
<file path=[Content_Types].xml><?xml version="1.0" encoding="utf-8"?>
<Types xmlns="http://schemas.openxmlformats.org/package/2006/content-types">
  <Default Extension="png" ContentType="image/png"/>
  <Default Extension="jpeg" ContentType="image/jpeg"/>
  <Default Extension="JPG" ContentType="image/.jpg"/>
  <Default Extension="emf" ContentType="image/x-emf"/>
  <Default Extension="gif" ContentType="image/gif"/>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handoutMasters/handoutMaster1.xml" ContentType="application/vnd.openxmlformats-officedocument.presentationml.handoutMaster+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slides/slide744.xml" ContentType="application/vnd.openxmlformats-officedocument.presentationml.slide+xml"/>
  <Override PartName="/ppt/slides/slide745.xml" ContentType="application/vnd.openxmlformats-officedocument.presentationml.slide+xml"/>
  <Override PartName="/ppt/slides/slide746.xml" ContentType="application/vnd.openxmlformats-officedocument.presentationml.slide+xml"/>
  <Override PartName="/ppt/slides/slide747.xml" ContentType="application/vnd.openxmlformats-officedocument.presentationml.slide+xml"/>
  <Override PartName="/ppt/slides/slide748.xml" ContentType="application/vnd.openxmlformats-officedocument.presentationml.slide+xml"/>
  <Override PartName="/ppt/slides/slide749.xml" ContentType="application/vnd.openxmlformats-officedocument.presentationml.slide+xml"/>
  <Override PartName="/ppt/slides/slide75.xml" ContentType="application/vnd.openxmlformats-officedocument.presentationml.slide+xml"/>
  <Override PartName="/ppt/slides/slide750.xml" ContentType="application/vnd.openxmlformats-officedocument.presentationml.slide+xml"/>
  <Override PartName="/ppt/slides/slide751.xml" ContentType="application/vnd.openxmlformats-officedocument.presentationml.slide+xml"/>
  <Override PartName="/ppt/slides/slide752.xml" ContentType="application/vnd.openxmlformats-officedocument.presentationml.slide+xml"/>
  <Override PartName="/ppt/slides/slide753.xml" ContentType="application/vnd.openxmlformats-officedocument.presentationml.slide+xml"/>
  <Override PartName="/ppt/slides/slide754.xml" ContentType="application/vnd.openxmlformats-officedocument.presentationml.slide+xml"/>
  <Override PartName="/ppt/slides/slide755.xml" ContentType="application/vnd.openxmlformats-officedocument.presentationml.slide+xml"/>
  <Override PartName="/ppt/slides/slide756.xml" ContentType="application/vnd.openxmlformats-officedocument.presentationml.slide+xml"/>
  <Override PartName="/ppt/slides/slide757.xml" ContentType="application/vnd.openxmlformats-officedocument.presentationml.slide+xml"/>
  <Override PartName="/ppt/slides/slide758.xml" ContentType="application/vnd.openxmlformats-officedocument.presentationml.slide+xml"/>
  <Override PartName="/ppt/slides/slide759.xml" ContentType="application/vnd.openxmlformats-officedocument.presentationml.slide+xml"/>
  <Override PartName="/ppt/slides/slide76.xml" ContentType="application/vnd.openxmlformats-officedocument.presentationml.slide+xml"/>
  <Override PartName="/ppt/slides/slide760.xml" ContentType="application/vnd.openxmlformats-officedocument.presentationml.slide+xml"/>
  <Override PartName="/ppt/slides/slide761.xml" ContentType="application/vnd.openxmlformats-officedocument.presentationml.slide+xml"/>
  <Override PartName="/ppt/slides/slide762.xml" ContentType="application/vnd.openxmlformats-officedocument.presentationml.slide+xml"/>
  <Override PartName="/ppt/slides/slide763.xml" ContentType="application/vnd.openxmlformats-officedocument.presentationml.slide+xml"/>
  <Override PartName="/ppt/slides/slide764.xml" ContentType="application/vnd.openxmlformats-officedocument.presentationml.slide+xml"/>
  <Override PartName="/ppt/slides/slide765.xml" ContentType="application/vnd.openxmlformats-officedocument.presentationml.slide+xml"/>
  <Override PartName="/ppt/slides/slide766.xml" ContentType="application/vnd.openxmlformats-officedocument.presentationml.slide+xml"/>
  <Override PartName="/ppt/slides/slide767.xml" ContentType="application/vnd.openxmlformats-officedocument.presentationml.slide+xml"/>
  <Override PartName="/ppt/slides/slide768.xml" ContentType="application/vnd.openxmlformats-officedocument.presentationml.slide+xml"/>
  <Override PartName="/ppt/slides/slide769.xml" ContentType="application/vnd.openxmlformats-officedocument.presentationml.slide+xml"/>
  <Override PartName="/ppt/slides/slide77.xml" ContentType="application/vnd.openxmlformats-officedocument.presentationml.slide+xml"/>
  <Override PartName="/ppt/slides/slide770.xml" ContentType="application/vnd.openxmlformats-officedocument.presentationml.slide+xml"/>
  <Override PartName="/ppt/slides/slide771.xml" ContentType="application/vnd.openxmlformats-officedocument.presentationml.slide+xml"/>
  <Override PartName="/ppt/slides/slide772.xml" ContentType="application/vnd.openxmlformats-officedocument.presentationml.slide+xml"/>
  <Override PartName="/ppt/slides/slide773.xml" ContentType="application/vnd.openxmlformats-officedocument.presentationml.slide+xml"/>
  <Override PartName="/ppt/slides/slide774.xml" ContentType="application/vnd.openxmlformats-officedocument.presentationml.slide+xml"/>
  <Override PartName="/ppt/slides/slide775.xml" ContentType="application/vnd.openxmlformats-officedocument.presentationml.slide+xml"/>
  <Override PartName="/ppt/slides/slide776.xml" ContentType="application/vnd.openxmlformats-officedocument.presentationml.slide+xml"/>
  <Override PartName="/ppt/slides/slide777.xml" ContentType="application/vnd.openxmlformats-officedocument.presentationml.slide+xml"/>
  <Override PartName="/ppt/slides/slide778.xml" ContentType="application/vnd.openxmlformats-officedocument.presentationml.slide+xml"/>
  <Override PartName="/ppt/slides/slide779.xml" ContentType="application/vnd.openxmlformats-officedocument.presentationml.slide+xml"/>
  <Override PartName="/ppt/slides/slide78.xml" ContentType="application/vnd.openxmlformats-officedocument.presentationml.slide+xml"/>
  <Override PartName="/ppt/slides/slide780.xml" ContentType="application/vnd.openxmlformats-officedocument.presentationml.slide+xml"/>
  <Override PartName="/ppt/slides/slide781.xml" ContentType="application/vnd.openxmlformats-officedocument.presentationml.slide+xml"/>
  <Override PartName="/ppt/slides/slide782.xml" ContentType="application/vnd.openxmlformats-officedocument.presentationml.slide+xml"/>
  <Override PartName="/ppt/slides/slide783.xml" ContentType="application/vnd.openxmlformats-officedocument.presentationml.slide+xml"/>
  <Override PartName="/ppt/slides/slide784.xml" ContentType="application/vnd.openxmlformats-officedocument.presentationml.slide+xml"/>
  <Override PartName="/ppt/slides/slide785.xml" ContentType="application/vnd.openxmlformats-officedocument.presentationml.slide+xml"/>
  <Override PartName="/ppt/slides/slide786.xml" ContentType="application/vnd.openxmlformats-officedocument.presentationml.slide+xml"/>
  <Override PartName="/ppt/slides/slide787.xml" ContentType="application/vnd.openxmlformats-officedocument.presentationml.slide+xml"/>
  <Override PartName="/ppt/slides/slide788.xml" ContentType="application/vnd.openxmlformats-officedocument.presentationml.slide+xml"/>
  <Override PartName="/ppt/slides/slide789.xml" ContentType="application/vnd.openxmlformats-officedocument.presentationml.slide+xml"/>
  <Override PartName="/ppt/slides/slide79.xml" ContentType="application/vnd.openxmlformats-officedocument.presentationml.slide+xml"/>
  <Override PartName="/ppt/slides/slide790.xml" ContentType="application/vnd.openxmlformats-officedocument.presentationml.slide+xml"/>
  <Override PartName="/ppt/slides/slide791.xml" ContentType="application/vnd.openxmlformats-officedocument.presentationml.slide+xml"/>
  <Override PartName="/ppt/slides/slide792.xml" ContentType="application/vnd.openxmlformats-officedocument.presentationml.slide+xml"/>
  <Override PartName="/ppt/slides/slide793.xml" ContentType="application/vnd.openxmlformats-officedocument.presentationml.slide+xml"/>
  <Override PartName="/ppt/slides/slide794.xml" ContentType="application/vnd.openxmlformats-officedocument.presentationml.slide+xml"/>
  <Override PartName="/ppt/slides/slide795.xml" ContentType="application/vnd.openxmlformats-officedocument.presentationml.slide+xml"/>
  <Override PartName="/ppt/slides/slide796.xml" ContentType="application/vnd.openxmlformats-officedocument.presentationml.slide+xml"/>
  <Override PartName="/ppt/slides/slide797.xml" ContentType="application/vnd.openxmlformats-officedocument.presentationml.slide+xml"/>
  <Override PartName="/ppt/slides/slide798.xml" ContentType="application/vnd.openxmlformats-officedocument.presentationml.slide+xml"/>
  <Override PartName="/ppt/slides/slide79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00.xml" ContentType="application/vnd.openxmlformats-officedocument.presentationml.slide+xml"/>
  <Override PartName="/ppt/slides/slide801.xml" ContentType="application/vnd.openxmlformats-officedocument.presentationml.slide+xml"/>
  <Override PartName="/ppt/slides/slide802.xml" ContentType="application/vnd.openxmlformats-officedocument.presentationml.slide+xml"/>
  <Override PartName="/ppt/slides/slide803.xml" ContentType="application/vnd.openxmlformats-officedocument.presentationml.slide+xml"/>
  <Override PartName="/ppt/slides/slide804.xml" ContentType="application/vnd.openxmlformats-officedocument.presentationml.slide+xml"/>
  <Override PartName="/ppt/slides/slide805.xml" ContentType="application/vnd.openxmlformats-officedocument.presentationml.slide+xml"/>
  <Override PartName="/ppt/slides/slide806.xml" ContentType="application/vnd.openxmlformats-officedocument.presentationml.slide+xml"/>
  <Override PartName="/ppt/slides/slide807.xml" ContentType="application/vnd.openxmlformats-officedocument.presentationml.slide+xml"/>
  <Override PartName="/ppt/slides/slide808.xml" ContentType="application/vnd.openxmlformats-officedocument.presentationml.slide+xml"/>
  <Override PartName="/ppt/slides/slide809.xml" ContentType="application/vnd.openxmlformats-officedocument.presentationml.slide+xml"/>
  <Override PartName="/ppt/slides/slide81.xml" ContentType="application/vnd.openxmlformats-officedocument.presentationml.slide+xml"/>
  <Override PartName="/ppt/slides/slide810.xml" ContentType="application/vnd.openxmlformats-officedocument.presentationml.slide+xml"/>
  <Override PartName="/ppt/slides/slide811.xml" ContentType="application/vnd.openxmlformats-officedocument.presentationml.slide+xml"/>
  <Override PartName="/ppt/slides/slide812.xml" ContentType="application/vnd.openxmlformats-officedocument.presentationml.slide+xml"/>
  <Override PartName="/ppt/slides/slide813.xml" ContentType="application/vnd.openxmlformats-officedocument.presentationml.slide+xml"/>
  <Override PartName="/ppt/slides/slide814.xml" ContentType="application/vnd.openxmlformats-officedocument.presentationml.slide+xml"/>
  <Override PartName="/ppt/slides/slide815.xml" ContentType="application/vnd.openxmlformats-officedocument.presentationml.slide+xml"/>
  <Override PartName="/ppt/slides/slide816.xml" ContentType="application/vnd.openxmlformats-officedocument.presentationml.slide+xml"/>
  <Override PartName="/ppt/slides/slide817.xml" ContentType="application/vnd.openxmlformats-officedocument.presentationml.slide+xml"/>
  <Override PartName="/ppt/slides/slide818.xml" ContentType="application/vnd.openxmlformats-officedocument.presentationml.slide+xml"/>
  <Override PartName="/ppt/slides/slide819.xml" ContentType="application/vnd.openxmlformats-officedocument.presentationml.slide+xml"/>
  <Override PartName="/ppt/slides/slide82.xml" ContentType="application/vnd.openxmlformats-officedocument.presentationml.slide+xml"/>
  <Override PartName="/ppt/slides/slide820.xml" ContentType="application/vnd.openxmlformats-officedocument.presentationml.slide+xml"/>
  <Override PartName="/ppt/slides/slide821.xml" ContentType="application/vnd.openxmlformats-officedocument.presentationml.slide+xml"/>
  <Override PartName="/ppt/slides/slide822.xml" ContentType="application/vnd.openxmlformats-officedocument.presentationml.slide+xml"/>
  <Override PartName="/ppt/slides/slide823.xml" ContentType="application/vnd.openxmlformats-officedocument.presentationml.slide+xml"/>
  <Override PartName="/ppt/slides/slide824.xml" ContentType="application/vnd.openxmlformats-officedocument.presentationml.slide+xml"/>
  <Override PartName="/ppt/slides/slide825.xml" ContentType="application/vnd.openxmlformats-officedocument.presentationml.slide+xml"/>
  <Override PartName="/ppt/slides/slide826.xml" ContentType="application/vnd.openxmlformats-officedocument.presentationml.slide+xml"/>
  <Override PartName="/ppt/slides/slide827.xml" ContentType="application/vnd.openxmlformats-officedocument.presentationml.slide+xml"/>
  <Override PartName="/ppt/slides/slide828.xml" ContentType="application/vnd.openxmlformats-officedocument.presentationml.slide+xml"/>
  <Override PartName="/ppt/slides/slide829.xml" ContentType="application/vnd.openxmlformats-officedocument.presentationml.slide+xml"/>
  <Override PartName="/ppt/slides/slide83.xml" ContentType="application/vnd.openxmlformats-officedocument.presentationml.slide+xml"/>
  <Override PartName="/ppt/slides/slide830.xml" ContentType="application/vnd.openxmlformats-officedocument.presentationml.slide+xml"/>
  <Override PartName="/ppt/slides/slide831.xml" ContentType="application/vnd.openxmlformats-officedocument.presentationml.slide+xml"/>
  <Override PartName="/ppt/slides/slide832.xml" ContentType="application/vnd.openxmlformats-officedocument.presentationml.slide+xml"/>
  <Override PartName="/ppt/slides/slide833.xml" ContentType="application/vnd.openxmlformats-officedocument.presentationml.slide+xml"/>
  <Override PartName="/ppt/slides/slide834.xml" ContentType="application/vnd.openxmlformats-officedocument.presentationml.slide+xml"/>
  <Override PartName="/ppt/slides/slide835.xml" ContentType="application/vnd.openxmlformats-officedocument.presentationml.slide+xml"/>
  <Override PartName="/ppt/slides/slide836.xml" ContentType="application/vnd.openxmlformats-officedocument.presentationml.slide+xml"/>
  <Override PartName="/ppt/slides/slide837.xml" ContentType="application/vnd.openxmlformats-officedocument.presentationml.slide+xml"/>
  <Override PartName="/ppt/slides/slide838.xml" ContentType="application/vnd.openxmlformats-officedocument.presentationml.slide+xml"/>
  <Override PartName="/ppt/slides/slide839.xml" ContentType="application/vnd.openxmlformats-officedocument.presentationml.slide+xml"/>
  <Override PartName="/ppt/slides/slide84.xml" ContentType="application/vnd.openxmlformats-officedocument.presentationml.slide+xml"/>
  <Override PartName="/ppt/slides/slide840.xml" ContentType="application/vnd.openxmlformats-officedocument.presentationml.slide+xml"/>
  <Override PartName="/ppt/slides/slide841.xml" ContentType="application/vnd.openxmlformats-officedocument.presentationml.slide+xml"/>
  <Override PartName="/ppt/slides/slide842.xml" ContentType="application/vnd.openxmlformats-officedocument.presentationml.slide+xml"/>
  <Override PartName="/ppt/slides/slide843.xml" ContentType="application/vnd.openxmlformats-officedocument.presentationml.slide+xml"/>
  <Override PartName="/ppt/slides/slide844.xml" ContentType="application/vnd.openxmlformats-officedocument.presentationml.slide+xml"/>
  <Override PartName="/ppt/slides/slide845.xml" ContentType="application/vnd.openxmlformats-officedocument.presentationml.slide+xml"/>
  <Override PartName="/ppt/slides/slide846.xml" ContentType="application/vnd.openxmlformats-officedocument.presentationml.slide+xml"/>
  <Override PartName="/ppt/slides/slide847.xml" ContentType="application/vnd.openxmlformats-officedocument.presentationml.slide+xml"/>
  <Override PartName="/ppt/slides/slide848.xml" ContentType="application/vnd.openxmlformats-officedocument.presentationml.slide+xml"/>
  <Override PartName="/ppt/slides/slide849.xml" ContentType="application/vnd.openxmlformats-officedocument.presentationml.slide+xml"/>
  <Override PartName="/ppt/slides/slide85.xml" ContentType="application/vnd.openxmlformats-officedocument.presentationml.slide+xml"/>
  <Override PartName="/ppt/slides/slide850.xml" ContentType="application/vnd.openxmlformats-officedocument.presentationml.slide+xml"/>
  <Override PartName="/ppt/slides/slide851.xml" ContentType="application/vnd.openxmlformats-officedocument.presentationml.slide+xml"/>
  <Override PartName="/ppt/slides/slide852.xml" ContentType="application/vnd.openxmlformats-officedocument.presentationml.slide+xml"/>
  <Override PartName="/ppt/slides/slide853.xml" ContentType="application/vnd.openxmlformats-officedocument.presentationml.slide+xml"/>
  <Override PartName="/ppt/slides/slide854.xml" ContentType="application/vnd.openxmlformats-officedocument.presentationml.slide+xml"/>
  <Override PartName="/ppt/slides/slide855.xml" ContentType="application/vnd.openxmlformats-officedocument.presentationml.slide+xml"/>
  <Override PartName="/ppt/slides/slide856.xml" ContentType="application/vnd.openxmlformats-officedocument.presentationml.slide+xml"/>
  <Override PartName="/ppt/slides/slide857.xml" ContentType="application/vnd.openxmlformats-officedocument.presentationml.slide+xml"/>
  <Override PartName="/ppt/slides/slide858.xml" ContentType="application/vnd.openxmlformats-officedocument.presentationml.slide+xml"/>
  <Override PartName="/ppt/slides/slide859.xml" ContentType="application/vnd.openxmlformats-officedocument.presentationml.slide+xml"/>
  <Override PartName="/ppt/slides/slide86.xml" ContentType="application/vnd.openxmlformats-officedocument.presentationml.slide+xml"/>
  <Override PartName="/ppt/slides/slide860.xml" ContentType="application/vnd.openxmlformats-officedocument.presentationml.slide+xml"/>
  <Override PartName="/ppt/slides/slide861.xml" ContentType="application/vnd.openxmlformats-officedocument.presentationml.slide+xml"/>
  <Override PartName="/ppt/slides/slide862.xml" ContentType="application/vnd.openxmlformats-officedocument.presentationml.slide+xml"/>
  <Override PartName="/ppt/slides/slide863.xml" ContentType="application/vnd.openxmlformats-officedocument.presentationml.slide+xml"/>
  <Override PartName="/ppt/slides/slide864.xml" ContentType="application/vnd.openxmlformats-officedocument.presentationml.slide+xml"/>
  <Override PartName="/ppt/slides/slide865.xml" ContentType="application/vnd.openxmlformats-officedocument.presentationml.slide+xml"/>
  <Override PartName="/ppt/slides/slide866.xml" ContentType="application/vnd.openxmlformats-officedocument.presentationml.slide+xml"/>
  <Override PartName="/ppt/slides/slide867.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handoutMasterIdLst>
    <p:handoutMasterId r:id="rId871"/>
  </p:handoutMasterIdLst>
  <p:sldIdLst>
    <p:sldId id="257" r:id="rId3"/>
    <p:sldId id="339" r:id="rId5"/>
    <p:sldId id="308" r:id="rId6"/>
    <p:sldId id="309" r:id="rId7"/>
    <p:sldId id="311" r:id="rId8"/>
    <p:sldId id="310" r:id="rId9"/>
    <p:sldId id="313" r:id="rId10"/>
    <p:sldId id="383" r:id="rId11"/>
    <p:sldId id="314" r:id="rId12"/>
    <p:sldId id="319" r:id="rId13"/>
    <p:sldId id="315" r:id="rId14"/>
    <p:sldId id="316" r:id="rId15"/>
    <p:sldId id="317" r:id="rId16"/>
    <p:sldId id="320" r:id="rId17"/>
    <p:sldId id="384" r:id="rId18"/>
    <p:sldId id="321" r:id="rId19"/>
    <p:sldId id="322" r:id="rId20"/>
    <p:sldId id="323" r:id="rId21"/>
    <p:sldId id="327" r:id="rId22"/>
    <p:sldId id="324" r:id="rId23"/>
    <p:sldId id="325" r:id="rId24"/>
    <p:sldId id="329" r:id="rId25"/>
    <p:sldId id="330" r:id="rId26"/>
    <p:sldId id="331" r:id="rId27"/>
    <p:sldId id="332" r:id="rId28"/>
    <p:sldId id="333" r:id="rId29"/>
    <p:sldId id="7637" r:id="rId30"/>
    <p:sldId id="334" r:id="rId31"/>
    <p:sldId id="368" r:id="rId32"/>
    <p:sldId id="369" r:id="rId33"/>
    <p:sldId id="370" r:id="rId34"/>
    <p:sldId id="371" r:id="rId35"/>
    <p:sldId id="372" r:id="rId36"/>
    <p:sldId id="373" r:id="rId37"/>
    <p:sldId id="374" r:id="rId38"/>
    <p:sldId id="376" r:id="rId39"/>
    <p:sldId id="377" r:id="rId40"/>
    <p:sldId id="378" r:id="rId41"/>
    <p:sldId id="335" r:id="rId42"/>
    <p:sldId id="1669" r:id="rId43"/>
    <p:sldId id="1670" r:id="rId44"/>
    <p:sldId id="1671" r:id="rId45"/>
    <p:sldId id="1672" r:id="rId46"/>
    <p:sldId id="1673" r:id="rId47"/>
    <p:sldId id="1674" r:id="rId48"/>
    <p:sldId id="337" r:id="rId49"/>
    <p:sldId id="338" r:id="rId50"/>
    <p:sldId id="379" r:id="rId51"/>
    <p:sldId id="380" r:id="rId52"/>
    <p:sldId id="385" r:id="rId53"/>
    <p:sldId id="382" r:id="rId54"/>
    <p:sldId id="386" r:id="rId55"/>
    <p:sldId id="381" r:id="rId56"/>
    <p:sldId id="387" r:id="rId57"/>
    <p:sldId id="388" r:id="rId58"/>
    <p:sldId id="389" r:id="rId59"/>
    <p:sldId id="390" r:id="rId60"/>
    <p:sldId id="391" r:id="rId61"/>
    <p:sldId id="392" r:id="rId62"/>
    <p:sldId id="393" r:id="rId63"/>
    <p:sldId id="394" r:id="rId64"/>
    <p:sldId id="396" r:id="rId65"/>
    <p:sldId id="397" r:id="rId66"/>
    <p:sldId id="398" r:id="rId67"/>
    <p:sldId id="399" r:id="rId68"/>
    <p:sldId id="400" r:id="rId69"/>
    <p:sldId id="402" r:id="rId70"/>
    <p:sldId id="403" r:id="rId71"/>
    <p:sldId id="404" r:id="rId72"/>
    <p:sldId id="407" r:id="rId73"/>
    <p:sldId id="409" r:id="rId74"/>
    <p:sldId id="408" r:id="rId75"/>
    <p:sldId id="410" r:id="rId76"/>
    <p:sldId id="411" r:id="rId77"/>
    <p:sldId id="412" r:id="rId78"/>
    <p:sldId id="413" r:id="rId79"/>
    <p:sldId id="414" r:id="rId80"/>
    <p:sldId id="415" r:id="rId81"/>
    <p:sldId id="416" r:id="rId82"/>
    <p:sldId id="417" r:id="rId83"/>
    <p:sldId id="418" r:id="rId84"/>
    <p:sldId id="420" r:id="rId85"/>
    <p:sldId id="419" r:id="rId86"/>
    <p:sldId id="421" r:id="rId87"/>
    <p:sldId id="422" r:id="rId88"/>
    <p:sldId id="423" r:id="rId89"/>
    <p:sldId id="489" r:id="rId90"/>
    <p:sldId id="490" r:id="rId91"/>
    <p:sldId id="491" r:id="rId92"/>
    <p:sldId id="4217" r:id="rId93"/>
    <p:sldId id="428" r:id="rId94"/>
    <p:sldId id="429" r:id="rId95"/>
    <p:sldId id="461" r:id="rId96"/>
    <p:sldId id="462" r:id="rId97"/>
    <p:sldId id="463" r:id="rId98"/>
    <p:sldId id="464" r:id="rId99"/>
    <p:sldId id="424" r:id="rId100"/>
    <p:sldId id="426" r:id="rId101"/>
    <p:sldId id="427" r:id="rId102"/>
    <p:sldId id="469" r:id="rId103"/>
    <p:sldId id="470" r:id="rId104"/>
    <p:sldId id="471" r:id="rId105"/>
    <p:sldId id="472" r:id="rId106"/>
    <p:sldId id="474" r:id="rId107"/>
    <p:sldId id="475" r:id="rId108"/>
    <p:sldId id="476" r:id="rId109"/>
    <p:sldId id="477" r:id="rId110"/>
    <p:sldId id="478" r:id="rId111"/>
    <p:sldId id="479" r:id="rId112"/>
    <p:sldId id="480" r:id="rId113"/>
    <p:sldId id="4218" r:id="rId114"/>
    <p:sldId id="482" r:id="rId115"/>
    <p:sldId id="483" r:id="rId116"/>
    <p:sldId id="484" r:id="rId117"/>
    <p:sldId id="485" r:id="rId118"/>
    <p:sldId id="486" r:id="rId119"/>
    <p:sldId id="487" r:id="rId120"/>
    <p:sldId id="488" r:id="rId121"/>
    <p:sldId id="492" r:id="rId122"/>
    <p:sldId id="493" r:id="rId123"/>
    <p:sldId id="494" r:id="rId124"/>
    <p:sldId id="495" r:id="rId125"/>
    <p:sldId id="496" r:id="rId126"/>
    <p:sldId id="497" r:id="rId127"/>
    <p:sldId id="498" r:id="rId128"/>
    <p:sldId id="499" r:id="rId129"/>
    <p:sldId id="500" r:id="rId130"/>
    <p:sldId id="501" r:id="rId131"/>
    <p:sldId id="502" r:id="rId132"/>
    <p:sldId id="530" r:id="rId133"/>
    <p:sldId id="579" r:id="rId134"/>
    <p:sldId id="531" r:id="rId135"/>
    <p:sldId id="532" r:id="rId136"/>
    <p:sldId id="533" r:id="rId137"/>
    <p:sldId id="534" r:id="rId138"/>
    <p:sldId id="535" r:id="rId139"/>
    <p:sldId id="536" r:id="rId140"/>
    <p:sldId id="537" r:id="rId141"/>
    <p:sldId id="538" r:id="rId142"/>
    <p:sldId id="540" r:id="rId143"/>
    <p:sldId id="539" r:id="rId144"/>
    <p:sldId id="551" r:id="rId145"/>
    <p:sldId id="542" r:id="rId146"/>
    <p:sldId id="543" r:id="rId147"/>
    <p:sldId id="545" r:id="rId148"/>
    <p:sldId id="544" r:id="rId149"/>
    <p:sldId id="546" r:id="rId150"/>
    <p:sldId id="548" r:id="rId151"/>
    <p:sldId id="553" r:id="rId152"/>
    <p:sldId id="554" r:id="rId153"/>
    <p:sldId id="556" r:id="rId154"/>
    <p:sldId id="557" r:id="rId155"/>
    <p:sldId id="558" r:id="rId156"/>
    <p:sldId id="559" r:id="rId157"/>
    <p:sldId id="560" r:id="rId158"/>
    <p:sldId id="561" r:id="rId159"/>
    <p:sldId id="562" r:id="rId160"/>
    <p:sldId id="563" r:id="rId161"/>
    <p:sldId id="564" r:id="rId162"/>
    <p:sldId id="565" r:id="rId163"/>
    <p:sldId id="566" r:id="rId164"/>
    <p:sldId id="567" r:id="rId165"/>
    <p:sldId id="568" r:id="rId166"/>
    <p:sldId id="569" r:id="rId167"/>
    <p:sldId id="570" r:id="rId168"/>
    <p:sldId id="571" r:id="rId169"/>
    <p:sldId id="572" r:id="rId170"/>
    <p:sldId id="573" r:id="rId171"/>
    <p:sldId id="574" r:id="rId172"/>
    <p:sldId id="620" r:id="rId173"/>
    <p:sldId id="621" r:id="rId174"/>
    <p:sldId id="625" r:id="rId175"/>
    <p:sldId id="626" r:id="rId176"/>
    <p:sldId id="618" r:id="rId177"/>
    <p:sldId id="619" r:id="rId178"/>
    <p:sldId id="627" r:id="rId179"/>
    <p:sldId id="628" r:id="rId180"/>
    <p:sldId id="631" r:id="rId181"/>
    <p:sldId id="632" r:id="rId182"/>
    <p:sldId id="633" r:id="rId183"/>
    <p:sldId id="7638" r:id="rId184"/>
    <p:sldId id="634" r:id="rId185"/>
    <p:sldId id="635" r:id="rId186"/>
    <p:sldId id="636" r:id="rId187"/>
    <p:sldId id="639" r:id="rId188"/>
    <p:sldId id="640" r:id="rId189"/>
    <p:sldId id="641" r:id="rId190"/>
    <p:sldId id="643" r:id="rId191"/>
    <p:sldId id="644" r:id="rId192"/>
    <p:sldId id="645" r:id="rId193"/>
    <p:sldId id="646" r:id="rId194"/>
    <p:sldId id="647" r:id="rId195"/>
    <p:sldId id="648" r:id="rId196"/>
    <p:sldId id="649" r:id="rId197"/>
    <p:sldId id="650" r:id="rId198"/>
    <p:sldId id="651" r:id="rId199"/>
    <p:sldId id="652" r:id="rId200"/>
    <p:sldId id="655" r:id="rId201"/>
    <p:sldId id="653" r:id="rId202"/>
    <p:sldId id="667" r:id="rId203"/>
    <p:sldId id="668" r:id="rId204"/>
    <p:sldId id="669" r:id="rId205"/>
    <p:sldId id="670" r:id="rId206"/>
    <p:sldId id="671" r:id="rId207"/>
    <p:sldId id="682" r:id="rId208"/>
    <p:sldId id="683" r:id="rId209"/>
    <p:sldId id="684" r:id="rId210"/>
    <p:sldId id="658" r:id="rId211"/>
    <p:sldId id="656" r:id="rId212"/>
    <p:sldId id="659" r:id="rId213"/>
    <p:sldId id="660" r:id="rId214"/>
    <p:sldId id="661" r:id="rId215"/>
    <p:sldId id="662" r:id="rId216"/>
    <p:sldId id="663" r:id="rId217"/>
    <p:sldId id="664" r:id="rId218"/>
    <p:sldId id="665" r:id="rId219"/>
    <p:sldId id="666" r:id="rId220"/>
    <p:sldId id="686" r:id="rId221"/>
    <p:sldId id="687" r:id="rId222"/>
    <p:sldId id="688" r:id="rId223"/>
    <p:sldId id="689" r:id="rId224"/>
    <p:sldId id="690" r:id="rId225"/>
    <p:sldId id="691" r:id="rId226"/>
    <p:sldId id="701" r:id="rId227"/>
    <p:sldId id="702" r:id="rId228"/>
    <p:sldId id="703" r:id="rId229"/>
    <p:sldId id="704" r:id="rId230"/>
    <p:sldId id="705" r:id="rId231"/>
    <p:sldId id="706" r:id="rId232"/>
    <p:sldId id="707" r:id="rId233"/>
    <p:sldId id="708" r:id="rId234"/>
    <p:sldId id="709" r:id="rId235"/>
    <p:sldId id="710" r:id="rId236"/>
    <p:sldId id="711" r:id="rId237"/>
    <p:sldId id="712" r:id="rId238"/>
    <p:sldId id="713" r:id="rId239"/>
    <p:sldId id="715" r:id="rId240"/>
    <p:sldId id="714" r:id="rId241"/>
    <p:sldId id="716" r:id="rId242"/>
    <p:sldId id="717" r:id="rId243"/>
    <p:sldId id="718" r:id="rId244"/>
    <p:sldId id="4960" r:id="rId245"/>
    <p:sldId id="4961" r:id="rId246"/>
    <p:sldId id="4962" r:id="rId247"/>
    <p:sldId id="4963" r:id="rId248"/>
    <p:sldId id="719" r:id="rId249"/>
    <p:sldId id="720" r:id="rId250"/>
    <p:sldId id="722" r:id="rId251"/>
    <p:sldId id="723" r:id="rId252"/>
    <p:sldId id="724" r:id="rId253"/>
    <p:sldId id="725" r:id="rId254"/>
    <p:sldId id="726" r:id="rId255"/>
    <p:sldId id="727" r:id="rId256"/>
    <p:sldId id="721" r:id="rId257"/>
    <p:sldId id="728" r:id="rId258"/>
    <p:sldId id="729" r:id="rId259"/>
    <p:sldId id="730" r:id="rId260"/>
    <p:sldId id="731" r:id="rId261"/>
    <p:sldId id="733" r:id="rId262"/>
    <p:sldId id="732" r:id="rId263"/>
    <p:sldId id="738" r:id="rId264"/>
    <p:sldId id="739" r:id="rId265"/>
    <p:sldId id="740" r:id="rId266"/>
    <p:sldId id="741" r:id="rId267"/>
    <p:sldId id="742" r:id="rId268"/>
    <p:sldId id="744" r:id="rId269"/>
    <p:sldId id="743" r:id="rId270"/>
    <p:sldId id="745" r:id="rId271"/>
    <p:sldId id="746" r:id="rId272"/>
    <p:sldId id="747" r:id="rId273"/>
    <p:sldId id="748" r:id="rId274"/>
    <p:sldId id="749" r:id="rId275"/>
    <p:sldId id="750" r:id="rId276"/>
    <p:sldId id="751" r:id="rId277"/>
    <p:sldId id="752" r:id="rId278"/>
    <p:sldId id="753" r:id="rId279"/>
    <p:sldId id="754" r:id="rId280"/>
    <p:sldId id="755" r:id="rId281"/>
    <p:sldId id="757" r:id="rId282"/>
    <p:sldId id="758" r:id="rId283"/>
    <p:sldId id="759" r:id="rId284"/>
    <p:sldId id="760" r:id="rId285"/>
    <p:sldId id="761" r:id="rId286"/>
    <p:sldId id="762" r:id="rId287"/>
    <p:sldId id="763" r:id="rId288"/>
    <p:sldId id="764" r:id="rId289"/>
    <p:sldId id="765" r:id="rId290"/>
    <p:sldId id="766" r:id="rId291"/>
    <p:sldId id="767" r:id="rId292"/>
    <p:sldId id="768" r:id="rId293"/>
    <p:sldId id="770" r:id="rId294"/>
    <p:sldId id="771" r:id="rId295"/>
    <p:sldId id="772" r:id="rId296"/>
    <p:sldId id="773" r:id="rId297"/>
    <p:sldId id="774" r:id="rId298"/>
    <p:sldId id="775" r:id="rId299"/>
    <p:sldId id="776" r:id="rId300"/>
    <p:sldId id="777" r:id="rId301"/>
    <p:sldId id="778" r:id="rId302"/>
    <p:sldId id="779" r:id="rId303"/>
    <p:sldId id="780" r:id="rId304"/>
    <p:sldId id="781" r:id="rId305"/>
    <p:sldId id="2445" r:id="rId306"/>
    <p:sldId id="2446" r:id="rId307"/>
    <p:sldId id="782" r:id="rId308"/>
    <p:sldId id="783" r:id="rId309"/>
    <p:sldId id="784" r:id="rId310"/>
    <p:sldId id="785" r:id="rId311"/>
    <p:sldId id="786" r:id="rId312"/>
    <p:sldId id="787" r:id="rId313"/>
    <p:sldId id="788" r:id="rId314"/>
    <p:sldId id="789" r:id="rId315"/>
    <p:sldId id="790" r:id="rId316"/>
    <p:sldId id="791" r:id="rId317"/>
    <p:sldId id="792" r:id="rId318"/>
    <p:sldId id="793" r:id="rId319"/>
    <p:sldId id="796" r:id="rId320"/>
    <p:sldId id="797" r:id="rId321"/>
    <p:sldId id="798" r:id="rId322"/>
    <p:sldId id="799" r:id="rId323"/>
    <p:sldId id="800" r:id="rId324"/>
    <p:sldId id="833" r:id="rId325"/>
    <p:sldId id="2447" r:id="rId326"/>
    <p:sldId id="801" r:id="rId327"/>
    <p:sldId id="802" r:id="rId328"/>
    <p:sldId id="803" r:id="rId329"/>
    <p:sldId id="804" r:id="rId330"/>
    <p:sldId id="806" r:id="rId331"/>
    <p:sldId id="807" r:id="rId332"/>
    <p:sldId id="808" r:id="rId333"/>
    <p:sldId id="809" r:id="rId334"/>
    <p:sldId id="810" r:id="rId335"/>
    <p:sldId id="811" r:id="rId336"/>
    <p:sldId id="2448" r:id="rId337"/>
    <p:sldId id="812" r:id="rId338"/>
    <p:sldId id="869" r:id="rId339"/>
    <p:sldId id="814" r:id="rId340"/>
    <p:sldId id="815" r:id="rId341"/>
    <p:sldId id="816" r:id="rId342"/>
    <p:sldId id="817" r:id="rId343"/>
    <p:sldId id="818" r:id="rId344"/>
    <p:sldId id="819" r:id="rId345"/>
    <p:sldId id="820" r:id="rId346"/>
    <p:sldId id="821" r:id="rId347"/>
    <p:sldId id="822" r:id="rId348"/>
    <p:sldId id="823" r:id="rId349"/>
    <p:sldId id="824" r:id="rId350"/>
    <p:sldId id="903" r:id="rId351"/>
    <p:sldId id="825" r:id="rId352"/>
    <p:sldId id="826" r:id="rId353"/>
    <p:sldId id="827" r:id="rId354"/>
    <p:sldId id="828" r:id="rId355"/>
    <p:sldId id="829" r:id="rId356"/>
    <p:sldId id="830" r:id="rId357"/>
    <p:sldId id="831" r:id="rId358"/>
    <p:sldId id="832" r:id="rId359"/>
    <p:sldId id="865" r:id="rId360"/>
    <p:sldId id="866" r:id="rId361"/>
    <p:sldId id="867" r:id="rId362"/>
    <p:sldId id="870" r:id="rId363"/>
    <p:sldId id="871" r:id="rId364"/>
    <p:sldId id="872" r:id="rId365"/>
    <p:sldId id="968" r:id="rId366"/>
    <p:sldId id="873" r:id="rId367"/>
    <p:sldId id="874" r:id="rId368"/>
    <p:sldId id="875" r:id="rId369"/>
    <p:sldId id="876" r:id="rId370"/>
    <p:sldId id="877" r:id="rId371"/>
    <p:sldId id="878" r:id="rId372"/>
    <p:sldId id="879" r:id="rId373"/>
    <p:sldId id="880" r:id="rId374"/>
    <p:sldId id="881" r:id="rId375"/>
    <p:sldId id="882" r:id="rId376"/>
    <p:sldId id="883" r:id="rId377"/>
    <p:sldId id="886" r:id="rId378"/>
    <p:sldId id="885" r:id="rId379"/>
    <p:sldId id="888" r:id="rId380"/>
    <p:sldId id="887" r:id="rId381"/>
    <p:sldId id="889" r:id="rId382"/>
    <p:sldId id="890" r:id="rId383"/>
    <p:sldId id="891" r:id="rId384"/>
    <p:sldId id="892" r:id="rId385"/>
    <p:sldId id="893" r:id="rId386"/>
    <p:sldId id="895" r:id="rId387"/>
    <p:sldId id="2965" r:id="rId388"/>
    <p:sldId id="896" r:id="rId389"/>
    <p:sldId id="897" r:id="rId390"/>
    <p:sldId id="898" r:id="rId391"/>
    <p:sldId id="899" r:id="rId392"/>
    <p:sldId id="900" r:id="rId393"/>
    <p:sldId id="901" r:id="rId394"/>
    <p:sldId id="902" r:id="rId395"/>
    <p:sldId id="904" r:id="rId396"/>
    <p:sldId id="905" r:id="rId397"/>
    <p:sldId id="907" r:id="rId398"/>
    <p:sldId id="906" r:id="rId399"/>
    <p:sldId id="908" r:id="rId400"/>
    <p:sldId id="909" r:id="rId401"/>
    <p:sldId id="952" r:id="rId402"/>
    <p:sldId id="955" r:id="rId403"/>
    <p:sldId id="953" r:id="rId404"/>
    <p:sldId id="957" r:id="rId405"/>
    <p:sldId id="7639" r:id="rId406"/>
    <p:sldId id="7640" r:id="rId407"/>
    <p:sldId id="7641" r:id="rId408"/>
    <p:sldId id="959" r:id="rId409"/>
    <p:sldId id="960" r:id="rId410"/>
    <p:sldId id="961" r:id="rId411"/>
    <p:sldId id="962" r:id="rId412"/>
    <p:sldId id="963" r:id="rId413"/>
    <p:sldId id="1012" r:id="rId414"/>
    <p:sldId id="1013" r:id="rId415"/>
    <p:sldId id="964" r:id="rId416"/>
    <p:sldId id="966" r:id="rId417"/>
    <p:sldId id="967" r:id="rId418"/>
    <p:sldId id="969" r:id="rId419"/>
    <p:sldId id="970" r:id="rId420"/>
    <p:sldId id="971" r:id="rId421"/>
    <p:sldId id="972" r:id="rId422"/>
    <p:sldId id="973" r:id="rId423"/>
    <p:sldId id="974" r:id="rId424"/>
    <p:sldId id="975" r:id="rId425"/>
    <p:sldId id="976" r:id="rId426"/>
    <p:sldId id="977" r:id="rId427"/>
    <p:sldId id="978" r:id="rId428"/>
    <p:sldId id="979" r:id="rId429"/>
    <p:sldId id="7642" r:id="rId430"/>
    <p:sldId id="7643" r:id="rId431"/>
    <p:sldId id="981" r:id="rId432"/>
    <p:sldId id="982" r:id="rId433"/>
    <p:sldId id="983" r:id="rId434"/>
    <p:sldId id="984" r:id="rId435"/>
    <p:sldId id="990" r:id="rId436"/>
    <p:sldId id="985" r:id="rId437"/>
    <p:sldId id="986" r:id="rId438"/>
    <p:sldId id="987" r:id="rId439"/>
    <p:sldId id="1034" r:id="rId440"/>
    <p:sldId id="989" r:id="rId441"/>
    <p:sldId id="992" r:id="rId442"/>
    <p:sldId id="991" r:id="rId443"/>
    <p:sldId id="1035" r:id="rId444"/>
    <p:sldId id="993" r:id="rId445"/>
    <p:sldId id="997" r:id="rId446"/>
    <p:sldId id="995" r:id="rId447"/>
    <p:sldId id="998" r:id="rId448"/>
    <p:sldId id="999" r:id="rId449"/>
    <p:sldId id="1000" r:id="rId450"/>
    <p:sldId id="1001" r:id="rId451"/>
    <p:sldId id="1002" r:id="rId452"/>
    <p:sldId id="1003" r:id="rId453"/>
    <p:sldId id="1004" r:id="rId454"/>
    <p:sldId id="1005" r:id="rId455"/>
    <p:sldId id="1006" r:id="rId456"/>
    <p:sldId id="1007" r:id="rId457"/>
    <p:sldId id="1008" r:id="rId458"/>
    <p:sldId id="1009" r:id="rId459"/>
    <p:sldId id="1010" r:id="rId460"/>
    <p:sldId id="1011" r:id="rId461"/>
    <p:sldId id="1014" r:id="rId462"/>
    <p:sldId id="1015" r:id="rId463"/>
    <p:sldId id="1016" r:id="rId464"/>
    <p:sldId id="1017" r:id="rId465"/>
    <p:sldId id="1018" r:id="rId466"/>
    <p:sldId id="1019" r:id="rId467"/>
    <p:sldId id="1020" r:id="rId468"/>
    <p:sldId id="1021" r:id="rId469"/>
    <p:sldId id="1092" r:id="rId470"/>
    <p:sldId id="1022" r:id="rId471"/>
    <p:sldId id="1023" r:id="rId472"/>
    <p:sldId id="1024" r:id="rId473"/>
    <p:sldId id="1047" r:id="rId474"/>
    <p:sldId id="5984" r:id="rId475"/>
    <p:sldId id="1025" r:id="rId476"/>
    <p:sldId id="1026" r:id="rId477"/>
    <p:sldId id="5985" r:id="rId478"/>
    <p:sldId id="1027" r:id="rId479"/>
    <p:sldId id="1029" r:id="rId480"/>
    <p:sldId id="1030" r:id="rId481"/>
    <p:sldId id="1031" r:id="rId482"/>
    <p:sldId id="5986" r:id="rId483"/>
    <p:sldId id="1032" r:id="rId484"/>
    <p:sldId id="1033" r:id="rId485"/>
    <p:sldId id="1036" r:id="rId486"/>
    <p:sldId id="3404" r:id="rId487"/>
    <p:sldId id="1037" r:id="rId488"/>
    <p:sldId id="1038" r:id="rId489"/>
    <p:sldId id="7646" r:id="rId490"/>
    <p:sldId id="1145" r:id="rId491"/>
    <p:sldId id="7645" r:id="rId492"/>
    <p:sldId id="1151" r:id="rId493"/>
    <p:sldId id="1039" r:id="rId494"/>
    <p:sldId id="1040" r:id="rId495"/>
    <p:sldId id="7647" r:id="rId496"/>
    <p:sldId id="1097" r:id="rId497"/>
    <p:sldId id="1048" r:id="rId498"/>
    <p:sldId id="1041" r:id="rId499"/>
    <p:sldId id="1042" r:id="rId500"/>
    <p:sldId id="1043" r:id="rId501"/>
    <p:sldId id="1044" r:id="rId502"/>
    <p:sldId id="1045" r:id="rId503"/>
    <p:sldId id="1046" r:id="rId504"/>
    <p:sldId id="1093" r:id="rId505"/>
    <p:sldId id="1094" r:id="rId506"/>
    <p:sldId id="1096" r:id="rId507"/>
    <p:sldId id="1098" r:id="rId508"/>
    <p:sldId id="1099" r:id="rId509"/>
    <p:sldId id="1100" r:id="rId510"/>
    <p:sldId id="1101" r:id="rId511"/>
    <p:sldId id="1102" r:id="rId512"/>
    <p:sldId id="1103" r:id="rId513"/>
    <p:sldId id="1104" r:id="rId514"/>
    <p:sldId id="1105" r:id="rId515"/>
    <p:sldId id="6392" r:id="rId516"/>
    <p:sldId id="1106" r:id="rId517"/>
    <p:sldId id="1108" r:id="rId518"/>
    <p:sldId id="1109" r:id="rId519"/>
    <p:sldId id="1110" r:id="rId520"/>
    <p:sldId id="1114" r:id="rId521"/>
    <p:sldId id="1111" r:id="rId522"/>
    <p:sldId id="1112" r:id="rId523"/>
    <p:sldId id="1113" r:id="rId524"/>
    <p:sldId id="1115" r:id="rId525"/>
    <p:sldId id="1116" r:id="rId526"/>
    <p:sldId id="1117" r:id="rId527"/>
    <p:sldId id="1118" r:id="rId528"/>
    <p:sldId id="1119" r:id="rId529"/>
    <p:sldId id="1120" r:id="rId530"/>
    <p:sldId id="1122" r:id="rId531"/>
    <p:sldId id="1149" r:id="rId532"/>
    <p:sldId id="1150" r:id="rId533"/>
    <p:sldId id="1154" r:id="rId534"/>
    <p:sldId id="1152" r:id="rId535"/>
    <p:sldId id="1153" r:id="rId536"/>
    <p:sldId id="1155" r:id="rId537"/>
    <p:sldId id="1156" r:id="rId538"/>
    <p:sldId id="1157" r:id="rId539"/>
    <p:sldId id="1158" r:id="rId540"/>
    <p:sldId id="1159" r:id="rId541"/>
    <p:sldId id="1160" r:id="rId542"/>
    <p:sldId id="1161" r:id="rId543"/>
    <p:sldId id="1203" r:id="rId544"/>
    <p:sldId id="1204" r:id="rId545"/>
    <p:sldId id="1205" r:id="rId546"/>
    <p:sldId id="1162" r:id="rId547"/>
    <p:sldId id="1206" r:id="rId548"/>
    <p:sldId id="1210" r:id="rId549"/>
    <p:sldId id="1207" r:id="rId550"/>
    <p:sldId id="1208" r:id="rId551"/>
    <p:sldId id="1209" r:id="rId552"/>
    <p:sldId id="1146" r:id="rId553"/>
    <p:sldId id="1148" r:id="rId554"/>
    <p:sldId id="1211" r:id="rId555"/>
    <p:sldId id="1218" r:id="rId556"/>
    <p:sldId id="1219" r:id="rId557"/>
    <p:sldId id="1220" r:id="rId558"/>
    <p:sldId id="1221" r:id="rId559"/>
    <p:sldId id="1222" r:id="rId560"/>
    <p:sldId id="1223" r:id="rId561"/>
    <p:sldId id="1224" r:id="rId562"/>
    <p:sldId id="1226" r:id="rId563"/>
    <p:sldId id="1227" r:id="rId564"/>
    <p:sldId id="1228" r:id="rId565"/>
    <p:sldId id="1229" r:id="rId566"/>
    <p:sldId id="1230" r:id="rId567"/>
    <p:sldId id="1231" r:id="rId568"/>
    <p:sldId id="1232" r:id="rId569"/>
    <p:sldId id="1234" r:id="rId570"/>
    <p:sldId id="1235" r:id="rId571"/>
    <p:sldId id="1236" r:id="rId572"/>
    <p:sldId id="1237" r:id="rId573"/>
    <p:sldId id="1238" r:id="rId574"/>
    <p:sldId id="1239" r:id="rId575"/>
    <p:sldId id="1241" r:id="rId576"/>
    <p:sldId id="1244" r:id="rId577"/>
    <p:sldId id="1242" r:id="rId578"/>
    <p:sldId id="1243" r:id="rId579"/>
    <p:sldId id="1246" r:id="rId580"/>
    <p:sldId id="1247" r:id="rId581"/>
    <p:sldId id="1248" r:id="rId582"/>
    <p:sldId id="1283" r:id="rId583"/>
    <p:sldId id="1249" r:id="rId584"/>
    <p:sldId id="1250" r:id="rId585"/>
    <p:sldId id="1251" r:id="rId586"/>
    <p:sldId id="1252" r:id="rId587"/>
    <p:sldId id="1256" r:id="rId588"/>
    <p:sldId id="1259" r:id="rId589"/>
    <p:sldId id="1260" r:id="rId590"/>
    <p:sldId id="1261" r:id="rId591"/>
    <p:sldId id="1263" r:id="rId592"/>
    <p:sldId id="7649" r:id="rId593"/>
    <p:sldId id="1262" r:id="rId594"/>
    <p:sldId id="1253" r:id="rId595"/>
    <p:sldId id="1254" r:id="rId596"/>
    <p:sldId id="1255" r:id="rId597"/>
    <p:sldId id="1264" r:id="rId598"/>
    <p:sldId id="1265" r:id="rId599"/>
    <p:sldId id="1266" r:id="rId600"/>
    <p:sldId id="1267" r:id="rId601"/>
    <p:sldId id="1268" r:id="rId602"/>
    <p:sldId id="1270" r:id="rId603"/>
    <p:sldId id="1271" r:id="rId604"/>
    <p:sldId id="6981" r:id="rId605"/>
    <p:sldId id="6982" r:id="rId606"/>
    <p:sldId id="6984" r:id="rId607"/>
    <p:sldId id="6985" r:id="rId608"/>
    <p:sldId id="6986" r:id="rId609"/>
    <p:sldId id="6987" r:id="rId610"/>
    <p:sldId id="6989" r:id="rId611"/>
    <p:sldId id="6990" r:id="rId612"/>
    <p:sldId id="6992" r:id="rId613"/>
    <p:sldId id="6991" r:id="rId614"/>
    <p:sldId id="7650" r:id="rId615"/>
    <p:sldId id="6993" r:id="rId616"/>
    <p:sldId id="6994" r:id="rId617"/>
    <p:sldId id="6995" r:id="rId618"/>
    <p:sldId id="6996" r:id="rId619"/>
    <p:sldId id="7651" r:id="rId620"/>
    <p:sldId id="1275" r:id="rId621"/>
    <p:sldId id="1279" r:id="rId622"/>
    <p:sldId id="1280" r:id="rId623"/>
    <p:sldId id="6997" r:id="rId624"/>
    <p:sldId id="7297" r:id="rId625"/>
    <p:sldId id="1282" r:id="rId626"/>
    <p:sldId id="1312" r:id="rId627"/>
    <p:sldId id="1313" r:id="rId628"/>
    <p:sldId id="1314" r:id="rId629"/>
    <p:sldId id="1325" r:id="rId630"/>
    <p:sldId id="1327" r:id="rId631"/>
    <p:sldId id="1329" r:id="rId632"/>
    <p:sldId id="1331" r:id="rId633"/>
    <p:sldId id="1332" r:id="rId634"/>
    <p:sldId id="1315" r:id="rId635"/>
    <p:sldId id="1317" r:id="rId636"/>
    <p:sldId id="1318" r:id="rId637"/>
    <p:sldId id="1320" r:id="rId638"/>
    <p:sldId id="1319" r:id="rId639"/>
    <p:sldId id="1322" r:id="rId640"/>
    <p:sldId id="1323" r:id="rId641"/>
    <p:sldId id="1324" r:id="rId642"/>
    <p:sldId id="1333" r:id="rId643"/>
    <p:sldId id="1334" r:id="rId644"/>
    <p:sldId id="1335" r:id="rId645"/>
    <p:sldId id="1336" r:id="rId646"/>
    <p:sldId id="1337" r:id="rId647"/>
    <p:sldId id="1338" r:id="rId648"/>
    <p:sldId id="1340" r:id="rId649"/>
    <p:sldId id="1341" r:id="rId650"/>
    <p:sldId id="1342" r:id="rId651"/>
    <p:sldId id="1344" r:id="rId652"/>
    <p:sldId id="1346" r:id="rId653"/>
    <p:sldId id="1347" r:id="rId654"/>
    <p:sldId id="1348" r:id="rId655"/>
    <p:sldId id="1345" r:id="rId656"/>
    <p:sldId id="3752" r:id="rId657"/>
    <p:sldId id="1349" r:id="rId658"/>
    <p:sldId id="1350" r:id="rId659"/>
    <p:sldId id="1351" r:id="rId660"/>
    <p:sldId id="1352" r:id="rId661"/>
    <p:sldId id="1353" r:id="rId662"/>
    <p:sldId id="1354" r:id="rId663"/>
    <p:sldId id="1355" r:id="rId664"/>
    <p:sldId id="1357" r:id="rId665"/>
    <p:sldId id="1359" r:id="rId666"/>
    <p:sldId id="1360" r:id="rId667"/>
    <p:sldId id="1361" r:id="rId668"/>
    <p:sldId id="1362" r:id="rId669"/>
    <p:sldId id="1363" r:id="rId670"/>
    <p:sldId id="7304" r:id="rId671"/>
    <p:sldId id="7299" r:id="rId672"/>
    <p:sldId id="7300" r:id="rId673"/>
    <p:sldId id="7301" r:id="rId674"/>
    <p:sldId id="7302" r:id="rId675"/>
    <p:sldId id="7303" r:id="rId676"/>
    <p:sldId id="1370" r:id="rId677"/>
    <p:sldId id="3950" r:id="rId678"/>
    <p:sldId id="1371" r:id="rId679"/>
    <p:sldId id="1372" r:id="rId680"/>
    <p:sldId id="1373" r:id="rId681"/>
    <p:sldId id="1374" r:id="rId682"/>
    <p:sldId id="1376" r:id="rId683"/>
    <p:sldId id="1378" r:id="rId684"/>
    <p:sldId id="1379" r:id="rId685"/>
    <p:sldId id="1380" r:id="rId686"/>
    <p:sldId id="1381" r:id="rId687"/>
    <p:sldId id="1384" r:id="rId688"/>
    <p:sldId id="1385" r:id="rId689"/>
    <p:sldId id="1386" r:id="rId690"/>
    <p:sldId id="1389" r:id="rId691"/>
    <p:sldId id="1390" r:id="rId692"/>
    <p:sldId id="1391" r:id="rId693"/>
    <p:sldId id="1392" r:id="rId694"/>
    <p:sldId id="1393" r:id="rId695"/>
    <p:sldId id="1394" r:id="rId696"/>
    <p:sldId id="1395" r:id="rId697"/>
    <p:sldId id="1396" r:id="rId698"/>
    <p:sldId id="1398" r:id="rId699"/>
    <p:sldId id="1399" r:id="rId700"/>
    <p:sldId id="1400" r:id="rId701"/>
    <p:sldId id="1401" r:id="rId702"/>
    <p:sldId id="1403" r:id="rId703"/>
    <p:sldId id="1404" r:id="rId704"/>
    <p:sldId id="1405" r:id="rId705"/>
    <p:sldId id="1406" r:id="rId706"/>
    <p:sldId id="1407" r:id="rId707"/>
    <p:sldId id="1408" r:id="rId708"/>
    <p:sldId id="1409" r:id="rId709"/>
    <p:sldId id="1410" r:id="rId710"/>
    <p:sldId id="1411" r:id="rId711"/>
    <p:sldId id="1412" r:id="rId712"/>
    <p:sldId id="1413" r:id="rId713"/>
    <p:sldId id="1414" r:id="rId714"/>
    <p:sldId id="1416" r:id="rId715"/>
    <p:sldId id="1417" r:id="rId716"/>
    <p:sldId id="1418" r:id="rId717"/>
    <p:sldId id="1456" r:id="rId718"/>
    <p:sldId id="1419" r:id="rId719"/>
    <p:sldId id="1420" r:id="rId720"/>
    <p:sldId id="1422" r:id="rId721"/>
    <p:sldId id="1424" r:id="rId722"/>
    <p:sldId id="1425" r:id="rId723"/>
    <p:sldId id="1427" r:id="rId724"/>
    <p:sldId id="1428" r:id="rId725"/>
    <p:sldId id="1429" r:id="rId726"/>
    <p:sldId id="1455" r:id="rId727"/>
    <p:sldId id="1430" r:id="rId728"/>
    <p:sldId id="1432" r:id="rId729"/>
    <p:sldId id="1434" r:id="rId730"/>
    <p:sldId id="1445" r:id="rId731"/>
    <p:sldId id="1438" r:id="rId732"/>
    <p:sldId id="1439" r:id="rId733"/>
    <p:sldId id="1440" r:id="rId734"/>
    <p:sldId id="1454" r:id="rId735"/>
    <p:sldId id="1441" r:id="rId736"/>
    <p:sldId id="1442" r:id="rId737"/>
    <p:sldId id="1443" r:id="rId738"/>
    <p:sldId id="1444" r:id="rId739"/>
    <p:sldId id="1446" r:id="rId740"/>
    <p:sldId id="1448" r:id="rId741"/>
    <p:sldId id="1449" r:id="rId742"/>
    <p:sldId id="1450" r:id="rId743"/>
    <p:sldId id="1451" r:id="rId744"/>
    <p:sldId id="1452" r:id="rId745"/>
    <p:sldId id="1453" r:id="rId746"/>
    <p:sldId id="1458" r:id="rId747"/>
    <p:sldId id="1460" r:id="rId748"/>
    <p:sldId id="1461" r:id="rId749"/>
    <p:sldId id="1462" r:id="rId750"/>
    <p:sldId id="1503" r:id="rId751"/>
    <p:sldId id="1504" r:id="rId752"/>
    <p:sldId id="1505" r:id="rId753"/>
    <p:sldId id="1492" r:id="rId754"/>
    <p:sldId id="1493" r:id="rId755"/>
    <p:sldId id="1494" r:id="rId756"/>
    <p:sldId id="1495" r:id="rId757"/>
    <p:sldId id="1496" r:id="rId758"/>
    <p:sldId id="1497" r:id="rId759"/>
    <p:sldId id="1498" r:id="rId760"/>
    <p:sldId id="1499" r:id="rId761"/>
    <p:sldId id="1500" r:id="rId762"/>
    <p:sldId id="1501" r:id="rId763"/>
    <p:sldId id="1502" r:id="rId764"/>
    <p:sldId id="1506" r:id="rId765"/>
    <p:sldId id="1508" r:id="rId766"/>
    <p:sldId id="1509" r:id="rId767"/>
    <p:sldId id="1510" r:id="rId768"/>
    <p:sldId id="1511" r:id="rId769"/>
    <p:sldId id="1512" r:id="rId770"/>
    <p:sldId id="1513" r:id="rId771"/>
    <p:sldId id="1514" r:id="rId772"/>
    <p:sldId id="1515" r:id="rId773"/>
    <p:sldId id="1516" r:id="rId774"/>
    <p:sldId id="1521" r:id="rId775"/>
    <p:sldId id="1517" r:id="rId776"/>
    <p:sldId id="7542" r:id="rId777"/>
    <p:sldId id="1519" r:id="rId778"/>
    <p:sldId id="1520" r:id="rId779"/>
    <p:sldId id="1523" r:id="rId780"/>
    <p:sldId id="7543" r:id="rId781"/>
    <p:sldId id="1525" r:id="rId782"/>
    <p:sldId id="1526" r:id="rId783"/>
    <p:sldId id="1529" r:id="rId784"/>
    <p:sldId id="1531" r:id="rId785"/>
    <p:sldId id="1536" r:id="rId786"/>
    <p:sldId id="1537" r:id="rId787"/>
    <p:sldId id="1538" r:id="rId788"/>
    <p:sldId id="1539" r:id="rId789"/>
    <p:sldId id="1540" r:id="rId790"/>
    <p:sldId id="1541" r:id="rId791"/>
    <p:sldId id="1543" r:id="rId792"/>
    <p:sldId id="1544" r:id="rId793"/>
    <p:sldId id="1545" r:id="rId794"/>
    <p:sldId id="1546" r:id="rId795"/>
    <p:sldId id="1547" r:id="rId796"/>
    <p:sldId id="1592" r:id="rId797"/>
    <p:sldId id="1593" r:id="rId798"/>
    <p:sldId id="1594" r:id="rId799"/>
    <p:sldId id="1607" r:id="rId800"/>
    <p:sldId id="1596" r:id="rId801"/>
    <p:sldId id="1597" r:id="rId802"/>
    <p:sldId id="1549" r:id="rId803"/>
    <p:sldId id="1550" r:id="rId804"/>
    <p:sldId id="1552" r:id="rId805"/>
    <p:sldId id="1554" r:id="rId806"/>
    <p:sldId id="1556" r:id="rId807"/>
    <p:sldId id="1557" r:id="rId808"/>
    <p:sldId id="1559" r:id="rId809"/>
    <p:sldId id="1560" r:id="rId810"/>
    <p:sldId id="1561" r:id="rId811"/>
    <p:sldId id="1562" r:id="rId812"/>
    <p:sldId id="7239" r:id="rId813"/>
    <p:sldId id="7240" r:id="rId814"/>
    <p:sldId id="1563" r:id="rId815"/>
    <p:sldId id="4133" r:id="rId816"/>
    <p:sldId id="4132" r:id="rId817"/>
    <p:sldId id="1564" r:id="rId818"/>
    <p:sldId id="1565" r:id="rId819"/>
    <p:sldId id="1566" r:id="rId820"/>
    <p:sldId id="1568" r:id="rId821"/>
    <p:sldId id="1569" r:id="rId822"/>
    <p:sldId id="1571" r:id="rId823"/>
    <p:sldId id="1572" r:id="rId824"/>
    <p:sldId id="1574" r:id="rId825"/>
    <p:sldId id="1575" r:id="rId826"/>
    <p:sldId id="1598" r:id="rId827"/>
    <p:sldId id="1576" r:id="rId828"/>
    <p:sldId id="1580" r:id="rId829"/>
    <p:sldId id="1582" r:id="rId830"/>
    <p:sldId id="1577" r:id="rId831"/>
    <p:sldId id="1583" r:id="rId832"/>
    <p:sldId id="1581" r:id="rId833"/>
    <p:sldId id="1584" r:id="rId834"/>
    <p:sldId id="1585" r:id="rId835"/>
    <p:sldId id="1586" r:id="rId836"/>
    <p:sldId id="1587" r:id="rId837"/>
    <p:sldId id="4184" r:id="rId838"/>
    <p:sldId id="1588" r:id="rId839"/>
    <p:sldId id="1589" r:id="rId840"/>
    <p:sldId id="1590" r:id="rId841"/>
    <p:sldId id="1591" r:id="rId842"/>
    <p:sldId id="4134" r:id="rId843"/>
    <p:sldId id="4187" r:id="rId844"/>
    <p:sldId id="1599" r:id="rId845"/>
    <p:sldId id="1601" r:id="rId846"/>
    <p:sldId id="1602" r:id="rId847"/>
    <p:sldId id="1603" r:id="rId848"/>
    <p:sldId id="1605" r:id="rId849"/>
    <p:sldId id="1606" r:id="rId850"/>
    <p:sldId id="1608" r:id="rId851"/>
    <p:sldId id="1609" r:id="rId852"/>
    <p:sldId id="1610" r:id="rId853"/>
    <p:sldId id="1611" r:id="rId854"/>
    <p:sldId id="1612" r:id="rId855"/>
    <p:sldId id="1613" r:id="rId856"/>
    <p:sldId id="1614" r:id="rId857"/>
    <p:sldId id="1615" r:id="rId858"/>
    <p:sldId id="1616" r:id="rId859"/>
    <p:sldId id="1617" r:id="rId860"/>
    <p:sldId id="1618" r:id="rId861"/>
    <p:sldId id="1619" r:id="rId862"/>
    <p:sldId id="4190" r:id="rId863"/>
    <p:sldId id="4192" r:id="rId864"/>
    <p:sldId id="1620" r:id="rId865"/>
    <p:sldId id="1621" r:id="rId866"/>
    <p:sldId id="1622" r:id="rId867"/>
    <p:sldId id="1623" r:id="rId868"/>
    <p:sldId id="1624" r:id="rId869"/>
    <p:sldId id="1625" r:id="rId870"/>
  </p:sldIdLst>
  <p:sldSz cx="12192000" cy="6858000"/>
  <p:notesSz cx="6858000" cy="9144000"/>
  <p:defaultTex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navarro" initials="n" lastIdx="6" clrIdx="0"/>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FBF91F"/>
    <a:srgbClr val="9A0000"/>
    <a:srgbClr val="FDEC87"/>
    <a:srgbClr val="FF9933"/>
    <a:srgbClr val="FFF1C3"/>
    <a:srgbClr val="F7FD9D"/>
    <a:srgbClr val="FFF4D1"/>
    <a:srgbClr val="FFFF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7375" autoAdjust="0"/>
    <p:restoredTop sz="94746" autoAdjust="0"/>
  </p:normalViewPr>
  <p:slideViewPr>
    <p:cSldViewPr snapToGrid="0">
      <p:cViewPr>
        <p:scale>
          <a:sx n="75" d="100"/>
          <a:sy n="75" d="100"/>
        </p:scale>
        <p:origin x="66" y="90"/>
      </p:cViewPr>
      <p:guideLst/>
    </p:cSldViewPr>
  </p:slideViewPr>
  <p:notesTextViewPr>
    <p:cViewPr>
      <p:scale>
        <a:sx n="3" d="2"/>
        <a:sy n="3" d="2"/>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99" Type="http://schemas.openxmlformats.org/officeDocument/2006/relationships/slide" Target="slides/slide96.xml"/><Relationship Id="rId98" Type="http://schemas.openxmlformats.org/officeDocument/2006/relationships/slide" Target="slides/slide95.xml"/><Relationship Id="rId97" Type="http://schemas.openxmlformats.org/officeDocument/2006/relationships/slide" Target="slides/slide94.xml"/><Relationship Id="rId96" Type="http://schemas.openxmlformats.org/officeDocument/2006/relationships/slide" Target="slides/slide93.xml"/><Relationship Id="rId95" Type="http://schemas.openxmlformats.org/officeDocument/2006/relationships/slide" Target="slides/slide92.xml"/><Relationship Id="rId94" Type="http://schemas.openxmlformats.org/officeDocument/2006/relationships/slide" Target="slides/slide91.xml"/><Relationship Id="rId93" Type="http://schemas.openxmlformats.org/officeDocument/2006/relationships/slide" Target="slides/slide90.xml"/><Relationship Id="rId92" Type="http://schemas.openxmlformats.org/officeDocument/2006/relationships/slide" Target="slides/slide89.xml"/><Relationship Id="rId91" Type="http://schemas.openxmlformats.org/officeDocument/2006/relationships/slide" Target="slides/slide88.xml"/><Relationship Id="rId90" Type="http://schemas.openxmlformats.org/officeDocument/2006/relationships/slide" Target="slides/slide87.xml"/><Relationship Id="rId9" Type="http://schemas.openxmlformats.org/officeDocument/2006/relationships/slide" Target="slides/slide6.xml"/><Relationship Id="rId89" Type="http://schemas.openxmlformats.org/officeDocument/2006/relationships/slide" Target="slides/slide86.xml"/><Relationship Id="rId88" Type="http://schemas.openxmlformats.org/officeDocument/2006/relationships/slide" Target="slides/slide85.xml"/><Relationship Id="rId875" Type="http://schemas.openxmlformats.org/officeDocument/2006/relationships/commentAuthors" Target="commentAuthors.xml"/><Relationship Id="rId874" Type="http://schemas.openxmlformats.org/officeDocument/2006/relationships/tableStyles" Target="tableStyles.xml"/><Relationship Id="rId873" Type="http://schemas.openxmlformats.org/officeDocument/2006/relationships/viewProps" Target="viewProps.xml"/><Relationship Id="rId872" Type="http://schemas.openxmlformats.org/officeDocument/2006/relationships/presProps" Target="presProps.xml"/><Relationship Id="rId871" Type="http://schemas.openxmlformats.org/officeDocument/2006/relationships/handoutMaster" Target="handoutMasters/handoutMaster1.xml"/><Relationship Id="rId870" Type="http://schemas.openxmlformats.org/officeDocument/2006/relationships/slide" Target="slides/slide867.xml"/><Relationship Id="rId87" Type="http://schemas.openxmlformats.org/officeDocument/2006/relationships/slide" Target="slides/slide84.xml"/><Relationship Id="rId869" Type="http://schemas.openxmlformats.org/officeDocument/2006/relationships/slide" Target="slides/slide866.xml"/><Relationship Id="rId868" Type="http://schemas.openxmlformats.org/officeDocument/2006/relationships/slide" Target="slides/slide865.xml"/><Relationship Id="rId867" Type="http://schemas.openxmlformats.org/officeDocument/2006/relationships/slide" Target="slides/slide864.xml"/><Relationship Id="rId866" Type="http://schemas.openxmlformats.org/officeDocument/2006/relationships/slide" Target="slides/slide863.xml"/><Relationship Id="rId865" Type="http://schemas.openxmlformats.org/officeDocument/2006/relationships/slide" Target="slides/slide862.xml"/><Relationship Id="rId864" Type="http://schemas.openxmlformats.org/officeDocument/2006/relationships/slide" Target="slides/slide861.xml"/><Relationship Id="rId863" Type="http://schemas.openxmlformats.org/officeDocument/2006/relationships/slide" Target="slides/slide860.xml"/><Relationship Id="rId862" Type="http://schemas.openxmlformats.org/officeDocument/2006/relationships/slide" Target="slides/slide859.xml"/><Relationship Id="rId861" Type="http://schemas.openxmlformats.org/officeDocument/2006/relationships/slide" Target="slides/slide858.xml"/><Relationship Id="rId860" Type="http://schemas.openxmlformats.org/officeDocument/2006/relationships/slide" Target="slides/slide857.xml"/><Relationship Id="rId86" Type="http://schemas.openxmlformats.org/officeDocument/2006/relationships/slide" Target="slides/slide83.xml"/><Relationship Id="rId859" Type="http://schemas.openxmlformats.org/officeDocument/2006/relationships/slide" Target="slides/slide856.xml"/><Relationship Id="rId858" Type="http://schemas.openxmlformats.org/officeDocument/2006/relationships/slide" Target="slides/slide855.xml"/><Relationship Id="rId857" Type="http://schemas.openxmlformats.org/officeDocument/2006/relationships/slide" Target="slides/slide854.xml"/><Relationship Id="rId856" Type="http://schemas.openxmlformats.org/officeDocument/2006/relationships/slide" Target="slides/slide853.xml"/><Relationship Id="rId855" Type="http://schemas.openxmlformats.org/officeDocument/2006/relationships/slide" Target="slides/slide852.xml"/><Relationship Id="rId854" Type="http://schemas.openxmlformats.org/officeDocument/2006/relationships/slide" Target="slides/slide851.xml"/><Relationship Id="rId853" Type="http://schemas.openxmlformats.org/officeDocument/2006/relationships/slide" Target="slides/slide850.xml"/><Relationship Id="rId852" Type="http://schemas.openxmlformats.org/officeDocument/2006/relationships/slide" Target="slides/slide849.xml"/><Relationship Id="rId851" Type="http://schemas.openxmlformats.org/officeDocument/2006/relationships/slide" Target="slides/slide848.xml"/><Relationship Id="rId850" Type="http://schemas.openxmlformats.org/officeDocument/2006/relationships/slide" Target="slides/slide847.xml"/><Relationship Id="rId85" Type="http://schemas.openxmlformats.org/officeDocument/2006/relationships/slide" Target="slides/slide82.xml"/><Relationship Id="rId849" Type="http://schemas.openxmlformats.org/officeDocument/2006/relationships/slide" Target="slides/slide846.xml"/><Relationship Id="rId848" Type="http://schemas.openxmlformats.org/officeDocument/2006/relationships/slide" Target="slides/slide845.xml"/><Relationship Id="rId847" Type="http://schemas.openxmlformats.org/officeDocument/2006/relationships/slide" Target="slides/slide844.xml"/><Relationship Id="rId846" Type="http://schemas.openxmlformats.org/officeDocument/2006/relationships/slide" Target="slides/slide843.xml"/><Relationship Id="rId845" Type="http://schemas.openxmlformats.org/officeDocument/2006/relationships/slide" Target="slides/slide842.xml"/><Relationship Id="rId844" Type="http://schemas.openxmlformats.org/officeDocument/2006/relationships/slide" Target="slides/slide841.xml"/><Relationship Id="rId843" Type="http://schemas.openxmlformats.org/officeDocument/2006/relationships/slide" Target="slides/slide840.xml"/><Relationship Id="rId842" Type="http://schemas.openxmlformats.org/officeDocument/2006/relationships/slide" Target="slides/slide839.xml"/><Relationship Id="rId841" Type="http://schemas.openxmlformats.org/officeDocument/2006/relationships/slide" Target="slides/slide838.xml"/><Relationship Id="rId840" Type="http://schemas.openxmlformats.org/officeDocument/2006/relationships/slide" Target="slides/slide837.xml"/><Relationship Id="rId84" Type="http://schemas.openxmlformats.org/officeDocument/2006/relationships/slide" Target="slides/slide81.xml"/><Relationship Id="rId839" Type="http://schemas.openxmlformats.org/officeDocument/2006/relationships/slide" Target="slides/slide836.xml"/><Relationship Id="rId838" Type="http://schemas.openxmlformats.org/officeDocument/2006/relationships/slide" Target="slides/slide835.xml"/><Relationship Id="rId837" Type="http://schemas.openxmlformats.org/officeDocument/2006/relationships/slide" Target="slides/slide834.xml"/><Relationship Id="rId836" Type="http://schemas.openxmlformats.org/officeDocument/2006/relationships/slide" Target="slides/slide833.xml"/><Relationship Id="rId835" Type="http://schemas.openxmlformats.org/officeDocument/2006/relationships/slide" Target="slides/slide832.xml"/><Relationship Id="rId834" Type="http://schemas.openxmlformats.org/officeDocument/2006/relationships/slide" Target="slides/slide831.xml"/><Relationship Id="rId833" Type="http://schemas.openxmlformats.org/officeDocument/2006/relationships/slide" Target="slides/slide830.xml"/><Relationship Id="rId832" Type="http://schemas.openxmlformats.org/officeDocument/2006/relationships/slide" Target="slides/slide829.xml"/><Relationship Id="rId831" Type="http://schemas.openxmlformats.org/officeDocument/2006/relationships/slide" Target="slides/slide828.xml"/><Relationship Id="rId830" Type="http://schemas.openxmlformats.org/officeDocument/2006/relationships/slide" Target="slides/slide827.xml"/><Relationship Id="rId83" Type="http://schemas.openxmlformats.org/officeDocument/2006/relationships/slide" Target="slides/slide80.xml"/><Relationship Id="rId829" Type="http://schemas.openxmlformats.org/officeDocument/2006/relationships/slide" Target="slides/slide826.xml"/><Relationship Id="rId828" Type="http://schemas.openxmlformats.org/officeDocument/2006/relationships/slide" Target="slides/slide825.xml"/><Relationship Id="rId827" Type="http://schemas.openxmlformats.org/officeDocument/2006/relationships/slide" Target="slides/slide824.xml"/><Relationship Id="rId826" Type="http://schemas.openxmlformats.org/officeDocument/2006/relationships/slide" Target="slides/slide823.xml"/><Relationship Id="rId825" Type="http://schemas.openxmlformats.org/officeDocument/2006/relationships/slide" Target="slides/slide822.xml"/><Relationship Id="rId824" Type="http://schemas.openxmlformats.org/officeDocument/2006/relationships/slide" Target="slides/slide821.xml"/><Relationship Id="rId823" Type="http://schemas.openxmlformats.org/officeDocument/2006/relationships/slide" Target="slides/slide820.xml"/><Relationship Id="rId822" Type="http://schemas.openxmlformats.org/officeDocument/2006/relationships/slide" Target="slides/slide819.xml"/><Relationship Id="rId821" Type="http://schemas.openxmlformats.org/officeDocument/2006/relationships/slide" Target="slides/slide818.xml"/><Relationship Id="rId820" Type="http://schemas.openxmlformats.org/officeDocument/2006/relationships/slide" Target="slides/slide817.xml"/><Relationship Id="rId82" Type="http://schemas.openxmlformats.org/officeDocument/2006/relationships/slide" Target="slides/slide79.xml"/><Relationship Id="rId819" Type="http://schemas.openxmlformats.org/officeDocument/2006/relationships/slide" Target="slides/slide816.xml"/><Relationship Id="rId818" Type="http://schemas.openxmlformats.org/officeDocument/2006/relationships/slide" Target="slides/slide815.xml"/><Relationship Id="rId817" Type="http://schemas.openxmlformats.org/officeDocument/2006/relationships/slide" Target="slides/slide814.xml"/><Relationship Id="rId816" Type="http://schemas.openxmlformats.org/officeDocument/2006/relationships/slide" Target="slides/slide813.xml"/><Relationship Id="rId815" Type="http://schemas.openxmlformats.org/officeDocument/2006/relationships/slide" Target="slides/slide812.xml"/><Relationship Id="rId814" Type="http://schemas.openxmlformats.org/officeDocument/2006/relationships/slide" Target="slides/slide811.xml"/><Relationship Id="rId813" Type="http://schemas.openxmlformats.org/officeDocument/2006/relationships/slide" Target="slides/slide810.xml"/><Relationship Id="rId812" Type="http://schemas.openxmlformats.org/officeDocument/2006/relationships/slide" Target="slides/slide809.xml"/><Relationship Id="rId811" Type="http://schemas.openxmlformats.org/officeDocument/2006/relationships/slide" Target="slides/slide808.xml"/><Relationship Id="rId810" Type="http://schemas.openxmlformats.org/officeDocument/2006/relationships/slide" Target="slides/slide807.xml"/><Relationship Id="rId81" Type="http://schemas.openxmlformats.org/officeDocument/2006/relationships/slide" Target="slides/slide78.xml"/><Relationship Id="rId809" Type="http://schemas.openxmlformats.org/officeDocument/2006/relationships/slide" Target="slides/slide806.xml"/><Relationship Id="rId808" Type="http://schemas.openxmlformats.org/officeDocument/2006/relationships/slide" Target="slides/slide805.xml"/><Relationship Id="rId807" Type="http://schemas.openxmlformats.org/officeDocument/2006/relationships/slide" Target="slides/slide804.xml"/><Relationship Id="rId806" Type="http://schemas.openxmlformats.org/officeDocument/2006/relationships/slide" Target="slides/slide803.xml"/><Relationship Id="rId805" Type="http://schemas.openxmlformats.org/officeDocument/2006/relationships/slide" Target="slides/slide802.xml"/><Relationship Id="rId804" Type="http://schemas.openxmlformats.org/officeDocument/2006/relationships/slide" Target="slides/slide801.xml"/><Relationship Id="rId803" Type="http://schemas.openxmlformats.org/officeDocument/2006/relationships/slide" Target="slides/slide800.xml"/><Relationship Id="rId802" Type="http://schemas.openxmlformats.org/officeDocument/2006/relationships/slide" Target="slides/slide799.xml"/><Relationship Id="rId801" Type="http://schemas.openxmlformats.org/officeDocument/2006/relationships/slide" Target="slides/slide798.xml"/><Relationship Id="rId800" Type="http://schemas.openxmlformats.org/officeDocument/2006/relationships/slide" Target="slides/slide797.xml"/><Relationship Id="rId80" Type="http://schemas.openxmlformats.org/officeDocument/2006/relationships/slide" Target="slides/slide77.xml"/><Relationship Id="rId8" Type="http://schemas.openxmlformats.org/officeDocument/2006/relationships/slide" Target="slides/slide5.xml"/><Relationship Id="rId799" Type="http://schemas.openxmlformats.org/officeDocument/2006/relationships/slide" Target="slides/slide796.xml"/><Relationship Id="rId798" Type="http://schemas.openxmlformats.org/officeDocument/2006/relationships/slide" Target="slides/slide795.xml"/><Relationship Id="rId797" Type="http://schemas.openxmlformats.org/officeDocument/2006/relationships/slide" Target="slides/slide794.xml"/><Relationship Id="rId796" Type="http://schemas.openxmlformats.org/officeDocument/2006/relationships/slide" Target="slides/slide793.xml"/><Relationship Id="rId795" Type="http://schemas.openxmlformats.org/officeDocument/2006/relationships/slide" Target="slides/slide792.xml"/><Relationship Id="rId794" Type="http://schemas.openxmlformats.org/officeDocument/2006/relationships/slide" Target="slides/slide791.xml"/><Relationship Id="rId793" Type="http://schemas.openxmlformats.org/officeDocument/2006/relationships/slide" Target="slides/slide790.xml"/><Relationship Id="rId792" Type="http://schemas.openxmlformats.org/officeDocument/2006/relationships/slide" Target="slides/slide789.xml"/><Relationship Id="rId791" Type="http://schemas.openxmlformats.org/officeDocument/2006/relationships/slide" Target="slides/slide788.xml"/><Relationship Id="rId790" Type="http://schemas.openxmlformats.org/officeDocument/2006/relationships/slide" Target="slides/slide787.xml"/><Relationship Id="rId79" Type="http://schemas.openxmlformats.org/officeDocument/2006/relationships/slide" Target="slides/slide76.xml"/><Relationship Id="rId789" Type="http://schemas.openxmlformats.org/officeDocument/2006/relationships/slide" Target="slides/slide786.xml"/><Relationship Id="rId788" Type="http://schemas.openxmlformats.org/officeDocument/2006/relationships/slide" Target="slides/slide785.xml"/><Relationship Id="rId787" Type="http://schemas.openxmlformats.org/officeDocument/2006/relationships/slide" Target="slides/slide784.xml"/><Relationship Id="rId786" Type="http://schemas.openxmlformats.org/officeDocument/2006/relationships/slide" Target="slides/slide783.xml"/><Relationship Id="rId785" Type="http://schemas.openxmlformats.org/officeDocument/2006/relationships/slide" Target="slides/slide782.xml"/><Relationship Id="rId784" Type="http://schemas.openxmlformats.org/officeDocument/2006/relationships/slide" Target="slides/slide781.xml"/><Relationship Id="rId783" Type="http://schemas.openxmlformats.org/officeDocument/2006/relationships/slide" Target="slides/slide780.xml"/><Relationship Id="rId782" Type="http://schemas.openxmlformats.org/officeDocument/2006/relationships/slide" Target="slides/slide779.xml"/><Relationship Id="rId781" Type="http://schemas.openxmlformats.org/officeDocument/2006/relationships/slide" Target="slides/slide778.xml"/><Relationship Id="rId780" Type="http://schemas.openxmlformats.org/officeDocument/2006/relationships/slide" Target="slides/slide777.xml"/><Relationship Id="rId78" Type="http://schemas.openxmlformats.org/officeDocument/2006/relationships/slide" Target="slides/slide75.xml"/><Relationship Id="rId779" Type="http://schemas.openxmlformats.org/officeDocument/2006/relationships/slide" Target="slides/slide776.xml"/><Relationship Id="rId778" Type="http://schemas.openxmlformats.org/officeDocument/2006/relationships/slide" Target="slides/slide775.xml"/><Relationship Id="rId777" Type="http://schemas.openxmlformats.org/officeDocument/2006/relationships/slide" Target="slides/slide774.xml"/><Relationship Id="rId776" Type="http://schemas.openxmlformats.org/officeDocument/2006/relationships/slide" Target="slides/slide773.xml"/><Relationship Id="rId775" Type="http://schemas.openxmlformats.org/officeDocument/2006/relationships/slide" Target="slides/slide772.xml"/><Relationship Id="rId774" Type="http://schemas.openxmlformats.org/officeDocument/2006/relationships/slide" Target="slides/slide771.xml"/><Relationship Id="rId773" Type="http://schemas.openxmlformats.org/officeDocument/2006/relationships/slide" Target="slides/slide770.xml"/><Relationship Id="rId772" Type="http://schemas.openxmlformats.org/officeDocument/2006/relationships/slide" Target="slides/slide769.xml"/><Relationship Id="rId771" Type="http://schemas.openxmlformats.org/officeDocument/2006/relationships/slide" Target="slides/slide768.xml"/><Relationship Id="rId770" Type="http://schemas.openxmlformats.org/officeDocument/2006/relationships/slide" Target="slides/slide767.xml"/><Relationship Id="rId77" Type="http://schemas.openxmlformats.org/officeDocument/2006/relationships/slide" Target="slides/slide74.xml"/><Relationship Id="rId769" Type="http://schemas.openxmlformats.org/officeDocument/2006/relationships/slide" Target="slides/slide766.xml"/><Relationship Id="rId768" Type="http://schemas.openxmlformats.org/officeDocument/2006/relationships/slide" Target="slides/slide765.xml"/><Relationship Id="rId767" Type="http://schemas.openxmlformats.org/officeDocument/2006/relationships/slide" Target="slides/slide764.xml"/><Relationship Id="rId766" Type="http://schemas.openxmlformats.org/officeDocument/2006/relationships/slide" Target="slides/slide763.xml"/><Relationship Id="rId765" Type="http://schemas.openxmlformats.org/officeDocument/2006/relationships/slide" Target="slides/slide762.xml"/><Relationship Id="rId764" Type="http://schemas.openxmlformats.org/officeDocument/2006/relationships/slide" Target="slides/slide761.xml"/><Relationship Id="rId763" Type="http://schemas.openxmlformats.org/officeDocument/2006/relationships/slide" Target="slides/slide760.xml"/><Relationship Id="rId762" Type="http://schemas.openxmlformats.org/officeDocument/2006/relationships/slide" Target="slides/slide759.xml"/><Relationship Id="rId761" Type="http://schemas.openxmlformats.org/officeDocument/2006/relationships/slide" Target="slides/slide758.xml"/><Relationship Id="rId760" Type="http://schemas.openxmlformats.org/officeDocument/2006/relationships/slide" Target="slides/slide757.xml"/><Relationship Id="rId76" Type="http://schemas.openxmlformats.org/officeDocument/2006/relationships/slide" Target="slides/slide73.xml"/><Relationship Id="rId759" Type="http://schemas.openxmlformats.org/officeDocument/2006/relationships/slide" Target="slides/slide756.xml"/><Relationship Id="rId758" Type="http://schemas.openxmlformats.org/officeDocument/2006/relationships/slide" Target="slides/slide755.xml"/><Relationship Id="rId757" Type="http://schemas.openxmlformats.org/officeDocument/2006/relationships/slide" Target="slides/slide754.xml"/><Relationship Id="rId756" Type="http://schemas.openxmlformats.org/officeDocument/2006/relationships/slide" Target="slides/slide753.xml"/><Relationship Id="rId755" Type="http://schemas.openxmlformats.org/officeDocument/2006/relationships/slide" Target="slides/slide752.xml"/><Relationship Id="rId754" Type="http://schemas.openxmlformats.org/officeDocument/2006/relationships/slide" Target="slides/slide751.xml"/><Relationship Id="rId753" Type="http://schemas.openxmlformats.org/officeDocument/2006/relationships/slide" Target="slides/slide750.xml"/><Relationship Id="rId752" Type="http://schemas.openxmlformats.org/officeDocument/2006/relationships/slide" Target="slides/slide749.xml"/><Relationship Id="rId751" Type="http://schemas.openxmlformats.org/officeDocument/2006/relationships/slide" Target="slides/slide748.xml"/><Relationship Id="rId750" Type="http://schemas.openxmlformats.org/officeDocument/2006/relationships/slide" Target="slides/slide747.xml"/><Relationship Id="rId75" Type="http://schemas.openxmlformats.org/officeDocument/2006/relationships/slide" Target="slides/slide72.xml"/><Relationship Id="rId749" Type="http://schemas.openxmlformats.org/officeDocument/2006/relationships/slide" Target="slides/slide746.xml"/><Relationship Id="rId748" Type="http://schemas.openxmlformats.org/officeDocument/2006/relationships/slide" Target="slides/slide745.xml"/><Relationship Id="rId747" Type="http://schemas.openxmlformats.org/officeDocument/2006/relationships/slide" Target="slides/slide744.xml"/><Relationship Id="rId746" Type="http://schemas.openxmlformats.org/officeDocument/2006/relationships/slide" Target="slides/slide743.xml"/><Relationship Id="rId745" Type="http://schemas.openxmlformats.org/officeDocument/2006/relationships/slide" Target="slides/slide742.xml"/><Relationship Id="rId744" Type="http://schemas.openxmlformats.org/officeDocument/2006/relationships/slide" Target="slides/slide741.xml"/><Relationship Id="rId743" Type="http://schemas.openxmlformats.org/officeDocument/2006/relationships/slide" Target="slides/slide740.xml"/><Relationship Id="rId742" Type="http://schemas.openxmlformats.org/officeDocument/2006/relationships/slide" Target="slides/slide739.xml"/><Relationship Id="rId741" Type="http://schemas.openxmlformats.org/officeDocument/2006/relationships/slide" Target="slides/slide738.xml"/><Relationship Id="rId740" Type="http://schemas.openxmlformats.org/officeDocument/2006/relationships/slide" Target="slides/slide737.xml"/><Relationship Id="rId74" Type="http://schemas.openxmlformats.org/officeDocument/2006/relationships/slide" Target="slides/slide71.xml"/><Relationship Id="rId739" Type="http://schemas.openxmlformats.org/officeDocument/2006/relationships/slide" Target="slides/slide736.xml"/><Relationship Id="rId738" Type="http://schemas.openxmlformats.org/officeDocument/2006/relationships/slide" Target="slides/slide735.xml"/><Relationship Id="rId737" Type="http://schemas.openxmlformats.org/officeDocument/2006/relationships/slide" Target="slides/slide734.xml"/><Relationship Id="rId736" Type="http://schemas.openxmlformats.org/officeDocument/2006/relationships/slide" Target="slides/slide733.xml"/><Relationship Id="rId735" Type="http://schemas.openxmlformats.org/officeDocument/2006/relationships/slide" Target="slides/slide732.xml"/><Relationship Id="rId734" Type="http://schemas.openxmlformats.org/officeDocument/2006/relationships/slide" Target="slides/slide731.xml"/><Relationship Id="rId733" Type="http://schemas.openxmlformats.org/officeDocument/2006/relationships/slide" Target="slides/slide730.xml"/><Relationship Id="rId732" Type="http://schemas.openxmlformats.org/officeDocument/2006/relationships/slide" Target="slides/slide729.xml"/><Relationship Id="rId731" Type="http://schemas.openxmlformats.org/officeDocument/2006/relationships/slide" Target="slides/slide728.xml"/><Relationship Id="rId730" Type="http://schemas.openxmlformats.org/officeDocument/2006/relationships/slide" Target="slides/slide727.xml"/><Relationship Id="rId73" Type="http://schemas.openxmlformats.org/officeDocument/2006/relationships/slide" Target="slides/slide70.xml"/><Relationship Id="rId729" Type="http://schemas.openxmlformats.org/officeDocument/2006/relationships/slide" Target="slides/slide726.xml"/><Relationship Id="rId728" Type="http://schemas.openxmlformats.org/officeDocument/2006/relationships/slide" Target="slides/slide725.xml"/><Relationship Id="rId727" Type="http://schemas.openxmlformats.org/officeDocument/2006/relationships/slide" Target="slides/slide724.xml"/><Relationship Id="rId726" Type="http://schemas.openxmlformats.org/officeDocument/2006/relationships/slide" Target="slides/slide723.xml"/><Relationship Id="rId725" Type="http://schemas.openxmlformats.org/officeDocument/2006/relationships/slide" Target="slides/slide722.xml"/><Relationship Id="rId724" Type="http://schemas.openxmlformats.org/officeDocument/2006/relationships/slide" Target="slides/slide721.xml"/><Relationship Id="rId723" Type="http://schemas.openxmlformats.org/officeDocument/2006/relationships/slide" Target="slides/slide720.xml"/><Relationship Id="rId722" Type="http://schemas.openxmlformats.org/officeDocument/2006/relationships/slide" Target="slides/slide719.xml"/><Relationship Id="rId721" Type="http://schemas.openxmlformats.org/officeDocument/2006/relationships/slide" Target="slides/slide718.xml"/><Relationship Id="rId720" Type="http://schemas.openxmlformats.org/officeDocument/2006/relationships/slide" Target="slides/slide717.xml"/><Relationship Id="rId72" Type="http://schemas.openxmlformats.org/officeDocument/2006/relationships/slide" Target="slides/slide69.xml"/><Relationship Id="rId719" Type="http://schemas.openxmlformats.org/officeDocument/2006/relationships/slide" Target="slides/slide716.xml"/><Relationship Id="rId718" Type="http://schemas.openxmlformats.org/officeDocument/2006/relationships/slide" Target="slides/slide715.xml"/><Relationship Id="rId717" Type="http://schemas.openxmlformats.org/officeDocument/2006/relationships/slide" Target="slides/slide714.xml"/><Relationship Id="rId716" Type="http://schemas.openxmlformats.org/officeDocument/2006/relationships/slide" Target="slides/slide713.xml"/><Relationship Id="rId715" Type="http://schemas.openxmlformats.org/officeDocument/2006/relationships/slide" Target="slides/slide712.xml"/><Relationship Id="rId714" Type="http://schemas.openxmlformats.org/officeDocument/2006/relationships/slide" Target="slides/slide711.xml"/><Relationship Id="rId713" Type="http://schemas.openxmlformats.org/officeDocument/2006/relationships/slide" Target="slides/slide710.xml"/><Relationship Id="rId712" Type="http://schemas.openxmlformats.org/officeDocument/2006/relationships/slide" Target="slides/slide709.xml"/><Relationship Id="rId711" Type="http://schemas.openxmlformats.org/officeDocument/2006/relationships/slide" Target="slides/slide708.xml"/><Relationship Id="rId710" Type="http://schemas.openxmlformats.org/officeDocument/2006/relationships/slide" Target="slides/slide707.xml"/><Relationship Id="rId71" Type="http://schemas.openxmlformats.org/officeDocument/2006/relationships/slide" Target="slides/slide68.xml"/><Relationship Id="rId709" Type="http://schemas.openxmlformats.org/officeDocument/2006/relationships/slide" Target="slides/slide706.xml"/><Relationship Id="rId708" Type="http://schemas.openxmlformats.org/officeDocument/2006/relationships/slide" Target="slides/slide705.xml"/><Relationship Id="rId707" Type="http://schemas.openxmlformats.org/officeDocument/2006/relationships/slide" Target="slides/slide704.xml"/><Relationship Id="rId706" Type="http://schemas.openxmlformats.org/officeDocument/2006/relationships/slide" Target="slides/slide703.xml"/><Relationship Id="rId705" Type="http://schemas.openxmlformats.org/officeDocument/2006/relationships/slide" Target="slides/slide702.xml"/><Relationship Id="rId704" Type="http://schemas.openxmlformats.org/officeDocument/2006/relationships/slide" Target="slides/slide701.xml"/><Relationship Id="rId703" Type="http://schemas.openxmlformats.org/officeDocument/2006/relationships/slide" Target="slides/slide700.xml"/><Relationship Id="rId702" Type="http://schemas.openxmlformats.org/officeDocument/2006/relationships/slide" Target="slides/slide699.xml"/><Relationship Id="rId701" Type="http://schemas.openxmlformats.org/officeDocument/2006/relationships/slide" Target="slides/slide698.xml"/><Relationship Id="rId700" Type="http://schemas.openxmlformats.org/officeDocument/2006/relationships/slide" Target="slides/slide697.xml"/><Relationship Id="rId70" Type="http://schemas.openxmlformats.org/officeDocument/2006/relationships/slide" Target="slides/slide67.xml"/><Relationship Id="rId7" Type="http://schemas.openxmlformats.org/officeDocument/2006/relationships/slide" Target="slides/slide4.xml"/><Relationship Id="rId699" Type="http://schemas.openxmlformats.org/officeDocument/2006/relationships/slide" Target="slides/slide696.xml"/><Relationship Id="rId698" Type="http://schemas.openxmlformats.org/officeDocument/2006/relationships/slide" Target="slides/slide695.xml"/><Relationship Id="rId697" Type="http://schemas.openxmlformats.org/officeDocument/2006/relationships/slide" Target="slides/slide694.xml"/><Relationship Id="rId696" Type="http://schemas.openxmlformats.org/officeDocument/2006/relationships/slide" Target="slides/slide693.xml"/><Relationship Id="rId695" Type="http://schemas.openxmlformats.org/officeDocument/2006/relationships/slide" Target="slides/slide692.xml"/><Relationship Id="rId694" Type="http://schemas.openxmlformats.org/officeDocument/2006/relationships/slide" Target="slides/slide691.xml"/><Relationship Id="rId693" Type="http://schemas.openxmlformats.org/officeDocument/2006/relationships/slide" Target="slides/slide690.xml"/><Relationship Id="rId692" Type="http://schemas.openxmlformats.org/officeDocument/2006/relationships/slide" Target="slides/slide689.xml"/><Relationship Id="rId691" Type="http://schemas.openxmlformats.org/officeDocument/2006/relationships/slide" Target="slides/slide688.xml"/><Relationship Id="rId690" Type="http://schemas.openxmlformats.org/officeDocument/2006/relationships/slide" Target="slides/slide687.xml"/><Relationship Id="rId69" Type="http://schemas.openxmlformats.org/officeDocument/2006/relationships/slide" Target="slides/slide66.xml"/><Relationship Id="rId689" Type="http://schemas.openxmlformats.org/officeDocument/2006/relationships/slide" Target="slides/slide686.xml"/><Relationship Id="rId688" Type="http://schemas.openxmlformats.org/officeDocument/2006/relationships/slide" Target="slides/slide685.xml"/><Relationship Id="rId687" Type="http://schemas.openxmlformats.org/officeDocument/2006/relationships/slide" Target="slides/slide684.xml"/><Relationship Id="rId686" Type="http://schemas.openxmlformats.org/officeDocument/2006/relationships/slide" Target="slides/slide683.xml"/><Relationship Id="rId685" Type="http://schemas.openxmlformats.org/officeDocument/2006/relationships/slide" Target="slides/slide682.xml"/><Relationship Id="rId684" Type="http://schemas.openxmlformats.org/officeDocument/2006/relationships/slide" Target="slides/slide681.xml"/><Relationship Id="rId683" Type="http://schemas.openxmlformats.org/officeDocument/2006/relationships/slide" Target="slides/slide680.xml"/><Relationship Id="rId682" Type="http://schemas.openxmlformats.org/officeDocument/2006/relationships/slide" Target="slides/slide679.xml"/><Relationship Id="rId681" Type="http://schemas.openxmlformats.org/officeDocument/2006/relationships/slide" Target="slides/slide678.xml"/><Relationship Id="rId680" Type="http://schemas.openxmlformats.org/officeDocument/2006/relationships/slide" Target="slides/slide677.xml"/><Relationship Id="rId68" Type="http://schemas.openxmlformats.org/officeDocument/2006/relationships/slide" Target="slides/slide65.xml"/><Relationship Id="rId679" Type="http://schemas.openxmlformats.org/officeDocument/2006/relationships/slide" Target="slides/slide676.xml"/><Relationship Id="rId678" Type="http://schemas.openxmlformats.org/officeDocument/2006/relationships/slide" Target="slides/slide675.xml"/><Relationship Id="rId677" Type="http://schemas.openxmlformats.org/officeDocument/2006/relationships/slide" Target="slides/slide674.xml"/><Relationship Id="rId676" Type="http://schemas.openxmlformats.org/officeDocument/2006/relationships/slide" Target="slides/slide673.xml"/><Relationship Id="rId675" Type="http://schemas.openxmlformats.org/officeDocument/2006/relationships/slide" Target="slides/slide672.xml"/><Relationship Id="rId674" Type="http://schemas.openxmlformats.org/officeDocument/2006/relationships/slide" Target="slides/slide671.xml"/><Relationship Id="rId673" Type="http://schemas.openxmlformats.org/officeDocument/2006/relationships/slide" Target="slides/slide670.xml"/><Relationship Id="rId672" Type="http://schemas.openxmlformats.org/officeDocument/2006/relationships/slide" Target="slides/slide669.xml"/><Relationship Id="rId671" Type="http://schemas.openxmlformats.org/officeDocument/2006/relationships/slide" Target="slides/slide668.xml"/><Relationship Id="rId670" Type="http://schemas.openxmlformats.org/officeDocument/2006/relationships/slide" Target="slides/slide667.xml"/><Relationship Id="rId67" Type="http://schemas.openxmlformats.org/officeDocument/2006/relationships/slide" Target="slides/slide64.xml"/><Relationship Id="rId669" Type="http://schemas.openxmlformats.org/officeDocument/2006/relationships/slide" Target="slides/slide666.xml"/><Relationship Id="rId668" Type="http://schemas.openxmlformats.org/officeDocument/2006/relationships/slide" Target="slides/slide665.xml"/><Relationship Id="rId667" Type="http://schemas.openxmlformats.org/officeDocument/2006/relationships/slide" Target="slides/slide664.xml"/><Relationship Id="rId666" Type="http://schemas.openxmlformats.org/officeDocument/2006/relationships/slide" Target="slides/slide663.xml"/><Relationship Id="rId665" Type="http://schemas.openxmlformats.org/officeDocument/2006/relationships/slide" Target="slides/slide662.xml"/><Relationship Id="rId664" Type="http://schemas.openxmlformats.org/officeDocument/2006/relationships/slide" Target="slides/slide661.xml"/><Relationship Id="rId663" Type="http://schemas.openxmlformats.org/officeDocument/2006/relationships/slide" Target="slides/slide660.xml"/><Relationship Id="rId662" Type="http://schemas.openxmlformats.org/officeDocument/2006/relationships/slide" Target="slides/slide659.xml"/><Relationship Id="rId661" Type="http://schemas.openxmlformats.org/officeDocument/2006/relationships/slide" Target="slides/slide658.xml"/><Relationship Id="rId660" Type="http://schemas.openxmlformats.org/officeDocument/2006/relationships/slide" Target="slides/slide657.xml"/><Relationship Id="rId66" Type="http://schemas.openxmlformats.org/officeDocument/2006/relationships/slide" Target="slides/slide63.xml"/><Relationship Id="rId659" Type="http://schemas.openxmlformats.org/officeDocument/2006/relationships/slide" Target="slides/slide656.xml"/><Relationship Id="rId658" Type="http://schemas.openxmlformats.org/officeDocument/2006/relationships/slide" Target="slides/slide655.xml"/><Relationship Id="rId657" Type="http://schemas.openxmlformats.org/officeDocument/2006/relationships/slide" Target="slides/slide654.xml"/><Relationship Id="rId656" Type="http://schemas.openxmlformats.org/officeDocument/2006/relationships/slide" Target="slides/slide653.xml"/><Relationship Id="rId655" Type="http://schemas.openxmlformats.org/officeDocument/2006/relationships/slide" Target="slides/slide652.xml"/><Relationship Id="rId654" Type="http://schemas.openxmlformats.org/officeDocument/2006/relationships/slide" Target="slides/slide651.xml"/><Relationship Id="rId653" Type="http://schemas.openxmlformats.org/officeDocument/2006/relationships/slide" Target="slides/slide650.xml"/><Relationship Id="rId652" Type="http://schemas.openxmlformats.org/officeDocument/2006/relationships/slide" Target="slides/slide649.xml"/><Relationship Id="rId651" Type="http://schemas.openxmlformats.org/officeDocument/2006/relationships/slide" Target="slides/slide648.xml"/><Relationship Id="rId650" Type="http://schemas.openxmlformats.org/officeDocument/2006/relationships/slide" Target="slides/slide647.xml"/><Relationship Id="rId65" Type="http://schemas.openxmlformats.org/officeDocument/2006/relationships/slide" Target="slides/slide62.xml"/><Relationship Id="rId649" Type="http://schemas.openxmlformats.org/officeDocument/2006/relationships/slide" Target="slides/slide646.xml"/><Relationship Id="rId648" Type="http://schemas.openxmlformats.org/officeDocument/2006/relationships/slide" Target="slides/slide645.xml"/><Relationship Id="rId647" Type="http://schemas.openxmlformats.org/officeDocument/2006/relationships/slide" Target="slides/slide644.xml"/><Relationship Id="rId646" Type="http://schemas.openxmlformats.org/officeDocument/2006/relationships/slide" Target="slides/slide643.xml"/><Relationship Id="rId645" Type="http://schemas.openxmlformats.org/officeDocument/2006/relationships/slide" Target="slides/slide642.xml"/><Relationship Id="rId644" Type="http://schemas.openxmlformats.org/officeDocument/2006/relationships/slide" Target="slides/slide641.xml"/><Relationship Id="rId643" Type="http://schemas.openxmlformats.org/officeDocument/2006/relationships/slide" Target="slides/slide640.xml"/><Relationship Id="rId642" Type="http://schemas.openxmlformats.org/officeDocument/2006/relationships/slide" Target="slides/slide639.xml"/><Relationship Id="rId641" Type="http://schemas.openxmlformats.org/officeDocument/2006/relationships/slide" Target="slides/slide638.xml"/><Relationship Id="rId640" Type="http://schemas.openxmlformats.org/officeDocument/2006/relationships/slide" Target="slides/slide637.xml"/><Relationship Id="rId64" Type="http://schemas.openxmlformats.org/officeDocument/2006/relationships/slide" Target="slides/slide61.xml"/><Relationship Id="rId639" Type="http://schemas.openxmlformats.org/officeDocument/2006/relationships/slide" Target="slides/slide636.xml"/><Relationship Id="rId638" Type="http://schemas.openxmlformats.org/officeDocument/2006/relationships/slide" Target="slides/slide635.xml"/><Relationship Id="rId637" Type="http://schemas.openxmlformats.org/officeDocument/2006/relationships/slide" Target="slides/slide634.xml"/><Relationship Id="rId636" Type="http://schemas.openxmlformats.org/officeDocument/2006/relationships/slide" Target="slides/slide633.xml"/><Relationship Id="rId635" Type="http://schemas.openxmlformats.org/officeDocument/2006/relationships/slide" Target="slides/slide632.xml"/><Relationship Id="rId634" Type="http://schemas.openxmlformats.org/officeDocument/2006/relationships/slide" Target="slides/slide631.xml"/><Relationship Id="rId633" Type="http://schemas.openxmlformats.org/officeDocument/2006/relationships/slide" Target="slides/slide630.xml"/><Relationship Id="rId632" Type="http://schemas.openxmlformats.org/officeDocument/2006/relationships/slide" Target="slides/slide629.xml"/><Relationship Id="rId631" Type="http://schemas.openxmlformats.org/officeDocument/2006/relationships/slide" Target="slides/slide628.xml"/><Relationship Id="rId630" Type="http://schemas.openxmlformats.org/officeDocument/2006/relationships/slide" Target="slides/slide627.xml"/><Relationship Id="rId63" Type="http://schemas.openxmlformats.org/officeDocument/2006/relationships/slide" Target="slides/slide60.xml"/><Relationship Id="rId629" Type="http://schemas.openxmlformats.org/officeDocument/2006/relationships/slide" Target="slides/slide626.xml"/><Relationship Id="rId628" Type="http://schemas.openxmlformats.org/officeDocument/2006/relationships/slide" Target="slides/slide625.xml"/><Relationship Id="rId627" Type="http://schemas.openxmlformats.org/officeDocument/2006/relationships/slide" Target="slides/slide624.xml"/><Relationship Id="rId626" Type="http://schemas.openxmlformats.org/officeDocument/2006/relationships/slide" Target="slides/slide623.xml"/><Relationship Id="rId625" Type="http://schemas.openxmlformats.org/officeDocument/2006/relationships/slide" Target="slides/slide622.xml"/><Relationship Id="rId624" Type="http://schemas.openxmlformats.org/officeDocument/2006/relationships/slide" Target="slides/slide621.xml"/><Relationship Id="rId623" Type="http://schemas.openxmlformats.org/officeDocument/2006/relationships/slide" Target="slides/slide620.xml"/><Relationship Id="rId622" Type="http://schemas.openxmlformats.org/officeDocument/2006/relationships/slide" Target="slides/slide619.xml"/><Relationship Id="rId621" Type="http://schemas.openxmlformats.org/officeDocument/2006/relationships/slide" Target="slides/slide618.xml"/><Relationship Id="rId620" Type="http://schemas.openxmlformats.org/officeDocument/2006/relationships/slide" Target="slides/slide617.xml"/><Relationship Id="rId62" Type="http://schemas.openxmlformats.org/officeDocument/2006/relationships/slide" Target="slides/slide59.xml"/><Relationship Id="rId619" Type="http://schemas.openxmlformats.org/officeDocument/2006/relationships/slide" Target="slides/slide616.xml"/><Relationship Id="rId618" Type="http://schemas.openxmlformats.org/officeDocument/2006/relationships/slide" Target="slides/slide615.xml"/><Relationship Id="rId617" Type="http://schemas.openxmlformats.org/officeDocument/2006/relationships/slide" Target="slides/slide614.xml"/><Relationship Id="rId616" Type="http://schemas.openxmlformats.org/officeDocument/2006/relationships/slide" Target="slides/slide613.xml"/><Relationship Id="rId615" Type="http://schemas.openxmlformats.org/officeDocument/2006/relationships/slide" Target="slides/slide612.xml"/><Relationship Id="rId614" Type="http://schemas.openxmlformats.org/officeDocument/2006/relationships/slide" Target="slides/slide611.xml"/><Relationship Id="rId613" Type="http://schemas.openxmlformats.org/officeDocument/2006/relationships/slide" Target="slides/slide610.xml"/><Relationship Id="rId612" Type="http://schemas.openxmlformats.org/officeDocument/2006/relationships/slide" Target="slides/slide609.xml"/><Relationship Id="rId611" Type="http://schemas.openxmlformats.org/officeDocument/2006/relationships/slide" Target="slides/slide608.xml"/><Relationship Id="rId610" Type="http://schemas.openxmlformats.org/officeDocument/2006/relationships/slide" Target="slides/slide607.xml"/><Relationship Id="rId61" Type="http://schemas.openxmlformats.org/officeDocument/2006/relationships/slide" Target="slides/slide58.xml"/><Relationship Id="rId609" Type="http://schemas.openxmlformats.org/officeDocument/2006/relationships/slide" Target="slides/slide606.xml"/><Relationship Id="rId608" Type="http://schemas.openxmlformats.org/officeDocument/2006/relationships/slide" Target="slides/slide605.xml"/><Relationship Id="rId607" Type="http://schemas.openxmlformats.org/officeDocument/2006/relationships/slide" Target="slides/slide604.xml"/><Relationship Id="rId606" Type="http://schemas.openxmlformats.org/officeDocument/2006/relationships/slide" Target="slides/slide603.xml"/><Relationship Id="rId605" Type="http://schemas.openxmlformats.org/officeDocument/2006/relationships/slide" Target="slides/slide602.xml"/><Relationship Id="rId604" Type="http://schemas.openxmlformats.org/officeDocument/2006/relationships/slide" Target="slides/slide601.xml"/><Relationship Id="rId603" Type="http://schemas.openxmlformats.org/officeDocument/2006/relationships/slide" Target="slides/slide600.xml"/><Relationship Id="rId602" Type="http://schemas.openxmlformats.org/officeDocument/2006/relationships/slide" Target="slides/slide599.xml"/><Relationship Id="rId601" Type="http://schemas.openxmlformats.org/officeDocument/2006/relationships/slide" Target="slides/slide598.xml"/><Relationship Id="rId600" Type="http://schemas.openxmlformats.org/officeDocument/2006/relationships/slide" Target="slides/slide597.xml"/><Relationship Id="rId60" Type="http://schemas.openxmlformats.org/officeDocument/2006/relationships/slide" Target="slides/slide57.xml"/><Relationship Id="rId6" Type="http://schemas.openxmlformats.org/officeDocument/2006/relationships/slide" Target="slides/slide3.xml"/><Relationship Id="rId599" Type="http://schemas.openxmlformats.org/officeDocument/2006/relationships/slide" Target="slides/slide596.xml"/><Relationship Id="rId598" Type="http://schemas.openxmlformats.org/officeDocument/2006/relationships/slide" Target="slides/slide595.xml"/><Relationship Id="rId597" Type="http://schemas.openxmlformats.org/officeDocument/2006/relationships/slide" Target="slides/slide594.xml"/><Relationship Id="rId596" Type="http://schemas.openxmlformats.org/officeDocument/2006/relationships/slide" Target="slides/slide593.xml"/><Relationship Id="rId595" Type="http://schemas.openxmlformats.org/officeDocument/2006/relationships/slide" Target="slides/slide592.xml"/><Relationship Id="rId594" Type="http://schemas.openxmlformats.org/officeDocument/2006/relationships/slide" Target="slides/slide591.xml"/><Relationship Id="rId593" Type="http://schemas.openxmlformats.org/officeDocument/2006/relationships/slide" Target="slides/slide590.xml"/><Relationship Id="rId592" Type="http://schemas.openxmlformats.org/officeDocument/2006/relationships/slide" Target="slides/slide589.xml"/><Relationship Id="rId591" Type="http://schemas.openxmlformats.org/officeDocument/2006/relationships/slide" Target="slides/slide588.xml"/><Relationship Id="rId590" Type="http://schemas.openxmlformats.org/officeDocument/2006/relationships/slide" Target="slides/slide587.xml"/><Relationship Id="rId59" Type="http://schemas.openxmlformats.org/officeDocument/2006/relationships/slide" Target="slides/slide56.xml"/><Relationship Id="rId589" Type="http://schemas.openxmlformats.org/officeDocument/2006/relationships/slide" Target="slides/slide586.xml"/><Relationship Id="rId588" Type="http://schemas.openxmlformats.org/officeDocument/2006/relationships/slide" Target="slides/slide585.xml"/><Relationship Id="rId587" Type="http://schemas.openxmlformats.org/officeDocument/2006/relationships/slide" Target="slides/slide584.xml"/><Relationship Id="rId586" Type="http://schemas.openxmlformats.org/officeDocument/2006/relationships/slide" Target="slides/slide583.xml"/><Relationship Id="rId585" Type="http://schemas.openxmlformats.org/officeDocument/2006/relationships/slide" Target="slides/slide582.xml"/><Relationship Id="rId584" Type="http://schemas.openxmlformats.org/officeDocument/2006/relationships/slide" Target="slides/slide581.xml"/><Relationship Id="rId583" Type="http://schemas.openxmlformats.org/officeDocument/2006/relationships/slide" Target="slides/slide580.xml"/><Relationship Id="rId582" Type="http://schemas.openxmlformats.org/officeDocument/2006/relationships/slide" Target="slides/slide579.xml"/><Relationship Id="rId581" Type="http://schemas.openxmlformats.org/officeDocument/2006/relationships/slide" Target="slides/slide578.xml"/><Relationship Id="rId580" Type="http://schemas.openxmlformats.org/officeDocument/2006/relationships/slide" Target="slides/slide577.xml"/><Relationship Id="rId58" Type="http://schemas.openxmlformats.org/officeDocument/2006/relationships/slide" Target="slides/slide55.xml"/><Relationship Id="rId579" Type="http://schemas.openxmlformats.org/officeDocument/2006/relationships/slide" Target="slides/slide576.xml"/><Relationship Id="rId578" Type="http://schemas.openxmlformats.org/officeDocument/2006/relationships/slide" Target="slides/slide575.xml"/><Relationship Id="rId577" Type="http://schemas.openxmlformats.org/officeDocument/2006/relationships/slide" Target="slides/slide574.xml"/><Relationship Id="rId576" Type="http://schemas.openxmlformats.org/officeDocument/2006/relationships/slide" Target="slides/slide573.xml"/><Relationship Id="rId575" Type="http://schemas.openxmlformats.org/officeDocument/2006/relationships/slide" Target="slides/slide572.xml"/><Relationship Id="rId574" Type="http://schemas.openxmlformats.org/officeDocument/2006/relationships/slide" Target="slides/slide571.xml"/><Relationship Id="rId573" Type="http://schemas.openxmlformats.org/officeDocument/2006/relationships/slide" Target="slides/slide570.xml"/><Relationship Id="rId572" Type="http://schemas.openxmlformats.org/officeDocument/2006/relationships/slide" Target="slides/slide569.xml"/><Relationship Id="rId571" Type="http://schemas.openxmlformats.org/officeDocument/2006/relationships/slide" Target="slides/slide568.xml"/><Relationship Id="rId570" Type="http://schemas.openxmlformats.org/officeDocument/2006/relationships/slide" Target="slides/slide567.xml"/><Relationship Id="rId57" Type="http://schemas.openxmlformats.org/officeDocument/2006/relationships/slide" Target="slides/slide54.xml"/><Relationship Id="rId569" Type="http://schemas.openxmlformats.org/officeDocument/2006/relationships/slide" Target="slides/slide566.xml"/><Relationship Id="rId568" Type="http://schemas.openxmlformats.org/officeDocument/2006/relationships/slide" Target="slides/slide565.xml"/><Relationship Id="rId567" Type="http://schemas.openxmlformats.org/officeDocument/2006/relationships/slide" Target="slides/slide564.xml"/><Relationship Id="rId566" Type="http://schemas.openxmlformats.org/officeDocument/2006/relationships/slide" Target="slides/slide563.xml"/><Relationship Id="rId565" Type="http://schemas.openxmlformats.org/officeDocument/2006/relationships/slide" Target="slides/slide562.xml"/><Relationship Id="rId564" Type="http://schemas.openxmlformats.org/officeDocument/2006/relationships/slide" Target="slides/slide561.xml"/><Relationship Id="rId563" Type="http://schemas.openxmlformats.org/officeDocument/2006/relationships/slide" Target="slides/slide560.xml"/><Relationship Id="rId562" Type="http://schemas.openxmlformats.org/officeDocument/2006/relationships/slide" Target="slides/slide559.xml"/><Relationship Id="rId561" Type="http://schemas.openxmlformats.org/officeDocument/2006/relationships/slide" Target="slides/slide558.xml"/><Relationship Id="rId560" Type="http://schemas.openxmlformats.org/officeDocument/2006/relationships/slide" Target="slides/slide557.xml"/><Relationship Id="rId56" Type="http://schemas.openxmlformats.org/officeDocument/2006/relationships/slide" Target="slides/slide53.xml"/><Relationship Id="rId559" Type="http://schemas.openxmlformats.org/officeDocument/2006/relationships/slide" Target="slides/slide556.xml"/><Relationship Id="rId558" Type="http://schemas.openxmlformats.org/officeDocument/2006/relationships/slide" Target="slides/slide555.xml"/><Relationship Id="rId557" Type="http://schemas.openxmlformats.org/officeDocument/2006/relationships/slide" Target="slides/slide554.xml"/><Relationship Id="rId556" Type="http://schemas.openxmlformats.org/officeDocument/2006/relationships/slide" Target="slides/slide553.xml"/><Relationship Id="rId555" Type="http://schemas.openxmlformats.org/officeDocument/2006/relationships/slide" Target="slides/slide552.xml"/><Relationship Id="rId554" Type="http://schemas.openxmlformats.org/officeDocument/2006/relationships/slide" Target="slides/slide551.xml"/><Relationship Id="rId553" Type="http://schemas.openxmlformats.org/officeDocument/2006/relationships/slide" Target="slides/slide550.xml"/><Relationship Id="rId552" Type="http://schemas.openxmlformats.org/officeDocument/2006/relationships/slide" Target="slides/slide549.xml"/><Relationship Id="rId551" Type="http://schemas.openxmlformats.org/officeDocument/2006/relationships/slide" Target="slides/slide548.xml"/><Relationship Id="rId550" Type="http://schemas.openxmlformats.org/officeDocument/2006/relationships/slide" Target="slides/slide547.xml"/><Relationship Id="rId55" Type="http://schemas.openxmlformats.org/officeDocument/2006/relationships/slide" Target="slides/slide52.xml"/><Relationship Id="rId549" Type="http://schemas.openxmlformats.org/officeDocument/2006/relationships/slide" Target="slides/slide546.xml"/><Relationship Id="rId548" Type="http://schemas.openxmlformats.org/officeDocument/2006/relationships/slide" Target="slides/slide545.xml"/><Relationship Id="rId547" Type="http://schemas.openxmlformats.org/officeDocument/2006/relationships/slide" Target="slides/slide544.xml"/><Relationship Id="rId546" Type="http://schemas.openxmlformats.org/officeDocument/2006/relationships/slide" Target="slides/slide543.xml"/><Relationship Id="rId545" Type="http://schemas.openxmlformats.org/officeDocument/2006/relationships/slide" Target="slides/slide542.xml"/><Relationship Id="rId544" Type="http://schemas.openxmlformats.org/officeDocument/2006/relationships/slide" Target="slides/slide541.xml"/><Relationship Id="rId543" Type="http://schemas.openxmlformats.org/officeDocument/2006/relationships/slide" Target="slides/slide540.xml"/><Relationship Id="rId542" Type="http://schemas.openxmlformats.org/officeDocument/2006/relationships/slide" Target="slides/slide539.xml"/><Relationship Id="rId541" Type="http://schemas.openxmlformats.org/officeDocument/2006/relationships/slide" Target="slides/slide538.xml"/><Relationship Id="rId540" Type="http://schemas.openxmlformats.org/officeDocument/2006/relationships/slide" Target="slides/slide537.xml"/><Relationship Id="rId54" Type="http://schemas.openxmlformats.org/officeDocument/2006/relationships/slide" Target="slides/slide51.xml"/><Relationship Id="rId539" Type="http://schemas.openxmlformats.org/officeDocument/2006/relationships/slide" Target="slides/slide536.xml"/><Relationship Id="rId538" Type="http://schemas.openxmlformats.org/officeDocument/2006/relationships/slide" Target="slides/slide535.xml"/><Relationship Id="rId537" Type="http://schemas.openxmlformats.org/officeDocument/2006/relationships/slide" Target="slides/slide534.xml"/><Relationship Id="rId536" Type="http://schemas.openxmlformats.org/officeDocument/2006/relationships/slide" Target="slides/slide533.xml"/><Relationship Id="rId535" Type="http://schemas.openxmlformats.org/officeDocument/2006/relationships/slide" Target="slides/slide532.xml"/><Relationship Id="rId534" Type="http://schemas.openxmlformats.org/officeDocument/2006/relationships/slide" Target="slides/slide531.xml"/><Relationship Id="rId533" Type="http://schemas.openxmlformats.org/officeDocument/2006/relationships/slide" Target="slides/slide530.xml"/><Relationship Id="rId532" Type="http://schemas.openxmlformats.org/officeDocument/2006/relationships/slide" Target="slides/slide529.xml"/><Relationship Id="rId531" Type="http://schemas.openxmlformats.org/officeDocument/2006/relationships/slide" Target="slides/slide528.xml"/><Relationship Id="rId530" Type="http://schemas.openxmlformats.org/officeDocument/2006/relationships/slide" Target="slides/slide527.xml"/><Relationship Id="rId53" Type="http://schemas.openxmlformats.org/officeDocument/2006/relationships/slide" Target="slides/slide50.xml"/><Relationship Id="rId529" Type="http://schemas.openxmlformats.org/officeDocument/2006/relationships/slide" Target="slides/slide526.xml"/><Relationship Id="rId528" Type="http://schemas.openxmlformats.org/officeDocument/2006/relationships/slide" Target="slides/slide525.xml"/><Relationship Id="rId527" Type="http://schemas.openxmlformats.org/officeDocument/2006/relationships/slide" Target="slides/slide524.xml"/><Relationship Id="rId526" Type="http://schemas.openxmlformats.org/officeDocument/2006/relationships/slide" Target="slides/slide523.xml"/><Relationship Id="rId525" Type="http://schemas.openxmlformats.org/officeDocument/2006/relationships/slide" Target="slides/slide522.xml"/><Relationship Id="rId524" Type="http://schemas.openxmlformats.org/officeDocument/2006/relationships/slide" Target="slides/slide521.xml"/><Relationship Id="rId523" Type="http://schemas.openxmlformats.org/officeDocument/2006/relationships/slide" Target="slides/slide520.xml"/><Relationship Id="rId522" Type="http://schemas.openxmlformats.org/officeDocument/2006/relationships/slide" Target="slides/slide519.xml"/><Relationship Id="rId521" Type="http://schemas.openxmlformats.org/officeDocument/2006/relationships/slide" Target="slides/slide518.xml"/><Relationship Id="rId520" Type="http://schemas.openxmlformats.org/officeDocument/2006/relationships/slide" Target="slides/slide517.xml"/><Relationship Id="rId52" Type="http://schemas.openxmlformats.org/officeDocument/2006/relationships/slide" Target="slides/slide49.xml"/><Relationship Id="rId519" Type="http://schemas.openxmlformats.org/officeDocument/2006/relationships/slide" Target="slides/slide516.xml"/><Relationship Id="rId518" Type="http://schemas.openxmlformats.org/officeDocument/2006/relationships/slide" Target="slides/slide515.xml"/><Relationship Id="rId517" Type="http://schemas.openxmlformats.org/officeDocument/2006/relationships/slide" Target="slides/slide514.xml"/><Relationship Id="rId516" Type="http://schemas.openxmlformats.org/officeDocument/2006/relationships/slide" Target="slides/slide513.xml"/><Relationship Id="rId515" Type="http://schemas.openxmlformats.org/officeDocument/2006/relationships/slide" Target="slides/slide512.xml"/><Relationship Id="rId514" Type="http://schemas.openxmlformats.org/officeDocument/2006/relationships/slide" Target="slides/slide511.xml"/><Relationship Id="rId513" Type="http://schemas.openxmlformats.org/officeDocument/2006/relationships/slide" Target="slides/slide510.xml"/><Relationship Id="rId512" Type="http://schemas.openxmlformats.org/officeDocument/2006/relationships/slide" Target="slides/slide509.xml"/><Relationship Id="rId511" Type="http://schemas.openxmlformats.org/officeDocument/2006/relationships/slide" Target="slides/slide508.xml"/><Relationship Id="rId510" Type="http://schemas.openxmlformats.org/officeDocument/2006/relationships/slide" Target="slides/slide507.xml"/><Relationship Id="rId51" Type="http://schemas.openxmlformats.org/officeDocument/2006/relationships/slide" Target="slides/slide48.xml"/><Relationship Id="rId509" Type="http://schemas.openxmlformats.org/officeDocument/2006/relationships/slide" Target="slides/slide506.xml"/><Relationship Id="rId508" Type="http://schemas.openxmlformats.org/officeDocument/2006/relationships/slide" Target="slides/slide505.xml"/><Relationship Id="rId507" Type="http://schemas.openxmlformats.org/officeDocument/2006/relationships/slide" Target="slides/slide504.xml"/><Relationship Id="rId506" Type="http://schemas.openxmlformats.org/officeDocument/2006/relationships/slide" Target="slides/slide503.xml"/><Relationship Id="rId505" Type="http://schemas.openxmlformats.org/officeDocument/2006/relationships/slide" Target="slides/slide502.xml"/><Relationship Id="rId504" Type="http://schemas.openxmlformats.org/officeDocument/2006/relationships/slide" Target="slides/slide501.xml"/><Relationship Id="rId503" Type="http://schemas.openxmlformats.org/officeDocument/2006/relationships/slide" Target="slides/slide500.xml"/><Relationship Id="rId502" Type="http://schemas.openxmlformats.org/officeDocument/2006/relationships/slide" Target="slides/slide499.xml"/><Relationship Id="rId501" Type="http://schemas.openxmlformats.org/officeDocument/2006/relationships/slide" Target="slides/slide498.xml"/><Relationship Id="rId500" Type="http://schemas.openxmlformats.org/officeDocument/2006/relationships/slide" Target="slides/slide497.xml"/><Relationship Id="rId50" Type="http://schemas.openxmlformats.org/officeDocument/2006/relationships/slide" Target="slides/slide47.xml"/><Relationship Id="rId5" Type="http://schemas.openxmlformats.org/officeDocument/2006/relationships/slide" Target="slides/slide2.xml"/><Relationship Id="rId499" Type="http://schemas.openxmlformats.org/officeDocument/2006/relationships/slide" Target="slides/slide496.xml"/><Relationship Id="rId498" Type="http://schemas.openxmlformats.org/officeDocument/2006/relationships/slide" Target="slides/slide495.xml"/><Relationship Id="rId497" Type="http://schemas.openxmlformats.org/officeDocument/2006/relationships/slide" Target="slides/slide494.xml"/><Relationship Id="rId496" Type="http://schemas.openxmlformats.org/officeDocument/2006/relationships/slide" Target="slides/slide493.xml"/><Relationship Id="rId495" Type="http://schemas.openxmlformats.org/officeDocument/2006/relationships/slide" Target="slides/slide492.xml"/><Relationship Id="rId494" Type="http://schemas.openxmlformats.org/officeDocument/2006/relationships/slide" Target="slides/slide491.xml"/><Relationship Id="rId493" Type="http://schemas.openxmlformats.org/officeDocument/2006/relationships/slide" Target="slides/slide490.xml"/><Relationship Id="rId492" Type="http://schemas.openxmlformats.org/officeDocument/2006/relationships/slide" Target="slides/slide489.xml"/><Relationship Id="rId491" Type="http://schemas.openxmlformats.org/officeDocument/2006/relationships/slide" Target="slides/slide488.xml"/><Relationship Id="rId490" Type="http://schemas.openxmlformats.org/officeDocument/2006/relationships/slide" Target="slides/slide487.xml"/><Relationship Id="rId49" Type="http://schemas.openxmlformats.org/officeDocument/2006/relationships/slide" Target="slides/slide46.xml"/><Relationship Id="rId489" Type="http://schemas.openxmlformats.org/officeDocument/2006/relationships/slide" Target="slides/slide486.xml"/><Relationship Id="rId488" Type="http://schemas.openxmlformats.org/officeDocument/2006/relationships/slide" Target="slides/slide485.xml"/><Relationship Id="rId487" Type="http://schemas.openxmlformats.org/officeDocument/2006/relationships/slide" Target="slides/slide484.xml"/><Relationship Id="rId486" Type="http://schemas.openxmlformats.org/officeDocument/2006/relationships/slide" Target="slides/slide483.xml"/><Relationship Id="rId485" Type="http://schemas.openxmlformats.org/officeDocument/2006/relationships/slide" Target="slides/slide482.xml"/><Relationship Id="rId484" Type="http://schemas.openxmlformats.org/officeDocument/2006/relationships/slide" Target="slides/slide481.xml"/><Relationship Id="rId483" Type="http://schemas.openxmlformats.org/officeDocument/2006/relationships/slide" Target="slides/slide480.xml"/><Relationship Id="rId482" Type="http://schemas.openxmlformats.org/officeDocument/2006/relationships/slide" Target="slides/slide479.xml"/><Relationship Id="rId481" Type="http://schemas.openxmlformats.org/officeDocument/2006/relationships/slide" Target="slides/slide478.xml"/><Relationship Id="rId480" Type="http://schemas.openxmlformats.org/officeDocument/2006/relationships/slide" Target="slides/slide477.xml"/><Relationship Id="rId48" Type="http://schemas.openxmlformats.org/officeDocument/2006/relationships/slide" Target="slides/slide45.xml"/><Relationship Id="rId479" Type="http://schemas.openxmlformats.org/officeDocument/2006/relationships/slide" Target="slides/slide476.xml"/><Relationship Id="rId478" Type="http://schemas.openxmlformats.org/officeDocument/2006/relationships/slide" Target="slides/slide475.xml"/><Relationship Id="rId477" Type="http://schemas.openxmlformats.org/officeDocument/2006/relationships/slide" Target="slides/slide474.xml"/><Relationship Id="rId476" Type="http://schemas.openxmlformats.org/officeDocument/2006/relationships/slide" Target="slides/slide473.xml"/><Relationship Id="rId475" Type="http://schemas.openxmlformats.org/officeDocument/2006/relationships/slide" Target="slides/slide472.xml"/><Relationship Id="rId474" Type="http://schemas.openxmlformats.org/officeDocument/2006/relationships/slide" Target="slides/slide471.xml"/><Relationship Id="rId473" Type="http://schemas.openxmlformats.org/officeDocument/2006/relationships/slide" Target="slides/slide470.xml"/><Relationship Id="rId472" Type="http://schemas.openxmlformats.org/officeDocument/2006/relationships/slide" Target="slides/slide469.xml"/><Relationship Id="rId471" Type="http://schemas.openxmlformats.org/officeDocument/2006/relationships/slide" Target="slides/slide468.xml"/><Relationship Id="rId470" Type="http://schemas.openxmlformats.org/officeDocument/2006/relationships/slide" Target="slides/slide467.xml"/><Relationship Id="rId47" Type="http://schemas.openxmlformats.org/officeDocument/2006/relationships/slide" Target="slides/slide44.xml"/><Relationship Id="rId469" Type="http://schemas.openxmlformats.org/officeDocument/2006/relationships/slide" Target="slides/slide466.xml"/><Relationship Id="rId468" Type="http://schemas.openxmlformats.org/officeDocument/2006/relationships/slide" Target="slides/slide465.xml"/><Relationship Id="rId467" Type="http://schemas.openxmlformats.org/officeDocument/2006/relationships/slide" Target="slides/slide464.xml"/><Relationship Id="rId466" Type="http://schemas.openxmlformats.org/officeDocument/2006/relationships/slide" Target="slides/slide463.xml"/><Relationship Id="rId465" Type="http://schemas.openxmlformats.org/officeDocument/2006/relationships/slide" Target="slides/slide462.xml"/><Relationship Id="rId464" Type="http://schemas.openxmlformats.org/officeDocument/2006/relationships/slide" Target="slides/slide461.xml"/><Relationship Id="rId463" Type="http://schemas.openxmlformats.org/officeDocument/2006/relationships/slide" Target="slides/slide460.xml"/><Relationship Id="rId462" Type="http://schemas.openxmlformats.org/officeDocument/2006/relationships/slide" Target="slides/slide459.xml"/><Relationship Id="rId461" Type="http://schemas.openxmlformats.org/officeDocument/2006/relationships/slide" Target="slides/slide458.xml"/><Relationship Id="rId460" Type="http://schemas.openxmlformats.org/officeDocument/2006/relationships/slide" Target="slides/slide457.xml"/><Relationship Id="rId46" Type="http://schemas.openxmlformats.org/officeDocument/2006/relationships/slide" Target="slides/slide43.xml"/><Relationship Id="rId459" Type="http://schemas.openxmlformats.org/officeDocument/2006/relationships/slide" Target="slides/slide456.xml"/><Relationship Id="rId458" Type="http://schemas.openxmlformats.org/officeDocument/2006/relationships/slide" Target="slides/slide455.xml"/><Relationship Id="rId457" Type="http://schemas.openxmlformats.org/officeDocument/2006/relationships/slide" Target="slides/slide454.xml"/><Relationship Id="rId456" Type="http://schemas.openxmlformats.org/officeDocument/2006/relationships/slide" Target="slides/slide453.xml"/><Relationship Id="rId455" Type="http://schemas.openxmlformats.org/officeDocument/2006/relationships/slide" Target="slides/slide452.xml"/><Relationship Id="rId454" Type="http://schemas.openxmlformats.org/officeDocument/2006/relationships/slide" Target="slides/slide451.xml"/><Relationship Id="rId453" Type="http://schemas.openxmlformats.org/officeDocument/2006/relationships/slide" Target="slides/slide450.xml"/><Relationship Id="rId452" Type="http://schemas.openxmlformats.org/officeDocument/2006/relationships/slide" Target="slides/slide449.xml"/><Relationship Id="rId451" Type="http://schemas.openxmlformats.org/officeDocument/2006/relationships/slide" Target="slides/slide448.xml"/><Relationship Id="rId450" Type="http://schemas.openxmlformats.org/officeDocument/2006/relationships/slide" Target="slides/slide447.xml"/><Relationship Id="rId45" Type="http://schemas.openxmlformats.org/officeDocument/2006/relationships/slide" Target="slides/slide42.xml"/><Relationship Id="rId449" Type="http://schemas.openxmlformats.org/officeDocument/2006/relationships/slide" Target="slides/slide446.xml"/><Relationship Id="rId448" Type="http://schemas.openxmlformats.org/officeDocument/2006/relationships/slide" Target="slides/slide445.xml"/><Relationship Id="rId447" Type="http://schemas.openxmlformats.org/officeDocument/2006/relationships/slide" Target="slides/slide444.xml"/><Relationship Id="rId446" Type="http://schemas.openxmlformats.org/officeDocument/2006/relationships/slide" Target="slides/slide443.xml"/><Relationship Id="rId445" Type="http://schemas.openxmlformats.org/officeDocument/2006/relationships/slide" Target="slides/slide442.xml"/><Relationship Id="rId444" Type="http://schemas.openxmlformats.org/officeDocument/2006/relationships/slide" Target="slides/slide441.xml"/><Relationship Id="rId443" Type="http://schemas.openxmlformats.org/officeDocument/2006/relationships/slide" Target="slides/slide440.xml"/><Relationship Id="rId442" Type="http://schemas.openxmlformats.org/officeDocument/2006/relationships/slide" Target="slides/slide439.xml"/><Relationship Id="rId441" Type="http://schemas.openxmlformats.org/officeDocument/2006/relationships/slide" Target="slides/slide438.xml"/><Relationship Id="rId440" Type="http://schemas.openxmlformats.org/officeDocument/2006/relationships/slide" Target="slides/slide437.xml"/><Relationship Id="rId44" Type="http://schemas.openxmlformats.org/officeDocument/2006/relationships/slide" Target="slides/slide41.xml"/><Relationship Id="rId439" Type="http://schemas.openxmlformats.org/officeDocument/2006/relationships/slide" Target="slides/slide436.xml"/><Relationship Id="rId438" Type="http://schemas.openxmlformats.org/officeDocument/2006/relationships/slide" Target="slides/slide435.xml"/><Relationship Id="rId437" Type="http://schemas.openxmlformats.org/officeDocument/2006/relationships/slide" Target="slides/slide434.xml"/><Relationship Id="rId436" Type="http://schemas.openxmlformats.org/officeDocument/2006/relationships/slide" Target="slides/slide433.xml"/><Relationship Id="rId435" Type="http://schemas.openxmlformats.org/officeDocument/2006/relationships/slide" Target="slides/slide432.xml"/><Relationship Id="rId434" Type="http://schemas.openxmlformats.org/officeDocument/2006/relationships/slide" Target="slides/slide431.xml"/><Relationship Id="rId433" Type="http://schemas.openxmlformats.org/officeDocument/2006/relationships/slide" Target="slides/slide430.xml"/><Relationship Id="rId432" Type="http://schemas.openxmlformats.org/officeDocument/2006/relationships/slide" Target="slides/slide429.xml"/><Relationship Id="rId431" Type="http://schemas.openxmlformats.org/officeDocument/2006/relationships/slide" Target="slides/slide428.xml"/><Relationship Id="rId430" Type="http://schemas.openxmlformats.org/officeDocument/2006/relationships/slide" Target="slides/slide427.xml"/><Relationship Id="rId43" Type="http://schemas.openxmlformats.org/officeDocument/2006/relationships/slide" Target="slides/slide40.xml"/><Relationship Id="rId429" Type="http://schemas.openxmlformats.org/officeDocument/2006/relationships/slide" Target="slides/slide426.xml"/><Relationship Id="rId428" Type="http://schemas.openxmlformats.org/officeDocument/2006/relationships/slide" Target="slides/slide425.xml"/><Relationship Id="rId427" Type="http://schemas.openxmlformats.org/officeDocument/2006/relationships/slide" Target="slides/slide424.xml"/><Relationship Id="rId426" Type="http://schemas.openxmlformats.org/officeDocument/2006/relationships/slide" Target="slides/slide423.xml"/><Relationship Id="rId425" Type="http://schemas.openxmlformats.org/officeDocument/2006/relationships/slide" Target="slides/slide422.xml"/><Relationship Id="rId424" Type="http://schemas.openxmlformats.org/officeDocument/2006/relationships/slide" Target="slides/slide421.xml"/><Relationship Id="rId423" Type="http://schemas.openxmlformats.org/officeDocument/2006/relationships/slide" Target="slides/slide420.xml"/><Relationship Id="rId422" Type="http://schemas.openxmlformats.org/officeDocument/2006/relationships/slide" Target="slides/slide419.xml"/><Relationship Id="rId421" Type="http://schemas.openxmlformats.org/officeDocument/2006/relationships/slide" Target="slides/slide418.xml"/><Relationship Id="rId420" Type="http://schemas.openxmlformats.org/officeDocument/2006/relationships/slide" Target="slides/slide417.xml"/><Relationship Id="rId42" Type="http://schemas.openxmlformats.org/officeDocument/2006/relationships/slide" Target="slides/slide39.xml"/><Relationship Id="rId419" Type="http://schemas.openxmlformats.org/officeDocument/2006/relationships/slide" Target="slides/slide416.xml"/><Relationship Id="rId418" Type="http://schemas.openxmlformats.org/officeDocument/2006/relationships/slide" Target="slides/slide415.xml"/><Relationship Id="rId417" Type="http://schemas.openxmlformats.org/officeDocument/2006/relationships/slide" Target="slides/slide414.xml"/><Relationship Id="rId416" Type="http://schemas.openxmlformats.org/officeDocument/2006/relationships/slide" Target="slides/slide413.xml"/><Relationship Id="rId415" Type="http://schemas.openxmlformats.org/officeDocument/2006/relationships/slide" Target="slides/slide412.xml"/><Relationship Id="rId414" Type="http://schemas.openxmlformats.org/officeDocument/2006/relationships/slide" Target="slides/slide411.xml"/><Relationship Id="rId413" Type="http://schemas.openxmlformats.org/officeDocument/2006/relationships/slide" Target="slides/slide410.xml"/><Relationship Id="rId412" Type="http://schemas.openxmlformats.org/officeDocument/2006/relationships/slide" Target="slides/slide409.xml"/><Relationship Id="rId411" Type="http://schemas.openxmlformats.org/officeDocument/2006/relationships/slide" Target="slides/slide408.xml"/><Relationship Id="rId410" Type="http://schemas.openxmlformats.org/officeDocument/2006/relationships/slide" Target="slides/slide407.xml"/><Relationship Id="rId41" Type="http://schemas.openxmlformats.org/officeDocument/2006/relationships/slide" Target="slides/slide38.xml"/><Relationship Id="rId409" Type="http://schemas.openxmlformats.org/officeDocument/2006/relationships/slide" Target="slides/slide406.xml"/><Relationship Id="rId408" Type="http://schemas.openxmlformats.org/officeDocument/2006/relationships/slide" Target="slides/slide405.xml"/><Relationship Id="rId407" Type="http://schemas.openxmlformats.org/officeDocument/2006/relationships/slide" Target="slides/slide404.xml"/><Relationship Id="rId406" Type="http://schemas.openxmlformats.org/officeDocument/2006/relationships/slide" Target="slides/slide403.xml"/><Relationship Id="rId405" Type="http://schemas.openxmlformats.org/officeDocument/2006/relationships/slide" Target="slides/slide402.xml"/><Relationship Id="rId404" Type="http://schemas.openxmlformats.org/officeDocument/2006/relationships/slide" Target="slides/slide401.xml"/><Relationship Id="rId403" Type="http://schemas.openxmlformats.org/officeDocument/2006/relationships/slide" Target="slides/slide400.xml"/><Relationship Id="rId402" Type="http://schemas.openxmlformats.org/officeDocument/2006/relationships/slide" Target="slides/slide399.xml"/><Relationship Id="rId401" Type="http://schemas.openxmlformats.org/officeDocument/2006/relationships/slide" Target="slides/slide398.xml"/><Relationship Id="rId400" Type="http://schemas.openxmlformats.org/officeDocument/2006/relationships/slide" Target="slides/slide397.xml"/><Relationship Id="rId40" Type="http://schemas.openxmlformats.org/officeDocument/2006/relationships/slide" Target="slides/slide37.xml"/><Relationship Id="rId4" Type="http://schemas.openxmlformats.org/officeDocument/2006/relationships/notesMaster" Target="notesMasters/notesMaster1.xml"/><Relationship Id="rId399" Type="http://schemas.openxmlformats.org/officeDocument/2006/relationships/slide" Target="slides/slide396.xml"/><Relationship Id="rId398" Type="http://schemas.openxmlformats.org/officeDocument/2006/relationships/slide" Target="slides/slide395.xml"/><Relationship Id="rId397" Type="http://schemas.openxmlformats.org/officeDocument/2006/relationships/slide" Target="slides/slide394.xml"/><Relationship Id="rId396" Type="http://schemas.openxmlformats.org/officeDocument/2006/relationships/slide" Target="slides/slide393.xml"/><Relationship Id="rId395" Type="http://schemas.openxmlformats.org/officeDocument/2006/relationships/slide" Target="slides/slide392.xml"/><Relationship Id="rId394" Type="http://schemas.openxmlformats.org/officeDocument/2006/relationships/slide" Target="slides/slide391.xml"/><Relationship Id="rId393" Type="http://schemas.openxmlformats.org/officeDocument/2006/relationships/slide" Target="slides/slide390.xml"/><Relationship Id="rId392" Type="http://schemas.openxmlformats.org/officeDocument/2006/relationships/slide" Target="slides/slide389.xml"/><Relationship Id="rId391" Type="http://schemas.openxmlformats.org/officeDocument/2006/relationships/slide" Target="slides/slide388.xml"/><Relationship Id="rId390" Type="http://schemas.openxmlformats.org/officeDocument/2006/relationships/slide" Target="slides/slide387.xml"/><Relationship Id="rId39" Type="http://schemas.openxmlformats.org/officeDocument/2006/relationships/slide" Target="slides/slide36.xml"/><Relationship Id="rId389" Type="http://schemas.openxmlformats.org/officeDocument/2006/relationships/slide" Target="slides/slide386.xml"/><Relationship Id="rId388" Type="http://schemas.openxmlformats.org/officeDocument/2006/relationships/slide" Target="slides/slide385.xml"/><Relationship Id="rId387" Type="http://schemas.openxmlformats.org/officeDocument/2006/relationships/slide" Target="slides/slide384.xml"/><Relationship Id="rId386" Type="http://schemas.openxmlformats.org/officeDocument/2006/relationships/slide" Target="slides/slide383.xml"/><Relationship Id="rId385" Type="http://schemas.openxmlformats.org/officeDocument/2006/relationships/slide" Target="slides/slide382.xml"/><Relationship Id="rId384" Type="http://schemas.openxmlformats.org/officeDocument/2006/relationships/slide" Target="slides/slide381.xml"/><Relationship Id="rId383" Type="http://schemas.openxmlformats.org/officeDocument/2006/relationships/slide" Target="slides/slide380.xml"/><Relationship Id="rId382" Type="http://schemas.openxmlformats.org/officeDocument/2006/relationships/slide" Target="slides/slide379.xml"/><Relationship Id="rId381" Type="http://schemas.openxmlformats.org/officeDocument/2006/relationships/slide" Target="slides/slide378.xml"/><Relationship Id="rId380" Type="http://schemas.openxmlformats.org/officeDocument/2006/relationships/slide" Target="slides/slide377.xml"/><Relationship Id="rId38" Type="http://schemas.openxmlformats.org/officeDocument/2006/relationships/slide" Target="slides/slide35.xml"/><Relationship Id="rId379" Type="http://schemas.openxmlformats.org/officeDocument/2006/relationships/slide" Target="slides/slide376.xml"/><Relationship Id="rId378" Type="http://schemas.openxmlformats.org/officeDocument/2006/relationships/slide" Target="slides/slide375.xml"/><Relationship Id="rId377" Type="http://schemas.openxmlformats.org/officeDocument/2006/relationships/slide" Target="slides/slide374.xml"/><Relationship Id="rId376" Type="http://schemas.openxmlformats.org/officeDocument/2006/relationships/slide" Target="slides/slide373.xml"/><Relationship Id="rId375" Type="http://schemas.openxmlformats.org/officeDocument/2006/relationships/slide" Target="slides/slide372.xml"/><Relationship Id="rId374" Type="http://schemas.openxmlformats.org/officeDocument/2006/relationships/slide" Target="slides/slide371.xml"/><Relationship Id="rId373" Type="http://schemas.openxmlformats.org/officeDocument/2006/relationships/slide" Target="slides/slide370.xml"/><Relationship Id="rId372" Type="http://schemas.openxmlformats.org/officeDocument/2006/relationships/slide" Target="slides/slide369.xml"/><Relationship Id="rId371" Type="http://schemas.openxmlformats.org/officeDocument/2006/relationships/slide" Target="slides/slide368.xml"/><Relationship Id="rId370" Type="http://schemas.openxmlformats.org/officeDocument/2006/relationships/slide" Target="slides/slide367.xml"/><Relationship Id="rId37" Type="http://schemas.openxmlformats.org/officeDocument/2006/relationships/slide" Target="slides/slide34.xml"/><Relationship Id="rId369" Type="http://schemas.openxmlformats.org/officeDocument/2006/relationships/slide" Target="slides/slide366.xml"/><Relationship Id="rId368" Type="http://schemas.openxmlformats.org/officeDocument/2006/relationships/slide" Target="slides/slide365.xml"/><Relationship Id="rId367" Type="http://schemas.openxmlformats.org/officeDocument/2006/relationships/slide" Target="slides/slide364.xml"/><Relationship Id="rId366" Type="http://schemas.openxmlformats.org/officeDocument/2006/relationships/slide" Target="slides/slide363.xml"/><Relationship Id="rId365" Type="http://schemas.openxmlformats.org/officeDocument/2006/relationships/slide" Target="slides/slide362.xml"/><Relationship Id="rId364" Type="http://schemas.openxmlformats.org/officeDocument/2006/relationships/slide" Target="slides/slide361.xml"/><Relationship Id="rId363" Type="http://schemas.openxmlformats.org/officeDocument/2006/relationships/slide" Target="slides/slide360.xml"/><Relationship Id="rId362" Type="http://schemas.openxmlformats.org/officeDocument/2006/relationships/slide" Target="slides/slide359.xml"/><Relationship Id="rId361" Type="http://schemas.openxmlformats.org/officeDocument/2006/relationships/slide" Target="slides/slide358.xml"/><Relationship Id="rId360" Type="http://schemas.openxmlformats.org/officeDocument/2006/relationships/slide" Target="slides/slide357.xml"/><Relationship Id="rId36" Type="http://schemas.openxmlformats.org/officeDocument/2006/relationships/slide" Target="slides/slide33.xml"/><Relationship Id="rId359" Type="http://schemas.openxmlformats.org/officeDocument/2006/relationships/slide" Target="slides/slide356.xml"/><Relationship Id="rId358" Type="http://schemas.openxmlformats.org/officeDocument/2006/relationships/slide" Target="slides/slide355.xml"/><Relationship Id="rId357" Type="http://schemas.openxmlformats.org/officeDocument/2006/relationships/slide" Target="slides/slide354.xml"/><Relationship Id="rId356" Type="http://schemas.openxmlformats.org/officeDocument/2006/relationships/slide" Target="slides/slide353.xml"/><Relationship Id="rId355" Type="http://schemas.openxmlformats.org/officeDocument/2006/relationships/slide" Target="slides/slide352.xml"/><Relationship Id="rId354" Type="http://schemas.openxmlformats.org/officeDocument/2006/relationships/slide" Target="slides/slide351.xml"/><Relationship Id="rId353" Type="http://schemas.openxmlformats.org/officeDocument/2006/relationships/slide" Target="slides/slide350.xml"/><Relationship Id="rId352" Type="http://schemas.openxmlformats.org/officeDocument/2006/relationships/slide" Target="slides/slide349.xml"/><Relationship Id="rId351" Type="http://schemas.openxmlformats.org/officeDocument/2006/relationships/slide" Target="slides/slide348.xml"/><Relationship Id="rId350" Type="http://schemas.openxmlformats.org/officeDocument/2006/relationships/slide" Target="slides/slide347.xml"/><Relationship Id="rId35" Type="http://schemas.openxmlformats.org/officeDocument/2006/relationships/slide" Target="slides/slide32.xml"/><Relationship Id="rId349" Type="http://schemas.openxmlformats.org/officeDocument/2006/relationships/slide" Target="slides/slide346.xml"/><Relationship Id="rId348" Type="http://schemas.openxmlformats.org/officeDocument/2006/relationships/slide" Target="slides/slide345.xml"/><Relationship Id="rId347" Type="http://schemas.openxmlformats.org/officeDocument/2006/relationships/slide" Target="slides/slide344.xml"/><Relationship Id="rId346" Type="http://schemas.openxmlformats.org/officeDocument/2006/relationships/slide" Target="slides/slide343.xml"/><Relationship Id="rId345" Type="http://schemas.openxmlformats.org/officeDocument/2006/relationships/slide" Target="slides/slide342.xml"/><Relationship Id="rId344" Type="http://schemas.openxmlformats.org/officeDocument/2006/relationships/slide" Target="slides/slide341.xml"/><Relationship Id="rId343" Type="http://schemas.openxmlformats.org/officeDocument/2006/relationships/slide" Target="slides/slide340.xml"/><Relationship Id="rId342" Type="http://schemas.openxmlformats.org/officeDocument/2006/relationships/slide" Target="slides/slide339.xml"/><Relationship Id="rId341" Type="http://schemas.openxmlformats.org/officeDocument/2006/relationships/slide" Target="slides/slide338.xml"/><Relationship Id="rId340" Type="http://schemas.openxmlformats.org/officeDocument/2006/relationships/slide" Target="slides/slide337.xml"/><Relationship Id="rId34" Type="http://schemas.openxmlformats.org/officeDocument/2006/relationships/slide" Target="slides/slide31.xml"/><Relationship Id="rId339" Type="http://schemas.openxmlformats.org/officeDocument/2006/relationships/slide" Target="slides/slide336.xml"/><Relationship Id="rId338" Type="http://schemas.openxmlformats.org/officeDocument/2006/relationships/slide" Target="slides/slide335.xml"/><Relationship Id="rId337" Type="http://schemas.openxmlformats.org/officeDocument/2006/relationships/slide" Target="slides/slide334.xml"/><Relationship Id="rId336" Type="http://schemas.openxmlformats.org/officeDocument/2006/relationships/slide" Target="slides/slide333.xml"/><Relationship Id="rId335" Type="http://schemas.openxmlformats.org/officeDocument/2006/relationships/slide" Target="slides/slide332.xml"/><Relationship Id="rId334" Type="http://schemas.openxmlformats.org/officeDocument/2006/relationships/slide" Target="slides/slide331.xml"/><Relationship Id="rId333" Type="http://schemas.openxmlformats.org/officeDocument/2006/relationships/slide" Target="slides/slide330.xml"/><Relationship Id="rId332" Type="http://schemas.openxmlformats.org/officeDocument/2006/relationships/slide" Target="slides/slide329.xml"/><Relationship Id="rId331" Type="http://schemas.openxmlformats.org/officeDocument/2006/relationships/slide" Target="slides/slide328.xml"/><Relationship Id="rId330" Type="http://schemas.openxmlformats.org/officeDocument/2006/relationships/slide" Target="slides/slide327.xml"/><Relationship Id="rId33" Type="http://schemas.openxmlformats.org/officeDocument/2006/relationships/slide" Target="slides/slide30.xml"/><Relationship Id="rId329" Type="http://schemas.openxmlformats.org/officeDocument/2006/relationships/slide" Target="slides/slide326.xml"/><Relationship Id="rId328" Type="http://schemas.openxmlformats.org/officeDocument/2006/relationships/slide" Target="slides/slide325.xml"/><Relationship Id="rId327" Type="http://schemas.openxmlformats.org/officeDocument/2006/relationships/slide" Target="slides/slide324.xml"/><Relationship Id="rId326" Type="http://schemas.openxmlformats.org/officeDocument/2006/relationships/slide" Target="slides/slide323.xml"/><Relationship Id="rId325" Type="http://schemas.openxmlformats.org/officeDocument/2006/relationships/slide" Target="slides/slide322.xml"/><Relationship Id="rId324" Type="http://schemas.openxmlformats.org/officeDocument/2006/relationships/slide" Target="slides/slide321.xml"/><Relationship Id="rId323" Type="http://schemas.openxmlformats.org/officeDocument/2006/relationships/slide" Target="slides/slide320.xml"/><Relationship Id="rId322" Type="http://schemas.openxmlformats.org/officeDocument/2006/relationships/slide" Target="slides/slide319.xml"/><Relationship Id="rId321" Type="http://schemas.openxmlformats.org/officeDocument/2006/relationships/slide" Target="slides/slide318.xml"/><Relationship Id="rId320" Type="http://schemas.openxmlformats.org/officeDocument/2006/relationships/slide" Target="slides/slide317.xml"/><Relationship Id="rId32" Type="http://schemas.openxmlformats.org/officeDocument/2006/relationships/slide" Target="slides/slide29.xml"/><Relationship Id="rId319" Type="http://schemas.openxmlformats.org/officeDocument/2006/relationships/slide" Target="slides/slide316.xml"/><Relationship Id="rId318" Type="http://schemas.openxmlformats.org/officeDocument/2006/relationships/slide" Target="slides/slide315.xml"/><Relationship Id="rId317" Type="http://schemas.openxmlformats.org/officeDocument/2006/relationships/slide" Target="slides/slide314.xml"/><Relationship Id="rId316" Type="http://schemas.openxmlformats.org/officeDocument/2006/relationships/slide" Target="slides/slide313.xml"/><Relationship Id="rId315" Type="http://schemas.openxmlformats.org/officeDocument/2006/relationships/slide" Target="slides/slide312.xml"/><Relationship Id="rId314" Type="http://schemas.openxmlformats.org/officeDocument/2006/relationships/slide" Target="slides/slide311.xml"/><Relationship Id="rId313" Type="http://schemas.openxmlformats.org/officeDocument/2006/relationships/slide" Target="slides/slide310.xml"/><Relationship Id="rId312" Type="http://schemas.openxmlformats.org/officeDocument/2006/relationships/slide" Target="slides/slide309.xml"/><Relationship Id="rId311" Type="http://schemas.openxmlformats.org/officeDocument/2006/relationships/slide" Target="slides/slide308.xml"/><Relationship Id="rId310" Type="http://schemas.openxmlformats.org/officeDocument/2006/relationships/slide" Target="slides/slide307.xml"/><Relationship Id="rId31" Type="http://schemas.openxmlformats.org/officeDocument/2006/relationships/slide" Target="slides/slide28.xml"/><Relationship Id="rId309" Type="http://schemas.openxmlformats.org/officeDocument/2006/relationships/slide" Target="slides/slide306.xml"/><Relationship Id="rId308" Type="http://schemas.openxmlformats.org/officeDocument/2006/relationships/slide" Target="slides/slide305.xml"/><Relationship Id="rId307" Type="http://schemas.openxmlformats.org/officeDocument/2006/relationships/slide" Target="slides/slide304.xml"/><Relationship Id="rId306" Type="http://schemas.openxmlformats.org/officeDocument/2006/relationships/slide" Target="slides/slide303.xml"/><Relationship Id="rId305" Type="http://schemas.openxmlformats.org/officeDocument/2006/relationships/slide" Target="slides/slide302.xml"/><Relationship Id="rId304" Type="http://schemas.openxmlformats.org/officeDocument/2006/relationships/slide" Target="slides/slide301.xml"/><Relationship Id="rId303" Type="http://schemas.openxmlformats.org/officeDocument/2006/relationships/slide" Target="slides/slide300.xml"/><Relationship Id="rId302" Type="http://schemas.openxmlformats.org/officeDocument/2006/relationships/slide" Target="slides/slide299.xml"/><Relationship Id="rId301" Type="http://schemas.openxmlformats.org/officeDocument/2006/relationships/slide" Target="slides/slide298.xml"/><Relationship Id="rId300" Type="http://schemas.openxmlformats.org/officeDocument/2006/relationships/slide" Target="slides/slide297.xml"/><Relationship Id="rId30" Type="http://schemas.openxmlformats.org/officeDocument/2006/relationships/slide" Target="slides/slide27.xml"/><Relationship Id="rId3" Type="http://schemas.openxmlformats.org/officeDocument/2006/relationships/slide" Target="slides/slide1.xml"/><Relationship Id="rId299" Type="http://schemas.openxmlformats.org/officeDocument/2006/relationships/slide" Target="slides/slide296.xml"/><Relationship Id="rId298" Type="http://schemas.openxmlformats.org/officeDocument/2006/relationships/slide" Target="slides/slide295.xml"/><Relationship Id="rId297" Type="http://schemas.openxmlformats.org/officeDocument/2006/relationships/slide" Target="slides/slide294.xml"/><Relationship Id="rId296" Type="http://schemas.openxmlformats.org/officeDocument/2006/relationships/slide" Target="slides/slide293.xml"/><Relationship Id="rId295" Type="http://schemas.openxmlformats.org/officeDocument/2006/relationships/slide" Target="slides/slide292.xml"/><Relationship Id="rId294" Type="http://schemas.openxmlformats.org/officeDocument/2006/relationships/slide" Target="slides/slide291.xml"/><Relationship Id="rId293" Type="http://schemas.openxmlformats.org/officeDocument/2006/relationships/slide" Target="slides/slide290.xml"/><Relationship Id="rId292" Type="http://schemas.openxmlformats.org/officeDocument/2006/relationships/slide" Target="slides/slide289.xml"/><Relationship Id="rId291" Type="http://schemas.openxmlformats.org/officeDocument/2006/relationships/slide" Target="slides/slide288.xml"/><Relationship Id="rId290" Type="http://schemas.openxmlformats.org/officeDocument/2006/relationships/slide" Target="slides/slide287.xml"/><Relationship Id="rId29" Type="http://schemas.openxmlformats.org/officeDocument/2006/relationships/slide" Target="slides/slide26.xml"/><Relationship Id="rId289" Type="http://schemas.openxmlformats.org/officeDocument/2006/relationships/slide" Target="slides/slide286.xml"/><Relationship Id="rId288" Type="http://schemas.openxmlformats.org/officeDocument/2006/relationships/slide" Target="slides/slide285.xml"/><Relationship Id="rId287" Type="http://schemas.openxmlformats.org/officeDocument/2006/relationships/slide" Target="slides/slide284.xml"/><Relationship Id="rId286" Type="http://schemas.openxmlformats.org/officeDocument/2006/relationships/slide" Target="slides/slide283.xml"/><Relationship Id="rId285" Type="http://schemas.openxmlformats.org/officeDocument/2006/relationships/slide" Target="slides/slide282.xml"/><Relationship Id="rId284" Type="http://schemas.openxmlformats.org/officeDocument/2006/relationships/slide" Target="slides/slide281.xml"/><Relationship Id="rId283" Type="http://schemas.openxmlformats.org/officeDocument/2006/relationships/slide" Target="slides/slide280.xml"/><Relationship Id="rId282" Type="http://schemas.openxmlformats.org/officeDocument/2006/relationships/slide" Target="slides/slide279.xml"/><Relationship Id="rId281" Type="http://schemas.openxmlformats.org/officeDocument/2006/relationships/slide" Target="slides/slide278.xml"/><Relationship Id="rId280" Type="http://schemas.openxmlformats.org/officeDocument/2006/relationships/slide" Target="slides/slide277.xml"/><Relationship Id="rId28" Type="http://schemas.openxmlformats.org/officeDocument/2006/relationships/slide" Target="slides/slide25.xml"/><Relationship Id="rId279" Type="http://schemas.openxmlformats.org/officeDocument/2006/relationships/slide" Target="slides/slide276.xml"/><Relationship Id="rId278" Type="http://schemas.openxmlformats.org/officeDocument/2006/relationships/slide" Target="slides/slide275.xml"/><Relationship Id="rId277" Type="http://schemas.openxmlformats.org/officeDocument/2006/relationships/slide" Target="slides/slide274.xml"/><Relationship Id="rId276" Type="http://schemas.openxmlformats.org/officeDocument/2006/relationships/slide" Target="slides/slide273.xml"/><Relationship Id="rId275" Type="http://schemas.openxmlformats.org/officeDocument/2006/relationships/slide" Target="slides/slide272.xml"/><Relationship Id="rId274" Type="http://schemas.openxmlformats.org/officeDocument/2006/relationships/slide" Target="slides/slide271.xml"/><Relationship Id="rId273" Type="http://schemas.openxmlformats.org/officeDocument/2006/relationships/slide" Target="slides/slide270.xml"/><Relationship Id="rId272" Type="http://schemas.openxmlformats.org/officeDocument/2006/relationships/slide" Target="slides/slide269.xml"/><Relationship Id="rId271" Type="http://schemas.openxmlformats.org/officeDocument/2006/relationships/slide" Target="slides/slide268.xml"/><Relationship Id="rId270" Type="http://schemas.openxmlformats.org/officeDocument/2006/relationships/slide" Target="slides/slide267.xml"/><Relationship Id="rId27" Type="http://schemas.openxmlformats.org/officeDocument/2006/relationships/slide" Target="slides/slide24.xml"/><Relationship Id="rId269" Type="http://schemas.openxmlformats.org/officeDocument/2006/relationships/slide" Target="slides/slide266.xml"/><Relationship Id="rId268" Type="http://schemas.openxmlformats.org/officeDocument/2006/relationships/slide" Target="slides/slide265.xml"/><Relationship Id="rId267" Type="http://schemas.openxmlformats.org/officeDocument/2006/relationships/slide" Target="slides/slide264.xml"/><Relationship Id="rId266" Type="http://schemas.openxmlformats.org/officeDocument/2006/relationships/slide" Target="slides/slide263.xml"/><Relationship Id="rId265" Type="http://schemas.openxmlformats.org/officeDocument/2006/relationships/slide" Target="slides/slide262.xml"/><Relationship Id="rId264" Type="http://schemas.openxmlformats.org/officeDocument/2006/relationships/slide" Target="slides/slide261.xml"/><Relationship Id="rId263" Type="http://schemas.openxmlformats.org/officeDocument/2006/relationships/slide" Target="slides/slide260.xml"/><Relationship Id="rId262" Type="http://schemas.openxmlformats.org/officeDocument/2006/relationships/slide" Target="slides/slide259.xml"/><Relationship Id="rId261" Type="http://schemas.openxmlformats.org/officeDocument/2006/relationships/slide" Target="slides/slide258.xml"/><Relationship Id="rId260" Type="http://schemas.openxmlformats.org/officeDocument/2006/relationships/slide" Target="slides/slide257.xml"/><Relationship Id="rId26" Type="http://schemas.openxmlformats.org/officeDocument/2006/relationships/slide" Target="slides/slide23.xml"/><Relationship Id="rId259" Type="http://schemas.openxmlformats.org/officeDocument/2006/relationships/slide" Target="slides/slide256.xml"/><Relationship Id="rId258" Type="http://schemas.openxmlformats.org/officeDocument/2006/relationships/slide" Target="slides/slide255.xml"/><Relationship Id="rId257" Type="http://schemas.openxmlformats.org/officeDocument/2006/relationships/slide" Target="slides/slide254.xml"/><Relationship Id="rId256" Type="http://schemas.openxmlformats.org/officeDocument/2006/relationships/slide" Target="slides/slide253.xml"/><Relationship Id="rId255" Type="http://schemas.openxmlformats.org/officeDocument/2006/relationships/slide" Target="slides/slide252.xml"/><Relationship Id="rId254" Type="http://schemas.openxmlformats.org/officeDocument/2006/relationships/slide" Target="slides/slide251.xml"/><Relationship Id="rId253" Type="http://schemas.openxmlformats.org/officeDocument/2006/relationships/slide" Target="slides/slide250.xml"/><Relationship Id="rId252" Type="http://schemas.openxmlformats.org/officeDocument/2006/relationships/slide" Target="slides/slide249.xml"/><Relationship Id="rId251" Type="http://schemas.openxmlformats.org/officeDocument/2006/relationships/slide" Target="slides/slide248.xml"/><Relationship Id="rId250" Type="http://schemas.openxmlformats.org/officeDocument/2006/relationships/slide" Target="slides/slide247.xml"/><Relationship Id="rId25" Type="http://schemas.openxmlformats.org/officeDocument/2006/relationships/slide" Target="slides/slide22.xml"/><Relationship Id="rId249" Type="http://schemas.openxmlformats.org/officeDocument/2006/relationships/slide" Target="slides/slide246.xml"/><Relationship Id="rId248" Type="http://schemas.openxmlformats.org/officeDocument/2006/relationships/slide" Target="slides/slide245.xml"/><Relationship Id="rId247" Type="http://schemas.openxmlformats.org/officeDocument/2006/relationships/slide" Target="slides/slide244.xml"/><Relationship Id="rId246" Type="http://schemas.openxmlformats.org/officeDocument/2006/relationships/slide" Target="slides/slide243.xml"/><Relationship Id="rId245" Type="http://schemas.openxmlformats.org/officeDocument/2006/relationships/slide" Target="slides/slide242.xml"/><Relationship Id="rId244" Type="http://schemas.openxmlformats.org/officeDocument/2006/relationships/slide" Target="slides/slide241.xml"/><Relationship Id="rId243" Type="http://schemas.openxmlformats.org/officeDocument/2006/relationships/slide" Target="slides/slide240.xml"/><Relationship Id="rId242" Type="http://schemas.openxmlformats.org/officeDocument/2006/relationships/slide" Target="slides/slide239.xml"/><Relationship Id="rId241" Type="http://schemas.openxmlformats.org/officeDocument/2006/relationships/slide" Target="slides/slide238.xml"/><Relationship Id="rId240" Type="http://schemas.openxmlformats.org/officeDocument/2006/relationships/slide" Target="slides/slide237.xml"/><Relationship Id="rId24" Type="http://schemas.openxmlformats.org/officeDocument/2006/relationships/slide" Target="slides/slide21.xml"/><Relationship Id="rId239" Type="http://schemas.openxmlformats.org/officeDocument/2006/relationships/slide" Target="slides/slide236.xml"/><Relationship Id="rId238" Type="http://schemas.openxmlformats.org/officeDocument/2006/relationships/slide" Target="slides/slide235.xml"/><Relationship Id="rId237" Type="http://schemas.openxmlformats.org/officeDocument/2006/relationships/slide" Target="slides/slide234.xml"/><Relationship Id="rId236" Type="http://schemas.openxmlformats.org/officeDocument/2006/relationships/slide" Target="slides/slide233.xml"/><Relationship Id="rId235" Type="http://schemas.openxmlformats.org/officeDocument/2006/relationships/slide" Target="slides/slide232.xml"/><Relationship Id="rId234" Type="http://schemas.openxmlformats.org/officeDocument/2006/relationships/slide" Target="slides/slide231.xml"/><Relationship Id="rId233" Type="http://schemas.openxmlformats.org/officeDocument/2006/relationships/slide" Target="slides/slide230.xml"/><Relationship Id="rId232" Type="http://schemas.openxmlformats.org/officeDocument/2006/relationships/slide" Target="slides/slide229.xml"/><Relationship Id="rId231" Type="http://schemas.openxmlformats.org/officeDocument/2006/relationships/slide" Target="slides/slide228.xml"/><Relationship Id="rId230" Type="http://schemas.openxmlformats.org/officeDocument/2006/relationships/slide" Target="slides/slide227.xml"/><Relationship Id="rId23" Type="http://schemas.openxmlformats.org/officeDocument/2006/relationships/slide" Target="slides/slide20.xml"/><Relationship Id="rId229" Type="http://schemas.openxmlformats.org/officeDocument/2006/relationships/slide" Target="slides/slide226.xml"/><Relationship Id="rId228" Type="http://schemas.openxmlformats.org/officeDocument/2006/relationships/slide" Target="slides/slide225.xml"/><Relationship Id="rId227" Type="http://schemas.openxmlformats.org/officeDocument/2006/relationships/slide" Target="slides/slide224.xml"/><Relationship Id="rId226" Type="http://schemas.openxmlformats.org/officeDocument/2006/relationships/slide" Target="slides/slide223.xml"/><Relationship Id="rId225" Type="http://schemas.openxmlformats.org/officeDocument/2006/relationships/slide" Target="slides/slide222.xml"/><Relationship Id="rId224" Type="http://schemas.openxmlformats.org/officeDocument/2006/relationships/slide" Target="slides/slide221.xml"/><Relationship Id="rId223" Type="http://schemas.openxmlformats.org/officeDocument/2006/relationships/slide" Target="slides/slide220.xml"/><Relationship Id="rId222" Type="http://schemas.openxmlformats.org/officeDocument/2006/relationships/slide" Target="slides/slide219.xml"/><Relationship Id="rId221" Type="http://schemas.openxmlformats.org/officeDocument/2006/relationships/slide" Target="slides/slide218.xml"/><Relationship Id="rId220" Type="http://schemas.openxmlformats.org/officeDocument/2006/relationships/slide" Target="slides/slide217.xml"/><Relationship Id="rId22" Type="http://schemas.openxmlformats.org/officeDocument/2006/relationships/slide" Target="slides/slide19.xml"/><Relationship Id="rId219" Type="http://schemas.openxmlformats.org/officeDocument/2006/relationships/slide" Target="slides/slide216.xml"/><Relationship Id="rId218" Type="http://schemas.openxmlformats.org/officeDocument/2006/relationships/slide" Target="slides/slide215.xml"/><Relationship Id="rId217" Type="http://schemas.openxmlformats.org/officeDocument/2006/relationships/slide" Target="slides/slide214.xml"/><Relationship Id="rId216" Type="http://schemas.openxmlformats.org/officeDocument/2006/relationships/slide" Target="slides/slide213.xml"/><Relationship Id="rId215" Type="http://schemas.openxmlformats.org/officeDocument/2006/relationships/slide" Target="slides/slide212.xml"/><Relationship Id="rId214" Type="http://schemas.openxmlformats.org/officeDocument/2006/relationships/slide" Target="slides/slide211.xml"/><Relationship Id="rId213" Type="http://schemas.openxmlformats.org/officeDocument/2006/relationships/slide" Target="slides/slide210.xml"/><Relationship Id="rId212" Type="http://schemas.openxmlformats.org/officeDocument/2006/relationships/slide" Target="slides/slide209.xml"/><Relationship Id="rId211" Type="http://schemas.openxmlformats.org/officeDocument/2006/relationships/slide" Target="slides/slide208.xml"/><Relationship Id="rId210" Type="http://schemas.openxmlformats.org/officeDocument/2006/relationships/slide" Target="slides/slide207.xml"/><Relationship Id="rId21" Type="http://schemas.openxmlformats.org/officeDocument/2006/relationships/slide" Target="slides/slide18.xml"/><Relationship Id="rId209" Type="http://schemas.openxmlformats.org/officeDocument/2006/relationships/slide" Target="slides/slide206.xml"/><Relationship Id="rId208" Type="http://schemas.openxmlformats.org/officeDocument/2006/relationships/slide" Target="slides/slide205.xml"/><Relationship Id="rId207" Type="http://schemas.openxmlformats.org/officeDocument/2006/relationships/slide" Target="slides/slide204.xml"/><Relationship Id="rId206" Type="http://schemas.openxmlformats.org/officeDocument/2006/relationships/slide" Target="slides/slide203.xml"/><Relationship Id="rId205" Type="http://schemas.openxmlformats.org/officeDocument/2006/relationships/slide" Target="slides/slide202.xml"/><Relationship Id="rId204" Type="http://schemas.openxmlformats.org/officeDocument/2006/relationships/slide" Target="slides/slide201.xml"/><Relationship Id="rId203" Type="http://schemas.openxmlformats.org/officeDocument/2006/relationships/slide" Target="slides/slide200.xml"/><Relationship Id="rId202" Type="http://schemas.openxmlformats.org/officeDocument/2006/relationships/slide" Target="slides/slide199.xml"/><Relationship Id="rId201" Type="http://schemas.openxmlformats.org/officeDocument/2006/relationships/slide" Target="slides/slide198.xml"/><Relationship Id="rId200" Type="http://schemas.openxmlformats.org/officeDocument/2006/relationships/slide" Target="slides/slide197.xml"/><Relationship Id="rId20" Type="http://schemas.openxmlformats.org/officeDocument/2006/relationships/slide" Target="slides/slide17.xml"/><Relationship Id="rId2" Type="http://schemas.openxmlformats.org/officeDocument/2006/relationships/theme" Target="theme/theme1.xml"/><Relationship Id="rId199" Type="http://schemas.openxmlformats.org/officeDocument/2006/relationships/slide" Target="slides/slide196.xml"/><Relationship Id="rId198" Type="http://schemas.openxmlformats.org/officeDocument/2006/relationships/slide" Target="slides/slide195.xml"/><Relationship Id="rId197" Type="http://schemas.openxmlformats.org/officeDocument/2006/relationships/slide" Target="slides/slide194.xml"/><Relationship Id="rId196" Type="http://schemas.openxmlformats.org/officeDocument/2006/relationships/slide" Target="slides/slide193.xml"/><Relationship Id="rId195" Type="http://schemas.openxmlformats.org/officeDocument/2006/relationships/slide" Target="slides/slide192.xml"/><Relationship Id="rId194" Type="http://schemas.openxmlformats.org/officeDocument/2006/relationships/slide" Target="slides/slide191.xml"/><Relationship Id="rId193" Type="http://schemas.openxmlformats.org/officeDocument/2006/relationships/slide" Target="slides/slide190.xml"/><Relationship Id="rId192" Type="http://schemas.openxmlformats.org/officeDocument/2006/relationships/slide" Target="slides/slide189.xml"/><Relationship Id="rId191" Type="http://schemas.openxmlformats.org/officeDocument/2006/relationships/slide" Target="slides/slide188.xml"/><Relationship Id="rId190" Type="http://schemas.openxmlformats.org/officeDocument/2006/relationships/slide" Target="slides/slide187.xml"/><Relationship Id="rId19" Type="http://schemas.openxmlformats.org/officeDocument/2006/relationships/slide" Target="slides/slide16.xml"/><Relationship Id="rId189" Type="http://schemas.openxmlformats.org/officeDocument/2006/relationships/slide" Target="slides/slide186.xml"/><Relationship Id="rId188" Type="http://schemas.openxmlformats.org/officeDocument/2006/relationships/slide" Target="slides/slide185.xml"/><Relationship Id="rId187" Type="http://schemas.openxmlformats.org/officeDocument/2006/relationships/slide" Target="slides/slide184.xml"/><Relationship Id="rId186" Type="http://schemas.openxmlformats.org/officeDocument/2006/relationships/slide" Target="slides/slide183.xml"/><Relationship Id="rId185" Type="http://schemas.openxmlformats.org/officeDocument/2006/relationships/slide" Target="slides/slide182.xml"/><Relationship Id="rId184" Type="http://schemas.openxmlformats.org/officeDocument/2006/relationships/slide" Target="slides/slide181.xml"/><Relationship Id="rId183" Type="http://schemas.openxmlformats.org/officeDocument/2006/relationships/slide" Target="slides/slide180.xml"/><Relationship Id="rId182" Type="http://schemas.openxmlformats.org/officeDocument/2006/relationships/slide" Target="slides/slide179.xml"/><Relationship Id="rId181" Type="http://schemas.openxmlformats.org/officeDocument/2006/relationships/slide" Target="slides/slide178.xml"/><Relationship Id="rId180" Type="http://schemas.openxmlformats.org/officeDocument/2006/relationships/slide" Target="slides/slide177.xml"/><Relationship Id="rId18" Type="http://schemas.openxmlformats.org/officeDocument/2006/relationships/slide" Target="slides/slide15.xml"/><Relationship Id="rId179" Type="http://schemas.openxmlformats.org/officeDocument/2006/relationships/slide" Target="slides/slide176.xml"/><Relationship Id="rId178" Type="http://schemas.openxmlformats.org/officeDocument/2006/relationships/slide" Target="slides/slide175.xml"/><Relationship Id="rId177" Type="http://schemas.openxmlformats.org/officeDocument/2006/relationships/slide" Target="slides/slide174.xml"/><Relationship Id="rId176" Type="http://schemas.openxmlformats.org/officeDocument/2006/relationships/slide" Target="slides/slide173.xml"/><Relationship Id="rId175" Type="http://schemas.openxmlformats.org/officeDocument/2006/relationships/slide" Target="slides/slide172.xml"/><Relationship Id="rId174" Type="http://schemas.openxmlformats.org/officeDocument/2006/relationships/slide" Target="slides/slide171.xml"/><Relationship Id="rId173" Type="http://schemas.openxmlformats.org/officeDocument/2006/relationships/slide" Target="slides/slide170.xml"/><Relationship Id="rId172" Type="http://schemas.openxmlformats.org/officeDocument/2006/relationships/slide" Target="slides/slide169.xml"/><Relationship Id="rId171" Type="http://schemas.openxmlformats.org/officeDocument/2006/relationships/slide" Target="slides/slide168.xml"/><Relationship Id="rId170" Type="http://schemas.openxmlformats.org/officeDocument/2006/relationships/slide" Target="slides/slide167.xml"/><Relationship Id="rId17" Type="http://schemas.openxmlformats.org/officeDocument/2006/relationships/slide" Target="slides/slide14.xml"/><Relationship Id="rId169" Type="http://schemas.openxmlformats.org/officeDocument/2006/relationships/slide" Target="slides/slide166.xml"/><Relationship Id="rId168" Type="http://schemas.openxmlformats.org/officeDocument/2006/relationships/slide" Target="slides/slide165.xml"/><Relationship Id="rId167" Type="http://schemas.openxmlformats.org/officeDocument/2006/relationships/slide" Target="slides/slide164.xml"/><Relationship Id="rId166" Type="http://schemas.openxmlformats.org/officeDocument/2006/relationships/slide" Target="slides/slide163.xml"/><Relationship Id="rId165" Type="http://schemas.openxmlformats.org/officeDocument/2006/relationships/slide" Target="slides/slide162.xml"/><Relationship Id="rId164" Type="http://schemas.openxmlformats.org/officeDocument/2006/relationships/slide" Target="slides/slide161.xml"/><Relationship Id="rId163" Type="http://schemas.openxmlformats.org/officeDocument/2006/relationships/slide" Target="slides/slide160.xml"/><Relationship Id="rId162" Type="http://schemas.openxmlformats.org/officeDocument/2006/relationships/slide" Target="slides/slide159.xml"/><Relationship Id="rId161" Type="http://schemas.openxmlformats.org/officeDocument/2006/relationships/slide" Target="slides/slide158.xml"/><Relationship Id="rId160" Type="http://schemas.openxmlformats.org/officeDocument/2006/relationships/slide" Target="slides/slide157.xml"/><Relationship Id="rId16" Type="http://schemas.openxmlformats.org/officeDocument/2006/relationships/slide" Target="slides/slide13.xml"/><Relationship Id="rId159" Type="http://schemas.openxmlformats.org/officeDocument/2006/relationships/slide" Target="slides/slide156.xml"/><Relationship Id="rId158" Type="http://schemas.openxmlformats.org/officeDocument/2006/relationships/slide" Target="slides/slide155.xml"/><Relationship Id="rId157" Type="http://schemas.openxmlformats.org/officeDocument/2006/relationships/slide" Target="slides/slide154.xml"/><Relationship Id="rId156" Type="http://schemas.openxmlformats.org/officeDocument/2006/relationships/slide" Target="slides/slide153.xml"/><Relationship Id="rId155" Type="http://schemas.openxmlformats.org/officeDocument/2006/relationships/slide" Target="slides/slide152.xml"/><Relationship Id="rId154" Type="http://schemas.openxmlformats.org/officeDocument/2006/relationships/slide" Target="slides/slide151.xml"/><Relationship Id="rId153" Type="http://schemas.openxmlformats.org/officeDocument/2006/relationships/slide" Target="slides/slide150.xml"/><Relationship Id="rId152" Type="http://schemas.openxmlformats.org/officeDocument/2006/relationships/slide" Target="slides/slide149.xml"/><Relationship Id="rId151" Type="http://schemas.openxmlformats.org/officeDocument/2006/relationships/slide" Target="slides/slide148.xml"/><Relationship Id="rId150" Type="http://schemas.openxmlformats.org/officeDocument/2006/relationships/slide" Target="slides/slide147.xml"/><Relationship Id="rId15" Type="http://schemas.openxmlformats.org/officeDocument/2006/relationships/slide" Target="slides/slide12.xml"/><Relationship Id="rId149" Type="http://schemas.openxmlformats.org/officeDocument/2006/relationships/slide" Target="slides/slide146.xml"/><Relationship Id="rId148" Type="http://schemas.openxmlformats.org/officeDocument/2006/relationships/slide" Target="slides/slide145.xml"/><Relationship Id="rId147" Type="http://schemas.openxmlformats.org/officeDocument/2006/relationships/slide" Target="slides/slide144.xml"/><Relationship Id="rId146" Type="http://schemas.openxmlformats.org/officeDocument/2006/relationships/slide" Target="slides/slide143.xml"/><Relationship Id="rId145" Type="http://schemas.openxmlformats.org/officeDocument/2006/relationships/slide" Target="slides/slide142.xml"/><Relationship Id="rId144" Type="http://schemas.openxmlformats.org/officeDocument/2006/relationships/slide" Target="slides/slide141.xml"/><Relationship Id="rId143" Type="http://schemas.openxmlformats.org/officeDocument/2006/relationships/slide" Target="slides/slide140.xml"/><Relationship Id="rId142" Type="http://schemas.openxmlformats.org/officeDocument/2006/relationships/slide" Target="slides/slide139.xml"/><Relationship Id="rId141" Type="http://schemas.openxmlformats.org/officeDocument/2006/relationships/slide" Target="slides/slide138.xml"/><Relationship Id="rId140" Type="http://schemas.openxmlformats.org/officeDocument/2006/relationships/slide" Target="slides/slide137.xml"/><Relationship Id="rId14" Type="http://schemas.openxmlformats.org/officeDocument/2006/relationships/slide" Target="slides/slide11.xml"/><Relationship Id="rId139" Type="http://schemas.openxmlformats.org/officeDocument/2006/relationships/slide" Target="slides/slide136.xml"/><Relationship Id="rId138" Type="http://schemas.openxmlformats.org/officeDocument/2006/relationships/slide" Target="slides/slide135.xml"/><Relationship Id="rId137" Type="http://schemas.openxmlformats.org/officeDocument/2006/relationships/slide" Target="slides/slide134.xml"/><Relationship Id="rId136" Type="http://schemas.openxmlformats.org/officeDocument/2006/relationships/slide" Target="slides/slide133.xml"/><Relationship Id="rId135" Type="http://schemas.openxmlformats.org/officeDocument/2006/relationships/slide" Target="slides/slide132.xml"/><Relationship Id="rId134" Type="http://schemas.openxmlformats.org/officeDocument/2006/relationships/slide" Target="slides/slide131.xml"/><Relationship Id="rId133" Type="http://schemas.openxmlformats.org/officeDocument/2006/relationships/slide" Target="slides/slide130.xml"/><Relationship Id="rId132" Type="http://schemas.openxmlformats.org/officeDocument/2006/relationships/slide" Target="slides/slide129.xml"/><Relationship Id="rId131" Type="http://schemas.openxmlformats.org/officeDocument/2006/relationships/slide" Target="slides/slide128.xml"/><Relationship Id="rId130" Type="http://schemas.openxmlformats.org/officeDocument/2006/relationships/slide" Target="slides/slide127.xml"/><Relationship Id="rId13" Type="http://schemas.openxmlformats.org/officeDocument/2006/relationships/slide" Target="slides/slide10.xml"/><Relationship Id="rId129" Type="http://schemas.openxmlformats.org/officeDocument/2006/relationships/slide" Target="slides/slide126.xml"/><Relationship Id="rId128" Type="http://schemas.openxmlformats.org/officeDocument/2006/relationships/slide" Target="slides/slide125.xml"/><Relationship Id="rId127" Type="http://schemas.openxmlformats.org/officeDocument/2006/relationships/slide" Target="slides/slide124.xml"/><Relationship Id="rId126" Type="http://schemas.openxmlformats.org/officeDocument/2006/relationships/slide" Target="slides/slide123.xml"/><Relationship Id="rId125" Type="http://schemas.openxmlformats.org/officeDocument/2006/relationships/slide" Target="slides/slide122.xml"/><Relationship Id="rId124" Type="http://schemas.openxmlformats.org/officeDocument/2006/relationships/slide" Target="slides/slide121.xml"/><Relationship Id="rId123" Type="http://schemas.openxmlformats.org/officeDocument/2006/relationships/slide" Target="slides/slide120.xml"/><Relationship Id="rId122" Type="http://schemas.openxmlformats.org/officeDocument/2006/relationships/slide" Target="slides/slide119.xml"/><Relationship Id="rId121" Type="http://schemas.openxmlformats.org/officeDocument/2006/relationships/slide" Target="slides/slide118.xml"/><Relationship Id="rId120" Type="http://schemas.openxmlformats.org/officeDocument/2006/relationships/slide" Target="slides/slide117.xml"/><Relationship Id="rId12" Type="http://schemas.openxmlformats.org/officeDocument/2006/relationships/slide" Target="slides/slide9.xml"/><Relationship Id="rId119" Type="http://schemas.openxmlformats.org/officeDocument/2006/relationships/slide" Target="slides/slide116.xml"/><Relationship Id="rId118" Type="http://schemas.openxmlformats.org/officeDocument/2006/relationships/slide" Target="slides/slide115.xml"/><Relationship Id="rId117" Type="http://schemas.openxmlformats.org/officeDocument/2006/relationships/slide" Target="slides/slide114.xml"/><Relationship Id="rId116" Type="http://schemas.openxmlformats.org/officeDocument/2006/relationships/slide" Target="slides/slide113.xml"/><Relationship Id="rId115" Type="http://schemas.openxmlformats.org/officeDocument/2006/relationships/slide" Target="slides/slide112.xml"/><Relationship Id="rId114" Type="http://schemas.openxmlformats.org/officeDocument/2006/relationships/slide" Target="slides/slide111.xml"/><Relationship Id="rId113" Type="http://schemas.openxmlformats.org/officeDocument/2006/relationships/slide" Target="slides/slide110.xml"/><Relationship Id="rId112" Type="http://schemas.openxmlformats.org/officeDocument/2006/relationships/slide" Target="slides/slide109.xml"/><Relationship Id="rId111" Type="http://schemas.openxmlformats.org/officeDocument/2006/relationships/slide" Target="slides/slide108.xml"/><Relationship Id="rId110" Type="http://schemas.openxmlformats.org/officeDocument/2006/relationships/slide" Target="slides/slide107.xml"/><Relationship Id="rId11" Type="http://schemas.openxmlformats.org/officeDocument/2006/relationships/slide" Target="slides/slide8.xml"/><Relationship Id="rId109" Type="http://schemas.openxmlformats.org/officeDocument/2006/relationships/slide" Target="slides/slide106.xml"/><Relationship Id="rId108" Type="http://schemas.openxmlformats.org/officeDocument/2006/relationships/slide" Target="slides/slide105.xml"/><Relationship Id="rId107" Type="http://schemas.openxmlformats.org/officeDocument/2006/relationships/slide" Target="slides/slide104.xml"/><Relationship Id="rId106" Type="http://schemas.openxmlformats.org/officeDocument/2006/relationships/slide" Target="slides/slide103.xml"/><Relationship Id="rId105" Type="http://schemas.openxmlformats.org/officeDocument/2006/relationships/slide" Target="slides/slide102.xml"/><Relationship Id="rId104" Type="http://schemas.openxmlformats.org/officeDocument/2006/relationships/slide" Target="slides/slide101.xml"/><Relationship Id="rId103" Type="http://schemas.openxmlformats.org/officeDocument/2006/relationships/slide" Target="slides/slide100.xml"/><Relationship Id="rId102" Type="http://schemas.openxmlformats.org/officeDocument/2006/relationships/slide" Target="slides/slide99.xml"/><Relationship Id="rId101" Type="http://schemas.openxmlformats.org/officeDocument/2006/relationships/slide" Target="slides/slide98.xml"/><Relationship Id="rId100" Type="http://schemas.openxmlformats.org/officeDocument/2006/relationships/slide" Target="slides/slide97.xml"/><Relationship Id="rId10" Type="http://schemas.openxmlformats.org/officeDocument/2006/relationships/slide" Target="slides/slide7.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Cabeçalh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pt-BR"/>
          </a:p>
        </p:txBody>
      </p:sp>
      <p:sp>
        <p:nvSpPr>
          <p:cNvPr id="3" name="Espaço Reservado para Data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C8F18574-DBF7-465D-B037-FE631F471BB2}" type="datetimeFigureOut">
              <a:rPr lang="pt-BR" smtClean="0"/>
            </a:fld>
            <a:endParaRPr lang="pt-BR"/>
          </a:p>
        </p:txBody>
      </p:sp>
      <p:sp>
        <p:nvSpPr>
          <p:cNvPr id="4" name="Espaço Reservado para Rodapé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pt-BR"/>
          </a:p>
        </p:txBody>
      </p:sp>
      <p:sp>
        <p:nvSpPr>
          <p:cNvPr id="5" name="Espaço Reservado para Número de Slide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744C3D8E-6D01-472B-9760-E65C392860FE}" type="slidenum">
              <a:rPr lang="pt-BR" smtClean="0"/>
            </a:fld>
            <a:endParaRPr lang="pt-BR"/>
          </a:p>
        </p:txBody>
      </p:sp>
    </p:spTree>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units="cm"/>
          <inkml:channel name="Y" type="integer" units="cm"/>
          <inkml:channel name="T" type="integer" max="2147480000" units="dev"/>
        </inkml:traceFormat>
        <inkml:channelProperties>
          <inkml:channelProperty channel="X" name="resolution" value="28.3464566929134" units="1/cm"/>
          <inkml:channelProperty channel="Y" name="resolution" value="28.3464566929134" units="1/cm"/>
          <inkml:channelProperty channel="T" name="resolution" value="28.34646" units="1/dev"/>
        </inkml:channelProperties>
      </inkml:inkSource>
      <inkml:timestamp xml:id="ts0" timeString="2021-10-14T14:57:13"/>
    </inkml:context>
    <inkml:brush xml:id="br0">
      <inkml:brushProperty name="width" value="0.05292" units="cm"/>
      <inkml:brushProperty name="height" value="0.05292" units="cm"/>
      <inkml:brushProperty name="color" value="#ff0000"/>
    </inkml:brush>
  </inkml:definitions>
  <inkml:trace contextRef="#ctx0" brushRef="#br0">17216.000 14217.000 0,'17.000'18.000'78,"-17.000"17.000"3370,0.000 0.000 74491,0.000-17.000 1122601,0.000 17.000 12969676,0.000 0.000 122471744,0.000 1.000 984183872,0.000-1.000-1708882177,0.000-17.000-857119425,0.000-1.000-98340033,0.000 18.000-922872385,-17.000-17.000 1621405824,17.000 0.000 1749198208,0.000-1.000 117658888,0.000 1.000-468574785,-18.000-18.000 647650752,18.000 18.000 1976004736</inkml:trace>
  <inkml:trace contextRef="#ctx0" brushRef="#br0">10054.000 12294.000 0,'-17.000'0.000'15,"-1.000"0.000"661,0.000 0.000 14894,1.000 0.000 228689,-1.000 0.000 2690628,18.000 18.000 25862712,-35.000 0.000 211472480,17.000-1.000 1512357760,18.000 1.000 518853408,0.000-1.000 2046039680,0.000 1.000 171578768,18.000 0.000-289449473,-1.000-18.000-964415873,-17.000 17.000-1333207553,36.000-17.000 1271771776,-19.000 18.000 928183872,1.000-18.000-1843858433,0.000 0.000-81791313,-1.000 0.000-1855436673,18.000 0.000-202230609,-17.000 0.000 1102972416,0.000 0.000 432802080,17.000 0.000-1692628481,0.000-18.000 1689245184,-17.000 18.000-1786365313,0.000-17.000-861927937,-1.000-1.000 687703808,18.000 18.000 1235160448,-17.000-18.000 1300556544,0.000 18.000-743476993,-18.000-17.000-81857905,0.000-1.000 1658045312,0.000 1.000 701380992,-18.000 17.000-284251265,0.000 0.000-778735041,-17.000 0.000 1885529856,0.000-18.000-361273697,17.000 18.000-556577537,-17.000 0.000 1819736320,0.000 0.000 845335360,-1.000 0.000 1335305728,1.000 0.000 1662283136,18.000 0.000-1948579585,-19.000 0.000 1760256128,1.000 0.000 424009376,0.000 18.000 1005252480,17.000-18.000-270859681,0.000 17.000-736720705,18.000 1.000 127792776,0.000-1.000 695321216,18.000-17.000 1485989248,0.000 0.000 872438528,17.000 18.000-625204993,-17.000 0.000-339330913,-1.000-18.000-2044779137,19.000 0.000 1221029632,-19.000 0.000 1388289664,1.000 0.000 1124614400,-1.000 0.000 950134400,19.000 0.000-762502529,-19.000 0.000 801803264,1.000 0.000-279265921,17.000-18.000 809391360,-17.000 18.000-1854540801,0.000-18.000 839008000,-18.000 1.000-1327243521,17.000-1.000 756776960,-17.000 1.000 1168757376,0.000-1.000 428837632,0.000 0.000 1204642304,0.000 1.000-278653953,-17.000 17.000-1353424513,-1.000 0.000-1499525505,0.000 0.000 1950672000,1.000 17.000 927379584,-1.000 1.000-1901771649,18.000 0.000-1721665793,-18.000-18.000-159636785,18.000 17.000-990500929,0.000 1.000-1546622465,0.000-1.000-1307847937,18.000-17.000-1901506177,0.000 0.000 1487525888,-18.000 18.000-1358012545,17.000-18.000-1328028417,1.000 0.000-49845561,0.000 0.000-1298269825,-1.000 0.000 1889312256,1.000 0.000 1443130112,-1.000 0.000 30833028,-17.000-18.000-1827412225,0.000 1.000-1463953665,-17.000-1.000 1641378304,-1.000 1.000 1566303872,-17.000-1.000-1169003905,0.000 18.000 398080064,17.000 0.000-1802203009,-17.000 0.000-807224705,17.000 0.000-391773473,0.000 0.000 2111814784</inkml:trace>
  <inkml:trace contextRef="#ctx0" brushRef="#br0">10054.000 12453.000 0,'-17.000'0.000'0,"-19.000"0.000"15,19.000 0.000 645,-89.000 0.000 14206,53.000 0.000 213554,-18.000 0.000 2463599,18.000 0.000 23251276,0.000 0.000 186911328,1.000 0.000 1315677056,-37.000 0.000-425895201,19.000 0.000-1209806465,-1.000 0.000 644458880,1.000 0.000 374965344,-54.000 0.000-337771041,89.000 0.000-1960717569,-36.000 0.000 1481609728,18.000 0.000 932309568,18.000 0.000-1928100225,-18.000 0.000 1023349184,18.000 0.000-1417725185,0.000 0.000-1128353409,-18.000 0.000-722982785,0.000 0.000-668576257,-18.000 0.000 715387648,-123.000 0.000-1333019777,141.000 0.000-838308417,0.000 0.000 1732562304,1.000 0.000-529817537,-19.000 0.000 497529152,36.000 18.000-2094805121,-1.000-18.000-183841601,19.000 0.000-678985217,-18.000 0.000 247777952,17.000 0.000-17987633,-35.000 0.000-1943232513,35.000 0.000 447544896,-17.000 17.000-1902537601,17.000-17.000 1276991616,-17.000 0.000 929253248,18.000 0.000-1265212417,-36.000 0.000-1478379777,17.000 0.000 1970294912,19.000 0.000 23938392,-19.000 0.000-1341934721,1.000 0.000 1700708096,17.000 0.000-2052484481,-17.000 0.000-183541553,18.000 0.000 398156896,-1.000 0.000-774316353,0.000 0.000-2020402561,1.000 0.000 487942368,-1.000 0.000-158653233,0.000 0.000-132140681,1.000 0.000-2046920065,-1.000 0.000-2074937985,0.000 0.000 1464377472,1.000-17.000-485817569,-1.000 17.000-1949979137,18.000 17.000 899955712,-17.000 1.000 1154634112,17.000 17.000-1652843265,-18.000-17.000-1546922113,18.000 17.000 1005503744,-18.000 18.000-904907905,1.000 0.000 844889088,-1.000 0.000-654441857,18.000 0.000-1574816257,0.000 0.000-235630401,0.000 0.000-1398728321,0.000 0.000 911466816,0.000 0.000 1933117312,18.000-1.000-948128449,-1.000 1.000 390799680,-17.000 18.000-959410497,18.000-18.000-1170649601,0.000 0.000 1437711232,-18.000 53.000 2103853440,0.000-54.000-1786554497,0.000-16.000-2110422401,0.000-1.000-1482075009,0.000 18.000-368349697,-18.000-18.000-1383563777,18.000 18.000-699579905,-18.000 0.000-930708353,1.000-18.000 1751195648,-1.000 18.000 436862176,0.000 0.000-1045556225,18.000-18.000-1015387009,-17.000 1.000 60562808,17.000-1.000-431993537,-18.000 0.000 1335112320,18.000 1.000-1547365505,-18.000-1.000-956283137,18.000-18.000 494089088,0.000 19.000-1957998337,-17.000-1.000 1958094720,17.000-17.000-1109307009,0.000 17.000-889554753,0.000-17.000-2144380673,0.000-1.000 1101906048,-18.000-17.000-207385233,18.000 18.000-96554641</inkml:trace>
  <inkml:trace contextRef="#ctx0" brushRef="#br0">7320.000 14323.000 0,'-18.000'0.000'109,"18.000"-18.000"4703,-17.000 18.000 103817,17.000-17.000 1562507,-18.000 17.000 18029084,1.000 0.000 170038320,-1.000-18.000 1364813312,0.000 18.000 118915112,1.000 0.000 1146059776,-36.000 0.000-1577454593,35.000 0.000 957055232,-17.000 0.000-1569080321,17.000 0.000-147178641,-17.000 0.000-800942913,0.000 18.000 1183341312,-1.000-1.000-218030177,-52.000 36.000-291344353,53.000-35.000-765339713,-18.000 17.000-1221272193,18.000-17.000 907085056,-1.000 17.000 1743506560,1.000-17.000-440750177,0.000 17.000-931978625,0.000 0.000-1458924161,17.000-17.000-1602850177,-17.000 35.000 1202462080,-1.000-18.000-1214188673,19.000-17.000-1991619841,17.000-1.000-711101697,-18.000 18.000 898609792,18.000-17.000-1038727041,-18.000 53.000 338062112,18.000-36.000 1152731136,0.000 0.000-323485089,0.000 0.000 623097088,0.000-17.000-2031259521,0.000 17.000 722090624,36.000 54.000-1435562497,-19.000-36.000 504421024,-17.000-1.000 518292672,18.000 1.000-975248193,17.000 18.000-1410021633,-17.000-18.000-367334945,0.000-18.000 424018080,17.000 0.000 1382723584,0.000 18.000 779980416,0.000-17.000-965532417,1.000-1.000-1287655809,-1.000-17.000 232281424,18.000 17.000 1865463424,0.000 0.000-264413745,17.000 0.000 703760256,-17.000-17.000 893673408,0.000-18.000-1423506945,53.000 18.000-1534167425,-53.000-1.000-1167149313,17.000 1.000 96184688,-17.000-18.000 526983616,53.000 0.000 543875392,-70.000 0.000-1582000513,16.000 0.000-1137058817,1.000-18.000 149829840,0.000 18.000-1597694081,18.000-17.000 481422656,-18.000 17.000-1784157185,70.000-53.000-1533391233,-87.000 35.000 1652306432,-1.000 0.000 1749065088,0.000-17.000-824540353,0.000 18.000 792509504,-17.000-19.000-1571157377,17.000 1.000-1054533185,-17.000 0.000-1534034945,0.000-1.000-443634689,-1.000 1.000-1659761921,1.000 0.000 1678565760,-1.000 0.000 1399938816,1.000-1.000 70358872,17.000-17.000-1891662465,-17.000 18.000-1920137089,-18.000 0.000 403433120,0.000 0.000-944912321,18.000 17.000-1251722497,-1.000-53.000 2048962560,-17.000 18.000 785677376,0.000 18.000 1819334784,0.000 0.000 1273421312,0.000 17.000 1713867136,-17.000-17.000-735855809,17.000 17.000 785134272,0.000 1.000-1894674177,-18.000-19.000-1914414849,0.000 19.000 1144319360,18.000-1.000 1257476480,-17.000 0.000-1156552961,-1.000-17.000 763064192,-17.000 18.000-1155232897,0.000-19.000-50628121,17.000 19.000 200267568,-17.000-19.000-2131681793,-1.000 19.000 1961797248,19.000-1.000-2133351169,-19.000 0.000-1113904385,19.000 18.000-1004001729,-18.000-17.000-1385341057,-1.000-1.000 307854432,19.000 18.000 198900784,-19.000-17.000 853555584,1.000 17.000-1604884097,0.000-18.000-315712897,17.000 18.000 844346624,-17.000-18.000 146045552,17.000 18.000-1992391297,1.000 0.000 1289701632,-19.000 0.000 1820594048,19.000-17.000-2129003649,-1.000 17.000-1550973185,0.000-18.000 1825374848,1.000 18.000-171731409</inkml:trace>
  <inkml:trace contextRef="#ctx0" brushRef="#br0">7250.000 15857.000 0,'17.000'18.000'62,"-17.000"53.000"2682,18.000 52.000 59356,-1.000-52.000 895604,-17.000-1.000 10359661,18.000 18.000 97942864,-18.000-17.000 788001920,0.000 17.000 457409888,18.000 36.000-369476513,-18.000-72.000 979183104,0.000 1.000 732778112,0.000 0.000 1563148928,0.000 0.000-300315041,0.000-35.000 2109193984,0.000 17.000 726097920,0.000 18.000-1777762689,0.000-35.000-583063809,0.000 17.000-1607899905,0.000 0.000-32946649,0.000 1.000-1776298497,0.000-19.000-2018631297,0.000 18.000 1911895168,0.000 1.000 1949702528,0.000-1.000 766631232,0.000 0.000-1112962945,0.000-17.000-1017240001,0.000 0.000 1578155776</inkml:trace>
  <inkml:trace contextRef="#ctx0" brushRef="#br0">7091.000 17163.000 0,'-18.000'0.000'32,"1.000"0.000"1391,-1.000 0.000 30949,36.000 0.000 469724,52.000 0.000 5468396,36.000 0.000 52061708,159.000 17.000 422026880,-142.000-17.000-1300246273,0.000 18.000-1087917057,-17.000 0.000-1356595457,-35.000-18.000 1920559744,17.000 0.000 2032971648,-106.000 0.000-1287485057,1.000 0.000-1866484865,-1.000 0.000 27847688,-17.000 0.000 1979904640,-71.000 0.000-573405057,35.000 0.000-1457753729,-17.000 0.000-941263809,0.000 17.000-1439541121,-71.000 1.000 1074260480,106.000-1.000-110430593,18.000-17.000-966766849,17.000 0.000 384616320,1.000 0.000-619366401,34.000 0.000-2099348609,1.000-17.000-28479233,0.000 17.000-1117324417,17.000-53.000-1339031041,0.000 35.000 1185771648,-17.000 18.000 1894004608</inkml:trace>
  <inkml:trace contextRef="#ctx0" brushRef="#br0">7444.000 17163.000 0,'-18.000'0.000'31,"-35.000"35.000"1333,18.000 0.000 29342,-1.000-17.000 440578,1.000-1.000 5073886,35.000 1.000 47779792,0.000-36.000 383042048,18.000-17.000-1607289985,-1.000 18.000-2098916353,1.000-1.000 584979392,0.000 0.000 1678763008,-18.000 1.000-1435716737,17.000 17.000-639192577,-17.000-18.000 1450184448</inkml:trace>
  <inkml:trace contextRef="#ctx0" brushRef="#br0">7373.000 17127.000 0,'71.000'0.000'47,"17.000"0.000"2021,0.000-17.000 44477,-17.000 17.000 667591,-19.000-18.000 7684573,-34.000 18.000 72323120,0.000 0.000 579435904,-54.000 35.000-233608113,1.000 18.000-1981956225,-18.000-35.000-2133272193,18.000 35.000-302703009,-18.000-18.000 1747120768,35.000-17.000 106084952,1.000-1.000 1601494144,-1.000 1.000-1971732609,36.000-18.000 508677280,17.000 0.000 837643584,36.000-35.000 1547505024,-36.000-1.000-1271850369,-17.000 19.000-793115585,17.000-18.000-926401537,-35.000 17.000 860632448,-18.000 18.000 657876864,1.000 18.000 997673856,17.000-1.000-2030084865,35.000-17.000-1598088321,35.000-35.000-1616443265,19.000 17.000 447195840,-36.000 1.000 682723840,-1.000 17.000 1622487936,-34.000-18.000-643614849,0.000 18.000 711731840</inkml:trace>
  <inkml:trace contextRef="#ctx0" brushRef="#br0">7938.000 17198.000 0,'-71.000'35.000'0,"142.000"-70.000"15,-195.000 123.000 645,53.000-70.000 14190,36.000-1.000 212866,18.000 1.000 2448463,-1.000-18.000 23024236,36.000 0.000 184300480,-1.000-35.000 1291137536,1.000 17.000-550274369,17.000 0.000-1648879489</inkml:trace>
  <inkml:trace contextRef="#ctx0" brushRef="#br0">7408.000 17304.000 0,'-35.000'17.000'0,"70.000"-34.000"0,-105.000 34.000 15,52.000 1.000 661,0.000-18.000 14878,1.000 0.000 227986,34.000-35.000 2674909,1.000-1.000 25624088,0.000 19.000 208704656,-18.000-1.000 1486187520</inkml:trace>
  <inkml:trace contextRef="#ctx0" brushRef="#br0">7197.000 17268.000 0,'-141.000'53.000'15,"282.000"-106.000"645,-353.000 124.000 14206,177.000-71.000 213538,17.000 18.000 2462911,0.000-36.000 23236172,18.000-88.000 186685680,-17.000 0.000 1313096960</inkml:trace>
  <inkml:trace contextRef="#ctx0" brushRef="#br0">5856.000 13406.000 0,'-18.000'17.000'78,"1.000"18.000"3370,-18.000 89.000 74491,17.000-71.000 1122601,18.000 17.000 12969676,-18.000-17.000 122471744,18.000 18.000 984183872,0.000-18.000-1708882177,0.000 17.000-857119425,0.000 1.000-98340033,0.000-1.000-922872385,0.000-17.000 1621405824,0.000 0.000 1749198208,18.000-35.000 117658888,-18.000 0.000-468574785,0.000-1.000 647650752,18.000-17.000 1976004736,-18.000-35.000-121327929,17.000 0.000 1455255808,18.000-18.000-1227027457,1.000-18.000-1068576065,-1.000-17.000-1707207041,18.000 0.000-338287521,0.000-18.000-599635841,17.000 18.000 313379552,-17.000-18.000-1237061249,-17.000 18.000 1848639104,17.000 0.000 1637691648,-18.000-1.000 934724800,0.000 1.000 396882368,0.000-53.000-1466176385,-17.000 71.000 297657536,0.000 52.000-96925777,-1.000 0.000-1992786561,-34.000 36.000 1709665024,-1.000 17.000-1217335297,18.000-17.000 620767296</inkml:trace>
  <inkml:trace contextRef="#ctx0" brushRef="#br0">6368.000 13688.000 0,'-18.000'17.000'172,"0.000"36.000"7396,-17.000 18.000 162727,0.000-18.000 2441341,-18.000 17.000 28082700,18.000-17.000 264065488,-1.000-17.000 2113374720,1.000-1.000 536544576,17.000 0.000 1231527552,1.000 0.000-841142465,-1.000-17.000 16487113,18.000 0.000-1235049601,0.000-1.000 1102199680,0.000 1.000 1988769152,0.000 0.000-1467323265,0.000-1.000-1420641665</inkml:trace>
  <inkml:trace contextRef="#ctx0" brushRef="#br0">6509.000 13847.000 0,'0.000'17.000'78,"0.000"1.000"3369,-18.000 17.000 74433,18.000 0.000 1121026,-18.000 1.000 12941968,18.000-19.000 122110176,-17.000 19.000 980414848,-1.000-1.000-1728588289,18.000-18.000-927631233,0.000 19.000-276864097,-17.000-19.000-1288953217,17.000 1.000 965886016,0.000 0.000 680020288,17.000-18.000-1511732737,1.000 0.000 1467896064,-1.000 0.000 1663790592,1.000 0.000 1858253056,0.000-36.000-1608864385,17.000-34.000-1660291073,-17.000 35.000-1956174209,-1.000-18.000 285790688,19.000-18.000 1405457920,-1.000 18.000-109834145,0.000-17.000 669704704,0.000 17.000-2063552897,18.000 0.000 915152256,-35.000 17.000-496772641,0.000 1.000-1369534081,-1.000 18.000 1079179136,19.000-19.000-1105739393,-19.000 36.000-847008961,-17.000-17.000-1804766337,18.000 17.000-1196696065,-1.000 0.000 1612035072,1.000 35.000 813810624,-18.000-17.000 1338433408,18.000 17.000 1673257216,-18.000 0.000-1841846657,17.000-17.000-2129587201,-17.000 17.000 1444877440,0.000 18.000-1221027841,0.000-18.000-902523201,0.000 1.000 887754304,0.000-1.000 489685888,0.000 0.000 685605440,0.000-17.000 2110365056,0.000-1.000-1043631809,-17.000 1.000 448405184,17.000 0.000 778883328,-18.000-18.000 582662656,18.000 17.000-1652878081,0.000 1.000-997907201,-18.000-53.000 1034958208,18.000-18.000 785619904</inkml:trace>
  <inkml:trace contextRef="#ctx0" brushRef="#br0">6473.000 13388.000 0,'18.000'0.000'265,"-18.000"-18.000"11411,18.000 18.000 251378,-18.000-17.000 3775501</inkml:trace>
  <inkml:trace contextRef="#ctx0" brushRef="#br0">7161.000 14799.000 0,'18.000'0.000'94,"0.000"0.000"4042,17.000 0.000 88940,-17.000 0.000 1334563,17.000 0.000 15355171,0.000 0.000 144431520,0.000 0.000 1156346752,1.000 18.000-888525121,-1.000-18.000 1959410560,-17.000 0.000-1677604737,-1.000 17.000 444991136,1.000-17.000 1244407680</inkml:trace>
  <inkml:trace contextRef="#ctx0" brushRef="#br0">7408.000 14658.000 0,'-17.000'0.000'32,"17.000"18.000"1407,-18.000-1.000 31605,0.000 18.000 483421,18.000-17.000 5662471,0.000 17.000 54159680,-17.000-17.000 440469184,17.000 17.000-1163041793,-18.000 1.000-1605954561,18.000-1.000-1098700289,0.000 18.000-1073252545,0.000-18.000-814101889,0.000-17.000-1753223041,0.000-1.000 1119859584,0.000 19.000 2078202112,0.000-19.000 1837310848,0.000 1.000-1034792257</inkml:trace>
  <inkml:trace contextRef="#ctx0" brushRef="#br0">7197.000 15399.000 0,'0.000'17.000'16,"35.000"-17.000"703,0.000 18.000 15797,0.000-18.000 241918,18.000 18.000 2838962,-17.000-18.000 27218542,-1.000 0.000 221980016,0.000 0.000 1583266304,-17.000 0.000 837088640,0.000 0.000-1187026945,-1.000 0.000-1313391617</inkml:trace>
</inkml:ink>
</file>

<file path=ppt/ink/ink2.xml><?xml version="1.0" encoding="utf-8"?>
<inkml:ink xmlns:inkml="http://www.w3.org/2003/InkML">
  <inkml:definitions>
    <inkml:context xml:id="ctx0">
      <inkml:inkSource xml:id="inkSrc0">
        <inkml:traceFormat>
          <inkml:channel name="X" type="integer" units="cm"/>
          <inkml:channel name="Y" type="integer" units="cm"/>
          <inkml:channel name="T" type="integer" max="2147480000" units="dev"/>
        </inkml:traceFormat>
        <inkml:channelProperties>
          <inkml:channelProperty channel="X" name="resolution" value="28.3464566929134" units="1/cm"/>
          <inkml:channelProperty channel="Y" name="resolution" value="28.3464566929134" units="1/cm"/>
          <inkml:channelProperty channel="T" name="resolution" value="28.34646" units="1/dev"/>
        </inkml:channelProperties>
      </inkml:inkSource>
      <inkml:timestamp xml:id="ts0" timeString="2021-10-14T14:57:13"/>
    </inkml:context>
    <inkml:brush xml:id="br0">
      <inkml:brushProperty name="width" value="0.05292" units="cm"/>
      <inkml:brushProperty name="height" value="0.05292" units="cm"/>
      <inkml:brushProperty name="color" value="#ff0000"/>
    </inkml:brush>
  </inkml:definitions>
  <inkml:trace contextRef="#ctx0" brushRef="#br0">10890.000 4187.000 0,'0.000'0.000'0,"0.000"0.000"15,0.000 0.000 360,-291.000 11.000 4500,239.000-11.000 39016,2.000-6.000 263650,3.000-11.000 1479384,10.000-3.000 7171700,9.000 7.000 30859416,8.000 1.000 120184520,20.000 4.000 429909312,0.000 0.000 1428628096,0.000-1.000 155559424,10.000 3.000 92373056,33.000 0.000-1721712385,11.000 6.000-1805027457</inkml:trace>
</inkml:ink>
</file>

<file path=ppt/ink/ink3.xml><?xml version="1.0" encoding="utf-8"?>
<inkml:ink xmlns:inkml="http://www.w3.org/2003/InkML">
  <inkml:definitions>
    <inkml:context xml:id="ctx0">
      <inkml:inkSource xml:id="inkSrc0">
        <inkml:traceFormat>
          <inkml:channel name="X" type="integer" units="cm"/>
          <inkml:channel name="Y" type="integer" units="cm"/>
          <inkml:channel name="T" type="integer" max="2147480000" units="dev"/>
        </inkml:traceFormat>
        <inkml:channelProperties>
          <inkml:channelProperty channel="X" name="resolution" value="28.3464566929134" units="1/cm"/>
          <inkml:channelProperty channel="Y" name="resolution" value="28.3464566929134" units="1/cm"/>
          <inkml:channelProperty channel="T" name="resolution" value="28.34646" units="1/dev"/>
        </inkml:channelProperties>
      </inkml:inkSource>
      <inkml:timestamp xml:id="ts0" timeString="2021-10-14T14:57:13"/>
    </inkml:context>
    <inkml:brush xml:id="br0">
      <inkml:brushProperty name="width" value="0.05292" units="cm"/>
      <inkml:brushProperty name="height" value="0.05292" units="cm"/>
      <inkml:brushProperty name="color" value="#ff0000"/>
    </inkml:brush>
  </inkml:definitions>
  <inkml:trace contextRef="#ctx0" brushRef="#br0">5699.000 7811.000 0</inkml:trace>
  <inkml:trace contextRef="#ctx0" brushRef="#br0">8338.000 7134.000 0,'0.000'0.000'0,"0.000"0.000"16,0.000 0.000 256,0.000 0.000 2192,0.000 0.000 13312,0.000 0.000 64207,0.000 0.000 261360,0.000 6.000 932296,0.000 3.000 2989264,0.000-1.000 8773580,0.000-2.000 23894640,0.000-1.000 61023352,0.000 1.000 147358144</inkml:trace>
  <inkml:trace contextRef="#ctx0" brushRef="#br0">14258.000 6918.000 0,'0.000'0.000'16,"0.000"0.000"256,0.000 0.000 2191,0.000 0.000 13296,0.000 0.000 64072,0.000 0.000 260560,-22.000 11.000 928555,22.000-11.000 2974560,0.000 0.000 8723056,0.000 0.000 23738784,0.000 0.000 60583424,0.000 10.000 146205696</inkml:trace>
</inkml:ink>
</file>

<file path=ppt/ink/ink4.xml><?xml version="1.0" encoding="utf-8"?>
<inkml:ink xmlns:inkml="http://www.w3.org/2003/InkML">
  <inkml:definitions>
    <inkml:context xml:id="ctx0">
      <inkml:inkSource xml:id="inkSrc0">
        <inkml:traceFormat>
          <inkml:channel name="X" type="integer" units="cm"/>
          <inkml:channel name="Y" type="integer" units="cm"/>
          <inkml:channel name="T" type="integer" max="2147480000" units="dev"/>
        </inkml:traceFormat>
        <inkml:channelProperties>
          <inkml:channelProperty channel="X" name="resolution" value="28.3464566929134" units="1/cm"/>
          <inkml:channelProperty channel="Y" name="resolution" value="28.3464566929134" units="1/cm"/>
          <inkml:channelProperty channel="T" name="resolution" value="28.34646" units="1/dev"/>
        </inkml:channelProperties>
      </inkml:inkSource>
      <inkml:timestamp xml:id="ts0" timeString="2021-10-14T14:57:13"/>
    </inkml:context>
    <inkml:brush xml:id="br0">
      <inkml:brushProperty name="width" value="0.05292" units="cm"/>
      <inkml:brushProperty name="height" value="0.05292" units="cm"/>
      <inkml:brushProperty name="color" value="#ff0000"/>
    </inkml:brush>
  </inkml:definitions>
  <inkml:trace contextRef="#ctx0" brushRef="#br0">33412.000 273.000 0,'0.000'0.000'0,"-124.000"0.000"47,99.000 0.000 266,25.000 25.000 860,0.000-1.000 2126,0.000 26.000 4455,0.000-25.000 8332</inkml:trace>
  <inkml:trace contextRef="#ctx0" brushRef="#br0">26194.000 17568.000 0</inkml:trace>
  <inkml:trace contextRef="#ctx0" brushRef="#br0">5221.000 16093.000 0,'664.000'154.000'0</inkml:trace>
</inkml:ink>
</file>

<file path=ppt/ink/ink5.xml><?xml version="1.0" encoding="utf-8"?>
<inkml:ink xmlns:inkml="http://www.w3.org/2003/InkML">
  <inkml:definitions>
    <inkml:context xml:id="ctx0">
      <inkml:inkSource xml:id="inkSrc0">
        <inkml:traceFormat>
          <inkml:channel name="X" type="integer" units="cm"/>
          <inkml:channel name="Y" type="integer" units="cm"/>
          <inkml:channel name="T" type="integer" max="2147480000" units="dev"/>
        </inkml:traceFormat>
        <inkml:channelProperties>
          <inkml:channelProperty channel="X" name="resolution" value="28.3464566929134" units="1/cm"/>
          <inkml:channelProperty channel="Y" name="resolution" value="28.3464566929134" units="1/cm"/>
          <inkml:channelProperty channel="T" name="resolution" value="28.34646" units="1/dev"/>
        </inkml:channelProperties>
      </inkml:inkSource>
      <inkml:timestamp xml:id="ts0" timeString="2021-10-14T14:57:13"/>
    </inkml:context>
    <inkml:brush xml:id="br0">
      <inkml:brushProperty name="width" value="0.05292" units="cm"/>
      <inkml:brushProperty name="height" value="0.05292" units="cm"/>
      <inkml:brushProperty name="color" value="#ff0000"/>
    </inkml:brush>
  </inkml:definitions>
  <inkml:trace contextRef="#ctx0" brushRef="#br0">450.000 10456.000 0,'0.000'0.000'0,"0.000"0.000"16,0.000 0.000 80,0.000 0.000 240,0.000 0.000 576,0.000 0.000 1200,-92.000 15.000 2271,92.000-10.000 3995,-5.000-5.000 6641,5.000 3.000 10541,-5.000 2.000 16105,5.000-5.000 23821,0.000 3.000 34271,-7.000 3.000 48131,7.000-1.000 66187,-5.000 9.000 89335,5.000 1.000 118596,0.000 1.000 155116,0.000 10.000 200182,0.000-6.000 255222,0.000 3.000 321821</inkml:trace>
  <inkml:trace contextRef="#ctx0" brushRef="#br0">9972.000 11646.000 0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Cabeçalh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pt-BR"/>
          </a:p>
        </p:txBody>
      </p:sp>
      <p:sp>
        <p:nvSpPr>
          <p:cNvPr id="3" name="Espaço Reservado para Dat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C183068-4E73-4EE9-873E-99A2FCC1C250}" type="datetimeFigureOut">
              <a:rPr lang="pt-BR" smtClean="0"/>
            </a:fld>
            <a:endParaRPr lang="pt-BR"/>
          </a:p>
        </p:txBody>
      </p:sp>
      <p:sp>
        <p:nvSpPr>
          <p:cNvPr id="4" name="Espaço Reservado para Imagem de Slide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pt-BR"/>
          </a:p>
        </p:txBody>
      </p:sp>
      <p:sp>
        <p:nvSpPr>
          <p:cNvPr id="5" name="Espaço Reservado para Anotaçõ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pt-BR" smtClean="0"/>
              <a:t>Clique para editar o texto mestre</a:t>
            </a:r>
            <a:endParaRPr lang="pt-BR" smtClean="0"/>
          </a:p>
          <a:p>
            <a:pPr lvl="1"/>
            <a:r>
              <a:rPr lang="pt-BR" smtClean="0"/>
              <a:t>Segundo nível</a:t>
            </a:r>
            <a:endParaRPr lang="pt-BR" smtClean="0"/>
          </a:p>
          <a:p>
            <a:pPr lvl="2"/>
            <a:r>
              <a:rPr lang="pt-BR" smtClean="0"/>
              <a:t>Terceiro nível</a:t>
            </a:r>
            <a:endParaRPr lang="pt-BR" smtClean="0"/>
          </a:p>
          <a:p>
            <a:pPr lvl="3"/>
            <a:r>
              <a:rPr lang="pt-BR" smtClean="0"/>
              <a:t>Quarto nível</a:t>
            </a:r>
            <a:endParaRPr lang="pt-BR" smtClean="0"/>
          </a:p>
          <a:p>
            <a:pPr lvl="4"/>
            <a:r>
              <a:rPr lang="pt-BR" smtClean="0"/>
              <a:t>Quinto nível</a:t>
            </a:r>
            <a:endParaRPr lang="pt-BR"/>
          </a:p>
        </p:txBody>
      </p:sp>
      <p:sp>
        <p:nvSpPr>
          <p:cNvPr id="6" name="Espaço Reservado para Rodapé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pt-BR"/>
          </a:p>
        </p:txBody>
      </p:sp>
      <p:sp>
        <p:nvSpPr>
          <p:cNvPr id="7" name="Espaço Reservado para Número de Slid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B1DFBDA-21E5-4C80-95D2-4CD7C0FFE83C}" type="slidenum">
              <a:rPr lang="pt-BR" smtClean="0"/>
            </a:fld>
            <a:endParaRPr lang="pt-BR"/>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6.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88.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10.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3.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4.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5.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6.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4.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9.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2.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5.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Espaço Reservado para Imagem de Slide 1"/>
          <p:cNvSpPr/>
          <p:nvPr>
            <p:ph type="sldImg" idx="2"/>
          </p:nvPr>
        </p:nvSpPr>
        <p:spPr/>
      </p:sp>
      <p:sp>
        <p:nvSpPr>
          <p:cNvPr id="3" name="Espaço Reservado para Texto 2"/>
          <p:cNvSpPr/>
          <p:nvPr>
            <p:ph type="body" idx="3"/>
          </p:nvPr>
        </p:nvSpPr>
        <p:spPr/>
        <p:txBody>
          <a:bodyPr/>
          <a:p>
            <a:endParaRPr lang="pt-BR"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10"/>
          </p:nvPr>
        </p:nvSpPr>
        <p:spPr/>
        <p:txBody>
          <a:bodyPr/>
          <a:lstStyle/>
          <a:p>
            <a:fld id="{7B1DFBDA-21E5-4C80-95D2-4CD7C0FFE83C}" type="slidenum">
              <a:rPr lang="pt-BR" smtClean="0"/>
            </a:fld>
            <a:endParaRPr lang="pt-B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Espaço Reservado para Imagem de Slide 1"/>
          <p:cNvSpPr/>
          <p:nvPr>
            <p:ph type="sldImg" idx="2"/>
          </p:nvPr>
        </p:nvSpPr>
        <p:spPr/>
      </p:sp>
      <p:sp>
        <p:nvSpPr>
          <p:cNvPr id="3" name="Espaço Reservado para Texto 2"/>
          <p:cNvSpPr/>
          <p:nvPr>
            <p:ph type="body" idx="3"/>
          </p:nvPr>
        </p:nvSpPr>
        <p:spPr/>
        <p:txBody>
          <a:bodyPr/>
          <a:p>
            <a:endParaRPr lang="pt-BR"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Espaço Reservado para Imagem de Slide 1"/>
          <p:cNvSpPr/>
          <p:nvPr>
            <p:ph type="sldImg" idx="2"/>
          </p:nvPr>
        </p:nvSpPr>
        <p:spPr/>
      </p:sp>
      <p:sp>
        <p:nvSpPr>
          <p:cNvPr id="3" name="Espaço Reservado para Texto 2"/>
          <p:cNvSpPr/>
          <p:nvPr>
            <p:ph type="body" idx="3"/>
          </p:nvPr>
        </p:nvSpPr>
        <p:spPr/>
        <p:txBody>
          <a:bodyPr/>
          <a:p>
            <a:endParaRPr lang="pt-BR"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idx="2"/>
          </p:nvPr>
        </p:nvSpPr>
        <p:spPr/>
      </p:sp>
      <p:sp>
        <p:nvSpPr>
          <p:cNvPr id="3" name="Espaço Reservado para Texto 2"/>
          <p:cNvSpPr>
            <a:spLocks noGrp="1"/>
          </p:cNvSpPr>
          <p:nvPr>
            <p:ph type="body" idx="3"/>
          </p:nvPr>
        </p:nvSpPr>
        <p:spPr/>
        <p:txBody>
          <a:bodyPr/>
          <a:lstStyle/>
          <a:p>
            <a:endParaRPr lang="pt-BR"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idx="2"/>
          </p:nvPr>
        </p:nvSpPr>
        <p:spPr/>
      </p:sp>
      <p:sp>
        <p:nvSpPr>
          <p:cNvPr id="3" name="Espaço Reservado para Texto 2"/>
          <p:cNvSpPr>
            <a:spLocks noGrp="1"/>
          </p:cNvSpPr>
          <p:nvPr>
            <p:ph type="body" idx="3"/>
          </p:nvPr>
        </p:nvSpPr>
        <p:spPr/>
        <p:txBody>
          <a:bodyPr/>
          <a:lstStyle/>
          <a:p>
            <a:endParaRPr lang="pt-BR"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idx="2"/>
          </p:nvPr>
        </p:nvSpPr>
        <p:spPr/>
      </p:sp>
      <p:sp>
        <p:nvSpPr>
          <p:cNvPr id="3" name="Espaço Reservado para Texto 2"/>
          <p:cNvSpPr>
            <a:spLocks noGrp="1"/>
          </p:cNvSpPr>
          <p:nvPr>
            <p:ph type="body" idx="3"/>
          </p:nvPr>
        </p:nvSpPr>
        <p:spPr/>
        <p:txBody>
          <a:bodyPr/>
          <a:lstStyle/>
          <a:p>
            <a:endParaRPr lang="pt-BR"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Espaço Reservado para Imagem de Slide 1"/>
          <p:cNvSpPr/>
          <p:nvPr>
            <p:ph type="sldImg" idx="2"/>
          </p:nvPr>
        </p:nvSpPr>
        <p:spPr/>
      </p:sp>
      <p:sp>
        <p:nvSpPr>
          <p:cNvPr id="3" name="Espaço Reservado para Texto 2"/>
          <p:cNvSpPr/>
          <p:nvPr>
            <p:ph type="body" idx="3"/>
          </p:nvPr>
        </p:nvSpPr>
        <p:spPr/>
        <p:txBody>
          <a:bodyPr/>
          <a:p>
            <a:endParaRPr lang="pt-BR"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Espaço Reservado para Imagem de Slide 1"/>
          <p:cNvSpPr/>
          <p:nvPr>
            <p:ph type="sldImg" idx="2"/>
          </p:nvPr>
        </p:nvSpPr>
        <p:spPr/>
      </p:sp>
      <p:sp>
        <p:nvSpPr>
          <p:cNvPr id="3" name="Espaço Reservado para Texto 2"/>
          <p:cNvSpPr/>
          <p:nvPr>
            <p:ph type="body" idx="3"/>
          </p:nvPr>
        </p:nvSpPr>
        <p:spPr/>
        <p:txBody>
          <a:bodyPr/>
          <a:p>
            <a:endParaRPr lang="pt-BR"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idx="2"/>
          </p:nvPr>
        </p:nvSpPr>
        <p:spPr/>
      </p:sp>
      <p:sp>
        <p:nvSpPr>
          <p:cNvPr id="3" name="Espaço Reservado para Texto 2"/>
          <p:cNvSpPr>
            <a:spLocks noGrp="1"/>
          </p:cNvSpPr>
          <p:nvPr>
            <p:ph type="body" idx="3"/>
          </p:nvPr>
        </p:nvSpPr>
        <p:spPr/>
        <p:txBody>
          <a:bodyPr/>
          <a:lstStyle/>
          <a:p>
            <a:endParaRPr lang="pt-BR"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Espaço Reservado para Imagem de Slide 1"/>
          <p:cNvSpPr/>
          <p:nvPr>
            <p:ph type="sldImg" idx="2"/>
          </p:nvPr>
        </p:nvSpPr>
        <p:spPr/>
      </p:sp>
      <p:sp>
        <p:nvSpPr>
          <p:cNvPr id="3" name="Espaço Reservado para Texto 2"/>
          <p:cNvSpPr/>
          <p:nvPr>
            <p:ph type="body" idx="3"/>
          </p:nvPr>
        </p:nvSpPr>
        <p:spPr/>
        <p:txBody>
          <a:bodyPr/>
          <a:p>
            <a:endParaRPr lang="pt-BR"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10"/>
          </p:nvPr>
        </p:nvSpPr>
        <p:spPr/>
        <p:txBody>
          <a:bodyPr/>
          <a:lstStyle/>
          <a:p>
            <a:fld id="{7B1DFBDA-21E5-4C80-95D2-4CD7C0FFE83C}" type="slidenum">
              <a:rPr lang="pt-BR" smtClean="0"/>
            </a:fld>
            <a:endParaRPr lang="pt-B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pt-BR" smtClean="0"/>
              <a:t>Clique para editar o título mestre</a:t>
            </a:r>
            <a:endParaRPr lang="pt-BR"/>
          </a:p>
        </p:txBody>
      </p:sp>
      <p:sp>
        <p:nvSpPr>
          <p:cNvPr id="3" name="Subtítulo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pt-BR" smtClean="0"/>
              <a:t>Clique para editar o estilo do subtítulo mestre</a:t>
            </a:r>
            <a:endParaRPr lang="pt-BR"/>
          </a:p>
        </p:txBody>
      </p:sp>
      <p:sp>
        <p:nvSpPr>
          <p:cNvPr id="4" name="Espaço Reservado para Data 3"/>
          <p:cNvSpPr>
            <a:spLocks noGrp="1"/>
          </p:cNvSpPr>
          <p:nvPr>
            <p:ph type="dt" sz="half" idx="10"/>
          </p:nvPr>
        </p:nvSpPr>
        <p:spPr/>
        <p:txBody>
          <a:bodyPr/>
          <a:lstStyle/>
          <a:p>
            <a:fld id="{FDD990DC-F9D6-42A1-9C56-3A5773DF4EE3}" type="datetime1">
              <a:rPr lang="pt-BR" smtClean="0"/>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smtClean="0"/>
              <a:t>Clique para editar o título mestre</a:t>
            </a:r>
            <a:endParaRPr lang="pt-BR"/>
          </a:p>
        </p:txBody>
      </p:sp>
      <p:sp>
        <p:nvSpPr>
          <p:cNvPr id="3" name="Espaço Reservado para Texto Vertical 2"/>
          <p:cNvSpPr>
            <a:spLocks noGrp="1"/>
          </p:cNvSpPr>
          <p:nvPr>
            <p:ph type="body" orient="vert" idx="1" hasCustomPrompt="1"/>
          </p:nvPr>
        </p:nvSpPr>
        <p:spPr/>
        <p:txBody>
          <a:bodyPr vert="eaVert"/>
          <a:lstStyle/>
          <a:p>
            <a:pPr lvl="0"/>
            <a:r>
              <a:rPr lang="pt-BR" smtClean="0"/>
              <a:t>Clique para editar o texto mestre</a:t>
            </a:r>
            <a:endParaRPr lang="pt-BR" smtClean="0"/>
          </a:p>
          <a:p>
            <a:pPr lvl="1"/>
            <a:r>
              <a:rPr lang="pt-BR" smtClean="0"/>
              <a:t>Segundo nível</a:t>
            </a:r>
            <a:endParaRPr lang="pt-BR" smtClean="0"/>
          </a:p>
          <a:p>
            <a:pPr lvl="2"/>
            <a:r>
              <a:rPr lang="pt-BR" smtClean="0"/>
              <a:t>Terceiro nível</a:t>
            </a:r>
            <a:endParaRPr lang="pt-BR" smtClean="0"/>
          </a:p>
          <a:p>
            <a:pPr lvl="3"/>
            <a:r>
              <a:rPr lang="pt-BR" smtClean="0"/>
              <a:t>Quarto nível</a:t>
            </a:r>
            <a:endParaRPr lang="pt-BR" smtClean="0"/>
          </a:p>
          <a:p>
            <a:pPr lvl="4"/>
            <a:r>
              <a:rPr lang="pt-BR" smtClean="0"/>
              <a:t>Quinto nível</a:t>
            </a:r>
            <a:endParaRPr lang="pt-BR"/>
          </a:p>
        </p:txBody>
      </p:sp>
      <p:sp>
        <p:nvSpPr>
          <p:cNvPr id="4" name="Espaço Reservado para Data 3"/>
          <p:cNvSpPr>
            <a:spLocks noGrp="1"/>
          </p:cNvSpPr>
          <p:nvPr>
            <p:ph type="dt" sz="half" idx="10"/>
          </p:nvPr>
        </p:nvSpPr>
        <p:spPr/>
        <p:txBody>
          <a:bodyPr/>
          <a:lstStyle/>
          <a:p>
            <a:fld id="{0C7471BA-069F-4B6C-A687-240908AE42F0}" type="datetime1">
              <a:rPr lang="pt-BR" smtClean="0"/>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e texto verticais">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724900" y="365125"/>
            <a:ext cx="2628900" cy="5811838"/>
          </a:xfrm>
        </p:spPr>
        <p:txBody>
          <a:bodyPr vert="eaVert"/>
          <a:lstStyle/>
          <a:p>
            <a:r>
              <a:rPr lang="pt-BR" smtClean="0"/>
              <a:t>Clique para editar o título mestre</a:t>
            </a:r>
            <a:endParaRPr lang="pt-BR"/>
          </a:p>
        </p:txBody>
      </p:sp>
      <p:sp>
        <p:nvSpPr>
          <p:cNvPr id="3" name="Espaço Reservado para Texto Vertical 2"/>
          <p:cNvSpPr>
            <a:spLocks noGrp="1"/>
          </p:cNvSpPr>
          <p:nvPr>
            <p:ph type="body" orient="vert" idx="1" hasCustomPrompt="1"/>
          </p:nvPr>
        </p:nvSpPr>
        <p:spPr>
          <a:xfrm>
            <a:off x="838200" y="365125"/>
            <a:ext cx="7734300" cy="5811838"/>
          </a:xfrm>
        </p:spPr>
        <p:txBody>
          <a:bodyPr vert="eaVert"/>
          <a:lstStyle/>
          <a:p>
            <a:pPr lvl="0"/>
            <a:r>
              <a:rPr lang="pt-BR" smtClean="0"/>
              <a:t>Clique para editar o texto mestre</a:t>
            </a:r>
            <a:endParaRPr lang="pt-BR" smtClean="0"/>
          </a:p>
          <a:p>
            <a:pPr lvl="1"/>
            <a:r>
              <a:rPr lang="pt-BR" smtClean="0"/>
              <a:t>Segundo nível</a:t>
            </a:r>
            <a:endParaRPr lang="pt-BR" smtClean="0"/>
          </a:p>
          <a:p>
            <a:pPr lvl="2"/>
            <a:r>
              <a:rPr lang="pt-BR" smtClean="0"/>
              <a:t>Terceiro nível</a:t>
            </a:r>
            <a:endParaRPr lang="pt-BR" smtClean="0"/>
          </a:p>
          <a:p>
            <a:pPr lvl="3"/>
            <a:r>
              <a:rPr lang="pt-BR" smtClean="0"/>
              <a:t>Quarto nível</a:t>
            </a:r>
            <a:endParaRPr lang="pt-BR" smtClean="0"/>
          </a:p>
          <a:p>
            <a:pPr lvl="4"/>
            <a:r>
              <a:rPr lang="pt-BR" smtClean="0"/>
              <a:t>Quinto nível</a:t>
            </a:r>
            <a:endParaRPr lang="pt-BR"/>
          </a:p>
        </p:txBody>
      </p:sp>
      <p:sp>
        <p:nvSpPr>
          <p:cNvPr id="4" name="Espaço Reservado para Data 3"/>
          <p:cNvSpPr>
            <a:spLocks noGrp="1"/>
          </p:cNvSpPr>
          <p:nvPr>
            <p:ph type="dt" sz="half" idx="10"/>
          </p:nvPr>
        </p:nvSpPr>
        <p:spPr/>
        <p:txBody>
          <a:bodyPr/>
          <a:lstStyle/>
          <a:p>
            <a:fld id="{27001D78-8985-4E0B-8020-E4E216945540}" type="datetime1">
              <a:rPr lang="pt-BR" smtClean="0"/>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 preserve="1">
  <p:cSld name="Título e text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smtClean="0"/>
              <a:t>Clique para editar o título mestre</a:t>
            </a:r>
            <a:endParaRPr lang="pt-BR"/>
          </a:p>
        </p:txBody>
      </p:sp>
      <p:sp>
        <p:nvSpPr>
          <p:cNvPr id="3" name="Espaço Reservado para Texto 2"/>
          <p:cNvSpPr>
            <a:spLocks noGrp="1"/>
          </p:cNvSpPr>
          <p:nvPr>
            <p:ph type="body" idx="1"/>
          </p:nvPr>
        </p:nvSpPr>
        <p:spPr/>
        <p:txBody>
          <a:bodyPr/>
          <a:lstStyle/>
          <a:p>
            <a:pPr lvl="0"/>
            <a:r>
              <a:rPr lang="pt-BR" smtClean="0"/>
              <a:t>Editar estilos de texto Mestre</a:t>
            </a:r>
            <a:endParaRPr lang="pt-BR" smtClean="0"/>
          </a:p>
          <a:p>
            <a:pPr lvl="1"/>
            <a:r>
              <a:rPr lang="pt-BR" smtClean="0"/>
              <a:t>Segundo nível</a:t>
            </a:r>
            <a:endParaRPr lang="pt-BR" smtClean="0"/>
          </a:p>
          <a:p>
            <a:pPr lvl="2"/>
            <a:r>
              <a:rPr lang="pt-BR" smtClean="0"/>
              <a:t>Terceiro nível</a:t>
            </a:r>
            <a:endParaRPr lang="pt-BR" smtClean="0"/>
          </a:p>
          <a:p>
            <a:pPr lvl="3"/>
            <a:r>
              <a:rPr lang="pt-BR" smtClean="0"/>
              <a:t>Quarto nível</a:t>
            </a:r>
            <a:endParaRPr lang="pt-BR" smtClean="0"/>
          </a:p>
          <a:p>
            <a:pPr lvl="4"/>
            <a:r>
              <a:rPr lang="pt-BR" smtClean="0"/>
              <a:t>Quinto nível</a:t>
            </a:r>
            <a:endParaRPr lang="pt-BR"/>
          </a:p>
        </p:txBody>
      </p:sp>
      <p:sp>
        <p:nvSpPr>
          <p:cNvPr id="4" name="Espaço Reservado para Data 3"/>
          <p:cNvSpPr>
            <a:spLocks noGrp="1"/>
          </p:cNvSpPr>
          <p:nvPr>
            <p:ph type="dt" sz="half" idx="10"/>
          </p:nvPr>
        </p:nvSpPr>
        <p:spPr/>
        <p:txBody>
          <a:bodyPr/>
          <a:lstStyle/>
          <a:p>
            <a:fld id="{5FB20320-08F2-4176-8A1D-0D870512BFE7}" type="datetime1">
              <a:rPr lang="pt-BR" smtClean="0"/>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smtClean="0"/>
              <a:t>Clique para editar o título mestre</a:t>
            </a:r>
            <a:endParaRPr lang="pt-BR"/>
          </a:p>
        </p:txBody>
      </p:sp>
      <p:sp>
        <p:nvSpPr>
          <p:cNvPr id="3" name="Espaço Reservado para Conteúdo 2"/>
          <p:cNvSpPr>
            <a:spLocks noGrp="1"/>
          </p:cNvSpPr>
          <p:nvPr>
            <p:ph idx="1" hasCustomPrompt="1"/>
          </p:nvPr>
        </p:nvSpPr>
        <p:spPr/>
        <p:txBody>
          <a:bodyPr/>
          <a:lstStyle/>
          <a:p>
            <a:pPr lvl="0"/>
            <a:r>
              <a:rPr lang="pt-BR" smtClean="0"/>
              <a:t>Clique para editar o texto mestre</a:t>
            </a:r>
            <a:endParaRPr lang="pt-BR" smtClean="0"/>
          </a:p>
          <a:p>
            <a:pPr lvl="1"/>
            <a:r>
              <a:rPr lang="pt-BR" smtClean="0"/>
              <a:t>Segundo nível</a:t>
            </a:r>
            <a:endParaRPr lang="pt-BR" smtClean="0"/>
          </a:p>
          <a:p>
            <a:pPr lvl="2"/>
            <a:r>
              <a:rPr lang="pt-BR" smtClean="0"/>
              <a:t>Terceiro nível</a:t>
            </a:r>
            <a:endParaRPr lang="pt-BR" smtClean="0"/>
          </a:p>
          <a:p>
            <a:pPr lvl="3"/>
            <a:r>
              <a:rPr lang="pt-BR" smtClean="0"/>
              <a:t>Quarto nível</a:t>
            </a:r>
            <a:endParaRPr lang="pt-BR" smtClean="0"/>
          </a:p>
          <a:p>
            <a:pPr lvl="4"/>
            <a:r>
              <a:rPr lang="pt-BR" smtClean="0"/>
              <a:t>Quinto nível</a:t>
            </a:r>
            <a:endParaRPr lang="pt-BR"/>
          </a:p>
        </p:txBody>
      </p:sp>
      <p:sp>
        <p:nvSpPr>
          <p:cNvPr id="4" name="Espaço Reservado para Data 3"/>
          <p:cNvSpPr>
            <a:spLocks noGrp="1"/>
          </p:cNvSpPr>
          <p:nvPr>
            <p:ph type="dt" sz="half" idx="10"/>
          </p:nvPr>
        </p:nvSpPr>
        <p:spPr/>
        <p:txBody>
          <a:bodyPr/>
          <a:lstStyle/>
          <a:p>
            <a:fld id="{6233FF62-C962-4913-BE83-949ED0E5EA3C}" type="datetime1">
              <a:rPr lang="pt-BR" smtClean="0"/>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ítulo 1"/>
          <p:cNvSpPr>
            <a:spLocks noGrp="1"/>
          </p:cNvSpPr>
          <p:nvPr>
            <p:ph type="title"/>
          </p:nvPr>
        </p:nvSpPr>
        <p:spPr>
          <a:xfrm>
            <a:off x="831850" y="1709738"/>
            <a:ext cx="10515600" cy="2852737"/>
          </a:xfrm>
        </p:spPr>
        <p:txBody>
          <a:bodyPr anchor="b"/>
          <a:lstStyle>
            <a:lvl1pPr>
              <a:defRPr sz="6000"/>
            </a:lvl1pPr>
          </a:lstStyle>
          <a:p>
            <a:r>
              <a:rPr lang="pt-BR" smtClean="0"/>
              <a:t>Clique para editar o título mestre</a:t>
            </a:r>
            <a:endParaRPr lang="pt-BR"/>
          </a:p>
        </p:txBody>
      </p:sp>
      <p:sp>
        <p:nvSpPr>
          <p:cNvPr id="3" name="Espaço Reservado para Texto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pt-BR" smtClean="0"/>
              <a:t>Clique para editar o texto mestre</a:t>
            </a:r>
            <a:endParaRPr lang="pt-BR" smtClean="0"/>
          </a:p>
        </p:txBody>
      </p:sp>
      <p:sp>
        <p:nvSpPr>
          <p:cNvPr id="4" name="Espaço Reservado para Data 3"/>
          <p:cNvSpPr>
            <a:spLocks noGrp="1"/>
          </p:cNvSpPr>
          <p:nvPr>
            <p:ph type="dt" sz="half" idx="10"/>
          </p:nvPr>
        </p:nvSpPr>
        <p:spPr/>
        <p:txBody>
          <a:bodyPr/>
          <a:lstStyle/>
          <a:p>
            <a:fld id="{529B1EA4-414B-4066-9A88-1FF63A7CE4CB}" type="datetime1">
              <a:rPr lang="pt-BR" smtClean="0"/>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smtClean="0"/>
              <a:t>Clique para editar o título mestre</a:t>
            </a:r>
            <a:endParaRPr lang="pt-BR"/>
          </a:p>
        </p:txBody>
      </p:sp>
      <p:sp>
        <p:nvSpPr>
          <p:cNvPr id="3" name="Espaço Reservado para Conteúdo 2"/>
          <p:cNvSpPr>
            <a:spLocks noGrp="1"/>
          </p:cNvSpPr>
          <p:nvPr>
            <p:ph sz="half" idx="1" hasCustomPrompt="1"/>
          </p:nvPr>
        </p:nvSpPr>
        <p:spPr>
          <a:xfrm>
            <a:off x="838200" y="1825625"/>
            <a:ext cx="5181600" cy="4351338"/>
          </a:xfrm>
        </p:spPr>
        <p:txBody>
          <a:bodyPr/>
          <a:lstStyle/>
          <a:p>
            <a:pPr lvl="0"/>
            <a:r>
              <a:rPr lang="pt-BR" smtClean="0"/>
              <a:t>Clique para editar o texto mestre</a:t>
            </a:r>
            <a:endParaRPr lang="pt-BR" smtClean="0"/>
          </a:p>
          <a:p>
            <a:pPr lvl="1"/>
            <a:r>
              <a:rPr lang="pt-BR" smtClean="0"/>
              <a:t>Segundo nível</a:t>
            </a:r>
            <a:endParaRPr lang="pt-BR" smtClean="0"/>
          </a:p>
          <a:p>
            <a:pPr lvl="2"/>
            <a:r>
              <a:rPr lang="pt-BR" smtClean="0"/>
              <a:t>Terceiro nível</a:t>
            </a:r>
            <a:endParaRPr lang="pt-BR" smtClean="0"/>
          </a:p>
          <a:p>
            <a:pPr lvl="3"/>
            <a:r>
              <a:rPr lang="pt-BR" smtClean="0"/>
              <a:t>Quarto nível</a:t>
            </a:r>
            <a:endParaRPr lang="pt-BR" smtClean="0"/>
          </a:p>
          <a:p>
            <a:pPr lvl="4"/>
            <a:r>
              <a:rPr lang="pt-BR" smtClean="0"/>
              <a:t>Quinto nível</a:t>
            </a:r>
            <a:endParaRPr lang="pt-BR"/>
          </a:p>
        </p:txBody>
      </p:sp>
      <p:sp>
        <p:nvSpPr>
          <p:cNvPr id="4" name="Espaço Reservado para Conteúdo 3"/>
          <p:cNvSpPr>
            <a:spLocks noGrp="1"/>
          </p:cNvSpPr>
          <p:nvPr>
            <p:ph sz="half" idx="2" hasCustomPrompt="1"/>
          </p:nvPr>
        </p:nvSpPr>
        <p:spPr>
          <a:xfrm>
            <a:off x="6172200" y="1825625"/>
            <a:ext cx="5181600" cy="4351338"/>
          </a:xfrm>
        </p:spPr>
        <p:txBody>
          <a:bodyPr/>
          <a:lstStyle/>
          <a:p>
            <a:pPr lvl="0"/>
            <a:r>
              <a:rPr lang="pt-BR" smtClean="0"/>
              <a:t>Clique para editar o texto mestre</a:t>
            </a:r>
            <a:endParaRPr lang="pt-BR" smtClean="0"/>
          </a:p>
          <a:p>
            <a:pPr lvl="1"/>
            <a:r>
              <a:rPr lang="pt-BR" smtClean="0"/>
              <a:t>Segundo nível</a:t>
            </a:r>
            <a:endParaRPr lang="pt-BR" smtClean="0"/>
          </a:p>
          <a:p>
            <a:pPr lvl="2"/>
            <a:r>
              <a:rPr lang="pt-BR" smtClean="0"/>
              <a:t>Terceiro nível</a:t>
            </a:r>
            <a:endParaRPr lang="pt-BR" smtClean="0"/>
          </a:p>
          <a:p>
            <a:pPr lvl="3"/>
            <a:r>
              <a:rPr lang="pt-BR" smtClean="0"/>
              <a:t>Quarto nível</a:t>
            </a:r>
            <a:endParaRPr lang="pt-BR" smtClean="0"/>
          </a:p>
          <a:p>
            <a:pPr lvl="4"/>
            <a:r>
              <a:rPr lang="pt-BR" smtClean="0"/>
              <a:t>Quinto nível</a:t>
            </a:r>
            <a:endParaRPr lang="pt-BR"/>
          </a:p>
        </p:txBody>
      </p:sp>
      <p:sp>
        <p:nvSpPr>
          <p:cNvPr id="5" name="Espaço Reservado para Data 4"/>
          <p:cNvSpPr>
            <a:spLocks noGrp="1"/>
          </p:cNvSpPr>
          <p:nvPr>
            <p:ph type="dt" sz="half" idx="10"/>
          </p:nvPr>
        </p:nvSpPr>
        <p:spPr/>
        <p:txBody>
          <a:bodyPr/>
          <a:lstStyle/>
          <a:p>
            <a:fld id="{708DC613-4EEB-4A1E-9B4F-B997971B6898}" type="datetime1">
              <a:rPr lang="pt-BR" smtClean="0"/>
            </a:fld>
            <a:endParaRPr lang="pt-BR"/>
          </a:p>
        </p:txBody>
      </p:sp>
      <p:sp>
        <p:nvSpPr>
          <p:cNvPr id="6" name="Espaço Reservado para Rodapé 5"/>
          <p:cNvSpPr>
            <a:spLocks noGrp="1"/>
          </p:cNvSpPr>
          <p:nvPr>
            <p:ph type="ftr" sz="quarter" idx="11"/>
          </p:nvPr>
        </p:nvSpPr>
        <p:spPr/>
        <p:txBody>
          <a:bodyPr/>
          <a:lstStyle/>
          <a:p>
            <a:endParaRPr lang="pt-BR"/>
          </a:p>
        </p:txBody>
      </p:sp>
      <p:sp>
        <p:nvSpPr>
          <p:cNvPr id="7" name="Espaço Reservado para Número de Slide 6"/>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ítulo 1"/>
          <p:cNvSpPr>
            <a:spLocks noGrp="1"/>
          </p:cNvSpPr>
          <p:nvPr>
            <p:ph type="title"/>
          </p:nvPr>
        </p:nvSpPr>
        <p:spPr>
          <a:xfrm>
            <a:off x="839788" y="365125"/>
            <a:ext cx="10515600" cy="1325563"/>
          </a:xfrm>
        </p:spPr>
        <p:txBody>
          <a:bodyPr/>
          <a:lstStyle/>
          <a:p>
            <a:r>
              <a:rPr lang="pt-BR" smtClean="0"/>
              <a:t>Clique para editar o título mestre</a:t>
            </a:r>
            <a:endParaRPr lang="pt-BR"/>
          </a:p>
        </p:txBody>
      </p:sp>
      <p:sp>
        <p:nvSpPr>
          <p:cNvPr id="3" name="Espaço Reservado para Texto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smtClean="0"/>
              <a:t>Clique para editar o texto mestre</a:t>
            </a:r>
            <a:endParaRPr lang="pt-BR" smtClean="0"/>
          </a:p>
        </p:txBody>
      </p:sp>
      <p:sp>
        <p:nvSpPr>
          <p:cNvPr id="4" name="Espaço Reservado para Conteúdo 3"/>
          <p:cNvSpPr>
            <a:spLocks noGrp="1"/>
          </p:cNvSpPr>
          <p:nvPr>
            <p:ph sz="half" idx="2" hasCustomPrompt="1"/>
          </p:nvPr>
        </p:nvSpPr>
        <p:spPr>
          <a:xfrm>
            <a:off x="839788" y="2505075"/>
            <a:ext cx="5157787" cy="3684588"/>
          </a:xfrm>
        </p:spPr>
        <p:txBody>
          <a:bodyPr/>
          <a:lstStyle/>
          <a:p>
            <a:pPr lvl="0"/>
            <a:r>
              <a:rPr lang="pt-BR" smtClean="0"/>
              <a:t>Clique para editar o texto mestre</a:t>
            </a:r>
            <a:endParaRPr lang="pt-BR" smtClean="0"/>
          </a:p>
          <a:p>
            <a:pPr lvl="1"/>
            <a:r>
              <a:rPr lang="pt-BR" smtClean="0"/>
              <a:t>Segundo nível</a:t>
            </a:r>
            <a:endParaRPr lang="pt-BR" smtClean="0"/>
          </a:p>
          <a:p>
            <a:pPr lvl="2"/>
            <a:r>
              <a:rPr lang="pt-BR" smtClean="0"/>
              <a:t>Terceiro nível</a:t>
            </a:r>
            <a:endParaRPr lang="pt-BR" smtClean="0"/>
          </a:p>
          <a:p>
            <a:pPr lvl="3"/>
            <a:r>
              <a:rPr lang="pt-BR" smtClean="0"/>
              <a:t>Quarto nível</a:t>
            </a:r>
            <a:endParaRPr lang="pt-BR" smtClean="0"/>
          </a:p>
          <a:p>
            <a:pPr lvl="4"/>
            <a:r>
              <a:rPr lang="pt-BR" smtClean="0"/>
              <a:t>Quinto nível</a:t>
            </a:r>
            <a:endParaRPr lang="pt-BR"/>
          </a:p>
        </p:txBody>
      </p:sp>
      <p:sp>
        <p:nvSpPr>
          <p:cNvPr id="5" name="Espaço Reservado para Texto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smtClean="0"/>
              <a:t>Clique para editar o texto mestre</a:t>
            </a:r>
            <a:endParaRPr lang="pt-BR" smtClean="0"/>
          </a:p>
        </p:txBody>
      </p:sp>
      <p:sp>
        <p:nvSpPr>
          <p:cNvPr id="6" name="Espaço Reservado para Conteúdo 5"/>
          <p:cNvSpPr>
            <a:spLocks noGrp="1"/>
          </p:cNvSpPr>
          <p:nvPr>
            <p:ph sz="quarter" idx="4" hasCustomPrompt="1"/>
          </p:nvPr>
        </p:nvSpPr>
        <p:spPr>
          <a:xfrm>
            <a:off x="6172200" y="2505075"/>
            <a:ext cx="5183188" cy="3684588"/>
          </a:xfrm>
        </p:spPr>
        <p:txBody>
          <a:bodyPr/>
          <a:lstStyle/>
          <a:p>
            <a:pPr lvl="0"/>
            <a:r>
              <a:rPr lang="pt-BR" smtClean="0"/>
              <a:t>Clique para editar o texto mestre</a:t>
            </a:r>
            <a:endParaRPr lang="pt-BR" smtClean="0"/>
          </a:p>
          <a:p>
            <a:pPr lvl="1"/>
            <a:r>
              <a:rPr lang="pt-BR" smtClean="0"/>
              <a:t>Segundo nível</a:t>
            </a:r>
            <a:endParaRPr lang="pt-BR" smtClean="0"/>
          </a:p>
          <a:p>
            <a:pPr lvl="2"/>
            <a:r>
              <a:rPr lang="pt-BR" smtClean="0"/>
              <a:t>Terceiro nível</a:t>
            </a:r>
            <a:endParaRPr lang="pt-BR" smtClean="0"/>
          </a:p>
          <a:p>
            <a:pPr lvl="3"/>
            <a:r>
              <a:rPr lang="pt-BR" smtClean="0"/>
              <a:t>Quarto nível</a:t>
            </a:r>
            <a:endParaRPr lang="pt-BR" smtClean="0"/>
          </a:p>
          <a:p>
            <a:pPr lvl="4"/>
            <a:r>
              <a:rPr lang="pt-BR" smtClean="0"/>
              <a:t>Quinto nível</a:t>
            </a:r>
            <a:endParaRPr lang="pt-BR"/>
          </a:p>
        </p:txBody>
      </p:sp>
      <p:sp>
        <p:nvSpPr>
          <p:cNvPr id="7" name="Espaço Reservado para Data 6"/>
          <p:cNvSpPr>
            <a:spLocks noGrp="1"/>
          </p:cNvSpPr>
          <p:nvPr>
            <p:ph type="dt" sz="half" idx="10"/>
          </p:nvPr>
        </p:nvSpPr>
        <p:spPr/>
        <p:txBody>
          <a:bodyPr/>
          <a:lstStyle/>
          <a:p>
            <a:fld id="{95FDBB18-26C0-409A-A311-893C07E233C3}" type="datetime1">
              <a:rPr lang="pt-BR" smtClean="0"/>
            </a:fld>
            <a:endParaRPr lang="pt-BR"/>
          </a:p>
        </p:txBody>
      </p:sp>
      <p:sp>
        <p:nvSpPr>
          <p:cNvPr id="8" name="Espaço Reservado para Rodapé 7"/>
          <p:cNvSpPr>
            <a:spLocks noGrp="1"/>
          </p:cNvSpPr>
          <p:nvPr>
            <p:ph type="ftr" sz="quarter" idx="11"/>
          </p:nvPr>
        </p:nvSpPr>
        <p:spPr/>
        <p:txBody>
          <a:bodyPr/>
          <a:lstStyle/>
          <a:p>
            <a:endParaRPr lang="pt-BR"/>
          </a:p>
        </p:txBody>
      </p:sp>
      <p:sp>
        <p:nvSpPr>
          <p:cNvPr id="9" name="Espaço Reservado para Número de Slide 8"/>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smtClean="0"/>
              <a:t>Clique para editar o título mestre</a:t>
            </a:r>
            <a:endParaRPr lang="pt-BR"/>
          </a:p>
        </p:txBody>
      </p:sp>
      <p:sp>
        <p:nvSpPr>
          <p:cNvPr id="3" name="Espaço Reservado para Data 2"/>
          <p:cNvSpPr>
            <a:spLocks noGrp="1"/>
          </p:cNvSpPr>
          <p:nvPr>
            <p:ph type="dt" sz="half" idx="10"/>
          </p:nvPr>
        </p:nvSpPr>
        <p:spPr/>
        <p:txBody>
          <a:bodyPr/>
          <a:lstStyle/>
          <a:p>
            <a:fld id="{A5158ECB-F98A-4B64-99AC-7CD935275BBC}" type="datetime1">
              <a:rPr lang="pt-BR" smtClean="0"/>
            </a:fld>
            <a:endParaRPr lang="pt-BR"/>
          </a:p>
        </p:txBody>
      </p:sp>
      <p:sp>
        <p:nvSpPr>
          <p:cNvPr id="4" name="Espaço Reservado para Rodapé 3"/>
          <p:cNvSpPr>
            <a:spLocks noGrp="1"/>
          </p:cNvSpPr>
          <p:nvPr>
            <p:ph type="ftr" sz="quarter" idx="11"/>
          </p:nvPr>
        </p:nvSpPr>
        <p:spPr/>
        <p:txBody>
          <a:bodyPr/>
          <a:lstStyle/>
          <a:p>
            <a:endParaRPr lang="pt-BR"/>
          </a:p>
        </p:txBody>
      </p:sp>
      <p:sp>
        <p:nvSpPr>
          <p:cNvPr id="5" name="Espaço Reservado para Número de Slide 4"/>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Espaço Reservado para Data 1"/>
          <p:cNvSpPr>
            <a:spLocks noGrp="1"/>
          </p:cNvSpPr>
          <p:nvPr>
            <p:ph type="dt" sz="half" idx="10"/>
          </p:nvPr>
        </p:nvSpPr>
        <p:spPr/>
        <p:txBody>
          <a:bodyPr/>
          <a:lstStyle/>
          <a:p>
            <a:fld id="{8DC75168-726B-4C7D-9537-F352A5845BD9}" type="datetime1">
              <a:rPr lang="pt-BR" smtClean="0"/>
            </a:fld>
            <a:endParaRPr lang="pt-BR"/>
          </a:p>
        </p:txBody>
      </p:sp>
      <p:sp>
        <p:nvSpPr>
          <p:cNvPr id="3" name="Espaço Reservado para Rodapé 2"/>
          <p:cNvSpPr>
            <a:spLocks noGrp="1"/>
          </p:cNvSpPr>
          <p:nvPr>
            <p:ph type="ftr" sz="quarter" idx="11"/>
          </p:nvPr>
        </p:nvSpPr>
        <p:spPr/>
        <p:txBody>
          <a:bodyPr/>
          <a:lstStyle/>
          <a:p>
            <a:endParaRPr lang="pt-B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pt-BR" smtClean="0"/>
              <a:t>Clique para editar o título mestre</a:t>
            </a:r>
            <a:endParaRPr lang="pt-BR"/>
          </a:p>
        </p:txBody>
      </p:sp>
      <p:sp>
        <p:nvSpPr>
          <p:cNvPr id="3" name="Espaço Reservado para Conteúdo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pt-BR" smtClean="0"/>
              <a:t>Clique para editar o texto mestre</a:t>
            </a:r>
            <a:endParaRPr lang="pt-BR" smtClean="0"/>
          </a:p>
          <a:p>
            <a:pPr lvl="1"/>
            <a:r>
              <a:rPr lang="pt-BR" smtClean="0"/>
              <a:t>Segundo nível</a:t>
            </a:r>
            <a:endParaRPr lang="pt-BR" smtClean="0"/>
          </a:p>
          <a:p>
            <a:pPr lvl="2"/>
            <a:r>
              <a:rPr lang="pt-BR" smtClean="0"/>
              <a:t>Terceiro nível</a:t>
            </a:r>
            <a:endParaRPr lang="pt-BR" smtClean="0"/>
          </a:p>
          <a:p>
            <a:pPr lvl="3"/>
            <a:r>
              <a:rPr lang="pt-BR" smtClean="0"/>
              <a:t>Quarto nível</a:t>
            </a:r>
            <a:endParaRPr lang="pt-BR" smtClean="0"/>
          </a:p>
          <a:p>
            <a:pPr lvl="4"/>
            <a:r>
              <a:rPr lang="pt-BR" smtClean="0"/>
              <a:t>Quinto nível</a:t>
            </a:r>
            <a:endParaRPr lang="pt-BR"/>
          </a:p>
        </p:txBody>
      </p:sp>
      <p:sp>
        <p:nvSpPr>
          <p:cNvPr id="4" name="Espaço Reservado para Texto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t-BR" smtClean="0"/>
              <a:t>Clique para editar o texto mestre</a:t>
            </a:r>
            <a:endParaRPr lang="pt-BR" smtClean="0"/>
          </a:p>
        </p:txBody>
      </p:sp>
      <p:sp>
        <p:nvSpPr>
          <p:cNvPr id="5" name="Espaço Reservado para Data 4"/>
          <p:cNvSpPr>
            <a:spLocks noGrp="1"/>
          </p:cNvSpPr>
          <p:nvPr>
            <p:ph type="dt" sz="half" idx="10"/>
          </p:nvPr>
        </p:nvSpPr>
        <p:spPr/>
        <p:txBody>
          <a:bodyPr/>
          <a:lstStyle/>
          <a:p>
            <a:fld id="{51E80471-6DE6-4D77-B509-5A39730AFCD1}" type="datetime1">
              <a:rPr lang="pt-BR" smtClean="0"/>
            </a:fld>
            <a:endParaRPr lang="pt-BR"/>
          </a:p>
        </p:txBody>
      </p:sp>
      <p:sp>
        <p:nvSpPr>
          <p:cNvPr id="6" name="Espaço Reservado para Rodapé 5"/>
          <p:cNvSpPr>
            <a:spLocks noGrp="1"/>
          </p:cNvSpPr>
          <p:nvPr>
            <p:ph type="ftr" sz="quarter" idx="11"/>
          </p:nvPr>
        </p:nvSpPr>
        <p:spPr/>
        <p:txBody>
          <a:bodyPr/>
          <a:lstStyle/>
          <a:p>
            <a:endParaRPr lang="pt-BR"/>
          </a:p>
        </p:txBody>
      </p:sp>
      <p:sp>
        <p:nvSpPr>
          <p:cNvPr id="7" name="Espaço Reservado para Número de Slide 6"/>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pt-BR" smtClean="0"/>
              <a:t>Clique para editar o título mestre</a:t>
            </a:r>
            <a:endParaRPr lang="pt-BR"/>
          </a:p>
        </p:txBody>
      </p:sp>
      <p:sp>
        <p:nvSpPr>
          <p:cNvPr id="3" name="Espaço Reservado para Imagem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pt-BR"/>
          </a:p>
        </p:txBody>
      </p:sp>
      <p:sp>
        <p:nvSpPr>
          <p:cNvPr id="4" name="Espaço Reservado para Texto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t-BR" smtClean="0"/>
              <a:t>Clique para editar o texto mestre</a:t>
            </a:r>
            <a:endParaRPr lang="pt-BR" smtClean="0"/>
          </a:p>
        </p:txBody>
      </p:sp>
      <p:sp>
        <p:nvSpPr>
          <p:cNvPr id="5" name="Espaço Reservado para Data 4"/>
          <p:cNvSpPr>
            <a:spLocks noGrp="1"/>
          </p:cNvSpPr>
          <p:nvPr>
            <p:ph type="dt" sz="half" idx="10"/>
          </p:nvPr>
        </p:nvSpPr>
        <p:spPr/>
        <p:txBody>
          <a:bodyPr/>
          <a:lstStyle/>
          <a:p>
            <a:fld id="{C94BD3B3-6962-41A5-8736-B98C856C5DC2}" type="datetime1">
              <a:rPr lang="pt-BR" smtClean="0"/>
            </a:fld>
            <a:endParaRPr lang="pt-BR"/>
          </a:p>
        </p:txBody>
      </p:sp>
      <p:sp>
        <p:nvSpPr>
          <p:cNvPr id="6" name="Espaço Reservado para Rodapé 5"/>
          <p:cNvSpPr>
            <a:spLocks noGrp="1"/>
          </p:cNvSpPr>
          <p:nvPr>
            <p:ph type="ftr" sz="quarter" idx="11"/>
          </p:nvPr>
        </p:nvSpPr>
        <p:spPr/>
        <p:txBody>
          <a:bodyPr/>
          <a:lstStyle/>
          <a:p>
            <a:endParaRPr lang="pt-BR"/>
          </a:p>
        </p:txBody>
      </p:sp>
      <p:sp>
        <p:nvSpPr>
          <p:cNvPr id="7" name="Espaço Reservado para Número de Slide 6"/>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3" Type="http://schemas.openxmlformats.org/officeDocument/2006/relationships/theme" Target="../theme/theme1.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Título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pt-BR" smtClean="0"/>
              <a:t>Clique para editar o título mestre</a:t>
            </a:r>
            <a:endParaRPr lang="pt-BR"/>
          </a:p>
        </p:txBody>
      </p:sp>
      <p:sp>
        <p:nvSpPr>
          <p:cNvPr id="3" name="Espaço Reservado para Texto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pt-BR" smtClean="0"/>
              <a:t>Clique para editar o texto mestre</a:t>
            </a:r>
            <a:endParaRPr lang="pt-BR" smtClean="0"/>
          </a:p>
          <a:p>
            <a:pPr lvl="1"/>
            <a:r>
              <a:rPr lang="pt-BR" smtClean="0"/>
              <a:t>Segundo nível</a:t>
            </a:r>
            <a:endParaRPr lang="pt-BR" smtClean="0"/>
          </a:p>
          <a:p>
            <a:pPr lvl="2"/>
            <a:r>
              <a:rPr lang="pt-BR" smtClean="0"/>
              <a:t>Terceiro nível</a:t>
            </a:r>
            <a:endParaRPr lang="pt-BR" smtClean="0"/>
          </a:p>
          <a:p>
            <a:pPr lvl="3"/>
            <a:r>
              <a:rPr lang="pt-BR" smtClean="0"/>
              <a:t>Quarto nível</a:t>
            </a:r>
            <a:endParaRPr lang="pt-BR" smtClean="0"/>
          </a:p>
          <a:p>
            <a:pPr lvl="4"/>
            <a:r>
              <a:rPr lang="pt-BR" smtClean="0"/>
              <a:t>Quinto nível</a:t>
            </a:r>
            <a:endParaRPr lang="pt-BR"/>
          </a:p>
        </p:txBody>
      </p:sp>
      <p:sp>
        <p:nvSpPr>
          <p:cNvPr id="4" name="Espaço Reservado para Data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FB20320-08F2-4176-8A1D-0D870512BFE7}" type="datetime1">
              <a:rPr lang="pt-BR" smtClean="0"/>
            </a:fld>
            <a:endParaRPr lang="pt-BR"/>
          </a:p>
        </p:txBody>
      </p:sp>
      <p:sp>
        <p:nvSpPr>
          <p:cNvPr id="5" name="Espaço Reservado para Rodapé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pt-BR"/>
          </a:p>
        </p:txBody>
      </p:sp>
      <p:sp>
        <p:nvSpPr>
          <p:cNvPr id="6" name="Espaço Reservado para Número de Slide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4F297BB-B745-4CAB-BE1D-CE4C89382949}" type="slidenum">
              <a:rPr lang="pt-BR" smtClean="0"/>
            </a:fld>
            <a:endParaRPr lang="pt-B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6.png"/></Relationships>
</file>

<file path=ppt/slides/_rels/slide10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7.pn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7.xml"/><Relationship Id="rId1" Type="http://schemas.openxmlformats.org/officeDocument/2006/relationships/image" Target="../media/image118.png"/></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7.xml"/><Relationship Id="rId1" Type="http://schemas.openxmlformats.org/officeDocument/2006/relationships/image" Target="../media/image119.png"/></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7.xml"/><Relationship Id="rId1" Type="http://schemas.openxmlformats.org/officeDocument/2006/relationships/image" Target="../media/image120.pn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21.png"/></Relationships>
</file>

<file path=ppt/slides/_rels/slide10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22.png"/></Relationships>
</file>

<file path=ppt/slides/_rels/slide10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23.png"/></Relationships>
</file>

<file path=ppt/slides/_rels/slide11.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image" Target="../media/image2.jpeg"/></Relationships>
</file>

<file path=ppt/slides/_rels/slide11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24.png"/></Relationships>
</file>

<file path=ppt/slides/_rels/slide11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26.png"/><Relationship Id="rId1" Type="http://schemas.openxmlformats.org/officeDocument/2006/relationships/image" Target="../media/image125.png"/></Relationships>
</file>

<file path=ppt/slides/_rels/slide11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27.png"/></Relationships>
</file>

<file path=ppt/slides/_rels/slide11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28.png"/></Relationships>
</file>

<file path=ppt/slides/_rels/slide11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29.png"/></Relationships>
</file>

<file path=ppt/slides/_rels/slide11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30.png"/></Relationships>
</file>

<file path=ppt/slides/_rels/slide11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31.png"/></Relationships>
</file>

<file path=ppt/slides/_rels/slide11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32.png"/></Relationships>
</file>

<file path=ppt/slides/_rels/slide11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33.png"/></Relationships>
</file>

<file path=ppt/slides/_rels/slide11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34.png"/></Relationships>
</file>

<file path=ppt/slides/_rels/slide12.xml.rels><?xml version="1.0" encoding="UTF-8" standalone="yes"?>
<Relationships xmlns="http://schemas.openxmlformats.org/package/2006/relationships"><Relationship Id="rId5" Type="http://schemas.openxmlformats.org/officeDocument/2006/relationships/slideLayout" Target="../slideLayouts/slideLayout4.xml"/><Relationship Id="rId4" Type="http://schemas.openxmlformats.org/officeDocument/2006/relationships/image" Target="../media/image6.png"/><Relationship Id="rId3" Type="http://schemas.openxmlformats.org/officeDocument/2006/relationships/hyperlink" Target="http://static.righto.com/images/741/clean_scaled_small.png" TargetMode="External"/><Relationship Id="rId2" Type="http://schemas.openxmlformats.org/officeDocument/2006/relationships/image" Target="../media/image5.png"/><Relationship Id="rId1" Type="http://schemas.openxmlformats.org/officeDocument/2006/relationships/hyperlink" Target="http://static.righto.com/images/741/can.png" TargetMode="External"/></Relationships>
</file>

<file path=ppt/slides/_rels/slide12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35.png"/></Relationships>
</file>

<file path=ppt/slides/_rels/slide12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36.png"/></Relationships>
</file>

<file path=ppt/slides/_rels/slide12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38.png"/><Relationship Id="rId1" Type="http://schemas.openxmlformats.org/officeDocument/2006/relationships/image" Target="../media/image137.png"/></Relationships>
</file>

<file path=ppt/slides/_rels/slide12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39.png"/></Relationships>
</file>

<file path=ppt/slides/_rels/slide12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41.png"/><Relationship Id="rId1" Type="http://schemas.openxmlformats.org/officeDocument/2006/relationships/image" Target="../media/image140.png"/></Relationships>
</file>

<file path=ppt/slides/_rels/slide12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42.png"/></Relationships>
</file>

<file path=ppt/slides/_rels/slide126.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7.xml"/><Relationship Id="rId1" Type="http://schemas.openxmlformats.org/officeDocument/2006/relationships/image" Target="../media/image143.png"/></Relationships>
</file>

<file path=ppt/slides/_rels/slide12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45.png"/><Relationship Id="rId1" Type="http://schemas.openxmlformats.org/officeDocument/2006/relationships/image" Target="../media/image144.png"/></Relationships>
</file>

<file path=ppt/slides/_rels/slide12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46.png"/></Relationships>
</file>

<file path=ppt/slides/_rels/slide129.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150.png"/><Relationship Id="rId3" Type="http://schemas.openxmlformats.org/officeDocument/2006/relationships/image" Target="../media/image149.png"/><Relationship Id="rId2" Type="http://schemas.openxmlformats.org/officeDocument/2006/relationships/image" Target="../media/image148.png"/><Relationship Id="rId1" Type="http://schemas.openxmlformats.org/officeDocument/2006/relationships/image" Target="../media/image147.png"/></Relationships>
</file>

<file path=ppt/slides/_rels/slide13.xml.rels><?xml version="1.0" encoding="UTF-8" standalone="yes"?>
<Relationships xmlns="http://schemas.openxmlformats.org/package/2006/relationships"><Relationship Id="rId5" Type="http://schemas.openxmlformats.org/officeDocument/2006/relationships/slideLayout" Target="../slideLayouts/slideLayout4.xml"/><Relationship Id="rId4" Type="http://schemas.openxmlformats.org/officeDocument/2006/relationships/image" Target="../media/image8.png"/><Relationship Id="rId3" Type="http://schemas.openxmlformats.org/officeDocument/2006/relationships/hyperlink" Target="http://static.righto.com/images/741/transistor_npn.png" TargetMode="External"/><Relationship Id="rId2" Type="http://schemas.openxmlformats.org/officeDocument/2006/relationships/image" Target="../media/image7.png"/><Relationship Id="rId1" Type="http://schemas.openxmlformats.org/officeDocument/2006/relationships/hyperlink" Target="http://static.righto.com/images/TL431/npn_transistor.png" TargetMode="External"/></Relationships>
</file>

<file path=ppt/slides/_rels/slide13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51.png"/></Relationships>
</file>

<file path=ppt/slides/_rels/slide13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52.png"/></Relationships>
</file>

<file path=ppt/slides/_rels/slide13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53.png"/></Relationships>
</file>

<file path=ppt/slides/_rels/slide133.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157.png"/><Relationship Id="rId3" Type="http://schemas.openxmlformats.org/officeDocument/2006/relationships/image" Target="../media/image156.png"/><Relationship Id="rId2" Type="http://schemas.openxmlformats.org/officeDocument/2006/relationships/image" Target="../media/image155.png"/><Relationship Id="rId1" Type="http://schemas.openxmlformats.org/officeDocument/2006/relationships/image" Target="../media/image154.png"/></Relationships>
</file>

<file path=ppt/slides/_rels/slide13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58.png"/></Relationships>
</file>

<file path=ppt/slides/_rels/slide13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41.png"/></Relationships>
</file>

<file path=ppt/slides/_rels/slide13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59.png"/></Relationships>
</file>

<file path=ppt/slides/_rels/slide13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60.png"/></Relationships>
</file>

<file path=ppt/slides/_rels/slide13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61.png"/></Relationships>
</file>

<file path=ppt/slides/_rels/slide13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43.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62.png"/></Relationships>
</file>

<file path=ppt/slides/_rels/slide14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63.png"/><Relationship Id="rId2" Type="http://schemas.openxmlformats.org/officeDocument/2006/relationships/image" Target="../media/image148.png"/><Relationship Id="rId1" Type="http://schemas.openxmlformats.org/officeDocument/2006/relationships/image" Target="../media/image147.png"/></Relationships>
</file>

<file path=ppt/slides/_rels/slide14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64.png"/></Relationships>
</file>

<file path=ppt/slides/_rels/slide143.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168.png"/><Relationship Id="rId3" Type="http://schemas.openxmlformats.org/officeDocument/2006/relationships/image" Target="../media/image167.png"/><Relationship Id="rId2" Type="http://schemas.openxmlformats.org/officeDocument/2006/relationships/image" Target="../media/image166.png"/><Relationship Id="rId1" Type="http://schemas.openxmlformats.org/officeDocument/2006/relationships/image" Target="../media/image165.png"/></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7.xml"/><Relationship Id="rId1" Type="http://schemas.openxmlformats.org/officeDocument/2006/relationships/image" Target="../media/image169.png"/></Relationships>
</file>

<file path=ppt/slides/_rels/slide145.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173.png"/><Relationship Id="rId3" Type="http://schemas.openxmlformats.org/officeDocument/2006/relationships/image" Target="../media/image172.png"/><Relationship Id="rId2" Type="http://schemas.openxmlformats.org/officeDocument/2006/relationships/image" Target="../media/image171.png"/><Relationship Id="rId1" Type="http://schemas.openxmlformats.org/officeDocument/2006/relationships/image" Target="../media/image170.png"/></Relationships>
</file>

<file path=ppt/slides/_rels/slide14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74.png"/></Relationships>
</file>

<file path=ppt/slides/_rels/slide14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75.png"/></Relationships>
</file>

<file path=ppt/slides/_rels/slide148.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78.png"/><Relationship Id="rId2" Type="http://schemas.openxmlformats.org/officeDocument/2006/relationships/image" Target="../media/image177.png"/><Relationship Id="rId1" Type="http://schemas.openxmlformats.org/officeDocument/2006/relationships/image" Target="../media/image176.png"/></Relationships>
</file>

<file path=ppt/slides/_rels/slide14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79.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182.png"/><Relationship Id="rId3" Type="http://schemas.openxmlformats.org/officeDocument/2006/relationships/image" Target="../media/image181.png"/><Relationship Id="rId2" Type="http://schemas.openxmlformats.org/officeDocument/2006/relationships/image" Target="../media/image166.png"/><Relationship Id="rId1" Type="http://schemas.openxmlformats.org/officeDocument/2006/relationships/image" Target="../media/image180.png"/></Relationships>
</file>

<file path=ppt/slides/_rels/slide15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83.png"/></Relationships>
</file>

<file path=ppt/slides/_rels/slide152.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85.png"/><Relationship Id="rId2" Type="http://schemas.openxmlformats.org/officeDocument/2006/relationships/image" Target="../media/image171.png"/><Relationship Id="rId1" Type="http://schemas.openxmlformats.org/officeDocument/2006/relationships/image" Target="../media/image184.png"/></Relationships>
</file>

<file path=ppt/slides/_rels/slide15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86.png"/></Relationships>
</file>

<file path=ppt/slides/_rels/slide15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87.png"/></Relationships>
</file>

<file path=ppt/slides/_rels/slide155.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90.png"/><Relationship Id="rId2" Type="http://schemas.openxmlformats.org/officeDocument/2006/relationships/image" Target="../media/image189.png"/><Relationship Id="rId1" Type="http://schemas.openxmlformats.org/officeDocument/2006/relationships/image" Target="../media/image188.png"/></Relationships>
</file>

<file path=ppt/slides/_rels/slide156.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194.png"/><Relationship Id="rId3" Type="http://schemas.openxmlformats.org/officeDocument/2006/relationships/image" Target="../media/image193.png"/><Relationship Id="rId2" Type="http://schemas.openxmlformats.org/officeDocument/2006/relationships/image" Target="../media/image192.png"/><Relationship Id="rId1" Type="http://schemas.openxmlformats.org/officeDocument/2006/relationships/image" Target="../media/image191.png"/></Relationships>
</file>

<file path=ppt/slides/_rels/slide15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84.png"/></Relationships>
</file>

<file path=ppt/slides/_rels/slide15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78.png"/><Relationship Id="rId1" Type="http://schemas.openxmlformats.org/officeDocument/2006/relationships/image" Target="../media/image177.png"/></Relationships>
</file>

<file path=ppt/slides/_rels/slide15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95.png"/></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png"/></Relationships>
</file>

<file path=ppt/slides/_rels/slide16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96.png"/></Relationships>
</file>

<file path=ppt/slides/_rels/slide16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99.png"/><Relationship Id="rId2" Type="http://schemas.openxmlformats.org/officeDocument/2006/relationships/image" Target="../media/image198.png"/><Relationship Id="rId1" Type="http://schemas.openxmlformats.org/officeDocument/2006/relationships/image" Target="../media/image197.png"/></Relationships>
</file>

<file path=ppt/slides/_rels/slide16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00.png"/></Relationships>
</file>

<file path=ppt/slides/_rels/slide16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01.png"/></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02.png"/></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03.png"/></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04.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207.png"/><Relationship Id="rId2" Type="http://schemas.openxmlformats.org/officeDocument/2006/relationships/image" Target="../media/image206.png"/><Relationship Id="rId1" Type="http://schemas.openxmlformats.org/officeDocument/2006/relationships/image" Target="../media/image205.png"/></Relationships>
</file>

<file path=ppt/slides/_rels/slide17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210.png"/><Relationship Id="rId2" Type="http://schemas.openxmlformats.org/officeDocument/2006/relationships/image" Target="../media/image209.png"/><Relationship Id="rId1" Type="http://schemas.openxmlformats.org/officeDocument/2006/relationships/image" Target="../media/image208.png"/></Relationships>
</file>

<file path=ppt/slides/_rels/slide17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211.png"/><Relationship Id="rId1" Type="http://schemas.openxmlformats.org/officeDocument/2006/relationships/image" Target="../media/image209.png"/></Relationships>
</file>

<file path=ppt/slides/_rels/slide173.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214.png"/><Relationship Id="rId2" Type="http://schemas.openxmlformats.org/officeDocument/2006/relationships/image" Target="../media/image213.png"/><Relationship Id="rId1" Type="http://schemas.openxmlformats.org/officeDocument/2006/relationships/image" Target="../media/image212.png"/></Relationships>
</file>

<file path=ppt/slides/_rels/slide174.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219.png"/><Relationship Id="rId4" Type="http://schemas.openxmlformats.org/officeDocument/2006/relationships/image" Target="../media/image218.png"/><Relationship Id="rId3" Type="http://schemas.openxmlformats.org/officeDocument/2006/relationships/image" Target="../media/image217.png"/><Relationship Id="rId2" Type="http://schemas.openxmlformats.org/officeDocument/2006/relationships/image" Target="../media/image216.png"/><Relationship Id="rId1" Type="http://schemas.openxmlformats.org/officeDocument/2006/relationships/image" Target="../media/image215.png"/></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225.png"/><Relationship Id="rId5" Type="http://schemas.openxmlformats.org/officeDocument/2006/relationships/image" Target="../media/image224.png"/><Relationship Id="rId4" Type="http://schemas.openxmlformats.org/officeDocument/2006/relationships/image" Target="../media/image223.png"/><Relationship Id="rId3" Type="http://schemas.openxmlformats.org/officeDocument/2006/relationships/image" Target="../media/image222.png"/><Relationship Id="rId2" Type="http://schemas.openxmlformats.org/officeDocument/2006/relationships/image" Target="../media/image221.png"/><Relationship Id="rId1" Type="http://schemas.openxmlformats.org/officeDocument/2006/relationships/image" Target="../media/image220.png"/></Relationships>
</file>

<file path=ppt/slides/_rels/slide177.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230.png"/><Relationship Id="rId4" Type="http://schemas.openxmlformats.org/officeDocument/2006/relationships/image" Target="../media/image229.png"/><Relationship Id="rId3" Type="http://schemas.openxmlformats.org/officeDocument/2006/relationships/image" Target="../media/image228.png"/><Relationship Id="rId2" Type="http://schemas.openxmlformats.org/officeDocument/2006/relationships/image" Target="../media/image227.png"/><Relationship Id="rId1" Type="http://schemas.openxmlformats.org/officeDocument/2006/relationships/image" Target="../media/image226.png"/></Relationships>
</file>

<file path=ppt/slides/_rels/slide17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31.png"/></Relationships>
</file>

<file path=ppt/slides/_rels/slide17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32.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png"/></Relationships>
</file>

<file path=ppt/slides/_rels/slide18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33.png"/></Relationships>
</file>

<file path=ppt/slides/_rels/slide18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34.emf"/></Relationships>
</file>

<file path=ppt/slides/_rels/slide183.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237.png"/><Relationship Id="rId2" Type="http://schemas.openxmlformats.org/officeDocument/2006/relationships/image" Target="../media/image236.png"/><Relationship Id="rId1" Type="http://schemas.openxmlformats.org/officeDocument/2006/relationships/image" Target="../media/image235.emf"/></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241.png"/><Relationship Id="rId4" Type="http://schemas.openxmlformats.org/officeDocument/2006/relationships/image" Target="../media/image240.png"/><Relationship Id="rId3" Type="http://schemas.openxmlformats.org/officeDocument/2006/relationships/image" Target="../media/image228.png"/><Relationship Id="rId2" Type="http://schemas.openxmlformats.org/officeDocument/2006/relationships/image" Target="../media/image239.png"/><Relationship Id="rId1" Type="http://schemas.openxmlformats.org/officeDocument/2006/relationships/image" Target="../media/image238.png"/></Relationships>
</file>

<file path=ppt/slides/_rels/slide18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png"/><Relationship Id="rId1" Type="http://schemas.openxmlformats.org/officeDocument/2006/relationships/image" Target="../media/image242.png"/></Relationships>
</file>

<file path=ppt/slides/_rels/slide188.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228.png"/><Relationship Id="rId2" Type="http://schemas.openxmlformats.org/officeDocument/2006/relationships/image" Target="../media/image239.png"/><Relationship Id="rId1" Type="http://schemas.openxmlformats.org/officeDocument/2006/relationships/image" Target="../media/image243.png"/></Relationships>
</file>

<file path=ppt/slides/_rels/slide18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44.png"/></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png"/></Relationships>
</file>

<file path=ppt/slides/_rels/slide19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246.png"/><Relationship Id="rId1" Type="http://schemas.openxmlformats.org/officeDocument/2006/relationships/image" Target="../media/image245.png"/></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239.png"/><Relationship Id="rId2" Type="http://schemas.openxmlformats.org/officeDocument/2006/relationships/image" Target="../media/image248.png"/><Relationship Id="rId1" Type="http://schemas.openxmlformats.org/officeDocument/2006/relationships/image" Target="../media/image247.png"/></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252.png"/><Relationship Id="rId3" Type="http://schemas.openxmlformats.org/officeDocument/2006/relationships/image" Target="../media/image251.png"/><Relationship Id="rId2" Type="http://schemas.openxmlformats.org/officeDocument/2006/relationships/image" Target="../media/image250.png"/><Relationship Id="rId1" Type="http://schemas.openxmlformats.org/officeDocument/2006/relationships/image" Target="../media/image249.png"/></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254.png"/><Relationship Id="rId2" Type="http://schemas.openxmlformats.org/officeDocument/2006/relationships/image" Target="../media/image253.png"/><Relationship Id="rId1" Type="http://schemas.openxmlformats.org/officeDocument/2006/relationships/image" Target="../media/image252.png"/></Relationships>
</file>

<file path=ppt/slides/_rels/slide19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256.png"/><Relationship Id="rId1" Type="http://schemas.openxmlformats.org/officeDocument/2006/relationships/image" Target="../media/image255.png"/></Relationships>
</file>

<file path=ppt/slides/_rels/slide199.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259.png"/><Relationship Id="rId2" Type="http://schemas.openxmlformats.org/officeDocument/2006/relationships/image" Target="../media/image258.png"/><Relationship Id="rId1" Type="http://schemas.openxmlformats.org/officeDocument/2006/relationships/image" Target="../media/image257.png"/></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hyperlink" Target="mailto:navarro@sc.usp.br" TargetMode="Externa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1.png"/><Relationship Id="rId1" Type="http://schemas.openxmlformats.org/officeDocument/2006/relationships/customXml" Target="../ink/ink1.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60.emf"/></Relationships>
</file>

<file path=ppt/slides/_rels/slide20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61.emf"/></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62.png"/></Relationships>
</file>

<file path=ppt/slides/_rels/slide20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63.emf"/></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266.png"/><Relationship Id="rId2" Type="http://schemas.openxmlformats.org/officeDocument/2006/relationships/image" Target="../media/image265.jpeg"/><Relationship Id="rId1" Type="http://schemas.openxmlformats.org/officeDocument/2006/relationships/image" Target="../media/image264.png"/></Relationships>
</file>

<file path=ppt/slides/_rels/slide20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67.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68.png"/></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69.emf"/></Relationships>
</file>

<file path=ppt/slides/_rels/slide215.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273.png"/><Relationship Id="rId3" Type="http://schemas.openxmlformats.org/officeDocument/2006/relationships/image" Target="../media/image272.png"/><Relationship Id="rId2" Type="http://schemas.openxmlformats.org/officeDocument/2006/relationships/image" Target="../media/image271.png"/><Relationship Id="rId1" Type="http://schemas.openxmlformats.org/officeDocument/2006/relationships/image" Target="../media/image270.png"/></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275.png"/><Relationship Id="rId1" Type="http://schemas.openxmlformats.org/officeDocument/2006/relationships/image" Target="../media/image274.emf"/></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76.emf"/></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77.png"/></Relationships>
</file>

<file path=ppt/slides/_rels/slide22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78.png"/></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79.png"/></Relationships>
</file>

<file path=ppt/slides/_rels/slide22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80.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282.png"/><Relationship Id="rId1" Type="http://schemas.openxmlformats.org/officeDocument/2006/relationships/image" Target="../media/image281.png"/></Relationships>
</file>

<file path=ppt/slides/_rels/slide23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83.png"/></Relationships>
</file>

<file path=ppt/slides/_rels/slide23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84.png"/></Relationships>
</file>

<file path=ppt/slides/_rels/slide23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84.png"/></Relationships>
</file>

<file path=ppt/slides/_rels/slide23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286.png"/><Relationship Id="rId1" Type="http://schemas.openxmlformats.org/officeDocument/2006/relationships/image" Target="../media/image285.png"/></Relationships>
</file>

<file path=ppt/slides/_rels/slide23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77.png"/></Relationships>
</file>

<file path=ppt/slides/_rels/slide23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87.jpeg"/></Relationships>
</file>

<file path=ppt/slides/_rels/slide23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88.png"/></Relationships>
</file>

<file path=ppt/slides/_rels/slide23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89.png"/></Relationships>
</file>

<file path=ppt/slides/_rels/slide23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89.png"/></Relationships>
</file>

<file path=ppt/slides/_rels/slide24.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16.png"/><Relationship Id="rId4" Type="http://schemas.openxmlformats.org/officeDocument/2006/relationships/image" Target="../media/image15.png"/><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image" Target="../media/image12.png"/></Relationships>
</file>

<file path=ppt/slides/_rels/slide24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77.png"/></Relationships>
</file>

<file path=ppt/slides/_rels/slide24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90.png"/></Relationships>
</file>

<file path=ppt/slides/_rels/slide24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91.emf"/></Relationships>
</file>

<file path=ppt/slides/_rels/slide24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92.png"/></Relationships>
</file>

<file path=ppt/slides/_rels/slide24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93.emf"/></Relationships>
</file>

<file path=ppt/slides/_rels/slide24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94.emf"/></Relationships>
</file>

<file path=ppt/slides/_rels/slide24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95.png"/></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96.png"/></Relationships>
</file>

<file path=ppt/slides/_rels/slide24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97.png"/></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7.png"/></Relationships>
</file>

<file path=ppt/slides/_rels/slide25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98.png"/></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99.png"/></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00.png"/></Relationships>
</file>

<file path=ppt/slides/_rels/slide25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02.png"/><Relationship Id="rId1" Type="http://schemas.openxmlformats.org/officeDocument/2006/relationships/image" Target="../media/image301.png"/></Relationships>
</file>

<file path=ppt/slides/_rels/slide25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03.png"/></Relationships>
</file>

<file path=ppt/slides/_rels/slide25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05.png"/><Relationship Id="rId1" Type="http://schemas.openxmlformats.org/officeDocument/2006/relationships/image" Target="../media/image304.png"/></Relationships>
</file>

<file path=ppt/slides/_rels/slide259.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309.png"/><Relationship Id="rId3" Type="http://schemas.openxmlformats.org/officeDocument/2006/relationships/image" Target="../media/image308.png"/><Relationship Id="rId2" Type="http://schemas.openxmlformats.org/officeDocument/2006/relationships/image" Target="../media/image307.png"/><Relationship Id="rId1" Type="http://schemas.openxmlformats.org/officeDocument/2006/relationships/image" Target="../media/image306.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10.png"/></Relationships>
</file>

<file path=ppt/slides/_rels/slide26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12.png"/><Relationship Id="rId1" Type="http://schemas.openxmlformats.org/officeDocument/2006/relationships/image" Target="../media/image311.png"/></Relationships>
</file>

<file path=ppt/slides/_rels/slide26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14.png"/><Relationship Id="rId1" Type="http://schemas.openxmlformats.org/officeDocument/2006/relationships/image" Target="../media/image313.png"/></Relationships>
</file>

<file path=ppt/slides/_rels/slide26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15.png"/></Relationships>
</file>

<file path=ppt/slides/_rels/slide26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16.png"/></Relationships>
</file>

<file path=ppt/slides/_rels/slide26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18.png"/><Relationship Id="rId1" Type="http://schemas.openxmlformats.org/officeDocument/2006/relationships/image" Target="../media/image317.png"/></Relationships>
</file>

<file path=ppt/slides/_rels/slide26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19.png"/></Relationships>
</file>

<file path=ppt/slides/_rels/slide26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20.png"/></Relationships>
</file>

<file path=ppt/slides/_rels/slide26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21.png"/></Relationships>
</file>

<file path=ppt/slides/_rels/slide26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22.png"/><Relationship Id="rId1" Type="http://schemas.openxmlformats.org/officeDocument/2006/relationships/image" Target="../media/image317.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0.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325.png"/><Relationship Id="rId2" Type="http://schemas.openxmlformats.org/officeDocument/2006/relationships/image" Target="../media/image324.png"/><Relationship Id="rId1" Type="http://schemas.openxmlformats.org/officeDocument/2006/relationships/image" Target="../media/image323.png"/></Relationships>
</file>

<file path=ppt/slides/_rels/slide27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27.png"/><Relationship Id="rId1" Type="http://schemas.openxmlformats.org/officeDocument/2006/relationships/image" Target="../media/image326.png"/></Relationships>
</file>

<file path=ppt/slides/_rels/slide272.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330.png"/><Relationship Id="rId2" Type="http://schemas.openxmlformats.org/officeDocument/2006/relationships/image" Target="../media/image329.png"/><Relationship Id="rId1" Type="http://schemas.openxmlformats.org/officeDocument/2006/relationships/image" Target="../media/image328.png"/></Relationships>
</file>

<file path=ppt/slides/_rels/slide27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32.png"/><Relationship Id="rId1" Type="http://schemas.openxmlformats.org/officeDocument/2006/relationships/image" Target="../media/image331.png"/></Relationships>
</file>

<file path=ppt/slides/_rels/slide27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34.png"/><Relationship Id="rId1" Type="http://schemas.openxmlformats.org/officeDocument/2006/relationships/image" Target="../media/image333.png"/></Relationships>
</file>

<file path=ppt/slides/_rels/slide27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35.png"/></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339.png"/><Relationship Id="rId3" Type="http://schemas.openxmlformats.org/officeDocument/2006/relationships/image" Target="../media/image338.png"/><Relationship Id="rId2" Type="http://schemas.openxmlformats.org/officeDocument/2006/relationships/image" Target="../media/image337.png"/><Relationship Id="rId1" Type="http://schemas.openxmlformats.org/officeDocument/2006/relationships/image" Target="../media/image336.png"/></Relationships>
</file>

<file path=ppt/slides/_rels/slide27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40.png"/></Relationships>
</file>

<file path=ppt/slides/_rels/slide27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14.png"/><Relationship Id="rId1" Type="http://schemas.openxmlformats.org/officeDocument/2006/relationships/image" Target="../media/image311.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42.png"/><Relationship Id="rId1" Type="http://schemas.openxmlformats.org/officeDocument/2006/relationships/image" Target="../media/image341.png"/></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44.png"/><Relationship Id="rId1" Type="http://schemas.openxmlformats.org/officeDocument/2006/relationships/image" Target="../media/image343.png"/></Relationships>
</file>

<file path=ppt/slides/_rels/slide289.xml.rels><?xml version="1.0" encoding="UTF-8" standalone="yes"?>
<Relationships xmlns="http://schemas.openxmlformats.org/package/2006/relationships"><Relationship Id="rId5" Type="http://schemas.openxmlformats.org/officeDocument/2006/relationships/notesSlide" Target="../notesSlides/notesSlide7.xml"/><Relationship Id="rId4" Type="http://schemas.openxmlformats.org/officeDocument/2006/relationships/slideLayout" Target="../slideLayouts/slideLayout7.xml"/><Relationship Id="rId3" Type="http://schemas.openxmlformats.org/officeDocument/2006/relationships/image" Target="../media/image347.png"/><Relationship Id="rId2" Type="http://schemas.openxmlformats.org/officeDocument/2006/relationships/image" Target="../media/image346.png"/><Relationship Id="rId1" Type="http://schemas.openxmlformats.org/officeDocument/2006/relationships/image" Target="../media/image345.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48.png"/></Relationships>
</file>

<file path=ppt/slides/_rels/slide29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49.png"/></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50.png"/></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51.png"/></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52.png"/></Relationships>
</file>

<file path=ppt/slides/_rels/slide30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54.png"/><Relationship Id="rId1" Type="http://schemas.openxmlformats.org/officeDocument/2006/relationships/image" Target="../media/image353.png"/></Relationships>
</file>

<file path=ppt/slides/_rels/slide30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54.png"/><Relationship Id="rId1" Type="http://schemas.openxmlformats.org/officeDocument/2006/relationships/image" Target="../media/image353.png"/></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55.png"/></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359.png"/><Relationship Id="rId3" Type="http://schemas.openxmlformats.org/officeDocument/2006/relationships/image" Target="../media/image358.png"/><Relationship Id="rId2" Type="http://schemas.openxmlformats.org/officeDocument/2006/relationships/image" Target="../media/image357.png"/><Relationship Id="rId1" Type="http://schemas.openxmlformats.org/officeDocument/2006/relationships/image" Target="../media/image356.png"/></Relationships>
</file>

<file path=ppt/slides/_rels/slide31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60.png"/></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61.png"/></Relationships>
</file>

<file path=ppt/slides/_rels/slide31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62.png"/></Relationships>
</file>

<file path=ppt/slides/_rels/slide31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63.png"/></Relationships>
</file>

<file path=ppt/slides/_rels/slide31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65.png"/><Relationship Id="rId1" Type="http://schemas.openxmlformats.org/officeDocument/2006/relationships/image" Target="../media/image364.png"/></Relationships>
</file>

<file path=ppt/slides/_rels/slide31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66.png"/></Relationships>
</file>

<file path=ppt/slides/_rels/slide31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67.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68.png"/></Relationships>
</file>

<file path=ppt/slides/_rels/slide32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69.png"/></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70.png"/></Relationships>
</file>

<file path=ppt/slides/_rels/slide32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71.png"/></Relationships>
</file>

<file path=ppt/slides/_rels/slide326.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375.png"/><Relationship Id="rId3" Type="http://schemas.openxmlformats.org/officeDocument/2006/relationships/image" Target="../media/image374.png"/><Relationship Id="rId2" Type="http://schemas.openxmlformats.org/officeDocument/2006/relationships/image" Target="../media/image373.png"/><Relationship Id="rId1" Type="http://schemas.openxmlformats.org/officeDocument/2006/relationships/image" Target="../media/image372.png"/></Relationships>
</file>

<file path=ppt/slides/_rels/slide32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77.png"/><Relationship Id="rId1" Type="http://schemas.openxmlformats.org/officeDocument/2006/relationships/image" Target="../media/image376.png"/></Relationships>
</file>

<file path=ppt/slides/_rels/slide32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79.png"/><Relationship Id="rId1" Type="http://schemas.openxmlformats.org/officeDocument/2006/relationships/image" Target="../media/image378.png"/></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81.png"/><Relationship Id="rId1" Type="http://schemas.openxmlformats.org/officeDocument/2006/relationships/image" Target="../media/image380.png"/></Relationships>
</file>

<file path=ppt/slides/_rels/slide332.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385.png"/><Relationship Id="rId3" Type="http://schemas.openxmlformats.org/officeDocument/2006/relationships/image" Target="../media/image384.png"/><Relationship Id="rId2" Type="http://schemas.openxmlformats.org/officeDocument/2006/relationships/image" Target="../media/image383.png"/><Relationship Id="rId1" Type="http://schemas.openxmlformats.org/officeDocument/2006/relationships/image" Target="../media/image382.png"/></Relationships>
</file>

<file path=ppt/slides/_rels/slide33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86.png"/></Relationships>
</file>

<file path=ppt/slides/_rels/slide33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88.png"/><Relationship Id="rId1" Type="http://schemas.openxmlformats.org/officeDocument/2006/relationships/image" Target="../media/image387.png"/></Relationships>
</file>

<file path=ppt/slides/_rels/slide33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90.emf"/><Relationship Id="rId1" Type="http://schemas.openxmlformats.org/officeDocument/2006/relationships/image" Target="../media/image389.emf"/></Relationships>
</file>

<file path=ppt/slides/_rels/slide33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91.png"/></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92.png"/></Relationships>
</file>

<file path=ppt/slides/_rels/slide339.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395.png"/><Relationship Id="rId2" Type="http://schemas.openxmlformats.org/officeDocument/2006/relationships/image" Target="../media/image394.png"/><Relationship Id="rId1" Type="http://schemas.openxmlformats.org/officeDocument/2006/relationships/image" Target="../media/image393.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96.png"/></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97.png"/></Relationships>
</file>

<file path=ppt/slides/_rels/slide34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98.GIF"/></Relationships>
</file>

<file path=ppt/slides/_rels/slide34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00.png"/><Relationship Id="rId1" Type="http://schemas.openxmlformats.org/officeDocument/2006/relationships/image" Target="../media/image399.png"/></Relationships>
</file>

<file path=ppt/slides/_rels/slide34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01.png"/></Relationships>
</file>

<file path=ppt/slides/_rels/slide348.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407.jpeg"/><Relationship Id="rId5" Type="http://schemas.openxmlformats.org/officeDocument/2006/relationships/image" Target="../media/image406.jpeg"/><Relationship Id="rId4" Type="http://schemas.openxmlformats.org/officeDocument/2006/relationships/image" Target="../media/image405.jpeg"/><Relationship Id="rId3" Type="http://schemas.openxmlformats.org/officeDocument/2006/relationships/image" Target="../media/image404.jpeg"/><Relationship Id="rId2" Type="http://schemas.openxmlformats.org/officeDocument/2006/relationships/image" Target="../media/image403.jpeg"/><Relationship Id="rId1" Type="http://schemas.openxmlformats.org/officeDocument/2006/relationships/image" Target="../media/image402.jpeg"/></Relationships>
</file>

<file path=ppt/slides/_rels/slide34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08.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0.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411.png"/><Relationship Id="rId2" Type="http://schemas.openxmlformats.org/officeDocument/2006/relationships/image" Target="../media/image410.png"/><Relationship Id="rId1" Type="http://schemas.openxmlformats.org/officeDocument/2006/relationships/image" Target="../media/image409.png"/></Relationships>
</file>

<file path=ppt/slides/_rels/slide35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414.png"/><Relationship Id="rId2" Type="http://schemas.openxmlformats.org/officeDocument/2006/relationships/image" Target="../media/image413.png"/><Relationship Id="rId1" Type="http://schemas.openxmlformats.org/officeDocument/2006/relationships/image" Target="../media/image412.png"/></Relationships>
</file>

<file path=ppt/slides/_rels/slide352.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417.png"/><Relationship Id="rId2" Type="http://schemas.openxmlformats.org/officeDocument/2006/relationships/image" Target="../media/image416.png"/><Relationship Id="rId1" Type="http://schemas.openxmlformats.org/officeDocument/2006/relationships/image" Target="../media/image415.png"/></Relationships>
</file>

<file path=ppt/slides/_rels/slide353.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420.png"/><Relationship Id="rId2" Type="http://schemas.openxmlformats.org/officeDocument/2006/relationships/image" Target="../media/image419.png"/><Relationship Id="rId1" Type="http://schemas.openxmlformats.org/officeDocument/2006/relationships/image" Target="../media/image418.png"/></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22.png"/><Relationship Id="rId1" Type="http://schemas.openxmlformats.org/officeDocument/2006/relationships/image" Target="../media/image421.png"/></Relationships>
</file>

<file path=ppt/slides/_rels/slide35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24.png"/><Relationship Id="rId1" Type="http://schemas.openxmlformats.org/officeDocument/2006/relationships/image" Target="../media/image423.png"/></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26.emf"/><Relationship Id="rId1" Type="http://schemas.openxmlformats.org/officeDocument/2006/relationships/image" Target="../media/image425.emf"/></Relationships>
</file>

<file path=ppt/slides/_rels/slide35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27.emf"/></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9.png"/><Relationship Id="rId1" Type="http://schemas.openxmlformats.org/officeDocument/2006/relationships/image" Target="../media/image18.png"/></Relationships>
</file>

<file path=ppt/slides/_rels/slide36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29.png"/><Relationship Id="rId1" Type="http://schemas.openxmlformats.org/officeDocument/2006/relationships/image" Target="../media/image428.png"/></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30.png"/></Relationships>
</file>

<file path=ppt/slides/_rels/slide36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31.emf"/></Relationships>
</file>

<file path=ppt/slides/_rels/slide36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33.emf"/><Relationship Id="rId1" Type="http://schemas.openxmlformats.org/officeDocument/2006/relationships/image" Target="../media/image432.emf"/></Relationships>
</file>

<file path=ppt/slides/_rels/slide36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34.png"/></Relationships>
</file>

<file path=ppt/slides/_rels/slide36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36.png"/><Relationship Id="rId1" Type="http://schemas.openxmlformats.org/officeDocument/2006/relationships/image" Target="../media/image435.png"/></Relationships>
</file>

<file path=ppt/slides/_rels/slide36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37.png"/></Relationships>
</file>

<file path=ppt/slides/_rels/slide36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39.emf"/><Relationship Id="rId1" Type="http://schemas.openxmlformats.org/officeDocument/2006/relationships/image" Target="../media/image438.emf"/></Relationships>
</file>

<file path=ppt/slides/_rels/slide36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40.emf"/></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41.emf"/></Relationships>
</file>

<file path=ppt/slides/_rels/slide37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43.png"/><Relationship Id="rId1" Type="http://schemas.openxmlformats.org/officeDocument/2006/relationships/image" Target="../media/image442.png"/></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3.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447.png"/><Relationship Id="rId3" Type="http://schemas.openxmlformats.org/officeDocument/2006/relationships/image" Target="../media/image446.png"/><Relationship Id="rId2" Type="http://schemas.openxmlformats.org/officeDocument/2006/relationships/image" Target="../media/image445.png"/><Relationship Id="rId1" Type="http://schemas.openxmlformats.org/officeDocument/2006/relationships/image" Target="../media/image444.png"/></Relationships>
</file>

<file path=ppt/slides/_rels/slide374.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450.png"/><Relationship Id="rId2" Type="http://schemas.openxmlformats.org/officeDocument/2006/relationships/image" Target="../media/image449.png"/><Relationship Id="rId1" Type="http://schemas.openxmlformats.org/officeDocument/2006/relationships/image" Target="../media/image448.png"/></Relationships>
</file>

<file path=ppt/slides/_rels/slide37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52.emf"/><Relationship Id="rId1" Type="http://schemas.openxmlformats.org/officeDocument/2006/relationships/image" Target="../media/image451.emf"/></Relationships>
</file>

<file path=ppt/slides/_rels/slide37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53.emf"/></Relationships>
</file>

<file path=ppt/slides/_rels/slide37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34.png"/></Relationships>
</file>

<file path=ppt/slides/_rels/slide37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54.png"/></Relationships>
</file>

<file path=ppt/slides/_rels/slide37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55.png"/><Relationship Id="rId1" Type="http://schemas.openxmlformats.org/officeDocument/2006/relationships/image" Target="../media/image269.emf"/></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56.emf"/></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57.emf"/></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74.emf"/></Relationships>
</file>

<file path=ppt/slides/_rels/slide389.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273.png"/><Relationship Id="rId3" Type="http://schemas.openxmlformats.org/officeDocument/2006/relationships/image" Target="../media/image272.png"/><Relationship Id="rId2" Type="http://schemas.openxmlformats.org/officeDocument/2006/relationships/image" Target="../media/image271.png"/><Relationship Id="rId1" Type="http://schemas.openxmlformats.org/officeDocument/2006/relationships/image" Target="../media/image270.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0.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460.png"/><Relationship Id="rId2" Type="http://schemas.openxmlformats.org/officeDocument/2006/relationships/image" Target="../media/image459.png"/><Relationship Id="rId1" Type="http://schemas.openxmlformats.org/officeDocument/2006/relationships/image" Target="../media/image458.png"/></Relationships>
</file>

<file path=ppt/slides/_rels/slide39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61.png"/></Relationships>
</file>

<file path=ppt/slides/_rels/slide39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62.png"/></Relationships>
</file>

<file path=ppt/slides/_rels/slide39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63.jpeg"/></Relationships>
</file>

<file path=ppt/slides/_rels/slide39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64.jpeg"/></Relationships>
</file>

<file path=ppt/slides/_rels/slide39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65.png"/></Relationships>
</file>

<file path=ppt/slides/_rels/slide39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66.png"/></Relationships>
</file>

<file path=ppt/slides/_rels/slide39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67.png"/></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69.png"/><Relationship Id="rId1" Type="http://schemas.openxmlformats.org/officeDocument/2006/relationships/image" Target="../media/image468.png"/></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4.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472.png"/><Relationship Id="rId2" Type="http://schemas.openxmlformats.org/officeDocument/2006/relationships/image" Target="../media/image471.png"/><Relationship Id="rId1" Type="http://schemas.openxmlformats.org/officeDocument/2006/relationships/image" Target="../media/image470.png"/></Relationships>
</file>

<file path=ppt/slides/_rels/slide40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74.png"/><Relationship Id="rId1" Type="http://schemas.openxmlformats.org/officeDocument/2006/relationships/image" Target="../media/image473.png"/></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75.jpeg"/></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76.jpeg"/></Relationships>
</file>

<file path=ppt/slides/_rels/slide4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0.png"/></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77.emf"/></Relationships>
</file>

<file path=ppt/slides/_rels/slide41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78.emf"/></Relationships>
</file>

<file path=ppt/slides/_rels/slide41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79.png"/></Relationships>
</file>

<file path=ppt/slides/_rels/slide41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81.png"/><Relationship Id="rId1" Type="http://schemas.openxmlformats.org/officeDocument/2006/relationships/image" Target="../media/image480.png"/></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7.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265.jpeg"/><Relationship Id="rId3" Type="http://schemas.openxmlformats.org/officeDocument/2006/relationships/image" Target="../media/image266.png"/><Relationship Id="rId2" Type="http://schemas.openxmlformats.org/officeDocument/2006/relationships/image" Target="../media/image264.png"/><Relationship Id="rId1" Type="http://schemas.openxmlformats.org/officeDocument/2006/relationships/slide" Target="slide53.xml"/></Relationships>
</file>

<file path=ppt/slides/_rels/slide41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82.jpeg"/><Relationship Id="rId1" Type="http://schemas.openxmlformats.org/officeDocument/2006/relationships/slide" Target="slide53.xml"/></Relationships>
</file>

<file path=ppt/slides/_rels/slide419.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484.png"/><Relationship Id="rId2" Type="http://schemas.openxmlformats.org/officeDocument/2006/relationships/image" Target="../media/image483.png"/><Relationship Id="rId1" Type="http://schemas.openxmlformats.org/officeDocument/2006/relationships/slide" Target="slide53.xml"/></Relationships>
</file>

<file path=ppt/slides/_rels/slide4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1.png"/></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6.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slide" Target="slide53.xml"/><Relationship Id="rId2" Type="http://schemas.openxmlformats.org/officeDocument/2006/relationships/image" Target="../media/image486.png"/><Relationship Id="rId1" Type="http://schemas.openxmlformats.org/officeDocument/2006/relationships/image" Target="../media/image485.jpeg"/></Relationships>
</file>

<file path=ppt/slides/_rels/slide42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87.png"/><Relationship Id="rId1" Type="http://schemas.openxmlformats.org/officeDocument/2006/relationships/image" Target="../media/image485.jpeg"/></Relationships>
</file>

<file path=ppt/slides/_rels/slide42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88.png"/></Relationships>
</file>

<file path=ppt/slides/_rels/slide429.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490.jpeg"/><Relationship Id="rId3" Type="http://schemas.openxmlformats.org/officeDocument/2006/relationships/image" Target="../media/image8.png"/><Relationship Id="rId2" Type="http://schemas.openxmlformats.org/officeDocument/2006/relationships/hyperlink" Target="http://static.righto.com/images/741/transistor_npn.png" TargetMode="External"/><Relationship Id="rId1" Type="http://schemas.openxmlformats.org/officeDocument/2006/relationships/image" Target="../media/image489.jpeg"/></Relationships>
</file>

<file path=ppt/slides/_rels/slide43.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25.png"/><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image" Target="../media/image22.png"/></Relationships>
</file>

<file path=ppt/slides/_rels/slide43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91.png"/></Relationships>
</file>

<file path=ppt/slides/_rels/slide431.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494.jpeg"/><Relationship Id="rId3" Type="http://schemas.openxmlformats.org/officeDocument/2006/relationships/image" Target="../media/image493.png"/><Relationship Id="rId2" Type="http://schemas.openxmlformats.org/officeDocument/2006/relationships/hyperlink" Target="http://static.righto.com/images/741/transistor_pnp.png" TargetMode="External"/><Relationship Id="rId1" Type="http://schemas.openxmlformats.org/officeDocument/2006/relationships/image" Target="../media/image492.jpeg"/></Relationships>
</file>

<file path=ppt/slides/_rels/slide43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91.png"/></Relationships>
</file>

<file path=ppt/slides/_rels/slide433.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6.png"/><Relationship Id="rId2" Type="http://schemas.openxmlformats.org/officeDocument/2006/relationships/hyperlink" Target="http://static.righto.com/images/741/clean_scaled_small.png" TargetMode="External"/><Relationship Id="rId1" Type="http://schemas.openxmlformats.org/officeDocument/2006/relationships/image" Target="../media/image495.jpeg"/></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91.png"/></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97.png"/><Relationship Id="rId1" Type="http://schemas.openxmlformats.org/officeDocument/2006/relationships/image" Target="../media/image496.png"/></Relationships>
</file>

<file path=ppt/slides/_rels/slide43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97.png"/><Relationship Id="rId1" Type="http://schemas.openxmlformats.org/officeDocument/2006/relationships/image" Target="../media/image496.png"/></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98.png"/></Relationships>
</file>

<file path=ppt/slides/_rels/slide44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97.png"/><Relationship Id="rId1" Type="http://schemas.openxmlformats.org/officeDocument/2006/relationships/image" Target="../media/image496.png"/></Relationships>
</file>

<file path=ppt/slides/_rels/slide44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99.png"/><Relationship Id="rId1" Type="http://schemas.openxmlformats.org/officeDocument/2006/relationships/image" Target="../media/image496.png"/></Relationships>
</file>

<file path=ppt/slides/_rels/slide44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91.png"/><Relationship Id="rId1" Type="http://schemas.openxmlformats.org/officeDocument/2006/relationships/image" Target="../media/image490.jpeg"/></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00.png"/></Relationships>
</file>

<file path=ppt/slides/_rels/slide44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01.png"/></Relationships>
</file>

<file path=ppt/slides/_rels/slide44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02.png"/></Relationships>
</file>

<file path=ppt/slides/_rels/slide448.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05.png"/><Relationship Id="rId2" Type="http://schemas.openxmlformats.org/officeDocument/2006/relationships/image" Target="../media/image504.png"/><Relationship Id="rId1" Type="http://schemas.openxmlformats.org/officeDocument/2006/relationships/image" Target="../media/image503.png"/></Relationships>
</file>

<file path=ppt/slides/_rels/slide44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06.png"/></Relationships>
</file>

<file path=ppt/slides/_rels/slide45.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28.png"/><Relationship Id="rId4" Type="http://schemas.openxmlformats.org/officeDocument/2006/relationships/image" Target="../media/image27.png"/><Relationship Id="rId3" Type="http://schemas.openxmlformats.org/officeDocument/2006/relationships/image" Target="../media/image26.png"/><Relationship Id="rId2" Type="http://schemas.openxmlformats.org/officeDocument/2006/relationships/image" Target="../media/image23.png"/><Relationship Id="rId1" Type="http://schemas.openxmlformats.org/officeDocument/2006/relationships/image" Target="../media/image22.png"/></Relationships>
</file>

<file path=ppt/slides/_rels/slide45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07.png"/></Relationships>
</file>

<file path=ppt/slides/_rels/slide45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09.png"/><Relationship Id="rId1" Type="http://schemas.openxmlformats.org/officeDocument/2006/relationships/image" Target="../media/image508.png"/></Relationships>
</file>

<file path=ppt/slides/_rels/slide45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11.png"/><Relationship Id="rId1" Type="http://schemas.openxmlformats.org/officeDocument/2006/relationships/image" Target="../media/image510.png"/></Relationships>
</file>

<file path=ppt/slides/_rels/slide45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13.png"/><Relationship Id="rId1" Type="http://schemas.openxmlformats.org/officeDocument/2006/relationships/image" Target="../media/image512.png"/></Relationships>
</file>

<file path=ppt/slides/_rels/slide45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14.png"/></Relationships>
</file>

<file path=ppt/slides/_rels/slide45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16.emf"/><Relationship Id="rId1" Type="http://schemas.openxmlformats.org/officeDocument/2006/relationships/image" Target="../media/image515.emf"/></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8.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520.png"/><Relationship Id="rId3" Type="http://schemas.openxmlformats.org/officeDocument/2006/relationships/image" Target="../media/image519.png"/><Relationship Id="rId2" Type="http://schemas.openxmlformats.org/officeDocument/2006/relationships/image" Target="../media/image518.png"/><Relationship Id="rId1" Type="http://schemas.openxmlformats.org/officeDocument/2006/relationships/image" Target="../media/image517.png"/></Relationships>
</file>

<file path=ppt/slides/_rels/slide459.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526.png"/><Relationship Id="rId5" Type="http://schemas.openxmlformats.org/officeDocument/2006/relationships/image" Target="../media/image525.png"/><Relationship Id="rId4" Type="http://schemas.openxmlformats.org/officeDocument/2006/relationships/image" Target="../media/image524.png"/><Relationship Id="rId3" Type="http://schemas.openxmlformats.org/officeDocument/2006/relationships/image" Target="../media/image523.png"/><Relationship Id="rId2" Type="http://schemas.openxmlformats.org/officeDocument/2006/relationships/image" Target="../media/image522.png"/><Relationship Id="rId1" Type="http://schemas.openxmlformats.org/officeDocument/2006/relationships/image" Target="../media/image521.png"/></Relationships>
</file>

<file path=ppt/slides/_rels/slide46.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33.png"/><Relationship Id="rId4" Type="http://schemas.openxmlformats.org/officeDocument/2006/relationships/image" Target="../media/image32.png"/><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image" Target="../media/image29.png"/></Relationships>
</file>

<file path=ppt/slides/_rels/slide460.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520.png"/><Relationship Id="rId3" Type="http://schemas.openxmlformats.org/officeDocument/2006/relationships/image" Target="../media/image521.png"/><Relationship Id="rId2" Type="http://schemas.openxmlformats.org/officeDocument/2006/relationships/image" Target="../media/image527.png"/><Relationship Id="rId1" Type="http://schemas.openxmlformats.org/officeDocument/2006/relationships/image" Target="../media/image517.png"/></Relationships>
</file>

<file path=ppt/slides/_rels/slide46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28.png"/><Relationship Id="rId2" Type="http://schemas.openxmlformats.org/officeDocument/2006/relationships/image" Target="../media/image527.png"/><Relationship Id="rId1" Type="http://schemas.openxmlformats.org/officeDocument/2006/relationships/image" Target="../media/image517.png"/></Relationships>
</file>

<file path=ppt/slides/_rels/slide46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30.png"/><Relationship Id="rId1" Type="http://schemas.openxmlformats.org/officeDocument/2006/relationships/image" Target="../media/image529.png"/></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04.png"/><Relationship Id="rId1" Type="http://schemas.openxmlformats.org/officeDocument/2006/relationships/image" Target="../media/image503.png"/></Relationships>
</file>

<file path=ppt/slides/_rels/slide46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04.png"/></Relationships>
</file>

<file path=ppt/slides/_rels/slide4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31.png"/><Relationship Id="rId1" Type="http://schemas.openxmlformats.org/officeDocument/2006/relationships/image" Target="../media/image496.png"/></Relationships>
</file>

<file path=ppt/slides/_rels/slide46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32.png"/></Relationships>
</file>

<file path=ppt/slides/_rels/slide47.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38.png"/><Relationship Id="rId4" Type="http://schemas.openxmlformats.org/officeDocument/2006/relationships/image" Target="../media/image37.png"/><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image" Target="../media/image34.png"/></Relationships>
</file>

<file path=ppt/slides/_rels/slide47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33.png"/></Relationships>
</file>

<file path=ppt/slides/_rels/slide47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36.png"/><Relationship Id="rId2" Type="http://schemas.openxmlformats.org/officeDocument/2006/relationships/image" Target="../media/image535.png"/><Relationship Id="rId1" Type="http://schemas.openxmlformats.org/officeDocument/2006/relationships/image" Target="../media/image534.png"/></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37.png"/></Relationships>
</file>

<file path=ppt/slides/_rels/slide47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39.png"/><Relationship Id="rId1" Type="http://schemas.openxmlformats.org/officeDocument/2006/relationships/image" Target="../media/image538.png"/></Relationships>
</file>

<file path=ppt/slides/_rels/slide478.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42.png"/><Relationship Id="rId2" Type="http://schemas.openxmlformats.org/officeDocument/2006/relationships/image" Target="../media/image541.png"/><Relationship Id="rId1" Type="http://schemas.openxmlformats.org/officeDocument/2006/relationships/image" Target="../media/image540.png"/></Relationships>
</file>

<file path=ppt/slides/_rels/slide47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43.png"/></Relationships>
</file>

<file path=ppt/slides/_rels/slide48.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image" Target="../media/image39.png"/></Relationships>
</file>

<file path=ppt/slides/_rels/slide48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44.png"/></Relationships>
</file>

<file path=ppt/slides/_rels/slide48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45.png"/></Relationships>
</file>

<file path=ppt/slides/_rels/slide482.xml.rels><?xml version="1.0" encoding="UTF-8" standalone="yes"?>
<Relationships xmlns="http://schemas.openxmlformats.org/package/2006/relationships"><Relationship Id="rId4" Type="http://schemas.openxmlformats.org/officeDocument/2006/relationships/notesSlide" Target="../notesSlides/notesSlide8.xml"/><Relationship Id="rId3" Type="http://schemas.openxmlformats.org/officeDocument/2006/relationships/slideLayout" Target="../slideLayouts/slideLayout7.xml"/><Relationship Id="rId2" Type="http://schemas.openxmlformats.org/officeDocument/2006/relationships/image" Target="../media/image547.png"/><Relationship Id="rId1" Type="http://schemas.openxmlformats.org/officeDocument/2006/relationships/image" Target="../media/image546.png"/></Relationships>
</file>

<file path=ppt/slides/_rels/slide483.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50.png"/><Relationship Id="rId2" Type="http://schemas.openxmlformats.org/officeDocument/2006/relationships/image" Target="../media/image549.png"/><Relationship Id="rId1" Type="http://schemas.openxmlformats.org/officeDocument/2006/relationships/image" Target="../media/image548.png"/></Relationships>
</file>

<file path=ppt/slides/_rels/slide48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51.png"/></Relationships>
</file>

<file path=ppt/slides/_rels/slide485.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7.xml"/><Relationship Id="rId1" Type="http://schemas.openxmlformats.org/officeDocument/2006/relationships/image" Target="../media/image552.png"/></Relationships>
</file>

<file path=ppt/slides/_rels/slide486.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7.xml"/><Relationship Id="rId1" Type="http://schemas.openxmlformats.org/officeDocument/2006/relationships/image" Target="../media/image553.png"/></Relationships>
</file>

<file path=ppt/slides/_rels/slide48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31.png"/><Relationship Id="rId1" Type="http://schemas.openxmlformats.org/officeDocument/2006/relationships/image" Target="../media/image496.png"/></Relationships>
</file>

<file path=ppt/slides/_rels/slide48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54.png"/></Relationships>
</file>

<file path=ppt/slides/_rels/slide48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55.png"/></Relationships>
</file>

<file path=ppt/slides/_rels/slide4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42.png"/></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1.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558.png"/><Relationship Id="rId3" Type="http://schemas.openxmlformats.org/officeDocument/2006/relationships/customXml" Target="../ink/ink2.xml"/><Relationship Id="rId2" Type="http://schemas.openxmlformats.org/officeDocument/2006/relationships/image" Target="../media/image557.png"/><Relationship Id="rId1" Type="http://schemas.openxmlformats.org/officeDocument/2006/relationships/image" Target="../media/image556.png"/></Relationships>
</file>

<file path=ppt/slides/_rels/slide492.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61.png"/><Relationship Id="rId2" Type="http://schemas.openxmlformats.org/officeDocument/2006/relationships/image" Target="../media/image560.png"/><Relationship Id="rId1" Type="http://schemas.openxmlformats.org/officeDocument/2006/relationships/image" Target="../media/image559.png"/></Relationships>
</file>

<file path=ppt/slides/_rels/slide49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63.png"/><Relationship Id="rId1" Type="http://schemas.openxmlformats.org/officeDocument/2006/relationships/image" Target="../media/image562.png"/></Relationships>
</file>

<file path=ppt/slides/_rels/slide49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64.png"/></Relationships>
</file>

<file path=ppt/slides/_rels/slide4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65.png"/></Relationships>
</file>

<file path=ppt/slides/_rels/slide49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66.png"/></Relationships>
</file>

<file path=ppt/slides/_rels/slide498.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568.png"/><Relationship Id="rId3" Type="http://schemas.openxmlformats.org/officeDocument/2006/relationships/image" Target="../media/image557.png"/><Relationship Id="rId2" Type="http://schemas.openxmlformats.org/officeDocument/2006/relationships/image" Target="../media/image556.png"/><Relationship Id="rId1" Type="http://schemas.openxmlformats.org/officeDocument/2006/relationships/image" Target="../media/image567.png"/></Relationships>
</file>

<file path=ppt/slides/_rels/slide499.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71.png"/><Relationship Id="rId2" Type="http://schemas.openxmlformats.org/officeDocument/2006/relationships/image" Target="../media/image570.png"/><Relationship Id="rId1" Type="http://schemas.openxmlformats.org/officeDocument/2006/relationships/image" Target="../media/image569.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0.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74.png"/><Relationship Id="rId2" Type="http://schemas.openxmlformats.org/officeDocument/2006/relationships/image" Target="../media/image573.png"/><Relationship Id="rId1" Type="http://schemas.openxmlformats.org/officeDocument/2006/relationships/image" Target="../media/image572.png"/></Relationships>
</file>

<file path=ppt/slides/_rels/slide50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76.png"/><Relationship Id="rId1" Type="http://schemas.openxmlformats.org/officeDocument/2006/relationships/image" Target="../media/image575.png"/></Relationships>
</file>

<file path=ppt/slides/_rels/slide502.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78.png"/><Relationship Id="rId2" Type="http://schemas.openxmlformats.org/officeDocument/2006/relationships/image" Target="../media/image576.png"/><Relationship Id="rId1" Type="http://schemas.openxmlformats.org/officeDocument/2006/relationships/image" Target="../media/image577.png"/></Relationships>
</file>

<file path=ppt/slides/_rels/slide503.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580.png"/><Relationship Id="rId3" Type="http://schemas.openxmlformats.org/officeDocument/2006/relationships/image" Target="../media/image576.png"/><Relationship Id="rId2" Type="http://schemas.openxmlformats.org/officeDocument/2006/relationships/image" Target="../media/image575.png"/><Relationship Id="rId1" Type="http://schemas.openxmlformats.org/officeDocument/2006/relationships/image" Target="../media/image579.png"/></Relationships>
</file>

<file path=ppt/slides/_rels/slide50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82.png"/><Relationship Id="rId1" Type="http://schemas.openxmlformats.org/officeDocument/2006/relationships/image" Target="../media/image581.png"/></Relationships>
</file>

<file path=ppt/slides/_rels/slide50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04.png"/></Relationships>
</file>

<file path=ppt/slides/_rels/slide50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83.png"/></Relationships>
</file>

<file path=ppt/slides/_rels/slide5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8.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84.png"/><Relationship Id="rId2" Type="http://schemas.openxmlformats.org/officeDocument/2006/relationships/image" Target="../media/image557.png"/><Relationship Id="rId1" Type="http://schemas.openxmlformats.org/officeDocument/2006/relationships/image" Target="../media/image556.png"/></Relationships>
</file>

<file path=ppt/slides/_rels/slide50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85.png"/></Relationships>
</file>

<file path=ppt/slides/_rels/slide5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3.png"/></Relationships>
</file>

<file path=ppt/slides/_rels/slide51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87.png"/><Relationship Id="rId1" Type="http://schemas.openxmlformats.org/officeDocument/2006/relationships/image" Target="../media/image586.png"/></Relationships>
</file>

<file path=ppt/slides/_rels/slide51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90.png"/><Relationship Id="rId2" Type="http://schemas.openxmlformats.org/officeDocument/2006/relationships/image" Target="../media/image589.png"/><Relationship Id="rId1" Type="http://schemas.openxmlformats.org/officeDocument/2006/relationships/image" Target="../media/image588.png"/></Relationships>
</file>

<file path=ppt/slides/_rels/slide512.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93.png"/><Relationship Id="rId2" Type="http://schemas.openxmlformats.org/officeDocument/2006/relationships/image" Target="../media/image592.png"/><Relationship Id="rId1" Type="http://schemas.openxmlformats.org/officeDocument/2006/relationships/image" Target="../media/image591.png"/></Relationships>
</file>

<file path=ppt/slides/_rels/slide513.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96.png"/><Relationship Id="rId2" Type="http://schemas.openxmlformats.org/officeDocument/2006/relationships/image" Target="../media/image595.png"/><Relationship Id="rId1" Type="http://schemas.openxmlformats.org/officeDocument/2006/relationships/image" Target="../media/image594.png"/></Relationships>
</file>

<file path=ppt/slides/_rels/slide5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97.png"/></Relationships>
</file>

<file path=ppt/slides/_rels/slide51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98.png"/></Relationships>
</file>

<file path=ppt/slides/_rels/slide51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57.png"/><Relationship Id="rId1" Type="http://schemas.openxmlformats.org/officeDocument/2006/relationships/image" Target="../media/image556.png"/></Relationships>
</file>

<file path=ppt/slides/_rels/slide51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89.jpeg"/></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92.jpeg"/></Relationships>
</file>

<file path=ppt/slides/_rels/slide5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99.png"/></Relationships>
</file>

<file path=ppt/slides/_rels/slide52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01.png"/></Relationships>
</file>

<file path=ppt/slides/_rels/slide52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00.png"/></Relationships>
</file>

<file path=ppt/slides/_rels/slide52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97.png"/></Relationships>
</file>

<file path=ppt/slides/_rels/slide527.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604.png"/><Relationship Id="rId4" Type="http://schemas.openxmlformats.org/officeDocument/2006/relationships/image" Target="../media/image603.png"/><Relationship Id="rId3" Type="http://schemas.openxmlformats.org/officeDocument/2006/relationships/image" Target="../media/image523.png"/><Relationship Id="rId2" Type="http://schemas.openxmlformats.org/officeDocument/2006/relationships/image" Target="../media/image602.png"/><Relationship Id="rId1" Type="http://schemas.openxmlformats.org/officeDocument/2006/relationships/image" Target="../media/image601.png"/></Relationships>
</file>

<file path=ppt/slides/_rels/slide52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94.jpeg"/></Relationships>
</file>

<file path=ppt/slides/_rels/slide5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45.png"/><Relationship Id="rId1" Type="http://schemas.openxmlformats.org/officeDocument/2006/relationships/image" Target="../media/image44.png"/></Relationships>
</file>

<file path=ppt/slides/_rels/slide53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03.png"/></Relationships>
</file>

<file path=ppt/slides/_rels/slide5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04.png"/></Relationships>
</file>

<file path=ppt/slides/_rels/slide53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05.png"/></Relationships>
</file>

<file path=ppt/slides/_rels/slide534.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608.png"/><Relationship Id="rId2" Type="http://schemas.openxmlformats.org/officeDocument/2006/relationships/image" Target="../media/image607.png"/><Relationship Id="rId1" Type="http://schemas.openxmlformats.org/officeDocument/2006/relationships/image" Target="../media/image606.png"/></Relationships>
</file>

<file path=ppt/slides/_rels/slide5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09.emf"/></Relationships>
</file>

<file path=ppt/slides/_rels/slide53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611.png"/><Relationship Id="rId1" Type="http://schemas.openxmlformats.org/officeDocument/2006/relationships/image" Target="../media/image610.png"/></Relationships>
</file>

<file path=ppt/slides/_rels/slide53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12.png"/></Relationships>
</file>

<file path=ppt/slides/_rels/slide53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13.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92.jpeg"/><Relationship Id="rId1" Type="http://schemas.openxmlformats.org/officeDocument/2006/relationships/image" Target="../media/image490.jpeg"/></Relationships>
</file>

<file path=ppt/slides/_rels/slide54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14.png"/></Relationships>
</file>

<file path=ppt/slides/_rels/slide54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97.png"/></Relationships>
</file>

<file path=ppt/slides/_rels/slide54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15.png"/></Relationships>
</file>

<file path=ppt/slides/_rels/slide54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16.png"/></Relationships>
</file>

<file path=ppt/slides/_rels/slide5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17.png"/></Relationships>
</file>

<file path=ppt/slides/_rels/slide5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7.png"/><Relationship Id="rId1" Type="http://schemas.openxmlformats.org/officeDocument/2006/relationships/image" Target="../media/image46.png"/></Relationships>
</file>

<file path=ppt/slides/_rels/slide5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2.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620.png"/><Relationship Id="rId2" Type="http://schemas.openxmlformats.org/officeDocument/2006/relationships/image" Target="../media/image619.png"/><Relationship Id="rId1" Type="http://schemas.openxmlformats.org/officeDocument/2006/relationships/image" Target="../media/image618.png"/></Relationships>
</file>

<file path=ppt/slides/_rels/slide55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622.png"/><Relationship Id="rId1" Type="http://schemas.openxmlformats.org/officeDocument/2006/relationships/image" Target="../media/image621.png"/></Relationships>
</file>

<file path=ppt/slides/_rels/slide55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23.png"/></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6.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628.png"/><Relationship Id="rId4" Type="http://schemas.openxmlformats.org/officeDocument/2006/relationships/image" Target="../media/image627.png"/><Relationship Id="rId3" Type="http://schemas.openxmlformats.org/officeDocument/2006/relationships/image" Target="../media/image626.png"/><Relationship Id="rId2" Type="http://schemas.openxmlformats.org/officeDocument/2006/relationships/image" Target="../media/image625.png"/><Relationship Id="rId1" Type="http://schemas.openxmlformats.org/officeDocument/2006/relationships/image" Target="../media/image624.png"/></Relationships>
</file>

<file path=ppt/slides/_rels/slide557.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632.png"/><Relationship Id="rId3" Type="http://schemas.openxmlformats.org/officeDocument/2006/relationships/image" Target="../media/image631.png"/><Relationship Id="rId2" Type="http://schemas.openxmlformats.org/officeDocument/2006/relationships/image" Target="../media/image630.png"/><Relationship Id="rId1" Type="http://schemas.openxmlformats.org/officeDocument/2006/relationships/image" Target="../media/image629.png"/></Relationships>
</file>

<file path=ppt/slides/_rels/slide55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634.png"/><Relationship Id="rId1" Type="http://schemas.openxmlformats.org/officeDocument/2006/relationships/image" Target="../media/image633.png"/></Relationships>
</file>

<file path=ppt/slides/_rels/slide5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8.png"/></Relationships>
</file>

<file path=ppt/slides/_rels/slide5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35.png"/></Relationships>
</file>

<file path=ppt/slides/_rels/slide56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36.emf"/></Relationships>
</file>

<file path=ppt/slides/_rels/slide56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37.emf"/></Relationships>
</file>

<file path=ppt/slides/_rels/slide56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38.png"/></Relationships>
</file>

<file path=ppt/slides/_rels/slide565.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640.png"/><Relationship Id="rId2" Type="http://schemas.openxmlformats.org/officeDocument/2006/relationships/customXml" Target="../ink/ink3.xml"/><Relationship Id="rId1" Type="http://schemas.openxmlformats.org/officeDocument/2006/relationships/image" Target="../media/image639.emf"/></Relationships>
</file>

<file path=ppt/slides/_rels/slide56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41.emf"/></Relationships>
</file>

<file path=ppt/slides/_rels/slide5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42.png"/></Relationships>
</file>

<file path=ppt/slides/_rels/slide57.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image" Target="../media/image49.png"/></Relationships>
</file>

<file path=ppt/slides/_rels/slide57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43.png"/></Relationships>
</file>

<file path=ppt/slides/_rels/slide5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645.png"/><Relationship Id="rId1" Type="http://schemas.openxmlformats.org/officeDocument/2006/relationships/image" Target="../media/image644.png"/></Relationships>
</file>

<file path=ppt/slides/_rels/slide57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45.png"/></Relationships>
</file>

<file path=ppt/slides/_rels/slide575.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651.png"/><Relationship Id="rId5" Type="http://schemas.openxmlformats.org/officeDocument/2006/relationships/image" Target="../media/image650.png"/><Relationship Id="rId4" Type="http://schemas.openxmlformats.org/officeDocument/2006/relationships/image" Target="../media/image649.png"/><Relationship Id="rId3" Type="http://schemas.openxmlformats.org/officeDocument/2006/relationships/image" Target="../media/image648.png"/><Relationship Id="rId2" Type="http://schemas.openxmlformats.org/officeDocument/2006/relationships/image" Target="../media/image647.png"/><Relationship Id="rId1" Type="http://schemas.openxmlformats.org/officeDocument/2006/relationships/image" Target="../media/image646.png"/></Relationships>
</file>

<file path=ppt/slides/_rels/slide576.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657.png"/><Relationship Id="rId6" Type="http://schemas.openxmlformats.org/officeDocument/2006/relationships/image" Target="../media/image646.png"/><Relationship Id="rId5" Type="http://schemas.openxmlformats.org/officeDocument/2006/relationships/image" Target="../media/image656.png"/><Relationship Id="rId4" Type="http://schemas.openxmlformats.org/officeDocument/2006/relationships/image" Target="../media/image655.png"/><Relationship Id="rId3" Type="http://schemas.openxmlformats.org/officeDocument/2006/relationships/image" Target="../media/image654.png"/><Relationship Id="rId2" Type="http://schemas.openxmlformats.org/officeDocument/2006/relationships/image" Target="../media/image653.png"/><Relationship Id="rId1" Type="http://schemas.openxmlformats.org/officeDocument/2006/relationships/image" Target="../media/image652.png"/></Relationships>
</file>

<file path=ppt/slides/_rels/slide57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58.png"/></Relationships>
</file>

<file path=ppt/slides/_rels/slide5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2.png"/></Relationships>
</file>

<file path=ppt/slides/_rels/slide5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59.png"/></Relationships>
</file>

<file path=ppt/slides/_rels/slide58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60.png"/></Relationships>
</file>

<file path=ppt/slides/_rels/slide589.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663.png"/><Relationship Id="rId2" Type="http://schemas.openxmlformats.org/officeDocument/2006/relationships/image" Target="../media/image662.png"/><Relationship Id="rId1" Type="http://schemas.openxmlformats.org/officeDocument/2006/relationships/image" Target="../media/image661.png"/></Relationships>
</file>

<file path=ppt/slides/_rels/slide5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3.png"/></Relationships>
</file>

<file path=ppt/slides/_rels/slide590.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669.png"/><Relationship Id="rId5" Type="http://schemas.openxmlformats.org/officeDocument/2006/relationships/image" Target="../media/image668.png"/><Relationship Id="rId4" Type="http://schemas.openxmlformats.org/officeDocument/2006/relationships/image" Target="../media/image667.png"/><Relationship Id="rId3" Type="http://schemas.openxmlformats.org/officeDocument/2006/relationships/image" Target="../media/image666.png"/><Relationship Id="rId2" Type="http://schemas.openxmlformats.org/officeDocument/2006/relationships/image" Target="../media/image665.png"/><Relationship Id="rId1" Type="http://schemas.openxmlformats.org/officeDocument/2006/relationships/image" Target="../media/image664.png"/></Relationships>
</file>

<file path=ppt/slides/_rels/slide59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70.png"/></Relationships>
</file>

<file path=ppt/slides/_rels/slide592.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673.png"/><Relationship Id="rId2" Type="http://schemas.openxmlformats.org/officeDocument/2006/relationships/image" Target="../media/image672.png"/><Relationship Id="rId1" Type="http://schemas.openxmlformats.org/officeDocument/2006/relationships/image" Target="../media/image671.png"/></Relationships>
</file>

<file path=ppt/slides/_rels/slide59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675.png"/><Relationship Id="rId1" Type="http://schemas.openxmlformats.org/officeDocument/2006/relationships/image" Target="../media/image674.png"/></Relationships>
</file>

<file path=ppt/slides/_rels/slide594.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678.png"/><Relationship Id="rId2" Type="http://schemas.openxmlformats.org/officeDocument/2006/relationships/image" Target="../media/image677.png"/><Relationship Id="rId1" Type="http://schemas.openxmlformats.org/officeDocument/2006/relationships/image" Target="../media/image676.png"/></Relationships>
</file>

<file path=ppt/slides/_rels/slide595.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682.png"/><Relationship Id="rId3" Type="http://schemas.openxmlformats.org/officeDocument/2006/relationships/image" Target="../media/image681.emf"/><Relationship Id="rId2" Type="http://schemas.openxmlformats.org/officeDocument/2006/relationships/image" Target="../media/image680.png"/><Relationship Id="rId1" Type="http://schemas.openxmlformats.org/officeDocument/2006/relationships/image" Target="../media/image679.png"/></Relationships>
</file>

<file path=ppt/slides/_rels/slide59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83.emf"/></Relationships>
</file>

<file path=ppt/slides/_rels/slide59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84.emf"/></Relationships>
</file>

<file path=ppt/slides/_rels/slide59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85.emf"/></Relationships>
</file>

<file path=ppt/slides/_rels/slide5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687.png"/><Relationship Id="rId1" Type="http://schemas.openxmlformats.org/officeDocument/2006/relationships/image" Target="../media/image686.png"/></Relationships>
</file>

<file path=ppt/slides/_rels/slide605.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691.png"/><Relationship Id="rId3" Type="http://schemas.openxmlformats.org/officeDocument/2006/relationships/image" Target="../media/image690.png"/><Relationship Id="rId2" Type="http://schemas.openxmlformats.org/officeDocument/2006/relationships/image" Target="../media/image689.png"/><Relationship Id="rId1" Type="http://schemas.openxmlformats.org/officeDocument/2006/relationships/image" Target="../media/image688.png"/></Relationships>
</file>

<file path=ppt/slides/_rels/slide606.xml.rels><?xml version="1.0" encoding="UTF-8" standalone="yes"?>
<Relationships xmlns="http://schemas.openxmlformats.org/package/2006/relationships"><Relationship Id="rId9" Type="http://schemas.openxmlformats.org/officeDocument/2006/relationships/image" Target="../media/image700.png"/><Relationship Id="rId8" Type="http://schemas.openxmlformats.org/officeDocument/2006/relationships/image" Target="../media/image699.png"/><Relationship Id="rId7" Type="http://schemas.openxmlformats.org/officeDocument/2006/relationships/image" Target="../media/image698.png"/><Relationship Id="rId6" Type="http://schemas.openxmlformats.org/officeDocument/2006/relationships/image" Target="../media/image697.png"/><Relationship Id="rId5" Type="http://schemas.openxmlformats.org/officeDocument/2006/relationships/image" Target="../media/image696.png"/><Relationship Id="rId4" Type="http://schemas.openxmlformats.org/officeDocument/2006/relationships/image" Target="../media/image695.png"/><Relationship Id="rId3" Type="http://schemas.openxmlformats.org/officeDocument/2006/relationships/image" Target="../media/image694.png"/><Relationship Id="rId2" Type="http://schemas.openxmlformats.org/officeDocument/2006/relationships/image" Target="../media/image693.png"/><Relationship Id="rId14" Type="http://schemas.openxmlformats.org/officeDocument/2006/relationships/slideLayout" Target="../slideLayouts/slideLayout7.xml"/><Relationship Id="rId13" Type="http://schemas.openxmlformats.org/officeDocument/2006/relationships/image" Target="../media/image704.png"/><Relationship Id="rId12" Type="http://schemas.openxmlformats.org/officeDocument/2006/relationships/image" Target="../media/image703.png"/><Relationship Id="rId11" Type="http://schemas.openxmlformats.org/officeDocument/2006/relationships/image" Target="../media/image702.png"/><Relationship Id="rId10" Type="http://schemas.openxmlformats.org/officeDocument/2006/relationships/image" Target="../media/image701.png"/><Relationship Id="rId1" Type="http://schemas.openxmlformats.org/officeDocument/2006/relationships/image" Target="../media/image692.png"/></Relationships>
</file>

<file path=ppt/slides/_rels/slide607.xml.rels><?xml version="1.0" encoding="UTF-8" standalone="yes"?>
<Relationships xmlns="http://schemas.openxmlformats.org/package/2006/relationships"><Relationship Id="rId9" Type="http://schemas.openxmlformats.org/officeDocument/2006/relationships/image" Target="../media/image707.png"/><Relationship Id="rId8" Type="http://schemas.openxmlformats.org/officeDocument/2006/relationships/image" Target="../media/image699.png"/><Relationship Id="rId7" Type="http://schemas.openxmlformats.org/officeDocument/2006/relationships/image" Target="../media/image698.png"/><Relationship Id="rId6" Type="http://schemas.openxmlformats.org/officeDocument/2006/relationships/image" Target="../media/image697.png"/><Relationship Id="rId5" Type="http://schemas.openxmlformats.org/officeDocument/2006/relationships/image" Target="../media/image696.png"/><Relationship Id="rId4" Type="http://schemas.openxmlformats.org/officeDocument/2006/relationships/image" Target="../media/image695.png"/><Relationship Id="rId3" Type="http://schemas.openxmlformats.org/officeDocument/2006/relationships/image" Target="../media/image694.png"/><Relationship Id="rId2" Type="http://schemas.openxmlformats.org/officeDocument/2006/relationships/image" Target="../media/image706.png"/><Relationship Id="rId11" Type="http://schemas.openxmlformats.org/officeDocument/2006/relationships/slideLayout" Target="../slideLayouts/slideLayout7.xml"/><Relationship Id="rId10" Type="http://schemas.openxmlformats.org/officeDocument/2006/relationships/image" Target="../media/image708.png"/><Relationship Id="rId1" Type="http://schemas.openxmlformats.org/officeDocument/2006/relationships/image" Target="../media/image705.png"/></Relationships>
</file>

<file path=ppt/slides/_rels/slide608.xml.rels><?xml version="1.0" encoding="UTF-8" standalone="yes"?>
<Relationships xmlns="http://schemas.openxmlformats.org/package/2006/relationships"><Relationship Id="rId9" Type="http://schemas.openxmlformats.org/officeDocument/2006/relationships/image" Target="../media/image694.png"/><Relationship Id="rId8" Type="http://schemas.openxmlformats.org/officeDocument/2006/relationships/image" Target="../media/image715.png"/><Relationship Id="rId7" Type="http://schemas.openxmlformats.org/officeDocument/2006/relationships/image" Target="../media/image714.png"/><Relationship Id="rId6" Type="http://schemas.openxmlformats.org/officeDocument/2006/relationships/image" Target="../media/image713.png"/><Relationship Id="rId5" Type="http://schemas.openxmlformats.org/officeDocument/2006/relationships/image" Target="../media/image698.png"/><Relationship Id="rId4" Type="http://schemas.openxmlformats.org/officeDocument/2006/relationships/image" Target="../media/image712.png"/><Relationship Id="rId3" Type="http://schemas.openxmlformats.org/officeDocument/2006/relationships/image" Target="../media/image711.png"/><Relationship Id="rId2" Type="http://schemas.openxmlformats.org/officeDocument/2006/relationships/image" Target="../media/image710.png"/><Relationship Id="rId17" Type="http://schemas.openxmlformats.org/officeDocument/2006/relationships/slideLayout" Target="../slideLayouts/slideLayout7.xml"/><Relationship Id="rId16" Type="http://schemas.openxmlformats.org/officeDocument/2006/relationships/image" Target="../media/image718.png"/><Relationship Id="rId15" Type="http://schemas.openxmlformats.org/officeDocument/2006/relationships/image" Target="../media/image717.png"/><Relationship Id="rId14" Type="http://schemas.openxmlformats.org/officeDocument/2006/relationships/image" Target="../media/image716.png"/><Relationship Id="rId13" Type="http://schemas.openxmlformats.org/officeDocument/2006/relationships/image" Target="../media/image699.png"/><Relationship Id="rId12" Type="http://schemas.openxmlformats.org/officeDocument/2006/relationships/image" Target="../media/image697.png"/><Relationship Id="rId11" Type="http://schemas.openxmlformats.org/officeDocument/2006/relationships/image" Target="../media/image696.png"/><Relationship Id="rId10" Type="http://schemas.openxmlformats.org/officeDocument/2006/relationships/image" Target="../media/image695.png"/><Relationship Id="rId1" Type="http://schemas.openxmlformats.org/officeDocument/2006/relationships/image" Target="../media/image709.png"/></Relationships>
</file>

<file path=ppt/slides/_rels/slide609.xml.rels><?xml version="1.0" encoding="UTF-8" standalone="yes"?>
<Relationships xmlns="http://schemas.openxmlformats.org/package/2006/relationships"><Relationship Id="rId9" Type="http://schemas.openxmlformats.org/officeDocument/2006/relationships/image" Target="../media/image719.png"/><Relationship Id="rId8" Type="http://schemas.openxmlformats.org/officeDocument/2006/relationships/image" Target="../media/image718.png"/><Relationship Id="rId7" Type="http://schemas.openxmlformats.org/officeDocument/2006/relationships/image" Target="../media/image717.png"/><Relationship Id="rId6" Type="http://schemas.openxmlformats.org/officeDocument/2006/relationships/image" Target="../media/image716.png"/><Relationship Id="rId5" Type="http://schemas.openxmlformats.org/officeDocument/2006/relationships/image" Target="../media/image699.png"/><Relationship Id="rId4" Type="http://schemas.openxmlformats.org/officeDocument/2006/relationships/image" Target="../media/image697.png"/><Relationship Id="rId3" Type="http://schemas.openxmlformats.org/officeDocument/2006/relationships/image" Target="../media/image696.png"/><Relationship Id="rId2" Type="http://schemas.openxmlformats.org/officeDocument/2006/relationships/image" Target="../media/image695.png"/><Relationship Id="rId13" Type="http://schemas.openxmlformats.org/officeDocument/2006/relationships/slideLayout" Target="../slideLayouts/slideLayout7.xml"/><Relationship Id="rId12" Type="http://schemas.openxmlformats.org/officeDocument/2006/relationships/image" Target="../media/image722.png"/><Relationship Id="rId11" Type="http://schemas.openxmlformats.org/officeDocument/2006/relationships/image" Target="../media/image721.png"/><Relationship Id="rId10" Type="http://schemas.openxmlformats.org/officeDocument/2006/relationships/image" Target="../media/image720.png"/><Relationship Id="rId1" Type="http://schemas.openxmlformats.org/officeDocument/2006/relationships/image" Target="../media/image694.png"/></Relationships>
</file>

<file path=ppt/slides/_rels/slide6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5.png"/><Relationship Id="rId1" Type="http://schemas.openxmlformats.org/officeDocument/2006/relationships/image" Target="../media/image54.png"/></Relationships>
</file>

<file path=ppt/slides/_rels/slide610.xml.rels><?xml version="1.0" encoding="UTF-8" standalone="yes"?>
<Relationships xmlns="http://schemas.openxmlformats.org/package/2006/relationships"><Relationship Id="rId9" Type="http://schemas.openxmlformats.org/officeDocument/2006/relationships/image" Target="../media/image725.png"/><Relationship Id="rId8" Type="http://schemas.openxmlformats.org/officeDocument/2006/relationships/image" Target="../media/image699.png"/><Relationship Id="rId7" Type="http://schemas.openxmlformats.org/officeDocument/2006/relationships/image" Target="../media/image697.png"/><Relationship Id="rId6" Type="http://schemas.openxmlformats.org/officeDocument/2006/relationships/image" Target="../media/image696.png"/><Relationship Id="rId5" Type="http://schemas.openxmlformats.org/officeDocument/2006/relationships/image" Target="../media/image724.png"/><Relationship Id="rId4" Type="http://schemas.openxmlformats.org/officeDocument/2006/relationships/image" Target="../media/image723.png"/><Relationship Id="rId3" Type="http://schemas.openxmlformats.org/officeDocument/2006/relationships/image" Target="../media/image718.png"/><Relationship Id="rId2" Type="http://schemas.openxmlformats.org/officeDocument/2006/relationships/image" Target="../media/image717.png"/><Relationship Id="rId15" Type="http://schemas.openxmlformats.org/officeDocument/2006/relationships/slideLayout" Target="../slideLayouts/slideLayout7.xml"/><Relationship Id="rId14" Type="http://schemas.openxmlformats.org/officeDocument/2006/relationships/image" Target="../media/image730.png"/><Relationship Id="rId13" Type="http://schemas.openxmlformats.org/officeDocument/2006/relationships/image" Target="../media/image729.png"/><Relationship Id="rId12" Type="http://schemas.openxmlformats.org/officeDocument/2006/relationships/image" Target="../media/image728.png"/><Relationship Id="rId11" Type="http://schemas.openxmlformats.org/officeDocument/2006/relationships/image" Target="../media/image727.png"/><Relationship Id="rId10" Type="http://schemas.openxmlformats.org/officeDocument/2006/relationships/image" Target="../media/image726.png"/><Relationship Id="rId1" Type="http://schemas.openxmlformats.org/officeDocument/2006/relationships/image" Target="../media/image716.png"/></Relationships>
</file>

<file path=ppt/slides/_rels/slide6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2.xml.rels><?xml version="1.0" encoding="UTF-8" standalone="yes"?>
<Relationships xmlns="http://schemas.openxmlformats.org/package/2006/relationships"><Relationship Id="rId9" Type="http://schemas.openxmlformats.org/officeDocument/2006/relationships/image" Target="../media/image713.png"/><Relationship Id="rId8" Type="http://schemas.openxmlformats.org/officeDocument/2006/relationships/image" Target="../media/image699.png"/><Relationship Id="rId7" Type="http://schemas.openxmlformats.org/officeDocument/2006/relationships/image" Target="../media/image698.png"/><Relationship Id="rId6" Type="http://schemas.openxmlformats.org/officeDocument/2006/relationships/image" Target="../media/image697.png"/><Relationship Id="rId5" Type="http://schemas.openxmlformats.org/officeDocument/2006/relationships/image" Target="../media/image696.png"/><Relationship Id="rId4" Type="http://schemas.openxmlformats.org/officeDocument/2006/relationships/image" Target="../media/image695.png"/><Relationship Id="rId3" Type="http://schemas.openxmlformats.org/officeDocument/2006/relationships/image" Target="../media/image694.png"/><Relationship Id="rId2" Type="http://schemas.openxmlformats.org/officeDocument/2006/relationships/image" Target="../media/image710.png"/><Relationship Id="rId12" Type="http://schemas.openxmlformats.org/officeDocument/2006/relationships/slideLayout" Target="../slideLayouts/slideLayout7.xml"/><Relationship Id="rId11" Type="http://schemas.openxmlformats.org/officeDocument/2006/relationships/image" Target="../media/image715.png"/><Relationship Id="rId10" Type="http://schemas.openxmlformats.org/officeDocument/2006/relationships/image" Target="../media/image714.png"/><Relationship Id="rId1" Type="http://schemas.openxmlformats.org/officeDocument/2006/relationships/image" Target="../media/image709.png"/></Relationships>
</file>

<file path=ppt/slides/_rels/slide61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732.png"/><Relationship Id="rId1" Type="http://schemas.openxmlformats.org/officeDocument/2006/relationships/image" Target="../media/image731.png"/></Relationships>
</file>

<file path=ppt/slides/_rels/slide614.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738.png"/><Relationship Id="rId5" Type="http://schemas.openxmlformats.org/officeDocument/2006/relationships/image" Target="../media/image737.png"/><Relationship Id="rId4" Type="http://schemas.openxmlformats.org/officeDocument/2006/relationships/image" Target="../media/image736.png"/><Relationship Id="rId3" Type="http://schemas.openxmlformats.org/officeDocument/2006/relationships/image" Target="../media/image735.png"/><Relationship Id="rId2" Type="http://schemas.openxmlformats.org/officeDocument/2006/relationships/image" Target="../media/image734.png"/><Relationship Id="rId1" Type="http://schemas.openxmlformats.org/officeDocument/2006/relationships/image" Target="../media/image733.png"/></Relationships>
</file>

<file path=ppt/slides/_rels/slide615.xml.rels><?xml version="1.0" encoding="UTF-8" standalone="yes"?>
<Relationships xmlns="http://schemas.openxmlformats.org/package/2006/relationships"><Relationship Id="rId9" Type="http://schemas.openxmlformats.org/officeDocument/2006/relationships/image" Target="../media/image719.png"/><Relationship Id="rId8" Type="http://schemas.openxmlformats.org/officeDocument/2006/relationships/image" Target="../media/image718.png"/><Relationship Id="rId7" Type="http://schemas.openxmlformats.org/officeDocument/2006/relationships/image" Target="../media/image717.png"/><Relationship Id="rId6" Type="http://schemas.openxmlformats.org/officeDocument/2006/relationships/image" Target="../media/image716.png"/><Relationship Id="rId5" Type="http://schemas.openxmlformats.org/officeDocument/2006/relationships/image" Target="../media/image699.png"/><Relationship Id="rId4" Type="http://schemas.openxmlformats.org/officeDocument/2006/relationships/image" Target="../media/image697.png"/><Relationship Id="rId3" Type="http://schemas.openxmlformats.org/officeDocument/2006/relationships/image" Target="../media/image696.png"/><Relationship Id="rId2" Type="http://schemas.openxmlformats.org/officeDocument/2006/relationships/image" Target="../media/image740.png"/><Relationship Id="rId17" Type="http://schemas.openxmlformats.org/officeDocument/2006/relationships/slideLayout" Target="../slideLayouts/slideLayout7.xml"/><Relationship Id="rId16" Type="http://schemas.openxmlformats.org/officeDocument/2006/relationships/image" Target="../media/image744.png"/><Relationship Id="rId15" Type="http://schemas.openxmlformats.org/officeDocument/2006/relationships/image" Target="../media/image743.png"/><Relationship Id="rId14" Type="http://schemas.openxmlformats.org/officeDocument/2006/relationships/image" Target="../media/image742.png"/><Relationship Id="rId13" Type="http://schemas.openxmlformats.org/officeDocument/2006/relationships/image" Target="../media/image741.png"/><Relationship Id="rId12" Type="http://schemas.openxmlformats.org/officeDocument/2006/relationships/image" Target="../media/image722.png"/><Relationship Id="rId11" Type="http://schemas.openxmlformats.org/officeDocument/2006/relationships/image" Target="../media/image721.png"/><Relationship Id="rId10" Type="http://schemas.openxmlformats.org/officeDocument/2006/relationships/image" Target="../media/image720.png"/><Relationship Id="rId1" Type="http://schemas.openxmlformats.org/officeDocument/2006/relationships/image" Target="../media/image739.png"/></Relationships>
</file>

<file path=ppt/slides/_rels/slide616.xml.rels><?xml version="1.0" encoding="UTF-8" standalone="yes"?>
<Relationships xmlns="http://schemas.openxmlformats.org/package/2006/relationships"><Relationship Id="rId9" Type="http://schemas.openxmlformats.org/officeDocument/2006/relationships/image" Target="../media/image749.png"/><Relationship Id="rId8" Type="http://schemas.openxmlformats.org/officeDocument/2006/relationships/image" Target="../media/image699.png"/><Relationship Id="rId7" Type="http://schemas.openxmlformats.org/officeDocument/2006/relationships/image" Target="../media/image697.png"/><Relationship Id="rId6" Type="http://schemas.openxmlformats.org/officeDocument/2006/relationships/image" Target="../media/image696.png"/><Relationship Id="rId5" Type="http://schemas.openxmlformats.org/officeDocument/2006/relationships/image" Target="../media/image748.png"/><Relationship Id="rId4" Type="http://schemas.openxmlformats.org/officeDocument/2006/relationships/image" Target="../media/image747.png"/><Relationship Id="rId3" Type="http://schemas.openxmlformats.org/officeDocument/2006/relationships/image" Target="../media/image718.png"/><Relationship Id="rId2" Type="http://schemas.openxmlformats.org/officeDocument/2006/relationships/image" Target="../media/image746.png"/><Relationship Id="rId15" Type="http://schemas.openxmlformats.org/officeDocument/2006/relationships/slideLayout" Target="../slideLayouts/slideLayout7.xml"/><Relationship Id="rId14" Type="http://schemas.openxmlformats.org/officeDocument/2006/relationships/image" Target="../media/image754.png"/><Relationship Id="rId13" Type="http://schemas.openxmlformats.org/officeDocument/2006/relationships/image" Target="../media/image753.png"/><Relationship Id="rId12" Type="http://schemas.openxmlformats.org/officeDocument/2006/relationships/image" Target="../media/image752.png"/><Relationship Id="rId11" Type="http://schemas.openxmlformats.org/officeDocument/2006/relationships/image" Target="../media/image751.png"/><Relationship Id="rId10" Type="http://schemas.openxmlformats.org/officeDocument/2006/relationships/image" Target="../media/image750.png"/><Relationship Id="rId1" Type="http://schemas.openxmlformats.org/officeDocument/2006/relationships/image" Target="../media/image745.png"/></Relationships>
</file>

<file path=ppt/slides/_rels/slide617.xml.rels><?xml version="1.0" encoding="UTF-8" standalone="yes"?>
<Relationships xmlns="http://schemas.openxmlformats.org/package/2006/relationships"><Relationship Id="rId9" Type="http://schemas.openxmlformats.org/officeDocument/2006/relationships/image" Target="../media/image760.png"/><Relationship Id="rId8" Type="http://schemas.openxmlformats.org/officeDocument/2006/relationships/image" Target="../media/image699.png"/><Relationship Id="rId7" Type="http://schemas.openxmlformats.org/officeDocument/2006/relationships/image" Target="../media/image759.png"/><Relationship Id="rId6" Type="http://schemas.openxmlformats.org/officeDocument/2006/relationships/image" Target="../media/image758.png"/><Relationship Id="rId5" Type="http://schemas.openxmlformats.org/officeDocument/2006/relationships/image" Target="../media/image748.png"/><Relationship Id="rId4" Type="http://schemas.openxmlformats.org/officeDocument/2006/relationships/image" Target="../media/image757.png"/><Relationship Id="rId3" Type="http://schemas.openxmlformats.org/officeDocument/2006/relationships/image" Target="../media/image718.png"/><Relationship Id="rId2" Type="http://schemas.openxmlformats.org/officeDocument/2006/relationships/image" Target="../media/image756.png"/><Relationship Id="rId15" Type="http://schemas.openxmlformats.org/officeDocument/2006/relationships/slideLayout" Target="../slideLayouts/slideLayout7.xml"/><Relationship Id="rId14" Type="http://schemas.openxmlformats.org/officeDocument/2006/relationships/image" Target="../media/image762.png"/><Relationship Id="rId13" Type="http://schemas.openxmlformats.org/officeDocument/2006/relationships/image" Target="../media/image753.png"/><Relationship Id="rId12" Type="http://schemas.openxmlformats.org/officeDocument/2006/relationships/image" Target="../media/image752.png"/><Relationship Id="rId11" Type="http://schemas.openxmlformats.org/officeDocument/2006/relationships/image" Target="../media/image761.png"/><Relationship Id="rId10" Type="http://schemas.openxmlformats.org/officeDocument/2006/relationships/image" Target="../media/image750.png"/><Relationship Id="rId1" Type="http://schemas.openxmlformats.org/officeDocument/2006/relationships/image" Target="../media/image755.png"/></Relationships>
</file>

<file path=ppt/slides/_rels/slide618.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764.png"/><Relationship Id="rId2" Type="http://schemas.openxmlformats.org/officeDocument/2006/relationships/image" Target="../media/image753.png"/><Relationship Id="rId1" Type="http://schemas.openxmlformats.org/officeDocument/2006/relationships/image" Target="../media/image763.png"/></Relationships>
</file>

<file path=ppt/slides/_rels/slide619.xml.rels><?xml version="1.0" encoding="UTF-8" standalone="yes"?>
<Relationships xmlns="http://schemas.openxmlformats.org/package/2006/relationships"><Relationship Id="rId9" Type="http://schemas.openxmlformats.org/officeDocument/2006/relationships/image" Target="../media/image772.png"/><Relationship Id="rId8" Type="http://schemas.openxmlformats.org/officeDocument/2006/relationships/image" Target="../media/image771.png"/><Relationship Id="rId7" Type="http://schemas.openxmlformats.org/officeDocument/2006/relationships/image" Target="../media/image770.png"/><Relationship Id="rId6" Type="http://schemas.openxmlformats.org/officeDocument/2006/relationships/image" Target="../media/image769.png"/><Relationship Id="rId5" Type="http://schemas.openxmlformats.org/officeDocument/2006/relationships/image" Target="../media/image753.png"/><Relationship Id="rId4" Type="http://schemas.openxmlformats.org/officeDocument/2006/relationships/image" Target="../media/image768.png"/><Relationship Id="rId3" Type="http://schemas.openxmlformats.org/officeDocument/2006/relationships/image" Target="../media/image767.png"/><Relationship Id="rId2" Type="http://schemas.openxmlformats.org/officeDocument/2006/relationships/image" Target="../media/image766.png"/><Relationship Id="rId11" Type="http://schemas.openxmlformats.org/officeDocument/2006/relationships/slideLayout" Target="../slideLayouts/slideLayout7.xml"/><Relationship Id="rId10" Type="http://schemas.openxmlformats.org/officeDocument/2006/relationships/image" Target="../media/image773.png"/><Relationship Id="rId1" Type="http://schemas.openxmlformats.org/officeDocument/2006/relationships/image" Target="../media/image765.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0.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771.png"/><Relationship Id="rId6" Type="http://schemas.openxmlformats.org/officeDocument/2006/relationships/image" Target="../media/image773.png"/><Relationship Id="rId5" Type="http://schemas.openxmlformats.org/officeDocument/2006/relationships/image" Target="../media/image772.png"/><Relationship Id="rId4" Type="http://schemas.openxmlformats.org/officeDocument/2006/relationships/image" Target="../media/image777.png"/><Relationship Id="rId3" Type="http://schemas.openxmlformats.org/officeDocument/2006/relationships/image" Target="../media/image776.png"/><Relationship Id="rId2" Type="http://schemas.openxmlformats.org/officeDocument/2006/relationships/image" Target="../media/image775.png"/><Relationship Id="rId1" Type="http://schemas.openxmlformats.org/officeDocument/2006/relationships/image" Target="../media/image774.png"/></Relationships>
</file>

<file path=ppt/slides/_rels/slide621.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image" Target="../media/image781.png"/><Relationship Id="rId7" Type="http://schemas.openxmlformats.org/officeDocument/2006/relationships/image" Target="../media/image772.png"/><Relationship Id="rId6" Type="http://schemas.openxmlformats.org/officeDocument/2006/relationships/image" Target="../media/image771.png"/><Relationship Id="rId5" Type="http://schemas.openxmlformats.org/officeDocument/2006/relationships/image" Target="../media/image780.png"/><Relationship Id="rId4" Type="http://schemas.openxmlformats.org/officeDocument/2006/relationships/image" Target="../media/image779.png"/><Relationship Id="rId3" Type="http://schemas.openxmlformats.org/officeDocument/2006/relationships/image" Target="../media/image778.png"/><Relationship Id="rId2" Type="http://schemas.openxmlformats.org/officeDocument/2006/relationships/image" Target="../media/image775.png"/><Relationship Id="rId1" Type="http://schemas.openxmlformats.org/officeDocument/2006/relationships/image" Target="../media/image774.png"/></Relationships>
</file>

<file path=ppt/slides/_rels/slide62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58.png"/></Relationships>
</file>

<file path=ppt/slides/_rels/slide62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783.png"/><Relationship Id="rId1" Type="http://schemas.openxmlformats.org/officeDocument/2006/relationships/image" Target="../media/image782.png"/></Relationships>
</file>

<file path=ppt/slides/_rels/slide62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85.emf"/></Relationships>
</file>

<file path=ppt/slides/_rels/slide62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784.png"/><Relationship Id="rId1" Type="http://schemas.openxmlformats.org/officeDocument/2006/relationships/image" Target="../media/image782.png"/></Relationships>
</file>

<file path=ppt/slides/_rels/slide626.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786.png"/><Relationship Id="rId2" Type="http://schemas.openxmlformats.org/officeDocument/2006/relationships/image" Target="../media/image784.png"/><Relationship Id="rId1" Type="http://schemas.openxmlformats.org/officeDocument/2006/relationships/image" Target="../media/image785.png"/></Relationships>
</file>

<file path=ppt/slides/_rels/slide627.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789.png"/><Relationship Id="rId2" Type="http://schemas.openxmlformats.org/officeDocument/2006/relationships/image" Target="../media/image788.png"/><Relationship Id="rId1" Type="http://schemas.openxmlformats.org/officeDocument/2006/relationships/image" Target="../media/image787.png"/></Relationships>
</file>

<file path=ppt/slides/_rels/slide62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790.png"/><Relationship Id="rId1" Type="http://schemas.openxmlformats.org/officeDocument/2006/relationships/image" Target="../media/image785.png"/></Relationships>
</file>

<file path=ppt/slides/_rels/slide629.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792.png"/><Relationship Id="rId2" Type="http://schemas.openxmlformats.org/officeDocument/2006/relationships/image" Target="../media/image791.png"/><Relationship Id="rId1" Type="http://schemas.openxmlformats.org/officeDocument/2006/relationships/image" Target="../media/image785.png"/></Relationships>
</file>

<file path=ppt/slides/_rels/slide6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6.png"/></Relationships>
</file>

<file path=ppt/slides/_rels/slide63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793.emf"/></Relationships>
</file>

<file path=ppt/slides/_rels/slide63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794.emf"/></Relationships>
</file>

<file path=ppt/slides/_rels/slide6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4.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797.png"/><Relationship Id="rId2" Type="http://schemas.openxmlformats.org/officeDocument/2006/relationships/image" Target="../media/image796.png"/><Relationship Id="rId1" Type="http://schemas.openxmlformats.org/officeDocument/2006/relationships/image" Target="../media/image795.png"/></Relationships>
</file>

<file path=ppt/slides/_rels/slide635.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801.png"/><Relationship Id="rId4" Type="http://schemas.openxmlformats.org/officeDocument/2006/relationships/image" Target="../media/image800.png"/><Relationship Id="rId3" Type="http://schemas.openxmlformats.org/officeDocument/2006/relationships/image" Target="../media/image799.png"/><Relationship Id="rId2" Type="http://schemas.openxmlformats.org/officeDocument/2006/relationships/image" Target="../media/image780.png"/><Relationship Id="rId1" Type="http://schemas.openxmlformats.org/officeDocument/2006/relationships/image" Target="../media/image798.png"/></Relationships>
</file>

<file path=ppt/slides/_rels/slide636.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806.png"/><Relationship Id="rId6" Type="http://schemas.openxmlformats.org/officeDocument/2006/relationships/image" Target="../media/image805.png"/><Relationship Id="rId5" Type="http://schemas.openxmlformats.org/officeDocument/2006/relationships/image" Target="../media/image804.png"/><Relationship Id="rId4" Type="http://schemas.openxmlformats.org/officeDocument/2006/relationships/image" Target="../media/image783.png"/><Relationship Id="rId3" Type="http://schemas.openxmlformats.org/officeDocument/2006/relationships/image" Target="../media/image785.png"/><Relationship Id="rId2" Type="http://schemas.openxmlformats.org/officeDocument/2006/relationships/image" Target="../media/image803.png"/><Relationship Id="rId1" Type="http://schemas.openxmlformats.org/officeDocument/2006/relationships/image" Target="../media/image802.png"/></Relationships>
</file>

<file path=ppt/slides/_rels/slide63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808.png"/><Relationship Id="rId1" Type="http://schemas.openxmlformats.org/officeDocument/2006/relationships/image" Target="../media/image807.emf"/></Relationships>
</file>

<file path=ppt/slides/_rels/slide63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09.emf"/></Relationships>
</file>

<file path=ppt/slides/_rels/slide639.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810.png"/><Relationship Id="rId2" Type="http://schemas.openxmlformats.org/officeDocument/2006/relationships/image" Target="../media/image790.png"/><Relationship Id="rId1" Type="http://schemas.openxmlformats.org/officeDocument/2006/relationships/image" Target="../media/image785.png"/></Relationships>
</file>

<file path=ppt/slides/_rels/slide6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7.png"/></Relationships>
</file>

<file path=ppt/slides/_rels/slide640.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814.png"/><Relationship Id="rId4" Type="http://schemas.openxmlformats.org/officeDocument/2006/relationships/image" Target="../media/image813.png"/><Relationship Id="rId3" Type="http://schemas.openxmlformats.org/officeDocument/2006/relationships/image" Target="../media/image812.png"/><Relationship Id="rId2" Type="http://schemas.openxmlformats.org/officeDocument/2006/relationships/image" Target="../media/image775.png"/><Relationship Id="rId1" Type="http://schemas.openxmlformats.org/officeDocument/2006/relationships/image" Target="../media/image811.png"/></Relationships>
</file>

<file path=ppt/slides/_rels/slide641.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817.png"/><Relationship Id="rId5" Type="http://schemas.openxmlformats.org/officeDocument/2006/relationships/image" Target="../media/image816.png"/><Relationship Id="rId4" Type="http://schemas.openxmlformats.org/officeDocument/2006/relationships/image" Target="../media/image780.png"/><Relationship Id="rId3" Type="http://schemas.openxmlformats.org/officeDocument/2006/relationships/image" Target="../media/image775.png"/><Relationship Id="rId2" Type="http://schemas.openxmlformats.org/officeDocument/2006/relationships/image" Target="../media/image815.png"/><Relationship Id="rId1" Type="http://schemas.openxmlformats.org/officeDocument/2006/relationships/image" Target="../media/image492.jpeg"/></Relationships>
</file>

<file path=ppt/slides/_rels/slide6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3.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820.png"/><Relationship Id="rId2" Type="http://schemas.openxmlformats.org/officeDocument/2006/relationships/image" Target="../media/image819.png"/><Relationship Id="rId1" Type="http://schemas.openxmlformats.org/officeDocument/2006/relationships/image" Target="../media/image818.png"/></Relationships>
</file>

<file path=ppt/slides/_rels/slide64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775.png"/><Relationship Id="rId1" Type="http://schemas.openxmlformats.org/officeDocument/2006/relationships/image" Target="../media/image815.png"/></Relationships>
</file>

<file path=ppt/slides/_rels/slide645.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823.png"/><Relationship Id="rId4" Type="http://schemas.openxmlformats.org/officeDocument/2006/relationships/image" Target="../media/image822.png"/><Relationship Id="rId3" Type="http://schemas.openxmlformats.org/officeDocument/2006/relationships/image" Target="../media/image821.png"/><Relationship Id="rId2" Type="http://schemas.openxmlformats.org/officeDocument/2006/relationships/image" Target="../media/image775.png"/><Relationship Id="rId1" Type="http://schemas.openxmlformats.org/officeDocument/2006/relationships/image" Target="../media/image815.png"/></Relationships>
</file>

<file path=ppt/slides/_rels/slide646.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826.png"/><Relationship Id="rId4" Type="http://schemas.openxmlformats.org/officeDocument/2006/relationships/image" Target="../media/image825.png"/><Relationship Id="rId3" Type="http://schemas.openxmlformats.org/officeDocument/2006/relationships/image" Target="../media/image824.png"/><Relationship Id="rId2" Type="http://schemas.openxmlformats.org/officeDocument/2006/relationships/image" Target="../media/image775.png"/><Relationship Id="rId1" Type="http://schemas.openxmlformats.org/officeDocument/2006/relationships/image" Target="../media/image815.png"/></Relationships>
</file>

<file path=ppt/slides/_rels/slide647.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827.png"/><Relationship Id="rId2" Type="http://schemas.openxmlformats.org/officeDocument/2006/relationships/image" Target="../media/image775.png"/><Relationship Id="rId1" Type="http://schemas.openxmlformats.org/officeDocument/2006/relationships/image" Target="../media/image815.png"/></Relationships>
</file>

<file path=ppt/slides/_rels/slide64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28.png"/></Relationships>
</file>

<file path=ppt/slides/_rels/slide64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830.png"/><Relationship Id="rId1" Type="http://schemas.openxmlformats.org/officeDocument/2006/relationships/image" Target="../media/image829.png"/></Relationships>
</file>

<file path=ppt/slides/_rels/slide6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8.png"/></Relationships>
</file>

<file path=ppt/slides/_rels/slide65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31.png"/></Relationships>
</file>

<file path=ppt/slides/_rels/slide65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32.emf"/></Relationships>
</file>

<file path=ppt/slides/_rels/slide65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33.emf"/></Relationships>
</file>

<file path=ppt/slides/_rels/slide65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34.png"/></Relationships>
</file>

<file path=ppt/slides/_rels/slide65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784.png"/><Relationship Id="rId1" Type="http://schemas.openxmlformats.org/officeDocument/2006/relationships/image" Target="../media/image785.png"/></Relationships>
</file>

<file path=ppt/slides/_rels/slide655.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837.png"/><Relationship Id="rId4" Type="http://schemas.openxmlformats.org/officeDocument/2006/relationships/image" Target="../media/image836.png"/><Relationship Id="rId3" Type="http://schemas.openxmlformats.org/officeDocument/2006/relationships/image" Target="../media/image784.png"/><Relationship Id="rId2" Type="http://schemas.openxmlformats.org/officeDocument/2006/relationships/image" Target="../media/image785.png"/><Relationship Id="rId1" Type="http://schemas.openxmlformats.org/officeDocument/2006/relationships/image" Target="../media/image835.png"/></Relationships>
</file>

<file path=ppt/slides/_rels/slide65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38.png"/></Relationships>
</file>

<file path=ppt/slides/_rels/slide6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39.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0.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845.png"/><Relationship Id="rId5" Type="http://schemas.openxmlformats.org/officeDocument/2006/relationships/image" Target="../media/image844.png"/><Relationship Id="rId4" Type="http://schemas.openxmlformats.org/officeDocument/2006/relationships/image" Target="../media/image843.png"/><Relationship Id="rId3" Type="http://schemas.openxmlformats.org/officeDocument/2006/relationships/image" Target="../media/image842.png"/><Relationship Id="rId2" Type="http://schemas.openxmlformats.org/officeDocument/2006/relationships/image" Target="../media/image841.png"/><Relationship Id="rId1" Type="http://schemas.openxmlformats.org/officeDocument/2006/relationships/image" Target="../media/image840.png"/></Relationships>
</file>

<file path=ppt/slides/_rels/slide66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848.png"/><Relationship Id="rId2" Type="http://schemas.openxmlformats.org/officeDocument/2006/relationships/image" Target="../media/image847.png"/><Relationship Id="rId1" Type="http://schemas.openxmlformats.org/officeDocument/2006/relationships/image" Target="../media/image846.png"/></Relationships>
</file>

<file path=ppt/slides/_rels/slide66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784.png"/><Relationship Id="rId1" Type="http://schemas.openxmlformats.org/officeDocument/2006/relationships/image" Target="../media/image785.png"/></Relationships>
</file>

<file path=ppt/slides/_rels/slide663.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851.png"/><Relationship Id="rId4" Type="http://schemas.openxmlformats.org/officeDocument/2006/relationships/image" Target="../media/image850.png"/><Relationship Id="rId3" Type="http://schemas.openxmlformats.org/officeDocument/2006/relationships/image" Target="../media/image849.png"/><Relationship Id="rId2" Type="http://schemas.openxmlformats.org/officeDocument/2006/relationships/image" Target="../media/image784.png"/><Relationship Id="rId1" Type="http://schemas.openxmlformats.org/officeDocument/2006/relationships/image" Target="../media/image785.png"/></Relationships>
</file>

<file path=ppt/slides/_rels/slide66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85.emf"/></Relationships>
</file>

<file path=ppt/slides/_rels/slide665.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853.png"/><Relationship Id="rId2" Type="http://schemas.openxmlformats.org/officeDocument/2006/relationships/image" Target="../media/image852.png"/><Relationship Id="rId1" Type="http://schemas.openxmlformats.org/officeDocument/2006/relationships/image" Target="../media/image849.png"/></Relationships>
</file>

<file path=ppt/slides/_rels/slide666.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857.png"/><Relationship Id="rId3" Type="http://schemas.openxmlformats.org/officeDocument/2006/relationships/image" Target="../media/image856.png"/><Relationship Id="rId2" Type="http://schemas.openxmlformats.org/officeDocument/2006/relationships/image" Target="../media/image855.png"/><Relationship Id="rId1" Type="http://schemas.openxmlformats.org/officeDocument/2006/relationships/image" Target="../media/image854.png"/></Relationships>
</file>

<file path=ppt/slides/_rels/slide66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58.png"/></Relationships>
</file>

<file path=ppt/slides/_rels/slide66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687.png"/><Relationship Id="rId1" Type="http://schemas.openxmlformats.org/officeDocument/2006/relationships/image" Target="../media/image686.png"/></Relationships>
</file>

<file path=ppt/slides/_rels/slide66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860.png"/><Relationship Id="rId1" Type="http://schemas.openxmlformats.org/officeDocument/2006/relationships/image" Target="../media/image859.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0.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864.png"/><Relationship Id="rId3" Type="http://schemas.openxmlformats.org/officeDocument/2006/relationships/image" Target="../media/image863.png"/><Relationship Id="rId2" Type="http://schemas.openxmlformats.org/officeDocument/2006/relationships/image" Target="../media/image862.png"/><Relationship Id="rId1" Type="http://schemas.openxmlformats.org/officeDocument/2006/relationships/image" Target="../media/image861.png"/></Relationships>
</file>

<file path=ppt/slides/_rels/slide671.xml.rels><?xml version="1.0" encoding="UTF-8" standalone="yes"?>
<Relationships xmlns="http://schemas.openxmlformats.org/package/2006/relationships"><Relationship Id="rId9" Type="http://schemas.openxmlformats.org/officeDocument/2006/relationships/image" Target="../media/image719.png"/><Relationship Id="rId8" Type="http://schemas.openxmlformats.org/officeDocument/2006/relationships/image" Target="../media/image718.png"/><Relationship Id="rId7" Type="http://schemas.openxmlformats.org/officeDocument/2006/relationships/image" Target="../media/image717.png"/><Relationship Id="rId6" Type="http://schemas.openxmlformats.org/officeDocument/2006/relationships/image" Target="../media/image716.png"/><Relationship Id="rId5" Type="http://schemas.openxmlformats.org/officeDocument/2006/relationships/image" Target="../media/image699.png"/><Relationship Id="rId4" Type="http://schemas.openxmlformats.org/officeDocument/2006/relationships/image" Target="../media/image697.png"/><Relationship Id="rId3" Type="http://schemas.openxmlformats.org/officeDocument/2006/relationships/image" Target="../media/image696.png"/><Relationship Id="rId2" Type="http://schemas.openxmlformats.org/officeDocument/2006/relationships/image" Target="../media/image740.png"/><Relationship Id="rId15" Type="http://schemas.openxmlformats.org/officeDocument/2006/relationships/slideLayout" Target="../slideLayouts/slideLayout7.xml"/><Relationship Id="rId14" Type="http://schemas.openxmlformats.org/officeDocument/2006/relationships/image" Target="../media/image742.png"/><Relationship Id="rId13" Type="http://schemas.openxmlformats.org/officeDocument/2006/relationships/image" Target="../media/image865.png"/><Relationship Id="rId12" Type="http://schemas.openxmlformats.org/officeDocument/2006/relationships/image" Target="../media/image722.png"/><Relationship Id="rId11" Type="http://schemas.openxmlformats.org/officeDocument/2006/relationships/image" Target="../media/image721.png"/><Relationship Id="rId10" Type="http://schemas.openxmlformats.org/officeDocument/2006/relationships/image" Target="../media/image720.png"/><Relationship Id="rId1" Type="http://schemas.openxmlformats.org/officeDocument/2006/relationships/image" Target="../media/image739.png"/></Relationships>
</file>

<file path=ppt/slides/_rels/slide672.xml.rels><?xml version="1.0" encoding="UTF-8" standalone="yes"?>
<Relationships xmlns="http://schemas.openxmlformats.org/package/2006/relationships"><Relationship Id="rId9" Type="http://schemas.openxmlformats.org/officeDocument/2006/relationships/image" Target="../media/image719.png"/><Relationship Id="rId8" Type="http://schemas.openxmlformats.org/officeDocument/2006/relationships/image" Target="../media/image718.png"/><Relationship Id="rId7" Type="http://schemas.openxmlformats.org/officeDocument/2006/relationships/image" Target="../media/image717.png"/><Relationship Id="rId6" Type="http://schemas.openxmlformats.org/officeDocument/2006/relationships/image" Target="../media/image716.png"/><Relationship Id="rId5" Type="http://schemas.openxmlformats.org/officeDocument/2006/relationships/image" Target="../media/image699.png"/><Relationship Id="rId4" Type="http://schemas.openxmlformats.org/officeDocument/2006/relationships/image" Target="../media/image697.png"/><Relationship Id="rId3" Type="http://schemas.openxmlformats.org/officeDocument/2006/relationships/image" Target="../media/image696.png"/><Relationship Id="rId2" Type="http://schemas.openxmlformats.org/officeDocument/2006/relationships/image" Target="../media/image740.png"/><Relationship Id="rId15" Type="http://schemas.openxmlformats.org/officeDocument/2006/relationships/slideLayout" Target="../slideLayouts/slideLayout7.xml"/><Relationship Id="rId14" Type="http://schemas.openxmlformats.org/officeDocument/2006/relationships/image" Target="../media/image867.png"/><Relationship Id="rId13" Type="http://schemas.openxmlformats.org/officeDocument/2006/relationships/image" Target="../media/image866.png"/><Relationship Id="rId12" Type="http://schemas.openxmlformats.org/officeDocument/2006/relationships/image" Target="../media/image722.png"/><Relationship Id="rId11" Type="http://schemas.openxmlformats.org/officeDocument/2006/relationships/image" Target="../media/image721.png"/><Relationship Id="rId10" Type="http://schemas.openxmlformats.org/officeDocument/2006/relationships/image" Target="../media/image720.png"/><Relationship Id="rId1" Type="http://schemas.openxmlformats.org/officeDocument/2006/relationships/image" Target="../media/image739.png"/></Relationships>
</file>

<file path=ppt/slides/_rels/slide673.xml.rels><?xml version="1.0" encoding="UTF-8" standalone="yes"?>
<Relationships xmlns="http://schemas.openxmlformats.org/package/2006/relationships"><Relationship Id="rId9" Type="http://schemas.openxmlformats.org/officeDocument/2006/relationships/image" Target="../media/image749.png"/><Relationship Id="rId8" Type="http://schemas.openxmlformats.org/officeDocument/2006/relationships/image" Target="../media/image699.png"/><Relationship Id="rId7" Type="http://schemas.openxmlformats.org/officeDocument/2006/relationships/image" Target="../media/image759.png"/><Relationship Id="rId6" Type="http://schemas.openxmlformats.org/officeDocument/2006/relationships/image" Target="../media/image758.png"/><Relationship Id="rId5" Type="http://schemas.openxmlformats.org/officeDocument/2006/relationships/image" Target="../media/image869.png"/><Relationship Id="rId4" Type="http://schemas.openxmlformats.org/officeDocument/2006/relationships/image" Target="../media/image868.png"/><Relationship Id="rId3" Type="http://schemas.openxmlformats.org/officeDocument/2006/relationships/image" Target="../media/image718.png"/><Relationship Id="rId20" Type="http://schemas.openxmlformats.org/officeDocument/2006/relationships/slideLayout" Target="../slideLayouts/slideLayout7.xml"/><Relationship Id="rId2" Type="http://schemas.openxmlformats.org/officeDocument/2006/relationships/image" Target="../media/image756.png"/><Relationship Id="rId19" Type="http://schemas.openxmlformats.org/officeDocument/2006/relationships/image" Target="../media/image697.png"/><Relationship Id="rId18" Type="http://schemas.openxmlformats.org/officeDocument/2006/relationships/image" Target="../media/image696.png"/><Relationship Id="rId17" Type="http://schemas.openxmlformats.org/officeDocument/2006/relationships/image" Target="../media/image724.png"/><Relationship Id="rId16" Type="http://schemas.openxmlformats.org/officeDocument/2006/relationships/image" Target="../media/image723.png"/><Relationship Id="rId15" Type="http://schemas.openxmlformats.org/officeDocument/2006/relationships/image" Target="../media/image871.png"/><Relationship Id="rId14" Type="http://schemas.openxmlformats.org/officeDocument/2006/relationships/image" Target="../media/image870.png"/><Relationship Id="rId13" Type="http://schemas.openxmlformats.org/officeDocument/2006/relationships/image" Target="../media/image753.png"/><Relationship Id="rId12" Type="http://schemas.openxmlformats.org/officeDocument/2006/relationships/image" Target="../media/image752.png"/><Relationship Id="rId11" Type="http://schemas.openxmlformats.org/officeDocument/2006/relationships/image" Target="../media/image751.png"/><Relationship Id="rId10" Type="http://schemas.openxmlformats.org/officeDocument/2006/relationships/image" Target="../media/image750.png"/><Relationship Id="rId1" Type="http://schemas.openxmlformats.org/officeDocument/2006/relationships/image" Target="../media/image755.png"/></Relationships>
</file>

<file path=ppt/slides/_rels/slide674.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871.png"/><Relationship Id="rId6" Type="http://schemas.openxmlformats.org/officeDocument/2006/relationships/image" Target="../media/image870.png"/><Relationship Id="rId5" Type="http://schemas.openxmlformats.org/officeDocument/2006/relationships/image" Target="../media/image753.png"/><Relationship Id="rId4" Type="http://schemas.openxmlformats.org/officeDocument/2006/relationships/image" Target="../media/image873.png"/><Relationship Id="rId3" Type="http://schemas.openxmlformats.org/officeDocument/2006/relationships/image" Target="../media/image799.png"/><Relationship Id="rId2" Type="http://schemas.openxmlformats.org/officeDocument/2006/relationships/image" Target="../media/image765.png"/><Relationship Id="rId1" Type="http://schemas.openxmlformats.org/officeDocument/2006/relationships/image" Target="../media/image872.png"/></Relationships>
</file>

<file path=ppt/slides/_rels/slide675.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876.png"/><Relationship Id="rId4" Type="http://schemas.openxmlformats.org/officeDocument/2006/relationships/image" Target="../media/image875.png"/><Relationship Id="rId3" Type="http://schemas.openxmlformats.org/officeDocument/2006/relationships/image" Target="../media/image874.png"/><Relationship Id="rId2" Type="http://schemas.openxmlformats.org/officeDocument/2006/relationships/image" Target="../media/image799.png"/><Relationship Id="rId1" Type="http://schemas.openxmlformats.org/officeDocument/2006/relationships/image" Target="../media/image765.png"/></Relationships>
</file>

<file path=ppt/slides/_rels/slide676.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879.png"/><Relationship Id="rId4" Type="http://schemas.openxmlformats.org/officeDocument/2006/relationships/image" Target="../media/image875.png"/><Relationship Id="rId3" Type="http://schemas.openxmlformats.org/officeDocument/2006/relationships/image" Target="../media/image775.png"/><Relationship Id="rId2" Type="http://schemas.openxmlformats.org/officeDocument/2006/relationships/image" Target="../media/image878.png"/><Relationship Id="rId1" Type="http://schemas.openxmlformats.org/officeDocument/2006/relationships/image" Target="../media/image877.png"/></Relationships>
</file>

<file path=ppt/slides/_rels/slide67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881.png"/><Relationship Id="rId1" Type="http://schemas.openxmlformats.org/officeDocument/2006/relationships/image" Target="../media/image880.png"/></Relationships>
</file>

<file path=ppt/slides/_rels/slide678.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881.png"/><Relationship Id="rId5" Type="http://schemas.openxmlformats.org/officeDocument/2006/relationships/image" Target="../media/image880.png"/><Relationship Id="rId4" Type="http://schemas.openxmlformats.org/officeDocument/2006/relationships/image" Target="../media/image885.png"/><Relationship Id="rId3" Type="http://schemas.openxmlformats.org/officeDocument/2006/relationships/image" Target="../media/image884.png"/><Relationship Id="rId2" Type="http://schemas.openxmlformats.org/officeDocument/2006/relationships/image" Target="../media/image883.png"/><Relationship Id="rId1" Type="http://schemas.openxmlformats.org/officeDocument/2006/relationships/image" Target="../media/image882.png"/></Relationships>
</file>

<file path=ppt/slides/_rels/slide67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887.png"/><Relationship Id="rId1" Type="http://schemas.openxmlformats.org/officeDocument/2006/relationships/image" Target="../media/image886.png"/></Relationships>
</file>

<file path=ppt/slides/_rels/slide6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60.png"/><Relationship Id="rId1" Type="http://schemas.openxmlformats.org/officeDocument/2006/relationships/image" Target="../media/image59.png"/></Relationships>
</file>

<file path=ppt/slides/_rels/slide68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88.png"/></Relationships>
</file>

<file path=ppt/slides/_rels/slide6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881.png"/><Relationship Id="rId1" Type="http://schemas.openxmlformats.org/officeDocument/2006/relationships/image" Target="../media/image880.png"/></Relationships>
</file>

<file path=ppt/slides/_rels/slide683.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890.png"/><Relationship Id="rId3" Type="http://schemas.openxmlformats.org/officeDocument/2006/relationships/image" Target="../media/image889.png"/><Relationship Id="rId2" Type="http://schemas.openxmlformats.org/officeDocument/2006/relationships/image" Target="../media/image784.png"/><Relationship Id="rId1" Type="http://schemas.openxmlformats.org/officeDocument/2006/relationships/image" Target="../media/image785.png"/></Relationships>
</file>

<file path=ppt/slides/_rels/slide68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91.png"/></Relationships>
</file>

<file path=ppt/slides/_rels/slide68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92.png"/></Relationships>
</file>

<file path=ppt/slides/_rels/slide68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93.png"/></Relationships>
</file>

<file path=ppt/slides/_rels/slide687.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896.png"/><Relationship Id="rId2" Type="http://schemas.openxmlformats.org/officeDocument/2006/relationships/image" Target="../media/image895.png"/><Relationship Id="rId1" Type="http://schemas.openxmlformats.org/officeDocument/2006/relationships/image" Target="../media/image894.png"/></Relationships>
</file>

<file path=ppt/slides/_rels/slide68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97.png"/></Relationships>
</file>

<file path=ppt/slides/_rels/slide6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62.png"/><Relationship Id="rId1" Type="http://schemas.openxmlformats.org/officeDocument/2006/relationships/image" Target="../media/image61.png"/></Relationships>
</file>

<file path=ppt/slides/_rels/slide69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98.emf"/></Relationships>
</file>

<file path=ppt/slides/_rels/slide69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99.emf"/></Relationships>
</file>

<file path=ppt/slides/_rels/slide69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00.emf"/></Relationships>
</file>

<file path=ppt/slides/_rels/slide69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01.emf"/></Relationships>
</file>

<file path=ppt/slides/_rels/slide694.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905.emf"/><Relationship Id="rId3" Type="http://schemas.openxmlformats.org/officeDocument/2006/relationships/image" Target="../media/image904.emf"/><Relationship Id="rId2" Type="http://schemas.openxmlformats.org/officeDocument/2006/relationships/image" Target="../media/image903.emf"/><Relationship Id="rId1" Type="http://schemas.openxmlformats.org/officeDocument/2006/relationships/image" Target="../media/image902.emf"/></Relationships>
</file>

<file path=ppt/slides/_rels/slide69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06.png"/></Relationships>
</file>

<file path=ppt/slides/_rels/slide69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908.png"/><Relationship Id="rId1" Type="http://schemas.openxmlformats.org/officeDocument/2006/relationships/image" Target="../media/image907.png"/></Relationships>
</file>

<file path=ppt/slides/_rels/slide6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66.png"/><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image" Target="../media/image63.png"/></Relationships>
</file>

<file path=ppt/slides/_rels/slide70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09.png"/></Relationships>
</file>

<file path=ppt/slides/_rels/slide70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10.png"/></Relationships>
</file>

<file path=ppt/slides/_rels/slide702.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912.png"/><Relationship Id="rId3" Type="http://schemas.openxmlformats.org/officeDocument/2006/relationships/image" Target="../media/image911.png"/><Relationship Id="rId2" Type="http://schemas.openxmlformats.org/officeDocument/2006/relationships/image" Target="../media/image23.png"/><Relationship Id="rId1" Type="http://schemas.openxmlformats.org/officeDocument/2006/relationships/image" Target="../media/image22.png"/></Relationships>
</file>

<file path=ppt/slides/_rels/slide7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4.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913.png"/><Relationship Id="rId4" Type="http://schemas.openxmlformats.org/officeDocument/2006/relationships/image" Target="../media/image27.png"/><Relationship Id="rId3" Type="http://schemas.openxmlformats.org/officeDocument/2006/relationships/image" Target="../media/image26.png"/><Relationship Id="rId2" Type="http://schemas.openxmlformats.org/officeDocument/2006/relationships/image" Target="../media/image23.png"/><Relationship Id="rId1" Type="http://schemas.openxmlformats.org/officeDocument/2006/relationships/image" Target="../media/image22.png"/></Relationships>
</file>

<file path=ppt/slides/_rels/slide7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784.png"/><Relationship Id="rId1" Type="http://schemas.openxmlformats.org/officeDocument/2006/relationships/image" Target="../media/image785.png"/></Relationships>
</file>

<file path=ppt/slides/_rels/slide70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784.png"/><Relationship Id="rId1" Type="http://schemas.openxmlformats.org/officeDocument/2006/relationships/image" Target="../media/image785.png"/></Relationships>
</file>

<file path=ppt/slides/_rels/slide709.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916.png"/><Relationship Id="rId4" Type="http://schemas.openxmlformats.org/officeDocument/2006/relationships/image" Target="../media/image915.png"/><Relationship Id="rId3" Type="http://schemas.openxmlformats.org/officeDocument/2006/relationships/image" Target="../media/image914.png"/><Relationship Id="rId2" Type="http://schemas.openxmlformats.org/officeDocument/2006/relationships/image" Target="../media/image784.png"/><Relationship Id="rId1" Type="http://schemas.openxmlformats.org/officeDocument/2006/relationships/image" Target="../media/image785.png"/></Relationships>
</file>

<file path=ppt/slides/_rels/slide7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69.png"/><Relationship Id="rId2" Type="http://schemas.openxmlformats.org/officeDocument/2006/relationships/image" Target="../media/image68.png"/><Relationship Id="rId1" Type="http://schemas.openxmlformats.org/officeDocument/2006/relationships/image" Target="../media/image67.png"/></Relationships>
</file>

<file path=ppt/slides/_rels/slide710.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918.png"/><Relationship Id="rId3" Type="http://schemas.openxmlformats.org/officeDocument/2006/relationships/image" Target="../media/image784.png"/><Relationship Id="rId2" Type="http://schemas.openxmlformats.org/officeDocument/2006/relationships/image" Target="../media/image785.png"/><Relationship Id="rId1" Type="http://schemas.openxmlformats.org/officeDocument/2006/relationships/image" Target="../media/image917.png"/></Relationships>
</file>

<file path=ppt/slides/_rels/slide711.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922.png"/><Relationship Id="rId5" Type="http://schemas.openxmlformats.org/officeDocument/2006/relationships/image" Target="../media/image921.png"/><Relationship Id="rId4" Type="http://schemas.openxmlformats.org/officeDocument/2006/relationships/image" Target="../media/image920.png"/><Relationship Id="rId3" Type="http://schemas.openxmlformats.org/officeDocument/2006/relationships/image" Target="../media/image919.png"/><Relationship Id="rId2" Type="http://schemas.openxmlformats.org/officeDocument/2006/relationships/image" Target="../media/image784.png"/><Relationship Id="rId1" Type="http://schemas.openxmlformats.org/officeDocument/2006/relationships/image" Target="../media/image785.png"/></Relationships>
</file>

<file path=ppt/slides/_rels/slide712.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924.png"/><Relationship Id="rId3" Type="http://schemas.openxmlformats.org/officeDocument/2006/relationships/image" Target="../media/image923.png"/><Relationship Id="rId2" Type="http://schemas.openxmlformats.org/officeDocument/2006/relationships/image" Target="../media/image784.png"/><Relationship Id="rId1" Type="http://schemas.openxmlformats.org/officeDocument/2006/relationships/image" Target="../media/image785.png"/></Relationships>
</file>

<file path=ppt/slides/_rels/slide713.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926.png"/><Relationship Id="rId3" Type="http://schemas.openxmlformats.org/officeDocument/2006/relationships/image" Target="../media/image925.png"/><Relationship Id="rId2" Type="http://schemas.openxmlformats.org/officeDocument/2006/relationships/image" Target="../media/image784.png"/><Relationship Id="rId1" Type="http://schemas.openxmlformats.org/officeDocument/2006/relationships/image" Target="../media/image785.png"/></Relationships>
</file>

<file path=ppt/slides/_rels/slide714.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926.png"/><Relationship Id="rId3" Type="http://schemas.openxmlformats.org/officeDocument/2006/relationships/image" Target="../media/image927.png"/><Relationship Id="rId2" Type="http://schemas.openxmlformats.org/officeDocument/2006/relationships/image" Target="../media/image784.png"/><Relationship Id="rId1" Type="http://schemas.openxmlformats.org/officeDocument/2006/relationships/image" Target="../media/image785.png"/></Relationships>
</file>

<file path=ppt/slides/_rels/slide71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28.png"/></Relationships>
</file>

<file path=ppt/slides/_rels/slide716.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930.png"/><Relationship Id="rId2" Type="http://schemas.openxmlformats.org/officeDocument/2006/relationships/image" Target="../media/image790.png"/><Relationship Id="rId1" Type="http://schemas.openxmlformats.org/officeDocument/2006/relationships/image" Target="../media/image929.png"/></Relationships>
</file>

<file path=ppt/slides/_rels/slide717.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929.png"/><Relationship Id="rId6" Type="http://schemas.openxmlformats.org/officeDocument/2006/relationships/image" Target="../media/image934.png"/><Relationship Id="rId5" Type="http://schemas.openxmlformats.org/officeDocument/2006/relationships/image" Target="../media/image933.png"/><Relationship Id="rId4" Type="http://schemas.openxmlformats.org/officeDocument/2006/relationships/image" Target="../media/image932.png"/><Relationship Id="rId3" Type="http://schemas.openxmlformats.org/officeDocument/2006/relationships/image" Target="../media/image931.png"/><Relationship Id="rId2" Type="http://schemas.openxmlformats.org/officeDocument/2006/relationships/image" Target="../media/image930.png"/><Relationship Id="rId1" Type="http://schemas.openxmlformats.org/officeDocument/2006/relationships/image" Target="../media/image790.png"/></Relationships>
</file>

<file path=ppt/slides/_rels/slide718.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939.png"/><Relationship Id="rId6" Type="http://schemas.openxmlformats.org/officeDocument/2006/relationships/image" Target="../media/image938.png"/><Relationship Id="rId5" Type="http://schemas.openxmlformats.org/officeDocument/2006/relationships/image" Target="../media/image929.png"/><Relationship Id="rId4" Type="http://schemas.openxmlformats.org/officeDocument/2006/relationships/image" Target="../media/image937.png"/><Relationship Id="rId3" Type="http://schemas.openxmlformats.org/officeDocument/2006/relationships/image" Target="../media/image936.png"/><Relationship Id="rId2" Type="http://schemas.openxmlformats.org/officeDocument/2006/relationships/image" Target="../media/image935.png"/><Relationship Id="rId1" Type="http://schemas.openxmlformats.org/officeDocument/2006/relationships/image" Target="../media/image790.png"/></Relationships>
</file>

<file path=ppt/slides/_rels/slide719.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942.png"/><Relationship Id="rId2" Type="http://schemas.openxmlformats.org/officeDocument/2006/relationships/image" Target="../media/image941.png"/><Relationship Id="rId1" Type="http://schemas.openxmlformats.org/officeDocument/2006/relationships/image" Target="../media/image940.png"/></Relationships>
</file>

<file path=ppt/slides/_rels/slide72.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73.png"/><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image" Target="../media/image70.png"/></Relationships>
</file>

<file path=ppt/slides/_rels/slide720.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945.png"/><Relationship Id="rId6" Type="http://schemas.openxmlformats.org/officeDocument/2006/relationships/image" Target="../media/image944.png"/><Relationship Id="rId5" Type="http://schemas.openxmlformats.org/officeDocument/2006/relationships/image" Target="../media/image929.png"/><Relationship Id="rId4" Type="http://schemas.openxmlformats.org/officeDocument/2006/relationships/image" Target="../media/image930.png"/><Relationship Id="rId3" Type="http://schemas.openxmlformats.org/officeDocument/2006/relationships/image" Target="../media/image790.png"/><Relationship Id="rId2" Type="http://schemas.openxmlformats.org/officeDocument/2006/relationships/image" Target="../media/image943.png"/><Relationship Id="rId1" Type="http://schemas.openxmlformats.org/officeDocument/2006/relationships/image" Target="../media/image784.png"/></Relationships>
</file>

<file path=ppt/slides/_rels/slide721.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929.png"/><Relationship Id="rId3" Type="http://schemas.openxmlformats.org/officeDocument/2006/relationships/image" Target="../media/image930.png"/><Relationship Id="rId2" Type="http://schemas.openxmlformats.org/officeDocument/2006/relationships/image" Target="../media/image790.png"/><Relationship Id="rId1" Type="http://schemas.openxmlformats.org/officeDocument/2006/relationships/image" Target="../media/image946.png"/></Relationships>
</file>

<file path=ppt/slides/_rels/slide722.xml.rels><?xml version="1.0" encoding="UTF-8" standalone="yes"?>
<Relationships xmlns="http://schemas.openxmlformats.org/package/2006/relationships"><Relationship Id="rId9" Type="http://schemas.openxmlformats.org/officeDocument/2006/relationships/image" Target="../media/image926.png"/><Relationship Id="rId8" Type="http://schemas.openxmlformats.org/officeDocument/2006/relationships/image" Target="../media/image951.png"/><Relationship Id="rId7" Type="http://schemas.openxmlformats.org/officeDocument/2006/relationships/image" Target="../media/image950.png"/><Relationship Id="rId6" Type="http://schemas.openxmlformats.org/officeDocument/2006/relationships/image" Target="../media/image949.png"/><Relationship Id="rId5" Type="http://schemas.openxmlformats.org/officeDocument/2006/relationships/image" Target="../media/image948.png"/><Relationship Id="rId4" Type="http://schemas.openxmlformats.org/officeDocument/2006/relationships/image" Target="../media/image929.png"/><Relationship Id="rId3" Type="http://schemas.openxmlformats.org/officeDocument/2006/relationships/image" Target="../media/image930.png"/><Relationship Id="rId2" Type="http://schemas.openxmlformats.org/officeDocument/2006/relationships/image" Target="../media/image790.png"/><Relationship Id="rId10" Type="http://schemas.openxmlformats.org/officeDocument/2006/relationships/slideLayout" Target="../slideLayouts/slideLayout7.xml"/><Relationship Id="rId1" Type="http://schemas.openxmlformats.org/officeDocument/2006/relationships/image" Target="../media/image947.png"/></Relationships>
</file>

<file path=ppt/slides/_rels/slide723.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926.png"/><Relationship Id="rId3" Type="http://schemas.openxmlformats.org/officeDocument/2006/relationships/image" Target="../media/image929.png"/><Relationship Id="rId2" Type="http://schemas.openxmlformats.org/officeDocument/2006/relationships/image" Target="../media/image930.png"/><Relationship Id="rId1" Type="http://schemas.openxmlformats.org/officeDocument/2006/relationships/image" Target="../media/image790.png"/></Relationships>
</file>

<file path=ppt/slides/_rels/slide72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52.png"/></Relationships>
</file>

<file path=ppt/slides/_rels/slide7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6.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929.png"/><Relationship Id="rId2" Type="http://schemas.openxmlformats.org/officeDocument/2006/relationships/image" Target="../media/image930.png"/><Relationship Id="rId1" Type="http://schemas.openxmlformats.org/officeDocument/2006/relationships/image" Target="../media/image790.png"/></Relationships>
</file>

<file path=ppt/slides/_rels/slide727.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956.png"/><Relationship Id="rId6" Type="http://schemas.openxmlformats.org/officeDocument/2006/relationships/image" Target="../media/image955.png"/><Relationship Id="rId5" Type="http://schemas.openxmlformats.org/officeDocument/2006/relationships/image" Target="../media/image954.png"/><Relationship Id="rId4" Type="http://schemas.openxmlformats.org/officeDocument/2006/relationships/image" Target="../media/image953.png"/><Relationship Id="rId3" Type="http://schemas.openxmlformats.org/officeDocument/2006/relationships/image" Target="../media/image929.png"/><Relationship Id="rId2" Type="http://schemas.openxmlformats.org/officeDocument/2006/relationships/image" Target="../media/image930.png"/><Relationship Id="rId1" Type="http://schemas.openxmlformats.org/officeDocument/2006/relationships/image" Target="../media/image790.png"/></Relationships>
</file>

<file path=ppt/slides/_rels/slide728.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958.png"/><Relationship Id="rId4" Type="http://schemas.openxmlformats.org/officeDocument/2006/relationships/image" Target="../media/image957.png"/><Relationship Id="rId3" Type="http://schemas.openxmlformats.org/officeDocument/2006/relationships/image" Target="../media/image929.png"/><Relationship Id="rId2" Type="http://schemas.openxmlformats.org/officeDocument/2006/relationships/image" Target="../media/image930.png"/><Relationship Id="rId1" Type="http://schemas.openxmlformats.org/officeDocument/2006/relationships/image" Target="../media/image790.png"/></Relationships>
</file>

<file path=ppt/slides/_rels/slide729.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961.png"/><Relationship Id="rId5" Type="http://schemas.openxmlformats.org/officeDocument/2006/relationships/image" Target="../media/image960.png"/><Relationship Id="rId4" Type="http://schemas.openxmlformats.org/officeDocument/2006/relationships/image" Target="../media/image959.png"/><Relationship Id="rId3" Type="http://schemas.openxmlformats.org/officeDocument/2006/relationships/image" Target="../media/image929.png"/><Relationship Id="rId2" Type="http://schemas.openxmlformats.org/officeDocument/2006/relationships/image" Target="../media/image930.png"/><Relationship Id="rId1" Type="http://schemas.openxmlformats.org/officeDocument/2006/relationships/image" Target="../media/image790.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0.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926.png"/><Relationship Id="rId4" Type="http://schemas.openxmlformats.org/officeDocument/2006/relationships/image" Target="../media/image962.png"/><Relationship Id="rId3" Type="http://schemas.openxmlformats.org/officeDocument/2006/relationships/image" Target="../media/image929.png"/><Relationship Id="rId2" Type="http://schemas.openxmlformats.org/officeDocument/2006/relationships/image" Target="../media/image930.png"/><Relationship Id="rId1" Type="http://schemas.openxmlformats.org/officeDocument/2006/relationships/image" Target="../media/image790.png"/></Relationships>
</file>

<file path=ppt/slides/_rels/slide731.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926.png"/><Relationship Id="rId4" Type="http://schemas.openxmlformats.org/officeDocument/2006/relationships/image" Target="../media/image963.png"/><Relationship Id="rId3" Type="http://schemas.openxmlformats.org/officeDocument/2006/relationships/image" Target="../media/image929.png"/><Relationship Id="rId2" Type="http://schemas.openxmlformats.org/officeDocument/2006/relationships/image" Target="../media/image930.png"/><Relationship Id="rId1" Type="http://schemas.openxmlformats.org/officeDocument/2006/relationships/image" Target="../media/image790.png"/></Relationships>
</file>

<file path=ppt/slides/_rels/slide73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64.png"/></Relationships>
</file>

<file path=ppt/slides/_rels/slide7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4.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929.png"/><Relationship Id="rId2" Type="http://schemas.openxmlformats.org/officeDocument/2006/relationships/image" Target="../media/image930.png"/><Relationship Id="rId1" Type="http://schemas.openxmlformats.org/officeDocument/2006/relationships/image" Target="../media/image790.png"/></Relationships>
</file>

<file path=ppt/slides/_rels/slide735.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929.png"/><Relationship Id="rId2" Type="http://schemas.openxmlformats.org/officeDocument/2006/relationships/image" Target="../media/image930.png"/><Relationship Id="rId1" Type="http://schemas.openxmlformats.org/officeDocument/2006/relationships/image" Target="../media/image790.png"/></Relationships>
</file>

<file path=ppt/slides/_rels/slide736.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968.png"/><Relationship Id="rId6" Type="http://schemas.openxmlformats.org/officeDocument/2006/relationships/image" Target="../media/image967.png"/><Relationship Id="rId5" Type="http://schemas.openxmlformats.org/officeDocument/2006/relationships/image" Target="../media/image966.png"/><Relationship Id="rId4" Type="http://schemas.openxmlformats.org/officeDocument/2006/relationships/image" Target="../media/image965.png"/><Relationship Id="rId3" Type="http://schemas.openxmlformats.org/officeDocument/2006/relationships/image" Target="../media/image929.png"/><Relationship Id="rId2" Type="http://schemas.openxmlformats.org/officeDocument/2006/relationships/image" Target="../media/image930.png"/><Relationship Id="rId1" Type="http://schemas.openxmlformats.org/officeDocument/2006/relationships/image" Target="../media/image790.png"/></Relationships>
</file>

<file path=ppt/slides/_rels/slide737.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971.png"/><Relationship Id="rId5" Type="http://schemas.openxmlformats.org/officeDocument/2006/relationships/image" Target="../media/image970.png"/><Relationship Id="rId4" Type="http://schemas.openxmlformats.org/officeDocument/2006/relationships/image" Target="../media/image969.png"/><Relationship Id="rId3" Type="http://schemas.openxmlformats.org/officeDocument/2006/relationships/image" Target="../media/image929.png"/><Relationship Id="rId2" Type="http://schemas.openxmlformats.org/officeDocument/2006/relationships/image" Target="../media/image930.png"/><Relationship Id="rId1" Type="http://schemas.openxmlformats.org/officeDocument/2006/relationships/image" Target="../media/image790.png"/></Relationships>
</file>

<file path=ppt/slides/_rels/slide738.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975.png"/><Relationship Id="rId6" Type="http://schemas.openxmlformats.org/officeDocument/2006/relationships/image" Target="../media/image974.png"/><Relationship Id="rId5" Type="http://schemas.openxmlformats.org/officeDocument/2006/relationships/image" Target="../media/image973.png"/><Relationship Id="rId4" Type="http://schemas.openxmlformats.org/officeDocument/2006/relationships/image" Target="../media/image972.png"/><Relationship Id="rId3" Type="http://schemas.openxmlformats.org/officeDocument/2006/relationships/image" Target="../media/image929.png"/><Relationship Id="rId2" Type="http://schemas.openxmlformats.org/officeDocument/2006/relationships/image" Target="../media/image930.png"/><Relationship Id="rId1" Type="http://schemas.openxmlformats.org/officeDocument/2006/relationships/image" Target="../media/image790.png"/></Relationships>
</file>

<file path=ppt/slides/_rels/slide739.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image" Target="../media/image926.png"/><Relationship Id="rId7" Type="http://schemas.openxmlformats.org/officeDocument/2006/relationships/image" Target="../media/image978.png"/><Relationship Id="rId6" Type="http://schemas.openxmlformats.org/officeDocument/2006/relationships/image" Target="../media/image977.png"/><Relationship Id="rId5" Type="http://schemas.openxmlformats.org/officeDocument/2006/relationships/image" Target="../media/image973.png"/><Relationship Id="rId4" Type="http://schemas.openxmlformats.org/officeDocument/2006/relationships/image" Target="../media/image976.png"/><Relationship Id="rId3" Type="http://schemas.openxmlformats.org/officeDocument/2006/relationships/image" Target="../media/image929.png"/><Relationship Id="rId2" Type="http://schemas.openxmlformats.org/officeDocument/2006/relationships/image" Target="../media/image930.png"/><Relationship Id="rId1" Type="http://schemas.openxmlformats.org/officeDocument/2006/relationships/image" Target="../media/image790.png"/></Relationships>
</file>

<file path=ppt/slides/_rels/slide74.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7.png"/><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image" Target="../media/image74.png"/></Relationships>
</file>

<file path=ppt/slides/_rels/slide740.xml.rels><?xml version="1.0" encoding="UTF-8" standalone="yes"?>
<Relationships xmlns="http://schemas.openxmlformats.org/package/2006/relationships"><Relationship Id="rId9" Type="http://schemas.openxmlformats.org/officeDocument/2006/relationships/image" Target="../media/image984.png"/><Relationship Id="rId8" Type="http://schemas.openxmlformats.org/officeDocument/2006/relationships/image" Target="../media/image983.png"/><Relationship Id="rId7" Type="http://schemas.openxmlformats.org/officeDocument/2006/relationships/image" Target="../media/image982.png"/><Relationship Id="rId6" Type="http://schemas.openxmlformats.org/officeDocument/2006/relationships/image" Target="../media/image981.png"/><Relationship Id="rId5" Type="http://schemas.openxmlformats.org/officeDocument/2006/relationships/image" Target="../media/image980.png"/><Relationship Id="rId4" Type="http://schemas.openxmlformats.org/officeDocument/2006/relationships/image" Target="../media/image979.png"/><Relationship Id="rId3" Type="http://schemas.openxmlformats.org/officeDocument/2006/relationships/image" Target="../media/image929.png"/><Relationship Id="rId2" Type="http://schemas.openxmlformats.org/officeDocument/2006/relationships/image" Target="../media/image930.png"/><Relationship Id="rId11" Type="http://schemas.openxmlformats.org/officeDocument/2006/relationships/slideLayout" Target="../slideLayouts/slideLayout7.xml"/><Relationship Id="rId10" Type="http://schemas.openxmlformats.org/officeDocument/2006/relationships/image" Target="../media/image926.png"/><Relationship Id="rId1" Type="http://schemas.openxmlformats.org/officeDocument/2006/relationships/image" Target="../media/image790.png"/></Relationships>
</file>

<file path=ppt/slides/_rels/slide741.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image" Target="../media/image988.png"/><Relationship Id="rId7" Type="http://schemas.openxmlformats.org/officeDocument/2006/relationships/image" Target="../media/image987.png"/><Relationship Id="rId6" Type="http://schemas.openxmlformats.org/officeDocument/2006/relationships/image" Target="../media/image986.png"/><Relationship Id="rId5" Type="http://schemas.openxmlformats.org/officeDocument/2006/relationships/image" Target="../media/image980.png"/><Relationship Id="rId4" Type="http://schemas.openxmlformats.org/officeDocument/2006/relationships/image" Target="../media/image979.png"/><Relationship Id="rId3" Type="http://schemas.openxmlformats.org/officeDocument/2006/relationships/image" Target="../media/image985.png"/><Relationship Id="rId2" Type="http://schemas.openxmlformats.org/officeDocument/2006/relationships/image" Target="../media/image935.png"/><Relationship Id="rId1" Type="http://schemas.openxmlformats.org/officeDocument/2006/relationships/image" Target="../media/image790.png"/></Relationships>
</file>

<file path=ppt/slides/_rels/slide742.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990.png"/><Relationship Id="rId6" Type="http://schemas.openxmlformats.org/officeDocument/2006/relationships/image" Target="../media/image989.png"/><Relationship Id="rId5" Type="http://schemas.openxmlformats.org/officeDocument/2006/relationships/image" Target="../media/image980.png"/><Relationship Id="rId4" Type="http://schemas.openxmlformats.org/officeDocument/2006/relationships/image" Target="../media/image979.png"/><Relationship Id="rId3" Type="http://schemas.openxmlformats.org/officeDocument/2006/relationships/image" Target="../media/image985.png"/><Relationship Id="rId2" Type="http://schemas.openxmlformats.org/officeDocument/2006/relationships/image" Target="../media/image935.png"/><Relationship Id="rId1" Type="http://schemas.openxmlformats.org/officeDocument/2006/relationships/image" Target="../media/image790.png"/></Relationships>
</file>

<file path=ppt/slides/_rels/slide74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91.png"/></Relationships>
</file>

<file path=ppt/slides/_rels/slide74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92.png"/></Relationships>
</file>

<file path=ppt/slides/_rels/slide74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93.png"/></Relationships>
</file>

<file path=ppt/slides/_rels/slide74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94.png"/></Relationships>
</file>

<file path=ppt/slides/_rels/slide74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95.png"/></Relationships>
</file>

<file path=ppt/slides/_rels/slide748.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999.png"/><Relationship Id="rId3" Type="http://schemas.openxmlformats.org/officeDocument/2006/relationships/image" Target="../media/image998.png"/><Relationship Id="rId2" Type="http://schemas.openxmlformats.org/officeDocument/2006/relationships/image" Target="../media/image997.png"/><Relationship Id="rId1" Type="http://schemas.openxmlformats.org/officeDocument/2006/relationships/image" Target="../media/image996.png"/></Relationships>
</file>

<file path=ppt/slides/_rels/slide74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001.png"/><Relationship Id="rId1" Type="http://schemas.openxmlformats.org/officeDocument/2006/relationships/image" Target="../media/image1000.png"/></Relationships>
</file>

<file path=ppt/slides/_rels/slide75.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81.png"/><Relationship Id="rId2" Type="http://schemas.openxmlformats.org/officeDocument/2006/relationships/image" Target="../media/image80.png"/><Relationship Id="rId1" Type="http://schemas.openxmlformats.org/officeDocument/2006/relationships/image" Target="../media/image78.png"/></Relationships>
</file>

<file path=ppt/slides/_rels/slide7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1.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1003.png"/><Relationship Id="rId3" Type="http://schemas.openxmlformats.org/officeDocument/2006/relationships/image" Target="../media/image799.png"/><Relationship Id="rId2" Type="http://schemas.openxmlformats.org/officeDocument/2006/relationships/image" Target="../media/image765.png"/><Relationship Id="rId1" Type="http://schemas.openxmlformats.org/officeDocument/2006/relationships/image" Target="../media/image1002.png"/></Relationships>
</file>

<file path=ppt/slides/_rels/slide7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04.png"/></Relationships>
</file>

<file path=ppt/slides/_rels/slide754.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557.png"/><Relationship Id="rId3" Type="http://schemas.openxmlformats.org/officeDocument/2006/relationships/image" Target="../media/image556.png"/><Relationship Id="rId2" Type="http://schemas.openxmlformats.org/officeDocument/2006/relationships/image" Target="../media/image1006.png"/><Relationship Id="rId1" Type="http://schemas.openxmlformats.org/officeDocument/2006/relationships/image" Target="../media/image1005.png"/></Relationships>
</file>

<file path=ppt/slides/_rels/slide755.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57.png"/><Relationship Id="rId2" Type="http://schemas.openxmlformats.org/officeDocument/2006/relationships/image" Target="../media/image556.png"/><Relationship Id="rId1" Type="http://schemas.openxmlformats.org/officeDocument/2006/relationships/image" Target="../media/image1007.png"/></Relationships>
</file>

<file path=ppt/slides/_rels/slide756.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1009.png"/><Relationship Id="rId4" Type="http://schemas.openxmlformats.org/officeDocument/2006/relationships/image" Target="../media/image1008.png"/><Relationship Id="rId3" Type="http://schemas.openxmlformats.org/officeDocument/2006/relationships/image" Target="../media/image1003.png"/><Relationship Id="rId2" Type="http://schemas.openxmlformats.org/officeDocument/2006/relationships/image" Target="../media/image799.png"/><Relationship Id="rId1" Type="http://schemas.openxmlformats.org/officeDocument/2006/relationships/image" Target="../media/image765.png"/></Relationships>
</file>

<file path=ppt/slides/_rels/slide75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10.png"/></Relationships>
</file>

<file path=ppt/slides/_rels/slide75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11.png"/></Relationships>
</file>

<file path=ppt/slides/_rels/slide75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12.png"/></Relationships>
</file>

<file path=ppt/slides/_rels/slide76.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84.png"/><Relationship Id="rId2" Type="http://schemas.openxmlformats.org/officeDocument/2006/relationships/image" Target="../media/image83.png"/><Relationship Id="rId1" Type="http://schemas.openxmlformats.org/officeDocument/2006/relationships/image" Target="../media/image82.png"/></Relationships>
</file>

<file path=ppt/slides/_rels/slide76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13.png"/></Relationships>
</file>

<file path=ppt/slides/_rels/slide761.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1015.png"/><Relationship Id="rId4" Type="http://schemas.openxmlformats.org/officeDocument/2006/relationships/image" Target="../media/image1008.png"/><Relationship Id="rId3" Type="http://schemas.openxmlformats.org/officeDocument/2006/relationships/image" Target="../media/image799.png"/><Relationship Id="rId2" Type="http://schemas.openxmlformats.org/officeDocument/2006/relationships/image" Target="../media/image765.png"/><Relationship Id="rId1" Type="http://schemas.openxmlformats.org/officeDocument/2006/relationships/image" Target="../media/image1014.png"/></Relationships>
</file>

<file path=ppt/slides/_rels/slide762.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1018.png"/><Relationship Id="rId3" Type="http://schemas.openxmlformats.org/officeDocument/2006/relationships/image" Target="../media/image1017.png"/><Relationship Id="rId2" Type="http://schemas.openxmlformats.org/officeDocument/2006/relationships/image" Target="../media/image557.png"/><Relationship Id="rId1" Type="http://schemas.openxmlformats.org/officeDocument/2006/relationships/image" Target="../media/image1016.png"/></Relationships>
</file>

<file path=ppt/slides/_rels/slide763.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1020.png"/><Relationship Id="rId4" Type="http://schemas.openxmlformats.org/officeDocument/2006/relationships/image" Target="../media/image1018.png"/><Relationship Id="rId3" Type="http://schemas.openxmlformats.org/officeDocument/2006/relationships/image" Target="../media/image1017.png"/><Relationship Id="rId2" Type="http://schemas.openxmlformats.org/officeDocument/2006/relationships/image" Target="../media/image1019.png"/><Relationship Id="rId1" Type="http://schemas.openxmlformats.org/officeDocument/2006/relationships/image" Target="../media/image1016.png"/></Relationships>
</file>

<file path=ppt/slides/_rels/slide76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21.png"/></Relationships>
</file>

<file path=ppt/slides/_rels/slide76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22.png"/></Relationships>
</file>

<file path=ppt/slides/_rels/slide766.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1015.png"/><Relationship Id="rId4" Type="http://schemas.openxmlformats.org/officeDocument/2006/relationships/image" Target="../media/image1008.png"/><Relationship Id="rId3" Type="http://schemas.openxmlformats.org/officeDocument/2006/relationships/image" Target="../media/image799.png"/><Relationship Id="rId2" Type="http://schemas.openxmlformats.org/officeDocument/2006/relationships/image" Target="../media/image765.png"/><Relationship Id="rId1" Type="http://schemas.openxmlformats.org/officeDocument/2006/relationships/image" Target="../media/image1023.png"/></Relationships>
</file>

<file path=ppt/slides/_rels/slide76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24.png"/></Relationships>
</file>

<file path=ppt/slides/_rels/slide76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25.png"/></Relationships>
</file>

<file path=ppt/slides/_rels/slide7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87.png"/><Relationship Id="rId2" Type="http://schemas.openxmlformats.org/officeDocument/2006/relationships/image" Target="../media/image86.png"/><Relationship Id="rId1" Type="http://schemas.openxmlformats.org/officeDocument/2006/relationships/image" Target="../media/image85.png"/></Relationships>
</file>

<file path=ppt/slides/_rels/slide77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027.png"/><Relationship Id="rId1" Type="http://schemas.openxmlformats.org/officeDocument/2006/relationships/image" Target="../media/image1026.png"/></Relationships>
</file>

<file path=ppt/slides/_rels/slide771.xml.rels><?xml version="1.0" encoding="UTF-8" standalone="yes"?>
<Relationships xmlns="http://schemas.openxmlformats.org/package/2006/relationships"><Relationship Id="rId9" Type="http://schemas.openxmlformats.org/officeDocument/2006/relationships/customXml" Target="../ink/ink4.xml"/><Relationship Id="rId8" Type="http://schemas.openxmlformats.org/officeDocument/2006/relationships/image" Target="../media/image1015.png"/><Relationship Id="rId7" Type="http://schemas.openxmlformats.org/officeDocument/2006/relationships/image" Target="../media/image1031.png"/><Relationship Id="rId6" Type="http://schemas.openxmlformats.org/officeDocument/2006/relationships/image" Target="../media/image1030.png"/><Relationship Id="rId5" Type="http://schemas.openxmlformats.org/officeDocument/2006/relationships/image" Target="../media/image1029.png"/><Relationship Id="rId4" Type="http://schemas.openxmlformats.org/officeDocument/2006/relationships/image" Target="../media/image1028.png"/><Relationship Id="rId3" Type="http://schemas.openxmlformats.org/officeDocument/2006/relationships/image" Target="../media/image1008.png"/><Relationship Id="rId2" Type="http://schemas.openxmlformats.org/officeDocument/2006/relationships/image" Target="../media/image799.png"/><Relationship Id="rId11" Type="http://schemas.openxmlformats.org/officeDocument/2006/relationships/slideLayout" Target="../slideLayouts/slideLayout7.xml"/><Relationship Id="rId10" Type="http://schemas.openxmlformats.org/officeDocument/2006/relationships/image" Target="../media/image1032.png"/><Relationship Id="rId1" Type="http://schemas.openxmlformats.org/officeDocument/2006/relationships/image" Target="../media/image765.png"/></Relationships>
</file>

<file path=ppt/slides/_rels/slide7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3.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1033.png"/><Relationship Id="rId6" Type="http://schemas.openxmlformats.org/officeDocument/2006/relationships/image" Target="../media/image1031.png"/><Relationship Id="rId5" Type="http://schemas.openxmlformats.org/officeDocument/2006/relationships/image" Target="../media/image1030.png"/><Relationship Id="rId4" Type="http://schemas.openxmlformats.org/officeDocument/2006/relationships/image" Target="../media/image1029.png"/><Relationship Id="rId3" Type="http://schemas.openxmlformats.org/officeDocument/2006/relationships/image" Target="../media/image1008.png"/><Relationship Id="rId2" Type="http://schemas.openxmlformats.org/officeDocument/2006/relationships/image" Target="../media/image799.png"/><Relationship Id="rId1" Type="http://schemas.openxmlformats.org/officeDocument/2006/relationships/image" Target="../media/image765.png"/></Relationships>
</file>

<file path=ppt/slides/_rels/slide774.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1033.png"/><Relationship Id="rId6" Type="http://schemas.openxmlformats.org/officeDocument/2006/relationships/image" Target="../media/image1031.png"/><Relationship Id="rId5" Type="http://schemas.openxmlformats.org/officeDocument/2006/relationships/image" Target="../media/image1030.png"/><Relationship Id="rId4" Type="http://schemas.openxmlformats.org/officeDocument/2006/relationships/image" Target="../media/image1029.png"/><Relationship Id="rId3" Type="http://schemas.openxmlformats.org/officeDocument/2006/relationships/image" Target="../media/image1008.png"/><Relationship Id="rId2" Type="http://schemas.openxmlformats.org/officeDocument/2006/relationships/image" Target="../media/image799.png"/><Relationship Id="rId1" Type="http://schemas.openxmlformats.org/officeDocument/2006/relationships/image" Target="../media/image765.png"/></Relationships>
</file>

<file path=ppt/slides/_rels/slide775.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1033.png"/><Relationship Id="rId6" Type="http://schemas.openxmlformats.org/officeDocument/2006/relationships/image" Target="../media/image1031.png"/><Relationship Id="rId5" Type="http://schemas.openxmlformats.org/officeDocument/2006/relationships/image" Target="../media/image1030.png"/><Relationship Id="rId4" Type="http://schemas.openxmlformats.org/officeDocument/2006/relationships/image" Target="../media/image1029.png"/><Relationship Id="rId3" Type="http://schemas.openxmlformats.org/officeDocument/2006/relationships/image" Target="../media/image1008.png"/><Relationship Id="rId2" Type="http://schemas.openxmlformats.org/officeDocument/2006/relationships/image" Target="../media/image799.png"/><Relationship Id="rId1" Type="http://schemas.openxmlformats.org/officeDocument/2006/relationships/image" Target="../media/image765.png"/></Relationships>
</file>

<file path=ppt/slides/_rels/slide776.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1029.png"/><Relationship Id="rId4" Type="http://schemas.openxmlformats.org/officeDocument/2006/relationships/image" Target="../media/image1033.png"/><Relationship Id="rId3" Type="http://schemas.openxmlformats.org/officeDocument/2006/relationships/image" Target="../media/image1030.png"/><Relationship Id="rId2" Type="http://schemas.openxmlformats.org/officeDocument/2006/relationships/image" Target="../media/image799.png"/><Relationship Id="rId1" Type="http://schemas.openxmlformats.org/officeDocument/2006/relationships/image" Target="../media/image765.png"/></Relationships>
</file>

<file path=ppt/slides/_rels/slide777.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image" Target="../media/image1029.png"/><Relationship Id="rId7" Type="http://schemas.openxmlformats.org/officeDocument/2006/relationships/image" Target="../media/image1037.png"/><Relationship Id="rId6" Type="http://schemas.openxmlformats.org/officeDocument/2006/relationships/image" Target="../media/image1036.png"/><Relationship Id="rId5" Type="http://schemas.openxmlformats.org/officeDocument/2006/relationships/image" Target="../media/image1035.png"/><Relationship Id="rId4" Type="http://schemas.openxmlformats.org/officeDocument/2006/relationships/image" Target="../media/image1034.png"/><Relationship Id="rId3" Type="http://schemas.openxmlformats.org/officeDocument/2006/relationships/image" Target="../media/image1008.png"/><Relationship Id="rId2" Type="http://schemas.openxmlformats.org/officeDocument/2006/relationships/image" Target="../media/image799.png"/><Relationship Id="rId1" Type="http://schemas.openxmlformats.org/officeDocument/2006/relationships/image" Target="../media/image765.png"/></Relationships>
</file>

<file path=ppt/slides/_rels/slide778.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1029.png"/><Relationship Id="rId4" Type="http://schemas.openxmlformats.org/officeDocument/2006/relationships/image" Target="../media/image1033.png"/><Relationship Id="rId3" Type="http://schemas.openxmlformats.org/officeDocument/2006/relationships/image" Target="../media/image1030.png"/><Relationship Id="rId2" Type="http://schemas.openxmlformats.org/officeDocument/2006/relationships/image" Target="../media/image799.png"/><Relationship Id="rId1" Type="http://schemas.openxmlformats.org/officeDocument/2006/relationships/image" Target="../media/image765.png"/></Relationships>
</file>

<file path=ppt/slides/_rels/slide779.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image" Target="../media/image1029.png"/><Relationship Id="rId7" Type="http://schemas.openxmlformats.org/officeDocument/2006/relationships/image" Target="../media/image1040.png"/><Relationship Id="rId6" Type="http://schemas.openxmlformats.org/officeDocument/2006/relationships/image" Target="../media/image1039.png"/><Relationship Id="rId5" Type="http://schemas.openxmlformats.org/officeDocument/2006/relationships/image" Target="../media/image1038.png"/><Relationship Id="rId4" Type="http://schemas.openxmlformats.org/officeDocument/2006/relationships/image" Target="../media/image1033.png"/><Relationship Id="rId3" Type="http://schemas.openxmlformats.org/officeDocument/2006/relationships/image" Target="../media/image1008.png"/><Relationship Id="rId2" Type="http://schemas.openxmlformats.org/officeDocument/2006/relationships/image" Target="../media/image799.png"/><Relationship Id="rId1" Type="http://schemas.openxmlformats.org/officeDocument/2006/relationships/image" Target="../media/image765.png"/></Relationships>
</file>

<file path=ppt/slides/_rels/slide78.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90.png"/><Relationship Id="rId2" Type="http://schemas.openxmlformats.org/officeDocument/2006/relationships/image" Target="../media/image89.png"/><Relationship Id="rId1" Type="http://schemas.openxmlformats.org/officeDocument/2006/relationships/image" Target="../media/image88.png"/></Relationships>
</file>

<file path=ppt/slides/_rels/slide780.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1046.png"/><Relationship Id="rId5" Type="http://schemas.openxmlformats.org/officeDocument/2006/relationships/image" Target="../media/image1045.png"/><Relationship Id="rId4" Type="http://schemas.openxmlformats.org/officeDocument/2006/relationships/image" Target="../media/image1044.png"/><Relationship Id="rId3" Type="http://schemas.openxmlformats.org/officeDocument/2006/relationships/image" Target="../media/image1043.png"/><Relationship Id="rId2" Type="http://schemas.openxmlformats.org/officeDocument/2006/relationships/image" Target="../media/image1042.png"/><Relationship Id="rId1" Type="http://schemas.openxmlformats.org/officeDocument/2006/relationships/image" Target="../media/image1041.png"/></Relationships>
</file>

<file path=ppt/slides/_rels/slide781.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1051.png"/><Relationship Id="rId4" Type="http://schemas.openxmlformats.org/officeDocument/2006/relationships/image" Target="../media/image1050.png"/><Relationship Id="rId3" Type="http://schemas.openxmlformats.org/officeDocument/2006/relationships/image" Target="../media/image1049.png"/><Relationship Id="rId2" Type="http://schemas.openxmlformats.org/officeDocument/2006/relationships/image" Target="../media/image1048.png"/><Relationship Id="rId1" Type="http://schemas.openxmlformats.org/officeDocument/2006/relationships/image" Target="../media/image1047.png"/></Relationships>
</file>

<file path=ppt/slides/_rels/slide782.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054.png"/><Relationship Id="rId2" Type="http://schemas.openxmlformats.org/officeDocument/2006/relationships/image" Target="../media/image1053.png"/><Relationship Id="rId1" Type="http://schemas.openxmlformats.org/officeDocument/2006/relationships/image" Target="../media/image1052.png"/></Relationships>
</file>

<file path=ppt/slides/_rels/slide7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55.png"/></Relationships>
</file>

<file path=ppt/slides/_rels/slide786.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057.png"/><Relationship Id="rId2" Type="http://schemas.openxmlformats.org/officeDocument/2006/relationships/image" Target="../media/image490.jpeg"/><Relationship Id="rId1" Type="http://schemas.openxmlformats.org/officeDocument/2006/relationships/image" Target="../media/image1056.png"/></Relationships>
</file>

<file path=ppt/slides/_rels/slide7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8.xml.rels><?xml version="1.0" encoding="UTF-8" standalone="yes"?>
<Relationships xmlns="http://schemas.openxmlformats.org/package/2006/relationships"><Relationship Id="rId4" Type="http://schemas.openxmlformats.org/officeDocument/2006/relationships/notesSlide" Target="../notesSlides/notesSlide11.xml"/><Relationship Id="rId3" Type="http://schemas.openxmlformats.org/officeDocument/2006/relationships/slideLayout" Target="../slideLayouts/slideLayout7.xml"/><Relationship Id="rId2" Type="http://schemas.openxmlformats.org/officeDocument/2006/relationships/image" Target="../media/image1059.png"/><Relationship Id="rId1" Type="http://schemas.openxmlformats.org/officeDocument/2006/relationships/image" Target="../media/image1058.png"/></Relationships>
</file>

<file path=ppt/slides/_rels/slide789.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062.png"/><Relationship Id="rId2" Type="http://schemas.openxmlformats.org/officeDocument/2006/relationships/image" Target="../media/image1061.png"/><Relationship Id="rId1" Type="http://schemas.openxmlformats.org/officeDocument/2006/relationships/image" Target="../media/image1060.pn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2.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1066.png"/><Relationship Id="rId3" Type="http://schemas.openxmlformats.org/officeDocument/2006/relationships/image" Target="../media/image1065.png"/><Relationship Id="rId2" Type="http://schemas.openxmlformats.org/officeDocument/2006/relationships/image" Target="../media/image1064.png"/><Relationship Id="rId1" Type="http://schemas.openxmlformats.org/officeDocument/2006/relationships/image" Target="../media/image1063.png"/></Relationships>
</file>

<file path=ppt/slides/_rels/slide793.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069.png"/><Relationship Id="rId2" Type="http://schemas.openxmlformats.org/officeDocument/2006/relationships/image" Target="../media/image1068.png"/><Relationship Id="rId1" Type="http://schemas.openxmlformats.org/officeDocument/2006/relationships/image" Target="../media/image1067.png"/></Relationships>
</file>

<file path=ppt/slides/_rels/slide79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623.png"/><Relationship Id="rId1" Type="http://schemas.openxmlformats.org/officeDocument/2006/relationships/image" Target="../media/image1070.jpeg"/></Relationships>
</file>

<file path=ppt/slides/_rels/slide79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71.png"/></Relationships>
</file>

<file path=ppt/slides/_rels/slide796.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074.png"/><Relationship Id="rId2" Type="http://schemas.openxmlformats.org/officeDocument/2006/relationships/image" Target="../media/image1073.png"/><Relationship Id="rId1" Type="http://schemas.openxmlformats.org/officeDocument/2006/relationships/image" Target="../media/image1072.png"/></Relationships>
</file>

<file path=ppt/slides/_rels/slide79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076.png"/><Relationship Id="rId1" Type="http://schemas.openxmlformats.org/officeDocument/2006/relationships/image" Target="../media/image1075.png"/></Relationships>
</file>

<file path=ppt/slides/_rels/slide79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77.emf"/></Relationships>
</file>

<file path=ppt/slides/_rels/slide79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78.emf"/></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93.png"/><Relationship Id="rId2" Type="http://schemas.openxmlformats.org/officeDocument/2006/relationships/image" Target="../media/image92.png"/><Relationship Id="rId1" Type="http://schemas.openxmlformats.org/officeDocument/2006/relationships/image" Target="../media/image91.png"/></Relationships>
</file>

<file path=ppt/slides/_rels/slide8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1.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1083.png"/><Relationship Id="rId4" Type="http://schemas.openxmlformats.org/officeDocument/2006/relationships/image" Target="../media/image1082.png"/><Relationship Id="rId3" Type="http://schemas.openxmlformats.org/officeDocument/2006/relationships/image" Target="../media/image1081.png"/><Relationship Id="rId2" Type="http://schemas.openxmlformats.org/officeDocument/2006/relationships/image" Target="../media/image1080.png"/><Relationship Id="rId1" Type="http://schemas.openxmlformats.org/officeDocument/2006/relationships/image" Target="../media/image1079.png"/></Relationships>
</file>

<file path=ppt/slides/_rels/slide802.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image" Target="../media/image1091.png"/><Relationship Id="rId7" Type="http://schemas.openxmlformats.org/officeDocument/2006/relationships/image" Target="../media/image1090.png"/><Relationship Id="rId6" Type="http://schemas.openxmlformats.org/officeDocument/2006/relationships/image" Target="../media/image1089.png"/><Relationship Id="rId5" Type="http://schemas.openxmlformats.org/officeDocument/2006/relationships/image" Target="../media/image1088.png"/><Relationship Id="rId4" Type="http://schemas.openxmlformats.org/officeDocument/2006/relationships/image" Target="../media/image1087.png"/><Relationship Id="rId3" Type="http://schemas.openxmlformats.org/officeDocument/2006/relationships/image" Target="../media/image1086.png"/><Relationship Id="rId2" Type="http://schemas.openxmlformats.org/officeDocument/2006/relationships/image" Target="../media/image1085.png"/><Relationship Id="rId1" Type="http://schemas.openxmlformats.org/officeDocument/2006/relationships/image" Target="../media/image1084.png"/></Relationships>
</file>

<file path=ppt/slides/_rels/slide803.xml.rels><?xml version="1.0" encoding="UTF-8" standalone="yes"?>
<Relationships xmlns="http://schemas.openxmlformats.org/package/2006/relationships"><Relationship Id="rId9" Type="http://schemas.openxmlformats.org/officeDocument/2006/relationships/image" Target="../media/image1096.png"/><Relationship Id="rId8" Type="http://schemas.openxmlformats.org/officeDocument/2006/relationships/image" Target="../media/image1095.png"/><Relationship Id="rId7" Type="http://schemas.openxmlformats.org/officeDocument/2006/relationships/image" Target="../media/image1094.png"/><Relationship Id="rId6" Type="http://schemas.openxmlformats.org/officeDocument/2006/relationships/image" Target="../media/image1093.png"/><Relationship Id="rId5" Type="http://schemas.openxmlformats.org/officeDocument/2006/relationships/image" Target="../media/image1092.png"/><Relationship Id="rId4" Type="http://schemas.openxmlformats.org/officeDocument/2006/relationships/image" Target="../media/image1087.png"/><Relationship Id="rId3" Type="http://schemas.openxmlformats.org/officeDocument/2006/relationships/image" Target="../media/image1086.png"/><Relationship Id="rId2" Type="http://schemas.openxmlformats.org/officeDocument/2006/relationships/image" Target="../media/image1085.png"/><Relationship Id="rId11" Type="http://schemas.openxmlformats.org/officeDocument/2006/relationships/slideLayout" Target="../slideLayouts/slideLayout7.xml"/><Relationship Id="rId10" Type="http://schemas.openxmlformats.org/officeDocument/2006/relationships/image" Target="../media/image1097.png"/><Relationship Id="rId1" Type="http://schemas.openxmlformats.org/officeDocument/2006/relationships/image" Target="../media/image1084.png"/></Relationships>
</file>

<file path=ppt/slides/_rels/slide804.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1098.png"/><Relationship Id="rId4" Type="http://schemas.openxmlformats.org/officeDocument/2006/relationships/image" Target="../media/image1087.png"/><Relationship Id="rId3" Type="http://schemas.openxmlformats.org/officeDocument/2006/relationships/image" Target="../media/image1086.png"/><Relationship Id="rId2" Type="http://schemas.openxmlformats.org/officeDocument/2006/relationships/image" Target="../media/image1085.png"/><Relationship Id="rId1" Type="http://schemas.openxmlformats.org/officeDocument/2006/relationships/image" Target="../media/image1084.png"/></Relationships>
</file>

<file path=ppt/slides/_rels/slide805.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100.png"/><Relationship Id="rId2" Type="http://schemas.openxmlformats.org/officeDocument/2006/relationships/image" Target="../media/image1097.png"/><Relationship Id="rId1" Type="http://schemas.openxmlformats.org/officeDocument/2006/relationships/image" Target="../media/image1099.png"/></Relationships>
</file>

<file path=ppt/slides/_rels/slide806.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103.png"/><Relationship Id="rId2" Type="http://schemas.openxmlformats.org/officeDocument/2006/relationships/image" Target="../media/image1102.png"/><Relationship Id="rId1" Type="http://schemas.openxmlformats.org/officeDocument/2006/relationships/image" Target="../media/image1101.png"/></Relationships>
</file>

<file path=ppt/slides/_rels/slide80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04.png"/></Relationships>
</file>

<file path=ppt/slides/_rels/slide80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105.png"/><Relationship Id="rId1" Type="http://schemas.openxmlformats.org/officeDocument/2006/relationships/image" Target="../media/image1103.png"/></Relationships>
</file>

<file path=ppt/slides/_rels/slide80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107.png"/><Relationship Id="rId1" Type="http://schemas.openxmlformats.org/officeDocument/2006/relationships/image" Target="../media/image1106.png"/></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95.png"/><Relationship Id="rId1" Type="http://schemas.openxmlformats.org/officeDocument/2006/relationships/image" Target="../media/image94.png"/></Relationships>
</file>

<file path=ppt/slides/_rels/slide81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81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08.png"/></Relationships>
</file>

<file path=ppt/slides/_rels/slide8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109.png"/><Relationship Id="rId1" Type="http://schemas.openxmlformats.org/officeDocument/2006/relationships/customXml" Target="../ink/ink5.xml"/></Relationships>
</file>

<file path=ppt/slides/_rels/slide8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98.png"/><Relationship Id="rId3" Type="http://schemas.openxmlformats.org/officeDocument/2006/relationships/image" Target="../media/image97.png"/><Relationship Id="rId2" Type="http://schemas.openxmlformats.org/officeDocument/2006/relationships/image" Target="../media/image96.png"/><Relationship Id="rId1" Type="http://schemas.openxmlformats.org/officeDocument/2006/relationships/image" Target="../media/image95.png"/></Relationships>
</file>

<file path=ppt/slides/_rels/slide82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10.emf"/></Relationships>
</file>

<file path=ppt/slides/_rels/slide82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11.emf"/></Relationships>
</file>

<file path=ppt/slides/_rels/slide82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12.emf"/></Relationships>
</file>

<file path=ppt/slides/_rels/slide82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13.emf"/></Relationships>
</file>

<file path=ppt/slides/_rels/slide82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14.emf"/></Relationships>
</file>

<file path=ppt/slides/_rels/slide82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15.emf"/></Relationships>
</file>

<file path=ppt/slides/_rels/slide8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16.png"/></Relationships>
</file>

<file path=ppt/slides/_rels/slide82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17.png"/></Relationships>
</file>

<file path=ppt/slides/_rels/slide8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9.png"/></Relationships>
</file>

<file path=ppt/slides/_rels/slide83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18.png"/></Relationships>
</file>

<file path=ppt/slides/_rels/slide83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19.emf"/></Relationships>
</file>

<file path=ppt/slides/_rels/slide83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20.emf"/></Relationships>
</file>

<file path=ppt/slides/_rels/slide83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21.emf"/></Relationships>
</file>

<file path=ppt/slides/_rels/slide83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22.emf"/></Relationships>
</file>

<file path=ppt/slides/_rels/slide83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22.emf"/></Relationships>
</file>

<file path=ppt/slides/_rels/slide836.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1126.png"/><Relationship Id="rId3" Type="http://schemas.openxmlformats.org/officeDocument/2006/relationships/image" Target="../media/image1125.png"/><Relationship Id="rId2" Type="http://schemas.openxmlformats.org/officeDocument/2006/relationships/image" Target="../media/image1124.png"/><Relationship Id="rId1" Type="http://schemas.openxmlformats.org/officeDocument/2006/relationships/image" Target="../media/image1123.png"/></Relationships>
</file>

<file path=ppt/slides/_rels/slide83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27.png"/></Relationships>
</file>

<file path=ppt/slides/_rels/slide838.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1130.png"/><Relationship Id="rId4" Type="http://schemas.openxmlformats.org/officeDocument/2006/relationships/image" Target="../media/image1129.png"/><Relationship Id="rId3" Type="http://schemas.openxmlformats.org/officeDocument/2006/relationships/image" Target="../media/image1128.png"/><Relationship Id="rId2" Type="http://schemas.openxmlformats.org/officeDocument/2006/relationships/image" Target="../media/image784.png"/><Relationship Id="rId1" Type="http://schemas.openxmlformats.org/officeDocument/2006/relationships/image" Target="../media/image785.png"/></Relationships>
</file>

<file path=ppt/slides/_rels/slide83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31.emf"/></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31.emf"/></Relationships>
</file>

<file path=ppt/slides/_rels/slide84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png"/></Relationships>
</file>

<file path=ppt/slides/_rels/slide84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32.png"/></Relationships>
</file>

<file path=ppt/slides/_rels/slide8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33.png"/></Relationships>
</file>

<file path=ppt/slides/_rels/slide84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34.png"/></Relationships>
</file>

<file path=ppt/slides/_rels/slide8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0.png"/></Relationships>
</file>

<file path=ppt/slides/_rels/slide8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35.png"/></Relationships>
</file>

<file path=ppt/slides/_rels/slide8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02.png"/><Relationship Id="rId1" Type="http://schemas.openxmlformats.org/officeDocument/2006/relationships/image" Target="../media/image101.png"/></Relationships>
</file>

<file path=ppt/slides/_rels/slide8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36.emf"/></Relationships>
</file>

<file path=ppt/slides/_rels/slide86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37.emf"/></Relationships>
</file>

<file path=ppt/slides/_rels/slide86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38.emf"/></Relationships>
</file>

<file path=ppt/slides/_rels/slide86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39.emf"/></Relationships>
</file>

<file path=ppt/slides/_rels/slide8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3.png"/></Relationships>
</file>

<file path=ppt/slides/_rels/slide8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4.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png"/></Relationships>
</file>

<file path=ppt/slides/_rels/slide9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06.png"/><Relationship Id="rId1" Type="http://schemas.openxmlformats.org/officeDocument/2006/relationships/image" Target="../media/image105.png"/></Relationships>
</file>

<file path=ppt/slides/_rels/slide9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7.png"/></Relationships>
</file>

<file path=ppt/slides/_rels/slide9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8.png"/></Relationships>
</file>

<file path=ppt/slides/_rels/slide9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9.png"/></Relationships>
</file>

<file path=ppt/slides/_rels/slide9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0.png"/></Relationships>
</file>

<file path=ppt/slides/_rels/slide9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1.png"/></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13.png"/><Relationship Id="rId1" Type="http://schemas.openxmlformats.org/officeDocument/2006/relationships/image" Target="../media/image112.png"/></Relationships>
</file>

<file path=ppt/slides/_rels/slide9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4.png"/></Relationships>
</file>

<file path=ppt/slides/_rels/slide9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609600" y="158432"/>
            <a:ext cx="10515600" cy="1325563"/>
          </a:xfrm>
        </p:spPr>
        <p:txBody>
          <a:bodyPr>
            <a:normAutofit fontScale="90000"/>
          </a:bodyPr>
          <a:lstStyle/>
          <a:p>
            <a:pPr algn="ctr"/>
            <a:r>
              <a:rPr lang="pt-BR" b="1" dirty="0" smtClean="0">
                <a:solidFill>
                  <a:srgbClr val="C00000"/>
                </a:solidFill>
                <a:effectLst>
                  <a:outerShdw blurRad="38100" dist="38100" dir="2700000" algn="tl">
                    <a:srgbClr val="000000">
                      <a:alpha val="43137"/>
                    </a:srgbClr>
                  </a:outerShdw>
                </a:effectLst>
                <a:latin typeface="Comic Sans MS" panose="030F0702030302020204" pitchFamily="66" charset="0"/>
              </a:rPr>
              <a:t>SEL0313</a:t>
            </a:r>
            <a:br>
              <a:rPr lang="pt-BR" b="1" dirty="0" smtClean="0">
                <a:solidFill>
                  <a:srgbClr val="C00000"/>
                </a:solidFill>
                <a:effectLst>
                  <a:outerShdw blurRad="38100" dist="38100" dir="2700000" algn="tl">
                    <a:srgbClr val="000000">
                      <a:alpha val="43137"/>
                    </a:srgbClr>
                  </a:outerShdw>
                </a:effectLst>
                <a:latin typeface="Comic Sans MS" panose="030F0702030302020204" pitchFamily="66" charset="0"/>
              </a:rPr>
            </a:br>
            <a:r>
              <a:rPr lang="pt-BR" b="1" dirty="0" smtClean="0">
                <a:solidFill>
                  <a:srgbClr val="C00000"/>
                </a:solidFill>
                <a:effectLst>
                  <a:outerShdw blurRad="38100" dist="38100" dir="2700000" algn="tl">
                    <a:srgbClr val="000000">
                      <a:alpha val="43137"/>
                    </a:srgbClr>
                  </a:outerShdw>
                </a:effectLst>
                <a:latin typeface="Comic Sans MS" panose="030F0702030302020204" pitchFamily="66" charset="0"/>
              </a:rPr>
              <a:t>Circuitos Eletrônicos I </a:t>
            </a:r>
            <a:r>
              <a:rPr lang="pt-BR" sz="3100" b="1" dirty="0" smtClean="0">
                <a:solidFill>
                  <a:schemeClr val="tx1"/>
                </a:solidFill>
                <a:effectLst>
                  <a:outerShdw blurRad="38100" dist="38100" dir="2700000" algn="tl">
                    <a:srgbClr val="000000">
                      <a:alpha val="43137"/>
                    </a:srgbClr>
                  </a:outerShdw>
                </a:effectLst>
                <a:latin typeface="Comic Sans MS" panose="030F0702030302020204" pitchFamily="66" charset="0"/>
              </a:rPr>
              <a:t>(versão 4/25)</a:t>
            </a:r>
            <a:endParaRPr lang="pt-BR" sz="3100" b="1" dirty="0" smtClean="0">
              <a:solidFill>
                <a:schemeClr val="tx1"/>
              </a:solidFill>
              <a:effectLst>
                <a:outerShdw blurRad="38100" dist="38100" dir="2700000" algn="tl">
                  <a:srgbClr val="000000">
                    <a:alpha val="43137"/>
                  </a:srgbClr>
                </a:outerShdw>
              </a:effectLst>
              <a:latin typeface="Comic Sans MS" panose="030F0702030302020204" pitchFamily="66" charset="0"/>
            </a:endParaRPr>
          </a:p>
        </p:txBody>
      </p:sp>
      <p:sp>
        <p:nvSpPr>
          <p:cNvPr id="3" name="Espaço Reservado para Conteúdo 2"/>
          <p:cNvSpPr>
            <a:spLocks noGrp="1"/>
          </p:cNvSpPr>
          <p:nvPr>
            <p:ph idx="1"/>
          </p:nvPr>
        </p:nvSpPr>
        <p:spPr>
          <a:xfrm>
            <a:off x="838200" y="1690370"/>
            <a:ext cx="10515600" cy="4824730"/>
          </a:xfrm>
        </p:spPr>
        <p:txBody>
          <a:bodyPr>
            <a:normAutofit lnSpcReduction="10000"/>
          </a:bodyPr>
          <a:lstStyle/>
          <a:p>
            <a:pPr marL="0" indent="0">
              <a:buNone/>
            </a:pPr>
            <a:r>
              <a:rPr lang="pt-BR" dirty="0" err="1" smtClean="0">
                <a:latin typeface="Comic Sans MS" panose="030F0702030302020204" pitchFamily="66" charset="0"/>
              </a:rPr>
              <a:t>Prof.:João</a:t>
            </a:r>
            <a:r>
              <a:rPr lang="pt-BR" dirty="0" smtClean="0">
                <a:latin typeface="Comic Sans MS" panose="030F0702030302020204" pitchFamily="66" charset="0"/>
              </a:rPr>
              <a:t> Navarro </a:t>
            </a:r>
            <a:endParaRPr lang="pt-BR" dirty="0" smtClean="0">
              <a:latin typeface="Comic Sans MS" panose="030F0702030302020204" pitchFamily="66" charset="0"/>
            </a:endParaRPr>
          </a:p>
          <a:p>
            <a:pPr marL="0" indent="0">
              <a:buNone/>
            </a:pPr>
            <a:r>
              <a:rPr lang="pt-BR" dirty="0" err="1">
                <a:latin typeface="Comic Sans MS" panose="030F0702030302020204" pitchFamily="66" charset="0"/>
              </a:rPr>
              <a:t>e</a:t>
            </a:r>
            <a:r>
              <a:rPr lang="pt-BR" dirty="0" err="1" smtClean="0">
                <a:latin typeface="Comic Sans MS" panose="030F0702030302020204" pitchFamily="66" charset="0"/>
              </a:rPr>
              <a:t>mail</a:t>
            </a:r>
            <a:r>
              <a:rPr lang="pt-BR" dirty="0" smtClean="0">
                <a:latin typeface="Comic Sans MS" panose="030F0702030302020204" pitchFamily="66" charset="0"/>
              </a:rPr>
              <a:t>: navarro@sc.usp.br</a:t>
            </a:r>
            <a:endParaRPr lang="pt-BR" dirty="0" smtClean="0">
              <a:latin typeface="Comic Sans MS" panose="030F0702030302020204" pitchFamily="66" charset="0"/>
            </a:endParaRPr>
          </a:p>
          <a:p>
            <a:pPr marL="0" indent="0">
              <a:buNone/>
            </a:pPr>
            <a:r>
              <a:rPr lang="pt-BR" dirty="0" smtClean="0">
                <a:solidFill>
                  <a:srgbClr val="C00000"/>
                </a:solidFill>
                <a:latin typeface="Comic Sans MS" panose="030F0702030302020204" pitchFamily="66" charset="0"/>
              </a:rPr>
              <a:t>Horário</a:t>
            </a:r>
            <a:endParaRPr lang="pt-BR" dirty="0" smtClean="0">
              <a:solidFill>
                <a:srgbClr val="C00000"/>
              </a:solidFill>
              <a:latin typeface="Comic Sans MS" panose="030F0702030302020204" pitchFamily="66" charset="0"/>
            </a:endParaRPr>
          </a:p>
          <a:p>
            <a:pPr>
              <a:buFontTx/>
              <a:buChar char="-"/>
            </a:pPr>
            <a:r>
              <a:rPr lang="pt-BR" dirty="0" smtClean="0">
                <a:solidFill>
                  <a:srgbClr val="C00000"/>
                </a:solidFill>
                <a:latin typeface="Comic Sans MS" panose="030F0702030302020204" pitchFamily="66" charset="0"/>
              </a:rPr>
              <a:t>quinta.: 10:10 as 12:00</a:t>
            </a:r>
            <a:endParaRPr lang="pt-BR" dirty="0" smtClean="0">
              <a:solidFill>
                <a:srgbClr val="C00000"/>
              </a:solidFill>
              <a:latin typeface="Comic Sans MS" panose="030F0702030302020204" pitchFamily="66" charset="0"/>
            </a:endParaRPr>
          </a:p>
          <a:p>
            <a:pPr>
              <a:buFontTx/>
              <a:buChar char="-"/>
            </a:pPr>
            <a:r>
              <a:rPr lang="pt-BR" dirty="0" smtClean="0">
                <a:solidFill>
                  <a:srgbClr val="C00000"/>
                </a:solidFill>
                <a:latin typeface="Comic Sans MS" panose="030F0702030302020204" pitchFamily="66" charset="0"/>
              </a:rPr>
              <a:t>sexta.:  8:10 as 10:00</a:t>
            </a:r>
            <a:endParaRPr lang="pt-BR" dirty="0" smtClean="0">
              <a:solidFill>
                <a:srgbClr val="C00000"/>
              </a:solidFill>
              <a:latin typeface="Comic Sans MS" panose="030F0702030302020204" pitchFamily="66" charset="0"/>
            </a:endParaRPr>
          </a:p>
          <a:p>
            <a:pPr marL="0" indent="0">
              <a:buNone/>
            </a:pPr>
            <a:r>
              <a:rPr lang="pt-BR" b="1" dirty="0" smtClean="0">
                <a:latin typeface="Comic Sans MS" panose="030F0702030302020204" pitchFamily="66" charset="0"/>
              </a:rPr>
              <a:t>Conteúdo: </a:t>
            </a:r>
            <a:endParaRPr lang="pt-BR" b="1" dirty="0" smtClean="0">
              <a:latin typeface="Comic Sans MS" panose="030F0702030302020204" pitchFamily="66" charset="0"/>
            </a:endParaRPr>
          </a:p>
          <a:p>
            <a:pPr lvl="1">
              <a:buFontTx/>
              <a:buChar char="-"/>
            </a:pPr>
            <a:r>
              <a:rPr lang="pt-BR" sz="2800" b="1" dirty="0" smtClean="0">
                <a:latin typeface="Comic Sans MS" panose="030F0702030302020204" pitchFamily="66" charset="0"/>
              </a:rPr>
              <a:t>funcionamento de blocos básicos</a:t>
            </a:r>
            <a:endParaRPr lang="pt-BR" sz="2800" b="1" dirty="0" smtClean="0">
              <a:latin typeface="Comic Sans MS" panose="030F0702030302020204" pitchFamily="66" charset="0"/>
            </a:endParaRPr>
          </a:p>
          <a:p>
            <a:pPr lvl="2">
              <a:buFontTx/>
              <a:buChar char="-"/>
            </a:pPr>
            <a:r>
              <a:rPr lang="pt-BR" sz="2400" b="1" dirty="0" smtClean="0">
                <a:latin typeface="Comic Sans MS" panose="030F0702030302020204" pitchFamily="66" charset="0"/>
              </a:rPr>
              <a:t>amplificadores operacionais</a:t>
            </a:r>
            <a:endParaRPr lang="pt-BR" sz="2400" b="1" dirty="0" smtClean="0">
              <a:latin typeface="Comic Sans MS" panose="030F0702030302020204" pitchFamily="66" charset="0"/>
            </a:endParaRPr>
          </a:p>
          <a:p>
            <a:pPr lvl="2">
              <a:buFontTx/>
              <a:buChar char="-"/>
            </a:pPr>
            <a:r>
              <a:rPr lang="pt-BR" sz="2400" b="1" dirty="0" smtClean="0">
                <a:latin typeface="Comic Sans MS" panose="030F0702030302020204" pitchFamily="66" charset="0"/>
              </a:rPr>
              <a:t>diodos</a:t>
            </a:r>
            <a:endParaRPr lang="pt-BR" sz="2400" b="1" dirty="0" smtClean="0">
              <a:latin typeface="Comic Sans MS" panose="030F0702030302020204" pitchFamily="66" charset="0"/>
            </a:endParaRPr>
          </a:p>
          <a:p>
            <a:pPr lvl="2">
              <a:buFontTx/>
              <a:buChar char="-"/>
            </a:pPr>
            <a:r>
              <a:rPr lang="pt-BR" sz="2400" b="1" dirty="0" smtClean="0">
                <a:latin typeface="Comic Sans MS" panose="030F0702030302020204" pitchFamily="66" charset="0"/>
              </a:rPr>
              <a:t>transistores bipolares</a:t>
            </a:r>
            <a:endParaRPr lang="pt-BR" sz="2400" b="1" dirty="0" smtClean="0">
              <a:latin typeface="Comic Sans MS" panose="030F0702030302020204" pitchFamily="66" charset="0"/>
            </a:endParaRPr>
          </a:p>
          <a:p>
            <a:pPr lvl="2">
              <a:buFontTx/>
              <a:buChar char="-"/>
            </a:pPr>
            <a:r>
              <a:rPr lang="pt-BR" sz="2400" b="1" dirty="0" smtClean="0">
                <a:latin typeface="Comic Sans MS" panose="030F0702030302020204" pitchFamily="66" charset="0"/>
              </a:rPr>
              <a:t>ferramentas para análise</a:t>
            </a:r>
            <a:endParaRPr lang="pt-BR" sz="2400" b="1" dirty="0" smtClean="0">
              <a:latin typeface="Comic Sans MS" panose="030F0702030302020204" pitchFamily="66" charset="0"/>
            </a:endParaRPr>
          </a:p>
          <a:p>
            <a:pPr>
              <a:buFontTx/>
              <a:buChar char="-"/>
            </a:pPr>
            <a:endParaRPr lang="pt-BR" b="1" dirty="0">
              <a:latin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Conteúdo 2"/>
          <p:cNvSpPr>
            <a:spLocks noGrp="1"/>
          </p:cNvSpPr>
          <p:nvPr>
            <p:ph idx="1"/>
          </p:nvPr>
        </p:nvSpPr>
        <p:spPr>
          <a:xfrm>
            <a:off x="838200" y="720090"/>
            <a:ext cx="10515600" cy="5636895"/>
          </a:xfrm>
        </p:spPr>
        <p:txBody>
          <a:bodyPr>
            <a:normAutofit fontScale="90000" lnSpcReduction="10000"/>
          </a:bodyPr>
          <a:lstStyle/>
          <a:p>
            <a:pPr>
              <a:lnSpc>
                <a:spcPct val="115000"/>
              </a:lnSpc>
            </a:pPr>
            <a:r>
              <a:rPr lang="pt-BR" b="1" dirty="0" smtClean="0">
                <a:latin typeface="Comic Sans MS" panose="030F0702030302020204" pitchFamily="66" charset="0"/>
              </a:rPr>
              <a:t>Par diferencial: </a:t>
            </a:r>
            <a:r>
              <a:rPr lang="pt-BR" dirty="0" smtClean="0">
                <a:latin typeface="Comic Sans MS" panose="030F0702030302020204" pitchFamily="66" charset="0"/>
              </a:rPr>
              <a:t>transforma um sinal diferencial em </a:t>
            </a:r>
            <a:r>
              <a:rPr lang="pt-BR" i="1" dirty="0" smtClean="0">
                <a:latin typeface="Comic Sans MS" panose="030F0702030302020204" pitchFamily="66" charset="0"/>
              </a:rPr>
              <a:t>single</a:t>
            </a:r>
            <a:r>
              <a:rPr lang="pt-BR" dirty="0" smtClean="0">
                <a:latin typeface="Comic Sans MS" panose="030F0702030302020204" pitchFamily="66" charset="0"/>
              </a:rPr>
              <a:t> e fornece ganho</a:t>
            </a:r>
            <a:endParaRPr lang="pt-BR" dirty="0" smtClean="0">
              <a:latin typeface="Comic Sans MS" panose="030F0702030302020204" pitchFamily="66" charset="0"/>
            </a:endParaRPr>
          </a:p>
          <a:p>
            <a:pPr>
              <a:lnSpc>
                <a:spcPct val="115000"/>
              </a:lnSpc>
            </a:pPr>
            <a:r>
              <a:rPr lang="pt-BR" b="1" dirty="0" smtClean="0">
                <a:latin typeface="Comic Sans MS" panose="030F0702030302020204" pitchFamily="66" charset="0"/>
              </a:rPr>
              <a:t>Polarização:</a:t>
            </a:r>
            <a:r>
              <a:rPr lang="pt-BR" dirty="0" smtClean="0">
                <a:latin typeface="Comic Sans MS" panose="030F0702030302020204" pitchFamily="66" charset="0"/>
              </a:rPr>
              <a:t> coloca os transistores em um estado conveniente para trabalhar</a:t>
            </a:r>
            <a:endParaRPr lang="pt-BR" dirty="0" smtClean="0">
              <a:latin typeface="Comic Sans MS" panose="030F0702030302020204" pitchFamily="66" charset="0"/>
            </a:endParaRPr>
          </a:p>
          <a:p>
            <a:pPr>
              <a:lnSpc>
                <a:spcPct val="115000"/>
              </a:lnSpc>
              <a:spcBef>
                <a:spcPts val="1600"/>
              </a:spcBef>
              <a:spcAft>
                <a:spcPts val="0"/>
              </a:spcAft>
            </a:pPr>
            <a:r>
              <a:rPr lang="pt-BR" b="1" dirty="0" smtClean="0">
                <a:latin typeface="Comic Sans MS" panose="030F0702030302020204" pitchFamily="66" charset="0"/>
              </a:rPr>
              <a:t>Estágio de saída:</a:t>
            </a:r>
            <a:r>
              <a:rPr lang="pt-BR" dirty="0" smtClean="0">
                <a:latin typeface="Comic Sans MS" panose="030F0702030302020204" pitchFamily="66" charset="0"/>
              </a:rPr>
              <a:t> as capacitâncias internas de circuitos integrados são muito pequenas, da ordem de </a:t>
            </a:r>
            <a:r>
              <a:rPr lang="pt-BR" b="1" dirty="0" err="1" smtClean="0">
                <a:latin typeface="Comic Sans MS" panose="030F0702030302020204" pitchFamily="66" charset="0"/>
              </a:rPr>
              <a:t>fanto</a:t>
            </a:r>
            <a:r>
              <a:rPr lang="pt-BR" dirty="0" smtClean="0">
                <a:latin typeface="Comic Sans MS" panose="030F0702030302020204" pitchFamily="66" charset="0"/>
              </a:rPr>
              <a:t> </a:t>
            </a:r>
            <a:r>
              <a:rPr lang="pt-BR" dirty="0" err="1" smtClean="0">
                <a:latin typeface="Comic Sans MS" panose="030F0702030302020204" pitchFamily="66" charset="0"/>
              </a:rPr>
              <a:t>Farad</a:t>
            </a:r>
            <a:r>
              <a:rPr lang="pt-BR" dirty="0" smtClean="0">
                <a:latin typeface="Comic Sans MS" panose="030F0702030302020204" pitchFamily="66" charset="0"/>
              </a:rPr>
              <a:t> (10</a:t>
            </a:r>
            <a:r>
              <a:rPr lang="pt-BR" baseline="30000" dirty="0" smtClean="0">
                <a:latin typeface="Comic Sans MS" panose="030F0702030302020204" pitchFamily="66" charset="0"/>
              </a:rPr>
              <a:t>-15</a:t>
            </a:r>
            <a:r>
              <a:rPr lang="pt-BR" dirty="0" smtClean="0">
                <a:latin typeface="Comic Sans MS" panose="030F0702030302020204" pitchFamily="66" charset="0"/>
              </a:rPr>
              <a:t>). As capacitâncias externas, por outro lado, são de dezenas de </a:t>
            </a:r>
            <a:r>
              <a:rPr lang="pt-BR" b="1" dirty="0" smtClean="0">
                <a:latin typeface="Comic Sans MS" panose="030F0702030302020204" pitchFamily="66" charset="0"/>
              </a:rPr>
              <a:t>pico</a:t>
            </a:r>
            <a:r>
              <a:rPr lang="pt-BR" dirty="0" smtClean="0">
                <a:latin typeface="Comic Sans MS" panose="030F0702030302020204" pitchFamily="66" charset="0"/>
              </a:rPr>
              <a:t> </a:t>
            </a:r>
            <a:r>
              <a:rPr lang="pt-BR" dirty="0" err="1" smtClean="0">
                <a:latin typeface="Comic Sans MS" panose="030F0702030302020204" pitchFamily="66" charset="0"/>
              </a:rPr>
              <a:t>Farads</a:t>
            </a:r>
            <a:r>
              <a:rPr lang="pt-BR" dirty="0" smtClean="0">
                <a:latin typeface="Comic Sans MS" panose="030F0702030302020204" pitchFamily="66" charset="0"/>
              </a:rPr>
              <a:t> (10</a:t>
            </a:r>
            <a:r>
              <a:rPr lang="pt-BR" baseline="30000" dirty="0" smtClean="0">
                <a:latin typeface="Comic Sans MS" panose="030F0702030302020204" pitchFamily="66" charset="0"/>
              </a:rPr>
              <a:t>-12</a:t>
            </a:r>
            <a:r>
              <a:rPr lang="pt-BR" dirty="0" smtClean="0">
                <a:latin typeface="Comic Sans MS" panose="030F0702030302020204" pitchFamily="66" charset="0"/>
              </a:rPr>
              <a:t>). O circuito de estágio de saída adapta o circuito interno ao mundo externo</a:t>
            </a:r>
            <a:endParaRPr lang="pt-BR" dirty="0" smtClean="0">
              <a:latin typeface="Comic Sans MS" panose="030F0702030302020204" pitchFamily="66" charset="0"/>
            </a:endParaRPr>
          </a:p>
          <a:p>
            <a:pPr>
              <a:lnSpc>
                <a:spcPct val="115000"/>
              </a:lnSpc>
              <a:spcBef>
                <a:spcPts val="1600"/>
              </a:spcBef>
              <a:spcAft>
                <a:spcPts val="0"/>
              </a:spcAft>
            </a:pPr>
            <a:r>
              <a:rPr lang="pt-BR" dirty="0" smtClean="0">
                <a:latin typeface="Comic Sans MS" panose="030F0702030302020204" pitchFamily="66" charset="0"/>
              </a:rPr>
              <a:t>Se para uma aplicação de amplificador operacional for usado o modelo completo, com todos os transistores, seria muito difícil cálculos manuais.</a:t>
            </a:r>
            <a:endParaRPr lang="pt-BR" baseline="30000" dirty="0">
              <a:latin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410210" y="615315"/>
                <a:ext cx="11312525" cy="593090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800"/>
                  </a:spcAft>
                  <a:buNone/>
                </a:pPr>
                <a:r>
                  <a:rPr lang="pt-BR" dirty="0" smtClean="0">
                    <a:latin typeface="Comic Sans MS" panose="030F0702030302020204" pitchFamily="66" charset="0"/>
                    <a:cs typeface="Comic Sans MS" panose="030F0702030302020204" pitchFamily="66" charset="0"/>
                  </a:rPr>
                  <a:t>Se m ≥ n  podemos achar um polinomia Q(s) (quociente) t.q</a:t>
                </a:r>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f>
                        <m:fPr>
                          <m:ctrlPr>
                            <a:rPr lang="pt-BR"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𝑁</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𝐷</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den>
                      </m:f>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𝑄</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 </m:t>
                      </m:r>
                      <m:f>
                        <m:fPr>
                          <m:ctrlPr>
                            <a:rPr lang="en-US" altLang="pt-BR" i="1" dirty="0" smtClean="0">
                              <a:latin typeface="Cambria Math" panose="02040503050406030204" pitchFamily="18" charset="0"/>
                              <a:cs typeface="Cambria Math" panose="02040503050406030204" pitchFamily="18" charset="0"/>
                            </a:rPr>
                          </m:ctrlPr>
                        </m:fPr>
                        <m:num>
                          <m:r>
                            <a:rPr lang="en-US" altLang="pt-BR" i="1" dirty="0" smtClean="0">
                              <a:latin typeface="Cambria Math" panose="02040503050406030204" pitchFamily="18" charset="0"/>
                              <a:cs typeface="Cambria Math" panose="02040503050406030204" pitchFamily="18" charset="0"/>
                            </a:rPr>
                            <m:t>𝑅</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num>
                        <m:den>
                          <m:r>
                            <a:rPr lang="en-US" altLang="pt-BR" i="1" dirty="0" smtClean="0">
                              <a:latin typeface="Cambria Math" panose="02040503050406030204" pitchFamily="18" charset="0"/>
                              <a:cs typeface="Cambria Math" panose="02040503050406030204" pitchFamily="18" charset="0"/>
                            </a:rPr>
                            <m:t>𝐷</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den>
                      </m:f>
                    </m:oMath>
                  </m:oMathPara>
                </a14:m>
                <a:endParaRPr lang="en-US" altLang="pt-BR" i="1" dirty="0" smtClean="0">
                  <a:latin typeface="Cambria Math" panose="02040503050406030204" pitchFamily="18" charset="0"/>
                  <a:cs typeface="Cambria Math" panose="02040503050406030204" pitchFamily="18" charset="0"/>
                </a:endParaRPr>
              </a:p>
              <a:p>
                <a:pPr marL="0" indent="0" fontAlgn="auto">
                  <a:lnSpc>
                    <a:spcPct val="120000"/>
                  </a:lnSpc>
                  <a:spcBef>
                    <a:spcPts val="600"/>
                  </a:spcBef>
                  <a:spcAft>
                    <a:spcPts val="1800"/>
                  </a:spcAft>
                  <a:buNone/>
                </a:pPr>
                <a:r>
                  <a:rPr lang="pt-BR" altLang="en-US" dirty="0" smtClean="0">
                    <a:latin typeface="Comic Sans MS" panose="030F0702030302020204" pitchFamily="66" charset="0"/>
                    <a:cs typeface="Comic Sans MS" panose="030F0702030302020204" pitchFamily="66" charset="0"/>
                  </a:rPr>
                  <a:t>onde R(s) (resto) é unico e seu grau é estritamente menor que D(s).</a:t>
                </a:r>
                <a:endParaRPr lang="pt-BR" altLang="en-US"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800"/>
                  </a:spcAft>
                  <a:buNone/>
                </a:pPr>
                <a:r>
                  <a:rPr lang="pt-BR" altLang="en-US" dirty="0" smtClean="0">
                    <a:latin typeface="Comic Sans MS" panose="030F0702030302020204" pitchFamily="66" charset="0"/>
                    <a:cs typeface="Comic Sans MS" panose="030F0702030302020204" pitchFamily="66" charset="0"/>
                  </a:rPr>
                  <a:t>Seja </a:t>
                </a:r>
                <a14:m>
                  <m:oMath xmlns:m="http://schemas.openxmlformats.org/officeDocument/2006/math">
                    <m:r>
                      <a:rPr lang="en-US" altLang="pt-BR" i="1" dirty="0" smtClean="0">
                        <a:latin typeface="Cambria Math" panose="02040503050406030204" pitchFamily="18" charset="0"/>
                        <a:cs typeface="Cambria Math" panose="02040503050406030204" pitchFamily="18" charset="0"/>
                      </a:rPr>
                      <m:t>𝑄</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𝑞</m:t>
                        </m:r>
                      </m:e>
                      <m:sub>
                        <m:r>
                          <a:rPr lang="en-US" altLang="pt-BR" i="1" dirty="0" smtClean="0">
                            <a:latin typeface="Cambria Math" panose="02040503050406030204" pitchFamily="18" charset="0"/>
                            <a:cs typeface="Cambria Math" panose="02040503050406030204" pitchFamily="18" charset="0"/>
                          </a:rPr>
                          <m:t>𝑟</m:t>
                        </m:r>
                      </m:sub>
                    </m:sSub>
                    <m:sSup>
                      <m:sSupPr>
                        <m:ctrlPr>
                          <a:rPr lang="en-US" altLang="pt-BR" i="1" dirty="0" smtClean="0">
                            <a:latin typeface="Cambria Math" panose="02040503050406030204" pitchFamily="18" charset="0"/>
                            <a:cs typeface="Cambria Math" panose="02040503050406030204" pitchFamily="18" charset="0"/>
                          </a:rPr>
                        </m:ctrlPr>
                      </m:sSupPr>
                      <m:e>
                        <m:r>
                          <a:rPr lang="en-US" altLang="pt-BR" i="1" dirty="0" smtClean="0">
                            <a:latin typeface="Cambria Math" panose="02040503050406030204" pitchFamily="18" charset="0"/>
                            <a:cs typeface="Cambria Math" panose="02040503050406030204" pitchFamily="18" charset="0"/>
                          </a:rPr>
                          <m:t>𝑠</m:t>
                        </m:r>
                      </m:e>
                      <m:sup>
                        <m:r>
                          <a:rPr lang="en-US" altLang="pt-BR" i="1" dirty="0" smtClean="0">
                            <a:latin typeface="Cambria Math" panose="02040503050406030204" pitchFamily="18" charset="0"/>
                            <a:cs typeface="Cambria Math" panose="02040503050406030204" pitchFamily="18" charset="0"/>
                          </a:rPr>
                          <m:t>𝑟</m:t>
                        </m:r>
                      </m:sup>
                    </m:sSup>
                    <m:r>
                      <a:rPr lang="en-US" altLang="pt-BR" i="1" dirty="0" smtClean="0">
                        <a:latin typeface="Cambria Math" panose="02040503050406030204" pitchFamily="18" charset="0"/>
                        <a:cs typeface="Cambria Math" panose="02040503050406030204" pitchFamily="18" charset="0"/>
                      </a:rPr>
                      <m:t>+</m:t>
                    </m:r>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𝑞</m:t>
                        </m:r>
                      </m:e>
                      <m:sub>
                        <m:r>
                          <a:rPr lang="en-US" altLang="pt-BR" i="1" dirty="0" smtClean="0">
                            <a:latin typeface="Cambria Math" panose="02040503050406030204" pitchFamily="18" charset="0"/>
                            <a:cs typeface="Cambria Math" panose="02040503050406030204" pitchFamily="18" charset="0"/>
                          </a:rPr>
                          <m:t>𝑟</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1</m:t>
                        </m:r>
                      </m:sub>
                    </m:sSub>
                    <m:sSup>
                      <m:sSupPr>
                        <m:ctrlPr>
                          <a:rPr lang="en-US" altLang="pt-BR" i="1" dirty="0" smtClean="0">
                            <a:latin typeface="Cambria Math" panose="02040503050406030204" pitchFamily="18" charset="0"/>
                            <a:cs typeface="Cambria Math" panose="02040503050406030204" pitchFamily="18" charset="0"/>
                          </a:rPr>
                        </m:ctrlPr>
                      </m:sSupPr>
                      <m:e>
                        <m:r>
                          <a:rPr lang="en-US" altLang="pt-BR" i="1" dirty="0" smtClean="0">
                            <a:latin typeface="Cambria Math" panose="02040503050406030204" pitchFamily="18" charset="0"/>
                            <a:cs typeface="Cambria Math" panose="02040503050406030204" pitchFamily="18" charset="0"/>
                          </a:rPr>
                          <m:t>𝑠</m:t>
                        </m:r>
                      </m:e>
                      <m:sup>
                        <m:r>
                          <a:rPr lang="en-US" altLang="pt-BR" i="1" dirty="0" smtClean="0">
                            <a:latin typeface="Cambria Math" panose="02040503050406030204" pitchFamily="18" charset="0"/>
                            <a:cs typeface="Cambria Math" panose="02040503050406030204" pitchFamily="18" charset="0"/>
                          </a:rPr>
                          <m:t>𝑟</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1</m:t>
                        </m:r>
                      </m:sup>
                    </m:sSup>
                    <m:r>
                      <a:rPr lang="en-US" altLang="pt-BR" i="1" dirty="0" smtClean="0">
                        <a:latin typeface="Cambria Math" panose="02040503050406030204" pitchFamily="18" charset="0"/>
                        <a:cs typeface="Cambria Math" panose="02040503050406030204" pitchFamily="18" charset="0"/>
                      </a:rPr>
                      <m:t> +...+</m:t>
                    </m:r>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𝑞</m:t>
                        </m:r>
                      </m:e>
                      <m:sub>
                        <m:r>
                          <a:rPr lang="en-US" altLang="pt-BR" i="1" dirty="0" smtClean="0">
                            <a:latin typeface="Cambria Math" panose="02040503050406030204" pitchFamily="18" charset="0"/>
                            <a:cs typeface="Cambria Math" panose="02040503050406030204" pitchFamily="18" charset="0"/>
                          </a:rPr>
                          <m:t>1</m:t>
                        </m:r>
                      </m:sub>
                    </m:sSub>
                    <m:sSup>
                      <m:sSupPr>
                        <m:ctrlPr>
                          <a:rPr lang="en-US" altLang="pt-BR" i="1" dirty="0" smtClean="0">
                            <a:latin typeface="Cambria Math" panose="02040503050406030204" pitchFamily="18" charset="0"/>
                            <a:cs typeface="Cambria Math" panose="02040503050406030204" pitchFamily="18" charset="0"/>
                          </a:rPr>
                        </m:ctrlPr>
                      </m:sSupPr>
                      <m:e>
                        <m:r>
                          <a:rPr lang="en-US" altLang="pt-BR" i="1" dirty="0" smtClean="0">
                            <a:latin typeface="Cambria Math" panose="02040503050406030204" pitchFamily="18" charset="0"/>
                            <a:cs typeface="Cambria Math" panose="02040503050406030204" pitchFamily="18" charset="0"/>
                          </a:rPr>
                          <m:t>𝑠</m:t>
                        </m:r>
                      </m:e>
                      <m:sup>
                        <m:r>
                          <a:rPr lang="en-US" altLang="pt-BR" i="1" dirty="0" smtClean="0">
                            <a:latin typeface="Cambria Math" panose="02040503050406030204" pitchFamily="18" charset="0"/>
                            <a:cs typeface="Cambria Math" panose="02040503050406030204" pitchFamily="18" charset="0"/>
                          </a:rPr>
                          <m:t>1</m:t>
                        </m:r>
                      </m:sup>
                    </m:sSup>
                  </m:oMath>
                </a14:m>
                <a:r>
                  <a:rPr lang="pt-BR" altLang="en-US" dirty="0" smtClean="0">
                    <a:latin typeface="Cambria Math" panose="02040503050406030204" pitchFamily="18" charset="0"/>
                    <a:cs typeface="Cambria Math" panose="02040503050406030204" pitchFamily="18" charset="0"/>
                  </a:rPr>
                  <a:t>+</a:t>
                </a:r>
                <a14:m>
                  <m:oMath xmlns:m="http://schemas.openxmlformats.org/officeDocument/2006/math">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𝑞</m:t>
                        </m:r>
                      </m:e>
                      <m:sub>
                        <m:r>
                          <a:rPr lang="en-US" altLang="pt-BR" i="1" dirty="0" smtClean="0">
                            <a:latin typeface="Cambria Math" panose="02040503050406030204" pitchFamily="18" charset="0"/>
                            <a:cs typeface="Cambria Math" panose="02040503050406030204" pitchFamily="18" charset="0"/>
                          </a:rPr>
                          <m:t>0</m:t>
                        </m:r>
                      </m:sub>
                    </m:sSub>
                  </m:oMath>
                </a14:m>
                <a:r>
                  <a:rPr lang="pt-BR" altLang="en-US" dirty="0" smtClean="0">
                    <a:latin typeface="Cambria Math" panose="02040503050406030204" pitchFamily="18" charset="0"/>
                    <a:cs typeface="Cambria Math" panose="02040503050406030204" pitchFamily="18" charset="0"/>
                  </a:rPr>
                  <a:t>, </a:t>
                </a:r>
                <a:r>
                  <a:rPr lang="pt-BR" altLang="en-US" dirty="0" smtClean="0">
                    <a:latin typeface="Comic Sans MS" panose="030F0702030302020204" pitchFamily="66" charset="0"/>
                    <a:cs typeface="Comic Sans MS" panose="030F0702030302020204" pitchFamily="66" charset="0"/>
                  </a:rPr>
                  <a:t>e lembremos que</a:t>
                </a:r>
                <a:endParaRPr lang="pt-BR" altLang="en-US" dirty="0" smtClean="0">
                  <a:latin typeface="Comic Sans MS" panose="030F0702030302020204" pitchFamily="66" charset="0"/>
                  <a:cs typeface="Comic Sans MS" panose="030F0702030302020204" pitchFamily="66" charset="0"/>
                </a:endParaRPr>
              </a:p>
              <a:p>
                <a:pPr fontAlgn="auto">
                  <a:lnSpc>
                    <a:spcPct val="120000"/>
                  </a:lnSpc>
                  <a:spcBef>
                    <a:spcPts val="600"/>
                  </a:spcBef>
                  <a:spcAft>
                    <a:spcPts val="600"/>
                  </a:spcAft>
                </a:pPr>
                <a14:m>
                  <m:oMath xmlns:m="http://schemas.openxmlformats.org/officeDocument/2006/math">
                    <m:sSup>
                      <m:sSupPr>
                        <m:ctrlPr>
                          <a:rPr lang="pt-BR" altLang="en-US" i="1" dirty="0" smtClean="0">
                            <a:latin typeface="Cambria Math" panose="02040503050406030204" pitchFamily="18" charset="0"/>
                            <a:cs typeface="Cambria Math" panose="02040503050406030204" pitchFamily="18" charset="0"/>
                          </a:rPr>
                        </m:ctrlPr>
                      </m:sSupPr>
                      <m:e>
                        <m:r>
                          <a:rPr lang="en-US" altLang="pt-BR" i="1" dirty="0" smtClean="0">
                            <a:latin typeface="Cambria Math" panose="02040503050406030204" pitchFamily="18" charset="0"/>
                            <a:cs typeface="Cambria Math" panose="02040503050406030204" pitchFamily="18" charset="0"/>
                          </a:rPr>
                          <m:t>ℒ</m:t>
                        </m:r>
                      </m:e>
                      <m:sup>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1</m:t>
                        </m:r>
                      </m:sup>
                    </m:sSup>
                    <m:d>
                      <m:dPr>
                        <m:ctrlPr>
                          <a:rPr lang="pt-BR" b="1" i="1" smtClean="0">
                            <a:latin typeface="Cambria Math" panose="02040503050406030204" pitchFamily="18" charset="0"/>
                          </a:rPr>
                        </m:ctrlPr>
                      </m:dPr>
                      <m:e>
                        <m:r>
                          <a:rPr lang="en-US" altLang="pt-BR" b="1" i="1" smtClean="0">
                            <a:latin typeface="Cambria Math" panose="02040503050406030204" pitchFamily="18" charset="0"/>
                          </a:rPr>
                          <m:t>𝟏</m:t>
                        </m:r>
                      </m:e>
                    </m:d>
                    <m:r>
                      <a:rPr lang="pt-BR" b="0" i="1" smtClean="0">
                        <a:latin typeface="Cambria Math" panose="02040503050406030204" pitchFamily="18" charset="0"/>
                      </a:rPr>
                      <m:t>=</m:t>
                    </m:r>
                    <m:r>
                      <a:rPr lang="en-US" altLang="pt-BR" i="1" smtClean="0">
                        <a:latin typeface="Cambria Math" panose="02040503050406030204" pitchFamily="18" charset="0"/>
                        <a:cs typeface="Cambria Math" panose="02040503050406030204" pitchFamily="18" charset="0"/>
                      </a:rPr>
                      <m:t>𝛿</m:t>
                    </m:r>
                    <m:r>
                      <a:rPr lang="en-US" altLang="pt-BR" i="1" smtClean="0">
                        <a:latin typeface="Cambria Math" panose="02040503050406030204" pitchFamily="18" charset="0"/>
                        <a:cs typeface="Cambria Math" panose="02040503050406030204" pitchFamily="18" charset="0"/>
                      </a:rPr>
                      <m:t>(</m:t>
                    </m:r>
                    <m:r>
                      <a:rPr lang="en-US" altLang="pt-BR" i="1" smtClean="0">
                        <a:latin typeface="Cambria Math" panose="02040503050406030204" pitchFamily="18" charset="0"/>
                        <a:cs typeface="Cambria Math" panose="02040503050406030204" pitchFamily="18" charset="0"/>
                      </a:rPr>
                      <m:t>𝑡</m:t>
                    </m:r>
                    <m:r>
                      <a:rPr lang="en-US" altLang="pt-BR" i="1" smtClean="0">
                        <a:latin typeface="Cambria Math" panose="02040503050406030204" pitchFamily="18" charset="0"/>
                        <a:cs typeface="Cambria Math" panose="02040503050406030204" pitchFamily="18" charset="0"/>
                      </a:rPr>
                      <m:t>)</m:t>
                    </m:r>
                  </m:oMath>
                </a14:m>
                <a:endParaRPr lang="en-US" altLang="pt-BR" i="1" dirty="0" smtClean="0">
                  <a:latin typeface="Cambria Math" panose="02040503050406030204" pitchFamily="18" charset="0"/>
                  <a:cs typeface="Cambria Math" panose="02040503050406030204" pitchFamily="18" charset="0"/>
                </a:endParaRPr>
              </a:p>
              <a:p>
                <a:pPr fontAlgn="auto">
                  <a:lnSpc>
                    <a:spcPct val="120000"/>
                  </a:lnSpc>
                  <a:spcBef>
                    <a:spcPts val="600"/>
                  </a:spcBef>
                  <a:spcAft>
                    <a:spcPts val="600"/>
                  </a:spcAft>
                </a:pPr>
                <a14:m>
                  <m:oMath xmlns:m="http://schemas.openxmlformats.org/officeDocument/2006/math">
                    <m:sSup>
                      <m:sSupPr>
                        <m:ctrlPr>
                          <a:rPr lang="pt-BR" altLang="en-US" i="1" dirty="0" smtClean="0">
                            <a:latin typeface="Cambria Math" panose="02040503050406030204" pitchFamily="18" charset="0"/>
                            <a:cs typeface="Cambria Math" panose="02040503050406030204" pitchFamily="18" charset="0"/>
                          </a:rPr>
                        </m:ctrlPr>
                      </m:sSupPr>
                      <m:e>
                        <m:r>
                          <a:rPr lang="en-US" altLang="pt-BR" i="1" dirty="0" smtClean="0">
                            <a:latin typeface="Cambria Math" panose="02040503050406030204" pitchFamily="18" charset="0"/>
                            <a:cs typeface="Cambria Math" panose="02040503050406030204" pitchFamily="18" charset="0"/>
                          </a:rPr>
                          <m:t>ℒ</m:t>
                        </m:r>
                      </m:e>
                      <m:sup>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1</m:t>
                        </m:r>
                      </m:sup>
                    </m:sSup>
                    <m:d>
                      <m:dPr>
                        <m:ctrlPr>
                          <a:rPr lang="pt-BR" b="1" i="1" smtClean="0">
                            <a:latin typeface="Cambria Math" panose="02040503050406030204" pitchFamily="18" charset="0"/>
                          </a:rPr>
                        </m:ctrlPr>
                      </m:dPr>
                      <m:e>
                        <m:r>
                          <a:rPr lang="en-US" altLang="pt-BR" b="1" i="1" smtClean="0">
                            <a:latin typeface="Cambria Math" panose="02040503050406030204" pitchFamily="18" charset="0"/>
                          </a:rPr>
                          <m:t>𝒔</m:t>
                        </m:r>
                      </m:e>
                    </m:d>
                    <m:r>
                      <a:rPr lang="pt-BR" b="0" i="1" smtClean="0">
                        <a:latin typeface="Cambria Math" panose="02040503050406030204" pitchFamily="18" charset="0"/>
                      </a:rPr>
                      <m:t>=</m:t>
                    </m:r>
                    <m:f>
                      <m:fPr>
                        <m:ctrlPr>
                          <a:rPr lang="pt-BR" b="0" i="1" smtClean="0">
                            <a:latin typeface="Cambria Math" panose="02040503050406030204" pitchFamily="18" charset="0"/>
                            <a:cs typeface="Cambria Math" panose="02040503050406030204" pitchFamily="18" charset="0"/>
                          </a:rPr>
                        </m:ctrlPr>
                      </m:fPr>
                      <m:num>
                        <m:r>
                          <a:rPr lang="en-US" altLang="pt-BR" b="0" i="1" smtClean="0">
                            <a:latin typeface="Cambria Math" panose="02040503050406030204" pitchFamily="18" charset="0"/>
                            <a:cs typeface="Cambria Math" panose="02040503050406030204" pitchFamily="18" charset="0"/>
                          </a:rPr>
                          <m:t>𝜕</m:t>
                        </m:r>
                        <m:r>
                          <a:rPr lang="en-US" altLang="pt-BR" i="1" smtClean="0">
                            <a:latin typeface="Cambria Math" panose="02040503050406030204" pitchFamily="18" charset="0"/>
                            <a:cs typeface="Cambria Math" panose="02040503050406030204" pitchFamily="18" charset="0"/>
                          </a:rPr>
                          <m:t>𝛿</m:t>
                        </m:r>
                        <m:r>
                          <a:rPr lang="en-US" altLang="pt-BR" i="1" smtClean="0">
                            <a:latin typeface="Cambria Math" panose="02040503050406030204" pitchFamily="18" charset="0"/>
                            <a:cs typeface="Cambria Math" panose="02040503050406030204" pitchFamily="18" charset="0"/>
                          </a:rPr>
                          <m:t>(</m:t>
                        </m:r>
                        <m:r>
                          <a:rPr lang="en-US" altLang="pt-BR" i="1" smtClean="0">
                            <a:latin typeface="Cambria Math" panose="02040503050406030204" pitchFamily="18" charset="0"/>
                            <a:cs typeface="Cambria Math" panose="02040503050406030204" pitchFamily="18" charset="0"/>
                          </a:rPr>
                          <m:t>𝑡</m:t>
                        </m:r>
                        <m:r>
                          <a:rPr lang="en-US" altLang="pt-BR" i="1" smtClean="0">
                            <a:latin typeface="Cambria Math" panose="02040503050406030204" pitchFamily="18" charset="0"/>
                            <a:cs typeface="Cambria Math" panose="02040503050406030204" pitchFamily="18" charset="0"/>
                          </a:rPr>
                          <m:t>)</m:t>
                        </m:r>
                      </m:num>
                      <m:den>
                        <m:r>
                          <a:rPr lang="en-US" altLang="pt-BR" b="0" i="1" smtClean="0">
                            <a:latin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cs typeface="Cambria Math" panose="02040503050406030204" pitchFamily="18" charset="0"/>
                          </a:rPr>
                          <m:t>𝑡</m:t>
                        </m:r>
                      </m:den>
                    </m:f>
                  </m:oMath>
                </a14:m>
                <a:r>
                  <a:rPr lang="pt-BR" dirty="0" smtClean="0">
                    <a:latin typeface="Comic Sans MS" panose="030F0702030302020204" pitchFamily="66" charset="0"/>
                    <a:cs typeface="Comic Sans MS" panose="030F0702030302020204" pitchFamily="66" charset="0"/>
                  </a:rPr>
                  <a:t> (qual é a derivada de um impulso??). </a:t>
                </a:r>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800"/>
                  </a:spcAft>
                  <a:buNone/>
                </a:pPr>
                <a:r>
                  <a:rPr lang="pt-BR" dirty="0" smtClean="0">
                    <a:latin typeface="Comic Sans MS" panose="030F0702030302020204" pitchFamily="66" charset="0"/>
                    <a:cs typeface="Comic Sans MS" panose="030F0702030302020204" pitchFamily="66" charset="0"/>
                  </a:rPr>
                  <a:t>Sistemas físicos tem normalmente n</a:t>
                </a:r>
                <a:r>
                  <a:rPr lang="pt-BR" dirty="0" smtClean="0">
                    <a:latin typeface="Comic Sans MS" panose="030F0702030302020204" pitchFamily="66" charset="0"/>
                    <a:cs typeface="Comic Sans MS" panose="030F0702030302020204" pitchFamily="66" charset="0"/>
                    <a:sym typeface="+mn-ea"/>
                  </a:rPr>
                  <a:t> ≥ m. Para </a:t>
                </a:r>
                <a:r>
                  <a:rPr lang="pt-BR" b="1" dirty="0" smtClean="0">
                    <a:latin typeface="Comic Sans MS" panose="030F0702030302020204" pitchFamily="66" charset="0"/>
                    <a:cs typeface="Comic Sans MS" panose="030F0702030302020204" pitchFamily="66" charset="0"/>
                    <a:sym typeface="+mn-ea"/>
                  </a:rPr>
                  <a:t>n </a:t>
                </a:r>
                <a:r>
                  <a:rPr lang="pt-BR" b="1" dirty="0" smtClean="0">
                    <a:latin typeface="SimSun" panose="02010600030101010101" pitchFamily="2" charset="-122"/>
                    <a:ea typeface="SimSun" panose="02010600030101010101" pitchFamily="2" charset="-122"/>
                    <a:cs typeface="Comic Sans MS" panose="030F0702030302020204" pitchFamily="66" charset="0"/>
                    <a:sym typeface="+mn-ea"/>
                  </a:rPr>
                  <a:t>= </a:t>
                </a:r>
                <a:r>
                  <a:rPr lang="pt-BR" b="1" dirty="0" smtClean="0">
                    <a:latin typeface="Comic Sans MS" panose="030F0702030302020204" pitchFamily="66" charset="0"/>
                    <a:cs typeface="Comic Sans MS" panose="030F0702030302020204" pitchFamily="66" charset="0"/>
                    <a:sym typeface="+mn-ea"/>
                  </a:rPr>
                  <a:t>m</a:t>
                </a:r>
                <a:r>
                  <a:rPr lang="pt-BR" dirty="0" smtClean="0">
                    <a:latin typeface="Comic Sans MS" panose="030F0702030302020204" pitchFamily="66" charset="0"/>
                    <a:cs typeface="Comic Sans MS" panose="030F0702030302020204" pitchFamily="66" charset="0"/>
                    <a:sym typeface="+mn-ea"/>
                  </a:rPr>
                  <a:t>, Q(s) = q</a:t>
                </a:r>
                <a:r>
                  <a:rPr lang="pt-BR" baseline="-25000" dirty="0" smtClean="0">
                    <a:latin typeface="Comic Sans MS" panose="030F0702030302020204" pitchFamily="66" charset="0"/>
                    <a:cs typeface="Comic Sans MS" panose="030F0702030302020204" pitchFamily="66" charset="0"/>
                    <a:sym typeface="+mn-ea"/>
                  </a:rPr>
                  <a:t>0</a:t>
                </a:r>
                <a:endParaRPr lang="pt-BR" baseline="-25000" dirty="0" smtClean="0">
                  <a:latin typeface="Comic Sans MS" panose="030F0702030302020204" pitchFamily="66" charset="0"/>
                  <a:cs typeface="Comic Sans MS" panose="030F0702030302020204" pitchFamily="66"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410210" y="615315"/>
                <a:ext cx="11312525" cy="593090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410210" y="341630"/>
                <a:ext cx="11455400" cy="637984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800"/>
                  </a:spcAft>
                  <a:buNone/>
                </a:pPr>
                <a:r>
                  <a:rPr lang="pt-BR" dirty="0" smtClean="0">
                    <a:latin typeface="Comic Sans MS" panose="030F0702030302020204" pitchFamily="66" charset="0"/>
                    <a:cs typeface="Comic Sans MS" panose="030F0702030302020204" pitchFamily="66" charset="0"/>
                  </a:rPr>
                  <a:t>Vamos, em vista dos resultados acima, nos preocupar apenas com sistemas onde n &gt; m. Utilizando o Teor. Fundamental da Algebra (que garante que um polinomio de grau n tem n raízes em </a:t>
                </a:r>
                <a:r>
                  <a:rPr lang="pt-BR" i="1" dirty="0" smtClean="0">
                    <a:latin typeface="Arial" panose="020B0604020202020204" pitchFamily="34" charset="0"/>
                    <a:cs typeface="Arial" panose="020B0604020202020204" pitchFamily="34" charset="0"/>
                    <a:sym typeface="+mn-ea"/>
                  </a:rPr>
                  <a:t>₵</a:t>
                </a:r>
                <a:r>
                  <a:rPr lang="pt-BR" dirty="0" smtClean="0">
                    <a:latin typeface="Arial" panose="020B0604020202020204" pitchFamily="34" charset="0"/>
                    <a:cs typeface="Arial" panose="020B0604020202020204" pitchFamily="34" charset="0"/>
                    <a:sym typeface="+mn-ea"/>
                  </a:rPr>
                  <a:t> </a:t>
                </a:r>
                <a:r>
                  <a:rPr lang="pt-BR" dirty="0" smtClean="0">
                    <a:latin typeface="Comic Sans MS" panose="030F0702030302020204" pitchFamily="66" charset="0"/>
                    <a:cs typeface="Comic Sans MS" panose="030F0702030302020204" pitchFamily="66" charset="0"/>
                    <a:sym typeface="+mn-ea"/>
                  </a:rPr>
                  <a:t>(espaço dos complexos)), escrevemos</a:t>
                </a:r>
                <a:endParaRPr lang="pt-BR" dirty="0" smtClean="0">
                  <a:latin typeface="Arial" panose="020B0604020202020204" pitchFamily="34" charset="0"/>
                  <a:cs typeface="Arial" panose="020B0604020202020204" pitchFamily="34" charset="0"/>
                  <a:sym typeface="+mn-ea"/>
                </a:endParaRPr>
              </a:p>
              <a:p>
                <a:pPr marL="0" indent="0"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𝑈</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pt-BR"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𝑁</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𝐷</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den>
                      </m:f>
                      <m:r>
                        <a:rPr lang="en-US" altLang="pt-BR" i="1" dirty="0" smtClean="0">
                          <a:latin typeface="Cambria Math" panose="02040503050406030204" pitchFamily="18" charset="0"/>
                          <a:cs typeface="Cambria Math" panose="02040503050406030204" pitchFamily="18" charset="0"/>
                        </a:rPr>
                        <m:t>= </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𝑘</m:t>
                      </m:r>
                      <m:f>
                        <m:f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𝑚</m:t>
                              </m:r>
                            </m:sup>
                          </m:s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pPr>
                            <m:e>
                              <m:sSub>
                                <m:sSub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𝑎</m:t>
                                  </m:r>
                                </m:e>
                                <m: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𝑚</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𝑚</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sup>
                          </m:s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𝑎</m:t>
                              </m:r>
                            </m:e>
                            <m: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0</m:t>
                              </m:r>
                            </m:sub>
                          </m:s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 </m:t>
                          </m:r>
                        </m:num>
                        <m:den>
                          <m:sSup>
                            <m:sSup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𝑛</m:t>
                              </m:r>
                            </m:sup>
                          </m:s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pPr>
                            <m:e>
                              <m:sSub>
                                <m:sSub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𝑏</m:t>
                                  </m:r>
                                </m:e>
                                <m: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sup>
                          </m:s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𝑏</m:t>
                              </m:r>
                            </m:e>
                            <m: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0</m:t>
                              </m:r>
                            </m:sub>
                          </m:sSub>
                        </m:den>
                      </m:f>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𝑘</m:t>
                      </m:r>
                      <m:f>
                        <m:fPr>
                          <m:ctrlPr>
                            <a:rPr lang="en-US" altLang="pt-BR" i="1" dirty="0" smtClean="0">
                              <a:latin typeface="Cambria Math" panose="02040503050406030204" pitchFamily="18" charset="0"/>
                              <a:cs typeface="Cambria Math" panose="02040503050406030204" pitchFamily="18" charset="0"/>
                            </a:rPr>
                          </m:ctrlPr>
                        </m:fPr>
                        <m:num>
                          <m:nary>
                            <m:naryPr>
                              <m:chr m:val="∏"/>
                              <m:limLoc m:val="undOvr"/>
                              <m:ctrlPr>
                                <a:rPr lang="en-US" altLang="pt-BR" i="1" dirty="0" smtClean="0">
                                  <a:latin typeface="Cambria Math" panose="02040503050406030204" pitchFamily="18" charset="0"/>
                                  <a:cs typeface="Cambria Math" panose="02040503050406030204" pitchFamily="18" charset="0"/>
                                </a:rPr>
                              </m:ctrlPr>
                            </m:naryPr>
                            <m:sub>
                              <m:r>
                                <a:rPr lang="en-US" altLang="pt-BR" i="1" dirty="0" smtClean="0">
                                  <a:latin typeface="Cambria Math" panose="02040503050406030204" pitchFamily="18" charset="0"/>
                                  <a:cs typeface="Cambria Math" panose="02040503050406030204" pitchFamily="18" charset="0"/>
                                </a:rPr>
                                <m:t>𝑖</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1</m:t>
                              </m:r>
                            </m:sub>
                            <m:sup>
                              <m:r>
                                <a:rPr lang="en-US" altLang="pt-BR" i="1" dirty="0" smtClean="0">
                                  <a:latin typeface="Cambria Math" panose="02040503050406030204" pitchFamily="18" charset="0"/>
                                  <a:cs typeface="Cambria Math" panose="02040503050406030204" pitchFamily="18" charset="0"/>
                                </a:rPr>
                                <m:t>𝑖</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𝑚</m:t>
                              </m:r>
                            </m:sup>
                            <m:e>
                              <m:d>
                                <m:dPr>
                                  <m:ctrlPr>
                                    <a:rPr lang="en-US" altLang="pt-BR" i="1" dirty="0" smtClean="0">
                                      <a:latin typeface="Cambria Math" panose="02040503050406030204" pitchFamily="18" charset="0"/>
                                      <a:cs typeface="Cambria Math" panose="02040503050406030204" pitchFamily="18" charset="0"/>
                                    </a:rPr>
                                  </m:ctrlPr>
                                </m:dPr>
                                <m:e>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𝑧</m:t>
                                      </m:r>
                                    </m:e>
                                    <m:sub>
                                      <m:r>
                                        <a:rPr lang="en-US" altLang="pt-BR" i="1" dirty="0" smtClean="0">
                                          <a:latin typeface="Cambria Math" panose="02040503050406030204" pitchFamily="18" charset="0"/>
                                          <a:cs typeface="Cambria Math" panose="02040503050406030204" pitchFamily="18" charset="0"/>
                                        </a:rPr>
                                        <m:t>𝑖</m:t>
                                      </m:r>
                                    </m:sub>
                                  </m:sSub>
                                </m:e>
                              </m:d>
                            </m:e>
                          </m:nary>
                        </m:num>
                        <m:den>
                          <m:nary>
                            <m:naryPr>
                              <m:chr m:val="∏"/>
                              <m:limLoc m:val="undOvr"/>
                              <m:ctrlPr>
                                <a:rPr lang="en-US" altLang="pt-BR" i="1" dirty="0" smtClean="0">
                                  <a:latin typeface="Cambria Math" panose="02040503050406030204" pitchFamily="18" charset="0"/>
                                  <a:cs typeface="Cambria Math" panose="02040503050406030204" pitchFamily="18" charset="0"/>
                                </a:rPr>
                              </m:ctrlPr>
                            </m:naryPr>
                            <m:sub>
                              <m:r>
                                <a:rPr lang="en-US" altLang="pt-BR" i="1" dirty="0" smtClean="0">
                                  <a:latin typeface="Cambria Math" panose="02040503050406030204" pitchFamily="18" charset="0"/>
                                  <a:cs typeface="Cambria Math" panose="02040503050406030204" pitchFamily="18" charset="0"/>
                                </a:rPr>
                                <m:t>𝑖</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1</m:t>
                              </m:r>
                            </m:sub>
                            <m:sup>
                              <m:r>
                                <a:rPr lang="en-US" altLang="pt-BR" i="1" dirty="0" smtClean="0">
                                  <a:latin typeface="Cambria Math" panose="02040503050406030204" pitchFamily="18" charset="0"/>
                                  <a:cs typeface="Cambria Math" panose="02040503050406030204" pitchFamily="18" charset="0"/>
                                </a:rPr>
                                <m:t>𝑖</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𝑛</m:t>
                              </m:r>
                            </m:sup>
                            <m:e>
                              <m:d>
                                <m:dPr>
                                  <m:ctrlPr>
                                    <a:rPr lang="en-US" altLang="pt-BR" i="1" dirty="0" smtClean="0">
                                      <a:latin typeface="Cambria Math" panose="02040503050406030204" pitchFamily="18" charset="0"/>
                                      <a:cs typeface="Cambria Math" panose="02040503050406030204" pitchFamily="18" charset="0"/>
                                    </a:rPr>
                                  </m:ctrlPr>
                                </m:dPr>
                                <m:e>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𝑝</m:t>
                                      </m:r>
                                    </m:e>
                                    <m:sub>
                                      <m:r>
                                        <a:rPr lang="en-US" altLang="pt-BR" i="1" dirty="0" smtClean="0">
                                          <a:latin typeface="Cambria Math" panose="02040503050406030204" pitchFamily="18" charset="0"/>
                                          <a:cs typeface="Cambria Math" panose="02040503050406030204" pitchFamily="18" charset="0"/>
                                        </a:rPr>
                                        <m:t>𝑖</m:t>
                                      </m:r>
                                    </m:sub>
                                  </m:sSub>
                                </m:e>
                              </m:d>
                            </m:e>
                          </m:nary>
                        </m:den>
                      </m:f>
                    </m:oMath>
                  </m:oMathPara>
                </a14:m>
                <a:endParaRPr lang="en-US" altLang="pt-BR" i="1" dirty="0" smtClean="0">
                  <a:latin typeface="Cambria Math" panose="02040503050406030204" pitchFamily="18" charset="0"/>
                  <a:cs typeface="Cambria Math" panose="02040503050406030204" pitchFamily="18" charset="0"/>
                </a:endParaRPr>
              </a:p>
              <a:p>
                <a:pPr marL="0" indent="0" algn="l" fontAlgn="auto">
                  <a:lnSpc>
                    <a:spcPct val="120000"/>
                  </a:lnSpc>
                  <a:spcBef>
                    <a:spcPts val="600"/>
                  </a:spcBef>
                  <a:spcAft>
                    <a:spcPts val="1800"/>
                  </a:spcAft>
                  <a:buNone/>
                </a:pPr>
                <a:r>
                  <a:rPr lang="pt-BR" altLang="en-US" dirty="0" smtClean="0">
                    <a:latin typeface="Comic Sans MS" panose="030F0702030302020204" pitchFamily="66" charset="0"/>
                    <a:cs typeface="Comic Sans MS" panose="030F0702030302020204" pitchFamily="66" charset="0"/>
                  </a:rPr>
                  <a:t>onde </a:t>
                </a:r>
                <a14:m>
                  <m:oMath xmlns:m="http://schemas.openxmlformats.org/officeDocument/2006/math">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𝑧</m:t>
                        </m:r>
                      </m:e>
                      <m:sub>
                        <m:r>
                          <a:rPr lang="en-US" altLang="pt-BR" i="1" dirty="0" smtClean="0">
                            <a:latin typeface="Cambria Math" panose="02040503050406030204" pitchFamily="18" charset="0"/>
                            <a:cs typeface="Cambria Math" panose="02040503050406030204" pitchFamily="18" charset="0"/>
                          </a:rPr>
                          <m:t>𝑖𝑠</m:t>
                        </m:r>
                      </m:sub>
                    </m:sSub>
                  </m:oMath>
                </a14:m>
                <a:r>
                  <a:rPr lang="pt-BR" altLang="en-US" dirty="0" smtClean="0">
                    <a:latin typeface="Cambria Math" panose="02040503050406030204" pitchFamily="18" charset="0"/>
                    <a:cs typeface="Cambria Math" panose="02040503050406030204" pitchFamily="18" charset="0"/>
                  </a:rPr>
                  <a:t> </a:t>
                </a:r>
                <a:r>
                  <a:rPr lang="pt-BR" altLang="en-US" dirty="0" smtClean="0">
                    <a:latin typeface="Comic Sans MS" panose="030F0702030302020204" pitchFamily="66" charset="0"/>
                    <a:cs typeface="Comic Sans MS" panose="030F0702030302020204" pitchFamily="66" charset="0"/>
                  </a:rPr>
                  <a:t>são chamados de zeros e</a:t>
                </a:r>
                <a:r>
                  <a:rPr lang="pt-BR" altLang="en-US" dirty="0" smtClean="0">
                    <a:latin typeface="Cambria Math" panose="02040503050406030204" pitchFamily="18" charset="0"/>
                    <a:cs typeface="Cambria Math" panose="02040503050406030204" pitchFamily="18" charset="0"/>
                  </a:rPr>
                  <a:t> </a:t>
                </a:r>
                <a14:m>
                  <m:oMath xmlns:m="http://schemas.openxmlformats.org/officeDocument/2006/math">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𝑝</m:t>
                        </m:r>
                      </m:e>
                      <m:sub>
                        <m:r>
                          <a:rPr lang="en-US" altLang="pt-BR" i="1" dirty="0" smtClean="0">
                            <a:latin typeface="Cambria Math" panose="02040503050406030204" pitchFamily="18" charset="0"/>
                            <a:cs typeface="Cambria Math" panose="02040503050406030204" pitchFamily="18" charset="0"/>
                          </a:rPr>
                          <m:t>𝑖𝑠</m:t>
                        </m:r>
                      </m:sub>
                    </m:sSub>
                  </m:oMath>
                </a14:m>
                <a:r>
                  <a:rPr lang="pt-BR" altLang="en-US" dirty="0" smtClean="0">
                    <a:latin typeface="Cambria Math" panose="02040503050406030204" pitchFamily="18" charset="0"/>
                    <a:cs typeface="Cambria Math" panose="02040503050406030204" pitchFamily="18" charset="0"/>
                  </a:rPr>
                  <a:t>, </a:t>
                </a:r>
                <a:r>
                  <a:rPr lang="pt-BR" altLang="en-US" dirty="0" smtClean="0">
                    <a:latin typeface="Comic Sans MS" panose="030F0702030302020204" pitchFamily="66" charset="0"/>
                    <a:cs typeface="Comic Sans MS" panose="030F0702030302020204" pitchFamily="66" charset="0"/>
                  </a:rPr>
                  <a:t>de</a:t>
                </a:r>
                <a:r>
                  <a:rPr lang="pt-BR" altLang="en-US" dirty="0" smtClean="0">
                    <a:latin typeface="Comic Sans MS" panose="030F0702030302020204" pitchFamily="66" charset="0"/>
                    <a:cs typeface="Comic Sans MS" panose="030F0702030302020204" pitchFamily="66" charset="0"/>
                  </a:rPr>
                  <a:t> polos. Veja que consideramos.</a:t>
                </a:r>
                <a:endParaRPr lang="pt-BR" altLang="en-US" dirty="0" smtClean="0">
                  <a:latin typeface="Comic Sans MS" panose="030F0702030302020204" pitchFamily="66" charset="0"/>
                  <a:cs typeface="Comic Sans MS" panose="030F0702030302020204" pitchFamily="66" charset="0"/>
                </a:endParaRPr>
              </a:p>
              <a:p>
                <a:pPr marL="0" indent="0" algn="ctr" fontAlgn="auto">
                  <a:lnSpc>
                    <a:spcPct val="120000"/>
                  </a:lnSpc>
                  <a:spcBef>
                    <a:spcPts val="600"/>
                  </a:spcBef>
                  <a:spcAft>
                    <a:spcPts val="1800"/>
                  </a:spcAft>
                  <a:buNone/>
                </a:pPr>
                <a:r>
                  <a:rPr lang="pt-BR" altLang="en-US" b="1" dirty="0" smtClean="0">
                    <a:solidFill>
                      <a:srgbClr val="C00000"/>
                    </a:solidFill>
                    <a:latin typeface="Comic Sans MS" panose="030F0702030302020204" pitchFamily="66" charset="0"/>
                    <a:cs typeface="Comic Sans MS" panose="030F0702030302020204" pitchFamily="66" charset="0"/>
                  </a:rPr>
                  <a:t>Os polos </a:t>
                </a:r>
                <a14:m>
                  <m:oMath xmlns:m="http://schemas.openxmlformats.org/officeDocument/2006/math">
                    <m:sSub>
                      <m:sSubPr>
                        <m:ctrlPr>
                          <a:rPr lang="en-US" altLang="pt-BR" b="1" i="1" dirty="0" smtClean="0">
                            <a:solidFill>
                              <a:srgbClr val="C00000"/>
                            </a:solidFill>
                            <a:latin typeface="Cambria Math" panose="02040503050406030204" pitchFamily="18" charset="0"/>
                            <a:cs typeface="Cambria Math" panose="02040503050406030204" pitchFamily="18" charset="0"/>
                          </a:rPr>
                        </m:ctrlPr>
                      </m:sSubPr>
                      <m:e>
                        <m:r>
                          <a:rPr lang="en-US" altLang="pt-BR" b="1" i="1" dirty="0" smtClean="0">
                            <a:solidFill>
                              <a:srgbClr val="C00000"/>
                            </a:solidFill>
                            <a:latin typeface="Cambria Math" panose="02040503050406030204" pitchFamily="18" charset="0"/>
                            <a:cs typeface="Cambria Math" panose="02040503050406030204" pitchFamily="18" charset="0"/>
                          </a:rPr>
                          <m:t>𝒑</m:t>
                        </m:r>
                      </m:e>
                      <m:sub>
                        <m:r>
                          <a:rPr lang="en-US" altLang="pt-BR" b="1" i="1" dirty="0" smtClean="0">
                            <a:solidFill>
                              <a:srgbClr val="C00000"/>
                            </a:solidFill>
                            <a:latin typeface="Cambria Math" panose="02040503050406030204" pitchFamily="18" charset="0"/>
                            <a:cs typeface="Cambria Math" panose="02040503050406030204" pitchFamily="18" charset="0"/>
                          </a:rPr>
                          <m:t>𝒊</m:t>
                        </m:r>
                      </m:sub>
                    </m:sSub>
                  </m:oMath>
                </a14:m>
                <a:r>
                  <a:rPr lang="pt-BR" altLang="en-US" b="1" dirty="0" smtClean="0">
                    <a:solidFill>
                      <a:srgbClr val="C00000"/>
                    </a:solidFill>
                    <a:latin typeface="Cambria Math" panose="02040503050406030204" pitchFamily="18" charset="0"/>
                    <a:cs typeface="Cambria Math" panose="02040503050406030204" pitchFamily="18" charset="0"/>
                  </a:rPr>
                  <a:t> </a:t>
                </a:r>
                <a:r>
                  <a:rPr lang="pt-BR" altLang="en-US" b="1" dirty="0" smtClean="0">
                    <a:solidFill>
                      <a:srgbClr val="C00000"/>
                    </a:solidFill>
                    <a:latin typeface="Comic Sans MS" panose="030F0702030302020204" pitchFamily="66" charset="0"/>
                    <a:cs typeface="Comic Sans MS" panose="030F0702030302020204" pitchFamily="66" charset="0"/>
                  </a:rPr>
                  <a:t>são raízes de P</a:t>
                </a:r>
                <a:r>
                  <a:rPr lang="pt-BR" altLang="en-US" b="1" baseline="-25000" dirty="0" smtClean="0">
                    <a:solidFill>
                      <a:srgbClr val="C00000"/>
                    </a:solidFill>
                    <a:latin typeface="Comic Sans MS" panose="030F0702030302020204" pitchFamily="66" charset="0"/>
                    <a:cs typeface="Comic Sans MS" panose="030F0702030302020204" pitchFamily="66" charset="0"/>
                  </a:rPr>
                  <a:t>C</a:t>
                </a:r>
                <a:r>
                  <a:rPr lang="pt-BR" altLang="en-US" b="1" dirty="0" smtClean="0">
                    <a:solidFill>
                      <a:srgbClr val="C00000"/>
                    </a:solidFill>
                    <a:latin typeface="Comic Sans MS" panose="030F0702030302020204" pitchFamily="66" charset="0"/>
                    <a:cs typeface="Comic Sans MS" panose="030F0702030302020204" pitchFamily="66" charset="0"/>
                  </a:rPr>
                  <a:t>(s) ou de U</a:t>
                </a:r>
                <a:r>
                  <a:rPr lang="pt-BR" altLang="en-US" b="1" baseline="-25000" dirty="0" smtClean="0">
                    <a:solidFill>
                      <a:srgbClr val="C00000"/>
                    </a:solidFill>
                    <a:latin typeface="Comic Sans MS" panose="030F0702030302020204" pitchFamily="66" charset="0"/>
                    <a:cs typeface="Comic Sans MS" panose="030F0702030302020204" pitchFamily="66" charset="0"/>
                  </a:rPr>
                  <a:t>D</a:t>
                </a:r>
                <a:r>
                  <a:rPr lang="pt-BR" altLang="en-US" b="1" dirty="0" smtClean="0">
                    <a:solidFill>
                      <a:srgbClr val="C00000"/>
                    </a:solidFill>
                    <a:latin typeface="Comic Sans MS" panose="030F0702030302020204" pitchFamily="66" charset="0"/>
                    <a:cs typeface="Comic Sans MS" panose="030F0702030302020204" pitchFamily="66" charset="0"/>
                  </a:rPr>
                  <a:t>(s) </a:t>
                </a:r>
                <a14:m>
                  <m:oMath xmlns:m="http://schemas.openxmlformats.org/officeDocument/2006/math">
                    <m:r>
                      <a:rPr lang="en-US"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𝐹</m:t>
                    </m:r>
                    <m:r>
                      <a:rPr lang="en-US"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𝑈</m:t>
                    </m:r>
                    <m:r>
                      <a:rPr lang="en-US"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rPr>
                      <m:t>)</m:t>
                    </m:r>
                    <m:r>
                      <a:rPr lang="pt-BR" b="0" i="1" smtClean="0">
                        <a:latin typeface="Cambria Math" panose="02040503050406030204" pitchFamily="18" charset="0"/>
                        <a:ea typeface="Cambria Math" panose="02040503050406030204" pitchFamily="18" charset="0"/>
                      </a:rPr>
                      <m:t>=</m:t>
                    </m:r>
                    <m:f>
                      <m:fPr>
                        <m:ctrlPr>
                          <a:rPr lang="pt-BR" i="1">
                            <a:latin typeface="Cambria Math" panose="02040503050406030204" pitchFamily="18" charset="0"/>
                            <a:ea typeface="Cambria Math" panose="02040503050406030204" pitchFamily="18" charset="0"/>
                          </a:rPr>
                        </m:ctrlPr>
                      </m:fPr>
                      <m:num>
                        <m:r>
                          <a:rPr lang="pt-BR" i="1">
                            <a:latin typeface="Cambria Math" panose="02040503050406030204" pitchFamily="18" charset="0"/>
                            <a:ea typeface="Cambria Math" panose="02040503050406030204" pitchFamily="18" charset="0"/>
                          </a:rPr>
                          <m:t>𝑃</m:t>
                        </m:r>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𝑠</m:t>
                            </m:r>
                          </m:e>
                        </m:d>
                        <m:sSub>
                          <m:sSubPr>
                            <m:ctrlPr>
                              <a:rPr 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𝑈</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𝑁</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𝑠</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num>
                      <m:den>
                        <m:sSub>
                          <m:sSubPr>
                            <m:ctrlPr>
                              <a:rPr lang="pt-BR" i="1">
                                <a:latin typeface="Cambria Math" panose="02040503050406030204" pitchFamily="18" charset="0"/>
                                <a:ea typeface="Cambria Math" panose="02040503050406030204" pitchFamily="18" charset="0"/>
                              </a:rPr>
                            </m:ctrlPr>
                          </m:sSubPr>
                          <m:e>
                            <m:r>
                              <a:rPr lang="pt-BR" i="1">
                                <a:latin typeface="Cambria Math" panose="02040503050406030204" pitchFamily="18" charset="0"/>
                                <a:ea typeface="Cambria Math" panose="02040503050406030204" pitchFamily="18" charset="0"/>
                              </a:rPr>
                              <m:t>𝑃</m:t>
                            </m:r>
                          </m:e>
                          <m:sub>
                            <m:r>
                              <a:rPr lang="pt-BR" i="1">
                                <a:latin typeface="Cambria Math" panose="02040503050406030204" pitchFamily="18" charset="0"/>
                                <a:ea typeface="Cambria Math" panose="02040503050406030204" pitchFamily="18" charset="0"/>
                              </a:rPr>
                              <m:t>𝑐</m:t>
                            </m:r>
                          </m:sub>
                        </m:sSub>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𝑠</m:t>
                            </m:r>
                          </m:e>
                        </m:d>
                        <m:sSub>
                          <m:sSubPr>
                            <m:ctrlPr>
                              <a:rPr 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𝑈</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𝐷</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𝑠</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oMath>
                </a14:m>
                <a:endParaRPr lang="pt-BR" altLang="en-US" b="1" dirty="0" smtClean="0">
                  <a:solidFill>
                    <a:srgbClr val="C00000"/>
                  </a:solidFill>
                  <a:latin typeface="Comic Sans MS" panose="030F0702030302020204" pitchFamily="66" charset="0"/>
                  <a:cs typeface="Comic Sans MS" panose="030F0702030302020204" pitchFamily="66"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410210" y="341630"/>
                <a:ext cx="11455400" cy="637984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410210" y="830580"/>
            <a:ext cx="10943590" cy="562673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800"/>
              </a:spcAft>
              <a:buNone/>
            </a:pPr>
            <a:r>
              <a:rPr lang="pt-BR" dirty="0" smtClean="0">
                <a:latin typeface="Comic Sans MS" panose="030F0702030302020204" pitchFamily="66" charset="0"/>
                <a:cs typeface="Comic Sans MS" panose="030F0702030302020204" pitchFamily="66" charset="0"/>
              </a:rPr>
              <a:t>Caso os </a:t>
            </a:r>
            <a:r>
              <a:rPr lang="pt-BR" b="1" i="1" dirty="0" smtClean="0">
                <a:latin typeface="Comic Sans MS" panose="030F0702030302020204" pitchFamily="66" charset="0"/>
                <a:cs typeface="Comic Sans MS" panose="030F0702030302020204" pitchFamily="66" charset="0"/>
              </a:rPr>
              <a:t>a</a:t>
            </a:r>
            <a:r>
              <a:rPr lang="pt-BR" b="1" i="1" baseline="-25000" dirty="0" smtClean="0">
                <a:latin typeface="Comic Sans MS" panose="030F0702030302020204" pitchFamily="66" charset="0"/>
                <a:cs typeface="Comic Sans MS" panose="030F0702030302020204" pitchFamily="66" charset="0"/>
              </a:rPr>
              <a:t>i</a:t>
            </a:r>
            <a:r>
              <a:rPr lang="pt-BR" b="1" i="1" dirty="0" smtClean="0">
                <a:latin typeface="Comic Sans MS" panose="030F0702030302020204" pitchFamily="66" charset="0"/>
                <a:cs typeface="Comic Sans MS" panose="030F0702030302020204" pitchFamily="66" charset="0"/>
              </a:rPr>
              <a:t>s</a:t>
            </a:r>
            <a:r>
              <a:rPr lang="pt-BR" dirty="0" smtClean="0">
                <a:latin typeface="Comic Sans MS" panose="030F0702030302020204" pitchFamily="66" charset="0"/>
                <a:cs typeface="Comic Sans MS" panose="030F0702030302020204" pitchFamily="66" charset="0"/>
              </a:rPr>
              <a:t> e os </a:t>
            </a:r>
            <a:r>
              <a:rPr lang="pt-BR" b="1" i="1" dirty="0" smtClean="0">
                <a:latin typeface="Comic Sans MS" panose="030F0702030302020204" pitchFamily="66" charset="0"/>
                <a:cs typeface="Comic Sans MS" panose="030F0702030302020204" pitchFamily="66" charset="0"/>
              </a:rPr>
              <a:t>b</a:t>
            </a:r>
            <a:r>
              <a:rPr lang="pt-BR" b="1" i="1" baseline="-25000" dirty="0" smtClean="0">
                <a:latin typeface="Comic Sans MS" panose="030F0702030302020204" pitchFamily="66" charset="0"/>
                <a:cs typeface="Comic Sans MS" panose="030F0702030302020204" pitchFamily="66" charset="0"/>
              </a:rPr>
              <a:t>i</a:t>
            </a:r>
            <a:r>
              <a:rPr lang="pt-BR" b="1" i="1" dirty="0" smtClean="0">
                <a:latin typeface="Comic Sans MS" panose="030F0702030302020204" pitchFamily="66" charset="0"/>
                <a:cs typeface="Comic Sans MS" panose="030F0702030302020204" pitchFamily="66" charset="0"/>
              </a:rPr>
              <a:t>s</a:t>
            </a:r>
            <a:r>
              <a:rPr lang="pt-BR" dirty="0" smtClean="0">
                <a:latin typeface="Comic Sans MS" panose="030F0702030302020204" pitchFamily="66" charset="0"/>
                <a:cs typeface="Comic Sans MS" panose="030F0702030302020204" pitchFamily="66" charset="0"/>
              </a:rPr>
              <a:t> sejam reais, como é esperado num sistema fisico, os </a:t>
            </a:r>
            <a:r>
              <a:rPr lang="pt-BR" b="1" dirty="0" smtClean="0">
                <a:latin typeface="Comic Sans MS" panose="030F0702030302020204" pitchFamily="66" charset="0"/>
                <a:cs typeface="Comic Sans MS" panose="030F0702030302020204" pitchFamily="66" charset="0"/>
              </a:rPr>
              <a:t>polos e zeros são reais</a:t>
            </a:r>
            <a:r>
              <a:rPr lang="pt-BR" dirty="0" smtClean="0">
                <a:latin typeface="Comic Sans MS" panose="030F0702030302020204" pitchFamily="66" charset="0"/>
                <a:cs typeface="Comic Sans MS" panose="030F0702030302020204" pitchFamily="66" charset="0"/>
              </a:rPr>
              <a:t> ou aparecem como pares conjugados.</a:t>
            </a:r>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800"/>
              </a:spcAft>
              <a:buNone/>
            </a:pPr>
            <a:r>
              <a:rPr lang="pt-BR" dirty="0" smtClean="0">
                <a:latin typeface="Comic Sans MS" panose="030F0702030302020204" pitchFamily="66" charset="0"/>
                <a:cs typeface="Comic Sans MS" panose="030F0702030302020204" pitchFamily="66" charset="0"/>
              </a:rPr>
              <a:t>ex.: </a:t>
            </a:r>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800"/>
              </a:spcAft>
              <a:buNone/>
            </a:pPr>
            <a:r>
              <a:rPr lang="pt-BR" dirty="0" smtClean="0">
                <a:latin typeface="Comic Sans MS" panose="030F0702030302020204" pitchFamily="66" charset="0"/>
                <a:cs typeface="Comic Sans MS" panose="030F0702030302020204" pitchFamily="66" charset="0"/>
              </a:rPr>
              <a:t>-j é zero, então j também será zero</a:t>
            </a:r>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800"/>
              </a:spcAft>
              <a:buNone/>
            </a:pPr>
            <a:r>
              <a:rPr lang="pt-BR" dirty="0" smtClean="0">
                <a:latin typeface="Comic Sans MS" panose="030F0702030302020204" pitchFamily="66" charset="0"/>
                <a:cs typeface="Comic Sans MS" panose="030F0702030302020204" pitchFamily="66" charset="0"/>
              </a:rPr>
              <a:t>1+3j é polo, etão 1-3j será também zero</a:t>
            </a:r>
            <a:endParaRPr lang="pt-BR" dirty="0" smtClean="0">
              <a:latin typeface="Comic Sans MS" panose="030F0702030302020204" pitchFamily="66" charset="0"/>
              <a:cs typeface="Comic Sans MS" panose="030F0702030302020204" pitchFamily="66" charset="0"/>
            </a:endParaRPr>
          </a:p>
          <a:p>
            <a:pPr marL="0" indent="0" algn="l" fontAlgn="auto">
              <a:lnSpc>
                <a:spcPct val="120000"/>
              </a:lnSpc>
              <a:spcBef>
                <a:spcPts val="600"/>
              </a:spcBef>
              <a:spcAft>
                <a:spcPts val="1800"/>
              </a:spcAft>
              <a:buNone/>
            </a:pPr>
            <a:r>
              <a:rPr lang="pt-BR" dirty="0" smtClean="0">
                <a:latin typeface="Comic Sans MS" panose="030F0702030302020204" pitchFamily="66" charset="0"/>
                <a:cs typeface="Comic Sans MS" panose="030F0702030302020204" pitchFamily="66" charset="0"/>
              </a:rPr>
              <a:t>Considerando que alguns polos podem aparecer repetidos, podemos reescrever  Y(s)</a:t>
            </a:r>
            <a:endParaRPr lang="pt-BR"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315595" y="464820"/>
                <a:ext cx="11560810" cy="562991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𝑈</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pt-BR"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𝑁</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𝐷</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den>
                      </m:f>
                      <m:r>
                        <a:rPr lang="en-US" altLang="pt-BR" i="1" dirty="0" smtClean="0">
                          <a:latin typeface="Cambria Math" panose="02040503050406030204" pitchFamily="18" charset="0"/>
                          <a:cs typeface="Cambria Math" panose="02040503050406030204" pitchFamily="18" charset="0"/>
                        </a:rPr>
                        <m:t>= </m:t>
                      </m:r>
                      <m:r>
                        <a:rPr lang="en-US" altLang="pt-BR" i="1" dirty="0" smtClean="0">
                          <a:latin typeface="Cambria Math" panose="02040503050406030204" pitchFamily="18" charset="0"/>
                          <a:cs typeface="Cambria Math" panose="02040503050406030204" pitchFamily="18" charset="0"/>
                        </a:rPr>
                        <m:t>𝑘</m:t>
                      </m:r>
                      <m:f>
                        <m:fPr>
                          <m:ctrlPr>
                            <a:rPr lang="en-US" altLang="pt-BR" i="1" dirty="0" smtClean="0">
                              <a:latin typeface="Cambria Math" panose="02040503050406030204" pitchFamily="18" charset="0"/>
                              <a:cs typeface="Cambria Math" panose="02040503050406030204" pitchFamily="18" charset="0"/>
                            </a:rPr>
                          </m:ctrlPr>
                        </m:fPr>
                        <m:num>
                          <m:nary>
                            <m:naryPr>
                              <m:chr m:val="∏"/>
                              <m:limLoc m:val="undOvr"/>
                              <m:ctrlPr>
                                <a:rPr lang="en-US" altLang="pt-BR" i="1" dirty="0" smtClean="0">
                                  <a:latin typeface="Cambria Math" panose="02040503050406030204" pitchFamily="18" charset="0"/>
                                  <a:cs typeface="Cambria Math" panose="02040503050406030204" pitchFamily="18" charset="0"/>
                                </a:rPr>
                              </m:ctrlPr>
                            </m:naryPr>
                            <m:sub>
                              <m:r>
                                <a:rPr lang="en-US" altLang="pt-BR" i="1" dirty="0" smtClean="0">
                                  <a:latin typeface="Cambria Math" panose="02040503050406030204" pitchFamily="18" charset="0"/>
                                  <a:cs typeface="Cambria Math" panose="02040503050406030204" pitchFamily="18" charset="0"/>
                                </a:rPr>
                                <m:t>𝑖</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1</m:t>
                              </m:r>
                            </m:sub>
                            <m:sup>
                              <m:r>
                                <a:rPr lang="en-US" altLang="pt-BR" i="1" dirty="0" smtClean="0">
                                  <a:latin typeface="Cambria Math" panose="02040503050406030204" pitchFamily="18" charset="0"/>
                                  <a:cs typeface="Cambria Math" panose="02040503050406030204" pitchFamily="18" charset="0"/>
                                </a:rPr>
                                <m:t>𝑖</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𝑚</m:t>
                              </m:r>
                            </m:sup>
                            <m:e>
                              <m:d>
                                <m:dPr>
                                  <m:ctrlPr>
                                    <a:rPr lang="en-US" altLang="pt-BR" i="1" dirty="0" smtClean="0">
                                      <a:latin typeface="Cambria Math" panose="02040503050406030204" pitchFamily="18" charset="0"/>
                                      <a:cs typeface="Cambria Math" panose="02040503050406030204" pitchFamily="18" charset="0"/>
                                    </a:rPr>
                                  </m:ctrlPr>
                                </m:dPr>
                                <m:e>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𝑧</m:t>
                                      </m:r>
                                    </m:e>
                                    <m:sub>
                                      <m:r>
                                        <a:rPr lang="en-US" altLang="pt-BR" i="1" dirty="0" smtClean="0">
                                          <a:latin typeface="Cambria Math" panose="02040503050406030204" pitchFamily="18" charset="0"/>
                                          <a:cs typeface="Cambria Math" panose="02040503050406030204" pitchFamily="18" charset="0"/>
                                        </a:rPr>
                                        <m:t>𝑖</m:t>
                                      </m:r>
                                    </m:sub>
                                  </m:sSub>
                                </m:e>
                              </m:d>
                            </m:e>
                          </m:nary>
                        </m:num>
                        <m:den>
                          <m:d>
                            <m:dPr>
                              <m:ctrlPr>
                                <a:rPr lang="en-US" altLang="pt-BR" i="1" dirty="0" smtClean="0">
                                  <a:latin typeface="Cambria Math" panose="02040503050406030204" pitchFamily="18" charset="0"/>
                                  <a:cs typeface="Cambria Math" panose="02040503050406030204" pitchFamily="18" charset="0"/>
                                </a:rPr>
                              </m:ctrlPr>
                            </m:dPr>
                            <m:e>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𝑝</m:t>
                                  </m:r>
                                </m:e>
                                <m:sub>
                                  <m:r>
                                    <a:rPr lang="en-US" altLang="pt-BR" i="1" dirty="0" smtClean="0">
                                      <a:latin typeface="Cambria Math" panose="02040503050406030204" pitchFamily="18" charset="0"/>
                                      <a:cs typeface="Cambria Math" panose="02040503050406030204" pitchFamily="18" charset="0"/>
                                    </a:rPr>
                                    <m:t>1</m:t>
                                  </m:r>
                                </m:sub>
                              </m:sSub>
                            </m:e>
                          </m:d>
                          <m:r>
                            <a:rPr lang="en-US" altLang="pt-BR" i="1" baseline="30000" dirty="0" smtClean="0">
                              <a:latin typeface="Cambria Math" panose="02040503050406030204" pitchFamily="18" charset="0"/>
                              <a:cs typeface="Cambria Math" panose="02040503050406030204" pitchFamily="18" charset="0"/>
                            </a:rPr>
                            <m:t>𝑥</m:t>
                          </m:r>
                          <m:r>
                            <a:rPr lang="en-US" altLang="pt-BR" i="1" baseline="30000" dirty="0" smtClean="0">
                              <a:latin typeface="Cambria Math" panose="02040503050406030204" pitchFamily="18" charset="0"/>
                              <a:cs typeface="Cambria Math" panose="02040503050406030204" pitchFamily="18" charset="0"/>
                            </a:rPr>
                            <m:t>1</m:t>
                          </m:r>
                          <m:d>
                            <m:dPr>
                              <m:ctrlPr>
                                <a:rPr lang="en-US" altLang="pt-BR" i="1" dirty="0" smtClean="0">
                                  <a:latin typeface="Cambria Math" panose="02040503050406030204" pitchFamily="18" charset="0"/>
                                  <a:cs typeface="Cambria Math" panose="02040503050406030204" pitchFamily="18" charset="0"/>
                                </a:rPr>
                              </m:ctrlPr>
                            </m:dPr>
                            <m:e>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𝑝</m:t>
                                  </m:r>
                                </m:e>
                                <m:sub>
                                  <m:r>
                                    <a:rPr lang="en-US" altLang="pt-BR" i="1" dirty="0" smtClean="0">
                                      <a:latin typeface="Cambria Math" panose="02040503050406030204" pitchFamily="18" charset="0"/>
                                      <a:cs typeface="Cambria Math" panose="02040503050406030204" pitchFamily="18" charset="0"/>
                                    </a:rPr>
                                    <m:t>2</m:t>
                                  </m:r>
                                </m:sub>
                              </m:sSub>
                            </m:e>
                          </m:d>
                          <m:r>
                            <a:rPr lang="en-US" altLang="pt-BR" i="1" baseline="30000" dirty="0" smtClean="0">
                              <a:latin typeface="Cambria Math" panose="02040503050406030204" pitchFamily="18" charset="0"/>
                              <a:cs typeface="Cambria Math" panose="02040503050406030204" pitchFamily="18" charset="0"/>
                            </a:rPr>
                            <m:t>𝑥</m:t>
                          </m:r>
                          <m:r>
                            <a:rPr lang="en-US" altLang="pt-BR" i="1" baseline="30000" dirty="0" smtClean="0">
                              <a:latin typeface="Cambria Math" panose="02040503050406030204" pitchFamily="18" charset="0"/>
                              <a:cs typeface="Cambria Math" panose="02040503050406030204" pitchFamily="18" charset="0"/>
                            </a:rPr>
                            <m:t>2</m:t>
                          </m:r>
                          <m:r>
                            <a:rPr lang="en-US" altLang="pt-BR" i="1" baseline="30000" dirty="0" smtClean="0">
                              <a:latin typeface="Cambria Math" panose="02040503050406030204" pitchFamily="18" charset="0"/>
                              <a:cs typeface="Cambria Math" panose="02040503050406030204" pitchFamily="18" charset="0"/>
                            </a:rPr>
                            <m:t>...</m:t>
                          </m:r>
                          <m:d>
                            <m:dPr>
                              <m:ctrlPr>
                                <a:rPr lang="en-US" altLang="pt-BR" i="1" dirty="0" smtClean="0">
                                  <a:latin typeface="Cambria Math" panose="02040503050406030204" pitchFamily="18" charset="0"/>
                                  <a:cs typeface="Cambria Math" panose="02040503050406030204" pitchFamily="18" charset="0"/>
                                </a:rPr>
                              </m:ctrlPr>
                            </m:dPr>
                            <m:e>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𝑝</m:t>
                                  </m:r>
                                </m:e>
                                <m:sub>
                                  <m:r>
                                    <a:rPr lang="en-US" altLang="pt-BR" i="1" dirty="0" smtClean="0">
                                      <a:latin typeface="Cambria Math" panose="02040503050406030204" pitchFamily="18" charset="0"/>
                                      <a:cs typeface="Cambria Math" panose="02040503050406030204" pitchFamily="18" charset="0"/>
                                    </a:rPr>
                                    <m:t>ℎ</m:t>
                                  </m:r>
                                </m:sub>
                              </m:sSub>
                            </m:e>
                          </m:d>
                          <m:r>
                            <a:rPr lang="en-US" altLang="pt-BR" i="1" baseline="30000" dirty="0" smtClean="0">
                              <a:latin typeface="Cambria Math" panose="02040503050406030204" pitchFamily="18" charset="0"/>
                              <a:cs typeface="Cambria Math" panose="02040503050406030204" pitchFamily="18" charset="0"/>
                            </a:rPr>
                            <m:t>𝑥ℎ</m:t>
                          </m:r>
                          <m:r>
                            <a:rPr lang="en-US" altLang="pt-BR" i="1" baseline="30000" dirty="0" smtClean="0">
                              <a:latin typeface="Cambria Math" panose="02040503050406030204" pitchFamily="18" charset="0"/>
                              <a:cs typeface="Cambria Math" panose="02040503050406030204" pitchFamily="18" charset="0"/>
                            </a:rPr>
                            <m:t> </m:t>
                          </m:r>
                        </m:den>
                      </m:f>
                    </m:oMath>
                  </m:oMathPara>
                </a14:m>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600"/>
                  </a:spcAft>
                  <a:buNone/>
                </a:pPr>
                <a:r>
                  <a:rPr lang="pt-BR" dirty="0" smtClean="0">
                    <a:latin typeface="Comic Sans MS" panose="030F0702030302020204" pitchFamily="66" charset="0"/>
                    <a:cs typeface="Comic Sans MS" panose="030F0702030302020204" pitchFamily="66" charset="0"/>
                  </a:rPr>
                  <a:t>onde </a:t>
                </a:r>
                <a:r>
                  <a:rPr lang="pt-BR" i="1" dirty="0" smtClean="0">
                    <a:latin typeface="Comic Sans MS" panose="030F0702030302020204" pitchFamily="66" charset="0"/>
                    <a:cs typeface="Comic Sans MS" panose="030F0702030302020204" pitchFamily="66" charset="0"/>
                  </a:rPr>
                  <a:t>xi &gt; 0</a:t>
                </a:r>
                <a:r>
                  <a:rPr lang="pt-BR" dirty="0" smtClean="0">
                    <a:latin typeface="Comic Sans MS" panose="030F0702030302020204" pitchFamily="66" charset="0"/>
                    <a:cs typeface="Comic Sans MS" panose="030F0702030302020204" pitchFamily="66" charset="0"/>
                  </a:rPr>
                  <a:t> e </a:t>
                </a:r>
                <a:r>
                  <a:rPr lang="pt-BR" i="1" dirty="0" smtClean="0">
                    <a:latin typeface="Comic Sans MS" panose="030F0702030302020204" pitchFamily="66" charset="0"/>
                    <a:cs typeface="Comic Sans MS" panose="030F0702030302020204" pitchFamily="66" charset="0"/>
                  </a:rPr>
                  <a:t>(x1+x2+.. +xh) = n</a:t>
                </a:r>
                <a:r>
                  <a:rPr lang="pt-BR" dirty="0" smtClean="0">
                    <a:latin typeface="Comic Sans MS" panose="030F0702030302020204" pitchFamily="66" charset="0"/>
                    <a:cs typeface="Comic Sans MS" panose="030F0702030302020204" pitchFamily="66" charset="0"/>
                  </a:rPr>
                  <a:t> (são </a:t>
                </a:r>
                <a:r>
                  <a:rPr lang="pt-BR" i="1" dirty="0" smtClean="0">
                    <a:latin typeface="Comic Sans MS" panose="030F0702030302020204" pitchFamily="66" charset="0"/>
                    <a:cs typeface="Comic Sans MS" panose="030F0702030302020204" pitchFamily="66" charset="0"/>
                  </a:rPr>
                  <a:t>h</a:t>
                </a:r>
                <a:r>
                  <a:rPr lang="pt-BR" dirty="0" smtClean="0">
                    <a:latin typeface="Comic Sans MS" panose="030F0702030302020204" pitchFamily="66" charset="0"/>
                    <a:cs typeface="Comic Sans MS" panose="030F0702030302020204" pitchFamily="66" charset="0"/>
                  </a:rPr>
                  <a:t> polos distintos, com grau </a:t>
                </a:r>
                <a:r>
                  <a:rPr lang="pt-BR" i="1" dirty="0" smtClean="0">
                    <a:latin typeface="Comic Sans MS" panose="030F0702030302020204" pitchFamily="66" charset="0"/>
                    <a:cs typeface="Comic Sans MS" panose="030F0702030302020204" pitchFamily="66" charset="0"/>
                  </a:rPr>
                  <a:t>x1,</a:t>
                </a:r>
                <a:r>
                  <a:rPr lang="pt-BR" dirty="0" smtClean="0">
                    <a:latin typeface="Comic Sans MS" panose="030F0702030302020204" pitchFamily="66" charset="0"/>
                    <a:cs typeface="Comic Sans MS" panose="030F0702030302020204" pitchFamily="66" charset="0"/>
                  </a:rPr>
                  <a:t> </a:t>
                </a:r>
                <a:r>
                  <a:rPr lang="pt-BR" i="1" dirty="0" smtClean="0">
                    <a:latin typeface="Comic Sans MS" panose="030F0702030302020204" pitchFamily="66" charset="0"/>
                    <a:cs typeface="Comic Sans MS" panose="030F0702030302020204" pitchFamily="66" charset="0"/>
                  </a:rPr>
                  <a:t>x2</a:t>
                </a:r>
                <a:r>
                  <a:rPr lang="pt-BR" dirty="0" smtClean="0">
                    <a:latin typeface="Comic Sans MS" panose="030F0702030302020204" pitchFamily="66" charset="0"/>
                    <a:cs typeface="Comic Sans MS" panose="030F0702030302020204" pitchFamily="66" charset="0"/>
                  </a:rPr>
                  <a:t>, ..)</a:t>
                </a:r>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200"/>
                  </a:spcAft>
                  <a:buNone/>
                </a:pPr>
                <a:r>
                  <a:rPr lang="pt-BR"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rPr>
                  <a:t>Quando </a:t>
                </a:r>
                <a:r>
                  <a:rPr lang="pt-BR" b="1" i="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rPr>
                  <a:t>n &gt; m</a:t>
                </a:r>
                <a:r>
                  <a:rPr lang="pt-BR"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rPr>
                  <a:t>, pode-se expandir </a:t>
                </a:r>
                <a14:m>
                  <m:oMath xmlns:m="http://schemas.openxmlformats.org/officeDocument/2006/math">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𝑈</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oMath>
                </a14:m>
                <a:r>
                  <a:rPr lang="pt-BR"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rPr>
                  <a:t> </a:t>
                </a:r>
                <a:r>
                  <a:rPr lang="pt-BR"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rPr>
                  <a:t>em frações parciais</a:t>
                </a:r>
                <a:endParaRPr lang="pt-BR"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endParaRPr>
              </a:p>
              <a:p>
                <a:pPr marL="0" indent="0" fontAlgn="auto">
                  <a:lnSpc>
                    <a:spcPct val="120000"/>
                  </a:lnSpc>
                  <a:spcBef>
                    <a:spcPts val="0"/>
                  </a:spcBef>
                  <a:spcAft>
                    <a:spcPts val="600"/>
                  </a:spcAft>
                  <a:buNone/>
                </a:pPr>
                <a14:m>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𝑈</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11</m:t>
                            </m:r>
                          </m:sub>
                        </m:sSub>
                      </m:num>
                      <m:den>
                        <m:d>
                          <m:dPr>
                            <m:ctrlPr>
                              <a:rPr lang="en-US" altLang="pt-BR" sz="3200" i="1" dirty="0" smtClean="0">
                                <a:latin typeface="Cambria Math" panose="02040503050406030204" pitchFamily="18" charset="0"/>
                                <a:cs typeface="Cambria Math" panose="02040503050406030204" pitchFamily="18" charset="0"/>
                              </a:rPr>
                            </m:ctrlPr>
                          </m:dPr>
                          <m:e>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𝑝</m:t>
                                </m:r>
                              </m:e>
                              <m:sub>
                                <m:r>
                                  <a:rPr lang="en-US" altLang="pt-BR" sz="3200" i="1" dirty="0" smtClean="0">
                                    <a:latin typeface="Cambria Math" panose="02040503050406030204" pitchFamily="18" charset="0"/>
                                    <a:cs typeface="Cambria Math" panose="02040503050406030204" pitchFamily="18" charset="0"/>
                                  </a:rPr>
                                  <m:t>1</m:t>
                                </m:r>
                              </m:sub>
                            </m:sSub>
                          </m:e>
                        </m:d>
                      </m:den>
                    </m:f>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12</m:t>
                            </m:r>
                          </m:sub>
                        </m:sSub>
                      </m:num>
                      <m:den>
                        <m:d>
                          <m:dPr>
                            <m:ctrlPr>
                              <a:rPr lang="en-US" altLang="pt-BR" sz="3200" i="1" dirty="0" smtClean="0">
                                <a:latin typeface="Cambria Math" panose="02040503050406030204" pitchFamily="18" charset="0"/>
                                <a:cs typeface="Cambria Math" panose="02040503050406030204" pitchFamily="18" charset="0"/>
                              </a:rPr>
                            </m:ctrlPr>
                          </m:dPr>
                          <m:e>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𝑝</m:t>
                                </m:r>
                              </m:e>
                              <m:sub>
                                <m:r>
                                  <a:rPr lang="en-US" altLang="pt-BR" sz="3200" i="1" dirty="0" smtClean="0">
                                    <a:latin typeface="Cambria Math" panose="02040503050406030204" pitchFamily="18" charset="0"/>
                                    <a:cs typeface="Cambria Math" panose="02040503050406030204" pitchFamily="18" charset="0"/>
                                  </a:rPr>
                                  <m:t>1</m:t>
                                </m:r>
                              </m:sub>
                            </m:sSub>
                          </m:e>
                        </m:d>
                        <m:r>
                          <a:rPr lang="en-US" altLang="pt-BR" sz="3200" i="1" baseline="30000" dirty="0" smtClean="0">
                            <a:latin typeface="Cambria Math" panose="02040503050406030204" pitchFamily="18" charset="0"/>
                            <a:cs typeface="Cambria Math" panose="02040503050406030204" pitchFamily="18" charset="0"/>
                          </a:rPr>
                          <m:t>2</m:t>
                        </m:r>
                      </m:den>
                    </m:f>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𝑥</m:t>
                            </m:r>
                            <m:r>
                              <a:rPr lang="en-US" altLang="pt-BR" sz="3200" i="1" dirty="0" smtClean="0">
                                <a:latin typeface="Cambria Math" panose="02040503050406030204" pitchFamily="18" charset="0"/>
                                <a:cs typeface="Cambria Math" panose="02040503050406030204" pitchFamily="18" charset="0"/>
                              </a:rPr>
                              <m:t>1</m:t>
                            </m:r>
                          </m:sub>
                        </m:sSub>
                      </m:num>
                      <m:den>
                        <m:d>
                          <m:dPr>
                            <m:ctrlPr>
                              <a:rPr lang="en-US" altLang="pt-BR" sz="3200" i="1" dirty="0" smtClean="0">
                                <a:latin typeface="Cambria Math" panose="02040503050406030204" pitchFamily="18" charset="0"/>
                                <a:cs typeface="Cambria Math" panose="02040503050406030204" pitchFamily="18" charset="0"/>
                              </a:rPr>
                            </m:ctrlPr>
                          </m:dPr>
                          <m:e>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𝑝</m:t>
                                </m:r>
                              </m:e>
                              <m:sub>
                                <m:r>
                                  <a:rPr lang="en-US" altLang="pt-BR" sz="3200" i="1" dirty="0" smtClean="0">
                                    <a:latin typeface="Cambria Math" panose="02040503050406030204" pitchFamily="18" charset="0"/>
                                    <a:cs typeface="Cambria Math" panose="02040503050406030204" pitchFamily="18" charset="0"/>
                                  </a:rPr>
                                  <m:t>1</m:t>
                                </m:r>
                              </m:sub>
                            </m:sSub>
                          </m:e>
                        </m:d>
                        <m:r>
                          <a:rPr lang="en-US" altLang="pt-BR" sz="3200" i="1" baseline="30000" dirty="0" smtClean="0">
                            <a:latin typeface="Cambria Math" panose="02040503050406030204" pitchFamily="18" charset="0"/>
                            <a:cs typeface="Cambria Math" panose="02040503050406030204" pitchFamily="18" charset="0"/>
                          </a:rPr>
                          <m:t>𝑥</m:t>
                        </m:r>
                        <m:r>
                          <a:rPr lang="en-US" altLang="pt-BR" sz="3200" i="1" baseline="30000" dirty="0" smtClean="0">
                            <a:latin typeface="Cambria Math" panose="02040503050406030204" pitchFamily="18" charset="0"/>
                            <a:cs typeface="Cambria Math" panose="02040503050406030204" pitchFamily="18" charset="0"/>
                          </a:rPr>
                          <m:t>1</m:t>
                        </m:r>
                      </m:den>
                    </m:f>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21</m:t>
                            </m:r>
                          </m:sub>
                        </m:sSub>
                      </m:num>
                      <m:den>
                        <m:d>
                          <m:dPr>
                            <m:ctrlPr>
                              <a:rPr lang="en-US" altLang="pt-BR" sz="3200" i="1" dirty="0" smtClean="0">
                                <a:latin typeface="Cambria Math" panose="02040503050406030204" pitchFamily="18" charset="0"/>
                                <a:cs typeface="Cambria Math" panose="02040503050406030204" pitchFamily="18" charset="0"/>
                              </a:rPr>
                            </m:ctrlPr>
                          </m:dPr>
                          <m:e>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𝑝</m:t>
                                </m:r>
                              </m:e>
                              <m:sub>
                                <m:r>
                                  <a:rPr lang="en-US" altLang="pt-BR" sz="3200" i="1" dirty="0" smtClean="0">
                                    <a:latin typeface="Cambria Math" panose="02040503050406030204" pitchFamily="18" charset="0"/>
                                    <a:cs typeface="Cambria Math" panose="02040503050406030204" pitchFamily="18" charset="0"/>
                                  </a:rPr>
                                  <m:t>2</m:t>
                                </m:r>
                              </m:sub>
                            </m:sSub>
                          </m:e>
                        </m:d>
                      </m:den>
                    </m:f>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22</m:t>
                            </m:r>
                          </m:sub>
                        </m:sSub>
                      </m:num>
                      <m:den>
                        <m:d>
                          <m:dPr>
                            <m:ctrlPr>
                              <a:rPr lang="en-US" altLang="pt-BR" sz="3200" i="1" dirty="0" smtClean="0">
                                <a:latin typeface="Cambria Math" panose="02040503050406030204" pitchFamily="18" charset="0"/>
                                <a:cs typeface="Cambria Math" panose="02040503050406030204" pitchFamily="18" charset="0"/>
                              </a:rPr>
                            </m:ctrlPr>
                          </m:dPr>
                          <m:e>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𝑝</m:t>
                                </m:r>
                              </m:e>
                              <m:sub>
                                <m:r>
                                  <a:rPr lang="en-US" altLang="pt-BR" sz="3200" i="1" dirty="0" smtClean="0">
                                    <a:latin typeface="Cambria Math" panose="02040503050406030204" pitchFamily="18" charset="0"/>
                                    <a:cs typeface="Cambria Math" panose="02040503050406030204" pitchFamily="18" charset="0"/>
                                  </a:rPr>
                                  <m:t>2</m:t>
                                </m:r>
                              </m:sub>
                            </m:sSub>
                          </m:e>
                        </m:d>
                        <m:r>
                          <a:rPr lang="en-US" altLang="pt-BR" sz="3200" i="1" baseline="30000" dirty="0" smtClean="0">
                            <a:latin typeface="Cambria Math" panose="02040503050406030204" pitchFamily="18" charset="0"/>
                            <a:cs typeface="Cambria Math" panose="02040503050406030204" pitchFamily="18" charset="0"/>
                          </a:rPr>
                          <m:t>2</m:t>
                        </m:r>
                      </m:den>
                    </m:f>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2</m:t>
                            </m:r>
                            <m:r>
                              <a:rPr lang="en-US" altLang="pt-BR" sz="3200" i="1" dirty="0" smtClean="0">
                                <a:latin typeface="Cambria Math" panose="02040503050406030204" pitchFamily="18" charset="0"/>
                                <a:cs typeface="Cambria Math" panose="02040503050406030204" pitchFamily="18" charset="0"/>
                              </a:rPr>
                              <m:t>𝑥</m:t>
                            </m:r>
                            <m:r>
                              <a:rPr lang="en-US" altLang="pt-BR" sz="3200" i="1" dirty="0" smtClean="0">
                                <a:latin typeface="Cambria Math" panose="02040503050406030204" pitchFamily="18" charset="0"/>
                                <a:cs typeface="Cambria Math" panose="02040503050406030204" pitchFamily="18" charset="0"/>
                              </a:rPr>
                              <m:t>2</m:t>
                            </m:r>
                          </m:sub>
                        </m:sSub>
                      </m:num>
                      <m:den>
                        <m:d>
                          <m:dPr>
                            <m:ctrlPr>
                              <a:rPr lang="en-US" altLang="pt-BR" sz="3200" i="1" dirty="0" smtClean="0">
                                <a:latin typeface="Cambria Math" panose="02040503050406030204" pitchFamily="18" charset="0"/>
                                <a:cs typeface="Cambria Math" panose="02040503050406030204" pitchFamily="18" charset="0"/>
                              </a:rPr>
                            </m:ctrlPr>
                          </m:dPr>
                          <m:e>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𝑝</m:t>
                                </m:r>
                              </m:e>
                              <m:sub>
                                <m:r>
                                  <a:rPr lang="en-US" altLang="pt-BR" sz="3200" i="1" dirty="0" smtClean="0">
                                    <a:latin typeface="Cambria Math" panose="02040503050406030204" pitchFamily="18" charset="0"/>
                                    <a:cs typeface="Cambria Math" panose="02040503050406030204" pitchFamily="18" charset="0"/>
                                  </a:rPr>
                                  <m:t>2</m:t>
                                </m:r>
                              </m:sub>
                            </m:sSub>
                          </m:e>
                        </m:d>
                        <m:r>
                          <a:rPr lang="en-US" altLang="pt-BR" sz="3200" i="1" baseline="30000" dirty="0" smtClean="0">
                            <a:latin typeface="Cambria Math" panose="02040503050406030204" pitchFamily="18" charset="0"/>
                            <a:cs typeface="Cambria Math" panose="02040503050406030204" pitchFamily="18" charset="0"/>
                          </a:rPr>
                          <m:t>𝑥</m:t>
                        </m:r>
                        <m:r>
                          <a:rPr lang="en-US" altLang="pt-BR" sz="3200" i="1" baseline="30000" dirty="0" smtClean="0">
                            <a:latin typeface="Cambria Math" panose="02040503050406030204" pitchFamily="18" charset="0"/>
                            <a:cs typeface="Cambria Math" panose="02040503050406030204" pitchFamily="18" charset="0"/>
                          </a:rPr>
                          <m:t>2</m:t>
                        </m:r>
                      </m:den>
                    </m:f>
                    <m:r>
                      <a:rPr lang="en-US" altLang="pt-BR" sz="3200" i="1" dirty="0" smtClean="0">
                        <a:latin typeface="Cambria Math" panose="02040503050406030204" pitchFamily="18" charset="0"/>
                        <a:cs typeface="Cambria Math" panose="02040503050406030204" pitchFamily="18" charset="0"/>
                      </a:rPr>
                      <m:t>+</m:t>
                    </m:r>
                  </m:oMath>
                </a14:m>
                <a:r>
                  <a:rPr lang="pt-BR" altLang="en-US" sz="3200" i="1" dirty="0" smtClean="0">
                    <a:latin typeface="Cambria Math" panose="02040503050406030204" pitchFamily="18" charset="0"/>
                    <a:cs typeface="Cambria Math" panose="02040503050406030204" pitchFamily="18" charset="0"/>
                  </a:rPr>
                  <a:t>..</a:t>
                </a:r>
                <a14:m>
                  <m:oMath xmlns:m="http://schemas.openxmlformats.org/officeDocument/2006/math">
                    <m:r>
                      <a:rPr lang="en-US" altLang="pt-BR" sz="3200"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ℎ</m:t>
                            </m:r>
                            <m:r>
                              <a:rPr lang="en-US" altLang="pt-BR" sz="3200" i="1" dirty="0" smtClean="0">
                                <a:latin typeface="Cambria Math" panose="02040503050406030204" pitchFamily="18" charset="0"/>
                                <a:cs typeface="Cambria Math" panose="02040503050406030204" pitchFamily="18" charset="0"/>
                              </a:rPr>
                              <m:t>1</m:t>
                            </m:r>
                          </m:sub>
                        </m:sSub>
                      </m:num>
                      <m:den>
                        <m:d>
                          <m:dPr>
                            <m:ctrlPr>
                              <a:rPr lang="en-US" altLang="pt-BR" sz="3200" i="1" dirty="0" smtClean="0">
                                <a:latin typeface="Cambria Math" panose="02040503050406030204" pitchFamily="18" charset="0"/>
                                <a:cs typeface="Cambria Math" panose="02040503050406030204" pitchFamily="18" charset="0"/>
                              </a:rPr>
                            </m:ctrlPr>
                          </m:dPr>
                          <m:e>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𝑝</m:t>
                                </m:r>
                              </m:e>
                              <m:sub>
                                <m:r>
                                  <a:rPr lang="en-US" altLang="pt-BR" sz="3200" i="1" dirty="0" smtClean="0">
                                    <a:latin typeface="Cambria Math" panose="02040503050406030204" pitchFamily="18" charset="0"/>
                                    <a:cs typeface="Cambria Math" panose="02040503050406030204" pitchFamily="18" charset="0"/>
                                  </a:rPr>
                                  <m:t>ℎ</m:t>
                                </m:r>
                              </m:sub>
                            </m:sSub>
                          </m:e>
                        </m:d>
                      </m:den>
                    </m:f>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ℎ</m:t>
                            </m:r>
                            <m:r>
                              <a:rPr lang="en-US" altLang="pt-BR" sz="3200" i="1" dirty="0" smtClean="0">
                                <a:latin typeface="Cambria Math" panose="02040503050406030204" pitchFamily="18" charset="0"/>
                                <a:cs typeface="Cambria Math" panose="02040503050406030204" pitchFamily="18" charset="0"/>
                              </a:rPr>
                              <m:t>2</m:t>
                            </m:r>
                          </m:sub>
                        </m:sSub>
                      </m:num>
                      <m:den>
                        <m:d>
                          <m:dPr>
                            <m:ctrlPr>
                              <a:rPr lang="en-US" altLang="pt-BR" sz="3200" i="1" dirty="0" smtClean="0">
                                <a:latin typeface="Cambria Math" panose="02040503050406030204" pitchFamily="18" charset="0"/>
                                <a:cs typeface="Cambria Math" panose="02040503050406030204" pitchFamily="18" charset="0"/>
                              </a:rPr>
                            </m:ctrlPr>
                          </m:dPr>
                          <m:e>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𝑝</m:t>
                                </m:r>
                              </m:e>
                              <m:sub>
                                <m:r>
                                  <a:rPr lang="en-US" altLang="pt-BR" sz="3200" i="1" dirty="0" smtClean="0">
                                    <a:latin typeface="Cambria Math" panose="02040503050406030204" pitchFamily="18" charset="0"/>
                                    <a:cs typeface="Cambria Math" panose="02040503050406030204" pitchFamily="18" charset="0"/>
                                  </a:rPr>
                                  <m:t>ℎ</m:t>
                                </m:r>
                              </m:sub>
                            </m:sSub>
                          </m:e>
                        </m:d>
                        <m:r>
                          <a:rPr lang="en-US" altLang="pt-BR" sz="3200" i="1" baseline="30000" dirty="0" smtClean="0">
                            <a:latin typeface="Cambria Math" panose="02040503050406030204" pitchFamily="18" charset="0"/>
                            <a:cs typeface="Cambria Math" panose="02040503050406030204" pitchFamily="18" charset="0"/>
                          </a:rPr>
                          <m:t>2</m:t>
                        </m:r>
                      </m:den>
                    </m:f>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ℎ</m:t>
                            </m:r>
                            <m:r>
                              <a:rPr lang="pt-BR" altLang="pt-BR" sz="3200" b="0" i="1" dirty="0" smtClean="0">
                                <a:latin typeface="Cambria Math" panose="02040503050406030204" pitchFamily="18" charset="0"/>
                                <a:cs typeface="Cambria Math" panose="02040503050406030204" pitchFamily="18" charset="0"/>
                              </a:rPr>
                              <m:t>𝑥ℎ</m:t>
                            </m:r>
                          </m:sub>
                        </m:sSub>
                      </m:num>
                      <m:den>
                        <m:d>
                          <m:dPr>
                            <m:ctrlPr>
                              <a:rPr lang="en-US" altLang="pt-BR" sz="3200" i="1" dirty="0" smtClean="0">
                                <a:latin typeface="Cambria Math" panose="02040503050406030204" pitchFamily="18" charset="0"/>
                                <a:cs typeface="Cambria Math" panose="02040503050406030204" pitchFamily="18" charset="0"/>
                              </a:rPr>
                            </m:ctrlPr>
                          </m:dPr>
                          <m:e>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𝑝</m:t>
                                </m:r>
                              </m:e>
                              <m:sub>
                                <m:r>
                                  <a:rPr lang="en-US" altLang="pt-BR" sz="3200" i="1" dirty="0" smtClean="0">
                                    <a:latin typeface="Cambria Math" panose="02040503050406030204" pitchFamily="18" charset="0"/>
                                    <a:cs typeface="Cambria Math" panose="02040503050406030204" pitchFamily="18" charset="0"/>
                                  </a:rPr>
                                  <m:t>ℎ</m:t>
                                </m:r>
                              </m:sub>
                            </m:sSub>
                          </m:e>
                        </m:d>
                        <m:r>
                          <a:rPr lang="en-US" altLang="pt-BR" sz="3200" i="1" baseline="30000" dirty="0" smtClean="0">
                            <a:latin typeface="Cambria Math" panose="02040503050406030204" pitchFamily="18" charset="0"/>
                            <a:cs typeface="Cambria Math" panose="02040503050406030204" pitchFamily="18" charset="0"/>
                          </a:rPr>
                          <m:t>𝑥ℎ</m:t>
                        </m:r>
                      </m:den>
                    </m:f>
                  </m:oMath>
                </a14:m>
                <a:endParaRPr lang="pt-BR" sz="3600"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315595" y="464820"/>
                <a:ext cx="11560810" cy="5629910"/>
              </a:xfrm>
              <a:prstGeom prst="rect">
                <a:avLst/>
              </a:prstGeom>
              <a:blipFill rotWithShape="1">
                <a:blip r:embed="rId1"/>
                <a:stretch>
                  <a:fillRect t="-767"/>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410210" y="417830"/>
                <a:ext cx="11160125" cy="545147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800"/>
                  </a:spcAft>
                  <a:buNone/>
                </a:pPr>
                <a:r>
                  <a:rPr lang="pt-BR" dirty="0" smtClean="0">
                    <a:latin typeface="Comic Sans MS" panose="030F0702030302020204" pitchFamily="66" charset="0"/>
                    <a:cs typeface="Comic Sans MS" panose="030F0702030302020204" pitchFamily="66" charset="0"/>
                  </a:rPr>
                  <a:t>Os coeficientes A</a:t>
                </a:r>
                <a:r>
                  <a:rPr lang="pt-BR" baseline="-25000" dirty="0" smtClean="0">
                    <a:latin typeface="Comic Sans MS" panose="030F0702030302020204" pitchFamily="66" charset="0"/>
                    <a:cs typeface="Comic Sans MS" panose="030F0702030302020204" pitchFamily="66" charset="0"/>
                  </a:rPr>
                  <a:t>11</a:t>
                </a:r>
                <a:r>
                  <a:rPr lang="pt-BR" dirty="0" smtClean="0">
                    <a:latin typeface="Comic Sans MS" panose="030F0702030302020204" pitchFamily="66" charset="0"/>
                    <a:cs typeface="Comic Sans MS" panose="030F0702030302020204" pitchFamily="66" charset="0"/>
                  </a:rPr>
                  <a:t>, A</a:t>
                </a:r>
                <a:r>
                  <a:rPr lang="pt-BR" baseline="-25000" dirty="0" smtClean="0">
                    <a:latin typeface="Comic Sans MS" panose="030F0702030302020204" pitchFamily="66" charset="0"/>
                    <a:cs typeface="Comic Sans MS" panose="030F0702030302020204" pitchFamily="66" charset="0"/>
                  </a:rPr>
                  <a:t>12</a:t>
                </a:r>
                <a:r>
                  <a:rPr lang="pt-BR" dirty="0" smtClean="0">
                    <a:latin typeface="Comic Sans MS" panose="030F0702030302020204" pitchFamily="66" charset="0"/>
                    <a:cs typeface="Comic Sans MS" panose="030F0702030302020204" pitchFamily="66" charset="0"/>
                  </a:rPr>
                  <a:t>, .. A</a:t>
                </a:r>
                <a:r>
                  <a:rPr lang="pt-BR" baseline="-25000" dirty="0" smtClean="0">
                    <a:latin typeface="Comic Sans MS" panose="030F0702030302020204" pitchFamily="66" charset="0"/>
                    <a:cs typeface="Comic Sans MS" panose="030F0702030302020204" pitchFamily="66" charset="0"/>
                  </a:rPr>
                  <a:t>hxh</a:t>
                </a:r>
                <a:r>
                  <a:rPr lang="pt-BR" dirty="0" smtClean="0">
                    <a:latin typeface="Comic Sans MS" panose="030F0702030302020204" pitchFamily="66" charset="0"/>
                    <a:cs typeface="Comic Sans MS" panose="030F0702030302020204" pitchFamily="66" charset="0"/>
                  </a:rPr>
                  <a:t> são únicos.</a:t>
                </a:r>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800"/>
                  </a:spcAft>
                  <a:buNone/>
                </a:pPr>
                <a:r>
                  <a:rPr lang="pt-BR" dirty="0" smtClean="0">
                    <a:latin typeface="Comic Sans MS" panose="030F0702030302020204" pitchFamily="66" charset="0"/>
                    <a:cs typeface="Comic Sans MS" panose="030F0702030302020204" pitchFamily="66" charset="0"/>
                  </a:rPr>
                  <a:t>A anti transformada pode ser facilmente construída:</a:t>
                </a:r>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800"/>
                  </a:spcAft>
                  <a:buNone/>
                </a:pPr>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0"/>
                  </a:spcBef>
                  <a:spcAft>
                    <a:spcPts val="600"/>
                  </a:spcAft>
                  <a:buNone/>
                </a:pPr>
                <a14:m>
                  <m:oMath xmlns:m="http://schemas.openxmlformats.org/officeDocument/2006/math">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ℒ</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𝑈</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11</m:t>
                        </m:r>
                      </m:sub>
                    </m:sSub>
                    <m:sSup>
                      <m:sSupPr>
                        <m:ctrlPr>
                          <a:rPr lang="en-US" altLang="pt-BR" sz="3200" i="1" dirty="0" smtClean="0">
                            <a:latin typeface="Cambria Math" panose="02040503050406030204" pitchFamily="18" charset="0"/>
                            <a:cs typeface="Cambria Math" panose="02040503050406030204" pitchFamily="18" charset="0"/>
                          </a:rPr>
                        </m:ctrlPr>
                      </m:sSupPr>
                      <m:e>
                        <m:r>
                          <a:rPr lang="en-US" altLang="pt-BR" sz="3200" i="1" dirty="0" smtClean="0">
                            <a:latin typeface="Cambria Math" panose="02040503050406030204" pitchFamily="18" charset="0"/>
                            <a:cs typeface="Cambria Math" panose="02040503050406030204" pitchFamily="18" charset="0"/>
                          </a:rPr>
                          <m:t>𝑒</m:t>
                        </m:r>
                      </m:e>
                      <m:sup>
                        <m:r>
                          <a:rPr lang="en-US" altLang="pt-BR" sz="3200" i="1" dirty="0" smtClean="0">
                            <a:latin typeface="Cambria Math" panose="02040503050406030204" pitchFamily="18" charset="0"/>
                            <a:cs typeface="Cambria Math" panose="02040503050406030204" pitchFamily="18" charset="0"/>
                          </a:rPr>
                          <m:t>𝑝</m:t>
                        </m:r>
                        <m:r>
                          <a:rPr lang="en-US" altLang="pt-BR" sz="3200" i="1" baseline="-25000"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𝑡</m:t>
                        </m:r>
                      </m:sup>
                    </m:sSup>
                  </m:oMath>
                </a14:m>
                <a:r>
                  <a:rPr lang="pt-BR" altLang="en-US" sz="3200" dirty="0" smtClean="0">
                    <a:latin typeface="Cambria Math" panose="02040503050406030204" pitchFamily="18" charset="0"/>
                    <a:cs typeface="Cambria Math" panose="02040503050406030204" pitchFamily="18" charset="0"/>
                  </a:rPr>
                  <a:t>+</a:t>
                </a:r>
                <a14:m>
                  <m:oMath xmlns:m="http://schemas.openxmlformats.org/officeDocument/2006/math">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12</m:t>
                        </m:r>
                      </m:sub>
                    </m:sSub>
                    <m:sSup>
                      <m:sSupPr>
                        <m:ctrlPr>
                          <a:rPr lang="en-US" altLang="pt-BR" sz="3200" i="1" dirty="0" smtClean="0">
                            <a:latin typeface="Cambria Math" panose="02040503050406030204" pitchFamily="18" charset="0"/>
                            <a:cs typeface="Cambria Math" panose="02040503050406030204" pitchFamily="18" charset="0"/>
                          </a:rPr>
                        </m:ctrlPr>
                      </m:sSupPr>
                      <m:e>
                        <m:r>
                          <a:rPr lang="en-US" altLang="pt-BR" sz="3200" i="1" dirty="0" smtClean="0">
                            <a:latin typeface="Cambria Math" panose="02040503050406030204" pitchFamily="18" charset="0"/>
                            <a:cs typeface="Cambria Math" panose="02040503050406030204" pitchFamily="18" charset="0"/>
                          </a:rPr>
                          <m:t>𝑡𝑒</m:t>
                        </m:r>
                      </m:e>
                      <m:sup>
                        <m:r>
                          <a:rPr lang="en-US" altLang="pt-BR" sz="3200" i="1" dirty="0" smtClean="0">
                            <a:latin typeface="Cambria Math" panose="02040503050406030204" pitchFamily="18" charset="0"/>
                            <a:cs typeface="Cambria Math" panose="02040503050406030204" pitchFamily="18" charset="0"/>
                          </a:rPr>
                          <m:t>𝑝</m:t>
                        </m:r>
                        <m:r>
                          <a:rPr lang="en-US" altLang="pt-BR" sz="3200" i="1" baseline="-25000"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𝑡</m:t>
                        </m:r>
                      </m:sup>
                    </m:sSup>
                  </m:oMath>
                </a14:m>
                <a:r>
                  <a:rPr lang="pt-BR" altLang="en-US" sz="3200" dirty="0" smtClean="0">
                    <a:latin typeface="Cambria Math" panose="02040503050406030204" pitchFamily="18" charset="0"/>
                    <a:cs typeface="Cambria Math" panose="02040503050406030204" pitchFamily="18" charset="0"/>
                  </a:rPr>
                  <a:t>+</a:t>
                </a:r>
                <a14:m>
                  <m:oMath xmlns:m="http://schemas.openxmlformats.org/officeDocument/2006/math">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𝑥</m:t>
                            </m:r>
                            <m:r>
                              <a:rPr lang="en-US" altLang="pt-BR" sz="3200" i="1" dirty="0" smtClean="0">
                                <a:latin typeface="Cambria Math" panose="02040503050406030204" pitchFamily="18" charset="0"/>
                                <a:cs typeface="Cambria Math" panose="02040503050406030204" pitchFamily="18" charset="0"/>
                              </a:rPr>
                              <m:t>1</m:t>
                            </m:r>
                          </m:sub>
                        </m:sSub>
                      </m:num>
                      <m:den>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𝑥</m:t>
                        </m:r>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m:t>
                        </m:r>
                      </m:den>
                    </m:f>
                    <m:sSup>
                      <m:sSupPr>
                        <m:ctrlPr>
                          <a:rPr lang="en-US" altLang="pt-BR" sz="3200" i="1" dirty="0" smtClean="0">
                            <a:latin typeface="Cambria Math" panose="02040503050406030204" pitchFamily="18" charset="0"/>
                            <a:cs typeface="Cambria Math" panose="02040503050406030204" pitchFamily="18" charset="0"/>
                          </a:rPr>
                        </m:ctrlPr>
                      </m:sSupPr>
                      <m:e>
                        <m:sSup>
                          <m:sSupPr>
                            <m:ctrlPr>
                              <a:rPr lang="en-US" altLang="pt-BR" sz="3200" i="1" dirty="0" smtClean="0">
                                <a:latin typeface="Cambria Math" panose="02040503050406030204" pitchFamily="18" charset="0"/>
                                <a:cs typeface="Cambria Math" panose="02040503050406030204" pitchFamily="18" charset="0"/>
                              </a:rPr>
                            </m:ctrlPr>
                          </m:sSupPr>
                          <m:e>
                            <m:r>
                              <a:rPr lang="en-US" altLang="pt-BR" sz="3200" i="1" dirty="0" smtClean="0">
                                <a:latin typeface="Cambria Math" panose="02040503050406030204" pitchFamily="18" charset="0"/>
                                <a:cs typeface="Cambria Math" panose="02040503050406030204" pitchFamily="18" charset="0"/>
                              </a:rPr>
                              <m:t>𝑡</m:t>
                            </m:r>
                          </m:e>
                          <m:sup>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𝑥</m:t>
                            </m:r>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m:t>
                            </m:r>
                          </m:sup>
                        </m:sSup>
                        <m:r>
                          <a:rPr lang="en-US" altLang="pt-BR" sz="3200" i="1" dirty="0" smtClean="0">
                            <a:latin typeface="Cambria Math" panose="02040503050406030204" pitchFamily="18" charset="0"/>
                            <a:cs typeface="Cambria Math" panose="02040503050406030204" pitchFamily="18" charset="0"/>
                          </a:rPr>
                          <m:t>𝑒</m:t>
                        </m:r>
                      </m:e>
                      <m:sup>
                        <m:r>
                          <a:rPr lang="en-US" altLang="pt-BR" sz="3200" i="1" dirty="0" smtClean="0">
                            <a:latin typeface="Cambria Math" panose="02040503050406030204" pitchFamily="18" charset="0"/>
                            <a:cs typeface="Cambria Math" panose="02040503050406030204" pitchFamily="18" charset="0"/>
                          </a:rPr>
                          <m:t>𝑝</m:t>
                        </m:r>
                        <m:r>
                          <a:rPr lang="en-US" altLang="pt-BR" sz="3200" i="1" baseline="-25000"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𝑡</m:t>
                        </m:r>
                      </m:sup>
                    </m:sSup>
                  </m:oMath>
                </a14:m>
                <a:r>
                  <a:rPr lang="pt-BR" altLang="en-US" sz="3200" dirty="0" smtClean="0">
                    <a:latin typeface="Cambria Math" panose="02040503050406030204" pitchFamily="18" charset="0"/>
                    <a:cs typeface="Cambria Math" panose="02040503050406030204" pitchFamily="18" charset="0"/>
                  </a:rPr>
                  <a:t>+</a:t>
                </a:r>
                <a:r>
                  <a:rPr lang="pt-BR" altLang="en-US" sz="3200" baseline="30000" dirty="0" smtClean="0">
                    <a:latin typeface="Cambria Math" panose="02040503050406030204" pitchFamily="18" charset="0"/>
                    <a:cs typeface="Cambria Math" panose="02040503050406030204" pitchFamily="18" charset="0"/>
                  </a:rPr>
                  <a:t> </a:t>
                </a:r>
                <a14:m>
                  <m:oMath xmlns:m="http://schemas.openxmlformats.org/officeDocument/2006/math">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21</m:t>
                        </m:r>
                      </m:sub>
                    </m:sSub>
                    <m:sSup>
                      <m:sSupPr>
                        <m:ctrlPr>
                          <a:rPr lang="en-US" altLang="pt-BR" sz="3200" i="1" dirty="0" smtClean="0">
                            <a:latin typeface="Cambria Math" panose="02040503050406030204" pitchFamily="18" charset="0"/>
                            <a:cs typeface="Cambria Math" panose="02040503050406030204" pitchFamily="18" charset="0"/>
                          </a:rPr>
                        </m:ctrlPr>
                      </m:sSupPr>
                      <m:e>
                        <m:r>
                          <a:rPr lang="en-US" altLang="pt-BR" sz="3200" i="1" dirty="0" smtClean="0">
                            <a:latin typeface="Cambria Math" panose="02040503050406030204" pitchFamily="18" charset="0"/>
                            <a:cs typeface="Cambria Math" panose="02040503050406030204" pitchFamily="18" charset="0"/>
                          </a:rPr>
                          <m:t>𝑒</m:t>
                        </m:r>
                      </m:e>
                      <m:sup>
                        <m:r>
                          <a:rPr lang="en-US" altLang="pt-BR" sz="3200" i="1" dirty="0" smtClean="0">
                            <a:latin typeface="Cambria Math" panose="02040503050406030204" pitchFamily="18" charset="0"/>
                            <a:cs typeface="Cambria Math" panose="02040503050406030204" pitchFamily="18" charset="0"/>
                          </a:rPr>
                          <m:t>𝑝</m:t>
                        </m:r>
                        <m:r>
                          <a:rPr lang="en-US" altLang="pt-BR" sz="3200" i="1" baseline="-25000" dirty="0" smtClean="0">
                            <a:latin typeface="Cambria Math" panose="02040503050406030204" pitchFamily="18" charset="0"/>
                            <a:cs typeface="Cambria Math" panose="02040503050406030204" pitchFamily="18" charset="0"/>
                          </a:rPr>
                          <m:t>2</m:t>
                        </m:r>
                        <m:r>
                          <a:rPr lang="en-US" altLang="pt-BR" sz="3200" i="1" dirty="0" smtClean="0">
                            <a:latin typeface="Cambria Math" panose="02040503050406030204" pitchFamily="18" charset="0"/>
                            <a:cs typeface="Cambria Math" panose="02040503050406030204" pitchFamily="18" charset="0"/>
                          </a:rPr>
                          <m:t>𝑡</m:t>
                        </m:r>
                      </m:sup>
                    </m:sSup>
                    <m:r>
                      <a:rPr lang="pt-BR" altLang="en-US" sz="3200" dirty="0" smtClean="0">
                        <a:latin typeface="Cambria Math" panose="02040503050406030204" pitchFamily="18" charset="0"/>
                        <a:cs typeface="Cambria Math" panose="02040503050406030204" pitchFamily="18" charset="0"/>
                        <a:sym typeface="+mn-ea"/>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22</m:t>
                        </m:r>
                      </m:sub>
                    </m:sSub>
                    <m:sSup>
                      <m:sSupPr>
                        <m:ctrlPr>
                          <a:rPr lang="en-US" altLang="pt-BR" sz="3200" i="1" dirty="0" smtClean="0">
                            <a:latin typeface="Cambria Math" panose="02040503050406030204" pitchFamily="18" charset="0"/>
                            <a:cs typeface="Cambria Math" panose="02040503050406030204" pitchFamily="18" charset="0"/>
                          </a:rPr>
                        </m:ctrlPr>
                      </m:sSupPr>
                      <m:e>
                        <m:r>
                          <a:rPr lang="en-US" altLang="pt-BR" sz="3200" i="1" dirty="0" smtClean="0">
                            <a:latin typeface="Cambria Math" panose="02040503050406030204" pitchFamily="18" charset="0"/>
                            <a:cs typeface="Cambria Math" panose="02040503050406030204" pitchFamily="18" charset="0"/>
                          </a:rPr>
                          <m:t>𝑡𝑒</m:t>
                        </m:r>
                      </m:e>
                      <m:sup>
                        <m:r>
                          <a:rPr lang="en-US" altLang="pt-BR" sz="3200" i="1" dirty="0" smtClean="0">
                            <a:latin typeface="Cambria Math" panose="02040503050406030204" pitchFamily="18" charset="0"/>
                            <a:cs typeface="Cambria Math" panose="02040503050406030204" pitchFamily="18" charset="0"/>
                          </a:rPr>
                          <m:t>𝑝</m:t>
                        </m:r>
                        <m:r>
                          <a:rPr lang="en-US" altLang="pt-BR" sz="3200" i="1" baseline="-25000" dirty="0" smtClean="0">
                            <a:latin typeface="Cambria Math" panose="02040503050406030204" pitchFamily="18" charset="0"/>
                            <a:cs typeface="Cambria Math" panose="02040503050406030204" pitchFamily="18" charset="0"/>
                          </a:rPr>
                          <m:t>2</m:t>
                        </m:r>
                        <m:r>
                          <a:rPr lang="en-US" altLang="pt-BR" sz="3200" i="1" dirty="0" smtClean="0">
                            <a:latin typeface="Cambria Math" panose="02040503050406030204" pitchFamily="18" charset="0"/>
                            <a:cs typeface="Cambria Math" panose="02040503050406030204" pitchFamily="18" charset="0"/>
                          </a:rPr>
                          <m:t>𝑡</m:t>
                        </m:r>
                      </m:sup>
                    </m:sSup>
                    <m:r>
                      <a:rPr lang="pt-BR" altLang="en-US" sz="3200" dirty="0" smtClean="0">
                        <a:latin typeface="Cambria Math" panose="02040503050406030204" pitchFamily="18" charset="0"/>
                        <a:cs typeface="Cambria Math" panose="02040503050406030204" pitchFamily="18" charset="0"/>
                        <a:sym typeface="+mn-ea"/>
                      </a:rPr>
                      <m:t>+</m:t>
                    </m:r>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2</m:t>
                            </m:r>
                            <m:r>
                              <a:rPr lang="en-US" altLang="pt-BR" sz="3200" i="1" dirty="0" smtClean="0">
                                <a:latin typeface="Cambria Math" panose="02040503050406030204" pitchFamily="18" charset="0"/>
                                <a:cs typeface="Cambria Math" panose="02040503050406030204" pitchFamily="18" charset="0"/>
                              </a:rPr>
                              <m:t>𝑥</m:t>
                            </m:r>
                            <m:r>
                              <a:rPr lang="en-US" altLang="pt-BR" sz="3200" i="1" dirty="0" smtClean="0">
                                <a:latin typeface="Cambria Math" panose="02040503050406030204" pitchFamily="18" charset="0"/>
                                <a:cs typeface="Cambria Math" panose="02040503050406030204" pitchFamily="18" charset="0"/>
                              </a:rPr>
                              <m:t>2</m:t>
                            </m:r>
                          </m:sub>
                        </m:sSub>
                      </m:num>
                      <m:den>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𝑥</m:t>
                        </m:r>
                        <m:r>
                          <a:rPr lang="en-US" altLang="pt-BR" sz="3200" i="1" dirty="0" smtClean="0">
                            <a:latin typeface="Cambria Math" panose="02040503050406030204" pitchFamily="18" charset="0"/>
                            <a:cs typeface="Cambria Math" panose="02040503050406030204" pitchFamily="18" charset="0"/>
                          </a:rPr>
                          <m:t>2</m:t>
                        </m:r>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m:t>
                        </m:r>
                      </m:den>
                    </m:f>
                    <m:sSup>
                      <m:sSupPr>
                        <m:ctrlPr>
                          <a:rPr lang="en-US" altLang="pt-BR" sz="3200" i="1" dirty="0" smtClean="0">
                            <a:latin typeface="Cambria Math" panose="02040503050406030204" pitchFamily="18" charset="0"/>
                            <a:cs typeface="Cambria Math" panose="02040503050406030204" pitchFamily="18" charset="0"/>
                          </a:rPr>
                        </m:ctrlPr>
                      </m:sSupPr>
                      <m:e>
                        <m:sSup>
                          <m:sSupPr>
                            <m:ctrlPr>
                              <a:rPr lang="en-US" altLang="pt-BR" sz="3200" i="1" dirty="0" smtClean="0">
                                <a:latin typeface="Cambria Math" panose="02040503050406030204" pitchFamily="18" charset="0"/>
                                <a:cs typeface="Cambria Math" panose="02040503050406030204" pitchFamily="18" charset="0"/>
                              </a:rPr>
                            </m:ctrlPr>
                          </m:sSupPr>
                          <m:e>
                            <m:r>
                              <a:rPr lang="en-US" altLang="pt-BR" sz="3200" i="1" dirty="0" smtClean="0">
                                <a:latin typeface="Cambria Math" panose="02040503050406030204" pitchFamily="18" charset="0"/>
                                <a:cs typeface="Cambria Math" panose="02040503050406030204" pitchFamily="18" charset="0"/>
                              </a:rPr>
                              <m:t>𝑡</m:t>
                            </m:r>
                          </m:e>
                          <m:sup>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𝑥</m:t>
                            </m:r>
                            <m:r>
                              <a:rPr lang="en-US" altLang="pt-BR" sz="3200" i="1" dirty="0" smtClean="0">
                                <a:latin typeface="Cambria Math" panose="02040503050406030204" pitchFamily="18" charset="0"/>
                                <a:cs typeface="Cambria Math" panose="02040503050406030204" pitchFamily="18" charset="0"/>
                              </a:rPr>
                              <m:t>2</m:t>
                            </m:r>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m:t>
                            </m:r>
                          </m:sup>
                        </m:sSup>
                        <m:r>
                          <a:rPr lang="en-US" altLang="pt-BR" sz="3200" i="1" dirty="0" smtClean="0">
                            <a:latin typeface="Cambria Math" panose="02040503050406030204" pitchFamily="18" charset="0"/>
                            <a:cs typeface="Cambria Math" panose="02040503050406030204" pitchFamily="18" charset="0"/>
                          </a:rPr>
                          <m:t>𝑒</m:t>
                        </m:r>
                      </m:e>
                      <m:sup>
                        <m:r>
                          <a:rPr lang="en-US" altLang="pt-BR" sz="3200" i="1" dirty="0" smtClean="0">
                            <a:latin typeface="Cambria Math" panose="02040503050406030204" pitchFamily="18" charset="0"/>
                            <a:cs typeface="Cambria Math" panose="02040503050406030204" pitchFamily="18" charset="0"/>
                          </a:rPr>
                          <m:t>𝑝</m:t>
                        </m:r>
                        <m:r>
                          <a:rPr lang="en-US" altLang="pt-BR" sz="3200" i="1" baseline="-25000" dirty="0" smtClean="0">
                            <a:latin typeface="Cambria Math" panose="02040503050406030204" pitchFamily="18" charset="0"/>
                            <a:cs typeface="Cambria Math" panose="02040503050406030204" pitchFamily="18" charset="0"/>
                          </a:rPr>
                          <m:t>2</m:t>
                        </m:r>
                        <m:r>
                          <a:rPr lang="en-US" altLang="pt-BR" sz="3200" i="1" dirty="0" smtClean="0">
                            <a:latin typeface="Cambria Math" panose="02040503050406030204" pitchFamily="18" charset="0"/>
                            <a:cs typeface="Cambria Math" panose="02040503050406030204" pitchFamily="18" charset="0"/>
                          </a:rPr>
                          <m:t>𝑡</m:t>
                        </m:r>
                      </m:sup>
                    </m:sSup>
                    <m:r>
                      <a:rPr lang="en-US" altLang="pt-BR" sz="3200" i="1" dirty="0" smtClean="0">
                        <a:latin typeface="Cambria Math" panose="02040503050406030204" pitchFamily="18" charset="0"/>
                        <a:cs typeface="Cambria Math" panose="02040503050406030204" pitchFamily="18" charset="0"/>
                      </a:rPr>
                      <m:t>+ ..+</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ℎ</m:t>
                        </m:r>
                        <m:r>
                          <a:rPr lang="en-US" altLang="pt-BR" sz="3200" i="1" dirty="0" smtClean="0">
                            <a:latin typeface="Cambria Math" panose="02040503050406030204" pitchFamily="18" charset="0"/>
                            <a:cs typeface="Cambria Math" panose="02040503050406030204" pitchFamily="18" charset="0"/>
                          </a:rPr>
                          <m:t>1</m:t>
                        </m:r>
                      </m:sub>
                    </m:sSub>
                    <m:sSup>
                      <m:sSupPr>
                        <m:ctrlPr>
                          <a:rPr lang="en-US" altLang="pt-BR" sz="3200" i="1" dirty="0" smtClean="0">
                            <a:latin typeface="Cambria Math" panose="02040503050406030204" pitchFamily="18" charset="0"/>
                            <a:cs typeface="Cambria Math" panose="02040503050406030204" pitchFamily="18" charset="0"/>
                          </a:rPr>
                        </m:ctrlPr>
                      </m:sSupPr>
                      <m:e>
                        <m:r>
                          <a:rPr lang="en-US" altLang="pt-BR" sz="3200" i="1" dirty="0" smtClean="0">
                            <a:latin typeface="Cambria Math" panose="02040503050406030204" pitchFamily="18" charset="0"/>
                            <a:cs typeface="Cambria Math" panose="02040503050406030204" pitchFamily="18" charset="0"/>
                          </a:rPr>
                          <m:t>𝑒</m:t>
                        </m:r>
                      </m:e>
                      <m:sup>
                        <m:r>
                          <a:rPr lang="en-US" altLang="pt-BR" sz="3200" i="1" dirty="0" smtClean="0">
                            <a:latin typeface="Cambria Math" panose="02040503050406030204" pitchFamily="18" charset="0"/>
                            <a:cs typeface="Cambria Math" panose="02040503050406030204" pitchFamily="18" charset="0"/>
                          </a:rPr>
                          <m:t>𝑝</m:t>
                        </m:r>
                        <m:r>
                          <a:rPr lang="en-US" altLang="pt-BR" sz="3200" i="1" baseline="-25000" dirty="0" smtClean="0">
                            <a:latin typeface="Cambria Math" panose="02040503050406030204" pitchFamily="18" charset="0"/>
                            <a:cs typeface="Cambria Math" panose="02040503050406030204" pitchFamily="18" charset="0"/>
                          </a:rPr>
                          <m:t>ℎ</m:t>
                        </m:r>
                        <m:r>
                          <a:rPr lang="en-US" altLang="pt-BR" sz="3200" i="1" dirty="0" smtClean="0">
                            <a:latin typeface="Cambria Math" panose="02040503050406030204" pitchFamily="18" charset="0"/>
                            <a:cs typeface="Cambria Math" panose="02040503050406030204" pitchFamily="18" charset="0"/>
                          </a:rPr>
                          <m:t>𝑡</m:t>
                        </m:r>
                      </m:sup>
                    </m:sSup>
                    <m:r>
                      <a:rPr lang="pt-BR" altLang="en-US" sz="3200" dirty="0" smtClean="0">
                        <a:latin typeface="Cambria Math" panose="02040503050406030204" pitchFamily="18" charset="0"/>
                        <a:cs typeface="Cambria Math" panose="02040503050406030204" pitchFamily="18" charset="0"/>
                        <a:sym typeface="+mn-ea"/>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ℎ</m:t>
                        </m:r>
                        <m:r>
                          <a:rPr lang="en-US" altLang="pt-BR" sz="3200" i="1" dirty="0" smtClean="0">
                            <a:latin typeface="Cambria Math" panose="02040503050406030204" pitchFamily="18" charset="0"/>
                            <a:cs typeface="Cambria Math" panose="02040503050406030204" pitchFamily="18" charset="0"/>
                          </a:rPr>
                          <m:t>2</m:t>
                        </m:r>
                      </m:sub>
                    </m:sSub>
                    <m:sSup>
                      <m:sSupPr>
                        <m:ctrlPr>
                          <a:rPr lang="en-US" altLang="pt-BR" sz="3200" i="1" dirty="0" smtClean="0">
                            <a:latin typeface="Cambria Math" panose="02040503050406030204" pitchFamily="18" charset="0"/>
                            <a:cs typeface="Cambria Math" panose="02040503050406030204" pitchFamily="18" charset="0"/>
                          </a:rPr>
                        </m:ctrlPr>
                      </m:sSupPr>
                      <m:e>
                        <m:r>
                          <a:rPr lang="en-US" altLang="pt-BR" sz="3200" i="1" dirty="0" smtClean="0">
                            <a:latin typeface="Cambria Math" panose="02040503050406030204" pitchFamily="18" charset="0"/>
                            <a:cs typeface="Cambria Math" panose="02040503050406030204" pitchFamily="18" charset="0"/>
                          </a:rPr>
                          <m:t>𝑡𝑒</m:t>
                        </m:r>
                      </m:e>
                      <m:sup>
                        <m:r>
                          <a:rPr lang="en-US" altLang="pt-BR" sz="3200" i="1" dirty="0" smtClean="0">
                            <a:latin typeface="Cambria Math" panose="02040503050406030204" pitchFamily="18" charset="0"/>
                            <a:cs typeface="Cambria Math" panose="02040503050406030204" pitchFamily="18" charset="0"/>
                          </a:rPr>
                          <m:t>𝑝</m:t>
                        </m:r>
                        <m:r>
                          <a:rPr lang="en-US" altLang="pt-BR" sz="3200" i="1" baseline="-25000" dirty="0" smtClean="0">
                            <a:latin typeface="Cambria Math" panose="02040503050406030204" pitchFamily="18" charset="0"/>
                            <a:cs typeface="Cambria Math" panose="02040503050406030204" pitchFamily="18" charset="0"/>
                          </a:rPr>
                          <m:t>ℎ</m:t>
                        </m:r>
                        <m:r>
                          <a:rPr lang="en-US" altLang="pt-BR" sz="3200" i="1" dirty="0" smtClean="0">
                            <a:latin typeface="Cambria Math" panose="02040503050406030204" pitchFamily="18" charset="0"/>
                            <a:cs typeface="Cambria Math" panose="02040503050406030204" pitchFamily="18" charset="0"/>
                          </a:rPr>
                          <m:t>𝑡</m:t>
                        </m:r>
                      </m:sup>
                    </m:sSup>
                    <m:r>
                      <a:rPr lang="pt-BR" altLang="en-US" sz="3200" dirty="0" smtClean="0">
                        <a:latin typeface="Cambria Math" panose="02040503050406030204" pitchFamily="18" charset="0"/>
                        <a:cs typeface="Cambria Math" panose="02040503050406030204" pitchFamily="18" charset="0"/>
                        <a:sym typeface="+mn-ea"/>
                      </a:rPr>
                      <m:t>+</m:t>
                    </m:r>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ℎ𝑥ℎ</m:t>
                            </m:r>
                          </m:sub>
                        </m:sSub>
                      </m:num>
                      <m:den>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𝑥ℎ</m:t>
                        </m:r>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m:t>
                        </m:r>
                      </m:den>
                    </m:f>
                    <m:sSup>
                      <m:sSupPr>
                        <m:ctrlPr>
                          <a:rPr lang="en-US" altLang="pt-BR" sz="3200" i="1" dirty="0" smtClean="0">
                            <a:latin typeface="Cambria Math" panose="02040503050406030204" pitchFamily="18" charset="0"/>
                            <a:cs typeface="Cambria Math" panose="02040503050406030204" pitchFamily="18" charset="0"/>
                          </a:rPr>
                        </m:ctrlPr>
                      </m:sSupPr>
                      <m:e>
                        <m:sSup>
                          <m:sSupPr>
                            <m:ctrlPr>
                              <a:rPr lang="en-US" altLang="pt-BR" sz="3200" i="1" dirty="0" smtClean="0">
                                <a:latin typeface="Cambria Math" panose="02040503050406030204" pitchFamily="18" charset="0"/>
                                <a:cs typeface="Cambria Math" panose="02040503050406030204" pitchFamily="18" charset="0"/>
                              </a:rPr>
                            </m:ctrlPr>
                          </m:sSupPr>
                          <m:e>
                            <m:r>
                              <a:rPr lang="en-US" altLang="pt-BR" sz="3200" i="1" dirty="0" smtClean="0">
                                <a:latin typeface="Cambria Math" panose="02040503050406030204" pitchFamily="18" charset="0"/>
                                <a:cs typeface="Cambria Math" panose="02040503050406030204" pitchFamily="18" charset="0"/>
                              </a:rPr>
                              <m:t>𝑡</m:t>
                            </m:r>
                          </m:e>
                          <m:sup>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𝑥ℎ</m:t>
                            </m:r>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m:t>
                            </m:r>
                          </m:sup>
                        </m:sSup>
                        <m:r>
                          <a:rPr lang="en-US" altLang="pt-BR" sz="3200" i="1" dirty="0" smtClean="0">
                            <a:latin typeface="Cambria Math" panose="02040503050406030204" pitchFamily="18" charset="0"/>
                            <a:cs typeface="Cambria Math" panose="02040503050406030204" pitchFamily="18" charset="0"/>
                          </a:rPr>
                          <m:t>𝑒</m:t>
                        </m:r>
                      </m:e>
                      <m:sup>
                        <m:r>
                          <a:rPr lang="en-US" altLang="pt-BR" sz="3200" i="1" dirty="0" smtClean="0">
                            <a:latin typeface="Cambria Math" panose="02040503050406030204" pitchFamily="18" charset="0"/>
                            <a:cs typeface="Cambria Math" panose="02040503050406030204" pitchFamily="18" charset="0"/>
                          </a:rPr>
                          <m:t>𝑝</m:t>
                        </m:r>
                        <m:r>
                          <a:rPr lang="en-US" altLang="pt-BR" sz="3200" i="1" baseline="-25000" dirty="0" smtClean="0">
                            <a:latin typeface="Cambria Math" panose="02040503050406030204" pitchFamily="18" charset="0"/>
                            <a:cs typeface="Cambria Math" panose="02040503050406030204" pitchFamily="18" charset="0"/>
                          </a:rPr>
                          <m:t>ℎ</m:t>
                        </m:r>
                        <m:r>
                          <a:rPr lang="en-US" altLang="pt-BR" sz="3200" i="1" dirty="0" smtClean="0">
                            <a:latin typeface="Cambria Math" panose="02040503050406030204" pitchFamily="18" charset="0"/>
                            <a:cs typeface="Cambria Math" panose="02040503050406030204" pitchFamily="18" charset="0"/>
                          </a:rPr>
                          <m:t>𝑡</m:t>
                        </m:r>
                      </m:sup>
                    </m:sSup>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ℎ</m:t>
                    </m:r>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𝑡</m:t>
                    </m:r>
                    <m:r>
                      <a:rPr lang="en-US" altLang="pt-BR" sz="3200" i="1" dirty="0" smtClean="0">
                        <a:latin typeface="Cambria Math" panose="02040503050406030204" pitchFamily="18" charset="0"/>
                        <a:cs typeface="Cambria Math" panose="02040503050406030204" pitchFamily="18" charset="0"/>
                      </a:rPr>
                      <m:t>)</m:t>
                    </m:r>
                  </m:oMath>
                </a14:m>
                <a:r>
                  <a:rPr lang="pt-BR" altLang="en-US" sz="3200" dirty="0" smtClean="0">
                    <a:latin typeface="Cambria Math" panose="02040503050406030204" pitchFamily="18" charset="0"/>
                    <a:cs typeface="Cambria Math" panose="02040503050406030204" pitchFamily="18" charset="0"/>
                  </a:rPr>
                  <a:t>  </a:t>
                </a:r>
                <a:endParaRPr lang="pt-BR" altLang="en-US" sz="3200" dirty="0" smtClean="0">
                  <a:latin typeface="Cambria Math" panose="02040503050406030204" pitchFamily="18" charset="0"/>
                  <a:cs typeface="Cambria Math" panose="02040503050406030204" pitchFamily="18" charset="0"/>
                </a:endParaRPr>
              </a:p>
              <a:p>
                <a:pPr marL="0" indent="0" fontAlgn="auto">
                  <a:lnSpc>
                    <a:spcPct val="120000"/>
                  </a:lnSpc>
                  <a:spcBef>
                    <a:spcPts val="0"/>
                  </a:spcBef>
                  <a:spcAft>
                    <a:spcPts val="600"/>
                  </a:spcAft>
                  <a:buNone/>
                </a:pPr>
                <a:endParaRPr lang="en-US" altLang="pt-BR" sz="2400" i="1" baseline="30000" dirty="0" smtClean="0">
                  <a:gradFill>
                    <a:gsLst>
                      <a:gs pos="0">
                        <a:srgbClr val="E30000"/>
                      </a:gs>
                      <a:gs pos="100000">
                        <a:srgbClr val="760303"/>
                      </a:gs>
                    </a:gsLst>
                    <a:lin scaled="0"/>
                  </a:gradFill>
                  <a:latin typeface="Cambria Math" panose="02040503050406030204" pitchFamily="18" charset="0"/>
                  <a:cs typeface="Cambria Math" panose="02040503050406030204" pitchFamily="18"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410210" y="417830"/>
                <a:ext cx="11160125" cy="5451475"/>
              </a:xfrm>
              <a:prstGeom prst="rect">
                <a:avLst/>
              </a:prstGeom>
              <a:blipFill rotWithShape="1">
                <a:blip r:embed="rId1"/>
                <a:stretch>
                  <a:fillRect b="-315"/>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425155" y="907389"/>
                <a:ext cx="11160125" cy="462614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0"/>
                  </a:spcBef>
                  <a:spcAft>
                    <a:spcPts val="600"/>
                  </a:spcAft>
                  <a:buNone/>
                </a:pPr>
                <a14:m>
                  <m:oMathPara xmlns:m="http://schemas.openxmlformats.org/officeDocument/2006/math">
                    <m:oMathParaPr>
                      <m:jc m:val="centerGroup"/>
                    </m:oMathParaPr>
                    <m:oMath xmlns:m="http://schemas.openxmlformats.org/officeDocument/2006/math">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ℒ</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𝑈</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𝑡</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d>
                        <m:dPr>
                          <m:begChr m:val="["/>
                          <m:endChr m:val="]"/>
                          <m:ctrlPr>
                            <a:rPr lang="en-US" altLang="pt-BR" sz="3200" i="1" dirty="0" smtClean="0">
                              <a:solidFill>
                                <a:schemeClr val="tx1"/>
                              </a:solidFill>
                              <a:latin typeface="Cambria Math" panose="02040503050406030204" pitchFamily="18" charset="0"/>
                              <a:cs typeface="Cambria Math" panose="02040503050406030204" pitchFamily="18" charset="0"/>
                            </a:rPr>
                          </m:ctrlPr>
                        </m:dPr>
                        <m:e>
                          <m:sSup>
                            <m:sSupPr>
                              <m:ctrlPr>
                                <a:rPr lang="en-US" altLang="pt-BR" sz="3200" i="1" dirty="0" smtClean="0">
                                  <a:solidFill>
                                    <a:schemeClr val="tx1"/>
                                  </a:solidFill>
                                  <a:latin typeface="Cambria Math" panose="02040503050406030204" pitchFamily="18" charset="0"/>
                                  <a:cs typeface="Cambria Math" panose="02040503050406030204" pitchFamily="18" charset="0"/>
                                </a:rPr>
                              </m:ctrlPr>
                            </m:sSupPr>
                            <m:e>
                              <m:r>
                                <a:rPr lang="en-US" altLang="pt-BR" sz="3200" i="1" dirty="0" smtClean="0">
                                  <a:solidFill>
                                    <a:schemeClr val="tx1"/>
                                  </a:solidFill>
                                  <a:latin typeface="Cambria Math" panose="02040503050406030204" pitchFamily="18" charset="0"/>
                                  <a:cs typeface="Cambria Math" panose="02040503050406030204" pitchFamily="18" charset="0"/>
                                </a:rPr>
                                <m:t>𝑒</m:t>
                              </m:r>
                            </m:e>
                            <m:sup>
                              <m:r>
                                <a:rPr lang="en-US" altLang="pt-BR" sz="3200" i="1" dirty="0" smtClean="0">
                                  <a:solidFill>
                                    <a:schemeClr val="tx1"/>
                                  </a:solidFill>
                                  <a:latin typeface="Cambria Math" panose="02040503050406030204" pitchFamily="18" charset="0"/>
                                  <a:cs typeface="Cambria Math" panose="02040503050406030204" pitchFamily="18" charset="0"/>
                                </a:rPr>
                                <m:t>𝑝</m:t>
                              </m:r>
                              <m:r>
                                <a:rPr lang="en-US" altLang="pt-BR" sz="3200" i="1" baseline="-25000" dirty="0" smtClean="0">
                                  <a:solidFill>
                                    <a:schemeClr val="tx1"/>
                                  </a:solidFill>
                                  <a:latin typeface="Cambria Math" panose="02040503050406030204" pitchFamily="18" charset="0"/>
                                  <a:cs typeface="Cambria Math" panose="02040503050406030204" pitchFamily="18" charset="0"/>
                                </a:rPr>
                                <m:t>1</m:t>
                              </m:r>
                              <m:r>
                                <a:rPr lang="en-US" altLang="pt-BR" sz="3200" i="1" dirty="0" smtClean="0">
                                  <a:solidFill>
                                    <a:schemeClr val="tx1"/>
                                  </a:solidFill>
                                  <a:latin typeface="Cambria Math" panose="02040503050406030204" pitchFamily="18" charset="0"/>
                                  <a:cs typeface="Cambria Math" panose="02040503050406030204" pitchFamily="18" charset="0"/>
                                </a:rPr>
                                <m:t>𝑡</m:t>
                              </m:r>
                            </m:sup>
                          </m:sSup>
                          <m:d>
                            <m:dPr>
                              <m:ctrlPr>
                                <a:rPr lang="en-US" altLang="pt-BR" sz="3200" i="1" dirty="0" smtClean="0">
                                  <a:solidFill>
                                    <a:schemeClr val="tx1"/>
                                  </a:solidFill>
                                  <a:latin typeface="Cambria Math" panose="02040503050406030204" pitchFamily="18" charset="0"/>
                                  <a:cs typeface="Cambria Math" panose="02040503050406030204" pitchFamily="18" charset="0"/>
                                </a:rPr>
                              </m:ctrlPr>
                            </m:dPr>
                            <m:e>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𝐴</m:t>
                                  </m:r>
                                </m:e>
                                <m:sub>
                                  <m:r>
                                    <a:rPr lang="en-US" altLang="pt-BR" sz="3200" i="1" dirty="0" smtClean="0">
                                      <a:solidFill>
                                        <a:schemeClr val="tx1"/>
                                      </a:solidFill>
                                      <a:latin typeface="Cambria Math" panose="02040503050406030204" pitchFamily="18" charset="0"/>
                                      <a:cs typeface="Cambria Math" panose="02040503050406030204" pitchFamily="18" charset="0"/>
                                    </a:rPr>
                                    <m:t>11</m:t>
                                  </m:r>
                                </m:sub>
                              </m:sSub>
                              <m:r>
                                <a:rPr lang="pt-BR" altLang="en-US" sz="3200"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𝐴</m:t>
                                  </m:r>
                                </m:e>
                                <m:sub>
                                  <m:r>
                                    <a:rPr lang="en-US" altLang="pt-BR" sz="3200" i="1" dirty="0" smtClean="0">
                                      <a:solidFill>
                                        <a:schemeClr val="tx1"/>
                                      </a:solidFill>
                                      <a:latin typeface="Cambria Math" panose="02040503050406030204" pitchFamily="18" charset="0"/>
                                      <a:cs typeface="Cambria Math" panose="02040503050406030204" pitchFamily="18" charset="0"/>
                                    </a:rPr>
                                    <m:t>12</m:t>
                                  </m:r>
                                </m:sub>
                              </m:sSub>
                              <m:r>
                                <m:rPr>
                                  <m:sty m:val="p"/>
                                </m:rPr>
                                <a:rPr lang="en-US" altLang="pt-BR" sz="3200" dirty="0" smtClean="0">
                                  <a:solidFill>
                                    <a:schemeClr val="tx1"/>
                                  </a:solidFill>
                                  <a:latin typeface="Cambria Math" panose="02040503050406030204" pitchFamily="18" charset="0"/>
                                  <a:cs typeface="Cambria Math" panose="02040503050406030204" pitchFamily="18" charset="0"/>
                                  <a:sym typeface="+mn-ea"/>
                                </a:rPr>
                                <m:t>t</m:t>
                              </m:r>
                              <m:r>
                                <a:rPr lang="pt-BR" altLang="en-US" sz="3200" dirty="0" smtClean="0">
                                  <a:solidFill>
                                    <a:schemeClr val="tx1"/>
                                  </a:solidFill>
                                  <a:latin typeface="Cambria Math" panose="02040503050406030204" pitchFamily="18" charset="0"/>
                                  <a:cs typeface="Cambria Math" panose="02040503050406030204" pitchFamily="18" charset="0"/>
                                  <a:sym typeface="+mn-ea"/>
                                </a:rPr>
                                <m:t>+</m:t>
                              </m:r>
                              <m:r>
                                <a:rPr lang="en-US" altLang="pt-BR" sz="3200" i="1" dirty="0" smtClean="0">
                                  <a:solidFill>
                                    <a:schemeClr val="tx1"/>
                                  </a:solidFill>
                                  <a:latin typeface="Cambria Math" panose="02040503050406030204" pitchFamily="18" charset="0"/>
                                  <a:cs typeface="Cambria Math" panose="02040503050406030204" pitchFamily="18" charset="0"/>
                                </a:rPr>
                                <m:t>..+</m:t>
                              </m:r>
                              <m:f>
                                <m:fPr>
                                  <m:ctrlPr>
                                    <a:rPr lang="en-US" altLang="pt-BR" sz="3200" i="1" dirty="0" smtClean="0">
                                      <a:solidFill>
                                        <a:schemeClr val="tx1"/>
                                      </a:solidFill>
                                      <a:latin typeface="Cambria Math" panose="02040503050406030204" pitchFamily="18" charset="0"/>
                                      <a:cs typeface="Cambria Math" panose="02040503050406030204" pitchFamily="18" charset="0"/>
                                    </a:rPr>
                                  </m:ctrlPr>
                                </m:fPr>
                                <m:num>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𝐴</m:t>
                                      </m:r>
                                    </m:e>
                                    <m:sub>
                                      <m:r>
                                        <a:rPr lang="en-US" altLang="pt-BR" sz="3200" i="1" dirty="0" smtClean="0">
                                          <a:solidFill>
                                            <a:schemeClr val="tx1"/>
                                          </a:solidFill>
                                          <a:latin typeface="Cambria Math" panose="02040503050406030204" pitchFamily="18" charset="0"/>
                                          <a:cs typeface="Cambria Math" panose="02040503050406030204" pitchFamily="18" charset="0"/>
                                        </a:rPr>
                                        <m:t>1</m:t>
                                      </m:r>
                                      <m:r>
                                        <a:rPr lang="en-US" altLang="pt-BR" sz="3200" i="1" dirty="0" smtClean="0">
                                          <a:solidFill>
                                            <a:schemeClr val="tx1"/>
                                          </a:solidFill>
                                          <a:latin typeface="Cambria Math" panose="02040503050406030204" pitchFamily="18" charset="0"/>
                                          <a:cs typeface="Cambria Math" panose="02040503050406030204" pitchFamily="18" charset="0"/>
                                        </a:rPr>
                                        <m:t>𝑥</m:t>
                                      </m:r>
                                      <m:r>
                                        <a:rPr lang="en-US" altLang="pt-BR" sz="3200" i="1" dirty="0" smtClean="0">
                                          <a:solidFill>
                                            <a:schemeClr val="tx1"/>
                                          </a:solidFill>
                                          <a:latin typeface="Cambria Math" panose="02040503050406030204" pitchFamily="18" charset="0"/>
                                          <a:cs typeface="Cambria Math" panose="02040503050406030204" pitchFamily="18" charset="0"/>
                                        </a:rPr>
                                        <m:t>1</m:t>
                                      </m:r>
                                    </m:sub>
                                  </m:sSub>
                                </m:num>
                                <m:den>
                                  <m:r>
                                    <a:rPr lang="en-US" altLang="pt-BR" sz="3200" i="1" dirty="0" smtClean="0">
                                      <a:solidFill>
                                        <a:schemeClr val="tx1"/>
                                      </a:solidFill>
                                      <a:latin typeface="Cambria Math" panose="02040503050406030204" pitchFamily="18" charset="0"/>
                                      <a:cs typeface="Cambria Math" panose="02040503050406030204" pitchFamily="18" charset="0"/>
                                    </a:rPr>
                                    <m:t>(</m:t>
                                  </m:r>
                                  <m:r>
                                    <a:rPr lang="en-US" altLang="pt-BR" sz="3200" i="1" dirty="0" smtClean="0">
                                      <a:solidFill>
                                        <a:schemeClr val="tx1"/>
                                      </a:solidFill>
                                      <a:latin typeface="Cambria Math" panose="02040503050406030204" pitchFamily="18" charset="0"/>
                                      <a:cs typeface="Cambria Math" panose="02040503050406030204" pitchFamily="18" charset="0"/>
                                    </a:rPr>
                                    <m:t>𝑥</m:t>
                                  </m:r>
                                  <m:r>
                                    <a:rPr lang="en-US" altLang="pt-BR" sz="3200" i="1" dirty="0" smtClean="0">
                                      <a:solidFill>
                                        <a:schemeClr val="tx1"/>
                                      </a:solidFill>
                                      <a:latin typeface="Cambria Math" panose="02040503050406030204" pitchFamily="18" charset="0"/>
                                      <a:cs typeface="Cambria Math" panose="02040503050406030204" pitchFamily="18" charset="0"/>
                                    </a:rPr>
                                    <m:t>1</m:t>
                                  </m:r>
                                  <m:r>
                                    <a:rPr lang="en-US" altLang="pt-BR" sz="3200" i="1" dirty="0" smtClean="0">
                                      <a:solidFill>
                                        <a:schemeClr val="tx1"/>
                                      </a:solidFill>
                                      <a:latin typeface="Cambria Math" panose="02040503050406030204" pitchFamily="18" charset="0"/>
                                      <a:cs typeface="Cambria Math" panose="02040503050406030204" pitchFamily="18" charset="0"/>
                                    </a:rPr>
                                    <m:t>−</m:t>
                                  </m:r>
                                  <m:r>
                                    <a:rPr lang="en-US" altLang="pt-BR" sz="3200" i="1" dirty="0" smtClean="0">
                                      <a:solidFill>
                                        <a:schemeClr val="tx1"/>
                                      </a:solidFill>
                                      <a:latin typeface="Cambria Math" panose="02040503050406030204" pitchFamily="18" charset="0"/>
                                      <a:cs typeface="Cambria Math" panose="02040503050406030204" pitchFamily="18" charset="0"/>
                                    </a:rPr>
                                    <m:t>1</m:t>
                                  </m:r>
                                  <m:r>
                                    <a:rPr lang="en-US" altLang="pt-BR" sz="3200" i="1" dirty="0" smtClean="0">
                                      <a:solidFill>
                                        <a:schemeClr val="tx1"/>
                                      </a:solidFill>
                                      <a:latin typeface="Cambria Math" panose="02040503050406030204" pitchFamily="18" charset="0"/>
                                      <a:cs typeface="Cambria Math" panose="02040503050406030204" pitchFamily="18" charset="0"/>
                                    </a:rPr>
                                    <m:t>)!</m:t>
                                  </m:r>
                                </m:den>
                              </m:f>
                              <m:sSup>
                                <m:sSupPr>
                                  <m:ctrlPr>
                                    <a:rPr lang="en-US" altLang="pt-BR" sz="3200" i="1" dirty="0" smtClean="0">
                                      <a:solidFill>
                                        <a:schemeClr val="tx1"/>
                                      </a:solidFill>
                                      <a:latin typeface="Cambria Math" panose="02040503050406030204" pitchFamily="18" charset="0"/>
                                    </a:rPr>
                                  </m:ctrlPr>
                                </m:sSupPr>
                                <m:e>
                                  <m:r>
                                    <a:rPr lang="pt-BR" altLang="pt-BR" sz="3200" b="0" i="1" dirty="0" smtClean="0">
                                      <a:solidFill>
                                        <a:schemeClr val="tx1"/>
                                      </a:solidFill>
                                      <a:latin typeface="Cambria Math" panose="02040503050406030204" pitchFamily="18" charset="0"/>
                                    </a:rPr>
                                    <m:t>𝑡</m:t>
                                  </m:r>
                                </m:e>
                                <m:sup>
                                  <m:r>
                                    <a:rPr lang="pt-BR" altLang="pt-BR" sz="3200" b="0" i="1" dirty="0" smtClean="0">
                                      <a:solidFill>
                                        <a:schemeClr val="tx1"/>
                                      </a:solidFill>
                                      <a:latin typeface="Cambria Math" panose="02040503050406030204" pitchFamily="18" charset="0"/>
                                    </a:rPr>
                                    <m:t>(</m:t>
                                  </m:r>
                                  <m:r>
                                    <a:rPr lang="pt-BR" altLang="pt-BR" sz="3200" b="0" i="1" dirty="0" smtClean="0">
                                      <a:solidFill>
                                        <a:schemeClr val="tx1"/>
                                      </a:solidFill>
                                      <a:latin typeface="Cambria Math" panose="02040503050406030204" pitchFamily="18" charset="0"/>
                                    </a:rPr>
                                    <m:t>𝑥</m:t>
                                  </m:r>
                                  <m:r>
                                    <a:rPr lang="pt-BR" altLang="pt-BR" sz="3200" b="0" i="1" dirty="0" smtClean="0">
                                      <a:solidFill>
                                        <a:schemeClr val="tx1"/>
                                      </a:solidFill>
                                      <a:latin typeface="Cambria Math" panose="02040503050406030204" pitchFamily="18" charset="0"/>
                                    </a:rPr>
                                    <m:t>1</m:t>
                                  </m:r>
                                  <m:r>
                                    <a:rPr lang="pt-BR" altLang="pt-BR" sz="3200" b="0" i="1" dirty="0" smtClean="0">
                                      <a:solidFill>
                                        <a:schemeClr val="tx1"/>
                                      </a:solidFill>
                                      <a:latin typeface="Cambria Math" panose="02040503050406030204" pitchFamily="18" charset="0"/>
                                    </a:rPr>
                                    <m:t>−</m:t>
                                  </m:r>
                                  <m:r>
                                    <a:rPr lang="pt-BR" altLang="pt-BR" sz="3200" b="0" i="1" dirty="0" smtClean="0">
                                      <a:solidFill>
                                        <a:schemeClr val="tx1"/>
                                      </a:solidFill>
                                      <a:latin typeface="Cambria Math" panose="02040503050406030204" pitchFamily="18" charset="0"/>
                                    </a:rPr>
                                    <m:t>1</m:t>
                                  </m:r>
                                  <m:r>
                                    <a:rPr lang="pt-BR" altLang="pt-BR" sz="3200" b="0" i="1" dirty="0" smtClean="0">
                                      <a:solidFill>
                                        <a:schemeClr val="tx1"/>
                                      </a:solidFill>
                                      <a:latin typeface="Cambria Math" panose="02040503050406030204" pitchFamily="18" charset="0"/>
                                    </a:rPr>
                                    <m:t>)</m:t>
                                  </m:r>
                                </m:sup>
                              </m:sSup>
                            </m:e>
                          </m:d>
                          <m:r>
                            <a:rPr lang="pt-BR" altLang="en-US" sz="3200" dirty="0" smtClean="0">
                              <a:solidFill>
                                <a:schemeClr val="tx1"/>
                              </a:solidFill>
                              <a:latin typeface="Cambria Math" panose="02040503050406030204" pitchFamily="18" charset="0"/>
                              <a:cs typeface="Cambria Math" panose="02040503050406030204" pitchFamily="18" charset="0"/>
                              <a:sym typeface="+mn-ea"/>
                            </a:rPr>
                            <m:t>+</m:t>
                          </m:r>
                          <m:sSup>
                            <m:sSupPr>
                              <m:ctrlPr>
                                <a:rPr lang="en-US" altLang="pt-BR" sz="3200" i="1" dirty="0" smtClean="0">
                                  <a:solidFill>
                                    <a:schemeClr val="tx1"/>
                                  </a:solidFill>
                                  <a:latin typeface="Cambria Math" panose="02040503050406030204" pitchFamily="18" charset="0"/>
                                  <a:cs typeface="Cambria Math" panose="02040503050406030204" pitchFamily="18" charset="0"/>
                                </a:rPr>
                              </m:ctrlPr>
                            </m:sSupPr>
                            <m:e>
                              <m:r>
                                <a:rPr lang="en-US" altLang="pt-BR" sz="3200" i="1" dirty="0" smtClean="0">
                                  <a:solidFill>
                                    <a:schemeClr val="tx1"/>
                                  </a:solidFill>
                                  <a:latin typeface="Cambria Math" panose="02040503050406030204" pitchFamily="18" charset="0"/>
                                  <a:cs typeface="Cambria Math" panose="02040503050406030204" pitchFamily="18" charset="0"/>
                                </a:rPr>
                                <m:t>𝑒</m:t>
                              </m:r>
                            </m:e>
                            <m:sup>
                              <m:r>
                                <a:rPr lang="en-US" altLang="pt-BR" sz="3200" i="1" dirty="0" smtClean="0">
                                  <a:solidFill>
                                    <a:schemeClr val="tx1"/>
                                  </a:solidFill>
                                  <a:latin typeface="Cambria Math" panose="02040503050406030204" pitchFamily="18" charset="0"/>
                                  <a:cs typeface="Cambria Math" panose="02040503050406030204" pitchFamily="18" charset="0"/>
                                </a:rPr>
                                <m:t>𝑝</m:t>
                              </m:r>
                              <m:r>
                                <a:rPr lang="en-US" altLang="pt-BR" sz="3200" i="1" baseline="-25000" dirty="0" smtClean="0">
                                  <a:solidFill>
                                    <a:schemeClr val="tx1"/>
                                  </a:solidFill>
                                  <a:latin typeface="Cambria Math" panose="02040503050406030204" pitchFamily="18" charset="0"/>
                                  <a:cs typeface="Cambria Math" panose="02040503050406030204" pitchFamily="18" charset="0"/>
                                </a:rPr>
                                <m:t>2</m:t>
                              </m:r>
                              <m:r>
                                <a:rPr lang="en-US" altLang="pt-BR" sz="3200" i="1" dirty="0" smtClean="0">
                                  <a:solidFill>
                                    <a:schemeClr val="tx1"/>
                                  </a:solidFill>
                                  <a:latin typeface="Cambria Math" panose="02040503050406030204" pitchFamily="18" charset="0"/>
                                  <a:cs typeface="Cambria Math" panose="02040503050406030204" pitchFamily="18" charset="0"/>
                                </a:rPr>
                                <m:t>𝑡</m:t>
                              </m:r>
                            </m:sup>
                          </m:sSup>
                          <m:d>
                            <m:dPr>
                              <m:ctrlPr>
                                <a:rPr lang="en-US" altLang="pt-BR" sz="3200" i="1" dirty="0" smtClean="0">
                                  <a:solidFill>
                                    <a:schemeClr val="tx1"/>
                                  </a:solidFill>
                                  <a:latin typeface="Cambria Math" panose="02040503050406030204" pitchFamily="18" charset="0"/>
                                  <a:cs typeface="Cambria Math" panose="02040503050406030204" pitchFamily="18" charset="0"/>
                                </a:rPr>
                              </m:ctrlPr>
                            </m:dPr>
                            <m:e>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𝐴</m:t>
                                  </m:r>
                                </m:e>
                                <m:sub>
                                  <m:r>
                                    <a:rPr lang="en-US" altLang="pt-BR" sz="3200" i="1" dirty="0" smtClean="0">
                                      <a:solidFill>
                                        <a:schemeClr val="tx1"/>
                                      </a:solidFill>
                                      <a:latin typeface="Cambria Math" panose="02040503050406030204" pitchFamily="18" charset="0"/>
                                      <a:cs typeface="Cambria Math" panose="02040503050406030204" pitchFamily="18" charset="0"/>
                                    </a:rPr>
                                    <m:t>21</m:t>
                                  </m:r>
                                </m:sub>
                              </m:sSub>
                              <m:r>
                                <a:rPr lang="pt-BR" altLang="en-US" sz="3200"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𝐴</m:t>
                                  </m:r>
                                </m:e>
                                <m:sub>
                                  <m:r>
                                    <a:rPr lang="en-US" altLang="pt-BR" sz="3200" i="1" dirty="0" smtClean="0">
                                      <a:solidFill>
                                        <a:schemeClr val="tx1"/>
                                      </a:solidFill>
                                      <a:latin typeface="Cambria Math" panose="02040503050406030204" pitchFamily="18" charset="0"/>
                                      <a:cs typeface="Cambria Math" panose="02040503050406030204" pitchFamily="18" charset="0"/>
                                    </a:rPr>
                                    <m:t>22</m:t>
                                  </m:r>
                                </m:sub>
                              </m:sSub>
                              <m:r>
                                <m:rPr>
                                  <m:sty m:val="p"/>
                                </m:rPr>
                                <a:rPr lang="en-US" altLang="pt-BR" sz="3200" dirty="0" smtClean="0">
                                  <a:solidFill>
                                    <a:schemeClr val="tx1"/>
                                  </a:solidFill>
                                  <a:latin typeface="Cambria Math" panose="02040503050406030204" pitchFamily="18" charset="0"/>
                                  <a:cs typeface="Cambria Math" panose="02040503050406030204" pitchFamily="18" charset="0"/>
                                  <a:sym typeface="+mn-ea"/>
                                </a:rPr>
                                <m:t>t</m:t>
                              </m:r>
                              <m:r>
                                <a:rPr lang="pt-BR" altLang="en-US" sz="3200" dirty="0" smtClean="0">
                                  <a:solidFill>
                                    <a:schemeClr val="tx1"/>
                                  </a:solidFill>
                                  <a:latin typeface="Cambria Math" panose="02040503050406030204" pitchFamily="18" charset="0"/>
                                  <a:cs typeface="Cambria Math" panose="02040503050406030204" pitchFamily="18" charset="0"/>
                                  <a:sym typeface="+mn-ea"/>
                                </a:rPr>
                                <m:t>+</m:t>
                              </m:r>
                              <m:r>
                                <a:rPr lang="en-US" altLang="pt-BR" sz="3200" i="1" dirty="0" smtClean="0">
                                  <a:solidFill>
                                    <a:schemeClr val="tx1"/>
                                  </a:solidFill>
                                  <a:latin typeface="Cambria Math" panose="02040503050406030204" pitchFamily="18" charset="0"/>
                                  <a:cs typeface="Cambria Math" panose="02040503050406030204" pitchFamily="18" charset="0"/>
                                </a:rPr>
                                <m:t>..+</m:t>
                              </m:r>
                              <m:f>
                                <m:fPr>
                                  <m:ctrlPr>
                                    <a:rPr lang="en-US" altLang="pt-BR" sz="3200" i="1" dirty="0" smtClean="0">
                                      <a:solidFill>
                                        <a:schemeClr val="tx1"/>
                                      </a:solidFill>
                                      <a:latin typeface="Cambria Math" panose="02040503050406030204" pitchFamily="18" charset="0"/>
                                      <a:cs typeface="Cambria Math" panose="02040503050406030204" pitchFamily="18" charset="0"/>
                                    </a:rPr>
                                  </m:ctrlPr>
                                </m:fPr>
                                <m:num>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𝐴</m:t>
                                      </m:r>
                                    </m:e>
                                    <m:sub>
                                      <m:r>
                                        <a:rPr lang="en-US" altLang="pt-BR" sz="3200" i="1" dirty="0" smtClean="0">
                                          <a:solidFill>
                                            <a:schemeClr val="tx1"/>
                                          </a:solidFill>
                                          <a:latin typeface="Cambria Math" panose="02040503050406030204" pitchFamily="18" charset="0"/>
                                          <a:cs typeface="Cambria Math" panose="02040503050406030204" pitchFamily="18" charset="0"/>
                                        </a:rPr>
                                        <m:t>2</m:t>
                                      </m:r>
                                      <m:r>
                                        <a:rPr lang="en-US" altLang="pt-BR" sz="3200" i="1" dirty="0" smtClean="0">
                                          <a:solidFill>
                                            <a:schemeClr val="tx1"/>
                                          </a:solidFill>
                                          <a:latin typeface="Cambria Math" panose="02040503050406030204" pitchFamily="18" charset="0"/>
                                          <a:cs typeface="Cambria Math" panose="02040503050406030204" pitchFamily="18" charset="0"/>
                                        </a:rPr>
                                        <m:t>𝑥</m:t>
                                      </m:r>
                                      <m:r>
                                        <a:rPr lang="en-US" altLang="pt-BR" sz="3200" i="1" dirty="0" smtClean="0">
                                          <a:solidFill>
                                            <a:schemeClr val="tx1"/>
                                          </a:solidFill>
                                          <a:latin typeface="Cambria Math" panose="02040503050406030204" pitchFamily="18" charset="0"/>
                                          <a:cs typeface="Cambria Math" panose="02040503050406030204" pitchFamily="18" charset="0"/>
                                        </a:rPr>
                                        <m:t>2</m:t>
                                      </m:r>
                                    </m:sub>
                                  </m:sSub>
                                </m:num>
                                <m:den>
                                  <m:r>
                                    <a:rPr lang="en-US" altLang="pt-BR" sz="3200" i="1" dirty="0" smtClean="0">
                                      <a:solidFill>
                                        <a:schemeClr val="tx1"/>
                                      </a:solidFill>
                                      <a:latin typeface="Cambria Math" panose="02040503050406030204" pitchFamily="18" charset="0"/>
                                      <a:cs typeface="Cambria Math" panose="02040503050406030204" pitchFamily="18" charset="0"/>
                                    </a:rPr>
                                    <m:t>(</m:t>
                                  </m:r>
                                  <m:r>
                                    <a:rPr lang="en-US" altLang="pt-BR" sz="3200" i="1" dirty="0" smtClean="0">
                                      <a:solidFill>
                                        <a:schemeClr val="tx1"/>
                                      </a:solidFill>
                                      <a:latin typeface="Cambria Math" panose="02040503050406030204" pitchFamily="18" charset="0"/>
                                      <a:cs typeface="Cambria Math" panose="02040503050406030204" pitchFamily="18" charset="0"/>
                                    </a:rPr>
                                    <m:t>𝑥</m:t>
                                  </m:r>
                                  <m:r>
                                    <a:rPr lang="en-US" altLang="pt-BR" sz="3200" i="1" dirty="0" smtClean="0">
                                      <a:solidFill>
                                        <a:schemeClr val="tx1"/>
                                      </a:solidFill>
                                      <a:latin typeface="Cambria Math" panose="02040503050406030204" pitchFamily="18" charset="0"/>
                                      <a:cs typeface="Cambria Math" panose="02040503050406030204" pitchFamily="18" charset="0"/>
                                    </a:rPr>
                                    <m:t>2</m:t>
                                  </m:r>
                                  <m:r>
                                    <a:rPr lang="en-US" altLang="pt-BR" sz="3200" i="1" dirty="0" smtClean="0">
                                      <a:solidFill>
                                        <a:schemeClr val="tx1"/>
                                      </a:solidFill>
                                      <a:latin typeface="Cambria Math" panose="02040503050406030204" pitchFamily="18" charset="0"/>
                                      <a:cs typeface="Cambria Math" panose="02040503050406030204" pitchFamily="18" charset="0"/>
                                    </a:rPr>
                                    <m:t>−</m:t>
                                  </m:r>
                                  <m:r>
                                    <a:rPr lang="en-US" altLang="pt-BR" sz="3200" i="1" dirty="0" smtClean="0">
                                      <a:solidFill>
                                        <a:schemeClr val="tx1"/>
                                      </a:solidFill>
                                      <a:latin typeface="Cambria Math" panose="02040503050406030204" pitchFamily="18" charset="0"/>
                                      <a:cs typeface="Cambria Math" panose="02040503050406030204" pitchFamily="18" charset="0"/>
                                    </a:rPr>
                                    <m:t>1</m:t>
                                  </m:r>
                                  <m:r>
                                    <a:rPr lang="en-US" altLang="pt-BR" sz="3200" i="1" dirty="0" smtClean="0">
                                      <a:solidFill>
                                        <a:schemeClr val="tx1"/>
                                      </a:solidFill>
                                      <a:latin typeface="Cambria Math" panose="02040503050406030204" pitchFamily="18" charset="0"/>
                                      <a:cs typeface="Cambria Math" panose="02040503050406030204" pitchFamily="18" charset="0"/>
                                    </a:rPr>
                                    <m:t>)!</m:t>
                                  </m:r>
                                </m:den>
                              </m:f>
                              <m:sSup>
                                <m:sSupPr>
                                  <m:ctrlPr>
                                    <a:rPr lang="en-US" altLang="pt-BR" sz="3200" i="1" dirty="0">
                                      <a:latin typeface="Cambria Math" panose="02040503050406030204" pitchFamily="18" charset="0"/>
                                    </a:rPr>
                                  </m:ctrlPr>
                                </m:sSupPr>
                                <m:e>
                                  <m:r>
                                    <a:rPr lang="pt-BR" altLang="pt-BR" sz="3200" i="1" dirty="0">
                                      <a:latin typeface="Cambria Math" panose="02040503050406030204" pitchFamily="18" charset="0"/>
                                    </a:rPr>
                                    <m:t>𝑡</m:t>
                                  </m:r>
                                </m:e>
                                <m:sup>
                                  <m:r>
                                    <a:rPr lang="pt-BR" altLang="pt-BR" sz="3200" i="1" dirty="0">
                                      <a:latin typeface="Cambria Math" panose="02040503050406030204" pitchFamily="18" charset="0"/>
                                    </a:rPr>
                                    <m:t>(</m:t>
                                  </m:r>
                                  <m:r>
                                    <a:rPr lang="pt-BR" altLang="pt-BR" sz="3200" i="1" dirty="0">
                                      <a:latin typeface="Cambria Math" panose="02040503050406030204" pitchFamily="18" charset="0"/>
                                    </a:rPr>
                                    <m:t>𝑥</m:t>
                                  </m:r>
                                  <m:r>
                                    <a:rPr lang="pt-BR" altLang="pt-BR" sz="3200" b="0" i="1" dirty="0" smtClean="0">
                                      <a:latin typeface="Cambria Math" panose="02040503050406030204" pitchFamily="18" charset="0"/>
                                    </a:rPr>
                                    <m:t>2</m:t>
                                  </m:r>
                                  <m:r>
                                    <a:rPr lang="pt-BR" altLang="pt-BR" sz="3200" i="1" dirty="0">
                                      <a:latin typeface="Cambria Math" panose="02040503050406030204" pitchFamily="18" charset="0"/>
                                    </a:rPr>
                                    <m:t>−</m:t>
                                  </m:r>
                                  <m:r>
                                    <a:rPr lang="pt-BR" altLang="pt-BR" sz="3200" i="1" dirty="0">
                                      <a:latin typeface="Cambria Math" panose="02040503050406030204" pitchFamily="18" charset="0"/>
                                    </a:rPr>
                                    <m:t>1</m:t>
                                  </m:r>
                                  <m:r>
                                    <a:rPr lang="pt-BR" altLang="pt-BR" sz="3200" i="1" dirty="0">
                                      <a:latin typeface="Cambria Math" panose="02040503050406030204" pitchFamily="18" charset="0"/>
                                    </a:rPr>
                                    <m:t>)</m:t>
                                  </m:r>
                                </m:sup>
                              </m:sSup>
                            </m:e>
                          </m:d>
                          <m:r>
                            <a:rPr lang="pt-BR" altLang="en-US" sz="3200" dirty="0" smtClean="0">
                              <a:solidFill>
                                <a:schemeClr val="tx1"/>
                              </a:solidFill>
                              <a:latin typeface="Cambria Math" panose="02040503050406030204" pitchFamily="18" charset="0"/>
                              <a:cs typeface="Cambria Math" panose="02040503050406030204" pitchFamily="18" charset="0"/>
                            </a:rPr>
                            <m:t> </m:t>
                          </m:r>
                          <m:r>
                            <a:rPr lang="pt-BR" altLang="en-US" sz="3200" dirty="0" smtClean="0">
                              <a:solidFill>
                                <a:schemeClr val="tx1"/>
                              </a:solidFill>
                              <a:latin typeface="Cambria Math" panose="02040503050406030204" pitchFamily="18" charset="0"/>
                              <a:cs typeface="Cambria Math" panose="02040503050406030204" pitchFamily="18" charset="0"/>
                              <a:sym typeface="+mn-ea"/>
                            </a:rPr>
                            <m:t>+ ...+</m:t>
                          </m:r>
                          <m:sSup>
                            <m:sSupPr>
                              <m:ctrlPr>
                                <a:rPr lang="en-US" altLang="pt-BR" sz="3200" i="1" dirty="0" smtClean="0">
                                  <a:solidFill>
                                    <a:schemeClr val="tx1"/>
                                  </a:solidFill>
                                  <a:latin typeface="Cambria Math" panose="02040503050406030204" pitchFamily="18" charset="0"/>
                                  <a:cs typeface="Cambria Math" panose="02040503050406030204" pitchFamily="18" charset="0"/>
                                </a:rPr>
                              </m:ctrlPr>
                            </m:sSupPr>
                            <m:e>
                              <m:r>
                                <a:rPr lang="en-US" altLang="pt-BR" sz="3200" i="1" dirty="0" smtClean="0">
                                  <a:solidFill>
                                    <a:schemeClr val="tx1"/>
                                  </a:solidFill>
                                  <a:latin typeface="Cambria Math" panose="02040503050406030204" pitchFamily="18" charset="0"/>
                                  <a:cs typeface="Cambria Math" panose="02040503050406030204" pitchFamily="18" charset="0"/>
                                </a:rPr>
                                <m:t>𝑒</m:t>
                              </m:r>
                            </m:e>
                            <m:sup>
                              <m:r>
                                <a:rPr lang="en-US" altLang="pt-BR" sz="3200" i="1" dirty="0" smtClean="0">
                                  <a:solidFill>
                                    <a:schemeClr val="tx1"/>
                                  </a:solidFill>
                                  <a:latin typeface="Cambria Math" panose="02040503050406030204" pitchFamily="18" charset="0"/>
                                  <a:cs typeface="Cambria Math" panose="02040503050406030204" pitchFamily="18" charset="0"/>
                                </a:rPr>
                                <m:t>𝑝</m:t>
                              </m:r>
                              <m:r>
                                <a:rPr lang="en-US" altLang="pt-BR" sz="3200" i="1" baseline="-25000" dirty="0" smtClean="0">
                                  <a:solidFill>
                                    <a:schemeClr val="tx1"/>
                                  </a:solidFill>
                                  <a:latin typeface="Cambria Math" panose="02040503050406030204" pitchFamily="18" charset="0"/>
                                  <a:cs typeface="Cambria Math" panose="02040503050406030204" pitchFamily="18" charset="0"/>
                                </a:rPr>
                                <m:t>ℎ</m:t>
                              </m:r>
                              <m:r>
                                <a:rPr lang="en-US" altLang="pt-BR" sz="3200" i="1" dirty="0" smtClean="0">
                                  <a:solidFill>
                                    <a:schemeClr val="tx1"/>
                                  </a:solidFill>
                                  <a:latin typeface="Cambria Math" panose="02040503050406030204" pitchFamily="18" charset="0"/>
                                  <a:cs typeface="Cambria Math" panose="02040503050406030204" pitchFamily="18" charset="0"/>
                                </a:rPr>
                                <m:t>𝑡</m:t>
                              </m:r>
                            </m:sup>
                          </m:sSup>
                          <m:d>
                            <m:dPr>
                              <m:ctrlPr>
                                <a:rPr lang="en-US" altLang="pt-BR" sz="3200" i="1" dirty="0" smtClean="0">
                                  <a:solidFill>
                                    <a:schemeClr val="tx1"/>
                                  </a:solidFill>
                                  <a:latin typeface="Cambria Math" panose="02040503050406030204" pitchFamily="18" charset="0"/>
                                  <a:cs typeface="Cambria Math" panose="02040503050406030204" pitchFamily="18" charset="0"/>
                                </a:rPr>
                              </m:ctrlPr>
                            </m:dPr>
                            <m:e>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𝐴</m:t>
                                  </m:r>
                                </m:e>
                                <m:sub>
                                  <m:r>
                                    <a:rPr lang="en-US" altLang="pt-BR" sz="3200" i="1" dirty="0" smtClean="0">
                                      <a:solidFill>
                                        <a:schemeClr val="tx1"/>
                                      </a:solidFill>
                                      <a:latin typeface="Cambria Math" panose="02040503050406030204" pitchFamily="18" charset="0"/>
                                      <a:cs typeface="Cambria Math" panose="02040503050406030204" pitchFamily="18" charset="0"/>
                                    </a:rPr>
                                    <m:t>ℎ</m:t>
                                  </m:r>
                                  <m:r>
                                    <a:rPr lang="en-US" altLang="pt-BR" sz="3200" i="1" dirty="0" smtClean="0">
                                      <a:solidFill>
                                        <a:schemeClr val="tx1"/>
                                      </a:solidFill>
                                      <a:latin typeface="Cambria Math" panose="02040503050406030204" pitchFamily="18" charset="0"/>
                                      <a:cs typeface="Cambria Math" panose="02040503050406030204" pitchFamily="18" charset="0"/>
                                    </a:rPr>
                                    <m:t>1</m:t>
                                  </m:r>
                                </m:sub>
                              </m:sSub>
                              <m:r>
                                <a:rPr lang="pt-BR" altLang="en-US" sz="3200"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𝐴</m:t>
                                  </m:r>
                                </m:e>
                                <m:sub>
                                  <m:r>
                                    <a:rPr lang="en-US" altLang="pt-BR" sz="3200" i="1" dirty="0" smtClean="0">
                                      <a:solidFill>
                                        <a:schemeClr val="tx1"/>
                                      </a:solidFill>
                                      <a:latin typeface="Cambria Math" panose="02040503050406030204" pitchFamily="18" charset="0"/>
                                      <a:cs typeface="Cambria Math" panose="02040503050406030204" pitchFamily="18" charset="0"/>
                                    </a:rPr>
                                    <m:t>ℎ</m:t>
                                  </m:r>
                                  <m:r>
                                    <a:rPr lang="en-US" altLang="pt-BR" sz="3200" i="1" dirty="0" smtClean="0">
                                      <a:solidFill>
                                        <a:schemeClr val="tx1"/>
                                      </a:solidFill>
                                      <a:latin typeface="Cambria Math" panose="02040503050406030204" pitchFamily="18" charset="0"/>
                                      <a:cs typeface="Cambria Math" panose="02040503050406030204" pitchFamily="18" charset="0"/>
                                    </a:rPr>
                                    <m:t>2</m:t>
                                  </m:r>
                                </m:sub>
                              </m:sSub>
                              <m:r>
                                <m:rPr>
                                  <m:sty m:val="p"/>
                                </m:rPr>
                                <a:rPr lang="en-US" altLang="pt-BR" sz="3200" dirty="0" smtClean="0">
                                  <a:solidFill>
                                    <a:schemeClr val="tx1"/>
                                  </a:solidFill>
                                  <a:latin typeface="Cambria Math" panose="02040503050406030204" pitchFamily="18" charset="0"/>
                                  <a:cs typeface="Cambria Math" panose="02040503050406030204" pitchFamily="18" charset="0"/>
                                  <a:sym typeface="+mn-ea"/>
                                </a:rPr>
                                <m:t>t</m:t>
                              </m:r>
                              <m:r>
                                <a:rPr lang="pt-BR" altLang="en-US" sz="3200" dirty="0" smtClean="0">
                                  <a:solidFill>
                                    <a:schemeClr val="tx1"/>
                                  </a:solidFill>
                                  <a:latin typeface="Cambria Math" panose="02040503050406030204" pitchFamily="18" charset="0"/>
                                  <a:cs typeface="Cambria Math" panose="02040503050406030204" pitchFamily="18" charset="0"/>
                                  <a:sym typeface="+mn-ea"/>
                                </a:rPr>
                                <m:t>+</m:t>
                              </m:r>
                              <m:r>
                                <a:rPr lang="en-US" altLang="pt-BR" sz="3200" i="1" dirty="0" smtClean="0">
                                  <a:solidFill>
                                    <a:schemeClr val="tx1"/>
                                  </a:solidFill>
                                  <a:latin typeface="Cambria Math" panose="02040503050406030204" pitchFamily="18" charset="0"/>
                                  <a:cs typeface="Cambria Math" panose="02040503050406030204" pitchFamily="18" charset="0"/>
                                </a:rPr>
                                <m:t>..+</m:t>
                              </m:r>
                              <m:f>
                                <m:fPr>
                                  <m:ctrlPr>
                                    <a:rPr lang="en-US" altLang="pt-BR" sz="3200" i="1" dirty="0" smtClean="0">
                                      <a:solidFill>
                                        <a:schemeClr val="tx1"/>
                                      </a:solidFill>
                                      <a:latin typeface="Cambria Math" panose="02040503050406030204" pitchFamily="18" charset="0"/>
                                      <a:cs typeface="Cambria Math" panose="02040503050406030204" pitchFamily="18" charset="0"/>
                                    </a:rPr>
                                  </m:ctrlPr>
                                </m:fPr>
                                <m:num>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𝐴</m:t>
                                      </m:r>
                                    </m:e>
                                    <m:sub>
                                      <m:r>
                                        <a:rPr lang="en-US" altLang="pt-BR" sz="3200" i="1" dirty="0" smtClean="0">
                                          <a:solidFill>
                                            <a:schemeClr val="tx1"/>
                                          </a:solidFill>
                                          <a:latin typeface="Cambria Math" panose="02040503050406030204" pitchFamily="18" charset="0"/>
                                          <a:cs typeface="Cambria Math" panose="02040503050406030204" pitchFamily="18" charset="0"/>
                                        </a:rPr>
                                        <m:t>ℎ𝑥ℎ</m:t>
                                      </m:r>
                                    </m:sub>
                                  </m:sSub>
                                </m:num>
                                <m:den>
                                  <m:r>
                                    <a:rPr lang="en-US" altLang="pt-BR" sz="3200" i="1" dirty="0" smtClean="0">
                                      <a:solidFill>
                                        <a:schemeClr val="tx1"/>
                                      </a:solidFill>
                                      <a:latin typeface="Cambria Math" panose="02040503050406030204" pitchFamily="18" charset="0"/>
                                      <a:cs typeface="Cambria Math" panose="02040503050406030204" pitchFamily="18" charset="0"/>
                                    </a:rPr>
                                    <m:t>(</m:t>
                                  </m:r>
                                  <m:r>
                                    <a:rPr lang="en-US" altLang="pt-BR" sz="3200" i="1" dirty="0" smtClean="0">
                                      <a:solidFill>
                                        <a:schemeClr val="tx1"/>
                                      </a:solidFill>
                                      <a:latin typeface="Cambria Math" panose="02040503050406030204" pitchFamily="18" charset="0"/>
                                      <a:cs typeface="Cambria Math" panose="02040503050406030204" pitchFamily="18" charset="0"/>
                                    </a:rPr>
                                    <m:t>𝑥ℎ</m:t>
                                  </m:r>
                                  <m:r>
                                    <a:rPr lang="en-US" altLang="pt-BR" sz="3200" i="1" dirty="0" smtClean="0">
                                      <a:solidFill>
                                        <a:schemeClr val="tx1"/>
                                      </a:solidFill>
                                      <a:latin typeface="Cambria Math" panose="02040503050406030204" pitchFamily="18" charset="0"/>
                                      <a:cs typeface="Cambria Math" panose="02040503050406030204" pitchFamily="18" charset="0"/>
                                    </a:rPr>
                                    <m:t>−</m:t>
                                  </m:r>
                                  <m:r>
                                    <a:rPr lang="en-US" altLang="pt-BR" sz="3200" i="1" dirty="0" smtClean="0">
                                      <a:solidFill>
                                        <a:schemeClr val="tx1"/>
                                      </a:solidFill>
                                      <a:latin typeface="Cambria Math" panose="02040503050406030204" pitchFamily="18" charset="0"/>
                                      <a:cs typeface="Cambria Math" panose="02040503050406030204" pitchFamily="18" charset="0"/>
                                    </a:rPr>
                                    <m:t>1</m:t>
                                  </m:r>
                                  <m:r>
                                    <a:rPr lang="en-US" altLang="pt-BR" sz="3200" i="1" dirty="0" smtClean="0">
                                      <a:solidFill>
                                        <a:schemeClr val="tx1"/>
                                      </a:solidFill>
                                      <a:latin typeface="Cambria Math" panose="02040503050406030204" pitchFamily="18" charset="0"/>
                                      <a:cs typeface="Cambria Math" panose="02040503050406030204" pitchFamily="18" charset="0"/>
                                    </a:rPr>
                                    <m:t>)!</m:t>
                                  </m:r>
                                </m:den>
                              </m:f>
                              <m:sSup>
                                <m:sSupPr>
                                  <m:ctrlPr>
                                    <a:rPr lang="en-US" altLang="pt-BR" sz="3200" i="1" dirty="0">
                                      <a:latin typeface="Cambria Math" panose="02040503050406030204" pitchFamily="18" charset="0"/>
                                    </a:rPr>
                                  </m:ctrlPr>
                                </m:sSupPr>
                                <m:e>
                                  <m:r>
                                    <a:rPr lang="pt-BR" altLang="pt-BR" sz="3200" i="1" dirty="0">
                                      <a:latin typeface="Cambria Math" panose="02040503050406030204" pitchFamily="18" charset="0"/>
                                    </a:rPr>
                                    <m:t>𝑡</m:t>
                                  </m:r>
                                </m:e>
                                <m:sup>
                                  <m:r>
                                    <a:rPr lang="pt-BR" altLang="pt-BR" sz="3200" i="1" dirty="0">
                                      <a:latin typeface="Cambria Math" panose="02040503050406030204" pitchFamily="18" charset="0"/>
                                    </a:rPr>
                                    <m:t>(</m:t>
                                  </m:r>
                                  <m:r>
                                    <a:rPr lang="pt-BR" altLang="pt-BR" sz="3200" i="1" dirty="0">
                                      <a:latin typeface="Cambria Math" panose="02040503050406030204" pitchFamily="18" charset="0"/>
                                    </a:rPr>
                                    <m:t>𝑥ℎ</m:t>
                                  </m:r>
                                  <m:r>
                                    <a:rPr lang="pt-BR" altLang="pt-BR" sz="3200" i="1" dirty="0">
                                      <a:latin typeface="Cambria Math" panose="02040503050406030204" pitchFamily="18" charset="0"/>
                                    </a:rPr>
                                    <m:t>−</m:t>
                                  </m:r>
                                  <m:r>
                                    <a:rPr lang="pt-BR" altLang="pt-BR" sz="3200" i="1" dirty="0">
                                      <a:latin typeface="Cambria Math" panose="02040503050406030204" pitchFamily="18" charset="0"/>
                                    </a:rPr>
                                    <m:t>1</m:t>
                                  </m:r>
                                  <m:r>
                                    <a:rPr lang="pt-BR" altLang="pt-BR" sz="3200" i="1" dirty="0">
                                      <a:latin typeface="Cambria Math" panose="02040503050406030204" pitchFamily="18" charset="0"/>
                                    </a:rPr>
                                    <m:t>)</m:t>
                                  </m:r>
                                </m:sup>
                              </m:sSup>
                            </m:e>
                          </m:d>
                          <m:r>
                            <a:rPr lang="en-US" altLang="pt-BR" sz="3200" i="1" baseline="30000" dirty="0" smtClean="0">
                              <a:solidFill>
                                <a:schemeClr val="tx1"/>
                              </a:solidFill>
                              <a:latin typeface="Cambria Math" panose="02040503050406030204" pitchFamily="18" charset="0"/>
                              <a:cs typeface="Cambria Math" panose="02040503050406030204" pitchFamily="18" charset="0"/>
                              <a:sym typeface="+mn-ea"/>
                            </a:rPr>
                            <m:t> </m:t>
                          </m:r>
                        </m:e>
                      </m:d>
                    </m:oMath>
                  </m:oMathPara>
                </a14:m>
                <a:endParaRPr lang="pt-BR" altLang="en-US" sz="3200" dirty="0" smtClean="0">
                  <a:latin typeface="Cambria Math" panose="02040503050406030204" pitchFamily="18" charset="0"/>
                  <a:cs typeface="Cambria Math" panose="02040503050406030204" pitchFamily="18" charset="0"/>
                </a:endParaRPr>
              </a:p>
              <a:p>
                <a:pPr marL="0" indent="0" fontAlgn="auto">
                  <a:lnSpc>
                    <a:spcPct val="120000"/>
                  </a:lnSpc>
                  <a:spcBef>
                    <a:spcPts val="0"/>
                  </a:spcBef>
                  <a:spcAft>
                    <a:spcPts val="600"/>
                  </a:spcAft>
                  <a:buNone/>
                </a:pPr>
                <a:endParaRPr lang="pt-BR" altLang="en-US" sz="3200" i="1" baseline="30000" dirty="0" smtClean="0">
                  <a:gradFill>
                    <a:gsLst>
                      <a:gs pos="0">
                        <a:srgbClr val="E30000"/>
                      </a:gs>
                      <a:gs pos="100000">
                        <a:srgbClr val="760303"/>
                      </a:gs>
                    </a:gsLst>
                    <a:lin scaled="0"/>
                  </a:gradFill>
                  <a:latin typeface="Cambria Math" panose="02040503050406030204" pitchFamily="18" charset="0"/>
                  <a:cs typeface="Cambria Math" panose="02040503050406030204" pitchFamily="18"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425155" y="907389"/>
                <a:ext cx="11160125" cy="4626145"/>
              </a:xfrm>
              <a:prstGeom prst="rect">
                <a:avLst/>
              </a:prstGeom>
              <a:blipFill rotWithShape="1">
                <a:blip r:embed="rId1"/>
                <a:stretch>
                  <a:fillRect l="-3" t="-13" r="3" b="-903"/>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410210" y="518795"/>
            <a:ext cx="11336655" cy="57359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lnSpc>
                <a:spcPct val="120000"/>
              </a:lnSpc>
              <a:spcBef>
                <a:spcPts val="600"/>
              </a:spcBef>
              <a:spcAft>
                <a:spcPts val="1800"/>
              </a:spcAft>
            </a:pPr>
            <a:r>
              <a:rPr lang="pt-BR" dirty="0" smtClean="0">
                <a:latin typeface="Comic Sans MS" panose="030F0702030302020204" pitchFamily="66" charset="0"/>
                <a:cs typeface="Comic Sans MS" panose="030F0702030302020204" pitchFamily="66" charset="0"/>
              </a:rPr>
              <a:t>se real(p</a:t>
            </a:r>
            <a:r>
              <a:rPr lang="pt-BR" baseline="-25000" dirty="0" smtClean="0">
                <a:latin typeface="Comic Sans MS" panose="030F0702030302020204" pitchFamily="66" charset="0"/>
                <a:cs typeface="Comic Sans MS" panose="030F0702030302020204" pitchFamily="66" charset="0"/>
              </a:rPr>
              <a:t>i</a:t>
            </a:r>
            <a:r>
              <a:rPr lang="pt-BR" dirty="0" smtClean="0">
                <a:latin typeface="Comic Sans MS" panose="030F0702030302020204" pitchFamily="66" charset="0"/>
                <a:cs typeface="Comic Sans MS" panose="030F0702030302020204" pitchFamily="66" charset="0"/>
              </a:rPr>
              <a:t>) &gt; 0, então aparecem termos crescentes indo para o infinito (se p</a:t>
            </a:r>
            <a:r>
              <a:rPr lang="pt-BR" baseline="-25000" dirty="0" smtClean="0">
                <a:latin typeface="Comic Sans MS" panose="030F0702030302020204" pitchFamily="66" charset="0"/>
                <a:cs typeface="Comic Sans MS" panose="030F0702030302020204" pitchFamily="66" charset="0"/>
              </a:rPr>
              <a:t>i</a:t>
            </a:r>
            <a:r>
              <a:rPr lang="pt-BR" dirty="0" smtClean="0">
                <a:latin typeface="Comic Sans MS" panose="030F0702030302020204" pitchFamily="66" charset="0"/>
                <a:cs typeface="Comic Sans MS" panose="030F0702030302020204" pitchFamily="66" charset="0"/>
              </a:rPr>
              <a:t> tiver uma parte imaginária, dois termos conjugados se compõe para dar um termo real). </a:t>
            </a:r>
            <a:endParaRPr lang="pt-BR" dirty="0" smtClean="0">
              <a:latin typeface="Comic Sans MS" panose="030F0702030302020204" pitchFamily="66" charset="0"/>
              <a:cs typeface="Comic Sans MS" panose="030F0702030302020204" pitchFamily="66" charset="0"/>
            </a:endParaRPr>
          </a:p>
          <a:p>
            <a:pPr fontAlgn="auto">
              <a:lnSpc>
                <a:spcPct val="120000"/>
              </a:lnSpc>
              <a:spcBef>
                <a:spcPts val="600"/>
              </a:spcBef>
              <a:spcAft>
                <a:spcPts val="1800"/>
              </a:spcAft>
            </a:pPr>
            <a:r>
              <a:rPr lang="pt-BR" dirty="0" smtClean="0">
                <a:latin typeface="Comic Sans MS" panose="030F0702030302020204" pitchFamily="66" charset="0"/>
                <a:cs typeface="Comic Sans MS" panose="030F0702030302020204" pitchFamily="66" charset="0"/>
              </a:rPr>
              <a:t>se </a:t>
            </a:r>
            <a:r>
              <a:rPr lang="pt-BR" dirty="0" smtClean="0">
                <a:latin typeface="Comic Sans MS" panose="030F0702030302020204" pitchFamily="66" charset="0"/>
                <a:cs typeface="Comic Sans MS" panose="030F0702030302020204" pitchFamily="66" charset="0"/>
                <a:sym typeface="+mn-ea"/>
              </a:rPr>
              <a:t>real(p</a:t>
            </a:r>
            <a:r>
              <a:rPr lang="pt-BR" baseline="-25000" dirty="0" smtClean="0">
                <a:latin typeface="Comic Sans MS" panose="030F0702030302020204" pitchFamily="66" charset="0"/>
                <a:cs typeface="Comic Sans MS" panose="030F0702030302020204" pitchFamily="66" charset="0"/>
                <a:sym typeface="+mn-ea"/>
              </a:rPr>
              <a:t>i</a:t>
            </a:r>
            <a:r>
              <a:rPr lang="pt-BR" dirty="0" smtClean="0">
                <a:latin typeface="Comic Sans MS" panose="030F0702030302020204" pitchFamily="66" charset="0"/>
                <a:cs typeface="Comic Sans MS" panose="030F0702030302020204" pitchFamily="66" charset="0"/>
                <a:sym typeface="+mn-ea"/>
              </a:rPr>
              <a:t>) &lt; 0, os termos decrescem com o tempo</a:t>
            </a:r>
            <a:endParaRPr lang="pt-BR" dirty="0" smtClean="0">
              <a:latin typeface="Comic Sans MS" panose="030F0702030302020204" pitchFamily="66" charset="0"/>
              <a:cs typeface="Comic Sans MS" panose="030F0702030302020204" pitchFamily="66" charset="0"/>
              <a:sym typeface="+mn-ea"/>
            </a:endParaRPr>
          </a:p>
          <a:p>
            <a:pPr fontAlgn="auto">
              <a:lnSpc>
                <a:spcPct val="120000"/>
              </a:lnSpc>
              <a:spcBef>
                <a:spcPts val="600"/>
              </a:spcBef>
              <a:spcAft>
                <a:spcPts val="1800"/>
              </a:spcAft>
            </a:pPr>
            <a:r>
              <a:rPr lang="pt-BR" dirty="0" smtClean="0">
                <a:latin typeface="Comic Sans MS" panose="030F0702030302020204" pitchFamily="66" charset="0"/>
                <a:cs typeface="Comic Sans MS" panose="030F0702030302020204" pitchFamily="66" charset="0"/>
                <a:sym typeface="+mn-ea"/>
              </a:rPr>
              <a:t>se real(p</a:t>
            </a:r>
            <a:r>
              <a:rPr lang="pt-BR" baseline="-25000" dirty="0" smtClean="0">
                <a:latin typeface="Comic Sans MS" panose="030F0702030302020204" pitchFamily="66" charset="0"/>
                <a:cs typeface="Comic Sans MS" panose="030F0702030302020204" pitchFamily="66" charset="0"/>
                <a:sym typeface="+mn-ea"/>
              </a:rPr>
              <a:t>i</a:t>
            </a:r>
            <a:r>
              <a:rPr lang="pt-BR" dirty="0" smtClean="0">
                <a:latin typeface="Comic Sans MS" panose="030F0702030302020204" pitchFamily="66" charset="0"/>
                <a:cs typeface="Comic Sans MS" panose="030F0702030302020204" pitchFamily="66" charset="0"/>
                <a:sym typeface="+mn-ea"/>
              </a:rPr>
              <a:t>) = 0, apareceram termos instáveis se o grau do polo for maior que 1</a:t>
            </a:r>
            <a:endParaRPr lang="pt-BR" dirty="0" smtClean="0">
              <a:latin typeface="Comic Sans MS" panose="030F0702030302020204" pitchFamily="66" charset="0"/>
              <a:cs typeface="Comic Sans MS" panose="030F0702030302020204" pitchFamily="66" charset="0"/>
              <a:sym typeface="+mn-ea"/>
            </a:endParaRPr>
          </a:p>
          <a:p>
            <a:pPr fontAlgn="auto">
              <a:lnSpc>
                <a:spcPct val="120000"/>
              </a:lnSpc>
              <a:spcBef>
                <a:spcPts val="600"/>
              </a:spcBef>
              <a:spcAft>
                <a:spcPts val="1800"/>
              </a:spcAft>
            </a:pPr>
            <a:r>
              <a:rPr lang="pt-BR" dirty="0" smtClean="0">
                <a:latin typeface="Comic Sans MS" panose="030F0702030302020204" pitchFamily="66" charset="0"/>
                <a:cs typeface="Comic Sans MS" panose="030F0702030302020204" pitchFamily="66" charset="0"/>
                <a:sym typeface="+mn-ea"/>
              </a:rPr>
              <a:t>lembremos que os polos são raízes de P</a:t>
            </a:r>
            <a:r>
              <a:rPr lang="pt-BR" baseline="-25000" dirty="0" smtClean="0">
                <a:latin typeface="Comic Sans MS" panose="030F0702030302020204" pitchFamily="66" charset="0"/>
                <a:cs typeface="Comic Sans MS" panose="030F0702030302020204" pitchFamily="66" charset="0"/>
                <a:sym typeface="+mn-ea"/>
              </a:rPr>
              <a:t>C</a:t>
            </a:r>
            <a:r>
              <a:rPr lang="pt-BR" dirty="0" smtClean="0">
                <a:latin typeface="Comic Sans MS" panose="030F0702030302020204" pitchFamily="66" charset="0"/>
                <a:cs typeface="Comic Sans MS" panose="030F0702030302020204" pitchFamily="66" charset="0"/>
                <a:sym typeface="+mn-ea"/>
              </a:rPr>
              <a:t>(s) ou raízes de U</a:t>
            </a:r>
            <a:r>
              <a:rPr lang="pt-BR" baseline="-25000" dirty="0" smtClean="0">
                <a:latin typeface="Comic Sans MS" panose="030F0702030302020204" pitchFamily="66" charset="0"/>
                <a:cs typeface="Comic Sans MS" panose="030F0702030302020204" pitchFamily="66" charset="0"/>
                <a:sym typeface="+mn-ea"/>
              </a:rPr>
              <a:t>D</a:t>
            </a:r>
            <a:r>
              <a:rPr lang="pt-BR" dirty="0" smtClean="0">
                <a:latin typeface="Comic Sans MS" panose="030F0702030302020204" pitchFamily="66" charset="0"/>
                <a:cs typeface="Comic Sans MS" panose="030F0702030302020204" pitchFamily="66" charset="0"/>
                <a:sym typeface="+mn-ea"/>
              </a:rPr>
              <a:t>(s). Caso todos as raízes de P</a:t>
            </a:r>
            <a:r>
              <a:rPr lang="pt-BR" baseline="-25000" dirty="0" smtClean="0">
                <a:latin typeface="Comic Sans MS" panose="030F0702030302020204" pitchFamily="66" charset="0"/>
                <a:cs typeface="Comic Sans MS" panose="030F0702030302020204" pitchFamily="66" charset="0"/>
                <a:sym typeface="+mn-ea"/>
              </a:rPr>
              <a:t>C</a:t>
            </a:r>
            <a:r>
              <a:rPr lang="pt-BR" dirty="0" smtClean="0">
                <a:latin typeface="Comic Sans MS" panose="030F0702030302020204" pitchFamily="66" charset="0"/>
                <a:cs typeface="Comic Sans MS" panose="030F0702030302020204" pitchFamily="66" charset="0"/>
                <a:sym typeface="+mn-ea"/>
              </a:rPr>
              <a:t>(s) tenham parte real negativa, diremos que será estável (para uma entrada limitada, a saída será limitada)</a:t>
            </a:r>
            <a:endParaRPr lang="en-US" altLang="pt-BR" sz="2400" i="1" baseline="30000" dirty="0" smtClean="0">
              <a:gradFill>
                <a:gsLst>
                  <a:gs pos="0">
                    <a:srgbClr val="E30000"/>
                  </a:gs>
                  <a:gs pos="100000">
                    <a:srgbClr val="760303"/>
                  </a:gs>
                </a:gsLst>
                <a:lin scaled="0"/>
              </a:gradFill>
              <a:latin typeface="Cambria Math" panose="02040503050406030204" pitchFamily="18" charset="0"/>
              <a:cs typeface="Cambria Math" panose="02040503050406030204" pitchFamily="18" charset="0"/>
              <a:sym typeface="+mn-ea"/>
            </a:endParaRPr>
          </a:p>
        </p:txBody>
      </p:sp>
    </p:spTree>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516255" y="561340"/>
                <a:ext cx="11160125" cy="57359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800"/>
                  </a:spcAft>
                  <a:buNone/>
                </a:pPr>
                <a:r>
                  <a:rPr lang="pt-BR" altLang="en-US"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rPr>
                  <a:t>Exemplo:</a:t>
                </a:r>
                <a:endParaRPr lang="pt-BR" altLang="en-US"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endParaRPr>
              </a:p>
              <a:p>
                <a:pPr marL="0" indent="0"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f>
                        <m:f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fPr>
                        <m:num>
                          <m:r>
                            <m:rPr>
                              <m:sty m:val="p"/>
                            </m:rPr>
                            <a:rPr lang="en-US" altLang="pt-BR" dirty="0" smtClean="0">
                              <a:solidFill>
                                <a:schemeClr val="tx1"/>
                              </a:solidFill>
                              <a:latin typeface="Cambria Math" panose="02040503050406030204" pitchFamily="18" charset="0"/>
                              <a:cs typeface="Cambria Math" panose="02040503050406030204" pitchFamily="18" charset="0"/>
                              <a:sym typeface="+mn-ea"/>
                            </a:rPr>
                            <m:t>s</m:t>
                          </m:r>
                          <m:r>
                            <a:rPr lang="en-US" altLang="pt-BR" dirty="0" smtClean="0">
                              <a:solidFill>
                                <a:schemeClr val="tx1"/>
                              </a:solidFill>
                              <a:latin typeface="Cambria Math" panose="02040503050406030204" pitchFamily="18" charset="0"/>
                              <a:cs typeface="Cambria Math" panose="02040503050406030204" pitchFamily="18" charset="0"/>
                              <a:sym typeface="+mn-ea"/>
                            </a:rPr>
                            <m:t>+</m:t>
                          </m:r>
                          <m:r>
                            <a:rPr lang="en-US" altLang="pt-BR" dirty="0" smtClean="0">
                              <a:solidFill>
                                <a:schemeClr val="tx1"/>
                              </a:solidFill>
                              <a:latin typeface="Cambria Math" panose="02040503050406030204" pitchFamily="18" charset="0"/>
                              <a:cs typeface="Cambria Math" panose="02040503050406030204" pitchFamily="18" charset="0"/>
                              <a:sym typeface="+mn-ea"/>
                            </a:rPr>
                            <m:t>2</m:t>
                          </m:r>
                        </m:num>
                        <m:den>
                          <m:r>
                            <m:rPr>
                              <m:sty m:val="p"/>
                            </m:rPr>
                            <a:rPr lang="en-US" altLang="pt-BR" dirty="0" smtClean="0">
                              <a:solidFill>
                                <a:schemeClr val="tx1"/>
                              </a:solidFill>
                              <a:latin typeface="Cambria Math" panose="02040503050406030204" pitchFamily="18" charset="0"/>
                              <a:cs typeface="Cambria Math" panose="02040503050406030204" pitchFamily="18" charset="0"/>
                              <a:sym typeface="+mn-ea"/>
                            </a:rPr>
                            <m:t>s</m:t>
                          </m:r>
                          <m:d>
                            <m:d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dPr>
                            <m:e>
                              <m:r>
                                <m:rPr>
                                  <m:sty m:val="p"/>
                                </m:rPr>
                                <a:rPr lang="en-US" altLang="pt-BR" dirty="0" smtClean="0">
                                  <a:solidFill>
                                    <a:schemeClr val="tx1"/>
                                  </a:solidFill>
                                  <a:latin typeface="Cambria Math" panose="02040503050406030204" pitchFamily="18" charset="0"/>
                                  <a:cs typeface="Cambria Math" panose="02040503050406030204" pitchFamily="18" charset="0"/>
                                  <a:sym typeface="+mn-ea"/>
                                </a:rPr>
                                <m:t>s</m:t>
                              </m:r>
                              <m:r>
                                <a:rPr lang="en-US" altLang="pt-BR" dirty="0" smtClean="0">
                                  <a:solidFill>
                                    <a:schemeClr val="tx1"/>
                                  </a:solidFill>
                                  <a:latin typeface="Cambria Math" panose="02040503050406030204" pitchFamily="18" charset="0"/>
                                  <a:cs typeface="Cambria Math" panose="02040503050406030204" pitchFamily="18" charset="0"/>
                                  <a:sym typeface="+mn-ea"/>
                                </a:rPr>
                                <m:t>+</m:t>
                              </m:r>
                              <m:r>
                                <a:rPr lang="en-US" altLang="pt-BR" dirty="0" smtClean="0">
                                  <a:solidFill>
                                    <a:schemeClr val="tx1"/>
                                  </a:solidFill>
                                  <a:latin typeface="Cambria Math" panose="02040503050406030204" pitchFamily="18" charset="0"/>
                                  <a:cs typeface="Cambria Math" panose="02040503050406030204" pitchFamily="18" charset="0"/>
                                  <a:sym typeface="+mn-ea"/>
                                </a:rPr>
                                <m:t>1</m:t>
                              </m:r>
                            </m:e>
                          </m:d>
                          <m:r>
                            <a:rPr lang="en-US" altLang="pt-BR" baseline="30000" dirty="0" smtClean="0">
                              <a:solidFill>
                                <a:schemeClr val="tx1"/>
                              </a:solidFill>
                              <a:latin typeface="Cambria Math" panose="02040503050406030204" pitchFamily="18" charset="0"/>
                              <a:cs typeface="Cambria Math" panose="02040503050406030204" pitchFamily="18" charset="0"/>
                              <a:sym typeface="+mn-ea"/>
                            </a:rPr>
                            <m:t>2</m:t>
                          </m:r>
                        </m:den>
                      </m:f>
                      <m:r>
                        <a:rPr lang="en-US" altLang="pt-BR"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fPr>
                        <m:num>
                          <m:r>
                            <a:rPr lang="en-US" altLang="pt-BR" i="1" dirty="0" smtClean="0">
                              <a:solidFill>
                                <a:schemeClr val="tx1"/>
                              </a:solidFill>
                              <a:latin typeface="Cambria Math" panose="02040503050406030204" pitchFamily="18" charset="0"/>
                              <a:cs typeface="Cambria Math" panose="02040503050406030204" pitchFamily="18" charset="0"/>
                              <a:sym typeface="+mn-ea"/>
                            </a:rPr>
                            <m:t>2</m:t>
                          </m:r>
                        </m:num>
                        <m:den>
                          <m:r>
                            <a:rPr lang="en-US" altLang="pt-BR" i="1" dirty="0" smtClean="0">
                              <a:solidFill>
                                <a:schemeClr val="tx1"/>
                              </a:solidFill>
                              <a:latin typeface="Cambria Math" panose="02040503050406030204" pitchFamily="18" charset="0"/>
                              <a:cs typeface="Cambria Math" panose="02040503050406030204" pitchFamily="18" charset="0"/>
                              <a:sym typeface="+mn-ea"/>
                            </a:rPr>
                            <m:t>𝑠</m:t>
                          </m:r>
                        </m:den>
                      </m:f>
                      <m:r>
                        <a:rPr lang="en-US" altLang="pt-BR"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fPr>
                        <m:num>
                          <m:r>
                            <a:rPr lang="en-US" altLang="pt-BR" i="1" dirty="0" smtClean="0">
                              <a:solidFill>
                                <a:schemeClr val="tx1"/>
                              </a:solidFill>
                              <a:latin typeface="Cambria Math" panose="02040503050406030204" pitchFamily="18" charset="0"/>
                              <a:cs typeface="Cambria Math" panose="02040503050406030204" pitchFamily="18" charset="0"/>
                              <a:sym typeface="+mn-ea"/>
                            </a:rPr>
                            <m:t>2</m:t>
                          </m:r>
                        </m:num>
                        <m:den>
                          <m:r>
                            <a:rPr lang="en-US" altLang="pt-BR" i="1" dirty="0" smtClean="0">
                              <a:solidFill>
                                <a:schemeClr val="tx1"/>
                              </a:solidFill>
                              <a:latin typeface="Cambria Math" panose="02040503050406030204" pitchFamily="18" charset="0"/>
                              <a:cs typeface="Cambria Math" panose="02040503050406030204" pitchFamily="18" charset="0"/>
                              <a:sym typeface="+mn-ea"/>
                            </a:rPr>
                            <m:t>𝑠</m:t>
                          </m:r>
                          <m:r>
                            <a:rPr lang="en-US" altLang="pt-BR" i="1" dirty="0" smtClean="0">
                              <a:solidFill>
                                <a:schemeClr val="tx1"/>
                              </a:solidFill>
                              <a:latin typeface="Cambria Math" panose="02040503050406030204" pitchFamily="18" charset="0"/>
                              <a:cs typeface="Cambria Math" panose="02040503050406030204" pitchFamily="18" charset="0"/>
                              <a:sym typeface="+mn-ea"/>
                            </a:rPr>
                            <m:t>+</m:t>
                          </m:r>
                          <m:r>
                            <a:rPr lang="en-US" altLang="pt-BR" i="1" dirty="0" smtClean="0">
                              <a:solidFill>
                                <a:schemeClr val="tx1"/>
                              </a:solidFill>
                              <a:latin typeface="Cambria Math" panose="02040503050406030204" pitchFamily="18" charset="0"/>
                              <a:cs typeface="Cambria Math" panose="02040503050406030204" pitchFamily="18" charset="0"/>
                              <a:sym typeface="+mn-ea"/>
                            </a:rPr>
                            <m:t>1</m:t>
                          </m:r>
                        </m:den>
                      </m:f>
                      <m:r>
                        <a:rPr lang="en-US" altLang="pt-BR"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fPr>
                        <m:num>
                          <m:r>
                            <a:rPr lang="en-US" altLang="pt-BR" i="1" dirty="0" smtClean="0">
                              <a:solidFill>
                                <a:schemeClr val="tx1"/>
                              </a:solidFill>
                              <a:latin typeface="Cambria Math" panose="02040503050406030204" pitchFamily="18" charset="0"/>
                              <a:cs typeface="Cambria Math" panose="02040503050406030204" pitchFamily="18" charset="0"/>
                              <a:sym typeface="+mn-ea"/>
                            </a:rPr>
                            <m:t>1</m:t>
                          </m:r>
                        </m:num>
                        <m:den>
                          <m:d>
                            <m:d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dPr>
                            <m:e>
                              <m:r>
                                <a:rPr lang="en-US" altLang="pt-BR" i="1" dirty="0" smtClean="0">
                                  <a:solidFill>
                                    <a:schemeClr val="tx1"/>
                                  </a:solidFill>
                                  <a:latin typeface="Cambria Math" panose="02040503050406030204" pitchFamily="18" charset="0"/>
                                  <a:cs typeface="Cambria Math" panose="02040503050406030204" pitchFamily="18" charset="0"/>
                                  <a:sym typeface="+mn-ea"/>
                                </a:rPr>
                                <m:t>𝑠</m:t>
                              </m:r>
                              <m:r>
                                <a:rPr lang="en-US" altLang="pt-BR" i="1" dirty="0" smtClean="0">
                                  <a:solidFill>
                                    <a:schemeClr val="tx1"/>
                                  </a:solidFill>
                                  <a:latin typeface="Cambria Math" panose="02040503050406030204" pitchFamily="18" charset="0"/>
                                  <a:cs typeface="Cambria Math" panose="02040503050406030204" pitchFamily="18" charset="0"/>
                                  <a:sym typeface="+mn-ea"/>
                                </a:rPr>
                                <m:t>+</m:t>
                              </m:r>
                              <m:r>
                                <a:rPr lang="en-US" altLang="pt-BR" i="1" dirty="0" smtClean="0">
                                  <a:solidFill>
                                    <a:schemeClr val="tx1"/>
                                  </a:solidFill>
                                  <a:latin typeface="Cambria Math" panose="02040503050406030204" pitchFamily="18" charset="0"/>
                                  <a:cs typeface="Cambria Math" panose="02040503050406030204" pitchFamily="18" charset="0"/>
                                  <a:sym typeface="+mn-ea"/>
                                </a:rPr>
                                <m:t>1</m:t>
                              </m:r>
                            </m:e>
                          </m:d>
                          <m:r>
                            <a:rPr lang="en-US" altLang="pt-BR" i="1" baseline="30000" dirty="0" smtClean="0">
                              <a:solidFill>
                                <a:schemeClr val="tx1"/>
                              </a:solidFill>
                              <a:latin typeface="Cambria Math" panose="02040503050406030204" pitchFamily="18" charset="0"/>
                              <a:cs typeface="Cambria Math" panose="02040503050406030204" pitchFamily="18" charset="0"/>
                              <a:sym typeface="+mn-ea"/>
                            </a:rPr>
                            <m:t>2</m:t>
                          </m:r>
                        </m:den>
                      </m:f>
                    </m:oMath>
                  </m:oMathPara>
                </a14:m>
                <a:endParaRPr lang="en-US" altLang="pt-BR" i="1" dirty="0" smtClean="0">
                  <a:solidFill>
                    <a:schemeClr val="tx1"/>
                  </a:solidFill>
                  <a:latin typeface="Cambria Math" panose="02040503050406030204" pitchFamily="18" charset="0"/>
                  <a:cs typeface="Cambria Math" panose="02040503050406030204" pitchFamily="18" charset="0"/>
                  <a:sym typeface="+mn-ea"/>
                </a:endParaRPr>
              </a:p>
              <a:p>
                <a:pPr marL="0" indent="0" fontAlgn="auto">
                  <a:lnSpc>
                    <a:spcPct val="120000"/>
                  </a:lnSpc>
                  <a:spcBef>
                    <a:spcPts val="600"/>
                  </a:spcBef>
                  <a:spcAft>
                    <a:spcPts val="1800"/>
                  </a:spcAft>
                  <a:buNone/>
                </a:pPr>
                <a:r>
                  <a:rPr lang="pt-BR" altLang="en-US" dirty="0" smtClean="0">
                    <a:solidFill>
                      <a:schemeClr val="tx1"/>
                    </a:solidFill>
                    <a:latin typeface="Comic Sans MS" panose="030F0702030302020204" pitchFamily="66" charset="0"/>
                    <a:cs typeface="Comic Sans MS" panose="030F0702030302020204" pitchFamily="66" charset="0"/>
                    <a:sym typeface="+mn-ea"/>
                  </a:rPr>
                  <a:t>(verificar)</a:t>
                </a:r>
                <a:endParaRPr lang="pt-BR" altLang="en-US" dirty="0" smtClean="0">
                  <a:solidFill>
                    <a:schemeClr val="tx1"/>
                  </a:solidFill>
                  <a:latin typeface="Comic Sans MS" panose="030F0702030302020204" pitchFamily="66" charset="0"/>
                  <a:cs typeface="Comic Sans MS" panose="030F0702030302020204" pitchFamily="66" charset="0"/>
                  <a:sym typeface="+mn-ea"/>
                </a:endParaRPr>
              </a:p>
              <a:p>
                <a:pPr marL="0" indent="0"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f>
                        <m:f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fPr>
                        <m:num>
                          <m:r>
                            <a:rPr lang="en-US" altLang="pt-BR" dirty="0" smtClean="0">
                              <a:solidFill>
                                <a:schemeClr val="tx1"/>
                              </a:solidFill>
                              <a:latin typeface="Cambria Math" panose="02040503050406030204" pitchFamily="18" charset="0"/>
                              <a:cs typeface="Cambria Math" panose="02040503050406030204" pitchFamily="18" charset="0"/>
                              <a:sym typeface="+mn-ea"/>
                            </a:rPr>
                            <m:t>4</m:t>
                          </m:r>
                          <m:r>
                            <m:rPr>
                              <m:sty m:val="p"/>
                            </m:rPr>
                            <a:rPr lang="en-US" altLang="pt-BR" dirty="0" smtClean="0">
                              <a:solidFill>
                                <a:schemeClr val="tx1"/>
                              </a:solidFill>
                              <a:latin typeface="Cambria Math" panose="02040503050406030204" pitchFamily="18" charset="0"/>
                              <a:cs typeface="Cambria Math" panose="02040503050406030204" pitchFamily="18" charset="0"/>
                              <a:sym typeface="+mn-ea"/>
                            </a:rPr>
                            <m:t>s</m:t>
                          </m:r>
                        </m:num>
                        <m:den>
                          <m:d>
                            <m:d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dPr>
                            <m:e>
                              <m:r>
                                <a:rPr lang="en-US" altLang="pt-BR" i="1" dirty="0" smtClean="0">
                                  <a:solidFill>
                                    <a:schemeClr val="tx1"/>
                                  </a:solidFill>
                                  <a:latin typeface="Cambria Math" panose="02040503050406030204" pitchFamily="18" charset="0"/>
                                  <a:cs typeface="Cambria Math" panose="02040503050406030204" pitchFamily="18" charset="0"/>
                                  <a:sym typeface="+mn-ea"/>
                                </a:rPr>
                                <m:t>𝑠</m:t>
                              </m:r>
                              <m:r>
                                <a:rPr lang="en-US" altLang="pt-BR" i="1" dirty="0" smtClean="0">
                                  <a:solidFill>
                                    <a:schemeClr val="tx1"/>
                                  </a:solidFill>
                                  <a:latin typeface="Cambria Math" panose="02040503050406030204" pitchFamily="18" charset="0"/>
                                  <a:cs typeface="Cambria Math" panose="02040503050406030204" pitchFamily="18" charset="0"/>
                                  <a:sym typeface="+mn-ea"/>
                                </a:rPr>
                                <m:t>+</m:t>
                              </m:r>
                              <m:r>
                                <a:rPr lang="en-US" altLang="pt-BR" i="1" dirty="0" smtClean="0">
                                  <a:solidFill>
                                    <a:schemeClr val="tx1"/>
                                  </a:solidFill>
                                  <a:latin typeface="Cambria Math" panose="02040503050406030204" pitchFamily="18" charset="0"/>
                                  <a:cs typeface="Cambria Math" panose="02040503050406030204" pitchFamily="18" charset="0"/>
                                  <a:sym typeface="+mn-ea"/>
                                </a:rPr>
                                <m:t>2</m:t>
                              </m:r>
                            </m:e>
                          </m:d>
                          <m:d>
                            <m:d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dPr>
                            <m:e>
                              <m:sSup>
                                <m:sSupPr>
                                  <m:ctrlPr>
                                    <a:rPr lang="en-US" altLang="pt-BR" i="1" dirty="0" smtClean="0">
                                      <a:solidFill>
                                        <a:schemeClr val="tx1"/>
                                      </a:solidFill>
                                      <a:latin typeface="Cambria Math" panose="02040503050406030204" pitchFamily="18" charset="0"/>
                                      <a:sym typeface="+mn-ea"/>
                                    </a:rPr>
                                  </m:ctrlPr>
                                </m:sSupPr>
                                <m:e>
                                  <m:r>
                                    <a:rPr lang="pt-BR" altLang="pt-BR" b="0" i="1" dirty="0" smtClean="0">
                                      <a:solidFill>
                                        <a:schemeClr val="tx1"/>
                                      </a:solidFill>
                                      <a:latin typeface="Cambria Math" panose="02040503050406030204" pitchFamily="18" charset="0"/>
                                      <a:sym typeface="+mn-ea"/>
                                    </a:rPr>
                                    <m:t>𝑠</m:t>
                                  </m:r>
                                </m:e>
                                <m:sup>
                                  <m:r>
                                    <a:rPr lang="pt-BR" altLang="pt-BR" b="0" i="1" dirty="0" smtClean="0">
                                      <a:solidFill>
                                        <a:schemeClr val="tx1"/>
                                      </a:solidFill>
                                      <a:latin typeface="Cambria Math" panose="02040503050406030204" pitchFamily="18" charset="0"/>
                                      <a:sym typeface="+mn-ea"/>
                                    </a:rPr>
                                    <m:t>2</m:t>
                                  </m:r>
                                </m:sup>
                              </m:sSup>
                              <m:r>
                                <a:rPr lang="en-US" altLang="pt-BR" dirty="0" smtClean="0">
                                  <a:solidFill>
                                    <a:schemeClr val="tx1"/>
                                  </a:solidFill>
                                  <a:latin typeface="Cambria Math" panose="02040503050406030204" pitchFamily="18" charset="0"/>
                                  <a:cs typeface="Cambria Math" panose="02040503050406030204" pitchFamily="18" charset="0"/>
                                  <a:sym typeface="+mn-ea"/>
                                </a:rPr>
                                <m:t>+</m:t>
                              </m:r>
                              <m:r>
                                <a:rPr lang="en-US" altLang="pt-BR" dirty="0" smtClean="0">
                                  <a:solidFill>
                                    <a:schemeClr val="tx1"/>
                                  </a:solidFill>
                                  <a:latin typeface="Cambria Math" panose="02040503050406030204" pitchFamily="18" charset="0"/>
                                  <a:cs typeface="Cambria Math" panose="02040503050406030204" pitchFamily="18" charset="0"/>
                                  <a:sym typeface="+mn-ea"/>
                                </a:rPr>
                                <m:t>16</m:t>
                              </m:r>
                            </m:e>
                          </m:d>
                        </m:den>
                      </m:f>
                      <m:r>
                        <a:rPr lang="en-US" altLang="pt-BR"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fPr>
                        <m:num>
                          <m:r>
                            <a:rPr lang="en-US" altLang="pt-BR" i="1" dirty="0" smtClean="0">
                              <a:solidFill>
                                <a:schemeClr val="tx1"/>
                              </a:solidFill>
                              <a:latin typeface="Cambria Math" panose="02040503050406030204" pitchFamily="18" charset="0"/>
                              <a:cs typeface="Cambria Math" panose="02040503050406030204" pitchFamily="18" charset="0"/>
                              <a:sym typeface="+mn-ea"/>
                            </a:rPr>
                            <m:t>0</m:t>
                          </m:r>
                          <m:r>
                            <a:rPr lang="en-US" altLang="pt-BR" i="1" dirty="0" smtClean="0">
                              <a:solidFill>
                                <a:schemeClr val="tx1"/>
                              </a:solidFill>
                              <a:latin typeface="Cambria Math" panose="02040503050406030204" pitchFamily="18" charset="0"/>
                              <a:cs typeface="Cambria Math" panose="02040503050406030204" pitchFamily="18" charset="0"/>
                              <a:sym typeface="+mn-ea"/>
                            </a:rPr>
                            <m:t>,</m:t>
                          </m:r>
                          <m:r>
                            <a:rPr lang="en-US" altLang="pt-BR" i="1" dirty="0" smtClean="0">
                              <a:solidFill>
                                <a:schemeClr val="tx1"/>
                              </a:solidFill>
                              <a:latin typeface="Cambria Math" panose="02040503050406030204" pitchFamily="18" charset="0"/>
                              <a:cs typeface="Cambria Math" panose="02040503050406030204" pitchFamily="18" charset="0"/>
                              <a:sym typeface="+mn-ea"/>
                            </a:rPr>
                            <m:t>4</m:t>
                          </m:r>
                        </m:num>
                        <m:den>
                          <m:r>
                            <a:rPr lang="en-US" altLang="pt-BR" i="1" dirty="0" smtClean="0">
                              <a:solidFill>
                                <a:schemeClr val="tx1"/>
                              </a:solidFill>
                              <a:latin typeface="Cambria Math" panose="02040503050406030204" pitchFamily="18" charset="0"/>
                              <a:cs typeface="Cambria Math" panose="02040503050406030204" pitchFamily="18" charset="0"/>
                              <a:sym typeface="+mn-ea"/>
                            </a:rPr>
                            <m:t>𝑠</m:t>
                          </m:r>
                          <m:r>
                            <a:rPr lang="en-US" altLang="pt-BR" i="1" dirty="0" smtClean="0">
                              <a:solidFill>
                                <a:schemeClr val="tx1"/>
                              </a:solidFill>
                              <a:latin typeface="Cambria Math" panose="02040503050406030204" pitchFamily="18" charset="0"/>
                              <a:cs typeface="Cambria Math" panose="02040503050406030204" pitchFamily="18" charset="0"/>
                              <a:sym typeface="+mn-ea"/>
                            </a:rPr>
                            <m:t>+</m:t>
                          </m:r>
                          <m:r>
                            <a:rPr lang="en-US" altLang="pt-BR" i="1" dirty="0" smtClean="0">
                              <a:solidFill>
                                <a:schemeClr val="tx1"/>
                              </a:solidFill>
                              <a:latin typeface="Cambria Math" panose="02040503050406030204" pitchFamily="18" charset="0"/>
                              <a:cs typeface="Cambria Math" panose="02040503050406030204" pitchFamily="18" charset="0"/>
                              <a:sym typeface="+mn-ea"/>
                            </a:rPr>
                            <m:t>2</m:t>
                          </m:r>
                        </m:den>
                      </m:f>
                      <m:r>
                        <a:rPr lang="en-US" altLang="pt-BR"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fPr>
                        <m:num>
                          <m:r>
                            <a:rPr lang="en-US" altLang="pt-BR" i="1" dirty="0" smtClean="0">
                              <a:solidFill>
                                <a:schemeClr val="tx1"/>
                              </a:solidFill>
                              <a:latin typeface="Cambria Math" panose="02040503050406030204" pitchFamily="18" charset="0"/>
                              <a:cs typeface="Cambria Math" panose="02040503050406030204" pitchFamily="18" charset="0"/>
                              <a:sym typeface="+mn-ea"/>
                            </a:rPr>
                            <m:t>1</m:t>
                          </m:r>
                        </m:num>
                        <m:den>
                          <m:r>
                            <a:rPr lang="en-US" altLang="pt-BR" i="1" dirty="0" smtClean="0">
                              <a:solidFill>
                                <a:schemeClr val="tx1"/>
                              </a:solidFill>
                              <a:latin typeface="Cambria Math" panose="02040503050406030204" pitchFamily="18" charset="0"/>
                              <a:cs typeface="Cambria Math" panose="02040503050406030204" pitchFamily="18" charset="0"/>
                              <a:sym typeface="+mn-ea"/>
                            </a:rPr>
                            <m:t>1</m:t>
                          </m:r>
                          <m:r>
                            <a:rPr lang="en-US" altLang="pt-BR" i="1" dirty="0" smtClean="0">
                              <a:solidFill>
                                <a:schemeClr val="tx1"/>
                              </a:solidFill>
                              <a:latin typeface="Cambria Math" panose="02040503050406030204" pitchFamily="18" charset="0"/>
                              <a:cs typeface="Cambria Math" panose="02040503050406030204" pitchFamily="18" charset="0"/>
                              <a:sym typeface="+mn-ea"/>
                            </a:rPr>
                            <m:t>−</m:t>
                          </m:r>
                          <m:r>
                            <a:rPr lang="en-US" altLang="pt-BR" i="1" dirty="0" smtClean="0">
                              <a:solidFill>
                                <a:schemeClr val="tx1"/>
                              </a:solidFill>
                              <a:latin typeface="Cambria Math" panose="02040503050406030204" pitchFamily="18" charset="0"/>
                              <a:cs typeface="Cambria Math" panose="02040503050406030204" pitchFamily="18" charset="0"/>
                              <a:sym typeface="+mn-ea"/>
                            </a:rPr>
                            <m:t>2</m:t>
                          </m:r>
                          <m:r>
                            <a:rPr lang="en-US" altLang="pt-BR" i="1" dirty="0" smtClean="0">
                              <a:solidFill>
                                <a:schemeClr val="tx1"/>
                              </a:solidFill>
                              <a:latin typeface="Cambria Math" panose="02040503050406030204" pitchFamily="18" charset="0"/>
                              <a:cs typeface="Cambria Math" panose="02040503050406030204" pitchFamily="18" charset="0"/>
                              <a:sym typeface="+mn-ea"/>
                            </a:rPr>
                            <m:t>𝑗</m:t>
                          </m:r>
                        </m:den>
                      </m:f>
                      <m:r>
                        <a:rPr lang="pt-BR" altLang="pt-BR" b="0" i="1" dirty="0" smtClean="0">
                          <a:solidFill>
                            <a:schemeClr val="tx1"/>
                          </a:solidFill>
                          <a:latin typeface="Cambria Math" panose="02040503050406030204" pitchFamily="18" charset="0"/>
                          <a:cs typeface="Cambria Math" panose="02040503050406030204" pitchFamily="18" charset="0"/>
                          <a:sym typeface="+mn-ea"/>
                        </a:rPr>
                        <m:t>.</m:t>
                      </m:r>
                      <m:d>
                        <m:d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dPr>
                        <m:e>
                          <m:f>
                            <m:f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fPr>
                            <m:num>
                              <m:r>
                                <a:rPr lang="en-US" altLang="pt-BR" i="1" dirty="0" smtClean="0">
                                  <a:solidFill>
                                    <a:schemeClr val="tx1"/>
                                  </a:solidFill>
                                  <a:latin typeface="Cambria Math" panose="02040503050406030204" pitchFamily="18" charset="0"/>
                                  <a:cs typeface="Cambria Math" panose="02040503050406030204" pitchFamily="18" charset="0"/>
                                  <a:sym typeface="+mn-ea"/>
                                </a:rPr>
                                <m:t>1</m:t>
                              </m:r>
                            </m:num>
                            <m:den>
                              <m:r>
                                <a:rPr lang="en-US" altLang="pt-BR" i="1" dirty="0" smtClean="0">
                                  <a:solidFill>
                                    <a:schemeClr val="tx1"/>
                                  </a:solidFill>
                                  <a:latin typeface="Cambria Math" panose="02040503050406030204" pitchFamily="18" charset="0"/>
                                  <a:cs typeface="Cambria Math" panose="02040503050406030204" pitchFamily="18" charset="0"/>
                                  <a:sym typeface="+mn-ea"/>
                                </a:rPr>
                                <m:t>𝑠</m:t>
                              </m:r>
                              <m:r>
                                <a:rPr lang="en-US" altLang="pt-BR" i="1" dirty="0" smtClean="0">
                                  <a:solidFill>
                                    <a:schemeClr val="tx1"/>
                                  </a:solidFill>
                                  <a:latin typeface="Cambria Math" panose="02040503050406030204" pitchFamily="18" charset="0"/>
                                  <a:cs typeface="Cambria Math" panose="02040503050406030204" pitchFamily="18" charset="0"/>
                                  <a:sym typeface="+mn-ea"/>
                                </a:rPr>
                                <m:t>+</m:t>
                              </m:r>
                              <m:r>
                                <a:rPr lang="en-US" altLang="pt-BR" i="1" dirty="0" smtClean="0">
                                  <a:solidFill>
                                    <a:schemeClr val="tx1"/>
                                  </a:solidFill>
                                  <a:latin typeface="Cambria Math" panose="02040503050406030204" pitchFamily="18" charset="0"/>
                                  <a:cs typeface="Cambria Math" panose="02040503050406030204" pitchFamily="18" charset="0"/>
                                  <a:sym typeface="+mn-ea"/>
                                </a:rPr>
                                <m:t>4</m:t>
                              </m:r>
                              <m:r>
                                <a:rPr lang="en-US" altLang="pt-BR" i="1" dirty="0" smtClean="0">
                                  <a:solidFill>
                                    <a:schemeClr val="tx1"/>
                                  </a:solidFill>
                                  <a:latin typeface="Cambria Math" panose="02040503050406030204" pitchFamily="18" charset="0"/>
                                  <a:cs typeface="Cambria Math" panose="02040503050406030204" pitchFamily="18" charset="0"/>
                                  <a:sym typeface="+mn-ea"/>
                                </a:rPr>
                                <m:t>𝑗</m:t>
                              </m:r>
                            </m:den>
                          </m:f>
                        </m:e>
                      </m:d>
                      <m:r>
                        <a:rPr lang="en-US" altLang="pt-BR"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fPr>
                        <m:num>
                          <m:r>
                            <a:rPr lang="en-US" altLang="pt-BR" i="1" dirty="0" smtClean="0">
                              <a:solidFill>
                                <a:schemeClr val="tx1"/>
                              </a:solidFill>
                              <a:latin typeface="Cambria Math" panose="02040503050406030204" pitchFamily="18" charset="0"/>
                              <a:cs typeface="Cambria Math" panose="02040503050406030204" pitchFamily="18" charset="0"/>
                              <a:sym typeface="+mn-ea"/>
                            </a:rPr>
                            <m:t>1</m:t>
                          </m:r>
                        </m:num>
                        <m:den>
                          <m:r>
                            <a:rPr lang="en-US" altLang="pt-BR" i="1" dirty="0" smtClean="0">
                              <a:solidFill>
                                <a:schemeClr val="tx1"/>
                              </a:solidFill>
                              <a:latin typeface="Cambria Math" panose="02040503050406030204" pitchFamily="18" charset="0"/>
                              <a:cs typeface="Cambria Math" panose="02040503050406030204" pitchFamily="18" charset="0"/>
                              <a:sym typeface="+mn-ea"/>
                            </a:rPr>
                            <m:t>1</m:t>
                          </m:r>
                          <m:r>
                            <a:rPr lang="en-US" altLang="pt-BR" i="1" dirty="0" smtClean="0">
                              <a:solidFill>
                                <a:schemeClr val="tx1"/>
                              </a:solidFill>
                              <a:latin typeface="Cambria Math" panose="02040503050406030204" pitchFamily="18" charset="0"/>
                              <a:cs typeface="Cambria Math" panose="02040503050406030204" pitchFamily="18" charset="0"/>
                              <a:sym typeface="+mn-ea"/>
                            </a:rPr>
                            <m:t>+</m:t>
                          </m:r>
                          <m:r>
                            <a:rPr lang="en-US" altLang="pt-BR" i="1" dirty="0" smtClean="0">
                              <a:solidFill>
                                <a:schemeClr val="tx1"/>
                              </a:solidFill>
                              <a:latin typeface="Cambria Math" panose="02040503050406030204" pitchFamily="18" charset="0"/>
                              <a:cs typeface="Cambria Math" panose="02040503050406030204" pitchFamily="18" charset="0"/>
                              <a:sym typeface="+mn-ea"/>
                            </a:rPr>
                            <m:t>2</m:t>
                          </m:r>
                          <m:r>
                            <a:rPr lang="en-US" altLang="pt-BR" i="1" dirty="0" smtClean="0">
                              <a:solidFill>
                                <a:schemeClr val="tx1"/>
                              </a:solidFill>
                              <a:latin typeface="Cambria Math" panose="02040503050406030204" pitchFamily="18" charset="0"/>
                              <a:cs typeface="Cambria Math" panose="02040503050406030204" pitchFamily="18" charset="0"/>
                              <a:sym typeface="+mn-ea"/>
                            </a:rPr>
                            <m:t>𝑗</m:t>
                          </m:r>
                        </m:den>
                      </m:f>
                      <m:r>
                        <a:rPr lang="pt-BR" altLang="pt-BR" b="0" i="1" dirty="0" smtClean="0">
                          <a:solidFill>
                            <a:schemeClr val="tx1"/>
                          </a:solidFill>
                          <a:latin typeface="Cambria Math" panose="02040503050406030204" pitchFamily="18" charset="0"/>
                          <a:cs typeface="Cambria Math" panose="02040503050406030204" pitchFamily="18" charset="0"/>
                          <a:sym typeface="+mn-ea"/>
                        </a:rPr>
                        <m:t>.</m:t>
                      </m:r>
                      <m:r>
                        <a:rPr lang="en-US" altLang="pt-BR"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fPr>
                        <m:num>
                          <m:r>
                            <a:rPr lang="en-US" altLang="pt-BR" i="1" dirty="0" smtClean="0">
                              <a:solidFill>
                                <a:schemeClr val="tx1"/>
                              </a:solidFill>
                              <a:latin typeface="Cambria Math" panose="02040503050406030204" pitchFamily="18" charset="0"/>
                              <a:cs typeface="Cambria Math" panose="02040503050406030204" pitchFamily="18" charset="0"/>
                              <a:sym typeface="+mn-ea"/>
                            </a:rPr>
                            <m:t>1</m:t>
                          </m:r>
                        </m:num>
                        <m:den>
                          <m:r>
                            <a:rPr lang="en-US" altLang="pt-BR" i="1" dirty="0" smtClean="0">
                              <a:solidFill>
                                <a:schemeClr val="tx1"/>
                              </a:solidFill>
                              <a:latin typeface="Cambria Math" panose="02040503050406030204" pitchFamily="18" charset="0"/>
                              <a:cs typeface="Cambria Math" panose="02040503050406030204" pitchFamily="18" charset="0"/>
                              <a:sym typeface="+mn-ea"/>
                            </a:rPr>
                            <m:t>𝑠</m:t>
                          </m:r>
                          <m:r>
                            <a:rPr lang="en-US" altLang="pt-BR" i="1" dirty="0" smtClean="0">
                              <a:solidFill>
                                <a:schemeClr val="tx1"/>
                              </a:solidFill>
                              <a:latin typeface="Cambria Math" panose="02040503050406030204" pitchFamily="18" charset="0"/>
                              <a:cs typeface="Cambria Math" panose="02040503050406030204" pitchFamily="18" charset="0"/>
                              <a:sym typeface="+mn-ea"/>
                            </a:rPr>
                            <m:t>−</m:t>
                          </m:r>
                          <m:r>
                            <a:rPr lang="en-US" altLang="pt-BR" i="1" dirty="0" smtClean="0">
                              <a:solidFill>
                                <a:schemeClr val="tx1"/>
                              </a:solidFill>
                              <a:latin typeface="Cambria Math" panose="02040503050406030204" pitchFamily="18" charset="0"/>
                              <a:cs typeface="Cambria Math" panose="02040503050406030204" pitchFamily="18" charset="0"/>
                              <a:sym typeface="+mn-ea"/>
                            </a:rPr>
                            <m:t>4</m:t>
                          </m:r>
                          <m:r>
                            <a:rPr lang="en-US" altLang="pt-BR" i="1" dirty="0" smtClean="0">
                              <a:solidFill>
                                <a:schemeClr val="tx1"/>
                              </a:solidFill>
                              <a:latin typeface="Cambria Math" panose="02040503050406030204" pitchFamily="18" charset="0"/>
                              <a:cs typeface="Cambria Math" panose="02040503050406030204" pitchFamily="18" charset="0"/>
                              <a:sym typeface="+mn-ea"/>
                            </a:rPr>
                            <m:t>𝑗</m:t>
                          </m:r>
                        </m:den>
                      </m:f>
                      <m:r>
                        <a:rPr lang="en-US" altLang="pt-BR" i="1" dirty="0" smtClean="0">
                          <a:solidFill>
                            <a:schemeClr val="tx1"/>
                          </a:solidFill>
                          <a:latin typeface="Cambria Math" panose="02040503050406030204" pitchFamily="18" charset="0"/>
                          <a:cs typeface="Cambria Math" panose="02040503050406030204" pitchFamily="18" charset="0"/>
                          <a:sym typeface="+mn-ea"/>
                        </a:rPr>
                        <m:t>)</m:t>
                      </m:r>
                    </m:oMath>
                  </m:oMathPara>
                </a14:m>
                <a:endParaRPr lang="en-US" altLang="pt-BR" i="1" dirty="0" smtClean="0">
                  <a:solidFill>
                    <a:schemeClr val="tx1"/>
                  </a:solidFill>
                  <a:latin typeface="Cambria Math" panose="02040503050406030204" pitchFamily="18" charset="0"/>
                  <a:cs typeface="Cambria Math" panose="02040503050406030204" pitchFamily="18" charset="0"/>
                  <a:sym typeface="+mn-ea"/>
                </a:endParaRPr>
              </a:p>
              <a:p>
                <a:pPr marL="0" indent="0" fontAlgn="auto">
                  <a:lnSpc>
                    <a:spcPct val="120000"/>
                  </a:lnSpc>
                  <a:spcBef>
                    <a:spcPts val="600"/>
                  </a:spcBef>
                  <a:spcAft>
                    <a:spcPts val="1800"/>
                  </a:spcAft>
                  <a:buNone/>
                </a:pPr>
                <a:r>
                  <a:rPr lang="pt-BR" altLang="en-US" dirty="0" smtClean="0">
                    <a:solidFill>
                      <a:schemeClr val="tx1"/>
                    </a:solidFill>
                    <a:latin typeface="Comic Sans MS" panose="030F0702030302020204" pitchFamily="66" charset="0"/>
                    <a:cs typeface="Comic Sans MS" panose="030F0702030302020204" pitchFamily="66" charset="0"/>
                    <a:sym typeface="+mn-ea"/>
                  </a:rPr>
                  <a:t>(verificar)</a:t>
                </a:r>
                <a:endParaRPr lang="pt-BR" altLang="en-US" dirty="0" smtClean="0">
                  <a:solidFill>
                    <a:schemeClr val="tx1"/>
                  </a:solidFill>
                  <a:latin typeface="Comic Sans MS" panose="030F0702030302020204" pitchFamily="66" charset="0"/>
                  <a:cs typeface="Comic Sans MS" panose="030F0702030302020204" pitchFamily="66" charset="0"/>
                  <a:sym typeface="+mn-ea"/>
                </a:endParaRPr>
              </a:p>
              <a:p>
                <a:pPr marL="0" indent="0" algn="ctr" fontAlgn="auto">
                  <a:lnSpc>
                    <a:spcPct val="120000"/>
                  </a:lnSpc>
                  <a:spcBef>
                    <a:spcPts val="600"/>
                  </a:spcBef>
                  <a:spcAft>
                    <a:spcPts val="1800"/>
                  </a:spcAft>
                  <a:buNone/>
                </a:pPr>
                <a:r>
                  <a:rPr lang="pt-BR" altLang="en-US" b="1" dirty="0" smtClean="0">
                    <a:solidFill>
                      <a:srgbClr val="C00000"/>
                    </a:solidFill>
                    <a:latin typeface="Comic Sans MS" panose="030F0702030302020204" pitchFamily="66" charset="0"/>
                    <a:cs typeface="Comic Sans MS" panose="030F0702030302020204" pitchFamily="66" charset="0"/>
                    <a:sym typeface="+mn-ea"/>
                  </a:rPr>
                  <a:t>Os coeficientes de termos conjugados são também conjugados</a:t>
                </a:r>
                <a:endParaRPr lang="en-US" altLang="pt-BR" b="1" dirty="0" smtClean="0">
                  <a:solidFill>
                    <a:srgbClr val="C00000"/>
                  </a:solidFill>
                  <a:latin typeface="Comic Sans MS" panose="030F0702030302020204" pitchFamily="66" charset="0"/>
                  <a:cs typeface="Comic Sans MS" panose="030F0702030302020204" pitchFamily="66" charset="0"/>
                  <a:sym typeface="+mn-ea"/>
                </a:endParaRPr>
              </a:p>
              <a:p>
                <a:pPr marL="0" indent="0" fontAlgn="auto">
                  <a:lnSpc>
                    <a:spcPct val="120000"/>
                  </a:lnSpc>
                  <a:spcBef>
                    <a:spcPts val="600"/>
                  </a:spcBef>
                  <a:spcAft>
                    <a:spcPts val="1800"/>
                  </a:spcAft>
                  <a:buNone/>
                </a:pPr>
                <a:endParaRPr lang="en-US" altLang="pt-BR" b="1" dirty="0" smtClean="0">
                  <a:solidFill>
                    <a:srgbClr val="C00000"/>
                  </a:solidFill>
                  <a:latin typeface="Comic Sans MS" panose="030F0702030302020204" pitchFamily="66" charset="0"/>
                  <a:cs typeface="Comic Sans MS" panose="030F0702030302020204" pitchFamily="66"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516255" y="561340"/>
                <a:ext cx="11160125" cy="5735955"/>
              </a:xfrm>
              <a:prstGeom prst="rect">
                <a:avLst/>
              </a:prstGeom>
              <a:blipFill rotWithShape="1">
                <a:blip r:embed="rId1"/>
                <a:stretch>
                  <a:fillRect b="-10738"/>
                </a:stretch>
              </a:blipFill>
            </p:spPr>
            <p:txBody>
              <a:bodyPr/>
              <a:lstStyle/>
              <a:p>
                <a:r>
                  <a:rPr lang="pt-BR" altLang="en-US">
                    <a:noFill/>
                  </a:rPr>
                  <a:t> </a:t>
                </a:r>
              </a:p>
            </p:txBody>
          </p:sp>
        </mc:Fallback>
      </mc:AlternateContent>
      <p:sp>
        <p:nvSpPr>
          <p:cNvPr id="3" name="Forma livre 2"/>
          <p:cNvSpPr/>
          <p:nvPr/>
        </p:nvSpPr>
        <p:spPr>
          <a:xfrm>
            <a:off x="4551365" y="4333875"/>
            <a:ext cx="1162685" cy="1347470"/>
          </a:xfrm>
          <a:custGeom>
            <a:avLst/>
            <a:gdLst>
              <a:gd name="connisteX0" fmla="*/ 1162685 w 1162685"/>
              <a:gd name="connsiteY0" fmla="*/ 0 h 1347470"/>
              <a:gd name="connisteX1" fmla="*/ 488950 w 1162685"/>
              <a:gd name="connsiteY1" fmla="*/ 488950 h 1347470"/>
              <a:gd name="connisteX2" fmla="*/ 449580 w 1162685"/>
              <a:gd name="connsiteY2" fmla="*/ 885190 h 1347470"/>
              <a:gd name="connisteX3" fmla="*/ 0 w 1162685"/>
              <a:gd name="connsiteY3" fmla="*/ 1347470 h 1347470"/>
            </a:gdLst>
            <a:ahLst/>
            <a:cxnLst>
              <a:cxn ang="0">
                <a:pos x="connisteX0" y="connsiteY0"/>
              </a:cxn>
              <a:cxn ang="0">
                <a:pos x="connisteX1" y="connsiteY1"/>
              </a:cxn>
              <a:cxn ang="0">
                <a:pos x="connisteX2" y="connsiteY2"/>
              </a:cxn>
              <a:cxn ang="0">
                <a:pos x="connisteX3" y="connsiteY3"/>
              </a:cxn>
            </a:cxnLst>
            <a:rect l="l" t="t" r="r" b="b"/>
            <a:pathLst>
              <a:path w="1162685" h="1347470">
                <a:moveTo>
                  <a:pt x="1162685" y="0"/>
                </a:moveTo>
                <a:cubicBezTo>
                  <a:pt x="1028700" y="90170"/>
                  <a:pt x="631825" y="311785"/>
                  <a:pt x="488950" y="488950"/>
                </a:cubicBezTo>
                <a:cubicBezTo>
                  <a:pt x="346075" y="666115"/>
                  <a:pt x="547370" y="713740"/>
                  <a:pt x="449580" y="885190"/>
                </a:cubicBezTo>
                <a:cubicBezTo>
                  <a:pt x="351790" y="1056640"/>
                  <a:pt x="88900" y="1263015"/>
                  <a:pt x="0" y="134747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 name="Forma livre 4"/>
          <p:cNvSpPr/>
          <p:nvPr/>
        </p:nvSpPr>
        <p:spPr>
          <a:xfrm>
            <a:off x="7132955" y="4472940"/>
            <a:ext cx="1477645" cy="1208405"/>
          </a:xfrm>
          <a:custGeom>
            <a:avLst/>
            <a:gdLst>
              <a:gd name="connisteX0" fmla="*/ 2774950 w 2774950"/>
              <a:gd name="connsiteY0" fmla="*/ 0 h 1506220"/>
              <a:gd name="connisteX1" fmla="*/ 1731010 w 2774950"/>
              <a:gd name="connsiteY1" fmla="*/ 409575 h 1506220"/>
              <a:gd name="connisteX2" fmla="*/ 1255395 w 2774950"/>
              <a:gd name="connsiteY2" fmla="*/ 1255395 h 1506220"/>
              <a:gd name="connisteX3" fmla="*/ 0 w 2774950"/>
              <a:gd name="connsiteY3" fmla="*/ 1506220 h 1506220"/>
            </a:gdLst>
            <a:ahLst/>
            <a:cxnLst>
              <a:cxn ang="0">
                <a:pos x="connisteX0" y="connsiteY0"/>
              </a:cxn>
              <a:cxn ang="0">
                <a:pos x="connisteX1" y="connsiteY1"/>
              </a:cxn>
              <a:cxn ang="0">
                <a:pos x="connisteX2" y="connsiteY2"/>
              </a:cxn>
              <a:cxn ang="0">
                <a:pos x="connisteX3" y="connsiteY3"/>
              </a:cxn>
            </a:cxnLst>
            <a:rect l="l" t="t" r="r" b="b"/>
            <a:pathLst>
              <a:path w="2774950" h="1506220">
                <a:moveTo>
                  <a:pt x="2774950" y="0"/>
                </a:moveTo>
                <a:cubicBezTo>
                  <a:pt x="2575560" y="64770"/>
                  <a:pt x="2035175" y="158750"/>
                  <a:pt x="1731010" y="409575"/>
                </a:cubicBezTo>
                <a:cubicBezTo>
                  <a:pt x="1426845" y="660400"/>
                  <a:pt x="1601470" y="1036320"/>
                  <a:pt x="1255395" y="1255395"/>
                </a:cubicBezTo>
                <a:cubicBezTo>
                  <a:pt x="909320" y="1474470"/>
                  <a:pt x="241300" y="1473200"/>
                  <a:pt x="0" y="150622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442104" y="379095"/>
                <a:ext cx="11370945" cy="619138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800"/>
                  </a:spcAft>
                  <a:buNone/>
                </a:pPr>
                <a:r>
                  <a:rPr lang="pt-BR"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Regime permanente senoidal</a:t>
                </a:r>
                <a:endParaRPr lang="pt-BR"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800"/>
                  </a:spcAft>
                  <a:buNone/>
                </a:pPr>
                <a:r>
                  <a:rPr lang="pt-BR" dirty="0" smtClean="0">
                    <a:latin typeface="Comic Sans MS" panose="030F0702030302020204" pitchFamily="66" charset="0"/>
                    <a:cs typeface="Comic Sans MS" panose="030F0702030302020204" pitchFamily="66" charset="0"/>
                  </a:rPr>
                  <a:t>Um caso importante é da entrada </a:t>
                </a:r>
                <a:r>
                  <a:rPr lang="pt-BR" dirty="0" smtClean="0">
                    <a:solidFill>
                      <a:srgbClr val="C00000"/>
                    </a:solidFill>
                    <a:latin typeface="Comic Sans MS" panose="030F0702030302020204" pitchFamily="66" charset="0"/>
                    <a:cs typeface="Comic Sans MS" panose="030F0702030302020204" pitchFamily="66" charset="0"/>
                  </a:rPr>
                  <a:t>senoidal</a:t>
                </a:r>
                <a:r>
                  <a:rPr lang="pt-BR" dirty="0" smtClean="0">
                    <a:latin typeface="Comic Sans MS" panose="030F0702030302020204" pitchFamily="66" charset="0"/>
                    <a:cs typeface="Comic Sans MS" panose="030F0702030302020204" pitchFamily="66" charset="0"/>
                  </a:rPr>
                  <a:t>. Uma das razões da importância é que sabemos que os sinais podem ser reconstruídos pela composição de senóides</a:t>
                </a:r>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600"/>
                  </a:spcAft>
                  <a:buNone/>
                </a:pPr>
                <a:r>
                  <a:rPr lang="pt-BR" dirty="0" smtClean="0">
                    <a:latin typeface="Comic Sans MS" panose="030F0702030302020204" pitchFamily="66" charset="0"/>
                    <a:cs typeface="Comic Sans MS" panose="030F0702030302020204" pitchFamily="66" charset="0"/>
                  </a:rPr>
                  <a:t>A saída para qualquer entrada, como já vimos será: </a:t>
                </a:r>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200"/>
                  </a:spcAft>
                  <a:buNone/>
                </a:pPr>
                <a14:m>
                  <m:oMathPara xmlns:m="http://schemas.openxmlformats.org/officeDocument/2006/math">
                    <m:oMathParaPr>
                      <m:jc m:val="centerGroup"/>
                    </m:oMathParaPr>
                    <m:oMath xmlns:m="http://schemas.openxmlformats.org/officeDocument/2006/math">
                      <m:r>
                        <a:rPr lang="pt-BR" i="1">
                          <a:latin typeface="Cambria Math" panose="02040503050406030204" pitchFamily="18" charset="0"/>
                        </a:rPr>
                        <m:t>𝑌</m:t>
                      </m:r>
                      <m:d>
                        <m:dPr>
                          <m:ctrlPr>
                            <a:rPr lang="pt-BR" i="1">
                              <a:latin typeface="Cambria Math" panose="02040503050406030204" pitchFamily="18" charset="0"/>
                            </a:rPr>
                          </m:ctrlPr>
                        </m:dPr>
                        <m:e>
                          <m:r>
                            <a:rPr lang="pt-BR" i="1">
                              <a:latin typeface="Cambria Math" panose="02040503050406030204" pitchFamily="18" charset="0"/>
                            </a:rPr>
                            <m:t>𝑠</m:t>
                          </m:r>
                        </m:e>
                      </m:d>
                      <m:r>
                        <a:rPr lang="pt-BR" i="1">
                          <a:latin typeface="Cambria Math" panose="02040503050406030204" pitchFamily="18" charset="0"/>
                        </a:rPr>
                        <m:t>=</m:t>
                      </m:r>
                      <m:f>
                        <m:fPr>
                          <m:ctrlPr>
                            <a:rPr lang="pt-BR" i="1">
                              <a:latin typeface="Cambria Math" panose="02040503050406030204" pitchFamily="18" charset="0"/>
                              <a:ea typeface="Cambria Math" panose="02040503050406030204" pitchFamily="18" charset="0"/>
                            </a:rPr>
                          </m:ctrlPr>
                        </m:fPr>
                        <m:num>
                          <m:r>
                            <a:rPr lang="pt-BR" i="1">
                              <a:latin typeface="Cambria Math" panose="02040503050406030204" pitchFamily="18" charset="0"/>
                              <a:ea typeface="Cambria Math" panose="02040503050406030204" pitchFamily="18" charset="0"/>
                            </a:rPr>
                            <m:t>𝑃</m:t>
                          </m:r>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𝑠</m:t>
                              </m:r>
                            </m:e>
                          </m:d>
                        </m:num>
                        <m:den>
                          <m:sSub>
                            <m:sSubPr>
                              <m:ctrlPr>
                                <a:rPr lang="pt-BR" i="1">
                                  <a:latin typeface="Cambria Math" panose="02040503050406030204" pitchFamily="18" charset="0"/>
                                  <a:ea typeface="Cambria Math" panose="02040503050406030204" pitchFamily="18" charset="0"/>
                                </a:rPr>
                              </m:ctrlPr>
                            </m:sSubPr>
                            <m:e>
                              <m:r>
                                <a:rPr lang="pt-BR" i="1">
                                  <a:latin typeface="Cambria Math" panose="02040503050406030204" pitchFamily="18" charset="0"/>
                                  <a:ea typeface="Cambria Math" panose="02040503050406030204" pitchFamily="18" charset="0"/>
                                </a:rPr>
                                <m:t>𝑃</m:t>
                              </m:r>
                            </m:e>
                            <m:sub>
                              <m:r>
                                <a:rPr lang="pt-BR" i="1">
                                  <a:latin typeface="Cambria Math" panose="02040503050406030204" pitchFamily="18" charset="0"/>
                                  <a:ea typeface="Cambria Math" panose="02040503050406030204" pitchFamily="18" charset="0"/>
                                </a:rPr>
                                <m:t>𝑐</m:t>
                              </m:r>
                            </m:sub>
                          </m:sSub>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𝑠</m:t>
                              </m:r>
                            </m:e>
                          </m:d>
                        </m:den>
                      </m:f>
                      <m:r>
                        <a:rPr lang="pt-BR" b="0" i="1" smtClean="0">
                          <a:latin typeface="Cambria Math" panose="02040503050406030204" pitchFamily="18" charset="0"/>
                          <a:ea typeface="Cambria Math" panose="02040503050406030204" pitchFamily="18" charset="0"/>
                        </a:rPr>
                        <m:t>.</m:t>
                      </m:r>
                      <m:r>
                        <a:rPr lang="pt-BR" b="0" i="1" smtClean="0">
                          <a:latin typeface="Cambria Math" panose="02040503050406030204" pitchFamily="18" charset="0"/>
                          <a:ea typeface="Cambria Math" panose="02040503050406030204" pitchFamily="18" charset="0"/>
                        </a:rPr>
                        <m:t>𝑈</m:t>
                      </m:r>
                      <m:d>
                        <m:dPr>
                          <m:ctrlPr>
                            <a:rPr lang="pt-BR" b="0" i="1" smtClean="0">
                              <a:latin typeface="Cambria Math" panose="02040503050406030204" pitchFamily="18" charset="0"/>
                              <a:ea typeface="Cambria Math" panose="02040503050406030204" pitchFamily="18" charset="0"/>
                            </a:rPr>
                          </m:ctrlPr>
                        </m:dPr>
                        <m:e>
                          <m:r>
                            <a:rPr lang="pt-BR" b="0" i="1" smtClean="0">
                              <a:latin typeface="Cambria Math" panose="02040503050406030204" pitchFamily="18" charset="0"/>
                              <a:ea typeface="Cambria Math" panose="02040503050406030204" pitchFamily="18" charset="0"/>
                            </a:rPr>
                            <m:t>𝑠</m:t>
                          </m:r>
                        </m:e>
                      </m:d>
                      <m:r>
                        <a:rPr lang="en-US" altLang="pt-BR" b="0" i="1" smtClean="0">
                          <a:latin typeface="Cambria Math" panose="02040503050406030204" pitchFamily="18" charset="0"/>
                          <a:ea typeface="Cambria Math" panose="02040503050406030204" pitchFamily="18" charset="0"/>
                        </a:rPr>
                        <m:t>+</m:t>
                      </m:r>
                      <m:f>
                        <m:fPr>
                          <m:ctrlPr>
                            <a:rPr lang="pt-BR" i="1">
                              <a:latin typeface="Cambria Math" panose="02040503050406030204" pitchFamily="18" charset="0"/>
                              <a:ea typeface="Cambria Math" panose="02040503050406030204" pitchFamily="18" charset="0"/>
                            </a:rPr>
                          </m:ctrlPr>
                        </m:fPr>
                        <m:num>
                          <m:r>
                            <a:rPr lang="pt-BR" b="0" i="1" smtClean="0">
                              <a:latin typeface="Cambria Math" panose="02040503050406030204" pitchFamily="18" charset="0"/>
                              <a:ea typeface="Cambria Math" panose="02040503050406030204" pitchFamily="18" charset="0"/>
                            </a:rPr>
                            <m:t>𝐶</m:t>
                          </m:r>
                          <m:r>
                            <a:rPr lang="pt-BR" b="0" i="1" smtClean="0">
                              <a:latin typeface="Cambria Math" panose="02040503050406030204" pitchFamily="18" charset="0"/>
                              <a:ea typeface="Cambria Math" panose="02040503050406030204" pitchFamily="18" charset="0"/>
                            </a:rPr>
                            <m:t>(</m:t>
                          </m:r>
                          <m:r>
                            <a:rPr lang="pt-BR" b="0" i="1" smtClean="0">
                              <a:latin typeface="Cambria Math" panose="02040503050406030204" pitchFamily="18" charset="0"/>
                              <a:ea typeface="Cambria Math" panose="02040503050406030204" pitchFamily="18" charset="0"/>
                            </a:rPr>
                            <m:t>𝑠</m:t>
                          </m:r>
                          <m:r>
                            <a:rPr lang="pt-BR" b="0" i="1" smtClean="0">
                              <a:latin typeface="Cambria Math" panose="02040503050406030204" pitchFamily="18" charset="0"/>
                              <a:ea typeface="Cambria Math" panose="02040503050406030204" pitchFamily="18" charset="0"/>
                            </a:rPr>
                            <m:t>)</m:t>
                          </m:r>
                        </m:num>
                        <m:den>
                          <m:sSub>
                            <m:sSubPr>
                              <m:ctrlPr>
                                <a:rPr lang="pt-BR" i="1" smtClean="0">
                                  <a:latin typeface="Cambria Math" panose="02040503050406030204" pitchFamily="18" charset="0"/>
                                  <a:ea typeface="Cambria Math" panose="02040503050406030204" pitchFamily="18" charset="0"/>
                                </a:rPr>
                              </m:ctrlPr>
                            </m:sSubPr>
                            <m:e>
                              <m:r>
                                <a:rPr lang="pt-BR" b="0" i="1" smtClean="0">
                                  <a:latin typeface="Cambria Math" panose="02040503050406030204" pitchFamily="18" charset="0"/>
                                  <a:ea typeface="Cambria Math" panose="02040503050406030204" pitchFamily="18" charset="0"/>
                                </a:rPr>
                                <m:t>𝑃</m:t>
                              </m:r>
                            </m:e>
                            <m:sub>
                              <m:r>
                                <a:rPr lang="pt-BR" b="0" i="1" smtClean="0">
                                  <a:latin typeface="Cambria Math" panose="02040503050406030204" pitchFamily="18" charset="0"/>
                                  <a:ea typeface="Cambria Math" panose="02040503050406030204" pitchFamily="18" charset="0"/>
                                </a:rPr>
                                <m:t>𝐶</m:t>
                              </m:r>
                            </m:sub>
                          </m:sSub>
                          <m:r>
                            <a:rPr lang="pt-BR" b="0" i="1" smtClean="0">
                              <a:latin typeface="Cambria Math" panose="02040503050406030204" pitchFamily="18" charset="0"/>
                              <a:ea typeface="Cambria Math" panose="02040503050406030204" pitchFamily="18" charset="0"/>
                            </a:rPr>
                            <m:t>(</m:t>
                          </m:r>
                          <m:r>
                            <a:rPr lang="pt-BR" b="0" i="1" smtClean="0">
                              <a:latin typeface="Cambria Math" panose="02040503050406030204" pitchFamily="18" charset="0"/>
                              <a:ea typeface="Cambria Math" panose="02040503050406030204" pitchFamily="18" charset="0"/>
                            </a:rPr>
                            <m:t>𝑠</m:t>
                          </m:r>
                          <m:r>
                            <a:rPr lang="pt-BR" b="0" i="1" smtClean="0">
                              <a:latin typeface="Cambria Math" panose="02040503050406030204" pitchFamily="18" charset="0"/>
                              <a:ea typeface="Cambria Math" panose="02040503050406030204" pitchFamily="18" charset="0"/>
                            </a:rPr>
                            <m:t>)</m:t>
                          </m:r>
                        </m:den>
                      </m:f>
                      <m:r>
                        <a:rPr lang="en-US" altLang="pt-BR" b="1" i="1" smtClean="0">
                          <a:solidFill>
                            <a:srgbClr val="C00000"/>
                          </a:solidFill>
                          <a:latin typeface="Cambria Math" panose="02040503050406030204" pitchFamily="18" charset="0"/>
                          <a:ea typeface="Cambria Math" panose="02040503050406030204" pitchFamily="18" charset="0"/>
                        </a:rPr>
                        <m:t>(</m:t>
                      </m:r>
                      <m:r>
                        <a:rPr lang="en-US" altLang="pt-BR" b="1" i="1" smtClean="0">
                          <a:solidFill>
                            <a:srgbClr val="C00000"/>
                          </a:solidFill>
                          <a:latin typeface="Cambria Math" panose="02040503050406030204" pitchFamily="18" charset="0"/>
                          <a:ea typeface="Cambria Math" panose="02040503050406030204" pitchFamily="18" charset="0"/>
                        </a:rPr>
                        <m:t>𝒓𝒆𝒔𝒑</m:t>
                      </m:r>
                      <m:r>
                        <a:rPr lang="en-US" altLang="pt-BR" b="1" i="1" smtClean="0">
                          <a:solidFill>
                            <a:srgbClr val="C00000"/>
                          </a:solidFill>
                          <a:latin typeface="Cambria Math" panose="02040503050406030204" pitchFamily="18" charset="0"/>
                          <a:ea typeface="Cambria Math" panose="02040503050406030204" pitchFamily="18" charset="0"/>
                        </a:rPr>
                        <m:t>. </m:t>
                      </m:r>
                      <m:r>
                        <a:rPr lang="en-US" altLang="pt-BR" b="1" i="1" smtClean="0">
                          <a:solidFill>
                            <a:srgbClr val="C00000"/>
                          </a:solidFill>
                          <a:latin typeface="Cambria Math" panose="02040503050406030204" pitchFamily="18" charset="0"/>
                          <a:ea typeface="Cambria Math" panose="02040503050406030204" pitchFamily="18" charset="0"/>
                        </a:rPr>
                        <m:t>𝒆𝒏𝒕𝒓𝒂𝒅𝒂</m:t>
                      </m:r>
                      <m:r>
                        <a:rPr lang="en-US" altLang="pt-BR" b="1" i="1" smtClean="0">
                          <a:solidFill>
                            <a:srgbClr val="C00000"/>
                          </a:solidFill>
                          <a:latin typeface="Cambria Math" panose="02040503050406030204" pitchFamily="18" charset="0"/>
                          <a:ea typeface="Cambria Math" panose="02040503050406030204" pitchFamily="18" charset="0"/>
                        </a:rPr>
                        <m:t> </m:t>
                      </m:r>
                      <m:r>
                        <a:rPr lang="en-US" altLang="pt-BR" b="1" i="1" smtClean="0">
                          <a:solidFill>
                            <a:srgbClr val="C00000"/>
                          </a:solidFill>
                          <a:latin typeface="Cambria Math" panose="02040503050406030204" pitchFamily="18" charset="0"/>
                          <a:ea typeface="Cambria Math" panose="02040503050406030204" pitchFamily="18" charset="0"/>
                        </a:rPr>
                        <m:t>𝒛𝒆𝒓𝒐</m:t>
                      </m:r>
                      <m:r>
                        <a:rPr lang="en-US" altLang="pt-BR" b="1" i="1" smtClean="0">
                          <a:solidFill>
                            <a:srgbClr val="C00000"/>
                          </a:solidFill>
                          <a:latin typeface="Cambria Math" panose="02040503050406030204" pitchFamily="18" charset="0"/>
                          <a:ea typeface="Cambria Math" panose="02040503050406030204" pitchFamily="18" charset="0"/>
                        </a:rPr>
                        <m:t>)</m:t>
                      </m:r>
                    </m:oMath>
                  </m:oMathPara>
                </a14:m>
                <a:endParaRPr lang="en-US" altLang="pt-BR" b="0" i="1" dirty="0" smtClean="0">
                  <a:latin typeface="Cambria Math" panose="02040503050406030204" pitchFamily="18" charset="0"/>
                  <a:ea typeface="Cambria Math" panose="02040503050406030204" pitchFamily="18" charset="0"/>
                </a:endParaRPr>
              </a:p>
              <a:p>
                <a:pPr marL="0" indent="0" fontAlgn="auto">
                  <a:lnSpc>
                    <a:spcPct val="120000"/>
                  </a:lnSpc>
                  <a:spcBef>
                    <a:spcPts val="600"/>
                  </a:spcBef>
                  <a:spcAft>
                    <a:spcPts val="1800"/>
                  </a:spcAft>
                  <a:buNone/>
                </a:pP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Para um sistema estável, as raízes do P</a:t>
                </a:r>
                <a:r>
                  <a:rPr lang="pt-BR" altLang="en-US"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C</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(s) tem parte real neg</a:t>
                </a:r>
                <a:r>
                  <a:rPr lang="pt-BR" altLang="en-US" b="1"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rPr>
                  <a:t>ativa e a</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(resp.entrada zero)</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desaparece com o tempo (transitório)</a:t>
                </a:r>
                <a:endPar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442104" y="379095"/>
                <a:ext cx="11370945" cy="6191387"/>
              </a:xfrm>
              <a:prstGeom prst="rect">
                <a:avLst/>
              </a:prstGeom>
              <a:blipFill rotWithShape="1">
                <a:blip r:embed="rId1"/>
                <a:stretch>
                  <a:fillRect l="-1" r="1" b="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394970" y="560705"/>
                <a:ext cx="11160125" cy="59772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800"/>
                  </a:spcAft>
                  <a:buNone/>
                </a:pPr>
                <a:r>
                  <a:rPr lang="pt-BR"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Regime permanente senoidal</a:t>
                </a:r>
                <a:endParaRPr lang="pt-BR"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800"/>
                  </a:spcAft>
                  <a:buNone/>
                </a:pPr>
                <a:r>
                  <a:rPr lang="pt-BR" b="1" dirty="0" smtClean="0">
                    <a:solidFill>
                      <a:srgbClr val="C00000"/>
                    </a:solidFill>
                    <a:effectLst/>
                    <a:latin typeface="Comic Sans MS" panose="030F0702030302020204" pitchFamily="66" charset="0"/>
                    <a:cs typeface="Comic Sans MS" panose="030F0702030302020204" pitchFamily="66" charset="0"/>
                  </a:rPr>
                  <a:t>A resposta para uma entrada senoidal, quando </a:t>
                </a:r>
                <a:r>
                  <a:rPr lang="pt-BR" b="1" u="sng" dirty="0" smtClean="0">
                    <a:solidFill>
                      <a:srgbClr val="C00000"/>
                    </a:solidFill>
                    <a:effectLst/>
                    <a:latin typeface="Comic Sans MS" panose="030F0702030302020204" pitchFamily="66" charset="0"/>
                    <a:cs typeface="Comic Sans MS" panose="030F0702030302020204" pitchFamily="66" charset="0"/>
                  </a:rPr>
                  <a:t>os transitórios devido as condições iniciais</a:t>
                </a:r>
                <a:r>
                  <a:rPr lang="pt-BR" b="1" dirty="0" smtClean="0">
                    <a:solidFill>
                      <a:srgbClr val="C00000"/>
                    </a:solidFill>
                    <a:effectLst/>
                    <a:latin typeface="Comic Sans MS" panose="030F0702030302020204" pitchFamily="66" charset="0"/>
                    <a:cs typeface="Comic Sans MS" panose="030F0702030302020204" pitchFamily="66" charset="0"/>
                  </a:rPr>
                  <a:t> desaparecem, será</a:t>
                </a:r>
                <a:endParaRPr lang="pt-BR" b="1" dirty="0" smtClean="0">
                  <a:solidFill>
                    <a:srgbClr val="C00000"/>
                  </a:solidFill>
                  <a:effectLst/>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sz="3600" i="1">
                          <a:latin typeface="Cambria Math" panose="02040503050406030204" pitchFamily="18" charset="0"/>
                        </a:rPr>
                        <m:t>𝑌</m:t>
                      </m:r>
                      <m:d>
                        <m:dPr>
                          <m:ctrlPr>
                            <a:rPr lang="pt-BR" sz="3600" i="1">
                              <a:latin typeface="Cambria Math" panose="02040503050406030204" pitchFamily="18" charset="0"/>
                            </a:rPr>
                          </m:ctrlPr>
                        </m:dPr>
                        <m:e>
                          <m:r>
                            <a:rPr lang="pt-BR" sz="3600" i="1">
                              <a:latin typeface="Cambria Math" panose="02040503050406030204" pitchFamily="18" charset="0"/>
                            </a:rPr>
                            <m:t>𝑠</m:t>
                          </m:r>
                        </m:e>
                      </m:d>
                      <m:r>
                        <a:rPr lang="pt-BR" sz="3600" i="1">
                          <a:latin typeface="Cambria Math" panose="02040503050406030204" pitchFamily="18" charset="0"/>
                        </a:rPr>
                        <m:t>=</m:t>
                      </m:r>
                      <m:f>
                        <m:fPr>
                          <m:ctrlPr>
                            <a:rPr lang="pt-BR" sz="3600" i="1">
                              <a:latin typeface="Cambria Math" panose="02040503050406030204" pitchFamily="18" charset="0"/>
                              <a:ea typeface="Cambria Math" panose="02040503050406030204" pitchFamily="18" charset="0"/>
                            </a:rPr>
                          </m:ctrlPr>
                        </m:fPr>
                        <m:num>
                          <m:r>
                            <a:rPr lang="pt-BR" sz="3600" i="1">
                              <a:latin typeface="Cambria Math" panose="02040503050406030204" pitchFamily="18" charset="0"/>
                              <a:ea typeface="Cambria Math" panose="02040503050406030204" pitchFamily="18" charset="0"/>
                            </a:rPr>
                            <m:t>𝑃</m:t>
                          </m:r>
                          <m:d>
                            <m:dPr>
                              <m:ctrlPr>
                                <a:rPr lang="pt-BR" sz="3600" i="1">
                                  <a:latin typeface="Cambria Math" panose="02040503050406030204" pitchFamily="18" charset="0"/>
                                  <a:ea typeface="Cambria Math" panose="02040503050406030204" pitchFamily="18" charset="0"/>
                                </a:rPr>
                              </m:ctrlPr>
                            </m:dPr>
                            <m:e>
                              <m:r>
                                <a:rPr lang="pt-BR" sz="3600" i="1">
                                  <a:latin typeface="Cambria Math" panose="02040503050406030204" pitchFamily="18" charset="0"/>
                                  <a:ea typeface="Cambria Math" panose="02040503050406030204" pitchFamily="18" charset="0"/>
                                </a:rPr>
                                <m:t>𝑠</m:t>
                              </m:r>
                            </m:e>
                          </m:d>
                        </m:num>
                        <m:den>
                          <m:sSub>
                            <m:sSubPr>
                              <m:ctrlPr>
                                <a:rPr lang="pt-BR" sz="3600" i="1">
                                  <a:latin typeface="Cambria Math" panose="02040503050406030204" pitchFamily="18" charset="0"/>
                                  <a:ea typeface="Cambria Math" panose="02040503050406030204" pitchFamily="18" charset="0"/>
                                </a:rPr>
                              </m:ctrlPr>
                            </m:sSubPr>
                            <m:e>
                              <m:r>
                                <a:rPr lang="pt-BR" sz="3600" i="1">
                                  <a:latin typeface="Cambria Math" panose="02040503050406030204" pitchFamily="18" charset="0"/>
                                  <a:ea typeface="Cambria Math" panose="02040503050406030204" pitchFamily="18" charset="0"/>
                                </a:rPr>
                                <m:t>𝑃</m:t>
                              </m:r>
                            </m:e>
                            <m:sub>
                              <m:r>
                                <a:rPr lang="pt-BR" sz="3600" i="1">
                                  <a:latin typeface="Cambria Math" panose="02040503050406030204" pitchFamily="18" charset="0"/>
                                  <a:ea typeface="Cambria Math" panose="02040503050406030204" pitchFamily="18" charset="0"/>
                                </a:rPr>
                                <m:t>𝑐</m:t>
                              </m:r>
                            </m:sub>
                          </m:sSub>
                          <m:d>
                            <m:dPr>
                              <m:ctrlPr>
                                <a:rPr lang="pt-BR" sz="3600" i="1">
                                  <a:latin typeface="Cambria Math" panose="02040503050406030204" pitchFamily="18" charset="0"/>
                                  <a:ea typeface="Cambria Math" panose="02040503050406030204" pitchFamily="18" charset="0"/>
                                </a:rPr>
                              </m:ctrlPr>
                            </m:dPr>
                            <m:e>
                              <m:r>
                                <a:rPr lang="pt-BR" sz="3600" i="1">
                                  <a:latin typeface="Cambria Math" panose="02040503050406030204" pitchFamily="18" charset="0"/>
                                  <a:ea typeface="Cambria Math" panose="02040503050406030204" pitchFamily="18" charset="0"/>
                                </a:rPr>
                                <m:t>𝑠</m:t>
                              </m:r>
                            </m:e>
                          </m:d>
                        </m:den>
                      </m:f>
                      <m:r>
                        <a:rPr lang="pt-BR" sz="3600" b="0" i="1" smtClean="0">
                          <a:latin typeface="Cambria Math" panose="02040503050406030204" pitchFamily="18" charset="0"/>
                          <a:ea typeface="Cambria Math" panose="02040503050406030204" pitchFamily="18" charset="0"/>
                        </a:rPr>
                        <m:t>.</m:t>
                      </m:r>
                      <m:r>
                        <a:rPr lang="pt-BR" sz="3600" b="0" i="1" smtClean="0">
                          <a:latin typeface="Cambria Math" panose="02040503050406030204" pitchFamily="18" charset="0"/>
                          <a:ea typeface="Cambria Math" panose="02040503050406030204" pitchFamily="18" charset="0"/>
                        </a:rPr>
                        <m:t>𝑈</m:t>
                      </m:r>
                      <m:d>
                        <m:dPr>
                          <m:ctrlPr>
                            <a:rPr lang="pt-BR" sz="3600" b="0" i="1" smtClean="0">
                              <a:latin typeface="Cambria Math" panose="02040503050406030204" pitchFamily="18" charset="0"/>
                              <a:ea typeface="Cambria Math" panose="02040503050406030204" pitchFamily="18" charset="0"/>
                            </a:rPr>
                          </m:ctrlPr>
                        </m:dPr>
                        <m:e>
                          <m:r>
                            <a:rPr lang="pt-BR" sz="3600" b="0" i="1" smtClean="0">
                              <a:latin typeface="Cambria Math" panose="02040503050406030204" pitchFamily="18" charset="0"/>
                              <a:ea typeface="Cambria Math" panose="02040503050406030204" pitchFamily="18" charset="0"/>
                            </a:rPr>
                            <m:t>𝑠</m:t>
                          </m:r>
                        </m:e>
                      </m:d>
                    </m:oMath>
                  </m:oMathPara>
                </a14:m>
                <a:endParaRPr lang="pt-BR" sz="3600" b="0" i="1" dirty="0" smtClean="0">
                  <a:latin typeface="Cambria Math" panose="02040503050406030204" pitchFamily="18" charset="0"/>
                  <a:ea typeface="Cambria Math" panose="02040503050406030204" pitchFamily="18" charset="0"/>
                </a:endParaRPr>
              </a:p>
              <a:p>
                <a:pPr marL="0" indent="0" fontAlgn="auto">
                  <a:lnSpc>
                    <a:spcPct val="120000"/>
                  </a:lnSpc>
                  <a:spcBef>
                    <a:spcPts val="600"/>
                  </a:spcBef>
                  <a:spcAft>
                    <a:spcPts val="1800"/>
                  </a:spcAft>
                  <a:buNone/>
                </a:pPr>
                <a:r>
                  <a:rPr lang="pt-BR" sz="3200" b="0" dirty="0" smtClean="0">
                    <a:latin typeface="Comic Sans MS" panose="030F0702030302020204" pitchFamily="66" charset="0"/>
                    <a:ea typeface="Cambria Math" panose="02040503050406030204" pitchFamily="18" charset="0"/>
                  </a:rPr>
                  <a:t>onde</a:t>
                </a:r>
                <a:r>
                  <a:rPr lang="pt-BR" sz="3200" b="0" i="1" dirty="0" smtClean="0">
                    <a:latin typeface="Cambria Math" panose="02040503050406030204" pitchFamily="18" charset="0"/>
                    <a:ea typeface="Cambria Math" panose="02040503050406030204" pitchFamily="18" charset="0"/>
                  </a:rPr>
                  <a:t> u(t) = </a:t>
                </a:r>
                <a:r>
                  <a:rPr lang="pt-BR" sz="3200" b="0" i="1" dirty="0" err="1" smtClean="0">
                    <a:latin typeface="Cambria Math" panose="02040503050406030204" pitchFamily="18" charset="0"/>
                    <a:ea typeface="Cambria Math" panose="02040503050406030204" pitchFamily="18" charset="0"/>
                  </a:rPr>
                  <a:t>Acos</a:t>
                </a:r>
                <a:r>
                  <a:rPr lang="pt-BR" sz="3200" b="0" i="1" dirty="0" smtClean="0">
                    <a:latin typeface="Symbol" panose="05050102010706020507" charset="0"/>
                    <a:ea typeface="Cambria Math" panose="02040503050406030204" pitchFamily="18" charset="0"/>
                    <a:cs typeface="Symbol" panose="05050102010706020507" charset="0"/>
                  </a:rPr>
                  <a:t>(</a:t>
                </a:r>
                <a:r>
                  <a:rPr lang="pt-BR" sz="3200" b="0" i="1" dirty="0" err="1" smtClean="0">
                    <a:latin typeface="Symbol" panose="05050102010706020507" charset="0"/>
                    <a:ea typeface="Cambria Math" panose="02040503050406030204" pitchFamily="18" charset="0"/>
                    <a:cs typeface="Symbol" panose="05050102010706020507" charset="0"/>
                  </a:rPr>
                  <a:t>w</a:t>
                </a:r>
                <a:r>
                  <a:rPr lang="pt-BR" sz="3200" b="0" i="1" dirty="0" err="1" smtClean="0">
                    <a:latin typeface="Cambria" panose="02040503050406030204" charset="0"/>
                    <a:ea typeface="Cambria Math" panose="02040503050406030204" pitchFamily="18" charset="0"/>
                    <a:cs typeface="Cambria" panose="02040503050406030204" charset="0"/>
                  </a:rPr>
                  <a:t>t</a:t>
                </a:r>
                <a:r>
                  <a:rPr lang="pt-BR" sz="3200" b="0" i="1" dirty="0" smtClean="0">
                    <a:latin typeface="Cambria" panose="02040503050406030204" charset="0"/>
                    <a:ea typeface="Cambria Math" panose="02040503050406030204" pitchFamily="18" charset="0"/>
                    <a:cs typeface="Cambria" panose="02040503050406030204" charset="0"/>
                  </a:rPr>
                  <a:t>)</a:t>
                </a:r>
                <a:r>
                  <a:rPr lang="pt-BR" sz="3200" b="0" i="1" dirty="0" smtClean="0">
                    <a:latin typeface="Symbol" panose="05050102010706020507" charset="0"/>
                    <a:ea typeface="Cambria Math" panose="02040503050406030204" pitchFamily="18" charset="0"/>
                    <a:cs typeface="Symbol" panose="05050102010706020507" charset="0"/>
                  </a:rPr>
                  <a:t>   </a:t>
                </a:r>
                <a:r>
                  <a:rPr lang="pt-BR" sz="3200" b="0" i="1" dirty="0" smtClean="0">
                    <a:latin typeface="Comic Sans MS" panose="030F0702030302020204" pitchFamily="66" charset="0"/>
                    <a:ea typeface="Cambria Math" panose="02040503050406030204" pitchFamily="18" charset="0"/>
                    <a:cs typeface="Comic Sans MS" panose="030F0702030302020204" pitchFamily="66" charset="0"/>
                  </a:rPr>
                  <a:t>e</a:t>
                </a:r>
                <a:r>
                  <a:rPr lang="pt-BR" sz="3200" b="0" i="1" dirty="0" smtClean="0">
                    <a:latin typeface="Symbol" panose="05050102010706020507" charset="0"/>
                    <a:ea typeface="Cambria Math" panose="02040503050406030204" pitchFamily="18" charset="0"/>
                    <a:cs typeface="Symbol" panose="05050102010706020507" charset="0"/>
                  </a:rPr>
                  <a:t>     </a:t>
                </a:r>
                <a14:m>
                  <m:oMath xmlns:m="http://schemas.openxmlformats.org/officeDocument/2006/math">
                    <m:r>
                      <a:rPr lang="pt-BR" sz="3600" b="0" i="1" smtClean="0">
                        <a:latin typeface="Cambria Math" panose="02040503050406030204" pitchFamily="18" charset="0"/>
                        <a:ea typeface="Cambria Math" panose="02040503050406030204" pitchFamily="18" charset="0"/>
                      </a:rPr>
                      <m:t>𝑈</m:t>
                    </m:r>
                    <m:d>
                      <m:dPr>
                        <m:ctrlPr>
                          <a:rPr lang="pt-BR" sz="3600" b="0" i="1" smtClean="0">
                            <a:latin typeface="Cambria Math" panose="02040503050406030204" pitchFamily="18" charset="0"/>
                            <a:ea typeface="Cambria Math" panose="02040503050406030204" pitchFamily="18" charset="0"/>
                          </a:rPr>
                        </m:ctrlPr>
                      </m:dPr>
                      <m:e>
                        <m:r>
                          <a:rPr lang="pt-BR" sz="3600" b="0" i="1" smtClean="0">
                            <a:latin typeface="Cambria Math" panose="02040503050406030204" pitchFamily="18" charset="0"/>
                            <a:ea typeface="Cambria Math" panose="02040503050406030204" pitchFamily="18" charset="0"/>
                          </a:rPr>
                          <m:t>𝑠</m:t>
                        </m:r>
                      </m:e>
                    </m:d>
                    <m:r>
                      <a:rPr lang="en-US" altLang="pt-BR" sz="3600" b="0" i="1" smtClean="0">
                        <a:latin typeface="Cambria Math" panose="02040503050406030204" pitchFamily="18" charset="0"/>
                        <a:ea typeface="Cambria Math" panose="02040503050406030204" pitchFamily="18" charset="0"/>
                      </a:rPr>
                      <m:t>=</m:t>
                    </m:r>
                    <m:r>
                      <a:rPr lang="en-US" altLang="pt-BR" sz="3600" b="0" i="1" smtClean="0">
                        <a:latin typeface="Cambria Math" panose="02040503050406030204" pitchFamily="18" charset="0"/>
                        <a:ea typeface="Cambria Math" panose="02040503050406030204" pitchFamily="18" charset="0"/>
                      </a:rPr>
                      <m:t>𝐴</m:t>
                    </m:r>
                    <m:f>
                      <m:f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𝑠</m:t>
                        </m:r>
                      </m:num>
                      <m:den>
                        <m:sSup>
                          <m:sSup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3600" i="1" smtClean="0">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2</m:t>
                            </m:r>
                          </m:sup>
                        </m:sSup>
                      </m:den>
                    </m:f>
                  </m:oMath>
                </a14:m>
                <a:endParaRPr lang="en-US" altLang="pt-BR" sz="3200" b="0" i="1" dirty="0" smtClean="0">
                  <a:latin typeface="Cambria Math" panose="02040503050406030204" pitchFamily="18" charset="0"/>
                  <a:ea typeface="Cambria Math" panose="02040503050406030204" pitchFamily="18" charset="0"/>
                </a:endParaRPr>
              </a:p>
              <a:p>
                <a:pPr marL="0" indent="0" fontAlgn="auto">
                  <a:lnSpc>
                    <a:spcPct val="120000"/>
                  </a:lnSpc>
                  <a:spcBef>
                    <a:spcPts val="600"/>
                  </a:spcBef>
                  <a:spcAft>
                    <a:spcPts val="1800"/>
                  </a:spcAft>
                  <a:buNone/>
                </a:pPr>
                <a:endParaRPr lang="en-US" altLang="pt-BR" sz="3200" b="0" i="1" dirty="0" smtClean="0">
                  <a:gradFill>
                    <a:gsLst>
                      <a:gs pos="0">
                        <a:srgbClr val="E30000"/>
                      </a:gs>
                      <a:gs pos="100000">
                        <a:srgbClr val="760303"/>
                      </a:gs>
                    </a:gsLst>
                    <a:lin scaled="0"/>
                  </a:gradFill>
                  <a:latin typeface="Cambria Math" panose="02040503050406030204" pitchFamily="18" charset="0"/>
                  <a:ea typeface="Cambria Math" panose="02040503050406030204" pitchFamily="18" charset="0"/>
                  <a:cs typeface="Comic Sans MS" panose="030F0702030302020204" pitchFamily="66"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394970" y="560705"/>
                <a:ext cx="11160125" cy="597725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ltLang="en-US"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Circuitos discretos</a:t>
            </a:r>
            <a:endParaRPr lang="pt-BR" altLang="en-US"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pic>
        <p:nvPicPr>
          <p:cNvPr id="100" name="Imagem 99"/>
          <p:cNvPicPr/>
          <p:nvPr/>
        </p:nvPicPr>
        <p:blipFill>
          <a:blip r:embed="rId1"/>
          <a:stretch>
            <a:fillRect/>
          </a:stretch>
        </p:blipFill>
        <p:spPr>
          <a:xfrm>
            <a:off x="1422400" y="1691640"/>
            <a:ext cx="2161540" cy="2209165"/>
          </a:xfrm>
          <a:prstGeom prst="rect">
            <a:avLst/>
          </a:prstGeom>
          <a:noFill/>
          <a:ln w="9525">
            <a:noFill/>
          </a:ln>
        </p:spPr>
      </p:pic>
      <p:pic>
        <p:nvPicPr>
          <p:cNvPr id="5" name="Imagem 4"/>
          <p:cNvPicPr/>
          <p:nvPr/>
        </p:nvPicPr>
        <p:blipFill>
          <a:blip r:embed="rId2"/>
          <a:stretch>
            <a:fillRect/>
          </a:stretch>
        </p:blipFill>
        <p:spPr>
          <a:xfrm>
            <a:off x="4491355" y="2824480"/>
            <a:ext cx="2671445" cy="2267585"/>
          </a:xfrm>
          <a:prstGeom prst="rect">
            <a:avLst/>
          </a:prstGeom>
          <a:noFill/>
          <a:ln w="9525">
            <a:noFill/>
          </a:ln>
        </p:spPr>
      </p:pic>
      <p:sp>
        <p:nvSpPr>
          <p:cNvPr id="102" name="Caixa de Texto 101"/>
          <p:cNvSpPr txBox="1"/>
          <p:nvPr/>
        </p:nvSpPr>
        <p:spPr>
          <a:xfrm>
            <a:off x="2678748" y="5091113"/>
            <a:ext cx="5080000" cy="368300"/>
          </a:xfrm>
          <a:prstGeom prst="rect">
            <a:avLst/>
          </a:prstGeom>
          <a:noFill/>
          <a:ln w="9525">
            <a:noFill/>
          </a:ln>
        </p:spPr>
        <p:txBody>
          <a:bodyPr>
            <a:spAutoFit/>
          </a:bodyPr>
          <a:lstStyle/>
          <a:p>
            <a:pPr indent="0" algn="ctr"/>
            <a:r>
              <a:rPr lang="en-US" b="0">
                <a:latin typeface="Calibri" panose="020F0502020204030204" charset="0"/>
                <a:cs typeface="Times New Roman" panose="02020603050405020304" pitchFamily="18" charset="0"/>
              </a:rPr>
              <a:t>                </a:t>
            </a:r>
            <a:endParaRPr lang="pt-BR" altLang="en-US"/>
          </a:p>
        </p:txBody>
      </p:sp>
      <p:pic>
        <p:nvPicPr>
          <p:cNvPr id="6" name="Imagem 5"/>
          <p:cNvPicPr/>
          <p:nvPr/>
        </p:nvPicPr>
        <p:blipFill>
          <a:blip r:embed="rId3"/>
          <a:stretch>
            <a:fillRect/>
          </a:stretch>
        </p:blipFill>
        <p:spPr>
          <a:xfrm>
            <a:off x="8467090" y="3665220"/>
            <a:ext cx="2599690" cy="2691130"/>
          </a:xfrm>
          <a:prstGeom prst="rect">
            <a:avLst/>
          </a:prstGeom>
          <a:noFill/>
          <a:ln w="9525">
            <a:noFill/>
          </a:ln>
        </p:spPr>
      </p:pic>
    </p:spTree>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394970" y="560705"/>
                <a:ext cx="11160125" cy="59772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800"/>
                  </a:spcAft>
                  <a:buNone/>
                </a:pPr>
                <a14:m>
                  <m:oMathPara xmlns:m="http://schemas.openxmlformats.org/officeDocument/2006/math">
                    <m:oMathParaPr>
                      <m:jc m:val="center"/>
                    </m:oMathParaPr>
                    <m:oMath xmlns:m="http://schemas.openxmlformats.org/officeDocument/2006/math">
                      <m:r>
                        <a:rPr lang="pt-BR" sz="3200" i="1" smtClean="0">
                          <a:latin typeface="Cambria Math" panose="02040503050406030204" pitchFamily="18" charset="0"/>
                        </a:rPr>
                        <m:t>𝑌</m:t>
                      </m:r>
                      <m:d>
                        <m:dPr>
                          <m:ctrlPr>
                            <a:rPr lang="pt-BR" sz="3200" i="1">
                              <a:latin typeface="Cambria Math" panose="02040503050406030204" pitchFamily="18" charset="0"/>
                            </a:rPr>
                          </m:ctrlPr>
                        </m:dPr>
                        <m:e>
                          <m:r>
                            <a:rPr lang="pt-BR" sz="3200" i="1">
                              <a:latin typeface="Cambria Math" panose="02040503050406030204" pitchFamily="18" charset="0"/>
                            </a:rPr>
                            <m:t>𝑠</m:t>
                          </m:r>
                        </m:e>
                      </m:d>
                      <m:r>
                        <a:rPr lang="pt-BR" sz="3200" i="1">
                          <a:latin typeface="Cambria Math" panose="02040503050406030204" pitchFamily="18" charset="0"/>
                        </a:rPr>
                        <m:t>=</m:t>
                      </m:r>
                      <m:f>
                        <m:fPr>
                          <m:ctrlPr>
                            <a:rPr lang="pt-BR" sz="3200" i="1">
                              <a:latin typeface="Cambria Math" panose="02040503050406030204" pitchFamily="18" charset="0"/>
                              <a:ea typeface="Cambria Math" panose="02040503050406030204" pitchFamily="18" charset="0"/>
                            </a:rPr>
                          </m:ctrlPr>
                        </m:fPr>
                        <m:num>
                          <m:r>
                            <a:rPr lang="pt-BR" sz="3200" i="1">
                              <a:latin typeface="Cambria Math" panose="02040503050406030204" pitchFamily="18" charset="0"/>
                              <a:ea typeface="Cambria Math" panose="02040503050406030204" pitchFamily="18" charset="0"/>
                            </a:rPr>
                            <m:t>𝑃</m:t>
                          </m:r>
                          <m:d>
                            <m:dPr>
                              <m:ctrlPr>
                                <a:rPr lang="pt-BR" sz="3200" i="1">
                                  <a:latin typeface="Cambria Math" panose="02040503050406030204" pitchFamily="18" charset="0"/>
                                  <a:ea typeface="Cambria Math" panose="02040503050406030204" pitchFamily="18" charset="0"/>
                                </a:rPr>
                              </m:ctrlPr>
                            </m:dPr>
                            <m:e>
                              <m:r>
                                <a:rPr lang="pt-BR" sz="3200" i="1">
                                  <a:latin typeface="Cambria Math" panose="02040503050406030204" pitchFamily="18" charset="0"/>
                                  <a:ea typeface="Cambria Math" panose="02040503050406030204" pitchFamily="18" charset="0"/>
                                </a:rPr>
                                <m:t>𝑠</m:t>
                              </m:r>
                            </m:e>
                          </m:d>
                        </m:num>
                        <m:den>
                          <m:sSub>
                            <m:sSubPr>
                              <m:ctrlPr>
                                <a:rPr lang="pt-BR" sz="3200" i="1">
                                  <a:latin typeface="Cambria Math" panose="02040503050406030204" pitchFamily="18" charset="0"/>
                                  <a:ea typeface="Cambria Math" panose="02040503050406030204" pitchFamily="18" charset="0"/>
                                </a:rPr>
                              </m:ctrlPr>
                            </m:sSubPr>
                            <m:e>
                              <m:r>
                                <a:rPr lang="pt-BR" sz="3200" i="1">
                                  <a:latin typeface="Cambria Math" panose="02040503050406030204" pitchFamily="18" charset="0"/>
                                  <a:ea typeface="Cambria Math" panose="02040503050406030204" pitchFamily="18" charset="0"/>
                                </a:rPr>
                                <m:t>𝑃</m:t>
                              </m:r>
                            </m:e>
                            <m:sub>
                              <m:r>
                                <a:rPr lang="pt-BR" sz="3200" i="1">
                                  <a:latin typeface="Cambria Math" panose="02040503050406030204" pitchFamily="18" charset="0"/>
                                  <a:ea typeface="Cambria Math" panose="02040503050406030204" pitchFamily="18" charset="0"/>
                                </a:rPr>
                                <m:t>𝑐</m:t>
                              </m:r>
                            </m:sub>
                          </m:sSub>
                          <m:d>
                            <m:dPr>
                              <m:ctrlPr>
                                <a:rPr lang="pt-BR" sz="3200" i="1">
                                  <a:latin typeface="Cambria Math" panose="02040503050406030204" pitchFamily="18" charset="0"/>
                                  <a:ea typeface="Cambria Math" panose="02040503050406030204" pitchFamily="18" charset="0"/>
                                </a:rPr>
                              </m:ctrlPr>
                            </m:dPr>
                            <m:e>
                              <m:r>
                                <a:rPr lang="pt-BR" sz="3200" i="1">
                                  <a:latin typeface="Cambria Math" panose="02040503050406030204" pitchFamily="18" charset="0"/>
                                  <a:ea typeface="Cambria Math" panose="02040503050406030204" pitchFamily="18" charset="0"/>
                                </a:rPr>
                                <m:t>𝑠</m:t>
                              </m:r>
                            </m:e>
                          </m:d>
                        </m:den>
                      </m:f>
                      <m:r>
                        <a:rPr 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rPr>
                        <m:t>𝐴</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num>
                        <m:den>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b="0" i="1" baseline="30000"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p>
                          </m:sSup>
                        </m:den>
                      </m:f>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𝐴</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num>
                        <m:den>
                          <m:r>
                            <a:rPr lang="pt-BR"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baseline="30000">
                              <a:latin typeface="Cambria Math" panose="02040503050406030204" pitchFamily="18" charset="0"/>
                              <a:ea typeface="Cambria Math" panose="02040503050406030204" pitchFamily="18" charset="0"/>
                              <a:cs typeface="Cambria Math" panose="02040503050406030204" pitchFamily="18" charset="0"/>
                            </a:rPr>
                            <m:t>2</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p>
                          </m:sSup>
                        </m:den>
                      </m:f>
                    </m:oMath>
                  </m:oMathPara>
                </a14:m>
                <a:endParaRPr lang="pt-BR" sz="3200" b="0" i="1" dirty="0" smtClean="0">
                  <a:latin typeface="Cambria Math" panose="02040503050406030204" pitchFamily="18" charset="0"/>
                  <a:ea typeface="Cambria Math" panose="02040503050406030204" pitchFamily="18" charset="0"/>
                </a:endParaRPr>
              </a:p>
              <a:p>
                <a:pPr marL="0" indent="0" fontAlgn="auto">
                  <a:lnSpc>
                    <a:spcPct val="120000"/>
                  </a:lnSpc>
                  <a:spcBef>
                    <a:spcPts val="600"/>
                  </a:spcBef>
                  <a:spcAft>
                    <a:spcPts val="1800"/>
                  </a:spcAft>
                  <a:buNone/>
                </a:pPr>
                <a:r>
                  <a:rPr lang="pt-BR" altLang="en-US" b="1"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rPr>
                  <a:t>Reescrevendo Y(s) em frações parciais, podemos chegar a</a:t>
                </a:r>
                <a:endParaRPr lang="pt-BR" altLang="en-US" b="1"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algn="ctr" fontAlgn="auto">
                  <a:lnSpc>
                    <a:spcPct val="120000"/>
                  </a:lnSpc>
                  <a:spcBef>
                    <a:spcPts val="600"/>
                  </a:spcBef>
                  <a:spcAft>
                    <a:spcPts val="1800"/>
                  </a:spcAft>
                  <a:buNone/>
                </a:pPr>
                <a14:m>
                  <m:oMath xmlns:m="http://schemas.openxmlformats.org/officeDocument/2006/math">
                    <m:r>
                      <a:rPr lang="pt-BR" sz="3600" i="1">
                        <a:latin typeface="Cambria Math" panose="02040503050406030204" pitchFamily="18" charset="0"/>
                      </a:rPr>
                      <m:t>𝑌</m:t>
                    </m:r>
                    <m:d>
                      <m:dPr>
                        <m:ctrlPr>
                          <a:rPr lang="pt-BR" sz="3600" i="1">
                            <a:latin typeface="Cambria Math" panose="02040503050406030204" pitchFamily="18" charset="0"/>
                          </a:rPr>
                        </m:ctrlPr>
                      </m:dPr>
                      <m:e>
                        <m:r>
                          <a:rPr lang="pt-BR" sz="3600" i="1">
                            <a:latin typeface="Cambria Math" panose="02040503050406030204" pitchFamily="18" charset="0"/>
                          </a:rPr>
                          <m:t>𝑠</m:t>
                        </m:r>
                      </m:e>
                    </m:d>
                    <m:r>
                      <a:rPr lang="pt-BR" sz="3600" i="1">
                        <a:latin typeface="Cambria Math" panose="02040503050406030204" pitchFamily="18" charset="0"/>
                      </a:rPr>
                      <m:t>=</m:t>
                    </m:r>
                    <m:r>
                      <a:rPr lang="en-US" altLang="pt-BR" sz="3600" i="1">
                        <a:latin typeface="Cambria Math" panose="02040503050406030204" pitchFamily="18" charset="0"/>
                      </a:rPr>
                      <m:t>𝐺</m:t>
                    </m:r>
                    <m:r>
                      <a:rPr lang="en-US" altLang="pt-BR" sz="3600" i="1">
                        <a:latin typeface="Cambria Math" panose="02040503050406030204" pitchFamily="18" charset="0"/>
                      </a:rPr>
                      <m:t>(</m:t>
                    </m:r>
                    <m:r>
                      <a:rPr lang="en-US" altLang="pt-BR" sz="3600" i="1">
                        <a:latin typeface="Cambria Math" panose="02040503050406030204" pitchFamily="18" charset="0"/>
                      </a:rPr>
                      <m:t>𝑠</m:t>
                    </m:r>
                    <m:r>
                      <a:rPr lang="en-US" altLang="pt-BR" sz="3600" i="1">
                        <a:latin typeface="Cambria Math" panose="02040503050406030204" pitchFamily="18" charset="0"/>
                      </a:rPr>
                      <m:t>) + </m:t>
                    </m:r>
                    <m:r>
                      <a:rPr lang="en-US" altLang="pt-BR" sz="3600" i="1">
                        <a:latin typeface="Cambria Math" panose="02040503050406030204" pitchFamily="18" charset="0"/>
                      </a:rPr>
                      <m:t>𝐴</m:t>
                    </m:r>
                    <m:f>
                      <m:f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3600" i="1" smtClean="0">
                            <a:latin typeface="Cambria Math" panose="02040503050406030204" pitchFamily="18" charset="0"/>
                            <a:ea typeface="Cambria Math" panose="02040503050406030204" pitchFamily="18" charset="0"/>
                            <a:cs typeface="Cambria Math" panose="02040503050406030204" pitchFamily="18" charset="0"/>
                          </a:rPr>
                          <m:t>𝜔</m:t>
                        </m:r>
                      </m:den>
                    </m:f>
                  </m:oMath>
                </a14:m>
                <a:r>
                  <a:rPr lang="pt-BR" altLang="en-US" sz="3600" dirty="0" smtClean="0">
                    <a:latin typeface="Cambria Math" panose="02040503050406030204" pitchFamily="18" charset="0"/>
                    <a:ea typeface="Cambria Math" panose="02040503050406030204" pitchFamily="18" charset="0"/>
                    <a:cs typeface="Cambria Math" panose="02040503050406030204" pitchFamily="18" charset="0"/>
                  </a:rPr>
                  <a:t>+</a:t>
                </a:r>
                <a14:m>
                  <m:oMath xmlns:m="http://schemas.openxmlformats.org/officeDocument/2006/math">
                    <m:r>
                      <a:rPr lang="en-US" altLang="pt-BR" sz="3600" i="1">
                        <a:latin typeface="Cambria Math" panose="02040503050406030204" pitchFamily="18" charset="0"/>
                      </a:rPr>
                      <m:t>𝐴</m:t>
                    </m:r>
                    <m:f>
                      <m:f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3600" i="1" smtClean="0">
                            <a:latin typeface="Cambria Math" panose="02040503050406030204" pitchFamily="18" charset="0"/>
                            <a:ea typeface="Cambria Math" panose="02040503050406030204" pitchFamily="18" charset="0"/>
                            <a:cs typeface="Cambria Math" panose="02040503050406030204" pitchFamily="18" charset="0"/>
                          </a:rPr>
                          <m:t>𝜔</m:t>
                        </m:r>
                      </m:den>
                    </m:f>
                  </m:oMath>
                </a14:m>
                <a:endParaRPr lang="en-US" altLang="pt-BR" sz="3600" i="1" dirty="0" smtClean="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spcAft>
                    <a:spcPts val="1800"/>
                  </a:spcAft>
                  <a:buNone/>
                </a:pPr>
                <a:r>
                  <a:rPr lang="pt-BR" altLang="en-US" dirty="0" smtClean="0">
                    <a:latin typeface="Comic Sans MS" panose="030F0702030302020204" pitchFamily="66" charset="0"/>
                    <a:ea typeface="Cambria Math" panose="02040503050406030204" pitchFamily="18" charset="0"/>
                    <a:cs typeface="Comic Sans MS" panose="030F0702030302020204" pitchFamily="66" charset="0"/>
                  </a:rPr>
                  <a:t>onde G(s) corresponde aos termos das frações parciais devidos as raízes de P</a:t>
                </a:r>
                <a:r>
                  <a:rPr lang="pt-BR" altLang="en-US" baseline="-25000" dirty="0" smtClean="0">
                    <a:latin typeface="Comic Sans MS" panose="030F0702030302020204" pitchFamily="66" charset="0"/>
                    <a:ea typeface="Cambria Math" panose="02040503050406030204" pitchFamily="18" charset="0"/>
                    <a:cs typeface="Comic Sans MS" panose="030F0702030302020204" pitchFamily="66" charset="0"/>
                  </a:rPr>
                  <a:t>C</a:t>
                </a:r>
                <a:r>
                  <a:rPr lang="pt-BR" altLang="en-US" dirty="0" smtClean="0">
                    <a:latin typeface="Comic Sans MS" panose="030F0702030302020204" pitchFamily="66" charset="0"/>
                    <a:ea typeface="Cambria Math" panose="02040503050406030204" pitchFamily="18" charset="0"/>
                    <a:cs typeface="Comic Sans MS" panose="030F0702030302020204" pitchFamily="66" charset="0"/>
                  </a:rPr>
                  <a:t>(s). Estes desaparecem com o tempo tal como os termos devido as condições iniciais (transitórios)</a:t>
                </a:r>
                <a:endParaRPr lang="pt-BR" altLang="en-US" dirty="0" smtClean="0">
                  <a:latin typeface="Comic Sans MS" panose="030F0702030302020204" pitchFamily="66" charset="0"/>
                  <a:ea typeface="Cambria Math" panose="02040503050406030204" pitchFamily="18" charset="0"/>
                  <a:cs typeface="Comic Sans MS" panose="030F0702030302020204" pitchFamily="66" charset="0"/>
                </a:endParaRPr>
              </a:p>
              <a:p>
                <a:pPr marL="0" indent="0" fontAlgn="auto">
                  <a:lnSpc>
                    <a:spcPct val="120000"/>
                  </a:lnSpc>
                  <a:spcBef>
                    <a:spcPts val="600"/>
                  </a:spcBef>
                  <a:spcAft>
                    <a:spcPts val="1800"/>
                  </a:spcAft>
                  <a:buNone/>
                </a:pPr>
                <a:r>
                  <a:rPr lang="pt-BR" altLang="en-US" dirty="0" smtClean="0">
                    <a:latin typeface="Comic Sans MS" panose="030F0702030302020204" pitchFamily="66" charset="0"/>
                    <a:ea typeface="Cambria Math" panose="02040503050406030204" pitchFamily="18" charset="0"/>
                    <a:cs typeface="Comic Sans MS" panose="030F0702030302020204" pitchFamily="66" charset="0"/>
                  </a:rPr>
                  <a:t>C</a:t>
                </a:r>
                <a:r>
                  <a:rPr lang="pt-BR" altLang="en-US" baseline="-25000" dirty="0" smtClean="0">
                    <a:latin typeface="Comic Sans MS" panose="030F0702030302020204" pitchFamily="66" charset="0"/>
                    <a:ea typeface="Cambria Math" panose="02040503050406030204" pitchFamily="18" charset="0"/>
                    <a:cs typeface="Comic Sans MS" panose="030F0702030302020204" pitchFamily="66" charset="0"/>
                  </a:rPr>
                  <a:t>1</a:t>
                </a:r>
                <a:r>
                  <a:rPr lang="pt-BR" altLang="en-US" dirty="0" smtClean="0">
                    <a:latin typeface="Comic Sans MS" panose="030F0702030302020204" pitchFamily="66" charset="0"/>
                    <a:ea typeface="Cambria Math" panose="02040503050406030204" pitchFamily="18" charset="0"/>
                    <a:cs typeface="Comic Sans MS" panose="030F0702030302020204" pitchFamily="66" charset="0"/>
                  </a:rPr>
                  <a:t> e C</a:t>
                </a:r>
                <a:r>
                  <a:rPr lang="pt-BR" altLang="en-US" baseline="-25000" dirty="0" smtClean="0">
                    <a:latin typeface="Comic Sans MS" panose="030F0702030302020204" pitchFamily="66" charset="0"/>
                    <a:ea typeface="Cambria Math" panose="02040503050406030204" pitchFamily="18" charset="0"/>
                    <a:cs typeface="Comic Sans MS" panose="030F0702030302020204" pitchFamily="66" charset="0"/>
                  </a:rPr>
                  <a:t>2</a:t>
                </a:r>
                <a:r>
                  <a:rPr lang="pt-BR" altLang="en-US" dirty="0" smtClean="0">
                    <a:latin typeface="Comic Sans MS" panose="030F0702030302020204" pitchFamily="66" charset="0"/>
                    <a:ea typeface="Cambria Math" panose="02040503050406030204" pitchFamily="18" charset="0"/>
                    <a:cs typeface="Comic Sans MS" panose="030F0702030302020204" pitchFamily="66" charset="0"/>
                  </a:rPr>
                  <a:t> são constantes a determinar.</a:t>
                </a:r>
                <a:endParaRPr lang="pt-BR" b="0" dirty="0" smtClean="0">
                  <a:latin typeface="Comic Sans MS" panose="030F0702030302020204" pitchFamily="66" charset="0"/>
                  <a:ea typeface="Cambria Math" panose="02040503050406030204" pitchFamily="18" charset="0"/>
                  <a:cs typeface="Comic Sans MS" panose="030F0702030302020204" pitchFamily="66" charset="0"/>
                </a:endParaRPr>
              </a:p>
              <a:p>
                <a:pPr marL="0" indent="0" fontAlgn="auto">
                  <a:lnSpc>
                    <a:spcPct val="120000"/>
                  </a:lnSpc>
                  <a:spcBef>
                    <a:spcPts val="600"/>
                  </a:spcBef>
                  <a:spcAft>
                    <a:spcPts val="1800"/>
                  </a:spcAft>
                  <a:buNone/>
                </a:pPr>
                <a:endParaRPr lang="pt-BR" altLang="en-US" b="0"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394970" y="560705"/>
                <a:ext cx="11160125" cy="5977255"/>
              </a:xfrm>
              <a:prstGeom prst="rect">
                <a:avLst/>
              </a:prstGeom>
              <a:blipFill rotWithShape="1">
                <a:blip r:embed="rId1"/>
                <a:stretch>
                  <a:fillRect t="-935" b="-1330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307975" y="335280"/>
                <a:ext cx="11349990" cy="47326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800"/>
                  </a:spcAft>
                  <a:buNone/>
                </a:pPr>
                <a:r>
                  <a:rPr lang="pt-BR" altLang="en-US" b="1" dirty="0" smtClean="0">
                    <a:solidFill>
                      <a:srgbClr val="C00000"/>
                    </a:solidFill>
                    <a:latin typeface="Comic Sans MS" panose="030F0702030302020204" pitchFamily="66" charset="0"/>
                    <a:cs typeface="Comic Sans MS" panose="030F0702030302020204" pitchFamily="66" charset="0"/>
                    <a:sym typeface="+mn-ea"/>
                  </a:rPr>
                  <a:t>Exemplo:</a:t>
                </a:r>
                <a:endParaRPr lang="pt-BR" altLang="en-US"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endParaRPr>
              </a:p>
              <a:p>
                <a:pPr marL="0" indent="0" fontAlgn="auto">
                  <a:lnSpc>
                    <a:spcPct val="8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en-US" altLang="pt-BR" sz="3200" i="1" dirty="0" smtClean="0">
                          <a:solidFill>
                            <a:schemeClr val="tx1"/>
                          </a:solidFill>
                          <a:latin typeface="Cambria Math" panose="02040503050406030204" pitchFamily="18" charset="0"/>
                          <a:cs typeface="Cambria Math" panose="02040503050406030204" pitchFamily="18" charset="0"/>
                          <a:sym typeface="+mn-ea"/>
                        </a:rPr>
                        <m:t>𝐹</m:t>
                      </m:r>
                      <m:r>
                        <a:rPr lang="en-US" altLang="pt-BR" sz="3200"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i="1" dirty="0" smtClean="0">
                          <a:solidFill>
                            <a:schemeClr val="tx1"/>
                          </a:solidFill>
                          <a:latin typeface="Cambria Math" panose="02040503050406030204" pitchFamily="18" charset="0"/>
                          <a:cs typeface="Cambria Math" panose="02040503050406030204" pitchFamily="18" charset="0"/>
                          <a:sym typeface="+mn-ea"/>
                        </a:rPr>
                        <m:t>𝑠</m:t>
                      </m:r>
                      <m:r>
                        <a:rPr lang="en-US" altLang="pt-BR" sz="3200"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sz="3200" i="1" dirty="0" smtClean="0">
                              <a:solidFill>
                                <a:schemeClr val="tx1"/>
                              </a:solidFill>
                              <a:latin typeface="Cambria Math" panose="02040503050406030204" pitchFamily="18" charset="0"/>
                              <a:cs typeface="Cambria Math" panose="02040503050406030204" pitchFamily="18" charset="0"/>
                              <a:sym typeface="+mn-ea"/>
                            </a:rPr>
                          </m:ctrlPr>
                        </m:fPr>
                        <m:num>
                          <m:r>
                            <m:rPr>
                              <m:sty m:val="p"/>
                            </m:rPr>
                            <a:rPr lang="en-US" altLang="pt-BR" sz="3200" dirty="0" smtClean="0">
                              <a:solidFill>
                                <a:schemeClr val="tx1"/>
                              </a:solidFill>
                              <a:latin typeface="Cambria Math" panose="02040503050406030204" pitchFamily="18" charset="0"/>
                              <a:cs typeface="Cambria Math" panose="02040503050406030204" pitchFamily="18" charset="0"/>
                              <a:sym typeface="+mn-ea"/>
                            </a:rPr>
                            <m:t>s</m:t>
                          </m:r>
                          <m:r>
                            <a:rPr lang="en-US" altLang="pt-BR" sz="3200" dirty="0" smtClean="0">
                              <a:solidFill>
                                <a:schemeClr val="tx1"/>
                              </a:solidFill>
                              <a:latin typeface="Cambria Math" panose="02040503050406030204" pitchFamily="18" charset="0"/>
                              <a:cs typeface="Cambria Math" panose="02040503050406030204" pitchFamily="18" charset="0"/>
                              <a:sym typeface="+mn-ea"/>
                            </a:rPr>
                            <m:t>+</m:t>
                          </m:r>
                          <m:r>
                            <a:rPr lang="en-US" altLang="pt-BR" sz="3200" dirty="0" smtClean="0">
                              <a:solidFill>
                                <a:schemeClr val="tx1"/>
                              </a:solidFill>
                              <a:latin typeface="Cambria Math" panose="02040503050406030204" pitchFamily="18" charset="0"/>
                              <a:cs typeface="Cambria Math" panose="02040503050406030204" pitchFamily="18" charset="0"/>
                              <a:sym typeface="+mn-ea"/>
                            </a:rPr>
                            <m:t>2</m:t>
                          </m:r>
                        </m:num>
                        <m:den>
                          <m:r>
                            <m:rPr>
                              <m:sty m:val="p"/>
                            </m:rPr>
                            <a:rPr lang="en-US" altLang="pt-BR" sz="3200" dirty="0" smtClean="0">
                              <a:solidFill>
                                <a:schemeClr val="tx1"/>
                              </a:solidFill>
                              <a:latin typeface="Cambria Math" panose="02040503050406030204" pitchFamily="18" charset="0"/>
                              <a:cs typeface="Cambria Math" panose="02040503050406030204" pitchFamily="18" charset="0"/>
                              <a:sym typeface="+mn-ea"/>
                            </a:rPr>
                            <m:t>s</m:t>
                          </m:r>
                          <m:d>
                            <m:dPr>
                              <m:ctrlPr>
                                <a:rPr lang="en-US" altLang="pt-BR" sz="3200" i="1" dirty="0" smtClean="0">
                                  <a:solidFill>
                                    <a:schemeClr val="tx1"/>
                                  </a:solidFill>
                                  <a:latin typeface="Cambria Math" panose="02040503050406030204" pitchFamily="18" charset="0"/>
                                  <a:cs typeface="Cambria Math" panose="02040503050406030204" pitchFamily="18" charset="0"/>
                                  <a:sym typeface="+mn-ea"/>
                                </a:rPr>
                              </m:ctrlPr>
                            </m:dPr>
                            <m:e>
                              <m:r>
                                <m:rPr>
                                  <m:sty m:val="p"/>
                                </m:rPr>
                                <a:rPr lang="en-US" altLang="pt-BR" sz="3200" dirty="0" smtClean="0">
                                  <a:solidFill>
                                    <a:schemeClr val="tx1"/>
                                  </a:solidFill>
                                  <a:latin typeface="Cambria Math" panose="02040503050406030204" pitchFamily="18" charset="0"/>
                                  <a:cs typeface="Cambria Math" panose="02040503050406030204" pitchFamily="18" charset="0"/>
                                  <a:sym typeface="+mn-ea"/>
                                </a:rPr>
                                <m:t>s</m:t>
                              </m:r>
                              <m:r>
                                <a:rPr lang="en-US" altLang="pt-BR" sz="3200" dirty="0" smtClean="0">
                                  <a:solidFill>
                                    <a:schemeClr val="tx1"/>
                                  </a:solidFill>
                                  <a:latin typeface="Cambria Math" panose="02040503050406030204" pitchFamily="18" charset="0"/>
                                  <a:cs typeface="Cambria Math" panose="02040503050406030204" pitchFamily="18" charset="0"/>
                                  <a:sym typeface="+mn-ea"/>
                                </a:rPr>
                                <m:t>+</m:t>
                              </m:r>
                              <m:r>
                                <a:rPr lang="en-US" altLang="pt-BR" sz="3200" dirty="0" smtClean="0">
                                  <a:solidFill>
                                    <a:schemeClr val="tx1"/>
                                  </a:solidFill>
                                  <a:latin typeface="Cambria Math" panose="02040503050406030204" pitchFamily="18" charset="0"/>
                                  <a:cs typeface="Cambria Math" panose="02040503050406030204" pitchFamily="18" charset="0"/>
                                  <a:sym typeface="+mn-ea"/>
                                </a:rPr>
                                <m:t>1</m:t>
                              </m:r>
                            </m:e>
                          </m:d>
                          <m:r>
                            <a:rPr lang="en-US" altLang="pt-BR" sz="3200" baseline="30000" dirty="0" smtClean="0">
                              <a:solidFill>
                                <a:schemeClr val="tx1"/>
                              </a:solidFill>
                              <a:latin typeface="Cambria Math" panose="02040503050406030204" pitchFamily="18" charset="0"/>
                              <a:cs typeface="Cambria Math" panose="02040503050406030204" pitchFamily="18" charset="0"/>
                              <a:sym typeface="+mn-ea"/>
                            </a:rPr>
                            <m:t>2</m:t>
                          </m:r>
                        </m:den>
                      </m:f>
                    </m:oMath>
                  </m:oMathPara>
                </a14:m>
                <a:endParaRPr lang="en-US" altLang="pt-BR" sz="3200" i="1" dirty="0" smtClean="0">
                  <a:solidFill>
                    <a:schemeClr val="tx1"/>
                  </a:solidFill>
                  <a:latin typeface="Cambria Math" panose="02040503050406030204" pitchFamily="18" charset="0"/>
                  <a:cs typeface="Cambria Math" panose="02040503050406030204" pitchFamily="18" charset="0"/>
                  <a:sym typeface="+mn-ea"/>
                </a:endParaRPr>
              </a:p>
              <a:p>
                <a:pPr marL="0" indent="0" algn="ctr"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i="1" smtClean="0">
                          <a:latin typeface="Cambria Math" panose="02040503050406030204" pitchFamily="18" charset="0"/>
                        </a:rPr>
                        <m:t>𝑌</m:t>
                      </m:r>
                      <m:d>
                        <m:dPr>
                          <m:ctrlPr>
                            <a:rPr lang="pt-BR" i="1">
                              <a:latin typeface="Cambria Math" panose="02040503050406030204" pitchFamily="18" charset="0"/>
                            </a:rPr>
                          </m:ctrlPr>
                        </m:dPr>
                        <m:e>
                          <m:r>
                            <a:rPr lang="pt-BR" i="1">
                              <a:latin typeface="Cambria Math" panose="02040503050406030204" pitchFamily="18" charset="0"/>
                            </a:rPr>
                            <m:t>𝑠</m:t>
                          </m:r>
                        </m:e>
                      </m:d>
                      <m:r>
                        <a:rPr lang="pt-BR" i="1">
                          <a:latin typeface="Cambria Math" panose="02040503050406030204" pitchFamily="18" charset="0"/>
                        </a:rPr>
                        <m:t>=</m:t>
                      </m:r>
                      <m:f>
                        <m:fPr>
                          <m:ctrlPr>
                            <a:rPr lang="pt-BR" i="1">
                              <a:latin typeface="Cambria Math" panose="02040503050406030204" pitchFamily="18" charset="0"/>
                              <a:ea typeface="Cambria Math" panose="02040503050406030204" pitchFamily="18" charset="0"/>
                            </a:rPr>
                          </m:ctrlPr>
                        </m:fPr>
                        <m:num>
                          <m:r>
                            <a:rPr lang="pt-BR" i="1">
                              <a:latin typeface="Cambria Math" panose="02040503050406030204" pitchFamily="18" charset="0"/>
                              <a:ea typeface="Cambria Math" panose="02040503050406030204" pitchFamily="18" charset="0"/>
                            </a:rPr>
                            <m:t>𝑃</m:t>
                          </m:r>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𝑠</m:t>
                              </m:r>
                            </m:e>
                          </m:d>
                        </m:num>
                        <m:den>
                          <m:sSub>
                            <m:sSubPr>
                              <m:ctrlPr>
                                <a:rPr lang="pt-BR" i="1">
                                  <a:latin typeface="Cambria Math" panose="02040503050406030204" pitchFamily="18" charset="0"/>
                                  <a:ea typeface="Cambria Math" panose="02040503050406030204" pitchFamily="18" charset="0"/>
                                </a:rPr>
                              </m:ctrlPr>
                            </m:sSubPr>
                            <m:e>
                              <m:r>
                                <a:rPr lang="pt-BR" i="1">
                                  <a:latin typeface="Cambria Math" panose="02040503050406030204" pitchFamily="18" charset="0"/>
                                  <a:ea typeface="Cambria Math" panose="02040503050406030204" pitchFamily="18" charset="0"/>
                                </a:rPr>
                                <m:t>𝑃</m:t>
                              </m:r>
                            </m:e>
                            <m:sub>
                              <m:r>
                                <a:rPr lang="pt-BR" i="1">
                                  <a:latin typeface="Cambria Math" panose="02040503050406030204" pitchFamily="18" charset="0"/>
                                  <a:ea typeface="Cambria Math" panose="02040503050406030204" pitchFamily="18" charset="0"/>
                                </a:rPr>
                                <m:t>𝑐</m:t>
                              </m:r>
                            </m:sub>
                          </m:sSub>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𝑠</m:t>
                              </m:r>
                            </m:e>
                          </m:d>
                        </m:den>
                      </m:f>
                      <m:r>
                        <a:rPr 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𝐴</m:t>
                      </m:r>
                      <m:f>
                        <m:f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num>
                        <m:den>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2</m:t>
                              </m:r>
                            </m:sup>
                          </m:sSup>
                        </m:den>
                      </m:f>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fPr>
                        <m:num>
                          <m:r>
                            <m:rPr>
                              <m:sty m:val="p"/>
                            </m:rPr>
                            <a:rPr lang="en-US" altLang="pt-BR" dirty="0" smtClean="0">
                              <a:solidFill>
                                <a:schemeClr val="tx1"/>
                              </a:solidFill>
                              <a:latin typeface="Cambria Math" panose="02040503050406030204" pitchFamily="18" charset="0"/>
                              <a:cs typeface="Cambria Math" panose="02040503050406030204" pitchFamily="18" charset="0"/>
                              <a:sym typeface="+mn-ea"/>
                            </a:rPr>
                            <m:t>s</m:t>
                          </m:r>
                          <m:r>
                            <a:rPr lang="en-US" altLang="pt-BR" dirty="0" smtClean="0">
                              <a:solidFill>
                                <a:schemeClr val="tx1"/>
                              </a:solidFill>
                              <a:latin typeface="Cambria Math" panose="02040503050406030204" pitchFamily="18" charset="0"/>
                              <a:cs typeface="Cambria Math" panose="02040503050406030204" pitchFamily="18" charset="0"/>
                              <a:sym typeface="+mn-ea"/>
                            </a:rPr>
                            <m:t>+</m:t>
                          </m:r>
                          <m:r>
                            <a:rPr lang="en-US" altLang="pt-BR" dirty="0" smtClean="0">
                              <a:solidFill>
                                <a:schemeClr val="tx1"/>
                              </a:solidFill>
                              <a:latin typeface="Cambria Math" panose="02040503050406030204" pitchFamily="18" charset="0"/>
                              <a:cs typeface="Cambria Math" panose="02040503050406030204" pitchFamily="18" charset="0"/>
                              <a:sym typeface="+mn-ea"/>
                            </a:rPr>
                            <m:t>2</m:t>
                          </m:r>
                        </m:num>
                        <m:den>
                          <m:r>
                            <m:rPr>
                              <m:sty m:val="p"/>
                            </m:rPr>
                            <a:rPr lang="en-US" altLang="pt-BR" dirty="0" smtClean="0">
                              <a:solidFill>
                                <a:schemeClr val="tx1"/>
                              </a:solidFill>
                              <a:latin typeface="Cambria Math" panose="02040503050406030204" pitchFamily="18" charset="0"/>
                              <a:cs typeface="Cambria Math" panose="02040503050406030204" pitchFamily="18" charset="0"/>
                              <a:sym typeface="+mn-ea"/>
                            </a:rPr>
                            <m:t>s</m:t>
                          </m:r>
                          <m:d>
                            <m:d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dPr>
                            <m:e>
                              <m:r>
                                <m:rPr>
                                  <m:sty m:val="p"/>
                                </m:rPr>
                                <a:rPr lang="en-US" altLang="pt-BR" dirty="0" smtClean="0">
                                  <a:solidFill>
                                    <a:schemeClr val="tx1"/>
                                  </a:solidFill>
                                  <a:latin typeface="Cambria Math" panose="02040503050406030204" pitchFamily="18" charset="0"/>
                                  <a:cs typeface="Cambria Math" panose="02040503050406030204" pitchFamily="18" charset="0"/>
                                  <a:sym typeface="+mn-ea"/>
                                </a:rPr>
                                <m:t>s</m:t>
                              </m:r>
                              <m:r>
                                <a:rPr lang="en-US" altLang="pt-BR" dirty="0" smtClean="0">
                                  <a:solidFill>
                                    <a:schemeClr val="tx1"/>
                                  </a:solidFill>
                                  <a:latin typeface="Cambria Math" panose="02040503050406030204" pitchFamily="18" charset="0"/>
                                  <a:cs typeface="Cambria Math" panose="02040503050406030204" pitchFamily="18" charset="0"/>
                                  <a:sym typeface="+mn-ea"/>
                                </a:rPr>
                                <m:t>+</m:t>
                              </m:r>
                              <m:r>
                                <a:rPr lang="en-US" altLang="pt-BR" dirty="0" smtClean="0">
                                  <a:solidFill>
                                    <a:schemeClr val="tx1"/>
                                  </a:solidFill>
                                  <a:latin typeface="Cambria Math" panose="02040503050406030204" pitchFamily="18" charset="0"/>
                                  <a:cs typeface="Cambria Math" panose="02040503050406030204" pitchFamily="18" charset="0"/>
                                  <a:sym typeface="+mn-ea"/>
                                </a:rPr>
                                <m:t>1</m:t>
                              </m:r>
                            </m:e>
                          </m:d>
                          <m:r>
                            <a:rPr lang="en-US" altLang="pt-BR" baseline="30000" dirty="0" smtClean="0">
                              <a:solidFill>
                                <a:schemeClr val="tx1"/>
                              </a:solidFill>
                              <a:latin typeface="Cambria Math" panose="02040503050406030204" pitchFamily="18" charset="0"/>
                              <a:cs typeface="Cambria Math" panose="02040503050406030204" pitchFamily="18" charset="0"/>
                              <a:sym typeface="+mn-ea"/>
                            </a:rPr>
                            <m:t>2</m:t>
                          </m:r>
                        </m:den>
                      </m:f>
                      <m:r>
                        <a:rPr lang="en-US" altLang="pt-BR" b="0" i="1" smtClean="0">
                          <a:latin typeface="Cambria Math" panose="02040503050406030204" pitchFamily="18" charset="0"/>
                          <a:ea typeface="Cambria Math" panose="02040503050406030204" pitchFamily="18" charset="0"/>
                        </a:rPr>
                        <m:t>𝐴</m:t>
                      </m:r>
                      <m:f>
                        <m:f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num>
                        <m:den>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2</m:t>
                              </m:r>
                            </m:sup>
                          </m:sSup>
                        </m:den>
                      </m:f>
                    </m:oMath>
                  </m:oMathPara>
                </a14:m>
                <a:endParaRPr lang="en-US" altLang="pt-BR" b="0" i="1" smtClean="0">
                  <a:latin typeface="Cambria Math" panose="02040503050406030204" pitchFamily="18" charset="0"/>
                  <a:ea typeface="Cambria Math" panose="02040503050406030204" pitchFamily="18" charset="0"/>
                  <a:cs typeface="Cambria Math" panose="02040503050406030204" pitchFamily="18" charset="0"/>
                </a:endParaRPr>
              </a:p>
              <a:p>
                <a:pPr marL="0" indent="0" algn="ctr" fontAlgn="auto">
                  <a:lnSpc>
                    <a:spcPct val="120000"/>
                  </a:lnSpc>
                  <a:spcBef>
                    <a:spcPts val="600"/>
                  </a:spcBef>
                  <a:spcAft>
                    <a:spcPts val="1800"/>
                  </a:spcAft>
                  <a:buNone/>
                </a:pPr>
                <a14:m>
                  <m:oMath xmlns:m="http://schemas.openxmlformats.org/officeDocument/2006/math">
                    <m:r>
                      <a:rPr lang="pt-BR" sz="3600" i="1">
                        <a:latin typeface="Cambria Math" panose="02040503050406030204" pitchFamily="18" charset="0"/>
                      </a:rPr>
                      <m:t>𝑌</m:t>
                    </m:r>
                    <m:d>
                      <m:dPr>
                        <m:ctrlPr>
                          <a:rPr lang="pt-BR" sz="3600" i="1">
                            <a:latin typeface="Cambria Math" panose="02040503050406030204" pitchFamily="18" charset="0"/>
                          </a:rPr>
                        </m:ctrlPr>
                      </m:dPr>
                      <m:e>
                        <m:r>
                          <a:rPr lang="pt-BR" sz="3600" i="1">
                            <a:latin typeface="Cambria Math" panose="02040503050406030204" pitchFamily="18" charset="0"/>
                          </a:rPr>
                          <m:t>𝑠</m:t>
                        </m:r>
                      </m:e>
                    </m:d>
                    <m:r>
                      <a:rPr lang="pt-BR" sz="3600" i="1">
                        <a:latin typeface="Cambria Math" panose="02040503050406030204" pitchFamily="18" charset="0"/>
                      </a:rPr>
                      <m:t>=</m:t>
                    </m:r>
                    <m:r>
                      <a:rPr lang="en-US" altLang="pt-BR" sz="3600" i="1">
                        <a:latin typeface="Cambria Math" panose="02040503050406030204" pitchFamily="18" charset="0"/>
                      </a:rPr>
                      <m:t> </m:t>
                    </m:r>
                    <m:f>
                      <m:fPr>
                        <m:ctrlPr>
                          <a:rPr lang="en-US" altLang="pt-BR" sz="3600" i="1" dirty="0" smtClean="0">
                            <a:solidFill>
                              <a:schemeClr val="tx1"/>
                            </a:solidFill>
                            <a:latin typeface="Cambria Math" panose="02040503050406030204" pitchFamily="18" charset="0"/>
                            <a:cs typeface="Cambria Math" panose="02040503050406030204" pitchFamily="18" charset="0"/>
                            <a:sym typeface="+mn-ea"/>
                          </a:rPr>
                        </m:ctrlPr>
                      </m:fPr>
                      <m:num>
                        <m:sSub>
                          <m:sSubPr>
                            <m:ctrlPr>
                              <a:rPr lang="en-US" altLang="pt-BR" sz="3600"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600" i="1" dirty="0" smtClean="0">
                                <a:solidFill>
                                  <a:schemeClr val="tx1"/>
                                </a:solidFill>
                                <a:latin typeface="Cambria Math" panose="02040503050406030204" pitchFamily="18" charset="0"/>
                                <a:cs typeface="Cambria Math" panose="02040503050406030204" pitchFamily="18" charset="0"/>
                                <a:sym typeface="+mn-ea"/>
                              </a:rPr>
                              <m:t>𝐵</m:t>
                            </m:r>
                          </m:e>
                          <m:sub>
                            <m:r>
                              <a:rPr lang="en-US" altLang="pt-BR" sz="3600" i="1" dirty="0" smtClean="0">
                                <a:solidFill>
                                  <a:schemeClr val="tx1"/>
                                </a:solidFill>
                                <a:latin typeface="Cambria Math" panose="02040503050406030204" pitchFamily="18" charset="0"/>
                                <a:cs typeface="Cambria Math" panose="02040503050406030204" pitchFamily="18" charset="0"/>
                                <a:sym typeface="+mn-ea"/>
                              </a:rPr>
                              <m:t>1</m:t>
                            </m:r>
                          </m:sub>
                        </m:sSub>
                      </m:num>
                      <m:den>
                        <m:r>
                          <a:rPr lang="en-US" altLang="pt-BR" sz="3600" i="1" dirty="0" smtClean="0">
                            <a:solidFill>
                              <a:schemeClr val="tx1"/>
                            </a:solidFill>
                            <a:latin typeface="Cambria Math" panose="02040503050406030204" pitchFamily="18" charset="0"/>
                            <a:cs typeface="Cambria Math" panose="02040503050406030204" pitchFamily="18" charset="0"/>
                            <a:sym typeface="+mn-ea"/>
                          </a:rPr>
                          <m:t>𝑠</m:t>
                        </m:r>
                      </m:den>
                    </m:f>
                    <m:r>
                      <a:rPr lang="en-US" altLang="pt-BR" sz="3600"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sz="3600" i="1" dirty="0" smtClean="0">
                            <a:solidFill>
                              <a:schemeClr val="tx1"/>
                            </a:solidFill>
                            <a:latin typeface="Cambria Math" panose="02040503050406030204" pitchFamily="18" charset="0"/>
                            <a:cs typeface="Cambria Math" panose="02040503050406030204" pitchFamily="18" charset="0"/>
                            <a:sym typeface="+mn-ea"/>
                          </a:rPr>
                        </m:ctrlPr>
                      </m:fPr>
                      <m:num>
                        <m:sSub>
                          <m:sSubPr>
                            <m:ctrlPr>
                              <a:rPr lang="en-US" altLang="pt-BR" sz="3600"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600" i="1" dirty="0" smtClean="0">
                                <a:solidFill>
                                  <a:schemeClr val="tx1"/>
                                </a:solidFill>
                                <a:latin typeface="Cambria Math" panose="02040503050406030204" pitchFamily="18" charset="0"/>
                                <a:cs typeface="Cambria Math" panose="02040503050406030204" pitchFamily="18" charset="0"/>
                                <a:sym typeface="+mn-ea"/>
                              </a:rPr>
                              <m:t>𝐵</m:t>
                            </m:r>
                          </m:e>
                          <m:sub>
                            <m:r>
                              <a:rPr lang="en-US" altLang="pt-BR" sz="3600" i="1" dirty="0" smtClean="0">
                                <a:solidFill>
                                  <a:schemeClr val="tx1"/>
                                </a:solidFill>
                                <a:latin typeface="Cambria Math" panose="02040503050406030204" pitchFamily="18" charset="0"/>
                                <a:cs typeface="Cambria Math" panose="02040503050406030204" pitchFamily="18" charset="0"/>
                                <a:sym typeface="+mn-ea"/>
                              </a:rPr>
                              <m:t>2</m:t>
                            </m:r>
                          </m:sub>
                        </m:sSub>
                      </m:num>
                      <m:den>
                        <m:r>
                          <a:rPr lang="en-US" altLang="pt-BR" sz="3600" i="1" dirty="0" smtClean="0">
                            <a:solidFill>
                              <a:schemeClr val="tx1"/>
                            </a:solidFill>
                            <a:latin typeface="Cambria Math" panose="02040503050406030204" pitchFamily="18" charset="0"/>
                            <a:cs typeface="Cambria Math" panose="02040503050406030204" pitchFamily="18" charset="0"/>
                            <a:sym typeface="+mn-ea"/>
                          </a:rPr>
                          <m:t>𝑠</m:t>
                        </m:r>
                        <m:r>
                          <a:rPr lang="en-US" altLang="pt-BR" sz="3600" i="1" dirty="0" smtClean="0">
                            <a:solidFill>
                              <a:schemeClr val="tx1"/>
                            </a:solidFill>
                            <a:latin typeface="Cambria Math" panose="02040503050406030204" pitchFamily="18" charset="0"/>
                            <a:cs typeface="Cambria Math" panose="02040503050406030204" pitchFamily="18" charset="0"/>
                            <a:sym typeface="+mn-ea"/>
                          </a:rPr>
                          <m:t>+</m:t>
                        </m:r>
                        <m:r>
                          <a:rPr lang="en-US" altLang="pt-BR" sz="3600" i="1" dirty="0" smtClean="0">
                            <a:solidFill>
                              <a:schemeClr val="tx1"/>
                            </a:solidFill>
                            <a:latin typeface="Cambria Math" panose="02040503050406030204" pitchFamily="18" charset="0"/>
                            <a:cs typeface="Cambria Math" panose="02040503050406030204" pitchFamily="18" charset="0"/>
                            <a:sym typeface="+mn-ea"/>
                          </a:rPr>
                          <m:t>1</m:t>
                        </m:r>
                      </m:den>
                    </m:f>
                    <m:r>
                      <a:rPr lang="en-US" altLang="pt-BR" sz="3600"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sz="3600" i="1" dirty="0" smtClean="0">
                            <a:solidFill>
                              <a:schemeClr val="tx1"/>
                            </a:solidFill>
                            <a:latin typeface="Cambria Math" panose="02040503050406030204" pitchFamily="18" charset="0"/>
                            <a:cs typeface="Cambria Math" panose="02040503050406030204" pitchFamily="18" charset="0"/>
                            <a:sym typeface="+mn-ea"/>
                          </a:rPr>
                        </m:ctrlPr>
                      </m:fPr>
                      <m:num>
                        <m:sSub>
                          <m:sSubPr>
                            <m:ctrlPr>
                              <a:rPr lang="en-US" altLang="pt-BR" sz="3600"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600" i="1" dirty="0" smtClean="0">
                                <a:solidFill>
                                  <a:schemeClr val="tx1"/>
                                </a:solidFill>
                                <a:latin typeface="Cambria Math" panose="02040503050406030204" pitchFamily="18" charset="0"/>
                                <a:cs typeface="Cambria Math" panose="02040503050406030204" pitchFamily="18" charset="0"/>
                                <a:sym typeface="+mn-ea"/>
                              </a:rPr>
                              <m:t>𝐵</m:t>
                            </m:r>
                          </m:e>
                          <m:sub>
                            <m:r>
                              <a:rPr lang="en-US" altLang="pt-BR" sz="3600" i="1" dirty="0" smtClean="0">
                                <a:solidFill>
                                  <a:schemeClr val="tx1"/>
                                </a:solidFill>
                                <a:latin typeface="Cambria Math" panose="02040503050406030204" pitchFamily="18" charset="0"/>
                                <a:cs typeface="Cambria Math" panose="02040503050406030204" pitchFamily="18" charset="0"/>
                                <a:sym typeface="+mn-ea"/>
                              </a:rPr>
                              <m:t>3</m:t>
                            </m:r>
                          </m:sub>
                        </m:sSub>
                      </m:num>
                      <m:den>
                        <m:d>
                          <m:dPr>
                            <m:ctrlPr>
                              <a:rPr lang="en-US" altLang="pt-BR" sz="3600" i="1" dirty="0" smtClean="0">
                                <a:solidFill>
                                  <a:schemeClr val="tx1"/>
                                </a:solidFill>
                                <a:latin typeface="Cambria Math" panose="02040503050406030204" pitchFamily="18" charset="0"/>
                                <a:cs typeface="Cambria Math" panose="02040503050406030204" pitchFamily="18" charset="0"/>
                                <a:sym typeface="+mn-ea"/>
                              </a:rPr>
                            </m:ctrlPr>
                          </m:dPr>
                          <m:e>
                            <m:r>
                              <a:rPr lang="en-US" altLang="pt-BR" sz="3600" i="1" dirty="0" smtClean="0">
                                <a:solidFill>
                                  <a:schemeClr val="tx1"/>
                                </a:solidFill>
                                <a:latin typeface="Cambria Math" panose="02040503050406030204" pitchFamily="18" charset="0"/>
                                <a:cs typeface="Cambria Math" panose="02040503050406030204" pitchFamily="18" charset="0"/>
                                <a:sym typeface="+mn-ea"/>
                              </a:rPr>
                              <m:t>𝑠</m:t>
                            </m:r>
                            <m:r>
                              <a:rPr lang="en-US" altLang="pt-BR" sz="3600" i="1" dirty="0" smtClean="0">
                                <a:solidFill>
                                  <a:schemeClr val="tx1"/>
                                </a:solidFill>
                                <a:latin typeface="Cambria Math" panose="02040503050406030204" pitchFamily="18" charset="0"/>
                                <a:cs typeface="Cambria Math" panose="02040503050406030204" pitchFamily="18" charset="0"/>
                                <a:sym typeface="+mn-ea"/>
                              </a:rPr>
                              <m:t>+</m:t>
                            </m:r>
                            <m:r>
                              <a:rPr lang="en-US" altLang="pt-BR" sz="3600" i="1" dirty="0" smtClean="0">
                                <a:solidFill>
                                  <a:schemeClr val="tx1"/>
                                </a:solidFill>
                                <a:latin typeface="Cambria Math" panose="02040503050406030204" pitchFamily="18" charset="0"/>
                                <a:cs typeface="Cambria Math" panose="02040503050406030204" pitchFamily="18" charset="0"/>
                                <a:sym typeface="+mn-ea"/>
                              </a:rPr>
                              <m:t>1</m:t>
                            </m:r>
                          </m:e>
                        </m:d>
                        <m:r>
                          <a:rPr lang="en-US" altLang="pt-BR" sz="3600" i="1" baseline="30000" dirty="0" smtClean="0">
                            <a:solidFill>
                              <a:schemeClr val="tx1"/>
                            </a:solidFill>
                            <a:latin typeface="Cambria Math" panose="02040503050406030204" pitchFamily="18" charset="0"/>
                            <a:cs typeface="Cambria Math" panose="02040503050406030204" pitchFamily="18" charset="0"/>
                            <a:sym typeface="+mn-ea"/>
                          </a:rPr>
                          <m:t>2</m:t>
                        </m:r>
                      </m:den>
                    </m:f>
                    <m:r>
                      <a:rPr lang="en-US" altLang="pt-BR" sz="3600" i="1">
                        <a:latin typeface="Cambria Math" panose="02040503050406030204" pitchFamily="18" charset="0"/>
                      </a:rPr>
                      <m:t>+ </m:t>
                    </m:r>
                    <m:r>
                      <a:rPr lang="en-US" altLang="pt-BR" sz="3600" i="1">
                        <a:latin typeface="Cambria Math" panose="02040503050406030204" pitchFamily="18" charset="0"/>
                      </a:rPr>
                      <m:t>𝐴</m:t>
                    </m:r>
                    <m:f>
                      <m:f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3600" i="1" smtClean="0">
                            <a:latin typeface="Cambria Math" panose="02040503050406030204" pitchFamily="18" charset="0"/>
                            <a:ea typeface="Cambria Math" panose="02040503050406030204" pitchFamily="18" charset="0"/>
                            <a:cs typeface="Cambria Math" panose="02040503050406030204" pitchFamily="18" charset="0"/>
                          </a:rPr>
                          <m:t>𝜔</m:t>
                        </m:r>
                      </m:den>
                    </m:f>
                  </m:oMath>
                </a14:m>
                <a:r>
                  <a:rPr lang="pt-BR" altLang="en-US" sz="3600" dirty="0" smtClean="0">
                    <a:latin typeface="Cambria Math" panose="02040503050406030204" pitchFamily="18" charset="0"/>
                    <a:ea typeface="Cambria Math" panose="02040503050406030204" pitchFamily="18" charset="0"/>
                    <a:cs typeface="Cambria Math" panose="02040503050406030204" pitchFamily="18" charset="0"/>
                    <a:sym typeface="+mn-ea"/>
                  </a:rPr>
                  <a:t>+</a:t>
                </a:r>
                <a14:m>
                  <m:oMath xmlns:m="http://schemas.openxmlformats.org/officeDocument/2006/math">
                    <m:r>
                      <a:rPr lang="en-US" altLang="pt-BR" sz="3600" i="1">
                        <a:latin typeface="Cambria Math" panose="02040503050406030204" pitchFamily="18" charset="0"/>
                      </a:rPr>
                      <m:t>𝐴</m:t>
                    </m:r>
                    <m:f>
                      <m:f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3600" i="1" smtClean="0">
                            <a:latin typeface="Cambria Math" panose="02040503050406030204" pitchFamily="18" charset="0"/>
                            <a:ea typeface="Cambria Math" panose="02040503050406030204" pitchFamily="18" charset="0"/>
                            <a:cs typeface="Cambria Math" panose="02040503050406030204" pitchFamily="18" charset="0"/>
                          </a:rPr>
                          <m:t>𝜔</m:t>
                        </m:r>
                      </m:den>
                    </m:f>
                  </m:oMath>
                </a14:m>
                <a:endParaRPr lang="en-US" altLang="pt-BR" sz="3600" i="1" smtClean="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spcAft>
                    <a:spcPts val="1800"/>
                  </a:spcAft>
                  <a:buNone/>
                </a:pPr>
                <a:endPar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mn-ea"/>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307975" y="335280"/>
                <a:ext cx="11349990" cy="4732655"/>
              </a:xfrm>
              <a:prstGeom prst="rect">
                <a:avLst/>
              </a:prstGeom>
              <a:blipFill rotWithShape="1">
                <a:blip r:embed="rId1"/>
                <a:stretch>
                  <a:fillRect b="-8721"/>
                </a:stretch>
              </a:blipFill>
            </p:spPr>
            <p:txBody>
              <a:bodyPr/>
              <a:lstStyle/>
              <a:p>
                <a:r>
                  <a:rPr lang="pt-BR" altLang="en-US">
                    <a:noFill/>
                  </a:rPr>
                  <a:t> </a:t>
                </a:r>
              </a:p>
            </p:txBody>
          </p:sp>
        </mc:Fallback>
      </mc:AlternateContent>
      <p:sp>
        <p:nvSpPr>
          <p:cNvPr id="5" name="Chave esquerda 4"/>
          <p:cNvSpPr/>
          <p:nvPr/>
        </p:nvSpPr>
        <p:spPr>
          <a:xfrm rot="16200000">
            <a:off x="5021580" y="3183890"/>
            <a:ext cx="586105" cy="3181350"/>
          </a:xfrm>
          <a:prstGeom prst="leftBrace">
            <a:avLst/>
          </a:prstGeom>
          <a:ln w="2222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p>
            <a:pPr algn="ctr"/>
            <a:endParaRPr lang="pt-BR" altLang="en-US"/>
          </a:p>
        </p:txBody>
      </p:sp>
      <mc:AlternateContent xmlns:mc="http://schemas.openxmlformats.org/markup-compatibility/2006">
        <mc:Choice xmlns:a14="http://schemas.microsoft.com/office/drawing/2010/main" Requires="a14">
          <p:sp>
            <p:nvSpPr>
              <p:cNvPr id="7" name="Espaço Reservado para Conteúdo 2"/>
              <p:cNvSpPr txBox="1"/>
              <p:nvPr/>
            </p:nvSpPr>
            <p:spPr>
              <a:xfrm>
                <a:off x="3173095" y="4970145"/>
                <a:ext cx="6898640" cy="1386205"/>
              </a:xfrm>
              <a:prstGeom prst="rect">
                <a:avLst/>
              </a:prstGeom>
              <a:ln w="44450" cmpd="dbl">
                <a:solidFill>
                  <a:srgbClr val="FFFF00"/>
                </a:solidFill>
                <a:prstDash val="solid"/>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sz="3200" i="1">
                          <a:latin typeface="Cambria Math" panose="02040503050406030204" pitchFamily="18" charset="0"/>
                        </a:rPr>
                        <m:t>𝑌</m:t>
                      </m:r>
                      <m:d>
                        <m:dPr>
                          <m:ctrlPr>
                            <a:rPr lang="pt-BR" sz="3200" i="1">
                              <a:latin typeface="Cambria Math" panose="02040503050406030204" pitchFamily="18" charset="0"/>
                            </a:rPr>
                          </m:ctrlPr>
                        </m:dPr>
                        <m:e>
                          <m:r>
                            <a:rPr lang="pt-BR" sz="3200" i="1">
                              <a:latin typeface="Cambria Math" panose="02040503050406030204" pitchFamily="18" charset="0"/>
                            </a:rPr>
                            <m:t>𝑠</m:t>
                          </m:r>
                        </m:e>
                      </m:d>
                      <m:r>
                        <a:rPr lang="pt-BR" sz="3200" i="1">
                          <a:latin typeface="Cambria Math" panose="02040503050406030204" pitchFamily="18" charset="0"/>
                        </a:rPr>
                        <m:t>=</m:t>
                      </m:r>
                      <m:r>
                        <a:rPr lang="en-US" altLang="pt-BR" sz="3200" i="1">
                          <a:latin typeface="Cambria Math" panose="02040503050406030204" pitchFamily="18" charset="0"/>
                        </a:rPr>
                        <m:t>𝐺</m:t>
                      </m:r>
                      <m:r>
                        <a:rPr lang="en-US" altLang="pt-BR" sz="3200" i="1">
                          <a:latin typeface="Cambria Math" panose="02040503050406030204" pitchFamily="18" charset="0"/>
                        </a:rPr>
                        <m:t>(</m:t>
                      </m:r>
                      <m:r>
                        <a:rPr lang="en-US" altLang="pt-BR" sz="3200" i="1">
                          <a:latin typeface="Cambria Math" panose="02040503050406030204" pitchFamily="18" charset="0"/>
                        </a:rPr>
                        <m:t>𝑠</m:t>
                      </m:r>
                      <m:r>
                        <a:rPr lang="en-US" altLang="pt-BR" sz="3200" i="1">
                          <a:latin typeface="Cambria Math" panose="02040503050406030204" pitchFamily="18" charset="0"/>
                        </a:rPr>
                        <m:t>) + </m:t>
                      </m:r>
                      <m:r>
                        <a:rPr lang="en-US" altLang="pt-BR" sz="3200" i="1">
                          <a:latin typeface="Cambria Math" panose="02040503050406030204" pitchFamily="18" charset="0"/>
                        </a:rPr>
                        <m:t>𝐴</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𝜔</m:t>
                          </m:r>
                        </m:den>
                      </m:f>
                      <m:r>
                        <a:rPr lang="en-US" altLang="pt-BR" sz="3200" i="1">
                          <a:latin typeface="Cambria Math" panose="02040503050406030204" pitchFamily="18" charset="0"/>
                        </a:rPr>
                        <m:t>+</m:t>
                      </m:r>
                      <m:r>
                        <a:rPr lang="en-US" altLang="pt-BR" sz="3200" i="1">
                          <a:latin typeface="Cambria Math" panose="02040503050406030204" pitchFamily="18" charset="0"/>
                        </a:rPr>
                        <m:t>𝐴</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𝜔</m:t>
                          </m:r>
                        </m:den>
                      </m:f>
                    </m:oMath>
                  </m:oMathPara>
                </a14:m>
                <a:endParaRPr lang="en-US" altLang="pt-BR" sz="3200" b="1" dirty="0" smtClean="0">
                  <a:solidFill>
                    <a:srgbClr val="C00000"/>
                  </a:solidFill>
                  <a:latin typeface="Comic Sans MS" panose="030F0702030302020204" pitchFamily="66" charset="0"/>
                  <a:cs typeface="Comic Sans MS" panose="030F0702030302020204" pitchFamily="66" charset="0"/>
                  <a:sym typeface="+mn-ea"/>
                </a:endParaRPr>
              </a:p>
              <a:p>
                <a:pPr marL="0" indent="0" fontAlgn="auto">
                  <a:lnSpc>
                    <a:spcPct val="120000"/>
                  </a:lnSpc>
                  <a:spcBef>
                    <a:spcPts val="600"/>
                  </a:spcBef>
                  <a:spcAft>
                    <a:spcPts val="1800"/>
                  </a:spcAft>
                  <a:buNone/>
                </a:pPr>
                <a:endParaRPr lang="en-US" altLang="pt-BR" sz="3200" b="1" dirty="0" smtClean="0">
                  <a:solidFill>
                    <a:srgbClr val="C00000"/>
                  </a:solidFill>
                  <a:latin typeface="Comic Sans MS" panose="030F0702030302020204" pitchFamily="66" charset="0"/>
                  <a:cs typeface="Comic Sans MS" panose="030F0702030302020204" pitchFamily="66" charset="0"/>
                  <a:sym typeface="+mn-ea"/>
                </a:endParaRPr>
              </a:p>
            </p:txBody>
          </p:sp>
        </mc:Choice>
        <mc:Fallback>
          <p:sp>
            <p:nvSpPr>
              <p:cNvPr id="7" name="Espaço Reservado para Conteúdo 2"/>
              <p:cNvSpPr txBox="1">
                <a:spLocks noRot="1" noChangeAspect="1" noMove="1" noResize="1" noEditPoints="1" noAdjustHandles="1" noChangeArrowheads="1" noChangeShapeType="1" noTextEdit="1"/>
              </p:cNvSpPr>
              <p:nvPr/>
            </p:nvSpPr>
            <p:spPr>
              <a:xfrm>
                <a:off x="3173095" y="4970145"/>
                <a:ext cx="6898640" cy="1386205"/>
              </a:xfrm>
              <a:prstGeom prst="rect">
                <a:avLst/>
              </a:prstGeom>
              <a:blipFill rotWithShape="1">
                <a:blip r:embed="rId2"/>
                <a:stretch>
                  <a:fillRect l="-322" t="-1603" r="-322" b="-53504"/>
                </a:stretch>
              </a:blipFill>
              <a:ln w="44450" cmpd="dbl">
                <a:solidFill>
                  <a:srgbClr val="FFFF00"/>
                </a:solidFill>
                <a:prstDash val="solid"/>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380365" y="624205"/>
                <a:ext cx="11431905" cy="59772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800"/>
                  </a:spcAft>
                  <a:buNone/>
                </a:pP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Os Valores de C</a:t>
                </a:r>
                <a:r>
                  <a:rPr lang="pt-BR" altLang="en-US"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1</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e C</a:t>
                </a:r>
                <a:r>
                  <a:rPr lang="pt-BR" altLang="en-US"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2</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podem ser facilmente determinados multiplicando Y(s) por (s+j</a:t>
                </a:r>
                <a:r>
                  <a:rPr lang="pt-BR" altLang="en-US" b="1" dirty="0" smtClean="0">
                    <a:solidFill>
                      <a:srgbClr val="C00000"/>
                    </a:solidFill>
                    <a:latin typeface="Symbol" panose="05050102010706020507" charset="0"/>
                    <a:ea typeface="Cambria Math" panose="02040503050406030204" pitchFamily="18" charset="0"/>
                    <a:cs typeface="Symbol" panose="05050102010706020507" charset="0"/>
                    <a:sym typeface="+mn-ea"/>
                  </a:rPr>
                  <a:t>w</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e (s-j</a:t>
                </a:r>
                <a:r>
                  <a:rPr lang="pt-BR" altLang="en-US" b="1" dirty="0" smtClean="0">
                    <a:solidFill>
                      <a:srgbClr val="C00000"/>
                    </a:solidFill>
                    <a:latin typeface="Symbol" panose="05050102010706020507" charset="0"/>
                    <a:ea typeface="Cambria Math" panose="02040503050406030204" pitchFamily="18" charset="0"/>
                    <a:cs typeface="Symbol" panose="05050102010706020507" charset="0"/>
                    <a:sym typeface="+mn-ea"/>
                  </a:rPr>
                  <a:t>w</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como mostrado abaixo</a:t>
                </a:r>
                <a:endPar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fontAlgn="auto">
                  <a:lnSpc>
                    <a:spcPct val="120000"/>
                  </a:lnSpc>
                  <a:spcBef>
                    <a:spcPts val="600"/>
                  </a:spcBef>
                  <a:spcAft>
                    <a:spcPts val="600"/>
                  </a:spcAft>
                  <a:buNone/>
                </a:pPr>
                <a:r>
                  <a:rPr lang="pt-BR" altLang="en-US" b="1" u="sng"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mn-ea"/>
                  </a:rPr>
                  <a:t>Determinação de C</a:t>
                </a:r>
                <a:r>
                  <a:rPr lang="pt-BR" altLang="en-US" b="1" u="sng"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mn-ea"/>
                  </a:rPr>
                  <a:t>1</a:t>
                </a:r>
                <a:r>
                  <a:rPr lang="pt-BR" altLang="en-US"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multiplica por </a:t>
                </a:r>
                <a:r>
                  <a:rPr lang="pt-BR" altLang="en-US"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a:t>
                </a:r>
                <a:r>
                  <a:rPr lang="pt-BR" altLang="en-US" b="1" dirty="0" err="1">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s+j</a:t>
                </a:r>
                <a:r>
                  <a:rPr lang="pt-BR" altLang="en-US" b="1" dirty="0" err="1">
                    <a:solidFill>
                      <a:srgbClr val="C00000"/>
                    </a:solidFill>
                    <a:latin typeface="Symbol" panose="05050102010706020507" charset="0"/>
                    <a:ea typeface="Cambria Math" panose="02040503050406030204" pitchFamily="18" charset="0"/>
                    <a:cs typeface="Symbol" panose="05050102010706020507" charset="0"/>
                    <a:sym typeface="+mn-ea"/>
                  </a:rPr>
                  <a:t>w</a:t>
                </a:r>
                <a:r>
                  <a:rPr lang="pt-BR" altLang="en-US"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a:t>
                </a:r>
                <a:endPar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fontAlgn="auto">
                  <a:lnSpc>
                    <a:spcPct val="120000"/>
                  </a:lnSpc>
                  <a:spcBef>
                    <a:spcPts val="600"/>
                  </a:spcBef>
                  <a:spcAft>
                    <a:spcPts val="1800"/>
                  </a:spcAft>
                  <a:buNone/>
                </a:pPr>
                <a:r>
                  <a:rPr lang="pt-BR" altLang="pt-BR" sz="2400" dirty="0" smtClean="0">
                    <a:ea typeface="Cambria Math" panose="02040503050406030204" pitchFamily="18" charset="0"/>
                    <a:cs typeface="Cambria Math" panose="02040503050406030204" pitchFamily="18" charset="0"/>
                  </a:rPr>
                  <a:t>Y(s)</a:t>
                </a:r>
                <a14:m>
                  <m:oMath xmlns:m="http://schemas.openxmlformats.org/officeDocument/2006/math">
                    <m:d>
                      <m:d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𝐹</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𝑠</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rPr>
                      <m:t>𝐴</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𝑠</m:t>
                        </m:r>
                      </m:num>
                      <m:den>
                        <m:r>
                          <a:rPr lang="pt-BR" altLang="pt-BR" sz="24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den>
                    </m:f>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𝜔</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rPr>
                      <m:t>𝐺</m:t>
                    </m:r>
                    <m:r>
                      <a:rPr lang="en-US" altLang="pt-BR" sz="2400" i="1">
                        <a:latin typeface="Cambria Math" panose="02040503050406030204" pitchFamily="18" charset="0"/>
                      </a:rPr>
                      <m:t>(</m:t>
                    </m:r>
                    <m:r>
                      <a:rPr lang="en-US" altLang="pt-BR" sz="2400" i="1">
                        <a:latin typeface="Cambria Math" panose="02040503050406030204" pitchFamily="18" charset="0"/>
                      </a:rPr>
                      <m:t>𝑠</m:t>
                    </m:r>
                    <m:r>
                      <a:rPr lang="en-US" altLang="pt-BR" sz="2400" i="1">
                        <a:latin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𝜔</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 + </m:t>
                    </m:r>
                    <m:r>
                      <a:rPr lang="en-US" altLang="pt-BR" sz="2400" i="1">
                        <a:latin typeface="Cambria Math" panose="02040503050406030204" pitchFamily="18" charset="0"/>
                      </a:rPr>
                      <m:t>𝐴</m:t>
                    </m:r>
                    <m:f>
                      <m:fPr>
                        <m:ctrlP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𝜔</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𝜔</m:t>
                        </m:r>
                      </m:den>
                    </m:f>
                  </m:oMath>
                </a14:m>
                <a:r>
                  <a:rPr lang="pt-BR" altLang="en-US" dirty="0" smtClean="0">
                    <a:latin typeface="Cambria Math" panose="02040503050406030204" pitchFamily="18" charset="0"/>
                    <a:ea typeface="Cambria Math" panose="02040503050406030204" pitchFamily="18" charset="0"/>
                    <a:cs typeface="Cambria Math" panose="02040503050406030204" pitchFamily="18" charset="0"/>
                  </a:rPr>
                  <a:t>+</a:t>
                </a:r>
                <a14:m>
                  <m:oMath xmlns:m="http://schemas.openxmlformats.org/officeDocument/2006/math">
                    <m:r>
                      <a:rPr lang="en-US" altLang="pt-BR" i="1">
                        <a:latin typeface="Cambria Math" panose="02040503050406030204" pitchFamily="18" charset="0"/>
                      </a:rPr>
                      <m:t>𝐴</m:t>
                    </m:r>
                    <m:f>
                      <m:f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𝜔</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𝜔</m:t>
                        </m:r>
                      </m:den>
                    </m:f>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m:t>
                    </m:r>
                  </m:oMath>
                </a14:m>
                <a:endParaRPr lang="pt-BR" altLang="pt-BR" i="1" dirty="0" smtClean="0">
                  <a:latin typeface="Cambria Math" panose="02040503050406030204" pitchFamily="18" charset="0"/>
                  <a:ea typeface="Cambria Math" panose="02040503050406030204" pitchFamily="18" charset="0"/>
                  <a:cs typeface="Cambria Math" panose="02040503050406030204" pitchFamily="18" charset="0"/>
                </a:endParaRPr>
              </a:p>
              <a:p>
                <a:pPr marL="0" indent="0" algn="ctr" fontAlgn="auto">
                  <a:lnSpc>
                    <a:spcPct val="120000"/>
                  </a:lnSpc>
                  <a:spcBef>
                    <a:spcPts val="600"/>
                  </a:spcBef>
                  <a:spcAft>
                    <a:spcPts val="1800"/>
                  </a:spcAft>
                  <a:buNone/>
                </a:pPr>
                <a14:m>
                  <m:oMath xmlns:m="http://schemas.openxmlformats.org/officeDocument/2006/math">
                    <m:r>
                      <a:rPr lang="pt-BR" altLang="pt-BR" sz="3200" i="1" smtClean="0">
                        <a:latin typeface="Cambria Math" panose="02040503050406030204" pitchFamily="18" charset="0"/>
                        <a:ea typeface="Cambria Math" panose="02040503050406030204" pitchFamily="18" charset="0"/>
                        <a:cs typeface="Cambria Math" panose="02040503050406030204" pitchFamily="18" charset="0"/>
                      </a:rPr>
                      <m:t>𝐹</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𝐴</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num>
                      <m:den>
                        <m:r>
                          <a:rPr lang="pt-BR"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𝜔</m:t>
                        </m:r>
                      </m:den>
                    </m:f>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rPr>
                      <m:t>𝐺</m:t>
                    </m:r>
                    <m:r>
                      <a:rPr lang="en-US" altLang="pt-BR" sz="3200" i="1">
                        <a:latin typeface="Cambria Math" panose="02040503050406030204" pitchFamily="18" charset="0"/>
                      </a:rPr>
                      <m:t>(</m:t>
                    </m:r>
                    <m:r>
                      <a:rPr lang="en-US" altLang="pt-BR" sz="3200" i="1">
                        <a:latin typeface="Cambria Math" panose="02040503050406030204" pitchFamily="18" charset="0"/>
                      </a:rPr>
                      <m:t>𝑠</m:t>
                    </m:r>
                    <m:r>
                      <a:rPr lang="en-US" altLang="pt-BR" sz="3200" i="1">
                        <a:latin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 + </m:t>
                    </m:r>
                    <m:r>
                      <a:rPr lang="en-US" altLang="pt-BR" sz="3200" i="1">
                        <a:latin typeface="Cambria Math" panose="02040503050406030204" pitchFamily="18" charset="0"/>
                      </a:rPr>
                      <m:t>𝐴</m:t>
                    </m:r>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𝐶</m:t>
                        </m:r>
                      </m:e>
                      <m:sub>
                        <m:r>
                          <a:rPr lang="pt-BR" altLang="pt-BR" sz="3200" b="0" i="1" smtClean="0">
                            <a:latin typeface="Cambria Math" panose="02040503050406030204" pitchFamily="18" charset="0"/>
                          </a:rPr>
                          <m:t>1</m:t>
                        </m:r>
                      </m:sub>
                    </m:sSub>
                  </m:oMath>
                </a14:m>
                <a:r>
                  <a:rPr lang="pt-BR" altLang="en-US" sz="3200" dirty="0" smtClean="0">
                    <a:latin typeface="Cambria Math" panose="02040503050406030204" pitchFamily="18" charset="0"/>
                    <a:ea typeface="Cambria Math" panose="02040503050406030204" pitchFamily="18" charset="0"/>
                    <a:cs typeface="Cambria Math" panose="02040503050406030204" pitchFamily="18" charset="0"/>
                  </a:rPr>
                  <a:t>+</a:t>
                </a:r>
                <a14:m>
                  <m:oMath xmlns:m="http://schemas.openxmlformats.org/officeDocument/2006/math">
                    <m:r>
                      <a:rPr lang="en-US" altLang="pt-BR" sz="3200" i="1">
                        <a:latin typeface="Cambria Math" panose="02040503050406030204" pitchFamily="18" charset="0"/>
                      </a:rPr>
                      <m:t>𝐴</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den>
                    </m:f>
                  </m:oMath>
                </a14:m>
                <a:endParaRPr lang="pt-BR" altLang="en-US" sz="3200" b="0"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a:lnSpc>
                    <a:spcPct val="120000"/>
                  </a:lnSpc>
                  <a:spcBef>
                    <a:spcPts val="600"/>
                  </a:spcBef>
                  <a:spcAft>
                    <a:spcPts val="600"/>
                  </a:spcAft>
                  <a:buNone/>
                </a:pPr>
                <a:r>
                  <a:rPr lang="en-US" altLang="pt-BR" dirty="0">
                    <a:latin typeface="Comic Sans MS" panose="030F0702030302020204" pitchFamily="66" charset="0"/>
                    <a:ea typeface="Cambria Math" panose="02040503050406030204" pitchFamily="18" charset="0"/>
                    <a:cs typeface="Cambria Math" panose="02040503050406030204" pitchFamily="18" charset="0"/>
                  </a:rPr>
                  <a:t>Se </a:t>
                </a:r>
                <a:r>
                  <a:rPr lang="en-US" altLang="pt-BR" dirty="0" err="1">
                    <a:latin typeface="Comic Sans MS" panose="030F0702030302020204" pitchFamily="66" charset="0"/>
                    <a:ea typeface="Cambria Math" panose="02040503050406030204" pitchFamily="18" charset="0"/>
                    <a:cs typeface="Cambria Math" panose="02040503050406030204" pitchFamily="18" charset="0"/>
                  </a:rPr>
                  <a:t>avaliarmos</a:t>
                </a:r>
                <a:r>
                  <a:rPr lang="en-US" altLang="pt-BR" dirty="0">
                    <a:latin typeface="Comic Sans MS" panose="030F0702030302020204" pitchFamily="66" charset="0"/>
                    <a:ea typeface="Cambria Math" panose="02040503050406030204" pitchFamily="18" charset="0"/>
                    <a:cs typeface="Cambria Math" panose="02040503050406030204" pitchFamily="18" charset="0"/>
                  </a:rPr>
                  <a:t> s </a:t>
                </a:r>
                <a:r>
                  <a:rPr lang="en-US" altLang="pt-BR" i="1" dirty="0">
                    <a:latin typeface="Cambria Math" panose="02040503050406030204" pitchFamily="18" charset="0"/>
                    <a:ea typeface="Cambria Math" panose="02040503050406030204" pitchFamily="18" charset="0"/>
                    <a:cs typeface="Cambria Math" panose="02040503050406030204" pitchFamily="18" charset="0"/>
                  </a:rPr>
                  <a:t>= -</a:t>
                </a:r>
                <a:r>
                  <a:rPr lang="en-US" altLang="pt-BR" i="1" dirty="0" err="1">
                    <a:latin typeface="Cambria Math" panose="02040503050406030204" pitchFamily="18" charset="0"/>
                    <a:ea typeface="Cambria Math" panose="02040503050406030204" pitchFamily="18" charset="0"/>
                    <a:cs typeface="Cambria Math" panose="02040503050406030204" pitchFamily="18" charset="0"/>
                  </a:rPr>
                  <a:t>j</a:t>
                </a:r>
                <a:r>
                  <a:rPr lang="en-US" altLang="pt-BR" i="1" dirty="0" err="1">
                    <a:latin typeface="Symbol" panose="05050102010706020507" pitchFamily="18" charset="2"/>
                    <a:ea typeface="Cambria Math" panose="02040503050406030204" pitchFamily="18" charset="0"/>
                    <a:cs typeface="Cambria Math" panose="02040503050406030204" pitchFamily="18" charset="0"/>
                  </a:rPr>
                  <a:t>w</a:t>
                </a:r>
                <a:r>
                  <a:rPr lang="en-US" altLang="pt-BR" i="1" dirty="0">
                    <a:latin typeface="Comic Sans MS" panose="030F0702030302020204" pitchFamily="66" charset="0"/>
                    <a:ea typeface="Cambria Math" panose="02040503050406030204" pitchFamily="18" charset="0"/>
                    <a:cs typeface="Cambria Math" panose="02040503050406030204" pitchFamily="18" charset="0"/>
                  </a:rPr>
                  <a:t>, </a:t>
                </a:r>
                <a:r>
                  <a:rPr lang="en-US" altLang="pt-BR" dirty="0" err="1">
                    <a:latin typeface="Comic Sans MS" panose="030F0702030302020204" pitchFamily="66" charset="0"/>
                    <a:ea typeface="Cambria Math" panose="02040503050406030204" pitchFamily="18" charset="0"/>
                    <a:cs typeface="Cambria Math" panose="02040503050406030204" pitchFamily="18" charset="0"/>
                  </a:rPr>
                  <a:t>teremos</a:t>
                </a:r>
                <a:r>
                  <a:rPr lang="en-US" altLang="pt-BR" dirty="0">
                    <a:latin typeface="Comic Sans MS" panose="030F0702030302020204" pitchFamily="66" charset="0"/>
                    <a:ea typeface="Cambria Math" panose="02040503050406030204" pitchFamily="18" charset="0"/>
                    <a:cs typeface="Cambria Math" panose="02040503050406030204" pitchFamily="18" charset="0"/>
                  </a:rPr>
                  <a:t> </a:t>
                </a:r>
                <a:r>
                  <a:rPr lang="en-US" altLang="pt-BR" dirty="0" err="1">
                    <a:latin typeface="Comic Sans MS" panose="030F0702030302020204" pitchFamily="66" charset="0"/>
                    <a:ea typeface="Cambria Math" panose="02040503050406030204" pitchFamily="18" charset="0"/>
                    <a:cs typeface="Cambria Math" panose="02040503050406030204" pitchFamily="18" charset="0"/>
                  </a:rPr>
                  <a:t>então</a:t>
                </a:r>
                <a:endParaRPr lang="en-US" altLang="pt-BR" sz="4800" i="1" dirty="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e>
                      </m:d>
                      <m:r>
                        <a:rPr lang="en-US" altLang="pt-BR" i="1">
                          <a:latin typeface="Cambria Math" panose="02040503050406030204" pitchFamily="18" charset="0"/>
                          <a:ea typeface="Cambria Math" panose="02040503050406030204" pitchFamily="18" charset="0"/>
                        </a:rPr>
                        <m:t>𝐴</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𝑠</m:t>
                          </m:r>
                        </m:num>
                        <m:den>
                          <m:r>
                            <a:rPr lang="pt-BR" altLang="pt-BR" i="1">
                              <a:latin typeface="Cambria Math" panose="02040503050406030204" pitchFamily="18" charset="0"/>
                              <a:ea typeface="Cambria Math" panose="02040503050406030204" pitchFamily="18" charset="0"/>
                              <a:cs typeface="Cambria Math" panose="02040503050406030204" pitchFamily="18" charset="0"/>
                            </a:rPr>
                            <m:t>𝑠</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𝑗</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𝜔</m:t>
                          </m:r>
                        </m:den>
                      </m:f>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𝑠</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𝑗</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𝜔</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rPr>
                        <m:t>𝐴</m:t>
                      </m:r>
                      <m:sSub>
                        <m:sSubPr>
                          <m:ctrlPr>
                            <a:rPr lang="en-US" altLang="pt-BR" i="1">
                              <a:latin typeface="Cambria Math" panose="02040503050406030204" pitchFamily="18" charset="0"/>
                            </a:rPr>
                          </m:ctrlPr>
                        </m:sSubPr>
                        <m:e>
                          <m:r>
                            <a:rPr lang="pt-BR" altLang="pt-BR" i="1">
                              <a:latin typeface="Cambria Math" panose="02040503050406030204" pitchFamily="18" charset="0"/>
                            </a:rPr>
                            <m:t>𝐶</m:t>
                          </m:r>
                        </m:e>
                        <m:sub>
                          <m:r>
                            <a:rPr lang="pt-BR" altLang="pt-BR" i="1">
                              <a:latin typeface="Cambria Math" panose="02040503050406030204" pitchFamily="18" charset="0"/>
                            </a:rPr>
                            <m:t>1</m:t>
                          </m:r>
                        </m:sub>
                      </m:sSub>
                      <m:r>
                        <a:rPr lang="pt-BR" altLang="pt-BR" b="0" i="1" smtClean="0">
                          <a:latin typeface="Cambria Math" panose="02040503050406030204" pitchFamily="18" charset="0"/>
                        </a:rPr>
                        <m:t>  </m:t>
                      </m:r>
                      <m:r>
                        <a:rPr lang="en-US" altLang="pt-BR" i="1" smtClean="0">
                          <a:latin typeface="Cambria Math" panose="02040503050406030204" pitchFamily="18" charset="0"/>
                          <a:cs typeface="Cambria Math" panose="02040503050406030204" pitchFamily="18" charset="0"/>
                        </a:rPr>
                        <m:t>⟹</m:t>
                      </m:r>
                      <m:sSub>
                        <m:sSubPr>
                          <m:ctrlPr>
                            <a:rPr lang="en-US" altLang="pt-BR" i="1">
                              <a:latin typeface="Cambria Math" panose="02040503050406030204" pitchFamily="18" charset="0"/>
                            </a:rPr>
                          </m:ctrlPr>
                        </m:sSubPr>
                        <m:e>
                          <m:r>
                            <a:rPr lang="pt-BR" altLang="pt-BR" b="0" i="1" smtClean="0">
                              <a:latin typeface="Cambria Math" panose="02040503050406030204" pitchFamily="18" charset="0"/>
                            </a:rPr>
                            <m:t>   </m:t>
                          </m:r>
                          <m:r>
                            <a:rPr lang="pt-BR" altLang="pt-BR" i="1">
                              <a:latin typeface="Cambria Math" panose="02040503050406030204" pitchFamily="18" charset="0"/>
                            </a:rPr>
                            <m:t>𝐶</m:t>
                          </m:r>
                        </m:e>
                        <m:sub>
                          <m:r>
                            <a:rPr lang="pt-BR" altLang="pt-BR" b="0" i="1" smtClean="0">
                              <a:latin typeface="Cambria Math" panose="02040503050406030204" pitchFamily="18" charset="0"/>
                            </a:rPr>
                            <m:t>1</m:t>
                          </m:r>
                        </m:sub>
                      </m:sSub>
                      <m:r>
                        <a:rPr lang="pt-BR" altLang="pt-BR" b="0" i="1" smtClean="0">
                          <a:latin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𝐹</m:t>
                      </m:r>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r>
                        <a:rPr lang="pt-BR"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𝑗</m:t>
                          </m:r>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𝜔</m:t>
                          </m:r>
                        </m:den>
                      </m:f>
                      <m:r>
                        <a:rPr lang="pt-BR" altLang="pt-BR" i="1">
                          <a:latin typeface="Cambria Math" panose="02040503050406030204" pitchFamily="18" charset="0"/>
                          <a:ea typeface="Cambria Math" panose="02040503050406030204" pitchFamily="18" charset="0"/>
                          <a:cs typeface="Cambria Math" panose="02040503050406030204" pitchFamily="18" charset="0"/>
                        </a:rPr>
                        <m:t> </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pt-BR" altLang="pt-BR" b="0" i="1" smtClean="0">
                              <a:latin typeface="Cambria Math" panose="02040503050406030204" pitchFamily="18" charset="0"/>
                              <a:cs typeface="Cambria Math" panose="02040503050406030204" pitchFamily="18" charset="0"/>
                            </a:rPr>
                          </m:ctrlPr>
                        </m:fPr>
                        <m:num>
                          <m:r>
                            <a:rPr lang="en-US" altLang="pt-BR" b="0" i="1" smtClean="0">
                              <a:latin typeface="Cambria Math" panose="02040503050406030204" pitchFamily="18" charset="0"/>
                              <a:cs typeface="Cambria Math" panose="02040503050406030204" pitchFamily="18" charset="0"/>
                            </a:rPr>
                            <m:t>1</m:t>
                          </m:r>
                        </m:num>
                        <m:den>
                          <m:r>
                            <a:rPr lang="en-US" altLang="pt-BR" b="0" i="1" smtClean="0">
                              <a:latin typeface="Cambria Math" panose="02040503050406030204" pitchFamily="18" charset="0"/>
                              <a:cs typeface="Cambria Math" panose="02040503050406030204" pitchFamily="18" charset="0"/>
                            </a:rPr>
                            <m:t>2</m:t>
                          </m:r>
                        </m:den>
                      </m:f>
                      <m:r>
                        <a:rPr lang="pt-BR" altLang="pt-BR" i="1">
                          <a:latin typeface="Cambria Math" panose="02040503050406030204" pitchFamily="18" charset="0"/>
                          <a:ea typeface="Cambria Math" panose="02040503050406030204" pitchFamily="18" charset="0"/>
                          <a:cs typeface="Cambria Math" panose="02040503050406030204" pitchFamily="18" charset="0"/>
                        </a:rPr>
                        <m:t>𝐹</m:t>
                      </m:r>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altLang="en-US" b="0"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380365" y="624205"/>
                <a:ext cx="11431905" cy="5977255"/>
              </a:xfrm>
              <a:prstGeom prst="rect">
                <a:avLst/>
              </a:prstGeom>
              <a:blipFill rotWithShape="1">
                <a:blip r:embed="rId1"/>
                <a:stretch>
                  <a:fillRect b="-155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382905" y="962025"/>
                <a:ext cx="11160125" cy="493331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600"/>
                  </a:spcAft>
                  <a:buNone/>
                </a:pP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Determinação de C</a:t>
                </a:r>
                <a:r>
                  <a:rPr lang="pt-BR" altLang="en-US" b="1" baseline="-25000"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2</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multiplica por </a:t>
                </a:r>
                <a:r>
                  <a:rPr lang="pt-BR" altLang="en-US"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s-</a:t>
                </a:r>
                <a:r>
                  <a:rPr lang="pt-BR" altLang="en-US"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j</a:t>
                </a:r>
                <a:r>
                  <a:rPr lang="pt-BR" altLang="en-US" b="1" dirty="0" err="1" smtClean="0">
                    <a:solidFill>
                      <a:srgbClr val="C00000"/>
                    </a:solidFill>
                    <a:latin typeface="Symbol" panose="05050102010706020507" charset="0"/>
                    <a:ea typeface="Cambria Math" panose="02040503050406030204" pitchFamily="18" charset="0"/>
                    <a:cs typeface="Symbol" panose="05050102010706020507" charset="0"/>
                    <a:sym typeface="+mn-ea"/>
                  </a:rPr>
                  <a:t>w</a:t>
                </a:r>
                <a:r>
                  <a:rPr lang="pt-BR" altLang="en-US"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a:t>
                </a:r>
                <a:endPar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fontAlgn="auto">
                  <a:lnSpc>
                    <a:spcPct val="120000"/>
                  </a:lnSpc>
                  <a:spcBef>
                    <a:spcPts val="600"/>
                  </a:spcBef>
                  <a:spcAft>
                    <a:spcPts val="1800"/>
                  </a:spcAft>
                  <a:buNone/>
                </a:pPr>
                <a14:m>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𝐹</m:t>
                    </m:r>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𝑠</m:t>
                    </m:r>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rPr>
                      <m:t>𝐴</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𝑠</m:t>
                        </m:r>
                      </m:num>
                      <m:den>
                        <m:r>
                          <a:rPr lang="pt-BR" altLang="pt-BR" i="1">
                            <a:latin typeface="Cambria Math" panose="02040503050406030204" pitchFamily="18" charset="0"/>
                            <a:ea typeface="Cambria Math" panose="02040503050406030204" pitchFamily="18" charset="0"/>
                            <a:cs typeface="Cambria Math" panose="02040503050406030204" pitchFamily="18" charset="0"/>
                          </a:rPr>
                          <m:t>𝑠</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den>
                    </m:f>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𝜔</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rPr>
                      <m:t>𝐺</m:t>
                    </m:r>
                    <m:r>
                      <a:rPr lang="en-US" altLang="pt-BR" i="1">
                        <a:latin typeface="Cambria Math" panose="02040503050406030204" pitchFamily="18" charset="0"/>
                      </a:rPr>
                      <m:t>(</m:t>
                    </m:r>
                    <m:r>
                      <a:rPr lang="en-US" altLang="pt-BR" i="1">
                        <a:latin typeface="Cambria Math" panose="02040503050406030204" pitchFamily="18" charset="0"/>
                      </a:rPr>
                      <m:t>𝑠</m:t>
                    </m:r>
                    <m:r>
                      <a:rPr lang="en-US" altLang="pt-BR" i="1">
                        <a:latin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𝜔</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 + </m:t>
                    </m:r>
                    <m:r>
                      <a:rPr lang="en-US" altLang="pt-BR" i="1">
                        <a:latin typeface="Cambria Math" panose="02040503050406030204" pitchFamily="18" charset="0"/>
                      </a:rPr>
                      <m:t>𝐴</m:t>
                    </m:r>
                    <m:f>
                      <m:f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𝜔</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𝜔</m:t>
                        </m:r>
                      </m:den>
                    </m:f>
                  </m:oMath>
                </a14:m>
                <a:r>
                  <a:rPr lang="pt-BR" altLang="en-US" dirty="0" smtClean="0">
                    <a:latin typeface="Cambria Math" panose="02040503050406030204" pitchFamily="18" charset="0"/>
                    <a:ea typeface="Cambria Math" panose="02040503050406030204" pitchFamily="18" charset="0"/>
                    <a:cs typeface="Cambria Math" panose="02040503050406030204" pitchFamily="18" charset="0"/>
                  </a:rPr>
                  <a:t>+</a:t>
                </a:r>
                <a14:m>
                  <m:oMath xmlns:m="http://schemas.openxmlformats.org/officeDocument/2006/math">
                    <m:r>
                      <a:rPr lang="en-US" altLang="pt-BR" i="1">
                        <a:latin typeface="Cambria Math" panose="02040503050406030204" pitchFamily="18" charset="0"/>
                      </a:rPr>
                      <m:t>𝐴</m:t>
                    </m:r>
                    <m:f>
                      <m:f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𝜔</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𝜔</m:t>
                        </m:r>
                      </m:den>
                    </m:f>
                    <m:groupChr>
                      <m:groupChrPr>
                        <m:chr m:val="⇒"/>
                        <m:pos m:val="top"/>
                        <m:ctrlPr>
                          <a:rPr lang="en-US" altLang="pt-BR" i="1" smtClean="0">
                            <a:latin typeface="Cambria Math" panose="02040503050406030204" pitchFamily="18" charset="0"/>
                            <a:ea typeface="Cambria Math" panose="02040503050406030204" pitchFamily="18" charset="0"/>
                          </a:rPr>
                        </m:ctrlPr>
                      </m:groupChrPr>
                      <m:e/>
                    </m:groupChr>
                  </m:oMath>
                </a14:m>
                <a:endParaRPr lang="pt-BR" altLang="pt-BR" i="1" dirty="0" smtClean="0">
                  <a:latin typeface="Cambria Math" panose="02040503050406030204" pitchFamily="18" charset="0"/>
                  <a:ea typeface="Cambria Math" panose="02040503050406030204" pitchFamily="18" charset="0"/>
                  <a:cs typeface="Cambria Math" panose="02040503050406030204" pitchFamily="18" charset="0"/>
                </a:endParaRPr>
              </a:p>
              <a:p>
                <a:pPr marL="0" indent="0" algn="ctr" fontAlgn="auto">
                  <a:lnSpc>
                    <a:spcPct val="120000"/>
                  </a:lnSpc>
                  <a:spcBef>
                    <a:spcPts val="600"/>
                  </a:spcBef>
                  <a:spcAft>
                    <a:spcPts val="1800"/>
                  </a:spcAft>
                  <a:buNone/>
                </a:pPr>
                <a14:m>
                  <m:oMath xmlns:m="http://schemas.openxmlformats.org/officeDocument/2006/math">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𝑌</m:t>
                    </m:r>
                    <m:d>
                      <m:dPr>
                        <m:ctrlP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e>
                    </m:d>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3200" i="1" smtClean="0">
                        <a:latin typeface="Cambria Math" panose="02040503050406030204" pitchFamily="18" charset="0"/>
                        <a:ea typeface="Cambria Math" panose="02040503050406030204" pitchFamily="18" charset="0"/>
                        <a:cs typeface="Cambria Math" panose="02040503050406030204" pitchFamily="18" charset="0"/>
                      </a:rPr>
                      <m:t>𝐹</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𝐴</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num>
                      <m:den>
                        <m:r>
                          <a:rPr lang="pt-BR"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𝜔</m:t>
                        </m:r>
                      </m:den>
                    </m:f>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rPr>
                      <m:t>𝐺</m:t>
                    </m:r>
                    <m:r>
                      <a:rPr lang="en-US" altLang="pt-BR" sz="3200" i="1">
                        <a:latin typeface="Cambria Math" panose="02040503050406030204" pitchFamily="18" charset="0"/>
                      </a:rPr>
                      <m:t>(</m:t>
                    </m:r>
                    <m:r>
                      <a:rPr lang="en-US" altLang="pt-BR" sz="3200" i="1">
                        <a:latin typeface="Cambria Math" panose="02040503050406030204" pitchFamily="18" charset="0"/>
                      </a:rPr>
                      <m:t>𝑠</m:t>
                    </m:r>
                    <m:r>
                      <a:rPr lang="en-US" altLang="pt-BR" sz="3200" i="1">
                        <a:latin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 +</m:t>
                    </m:r>
                    <m:r>
                      <a:rPr lang="en-US" altLang="pt-BR" sz="3200" i="1">
                        <a:latin typeface="Cambria Math" panose="02040503050406030204" pitchFamily="18" charset="0"/>
                      </a:rPr>
                      <m:t>𝐴</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den>
                    </m:f>
                  </m:oMath>
                </a14:m>
                <a:r>
                  <a:rPr lang="pt-BR" altLang="en-US" sz="3200" dirty="0" smtClean="0">
                    <a:latin typeface="Cambria Math" panose="02040503050406030204" pitchFamily="18" charset="0"/>
                    <a:ea typeface="Cambria Math" panose="02040503050406030204" pitchFamily="18" charset="0"/>
                    <a:cs typeface="Cambria Math" panose="02040503050406030204" pitchFamily="18" charset="0"/>
                  </a:rPr>
                  <a:t>+</a:t>
                </a:r>
                <a14:m>
                  <m:oMath xmlns:m="http://schemas.openxmlformats.org/officeDocument/2006/math">
                    <m:r>
                      <a:rPr lang="en-US" altLang="pt-BR" sz="3200" i="1">
                        <a:latin typeface="Cambria Math" panose="02040503050406030204" pitchFamily="18" charset="0"/>
                      </a:rPr>
                      <m:t>𝐴</m:t>
                    </m:r>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𝐶</m:t>
                        </m:r>
                      </m:e>
                      <m:sub>
                        <m:r>
                          <a:rPr lang="pt-BR" altLang="pt-BR" sz="3200" b="0" i="1" smtClean="0">
                            <a:latin typeface="Cambria Math" panose="02040503050406030204" pitchFamily="18" charset="0"/>
                          </a:rPr>
                          <m:t>2</m:t>
                        </m:r>
                      </m:sub>
                    </m:sSub>
                  </m:oMath>
                </a14:m>
                <a:endParaRPr lang="pt-BR" altLang="en-US" sz="3200" b="0"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a:lnSpc>
                    <a:spcPct val="120000"/>
                  </a:lnSpc>
                  <a:spcBef>
                    <a:spcPts val="600"/>
                  </a:spcBef>
                  <a:spcAft>
                    <a:spcPts val="600"/>
                  </a:spcAft>
                  <a:buNone/>
                </a:pPr>
                <a:r>
                  <a:rPr lang="en-US" altLang="pt-BR" dirty="0">
                    <a:latin typeface="Comic Sans MS" panose="030F0702030302020204" pitchFamily="66" charset="0"/>
                    <a:ea typeface="Cambria Math" panose="02040503050406030204" pitchFamily="18" charset="0"/>
                    <a:cs typeface="Cambria Math" panose="02040503050406030204" pitchFamily="18" charset="0"/>
                  </a:rPr>
                  <a:t>Se </a:t>
                </a:r>
                <a:r>
                  <a:rPr lang="en-US" altLang="pt-BR" dirty="0" err="1">
                    <a:latin typeface="Comic Sans MS" panose="030F0702030302020204" pitchFamily="66" charset="0"/>
                    <a:ea typeface="Cambria Math" panose="02040503050406030204" pitchFamily="18" charset="0"/>
                    <a:cs typeface="Cambria Math" panose="02040503050406030204" pitchFamily="18" charset="0"/>
                  </a:rPr>
                  <a:t>avaliarmos</a:t>
                </a:r>
                <a:r>
                  <a:rPr lang="en-US" altLang="pt-BR" dirty="0">
                    <a:latin typeface="Comic Sans MS" panose="030F0702030302020204" pitchFamily="66" charset="0"/>
                    <a:ea typeface="Cambria Math" panose="02040503050406030204" pitchFamily="18" charset="0"/>
                    <a:cs typeface="Cambria Math" panose="02040503050406030204" pitchFamily="18" charset="0"/>
                  </a:rPr>
                  <a:t> s </a:t>
                </a:r>
                <a:r>
                  <a:rPr lang="en-US" altLang="pt-BR" i="1" dirty="0">
                    <a:latin typeface="Cambria Math" panose="02040503050406030204" pitchFamily="18" charset="0"/>
                    <a:ea typeface="Cambria Math" panose="02040503050406030204" pitchFamily="18" charset="0"/>
                    <a:cs typeface="Cambria Math" panose="02040503050406030204" pitchFamily="18" charset="0"/>
                  </a:rPr>
                  <a:t>= </a:t>
                </a:r>
                <a:r>
                  <a:rPr lang="en-US" altLang="pt-BR" i="1" dirty="0" err="1" smtClean="0">
                    <a:latin typeface="Cambria Math" panose="02040503050406030204" pitchFamily="18" charset="0"/>
                    <a:ea typeface="Cambria Math" panose="02040503050406030204" pitchFamily="18" charset="0"/>
                    <a:cs typeface="Cambria Math" panose="02040503050406030204" pitchFamily="18" charset="0"/>
                  </a:rPr>
                  <a:t>j</a:t>
                </a:r>
                <a:r>
                  <a:rPr lang="en-US" altLang="pt-BR" i="1" dirty="0" err="1" smtClean="0">
                    <a:latin typeface="Symbol" panose="05050102010706020507" pitchFamily="18" charset="2"/>
                    <a:ea typeface="Cambria Math" panose="02040503050406030204" pitchFamily="18" charset="0"/>
                    <a:cs typeface="Cambria Math" panose="02040503050406030204" pitchFamily="18" charset="0"/>
                  </a:rPr>
                  <a:t>w</a:t>
                </a:r>
                <a:r>
                  <a:rPr lang="en-US" altLang="pt-BR" i="1" dirty="0">
                    <a:latin typeface="Comic Sans MS" panose="030F0702030302020204" pitchFamily="66" charset="0"/>
                    <a:ea typeface="Cambria Math" panose="02040503050406030204" pitchFamily="18" charset="0"/>
                    <a:cs typeface="Cambria Math" panose="02040503050406030204" pitchFamily="18" charset="0"/>
                  </a:rPr>
                  <a:t>, </a:t>
                </a:r>
                <a:r>
                  <a:rPr lang="en-US" altLang="pt-BR" dirty="0" err="1">
                    <a:latin typeface="Comic Sans MS" panose="030F0702030302020204" pitchFamily="66" charset="0"/>
                    <a:ea typeface="Cambria Math" panose="02040503050406030204" pitchFamily="18" charset="0"/>
                    <a:cs typeface="Cambria Math" panose="02040503050406030204" pitchFamily="18" charset="0"/>
                  </a:rPr>
                  <a:t>teremos</a:t>
                </a:r>
                <a:r>
                  <a:rPr lang="en-US" altLang="pt-BR" dirty="0">
                    <a:latin typeface="Comic Sans MS" panose="030F0702030302020204" pitchFamily="66" charset="0"/>
                    <a:ea typeface="Cambria Math" panose="02040503050406030204" pitchFamily="18" charset="0"/>
                    <a:cs typeface="Cambria Math" panose="02040503050406030204" pitchFamily="18" charset="0"/>
                  </a:rPr>
                  <a:t> </a:t>
                </a:r>
                <a:r>
                  <a:rPr lang="en-US" altLang="pt-BR" dirty="0" err="1">
                    <a:latin typeface="Comic Sans MS" panose="030F0702030302020204" pitchFamily="66" charset="0"/>
                    <a:ea typeface="Cambria Math" panose="02040503050406030204" pitchFamily="18" charset="0"/>
                    <a:cs typeface="Cambria Math" panose="02040503050406030204" pitchFamily="18" charset="0"/>
                  </a:rPr>
                  <a:t>então</a:t>
                </a:r>
                <a:endParaRPr lang="en-US" altLang="pt-BR" sz="4800" i="1" dirty="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altLang="pt-BR" sz="32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𝜔</m:t>
                          </m:r>
                        </m:e>
                      </m:d>
                      <m:r>
                        <a:rPr lang="en-US" altLang="pt-BR" sz="3200" i="1">
                          <a:latin typeface="Cambria Math" panose="02040503050406030204" pitchFamily="18" charset="0"/>
                          <a:ea typeface="Cambria Math" panose="02040503050406030204" pitchFamily="18" charset="0"/>
                        </a:rPr>
                        <m:t>𝐴</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pt-BR"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2</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𝜔</m:t>
                          </m:r>
                        </m:den>
                      </m:f>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rPr>
                        <m:t>𝐴</m:t>
                      </m:r>
                      <m:sSub>
                        <m:sSubPr>
                          <m:ctrlPr>
                            <a:rPr lang="en-US" altLang="pt-BR" sz="3200" i="1">
                              <a:latin typeface="Cambria Math" panose="02040503050406030204" pitchFamily="18" charset="0"/>
                            </a:rPr>
                          </m:ctrlPr>
                        </m:sSubPr>
                        <m:e>
                          <m:r>
                            <a:rPr lang="pt-BR" altLang="pt-BR" sz="3200" i="1">
                              <a:latin typeface="Cambria Math" panose="02040503050406030204" pitchFamily="18" charset="0"/>
                            </a:rPr>
                            <m:t>𝐶</m:t>
                          </m:r>
                        </m:e>
                        <m:sub>
                          <m:r>
                            <a:rPr lang="pt-BR" altLang="pt-BR" sz="3200" b="0" i="1" smtClean="0">
                              <a:latin typeface="Cambria Math" panose="02040503050406030204" pitchFamily="18" charset="0"/>
                            </a:rPr>
                            <m:t>2</m:t>
                          </m:r>
                        </m:sub>
                      </m:sSub>
                      <m:r>
                        <a:rPr lang="pt-BR" altLang="pt-BR" sz="3200" b="0" i="1" smtClean="0">
                          <a:latin typeface="Cambria Math" panose="02040503050406030204" pitchFamily="18" charset="0"/>
                        </a:rPr>
                        <m:t>  </m:t>
                      </m:r>
                      <m:r>
                        <a:rPr lang="en-US" altLang="pt-BR" sz="3200" b="0" i="1" smtClean="0">
                          <a:latin typeface="Cambria Math" panose="02040503050406030204" pitchFamily="18" charset="0"/>
                        </a:rPr>
                        <m:t>      </m:t>
                      </m:r>
                      <m:r>
                        <a:rPr lang="en-US" altLang="pt-BR" sz="3200" i="1" smtClean="0">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rPr>
                          </m:ctrlPr>
                        </m:sSubPr>
                        <m:e>
                          <m:r>
                            <a:rPr lang="en-US" altLang="pt-BR" sz="3200" b="0" i="1" smtClean="0">
                              <a:latin typeface="Cambria Math" panose="02040503050406030204" pitchFamily="18" charset="0"/>
                            </a:rPr>
                            <m:t>     </m:t>
                          </m:r>
                          <m:r>
                            <a:rPr lang="pt-BR" altLang="pt-BR" sz="3200" b="0" i="1" smtClean="0">
                              <a:latin typeface="Cambria Math" panose="02040503050406030204" pitchFamily="18" charset="0"/>
                            </a:rPr>
                            <m:t>   </m:t>
                          </m:r>
                          <m:r>
                            <a:rPr lang="pt-BR" altLang="pt-BR" sz="3200" i="1">
                              <a:latin typeface="Cambria Math" panose="02040503050406030204" pitchFamily="18" charset="0"/>
                            </a:rPr>
                            <m:t>𝐶</m:t>
                          </m:r>
                        </m:e>
                        <m:sub>
                          <m:r>
                            <a:rPr lang="pt-BR" altLang="pt-BR" sz="3200" b="0" i="1" smtClean="0">
                              <a:latin typeface="Cambria Math" panose="02040503050406030204" pitchFamily="18" charset="0"/>
                            </a:rPr>
                            <m:t>2</m:t>
                          </m:r>
                        </m:sub>
                      </m:sSub>
                      <m:r>
                        <a:rPr lang="pt-BR" altLang="pt-BR" sz="3200" b="0" i="1" smtClean="0">
                          <a:latin typeface="Cambria Math" panose="02040503050406030204" pitchFamily="18" charset="0"/>
                        </a:rPr>
                        <m:t>=</m:t>
                      </m:r>
                      <m:f>
                        <m:fPr>
                          <m:ctrlPr>
                            <a:rPr lang="pt-BR" altLang="pt-BR" sz="3200" b="0" i="1" smtClean="0">
                              <a:latin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cs typeface="Cambria Math" panose="02040503050406030204" pitchFamily="18" charset="0"/>
                            </a:rPr>
                            <m:t>1</m:t>
                          </m:r>
                        </m:num>
                        <m:den>
                          <m:r>
                            <a:rPr lang="en-US" altLang="pt-BR" sz="3200" b="0" i="1" smtClean="0">
                              <a:latin typeface="Cambria Math" panose="02040503050406030204" pitchFamily="18" charset="0"/>
                              <a:cs typeface="Cambria Math" panose="02040503050406030204" pitchFamily="18" charset="0"/>
                            </a:rPr>
                            <m:t>2</m:t>
                          </m:r>
                        </m:den>
                      </m:f>
                      <m:r>
                        <a:rPr lang="pt-BR" altLang="pt-BR" sz="3200" i="1">
                          <a:latin typeface="Cambria Math" panose="02040503050406030204" pitchFamily="18" charset="0"/>
                          <a:ea typeface="Cambria Math" panose="02040503050406030204" pitchFamily="18" charset="0"/>
                          <a:cs typeface="Cambria Math" panose="02040503050406030204" pitchFamily="18" charset="0"/>
                        </a:rPr>
                        <m:t>𝐹</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𝜔</m:t>
                      </m:r>
                      <m:r>
                        <a:rPr lang="pt-BR" altLang="pt-BR" sz="3200" i="1">
                          <a:latin typeface="Cambria Math" panose="02040503050406030204" pitchFamily="18" charset="0"/>
                          <a:ea typeface="MS Mincho" charset="0"/>
                          <a:cs typeface="Cambria Math" panose="02040503050406030204" pitchFamily="18" charset="0"/>
                        </a:rPr>
                        <m:t>) </m:t>
                      </m:r>
                    </m:oMath>
                  </m:oMathPara>
                </a14:m>
                <a:endParaRPr lang="pt-BR" altLang="pt-BR" sz="3200" b="0" i="1" dirty="0" smtClean="0">
                  <a:gradFill>
                    <a:gsLst>
                      <a:gs pos="0">
                        <a:srgbClr val="E30000"/>
                      </a:gs>
                      <a:gs pos="100000">
                        <a:srgbClr val="760303"/>
                      </a:gs>
                    </a:gsLst>
                    <a:lin scaled="0"/>
                  </a:gradFill>
                  <a:latin typeface="Cambria Math" panose="02040503050406030204" pitchFamily="18" charset="0"/>
                  <a:ea typeface="Cambria Math" panose="02040503050406030204" pitchFamily="18" charset="0"/>
                  <a:cs typeface="Cambria Math" panose="02040503050406030204" pitchFamily="18"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382905" y="962025"/>
                <a:ext cx="11160125" cy="493331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394970" y="282892"/>
                <a:ext cx="11160125" cy="616077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600"/>
                  </a:spcAft>
                  <a:buNone/>
                </a:pP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A respostado do sistema para uma </a:t>
                </a:r>
                <a:r>
                  <a:rPr lang="pt-BR" altLang="en-US"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senoide</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após os transitórios desaparecerem, será</a:t>
                </a:r>
                <a:endPar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fontAlgn="auto">
                  <a:lnSpc>
                    <a:spcPct val="120000"/>
                  </a:lnSpc>
                  <a:spcBef>
                    <a:spcPts val="600"/>
                  </a:spcBef>
                  <a:spcAft>
                    <a:spcPts val="1800"/>
                  </a:spcAft>
                  <a:buNone/>
                </a:pPr>
                <a14:m>
                  <m:oMath xmlns:m="http://schemas.openxmlformats.org/officeDocument/2006/math">
                    <m:r>
                      <a:rPr lang="pt-BR" altLang="pt-BR" sz="3200" i="1">
                        <a:latin typeface="Cambria Math" panose="02040503050406030204" pitchFamily="18" charset="0"/>
                        <a:ea typeface="Cambria Math" panose="02040503050406030204" pitchFamily="18" charset="0"/>
                        <a:cs typeface="Cambria Math" panose="02040503050406030204" pitchFamily="18" charset="0"/>
                      </a:rPr>
                      <m:t>𝐹</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𝐴</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num>
                      <m:den>
                        <m:r>
                          <a:rPr lang="pt-BR"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p>
                        </m:sSup>
                      </m:den>
                    </m:f>
                    <m:r>
                      <a:rPr lang="pt-BR" sz="3200" i="1">
                        <a:latin typeface="Cambria Math" panose="02040503050406030204" pitchFamily="18" charset="0"/>
                      </a:rPr>
                      <m:t>=</m:t>
                    </m:r>
                    <m:r>
                      <a:rPr lang="en-US" altLang="pt-BR" sz="3200" i="1">
                        <a:latin typeface="Cambria Math" panose="02040503050406030204" pitchFamily="18" charset="0"/>
                      </a:rPr>
                      <m:t>𝐺</m:t>
                    </m:r>
                    <m:r>
                      <a:rPr lang="en-US" altLang="pt-BR" sz="3200" i="1">
                        <a:latin typeface="Cambria Math" panose="02040503050406030204" pitchFamily="18" charset="0"/>
                      </a:rPr>
                      <m:t>(</m:t>
                    </m:r>
                    <m:r>
                      <a:rPr lang="en-US" altLang="pt-BR" sz="3200" i="1">
                        <a:latin typeface="Cambria Math" panose="02040503050406030204" pitchFamily="18" charset="0"/>
                      </a:rPr>
                      <m:t>𝑠</m:t>
                    </m:r>
                    <m:r>
                      <a:rPr lang="en-US" altLang="pt-BR" sz="3200" i="1">
                        <a:latin typeface="Cambria Math" panose="02040503050406030204" pitchFamily="18" charset="0"/>
                      </a:rPr>
                      <m:t>)</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 + </m:t>
                    </m:r>
                    <m:r>
                      <a:rPr lang="en-US" altLang="pt-BR" sz="3200" i="1">
                        <a:latin typeface="Cambria Math" panose="02040503050406030204" pitchFamily="18" charset="0"/>
                      </a:rPr>
                      <m:t>𝐴</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𝜔</m:t>
                        </m:r>
                      </m:den>
                    </m:f>
                  </m:oMath>
                </a14:m>
                <a:r>
                  <a:rPr lang="pt-BR" altLang="en-US" sz="3200" dirty="0" smtClean="0">
                    <a:latin typeface="Cambria Math" panose="02040503050406030204" pitchFamily="18" charset="0"/>
                    <a:ea typeface="Cambria Math" panose="02040503050406030204" pitchFamily="18" charset="0"/>
                    <a:cs typeface="Cambria Math" panose="02040503050406030204" pitchFamily="18" charset="0"/>
                  </a:rPr>
                  <a:t>+</a:t>
                </a:r>
                <a14:m>
                  <m:oMath xmlns:m="http://schemas.openxmlformats.org/officeDocument/2006/math">
                    <m:r>
                      <a:rPr lang="en-US" altLang="pt-BR" sz="3200" i="1">
                        <a:latin typeface="Cambria Math" panose="02040503050406030204" pitchFamily="18" charset="0"/>
                      </a:rPr>
                      <m:t>𝐴</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𝜔</m:t>
                        </m:r>
                      </m:den>
                    </m:f>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     </m:t>
                    </m:r>
                    <m:groupChr>
                      <m:groupChrPr>
                        <m:chr m:val="⇒"/>
                        <m:pos m:val="top"/>
                        <m:ctrlPr>
                          <a:rPr lang="en-US" altLang="pt-BR" sz="3200" i="1" smtClean="0">
                            <a:latin typeface="Cambria Math" panose="02040503050406030204" pitchFamily="18" charset="0"/>
                            <a:ea typeface="Cambria Math" panose="02040503050406030204" pitchFamily="18" charset="0"/>
                          </a:rPr>
                        </m:ctrlPr>
                      </m:groupChrPr>
                      <m:e/>
                    </m:groupChr>
                  </m:oMath>
                </a14:m>
                <a:endParaRPr lang="pt-BR" altLang="pt-BR" sz="3200" i="1" dirty="0" smtClean="0">
                  <a:latin typeface="Cambria Math" panose="02040503050406030204" pitchFamily="18" charset="0"/>
                  <a:ea typeface="Cambria Math" panose="02040503050406030204" pitchFamily="18" charset="0"/>
                  <a:cs typeface="Cambria Math" panose="02040503050406030204" pitchFamily="18" charset="0"/>
                </a:endParaRPr>
              </a:p>
              <a:p>
                <a:pPr marL="0" indent="0" algn="ctr" fontAlgn="auto">
                  <a:lnSpc>
                    <a:spcPct val="120000"/>
                  </a:lnSpc>
                  <a:spcBef>
                    <a:spcPts val="600"/>
                  </a:spcBef>
                  <a:spcAft>
                    <a:spcPts val="1200"/>
                  </a:spcAft>
                  <a:buNone/>
                </a:pPr>
                <a14:m>
                  <m:oMath xmlns:m="http://schemas.openxmlformats.org/officeDocument/2006/math">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𝑌</m:t>
                    </m:r>
                    <m:d>
                      <m:dPr>
                        <m:ctrlP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e>
                    </m:d>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rPr>
                      <m:t>𝐴</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den>
                    </m:f>
                  </m:oMath>
                </a14:m>
                <a:r>
                  <a:rPr lang="pt-BR" altLang="en-US" sz="3200" dirty="0">
                    <a:latin typeface="Cambria Math" panose="02040503050406030204" pitchFamily="18" charset="0"/>
                    <a:ea typeface="Cambria Math" panose="02040503050406030204" pitchFamily="18" charset="0"/>
                    <a:cs typeface="Cambria Math" panose="02040503050406030204" pitchFamily="18" charset="0"/>
                  </a:rPr>
                  <a:t>+</a:t>
                </a:r>
                <a14:m>
                  <m:oMath xmlns:m="http://schemas.openxmlformats.org/officeDocument/2006/math">
                    <m:r>
                      <a:rPr lang="en-US" altLang="pt-BR" sz="3200" i="1">
                        <a:latin typeface="Cambria Math" panose="02040503050406030204" pitchFamily="18" charset="0"/>
                      </a:rPr>
                      <m:t>𝐴</m:t>
                    </m:r>
                    <m:f>
                      <m:f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den>
                    </m:f>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𝐴</m:t>
                    </m:r>
                    <m:d>
                      <m:dPr>
                        <m:ctrlPr>
                          <a:rPr lang="pt-BR" altLang="pt-BR" sz="3200" b="0" i="1" smtClean="0">
                            <a:latin typeface="Cambria Math" panose="02040503050406030204" pitchFamily="18" charset="0"/>
                            <a:ea typeface="Cambria Math" panose="02040503050406030204" pitchFamily="18" charset="0"/>
                          </a:rPr>
                        </m:ctrlPr>
                      </m:dPr>
                      <m:e>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pt-BR" altLang="pt-BR" sz="3200" i="1">
                                <a:latin typeface="Cambria Math" panose="02040503050406030204" pitchFamily="18" charset="0"/>
                                <a:ea typeface="Cambria Math" panose="02040503050406030204" pitchFamily="18" charset="0"/>
                                <a:cs typeface="Cambria Math" panose="02040503050406030204" pitchFamily="18" charset="0"/>
                              </a:rPr>
                              <m:t>𝐹</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𝜔</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num>
                          <m:den>
                            <m:r>
                              <a:rPr lang="pt-BR" altLang="pt-BR" sz="3200" i="1">
                                <a:latin typeface="Cambria Math" panose="02040503050406030204" pitchFamily="18" charset="0"/>
                                <a:ea typeface="Cambria Math" panose="02040503050406030204" pitchFamily="18" charset="0"/>
                                <a:cs typeface="Cambria Math" panose="02040503050406030204" pitchFamily="18" charset="0"/>
                              </a:rPr>
                              <m:t>2</m:t>
                            </m:r>
                          </m:den>
                        </m:f>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1</m:t>
                            </m:r>
                          </m:num>
                          <m:den>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den>
                        </m:f>
                        <m:r>
                          <m:rPr>
                            <m:nor/>
                          </m:rPr>
                          <a:rPr lang="pt-BR" altLang="en-US" sz="3200" dirty="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pt-BR" altLang="pt-BR" sz="3200" i="1">
                                <a:latin typeface="Cambria Math" panose="02040503050406030204" pitchFamily="18" charset="0"/>
                                <a:ea typeface="Cambria Math" panose="02040503050406030204" pitchFamily="18" charset="0"/>
                                <a:cs typeface="Cambria Math" panose="02040503050406030204" pitchFamily="18" charset="0"/>
                              </a:rPr>
                              <m:t>𝐹</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𝜔</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num>
                          <m:den>
                            <m:r>
                              <a:rPr lang="pt-BR" altLang="pt-BR" sz="3200" i="1">
                                <a:latin typeface="Cambria Math" panose="02040503050406030204" pitchFamily="18" charset="0"/>
                                <a:ea typeface="Cambria Math" panose="02040503050406030204" pitchFamily="18" charset="0"/>
                                <a:cs typeface="Cambria Math" panose="02040503050406030204" pitchFamily="18" charset="0"/>
                              </a:rPr>
                              <m:t>2</m:t>
                            </m:r>
                          </m:den>
                        </m:f>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1</m:t>
                            </m:r>
                          </m:num>
                          <m:den>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den>
                        </m:f>
                      </m:e>
                    </m:d>
                  </m:oMath>
                </a14:m>
                <a:endParaRPr lang="pt-BR" altLang="en-US" sz="3200" b="0"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a:lnSpc>
                    <a:spcPct val="120000"/>
                  </a:lnSpc>
                  <a:spcBef>
                    <a:spcPts val="100"/>
                  </a:spcBef>
                  <a:spcAft>
                    <a:spcPts val="600"/>
                  </a:spcAft>
                  <a:buNone/>
                </a:pP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Desde que F(s) seja da forma </a:t>
                </a:r>
                <a14:m>
                  <m:oMath xmlns:m="http://schemas.openxmlformats.org/officeDocument/2006/math">
                    <m:f>
                      <m:fPr>
                        <m:ctrlPr>
                          <a:rPr lang="pt-BR" sz="3200" b="1" i="1">
                            <a:solidFill>
                              <a:srgbClr val="C00000"/>
                            </a:solidFill>
                            <a:latin typeface="Cambria Math" panose="02040503050406030204" pitchFamily="18" charset="0"/>
                            <a:ea typeface="Cambria Math" panose="02040503050406030204" pitchFamily="18" charset="0"/>
                          </a:rPr>
                        </m:ctrlPr>
                      </m:fPr>
                      <m:num>
                        <m:r>
                          <a:rPr lang="pt-BR" sz="3200" b="1" i="1">
                            <a:solidFill>
                              <a:srgbClr val="C00000"/>
                            </a:solidFill>
                            <a:latin typeface="Cambria Math" panose="02040503050406030204" pitchFamily="18" charset="0"/>
                            <a:ea typeface="Cambria Math" panose="02040503050406030204" pitchFamily="18" charset="0"/>
                          </a:rPr>
                          <m:t>𝑷</m:t>
                        </m:r>
                        <m:d>
                          <m:dPr>
                            <m:ctrlPr>
                              <a:rPr lang="pt-BR" sz="3200" b="1" i="1">
                                <a:solidFill>
                                  <a:srgbClr val="C00000"/>
                                </a:solidFill>
                                <a:latin typeface="Cambria Math" panose="02040503050406030204" pitchFamily="18" charset="0"/>
                                <a:ea typeface="Cambria Math" panose="02040503050406030204" pitchFamily="18" charset="0"/>
                              </a:rPr>
                            </m:ctrlPr>
                          </m:dPr>
                          <m:e>
                            <m:r>
                              <a:rPr lang="pt-BR" sz="3200" b="1" i="1">
                                <a:solidFill>
                                  <a:srgbClr val="C00000"/>
                                </a:solidFill>
                                <a:latin typeface="Cambria Math" panose="02040503050406030204" pitchFamily="18" charset="0"/>
                                <a:ea typeface="Cambria Math" panose="02040503050406030204" pitchFamily="18" charset="0"/>
                              </a:rPr>
                              <m:t>𝒔</m:t>
                            </m:r>
                          </m:e>
                        </m:d>
                      </m:num>
                      <m:den>
                        <m:sSub>
                          <m:sSubPr>
                            <m:ctrlPr>
                              <a:rPr lang="pt-BR" sz="3200" b="1" i="1">
                                <a:solidFill>
                                  <a:srgbClr val="C00000"/>
                                </a:solidFill>
                                <a:latin typeface="Cambria Math" panose="02040503050406030204" pitchFamily="18" charset="0"/>
                                <a:ea typeface="Cambria Math" panose="02040503050406030204" pitchFamily="18" charset="0"/>
                              </a:rPr>
                            </m:ctrlPr>
                          </m:sSubPr>
                          <m:e>
                            <m:r>
                              <a:rPr lang="pt-BR" sz="3200" b="1" i="1" smtClean="0">
                                <a:solidFill>
                                  <a:srgbClr val="C00000"/>
                                </a:solidFill>
                                <a:latin typeface="Cambria Math" panose="02040503050406030204" pitchFamily="18" charset="0"/>
                                <a:ea typeface="Cambria Math" panose="02040503050406030204" pitchFamily="18" charset="0"/>
                              </a:rPr>
                              <m:t> </m:t>
                            </m:r>
                            <m:r>
                              <a:rPr lang="pt-BR" sz="3200" b="1" i="1">
                                <a:solidFill>
                                  <a:srgbClr val="C00000"/>
                                </a:solidFill>
                                <a:latin typeface="Cambria Math" panose="02040503050406030204" pitchFamily="18" charset="0"/>
                                <a:ea typeface="Cambria Math" panose="02040503050406030204" pitchFamily="18" charset="0"/>
                              </a:rPr>
                              <m:t>𝑷</m:t>
                            </m:r>
                          </m:e>
                          <m:sub>
                            <m:r>
                              <a:rPr lang="pt-BR" sz="3200" b="1" i="1">
                                <a:solidFill>
                                  <a:srgbClr val="C00000"/>
                                </a:solidFill>
                                <a:latin typeface="Cambria Math" panose="02040503050406030204" pitchFamily="18" charset="0"/>
                                <a:ea typeface="Cambria Math" panose="02040503050406030204" pitchFamily="18" charset="0"/>
                              </a:rPr>
                              <m:t>𝒄</m:t>
                            </m:r>
                          </m:sub>
                        </m:sSub>
                        <m:d>
                          <m:dPr>
                            <m:ctrlPr>
                              <a:rPr lang="pt-BR" sz="3200" b="1" i="1">
                                <a:solidFill>
                                  <a:srgbClr val="C00000"/>
                                </a:solidFill>
                                <a:latin typeface="Cambria Math" panose="02040503050406030204" pitchFamily="18" charset="0"/>
                                <a:ea typeface="Cambria Math" panose="02040503050406030204" pitchFamily="18" charset="0"/>
                              </a:rPr>
                            </m:ctrlPr>
                          </m:dPr>
                          <m:e>
                            <m:r>
                              <a:rPr lang="pt-BR" sz="3200" b="1" i="1">
                                <a:solidFill>
                                  <a:srgbClr val="C00000"/>
                                </a:solidFill>
                                <a:latin typeface="Cambria Math" panose="02040503050406030204" pitchFamily="18" charset="0"/>
                                <a:ea typeface="Cambria Math" panose="02040503050406030204" pitchFamily="18" charset="0"/>
                              </a:rPr>
                              <m:t>𝒔</m:t>
                            </m:r>
                          </m:e>
                        </m:d>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b="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(razão entre polinômios), pode-se mostrar que</a:t>
                </a:r>
                <a:r>
                  <a:rPr lang="pt-BR" altLang="en-US" b="1"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rPr>
                  <a:t> </a:t>
                </a:r>
                <a14:m>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𝐹</m:t>
                    </m:r>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r>
                      <a:rPr lang="pt-BR" altLang="pt-BR" i="1">
                        <a:latin typeface="Cambria Math" panose="02040503050406030204" pitchFamily="18" charset="0"/>
                        <a:ea typeface="Cambria Math" panose="02040503050406030204" pitchFamily="18" charset="0"/>
                        <a:cs typeface="Cambria Math" panose="02040503050406030204" pitchFamily="18" charset="0"/>
                      </a:rPr>
                      <m:t>) </m:t>
                    </m:r>
                  </m:oMath>
                </a14:m>
                <a:r>
                  <a:rPr lang="pt-BR" altLang="en-US" b="0"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rPr>
                  <a:t>=</a:t>
                </a:r>
                <a:r>
                  <a:rPr lang="pt-BR" altLang="pt-BR" dirty="0">
                    <a:ea typeface="Cambria Math" panose="02040503050406030204" pitchFamily="18" charset="0"/>
                    <a:cs typeface="Cambria Math" panose="02040503050406030204" pitchFamily="18" charset="0"/>
                  </a:rPr>
                  <a:t> </a:t>
                </a:r>
                <a14:m>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b="0" i="1" smtClean="0">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oMath>
                </a14:m>
                <a:r>
                  <a:rPr lang="pt-BR" altLang="en-US" b="0" baseline="30000"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rPr>
                  <a:t>*</a:t>
                </a:r>
                <a:endParaRPr lang="pt-BR" altLang="en-US" dirty="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a:lnSpc>
                    <a:spcPct val="120000"/>
                  </a:lnSpc>
                  <a:spcBef>
                    <a:spcPts val="600"/>
                  </a:spcBef>
                  <a:spcAft>
                    <a:spcPts val="600"/>
                  </a:spcAft>
                  <a:buNone/>
                </a:pP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Vamos escrever que</a:t>
                </a:r>
                <a:r>
                  <a:rPr lang="pt-BR" altLang="en-US" b="0"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rPr>
                  <a:t> </a:t>
                </a:r>
                <a:endParaRPr lang="pt-BR" altLang="en-US" b="0"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algn="ctr" fontAlgn="auto">
                  <a:lnSpc>
                    <a:spcPct val="120000"/>
                  </a:lnSpc>
                  <a:spcBef>
                    <a:spcPts val="600"/>
                  </a:spcBef>
                  <a:spcAft>
                    <a:spcPts val="1800"/>
                  </a:spcAft>
                  <a:buNone/>
                </a:pPr>
                <a14:m>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b="0" i="0" smtClean="0">
                        <a:latin typeface="Cambria Math" panose="02040503050406030204" pitchFamily="18" charset="0"/>
                        <a:ea typeface="Cambria Math" panose="02040503050406030204" pitchFamily="18" charset="0"/>
                        <a:cs typeface="Cambria Math" panose="02040503050406030204" pitchFamily="18" charset="0"/>
                      </a:rPr>
                      <m:t>=</m:t>
                    </m:r>
                    <m:d>
                      <m:dPr>
                        <m:begChr m:val="|"/>
                        <m:endChr m:val="|"/>
                        <m:ctrlPr>
                          <a:rPr lang="pt-BR" altLang="pt-BR" b="0" i="1" smtClean="0">
                            <a:latin typeface="Cambria Math" panose="02040503050406030204" pitchFamily="18" charset="0"/>
                            <a:ea typeface="Cambria Math" panose="02040503050406030204" pitchFamily="18" charset="0"/>
                            <a:cs typeface="Cambria Math" panose="02040503050406030204" pitchFamily="18" charset="0"/>
                          </a:rPr>
                        </m:ctrlPr>
                      </m:dPr>
                      <m:e>
                        <m:r>
                          <m:rPr>
                            <m:sty m:val="p"/>
                          </m:rPr>
                          <a:rPr lang="pt-BR" altLang="pt-BR" b="0" i="0" smtClean="0">
                            <a:latin typeface="Cambria Math" panose="02040503050406030204" pitchFamily="18" charset="0"/>
                            <a:ea typeface="Cambria Math" panose="02040503050406030204" pitchFamily="18" charset="0"/>
                            <a:cs typeface="Cambria Math" panose="02040503050406030204" pitchFamily="18" charset="0"/>
                          </a:rPr>
                          <m:t>F</m:t>
                        </m:r>
                        <m:d>
                          <m:dPr>
                            <m:ctrlPr>
                              <a:rPr lang="pt-BR" altLang="pt-BR" b="0" i="1" smtClean="0">
                                <a:latin typeface="Cambria Math" panose="02040503050406030204" pitchFamily="18" charset="0"/>
                                <a:ea typeface="Cambria Math" panose="02040503050406030204" pitchFamily="18" charset="0"/>
                                <a:cs typeface="Cambria Math" panose="02040503050406030204" pitchFamily="18" charset="0"/>
                              </a:rPr>
                            </m:ctrlPr>
                          </m:dPr>
                          <m:e>
                            <m:r>
                              <m:rPr>
                                <m:sty m:val="p"/>
                              </m:rPr>
                              <a:rPr lang="pt-BR" altLang="pt-BR" b="0" i="0" smtClean="0">
                                <a:latin typeface="Cambria Math" panose="02040503050406030204" pitchFamily="18" charset="0"/>
                                <a:ea typeface="Cambria Math" panose="02040503050406030204" pitchFamily="18" charset="0"/>
                                <a:cs typeface="Cambria Math" panose="02040503050406030204" pitchFamily="18" charset="0"/>
                              </a:rPr>
                              <m:t>j</m:t>
                            </m:r>
                            <m:r>
                              <m:rPr>
                                <m:sty m:val="p"/>
                              </m:rPr>
                              <a:rPr lang="el-GR" altLang="pt-BR" b="0" i="1" smtClean="0">
                                <a:latin typeface="Cambria Math" panose="02040503050406030204" pitchFamily="18" charset="0"/>
                                <a:ea typeface="Cambria Math" panose="02040503050406030204" pitchFamily="18" charset="0"/>
                                <a:cs typeface="Cambria Math" panose="02040503050406030204" pitchFamily="18" charset="0"/>
                              </a:rPr>
                              <m:t>ω</m:t>
                            </m:r>
                          </m:e>
                        </m:d>
                      </m:e>
                    </m:d>
                    <m:sSup>
                      <m:sSupPr>
                        <m:ctrlPr>
                          <a:rPr lang="pt-BR" altLang="pt-BR" b="0" i="1" smtClean="0">
                            <a:latin typeface="Cambria Math" panose="02040503050406030204" pitchFamily="18" charset="0"/>
                            <a:ea typeface="Cambria Math" panose="02040503050406030204" pitchFamily="18" charset="0"/>
                          </a:rPr>
                        </m:ctrlPr>
                      </m:sSupPr>
                      <m:e>
                        <m:r>
                          <a:rPr lang="pt-BR" altLang="pt-BR" b="0" i="1" smtClean="0">
                            <a:latin typeface="Cambria Math" panose="02040503050406030204" pitchFamily="18" charset="0"/>
                            <a:ea typeface="Cambria Math" panose="02040503050406030204" pitchFamily="18" charset="0"/>
                          </a:rPr>
                          <m:t>𝑒</m:t>
                        </m:r>
                      </m:e>
                      <m:sup>
                        <m:r>
                          <a:rPr lang="pt-BR" altLang="pt-BR" b="0" i="1" smtClean="0">
                            <a:latin typeface="Cambria Math" panose="02040503050406030204" pitchFamily="18" charset="0"/>
                            <a:ea typeface="Cambria Math" panose="02040503050406030204" pitchFamily="18" charset="0"/>
                          </a:rPr>
                          <m:t>𝑗</m:t>
                        </m:r>
                        <m:r>
                          <a:rPr lang="pt-BR" altLang="pt-BR" b="0" i="1" smtClean="0">
                            <a:latin typeface="Cambria Math" panose="02040503050406030204" pitchFamily="18" charset="0"/>
                            <a:ea typeface="Cambria Math" panose="02040503050406030204" pitchFamily="18" charset="0"/>
                          </a:rPr>
                          <m:t>𝜃</m:t>
                        </m:r>
                      </m:sup>
                    </m:sSup>
                  </m:oMath>
                </a14:m>
                <a:r>
                  <a:rPr lang="pt-BR" altLang="en-US"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e, então,</a:t>
                </a:r>
                <a:r>
                  <a:rPr lang="pt-BR" altLang="en-US"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rPr>
                  <a:t>  </a:t>
                </a:r>
                <a14:m>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a:latin typeface="Cambria Math" panose="02040503050406030204" pitchFamily="18" charset="0"/>
                        <a:ea typeface="Cambria Math" panose="02040503050406030204" pitchFamily="18" charset="0"/>
                        <a:cs typeface="Cambria Math" panose="02040503050406030204" pitchFamily="18" charset="0"/>
                      </a:rPr>
                      <m:t>=</m:t>
                    </m:r>
                    <m:d>
                      <m:dPr>
                        <m:begChr m:val="|"/>
                        <m:endChr m:val="|"/>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m:rPr>
                            <m:sty m:val="p"/>
                          </m:rPr>
                          <a:rPr lang="pt-BR" altLang="pt-BR">
                            <a:latin typeface="Cambria Math" panose="02040503050406030204" pitchFamily="18" charset="0"/>
                            <a:ea typeface="Cambria Math" panose="02040503050406030204" pitchFamily="18" charset="0"/>
                            <a:cs typeface="Cambria Math" panose="02040503050406030204" pitchFamily="18" charset="0"/>
                          </a:rPr>
                          <m:t>F</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m:rPr>
                                <m:sty m:val="p"/>
                              </m:rPr>
                              <a:rPr lang="pt-BR" altLang="pt-BR">
                                <a:latin typeface="Cambria Math" panose="02040503050406030204" pitchFamily="18" charset="0"/>
                                <a:ea typeface="Cambria Math" panose="02040503050406030204" pitchFamily="18" charset="0"/>
                                <a:cs typeface="Cambria Math" panose="02040503050406030204" pitchFamily="18" charset="0"/>
                              </a:rPr>
                              <m:t>j</m:t>
                            </m:r>
                            <m:r>
                              <m:rPr>
                                <m:sty m:val="p"/>
                              </m:rPr>
                              <a:rPr lang="el-GR" altLang="pt-BR" i="1">
                                <a:latin typeface="Cambria Math" panose="02040503050406030204" pitchFamily="18" charset="0"/>
                                <a:ea typeface="Cambria Math" panose="02040503050406030204" pitchFamily="18" charset="0"/>
                                <a:cs typeface="Cambria Math" panose="02040503050406030204" pitchFamily="18" charset="0"/>
                              </a:rPr>
                              <m:t>ω</m:t>
                            </m:r>
                          </m:e>
                        </m:d>
                      </m:e>
                    </m:d>
                    <m:sSup>
                      <m:sSupPr>
                        <m:ctrlPr>
                          <a:rPr lang="pt-BR" altLang="pt-BR" i="1">
                            <a:latin typeface="Cambria Math" panose="02040503050406030204" pitchFamily="18" charset="0"/>
                            <a:ea typeface="Cambria Math" panose="02040503050406030204" pitchFamily="18" charset="0"/>
                          </a:rPr>
                        </m:ctrlPr>
                      </m:sSupPr>
                      <m:e>
                        <m:r>
                          <a:rPr lang="pt-BR" altLang="pt-BR" i="1">
                            <a:latin typeface="Cambria Math" panose="02040503050406030204" pitchFamily="18" charset="0"/>
                            <a:ea typeface="Cambria Math" panose="02040503050406030204" pitchFamily="18" charset="0"/>
                          </a:rPr>
                          <m:t>𝑒</m:t>
                        </m:r>
                      </m:e>
                      <m:sup>
                        <m:r>
                          <a:rPr lang="pt-BR" altLang="pt-BR" b="0" i="1" smtClean="0">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𝑗</m:t>
                        </m:r>
                        <m:r>
                          <a:rPr lang="pt-BR" altLang="pt-BR" i="1">
                            <a:latin typeface="Cambria Math" panose="02040503050406030204" pitchFamily="18" charset="0"/>
                            <a:ea typeface="Cambria Math" panose="02040503050406030204" pitchFamily="18" charset="0"/>
                          </a:rPr>
                          <m:t>𝜃</m:t>
                        </m:r>
                      </m:sup>
                    </m:sSup>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(conjugados)</a:t>
                </a:r>
                <a:endPar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394970" y="282892"/>
                <a:ext cx="11160125" cy="6160770"/>
              </a:xfrm>
              <a:prstGeom prst="rect">
                <a:avLst/>
              </a:prstGeom>
              <a:blipFill rotWithShape="1">
                <a:blip r:embed="rId1"/>
                <a:stretch>
                  <a:fillRect t="-5" b="-2747"/>
                </a:stretch>
              </a:blipFill>
            </p:spPr>
            <p:txBody>
              <a:bodyPr/>
              <a:lstStyle/>
              <a:p>
                <a:r>
                  <a:rPr lang="pt-BR" altLang="en-US">
                    <a:noFill/>
                  </a:rPr>
                  <a:t> </a:t>
                </a:r>
              </a:p>
            </p:txBody>
          </p:sp>
        </mc:Fallback>
      </mc:AlternateContent>
      <p:sp>
        <p:nvSpPr>
          <p:cNvPr id="3" name="Forma livre 2"/>
          <p:cNvSpPr/>
          <p:nvPr/>
        </p:nvSpPr>
        <p:spPr>
          <a:xfrm>
            <a:off x="2839085" y="1456690"/>
            <a:ext cx="1102995" cy="711835"/>
          </a:xfrm>
          <a:custGeom>
            <a:avLst/>
            <a:gdLst>
              <a:gd name="connsiteX0" fmla="*/ 0 w 1102936"/>
              <a:gd name="connsiteY0" fmla="*/ 857839 h 866746"/>
              <a:gd name="connsiteX1" fmla="*/ 565608 w 1102936"/>
              <a:gd name="connsiteY1" fmla="*/ 810705 h 866746"/>
              <a:gd name="connsiteX2" fmla="*/ 377072 w 1102936"/>
              <a:gd name="connsiteY2" fmla="*/ 433633 h 866746"/>
              <a:gd name="connsiteX3" fmla="*/ 1102936 w 1102936"/>
              <a:gd name="connsiteY3" fmla="*/ 0 h 866746"/>
            </a:gdLst>
            <a:ahLst/>
            <a:cxnLst>
              <a:cxn ang="0">
                <a:pos x="connsiteX0" y="connsiteY0"/>
              </a:cxn>
              <a:cxn ang="0">
                <a:pos x="connsiteX1" y="connsiteY1"/>
              </a:cxn>
              <a:cxn ang="0">
                <a:pos x="connsiteX2" y="connsiteY2"/>
              </a:cxn>
              <a:cxn ang="0">
                <a:pos x="connsiteX3" y="connsiteY3"/>
              </a:cxn>
            </a:cxnLst>
            <a:rect l="l" t="t" r="r" b="b"/>
            <a:pathLst>
              <a:path w="1102936" h="866746">
                <a:moveTo>
                  <a:pt x="0" y="857839"/>
                </a:moveTo>
                <a:cubicBezTo>
                  <a:pt x="251381" y="869622"/>
                  <a:pt x="502763" y="881406"/>
                  <a:pt x="565608" y="810705"/>
                </a:cubicBezTo>
                <a:cubicBezTo>
                  <a:pt x="628453" y="740004"/>
                  <a:pt x="287517" y="568751"/>
                  <a:pt x="377072" y="433633"/>
                </a:cubicBezTo>
                <a:cubicBezTo>
                  <a:pt x="466627" y="298515"/>
                  <a:pt x="784781" y="149257"/>
                  <a:pt x="1102936" y="0"/>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CaixaDeTexto 4"/>
          <p:cNvSpPr txBox="1"/>
          <p:nvPr/>
        </p:nvSpPr>
        <p:spPr>
          <a:xfrm>
            <a:off x="3942001" y="1191503"/>
            <a:ext cx="784767" cy="523220"/>
          </a:xfrm>
          <a:prstGeom prst="rect">
            <a:avLst/>
          </a:prstGeom>
          <a:noFill/>
        </p:spPr>
        <p:txBody>
          <a:bodyPr wrap="none" rtlCol="0">
            <a:spAutoFit/>
          </a:bodyPr>
          <a:lstStyle/>
          <a:p>
            <a:r>
              <a:rPr lang="pt-BR" sz="2800" dirty="0" smtClean="0"/>
              <a:t>zera</a:t>
            </a:r>
            <a:endParaRPr lang="pt-BR" sz="2800" dirty="0"/>
          </a:p>
        </p:txBody>
      </p:sp>
    </p:spTree>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384664" y="750376"/>
                <a:ext cx="11160125" cy="490595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600"/>
                  </a:spcAft>
                  <a:buNone/>
                </a:pPr>
                <a:r>
                  <a:rPr lang="pt-BR" altLang="en-US" b="1"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rPr>
                  <a:t>Assim</a:t>
                </a:r>
                <a:endParaRPr lang="pt-BR" altLang="pt-BR" i="1" dirty="0" smtClean="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𝑌</m:t>
                      </m:r>
                      <m:d>
                        <m:dPr>
                          <m:ctrlP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e>
                      </m:d>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pt-BR" altLang="pt-BR" sz="3200" b="0" i="1" smtClean="0">
                              <a:latin typeface="Cambria Math" panose="02040503050406030204" pitchFamily="18" charset="0"/>
                              <a:ea typeface="Cambria Math" panose="02040503050406030204" pitchFamily="18" charset="0"/>
                            </a:rPr>
                          </m:ctrlPr>
                        </m:fPr>
                        <m:num>
                          <m:r>
                            <a:rPr lang="pt-BR" altLang="pt-BR" sz="3200" b="0" i="1" smtClean="0">
                              <a:latin typeface="Cambria Math" panose="02040503050406030204" pitchFamily="18" charset="0"/>
                              <a:ea typeface="Cambria Math" panose="02040503050406030204" pitchFamily="18" charset="0"/>
                            </a:rPr>
                            <m:t>𝐴</m:t>
                          </m:r>
                        </m:num>
                        <m:den>
                          <m:r>
                            <a:rPr lang="pt-BR" altLang="pt-BR" sz="3200" b="0" i="1" smtClean="0">
                              <a:latin typeface="Cambria Math" panose="02040503050406030204" pitchFamily="18" charset="0"/>
                              <a:ea typeface="Cambria Math" panose="02040503050406030204" pitchFamily="18" charset="0"/>
                            </a:rPr>
                            <m:t>2</m:t>
                          </m:r>
                        </m:den>
                      </m:f>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d>
                        <m:dPr>
                          <m:ctrlPr>
                            <a:rPr lang="pt-BR" altLang="pt-BR" sz="3200" b="0" i="1" smtClean="0">
                              <a:latin typeface="Cambria Math" panose="02040503050406030204" pitchFamily="18" charset="0"/>
                              <a:ea typeface="Cambria Math" panose="02040503050406030204" pitchFamily="18" charset="0"/>
                            </a:rPr>
                          </m:ctrlPr>
                        </m:dPr>
                        <m:e>
                          <m:sSup>
                            <m:sSupPr>
                              <m:ctrlPr>
                                <a:rPr lang="pt-BR" altLang="pt-BR" sz="3200" i="1">
                                  <a:latin typeface="Cambria Math" panose="02040503050406030204" pitchFamily="18" charset="0"/>
                                  <a:ea typeface="Cambria Math" panose="02040503050406030204" pitchFamily="18" charset="0"/>
                                </a:rPr>
                              </m:ctrlPr>
                            </m:sSupPr>
                            <m:e>
                              <m:r>
                                <a:rPr lang="pt-BR" altLang="pt-BR" sz="3200" i="1">
                                  <a:latin typeface="Cambria Math" panose="02040503050406030204" pitchFamily="18" charset="0"/>
                                  <a:ea typeface="Cambria Math" panose="02040503050406030204" pitchFamily="18" charset="0"/>
                                </a:rPr>
                                <m:t>𝑒</m:t>
                              </m:r>
                            </m:e>
                            <m:sup>
                              <m:r>
                                <a:rPr lang="pt-BR" altLang="pt-BR" sz="3200" b="0" i="1" smtClean="0">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rPr>
                                <m:t>𝜃</m:t>
                              </m:r>
                            </m:sup>
                          </m:sSup>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1</m:t>
                              </m:r>
                            </m:num>
                            <m:den>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den>
                          </m:f>
                          <m:r>
                            <m:rPr>
                              <m:nor/>
                            </m:rPr>
                            <a:rPr lang="pt-BR" altLang="en-US" sz="3200" dirty="0">
                              <a:latin typeface="Cambria Math" panose="02040503050406030204" pitchFamily="18" charset="0"/>
                              <a:ea typeface="Cambria Math" panose="02040503050406030204" pitchFamily="18" charset="0"/>
                              <a:cs typeface="Cambria Math" panose="02040503050406030204" pitchFamily="18" charset="0"/>
                            </a:rPr>
                            <m:t>+</m:t>
                          </m:r>
                          <m:sSup>
                            <m:sSupPr>
                              <m:ctrlPr>
                                <a:rPr lang="pt-BR" altLang="pt-BR" sz="3200" i="1">
                                  <a:latin typeface="Cambria Math" panose="02040503050406030204" pitchFamily="18" charset="0"/>
                                  <a:ea typeface="Cambria Math" panose="02040503050406030204" pitchFamily="18" charset="0"/>
                                </a:rPr>
                              </m:ctrlPr>
                            </m:sSupPr>
                            <m:e>
                              <m:r>
                                <a:rPr lang="pt-BR" altLang="pt-BR" sz="3200" i="1">
                                  <a:latin typeface="Cambria Math" panose="02040503050406030204" pitchFamily="18" charset="0"/>
                                  <a:ea typeface="Cambria Math" panose="02040503050406030204" pitchFamily="18" charset="0"/>
                                </a:rPr>
                                <m:t>𝑒</m:t>
                              </m:r>
                            </m:e>
                            <m:sup>
                              <m:r>
                                <a:rPr lang="pt-BR" altLang="pt-BR" sz="3200" i="1">
                                  <a:latin typeface="Cambria Math" panose="02040503050406030204" pitchFamily="18" charset="0"/>
                                  <a:ea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rPr>
                                <m:t>𝜃</m:t>
                              </m:r>
                            </m:sup>
                          </m:sSup>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1</m:t>
                              </m:r>
                            </m:num>
                            <m:den>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den>
                          </m:f>
                        </m:e>
                      </m:d>
                    </m:oMath>
                  </m:oMathPara>
                </a14:m>
                <a:endParaRPr lang="pt-BR" altLang="en-US" sz="3200" b="0"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fontAlgn="auto">
                  <a:lnSpc>
                    <a:spcPct val="120000"/>
                  </a:lnSpc>
                  <a:spcBef>
                    <a:spcPts val="600"/>
                  </a:spcBef>
                  <a:spcAft>
                    <a:spcPts val="1800"/>
                  </a:spcAft>
                  <a:buNone/>
                </a:pPr>
                <a:r>
                  <a:rPr lang="pt-BR" altLang="pt-BR" b="0" dirty="0" smtClean="0">
                    <a:latin typeface="Comic Sans MS" panose="030F0702030302020204" pitchFamily="66" charset="0"/>
                    <a:ea typeface="Cambria Math" panose="02040503050406030204" pitchFamily="18" charset="0"/>
                    <a:cs typeface="Cambria Math" panose="02040503050406030204" pitchFamily="18" charset="0"/>
                  </a:rPr>
                  <a:t>Achando a resposta no tempo</a:t>
                </a:r>
                <a:endParaRPr lang="pt-BR" altLang="pt-BR" b="0" dirty="0" smtClean="0">
                  <a:latin typeface="Comic Sans MS" panose="030F0702030302020204" pitchFamily="66" charset="0"/>
                  <a:ea typeface="Cambria Math" panose="02040503050406030204" pitchFamily="18" charset="0"/>
                  <a:cs typeface="Cambria Math" panose="02040503050406030204" pitchFamily="18" charset="0"/>
                </a:endParaRPr>
              </a:p>
              <a:p>
                <a:pPr marL="0" indent="0" algn="ctr"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𝑦</m:t>
                      </m:r>
                      <m:d>
                        <m:dPr>
                          <m:ctrlP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𝑡</m:t>
                          </m:r>
                        </m:e>
                      </m:d>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r>
                            <a:rPr lang="pt-BR" altLang="pt-BR" sz="3200" i="1">
                              <a:latin typeface="Cambria Math" panose="02040503050406030204" pitchFamily="18" charset="0"/>
                              <a:ea typeface="Cambria Math" panose="02040503050406030204" pitchFamily="18" charset="0"/>
                            </a:rPr>
                            <m:t>𝐴</m:t>
                          </m:r>
                        </m:num>
                        <m:den>
                          <m:r>
                            <a:rPr lang="pt-BR" altLang="pt-BR" sz="3200" i="1">
                              <a:latin typeface="Cambria Math" panose="02040503050406030204" pitchFamily="18" charset="0"/>
                              <a:ea typeface="Cambria Math" panose="02040503050406030204" pitchFamily="18" charset="0"/>
                            </a:rPr>
                            <m:t>2</m:t>
                          </m:r>
                        </m:den>
                      </m:f>
                      <m:d>
                        <m:dPr>
                          <m:begChr m:val="|"/>
                          <m:endChr m:val="|"/>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𝜔</m:t>
                              </m:r>
                            </m:e>
                          </m:d>
                        </m:e>
                      </m:d>
                      <m:sSup>
                        <m:sSupPr>
                          <m:ctrlPr>
                            <a:rPr lang="pt-BR" altLang="pt-BR" sz="3200" i="1">
                              <a:latin typeface="Cambria Math" panose="02040503050406030204" pitchFamily="18" charset="0"/>
                              <a:ea typeface="Cambria Math" panose="02040503050406030204" pitchFamily="18" charset="0"/>
                            </a:rPr>
                          </m:ctrlPr>
                        </m:sSupPr>
                        <m:e>
                          <m:r>
                            <a:rPr lang="pt-BR" altLang="pt-BR" sz="3200" i="1">
                              <a:latin typeface="Cambria Math" panose="02040503050406030204" pitchFamily="18" charset="0"/>
                              <a:ea typeface="Cambria Math" panose="02040503050406030204" pitchFamily="18" charset="0"/>
                            </a:rPr>
                            <m:t>𝑒</m:t>
                          </m:r>
                        </m:e>
                        <m:sup>
                          <m:r>
                            <a:rPr lang="pt-BR" altLang="pt-BR" sz="3200" i="1">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𝑗</m:t>
                          </m:r>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𝜔</m:t>
                          </m:r>
                          <m:r>
                            <a:rPr lang="pt-BR" altLang="pt-BR" sz="3200" b="0" i="1" smtClean="0">
                              <a:latin typeface="Cambria Math" panose="02040503050406030204" pitchFamily="18" charset="0"/>
                              <a:ea typeface="Cambria Math" panose="02040503050406030204" pitchFamily="18" charset="0"/>
                            </a:rPr>
                            <m:t>𝑡</m:t>
                          </m:r>
                          <m:r>
                            <a:rPr lang="en-US" altLang="pt-BR" sz="3200" b="0" i="1" smtClean="0">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𝜃</m:t>
                          </m:r>
                          <m:r>
                            <a:rPr lang="pt-BR" altLang="pt-BR" sz="3200" b="0" i="1" smtClean="0">
                              <a:latin typeface="Cambria Math" panose="02040503050406030204" pitchFamily="18" charset="0"/>
                              <a:ea typeface="Cambria Math" panose="02040503050406030204" pitchFamily="18" charset="0"/>
                            </a:rPr>
                            <m:t>)</m:t>
                          </m:r>
                        </m:sup>
                      </m:sSup>
                      <m:r>
                        <a:rPr lang="pt-BR" altLang="pt-BR" sz="3200" b="0" i="1" smtClean="0">
                          <a:latin typeface="Cambria Math" panose="02040503050406030204" pitchFamily="18" charset="0"/>
                          <a:ea typeface="Cambria Math" panose="02040503050406030204" pitchFamily="18" charset="0"/>
                        </a:rPr>
                        <m:t>+</m:t>
                      </m:r>
                      <m:sSup>
                        <m:sSupPr>
                          <m:ctrlPr>
                            <a:rPr lang="pt-BR" altLang="pt-BR" sz="3200" i="1">
                              <a:latin typeface="Cambria Math" panose="02040503050406030204" pitchFamily="18" charset="0"/>
                              <a:ea typeface="Cambria Math" panose="02040503050406030204" pitchFamily="18" charset="0"/>
                            </a:rPr>
                          </m:ctrlPr>
                        </m:sSupPr>
                        <m:e>
                          <m:r>
                            <a:rPr lang="pt-BR" altLang="pt-BR" sz="3200" i="1">
                              <a:latin typeface="Cambria Math" panose="02040503050406030204" pitchFamily="18" charset="0"/>
                              <a:ea typeface="Cambria Math" panose="02040503050406030204" pitchFamily="18" charset="0"/>
                            </a:rPr>
                            <m:t>𝑒</m:t>
                          </m:r>
                        </m:e>
                        <m:sup>
                          <m:r>
                            <a:rPr lang="pt-BR" altLang="pt-BR" sz="3200" b="0" i="1" smtClean="0">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𝑡</m:t>
                          </m:r>
                          <m:r>
                            <a:rPr lang="en-US" altLang="pt-BR" sz="3200" i="1">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𝜃</m:t>
                          </m:r>
                          <m:r>
                            <a:rPr lang="pt-BR" altLang="pt-BR" sz="3200" i="1">
                              <a:latin typeface="Cambria Math" panose="02040503050406030204" pitchFamily="18" charset="0"/>
                              <a:ea typeface="Cambria Math" panose="02040503050406030204" pitchFamily="18" charset="0"/>
                            </a:rPr>
                            <m:t>)</m:t>
                          </m:r>
                        </m:sup>
                      </m:sSup>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ℎ</m:t>
                      </m:r>
                      <m:d>
                        <m:dPr>
                          <m:ctrlPr>
                            <a:rPr lang="pt-BR" altLang="pt-BR" sz="3200" b="0" i="1" smtClean="0">
                              <a:latin typeface="Cambria Math" panose="02040503050406030204" pitchFamily="18" charset="0"/>
                              <a:ea typeface="Cambria Math" panose="02040503050406030204" pitchFamily="18" charset="0"/>
                            </a:rPr>
                          </m:ctrlPr>
                        </m:dPr>
                        <m:e>
                          <m:r>
                            <a:rPr lang="pt-BR" altLang="pt-BR" sz="3200" b="0" i="1" smtClean="0">
                              <a:latin typeface="Cambria Math" panose="02040503050406030204" pitchFamily="18" charset="0"/>
                              <a:ea typeface="Cambria Math" panose="02040503050406030204" pitchFamily="18" charset="0"/>
                            </a:rPr>
                            <m:t>𝑡</m:t>
                          </m:r>
                        </m:e>
                      </m:d>
                      <m:r>
                        <a:rPr lang="pt-BR" altLang="pt-BR" sz="3200" b="0" i="1" smtClean="0">
                          <a:latin typeface="Cambria Math" panose="02040503050406030204" pitchFamily="18" charset="0"/>
                          <a:ea typeface="Cambria Math" panose="02040503050406030204" pitchFamily="18" charset="0"/>
                        </a:rPr>
                        <m:t>=</m:t>
                      </m:r>
                    </m:oMath>
                  </m:oMathPara>
                </a14:m>
                <a:endParaRPr lang="pt-BR" altLang="pt-BR" sz="3200" b="0" i="1" dirty="0" smtClean="0">
                  <a:latin typeface="Cambria Math" panose="02040503050406030204" pitchFamily="18" charset="0"/>
                  <a:ea typeface="Cambria Math" panose="02040503050406030204" pitchFamily="18" charset="0"/>
                </a:endParaRPr>
              </a:p>
              <a:p>
                <a:pPr marL="0" indent="0" algn="ctr" fontAlgn="auto">
                  <a:lnSpc>
                    <a:spcPct val="120000"/>
                  </a:lnSpc>
                  <a:spcBef>
                    <a:spcPts val="600"/>
                  </a:spcBef>
                  <a:spcAft>
                    <a:spcPts val="1800"/>
                  </a:spcAft>
                  <a:buNone/>
                </a:pPr>
                <a:r>
                  <a:rPr lang="pt-BR" altLang="pt-BR" sz="3200" i="1" dirty="0">
                    <a:latin typeface="Cambria Math" panose="02040503050406030204" pitchFamily="18" charset="0"/>
                    <a:ea typeface="Cambria Math" panose="02040503050406030204" pitchFamily="18" charset="0"/>
                  </a:rPr>
                  <a:t>y</a:t>
                </a:r>
                <a:r>
                  <a:rPr lang="pt-BR" altLang="pt-BR" sz="3200" b="0" i="1" dirty="0" smtClean="0">
                    <a:latin typeface="Cambria Math" panose="02040503050406030204" pitchFamily="18" charset="0"/>
                    <a:ea typeface="Cambria Math" panose="02040503050406030204" pitchFamily="18" charset="0"/>
                  </a:rPr>
                  <a:t>(t)=A</a:t>
                </a:r>
                <a14:m>
                  <m:oMath xmlns:m="http://schemas.openxmlformats.org/officeDocument/2006/math">
                    <m:r>
                      <a:rPr lang="en-US" altLang="pt-BR" sz="3200" i="1" dirty="0" smtClean="0">
                        <a:latin typeface="Cambria Math" panose="02040503050406030204" pitchFamily="18" charset="0"/>
                        <a:ea typeface="Cambria Math" panose="02040503050406030204" pitchFamily="18" charset="0"/>
                        <a:cs typeface="Cambria Math" panose="02040503050406030204" pitchFamily="18" charset="0"/>
                      </a:rPr>
                      <m:t>∙</m:t>
                    </m:r>
                    <m:d>
                      <m:dPr>
                        <m:begChr m:val="|"/>
                        <m:endChr m:val="|"/>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𝜔</m:t>
                            </m:r>
                          </m:e>
                        </m:d>
                      </m:e>
                    </m:d>
                    <m:func>
                      <m:func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funcPr>
                      <m:fName>
                        <m:r>
                          <m:rPr>
                            <m:sty m:val="p"/>
                          </m:rPr>
                          <a:rPr lang="pt-BR" altLang="pt-BR" sz="3200">
                            <a:latin typeface="Cambria Math" panose="02040503050406030204" pitchFamily="18" charset="0"/>
                            <a:ea typeface="Cambria Math" panose="02040503050406030204" pitchFamily="18" charset="0"/>
                            <a:cs typeface="Cambria Math" panose="02040503050406030204" pitchFamily="18" charset="0"/>
                          </a:rPr>
                          <m:t>cos</m:t>
                        </m:r>
                      </m:fName>
                      <m:e>
                        <m:d>
                          <m:d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rPr>
                              <m:t>𝜔</m:t>
                            </m:r>
                            <m:r>
                              <a:rPr lang="pt-BR" altLang="pt-BR" sz="3200" i="1">
                                <a:latin typeface="Cambria Math" panose="02040503050406030204" pitchFamily="18" charset="0"/>
                                <a:ea typeface="Cambria Math" panose="02040503050406030204" pitchFamily="18" charset="0"/>
                              </a:rPr>
                              <m:t>𝑡</m:t>
                            </m:r>
                            <m:r>
                              <a:rPr lang="en-US" altLang="pt-BR" sz="3200" i="1">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𝜃</m:t>
                            </m:r>
                          </m:e>
                        </m:d>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ℎ</m:t>
                        </m:r>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𝑡</m:t>
                        </m:r>
                        <m:r>
                          <a:rPr lang="pt-BR" altLang="pt-BR" sz="3200" b="0" i="1" smtClean="0">
                            <a:latin typeface="Cambria Math" panose="02040503050406030204" pitchFamily="18" charset="0"/>
                            <a:ea typeface="Cambria Math" panose="02040503050406030204" pitchFamily="18" charset="0"/>
                          </a:rPr>
                          <m:t>)</m:t>
                        </m:r>
                      </m:e>
                    </m:func>
                  </m:oMath>
                </a14:m>
                <a:endParaRPr lang="pt-BR" altLang="pt-BR" sz="3200" b="0" i="1" dirty="0" smtClean="0">
                  <a:latin typeface="Cambria Math" panose="02040503050406030204" pitchFamily="18" charset="0"/>
                  <a:ea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384664" y="750376"/>
                <a:ext cx="11160125" cy="4905957"/>
              </a:xfrm>
              <a:prstGeom prst="rect">
                <a:avLst/>
              </a:prstGeom>
              <a:blipFill rotWithShape="1">
                <a:blip r:embed="rId1"/>
                <a:stretch>
                  <a:fillRect l="-4" t="-9" r="4" b="8"/>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23570" y="528320"/>
                <a:ext cx="11160125" cy="602488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1800"/>
                  </a:spcAft>
                  <a:buNone/>
                </a:pPr>
                <a:r>
                  <a:rPr lang="pt-BR" altLang="pt-BR" i="1" dirty="0" smtClean="0">
                    <a:latin typeface="Cambria Math" panose="02040503050406030204" pitchFamily="18" charset="0"/>
                    <a:ea typeface="Cambria Math" panose="02040503050406030204" pitchFamily="18" charset="0"/>
                  </a:rPr>
                  <a:t>y</a:t>
                </a:r>
                <a:r>
                  <a:rPr lang="pt-BR" altLang="pt-BR" b="0" i="1" dirty="0" smtClean="0">
                    <a:latin typeface="Cambria Math" panose="02040503050406030204" pitchFamily="18" charset="0"/>
                    <a:ea typeface="Cambria Math" panose="02040503050406030204" pitchFamily="18" charset="0"/>
                  </a:rPr>
                  <a:t>(t)=A</a:t>
                </a:r>
                <a14:m>
                  <m:oMath xmlns:m="http://schemas.openxmlformats.org/officeDocument/2006/math">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d>
                      <m:dPr>
                        <m:begChr m:val="|"/>
                        <m:endChr m:val="|"/>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e>
                    </m:d>
                    <m:func>
                      <m:func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funcPr>
                      <m:fName>
                        <m:r>
                          <m:rPr>
                            <m:sty m:val="p"/>
                          </m:rPr>
                          <a:rPr lang="pt-BR" altLang="pt-BR">
                            <a:latin typeface="Cambria Math" panose="02040503050406030204" pitchFamily="18" charset="0"/>
                            <a:ea typeface="Cambria Math" panose="02040503050406030204" pitchFamily="18" charset="0"/>
                            <a:cs typeface="Cambria Math" panose="02040503050406030204" pitchFamily="18" charset="0"/>
                          </a:rPr>
                          <m:t>cos</m:t>
                        </m:r>
                      </m:fName>
                      <m:e>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𝜔</m:t>
                            </m:r>
                            <m:r>
                              <a:rPr lang="pt-BR" altLang="pt-BR" i="1">
                                <a:latin typeface="Cambria Math" panose="02040503050406030204" pitchFamily="18" charset="0"/>
                                <a:ea typeface="Cambria Math" panose="02040503050406030204" pitchFamily="18" charset="0"/>
                              </a:rPr>
                              <m:t>𝑡</m:t>
                            </m:r>
                            <m:r>
                              <a:rPr lang="en-US"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𝜃</m:t>
                            </m:r>
                          </m:e>
                        </m:d>
                        <m:r>
                          <a:rPr lang="pt-BR" altLang="pt-BR" b="0" i="1" smtClean="0">
                            <a:latin typeface="Cambria Math" panose="02040503050406030204" pitchFamily="18" charset="0"/>
                            <a:ea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rPr>
                          <m:t>ℎ</m:t>
                        </m:r>
                        <m:r>
                          <a:rPr lang="pt-BR" altLang="pt-BR" b="0" i="1" smtClean="0">
                            <a:latin typeface="Cambria Math" panose="02040503050406030204" pitchFamily="18" charset="0"/>
                            <a:ea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rPr>
                          <m:t>𝑡</m:t>
                        </m:r>
                        <m:r>
                          <a:rPr lang="pt-BR" altLang="pt-BR" b="0" i="1" smtClean="0">
                            <a:latin typeface="Cambria Math" panose="02040503050406030204" pitchFamily="18" charset="0"/>
                            <a:ea typeface="Cambria Math" panose="02040503050406030204" pitchFamily="18" charset="0"/>
                          </a:rPr>
                          <m:t>)</m:t>
                        </m:r>
                      </m:e>
                    </m:func>
                  </m:oMath>
                </a14:m>
                <a:endParaRPr lang="pt-BR" altLang="pt-BR" i="1" dirty="0" smtClean="0">
                  <a:latin typeface="Cambria Math" panose="02040503050406030204" pitchFamily="18" charset="0"/>
                  <a:ea typeface="Cambria Math" panose="02040503050406030204" pitchFamily="18" charset="0"/>
                </a:endParaRPr>
              </a:p>
              <a:p>
                <a:pPr>
                  <a:lnSpc>
                    <a:spcPct val="120000"/>
                  </a:lnSpc>
                  <a:spcBef>
                    <a:spcPts val="600"/>
                  </a:spcBef>
                  <a:spcAft>
                    <a:spcPts val="1800"/>
                  </a:spcAft>
                </a:pPr>
                <a:r>
                  <a:rPr lang="pt-BR" altLang="pt-BR" b="0" dirty="0" smtClean="0">
                    <a:latin typeface="Comic Sans MS" panose="030F0702030302020204" pitchFamily="66" charset="0"/>
                    <a:ea typeface="Cambria Math" panose="02040503050406030204" pitchFamily="18" charset="0"/>
                  </a:rPr>
                  <a:t>A amplitude da saída é </a:t>
                </a:r>
                <a:r>
                  <a:rPr lang="pt-BR" altLang="pt-BR" i="1" dirty="0">
                    <a:latin typeface="Cambria Math" panose="02040503050406030204" pitchFamily="18" charset="0"/>
                    <a:ea typeface="Cambria Math" panose="02040503050406030204" pitchFamily="18" charset="0"/>
                  </a:rPr>
                  <a:t>A</a:t>
                </a:r>
                <a14:m>
                  <m:oMath xmlns:m="http://schemas.openxmlformats.org/officeDocument/2006/math">
                    <m:r>
                      <a:rPr lang="en-US" altLang="pt-BR" i="1" dirty="0">
                        <a:latin typeface="Cambria Math" panose="02040503050406030204" pitchFamily="18" charset="0"/>
                        <a:ea typeface="Cambria Math" panose="02040503050406030204" pitchFamily="18" charset="0"/>
                        <a:cs typeface="Cambria Math" panose="02040503050406030204" pitchFamily="18" charset="0"/>
                      </a:rPr>
                      <m:t>∙</m:t>
                    </m:r>
                    <m:d>
                      <m:dPr>
                        <m:begChr m:val="|"/>
                        <m:endChr m:val="|"/>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e>
                    </m:d>
                  </m:oMath>
                </a14:m>
                <a:endParaRPr lang="pt-BR" altLang="pt-BR" b="0" dirty="0" smtClean="0">
                  <a:latin typeface="Comic Sans MS" panose="030F0702030302020204" pitchFamily="66" charset="0"/>
                  <a:ea typeface="Cambria Math" panose="02040503050406030204" pitchFamily="18" charset="0"/>
                </a:endParaRPr>
              </a:p>
              <a:p>
                <a:pPr>
                  <a:lnSpc>
                    <a:spcPct val="120000"/>
                  </a:lnSpc>
                  <a:spcBef>
                    <a:spcPts val="600"/>
                  </a:spcBef>
                  <a:spcAft>
                    <a:spcPts val="1800"/>
                  </a:spcAft>
                </a:pPr>
                <a:r>
                  <a:rPr lang="pt-BR" altLang="pt-BR" dirty="0" smtClean="0">
                    <a:latin typeface="Comic Sans MS" panose="030F0702030302020204" pitchFamily="66" charset="0"/>
                    <a:ea typeface="Cambria Math" panose="02040503050406030204" pitchFamily="18" charset="0"/>
                  </a:rPr>
                  <a:t>A fase da saída </a:t>
                </a:r>
                <a14:m>
                  <m:oMath xmlns:m="http://schemas.openxmlformats.org/officeDocument/2006/math">
                    <m:r>
                      <a:rPr lang="pt-BR" altLang="pt-BR" i="1">
                        <a:latin typeface="Cambria Math" panose="02040503050406030204" pitchFamily="18" charset="0"/>
                        <a:ea typeface="Cambria Math" panose="02040503050406030204" pitchFamily="18" charset="0"/>
                      </a:rPr>
                      <m:t>𝜃</m:t>
                    </m:r>
                  </m:oMath>
                </a14:m>
                <a:r>
                  <a:rPr lang="pt-BR" altLang="pt-BR" dirty="0" smtClean="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é igual a </a:t>
                </a:r>
                <a14:m>
                  <m:oMath xmlns:m="http://schemas.openxmlformats.org/officeDocument/2006/math">
                    <m:r>
                      <a:rPr lang="en-US" altLang="pt-BR" dirty="0"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𝐼𝑚</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r>
                          <a:rPr lang="en-US" altLang="pt-BR" i="1">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i="1">
                            <a:latin typeface="Cambria Math" panose="02040503050406030204" pitchFamily="18" charset="0"/>
                            <a:ea typeface="Cambria Math" panose="02040503050406030204" pitchFamily="18" charset="0"/>
                            <a:cs typeface="Cambria Math" panose="02040503050406030204" pitchFamily="18" charset="0"/>
                          </a:rPr>
                          <m:t>𝑅𝑒𝑎𝑙</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r>
                          <a:rPr lang="en-US" altLang="pt-BR" i="1">
                            <a:latin typeface="Cambria Math" panose="02040503050406030204" pitchFamily="18" charset="0"/>
                            <a:ea typeface="Cambria Math" panose="02040503050406030204" pitchFamily="18" charset="0"/>
                            <a:cs typeface="Cambria Math" panose="02040503050406030204" pitchFamily="18" charset="0"/>
                          </a:rPr>
                          <m:t>)</m:t>
                        </m:r>
                      </m:den>
                    </m:f>
                  </m:oMath>
                </a14:m>
                <a:r>
                  <a:rPr lang="pt-BR" altLang="en-US">
                    <a:latin typeface="Cambria Math" panose="02040503050406030204" pitchFamily="18" charset="0"/>
                    <a:ea typeface="Cambria Math" panose="02040503050406030204" pitchFamily="18" charset="0"/>
                    <a:cs typeface="Cambria Math" panose="02040503050406030204" pitchFamily="18" charset="0"/>
                  </a:rPr>
                  <a:t>)</a:t>
                </a:r>
                <a:endParaRPr lang="pt-BR" altLang="pt-BR" b="0" dirty="0" smtClean="0">
                  <a:latin typeface="Comic Sans MS" panose="030F0702030302020204" pitchFamily="66" charset="0"/>
                  <a:ea typeface="Cambria Math" panose="02040503050406030204" pitchFamily="18" charset="0"/>
                </a:endParaRPr>
              </a:p>
              <a:p>
                <a:pPr marL="0" indent="0">
                  <a:lnSpc>
                    <a:spcPct val="120000"/>
                  </a:lnSpc>
                  <a:spcBef>
                    <a:spcPts val="600"/>
                  </a:spcBef>
                  <a:spcAft>
                    <a:spcPts val="600"/>
                  </a:spcAft>
                  <a:buNone/>
                </a:pPr>
                <a:r>
                  <a:rPr lang="pt-BR" altLang="pt-BR" dirty="0" smtClean="0">
                    <a:latin typeface="Comic Sans MS" panose="030F0702030302020204" pitchFamily="66" charset="0"/>
                    <a:ea typeface="Cambria Math" panose="02040503050406030204" pitchFamily="18" charset="0"/>
                  </a:rPr>
                  <a:t>Assim determinando </a:t>
                </a:r>
                <a14:m>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oMath>
                </a14:m>
                <a:r>
                  <a:rPr lang="pt-BR" altLang="pt-BR" b="0" dirty="0" smtClean="0">
                    <a:latin typeface="Comic Sans MS" panose="030F0702030302020204" pitchFamily="66" charset="0"/>
                    <a:ea typeface="Cambria Math" panose="02040503050406030204" pitchFamily="18" charset="0"/>
                  </a:rPr>
                  <a:t> poder determinar a resposta permanente senoidal de forma rápida</a:t>
                </a:r>
                <a:endParaRPr lang="pt-BR" altLang="pt-BR" b="0" dirty="0" smtClean="0">
                  <a:latin typeface="Comic Sans MS" panose="030F0702030302020204" pitchFamily="66" charset="0"/>
                  <a:ea typeface="Cambria Math" panose="02040503050406030204" pitchFamily="18" charset="0"/>
                </a:endParaRPr>
              </a:p>
              <a:p>
                <a:pPr marL="0" indent="0">
                  <a:lnSpc>
                    <a:spcPct val="120000"/>
                  </a:lnSpc>
                  <a:spcBef>
                    <a:spcPts val="600"/>
                  </a:spcBef>
                  <a:spcAft>
                    <a:spcPts val="600"/>
                  </a:spcAft>
                  <a:buNone/>
                </a:pPr>
                <a:r>
                  <a:rPr lang="pt-BR" altLang="pt-BR" dirty="0" smtClean="0">
                    <a:latin typeface="Comic Sans MS" panose="030F0702030302020204" pitchFamily="66" charset="0"/>
                    <a:ea typeface="Cambria Math" panose="02040503050406030204" pitchFamily="18" charset="0"/>
                  </a:rPr>
                  <a:t>Lembre-se que uma característica de um sistema linear é que, se a entrada for uma </a:t>
                </a:r>
                <a:r>
                  <a:rPr lang="pt-BR" altLang="pt-BR" dirty="0" err="1" smtClean="0">
                    <a:latin typeface="Comic Sans MS" panose="030F0702030302020204" pitchFamily="66" charset="0"/>
                    <a:ea typeface="Cambria Math" panose="02040503050406030204" pitchFamily="18" charset="0"/>
                  </a:rPr>
                  <a:t>senoide</a:t>
                </a:r>
                <a:r>
                  <a:rPr lang="pt-BR" altLang="pt-BR" dirty="0" smtClean="0">
                    <a:latin typeface="Comic Sans MS" panose="030F0702030302020204" pitchFamily="66" charset="0"/>
                    <a:ea typeface="Cambria Math" panose="02040503050406030204" pitchFamily="18" charset="0"/>
                  </a:rPr>
                  <a:t> numa certa frequência </a:t>
                </a:r>
                <a:r>
                  <a:rPr lang="pt-BR" altLang="pt-BR" dirty="0" smtClean="0">
                    <a:latin typeface="Symbol" panose="05050102010706020507" pitchFamily="18" charset="2"/>
                    <a:ea typeface="Cambria Math" panose="02040503050406030204" pitchFamily="18" charset="0"/>
                  </a:rPr>
                  <a:t>w</a:t>
                </a:r>
                <a:r>
                  <a:rPr lang="pt-BR" altLang="pt-BR" dirty="0" smtClean="0">
                    <a:latin typeface="Comic Sans MS" panose="030F0702030302020204" pitchFamily="66" charset="0"/>
                    <a:ea typeface="Cambria Math" panose="02040503050406030204" pitchFamily="18" charset="0"/>
                  </a:rPr>
                  <a:t>, a saída será uma </a:t>
                </a:r>
                <a:r>
                  <a:rPr lang="pt-BR" altLang="pt-BR" dirty="0" err="1" smtClean="0">
                    <a:latin typeface="Comic Sans MS" panose="030F0702030302020204" pitchFamily="66" charset="0"/>
                    <a:ea typeface="Cambria Math" panose="02040503050406030204" pitchFamily="18" charset="0"/>
                  </a:rPr>
                  <a:t>senoide</a:t>
                </a:r>
                <a:r>
                  <a:rPr lang="pt-BR" altLang="pt-BR" dirty="0" smtClean="0">
                    <a:latin typeface="Comic Sans MS" panose="030F0702030302020204" pitchFamily="66" charset="0"/>
                    <a:ea typeface="Cambria Math" panose="02040503050406030204" pitchFamily="18" charset="0"/>
                  </a:rPr>
                  <a:t> nessa mesma frequência. Caso apareçam </a:t>
                </a:r>
                <a:r>
                  <a:rPr lang="pt-BR" altLang="pt-BR" dirty="0" err="1" smtClean="0">
                    <a:latin typeface="Comic Sans MS" panose="030F0702030302020204" pitchFamily="66" charset="0"/>
                    <a:ea typeface="Cambria Math" panose="02040503050406030204" pitchFamily="18" charset="0"/>
                  </a:rPr>
                  <a:t>senoides</a:t>
                </a:r>
                <a:r>
                  <a:rPr lang="pt-BR" altLang="pt-BR" dirty="0" smtClean="0">
                    <a:latin typeface="Comic Sans MS" panose="030F0702030302020204" pitchFamily="66" charset="0"/>
                    <a:ea typeface="Cambria Math" panose="02040503050406030204" pitchFamily="18" charset="0"/>
                  </a:rPr>
                  <a:t> em outras frequências, o sistema não é linear!</a:t>
                </a:r>
                <a:endParaRPr lang="pt-BR" altLang="pt-BR" b="0" dirty="0" smtClean="0">
                  <a:latin typeface="Comic Sans MS" panose="030F0702030302020204" pitchFamily="66" charset="0"/>
                  <a:ea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23570" y="528320"/>
                <a:ext cx="11160125" cy="602488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785495" y="721995"/>
                <a:ext cx="11160125" cy="563499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1800"/>
                  </a:spcAft>
                  <a:buNone/>
                </a:pPr>
                <a:r>
                  <a:rPr lang="pt-BR" altLang="pt-BR" sz="3200" b="1" dirty="0" smtClean="0">
                    <a:solidFill>
                      <a:srgbClr val="C00000"/>
                    </a:solidFill>
                    <a:latin typeface="Comic Sans MS" panose="030F0702030302020204" pitchFamily="66" charset="0"/>
                    <a:ea typeface="Cambria Math" panose="02040503050406030204" pitchFamily="18" charset="0"/>
                  </a:rPr>
                  <a:t>Diagramas de Bode</a:t>
                </a:r>
                <a:endParaRPr lang="pt-BR" altLang="pt-BR" sz="3200" b="1" dirty="0" smtClean="0">
                  <a:solidFill>
                    <a:srgbClr val="C00000"/>
                  </a:solidFill>
                  <a:latin typeface="Comic Sans MS" panose="030F0702030302020204" pitchFamily="66" charset="0"/>
                  <a:ea typeface="Cambria Math" panose="02040503050406030204" pitchFamily="18" charset="0"/>
                </a:endParaRPr>
              </a:p>
              <a:p>
                <a:pPr marL="0" indent="0" fontAlgn="auto">
                  <a:lnSpc>
                    <a:spcPct val="120000"/>
                  </a:lnSpc>
                  <a:spcBef>
                    <a:spcPts val="600"/>
                  </a:spcBef>
                  <a:spcAft>
                    <a:spcPts val="1800"/>
                  </a:spcAft>
                  <a:buNone/>
                </a:pPr>
                <a:r>
                  <a:rPr lang="pt-BR" altLang="pt-BR" dirty="0" smtClean="0">
                    <a:latin typeface="Comic Sans MS" panose="030F0702030302020204" pitchFamily="66" charset="0"/>
                    <a:ea typeface="Cambria Math" panose="02040503050406030204" pitchFamily="18" charset="0"/>
                  </a:rPr>
                  <a:t>Sabemos já como, a partir da função de transferência de um sistema, determinar a resposta permanente senoidal. É importante conhecer a resposta de um sistema a </a:t>
                </a:r>
                <a:r>
                  <a:rPr lang="pt-BR" altLang="pt-BR" dirty="0" err="1" smtClean="0">
                    <a:latin typeface="Comic Sans MS" panose="030F0702030302020204" pitchFamily="66" charset="0"/>
                    <a:ea typeface="Cambria Math" panose="02040503050406030204" pitchFamily="18" charset="0"/>
                  </a:rPr>
                  <a:t>senoides</a:t>
                </a:r>
                <a:r>
                  <a:rPr lang="pt-BR" altLang="pt-BR" dirty="0" smtClean="0">
                    <a:latin typeface="Comic Sans MS" panose="030F0702030302020204" pitchFamily="66" charset="0"/>
                    <a:ea typeface="Cambria Math" panose="02040503050406030204" pitchFamily="18" charset="0"/>
                  </a:rPr>
                  <a:t> pois, em principio, qualquer sinal pode ser decomposto em </a:t>
                </a:r>
                <a:r>
                  <a:rPr lang="pt-BR" altLang="pt-BR" dirty="0" err="1" smtClean="0">
                    <a:latin typeface="Comic Sans MS" panose="030F0702030302020204" pitchFamily="66" charset="0"/>
                    <a:ea typeface="Cambria Math" panose="02040503050406030204" pitchFamily="18" charset="0"/>
                  </a:rPr>
                  <a:t>senoides</a:t>
                </a:r>
                <a:r>
                  <a:rPr lang="pt-BR" altLang="pt-BR" dirty="0" smtClean="0">
                    <a:latin typeface="Comic Sans MS" panose="030F0702030302020204" pitchFamily="66" charset="0"/>
                    <a:ea typeface="Cambria Math" panose="02040503050406030204" pitchFamily="18" charset="0"/>
                  </a:rPr>
                  <a:t>. </a:t>
                </a:r>
                <a:endParaRPr lang="pt-BR" altLang="pt-BR" dirty="0" smtClean="0">
                  <a:latin typeface="Comic Sans MS" panose="030F0702030302020204" pitchFamily="66" charset="0"/>
                  <a:ea typeface="Cambria Math" panose="02040503050406030204" pitchFamily="18" charset="0"/>
                </a:endParaRPr>
              </a:p>
              <a:p>
                <a:pPr marL="0" indent="0" algn="ctr" fontAlgn="auto">
                  <a:lnSpc>
                    <a:spcPct val="120000"/>
                  </a:lnSpc>
                  <a:spcBef>
                    <a:spcPts val="600"/>
                  </a:spcBef>
                  <a:spcAft>
                    <a:spcPts val="1800"/>
                  </a:spcAft>
                  <a:buNone/>
                </a:pPr>
                <a:r>
                  <a:rPr lang="pt-BR" altLang="pt-BR" sz="3200" i="1" dirty="0" smtClean="0">
                    <a:latin typeface="Cambria Math" panose="02040503050406030204" pitchFamily="18" charset="0"/>
                    <a:ea typeface="Cambria Math" panose="02040503050406030204" pitchFamily="18" charset="0"/>
                  </a:rPr>
                  <a:t>y</a:t>
                </a:r>
                <a:r>
                  <a:rPr lang="pt-BR" altLang="pt-BR" sz="3200" b="0" i="1" dirty="0" smtClean="0">
                    <a:latin typeface="Cambria Math" panose="02040503050406030204" pitchFamily="18" charset="0"/>
                    <a:ea typeface="Cambria Math" panose="02040503050406030204" pitchFamily="18" charset="0"/>
                  </a:rPr>
                  <a:t>(t)=A</a:t>
                </a:r>
                <a14:m>
                  <m:oMath xmlns:m="http://schemas.openxmlformats.org/officeDocument/2006/math">
                    <m:r>
                      <a:rPr lang="en-US" altLang="pt-BR" sz="3200" i="1" dirty="0" smtClean="0">
                        <a:latin typeface="Cambria Math" panose="02040503050406030204" pitchFamily="18" charset="0"/>
                        <a:ea typeface="Cambria Math" panose="02040503050406030204" pitchFamily="18" charset="0"/>
                        <a:cs typeface="Cambria Math" panose="02040503050406030204" pitchFamily="18" charset="0"/>
                      </a:rPr>
                      <m:t>∙</m:t>
                    </m:r>
                    <m:d>
                      <m:dPr>
                        <m:begChr m:val="|"/>
                        <m:endChr m:val="|"/>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𝜔</m:t>
                            </m:r>
                          </m:e>
                        </m:d>
                      </m:e>
                    </m:d>
                    <m:func>
                      <m:func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funcPr>
                      <m:fName>
                        <m:r>
                          <a:rPr lang="pt-BR" altLang="pt-BR" sz="3200" b="0" i="0" smtClean="0">
                            <a:latin typeface="Cambria Math" panose="02040503050406030204" pitchFamily="18" charset="0"/>
                            <a:ea typeface="Cambria Math" panose="02040503050406030204" pitchFamily="18" charset="0"/>
                            <a:cs typeface="Cambria Math" panose="02040503050406030204" pitchFamily="18" charset="0"/>
                          </a:rPr>
                          <m:t>(</m:t>
                        </m:r>
                        <m:r>
                          <m:rPr>
                            <m:sty m:val="p"/>
                          </m:rPr>
                          <a:rPr lang="pt-BR" altLang="pt-BR" sz="3200">
                            <a:latin typeface="Cambria Math" panose="02040503050406030204" pitchFamily="18" charset="0"/>
                            <a:ea typeface="Cambria Math" panose="02040503050406030204" pitchFamily="18" charset="0"/>
                            <a:cs typeface="Cambria Math" panose="02040503050406030204" pitchFamily="18" charset="0"/>
                          </a:rPr>
                          <m:t>cos</m:t>
                        </m:r>
                      </m:fName>
                      <m:e>
                        <m:d>
                          <m:d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rPr>
                              <m:t>𝜔</m:t>
                            </m:r>
                            <m:r>
                              <a:rPr lang="pt-BR" altLang="pt-BR" sz="3200" i="1">
                                <a:latin typeface="Cambria Math" panose="02040503050406030204" pitchFamily="18" charset="0"/>
                                <a:ea typeface="Cambria Math" panose="02040503050406030204" pitchFamily="18" charset="0"/>
                              </a:rPr>
                              <m:t>𝑡</m:t>
                            </m:r>
                            <m:r>
                              <a:rPr lang="en-US" altLang="pt-BR" sz="3200" i="1">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𝜃</m:t>
                            </m:r>
                          </m:e>
                        </m:d>
                        <m:r>
                          <a:rPr lang="en-US"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ℎ</m:t>
                        </m:r>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𝑡</m:t>
                        </m:r>
                        <m:r>
                          <a:rPr lang="pt-BR" altLang="pt-BR" sz="3200" b="0" i="1" smtClean="0">
                            <a:latin typeface="Cambria Math" panose="02040503050406030204" pitchFamily="18" charset="0"/>
                            <a:ea typeface="Cambria Math" panose="02040503050406030204" pitchFamily="18" charset="0"/>
                          </a:rPr>
                          <m:t>)</m:t>
                        </m:r>
                      </m:e>
                    </m:func>
                  </m:oMath>
                </a14:m>
                <a:endParaRPr lang="pt-BR" altLang="pt-BR" sz="3200" i="1" dirty="0" smtClean="0">
                  <a:latin typeface="Cambria Math" panose="02040503050406030204" pitchFamily="18" charset="0"/>
                  <a:ea typeface="Cambria Math" panose="02040503050406030204" pitchFamily="18" charset="0"/>
                </a:endParaRPr>
              </a:p>
              <a:p>
                <a:pPr marL="0" indent="0">
                  <a:lnSpc>
                    <a:spcPct val="120000"/>
                  </a:lnSpc>
                  <a:spcBef>
                    <a:spcPts val="600"/>
                  </a:spcBef>
                  <a:spcAft>
                    <a:spcPts val="1800"/>
                  </a:spcAft>
                  <a:buNone/>
                </a:pPr>
                <a:r>
                  <a:rPr lang="pt-BR" altLang="pt-BR" b="0" dirty="0" smtClean="0">
                    <a:latin typeface="Comic Sans MS" panose="030F0702030302020204" pitchFamily="66" charset="0"/>
                    <a:ea typeface="Cambria Math" panose="02040503050406030204" pitchFamily="18" charset="0"/>
                  </a:rPr>
                  <a:t>Diagrama de Bode é uma técnica rápida para graficar o comportamento de </a:t>
                </a:r>
                <a14:m>
                  <m:oMath xmlns:m="http://schemas.openxmlformats.org/officeDocument/2006/math">
                    <m:d>
                      <m:dPr>
                        <m:begChr m:val="|"/>
                        <m:endChr m:val="|"/>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e>
                    </m:d>
                  </m:oMath>
                </a14:m>
                <a:r>
                  <a:rPr lang="pt-BR" altLang="pt-BR" b="0" dirty="0" smtClean="0">
                    <a:latin typeface="Comic Sans MS" panose="030F0702030302020204" pitchFamily="66" charset="0"/>
                    <a:ea typeface="Cambria Math" panose="02040503050406030204" pitchFamily="18" charset="0"/>
                  </a:rPr>
                  <a:t> e de </a:t>
                </a:r>
                <a14:m>
                  <m:oMath xmlns:m="http://schemas.openxmlformats.org/officeDocument/2006/math">
                    <m:r>
                      <a:rPr lang="en-US" altLang="pt-BR" dirty="0"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oMath>
                </a14:m>
                <a:r>
                  <a:rPr lang="pt-BR" altLang="pt-BR" b="0" dirty="0" smtClean="0">
                    <a:latin typeface="Comic Sans MS" panose="030F0702030302020204" pitchFamily="66" charset="0"/>
                    <a:ea typeface="Cambria Math" panose="02040503050406030204" pitchFamily="18" charset="0"/>
                  </a:rPr>
                  <a:t>.</a:t>
                </a:r>
                <a:endParaRPr lang="pt-BR" altLang="pt-BR" b="0" dirty="0" smtClean="0">
                  <a:latin typeface="Comic Sans MS" panose="030F0702030302020204" pitchFamily="66" charset="0"/>
                  <a:ea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785495" y="721995"/>
                <a:ext cx="11160125" cy="563499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713718" y="885290"/>
            <a:ext cx="4682073" cy="127354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pt-BR" sz="3200" b="1" dirty="0" smtClean="0">
                <a:solidFill>
                  <a:srgbClr val="C00000"/>
                </a:solidFill>
                <a:latin typeface="Comic Sans MS" panose="030F0702030302020204" pitchFamily="66" charset="0"/>
                <a:ea typeface="Cambria Math" panose="02040503050406030204" pitchFamily="18" charset="0"/>
              </a:rPr>
              <a:t>Diagramas de Bode</a:t>
            </a:r>
            <a:endParaRPr lang="pt-BR" altLang="pt-BR" sz="3200" b="1" dirty="0" smtClean="0">
              <a:solidFill>
                <a:srgbClr val="C00000"/>
              </a:solidFill>
              <a:latin typeface="Comic Sans MS" panose="030F0702030302020204" pitchFamily="66" charset="0"/>
              <a:ea typeface="Cambria Math" panose="02040503050406030204" pitchFamily="18" charset="0"/>
            </a:endParaRPr>
          </a:p>
          <a:p>
            <a:pPr marL="0" indent="0" algn="ctr" fontAlgn="auto">
              <a:lnSpc>
                <a:spcPct val="120000"/>
              </a:lnSpc>
              <a:spcBef>
                <a:spcPts val="600"/>
              </a:spcBef>
              <a:spcAft>
                <a:spcPts val="1800"/>
              </a:spcAft>
              <a:buNone/>
            </a:pPr>
            <a:r>
              <a:rPr lang="pt-BR" altLang="pt-BR" sz="2400" b="1" dirty="0" smtClean="0">
                <a:latin typeface="Comic Sans MS" panose="030F0702030302020204" pitchFamily="66" charset="0"/>
                <a:ea typeface="Cambria Math" panose="02040503050406030204" pitchFamily="18" charset="0"/>
              </a:rPr>
              <a:t>20log(|F(</a:t>
            </a:r>
            <a:r>
              <a:rPr lang="pt-BR" altLang="pt-BR" sz="2400" b="1" dirty="0" err="1" smtClean="0">
                <a:latin typeface="Comic Sans MS" panose="030F0702030302020204" pitchFamily="66" charset="0"/>
                <a:ea typeface="Cambria Math" panose="02040503050406030204" pitchFamily="18" charset="0"/>
              </a:rPr>
              <a:t>j</a:t>
            </a:r>
            <a:r>
              <a:rPr lang="pt-BR" altLang="pt-BR" sz="2400" b="1" dirty="0" err="1" smtClean="0">
                <a:latin typeface="Symbol" panose="05050102010706020507" pitchFamily="18" charset="2"/>
                <a:ea typeface="Cambria Math" panose="02040503050406030204" pitchFamily="18" charset="0"/>
              </a:rPr>
              <a:t>w</a:t>
            </a:r>
            <a:r>
              <a:rPr lang="pt-BR" altLang="pt-BR" sz="2400" b="1" dirty="0" smtClean="0">
                <a:latin typeface="Comic Sans MS" panose="030F0702030302020204" pitchFamily="66" charset="0"/>
                <a:ea typeface="Cambria Math" panose="02040503050406030204" pitchFamily="18" charset="0"/>
              </a:rPr>
              <a:t>)|) é dB</a:t>
            </a:r>
            <a:endParaRPr lang="pt-BR" altLang="pt-BR" sz="2000" b="1" dirty="0" smtClean="0">
              <a:latin typeface="Comic Sans MS" panose="030F0702030302020204" pitchFamily="66" charset="0"/>
              <a:ea typeface="Cambria Math" panose="02040503050406030204" pitchFamily="18" charset="0"/>
            </a:endParaRPr>
          </a:p>
        </p:txBody>
      </p:sp>
      <p:cxnSp>
        <p:nvCxnSpPr>
          <p:cNvPr id="5" name="Conector de Seta Reta 4"/>
          <p:cNvCxnSpPr/>
          <p:nvPr/>
        </p:nvCxnSpPr>
        <p:spPr>
          <a:xfrm flipH="1">
            <a:off x="3054284" y="2253006"/>
            <a:ext cx="0" cy="3685881"/>
          </a:xfrm>
          <a:prstGeom prst="straightConnector1">
            <a:avLst/>
          </a:prstGeom>
          <a:ln w="1905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7" name="Conector de Seta Reta 6"/>
          <p:cNvCxnSpPr/>
          <p:nvPr/>
        </p:nvCxnSpPr>
        <p:spPr>
          <a:xfrm>
            <a:off x="2187018" y="5599522"/>
            <a:ext cx="8682087" cy="0"/>
          </a:xfrm>
          <a:prstGeom prst="straightConnector1">
            <a:avLst/>
          </a:prstGeom>
          <a:ln w="1905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 name="Retângulo 7"/>
              <p:cNvSpPr/>
              <p:nvPr/>
            </p:nvSpPr>
            <p:spPr>
              <a:xfrm>
                <a:off x="1719942" y="2352993"/>
                <a:ext cx="1315488" cy="369332"/>
              </a:xfrm>
              <a:prstGeom prst="rect">
                <a:avLst/>
              </a:prstGeom>
            </p:spPr>
            <p:txBody>
              <a:bodyPr wrap="none">
                <a:spAutoFit/>
              </a:bodyPr>
              <a:lstStyle/>
              <a:p>
                <a14:m>
                  <m:oMath xmlns:m="http://schemas.openxmlformats.org/officeDocument/2006/math">
                    <m:d>
                      <m:dPr>
                        <m:begChr m:val="|"/>
                        <m:endChr m:val="|"/>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e>
                    </m:d>
                  </m:oMath>
                </a14:m>
                <a:r>
                  <a:rPr lang="pt-BR" dirty="0" smtClean="0"/>
                  <a:t>(dB)</a:t>
                </a:r>
                <a:endParaRPr lang="pt-BR" dirty="0"/>
              </a:p>
            </p:txBody>
          </p:sp>
        </mc:Choice>
        <mc:Fallback>
          <p:sp>
            <p:nvSpPr>
              <p:cNvPr id="8" name="Retângulo 7"/>
              <p:cNvSpPr>
                <a:spLocks noRot="1" noChangeAspect="1" noMove="1" noResize="1" noEditPoints="1" noAdjustHandles="1" noChangeArrowheads="1" noChangeShapeType="1" noTextEdit="1"/>
              </p:cNvSpPr>
              <p:nvPr/>
            </p:nvSpPr>
            <p:spPr>
              <a:xfrm>
                <a:off x="1719942" y="2352993"/>
                <a:ext cx="1315488" cy="369332"/>
              </a:xfrm>
              <a:prstGeom prst="rect">
                <a:avLst/>
              </a:prstGeom>
              <a:blipFill rotWithShape="1">
                <a:blip r:embed="rId1"/>
                <a:stretch>
                  <a:fillRect l="-28" t="-86" r="10" b="22"/>
                </a:stretch>
              </a:blipFill>
            </p:spPr>
            <p:txBody>
              <a:bodyPr/>
              <a:lstStyle/>
              <a:p>
                <a:r>
                  <a:rPr lang="pt-BR" altLang="en-US">
                    <a:noFill/>
                  </a:rPr>
                  <a:t> </a:t>
                </a:r>
              </a:p>
            </p:txBody>
          </p:sp>
        </mc:Fallback>
      </mc:AlternateContent>
      <p:sp>
        <p:nvSpPr>
          <p:cNvPr id="9" name="CaixaDeTexto 8"/>
          <p:cNvSpPr txBox="1"/>
          <p:nvPr/>
        </p:nvSpPr>
        <p:spPr>
          <a:xfrm>
            <a:off x="10472843" y="5477222"/>
            <a:ext cx="396262" cy="461665"/>
          </a:xfrm>
          <a:prstGeom prst="rect">
            <a:avLst/>
          </a:prstGeom>
          <a:noFill/>
        </p:spPr>
        <p:txBody>
          <a:bodyPr wrap="none" rtlCol="0">
            <a:spAutoFit/>
          </a:bodyPr>
          <a:lstStyle/>
          <a:p>
            <a:r>
              <a:rPr lang="pt-BR" sz="2400" dirty="0" smtClean="0">
                <a:latin typeface="Symbol" panose="05050102010706020507" pitchFamily="18" charset="2"/>
              </a:rPr>
              <a:t>w</a:t>
            </a:r>
            <a:endParaRPr lang="pt-BR" sz="2400" dirty="0">
              <a:latin typeface="Symbol" panose="05050102010706020507" pitchFamily="18" charset="2"/>
            </a:endParaRPr>
          </a:p>
        </p:txBody>
      </p:sp>
      <p:sp>
        <p:nvSpPr>
          <p:cNvPr id="10" name="Forma livre 9"/>
          <p:cNvSpPr/>
          <p:nvPr/>
        </p:nvSpPr>
        <p:spPr>
          <a:xfrm>
            <a:off x="2479249" y="2766586"/>
            <a:ext cx="7343481" cy="3417398"/>
          </a:xfrm>
          <a:custGeom>
            <a:avLst/>
            <a:gdLst>
              <a:gd name="connsiteX0" fmla="*/ 0 w 7343481"/>
              <a:gd name="connsiteY0" fmla="*/ 2804655 h 3417398"/>
              <a:gd name="connsiteX1" fmla="*/ 650450 w 7343481"/>
              <a:gd name="connsiteY1" fmla="*/ 2804655 h 3417398"/>
              <a:gd name="connsiteX2" fmla="*/ 1404594 w 7343481"/>
              <a:gd name="connsiteY2" fmla="*/ 2568985 h 3417398"/>
              <a:gd name="connsiteX3" fmla="*/ 1894788 w 7343481"/>
              <a:gd name="connsiteY3" fmla="*/ 1579171 h 3417398"/>
              <a:gd name="connsiteX4" fmla="*/ 2121031 w 7343481"/>
              <a:gd name="connsiteY4" fmla="*/ 231138 h 3417398"/>
              <a:gd name="connsiteX5" fmla="*/ 2714920 w 7343481"/>
              <a:gd name="connsiteY5" fmla="*/ 14321 h 3417398"/>
              <a:gd name="connsiteX6" fmla="*/ 3007151 w 7343481"/>
              <a:gd name="connsiteY6" fmla="*/ 391394 h 3417398"/>
              <a:gd name="connsiteX7" fmla="*/ 3440784 w 7343481"/>
              <a:gd name="connsiteY7" fmla="*/ 2286181 h 3417398"/>
              <a:gd name="connsiteX8" fmla="*/ 4298623 w 7343481"/>
              <a:gd name="connsiteY8" fmla="*/ 2823509 h 3417398"/>
              <a:gd name="connsiteX9" fmla="*/ 5373279 w 7343481"/>
              <a:gd name="connsiteY9" fmla="*/ 3068606 h 3417398"/>
              <a:gd name="connsiteX10" fmla="*/ 7343481 w 7343481"/>
              <a:gd name="connsiteY10" fmla="*/ 3417398 h 341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43481" h="3417398">
                <a:moveTo>
                  <a:pt x="0" y="2804655"/>
                </a:moveTo>
                <a:cubicBezTo>
                  <a:pt x="208175" y="2824294"/>
                  <a:pt x="416351" y="2843933"/>
                  <a:pt x="650450" y="2804655"/>
                </a:cubicBezTo>
                <a:cubicBezTo>
                  <a:pt x="884549" y="2765377"/>
                  <a:pt x="1197204" y="2773232"/>
                  <a:pt x="1404594" y="2568985"/>
                </a:cubicBezTo>
                <a:cubicBezTo>
                  <a:pt x="1611984" y="2364738"/>
                  <a:pt x="1775382" y="1968812"/>
                  <a:pt x="1894788" y="1579171"/>
                </a:cubicBezTo>
                <a:cubicBezTo>
                  <a:pt x="2014194" y="1189530"/>
                  <a:pt x="1984342" y="491946"/>
                  <a:pt x="2121031" y="231138"/>
                </a:cubicBezTo>
                <a:cubicBezTo>
                  <a:pt x="2257720" y="-29670"/>
                  <a:pt x="2567233" y="-12388"/>
                  <a:pt x="2714920" y="14321"/>
                </a:cubicBezTo>
                <a:cubicBezTo>
                  <a:pt x="2862607" y="41030"/>
                  <a:pt x="2886174" y="12751"/>
                  <a:pt x="3007151" y="391394"/>
                </a:cubicBezTo>
                <a:cubicBezTo>
                  <a:pt x="3128128" y="770037"/>
                  <a:pt x="3225539" y="1880828"/>
                  <a:pt x="3440784" y="2286181"/>
                </a:cubicBezTo>
                <a:cubicBezTo>
                  <a:pt x="3656029" y="2691533"/>
                  <a:pt x="3976541" y="2693105"/>
                  <a:pt x="4298623" y="2823509"/>
                </a:cubicBezTo>
                <a:cubicBezTo>
                  <a:pt x="4620705" y="2953913"/>
                  <a:pt x="4865803" y="2969625"/>
                  <a:pt x="5373279" y="3068606"/>
                </a:cubicBezTo>
                <a:cubicBezTo>
                  <a:pt x="5880755" y="3167588"/>
                  <a:pt x="6612118" y="3292493"/>
                  <a:pt x="7343481" y="3417398"/>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516255" y="451485"/>
                <a:ext cx="11160125" cy="620649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Diagramas de Bode (polos e zeros reais)</a:t>
                </a:r>
                <a:endPar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endParaRPr>
              </a:p>
              <a:p>
                <a:pPr marL="0" indent="0" fontAlgn="auto">
                  <a:lnSpc>
                    <a:spcPct val="120000"/>
                  </a:lnSpc>
                  <a:spcBef>
                    <a:spcPts val="600"/>
                  </a:spcBef>
                  <a:buNone/>
                </a:pPr>
                <a:r>
                  <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rPr>
                  <a:t>Vamos reescrever F(s) (observe como foi escrito, é importante seguir a forma usada)</a:t>
                </a:r>
                <a:endPar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endParaRPr>
              </a:p>
              <a:p>
                <a:pPr marL="0" indent="0" fontAlgn="auto">
                  <a:lnSpc>
                    <a:spcPct val="120000"/>
                  </a:lnSpc>
                  <a:spcBef>
                    <a:spcPts val="0"/>
                  </a:spcBef>
                  <a:spcAft>
                    <a:spcPts val="600"/>
                  </a:spcAft>
                  <a:buNone/>
                </a:pPr>
                <a14:m>
                  <m:oMathPara xmlns:m="http://schemas.openxmlformats.org/officeDocument/2006/math">
                    <m:oMathParaPr>
                      <m:jc m:val="centerGroup"/>
                    </m:oMathParaPr>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𝑠</m:t>
                          </m:r>
                        </m:e>
                      </m:d>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pt-BR" altLang="pt-BR" b="0" i="1" smtClean="0">
                              <a:latin typeface="Cambria Math" panose="02040503050406030204" pitchFamily="18" charset="0"/>
                              <a:ea typeface="Cambria Math" panose="02040503050406030204" pitchFamily="18" charset="0"/>
                            </a:rPr>
                          </m:ctrlPr>
                        </m:sSubPr>
                        <m:e>
                          <m:r>
                            <a:rPr lang="pt-BR" altLang="pt-BR" b="0" i="1" smtClean="0">
                              <a:latin typeface="Cambria Math" panose="02040503050406030204" pitchFamily="18" charset="0"/>
                              <a:ea typeface="Cambria Math" panose="02040503050406030204" pitchFamily="18" charset="0"/>
                            </a:rPr>
                            <m:t>𝐴</m:t>
                          </m:r>
                        </m:e>
                        <m:sub>
                          <m:r>
                            <a:rPr lang="pt-BR" altLang="pt-BR" b="0" i="1" smtClean="0">
                              <a:latin typeface="Cambria Math" panose="02040503050406030204" pitchFamily="18" charset="0"/>
                              <a:ea typeface="Cambria Math" panose="02040503050406030204" pitchFamily="18" charset="0"/>
                            </a:rPr>
                            <m:t>𝑚</m:t>
                          </m:r>
                        </m:sub>
                      </m:sSub>
                      <m:f>
                        <m:fPr>
                          <m:ctrlPr>
                            <a:rPr lang="pt-BR" altLang="pt-BR" b="0" i="1" smtClean="0">
                              <a:latin typeface="Cambria Math" panose="02040503050406030204" pitchFamily="18" charset="0"/>
                              <a:ea typeface="Cambria Math" panose="02040503050406030204" pitchFamily="18" charset="0"/>
                            </a:rPr>
                          </m:ctrlPr>
                        </m:fPr>
                        <m:num>
                          <m:d>
                            <m:dPr>
                              <m:ctrlPr>
                                <a:rPr lang="pt-BR" altLang="pt-BR" b="0" i="1" smtClean="0">
                                  <a:latin typeface="Cambria Math" panose="02040503050406030204" pitchFamily="18" charset="0"/>
                                  <a:ea typeface="Cambria Math" panose="02040503050406030204" pitchFamily="18" charset="0"/>
                                </a:rPr>
                              </m:ctrlPr>
                            </m:dPr>
                            <m:e>
                              <m:r>
                                <a:rPr lang="pt-BR" altLang="pt-BR" b="0" i="1" smtClean="0">
                                  <a:latin typeface="Cambria Math" panose="02040503050406030204" pitchFamily="18" charset="0"/>
                                  <a:ea typeface="Cambria Math" panose="02040503050406030204" pitchFamily="18" charset="0"/>
                                </a:rPr>
                                <m:t>1</m:t>
                              </m:r>
                              <m:r>
                                <a:rPr lang="pt-BR" altLang="pt-BR" b="0" i="1" smtClean="0">
                                  <a:latin typeface="Cambria Math" panose="02040503050406030204" pitchFamily="18" charset="0"/>
                                  <a:ea typeface="Cambria Math" panose="02040503050406030204" pitchFamily="18" charset="0"/>
                                </a:rPr>
                                <m:t>−</m:t>
                              </m:r>
                              <m:f>
                                <m:fPr>
                                  <m:type m:val="skw"/>
                                  <m:ctrlPr>
                                    <a:rPr lang="pt-BR" altLang="pt-BR" b="0" i="1" smtClean="0">
                                      <a:latin typeface="Cambria Math" panose="02040503050406030204" pitchFamily="18" charset="0"/>
                                      <a:ea typeface="Cambria Math" panose="02040503050406030204" pitchFamily="18" charset="0"/>
                                    </a:rPr>
                                  </m:ctrlPr>
                                </m:fPr>
                                <m:num>
                                  <m:r>
                                    <a:rPr lang="pt-BR" altLang="pt-BR" b="0" i="1" smtClean="0">
                                      <a:latin typeface="Cambria Math" panose="02040503050406030204" pitchFamily="18" charset="0"/>
                                      <a:ea typeface="Cambria Math" panose="02040503050406030204" pitchFamily="18" charset="0"/>
                                    </a:rPr>
                                    <m:t>𝑠</m:t>
                                  </m:r>
                                </m:num>
                                <m:den>
                                  <m:r>
                                    <a:rPr lang="pt-BR" altLang="pt-BR" b="0" i="1" smtClean="0">
                                      <a:latin typeface="Cambria Math" panose="02040503050406030204" pitchFamily="18" charset="0"/>
                                      <a:ea typeface="Cambria Math" panose="02040503050406030204" pitchFamily="18" charset="0"/>
                                    </a:rPr>
                                    <m:t>𝑧</m:t>
                                  </m:r>
                                  <m:r>
                                    <a:rPr lang="pt-BR" altLang="pt-BR" b="0" i="1" baseline="-25000" smtClean="0">
                                      <a:latin typeface="Cambria Math" panose="02040503050406030204" pitchFamily="18" charset="0"/>
                                      <a:ea typeface="Cambria Math" panose="02040503050406030204" pitchFamily="18" charset="0"/>
                                    </a:rPr>
                                    <m:t>1</m:t>
                                  </m:r>
                                </m:den>
                              </m:f>
                            </m:e>
                          </m:d>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pt-BR" altLang="pt-BR" i="1">
                                      <a:latin typeface="Cambria Math" panose="02040503050406030204" pitchFamily="18" charset="0"/>
                                      <a:ea typeface="Cambria Math" panose="02040503050406030204" pitchFamily="18" charset="0"/>
                                    </a:rPr>
                                    <m:t>𝑧</m:t>
                                  </m:r>
                                  <m:r>
                                    <a:rPr lang="pt-BR" altLang="pt-BR" b="0" i="1" baseline="-25000" smtClean="0">
                                      <a:latin typeface="Cambria Math" panose="02040503050406030204" pitchFamily="18" charset="0"/>
                                      <a:ea typeface="Cambria Math" panose="02040503050406030204" pitchFamily="18" charset="0"/>
                                    </a:rPr>
                                    <m:t>2</m:t>
                                  </m:r>
                                </m:den>
                              </m:f>
                            </m:e>
                          </m:d>
                          <m:r>
                            <a:rPr lang="pt-BR" altLang="pt-BR" b="0" i="1" smtClean="0">
                              <a:latin typeface="Cambria Math" panose="02040503050406030204" pitchFamily="18" charset="0"/>
                              <a:ea typeface="Cambria Math" panose="02040503050406030204" pitchFamily="18" charset="0"/>
                            </a:rPr>
                            <m:t>…</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pt-BR" altLang="pt-BR" i="1">
                                      <a:latin typeface="Cambria Math" panose="02040503050406030204" pitchFamily="18" charset="0"/>
                                      <a:ea typeface="Cambria Math" panose="02040503050406030204" pitchFamily="18" charset="0"/>
                                    </a:rPr>
                                    <m:t>𝑧</m:t>
                                  </m:r>
                                  <m:r>
                                    <a:rPr lang="pt-BR" altLang="pt-BR" b="0" i="1" baseline="-25000" smtClean="0">
                                      <a:latin typeface="Cambria Math" panose="02040503050406030204" pitchFamily="18" charset="0"/>
                                      <a:ea typeface="Cambria Math" panose="02040503050406030204" pitchFamily="18" charset="0"/>
                                    </a:rPr>
                                    <m:t>𝑚</m:t>
                                  </m:r>
                                </m:den>
                              </m:f>
                            </m:e>
                          </m:d>
                          <m:sSup>
                            <m:sSupPr>
                              <m:ctrlPr>
                                <a:rPr lang="pt-BR" altLang="pt-BR" i="1" smtClean="0">
                                  <a:latin typeface="Cambria Math" panose="02040503050406030204" pitchFamily="18" charset="0"/>
                                  <a:ea typeface="Cambria Math" panose="02040503050406030204" pitchFamily="18" charset="0"/>
                                </a:rPr>
                              </m:ctrlPr>
                            </m:sSupPr>
                            <m:e>
                              <m:r>
                                <a:rPr lang="pt-BR" altLang="pt-BR" b="0" i="1" smtClean="0">
                                  <a:latin typeface="Cambria Math" panose="02040503050406030204" pitchFamily="18" charset="0"/>
                                  <a:ea typeface="Cambria Math" panose="02040503050406030204" pitchFamily="18" charset="0"/>
                                </a:rPr>
                                <m:t>𝑠</m:t>
                              </m:r>
                            </m:e>
                            <m:sup>
                              <m:r>
                                <a:rPr lang="pt-BR" altLang="pt-BR" b="0" i="1" smtClean="0">
                                  <a:latin typeface="Cambria Math" panose="02040503050406030204" pitchFamily="18" charset="0"/>
                                  <a:ea typeface="Cambria Math" panose="02040503050406030204" pitchFamily="18" charset="0"/>
                                </a:rPr>
                                <m:t>𝑥</m:t>
                              </m:r>
                              <m:r>
                                <a:rPr lang="pt-BR" altLang="pt-BR" b="0" i="1" smtClean="0">
                                  <a:latin typeface="Cambria Math" panose="02040503050406030204" pitchFamily="18" charset="0"/>
                                  <a:ea typeface="Cambria Math" panose="02040503050406030204" pitchFamily="18" charset="0"/>
                                </a:rPr>
                                <m:t>1</m:t>
                              </m:r>
                            </m:sup>
                          </m:sSup>
                        </m:num>
                        <m:den>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pt-BR" altLang="pt-BR" b="0" i="1" smtClean="0">
                                      <a:latin typeface="Cambria Math" panose="02040503050406030204" pitchFamily="18" charset="0"/>
                                      <a:ea typeface="Cambria Math" panose="02040503050406030204" pitchFamily="18" charset="0"/>
                                    </a:rPr>
                                    <m:t>𝑝</m:t>
                                  </m:r>
                                  <m:r>
                                    <a:rPr lang="pt-BR" altLang="pt-BR" i="1" baseline="-25000">
                                      <a:latin typeface="Cambria Math" panose="02040503050406030204" pitchFamily="18" charset="0"/>
                                      <a:ea typeface="Cambria Math" panose="02040503050406030204" pitchFamily="18" charset="0"/>
                                    </a:rPr>
                                    <m:t>1</m:t>
                                  </m:r>
                                </m:den>
                              </m:f>
                            </m:e>
                          </m:d>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pt-BR" altLang="pt-BR" b="0" i="1" smtClean="0">
                                      <a:latin typeface="Cambria Math" panose="02040503050406030204" pitchFamily="18" charset="0"/>
                                      <a:ea typeface="Cambria Math" panose="02040503050406030204" pitchFamily="18" charset="0"/>
                                    </a:rPr>
                                    <m:t>𝑝</m:t>
                                  </m:r>
                                  <m:r>
                                    <a:rPr lang="pt-BR" altLang="pt-BR" i="1" baseline="-25000">
                                      <a:latin typeface="Cambria Math" panose="02040503050406030204" pitchFamily="18" charset="0"/>
                                      <a:ea typeface="Cambria Math" panose="02040503050406030204" pitchFamily="18" charset="0"/>
                                    </a:rPr>
                                    <m:t>2</m:t>
                                  </m:r>
                                </m:den>
                              </m:f>
                            </m:e>
                          </m:d>
                          <m:r>
                            <a:rPr lang="pt-BR" altLang="pt-BR" i="1">
                              <a:latin typeface="Cambria Math" panose="02040503050406030204" pitchFamily="18" charset="0"/>
                              <a:ea typeface="Cambria Math" panose="02040503050406030204" pitchFamily="18" charset="0"/>
                            </a:rPr>
                            <m:t>…</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pt-BR" altLang="pt-BR" b="0" i="1" smtClean="0">
                                      <a:latin typeface="Cambria Math" panose="02040503050406030204" pitchFamily="18" charset="0"/>
                                      <a:ea typeface="Cambria Math" panose="02040503050406030204" pitchFamily="18" charset="0"/>
                                    </a:rPr>
                                    <m:t>𝑝</m:t>
                                  </m:r>
                                  <m:r>
                                    <a:rPr lang="pt-BR" altLang="pt-BR" b="0" i="1" baseline="-25000" smtClean="0">
                                      <a:latin typeface="Cambria Math" panose="02040503050406030204" pitchFamily="18" charset="0"/>
                                      <a:ea typeface="Cambria Math" panose="02040503050406030204" pitchFamily="18" charset="0"/>
                                    </a:rPr>
                                    <m:t>𝑛</m:t>
                                  </m:r>
                                </m:den>
                              </m:f>
                            </m:e>
                          </m:d>
                          <m:sSup>
                            <m:sSupPr>
                              <m:ctrlPr>
                                <a:rPr lang="pt-BR" altLang="pt-BR" i="1">
                                  <a:latin typeface="Cambria Math" panose="02040503050406030204" pitchFamily="18" charset="0"/>
                                  <a:ea typeface="Cambria Math" panose="02040503050406030204" pitchFamily="18" charset="0"/>
                                </a:rPr>
                              </m:ctrlPr>
                            </m:sSupPr>
                            <m:e>
                              <m:r>
                                <a:rPr lang="pt-BR" altLang="pt-BR" i="1">
                                  <a:latin typeface="Cambria Math" panose="02040503050406030204" pitchFamily="18" charset="0"/>
                                  <a:ea typeface="Cambria Math" panose="02040503050406030204" pitchFamily="18" charset="0"/>
                                </a:rPr>
                                <m:t>𝑠</m:t>
                              </m:r>
                            </m:e>
                            <m:sup>
                              <m:r>
                                <a:rPr lang="pt-BR" altLang="pt-BR" i="1">
                                  <a:latin typeface="Cambria Math" panose="02040503050406030204" pitchFamily="18" charset="0"/>
                                  <a:ea typeface="Cambria Math" panose="02040503050406030204" pitchFamily="18" charset="0"/>
                                </a:rPr>
                                <m:t>𝑥</m:t>
                              </m:r>
                              <m:r>
                                <a:rPr lang="pt-BR" altLang="pt-BR" b="0" i="1" smtClean="0">
                                  <a:latin typeface="Cambria Math" panose="02040503050406030204" pitchFamily="18" charset="0"/>
                                  <a:ea typeface="Cambria Math" panose="02040503050406030204" pitchFamily="18" charset="0"/>
                                </a:rPr>
                                <m:t>2</m:t>
                              </m:r>
                            </m:sup>
                          </m:sSup>
                        </m:den>
                      </m:f>
                    </m:oMath>
                  </m:oMathPara>
                </a14:m>
                <a:endParaRPr lang="pt-BR" altLang="pt-BR" sz="3600" dirty="0" smtClean="0">
                  <a:latin typeface="Comic Sans MS" panose="030F0702030302020204" pitchFamily="66" charset="0"/>
                  <a:ea typeface="Cambria Math" panose="02040503050406030204" pitchFamily="18" charset="0"/>
                </a:endParaRPr>
              </a:p>
              <a:p>
                <a:pPr marL="0" indent="0" fontAlgn="auto">
                  <a:lnSpc>
                    <a:spcPct val="120000"/>
                  </a:lnSpc>
                  <a:spcBef>
                    <a:spcPts val="600"/>
                  </a:spcBef>
                  <a:buNone/>
                </a:pPr>
                <a:r>
                  <a:rPr lang="pt-BR" altLang="pt-BR" sz="2400" i="1" dirty="0" err="1" smtClean="0">
                    <a:latin typeface="Comic Sans MS" panose="030F0702030302020204" pitchFamily="66" charset="0"/>
                    <a:ea typeface="Cambria Math" panose="02040503050406030204" pitchFamily="18" charset="0"/>
                  </a:rPr>
                  <a:t>z</a:t>
                </a:r>
                <a:r>
                  <a:rPr lang="pt-BR" altLang="pt-BR" sz="2400" i="1" baseline="-25000" dirty="0" err="1" smtClean="0">
                    <a:latin typeface="Comic Sans MS" panose="030F0702030302020204" pitchFamily="66" charset="0"/>
                    <a:ea typeface="Cambria Math" panose="02040503050406030204" pitchFamily="18" charset="0"/>
                  </a:rPr>
                  <a:t>i</a:t>
                </a:r>
                <a:r>
                  <a:rPr lang="pt-BR" altLang="pt-BR" sz="2400" i="1" dirty="0" err="1" smtClean="0">
                    <a:latin typeface="Comic Sans MS" panose="030F0702030302020204" pitchFamily="66" charset="0"/>
                    <a:ea typeface="Cambria Math" panose="02040503050406030204" pitchFamily="18" charset="0"/>
                  </a:rPr>
                  <a:t>s</a:t>
                </a:r>
                <a:r>
                  <a:rPr lang="pt-BR" altLang="pt-BR" sz="2400" dirty="0" smtClean="0">
                    <a:latin typeface="Comic Sans MS" panose="030F0702030302020204" pitchFamily="66" charset="0"/>
                    <a:ea typeface="Cambria Math" panose="02040503050406030204" pitchFamily="18" charset="0"/>
                  </a:rPr>
                  <a:t> são os zeros e </a:t>
                </a:r>
                <a:r>
                  <a:rPr lang="pt-BR" altLang="pt-BR" sz="2400" i="1" dirty="0" err="1" smtClean="0">
                    <a:latin typeface="Comic Sans MS" panose="030F0702030302020204" pitchFamily="66" charset="0"/>
                    <a:ea typeface="Cambria Math" panose="02040503050406030204" pitchFamily="18" charset="0"/>
                  </a:rPr>
                  <a:t>p</a:t>
                </a:r>
                <a:r>
                  <a:rPr lang="pt-BR" altLang="pt-BR" sz="2400" i="1" baseline="-25000" dirty="0" err="1" smtClean="0">
                    <a:latin typeface="Comic Sans MS" panose="030F0702030302020204" pitchFamily="66" charset="0"/>
                    <a:ea typeface="Cambria Math" panose="02040503050406030204" pitchFamily="18" charset="0"/>
                  </a:rPr>
                  <a:t>i</a:t>
                </a:r>
                <a:r>
                  <a:rPr lang="pt-BR" altLang="pt-BR" sz="2400" i="1" dirty="0" err="1" smtClean="0">
                    <a:latin typeface="Comic Sans MS" panose="030F0702030302020204" pitchFamily="66" charset="0"/>
                    <a:ea typeface="Cambria Math" panose="02040503050406030204" pitchFamily="18" charset="0"/>
                  </a:rPr>
                  <a:t>s</a:t>
                </a:r>
                <a:r>
                  <a:rPr lang="pt-BR" altLang="pt-BR" sz="2400" dirty="0" smtClean="0">
                    <a:latin typeface="Comic Sans MS" panose="030F0702030302020204" pitchFamily="66" charset="0"/>
                    <a:ea typeface="Cambria Math" panose="02040503050406030204" pitchFamily="18" charset="0"/>
                  </a:rPr>
                  <a:t> são os polos. Consideremos primeiro o caso onde os zeros e polos são reais e os polos negativos.</a:t>
                </a:r>
                <a:endParaRPr lang="pt-BR" altLang="pt-BR" sz="2400" dirty="0" smtClean="0">
                  <a:latin typeface="Comic Sans MS" panose="030F0702030302020204" pitchFamily="66" charset="0"/>
                  <a:ea typeface="Cambria Math" panose="02040503050406030204" pitchFamily="18" charset="0"/>
                </a:endParaRPr>
              </a:p>
              <a:p>
                <a:pPr marL="0" indent="0" fontAlgn="auto">
                  <a:lnSpc>
                    <a:spcPct val="120000"/>
                  </a:lnSpc>
                  <a:spcBef>
                    <a:spcPts val="600"/>
                  </a:spcBef>
                  <a:buNone/>
                </a:pPr>
                <a:r>
                  <a:rPr lang="pt-BR" altLang="pt-BR" sz="2400" dirty="0" smtClean="0">
                    <a:latin typeface="Comic Sans MS" panose="030F0702030302020204" pitchFamily="66" charset="0"/>
                    <a:ea typeface="Cambria Math" panose="02040503050406030204" pitchFamily="18" charset="0"/>
                  </a:rPr>
                  <a:t>Substituindo s por </a:t>
                </a:r>
                <a:r>
                  <a:rPr lang="pt-BR" altLang="pt-BR" sz="2400" dirty="0" err="1" smtClean="0">
                    <a:latin typeface="Comic Sans MS" panose="030F0702030302020204" pitchFamily="66" charset="0"/>
                    <a:ea typeface="Cambria Math" panose="02040503050406030204" pitchFamily="18" charset="0"/>
                  </a:rPr>
                  <a:t>j</a:t>
                </a:r>
                <a:r>
                  <a:rPr lang="pt-BR" altLang="pt-BR" sz="2400" dirty="0" err="1" smtClean="0">
                    <a:latin typeface="Symbol" panose="05050102010706020507" pitchFamily="18" charset="2"/>
                    <a:ea typeface="Cambria Math" panose="02040503050406030204" pitchFamily="18" charset="0"/>
                  </a:rPr>
                  <a:t>w</a:t>
                </a:r>
                <a:r>
                  <a:rPr lang="pt-BR" altLang="pt-BR" sz="2400" dirty="0" smtClean="0">
                    <a:latin typeface="Comic Sans MS" panose="030F0702030302020204" pitchFamily="66" charset="0"/>
                    <a:ea typeface="Cambria Math" panose="02040503050406030204" pitchFamily="18" charset="0"/>
                  </a:rPr>
                  <a:t> teremos</a:t>
                </a:r>
                <a:endParaRPr lang="pt-BR" altLang="pt-BR" sz="2400" dirty="0" smtClean="0">
                  <a:latin typeface="Comic Sans MS" panose="030F0702030302020204" pitchFamily="66" charset="0"/>
                  <a:ea typeface="Cambria Math" panose="02040503050406030204" pitchFamily="18" charset="0"/>
                </a:endParaRPr>
              </a:p>
              <a:p>
                <a:pPr marL="0" indent="0" fontAlgn="auto">
                  <a:lnSpc>
                    <a:spcPct val="120000"/>
                  </a:lnSpc>
                  <a:spcBef>
                    <a:spcPts val="0"/>
                  </a:spcBef>
                  <a:buNone/>
                </a:pPr>
                <a14:m>
                  <m:oMathPara xmlns:m="http://schemas.openxmlformats.org/officeDocument/2006/math">
                    <m:oMathParaPr>
                      <m:jc m:val="centerGroup"/>
                    </m:oMathParaPr>
                    <m:oMath xmlns:m="http://schemas.openxmlformats.org/officeDocument/2006/math">
                      <m:r>
                        <a:rPr lang="pt-BR" altLang="pt-BR" sz="24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sSub>
                        <m:sSubPr>
                          <m:ctrlPr>
                            <a:rPr lang="pt-BR" altLang="pt-BR" sz="2400" i="1">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𝐴</m:t>
                          </m:r>
                        </m:e>
                        <m:sub>
                          <m:r>
                            <a:rPr lang="pt-BR" altLang="pt-BR" sz="2400" i="1">
                              <a:latin typeface="Cambria Math" panose="02040503050406030204" pitchFamily="18" charset="0"/>
                              <a:ea typeface="Cambria Math" panose="02040503050406030204" pitchFamily="18" charset="0"/>
                            </a:rPr>
                            <m:t>𝑚</m:t>
                          </m:r>
                        </m:sub>
                      </m:sSub>
                      <m:f>
                        <m:fPr>
                          <m:ctrlPr>
                            <a:rPr lang="pt-BR" altLang="pt-BR" sz="2400" i="1">
                              <a:latin typeface="Cambria Math" panose="02040503050406030204" pitchFamily="18" charset="0"/>
                              <a:ea typeface="Cambria Math" panose="02040503050406030204" pitchFamily="18" charset="0"/>
                            </a:rPr>
                          </m:ctrlPr>
                        </m:fPr>
                        <m:num>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1</m:t>
                                  </m:r>
                                </m:den>
                              </m:f>
                            </m:e>
                          </m:d>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2</m:t>
                                  </m:r>
                                </m:den>
                              </m:f>
                            </m:e>
                          </m:d>
                          <m:r>
                            <a:rPr lang="pt-BR" altLang="pt-BR" sz="2400" i="1">
                              <a:latin typeface="Cambria Math" panose="02040503050406030204" pitchFamily="18" charset="0"/>
                              <a:ea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𝑚</m:t>
                                  </m:r>
                                </m:den>
                              </m:f>
                            </m:e>
                          </m:d>
                          <m:sSup>
                            <m:sSupPr>
                              <m:ctrlPr>
                                <a:rPr lang="pt-BR" altLang="pt-BR" sz="2400" i="1">
                                  <a:latin typeface="Cambria Math" panose="02040503050406030204" pitchFamily="18" charset="0"/>
                                  <a:ea typeface="Cambria Math" panose="02040503050406030204" pitchFamily="18" charset="0"/>
                                </a:rPr>
                              </m:ctrlPr>
                            </m:sSup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pt-BR" altLang="pt-BR" sz="2400" i="1">
                                  <a:latin typeface="Cambria Math" panose="02040503050406030204" pitchFamily="18" charset="0"/>
                                  <a:ea typeface="Cambria Math" panose="02040503050406030204" pitchFamily="18" charset="0"/>
                                </a:rPr>
                                <m:t>𝑥</m:t>
                              </m:r>
                              <m:r>
                                <a:rPr lang="pt-BR" altLang="pt-BR" sz="2400" i="1">
                                  <a:latin typeface="Cambria Math" panose="02040503050406030204" pitchFamily="18" charset="0"/>
                                  <a:ea typeface="Cambria Math" panose="02040503050406030204" pitchFamily="18" charset="0"/>
                                </a:rPr>
                                <m:t>1</m:t>
                              </m:r>
                            </m:sup>
                          </m:sSup>
                        </m:num>
                        <m:den>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1</m:t>
                                  </m:r>
                                </m:den>
                              </m:f>
                            </m:e>
                          </m:d>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2</m:t>
                                  </m:r>
                                </m:den>
                              </m:f>
                            </m:e>
                          </m:d>
                          <m:r>
                            <a:rPr lang="pt-BR" altLang="pt-BR" sz="2400" i="1">
                              <a:latin typeface="Cambria Math" panose="02040503050406030204" pitchFamily="18" charset="0"/>
                              <a:ea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𝑛</m:t>
                                  </m:r>
                                </m:den>
                              </m:f>
                            </m:e>
                          </m:d>
                          <m:sSup>
                            <m:sSupPr>
                              <m:ctrlPr>
                                <a:rPr lang="pt-BR" altLang="pt-BR" sz="2400" i="1">
                                  <a:latin typeface="Cambria Math" panose="02040503050406030204" pitchFamily="18" charset="0"/>
                                  <a:ea typeface="Cambria Math" panose="02040503050406030204" pitchFamily="18" charset="0"/>
                                </a:rPr>
                              </m:ctrlPr>
                            </m:sSup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pt-BR" altLang="pt-BR" sz="2400" i="1">
                                  <a:latin typeface="Cambria Math" panose="02040503050406030204" pitchFamily="18" charset="0"/>
                                  <a:ea typeface="Cambria Math" panose="02040503050406030204" pitchFamily="18" charset="0"/>
                                </a:rPr>
                                <m:t>𝑥</m:t>
                              </m:r>
                              <m:r>
                                <a:rPr lang="pt-BR" altLang="pt-BR" sz="2400" i="1">
                                  <a:latin typeface="Cambria Math" panose="02040503050406030204" pitchFamily="18" charset="0"/>
                                  <a:ea typeface="Cambria Math" panose="02040503050406030204" pitchFamily="18" charset="0"/>
                                </a:rPr>
                                <m:t>2</m:t>
                              </m:r>
                            </m:sup>
                          </m:sSup>
                        </m:den>
                      </m:f>
                    </m:oMath>
                  </m:oMathPara>
                </a14:m>
                <a:endParaRPr lang="pt-BR" altLang="pt-BR" sz="2400" i="1" dirty="0" smtClean="0">
                  <a:latin typeface="Cambria Math" panose="02040503050406030204" pitchFamily="18" charset="0"/>
                  <a:ea typeface="Cambria Math" panose="02040503050406030204" pitchFamily="18"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516255" y="451485"/>
                <a:ext cx="11160125" cy="620649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ítulo 7"/>
          <p:cNvSpPr>
            <a:spLocks noGrp="1"/>
          </p:cNvSpPr>
          <p:nvPr>
            <p:ph type="title"/>
          </p:nvPr>
        </p:nvSpPr>
        <p:spPr/>
        <p:txBody>
          <a:bodyPr/>
          <a:lstStyle/>
          <a:p>
            <a:r>
              <a:rPr lang="pt-BR" altLang="en-US" b="1">
                <a:solidFill>
                  <a:srgbClr val="C00000"/>
                </a:solidFill>
                <a:latin typeface="Comic Sans MS" panose="030F0702030302020204" pitchFamily="66" charset="0"/>
                <a:cs typeface="Comic Sans MS" panose="030F0702030302020204" pitchFamily="66" charset="0"/>
              </a:rPr>
              <a:t>Aberto</a:t>
            </a:r>
            <a:endParaRPr lang="pt-BR" altLang="en-US" b="1">
              <a:solidFill>
                <a:srgbClr val="C00000"/>
              </a:solidFill>
              <a:latin typeface="Comic Sans MS" panose="030F0702030302020204" pitchFamily="66" charset="0"/>
              <a:cs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pic>
        <p:nvPicPr>
          <p:cNvPr id="5" name="Imagem 2" descr="Inside a 741 op amp, showing the die. This is a TO-99 metal can package, with the top sawed off">
            <a:hlinkClick r:id="rId1"/>
          </p:cNvPr>
          <p:cNvPicPr>
            <a:picLocks noGrp="1" noChangeAspect="1" noChangeArrowheads="1"/>
          </p:cNvPicPr>
          <p:nvPr>
            <p:ph sz="half" idx="1"/>
          </p:nvPr>
        </p:nvPicPr>
        <p:blipFill>
          <a:blip r:embed="rId2" cstate="print"/>
          <a:srcRect/>
          <a:stretch>
            <a:fillRect/>
          </a:stretch>
        </p:blipFill>
        <p:spPr>
          <a:xfrm>
            <a:off x="568325" y="2508250"/>
            <a:ext cx="2737485" cy="3030220"/>
          </a:xfrm>
          <a:prstGeom prst="rect">
            <a:avLst/>
          </a:prstGeom>
          <a:noFill/>
          <a:ln w="9525">
            <a:noFill/>
            <a:miter lim="800000"/>
            <a:headEnd/>
            <a:tailEnd/>
          </a:ln>
        </p:spPr>
      </p:pic>
      <p:pic>
        <p:nvPicPr>
          <p:cNvPr id="7" name="Imagem 3" descr="Die photo of the 741 op amp">
            <a:hlinkClick r:id="rId3"/>
          </p:cNvPr>
          <p:cNvPicPr>
            <a:picLocks noGrp="1" noChangeAspect="1" noChangeArrowheads="1"/>
          </p:cNvPicPr>
          <p:nvPr>
            <p:ph sz="half" idx="2"/>
          </p:nvPr>
        </p:nvPicPr>
        <p:blipFill>
          <a:blip r:embed="rId4" cstate="print"/>
          <a:srcRect/>
          <a:stretch>
            <a:fillRect/>
          </a:stretch>
        </p:blipFill>
        <p:spPr>
          <a:xfrm>
            <a:off x="3501390" y="817245"/>
            <a:ext cx="8126095" cy="5224145"/>
          </a:xfrm>
          <a:prstGeom prst="rect">
            <a:avLst/>
          </a:prstGeom>
          <a:noFill/>
          <a:ln w="9525">
            <a:noFill/>
            <a:miter lim="800000"/>
            <a:headEnd/>
            <a:tailEnd/>
          </a:ln>
        </p:spPr>
      </p:pic>
      <p:cxnSp>
        <p:nvCxnSpPr>
          <p:cNvPr id="9" name="Conector curvo 8"/>
          <p:cNvCxnSpPr/>
          <p:nvPr/>
        </p:nvCxnSpPr>
        <p:spPr>
          <a:xfrm rot="10800000" flipV="1">
            <a:off x="2163445" y="2997835"/>
            <a:ext cx="3373755" cy="862965"/>
          </a:xfrm>
          <a:prstGeom prst="curvedConnector3">
            <a:avLst>
              <a:gd name="adj1" fmla="val 49991"/>
            </a:avLst>
          </a:prstGeom>
          <a:ln w="22225">
            <a:solidFill>
              <a:srgbClr val="C00000"/>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273685" y="514985"/>
                <a:ext cx="11755120" cy="603059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Diagramas de Bode (módulo)</a:t>
                </a:r>
                <a:endParaRPr lang="pt-BR" altLang="pt-BR" sz="3200" b="1" dirty="0" smtClean="0">
                  <a:solidFill>
                    <a:srgbClr val="FF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endParaRPr>
              </a:p>
              <a:p>
                <a:pPr marL="0" indent="0" fontAlgn="auto">
                  <a:lnSpc>
                    <a:spcPct val="120000"/>
                  </a:lnSpc>
                  <a:spcBef>
                    <a:spcPts val="600"/>
                  </a:spcBef>
                  <a:spcAft>
                    <a:spcPts val="1200"/>
                  </a:spcAft>
                  <a:buNone/>
                </a:pPr>
                <a:r>
                  <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rPr>
                  <a:t>O módulo de F(</a:t>
                </a:r>
                <a:r>
                  <a:rPr lang="pt-BR" altLang="pt-BR" sz="2400" dirty="0" err="1">
                    <a:latin typeface="Comic Sans MS" panose="030F0702030302020204" pitchFamily="66" charset="0"/>
                    <a:ea typeface="Cambria Math" panose="02040503050406030204" pitchFamily="18" charset="0"/>
                  </a:rPr>
                  <a:t>j</a:t>
                </a:r>
                <a:r>
                  <a:rPr lang="pt-BR" altLang="pt-BR" sz="2400" dirty="0" err="1">
                    <a:latin typeface="Symbol" panose="05050102010706020507" pitchFamily="18" charset="2"/>
                    <a:ea typeface="Cambria Math" panose="02040503050406030204" pitchFamily="18" charset="0"/>
                  </a:rPr>
                  <a:t>w</a:t>
                </a:r>
                <a:r>
                  <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rPr>
                  <a:t>)</a:t>
                </a:r>
                <a:endPar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endParaRPr>
              </a:p>
              <a:p>
                <a:pPr marL="0" indent="0" fontAlgn="auto">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d>
                        <m:dPr>
                          <m:begChr m:val="|"/>
                          <m:endChr m:val="|"/>
                          <m:ctrlPr>
                            <a:rPr lang="pt-BR" altLang="pt-BR" sz="2400" i="1" smtClean="0">
                              <a:latin typeface="Cambria Math" panose="02040503050406030204" pitchFamily="18" charset="0"/>
                              <a:ea typeface="Cambria Math" panose="02040503050406030204" pitchFamily="18" charset="0"/>
                            </a:rPr>
                          </m:ctrlPr>
                        </m:dPr>
                        <m:e>
                          <m:sSub>
                            <m:sSubPr>
                              <m:ctrlPr>
                                <a:rPr lang="pt-BR" altLang="pt-BR" sz="2400" i="1">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𝐴</m:t>
                              </m:r>
                            </m:e>
                            <m:sub>
                              <m:r>
                                <a:rPr lang="pt-BR" altLang="pt-BR" sz="2400" i="1">
                                  <a:latin typeface="Cambria Math" panose="02040503050406030204" pitchFamily="18" charset="0"/>
                                  <a:ea typeface="Cambria Math" panose="02040503050406030204" pitchFamily="18" charset="0"/>
                                </a:rPr>
                                <m:t>𝑚</m:t>
                              </m:r>
                            </m:sub>
                          </m:sSub>
                        </m:e>
                      </m:d>
                      <m:f>
                        <m:fPr>
                          <m:ctrlPr>
                            <a:rPr lang="pt-BR" altLang="pt-BR" sz="2400" i="1">
                              <a:latin typeface="Cambria Math" panose="02040503050406030204" pitchFamily="18" charset="0"/>
                              <a:ea typeface="Cambria Math" panose="02040503050406030204" pitchFamily="18" charset="0"/>
                            </a:rPr>
                          </m:ctrlPr>
                        </m:fPr>
                        <m:num>
                          <m:d>
                            <m:dPr>
                              <m:begChr m:val="|"/>
                              <m:endChr m:val="|"/>
                              <m:ctrlPr>
                                <a:rPr lang="pt-BR" altLang="pt-BR" sz="2400" b="0" i="1" smtClean="0">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1</m:t>
                                      </m:r>
                                    </m:den>
                                  </m:f>
                                </m:e>
                              </m:d>
                            </m:e>
                          </m:d>
                          <m:d>
                            <m:dPr>
                              <m:begChr m:val="|"/>
                              <m:endChr m:val="|"/>
                              <m:ctrlPr>
                                <a:rPr lang="pt-BR" altLang="pt-BR" sz="2400" b="0" i="1" smtClean="0">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2</m:t>
                                  </m:r>
                                </m:den>
                              </m:f>
                            </m:e>
                          </m:d>
                          <m:r>
                            <a:rPr lang="pt-BR" altLang="pt-BR" sz="2400" i="1">
                              <a:latin typeface="Cambria Math" panose="02040503050406030204" pitchFamily="18" charset="0"/>
                              <a:ea typeface="Cambria Math" panose="02040503050406030204" pitchFamily="18" charset="0"/>
                            </a:rPr>
                            <m:t>…</m:t>
                          </m:r>
                          <m:d>
                            <m:dPr>
                              <m:begChr m:val="|"/>
                              <m:endChr m:val="|"/>
                              <m:ctrlPr>
                                <a:rPr lang="pt-BR" altLang="pt-BR" sz="2400" i="1" smtClean="0">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𝑚</m:t>
                                  </m:r>
                                </m:den>
                              </m:f>
                            </m:e>
                          </m:d>
                          <m:sSup>
                            <m:sSupPr>
                              <m:ctrlPr>
                                <a:rPr lang="pt-BR" altLang="pt-BR" sz="2400" i="1">
                                  <a:latin typeface="Cambria Math" panose="02040503050406030204" pitchFamily="18" charset="0"/>
                                  <a:ea typeface="Cambria Math" panose="02040503050406030204" pitchFamily="18" charset="0"/>
                                </a:rPr>
                              </m:ctrlPr>
                            </m:sSupPr>
                            <m:e>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pt-BR" altLang="pt-BR" sz="2400" i="1">
                                  <a:latin typeface="Cambria Math" panose="02040503050406030204" pitchFamily="18" charset="0"/>
                                  <a:ea typeface="Cambria Math" panose="02040503050406030204" pitchFamily="18" charset="0"/>
                                </a:rPr>
                                <m:t>𝑥</m:t>
                              </m:r>
                              <m:r>
                                <a:rPr lang="pt-BR" altLang="pt-BR" sz="2400" i="1">
                                  <a:latin typeface="Cambria Math" panose="02040503050406030204" pitchFamily="18" charset="0"/>
                                  <a:ea typeface="Cambria Math" panose="02040503050406030204" pitchFamily="18" charset="0"/>
                                </a:rPr>
                                <m:t>1</m:t>
                              </m:r>
                            </m:sup>
                          </m:sSup>
                          <m:r>
                            <a:rPr lang="pt-BR" altLang="pt-BR" sz="2400" b="0" i="1" smtClean="0">
                              <a:latin typeface="Cambria Math" panose="02040503050406030204" pitchFamily="18" charset="0"/>
                              <a:ea typeface="Cambria Math" panose="02040503050406030204" pitchFamily="18" charset="0"/>
                            </a:rPr>
                            <m:t>|</m:t>
                          </m:r>
                        </m:num>
                        <m:den>
                          <m:d>
                            <m:dPr>
                              <m:begChr m:val="|"/>
                              <m:endChr m:val="|"/>
                              <m:ctrlPr>
                                <a:rPr lang="pt-BR" altLang="pt-BR" sz="2400" b="0" i="1" smtClean="0">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1</m:t>
                                      </m:r>
                                    </m:den>
                                  </m:f>
                                </m:e>
                              </m:d>
                            </m:e>
                          </m:d>
                          <m:d>
                            <m:dPr>
                              <m:begChr m:val="|"/>
                              <m:endChr m:val="|"/>
                              <m:ctrlPr>
                                <a:rPr lang="pt-BR" altLang="pt-BR" sz="2400" b="0" i="1" smtClean="0">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2</m:t>
                                  </m:r>
                                </m:den>
                              </m:f>
                            </m:e>
                          </m:d>
                          <m:r>
                            <a:rPr lang="pt-BR" altLang="pt-BR" sz="2400" i="1">
                              <a:latin typeface="Cambria Math" panose="02040503050406030204" pitchFamily="18" charset="0"/>
                              <a:ea typeface="Cambria Math" panose="02040503050406030204" pitchFamily="18" charset="0"/>
                            </a:rPr>
                            <m:t>…</m:t>
                          </m:r>
                          <m:d>
                            <m:dPr>
                              <m:begChr m:val="|"/>
                              <m:endChr m:val="|"/>
                              <m:ctrlPr>
                                <a:rPr lang="pt-BR" altLang="pt-BR" sz="2400" i="1" smtClean="0">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𝑛</m:t>
                                  </m:r>
                                </m:den>
                              </m:f>
                            </m:e>
                          </m:d>
                          <m:sSup>
                            <m:sSupPr>
                              <m:ctrlPr>
                                <a:rPr lang="pt-BR" altLang="pt-BR" sz="2400" i="1">
                                  <a:latin typeface="Cambria Math" panose="02040503050406030204" pitchFamily="18" charset="0"/>
                                  <a:ea typeface="Cambria Math" panose="02040503050406030204" pitchFamily="18" charset="0"/>
                                </a:rPr>
                              </m:ctrlPr>
                            </m:sSupPr>
                            <m:e>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pt-BR" altLang="pt-BR" sz="2400" i="1">
                                  <a:latin typeface="Cambria Math" panose="02040503050406030204" pitchFamily="18" charset="0"/>
                                  <a:ea typeface="Cambria Math" panose="02040503050406030204" pitchFamily="18" charset="0"/>
                                </a:rPr>
                                <m:t>𝑥</m:t>
                              </m:r>
                              <m:r>
                                <a:rPr lang="pt-BR" altLang="pt-BR" sz="2400" i="1">
                                  <a:latin typeface="Cambria Math" panose="02040503050406030204" pitchFamily="18" charset="0"/>
                                  <a:ea typeface="Cambria Math" panose="02040503050406030204" pitchFamily="18" charset="0"/>
                                </a:rPr>
                                <m:t>2</m:t>
                              </m:r>
                            </m:sup>
                          </m:sSup>
                          <m:r>
                            <a:rPr lang="pt-BR" altLang="pt-BR" sz="2400" b="0" i="1" smtClean="0">
                              <a:latin typeface="Cambria Math" panose="02040503050406030204" pitchFamily="18" charset="0"/>
                              <a:ea typeface="Cambria Math" panose="02040503050406030204" pitchFamily="18" charset="0"/>
                            </a:rPr>
                            <m:t>|</m:t>
                          </m:r>
                        </m:den>
                      </m:f>
                    </m:oMath>
                  </m:oMathPara>
                </a14:m>
                <a:endParaRPr lang="pt-BR" altLang="pt-BR" sz="2400" dirty="0" smtClean="0">
                  <a:latin typeface="Comic Sans MS" panose="030F0702030302020204" pitchFamily="66" charset="0"/>
                  <a:ea typeface="Cambria Math" panose="02040503050406030204" pitchFamily="18" charset="0"/>
                </a:endParaRPr>
              </a:p>
              <a:p>
                <a:pPr marL="0" indent="0">
                  <a:lnSpc>
                    <a:spcPct val="120000"/>
                  </a:lnSpc>
                  <a:spcBef>
                    <a:spcPts val="600"/>
                  </a:spcBef>
                  <a:spcAft>
                    <a:spcPts val="1200"/>
                  </a:spcAft>
                  <a:buNone/>
                </a:pPr>
                <a:r>
                  <a:rPr lang="pt-BR" altLang="pt-BR" sz="2400" dirty="0" smtClean="0">
                    <a:latin typeface="Comic Sans MS" panose="030F0702030302020204" pitchFamily="66" charset="0"/>
                    <a:ea typeface="Cambria Math" panose="02040503050406030204" pitchFamily="18" charset="0"/>
                  </a:rPr>
                  <a:t>É mais fácil observar o </a:t>
                </a:r>
                <a:r>
                  <a:rPr lang="pt-BR" altLang="pt-BR" sz="2400" i="1" dirty="0">
                    <a:latin typeface="Cambria" panose="02040503050406030204" charset="0"/>
                    <a:ea typeface="Cambria Math" panose="02040503050406030204" pitchFamily="18" charset="0"/>
                    <a:cs typeface="Cambria" panose="02040503050406030204" charset="0"/>
                  </a:rPr>
                  <a:t>|F(</a:t>
                </a:r>
                <a:r>
                  <a:rPr lang="pt-BR" altLang="pt-BR" sz="2400" i="1" dirty="0" err="1">
                    <a:latin typeface="Cambria" panose="02040503050406030204" charset="0"/>
                    <a:ea typeface="Cambria Math" panose="02040503050406030204" pitchFamily="18" charset="0"/>
                    <a:cs typeface="Cambria" panose="02040503050406030204" charset="0"/>
                  </a:rPr>
                  <a:t>jw</a:t>
                </a:r>
                <a:r>
                  <a:rPr lang="pt-BR" altLang="pt-BR" sz="2400" i="1" dirty="0" smtClean="0">
                    <a:latin typeface="Cambria" panose="02040503050406030204" charset="0"/>
                    <a:ea typeface="Cambria Math" panose="02040503050406030204" pitchFamily="18" charset="0"/>
                    <a:cs typeface="Cambria" panose="02040503050406030204" charset="0"/>
                  </a:rPr>
                  <a:t>)|</a:t>
                </a:r>
                <a:r>
                  <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rPr>
                  <a:t> em </a:t>
                </a:r>
                <a:r>
                  <a:rPr lang="pt-BR" altLang="pt-BR" sz="2400" dirty="0" err="1" smtClean="0">
                    <a:latin typeface="Comic Sans MS" panose="030F0702030302020204" pitchFamily="66" charset="0"/>
                    <a:ea typeface="Cambria Math" panose="02040503050406030204" pitchFamily="18" charset="0"/>
                    <a:cs typeface="Cambria Math" panose="02040503050406030204" pitchFamily="18" charset="0"/>
                  </a:rPr>
                  <a:t>db</a:t>
                </a:r>
                <a:r>
                  <a:rPr lang="pt-BR" altLang="pt-BR" sz="2400" dirty="0">
                    <a:latin typeface="Comic Sans MS" panose="030F0702030302020204" pitchFamily="66" charset="0"/>
                    <a:ea typeface="Cambria Math" panose="02040503050406030204" pitchFamily="18" charset="0"/>
                    <a:cs typeface="Cambria Math" panose="02040503050406030204" pitchFamily="18" charset="0"/>
                  </a:rPr>
                  <a:t> </a:t>
                </a:r>
                <a:endParaRPr lang="pt-BR" altLang="pt-BR" sz="2000" b="0" i="0" dirty="0" smtClean="0">
                  <a:latin typeface="Cambria Math" panose="02040503050406030204" pitchFamily="18" charset="0"/>
                  <a:ea typeface="Cambria Math" panose="02040503050406030204" pitchFamily="18" charset="0"/>
                  <a:cs typeface="Cambria Math" panose="02040503050406030204" pitchFamily="18" charset="0"/>
                </a:endParaRPr>
              </a:p>
              <a:p>
                <a:pPr marL="0" indent="0">
                  <a:lnSpc>
                    <a:spcPct val="120000"/>
                  </a:lnSpc>
                  <a:spcBef>
                    <a:spcPts val="600"/>
                  </a:spcBef>
                  <a:spcAft>
                    <a:spcPts val="600"/>
                  </a:spcAft>
                  <a:buNone/>
                </a:pPr>
                <a14:m>
                  <m:oMathPara xmlns:m="http://schemas.openxmlformats.org/officeDocument/2006/math">
                    <m:oMathParaPr>
                      <m:jc m:val="left"/>
                    </m:oMathParaPr>
                    <m:oMath xmlns:m="http://schemas.openxmlformats.org/officeDocument/2006/math">
                      <m:r>
                        <a:rPr lang="pt-BR" altLang="pt-BR" sz="2400" b="0" i="0" smtClean="0">
                          <a:latin typeface="Cambria Math" panose="02040503050406030204" pitchFamily="18" charset="0"/>
                          <a:ea typeface="Cambria Math" panose="02040503050406030204" pitchFamily="18" charset="0"/>
                          <a:cs typeface="Cambria Math" panose="02040503050406030204" pitchFamily="18" charset="0"/>
                        </a:rPr>
                        <m:t>20</m:t>
                      </m:r>
                      <m:r>
                        <m:rPr>
                          <m:sty m:val="p"/>
                        </m:rPr>
                        <a:rPr lang="pt-BR" altLang="pt-BR" sz="2400" b="0" i="0" smtClean="0">
                          <a:latin typeface="Cambria Math" panose="02040503050406030204" pitchFamily="18" charset="0"/>
                          <a:ea typeface="Cambria Math" panose="02040503050406030204" pitchFamily="18" charset="0"/>
                          <a:cs typeface="Cambria Math" panose="02040503050406030204" pitchFamily="18" charset="0"/>
                        </a:rPr>
                        <m:t>log</m:t>
                      </m:r>
                      <m:d>
                        <m:dPr>
                          <m:begChr m:val="|"/>
                          <m:endChr m:val="|"/>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d>
                        </m:e>
                      </m:d>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20</m:t>
                      </m:r>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sSub>
                            <m:sSubPr>
                              <m:ctrlPr>
                                <a:rPr lang="pt-BR" altLang="pt-BR" sz="2400" i="1">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𝐴</m:t>
                              </m:r>
                            </m:e>
                            <m:sub>
                              <m:r>
                                <a:rPr lang="pt-BR" altLang="pt-BR" sz="2400" i="1">
                                  <a:latin typeface="Cambria Math" panose="02040503050406030204" pitchFamily="18" charset="0"/>
                                  <a:ea typeface="Cambria Math" panose="02040503050406030204" pitchFamily="18" charset="0"/>
                                </a:rPr>
                                <m:t>𝑚</m:t>
                              </m:r>
                            </m:sub>
                          </m:sSub>
                        </m:e>
                      </m:d>
                    </m:oMath>
                  </m:oMathPara>
                </a14:m>
                <a:endParaRPr lang="pt-BR" altLang="pt-BR" sz="2400" i="1" dirty="0" smtClean="0">
                  <a:latin typeface="Cambria Math" panose="02040503050406030204" pitchFamily="18" charset="0"/>
                  <a:ea typeface="Cambria Math" panose="02040503050406030204" pitchFamily="18" charset="0"/>
                </a:endParaRPr>
              </a:p>
              <a:p>
                <a:pPr marL="0" indent="0">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r>
                        <a:rPr lang="pt-BR" altLang="pt-BR" sz="2400" b="0" i="1" smtClean="0">
                          <a:latin typeface="Cambria Math" panose="02040503050406030204" pitchFamily="18" charset="0"/>
                          <a:ea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rPr>
                        <m:t>20</m:t>
                      </m:r>
                      <m:r>
                        <a:rPr lang="pt-BR" altLang="pt-BR" sz="2400" b="0" i="1" smtClean="0">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1</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b="0" i="1" baseline="-25000" smtClean="0">
                                      <a:latin typeface="Cambria Math" panose="02040503050406030204" pitchFamily="18" charset="0"/>
                                      <a:ea typeface="Cambria Math" panose="02040503050406030204" pitchFamily="18" charset="0"/>
                                    </a:rPr>
                                    <m:t>2</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b="0" i="1" baseline="-25000" smtClean="0">
                                      <a:latin typeface="Cambria Math" panose="02040503050406030204" pitchFamily="18" charset="0"/>
                                      <a:ea typeface="Cambria Math" panose="02040503050406030204" pitchFamily="18" charset="0"/>
                                    </a:rPr>
                                    <m:t>𝑚</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rPr>
                        <m:t>𝑥</m:t>
                      </m:r>
                      <m:r>
                        <a:rPr lang="pt-BR" altLang="pt-BR" sz="2400" b="0" i="1" baseline="-25000" smtClean="0">
                          <a:latin typeface="Cambria Math" panose="02040503050406030204" pitchFamily="18" charset="0"/>
                          <a:ea typeface="Cambria Math" panose="02040503050406030204" pitchFamily="18" charset="0"/>
                        </a:rPr>
                        <m:t>1</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1</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2</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𝑝</m:t>
                                  </m:r>
                                  <m:r>
                                    <a:rPr lang="en-US" altLang="pt-BR" sz="2400" b="0" i="1" baseline="-25000" smtClean="0">
                                      <a:latin typeface="Cambria Math" panose="02040503050406030204" pitchFamily="18" charset="0"/>
                                      <a:ea typeface="Cambria Math" panose="02040503050406030204" pitchFamily="18" charset="0"/>
                                      <a:cs typeface="Cambria Math" panose="02040503050406030204" pitchFamily="18" charset="0"/>
                                    </a:rPr>
                                    <m:t>𝑛</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𝑥</m:t>
                      </m:r>
                      <m:r>
                        <a:rPr lang="en-US" altLang="pt-BR" sz="2400" i="1" baseline="-25000">
                          <a:latin typeface="Cambria Math" panose="02040503050406030204" pitchFamily="18" charset="0"/>
                          <a:ea typeface="Cambria Math" panose="02040503050406030204" pitchFamily="18" charset="0"/>
                        </a:rPr>
                        <m:t>2</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d>
                    </m:oMath>
                  </m:oMathPara>
                </a14:m>
                <a:endParaRPr lang="pt-BR" altLang="pt-BR" sz="240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273685" y="514985"/>
                <a:ext cx="11755120" cy="603059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218440" y="276860"/>
                <a:ext cx="11755120" cy="630237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r>
                        <a:rPr lang="pt-BR" altLang="pt-BR" sz="2400" b="0" i="0" smtClean="0">
                          <a:latin typeface="Cambria Math" panose="02040503050406030204" pitchFamily="18" charset="0"/>
                          <a:ea typeface="Cambria Math" panose="02040503050406030204" pitchFamily="18" charset="0"/>
                          <a:cs typeface="Cambria Math" panose="02040503050406030204" pitchFamily="18" charset="0"/>
                        </a:rPr>
                        <m:t>20</m:t>
                      </m:r>
                      <m:r>
                        <m:rPr>
                          <m:sty m:val="p"/>
                        </m:rPr>
                        <a:rPr lang="pt-BR" altLang="pt-BR" sz="2400" b="0" i="0" smtClean="0">
                          <a:latin typeface="Cambria Math" panose="02040503050406030204" pitchFamily="18" charset="0"/>
                          <a:ea typeface="Cambria Math" panose="02040503050406030204" pitchFamily="18" charset="0"/>
                          <a:cs typeface="Cambria Math" panose="02040503050406030204" pitchFamily="18" charset="0"/>
                        </a:rPr>
                        <m:t>log</m:t>
                      </m:r>
                      <m:d>
                        <m:dPr>
                          <m:begChr m:val="|"/>
                          <m:endChr m:val="|"/>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d>
                        </m:e>
                      </m:d>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20</m:t>
                      </m:r>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sSub>
                            <m:sSubPr>
                              <m:ctrlPr>
                                <a:rPr lang="pt-BR" altLang="pt-BR" sz="2400" i="1">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𝐴</m:t>
                              </m:r>
                            </m:e>
                            <m:sub>
                              <m:r>
                                <a:rPr lang="pt-BR" altLang="pt-BR" sz="2400" i="1">
                                  <a:latin typeface="Cambria Math" panose="02040503050406030204" pitchFamily="18" charset="0"/>
                                  <a:ea typeface="Cambria Math" panose="02040503050406030204" pitchFamily="18" charset="0"/>
                                </a:rPr>
                                <m:t>𝑚</m:t>
                              </m:r>
                            </m:sub>
                          </m:sSub>
                        </m:e>
                      </m:d>
                    </m:oMath>
                  </m:oMathPara>
                </a14:m>
                <a:endParaRPr lang="pt-BR" altLang="pt-BR" sz="2400" i="1" dirty="0" smtClean="0">
                  <a:latin typeface="Cambria Math" panose="02040503050406030204" pitchFamily="18" charset="0"/>
                  <a:ea typeface="Cambria Math" panose="02040503050406030204" pitchFamily="18" charset="0"/>
                </a:endParaRPr>
              </a:p>
              <a:p>
                <a:pPr marL="0" indent="0" fontAlgn="auto">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r>
                        <a:rPr lang="pt-BR" altLang="pt-BR" sz="2400" b="0" i="1" smtClean="0">
                          <a:latin typeface="Cambria Math" panose="02040503050406030204" pitchFamily="18" charset="0"/>
                          <a:ea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rPr>
                        <m:t>20</m:t>
                      </m:r>
                      <m:r>
                        <a:rPr lang="pt-BR" altLang="pt-BR" sz="2400" b="0" i="1" smtClean="0">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1</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b="0" i="1" baseline="-25000" smtClean="0">
                                      <a:latin typeface="Cambria Math" panose="02040503050406030204" pitchFamily="18" charset="0"/>
                                      <a:ea typeface="Cambria Math" panose="02040503050406030204" pitchFamily="18" charset="0"/>
                                    </a:rPr>
                                    <m:t>2</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b="0" i="1" baseline="-25000" smtClean="0">
                                      <a:latin typeface="Cambria Math" panose="02040503050406030204" pitchFamily="18" charset="0"/>
                                      <a:ea typeface="Cambria Math" panose="02040503050406030204" pitchFamily="18" charset="0"/>
                                    </a:rPr>
                                    <m:t>𝑚</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rPr>
                        <m:t>𝑥</m:t>
                      </m:r>
                      <m:r>
                        <a:rPr lang="pt-BR" altLang="pt-BR" sz="2400" b="0" i="1" baseline="-25000" smtClean="0">
                          <a:latin typeface="Cambria Math" panose="02040503050406030204" pitchFamily="18" charset="0"/>
                          <a:ea typeface="Cambria Math" panose="02040503050406030204" pitchFamily="18" charset="0"/>
                        </a:rPr>
                        <m:t>1</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1</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2</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𝑝</m:t>
                                  </m:r>
                                  <m:r>
                                    <a:rPr lang="en-US" altLang="pt-BR" sz="2400" b="0" i="1" baseline="-25000" smtClean="0">
                                      <a:latin typeface="Cambria Math" panose="02040503050406030204" pitchFamily="18" charset="0"/>
                                      <a:ea typeface="Cambria Math" panose="02040503050406030204" pitchFamily="18" charset="0"/>
                                      <a:cs typeface="Cambria Math" panose="02040503050406030204" pitchFamily="18" charset="0"/>
                                    </a:rPr>
                                    <m:t>𝑛</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𝑥</m:t>
                      </m:r>
                      <m:r>
                        <a:rPr lang="en-US" altLang="pt-BR" sz="2400" i="1" baseline="-25000">
                          <a:latin typeface="Cambria Math" panose="02040503050406030204" pitchFamily="18" charset="0"/>
                          <a:ea typeface="Cambria Math" panose="02040503050406030204" pitchFamily="18" charset="0"/>
                        </a:rPr>
                        <m:t>2</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d>
                    </m:oMath>
                  </m:oMathPara>
                </a14:m>
                <a:endParaRPr lang="pt-BR" altLang="pt-BR" sz="3200" i="1" dirty="0" smtClean="0">
                  <a:latin typeface="Cambria Math" panose="02040503050406030204" pitchFamily="18" charset="0"/>
                  <a:ea typeface="Cambria Math" panose="02040503050406030204" pitchFamily="18" charset="0"/>
                </a:endParaRPr>
              </a:p>
              <a:p>
                <a:pPr marL="0" indent="0" fontAlgn="auto">
                  <a:lnSpc>
                    <a:spcPct val="120000"/>
                  </a:lnSpc>
                  <a:spcBef>
                    <a:spcPts val="600"/>
                  </a:spcBef>
                  <a:spcAft>
                    <a:spcPts val="600"/>
                  </a:spcAft>
                  <a:buNone/>
                </a:pPr>
                <a:r>
                  <a:rPr lang="pt-BR" altLang="pt-BR" dirty="0" smtClean="0">
                    <a:latin typeface="Comic Sans MS" panose="030F0702030302020204" pitchFamily="66" charset="0"/>
                    <a:ea typeface="Cambria Math" panose="02040503050406030204" pitchFamily="18" charset="0"/>
                  </a:rPr>
                  <a:t>Termos que aparecem na equação</a:t>
                </a:r>
                <a:endParaRPr lang="pt-BR" altLang="pt-BR" dirty="0" smtClean="0">
                  <a:latin typeface="Comic Sans MS" panose="030F0702030302020204" pitchFamily="66" charset="0"/>
                  <a:ea typeface="Cambria Math" panose="02040503050406030204" pitchFamily="18" charset="0"/>
                </a:endParaRPr>
              </a:p>
              <a:p>
                <a:pPr marL="457200" indent="-457200" fontAlgn="auto">
                  <a:lnSpc>
                    <a:spcPct val="120000"/>
                  </a:lnSpc>
                  <a:spcBef>
                    <a:spcPts val="600"/>
                  </a:spcBef>
                  <a:buFont typeface="+mj-lt"/>
                  <a:buAutoNum type="arabicPeriod"/>
                </a:pPr>
                <a14:m>
                  <m:oMath xmlns:m="http://schemas.openxmlformats.org/officeDocument/2006/math">
                    <m:r>
                      <a:rPr lang="pt-BR" altLang="pt-BR" sz="2400" i="1">
                        <a:latin typeface="Cambria Math" panose="02040503050406030204" pitchFamily="18" charset="0"/>
                        <a:ea typeface="Cambria Math" panose="02040503050406030204" pitchFamily="18" charset="0"/>
                        <a:cs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sSub>
                          <m:sSubPr>
                            <m:ctrlPr>
                              <a:rPr lang="pt-BR" altLang="pt-BR" sz="2400" i="1">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𝐴</m:t>
                            </m:r>
                          </m:e>
                          <m:sub>
                            <m:r>
                              <a:rPr lang="pt-BR" altLang="pt-BR" sz="2400" i="1">
                                <a:latin typeface="Cambria Math" panose="02040503050406030204" pitchFamily="18" charset="0"/>
                                <a:ea typeface="Cambria Math" panose="02040503050406030204" pitchFamily="18" charset="0"/>
                              </a:rPr>
                              <m:t>𝑚</m:t>
                            </m:r>
                          </m:sub>
                        </m:sSub>
                      </m:e>
                    </m:d>
                  </m:oMath>
                </a14:m>
                <a:r>
                  <a:rPr lang="pt-BR" altLang="pt-BR" sz="2400" dirty="0" smtClean="0">
                    <a:latin typeface="Comic Sans MS" panose="030F0702030302020204" pitchFamily="66" charset="0"/>
                    <a:ea typeface="Cambria Math" panose="02040503050406030204" pitchFamily="18" charset="0"/>
                  </a:rPr>
                  <a:t> 					(constante)</a:t>
                </a:r>
                <a:endParaRPr lang="pt-BR" altLang="pt-BR" sz="2400" dirty="0" smtClean="0">
                  <a:latin typeface="Comic Sans MS" panose="030F0702030302020204" pitchFamily="66" charset="0"/>
                  <a:ea typeface="Cambria Math" panose="02040503050406030204" pitchFamily="18" charset="0"/>
                </a:endParaRPr>
              </a:p>
              <a:p>
                <a:pPr marL="457200" indent="-457200">
                  <a:lnSpc>
                    <a:spcPct val="120000"/>
                  </a:lnSpc>
                  <a:spcBef>
                    <a:spcPts val="600"/>
                  </a:spcBef>
                  <a:buFont typeface="+mj-lt"/>
                  <a:buAutoNum type="arabicPeriod"/>
                </a:pPr>
                <a14:m>
                  <m:oMath xmlns:m="http://schemas.openxmlformats.org/officeDocument/2006/math">
                    <m:r>
                      <a:rPr lang="pt-BR" altLang="pt-BR" sz="2400" i="1">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cs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cs typeface="Cambria Math" panose="02040503050406030204" pitchFamily="18" charset="0"/>
                                  </a:rPr>
                                  <m:t>1</m:t>
                                </m:r>
                              </m:den>
                            </m:f>
                          </m:e>
                        </m:d>
                      </m:e>
                    </m:d>
                  </m:oMath>
                </a14:m>
                <a:r>
                  <a:rPr lang="pt-BR" altLang="pt-BR" sz="2400" dirty="0">
                    <a:latin typeface="Comic Sans MS" panose="030F0702030302020204" pitchFamily="66" charset="0"/>
                    <a:ea typeface="Cambria Math" panose="02040503050406030204" pitchFamily="18" charset="0"/>
                  </a:rPr>
                  <a:t> 				(polo negativo</a:t>
                </a:r>
                <a:r>
                  <a:rPr lang="pt-BR" altLang="pt-BR" sz="2400" dirty="0" smtClean="0">
                    <a:latin typeface="Comic Sans MS" panose="030F0702030302020204" pitchFamily="66" charset="0"/>
                    <a:ea typeface="Cambria Math" panose="02040503050406030204" pitchFamily="18" charset="0"/>
                  </a:rPr>
                  <a:t>)</a:t>
                </a:r>
                <a:endParaRPr lang="pt-BR" altLang="pt-BR" sz="2400" dirty="0" smtClean="0">
                  <a:latin typeface="Comic Sans MS" panose="030F0702030302020204" pitchFamily="66" charset="0"/>
                  <a:ea typeface="Cambria Math" panose="02040503050406030204" pitchFamily="18" charset="0"/>
                </a:endParaRPr>
              </a:p>
              <a:p>
                <a:pPr marL="457200" indent="-457200" fontAlgn="auto">
                  <a:lnSpc>
                    <a:spcPct val="120000"/>
                  </a:lnSpc>
                  <a:spcBef>
                    <a:spcPts val="600"/>
                  </a:spcBef>
                  <a:buFont typeface="+mj-lt"/>
                  <a:buAutoNum type="arabicPeriod"/>
                </a:pPr>
                <a14:m>
                  <m:oMath xmlns:m="http://schemas.openxmlformats.org/officeDocument/2006/math">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1</m:t>
                                </m:r>
                              </m:den>
                            </m:f>
                          </m:e>
                        </m:d>
                      </m:e>
                    </m:d>
                  </m:oMath>
                </a14:m>
                <a:r>
                  <a:rPr lang="pt-BR" altLang="pt-BR" sz="2400" dirty="0" smtClean="0">
                    <a:latin typeface="Comic Sans MS" panose="030F0702030302020204" pitchFamily="66" charset="0"/>
                    <a:ea typeface="Cambria Math" panose="02040503050406030204" pitchFamily="18" charset="0"/>
                  </a:rPr>
                  <a:t> 				(zero, positivo ou negativo)</a:t>
                </a:r>
                <a:endParaRPr lang="pt-BR" altLang="pt-BR" sz="2400" dirty="0" smtClean="0">
                  <a:latin typeface="Comic Sans MS" panose="030F0702030302020204" pitchFamily="66" charset="0"/>
                  <a:ea typeface="Cambria Math" panose="02040503050406030204" pitchFamily="18" charset="0"/>
                </a:endParaRPr>
              </a:p>
              <a:p>
                <a:pPr marL="457200" indent="-457200" fontAlgn="auto">
                  <a:lnSpc>
                    <a:spcPct val="120000"/>
                  </a:lnSpc>
                  <a:spcBef>
                    <a:spcPts val="600"/>
                  </a:spcBef>
                  <a:buFont typeface="+mj-lt"/>
                  <a:buAutoNum type="arabicPeriod"/>
                </a:pPr>
                <a14:m>
                  <m:oMath xmlns:m="http://schemas.openxmlformats.org/officeDocument/2006/math">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d>
                  </m:oMath>
                </a14:m>
                <a:r>
                  <a:rPr lang="pt-BR" altLang="pt-BR" sz="2400" dirty="0" smtClean="0">
                    <a:latin typeface="Comic Sans MS" panose="030F0702030302020204" pitchFamily="66" charset="0"/>
                    <a:ea typeface="Cambria Math" panose="02040503050406030204" pitchFamily="18" charset="0"/>
                  </a:rPr>
                  <a:t>  ou  </a:t>
                </a:r>
                <a14:m>
                  <m:oMath xmlns:m="http://schemas.openxmlformats.org/officeDocument/2006/math">
                    <m:r>
                      <a:rPr lang="pt-BR" altLang="pt-BR" sz="2400" b="0" i="0"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d>
                  </m:oMath>
                </a14:m>
                <a:r>
                  <a:rPr lang="pt-BR" altLang="pt-BR" sz="2400" dirty="0" smtClean="0">
                    <a:latin typeface="Comic Sans MS" panose="030F0702030302020204" pitchFamily="66" charset="0"/>
                    <a:ea typeface="Cambria Math" panose="02040503050406030204" pitchFamily="18" charset="0"/>
                  </a:rPr>
                  <a:t>			(zero ou polo e 0)</a:t>
                </a:r>
                <a:endParaRPr lang="pt-BR" altLang="pt-BR" sz="2400" dirty="0" smtClean="0">
                  <a:latin typeface="Comic Sans MS" panose="030F0702030302020204" pitchFamily="66" charset="0"/>
                  <a:ea typeface="Cambria Math" panose="02040503050406030204" pitchFamily="18" charset="0"/>
                </a:endParaRPr>
              </a:p>
              <a:p>
                <a:pPr marL="0" indent="0" fontAlgn="auto">
                  <a:lnSpc>
                    <a:spcPct val="120000"/>
                  </a:lnSpc>
                  <a:spcBef>
                    <a:spcPts val="600"/>
                  </a:spcBef>
                  <a:spcAft>
                    <a:spcPts val="600"/>
                  </a:spcAft>
                  <a:buNone/>
                </a:pPr>
                <a:r>
                  <a:rPr lang="pt-BR" altLang="pt-BR" dirty="0" smtClean="0">
                    <a:latin typeface="Comic Sans MS" panose="030F0702030302020204" pitchFamily="66" charset="0"/>
                    <a:ea typeface="Cambria Math" panose="02040503050406030204" pitchFamily="18" charset="0"/>
                  </a:rPr>
                  <a:t>Se soubermos desenhar estes termos, podemos fazer o diagrama de Bode-Módulo apenas somenado curvas</a:t>
                </a:r>
                <a:endParaRPr lang="pt-BR" altLang="pt-BR" dirty="0" smtClean="0">
                  <a:latin typeface="Comic Sans MS" panose="030F0702030302020204" pitchFamily="66" charset="0"/>
                  <a:ea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218440" y="276860"/>
                <a:ext cx="11755120" cy="6302375"/>
              </a:xfrm>
              <a:prstGeom prst="rect">
                <a:avLst/>
              </a:prstGeom>
              <a:blipFill rotWithShape="1">
                <a:blip r:embed="rId1"/>
                <a:stretch>
                  <a:fillRect b="-6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273378" y="514704"/>
                <a:ext cx="5269584" cy="710781"/>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600"/>
                  </a:spcAft>
                  <a:buNone/>
                </a:pPr>
                <a:r>
                  <a:rPr lang="pt-BR" altLang="pt-BR" b="1" dirty="0" smtClean="0">
                    <a:solidFill>
                      <a:srgbClr val="C00000"/>
                    </a:solidFill>
                    <a:latin typeface="Comic Sans MS" panose="030F0702030302020204" pitchFamily="66" charset="0"/>
                    <a:ea typeface="Cambria Math" panose="02040503050406030204" pitchFamily="18" charset="0"/>
                  </a:rPr>
                  <a:t>1. </a:t>
                </a:r>
                <a14:m>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20</m:t>
                    </m:r>
                    <m:r>
                      <a:rPr lang="pt-BR" altLang="pt-BR" i="1">
                        <a:latin typeface="Cambria Math" panose="02040503050406030204" pitchFamily="18" charset="0"/>
                        <a:ea typeface="Cambria Math" panose="02040503050406030204" pitchFamily="18" charset="0"/>
                        <a:cs typeface="Cambria Math" panose="02040503050406030204" pitchFamily="18" charset="0"/>
                      </a:rPr>
                      <m:t>𝑙𝑜𝑔</m:t>
                    </m:r>
                    <m:d>
                      <m:dPr>
                        <m:begChr m:val="|"/>
                        <m:endChr m:val="|"/>
                        <m:ctrlPr>
                          <a:rPr lang="pt-BR" altLang="pt-BR" i="1">
                            <a:latin typeface="Cambria Math" panose="02040503050406030204" pitchFamily="18" charset="0"/>
                            <a:ea typeface="Cambria Math" panose="02040503050406030204" pitchFamily="18" charset="0"/>
                          </a:rPr>
                        </m:ctrlPr>
                      </m:dPr>
                      <m:e>
                        <m:sSub>
                          <m:sSubPr>
                            <m:ctrlPr>
                              <a:rPr lang="pt-BR" altLang="pt-BR" i="1">
                                <a:latin typeface="Cambria Math" panose="02040503050406030204" pitchFamily="18" charset="0"/>
                                <a:ea typeface="Cambria Math" panose="02040503050406030204" pitchFamily="18" charset="0"/>
                              </a:rPr>
                            </m:ctrlPr>
                          </m:sSubPr>
                          <m:e>
                            <m:r>
                              <a:rPr lang="pt-BR" altLang="pt-BR" i="1">
                                <a:latin typeface="Cambria Math" panose="02040503050406030204" pitchFamily="18" charset="0"/>
                                <a:ea typeface="Cambria Math" panose="02040503050406030204" pitchFamily="18" charset="0"/>
                              </a:rPr>
                              <m:t>𝐴</m:t>
                            </m:r>
                          </m:e>
                          <m:sub>
                            <m:r>
                              <a:rPr lang="pt-BR" altLang="pt-BR" i="1">
                                <a:latin typeface="Cambria Math" panose="02040503050406030204" pitchFamily="18" charset="0"/>
                                <a:ea typeface="Cambria Math" panose="02040503050406030204" pitchFamily="18" charset="0"/>
                              </a:rPr>
                              <m:t>𝑚</m:t>
                            </m:r>
                          </m:sub>
                        </m:sSub>
                      </m:e>
                    </m:d>
                  </m:oMath>
                </a14:m>
                <a:r>
                  <a:rPr lang="pt-BR" altLang="pt-BR" dirty="0" smtClean="0">
                    <a:latin typeface="Comic Sans MS" panose="030F0702030302020204" pitchFamily="66" charset="0"/>
                    <a:ea typeface="Cambria Math" panose="02040503050406030204" pitchFamily="18" charset="0"/>
                  </a:rPr>
                  <a:t>     </a:t>
                </a:r>
                <a:r>
                  <a:rPr lang="pt-BR" altLang="pt-BR" b="1" dirty="0" smtClean="0">
                    <a:solidFill>
                      <a:srgbClr val="C00000"/>
                    </a:solidFill>
                    <a:latin typeface="Comic Sans MS" panose="030F0702030302020204" pitchFamily="66" charset="0"/>
                    <a:ea typeface="Cambria Math" panose="02040503050406030204" pitchFamily="18" charset="0"/>
                  </a:rPr>
                  <a:t>(constante)</a:t>
                </a:r>
                <a:endParaRPr lang="pt-BR" altLang="pt-BR" b="1" dirty="0" smtClean="0">
                  <a:solidFill>
                    <a:srgbClr val="C00000"/>
                  </a:solidFill>
                  <a:latin typeface="Comic Sans MS" panose="030F0702030302020204" pitchFamily="66" charset="0"/>
                  <a:ea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273378" y="514704"/>
                <a:ext cx="5269584" cy="710781"/>
              </a:xfrm>
              <a:prstGeom prst="rect">
                <a:avLst/>
              </a:prstGeom>
              <a:blipFill rotWithShape="1">
                <a:blip r:embed="rId1"/>
                <a:stretch>
                  <a:fillRect l="-6" t="-50" r="1" b="80"/>
                </a:stretch>
              </a:blipFill>
            </p:spPr>
            <p:txBody>
              <a:bodyPr/>
              <a:lstStyle/>
              <a:p>
                <a:r>
                  <a:rPr lang="pt-BR" altLang="en-US">
                    <a:noFill/>
                  </a:rPr>
                  <a:t> </a:t>
                </a:r>
              </a:p>
            </p:txBody>
          </p:sp>
        </mc:Fallback>
      </mc:AlternateContent>
      <p:cxnSp>
        <p:nvCxnSpPr>
          <p:cNvPr id="5" name="Conector de Seta Reta 4"/>
          <p:cNvCxnSpPr/>
          <p:nvPr/>
        </p:nvCxnSpPr>
        <p:spPr>
          <a:xfrm flipH="1">
            <a:off x="4202453" y="1332599"/>
            <a:ext cx="0" cy="2554664"/>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7" name="Conector de Seta Reta 6"/>
          <p:cNvCxnSpPr/>
          <p:nvPr/>
        </p:nvCxnSpPr>
        <p:spPr>
          <a:xfrm>
            <a:off x="3448309" y="3623312"/>
            <a:ext cx="418550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6925924" y="3653778"/>
            <a:ext cx="1534795" cy="398780"/>
          </a:xfrm>
          <a:prstGeom prst="rect">
            <a:avLst/>
          </a:prstGeom>
          <a:noFill/>
        </p:spPr>
        <p:txBody>
          <a:bodyPr wrap="none" rtlCol="0">
            <a:spAutoFit/>
          </a:bodyPr>
          <a:lstStyle/>
          <a:p>
            <a:r>
              <a:rPr lang="pt-BR" sz="2000" dirty="0">
                <a:latin typeface="Symbol" panose="05050102010706020507" pitchFamily="18" charset="2"/>
              </a:rPr>
              <a:t>w</a:t>
            </a:r>
            <a:r>
              <a:rPr lang="pt-BR" sz="2000" dirty="0" smtClean="0">
                <a:latin typeface="Symbol" panose="05050102010706020507" pitchFamily="18" charset="2"/>
              </a:rPr>
              <a:t> </a:t>
            </a:r>
            <a:r>
              <a:rPr lang="pt-BR" sz="2000" dirty="0" smtClean="0">
                <a:latin typeface="Comic Sans MS" panose="030F0702030302020204" pitchFamily="66" charset="0"/>
              </a:rPr>
              <a:t>(</a:t>
            </a:r>
            <a:r>
              <a:rPr lang="pt-BR" sz="2000" dirty="0" err="1" smtClean="0">
                <a:latin typeface="Comic Sans MS" panose="030F0702030302020204" pitchFamily="66" charset="0"/>
              </a:rPr>
              <a:t>rad</a:t>
            </a:r>
            <a:r>
              <a:rPr lang="pt-BR" sz="2000" dirty="0" smtClean="0">
                <a:latin typeface="Comic Sans MS" panose="030F0702030302020204" pitchFamily="66" charset="0"/>
              </a:rPr>
              <a:t>/</a:t>
            </a:r>
            <a:r>
              <a:rPr lang="pt-BR" sz="2000" dirty="0" err="1" smtClean="0">
                <a:latin typeface="Comic Sans MS" panose="030F0702030302020204" pitchFamily="66" charset="0"/>
              </a:rPr>
              <a:t>seg</a:t>
            </a:r>
            <a:r>
              <a:rPr lang="pt-BR" sz="2000" dirty="0" smtClean="0">
                <a:latin typeface="Comic Sans MS" panose="030F0702030302020204" pitchFamily="66" charset="0"/>
              </a:rPr>
              <a:t>)</a:t>
            </a:r>
            <a:endParaRPr lang="pt-BR" sz="2000" dirty="0" smtClean="0">
              <a:latin typeface="Comic Sans MS" panose="030F0702030302020204" pitchFamily="66" charset="0"/>
            </a:endParaRPr>
          </a:p>
        </p:txBody>
      </p:sp>
      <p:cxnSp>
        <p:nvCxnSpPr>
          <p:cNvPr id="10" name="Conector Reto 9"/>
          <p:cNvCxnSpPr/>
          <p:nvPr/>
        </p:nvCxnSpPr>
        <p:spPr>
          <a:xfrm>
            <a:off x="3448309" y="2279150"/>
            <a:ext cx="4100660" cy="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1" name="CaixaDeTexto 10"/>
              <p:cNvSpPr txBox="1"/>
              <p:nvPr/>
            </p:nvSpPr>
            <p:spPr>
              <a:xfrm>
                <a:off x="2908170" y="1857129"/>
                <a:ext cx="1287668" cy="39878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altLang="pt-BR" sz="2000" i="1">
                          <a:latin typeface="Cambria Math" panose="02040503050406030204" pitchFamily="18" charset="0"/>
                          <a:ea typeface="Cambria Math" panose="02040503050406030204" pitchFamily="18" charset="0"/>
                          <a:cs typeface="Cambria Math" panose="02040503050406030204" pitchFamily="18" charset="0"/>
                        </a:rPr>
                        <m:t>20</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𝑙𝑜𝑔</m:t>
                      </m:r>
                      <m:d>
                        <m:dPr>
                          <m:begChr m:val="|"/>
                          <m:endChr m:val="|"/>
                          <m:ctrlPr>
                            <a:rPr lang="pt-BR" altLang="pt-BR" sz="2000" i="1">
                              <a:latin typeface="Cambria Math" panose="02040503050406030204" pitchFamily="18" charset="0"/>
                              <a:ea typeface="Cambria Math" panose="02040503050406030204" pitchFamily="18" charset="0"/>
                            </a:rPr>
                          </m:ctrlPr>
                        </m:dPr>
                        <m:e>
                          <m:sSub>
                            <m:sSubPr>
                              <m:ctrlPr>
                                <a:rPr lang="pt-BR" altLang="pt-BR" sz="2000" i="1">
                                  <a:latin typeface="Cambria Math" panose="02040503050406030204" pitchFamily="18" charset="0"/>
                                  <a:ea typeface="Cambria Math" panose="02040503050406030204" pitchFamily="18" charset="0"/>
                                </a:rPr>
                              </m:ctrlPr>
                            </m:sSubPr>
                            <m:e>
                              <m:r>
                                <a:rPr lang="pt-BR" altLang="pt-BR" sz="2000" i="1">
                                  <a:latin typeface="Cambria Math" panose="02040503050406030204" pitchFamily="18" charset="0"/>
                                  <a:ea typeface="Cambria Math" panose="02040503050406030204" pitchFamily="18" charset="0"/>
                                </a:rPr>
                                <m:t>𝐴</m:t>
                              </m:r>
                            </m:e>
                            <m:sub>
                              <m:r>
                                <a:rPr lang="pt-BR" altLang="pt-BR" sz="2000" i="1">
                                  <a:latin typeface="Cambria Math" panose="02040503050406030204" pitchFamily="18" charset="0"/>
                                  <a:ea typeface="Cambria Math" panose="02040503050406030204" pitchFamily="18" charset="0"/>
                                </a:rPr>
                                <m:t>𝑚</m:t>
                              </m:r>
                            </m:sub>
                          </m:sSub>
                        </m:e>
                      </m:d>
                    </m:oMath>
                  </m:oMathPara>
                </a14:m>
                <a:endParaRPr lang="pt-BR" altLang="pt-BR" sz="2000" i="1" dirty="0">
                  <a:latin typeface="Cambria Math" panose="02040503050406030204" pitchFamily="18" charset="0"/>
                  <a:ea typeface="Cambria Math" panose="02040503050406030204" pitchFamily="18" charset="0"/>
                </a:endParaRPr>
              </a:p>
            </p:txBody>
          </p:sp>
        </mc:Choice>
        <mc:Fallback>
          <p:sp>
            <p:nvSpPr>
              <p:cNvPr id="11" name="CaixaDeTexto 10"/>
              <p:cNvSpPr txBox="1">
                <a:spLocks noRot="1" noChangeAspect="1" noMove="1" noResize="1" noEditPoints="1" noAdjustHandles="1" noChangeArrowheads="1" noChangeShapeType="1" noTextEdit="1"/>
              </p:cNvSpPr>
              <p:nvPr/>
            </p:nvSpPr>
            <p:spPr>
              <a:xfrm>
                <a:off x="2908170" y="1857129"/>
                <a:ext cx="1287668" cy="398780"/>
              </a:xfrm>
              <a:prstGeom prst="rect">
                <a:avLst/>
              </a:prstGeom>
              <a:blipFill rotWithShape="1">
                <a:blip r:embed="rId2"/>
                <a:stretch>
                  <a:fillRect l="-39" t="-98" r="31" b="98"/>
                </a:stretch>
              </a:blipFill>
            </p:spPr>
            <p:txBody>
              <a:bodyPr/>
              <a:lstStyle/>
              <a:p>
                <a:r>
                  <a:rPr lang="pt-BR" altLang="en-US">
                    <a:noFill/>
                  </a:rPr>
                  <a:t> </a:t>
                </a:r>
              </a:p>
            </p:txBody>
          </p:sp>
        </mc:Fallback>
      </mc:AlternateContent>
      <p:sp>
        <p:nvSpPr>
          <p:cNvPr id="12" name="Espaço Reservado para Conteúdo 2"/>
          <p:cNvSpPr txBox="1"/>
          <p:nvPr/>
        </p:nvSpPr>
        <p:spPr>
          <a:xfrm>
            <a:off x="406924" y="4023110"/>
            <a:ext cx="9642049" cy="233324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buNone/>
            </a:pPr>
            <a:r>
              <a:rPr lang="pt-BR" altLang="pt-BR" dirty="0" smtClean="0">
                <a:latin typeface="Comic Sans MS" panose="030F0702030302020204" pitchFamily="66" charset="0"/>
                <a:ea typeface="Cambria Math" panose="02040503050406030204" pitchFamily="18" charset="0"/>
              </a:rPr>
              <a:t>Observe que: </a:t>
            </a:r>
            <a:endParaRPr lang="pt-BR" altLang="pt-BR" dirty="0" smtClean="0">
              <a:latin typeface="Comic Sans MS" panose="030F0702030302020204" pitchFamily="66" charset="0"/>
              <a:ea typeface="Cambria Math" panose="02040503050406030204" pitchFamily="18" charset="0"/>
            </a:endParaRPr>
          </a:p>
          <a:p>
            <a:pPr>
              <a:lnSpc>
                <a:spcPct val="120000"/>
              </a:lnSpc>
              <a:spcBef>
                <a:spcPts val="600"/>
              </a:spcBef>
            </a:pPr>
            <a:r>
              <a:rPr lang="pt-BR" altLang="pt-BR" dirty="0" smtClean="0">
                <a:latin typeface="Comic Sans MS" panose="030F0702030302020204" pitchFamily="66" charset="0"/>
                <a:ea typeface="Cambria Math" panose="02040503050406030204" pitchFamily="18" charset="0"/>
              </a:rPr>
              <a:t>O eixo x, onde está o </a:t>
            </a:r>
            <a:r>
              <a:rPr lang="pt-BR" altLang="pt-BR" dirty="0" smtClean="0">
                <a:latin typeface="Symbol" panose="05050102010706020507" pitchFamily="18" charset="2"/>
                <a:ea typeface="Cambria Math" panose="02040503050406030204" pitchFamily="18" charset="0"/>
              </a:rPr>
              <a:t>w</a:t>
            </a:r>
            <a:r>
              <a:rPr lang="pt-BR" altLang="pt-BR" dirty="0" smtClean="0">
                <a:latin typeface="Comic Sans MS" panose="030F0702030302020204" pitchFamily="66" charset="0"/>
                <a:ea typeface="Cambria Math" panose="02040503050406030204" pitchFamily="18" charset="0"/>
                <a:cs typeface="Comic Sans MS" panose="030F0702030302020204" pitchFamily="66" charset="0"/>
              </a:rPr>
              <a:t>,</a:t>
            </a:r>
            <a:r>
              <a:rPr lang="pt-BR" altLang="pt-BR" dirty="0" smtClean="0">
                <a:latin typeface="Comic Sans MS" panose="030F0702030302020204" pitchFamily="66" charset="0"/>
                <a:ea typeface="Cambria Math" panose="02040503050406030204" pitchFamily="18" charset="0"/>
              </a:rPr>
              <a:t> está em escala logarítmica</a:t>
            </a:r>
            <a:endParaRPr lang="pt-BR" altLang="pt-BR" dirty="0" smtClean="0">
              <a:latin typeface="Comic Sans MS" panose="030F0702030302020204" pitchFamily="66" charset="0"/>
              <a:ea typeface="Cambria Math" panose="02040503050406030204" pitchFamily="18" charset="0"/>
            </a:endParaRPr>
          </a:p>
          <a:p>
            <a:pPr>
              <a:lnSpc>
                <a:spcPct val="120000"/>
              </a:lnSpc>
              <a:spcBef>
                <a:spcPts val="600"/>
              </a:spcBef>
            </a:pPr>
            <a:r>
              <a:rPr lang="pt-BR" altLang="pt-BR" dirty="0" smtClean="0">
                <a:latin typeface="Comic Sans MS" panose="030F0702030302020204" pitchFamily="66" charset="0"/>
                <a:ea typeface="Cambria Math" panose="02040503050406030204" pitchFamily="18" charset="0"/>
              </a:rPr>
              <a:t>O ponto 0 estará localizada em -∞ </a:t>
            </a:r>
            <a:endParaRPr lang="pt-BR" altLang="pt-BR" dirty="0" smtClean="0">
              <a:latin typeface="Comic Sans MS" panose="030F0702030302020204" pitchFamily="66" charset="0"/>
              <a:ea typeface="Cambria Math" panose="02040503050406030204" pitchFamily="18" charset="0"/>
            </a:endParaRPr>
          </a:p>
          <a:p>
            <a:pPr>
              <a:lnSpc>
                <a:spcPct val="120000"/>
              </a:lnSpc>
              <a:spcBef>
                <a:spcPts val="600"/>
              </a:spcBef>
            </a:pPr>
            <a:r>
              <a:rPr lang="pt-BR" altLang="pt-BR" dirty="0" smtClean="0">
                <a:latin typeface="Comic Sans MS" panose="030F0702030302020204" pitchFamily="66" charset="0"/>
                <a:ea typeface="Cambria Math" panose="02040503050406030204" pitchFamily="18" charset="0"/>
              </a:rPr>
              <a:t>Valores menores que 1,0 são negativos em </a:t>
            </a:r>
            <a:r>
              <a:rPr lang="pt-BR" altLang="pt-BR" dirty="0" err="1" smtClean="0">
                <a:latin typeface="Comic Sans MS" panose="030F0702030302020204" pitchFamily="66" charset="0"/>
                <a:ea typeface="Cambria Math" panose="02040503050406030204" pitchFamily="18" charset="0"/>
              </a:rPr>
              <a:t>db</a:t>
            </a:r>
            <a:endParaRPr lang="pt-BR" altLang="pt-BR" dirty="0" smtClean="0">
              <a:latin typeface="Comic Sans MS" panose="030F0702030302020204" pitchFamily="66" charset="0"/>
              <a:ea typeface="Cambria Math" panose="02040503050406030204" pitchFamily="18" charset="0"/>
            </a:endParaRPr>
          </a:p>
        </p:txBody>
      </p:sp>
      <p:sp>
        <p:nvSpPr>
          <p:cNvPr id="13" name="CaixaDeTexto 12"/>
          <p:cNvSpPr txBox="1"/>
          <p:nvPr/>
        </p:nvSpPr>
        <p:spPr>
          <a:xfrm>
            <a:off x="4209069" y="1302682"/>
            <a:ext cx="466794" cy="369332"/>
          </a:xfrm>
          <a:prstGeom prst="rect">
            <a:avLst/>
          </a:prstGeom>
          <a:noFill/>
        </p:spPr>
        <p:txBody>
          <a:bodyPr wrap="none" rtlCol="0">
            <a:spAutoFit/>
          </a:bodyPr>
          <a:lstStyle/>
          <a:p>
            <a:r>
              <a:rPr lang="pt-BR" dirty="0" smtClean="0">
                <a:latin typeface="Comic Sans MS" panose="030F0702030302020204" pitchFamily="66" charset="0"/>
              </a:rPr>
              <a:t>dB</a:t>
            </a:r>
            <a:endParaRPr lang="pt-BR" dirty="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367665" y="602615"/>
                <a:ext cx="11520170" cy="575373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2. </a:t>
                </a:r>
                <a14:m>
                  <m:oMath xmlns:m="http://schemas.openxmlformats.org/officeDocument/2006/math">
                    <m:r>
                      <a:rPr lang="pt-BR"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d>
                      <m:dPr>
                        <m:begChr m:val="|"/>
                        <m:endChr m:val="|"/>
                        <m:ctrlPr>
                          <a:rPr lang="pt-BR" altLang="pt-BR" i="1">
                            <a:latin typeface="Cambria Math" panose="02040503050406030204" pitchFamily="18" charset="0"/>
                            <a:ea typeface="Cambria Math" panose="02040503050406030204" pitchFamily="18" charset="0"/>
                          </a:rPr>
                        </m:ctrlPr>
                      </m:dPr>
                      <m:e>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i="1">
                                    <a:latin typeface="Cambria Math" panose="02040503050406030204" pitchFamily="18" charset="0"/>
                                    <a:ea typeface="Cambria Math" panose="02040503050406030204" pitchFamily="18" charset="0"/>
                                    <a:cs typeface="Cambria Math" panose="02040503050406030204" pitchFamily="18" charset="0"/>
                                  </a:rPr>
                                  <m:t>𝑝</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e>
                    </m:d>
                  </m:oMath>
                </a14:m>
                <a:r>
                  <a:rPr lang="pt-BR" altLang="pt-BR" dirty="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    </a:t>
                </a:r>
                <a:r>
                  <a:rPr lang="pt-BR" altLang="pt-BR" b="1" dirty="0" smtClean="0">
                    <a:solidFill>
                      <a:srgbClr val="C00000"/>
                    </a:solidFill>
                    <a:latin typeface="Comic Sans MS" panose="030F0702030302020204" pitchFamily="66" charset="0"/>
                    <a:ea typeface="Cambria Math" panose="02040503050406030204" pitchFamily="18" charset="0"/>
                  </a:rPr>
                  <a:t>(</a:t>
                </a:r>
                <a:r>
                  <a:rPr lang="pt-BR" altLang="pt-BR" b="1" dirty="0">
                    <a:solidFill>
                      <a:srgbClr val="C00000"/>
                    </a:solidFill>
                    <a:latin typeface="Comic Sans MS" panose="030F0702030302020204" pitchFamily="66" charset="0"/>
                    <a:ea typeface="Cambria Math" panose="02040503050406030204" pitchFamily="18" charset="0"/>
                  </a:rPr>
                  <a:t>polo negativo</a:t>
                </a:r>
                <a:r>
                  <a:rPr lang="pt-BR" altLang="pt-BR" b="1" dirty="0" smtClean="0">
                    <a:solidFill>
                      <a:srgbClr val="C00000"/>
                    </a:solidFill>
                    <a:latin typeface="Comic Sans MS" panose="030F0702030302020204" pitchFamily="66" charset="0"/>
                    <a:ea typeface="Cambria Math" panose="02040503050406030204" pitchFamily="18" charset="0"/>
                  </a:rPr>
                  <a:t>)</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buNone/>
                </a:pPr>
                <a:r>
                  <a:rPr lang="pt-BR" altLang="pt-BR" i="1" dirty="0" err="1" smtClean="0">
                    <a:latin typeface="Comic Sans MS" panose="030F0702030302020204" pitchFamily="66" charset="0"/>
                    <a:ea typeface="Cambria Math" panose="02040503050406030204" pitchFamily="18" charset="0"/>
                  </a:rPr>
                  <a:t>p</a:t>
                </a:r>
                <a:r>
                  <a:rPr lang="pt-BR" altLang="pt-BR" i="1" baseline="-25000" dirty="0" err="1">
                    <a:latin typeface="Comic Sans MS" panose="030F0702030302020204" pitchFamily="66" charset="0"/>
                    <a:ea typeface="Cambria Math" panose="02040503050406030204" pitchFamily="18" charset="0"/>
                  </a:rPr>
                  <a:t>i</a:t>
                </a:r>
                <a:r>
                  <a:rPr lang="pt-BR" altLang="pt-BR" dirty="0" smtClean="0">
                    <a:latin typeface="Comic Sans MS" panose="030F0702030302020204" pitchFamily="66" charset="0"/>
                    <a:ea typeface="Cambria Math" panose="02040503050406030204" pitchFamily="18" charset="0"/>
                  </a:rPr>
                  <a:t> real e negativo (</a:t>
                </a:r>
                <a14:m>
                  <m:oMath xmlns:m="http://schemas.openxmlformats.org/officeDocument/2006/math">
                    <m:sSub>
                      <m:sSubPr>
                        <m:ctrlPr>
                          <a:rPr lang="pt-BR" altLang="pt-BR" i="1" smtClean="0">
                            <a:latin typeface="Cambria Math" panose="02040503050406030204" pitchFamily="18" charset="0"/>
                            <a:ea typeface="Cambria Math" panose="02040503050406030204" pitchFamily="18" charset="0"/>
                          </a:rPr>
                        </m:ctrlPr>
                      </m:sSubPr>
                      <m:e>
                        <m:r>
                          <a:rPr lang="pt-BR" altLang="pt-BR" b="0" i="1" smtClean="0">
                            <a:latin typeface="Cambria Math" panose="02040503050406030204" pitchFamily="18" charset="0"/>
                            <a:ea typeface="Cambria Math" panose="02040503050406030204" pitchFamily="18" charset="0"/>
                          </a:rPr>
                          <m:t>𝑝</m:t>
                        </m:r>
                      </m:e>
                      <m:sub>
                        <m:r>
                          <a:rPr lang="pt-BR" altLang="pt-BR" b="0" i="1" smtClean="0">
                            <a:latin typeface="Cambria Math" panose="02040503050406030204" pitchFamily="18" charset="0"/>
                            <a:ea typeface="Cambria Math" panose="02040503050406030204" pitchFamily="18" charset="0"/>
                          </a:rPr>
                          <m:t>𝑖</m:t>
                        </m:r>
                      </m:sub>
                    </m:sSub>
                    <m:r>
                      <a:rPr lang="pt-BR" altLang="pt-BR" i="1" smtClean="0">
                        <a:latin typeface="Cambria Math" panose="02040503050406030204" pitchFamily="18" charset="0"/>
                        <a:ea typeface="Cambria Math" panose="02040503050406030204" pitchFamily="18" charset="0"/>
                      </a:rPr>
                      <m:t>∈</m:t>
                    </m:r>
                    <m:r>
                      <a:rPr lang="pt-BR" altLang="pt-BR" i="1" smtClean="0">
                        <a:latin typeface="Cambria Math" panose="02040503050406030204" pitchFamily="18" charset="0"/>
                        <a:ea typeface="Cambria Math" panose="02040503050406030204" pitchFamily="18" charset="0"/>
                      </a:rPr>
                      <m:t>ℝ</m:t>
                    </m:r>
                  </m:oMath>
                </a14:m>
                <a:r>
                  <a:rPr lang="pt-BR" altLang="pt-BR" dirty="0" smtClean="0">
                    <a:latin typeface="Comic Sans MS" panose="030F0702030302020204" pitchFamily="66" charset="0"/>
                    <a:ea typeface="Cambria Math" panose="02040503050406030204" pitchFamily="18" charset="0"/>
                  </a:rPr>
                  <a:t>)</a:t>
                </a:r>
                <a:endParaRPr lang="pt-BR" altLang="pt-BR" dirty="0" smtClean="0">
                  <a:latin typeface="Comic Sans MS" panose="030F0702030302020204" pitchFamily="66" charset="0"/>
                  <a:ea typeface="Cambria Math" panose="02040503050406030204" pitchFamily="18" charset="0"/>
                </a:endParaRPr>
              </a:p>
              <a:p>
                <a:pPr marL="0" indent="0">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d>
                        <m:dPr>
                          <m:begChr m:val="|"/>
                          <m:endChr m:val="|"/>
                          <m:ctrlPr>
                            <a:rPr lang="pt-BR" altLang="pt-BR" i="1">
                              <a:latin typeface="Cambria Math" panose="02040503050406030204" pitchFamily="18" charset="0"/>
                              <a:ea typeface="Cambria Math" panose="02040503050406030204" pitchFamily="18" charset="0"/>
                            </a:rPr>
                          </m:ctrlPr>
                        </m:dPr>
                        <m:e>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i="1">
                                      <a:latin typeface="Cambria Math" panose="02040503050406030204" pitchFamily="18" charset="0"/>
                                      <a:ea typeface="Cambria Math" panose="02040503050406030204" pitchFamily="18" charset="0"/>
                                      <a:cs typeface="Cambria Math" panose="02040503050406030204" pitchFamily="18" charset="0"/>
                                    </a:rPr>
                                    <m:t>𝑝</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e>
                      </m:d>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rad>
                        <m:radPr>
                          <m:degHide m:val="on"/>
                          <m:ctrlPr>
                            <a:rPr lang="pt-BR" altLang="pt-BR" b="0" i="1" smtClean="0">
                              <a:latin typeface="Cambria Math" panose="02040503050406030204" pitchFamily="18" charset="0"/>
                              <a:ea typeface="Cambria Math" panose="02040503050406030204" pitchFamily="18" charset="0"/>
                            </a:rPr>
                          </m:ctrlPr>
                        </m:radPr>
                        <m:deg/>
                        <m:e>
                          <m:r>
                            <a:rPr lang="pt-BR" altLang="pt-BR" b="0" i="1" smtClean="0">
                              <a:latin typeface="Cambria Math" panose="02040503050406030204" pitchFamily="18" charset="0"/>
                              <a:ea typeface="Cambria Math" panose="02040503050406030204" pitchFamily="18" charset="0"/>
                            </a:rPr>
                            <m:t>1</m:t>
                          </m:r>
                          <m:r>
                            <a:rPr lang="pt-BR" altLang="pt-BR" b="0" i="1" smtClean="0">
                              <a:latin typeface="Cambria Math" panose="02040503050406030204" pitchFamily="18" charset="0"/>
                              <a:ea typeface="Cambria Math" panose="02040503050406030204" pitchFamily="18" charset="0"/>
                            </a:rPr>
                            <m:t>+</m:t>
                          </m:r>
                          <m:sSup>
                            <m:sSupPr>
                              <m:ctrlPr>
                                <a:rPr lang="pt-BR" altLang="pt-BR" b="0" i="1" smtClean="0">
                                  <a:latin typeface="Cambria Math" panose="02040503050406030204" pitchFamily="18" charset="0"/>
                                  <a:ea typeface="Cambria Math" panose="02040503050406030204" pitchFamily="18" charset="0"/>
                                </a:rPr>
                              </m:ctrlPr>
                            </m:sSupPr>
                            <m:e>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i="1">
                                          <a:latin typeface="Cambria Math" panose="02040503050406030204" pitchFamily="18" charset="0"/>
                                          <a:ea typeface="Cambria Math" panose="02040503050406030204" pitchFamily="18" charset="0"/>
                                          <a:cs typeface="Cambria Math" panose="02040503050406030204" pitchFamily="18" charset="0"/>
                                        </a:rPr>
                                        <m:t>𝑝</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e>
                            <m:sup>
                              <m:r>
                                <a:rPr lang="pt-BR" altLang="pt-BR" b="0" i="1" smtClean="0">
                                  <a:latin typeface="Cambria Math" panose="02040503050406030204" pitchFamily="18" charset="0"/>
                                  <a:ea typeface="Cambria Math" panose="02040503050406030204" pitchFamily="18" charset="0"/>
                                </a:rPr>
                                <m:t>2</m:t>
                              </m:r>
                            </m:sup>
                          </m:sSup>
                        </m:e>
                      </m:rad>
                    </m:oMath>
                  </m:oMathPara>
                </a14:m>
                <a:endParaRPr lang="pt-BR" altLang="pt-BR" baseline="30000" dirty="0" smtClean="0">
                  <a:latin typeface="Comic Sans MS" panose="030F0702030302020204" pitchFamily="66" charset="0"/>
                  <a:ea typeface="Cambria Math" panose="02040503050406030204" pitchFamily="18" charset="0"/>
                </a:endParaRPr>
              </a:p>
              <a:p>
                <a:pPr>
                  <a:lnSpc>
                    <a:spcPct val="120000"/>
                  </a:lnSpc>
                  <a:spcBef>
                    <a:spcPts val="600"/>
                  </a:spcBef>
                </a:pPr>
                <a:r>
                  <a:rPr lang="pt-BR" altLang="pt-BR" dirty="0" smtClean="0">
                    <a:effectLst/>
                    <a:latin typeface="Symbol" panose="05050102010706020507" pitchFamily="18" charset="2"/>
                    <a:ea typeface="Cambria Math" panose="02040503050406030204" pitchFamily="18" charset="0"/>
                  </a:rPr>
                  <a:t>w</a:t>
                </a:r>
                <a:r>
                  <a:rPr lang="pt-BR" altLang="pt-BR" dirty="0" smtClean="0">
                    <a:effectLst/>
                    <a:latin typeface="Comic Sans MS" panose="030F0702030302020204" pitchFamily="66" charset="0"/>
                    <a:ea typeface="Cambria Math" panose="02040503050406030204" pitchFamily="18" charset="0"/>
                  </a:rPr>
                  <a:t> &lt;&lt; |</a:t>
                </a:r>
                <a:r>
                  <a:rPr lang="pt-BR" altLang="pt-BR" dirty="0" err="1" smtClean="0">
                    <a:effectLst/>
                    <a:latin typeface="Comic Sans MS" panose="030F0702030302020204" pitchFamily="66" charset="0"/>
                    <a:ea typeface="Cambria Math" panose="02040503050406030204" pitchFamily="18" charset="0"/>
                  </a:rPr>
                  <a:t>p</a:t>
                </a:r>
                <a:r>
                  <a:rPr lang="pt-BR" altLang="pt-BR" baseline="-25000" dirty="0" err="1">
                    <a:effectLst/>
                    <a:latin typeface="Comic Sans MS" panose="030F0702030302020204" pitchFamily="66" charset="0"/>
                    <a:ea typeface="Cambria Math" panose="02040503050406030204" pitchFamily="18" charset="0"/>
                  </a:rPr>
                  <a:t>i</a:t>
                </a:r>
                <a:r>
                  <a:rPr lang="pt-BR" altLang="pt-BR" dirty="0" smtClean="0">
                    <a:effectLst/>
                    <a:latin typeface="Comic Sans MS" panose="030F0702030302020204" pitchFamily="66" charset="0"/>
                    <a:ea typeface="Cambria Math" panose="02040503050406030204" pitchFamily="18" charset="0"/>
                  </a:rPr>
                  <a:t>|    </a:t>
                </a:r>
                <a14:m>
                  <m:oMath xmlns:m="http://schemas.openxmlformats.org/officeDocument/2006/math">
                    <m:r>
                      <a:rPr lang="pt-BR" altLang="pt-BR" i="1">
                        <a:effectLst/>
                        <a:latin typeface="Cambria Math" panose="02040503050406030204" pitchFamily="18" charset="0"/>
                        <a:ea typeface="Cambria Math" panose="02040503050406030204" pitchFamily="18" charset="0"/>
                      </a:rPr>
                      <m:t>−</m:t>
                    </m:r>
                    <m:r>
                      <a:rPr lang="pt-BR" altLang="pt-BR" i="1">
                        <a:effectLst/>
                        <a:latin typeface="Cambria Math" panose="02040503050406030204" pitchFamily="18" charset="0"/>
                        <a:ea typeface="Cambria Math" panose="02040503050406030204" pitchFamily="18" charset="0"/>
                      </a:rPr>
                      <m:t>20</m:t>
                    </m:r>
                    <m:r>
                      <a:rPr lang="pt-BR" altLang="pt-BR" i="1">
                        <a:effectLst/>
                        <a:latin typeface="Cambria Math" panose="02040503050406030204" pitchFamily="18" charset="0"/>
                        <a:ea typeface="Cambria Math" panose="02040503050406030204" pitchFamily="18" charset="0"/>
                      </a:rPr>
                      <m:t>𝑙𝑜𝑔</m:t>
                    </m:r>
                    <m:d>
                      <m:dPr>
                        <m:begChr m:val="|"/>
                        <m:endChr m:val="|"/>
                        <m:ctrlPr>
                          <a:rPr lang="pt-BR" altLang="pt-BR" i="1">
                            <a:effectLst/>
                            <a:latin typeface="Cambria Math" panose="02040503050406030204" pitchFamily="18" charset="0"/>
                            <a:ea typeface="Cambria Math" panose="02040503050406030204" pitchFamily="18" charset="0"/>
                          </a:rPr>
                        </m:ctrlPr>
                      </m:dPr>
                      <m:e>
                        <m:d>
                          <m:dPr>
                            <m:ctrlPr>
                              <a:rPr lang="pt-BR" altLang="pt-BR" i="1">
                                <a:effectLst/>
                                <a:latin typeface="Cambria Math" panose="02040503050406030204" pitchFamily="18" charset="0"/>
                                <a:ea typeface="Cambria Math" panose="02040503050406030204" pitchFamily="18" charset="0"/>
                              </a:rPr>
                            </m:ctrlPr>
                          </m:dPr>
                          <m:e>
                            <m:r>
                              <a:rPr lang="pt-BR" altLang="pt-BR" i="1">
                                <a:effectLst/>
                                <a:latin typeface="Cambria Math" panose="02040503050406030204" pitchFamily="18" charset="0"/>
                                <a:ea typeface="Cambria Math" panose="02040503050406030204" pitchFamily="18" charset="0"/>
                              </a:rPr>
                              <m:t>1</m:t>
                            </m:r>
                            <m:r>
                              <a:rPr lang="pt-BR" altLang="pt-BR" i="1">
                                <a:effectLst/>
                                <a:latin typeface="Cambria Math" panose="02040503050406030204" pitchFamily="18" charset="0"/>
                                <a:ea typeface="Cambria Math" panose="02040503050406030204" pitchFamily="18" charset="0"/>
                              </a:rPr>
                              <m:t>−</m:t>
                            </m:r>
                            <m:f>
                              <m:fPr>
                                <m:type m:val="skw"/>
                                <m:ctrlPr>
                                  <a:rPr lang="pt-BR" altLang="pt-BR" i="1">
                                    <a:effectLst/>
                                    <a:latin typeface="Cambria Math" panose="02040503050406030204" pitchFamily="18" charset="0"/>
                                    <a:ea typeface="Cambria Math" panose="02040503050406030204" pitchFamily="18" charset="0"/>
                                  </a:rPr>
                                </m:ctrlPr>
                              </m:fPr>
                              <m:num>
                                <m:r>
                                  <a:rPr lang="pt-BR" altLang="pt-BR" i="1">
                                    <a:effectLst/>
                                    <a:latin typeface="Cambria Math" panose="02040503050406030204" pitchFamily="18" charset="0"/>
                                    <a:ea typeface="Cambria Math" panose="02040503050406030204" pitchFamily="18" charset="0"/>
                                    <a:cs typeface="Cambria Math" panose="02040503050406030204" pitchFamily="18" charset="0"/>
                                  </a:rPr>
                                  <m:t>𝑗</m:t>
                                </m:r>
                                <m:r>
                                  <a:rPr lang="pt-BR" altLang="pt-BR" i="1">
                                    <a:effectLst/>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i="1">
                                    <a:effectLst/>
                                    <a:latin typeface="Cambria Math" panose="02040503050406030204" pitchFamily="18" charset="0"/>
                                    <a:ea typeface="Cambria Math" panose="02040503050406030204" pitchFamily="18" charset="0"/>
                                    <a:cs typeface="Cambria Math" panose="02040503050406030204" pitchFamily="18" charset="0"/>
                                  </a:rPr>
                                  <m:t>𝑝</m:t>
                                </m:r>
                                <m:r>
                                  <a:rPr lang="pt-BR" altLang="pt-BR" b="0" i="1" baseline="-25000" smtClean="0">
                                    <a:effectLst/>
                                    <a:latin typeface="Cambria Math" panose="02040503050406030204" pitchFamily="18" charset="0"/>
                                    <a:ea typeface="Cambria Math" panose="02040503050406030204" pitchFamily="18" charset="0"/>
                                    <a:cs typeface="Cambria Math" panose="02040503050406030204" pitchFamily="18" charset="0"/>
                                  </a:rPr>
                                  <m:t>𝑖</m:t>
                                </m:r>
                              </m:den>
                            </m:f>
                          </m:e>
                        </m:d>
                      </m:e>
                    </m:d>
                    <m:r>
                      <a:rPr lang="pt-BR" altLang="pt-BR" i="1" smtClean="0">
                        <a:effectLst/>
                        <a:latin typeface="Cambria Math" panose="02040503050406030204" pitchFamily="18" charset="0"/>
                        <a:ea typeface="Cambria Math" panose="02040503050406030204" pitchFamily="18" charset="0"/>
                        <a:cs typeface="Cambria Math" panose="02040503050406030204" pitchFamily="18" charset="0"/>
                      </a:rPr>
                      <m:t>≈</m:t>
                    </m:r>
                  </m:oMath>
                </a14:m>
                <a:r>
                  <a:rPr lang="pt-BR" altLang="pt-BR" dirty="0">
                    <a:effectLst/>
                    <a:ea typeface="Cambria Math" panose="02040503050406030204" pitchFamily="18" charset="0"/>
                  </a:rPr>
                  <a:t> </a:t>
                </a:r>
                <a14:m>
                  <m:oMath xmlns:m="http://schemas.openxmlformats.org/officeDocument/2006/math">
                    <m:r>
                      <a:rPr lang="pt-BR" altLang="pt-BR" i="1">
                        <a:effectLst/>
                        <a:latin typeface="Cambria Math" panose="02040503050406030204" pitchFamily="18" charset="0"/>
                        <a:ea typeface="Cambria Math" panose="02040503050406030204" pitchFamily="18" charset="0"/>
                      </a:rPr>
                      <m:t>−</m:t>
                    </m:r>
                    <m:r>
                      <a:rPr lang="pt-BR" altLang="pt-BR" i="1">
                        <a:effectLst/>
                        <a:latin typeface="Cambria Math" panose="02040503050406030204" pitchFamily="18" charset="0"/>
                        <a:ea typeface="Cambria Math" panose="02040503050406030204" pitchFamily="18" charset="0"/>
                      </a:rPr>
                      <m:t>20</m:t>
                    </m:r>
                    <m:func>
                      <m:funcPr>
                        <m:ctrlPr>
                          <a:rPr lang="pt-BR" altLang="pt-BR" b="0" i="1" smtClean="0">
                            <a:effectLst/>
                            <a:latin typeface="Cambria Math" panose="02040503050406030204" pitchFamily="18" charset="0"/>
                            <a:ea typeface="Cambria Math" panose="02040503050406030204" pitchFamily="18" charset="0"/>
                          </a:rPr>
                        </m:ctrlPr>
                      </m:funcPr>
                      <m:fName>
                        <m:r>
                          <m:rPr>
                            <m:sty m:val="p"/>
                          </m:rPr>
                          <a:rPr lang="pt-BR" altLang="pt-BR" i="0">
                            <a:effectLst/>
                            <a:latin typeface="Cambria Math" panose="02040503050406030204" pitchFamily="18" charset="0"/>
                            <a:ea typeface="Cambria Math" panose="02040503050406030204" pitchFamily="18" charset="0"/>
                          </a:rPr>
                          <m:t>log</m:t>
                        </m:r>
                      </m:fName>
                      <m:e>
                        <m:d>
                          <m:dPr>
                            <m:ctrlPr>
                              <a:rPr lang="pt-BR" altLang="pt-BR" b="0" i="1" smtClean="0">
                                <a:effectLst/>
                                <a:latin typeface="Cambria Math" panose="02040503050406030204" pitchFamily="18" charset="0"/>
                                <a:ea typeface="Cambria Math" panose="02040503050406030204" pitchFamily="18" charset="0"/>
                              </a:rPr>
                            </m:ctrlPr>
                          </m:dPr>
                          <m:e>
                            <m:r>
                              <a:rPr lang="pt-BR" altLang="pt-BR" b="0" i="0" smtClean="0">
                                <a:effectLst/>
                                <a:latin typeface="Cambria Math" panose="02040503050406030204" pitchFamily="18" charset="0"/>
                                <a:ea typeface="Cambria Math" panose="02040503050406030204" pitchFamily="18" charset="0"/>
                              </a:rPr>
                              <m:t>1</m:t>
                            </m:r>
                          </m:e>
                        </m:d>
                      </m:e>
                    </m:func>
                    <m:r>
                      <a:rPr lang="pt-BR" altLang="pt-BR" b="0" i="0" smtClean="0">
                        <a:effectLst/>
                        <a:latin typeface="Cambria Math" panose="02040503050406030204" pitchFamily="18" charset="0"/>
                        <a:ea typeface="Cambria Math" panose="02040503050406030204" pitchFamily="18" charset="0"/>
                      </a:rPr>
                      <m:t>=</m:t>
                    </m:r>
                    <m:r>
                      <a:rPr lang="pt-BR" altLang="pt-BR" b="0" i="0" smtClean="0">
                        <a:effectLst/>
                        <a:latin typeface="Cambria Math" panose="02040503050406030204" pitchFamily="18" charset="0"/>
                        <a:ea typeface="Cambria Math" panose="02040503050406030204" pitchFamily="18" charset="0"/>
                      </a:rPr>
                      <m:t>0</m:t>
                    </m:r>
                  </m:oMath>
                </a14:m>
                <a:endParaRPr lang="pt-BR" altLang="pt-BR" b="0" dirty="0" smtClean="0">
                  <a:effectLst/>
                  <a:ea typeface="Cambria Math" panose="02040503050406030204" pitchFamily="18" charset="0"/>
                </a:endParaRPr>
              </a:p>
              <a:p>
                <a:pPr>
                  <a:lnSpc>
                    <a:spcPct val="120000"/>
                  </a:lnSpc>
                  <a:spcBef>
                    <a:spcPts val="600"/>
                  </a:spcBef>
                </a:pPr>
                <a:r>
                  <a:rPr lang="pt-BR" altLang="pt-BR" dirty="0">
                    <a:latin typeface="Symbol" panose="05050102010706020507" pitchFamily="18" charset="2"/>
                    <a:ea typeface="Cambria Math" panose="02040503050406030204" pitchFamily="18" charset="0"/>
                  </a:rPr>
                  <a:t>w</a:t>
                </a:r>
                <a:r>
                  <a:rPr lang="pt-BR" altLang="pt-BR" dirty="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 </a:t>
                </a:r>
                <a:r>
                  <a:rPr lang="pt-BR" altLang="pt-BR" dirty="0">
                    <a:latin typeface="Comic Sans MS" panose="030F0702030302020204" pitchFamily="66" charset="0"/>
                    <a:ea typeface="Cambria Math" panose="02040503050406030204" pitchFamily="18" charset="0"/>
                  </a:rPr>
                  <a:t>|</a:t>
                </a:r>
                <a:r>
                  <a:rPr lang="pt-BR" altLang="pt-BR" dirty="0" err="1" smtClean="0">
                    <a:latin typeface="Comic Sans MS" panose="030F0702030302020204" pitchFamily="66" charset="0"/>
                    <a:ea typeface="Cambria Math" panose="02040503050406030204" pitchFamily="18" charset="0"/>
                  </a:rPr>
                  <a:t>p</a:t>
                </a:r>
                <a:r>
                  <a:rPr lang="pt-BR" altLang="pt-BR" baseline="-25000" dirty="0" err="1" smtClean="0">
                    <a:latin typeface="Comic Sans MS" panose="030F0702030302020204" pitchFamily="66" charset="0"/>
                    <a:ea typeface="Cambria Math" panose="02040503050406030204" pitchFamily="18" charset="0"/>
                  </a:rPr>
                  <a:t>i</a:t>
                </a:r>
                <a:r>
                  <a:rPr lang="pt-BR" altLang="pt-BR" dirty="0" smtClean="0">
                    <a:latin typeface="Comic Sans MS" panose="030F0702030302020204" pitchFamily="66" charset="0"/>
                    <a:ea typeface="Cambria Math" panose="02040503050406030204" pitchFamily="18" charset="0"/>
                  </a:rPr>
                  <a:t>|     </a:t>
                </a:r>
                <a14:m>
                  <m:oMath xmlns:m="http://schemas.openxmlformats.org/officeDocument/2006/math">
                    <m:r>
                      <a:rPr lang="pt-BR"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d>
                      <m:dPr>
                        <m:begChr m:val="|"/>
                        <m:endChr m:val="|"/>
                        <m:ctrlPr>
                          <a:rPr lang="pt-BR" altLang="pt-BR" i="1">
                            <a:latin typeface="Cambria Math" panose="02040503050406030204" pitchFamily="18" charset="0"/>
                            <a:ea typeface="Cambria Math" panose="02040503050406030204" pitchFamily="18" charset="0"/>
                          </a:rPr>
                        </m:ctrlPr>
                      </m:dPr>
                      <m:e>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i="1">
                                    <a:latin typeface="Cambria Math" panose="02040503050406030204" pitchFamily="18" charset="0"/>
                                    <a:ea typeface="Cambria Math" panose="02040503050406030204" pitchFamily="18" charset="0"/>
                                    <a:cs typeface="Cambria Math" panose="02040503050406030204" pitchFamily="18" charset="0"/>
                                  </a:rPr>
                                  <m:t>𝑝</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e>
                    </m:d>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oMath>
                </a14:m>
                <a:r>
                  <a:rPr lang="pt-BR" altLang="pt-BR" dirty="0" smtClean="0">
                    <a:latin typeface="Symbol" panose="05050102010706020507" pitchFamily="18" charset="2"/>
                    <a:ea typeface="Cambria Math" panose="02040503050406030204" pitchFamily="18" charset="0"/>
                  </a:rPr>
                  <a:t> </a:t>
                </a:r>
                <a14:m>
                  <m:oMath xmlns:m="http://schemas.openxmlformats.org/officeDocument/2006/math">
                    <m:r>
                      <a:rPr lang="pt-BR"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20</m:t>
                    </m:r>
                    <m:func>
                      <m:funcPr>
                        <m:ctrlPr>
                          <a:rPr lang="pt-BR" altLang="pt-BR" i="1">
                            <a:latin typeface="Cambria Math" panose="02040503050406030204" pitchFamily="18" charset="0"/>
                            <a:ea typeface="Cambria Math" panose="02040503050406030204" pitchFamily="18" charset="0"/>
                          </a:rPr>
                        </m:ctrlPr>
                      </m:funcPr>
                      <m:fName>
                        <m:r>
                          <m:rPr>
                            <m:sty m:val="p"/>
                          </m:rPr>
                          <a:rPr lang="pt-BR" altLang="pt-BR">
                            <a:latin typeface="Cambria Math" panose="02040503050406030204" pitchFamily="18" charset="0"/>
                            <a:ea typeface="Cambria Math" panose="02040503050406030204" pitchFamily="18" charset="0"/>
                          </a:rPr>
                          <m:t>log</m:t>
                        </m:r>
                      </m:fName>
                      <m:e>
                        <m:d>
                          <m:dPr>
                            <m:ctrlPr>
                              <a:rPr lang="pt-BR" altLang="pt-BR" i="1">
                                <a:latin typeface="Cambria Math" panose="02040503050406030204" pitchFamily="18" charset="0"/>
                                <a:ea typeface="Cambria Math" panose="02040503050406030204" pitchFamily="18" charset="0"/>
                              </a:rPr>
                            </m:ctrlPr>
                          </m:dPr>
                          <m:e>
                            <m:rad>
                              <m:radPr>
                                <m:degHide m:val="on"/>
                                <m:ctrlPr>
                                  <a:rPr lang="pt-BR" altLang="pt-BR" i="1" smtClean="0">
                                    <a:latin typeface="Cambria Math" panose="02040503050406030204" pitchFamily="18" charset="0"/>
                                    <a:ea typeface="Cambria Math" panose="02040503050406030204" pitchFamily="18" charset="0"/>
                                  </a:rPr>
                                </m:ctrlPr>
                              </m:radPr>
                              <m:deg/>
                              <m:e>
                                <m:r>
                                  <a:rPr lang="pt-BR" altLang="pt-BR" b="0" i="1" smtClean="0">
                                    <a:latin typeface="Cambria Math" panose="02040503050406030204" pitchFamily="18" charset="0"/>
                                    <a:ea typeface="Cambria Math" panose="02040503050406030204" pitchFamily="18" charset="0"/>
                                  </a:rPr>
                                  <m:t>2</m:t>
                                </m:r>
                              </m:e>
                            </m:rad>
                          </m:e>
                        </m:d>
                      </m:e>
                    </m:func>
                    <m:r>
                      <a:rPr lang="pt-BR" altLang="pt-BR" b="0" i="1" smtClean="0">
                        <a:latin typeface="Cambria Math" panose="02040503050406030204" pitchFamily="18" charset="0"/>
                        <a:ea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rPr>
                      <m:t>3</m:t>
                    </m:r>
                    <m:r>
                      <a:rPr lang="pt-BR" altLang="pt-BR" b="0" i="1" smtClean="0">
                        <a:latin typeface="Cambria Math" panose="02040503050406030204" pitchFamily="18" charset="0"/>
                        <a:ea typeface="Cambria Math" panose="02040503050406030204" pitchFamily="18" charset="0"/>
                      </a:rPr>
                      <m:t> </m:t>
                    </m:r>
                    <m:r>
                      <a:rPr lang="pt-BR" altLang="pt-BR" b="0" i="1" smtClean="0">
                        <a:latin typeface="Cambria Math" panose="02040503050406030204" pitchFamily="18" charset="0"/>
                        <a:ea typeface="Cambria Math" panose="02040503050406030204" pitchFamily="18" charset="0"/>
                      </a:rPr>
                      <m:t>𝑑𝐵</m:t>
                    </m:r>
                  </m:oMath>
                </a14:m>
                <a:endParaRPr lang="pt-BR" altLang="pt-BR" dirty="0" smtClean="0">
                  <a:latin typeface="Symbol" panose="05050102010706020507" pitchFamily="18" charset="2"/>
                  <a:ea typeface="Cambria Math" panose="02040503050406030204" pitchFamily="18" charset="0"/>
                </a:endParaRPr>
              </a:p>
              <a:p>
                <a:pPr>
                  <a:lnSpc>
                    <a:spcPct val="120000"/>
                  </a:lnSpc>
                  <a:spcBef>
                    <a:spcPts val="600"/>
                  </a:spcBef>
                </a:pPr>
                <a:r>
                  <a:rPr lang="pt-BR" altLang="pt-BR" dirty="0" smtClean="0">
                    <a:effectLst/>
                    <a:latin typeface="Symbol" panose="05050102010706020507" pitchFamily="18" charset="2"/>
                    <a:ea typeface="Cambria Math" panose="02040503050406030204" pitchFamily="18" charset="0"/>
                  </a:rPr>
                  <a:t>w</a:t>
                </a:r>
                <a:r>
                  <a:rPr lang="pt-BR" altLang="pt-BR" dirty="0">
                    <a:effectLst/>
                    <a:latin typeface="Comic Sans MS" panose="030F0702030302020204" pitchFamily="66" charset="0"/>
                    <a:ea typeface="Cambria Math" panose="02040503050406030204" pitchFamily="18" charset="0"/>
                  </a:rPr>
                  <a:t> </a:t>
                </a:r>
                <a:r>
                  <a:rPr lang="pt-BR" altLang="pt-BR" dirty="0" smtClean="0">
                    <a:effectLst/>
                    <a:latin typeface="Comic Sans MS" panose="030F0702030302020204" pitchFamily="66" charset="0"/>
                    <a:ea typeface="Cambria Math" panose="02040503050406030204" pitchFamily="18" charset="0"/>
                  </a:rPr>
                  <a:t>&gt;&gt; </a:t>
                </a:r>
                <a:r>
                  <a:rPr lang="pt-BR" altLang="pt-BR" dirty="0">
                    <a:effectLst/>
                    <a:latin typeface="Comic Sans MS" panose="030F0702030302020204" pitchFamily="66" charset="0"/>
                    <a:ea typeface="Cambria Math" panose="02040503050406030204" pitchFamily="18" charset="0"/>
                  </a:rPr>
                  <a:t>|</a:t>
                </a:r>
                <a:r>
                  <a:rPr lang="pt-BR" altLang="pt-BR" dirty="0" err="1" smtClean="0">
                    <a:effectLst/>
                    <a:latin typeface="Comic Sans MS" panose="030F0702030302020204" pitchFamily="66" charset="0"/>
                    <a:ea typeface="Cambria Math" panose="02040503050406030204" pitchFamily="18" charset="0"/>
                  </a:rPr>
                  <a:t>p</a:t>
                </a:r>
                <a:r>
                  <a:rPr lang="pt-BR" altLang="pt-BR" baseline="-25000" dirty="0" err="1" smtClean="0">
                    <a:effectLst/>
                    <a:latin typeface="Comic Sans MS" panose="030F0702030302020204" pitchFamily="66" charset="0"/>
                    <a:ea typeface="Cambria Math" panose="02040503050406030204" pitchFamily="18" charset="0"/>
                  </a:rPr>
                  <a:t>i</a:t>
                </a:r>
                <a:r>
                  <a:rPr lang="pt-BR" altLang="pt-BR" dirty="0" smtClean="0">
                    <a:effectLst/>
                    <a:latin typeface="Comic Sans MS" panose="030F0702030302020204" pitchFamily="66" charset="0"/>
                    <a:ea typeface="Cambria Math" panose="02040503050406030204" pitchFamily="18" charset="0"/>
                  </a:rPr>
                  <a:t>|</a:t>
                </a:r>
                <a:r>
                  <a:rPr lang="pt-BR" altLang="pt-BR" sz="2400" dirty="0" smtClean="0">
                    <a:effectLst/>
                    <a:latin typeface="Comic Sans MS" panose="030F0702030302020204" pitchFamily="66" charset="0"/>
                    <a:ea typeface="Cambria Math" panose="02040503050406030204" pitchFamily="18" charset="0"/>
                  </a:rPr>
                  <a:t>    </a:t>
                </a:r>
                <a14:m>
                  <m:oMath xmlns:m="http://schemas.openxmlformats.org/officeDocument/2006/math">
                    <m:r>
                      <a:rPr lang="pt-BR" altLang="pt-BR" i="1">
                        <a:effectLst/>
                        <a:latin typeface="Cambria Math" panose="02040503050406030204" pitchFamily="18" charset="0"/>
                        <a:ea typeface="Cambria Math" panose="02040503050406030204" pitchFamily="18" charset="0"/>
                      </a:rPr>
                      <m:t>−</m:t>
                    </m:r>
                    <m:r>
                      <a:rPr lang="pt-BR" altLang="pt-BR" i="1">
                        <a:effectLst/>
                        <a:latin typeface="Cambria Math" panose="02040503050406030204" pitchFamily="18" charset="0"/>
                        <a:ea typeface="Cambria Math" panose="02040503050406030204" pitchFamily="18" charset="0"/>
                      </a:rPr>
                      <m:t>20</m:t>
                    </m:r>
                    <m:r>
                      <a:rPr lang="pt-BR" altLang="pt-BR" i="1">
                        <a:effectLst/>
                        <a:latin typeface="Cambria Math" panose="02040503050406030204" pitchFamily="18" charset="0"/>
                        <a:ea typeface="Cambria Math" panose="02040503050406030204" pitchFamily="18" charset="0"/>
                      </a:rPr>
                      <m:t>𝑙𝑜𝑔</m:t>
                    </m:r>
                    <m:d>
                      <m:dPr>
                        <m:begChr m:val="|"/>
                        <m:endChr m:val="|"/>
                        <m:ctrlPr>
                          <a:rPr lang="pt-BR" altLang="pt-BR" i="1">
                            <a:effectLst/>
                            <a:latin typeface="Cambria Math" panose="02040503050406030204" pitchFamily="18" charset="0"/>
                            <a:ea typeface="Cambria Math" panose="02040503050406030204" pitchFamily="18" charset="0"/>
                          </a:rPr>
                        </m:ctrlPr>
                      </m:dPr>
                      <m:e>
                        <m:d>
                          <m:dPr>
                            <m:ctrlPr>
                              <a:rPr lang="pt-BR" altLang="pt-BR" i="1">
                                <a:effectLst/>
                                <a:latin typeface="Cambria Math" panose="02040503050406030204" pitchFamily="18" charset="0"/>
                                <a:ea typeface="Cambria Math" panose="02040503050406030204" pitchFamily="18" charset="0"/>
                              </a:rPr>
                            </m:ctrlPr>
                          </m:dPr>
                          <m:e>
                            <m:r>
                              <a:rPr lang="pt-BR" altLang="pt-BR" i="1">
                                <a:effectLst/>
                                <a:latin typeface="Cambria Math" panose="02040503050406030204" pitchFamily="18" charset="0"/>
                                <a:ea typeface="Cambria Math" panose="02040503050406030204" pitchFamily="18" charset="0"/>
                              </a:rPr>
                              <m:t>1</m:t>
                            </m:r>
                            <m:r>
                              <a:rPr lang="pt-BR" altLang="pt-BR" i="1">
                                <a:effectLst/>
                                <a:latin typeface="Cambria Math" panose="02040503050406030204" pitchFamily="18" charset="0"/>
                                <a:ea typeface="Cambria Math" panose="02040503050406030204" pitchFamily="18" charset="0"/>
                              </a:rPr>
                              <m:t>−</m:t>
                            </m:r>
                            <m:f>
                              <m:fPr>
                                <m:type m:val="skw"/>
                                <m:ctrlPr>
                                  <a:rPr lang="pt-BR" altLang="pt-BR" i="1">
                                    <a:effectLst/>
                                    <a:latin typeface="Cambria Math" panose="02040503050406030204" pitchFamily="18" charset="0"/>
                                    <a:ea typeface="Cambria Math" panose="02040503050406030204" pitchFamily="18" charset="0"/>
                                  </a:rPr>
                                </m:ctrlPr>
                              </m:fPr>
                              <m:num>
                                <m:r>
                                  <a:rPr lang="pt-BR" altLang="pt-BR" i="1">
                                    <a:effectLst/>
                                    <a:latin typeface="Cambria Math" panose="02040503050406030204" pitchFamily="18" charset="0"/>
                                    <a:ea typeface="Cambria Math" panose="02040503050406030204" pitchFamily="18" charset="0"/>
                                    <a:cs typeface="Cambria Math" panose="02040503050406030204" pitchFamily="18" charset="0"/>
                                  </a:rPr>
                                  <m:t>𝑗</m:t>
                                </m:r>
                                <m:r>
                                  <a:rPr lang="pt-BR" altLang="pt-BR" i="1">
                                    <a:effectLst/>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i="1">
                                    <a:effectLst/>
                                    <a:latin typeface="Cambria Math" panose="02040503050406030204" pitchFamily="18" charset="0"/>
                                    <a:ea typeface="Cambria Math" panose="02040503050406030204" pitchFamily="18" charset="0"/>
                                    <a:cs typeface="Cambria Math" panose="02040503050406030204" pitchFamily="18" charset="0"/>
                                  </a:rPr>
                                  <m:t>𝑝</m:t>
                                </m:r>
                                <m:r>
                                  <a:rPr lang="pt-BR" altLang="pt-BR" b="0" i="1" baseline="-25000" smtClean="0">
                                    <a:effectLst/>
                                    <a:latin typeface="Cambria Math" panose="02040503050406030204" pitchFamily="18" charset="0"/>
                                    <a:ea typeface="Cambria Math" panose="02040503050406030204" pitchFamily="18" charset="0"/>
                                    <a:cs typeface="Cambria Math" panose="02040503050406030204" pitchFamily="18" charset="0"/>
                                  </a:rPr>
                                  <m:t>𝑖</m:t>
                                </m:r>
                              </m:den>
                            </m:f>
                          </m:e>
                        </m:d>
                      </m:e>
                    </m:d>
                    <m:r>
                      <a:rPr lang="pt-BR" altLang="pt-BR" b="0" i="1" smtClean="0">
                        <a:effectLst/>
                        <a:latin typeface="Cambria Math" panose="02040503050406030204" pitchFamily="18" charset="0"/>
                        <a:ea typeface="Cambria Math" panose="02040503050406030204" pitchFamily="18" charset="0"/>
                        <a:cs typeface="Cambria Math" panose="02040503050406030204" pitchFamily="18" charset="0"/>
                      </a:rPr>
                      <m:t>=</m:t>
                    </m:r>
                    <m:r>
                      <a:rPr lang="pt-BR" altLang="pt-BR" i="1">
                        <a:effectLst/>
                        <a:latin typeface="Cambria Math" panose="02040503050406030204" pitchFamily="18" charset="0"/>
                        <a:ea typeface="Cambria Math" panose="02040503050406030204" pitchFamily="18" charset="0"/>
                      </a:rPr>
                      <m:t>−</m:t>
                    </m:r>
                    <m:r>
                      <a:rPr lang="pt-BR" altLang="pt-BR" i="1">
                        <a:effectLst/>
                        <a:latin typeface="Cambria Math" panose="02040503050406030204" pitchFamily="18" charset="0"/>
                        <a:ea typeface="Cambria Math" panose="02040503050406030204" pitchFamily="18" charset="0"/>
                      </a:rPr>
                      <m:t>20</m:t>
                    </m:r>
                    <m:r>
                      <a:rPr lang="pt-BR" altLang="pt-BR" i="1">
                        <a:effectLst/>
                        <a:latin typeface="Cambria Math" panose="02040503050406030204" pitchFamily="18" charset="0"/>
                        <a:ea typeface="Cambria Math" panose="02040503050406030204" pitchFamily="18" charset="0"/>
                      </a:rPr>
                      <m:t>𝑙𝑜𝑔</m:t>
                    </m:r>
                    <m:rad>
                      <m:radPr>
                        <m:degHide m:val="on"/>
                        <m:ctrlPr>
                          <a:rPr lang="pt-BR" altLang="pt-BR" i="1">
                            <a:effectLst/>
                            <a:latin typeface="Cambria Math" panose="02040503050406030204" pitchFamily="18" charset="0"/>
                            <a:ea typeface="Cambria Math" panose="02040503050406030204" pitchFamily="18" charset="0"/>
                          </a:rPr>
                        </m:ctrlPr>
                      </m:radPr>
                      <m:deg/>
                      <m:e>
                        <m:sSup>
                          <m:sSupPr>
                            <m:ctrlPr>
                              <a:rPr lang="pt-BR" altLang="pt-BR" i="1">
                                <a:effectLst/>
                                <a:latin typeface="Cambria Math" panose="02040503050406030204" pitchFamily="18" charset="0"/>
                                <a:ea typeface="Cambria Math" panose="02040503050406030204" pitchFamily="18" charset="0"/>
                              </a:rPr>
                            </m:ctrlPr>
                          </m:sSupPr>
                          <m:e>
                            <m:d>
                              <m:dPr>
                                <m:ctrlPr>
                                  <a:rPr lang="pt-BR" altLang="pt-BR" i="1">
                                    <a:effectLst/>
                                    <a:latin typeface="Cambria Math" panose="02040503050406030204" pitchFamily="18" charset="0"/>
                                    <a:ea typeface="Cambria Math" panose="02040503050406030204" pitchFamily="18" charset="0"/>
                                  </a:rPr>
                                </m:ctrlPr>
                              </m:dPr>
                              <m:e>
                                <m:f>
                                  <m:fPr>
                                    <m:type m:val="skw"/>
                                    <m:ctrlPr>
                                      <a:rPr lang="pt-BR" altLang="pt-BR" i="1" smtClean="0">
                                        <a:effectLst/>
                                        <a:latin typeface="Cambria Math" panose="02040503050406030204" pitchFamily="18" charset="0"/>
                                        <a:ea typeface="Cambria Math" panose="02040503050406030204" pitchFamily="18" charset="0"/>
                                      </a:rPr>
                                    </m:ctrlPr>
                                  </m:fPr>
                                  <m:num>
                                    <m:r>
                                      <a:rPr lang="pt-BR" altLang="pt-BR" i="1">
                                        <a:effectLst/>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i="1">
                                        <a:effectLst/>
                                        <a:latin typeface="Cambria Math" panose="02040503050406030204" pitchFamily="18" charset="0"/>
                                        <a:ea typeface="Cambria Math" panose="02040503050406030204" pitchFamily="18" charset="0"/>
                                        <a:cs typeface="Cambria Math" panose="02040503050406030204" pitchFamily="18" charset="0"/>
                                      </a:rPr>
                                      <m:t>𝑝</m:t>
                                    </m:r>
                                    <m:r>
                                      <a:rPr lang="pt-BR" altLang="pt-BR" b="0" i="1" baseline="-25000" smtClean="0">
                                        <a:effectLst/>
                                        <a:latin typeface="Cambria Math" panose="02040503050406030204" pitchFamily="18" charset="0"/>
                                        <a:ea typeface="Cambria Math" panose="02040503050406030204" pitchFamily="18" charset="0"/>
                                        <a:cs typeface="Cambria Math" panose="02040503050406030204" pitchFamily="18" charset="0"/>
                                      </a:rPr>
                                      <m:t>𝑖</m:t>
                                    </m:r>
                                  </m:den>
                                </m:f>
                              </m:e>
                            </m:d>
                          </m:e>
                          <m:sup>
                            <m:r>
                              <a:rPr lang="pt-BR" altLang="pt-BR" i="1">
                                <a:effectLst/>
                                <a:latin typeface="Cambria Math" panose="02040503050406030204" pitchFamily="18" charset="0"/>
                                <a:ea typeface="Cambria Math" panose="02040503050406030204" pitchFamily="18" charset="0"/>
                              </a:rPr>
                              <m:t>2</m:t>
                            </m:r>
                          </m:sup>
                        </m:sSup>
                      </m:e>
                    </m:rad>
                    <m:r>
                      <a:rPr lang="pt-BR" altLang="pt-BR" b="0" i="0" smtClean="0">
                        <a:effectLst/>
                        <a:latin typeface="Cambria Math" panose="02040503050406030204" pitchFamily="18" charset="0"/>
                        <a:ea typeface="Cambria Math" panose="02040503050406030204" pitchFamily="18" charset="0"/>
                      </a:rPr>
                      <m:t>=−</m:t>
                    </m:r>
                    <m:r>
                      <a:rPr lang="pt-BR" altLang="pt-BR" i="1">
                        <a:effectLst/>
                        <a:latin typeface="Cambria Math" panose="02040503050406030204" pitchFamily="18" charset="0"/>
                        <a:ea typeface="Cambria Math" panose="02040503050406030204" pitchFamily="18" charset="0"/>
                      </a:rPr>
                      <m:t>20</m:t>
                    </m:r>
                    <m:r>
                      <a:rPr lang="pt-BR" altLang="pt-BR" i="1">
                        <a:effectLst/>
                        <a:latin typeface="Cambria Math" panose="02040503050406030204" pitchFamily="18" charset="0"/>
                        <a:ea typeface="Cambria Math" panose="02040503050406030204" pitchFamily="18" charset="0"/>
                      </a:rPr>
                      <m:t>𝑙𝑜𝑔</m:t>
                    </m:r>
                    <m:d>
                      <m:dPr>
                        <m:ctrlPr>
                          <a:rPr lang="pt-BR" altLang="pt-BR" i="1">
                            <a:effectLst/>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cs typeface="Cambria Math" panose="02040503050406030204" pitchFamily="18" charset="0"/>
                              </a:rPr>
                              <m:t>|</m:t>
                            </m:r>
                            <m:sSub>
                              <m:sSub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𝑝</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den>
                        </m:f>
                      </m:e>
                    </m:d>
                  </m:oMath>
                </a14:m>
                <a:endParaRPr lang="pt-BR" altLang="pt-BR" sz="2400" dirty="0" smtClean="0">
                  <a:effectLst/>
                  <a:latin typeface="Symbol" panose="05050102010706020507" pitchFamily="18" charset="2"/>
                  <a:ea typeface="Cambria Math" panose="02040503050406030204" pitchFamily="18" charset="0"/>
                </a:endParaRPr>
              </a:p>
              <a:p>
                <a:pPr marL="0" indent="0">
                  <a:lnSpc>
                    <a:spcPct val="120000"/>
                  </a:lnSpc>
                  <a:spcBef>
                    <a:spcPts val="600"/>
                  </a:spcBef>
                  <a:buNone/>
                </a:pPr>
                <a:endParaRPr lang="pt-BR" altLang="pt-BR" sz="2400" dirty="0" smtClean="0">
                  <a:effectLst/>
                  <a:latin typeface="Symbol" panose="05050102010706020507" pitchFamily="18" charset="2"/>
                  <a:ea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367665" y="602615"/>
                <a:ext cx="11520170" cy="5753735"/>
              </a:xfrm>
              <a:prstGeom prst="rect">
                <a:avLst/>
              </a:prstGeom>
              <a:blipFill rotWithShape="1">
                <a:blip r:embed="rId1"/>
                <a:stretch>
                  <a:fillRect b="-5264"/>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aixaDeTexto 25"/>
          <p:cNvSpPr txBox="1"/>
          <p:nvPr/>
        </p:nvSpPr>
        <p:spPr>
          <a:xfrm>
            <a:off x="361213" y="2211040"/>
            <a:ext cx="2778760" cy="521970"/>
          </a:xfrm>
          <a:prstGeom prst="rect">
            <a:avLst/>
          </a:prstGeom>
          <a:solidFill>
            <a:srgbClr val="FFFFCC"/>
          </a:solidFill>
        </p:spPr>
        <p:txBody>
          <a:bodyPr wrap="none" rtlCol="0">
            <a:spAutoFit/>
          </a:bodyPr>
          <a:lstStyle/>
          <a:p>
            <a:r>
              <a:rPr lang="pt-BR" sz="2800" dirty="0">
                <a:latin typeface="Comic Sans MS" panose="030F0702030302020204" pitchFamily="66" charset="0"/>
              </a:rPr>
              <a:t>p</a:t>
            </a:r>
            <a:r>
              <a:rPr lang="pt-BR" sz="2800" dirty="0" smtClean="0">
                <a:latin typeface="Comic Sans MS" panose="030F0702030302020204" pitchFamily="66" charset="0"/>
              </a:rPr>
              <a:t>ara </a:t>
            </a:r>
            <a:r>
              <a:rPr lang="pt-BR" sz="2800" dirty="0" smtClean="0">
                <a:latin typeface="Symbol" panose="05050102010706020507" pitchFamily="18" charset="2"/>
              </a:rPr>
              <a:t>w</a:t>
            </a:r>
            <a:r>
              <a:rPr lang="pt-BR" sz="2800" dirty="0" smtClean="0">
                <a:latin typeface="Comic Sans MS" panose="030F0702030302020204" pitchFamily="66" charset="0"/>
              </a:rPr>
              <a:t>&lt;&lt;|</a:t>
            </a:r>
            <a:r>
              <a:rPr lang="pt-BR" sz="2800" dirty="0" err="1" smtClean="0">
                <a:latin typeface="Comic Sans MS" panose="030F0702030302020204" pitchFamily="66" charset="0"/>
              </a:rPr>
              <a:t>p</a:t>
            </a:r>
            <a:r>
              <a:rPr lang="pt-BR" sz="2800" baseline="-25000" dirty="0" err="1" smtClean="0">
                <a:latin typeface="Comic Sans MS" panose="030F0702030302020204" pitchFamily="66" charset="0"/>
              </a:rPr>
              <a:t>i</a:t>
            </a:r>
            <a:r>
              <a:rPr lang="pt-BR" sz="2800" dirty="0" smtClean="0">
                <a:latin typeface="Comic Sans MS" panose="030F0702030302020204" pitchFamily="66" charset="0"/>
              </a:rPr>
              <a:t>| </a:t>
            </a:r>
            <a:r>
              <a:rPr lang="pt-BR" sz="2800" dirty="0" smtClean="0">
                <a:latin typeface="Calibri" panose="020F0502020204030204" charset="0"/>
                <a:cs typeface="Calibri" panose="020F0502020204030204" charset="0"/>
              </a:rPr>
              <a:t>→</a:t>
            </a:r>
            <a:r>
              <a:rPr lang="pt-BR" sz="2800" dirty="0" smtClean="0">
                <a:latin typeface="Symbol" panose="05050102010706020507" pitchFamily="18" charset="2"/>
              </a:rPr>
              <a:t> 1</a:t>
            </a:r>
            <a:endParaRPr lang="pt-BR" sz="2800" dirty="0">
              <a:latin typeface="Symbol" panose="05050102010706020507" pitchFamily="18" charset="2"/>
            </a:endParaRPr>
          </a:p>
        </p:txBody>
      </p:sp>
      <p:sp>
        <p:nvSpPr>
          <p:cNvPr id="2" name="Espaço Reservado para Número de Slide 1"/>
          <p:cNvSpPr>
            <a:spLocks noGrp="1"/>
          </p:cNvSpPr>
          <p:nvPr>
            <p:ph type="sldNum" sz="quarter" idx="12"/>
          </p:nvPr>
        </p:nvSpPr>
        <p:spPr>
          <a:xfrm>
            <a:off x="9213916" y="6329499"/>
            <a:ext cx="2743200" cy="365125"/>
          </a:xfrm>
        </p:spPr>
        <p:txBody>
          <a:bodyPr/>
          <a:lstStyle/>
          <a:p>
            <a:fld id="{74F297BB-B745-4CAB-BE1D-CE4C89382949}" type="slidenum">
              <a:rPr lang="pt-BR" smtClean="0"/>
            </a:fld>
            <a:endParaRPr lang="pt-BR"/>
          </a:p>
        </p:txBody>
      </p:sp>
      <p:cxnSp>
        <p:nvCxnSpPr>
          <p:cNvPr id="3" name="Conector de Seta Reta 2"/>
          <p:cNvCxnSpPr/>
          <p:nvPr/>
        </p:nvCxnSpPr>
        <p:spPr>
          <a:xfrm flipH="1">
            <a:off x="2848776" y="1192805"/>
            <a:ext cx="0" cy="4492823"/>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 name="Conector de Seta Reta 3"/>
          <p:cNvCxnSpPr/>
          <p:nvPr/>
        </p:nvCxnSpPr>
        <p:spPr>
          <a:xfrm>
            <a:off x="1721906" y="2153257"/>
            <a:ext cx="808765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 name="CaixaDeTexto 4"/>
          <p:cNvSpPr txBox="1"/>
          <p:nvPr/>
        </p:nvSpPr>
        <p:spPr>
          <a:xfrm>
            <a:off x="8609704" y="2159757"/>
            <a:ext cx="1629457" cy="387599"/>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8" name="CaixaDeTexto 7"/>
          <p:cNvSpPr txBox="1"/>
          <p:nvPr/>
        </p:nvSpPr>
        <p:spPr>
          <a:xfrm>
            <a:off x="2390108" y="1194234"/>
            <a:ext cx="830831" cy="387599"/>
          </a:xfrm>
          <a:prstGeom prst="rect">
            <a:avLst/>
          </a:prstGeom>
          <a:noFill/>
        </p:spPr>
        <p:txBody>
          <a:bodyPr wrap="square" rtlCol="0">
            <a:spAutoFit/>
          </a:bodyPr>
          <a:lstStyle/>
          <a:p>
            <a:r>
              <a:rPr lang="pt-BR" dirty="0" smtClean="0">
                <a:latin typeface="Comic Sans MS" panose="030F0702030302020204" pitchFamily="66" charset="0"/>
              </a:rPr>
              <a:t>dB</a:t>
            </a:r>
            <a:endParaRPr lang="pt-BR" dirty="0">
              <a:latin typeface="Comic Sans MS" panose="030F0702030302020204" pitchFamily="66" charset="0"/>
            </a:endParaRPr>
          </a:p>
        </p:txBody>
      </p:sp>
      <p:cxnSp>
        <p:nvCxnSpPr>
          <p:cNvPr id="18" name="Conector Reto 17"/>
          <p:cNvCxnSpPr/>
          <p:nvPr/>
        </p:nvCxnSpPr>
        <p:spPr>
          <a:xfrm>
            <a:off x="2477090" y="3444493"/>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2477089" y="2153386"/>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5609526" y="158183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7015143" y="158183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4238447" y="1543736"/>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7" name="Forma livre 26"/>
          <p:cNvSpPr/>
          <p:nvPr/>
        </p:nvSpPr>
        <p:spPr>
          <a:xfrm>
            <a:off x="1721906" y="2146887"/>
            <a:ext cx="6516111" cy="3754536"/>
          </a:xfrm>
          <a:custGeom>
            <a:avLst/>
            <a:gdLst>
              <a:gd name="connsiteX0" fmla="*/ 0 w 6749592"/>
              <a:gd name="connsiteY0" fmla="*/ 9427 h 4053526"/>
              <a:gd name="connsiteX1" fmla="*/ 772998 w 6749592"/>
              <a:gd name="connsiteY1" fmla="*/ 0 h 4053526"/>
              <a:gd name="connsiteX2" fmla="*/ 1555423 w 6749592"/>
              <a:gd name="connsiteY2" fmla="*/ 18854 h 4053526"/>
              <a:gd name="connsiteX3" fmla="*/ 2224726 w 6749592"/>
              <a:gd name="connsiteY3" fmla="*/ 18854 h 4053526"/>
              <a:gd name="connsiteX4" fmla="*/ 2498103 w 6749592"/>
              <a:gd name="connsiteY4" fmla="*/ 75415 h 4053526"/>
              <a:gd name="connsiteX5" fmla="*/ 2705493 w 6749592"/>
              <a:gd name="connsiteY5" fmla="*/ 197963 h 4053526"/>
              <a:gd name="connsiteX6" fmla="*/ 3214540 w 6749592"/>
              <a:gd name="connsiteY6" fmla="*/ 622169 h 4053526"/>
              <a:gd name="connsiteX7" fmla="*/ 4015819 w 6749592"/>
              <a:gd name="connsiteY7" fmla="*/ 1404594 h 4053526"/>
              <a:gd name="connsiteX8" fmla="*/ 6749592 w 6749592"/>
              <a:gd name="connsiteY8" fmla="*/ 4053526 h 40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49592" h="4053526">
                <a:moveTo>
                  <a:pt x="0" y="9427"/>
                </a:moveTo>
                <a:lnTo>
                  <a:pt x="772998" y="0"/>
                </a:lnTo>
                <a:cubicBezTo>
                  <a:pt x="1032235" y="1571"/>
                  <a:pt x="1313468" y="15712"/>
                  <a:pt x="1555423" y="18854"/>
                </a:cubicBezTo>
                <a:cubicBezTo>
                  <a:pt x="1797378" y="21996"/>
                  <a:pt x="2067613" y="9427"/>
                  <a:pt x="2224726" y="18854"/>
                </a:cubicBezTo>
                <a:cubicBezTo>
                  <a:pt x="2381839" y="28281"/>
                  <a:pt x="2417975" y="45564"/>
                  <a:pt x="2498103" y="75415"/>
                </a:cubicBezTo>
                <a:cubicBezTo>
                  <a:pt x="2578231" y="105267"/>
                  <a:pt x="2586087" y="106837"/>
                  <a:pt x="2705493" y="197963"/>
                </a:cubicBezTo>
                <a:cubicBezTo>
                  <a:pt x="2824899" y="289089"/>
                  <a:pt x="2996152" y="421064"/>
                  <a:pt x="3214540" y="622169"/>
                </a:cubicBezTo>
                <a:cubicBezTo>
                  <a:pt x="3432928" y="823274"/>
                  <a:pt x="4015819" y="1404594"/>
                  <a:pt x="4015819" y="1404594"/>
                </a:cubicBezTo>
                <a:lnTo>
                  <a:pt x="6749592" y="4053526"/>
                </a:lnTo>
              </a:path>
            </a:pathLst>
          </a:cu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9" name="CaixaDeTexto 28"/>
          <p:cNvSpPr txBox="1"/>
          <p:nvPr/>
        </p:nvSpPr>
        <p:spPr>
          <a:xfrm>
            <a:off x="4086301" y="1752407"/>
            <a:ext cx="546945"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a:t>
            </a:r>
            <a:r>
              <a:rPr lang="pt-BR" dirty="0" err="1" smtClean="0">
                <a:latin typeface="Comic Sans MS" panose="030F0702030302020204" pitchFamily="66" charset="0"/>
              </a:rPr>
              <a:t>p</a:t>
            </a:r>
            <a:r>
              <a:rPr lang="pt-BR" baseline="-25000" dirty="0" err="1">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0" name="CaixaDeTexto 29"/>
          <p:cNvSpPr txBox="1"/>
          <p:nvPr/>
        </p:nvSpPr>
        <p:spPr>
          <a:xfrm>
            <a:off x="5344908" y="1749405"/>
            <a:ext cx="792205"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10|p</a:t>
            </a:r>
            <a:r>
              <a:rPr lang="pt-BR" baseline="-25000" dirty="0">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1" name="CaixaDeTexto 30"/>
          <p:cNvSpPr txBox="1"/>
          <p:nvPr/>
        </p:nvSpPr>
        <p:spPr>
          <a:xfrm>
            <a:off x="6715987" y="1768999"/>
            <a:ext cx="933269"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100|p</a:t>
            </a:r>
            <a:r>
              <a:rPr lang="pt-BR" baseline="-25000" dirty="0">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2" name="CaixaDeTexto 31"/>
          <p:cNvSpPr txBox="1"/>
          <p:nvPr/>
        </p:nvSpPr>
        <p:spPr>
          <a:xfrm>
            <a:off x="1890694" y="3215145"/>
            <a:ext cx="901297" cy="342090"/>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endParaRPr lang="pt-BR" dirty="0">
              <a:latin typeface="Comic Sans MS" panose="030F0702030302020204" pitchFamily="66" charset="0"/>
            </a:endParaRPr>
          </a:p>
        </p:txBody>
      </p:sp>
      <p:sp>
        <p:nvSpPr>
          <p:cNvPr id="33" name="CaixaDeTexto 32"/>
          <p:cNvSpPr txBox="1"/>
          <p:nvPr/>
        </p:nvSpPr>
        <p:spPr>
          <a:xfrm>
            <a:off x="1927150" y="4561340"/>
            <a:ext cx="901297" cy="342090"/>
          </a:xfrm>
          <a:prstGeom prst="rect">
            <a:avLst/>
          </a:prstGeom>
          <a:solidFill>
            <a:schemeClr val="bg1"/>
          </a:solidFill>
        </p:spPr>
        <p:txBody>
          <a:bodyPr wrap="none" rtlCol="0">
            <a:spAutoFit/>
          </a:bodyPr>
          <a:lstStyle/>
          <a:p>
            <a:r>
              <a:rPr lang="pt-BR" dirty="0" smtClean="0">
                <a:latin typeface="Comic Sans MS" panose="030F0702030302020204" pitchFamily="66" charset="0"/>
              </a:rPr>
              <a:t>-40 dB</a:t>
            </a:r>
            <a:endParaRPr lang="pt-BR" dirty="0">
              <a:latin typeface="Comic Sans MS" panose="030F0702030302020204" pitchFamily="66" charset="0"/>
            </a:endParaRPr>
          </a:p>
        </p:txBody>
      </p:sp>
      <p:cxnSp>
        <p:nvCxnSpPr>
          <p:cNvPr id="35" name="Conector Reto 34"/>
          <p:cNvCxnSpPr/>
          <p:nvPr/>
        </p:nvCxnSpPr>
        <p:spPr>
          <a:xfrm>
            <a:off x="3536450" y="1543736"/>
            <a:ext cx="5071826" cy="4709503"/>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9" name="CaixaDeTexto 38"/>
          <p:cNvSpPr txBox="1"/>
          <p:nvPr/>
        </p:nvSpPr>
        <p:spPr>
          <a:xfrm>
            <a:off x="6380555" y="3798357"/>
            <a:ext cx="1414170"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r>
              <a:rPr lang="pt-BR" dirty="0" err="1" smtClean="0">
                <a:latin typeface="Comic Sans MS" panose="030F0702030302020204" pitchFamily="66" charset="0"/>
              </a:rPr>
              <a:t>dec</a:t>
            </a:r>
            <a:endParaRPr lang="pt-BR" dirty="0">
              <a:latin typeface="Comic Sans MS" panose="030F0702030302020204" pitchFamily="66" charset="0"/>
            </a:endParaRPr>
          </a:p>
        </p:txBody>
      </p:sp>
      <p:cxnSp>
        <p:nvCxnSpPr>
          <p:cNvPr id="52" name="Conector Reto 51"/>
          <p:cNvCxnSpPr/>
          <p:nvPr/>
        </p:nvCxnSpPr>
        <p:spPr>
          <a:xfrm>
            <a:off x="2588556" y="4732385"/>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53" name="Espaço Reservado para Conteúdo 2"/>
          <p:cNvSpPr txBox="1"/>
          <p:nvPr/>
        </p:nvSpPr>
        <p:spPr>
          <a:xfrm>
            <a:off x="567040" y="220681"/>
            <a:ext cx="3469638" cy="653296"/>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2. (</a:t>
            </a:r>
            <a:r>
              <a:rPr lang="pt-BR" altLang="pt-BR" b="1" dirty="0">
                <a:solidFill>
                  <a:srgbClr val="C00000"/>
                </a:solidFill>
                <a:latin typeface="Comic Sans MS" panose="030F0702030302020204" pitchFamily="66" charset="0"/>
                <a:ea typeface="Cambria Math" panose="02040503050406030204" pitchFamily="18" charset="0"/>
              </a:rPr>
              <a:t>polo negativo</a:t>
            </a:r>
            <a:r>
              <a:rPr lang="pt-BR" altLang="pt-BR" b="1" dirty="0" smtClean="0">
                <a:solidFill>
                  <a:srgbClr val="C00000"/>
                </a:solidFill>
                <a:latin typeface="Comic Sans MS" panose="030F0702030302020204" pitchFamily="66" charset="0"/>
                <a:ea typeface="Cambria Math" panose="02040503050406030204" pitchFamily="18" charset="0"/>
              </a:rPr>
              <a:t>)</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buNone/>
            </a:pPr>
            <a:endParaRPr lang="pt-BR" altLang="pt-BR" dirty="0" smtClean="0">
              <a:latin typeface="Symbol" panose="05050102010706020507" pitchFamily="18" charset="2"/>
              <a:ea typeface="Cambria Math" panose="02040503050406030204" pitchFamily="18" charset="0"/>
            </a:endParaRPr>
          </a:p>
          <a:p>
            <a:pPr marL="0" indent="0">
              <a:lnSpc>
                <a:spcPct val="120000"/>
              </a:lnSpc>
              <a:spcBef>
                <a:spcPts val="600"/>
              </a:spcBef>
              <a:buNone/>
            </a:pPr>
            <a:endParaRPr lang="pt-BR" altLang="pt-BR" dirty="0">
              <a:latin typeface="Comic Sans MS" panose="030F0702030302020204" pitchFamily="66" charset="0"/>
              <a:ea typeface="Cambria Math" panose="02040503050406030204" pitchFamily="18" charset="0"/>
            </a:endParaRPr>
          </a:p>
        </p:txBody>
      </p:sp>
      <p:sp>
        <p:nvSpPr>
          <p:cNvPr id="54" name="Forma livre 53"/>
          <p:cNvSpPr/>
          <p:nvPr/>
        </p:nvSpPr>
        <p:spPr>
          <a:xfrm>
            <a:off x="4242062" y="1310326"/>
            <a:ext cx="527901" cy="904973"/>
          </a:xfrm>
          <a:custGeom>
            <a:avLst/>
            <a:gdLst>
              <a:gd name="connsiteX0" fmla="*/ 0 w 527901"/>
              <a:gd name="connsiteY0" fmla="*/ 904973 h 904973"/>
              <a:gd name="connsiteX1" fmla="*/ 433633 w 527901"/>
              <a:gd name="connsiteY1" fmla="*/ 659876 h 904973"/>
              <a:gd name="connsiteX2" fmla="*/ 301658 w 527901"/>
              <a:gd name="connsiteY2" fmla="*/ 207389 h 904973"/>
              <a:gd name="connsiteX3" fmla="*/ 527901 w 527901"/>
              <a:gd name="connsiteY3" fmla="*/ 0 h 904973"/>
            </a:gdLst>
            <a:ahLst/>
            <a:cxnLst>
              <a:cxn ang="0">
                <a:pos x="connsiteX0" y="connsiteY0"/>
              </a:cxn>
              <a:cxn ang="0">
                <a:pos x="connsiteX1" y="connsiteY1"/>
              </a:cxn>
              <a:cxn ang="0">
                <a:pos x="connsiteX2" y="connsiteY2"/>
              </a:cxn>
              <a:cxn ang="0">
                <a:pos x="connsiteX3" y="connsiteY3"/>
              </a:cxn>
            </a:cxnLst>
            <a:rect l="l" t="t" r="r" b="b"/>
            <a:pathLst>
              <a:path w="527901" h="904973">
                <a:moveTo>
                  <a:pt x="0" y="904973"/>
                </a:moveTo>
                <a:cubicBezTo>
                  <a:pt x="191678" y="840556"/>
                  <a:pt x="383357" y="776140"/>
                  <a:pt x="433633" y="659876"/>
                </a:cubicBezTo>
                <a:cubicBezTo>
                  <a:pt x="483909" y="543612"/>
                  <a:pt x="285947" y="317368"/>
                  <a:pt x="301658" y="207389"/>
                </a:cubicBezTo>
                <a:cubicBezTo>
                  <a:pt x="317369" y="97410"/>
                  <a:pt x="422635" y="48705"/>
                  <a:pt x="527901" y="0"/>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CaixaDeTexto 54"/>
          <p:cNvSpPr txBox="1"/>
          <p:nvPr/>
        </p:nvSpPr>
        <p:spPr>
          <a:xfrm>
            <a:off x="4756712" y="1114250"/>
            <a:ext cx="601447" cy="369332"/>
          </a:xfrm>
          <a:prstGeom prst="rect">
            <a:avLst/>
          </a:prstGeom>
          <a:noFill/>
        </p:spPr>
        <p:txBody>
          <a:bodyPr wrap="none" rtlCol="0">
            <a:spAutoFit/>
          </a:bodyPr>
          <a:lstStyle/>
          <a:p>
            <a:r>
              <a:rPr lang="pt-BR" dirty="0" smtClean="0"/>
              <a:t>3 dB</a:t>
            </a:r>
            <a:endParaRPr lang="pt-BR" dirty="0"/>
          </a:p>
        </p:txBody>
      </p:sp>
      <mc:AlternateContent xmlns:mc="http://schemas.openxmlformats.org/markup-compatibility/2006">
        <mc:Choice xmlns:a14="http://schemas.microsoft.com/office/drawing/2010/main" Requires="a14">
          <p:sp>
            <p:nvSpPr>
              <p:cNvPr id="7" name="CaixaDeTexto 6"/>
              <p:cNvSpPr txBox="1"/>
              <p:nvPr/>
            </p:nvSpPr>
            <p:spPr>
              <a:xfrm>
                <a:off x="7794725" y="5041607"/>
                <a:ext cx="3723005" cy="904875"/>
              </a:xfrm>
              <a:prstGeom prst="rect">
                <a:avLst/>
              </a:prstGeom>
              <a:solidFill>
                <a:srgbClr val="FFFFCC"/>
              </a:solidFill>
            </p:spPr>
            <p:txBody>
              <a:bodyPr wrap="none" rtlCol="0">
                <a:spAutoFit/>
              </a:bodyPr>
              <a:lstStyle/>
              <a:p>
                <a:r>
                  <a:rPr lang="pt-BR" sz="2800" dirty="0" smtClean="0">
                    <a:latin typeface="Comic Sans MS" panose="030F0702030302020204" pitchFamily="66" charset="0"/>
                  </a:rPr>
                  <a:t>para </a:t>
                </a:r>
                <a:r>
                  <a:rPr lang="pt-BR" sz="2800" dirty="0" smtClean="0">
                    <a:latin typeface="Symbol" panose="05050102010706020507" pitchFamily="18" charset="2"/>
                  </a:rPr>
                  <a:t>w</a:t>
                </a:r>
                <a:r>
                  <a:rPr lang="pt-BR" sz="2800" dirty="0" smtClean="0">
                    <a:latin typeface="Comic Sans MS" panose="030F0702030302020204" pitchFamily="66" charset="0"/>
                  </a:rPr>
                  <a:t>&gt;&gt;|</a:t>
                </a:r>
                <a:r>
                  <a:rPr lang="pt-BR" sz="2800" dirty="0" err="1" smtClean="0">
                    <a:latin typeface="Comic Sans MS" panose="030F0702030302020204" pitchFamily="66" charset="0"/>
                  </a:rPr>
                  <a:t>pi</a:t>
                </a:r>
                <a:r>
                  <a:rPr lang="pt-BR" sz="2800" dirty="0" smtClean="0">
                    <a:latin typeface="Comic Sans MS" panose="030F0702030302020204" pitchFamily="66" charset="0"/>
                  </a:rPr>
                  <a:t>| </a:t>
                </a:r>
                <a:r>
                  <a:rPr lang="pt-BR" sz="2800" dirty="0" smtClean="0">
                    <a:latin typeface="Calibri" panose="020F0502020204030204" charset="0"/>
                    <a:cs typeface="Calibri" panose="020F0502020204030204" charset="0"/>
                  </a:rPr>
                  <a:t>→</a:t>
                </a:r>
                <a14:m>
                  <m:oMath xmlns:m="http://schemas.openxmlformats.org/officeDocument/2006/math">
                    <m:r>
                      <a:rPr lang="pt-BR" altLang="pt-BR" sz="2800" b="0" i="0" smtClean="0">
                        <a:latin typeface="Cambria Math" panose="02040503050406030204" pitchFamily="18" charset="0"/>
                        <a:ea typeface="Cambria Math" panose="02040503050406030204" pitchFamily="18" charset="0"/>
                      </a:rPr>
                      <m:t>   </m:t>
                    </m:r>
                    <m:r>
                      <a:rPr lang="en-US" altLang="pt-BR" sz="2800" b="0" i="0" smtClean="0">
                        <a:latin typeface="Cambria Math" panose="02040503050406030204" pitchFamily="18" charset="0"/>
                        <a:ea typeface="Cambria Math" panose="02040503050406030204" pitchFamily="18" charset="0"/>
                      </a:rPr>
                      <m:t>−</m:t>
                    </m:r>
                    <m:f>
                      <m:fPr>
                        <m:ctrlPr>
                          <a:rPr lang="pt-BR" altLang="pt-BR" sz="2800" b="1" i="1">
                            <a:latin typeface="Cambria Math" panose="02040503050406030204" pitchFamily="18" charset="0"/>
                            <a:ea typeface="Cambria Math" panose="02040503050406030204" pitchFamily="18" charset="0"/>
                          </a:rPr>
                        </m:ctrlPr>
                      </m:fPr>
                      <m:num>
                        <m:r>
                          <a:rPr lang="pt-BR" altLang="pt-BR" sz="2800" b="1" i="1">
                            <a:latin typeface="Cambria Math" panose="02040503050406030204" pitchFamily="18" charset="0"/>
                            <a:ea typeface="Cambria Math" panose="02040503050406030204" pitchFamily="18" charset="0"/>
                          </a:rPr>
                          <m:t>𝟏</m:t>
                        </m:r>
                      </m:num>
                      <m:den>
                        <m:f>
                          <m:fPr>
                            <m:type m:val="skw"/>
                            <m:ctrlPr>
                              <a:rPr lang="pt-BR" altLang="pt-BR" sz="2800" b="1" i="1">
                                <a:latin typeface="Cambria Math" panose="02040503050406030204" pitchFamily="18" charset="0"/>
                                <a:ea typeface="Cambria Math" panose="02040503050406030204" pitchFamily="18" charset="0"/>
                              </a:rPr>
                            </m:ctrlPr>
                          </m:fPr>
                          <m:num>
                            <m:r>
                              <a:rPr lang="pt-BR" altLang="pt-BR" sz="2800" b="1" i="1">
                                <a:latin typeface="Cambria Math" panose="02040503050406030204" pitchFamily="18" charset="0"/>
                                <a:ea typeface="Cambria Math" panose="02040503050406030204" pitchFamily="18" charset="0"/>
                              </a:rPr>
                              <m:t>𝒔</m:t>
                            </m:r>
                          </m:num>
                          <m:den>
                            <m:r>
                              <a:rPr lang="pt-BR" altLang="pt-BR" sz="2800" b="1" i="1">
                                <a:latin typeface="Cambria Math" panose="02040503050406030204" pitchFamily="18" charset="0"/>
                                <a:ea typeface="Cambria Math" panose="02040503050406030204" pitchFamily="18" charset="0"/>
                              </a:rPr>
                              <m:t>𝒑</m:t>
                            </m:r>
                            <m:r>
                              <a:rPr lang="en-US" altLang="pt-BR" sz="2800" b="1" i="1" baseline="-25000">
                                <a:latin typeface="Cambria Math" panose="02040503050406030204" pitchFamily="18" charset="0"/>
                                <a:ea typeface="Cambria Math" panose="02040503050406030204" pitchFamily="18" charset="0"/>
                              </a:rPr>
                              <m:t>𝒊</m:t>
                            </m:r>
                          </m:den>
                        </m:f>
                      </m:den>
                    </m:f>
                  </m:oMath>
                </a14:m>
                <a:endParaRPr lang="pt-BR" sz="2800" dirty="0">
                  <a:latin typeface="Symbol" panose="05050102010706020507" pitchFamily="18" charset="2"/>
                </a:endParaRPr>
              </a:p>
            </p:txBody>
          </p:sp>
        </mc:Choice>
        <mc:Fallback>
          <p:sp>
            <p:nvSpPr>
              <p:cNvPr id="7" name="CaixaDeTexto 6"/>
              <p:cNvSpPr txBox="1">
                <a:spLocks noRot="1" noChangeAspect="1" noMove="1" noResize="1" noEditPoints="1" noAdjustHandles="1" noChangeArrowheads="1" noChangeShapeType="1" noTextEdit="1"/>
              </p:cNvSpPr>
              <p:nvPr/>
            </p:nvSpPr>
            <p:spPr>
              <a:xfrm>
                <a:off x="7794725" y="5041607"/>
                <a:ext cx="3723005" cy="904875"/>
              </a:xfrm>
              <a:prstGeom prst="rect">
                <a:avLst/>
              </a:prstGeom>
              <a:blipFill rotWithShape="1">
                <a:blip r:embed="rId1"/>
                <a:stretch>
                  <a:fillRect l="-3" t="-38" r="-680" b="-192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Retângulo 5"/>
              <p:cNvSpPr/>
              <p:nvPr/>
            </p:nvSpPr>
            <p:spPr>
              <a:xfrm>
                <a:off x="9199245" y="456565"/>
                <a:ext cx="1766570" cy="1059815"/>
              </a:xfrm>
              <a:prstGeom prst="rect">
                <a:avLst/>
              </a:prstGeom>
              <a:ln w="25400" cmpd="sng">
                <a:solidFill>
                  <a:srgbClr val="C00000"/>
                </a:solidFill>
                <a:prstDash val="solid"/>
              </a:ln>
            </p:spPr>
            <p:txBody>
              <a:bodyPr wrap="square">
                <a:spAutoFit/>
              </a:bodyPr>
              <a:lstStyle/>
              <a:p>
                <a14:m>
                  <m:oMathPara xmlns:m="http://schemas.openxmlformats.org/officeDocument/2006/math">
                    <m:oMathParaPr>
                      <m:jc m:val="centerGroup"/>
                    </m:oMathParaPr>
                    <m:oMath xmlns:m="http://schemas.openxmlformats.org/officeDocument/2006/math">
                      <m:f>
                        <m:fPr>
                          <m:ctrlPr>
                            <a:rPr lang="pt-BR" altLang="pt-BR" sz="2800" b="1" i="1" smtClean="0">
                              <a:latin typeface="Cambria Math" panose="02040503050406030204" pitchFamily="18" charset="0"/>
                              <a:ea typeface="Cambria Math" panose="02040503050406030204" pitchFamily="18" charset="0"/>
                            </a:rPr>
                          </m:ctrlPr>
                        </m:fPr>
                        <m:num>
                          <m:r>
                            <a:rPr lang="pt-BR" altLang="pt-BR" sz="2800" b="1" i="1" smtClean="0">
                              <a:latin typeface="Cambria Math" panose="02040503050406030204" pitchFamily="18" charset="0"/>
                              <a:ea typeface="Cambria Math" panose="02040503050406030204" pitchFamily="18" charset="0"/>
                            </a:rPr>
                            <m:t>𝟏</m:t>
                          </m:r>
                        </m:num>
                        <m:den>
                          <m:r>
                            <a:rPr lang="pt-BR" altLang="pt-BR" sz="2800" b="1" i="1" smtClean="0">
                              <a:latin typeface="Cambria Math" panose="02040503050406030204" pitchFamily="18" charset="0"/>
                              <a:ea typeface="Cambria Math" panose="02040503050406030204" pitchFamily="18" charset="0"/>
                            </a:rPr>
                            <m:t>𝟏</m:t>
                          </m:r>
                          <m:r>
                            <a:rPr lang="pt-BR" altLang="pt-BR" sz="2800" b="1" i="1">
                              <a:latin typeface="Cambria Math" panose="02040503050406030204" pitchFamily="18" charset="0"/>
                              <a:ea typeface="Cambria Math" panose="02040503050406030204" pitchFamily="18" charset="0"/>
                            </a:rPr>
                            <m:t>−</m:t>
                          </m:r>
                          <m:f>
                            <m:fPr>
                              <m:type m:val="skw"/>
                              <m:ctrlPr>
                                <a:rPr lang="pt-BR" altLang="pt-BR" sz="2800" b="1" i="1">
                                  <a:latin typeface="Cambria Math" panose="02040503050406030204" pitchFamily="18" charset="0"/>
                                  <a:ea typeface="Cambria Math" panose="02040503050406030204" pitchFamily="18" charset="0"/>
                                </a:rPr>
                              </m:ctrlPr>
                            </m:fPr>
                            <m:num>
                              <m:r>
                                <a:rPr lang="pt-BR" altLang="pt-BR" sz="2800" b="1" i="1">
                                  <a:latin typeface="Cambria Math" panose="02040503050406030204" pitchFamily="18" charset="0"/>
                                  <a:ea typeface="Cambria Math" panose="02040503050406030204" pitchFamily="18" charset="0"/>
                                </a:rPr>
                                <m:t>𝒔</m:t>
                              </m:r>
                            </m:num>
                            <m:den>
                              <m:r>
                                <a:rPr lang="pt-BR" altLang="pt-BR" sz="2800" b="1" i="1">
                                  <a:latin typeface="Cambria Math" panose="02040503050406030204" pitchFamily="18" charset="0"/>
                                  <a:ea typeface="Cambria Math" panose="02040503050406030204" pitchFamily="18" charset="0"/>
                                </a:rPr>
                                <m:t>𝒑</m:t>
                              </m:r>
                              <m:r>
                                <a:rPr lang="en-US" altLang="pt-BR" sz="2800" b="1" i="1" baseline="-25000">
                                  <a:latin typeface="Cambria Math" panose="02040503050406030204" pitchFamily="18" charset="0"/>
                                  <a:ea typeface="Cambria Math" panose="02040503050406030204" pitchFamily="18" charset="0"/>
                                </a:rPr>
                                <m:t>𝒊</m:t>
                              </m:r>
                            </m:den>
                          </m:f>
                        </m:den>
                      </m:f>
                    </m:oMath>
                  </m:oMathPara>
                </a14:m>
                <a:endParaRPr lang="pt-BR" altLang="pt-BR" sz="2800" b="1" i="1" dirty="0">
                  <a:latin typeface="Cambria Math" panose="02040503050406030204" pitchFamily="18" charset="0"/>
                  <a:ea typeface="Cambria Math" panose="02040503050406030204" pitchFamily="18" charset="0"/>
                </a:endParaRPr>
              </a:p>
            </p:txBody>
          </p:sp>
        </mc:Choice>
        <mc:Fallback>
          <p:sp>
            <p:nvSpPr>
              <p:cNvPr id="6" name="Retângulo 5"/>
              <p:cNvSpPr>
                <a:spLocks noRot="1" noChangeAspect="1" noMove="1" noResize="1" noEditPoints="1" noAdjustHandles="1" noChangeArrowheads="1" noChangeShapeType="1" noTextEdit="1"/>
              </p:cNvSpPr>
              <p:nvPr/>
            </p:nvSpPr>
            <p:spPr>
              <a:xfrm>
                <a:off x="9199245" y="456565"/>
                <a:ext cx="1766570" cy="1059815"/>
              </a:xfrm>
              <a:prstGeom prst="rect">
                <a:avLst/>
              </a:prstGeom>
              <a:blipFill rotWithShape="1">
                <a:blip r:embed="rId2"/>
                <a:stretch>
                  <a:fillRect l="-719" t="-1198" r="-719" b="-1558"/>
                </a:stretch>
              </a:blipFill>
              <a:ln w="25400" cmpd="sng">
                <a:solidFill>
                  <a:srgbClr val="C00000"/>
                </a:solidFill>
                <a:prstDash val="solid"/>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481330" y="763905"/>
                <a:ext cx="10679430" cy="569468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3. </a:t>
                </a:r>
                <a14:m>
                  <m:oMath xmlns:m="http://schemas.openxmlformats.org/officeDocument/2006/math">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d>
                      <m:dPr>
                        <m:begChr m:val="|"/>
                        <m:endChr m:val="|"/>
                        <m:ctrlPr>
                          <a:rPr lang="pt-BR" altLang="pt-BR" i="1">
                            <a:latin typeface="Cambria Math" panose="02040503050406030204" pitchFamily="18" charset="0"/>
                            <a:ea typeface="Cambria Math" panose="02040503050406030204" pitchFamily="18" charset="0"/>
                          </a:rPr>
                        </m:ctrlPr>
                      </m:dPr>
                      <m:e>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𝑧</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e>
                    </m:d>
                  </m:oMath>
                </a14:m>
                <a:r>
                  <a:rPr lang="pt-BR" altLang="pt-BR" dirty="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    </a:t>
                </a:r>
                <a:r>
                  <a:rPr lang="pt-BR" altLang="pt-BR" b="1" dirty="0" smtClean="0">
                    <a:solidFill>
                      <a:srgbClr val="C00000"/>
                    </a:solidFill>
                    <a:latin typeface="Comic Sans MS" panose="030F0702030302020204" pitchFamily="66" charset="0"/>
                    <a:ea typeface="Cambria Math" panose="02040503050406030204" pitchFamily="18" charset="0"/>
                  </a:rPr>
                  <a:t>(zero real)</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buNone/>
                </a:pPr>
                <a:r>
                  <a:rPr lang="pt-BR" altLang="pt-BR" dirty="0" err="1" smtClean="0">
                    <a:latin typeface="Comic Sans MS" panose="030F0702030302020204" pitchFamily="66" charset="0"/>
                    <a:ea typeface="Cambria Math" panose="02040503050406030204" pitchFamily="18" charset="0"/>
                  </a:rPr>
                  <a:t>z</a:t>
                </a:r>
                <a:r>
                  <a:rPr lang="pt-BR" altLang="pt-BR" baseline="-25000" dirty="0" err="1">
                    <a:latin typeface="Comic Sans MS" panose="030F0702030302020204" pitchFamily="66" charset="0"/>
                    <a:ea typeface="Cambria Math" panose="02040503050406030204" pitchFamily="18" charset="0"/>
                  </a:rPr>
                  <a:t>i</a:t>
                </a:r>
                <a:r>
                  <a:rPr lang="pt-BR" altLang="pt-BR" dirty="0" smtClean="0">
                    <a:latin typeface="Comic Sans MS" panose="030F0702030302020204" pitchFamily="66" charset="0"/>
                    <a:ea typeface="Cambria Math" panose="02040503050406030204" pitchFamily="18" charset="0"/>
                  </a:rPr>
                  <a:t> real negativo ou positivo (</a:t>
                </a:r>
                <a14:m>
                  <m:oMath xmlns:m="http://schemas.openxmlformats.org/officeDocument/2006/math">
                    <m:sSub>
                      <m:sSubPr>
                        <m:ctrlPr>
                          <a:rPr lang="pt-BR" altLang="pt-BR" i="1" smtClean="0">
                            <a:latin typeface="Cambria Math" panose="02040503050406030204" pitchFamily="18" charset="0"/>
                            <a:ea typeface="Cambria Math" panose="02040503050406030204" pitchFamily="18" charset="0"/>
                          </a:rPr>
                        </m:ctrlPr>
                      </m:sSubPr>
                      <m:e>
                        <m:r>
                          <a:rPr lang="pt-BR" altLang="pt-BR" b="0" i="1" smtClean="0">
                            <a:latin typeface="Cambria Math" panose="02040503050406030204" pitchFamily="18" charset="0"/>
                            <a:ea typeface="Cambria Math" panose="02040503050406030204" pitchFamily="18" charset="0"/>
                          </a:rPr>
                          <m:t>𝑧</m:t>
                        </m:r>
                      </m:e>
                      <m:sub>
                        <m:r>
                          <a:rPr lang="pt-BR" altLang="pt-BR" b="0" i="1" smtClean="0">
                            <a:latin typeface="Cambria Math" panose="02040503050406030204" pitchFamily="18" charset="0"/>
                            <a:ea typeface="Cambria Math" panose="02040503050406030204" pitchFamily="18" charset="0"/>
                          </a:rPr>
                          <m:t>𝑖</m:t>
                        </m:r>
                      </m:sub>
                    </m:sSub>
                    <m:r>
                      <a:rPr lang="pt-BR" altLang="pt-BR" i="1" smtClean="0">
                        <a:latin typeface="Cambria Math" panose="02040503050406030204" pitchFamily="18" charset="0"/>
                        <a:ea typeface="Cambria Math" panose="02040503050406030204" pitchFamily="18" charset="0"/>
                      </a:rPr>
                      <m:t>∈</m:t>
                    </m:r>
                    <m:r>
                      <a:rPr lang="pt-BR" altLang="pt-BR" i="1" smtClean="0">
                        <a:latin typeface="Cambria Math" panose="02040503050406030204" pitchFamily="18" charset="0"/>
                        <a:ea typeface="Cambria Math" panose="02040503050406030204" pitchFamily="18" charset="0"/>
                      </a:rPr>
                      <m:t>ℝ</m:t>
                    </m:r>
                  </m:oMath>
                </a14:m>
                <a:r>
                  <a:rPr lang="pt-BR" altLang="pt-BR" dirty="0" smtClean="0">
                    <a:latin typeface="Comic Sans MS" panose="030F0702030302020204" pitchFamily="66" charset="0"/>
                    <a:ea typeface="Cambria Math" panose="02040503050406030204" pitchFamily="18" charset="0"/>
                  </a:rPr>
                  <a:t>)</a:t>
                </a:r>
                <a:endParaRPr lang="pt-BR" altLang="pt-BR" dirty="0" smtClean="0">
                  <a:latin typeface="Comic Sans MS" panose="030F0702030302020204" pitchFamily="66" charset="0"/>
                  <a:ea typeface="Cambria Math" panose="02040503050406030204" pitchFamily="18" charset="0"/>
                </a:endParaRPr>
              </a:p>
              <a:p>
                <a:pPr marL="0" indent="0">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d>
                        <m:dPr>
                          <m:begChr m:val="|"/>
                          <m:endChr m:val="|"/>
                          <m:ctrlPr>
                            <a:rPr lang="pt-BR" altLang="pt-BR" i="1">
                              <a:latin typeface="Cambria Math" panose="02040503050406030204" pitchFamily="18" charset="0"/>
                              <a:ea typeface="Cambria Math" panose="02040503050406030204" pitchFamily="18" charset="0"/>
                            </a:rPr>
                          </m:ctrlPr>
                        </m:dPr>
                        <m:e>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𝑧</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e>
                      </m:d>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rad>
                        <m:radPr>
                          <m:degHide m:val="on"/>
                          <m:ctrlPr>
                            <a:rPr lang="pt-BR" altLang="pt-BR" b="0" i="1" smtClean="0">
                              <a:latin typeface="Cambria Math" panose="02040503050406030204" pitchFamily="18" charset="0"/>
                              <a:ea typeface="Cambria Math" panose="02040503050406030204" pitchFamily="18" charset="0"/>
                            </a:rPr>
                          </m:ctrlPr>
                        </m:radPr>
                        <m:deg/>
                        <m:e>
                          <m:r>
                            <a:rPr lang="pt-BR" altLang="pt-BR" b="0" i="1" smtClean="0">
                              <a:latin typeface="Cambria Math" panose="02040503050406030204" pitchFamily="18" charset="0"/>
                              <a:ea typeface="Cambria Math" panose="02040503050406030204" pitchFamily="18" charset="0"/>
                            </a:rPr>
                            <m:t>1</m:t>
                          </m:r>
                          <m:r>
                            <a:rPr lang="pt-BR" altLang="pt-BR" b="0" i="1" smtClean="0">
                              <a:latin typeface="Cambria Math" panose="02040503050406030204" pitchFamily="18" charset="0"/>
                              <a:ea typeface="Cambria Math" panose="02040503050406030204" pitchFamily="18" charset="0"/>
                            </a:rPr>
                            <m:t>+</m:t>
                          </m:r>
                          <m:sSup>
                            <m:sSupPr>
                              <m:ctrlPr>
                                <a:rPr lang="pt-BR" altLang="pt-BR" b="0" i="1" smtClean="0">
                                  <a:latin typeface="Cambria Math" panose="02040503050406030204" pitchFamily="18" charset="0"/>
                                  <a:ea typeface="Cambria Math" panose="02040503050406030204" pitchFamily="18" charset="0"/>
                                </a:rPr>
                              </m:ctrlPr>
                            </m:sSupPr>
                            <m:e>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𝑧</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e>
                            <m:sup>
                              <m:r>
                                <a:rPr lang="pt-BR" altLang="pt-BR" b="0" i="1" smtClean="0">
                                  <a:latin typeface="Cambria Math" panose="02040503050406030204" pitchFamily="18" charset="0"/>
                                  <a:ea typeface="Cambria Math" panose="02040503050406030204" pitchFamily="18" charset="0"/>
                                </a:rPr>
                                <m:t>2</m:t>
                              </m:r>
                            </m:sup>
                          </m:sSup>
                        </m:e>
                      </m:rad>
                    </m:oMath>
                  </m:oMathPara>
                </a14:m>
                <a:endParaRPr lang="pt-BR" altLang="pt-BR" baseline="30000" dirty="0" smtClean="0">
                  <a:latin typeface="Comic Sans MS" panose="030F0702030302020204" pitchFamily="66" charset="0"/>
                  <a:ea typeface="Cambria Math" panose="02040503050406030204" pitchFamily="18" charset="0"/>
                </a:endParaRPr>
              </a:p>
              <a:p>
                <a:pPr>
                  <a:lnSpc>
                    <a:spcPct val="120000"/>
                  </a:lnSpc>
                  <a:spcBef>
                    <a:spcPts val="600"/>
                  </a:spcBef>
                </a:pPr>
                <a:r>
                  <a:rPr lang="pt-BR" altLang="pt-BR" dirty="0" smtClean="0">
                    <a:latin typeface="Symbol" panose="05050102010706020507" pitchFamily="18" charset="2"/>
                    <a:ea typeface="Cambria Math" panose="02040503050406030204" pitchFamily="18" charset="0"/>
                  </a:rPr>
                  <a:t>w</a:t>
                </a:r>
                <a:r>
                  <a:rPr lang="pt-BR" altLang="pt-BR" dirty="0" smtClean="0">
                    <a:latin typeface="Comic Sans MS" panose="030F0702030302020204" pitchFamily="66" charset="0"/>
                    <a:ea typeface="Cambria Math" panose="02040503050406030204" pitchFamily="18" charset="0"/>
                  </a:rPr>
                  <a:t> &lt;&lt; |</a:t>
                </a:r>
                <a:r>
                  <a:rPr lang="pt-BR" altLang="pt-BR" dirty="0" err="1" smtClean="0">
                    <a:latin typeface="Comic Sans MS" panose="030F0702030302020204" pitchFamily="66" charset="0"/>
                    <a:ea typeface="Cambria Math" panose="02040503050406030204" pitchFamily="18" charset="0"/>
                  </a:rPr>
                  <a:t>z</a:t>
                </a:r>
                <a:r>
                  <a:rPr lang="pt-BR" altLang="pt-BR" baseline="-25000" dirty="0" err="1">
                    <a:latin typeface="Comic Sans MS" panose="030F0702030302020204" pitchFamily="66" charset="0"/>
                    <a:ea typeface="Cambria Math" panose="02040503050406030204" pitchFamily="18" charset="0"/>
                  </a:rPr>
                  <a:t>i</a:t>
                </a:r>
                <a:r>
                  <a:rPr lang="pt-BR" altLang="pt-BR" dirty="0" smtClean="0">
                    <a:latin typeface="Comic Sans MS" panose="030F0702030302020204" pitchFamily="66" charset="0"/>
                    <a:ea typeface="Cambria Math" panose="02040503050406030204" pitchFamily="18" charset="0"/>
                  </a:rPr>
                  <a:t>| </a:t>
                </a:r>
                <a:r>
                  <a:rPr lang="pt-BR" altLang="pt-BR" sz="2400" dirty="0" smtClean="0">
                    <a:latin typeface="Comic Sans MS" panose="030F0702030302020204" pitchFamily="66" charset="0"/>
                    <a:ea typeface="Cambria Math" panose="02040503050406030204" pitchFamily="18" charset="0"/>
                  </a:rPr>
                  <a:t>    </a:t>
                </a:r>
                <a14:m>
                  <m:oMath xmlns:m="http://schemas.openxmlformats.org/officeDocument/2006/math">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d>
                      <m:dPr>
                        <m:begChr m:val="|"/>
                        <m:endChr m:val="|"/>
                        <m:ctrlPr>
                          <a:rPr lang="pt-BR" altLang="pt-BR" i="1">
                            <a:latin typeface="Cambria Math" panose="02040503050406030204" pitchFamily="18" charset="0"/>
                            <a:ea typeface="Cambria Math" panose="02040503050406030204" pitchFamily="18" charset="0"/>
                          </a:rPr>
                        </m:ctrlPr>
                      </m:dPr>
                      <m:e>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𝑧</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e>
                    </m:d>
                    <m:r>
                      <a:rPr lang="pt-BR" altLang="pt-BR" i="1" smtClean="0">
                        <a:latin typeface="Cambria Math" panose="02040503050406030204" pitchFamily="18" charset="0"/>
                        <a:ea typeface="Cambria Math" panose="02040503050406030204" pitchFamily="18" charset="0"/>
                        <a:cs typeface="Cambria Math" panose="02040503050406030204" pitchFamily="18" charset="0"/>
                      </a:rPr>
                      <m:t>≈</m:t>
                    </m:r>
                  </m:oMath>
                </a14:m>
                <a:r>
                  <a:rPr lang="pt-BR" altLang="pt-BR" dirty="0">
                    <a:ea typeface="Cambria Math" panose="02040503050406030204" pitchFamily="18" charset="0"/>
                  </a:rPr>
                  <a:t> </a:t>
                </a:r>
                <a14:m>
                  <m:oMath xmlns:m="http://schemas.openxmlformats.org/officeDocument/2006/math">
                    <m:r>
                      <a:rPr lang="pt-BR" altLang="pt-BR" i="1">
                        <a:latin typeface="Cambria Math" panose="02040503050406030204" pitchFamily="18" charset="0"/>
                        <a:ea typeface="Cambria Math" panose="02040503050406030204" pitchFamily="18" charset="0"/>
                      </a:rPr>
                      <m:t>20</m:t>
                    </m:r>
                    <m:func>
                      <m:funcPr>
                        <m:ctrlPr>
                          <a:rPr lang="pt-BR" altLang="pt-BR" b="0" i="1" smtClean="0">
                            <a:latin typeface="Cambria Math" panose="02040503050406030204" pitchFamily="18" charset="0"/>
                            <a:ea typeface="Cambria Math" panose="02040503050406030204" pitchFamily="18" charset="0"/>
                          </a:rPr>
                        </m:ctrlPr>
                      </m:funcPr>
                      <m:fName>
                        <m:r>
                          <m:rPr>
                            <m:sty m:val="p"/>
                          </m:rPr>
                          <a:rPr lang="pt-BR" altLang="pt-BR" i="0">
                            <a:latin typeface="Cambria Math" panose="02040503050406030204" pitchFamily="18" charset="0"/>
                            <a:ea typeface="Cambria Math" panose="02040503050406030204" pitchFamily="18" charset="0"/>
                          </a:rPr>
                          <m:t>log</m:t>
                        </m:r>
                      </m:fName>
                      <m:e>
                        <m:d>
                          <m:dPr>
                            <m:ctrlPr>
                              <a:rPr lang="pt-BR" altLang="pt-BR" b="0" i="1" smtClean="0">
                                <a:latin typeface="Cambria Math" panose="02040503050406030204" pitchFamily="18" charset="0"/>
                                <a:ea typeface="Cambria Math" panose="02040503050406030204" pitchFamily="18" charset="0"/>
                              </a:rPr>
                            </m:ctrlPr>
                          </m:dPr>
                          <m:e>
                            <m:r>
                              <a:rPr lang="pt-BR" altLang="pt-BR" b="0" i="0" smtClean="0">
                                <a:latin typeface="Cambria Math" panose="02040503050406030204" pitchFamily="18" charset="0"/>
                                <a:ea typeface="Cambria Math" panose="02040503050406030204" pitchFamily="18" charset="0"/>
                              </a:rPr>
                              <m:t>1</m:t>
                            </m:r>
                          </m:e>
                        </m:d>
                      </m:e>
                    </m:func>
                    <m:r>
                      <a:rPr lang="pt-BR" altLang="pt-BR" b="0" i="0" smtClean="0">
                        <a:latin typeface="Cambria Math" panose="02040503050406030204" pitchFamily="18" charset="0"/>
                        <a:ea typeface="Cambria Math" panose="02040503050406030204" pitchFamily="18" charset="0"/>
                      </a:rPr>
                      <m:t>=</m:t>
                    </m:r>
                    <m:r>
                      <a:rPr lang="pt-BR" altLang="pt-BR" b="0" i="0" smtClean="0">
                        <a:latin typeface="Cambria Math" panose="02040503050406030204" pitchFamily="18" charset="0"/>
                        <a:ea typeface="Cambria Math" panose="02040503050406030204" pitchFamily="18" charset="0"/>
                      </a:rPr>
                      <m:t>0</m:t>
                    </m:r>
                  </m:oMath>
                </a14:m>
                <a:endParaRPr lang="pt-BR" altLang="pt-BR" sz="2400" b="0" dirty="0" smtClean="0">
                  <a:ea typeface="Cambria Math" panose="02040503050406030204" pitchFamily="18" charset="0"/>
                </a:endParaRPr>
              </a:p>
              <a:p>
                <a:pPr>
                  <a:lnSpc>
                    <a:spcPct val="120000"/>
                  </a:lnSpc>
                  <a:spcBef>
                    <a:spcPts val="600"/>
                  </a:spcBef>
                </a:pPr>
                <a:r>
                  <a:rPr lang="pt-BR" altLang="pt-BR" dirty="0">
                    <a:latin typeface="Symbol" panose="05050102010706020507" pitchFamily="18" charset="2"/>
                    <a:ea typeface="Cambria Math" panose="02040503050406030204" pitchFamily="18" charset="0"/>
                  </a:rPr>
                  <a:t>w</a:t>
                </a:r>
                <a:r>
                  <a:rPr lang="pt-BR" altLang="pt-BR" dirty="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 |</a:t>
                </a:r>
                <a:r>
                  <a:rPr lang="pt-BR" altLang="pt-BR" dirty="0" err="1" smtClean="0">
                    <a:latin typeface="Comic Sans MS" panose="030F0702030302020204" pitchFamily="66" charset="0"/>
                    <a:ea typeface="Cambria Math" panose="02040503050406030204" pitchFamily="18" charset="0"/>
                  </a:rPr>
                  <a:t>z</a:t>
                </a:r>
                <a:r>
                  <a:rPr lang="pt-BR" altLang="pt-BR" baseline="-25000" dirty="0" err="1">
                    <a:latin typeface="Comic Sans MS" panose="030F0702030302020204" pitchFamily="66" charset="0"/>
                    <a:ea typeface="Cambria Math" panose="02040503050406030204" pitchFamily="18" charset="0"/>
                  </a:rPr>
                  <a:t>i</a:t>
                </a:r>
                <a:r>
                  <a:rPr lang="pt-BR" altLang="pt-BR" dirty="0" smtClean="0">
                    <a:latin typeface="Comic Sans MS" panose="030F0702030302020204" pitchFamily="66" charset="0"/>
                    <a:ea typeface="Cambria Math" panose="02040503050406030204" pitchFamily="18" charset="0"/>
                  </a:rPr>
                  <a:t>| </a:t>
                </a:r>
                <a:r>
                  <a:rPr lang="pt-BR" altLang="pt-BR" sz="2400" dirty="0" smtClean="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 </a:t>
                </a:r>
                <a14:m>
                  <m:oMath xmlns:m="http://schemas.openxmlformats.org/officeDocument/2006/math">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d>
                      <m:dPr>
                        <m:begChr m:val="|"/>
                        <m:endChr m:val="|"/>
                        <m:ctrlPr>
                          <a:rPr lang="pt-BR" altLang="pt-BR" i="1">
                            <a:latin typeface="Cambria Math" panose="02040503050406030204" pitchFamily="18" charset="0"/>
                            <a:ea typeface="Cambria Math" panose="02040503050406030204" pitchFamily="18" charset="0"/>
                          </a:rPr>
                        </m:ctrlPr>
                      </m:dPr>
                      <m:e>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𝑧</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e>
                    </m:d>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oMath>
                </a14:m>
                <a:r>
                  <a:rPr lang="pt-BR" altLang="pt-BR" dirty="0" smtClean="0">
                    <a:latin typeface="Symbol" panose="05050102010706020507" pitchFamily="18" charset="2"/>
                    <a:ea typeface="Cambria Math" panose="02040503050406030204" pitchFamily="18" charset="0"/>
                  </a:rPr>
                  <a:t> </a:t>
                </a:r>
                <a14:m>
                  <m:oMath xmlns:m="http://schemas.openxmlformats.org/officeDocument/2006/math">
                    <m:r>
                      <a:rPr lang="pt-BR" altLang="pt-BR" i="1">
                        <a:latin typeface="Cambria Math" panose="02040503050406030204" pitchFamily="18" charset="0"/>
                        <a:ea typeface="Cambria Math" panose="02040503050406030204" pitchFamily="18" charset="0"/>
                      </a:rPr>
                      <m:t>20</m:t>
                    </m:r>
                    <m:func>
                      <m:funcPr>
                        <m:ctrlPr>
                          <a:rPr lang="pt-BR" altLang="pt-BR" i="1">
                            <a:latin typeface="Cambria Math" panose="02040503050406030204" pitchFamily="18" charset="0"/>
                            <a:ea typeface="Cambria Math" panose="02040503050406030204" pitchFamily="18" charset="0"/>
                          </a:rPr>
                        </m:ctrlPr>
                      </m:funcPr>
                      <m:fName>
                        <m:r>
                          <m:rPr>
                            <m:sty m:val="p"/>
                          </m:rPr>
                          <a:rPr lang="pt-BR" altLang="pt-BR">
                            <a:latin typeface="Cambria Math" panose="02040503050406030204" pitchFamily="18" charset="0"/>
                            <a:ea typeface="Cambria Math" panose="02040503050406030204" pitchFamily="18" charset="0"/>
                          </a:rPr>
                          <m:t>log</m:t>
                        </m:r>
                      </m:fName>
                      <m:e>
                        <m:d>
                          <m:dPr>
                            <m:ctrlPr>
                              <a:rPr lang="pt-BR" altLang="pt-BR" i="1">
                                <a:latin typeface="Cambria Math" panose="02040503050406030204" pitchFamily="18" charset="0"/>
                                <a:ea typeface="Cambria Math" panose="02040503050406030204" pitchFamily="18" charset="0"/>
                              </a:rPr>
                            </m:ctrlPr>
                          </m:dPr>
                          <m:e>
                            <m:rad>
                              <m:radPr>
                                <m:degHide m:val="on"/>
                                <m:ctrlPr>
                                  <a:rPr lang="pt-BR" altLang="pt-BR" i="1" smtClean="0">
                                    <a:latin typeface="Cambria Math" panose="02040503050406030204" pitchFamily="18" charset="0"/>
                                    <a:ea typeface="Cambria Math" panose="02040503050406030204" pitchFamily="18" charset="0"/>
                                  </a:rPr>
                                </m:ctrlPr>
                              </m:radPr>
                              <m:deg/>
                              <m:e>
                                <m:r>
                                  <a:rPr lang="pt-BR" altLang="pt-BR" b="0" i="1" smtClean="0">
                                    <a:latin typeface="Cambria Math" panose="02040503050406030204" pitchFamily="18" charset="0"/>
                                    <a:ea typeface="Cambria Math" panose="02040503050406030204" pitchFamily="18" charset="0"/>
                                  </a:rPr>
                                  <m:t>2</m:t>
                                </m:r>
                              </m:e>
                            </m:rad>
                          </m:e>
                        </m:d>
                      </m:e>
                    </m:func>
                    <m:r>
                      <a:rPr lang="pt-BR" altLang="pt-BR" b="0" i="1" smtClean="0">
                        <a:latin typeface="Cambria Math" panose="02040503050406030204" pitchFamily="18" charset="0"/>
                        <a:ea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rPr>
                      <m:t>3</m:t>
                    </m:r>
                    <m:r>
                      <a:rPr lang="pt-BR" altLang="pt-BR" b="0" i="1" smtClean="0">
                        <a:latin typeface="Cambria Math" panose="02040503050406030204" pitchFamily="18" charset="0"/>
                        <a:ea typeface="Cambria Math" panose="02040503050406030204" pitchFamily="18" charset="0"/>
                      </a:rPr>
                      <m:t> </m:t>
                    </m:r>
                    <m:r>
                      <a:rPr lang="pt-BR" altLang="pt-BR" b="0" i="1" smtClean="0">
                        <a:latin typeface="Cambria Math" panose="02040503050406030204" pitchFamily="18" charset="0"/>
                        <a:ea typeface="Cambria Math" panose="02040503050406030204" pitchFamily="18" charset="0"/>
                      </a:rPr>
                      <m:t>𝑑𝐵</m:t>
                    </m:r>
                  </m:oMath>
                </a14:m>
                <a:endParaRPr lang="pt-BR" altLang="pt-BR" sz="2400" dirty="0" smtClean="0">
                  <a:latin typeface="Symbol" panose="05050102010706020507" pitchFamily="18" charset="2"/>
                  <a:ea typeface="Cambria Math" panose="02040503050406030204" pitchFamily="18" charset="0"/>
                </a:endParaRPr>
              </a:p>
              <a:p>
                <a:pPr>
                  <a:lnSpc>
                    <a:spcPct val="120000"/>
                  </a:lnSpc>
                  <a:spcBef>
                    <a:spcPts val="600"/>
                  </a:spcBef>
                </a:pPr>
                <a:r>
                  <a:rPr lang="pt-BR" altLang="pt-BR" dirty="0">
                    <a:latin typeface="Symbol" panose="05050102010706020507" pitchFamily="18" charset="2"/>
                    <a:ea typeface="Cambria Math" panose="02040503050406030204" pitchFamily="18" charset="0"/>
                  </a:rPr>
                  <a:t>w</a:t>
                </a:r>
                <a:r>
                  <a:rPr lang="pt-BR" altLang="pt-BR" dirty="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&gt;&gt; |</a:t>
                </a:r>
                <a:r>
                  <a:rPr lang="pt-BR" altLang="pt-BR" dirty="0" err="1" smtClean="0">
                    <a:latin typeface="Comic Sans MS" panose="030F0702030302020204" pitchFamily="66" charset="0"/>
                    <a:ea typeface="Cambria Math" panose="02040503050406030204" pitchFamily="18" charset="0"/>
                  </a:rPr>
                  <a:t>z</a:t>
                </a:r>
                <a:r>
                  <a:rPr lang="pt-BR" altLang="pt-BR" baseline="-25000" dirty="0" err="1">
                    <a:latin typeface="Comic Sans MS" panose="030F0702030302020204" pitchFamily="66" charset="0"/>
                    <a:ea typeface="Cambria Math" panose="02040503050406030204" pitchFamily="18" charset="0"/>
                  </a:rPr>
                  <a:t>i</a:t>
                </a:r>
                <a:r>
                  <a:rPr lang="pt-BR" altLang="pt-BR" dirty="0" smtClean="0">
                    <a:latin typeface="Comic Sans MS" panose="030F0702030302020204" pitchFamily="66" charset="0"/>
                    <a:ea typeface="Cambria Math" panose="02040503050406030204" pitchFamily="18" charset="0"/>
                  </a:rPr>
                  <a:t>|  </a:t>
                </a:r>
                <a:r>
                  <a:rPr lang="pt-BR" altLang="pt-BR" sz="2400" dirty="0" smtClean="0">
                    <a:latin typeface="Comic Sans MS" panose="030F0702030302020204" pitchFamily="66" charset="0"/>
                    <a:ea typeface="Cambria Math" panose="02040503050406030204" pitchFamily="18" charset="0"/>
                  </a:rPr>
                  <a:t>   </a:t>
                </a:r>
                <a14:m>
                  <m:oMath xmlns:m="http://schemas.openxmlformats.org/officeDocument/2006/math">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d>
                      <m:dPr>
                        <m:begChr m:val="|"/>
                        <m:endChr m:val="|"/>
                        <m:ctrlPr>
                          <a:rPr lang="pt-BR" altLang="pt-BR" i="1">
                            <a:latin typeface="Cambria Math" panose="02040503050406030204" pitchFamily="18" charset="0"/>
                            <a:ea typeface="Cambria Math" panose="02040503050406030204" pitchFamily="18" charset="0"/>
                          </a:rPr>
                        </m:ctrlPr>
                      </m:dPr>
                      <m:e>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𝑧</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e>
                    </m:d>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rad>
                      <m:radPr>
                        <m:degHide m:val="on"/>
                        <m:ctrlPr>
                          <a:rPr lang="pt-BR" altLang="pt-BR" i="1">
                            <a:latin typeface="Cambria Math" panose="02040503050406030204" pitchFamily="18" charset="0"/>
                            <a:ea typeface="Cambria Math" panose="02040503050406030204" pitchFamily="18" charset="0"/>
                          </a:rPr>
                        </m:ctrlPr>
                      </m:radPr>
                      <m:deg/>
                      <m:e>
                        <m:sSup>
                          <m:sSupPr>
                            <m:ctrlPr>
                              <a:rPr lang="pt-BR" altLang="pt-BR" i="1">
                                <a:latin typeface="Cambria Math" panose="02040503050406030204" pitchFamily="18" charset="0"/>
                                <a:ea typeface="Cambria Math" panose="02040503050406030204" pitchFamily="18" charset="0"/>
                              </a:rPr>
                            </m:ctrlPr>
                          </m:sSupPr>
                          <m:e>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𝑧</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e>
                          <m:sup>
                            <m:r>
                              <a:rPr lang="pt-BR" altLang="pt-BR" i="1">
                                <a:latin typeface="Cambria Math" panose="02040503050406030204" pitchFamily="18" charset="0"/>
                                <a:ea typeface="Cambria Math" panose="02040503050406030204" pitchFamily="18" charset="0"/>
                              </a:rPr>
                              <m:t>2</m:t>
                            </m:r>
                          </m:sup>
                        </m:sSup>
                      </m:e>
                    </m:rad>
                    <m:r>
                      <a:rPr lang="pt-BR" altLang="pt-BR" b="0" i="0" smtClean="0">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cs typeface="Cambria Math" panose="02040503050406030204" pitchFamily="18" charset="0"/>
                              </a:rPr>
                              <m:t>|</m:t>
                            </m:r>
                            <m:sSub>
                              <m:sSub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den>
                        </m:f>
                      </m:e>
                    </m:d>
                  </m:oMath>
                </a14:m>
                <a:endParaRPr lang="pt-BR" altLang="pt-BR"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481330" y="763905"/>
                <a:ext cx="10679430" cy="569468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CaixaDeTexto 22"/>
          <p:cNvSpPr txBox="1"/>
          <p:nvPr/>
        </p:nvSpPr>
        <p:spPr>
          <a:xfrm>
            <a:off x="527522" y="4809744"/>
            <a:ext cx="2957830" cy="521970"/>
          </a:xfrm>
          <a:prstGeom prst="rect">
            <a:avLst/>
          </a:prstGeom>
          <a:solidFill>
            <a:srgbClr val="FFFFCC"/>
          </a:solidFill>
        </p:spPr>
        <p:txBody>
          <a:bodyPr wrap="none" rtlCol="0">
            <a:spAutoFit/>
          </a:bodyPr>
          <a:lstStyle/>
          <a:p>
            <a:r>
              <a:rPr lang="pt-BR" sz="2800" dirty="0">
                <a:latin typeface="Comic Sans MS" panose="030F0702030302020204" pitchFamily="66" charset="0"/>
              </a:rPr>
              <a:t>p</a:t>
            </a:r>
            <a:r>
              <a:rPr lang="pt-BR" sz="2800" dirty="0" smtClean="0">
                <a:latin typeface="Comic Sans MS" panose="030F0702030302020204" pitchFamily="66" charset="0"/>
              </a:rPr>
              <a:t>ara </a:t>
            </a:r>
            <a:r>
              <a:rPr lang="pt-BR" sz="2800" dirty="0" smtClean="0">
                <a:latin typeface="Symbol" panose="05050102010706020507" pitchFamily="18" charset="2"/>
              </a:rPr>
              <a:t>w</a:t>
            </a:r>
            <a:r>
              <a:rPr lang="pt-BR" sz="2800" dirty="0" smtClean="0">
                <a:latin typeface="Comic Sans MS" panose="030F0702030302020204" pitchFamily="66" charset="0"/>
              </a:rPr>
              <a:t>&lt;&lt;|</a:t>
            </a:r>
            <a:r>
              <a:rPr lang="pt-BR" sz="2800" dirty="0" err="1" smtClean="0">
                <a:latin typeface="Comic Sans MS" panose="030F0702030302020204" pitchFamily="66" charset="0"/>
              </a:rPr>
              <a:t>z</a:t>
            </a:r>
            <a:r>
              <a:rPr lang="pt-BR" sz="2800" baseline="-25000" dirty="0" err="1" smtClean="0">
                <a:latin typeface="Comic Sans MS" panose="030F0702030302020204" pitchFamily="66" charset="0"/>
              </a:rPr>
              <a:t>i</a:t>
            </a:r>
            <a:r>
              <a:rPr lang="pt-BR" sz="2800" dirty="0" smtClean="0">
                <a:latin typeface="Comic Sans MS" panose="030F0702030302020204" pitchFamily="66" charset="0"/>
              </a:rPr>
              <a:t>| </a:t>
            </a:r>
            <a:r>
              <a:rPr lang="pt-BR" sz="2800" dirty="0" smtClean="0">
                <a:latin typeface="Calibri" panose="020F0502020204030204" charset="0"/>
                <a:cs typeface="Calibri" panose="020F0502020204030204" charset="0"/>
              </a:rPr>
              <a:t>→</a:t>
            </a:r>
            <a:r>
              <a:rPr lang="pt-BR" sz="2800" dirty="0" smtClean="0">
                <a:latin typeface="Symbol" panose="05050102010706020507" pitchFamily="18" charset="2"/>
              </a:rPr>
              <a:t>  1 </a:t>
            </a:r>
            <a:endParaRPr lang="pt-BR" sz="2800" dirty="0">
              <a:latin typeface="Symbol" panose="05050102010706020507" pitchFamily="18" charset="2"/>
            </a:endParaRPr>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de Seta Reta 2"/>
          <p:cNvCxnSpPr/>
          <p:nvPr/>
        </p:nvCxnSpPr>
        <p:spPr>
          <a:xfrm flipH="1">
            <a:off x="2971324" y="1249365"/>
            <a:ext cx="0" cy="4492823"/>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 name="Conector de Seta Reta 3"/>
          <p:cNvCxnSpPr/>
          <p:nvPr/>
        </p:nvCxnSpPr>
        <p:spPr>
          <a:xfrm>
            <a:off x="1620722" y="4788945"/>
            <a:ext cx="808765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 name="CaixaDeTexto 4"/>
          <p:cNvSpPr txBox="1"/>
          <p:nvPr/>
        </p:nvSpPr>
        <p:spPr>
          <a:xfrm>
            <a:off x="8360565" y="4766190"/>
            <a:ext cx="1629457" cy="387599"/>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6" name="CaixaDeTexto 5"/>
          <p:cNvSpPr txBox="1"/>
          <p:nvPr/>
        </p:nvSpPr>
        <p:spPr>
          <a:xfrm>
            <a:off x="2512656" y="1250794"/>
            <a:ext cx="830831" cy="387599"/>
          </a:xfrm>
          <a:prstGeom prst="rect">
            <a:avLst/>
          </a:prstGeom>
          <a:noFill/>
        </p:spPr>
        <p:txBody>
          <a:bodyPr wrap="square" rtlCol="0">
            <a:spAutoFit/>
          </a:bodyPr>
          <a:lstStyle/>
          <a:p>
            <a:r>
              <a:rPr lang="pt-BR" dirty="0" smtClean="0">
                <a:latin typeface="Comic Sans MS" panose="030F0702030302020204" pitchFamily="66" charset="0"/>
              </a:rPr>
              <a:t>dB</a:t>
            </a:r>
            <a:endParaRPr lang="pt-BR" dirty="0">
              <a:latin typeface="Comic Sans MS" panose="030F0702030302020204" pitchFamily="66" charset="0"/>
            </a:endParaRPr>
          </a:p>
        </p:txBody>
      </p:sp>
      <p:cxnSp>
        <p:nvCxnSpPr>
          <p:cNvPr id="7" name="Conector Reto 6"/>
          <p:cNvCxnSpPr/>
          <p:nvPr/>
        </p:nvCxnSpPr>
        <p:spPr>
          <a:xfrm>
            <a:off x="2599638" y="3501053"/>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2599637" y="2209946"/>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5732074" y="163839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7137691" y="163839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4360995" y="1600296"/>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2" name="Forma livre 11"/>
          <p:cNvSpPr/>
          <p:nvPr/>
        </p:nvSpPr>
        <p:spPr>
          <a:xfrm flipV="1">
            <a:off x="1864902" y="1034409"/>
            <a:ext cx="6516111" cy="3754536"/>
          </a:xfrm>
          <a:custGeom>
            <a:avLst/>
            <a:gdLst>
              <a:gd name="connsiteX0" fmla="*/ 0 w 6749592"/>
              <a:gd name="connsiteY0" fmla="*/ 9427 h 4053526"/>
              <a:gd name="connsiteX1" fmla="*/ 772998 w 6749592"/>
              <a:gd name="connsiteY1" fmla="*/ 0 h 4053526"/>
              <a:gd name="connsiteX2" fmla="*/ 1555423 w 6749592"/>
              <a:gd name="connsiteY2" fmla="*/ 18854 h 4053526"/>
              <a:gd name="connsiteX3" fmla="*/ 2224726 w 6749592"/>
              <a:gd name="connsiteY3" fmla="*/ 18854 h 4053526"/>
              <a:gd name="connsiteX4" fmla="*/ 2498103 w 6749592"/>
              <a:gd name="connsiteY4" fmla="*/ 75415 h 4053526"/>
              <a:gd name="connsiteX5" fmla="*/ 2705493 w 6749592"/>
              <a:gd name="connsiteY5" fmla="*/ 197963 h 4053526"/>
              <a:gd name="connsiteX6" fmla="*/ 3214540 w 6749592"/>
              <a:gd name="connsiteY6" fmla="*/ 622169 h 4053526"/>
              <a:gd name="connsiteX7" fmla="*/ 4015819 w 6749592"/>
              <a:gd name="connsiteY7" fmla="*/ 1404594 h 4053526"/>
              <a:gd name="connsiteX8" fmla="*/ 6749592 w 6749592"/>
              <a:gd name="connsiteY8" fmla="*/ 4053526 h 40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49592" h="4053526">
                <a:moveTo>
                  <a:pt x="0" y="9427"/>
                </a:moveTo>
                <a:lnTo>
                  <a:pt x="772998" y="0"/>
                </a:lnTo>
                <a:cubicBezTo>
                  <a:pt x="1032235" y="1571"/>
                  <a:pt x="1313468" y="15712"/>
                  <a:pt x="1555423" y="18854"/>
                </a:cubicBezTo>
                <a:cubicBezTo>
                  <a:pt x="1797378" y="21996"/>
                  <a:pt x="2067613" y="9427"/>
                  <a:pt x="2224726" y="18854"/>
                </a:cubicBezTo>
                <a:cubicBezTo>
                  <a:pt x="2381839" y="28281"/>
                  <a:pt x="2417975" y="45564"/>
                  <a:pt x="2498103" y="75415"/>
                </a:cubicBezTo>
                <a:cubicBezTo>
                  <a:pt x="2578231" y="105267"/>
                  <a:pt x="2586087" y="106837"/>
                  <a:pt x="2705493" y="197963"/>
                </a:cubicBezTo>
                <a:cubicBezTo>
                  <a:pt x="2824899" y="289089"/>
                  <a:pt x="2996152" y="421064"/>
                  <a:pt x="3214540" y="622169"/>
                </a:cubicBezTo>
                <a:cubicBezTo>
                  <a:pt x="3432928" y="823274"/>
                  <a:pt x="4015819" y="1404594"/>
                  <a:pt x="4015819" y="1404594"/>
                </a:cubicBezTo>
                <a:lnTo>
                  <a:pt x="6749592" y="4053526"/>
                </a:lnTo>
              </a:path>
            </a:pathLst>
          </a:cu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CaixaDeTexto 12"/>
          <p:cNvSpPr txBox="1"/>
          <p:nvPr/>
        </p:nvSpPr>
        <p:spPr>
          <a:xfrm>
            <a:off x="3987595" y="4811700"/>
            <a:ext cx="546945"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a:t>
            </a:r>
            <a:r>
              <a:rPr lang="pt-BR" dirty="0" err="1">
                <a:latin typeface="Comic Sans MS" panose="030F0702030302020204" pitchFamily="66" charset="0"/>
              </a:rPr>
              <a:t>z</a:t>
            </a:r>
            <a:r>
              <a:rPr lang="pt-BR" baseline="-25000" dirty="0" err="1" smtClean="0">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14" name="CaixaDeTexto 13"/>
          <p:cNvSpPr txBox="1"/>
          <p:nvPr/>
        </p:nvSpPr>
        <p:spPr>
          <a:xfrm>
            <a:off x="5382869" y="4811700"/>
            <a:ext cx="792205"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10|z</a:t>
            </a:r>
            <a:r>
              <a:rPr lang="pt-BR" baseline="-25000" dirty="0" smtClean="0">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15" name="CaixaDeTexto 14"/>
          <p:cNvSpPr txBox="1"/>
          <p:nvPr/>
        </p:nvSpPr>
        <p:spPr>
          <a:xfrm>
            <a:off x="6730312" y="4830958"/>
            <a:ext cx="933269"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100|z</a:t>
            </a:r>
            <a:r>
              <a:rPr lang="pt-BR" baseline="-25000" dirty="0" smtClean="0">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16" name="CaixaDeTexto 15"/>
          <p:cNvSpPr txBox="1"/>
          <p:nvPr/>
        </p:nvSpPr>
        <p:spPr>
          <a:xfrm>
            <a:off x="2131316" y="3274374"/>
            <a:ext cx="81785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endParaRPr lang="pt-BR" dirty="0">
              <a:latin typeface="Comic Sans MS" panose="030F0702030302020204" pitchFamily="66" charset="0"/>
            </a:endParaRPr>
          </a:p>
        </p:txBody>
      </p:sp>
      <p:sp>
        <p:nvSpPr>
          <p:cNvPr id="17" name="CaixaDeTexto 16"/>
          <p:cNvSpPr txBox="1"/>
          <p:nvPr/>
        </p:nvSpPr>
        <p:spPr>
          <a:xfrm>
            <a:off x="2101627" y="2009238"/>
            <a:ext cx="81785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40 dB</a:t>
            </a:r>
            <a:endParaRPr lang="pt-BR" dirty="0">
              <a:latin typeface="Comic Sans MS" panose="030F0702030302020204" pitchFamily="66" charset="0"/>
            </a:endParaRPr>
          </a:p>
        </p:txBody>
      </p:sp>
      <p:cxnSp>
        <p:nvCxnSpPr>
          <p:cNvPr id="18" name="Conector Reto 17"/>
          <p:cNvCxnSpPr/>
          <p:nvPr/>
        </p:nvCxnSpPr>
        <p:spPr>
          <a:xfrm flipV="1">
            <a:off x="3549533" y="833458"/>
            <a:ext cx="5071826" cy="4709503"/>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6813736" y="2547964"/>
            <a:ext cx="1299626" cy="342090"/>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r>
              <a:rPr lang="pt-BR" dirty="0" err="1" smtClean="0">
                <a:latin typeface="Comic Sans MS" panose="030F0702030302020204" pitchFamily="66" charset="0"/>
              </a:rPr>
              <a:t>dec</a:t>
            </a:r>
            <a:endParaRPr lang="pt-BR" dirty="0">
              <a:latin typeface="Comic Sans MS" panose="030F0702030302020204" pitchFamily="66" charset="0"/>
            </a:endParaRPr>
          </a:p>
        </p:txBody>
      </p:sp>
      <p:sp>
        <p:nvSpPr>
          <p:cNvPr id="29" name="Espaço Reservado para Conteúdo 2"/>
          <p:cNvSpPr txBox="1"/>
          <p:nvPr/>
        </p:nvSpPr>
        <p:spPr>
          <a:xfrm>
            <a:off x="725547" y="390505"/>
            <a:ext cx="3932557" cy="69937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3. (zero real)</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buNone/>
            </a:pPr>
            <a:endParaRPr lang="pt-BR" altLang="pt-BR" sz="3200" dirty="0" smtClean="0">
              <a:latin typeface="Symbol" panose="05050102010706020507" pitchFamily="18" charset="2"/>
              <a:ea typeface="Cambria Math" panose="02040503050406030204" pitchFamily="18" charset="0"/>
            </a:endParaRPr>
          </a:p>
        </p:txBody>
      </p:sp>
      <p:sp>
        <p:nvSpPr>
          <p:cNvPr id="30" name="CaixaDeTexto 29"/>
          <p:cNvSpPr txBox="1"/>
          <p:nvPr/>
        </p:nvSpPr>
        <p:spPr>
          <a:xfrm>
            <a:off x="4781422" y="5490592"/>
            <a:ext cx="601447" cy="369332"/>
          </a:xfrm>
          <a:prstGeom prst="rect">
            <a:avLst/>
          </a:prstGeom>
          <a:noFill/>
        </p:spPr>
        <p:txBody>
          <a:bodyPr wrap="none" rtlCol="0">
            <a:spAutoFit/>
          </a:bodyPr>
          <a:lstStyle/>
          <a:p>
            <a:r>
              <a:rPr lang="pt-BR" dirty="0" smtClean="0"/>
              <a:t>3 dB</a:t>
            </a:r>
            <a:endParaRPr lang="pt-BR" dirty="0"/>
          </a:p>
        </p:txBody>
      </p:sp>
      <p:sp>
        <p:nvSpPr>
          <p:cNvPr id="31" name="Forma livre 30"/>
          <p:cNvSpPr/>
          <p:nvPr/>
        </p:nvSpPr>
        <p:spPr>
          <a:xfrm rot="6719405">
            <a:off x="4487187" y="4678758"/>
            <a:ext cx="527901" cy="904973"/>
          </a:xfrm>
          <a:custGeom>
            <a:avLst/>
            <a:gdLst>
              <a:gd name="connsiteX0" fmla="*/ 0 w 527901"/>
              <a:gd name="connsiteY0" fmla="*/ 904973 h 904973"/>
              <a:gd name="connsiteX1" fmla="*/ 433633 w 527901"/>
              <a:gd name="connsiteY1" fmla="*/ 659876 h 904973"/>
              <a:gd name="connsiteX2" fmla="*/ 301658 w 527901"/>
              <a:gd name="connsiteY2" fmla="*/ 207389 h 904973"/>
              <a:gd name="connsiteX3" fmla="*/ 527901 w 527901"/>
              <a:gd name="connsiteY3" fmla="*/ 0 h 904973"/>
            </a:gdLst>
            <a:ahLst/>
            <a:cxnLst>
              <a:cxn ang="0">
                <a:pos x="connsiteX0" y="connsiteY0"/>
              </a:cxn>
              <a:cxn ang="0">
                <a:pos x="connsiteX1" y="connsiteY1"/>
              </a:cxn>
              <a:cxn ang="0">
                <a:pos x="connsiteX2" y="connsiteY2"/>
              </a:cxn>
              <a:cxn ang="0">
                <a:pos x="connsiteX3" y="connsiteY3"/>
              </a:cxn>
            </a:cxnLst>
            <a:rect l="l" t="t" r="r" b="b"/>
            <a:pathLst>
              <a:path w="527901" h="904973">
                <a:moveTo>
                  <a:pt x="0" y="904973"/>
                </a:moveTo>
                <a:cubicBezTo>
                  <a:pt x="191678" y="840556"/>
                  <a:pt x="383357" y="776140"/>
                  <a:pt x="433633" y="659876"/>
                </a:cubicBezTo>
                <a:cubicBezTo>
                  <a:pt x="483909" y="543612"/>
                  <a:pt x="285947" y="317368"/>
                  <a:pt x="301658" y="207389"/>
                </a:cubicBezTo>
                <a:cubicBezTo>
                  <a:pt x="317369" y="97410"/>
                  <a:pt x="422635" y="48705"/>
                  <a:pt x="527901" y="0"/>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CaixaDeTexto 23"/>
          <p:cNvSpPr txBox="1"/>
          <p:nvPr/>
        </p:nvSpPr>
        <p:spPr>
          <a:xfrm>
            <a:off x="7940611" y="1444593"/>
            <a:ext cx="3532505" cy="521970"/>
          </a:xfrm>
          <a:prstGeom prst="rect">
            <a:avLst/>
          </a:prstGeom>
          <a:solidFill>
            <a:srgbClr val="FFFFCC"/>
          </a:solidFill>
        </p:spPr>
        <p:txBody>
          <a:bodyPr wrap="none" rtlCol="0">
            <a:spAutoFit/>
          </a:bodyPr>
          <a:lstStyle/>
          <a:p>
            <a:r>
              <a:rPr lang="pt-BR" sz="2800" dirty="0">
                <a:latin typeface="Comic Sans MS" panose="030F0702030302020204" pitchFamily="66" charset="0"/>
              </a:rPr>
              <a:t>p</a:t>
            </a:r>
            <a:r>
              <a:rPr lang="pt-BR" sz="2800" dirty="0" smtClean="0">
                <a:latin typeface="Comic Sans MS" panose="030F0702030302020204" pitchFamily="66" charset="0"/>
              </a:rPr>
              <a:t>ara </a:t>
            </a:r>
            <a:r>
              <a:rPr lang="pt-BR" sz="2800" dirty="0" smtClean="0">
                <a:latin typeface="Symbol" panose="05050102010706020507" pitchFamily="18" charset="2"/>
              </a:rPr>
              <a:t>w</a:t>
            </a:r>
            <a:r>
              <a:rPr lang="pt-BR" sz="2800" dirty="0" smtClean="0">
                <a:latin typeface="Comic Sans MS" panose="030F0702030302020204" pitchFamily="66" charset="0"/>
              </a:rPr>
              <a:t>&gt;&gt;|</a:t>
            </a:r>
            <a:r>
              <a:rPr lang="pt-BR" sz="2800" dirty="0" err="1">
                <a:latin typeface="Comic Sans MS" panose="030F0702030302020204" pitchFamily="66" charset="0"/>
              </a:rPr>
              <a:t>z</a:t>
            </a:r>
            <a:r>
              <a:rPr lang="pt-BR" sz="2800" dirty="0" err="1" smtClean="0">
                <a:latin typeface="Comic Sans MS" panose="030F0702030302020204" pitchFamily="66" charset="0"/>
              </a:rPr>
              <a:t>i</a:t>
            </a:r>
            <a:r>
              <a:rPr lang="pt-BR" sz="2800" dirty="0" smtClean="0">
                <a:latin typeface="Comic Sans MS" panose="030F0702030302020204" pitchFamily="66" charset="0"/>
              </a:rPr>
              <a:t>| </a:t>
            </a:r>
            <a:r>
              <a:rPr lang="pt-BR" sz="2800" dirty="0" smtClean="0">
                <a:latin typeface="Calibri" panose="020F0502020204030204" charset="0"/>
                <a:cs typeface="Calibri" panose="020F0502020204030204" charset="0"/>
              </a:rPr>
              <a:t>→</a:t>
            </a:r>
            <a:r>
              <a:rPr lang="pt-BR" sz="2800" dirty="0" smtClean="0">
                <a:latin typeface="Symbol" panose="05050102010706020507" pitchFamily="18" charset="2"/>
              </a:rPr>
              <a:t>  -</a:t>
            </a:r>
            <a:r>
              <a:rPr lang="pt-BR" sz="2800" dirty="0" smtClean="0">
                <a:latin typeface="Comic Sans MS" panose="030F0702030302020204" pitchFamily="66" charset="0"/>
              </a:rPr>
              <a:t>s/</a:t>
            </a:r>
            <a:r>
              <a:rPr lang="pt-BR" sz="2800" dirty="0" err="1" smtClean="0">
                <a:latin typeface="Comic Sans MS" panose="030F0702030302020204" pitchFamily="66" charset="0"/>
              </a:rPr>
              <a:t>z</a:t>
            </a:r>
            <a:r>
              <a:rPr lang="pt-BR" sz="2800" baseline="-25000" dirty="0" err="1" smtClean="0">
                <a:latin typeface="Comic Sans MS" panose="030F0702030302020204" pitchFamily="66" charset="0"/>
              </a:rPr>
              <a:t>i</a:t>
            </a:r>
            <a:endParaRPr lang="pt-BR" sz="2800" baseline="-25000" dirty="0" err="1"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25" name="Retângulo 24"/>
              <p:cNvSpPr/>
              <p:nvPr/>
            </p:nvSpPr>
            <p:spPr>
              <a:xfrm>
                <a:off x="9358310" y="428210"/>
                <a:ext cx="1753235" cy="515620"/>
              </a:xfrm>
              <a:prstGeom prst="rect">
                <a:avLst/>
              </a:prstGeom>
              <a:ln w="22225">
                <a:solidFill>
                  <a:srgbClr val="C00000"/>
                </a:solidFill>
              </a:ln>
            </p:spPr>
            <p:txBody>
              <a:bodyPr wrap="none">
                <a:spAutoFit/>
              </a:bodyPr>
              <a:lstStyle/>
              <a:p>
                <a14:m>
                  <m:oMathPara xmlns:m="http://schemas.openxmlformats.org/officeDocument/2006/math">
                    <m:oMathParaPr>
                      <m:jc m:val="centerGroup"/>
                    </m:oMathParaPr>
                    <m:oMath xmlns:m="http://schemas.openxmlformats.org/officeDocument/2006/math">
                      <m:d>
                        <m:dPr>
                          <m:ctrlPr>
                            <a:rPr lang="pt-BR" altLang="pt-BR" sz="2800" b="1" i="1">
                              <a:latin typeface="Cambria Math" panose="02040503050406030204" pitchFamily="18" charset="0"/>
                              <a:ea typeface="Cambria Math" panose="02040503050406030204" pitchFamily="18" charset="0"/>
                            </a:rPr>
                          </m:ctrlPr>
                        </m:dPr>
                        <m:e>
                          <m:r>
                            <a:rPr lang="pt-BR" altLang="pt-BR" sz="2800" b="1" i="1">
                              <a:latin typeface="Cambria Math" panose="02040503050406030204" pitchFamily="18" charset="0"/>
                              <a:ea typeface="Cambria Math" panose="02040503050406030204" pitchFamily="18" charset="0"/>
                            </a:rPr>
                            <m:t>𝟏</m:t>
                          </m:r>
                          <m:r>
                            <a:rPr lang="pt-BR" altLang="pt-BR" sz="2800" b="1" i="1">
                              <a:latin typeface="Cambria Math" panose="02040503050406030204" pitchFamily="18" charset="0"/>
                              <a:ea typeface="Cambria Math" panose="02040503050406030204" pitchFamily="18" charset="0"/>
                            </a:rPr>
                            <m:t>−</m:t>
                          </m:r>
                          <m:f>
                            <m:fPr>
                              <m:type m:val="skw"/>
                              <m:ctrlPr>
                                <a:rPr lang="pt-BR" altLang="pt-BR" sz="2800" b="1" i="1">
                                  <a:latin typeface="Cambria Math" panose="02040503050406030204" pitchFamily="18" charset="0"/>
                                  <a:ea typeface="Cambria Math" panose="02040503050406030204" pitchFamily="18" charset="0"/>
                                </a:rPr>
                              </m:ctrlPr>
                            </m:fPr>
                            <m:num>
                              <m:r>
                                <a:rPr lang="pt-BR" altLang="pt-BR" sz="2800" b="1" i="1">
                                  <a:latin typeface="Cambria Math" panose="02040503050406030204" pitchFamily="18" charset="0"/>
                                  <a:ea typeface="Cambria Math" panose="02040503050406030204" pitchFamily="18" charset="0"/>
                                </a:rPr>
                                <m:t>𝒔</m:t>
                              </m:r>
                            </m:num>
                            <m:den>
                              <m:r>
                                <a:rPr lang="pt-BR" altLang="pt-BR" sz="2800" b="1" i="1">
                                  <a:latin typeface="Cambria Math" panose="02040503050406030204" pitchFamily="18" charset="0"/>
                                  <a:ea typeface="Cambria Math" panose="02040503050406030204" pitchFamily="18" charset="0"/>
                                </a:rPr>
                                <m:t>𝒛</m:t>
                              </m:r>
                              <m:r>
                                <a:rPr lang="en-US" altLang="pt-BR" sz="2800" b="1" i="1" baseline="-25000">
                                  <a:latin typeface="Cambria Math" panose="02040503050406030204" pitchFamily="18" charset="0"/>
                                  <a:ea typeface="Cambria Math" panose="02040503050406030204" pitchFamily="18" charset="0"/>
                                </a:rPr>
                                <m:t>𝒊</m:t>
                              </m:r>
                            </m:den>
                          </m:f>
                        </m:e>
                      </m:d>
                    </m:oMath>
                  </m:oMathPara>
                </a14:m>
                <a:endParaRPr lang="pt-BR" altLang="pt-BR" sz="2800" b="1" i="1" dirty="0">
                  <a:latin typeface="Cambria Math" panose="02040503050406030204" pitchFamily="18" charset="0"/>
                  <a:ea typeface="Cambria Math" panose="02040503050406030204" pitchFamily="18" charset="0"/>
                </a:endParaRPr>
              </a:p>
            </p:txBody>
          </p:sp>
        </mc:Choice>
        <mc:Fallback>
          <p:sp>
            <p:nvSpPr>
              <p:cNvPr id="25" name="Retângulo 24"/>
              <p:cNvSpPr>
                <a:spLocks noRot="1" noChangeAspect="1" noMove="1" noResize="1" noEditPoints="1" noAdjustHandles="1" noChangeArrowheads="1" noChangeShapeType="1" noTextEdit="1"/>
              </p:cNvSpPr>
              <p:nvPr/>
            </p:nvSpPr>
            <p:spPr>
              <a:xfrm>
                <a:off x="9358310" y="428210"/>
                <a:ext cx="1753235" cy="515620"/>
              </a:xfrm>
              <a:prstGeom prst="rect">
                <a:avLst/>
              </a:prstGeom>
              <a:blipFill rotWithShape="1">
                <a:blip r:embed="rId1"/>
                <a:stretch>
                  <a:fillRect l="-670" t="-2259" r="-598" b="-4145"/>
                </a:stretch>
              </a:blipFill>
              <a:ln w="22225">
                <a:solidFill>
                  <a:srgbClr val="C000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034806" y="6236362"/>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829560" y="665533"/>
                <a:ext cx="9492790" cy="776769"/>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4. </a:t>
                </a:r>
                <a14:m>
                  <m:oMath xmlns:m="http://schemas.openxmlformats.org/officeDocument/2006/math">
                    <m:r>
                      <a:rPr lang="pt-BR" altLang="pt-BR" i="1" smtClean="0">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d>
                      <m:dPr>
                        <m:begChr m:val="|"/>
                        <m:endChr m:val="|"/>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oMath>
                </a14:m>
                <a:r>
                  <a:rPr lang="pt-BR" altLang="pt-BR" dirty="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    </a:t>
                </a:r>
                <a:r>
                  <a:rPr lang="pt-BR" altLang="pt-BR" b="1" dirty="0" smtClean="0">
                    <a:solidFill>
                      <a:srgbClr val="C00000"/>
                    </a:solidFill>
                    <a:latin typeface="Comic Sans MS" panose="030F0702030302020204" pitchFamily="66" charset="0"/>
                    <a:ea typeface="Cambria Math" panose="02040503050406030204" pitchFamily="18" charset="0"/>
                  </a:rPr>
                  <a:t>(zero ou polo em zero)</a:t>
                </a:r>
                <a:endParaRPr lang="pt-BR" altLang="pt-BR" b="1" dirty="0" smtClean="0">
                  <a:solidFill>
                    <a:srgbClr val="C00000"/>
                  </a:solidFill>
                  <a:latin typeface="Comic Sans MS" panose="030F0702030302020204" pitchFamily="66" charset="0"/>
                  <a:ea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829560" y="665533"/>
                <a:ext cx="9492790" cy="776769"/>
              </a:xfrm>
              <a:prstGeom prst="rect">
                <a:avLst/>
              </a:prstGeom>
              <a:blipFill rotWithShape="1">
                <a:blip r:embed="rId1"/>
                <a:stretch>
                  <a:fillRect l="-3" t="-7" r="4" b="28"/>
                </a:stretch>
              </a:blipFill>
            </p:spPr>
            <p:txBody>
              <a:bodyPr/>
              <a:lstStyle/>
              <a:p>
                <a:r>
                  <a:rPr lang="pt-BR" altLang="en-US">
                    <a:noFill/>
                  </a:rPr>
                  <a:t> </a:t>
                </a:r>
              </a:p>
            </p:txBody>
          </p:sp>
        </mc:Fallback>
      </mc:AlternateContent>
      <p:cxnSp>
        <p:nvCxnSpPr>
          <p:cNvPr id="4" name="Conector de Seta Reta 3"/>
          <p:cNvCxnSpPr/>
          <p:nvPr/>
        </p:nvCxnSpPr>
        <p:spPr>
          <a:xfrm flipH="1">
            <a:off x="2971324" y="1440873"/>
            <a:ext cx="0" cy="4492823"/>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a:off x="1620722" y="4980453"/>
            <a:ext cx="808765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CaixaDeTexto 5"/>
          <p:cNvSpPr txBox="1"/>
          <p:nvPr/>
        </p:nvSpPr>
        <p:spPr>
          <a:xfrm>
            <a:off x="8360565" y="4957698"/>
            <a:ext cx="1629457" cy="387599"/>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7" name="CaixaDeTexto 6"/>
          <p:cNvSpPr txBox="1"/>
          <p:nvPr/>
        </p:nvSpPr>
        <p:spPr>
          <a:xfrm>
            <a:off x="2512656" y="1442302"/>
            <a:ext cx="830831" cy="387599"/>
          </a:xfrm>
          <a:prstGeom prst="rect">
            <a:avLst/>
          </a:prstGeom>
          <a:noFill/>
        </p:spPr>
        <p:txBody>
          <a:bodyPr wrap="square" rtlCol="0">
            <a:spAutoFit/>
          </a:bodyPr>
          <a:lstStyle/>
          <a:p>
            <a:r>
              <a:rPr lang="pt-BR" dirty="0" smtClean="0">
                <a:latin typeface="Comic Sans MS" panose="030F0702030302020204" pitchFamily="66" charset="0"/>
              </a:rPr>
              <a:t>dB</a:t>
            </a:r>
            <a:endParaRPr lang="pt-BR" dirty="0">
              <a:latin typeface="Comic Sans MS" panose="030F0702030302020204" pitchFamily="66" charset="0"/>
            </a:endParaRPr>
          </a:p>
        </p:txBody>
      </p:sp>
      <p:cxnSp>
        <p:nvCxnSpPr>
          <p:cNvPr id="8" name="Conector Reto 7"/>
          <p:cNvCxnSpPr/>
          <p:nvPr/>
        </p:nvCxnSpPr>
        <p:spPr>
          <a:xfrm>
            <a:off x="2599638" y="3692561"/>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2599637" y="2401454"/>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5732074" y="1829901"/>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7137691" y="1829901"/>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a:off x="4360995" y="1791804"/>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2735008" y="4991668"/>
            <a:ext cx="428322" cy="369332"/>
          </a:xfrm>
          <a:prstGeom prst="rect">
            <a:avLst/>
          </a:prstGeom>
          <a:solidFill>
            <a:schemeClr val="bg1"/>
          </a:solidFill>
        </p:spPr>
        <p:txBody>
          <a:bodyPr wrap="none" rtlCol="0">
            <a:spAutoFit/>
          </a:bodyPr>
          <a:lstStyle/>
          <a:p>
            <a:r>
              <a:rPr lang="pt-BR" dirty="0" err="1" smtClean="0">
                <a:latin typeface="Symbol" panose="05050102010706020507" pitchFamily="18" charset="2"/>
              </a:rPr>
              <a:t>w</a:t>
            </a:r>
            <a:r>
              <a:rPr lang="pt-BR" baseline="-25000" dirty="0" err="1" smtClean="0">
                <a:latin typeface="Symbol" panose="05050102010706020507" pitchFamily="18" charset="2"/>
              </a:rPr>
              <a:t>o</a:t>
            </a:r>
            <a:endParaRPr lang="pt-BR" dirty="0">
              <a:latin typeface="Comic Sans MS" panose="030F0702030302020204" pitchFamily="66" charset="0"/>
            </a:endParaRPr>
          </a:p>
        </p:txBody>
      </p:sp>
      <p:sp>
        <p:nvSpPr>
          <p:cNvPr id="17" name="CaixaDeTexto 16"/>
          <p:cNvSpPr txBox="1"/>
          <p:nvPr/>
        </p:nvSpPr>
        <p:spPr>
          <a:xfrm>
            <a:off x="2131316" y="3465882"/>
            <a:ext cx="81785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endParaRPr lang="pt-BR" dirty="0">
              <a:latin typeface="Comic Sans MS" panose="030F0702030302020204" pitchFamily="66" charset="0"/>
            </a:endParaRPr>
          </a:p>
        </p:txBody>
      </p:sp>
      <p:sp>
        <p:nvSpPr>
          <p:cNvPr id="18" name="CaixaDeTexto 17"/>
          <p:cNvSpPr txBox="1"/>
          <p:nvPr/>
        </p:nvSpPr>
        <p:spPr>
          <a:xfrm>
            <a:off x="2101627" y="2200746"/>
            <a:ext cx="81785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40 dB</a:t>
            </a:r>
            <a:endParaRPr lang="pt-BR" dirty="0">
              <a:latin typeface="Comic Sans MS" panose="030F0702030302020204" pitchFamily="66" charset="0"/>
            </a:endParaRPr>
          </a:p>
        </p:txBody>
      </p:sp>
      <p:cxnSp>
        <p:nvCxnSpPr>
          <p:cNvPr id="19" name="Conector Reto 18"/>
          <p:cNvCxnSpPr/>
          <p:nvPr/>
        </p:nvCxnSpPr>
        <p:spPr>
          <a:xfrm>
            <a:off x="2510553" y="2003310"/>
            <a:ext cx="4551926" cy="4191169"/>
          </a:xfrm>
          <a:prstGeom prst="line">
            <a:avLst/>
          </a:prstGeom>
          <a:ln w="28575">
            <a:solidFill>
              <a:srgbClr val="C00000"/>
            </a:solidFill>
            <a:prstDash val="solid"/>
          </a:ln>
        </p:spPr>
        <p:style>
          <a:lnRef idx="1">
            <a:schemeClr val="accent1"/>
          </a:lnRef>
          <a:fillRef idx="0">
            <a:schemeClr val="accent1"/>
          </a:fillRef>
          <a:effectRef idx="0">
            <a:schemeClr val="accent1"/>
          </a:effectRef>
          <a:fontRef idx="minor">
            <a:schemeClr val="tx1"/>
          </a:fontRef>
        </p:style>
      </p:cxnSp>
      <p:sp>
        <p:nvSpPr>
          <p:cNvPr id="20" name="CaixaDeTexto 19"/>
          <p:cNvSpPr txBox="1"/>
          <p:nvPr/>
        </p:nvSpPr>
        <p:spPr>
          <a:xfrm>
            <a:off x="4798942" y="3771132"/>
            <a:ext cx="198163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polo: -20 dB/</a:t>
            </a:r>
            <a:r>
              <a:rPr lang="pt-BR" dirty="0" err="1" smtClean="0">
                <a:latin typeface="Comic Sans MS" panose="030F0702030302020204" pitchFamily="66" charset="0"/>
              </a:rPr>
              <a:t>dec</a:t>
            </a:r>
            <a:endParaRPr lang="pt-BR" dirty="0">
              <a:latin typeface="Comic Sans MS" panose="030F0702030302020204" pitchFamily="66" charset="0"/>
            </a:endParaRPr>
          </a:p>
        </p:txBody>
      </p:sp>
      <p:sp>
        <p:nvSpPr>
          <p:cNvPr id="25" name="CaixaDeTexto 24"/>
          <p:cNvSpPr txBox="1"/>
          <p:nvPr/>
        </p:nvSpPr>
        <p:spPr>
          <a:xfrm>
            <a:off x="3071065" y="1823142"/>
            <a:ext cx="1393392" cy="369332"/>
          </a:xfrm>
          <a:prstGeom prst="rect">
            <a:avLst/>
          </a:prstGeom>
          <a:solidFill>
            <a:schemeClr val="bg1"/>
          </a:solidFill>
        </p:spPr>
        <p:txBody>
          <a:bodyPr wrap="square" rtlCol="0">
            <a:spAutoFit/>
          </a:bodyPr>
          <a:lstStyle/>
          <a:p>
            <a:r>
              <a:rPr lang="pt-BR" dirty="0" smtClean="0">
                <a:latin typeface="Comic Sans MS" panose="030F0702030302020204" pitchFamily="66" charset="0"/>
              </a:rPr>
              <a:t>-20log(</a:t>
            </a:r>
            <a:r>
              <a:rPr lang="pt-BR" dirty="0" err="1" smtClean="0">
                <a:latin typeface="Symbol" panose="05050102010706020507" pitchFamily="18" charset="2"/>
              </a:rPr>
              <a:t>w</a:t>
            </a:r>
            <a:r>
              <a:rPr lang="pt-BR" baseline="-25000" dirty="0" err="1" smtClean="0">
                <a:latin typeface="Symbol" panose="05050102010706020507" pitchFamily="18" charset="2"/>
              </a:rPr>
              <a:t>o</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26" name="CaixaDeTexto 25"/>
          <p:cNvSpPr txBox="1"/>
          <p:nvPr/>
        </p:nvSpPr>
        <p:spPr>
          <a:xfrm>
            <a:off x="6705796" y="5038572"/>
            <a:ext cx="955711"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1000</a:t>
            </a:r>
            <a:r>
              <a:rPr lang="pt-BR" dirty="0" smtClean="0">
                <a:latin typeface="Symbol" panose="05050102010706020507" pitchFamily="18" charset="2"/>
              </a:rPr>
              <a:t>w</a:t>
            </a:r>
            <a:r>
              <a:rPr lang="pt-BR" baseline="-25000" dirty="0" smtClean="0">
                <a:latin typeface="Symbol" panose="05050102010706020507" pitchFamily="18" charset="2"/>
              </a:rPr>
              <a:t>o</a:t>
            </a:r>
            <a:endParaRPr lang="pt-BR" dirty="0">
              <a:latin typeface="Comic Sans MS" panose="030F0702030302020204" pitchFamily="66" charset="0"/>
            </a:endParaRPr>
          </a:p>
        </p:txBody>
      </p:sp>
      <p:sp>
        <p:nvSpPr>
          <p:cNvPr id="27" name="CaixaDeTexto 26"/>
          <p:cNvSpPr txBox="1"/>
          <p:nvPr/>
        </p:nvSpPr>
        <p:spPr>
          <a:xfrm>
            <a:off x="5374336" y="5038572"/>
            <a:ext cx="814647"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100</a:t>
            </a:r>
            <a:r>
              <a:rPr lang="pt-BR" dirty="0" smtClean="0">
                <a:latin typeface="Symbol" panose="05050102010706020507" pitchFamily="18" charset="2"/>
              </a:rPr>
              <a:t>w</a:t>
            </a:r>
            <a:r>
              <a:rPr lang="pt-BR" baseline="-25000" dirty="0" smtClean="0">
                <a:latin typeface="Symbol" panose="05050102010706020507" pitchFamily="18" charset="2"/>
              </a:rPr>
              <a:t>o</a:t>
            </a:r>
            <a:endParaRPr lang="pt-BR" dirty="0">
              <a:latin typeface="Comic Sans MS" panose="030F0702030302020204" pitchFamily="66" charset="0"/>
            </a:endParaRPr>
          </a:p>
        </p:txBody>
      </p:sp>
      <p:sp>
        <p:nvSpPr>
          <p:cNvPr id="28" name="CaixaDeTexto 27"/>
          <p:cNvSpPr txBox="1"/>
          <p:nvPr/>
        </p:nvSpPr>
        <p:spPr>
          <a:xfrm>
            <a:off x="4055054" y="5022466"/>
            <a:ext cx="673582"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r>
              <a:rPr lang="pt-BR" dirty="0" smtClean="0">
                <a:latin typeface="Symbol" panose="05050102010706020507" pitchFamily="18" charset="2"/>
              </a:rPr>
              <a:t>w</a:t>
            </a:r>
            <a:r>
              <a:rPr lang="pt-BR" baseline="-25000" dirty="0" smtClean="0">
                <a:latin typeface="Symbol" panose="05050102010706020507" pitchFamily="18" charset="2"/>
              </a:rPr>
              <a:t>o</a:t>
            </a:r>
            <a:endParaRPr lang="pt-BR" dirty="0">
              <a:latin typeface="Comic Sans MS" panose="030F0702030302020204" pitchFamily="66" charset="0"/>
            </a:endParaRPr>
          </a:p>
        </p:txBody>
      </p:sp>
      <p:sp>
        <p:nvSpPr>
          <p:cNvPr id="30" name="Forma livre 29"/>
          <p:cNvSpPr/>
          <p:nvPr/>
        </p:nvSpPr>
        <p:spPr>
          <a:xfrm>
            <a:off x="2982884" y="2137056"/>
            <a:ext cx="639403" cy="214555"/>
          </a:xfrm>
          <a:custGeom>
            <a:avLst/>
            <a:gdLst>
              <a:gd name="connsiteX0" fmla="*/ 593889 w 593889"/>
              <a:gd name="connsiteY0" fmla="*/ 0 h 169729"/>
              <a:gd name="connsiteX1" fmla="*/ 424206 w 593889"/>
              <a:gd name="connsiteY1" fmla="*/ 169682 h 169729"/>
              <a:gd name="connsiteX2" fmla="*/ 188536 w 593889"/>
              <a:gd name="connsiteY2" fmla="*/ 18854 h 169729"/>
              <a:gd name="connsiteX3" fmla="*/ 0 w 593889"/>
              <a:gd name="connsiteY3" fmla="*/ 160256 h 169729"/>
            </a:gdLst>
            <a:ahLst/>
            <a:cxnLst>
              <a:cxn ang="0">
                <a:pos x="connsiteX0" y="connsiteY0"/>
              </a:cxn>
              <a:cxn ang="0">
                <a:pos x="connsiteX1" y="connsiteY1"/>
              </a:cxn>
              <a:cxn ang="0">
                <a:pos x="connsiteX2" y="connsiteY2"/>
              </a:cxn>
              <a:cxn ang="0">
                <a:pos x="connsiteX3" y="connsiteY3"/>
              </a:cxn>
            </a:cxnLst>
            <a:rect l="l" t="t" r="r" b="b"/>
            <a:pathLst>
              <a:path w="593889" h="169729">
                <a:moveTo>
                  <a:pt x="593889" y="0"/>
                </a:moveTo>
                <a:cubicBezTo>
                  <a:pt x="542827" y="83270"/>
                  <a:pt x="491765" y="166540"/>
                  <a:pt x="424206" y="169682"/>
                </a:cubicBezTo>
                <a:cubicBezTo>
                  <a:pt x="356647" y="172824"/>
                  <a:pt x="259237" y="20425"/>
                  <a:pt x="188536" y="18854"/>
                </a:cubicBezTo>
                <a:cubicBezTo>
                  <a:pt x="117835" y="17283"/>
                  <a:pt x="58917" y="88769"/>
                  <a:pt x="0" y="160256"/>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1" name="Conector Reto 30"/>
          <p:cNvCxnSpPr/>
          <p:nvPr/>
        </p:nvCxnSpPr>
        <p:spPr>
          <a:xfrm flipV="1">
            <a:off x="2187975" y="1591985"/>
            <a:ext cx="4209316" cy="3799813"/>
          </a:xfrm>
          <a:prstGeom prst="line">
            <a:avLst/>
          </a:prstGeom>
          <a:ln w="28575">
            <a:solidFill>
              <a:srgbClr val="92D050"/>
            </a:solidFill>
            <a:prstDash val="solid"/>
          </a:ln>
        </p:spPr>
        <p:style>
          <a:lnRef idx="1">
            <a:schemeClr val="accent1"/>
          </a:lnRef>
          <a:fillRef idx="0">
            <a:schemeClr val="accent1"/>
          </a:fillRef>
          <a:effectRef idx="0">
            <a:schemeClr val="accent1"/>
          </a:effectRef>
          <a:fontRef idx="minor">
            <a:schemeClr val="tx1"/>
          </a:fontRef>
        </p:style>
      </p:cxnSp>
      <p:sp>
        <p:nvSpPr>
          <p:cNvPr id="39" name="CaixaDeTexto 38"/>
          <p:cNvSpPr txBox="1"/>
          <p:nvPr/>
        </p:nvSpPr>
        <p:spPr>
          <a:xfrm>
            <a:off x="6156160" y="1806413"/>
            <a:ext cx="1938351" cy="369332"/>
          </a:xfrm>
          <a:prstGeom prst="rect">
            <a:avLst/>
          </a:prstGeom>
          <a:solidFill>
            <a:schemeClr val="bg1"/>
          </a:solidFill>
        </p:spPr>
        <p:txBody>
          <a:bodyPr wrap="none" rtlCol="0">
            <a:spAutoFit/>
          </a:bodyPr>
          <a:lstStyle/>
          <a:p>
            <a:r>
              <a:rPr lang="pt-BR" dirty="0">
                <a:latin typeface="Comic Sans MS" panose="030F0702030302020204" pitchFamily="66" charset="0"/>
              </a:rPr>
              <a:t>z</a:t>
            </a:r>
            <a:r>
              <a:rPr lang="pt-BR" dirty="0" smtClean="0">
                <a:latin typeface="Comic Sans MS" panose="030F0702030302020204" pitchFamily="66" charset="0"/>
              </a:rPr>
              <a:t>ero: 20 dB/</a:t>
            </a:r>
            <a:r>
              <a:rPr lang="pt-BR" dirty="0" err="1" smtClean="0">
                <a:latin typeface="Comic Sans MS" panose="030F0702030302020204" pitchFamily="66" charset="0"/>
              </a:rPr>
              <a:t>dec</a:t>
            </a:r>
            <a:endParaRPr lang="pt-BR" dirty="0">
              <a:latin typeface="Comic Sans MS" panose="030F0702030302020204" pitchFamily="66" charset="0"/>
            </a:endParaRPr>
          </a:p>
        </p:txBody>
      </p:sp>
      <p:sp>
        <p:nvSpPr>
          <p:cNvPr id="40" name="CaixaDeTexto 39"/>
          <p:cNvSpPr txBox="1"/>
          <p:nvPr/>
        </p:nvSpPr>
        <p:spPr>
          <a:xfrm>
            <a:off x="1186258" y="4240276"/>
            <a:ext cx="1393392" cy="369332"/>
          </a:xfrm>
          <a:prstGeom prst="rect">
            <a:avLst/>
          </a:prstGeom>
          <a:solidFill>
            <a:schemeClr val="bg1"/>
          </a:solidFill>
        </p:spPr>
        <p:txBody>
          <a:bodyPr wrap="square" rtlCol="0">
            <a:spAutoFit/>
          </a:bodyPr>
          <a:lstStyle/>
          <a:p>
            <a:r>
              <a:rPr lang="pt-BR" dirty="0" smtClean="0">
                <a:latin typeface="Comic Sans MS" panose="030F0702030302020204" pitchFamily="66" charset="0"/>
              </a:rPr>
              <a:t>20log(</a:t>
            </a:r>
            <a:r>
              <a:rPr lang="pt-BR" dirty="0" err="1" smtClean="0">
                <a:latin typeface="Symbol" panose="05050102010706020507" pitchFamily="18" charset="2"/>
              </a:rPr>
              <a:t>w</a:t>
            </a:r>
            <a:r>
              <a:rPr lang="pt-BR" baseline="-25000" dirty="0" err="1" smtClean="0">
                <a:latin typeface="Symbol" panose="05050102010706020507" pitchFamily="18" charset="2"/>
              </a:rPr>
              <a:t>o</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41" name="Forma livre 40"/>
          <p:cNvSpPr/>
          <p:nvPr/>
        </p:nvSpPr>
        <p:spPr>
          <a:xfrm rot="13394320">
            <a:off x="2305945" y="4459946"/>
            <a:ext cx="618470" cy="209454"/>
          </a:xfrm>
          <a:custGeom>
            <a:avLst/>
            <a:gdLst>
              <a:gd name="connsiteX0" fmla="*/ 593889 w 593889"/>
              <a:gd name="connsiteY0" fmla="*/ 0 h 169729"/>
              <a:gd name="connsiteX1" fmla="*/ 424206 w 593889"/>
              <a:gd name="connsiteY1" fmla="*/ 169682 h 169729"/>
              <a:gd name="connsiteX2" fmla="*/ 188536 w 593889"/>
              <a:gd name="connsiteY2" fmla="*/ 18854 h 169729"/>
              <a:gd name="connsiteX3" fmla="*/ 0 w 593889"/>
              <a:gd name="connsiteY3" fmla="*/ 160256 h 169729"/>
            </a:gdLst>
            <a:ahLst/>
            <a:cxnLst>
              <a:cxn ang="0">
                <a:pos x="connsiteX0" y="connsiteY0"/>
              </a:cxn>
              <a:cxn ang="0">
                <a:pos x="connsiteX1" y="connsiteY1"/>
              </a:cxn>
              <a:cxn ang="0">
                <a:pos x="connsiteX2" y="connsiteY2"/>
              </a:cxn>
              <a:cxn ang="0">
                <a:pos x="connsiteX3" y="connsiteY3"/>
              </a:cxn>
            </a:cxnLst>
            <a:rect l="l" t="t" r="r" b="b"/>
            <a:pathLst>
              <a:path w="593889" h="169729">
                <a:moveTo>
                  <a:pt x="593889" y="0"/>
                </a:moveTo>
                <a:cubicBezTo>
                  <a:pt x="542827" y="83270"/>
                  <a:pt x="491765" y="166540"/>
                  <a:pt x="424206" y="169682"/>
                </a:cubicBezTo>
                <a:cubicBezTo>
                  <a:pt x="356647" y="172824"/>
                  <a:pt x="259237" y="20425"/>
                  <a:pt x="188536" y="18854"/>
                </a:cubicBezTo>
                <a:cubicBezTo>
                  <a:pt x="117835" y="17283"/>
                  <a:pt x="58917" y="88769"/>
                  <a:pt x="0" y="160256"/>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29" name="Retângulo 28"/>
              <p:cNvSpPr/>
              <p:nvPr/>
            </p:nvSpPr>
            <p:spPr>
              <a:xfrm>
                <a:off x="9946094" y="863018"/>
                <a:ext cx="1831975" cy="728980"/>
              </a:xfrm>
              <a:prstGeom prst="rect">
                <a:avLst/>
              </a:prstGeom>
              <a:ln w="28575">
                <a:solidFill>
                  <a:srgbClr val="C00000"/>
                </a:solidFill>
              </a:ln>
            </p:spPr>
            <p:txBody>
              <a:bodyPr wrap="none">
                <a:spAutoFit/>
              </a:bodyPr>
              <a:lstStyle/>
              <a:p>
                <a14:m>
                  <m:oMath xmlns:m="http://schemas.openxmlformats.org/officeDocument/2006/math">
                    <m:d>
                      <m:dPr>
                        <m:ctrlPr>
                          <a:rPr lang="pt-BR" altLang="pt-BR" sz="2800" b="1" i="1" smtClean="0">
                            <a:latin typeface="Cambria Math" panose="02040503050406030204" pitchFamily="18" charset="0"/>
                            <a:ea typeface="Cambria Math" panose="02040503050406030204" pitchFamily="18" charset="0"/>
                          </a:rPr>
                        </m:ctrlPr>
                      </m:dPr>
                      <m:e>
                        <m:r>
                          <a:rPr lang="pt-BR" altLang="pt-BR" sz="2800" b="1" i="1" smtClean="0">
                            <a:latin typeface="Cambria Math" panose="02040503050406030204" pitchFamily="18" charset="0"/>
                            <a:ea typeface="Cambria Math" panose="02040503050406030204" pitchFamily="18" charset="0"/>
                          </a:rPr>
                          <m:t>𝒔</m:t>
                        </m:r>
                      </m:e>
                    </m:d>
                  </m:oMath>
                </a14:m>
                <a:r>
                  <a:rPr lang="pt-BR" sz="2800" b="1" dirty="0" smtClean="0"/>
                  <a:t> ou  </a:t>
                </a:r>
                <a14:m>
                  <m:oMath xmlns:m="http://schemas.openxmlformats.org/officeDocument/2006/math">
                    <m:d>
                      <m:dPr>
                        <m:ctrlPr>
                          <a:rPr lang="pt-BR" altLang="pt-BR" sz="2800" b="1" i="1">
                            <a:latin typeface="Cambria Math" panose="02040503050406030204" pitchFamily="18" charset="0"/>
                            <a:ea typeface="Cambria Math" panose="02040503050406030204" pitchFamily="18" charset="0"/>
                          </a:rPr>
                        </m:ctrlPr>
                      </m:dPr>
                      <m:e>
                        <m:f>
                          <m:fPr>
                            <m:ctrlPr>
                              <a:rPr lang="pt-BR" altLang="pt-BR" sz="2800" b="1" i="1" smtClean="0">
                                <a:latin typeface="Cambria Math" panose="02040503050406030204" pitchFamily="18" charset="0"/>
                                <a:ea typeface="Cambria Math" panose="02040503050406030204" pitchFamily="18" charset="0"/>
                              </a:rPr>
                            </m:ctrlPr>
                          </m:fPr>
                          <m:num>
                            <m:r>
                              <a:rPr lang="pt-BR" altLang="pt-BR" sz="2800" b="1" i="1" smtClean="0">
                                <a:latin typeface="Cambria Math" panose="02040503050406030204" pitchFamily="18" charset="0"/>
                                <a:ea typeface="Cambria Math" panose="02040503050406030204" pitchFamily="18" charset="0"/>
                              </a:rPr>
                              <m:t>𝟏</m:t>
                            </m:r>
                          </m:num>
                          <m:den>
                            <m:r>
                              <a:rPr lang="pt-BR" altLang="pt-BR" sz="2800" b="1" i="1" smtClean="0">
                                <a:latin typeface="Cambria Math" panose="02040503050406030204" pitchFamily="18" charset="0"/>
                                <a:ea typeface="Cambria Math" panose="02040503050406030204" pitchFamily="18" charset="0"/>
                              </a:rPr>
                              <m:t>𝒔</m:t>
                            </m:r>
                          </m:den>
                        </m:f>
                      </m:e>
                    </m:d>
                  </m:oMath>
                </a14:m>
                <a:r>
                  <a:rPr lang="pt-BR" b="1" dirty="0" smtClean="0"/>
                  <a:t> </a:t>
                </a:r>
                <a:endParaRPr lang="pt-BR" b="1" dirty="0"/>
              </a:p>
            </p:txBody>
          </p:sp>
        </mc:Choice>
        <mc:Fallback>
          <p:sp>
            <p:nvSpPr>
              <p:cNvPr id="29" name="Retângulo 28"/>
              <p:cNvSpPr>
                <a:spLocks noRot="1" noChangeAspect="1" noMove="1" noResize="1" noEditPoints="1" noAdjustHandles="1" noChangeArrowheads="1" noChangeShapeType="1" noTextEdit="1"/>
              </p:cNvSpPr>
              <p:nvPr/>
            </p:nvSpPr>
            <p:spPr>
              <a:xfrm>
                <a:off x="9946094" y="863018"/>
                <a:ext cx="1831975" cy="728980"/>
              </a:xfrm>
              <a:prstGeom prst="rect">
                <a:avLst/>
              </a:prstGeom>
              <a:blipFill rotWithShape="1">
                <a:blip r:embed="rId2"/>
                <a:stretch>
                  <a:fillRect l="-802" t="-2011" r="-862" b="-1909"/>
                </a:stretch>
              </a:blipFill>
              <a:ln w="28575">
                <a:solidFill>
                  <a:srgbClr val="C000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740410" y="577215"/>
                <a:ext cx="10991850" cy="548513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Exemplo </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altLang="pt-BR" b="0" i="1" smtClean="0">
                          <a:latin typeface="Cambria Math" panose="02040503050406030204" pitchFamily="18" charset="0"/>
                          <a:ea typeface="Cambria Math" panose="02040503050406030204" pitchFamily="18" charset="0"/>
                        </a:rPr>
                        <m:t>𝐹</m:t>
                      </m:r>
                      <m:d>
                        <m:dPr>
                          <m:ctrlPr>
                            <a:rPr lang="pt-BR" altLang="pt-BR" b="0" i="1" smtClean="0">
                              <a:latin typeface="Cambria Math" panose="02040503050406030204" pitchFamily="18" charset="0"/>
                              <a:ea typeface="Cambria Math" panose="02040503050406030204" pitchFamily="18" charset="0"/>
                            </a:rPr>
                          </m:ctrlPr>
                        </m:dPr>
                        <m:e>
                          <m:r>
                            <a:rPr lang="pt-BR" altLang="pt-BR" b="0" i="1" smtClean="0">
                              <a:latin typeface="Cambria Math" panose="02040503050406030204" pitchFamily="18" charset="0"/>
                              <a:ea typeface="Cambria Math" panose="02040503050406030204" pitchFamily="18" charset="0"/>
                            </a:rPr>
                            <m:t>𝑠</m:t>
                          </m:r>
                        </m:e>
                      </m:d>
                      <m:r>
                        <a:rPr lang="pt-BR" altLang="pt-BR" b="0" i="1" smtClean="0">
                          <a:latin typeface="Cambria Math" panose="02040503050406030204" pitchFamily="18" charset="0"/>
                          <a:ea typeface="Cambria Math" panose="02040503050406030204" pitchFamily="18" charset="0"/>
                        </a:rPr>
                        <m:t>=</m:t>
                      </m:r>
                      <m:f>
                        <m:fPr>
                          <m:ctrlPr>
                            <a:rPr lang="pt-BR" altLang="pt-BR" b="0" i="1" smtClean="0">
                              <a:latin typeface="Cambria Math" panose="02040503050406030204" pitchFamily="18" charset="0"/>
                              <a:ea typeface="Cambria Math" panose="02040503050406030204" pitchFamily="18" charset="0"/>
                            </a:rPr>
                          </m:ctrlPr>
                        </m:fPr>
                        <m:num>
                          <m:sSup>
                            <m:sSupPr>
                              <m:ctrlPr>
                                <a:rPr lang="pt-BR" altLang="pt-BR" b="0" i="1" smtClean="0">
                                  <a:latin typeface="Cambria Math" panose="02040503050406030204" pitchFamily="18" charset="0"/>
                                  <a:ea typeface="Cambria Math" panose="02040503050406030204" pitchFamily="18" charset="0"/>
                                </a:rPr>
                              </m:ctrlPr>
                            </m:sSupPr>
                            <m:e>
                              <m:r>
                                <a:rPr lang="pt-BR" altLang="pt-BR" b="0" i="1" smtClean="0">
                                  <a:latin typeface="Cambria Math" panose="02040503050406030204" pitchFamily="18" charset="0"/>
                                  <a:ea typeface="Cambria Math" panose="02040503050406030204" pitchFamily="18" charset="0"/>
                                </a:rPr>
                                <m:t>10</m:t>
                              </m:r>
                            </m:e>
                            <m:sup>
                              <m:r>
                                <a:rPr lang="pt-BR" altLang="pt-BR" b="0" i="1" smtClean="0">
                                  <a:latin typeface="Cambria Math" panose="02040503050406030204" pitchFamily="18" charset="0"/>
                                  <a:ea typeface="Cambria Math" panose="02040503050406030204" pitchFamily="18" charset="0"/>
                                </a:rPr>
                                <m:t>6</m:t>
                              </m:r>
                            </m:sup>
                          </m:sSup>
                          <m:r>
                            <a:rPr lang="pt-BR" altLang="pt-BR" b="0" i="1" smtClean="0">
                              <a:latin typeface="Cambria Math" panose="02040503050406030204" pitchFamily="18" charset="0"/>
                              <a:ea typeface="Cambria Math" panose="02040503050406030204" pitchFamily="18" charset="0"/>
                            </a:rPr>
                            <m:t>𝑠</m:t>
                          </m:r>
                        </m:num>
                        <m:den>
                          <m:d>
                            <m:dPr>
                              <m:ctrlPr>
                                <a:rPr lang="pt-BR" altLang="pt-BR" b="0" i="1" smtClean="0">
                                  <a:latin typeface="Cambria Math" panose="02040503050406030204" pitchFamily="18" charset="0"/>
                                  <a:ea typeface="Cambria Math" panose="02040503050406030204" pitchFamily="18" charset="0"/>
                                </a:rPr>
                              </m:ctrlPr>
                            </m:dPr>
                            <m:e>
                              <m:r>
                                <a:rPr lang="pt-BR" altLang="pt-BR" b="0" i="1" smtClean="0">
                                  <a:latin typeface="Cambria Math" panose="02040503050406030204" pitchFamily="18" charset="0"/>
                                  <a:ea typeface="Cambria Math" panose="02040503050406030204" pitchFamily="18" charset="0"/>
                                </a:rPr>
                                <m:t>𝑠</m:t>
                              </m:r>
                              <m:r>
                                <a:rPr lang="pt-BR" altLang="pt-BR" b="0" i="1" smtClean="0">
                                  <a:latin typeface="Cambria Math" panose="02040503050406030204" pitchFamily="18" charset="0"/>
                                  <a:ea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rPr>
                                <m:t>10</m:t>
                              </m:r>
                            </m:e>
                          </m:d>
                          <m:d>
                            <m:dPr>
                              <m:ctrlPr>
                                <a:rPr lang="pt-BR" altLang="pt-BR" b="0" i="1" smtClean="0">
                                  <a:latin typeface="Cambria Math" panose="02040503050406030204" pitchFamily="18" charset="0"/>
                                  <a:ea typeface="Cambria Math" panose="02040503050406030204" pitchFamily="18" charset="0"/>
                                </a:rPr>
                              </m:ctrlPr>
                            </m:dPr>
                            <m:e>
                              <m:r>
                                <a:rPr lang="pt-BR" altLang="pt-BR" b="0" i="1" smtClean="0">
                                  <a:latin typeface="Cambria Math" panose="02040503050406030204" pitchFamily="18" charset="0"/>
                                  <a:ea typeface="Cambria Math" panose="02040503050406030204" pitchFamily="18" charset="0"/>
                                </a:rPr>
                                <m:t>𝑠</m:t>
                              </m:r>
                              <m:r>
                                <a:rPr lang="pt-BR" altLang="pt-BR" b="0" i="1" smtClean="0">
                                  <a:latin typeface="Cambria Math" panose="02040503050406030204" pitchFamily="18" charset="0"/>
                                  <a:ea typeface="Cambria Math" panose="02040503050406030204" pitchFamily="18" charset="0"/>
                                </a:rPr>
                                <m:t>+</m:t>
                              </m:r>
                              <m:sSup>
                                <m:sSupPr>
                                  <m:ctrlPr>
                                    <a:rPr lang="pt-BR" altLang="pt-BR" b="0" i="1" smtClean="0">
                                      <a:latin typeface="Cambria Math" panose="02040503050406030204" pitchFamily="18" charset="0"/>
                                      <a:ea typeface="Cambria Math" panose="02040503050406030204" pitchFamily="18" charset="0"/>
                                    </a:rPr>
                                  </m:ctrlPr>
                                </m:sSupPr>
                                <m:e>
                                  <m:r>
                                    <a:rPr lang="pt-BR" altLang="pt-BR" b="0" i="1" smtClean="0">
                                      <a:latin typeface="Cambria Math" panose="02040503050406030204" pitchFamily="18" charset="0"/>
                                      <a:ea typeface="Cambria Math" panose="02040503050406030204" pitchFamily="18" charset="0"/>
                                    </a:rPr>
                                    <m:t>10</m:t>
                                  </m:r>
                                </m:e>
                                <m:sup>
                                  <m:r>
                                    <a:rPr lang="pt-BR" altLang="pt-BR" b="0" i="1" smtClean="0">
                                      <a:latin typeface="Cambria Math" panose="02040503050406030204" pitchFamily="18" charset="0"/>
                                      <a:ea typeface="Cambria Math" panose="02040503050406030204" pitchFamily="18" charset="0"/>
                                    </a:rPr>
                                    <m:t>4</m:t>
                                  </m:r>
                                </m:sup>
                              </m:sSup>
                            </m:e>
                          </m:d>
                        </m:den>
                      </m:f>
                    </m:oMath>
                  </m:oMathPara>
                </a14:m>
                <a:endParaRPr lang="pt-BR" altLang="pt-BR" b="0" i="1" dirty="0" smtClean="0">
                  <a:latin typeface="Cambria Math" panose="02040503050406030204" pitchFamily="18" charset="0"/>
                  <a:ea typeface="Cambria Math" panose="02040503050406030204" pitchFamily="18" charset="0"/>
                </a:endParaRPr>
              </a:p>
              <a:p>
                <a:pPr marL="0" indent="0">
                  <a:lnSpc>
                    <a:spcPct val="120000"/>
                  </a:lnSpc>
                  <a:spcBef>
                    <a:spcPts val="600"/>
                  </a:spcBef>
                  <a:spcAft>
                    <a:spcPts val="1800"/>
                  </a:spcAft>
                  <a:buNone/>
                </a:pPr>
                <a:r>
                  <a:rPr lang="pt-BR" altLang="pt-BR" dirty="0" smtClean="0">
                    <a:latin typeface="Comic Sans MS" panose="030F0702030302020204" pitchFamily="66" charset="0"/>
                    <a:ea typeface="Cambria Math" panose="02040503050406030204" pitchFamily="18" charset="0"/>
                  </a:rPr>
                  <a:t>Devemos reescrever a expressão da forma correta</a:t>
                </a:r>
                <a:endParaRPr lang="pt-BR" altLang="pt-BR" dirty="0" smtClean="0">
                  <a:latin typeface="Comic Sans MS" panose="030F0702030302020204" pitchFamily="66" charset="0"/>
                  <a:ea typeface="Cambria Math" panose="02040503050406030204" pitchFamily="18" charset="0"/>
                </a:endParaRPr>
              </a:p>
              <a:p>
                <a:pPr marL="0" indent="0">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altLang="pt-BR" sz="2400" i="1">
                          <a:latin typeface="Cambria Math" panose="02040503050406030204" pitchFamily="18" charset="0"/>
                          <a:ea typeface="Cambria Math" panose="02040503050406030204" pitchFamily="18" charset="0"/>
                        </a:rPr>
                        <m:t>𝐹</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𝑠</m:t>
                          </m:r>
                        </m:e>
                      </m:d>
                      <m:r>
                        <a:rPr lang="pt-BR" altLang="pt-BR" sz="2400" i="1">
                          <a:latin typeface="Cambria Math" panose="02040503050406030204" pitchFamily="18" charset="0"/>
                          <a:ea typeface="Cambria Math" panose="02040503050406030204" pitchFamily="18" charset="0"/>
                        </a:rPr>
                        <m:t>=</m:t>
                      </m:r>
                      <m:f>
                        <m:fPr>
                          <m:ctrlPr>
                            <a:rPr lang="pt-BR" altLang="pt-BR" sz="2400" i="1">
                              <a:latin typeface="Cambria Math" panose="02040503050406030204" pitchFamily="18" charset="0"/>
                              <a:ea typeface="Cambria Math" panose="02040503050406030204" pitchFamily="18" charset="0"/>
                            </a:rPr>
                          </m:ctrlPr>
                        </m:fPr>
                        <m:num>
                          <m:sSup>
                            <m:sSupPr>
                              <m:ctrlPr>
                                <a:rPr lang="pt-BR" altLang="pt-BR" sz="2400" i="1">
                                  <a:latin typeface="Cambria Math" panose="02040503050406030204" pitchFamily="18" charset="0"/>
                                  <a:ea typeface="Cambria Math" panose="02040503050406030204" pitchFamily="18" charset="0"/>
                                </a:rPr>
                              </m:ctrlPr>
                            </m:sSupPr>
                            <m:e>
                              <m:r>
                                <a:rPr lang="pt-BR" altLang="pt-BR" sz="2400" i="1">
                                  <a:latin typeface="Cambria Math" panose="02040503050406030204" pitchFamily="18" charset="0"/>
                                  <a:ea typeface="Cambria Math" panose="02040503050406030204" pitchFamily="18" charset="0"/>
                                </a:rPr>
                                <m:t>10</m:t>
                              </m:r>
                            </m:e>
                            <m:sup>
                              <m:r>
                                <a:rPr lang="pt-BR" altLang="pt-BR" sz="2400" i="1">
                                  <a:latin typeface="Cambria Math" panose="02040503050406030204" pitchFamily="18" charset="0"/>
                                  <a:ea typeface="Cambria Math" panose="02040503050406030204" pitchFamily="18" charset="0"/>
                                </a:rPr>
                                <m:t>6</m:t>
                              </m:r>
                            </m:sup>
                          </m:sSup>
                          <m:r>
                            <a:rPr lang="pt-BR" altLang="pt-BR" sz="2400" i="1">
                              <a:latin typeface="Cambria Math" panose="02040503050406030204" pitchFamily="18" charset="0"/>
                              <a:ea typeface="Cambria Math" panose="02040503050406030204" pitchFamily="18" charset="0"/>
                            </a:rPr>
                            <m:t>𝑠</m:t>
                          </m:r>
                        </m:num>
                        <m:den>
                          <m:r>
                            <a:rPr lang="pt-BR" altLang="pt-BR" sz="2400" b="0" i="1" smtClean="0">
                              <a:latin typeface="Cambria Math" panose="02040503050406030204" pitchFamily="18" charset="0"/>
                              <a:ea typeface="Cambria Math" panose="02040503050406030204" pitchFamily="18" charset="0"/>
                            </a:rPr>
                            <m:t>10</m:t>
                          </m:r>
                          <m:d>
                            <m:dPr>
                              <m:ctrlPr>
                                <a:rPr lang="pt-BR" altLang="pt-BR" sz="2400" i="1">
                                  <a:latin typeface="Cambria Math" panose="02040503050406030204" pitchFamily="18" charset="0"/>
                                  <a:ea typeface="Cambria Math" panose="02040503050406030204" pitchFamily="18" charset="0"/>
                                </a:rPr>
                              </m:ctrlPr>
                            </m:dPr>
                            <m:e>
                              <m:f>
                                <m:fPr>
                                  <m:ctrlPr>
                                    <a:rPr lang="pt-BR" altLang="pt-BR" sz="2400" i="1" smtClean="0">
                                      <a:latin typeface="Cambria Math" panose="02040503050406030204" pitchFamily="18" charset="0"/>
                                      <a:ea typeface="Cambria Math" panose="02040503050406030204" pitchFamily="18" charset="0"/>
                                    </a:rPr>
                                  </m:ctrlPr>
                                </m:fPr>
                                <m:num>
                                  <m:r>
                                    <a:rPr lang="pt-BR" altLang="pt-BR" sz="2400" b="0" i="1" smtClean="0">
                                      <a:latin typeface="Cambria Math" panose="02040503050406030204" pitchFamily="18" charset="0"/>
                                      <a:ea typeface="Cambria Math" panose="02040503050406030204" pitchFamily="18" charset="0"/>
                                    </a:rPr>
                                    <m:t>𝑠</m:t>
                                  </m:r>
                                </m:num>
                                <m:den>
                                  <m:r>
                                    <a:rPr lang="pt-BR" altLang="pt-BR" sz="2400" b="0" i="1" smtClean="0">
                                      <a:latin typeface="Cambria Math" panose="02040503050406030204" pitchFamily="18" charset="0"/>
                                      <a:ea typeface="Cambria Math" panose="02040503050406030204" pitchFamily="18" charset="0"/>
                                    </a:rPr>
                                    <m:t>10</m:t>
                                  </m:r>
                                </m:den>
                              </m:f>
                              <m:r>
                                <a:rPr lang="pt-BR" altLang="pt-BR" sz="2400" i="1">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1</m:t>
                              </m:r>
                            </m:e>
                          </m:d>
                          <m:sSup>
                            <m:sSupPr>
                              <m:ctrlPr>
                                <a:rPr lang="pt-BR" altLang="pt-BR" sz="2400" i="1" smtClean="0">
                                  <a:latin typeface="Cambria Math" panose="02040503050406030204" pitchFamily="18" charset="0"/>
                                  <a:ea typeface="Cambria Math" panose="02040503050406030204" pitchFamily="18" charset="0"/>
                                </a:rPr>
                              </m:ctrlPr>
                            </m:sSupPr>
                            <m:e>
                              <m:r>
                                <a:rPr lang="pt-BR" altLang="pt-BR" sz="2400" b="0" i="1" smtClean="0">
                                  <a:latin typeface="Cambria Math" panose="02040503050406030204" pitchFamily="18" charset="0"/>
                                  <a:ea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rPr>
                                <m:t>10</m:t>
                              </m:r>
                            </m:e>
                            <m:sup>
                              <m:r>
                                <a:rPr lang="pt-BR" altLang="pt-BR" sz="2400" b="0" i="1" smtClean="0">
                                  <a:latin typeface="Cambria Math" panose="02040503050406030204" pitchFamily="18" charset="0"/>
                                  <a:ea typeface="Cambria Math" panose="02040503050406030204" pitchFamily="18" charset="0"/>
                                </a:rPr>
                                <m:t>4</m:t>
                              </m:r>
                            </m:sup>
                          </m:sSup>
                          <m:r>
                            <a:rPr lang="pt-BR" altLang="pt-BR" sz="2400" b="0" i="1" smtClean="0">
                              <a:latin typeface="Cambria Math" panose="02040503050406030204" pitchFamily="18" charset="0"/>
                              <a:ea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f>
                                <m:fPr>
                                  <m:ctrlPr>
                                    <a:rPr lang="pt-BR" altLang="pt-BR" sz="2400" i="1" smtClean="0">
                                      <a:latin typeface="Cambria Math" panose="02040503050406030204" pitchFamily="18" charset="0"/>
                                      <a:ea typeface="Cambria Math" panose="02040503050406030204" pitchFamily="18" charset="0"/>
                                    </a:rPr>
                                  </m:ctrlPr>
                                </m:fPr>
                                <m:num>
                                  <m:r>
                                    <a:rPr lang="pt-BR" altLang="pt-BR" sz="2400" b="0" i="1" smtClean="0">
                                      <a:latin typeface="Cambria Math" panose="02040503050406030204" pitchFamily="18" charset="0"/>
                                      <a:ea typeface="Cambria Math" panose="02040503050406030204" pitchFamily="18" charset="0"/>
                                    </a:rPr>
                                    <m:t>𝑠</m:t>
                                  </m:r>
                                </m:num>
                                <m:den>
                                  <m:sSup>
                                    <m:sSupPr>
                                      <m:ctrlPr>
                                        <a:rPr lang="pt-BR" altLang="pt-BR" sz="2400" i="1" smtClean="0">
                                          <a:latin typeface="Cambria Math" panose="02040503050406030204" pitchFamily="18" charset="0"/>
                                          <a:ea typeface="Cambria Math" panose="02040503050406030204" pitchFamily="18" charset="0"/>
                                        </a:rPr>
                                      </m:ctrlPr>
                                    </m:sSupPr>
                                    <m:e>
                                      <m:r>
                                        <a:rPr lang="pt-BR" altLang="pt-BR" sz="2400" b="0" i="1" smtClean="0">
                                          <a:latin typeface="Cambria Math" panose="02040503050406030204" pitchFamily="18" charset="0"/>
                                          <a:ea typeface="Cambria Math" panose="02040503050406030204" pitchFamily="18" charset="0"/>
                                        </a:rPr>
                                        <m:t>10</m:t>
                                      </m:r>
                                    </m:e>
                                    <m:sup>
                                      <m:r>
                                        <a:rPr lang="pt-BR" altLang="pt-BR" sz="2400" b="0" i="1" smtClean="0">
                                          <a:latin typeface="Cambria Math" panose="02040503050406030204" pitchFamily="18" charset="0"/>
                                          <a:ea typeface="Cambria Math" panose="02040503050406030204" pitchFamily="18" charset="0"/>
                                        </a:rPr>
                                        <m:t>4</m:t>
                                      </m:r>
                                    </m:sup>
                                  </m:sSup>
                                </m:den>
                              </m:f>
                              <m:r>
                                <a:rPr lang="pt-BR" altLang="pt-BR" sz="2400" i="1">
                                  <a:latin typeface="Cambria Math" panose="02040503050406030204" pitchFamily="18" charset="0"/>
                                  <a:ea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rPr>
                                <m:t>1</m:t>
                              </m:r>
                            </m:e>
                          </m:d>
                        </m:den>
                      </m:f>
                      <m:r>
                        <a:rPr lang="pt-BR" altLang="pt-BR" sz="2400" b="0" i="1" smtClean="0">
                          <a:latin typeface="Cambria Math" panose="02040503050406030204" pitchFamily="18" charset="0"/>
                          <a:ea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rPr>
                        <m:t>10</m:t>
                      </m:r>
                      <m:f>
                        <m:fPr>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d>
                            <m:dPr>
                              <m:ctrlPr>
                                <a:rPr lang="pt-BR" altLang="pt-BR" sz="2400" i="1">
                                  <a:latin typeface="Cambria Math" panose="02040503050406030204" pitchFamily="18" charset="0"/>
                                  <a:ea typeface="Cambria Math" panose="02040503050406030204" pitchFamily="18" charset="0"/>
                                </a:rPr>
                              </m:ctrlPr>
                            </m:dPr>
                            <m:e>
                              <m:f>
                                <m:fPr>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r>
                                    <a:rPr lang="pt-BR" altLang="pt-BR" sz="2400" i="1">
                                      <a:latin typeface="Cambria Math" panose="02040503050406030204" pitchFamily="18" charset="0"/>
                                      <a:ea typeface="Cambria Math" panose="02040503050406030204" pitchFamily="18" charset="0"/>
                                    </a:rPr>
                                    <m:t>10</m:t>
                                  </m:r>
                                </m:den>
                              </m:f>
                              <m:r>
                                <a:rPr lang="pt-BR" altLang="pt-BR" sz="2400" i="1">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1</m:t>
                              </m:r>
                            </m:e>
                          </m:d>
                          <m:d>
                            <m:dPr>
                              <m:ctrlPr>
                                <a:rPr lang="pt-BR" altLang="pt-BR" sz="2400" i="1">
                                  <a:latin typeface="Cambria Math" panose="02040503050406030204" pitchFamily="18" charset="0"/>
                                  <a:ea typeface="Cambria Math" panose="02040503050406030204" pitchFamily="18" charset="0"/>
                                </a:rPr>
                              </m:ctrlPr>
                            </m:dPr>
                            <m:e>
                              <m:f>
                                <m:fPr>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sSup>
                                    <m:sSupPr>
                                      <m:ctrlPr>
                                        <a:rPr lang="pt-BR" altLang="pt-BR" sz="2400" i="1">
                                          <a:latin typeface="Cambria Math" panose="02040503050406030204" pitchFamily="18" charset="0"/>
                                          <a:ea typeface="Cambria Math" panose="02040503050406030204" pitchFamily="18" charset="0"/>
                                        </a:rPr>
                                      </m:ctrlPr>
                                    </m:sSupPr>
                                    <m:e>
                                      <m:r>
                                        <a:rPr lang="pt-BR" altLang="pt-BR" sz="2400" i="1">
                                          <a:latin typeface="Cambria Math" panose="02040503050406030204" pitchFamily="18" charset="0"/>
                                          <a:ea typeface="Cambria Math" panose="02040503050406030204" pitchFamily="18" charset="0"/>
                                        </a:rPr>
                                        <m:t>10</m:t>
                                      </m:r>
                                    </m:e>
                                    <m:sup>
                                      <m:r>
                                        <a:rPr lang="pt-BR" altLang="pt-BR" sz="2400" i="1">
                                          <a:latin typeface="Cambria Math" panose="02040503050406030204" pitchFamily="18" charset="0"/>
                                          <a:ea typeface="Cambria Math" panose="02040503050406030204" pitchFamily="18" charset="0"/>
                                        </a:rPr>
                                        <m:t>4</m:t>
                                      </m:r>
                                    </m:sup>
                                  </m:sSup>
                                </m:den>
                              </m:f>
                              <m:r>
                                <a:rPr lang="pt-BR" altLang="pt-BR" sz="2400" i="1">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1</m:t>
                              </m:r>
                            </m:e>
                          </m:d>
                        </m:den>
                      </m:f>
                    </m:oMath>
                  </m:oMathPara>
                </a14:m>
                <a:endParaRPr lang="pt-BR" altLang="pt-BR" sz="2400" dirty="0" smtClean="0">
                  <a:latin typeface="Comic Sans MS" panose="030F0702030302020204" pitchFamily="66" charset="0"/>
                  <a:ea typeface="Cambria Math" panose="02040503050406030204" pitchFamily="18" charset="0"/>
                </a:endParaRPr>
              </a:p>
              <a:p>
                <a:pPr marL="0" indent="0">
                  <a:lnSpc>
                    <a:spcPct val="120000"/>
                  </a:lnSpc>
                  <a:spcBef>
                    <a:spcPts val="600"/>
                  </a:spcBef>
                  <a:spcAft>
                    <a:spcPts val="1800"/>
                  </a:spcAft>
                  <a:buNone/>
                </a:pPr>
                <a:r>
                  <a:rPr lang="pt-BR" altLang="pt-BR" b="1" dirty="0" smtClean="0">
                    <a:solidFill>
                      <a:srgbClr val="C00000"/>
                    </a:solidFill>
                    <a:latin typeface="Comic Sans MS" panose="030F0702030302020204" pitchFamily="66" charset="0"/>
                    <a:ea typeface="Cambria Math" panose="02040503050406030204" pitchFamily="18" charset="0"/>
                  </a:rPr>
                  <a:t>F(s) tem um zero em 0 e dois polos, um em 10 </a:t>
                </a:r>
                <a:r>
                  <a:rPr lang="pt-BR" altLang="pt-BR" b="1" dirty="0" err="1" smtClean="0">
                    <a:solidFill>
                      <a:srgbClr val="C00000"/>
                    </a:solidFill>
                    <a:latin typeface="Comic Sans MS" panose="030F0702030302020204" pitchFamily="66" charset="0"/>
                    <a:ea typeface="Cambria Math" panose="02040503050406030204" pitchFamily="18" charset="0"/>
                  </a:rPr>
                  <a:t>rad</a:t>
                </a:r>
                <a:r>
                  <a:rPr lang="pt-BR" altLang="pt-BR" b="1" dirty="0" smtClean="0">
                    <a:solidFill>
                      <a:srgbClr val="C00000"/>
                    </a:solidFill>
                    <a:latin typeface="Comic Sans MS" panose="030F0702030302020204" pitchFamily="66" charset="0"/>
                    <a:ea typeface="Cambria Math" panose="02040503050406030204" pitchFamily="18" charset="0"/>
                  </a:rPr>
                  <a:t>/s e outro em 10</a:t>
                </a:r>
                <a:r>
                  <a:rPr lang="pt-BR" altLang="pt-BR" b="1" baseline="30000" dirty="0" smtClean="0">
                    <a:solidFill>
                      <a:srgbClr val="C00000"/>
                    </a:solidFill>
                    <a:latin typeface="Comic Sans MS" panose="030F0702030302020204" pitchFamily="66" charset="0"/>
                    <a:ea typeface="Cambria Math" panose="02040503050406030204" pitchFamily="18" charset="0"/>
                  </a:rPr>
                  <a:t>4</a:t>
                </a:r>
                <a:r>
                  <a:rPr lang="pt-BR" altLang="pt-BR" b="1" dirty="0" smtClean="0">
                    <a:solidFill>
                      <a:srgbClr val="C00000"/>
                    </a:solidFill>
                    <a:latin typeface="Comic Sans MS" panose="030F0702030302020204" pitchFamily="66" charset="0"/>
                    <a:ea typeface="Cambria Math" panose="02040503050406030204" pitchFamily="18" charset="0"/>
                  </a:rPr>
                  <a:t> </a:t>
                </a:r>
                <a:r>
                  <a:rPr lang="pt-BR" altLang="pt-BR" b="1" dirty="0" err="1" smtClean="0">
                    <a:solidFill>
                      <a:srgbClr val="C00000"/>
                    </a:solidFill>
                    <a:latin typeface="Comic Sans MS" panose="030F0702030302020204" pitchFamily="66" charset="0"/>
                    <a:ea typeface="Cambria Math" panose="02040503050406030204" pitchFamily="18" charset="0"/>
                  </a:rPr>
                  <a:t>rad</a:t>
                </a:r>
                <a:r>
                  <a:rPr lang="pt-BR" altLang="pt-BR" b="1" dirty="0" smtClean="0">
                    <a:solidFill>
                      <a:srgbClr val="C00000"/>
                    </a:solidFill>
                    <a:latin typeface="Comic Sans MS" panose="030F0702030302020204" pitchFamily="66" charset="0"/>
                    <a:ea typeface="Cambria Math" panose="02040503050406030204" pitchFamily="18" charset="0"/>
                  </a:rPr>
                  <a:t>/</a:t>
                </a:r>
                <a:r>
                  <a:rPr lang="pt-BR" altLang="pt-BR" b="1" dirty="0" err="1" smtClean="0">
                    <a:solidFill>
                      <a:srgbClr val="C00000"/>
                    </a:solidFill>
                    <a:latin typeface="Comic Sans MS" panose="030F0702030302020204" pitchFamily="66" charset="0"/>
                    <a:ea typeface="Cambria Math" panose="02040503050406030204" pitchFamily="18" charset="0"/>
                  </a:rPr>
                  <a:t>seg</a:t>
                </a:r>
                <a:endParaRPr lang="pt-BR" altLang="pt-BR" b="1" dirty="0" err="1" smtClean="0">
                  <a:solidFill>
                    <a:srgbClr val="C00000"/>
                  </a:solidFill>
                  <a:latin typeface="Comic Sans MS" panose="030F0702030302020204" pitchFamily="66" charset="0"/>
                  <a:ea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740410" y="577215"/>
                <a:ext cx="10991850" cy="548513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de Seta Reta 2"/>
          <p:cNvCxnSpPr/>
          <p:nvPr/>
        </p:nvCxnSpPr>
        <p:spPr>
          <a:xfrm flipH="1">
            <a:off x="3433237" y="1485036"/>
            <a:ext cx="0" cy="4492823"/>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 name="Conector de Seta Reta 3"/>
          <p:cNvCxnSpPr/>
          <p:nvPr/>
        </p:nvCxnSpPr>
        <p:spPr>
          <a:xfrm>
            <a:off x="2726221" y="3848042"/>
            <a:ext cx="808765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 name="CaixaDeTexto 4"/>
          <p:cNvSpPr txBox="1"/>
          <p:nvPr/>
        </p:nvSpPr>
        <p:spPr>
          <a:xfrm>
            <a:off x="10423952" y="3858325"/>
            <a:ext cx="1629457" cy="387599"/>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6" name="CaixaDeTexto 5"/>
          <p:cNvSpPr txBox="1"/>
          <p:nvPr/>
        </p:nvSpPr>
        <p:spPr>
          <a:xfrm>
            <a:off x="2974569" y="1231941"/>
            <a:ext cx="830831" cy="387599"/>
          </a:xfrm>
          <a:prstGeom prst="rect">
            <a:avLst/>
          </a:prstGeom>
          <a:noFill/>
        </p:spPr>
        <p:txBody>
          <a:bodyPr wrap="square" rtlCol="0">
            <a:spAutoFit/>
          </a:bodyPr>
          <a:lstStyle/>
          <a:p>
            <a:r>
              <a:rPr lang="pt-BR" dirty="0" smtClean="0">
                <a:latin typeface="Comic Sans MS" panose="030F0702030302020204" pitchFamily="66" charset="0"/>
              </a:rPr>
              <a:t>dB</a:t>
            </a:r>
            <a:endParaRPr lang="pt-BR" dirty="0">
              <a:latin typeface="Comic Sans MS" panose="030F0702030302020204" pitchFamily="66" charset="0"/>
            </a:endParaRPr>
          </a:p>
        </p:txBody>
      </p:sp>
      <p:cxnSp>
        <p:nvCxnSpPr>
          <p:cNvPr id="7" name="Conector Reto 6"/>
          <p:cNvCxnSpPr/>
          <p:nvPr/>
        </p:nvCxnSpPr>
        <p:spPr>
          <a:xfrm>
            <a:off x="2861109" y="3016577"/>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3061550" y="2191093"/>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5094143" y="1709341"/>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5925390" y="1691298"/>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4251175" y="1572955"/>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3" name="CaixaDeTexto 12"/>
          <p:cNvSpPr txBox="1"/>
          <p:nvPr/>
        </p:nvSpPr>
        <p:spPr>
          <a:xfrm>
            <a:off x="3261444" y="3870279"/>
            <a:ext cx="288862"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a:t>
            </a:r>
            <a:endParaRPr lang="pt-BR" dirty="0">
              <a:latin typeface="Comic Sans MS" panose="030F0702030302020204" pitchFamily="66" charset="0"/>
            </a:endParaRPr>
          </a:p>
        </p:txBody>
      </p:sp>
      <p:sp>
        <p:nvSpPr>
          <p:cNvPr id="14" name="CaixaDeTexto 13"/>
          <p:cNvSpPr txBox="1"/>
          <p:nvPr/>
        </p:nvSpPr>
        <p:spPr>
          <a:xfrm>
            <a:off x="4054915" y="3878608"/>
            <a:ext cx="429926"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endParaRPr lang="pt-BR" dirty="0">
              <a:latin typeface="Comic Sans MS" panose="030F0702030302020204" pitchFamily="66" charset="0"/>
            </a:endParaRPr>
          </a:p>
        </p:txBody>
      </p:sp>
      <p:sp>
        <p:nvSpPr>
          <p:cNvPr id="15" name="CaixaDeTexto 14"/>
          <p:cNvSpPr txBox="1"/>
          <p:nvPr/>
        </p:nvSpPr>
        <p:spPr>
          <a:xfrm>
            <a:off x="4894245" y="3907640"/>
            <a:ext cx="52450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r>
              <a:rPr lang="pt-BR" baseline="30000" dirty="0" smtClean="0">
                <a:latin typeface="Comic Sans MS" panose="030F0702030302020204" pitchFamily="66" charset="0"/>
              </a:rPr>
              <a:t>2</a:t>
            </a:r>
            <a:endParaRPr lang="pt-BR" dirty="0">
              <a:latin typeface="Comic Sans MS" panose="030F0702030302020204" pitchFamily="66" charset="0"/>
            </a:endParaRPr>
          </a:p>
        </p:txBody>
      </p:sp>
      <p:sp>
        <p:nvSpPr>
          <p:cNvPr id="16" name="CaixaDeTexto 15"/>
          <p:cNvSpPr txBox="1"/>
          <p:nvPr/>
        </p:nvSpPr>
        <p:spPr>
          <a:xfrm>
            <a:off x="2586539" y="2690889"/>
            <a:ext cx="81785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endParaRPr lang="pt-BR" dirty="0">
              <a:latin typeface="Comic Sans MS" panose="030F0702030302020204" pitchFamily="66" charset="0"/>
            </a:endParaRPr>
          </a:p>
        </p:txBody>
      </p:sp>
      <p:sp>
        <p:nvSpPr>
          <p:cNvPr id="17" name="CaixaDeTexto 16"/>
          <p:cNvSpPr txBox="1"/>
          <p:nvPr/>
        </p:nvSpPr>
        <p:spPr>
          <a:xfrm>
            <a:off x="2563540" y="1990385"/>
            <a:ext cx="81785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40 dB</a:t>
            </a:r>
            <a:endParaRPr lang="pt-BR" dirty="0">
              <a:latin typeface="Comic Sans MS" panose="030F0702030302020204" pitchFamily="66" charset="0"/>
            </a:endParaRPr>
          </a:p>
        </p:txBody>
      </p:sp>
      <p:cxnSp>
        <p:nvCxnSpPr>
          <p:cNvPr id="18" name="Conector Reto 17"/>
          <p:cNvCxnSpPr/>
          <p:nvPr/>
        </p:nvCxnSpPr>
        <p:spPr>
          <a:xfrm flipV="1">
            <a:off x="2885010" y="1359792"/>
            <a:ext cx="3065990" cy="2985862"/>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7574191" y="2359717"/>
            <a:ext cx="1483098"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- 20 dB/</a:t>
            </a:r>
            <a:r>
              <a:rPr lang="pt-BR" dirty="0" err="1" smtClean="0">
                <a:latin typeface="Comic Sans MS" panose="030F0702030302020204" pitchFamily="66" charset="0"/>
              </a:rPr>
              <a:t>dec</a:t>
            </a:r>
            <a:endParaRPr lang="pt-BR" dirty="0">
              <a:latin typeface="Comic Sans MS" panose="030F0702030302020204" pitchFamily="66" charset="0"/>
            </a:endParaRPr>
          </a:p>
        </p:txBody>
      </p:sp>
      <p:sp>
        <p:nvSpPr>
          <p:cNvPr id="20" name="Espaço Reservado para Conteúdo 2"/>
          <p:cNvSpPr txBox="1"/>
          <p:nvPr/>
        </p:nvSpPr>
        <p:spPr>
          <a:xfrm>
            <a:off x="593725" y="192405"/>
            <a:ext cx="3131185" cy="69913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Passa faixa</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buNone/>
            </a:pPr>
            <a:endParaRPr lang="pt-BR" altLang="pt-BR" sz="3200" dirty="0" smtClean="0">
              <a:latin typeface="Symbol" panose="05050102010706020507" pitchFamily="18" charset="2"/>
              <a:ea typeface="Cambria Math" panose="02040503050406030204" pitchFamily="18" charset="0"/>
            </a:endParaRPr>
          </a:p>
        </p:txBody>
      </p:sp>
      <p:cxnSp>
        <p:nvCxnSpPr>
          <p:cNvPr id="25" name="Conector Reto 24"/>
          <p:cNvCxnSpPr/>
          <p:nvPr/>
        </p:nvCxnSpPr>
        <p:spPr>
          <a:xfrm>
            <a:off x="2532386" y="4662429"/>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2532386" y="5496754"/>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a:off x="6762595" y="1619540"/>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a:off x="8394965" y="1796144"/>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7574191" y="1970785"/>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9224698" y="1830868"/>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31" name="CaixaDeTexto 30"/>
          <p:cNvSpPr txBox="1"/>
          <p:nvPr/>
        </p:nvSpPr>
        <p:spPr>
          <a:xfrm>
            <a:off x="2496013" y="5286020"/>
            <a:ext cx="91403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-40 dB</a:t>
            </a:r>
            <a:endParaRPr lang="pt-BR" dirty="0">
              <a:latin typeface="Comic Sans MS" panose="030F0702030302020204" pitchFamily="66" charset="0"/>
            </a:endParaRPr>
          </a:p>
        </p:txBody>
      </p:sp>
      <p:sp>
        <p:nvSpPr>
          <p:cNvPr id="32" name="CaixaDeTexto 31"/>
          <p:cNvSpPr txBox="1"/>
          <p:nvPr/>
        </p:nvSpPr>
        <p:spPr>
          <a:xfrm>
            <a:off x="2460040" y="4466191"/>
            <a:ext cx="91403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endParaRPr lang="pt-BR" dirty="0">
              <a:latin typeface="Comic Sans MS" panose="030F0702030302020204" pitchFamily="66" charset="0"/>
            </a:endParaRPr>
          </a:p>
        </p:txBody>
      </p:sp>
      <p:sp>
        <p:nvSpPr>
          <p:cNvPr id="33" name="CaixaDeTexto 32"/>
          <p:cNvSpPr txBox="1"/>
          <p:nvPr/>
        </p:nvSpPr>
        <p:spPr>
          <a:xfrm>
            <a:off x="5700172" y="3881845"/>
            <a:ext cx="52450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r>
              <a:rPr lang="pt-BR" baseline="30000" dirty="0">
                <a:latin typeface="Comic Sans MS" panose="030F0702030302020204" pitchFamily="66" charset="0"/>
              </a:rPr>
              <a:t>3</a:t>
            </a:r>
            <a:endParaRPr lang="pt-BR" dirty="0">
              <a:latin typeface="Comic Sans MS" panose="030F0702030302020204" pitchFamily="66" charset="0"/>
            </a:endParaRPr>
          </a:p>
        </p:txBody>
      </p:sp>
      <p:sp>
        <p:nvSpPr>
          <p:cNvPr id="34" name="CaixaDeTexto 33"/>
          <p:cNvSpPr txBox="1"/>
          <p:nvPr/>
        </p:nvSpPr>
        <p:spPr>
          <a:xfrm>
            <a:off x="6520945" y="3895768"/>
            <a:ext cx="52450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r>
              <a:rPr lang="pt-BR" baseline="30000" dirty="0">
                <a:latin typeface="Comic Sans MS" panose="030F0702030302020204" pitchFamily="66" charset="0"/>
              </a:rPr>
              <a:t>4</a:t>
            </a:r>
            <a:endParaRPr lang="pt-BR" dirty="0">
              <a:latin typeface="Comic Sans MS" panose="030F0702030302020204" pitchFamily="66" charset="0"/>
            </a:endParaRPr>
          </a:p>
        </p:txBody>
      </p:sp>
      <p:sp>
        <p:nvSpPr>
          <p:cNvPr id="35" name="CaixaDeTexto 34"/>
          <p:cNvSpPr txBox="1"/>
          <p:nvPr/>
        </p:nvSpPr>
        <p:spPr>
          <a:xfrm>
            <a:off x="7350677" y="3897514"/>
            <a:ext cx="52450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r>
              <a:rPr lang="pt-BR" baseline="30000" dirty="0">
                <a:latin typeface="Comic Sans MS" panose="030F0702030302020204" pitchFamily="66" charset="0"/>
              </a:rPr>
              <a:t>5</a:t>
            </a:r>
            <a:endParaRPr lang="pt-BR" dirty="0">
              <a:latin typeface="Comic Sans MS" panose="030F0702030302020204" pitchFamily="66" charset="0"/>
            </a:endParaRPr>
          </a:p>
        </p:txBody>
      </p:sp>
      <p:sp>
        <p:nvSpPr>
          <p:cNvPr id="36" name="Forma livre 35"/>
          <p:cNvSpPr/>
          <p:nvPr/>
        </p:nvSpPr>
        <p:spPr>
          <a:xfrm>
            <a:off x="5156496" y="3832949"/>
            <a:ext cx="3955087" cy="2262456"/>
          </a:xfrm>
          <a:custGeom>
            <a:avLst/>
            <a:gdLst>
              <a:gd name="connsiteX0" fmla="*/ 0 w 6749592"/>
              <a:gd name="connsiteY0" fmla="*/ 9427 h 4053526"/>
              <a:gd name="connsiteX1" fmla="*/ 772998 w 6749592"/>
              <a:gd name="connsiteY1" fmla="*/ 0 h 4053526"/>
              <a:gd name="connsiteX2" fmla="*/ 1555423 w 6749592"/>
              <a:gd name="connsiteY2" fmla="*/ 18854 h 4053526"/>
              <a:gd name="connsiteX3" fmla="*/ 2224726 w 6749592"/>
              <a:gd name="connsiteY3" fmla="*/ 18854 h 4053526"/>
              <a:gd name="connsiteX4" fmla="*/ 2498103 w 6749592"/>
              <a:gd name="connsiteY4" fmla="*/ 75415 h 4053526"/>
              <a:gd name="connsiteX5" fmla="*/ 2705493 w 6749592"/>
              <a:gd name="connsiteY5" fmla="*/ 197963 h 4053526"/>
              <a:gd name="connsiteX6" fmla="*/ 3214540 w 6749592"/>
              <a:gd name="connsiteY6" fmla="*/ 622169 h 4053526"/>
              <a:gd name="connsiteX7" fmla="*/ 4015819 w 6749592"/>
              <a:gd name="connsiteY7" fmla="*/ 1404594 h 4053526"/>
              <a:gd name="connsiteX8" fmla="*/ 6749592 w 6749592"/>
              <a:gd name="connsiteY8" fmla="*/ 4053526 h 40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49592" h="4053526">
                <a:moveTo>
                  <a:pt x="0" y="9427"/>
                </a:moveTo>
                <a:lnTo>
                  <a:pt x="772998" y="0"/>
                </a:lnTo>
                <a:cubicBezTo>
                  <a:pt x="1032235" y="1571"/>
                  <a:pt x="1313468" y="15712"/>
                  <a:pt x="1555423" y="18854"/>
                </a:cubicBezTo>
                <a:cubicBezTo>
                  <a:pt x="1797378" y="21996"/>
                  <a:pt x="2067613" y="9427"/>
                  <a:pt x="2224726" y="18854"/>
                </a:cubicBezTo>
                <a:cubicBezTo>
                  <a:pt x="2381839" y="28281"/>
                  <a:pt x="2417975" y="45564"/>
                  <a:pt x="2498103" y="75415"/>
                </a:cubicBezTo>
                <a:cubicBezTo>
                  <a:pt x="2578231" y="105267"/>
                  <a:pt x="2586087" y="106837"/>
                  <a:pt x="2705493" y="197963"/>
                </a:cubicBezTo>
                <a:cubicBezTo>
                  <a:pt x="2824899" y="289089"/>
                  <a:pt x="2996152" y="421064"/>
                  <a:pt x="3214540" y="622169"/>
                </a:cubicBezTo>
                <a:cubicBezTo>
                  <a:pt x="3432928" y="823274"/>
                  <a:pt x="4015819" y="1404594"/>
                  <a:pt x="4015819" y="1404594"/>
                </a:cubicBezTo>
                <a:lnTo>
                  <a:pt x="6749592" y="4053526"/>
                </a:lnTo>
              </a:path>
            </a:pathLst>
          </a:custGeom>
          <a:noFill/>
          <a:ln w="31750">
            <a:solidFill>
              <a:srgbClr val="C0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Forma livre 11"/>
          <p:cNvSpPr/>
          <p:nvPr/>
        </p:nvSpPr>
        <p:spPr>
          <a:xfrm>
            <a:off x="2671076" y="3858325"/>
            <a:ext cx="3955087" cy="2262456"/>
          </a:xfrm>
          <a:custGeom>
            <a:avLst/>
            <a:gdLst>
              <a:gd name="connsiteX0" fmla="*/ 0 w 6749592"/>
              <a:gd name="connsiteY0" fmla="*/ 9427 h 4053526"/>
              <a:gd name="connsiteX1" fmla="*/ 772998 w 6749592"/>
              <a:gd name="connsiteY1" fmla="*/ 0 h 4053526"/>
              <a:gd name="connsiteX2" fmla="*/ 1555423 w 6749592"/>
              <a:gd name="connsiteY2" fmla="*/ 18854 h 4053526"/>
              <a:gd name="connsiteX3" fmla="*/ 2224726 w 6749592"/>
              <a:gd name="connsiteY3" fmla="*/ 18854 h 4053526"/>
              <a:gd name="connsiteX4" fmla="*/ 2498103 w 6749592"/>
              <a:gd name="connsiteY4" fmla="*/ 75415 h 4053526"/>
              <a:gd name="connsiteX5" fmla="*/ 2705493 w 6749592"/>
              <a:gd name="connsiteY5" fmla="*/ 197963 h 4053526"/>
              <a:gd name="connsiteX6" fmla="*/ 3214540 w 6749592"/>
              <a:gd name="connsiteY6" fmla="*/ 622169 h 4053526"/>
              <a:gd name="connsiteX7" fmla="*/ 4015819 w 6749592"/>
              <a:gd name="connsiteY7" fmla="*/ 1404594 h 4053526"/>
              <a:gd name="connsiteX8" fmla="*/ 6749592 w 6749592"/>
              <a:gd name="connsiteY8" fmla="*/ 4053526 h 40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49592" h="4053526">
                <a:moveTo>
                  <a:pt x="0" y="9427"/>
                </a:moveTo>
                <a:lnTo>
                  <a:pt x="772998" y="0"/>
                </a:lnTo>
                <a:cubicBezTo>
                  <a:pt x="1032235" y="1571"/>
                  <a:pt x="1313468" y="15712"/>
                  <a:pt x="1555423" y="18854"/>
                </a:cubicBezTo>
                <a:cubicBezTo>
                  <a:pt x="1797378" y="21996"/>
                  <a:pt x="2067613" y="9427"/>
                  <a:pt x="2224726" y="18854"/>
                </a:cubicBezTo>
                <a:cubicBezTo>
                  <a:pt x="2381839" y="28281"/>
                  <a:pt x="2417975" y="45564"/>
                  <a:pt x="2498103" y="75415"/>
                </a:cubicBezTo>
                <a:cubicBezTo>
                  <a:pt x="2578231" y="105267"/>
                  <a:pt x="2586087" y="106837"/>
                  <a:pt x="2705493" y="197963"/>
                </a:cubicBezTo>
                <a:cubicBezTo>
                  <a:pt x="2824899" y="289089"/>
                  <a:pt x="2996152" y="421064"/>
                  <a:pt x="3214540" y="622169"/>
                </a:cubicBezTo>
                <a:cubicBezTo>
                  <a:pt x="3432928" y="823274"/>
                  <a:pt x="4015819" y="1404594"/>
                  <a:pt x="4015819" y="1404594"/>
                </a:cubicBezTo>
                <a:lnTo>
                  <a:pt x="6749592" y="4053526"/>
                </a:lnTo>
              </a:path>
            </a:pathLst>
          </a:custGeom>
          <a:noFill/>
          <a:ln w="31750">
            <a:solidFill>
              <a:srgbClr val="C0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9" name="Conector Reto 38"/>
          <p:cNvCxnSpPr/>
          <p:nvPr/>
        </p:nvCxnSpPr>
        <p:spPr>
          <a:xfrm>
            <a:off x="2134862" y="3019371"/>
            <a:ext cx="7308000" cy="0"/>
          </a:xfrm>
          <a:prstGeom prst="line">
            <a:avLst/>
          </a:prstGeom>
          <a:ln w="25400">
            <a:solidFill>
              <a:srgbClr val="C00000"/>
            </a:solidFill>
            <a:prstDash val="lgDash"/>
          </a:ln>
        </p:spPr>
        <p:style>
          <a:lnRef idx="1">
            <a:schemeClr val="accent1"/>
          </a:lnRef>
          <a:fillRef idx="0">
            <a:schemeClr val="accent1"/>
          </a:fillRef>
          <a:effectRef idx="0">
            <a:schemeClr val="accent1"/>
          </a:effectRef>
          <a:fontRef idx="minor">
            <a:schemeClr val="tx1"/>
          </a:fontRef>
        </p:style>
      </p:cxnSp>
      <p:sp>
        <p:nvSpPr>
          <p:cNvPr id="41" name="CaixaDeTexto 40"/>
          <p:cNvSpPr txBox="1"/>
          <p:nvPr/>
        </p:nvSpPr>
        <p:spPr>
          <a:xfrm>
            <a:off x="5849835" y="1396325"/>
            <a:ext cx="274434" cy="369332"/>
          </a:xfrm>
          <a:prstGeom prst="rect">
            <a:avLst/>
          </a:prstGeom>
          <a:noFill/>
          <a:ln>
            <a:solidFill>
              <a:srgbClr val="FFFF00"/>
            </a:solidFill>
          </a:ln>
        </p:spPr>
        <p:txBody>
          <a:bodyPr wrap="none" rtlCol="0">
            <a:spAutoFit/>
          </a:bodyPr>
          <a:lstStyle/>
          <a:p>
            <a:r>
              <a:rPr lang="pt-BR" dirty="0"/>
              <a:t>s</a:t>
            </a:r>
            <a:endParaRPr lang="pt-BR" dirty="0"/>
          </a:p>
        </p:txBody>
      </p:sp>
      <mc:AlternateContent xmlns:mc="http://schemas.openxmlformats.org/markup-compatibility/2006">
        <mc:Choice xmlns:a14="http://schemas.microsoft.com/office/drawing/2010/main" Requires="a14">
          <p:sp>
            <p:nvSpPr>
              <p:cNvPr id="42" name="CaixaDeTexto 41"/>
              <p:cNvSpPr txBox="1"/>
              <p:nvPr/>
            </p:nvSpPr>
            <p:spPr>
              <a:xfrm>
                <a:off x="5392686" y="4559977"/>
                <a:ext cx="1124347" cy="566630"/>
              </a:xfrm>
              <a:prstGeom prst="rect">
                <a:avLst/>
              </a:prstGeom>
              <a:noFill/>
              <a:ln>
                <a:solidFill>
                  <a:srgbClr val="FFFF00"/>
                </a:solidFill>
              </a:ln>
            </p:spPr>
            <p:txBody>
              <a:bodyPr wrap="none" rtlCol="0">
                <a:spAutoFit/>
              </a:bodyPr>
              <a:lstStyle/>
              <a:p>
                <a14:m>
                  <m:oMathPara xmlns:m="http://schemas.openxmlformats.org/officeDocument/2006/math">
                    <m:oMathParaPr>
                      <m:jc m:val="centerGroup"/>
                    </m:oMathParaPr>
                    <m:oMath xmlns:m="http://schemas.openxmlformats.org/officeDocument/2006/math">
                      <m:d>
                        <m:dPr>
                          <m:ctrlPr>
                            <a:rPr lang="pt-BR" altLang="pt-BR" i="1">
                              <a:latin typeface="Cambria Math" panose="02040503050406030204" pitchFamily="18" charset="0"/>
                              <a:ea typeface="Cambria Math" panose="02040503050406030204" pitchFamily="18" charset="0"/>
                            </a:rPr>
                          </m:ctrlPr>
                        </m:dPr>
                        <m:e>
                          <m:f>
                            <m:fPr>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pt-BR" altLang="pt-BR" i="1">
                                  <a:latin typeface="Cambria Math" panose="02040503050406030204" pitchFamily="18" charset="0"/>
                                  <a:ea typeface="Cambria Math" panose="02040503050406030204" pitchFamily="18" charset="0"/>
                                </a:rPr>
                                <m:t>10</m:t>
                              </m:r>
                            </m:den>
                          </m:f>
                          <m:r>
                            <a:rPr lang="pt-BR"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1</m:t>
                          </m:r>
                        </m:e>
                      </m:d>
                    </m:oMath>
                  </m:oMathPara>
                </a14:m>
                <a:endParaRPr lang="pt-BR" dirty="0"/>
              </a:p>
            </p:txBody>
          </p:sp>
        </mc:Choice>
        <mc:Fallback>
          <p:sp>
            <p:nvSpPr>
              <p:cNvPr id="42" name="CaixaDeTexto 41"/>
              <p:cNvSpPr txBox="1">
                <a:spLocks noRot="1" noChangeAspect="1" noMove="1" noResize="1" noEditPoints="1" noAdjustHandles="1" noChangeArrowheads="1" noChangeShapeType="1" noTextEdit="1"/>
              </p:cNvSpPr>
              <p:nvPr/>
            </p:nvSpPr>
            <p:spPr>
              <a:xfrm>
                <a:off x="5392686" y="4559977"/>
                <a:ext cx="1124347" cy="566630"/>
              </a:xfrm>
              <a:prstGeom prst="rect">
                <a:avLst/>
              </a:prstGeom>
              <a:blipFill rotWithShape="1">
                <a:blip r:embed="rId1"/>
                <a:stretch>
                  <a:fillRect l="-475" t="-904" r="-393" b="-740"/>
                </a:stretch>
              </a:blipFill>
              <a:ln>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3" name="CaixaDeTexto 42"/>
              <p:cNvSpPr txBox="1"/>
              <p:nvPr/>
            </p:nvSpPr>
            <p:spPr>
              <a:xfrm>
                <a:off x="7955866" y="4623796"/>
                <a:ext cx="1176528" cy="566630"/>
              </a:xfrm>
              <a:prstGeom prst="rect">
                <a:avLst/>
              </a:prstGeom>
              <a:noFill/>
              <a:ln>
                <a:solidFill>
                  <a:srgbClr val="FFFF00"/>
                </a:solidFill>
              </a:ln>
            </p:spPr>
            <p:txBody>
              <a:bodyPr wrap="square" rtlCol="0">
                <a:spAutoFit/>
              </a:bodyPr>
              <a:lstStyle/>
              <a:p>
                <a14:m>
                  <m:oMathPara xmlns:m="http://schemas.openxmlformats.org/officeDocument/2006/math">
                    <m:oMathParaPr>
                      <m:jc m:val="centerGroup"/>
                    </m:oMathParaPr>
                    <m:oMath xmlns:m="http://schemas.openxmlformats.org/officeDocument/2006/math">
                      <m:d>
                        <m:dPr>
                          <m:ctrlPr>
                            <a:rPr lang="pt-BR" altLang="pt-BR" i="1" smtClean="0">
                              <a:latin typeface="Cambria Math" panose="02040503050406030204" pitchFamily="18" charset="0"/>
                              <a:ea typeface="Cambria Math" panose="02040503050406030204" pitchFamily="18" charset="0"/>
                            </a:rPr>
                          </m:ctrlPr>
                        </m:dPr>
                        <m:e>
                          <m:f>
                            <m:fPr>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sSup>
                                <m:sSupPr>
                                  <m:ctrlPr>
                                    <a:rPr lang="pt-BR" altLang="pt-BR" i="1" smtClean="0">
                                      <a:latin typeface="Cambria Math" panose="02040503050406030204" pitchFamily="18" charset="0"/>
                                      <a:ea typeface="Cambria Math" panose="02040503050406030204" pitchFamily="18" charset="0"/>
                                    </a:rPr>
                                  </m:ctrlPr>
                                </m:sSupPr>
                                <m:e>
                                  <m:r>
                                    <a:rPr lang="pt-BR" altLang="pt-BR" b="0" i="1" smtClean="0">
                                      <a:latin typeface="Cambria Math" panose="02040503050406030204" pitchFamily="18" charset="0"/>
                                      <a:ea typeface="Cambria Math" panose="02040503050406030204" pitchFamily="18" charset="0"/>
                                    </a:rPr>
                                    <m:t>10</m:t>
                                  </m:r>
                                </m:e>
                                <m:sup>
                                  <m:r>
                                    <a:rPr lang="pt-BR" altLang="pt-BR" b="0" i="1" smtClean="0">
                                      <a:latin typeface="Cambria Math" panose="02040503050406030204" pitchFamily="18" charset="0"/>
                                      <a:ea typeface="Cambria Math" panose="02040503050406030204" pitchFamily="18" charset="0"/>
                                    </a:rPr>
                                    <m:t>4</m:t>
                                  </m:r>
                                </m:sup>
                              </m:sSup>
                            </m:den>
                          </m:f>
                          <m:r>
                            <a:rPr lang="pt-BR"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1</m:t>
                          </m:r>
                        </m:e>
                      </m:d>
                    </m:oMath>
                  </m:oMathPara>
                </a14:m>
                <a:endParaRPr lang="pt-BR" dirty="0"/>
              </a:p>
            </p:txBody>
          </p:sp>
        </mc:Choice>
        <mc:Fallback>
          <p:sp>
            <p:nvSpPr>
              <p:cNvPr id="43" name="CaixaDeTexto 42"/>
              <p:cNvSpPr txBox="1">
                <a:spLocks noRot="1" noChangeAspect="1" noMove="1" noResize="1" noEditPoints="1" noAdjustHandles="1" noChangeArrowheads="1" noChangeShapeType="1" noTextEdit="1"/>
              </p:cNvSpPr>
              <p:nvPr/>
            </p:nvSpPr>
            <p:spPr>
              <a:xfrm>
                <a:off x="7955866" y="4623796"/>
                <a:ext cx="1176528" cy="566630"/>
              </a:xfrm>
              <a:prstGeom prst="rect">
                <a:avLst/>
              </a:prstGeom>
              <a:blipFill rotWithShape="1">
                <a:blip r:embed="rId2"/>
                <a:stretch>
                  <a:fillRect l="-428" t="-848" r="-393" b="-796"/>
                </a:stretch>
              </a:blipFill>
              <a:ln>
                <a:solidFill>
                  <a:srgbClr val="FFFF00"/>
                </a:solidFill>
              </a:ln>
            </p:spPr>
            <p:txBody>
              <a:bodyPr/>
              <a:lstStyle/>
              <a:p>
                <a:r>
                  <a:rPr lang="pt-BR" altLang="en-US">
                    <a:noFill/>
                  </a:rPr>
                  <a:t> </a:t>
                </a:r>
              </a:p>
            </p:txBody>
          </p:sp>
        </mc:Fallback>
      </mc:AlternateContent>
      <p:sp>
        <p:nvSpPr>
          <p:cNvPr id="44" name="CaixaDeTexto 43"/>
          <p:cNvSpPr txBox="1"/>
          <p:nvPr/>
        </p:nvSpPr>
        <p:spPr>
          <a:xfrm>
            <a:off x="8688385" y="3084800"/>
            <a:ext cx="418704" cy="369332"/>
          </a:xfrm>
          <a:prstGeom prst="rect">
            <a:avLst/>
          </a:prstGeom>
          <a:noFill/>
          <a:ln>
            <a:solidFill>
              <a:srgbClr val="FFFF00"/>
            </a:solidFill>
          </a:ln>
        </p:spPr>
        <p:txBody>
          <a:bodyPr wrap="none" rtlCol="0">
            <a:spAutoFit/>
          </a:bodyPr>
          <a:lstStyle/>
          <a:p>
            <a:r>
              <a:rPr lang="pt-BR" dirty="0" smtClean="0"/>
              <a:t>10</a:t>
            </a:r>
            <a:endParaRPr lang="pt-BR" dirty="0"/>
          </a:p>
        </p:txBody>
      </p:sp>
      <p:sp>
        <p:nvSpPr>
          <p:cNvPr id="45" name="Forma livre 44"/>
          <p:cNvSpPr/>
          <p:nvPr/>
        </p:nvSpPr>
        <p:spPr>
          <a:xfrm flipH="1">
            <a:off x="1841562" y="2181798"/>
            <a:ext cx="3955087" cy="2262456"/>
          </a:xfrm>
          <a:custGeom>
            <a:avLst/>
            <a:gdLst>
              <a:gd name="connsiteX0" fmla="*/ 0 w 6749592"/>
              <a:gd name="connsiteY0" fmla="*/ 9427 h 4053526"/>
              <a:gd name="connsiteX1" fmla="*/ 772998 w 6749592"/>
              <a:gd name="connsiteY1" fmla="*/ 0 h 4053526"/>
              <a:gd name="connsiteX2" fmla="*/ 1555423 w 6749592"/>
              <a:gd name="connsiteY2" fmla="*/ 18854 h 4053526"/>
              <a:gd name="connsiteX3" fmla="*/ 2224726 w 6749592"/>
              <a:gd name="connsiteY3" fmla="*/ 18854 h 4053526"/>
              <a:gd name="connsiteX4" fmla="*/ 2498103 w 6749592"/>
              <a:gd name="connsiteY4" fmla="*/ 75415 h 4053526"/>
              <a:gd name="connsiteX5" fmla="*/ 2705493 w 6749592"/>
              <a:gd name="connsiteY5" fmla="*/ 197963 h 4053526"/>
              <a:gd name="connsiteX6" fmla="*/ 3214540 w 6749592"/>
              <a:gd name="connsiteY6" fmla="*/ 622169 h 4053526"/>
              <a:gd name="connsiteX7" fmla="*/ 4015819 w 6749592"/>
              <a:gd name="connsiteY7" fmla="*/ 1404594 h 4053526"/>
              <a:gd name="connsiteX8" fmla="*/ 6749592 w 6749592"/>
              <a:gd name="connsiteY8" fmla="*/ 4053526 h 40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49592" h="4053526">
                <a:moveTo>
                  <a:pt x="0" y="9427"/>
                </a:moveTo>
                <a:lnTo>
                  <a:pt x="772998" y="0"/>
                </a:lnTo>
                <a:cubicBezTo>
                  <a:pt x="1032235" y="1571"/>
                  <a:pt x="1313468" y="15712"/>
                  <a:pt x="1555423" y="18854"/>
                </a:cubicBezTo>
                <a:cubicBezTo>
                  <a:pt x="1797378" y="21996"/>
                  <a:pt x="2067613" y="9427"/>
                  <a:pt x="2224726" y="18854"/>
                </a:cubicBezTo>
                <a:cubicBezTo>
                  <a:pt x="2381839" y="28281"/>
                  <a:pt x="2417975" y="45564"/>
                  <a:pt x="2498103" y="75415"/>
                </a:cubicBezTo>
                <a:cubicBezTo>
                  <a:pt x="2578231" y="105267"/>
                  <a:pt x="2586087" y="106837"/>
                  <a:pt x="2705493" y="197963"/>
                </a:cubicBezTo>
                <a:cubicBezTo>
                  <a:pt x="2824899" y="289089"/>
                  <a:pt x="2996152" y="421064"/>
                  <a:pt x="3214540" y="622169"/>
                </a:cubicBezTo>
                <a:cubicBezTo>
                  <a:pt x="3432928" y="823274"/>
                  <a:pt x="4015819" y="1404594"/>
                  <a:pt x="4015819" y="1404594"/>
                </a:cubicBezTo>
                <a:lnTo>
                  <a:pt x="6749592" y="4053526"/>
                </a:lnTo>
              </a:path>
            </a:pathLst>
          </a:custGeom>
          <a:noFill/>
          <a:ln w="317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6" name="Forma livre 45"/>
          <p:cNvSpPr/>
          <p:nvPr/>
        </p:nvSpPr>
        <p:spPr>
          <a:xfrm>
            <a:off x="5241101" y="2186857"/>
            <a:ext cx="3955087" cy="2262456"/>
          </a:xfrm>
          <a:custGeom>
            <a:avLst/>
            <a:gdLst>
              <a:gd name="connsiteX0" fmla="*/ 0 w 6749592"/>
              <a:gd name="connsiteY0" fmla="*/ 9427 h 4053526"/>
              <a:gd name="connsiteX1" fmla="*/ 772998 w 6749592"/>
              <a:gd name="connsiteY1" fmla="*/ 0 h 4053526"/>
              <a:gd name="connsiteX2" fmla="*/ 1555423 w 6749592"/>
              <a:gd name="connsiteY2" fmla="*/ 18854 h 4053526"/>
              <a:gd name="connsiteX3" fmla="*/ 2224726 w 6749592"/>
              <a:gd name="connsiteY3" fmla="*/ 18854 h 4053526"/>
              <a:gd name="connsiteX4" fmla="*/ 2498103 w 6749592"/>
              <a:gd name="connsiteY4" fmla="*/ 75415 h 4053526"/>
              <a:gd name="connsiteX5" fmla="*/ 2705493 w 6749592"/>
              <a:gd name="connsiteY5" fmla="*/ 197963 h 4053526"/>
              <a:gd name="connsiteX6" fmla="*/ 3214540 w 6749592"/>
              <a:gd name="connsiteY6" fmla="*/ 622169 h 4053526"/>
              <a:gd name="connsiteX7" fmla="*/ 4015819 w 6749592"/>
              <a:gd name="connsiteY7" fmla="*/ 1404594 h 4053526"/>
              <a:gd name="connsiteX8" fmla="*/ 6749592 w 6749592"/>
              <a:gd name="connsiteY8" fmla="*/ 4053526 h 40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49592" h="4053526">
                <a:moveTo>
                  <a:pt x="0" y="9427"/>
                </a:moveTo>
                <a:lnTo>
                  <a:pt x="772998" y="0"/>
                </a:lnTo>
                <a:cubicBezTo>
                  <a:pt x="1032235" y="1571"/>
                  <a:pt x="1313468" y="15712"/>
                  <a:pt x="1555423" y="18854"/>
                </a:cubicBezTo>
                <a:cubicBezTo>
                  <a:pt x="1797378" y="21996"/>
                  <a:pt x="2067613" y="9427"/>
                  <a:pt x="2224726" y="18854"/>
                </a:cubicBezTo>
                <a:cubicBezTo>
                  <a:pt x="2381839" y="28281"/>
                  <a:pt x="2417975" y="45564"/>
                  <a:pt x="2498103" y="75415"/>
                </a:cubicBezTo>
                <a:cubicBezTo>
                  <a:pt x="2578231" y="105267"/>
                  <a:pt x="2586087" y="106837"/>
                  <a:pt x="2705493" y="197963"/>
                </a:cubicBezTo>
                <a:cubicBezTo>
                  <a:pt x="2824899" y="289089"/>
                  <a:pt x="2996152" y="421064"/>
                  <a:pt x="3214540" y="622169"/>
                </a:cubicBezTo>
                <a:cubicBezTo>
                  <a:pt x="3432928" y="823274"/>
                  <a:pt x="4015819" y="1404594"/>
                  <a:pt x="4015819" y="1404594"/>
                </a:cubicBezTo>
                <a:lnTo>
                  <a:pt x="6749592" y="4053526"/>
                </a:lnTo>
              </a:path>
            </a:pathLst>
          </a:custGeom>
          <a:noFill/>
          <a:ln w="317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7" name="CaixaDeTexto 46"/>
          <p:cNvSpPr txBox="1"/>
          <p:nvPr/>
        </p:nvSpPr>
        <p:spPr>
          <a:xfrm>
            <a:off x="1467775" y="3256079"/>
            <a:ext cx="1299626" cy="342090"/>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r>
              <a:rPr lang="pt-BR" dirty="0" err="1" smtClean="0">
                <a:latin typeface="Comic Sans MS" panose="030F0702030302020204" pitchFamily="66" charset="0"/>
              </a:rPr>
              <a:t>dec</a:t>
            </a:r>
            <a:endParaRPr lang="pt-BR" dirty="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48" name="Retângulo 47"/>
              <p:cNvSpPr/>
              <p:nvPr/>
            </p:nvSpPr>
            <p:spPr>
              <a:xfrm>
                <a:off x="2861310" y="192405"/>
                <a:ext cx="4116705" cy="902970"/>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r>
                        <a:rPr lang="pt-BR" altLang="pt-BR" sz="2000" i="1">
                          <a:latin typeface="Cambria Math" panose="02040503050406030204" pitchFamily="18" charset="0"/>
                          <a:ea typeface="Cambria Math" panose="02040503050406030204" pitchFamily="18" charset="0"/>
                        </a:rPr>
                        <m:t>𝐹</m:t>
                      </m:r>
                      <m:d>
                        <m:dPr>
                          <m:ctrlPr>
                            <a:rPr lang="pt-BR" altLang="pt-BR" sz="2000" i="1">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𝑠</m:t>
                          </m:r>
                        </m:e>
                      </m:d>
                      <m:r>
                        <a:rPr lang="pt-BR" altLang="pt-BR" sz="2000" i="1">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rPr>
                        <m:t>10</m:t>
                      </m:r>
                      <m:f>
                        <m:fPr>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rPr>
                            <m:t>𝑠</m:t>
                          </m:r>
                        </m:num>
                        <m:den>
                          <m:d>
                            <m:dPr>
                              <m:ctrlPr>
                                <a:rPr lang="pt-BR" altLang="pt-BR" sz="2000" i="1">
                                  <a:latin typeface="Cambria Math" panose="02040503050406030204" pitchFamily="18" charset="0"/>
                                  <a:ea typeface="Cambria Math" panose="02040503050406030204" pitchFamily="18" charset="0"/>
                                </a:rPr>
                              </m:ctrlPr>
                            </m:dPr>
                            <m:e>
                              <m:f>
                                <m:fPr>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rPr>
                                    <m:t>𝑠</m:t>
                                  </m:r>
                                </m:num>
                                <m:den>
                                  <m:r>
                                    <a:rPr lang="pt-BR" altLang="pt-BR" sz="2000" i="1">
                                      <a:latin typeface="Cambria Math" panose="02040503050406030204" pitchFamily="18" charset="0"/>
                                      <a:ea typeface="Cambria Math" panose="02040503050406030204" pitchFamily="18" charset="0"/>
                                    </a:rPr>
                                    <m:t>10</m:t>
                                  </m:r>
                                </m:den>
                              </m:f>
                              <m:r>
                                <a:rPr lang="pt-BR" altLang="pt-BR" sz="2000" i="1">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rPr>
                                <m:t>1</m:t>
                              </m:r>
                            </m:e>
                          </m:d>
                          <m:d>
                            <m:dPr>
                              <m:ctrlPr>
                                <a:rPr lang="pt-BR" altLang="pt-BR" sz="2000" i="1">
                                  <a:latin typeface="Cambria Math" panose="02040503050406030204" pitchFamily="18" charset="0"/>
                                  <a:ea typeface="Cambria Math" panose="02040503050406030204" pitchFamily="18" charset="0"/>
                                </a:rPr>
                              </m:ctrlPr>
                            </m:dPr>
                            <m:e>
                              <m:f>
                                <m:fPr>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rPr>
                                    <m:t>𝑠</m:t>
                                  </m:r>
                                </m:num>
                                <m:den>
                                  <m:sSup>
                                    <m:sSupPr>
                                      <m:ctrlPr>
                                        <a:rPr lang="pt-BR" altLang="pt-BR" sz="2000" i="1">
                                          <a:latin typeface="Cambria Math" panose="02040503050406030204" pitchFamily="18" charset="0"/>
                                          <a:ea typeface="Cambria Math" panose="02040503050406030204" pitchFamily="18" charset="0"/>
                                        </a:rPr>
                                      </m:ctrlPr>
                                    </m:sSupPr>
                                    <m:e>
                                      <m:r>
                                        <a:rPr lang="pt-BR" altLang="pt-BR" sz="2000" i="1">
                                          <a:latin typeface="Cambria Math" panose="02040503050406030204" pitchFamily="18" charset="0"/>
                                          <a:ea typeface="Cambria Math" panose="02040503050406030204" pitchFamily="18" charset="0"/>
                                        </a:rPr>
                                        <m:t>10</m:t>
                                      </m:r>
                                    </m:e>
                                    <m:sup>
                                      <m:r>
                                        <a:rPr lang="pt-BR" altLang="pt-BR" sz="2000" i="1">
                                          <a:latin typeface="Cambria Math" panose="02040503050406030204" pitchFamily="18" charset="0"/>
                                          <a:ea typeface="Cambria Math" panose="02040503050406030204" pitchFamily="18" charset="0"/>
                                        </a:rPr>
                                        <m:t>4</m:t>
                                      </m:r>
                                    </m:sup>
                                  </m:sSup>
                                </m:den>
                              </m:f>
                              <m:r>
                                <a:rPr lang="pt-BR" altLang="pt-BR" sz="2000" i="1">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rPr>
                                <m:t>1</m:t>
                              </m:r>
                            </m:e>
                          </m:d>
                        </m:den>
                      </m:f>
                    </m:oMath>
                  </m:oMathPara>
                </a14:m>
                <a:endParaRPr lang="pt-BR" altLang="pt-BR" sz="2000" i="1" dirty="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48" name="Retângulo 47"/>
              <p:cNvSpPr>
                <a:spLocks noRot="1" noChangeAspect="1" noMove="1" noResize="1" noEditPoints="1" noAdjustHandles="1" noChangeArrowheads="1" noChangeShapeType="1" noTextEdit="1"/>
              </p:cNvSpPr>
              <p:nvPr/>
            </p:nvSpPr>
            <p:spPr>
              <a:xfrm>
                <a:off x="2861310" y="192405"/>
                <a:ext cx="4116705" cy="902970"/>
              </a:xfrm>
              <a:prstGeom prst="rect">
                <a:avLst/>
              </a:prstGeom>
              <a:blipFill rotWithShape="1">
                <a:blip r:embed="rId3"/>
                <a:stretch>
                  <a:fillRect/>
                </a:stretch>
              </a:blipFill>
            </p:spPr>
            <p:txBody>
              <a:bodyPr/>
              <a:lstStyle/>
              <a:p>
                <a:r>
                  <a:rPr lang="pt-BR" altLang="en-US">
                    <a:noFill/>
                  </a:rPr>
                  <a:t> </a:t>
                </a:r>
              </a:p>
            </p:txBody>
          </p:sp>
        </mc:Fallback>
      </mc:AlternateContent>
      <p:sp>
        <p:nvSpPr>
          <p:cNvPr id="21" name="Forma livre 20"/>
          <p:cNvSpPr/>
          <p:nvPr/>
        </p:nvSpPr>
        <p:spPr>
          <a:xfrm>
            <a:off x="5994400" y="1947576"/>
            <a:ext cx="799567" cy="186023"/>
          </a:xfrm>
          <a:custGeom>
            <a:avLst/>
            <a:gdLst>
              <a:gd name="connsiteX0" fmla="*/ 464457 w 464457"/>
              <a:gd name="connsiteY0" fmla="*/ 0 h 290286"/>
              <a:gd name="connsiteX1" fmla="*/ 217714 w 464457"/>
              <a:gd name="connsiteY1" fmla="*/ 130629 h 290286"/>
              <a:gd name="connsiteX2" fmla="*/ 0 w 464457"/>
              <a:gd name="connsiteY2" fmla="*/ 290286 h 290286"/>
            </a:gdLst>
            <a:ahLst/>
            <a:cxnLst>
              <a:cxn ang="0">
                <a:pos x="connsiteX0" y="connsiteY0"/>
              </a:cxn>
              <a:cxn ang="0">
                <a:pos x="connsiteX1" y="connsiteY1"/>
              </a:cxn>
              <a:cxn ang="0">
                <a:pos x="connsiteX2" y="connsiteY2"/>
              </a:cxn>
            </a:cxnLst>
            <a:rect l="l" t="t" r="r" b="b"/>
            <a:pathLst>
              <a:path w="464457" h="290286">
                <a:moveTo>
                  <a:pt x="464457" y="0"/>
                </a:moveTo>
                <a:cubicBezTo>
                  <a:pt x="379790" y="41124"/>
                  <a:pt x="295124" y="82248"/>
                  <a:pt x="217714" y="130629"/>
                </a:cubicBezTo>
                <a:cubicBezTo>
                  <a:pt x="140304" y="179010"/>
                  <a:pt x="70152" y="234648"/>
                  <a:pt x="0" y="290286"/>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Espaço Reservado para Conteúdo 2"/>
          <p:cNvSpPr txBox="1"/>
          <p:nvPr/>
        </p:nvSpPr>
        <p:spPr>
          <a:xfrm>
            <a:off x="802005" y="5977890"/>
            <a:ext cx="10305415" cy="69913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sz="2000" b="1" dirty="0" smtClean="0">
                <a:solidFill>
                  <a:schemeClr val="tx1"/>
                </a:solidFill>
                <a:latin typeface="Comic Sans MS" panose="030F0702030302020204" pitchFamily="66" charset="0"/>
                <a:ea typeface="Cambria Math" panose="02040503050406030204" pitchFamily="18" charset="0"/>
              </a:rPr>
              <a:t>diagrama de Bode funciona bem quando os polos e zeros estão bem separados</a:t>
            </a:r>
            <a:endParaRPr lang="pt-BR" altLang="pt-BR" sz="2000" b="1" dirty="0" smtClean="0">
              <a:solidFill>
                <a:schemeClr val="tx1"/>
              </a:solidFill>
              <a:latin typeface="Comic Sans MS" panose="030F0702030302020204" pitchFamily="66"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23" name="Retângulo 22"/>
              <p:cNvSpPr/>
              <p:nvPr/>
            </p:nvSpPr>
            <p:spPr>
              <a:xfrm>
                <a:off x="6521036" y="1261430"/>
                <a:ext cx="3789549" cy="779145"/>
              </a:xfrm>
              <a:prstGeom prst="rect">
                <a:avLst/>
              </a:prstGeom>
              <a:solidFill>
                <a:schemeClr val="bg1"/>
              </a:solidFill>
            </p:spPr>
            <p:txBody>
              <a:bodyPr wrap="square">
                <a:spAutoFit/>
              </a:bodyPr>
              <a:lstStyle/>
              <a:p>
                <a:r>
                  <a:rPr lang="pt-BR" altLang="pt-BR" sz="2000" dirty="0" smtClean="0">
                    <a:ea typeface="Cambria Math" panose="02040503050406030204" pitchFamily="18" charset="0"/>
                  </a:rPr>
                  <a:t>|</a:t>
                </a:r>
                <a14:m>
                  <m:oMath xmlns:m="http://schemas.openxmlformats.org/officeDocument/2006/math">
                    <m:r>
                      <a:rPr lang="pt-BR" altLang="pt-BR" sz="2000" i="1" smtClean="0">
                        <a:latin typeface="Cambria Math" panose="02040503050406030204" pitchFamily="18" charset="0"/>
                        <a:ea typeface="Cambria Math" panose="02040503050406030204" pitchFamily="18" charset="0"/>
                      </a:rPr>
                      <m:t>𝐹</m:t>
                    </m:r>
                    <m:d>
                      <m:dPr>
                        <m:ctrlPr>
                          <a:rPr lang="pt-BR" altLang="pt-BR" sz="2000" i="1">
                            <a:latin typeface="Cambria Math" panose="02040503050406030204" pitchFamily="18" charset="0"/>
                            <a:ea typeface="Cambria Math" panose="02040503050406030204" pitchFamily="18" charset="0"/>
                          </a:rPr>
                        </m:ctrlPr>
                      </m:dPr>
                      <m:e>
                        <m:r>
                          <a:rPr lang="pt-BR" altLang="pt-BR" sz="2000" b="0" i="1" smtClean="0">
                            <a:latin typeface="Cambria Math" panose="02040503050406030204" pitchFamily="18" charset="0"/>
                            <a:ea typeface="Cambria Math" panose="02040503050406030204" pitchFamily="18" charset="0"/>
                          </a:rPr>
                          <m:t>𝑗</m:t>
                        </m:r>
                        <m:r>
                          <a:rPr lang="pt-BR" altLang="pt-BR" sz="2000" b="0" i="1" smtClean="0">
                            <a:latin typeface="Cambria Math" panose="02040503050406030204" pitchFamily="18" charset="0"/>
                            <a:ea typeface="Cambria Math" panose="02040503050406030204" pitchFamily="18" charset="0"/>
                          </a:rPr>
                          <m:t>1000</m:t>
                        </m:r>
                      </m:e>
                    </m:d>
                    <m:r>
                      <a:rPr lang="pt-BR" altLang="pt-BR" sz="2000" b="0" i="1" smtClean="0">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rPr>
                      <m:t>=</m:t>
                    </m:r>
                    <m:d>
                      <m:dPr>
                        <m:begChr m:val="|"/>
                        <m:endChr m:val="|"/>
                        <m:ctrlPr>
                          <a:rPr lang="pt-BR" altLang="pt-BR" sz="2000" b="0" i="1" smtClean="0">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10</m:t>
                        </m:r>
                        <m:f>
                          <m:fPr>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rPr>
                              <m:t>𝑠</m:t>
                            </m:r>
                          </m:num>
                          <m:den>
                            <m:d>
                              <m:dPr>
                                <m:ctrlPr>
                                  <a:rPr lang="pt-BR" altLang="pt-BR" sz="2000" i="1">
                                    <a:latin typeface="Cambria Math" panose="02040503050406030204" pitchFamily="18" charset="0"/>
                                    <a:ea typeface="Cambria Math" panose="02040503050406030204" pitchFamily="18" charset="0"/>
                                  </a:rPr>
                                </m:ctrlPr>
                              </m:dPr>
                              <m:e>
                                <m:f>
                                  <m:fPr>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rPr>
                                      <m:t>𝑠</m:t>
                                    </m:r>
                                  </m:num>
                                  <m:den>
                                    <m:r>
                                      <a:rPr lang="pt-BR" altLang="pt-BR" sz="2000" i="1">
                                        <a:latin typeface="Cambria Math" panose="02040503050406030204" pitchFamily="18" charset="0"/>
                                        <a:ea typeface="Cambria Math" panose="02040503050406030204" pitchFamily="18" charset="0"/>
                                      </a:rPr>
                                      <m:t>10</m:t>
                                    </m:r>
                                  </m:den>
                                </m:f>
                              </m:e>
                            </m:d>
                            <m:d>
                              <m:dPr>
                                <m:ctrlPr>
                                  <a:rPr lang="pt-BR" altLang="pt-BR" sz="2000" i="1">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1</m:t>
                                </m:r>
                              </m:e>
                            </m:d>
                          </m:den>
                        </m:f>
                      </m:e>
                    </m:d>
                    <m:r>
                      <a:rPr lang="pt-BR" altLang="pt-BR" sz="2000" b="0" i="1" smtClean="0">
                        <a:latin typeface="Cambria Math" panose="02040503050406030204" pitchFamily="18" charset="0"/>
                        <a:ea typeface="Cambria Math" panose="02040503050406030204" pitchFamily="18" charset="0"/>
                      </a:rPr>
                      <m:t>=</m:t>
                    </m:r>
                    <m:r>
                      <a:rPr lang="pt-BR" altLang="pt-BR" sz="2000" b="0" i="1" smtClean="0">
                        <a:latin typeface="Cambria Math" panose="02040503050406030204" pitchFamily="18" charset="0"/>
                        <a:ea typeface="MS Mincho" charset="0"/>
                        <a:cs typeface="Cambria Math" panose="02040503050406030204" pitchFamily="18" charset="0"/>
                      </a:rPr>
                      <m:t>100</m:t>
                    </m:r>
                  </m:oMath>
                </a14:m>
                <a:endParaRPr lang="pt-BR" altLang="pt-BR" sz="2000" b="0" i="1" dirty="0" smtClean="0">
                  <a:latin typeface="Cambria Math" panose="02040503050406030204" pitchFamily="18" charset="0"/>
                  <a:ea typeface="Cambria Math" panose="02040503050406030204" pitchFamily="18" charset="0"/>
                </a:endParaRPr>
              </a:p>
            </p:txBody>
          </p:sp>
        </mc:Choice>
        <mc:Fallback>
          <p:sp>
            <p:nvSpPr>
              <p:cNvPr id="23" name="Retângulo 22"/>
              <p:cNvSpPr>
                <a:spLocks noRot="1" noChangeAspect="1" noMove="1" noResize="1" noEditPoints="1" noAdjustHandles="1" noChangeArrowheads="1" noChangeShapeType="1" noTextEdit="1"/>
              </p:cNvSpPr>
              <p:nvPr/>
            </p:nvSpPr>
            <p:spPr>
              <a:xfrm>
                <a:off x="6521036" y="1261430"/>
                <a:ext cx="3789549" cy="779145"/>
              </a:xfrm>
              <a:prstGeom prst="rect">
                <a:avLst/>
              </a:prstGeom>
              <a:blipFill rotWithShape="1">
                <a:blip r:embed="rId4"/>
                <a:stretch>
                  <a:fillRect l="-6" t="-41" r="2" b="41"/>
                </a:stretch>
              </a:blipFill>
            </p:spPr>
            <p:txBody>
              <a:bodyPr/>
              <a:lstStyle/>
              <a:p>
                <a:r>
                  <a:rPr lang="pt-BR" altLang="en-US">
                    <a:noFill/>
                  </a:rPr>
                  <a:t> </a:t>
                </a:r>
              </a:p>
            </p:txBody>
          </p:sp>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2" grpId="1"/>
      <p:bldP spid="23" grpId="0" bldLvl="0" animBg="1"/>
      <p:bldP spid="23" grpId="1"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ítulo 8"/>
          <p:cNvSpPr>
            <a:spLocks noGrp="1"/>
          </p:cNvSpPr>
          <p:nvPr>
            <p:ph type="title"/>
          </p:nvPr>
        </p:nvSpPr>
        <p:spPr/>
        <p:txBody>
          <a:bodyPr/>
          <a:lstStyle/>
          <a:p>
            <a:r>
              <a:rPr lang="pt-BR" altLang="en-US"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Implementação com bipolares</a:t>
            </a:r>
            <a:endParaRPr lang="pt-BR" altLang="en-US"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p:txBody>
      </p:sp>
      <p:sp>
        <p:nvSpPr>
          <p:cNvPr id="5" name="Espaço Reservado para Número de Slide 4"/>
          <p:cNvSpPr>
            <a:spLocks noGrp="1"/>
          </p:cNvSpPr>
          <p:nvPr>
            <p:ph type="sldNum" sz="quarter" idx="12"/>
          </p:nvPr>
        </p:nvSpPr>
        <p:spPr/>
        <p:txBody>
          <a:bodyPr/>
          <a:lstStyle/>
          <a:p>
            <a:fld id="{74F297BB-B745-4CAB-BE1D-CE4C89382949}" type="slidenum">
              <a:rPr lang="pt-BR" smtClean="0"/>
            </a:fld>
            <a:endParaRPr lang="pt-BR"/>
          </a:p>
        </p:txBody>
      </p:sp>
      <p:pic>
        <p:nvPicPr>
          <p:cNvPr id="6" name="Imagem 4" descr="Symbol and oversimplified structure of an NPN transistor.">
            <a:hlinkClick r:id="rId1"/>
          </p:cNvPr>
          <p:cNvPicPr>
            <a:picLocks noGrp="1" noChangeAspect="1" noChangeArrowheads="1"/>
          </p:cNvPicPr>
          <p:nvPr>
            <p:ph sz="half" idx="1"/>
          </p:nvPr>
        </p:nvPicPr>
        <p:blipFill>
          <a:blip r:embed="rId2" cstate="print"/>
          <a:srcRect/>
          <a:stretch>
            <a:fillRect/>
          </a:stretch>
        </p:blipFill>
        <p:spPr>
          <a:xfrm>
            <a:off x="720725" y="2359025"/>
            <a:ext cx="4481195" cy="2994025"/>
          </a:xfrm>
          <a:prstGeom prst="rect">
            <a:avLst/>
          </a:prstGeom>
          <a:noFill/>
          <a:ln w="9525">
            <a:noFill/>
            <a:miter lim="800000"/>
            <a:headEnd/>
            <a:tailEnd/>
          </a:ln>
        </p:spPr>
      </p:pic>
      <p:pic>
        <p:nvPicPr>
          <p:cNvPr id="8" name="Imagem 5" descr="Structure of a NPN transistor in the 741 op amp">
            <a:hlinkClick r:id="rId3"/>
          </p:cNvPr>
          <p:cNvPicPr>
            <a:picLocks noGrp="1" noChangeAspect="1" noChangeArrowheads="1"/>
          </p:cNvPicPr>
          <p:nvPr>
            <p:ph sz="half" idx="2"/>
          </p:nvPr>
        </p:nvPicPr>
        <p:blipFill>
          <a:blip r:embed="rId4" cstate="print"/>
          <a:srcRect/>
          <a:stretch>
            <a:fillRect/>
          </a:stretch>
        </p:blipFill>
        <p:spPr>
          <a:xfrm>
            <a:off x="6283960" y="2152015"/>
            <a:ext cx="4578985" cy="405257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273685" y="514985"/>
                <a:ext cx="11755120" cy="57740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Diagramas de Bode (Fase)</a:t>
                </a:r>
                <a:endPar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endParaRPr>
              </a:p>
              <a:p>
                <a:pPr marL="0" indent="0" fontAlgn="auto">
                  <a:lnSpc>
                    <a:spcPct val="120000"/>
                  </a:lnSpc>
                  <a:spcBef>
                    <a:spcPts val="600"/>
                  </a:spcBef>
                  <a:spcAft>
                    <a:spcPts val="1200"/>
                  </a:spcAft>
                  <a:buNone/>
                </a:pPr>
                <a:r>
                  <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rPr>
                  <a:t>A fase de F(</a:t>
                </a:r>
                <a:r>
                  <a:rPr lang="pt-BR" altLang="pt-BR" sz="2400" dirty="0" err="1">
                    <a:latin typeface="Comic Sans MS" panose="030F0702030302020204" pitchFamily="66" charset="0"/>
                    <a:ea typeface="Cambria Math" panose="02040503050406030204" pitchFamily="18" charset="0"/>
                  </a:rPr>
                  <a:t>j</a:t>
                </a:r>
                <a:r>
                  <a:rPr lang="pt-BR" altLang="pt-BR" sz="2400" dirty="0" err="1">
                    <a:latin typeface="Symbol" panose="05050102010706020507" pitchFamily="18" charset="2"/>
                    <a:ea typeface="Cambria Math" panose="02040503050406030204" pitchFamily="18" charset="0"/>
                  </a:rPr>
                  <a:t>w</a:t>
                </a:r>
                <a:r>
                  <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rPr>
                  <a:t>) será</a:t>
                </a:r>
                <a:endPar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endParaRPr>
              </a:p>
              <a:p>
                <a:pPr marL="0" indent="0" fontAlgn="auto">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 ∢</m:t>
                      </m:r>
                      <m:d>
                        <m:dPr>
                          <m:begChr m:val="["/>
                          <m:endChr m:val="]"/>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sSub>
                            <m:sSub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𝐴</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𝑚</m:t>
                              </m:r>
                            </m:sub>
                          </m:sSub>
                          <m:f>
                            <m:fPr>
                              <m:ctrlPr>
                                <a:rPr lang="pt-BR" altLang="pt-BR" sz="2400" i="1">
                                  <a:latin typeface="Cambria Math" panose="02040503050406030204" pitchFamily="18" charset="0"/>
                                  <a:ea typeface="Cambria Math" panose="02040503050406030204" pitchFamily="18" charset="0"/>
                                </a:rPr>
                              </m:ctrlPr>
                            </m:fPr>
                            <m:num>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1</m:t>
                                      </m:r>
                                    </m:den>
                                  </m:f>
                                </m:e>
                              </m:d>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2</m:t>
                                      </m:r>
                                    </m:den>
                                  </m:f>
                                </m:e>
                              </m:d>
                              <m:r>
                                <a:rPr lang="pt-BR" altLang="pt-BR" sz="2400" i="1">
                                  <a:latin typeface="Cambria Math" panose="02040503050406030204" pitchFamily="18" charset="0"/>
                                  <a:ea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𝑚</m:t>
                                      </m:r>
                                    </m:den>
                                  </m:f>
                                </m:e>
                              </m:d>
                              <m:sSup>
                                <m:sSupPr>
                                  <m:ctrlPr>
                                    <a:rPr lang="pt-BR" altLang="pt-BR" sz="2400" i="1">
                                      <a:latin typeface="Cambria Math" panose="02040503050406030204" pitchFamily="18" charset="0"/>
                                      <a:ea typeface="Cambria Math" panose="02040503050406030204" pitchFamily="18" charset="0"/>
                                    </a:rPr>
                                  </m:ctrlPr>
                                </m:sSup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pt-BR" altLang="pt-BR" sz="2400" i="1">
                                      <a:latin typeface="Cambria Math" panose="02040503050406030204" pitchFamily="18" charset="0"/>
                                      <a:ea typeface="Cambria Math" panose="02040503050406030204" pitchFamily="18" charset="0"/>
                                    </a:rPr>
                                    <m:t>𝑥</m:t>
                                  </m:r>
                                  <m:r>
                                    <a:rPr lang="pt-BR" altLang="pt-BR" sz="2400" i="1">
                                      <a:latin typeface="Cambria Math" panose="02040503050406030204" pitchFamily="18" charset="0"/>
                                      <a:ea typeface="Cambria Math" panose="02040503050406030204" pitchFamily="18" charset="0"/>
                                    </a:rPr>
                                    <m:t>1</m:t>
                                  </m:r>
                                </m:sup>
                              </m:sSup>
                            </m:num>
                            <m:den>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1</m:t>
                                      </m:r>
                                    </m:den>
                                  </m:f>
                                </m:e>
                              </m:d>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2</m:t>
                                      </m:r>
                                    </m:den>
                                  </m:f>
                                </m:e>
                              </m:d>
                              <m:r>
                                <a:rPr lang="pt-BR" altLang="pt-BR" sz="2400" i="1">
                                  <a:latin typeface="Cambria Math" panose="02040503050406030204" pitchFamily="18" charset="0"/>
                                  <a:ea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𝑛</m:t>
                                      </m:r>
                                    </m:den>
                                  </m:f>
                                </m:e>
                              </m:d>
                              <m:sSup>
                                <m:sSupPr>
                                  <m:ctrlPr>
                                    <a:rPr lang="pt-BR" altLang="pt-BR" sz="2400" i="1">
                                      <a:latin typeface="Cambria Math" panose="02040503050406030204" pitchFamily="18" charset="0"/>
                                      <a:ea typeface="Cambria Math" panose="02040503050406030204" pitchFamily="18" charset="0"/>
                                    </a:rPr>
                                  </m:ctrlPr>
                                </m:sSup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pt-BR" altLang="pt-BR" sz="2400" i="1">
                                      <a:latin typeface="Cambria Math" panose="02040503050406030204" pitchFamily="18" charset="0"/>
                                      <a:ea typeface="Cambria Math" panose="02040503050406030204" pitchFamily="18" charset="0"/>
                                    </a:rPr>
                                    <m:t>𝑥</m:t>
                                  </m:r>
                                  <m:r>
                                    <a:rPr lang="pt-BR" altLang="pt-BR" sz="2400" i="1">
                                      <a:latin typeface="Cambria Math" panose="02040503050406030204" pitchFamily="18" charset="0"/>
                                      <a:ea typeface="Cambria Math" panose="02040503050406030204" pitchFamily="18" charset="0"/>
                                    </a:rPr>
                                    <m:t>2</m:t>
                                  </m:r>
                                </m:sup>
                              </m:sSup>
                            </m:den>
                          </m:f>
                        </m:e>
                      </m:d>
                    </m:oMath>
                  </m:oMathPara>
                </a14:m>
                <a:endParaRPr lang="pt-BR" altLang="pt-BR" sz="2400" i="1" dirty="0" smtClean="0">
                  <a:latin typeface="Cambria Math" panose="02040503050406030204" pitchFamily="18" charset="0"/>
                  <a:ea typeface="Cambria Math" panose="02040503050406030204" pitchFamily="18" charset="0"/>
                </a:endParaRPr>
              </a:p>
              <a:p>
                <a:pPr marL="0" indent="0" fontAlgn="auto">
                  <a:lnSpc>
                    <a:spcPct val="120000"/>
                  </a:lnSpc>
                  <a:spcBef>
                    <a:spcPts val="1200"/>
                  </a:spcBef>
                  <a:spcAft>
                    <a:spcPts val="600"/>
                  </a:spcAft>
                  <a:buNone/>
                </a:pPr>
                <a:r>
                  <a:rPr lang="pt-BR" altLang="pt-BR" sz="2400" dirty="0" smtClean="0">
                    <a:latin typeface="Comic Sans MS" panose="030F0702030302020204" pitchFamily="66" charset="0"/>
                    <a:ea typeface="Cambria Math" panose="02040503050406030204" pitchFamily="18" charset="0"/>
                  </a:rPr>
                  <a:t>A fase pode ser escrita como</a:t>
                </a:r>
                <a:endParaRPr lang="pt-BR" altLang="pt-BR" sz="2400" dirty="0" smtClean="0">
                  <a:latin typeface="Comic Sans MS" panose="030F0702030302020204" pitchFamily="66" charset="0"/>
                  <a:ea typeface="Cambria Math" panose="02040503050406030204" pitchFamily="18" charset="0"/>
                </a:endParaRPr>
              </a:p>
              <a:p>
                <a:pPr marL="0" indent="0">
                  <a:lnSpc>
                    <a:spcPct val="120000"/>
                  </a:lnSpc>
                  <a:spcBef>
                    <a:spcPts val="600"/>
                  </a:spcBef>
                  <a:spcAft>
                    <a:spcPts val="1200"/>
                  </a:spcAft>
                  <a:buNone/>
                </a:pPr>
                <a14:m>
                  <m:oMathPara xmlns:m="http://schemas.openxmlformats.org/officeDocument/2006/math">
                    <m:oMathParaPr>
                      <m:jc m:val="centerGroup"/>
                    </m:oMathParaPr>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𝑗</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pt-BR" altLang="pt-BR" i="1">
                              <a:latin typeface="Cambria Math" panose="02040503050406030204" pitchFamily="18" charset="0"/>
                              <a:ea typeface="Cambria Math" panose="02040503050406030204" pitchFamily="18" charset="0"/>
                            </a:rPr>
                          </m:ctrlPr>
                        </m:dPr>
                        <m:e>
                          <m:sSub>
                            <m:sSubPr>
                              <m:ctrlPr>
                                <a:rPr lang="pt-BR" altLang="pt-BR" i="1">
                                  <a:latin typeface="Cambria Math" panose="02040503050406030204" pitchFamily="18" charset="0"/>
                                  <a:ea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rPr>
                                <m:t>0</m:t>
                              </m:r>
                              <m:r>
                                <a:rPr lang="en-US"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𝐴</m:t>
                              </m:r>
                            </m:e>
                            <m:sub>
                              <m:r>
                                <a:rPr lang="pt-BR" altLang="pt-BR" i="1">
                                  <a:latin typeface="Cambria Math" panose="02040503050406030204" pitchFamily="18" charset="0"/>
                                  <a:ea typeface="Cambria Math" panose="02040503050406030204" pitchFamily="18" charset="0"/>
                                </a:rPr>
                                <m:t>𝑚</m:t>
                              </m:r>
                            </m:sub>
                          </m:sSub>
                        </m:e>
                      </m:d>
                    </m:oMath>
                  </m:oMathPara>
                </a14:m>
                <a:endParaRPr lang="pt-BR" altLang="pt-BR" i="1" dirty="0" smtClean="0">
                  <a:latin typeface="Cambria Math" panose="02040503050406030204" pitchFamily="18" charset="0"/>
                  <a:ea typeface="Cambria Math" panose="02040503050406030204" pitchFamily="18" charset="0"/>
                </a:endParaRPr>
              </a:p>
              <a:p>
                <a:pPr marL="0" indent="0">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i="1">
                                  <a:latin typeface="Cambria Math" panose="02040503050406030204" pitchFamily="18" charset="0"/>
                                  <a:ea typeface="Cambria Math" panose="02040503050406030204" pitchFamily="18" charset="0"/>
                                </a:rPr>
                                <m:t>𝑧</m:t>
                              </m:r>
                              <m:r>
                                <a:rPr lang="pt-BR" altLang="pt-BR" i="1" baseline="-25000">
                                  <a:latin typeface="Cambria Math" panose="02040503050406030204" pitchFamily="18" charset="0"/>
                                  <a:ea typeface="Cambria Math" panose="02040503050406030204" pitchFamily="18" charset="0"/>
                                </a:rPr>
                                <m:t>1</m:t>
                              </m:r>
                            </m:den>
                          </m:f>
                        </m:e>
                      </m:d>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i="1">
                                  <a:latin typeface="Cambria Math" panose="02040503050406030204" pitchFamily="18" charset="0"/>
                                  <a:ea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rPr>
                                <m:t>2</m:t>
                              </m:r>
                            </m:den>
                          </m:f>
                        </m:e>
                      </m:d>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i="1">
                                  <a:latin typeface="Cambria Math" panose="02040503050406030204" pitchFamily="18" charset="0"/>
                                  <a:ea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rPr>
                                <m:t>𝑚</m:t>
                              </m:r>
                            </m:den>
                          </m:f>
                        </m:e>
                      </m:d>
                      <m:r>
                        <a:rPr lang="pt-BR" altLang="pt-BR" b="0" i="1" smtClean="0">
                          <a:latin typeface="Cambria Math" panose="02040503050406030204" pitchFamily="18" charset="0"/>
                          <a:ea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rPr>
                        <m:t>𝑥</m:t>
                      </m:r>
                      <m:r>
                        <a:rPr lang="pt-BR" altLang="pt-BR" b="0" i="1" baseline="-25000" smtClean="0">
                          <a:latin typeface="Cambria Math" panose="02040503050406030204" pitchFamily="18" charset="0"/>
                          <a:ea typeface="Cambria Math" panose="02040503050406030204" pitchFamily="18" charset="0"/>
                        </a:rPr>
                        <m:t>1</m:t>
                      </m:r>
                      <m:r>
                        <a:rPr lang="pt-BR" altLang="pt-BR" b="0" i="1" smtClean="0">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𝑝</m:t>
                              </m:r>
                              <m:r>
                                <a:rPr lang="pt-BR" altLang="pt-BR" i="1" baseline="-25000">
                                  <a:latin typeface="Cambria Math" panose="02040503050406030204" pitchFamily="18" charset="0"/>
                                  <a:ea typeface="Cambria Math" panose="02040503050406030204" pitchFamily="18" charset="0"/>
                                </a:rPr>
                                <m:t>1</m:t>
                              </m:r>
                            </m:den>
                          </m:f>
                        </m:e>
                      </m:d>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rPr>
                                <m:t>2</m:t>
                              </m:r>
                            </m:den>
                          </m:f>
                        </m:e>
                      </m:d>
                      <m:r>
                        <a:rPr lang="pt-BR" altLang="pt-BR" b="0" i="1" smtClean="0">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rPr>
                                <m:t>𝑛</m:t>
                              </m:r>
                            </m:den>
                          </m:f>
                        </m:e>
                      </m:d>
                      <m:r>
                        <a:rPr lang="pt-BR" altLang="pt-BR" b="0" i="1" smtClean="0">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𝑥</m:t>
                      </m:r>
                      <m:r>
                        <a:rPr lang="en-US" altLang="pt-BR" i="1" baseline="-25000">
                          <a:latin typeface="Cambria Math" panose="02040503050406030204" pitchFamily="18" charset="0"/>
                          <a:ea typeface="Cambria Math" panose="02040503050406030204" pitchFamily="18" charset="0"/>
                        </a:rPr>
                        <m:t>2</m:t>
                      </m:r>
                      <m:r>
                        <a:rPr lang="pt-BR"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r>
                        <a:rPr lang="en-US" altLang="pt-BR" i="1">
                          <a:latin typeface="Cambria Math" panose="02040503050406030204" pitchFamily="18" charset="0"/>
                          <a:ea typeface="MS Mincho" charset="0"/>
                          <a:cs typeface="Cambria Math" panose="02040503050406030204" pitchFamily="18" charset="0"/>
                        </a:rPr>
                        <m:t>)</m:t>
                      </m:r>
                    </m:oMath>
                  </m:oMathPara>
                </a14:m>
                <a:endParaRPr lang="en-US" altLang="pt-BR"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273685" y="514985"/>
                <a:ext cx="11755120" cy="577405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218440" y="386080"/>
                <a:ext cx="11755120" cy="633539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200"/>
                  </a:spcAft>
                  <a:buNone/>
                </a:pPr>
                <a:r>
                  <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rPr>
                  <a:t>observação: a fase de F(</a:t>
                </a:r>
                <a:r>
                  <a:rPr lang="pt-BR" altLang="pt-BR" sz="2400" dirty="0" err="1">
                    <a:latin typeface="Comic Sans MS" panose="030F0702030302020204" pitchFamily="66" charset="0"/>
                    <a:ea typeface="Cambria Math" panose="02040503050406030204" pitchFamily="18" charset="0"/>
                  </a:rPr>
                  <a:t>j</a:t>
                </a:r>
                <a:r>
                  <a:rPr lang="pt-BR" altLang="pt-BR" sz="2400" dirty="0" err="1">
                    <a:latin typeface="Symbol" panose="05050102010706020507" pitchFamily="18" charset="2"/>
                    <a:ea typeface="Cambria Math" panose="02040503050406030204" pitchFamily="18" charset="0"/>
                  </a:rPr>
                  <a:t>w</a:t>
                </a:r>
                <a:r>
                  <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rPr>
                  <a:t>) é</a:t>
                </a:r>
                <a:endPar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endParaRPr>
              </a:p>
              <a:p>
                <a:pPr marL="0" indent="0" fontAlgn="auto">
                  <a:lnSpc>
                    <a:spcPct val="120000"/>
                  </a:lnSpc>
                  <a:spcBef>
                    <a:spcPts val="1200"/>
                  </a:spcBef>
                  <a:spcAft>
                    <a:spcPts val="600"/>
                  </a:spcAft>
                  <a:buNone/>
                </a:pPr>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 ∢</m:t>
                      </m:r>
                      <m:d>
                        <m:dPr>
                          <m:begChr m:val="["/>
                          <m:endChr m:val="]"/>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sSub>
                            <m:sSub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𝐴</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𝑚</m:t>
                              </m:r>
                            </m:sub>
                          </m:sSub>
                          <m:f>
                            <m:fPr>
                              <m:ctrlPr>
                                <a:rPr lang="pt-BR" altLang="pt-BR" sz="2400" i="1">
                                  <a:latin typeface="Cambria Math" panose="02040503050406030204" pitchFamily="18" charset="0"/>
                                  <a:ea typeface="Cambria Math" panose="02040503050406030204" pitchFamily="18" charset="0"/>
                                </a:rPr>
                              </m:ctrlPr>
                            </m:fPr>
                            <m:num>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1</m:t>
                                      </m:r>
                                    </m:den>
                                  </m:f>
                                </m:e>
                              </m:d>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2</m:t>
                                      </m:r>
                                    </m:den>
                                  </m:f>
                                </m:e>
                              </m:d>
                              <m:r>
                                <a:rPr lang="pt-BR" altLang="pt-BR" sz="2400" i="1">
                                  <a:latin typeface="Cambria Math" panose="02040503050406030204" pitchFamily="18" charset="0"/>
                                  <a:ea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𝑚</m:t>
                                      </m:r>
                                    </m:den>
                                  </m:f>
                                </m:e>
                              </m:d>
                              <m:sSup>
                                <m:sSupPr>
                                  <m:ctrlPr>
                                    <a:rPr lang="pt-BR" altLang="pt-BR" sz="2400" i="1">
                                      <a:latin typeface="Cambria Math" panose="02040503050406030204" pitchFamily="18" charset="0"/>
                                      <a:ea typeface="Cambria Math" panose="02040503050406030204" pitchFamily="18" charset="0"/>
                                    </a:rPr>
                                  </m:ctrlPr>
                                </m:sSup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pt-BR" altLang="pt-BR" sz="2400" i="1">
                                      <a:latin typeface="Cambria Math" panose="02040503050406030204" pitchFamily="18" charset="0"/>
                                      <a:ea typeface="Cambria Math" panose="02040503050406030204" pitchFamily="18" charset="0"/>
                                    </a:rPr>
                                    <m:t>𝑥</m:t>
                                  </m:r>
                                  <m:r>
                                    <a:rPr lang="pt-BR" altLang="pt-BR" sz="2400" i="1">
                                      <a:latin typeface="Cambria Math" panose="02040503050406030204" pitchFamily="18" charset="0"/>
                                      <a:ea typeface="Cambria Math" panose="02040503050406030204" pitchFamily="18" charset="0"/>
                                    </a:rPr>
                                    <m:t>1</m:t>
                                  </m:r>
                                </m:sup>
                              </m:sSup>
                            </m:num>
                            <m:den>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1</m:t>
                                      </m:r>
                                    </m:den>
                                  </m:f>
                                </m:e>
                              </m:d>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2</m:t>
                                      </m:r>
                                    </m:den>
                                  </m:f>
                                </m:e>
                              </m:d>
                              <m:r>
                                <a:rPr lang="pt-BR" altLang="pt-BR" sz="2400" i="1">
                                  <a:latin typeface="Cambria Math" panose="02040503050406030204" pitchFamily="18" charset="0"/>
                                  <a:ea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𝑛</m:t>
                                      </m:r>
                                    </m:den>
                                  </m:f>
                                </m:e>
                              </m:d>
                              <m:sSup>
                                <m:sSupPr>
                                  <m:ctrlPr>
                                    <a:rPr lang="pt-BR" altLang="pt-BR" sz="2400" i="1">
                                      <a:latin typeface="Cambria Math" panose="02040503050406030204" pitchFamily="18" charset="0"/>
                                      <a:ea typeface="Cambria Math" panose="02040503050406030204" pitchFamily="18" charset="0"/>
                                    </a:rPr>
                                  </m:ctrlPr>
                                </m:sSup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pt-BR" altLang="pt-BR" sz="2400" i="1">
                                      <a:latin typeface="Cambria Math" panose="02040503050406030204" pitchFamily="18" charset="0"/>
                                      <a:ea typeface="Cambria Math" panose="02040503050406030204" pitchFamily="18" charset="0"/>
                                    </a:rPr>
                                    <m:t>𝑥</m:t>
                                  </m:r>
                                  <m:r>
                                    <a:rPr lang="pt-BR" altLang="pt-BR" sz="2400" i="1">
                                      <a:latin typeface="Cambria Math" panose="02040503050406030204" pitchFamily="18" charset="0"/>
                                      <a:ea typeface="Cambria Math" panose="02040503050406030204" pitchFamily="18" charset="0"/>
                                    </a:rPr>
                                    <m:t>2</m:t>
                                  </m:r>
                                </m:sup>
                              </m:sSup>
                            </m:den>
                          </m:f>
                        </m:e>
                      </m:d>
                    </m:oMath>
                  </m:oMathPara>
                </a14:m>
                <a:endParaRPr lang="pt-BR" altLang="pt-BR" sz="2400" i="1" dirty="0" smtClean="0">
                  <a:latin typeface="Cambria Math" panose="02040503050406030204" pitchFamily="18" charset="0"/>
                  <a:ea typeface="Cambria Math" panose="02040503050406030204" pitchFamily="18" charset="0"/>
                </a:endParaRPr>
              </a:p>
              <a:p>
                <a:pPr marL="0" indent="0" fontAlgn="auto">
                  <a:lnSpc>
                    <a:spcPct val="120000"/>
                  </a:lnSpc>
                  <a:spcBef>
                    <a:spcPts val="1200"/>
                  </a:spcBef>
                  <a:spcAft>
                    <a:spcPts val="600"/>
                  </a:spcAft>
                  <a:buNone/>
                </a:pPr>
                <a:r>
                  <a:rPr lang="pt-BR" altLang="pt-BR" sz="2400" dirty="0" smtClean="0">
                    <a:latin typeface="Comic Sans MS" panose="030F0702030302020204" pitchFamily="66" charset="0"/>
                    <a:ea typeface="Cambria Math" panose="02040503050406030204" pitchFamily="18" charset="0"/>
                  </a:rPr>
                  <a:t>Para um valor de </a:t>
                </a:r>
                <a:r>
                  <a:rPr lang="pt-BR" altLang="pt-BR" sz="2400" dirty="0" err="1">
                    <a:latin typeface="Symbol" panose="05050102010706020507" pitchFamily="18" charset="2"/>
                    <a:ea typeface="Cambria Math" panose="02040503050406030204" pitchFamily="18" charset="0"/>
                    <a:sym typeface="+mn-ea"/>
                  </a:rPr>
                  <a:t>w</a:t>
                </a:r>
                <a:r>
                  <a:rPr lang="pt-BR" altLang="pt-BR" sz="2400" dirty="0" smtClean="0">
                    <a:latin typeface="Comic Sans MS" panose="030F0702030302020204" pitchFamily="66" charset="0"/>
                    <a:ea typeface="Cambria Math" panose="02040503050406030204" pitchFamily="18" charset="0"/>
                  </a:rPr>
                  <a:t> a fase pode ser escrita como</a:t>
                </a:r>
                <a:endParaRPr lang="pt-BR" altLang="pt-BR" sz="2400" dirty="0" smtClean="0">
                  <a:latin typeface="Comic Sans MS" panose="030F0702030302020204" pitchFamily="66" charset="0"/>
                  <a:ea typeface="Cambria Math" panose="02040503050406030204" pitchFamily="18" charset="0"/>
                </a:endParaRPr>
              </a:p>
              <a:p>
                <a:pPr marL="0" indent="0">
                  <a:lnSpc>
                    <a:spcPct val="120000"/>
                  </a:lnSpc>
                  <a:spcBef>
                    <a:spcPts val="600"/>
                  </a:spcBef>
                  <a:spcAft>
                    <a:spcPts val="1200"/>
                  </a:spcAft>
                  <a:buNone/>
                </a:pPr>
                <a14:m>
                  <m:oMathPara xmlns:m="http://schemas.openxmlformats.org/officeDocument/2006/math">
                    <m:oMathParaPr>
                      <m:jc m:val="centerGroup"/>
                    </m:oMathParaPr>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𝑗</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d>
                        <m:dPr>
                          <m:begChr m:val="["/>
                          <m:endChr m:val="]"/>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sSub>
                            <m:sSub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𝐴</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𝑚</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𝑒</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𝑗</m:t>
                              </m:r>
                              <m:r>
                                <a:rPr lang="en-US" altLang="pt-BR" i="1">
                                  <a:latin typeface="Cambria Math" panose="02040503050406030204" pitchFamily="18" charset="0"/>
                                  <a:ea typeface="Cambria Math" panose="02040503050406030204" pitchFamily="18" charset="0"/>
                                  <a:cs typeface="Cambria Math" panose="02040503050406030204" pitchFamily="18" charset="0"/>
                                </a:rPr>
                                <m:t>𝜃</m:t>
                              </m:r>
                            </m:sup>
                          </m:sSup>
                          <m:f>
                            <m:fPr>
                              <m:ctrlPr>
                                <a:rPr lang="pt-BR" altLang="pt-BR" i="1">
                                  <a:latin typeface="Cambria Math" panose="02040503050406030204" pitchFamily="18" charset="0"/>
                                  <a:ea typeface="Cambria Math" panose="02040503050406030204" pitchFamily="18" charset="0"/>
                                </a:rPr>
                              </m:ctrlPr>
                            </m:fPr>
                            <m:num>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sSub>
                                    <m:sSub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𝐴</m:t>
                                      </m:r>
                                    </m:e>
                                    <m:sub>
                                      <m:r>
                                        <a:rPr lang="en-US" i="1">
                                          <a:latin typeface="Cambria Math" panose="02040503050406030204" pitchFamily="18" charset="0"/>
                                        </a:rPr>
                                        <m:t>𝑧</m:t>
                                      </m:r>
                                      <m:r>
                                        <a:rPr lang="en-US" i="1">
                                          <a:latin typeface="Cambria Math" panose="02040503050406030204" pitchFamily="18" charset="0"/>
                                        </a:rPr>
                                        <m:t>1</m:t>
                                      </m:r>
                                    </m:sub>
                                  </m:sSub>
                                  <m:sSup>
                                    <m:sSup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𝑒</m:t>
                                      </m:r>
                                    </m:e>
                                    <m:sup>
                                      <m:r>
                                        <a:rPr lang="en-US" i="1">
                                          <a:latin typeface="Cambria Math" panose="02040503050406030204" pitchFamily="18" charset="0"/>
                                        </a:rPr>
                                        <m:t>𝑗</m:t>
                                      </m:r>
                                      <m:r>
                                        <a:rPr lang="en-US" i="1">
                                          <a:latin typeface="Cambria Math" panose="02040503050406030204" pitchFamily="18" charset="0"/>
                                          <a:cs typeface="Cambria Math" panose="02040503050406030204" pitchFamily="18" charset="0"/>
                                        </a:rPr>
                                        <m:t>𝜃</m:t>
                                      </m:r>
                                      <m:r>
                                        <a:rPr lang="en-US" i="1" baseline="-25000">
                                          <a:latin typeface="Cambria Math" panose="02040503050406030204" pitchFamily="18" charset="0"/>
                                          <a:cs typeface="Cambria Math" panose="02040503050406030204" pitchFamily="18" charset="0"/>
                                        </a:rPr>
                                        <m:t>𝑧</m:t>
                                      </m:r>
                                      <m:r>
                                        <a:rPr lang="en-US" i="1" baseline="-25000">
                                          <a:latin typeface="Cambria Math" panose="02040503050406030204" pitchFamily="18" charset="0"/>
                                          <a:cs typeface="Cambria Math" panose="02040503050406030204" pitchFamily="18" charset="0"/>
                                        </a:rPr>
                                        <m:t>1</m:t>
                                      </m:r>
                                    </m:sup>
                                  </m:sSup>
                                </m:e>
                              </m:d>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sSub>
                                    <m:sSub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𝐴</m:t>
                                      </m:r>
                                    </m:e>
                                    <m:sub>
                                      <m:r>
                                        <a:rPr lang="en-US" i="1">
                                          <a:latin typeface="Cambria Math" panose="02040503050406030204" pitchFamily="18" charset="0"/>
                                        </a:rPr>
                                        <m:t>𝑧</m:t>
                                      </m:r>
                                      <m:r>
                                        <a:rPr lang="en-US" i="1">
                                          <a:latin typeface="Cambria Math" panose="02040503050406030204" pitchFamily="18" charset="0"/>
                                        </a:rPr>
                                        <m:t>2</m:t>
                                      </m:r>
                                    </m:sub>
                                  </m:sSub>
                                  <m:sSup>
                                    <m:sSup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𝑒</m:t>
                                      </m:r>
                                    </m:e>
                                    <m:sup>
                                      <m:r>
                                        <a:rPr lang="en-US" i="1">
                                          <a:latin typeface="Cambria Math" panose="02040503050406030204" pitchFamily="18" charset="0"/>
                                        </a:rPr>
                                        <m:t>𝑗</m:t>
                                      </m:r>
                                      <m:r>
                                        <a:rPr lang="en-US" i="1">
                                          <a:latin typeface="Cambria Math" panose="02040503050406030204" pitchFamily="18" charset="0"/>
                                          <a:cs typeface="Cambria Math" panose="02040503050406030204" pitchFamily="18" charset="0"/>
                                        </a:rPr>
                                        <m:t>𝜃</m:t>
                                      </m:r>
                                      <m:r>
                                        <a:rPr lang="en-US" i="1" baseline="-25000">
                                          <a:latin typeface="Cambria Math" panose="02040503050406030204" pitchFamily="18" charset="0"/>
                                          <a:cs typeface="Cambria Math" panose="02040503050406030204" pitchFamily="18" charset="0"/>
                                        </a:rPr>
                                        <m:t>𝑧</m:t>
                                      </m:r>
                                      <m:r>
                                        <a:rPr lang="en-US" i="1" baseline="-25000">
                                          <a:latin typeface="Cambria Math" panose="02040503050406030204" pitchFamily="18" charset="0"/>
                                          <a:cs typeface="Cambria Math" panose="02040503050406030204" pitchFamily="18" charset="0"/>
                                        </a:rPr>
                                        <m:t>2</m:t>
                                      </m:r>
                                    </m:sup>
                                  </m:sSup>
                                </m:e>
                              </m:d>
                              <m:r>
                                <a:rPr lang="pt-BR" altLang="pt-BR" i="1">
                                  <a:latin typeface="Cambria Math" panose="02040503050406030204" pitchFamily="18" charset="0"/>
                                  <a:ea typeface="Cambria Math" panose="02040503050406030204" pitchFamily="18" charset="0"/>
                                </a:rPr>
                                <m:t>…</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sSub>
                                    <m:sSub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𝐴</m:t>
                                      </m:r>
                                    </m:e>
                                    <m:sub>
                                      <m:r>
                                        <a:rPr lang="en-US" i="1">
                                          <a:latin typeface="Cambria Math" panose="02040503050406030204" pitchFamily="18" charset="0"/>
                                        </a:rPr>
                                        <m:t>𝑧𝑚</m:t>
                                      </m:r>
                                    </m:sub>
                                  </m:sSub>
                                  <m:sSup>
                                    <m:sSup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𝑒</m:t>
                                      </m:r>
                                    </m:e>
                                    <m:sup>
                                      <m:r>
                                        <a:rPr lang="en-US" i="1">
                                          <a:latin typeface="Cambria Math" panose="02040503050406030204" pitchFamily="18" charset="0"/>
                                        </a:rPr>
                                        <m:t>𝑗</m:t>
                                      </m:r>
                                      <m:r>
                                        <a:rPr lang="en-US" i="1">
                                          <a:latin typeface="Cambria Math" panose="02040503050406030204" pitchFamily="18" charset="0"/>
                                          <a:cs typeface="Cambria Math" panose="02040503050406030204" pitchFamily="18" charset="0"/>
                                        </a:rPr>
                                        <m:t>𝜃</m:t>
                                      </m:r>
                                      <m:r>
                                        <a:rPr lang="en-US" i="1" baseline="-25000">
                                          <a:latin typeface="Cambria Math" panose="02040503050406030204" pitchFamily="18" charset="0"/>
                                          <a:cs typeface="Cambria Math" panose="02040503050406030204" pitchFamily="18" charset="0"/>
                                        </a:rPr>
                                        <m:t>𝑧𝑚</m:t>
                                      </m:r>
                                    </m:sup>
                                  </m:sSup>
                                </m:e>
                              </m:d>
                              <m:sSup>
                                <m:sSupPr>
                                  <m:ctrlPr>
                                    <a:rPr lang="pt-BR" altLang="pt-BR" i="1">
                                      <a:latin typeface="Cambria Math" panose="02040503050406030204" pitchFamily="18" charset="0"/>
                                      <a:ea typeface="Cambria Math" panose="02040503050406030204" pitchFamily="18" charset="0"/>
                                    </a:rPr>
                                  </m:ctrlPr>
                                </m:sSup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pt-BR" altLang="pt-BR" i="1">
                                      <a:latin typeface="Cambria Math" panose="02040503050406030204" pitchFamily="18" charset="0"/>
                                      <a:ea typeface="Cambria Math" panose="02040503050406030204" pitchFamily="18" charset="0"/>
                                    </a:rPr>
                                    <m:t>𝑥</m:t>
                                  </m:r>
                                  <m:r>
                                    <a:rPr lang="pt-BR" altLang="pt-BR" i="1">
                                      <a:latin typeface="Cambria Math" panose="02040503050406030204" pitchFamily="18" charset="0"/>
                                      <a:ea typeface="Cambria Math" panose="02040503050406030204" pitchFamily="18" charset="0"/>
                                    </a:rPr>
                                    <m:t>1</m:t>
                                  </m:r>
                                </m:sup>
                              </m:sSup>
                            </m:num>
                            <m:den>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sSub>
                                    <m:sSub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𝐴</m:t>
                                      </m:r>
                                    </m:e>
                                    <m:sub>
                                      <m:r>
                                        <a:rPr lang="en-US" i="1">
                                          <a:latin typeface="Cambria Math" panose="02040503050406030204" pitchFamily="18" charset="0"/>
                                        </a:rPr>
                                        <m:t>𝑝</m:t>
                                      </m:r>
                                      <m:r>
                                        <a:rPr lang="en-US" i="1">
                                          <a:latin typeface="Cambria Math" panose="02040503050406030204" pitchFamily="18" charset="0"/>
                                        </a:rPr>
                                        <m:t>1</m:t>
                                      </m:r>
                                    </m:sub>
                                  </m:sSub>
                                  <m:sSup>
                                    <m:sSup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𝑒</m:t>
                                      </m:r>
                                    </m:e>
                                    <m:sup>
                                      <m:r>
                                        <a:rPr lang="en-US" i="1">
                                          <a:latin typeface="Cambria Math" panose="02040503050406030204" pitchFamily="18" charset="0"/>
                                        </a:rPr>
                                        <m:t>𝑗</m:t>
                                      </m:r>
                                      <m:r>
                                        <a:rPr lang="en-US" i="1">
                                          <a:latin typeface="Cambria Math" panose="02040503050406030204" pitchFamily="18" charset="0"/>
                                          <a:cs typeface="Cambria Math" panose="02040503050406030204" pitchFamily="18" charset="0"/>
                                        </a:rPr>
                                        <m:t>𝜃</m:t>
                                      </m:r>
                                      <m:r>
                                        <a:rPr lang="en-US" i="1" baseline="-25000">
                                          <a:latin typeface="Cambria Math" panose="02040503050406030204" pitchFamily="18" charset="0"/>
                                          <a:cs typeface="Cambria Math" panose="02040503050406030204" pitchFamily="18" charset="0"/>
                                        </a:rPr>
                                        <m:t>𝑝</m:t>
                                      </m:r>
                                      <m:r>
                                        <a:rPr lang="en-US" i="1" baseline="-25000">
                                          <a:latin typeface="Cambria Math" panose="02040503050406030204" pitchFamily="18" charset="0"/>
                                          <a:cs typeface="Cambria Math" panose="02040503050406030204" pitchFamily="18" charset="0"/>
                                        </a:rPr>
                                        <m:t>1</m:t>
                                      </m:r>
                                    </m:sup>
                                  </m:sSup>
                                </m:e>
                              </m:d>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sSub>
                                    <m:sSub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𝐴</m:t>
                                      </m:r>
                                    </m:e>
                                    <m:sub>
                                      <m:r>
                                        <a:rPr lang="en-US" i="1">
                                          <a:latin typeface="Cambria Math" panose="02040503050406030204" pitchFamily="18" charset="0"/>
                                        </a:rPr>
                                        <m:t>𝑝</m:t>
                                      </m:r>
                                      <m:r>
                                        <a:rPr lang="en-US" i="1">
                                          <a:latin typeface="Cambria Math" panose="02040503050406030204" pitchFamily="18" charset="0"/>
                                        </a:rPr>
                                        <m:t>2</m:t>
                                      </m:r>
                                    </m:sub>
                                  </m:sSub>
                                  <m:sSup>
                                    <m:sSup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𝑒</m:t>
                                      </m:r>
                                    </m:e>
                                    <m:sup>
                                      <m:r>
                                        <a:rPr lang="en-US" i="1">
                                          <a:latin typeface="Cambria Math" panose="02040503050406030204" pitchFamily="18" charset="0"/>
                                        </a:rPr>
                                        <m:t>𝑗</m:t>
                                      </m:r>
                                      <m:r>
                                        <a:rPr lang="en-US" i="1">
                                          <a:latin typeface="Cambria Math" panose="02040503050406030204" pitchFamily="18" charset="0"/>
                                          <a:cs typeface="Cambria Math" panose="02040503050406030204" pitchFamily="18" charset="0"/>
                                        </a:rPr>
                                        <m:t>𝜃</m:t>
                                      </m:r>
                                      <m:r>
                                        <a:rPr lang="en-US" i="1" baseline="-25000">
                                          <a:latin typeface="Cambria Math" panose="02040503050406030204" pitchFamily="18" charset="0"/>
                                          <a:cs typeface="Cambria Math" panose="02040503050406030204" pitchFamily="18" charset="0"/>
                                        </a:rPr>
                                        <m:t>𝑝</m:t>
                                      </m:r>
                                      <m:r>
                                        <a:rPr lang="en-US" i="1" baseline="-25000">
                                          <a:latin typeface="Cambria Math" panose="02040503050406030204" pitchFamily="18" charset="0"/>
                                          <a:cs typeface="Cambria Math" panose="02040503050406030204" pitchFamily="18" charset="0"/>
                                        </a:rPr>
                                        <m:t>2</m:t>
                                      </m:r>
                                    </m:sup>
                                  </m:sSup>
                                </m:e>
                              </m:d>
                              <m:r>
                                <a:rPr lang="pt-BR" altLang="pt-BR" i="1">
                                  <a:latin typeface="Cambria Math" panose="02040503050406030204" pitchFamily="18" charset="0"/>
                                  <a:ea typeface="Cambria Math" panose="02040503050406030204" pitchFamily="18" charset="0"/>
                                </a:rPr>
                                <m:t>…</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sSub>
                                    <m:sSub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𝐴</m:t>
                                      </m:r>
                                    </m:e>
                                    <m:sub>
                                      <m:r>
                                        <a:rPr lang="en-US" i="1">
                                          <a:latin typeface="Cambria Math" panose="02040503050406030204" pitchFamily="18" charset="0"/>
                                        </a:rPr>
                                        <m:t>𝑧𝑛</m:t>
                                      </m:r>
                                      <m:r>
                                        <a:rPr lang="en-US" i="1">
                                          <a:latin typeface="Cambria Math" panose="02040503050406030204" pitchFamily="18" charset="0"/>
                                        </a:rPr>
                                        <m:t>’</m:t>
                                      </m:r>
                                    </m:sub>
                                  </m:sSub>
                                  <m:sSup>
                                    <m:sSup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𝑒</m:t>
                                      </m:r>
                                    </m:e>
                                    <m:sup>
                                      <m:r>
                                        <a:rPr lang="en-US" i="1">
                                          <a:latin typeface="Cambria Math" panose="02040503050406030204" pitchFamily="18" charset="0"/>
                                        </a:rPr>
                                        <m:t>𝑗</m:t>
                                      </m:r>
                                      <m:r>
                                        <a:rPr lang="en-US" i="1">
                                          <a:latin typeface="Cambria Math" panose="02040503050406030204" pitchFamily="18" charset="0"/>
                                          <a:cs typeface="Cambria Math" panose="02040503050406030204" pitchFamily="18" charset="0"/>
                                        </a:rPr>
                                        <m:t>𝜃</m:t>
                                      </m:r>
                                      <m:r>
                                        <a:rPr lang="en-US" i="1" baseline="-25000">
                                          <a:latin typeface="Cambria Math" panose="02040503050406030204" pitchFamily="18" charset="0"/>
                                          <a:cs typeface="Cambria Math" panose="02040503050406030204" pitchFamily="18" charset="0"/>
                                        </a:rPr>
                                        <m:t>𝑝𝑛</m:t>
                                      </m:r>
                                    </m:sup>
                                  </m:sSup>
                                </m:e>
                              </m:d>
                              <m:sSup>
                                <m:sSupPr>
                                  <m:ctrlPr>
                                    <a:rPr lang="pt-BR" altLang="pt-BR" i="1">
                                      <a:latin typeface="Cambria Math" panose="02040503050406030204" pitchFamily="18" charset="0"/>
                                      <a:ea typeface="Cambria Math" panose="02040503050406030204" pitchFamily="18" charset="0"/>
                                    </a:rPr>
                                  </m:ctrlPr>
                                </m:sSup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pt-BR" altLang="pt-BR" i="1">
                                      <a:latin typeface="Cambria Math" panose="02040503050406030204" pitchFamily="18" charset="0"/>
                                      <a:ea typeface="Cambria Math" panose="02040503050406030204" pitchFamily="18" charset="0"/>
                                    </a:rPr>
                                    <m:t>𝑥</m:t>
                                  </m:r>
                                  <m:r>
                                    <a:rPr lang="pt-BR" altLang="pt-BR" i="1">
                                      <a:latin typeface="Cambria Math" panose="02040503050406030204" pitchFamily="18" charset="0"/>
                                      <a:ea typeface="Cambria Math" panose="02040503050406030204" pitchFamily="18" charset="0"/>
                                    </a:rPr>
                                    <m:t>2</m:t>
                                  </m:r>
                                </m:sup>
                              </m:sSup>
                            </m:den>
                          </m:f>
                        </m:e>
                      </m:d>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𝜃</m:t>
                      </m:r>
                      <m:r>
                        <a:rPr lang="en-US" altLang="pt-BR" i="1">
                          <a:latin typeface="Cambria Math" panose="02040503050406030204" pitchFamily="18" charset="0"/>
                          <a:ea typeface="Cambria Math" panose="02040503050406030204" pitchFamily="18" charset="0"/>
                          <a:cs typeface="Cambria Math" panose="02040503050406030204" pitchFamily="18" charset="0"/>
                        </a:rPr>
                        <m:t> +</m:t>
                      </m:r>
                      <m:r>
                        <a:rPr lang="en-US" altLang="pt-BR" i="1">
                          <a:latin typeface="Cambria Math" panose="02040503050406030204" pitchFamily="18" charset="0"/>
                          <a:ea typeface="Cambria Math" panose="02040503050406030204" pitchFamily="18" charset="0"/>
                          <a:cs typeface="Cambria Math" panose="02040503050406030204" pitchFamily="18" charset="0"/>
                        </a:rPr>
                        <m:t>𝜃</m:t>
                      </m:r>
                      <m:r>
                        <a:rPr lang="en-US" altLang="pt-BR" i="1">
                          <a:latin typeface="Cambria Math" panose="02040503050406030204" pitchFamily="18" charset="0"/>
                          <a:ea typeface="Cambria Math" panose="02040503050406030204" pitchFamily="18" charset="0"/>
                          <a:cs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1</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𝜃</m:t>
                      </m:r>
                      <m:r>
                        <a:rPr lang="en-US" altLang="pt-BR" i="1">
                          <a:latin typeface="Cambria Math" panose="02040503050406030204" pitchFamily="18" charset="0"/>
                          <a:ea typeface="Cambria Math" panose="02040503050406030204" pitchFamily="18" charset="0"/>
                          <a:cs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𝜃</m:t>
                      </m:r>
                      <m:r>
                        <a:rPr lang="en-US" altLang="pt-BR" i="1">
                          <a:latin typeface="Cambria Math" panose="02040503050406030204" pitchFamily="18" charset="0"/>
                          <a:ea typeface="Cambria Math" panose="02040503050406030204" pitchFamily="18" charset="0"/>
                          <a:cs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𝑚</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𝑥</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1</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𝜋</m:t>
                          </m:r>
                        </m:num>
                        <m:den>
                          <m:r>
                            <a:rPr lang="en-US" altLang="pt-BR" i="1">
                              <a:latin typeface="Cambria Math" panose="02040503050406030204" pitchFamily="18" charset="0"/>
                              <a:ea typeface="Cambria Math" panose="02040503050406030204" pitchFamily="18" charset="0"/>
                              <a:cs typeface="Cambria Math" panose="02040503050406030204" pitchFamily="18" charset="0"/>
                            </a:rPr>
                            <m:t>2</m:t>
                          </m:r>
                        </m:den>
                      </m:f>
                      <m:r>
                        <a:rPr lang="en-US" altLang="pt-BR" i="1">
                          <a:latin typeface="Cambria Math" panose="02040503050406030204" pitchFamily="18" charset="0"/>
                          <a:ea typeface="Cambria Math" panose="02040503050406030204" pitchFamily="18" charset="0"/>
                          <a:cs typeface="Cambria Math" panose="02040503050406030204" pitchFamily="18" charset="0"/>
                        </a:rPr>
                        <m:t> − </m:t>
                      </m:r>
                      <m:r>
                        <a:rPr lang="en-US" altLang="pt-BR" i="1">
                          <a:latin typeface="Cambria Math" panose="02040503050406030204" pitchFamily="18" charset="0"/>
                          <a:ea typeface="Cambria Math" panose="02040503050406030204" pitchFamily="18" charset="0"/>
                          <a:cs typeface="Cambria Math" panose="02040503050406030204" pitchFamily="18" charset="0"/>
                        </a:rPr>
                        <m:t>𝜃</m:t>
                      </m:r>
                      <m:r>
                        <a:rPr lang="en-US" altLang="pt-BR" i="1">
                          <a:latin typeface="Cambria Math" panose="02040503050406030204" pitchFamily="18" charset="0"/>
                          <a:ea typeface="Cambria Math" panose="02040503050406030204" pitchFamily="18" charset="0"/>
                          <a:cs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1</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𝜃</m:t>
                      </m:r>
                      <m:r>
                        <a:rPr lang="en-US" altLang="pt-BR" i="1">
                          <a:latin typeface="Cambria Math" panose="02040503050406030204" pitchFamily="18" charset="0"/>
                          <a:ea typeface="Cambria Math" panose="02040503050406030204" pitchFamily="18" charset="0"/>
                          <a:cs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𝜃</m:t>
                      </m:r>
                      <m:r>
                        <a:rPr lang="en-US" altLang="pt-BR" i="1">
                          <a:latin typeface="Cambria Math" panose="02040503050406030204" pitchFamily="18" charset="0"/>
                          <a:ea typeface="Cambria Math" panose="02040503050406030204" pitchFamily="18" charset="0"/>
                          <a:cs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𝑚</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𝑥</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2</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𝜋</m:t>
                          </m:r>
                        </m:num>
                        <m:den>
                          <m:r>
                            <a:rPr lang="en-US" altLang="pt-BR" i="1">
                              <a:latin typeface="Cambria Math" panose="02040503050406030204" pitchFamily="18" charset="0"/>
                              <a:ea typeface="Cambria Math" panose="02040503050406030204" pitchFamily="18" charset="0"/>
                              <a:cs typeface="Cambria Math" panose="02040503050406030204" pitchFamily="18" charset="0"/>
                            </a:rPr>
                            <m:t>2</m:t>
                          </m:r>
                        </m:den>
                      </m:f>
                    </m:oMath>
                  </m:oMathPara>
                </a14:m>
                <a:endParaRPr lang="pt-BR" altLang="pt-BR" i="1" dirty="0" smtClean="0">
                  <a:latin typeface="Cambria Math" panose="02040503050406030204" pitchFamily="18" charset="0"/>
                  <a:ea typeface="Cambria Math" panose="02040503050406030204" pitchFamily="18" charset="0"/>
                </a:endParaRPr>
              </a:p>
              <a:p>
                <a:pPr marL="0" indent="0">
                  <a:lnSpc>
                    <a:spcPct val="120000"/>
                  </a:lnSpc>
                  <a:spcBef>
                    <a:spcPts val="600"/>
                  </a:spcBef>
                  <a:spcAft>
                    <a:spcPts val="600"/>
                  </a:spcAft>
                  <a:buNone/>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onde </a:t>
                </a:r>
                <a14:m>
                  <m:oMath xmlns:m="http://schemas.openxmlformats.org/officeDocument/2006/math">
                    <m:sSub>
                      <m:sSub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𝐴</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𝑧</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2400" i="1">
                        <a:latin typeface="Cambria Math" panose="02040503050406030204" pitchFamily="18" charset="0"/>
                        <a:ea typeface="Cambria Math" panose="02040503050406030204" pitchFamily="18" charset="0"/>
                        <a:cs typeface="Cambria Math" panose="02040503050406030204" pitchFamily="18" charset="0"/>
                      </a:rPr>
                      <m:t> = |</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en-US" altLang="pt-BR" sz="2400" i="1" baseline="-25000">
                                <a:latin typeface="Cambria Math" panose="02040503050406030204" pitchFamily="18" charset="0"/>
                                <a:ea typeface="Cambria Math" panose="02040503050406030204" pitchFamily="18" charset="0"/>
                              </a:rPr>
                              <m:t>𝑖</m:t>
                            </m:r>
                          </m:den>
                        </m:f>
                      </m:e>
                    </m:d>
                    <m:r>
                      <a:rPr lang="en-US" altLang="pt-BR" sz="2400" i="1">
                        <a:latin typeface="Cambria Math" panose="02040503050406030204" pitchFamily="18" charset="0"/>
                        <a:ea typeface="Cambria Math" panose="02040503050406030204" pitchFamily="18" charset="0"/>
                      </a:rPr>
                      <m:t>|        </m:t>
                    </m:r>
                    <m:r>
                      <a:rPr lang="en-US" altLang="pt-BR" sz="2400" i="1">
                        <a:latin typeface="Cambria Math" panose="02040503050406030204" pitchFamily="18" charset="0"/>
                        <a:ea typeface="Cambria Math" panose="02040503050406030204" pitchFamily="18" charset="0"/>
                      </a:rPr>
                      <m:t>𝑒</m:t>
                    </m:r>
                    <m:r>
                      <a:rPr lang="en-US" altLang="pt-BR" sz="2400" i="1">
                        <a:latin typeface="Cambria Math" panose="02040503050406030204" pitchFamily="18" charset="0"/>
                        <a:ea typeface="Cambria Math" panose="02040503050406030204" pitchFamily="18" charset="0"/>
                      </a:rPr>
                      <m:t>       </m:t>
                    </m:r>
                    <m:r>
                      <a:rPr lang="en-US" sz="2400" i="1">
                        <a:latin typeface="Cambria Math" panose="02040503050406030204" pitchFamily="18" charset="0"/>
                        <a:cs typeface="Cambria Math" panose="02040503050406030204" pitchFamily="18" charset="0"/>
                      </a:rPr>
                      <m:t>𝜃</m:t>
                    </m:r>
                    <m:r>
                      <a:rPr lang="en-US" sz="2400" i="1" baseline="-25000">
                        <a:latin typeface="Cambria Math" panose="02040503050406030204" pitchFamily="18" charset="0"/>
                        <a:cs typeface="Cambria Math" panose="02040503050406030204" pitchFamily="18" charset="0"/>
                      </a:rPr>
                      <m:t>𝑧</m:t>
                    </m:r>
                    <m:r>
                      <a:rPr lang="en-US" sz="2400" i="1" baseline="-25000">
                        <a:latin typeface="Cambria Math" panose="02040503050406030204" pitchFamily="18" charset="0"/>
                        <a:cs typeface="Cambria Math" panose="02040503050406030204" pitchFamily="18" charset="0"/>
                      </a:rPr>
                      <m:t>𝑖</m:t>
                    </m:r>
                    <m:r>
                      <a:rPr lang="en-US" sz="2400" i="1">
                        <a:latin typeface="Cambria Math" panose="02040503050406030204" pitchFamily="18" charset="0"/>
                        <a:cs typeface="Cambria Math" panose="02040503050406030204" pitchFamily="18" charset="0"/>
                      </a:rPr>
                      <m:t>=</m:t>
                    </m:r>
                    <m:r>
                      <a:rPr lang="en-US" sz="2400" i="1">
                        <a:latin typeface="Cambria Math" panose="02040503050406030204" pitchFamily="18" charset="0"/>
                        <a:cs typeface="Cambria Math" panose="02040503050406030204" pitchFamily="18" charset="0"/>
                      </a:rPr>
                      <m:t>𝑎𝑟𝑐𝑡𝑎𝑔</m:t>
                    </m:r>
                    <m:r>
                      <a:rPr lang="en-US" sz="2400" i="1">
                        <a:latin typeface="Cambria Math" panose="02040503050406030204" pitchFamily="18" charset="0"/>
                        <a:cs typeface="Cambria Math" panose="02040503050406030204" pitchFamily="18" charset="0"/>
                      </a:rPr>
                      <m:t>(</m:t>
                    </m:r>
                    <m:f>
                      <m:fPr>
                        <m:ctrlPr>
                          <a:rPr lang="en-US" sz="2400" i="1">
                            <a:latin typeface="Cambria Math" panose="02040503050406030204" pitchFamily="18" charset="0"/>
                            <a:cs typeface="Cambria Math" panose="02040503050406030204" pitchFamily="18" charset="0"/>
                          </a:rPr>
                        </m:ctrlPr>
                      </m:fPr>
                      <m:num>
                        <m:r>
                          <a:rPr lang="en-US" sz="2400" i="1">
                            <a:latin typeface="Cambria Math" panose="02040503050406030204" pitchFamily="18" charset="0"/>
                            <a:cs typeface="Cambria Math" panose="02040503050406030204" pitchFamily="18" charset="0"/>
                          </a:rPr>
                          <m:t>𝐼𝑚𝑎𝑔</m:t>
                        </m:r>
                        <m:r>
                          <a:rPr lang="en-US" sz="2400" i="1">
                            <a:latin typeface="Cambria Math" panose="02040503050406030204" pitchFamily="18" charset="0"/>
                            <a:cs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1</m:t>
                                </m:r>
                              </m:den>
                            </m:f>
                          </m:e>
                        </m:d>
                      </m:num>
                      <m:den>
                        <m:r>
                          <a:rPr lang="en-US" sz="2400" i="1">
                            <a:latin typeface="Cambria Math" panose="02040503050406030204" pitchFamily="18" charset="0"/>
                            <a:cs typeface="Cambria Math" panose="02040503050406030204" pitchFamily="18" charset="0"/>
                          </a:rPr>
                          <m:t>𝑅𝑒𝑎𝑙</m:t>
                        </m:r>
                        <m:r>
                          <a:rPr lang="en-US" sz="2400" i="1">
                            <a:latin typeface="Cambria Math" panose="02040503050406030204" pitchFamily="18" charset="0"/>
                            <a:cs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a:latin typeface="Cambria Math" panose="02040503050406030204" pitchFamily="18" charset="0"/>
                                    <a:ea typeface="Cambria Math" panose="02040503050406030204" pitchFamily="18" charset="0"/>
                                  </a:rPr>
                                  <m:t>1</m:t>
                                </m:r>
                              </m:den>
                            </m:f>
                          </m:e>
                        </m:d>
                      </m:den>
                    </m:f>
                  </m:oMath>
                </a14:m>
                <a:r>
                  <a:rPr lang="pt-BR" altLang="en-US" sz="2400">
                    <a:latin typeface="Cambria Math" panose="02040503050406030204" pitchFamily="18" charset="0"/>
                    <a:cs typeface="Cambria Math" panose="02040503050406030204" pitchFamily="18" charset="0"/>
                  </a:rPr>
                  <a:t>)=arctag(</a:t>
                </a:r>
                <a14:m>
                  <m:oMath xmlns:m="http://schemas.openxmlformats.org/officeDocument/2006/math">
                    <m:f>
                      <m:fPr>
                        <m:type m:val="skw"/>
                        <m:ctrlPr>
                          <a:rPr lang="pt-BR" altLang="pt-BR" sz="2400" i="1">
                            <a:latin typeface="Cambria Math" panose="02040503050406030204" pitchFamily="18" charset="0"/>
                            <a:ea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1</m:t>
                        </m:r>
                      </m:den>
                    </m:f>
                  </m:oMath>
                </a14:m>
                <a:r>
                  <a:rPr lang="pt-BR" altLang="en-US" sz="2400" dirty="0" smtClean="0">
                    <a:latin typeface="Cambria Math" panose="02040503050406030204" pitchFamily="18" charset="0"/>
                    <a:ea typeface="Cambria Math" panose="02040503050406030204" pitchFamily="18" charset="0"/>
                    <a:cs typeface="Cambria Math" panose="02040503050406030204" pitchFamily="18" charset="0"/>
                  </a:rPr>
                  <a:t>)</a:t>
                </a:r>
                <a:endParaRPr lang="pt-BR" altLang="en-US" sz="2400"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218440" y="386080"/>
                <a:ext cx="11755120" cy="633539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273685" y="514985"/>
                <a:ext cx="11755120" cy="603186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spcAft>
                    <a:spcPts val="1200"/>
                  </a:spcAft>
                  <a:buNone/>
                </a:pPr>
                <a14:m>
                  <m:oMathPara xmlns:m="http://schemas.openxmlformats.org/officeDocument/2006/math">
                    <m:oMathParaPr>
                      <m:jc m:val="centerGroup"/>
                    </m:oMathParaPr>
                    <m:oMath xmlns:m="http://schemas.openxmlformats.org/officeDocument/2006/math">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20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000" b="0" i="1" smtClean="0">
                              <a:latin typeface="Cambria Math" panose="02040503050406030204" pitchFamily="18" charset="0"/>
                              <a:ea typeface="Cambria Math" panose="02040503050406030204" pitchFamily="18" charset="0"/>
                              <a:cs typeface="Cambria Math" panose="02040503050406030204" pitchFamily="18" charset="0"/>
                            </a:rPr>
                            <m:t>𝑗</m:t>
                          </m:r>
                          <m:r>
                            <a:rPr lang="pt-BR" altLang="pt-BR" sz="2000" b="0" i="1" smtClean="0">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sz="2000" i="1">
                          <a:latin typeface="Cambria Math" panose="02040503050406030204" pitchFamily="18" charset="0"/>
                          <a:ea typeface="Cambria Math" panose="02040503050406030204" pitchFamily="18" charset="0"/>
                          <a:cs typeface="Cambria Math" panose="02040503050406030204" pitchFamily="18" charset="0"/>
                        </a:rPr>
                        <m:t>=</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𝑎𝑟𝑐𝑡𝑎𝑔</m:t>
                      </m:r>
                      <m:sSub>
                        <m:sSubPr>
                          <m:ctrlPr>
                            <a:rPr lang="pt-BR" altLang="pt-BR" sz="2000" i="1">
                              <a:latin typeface="Cambria Math" panose="02040503050406030204" pitchFamily="18" charset="0"/>
                              <a:ea typeface="Cambria Math" panose="02040503050406030204" pitchFamily="18" charset="0"/>
                            </a:rPr>
                          </m:ctrlPr>
                        </m:sSubPr>
                        <m:e>
                          <m:r>
                            <a:rPr lang="en-US" altLang="pt-BR" sz="2000" i="1">
                              <a:latin typeface="Cambria Math" panose="02040503050406030204" pitchFamily="18" charset="0"/>
                              <a:ea typeface="Cambria Math" panose="02040503050406030204" pitchFamily="18" charset="0"/>
                            </a:rPr>
                            <m:t>(</m:t>
                          </m:r>
                          <m:r>
                            <a:rPr lang="en-US" altLang="pt-BR" sz="2000" i="1">
                              <a:latin typeface="Cambria Math" panose="02040503050406030204" pitchFamily="18" charset="0"/>
                              <a:ea typeface="Cambria Math" panose="02040503050406030204" pitchFamily="18" charset="0"/>
                            </a:rPr>
                            <m:t>0</m:t>
                          </m:r>
                          <m:r>
                            <a:rPr lang="en-US" altLang="pt-BR" sz="2000" i="1">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rPr>
                            <m:t>𝐴</m:t>
                          </m:r>
                        </m:e>
                        <m:sub>
                          <m:r>
                            <a:rPr lang="pt-BR" altLang="pt-BR" sz="2000" i="1">
                              <a:latin typeface="Cambria Math" panose="02040503050406030204" pitchFamily="18" charset="0"/>
                              <a:ea typeface="Cambria Math" panose="02040503050406030204" pitchFamily="18" charset="0"/>
                            </a:rPr>
                            <m:t>𝑚</m:t>
                          </m:r>
                        </m:sub>
                      </m:sSub>
                      <m:r>
                        <a:rPr lang="en-US" altLang="pt-BR" sz="2000" i="1">
                          <a:latin typeface="Cambria Math" panose="02040503050406030204" pitchFamily="18" charset="0"/>
                          <a:ea typeface="Cambria Math" panose="02040503050406030204" pitchFamily="18" charset="0"/>
                        </a:rPr>
                        <m:t>)</m:t>
                      </m:r>
                    </m:oMath>
                  </m:oMathPara>
                </a14:m>
                <a:endParaRPr lang="pt-BR" altLang="pt-BR" sz="2000" i="1" dirty="0" smtClean="0">
                  <a:latin typeface="Cambria Math" panose="02040503050406030204" pitchFamily="18" charset="0"/>
                  <a:ea typeface="Cambria Math" panose="02040503050406030204" pitchFamily="18" charset="0"/>
                </a:endParaRPr>
              </a:p>
              <a:p>
                <a:pPr marL="0" indent="0">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r>
                        <a:rPr lang="pt-BR" altLang="pt-BR" sz="2000" b="0" i="1" smtClean="0">
                          <a:latin typeface="Cambria Math" panose="02040503050406030204" pitchFamily="18" charset="0"/>
                          <a:ea typeface="Cambria Math" panose="02040503050406030204" pitchFamily="18" charset="0"/>
                        </a:rPr>
                        <m:t>+</m:t>
                      </m:r>
                      <m:r>
                        <a:rPr lang="en-US" altLang="pt-BR" sz="2000" b="0" i="1" smtClean="0">
                          <a:latin typeface="Cambria Math" panose="02040503050406030204" pitchFamily="18" charset="0"/>
                          <a:ea typeface="Cambria Math" panose="02040503050406030204" pitchFamily="18" charset="0"/>
                        </a:rPr>
                        <m:t>𝑎𝑟𝑐𝑡𝑎𝑔</m:t>
                      </m:r>
                      <m:d>
                        <m:dPr>
                          <m:ctrlPr>
                            <a:rPr lang="pt-BR" altLang="pt-BR" sz="2000" i="1">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m:t>
                          </m:r>
                          <m:f>
                            <m:fPr>
                              <m:type m:val="skw"/>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000" i="1">
                                  <a:latin typeface="Cambria Math" panose="02040503050406030204" pitchFamily="18" charset="0"/>
                                  <a:ea typeface="Cambria Math" panose="02040503050406030204" pitchFamily="18" charset="0"/>
                                </a:rPr>
                                <m:t>𝑧</m:t>
                              </m:r>
                              <m:r>
                                <a:rPr lang="pt-BR" altLang="pt-BR" sz="2000" i="1" baseline="-25000">
                                  <a:latin typeface="Cambria Math" panose="02040503050406030204" pitchFamily="18" charset="0"/>
                                  <a:ea typeface="Cambria Math" panose="02040503050406030204" pitchFamily="18" charset="0"/>
                                </a:rPr>
                                <m:t>1</m:t>
                              </m:r>
                            </m:den>
                          </m:f>
                        </m:e>
                      </m:d>
                      <m:r>
                        <a:rPr lang="pt-BR" altLang="pt-BR" sz="2000" b="0" i="1" smtClean="0">
                          <a:latin typeface="Cambria Math" panose="02040503050406030204" pitchFamily="18" charset="0"/>
                          <a:ea typeface="Cambria Math" panose="02040503050406030204" pitchFamily="18" charset="0"/>
                        </a:rPr>
                        <m:t>  +</m:t>
                      </m:r>
                      <m:r>
                        <a:rPr lang="en-US" altLang="pt-BR" sz="2000" b="0" i="1" smtClean="0">
                          <a:latin typeface="Cambria Math" panose="02040503050406030204" pitchFamily="18" charset="0"/>
                          <a:ea typeface="Cambria Math" panose="02040503050406030204" pitchFamily="18" charset="0"/>
                        </a:rPr>
                        <m:t>𝑎𝑟𝑐𝑡𝑎𝑔</m:t>
                      </m:r>
                      <m:d>
                        <m:dPr>
                          <m:ctrlPr>
                            <a:rPr lang="pt-BR" altLang="pt-BR" sz="2000" i="1">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m:t>
                          </m:r>
                          <m:f>
                            <m:fPr>
                              <m:type m:val="skw"/>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000" i="1">
                                  <a:latin typeface="Cambria Math" panose="02040503050406030204" pitchFamily="18" charset="0"/>
                                  <a:ea typeface="Cambria Math" panose="02040503050406030204" pitchFamily="18" charset="0"/>
                                </a:rPr>
                                <m:t>𝑧</m:t>
                              </m:r>
                              <m:r>
                                <a:rPr lang="en-US" altLang="pt-BR" sz="2000" i="1" baseline="-25000">
                                  <a:latin typeface="Cambria Math" panose="02040503050406030204" pitchFamily="18" charset="0"/>
                                  <a:ea typeface="Cambria Math" panose="02040503050406030204" pitchFamily="18" charset="0"/>
                                </a:rPr>
                                <m:t>2</m:t>
                              </m:r>
                            </m:den>
                          </m:f>
                        </m:e>
                      </m:d>
                      <m:r>
                        <a:rPr lang="pt-BR" altLang="pt-BR" sz="2000" b="0" i="1" smtClean="0">
                          <a:latin typeface="Cambria Math" panose="02040503050406030204" pitchFamily="18" charset="0"/>
                          <a:ea typeface="Cambria Math" panose="02040503050406030204" pitchFamily="18" charset="0"/>
                        </a:rPr>
                        <m:t>+…+</m:t>
                      </m:r>
                      <m:r>
                        <a:rPr lang="en-US" altLang="pt-BR" sz="2000" b="0" i="1" smtClean="0">
                          <a:latin typeface="Cambria Math" panose="02040503050406030204" pitchFamily="18" charset="0"/>
                          <a:ea typeface="Cambria Math" panose="02040503050406030204" pitchFamily="18" charset="0"/>
                        </a:rPr>
                        <m:t>𝑎𝑟𝑐𝑡𝑎𝑔</m:t>
                      </m:r>
                      <m:d>
                        <m:dPr>
                          <m:ctrlPr>
                            <a:rPr lang="pt-BR" altLang="pt-BR" sz="2000" i="1">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m:t>
                          </m:r>
                          <m:f>
                            <m:fPr>
                              <m:type m:val="skw"/>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000" i="1">
                                  <a:latin typeface="Cambria Math" panose="02040503050406030204" pitchFamily="18" charset="0"/>
                                  <a:ea typeface="Cambria Math" panose="02040503050406030204" pitchFamily="18" charset="0"/>
                                </a:rPr>
                                <m:t>𝑧</m:t>
                              </m:r>
                              <m:r>
                                <a:rPr lang="en-US" altLang="pt-BR" sz="2000" i="1" baseline="-25000">
                                  <a:latin typeface="Cambria Math" panose="02040503050406030204" pitchFamily="18" charset="0"/>
                                  <a:ea typeface="Cambria Math" panose="02040503050406030204" pitchFamily="18" charset="0"/>
                                </a:rPr>
                                <m:t>𝑚</m:t>
                              </m:r>
                            </m:den>
                          </m:f>
                        </m:e>
                      </m:d>
                      <m:r>
                        <a:rPr lang="pt-BR" altLang="pt-BR" sz="2000" b="0" i="1" smtClean="0">
                          <a:latin typeface="Cambria Math" panose="02040503050406030204" pitchFamily="18" charset="0"/>
                          <a:ea typeface="Cambria Math" panose="02040503050406030204" pitchFamily="18" charset="0"/>
                        </a:rPr>
                        <m:t>+</m:t>
                      </m:r>
                      <m:r>
                        <a:rPr lang="pt-BR" altLang="pt-BR" sz="2000" b="0" i="1" smtClean="0">
                          <a:latin typeface="Cambria Math" panose="02040503050406030204" pitchFamily="18" charset="0"/>
                          <a:ea typeface="Cambria Math" panose="02040503050406030204" pitchFamily="18" charset="0"/>
                        </a:rPr>
                        <m:t>𝑥</m:t>
                      </m:r>
                      <m:r>
                        <a:rPr lang="pt-BR" altLang="pt-BR" sz="2000" b="0" i="1" baseline="-25000" smtClean="0">
                          <a:latin typeface="Cambria Math" panose="02040503050406030204" pitchFamily="18" charset="0"/>
                          <a:ea typeface="Cambria Math" panose="02040503050406030204" pitchFamily="18" charset="0"/>
                        </a:rPr>
                        <m:t>1</m:t>
                      </m:r>
                      <m:r>
                        <a:rPr lang="pt-BR" altLang="pt-BR" sz="2000" b="0" i="1" smtClean="0">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𝜔</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r>
                        <a:rPr lang="pt-BR" altLang="pt-BR" sz="2000" b="0" i="1" smtClean="0">
                          <a:latin typeface="Cambria Math" panose="02040503050406030204" pitchFamily="18" charset="0"/>
                          <a:ea typeface="Cambria Math" panose="02040503050406030204" pitchFamily="18" charset="0"/>
                        </a:rPr>
                        <m:t>−</m:t>
                      </m:r>
                      <m:r>
                        <a:rPr lang="en-US" altLang="pt-BR" sz="2000" b="0" i="1" smtClean="0">
                          <a:latin typeface="Cambria Math" panose="02040503050406030204" pitchFamily="18" charset="0"/>
                          <a:ea typeface="Cambria Math" panose="02040503050406030204" pitchFamily="18" charset="0"/>
                        </a:rPr>
                        <m:t>𝑎𝑟𝑐𝑡𝑎𝑔</m:t>
                      </m:r>
                      <m:d>
                        <m:dPr>
                          <m:ctrlPr>
                            <a:rPr lang="pt-BR" altLang="pt-BR" sz="2000" i="1">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m:t>
                          </m:r>
                          <m:f>
                            <m:fPr>
                              <m:type m:val="skw"/>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000" i="1">
                                  <a:latin typeface="Cambria Math" panose="02040503050406030204" pitchFamily="18" charset="0"/>
                                  <a:ea typeface="Cambria Math" panose="02040503050406030204" pitchFamily="18" charset="0"/>
                                </a:rPr>
                                <m:t>𝑝</m:t>
                              </m:r>
                              <m:r>
                                <a:rPr lang="pt-BR" altLang="pt-BR" sz="2000" i="1" baseline="-25000">
                                  <a:latin typeface="Cambria Math" panose="02040503050406030204" pitchFamily="18" charset="0"/>
                                  <a:ea typeface="Cambria Math" panose="02040503050406030204" pitchFamily="18" charset="0"/>
                                </a:rPr>
                                <m:t>1</m:t>
                              </m:r>
                            </m:den>
                          </m:f>
                        </m:e>
                      </m:d>
                      <m:r>
                        <a:rPr lang="pt-BR" altLang="pt-BR" sz="2000" i="1">
                          <a:latin typeface="Cambria Math" panose="02040503050406030204" pitchFamily="18" charset="0"/>
                          <a:ea typeface="Cambria Math" panose="02040503050406030204" pitchFamily="18" charset="0"/>
                        </a:rPr>
                        <m:t>  </m:t>
                      </m:r>
                      <m:r>
                        <a:rPr lang="pt-BR" altLang="pt-BR" sz="2000" b="0" i="1" smtClean="0">
                          <a:latin typeface="Cambria Math" panose="02040503050406030204" pitchFamily="18" charset="0"/>
                          <a:ea typeface="Cambria Math" panose="02040503050406030204" pitchFamily="18" charset="0"/>
                        </a:rPr>
                        <m:t>−</m:t>
                      </m:r>
                      <m:r>
                        <a:rPr lang="en-US" altLang="pt-BR" sz="2000" b="0" i="1" smtClean="0">
                          <a:latin typeface="Cambria Math" panose="02040503050406030204" pitchFamily="18" charset="0"/>
                          <a:ea typeface="Cambria Math" panose="02040503050406030204" pitchFamily="18" charset="0"/>
                        </a:rPr>
                        <m:t>𝑎𝑟𝑐𝑡𝑎𝑔</m:t>
                      </m:r>
                      <m:d>
                        <m:dPr>
                          <m:ctrlPr>
                            <a:rPr lang="pt-BR" altLang="pt-BR" sz="2000" i="1">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m:t>
                          </m:r>
                          <m:f>
                            <m:fPr>
                              <m:type m:val="skw"/>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000" i="1">
                                  <a:latin typeface="Cambria Math" panose="02040503050406030204" pitchFamily="18" charset="0"/>
                                  <a:ea typeface="Cambria Math" panose="02040503050406030204" pitchFamily="18" charset="0"/>
                                </a:rPr>
                                <m:t>𝑝</m:t>
                              </m:r>
                              <m:r>
                                <a:rPr lang="en-US" altLang="pt-BR" sz="2000" i="1" baseline="-25000">
                                  <a:latin typeface="Cambria Math" panose="02040503050406030204" pitchFamily="18" charset="0"/>
                                  <a:ea typeface="Cambria Math" panose="02040503050406030204" pitchFamily="18" charset="0"/>
                                </a:rPr>
                                <m:t>2</m:t>
                              </m:r>
                            </m:den>
                          </m:f>
                        </m:e>
                      </m:d>
                      <m:r>
                        <a:rPr lang="pt-BR" altLang="pt-BR" sz="2000" b="0" i="1" smtClean="0">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rPr>
                        <m:t>…</m:t>
                      </m:r>
                      <m:r>
                        <a:rPr lang="pt-BR" altLang="pt-BR" sz="2000" b="0" i="1" smtClean="0">
                          <a:latin typeface="Cambria Math" panose="02040503050406030204" pitchFamily="18" charset="0"/>
                          <a:ea typeface="Cambria Math" panose="02040503050406030204" pitchFamily="18" charset="0"/>
                        </a:rPr>
                        <m:t>−</m:t>
                      </m:r>
                      <m:r>
                        <a:rPr lang="en-US" altLang="pt-BR" sz="2000" b="0" i="1" smtClean="0">
                          <a:latin typeface="Cambria Math" panose="02040503050406030204" pitchFamily="18" charset="0"/>
                          <a:ea typeface="Cambria Math" panose="02040503050406030204" pitchFamily="18" charset="0"/>
                        </a:rPr>
                        <m:t>𝑎𝑟𝑐𝑡𝑎𝑔</m:t>
                      </m:r>
                      <m:d>
                        <m:dPr>
                          <m:ctrlPr>
                            <a:rPr lang="pt-BR" altLang="pt-BR" sz="2000" i="1">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m:t>
                          </m:r>
                          <m:f>
                            <m:fPr>
                              <m:type m:val="skw"/>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000" i="1">
                                  <a:latin typeface="Cambria Math" panose="02040503050406030204" pitchFamily="18" charset="0"/>
                                  <a:ea typeface="Cambria Math" panose="02040503050406030204" pitchFamily="18" charset="0"/>
                                </a:rPr>
                                <m:t>𝑝</m:t>
                              </m:r>
                              <m:r>
                                <a:rPr lang="en-US" altLang="pt-BR" sz="2000" i="1" baseline="-25000">
                                  <a:latin typeface="Cambria Math" panose="02040503050406030204" pitchFamily="18" charset="0"/>
                                  <a:ea typeface="Cambria Math" panose="02040503050406030204" pitchFamily="18" charset="0"/>
                                </a:rPr>
                                <m:t>𝑛</m:t>
                              </m:r>
                            </m:den>
                          </m:f>
                        </m:e>
                      </m:d>
                      <m:r>
                        <a:rPr lang="pt-BR" altLang="pt-BR" sz="2000" b="0" i="1" smtClean="0">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rPr>
                        <m:t>𝑥</m:t>
                      </m:r>
                      <m:r>
                        <a:rPr lang="en-US" altLang="pt-BR" sz="2000" i="1" baseline="-25000">
                          <a:latin typeface="Cambria Math" panose="02040503050406030204" pitchFamily="18" charset="0"/>
                          <a:ea typeface="Cambria Math" panose="02040503050406030204" pitchFamily="18" charset="0"/>
                        </a:rPr>
                        <m:t>2</m:t>
                      </m:r>
                      <m:r>
                        <a:rPr lang="pt-BR" altLang="pt-BR" sz="2000" i="1">
                          <a:latin typeface="Cambria Math" panose="02040503050406030204" pitchFamily="18" charset="0"/>
                          <a:ea typeface="Cambria Math" panose="02040503050406030204" pitchFamily="18" charset="0"/>
                        </a:rPr>
                        <m:t>.</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𝜔</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altLang="pt-BR" sz="2000" i="1" dirty="0" smtClean="0">
                  <a:latin typeface="Cambria Math" panose="02040503050406030204" pitchFamily="18" charset="0"/>
                  <a:ea typeface="Cambria Math" panose="02040503050406030204" pitchFamily="18" charset="0"/>
                </a:endParaRPr>
              </a:p>
              <a:p>
                <a:pPr marL="0" indent="0" fontAlgn="auto">
                  <a:lnSpc>
                    <a:spcPct val="120000"/>
                  </a:lnSpc>
                  <a:spcBef>
                    <a:spcPts val="600"/>
                  </a:spcBef>
                  <a:spcAft>
                    <a:spcPts val="600"/>
                  </a:spcAft>
                  <a:buNone/>
                </a:pPr>
                <a:r>
                  <a:rPr lang="pt-BR" altLang="pt-BR" dirty="0" smtClean="0">
                    <a:latin typeface="Comic Sans MS" panose="030F0702030302020204" pitchFamily="66" charset="0"/>
                    <a:ea typeface="Cambria Math" panose="02040503050406030204" pitchFamily="18" charset="0"/>
                  </a:rPr>
                  <a:t>Termos que aparecem na equação</a:t>
                </a:r>
                <a:endParaRPr lang="pt-BR" altLang="pt-BR" dirty="0" smtClean="0">
                  <a:latin typeface="Comic Sans MS" panose="030F0702030302020204" pitchFamily="66" charset="0"/>
                  <a:ea typeface="Cambria Math" panose="02040503050406030204" pitchFamily="18" charset="0"/>
                </a:endParaRPr>
              </a:p>
              <a:p>
                <a:pPr marL="457200" indent="-457200" fontAlgn="auto">
                  <a:lnSpc>
                    <a:spcPct val="120000"/>
                  </a:lnSpc>
                  <a:spcBef>
                    <a:spcPts val="200"/>
                  </a:spcBef>
                  <a:buFont typeface="+mj-lt"/>
                  <a:buAutoNum type="arabicPeriod"/>
                </a:pP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𝑎𝑟𝑐𝑡𝑎𝑔</m:t>
                    </m:r>
                    <m:sSub>
                      <m:sSubPr>
                        <m:ctrlPr>
                          <a:rPr lang="pt-BR" altLang="pt-BR" sz="2400" i="1">
                            <a:latin typeface="Cambria Math" panose="02040503050406030204" pitchFamily="18" charset="0"/>
                            <a:ea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rPr>
                          <m:t>(</m:t>
                        </m:r>
                        <m:r>
                          <a:rPr lang="en-US" altLang="pt-BR" sz="2400" i="1">
                            <a:latin typeface="Cambria Math" panose="02040503050406030204" pitchFamily="18" charset="0"/>
                            <a:ea typeface="Cambria Math" panose="02040503050406030204" pitchFamily="18" charset="0"/>
                          </a:rPr>
                          <m:t>0</m:t>
                        </m:r>
                        <m:r>
                          <a:rPr lang="en-US" altLang="pt-BR" sz="2400" i="1">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𝐴</m:t>
                        </m:r>
                      </m:e>
                      <m:sub>
                        <m:r>
                          <a:rPr lang="pt-BR" altLang="pt-BR" sz="2400" i="1">
                            <a:latin typeface="Cambria Math" panose="02040503050406030204" pitchFamily="18" charset="0"/>
                            <a:ea typeface="Cambria Math" panose="02040503050406030204" pitchFamily="18" charset="0"/>
                          </a:rPr>
                          <m:t>𝑚</m:t>
                        </m:r>
                      </m:sub>
                    </m:sSub>
                    <m:r>
                      <a:rPr lang="en-US" altLang="pt-BR" sz="2400" i="1">
                        <a:latin typeface="Cambria Math" panose="02040503050406030204" pitchFamily="18" charset="0"/>
                        <a:ea typeface="Cambria Math" panose="02040503050406030204" pitchFamily="18" charset="0"/>
                      </a:rPr>
                      <m:t>)</m:t>
                    </m:r>
                  </m:oMath>
                </a14:m>
                <a:r>
                  <a:rPr lang="pt-BR" altLang="pt-BR" sz="2400" dirty="0" smtClean="0">
                    <a:latin typeface="Comic Sans MS" panose="030F0702030302020204" pitchFamily="66" charset="0"/>
                    <a:ea typeface="Cambria Math" panose="02040503050406030204" pitchFamily="18" charset="0"/>
                  </a:rPr>
                  <a:t> 					(constante, </a:t>
                </a:r>
                <a:r>
                  <a:rPr lang="pt-BR" altLang="pt-BR" sz="2400" dirty="0" smtClean="0">
                    <a:latin typeface="Comic Sans MS" panose="030F0702030302020204" pitchFamily="66" charset="0"/>
                    <a:ea typeface="Cambria Math" panose="02040503050406030204" pitchFamily="18" charset="0"/>
                    <a:sym typeface="Symbol" panose="05050102010706020507" charset="0"/>
                  </a:rPr>
                  <a:t> </a:t>
                </a:r>
                <a:r>
                  <a:rPr lang="pt-BR" altLang="pt-BR" sz="2400" dirty="0" smtClean="0">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pt-BR" sz="2400" dirty="0" smtClean="0">
                    <a:latin typeface="Comic Sans MS" panose="030F0702030302020204" pitchFamily="66" charset="0"/>
                    <a:ea typeface="Cambria Math" panose="02040503050406030204" pitchFamily="18" charset="0"/>
                  </a:rPr>
                  <a:t>)</a:t>
                </a:r>
                <a:endParaRPr lang="pt-BR" altLang="pt-BR" sz="2400" dirty="0" smtClean="0">
                  <a:latin typeface="Comic Sans MS" panose="030F0702030302020204" pitchFamily="66" charset="0"/>
                  <a:ea typeface="Cambria Math" panose="02040503050406030204" pitchFamily="18" charset="0"/>
                </a:endParaRPr>
              </a:p>
              <a:p>
                <a:pPr marL="457200" indent="-457200" fontAlgn="auto">
                  <a:lnSpc>
                    <a:spcPct val="120000"/>
                  </a:lnSpc>
                  <a:spcBef>
                    <a:spcPts val="200"/>
                  </a:spcBef>
                  <a:buFont typeface="+mj-lt"/>
                  <a:buAutoNum type="arabicPeriod"/>
                </a:pPr>
                <a14:m>
                  <m:oMath xmlns:m="http://schemas.openxmlformats.org/officeDocument/2006/math">
                    <m:r>
                      <a:rPr lang="pt-BR" altLang="pt-BR" sz="2400" b="0" i="1" smtClean="0">
                        <a:latin typeface="Cambria Math" panose="02040503050406030204" pitchFamily="18" charset="0"/>
                        <a:ea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rPr>
                      <m:t>𝑎𝑟𝑐𝑡𝑎𝑔</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400" i="1">
                                <a:latin typeface="Cambria Math" panose="02040503050406030204" pitchFamily="18" charset="0"/>
                                <a:ea typeface="Cambria Math" panose="02040503050406030204" pitchFamily="18" charset="0"/>
                              </a:rPr>
                              <m:t>𝑝</m:t>
                            </m:r>
                            <m:r>
                              <a:rPr lang="en-US" altLang="pt-BR" sz="2400" i="1" baseline="-25000">
                                <a:latin typeface="Cambria Math" panose="02040503050406030204" pitchFamily="18" charset="0"/>
                                <a:ea typeface="Cambria Math" panose="02040503050406030204" pitchFamily="18" charset="0"/>
                              </a:rPr>
                              <m:t>𝑖</m:t>
                            </m:r>
                          </m:den>
                        </m:f>
                      </m:e>
                    </m:d>
                  </m:oMath>
                </a14:m>
                <a:r>
                  <a:rPr lang="pt-BR" altLang="pt-BR" sz="2400" dirty="0">
                    <a:latin typeface="Comic Sans MS" panose="030F0702030302020204" pitchFamily="66" charset="0"/>
                    <a:ea typeface="Cambria Math" panose="02040503050406030204" pitchFamily="18" charset="0"/>
                  </a:rPr>
                  <a:t> 				(polo negativo</a:t>
                </a:r>
                <a:r>
                  <a:rPr lang="pt-BR" altLang="pt-BR" sz="2400" dirty="0" smtClean="0">
                    <a:latin typeface="Comic Sans MS" panose="030F0702030302020204" pitchFamily="66" charset="0"/>
                    <a:ea typeface="Cambria Math" panose="02040503050406030204" pitchFamily="18" charset="0"/>
                  </a:rPr>
                  <a:t>)</a:t>
                </a:r>
                <a:endParaRPr lang="pt-BR" altLang="pt-BR" sz="2400" dirty="0" smtClean="0">
                  <a:latin typeface="Comic Sans MS" panose="030F0702030302020204" pitchFamily="66" charset="0"/>
                  <a:ea typeface="Cambria Math" panose="02040503050406030204" pitchFamily="18" charset="0"/>
                </a:endParaRPr>
              </a:p>
              <a:p>
                <a:pPr marL="457200" indent="-457200" fontAlgn="auto">
                  <a:lnSpc>
                    <a:spcPct val="120000"/>
                  </a:lnSpc>
                  <a:spcBef>
                    <a:spcPts val="200"/>
                  </a:spcBef>
                  <a:buFont typeface="+mj-lt"/>
                  <a:buAutoNum type="arabicPeriod"/>
                </a:pPr>
                <a14:m>
                  <m:oMath xmlns:m="http://schemas.openxmlformats.org/officeDocument/2006/math">
                    <m:r>
                      <a:rPr lang="en-US" altLang="pt-BR" sz="2400" b="0" i="1" smtClean="0">
                        <a:latin typeface="Cambria Math" panose="02040503050406030204" pitchFamily="18" charset="0"/>
                        <a:ea typeface="Cambria Math" panose="02040503050406030204" pitchFamily="18" charset="0"/>
                      </a:rPr>
                      <m:t>𝑎𝑟𝑐𝑡𝑎𝑔</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en-US" altLang="pt-BR" sz="2400" i="1" baseline="-25000">
                                <a:latin typeface="Cambria Math" panose="02040503050406030204" pitchFamily="18" charset="0"/>
                                <a:ea typeface="Cambria Math" panose="02040503050406030204" pitchFamily="18" charset="0"/>
                              </a:rPr>
                              <m:t>𝑖</m:t>
                            </m:r>
                          </m:den>
                        </m:f>
                      </m:e>
                    </m:d>
                  </m:oMath>
                </a14:m>
                <a:r>
                  <a:rPr lang="pt-BR" altLang="pt-BR" sz="2400" dirty="0" smtClean="0">
                    <a:latin typeface="Comic Sans MS" panose="030F0702030302020204" pitchFamily="66" charset="0"/>
                    <a:ea typeface="Cambria Math" panose="02040503050406030204" pitchFamily="18" charset="0"/>
                  </a:rPr>
                  <a:t> 					(zero, positivo ou negativo)</a:t>
                </a:r>
                <a:endParaRPr lang="pt-BR" altLang="pt-BR" sz="2400" dirty="0" smtClean="0">
                  <a:latin typeface="Comic Sans MS" panose="030F0702030302020204" pitchFamily="66" charset="0"/>
                  <a:ea typeface="Cambria Math" panose="02040503050406030204" pitchFamily="18" charset="0"/>
                </a:endParaRPr>
              </a:p>
              <a:p>
                <a:pPr marL="457200" indent="-457200" fontAlgn="auto">
                  <a:lnSpc>
                    <a:spcPct val="120000"/>
                  </a:lnSpc>
                  <a:spcBef>
                    <a:spcPts val="200"/>
                  </a:spcBef>
                  <a:buFont typeface="+mj-lt"/>
                  <a:buAutoNum type="arabicPeriod"/>
                </a:pP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oMath>
                </a14:m>
                <a:r>
                  <a:rPr lang="pt-BR" altLang="pt-BR" sz="2400" dirty="0" smtClean="0">
                    <a:latin typeface="Comic Sans MS" panose="030F0702030302020204" pitchFamily="66" charset="0"/>
                    <a:ea typeface="Cambria Math" panose="02040503050406030204" pitchFamily="18" charset="0"/>
                  </a:rPr>
                  <a:t>  ou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oMath>
                </a14:m>
                <a:r>
                  <a:rPr lang="pt-BR" altLang="pt-BR" sz="2400" dirty="0" smtClean="0">
                    <a:latin typeface="Comic Sans MS" panose="030F0702030302020204" pitchFamily="66" charset="0"/>
                    <a:ea typeface="Cambria Math" panose="02040503050406030204" pitchFamily="18" charset="0"/>
                  </a:rPr>
                  <a:t>				(zero ou polo e 0)</a:t>
                </a:r>
                <a:endParaRPr lang="pt-BR" altLang="pt-BR" sz="2400" dirty="0" smtClean="0">
                  <a:latin typeface="Comic Sans MS" panose="030F0702030302020204" pitchFamily="66" charset="0"/>
                  <a:ea typeface="Cambria Math" panose="02040503050406030204" pitchFamily="18" charset="0"/>
                </a:endParaRPr>
              </a:p>
              <a:p>
                <a:pPr marL="0" indent="0" fontAlgn="auto">
                  <a:lnSpc>
                    <a:spcPct val="120000"/>
                  </a:lnSpc>
                  <a:spcBef>
                    <a:spcPts val="600"/>
                  </a:spcBef>
                  <a:spcAft>
                    <a:spcPts val="600"/>
                  </a:spcAft>
                  <a:buNone/>
                </a:pPr>
                <a:r>
                  <a:rPr lang="pt-BR" altLang="pt-BR" dirty="0" smtClean="0">
                    <a:latin typeface="Comic Sans MS" panose="030F0702030302020204" pitchFamily="66" charset="0"/>
                    <a:ea typeface="Cambria Math" panose="02040503050406030204" pitchFamily="18" charset="0"/>
                  </a:rPr>
                  <a:t>Se soubermos desenhar estes termos, podemos fazer o diagrama de Bode-Fase </a:t>
                </a:r>
                <a:r>
                  <a:rPr lang="pt-BR" altLang="pt-BR" dirty="0" smtClean="0">
                    <a:latin typeface="Comic Sans MS" panose="030F0702030302020204" pitchFamily="66" charset="0"/>
                    <a:ea typeface="Cambria Math" panose="02040503050406030204" pitchFamily="18" charset="0"/>
                    <a:sym typeface="+mn-ea"/>
                  </a:rPr>
                  <a:t>apenas somenado curvas</a:t>
                </a:r>
                <a:endParaRPr lang="pt-BR" altLang="pt-BR" dirty="0" smtClean="0">
                  <a:latin typeface="Comic Sans MS" panose="030F0702030302020204" pitchFamily="66" charset="0"/>
                  <a:ea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273685" y="514985"/>
                <a:ext cx="11755120" cy="603186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ço Reservado para Número de Slide 1"/>
          <p:cNvSpPr>
            <a:spLocks noGrp="1"/>
          </p:cNvSpPr>
          <p:nvPr/>
        </p:nvSpPr>
        <p:spPr>
          <a:xfrm>
            <a:off x="8787765" y="6355715"/>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Espaço Reservado para Conteúdo 2"/>
              <p:cNvSpPr txBox="1"/>
              <p:nvPr/>
            </p:nvSpPr>
            <p:spPr>
              <a:xfrm>
                <a:off x="273378" y="514704"/>
                <a:ext cx="5269584" cy="710781"/>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600"/>
                  </a:spcAft>
                  <a:buNone/>
                </a:pPr>
                <a:r>
                  <a:rPr lang="pt-BR" altLang="pt-BR" b="1" dirty="0" smtClean="0">
                    <a:solidFill>
                      <a:srgbClr val="C00000"/>
                    </a:solidFill>
                    <a:latin typeface="Comic Sans MS" panose="030F0702030302020204" pitchFamily="66" charset="0"/>
                    <a:ea typeface="Cambria Math" panose="02040503050406030204" pitchFamily="18" charset="0"/>
                  </a:rPr>
                  <a:t>1.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sSub>
                      <m:sSubPr>
                        <m:ctrlPr>
                          <a:rPr lang="pt-BR" altLang="pt-BR" i="1">
                            <a:latin typeface="Cambria Math" panose="02040503050406030204" pitchFamily="18" charset="0"/>
                            <a:ea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rPr>
                          <m:t>0</m:t>
                        </m:r>
                        <m:r>
                          <a:rPr lang="en-US"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𝐴</m:t>
                        </m:r>
                      </m:e>
                      <m:sub>
                        <m:r>
                          <a:rPr lang="pt-BR" altLang="pt-BR" i="1">
                            <a:latin typeface="Cambria Math" panose="02040503050406030204" pitchFamily="18" charset="0"/>
                            <a:ea typeface="Cambria Math" panose="02040503050406030204" pitchFamily="18" charset="0"/>
                          </a:rPr>
                          <m:t>𝑚</m:t>
                        </m:r>
                      </m:sub>
                    </m:sSub>
                    <m:r>
                      <a:rPr lang="en-US" altLang="pt-BR" i="1">
                        <a:latin typeface="Cambria Math" panose="02040503050406030204" pitchFamily="18" charset="0"/>
                        <a:ea typeface="Cambria Math" panose="02040503050406030204" pitchFamily="18" charset="0"/>
                      </a:rPr>
                      <m:t>)</m:t>
                    </m:r>
                  </m:oMath>
                </a14:m>
                <a:r>
                  <a:rPr lang="pt-BR" altLang="pt-BR" dirty="0" smtClean="0">
                    <a:latin typeface="Comic Sans MS" panose="030F0702030302020204" pitchFamily="66" charset="0"/>
                    <a:ea typeface="Cambria Math" panose="02040503050406030204" pitchFamily="18" charset="0"/>
                    <a:sym typeface="+mn-ea"/>
                  </a:rPr>
                  <a:t>   </a:t>
                </a:r>
                <a:r>
                  <a:rPr lang="pt-BR" altLang="pt-BR" b="1" dirty="0" smtClean="0">
                    <a:solidFill>
                      <a:srgbClr val="C00000"/>
                    </a:solidFill>
                    <a:latin typeface="Comic Sans MS" panose="030F0702030302020204" pitchFamily="66" charset="0"/>
                    <a:ea typeface="Cambria Math" panose="02040503050406030204" pitchFamily="18" charset="0"/>
                  </a:rPr>
                  <a:t>(constante)</a:t>
                </a:r>
                <a:endParaRPr lang="pt-BR" altLang="pt-BR" b="1" dirty="0" smtClean="0">
                  <a:solidFill>
                    <a:srgbClr val="C00000"/>
                  </a:solidFill>
                  <a:latin typeface="Comic Sans MS" panose="030F0702030302020204" pitchFamily="66" charset="0"/>
                  <a:ea typeface="Cambria Math" panose="02040503050406030204" pitchFamily="18" charset="0"/>
                </a:endParaRPr>
              </a:p>
            </p:txBody>
          </p:sp>
        </mc:Choice>
        <mc:Fallback>
          <p:sp>
            <p:nvSpPr>
              <p:cNvPr id="5" name="Espaço Reservado para Conteúdo 2"/>
              <p:cNvSpPr txBox="1">
                <a:spLocks noRot="1" noChangeAspect="1" noMove="1" noResize="1" noEditPoints="1" noAdjustHandles="1" noChangeArrowheads="1" noChangeShapeType="1" noTextEdit="1"/>
              </p:cNvSpPr>
              <p:nvPr/>
            </p:nvSpPr>
            <p:spPr>
              <a:xfrm>
                <a:off x="273378" y="514704"/>
                <a:ext cx="5269584" cy="710781"/>
              </a:xfrm>
              <a:prstGeom prst="rect">
                <a:avLst/>
              </a:prstGeom>
              <a:blipFill rotWithShape="1">
                <a:blip r:embed="rId1"/>
                <a:stretch>
                  <a:fillRect l="-6" t="-50" r="1" b="80"/>
                </a:stretch>
              </a:blipFill>
            </p:spPr>
            <p:txBody>
              <a:bodyPr/>
              <a:lstStyle/>
              <a:p>
                <a:r>
                  <a:rPr lang="pt-BR" altLang="en-US">
                    <a:noFill/>
                  </a:rPr>
                  <a:t> </a:t>
                </a:r>
              </a:p>
            </p:txBody>
          </p:sp>
        </mc:Fallback>
      </mc:AlternateContent>
      <p:cxnSp>
        <p:nvCxnSpPr>
          <p:cNvPr id="6" name="Conector de Seta Reta 5"/>
          <p:cNvCxnSpPr/>
          <p:nvPr/>
        </p:nvCxnSpPr>
        <p:spPr>
          <a:xfrm flipH="1">
            <a:off x="1403373" y="1332599"/>
            <a:ext cx="0" cy="2554664"/>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7" name="Conector de Seta Reta 6"/>
          <p:cNvCxnSpPr/>
          <p:nvPr/>
        </p:nvCxnSpPr>
        <p:spPr>
          <a:xfrm>
            <a:off x="649229" y="3623312"/>
            <a:ext cx="418550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4126844" y="3653778"/>
            <a:ext cx="1415772" cy="369332"/>
          </a:xfrm>
          <a:prstGeom prst="rect">
            <a:avLst/>
          </a:prstGeom>
          <a:noFill/>
        </p:spPr>
        <p:txBody>
          <a:bodyPr wrap="non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cxnSp>
        <p:nvCxnSpPr>
          <p:cNvPr id="10" name="Conector Reto 9"/>
          <p:cNvCxnSpPr/>
          <p:nvPr/>
        </p:nvCxnSpPr>
        <p:spPr>
          <a:xfrm>
            <a:off x="466984" y="3619000"/>
            <a:ext cx="4100660" cy="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2" name="Espaço Reservado para Conteúdo 2"/>
              <p:cNvSpPr txBox="1"/>
              <p:nvPr/>
            </p:nvSpPr>
            <p:spPr>
              <a:xfrm>
                <a:off x="963295" y="4478655"/>
                <a:ext cx="9641840" cy="142176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lnSpc>
                    <a:spcPct val="120000"/>
                  </a:lnSpc>
                  <a:spcBef>
                    <a:spcPts val="600"/>
                  </a:spcBef>
                </a:pPr>
                <a:r>
                  <a:rPr lang="pt-BR" altLang="pt-BR" dirty="0" smtClean="0">
                    <a:latin typeface="Comic Sans MS" panose="030F0702030302020204" pitchFamily="66" charset="0"/>
                    <a:ea typeface="Cambria Math" panose="02040503050406030204" pitchFamily="18" charset="0"/>
                  </a:rPr>
                  <a:t>se A</a:t>
                </a:r>
                <a:r>
                  <a:rPr lang="pt-BR" altLang="pt-BR" baseline="-25000" dirty="0" smtClean="0">
                    <a:latin typeface="Comic Sans MS" panose="030F0702030302020204" pitchFamily="66" charset="0"/>
                    <a:ea typeface="Cambria Math" panose="02040503050406030204" pitchFamily="18" charset="0"/>
                  </a:rPr>
                  <a:t>m</a:t>
                </a:r>
                <a:r>
                  <a:rPr lang="pt-BR" altLang="pt-BR" dirty="0" smtClean="0">
                    <a:latin typeface="Comic Sans MS" panose="030F0702030302020204" pitchFamily="66" charset="0"/>
                    <a:ea typeface="Cambria Math" panose="02040503050406030204" pitchFamily="18" charset="0"/>
                  </a:rPr>
                  <a:t> for positivo a fase é </a:t>
                </a:r>
                <a14:m>
                  <m:oMath xmlns:m="http://schemas.openxmlformats.org/officeDocument/2006/math">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0</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𝜋</m:t>
                    </m:r>
                  </m:oMath>
                </a14:m>
                <a:r>
                  <a:rPr lang="pt-BR" altLang="pt-BR"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𝜋</m:t>
                    </m:r>
                  </m:oMath>
                </a14:m>
                <a:r>
                  <a:rPr lang="pt-BR" altLang="en-US" dirty="0" smtClean="0">
                    <a:latin typeface="Cambria Math" panose="02040503050406030204" pitchFamily="18" charset="0"/>
                    <a:ea typeface="Cambria Math" panose="02040503050406030204" pitchFamily="18" charset="0"/>
                    <a:cs typeface="Cambria Math" panose="02040503050406030204" pitchFamily="18" charset="0"/>
                  </a:rPr>
                  <a:t>, 0, 2</a:t>
                </a:r>
                <a14:m>
                  <m:oMath xmlns:m="http://schemas.openxmlformats.org/officeDocument/2006/math">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𝜋</m:t>
                    </m:r>
                  </m:oMath>
                </a14:m>
                <a:r>
                  <a:rPr lang="pt-BR" altLang="en-US" dirty="0" smtClean="0">
                    <a:latin typeface="Cambria Math" panose="02040503050406030204" pitchFamily="18" charset="0"/>
                    <a:ea typeface="Cambria Math" panose="02040503050406030204" pitchFamily="18" charset="0"/>
                    <a:cs typeface="Cambria Math" panose="02040503050406030204" pitchFamily="18" charset="0"/>
                  </a:rPr>
                  <a:t>, .. </a:t>
                </a:r>
                <a:r>
                  <a:rPr lang="pt-BR" altLang="en-US" dirty="0" smtClean="0">
                    <a:latin typeface="Comic Sans MS" panose="030F0702030302020204" pitchFamily="66" charset="0"/>
                    <a:ea typeface="Cambria Math" panose="02040503050406030204" pitchFamily="18" charset="0"/>
                    <a:cs typeface="Comic Sans MS" panose="030F0702030302020204" pitchFamily="66" charset="0"/>
                  </a:rPr>
                  <a:t>)</a:t>
                </a:r>
                <a:endParaRPr lang="pt-BR" altLang="pt-BR" dirty="0" smtClean="0">
                  <a:latin typeface="Comic Sans MS" panose="030F0702030302020204" pitchFamily="66" charset="0"/>
                  <a:ea typeface="Cambria Math" panose="02040503050406030204" pitchFamily="18" charset="0"/>
                </a:endParaRPr>
              </a:p>
              <a:p>
                <a:pPr fontAlgn="auto">
                  <a:lnSpc>
                    <a:spcPct val="120000"/>
                  </a:lnSpc>
                  <a:spcBef>
                    <a:spcPts val="600"/>
                  </a:spcBef>
                </a:pPr>
                <a:r>
                  <a:rPr lang="pt-BR" altLang="pt-BR" dirty="0" smtClean="0">
                    <a:latin typeface="Comic Sans MS" panose="030F0702030302020204" pitchFamily="66" charset="0"/>
                    <a:ea typeface="Cambria Math" panose="02040503050406030204" pitchFamily="18" charset="0"/>
                  </a:rPr>
                  <a:t>se </a:t>
                </a:r>
                <a:r>
                  <a:rPr lang="pt-BR" altLang="pt-BR" dirty="0" smtClean="0">
                    <a:latin typeface="Comic Sans MS" panose="030F0702030302020204" pitchFamily="66" charset="0"/>
                    <a:ea typeface="Cambria Math" panose="02040503050406030204" pitchFamily="18" charset="0"/>
                    <a:sym typeface="+mn-ea"/>
                  </a:rPr>
                  <a:t>A</a:t>
                </a:r>
                <a:r>
                  <a:rPr lang="pt-BR" altLang="pt-BR" baseline="-25000" dirty="0" smtClean="0">
                    <a:latin typeface="Comic Sans MS" panose="030F0702030302020204" pitchFamily="66" charset="0"/>
                    <a:ea typeface="Cambria Math" panose="02040503050406030204" pitchFamily="18" charset="0"/>
                    <a:sym typeface="+mn-ea"/>
                  </a:rPr>
                  <a:t>m</a:t>
                </a:r>
                <a:r>
                  <a:rPr lang="pt-BR" altLang="pt-BR" dirty="0" smtClean="0">
                    <a:latin typeface="Comic Sans MS" panose="030F0702030302020204" pitchFamily="66" charset="0"/>
                    <a:ea typeface="Cambria Math" panose="02040503050406030204" pitchFamily="18" charset="0"/>
                    <a:sym typeface="+mn-ea"/>
                  </a:rPr>
                  <a:t> for negativo a fase é </a:t>
                </a:r>
                <a14:m>
                  <m:oMath xmlns:m="http://schemas.openxmlformats.org/officeDocument/2006/math">
                    <m:r>
                      <m:rPr>
                        <m:sty m:val="p"/>
                      </m:rPr>
                      <a:rPr lang="en-US" altLang="pt-BR" dirty="0" smtClean="0">
                        <a:latin typeface="Cambria Math" panose="02040503050406030204" pitchFamily="18" charset="0"/>
                        <a:ea typeface="Cambria Math" panose="02040503050406030204" pitchFamily="18" charset="0"/>
                        <a:cs typeface="Cambria Math" panose="02040503050406030204" pitchFamily="18" charset="0"/>
                        <a:sym typeface="+mn-ea"/>
                      </a:rPr>
                      <m:t>π</m:t>
                    </m:r>
                    <m:r>
                      <a:rPr lang="en-US" altLang="pt-BR" dirty="0" smtClean="0">
                        <a:latin typeface="Cambria Math" panose="02040503050406030204" pitchFamily="18" charset="0"/>
                        <a:ea typeface="Cambria Math" panose="02040503050406030204" pitchFamily="18" charset="0"/>
                        <a:cs typeface="Cambria Math" panose="02040503050406030204" pitchFamily="18" charset="0"/>
                        <a:sym typeface="+mn-ea"/>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𝜋</m:t>
                    </m:r>
                  </m:oMath>
                </a14:m>
                <a:r>
                  <a:rPr lang="pt-BR" altLang="pt-BR" dirty="0" smtClean="0">
                    <a:latin typeface="Comic Sans MS" panose="030F0702030302020204" pitchFamily="66" charset="0"/>
                    <a:ea typeface="Cambria Math" panose="02040503050406030204" pitchFamily="18" charset="0"/>
                    <a:sym typeface="+mn-ea"/>
                  </a:rPr>
                  <a:t> (..,</a:t>
                </a:r>
                <a14:m>
                  <m:oMath xmlns:m="http://schemas.openxmlformats.org/officeDocument/2006/math">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3</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𝜋</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𝜋</m:t>
                    </m:r>
                  </m:oMath>
                </a14:m>
                <a:r>
                  <a:rPr lang="pt-BR" altLang="en-US" dirty="0" smtClean="0">
                    <a:latin typeface="Cambria Math" panose="02040503050406030204" pitchFamily="18" charset="0"/>
                    <a:ea typeface="Cambria Math" panose="02040503050406030204" pitchFamily="18" charset="0"/>
                    <a:cs typeface="Cambria Math" panose="02040503050406030204" pitchFamily="18" charset="0"/>
                  </a:rPr>
                  <a:t>, </a:t>
                </a:r>
                <a14:m>
                  <m:oMath xmlns:m="http://schemas.openxmlformats.org/officeDocument/2006/math">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𝜋</m:t>
                    </m:r>
                  </m:oMath>
                </a14:m>
                <a:r>
                  <a:rPr lang="pt-BR" altLang="en-US" dirty="0" smtClean="0">
                    <a:latin typeface="Cambria Math" panose="02040503050406030204" pitchFamily="18" charset="0"/>
                    <a:ea typeface="Cambria Math" panose="02040503050406030204" pitchFamily="18" charset="0"/>
                    <a:cs typeface="Cambria Math" panose="02040503050406030204" pitchFamily="18" charset="0"/>
                  </a:rPr>
                  <a:t>, 3</a:t>
                </a:r>
                <a14:m>
                  <m:oMath xmlns:m="http://schemas.openxmlformats.org/officeDocument/2006/math">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𝜋</m:t>
                    </m:r>
                  </m:oMath>
                </a14:m>
                <a:r>
                  <a:rPr lang="pt-BR" altLang="en-US" dirty="0" smtClean="0">
                    <a:latin typeface="Cambria Math" panose="02040503050406030204" pitchFamily="18" charset="0"/>
                    <a:ea typeface="Cambria Math" panose="02040503050406030204" pitchFamily="18" charset="0"/>
                    <a:cs typeface="Cambria Math" panose="02040503050406030204" pitchFamily="18" charset="0"/>
                  </a:rPr>
                  <a:t>, ..</a:t>
                </a:r>
                <a:r>
                  <a:rPr lang="pt-BR" altLang="en-US" dirty="0" smtClean="0">
                    <a:latin typeface="Comic Sans MS" panose="030F0702030302020204" pitchFamily="66" charset="0"/>
                    <a:ea typeface="Cambria Math" panose="02040503050406030204" pitchFamily="18" charset="0"/>
                    <a:cs typeface="Comic Sans MS" panose="030F0702030302020204" pitchFamily="66" charset="0"/>
                  </a:rPr>
                  <a:t>)</a:t>
                </a:r>
                <a:endParaRPr lang="pt-BR" altLang="en-US" dirty="0" smtClean="0">
                  <a:latin typeface="Comic Sans MS" panose="030F0702030302020204" pitchFamily="66" charset="0"/>
                  <a:ea typeface="Cambria Math" panose="02040503050406030204" pitchFamily="18" charset="0"/>
                  <a:cs typeface="Comic Sans MS" panose="030F0702030302020204" pitchFamily="66" charset="0"/>
                </a:endParaRPr>
              </a:p>
            </p:txBody>
          </p:sp>
        </mc:Choice>
        <mc:Fallback>
          <p:sp>
            <p:nvSpPr>
              <p:cNvPr id="12" name="Espaço Reservado para Conteúdo 2"/>
              <p:cNvSpPr txBox="1">
                <a:spLocks noRot="1" noChangeAspect="1" noMove="1" noResize="1" noEditPoints="1" noAdjustHandles="1" noChangeArrowheads="1" noChangeShapeType="1" noTextEdit="1"/>
              </p:cNvSpPr>
              <p:nvPr/>
            </p:nvSpPr>
            <p:spPr>
              <a:xfrm>
                <a:off x="963295" y="4478655"/>
                <a:ext cx="9641840" cy="1421765"/>
              </a:xfrm>
              <a:prstGeom prst="rect">
                <a:avLst/>
              </a:prstGeom>
              <a:blipFill rotWithShape="1">
                <a:blip r:embed="rId2"/>
                <a:stretch>
                  <a:fillRect/>
                </a:stretch>
              </a:blipFill>
            </p:spPr>
            <p:txBody>
              <a:bodyPr/>
              <a:lstStyle/>
              <a:p>
                <a:r>
                  <a:rPr lang="pt-BR" altLang="en-US">
                    <a:noFill/>
                  </a:rPr>
                  <a:t> </a:t>
                </a:r>
              </a:p>
            </p:txBody>
          </p:sp>
        </mc:Fallback>
      </mc:AlternateContent>
      <p:sp>
        <p:nvSpPr>
          <p:cNvPr id="13" name="CaixaDeTexto 12"/>
          <p:cNvSpPr txBox="1"/>
          <p:nvPr/>
        </p:nvSpPr>
        <p:spPr>
          <a:xfrm>
            <a:off x="851824" y="1333162"/>
            <a:ext cx="550151" cy="369332"/>
          </a:xfrm>
          <a:prstGeom prst="rect">
            <a:avLst/>
          </a:prstGeom>
          <a:noFill/>
        </p:spPr>
        <p:txBody>
          <a:bodyPr wrap="none" rtlCol="0">
            <a:spAutoFit/>
          </a:bodyPr>
          <a:lstStyle/>
          <a:p>
            <a:r>
              <a:rPr lang="pt-BR" dirty="0" err="1" smtClean="0">
                <a:latin typeface="Comic Sans MS" panose="030F0702030302020204" pitchFamily="66" charset="0"/>
              </a:rPr>
              <a:t>rad</a:t>
            </a:r>
            <a:endParaRPr lang="pt-BR" dirty="0">
              <a:latin typeface="Comic Sans MS" panose="030F0702030302020204" pitchFamily="66" charset="0"/>
            </a:endParaRPr>
          </a:p>
        </p:txBody>
      </p:sp>
      <p:cxnSp>
        <p:nvCxnSpPr>
          <p:cNvPr id="14" name="Conector de Seta Reta 13"/>
          <p:cNvCxnSpPr/>
          <p:nvPr/>
        </p:nvCxnSpPr>
        <p:spPr>
          <a:xfrm flipH="1">
            <a:off x="7391423" y="1332599"/>
            <a:ext cx="0" cy="2554664"/>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5" name="Conector de Seta Reta 14"/>
          <p:cNvCxnSpPr/>
          <p:nvPr/>
        </p:nvCxnSpPr>
        <p:spPr>
          <a:xfrm>
            <a:off x="6637279" y="3623312"/>
            <a:ext cx="418550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6" name="CaixaDeTexto 7"/>
          <p:cNvSpPr txBox="1"/>
          <p:nvPr/>
        </p:nvSpPr>
        <p:spPr>
          <a:xfrm>
            <a:off x="10114894" y="3653778"/>
            <a:ext cx="1415772" cy="369332"/>
          </a:xfrm>
          <a:prstGeom prst="rect">
            <a:avLst/>
          </a:prstGeom>
          <a:noFill/>
        </p:spPr>
        <p:txBody>
          <a:bodyPr wrap="non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cxnSp>
        <p:nvCxnSpPr>
          <p:cNvPr id="17" name="Conector Reto 16"/>
          <p:cNvCxnSpPr/>
          <p:nvPr/>
        </p:nvCxnSpPr>
        <p:spPr>
          <a:xfrm>
            <a:off x="6637279" y="2279150"/>
            <a:ext cx="4100660" cy="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18" name="CaixaDeTexto 12"/>
          <p:cNvSpPr txBox="1"/>
          <p:nvPr/>
        </p:nvSpPr>
        <p:spPr>
          <a:xfrm>
            <a:off x="6782089" y="1418252"/>
            <a:ext cx="550151" cy="369332"/>
          </a:xfrm>
          <a:prstGeom prst="rect">
            <a:avLst/>
          </a:prstGeom>
          <a:noFill/>
        </p:spPr>
        <p:txBody>
          <a:bodyPr wrap="none" rtlCol="0">
            <a:spAutoFit/>
          </a:bodyPr>
          <a:lstStyle/>
          <a:p>
            <a:r>
              <a:rPr lang="pt-BR" dirty="0" err="1" smtClean="0">
                <a:latin typeface="Comic Sans MS" panose="030F0702030302020204" pitchFamily="66" charset="0"/>
              </a:rPr>
              <a:t>rad</a:t>
            </a:r>
            <a:endParaRPr lang="pt-BR" dirty="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20" name="Caixa de Texto 19"/>
              <p:cNvSpPr txBox="1"/>
              <p:nvPr/>
            </p:nvSpPr>
            <p:spPr>
              <a:xfrm>
                <a:off x="1891665" y="3161665"/>
                <a:ext cx="3087370" cy="398780"/>
              </a:xfrm>
              <a:prstGeom prst="rect">
                <a:avLst/>
              </a:prstGeom>
              <a:noFill/>
            </p:spPr>
            <p:txBody>
              <a:bodyPr wrap="square" rtlCol="0" anchor="t">
                <a:spAutoFit/>
              </a:bodyPr>
              <a:lstStyle/>
              <a:p>
                <a:pPr algn="l"/>
                <a:r>
                  <a:rPr lang="pt-BR" altLang="en-US" sz="2000">
                    <a:latin typeface="Cambria Math" panose="02040503050406030204" pitchFamily="18" charset="0"/>
                    <a:cs typeface="Cambria Math" panose="02040503050406030204" pitchFamily="18" charset="0"/>
                  </a:rPr>
                  <a:t>A</a:t>
                </a:r>
                <a:r>
                  <a:rPr lang="pt-BR" altLang="en-US" sz="2000" baseline="-25000">
                    <a:latin typeface="Cambria Math" panose="02040503050406030204" pitchFamily="18" charset="0"/>
                    <a:cs typeface="Cambria Math" panose="02040503050406030204" pitchFamily="18" charset="0"/>
                  </a:rPr>
                  <a:t>m </a:t>
                </a:r>
                <a14:m>
                  <m:oMath xmlns:m="http://schemas.openxmlformats.org/officeDocument/2006/math">
                    <m:r>
                      <a:rPr lang="en-US" altLang="pt-BR" sz="2000" i="1">
                        <a:latin typeface="Cambria Math" panose="02040503050406030204" pitchFamily="18" charset="0"/>
                        <a:cs typeface="Cambria Math" panose="02040503050406030204" pitchFamily="18" charset="0"/>
                      </a:rPr>
                      <m:t>&gt;</m:t>
                    </m:r>
                    <m:r>
                      <a:rPr lang="en-US" altLang="pt-BR" sz="2000" i="1">
                        <a:latin typeface="Cambria Math" panose="02040503050406030204" pitchFamily="18" charset="0"/>
                        <a:cs typeface="Cambria Math" panose="02040503050406030204" pitchFamily="18" charset="0"/>
                      </a:rPr>
                      <m:t>0</m:t>
                    </m:r>
                    <m:r>
                      <a:rPr lang="en-US" altLang="pt-BR" sz="2000" i="1">
                        <a:latin typeface="Cambria Math" panose="02040503050406030204" pitchFamily="18" charset="0"/>
                        <a:cs typeface="Cambria Math" panose="02040503050406030204" pitchFamily="18" charset="0"/>
                      </a:rPr>
                      <m:t> </m:t>
                    </m:r>
                    <m:r>
                      <a:rPr lang="en-US" altLang="pt-BR" sz="2000" i="1">
                        <a:latin typeface="Cambria Math" panose="02040503050406030204" pitchFamily="18" charset="0"/>
                        <a:cs typeface="Cambria Math" panose="02040503050406030204" pitchFamily="18" charset="0"/>
                      </a:rPr>
                      <m:t>𝑒𝑛𝑡</m:t>
                    </m:r>
                    <m:r>
                      <a:rPr lang="en-US" altLang="pt-BR" sz="2000" i="1">
                        <a:latin typeface="Cambria Math" panose="02040503050406030204" pitchFamily="18" charset="0"/>
                        <a:cs typeface="Cambria Math" panose="02040503050406030204" pitchFamily="18" charset="0"/>
                      </a:rPr>
                      <m:t>ã</m:t>
                    </m:r>
                    <m:r>
                      <a:rPr lang="en-US" altLang="pt-BR" sz="2000" i="1">
                        <a:latin typeface="Cambria Math" panose="02040503050406030204" pitchFamily="18" charset="0"/>
                        <a:cs typeface="Cambria Math" panose="02040503050406030204" pitchFamily="18" charset="0"/>
                      </a:rPr>
                      <m:t>𝑜</m:t>
                    </m:r>
                    <m:r>
                      <a:rPr lang="en-US" altLang="pt-BR" sz="2000" i="1">
                        <a:latin typeface="Cambria Math" panose="02040503050406030204" pitchFamily="18" charset="0"/>
                        <a:cs typeface="Cambria Math" panose="02040503050406030204" pitchFamily="18" charset="0"/>
                      </a:rPr>
                      <m:t> </m:t>
                    </m:r>
                    <m:r>
                      <a:rPr lang="en-US" altLang="pt-BR" sz="2000" i="1">
                        <a:latin typeface="Cambria Math" panose="02040503050406030204" pitchFamily="18" charset="0"/>
                        <a:cs typeface="Cambria Math" panose="02040503050406030204" pitchFamily="18" charset="0"/>
                      </a:rPr>
                      <m:t>𝑓𝑎𝑠𝑒</m:t>
                    </m:r>
                    <m:r>
                      <a:rPr lang="en-US" altLang="pt-BR" sz="2000" i="1">
                        <a:latin typeface="Cambria Math" panose="02040503050406030204" pitchFamily="18" charset="0"/>
                        <a:cs typeface="Cambria Math" panose="02040503050406030204" pitchFamily="18" charset="0"/>
                      </a:rPr>
                      <m:t>=</m:t>
                    </m:r>
                    <m:r>
                      <a:rPr lang="en-US" altLang="pt-BR" sz="2000" i="1">
                        <a:latin typeface="Cambria Math" panose="02040503050406030204" pitchFamily="18" charset="0"/>
                        <a:cs typeface="Cambria Math" panose="02040503050406030204" pitchFamily="18" charset="0"/>
                      </a:rPr>
                      <m:t>𝑛</m:t>
                    </m:r>
                    <m:r>
                      <a:rPr lang="en-US" altLang="pt-BR" sz="2000" i="1">
                        <a:latin typeface="Cambria Math" panose="02040503050406030204" pitchFamily="18" charset="0"/>
                        <a:cs typeface="Cambria Math" panose="02040503050406030204" pitchFamily="18" charset="0"/>
                      </a:rPr>
                      <m:t>.</m:t>
                    </m:r>
                    <m:r>
                      <a:rPr lang="en-US" altLang="pt-BR" sz="2000" i="1">
                        <a:latin typeface="Cambria Math" panose="02040503050406030204" pitchFamily="18" charset="0"/>
                        <a:cs typeface="Cambria Math" panose="02040503050406030204" pitchFamily="18" charset="0"/>
                      </a:rPr>
                      <m:t>2</m:t>
                    </m:r>
                    <m:r>
                      <a:rPr lang="en-US" altLang="pt-BR" sz="2000" i="1">
                        <a:latin typeface="Cambria Math" panose="02040503050406030204" pitchFamily="18" charset="0"/>
                        <a:ea typeface="MS Mincho" charset="0"/>
                        <a:cs typeface="Cambria Math" panose="02040503050406030204" pitchFamily="18" charset="0"/>
                      </a:rPr>
                      <m:t>𝜋</m:t>
                    </m:r>
                  </m:oMath>
                </a14:m>
                <a:endParaRPr lang="en-US" altLang="pt-BR" sz="2000" i="1">
                  <a:latin typeface="Cambria Math" panose="02040503050406030204" pitchFamily="18" charset="0"/>
                  <a:cs typeface="Cambria Math" panose="02040503050406030204" pitchFamily="18" charset="0"/>
                </a:endParaRPr>
              </a:p>
            </p:txBody>
          </p:sp>
        </mc:Choice>
        <mc:Fallback>
          <p:sp>
            <p:nvSpPr>
              <p:cNvPr id="20" name="Caixa de Texto 19"/>
              <p:cNvSpPr txBox="1">
                <a:spLocks noRot="1" noChangeAspect="1" noMove="1" noResize="1" noEditPoints="1" noAdjustHandles="1" noChangeArrowheads="1" noChangeShapeType="1" noTextEdit="1"/>
              </p:cNvSpPr>
              <p:nvPr/>
            </p:nvSpPr>
            <p:spPr>
              <a:xfrm>
                <a:off x="1891665" y="3161665"/>
                <a:ext cx="3087370" cy="398780"/>
              </a:xfrm>
              <a:prstGeom prst="rect">
                <a:avLst/>
              </a:prstGeom>
              <a:blipFill rotWithShape="1">
                <a:blip r:embed="rId3"/>
                <a:stretch>
                  <a:fillRect b="-63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7450455" y="1702435"/>
                <a:ext cx="3614420" cy="398780"/>
              </a:xfrm>
              <a:prstGeom prst="rect">
                <a:avLst/>
              </a:prstGeom>
              <a:noFill/>
            </p:spPr>
            <p:txBody>
              <a:bodyPr wrap="square" rtlCol="0" anchor="t">
                <a:spAutoFit/>
              </a:bodyPr>
              <a:lstStyle/>
              <a:p>
                <a:pPr algn="l"/>
                <a:r>
                  <a:rPr lang="pt-BR" altLang="en-US" sz="2000">
                    <a:latin typeface="Cambria Math" panose="02040503050406030204" pitchFamily="18" charset="0"/>
                    <a:cs typeface="Cambria Math" panose="02040503050406030204" pitchFamily="18" charset="0"/>
                  </a:rPr>
                  <a:t>A</a:t>
                </a:r>
                <a:r>
                  <a:rPr lang="pt-BR" altLang="en-US" sz="2000" baseline="-25000">
                    <a:latin typeface="Cambria Math" panose="02040503050406030204" pitchFamily="18" charset="0"/>
                    <a:cs typeface="Cambria Math" panose="02040503050406030204" pitchFamily="18" charset="0"/>
                  </a:rPr>
                  <a:t>m </a:t>
                </a:r>
                <a14:m>
                  <m:oMath xmlns:m="http://schemas.openxmlformats.org/officeDocument/2006/math">
                    <m:r>
                      <a:rPr lang="en-US" altLang="pt-BR" sz="2000" i="1">
                        <a:latin typeface="Cambria Math" panose="02040503050406030204" pitchFamily="18" charset="0"/>
                        <a:cs typeface="Cambria Math" panose="02040503050406030204" pitchFamily="18" charset="0"/>
                      </a:rPr>
                      <m:t>&lt;</m:t>
                    </m:r>
                    <m:r>
                      <a:rPr lang="en-US" altLang="pt-BR" sz="2000" i="1">
                        <a:latin typeface="Cambria Math" panose="02040503050406030204" pitchFamily="18" charset="0"/>
                        <a:cs typeface="Cambria Math" panose="02040503050406030204" pitchFamily="18" charset="0"/>
                      </a:rPr>
                      <m:t>0</m:t>
                    </m:r>
                    <m:r>
                      <a:rPr lang="en-US" altLang="pt-BR" sz="2000" i="1">
                        <a:latin typeface="Cambria Math" panose="02040503050406030204" pitchFamily="18" charset="0"/>
                        <a:cs typeface="Cambria Math" panose="02040503050406030204" pitchFamily="18" charset="0"/>
                      </a:rPr>
                      <m:t> </m:t>
                    </m:r>
                    <m:r>
                      <a:rPr lang="en-US" altLang="pt-BR" sz="2000" i="1">
                        <a:latin typeface="Cambria Math" panose="02040503050406030204" pitchFamily="18" charset="0"/>
                        <a:cs typeface="Cambria Math" panose="02040503050406030204" pitchFamily="18" charset="0"/>
                      </a:rPr>
                      <m:t>𝑒𝑛𝑡</m:t>
                    </m:r>
                    <m:r>
                      <a:rPr lang="en-US" altLang="pt-BR" sz="2000" i="1">
                        <a:latin typeface="Cambria Math" panose="02040503050406030204" pitchFamily="18" charset="0"/>
                        <a:cs typeface="Cambria Math" panose="02040503050406030204" pitchFamily="18" charset="0"/>
                      </a:rPr>
                      <m:t>ã</m:t>
                    </m:r>
                    <m:r>
                      <a:rPr lang="en-US" altLang="pt-BR" sz="2000" i="1">
                        <a:latin typeface="Cambria Math" panose="02040503050406030204" pitchFamily="18" charset="0"/>
                        <a:cs typeface="Cambria Math" panose="02040503050406030204" pitchFamily="18" charset="0"/>
                      </a:rPr>
                      <m:t>𝑜</m:t>
                    </m:r>
                    <m:r>
                      <a:rPr lang="en-US" altLang="pt-BR" sz="2000" i="1">
                        <a:latin typeface="Cambria Math" panose="02040503050406030204" pitchFamily="18" charset="0"/>
                        <a:cs typeface="Cambria Math" panose="02040503050406030204" pitchFamily="18" charset="0"/>
                      </a:rPr>
                      <m:t> </m:t>
                    </m:r>
                    <m:r>
                      <a:rPr lang="en-US" altLang="pt-BR" sz="2000" i="1">
                        <a:latin typeface="Cambria Math" panose="02040503050406030204" pitchFamily="18" charset="0"/>
                        <a:cs typeface="Cambria Math" panose="02040503050406030204" pitchFamily="18" charset="0"/>
                      </a:rPr>
                      <m:t>𝑓𝑎𝑠𝑒</m:t>
                    </m:r>
                    <m:r>
                      <a:rPr lang="en-US" altLang="pt-BR" sz="2000" i="1">
                        <a:latin typeface="Cambria Math" panose="02040503050406030204" pitchFamily="18" charset="0"/>
                        <a:cs typeface="Cambria Math" panose="02040503050406030204" pitchFamily="18" charset="0"/>
                      </a:rPr>
                      <m:t>=</m:t>
                    </m:r>
                    <m:r>
                      <a:rPr lang="en-US" altLang="pt-BR" sz="2000" i="1">
                        <a:latin typeface="Cambria Math" panose="02040503050406030204" pitchFamily="18" charset="0"/>
                        <a:cs typeface="Cambria Math" panose="02040503050406030204" pitchFamily="18" charset="0"/>
                      </a:rPr>
                      <m:t>𝜋</m:t>
                    </m:r>
                    <m:r>
                      <a:rPr lang="en-US" altLang="pt-BR" sz="2000" i="1">
                        <a:latin typeface="Cambria Math" panose="02040503050406030204" pitchFamily="18" charset="0"/>
                        <a:cs typeface="Cambria Math" panose="02040503050406030204" pitchFamily="18" charset="0"/>
                      </a:rPr>
                      <m:t>±</m:t>
                    </m:r>
                    <m:r>
                      <a:rPr lang="en-US" altLang="pt-BR" sz="2000" i="1">
                        <a:latin typeface="Cambria Math" panose="02040503050406030204" pitchFamily="18" charset="0"/>
                        <a:cs typeface="Cambria Math" panose="02040503050406030204" pitchFamily="18" charset="0"/>
                      </a:rPr>
                      <m:t>𝑛</m:t>
                    </m:r>
                    <m:r>
                      <a:rPr lang="en-US" altLang="pt-BR" sz="2000" i="1">
                        <a:latin typeface="Cambria Math" panose="02040503050406030204" pitchFamily="18" charset="0"/>
                        <a:cs typeface="Cambria Math" panose="02040503050406030204" pitchFamily="18" charset="0"/>
                      </a:rPr>
                      <m:t>.</m:t>
                    </m:r>
                    <m:r>
                      <a:rPr lang="en-US" altLang="pt-BR" sz="2000" i="1">
                        <a:latin typeface="Cambria Math" panose="02040503050406030204" pitchFamily="18" charset="0"/>
                        <a:cs typeface="Cambria Math" panose="02040503050406030204" pitchFamily="18" charset="0"/>
                      </a:rPr>
                      <m:t>2</m:t>
                    </m:r>
                    <m:r>
                      <a:rPr lang="en-US" altLang="pt-BR" sz="2000" i="1">
                        <a:latin typeface="Cambria Math" panose="02040503050406030204" pitchFamily="18" charset="0"/>
                        <a:ea typeface="MS Mincho" charset="0"/>
                        <a:cs typeface="Cambria Math" panose="02040503050406030204" pitchFamily="18" charset="0"/>
                      </a:rPr>
                      <m:t>𝜋</m:t>
                    </m:r>
                  </m:oMath>
                </a14:m>
                <a:endParaRPr lang="en-US" altLang="pt-BR" sz="2000"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7450455" y="1702435"/>
                <a:ext cx="3614420" cy="398780"/>
              </a:xfrm>
              <a:prstGeom prst="rect">
                <a:avLst/>
              </a:prstGeom>
              <a:blipFill rotWithShape="1">
                <a:blip r:embed="rId4"/>
                <a:stretch>
                  <a:fillRect b="-637"/>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509270" y="684530"/>
                <a:ext cx="11170920" cy="540702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2. </a:t>
                </a:r>
                <a14:m>
                  <m:oMath xmlns:m="http://schemas.openxmlformats.org/officeDocument/2006/math">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rPr>
                              <m:t>𝑖</m:t>
                            </m:r>
                          </m:den>
                        </m:f>
                      </m:e>
                    </m:d>
                  </m:oMath>
                </a14:m>
                <a:r>
                  <a:rPr lang="pt-BR" altLang="pt-BR" dirty="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    </a:t>
                </a:r>
                <a:r>
                  <a:rPr lang="pt-BR" altLang="pt-BR" b="1" dirty="0" smtClean="0">
                    <a:solidFill>
                      <a:srgbClr val="C00000"/>
                    </a:solidFill>
                    <a:latin typeface="Comic Sans MS" panose="030F0702030302020204" pitchFamily="66" charset="0"/>
                    <a:ea typeface="Cambria Math" panose="02040503050406030204" pitchFamily="18" charset="0"/>
                  </a:rPr>
                  <a:t>(</a:t>
                </a:r>
                <a:r>
                  <a:rPr lang="pt-BR" altLang="pt-BR" b="1" dirty="0">
                    <a:solidFill>
                      <a:srgbClr val="C00000"/>
                    </a:solidFill>
                    <a:latin typeface="Comic Sans MS" panose="030F0702030302020204" pitchFamily="66" charset="0"/>
                    <a:ea typeface="Cambria Math" panose="02040503050406030204" pitchFamily="18" charset="0"/>
                  </a:rPr>
                  <a:t>polo negativo</a:t>
                </a:r>
                <a:r>
                  <a:rPr lang="pt-BR" altLang="pt-BR" b="1" dirty="0" smtClean="0">
                    <a:solidFill>
                      <a:srgbClr val="C00000"/>
                    </a:solidFill>
                    <a:latin typeface="Comic Sans MS" panose="030F0702030302020204" pitchFamily="66" charset="0"/>
                    <a:ea typeface="Cambria Math" panose="02040503050406030204" pitchFamily="18" charset="0"/>
                  </a:rPr>
                  <a:t>)</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buNone/>
                </a:pPr>
                <a:r>
                  <a:rPr lang="pt-BR" altLang="pt-BR" i="1" dirty="0" err="1" smtClean="0">
                    <a:latin typeface="Comic Sans MS" panose="030F0702030302020204" pitchFamily="66" charset="0"/>
                    <a:ea typeface="Cambria Math" panose="02040503050406030204" pitchFamily="18" charset="0"/>
                  </a:rPr>
                  <a:t>p</a:t>
                </a:r>
                <a:r>
                  <a:rPr lang="pt-BR" altLang="pt-BR" i="1" baseline="-25000" dirty="0" err="1">
                    <a:latin typeface="Comic Sans MS" panose="030F0702030302020204" pitchFamily="66" charset="0"/>
                    <a:ea typeface="Cambria Math" panose="02040503050406030204" pitchFamily="18" charset="0"/>
                  </a:rPr>
                  <a:t>i</a:t>
                </a:r>
                <a:r>
                  <a:rPr lang="pt-BR" altLang="pt-BR" dirty="0" smtClean="0">
                    <a:latin typeface="Comic Sans MS" panose="030F0702030302020204" pitchFamily="66" charset="0"/>
                    <a:ea typeface="Cambria Math" panose="02040503050406030204" pitchFamily="18" charset="0"/>
                  </a:rPr>
                  <a:t> real e negativo (</a:t>
                </a:r>
                <a14:m>
                  <m:oMath xmlns:m="http://schemas.openxmlformats.org/officeDocument/2006/math">
                    <m:sSub>
                      <m:sSubPr>
                        <m:ctrlPr>
                          <a:rPr lang="pt-BR" altLang="pt-BR" i="1" smtClean="0">
                            <a:latin typeface="Cambria Math" panose="02040503050406030204" pitchFamily="18" charset="0"/>
                            <a:ea typeface="Cambria Math" panose="02040503050406030204" pitchFamily="18" charset="0"/>
                          </a:rPr>
                        </m:ctrlPr>
                      </m:sSubPr>
                      <m:e>
                        <m:r>
                          <a:rPr lang="pt-BR" altLang="pt-BR" b="0" i="1" smtClean="0">
                            <a:latin typeface="Cambria Math" panose="02040503050406030204" pitchFamily="18" charset="0"/>
                            <a:ea typeface="Cambria Math" panose="02040503050406030204" pitchFamily="18" charset="0"/>
                          </a:rPr>
                          <m:t>𝑝</m:t>
                        </m:r>
                      </m:e>
                      <m:sub>
                        <m:r>
                          <a:rPr lang="pt-BR" altLang="pt-BR" b="0" i="1" smtClean="0">
                            <a:latin typeface="Cambria Math" panose="02040503050406030204" pitchFamily="18" charset="0"/>
                            <a:ea typeface="Cambria Math" panose="02040503050406030204" pitchFamily="18" charset="0"/>
                          </a:rPr>
                          <m:t>𝑖</m:t>
                        </m:r>
                      </m:sub>
                    </m:sSub>
                    <m:r>
                      <a:rPr lang="pt-BR" altLang="pt-BR" i="1" smtClean="0">
                        <a:latin typeface="Cambria Math" panose="02040503050406030204" pitchFamily="18" charset="0"/>
                        <a:ea typeface="Cambria Math" panose="02040503050406030204" pitchFamily="18" charset="0"/>
                      </a:rPr>
                      <m:t>∈</m:t>
                    </m:r>
                    <m:r>
                      <a:rPr lang="pt-BR" altLang="pt-BR" i="1" smtClean="0">
                        <a:latin typeface="Cambria Math" panose="02040503050406030204" pitchFamily="18" charset="0"/>
                        <a:ea typeface="Cambria Math" panose="02040503050406030204" pitchFamily="18" charset="0"/>
                      </a:rPr>
                      <m:t>ℝ</m:t>
                    </m:r>
                    <m:r>
                      <a:rPr lang="en-US" altLang="pt-BR" i="1" smtClean="0">
                        <a:latin typeface="Cambria Math" panose="02040503050406030204" pitchFamily="18" charset="0"/>
                        <a:ea typeface="Cambria Math" panose="02040503050406030204" pitchFamily="18" charset="0"/>
                      </a:rPr>
                      <m:t>, </m:t>
                    </m:r>
                    <m:sSub>
                      <m:sSubPr>
                        <m:ctrlPr>
                          <a:rPr lang="en-US" altLang="pt-BR"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𝑝</m:t>
                        </m:r>
                      </m:e>
                      <m:sub>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i="1" smtClean="0">
                        <a:latin typeface="Cambria Math" panose="02040503050406030204" pitchFamily="18" charset="0"/>
                        <a:ea typeface="Cambria Math" panose="02040503050406030204" pitchFamily="18" charset="0"/>
                        <a:cs typeface="Cambria Math" panose="02040503050406030204" pitchFamily="18" charset="0"/>
                      </a:rPr>
                      <m:t>&lt;</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0</m:t>
                    </m:r>
                  </m:oMath>
                </a14:m>
                <a:r>
                  <a:rPr lang="pt-BR" altLang="pt-BR" dirty="0" smtClean="0">
                    <a:latin typeface="Comic Sans MS" panose="030F0702030302020204" pitchFamily="66" charset="0"/>
                    <a:ea typeface="Cambria Math" panose="02040503050406030204" pitchFamily="18" charset="0"/>
                  </a:rPr>
                  <a:t>). Vamos usar </a:t>
                </a:r>
                <a:r>
                  <a:rPr lang="pt-BR" altLang="pt-BR" i="1" dirty="0" smtClean="0">
                    <a:latin typeface="Cambria" panose="02040503050406030204" charset="0"/>
                    <a:ea typeface="Cambria Math" panose="02040503050406030204" pitchFamily="18" charset="0"/>
                    <a:cs typeface="Cambria" panose="02040503050406030204" charset="0"/>
                  </a:rPr>
                  <a:t>p</a:t>
                </a:r>
                <a:r>
                  <a:rPr lang="pt-BR" altLang="pt-BR" i="1" baseline="-25000" dirty="0" smtClean="0">
                    <a:latin typeface="Cambria" panose="02040503050406030204" charset="0"/>
                    <a:ea typeface="Cambria Math" panose="02040503050406030204" pitchFamily="18" charset="0"/>
                    <a:cs typeface="Cambria" panose="02040503050406030204" charset="0"/>
                  </a:rPr>
                  <a:t>i</a:t>
                </a:r>
                <a:r>
                  <a:rPr lang="pt-BR" altLang="pt-BR" i="1" dirty="0" smtClean="0">
                    <a:latin typeface="Cambria" panose="02040503050406030204" charset="0"/>
                    <a:ea typeface="Cambria Math" panose="02040503050406030204" pitchFamily="18" charset="0"/>
                    <a:cs typeface="Cambria" panose="02040503050406030204" charset="0"/>
                  </a:rPr>
                  <a:t> = -|p</a:t>
                </a:r>
                <a:r>
                  <a:rPr lang="pt-BR" altLang="pt-BR" i="1" baseline="-25000" dirty="0" smtClean="0">
                    <a:latin typeface="Cambria" panose="02040503050406030204" charset="0"/>
                    <a:ea typeface="Cambria Math" panose="02040503050406030204" pitchFamily="18" charset="0"/>
                    <a:cs typeface="Cambria" panose="02040503050406030204" charset="0"/>
                  </a:rPr>
                  <a:t>i</a:t>
                </a:r>
                <a:r>
                  <a:rPr lang="pt-BR" altLang="pt-BR" i="1" dirty="0" smtClean="0">
                    <a:latin typeface="Cambria" panose="02040503050406030204" charset="0"/>
                    <a:ea typeface="Cambria Math" panose="02040503050406030204" pitchFamily="18" charset="0"/>
                    <a:cs typeface="Cambria" panose="02040503050406030204" charset="0"/>
                  </a:rPr>
                  <a:t>|</a:t>
                </a:r>
                <a:endParaRPr lang="pt-BR" altLang="pt-BR" dirty="0" smtClean="0">
                  <a:latin typeface="Comic Sans MS" panose="030F0702030302020204" pitchFamily="66" charset="0"/>
                  <a:ea typeface="Cambria Math" panose="02040503050406030204" pitchFamily="18" charset="0"/>
                </a:endParaRPr>
              </a:p>
              <a:p>
                <a:pPr marL="0" indent="0">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rPr>
                                <m:t>𝑖</m:t>
                              </m:r>
                            </m:den>
                          </m:f>
                        </m:e>
                      </m:d>
                      <m:r>
                        <a:rPr lang="en-US" altLang="pt-BR" i="1">
                          <a:latin typeface="Cambria Math" panose="02040503050406030204" pitchFamily="18" charset="0"/>
                          <a:ea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rPr>
                                <m:t>𝑖</m:t>
                              </m:r>
                              <m:r>
                                <a:rPr lang="en-US" altLang="pt-BR" i="1">
                                  <a:latin typeface="Cambria Math" panose="02040503050406030204" pitchFamily="18" charset="0"/>
                                  <a:ea typeface="Cambria Math" panose="02040503050406030204" pitchFamily="18" charset="0"/>
                                </a:rPr>
                                <m:t>|</m:t>
                              </m:r>
                            </m:den>
                          </m:f>
                        </m:e>
                      </m:d>
                      <m:r>
                        <a:rPr lang="en-US" altLang="pt-BR" i="1">
                          <a:latin typeface="Cambria Math" panose="02040503050406030204" pitchFamily="18" charset="0"/>
                          <a:ea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rPr>
                                <m:t>𝑖</m:t>
                              </m:r>
                              <m:r>
                                <a:rPr lang="en-US" altLang="pt-BR" i="1">
                                  <a:latin typeface="Cambria Math" panose="02040503050406030204" pitchFamily="18" charset="0"/>
                                  <a:ea typeface="Cambria Math" panose="02040503050406030204" pitchFamily="18" charset="0"/>
                                </a:rPr>
                                <m:t>|</m:t>
                              </m:r>
                            </m:den>
                          </m:f>
                        </m:e>
                      </m:d>
                    </m:oMath>
                  </m:oMathPara>
                </a14:m>
                <a:endParaRPr lang="pt-BR" altLang="pt-BR" i="1">
                  <a:latin typeface="Cambria Math" panose="02040503050406030204" pitchFamily="18" charset="0"/>
                  <a:ea typeface="Cambria Math" panose="02040503050406030204" pitchFamily="18" charset="0"/>
                </a:endParaRPr>
              </a:p>
              <a:p>
                <a:pPr>
                  <a:lnSpc>
                    <a:spcPct val="120000"/>
                  </a:lnSpc>
                  <a:spcBef>
                    <a:spcPts val="600"/>
                  </a:spcBef>
                </a:pPr>
                <a:r>
                  <a:rPr lang="pt-BR" altLang="pt-BR" i="1" dirty="0" smtClean="0">
                    <a:latin typeface="Symbol" panose="05050102010706020507" pitchFamily="18" charset="2"/>
                    <a:ea typeface="Cambria Math" panose="02040503050406030204" pitchFamily="18" charset="0"/>
                  </a:rPr>
                  <a:t>w</a:t>
                </a:r>
                <a:r>
                  <a:rPr lang="pt-BR" altLang="pt-BR" i="1" dirty="0" smtClean="0">
                    <a:latin typeface="Comic Sans MS" panose="030F0702030302020204" pitchFamily="66" charset="0"/>
                    <a:ea typeface="Cambria Math" panose="02040503050406030204" pitchFamily="18" charset="0"/>
                  </a:rPr>
                  <a:t> &lt;&lt; |</a:t>
                </a:r>
                <a:r>
                  <a:rPr lang="pt-BR" altLang="pt-BR" i="1" dirty="0" err="1" smtClean="0">
                    <a:latin typeface="Comic Sans MS" panose="030F0702030302020204" pitchFamily="66" charset="0"/>
                    <a:ea typeface="Cambria Math" panose="02040503050406030204" pitchFamily="18" charset="0"/>
                  </a:rPr>
                  <a:t>p</a:t>
                </a:r>
                <a:r>
                  <a:rPr lang="pt-BR" altLang="pt-BR" i="1" baseline="-25000" dirty="0" err="1">
                    <a:latin typeface="Comic Sans MS" panose="030F0702030302020204" pitchFamily="66" charset="0"/>
                    <a:ea typeface="Cambria Math" panose="02040503050406030204" pitchFamily="18" charset="0"/>
                  </a:rPr>
                  <a:t>i</a:t>
                </a:r>
                <a:r>
                  <a:rPr lang="pt-BR" altLang="pt-BR" i="1" dirty="0" smtClean="0">
                    <a:latin typeface="Comic Sans MS" panose="030F0702030302020204" pitchFamily="66" charset="0"/>
                    <a:ea typeface="Cambria Math" panose="02040503050406030204" pitchFamily="18" charset="0"/>
                  </a:rPr>
                  <a:t>|</a:t>
                </a:r>
                <a:r>
                  <a:rPr lang="pt-BR" altLang="pt-BR" dirty="0" smtClean="0">
                    <a:latin typeface="Comic Sans MS" panose="030F0702030302020204" pitchFamily="66" charset="0"/>
                    <a:ea typeface="Cambria Math" panose="02040503050406030204" pitchFamily="18" charset="0"/>
                  </a:rPr>
                  <a:t>     </a:t>
                </a:r>
                <a14:m>
                  <m:oMath xmlns:m="http://schemas.openxmlformats.org/officeDocument/2006/math">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rPr>
                              <m:t>𝑖</m:t>
                            </m:r>
                            <m:r>
                              <a:rPr lang="en-US" altLang="pt-BR" i="1">
                                <a:latin typeface="Cambria Math" panose="02040503050406030204" pitchFamily="18" charset="0"/>
                                <a:ea typeface="Cambria Math" panose="02040503050406030204" pitchFamily="18" charset="0"/>
                              </a:rPr>
                              <m:t>|</m:t>
                            </m:r>
                          </m:den>
                        </m:f>
                      </m:e>
                    </m:d>
                    <m:r>
                      <a:rPr lang="pt-BR" altLang="pt-BR" i="1" smtClean="0">
                        <a:latin typeface="Cambria Math" panose="02040503050406030204" pitchFamily="18" charset="0"/>
                        <a:ea typeface="Cambria Math" panose="02040503050406030204" pitchFamily="18" charset="0"/>
                        <a:cs typeface="Cambria Math" panose="02040503050406030204" pitchFamily="18" charset="0"/>
                      </a:rPr>
                      <m:t>≈</m:t>
                    </m:r>
                  </m:oMath>
                </a14:m>
                <a:r>
                  <a:rPr lang="pt-BR" altLang="pt-BR" dirty="0">
                    <a:ea typeface="Cambria Math" panose="02040503050406030204" pitchFamily="18" charset="0"/>
                  </a:rPr>
                  <a:t> </a:t>
                </a:r>
                <a14:m>
                  <m:oMath xmlns:m="http://schemas.openxmlformats.org/officeDocument/2006/math">
                    <m:r>
                      <a:rPr lang="pt-BR" altLang="pt-BR" b="0" i="0" smtClean="0">
                        <a:latin typeface="Cambria Math" panose="02040503050406030204" pitchFamily="18" charset="0"/>
                        <a:ea typeface="Cambria Math" panose="02040503050406030204" pitchFamily="18" charset="0"/>
                      </a:rPr>
                      <m:t>0</m:t>
                    </m:r>
                  </m:oMath>
                </a14:m>
                <a:endParaRPr lang="pt-BR" altLang="pt-BR" b="0" dirty="0" smtClean="0">
                  <a:ea typeface="Cambria Math" panose="02040503050406030204" pitchFamily="18" charset="0"/>
                </a:endParaRPr>
              </a:p>
              <a:p>
                <a:pPr>
                  <a:lnSpc>
                    <a:spcPct val="120000"/>
                  </a:lnSpc>
                  <a:spcBef>
                    <a:spcPts val="600"/>
                  </a:spcBef>
                </a:pPr>
                <a:r>
                  <a:rPr lang="pt-BR" altLang="pt-BR" i="1" dirty="0">
                    <a:latin typeface="Symbol" panose="05050102010706020507" pitchFamily="18" charset="2"/>
                    <a:ea typeface="Cambria Math" panose="02040503050406030204" pitchFamily="18" charset="0"/>
                  </a:rPr>
                  <a:t>w</a:t>
                </a:r>
                <a:r>
                  <a:rPr lang="pt-BR" altLang="pt-BR" i="1" dirty="0">
                    <a:latin typeface="Comic Sans MS" panose="030F0702030302020204" pitchFamily="66" charset="0"/>
                    <a:ea typeface="Cambria Math" panose="02040503050406030204" pitchFamily="18" charset="0"/>
                  </a:rPr>
                  <a:t> =</a:t>
                </a:r>
                <a:r>
                  <a:rPr lang="pt-BR" altLang="pt-BR" i="1" dirty="0" smtClean="0">
                    <a:latin typeface="Comic Sans MS" panose="030F0702030302020204" pitchFamily="66" charset="0"/>
                    <a:ea typeface="Cambria Math" panose="02040503050406030204" pitchFamily="18" charset="0"/>
                  </a:rPr>
                  <a:t> </a:t>
                </a:r>
                <a:r>
                  <a:rPr lang="pt-BR" altLang="pt-BR" i="1" dirty="0">
                    <a:latin typeface="Comic Sans MS" panose="030F0702030302020204" pitchFamily="66" charset="0"/>
                    <a:ea typeface="Cambria Math" panose="02040503050406030204" pitchFamily="18" charset="0"/>
                  </a:rPr>
                  <a:t>|</a:t>
                </a:r>
                <a:r>
                  <a:rPr lang="pt-BR" altLang="pt-BR" i="1" dirty="0" err="1" smtClean="0">
                    <a:latin typeface="Comic Sans MS" panose="030F0702030302020204" pitchFamily="66" charset="0"/>
                    <a:ea typeface="Cambria Math" panose="02040503050406030204" pitchFamily="18" charset="0"/>
                  </a:rPr>
                  <a:t>p</a:t>
                </a:r>
                <a:r>
                  <a:rPr lang="pt-BR" altLang="pt-BR" i="1" baseline="-25000" dirty="0" err="1" smtClean="0">
                    <a:latin typeface="Comic Sans MS" panose="030F0702030302020204" pitchFamily="66" charset="0"/>
                    <a:ea typeface="Cambria Math" panose="02040503050406030204" pitchFamily="18" charset="0"/>
                  </a:rPr>
                  <a:t>i</a:t>
                </a:r>
                <a:r>
                  <a:rPr lang="pt-BR" altLang="pt-BR" i="1" dirty="0" smtClean="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     </a:t>
                </a:r>
                <a14:m>
                  <m:oMath xmlns:m="http://schemas.openxmlformats.org/officeDocument/2006/math">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rPr>
                              <m:t>𝑖</m:t>
                            </m:r>
                            <m:r>
                              <a:rPr lang="en-US" altLang="pt-BR" i="1">
                                <a:latin typeface="Cambria Math" panose="02040503050406030204" pitchFamily="18" charset="0"/>
                                <a:ea typeface="Cambria Math" panose="02040503050406030204" pitchFamily="18" charset="0"/>
                              </a:rPr>
                              <m:t>|</m:t>
                            </m:r>
                          </m:den>
                        </m:f>
                      </m:e>
                    </m:d>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pt-BR" altLang="pt-BR"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𝜋</m:t>
                        </m:r>
                      </m:num>
                      <m:den>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4</m:t>
                        </m:r>
                      </m:den>
                    </m:f>
                  </m:oMath>
                </a14:m>
                <a:r>
                  <a:rPr lang="pt-BR" altLang="pt-BR" dirty="0" smtClean="0">
                    <a:latin typeface="Symbol" panose="05050102010706020507" pitchFamily="18" charset="2"/>
                    <a:ea typeface="Cambria Math" panose="02040503050406030204" pitchFamily="18" charset="0"/>
                  </a:rPr>
                  <a:t> </a:t>
                </a:r>
                <a:endParaRPr lang="pt-BR" altLang="pt-BR" dirty="0" smtClean="0">
                  <a:latin typeface="Symbol" panose="05050102010706020507" pitchFamily="18" charset="2"/>
                  <a:ea typeface="Cambria Math" panose="02040503050406030204" pitchFamily="18" charset="0"/>
                </a:endParaRPr>
              </a:p>
              <a:p>
                <a:pPr>
                  <a:lnSpc>
                    <a:spcPct val="120000"/>
                  </a:lnSpc>
                  <a:spcBef>
                    <a:spcPts val="600"/>
                  </a:spcBef>
                </a:pPr>
                <a:r>
                  <a:rPr lang="pt-BR" altLang="pt-BR" i="1" dirty="0">
                    <a:latin typeface="Symbol" panose="05050102010706020507" pitchFamily="18" charset="2"/>
                    <a:ea typeface="Cambria Math" panose="02040503050406030204" pitchFamily="18" charset="0"/>
                  </a:rPr>
                  <a:t>w</a:t>
                </a:r>
                <a:r>
                  <a:rPr lang="pt-BR" altLang="pt-BR" i="1" dirty="0">
                    <a:latin typeface="Comic Sans MS" panose="030F0702030302020204" pitchFamily="66" charset="0"/>
                    <a:ea typeface="Cambria Math" panose="02040503050406030204" pitchFamily="18" charset="0"/>
                  </a:rPr>
                  <a:t> </a:t>
                </a:r>
                <a:r>
                  <a:rPr lang="pt-BR" altLang="pt-BR" i="1" dirty="0" smtClean="0">
                    <a:latin typeface="Comic Sans MS" panose="030F0702030302020204" pitchFamily="66" charset="0"/>
                    <a:ea typeface="Cambria Math" panose="02040503050406030204" pitchFamily="18" charset="0"/>
                  </a:rPr>
                  <a:t>&gt;&gt; </a:t>
                </a:r>
                <a:r>
                  <a:rPr lang="pt-BR" altLang="pt-BR" i="1" dirty="0">
                    <a:latin typeface="Comic Sans MS" panose="030F0702030302020204" pitchFamily="66" charset="0"/>
                    <a:ea typeface="Cambria Math" panose="02040503050406030204" pitchFamily="18" charset="0"/>
                  </a:rPr>
                  <a:t>|</a:t>
                </a:r>
                <a:r>
                  <a:rPr lang="pt-BR" altLang="pt-BR" i="1" dirty="0" err="1" smtClean="0">
                    <a:latin typeface="Comic Sans MS" panose="030F0702030302020204" pitchFamily="66" charset="0"/>
                    <a:ea typeface="Cambria Math" panose="02040503050406030204" pitchFamily="18" charset="0"/>
                  </a:rPr>
                  <a:t>p</a:t>
                </a:r>
                <a:r>
                  <a:rPr lang="pt-BR" altLang="pt-BR" i="1" baseline="-25000" dirty="0" err="1" smtClean="0">
                    <a:latin typeface="Comic Sans MS" panose="030F0702030302020204" pitchFamily="66" charset="0"/>
                    <a:ea typeface="Cambria Math" panose="02040503050406030204" pitchFamily="18" charset="0"/>
                  </a:rPr>
                  <a:t>i</a:t>
                </a:r>
                <a:r>
                  <a:rPr lang="pt-BR" altLang="pt-BR" i="1" dirty="0" smtClean="0">
                    <a:latin typeface="Comic Sans MS" panose="030F0702030302020204" pitchFamily="66" charset="0"/>
                    <a:ea typeface="Cambria Math" panose="02040503050406030204" pitchFamily="18" charset="0"/>
                  </a:rPr>
                  <a:t>| </a:t>
                </a:r>
                <a:r>
                  <a:rPr lang="pt-BR" altLang="pt-BR" sz="2400" dirty="0" smtClean="0">
                    <a:latin typeface="Comic Sans MS" panose="030F0702030302020204" pitchFamily="66" charset="0"/>
                    <a:ea typeface="Cambria Math" panose="02040503050406030204" pitchFamily="18" charset="0"/>
                  </a:rPr>
                  <a:t>  	  </a:t>
                </a:r>
                <a14:m>
                  <m:oMath xmlns:m="http://schemas.openxmlformats.org/officeDocument/2006/math">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rPr>
                              <m:t>𝑖</m:t>
                            </m:r>
                            <m:r>
                              <a:rPr lang="en-US" altLang="pt-BR" i="1">
                                <a:latin typeface="Cambria Math" panose="02040503050406030204" pitchFamily="18" charset="0"/>
                                <a:ea typeface="Cambria Math" panose="02040503050406030204" pitchFamily="18" charset="0"/>
                              </a:rPr>
                              <m:t>|</m:t>
                            </m:r>
                          </m:den>
                        </m:f>
                      </m:e>
                    </m:d>
                    <m:r>
                      <a:rPr lang="pt-BR" altLang="pt-BR"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rPr>
                      <m:t>−</m:t>
                    </m:r>
                    <m:f>
                      <m:fPr>
                        <m:ctrlPr>
                          <a:rPr lang="pt-BR" altLang="pt-BR"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𝜋</m:t>
                        </m:r>
                      </m:num>
                      <m:den>
                        <m:r>
                          <a:rPr lang="en-US" altLang="pt-BR" i="1" smtClean="0">
                            <a:latin typeface="Cambria Math" panose="02040503050406030204" pitchFamily="18" charset="0"/>
                            <a:ea typeface="Cambria Math" panose="02040503050406030204" pitchFamily="18" charset="0"/>
                            <a:cs typeface="Cambria Math" panose="02040503050406030204" pitchFamily="18" charset="0"/>
                          </a:rPr>
                          <m:t>2</m:t>
                        </m:r>
                      </m:den>
                    </m:f>
                    <m:r>
                      <a:rPr lang="pt-BR" altLang="pt-BR" dirty="0" smtClean="0">
                        <a:latin typeface="Cambria Math" panose="02040503050406030204" pitchFamily="18" charset="0"/>
                        <a:ea typeface="Cambria Math" panose="02040503050406030204" pitchFamily="18" charset="0"/>
                        <a:sym typeface="+mn-ea"/>
                      </a:rPr>
                      <m:t> </m:t>
                    </m:r>
                  </m:oMath>
                </a14:m>
                <a:endParaRPr lang="pt-BR" altLang="pt-BR" sz="2400" dirty="0" smtClean="0">
                  <a:latin typeface="Symbol" panose="05050102010706020507" pitchFamily="18" charset="2"/>
                  <a:ea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509270" y="684530"/>
                <a:ext cx="11170920" cy="540702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de Seta Reta 2"/>
          <p:cNvCxnSpPr/>
          <p:nvPr/>
        </p:nvCxnSpPr>
        <p:spPr>
          <a:xfrm flipH="1">
            <a:off x="2848776" y="1440455"/>
            <a:ext cx="0" cy="4492823"/>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 name="Conector de Seta Reta 3"/>
          <p:cNvCxnSpPr/>
          <p:nvPr/>
        </p:nvCxnSpPr>
        <p:spPr>
          <a:xfrm>
            <a:off x="1721906" y="2400907"/>
            <a:ext cx="808765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 name="CaixaDeTexto 4"/>
          <p:cNvSpPr txBox="1"/>
          <p:nvPr/>
        </p:nvSpPr>
        <p:spPr>
          <a:xfrm>
            <a:off x="8609704" y="2407407"/>
            <a:ext cx="1629457" cy="387599"/>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8" name="CaixaDeTexto 7"/>
          <p:cNvSpPr txBox="1"/>
          <p:nvPr/>
        </p:nvSpPr>
        <p:spPr>
          <a:xfrm>
            <a:off x="2017998" y="1460934"/>
            <a:ext cx="830831" cy="368300"/>
          </a:xfrm>
          <a:prstGeom prst="rect">
            <a:avLst/>
          </a:prstGeom>
          <a:noFill/>
        </p:spPr>
        <p:txBody>
          <a:bodyPr wrap="square" rtlCol="0">
            <a:spAutoFit/>
          </a:bodyPr>
          <a:lstStyle/>
          <a:p>
            <a:r>
              <a:rPr lang="pt-BR" dirty="0">
                <a:latin typeface="Comic Sans MS" panose="030F0702030302020204" pitchFamily="66" charset="0"/>
              </a:rPr>
              <a:t>fase</a:t>
            </a:r>
            <a:endParaRPr lang="pt-BR" dirty="0">
              <a:latin typeface="Comic Sans MS" panose="030F0702030302020204" pitchFamily="66" charset="0"/>
            </a:endParaRPr>
          </a:p>
        </p:txBody>
      </p:sp>
      <p:cxnSp>
        <p:nvCxnSpPr>
          <p:cNvPr id="18" name="Conector Reto 17"/>
          <p:cNvCxnSpPr/>
          <p:nvPr/>
        </p:nvCxnSpPr>
        <p:spPr>
          <a:xfrm>
            <a:off x="2477090" y="3692143"/>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2477089" y="2401036"/>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5609526" y="182948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7015143" y="182948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4238447" y="1791386"/>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9" name="CaixaDeTexto 28"/>
          <p:cNvSpPr txBox="1"/>
          <p:nvPr/>
        </p:nvSpPr>
        <p:spPr>
          <a:xfrm>
            <a:off x="4013276" y="2016567"/>
            <a:ext cx="839470" cy="368300"/>
          </a:xfrm>
          <a:prstGeom prst="rect">
            <a:avLst/>
          </a:prstGeom>
          <a:solidFill>
            <a:schemeClr val="bg1"/>
          </a:solidFill>
        </p:spPr>
        <p:txBody>
          <a:bodyPr wrap="none" rtlCol="0">
            <a:spAutoFit/>
          </a:bodyPr>
          <a:lstStyle/>
          <a:p>
            <a:r>
              <a:rPr lang="pt-BR" dirty="0" smtClean="0">
                <a:latin typeface="Comic Sans MS" panose="030F0702030302020204" pitchFamily="66" charset="0"/>
              </a:rPr>
              <a:t>0.1|</a:t>
            </a:r>
            <a:r>
              <a:rPr lang="pt-BR" dirty="0" err="1" smtClean="0">
                <a:latin typeface="Comic Sans MS" panose="030F0702030302020204" pitchFamily="66" charset="0"/>
              </a:rPr>
              <a:t>p</a:t>
            </a:r>
            <a:r>
              <a:rPr lang="pt-BR" baseline="-25000" dirty="0" err="1">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0" name="CaixaDeTexto 29"/>
          <p:cNvSpPr txBox="1"/>
          <p:nvPr/>
        </p:nvSpPr>
        <p:spPr>
          <a:xfrm>
            <a:off x="5344908" y="1997055"/>
            <a:ext cx="642620" cy="368300"/>
          </a:xfrm>
          <a:prstGeom prst="rect">
            <a:avLst/>
          </a:prstGeom>
          <a:solidFill>
            <a:schemeClr val="bg1"/>
          </a:solidFill>
        </p:spPr>
        <p:txBody>
          <a:bodyPr wrap="none" rtlCol="0">
            <a:spAutoFit/>
          </a:bodyPr>
          <a:lstStyle/>
          <a:p>
            <a:r>
              <a:rPr lang="pt-BR" dirty="0" smtClean="0">
                <a:latin typeface="Comic Sans MS" panose="030F0702030302020204" pitchFamily="66" charset="0"/>
              </a:rPr>
              <a:t>1|p</a:t>
            </a:r>
            <a:r>
              <a:rPr lang="pt-BR" baseline="-25000" dirty="0">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1" name="CaixaDeTexto 30"/>
          <p:cNvSpPr txBox="1"/>
          <p:nvPr/>
        </p:nvSpPr>
        <p:spPr>
          <a:xfrm>
            <a:off x="6715987" y="2016649"/>
            <a:ext cx="782320" cy="368300"/>
          </a:xfrm>
          <a:prstGeom prst="rect">
            <a:avLst/>
          </a:prstGeom>
          <a:solidFill>
            <a:schemeClr val="bg1"/>
          </a:solidFill>
        </p:spPr>
        <p:txBody>
          <a:bodyPr wrap="none" rtlCol="0">
            <a:spAutoFit/>
          </a:bodyPr>
          <a:lstStyle/>
          <a:p>
            <a:r>
              <a:rPr lang="pt-BR" dirty="0" smtClean="0">
                <a:latin typeface="Comic Sans MS" panose="030F0702030302020204" pitchFamily="66" charset="0"/>
              </a:rPr>
              <a:t>10|p</a:t>
            </a:r>
            <a:r>
              <a:rPr lang="pt-BR" baseline="-25000" dirty="0">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2" name="CaixaDeTexto 31"/>
          <p:cNvSpPr txBox="1"/>
          <p:nvPr/>
        </p:nvSpPr>
        <p:spPr>
          <a:xfrm>
            <a:off x="1890694" y="3462795"/>
            <a:ext cx="690880" cy="368300"/>
          </a:xfrm>
          <a:prstGeom prst="rect">
            <a:avLst/>
          </a:prstGeom>
          <a:solidFill>
            <a:schemeClr val="bg1"/>
          </a:solidFill>
        </p:spPr>
        <p:txBody>
          <a:bodyPr wrap="non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/4</a:t>
            </a:r>
            <a:endParaRPr lang="pt-BR" dirty="0">
              <a:latin typeface="Comic Sans MS" panose="030F0702030302020204" pitchFamily="66" charset="0"/>
              <a:cs typeface="Comic Sans MS" panose="030F0702030302020204" pitchFamily="66" charset="0"/>
            </a:endParaRPr>
          </a:p>
        </p:txBody>
      </p:sp>
      <p:cxnSp>
        <p:nvCxnSpPr>
          <p:cNvPr id="52" name="Conector Reto 51"/>
          <p:cNvCxnSpPr/>
          <p:nvPr/>
        </p:nvCxnSpPr>
        <p:spPr>
          <a:xfrm>
            <a:off x="2588556" y="4980035"/>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53" name="Espaço Reservado para Conteúdo 2"/>
          <p:cNvSpPr txBox="1"/>
          <p:nvPr/>
        </p:nvSpPr>
        <p:spPr>
          <a:xfrm>
            <a:off x="616570" y="326726"/>
            <a:ext cx="3469638" cy="653296"/>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2. (</a:t>
            </a:r>
            <a:r>
              <a:rPr lang="pt-BR" altLang="pt-BR" b="1" dirty="0">
                <a:solidFill>
                  <a:srgbClr val="C00000"/>
                </a:solidFill>
                <a:latin typeface="Comic Sans MS" panose="030F0702030302020204" pitchFamily="66" charset="0"/>
                <a:ea typeface="Cambria Math" panose="02040503050406030204" pitchFamily="18" charset="0"/>
              </a:rPr>
              <a:t>polo negativo</a:t>
            </a:r>
            <a:r>
              <a:rPr lang="pt-BR" altLang="pt-BR" b="1" dirty="0" smtClean="0">
                <a:solidFill>
                  <a:srgbClr val="C00000"/>
                </a:solidFill>
                <a:latin typeface="Comic Sans MS" panose="030F0702030302020204" pitchFamily="66" charset="0"/>
                <a:ea typeface="Cambria Math" panose="02040503050406030204" pitchFamily="18" charset="0"/>
              </a:rPr>
              <a:t>)</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buNone/>
            </a:pPr>
            <a:endParaRPr lang="pt-BR" altLang="pt-BR" dirty="0" smtClean="0">
              <a:latin typeface="Symbol" panose="05050102010706020507" pitchFamily="18" charset="2"/>
              <a:ea typeface="Cambria Math" panose="02040503050406030204" pitchFamily="18" charset="0"/>
            </a:endParaRPr>
          </a:p>
          <a:p>
            <a:pPr marL="0" indent="0">
              <a:lnSpc>
                <a:spcPct val="120000"/>
              </a:lnSpc>
              <a:spcBef>
                <a:spcPts val="600"/>
              </a:spcBef>
              <a:buNone/>
            </a:pPr>
            <a:endParaRPr lang="pt-BR" altLang="pt-BR" dirty="0">
              <a:latin typeface="Comic Sans MS" panose="030F0702030302020204" pitchFamily="66" charset="0"/>
              <a:ea typeface="Cambria Math" panose="02040503050406030204" pitchFamily="18" charset="0"/>
            </a:endParaRPr>
          </a:p>
        </p:txBody>
      </p:sp>
      <p:sp>
        <p:nvSpPr>
          <p:cNvPr id="54" name="Forma livre 53"/>
          <p:cNvSpPr/>
          <p:nvPr/>
        </p:nvSpPr>
        <p:spPr>
          <a:xfrm rot="6840000">
            <a:off x="3635637" y="1631636"/>
            <a:ext cx="527901" cy="904973"/>
          </a:xfrm>
          <a:custGeom>
            <a:avLst/>
            <a:gdLst>
              <a:gd name="connsiteX0" fmla="*/ 0 w 527901"/>
              <a:gd name="connsiteY0" fmla="*/ 904973 h 904973"/>
              <a:gd name="connsiteX1" fmla="*/ 433633 w 527901"/>
              <a:gd name="connsiteY1" fmla="*/ 659876 h 904973"/>
              <a:gd name="connsiteX2" fmla="*/ 301658 w 527901"/>
              <a:gd name="connsiteY2" fmla="*/ 207389 h 904973"/>
              <a:gd name="connsiteX3" fmla="*/ 527901 w 527901"/>
              <a:gd name="connsiteY3" fmla="*/ 0 h 904973"/>
            </a:gdLst>
            <a:ahLst/>
            <a:cxnLst>
              <a:cxn ang="0">
                <a:pos x="connsiteX0" y="connsiteY0"/>
              </a:cxn>
              <a:cxn ang="0">
                <a:pos x="connsiteX1" y="connsiteY1"/>
              </a:cxn>
              <a:cxn ang="0">
                <a:pos x="connsiteX2" y="connsiteY2"/>
              </a:cxn>
              <a:cxn ang="0">
                <a:pos x="connsiteX3" y="connsiteY3"/>
              </a:cxn>
            </a:cxnLst>
            <a:rect l="l" t="t" r="r" b="b"/>
            <a:pathLst>
              <a:path w="527901" h="904973">
                <a:moveTo>
                  <a:pt x="0" y="904973"/>
                </a:moveTo>
                <a:cubicBezTo>
                  <a:pt x="191678" y="840556"/>
                  <a:pt x="383357" y="776140"/>
                  <a:pt x="433633" y="659876"/>
                </a:cubicBezTo>
                <a:cubicBezTo>
                  <a:pt x="483909" y="543612"/>
                  <a:pt x="285947" y="317368"/>
                  <a:pt x="301658" y="207389"/>
                </a:cubicBezTo>
                <a:cubicBezTo>
                  <a:pt x="317369" y="97410"/>
                  <a:pt x="422635" y="48705"/>
                  <a:pt x="527901" y="0"/>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CaixaDeTexto 54"/>
          <p:cNvSpPr txBox="1"/>
          <p:nvPr/>
        </p:nvSpPr>
        <p:spPr>
          <a:xfrm>
            <a:off x="3312160" y="1290955"/>
            <a:ext cx="701040" cy="368300"/>
          </a:xfrm>
          <a:prstGeom prst="rect">
            <a:avLst/>
          </a:prstGeom>
          <a:noFill/>
        </p:spPr>
        <p:txBody>
          <a:bodyPr wrap="square" rtlCol="0">
            <a:spAutoFit/>
          </a:bodyPr>
          <a:lstStyle/>
          <a:p>
            <a:r>
              <a:rPr lang="pt-BR" dirty="0"/>
              <a:t>5,7</a:t>
            </a:r>
            <a:r>
              <a:rPr lang="pt-BR" baseline="30000" dirty="0"/>
              <a:t>0</a:t>
            </a:r>
            <a:endParaRPr lang="pt-BR" baseline="30000" dirty="0"/>
          </a:p>
        </p:txBody>
      </p:sp>
      <p:sp>
        <p:nvSpPr>
          <p:cNvPr id="6" name="CaixaDeTexto 31"/>
          <p:cNvSpPr txBox="1"/>
          <p:nvPr/>
        </p:nvSpPr>
        <p:spPr>
          <a:xfrm>
            <a:off x="1897679" y="4711840"/>
            <a:ext cx="690880" cy="368300"/>
          </a:xfrm>
          <a:prstGeom prst="rect">
            <a:avLst/>
          </a:prstGeom>
          <a:solidFill>
            <a:schemeClr val="bg1"/>
          </a:solidFill>
        </p:spPr>
        <p:txBody>
          <a:bodyPr wrap="non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/2</a:t>
            </a:r>
            <a:endParaRPr lang="pt-BR" dirty="0">
              <a:latin typeface="Comic Sans MS" panose="030F0702030302020204" pitchFamily="66" charset="0"/>
              <a:cs typeface="Comic Sans MS" panose="030F0702030302020204" pitchFamily="66" charset="0"/>
            </a:endParaRPr>
          </a:p>
        </p:txBody>
      </p:sp>
      <p:sp>
        <p:nvSpPr>
          <p:cNvPr id="7" name="Forma livre 6"/>
          <p:cNvSpPr/>
          <p:nvPr/>
        </p:nvSpPr>
        <p:spPr>
          <a:xfrm>
            <a:off x="2444115" y="2413635"/>
            <a:ext cx="3165475" cy="1296035"/>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 name="Forma livre 8"/>
          <p:cNvSpPr/>
          <p:nvPr/>
        </p:nvSpPr>
        <p:spPr>
          <a:xfrm flipH="1" flipV="1">
            <a:off x="5609590" y="3709670"/>
            <a:ext cx="3165475" cy="1296035"/>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 name="CaixaDeTexto 54"/>
          <p:cNvSpPr txBox="1"/>
          <p:nvPr/>
        </p:nvSpPr>
        <p:spPr>
          <a:xfrm>
            <a:off x="6380480" y="5729605"/>
            <a:ext cx="701040" cy="368300"/>
          </a:xfrm>
          <a:prstGeom prst="rect">
            <a:avLst/>
          </a:prstGeom>
          <a:noFill/>
        </p:spPr>
        <p:txBody>
          <a:bodyPr wrap="square" rtlCol="0">
            <a:spAutoFit/>
          </a:bodyPr>
          <a:lstStyle/>
          <a:p>
            <a:r>
              <a:rPr lang="pt-BR" dirty="0"/>
              <a:t>5,7</a:t>
            </a:r>
            <a:r>
              <a:rPr lang="pt-BR" baseline="30000" dirty="0"/>
              <a:t>0</a:t>
            </a:r>
            <a:endParaRPr lang="pt-BR" baseline="30000" dirty="0"/>
          </a:p>
        </p:txBody>
      </p:sp>
      <p:sp>
        <p:nvSpPr>
          <p:cNvPr id="11" name="Forma livre 10"/>
          <p:cNvSpPr/>
          <p:nvPr/>
        </p:nvSpPr>
        <p:spPr>
          <a:xfrm>
            <a:off x="6487422" y="4894901"/>
            <a:ext cx="527901" cy="904973"/>
          </a:xfrm>
          <a:custGeom>
            <a:avLst/>
            <a:gdLst>
              <a:gd name="connsiteX0" fmla="*/ 0 w 527901"/>
              <a:gd name="connsiteY0" fmla="*/ 904973 h 904973"/>
              <a:gd name="connsiteX1" fmla="*/ 433633 w 527901"/>
              <a:gd name="connsiteY1" fmla="*/ 659876 h 904973"/>
              <a:gd name="connsiteX2" fmla="*/ 301658 w 527901"/>
              <a:gd name="connsiteY2" fmla="*/ 207389 h 904973"/>
              <a:gd name="connsiteX3" fmla="*/ 527901 w 527901"/>
              <a:gd name="connsiteY3" fmla="*/ 0 h 904973"/>
            </a:gdLst>
            <a:ahLst/>
            <a:cxnLst>
              <a:cxn ang="0">
                <a:pos x="connsiteX0" y="connsiteY0"/>
              </a:cxn>
              <a:cxn ang="0">
                <a:pos x="connsiteX1" y="connsiteY1"/>
              </a:cxn>
              <a:cxn ang="0">
                <a:pos x="connsiteX2" y="connsiteY2"/>
              </a:cxn>
              <a:cxn ang="0">
                <a:pos x="connsiteX3" y="connsiteY3"/>
              </a:cxn>
            </a:cxnLst>
            <a:rect l="l" t="t" r="r" b="b"/>
            <a:pathLst>
              <a:path w="527901" h="904973">
                <a:moveTo>
                  <a:pt x="0" y="904973"/>
                </a:moveTo>
                <a:cubicBezTo>
                  <a:pt x="191678" y="840556"/>
                  <a:pt x="383357" y="776140"/>
                  <a:pt x="433633" y="659876"/>
                </a:cubicBezTo>
                <a:cubicBezTo>
                  <a:pt x="483909" y="543612"/>
                  <a:pt x="285947" y="317368"/>
                  <a:pt x="301658" y="207389"/>
                </a:cubicBezTo>
                <a:cubicBezTo>
                  <a:pt x="317369" y="97410"/>
                  <a:pt x="422635" y="48705"/>
                  <a:pt x="527901" y="0"/>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CaixaDeTexto 12"/>
          <p:cNvSpPr txBox="1"/>
          <p:nvPr/>
        </p:nvSpPr>
        <p:spPr>
          <a:xfrm>
            <a:off x="2052544" y="1668015"/>
            <a:ext cx="550151" cy="369332"/>
          </a:xfrm>
          <a:prstGeom prst="rect">
            <a:avLst/>
          </a:prstGeom>
          <a:noFill/>
        </p:spPr>
        <p:txBody>
          <a:bodyPr wrap="none" rtlCol="0">
            <a:spAutoFit/>
          </a:bodyPr>
          <a:lstStyle/>
          <a:p>
            <a:r>
              <a:rPr lang="pt-BR" dirty="0" err="1" smtClean="0">
                <a:latin typeface="Comic Sans MS" panose="030F0702030302020204" pitchFamily="66" charset="0"/>
              </a:rPr>
              <a:t>rad</a:t>
            </a:r>
            <a:endParaRPr lang="pt-BR" dirty="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12" name="Retângulo 11"/>
              <p:cNvSpPr/>
              <p:nvPr/>
            </p:nvSpPr>
            <p:spPr>
              <a:xfrm>
                <a:off x="9809480" y="594360"/>
                <a:ext cx="1766570" cy="1059815"/>
              </a:xfrm>
              <a:prstGeom prst="rect">
                <a:avLst/>
              </a:prstGeom>
              <a:ln w="25400" cmpd="sng">
                <a:solidFill>
                  <a:srgbClr val="C00000"/>
                </a:solidFill>
                <a:prstDash val="solid"/>
              </a:ln>
            </p:spPr>
            <p:txBody>
              <a:bodyPr wrap="square">
                <a:spAutoFit/>
              </a:bodyPr>
              <a:p>
                <a14:m>
                  <m:oMathPara xmlns:m="http://schemas.openxmlformats.org/officeDocument/2006/math">
                    <m:oMathParaPr>
                      <m:jc m:val="centerGroup"/>
                    </m:oMathParaPr>
                    <m:oMath xmlns:m="http://schemas.openxmlformats.org/officeDocument/2006/math">
                      <m:f>
                        <m:fPr>
                          <m:ctrlPr>
                            <a:rPr lang="pt-BR" altLang="pt-BR" sz="2800" b="1" i="1" smtClean="0">
                              <a:latin typeface="Cambria Math" panose="02040503050406030204" pitchFamily="18" charset="0"/>
                              <a:ea typeface="Cambria Math" panose="02040503050406030204" pitchFamily="18" charset="0"/>
                            </a:rPr>
                          </m:ctrlPr>
                        </m:fPr>
                        <m:num>
                          <m:r>
                            <a:rPr lang="pt-BR" altLang="pt-BR" sz="2800" b="1" i="1" smtClean="0">
                              <a:latin typeface="Cambria Math" panose="02040503050406030204" pitchFamily="18" charset="0"/>
                              <a:ea typeface="Cambria Math" panose="02040503050406030204" pitchFamily="18" charset="0"/>
                            </a:rPr>
                            <m:t>𝟏</m:t>
                          </m:r>
                        </m:num>
                        <m:den>
                          <m:r>
                            <a:rPr lang="pt-BR" altLang="pt-BR" sz="2800" b="1" i="1" smtClean="0">
                              <a:latin typeface="Cambria Math" panose="02040503050406030204" pitchFamily="18" charset="0"/>
                              <a:ea typeface="Cambria Math" panose="02040503050406030204" pitchFamily="18" charset="0"/>
                            </a:rPr>
                            <m:t>𝟏</m:t>
                          </m:r>
                          <m:r>
                            <a:rPr lang="pt-BR" altLang="pt-BR" sz="2800" b="1" i="1">
                              <a:latin typeface="Cambria Math" panose="02040503050406030204" pitchFamily="18" charset="0"/>
                              <a:ea typeface="Cambria Math" panose="02040503050406030204" pitchFamily="18" charset="0"/>
                            </a:rPr>
                            <m:t>−</m:t>
                          </m:r>
                          <m:f>
                            <m:fPr>
                              <m:type m:val="skw"/>
                              <m:ctrlPr>
                                <a:rPr lang="pt-BR" altLang="pt-BR" sz="2800" b="1" i="1">
                                  <a:latin typeface="Cambria Math" panose="02040503050406030204" pitchFamily="18" charset="0"/>
                                  <a:ea typeface="Cambria Math" panose="02040503050406030204" pitchFamily="18" charset="0"/>
                                </a:rPr>
                              </m:ctrlPr>
                            </m:fPr>
                            <m:num>
                              <m:r>
                                <a:rPr lang="pt-BR" altLang="pt-BR" sz="2800" b="1" i="1">
                                  <a:latin typeface="Cambria Math" panose="02040503050406030204" pitchFamily="18" charset="0"/>
                                  <a:ea typeface="Cambria Math" panose="02040503050406030204" pitchFamily="18" charset="0"/>
                                </a:rPr>
                                <m:t>𝒔</m:t>
                              </m:r>
                            </m:num>
                            <m:den>
                              <m:r>
                                <a:rPr lang="pt-BR" altLang="pt-BR" sz="2800" b="1" i="1">
                                  <a:latin typeface="Cambria Math" panose="02040503050406030204" pitchFamily="18" charset="0"/>
                                  <a:ea typeface="Cambria Math" panose="02040503050406030204" pitchFamily="18" charset="0"/>
                                </a:rPr>
                                <m:t>𝒑</m:t>
                              </m:r>
                              <m:r>
                                <a:rPr lang="en-US" altLang="pt-BR" sz="2800" b="1" i="1" baseline="-25000">
                                  <a:latin typeface="Cambria Math" panose="02040503050406030204" pitchFamily="18" charset="0"/>
                                  <a:ea typeface="Cambria Math" panose="02040503050406030204" pitchFamily="18" charset="0"/>
                                </a:rPr>
                                <m:t>𝒊</m:t>
                              </m:r>
                            </m:den>
                          </m:f>
                        </m:den>
                      </m:f>
                    </m:oMath>
                  </m:oMathPara>
                </a14:m>
                <a:endParaRPr lang="pt-BR" altLang="pt-BR" sz="2800" b="1" i="1" dirty="0">
                  <a:latin typeface="Cambria Math" panose="02040503050406030204" pitchFamily="18" charset="0"/>
                  <a:ea typeface="Cambria Math" panose="02040503050406030204" pitchFamily="18" charset="0"/>
                </a:endParaRPr>
              </a:p>
            </p:txBody>
          </p:sp>
        </mc:Choice>
        <mc:Fallback>
          <p:sp>
            <p:nvSpPr>
              <p:cNvPr id="12" name="Retângulo 11"/>
              <p:cNvSpPr>
                <a:spLocks noRot="1" noChangeAspect="1" noMove="1" noResize="1" noEditPoints="1" noAdjustHandles="1" noChangeArrowheads="1" noChangeShapeType="1" noTextEdit="1"/>
              </p:cNvSpPr>
              <p:nvPr/>
            </p:nvSpPr>
            <p:spPr>
              <a:xfrm>
                <a:off x="9809480" y="594360"/>
                <a:ext cx="1766570" cy="1059815"/>
              </a:xfrm>
              <a:prstGeom prst="rect">
                <a:avLst/>
              </a:prstGeom>
              <a:blipFill rotWithShape="1">
                <a:blip r:embed="rId1"/>
                <a:stretch>
                  <a:fillRect l="-719" t="-1198" r="-719" b="-1558"/>
                </a:stretch>
              </a:blipFill>
              <a:ln w="25400" cmpd="sng">
                <a:solidFill>
                  <a:srgbClr val="C00000"/>
                </a:solidFill>
                <a:prstDash val="solid"/>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887730" y="660400"/>
                <a:ext cx="10416540" cy="546481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3. </a:t>
                </a:r>
                <a14:m>
                  <m:oMath xmlns:m="http://schemas.openxmlformats.org/officeDocument/2006/math">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rPr>
                              <m:t>𝑖</m:t>
                            </m:r>
                          </m:den>
                        </m:f>
                      </m:e>
                    </m:d>
                  </m:oMath>
                </a14:m>
                <a:r>
                  <a:rPr lang="pt-BR" altLang="pt-BR" dirty="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    </a:t>
                </a:r>
                <a:r>
                  <a:rPr lang="pt-BR" altLang="pt-BR" b="1" dirty="0" smtClean="0">
                    <a:solidFill>
                      <a:srgbClr val="C00000"/>
                    </a:solidFill>
                    <a:latin typeface="Comic Sans MS" panose="030F0702030302020204" pitchFamily="66" charset="0"/>
                    <a:ea typeface="Cambria Math" panose="02040503050406030204" pitchFamily="18" charset="0"/>
                  </a:rPr>
                  <a:t>(zero real)</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buNone/>
                </a:pPr>
                <a:r>
                  <a:rPr lang="pt-BR" altLang="pt-BR" sz="2400"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3.1</a:t>
                </a:r>
                <a:r>
                  <a:rPr lang="pt-BR" altLang="pt-BR" dirty="0" err="1" smtClean="0">
                    <a:latin typeface="Comic Sans MS" panose="030F0702030302020204" pitchFamily="66" charset="0"/>
                    <a:ea typeface="Cambria Math" panose="02040503050406030204" pitchFamily="18" charset="0"/>
                  </a:rPr>
                  <a:t> z</a:t>
                </a:r>
                <a:r>
                  <a:rPr lang="pt-BR" altLang="pt-BR" baseline="-25000" dirty="0" err="1">
                    <a:latin typeface="Comic Sans MS" panose="030F0702030302020204" pitchFamily="66" charset="0"/>
                    <a:ea typeface="Cambria Math" panose="02040503050406030204" pitchFamily="18" charset="0"/>
                  </a:rPr>
                  <a:t>i</a:t>
                </a:r>
                <a:r>
                  <a:rPr lang="pt-BR" altLang="pt-BR" dirty="0" smtClean="0">
                    <a:latin typeface="Comic Sans MS" panose="030F0702030302020204" pitchFamily="66" charset="0"/>
                    <a:ea typeface="Cambria Math" panose="02040503050406030204" pitchFamily="18" charset="0"/>
                  </a:rPr>
                  <a:t> real negativo  (</a:t>
                </a:r>
                <a14:m>
                  <m:oMath xmlns:m="http://schemas.openxmlformats.org/officeDocument/2006/math">
                    <m:sSub>
                      <m:sSubPr>
                        <m:ctrlPr>
                          <a:rPr lang="pt-BR" altLang="pt-BR" i="1" smtClean="0">
                            <a:latin typeface="Cambria Math" panose="02040503050406030204" pitchFamily="18" charset="0"/>
                            <a:ea typeface="Cambria Math" panose="02040503050406030204" pitchFamily="18" charset="0"/>
                          </a:rPr>
                        </m:ctrlPr>
                      </m:sSubPr>
                      <m:e>
                        <m:r>
                          <a:rPr lang="pt-BR" altLang="pt-BR" b="0" i="1" smtClean="0">
                            <a:latin typeface="Cambria Math" panose="02040503050406030204" pitchFamily="18" charset="0"/>
                            <a:ea typeface="Cambria Math" panose="02040503050406030204" pitchFamily="18" charset="0"/>
                          </a:rPr>
                          <m:t>𝑧</m:t>
                        </m:r>
                      </m:e>
                      <m:sub>
                        <m:r>
                          <a:rPr lang="pt-BR" altLang="pt-BR" b="0" i="1" smtClean="0">
                            <a:latin typeface="Cambria Math" panose="02040503050406030204" pitchFamily="18" charset="0"/>
                            <a:ea typeface="Cambria Math" panose="02040503050406030204" pitchFamily="18" charset="0"/>
                          </a:rPr>
                          <m:t>𝑖</m:t>
                        </m:r>
                      </m:sub>
                    </m:sSub>
                    <m:r>
                      <a:rPr lang="pt-BR" altLang="pt-BR" i="1" smtClean="0">
                        <a:latin typeface="Cambria Math" panose="02040503050406030204" pitchFamily="18" charset="0"/>
                        <a:ea typeface="Cambria Math" panose="02040503050406030204" pitchFamily="18" charset="0"/>
                      </a:rPr>
                      <m:t>∈</m:t>
                    </m:r>
                    <m:r>
                      <a:rPr lang="pt-BR" altLang="pt-BR" i="1" smtClean="0">
                        <a:latin typeface="Cambria Math" panose="02040503050406030204" pitchFamily="18" charset="0"/>
                        <a:ea typeface="Cambria Math" panose="02040503050406030204" pitchFamily="18" charset="0"/>
                      </a:rPr>
                      <m:t>ℝ</m:t>
                    </m:r>
                    <m:r>
                      <a:rPr lang="en-US" altLang="pt-BR" i="1" smtClean="0">
                        <a:latin typeface="Cambria Math" panose="02040503050406030204" pitchFamily="18" charset="0"/>
                        <a:ea typeface="Cambria Math" panose="02040503050406030204" pitchFamily="18" charset="0"/>
                      </a:rPr>
                      <m:t>, </m:t>
                    </m:r>
                    <m:sSub>
                      <m:sSubPr>
                        <m:ctrlPr>
                          <a:rPr lang="en-US" altLang="pt-BR"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i="1" smtClean="0">
                        <a:latin typeface="Cambria Math" panose="02040503050406030204" pitchFamily="18" charset="0"/>
                        <a:ea typeface="Cambria Math" panose="02040503050406030204" pitchFamily="18" charset="0"/>
                        <a:cs typeface="Cambria Math" panose="02040503050406030204" pitchFamily="18" charset="0"/>
                      </a:rPr>
                      <m:t>&lt;</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0</m:t>
                    </m:r>
                  </m:oMath>
                </a14:m>
                <a:r>
                  <a:rPr lang="pt-BR" altLang="pt-BR" dirty="0" smtClean="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sym typeface="+mn-ea"/>
                  </a:rPr>
                  <a:t>Vamos usar z</a:t>
                </a:r>
                <a:r>
                  <a:rPr lang="pt-BR" altLang="pt-BR" baseline="-25000" dirty="0" smtClean="0">
                    <a:latin typeface="Comic Sans MS" panose="030F0702030302020204" pitchFamily="66" charset="0"/>
                    <a:ea typeface="Cambria Math" panose="02040503050406030204" pitchFamily="18" charset="0"/>
                    <a:sym typeface="+mn-ea"/>
                  </a:rPr>
                  <a:t>i</a:t>
                </a:r>
                <a:r>
                  <a:rPr lang="pt-BR" altLang="pt-BR" dirty="0" smtClean="0">
                    <a:latin typeface="Comic Sans MS" panose="030F0702030302020204" pitchFamily="66" charset="0"/>
                    <a:ea typeface="Cambria Math" panose="02040503050406030204" pitchFamily="18" charset="0"/>
                    <a:sym typeface="+mn-ea"/>
                  </a:rPr>
                  <a:t> = -|z</a:t>
                </a:r>
                <a:r>
                  <a:rPr lang="pt-BR" altLang="pt-BR" baseline="-25000" dirty="0" smtClean="0">
                    <a:latin typeface="Comic Sans MS" panose="030F0702030302020204" pitchFamily="66" charset="0"/>
                    <a:ea typeface="Cambria Math" panose="02040503050406030204" pitchFamily="18" charset="0"/>
                    <a:sym typeface="+mn-ea"/>
                  </a:rPr>
                  <a:t>i</a:t>
                </a:r>
                <a:r>
                  <a:rPr lang="pt-BR" altLang="pt-BR" dirty="0" smtClean="0">
                    <a:latin typeface="Comic Sans MS" panose="030F0702030302020204" pitchFamily="66" charset="0"/>
                    <a:ea typeface="Cambria Math" panose="02040503050406030204" pitchFamily="18" charset="0"/>
                    <a:sym typeface="+mn-ea"/>
                  </a:rPr>
                  <a:t>|</a:t>
                </a:r>
                <a:endParaRPr lang="pt-BR" altLang="pt-BR" dirty="0" smtClean="0">
                  <a:latin typeface="Comic Sans MS" panose="030F0702030302020204" pitchFamily="66" charset="0"/>
                  <a:ea typeface="Cambria Math" panose="02040503050406030204" pitchFamily="18" charset="0"/>
                </a:endParaRPr>
              </a:p>
              <a:p>
                <a:pPr marL="0" indent="0">
                  <a:lnSpc>
                    <a:spcPct val="120000"/>
                  </a:lnSpc>
                  <a:spcBef>
                    <a:spcPts val="600"/>
                  </a:spcBef>
                  <a:buNone/>
                </a:pPr>
                <a14:m>
                  <m:oMathPara xmlns:m="http://schemas.openxmlformats.org/officeDocument/2006/math">
                    <m:oMathParaPr>
                      <m:jc m:val="centerGroup"/>
                    </m:oMathParaPr>
                    <m:oMath xmlns:m="http://schemas.openxmlformats.org/officeDocument/2006/math">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rPr>
                                <m:t>𝑖</m:t>
                              </m:r>
                            </m:den>
                          </m:f>
                        </m:e>
                      </m:d>
                      <m:r>
                        <a:rPr lang="en-US" altLang="pt-BR" i="1">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rPr>
                                <m:t>𝑖</m:t>
                              </m:r>
                              <m:r>
                                <a:rPr lang="en-US" altLang="pt-BR" i="1">
                                  <a:latin typeface="Cambria Math" panose="02040503050406030204" pitchFamily="18" charset="0"/>
                                  <a:ea typeface="Cambria Math" panose="02040503050406030204" pitchFamily="18" charset="0"/>
                                </a:rPr>
                                <m:t>|</m:t>
                              </m:r>
                            </m:den>
                          </m:f>
                        </m:e>
                      </m:d>
                      <m:r>
                        <a:rPr lang="en-US" altLang="pt-BR" i="1">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rPr>
                                <m:t>𝑖</m:t>
                              </m:r>
                              <m:r>
                                <a:rPr lang="en-US" altLang="pt-BR" i="1">
                                  <a:latin typeface="Cambria Math" panose="02040503050406030204" pitchFamily="18" charset="0"/>
                                  <a:ea typeface="Cambria Math" panose="02040503050406030204" pitchFamily="18" charset="0"/>
                                </a:rPr>
                                <m:t>|</m:t>
                              </m:r>
                            </m:den>
                          </m:f>
                        </m:e>
                      </m:d>
                    </m:oMath>
                  </m:oMathPara>
                </a14:m>
                <a:endParaRPr lang="pt-BR" altLang="pt-BR" i="1">
                  <a:latin typeface="Cambria Math" panose="02040503050406030204" pitchFamily="18" charset="0"/>
                  <a:ea typeface="Cambria Math" panose="02040503050406030204" pitchFamily="18" charset="0"/>
                </a:endParaRPr>
              </a:p>
              <a:p>
                <a:pPr>
                  <a:lnSpc>
                    <a:spcPct val="120000"/>
                  </a:lnSpc>
                  <a:spcBef>
                    <a:spcPts val="600"/>
                  </a:spcBef>
                </a:pPr>
                <a:r>
                  <a:rPr lang="pt-BR" altLang="pt-BR" i="1" dirty="0" smtClean="0">
                    <a:latin typeface="Symbol" panose="05050102010706020507" pitchFamily="18" charset="2"/>
                    <a:ea typeface="Cambria Math" panose="02040503050406030204" pitchFamily="18" charset="0"/>
                    <a:sym typeface="+mn-ea"/>
                  </a:rPr>
                  <a:t>w</a:t>
                </a:r>
                <a:r>
                  <a:rPr lang="pt-BR" altLang="pt-BR" i="1" dirty="0" smtClean="0">
                    <a:latin typeface="Comic Sans MS" panose="030F0702030302020204" pitchFamily="66" charset="0"/>
                    <a:ea typeface="Cambria Math" panose="02040503050406030204" pitchFamily="18" charset="0"/>
                    <a:sym typeface="+mn-ea"/>
                  </a:rPr>
                  <a:t> &lt;&lt; |z</a:t>
                </a:r>
                <a:r>
                  <a:rPr lang="pt-BR" altLang="pt-BR" i="1" baseline="-25000" dirty="0" err="1">
                    <a:latin typeface="Comic Sans MS" panose="030F0702030302020204" pitchFamily="66" charset="0"/>
                    <a:ea typeface="Cambria Math" panose="02040503050406030204" pitchFamily="18" charset="0"/>
                    <a:sym typeface="+mn-ea"/>
                  </a:rPr>
                  <a:t>i</a:t>
                </a:r>
                <a:r>
                  <a:rPr lang="pt-BR" altLang="pt-BR" i="1" dirty="0" smtClean="0">
                    <a:latin typeface="Comic Sans MS" panose="030F0702030302020204" pitchFamily="66" charset="0"/>
                    <a:ea typeface="Cambria Math" panose="02040503050406030204" pitchFamily="18" charset="0"/>
                    <a:sym typeface="+mn-ea"/>
                  </a:rPr>
                  <a:t>| </a:t>
                </a:r>
                <a:r>
                  <a:rPr lang="pt-BR" altLang="pt-BR" dirty="0" smtClean="0">
                    <a:latin typeface="Comic Sans MS" panose="030F0702030302020204" pitchFamily="66" charset="0"/>
                    <a:ea typeface="Cambria Math" panose="02040503050406030204" pitchFamily="18" charset="0"/>
                    <a:sym typeface="+mn-ea"/>
                  </a:rPr>
                  <a:t>    </a:t>
                </a:r>
                <a14:m>
                  <m:oMath xmlns:m="http://schemas.openxmlformats.org/officeDocument/2006/math">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rPr>
                              <m:t>𝑖</m:t>
                            </m:r>
                            <m:r>
                              <a:rPr lang="en-US" altLang="pt-BR" i="1">
                                <a:latin typeface="Cambria Math" panose="02040503050406030204" pitchFamily="18" charset="0"/>
                                <a:ea typeface="Cambria Math" panose="02040503050406030204" pitchFamily="18" charset="0"/>
                              </a:rPr>
                              <m:t>|</m:t>
                            </m:r>
                          </m:den>
                        </m:f>
                      </m:e>
                    </m:d>
                    <m:r>
                      <a:rPr lang="pt-BR" altLang="pt-BR" i="1" smtClean="0">
                        <a:latin typeface="Cambria Math" panose="02040503050406030204" pitchFamily="18" charset="0"/>
                        <a:ea typeface="Cambria Math" panose="02040503050406030204" pitchFamily="18" charset="0"/>
                        <a:cs typeface="Cambria Math" panose="02040503050406030204" pitchFamily="18" charset="0"/>
                      </a:rPr>
                      <m:t>≈</m:t>
                    </m:r>
                  </m:oMath>
                </a14:m>
                <a:r>
                  <a:rPr lang="pt-BR" altLang="pt-BR" dirty="0">
                    <a:ea typeface="Cambria Math" panose="02040503050406030204" pitchFamily="18" charset="0"/>
                    <a:sym typeface="+mn-ea"/>
                  </a:rPr>
                  <a:t> </a:t>
                </a:r>
                <a14:m>
                  <m:oMath xmlns:m="http://schemas.openxmlformats.org/officeDocument/2006/math">
                    <m:r>
                      <a:rPr lang="pt-BR" altLang="pt-BR" b="0" i="0" smtClean="0">
                        <a:latin typeface="Cambria Math" panose="02040503050406030204" pitchFamily="18" charset="0"/>
                        <a:ea typeface="Cambria Math" panose="02040503050406030204" pitchFamily="18" charset="0"/>
                      </a:rPr>
                      <m:t>0</m:t>
                    </m:r>
                  </m:oMath>
                </a14:m>
                <a:endParaRPr lang="pt-BR" altLang="pt-BR" b="0" dirty="0" smtClean="0">
                  <a:ea typeface="Cambria Math" panose="02040503050406030204" pitchFamily="18" charset="0"/>
                </a:endParaRPr>
              </a:p>
              <a:p>
                <a:pPr>
                  <a:lnSpc>
                    <a:spcPct val="120000"/>
                  </a:lnSpc>
                  <a:spcBef>
                    <a:spcPts val="600"/>
                  </a:spcBef>
                </a:pPr>
                <a:r>
                  <a:rPr lang="pt-BR" altLang="pt-BR" i="1" dirty="0">
                    <a:latin typeface="Symbol" panose="05050102010706020507" pitchFamily="18" charset="2"/>
                    <a:ea typeface="Cambria Math" panose="02040503050406030204" pitchFamily="18" charset="0"/>
                    <a:sym typeface="+mn-ea"/>
                  </a:rPr>
                  <a:t>w</a:t>
                </a:r>
                <a:r>
                  <a:rPr lang="pt-BR" altLang="pt-BR" i="1" dirty="0">
                    <a:latin typeface="Comic Sans MS" panose="030F0702030302020204" pitchFamily="66" charset="0"/>
                    <a:ea typeface="Cambria Math" panose="02040503050406030204" pitchFamily="18" charset="0"/>
                    <a:sym typeface="+mn-ea"/>
                  </a:rPr>
                  <a:t> =</a:t>
                </a:r>
                <a:r>
                  <a:rPr lang="pt-BR" altLang="pt-BR" i="1" dirty="0" smtClean="0">
                    <a:latin typeface="Comic Sans MS" panose="030F0702030302020204" pitchFamily="66" charset="0"/>
                    <a:ea typeface="Cambria Math" panose="02040503050406030204" pitchFamily="18" charset="0"/>
                    <a:sym typeface="+mn-ea"/>
                  </a:rPr>
                  <a:t> </a:t>
                </a:r>
                <a:r>
                  <a:rPr lang="pt-BR" altLang="pt-BR" i="1" dirty="0">
                    <a:latin typeface="Comic Sans MS" panose="030F0702030302020204" pitchFamily="66" charset="0"/>
                    <a:ea typeface="Cambria Math" panose="02040503050406030204" pitchFamily="18" charset="0"/>
                    <a:sym typeface="+mn-ea"/>
                  </a:rPr>
                  <a:t>|z</a:t>
                </a:r>
                <a:r>
                  <a:rPr lang="pt-BR" altLang="pt-BR" i="1" baseline="-25000" dirty="0" err="1" smtClean="0">
                    <a:latin typeface="Comic Sans MS" panose="030F0702030302020204" pitchFamily="66" charset="0"/>
                    <a:ea typeface="Cambria Math" panose="02040503050406030204" pitchFamily="18" charset="0"/>
                    <a:sym typeface="+mn-ea"/>
                  </a:rPr>
                  <a:t>i</a:t>
                </a:r>
                <a:r>
                  <a:rPr lang="pt-BR" altLang="pt-BR" i="1" dirty="0" smtClean="0">
                    <a:latin typeface="Comic Sans MS" panose="030F0702030302020204" pitchFamily="66" charset="0"/>
                    <a:ea typeface="Cambria Math" panose="02040503050406030204" pitchFamily="18" charset="0"/>
                    <a:sym typeface="+mn-ea"/>
                  </a:rPr>
                  <a:t>|</a:t>
                </a:r>
                <a:r>
                  <a:rPr lang="pt-BR" altLang="pt-BR" dirty="0" smtClean="0">
                    <a:latin typeface="Comic Sans MS" panose="030F0702030302020204" pitchFamily="66" charset="0"/>
                    <a:ea typeface="Cambria Math" panose="02040503050406030204" pitchFamily="18" charset="0"/>
                    <a:sym typeface="+mn-ea"/>
                  </a:rPr>
                  <a:t>      </a:t>
                </a:r>
                <a14:m>
                  <m:oMath xmlns:m="http://schemas.openxmlformats.org/officeDocument/2006/math">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rPr>
                              <m:t>𝑖</m:t>
                            </m:r>
                            <m:r>
                              <a:rPr lang="en-US" altLang="pt-BR" i="1">
                                <a:latin typeface="Cambria Math" panose="02040503050406030204" pitchFamily="18" charset="0"/>
                                <a:ea typeface="Cambria Math" panose="02040503050406030204" pitchFamily="18" charset="0"/>
                              </a:rPr>
                              <m:t>|</m:t>
                            </m:r>
                          </m:den>
                        </m:f>
                      </m:e>
                    </m:d>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pt-BR" altLang="pt-BR"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𝜋</m:t>
                        </m:r>
                      </m:num>
                      <m:den>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4</m:t>
                        </m:r>
                      </m:den>
                    </m:f>
                  </m:oMath>
                </a14:m>
                <a:r>
                  <a:rPr lang="pt-BR" altLang="pt-BR" dirty="0" smtClean="0">
                    <a:latin typeface="Symbol" panose="05050102010706020507" pitchFamily="18" charset="2"/>
                    <a:ea typeface="Cambria Math" panose="02040503050406030204" pitchFamily="18" charset="0"/>
                    <a:sym typeface="+mn-ea"/>
                  </a:rPr>
                  <a:t> </a:t>
                </a:r>
                <a:endParaRPr lang="pt-BR" altLang="pt-BR" dirty="0" smtClean="0">
                  <a:latin typeface="Symbol" panose="05050102010706020507" pitchFamily="18" charset="2"/>
                  <a:ea typeface="Cambria Math" panose="02040503050406030204" pitchFamily="18" charset="0"/>
                </a:endParaRPr>
              </a:p>
              <a:p>
                <a:pPr>
                  <a:lnSpc>
                    <a:spcPct val="120000"/>
                  </a:lnSpc>
                  <a:spcBef>
                    <a:spcPts val="600"/>
                  </a:spcBef>
                </a:pPr>
                <a:r>
                  <a:rPr lang="pt-BR" altLang="pt-BR" i="1" dirty="0">
                    <a:latin typeface="Symbol" panose="05050102010706020507" pitchFamily="18" charset="2"/>
                    <a:ea typeface="Cambria Math" panose="02040503050406030204" pitchFamily="18" charset="0"/>
                    <a:sym typeface="+mn-ea"/>
                  </a:rPr>
                  <a:t>w</a:t>
                </a:r>
                <a:r>
                  <a:rPr lang="pt-BR" altLang="pt-BR" i="1" dirty="0">
                    <a:latin typeface="Comic Sans MS" panose="030F0702030302020204" pitchFamily="66" charset="0"/>
                    <a:ea typeface="Cambria Math" panose="02040503050406030204" pitchFamily="18" charset="0"/>
                    <a:sym typeface="+mn-ea"/>
                  </a:rPr>
                  <a:t> </a:t>
                </a:r>
                <a:r>
                  <a:rPr lang="pt-BR" altLang="pt-BR" i="1" dirty="0" smtClean="0">
                    <a:latin typeface="Comic Sans MS" panose="030F0702030302020204" pitchFamily="66" charset="0"/>
                    <a:ea typeface="Cambria Math" panose="02040503050406030204" pitchFamily="18" charset="0"/>
                    <a:sym typeface="+mn-ea"/>
                  </a:rPr>
                  <a:t>&gt;&gt; </a:t>
                </a:r>
                <a:r>
                  <a:rPr lang="pt-BR" altLang="pt-BR" i="1" dirty="0">
                    <a:latin typeface="Comic Sans MS" panose="030F0702030302020204" pitchFamily="66" charset="0"/>
                    <a:ea typeface="Cambria Math" panose="02040503050406030204" pitchFamily="18" charset="0"/>
                    <a:sym typeface="+mn-ea"/>
                  </a:rPr>
                  <a:t>|z</a:t>
                </a:r>
                <a:r>
                  <a:rPr lang="pt-BR" altLang="pt-BR" i="1" baseline="-25000" dirty="0" err="1" smtClean="0">
                    <a:latin typeface="Comic Sans MS" panose="030F0702030302020204" pitchFamily="66" charset="0"/>
                    <a:ea typeface="Cambria Math" panose="02040503050406030204" pitchFamily="18" charset="0"/>
                    <a:sym typeface="+mn-ea"/>
                  </a:rPr>
                  <a:t>i</a:t>
                </a:r>
                <a:r>
                  <a:rPr lang="pt-BR" altLang="pt-BR" i="1" dirty="0" smtClean="0">
                    <a:latin typeface="Comic Sans MS" panose="030F0702030302020204" pitchFamily="66" charset="0"/>
                    <a:ea typeface="Cambria Math" panose="02040503050406030204" pitchFamily="18" charset="0"/>
                    <a:sym typeface="+mn-ea"/>
                  </a:rPr>
                  <a:t>|</a:t>
                </a:r>
                <a:r>
                  <a:rPr lang="pt-BR" altLang="pt-BR" dirty="0" smtClean="0">
                    <a:latin typeface="Comic Sans MS" panose="030F0702030302020204" pitchFamily="66" charset="0"/>
                    <a:ea typeface="Cambria Math" panose="02040503050406030204" pitchFamily="18" charset="0"/>
                    <a:sym typeface="+mn-ea"/>
                  </a:rPr>
                  <a:t>    </a:t>
                </a:r>
                <a14:m>
                  <m:oMath xmlns:m="http://schemas.openxmlformats.org/officeDocument/2006/math">
                    <m:r>
                      <a:rPr lang="en-US" altLang="pt-BR" b="0" i="1" smtClean="0">
                        <a:latin typeface="Cambria Math" panose="02040503050406030204" pitchFamily="18" charset="0"/>
                        <a:ea typeface="Cambria Math" panose="02040503050406030204" pitchFamily="18" charset="0"/>
                      </a:rPr>
                      <m:t>  </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rPr>
                              <m:t>𝑖</m:t>
                            </m:r>
                            <m:r>
                              <a:rPr lang="en-US" altLang="pt-BR" i="1">
                                <a:latin typeface="Cambria Math" panose="02040503050406030204" pitchFamily="18" charset="0"/>
                                <a:ea typeface="Cambria Math" panose="02040503050406030204" pitchFamily="18" charset="0"/>
                              </a:rPr>
                              <m:t>|</m:t>
                            </m:r>
                          </m:den>
                        </m:f>
                      </m:e>
                    </m:d>
                    <m:r>
                      <a:rPr lang="pt-BR" altLang="pt-BR"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pt-BR" altLang="pt-BR"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𝜋</m:t>
                        </m:r>
                      </m:num>
                      <m:den>
                        <m:r>
                          <a:rPr lang="en-US" altLang="pt-BR" i="1" smtClean="0">
                            <a:latin typeface="Cambria Math" panose="02040503050406030204" pitchFamily="18" charset="0"/>
                            <a:ea typeface="Cambria Math" panose="02040503050406030204" pitchFamily="18" charset="0"/>
                            <a:cs typeface="Cambria Math" panose="02040503050406030204" pitchFamily="18" charset="0"/>
                          </a:rPr>
                          <m:t>2</m:t>
                        </m:r>
                      </m:den>
                    </m:f>
                    <m:r>
                      <a:rPr lang="pt-BR" altLang="pt-BR" dirty="0" smtClean="0">
                        <a:latin typeface="Cambria Math" panose="02040503050406030204" pitchFamily="18" charset="0"/>
                        <a:ea typeface="Cambria Math" panose="02040503050406030204" pitchFamily="18" charset="0"/>
                        <a:sym typeface="+mn-ea"/>
                      </a:rPr>
                      <m:t> </m:t>
                    </m:r>
                  </m:oMath>
                </a14:m>
                <a:endParaRPr lang="pt-BR" altLang="pt-BR" sz="24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887730" y="660400"/>
                <a:ext cx="10416540" cy="546481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de Seta Reta 2"/>
          <p:cNvCxnSpPr/>
          <p:nvPr/>
        </p:nvCxnSpPr>
        <p:spPr>
          <a:xfrm flipH="1">
            <a:off x="2848776" y="1440455"/>
            <a:ext cx="0" cy="4492823"/>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 name="Conector de Seta Reta 3"/>
          <p:cNvCxnSpPr/>
          <p:nvPr/>
        </p:nvCxnSpPr>
        <p:spPr>
          <a:xfrm>
            <a:off x="2141641" y="4980277"/>
            <a:ext cx="808765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 name="CaixaDeTexto 4"/>
          <p:cNvSpPr txBox="1"/>
          <p:nvPr/>
        </p:nvSpPr>
        <p:spPr>
          <a:xfrm>
            <a:off x="8376024" y="5061072"/>
            <a:ext cx="1629457" cy="387599"/>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8" name="CaixaDeTexto 7"/>
          <p:cNvSpPr txBox="1"/>
          <p:nvPr/>
        </p:nvSpPr>
        <p:spPr>
          <a:xfrm>
            <a:off x="2141641" y="1256985"/>
            <a:ext cx="830831" cy="646331"/>
          </a:xfrm>
          <a:prstGeom prst="rect">
            <a:avLst/>
          </a:prstGeom>
          <a:noFill/>
        </p:spPr>
        <p:txBody>
          <a:bodyPr wrap="square" rtlCol="0">
            <a:spAutoFit/>
          </a:bodyPr>
          <a:lstStyle/>
          <a:p>
            <a:r>
              <a:rPr lang="pt-BR" dirty="0">
                <a:latin typeface="Comic Sans MS" panose="030F0702030302020204" pitchFamily="66" charset="0"/>
              </a:rPr>
              <a:t>f</a:t>
            </a:r>
            <a:r>
              <a:rPr lang="pt-BR" dirty="0" smtClean="0">
                <a:latin typeface="Comic Sans MS" panose="030F0702030302020204" pitchFamily="66" charset="0"/>
              </a:rPr>
              <a:t>ase</a:t>
            </a:r>
            <a:endParaRPr lang="pt-BR" dirty="0" smtClean="0">
              <a:latin typeface="Comic Sans MS" panose="030F0702030302020204" pitchFamily="66" charset="0"/>
            </a:endParaRPr>
          </a:p>
          <a:p>
            <a:r>
              <a:rPr lang="pt-BR" dirty="0" err="1" smtClean="0">
                <a:latin typeface="Comic Sans MS" panose="030F0702030302020204" pitchFamily="66" charset="0"/>
              </a:rPr>
              <a:t>rad</a:t>
            </a:r>
            <a:endParaRPr lang="pt-BR" dirty="0">
              <a:latin typeface="Comic Sans MS" panose="030F0702030302020204" pitchFamily="66" charset="0"/>
            </a:endParaRPr>
          </a:p>
        </p:txBody>
      </p:sp>
      <p:cxnSp>
        <p:nvCxnSpPr>
          <p:cNvPr id="18" name="Conector Reto 17"/>
          <p:cNvCxnSpPr/>
          <p:nvPr/>
        </p:nvCxnSpPr>
        <p:spPr>
          <a:xfrm>
            <a:off x="2477090" y="3692143"/>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2477089" y="2401036"/>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5609526" y="182948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7015143" y="182948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4238447" y="1791386"/>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9" name="CaixaDeTexto 28"/>
          <p:cNvSpPr txBox="1"/>
          <p:nvPr/>
        </p:nvSpPr>
        <p:spPr>
          <a:xfrm>
            <a:off x="3930726" y="5053137"/>
            <a:ext cx="840740" cy="368300"/>
          </a:xfrm>
          <a:prstGeom prst="rect">
            <a:avLst/>
          </a:prstGeom>
          <a:solidFill>
            <a:schemeClr val="bg1"/>
          </a:solidFill>
        </p:spPr>
        <p:txBody>
          <a:bodyPr wrap="none" rtlCol="0">
            <a:spAutoFit/>
          </a:bodyPr>
          <a:lstStyle/>
          <a:p>
            <a:r>
              <a:rPr lang="pt-BR" dirty="0" smtClean="0">
                <a:latin typeface="Comic Sans MS" panose="030F0702030302020204" pitchFamily="66" charset="0"/>
              </a:rPr>
              <a:t>0.1|z</a:t>
            </a:r>
            <a:r>
              <a:rPr lang="pt-BR" baseline="-25000" dirty="0" err="1">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0" name="CaixaDeTexto 29"/>
          <p:cNvSpPr txBox="1"/>
          <p:nvPr/>
        </p:nvSpPr>
        <p:spPr>
          <a:xfrm>
            <a:off x="5288393" y="5053310"/>
            <a:ext cx="643890" cy="368300"/>
          </a:xfrm>
          <a:prstGeom prst="rect">
            <a:avLst/>
          </a:prstGeom>
          <a:solidFill>
            <a:schemeClr val="bg1"/>
          </a:solidFill>
        </p:spPr>
        <p:txBody>
          <a:bodyPr wrap="none" rtlCol="0">
            <a:spAutoFit/>
          </a:bodyPr>
          <a:lstStyle/>
          <a:p>
            <a:r>
              <a:rPr lang="pt-BR" dirty="0" smtClean="0">
                <a:latin typeface="Comic Sans MS" panose="030F0702030302020204" pitchFamily="66" charset="0"/>
              </a:rPr>
              <a:t>1|z</a:t>
            </a:r>
            <a:r>
              <a:rPr lang="pt-BR" baseline="-25000" dirty="0">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1" name="CaixaDeTexto 30"/>
          <p:cNvSpPr txBox="1"/>
          <p:nvPr/>
        </p:nvSpPr>
        <p:spPr>
          <a:xfrm>
            <a:off x="6623912" y="5046869"/>
            <a:ext cx="783590" cy="368300"/>
          </a:xfrm>
          <a:prstGeom prst="rect">
            <a:avLst/>
          </a:prstGeom>
          <a:solidFill>
            <a:schemeClr val="bg1"/>
          </a:solidFill>
        </p:spPr>
        <p:txBody>
          <a:bodyPr wrap="none" rtlCol="0">
            <a:spAutoFit/>
          </a:bodyPr>
          <a:lstStyle/>
          <a:p>
            <a:r>
              <a:rPr lang="pt-BR" dirty="0" smtClean="0">
                <a:latin typeface="Comic Sans MS" panose="030F0702030302020204" pitchFamily="66" charset="0"/>
              </a:rPr>
              <a:t>10|z</a:t>
            </a:r>
            <a:r>
              <a:rPr lang="pt-BR" baseline="-25000" dirty="0">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2" name="CaixaDeTexto 31"/>
          <p:cNvSpPr txBox="1"/>
          <p:nvPr/>
        </p:nvSpPr>
        <p:spPr>
          <a:xfrm>
            <a:off x="2211369" y="2039125"/>
            <a:ext cx="570990" cy="369332"/>
          </a:xfrm>
          <a:prstGeom prst="rect">
            <a:avLst/>
          </a:prstGeom>
          <a:solidFill>
            <a:schemeClr val="bg1"/>
          </a:solidFill>
        </p:spPr>
        <p:txBody>
          <a:bodyPr wrap="none" rtlCol="0">
            <a:spAutoFit/>
          </a:bodyPr>
          <a:lstStyle/>
          <a:p>
            <a:r>
              <a:rPr lang="pt-BR" dirty="0" smtClean="0">
                <a:latin typeface="Symbol" panose="05050102010706020507" charset="0"/>
                <a:cs typeface="Symbol" panose="05050102010706020507" charset="0"/>
              </a:rPr>
              <a:t>p</a:t>
            </a:r>
            <a:r>
              <a:rPr lang="pt-BR" dirty="0" smtClean="0">
                <a:latin typeface="Comic Sans MS" panose="030F0702030302020204" pitchFamily="66" charset="0"/>
                <a:cs typeface="Comic Sans MS" panose="030F0702030302020204" pitchFamily="66" charset="0"/>
              </a:rPr>
              <a:t>/2</a:t>
            </a:r>
            <a:endParaRPr lang="pt-BR" dirty="0">
              <a:latin typeface="Comic Sans MS" panose="030F0702030302020204" pitchFamily="66" charset="0"/>
              <a:cs typeface="Comic Sans MS" panose="030F0702030302020204" pitchFamily="66" charset="0"/>
            </a:endParaRPr>
          </a:p>
        </p:txBody>
      </p:sp>
      <p:sp>
        <p:nvSpPr>
          <p:cNvPr id="54" name="Forma livre 53"/>
          <p:cNvSpPr/>
          <p:nvPr/>
        </p:nvSpPr>
        <p:spPr>
          <a:xfrm rot="11400000">
            <a:off x="7089402" y="1608776"/>
            <a:ext cx="527901" cy="904973"/>
          </a:xfrm>
          <a:custGeom>
            <a:avLst/>
            <a:gdLst>
              <a:gd name="connsiteX0" fmla="*/ 0 w 527901"/>
              <a:gd name="connsiteY0" fmla="*/ 904973 h 904973"/>
              <a:gd name="connsiteX1" fmla="*/ 433633 w 527901"/>
              <a:gd name="connsiteY1" fmla="*/ 659876 h 904973"/>
              <a:gd name="connsiteX2" fmla="*/ 301658 w 527901"/>
              <a:gd name="connsiteY2" fmla="*/ 207389 h 904973"/>
              <a:gd name="connsiteX3" fmla="*/ 527901 w 527901"/>
              <a:gd name="connsiteY3" fmla="*/ 0 h 904973"/>
            </a:gdLst>
            <a:ahLst/>
            <a:cxnLst>
              <a:cxn ang="0">
                <a:pos x="connsiteX0" y="connsiteY0"/>
              </a:cxn>
              <a:cxn ang="0">
                <a:pos x="connsiteX1" y="connsiteY1"/>
              </a:cxn>
              <a:cxn ang="0">
                <a:pos x="connsiteX2" y="connsiteY2"/>
              </a:cxn>
              <a:cxn ang="0">
                <a:pos x="connsiteX3" y="connsiteY3"/>
              </a:cxn>
            </a:cxnLst>
            <a:rect l="l" t="t" r="r" b="b"/>
            <a:pathLst>
              <a:path w="527901" h="904973">
                <a:moveTo>
                  <a:pt x="0" y="904973"/>
                </a:moveTo>
                <a:cubicBezTo>
                  <a:pt x="191678" y="840556"/>
                  <a:pt x="383357" y="776140"/>
                  <a:pt x="433633" y="659876"/>
                </a:cubicBezTo>
                <a:cubicBezTo>
                  <a:pt x="483909" y="543612"/>
                  <a:pt x="285947" y="317368"/>
                  <a:pt x="301658" y="207389"/>
                </a:cubicBezTo>
                <a:cubicBezTo>
                  <a:pt x="317369" y="97410"/>
                  <a:pt x="422635" y="48705"/>
                  <a:pt x="527901" y="0"/>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CaixaDeTexto 54"/>
          <p:cNvSpPr txBox="1"/>
          <p:nvPr/>
        </p:nvSpPr>
        <p:spPr>
          <a:xfrm>
            <a:off x="7691755" y="1461135"/>
            <a:ext cx="701040" cy="368300"/>
          </a:xfrm>
          <a:prstGeom prst="rect">
            <a:avLst/>
          </a:prstGeom>
          <a:noFill/>
        </p:spPr>
        <p:txBody>
          <a:bodyPr wrap="square" rtlCol="0">
            <a:spAutoFit/>
          </a:bodyPr>
          <a:lstStyle/>
          <a:p>
            <a:r>
              <a:rPr lang="pt-BR" dirty="0"/>
              <a:t>5,7</a:t>
            </a:r>
            <a:r>
              <a:rPr lang="pt-BR" baseline="30000" dirty="0"/>
              <a:t>0</a:t>
            </a:r>
            <a:endParaRPr lang="pt-BR" baseline="30000" dirty="0"/>
          </a:p>
        </p:txBody>
      </p:sp>
      <p:sp>
        <p:nvSpPr>
          <p:cNvPr id="6" name="CaixaDeTexto 31"/>
          <p:cNvSpPr txBox="1"/>
          <p:nvPr/>
        </p:nvSpPr>
        <p:spPr>
          <a:xfrm>
            <a:off x="2142154" y="3335160"/>
            <a:ext cx="570990" cy="369332"/>
          </a:xfrm>
          <a:prstGeom prst="rect">
            <a:avLst/>
          </a:prstGeom>
          <a:solidFill>
            <a:schemeClr val="bg1"/>
          </a:solidFill>
        </p:spPr>
        <p:txBody>
          <a:bodyPr wrap="none" rtlCol="0">
            <a:spAutoFit/>
          </a:bodyPr>
          <a:lstStyle/>
          <a:p>
            <a:r>
              <a:rPr lang="pt-BR" dirty="0" smtClean="0">
                <a:latin typeface="Symbol" panose="05050102010706020507" charset="0"/>
                <a:cs typeface="Symbol" panose="05050102010706020507" charset="0"/>
              </a:rPr>
              <a:t>p</a:t>
            </a:r>
            <a:r>
              <a:rPr lang="pt-BR" dirty="0" smtClean="0">
                <a:latin typeface="Comic Sans MS" panose="030F0702030302020204" pitchFamily="66" charset="0"/>
                <a:cs typeface="Comic Sans MS" panose="030F0702030302020204" pitchFamily="66" charset="0"/>
              </a:rPr>
              <a:t>/4</a:t>
            </a:r>
            <a:endParaRPr lang="pt-BR" dirty="0">
              <a:latin typeface="Comic Sans MS" panose="030F0702030302020204" pitchFamily="66" charset="0"/>
              <a:cs typeface="Comic Sans MS" panose="030F0702030302020204" pitchFamily="66" charset="0"/>
            </a:endParaRPr>
          </a:p>
        </p:txBody>
      </p:sp>
      <p:sp>
        <p:nvSpPr>
          <p:cNvPr id="7" name="Forma livre 6"/>
          <p:cNvSpPr/>
          <p:nvPr/>
        </p:nvSpPr>
        <p:spPr>
          <a:xfrm flipV="1">
            <a:off x="2477135" y="3684270"/>
            <a:ext cx="3165475" cy="1296035"/>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 name="Forma livre 8"/>
          <p:cNvSpPr/>
          <p:nvPr/>
        </p:nvSpPr>
        <p:spPr>
          <a:xfrm flipH="1">
            <a:off x="5609590" y="2407285"/>
            <a:ext cx="3165475" cy="1296035"/>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 name="CaixaDeTexto 54"/>
          <p:cNvSpPr txBox="1"/>
          <p:nvPr/>
        </p:nvSpPr>
        <p:spPr>
          <a:xfrm>
            <a:off x="3549015" y="5819140"/>
            <a:ext cx="701040" cy="368300"/>
          </a:xfrm>
          <a:prstGeom prst="rect">
            <a:avLst/>
          </a:prstGeom>
          <a:noFill/>
        </p:spPr>
        <p:txBody>
          <a:bodyPr wrap="square" rtlCol="0">
            <a:spAutoFit/>
          </a:bodyPr>
          <a:lstStyle/>
          <a:p>
            <a:r>
              <a:rPr lang="pt-BR" dirty="0"/>
              <a:t>5,7</a:t>
            </a:r>
            <a:r>
              <a:rPr lang="pt-BR" baseline="30000" dirty="0"/>
              <a:t>0</a:t>
            </a:r>
            <a:endParaRPr lang="pt-BR" baseline="30000" dirty="0"/>
          </a:p>
        </p:txBody>
      </p:sp>
      <p:sp>
        <p:nvSpPr>
          <p:cNvPr id="11" name="Forma livre 10"/>
          <p:cNvSpPr/>
          <p:nvPr/>
        </p:nvSpPr>
        <p:spPr>
          <a:xfrm>
            <a:off x="3711202" y="4913951"/>
            <a:ext cx="527901" cy="904973"/>
          </a:xfrm>
          <a:custGeom>
            <a:avLst/>
            <a:gdLst>
              <a:gd name="connsiteX0" fmla="*/ 0 w 527901"/>
              <a:gd name="connsiteY0" fmla="*/ 904973 h 904973"/>
              <a:gd name="connsiteX1" fmla="*/ 433633 w 527901"/>
              <a:gd name="connsiteY1" fmla="*/ 659876 h 904973"/>
              <a:gd name="connsiteX2" fmla="*/ 301658 w 527901"/>
              <a:gd name="connsiteY2" fmla="*/ 207389 h 904973"/>
              <a:gd name="connsiteX3" fmla="*/ 527901 w 527901"/>
              <a:gd name="connsiteY3" fmla="*/ 0 h 904973"/>
            </a:gdLst>
            <a:ahLst/>
            <a:cxnLst>
              <a:cxn ang="0">
                <a:pos x="connsiteX0" y="connsiteY0"/>
              </a:cxn>
              <a:cxn ang="0">
                <a:pos x="connsiteX1" y="connsiteY1"/>
              </a:cxn>
              <a:cxn ang="0">
                <a:pos x="connsiteX2" y="connsiteY2"/>
              </a:cxn>
              <a:cxn ang="0">
                <a:pos x="connsiteX3" y="connsiteY3"/>
              </a:cxn>
            </a:cxnLst>
            <a:rect l="l" t="t" r="r" b="b"/>
            <a:pathLst>
              <a:path w="527901" h="904973">
                <a:moveTo>
                  <a:pt x="0" y="904973"/>
                </a:moveTo>
                <a:cubicBezTo>
                  <a:pt x="191678" y="840556"/>
                  <a:pt x="383357" y="776140"/>
                  <a:pt x="433633" y="659876"/>
                </a:cubicBezTo>
                <a:cubicBezTo>
                  <a:pt x="483909" y="543612"/>
                  <a:pt x="285947" y="317368"/>
                  <a:pt x="301658" y="207389"/>
                </a:cubicBezTo>
                <a:cubicBezTo>
                  <a:pt x="317369" y="97410"/>
                  <a:pt x="422635" y="48705"/>
                  <a:pt x="527901" y="0"/>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3" name="Espaço Reservado para Conteúdo 2"/>
          <p:cNvSpPr txBox="1"/>
          <p:nvPr/>
        </p:nvSpPr>
        <p:spPr>
          <a:xfrm>
            <a:off x="698485" y="355936"/>
            <a:ext cx="3469638" cy="653296"/>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sym typeface="+mn-ea"/>
              </a:rPr>
              <a:t>3.1</a:t>
            </a:r>
            <a:r>
              <a:rPr lang="pt-BR" altLang="pt-BR" dirty="0" err="1" smtClean="0">
                <a:latin typeface="Comic Sans MS" panose="030F0702030302020204" pitchFamily="66" charset="0"/>
                <a:ea typeface="Cambria Math" panose="02040503050406030204" pitchFamily="18" charset="0"/>
                <a:sym typeface="+mn-ea"/>
              </a:rPr>
              <a:t> z</a:t>
            </a:r>
            <a:r>
              <a:rPr lang="pt-BR" altLang="pt-BR" baseline="-25000" dirty="0" err="1">
                <a:latin typeface="Comic Sans MS" panose="030F0702030302020204" pitchFamily="66" charset="0"/>
                <a:ea typeface="Cambria Math" panose="02040503050406030204" pitchFamily="18" charset="0"/>
                <a:sym typeface="+mn-ea"/>
              </a:rPr>
              <a:t>i</a:t>
            </a:r>
            <a:r>
              <a:rPr lang="pt-BR" altLang="pt-BR" dirty="0" smtClean="0">
                <a:latin typeface="Comic Sans MS" panose="030F0702030302020204" pitchFamily="66" charset="0"/>
                <a:ea typeface="Cambria Math" panose="02040503050406030204" pitchFamily="18" charset="0"/>
                <a:sym typeface="+mn-ea"/>
              </a:rPr>
              <a:t> real negativo </a:t>
            </a:r>
            <a:endParaRPr lang="pt-BR" altLang="pt-BR" dirty="0" smtClean="0">
              <a:latin typeface="Symbol" panose="05050102010706020507" pitchFamily="18" charset="2"/>
              <a:ea typeface="Cambria Math" panose="02040503050406030204" pitchFamily="18" charset="0"/>
            </a:endParaRPr>
          </a:p>
          <a:p>
            <a:pPr marL="0" indent="0">
              <a:lnSpc>
                <a:spcPct val="120000"/>
              </a:lnSpc>
              <a:spcBef>
                <a:spcPts val="600"/>
              </a:spcBef>
              <a:buNone/>
            </a:pPr>
            <a:endParaRPr lang="pt-BR" altLang="pt-BR" dirty="0">
              <a:latin typeface="Comic Sans MS" panose="030F0702030302020204" pitchFamily="66" charset="0"/>
              <a:ea typeface="Cambria Math" panose="02040503050406030204" pitchFamily="18" charset="0"/>
            </a:endParaRPr>
          </a:p>
        </p:txBody>
      </p:sp>
      <p:cxnSp>
        <p:nvCxnSpPr>
          <p:cNvPr id="12" name="Conector Reto 11"/>
          <p:cNvCxnSpPr/>
          <p:nvPr/>
        </p:nvCxnSpPr>
        <p:spPr>
          <a:xfrm>
            <a:off x="2211025" y="2398648"/>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3" name="Retângulo 12"/>
              <p:cNvSpPr/>
              <p:nvPr/>
            </p:nvSpPr>
            <p:spPr>
              <a:xfrm>
                <a:off x="9358310" y="662525"/>
                <a:ext cx="2115185" cy="770255"/>
              </a:xfrm>
              <a:prstGeom prst="rect">
                <a:avLst/>
              </a:prstGeom>
              <a:ln w="22225">
                <a:solidFill>
                  <a:srgbClr val="C00000"/>
                </a:solidFill>
              </a:ln>
            </p:spPr>
            <p:txBody>
              <a:bodyPr wrap="none">
                <a:spAutoFit/>
              </a:bodyPr>
              <a:p>
                <a:pPr algn="l"/>
                <a14:m>
                  <m:oMathPara xmlns:m="http://schemas.openxmlformats.org/officeDocument/2006/math">
                    <m:oMathParaPr>
                      <m:jc m:val="centerGroup"/>
                    </m:oMathParaPr>
                    <m:oMath xmlns:m="http://schemas.openxmlformats.org/officeDocument/2006/math">
                      <m:d>
                        <m:dPr>
                          <m:ctrlPr>
                            <a:rPr lang="pt-BR" altLang="pt-BR" sz="2800" b="1" i="1">
                              <a:latin typeface="Cambria Math" panose="02040503050406030204" pitchFamily="18" charset="0"/>
                              <a:ea typeface="Cambria Math" panose="02040503050406030204" pitchFamily="18" charset="0"/>
                            </a:rPr>
                          </m:ctrlPr>
                        </m:dPr>
                        <m:e>
                          <m:r>
                            <a:rPr lang="pt-BR" altLang="pt-BR" sz="2800" b="1" i="1">
                              <a:latin typeface="Cambria Math" panose="02040503050406030204" pitchFamily="18" charset="0"/>
                              <a:ea typeface="Cambria Math" panose="02040503050406030204" pitchFamily="18" charset="0"/>
                            </a:rPr>
                            <m:t>𝟏</m:t>
                          </m:r>
                          <m:r>
                            <a:rPr lang="en-US" altLang="pt-BR" sz="2800" b="1" i="1">
                              <a:latin typeface="Cambria Math" panose="02040503050406030204" pitchFamily="18" charset="0"/>
                              <a:ea typeface="Cambria Math" panose="02040503050406030204" pitchFamily="18" charset="0"/>
                            </a:rPr>
                            <m:t>+</m:t>
                          </m:r>
                          <m:f>
                            <m:fPr>
                              <m:type m:val="skw"/>
                              <m:ctrlPr>
                                <a:rPr lang="pt-BR" altLang="pt-BR" sz="2800" b="1" i="1">
                                  <a:latin typeface="Cambria Math" panose="02040503050406030204" pitchFamily="18" charset="0"/>
                                  <a:ea typeface="Cambria Math" panose="02040503050406030204" pitchFamily="18" charset="0"/>
                                </a:rPr>
                              </m:ctrlPr>
                            </m:fPr>
                            <m:num>
                              <m:r>
                                <a:rPr lang="pt-BR" altLang="pt-BR" sz="2800" b="1" i="1">
                                  <a:latin typeface="Cambria Math" panose="02040503050406030204" pitchFamily="18" charset="0"/>
                                  <a:ea typeface="Cambria Math" panose="02040503050406030204" pitchFamily="18" charset="0"/>
                                </a:rPr>
                                <m:t>𝒔</m:t>
                              </m:r>
                            </m:num>
                            <m:den>
                              <m:r>
                                <a:rPr lang="en-US" altLang="pt-BR" sz="2800" b="1" i="1">
                                  <a:latin typeface="Cambria Math" panose="02040503050406030204" pitchFamily="18" charset="0"/>
                                  <a:ea typeface="Cambria Math" panose="02040503050406030204" pitchFamily="18" charset="0"/>
                                </a:rPr>
                                <m:t>|</m:t>
                              </m:r>
                              <m:r>
                                <a:rPr lang="pt-BR" altLang="pt-BR" sz="2800" b="1" i="1">
                                  <a:latin typeface="Cambria Math" panose="02040503050406030204" pitchFamily="18" charset="0"/>
                                  <a:ea typeface="Cambria Math" panose="02040503050406030204" pitchFamily="18" charset="0"/>
                                </a:rPr>
                                <m:t>𝒛</m:t>
                              </m:r>
                              <m:r>
                                <a:rPr lang="en-US" altLang="pt-BR" sz="2800" b="1" i="1" baseline="-25000">
                                  <a:latin typeface="Cambria Math" panose="02040503050406030204" pitchFamily="18" charset="0"/>
                                  <a:ea typeface="Cambria Math" panose="02040503050406030204" pitchFamily="18" charset="0"/>
                                </a:rPr>
                                <m:t>𝒊</m:t>
                              </m:r>
                              <m:r>
                                <a:rPr lang="en-US" altLang="pt-BR" sz="2800" b="1" i="1">
                                  <a:latin typeface="Cambria Math" panose="02040503050406030204" pitchFamily="18" charset="0"/>
                                  <a:ea typeface="Cambria Math" panose="02040503050406030204" pitchFamily="18" charset="0"/>
                                </a:rPr>
                                <m:t>|</m:t>
                              </m:r>
                            </m:den>
                          </m:f>
                        </m:e>
                      </m:d>
                    </m:oMath>
                  </m:oMathPara>
                </a14:m>
                <a:endParaRPr lang="pt-BR" altLang="pt-BR" sz="2800" b="1" i="1" dirty="0">
                  <a:latin typeface="Cambria Math" panose="02040503050406030204" pitchFamily="18" charset="0"/>
                  <a:ea typeface="Cambria Math" panose="02040503050406030204" pitchFamily="18" charset="0"/>
                </a:endParaRPr>
              </a:p>
            </p:txBody>
          </p:sp>
        </mc:Choice>
        <mc:Fallback>
          <p:sp>
            <p:nvSpPr>
              <p:cNvPr id="13" name="Retângulo 12"/>
              <p:cNvSpPr>
                <a:spLocks noRot="1" noChangeAspect="1" noMove="1" noResize="1" noEditPoints="1" noAdjustHandles="1" noChangeArrowheads="1" noChangeShapeType="1" noTextEdit="1"/>
              </p:cNvSpPr>
              <p:nvPr/>
            </p:nvSpPr>
            <p:spPr>
              <a:xfrm>
                <a:off x="9358310" y="662525"/>
                <a:ext cx="2115185" cy="770255"/>
              </a:xfrm>
              <a:prstGeom prst="rect">
                <a:avLst/>
              </a:prstGeom>
              <a:blipFill rotWithShape="1">
                <a:blip r:embed="rId1"/>
                <a:stretch>
                  <a:fillRect l="-555" t="-1512" r="-495" b="-2445"/>
                </a:stretch>
              </a:blipFill>
              <a:ln w="22225">
                <a:solidFill>
                  <a:srgbClr val="C000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937260" y="800735"/>
                <a:ext cx="10416540" cy="525653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3. </a:t>
                </a:r>
                <a14:m>
                  <m:oMath xmlns:m="http://schemas.openxmlformats.org/officeDocument/2006/math">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rPr>
                              <m:t>𝑖</m:t>
                            </m:r>
                          </m:den>
                        </m:f>
                      </m:e>
                    </m:d>
                  </m:oMath>
                </a14:m>
                <a:r>
                  <a:rPr lang="pt-BR" altLang="pt-BR" dirty="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    </a:t>
                </a:r>
                <a:r>
                  <a:rPr lang="pt-BR" altLang="pt-BR" b="1" dirty="0" smtClean="0">
                    <a:solidFill>
                      <a:srgbClr val="C00000"/>
                    </a:solidFill>
                    <a:latin typeface="Comic Sans MS" panose="030F0702030302020204" pitchFamily="66" charset="0"/>
                    <a:ea typeface="Cambria Math" panose="02040503050406030204" pitchFamily="18" charset="0"/>
                  </a:rPr>
                  <a:t>(zero real)</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buNone/>
                </a:pPr>
                <a:r>
                  <a:rPr lang="pt-BR" altLang="pt-BR" sz="2400"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3.2</a:t>
                </a:r>
                <a:r>
                  <a:rPr lang="pt-BR" altLang="pt-BR" dirty="0" err="1" smtClean="0">
                    <a:latin typeface="Comic Sans MS" panose="030F0702030302020204" pitchFamily="66" charset="0"/>
                    <a:ea typeface="Cambria Math" panose="02040503050406030204" pitchFamily="18" charset="0"/>
                  </a:rPr>
                  <a:t> z</a:t>
                </a:r>
                <a:r>
                  <a:rPr lang="pt-BR" altLang="pt-BR" baseline="-25000" dirty="0" err="1">
                    <a:latin typeface="Comic Sans MS" panose="030F0702030302020204" pitchFamily="66" charset="0"/>
                    <a:ea typeface="Cambria Math" panose="02040503050406030204" pitchFamily="18" charset="0"/>
                  </a:rPr>
                  <a:t>i</a:t>
                </a:r>
                <a:r>
                  <a:rPr lang="pt-BR" altLang="pt-BR" dirty="0" smtClean="0">
                    <a:latin typeface="Comic Sans MS" panose="030F0702030302020204" pitchFamily="66" charset="0"/>
                    <a:ea typeface="Cambria Math" panose="02040503050406030204" pitchFamily="18" charset="0"/>
                  </a:rPr>
                  <a:t> real positivo  (</a:t>
                </a:r>
                <a14:m>
                  <m:oMath xmlns:m="http://schemas.openxmlformats.org/officeDocument/2006/math">
                    <m:sSub>
                      <m:sSubPr>
                        <m:ctrlPr>
                          <a:rPr lang="pt-BR" altLang="pt-BR" i="1" smtClean="0">
                            <a:latin typeface="Cambria Math" panose="02040503050406030204" pitchFamily="18" charset="0"/>
                            <a:ea typeface="Cambria Math" panose="02040503050406030204" pitchFamily="18" charset="0"/>
                          </a:rPr>
                        </m:ctrlPr>
                      </m:sSubPr>
                      <m:e>
                        <m:r>
                          <a:rPr lang="pt-BR" altLang="pt-BR" b="0" i="1" smtClean="0">
                            <a:latin typeface="Cambria Math" panose="02040503050406030204" pitchFamily="18" charset="0"/>
                            <a:ea typeface="Cambria Math" panose="02040503050406030204" pitchFamily="18" charset="0"/>
                          </a:rPr>
                          <m:t>𝑧</m:t>
                        </m:r>
                      </m:e>
                      <m:sub>
                        <m:r>
                          <a:rPr lang="pt-BR" altLang="pt-BR" b="0" i="1" smtClean="0">
                            <a:latin typeface="Cambria Math" panose="02040503050406030204" pitchFamily="18" charset="0"/>
                            <a:ea typeface="Cambria Math" panose="02040503050406030204" pitchFamily="18" charset="0"/>
                          </a:rPr>
                          <m:t>𝑖</m:t>
                        </m:r>
                      </m:sub>
                    </m:sSub>
                    <m:r>
                      <a:rPr lang="pt-BR" altLang="pt-BR" i="1" smtClean="0">
                        <a:latin typeface="Cambria Math" panose="02040503050406030204" pitchFamily="18" charset="0"/>
                        <a:ea typeface="Cambria Math" panose="02040503050406030204" pitchFamily="18" charset="0"/>
                      </a:rPr>
                      <m:t>∈</m:t>
                    </m:r>
                    <m:r>
                      <a:rPr lang="pt-BR" altLang="pt-BR" i="1" smtClean="0">
                        <a:latin typeface="Cambria Math" panose="02040503050406030204" pitchFamily="18" charset="0"/>
                        <a:ea typeface="Cambria Math" panose="02040503050406030204" pitchFamily="18" charset="0"/>
                      </a:rPr>
                      <m:t>ℝ</m:t>
                    </m:r>
                    <m:r>
                      <a:rPr lang="en-US" altLang="pt-BR" i="1" smtClean="0">
                        <a:latin typeface="Cambria Math" panose="02040503050406030204" pitchFamily="18" charset="0"/>
                        <a:ea typeface="Cambria Math" panose="02040503050406030204" pitchFamily="18" charset="0"/>
                      </a:rPr>
                      <m:t>, </m:t>
                    </m:r>
                    <m:sSub>
                      <m:sSubPr>
                        <m:ctrlPr>
                          <a:rPr lang="en-US" altLang="pt-BR"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i="1" smtClean="0">
                        <a:latin typeface="Cambria Math" panose="02040503050406030204" pitchFamily="18" charset="0"/>
                        <a:ea typeface="Cambria Math" panose="02040503050406030204" pitchFamily="18" charset="0"/>
                        <a:cs typeface="Cambria Math" panose="02040503050406030204" pitchFamily="18" charset="0"/>
                      </a:rPr>
                      <m:t>&gt;</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0</m:t>
                    </m:r>
                  </m:oMath>
                </a14:m>
                <a:r>
                  <a:rPr lang="pt-BR" altLang="pt-BR" dirty="0" smtClean="0">
                    <a:latin typeface="Comic Sans MS" panose="030F0702030302020204" pitchFamily="66" charset="0"/>
                    <a:ea typeface="Cambria Math" panose="02040503050406030204" pitchFamily="18" charset="0"/>
                  </a:rPr>
                  <a:t>).</a:t>
                </a:r>
                <a:endParaRPr lang="pt-BR" altLang="pt-BR" dirty="0" smtClean="0">
                  <a:latin typeface="Comic Sans MS" panose="030F0702030302020204" pitchFamily="66" charset="0"/>
                  <a:ea typeface="Cambria Math" panose="02040503050406030204" pitchFamily="18" charset="0"/>
                </a:endParaRPr>
              </a:p>
              <a:p>
                <a:pPr marL="0" indent="0">
                  <a:lnSpc>
                    <a:spcPct val="120000"/>
                  </a:lnSpc>
                  <a:spcBef>
                    <a:spcPts val="600"/>
                  </a:spcBef>
                  <a:buNone/>
                </a:pPr>
                <a14:m>
                  <m:oMathPara xmlns:m="http://schemas.openxmlformats.org/officeDocument/2006/math">
                    <m:oMathParaPr>
                      <m:jc m:val="centerGroup"/>
                    </m:oMathParaPr>
                    <m:oMath xmlns:m="http://schemas.openxmlformats.org/officeDocument/2006/math">
                      <m:r>
                        <a:rPr lang="en-US" altLang="pt-BR" sz="2400" b="0" i="1" smtClean="0">
                          <a:latin typeface="Cambria Math" panose="02040503050406030204" pitchFamily="18" charset="0"/>
                          <a:ea typeface="Cambria Math" panose="02040503050406030204" pitchFamily="18" charset="0"/>
                        </a:rPr>
                        <m:t>𝑎𝑟𝑐𝑡𝑎𝑔</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400" i="1">
                                  <a:latin typeface="Cambria Math" panose="02040503050406030204" pitchFamily="18" charset="0"/>
                                  <a:ea typeface="Cambria Math" panose="02040503050406030204" pitchFamily="18" charset="0"/>
                                </a:rPr>
                                <m:t>𝑧</m:t>
                              </m:r>
                              <m:r>
                                <a:rPr lang="en-US" altLang="pt-BR" sz="2400" i="1" baseline="-25000">
                                  <a:latin typeface="Cambria Math" panose="02040503050406030204" pitchFamily="18" charset="0"/>
                                  <a:ea typeface="Cambria Math" panose="02040503050406030204" pitchFamily="18" charset="0"/>
                                </a:rPr>
                                <m:t>𝑖</m:t>
                              </m:r>
                            </m:den>
                          </m:f>
                        </m:e>
                      </m:d>
                      <m:r>
                        <a:rPr lang="en-US" altLang="pt-BR" sz="2400" i="1">
                          <a:latin typeface="Cambria Math" panose="02040503050406030204" pitchFamily="18" charset="0"/>
                          <a:ea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rPr>
                        <m:t>𝑎𝑟𝑐𝑡𝑎𝑔</m:t>
                      </m:r>
                      <m:d>
                        <m:dPr>
                          <m:ctrlPr>
                            <a:rPr lang="pt-BR" altLang="pt-BR" sz="2400" i="1">
                              <a:latin typeface="Cambria Math" panose="02040503050406030204" pitchFamily="18" charset="0"/>
                              <a:ea typeface="Cambria Math" panose="02040503050406030204" pitchFamily="18" charset="0"/>
                            </a:rPr>
                          </m:ctrlPr>
                        </m:dPr>
                        <m:e>
                          <m:r>
                            <a:rPr lang="en-US"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400" i="1">
                                  <a:latin typeface="Cambria Math" panose="02040503050406030204" pitchFamily="18" charset="0"/>
                                  <a:ea typeface="Cambria Math" panose="02040503050406030204" pitchFamily="18" charset="0"/>
                                </a:rPr>
                                <m:t>|</m:t>
                              </m:r>
                              <m:r>
                                <a:rPr lang="en-US" altLang="pt-BR" sz="2400" i="1">
                                  <a:latin typeface="Cambria Math" panose="02040503050406030204" pitchFamily="18" charset="0"/>
                                  <a:ea typeface="Cambria Math" panose="02040503050406030204" pitchFamily="18" charset="0"/>
                                </a:rPr>
                                <m:t>𝑧</m:t>
                              </m:r>
                              <m:r>
                                <a:rPr lang="en-US" altLang="pt-BR" sz="2400" i="1" baseline="-25000">
                                  <a:latin typeface="Cambria Math" panose="02040503050406030204" pitchFamily="18" charset="0"/>
                                  <a:ea typeface="Cambria Math" panose="02040503050406030204" pitchFamily="18" charset="0"/>
                                </a:rPr>
                                <m:t>𝑖</m:t>
                              </m:r>
                              <m:r>
                                <a:rPr lang="en-US" altLang="pt-BR" sz="2400" i="1">
                                  <a:latin typeface="Cambria Math" panose="02040503050406030204" pitchFamily="18" charset="0"/>
                                  <a:ea typeface="Cambria Math" panose="02040503050406030204" pitchFamily="18" charset="0"/>
                                </a:rPr>
                                <m:t>|</m:t>
                              </m:r>
                            </m:den>
                          </m:f>
                        </m:e>
                      </m:d>
                      <m:r>
                        <a:rPr lang="en-US" altLang="pt-BR" sz="2400" i="1">
                          <a:latin typeface="Cambria Math" panose="02040503050406030204" pitchFamily="18" charset="0"/>
                          <a:ea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rPr>
                        <m:t>𝑎𝑟𝑐𝑡𝑎𝑔</m:t>
                      </m:r>
                      <m:d>
                        <m:dPr>
                          <m:ctrlPr>
                            <a:rPr lang="pt-BR" altLang="pt-BR" sz="2400" i="1">
                              <a:latin typeface="Cambria Math" panose="02040503050406030204" pitchFamily="18" charset="0"/>
                              <a:ea typeface="Cambria Math" panose="02040503050406030204" pitchFamily="18" charset="0"/>
                            </a:rPr>
                          </m:ctrlPr>
                        </m:dPr>
                        <m:e>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400" i="1">
                                  <a:latin typeface="Cambria Math" panose="02040503050406030204" pitchFamily="18" charset="0"/>
                                  <a:ea typeface="Cambria Math" panose="02040503050406030204" pitchFamily="18" charset="0"/>
                                </a:rPr>
                                <m:t>|</m:t>
                              </m:r>
                              <m:r>
                                <a:rPr lang="en-US" altLang="pt-BR" sz="2400" i="1">
                                  <a:latin typeface="Cambria Math" panose="02040503050406030204" pitchFamily="18" charset="0"/>
                                  <a:ea typeface="Cambria Math" panose="02040503050406030204" pitchFamily="18" charset="0"/>
                                </a:rPr>
                                <m:t>𝑧</m:t>
                              </m:r>
                              <m:r>
                                <a:rPr lang="en-US" altLang="pt-BR" sz="2400" i="1" baseline="-25000">
                                  <a:latin typeface="Cambria Math" panose="02040503050406030204" pitchFamily="18" charset="0"/>
                                  <a:ea typeface="Cambria Math" panose="02040503050406030204" pitchFamily="18" charset="0"/>
                                </a:rPr>
                                <m:t>𝑖</m:t>
                              </m:r>
                              <m:r>
                                <a:rPr lang="en-US" altLang="pt-BR" sz="2400" i="1">
                                  <a:latin typeface="Cambria Math" panose="02040503050406030204" pitchFamily="18" charset="0"/>
                                  <a:ea typeface="Cambria Math" panose="02040503050406030204" pitchFamily="18" charset="0"/>
                                </a:rPr>
                                <m:t>|</m:t>
                              </m:r>
                            </m:den>
                          </m:f>
                        </m:e>
                      </m:d>
                    </m:oMath>
                  </m:oMathPara>
                </a14:m>
                <a:endParaRPr lang="pt-BR" altLang="pt-BR" sz="2400" i="1" dirty="0">
                  <a:latin typeface="Cambria Math" panose="02040503050406030204" pitchFamily="18" charset="0"/>
                  <a:ea typeface="Cambria Math" panose="02040503050406030204" pitchFamily="18" charset="0"/>
                </a:endParaRPr>
              </a:p>
              <a:p>
                <a:pPr>
                  <a:lnSpc>
                    <a:spcPct val="120000"/>
                  </a:lnSpc>
                  <a:spcBef>
                    <a:spcPts val="600"/>
                  </a:spcBef>
                </a:pPr>
                <a:r>
                  <a:rPr lang="pt-BR" altLang="pt-BR" sz="2400" dirty="0" smtClean="0">
                    <a:latin typeface="Symbol" panose="05050102010706020507" pitchFamily="18" charset="2"/>
                    <a:ea typeface="Cambria Math" panose="02040503050406030204" pitchFamily="18" charset="0"/>
                    <a:sym typeface="+mn-ea"/>
                  </a:rPr>
                  <a:t>w</a:t>
                </a:r>
                <a:r>
                  <a:rPr lang="pt-BR" altLang="pt-BR" sz="2400" dirty="0" smtClean="0">
                    <a:latin typeface="Comic Sans MS" panose="030F0702030302020204" pitchFamily="66" charset="0"/>
                    <a:ea typeface="Cambria Math" panose="02040503050406030204" pitchFamily="18" charset="0"/>
                    <a:sym typeface="+mn-ea"/>
                  </a:rPr>
                  <a:t> &lt;&lt; |z</a:t>
                </a:r>
                <a:r>
                  <a:rPr lang="pt-BR" altLang="pt-BR" sz="2400" baseline="-25000" dirty="0" err="1">
                    <a:latin typeface="Comic Sans MS" panose="030F0702030302020204" pitchFamily="66" charset="0"/>
                    <a:ea typeface="Cambria Math" panose="02040503050406030204" pitchFamily="18" charset="0"/>
                    <a:sym typeface="+mn-ea"/>
                  </a:rPr>
                  <a:t>i</a:t>
                </a:r>
                <a:r>
                  <a:rPr lang="pt-BR" altLang="pt-BR" sz="2400" dirty="0" smtClean="0">
                    <a:latin typeface="Comic Sans MS" panose="030F0702030302020204" pitchFamily="66" charset="0"/>
                    <a:ea typeface="Cambria Math" panose="02040503050406030204" pitchFamily="18" charset="0"/>
                    <a:sym typeface="+mn-ea"/>
                  </a:rPr>
                  <a:t>|     </a:t>
                </a:r>
                <a14:m>
                  <m:oMath xmlns:m="http://schemas.openxmlformats.org/officeDocument/2006/math">
                    <m:r>
                      <a:rPr lang="en-US" altLang="pt-BR" sz="2400" b="0" i="1" smtClean="0">
                        <a:latin typeface="Cambria Math" panose="02040503050406030204" pitchFamily="18" charset="0"/>
                        <a:ea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rPr>
                      <m:t>𝑎𝑟𝑐𝑡𝑎𝑔</m:t>
                    </m:r>
                    <m:d>
                      <m:dPr>
                        <m:ctrlPr>
                          <a:rPr lang="pt-BR" altLang="pt-BR" sz="2400" i="1">
                            <a:latin typeface="Cambria Math" panose="02040503050406030204" pitchFamily="18" charset="0"/>
                            <a:ea typeface="Cambria Math" panose="02040503050406030204" pitchFamily="18" charset="0"/>
                          </a:rPr>
                        </m:ctrlPr>
                      </m:dPr>
                      <m:e>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400" i="1">
                                <a:latin typeface="Cambria Math" panose="02040503050406030204" pitchFamily="18" charset="0"/>
                                <a:ea typeface="Cambria Math" panose="02040503050406030204" pitchFamily="18" charset="0"/>
                              </a:rPr>
                              <m:t>|</m:t>
                            </m:r>
                            <m:r>
                              <a:rPr lang="en-US" altLang="pt-BR" sz="2400" i="1">
                                <a:latin typeface="Cambria Math" panose="02040503050406030204" pitchFamily="18" charset="0"/>
                                <a:ea typeface="Cambria Math" panose="02040503050406030204" pitchFamily="18" charset="0"/>
                              </a:rPr>
                              <m:t>𝑧</m:t>
                            </m:r>
                            <m:r>
                              <a:rPr lang="en-US" altLang="pt-BR" sz="2400" i="1" baseline="-25000">
                                <a:latin typeface="Cambria Math" panose="02040503050406030204" pitchFamily="18" charset="0"/>
                                <a:ea typeface="Cambria Math" panose="02040503050406030204" pitchFamily="18" charset="0"/>
                              </a:rPr>
                              <m:t>𝑖</m:t>
                            </m:r>
                            <m:r>
                              <a:rPr lang="en-US" altLang="pt-BR" sz="2400" i="1">
                                <a:latin typeface="Cambria Math" panose="02040503050406030204" pitchFamily="18" charset="0"/>
                                <a:ea typeface="Cambria Math" panose="02040503050406030204" pitchFamily="18" charset="0"/>
                              </a:rPr>
                              <m:t>|</m:t>
                            </m:r>
                          </m:den>
                        </m:f>
                      </m:e>
                    </m:d>
                    <m:r>
                      <a:rPr lang="pt-BR" altLang="pt-BR" sz="2400" i="1" smtClean="0">
                        <a:latin typeface="Cambria Math" panose="02040503050406030204" pitchFamily="18" charset="0"/>
                        <a:ea typeface="Cambria Math" panose="02040503050406030204" pitchFamily="18" charset="0"/>
                        <a:cs typeface="Cambria Math" panose="02040503050406030204" pitchFamily="18" charset="0"/>
                      </a:rPr>
                      <m:t>≈</m:t>
                    </m:r>
                  </m:oMath>
                </a14:m>
                <a:r>
                  <a:rPr lang="pt-BR" altLang="pt-BR" sz="2400" dirty="0">
                    <a:ea typeface="Cambria Math" panose="02040503050406030204" pitchFamily="18" charset="0"/>
                    <a:sym typeface="+mn-ea"/>
                  </a:rPr>
                  <a:t> </a:t>
                </a:r>
                <a14:m>
                  <m:oMath xmlns:m="http://schemas.openxmlformats.org/officeDocument/2006/math">
                    <m:r>
                      <a:rPr lang="pt-BR" altLang="pt-BR" sz="2400" b="0" i="0" smtClean="0">
                        <a:latin typeface="Cambria Math" panose="02040503050406030204" pitchFamily="18" charset="0"/>
                        <a:ea typeface="Cambria Math" panose="02040503050406030204" pitchFamily="18" charset="0"/>
                      </a:rPr>
                      <m:t>0</m:t>
                    </m:r>
                  </m:oMath>
                </a14:m>
                <a:endParaRPr lang="pt-BR" altLang="pt-BR" sz="2400" b="0" dirty="0" smtClean="0">
                  <a:ea typeface="Cambria Math" panose="02040503050406030204" pitchFamily="18" charset="0"/>
                </a:endParaRPr>
              </a:p>
              <a:p>
                <a:pPr>
                  <a:lnSpc>
                    <a:spcPct val="120000"/>
                  </a:lnSpc>
                  <a:spcBef>
                    <a:spcPts val="600"/>
                  </a:spcBef>
                </a:pPr>
                <a:r>
                  <a:rPr lang="pt-BR" altLang="pt-BR" sz="2400" dirty="0">
                    <a:latin typeface="Symbol" panose="05050102010706020507" pitchFamily="18" charset="2"/>
                    <a:ea typeface="Cambria Math" panose="02040503050406030204" pitchFamily="18" charset="0"/>
                    <a:sym typeface="+mn-ea"/>
                  </a:rPr>
                  <a:t>w</a:t>
                </a:r>
                <a:r>
                  <a:rPr lang="pt-BR" altLang="pt-BR" sz="2400" dirty="0">
                    <a:latin typeface="Comic Sans MS" panose="030F0702030302020204" pitchFamily="66" charset="0"/>
                    <a:ea typeface="Cambria Math" panose="02040503050406030204" pitchFamily="18" charset="0"/>
                    <a:sym typeface="+mn-ea"/>
                  </a:rPr>
                  <a:t> =</a:t>
                </a:r>
                <a:r>
                  <a:rPr lang="pt-BR" altLang="pt-BR" sz="2400" dirty="0" smtClean="0">
                    <a:latin typeface="Comic Sans MS" panose="030F0702030302020204" pitchFamily="66" charset="0"/>
                    <a:ea typeface="Cambria Math" panose="02040503050406030204" pitchFamily="18" charset="0"/>
                    <a:sym typeface="+mn-ea"/>
                  </a:rPr>
                  <a:t> </a:t>
                </a:r>
                <a:r>
                  <a:rPr lang="pt-BR" altLang="pt-BR" sz="2400" dirty="0">
                    <a:latin typeface="Comic Sans MS" panose="030F0702030302020204" pitchFamily="66" charset="0"/>
                    <a:ea typeface="Cambria Math" panose="02040503050406030204" pitchFamily="18" charset="0"/>
                    <a:sym typeface="+mn-ea"/>
                  </a:rPr>
                  <a:t>|z</a:t>
                </a:r>
                <a:r>
                  <a:rPr lang="pt-BR" altLang="pt-BR" sz="2400" baseline="-25000" dirty="0" err="1" smtClean="0">
                    <a:latin typeface="Comic Sans MS" panose="030F0702030302020204" pitchFamily="66" charset="0"/>
                    <a:ea typeface="Cambria Math" panose="02040503050406030204" pitchFamily="18" charset="0"/>
                    <a:sym typeface="+mn-ea"/>
                  </a:rPr>
                  <a:t>i</a:t>
                </a:r>
                <a:r>
                  <a:rPr lang="pt-BR" altLang="pt-BR" sz="2400" dirty="0" smtClean="0">
                    <a:latin typeface="Comic Sans MS" panose="030F0702030302020204" pitchFamily="66" charset="0"/>
                    <a:ea typeface="Cambria Math" panose="02040503050406030204" pitchFamily="18" charset="0"/>
                    <a:sym typeface="+mn-ea"/>
                  </a:rPr>
                  <a:t>|      </a:t>
                </a:r>
                <a14:m>
                  <m:oMath xmlns:m="http://schemas.openxmlformats.org/officeDocument/2006/math">
                    <m:r>
                      <a:rPr lang="en-US" altLang="pt-BR" sz="2400" b="0" i="1" smtClean="0">
                        <a:latin typeface="Cambria Math" panose="02040503050406030204" pitchFamily="18" charset="0"/>
                        <a:ea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rPr>
                      <m:t>𝑎𝑟𝑐𝑡𝑎𝑔</m:t>
                    </m:r>
                    <m:d>
                      <m:dPr>
                        <m:ctrlPr>
                          <a:rPr lang="pt-BR" altLang="pt-BR" sz="2400" i="1">
                            <a:latin typeface="Cambria Math" panose="02040503050406030204" pitchFamily="18" charset="0"/>
                            <a:ea typeface="Cambria Math" panose="02040503050406030204" pitchFamily="18" charset="0"/>
                          </a:rPr>
                        </m:ctrlPr>
                      </m:dPr>
                      <m:e>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400" i="1">
                                <a:latin typeface="Cambria Math" panose="02040503050406030204" pitchFamily="18" charset="0"/>
                                <a:ea typeface="Cambria Math" panose="02040503050406030204" pitchFamily="18" charset="0"/>
                              </a:rPr>
                              <m:t>|</m:t>
                            </m:r>
                            <m:r>
                              <a:rPr lang="en-US" altLang="pt-BR" sz="2400" i="1">
                                <a:latin typeface="Cambria Math" panose="02040503050406030204" pitchFamily="18" charset="0"/>
                                <a:ea typeface="Cambria Math" panose="02040503050406030204" pitchFamily="18" charset="0"/>
                              </a:rPr>
                              <m:t>𝑧</m:t>
                            </m:r>
                            <m:r>
                              <a:rPr lang="en-US" altLang="pt-BR" sz="2400" i="1" baseline="-25000">
                                <a:latin typeface="Cambria Math" panose="02040503050406030204" pitchFamily="18" charset="0"/>
                                <a:ea typeface="Cambria Math" panose="02040503050406030204" pitchFamily="18" charset="0"/>
                              </a:rPr>
                              <m:t>𝑖</m:t>
                            </m:r>
                            <m:r>
                              <a:rPr lang="en-US" altLang="pt-BR" sz="2400" i="1">
                                <a:latin typeface="Cambria Math" panose="02040503050406030204" pitchFamily="18" charset="0"/>
                                <a:ea typeface="Cambria Math" panose="02040503050406030204" pitchFamily="18" charset="0"/>
                              </a:rPr>
                              <m:t>|</m:t>
                            </m:r>
                          </m:den>
                        </m:f>
                      </m:e>
                    </m:d>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𝜋</m:t>
                        </m:r>
                      </m:num>
                      <m:den>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4</m:t>
                        </m:r>
                      </m:den>
                    </m:f>
                  </m:oMath>
                </a14:m>
                <a:r>
                  <a:rPr lang="pt-BR" altLang="pt-BR" sz="2400" dirty="0" smtClean="0">
                    <a:latin typeface="Symbol" panose="05050102010706020507" pitchFamily="18" charset="2"/>
                    <a:ea typeface="Cambria Math" panose="02040503050406030204" pitchFamily="18" charset="0"/>
                    <a:sym typeface="+mn-ea"/>
                  </a:rPr>
                  <a:t> </a:t>
                </a:r>
                <a:endParaRPr lang="pt-BR" altLang="pt-BR" sz="2400" dirty="0" smtClean="0">
                  <a:latin typeface="Symbol" panose="05050102010706020507" pitchFamily="18" charset="2"/>
                  <a:ea typeface="Cambria Math" panose="02040503050406030204" pitchFamily="18" charset="0"/>
                </a:endParaRPr>
              </a:p>
              <a:p>
                <a:pPr>
                  <a:lnSpc>
                    <a:spcPct val="120000"/>
                  </a:lnSpc>
                  <a:spcBef>
                    <a:spcPts val="600"/>
                  </a:spcBef>
                </a:pPr>
                <a:r>
                  <a:rPr lang="pt-BR" altLang="pt-BR" sz="2400" dirty="0">
                    <a:latin typeface="Symbol" panose="05050102010706020507" pitchFamily="18" charset="2"/>
                    <a:ea typeface="Cambria Math" panose="02040503050406030204" pitchFamily="18" charset="0"/>
                    <a:sym typeface="+mn-ea"/>
                  </a:rPr>
                  <a:t>w</a:t>
                </a:r>
                <a:r>
                  <a:rPr lang="pt-BR" altLang="pt-BR" sz="2400" dirty="0">
                    <a:latin typeface="Comic Sans MS" panose="030F0702030302020204" pitchFamily="66" charset="0"/>
                    <a:ea typeface="Cambria Math" panose="02040503050406030204" pitchFamily="18" charset="0"/>
                    <a:sym typeface="+mn-ea"/>
                  </a:rPr>
                  <a:t> </a:t>
                </a:r>
                <a:r>
                  <a:rPr lang="pt-BR" altLang="pt-BR" sz="2400" dirty="0" smtClean="0">
                    <a:latin typeface="Comic Sans MS" panose="030F0702030302020204" pitchFamily="66" charset="0"/>
                    <a:ea typeface="Cambria Math" panose="02040503050406030204" pitchFamily="18" charset="0"/>
                    <a:sym typeface="+mn-ea"/>
                  </a:rPr>
                  <a:t>&gt;&gt; </a:t>
                </a:r>
                <a:r>
                  <a:rPr lang="pt-BR" altLang="pt-BR" sz="2400" dirty="0">
                    <a:latin typeface="Comic Sans MS" panose="030F0702030302020204" pitchFamily="66" charset="0"/>
                    <a:ea typeface="Cambria Math" panose="02040503050406030204" pitchFamily="18" charset="0"/>
                    <a:sym typeface="+mn-ea"/>
                  </a:rPr>
                  <a:t>|z</a:t>
                </a:r>
                <a:r>
                  <a:rPr lang="pt-BR" altLang="pt-BR" sz="2400" baseline="-25000" dirty="0" err="1" smtClean="0">
                    <a:latin typeface="Comic Sans MS" panose="030F0702030302020204" pitchFamily="66" charset="0"/>
                    <a:ea typeface="Cambria Math" panose="02040503050406030204" pitchFamily="18" charset="0"/>
                    <a:sym typeface="+mn-ea"/>
                  </a:rPr>
                  <a:t>i</a:t>
                </a:r>
                <a:r>
                  <a:rPr lang="pt-BR" altLang="pt-BR" sz="2400" dirty="0" smtClean="0">
                    <a:latin typeface="Comic Sans MS" panose="030F0702030302020204" pitchFamily="66" charset="0"/>
                    <a:ea typeface="Cambria Math" panose="02040503050406030204" pitchFamily="18" charset="0"/>
                    <a:sym typeface="+mn-ea"/>
                  </a:rPr>
                  <a:t>|     </a:t>
                </a:r>
                <a14:m>
                  <m:oMath xmlns:m="http://schemas.openxmlformats.org/officeDocument/2006/math">
                    <m:r>
                      <a:rPr lang="en-US" altLang="pt-BR" sz="2400" b="0" i="1" smtClean="0">
                        <a:latin typeface="Cambria Math" panose="02040503050406030204" pitchFamily="18" charset="0"/>
                        <a:ea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rPr>
                      <m:t>𝑎𝑟𝑐𝑡𝑎𝑔</m:t>
                    </m:r>
                    <m:d>
                      <m:dPr>
                        <m:ctrlPr>
                          <a:rPr lang="pt-BR" altLang="pt-BR" sz="2400" i="1">
                            <a:latin typeface="Cambria Math" panose="02040503050406030204" pitchFamily="18" charset="0"/>
                            <a:ea typeface="Cambria Math" panose="02040503050406030204" pitchFamily="18" charset="0"/>
                          </a:rPr>
                        </m:ctrlPr>
                      </m:dPr>
                      <m:e>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400" i="1">
                                <a:latin typeface="Cambria Math" panose="02040503050406030204" pitchFamily="18" charset="0"/>
                                <a:ea typeface="Cambria Math" panose="02040503050406030204" pitchFamily="18" charset="0"/>
                              </a:rPr>
                              <m:t>|</m:t>
                            </m:r>
                            <m:r>
                              <a:rPr lang="en-US" altLang="pt-BR" sz="2400" i="1">
                                <a:latin typeface="Cambria Math" panose="02040503050406030204" pitchFamily="18" charset="0"/>
                                <a:ea typeface="Cambria Math" panose="02040503050406030204" pitchFamily="18" charset="0"/>
                              </a:rPr>
                              <m:t>𝑧</m:t>
                            </m:r>
                            <m:r>
                              <a:rPr lang="en-US" altLang="pt-BR" sz="2400" i="1" baseline="-25000">
                                <a:latin typeface="Cambria Math" panose="02040503050406030204" pitchFamily="18" charset="0"/>
                                <a:ea typeface="Cambria Math" panose="02040503050406030204" pitchFamily="18" charset="0"/>
                              </a:rPr>
                              <m:t>𝑖</m:t>
                            </m:r>
                            <m:r>
                              <a:rPr lang="en-US" altLang="pt-BR" sz="2400" i="1">
                                <a:latin typeface="Cambria Math" panose="02040503050406030204" pitchFamily="18" charset="0"/>
                                <a:ea typeface="Cambria Math" panose="02040503050406030204" pitchFamily="18" charset="0"/>
                              </a:rPr>
                              <m:t>|</m:t>
                            </m:r>
                          </m:den>
                        </m:f>
                      </m:e>
                    </m:d>
                    <m:r>
                      <a:rPr lang="pt-BR" altLang="pt-BR" sz="24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𝜋</m:t>
                        </m:r>
                      </m:num>
                      <m:den>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2</m:t>
                        </m:r>
                      </m:den>
                    </m:f>
                    <m:r>
                      <a:rPr lang="pt-BR" altLang="pt-BR" sz="2400" dirty="0" smtClean="0">
                        <a:latin typeface="Cambria Math" panose="02040503050406030204" pitchFamily="18" charset="0"/>
                        <a:ea typeface="Cambria Math" panose="02040503050406030204" pitchFamily="18" charset="0"/>
                        <a:sym typeface="+mn-ea"/>
                      </a:rPr>
                      <m:t> </m:t>
                    </m:r>
                  </m:oMath>
                </a14:m>
                <a:endParaRPr lang="pt-BR" altLang="pt-BR" sz="2400" dirty="0" smtClean="0">
                  <a:latin typeface="Cambria Math" panose="02040503050406030204" pitchFamily="18" charset="0"/>
                  <a:ea typeface="Cambria Math" panose="02040503050406030204" pitchFamily="18" charset="0"/>
                  <a:sym typeface="+mn-ea"/>
                </a:endParaRPr>
              </a:p>
              <a:p>
                <a:pPr marL="0" indent="0" algn="ctr" fontAlgn="auto">
                  <a:lnSpc>
                    <a:spcPct val="120000"/>
                  </a:lnSpc>
                  <a:spcBef>
                    <a:spcPts val="1800"/>
                  </a:spcBef>
                  <a:buNone/>
                </a:pPr>
                <a:r>
                  <a:rPr lang="pt-BR" altLang="pt-BR"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(comportamento semelhante ao comportamento de um polo negativo)</a:t>
                </a:r>
                <a:endParaRPr lang="pt-BR" altLang="pt-BR"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937260" y="800735"/>
                <a:ext cx="10416540" cy="525653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de Seta Reta 2"/>
          <p:cNvCxnSpPr/>
          <p:nvPr/>
        </p:nvCxnSpPr>
        <p:spPr>
          <a:xfrm flipH="1">
            <a:off x="2848776" y="1440455"/>
            <a:ext cx="0" cy="4492823"/>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 name="Conector de Seta Reta 3"/>
          <p:cNvCxnSpPr/>
          <p:nvPr/>
        </p:nvCxnSpPr>
        <p:spPr>
          <a:xfrm>
            <a:off x="1721906" y="2400907"/>
            <a:ext cx="808765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 name="CaixaDeTexto 4"/>
          <p:cNvSpPr txBox="1"/>
          <p:nvPr/>
        </p:nvSpPr>
        <p:spPr>
          <a:xfrm>
            <a:off x="8609704" y="2407407"/>
            <a:ext cx="1629457" cy="387599"/>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8" name="CaixaDeTexto 7"/>
          <p:cNvSpPr txBox="1"/>
          <p:nvPr/>
        </p:nvSpPr>
        <p:spPr>
          <a:xfrm>
            <a:off x="2047626" y="1309151"/>
            <a:ext cx="830831" cy="646331"/>
          </a:xfrm>
          <a:prstGeom prst="rect">
            <a:avLst/>
          </a:prstGeom>
          <a:noFill/>
        </p:spPr>
        <p:txBody>
          <a:bodyPr wrap="square" rtlCol="0">
            <a:spAutoFit/>
          </a:bodyPr>
          <a:lstStyle/>
          <a:p>
            <a:r>
              <a:rPr lang="pt-BR" dirty="0">
                <a:latin typeface="Comic Sans MS" panose="030F0702030302020204" pitchFamily="66" charset="0"/>
              </a:rPr>
              <a:t>f</a:t>
            </a:r>
            <a:r>
              <a:rPr lang="pt-BR" dirty="0" smtClean="0">
                <a:latin typeface="Comic Sans MS" panose="030F0702030302020204" pitchFamily="66" charset="0"/>
              </a:rPr>
              <a:t>ase</a:t>
            </a:r>
            <a:endParaRPr lang="pt-BR" dirty="0" smtClean="0">
              <a:latin typeface="Comic Sans MS" panose="030F0702030302020204" pitchFamily="66" charset="0"/>
            </a:endParaRPr>
          </a:p>
          <a:p>
            <a:r>
              <a:rPr lang="pt-BR" dirty="0" err="1" smtClean="0">
                <a:latin typeface="Comic Sans MS" panose="030F0702030302020204" pitchFamily="66" charset="0"/>
              </a:rPr>
              <a:t>rad</a:t>
            </a:r>
            <a:endParaRPr lang="pt-BR" dirty="0">
              <a:latin typeface="Comic Sans MS" panose="030F0702030302020204" pitchFamily="66" charset="0"/>
            </a:endParaRPr>
          </a:p>
        </p:txBody>
      </p:sp>
      <p:cxnSp>
        <p:nvCxnSpPr>
          <p:cNvPr id="18" name="Conector Reto 17"/>
          <p:cNvCxnSpPr/>
          <p:nvPr/>
        </p:nvCxnSpPr>
        <p:spPr>
          <a:xfrm>
            <a:off x="2477090" y="3692143"/>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2477089" y="2401036"/>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5609526" y="182948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7015143" y="182948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4238447" y="1791386"/>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9" name="CaixaDeTexto 28"/>
          <p:cNvSpPr txBox="1"/>
          <p:nvPr/>
        </p:nvSpPr>
        <p:spPr>
          <a:xfrm>
            <a:off x="4013276" y="2016567"/>
            <a:ext cx="840740" cy="368300"/>
          </a:xfrm>
          <a:prstGeom prst="rect">
            <a:avLst/>
          </a:prstGeom>
          <a:solidFill>
            <a:schemeClr val="bg1"/>
          </a:solidFill>
        </p:spPr>
        <p:txBody>
          <a:bodyPr wrap="none" rtlCol="0">
            <a:spAutoFit/>
          </a:bodyPr>
          <a:lstStyle/>
          <a:p>
            <a:r>
              <a:rPr lang="pt-BR" dirty="0" smtClean="0">
                <a:latin typeface="Comic Sans MS" panose="030F0702030302020204" pitchFamily="66" charset="0"/>
              </a:rPr>
              <a:t>0.1|z</a:t>
            </a:r>
            <a:r>
              <a:rPr lang="pt-BR" baseline="-25000" dirty="0" err="1">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0" name="CaixaDeTexto 29"/>
          <p:cNvSpPr txBox="1"/>
          <p:nvPr/>
        </p:nvSpPr>
        <p:spPr>
          <a:xfrm>
            <a:off x="5344908" y="1997055"/>
            <a:ext cx="643890" cy="368300"/>
          </a:xfrm>
          <a:prstGeom prst="rect">
            <a:avLst/>
          </a:prstGeom>
          <a:solidFill>
            <a:schemeClr val="bg1"/>
          </a:solidFill>
        </p:spPr>
        <p:txBody>
          <a:bodyPr wrap="none" rtlCol="0">
            <a:spAutoFit/>
          </a:bodyPr>
          <a:lstStyle/>
          <a:p>
            <a:r>
              <a:rPr lang="pt-BR" dirty="0" smtClean="0">
                <a:latin typeface="Comic Sans MS" panose="030F0702030302020204" pitchFamily="66" charset="0"/>
              </a:rPr>
              <a:t>1|z</a:t>
            </a:r>
            <a:r>
              <a:rPr lang="pt-BR" baseline="-25000" dirty="0">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1" name="CaixaDeTexto 30"/>
          <p:cNvSpPr txBox="1"/>
          <p:nvPr/>
        </p:nvSpPr>
        <p:spPr>
          <a:xfrm>
            <a:off x="6715987" y="2016649"/>
            <a:ext cx="783590" cy="368300"/>
          </a:xfrm>
          <a:prstGeom prst="rect">
            <a:avLst/>
          </a:prstGeom>
          <a:solidFill>
            <a:schemeClr val="bg1"/>
          </a:solidFill>
        </p:spPr>
        <p:txBody>
          <a:bodyPr wrap="none" rtlCol="0">
            <a:spAutoFit/>
          </a:bodyPr>
          <a:lstStyle/>
          <a:p>
            <a:r>
              <a:rPr lang="pt-BR" dirty="0" smtClean="0">
                <a:latin typeface="Comic Sans MS" panose="030F0702030302020204" pitchFamily="66" charset="0"/>
              </a:rPr>
              <a:t>10|z</a:t>
            </a:r>
            <a:r>
              <a:rPr lang="pt-BR" baseline="-25000" dirty="0">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2" name="CaixaDeTexto 31"/>
          <p:cNvSpPr txBox="1"/>
          <p:nvPr/>
        </p:nvSpPr>
        <p:spPr>
          <a:xfrm>
            <a:off x="1890694" y="3462795"/>
            <a:ext cx="690880" cy="368300"/>
          </a:xfrm>
          <a:prstGeom prst="rect">
            <a:avLst/>
          </a:prstGeom>
          <a:solidFill>
            <a:schemeClr val="bg1"/>
          </a:solidFill>
        </p:spPr>
        <p:txBody>
          <a:bodyPr wrap="non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/4</a:t>
            </a:r>
            <a:endParaRPr lang="pt-BR" dirty="0">
              <a:latin typeface="Comic Sans MS" panose="030F0702030302020204" pitchFamily="66" charset="0"/>
              <a:cs typeface="Comic Sans MS" panose="030F0702030302020204" pitchFamily="66" charset="0"/>
            </a:endParaRPr>
          </a:p>
        </p:txBody>
      </p:sp>
      <p:cxnSp>
        <p:nvCxnSpPr>
          <p:cNvPr id="52" name="Conector Reto 51"/>
          <p:cNvCxnSpPr/>
          <p:nvPr/>
        </p:nvCxnSpPr>
        <p:spPr>
          <a:xfrm>
            <a:off x="2588556" y="4980035"/>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54" name="Forma livre 53"/>
          <p:cNvSpPr/>
          <p:nvPr/>
        </p:nvSpPr>
        <p:spPr>
          <a:xfrm rot="6840000">
            <a:off x="3635637" y="1631636"/>
            <a:ext cx="527901" cy="904973"/>
          </a:xfrm>
          <a:custGeom>
            <a:avLst/>
            <a:gdLst>
              <a:gd name="connsiteX0" fmla="*/ 0 w 527901"/>
              <a:gd name="connsiteY0" fmla="*/ 904973 h 904973"/>
              <a:gd name="connsiteX1" fmla="*/ 433633 w 527901"/>
              <a:gd name="connsiteY1" fmla="*/ 659876 h 904973"/>
              <a:gd name="connsiteX2" fmla="*/ 301658 w 527901"/>
              <a:gd name="connsiteY2" fmla="*/ 207389 h 904973"/>
              <a:gd name="connsiteX3" fmla="*/ 527901 w 527901"/>
              <a:gd name="connsiteY3" fmla="*/ 0 h 904973"/>
            </a:gdLst>
            <a:ahLst/>
            <a:cxnLst>
              <a:cxn ang="0">
                <a:pos x="connsiteX0" y="connsiteY0"/>
              </a:cxn>
              <a:cxn ang="0">
                <a:pos x="connsiteX1" y="connsiteY1"/>
              </a:cxn>
              <a:cxn ang="0">
                <a:pos x="connsiteX2" y="connsiteY2"/>
              </a:cxn>
              <a:cxn ang="0">
                <a:pos x="connsiteX3" y="connsiteY3"/>
              </a:cxn>
            </a:cxnLst>
            <a:rect l="l" t="t" r="r" b="b"/>
            <a:pathLst>
              <a:path w="527901" h="904973">
                <a:moveTo>
                  <a:pt x="0" y="904973"/>
                </a:moveTo>
                <a:cubicBezTo>
                  <a:pt x="191678" y="840556"/>
                  <a:pt x="383357" y="776140"/>
                  <a:pt x="433633" y="659876"/>
                </a:cubicBezTo>
                <a:cubicBezTo>
                  <a:pt x="483909" y="543612"/>
                  <a:pt x="285947" y="317368"/>
                  <a:pt x="301658" y="207389"/>
                </a:cubicBezTo>
                <a:cubicBezTo>
                  <a:pt x="317369" y="97410"/>
                  <a:pt x="422635" y="48705"/>
                  <a:pt x="527901" y="0"/>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CaixaDeTexto 54"/>
          <p:cNvSpPr txBox="1"/>
          <p:nvPr/>
        </p:nvSpPr>
        <p:spPr>
          <a:xfrm>
            <a:off x="3312160" y="1290955"/>
            <a:ext cx="701040" cy="368300"/>
          </a:xfrm>
          <a:prstGeom prst="rect">
            <a:avLst/>
          </a:prstGeom>
          <a:noFill/>
        </p:spPr>
        <p:txBody>
          <a:bodyPr wrap="square" rtlCol="0">
            <a:spAutoFit/>
          </a:bodyPr>
          <a:lstStyle/>
          <a:p>
            <a:r>
              <a:rPr lang="pt-BR" dirty="0"/>
              <a:t>5,7</a:t>
            </a:r>
            <a:r>
              <a:rPr lang="pt-BR" baseline="30000" dirty="0"/>
              <a:t>0</a:t>
            </a:r>
            <a:endParaRPr lang="pt-BR" baseline="30000" dirty="0"/>
          </a:p>
        </p:txBody>
      </p:sp>
      <p:sp>
        <p:nvSpPr>
          <p:cNvPr id="6" name="CaixaDeTexto 31"/>
          <p:cNvSpPr txBox="1"/>
          <p:nvPr/>
        </p:nvSpPr>
        <p:spPr>
          <a:xfrm>
            <a:off x="1897679" y="4711840"/>
            <a:ext cx="690880" cy="368300"/>
          </a:xfrm>
          <a:prstGeom prst="rect">
            <a:avLst/>
          </a:prstGeom>
          <a:solidFill>
            <a:schemeClr val="bg1"/>
          </a:solidFill>
        </p:spPr>
        <p:txBody>
          <a:bodyPr wrap="non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/2</a:t>
            </a:r>
            <a:endParaRPr lang="pt-BR" dirty="0">
              <a:latin typeface="Comic Sans MS" panose="030F0702030302020204" pitchFamily="66" charset="0"/>
              <a:cs typeface="Comic Sans MS" panose="030F0702030302020204" pitchFamily="66" charset="0"/>
            </a:endParaRPr>
          </a:p>
        </p:txBody>
      </p:sp>
      <p:sp>
        <p:nvSpPr>
          <p:cNvPr id="7" name="Forma livre 6"/>
          <p:cNvSpPr/>
          <p:nvPr/>
        </p:nvSpPr>
        <p:spPr>
          <a:xfrm>
            <a:off x="2444115" y="2413635"/>
            <a:ext cx="3165475" cy="1296035"/>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 name="Forma livre 8"/>
          <p:cNvSpPr/>
          <p:nvPr/>
        </p:nvSpPr>
        <p:spPr>
          <a:xfrm flipH="1" flipV="1">
            <a:off x="5609590" y="3709670"/>
            <a:ext cx="3165475" cy="1296035"/>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 name="CaixaDeTexto 54"/>
          <p:cNvSpPr txBox="1"/>
          <p:nvPr/>
        </p:nvSpPr>
        <p:spPr>
          <a:xfrm>
            <a:off x="6380480" y="5729605"/>
            <a:ext cx="701040" cy="368300"/>
          </a:xfrm>
          <a:prstGeom prst="rect">
            <a:avLst/>
          </a:prstGeom>
          <a:noFill/>
        </p:spPr>
        <p:txBody>
          <a:bodyPr wrap="square" rtlCol="0">
            <a:spAutoFit/>
          </a:bodyPr>
          <a:lstStyle/>
          <a:p>
            <a:r>
              <a:rPr lang="pt-BR" dirty="0"/>
              <a:t>5,7</a:t>
            </a:r>
            <a:r>
              <a:rPr lang="pt-BR" baseline="30000" dirty="0"/>
              <a:t>0</a:t>
            </a:r>
            <a:endParaRPr lang="pt-BR" baseline="30000" dirty="0"/>
          </a:p>
        </p:txBody>
      </p:sp>
      <p:sp>
        <p:nvSpPr>
          <p:cNvPr id="11" name="Forma livre 10"/>
          <p:cNvSpPr/>
          <p:nvPr/>
        </p:nvSpPr>
        <p:spPr>
          <a:xfrm>
            <a:off x="6487422" y="4894901"/>
            <a:ext cx="527901" cy="904973"/>
          </a:xfrm>
          <a:custGeom>
            <a:avLst/>
            <a:gdLst>
              <a:gd name="connsiteX0" fmla="*/ 0 w 527901"/>
              <a:gd name="connsiteY0" fmla="*/ 904973 h 904973"/>
              <a:gd name="connsiteX1" fmla="*/ 433633 w 527901"/>
              <a:gd name="connsiteY1" fmla="*/ 659876 h 904973"/>
              <a:gd name="connsiteX2" fmla="*/ 301658 w 527901"/>
              <a:gd name="connsiteY2" fmla="*/ 207389 h 904973"/>
              <a:gd name="connsiteX3" fmla="*/ 527901 w 527901"/>
              <a:gd name="connsiteY3" fmla="*/ 0 h 904973"/>
            </a:gdLst>
            <a:ahLst/>
            <a:cxnLst>
              <a:cxn ang="0">
                <a:pos x="connsiteX0" y="connsiteY0"/>
              </a:cxn>
              <a:cxn ang="0">
                <a:pos x="connsiteX1" y="connsiteY1"/>
              </a:cxn>
              <a:cxn ang="0">
                <a:pos x="connsiteX2" y="connsiteY2"/>
              </a:cxn>
              <a:cxn ang="0">
                <a:pos x="connsiteX3" y="connsiteY3"/>
              </a:cxn>
            </a:cxnLst>
            <a:rect l="l" t="t" r="r" b="b"/>
            <a:pathLst>
              <a:path w="527901" h="904973">
                <a:moveTo>
                  <a:pt x="0" y="904973"/>
                </a:moveTo>
                <a:cubicBezTo>
                  <a:pt x="191678" y="840556"/>
                  <a:pt x="383357" y="776140"/>
                  <a:pt x="433633" y="659876"/>
                </a:cubicBezTo>
                <a:cubicBezTo>
                  <a:pt x="483909" y="543612"/>
                  <a:pt x="285947" y="317368"/>
                  <a:pt x="301658" y="207389"/>
                </a:cubicBezTo>
                <a:cubicBezTo>
                  <a:pt x="317369" y="97410"/>
                  <a:pt x="422635" y="48705"/>
                  <a:pt x="527901" y="0"/>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Espaço Reservado para Conteúdo 2"/>
          <p:cNvSpPr txBox="1"/>
          <p:nvPr/>
        </p:nvSpPr>
        <p:spPr>
          <a:xfrm>
            <a:off x="622920" y="451821"/>
            <a:ext cx="3469638" cy="653296"/>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sym typeface="+mn-ea"/>
              </a:rPr>
              <a:t>3.2</a:t>
            </a:r>
            <a:r>
              <a:rPr lang="pt-BR" altLang="pt-BR" dirty="0" err="1" smtClean="0">
                <a:latin typeface="Comic Sans MS" panose="030F0702030302020204" pitchFamily="66" charset="0"/>
                <a:ea typeface="Cambria Math" panose="02040503050406030204" pitchFamily="18" charset="0"/>
                <a:sym typeface="+mn-ea"/>
              </a:rPr>
              <a:t> z</a:t>
            </a:r>
            <a:r>
              <a:rPr lang="pt-BR" altLang="pt-BR" baseline="-25000" dirty="0" err="1">
                <a:latin typeface="Comic Sans MS" panose="030F0702030302020204" pitchFamily="66" charset="0"/>
                <a:ea typeface="Cambria Math" panose="02040503050406030204" pitchFamily="18" charset="0"/>
                <a:sym typeface="+mn-ea"/>
              </a:rPr>
              <a:t>i</a:t>
            </a:r>
            <a:r>
              <a:rPr lang="pt-BR" altLang="pt-BR" dirty="0" smtClean="0">
                <a:latin typeface="Comic Sans MS" panose="030F0702030302020204" pitchFamily="66" charset="0"/>
                <a:ea typeface="Cambria Math" panose="02040503050406030204" pitchFamily="18" charset="0"/>
                <a:sym typeface="+mn-ea"/>
              </a:rPr>
              <a:t> real positivo </a:t>
            </a:r>
            <a:endParaRPr lang="pt-BR" altLang="pt-BR" dirty="0" smtClean="0">
              <a:latin typeface="Symbol" panose="05050102010706020507" pitchFamily="18" charset="2"/>
              <a:ea typeface="Cambria Math" panose="02040503050406030204" pitchFamily="18" charset="0"/>
            </a:endParaRPr>
          </a:p>
          <a:p>
            <a:pPr marL="0" indent="0">
              <a:lnSpc>
                <a:spcPct val="120000"/>
              </a:lnSpc>
              <a:spcBef>
                <a:spcPts val="600"/>
              </a:spcBef>
              <a:buNone/>
            </a:pPr>
            <a:endParaRPr lang="pt-BR" altLang="pt-BR" dirty="0">
              <a:latin typeface="Comic Sans MS" panose="030F0702030302020204" pitchFamily="66" charset="0"/>
              <a:ea typeface="Cambria Math" panose="02040503050406030204" pitchFamily="18" charset="0"/>
            </a:endParaRPr>
          </a:p>
        </p:txBody>
      </p:sp>
      <p:grpSp>
        <p:nvGrpSpPr>
          <p:cNvPr id="15" name="Grupo 14"/>
          <p:cNvGrpSpPr/>
          <p:nvPr/>
        </p:nvGrpSpPr>
        <p:grpSpPr>
          <a:xfrm>
            <a:off x="2444115" y="2395855"/>
            <a:ext cx="6330315" cy="2591435"/>
            <a:chOff x="3849" y="3773"/>
            <a:chExt cx="9969" cy="4081"/>
          </a:xfrm>
        </p:grpSpPr>
        <p:sp>
          <p:nvSpPr>
            <p:cNvPr id="13" name="Forma livre 12"/>
            <p:cNvSpPr/>
            <p:nvPr/>
          </p:nvSpPr>
          <p:spPr>
            <a:xfrm>
              <a:off x="3849" y="3773"/>
              <a:ext cx="4985" cy="2041"/>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4" name="Forma livre 13"/>
            <p:cNvSpPr/>
            <p:nvPr/>
          </p:nvSpPr>
          <p:spPr>
            <a:xfrm flipH="1" flipV="1">
              <a:off x="8834" y="5814"/>
              <a:ext cx="4985" cy="2041"/>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mc:AlternateContent xmlns:mc="http://schemas.openxmlformats.org/markup-compatibility/2006">
        <mc:Choice xmlns:a14="http://schemas.microsoft.com/office/drawing/2010/main" Requires="a14">
          <p:sp>
            <p:nvSpPr>
              <p:cNvPr id="16" name="Retângulo 15"/>
              <p:cNvSpPr/>
              <p:nvPr/>
            </p:nvSpPr>
            <p:spPr>
              <a:xfrm>
                <a:off x="9894250" y="594580"/>
                <a:ext cx="1753235" cy="515620"/>
              </a:xfrm>
              <a:prstGeom prst="rect">
                <a:avLst/>
              </a:prstGeom>
              <a:ln w="22225">
                <a:solidFill>
                  <a:srgbClr val="C00000"/>
                </a:solidFill>
              </a:ln>
            </p:spPr>
            <p:txBody>
              <a:bodyPr wrap="none">
                <a:spAutoFit/>
              </a:bodyPr>
              <a:p>
                <a14:m>
                  <m:oMathPara xmlns:m="http://schemas.openxmlformats.org/officeDocument/2006/math">
                    <m:oMathParaPr>
                      <m:jc m:val="centerGroup"/>
                    </m:oMathParaPr>
                    <m:oMath xmlns:m="http://schemas.openxmlformats.org/officeDocument/2006/math">
                      <m:d>
                        <m:dPr>
                          <m:ctrlPr>
                            <a:rPr lang="pt-BR" altLang="pt-BR" sz="2800" b="1" i="1">
                              <a:latin typeface="Cambria Math" panose="02040503050406030204" pitchFamily="18" charset="0"/>
                              <a:ea typeface="Cambria Math" panose="02040503050406030204" pitchFamily="18" charset="0"/>
                            </a:rPr>
                          </m:ctrlPr>
                        </m:dPr>
                        <m:e>
                          <m:r>
                            <a:rPr lang="pt-BR" altLang="pt-BR" sz="2800" b="1" i="1">
                              <a:latin typeface="Cambria Math" panose="02040503050406030204" pitchFamily="18" charset="0"/>
                              <a:ea typeface="Cambria Math" panose="02040503050406030204" pitchFamily="18" charset="0"/>
                            </a:rPr>
                            <m:t>𝟏</m:t>
                          </m:r>
                          <m:r>
                            <a:rPr lang="pt-BR" altLang="pt-BR" sz="2800" b="1" i="1">
                              <a:latin typeface="Cambria Math" panose="02040503050406030204" pitchFamily="18" charset="0"/>
                              <a:ea typeface="Cambria Math" panose="02040503050406030204" pitchFamily="18" charset="0"/>
                            </a:rPr>
                            <m:t>−</m:t>
                          </m:r>
                          <m:f>
                            <m:fPr>
                              <m:type m:val="skw"/>
                              <m:ctrlPr>
                                <a:rPr lang="pt-BR" altLang="pt-BR" sz="2800" b="1" i="1">
                                  <a:latin typeface="Cambria Math" panose="02040503050406030204" pitchFamily="18" charset="0"/>
                                  <a:ea typeface="Cambria Math" panose="02040503050406030204" pitchFamily="18" charset="0"/>
                                </a:rPr>
                              </m:ctrlPr>
                            </m:fPr>
                            <m:num>
                              <m:r>
                                <a:rPr lang="pt-BR" altLang="pt-BR" sz="2800" b="1" i="1">
                                  <a:latin typeface="Cambria Math" panose="02040503050406030204" pitchFamily="18" charset="0"/>
                                  <a:ea typeface="Cambria Math" panose="02040503050406030204" pitchFamily="18" charset="0"/>
                                </a:rPr>
                                <m:t>𝒔</m:t>
                              </m:r>
                            </m:num>
                            <m:den>
                              <m:r>
                                <a:rPr lang="pt-BR" altLang="pt-BR" sz="2800" b="1" i="1">
                                  <a:latin typeface="Cambria Math" panose="02040503050406030204" pitchFamily="18" charset="0"/>
                                  <a:ea typeface="Cambria Math" panose="02040503050406030204" pitchFamily="18" charset="0"/>
                                </a:rPr>
                                <m:t>𝒛</m:t>
                              </m:r>
                              <m:r>
                                <a:rPr lang="en-US" altLang="pt-BR" sz="2800" b="1" i="1" baseline="-25000">
                                  <a:latin typeface="Cambria Math" panose="02040503050406030204" pitchFamily="18" charset="0"/>
                                  <a:ea typeface="Cambria Math" panose="02040503050406030204" pitchFamily="18" charset="0"/>
                                </a:rPr>
                                <m:t>𝒊</m:t>
                              </m:r>
                            </m:den>
                          </m:f>
                        </m:e>
                      </m:d>
                    </m:oMath>
                  </m:oMathPara>
                </a14:m>
                <a:endParaRPr lang="pt-BR" altLang="pt-BR" sz="2800" b="1" i="1" dirty="0">
                  <a:latin typeface="Cambria Math" panose="02040503050406030204" pitchFamily="18" charset="0"/>
                  <a:ea typeface="Cambria Math" panose="02040503050406030204" pitchFamily="18" charset="0"/>
                </a:endParaRPr>
              </a:p>
            </p:txBody>
          </p:sp>
        </mc:Choice>
        <mc:Fallback>
          <p:sp>
            <p:nvSpPr>
              <p:cNvPr id="16" name="Retângulo 15"/>
              <p:cNvSpPr>
                <a:spLocks noRot="1" noChangeAspect="1" noMove="1" noResize="1" noEditPoints="1" noAdjustHandles="1" noChangeArrowheads="1" noChangeShapeType="1" noTextEdit="1"/>
              </p:cNvSpPr>
              <p:nvPr/>
            </p:nvSpPr>
            <p:spPr>
              <a:xfrm>
                <a:off x="9894250" y="594580"/>
                <a:ext cx="1753235" cy="515620"/>
              </a:xfrm>
              <a:prstGeom prst="rect">
                <a:avLst/>
              </a:prstGeom>
              <a:blipFill rotWithShape="1">
                <a:blip r:embed="rId1"/>
                <a:stretch>
                  <a:fillRect l="-670" t="-2259" r="-598" b="-4145"/>
                </a:stretch>
              </a:blipFill>
              <a:ln w="22225">
                <a:solidFill>
                  <a:srgbClr val="C000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normAutofit fontScale="90000"/>
          </a:bodyPr>
          <a:lstStyle/>
          <a:p>
            <a:pPr algn="ctr">
              <a:lnSpc>
                <a:spcPct val="100000"/>
              </a:lnSpc>
            </a:pPr>
            <a:r>
              <a:rPr lang="pt-BR" b="1" dirty="0" smtClean="0">
                <a:solidFill>
                  <a:srgbClr val="C00000"/>
                </a:solidFill>
                <a:latin typeface="Comic Sans MS" panose="030F0702030302020204" pitchFamily="66" charset="0"/>
                <a:cs typeface="Comic Sans MS" panose="030F0702030302020204" pitchFamily="66" charset="0"/>
              </a:rPr>
              <a:t>Operação do Amplificador Operacional</a:t>
            </a:r>
            <a:br>
              <a:rPr lang="pt-BR" b="1" dirty="0" smtClean="0">
                <a:solidFill>
                  <a:srgbClr val="C00000"/>
                </a:solidFill>
                <a:latin typeface="Comic Sans MS" panose="030F0702030302020204" pitchFamily="66" charset="0"/>
                <a:cs typeface="Comic Sans MS" panose="030F0702030302020204" pitchFamily="66" charset="0"/>
              </a:rPr>
            </a:br>
            <a:r>
              <a:rPr lang="pt-BR" sz="3200" dirty="0" smtClean="0">
                <a:latin typeface="Comic Sans MS" panose="030F0702030302020204" pitchFamily="66" charset="0"/>
                <a:cs typeface="Comic Sans MS" panose="030F0702030302020204" pitchFamily="66" charset="0"/>
              </a:rPr>
              <a:t>(duas entradas e uma saída)</a:t>
            </a:r>
            <a:endParaRPr lang="pt-BR" dirty="0">
              <a:latin typeface="Comic Sans MS" panose="030F0702030302020204" pitchFamily="66" charset="0"/>
              <a:cs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
        <p:nvSpPr>
          <p:cNvPr id="6" name="CaixaDeTexto 5"/>
          <p:cNvSpPr txBox="1"/>
          <p:nvPr/>
        </p:nvSpPr>
        <p:spPr>
          <a:xfrm>
            <a:off x="703280" y="4300119"/>
            <a:ext cx="3369402" cy="521970"/>
          </a:xfrm>
          <a:prstGeom prst="rect">
            <a:avLst/>
          </a:prstGeom>
          <a:noFill/>
        </p:spPr>
        <p:txBody>
          <a:bodyPr wrap="square" rtlCol="0">
            <a:spAutoFit/>
          </a:bodyPr>
          <a:lstStyle/>
          <a:p>
            <a:r>
              <a:rPr lang="pt-BR" sz="2800" b="1" dirty="0" smtClean="0">
                <a:solidFill>
                  <a:srgbClr val="C00000"/>
                </a:solidFill>
                <a:latin typeface="Comic Sans MS" panose="030F0702030302020204" pitchFamily="66" charset="0"/>
              </a:rPr>
              <a:t>V</a:t>
            </a:r>
            <a:r>
              <a:rPr lang="pt-BR" sz="2800" b="1" baseline="-25000" dirty="0" smtClean="0">
                <a:solidFill>
                  <a:srgbClr val="C00000"/>
                </a:solidFill>
                <a:latin typeface="Comic Sans MS" panose="030F0702030302020204" pitchFamily="66" charset="0"/>
              </a:rPr>
              <a:t>E1</a:t>
            </a:r>
            <a:r>
              <a:rPr lang="pt-BR" sz="2800" b="1" dirty="0" smtClean="0">
                <a:solidFill>
                  <a:srgbClr val="C00000"/>
                </a:solidFill>
                <a:latin typeface="Comic Sans MS" panose="030F0702030302020204" pitchFamily="66" charset="0"/>
              </a:rPr>
              <a:t> = </a:t>
            </a:r>
            <a:r>
              <a:rPr lang="pt-BR" sz="2800" b="1" dirty="0" smtClean="0">
                <a:solidFill>
                  <a:srgbClr val="C00000"/>
                </a:solidFill>
                <a:latin typeface="Comic Sans MS" panose="030F0702030302020204" pitchFamily="66" charset="0"/>
                <a:sym typeface="+mn-ea"/>
              </a:rPr>
              <a:t>V</a:t>
            </a:r>
            <a:r>
              <a:rPr lang="pt-BR" sz="2800" b="1" baseline="-25000" dirty="0" smtClean="0">
                <a:solidFill>
                  <a:srgbClr val="C00000"/>
                </a:solidFill>
                <a:latin typeface="Comic Sans MS" panose="030F0702030302020204" pitchFamily="66" charset="0"/>
                <a:sym typeface="+mn-ea"/>
              </a:rPr>
              <a:t>CM </a:t>
            </a:r>
            <a:r>
              <a:rPr lang="pt-BR" sz="2800" b="1" dirty="0" smtClean="0">
                <a:solidFill>
                  <a:srgbClr val="C00000"/>
                </a:solidFill>
                <a:latin typeface="Comic Sans MS" panose="030F0702030302020204" pitchFamily="66" charset="0"/>
                <a:sym typeface="+mn-ea"/>
              </a:rPr>
              <a:t>+ </a:t>
            </a:r>
            <a:r>
              <a:rPr lang="pt-BR" sz="2800" b="1" dirty="0" smtClean="0">
                <a:solidFill>
                  <a:srgbClr val="C00000"/>
                </a:solidFill>
                <a:latin typeface="Comic Sans MS" panose="030F0702030302020204" pitchFamily="66" charset="0"/>
              </a:rPr>
              <a:t>V</a:t>
            </a:r>
            <a:r>
              <a:rPr lang="pt-BR" sz="2800" b="1" baseline="-25000" dirty="0" smtClean="0">
                <a:solidFill>
                  <a:srgbClr val="C00000"/>
                </a:solidFill>
                <a:latin typeface="Comic Sans MS" panose="030F0702030302020204" pitchFamily="66" charset="0"/>
              </a:rPr>
              <a:t>D</a:t>
            </a:r>
            <a:r>
              <a:rPr lang="pt-BR" sz="2800" b="1" dirty="0" smtClean="0">
                <a:solidFill>
                  <a:srgbClr val="C00000"/>
                </a:solidFill>
                <a:latin typeface="Comic Sans MS" panose="030F0702030302020204" pitchFamily="66" charset="0"/>
              </a:rPr>
              <a:t>/2 </a:t>
            </a:r>
            <a:endParaRPr lang="pt-BR" sz="2800" b="1" dirty="0">
              <a:solidFill>
                <a:srgbClr val="C00000"/>
              </a:solidFill>
              <a:latin typeface="Comic Sans MS" panose="030F0702030302020204" pitchFamily="66" charset="0"/>
            </a:endParaRPr>
          </a:p>
        </p:txBody>
      </p:sp>
      <p:sp>
        <p:nvSpPr>
          <p:cNvPr id="7" name="CaixaDeTexto 6"/>
          <p:cNvSpPr txBox="1"/>
          <p:nvPr/>
        </p:nvSpPr>
        <p:spPr>
          <a:xfrm>
            <a:off x="688975" y="5003194"/>
            <a:ext cx="3152775" cy="521970"/>
          </a:xfrm>
          <a:prstGeom prst="rect">
            <a:avLst/>
          </a:prstGeom>
          <a:noFill/>
        </p:spPr>
        <p:txBody>
          <a:bodyPr wrap="none" rtlCol="0">
            <a:spAutoFit/>
          </a:bodyPr>
          <a:lstStyle/>
          <a:p>
            <a:pPr algn="l"/>
            <a:r>
              <a:rPr lang="pt-BR" sz="2800" b="1" dirty="0" smtClean="0">
                <a:solidFill>
                  <a:srgbClr val="C00000"/>
                </a:solidFill>
                <a:latin typeface="Comic Sans MS" panose="030F0702030302020204" pitchFamily="66" charset="0"/>
              </a:rPr>
              <a:t>V</a:t>
            </a:r>
            <a:r>
              <a:rPr lang="pt-BR" sz="2800" b="1" baseline="-25000" dirty="0" smtClean="0">
                <a:solidFill>
                  <a:srgbClr val="C00000"/>
                </a:solidFill>
                <a:latin typeface="Comic Sans MS" panose="030F0702030302020204" pitchFamily="66" charset="0"/>
              </a:rPr>
              <a:t>E2</a:t>
            </a:r>
            <a:r>
              <a:rPr lang="pt-BR" sz="2800" b="1" dirty="0" smtClean="0">
                <a:solidFill>
                  <a:srgbClr val="C00000"/>
                </a:solidFill>
                <a:latin typeface="Comic Sans MS" panose="030F0702030302020204" pitchFamily="66" charset="0"/>
              </a:rPr>
              <a:t> = </a:t>
            </a:r>
            <a:r>
              <a:rPr lang="pt-BR" sz="2800" b="1" dirty="0" smtClean="0">
                <a:solidFill>
                  <a:srgbClr val="C00000"/>
                </a:solidFill>
                <a:latin typeface="Comic Sans MS" panose="030F0702030302020204" pitchFamily="66" charset="0"/>
                <a:sym typeface="+mn-ea"/>
              </a:rPr>
              <a:t>V</a:t>
            </a:r>
            <a:r>
              <a:rPr lang="pt-BR" sz="2800" b="1" baseline="-25000" dirty="0" smtClean="0">
                <a:solidFill>
                  <a:srgbClr val="C00000"/>
                </a:solidFill>
                <a:latin typeface="Comic Sans MS" panose="030F0702030302020204" pitchFamily="66" charset="0"/>
                <a:sym typeface="+mn-ea"/>
              </a:rPr>
              <a:t>CM</a:t>
            </a:r>
            <a:r>
              <a:rPr lang="pt-BR" sz="2800" b="1" dirty="0" smtClean="0">
                <a:solidFill>
                  <a:srgbClr val="C00000"/>
                </a:solidFill>
                <a:latin typeface="Comic Sans MS" panose="030F0702030302020204" pitchFamily="66" charset="0"/>
                <a:sym typeface="+mn-ea"/>
              </a:rPr>
              <a:t> - </a:t>
            </a:r>
            <a:r>
              <a:rPr lang="pt-BR" sz="2800" b="1" dirty="0" smtClean="0">
                <a:solidFill>
                  <a:srgbClr val="C00000"/>
                </a:solidFill>
                <a:latin typeface="Comic Sans MS" panose="030F0702030302020204" pitchFamily="66" charset="0"/>
              </a:rPr>
              <a:t>V</a:t>
            </a:r>
            <a:r>
              <a:rPr lang="pt-BR" sz="2800" b="1" baseline="-25000" dirty="0" smtClean="0">
                <a:solidFill>
                  <a:srgbClr val="C00000"/>
                </a:solidFill>
                <a:latin typeface="Comic Sans MS" panose="030F0702030302020204" pitchFamily="66" charset="0"/>
              </a:rPr>
              <a:t>D</a:t>
            </a:r>
            <a:r>
              <a:rPr lang="pt-BR" sz="2800" b="1" dirty="0" smtClean="0">
                <a:solidFill>
                  <a:srgbClr val="C00000"/>
                </a:solidFill>
                <a:latin typeface="Comic Sans MS" panose="030F0702030302020204" pitchFamily="66" charset="0"/>
              </a:rPr>
              <a:t>/2</a:t>
            </a:r>
            <a:endParaRPr lang="pt-BR" sz="2800" b="1" dirty="0">
              <a:solidFill>
                <a:srgbClr val="C00000"/>
              </a:solidFill>
              <a:latin typeface="Comic Sans MS" panose="030F0702030302020204" pitchFamily="66" charset="0"/>
            </a:endParaRPr>
          </a:p>
        </p:txBody>
      </p:sp>
      <p:sp>
        <p:nvSpPr>
          <p:cNvPr id="9" name="CaixaDeTexto 8"/>
          <p:cNvSpPr txBox="1"/>
          <p:nvPr/>
        </p:nvSpPr>
        <p:spPr>
          <a:xfrm>
            <a:off x="4314825" y="2622550"/>
            <a:ext cx="7562850" cy="521970"/>
          </a:xfrm>
          <a:prstGeom prst="rect">
            <a:avLst/>
          </a:prstGeom>
          <a:noFill/>
        </p:spPr>
        <p:txBody>
          <a:bodyPr wrap="square" rtlCol="0">
            <a:spAutoFit/>
          </a:bodyPr>
          <a:lstStyle/>
          <a:p>
            <a:r>
              <a:rPr lang="pt-BR" sz="2800" dirty="0" smtClean="0">
                <a:latin typeface="Comic Sans MS" panose="030F0702030302020204" pitchFamily="66" charset="0"/>
              </a:rPr>
              <a:t>V</a:t>
            </a:r>
            <a:r>
              <a:rPr lang="pt-BR" sz="2800" baseline="-25000" dirty="0" smtClean="0">
                <a:latin typeface="Comic Sans MS" panose="030F0702030302020204" pitchFamily="66" charset="0"/>
              </a:rPr>
              <a:t>CM</a:t>
            </a:r>
            <a:r>
              <a:rPr lang="pt-BR" sz="2800" dirty="0" smtClean="0">
                <a:latin typeface="Comic Sans MS" panose="030F0702030302020204" pitchFamily="66" charset="0"/>
              </a:rPr>
              <a:t> = tensão de modo comum (</a:t>
            </a:r>
            <a:r>
              <a:rPr lang="pt-BR" sz="2800" dirty="0" err="1">
                <a:latin typeface="Comic Sans MS" panose="030F0702030302020204" pitchFamily="66" charset="0"/>
              </a:rPr>
              <a:t>c</a:t>
            </a:r>
            <a:r>
              <a:rPr lang="pt-BR" sz="2800" dirty="0" err="1" smtClean="0">
                <a:latin typeface="Comic Sans MS" panose="030F0702030302020204" pitchFamily="66" charset="0"/>
              </a:rPr>
              <a:t>ommum</a:t>
            </a:r>
            <a:r>
              <a:rPr lang="pt-BR" sz="2800" dirty="0" smtClean="0">
                <a:latin typeface="Comic Sans MS" panose="030F0702030302020204" pitchFamily="66" charset="0"/>
              </a:rPr>
              <a:t> </a:t>
            </a:r>
            <a:r>
              <a:rPr lang="pt-BR" sz="2800" dirty="0" err="1" smtClean="0">
                <a:latin typeface="Comic Sans MS" panose="030F0702030302020204" pitchFamily="66" charset="0"/>
              </a:rPr>
              <a:t>mode</a:t>
            </a:r>
            <a:r>
              <a:rPr lang="pt-BR" sz="2800" dirty="0" smtClean="0">
                <a:latin typeface="Comic Sans MS" panose="030F0702030302020204" pitchFamily="66" charset="0"/>
              </a:rPr>
              <a:t>)</a:t>
            </a:r>
            <a:endParaRPr lang="pt-BR" sz="2800" dirty="0">
              <a:latin typeface="Comic Sans MS" panose="030F0702030302020204" pitchFamily="66" charset="0"/>
            </a:endParaRPr>
          </a:p>
        </p:txBody>
      </p:sp>
      <p:sp>
        <p:nvSpPr>
          <p:cNvPr id="12" name="CaixaDeTexto 11"/>
          <p:cNvSpPr txBox="1"/>
          <p:nvPr/>
        </p:nvSpPr>
        <p:spPr>
          <a:xfrm>
            <a:off x="5001827" y="1895494"/>
            <a:ext cx="4848727" cy="521970"/>
          </a:xfrm>
          <a:prstGeom prst="rect">
            <a:avLst/>
          </a:prstGeom>
          <a:noFill/>
        </p:spPr>
        <p:txBody>
          <a:bodyPr wrap="square" rtlCol="0">
            <a:spAutoFit/>
          </a:bodyPr>
          <a:lstStyle/>
          <a:p>
            <a:r>
              <a:rPr lang="pt-BR" sz="2800" dirty="0" smtClean="0">
                <a:latin typeface="Comic Sans MS" panose="030F0702030302020204" pitchFamily="66" charset="0"/>
              </a:rPr>
              <a:t>V</a:t>
            </a:r>
            <a:r>
              <a:rPr lang="pt-BR" sz="2800" baseline="-25000" dirty="0">
                <a:latin typeface="Comic Sans MS" panose="030F0702030302020204" pitchFamily="66" charset="0"/>
              </a:rPr>
              <a:t>D</a:t>
            </a:r>
            <a:r>
              <a:rPr lang="pt-BR" sz="2800" dirty="0" smtClean="0">
                <a:latin typeface="Comic Sans MS" panose="030F0702030302020204" pitchFamily="66" charset="0"/>
              </a:rPr>
              <a:t> = tensão diferencial</a:t>
            </a:r>
            <a:endParaRPr lang="pt-BR" sz="2800" dirty="0">
              <a:latin typeface="Comic Sans MS" panose="030F0702030302020204" pitchFamily="66" charset="0"/>
            </a:endParaRPr>
          </a:p>
        </p:txBody>
      </p:sp>
      <p:sp>
        <p:nvSpPr>
          <p:cNvPr id="13" name="CaixaDeTexto 12"/>
          <p:cNvSpPr txBox="1"/>
          <p:nvPr/>
        </p:nvSpPr>
        <p:spPr>
          <a:xfrm>
            <a:off x="647744" y="1867105"/>
            <a:ext cx="3369402" cy="521970"/>
          </a:xfrm>
          <a:prstGeom prst="rect">
            <a:avLst/>
          </a:prstGeom>
          <a:noFill/>
        </p:spPr>
        <p:txBody>
          <a:bodyPr wrap="square" rtlCol="0">
            <a:spAutoFit/>
          </a:bodyPr>
          <a:lstStyle/>
          <a:p>
            <a:r>
              <a:rPr lang="pt-BR" sz="2800" b="1" dirty="0" smtClean="0">
                <a:solidFill>
                  <a:srgbClr val="C00000"/>
                </a:solidFill>
                <a:latin typeface="Comic Sans MS" panose="030F0702030302020204" pitchFamily="66" charset="0"/>
              </a:rPr>
              <a:t>V</a:t>
            </a:r>
            <a:r>
              <a:rPr lang="pt-BR" sz="2800" b="1" baseline="-25000" dirty="0" smtClean="0">
                <a:solidFill>
                  <a:srgbClr val="C00000"/>
                </a:solidFill>
                <a:latin typeface="Comic Sans MS" panose="030F0702030302020204" pitchFamily="66" charset="0"/>
              </a:rPr>
              <a:t>D</a:t>
            </a:r>
            <a:r>
              <a:rPr lang="pt-BR" sz="2800" b="1" dirty="0" smtClean="0">
                <a:solidFill>
                  <a:srgbClr val="C00000"/>
                </a:solidFill>
                <a:latin typeface="Comic Sans MS" panose="030F0702030302020204" pitchFamily="66" charset="0"/>
              </a:rPr>
              <a:t>  = V</a:t>
            </a:r>
            <a:r>
              <a:rPr lang="pt-BR" sz="2800" b="1" baseline="-25000" dirty="0" smtClean="0">
                <a:solidFill>
                  <a:srgbClr val="C00000"/>
                </a:solidFill>
                <a:latin typeface="Comic Sans MS" panose="030F0702030302020204" pitchFamily="66" charset="0"/>
              </a:rPr>
              <a:t>E1</a:t>
            </a:r>
            <a:r>
              <a:rPr lang="pt-BR" sz="2800" b="1" dirty="0" smtClean="0">
                <a:solidFill>
                  <a:srgbClr val="C00000"/>
                </a:solidFill>
                <a:latin typeface="Comic Sans MS" panose="030F0702030302020204" pitchFamily="66" charset="0"/>
              </a:rPr>
              <a:t> – V</a:t>
            </a:r>
            <a:r>
              <a:rPr lang="pt-BR" sz="2800" b="1" baseline="-25000" dirty="0" smtClean="0">
                <a:solidFill>
                  <a:srgbClr val="C00000"/>
                </a:solidFill>
                <a:latin typeface="Comic Sans MS" panose="030F0702030302020204" pitchFamily="66" charset="0"/>
              </a:rPr>
              <a:t>E2</a:t>
            </a:r>
            <a:endParaRPr lang="pt-BR" sz="2800" b="1" dirty="0">
              <a:solidFill>
                <a:srgbClr val="C00000"/>
              </a:solidFill>
              <a:latin typeface="Comic Sans MS" panose="030F0702030302020204" pitchFamily="66" charset="0"/>
            </a:endParaRPr>
          </a:p>
        </p:txBody>
      </p:sp>
      <p:sp>
        <p:nvSpPr>
          <p:cNvPr id="14" name="CaixaDeTexto 13"/>
          <p:cNvSpPr txBox="1"/>
          <p:nvPr/>
        </p:nvSpPr>
        <p:spPr>
          <a:xfrm>
            <a:off x="644568" y="2622316"/>
            <a:ext cx="4033509" cy="523220"/>
          </a:xfrm>
          <a:prstGeom prst="rect">
            <a:avLst/>
          </a:prstGeom>
          <a:noFill/>
        </p:spPr>
        <p:txBody>
          <a:bodyPr wrap="square" rtlCol="0">
            <a:spAutoFit/>
          </a:bodyPr>
          <a:lstStyle/>
          <a:p>
            <a:r>
              <a:rPr lang="pt-BR" sz="2800" b="1" dirty="0" smtClean="0">
                <a:solidFill>
                  <a:srgbClr val="C00000"/>
                </a:solidFill>
                <a:latin typeface="Comic Sans MS" panose="030F0702030302020204" pitchFamily="66" charset="0"/>
              </a:rPr>
              <a:t>V</a:t>
            </a:r>
            <a:r>
              <a:rPr lang="pt-BR" sz="2800" b="1" baseline="-25000" dirty="0" smtClean="0">
                <a:solidFill>
                  <a:srgbClr val="C00000"/>
                </a:solidFill>
                <a:latin typeface="Comic Sans MS" panose="030F0702030302020204" pitchFamily="66" charset="0"/>
              </a:rPr>
              <a:t>CM</a:t>
            </a:r>
            <a:r>
              <a:rPr lang="pt-BR" sz="2800" b="1" dirty="0" smtClean="0">
                <a:solidFill>
                  <a:srgbClr val="C00000"/>
                </a:solidFill>
                <a:latin typeface="Comic Sans MS" panose="030F0702030302020204" pitchFamily="66" charset="0"/>
              </a:rPr>
              <a:t> = (V</a:t>
            </a:r>
            <a:r>
              <a:rPr lang="pt-BR" sz="2800" b="1" baseline="-25000" dirty="0" smtClean="0">
                <a:solidFill>
                  <a:srgbClr val="C00000"/>
                </a:solidFill>
                <a:latin typeface="Comic Sans MS" panose="030F0702030302020204" pitchFamily="66" charset="0"/>
              </a:rPr>
              <a:t>E1</a:t>
            </a:r>
            <a:r>
              <a:rPr lang="pt-BR" sz="2800" b="1" dirty="0" smtClean="0">
                <a:solidFill>
                  <a:srgbClr val="C00000"/>
                </a:solidFill>
                <a:latin typeface="Comic Sans MS" panose="030F0702030302020204" pitchFamily="66" charset="0"/>
              </a:rPr>
              <a:t> + V</a:t>
            </a:r>
            <a:r>
              <a:rPr lang="pt-BR" sz="2800" b="1" baseline="-25000" dirty="0" smtClean="0">
                <a:solidFill>
                  <a:srgbClr val="C00000"/>
                </a:solidFill>
                <a:latin typeface="Comic Sans MS" panose="030F0702030302020204" pitchFamily="66" charset="0"/>
              </a:rPr>
              <a:t>E2</a:t>
            </a:r>
            <a:r>
              <a:rPr lang="pt-BR" sz="2800" b="1" dirty="0" smtClean="0">
                <a:solidFill>
                  <a:srgbClr val="C00000"/>
                </a:solidFill>
                <a:latin typeface="Comic Sans MS" panose="030F0702030302020204" pitchFamily="66" charset="0"/>
              </a:rPr>
              <a:t>)/2</a:t>
            </a:r>
            <a:endParaRPr lang="pt-BR" sz="2800" b="1" dirty="0">
              <a:solidFill>
                <a:srgbClr val="C00000"/>
              </a:solidFill>
              <a:latin typeface="Comic Sans MS" panose="030F0702030302020204" pitchFamily="66" charset="0"/>
            </a:endParaRPr>
          </a:p>
        </p:txBody>
      </p:sp>
      <p:sp>
        <p:nvSpPr>
          <p:cNvPr id="3" name="Forma livre 2"/>
          <p:cNvSpPr/>
          <p:nvPr/>
        </p:nvSpPr>
        <p:spPr>
          <a:xfrm>
            <a:off x="5847347" y="3847412"/>
            <a:ext cx="5438274" cy="1097567"/>
          </a:xfrm>
          <a:custGeom>
            <a:avLst/>
            <a:gdLst>
              <a:gd name="connsiteX0" fmla="*/ 0 w 5438274"/>
              <a:gd name="connsiteY0" fmla="*/ 1097567 h 1097567"/>
              <a:gd name="connsiteX1" fmla="*/ 902369 w 5438274"/>
              <a:gd name="connsiteY1" fmla="*/ 784746 h 1097567"/>
              <a:gd name="connsiteX2" fmla="*/ 1600200 w 5438274"/>
              <a:gd name="connsiteY2" fmla="*/ 207230 h 1097567"/>
              <a:gd name="connsiteX3" fmla="*/ 2598821 w 5438274"/>
              <a:gd name="connsiteY3" fmla="*/ 2693 h 1097567"/>
              <a:gd name="connsiteX4" fmla="*/ 4054642 w 5438274"/>
              <a:gd name="connsiteY4" fmla="*/ 327546 h 1097567"/>
              <a:gd name="connsiteX5" fmla="*/ 5438274 w 5438274"/>
              <a:gd name="connsiteY5" fmla="*/ 1061472 h 1097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8274" h="1097567">
                <a:moveTo>
                  <a:pt x="0" y="1097567"/>
                </a:moveTo>
                <a:cubicBezTo>
                  <a:pt x="317834" y="1015351"/>
                  <a:pt x="635669" y="933136"/>
                  <a:pt x="902369" y="784746"/>
                </a:cubicBezTo>
                <a:cubicBezTo>
                  <a:pt x="1169069" y="636356"/>
                  <a:pt x="1317458" y="337572"/>
                  <a:pt x="1600200" y="207230"/>
                </a:cubicBezTo>
                <a:cubicBezTo>
                  <a:pt x="1882942" y="76888"/>
                  <a:pt x="2189747" y="-17360"/>
                  <a:pt x="2598821" y="2693"/>
                </a:cubicBezTo>
                <a:cubicBezTo>
                  <a:pt x="3007895" y="22746"/>
                  <a:pt x="3581400" y="151083"/>
                  <a:pt x="4054642" y="327546"/>
                </a:cubicBezTo>
                <a:cubicBezTo>
                  <a:pt x="4527884" y="504009"/>
                  <a:pt x="4983079" y="782740"/>
                  <a:pt x="5438274" y="1061472"/>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Forma livre 4"/>
          <p:cNvSpPr/>
          <p:nvPr/>
        </p:nvSpPr>
        <p:spPr>
          <a:xfrm>
            <a:off x="5919537" y="5466054"/>
            <a:ext cx="5209674" cy="886620"/>
          </a:xfrm>
          <a:custGeom>
            <a:avLst/>
            <a:gdLst>
              <a:gd name="connsiteX0" fmla="*/ 0 w 5209674"/>
              <a:gd name="connsiteY0" fmla="*/ 790367 h 886620"/>
              <a:gd name="connsiteX1" fmla="*/ 866274 w 5209674"/>
              <a:gd name="connsiteY1" fmla="*/ 465514 h 886620"/>
              <a:gd name="connsiteX2" fmla="*/ 1864895 w 5209674"/>
              <a:gd name="connsiteY2" fmla="*/ 8314 h 886620"/>
              <a:gd name="connsiteX3" fmla="*/ 3308684 w 5209674"/>
              <a:gd name="connsiteY3" fmla="*/ 224883 h 886620"/>
              <a:gd name="connsiteX4" fmla="*/ 5209674 w 5209674"/>
              <a:gd name="connsiteY4" fmla="*/ 886620 h 886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9674" h="886620">
                <a:moveTo>
                  <a:pt x="0" y="790367"/>
                </a:moveTo>
                <a:cubicBezTo>
                  <a:pt x="277729" y="693111"/>
                  <a:pt x="555458" y="595856"/>
                  <a:pt x="866274" y="465514"/>
                </a:cubicBezTo>
                <a:cubicBezTo>
                  <a:pt x="1177090" y="335172"/>
                  <a:pt x="1457827" y="48419"/>
                  <a:pt x="1864895" y="8314"/>
                </a:cubicBezTo>
                <a:cubicBezTo>
                  <a:pt x="2271963" y="-31791"/>
                  <a:pt x="2751221" y="78499"/>
                  <a:pt x="3308684" y="224883"/>
                </a:cubicBezTo>
                <a:cubicBezTo>
                  <a:pt x="3866147" y="371267"/>
                  <a:pt x="4537910" y="628943"/>
                  <a:pt x="5209674" y="886620"/>
                </a:cubicBezTo>
              </a:path>
            </a:pathLst>
          </a:cu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Forma livre 14"/>
          <p:cNvSpPr/>
          <p:nvPr/>
        </p:nvSpPr>
        <p:spPr>
          <a:xfrm>
            <a:off x="5835316" y="4564257"/>
            <a:ext cx="5317958" cy="1066522"/>
          </a:xfrm>
          <a:custGeom>
            <a:avLst/>
            <a:gdLst>
              <a:gd name="connsiteX0" fmla="*/ 0 w 5317958"/>
              <a:gd name="connsiteY0" fmla="*/ 1018396 h 1066522"/>
              <a:gd name="connsiteX1" fmla="*/ 1239252 w 5317958"/>
              <a:gd name="connsiteY1" fmla="*/ 561196 h 1066522"/>
              <a:gd name="connsiteX2" fmla="*/ 1864895 w 5317958"/>
              <a:gd name="connsiteY2" fmla="*/ 140090 h 1066522"/>
              <a:gd name="connsiteX3" fmla="*/ 2490537 w 5317958"/>
              <a:gd name="connsiteY3" fmla="*/ 7743 h 1066522"/>
              <a:gd name="connsiteX4" fmla="*/ 3525252 w 5317958"/>
              <a:gd name="connsiteY4" fmla="*/ 332596 h 1066522"/>
              <a:gd name="connsiteX5" fmla="*/ 4981073 w 5317958"/>
              <a:gd name="connsiteY5" fmla="*/ 910111 h 1066522"/>
              <a:gd name="connsiteX6" fmla="*/ 5317958 w 5317958"/>
              <a:gd name="connsiteY6" fmla="*/ 1066522 h 1066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17958" h="1066522">
                <a:moveTo>
                  <a:pt x="0" y="1018396"/>
                </a:moveTo>
                <a:cubicBezTo>
                  <a:pt x="464218" y="862988"/>
                  <a:pt x="928436" y="707580"/>
                  <a:pt x="1239252" y="561196"/>
                </a:cubicBezTo>
                <a:cubicBezTo>
                  <a:pt x="1550068" y="414812"/>
                  <a:pt x="1656348" y="232332"/>
                  <a:pt x="1864895" y="140090"/>
                </a:cubicBezTo>
                <a:cubicBezTo>
                  <a:pt x="2073443" y="47848"/>
                  <a:pt x="2213811" y="-24341"/>
                  <a:pt x="2490537" y="7743"/>
                </a:cubicBezTo>
                <a:cubicBezTo>
                  <a:pt x="2767263" y="39827"/>
                  <a:pt x="3110163" y="182201"/>
                  <a:pt x="3525252" y="332596"/>
                </a:cubicBezTo>
                <a:cubicBezTo>
                  <a:pt x="3940341" y="482991"/>
                  <a:pt x="4682289" y="787790"/>
                  <a:pt x="4981073" y="910111"/>
                </a:cubicBezTo>
                <a:cubicBezTo>
                  <a:pt x="5279857" y="1032432"/>
                  <a:pt x="5298907" y="1049477"/>
                  <a:pt x="5317958" y="1066522"/>
                </a:cubicBezTo>
              </a:path>
            </a:pathLst>
          </a:custGeom>
          <a:noFill/>
          <a:ln>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CaixaDeTexto 15"/>
          <p:cNvSpPr txBox="1"/>
          <p:nvPr/>
        </p:nvSpPr>
        <p:spPr>
          <a:xfrm>
            <a:off x="8047120" y="3341282"/>
            <a:ext cx="757992" cy="523220"/>
          </a:xfrm>
          <a:prstGeom prst="rect">
            <a:avLst/>
          </a:prstGeom>
          <a:noFill/>
        </p:spPr>
        <p:txBody>
          <a:bodyPr wrap="square" rtlCol="0">
            <a:spAutoFit/>
          </a:bodyPr>
          <a:lstStyle/>
          <a:p>
            <a:r>
              <a:rPr lang="pt-BR" sz="2800" dirty="0" smtClean="0">
                <a:latin typeface="Comic Sans MS" panose="030F0702030302020204" pitchFamily="66" charset="0"/>
              </a:rPr>
              <a:t>V</a:t>
            </a:r>
            <a:r>
              <a:rPr lang="pt-BR" sz="2800" baseline="-25000" dirty="0" smtClean="0">
                <a:latin typeface="Comic Sans MS" panose="030F0702030302020204" pitchFamily="66" charset="0"/>
              </a:rPr>
              <a:t>E1</a:t>
            </a:r>
            <a:endParaRPr lang="pt-BR" sz="2800" dirty="0">
              <a:latin typeface="Comic Sans MS" panose="030F0702030302020204" pitchFamily="66" charset="0"/>
            </a:endParaRPr>
          </a:p>
        </p:txBody>
      </p:sp>
      <p:sp>
        <p:nvSpPr>
          <p:cNvPr id="17" name="CaixaDeTexto 16"/>
          <p:cNvSpPr txBox="1"/>
          <p:nvPr/>
        </p:nvSpPr>
        <p:spPr>
          <a:xfrm>
            <a:off x="8047120" y="5426521"/>
            <a:ext cx="757992" cy="523220"/>
          </a:xfrm>
          <a:prstGeom prst="rect">
            <a:avLst/>
          </a:prstGeom>
          <a:noFill/>
        </p:spPr>
        <p:txBody>
          <a:bodyPr wrap="square" rtlCol="0">
            <a:spAutoFit/>
          </a:bodyPr>
          <a:lstStyle/>
          <a:p>
            <a:r>
              <a:rPr lang="pt-BR" sz="2800" dirty="0" smtClean="0">
                <a:latin typeface="Comic Sans MS" panose="030F0702030302020204" pitchFamily="66" charset="0"/>
              </a:rPr>
              <a:t>V</a:t>
            </a:r>
            <a:r>
              <a:rPr lang="pt-BR" sz="2800" baseline="-25000" dirty="0" smtClean="0">
                <a:latin typeface="Comic Sans MS" panose="030F0702030302020204" pitchFamily="66" charset="0"/>
              </a:rPr>
              <a:t>E2</a:t>
            </a:r>
            <a:endParaRPr lang="pt-BR" sz="2800" dirty="0">
              <a:latin typeface="Comic Sans MS" panose="030F0702030302020204" pitchFamily="66" charset="0"/>
            </a:endParaRPr>
          </a:p>
        </p:txBody>
      </p:sp>
      <p:sp>
        <p:nvSpPr>
          <p:cNvPr id="18" name="CaixaDeTexto 17"/>
          <p:cNvSpPr txBox="1"/>
          <p:nvPr/>
        </p:nvSpPr>
        <p:spPr>
          <a:xfrm>
            <a:off x="8657924" y="4248355"/>
            <a:ext cx="1022684" cy="523220"/>
          </a:xfrm>
          <a:prstGeom prst="rect">
            <a:avLst/>
          </a:prstGeom>
          <a:noFill/>
        </p:spPr>
        <p:txBody>
          <a:bodyPr wrap="square" rtlCol="0">
            <a:spAutoFit/>
          </a:bodyPr>
          <a:lstStyle/>
          <a:p>
            <a:r>
              <a:rPr lang="pt-BR" sz="2800" dirty="0" smtClean="0">
                <a:latin typeface="Comic Sans MS" panose="030F0702030302020204" pitchFamily="66" charset="0"/>
              </a:rPr>
              <a:t>V</a:t>
            </a:r>
            <a:r>
              <a:rPr lang="pt-BR" sz="2800" baseline="-25000" dirty="0" smtClean="0">
                <a:latin typeface="Comic Sans MS" panose="030F0702030302020204" pitchFamily="66" charset="0"/>
              </a:rPr>
              <a:t>CM</a:t>
            </a:r>
            <a:endParaRPr lang="pt-BR" sz="2800" dirty="0">
              <a:latin typeface="Comic Sans MS" panose="030F0702030302020204" pitchFamily="66" charset="0"/>
            </a:endParaRPr>
          </a:p>
        </p:txBody>
      </p:sp>
      <p:cxnSp>
        <p:nvCxnSpPr>
          <p:cNvPr id="20" name="Conector de Seta Reta 19"/>
          <p:cNvCxnSpPr/>
          <p:nvPr/>
        </p:nvCxnSpPr>
        <p:spPr>
          <a:xfrm flipV="1">
            <a:off x="6232358" y="4908493"/>
            <a:ext cx="0" cy="1162926"/>
          </a:xfrm>
          <a:prstGeom prst="straightConnector1">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1" name="CaixaDeTexto 20"/>
          <p:cNvSpPr txBox="1"/>
          <p:nvPr/>
        </p:nvSpPr>
        <p:spPr>
          <a:xfrm>
            <a:off x="5571620" y="5014511"/>
            <a:ext cx="757992" cy="523220"/>
          </a:xfrm>
          <a:prstGeom prst="rect">
            <a:avLst/>
          </a:prstGeom>
          <a:noFill/>
        </p:spPr>
        <p:txBody>
          <a:bodyPr wrap="square" rtlCol="0">
            <a:spAutoFit/>
          </a:bodyPr>
          <a:lstStyle/>
          <a:p>
            <a:r>
              <a:rPr lang="pt-BR" sz="2800" dirty="0" smtClean="0">
                <a:latin typeface="Comic Sans MS" panose="030F0702030302020204" pitchFamily="66" charset="0"/>
              </a:rPr>
              <a:t>V</a:t>
            </a:r>
            <a:r>
              <a:rPr lang="pt-BR" sz="2800" baseline="-25000" dirty="0">
                <a:latin typeface="Comic Sans MS" panose="030F0702030302020204" pitchFamily="66" charset="0"/>
              </a:rPr>
              <a:t>D</a:t>
            </a:r>
            <a:endParaRPr lang="pt-BR" sz="2800" dirty="0">
              <a:latin typeface="Comic Sans MS" panose="030F0702030302020204" pitchFamily="66" charset="0"/>
            </a:endParaRPr>
          </a:p>
        </p:txBody>
      </p:sp>
      <p:cxnSp>
        <p:nvCxnSpPr>
          <p:cNvPr id="8" name="Conector Reto 7"/>
          <p:cNvCxnSpPr/>
          <p:nvPr/>
        </p:nvCxnSpPr>
        <p:spPr>
          <a:xfrm>
            <a:off x="586740" y="1888490"/>
            <a:ext cx="0" cy="1286510"/>
          </a:xfrm>
          <a:prstGeom prst="line">
            <a:avLst/>
          </a:prstGeom>
          <a:ln w="34925">
            <a:solidFill>
              <a:schemeClr val="tx1"/>
            </a:solidFill>
          </a:ln>
        </p:spPr>
        <p:style>
          <a:lnRef idx="2">
            <a:schemeClr val="accent1"/>
          </a:lnRef>
          <a:fillRef idx="0">
            <a:srgbClr val="FFFFFF"/>
          </a:fillRef>
          <a:effectRef idx="0">
            <a:srgbClr val="FFFFFF"/>
          </a:effectRef>
          <a:fontRef idx="minor">
            <a:schemeClr val="tx1"/>
          </a:fontRef>
        </p:style>
      </p:cxnSp>
      <p:cxnSp>
        <p:nvCxnSpPr>
          <p:cNvPr id="11" name="Conector Reto 10"/>
          <p:cNvCxnSpPr/>
          <p:nvPr/>
        </p:nvCxnSpPr>
        <p:spPr>
          <a:xfrm>
            <a:off x="647700" y="4251325"/>
            <a:ext cx="0" cy="1286510"/>
          </a:xfrm>
          <a:prstGeom prst="line">
            <a:avLst/>
          </a:prstGeom>
          <a:ln w="34925">
            <a:solidFill>
              <a:schemeClr val="tx1"/>
            </a:solidFill>
          </a:ln>
        </p:spPr>
        <p:style>
          <a:lnRef idx="2">
            <a:schemeClr val="accent1"/>
          </a:lnRef>
          <a:fillRef idx="0">
            <a:srgbClr val="FFFFFF"/>
          </a:fillRef>
          <a:effectRef idx="0">
            <a:srgbClr val="FFFFFF"/>
          </a:effectRef>
          <a:fontRef idx="minor">
            <a:schemeClr val="tx1"/>
          </a:fontRef>
        </p:style>
      </p:cxnSp>
    </p:spTree>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552815" y="6336665"/>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516255" y="335280"/>
                <a:ext cx="10523855" cy="166941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4.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oMath>
                </a14:m>
                <a:r>
                  <a:rPr lang="pt-BR" altLang="pt-BR" dirty="0" smtClean="0">
                    <a:latin typeface="Comic Sans MS" panose="030F0702030302020204" pitchFamily="66" charset="0"/>
                    <a:ea typeface="Cambria Math" panose="02040503050406030204" pitchFamily="18" charset="0"/>
                    <a:sym typeface="+mn-ea"/>
                  </a:rPr>
                  <a:t>  ou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oMath>
                </a14:m>
                <a:r>
                  <a:rPr lang="pt-BR" altLang="pt-BR" dirty="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    </a:t>
                </a:r>
                <a:r>
                  <a:rPr lang="pt-BR" altLang="pt-BR" b="1" dirty="0" smtClean="0">
                    <a:solidFill>
                      <a:srgbClr val="C00000"/>
                    </a:solidFill>
                    <a:latin typeface="Comic Sans MS" panose="030F0702030302020204" pitchFamily="66" charset="0"/>
                    <a:ea typeface="Cambria Math" panose="02040503050406030204" pitchFamily="18" charset="0"/>
                  </a:rPr>
                  <a:t>(polo ou zero em zero)</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polo p</a:t>
                </a:r>
                <a:r>
                  <a:rPr lang="pt-BR" altLang="pt-BR" b="1" baseline="-25000" dirty="0" smtClean="0">
                    <a:solidFill>
                      <a:srgbClr val="C00000"/>
                    </a:solidFill>
                    <a:latin typeface="Comic Sans MS" panose="030F0702030302020204" pitchFamily="66" charset="0"/>
                    <a:ea typeface="Cambria Math" panose="02040503050406030204" pitchFamily="18" charset="0"/>
                  </a:rPr>
                  <a:t>i</a:t>
                </a:r>
                <a:r>
                  <a:rPr lang="pt-BR" altLang="pt-BR" b="1" dirty="0" smtClean="0">
                    <a:solidFill>
                      <a:srgbClr val="C00000"/>
                    </a:solidFill>
                    <a:latin typeface="Comic Sans MS" panose="030F0702030302020204" pitchFamily="66" charset="0"/>
                    <a:ea typeface="Cambria Math" panose="02040503050406030204" pitchFamily="18" charset="0"/>
                  </a:rPr>
                  <a:t> = 0: fase= -arctg(</a:t>
                </a:r>
                <a:r>
                  <a:rPr lang="pt-BR" altLang="pt-BR" b="1" dirty="0" smtClean="0">
                    <a:solidFill>
                      <a:srgbClr val="C00000"/>
                    </a:solidFill>
                    <a:latin typeface="Symbol" panose="05050102010706020507" charset="0"/>
                    <a:ea typeface="Cambria Math" panose="02040503050406030204" pitchFamily="18" charset="0"/>
                    <a:cs typeface="Symbol" panose="05050102010706020507" charset="0"/>
                  </a:rPr>
                  <a:t>w</a:t>
                </a:r>
                <a:r>
                  <a:rPr lang="pt-BR" altLang="pt-BR"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rPr>
                  <a:t>/0)  =-</a:t>
                </a:r>
                <a:r>
                  <a:rPr lang="pt-BR" altLang="pt-BR" b="1" dirty="0" smtClean="0">
                    <a:solidFill>
                      <a:srgbClr val="C00000"/>
                    </a:solidFill>
                    <a:latin typeface="Symbol" panose="05050102010706020507" charset="0"/>
                    <a:ea typeface="Cambria Math" panose="02040503050406030204" pitchFamily="18" charset="0"/>
                    <a:cs typeface="Symbol" panose="05050102010706020507" charset="0"/>
                  </a:rPr>
                  <a:t>p</a:t>
                </a:r>
                <a:r>
                  <a:rPr lang="pt-BR" altLang="pt-BR"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/2</a:t>
                </a:r>
                <a:endParaRPr lang="pt-BR" altLang="pt-BR"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sym typeface="+mn-ea"/>
                  </a:rPr>
                  <a:t>polo z</a:t>
                </a:r>
                <a:r>
                  <a:rPr lang="pt-BR" altLang="pt-BR" b="1" baseline="-25000" dirty="0" smtClean="0">
                    <a:solidFill>
                      <a:srgbClr val="C00000"/>
                    </a:solidFill>
                    <a:latin typeface="Comic Sans MS" panose="030F0702030302020204" pitchFamily="66" charset="0"/>
                    <a:ea typeface="Cambria Math" panose="02040503050406030204" pitchFamily="18" charset="0"/>
                    <a:sym typeface="+mn-ea"/>
                  </a:rPr>
                  <a:t>i</a:t>
                </a:r>
                <a:r>
                  <a:rPr lang="pt-BR" altLang="pt-BR" b="1" dirty="0" smtClean="0">
                    <a:solidFill>
                      <a:srgbClr val="C00000"/>
                    </a:solidFill>
                    <a:latin typeface="Comic Sans MS" panose="030F0702030302020204" pitchFamily="66" charset="0"/>
                    <a:ea typeface="Cambria Math" panose="02040503050406030204" pitchFamily="18" charset="0"/>
                    <a:sym typeface="+mn-ea"/>
                  </a:rPr>
                  <a:t> = 0: fase=   arctg(</a:t>
                </a:r>
                <a:r>
                  <a:rPr lang="pt-BR" altLang="pt-BR" b="1" dirty="0" smtClean="0">
                    <a:solidFill>
                      <a:srgbClr val="C00000"/>
                    </a:solidFill>
                    <a:latin typeface="Symbol" panose="05050102010706020507" charset="0"/>
                    <a:ea typeface="Cambria Math" panose="02040503050406030204" pitchFamily="18" charset="0"/>
                    <a:cs typeface="Symbol" panose="05050102010706020507" charset="0"/>
                    <a:sym typeface="+mn-ea"/>
                  </a:rPr>
                  <a:t>w</a:t>
                </a:r>
                <a:r>
                  <a:rPr lang="pt-BR" altLang="pt-BR"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/0) = </a:t>
                </a:r>
                <a:r>
                  <a:rPr lang="pt-BR" altLang="pt-BR" b="1" dirty="0" smtClean="0">
                    <a:solidFill>
                      <a:srgbClr val="C00000"/>
                    </a:solidFill>
                    <a:latin typeface="Symbol" panose="05050102010706020507" charset="0"/>
                    <a:ea typeface="Cambria Math" panose="02040503050406030204" pitchFamily="18" charset="0"/>
                    <a:cs typeface="Symbol" panose="05050102010706020507" charset="0"/>
                    <a:sym typeface="+mn-ea"/>
                  </a:rPr>
                  <a:t>p</a:t>
                </a:r>
                <a:r>
                  <a:rPr lang="pt-BR" altLang="pt-BR"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/2</a:t>
                </a:r>
                <a:endParaRPr lang="pt-BR" altLang="pt-BR"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endParaRPr>
              </a:p>
              <a:p>
                <a:pPr marL="0" indent="0">
                  <a:lnSpc>
                    <a:spcPct val="120000"/>
                  </a:lnSpc>
                  <a:spcBef>
                    <a:spcPts val="600"/>
                  </a:spcBef>
                  <a:buNone/>
                </a:pPr>
                <a:endParaRPr lang="pt-BR" altLang="pt-BR"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516255" y="335280"/>
                <a:ext cx="10523855" cy="1669415"/>
              </a:xfrm>
              <a:prstGeom prst="rect">
                <a:avLst/>
              </a:prstGeom>
              <a:blipFill rotWithShape="1">
                <a:blip r:embed="rId1"/>
                <a:stretch>
                  <a:fillRect b="-39064"/>
                </a:stretch>
              </a:blipFill>
            </p:spPr>
            <p:txBody>
              <a:bodyPr/>
              <a:lstStyle/>
              <a:p>
                <a:r>
                  <a:rPr lang="pt-BR" altLang="en-US">
                    <a:noFill/>
                  </a:rPr>
                  <a:t> </a:t>
                </a:r>
              </a:p>
            </p:txBody>
          </p:sp>
        </mc:Fallback>
      </mc:AlternateContent>
      <p:grpSp>
        <p:nvGrpSpPr>
          <p:cNvPr id="73" name="Grupo 72"/>
          <p:cNvGrpSpPr/>
          <p:nvPr/>
        </p:nvGrpSpPr>
        <p:grpSpPr>
          <a:xfrm>
            <a:off x="2382006" y="2062902"/>
            <a:ext cx="9284214" cy="4263761"/>
            <a:chOff x="3683" y="2339"/>
            <a:chExt cx="15299" cy="7228"/>
          </a:xfrm>
        </p:grpSpPr>
        <p:cxnSp>
          <p:nvCxnSpPr>
            <p:cNvPr id="15" name="Conector de Seta Reta 14"/>
            <p:cNvCxnSpPr/>
            <p:nvPr/>
          </p:nvCxnSpPr>
          <p:spPr>
            <a:xfrm flipH="1">
              <a:off x="5407" y="2339"/>
              <a:ext cx="0" cy="7075"/>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6" name="Conector de Seta Reta 15"/>
            <p:cNvCxnSpPr/>
            <p:nvPr/>
          </p:nvCxnSpPr>
          <p:spPr>
            <a:xfrm>
              <a:off x="4293" y="6060"/>
              <a:ext cx="12736"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CaixaDeTexto 4"/>
            <p:cNvSpPr txBox="1"/>
            <p:nvPr/>
          </p:nvSpPr>
          <p:spPr>
            <a:xfrm>
              <a:off x="16416" y="6076"/>
              <a:ext cx="2566" cy="624"/>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cxnSp>
          <p:nvCxnSpPr>
            <p:cNvPr id="23" name="Conector Reto 22"/>
            <p:cNvCxnSpPr/>
            <p:nvPr/>
          </p:nvCxnSpPr>
          <p:spPr>
            <a:xfrm>
              <a:off x="4506" y="4751"/>
              <a:ext cx="11680"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a:off x="4821" y="3451"/>
              <a:ext cx="11680"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8022" y="2692"/>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a:off x="9331" y="2663"/>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6695" y="2477"/>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37" name="CaixaDeTexto 15"/>
            <p:cNvSpPr txBox="1"/>
            <p:nvPr/>
          </p:nvSpPr>
          <p:spPr>
            <a:xfrm>
              <a:off x="4073" y="4238"/>
              <a:ext cx="488" cy="580"/>
            </a:xfrm>
            <a:prstGeom prst="rect">
              <a:avLst/>
            </a:prstGeom>
            <a:solidFill>
              <a:schemeClr val="bg1"/>
            </a:solidFill>
          </p:spPr>
          <p:txBody>
            <a:bodyPr wrap="square" rtlCol="0">
              <a:spAutoFit/>
            </a:bodyPr>
            <a:lstStyle/>
            <a:p>
              <a:endParaRPr lang="pt-BR" dirty="0">
                <a:latin typeface="Comic Sans MS" panose="030F0702030302020204" pitchFamily="66" charset="0"/>
              </a:endParaRPr>
            </a:p>
          </p:txBody>
        </p:sp>
        <p:cxnSp>
          <p:nvCxnSpPr>
            <p:cNvPr id="38" name="Conector Reto 37"/>
            <p:cNvCxnSpPr/>
            <p:nvPr/>
          </p:nvCxnSpPr>
          <p:spPr>
            <a:xfrm>
              <a:off x="3988" y="7342"/>
              <a:ext cx="11680"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a:off x="3988" y="8656"/>
              <a:ext cx="11680"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10650" y="2550"/>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13220" y="2829"/>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11928" y="3104"/>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14527" y="2883"/>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a:off x="3690" y="3451"/>
              <a:ext cx="10678" cy="0"/>
            </a:xfrm>
            <a:prstGeom prst="line">
              <a:avLst/>
            </a:prstGeom>
            <a:ln w="25400">
              <a:solidFill>
                <a:srgbClr val="C00000"/>
              </a:solidFill>
              <a:prstDash val="lgDash"/>
            </a:ln>
          </p:spPr>
          <p:style>
            <a:lnRef idx="1">
              <a:schemeClr val="accent1"/>
            </a:lnRef>
            <a:fillRef idx="0">
              <a:schemeClr val="accent1"/>
            </a:fillRef>
            <a:effectRef idx="0">
              <a:schemeClr val="accent1"/>
            </a:effectRef>
            <a:fontRef idx="minor">
              <a:schemeClr val="tx1"/>
            </a:fontRef>
          </p:style>
        </p:cxnSp>
        <p:sp>
          <p:nvSpPr>
            <p:cNvPr id="56" name="CaixaDeTexto 31"/>
            <p:cNvSpPr txBox="1"/>
            <p:nvPr/>
          </p:nvSpPr>
          <p:spPr>
            <a:xfrm>
              <a:off x="4226" y="4328"/>
              <a:ext cx="1180" cy="624"/>
            </a:xfrm>
            <a:prstGeom prst="rect">
              <a:avLst/>
            </a:prstGeom>
            <a:solidFill>
              <a:schemeClr val="bg1"/>
            </a:solidFill>
          </p:spPr>
          <p:txBody>
            <a:bodyPr wrap="squar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/4</a:t>
              </a:r>
              <a:endParaRPr lang="pt-BR" dirty="0">
                <a:latin typeface="Comic Sans MS" panose="030F0702030302020204" pitchFamily="66" charset="0"/>
                <a:cs typeface="Comic Sans MS" panose="030F0702030302020204" pitchFamily="66" charset="0"/>
              </a:endParaRPr>
            </a:p>
          </p:txBody>
        </p:sp>
        <p:sp>
          <p:nvSpPr>
            <p:cNvPr id="57" name="CaixaDeTexto 31"/>
            <p:cNvSpPr txBox="1"/>
            <p:nvPr/>
          </p:nvSpPr>
          <p:spPr>
            <a:xfrm>
              <a:off x="4136" y="6840"/>
              <a:ext cx="1270" cy="624"/>
            </a:xfrm>
            <a:prstGeom prst="rect">
              <a:avLst/>
            </a:prstGeom>
            <a:solidFill>
              <a:schemeClr val="bg1"/>
            </a:solidFill>
          </p:spPr>
          <p:txBody>
            <a:bodyPr wrap="squar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/4</a:t>
              </a:r>
              <a:endParaRPr lang="pt-BR" dirty="0">
                <a:latin typeface="Comic Sans MS" panose="030F0702030302020204" pitchFamily="66" charset="0"/>
                <a:cs typeface="Comic Sans MS" panose="030F0702030302020204" pitchFamily="66" charset="0"/>
              </a:endParaRPr>
            </a:p>
          </p:txBody>
        </p:sp>
        <p:sp>
          <p:nvSpPr>
            <p:cNvPr id="58" name="CaixaDeTexto 31"/>
            <p:cNvSpPr txBox="1"/>
            <p:nvPr/>
          </p:nvSpPr>
          <p:spPr>
            <a:xfrm>
              <a:off x="4358" y="2807"/>
              <a:ext cx="1048" cy="624"/>
            </a:xfrm>
            <a:prstGeom prst="rect">
              <a:avLst/>
            </a:prstGeom>
            <a:solidFill>
              <a:schemeClr val="bg1"/>
            </a:solidFill>
          </p:spPr>
          <p:txBody>
            <a:bodyPr wrap="squar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/2</a:t>
              </a:r>
              <a:endParaRPr lang="pt-BR" dirty="0">
                <a:latin typeface="Comic Sans MS" panose="030F0702030302020204" pitchFamily="66" charset="0"/>
                <a:cs typeface="Comic Sans MS" panose="030F0702030302020204" pitchFamily="66" charset="0"/>
              </a:endParaRPr>
            </a:p>
          </p:txBody>
        </p:sp>
        <p:sp>
          <p:nvSpPr>
            <p:cNvPr id="59" name="CaixaDeTexto 31"/>
            <p:cNvSpPr txBox="1"/>
            <p:nvPr/>
          </p:nvSpPr>
          <p:spPr>
            <a:xfrm>
              <a:off x="4074" y="8040"/>
              <a:ext cx="1278" cy="624"/>
            </a:xfrm>
            <a:prstGeom prst="rect">
              <a:avLst/>
            </a:prstGeom>
            <a:solidFill>
              <a:schemeClr val="bg1"/>
            </a:solidFill>
          </p:spPr>
          <p:txBody>
            <a:bodyPr wrap="squar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/2</a:t>
              </a:r>
              <a:endParaRPr lang="pt-BR" dirty="0">
                <a:latin typeface="Comic Sans MS" panose="030F0702030302020204" pitchFamily="66" charset="0"/>
                <a:cs typeface="Comic Sans MS" panose="030F0702030302020204" pitchFamily="66" charset="0"/>
              </a:endParaRPr>
            </a:p>
          </p:txBody>
        </p:sp>
        <p:cxnSp>
          <p:nvCxnSpPr>
            <p:cNvPr id="66" name="Conector Reto 65"/>
            <p:cNvCxnSpPr/>
            <p:nvPr/>
          </p:nvCxnSpPr>
          <p:spPr>
            <a:xfrm>
              <a:off x="3683" y="8655"/>
              <a:ext cx="10856" cy="0"/>
            </a:xfrm>
            <a:prstGeom prst="line">
              <a:avLst/>
            </a:prstGeom>
            <a:ln w="25400">
              <a:solidFill>
                <a:srgbClr val="C00000"/>
              </a:solidFill>
              <a:prstDash val="lgDash"/>
            </a:ln>
          </p:spPr>
          <p:style>
            <a:lnRef idx="1">
              <a:schemeClr val="accent1"/>
            </a:lnRef>
            <a:fillRef idx="0">
              <a:schemeClr val="accent1"/>
            </a:fillRef>
            <a:effectRef idx="0">
              <a:schemeClr val="accent1"/>
            </a:effectRef>
            <a:fontRef idx="minor">
              <a:schemeClr val="tx1"/>
            </a:fontRef>
          </p:style>
        </p:cxnSp>
      </p:grpSp>
      <p:sp>
        <p:nvSpPr>
          <p:cNvPr id="74" name="CaixaDeTexto 46"/>
          <p:cNvSpPr txBox="1"/>
          <p:nvPr/>
        </p:nvSpPr>
        <p:spPr>
          <a:xfrm>
            <a:off x="6610005" y="2351839"/>
            <a:ext cx="604520" cy="368300"/>
          </a:xfrm>
          <a:prstGeom prst="rect">
            <a:avLst/>
          </a:prstGeom>
          <a:solidFill>
            <a:schemeClr val="bg1"/>
          </a:solidFill>
        </p:spPr>
        <p:txBody>
          <a:bodyPr wrap="none" rtlCol="0">
            <a:spAutoFit/>
          </a:bodyPr>
          <a:lstStyle/>
          <a:p>
            <a:r>
              <a:rPr lang="pt-BR" dirty="0">
                <a:latin typeface="Comic Sans MS" panose="030F0702030302020204" pitchFamily="66" charset="0"/>
              </a:rPr>
              <a:t>z</a:t>
            </a:r>
            <a:r>
              <a:rPr lang="pt-BR" baseline="-25000" dirty="0">
                <a:latin typeface="Comic Sans MS" panose="030F0702030302020204" pitchFamily="66" charset="0"/>
              </a:rPr>
              <a:t>i</a:t>
            </a:r>
            <a:r>
              <a:rPr lang="pt-BR" dirty="0">
                <a:latin typeface="Comic Sans MS" panose="030F0702030302020204" pitchFamily="66" charset="0"/>
              </a:rPr>
              <a:t>=0</a:t>
            </a:r>
            <a:endParaRPr lang="pt-BR" dirty="0">
              <a:latin typeface="Comic Sans MS" panose="030F0702030302020204" pitchFamily="66" charset="0"/>
            </a:endParaRPr>
          </a:p>
        </p:txBody>
      </p:sp>
      <p:sp>
        <p:nvSpPr>
          <p:cNvPr id="75" name="CaixaDeTexto 46"/>
          <p:cNvSpPr txBox="1"/>
          <p:nvPr/>
        </p:nvSpPr>
        <p:spPr>
          <a:xfrm>
            <a:off x="6695730" y="5420794"/>
            <a:ext cx="609462" cy="369332"/>
          </a:xfrm>
          <a:prstGeom prst="rect">
            <a:avLst/>
          </a:prstGeom>
          <a:solidFill>
            <a:schemeClr val="bg1"/>
          </a:solidFill>
        </p:spPr>
        <p:txBody>
          <a:bodyPr wrap="none" rtlCol="0">
            <a:spAutoFit/>
          </a:bodyPr>
          <a:lstStyle/>
          <a:p>
            <a:r>
              <a:rPr lang="pt-BR" dirty="0">
                <a:latin typeface="Comic Sans MS" panose="030F0702030302020204" pitchFamily="66" charset="0"/>
              </a:rPr>
              <a:t>p</a:t>
            </a:r>
            <a:r>
              <a:rPr lang="pt-BR" baseline="-25000" dirty="0">
                <a:latin typeface="Comic Sans MS" panose="030F0702030302020204" pitchFamily="66" charset="0"/>
              </a:rPr>
              <a:t>i</a:t>
            </a:r>
            <a:r>
              <a:rPr lang="pt-BR" dirty="0">
                <a:latin typeface="Comic Sans MS" panose="030F0702030302020204" pitchFamily="66" charset="0"/>
              </a:rPr>
              <a:t>=0</a:t>
            </a:r>
            <a:endParaRPr lang="pt-BR" dirty="0">
              <a:latin typeface="Comic Sans MS" panose="030F0702030302020204" pitchFamily="66" charset="0"/>
            </a:endParaRPr>
          </a:p>
        </p:txBody>
      </p:sp>
      <p:sp>
        <p:nvSpPr>
          <p:cNvPr id="28" name="CaixaDeTexto 12"/>
          <p:cNvSpPr txBox="1"/>
          <p:nvPr/>
        </p:nvSpPr>
        <p:spPr>
          <a:xfrm>
            <a:off x="2854401" y="1949260"/>
            <a:ext cx="550151" cy="369332"/>
          </a:xfrm>
          <a:prstGeom prst="rect">
            <a:avLst/>
          </a:prstGeom>
          <a:noFill/>
        </p:spPr>
        <p:txBody>
          <a:bodyPr wrap="none" rtlCol="0">
            <a:spAutoFit/>
          </a:bodyPr>
          <a:lstStyle/>
          <a:p>
            <a:r>
              <a:rPr lang="pt-BR" dirty="0" err="1" smtClean="0">
                <a:latin typeface="Comic Sans MS" panose="030F0702030302020204" pitchFamily="66" charset="0"/>
              </a:rPr>
              <a:t>rad</a:t>
            </a:r>
            <a:endParaRPr lang="pt-BR" dirty="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4" name="Conector de Seta Reta 3"/>
          <p:cNvCxnSpPr/>
          <p:nvPr/>
        </p:nvCxnSpPr>
        <p:spPr>
          <a:xfrm flipH="1">
            <a:off x="3433237" y="1485036"/>
            <a:ext cx="0" cy="4492823"/>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a:off x="2726221" y="3848042"/>
            <a:ext cx="808765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CaixaDeTexto 4"/>
          <p:cNvSpPr txBox="1"/>
          <p:nvPr/>
        </p:nvSpPr>
        <p:spPr>
          <a:xfrm>
            <a:off x="10423952" y="3858325"/>
            <a:ext cx="1629457" cy="387599"/>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cxnSp>
        <p:nvCxnSpPr>
          <p:cNvPr id="8" name="Conector Reto 7"/>
          <p:cNvCxnSpPr/>
          <p:nvPr/>
        </p:nvCxnSpPr>
        <p:spPr>
          <a:xfrm>
            <a:off x="2861109" y="3016577"/>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3061550" y="2191093"/>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5094143" y="1709341"/>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5925390" y="1691298"/>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a:off x="4251175" y="1572955"/>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3" name="CaixaDeTexto 12"/>
          <p:cNvSpPr txBox="1"/>
          <p:nvPr/>
        </p:nvSpPr>
        <p:spPr>
          <a:xfrm>
            <a:off x="3261444" y="3870279"/>
            <a:ext cx="288862"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a:t>
            </a:r>
            <a:endParaRPr lang="pt-BR" dirty="0">
              <a:latin typeface="Comic Sans MS" panose="030F0702030302020204" pitchFamily="66" charset="0"/>
            </a:endParaRPr>
          </a:p>
        </p:txBody>
      </p:sp>
      <p:sp>
        <p:nvSpPr>
          <p:cNvPr id="14" name="CaixaDeTexto 13"/>
          <p:cNvSpPr txBox="1"/>
          <p:nvPr/>
        </p:nvSpPr>
        <p:spPr>
          <a:xfrm>
            <a:off x="4054915" y="3878608"/>
            <a:ext cx="429926"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endParaRPr lang="pt-BR" dirty="0">
              <a:latin typeface="Comic Sans MS" panose="030F0702030302020204" pitchFamily="66" charset="0"/>
            </a:endParaRPr>
          </a:p>
        </p:txBody>
      </p:sp>
      <p:sp>
        <p:nvSpPr>
          <p:cNvPr id="15" name="CaixaDeTexto 14"/>
          <p:cNvSpPr txBox="1"/>
          <p:nvPr/>
        </p:nvSpPr>
        <p:spPr>
          <a:xfrm>
            <a:off x="4894245" y="3907640"/>
            <a:ext cx="52450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r>
              <a:rPr lang="pt-BR" baseline="30000" dirty="0" smtClean="0">
                <a:latin typeface="Comic Sans MS" panose="030F0702030302020204" pitchFamily="66" charset="0"/>
              </a:rPr>
              <a:t>2</a:t>
            </a:r>
            <a:endParaRPr lang="pt-BR" dirty="0">
              <a:latin typeface="Comic Sans MS" panose="030F0702030302020204" pitchFamily="66" charset="0"/>
            </a:endParaRPr>
          </a:p>
        </p:txBody>
      </p:sp>
      <p:sp>
        <p:nvSpPr>
          <p:cNvPr id="16" name="CaixaDeTexto 15"/>
          <p:cNvSpPr txBox="1"/>
          <p:nvPr/>
        </p:nvSpPr>
        <p:spPr>
          <a:xfrm>
            <a:off x="2586539" y="2690889"/>
            <a:ext cx="309880" cy="368300"/>
          </a:xfrm>
          <a:prstGeom prst="rect">
            <a:avLst/>
          </a:prstGeom>
          <a:solidFill>
            <a:schemeClr val="bg1"/>
          </a:solidFill>
        </p:spPr>
        <p:txBody>
          <a:bodyPr wrap="none" rtlCol="0">
            <a:spAutoFit/>
          </a:bodyPr>
          <a:lstStyle/>
          <a:p>
            <a:endParaRPr lang="pt-BR" dirty="0">
              <a:latin typeface="Comic Sans MS" panose="030F0702030302020204" pitchFamily="66" charset="0"/>
            </a:endParaRPr>
          </a:p>
        </p:txBody>
      </p:sp>
      <p:sp>
        <p:nvSpPr>
          <p:cNvPr id="20" name="Espaço Reservado para Conteúdo 2"/>
          <p:cNvSpPr txBox="1"/>
          <p:nvPr/>
        </p:nvSpPr>
        <p:spPr>
          <a:xfrm>
            <a:off x="593572" y="192543"/>
            <a:ext cx="3932557" cy="69937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Passa faixa</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buNone/>
            </a:pPr>
            <a:endParaRPr lang="pt-BR" altLang="pt-BR" sz="3200" dirty="0" smtClean="0">
              <a:latin typeface="Symbol" panose="05050102010706020507" pitchFamily="18" charset="2"/>
              <a:ea typeface="Cambria Math" panose="02040503050406030204" pitchFamily="18" charset="0"/>
            </a:endParaRPr>
          </a:p>
        </p:txBody>
      </p:sp>
      <p:cxnSp>
        <p:nvCxnSpPr>
          <p:cNvPr id="25" name="Conector Reto 24"/>
          <p:cNvCxnSpPr/>
          <p:nvPr/>
        </p:nvCxnSpPr>
        <p:spPr>
          <a:xfrm>
            <a:off x="2532386" y="4662429"/>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2532386" y="5496754"/>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a:off x="6762595" y="1619540"/>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a:off x="8394965" y="1796144"/>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7574191" y="1970785"/>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9224698" y="1830868"/>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33" name="CaixaDeTexto 32"/>
          <p:cNvSpPr txBox="1"/>
          <p:nvPr/>
        </p:nvSpPr>
        <p:spPr>
          <a:xfrm>
            <a:off x="5700172" y="3881845"/>
            <a:ext cx="52450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r>
              <a:rPr lang="pt-BR" baseline="30000" dirty="0">
                <a:latin typeface="Comic Sans MS" panose="030F0702030302020204" pitchFamily="66" charset="0"/>
              </a:rPr>
              <a:t>3</a:t>
            </a:r>
            <a:endParaRPr lang="pt-BR" dirty="0">
              <a:latin typeface="Comic Sans MS" panose="030F0702030302020204" pitchFamily="66" charset="0"/>
            </a:endParaRPr>
          </a:p>
        </p:txBody>
      </p:sp>
      <p:sp>
        <p:nvSpPr>
          <p:cNvPr id="34" name="CaixaDeTexto 33"/>
          <p:cNvSpPr txBox="1"/>
          <p:nvPr/>
        </p:nvSpPr>
        <p:spPr>
          <a:xfrm>
            <a:off x="6520945" y="3895768"/>
            <a:ext cx="52450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r>
              <a:rPr lang="pt-BR" baseline="30000" dirty="0">
                <a:latin typeface="Comic Sans MS" panose="030F0702030302020204" pitchFamily="66" charset="0"/>
              </a:rPr>
              <a:t>4</a:t>
            </a:r>
            <a:endParaRPr lang="pt-BR" dirty="0">
              <a:latin typeface="Comic Sans MS" panose="030F0702030302020204" pitchFamily="66" charset="0"/>
            </a:endParaRPr>
          </a:p>
        </p:txBody>
      </p:sp>
      <p:sp>
        <p:nvSpPr>
          <p:cNvPr id="35" name="CaixaDeTexto 34"/>
          <p:cNvSpPr txBox="1"/>
          <p:nvPr/>
        </p:nvSpPr>
        <p:spPr>
          <a:xfrm>
            <a:off x="7350677" y="3897514"/>
            <a:ext cx="52450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r>
              <a:rPr lang="pt-BR" baseline="30000" dirty="0">
                <a:latin typeface="Comic Sans MS" panose="030F0702030302020204" pitchFamily="66" charset="0"/>
              </a:rPr>
              <a:t>5</a:t>
            </a:r>
            <a:endParaRPr lang="pt-BR" dirty="0">
              <a:latin typeface="Comic Sans MS" panose="030F0702030302020204" pitchFamily="66" charset="0"/>
            </a:endParaRPr>
          </a:p>
        </p:txBody>
      </p:sp>
      <p:cxnSp>
        <p:nvCxnSpPr>
          <p:cNvPr id="39" name="Conector Reto 38"/>
          <p:cNvCxnSpPr/>
          <p:nvPr/>
        </p:nvCxnSpPr>
        <p:spPr>
          <a:xfrm>
            <a:off x="3332472" y="2191331"/>
            <a:ext cx="5583141" cy="0"/>
          </a:xfrm>
          <a:prstGeom prst="line">
            <a:avLst/>
          </a:prstGeom>
          <a:ln w="25400">
            <a:solidFill>
              <a:srgbClr val="C00000"/>
            </a:solidFill>
            <a:prstDash val="lgDash"/>
          </a:ln>
        </p:spPr>
        <p:style>
          <a:lnRef idx="1">
            <a:schemeClr val="accent1"/>
          </a:lnRef>
          <a:fillRef idx="0">
            <a:schemeClr val="accent1"/>
          </a:fillRef>
          <a:effectRef idx="0">
            <a:schemeClr val="accent1"/>
          </a:effectRef>
          <a:fontRef idx="minor">
            <a:schemeClr val="tx1"/>
          </a:fontRef>
        </p:style>
      </p:cxnSp>
      <p:sp>
        <p:nvSpPr>
          <p:cNvPr id="41" name="CaixaDeTexto 40"/>
          <p:cNvSpPr txBox="1"/>
          <p:nvPr/>
        </p:nvSpPr>
        <p:spPr>
          <a:xfrm>
            <a:off x="6762965" y="1796375"/>
            <a:ext cx="274434" cy="369332"/>
          </a:xfrm>
          <a:prstGeom prst="rect">
            <a:avLst/>
          </a:prstGeom>
          <a:noFill/>
          <a:ln>
            <a:solidFill>
              <a:srgbClr val="FFFF00"/>
            </a:solidFill>
          </a:ln>
        </p:spPr>
        <p:txBody>
          <a:bodyPr wrap="none" rtlCol="0">
            <a:spAutoFit/>
          </a:bodyPr>
          <a:lstStyle/>
          <a:p>
            <a:r>
              <a:rPr lang="pt-BR" dirty="0"/>
              <a:t>s</a:t>
            </a:r>
            <a:endParaRPr lang="pt-BR" dirty="0"/>
          </a:p>
        </p:txBody>
      </p:sp>
      <mc:AlternateContent xmlns:mc="http://schemas.openxmlformats.org/markup-compatibility/2006">
        <mc:Choice xmlns:a14="http://schemas.microsoft.com/office/drawing/2010/main" Requires="a14">
          <p:sp>
            <p:nvSpPr>
              <p:cNvPr id="42" name="CaixaDeTexto 41"/>
              <p:cNvSpPr txBox="1"/>
              <p:nvPr/>
            </p:nvSpPr>
            <p:spPr>
              <a:xfrm>
                <a:off x="4594491" y="4662212"/>
                <a:ext cx="1124347" cy="566630"/>
              </a:xfrm>
              <a:prstGeom prst="rect">
                <a:avLst/>
              </a:prstGeom>
              <a:noFill/>
              <a:ln>
                <a:solidFill>
                  <a:srgbClr val="FFFF00"/>
                </a:solidFill>
              </a:ln>
            </p:spPr>
            <p:txBody>
              <a:bodyPr wrap="none" rtlCol="0">
                <a:spAutoFit/>
              </a:bodyPr>
              <a:lstStyle/>
              <a:p>
                <a14:m>
                  <m:oMathPara xmlns:m="http://schemas.openxmlformats.org/officeDocument/2006/math">
                    <m:oMathParaPr>
                      <m:jc m:val="centerGroup"/>
                    </m:oMathParaPr>
                    <m:oMath xmlns:m="http://schemas.openxmlformats.org/officeDocument/2006/math">
                      <m:d>
                        <m:dPr>
                          <m:ctrlPr>
                            <a:rPr lang="pt-BR" altLang="pt-BR" i="1">
                              <a:latin typeface="Cambria Math" panose="02040503050406030204" pitchFamily="18" charset="0"/>
                              <a:ea typeface="Cambria Math" panose="02040503050406030204" pitchFamily="18" charset="0"/>
                            </a:rPr>
                          </m:ctrlPr>
                        </m:dPr>
                        <m:e>
                          <m:f>
                            <m:fPr>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pt-BR" altLang="pt-BR" i="1">
                                  <a:latin typeface="Cambria Math" panose="02040503050406030204" pitchFamily="18" charset="0"/>
                                  <a:ea typeface="Cambria Math" panose="02040503050406030204" pitchFamily="18" charset="0"/>
                                </a:rPr>
                                <m:t>10</m:t>
                              </m:r>
                            </m:den>
                          </m:f>
                          <m:r>
                            <a:rPr lang="pt-BR"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1</m:t>
                          </m:r>
                        </m:e>
                      </m:d>
                    </m:oMath>
                  </m:oMathPara>
                </a14:m>
                <a:endParaRPr lang="pt-BR" dirty="0"/>
              </a:p>
            </p:txBody>
          </p:sp>
        </mc:Choice>
        <mc:Fallback>
          <p:sp>
            <p:nvSpPr>
              <p:cNvPr id="42" name="CaixaDeTexto 41"/>
              <p:cNvSpPr txBox="1">
                <a:spLocks noRot="1" noChangeAspect="1" noMove="1" noResize="1" noEditPoints="1" noAdjustHandles="1" noChangeArrowheads="1" noChangeShapeType="1" noTextEdit="1"/>
              </p:cNvSpPr>
              <p:nvPr/>
            </p:nvSpPr>
            <p:spPr>
              <a:xfrm>
                <a:off x="4594491" y="4662212"/>
                <a:ext cx="1124347" cy="566630"/>
              </a:xfrm>
              <a:prstGeom prst="rect">
                <a:avLst/>
              </a:prstGeom>
              <a:blipFill rotWithShape="1">
                <a:blip r:embed="rId1"/>
                <a:stretch>
                  <a:fillRect l="-475" t="-904" r="-393" b="-740"/>
                </a:stretch>
              </a:blipFill>
              <a:ln>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3" name="CaixaDeTexto 42"/>
              <p:cNvSpPr txBox="1"/>
              <p:nvPr/>
            </p:nvSpPr>
            <p:spPr>
              <a:xfrm>
                <a:off x="7433896" y="4684121"/>
                <a:ext cx="1176528" cy="566630"/>
              </a:xfrm>
              <a:prstGeom prst="rect">
                <a:avLst/>
              </a:prstGeom>
              <a:noFill/>
              <a:ln>
                <a:solidFill>
                  <a:srgbClr val="FFFF00"/>
                </a:solidFill>
              </a:ln>
            </p:spPr>
            <p:txBody>
              <a:bodyPr wrap="square" rtlCol="0">
                <a:spAutoFit/>
              </a:bodyPr>
              <a:lstStyle/>
              <a:p>
                <a14:m>
                  <m:oMathPara xmlns:m="http://schemas.openxmlformats.org/officeDocument/2006/math">
                    <m:oMathParaPr>
                      <m:jc m:val="centerGroup"/>
                    </m:oMathParaPr>
                    <m:oMath xmlns:m="http://schemas.openxmlformats.org/officeDocument/2006/math">
                      <m:d>
                        <m:dPr>
                          <m:ctrlPr>
                            <a:rPr lang="pt-BR" altLang="pt-BR" i="1" smtClean="0">
                              <a:latin typeface="Cambria Math" panose="02040503050406030204" pitchFamily="18" charset="0"/>
                              <a:ea typeface="Cambria Math" panose="02040503050406030204" pitchFamily="18" charset="0"/>
                            </a:rPr>
                          </m:ctrlPr>
                        </m:dPr>
                        <m:e>
                          <m:f>
                            <m:fPr>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sSup>
                                <m:sSupPr>
                                  <m:ctrlPr>
                                    <a:rPr lang="pt-BR" altLang="pt-BR" i="1" smtClean="0">
                                      <a:latin typeface="Cambria Math" panose="02040503050406030204" pitchFamily="18" charset="0"/>
                                      <a:ea typeface="Cambria Math" panose="02040503050406030204" pitchFamily="18" charset="0"/>
                                    </a:rPr>
                                  </m:ctrlPr>
                                </m:sSupPr>
                                <m:e>
                                  <m:r>
                                    <a:rPr lang="pt-BR" altLang="pt-BR" b="0" i="1" smtClean="0">
                                      <a:latin typeface="Cambria Math" panose="02040503050406030204" pitchFamily="18" charset="0"/>
                                      <a:ea typeface="Cambria Math" panose="02040503050406030204" pitchFamily="18" charset="0"/>
                                    </a:rPr>
                                    <m:t>10</m:t>
                                  </m:r>
                                </m:e>
                                <m:sup>
                                  <m:r>
                                    <a:rPr lang="pt-BR" altLang="pt-BR" b="0" i="1" smtClean="0">
                                      <a:latin typeface="Cambria Math" panose="02040503050406030204" pitchFamily="18" charset="0"/>
                                      <a:ea typeface="Cambria Math" panose="02040503050406030204" pitchFamily="18" charset="0"/>
                                    </a:rPr>
                                    <m:t>4</m:t>
                                  </m:r>
                                </m:sup>
                              </m:sSup>
                            </m:den>
                          </m:f>
                          <m:r>
                            <a:rPr lang="pt-BR"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1</m:t>
                          </m:r>
                        </m:e>
                      </m:d>
                    </m:oMath>
                  </m:oMathPara>
                </a14:m>
                <a:endParaRPr lang="pt-BR" dirty="0"/>
              </a:p>
            </p:txBody>
          </p:sp>
        </mc:Choice>
        <mc:Fallback>
          <p:sp>
            <p:nvSpPr>
              <p:cNvPr id="43" name="CaixaDeTexto 42"/>
              <p:cNvSpPr txBox="1">
                <a:spLocks noRot="1" noChangeAspect="1" noMove="1" noResize="1" noEditPoints="1" noAdjustHandles="1" noChangeArrowheads="1" noChangeShapeType="1" noTextEdit="1"/>
              </p:cNvSpPr>
              <p:nvPr/>
            </p:nvSpPr>
            <p:spPr>
              <a:xfrm>
                <a:off x="7433896" y="4684121"/>
                <a:ext cx="1176528" cy="566630"/>
              </a:xfrm>
              <a:prstGeom prst="rect">
                <a:avLst/>
              </a:prstGeom>
              <a:blipFill rotWithShape="1">
                <a:blip r:embed="rId2"/>
                <a:stretch>
                  <a:fillRect l="-428" t="-848" r="-393" b="-796"/>
                </a:stretch>
              </a:blipFill>
              <a:ln>
                <a:solidFill>
                  <a:srgbClr val="FFFF00"/>
                </a:solidFill>
              </a:ln>
            </p:spPr>
            <p:txBody>
              <a:bodyPr/>
              <a:lstStyle/>
              <a:p>
                <a:r>
                  <a:rPr lang="pt-BR" altLang="en-US">
                    <a:noFill/>
                  </a:rPr>
                  <a:t> </a:t>
                </a:r>
              </a:p>
            </p:txBody>
          </p:sp>
        </mc:Fallback>
      </mc:AlternateContent>
      <p:sp>
        <p:nvSpPr>
          <p:cNvPr id="44" name="CaixaDeTexto 43"/>
          <p:cNvSpPr txBox="1"/>
          <p:nvPr/>
        </p:nvSpPr>
        <p:spPr>
          <a:xfrm>
            <a:off x="8410255" y="3478500"/>
            <a:ext cx="418704" cy="369332"/>
          </a:xfrm>
          <a:prstGeom prst="rect">
            <a:avLst/>
          </a:prstGeom>
          <a:noFill/>
          <a:ln>
            <a:solidFill>
              <a:srgbClr val="FFFF00"/>
            </a:solidFill>
          </a:ln>
        </p:spPr>
        <p:txBody>
          <a:bodyPr wrap="none" rtlCol="0">
            <a:spAutoFit/>
          </a:bodyPr>
          <a:lstStyle/>
          <a:p>
            <a:r>
              <a:rPr lang="pt-BR" dirty="0" smtClean="0"/>
              <a:t>10</a:t>
            </a:r>
            <a:endParaRPr lang="pt-BR" dirty="0"/>
          </a:p>
        </p:txBody>
      </p:sp>
      <mc:AlternateContent xmlns:mc="http://schemas.openxmlformats.org/markup-compatibility/2006">
        <mc:Choice xmlns:a14="http://schemas.microsoft.com/office/drawing/2010/main" Requires="a14">
          <p:sp>
            <p:nvSpPr>
              <p:cNvPr id="48" name="Retângulo 47"/>
              <p:cNvSpPr/>
              <p:nvPr/>
            </p:nvSpPr>
            <p:spPr>
              <a:xfrm>
                <a:off x="7666301" y="434507"/>
                <a:ext cx="3789549" cy="902970"/>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r>
                        <a:rPr lang="pt-BR" altLang="pt-BR" sz="2000" i="1">
                          <a:latin typeface="Cambria Math" panose="02040503050406030204" pitchFamily="18" charset="0"/>
                          <a:ea typeface="Cambria Math" panose="02040503050406030204" pitchFamily="18" charset="0"/>
                        </a:rPr>
                        <m:t>𝐹</m:t>
                      </m:r>
                      <m:d>
                        <m:dPr>
                          <m:ctrlPr>
                            <a:rPr lang="pt-BR" altLang="pt-BR" sz="2000" i="1">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𝑠</m:t>
                          </m:r>
                        </m:e>
                      </m:d>
                      <m:r>
                        <a:rPr lang="pt-BR" altLang="pt-BR" sz="2000" i="1">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rPr>
                        <m:t>10</m:t>
                      </m:r>
                      <m:f>
                        <m:fPr>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rPr>
                            <m:t>𝑠</m:t>
                          </m:r>
                        </m:num>
                        <m:den>
                          <m:d>
                            <m:dPr>
                              <m:ctrlPr>
                                <a:rPr lang="pt-BR" altLang="pt-BR" sz="2000" i="1">
                                  <a:latin typeface="Cambria Math" panose="02040503050406030204" pitchFamily="18" charset="0"/>
                                  <a:ea typeface="Cambria Math" panose="02040503050406030204" pitchFamily="18" charset="0"/>
                                </a:rPr>
                              </m:ctrlPr>
                            </m:dPr>
                            <m:e>
                              <m:f>
                                <m:fPr>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rPr>
                                    <m:t>𝑠</m:t>
                                  </m:r>
                                </m:num>
                                <m:den>
                                  <m:r>
                                    <a:rPr lang="pt-BR" altLang="pt-BR" sz="2000" i="1">
                                      <a:latin typeface="Cambria Math" panose="02040503050406030204" pitchFamily="18" charset="0"/>
                                      <a:ea typeface="Cambria Math" panose="02040503050406030204" pitchFamily="18" charset="0"/>
                                    </a:rPr>
                                    <m:t>10</m:t>
                                  </m:r>
                                </m:den>
                              </m:f>
                              <m:r>
                                <a:rPr lang="pt-BR" altLang="pt-BR" sz="2000" i="1">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rPr>
                                <m:t>1</m:t>
                              </m:r>
                            </m:e>
                          </m:d>
                          <m:d>
                            <m:dPr>
                              <m:ctrlPr>
                                <a:rPr lang="pt-BR" altLang="pt-BR" sz="2000" i="1">
                                  <a:latin typeface="Cambria Math" panose="02040503050406030204" pitchFamily="18" charset="0"/>
                                  <a:ea typeface="Cambria Math" panose="02040503050406030204" pitchFamily="18" charset="0"/>
                                </a:rPr>
                              </m:ctrlPr>
                            </m:dPr>
                            <m:e>
                              <m:f>
                                <m:fPr>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rPr>
                                    <m:t>𝑠</m:t>
                                  </m:r>
                                </m:num>
                                <m:den>
                                  <m:sSup>
                                    <m:sSupPr>
                                      <m:ctrlPr>
                                        <a:rPr lang="pt-BR" altLang="pt-BR" sz="2000" i="1">
                                          <a:latin typeface="Cambria Math" panose="02040503050406030204" pitchFamily="18" charset="0"/>
                                          <a:ea typeface="Cambria Math" panose="02040503050406030204" pitchFamily="18" charset="0"/>
                                        </a:rPr>
                                      </m:ctrlPr>
                                    </m:sSupPr>
                                    <m:e>
                                      <m:r>
                                        <a:rPr lang="pt-BR" altLang="pt-BR" sz="2000" i="1">
                                          <a:latin typeface="Cambria Math" panose="02040503050406030204" pitchFamily="18" charset="0"/>
                                          <a:ea typeface="Cambria Math" panose="02040503050406030204" pitchFamily="18" charset="0"/>
                                        </a:rPr>
                                        <m:t>10</m:t>
                                      </m:r>
                                    </m:e>
                                    <m:sup>
                                      <m:r>
                                        <a:rPr lang="pt-BR" altLang="pt-BR" sz="2000" i="1">
                                          <a:latin typeface="Cambria Math" panose="02040503050406030204" pitchFamily="18" charset="0"/>
                                          <a:ea typeface="Cambria Math" panose="02040503050406030204" pitchFamily="18" charset="0"/>
                                        </a:rPr>
                                        <m:t>4</m:t>
                                      </m:r>
                                    </m:sup>
                                  </m:sSup>
                                </m:den>
                              </m:f>
                              <m:r>
                                <a:rPr lang="pt-BR" altLang="pt-BR" sz="2000" i="1">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rPr>
                                <m:t>1</m:t>
                              </m:r>
                            </m:e>
                          </m:d>
                        </m:den>
                      </m:f>
                    </m:oMath>
                  </m:oMathPara>
                </a14:m>
                <a:endParaRPr lang="pt-BR" altLang="pt-BR" sz="2000" i="1" dirty="0">
                  <a:latin typeface="Cambria Math" panose="02040503050406030204" pitchFamily="18" charset="0"/>
                  <a:ea typeface="Cambria Math" panose="02040503050406030204" pitchFamily="18" charset="0"/>
                </a:endParaRPr>
              </a:p>
            </p:txBody>
          </p:sp>
        </mc:Choice>
        <mc:Fallback>
          <p:sp>
            <p:nvSpPr>
              <p:cNvPr id="48" name="Retângulo 47"/>
              <p:cNvSpPr>
                <a:spLocks noRot="1" noChangeAspect="1" noMove="1" noResize="1" noEditPoints="1" noAdjustHandles="1" noChangeArrowheads="1" noChangeShapeType="1" noTextEdit="1"/>
              </p:cNvSpPr>
              <p:nvPr/>
            </p:nvSpPr>
            <p:spPr>
              <a:xfrm>
                <a:off x="7666301" y="434507"/>
                <a:ext cx="3789549" cy="902970"/>
              </a:xfrm>
              <a:prstGeom prst="rect">
                <a:avLst/>
              </a:prstGeom>
              <a:blipFill rotWithShape="1">
                <a:blip r:embed="rId3"/>
                <a:stretch>
                  <a:fillRect l="-15" t="-18" r="12" b="18"/>
                </a:stretch>
              </a:blipFill>
            </p:spPr>
            <p:txBody>
              <a:bodyPr/>
              <a:lstStyle/>
              <a:p>
                <a:r>
                  <a:rPr lang="pt-BR" altLang="en-US">
                    <a:noFill/>
                  </a:rPr>
                  <a:t> </a:t>
                </a:r>
              </a:p>
            </p:txBody>
          </p:sp>
        </mc:Fallback>
      </mc:AlternateContent>
      <p:sp>
        <p:nvSpPr>
          <p:cNvPr id="22" name="CaixaDeTexto 31"/>
          <p:cNvSpPr txBox="1"/>
          <p:nvPr/>
        </p:nvSpPr>
        <p:spPr>
          <a:xfrm>
            <a:off x="2683809" y="2832875"/>
            <a:ext cx="565150" cy="368300"/>
          </a:xfrm>
          <a:prstGeom prst="rect">
            <a:avLst/>
          </a:prstGeom>
          <a:solidFill>
            <a:schemeClr val="bg1"/>
          </a:solidFill>
        </p:spPr>
        <p:txBody>
          <a:bodyPr wrap="non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/4</a:t>
            </a:r>
            <a:endParaRPr lang="pt-BR" dirty="0">
              <a:latin typeface="Comic Sans MS" panose="030F0702030302020204" pitchFamily="66" charset="0"/>
              <a:cs typeface="Comic Sans MS" panose="030F0702030302020204" pitchFamily="66" charset="0"/>
            </a:endParaRPr>
          </a:p>
        </p:txBody>
      </p:sp>
      <p:sp>
        <p:nvSpPr>
          <p:cNvPr id="23" name="CaixaDeTexto 31"/>
          <p:cNvSpPr txBox="1"/>
          <p:nvPr/>
        </p:nvSpPr>
        <p:spPr>
          <a:xfrm>
            <a:off x="2627294" y="4382910"/>
            <a:ext cx="690880" cy="368300"/>
          </a:xfrm>
          <a:prstGeom prst="rect">
            <a:avLst/>
          </a:prstGeom>
          <a:solidFill>
            <a:schemeClr val="bg1"/>
          </a:solidFill>
        </p:spPr>
        <p:txBody>
          <a:bodyPr wrap="non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/4</a:t>
            </a:r>
            <a:endParaRPr lang="pt-BR" dirty="0">
              <a:latin typeface="Comic Sans MS" panose="030F0702030302020204" pitchFamily="66" charset="0"/>
              <a:cs typeface="Comic Sans MS" panose="030F0702030302020204" pitchFamily="66" charset="0"/>
            </a:endParaRPr>
          </a:p>
        </p:txBody>
      </p:sp>
      <p:sp>
        <p:nvSpPr>
          <p:cNvPr id="37" name="CaixaDeTexto 31"/>
          <p:cNvSpPr txBox="1"/>
          <p:nvPr/>
        </p:nvSpPr>
        <p:spPr>
          <a:xfrm>
            <a:off x="2767629" y="1830845"/>
            <a:ext cx="565150" cy="368300"/>
          </a:xfrm>
          <a:prstGeom prst="rect">
            <a:avLst/>
          </a:prstGeom>
          <a:solidFill>
            <a:schemeClr val="bg1"/>
          </a:solidFill>
        </p:spPr>
        <p:txBody>
          <a:bodyPr wrap="non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/2</a:t>
            </a:r>
            <a:endParaRPr lang="pt-BR" dirty="0">
              <a:latin typeface="Comic Sans MS" panose="030F0702030302020204" pitchFamily="66" charset="0"/>
              <a:cs typeface="Comic Sans MS" panose="030F0702030302020204" pitchFamily="66" charset="0"/>
            </a:endParaRPr>
          </a:p>
        </p:txBody>
      </p:sp>
      <p:sp>
        <p:nvSpPr>
          <p:cNvPr id="38" name="CaixaDeTexto 31"/>
          <p:cNvSpPr txBox="1"/>
          <p:nvPr/>
        </p:nvSpPr>
        <p:spPr>
          <a:xfrm>
            <a:off x="2620944" y="5308740"/>
            <a:ext cx="690880" cy="368300"/>
          </a:xfrm>
          <a:prstGeom prst="rect">
            <a:avLst/>
          </a:prstGeom>
          <a:solidFill>
            <a:schemeClr val="bg1"/>
          </a:solidFill>
        </p:spPr>
        <p:txBody>
          <a:bodyPr wrap="non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/2</a:t>
            </a:r>
            <a:endParaRPr lang="pt-BR" dirty="0">
              <a:latin typeface="Comic Sans MS" panose="030F0702030302020204" pitchFamily="66" charset="0"/>
              <a:cs typeface="Comic Sans MS" panose="030F0702030302020204" pitchFamily="66" charset="0"/>
            </a:endParaRPr>
          </a:p>
        </p:txBody>
      </p:sp>
      <p:grpSp>
        <p:nvGrpSpPr>
          <p:cNvPr id="49" name="Grupo 48"/>
          <p:cNvGrpSpPr/>
          <p:nvPr/>
        </p:nvGrpSpPr>
        <p:grpSpPr>
          <a:xfrm>
            <a:off x="2623820" y="3848100"/>
            <a:ext cx="3328035" cy="1671955"/>
            <a:chOff x="3849" y="3773"/>
            <a:chExt cx="9969" cy="4081"/>
          </a:xfrm>
        </p:grpSpPr>
        <p:sp>
          <p:nvSpPr>
            <p:cNvPr id="50" name="Forma livre 49"/>
            <p:cNvSpPr/>
            <p:nvPr/>
          </p:nvSpPr>
          <p:spPr>
            <a:xfrm>
              <a:off x="3849" y="3773"/>
              <a:ext cx="4985" cy="2041"/>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1" name="Forma livre 50"/>
            <p:cNvSpPr/>
            <p:nvPr/>
          </p:nvSpPr>
          <p:spPr>
            <a:xfrm flipH="1" flipV="1">
              <a:off x="8834" y="5814"/>
              <a:ext cx="4985" cy="2041"/>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52" name="Grupo 51"/>
          <p:cNvGrpSpPr/>
          <p:nvPr/>
        </p:nvGrpSpPr>
        <p:grpSpPr>
          <a:xfrm>
            <a:off x="5119370" y="3819525"/>
            <a:ext cx="3328035" cy="1671955"/>
            <a:chOff x="3849" y="3773"/>
            <a:chExt cx="9969" cy="4081"/>
          </a:xfrm>
        </p:grpSpPr>
        <p:sp>
          <p:nvSpPr>
            <p:cNvPr id="53" name="Forma livre 52"/>
            <p:cNvSpPr/>
            <p:nvPr/>
          </p:nvSpPr>
          <p:spPr>
            <a:xfrm>
              <a:off x="3849" y="3773"/>
              <a:ext cx="4985" cy="2041"/>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4" name="Forma livre 53"/>
            <p:cNvSpPr/>
            <p:nvPr/>
          </p:nvSpPr>
          <p:spPr>
            <a:xfrm flipH="1" flipV="1">
              <a:off x="8834" y="5814"/>
              <a:ext cx="4985" cy="2041"/>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55" name="Conector Reto 54"/>
          <p:cNvCxnSpPr/>
          <p:nvPr/>
        </p:nvCxnSpPr>
        <p:spPr>
          <a:xfrm>
            <a:off x="3433437" y="3819471"/>
            <a:ext cx="5583141" cy="0"/>
          </a:xfrm>
          <a:prstGeom prst="line">
            <a:avLst/>
          </a:prstGeom>
          <a:ln w="25400">
            <a:solidFill>
              <a:srgbClr val="C00000"/>
            </a:solidFill>
            <a:prstDash val="lgDash"/>
          </a:ln>
        </p:spPr>
        <p:style>
          <a:lnRef idx="1">
            <a:schemeClr val="accent1"/>
          </a:lnRef>
          <a:fillRef idx="0">
            <a:schemeClr val="accent1"/>
          </a:fillRef>
          <a:effectRef idx="0">
            <a:schemeClr val="accent1"/>
          </a:effectRef>
          <a:fontRef idx="minor">
            <a:schemeClr val="tx1"/>
          </a:fontRef>
        </p:style>
      </p:cxnSp>
      <p:grpSp>
        <p:nvGrpSpPr>
          <p:cNvPr id="56" name="Grupo 55"/>
          <p:cNvGrpSpPr/>
          <p:nvPr/>
        </p:nvGrpSpPr>
        <p:grpSpPr>
          <a:xfrm>
            <a:off x="2586355" y="2147570"/>
            <a:ext cx="3328035" cy="1671955"/>
            <a:chOff x="3849" y="3773"/>
            <a:chExt cx="9969" cy="4081"/>
          </a:xfrm>
        </p:grpSpPr>
        <p:sp>
          <p:nvSpPr>
            <p:cNvPr id="57" name="Forma livre 56"/>
            <p:cNvSpPr/>
            <p:nvPr/>
          </p:nvSpPr>
          <p:spPr>
            <a:xfrm>
              <a:off x="3849" y="3773"/>
              <a:ext cx="4985" cy="2041"/>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8" name="Forma livre 57"/>
            <p:cNvSpPr/>
            <p:nvPr/>
          </p:nvSpPr>
          <p:spPr>
            <a:xfrm flipH="1" flipV="1">
              <a:off x="8834" y="5814"/>
              <a:ext cx="4985" cy="2041"/>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59" name="Grupo 58"/>
          <p:cNvGrpSpPr/>
          <p:nvPr/>
        </p:nvGrpSpPr>
        <p:grpSpPr>
          <a:xfrm>
            <a:off x="5206365" y="3810000"/>
            <a:ext cx="3328035" cy="1671955"/>
            <a:chOff x="3849" y="3773"/>
            <a:chExt cx="9969" cy="4081"/>
          </a:xfrm>
        </p:grpSpPr>
        <p:sp>
          <p:nvSpPr>
            <p:cNvPr id="60" name="Forma livre 59"/>
            <p:cNvSpPr/>
            <p:nvPr/>
          </p:nvSpPr>
          <p:spPr>
            <a:xfrm>
              <a:off x="3849" y="3773"/>
              <a:ext cx="4985" cy="2041"/>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1" name="Forma livre 60"/>
            <p:cNvSpPr/>
            <p:nvPr/>
          </p:nvSpPr>
          <p:spPr>
            <a:xfrm flipH="1" flipV="1">
              <a:off x="8834" y="5814"/>
              <a:ext cx="4985" cy="2041"/>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62" name="CaixaDeTexto 12"/>
          <p:cNvSpPr txBox="1"/>
          <p:nvPr/>
        </p:nvSpPr>
        <p:spPr>
          <a:xfrm>
            <a:off x="2822379" y="1337110"/>
            <a:ext cx="550151" cy="369332"/>
          </a:xfrm>
          <a:prstGeom prst="rect">
            <a:avLst/>
          </a:prstGeom>
          <a:noFill/>
        </p:spPr>
        <p:txBody>
          <a:bodyPr wrap="none" rtlCol="0">
            <a:spAutoFit/>
          </a:bodyPr>
          <a:lstStyle/>
          <a:p>
            <a:r>
              <a:rPr lang="pt-BR" dirty="0" err="1" smtClean="0">
                <a:latin typeface="Comic Sans MS" panose="030F0702030302020204" pitchFamily="66" charset="0"/>
              </a:rPr>
              <a:t>rad</a:t>
            </a:r>
            <a:endParaRPr lang="pt-BR" dirty="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733455" y="570584"/>
                <a:ext cx="11160125" cy="5716414"/>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Diagramas de Bode (polos e zeros complexos)</a:t>
                </a:r>
                <a:endPar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endParaRPr>
              </a:p>
              <a:p>
                <a:pPr marL="0" indent="0" fontAlgn="auto">
                  <a:lnSpc>
                    <a:spcPct val="120000"/>
                  </a:lnSpc>
                  <a:spcBef>
                    <a:spcPts val="600"/>
                  </a:spcBef>
                  <a:buNone/>
                </a:pPr>
                <a:r>
                  <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rPr>
                  <a:t>Considerando F(s) </a:t>
                </a:r>
                <a:endPar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14:m>
                  <m:oMathPara xmlns:m="http://schemas.openxmlformats.org/officeDocument/2006/math">
                    <m:oMathParaPr>
                      <m:jc m:val="centerGroup"/>
                    </m:oMathParaPr>
                    <m:oMath xmlns:m="http://schemas.openxmlformats.org/officeDocument/2006/math">
                      <m:r>
                        <a:rPr lang="pt-BR" altLang="pt-BR" sz="24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𝑠</m:t>
                          </m:r>
                        </m:e>
                      </m:d>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pt-BR" altLang="pt-BR" sz="2400" b="0" i="1" smtClean="0">
                              <a:latin typeface="Cambria Math" panose="02040503050406030204" pitchFamily="18" charset="0"/>
                              <a:ea typeface="Cambria Math" panose="02040503050406030204" pitchFamily="18" charset="0"/>
                            </a:rPr>
                          </m:ctrlPr>
                        </m:sSubPr>
                        <m:e>
                          <m:r>
                            <a:rPr lang="pt-BR" altLang="pt-BR" sz="2400" b="0" i="1" smtClean="0">
                              <a:latin typeface="Cambria Math" panose="02040503050406030204" pitchFamily="18" charset="0"/>
                              <a:ea typeface="Cambria Math" panose="02040503050406030204" pitchFamily="18" charset="0"/>
                            </a:rPr>
                            <m:t>𝐴</m:t>
                          </m:r>
                        </m:e>
                        <m:sub>
                          <m:r>
                            <a:rPr lang="pt-BR" altLang="pt-BR" sz="2400" b="0" i="1" smtClean="0">
                              <a:latin typeface="Cambria Math" panose="02040503050406030204" pitchFamily="18" charset="0"/>
                              <a:ea typeface="Cambria Math" panose="02040503050406030204" pitchFamily="18" charset="0"/>
                            </a:rPr>
                            <m:t>𝑚</m:t>
                          </m:r>
                        </m:sub>
                      </m:sSub>
                      <m:f>
                        <m:fPr>
                          <m:ctrlPr>
                            <a:rPr lang="pt-BR" altLang="pt-BR" sz="2400" b="0" i="1" smtClean="0">
                              <a:latin typeface="Cambria Math" panose="02040503050406030204" pitchFamily="18" charset="0"/>
                              <a:ea typeface="Cambria Math" panose="02040503050406030204" pitchFamily="18" charset="0"/>
                            </a:rPr>
                          </m:ctrlPr>
                        </m:fPr>
                        <m:num>
                          <m:d>
                            <m:dPr>
                              <m:ctrlPr>
                                <a:rPr lang="pt-BR" altLang="pt-BR" sz="2400" b="0" i="1" smtClean="0">
                                  <a:latin typeface="Cambria Math" panose="02040503050406030204" pitchFamily="18" charset="0"/>
                                  <a:ea typeface="Cambria Math" panose="02040503050406030204" pitchFamily="18" charset="0"/>
                                </a:rPr>
                              </m:ctrlPr>
                            </m:dPr>
                            <m:e>
                              <m:r>
                                <a:rPr lang="pt-BR" altLang="pt-BR" sz="2400" b="0" i="1" smtClean="0">
                                  <a:latin typeface="Cambria Math" panose="02040503050406030204" pitchFamily="18" charset="0"/>
                                  <a:ea typeface="Cambria Math" panose="02040503050406030204" pitchFamily="18" charset="0"/>
                                </a:rPr>
                                <m:t>1</m:t>
                              </m:r>
                              <m:r>
                                <a:rPr lang="pt-BR" altLang="pt-BR" sz="2400" b="0" i="1" smtClean="0">
                                  <a:latin typeface="Cambria Math" panose="02040503050406030204" pitchFamily="18" charset="0"/>
                                  <a:ea typeface="Cambria Math" panose="02040503050406030204" pitchFamily="18" charset="0"/>
                                </a:rPr>
                                <m:t>−</m:t>
                              </m:r>
                              <m:f>
                                <m:fPr>
                                  <m:type m:val="skw"/>
                                  <m:ctrlPr>
                                    <a:rPr lang="pt-BR" altLang="pt-BR" sz="2400" b="0" i="1" smtClean="0">
                                      <a:latin typeface="Cambria Math" panose="02040503050406030204" pitchFamily="18" charset="0"/>
                                      <a:ea typeface="Cambria Math" panose="02040503050406030204" pitchFamily="18" charset="0"/>
                                    </a:rPr>
                                  </m:ctrlPr>
                                </m:fPr>
                                <m:num>
                                  <m:r>
                                    <a:rPr lang="pt-BR" altLang="pt-BR" sz="2400" b="0" i="1" smtClean="0">
                                      <a:latin typeface="Cambria Math" panose="02040503050406030204" pitchFamily="18" charset="0"/>
                                      <a:ea typeface="Cambria Math" panose="02040503050406030204" pitchFamily="18" charset="0"/>
                                    </a:rPr>
                                    <m:t>𝑠</m:t>
                                  </m:r>
                                </m:num>
                                <m:den>
                                  <m:r>
                                    <a:rPr lang="pt-BR" altLang="pt-BR" sz="2400" b="0" i="1" smtClean="0">
                                      <a:latin typeface="Cambria Math" panose="02040503050406030204" pitchFamily="18" charset="0"/>
                                      <a:ea typeface="Cambria Math" panose="02040503050406030204" pitchFamily="18" charset="0"/>
                                    </a:rPr>
                                    <m:t>𝑧</m:t>
                                  </m:r>
                                  <m:r>
                                    <a:rPr lang="en-US" altLang="pt-BR" sz="2400" b="0" i="1" baseline="-25000" smtClean="0">
                                      <a:latin typeface="Cambria Math" panose="02040503050406030204" pitchFamily="18" charset="0"/>
                                      <a:ea typeface="Cambria Math" panose="02040503050406030204" pitchFamily="18" charset="0"/>
                                    </a:rPr>
                                    <m:t>1</m:t>
                                  </m:r>
                                </m:den>
                              </m:f>
                            </m:e>
                          </m:d>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r>
                                    <a:rPr lang="pt-BR" altLang="pt-BR" sz="2400" i="1">
                                      <a:latin typeface="Cambria Math" panose="02040503050406030204" pitchFamily="18" charset="0"/>
                                      <a:ea typeface="Cambria Math" panose="02040503050406030204" pitchFamily="18" charset="0"/>
                                    </a:rPr>
                                    <m:t>𝑧</m:t>
                                  </m:r>
                                  <m:r>
                                    <a:rPr lang="pt-BR" altLang="pt-BR" sz="2400" b="0" i="1" baseline="-25000" smtClean="0">
                                      <a:latin typeface="Cambria Math" panose="02040503050406030204" pitchFamily="18" charset="0"/>
                                      <a:ea typeface="Cambria Math" panose="02040503050406030204" pitchFamily="18" charset="0"/>
                                    </a:rPr>
                                    <m:t>2</m:t>
                                  </m:r>
                                </m:den>
                              </m:f>
                            </m:e>
                          </m:d>
                          <m:r>
                            <a:rPr lang="pt-BR" altLang="pt-BR" sz="2400" b="0" i="1" smtClean="0">
                              <a:latin typeface="Cambria Math" panose="02040503050406030204" pitchFamily="18" charset="0"/>
                              <a:ea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r>
                                    <a:rPr lang="pt-BR" altLang="pt-BR" sz="2400" i="1">
                                      <a:latin typeface="Cambria Math" panose="02040503050406030204" pitchFamily="18" charset="0"/>
                                      <a:ea typeface="Cambria Math" panose="02040503050406030204" pitchFamily="18" charset="0"/>
                                    </a:rPr>
                                    <m:t>𝑧</m:t>
                                  </m:r>
                                  <m:r>
                                    <a:rPr lang="pt-BR" altLang="pt-BR" sz="2400" b="0" i="1" baseline="-25000" smtClean="0">
                                      <a:latin typeface="Cambria Math" panose="02040503050406030204" pitchFamily="18" charset="0"/>
                                      <a:ea typeface="Cambria Math" panose="02040503050406030204" pitchFamily="18" charset="0"/>
                                    </a:rPr>
                                    <m:t>𝑚</m:t>
                                  </m:r>
                                </m:den>
                              </m:f>
                            </m:e>
                          </m:d>
                          <m:sSup>
                            <m:sSupPr>
                              <m:ctrlPr>
                                <a:rPr lang="pt-BR" altLang="pt-BR" sz="2400" i="1" smtClean="0">
                                  <a:latin typeface="Cambria Math" panose="02040503050406030204" pitchFamily="18" charset="0"/>
                                  <a:ea typeface="Cambria Math" panose="02040503050406030204" pitchFamily="18" charset="0"/>
                                </a:rPr>
                              </m:ctrlPr>
                            </m:sSupPr>
                            <m:e>
                              <m:r>
                                <a:rPr lang="pt-BR" altLang="pt-BR" sz="2400" b="0" i="1" smtClean="0">
                                  <a:latin typeface="Cambria Math" panose="02040503050406030204" pitchFamily="18" charset="0"/>
                                  <a:ea typeface="Cambria Math" panose="02040503050406030204" pitchFamily="18" charset="0"/>
                                </a:rPr>
                                <m:t>𝑠</m:t>
                              </m:r>
                            </m:e>
                            <m:sup>
                              <m:r>
                                <a:rPr lang="pt-BR" altLang="pt-BR" sz="2400" b="0" i="1" smtClean="0">
                                  <a:latin typeface="Cambria Math" panose="02040503050406030204" pitchFamily="18" charset="0"/>
                                  <a:ea typeface="Cambria Math" panose="02040503050406030204" pitchFamily="18" charset="0"/>
                                </a:rPr>
                                <m:t>𝑥</m:t>
                              </m:r>
                              <m:r>
                                <a:rPr lang="pt-BR" altLang="pt-BR" sz="2400" b="0" i="1" smtClean="0">
                                  <a:latin typeface="Cambria Math" panose="02040503050406030204" pitchFamily="18" charset="0"/>
                                  <a:ea typeface="Cambria Math" panose="02040503050406030204" pitchFamily="18" charset="0"/>
                                </a:rPr>
                                <m:t>1</m:t>
                              </m:r>
                            </m:sup>
                          </m:sSup>
                        </m:num>
                        <m:den>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r>
                                    <a:rPr lang="pt-BR" altLang="pt-BR" sz="2400" b="0" i="1" smtClean="0">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1</m:t>
                                  </m:r>
                                </m:den>
                              </m:f>
                            </m:e>
                          </m:d>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r>
                                    <a:rPr lang="pt-BR" altLang="pt-BR" sz="2400" b="0" i="1" smtClean="0">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2</m:t>
                                  </m:r>
                                </m:den>
                              </m:f>
                            </m:e>
                          </m:d>
                          <m:r>
                            <a:rPr lang="pt-BR" altLang="pt-BR" sz="2400" i="1">
                              <a:latin typeface="Cambria Math" panose="02040503050406030204" pitchFamily="18" charset="0"/>
                              <a:ea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r>
                                    <a:rPr lang="pt-BR" altLang="pt-BR" sz="2400" b="0" i="1" smtClean="0">
                                      <a:latin typeface="Cambria Math" panose="02040503050406030204" pitchFamily="18" charset="0"/>
                                      <a:ea typeface="Cambria Math" panose="02040503050406030204" pitchFamily="18" charset="0"/>
                                    </a:rPr>
                                    <m:t>𝑝</m:t>
                                  </m:r>
                                  <m:r>
                                    <a:rPr lang="pt-BR" altLang="pt-BR" sz="2400" b="0" i="1" baseline="-25000" smtClean="0">
                                      <a:latin typeface="Cambria Math" panose="02040503050406030204" pitchFamily="18" charset="0"/>
                                      <a:ea typeface="Cambria Math" panose="02040503050406030204" pitchFamily="18" charset="0"/>
                                    </a:rPr>
                                    <m:t>𝑛</m:t>
                                  </m:r>
                                </m:den>
                              </m:f>
                            </m:e>
                          </m:d>
                          <m:sSup>
                            <m:sSupPr>
                              <m:ctrlPr>
                                <a:rPr lang="pt-BR" altLang="pt-BR" sz="2400" i="1">
                                  <a:latin typeface="Cambria Math" panose="02040503050406030204" pitchFamily="18" charset="0"/>
                                  <a:ea typeface="Cambria Math" panose="02040503050406030204" pitchFamily="18" charset="0"/>
                                </a:rPr>
                              </m:ctrlPr>
                            </m:sSupPr>
                            <m:e>
                              <m:r>
                                <a:rPr lang="pt-BR" altLang="pt-BR" sz="2400" i="1">
                                  <a:latin typeface="Cambria Math" panose="02040503050406030204" pitchFamily="18" charset="0"/>
                                  <a:ea typeface="Cambria Math" panose="02040503050406030204" pitchFamily="18" charset="0"/>
                                </a:rPr>
                                <m:t>𝑠</m:t>
                              </m:r>
                            </m:e>
                            <m:sup>
                              <m:r>
                                <a:rPr lang="pt-BR" altLang="pt-BR" sz="2400" i="1">
                                  <a:latin typeface="Cambria Math" panose="02040503050406030204" pitchFamily="18" charset="0"/>
                                  <a:ea typeface="Cambria Math" panose="02040503050406030204" pitchFamily="18" charset="0"/>
                                </a:rPr>
                                <m:t>𝑥</m:t>
                              </m:r>
                              <m:r>
                                <a:rPr lang="pt-BR" altLang="pt-BR" sz="2400" b="0" i="1" smtClean="0">
                                  <a:latin typeface="Cambria Math" panose="02040503050406030204" pitchFamily="18" charset="0"/>
                                  <a:ea typeface="Cambria Math" panose="02040503050406030204" pitchFamily="18" charset="0"/>
                                </a:rPr>
                                <m:t>2</m:t>
                              </m:r>
                            </m:sup>
                          </m:sSup>
                        </m:den>
                      </m:f>
                    </m:oMath>
                  </m:oMathPara>
                </a14:m>
                <a:endParaRPr lang="pt-BR" altLang="pt-BR" dirty="0" smtClean="0">
                  <a:latin typeface="Comic Sans MS" panose="030F0702030302020204" pitchFamily="66" charset="0"/>
                  <a:ea typeface="Cambria Math" panose="02040503050406030204" pitchFamily="18" charset="0"/>
                </a:endParaRPr>
              </a:p>
              <a:p>
                <a:pPr marL="0" indent="0" fontAlgn="auto">
                  <a:lnSpc>
                    <a:spcPct val="120000"/>
                  </a:lnSpc>
                  <a:spcBef>
                    <a:spcPts val="600"/>
                  </a:spcBef>
                  <a:buNone/>
                </a:pPr>
                <a:r>
                  <a:rPr lang="pt-BR" altLang="pt-BR" sz="2400" dirty="0" err="1" smtClean="0">
                    <a:latin typeface="Comic Sans MS" panose="030F0702030302020204" pitchFamily="66" charset="0"/>
                    <a:ea typeface="Cambria Math" panose="02040503050406030204" pitchFamily="18" charset="0"/>
                  </a:rPr>
                  <a:t>z</a:t>
                </a:r>
                <a:r>
                  <a:rPr lang="pt-BR" altLang="pt-BR" sz="2400" baseline="-25000" dirty="0" err="1" smtClean="0">
                    <a:latin typeface="Comic Sans MS" panose="030F0702030302020204" pitchFamily="66" charset="0"/>
                    <a:ea typeface="Cambria Math" panose="02040503050406030204" pitchFamily="18" charset="0"/>
                  </a:rPr>
                  <a:t>i</a:t>
                </a:r>
                <a:r>
                  <a:rPr lang="pt-BR" altLang="pt-BR" sz="2400" dirty="0" err="1" smtClean="0">
                    <a:latin typeface="Comic Sans MS" panose="030F0702030302020204" pitchFamily="66" charset="0"/>
                    <a:ea typeface="Cambria Math" panose="02040503050406030204" pitchFamily="18" charset="0"/>
                  </a:rPr>
                  <a:t>s</a:t>
                </a:r>
                <a:r>
                  <a:rPr lang="pt-BR" altLang="pt-BR" sz="2400" dirty="0" smtClean="0">
                    <a:latin typeface="Comic Sans MS" panose="030F0702030302020204" pitchFamily="66" charset="0"/>
                    <a:ea typeface="Cambria Math" panose="02040503050406030204" pitchFamily="18" charset="0"/>
                  </a:rPr>
                  <a:t>  e </a:t>
                </a:r>
                <a:r>
                  <a:rPr lang="pt-BR" altLang="pt-BR" sz="2400" dirty="0" err="1" smtClean="0">
                    <a:latin typeface="Comic Sans MS" panose="030F0702030302020204" pitchFamily="66" charset="0"/>
                    <a:ea typeface="Cambria Math" panose="02040503050406030204" pitchFamily="18" charset="0"/>
                  </a:rPr>
                  <a:t>p</a:t>
                </a:r>
                <a:r>
                  <a:rPr lang="pt-BR" altLang="pt-BR" sz="2400" baseline="-25000" dirty="0" err="1" smtClean="0">
                    <a:latin typeface="Comic Sans MS" panose="030F0702030302020204" pitchFamily="66" charset="0"/>
                    <a:ea typeface="Cambria Math" panose="02040503050406030204" pitchFamily="18" charset="0"/>
                  </a:rPr>
                  <a:t>i</a:t>
                </a:r>
                <a:r>
                  <a:rPr lang="pt-BR" altLang="pt-BR" sz="2400" dirty="0" err="1" smtClean="0">
                    <a:latin typeface="Comic Sans MS" panose="030F0702030302020204" pitchFamily="66" charset="0"/>
                    <a:ea typeface="Cambria Math" panose="02040503050406030204" pitchFamily="18" charset="0"/>
                  </a:rPr>
                  <a:t>s</a:t>
                </a:r>
                <a:r>
                  <a:rPr lang="pt-BR" altLang="pt-BR" sz="2400" dirty="0" smtClean="0">
                    <a:latin typeface="Comic Sans MS" panose="030F0702030302020204" pitchFamily="66" charset="0"/>
                    <a:ea typeface="Cambria Math" panose="02040503050406030204" pitchFamily="18" charset="0"/>
                  </a:rPr>
                  <a:t> podem também ser complexos. Neste caso eles aparecem como pares conjugados. Consideremos primeiro os polos complexos.</a:t>
                </a:r>
                <a:endParaRPr lang="pt-BR" altLang="pt-BR" sz="2400" dirty="0" smtClean="0">
                  <a:latin typeface="Comic Sans MS" panose="030F0702030302020204" pitchFamily="66" charset="0"/>
                  <a:ea typeface="Cambria Math" panose="02040503050406030204" pitchFamily="18" charset="0"/>
                </a:endParaRPr>
              </a:p>
              <a:p>
                <a:pPr marL="0" indent="0" fontAlgn="auto">
                  <a:lnSpc>
                    <a:spcPct val="120000"/>
                  </a:lnSpc>
                  <a:spcBef>
                    <a:spcPts val="600"/>
                  </a:spcBef>
                  <a:buNone/>
                </a:pPr>
                <a:r>
                  <a:rPr lang="pt-BR" altLang="pt-BR" sz="2400" dirty="0" smtClean="0">
                    <a:latin typeface="Comic Sans MS" panose="030F0702030302020204" pitchFamily="66" charset="0"/>
                    <a:ea typeface="Cambria Math" panose="02040503050406030204" pitchFamily="18" charset="0"/>
                  </a:rPr>
                  <a:t>Vamos consideram que</a:t>
                </a:r>
                <a:r>
                  <a:rPr lang="pt-BR" altLang="pt-BR" sz="2400" i="1" dirty="0" smtClean="0">
                    <a:latin typeface="Comic Sans MS" panose="030F0702030302020204" pitchFamily="66" charset="0"/>
                    <a:ea typeface="Cambria Math" panose="02040503050406030204" pitchFamily="18" charset="0"/>
                  </a:rPr>
                  <a:t> p</a:t>
                </a:r>
                <a:r>
                  <a:rPr lang="pt-BR" altLang="pt-BR" sz="2400" i="1" baseline="-25000" dirty="0" smtClean="0">
                    <a:latin typeface="Comic Sans MS" panose="030F0702030302020204" pitchFamily="66" charset="0"/>
                    <a:ea typeface="Cambria Math" panose="02040503050406030204" pitchFamily="18" charset="0"/>
                  </a:rPr>
                  <a:t>1</a:t>
                </a:r>
                <a:r>
                  <a:rPr lang="pt-BR" altLang="pt-BR" sz="2400" dirty="0" smtClean="0">
                    <a:latin typeface="Comic Sans MS" panose="030F0702030302020204" pitchFamily="66" charset="0"/>
                    <a:ea typeface="Cambria Math" panose="02040503050406030204" pitchFamily="18" charset="0"/>
                  </a:rPr>
                  <a:t> e </a:t>
                </a:r>
                <a:r>
                  <a:rPr lang="pt-BR" altLang="pt-BR" sz="2400" i="1" dirty="0" smtClean="0">
                    <a:latin typeface="Comic Sans MS" panose="030F0702030302020204" pitchFamily="66" charset="0"/>
                    <a:ea typeface="Cambria Math" panose="02040503050406030204" pitchFamily="18" charset="0"/>
                  </a:rPr>
                  <a:t>p</a:t>
                </a:r>
                <a:r>
                  <a:rPr lang="pt-BR" altLang="pt-BR" sz="2400" i="1" baseline="-25000" dirty="0" smtClean="0">
                    <a:latin typeface="Comic Sans MS" panose="030F0702030302020204" pitchFamily="66" charset="0"/>
                    <a:ea typeface="Cambria Math" panose="02040503050406030204" pitchFamily="18" charset="0"/>
                  </a:rPr>
                  <a:t>2</a:t>
                </a:r>
                <a:r>
                  <a:rPr lang="pt-BR" altLang="pt-BR" sz="2400" dirty="0" smtClean="0">
                    <a:latin typeface="Comic Sans MS" panose="030F0702030302020204" pitchFamily="66" charset="0"/>
                    <a:ea typeface="Cambria Math" panose="02040503050406030204" pitchFamily="18" charset="0"/>
                  </a:rPr>
                  <a:t> são complexos conjugados e que</a:t>
                </a:r>
                <a:endParaRPr lang="pt-BR" altLang="pt-BR" sz="2400" dirty="0" smtClean="0">
                  <a:latin typeface="Comic Sans MS" panose="030F0702030302020204" pitchFamily="66" charset="0"/>
                  <a:ea typeface="Cambria Math" panose="02040503050406030204" pitchFamily="18" charset="0"/>
                </a:endParaRPr>
              </a:p>
              <a:p>
                <a:pPr marL="0" indent="0" algn="ctr" fontAlgn="auto">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sSub>
                        <m:sSubPr>
                          <m:ctrlP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𝑝</m:t>
                          </m:r>
                        </m:e>
                        <m:sub>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𝛼</m:t>
                      </m:r>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𝑗</m:t>
                      </m:r>
                      <m:sSub>
                        <m:sSubPr>
                          <m:ctrlP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𝑑</m:t>
                          </m:r>
                        </m:sub>
                      </m:sSub>
                    </m:oMath>
                  </m:oMathPara>
                </a14:m>
                <a:endPar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endParaRPr>
              </a:p>
              <a:p>
                <a:pPr marL="0" indent="0" algn="ctr" fontAlgn="auto">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sSub>
                        <m:sSubPr>
                          <m:ctrlP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𝑝</m:t>
                          </m:r>
                        </m:e>
                        <m:sub>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𝛼</m:t>
                      </m:r>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𝑗</m:t>
                      </m:r>
                      <m:sSub>
                        <m:sSubPr>
                          <m:ctrlP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𝑑</m:t>
                          </m:r>
                        </m:sub>
                      </m:sSub>
                    </m:oMath>
                  </m:oMathPara>
                </a14:m>
                <a:endPar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spcAft>
                    <a:spcPts val="600"/>
                  </a:spcAft>
                  <a:buNone/>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onde </a:t>
                </a:r>
                <a14:m>
                  <m:oMath xmlns:m="http://schemas.openxmlformats.org/officeDocument/2006/math">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𝜶</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𝒆</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𝝎</m:t>
                        </m:r>
                      </m:e>
                      <m:sub>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𝒅</m:t>
                        </m:r>
                      </m:sub>
                    </m:sSub>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𝝐</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ℝ</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𝒂</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&gt;</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𝟎</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𝒆</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𝝎</m:t>
                        </m:r>
                      </m:e>
                      <m:sub>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𝒅</m:t>
                        </m:r>
                      </m:sub>
                    </m:sSub>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&gt;</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𝟎</m:t>
                    </m:r>
                  </m:oMath>
                </a14:m>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 (ou seja, a parte real dos polos é negativa)</a:t>
                </a:r>
                <a:endPar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733455" y="570584"/>
                <a:ext cx="11160125" cy="5716414"/>
              </a:xfrm>
              <a:prstGeom prst="rect">
                <a:avLst/>
              </a:prstGeom>
              <a:blipFill rotWithShape="1">
                <a:blip r:embed="rId1"/>
                <a:stretch>
                  <a:fillRect t="-6" b="9"/>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690880" y="586740"/>
                <a:ext cx="11160125" cy="26371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Diagramas de Bode (polos complexos)</a:t>
                </a:r>
                <a:endPar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endParaRPr>
              </a:p>
              <a:p>
                <a:pPr marL="0" indent="0" fontAlgn="auto">
                  <a:lnSpc>
                    <a:spcPct val="120000"/>
                  </a:lnSpc>
                  <a:spcBef>
                    <a:spcPts val="600"/>
                  </a:spcBef>
                  <a:buNone/>
                </a:pPr>
                <a14:m>
                  <m:oMathPara xmlns:m="http://schemas.openxmlformats.org/officeDocument/2006/math">
                    <m:oMathParaPr>
                      <m:jc m:val="centerGroup"/>
                    </m:oMathParaPr>
                    <m:oMath xmlns:m="http://schemas.openxmlformats.org/officeDocument/2006/math">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pt-BR" altLang="pt-BR" b="0" i="1" smtClean="0">
                                  <a:latin typeface="Cambria Math" panose="02040503050406030204" pitchFamily="18" charset="0"/>
                                  <a:ea typeface="Cambria Math" panose="02040503050406030204" pitchFamily="18" charset="0"/>
                                </a:rPr>
                                <m:t>𝑝</m:t>
                              </m:r>
                              <m:r>
                                <a:rPr lang="en-US" altLang="pt-BR" b="0" i="1" baseline="-25000" smtClean="0">
                                  <a:latin typeface="Cambria Math" panose="02040503050406030204" pitchFamily="18" charset="0"/>
                                  <a:ea typeface="Cambria Math" panose="02040503050406030204" pitchFamily="18" charset="0"/>
                                </a:rPr>
                                <m:t>1</m:t>
                              </m:r>
                            </m:den>
                          </m:f>
                        </m:e>
                      </m:d>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pt-BR" altLang="pt-BR" b="0" i="1" smtClean="0">
                                  <a:latin typeface="Cambria Math" panose="02040503050406030204" pitchFamily="18" charset="0"/>
                                  <a:ea typeface="Cambria Math" panose="02040503050406030204" pitchFamily="18" charset="0"/>
                                </a:rPr>
                                <m:t>𝑝</m:t>
                              </m:r>
                              <m:r>
                                <a:rPr lang="pt-BR" altLang="pt-BR" i="1" baseline="-25000">
                                  <a:latin typeface="Cambria Math" panose="02040503050406030204" pitchFamily="18" charset="0"/>
                                  <a:ea typeface="Cambria Math" panose="02040503050406030204" pitchFamily="18" charset="0"/>
                                </a:rPr>
                                <m:t>2</m:t>
                              </m:r>
                            </m:den>
                          </m:f>
                        </m:e>
                      </m:d>
                      <m:r>
                        <a:rPr lang="en-US" altLang="pt-BR" i="1">
                          <a:latin typeface="Cambria Math" panose="02040503050406030204" pitchFamily="18" charset="0"/>
                          <a:ea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𝛼</m:t>
                          </m:r>
                          <m:r>
                            <a:rPr lang="en-US" altLang="pt-BR" i="1">
                              <a:latin typeface="Cambria Math" panose="02040503050406030204" pitchFamily="18" charset="0"/>
                              <a:ea typeface="Cambria Math" panose="02040503050406030204" pitchFamily="18" charset="0"/>
                              <a:cs typeface="Cambria Math" panose="02040503050406030204" pitchFamily="18" charset="0"/>
                            </a:rPr>
                            <m:t>𝑠</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𝛼</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sup>
                          </m:sSubSup>
                        </m:num>
                        <m:den>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𝛼</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𝑠</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r>
                            <a:rPr lang="en-US" altLang="pt-BR" i="1">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Sub>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1</m:t>
                      </m:r>
                    </m:oMath>
                  </m:oMathPara>
                </a14:m>
                <a:endPar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r>
                  <a:rPr lang="pt-BR" altLang="pt-BR" dirty="0" smtClean="0">
                    <a:latin typeface="Comic Sans MS" panose="030F0702030302020204" pitchFamily="66" charset="0"/>
                    <a:ea typeface="Cambria Math" panose="02040503050406030204" pitchFamily="18" charset="0"/>
                  </a:rPr>
                  <a:t>onde </a:t>
                </a:r>
                <a14:m>
                  <m:oMath xmlns:m="http://schemas.openxmlformats.org/officeDocument/2006/math">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𝑝</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𝑝</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𝛼</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𝑒</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𝜉</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type m:val="skw"/>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𝛼</m:t>
                        </m:r>
                      </m:num>
                      <m:den>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𝑛</m:t>
                            </m:r>
                          </m:sub>
                        </m:sSub>
                      </m:den>
                    </m:f>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 </m:t>
                    </m:r>
                  </m:oMath>
                </a14:m>
                <a:endParaRPr lang="en-US" altLang="pt-BR" i="1" dirty="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endParaRPr lang="en-US" altLang="pt-BR"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690880" y="586740"/>
                <a:ext cx="11160125" cy="2637155"/>
              </a:xfrm>
              <a:prstGeom prst="rect">
                <a:avLst/>
              </a:prstGeom>
              <a:blipFill rotWithShape="1">
                <a:blip r:embed="rId1"/>
                <a:stretch>
                  <a:fillRect b="-2020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 name="Caixa de Texto 16"/>
              <p:cNvSpPr txBox="1"/>
              <p:nvPr/>
            </p:nvSpPr>
            <p:spPr>
              <a:xfrm>
                <a:off x="5793740" y="3746500"/>
                <a:ext cx="3743960" cy="579120"/>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𝜉</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type m:val="skw"/>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𝛼</m:t>
                          </m:r>
                        </m:num>
                        <m:den>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𝑐𝑜𝑠</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𝜃</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oMath>
                  </m:oMathPara>
                </a14:m>
                <a:endParaRPr lang="en-US" altLang="pt-BR" sz="2800" i="1">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7" name="Caixa de Texto 16"/>
              <p:cNvSpPr txBox="1">
                <a:spLocks noRot="1" noChangeAspect="1" noMove="1" noResize="1" noEditPoints="1" noAdjustHandles="1" noChangeArrowheads="1" noChangeShapeType="1" noTextEdit="1"/>
              </p:cNvSpPr>
              <p:nvPr/>
            </p:nvSpPr>
            <p:spPr>
              <a:xfrm>
                <a:off x="5793740" y="3746500"/>
                <a:ext cx="3743960" cy="579120"/>
              </a:xfrm>
              <a:prstGeom prst="rect">
                <a:avLst/>
              </a:prstGeom>
              <a:blipFill rotWithShape="1">
                <a:blip r:embed="rId2"/>
                <a:stretch>
                  <a:fillRect r="-20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8" name="Caixa de Texto 17"/>
              <p:cNvSpPr txBox="1"/>
              <p:nvPr/>
            </p:nvSpPr>
            <p:spPr>
              <a:xfrm>
                <a:off x="5793740" y="4581525"/>
                <a:ext cx="5188585" cy="521970"/>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0</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𝜉</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&lt;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𝑝</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𝑒</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𝑝</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𝑐𝑜𝑚𝑝𝑙𝑒𝑥𝑜𝑠</m:t>
                      </m:r>
                    </m:oMath>
                  </m:oMathPara>
                </a14:m>
                <a:endParaRPr lang="en-US" altLang="pt-BR" sz="2800" i="1">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8" name="Caixa de Texto 17"/>
              <p:cNvSpPr txBox="1">
                <a:spLocks noRot="1" noChangeAspect="1" noMove="1" noResize="1" noEditPoints="1" noAdjustHandles="1" noChangeArrowheads="1" noChangeShapeType="1" noTextEdit="1"/>
              </p:cNvSpPr>
              <p:nvPr/>
            </p:nvSpPr>
            <p:spPr>
              <a:xfrm>
                <a:off x="5793740" y="4581525"/>
                <a:ext cx="5188585" cy="521970"/>
              </a:xfrm>
              <a:prstGeom prst="rect">
                <a:avLst/>
              </a:prstGeom>
              <a:blipFill rotWithShape="1">
                <a:blip r:embed="rId3"/>
                <a:stretch>
                  <a:fillRect r="-14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9" name="Caixa de Texto 18"/>
              <p:cNvSpPr txBox="1"/>
              <p:nvPr/>
            </p:nvSpPr>
            <p:spPr>
              <a:xfrm>
                <a:off x="5793740" y="5509260"/>
                <a:ext cx="3831590" cy="521970"/>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𝜉</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𝑝</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𝑝</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m:rPr>
                          <m:sty m:val="p"/>
                        </m:rPr>
                        <a:rPr lang="en-US" altLang="pt-BR" sz="2800">
                          <a:latin typeface="Cambria Math" panose="02040503050406030204" pitchFamily="18" charset="0"/>
                          <a:ea typeface="Cambria Math" panose="02040503050406030204" pitchFamily="18" charset="0"/>
                          <a:cs typeface="Cambria Math" panose="02040503050406030204" pitchFamily="18" charset="0"/>
                        </a:rPr>
                        <m:t>e</m:t>
                      </m:r>
                      <m:r>
                        <a:rPr lang="en-US" altLang="pt-BR" sz="2800">
                          <a:latin typeface="Cambria Math" panose="02040503050406030204" pitchFamily="18" charset="0"/>
                          <a:ea typeface="MS Mincho" charset="0"/>
                          <a:cs typeface="Cambria Math" panose="02040503050406030204" pitchFamily="18" charset="0"/>
                        </a:rPr>
                        <m:t> </m:t>
                      </m:r>
                      <m:r>
                        <m:rPr>
                          <m:sty m:val="p"/>
                        </m:rPr>
                        <a:rPr lang="en-US" altLang="pt-BR" sz="2800">
                          <a:latin typeface="Cambria Math" panose="02040503050406030204" pitchFamily="18" charset="0"/>
                          <a:ea typeface="Cambria Math" panose="02040503050406030204" pitchFamily="18" charset="0"/>
                          <a:cs typeface="Cambria Math" panose="02040503050406030204" pitchFamily="18" charset="0"/>
                        </a:rPr>
                        <m:t>reais</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en-US" altLang="pt-BR" sz="2800" i="1">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9" name="Caixa de Texto 18"/>
              <p:cNvSpPr txBox="1">
                <a:spLocks noRot="1" noChangeAspect="1" noMove="1" noResize="1" noEditPoints="1" noAdjustHandles="1" noChangeArrowheads="1" noChangeShapeType="1" noTextEdit="1"/>
              </p:cNvSpPr>
              <p:nvPr/>
            </p:nvSpPr>
            <p:spPr>
              <a:xfrm>
                <a:off x="5793740" y="5509260"/>
                <a:ext cx="3831590" cy="521970"/>
              </a:xfrm>
              <a:prstGeom prst="rect">
                <a:avLst/>
              </a:prstGeom>
              <a:blipFill rotWithShape="1">
                <a:blip r:embed="rId4"/>
                <a:stretch>
                  <a:fillRect/>
                </a:stretch>
              </a:blipFill>
            </p:spPr>
            <p:txBody>
              <a:bodyPr/>
              <a:lstStyle/>
              <a:p>
                <a:r>
                  <a:rPr lang="pt-BR" altLang="en-US">
                    <a:noFill/>
                  </a:rPr>
                  <a:t> </a:t>
                </a:r>
              </a:p>
            </p:txBody>
          </p:sp>
        </mc:Fallback>
      </mc:AlternateContent>
      <p:grpSp>
        <p:nvGrpSpPr>
          <p:cNvPr id="8" name="Grupo 7"/>
          <p:cNvGrpSpPr/>
          <p:nvPr/>
        </p:nvGrpSpPr>
        <p:grpSpPr>
          <a:xfrm>
            <a:off x="989330" y="3310890"/>
            <a:ext cx="3529330" cy="3319145"/>
            <a:chOff x="2157" y="5665"/>
            <a:chExt cx="4445" cy="4522"/>
          </a:xfrm>
        </p:grpSpPr>
        <p:cxnSp>
          <p:nvCxnSpPr>
            <p:cNvPr id="3" name="Conector de Seta Reta 2"/>
            <p:cNvCxnSpPr/>
            <p:nvPr/>
          </p:nvCxnSpPr>
          <p:spPr>
            <a:xfrm flipV="1">
              <a:off x="2157" y="8016"/>
              <a:ext cx="4100" cy="21"/>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 name="Conector de Seta Reta 3"/>
            <p:cNvCxnSpPr/>
            <p:nvPr/>
          </p:nvCxnSpPr>
          <p:spPr>
            <a:xfrm flipH="1" flipV="1">
              <a:off x="5112" y="5665"/>
              <a:ext cx="20" cy="4522"/>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 name="Caixa de Texto 4"/>
            <p:cNvSpPr txBox="1"/>
            <p:nvPr/>
          </p:nvSpPr>
          <p:spPr>
            <a:xfrm>
              <a:off x="2681" y="5993"/>
              <a:ext cx="811" cy="627"/>
            </a:xfrm>
            <a:prstGeom prst="rect">
              <a:avLst/>
            </a:prstGeom>
            <a:noFill/>
          </p:spPr>
          <p:txBody>
            <a:bodyPr wrap="square" rtlCol="0">
              <a:spAutoFit/>
            </a:bodyPr>
            <a:lstStyle/>
            <a:p>
              <a:r>
                <a:rPr lang="pt-BR" altLang="en-US" sz="2400"/>
                <a:t>p</a:t>
              </a:r>
              <a:r>
                <a:rPr lang="pt-BR" altLang="en-US" sz="2400" baseline="-25000"/>
                <a:t>1</a:t>
              </a:r>
              <a:endParaRPr lang="pt-BR" altLang="en-US" sz="2400" baseline="-25000"/>
            </a:p>
          </p:txBody>
        </p:sp>
        <p:cxnSp>
          <p:nvCxnSpPr>
            <p:cNvPr id="7" name="Conector de Seta Reta 6"/>
            <p:cNvCxnSpPr/>
            <p:nvPr/>
          </p:nvCxnSpPr>
          <p:spPr>
            <a:xfrm flipH="1" flipV="1">
              <a:off x="3492" y="6694"/>
              <a:ext cx="1640" cy="1307"/>
            </a:xfrm>
            <a:prstGeom prst="straightConnector1">
              <a:avLst/>
            </a:prstGeom>
            <a:ln w="34925">
              <a:solidFill>
                <a:srgbClr val="C00000"/>
              </a:solidFill>
              <a:tailEnd type="oval" w="lg" len="med"/>
            </a:ln>
          </p:spPr>
          <p:style>
            <a:lnRef idx="1">
              <a:schemeClr val="accent1"/>
            </a:lnRef>
            <a:fillRef idx="0">
              <a:schemeClr val="accent1"/>
            </a:fillRef>
            <a:effectRef idx="0">
              <a:schemeClr val="accent1"/>
            </a:effectRef>
            <a:fontRef idx="minor">
              <a:schemeClr val="tx1"/>
            </a:fontRef>
          </p:style>
        </p:cxnSp>
        <p:cxnSp>
          <p:nvCxnSpPr>
            <p:cNvPr id="9" name="Conector de Seta Reta 8"/>
            <p:cNvCxnSpPr/>
            <p:nvPr/>
          </p:nvCxnSpPr>
          <p:spPr>
            <a:xfrm flipH="1">
              <a:off x="3492" y="8001"/>
              <a:ext cx="1678" cy="1403"/>
            </a:xfrm>
            <a:prstGeom prst="straightConnector1">
              <a:avLst/>
            </a:prstGeom>
            <a:ln w="34925">
              <a:solidFill>
                <a:srgbClr val="C00000"/>
              </a:solidFill>
              <a:tailEnd type="oval" w="lg" len="med"/>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rot="10800000" flipV="1">
              <a:off x="2781" y="9011"/>
              <a:ext cx="1095" cy="627"/>
            </a:xfrm>
            <a:prstGeom prst="rect">
              <a:avLst/>
            </a:prstGeom>
            <a:noFill/>
          </p:spPr>
          <p:txBody>
            <a:bodyPr wrap="square" rtlCol="0">
              <a:spAutoFit/>
            </a:bodyPr>
            <a:lstStyle/>
            <a:p>
              <a:r>
                <a:rPr lang="pt-BR" altLang="en-US" sz="2400"/>
                <a:t>p</a:t>
              </a:r>
              <a:r>
                <a:rPr lang="pt-BR" altLang="en-US" sz="2400" baseline="-25000"/>
                <a:t>2</a:t>
              </a:r>
              <a:endParaRPr lang="pt-BR" altLang="en-US" sz="2400" baseline="-25000"/>
            </a:p>
          </p:txBody>
        </p:sp>
        <p:sp>
          <p:nvSpPr>
            <p:cNvPr id="11" name="Caixa de Texto 10"/>
            <p:cNvSpPr txBox="1"/>
            <p:nvPr/>
          </p:nvSpPr>
          <p:spPr>
            <a:xfrm>
              <a:off x="3446" y="6783"/>
              <a:ext cx="1065" cy="711"/>
            </a:xfrm>
            <a:prstGeom prst="rect">
              <a:avLst/>
            </a:prstGeom>
            <a:noFill/>
          </p:spPr>
          <p:txBody>
            <a:bodyPr wrap="square" rtlCol="0">
              <a:spAutoFit/>
            </a:bodyPr>
            <a:lstStyle/>
            <a:p>
              <a:r>
                <a:rPr lang="pt-BR" altLang="en-US" sz="2800" dirty="0" err="1">
                  <a:latin typeface="Symbol" panose="05050102010706020507" charset="0"/>
                  <a:cs typeface="Symbol" panose="05050102010706020507" charset="0"/>
                </a:rPr>
                <a:t>w</a:t>
              </a:r>
              <a:r>
                <a:rPr lang="pt-BR" altLang="en-US" sz="2800" baseline="-25000" dirty="0" err="1">
                  <a:latin typeface="Comic Sans MS" panose="030F0702030302020204" pitchFamily="66" charset="0"/>
                  <a:cs typeface="Comic Sans MS" panose="030F0702030302020204" pitchFamily="66" charset="0"/>
                </a:rPr>
                <a:t>n</a:t>
              </a:r>
              <a:endParaRPr lang="pt-BR" altLang="en-US" sz="2800" baseline="-25000" dirty="0">
                <a:latin typeface="Comic Sans MS" panose="030F0702030302020204" pitchFamily="66" charset="0"/>
                <a:cs typeface="Comic Sans MS" panose="030F0702030302020204" pitchFamily="66" charset="0"/>
              </a:endParaRPr>
            </a:p>
          </p:txBody>
        </p:sp>
        <p:cxnSp>
          <p:nvCxnSpPr>
            <p:cNvPr id="12" name="Conector Reto 11"/>
            <p:cNvCxnSpPr/>
            <p:nvPr/>
          </p:nvCxnSpPr>
          <p:spPr>
            <a:xfrm flipH="1" flipV="1">
              <a:off x="2681" y="6718"/>
              <a:ext cx="3921" cy="24"/>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a:off x="3492" y="6549"/>
              <a:ext cx="0" cy="294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4" name="Caixa de Texto 13"/>
            <p:cNvSpPr txBox="1"/>
            <p:nvPr/>
          </p:nvSpPr>
          <p:spPr>
            <a:xfrm>
              <a:off x="5112" y="6936"/>
              <a:ext cx="1065" cy="711"/>
            </a:xfrm>
            <a:prstGeom prst="rect">
              <a:avLst/>
            </a:prstGeom>
            <a:noFill/>
          </p:spPr>
          <p:txBody>
            <a:bodyPr wrap="square" rtlCol="0">
              <a:spAutoFit/>
            </a:bodyPr>
            <a:lstStyle/>
            <a:p>
              <a:r>
                <a:rPr lang="pt-BR" altLang="en-US" sz="2800" dirty="0" err="1">
                  <a:latin typeface="Symbol" panose="05050102010706020507" charset="0"/>
                  <a:cs typeface="Symbol" panose="05050102010706020507" charset="0"/>
                </a:rPr>
                <a:t>w</a:t>
              </a:r>
              <a:r>
                <a:rPr lang="pt-BR" altLang="en-US" sz="2800" baseline="-25000" dirty="0" err="1">
                  <a:latin typeface="Comic Sans MS" panose="030F0702030302020204" pitchFamily="66" charset="0"/>
                  <a:cs typeface="Comic Sans MS" panose="030F0702030302020204" pitchFamily="66" charset="0"/>
                </a:rPr>
                <a:t>d</a:t>
              </a:r>
              <a:endParaRPr lang="pt-BR" altLang="en-US" sz="2800" baseline="-25000" dirty="0">
                <a:latin typeface="Comic Sans MS" panose="030F0702030302020204" pitchFamily="66" charset="0"/>
                <a:cs typeface="Comic Sans MS" panose="030F0702030302020204" pitchFamily="66" charset="0"/>
              </a:endParaRPr>
            </a:p>
          </p:txBody>
        </p:sp>
        <p:sp>
          <p:nvSpPr>
            <p:cNvPr id="15" name="Caixa de Texto 14"/>
            <p:cNvSpPr txBox="1"/>
            <p:nvPr/>
          </p:nvSpPr>
          <p:spPr>
            <a:xfrm>
              <a:off x="3663" y="7812"/>
              <a:ext cx="1065" cy="711"/>
            </a:xfrm>
            <a:prstGeom prst="rect">
              <a:avLst/>
            </a:prstGeom>
            <a:noFill/>
          </p:spPr>
          <p:txBody>
            <a:bodyPr wrap="square" rtlCol="0">
              <a:spAutoFit/>
            </a:bodyPr>
            <a:lstStyle/>
            <a:p>
              <a:r>
                <a:rPr lang="pt-BR" altLang="en-US" sz="2800" dirty="0">
                  <a:latin typeface="Symbol" panose="05050102010706020507" charset="0"/>
                  <a:cs typeface="Symbol" panose="05050102010706020507" charset="0"/>
                </a:rPr>
                <a:t>a</a:t>
              </a:r>
              <a:endParaRPr lang="pt-BR" altLang="en-US" sz="2800" dirty="0">
                <a:latin typeface="Symbol" panose="05050102010706020507" charset="0"/>
                <a:cs typeface="Symbol" panose="05050102010706020507" charset="0"/>
              </a:endParaRPr>
            </a:p>
          </p:txBody>
        </p:sp>
        <p:sp>
          <p:nvSpPr>
            <p:cNvPr id="16" name="Forma livre 15"/>
            <p:cNvSpPr/>
            <p:nvPr/>
          </p:nvSpPr>
          <p:spPr>
            <a:xfrm>
              <a:off x="4511" y="7672"/>
              <a:ext cx="140" cy="344"/>
            </a:xfrm>
            <a:custGeom>
              <a:avLst/>
              <a:gdLst>
                <a:gd name="connsiteX0" fmla="*/ 89012 w 89012"/>
                <a:gd name="connsiteY0" fmla="*/ 0 h 218485"/>
                <a:gd name="connsiteX1" fmla="*/ 24276 w 89012"/>
                <a:gd name="connsiteY1" fmla="*/ 72829 h 218485"/>
                <a:gd name="connsiteX2" fmla="*/ 0 w 89012"/>
                <a:gd name="connsiteY2" fmla="*/ 218485 h 218485"/>
              </a:gdLst>
              <a:ahLst/>
              <a:cxnLst>
                <a:cxn ang="0">
                  <a:pos x="connsiteX0" y="connsiteY0"/>
                </a:cxn>
                <a:cxn ang="0">
                  <a:pos x="connsiteX1" y="connsiteY1"/>
                </a:cxn>
                <a:cxn ang="0">
                  <a:pos x="connsiteX2" y="connsiteY2"/>
                </a:cxn>
              </a:cxnLst>
              <a:rect l="l" t="t" r="r" b="b"/>
              <a:pathLst>
                <a:path w="89012" h="218485">
                  <a:moveTo>
                    <a:pt x="89012" y="0"/>
                  </a:moveTo>
                  <a:cubicBezTo>
                    <a:pt x="64061" y="18207"/>
                    <a:pt x="39111" y="36415"/>
                    <a:pt x="24276" y="72829"/>
                  </a:cubicBezTo>
                  <a:cubicBezTo>
                    <a:pt x="9441" y="109243"/>
                    <a:pt x="4720" y="163864"/>
                    <a:pt x="0" y="21848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CaixaDeTexto 19"/>
            <p:cNvSpPr txBox="1"/>
            <p:nvPr/>
          </p:nvSpPr>
          <p:spPr>
            <a:xfrm>
              <a:off x="4117" y="7474"/>
              <a:ext cx="480" cy="502"/>
            </a:xfrm>
            <a:prstGeom prst="rect">
              <a:avLst/>
            </a:prstGeom>
            <a:noFill/>
          </p:spPr>
          <p:txBody>
            <a:bodyPr wrap="square" rtlCol="0">
              <a:spAutoFit/>
            </a:bodyPr>
            <a:lstStyle/>
            <a:p>
              <a:r>
                <a:rPr lang="pt-BR" dirty="0" smtClean="0">
                  <a:latin typeface="Symbol" panose="05050102010706020507" pitchFamily="18" charset="2"/>
                </a:rPr>
                <a:t>q</a:t>
              </a:r>
              <a:endParaRPr lang="pt-BR" dirty="0">
                <a:latin typeface="Symbol" panose="05050102010706020507" pitchFamily="18" charset="2"/>
              </a:endParaRPr>
            </a:p>
          </p:txBody>
        </p:sp>
      </p:grpSp>
    </p:spTree>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270510" y="445770"/>
                <a:ext cx="11527155" cy="591058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buNone/>
                </a:pP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Vamos agora achar a contribuição de </a:t>
                </a:r>
                <a:r>
                  <a:rPr lang="pt-BR" altLang="pt-BR" sz="3200" i="1" dirty="0" smtClean="0">
                    <a:latin typeface="Comic Sans MS" panose="030F0702030302020204" pitchFamily="66" charset="0"/>
                    <a:ea typeface="Cambria Math" panose="02040503050406030204" pitchFamily="18" charset="0"/>
                    <a:cs typeface="Comic Sans MS" panose="030F0702030302020204" pitchFamily="66" charset="0"/>
                  </a:rPr>
                  <a:t>p</a:t>
                </a:r>
                <a:r>
                  <a:rPr lang="pt-BR" altLang="pt-BR" sz="3200" i="1" baseline="-25000" dirty="0">
                    <a:latin typeface="Comic Sans MS" panose="030F0702030302020204" pitchFamily="66" charset="0"/>
                    <a:ea typeface="Cambria Math" panose="02040503050406030204" pitchFamily="18" charset="0"/>
                    <a:cs typeface="Comic Sans MS" panose="030F0702030302020204" pitchFamily="66" charset="0"/>
                  </a:rPr>
                  <a:t>1</a:t>
                </a:r>
                <a:r>
                  <a:rPr lang="pt-BR" altLang="pt-BR" sz="3200" dirty="0">
                    <a:latin typeface="Comic Sans MS" panose="030F0702030302020204" pitchFamily="66" charset="0"/>
                    <a:ea typeface="Cambria Math" panose="02040503050406030204" pitchFamily="18" charset="0"/>
                    <a:cs typeface="Comic Sans MS" panose="030F0702030302020204" pitchFamily="66" charset="0"/>
                  </a:rPr>
                  <a:t> e </a:t>
                </a:r>
                <a:r>
                  <a:rPr lang="pt-BR" altLang="pt-BR" sz="3200" i="1" dirty="0" smtClean="0">
                    <a:latin typeface="Comic Sans MS" panose="030F0702030302020204" pitchFamily="66" charset="0"/>
                    <a:ea typeface="Cambria Math" panose="02040503050406030204" pitchFamily="18" charset="0"/>
                    <a:cs typeface="Comic Sans MS" panose="030F0702030302020204" pitchFamily="66" charset="0"/>
                  </a:rPr>
                  <a:t>p</a:t>
                </a:r>
                <a:r>
                  <a:rPr lang="pt-BR" altLang="pt-BR" sz="3200" i="1" baseline="-25000" dirty="0" smtClean="0">
                    <a:latin typeface="Comic Sans MS" panose="030F0702030302020204" pitchFamily="66" charset="0"/>
                    <a:ea typeface="Cambria Math" panose="02040503050406030204" pitchFamily="18" charset="0"/>
                    <a:cs typeface="Comic Sans MS" panose="030F0702030302020204" pitchFamily="66" charset="0"/>
                  </a:rPr>
                  <a:t>2</a:t>
                </a:r>
                <a:r>
                  <a:rPr lang="pt-BR" altLang="pt-BR" sz="3200" i="1" dirty="0" smtClean="0">
                    <a:latin typeface="Comic Sans MS" panose="030F0702030302020204" pitchFamily="66" charset="0"/>
                    <a:ea typeface="Cambria Math" panose="02040503050406030204" pitchFamily="18" charset="0"/>
                    <a:cs typeface="Comic Sans MS" panose="030F0702030302020204" pitchFamily="66" charset="0"/>
                  </a:rPr>
                  <a:t> </a:t>
                </a: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p/ o módulo</a:t>
                </a:r>
                <a:endParaRPr lang="pt-BR" altLang="pt-BR" sz="3200" dirty="0">
                  <a:latin typeface="Comic Sans MS" panose="030F0702030302020204" pitchFamily="66" charset="0"/>
                  <a:ea typeface="Cambria Math" panose="02040503050406030204" pitchFamily="18" charset="0"/>
                  <a:cs typeface="Comic Sans MS" panose="030F0702030302020204" pitchFamily="66" charset="0"/>
                </a:endParaRPr>
              </a:p>
              <a:p>
                <a:pPr marL="0" indent="0" fontAlgn="auto">
                  <a:lnSpc>
                    <a:spcPct val="120000"/>
                  </a:lnSpc>
                  <a:spcBef>
                    <a:spcPts val="600"/>
                  </a:spcBef>
                  <a:buNone/>
                </a:pPr>
                <a14:m>
                  <m:oMathPara xmlns:m="http://schemas.openxmlformats.org/officeDocument/2006/math">
                    <m:oMathParaPr>
                      <m:jc m:val="centerGroup"/>
                    </m:oMathParaPr>
                    <m:oMath xmlns:m="http://schemas.openxmlformats.org/officeDocument/2006/math">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𝑙𝑜𝑔</m:t>
                      </m:r>
                      <m:d>
                        <m:dPr>
                          <m:begChr m:val="|"/>
                          <m:endChr m:val="|"/>
                          <m:ctrlPr>
                            <a:rPr lang="pt-BR" altLang="pt-BR" sz="2000" i="1">
                              <a:latin typeface="Cambria Math" panose="02040503050406030204" pitchFamily="18" charset="0"/>
                              <a:ea typeface="Cambria Math" panose="02040503050406030204" pitchFamily="18" charset="0"/>
                              <a:cs typeface="Cambria Math" panose="02040503050406030204" pitchFamily="18" charset="0"/>
                            </a:rPr>
                          </m:ctrlPr>
                        </m:dPr>
                        <m:e>
                          <m:d>
                            <m:dPr>
                              <m:ctrlPr>
                                <a:rPr lang="pt-BR" altLang="pt-BR" sz="2000" i="1">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1</m:t>
                              </m:r>
                              <m:r>
                                <a:rPr lang="pt-BR" altLang="pt-BR" sz="2000" i="1">
                                  <a:latin typeface="Cambria Math" panose="02040503050406030204" pitchFamily="18" charset="0"/>
                                  <a:ea typeface="Cambria Math" panose="02040503050406030204" pitchFamily="18" charset="0"/>
                                </a:rPr>
                                <m:t>−</m:t>
                              </m:r>
                              <m:f>
                                <m:fPr>
                                  <m:type m:val="skw"/>
                                  <m:ctrlPr>
                                    <a:rPr lang="pt-BR" altLang="pt-BR" sz="2000" i="1">
                                      <a:latin typeface="Cambria Math" panose="02040503050406030204" pitchFamily="18" charset="0"/>
                                      <a:ea typeface="Cambria Math" panose="02040503050406030204" pitchFamily="18" charset="0"/>
                                    </a:rPr>
                                  </m:ctrlPr>
                                </m:fPr>
                                <m:num>
                                  <m:r>
                                    <a:rPr lang="en-US" altLang="pt-BR" sz="2000" i="1">
                                      <a:latin typeface="Cambria Math" panose="02040503050406030204" pitchFamily="18" charset="0"/>
                                      <a:ea typeface="Cambria Math" panose="02040503050406030204" pitchFamily="18" charset="0"/>
                                    </a:rPr>
                                    <m:t>𝑗</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000" b="0" i="1" smtClean="0">
                                      <a:latin typeface="Cambria Math" panose="02040503050406030204" pitchFamily="18" charset="0"/>
                                      <a:ea typeface="Cambria Math" panose="02040503050406030204" pitchFamily="18" charset="0"/>
                                    </a:rPr>
                                    <m:t>𝑝</m:t>
                                  </m:r>
                                  <m:r>
                                    <a:rPr lang="pt-BR" altLang="pt-BR" sz="2000" i="1" baseline="-25000">
                                      <a:latin typeface="Cambria Math" panose="02040503050406030204" pitchFamily="18" charset="0"/>
                                      <a:ea typeface="Cambria Math" panose="02040503050406030204" pitchFamily="18" charset="0"/>
                                    </a:rPr>
                                    <m:t>1</m:t>
                                  </m:r>
                                </m:den>
                              </m:f>
                            </m:e>
                          </m:d>
                          <m:d>
                            <m:dPr>
                              <m:ctrlPr>
                                <a:rPr lang="pt-BR" altLang="pt-BR" sz="2000" i="1">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1</m:t>
                              </m:r>
                              <m:r>
                                <a:rPr lang="pt-BR" altLang="pt-BR" sz="2000" i="1">
                                  <a:latin typeface="Cambria Math" panose="02040503050406030204" pitchFamily="18" charset="0"/>
                                  <a:ea typeface="Cambria Math" panose="02040503050406030204" pitchFamily="18" charset="0"/>
                                </a:rPr>
                                <m:t>−</m:t>
                              </m:r>
                              <m:f>
                                <m:fPr>
                                  <m:type m:val="skw"/>
                                  <m:ctrlPr>
                                    <a:rPr lang="pt-BR" altLang="pt-BR" sz="2000" i="1">
                                      <a:latin typeface="Cambria Math" panose="02040503050406030204" pitchFamily="18" charset="0"/>
                                      <a:ea typeface="Cambria Math" panose="02040503050406030204" pitchFamily="18" charset="0"/>
                                    </a:rPr>
                                  </m:ctrlPr>
                                </m:fPr>
                                <m:num>
                                  <m:r>
                                    <a:rPr lang="en-US" altLang="pt-BR" sz="2000" i="1">
                                      <a:latin typeface="Cambria Math" panose="02040503050406030204" pitchFamily="18" charset="0"/>
                                      <a:ea typeface="Cambria Math" panose="02040503050406030204" pitchFamily="18" charset="0"/>
                                    </a:rPr>
                                    <m:t>𝑗</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000" b="0" i="1" smtClean="0">
                                      <a:latin typeface="Cambria Math" panose="02040503050406030204" pitchFamily="18" charset="0"/>
                                      <a:ea typeface="Cambria Math" panose="02040503050406030204" pitchFamily="18" charset="0"/>
                                    </a:rPr>
                                    <m:t>𝑝</m:t>
                                  </m:r>
                                  <m:r>
                                    <a:rPr lang="pt-BR" altLang="pt-BR" sz="2000" i="1" baseline="-25000">
                                      <a:latin typeface="Cambria Math" panose="02040503050406030204" pitchFamily="18" charset="0"/>
                                      <a:ea typeface="Cambria Math" panose="02040503050406030204" pitchFamily="18" charset="0"/>
                                    </a:rPr>
                                    <m:t>2</m:t>
                                  </m:r>
                                </m:den>
                              </m:f>
                            </m:e>
                          </m:d>
                        </m:e>
                      </m:d>
                      <m:r>
                        <a:rPr lang="en-US" altLang="pt-BR" sz="2000" i="1">
                          <a:latin typeface="Cambria Math" panose="02040503050406030204" pitchFamily="18" charset="0"/>
                          <a:ea typeface="Cambria Math" panose="02040503050406030204" pitchFamily="18" charset="0"/>
                        </a:rPr>
                        <m:t>=</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𝑙𝑜𝑔</m:t>
                      </m:r>
                      <m:d>
                        <m:dPr>
                          <m:begChr m:val="|"/>
                          <m:endChr m:val="|"/>
                          <m:ctrlPr>
                            <a:rPr lang="pt-BR" altLang="pt-BR" sz="20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0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0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0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0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0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000"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0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𝜔𝜉</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0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000" i="1">
                                      <a:latin typeface="Cambria Math" panose="02040503050406030204" pitchFamily="18" charset="0"/>
                                      <a:ea typeface="Cambria Math" panose="02040503050406030204" pitchFamily="18" charset="0"/>
                                      <a:cs typeface="Cambria Math" panose="02040503050406030204" pitchFamily="18" charset="0"/>
                                    </a:rPr>
                                    <m:t>𝑛</m:t>
                                  </m:r>
                                </m:sub>
                              </m:sSub>
                            </m:num>
                            <m:den>
                              <m:sSubSup>
                                <m:sSubSup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0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0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000"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1</m:t>
                          </m:r>
                        </m:e>
                      </m:d>
                      <m:r>
                        <a:rPr lang="pt-BR" altLang="pt-BR" sz="20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en-US" altLang="pt-BR" sz="2000" b="0" i="1" smtClean="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14:m>
                  <m:oMathPara xmlns:m="http://schemas.openxmlformats.org/officeDocument/2006/math">
                    <m:oMathParaPr>
                      <m:jc m:val="centerGroup"/>
                    </m:oMathParaPr>
                    <m:oMath xmlns:m="http://schemas.openxmlformats.org/officeDocument/2006/math">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𝑙𝑜𝑔</m:t>
                      </m:r>
                      <m:d>
                        <m:dPr>
                          <m:begChr m:val="|"/>
                          <m:endChr m:val="|"/>
                          <m:ctrlPr>
                            <a:rPr lang="pt-BR" altLang="pt-BR" sz="2000" i="1">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2000" b="0" i="1" smtClean="0">
                              <a:latin typeface="Cambria Math" panose="02040503050406030204" pitchFamily="18" charset="0"/>
                              <a:ea typeface="Cambria Math" panose="02040503050406030204" pitchFamily="18" charset="0"/>
                              <a:cs typeface="Cambria Math" panose="02040503050406030204" pitchFamily="18" charset="0"/>
                            </a:rPr>
                            <m:t>1</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0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0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0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0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000"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0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𝜔𝜉</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2</m:t>
                              </m:r>
                            </m:num>
                            <m:den>
                              <m:sSub>
                                <m:sSubPr>
                                  <m:ctrlPr>
                                    <a:rPr lang="en-US" altLang="pt-BR" sz="2000" i="1" smtClean="0">
                                      <a:latin typeface="Cambria Math" panose="02040503050406030204" pitchFamily="18" charset="0"/>
                                      <a:ea typeface="Cambria Math" panose="02040503050406030204" pitchFamily="18" charset="0"/>
                                    </a:rPr>
                                  </m:ctrlPr>
                                </m:sSubPr>
                                <m:e>
                                  <m:r>
                                    <a:rPr lang="en-US" altLang="pt-BR" sz="2000" i="1" smtClean="0">
                                      <a:latin typeface="Cambria Math" panose="02040503050406030204" pitchFamily="18" charset="0"/>
                                      <a:ea typeface="Cambria Math" panose="02040503050406030204" pitchFamily="18" charset="0"/>
                                    </a:rPr>
                                    <m:t>𝜔</m:t>
                                  </m:r>
                                </m:e>
                                <m:sub>
                                  <m:r>
                                    <a:rPr lang="pt-BR" altLang="pt-BR" sz="2000" b="0" i="1" smtClean="0">
                                      <a:latin typeface="Cambria Math" panose="02040503050406030204" pitchFamily="18" charset="0"/>
                                      <a:ea typeface="Cambria Math" panose="02040503050406030204" pitchFamily="18" charset="0"/>
                                    </a:rPr>
                                    <m:t>𝑛</m:t>
                                  </m:r>
                                </m:sub>
                              </m:sSub>
                            </m:den>
                          </m:f>
                        </m:e>
                      </m:d>
                      <m:r>
                        <a:rPr lang="pt-BR" altLang="pt-BR" sz="20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000" i="1" smtClean="0">
                              <a:latin typeface="Cambria Math" panose="02040503050406030204" pitchFamily="18" charset="0"/>
                              <a:ea typeface="Cambria Math" panose="02040503050406030204" pitchFamily="18" charset="0"/>
                            </a:rPr>
                          </m:ctrlPr>
                        </m:radPr>
                        <m:deg/>
                        <m:e>
                          <m:sSup>
                            <m:sSupPr>
                              <m:ctrlPr>
                                <a:rPr lang="pt-BR" altLang="pt-BR" sz="2000" b="0" i="1" smtClean="0">
                                  <a:latin typeface="Cambria Math" panose="02040503050406030204" pitchFamily="18" charset="0"/>
                                  <a:ea typeface="Cambria Math" panose="02040503050406030204" pitchFamily="18" charset="0"/>
                                </a:rPr>
                              </m:ctrlPr>
                            </m:sSupPr>
                            <m:e>
                              <m:d>
                                <m:dPr>
                                  <m:ctrlPr>
                                    <a:rPr lang="pt-BR" altLang="pt-BR" sz="2000" b="0" i="1" smtClean="0">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cs typeface="Cambria Math" panose="02040503050406030204" pitchFamily="18" charset="0"/>
                                    </a:rPr>
                                    <m:t>1</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0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0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0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0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000" i="1">
                                              <a:latin typeface="Cambria Math" panose="02040503050406030204" pitchFamily="18" charset="0"/>
                                              <a:ea typeface="Cambria Math" panose="02040503050406030204" pitchFamily="18" charset="0"/>
                                              <a:cs typeface="Cambria Math" panose="02040503050406030204" pitchFamily="18" charset="0"/>
                                            </a:rPr>
                                            <m:t>2</m:t>
                                          </m:r>
                                        </m:sup>
                                      </m:sSubSup>
                                    </m:den>
                                  </m:f>
                                </m:e>
                              </m:d>
                            </m:e>
                            <m:sup>
                              <m:r>
                                <a:rPr lang="pt-BR" altLang="pt-BR" sz="2000" b="0" i="1" smtClean="0">
                                  <a:latin typeface="Cambria Math" panose="02040503050406030204" pitchFamily="18" charset="0"/>
                                  <a:ea typeface="Cambria Math" panose="02040503050406030204" pitchFamily="18" charset="0"/>
                                </a:rPr>
                                <m:t>2</m:t>
                              </m:r>
                            </m:sup>
                          </m:sSup>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r>
                            <a:rPr lang="pt-BR" altLang="pt-BR" sz="2000" b="0" i="1" smtClean="0">
                              <a:latin typeface="Cambria Math" panose="02040503050406030204" pitchFamily="18" charset="0"/>
                              <a:ea typeface="Cambria Math" panose="02040503050406030204" pitchFamily="18" charset="0"/>
                              <a:cs typeface="Cambria Math" panose="02040503050406030204" pitchFamily="18" charset="0"/>
                            </a:rPr>
                            <m:t>4</m:t>
                          </m:r>
                          <m:sSup>
                            <m:sSupPr>
                              <m:ctrlPr>
                                <a:rPr lang="pt-BR" altLang="pt-BR" sz="2000" b="0" i="1" smtClean="0">
                                  <a:latin typeface="Cambria Math" panose="02040503050406030204" pitchFamily="18" charset="0"/>
                                  <a:ea typeface="Cambria Math" panose="02040503050406030204" pitchFamily="18" charset="0"/>
                                </a:rPr>
                              </m:ctrlPr>
                            </m:sSupPr>
                            <m:e>
                              <m:d>
                                <m:dPr>
                                  <m:ctrlPr>
                                    <a:rPr lang="pt-BR" altLang="pt-BR" sz="2000" b="0" i="1" smtClean="0">
                                      <a:latin typeface="Cambria Math" panose="02040503050406030204" pitchFamily="18" charset="0"/>
                                      <a:ea typeface="Cambria Math" panose="02040503050406030204" pitchFamily="18" charset="0"/>
                                    </a:rPr>
                                  </m:ctrlPr>
                                </m:dPr>
                                <m:e>
                                  <m:f>
                                    <m:f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000" i="1">
                                          <a:latin typeface="Cambria Math" panose="02040503050406030204" pitchFamily="18" charset="0"/>
                                          <a:ea typeface="Cambria Math" panose="02040503050406030204" pitchFamily="18" charset="0"/>
                                          <a:cs typeface="Cambria Math" panose="02040503050406030204" pitchFamily="18" charset="0"/>
                                        </a:rPr>
                                        <m:t>𝜔𝜉</m:t>
                                      </m:r>
                                    </m:num>
                                    <m:den>
                                      <m:sSub>
                                        <m:sSubPr>
                                          <m:ctrlPr>
                                            <a:rPr lang="en-US" altLang="pt-BR" sz="2000" i="1">
                                              <a:latin typeface="Cambria Math" panose="02040503050406030204" pitchFamily="18" charset="0"/>
                                              <a:ea typeface="Cambria Math" panose="02040503050406030204" pitchFamily="18" charset="0"/>
                                            </a:rPr>
                                          </m:ctrlPr>
                                        </m:sSubPr>
                                        <m:e>
                                          <m:r>
                                            <a:rPr lang="en-US" altLang="pt-BR" sz="2000" i="1">
                                              <a:latin typeface="Cambria Math" panose="02040503050406030204" pitchFamily="18" charset="0"/>
                                              <a:ea typeface="Cambria Math" panose="02040503050406030204" pitchFamily="18" charset="0"/>
                                            </a:rPr>
                                            <m:t>𝜔</m:t>
                                          </m:r>
                                        </m:e>
                                        <m:sub>
                                          <m:r>
                                            <a:rPr lang="pt-BR" altLang="pt-BR" sz="2000" i="1">
                                              <a:latin typeface="Cambria Math" panose="02040503050406030204" pitchFamily="18" charset="0"/>
                                              <a:ea typeface="Cambria Math" panose="02040503050406030204" pitchFamily="18" charset="0"/>
                                            </a:rPr>
                                            <m:t>𝑛</m:t>
                                          </m:r>
                                        </m:sub>
                                      </m:sSub>
                                    </m:den>
                                  </m:f>
                                </m:e>
                              </m:d>
                            </m:e>
                            <m:sup>
                              <m:r>
                                <a:rPr lang="pt-BR" altLang="pt-BR" sz="2000" b="0" i="1" smtClean="0">
                                  <a:latin typeface="Cambria Math" panose="02040503050406030204" pitchFamily="18" charset="0"/>
                                  <a:ea typeface="Cambria Math" panose="02040503050406030204" pitchFamily="18" charset="0"/>
                                </a:rPr>
                                <m:t>2</m:t>
                              </m:r>
                            </m:sup>
                          </m:sSup>
                        </m:e>
                      </m:rad>
                    </m:oMath>
                  </m:oMathPara>
                </a14:m>
                <a:endParaRPr lang="pt-BR" altLang="pt-BR" sz="2400" i="1" dirty="0" smtClean="0">
                  <a:latin typeface="Cambria Math" panose="02040503050406030204" pitchFamily="18" charset="0"/>
                  <a:ea typeface="Cambria Math" panose="02040503050406030204" pitchFamily="18" charset="0"/>
                </a:endParaRPr>
              </a:p>
              <a:p>
                <a:pPr>
                  <a:lnSpc>
                    <a:spcPct val="120000"/>
                  </a:lnSpc>
                  <a:spcBef>
                    <a:spcPts val="0"/>
                  </a:spcBef>
                </a:pPr>
                <a:r>
                  <a:rPr lang="pt-BR" altLang="pt-BR" sz="2400" dirty="0" smtClean="0">
                    <a:latin typeface="Symbol" panose="05050102010706020507" pitchFamily="18" charset="2"/>
                    <a:ea typeface="Cambria Math" panose="02040503050406030204" pitchFamily="18" charset="0"/>
                  </a:rPr>
                  <a:t>w</a:t>
                </a:r>
                <a:r>
                  <a:rPr lang="pt-BR" altLang="pt-BR" sz="2400" dirty="0" smtClean="0">
                    <a:latin typeface="Comic Sans MS" panose="030F0702030302020204" pitchFamily="66" charset="0"/>
                    <a:ea typeface="Cambria Math" panose="02040503050406030204" pitchFamily="18" charset="0"/>
                  </a:rPr>
                  <a:t> </a:t>
                </a:r>
                <a:r>
                  <a:rPr lang="pt-BR" altLang="pt-BR" sz="2400" dirty="0">
                    <a:latin typeface="Comic Sans MS" panose="030F0702030302020204" pitchFamily="66" charset="0"/>
                    <a:ea typeface="Cambria Math" panose="02040503050406030204" pitchFamily="18" charset="0"/>
                  </a:rPr>
                  <a:t>&lt;&lt; </a:t>
                </a:r>
                <a:r>
                  <a:rPr lang="pt-BR" altLang="pt-BR" sz="2400" dirty="0" err="1" smtClean="0">
                    <a:latin typeface="Symbol" panose="05050102010706020507" pitchFamily="18" charset="2"/>
                    <a:ea typeface="Cambria Math" panose="02040503050406030204" pitchFamily="18" charset="0"/>
                  </a:rPr>
                  <a:t>w</a:t>
                </a:r>
                <a:r>
                  <a:rPr lang="pt-BR" altLang="pt-BR" sz="2400" baseline="-25000" dirty="0" err="1">
                    <a:latin typeface="Comic Sans MS" panose="030F0702030302020204" pitchFamily="66" charset="0"/>
                    <a:ea typeface="Cambria Math" panose="02040503050406030204" pitchFamily="18" charset="0"/>
                  </a:rPr>
                  <a:t>n</a:t>
                </a:r>
                <a:r>
                  <a:rPr lang="pt-BR" altLang="pt-BR" sz="2400"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1</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e>
                            </m:d>
                          </m:e>
                          <m:sup>
                            <m:r>
                              <a:rPr lang="pt-BR" altLang="pt-BR" sz="2400" i="1">
                                <a:latin typeface="Cambria Math" panose="02040503050406030204" pitchFamily="18" charset="0"/>
                                <a:ea typeface="Cambria Math" panose="02040503050406030204" pitchFamily="18" charset="0"/>
                              </a:rPr>
                              <m:t>2</m:t>
                            </m:r>
                          </m:sup>
                        </m:sSup>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4</m:t>
                        </m:r>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𝜔𝜉</m:t>
                                    </m:r>
                                  </m:num>
                                  <m:den>
                                    <m:sSub>
                                      <m:sSubPr>
                                        <m:ctrlPr>
                                          <a:rPr lang="en-US" altLang="pt-BR" sz="2400" i="1">
                                            <a:latin typeface="Cambria Math" panose="02040503050406030204" pitchFamily="18" charset="0"/>
                                            <a:ea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rPr>
                                          <m:t>𝜔</m:t>
                                        </m:r>
                                      </m:e>
                                      <m:sub>
                                        <m:r>
                                          <a:rPr lang="pt-BR" altLang="pt-BR" sz="2400" i="1">
                                            <a:latin typeface="Cambria Math" panose="02040503050406030204" pitchFamily="18" charset="0"/>
                                            <a:ea typeface="Cambria Math" panose="02040503050406030204" pitchFamily="18" charset="0"/>
                                          </a:rPr>
                                          <m:t>𝑛</m:t>
                                        </m:r>
                                      </m:sub>
                                    </m:sSub>
                                  </m:den>
                                </m:f>
                              </m:e>
                            </m:d>
                          </m:e>
                          <m:sup>
                            <m:r>
                              <a:rPr lang="pt-BR" altLang="pt-BR" sz="2400" i="1">
                                <a:latin typeface="Cambria Math" panose="02040503050406030204" pitchFamily="18" charset="0"/>
                                <a:ea typeface="Cambria Math" panose="02040503050406030204" pitchFamily="18" charset="0"/>
                              </a:rPr>
                              <m:t>2</m:t>
                            </m:r>
                          </m:sup>
                        </m:sSup>
                      </m:e>
                    </m:rad>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1</m:t>
                                </m:r>
                              </m:e>
                            </m:d>
                          </m:e>
                          <m:sup>
                            <m:r>
                              <a:rPr lang="pt-BR" altLang="pt-BR" sz="2400" i="1">
                                <a:latin typeface="Cambria Math" panose="02040503050406030204" pitchFamily="18" charset="0"/>
                                <a:ea typeface="Cambria Math" panose="02040503050406030204" pitchFamily="18" charset="0"/>
                              </a:rPr>
                              <m:t>2</m:t>
                            </m:r>
                          </m:sup>
                        </m:sSup>
                      </m:e>
                    </m:rad>
                    <m:r>
                      <a:rPr lang="pt-BR" altLang="pt-BR" sz="2400" b="0" i="1" smtClean="0">
                        <a:latin typeface="Cambria Math" panose="02040503050406030204" pitchFamily="18" charset="0"/>
                        <a:ea typeface="Cambria Math" panose="02040503050406030204" pitchFamily="18" charset="0"/>
                      </a:rPr>
                      <m:t>=</m:t>
                    </m:r>
                    <m:r>
                      <a:rPr lang="pt-BR" altLang="pt-BR" sz="2400">
                        <a:latin typeface="Cambria Math" panose="02040503050406030204" pitchFamily="18" charset="0"/>
                        <a:ea typeface="Cambria Math" panose="02040503050406030204" pitchFamily="18" charset="0"/>
                      </a:rPr>
                      <m:t>0</m:t>
                    </m:r>
                  </m:oMath>
                </a14:m>
                <a:endParaRPr lang="pt-BR" altLang="pt-BR" sz="2400" dirty="0">
                  <a:ea typeface="Cambria Math" panose="02040503050406030204" pitchFamily="18" charset="0"/>
                </a:endParaRPr>
              </a:p>
              <a:p>
                <a:pPr>
                  <a:lnSpc>
                    <a:spcPct val="120000"/>
                  </a:lnSpc>
                  <a:spcBef>
                    <a:spcPts val="0"/>
                  </a:spcBef>
                </a:pPr>
                <a:r>
                  <a:rPr lang="pt-BR" altLang="pt-BR" sz="2400" dirty="0">
                    <a:latin typeface="Symbol" panose="05050102010706020507" pitchFamily="18" charset="2"/>
                    <a:ea typeface="Cambria Math" panose="02040503050406030204" pitchFamily="18" charset="0"/>
                  </a:rPr>
                  <a:t>w</a:t>
                </a:r>
                <a:r>
                  <a:rPr lang="pt-BR" altLang="pt-BR" sz="2400" dirty="0">
                    <a:latin typeface="Comic Sans MS" panose="030F0702030302020204" pitchFamily="66" charset="0"/>
                    <a:ea typeface="Cambria Math" panose="02040503050406030204" pitchFamily="18" charset="0"/>
                  </a:rPr>
                  <a:t> &gt;&gt; </a:t>
                </a:r>
                <a:r>
                  <a:rPr lang="pt-BR" altLang="pt-BR" sz="2400" dirty="0" err="1">
                    <a:latin typeface="Symbol" panose="05050102010706020507" pitchFamily="18" charset="2"/>
                    <a:ea typeface="Cambria Math" panose="02040503050406030204" pitchFamily="18" charset="0"/>
                  </a:rPr>
                  <a:t>w</a:t>
                </a:r>
                <a:r>
                  <a:rPr lang="pt-BR" altLang="pt-BR" sz="2400" baseline="-25000" dirty="0" err="1">
                    <a:latin typeface="Comic Sans MS" panose="030F0702030302020204" pitchFamily="66" charset="0"/>
                    <a:ea typeface="Cambria Math" panose="02040503050406030204" pitchFamily="18" charset="0"/>
                  </a:rPr>
                  <a:t>n</a:t>
                </a:r>
                <a:r>
                  <a:rPr lang="pt-BR" altLang="pt-BR" sz="2400" baseline="-25000" dirty="0">
                    <a:latin typeface="Comic Sans MS" panose="030F0702030302020204" pitchFamily="66" charset="0"/>
                    <a:ea typeface="Cambria Math" panose="02040503050406030204" pitchFamily="18" charset="0"/>
                  </a:rPr>
                  <a:t>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1</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e>
                            </m:d>
                          </m:e>
                          <m:sup>
                            <m:r>
                              <a:rPr lang="pt-BR" altLang="pt-BR" sz="2400" i="1">
                                <a:latin typeface="Cambria Math" panose="02040503050406030204" pitchFamily="18" charset="0"/>
                                <a:ea typeface="Cambria Math" panose="02040503050406030204" pitchFamily="18" charset="0"/>
                              </a:rPr>
                              <m:t>2</m:t>
                            </m:r>
                          </m:sup>
                        </m:sSup>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4</m:t>
                        </m:r>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𝜔𝜉</m:t>
                                    </m:r>
                                  </m:num>
                                  <m:den>
                                    <m:sSub>
                                      <m:sSubPr>
                                        <m:ctrlPr>
                                          <a:rPr lang="en-US" altLang="pt-BR" sz="2400" i="1">
                                            <a:latin typeface="Cambria Math" panose="02040503050406030204" pitchFamily="18" charset="0"/>
                                            <a:ea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rPr>
                                          <m:t>𝜔</m:t>
                                        </m:r>
                                      </m:e>
                                      <m:sub>
                                        <m:r>
                                          <a:rPr lang="pt-BR" altLang="pt-BR" sz="2400" i="1">
                                            <a:latin typeface="Cambria Math" panose="02040503050406030204" pitchFamily="18" charset="0"/>
                                            <a:ea typeface="Cambria Math" panose="02040503050406030204" pitchFamily="18" charset="0"/>
                                          </a:rPr>
                                          <m:t>𝑛</m:t>
                                        </m:r>
                                      </m:sub>
                                    </m:sSub>
                                  </m:den>
                                </m:f>
                              </m:e>
                            </m:d>
                          </m:e>
                          <m:sup>
                            <m:r>
                              <a:rPr lang="pt-BR" altLang="pt-BR" sz="2400" i="1">
                                <a:latin typeface="Cambria Math" panose="02040503050406030204" pitchFamily="18" charset="0"/>
                                <a:ea typeface="Cambria Math" panose="02040503050406030204" pitchFamily="18" charset="0"/>
                              </a:rPr>
                              <m:t>2</m:t>
                            </m:r>
                          </m:sup>
                        </m:sSup>
                      </m:e>
                    </m:rad>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e>
                            </m:d>
                          </m:e>
                          <m:sup>
                            <m:r>
                              <a:rPr lang="pt-BR" altLang="pt-BR" sz="2400" i="1">
                                <a:latin typeface="Cambria Math" panose="02040503050406030204" pitchFamily="18" charset="0"/>
                                <a:ea typeface="Cambria Math" panose="02040503050406030204" pitchFamily="18" charset="0"/>
                              </a:rPr>
                              <m:t>2</m:t>
                            </m:r>
                          </m:sup>
                        </m:sSup>
                      </m:e>
                    </m:rad>
                    <m:r>
                      <a:rPr lang="pt-BR" altLang="pt-BR" sz="2400" i="1">
                        <a:latin typeface="Cambria Math" panose="02040503050406030204" pitchFamily="18" charset="0"/>
                        <a:ea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d>
                      <m:d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e>
                    </m:d>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40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d>
                      <m:d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num>
                          <m:den>
                            <m:sSub>
                              <m:sSub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Sub>
                          </m:den>
                        </m:f>
                      </m:e>
                    </m:d>
                  </m:oMath>
                </a14:m>
                <a:r>
                  <a:rPr lang="pt-BR" altLang="pt-BR" sz="2400" dirty="0" smtClean="0">
                    <a:latin typeface="Symbol" panose="05050102010706020507" pitchFamily="18" charset="2"/>
                    <a:ea typeface="Cambria Math" panose="02040503050406030204" pitchFamily="18" charset="0"/>
                  </a:rPr>
                  <a:t> </a:t>
                </a:r>
                <a:endParaRPr lang="pt-BR" altLang="pt-BR" sz="2400" dirty="0" smtClean="0">
                  <a:latin typeface="Symbol" panose="05050102010706020507" pitchFamily="18" charset="2"/>
                  <a:ea typeface="Cambria Math" panose="02040503050406030204" pitchFamily="18" charset="0"/>
                </a:endParaRPr>
              </a:p>
              <a:p>
                <a:pPr>
                  <a:lnSpc>
                    <a:spcPct val="120000"/>
                  </a:lnSpc>
                  <a:spcBef>
                    <a:spcPts val="0"/>
                  </a:spcBef>
                </a:pPr>
                <a:r>
                  <a:rPr lang="pt-BR" altLang="pt-BR" sz="2400" dirty="0" smtClean="0">
                    <a:latin typeface="Symbol" panose="05050102010706020507" pitchFamily="18" charset="2"/>
                    <a:ea typeface="Cambria Math" panose="02040503050406030204" pitchFamily="18" charset="0"/>
                  </a:rPr>
                  <a:t>w </a:t>
                </a:r>
                <a:r>
                  <a:rPr lang="pt-BR" altLang="pt-BR" sz="2400" dirty="0" smtClean="0">
                    <a:latin typeface="Comic Sans MS" panose="030F0702030302020204" pitchFamily="66" charset="0"/>
                    <a:ea typeface="Cambria Math" panose="02040503050406030204" pitchFamily="18" charset="0"/>
                  </a:rPr>
                  <a:t>= </a:t>
                </a:r>
                <a:r>
                  <a:rPr lang="pt-BR" altLang="pt-BR" sz="2400" dirty="0" err="1" smtClean="0">
                    <a:latin typeface="Symbol" panose="05050102010706020507" pitchFamily="18" charset="2"/>
                    <a:ea typeface="Cambria Math" panose="02040503050406030204" pitchFamily="18" charset="0"/>
                  </a:rPr>
                  <a:t>w</a:t>
                </a:r>
                <a:r>
                  <a:rPr lang="pt-BR" altLang="pt-BR" sz="2400" baseline="-25000" dirty="0" err="1" smtClean="0">
                    <a:latin typeface="Comic Sans MS" panose="030F0702030302020204" pitchFamily="66" charset="0"/>
                    <a:ea typeface="Cambria Math" panose="02040503050406030204" pitchFamily="18" charset="0"/>
                  </a:rPr>
                  <a:t>n</a:t>
                </a:r>
                <a:r>
                  <a:rPr lang="pt-BR" altLang="pt-BR" sz="2400"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1</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e>
                            </m:d>
                          </m:e>
                          <m:sup>
                            <m:r>
                              <a:rPr lang="pt-BR" altLang="pt-BR" sz="2400" i="1">
                                <a:latin typeface="Cambria Math" panose="02040503050406030204" pitchFamily="18" charset="0"/>
                                <a:ea typeface="Cambria Math" panose="02040503050406030204" pitchFamily="18" charset="0"/>
                              </a:rPr>
                              <m:t>2</m:t>
                            </m:r>
                          </m:sup>
                        </m:sSup>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4</m:t>
                        </m:r>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𝜔𝜉</m:t>
                                    </m:r>
                                  </m:num>
                                  <m:den>
                                    <m:sSub>
                                      <m:sSubPr>
                                        <m:ctrlPr>
                                          <a:rPr lang="en-US" altLang="pt-BR" sz="2400" i="1">
                                            <a:latin typeface="Cambria Math" panose="02040503050406030204" pitchFamily="18" charset="0"/>
                                            <a:ea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rPr>
                                          <m:t>𝜔</m:t>
                                        </m:r>
                                      </m:e>
                                      <m:sub>
                                        <m:r>
                                          <a:rPr lang="pt-BR" altLang="pt-BR" sz="2400" i="1">
                                            <a:latin typeface="Cambria Math" panose="02040503050406030204" pitchFamily="18" charset="0"/>
                                            <a:ea typeface="Cambria Math" panose="02040503050406030204" pitchFamily="18" charset="0"/>
                                          </a:rPr>
                                          <m:t>𝑛</m:t>
                                        </m:r>
                                      </m:sub>
                                    </m:sSub>
                                  </m:den>
                                </m:f>
                              </m:e>
                            </m:d>
                          </m:e>
                          <m:sup>
                            <m:r>
                              <a:rPr lang="pt-BR" altLang="pt-BR" sz="2400" i="1">
                                <a:latin typeface="Cambria Math" panose="02040503050406030204" pitchFamily="18" charset="0"/>
                                <a:ea typeface="Cambria Math" panose="02040503050406030204" pitchFamily="18" charset="0"/>
                              </a:rPr>
                              <m:t>2</m:t>
                            </m:r>
                          </m:sup>
                        </m:sSup>
                      </m:e>
                    </m:rad>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r>
                          <a:rPr lang="pt-BR" altLang="pt-BR" sz="2400" i="1">
                            <a:latin typeface="Cambria Math" panose="02040503050406030204" pitchFamily="18" charset="0"/>
                            <a:ea typeface="Cambria Math" panose="02040503050406030204" pitchFamily="18" charset="0"/>
                            <a:cs typeface="Cambria Math" panose="02040503050406030204" pitchFamily="18" charset="0"/>
                          </a:rPr>
                          <m:t>4</m:t>
                        </m:r>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𝜉</m:t>
                                </m:r>
                              </m:e>
                            </m:d>
                          </m:e>
                          <m:sup>
                            <m:r>
                              <a:rPr lang="pt-BR" altLang="pt-BR" sz="2400" i="1">
                                <a:latin typeface="Cambria Math" panose="02040503050406030204" pitchFamily="18" charset="0"/>
                                <a:ea typeface="Cambria Math" panose="02040503050406030204" pitchFamily="18" charset="0"/>
                              </a:rPr>
                              <m:t>2</m:t>
                            </m:r>
                          </m:sup>
                        </m:sSup>
                      </m:e>
                    </m:rad>
                    <m:r>
                      <a:rPr lang="pt-BR" altLang="pt-BR" sz="2400">
                        <a:latin typeface="Cambria Math" panose="02040503050406030204" pitchFamily="18" charset="0"/>
                        <a:ea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d>
                      <m:dPr>
                        <m:ctrlPr>
                          <a:rPr lang="en-US" altLang="pt-BR" sz="2400" i="1" smtClean="0">
                            <a:latin typeface="Cambria Math" panose="02040503050406030204" pitchFamily="18" charset="0"/>
                            <a:ea typeface="Cambria Math" panose="02040503050406030204" pitchFamily="18" charset="0"/>
                          </a:rPr>
                        </m:ctrlPr>
                      </m:dPr>
                      <m:e>
                        <m:r>
                          <a:rPr lang="pt-BR" altLang="pt-BR" sz="2400" b="0" i="1" smtClean="0">
                            <a:latin typeface="Cambria Math" panose="02040503050406030204" pitchFamily="18" charset="0"/>
                            <a:ea typeface="Cambria Math" panose="02040503050406030204" pitchFamily="18" charset="0"/>
                          </a:rPr>
                          <m:t>2</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𝜉</m:t>
                        </m:r>
                      </m:e>
                    </m:d>
                  </m:oMath>
                </a14:m>
                <a:endPar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270510" y="445770"/>
                <a:ext cx="11527155" cy="5910580"/>
              </a:xfrm>
              <a:prstGeom prst="rect">
                <a:avLst/>
              </a:prstGeom>
              <a:blipFill rotWithShape="1">
                <a:blip r:embed="rId1"/>
                <a:stretch>
                  <a:fillRect b="-44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p:cNvPicPr>
            <a:picLocks noChangeAspect="1"/>
          </p:cNvPicPr>
          <p:nvPr/>
        </p:nvPicPr>
        <p:blipFill>
          <a:blip r:embed="rId1"/>
          <a:stretch>
            <a:fillRect/>
          </a:stretch>
        </p:blipFill>
        <p:spPr>
          <a:xfrm>
            <a:off x="327025" y="1470660"/>
            <a:ext cx="11125835" cy="4977130"/>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6" name="Conector Reto 5"/>
          <p:cNvCxnSpPr/>
          <p:nvPr/>
        </p:nvCxnSpPr>
        <p:spPr>
          <a:xfrm>
            <a:off x="3319780" y="1489710"/>
            <a:ext cx="7973695" cy="4055110"/>
          </a:xfrm>
          <a:prstGeom prst="line">
            <a:avLst/>
          </a:prstGeom>
          <a:ln w="38100">
            <a:solidFill>
              <a:srgbClr val="C00000"/>
            </a:solidFill>
            <a:prstDash val="lgDash"/>
          </a:ln>
        </p:spPr>
        <p:style>
          <a:lnRef idx="1">
            <a:schemeClr val="accent1"/>
          </a:lnRef>
          <a:fillRef idx="0">
            <a:schemeClr val="accent1"/>
          </a:fillRef>
          <a:effectRef idx="0">
            <a:schemeClr val="accent1"/>
          </a:effectRef>
          <a:fontRef idx="minor">
            <a:schemeClr val="tx1"/>
          </a:fontRef>
        </p:style>
      </p:cxnSp>
      <p:sp>
        <p:nvSpPr>
          <p:cNvPr id="11" name="Espaço Reservado para Conteúdo 2"/>
          <p:cNvSpPr txBox="1"/>
          <p:nvPr/>
        </p:nvSpPr>
        <p:spPr>
          <a:xfrm>
            <a:off x="579388" y="238355"/>
            <a:ext cx="3304455" cy="742034"/>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buNone/>
            </a:pP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Polo complexo </a:t>
            </a:r>
            <a:endParaRPr lang="pt-BR" altLang="pt-BR" sz="3200" dirty="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12" name="CaixaDeTexto 11"/>
          <p:cNvSpPr txBox="1"/>
          <p:nvPr/>
        </p:nvSpPr>
        <p:spPr>
          <a:xfrm>
            <a:off x="3883660" y="782320"/>
            <a:ext cx="5122545" cy="645160"/>
          </a:xfrm>
          <a:prstGeom prst="rect">
            <a:avLst/>
          </a:prstGeom>
          <a:noFill/>
        </p:spPr>
        <p:txBody>
          <a:bodyPr wrap="square" rtlCol="0">
            <a:spAutoFit/>
          </a:bodyPr>
          <a:lstStyle/>
          <a:p>
            <a:r>
              <a:rPr lang="pt-BR" dirty="0" smtClean="0">
                <a:latin typeface="Comic Sans MS" panose="030F0702030302020204" pitchFamily="66" charset="0"/>
              </a:rPr>
              <a:t>Assíntota: Passa por (</a:t>
            </a:r>
            <a:r>
              <a:rPr lang="pt-BR" dirty="0" err="1" smtClean="0">
                <a:latin typeface="Symbol" panose="05050102010706020507" pitchFamily="18" charset="2"/>
              </a:rPr>
              <a:t>w</a:t>
            </a:r>
            <a:r>
              <a:rPr lang="pt-BR" baseline="-25000" dirty="0" err="1" smtClean="0">
                <a:latin typeface="Comic Sans MS" panose="030F0702030302020204" pitchFamily="66" charset="0"/>
              </a:rPr>
              <a:t>n</a:t>
            </a:r>
            <a:r>
              <a:rPr lang="pt-BR" dirty="0" smtClean="0">
                <a:latin typeface="Comic Sans MS" panose="030F0702030302020204" pitchFamily="66" charset="0"/>
              </a:rPr>
              <a:t>, 0) e tem inclinação de -40 </a:t>
            </a:r>
            <a:r>
              <a:rPr lang="pt-BR" dirty="0" err="1" smtClean="0">
                <a:latin typeface="Comic Sans MS" panose="030F0702030302020204" pitchFamily="66" charset="0"/>
              </a:rPr>
              <a:t>db</a:t>
            </a:r>
            <a:r>
              <a:rPr lang="pt-BR" dirty="0" smtClean="0">
                <a:latin typeface="Comic Sans MS" panose="030F0702030302020204" pitchFamily="66" charset="0"/>
              </a:rPr>
              <a:t>/</a:t>
            </a:r>
            <a:r>
              <a:rPr lang="pt-BR" dirty="0" err="1" smtClean="0">
                <a:latin typeface="Comic Sans MS" panose="030F0702030302020204" pitchFamily="66" charset="0"/>
              </a:rPr>
              <a:t>dec</a:t>
            </a:r>
            <a:r>
              <a:rPr lang="pt-BR" dirty="0" smtClean="0">
                <a:latin typeface="Comic Sans MS" panose="030F0702030302020204" pitchFamily="66" charset="0"/>
              </a:rPr>
              <a:t> para </a:t>
            </a:r>
            <a:r>
              <a:rPr lang="pt-BR" dirty="0" smtClean="0">
                <a:latin typeface="Symbol" panose="05050102010706020507" pitchFamily="18" charset="2"/>
              </a:rPr>
              <a:t>w </a:t>
            </a:r>
            <a:r>
              <a:rPr lang="pt-BR" dirty="0" smtClean="0">
                <a:latin typeface="Comic Sans MS" panose="030F0702030302020204" pitchFamily="66" charset="0"/>
              </a:rPr>
              <a:t>&gt;&gt; </a:t>
            </a:r>
            <a:r>
              <a:rPr lang="pt-BR" dirty="0" err="1" smtClean="0">
                <a:latin typeface="Symbol" panose="05050102010706020507" pitchFamily="18" charset="2"/>
              </a:rPr>
              <a:t>w</a:t>
            </a:r>
            <a:r>
              <a:rPr lang="pt-BR" baseline="-25000" dirty="0" err="1" smtClean="0">
                <a:latin typeface="Comic Sans MS" panose="030F0702030302020204" pitchFamily="66" charset="0"/>
              </a:rPr>
              <a:t>n</a:t>
            </a:r>
            <a:r>
              <a:rPr lang="pt-BR" dirty="0" smtClean="0">
                <a:latin typeface="Comic Sans MS" panose="030F0702030302020204" pitchFamily="66" charset="0"/>
              </a:rPr>
              <a:t> </a:t>
            </a:r>
            <a:endParaRPr lang="pt-BR" dirty="0"/>
          </a:p>
        </p:txBody>
      </p:sp>
      <p:sp>
        <p:nvSpPr>
          <p:cNvPr id="13" name="Forma livre 12"/>
          <p:cNvSpPr/>
          <p:nvPr/>
        </p:nvSpPr>
        <p:spPr>
          <a:xfrm>
            <a:off x="6249035" y="1427480"/>
            <a:ext cx="546735" cy="1322705"/>
          </a:xfrm>
          <a:custGeom>
            <a:avLst/>
            <a:gdLst>
              <a:gd name="connsiteX0" fmla="*/ 0 w 546755"/>
              <a:gd name="connsiteY0" fmla="*/ 348792 h 350009"/>
              <a:gd name="connsiteX1" fmla="*/ 263951 w 546755"/>
              <a:gd name="connsiteY1" fmla="*/ 320512 h 350009"/>
              <a:gd name="connsiteX2" fmla="*/ 263951 w 546755"/>
              <a:gd name="connsiteY2" fmla="*/ 150829 h 350009"/>
              <a:gd name="connsiteX3" fmla="*/ 546755 w 546755"/>
              <a:gd name="connsiteY3" fmla="*/ 0 h 350009"/>
            </a:gdLst>
            <a:ahLst/>
            <a:cxnLst>
              <a:cxn ang="0">
                <a:pos x="connsiteX0" y="connsiteY0"/>
              </a:cxn>
              <a:cxn ang="0">
                <a:pos x="connsiteX1" y="connsiteY1"/>
              </a:cxn>
              <a:cxn ang="0">
                <a:pos x="connsiteX2" y="connsiteY2"/>
              </a:cxn>
              <a:cxn ang="0">
                <a:pos x="connsiteX3" y="connsiteY3"/>
              </a:cxn>
            </a:cxnLst>
            <a:rect l="l" t="t" r="r" b="b"/>
            <a:pathLst>
              <a:path w="546755" h="350009">
                <a:moveTo>
                  <a:pt x="0" y="348792"/>
                </a:moveTo>
                <a:cubicBezTo>
                  <a:pt x="109979" y="351149"/>
                  <a:pt x="219959" y="353506"/>
                  <a:pt x="263951" y="320512"/>
                </a:cubicBezTo>
                <a:cubicBezTo>
                  <a:pt x="307943" y="287518"/>
                  <a:pt x="216817" y="204248"/>
                  <a:pt x="263951" y="150829"/>
                </a:cubicBezTo>
                <a:cubicBezTo>
                  <a:pt x="311085" y="97410"/>
                  <a:pt x="428920" y="48705"/>
                  <a:pt x="546755" y="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5" name="CaixaDeTexto 4"/>
              <p:cNvSpPr txBox="1"/>
              <p:nvPr/>
            </p:nvSpPr>
            <p:spPr>
              <a:xfrm>
                <a:off x="7759685" y="6004493"/>
                <a:ext cx="2450030" cy="540276"/>
              </a:xfrm>
              <a:prstGeom prst="rect">
                <a:avLst/>
              </a:prstGeom>
              <a:noFill/>
            </p:spPr>
            <p:txBody>
              <a:bodyPr wrap="none" rtlCol="0">
                <a:spAutoFit/>
              </a:bodyPr>
              <a:lstStyle/>
              <a:p>
                <a14:m>
                  <m:oMathPara xmlns:m="http://schemas.openxmlformats.org/officeDocument/2006/math">
                    <m:oMathParaPr>
                      <m:jc m:val="centerGroup"/>
                    </m:oMathParaPr>
                    <m:oMath xmlns:m="http://schemas.openxmlformats.org/officeDocument/2006/math">
                      <m:sSubSup>
                        <m:sSubSup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𝛼</m:t>
                          </m:r>
                        </m:e>
                        <m:sup>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sz="2800" i="1" dirty="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800" i="1" dirty="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800" i="1" dirty="0">
                              <a:latin typeface="Cambria Math" panose="02040503050406030204" pitchFamily="18" charset="0"/>
                              <a:ea typeface="Cambria Math" panose="02040503050406030204" pitchFamily="18" charset="0"/>
                              <a:cs typeface="Cambria Math" panose="02040503050406030204" pitchFamily="18" charset="0"/>
                            </a:rPr>
                            <m:t>𝑑</m:t>
                          </m:r>
                        </m:sub>
                        <m:sup>
                          <m:r>
                            <a:rPr lang="en-US" altLang="pt-BR" sz="2800" i="1" dirty="0">
                              <a:latin typeface="Cambria Math" panose="02040503050406030204" pitchFamily="18" charset="0"/>
                              <a:ea typeface="Cambria Math" panose="02040503050406030204" pitchFamily="18" charset="0"/>
                              <a:cs typeface="Cambria Math" panose="02040503050406030204" pitchFamily="18" charset="0"/>
                            </a:rPr>
                            <m:t>2</m:t>
                          </m:r>
                        </m:sup>
                      </m:sSubSup>
                    </m:oMath>
                  </m:oMathPara>
                </a14:m>
                <a:endParaRPr lang="pt-BR" dirty="0"/>
              </a:p>
            </p:txBody>
          </p:sp>
        </mc:Choice>
        <mc:Fallback>
          <p:sp>
            <p:nvSpPr>
              <p:cNvPr id="5" name="CaixaDeTexto 4"/>
              <p:cNvSpPr txBox="1">
                <a:spLocks noRot="1" noChangeAspect="1" noMove="1" noResize="1" noEditPoints="1" noAdjustHandles="1" noChangeArrowheads="1" noChangeShapeType="1" noTextEdit="1"/>
              </p:cNvSpPr>
              <p:nvPr/>
            </p:nvSpPr>
            <p:spPr>
              <a:xfrm>
                <a:off x="7759685" y="6004493"/>
                <a:ext cx="2450030" cy="540276"/>
              </a:xfrm>
              <a:prstGeom prst="rect">
                <a:avLst/>
              </a:prstGeom>
              <a:blipFill rotWithShape="1">
                <a:blip r:embed="rId2"/>
                <a:stretch>
                  <a:fillRect l="-25" t="-105" r="8" b="85"/>
                </a:stretch>
              </a:blipFill>
            </p:spPr>
            <p:txBody>
              <a:bodyPr/>
              <a:lstStyle/>
              <a:p>
                <a:r>
                  <a:rPr lang="pt-BR" altLang="en-US">
                    <a:noFill/>
                  </a:rPr>
                  <a:t> </a:t>
                </a:r>
              </a:p>
            </p:txBody>
          </p:sp>
        </mc:Fallback>
      </mc:AlternateContent>
      <p:sp>
        <p:nvSpPr>
          <p:cNvPr id="10" name="CaixaDeTexto 9"/>
          <p:cNvSpPr txBox="1"/>
          <p:nvPr/>
        </p:nvSpPr>
        <p:spPr>
          <a:xfrm>
            <a:off x="547209" y="2088832"/>
            <a:ext cx="2707640" cy="521970"/>
          </a:xfrm>
          <a:prstGeom prst="rect">
            <a:avLst/>
          </a:prstGeom>
          <a:solidFill>
            <a:srgbClr val="FFFFCC"/>
          </a:solidFill>
        </p:spPr>
        <p:txBody>
          <a:bodyPr wrap="none" rtlCol="0">
            <a:spAutoFit/>
          </a:bodyPr>
          <a:lstStyle/>
          <a:p>
            <a:r>
              <a:rPr lang="pt-BR" sz="2800" dirty="0">
                <a:latin typeface="Comic Sans MS" panose="030F0702030302020204" pitchFamily="66" charset="0"/>
              </a:rPr>
              <a:t>p</a:t>
            </a:r>
            <a:r>
              <a:rPr lang="pt-BR" sz="2800" dirty="0" smtClean="0">
                <a:latin typeface="Comic Sans MS" panose="030F0702030302020204" pitchFamily="66" charset="0"/>
              </a:rPr>
              <a:t>ara </a:t>
            </a:r>
            <a:r>
              <a:rPr lang="pt-BR" sz="2800" dirty="0" smtClean="0">
                <a:latin typeface="Symbol" panose="05050102010706020507" pitchFamily="18" charset="2"/>
              </a:rPr>
              <a:t>w&lt;&lt;</a:t>
            </a:r>
            <a:r>
              <a:rPr lang="pt-BR" sz="2800" dirty="0" err="1" smtClean="0">
                <a:latin typeface="Symbol" panose="05050102010706020507" pitchFamily="18" charset="2"/>
              </a:rPr>
              <a:t>w</a:t>
            </a:r>
            <a:r>
              <a:rPr lang="pt-BR" sz="2800" baseline="-25000" dirty="0" err="1" smtClean="0">
                <a:latin typeface="Comic Sans MS" panose="030F0702030302020204" pitchFamily="66" charset="0"/>
              </a:rPr>
              <a:t>n</a:t>
            </a:r>
            <a:r>
              <a:rPr lang="pt-BR" sz="2800" dirty="0" smtClean="0">
                <a:latin typeface="Comic Sans MS" panose="030F0702030302020204" pitchFamily="66" charset="0"/>
              </a:rPr>
              <a:t> </a:t>
            </a:r>
            <a:r>
              <a:rPr lang="pt-BR" sz="2800" dirty="0" smtClean="0">
                <a:latin typeface="Calibri" panose="020F0502020204030204" charset="0"/>
                <a:cs typeface="Calibri" panose="020F0502020204030204" charset="0"/>
              </a:rPr>
              <a:t>→</a:t>
            </a:r>
            <a:r>
              <a:rPr lang="pt-BR" sz="2800" dirty="0" smtClean="0">
                <a:latin typeface="Symbol" panose="05050102010706020507" pitchFamily="18" charset="2"/>
              </a:rPr>
              <a:t> 1</a:t>
            </a:r>
            <a:endParaRPr lang="pt-BR" sz="2800" dirty="0">
              <a:latin typeface="Symbol" panose="05050102010706020507" pitchFamily="18" charset="2"/>
            </a:endParaRPr>
          </a:p>
        </p:txBody>
      </p:sp>
      <mc:AlternateContent xmlns:mc="http://schemas.openxmlformats.org/markup-compatibility/2006">
        <mc:Choice xmlns:a14="http://schemas.microsoft.com/office/drawing/2010/main" Requires="a14">
          <p:sp>
            <p:nvSpPr>
              <p:cNvPr id="14" name="CaixaDeTexto 13"/>
              <p:cNvSpPr txBox="1"/>
              <p:nvPr/>
            </p:nvSpPr>
            <p:spPr>
              <a:xfrm>
                <a:off x="8362315" y="3378835"/>
                <a:ext cx="3090545" cy="1160780"/>
              </a:xfrm>
              <a:prstGeom prst="rect">
                <a:avLst/>
              </a:prstGeom>
              <a:solidFill>
                <a:srgbClr val="FFFFCC">
                  <a:alpha val="58000"/>
                </a:srgbClr>
              </a:solidFill>
            </p:spPr>
            <p:txBody>
              <a:bodyPr wrap="square" rtlCol="0">
                <a:spAutoFit/>
              </a:bodyPr>
              <a:lstStyle/>
              <a:p>
                <a:pPr algn="l"/>
                <a:r>
                  <a:rPr lang="pt-BR" sz="2800" dirty="0">
                    <a:latin typeface="Comic Sans MS" panose="030F0702030302020204" pitchFamily="66" charset="0"/>
                  </a:rPr>
                  <a:t>p</a:t>
                </a:r>
                <a:r>
                  <a:rPr lang="pt-BR" sz="2800" dirty="0" smtClean="0">
                    <a:latin typeface="Comic Sans MS" panose="030F0702030302020204" pitchFamily="66" charset="0"/>
                  </a:rPr>
                  <a:t>ara </a:t>
                </a:r>
                <a:r>
                  <a:rPr lang="pt-BR" sz="2800" dirty="0" smtClean="0">
                    <a:latin typeface="Symbol" panose="05050102010706020507" pitchFamily="18" charset="2"/>
                  </a:rPr>
                  <a:t>w</a:t>
                </a:r>
                <a:r>
                  <a:rPr lang="pt-BR" sz="2800" dirty="0" smtClean="0">
                    <a:latin typeface="Comic Sans MS" panose="030F0702030302020204" pitchFamily="66" charset="0"/>
                  </a:rPr>
                  <a:t>&gt;&gt;</a:t>
                </a:r>
                <a:r>
                  <a:rPr lang="pt-BR" sz="2800" dirty="0" smtClean="0">
                    <a:latin typeface="Symbol" panose="05050102010706020507" pitchFamily="18" charset="2"/>
                  </a:rPr>
                  <a:t> </a:t>
                </a:r>
                <a:r>
                  <a:rPr lang="pt-BR" sz="2800" dirty="0" err="1">
                    <a:latin typeface="Symbol" panose="05050102010706020507" pitchFamily="18" charset="2"/>
                  </a:rPr>
                  <a:t>w</a:t>
                </a:r>
                <a:r>
                  <a:rPr lang="pt-BR" sz="2800" baseline="-25000" dirty="0" err="1">
                    <a:latin typeface="Comic Sans MS" panose="030F0702030302020204" pitchFamily="66" charset="0"/>
                  </a:rPr>
                  <a:t>n</a:t>
                </a:r>
                <a:r>
                  <a:rPr lang="pt-BR" sz="2800" baseline="-25000" dirty="0">
                    <a:latin typeface="Comic Sans MS" panose="030F0702030302020204" pitchFamily="66" charset="0"/>
                  </a:rPr>
                  <a:t> </a:t>
                </a:r>
                <a:r>
                  <a:rPr lang="pt-BR" sz="2800" dirty="0" smtClean="0">
                    <a:latin typeface="Calibri" panose="020F0502020204030204" charset="0"/>
                    <a:cs typeface="Calibri" panose="020F0502020204030204" charset="0"/>
                  </a:rPr>
                  <a:t>→</a:t>
                </a:r>
                <a:r>
                  <a:rPr lang="pt-BR" sz="2800" dirty="0" smtClean="0">
                    <a:latin typeface="Symbol" panose="05050102010706020507" pitchFamily="18" charset="2"/>
                  </a:rPr>
                  <a:t> </a:t>
                </a:r>
                <a14:m>
                  <m:oMath xmlns:m="http://schemas.openxmlformats.org/officeDocument/2006/math">
                    <m:f>
                      <m:fPr>
                        <m:ctrlPr>
                          <a:rPr 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p>
                            </m:sSubSup>
                          </m:den>
                        </m:f>
                      </m:den>
                    </m:f>
                  </m:oMath>
                </a14:m>
                <a:endParaRPr lang="pt-BR" sz="2800" dirty="0">
                  <a:latin typeface="Symbol" panose="05050102010706020507" pitchFamily="18" charset="2"/>
                </a:endParaRPr>
              </a:p>
            </p:txBody>
          </p:sp>
        </mc:Choice>
        <mc:Fallback>
          <p:sp>
            <p:nvSpPr>
              <p:cNvPr id="14" name="CaixaDeTexto 13"/>
              <p:cNvSpPr txBox="1">
                <a:spLocks noRot="1" noChangeAspect="1" noMove="1" noResize="1" noEditPoints="1" noAdjustHandles="1" noChangeArrowheads="1" noChangeShapeType="1" noTextEdit="1"/>
              </p:cNvSpPr>
              <p:nvPr/>
            </p:nvSpPr>
            <p:spPr>
              <a:xfrm>
                <a:off x="8362315" y="3378835"/>
                <a:ext cx="3090545" cy="1160780"/>
              </a:xfrm>
              <a:prstGeom prst="rect">
                <a:avLst/>
              </a:prstGeom>
              <a:blipFill rotWithShape="1">
                <a:blip r:embed="rId3"/>
                <a:stretch>
                  <a:fillRect b="-131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9150350" y="626745"/>
                <a:ext cx="2542540" cy="800735"/>
              </a:xfrm>
              <a:prstGeom prst="rect">
                <a:avLst/>
              </a:prstGeom>
              <a:noFill/>
              <a:ln w="28575" cmpd="sng">
                <a:solidFill>
                  <a:srgbClr val="C00000"/>
                </a:solidFill>
                <a:prstDash val="solid"/>
              </a:ln>
            </p:spPr>
            <p:txBody>
              <a:bodyPr wrap="none" rtlCol="0" anchor="t">
                <a:spAutoFit/>
              </a:bodyPr>
              <a:lstStyle/>
              <a:p>
                <a:pPr algn="l"/>
                <a14:m>
                  <m:oMathPara xmlns:m="http://schemas.openxmlformats.org/officeDocument/2006/math">
                    <m:oMathParaPr>
                      <m:jc m:val="centerGroup"/>
                    </m:oMathParaPr>
                    <m:oMath xmlns:m="http://schemas.openxmlformats.org/officeDocument/2006/math">
                      <m:f>
                        <m:fPr>
                          <m:ctrlPr>
                            <a:rPr lang="pt-BR" altLang="pt-BR" sz="2000" b="1"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000" b="1">
                              <a:latin typeface="Cambria Math" panose="02040503050406030204" pitchFamily="18" charset="0"/>
                              <a:ea typeface="Cambria Math" panose="02040503050406030204" pitchFamily="18" charset="0"/>
                              <a:cs typeface="Cambria Math" panose="02040503050406030204" pitchFamily="18" charset="0"/>
                            </a:rPr>
                            <m:t>𝟏</m:t>
                          </m:r>
                        </m:num>
                        <m:den>
                          <m:d>
                            <m:dPr>
                              <m:ctrlPr>
                                <a:rPr lang="pt-BR" altLang="pt-BR" sz="2000" b="1" i="1">
                                  <a:latin typeface="Cambria Math" panose="02040503050406030204" pitchFamily="18" charset="0"/>
                                  <a:ea typeface="Cambria Math" panose="02040503050406030204" pitchFamily="18" charset="0"/>
                                </a:rPr>
                              </m:ctrlPr>
                            </m:dPr>
                            <m:e>
                              <m:r>
                                <a:rPr lang="pt-BR" altLang="pt-BR" sz="2000" b="1">
                                  <a:latin typeface="Cambria Math" panose="02040503050406030204" pitchFamily="18" charset="0"/>
                                  <a:ea typeface="Cambria Math" panose="02040503050406030204" pitchFamily="18" charset="0"/>
                                </a:rPr>
                                <m:t>𝟏</m:t>
                              </m:r>
                              <m:r>
                                <a:rPr lang="pt-BR" altLang="pt-BR" sz="2000" b="1">
                                  <a:latin typeface="Cambria Math" panose="02040503050406030204" pitchFamily="18" charset="0"/>
                                  <a:ea typeface="Cambria Math" panose="02040503050406030204" pitchFamily="18" charset="0"/>
                                </a:rPr>
                                <m:t>−</m:t>
                              </m:r>
                              <m:f>
                                <m:fPr>
                                  <m:type m:val="skw"/>
                                  <m:ctrlPr>
                                    <a:rPr lang="pt-BR" altLang="pt-BR" sz="2000" b="1" i="1">
                                      <a:latin typeface="Cambria Math" panose="02040503050406030204" pitchFamily="18" charset="0"/>
                                      <a:ea typeface="Cambria Math" panose="02040503050406030204" pitchFamily="18" charset="0"/>
                                    </a:rPr>
                                  </m:ctrlPr>
                                </m:fPr>
                                <m:num>
                                  <m:r>
                                    <a:rPr lang="pt-BR" altLang="pt-BR" sz="2000" b="1">
                                      <a:latin typeface="Cambria Math" panose="02040503050406030204" pitchFamily="18" charset="0"/>
                                      <a:ea typeface="Cambria Math" panose="02040503050406030204" pitchFamily="18" charset="0"/>
                                    </a:rPr>
                                    <m:t>𝐬</m:t>
                                  </m:r>
                                </m:num>
                                <m:den>
                                  <m:sSub>
                                    <m:sSubPr>
                                      <m:ctrlPr>
                                        <a:rPr lang="pt-BR" altLang="pt-BR" sz="2000" b="1"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000" b="1" i="1">
                                          <a:latin typeface="Cambria Math" panose="02040503050406030204" pitchFamily="18" charset="0"/>
                                          <a:ea typeface="Cambria Math" panose="02040503050406030204" pitchFamily="18" charset="0"/>
                                          <a:cs typeface="Cambria Math" panose="02040503050406030204" pitchFamily="18" charset="0"/>
                                        </a:rPr>
                                        <m:t>𝒑</m:t>
                                      </m:r>
                                    </m:e>
                                    <m:sub>
                                      <m:r>
                                        <a:rPr lang="en-US" altLang="pt-BR" sz="2000" b="1" i="1">
                                          <a:latin typeface="Cambria Math" panose="02040503050406030204" pitchFamily="18" charset="0"/>
                                          <a:ea typeface="Cambria Math" panose="02040503050406030204" pitchFamily="18" charset="0"/>
                                          <a:cs typeface="Cambria Math" panose="02040503050406030204" pitchFamily="18" charset="0"/>
                                        </a:rPr>
                                        <m:t>𝟏</m:t>
                                      </m:r>
                                    </m:sub>
                                  </m:sSub>
                                </m:den>
                              </m:f>
                            </m:e>
                          </m:d>
                          <m:d>
                            <m:dPr>
                              <m:ctrlPr>
                                <a:rPr lang="pt-BR" altLang="pt-BR" sz="2000" b="1" i="1">
                                  <a:latin typeface="Cambria Math" panose="02040503050406030204" pitchFamily="18" charset="0"/>
                                  <a:ea typeface="Cambria Math" panose="02040503050406030204" pitchFamily="18" charset="0"/>
                                </a:rPr>
                              </m:ctrlPr>
                            </m:dPr>
                            <m:e>
                              <m:r>
                                <a:rPr lang="pt-BR" altLang="pt-BR" sz="2000" b="1">
                                  <a:latin typeface="Cambria Math" panose="02040503050406030204" pitchFamily="18" charset="0"/>
                                  <a:ea typeface="Cambria Math" panose="02040503050406030204" pitchFamily="18" charset="0"/>
                                </a:rPr>
                                <m:t>𝟏</m:t>
                              </m:r>
                              <m:r>
                                <a:rPr lang="pt-BR" altLang="pt-BR" sz="2000" b="1">
                                  <a:latin typeface="Cambria Math" panose="02040503050406030204" pitchFamily="18" charset="0"/>
                                  <a:ea typeface="Cambria Math" panose="02040503050406030204" pitchFamily="18" charset="0"/>
                                </a:rPr>
                                <m:t>−</m:t>
                              </m:r>
                              <m:f>
                                <m:fPr>
                                  <m:type m:val="skw"/>
                                  <m:ctrlPr>
                                    <a:rPr lang="pt-BR" altLang="pt-BR" sz="2000" b="1" i="1">
                                      <a:latin typeface="Cambria Math" panose="02040503050406030204" pitchFamily="18" charset="0"/>
                                      <a:ea typeface="Cambria Math" panose="02040503050406030204" pitchFamily="18" charset="0"/>
                                    </a:rPr>
                                  </m:ctrlPr>
                                </m:fPr>
                                <m:num>
                                  <m:r>
                                    <a:rPr lang="pt-BR" altLang="pt-BR" sz="2000" b="1">
                                      <a:latin typeface="Cambria Math" panose="02040503050406030204" pitchFamily="18" charset="0"/>
                                      <a:ea typeface="Cambria Math" panose="02040503050406030204" pitchFamily="18" charset="0"/>
                                    </a:rPr>
                                    <m:t>𝐬</m:t>
                                  </m:r>
                                </m:num>
                                <m:den>
                                  <m:sSub>
                                    <m:sSubPr>
                                      <m:ctrlPr>
                                        <a:rPr lang="pt-BR" altLang="pt-BR" sz="2000" b="1"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000" b="1" i="1">
                                          <a:latin typeface="Cambria Math" panose="02040503050406030204" pitchFamily="18" charset="0"/>
                                          <a:ea typeface="Cambria Math" panose="02040503050406030204" pitchFamily="18" charset="0"/>
                                          <a:cs typeface="Cambria Math" panose="02040503050406030204" pitchFamily="18" charset="0"/>
                                        </a:rPr>
                                        <m:t>𝒑</m:t>
                                      </m:r>
                                    </m:e>
                                    <m:sub>
                                      <m:r>
                                        <a:rPr lang="en-US" altLang="pt-BR" sz="2000" b="1" i="1">
                                          <a:latin typeface="Cambria Math" panose="02040503050406030204" pitchFamily="18" charset="0"/>
                                          <a:ea typeface="Cambria Math" panose="02040503050406030204" pitchFamily="18" charset="0"/>
                                          <a:cs typeface="Cambria Math" panose="02040503050406030204" pitchFamily="18" charset="0"/>
                                        </a:rPr>
                                        <m:t>𝟐</m:t>
                                      </m:r>
                                    </m:sub>
                                  </m:sSub>
                                </m:den>
                              </m:f>
                            </m:e>
                          </m:d>
                        </m:den>
                      </m:f>
                    </m:oMath>
                  </m:oMathPara>
                </a14:m>
                <a:endParaRPr lang="en-US" altLang="pt-BR" sz="2000" b="1" i="1">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9150350" y="626745"/>
                <a:ext cx="2542540" cy="800735"/>
              </a:xfrm>
              <a:prstGeom prst="rect">
                <a:avLst/>
              </a:prstGeom>
              <a:blipFill rotWithShape="1">
                <a:blip r:embed="rId4"/>
                <a:stretch>
                  <a:fillRect l="-574" t="-1824" r="-549" b="-1745"/>
                </a:stretch>
              </a:blipFill>
              <a:ln w="28575" cmpd="sng">
                <a:solidFill>
                  <a:srgbClr val="C00000"/>
                </a:solidFill>
                <a:prstDash val="solid"/>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588645" y="321945"/>
                <a:ext cx="11015345" cy="639953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buNone/>
                </a:pP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Polo complexo</a:t>
                </a:r>
                <a:endPar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endParaRPr>
              </a:p>
              <a:p>
                <a:pPr marL="0" indent="0" fontAlgn="auto">
                  <a:lnSpc>
                    <a:spcPct val="120000"/>
                  </a:lnSpc>
                  <a:spcBef>
                    <a:spcPts val="600"/>
                  </a:spcBef>
                  <a:buNone/>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Propriedades:</a:t>
                </a:r>
                <a:endPar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endParaRPr>
              </a:p>
              <a:p>
                <a:pPr>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O ponto de referência para traçar a curva é </a:t>
                </a:r>
                <a:r>
                  <a:rPr lang="pt-BR" altLang="pt-BR" sz="2400" dirty="0" err="1" smtClean="0">
                    <a:latin typeface="Symbol" panose="05050102010706020507" pitchFamily="18" charset="2"/>
                    <a:ea typeface="Cambria Math" panose="02040503050406030204" pitchFamily="18" charset="0"/>
                  </a:rPr>
                  <a:t>w</a:t>
                </a:r>
                <a:r>
                  <a:rPr lang="pt-BR" altLang="pt-BR" sz="2400" baseline="-25000" dirty="0" err="1" smtClean="0">
                    <a:latin typeface="Comic Sans MS" panose="030F0702030302020204" pitchFamily="66" charset="0"/>
                    <a:ea typeface="Cambria Math" panose="02040503050406030204" pitchFamily="18" charset="0"/>
                  </a:rPr>
                  <a:t>n</a:t>
                </a:r>
                <a:endParaRPr lang="pt-BR" altLang="pt-BR" sz="2400" baseline="-25000" dirty="0" smtClean="0">
                  <a:latin typeface="Comic Sans MS" panose="030F0702030302020204" pitchFamily="66" charset="0"/>
                  <a:ea typeface="Cambria Math" panose="02040503050406030204" pitchFamily="18" charset="0"/>
                </a:endParaRPr>
              </a:p>
              <a:p>
                <a:pPr>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Quando  </a:t>
                </a:r>
                <a:r>
                  <a:rPr lang="pt-BR" altLang="pt-BR" sz="2400" dirty="0" smtClean="0">
                    <a:latin typeface="Symbol" panose="05050102010706020507" pitchFamily="18" charset="2"/>
                    <a:ea typeface="Cambria Math" panose="02040503050406030204" pitchFamily="18" charset="0"/>
                  </a:rPr>
                  <a:t>w </a:t>
                </a:r>
                <a:r>
                  <a:rPr lang="pt-BR" altLang="pt-BR" sz="2400" dirty="0" smtClean="0">
                    <a:latin typeface="SimSun" panose="02010600030101010101" pitchFamily="2" charset="-122"/>
                    <a:ea typeface="SimSun" panose="02010600030101010101" pitchFamily="2" charset="-122"/>
                  </a:rPr>
                  <a:t>= </a:t>
                </a:r>
                <a:r>
                  <a:rPr lang="pt-BR" altLang="pt-BR" sz="2400" dirty="0" err="1" smtClean="0">
                    <a:latin typeface="Symbol" panose="05050102010706020507" pitchFamily="18" charset="2"/>
                    <a:ea typeface="Cambria Math" panose="02040503050406030204" pitchFamily="18" charset="0"/>
                  </a:rPr>
                  <a:t>w</a:t>
                </a:r>
                <a:r>
                  <a:rPr lang="pt-BR" altLang="pt-BR" sz="2400" baseline="-25000" dirty="0" err="1" smtClean="0">
                    <a:latin typeface="Comic Sans MS" panose="030F0702030302020204" pitchFamily="66" charset="0"/>
                    <a:ea typeface="Cambria Math" panose="02040503050406030204" pitchFamily="18" charset="0"/>
                  </a:rPr>
                  <a:t>n</a:t>
                </a:r>
                <a:r>
                  <a:rPr lang="pt-BR" altLang="pt-BR" sz="2400" dirty="0">
                    <a:latin typeface="Comic Sans MS" panose="030F0702030302020204" pitchFamily="66" charset="0"/>
                    <a:ea typeface="Cambria Math" panose="02040503050406030204" pitchFamily="18" charset="0"/>
                  </a:rPr>
                  <a:t> </a:t>
                </a:r>
                <a:r>
                  <a:rPr lang="pt-BR" altLang="pt-BR" sz="2400" dirty="0" smtClean="0">
                    <a:latin typeface="Comic Sans MS" panose="030F0702030302020204" pitchFamily="66" charset="0"/>
                    <a:ea typeface="Cambria Math" panose="02040503050406030204" pitchFamily="18" charset="0"/>
                  </a:rPr>
                  <a:t>a curva tem valor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d>
                      <m:dPr>
                        <m:ctrlPr>
                          <a:rPr lang="en-US"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2</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𝜉</m:t>
                        </m:r>
                      </m:e>
                    </m:d>
                  </m:oMath>
                </a14:m>
                <a:endPar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endParaRPr>
              </a:p>
              <a:p>
                <a:pPr lvl="1">
                  <a:lnSpc>
                    <a:spcPct val="120000"/>
                  </a:lnSpc>
                  <a:spcBef>
                    <a:spcPts val="600"/>
                  </a:spcBef>
                </a:pPr>
                <a14:m>
                  <m:oMath xmlns:m="http://schemas.openxmlformats.org/officeDocument/2006/math">
                    <m:r>
                      <a:rPr lang="pt-BR" altLang="pt-BR">
                        <a:latin typeface="Cambria Math" panose="02040503050406030204" pitchFamily="18" charset="0"/>
                        <a:ea typeface="Cambria Math" panose="02040503050406030204" pitchFamily="18" charset="0"/>
                        <a:cs typeface="Cambria Math" panose="02040503050406030204" pitchFamily="18" charset="0"/>
                      </a:rPr>
                      <m:t>0</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𝜉</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func>
                      <m:funcPr>
                        <m:ctrlPr>
                          <a:rPr lang="pt-BR" altLang="pt-BR" b="0" i="1" smtClean="0">
                            <a:latin typeface="Cambria Math" panose="02040503050406030204" pitchFamily="18" charset="0"/>
                            <a:ea typeface="Cambria Math" panose="02040503050406030204" pitchFamily="18" charset="0"/>
                            <a:cs typeface="Cambria Math" panose="02040503050406030204" pitchFamily="18" charset="0"/>
                          </a:rPr>
                        </m:ctrlPr>
                      </m:funcPr>
                      <m:fName>
                        <m:r>
                          <m:rPr>
                            <m:sty m:val="p"/>
                          </m:rPr>
                          <a:rPr lang="pt-BR" altLang="pt-BR" b="0" i="0" smtClean="0">
                            <a:latin typeface="Cambria Math" panose="02040503050406030204" pitchFamily="18" charset="0"/>
                            <a:ea typeface="Cambria Math" panose="02040503050406030204" pitchFamily="18" charset="0"/>
                            <a:cs typeface="Cambria Math" panose="02040503050406030204" pitchFamily="18" charset="0"/>
                          </a:rPr>
                          <m:t>cos</m:t>
                        </m:r>
                      </m:fName>
                      <m:e>
                        <m:d>
                          <m:dPr>
                            <m:ctrlPr>
                              <a:rPr lang="pt-BR" altLang="pt-BR" b="0" i="1" smtClean="0">
                                <a:latin typeface="Cambria Math" panose="02040503050406030204" pitchFamily="18" charset="0"/>
                                <a:ea typeface="Cambria Math" panose="02040503050406030204" pitchFamily="18" charset="0"/>
                                <a:cs typeface="Cambria Math" panose="02040503050406030204" pitchFamily="18" charset="0"/>
                              </a:rPr>
                            </m:ctrlPr>
                          </m:dPr>
                          <m:e>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𝜃</m:t>
                            </m:r>
                          </m:e>
                        </m:d>
                      </m:e>
                    </m:func>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1</m:t>
                    </m:r>
                  </m:oMath>
                </a14:m>
                <a:endParaRPr lang="pt-BR" altLang="pt-BR" dirty="0" smtClean="0">
                  <a:latin typeface="Comic Sans MS" panose="030F0702030302020204" pitchFamily="66" charset="0"/>
                  <a:ea typeface="Cambria Math" panose="02040503050406030204" pitchFamily="18" charset="0"/>
                  <a:cs typeface="Comic Sans MS" panose="030F0702030302020204" pitchFamily="66" charset="0"/>
                </a:endParaRPr>
              </a:p>
              <a:p>
                <a:pPr lvl="1">
                  <a:lnSpc>
                    <a:spcPct val="120000"/>
                  </a:lnSpc>
                  <a:spcBef>
                    <a:spcPts val="600"/>
                  </a:spcBef>
                </a:pPr>
                <a:r>
                  <a:rPr lang="pt-BR" altLang="pt-BR" dirty="0" smtClean="0">
                    <a:latin typeface="Comic Sans MS" panose="030F0702030302020204" pitchFamily="66" charset="0"/>
                    <a:ea typeface="Cambria Math" panose="02040503050406030204" pitchFamily="18" charset="0"/>
                    <a:cs typeface="Comic Sans MS" panose="030F0702030302020204" pitchFamily="66" charset="0"/>
                  </a:rPr>
                  <a:t>Se </a:t>
                </a:r>
                <a14:m>
                  <m:oMath xmlns:m="http://schemas.openxmlformats.org/officeDocument/2006/math">
                    <m:r>
                      <a:rPr lang="pt-BR" altLang="pt-BR">
                        <a:latin typeface="Cambria Math" panose="02040503050406030204" pitchFamily="18" charset="0"/>
                        <a:ea typeface="Cambria Math" panose="02040503050406030204" pitchFamily="18" charset="0"/>
                        <a:cs typeface="Cambria Math" panose="02040503050406030204" pitchFamily="18" charset="0"/>
                      </a:rPr>
                      <m:t>0</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&lt;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0</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5</m:t>
                    </m:r>
                  </m:oMath>
                </a14:m>
                <a:r>
                  <a:rPr lang="pt-BR" altLang="pt-BR" dirty="0" smtClean="0">
                    <a:latin typeface="Comic Sans MS" panose="030F0702030302020204" pitchFamily="66" charset="0"/>
                    <a:ea typeface="Cambria Math" panose="02040503050406030204" pitchFamily="18" charset="0"/>
                    <a:cs typeface="Comic Sans MS" panose="030F0702030302020204" pitchFamily="66" charset="0"/>
                  </a:rPr>
                  <a:t> então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20</m:t>
                    </m:r>
                    <m:r>
                      <a:rPr lang="en-US" altLang="pt-BR" i="1">
                        <a:latin typeface="Cambria Math" panose="02040503050406030204" pitchFamily="18" charset="0"/>
                        <a:ea typeface="Cambria Math" panose="02040503050406030204" pitchFamily="18" charset="0"/>
                        <a:cs typeface="Cambria Math" panose="02040503050406030204" pitchFamily="18" charset="0"/>
                      </a:rPr>
                      <m:t>𝑙𝑜𝑔</m:t>
                    </m:r>
                    <m:d>
                      <m:dPr>
                        <m:ctrlPr>
                          <a:rPr lang="en-US"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e>
                    </m:d>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&gt;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0</m:t>
                    </m:r>
                  </m:oMath>
                </a14:m>
                <a:endParaRPr lang="pt-BR" altLang="pt-BR" b="0" dirty="0" smtClean="0">
                  <a:latin typeface="Comic Sans MS" panose="030F0702030302020204" pitchFamily="66" charset="0"/>
                  <a:ea typeface="Cambria Math" panose="02040503050406030204" pitchFamily="18" charset="0"/>
                  <a:cs typeface="Cambria Math" panose="02040503050406030204" pitchFamily="18" charset="0"/>
                </a:endParaRPr>
              </a:p>
              <a:p>
                <a:pPr lvl="1">
                  <a:lnSpc>
                    <a:spcPct val="120000"/>
                  </a:lnSpc>
                  <a:spcBef>
                    <a:spcPts val="600"/>
                  </a:spcBef>
                </a:pPr>
                <a:r>
                  <a:rPr lang="pt-BR" altLang="pt-BR" dirty="0">
                    <a:latin typeface="Comic Sans MS" panose="030F0702030302020204" pitchFamily="66" charset="0"/>
                    <a:ea typeface="Cambria Math" panose="02040503050406030204" pitchFamily="18" charset="0"/>
                    <a:cs typeface="Comic Sans MS" panose="030F0702030302020204" pitchFamily="66" charset="0"/>
                  </a:rPr>
                  <a:t>Se </a:t>
                </a:r>
                <a14:m>
                  <m:oMath xmlns:m="http://schemas.openxmlformats.org/officeDocument/2006/math">
                    <m:r>
                      <a:rPr lang="pt-BR" altLang="pt-BR">
                        <a:latin typeface="Cambria Math" panose="02040503050406030204" pitchFamily="18" charset="0"/>
                        <a:ea typeface="Cambria Math" panose="02040503050406030204" pitchFamily="18" charset="0"/>
                        <a:cs typeface="Cambria Math" panose="02040503050406030204" pitchFamily="18" charset="0"/>
                      </a:rPr>
                      <m:t>0</m:t>
                    </m:r>
                    <m:r>
                      <a:rPr lang="pt-BR" altLang="pt-BR" b="0" i="0"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b="0" i="0" smtClean="0">
                        <a:latin typeface="Cambria Math" panose="02040503050406030204" pitchFamily="18" charset="0"/>
                        <a:ea typeface="Cambria Math" panose="02040503050406030204" pitchFamily="18" charset="0"/>
                        <a:cs typeface="Cambria Math" panose="02040503050406030204" pitchFamily="18" charset="0"/>
                      </a:rPr>
                      <m:t>5</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r>
                      <a:rPr lang="pt-BR" altLang="pt-BR" i="1">
                        <a:latin typeface="Cambria Math" panose="02040503050406030204" pitchFamily="18" charset="0"/>
                        <a:ea typeface="Cambria Math" panose="02040503050406030204" pitchFamily="18" charset="0"/>
                        <a:cs typeface="Cambria Math" panose="02040503050406030204" pitchFamily="18" charset="0"/>
                      </a:rPr>
                      <m:t>&lt;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1</m:t>
                    </m:r>
                  </m:oMath>
                </a14:m>
                <a:r>
                  <a:rPr lang="pt-BR" altLang="pt-BR" dirty="0">
                    <a:latin typeface="Comic Sans MS" panose="030F0702030302020204" pitchFamily="66" charset="0"/>
                    <a:ea typeface="Cambria Math" panose="02040503050406030204" pitchFamily="18" charset="0"/>
                    <a:cs typeface="Comic Sans MS" panose="030F0702030302020204" pitchFamily="66" charset="0"/>
                  </a:rPr>
                  <a:t> então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20</m:t>
                    </m:r>
                    <m:r>
                      <a:rPr lang="en-US" altLang="pt-BR" i="1">
                        <a:latin typeface="Cambria Math" panose="02040503050406030204" pitchFamily="18" charset="0"/>
                        <a:ea typeface="Cambria Math" panose="02040503050406030204" pitchFamily="18" charset="0"/>
                        <a:cs typeface="Cambria Math" panose="02040503050406030204" pitchFamily="18" charset="0"/>
                      </a:rPr>
                      <m:t>𝑙𝑜𝑔</m:t>
                    </m:r>
                    <m:d>
                      <m:dPr>
                        <m:ctrlPr>
                          <a:rPr lang="en-US"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e>
                    </m:d>
                    <m:r>
                      <a:rPr lang="pt-BR" altLang="pt-BR"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0</m:t>
                    </m:r>
                  </m:oMath>
                </a14:m>
                <a:endParaRPr lang="pt-BR" altLang="pt-BR" dirty="0" smtClean="0">
                  <a:latin typeface="Comic Sans MS" panose="030F0702030302020204" pitchFamily="66" charset="0"/>
                  <a:ea typeface="Cambria Math" panose="02040503050406030204" pitchFamily="18" charset="0"/>
                  <a:cs typeface="Cambria Math" panose="02040503050406030204" pitchFamily="18" charset="0"/>
                </a:endParaRPr>
              </a:p>
              <a:p>
                <a:pPr marL="0" lvl="1">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rPr>
                  <a:t>Um pico </a:t>
                </a:r>
                <a:r>
                  <a:rPr lang="pt-BR" altLang="pt-BR" dirty="0" smtClean="0">
                    <a:latin typeface="Comic Sans MS" panose="030F0702030302020204" pitchFamily="66" charset="0"/>
                    <a:ea typeface="Cambria Math" panose="02040503050406030204" pitchFamily="18" charset="0"/>
                    <a:cs typeface="Comic Sans MS" panose="030F0702030302020204" pitchFamily="66" charset="0"/>
                    <a:sym typeface="+mn-ea"/>
                  </a:rPr>
                  <a:t>aparece apenas quando  </a:t>
                </a:r>
                <a14:m>
                  <m:oMath xmlns:m="http://schemas.openxmlformats.org/officeDocument/2006/math">
                    <m:r>
                      <a:rPr lang="pt-BR" altLang="pt-BR" sz="2000">
                        <a:latin typeface="Cambria Math" panose="02040503050406030204" pitchFamily="18" charset="0"/>
                        <a:ea typeface="Cambria Math" panose="02040503050406030204" pitchFamily="18" charset="0"/>
                        <a:cs typeface="Cambria Math" panose="02040503050406030204" pitchFamily="18" charset="0"/>
                      </a:rPr>
                      <m:t>0</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𝜉</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&lt;</m:t>
                    </m:r>
                    <m:f>
                      <m:fPr>
                        <m:type m:val="skw"/>
                        <m:ctrlPr>
                          <a:rPr lang="pt-BR" altLang="pt-BR" sz="20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000" i="1">
                            <a:latin typeface="Cambria Math" panose="02040503050406030204" pitchFamily="18" charset="0"/>
                            <a:ea typeface="Cambria Math" panose="02040503050406030204" pitchFamily="18" charset="0"/>
                            <a:cs typeface="Cambria Math" panose="02040503050406030204" pitchFamily="18" charset="0"/>
                          </a:rPr>
                          <m:t>1</m:t>
                        </m:r>
                      </m:num>
                      <m:den>
                        <m:rad>
                          <m:radPr>
                            <m:degHide m:val="on"/>
                            <m:ctrlPr>
                              <a:rPr lang="pt-BR" altLang="pt-BR" sz="2000" i="1">
                                <a:latin typeface="Cambria Math" panose="02040503050406030204" pitchFamily="18" charset="0"/>
                                <a:ea typeface="Cambria Math" panose="02040503050406030204" pitchFamily="18" charset="0"/>
                                <a:cs typeface="Cambria Math" panose="02040503050406030204" pitchFamily="18" charset="0"/>
                              </a:rPr>
                            </m:ctrlPr>
                          </m:radPr>
                          <m:deg/>
                          <m:e>
                            <m:r>
                              <a:rPr lang="en-US" altLang="pt-BR" sz="2000" i="1">
                                <a:latin typeface="Cambria Math" panose="02040503050406030204" pitchFamily="18" charset="0"/>
                                <a:ea typeface="Cambria Math" panose="02040503050406030204" pitchFamily="18" charset="0"/>
                                <a:cs typeface="Cambria Math" panose="02040503050406030204" pitchFamily="18" charset="0"/>
                              </a:rPr>
                              <m:t>2</m:t>
                            </m:r>
                          </m:e>
                        </m:rad>
                      </m:den>
                    </m:f>
                  </m:oMath>
                </a14:m>
                <a:r>
                  <a:rPr lang="pt-BR" altLang="en-US" sz="2000">
                    <a:latin typeface="Cambria Math" panose="02040503050406030204" pitchFamily="18" charset="0"/>
                    <a:ea typeface="Cambria Math" panose="02040503050406030204" pitchFamily="18" charset="0"/>
                    <a:cs typeface="Cambria Math" panose="02040503050406030204" pitchFamily="18" charset="0"/>
                  </a:rPr>
                  <a:t>=0,707</a:t>
                </a:r>
                <a:endParaRPr lang="pt-BR" altLang="pt-BR" b="0" dirty="0" smtClean="0">
                  <a:latin typeface="Comic Sans MS" panose="030F0702030302020204" pitchFamily="66" charset="0"/>
                  <a:ea typeface="Cambria Math" panose="02040503050406030204" pitchFamily="18" charset="0"/>
                  <a:cs typeface="Cambria Math" panose="02040503050406030204" pitchFamily="18" charset="0"/>
                </a:endParaRPr>
              </a:p>
              <a:p>
                <a:pPr lvl="1">
                  <a:lnSpc>
                    <a:spcPct val="120000"/>
                  </a:lnSpc>
                  <a:spcBef>
                    <a:spcPts val="600"/>
                  </a:spcBef>
                </a:pPr>
                <a:r>
                  <a:rPr lang="pt-BR" altLang="pt-BR" dirty="0" smtClean="0">
                    <a:latin typeface="Comic Sans MS" panose="030F0702030302020204" pitchFamily="66" charset="0"/>
                    <a:ea typeface="Cambria Math" panose="02040503050406030204" pitchFamily="18" charset="0"/>
                    <a:cs typeface="Cambria Math" panose="02040503050406030204" pitchFamily="18" charset="0"/>
                  </a:rPr>
                  <a:t>quando há um pico na curva, ele acontece na frequência </a:t>
                </a:r>
                <a14:m>
                  <m:oMath xmlns:m="http://schemas.openxmlformats.org/officeDocument/2006/math">
                    <m:sSub>
                      <m:sSubPr>
                        <m:ctrlPr>
                          <a:rPr lang="el-GR" altLang="pt-BR" sz="2000" i="1" smtClean="0">
                            <a:latin typeface="Cambria Math" panose="02040503050406030204" pitchFamily="18" charset="0"/>
                            <a:ea typeface="Cambria Math" panose="02040503050406030204" pitchFamily="18" charset="0"/>
                          </a:rPr>
                        </m:ctrlPr>
                      </m:sSubPr>
                      <m:e>
                        <m:r>
                          <a:rPr lang="el-GR" altLang="pt-BR" sz="2000" i="1" smtClean="0">
                            <a:latin typeface="Cambria Math" panose="02040503050406030204" pitchFamily="18" charset="0"/>
                            <a:ea typeface="Cambria Math" panose="02040503050406030204" pitchFamily="18" charset="0"/>
                          </a:rPr>
                          <m:t>𝜔</m:t>
                        </m:r>
                      </m:e>
                      <m:sub>
                        <m:r>
                          <a:rPr lang="pt-BR" altLang="pt-BR" sz="2000" b="0" i="1" smtClean="0">
                            <a:latin typeface="Cambria Math" panose="02040503050406030204" pitchFamily="18" charset="0"/>
                            <a:ea typeface="Cambria Math" panose="02040503050406030204" pitchFamily="18" charset="0"/>
                          </a:rPr>
                          <m:t>𝑅</m:t>
                        </m:r>
                      </m:sub>
                    </m:sSub>
                    <m:r>
                      <a:rPr lang="pt-BR" altLang="pt-BR" sz="2000" b="0" i="1" smtClean="0">
                        <a:latin typeface="Cambria Math" panose="02040503050406030204" pitchFamily="18" charset="0"/>
                        <a:ea typeface="Cambria Math" panose="02040503050406030204" pitchFamily="18" charset="0"/>
                      </a:rPr>
                      <m:t>=</m:t>
                    </m:r>
                    <m:sSub>
                      <m:sSubPr>
                        <m:ctrlPr>
                          <a:rPr lang="el-GR" altLang="pt-BR" sz="2000" i="1" smtClean="0">
                            <a:latin typeface="Cambria Math" panose="02040503050406030204" pitchFamily="18" charset="0"/>
                            <a:ea typeface="Cambria Math" panose="02040503050406030204" pitchFamily="18" charset="0"/>
                          </a:rPr>
                        </m:ctrlPr>
                      </m:sSubPr>
                      <m:e>
                        <m:r>
                          <a:rPr lang="el-GR" altLang="pt-BR" sz="2000" i="1">
                            <a:latin typeface="Cambria Math" panose="02040503050406030204" pitchFamily="18" charset="0"/>
                            <a:ea typeface="Cambria Math" panose="02040503050406030204" pitchFamily="18" charset="0"/>
                          </a:rPr>
                          <m:t>𝜔</m:t>
                        </m:r>
                      </m:e>
                      <m:sub>
                        <m:r>
                          <a:rPr lang="pt-BR" altLang="pt-BR" sz="2000" b="0" i="1" smtClean="0">
                            <a:latin typeface="Cambria Math" panose="02040503050406030204" pitchFamily="18" charset="0"/>
                            <a:ea typeface="Cambria Math" panose="02040503050406030204" pitchFamily="18" charset="0"/>
                          </a:rPr>
                          <m:t>𝑛</m:t>
                        </m:r>
                      </m:sub>
                    </m:sSub>
                    <m:rad>
                      <m:radPr>
                        <m:degHide m:val="on"/>
                        <m:ctrlPr>
                          <a:rPr lang="pt-BR" altLang="pt-BR" sz="2000" b="0" i="1" smtClean="0">
                            <a:latin typeface="Cambria Math" panose="02040503050406030204" pitchFamily="18" charset="0"/>
                            <a:ea typeface="Cambria Math" panose="02040503050406030204" pitchFamily="18" charset="0"/>
                          </a:rPr>
                        </m:ctrlPr>
                      </m:radPr>
                      <m:deg/>
                      <m:e>
                        <m:r>
                          <a:rPr lang="pt-BR" altLang="pt-BR" sz="2000" b="0" i="1" smtClean="0">
                            <a:latin typeface="Cambria Math" panose="02040503050406030204" pitchFamily="18" charset="0"/>
                            <a:ea typeface="Cambria Math" panose="02040503050406030204" pitchFamily="18" charset="0"/>
                          </a:rPr>
                          <m:t>1</m:t>
                        </m:r>
                        <m:r>
                          <a:rPr lang="pt-BR" altLang="pt-BR" sz="2000" b="0" i="1" smtClean="0">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rPr>
                          <m:t>2</m:t>
                        </m:r>
                        <m:sSup>
                          <m:sSupPr>
                            <m:ctrlPr>
                              <a:rPr lang="pt-BR" altLang="pt-BR" sz="2000" i="1" smtClean="0">
                                <a:latin typeface="Cambria Math" panose="02040503050406030204" pitchFamily="18" charset="0"/>
                                <a:ea typeface="Cambria Math" panose="02040503050406030204" pitchFamily="18" charset="0"/>
                              </a:rPr>
                            </m:ctrlPr>
                          </m:sSupPr>
                          <m:e>
                            <m:r>
                              <a:rPr lang="en-US" altLang="pt-BR" sz="2000" i="1" smtClean="0">
                                <a:latin typeface="Cambria Math" panose="02040503050406030204" pitchFamily="18" charset="0"/>
                                <a:ea typeface="Cambria Math" panose="02040503050406030204" pitchFamily="18" charset="0"/>
                                <a:cs typeface="Cambria Math" panose="02040503050406030204" pitchFamily="18" charset="0"/>
                              </a:rPr>
                              <m:t>𝜉</m:t>
                            </m:r>
                          </m:e>
                          <m:sup>
                            <m:r>
                              <a:rPr lang="pt-BR" altLang="pt-BR" sz="2000" b="0" i="1" smtClean="0">
                                <a:latin typeface="Cambria Math" panose="02040503050406030204" pitchFamily="18" charset="0"/>
                                <a:ea typeface="Cambria Math" panose="02040503050406030204" pitchFamily="18" charset="0"/>
                              </a:rPr>
                              <m:t>2</m:t>
                            </m:r>
                          </m:sup>
                        </m:sSup>
                      </m:e>
                    </m:rad>
                  </m:oMath>
                </a14:m>
                <a:endParaRPr lang="pt-BR" altLang="pt-BR" sz="2000" dirty="0" smtClean="0">
                  <a:latin typeface="Comic Sans MS" panose="030F0702030302020204" pitchFamily="66" charset="0"/>
                  <a:ea typeface="Cambria Math" panose="02040503050406030204" pitchFamily="18" charset="0"/>
                  <a:cs typeface="Cambria Math" panose="02040503050406030204" pitchFamily="18" charset="0"/>
                </a:endParaRPr>
              </a:p>
              <a:p>
                <a:pPr lvl="1" fontAlgn="auto">
                  <a:lnSpc>
                    <a:spcPct val="120000"/>
                  </a:lnSpc>
                  <a:spcBef>
                    <a:spcPts val="0"/>
                  </a:spcBef>
                </a:pPr>
                <a:r>
                  <a:rPr lang="pt-BR" altLang="pt-BR" dirty="0" smtClean="0">
                    <a:latin typeface="Comic Sans MS" panose="030F0702030302020204" pitchFamily="66" charset="0"/>
                    <a:ea typeface="Cambria Math" panose="02040503050406030204" pitchFamily="18" charset="0"/>
                    <a:cs typeface="Comic Sans MS" panose="030F0702030302020204" pitchFamily="66" charset="0"/>
                  </a:rPr>
                  <a:t>o valor de pico em </a:t>
                </a:r>
                <a14:m>
                  <m:oMath xmlns:m="http://schemas.openxmlformats.org/officeDocument/2006/math">
                    <m:sSub>
                      <m:sSubPr>
                        <m:ctrlPr>
                          <a:rPr lang="el-GR" altLang="pt-BR" i="1">
                            <a:latin typeface="Cambria Math" panose="02040503050406030204" pitchFamily="18" charset="0"/>
                            <a:ea typeface="Cambria Math" panose="02040503050406030204" pitchFamily="18" charset="0"/>
                          </a:rPr>
                        </m:ctrlPr>
                      </m:sSubPr>
                      <m:e>
                        <m:r>
                          <a:rPr lang="el-GR" altLang="pt-BR" i="1">
                            <a:latin typeface="Cambria Math" panose="02040503050406030204" pitchFamily="18" charset="0"/>
                            <a:ea typeface="Cambria Math" panose="02040503050406030204" pitchFamily="18" charset="0"/>
                          </a:rPr>
                          <m:t>𝜔</m:t>
                        </m:r>
                      </m:e>
                      <m:sub>
                        <m:r>
                          <a:rPr lang="pt-BR" altLang="pt-BR" i="1">
                            <a:latin typeface="Cambria Math" panose="02040503050406030204" pitchFamily="18" charset="0"/>
                            <a:ea typeface="Cambria Math" panose="02040503050406030204" pitchFamily="18" charset="0"/>
                          </a:rPr>
                          <m:t>𝑅</m:t>
                        </m:r>
                      </m:sub>
                    </m:sSub>
                  </m:oMath>
                </a14:m>
                <a:r>
                  <a:rPr lang="pt-BR" altLang="pt-BR" dirty="0" smtClean="0">
                    <a:latin typeface="Comic Sans MS" panose="030F0702030302020204" pitchFamily="66" charset="0"/>
                    <a:ea typeface="Cambria Math" panose="02040503050406030204" pitchFamily="18" charset="0"/>
                    <a:cs typeface="Comic Sans MS" panose="030F0702030302020204" pitchFamily="66" charset="0"/>
                  </a:rPr>
                  <a:t> é </a:t>
                </a:r>
                <a14:m>
                  <m:oMath xmlns:m="http://schemas.openxmlformats.org/officeDocument/2006/math">
                    <m:f>
                      <m:fPr>
                        <m:ctrlPr>
                          <a:rPr lang="pt-BR" altLang="pt-BR" b="0" i="1" smtClean="0">
                            <a:latin typeface="Cambria Math" panose="02040503050406030204" pitchFamily="18" charset="0"/>
                            <a:ea typeface="Cambria Math" panose="02040503050406030204" pitchFamily="18" charset="0"/>
                          </a:rPr>
                        </m:ctrlPr>
                      </m:fPr>
                      <m:num>
                        <m:r>
                          <a:rPr lang="pt-BR" altLang="pt-BR" b="0" i="1" smtClean="0">
                            <a:latin typeface="Cambria Math" panose="02040503050406030204" pitchFamily="18" charset="0"/>
                            <a:ea typeface="Cambria Math" panose="02040503050406030204" pitchFamily="18" charset="0"/>
                          </a:rPr>
                          <m:t>1</m:t>
                        </m:r>
                      </m:num>
                      <m:den>
                        <m:r>
                          <a:rPr lang="pt-BR" altLang="pt-BR" b="0" i="1" smtClean="0">
                            <a:latin typeface="Cambria Math" panose="02040503050406030204" pitchFamily="18" charset="0"/>
                            <a:ea typeface="Cambria Math" panose="02040503050406030204" pitchFamily="18" charset="0"/>
                          </a:rPr>
                          <m:t>2</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𝜉</m:t>
                        </m:r>
                        <m:rad>
                          <m:radPr>
                            <m:degHide m:val="on"/>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radPr>
                          <m:deg/>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sSup>
                              <m:sSupPr>
                                <m:ctrlPr>
                                  <a:rPr lang="pt-BR" altLang="pt-BR" i="1">
                                    <a:latin typeface="Cambria Math" panose="02040503050406030204" pitchFamily="18" charset="0"/>
                                    <a:ea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𝜉</m:t>
                                </m:r>
                              </m:e>
                              <m:sup>
                                <m:r>
                                  <a:rPr lang="pt-BR" altLang="pt-BR" i="1">
                                    <a:latin typeface="Cambria Math" panose="02040503050406030204" pitchFamily="18" charset="0"/>
                                    <a:ea typeface="Cambria Math" panose="02040503050406030204" pitchFamily="18" charset="0"/>
                                  </a:rPr>
                                  <m:t>2</m:t>
                                </m:r>
                              </m:sup>
                            </m:sSup>
                          </m:e>
                        </m:rad>
                      </m:den>
                    </m:f>
                  </m:oMath>
                </a14:m>
                <a:endParaRPr lang="pt-BR" altLang="pt-BR" dirty="0" smtClean="0">
                  <a:latin typeface="Comic Sans MS" panose="030F0702030302020204" pitchFamily="66" charset="0"/>
                  <a:ea typeface="Cambria Math" panose="02040503050406030204" pitchFamily="18" charset="0"/>
                  <a:cs typeface="Comic Sans MS" panose="030F0702030302020204" pitchFamily="66" charset="0"/>
                </a:endParaRPr>
              </a:p>
              <a:p>
                <a:pPr lvl="1" fontAlgn="auto">
                  <a:lnSpc>
                    <a:spcPct val="120000"/>
                  </a:lnSpc>
                  <a:spcBef>
                    <a:spcPts val="0"/>
                  </a:spcBef>
                </a:pPr>
                <a:r>
                  <a:rPr lang="pt-BR" altLang="pt-BR" dirty="0" smtClean="0">
                    <a:latin typeface="Comic Sans MS" panose="030F0702030302020204" pitchFamily="66" charset="0"/>
                    <a:ea typeface="Cambria Math" panose="02040503050406030204" pitchFamily="18" charset="0"/>
                    <a:cs typeface="Cambria Math" panose="02040503050406030204" pitchFamily="18" charset="0"/>
                  </a:rPr>
                  <a:t>para </a:t>
                </a:r>
                <a14:m>
                  <m:oMath xmlns:m="http://schemas.openxmlformats.org/officeDocument/2006/math">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𝜉</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0</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5</m:t>
                    </m:r>
                  </m:oMath>
                </a14:m>
                <a:r>
                  <a:rPr lang="pt-BR" altLang="pt-BR" dirty="0" smtClean="0">
                    <a:latin typeface="Comic Sans MS" panose="030F0702030302020204" pitchFamily="66" charset="0"/>
                    <a:ea typeface="Cambria Math" panose="02040503050406030204" pitchFamily="18" charset="0"/>
                    <a:cs typeface="Cambria Math" panose="02040503050406030204" pitchFamily="18" charset="0"/>
                  </a:rPr>
                  <a:t>, a curva passa pelo ponto (</a:t>
                </a:r>
                <a:r>
                  <a:rPr lang="pt-BR" altLang="pt-BR" dirty="0" err="1" smtClean="0">
                    <a:latin typeface="Symbol" panose="05050102010706020507" pitchFamily="18" charset="2"/>
                    <a:ea typeface="Cambria Math" panose="02040503050406030204" pitchFamily="18" charset="0"/>
                  </a:rPr>
                  <a:t>w</a:t>
                </a:r>
                <a:r>
                  <a:rPr lang="pt-BR" altLang="pt-BR" baseline="-25000" dirty="0" err="1" smtClean="0">
                    <a:latin typeface="Comic Sans MS" panose="030F0702030302020204" pitchFamily="66" charset="0"/>
                    <a:ea typeface="Cambria Math" panose="02040503050406030204" pitchFamily="18" charset="0"/>
                  </a:rPr>
                  <a:t>n</a:t>
                </a:r>
                <a:r>
                  <a:rPr lang="pt-BR" altLang="pt-BR" dirty="0" smtClean="0">
                    <a:latin typeface="Comic Sans MS" panose="030F0702030302020204" pitchFamily="66" charset="0"/>
                    <a:ea typeface="Cambria Math" panose="02040503050406030204" pitchFamily="18" charset="0"/>
                  </a:rPr>
                  <a:t>, 0)</a:t>
                </a:r>
                <a:r>
                  <a:rPr lang="pt-BR" altLang="pt-BR" dirty="0" smtClean="0">
                    <a:latin typeface="Comic Sans MS" panose="030F0702030302020204" pitchFamily="66" charset="0"/>
                    <a:ea typeface="Cambria Math" panose="02040503050406030204" pitchFamily="18" charset="0"/>
                    <a:cs typeface="Cambria Math" panose="02040503050406030204" pitchFamily="18" charset="0"/>
                  </a:rPr>
                  <a:t> </a:t>
                </a:r>
                <a:endParaRPr lang="pt-BR" altLang="pt-BR" dirty="0">
                  <a:latin typeface="Comic Sans MS" panose="030F0702030302020204" pitchFamily="66" charset="0"/>
                  <a:ea typeface="Cambria Math" panose="02040503050406030204" pitchFamily="18" charset="0"/>
                  <a:cs typeface="Cambria Math" panose="02040503050406030204" pitchFamily="18" charset="0"/>
                </a:endParaRPr>
              </a:p>
              <a:p>
                <a:pPr lvl="1">
                  <a:lnSpc>
                    <a:spcPct val="120000"/>
                  </a:lnSpc>
                  <a:spcBef>
                    <a:spcPts val="600"/>
                  </a:spcBef>
                </a:pPr>
                <a:endParaRPr lang="pt-BR" altLang="pt-BR" sz="2000" dirty="0">
                  <a:latin typeface="Comic Sans MS" panose="030F0702030302020204" pitchFamily="66" charset="0"/>
                  <a:ea typeface="Cambria Math" panose="02040503050406030204" pitchFamily="18" charset="0"/>
                  <a:cs typeface="Cambria Math" panose="02040503050406030204" pitchFamily="18" charset="0"/>
                </a:endParaRPr>
              </a:p>
              <a:p>
                <a:pPr lvl="1">
                  <a:lnSpc>
                    <a:spcPct val="120000"/>
                  </a:lnSpc>
                  <a:spcBef>
                    <a:spcPts val="600"/>
                  </a:spcBef>
                </a:pPr>
                <a:endParaRPr lang="pt-BR" altLang="pt-BR" dirty="0">
                  <a:latin typeface="Comic Sans MS" panose="030F0702030302020204" pitchFamily="66" charset="0"/>
                  <a:ea typeface="Cambria Math" panose="02040503050406030204" pitchFamily="18" charset="0"/>
                  <a:cs typeface="Comic Sans MS" panose="030F0702030302020204" pitchFamily="66" charset="0"/>
                </a:endParaRPr>
              </a:p>
              <a:p>
                <a:pPr lvl="1">
                  <a:lnSpc>
                    <a:spcPct val="120000"/>
                  </a:lnSpc>
                  <a:spcBef>
                    <a:spcPts val="600"/>
                  </a:spcBef>
                </a:pPr>
                <a:endParaRPr lang="pt-BR" altLang="pt-BR" dirty="0">
                  <a:latin typeface="Comic Sans MS" panose="030F0702030302020204" pitchFamily="66" charset="0"/>
                  <a:ea typeface="Cambria Math" panose="02040503050406030204" pitchFamily="18" charset="0"/>
                  <a:cs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588645" y="321945"/>
                <a:ext cx="11015345" cy="6399530"/>
              </a:xfrm>
              <a:prstGeom prst="rect">
                <a:avLst/>
              </a:prstGeom>
              <a:blipFill rotWithShape="1">
                <a:blip r:embed="rId1"/>
                <a:stretch>
                  <a:fillRect b="-2051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41762" y="445743"/>
                <a:ext cx="11160125" cy="591060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buNone/>
                </a:pP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Vamos agora achar a contribuição de </a:t>
                </a:r>
                <a:r>
                  <a:rPr lang="pt-BR" altLang="pt-BR" sz="3200" i="1" dirty="0" smtClean="0">
                    <a:latin typeface="Comic Sans MS" panose="030F0702030302020204" pitchFamily="66" charset="0"/>
                    <a:ea typeface="Cambria Math" panose="02040503050406030204" pitchFamily="18" charset="0"/>
                    <a:cs typeface="Comic Sans MS" panose="030F0702030302020204" pitchFamily="66" charset="0"/>
                  </a:rPr>
                  <a:t>p</a:t>
                </a:r>
                <a:r>
                  <a:rPr lang="pt-BR" altLang="pt-BR" sz="3200" i="1" baseline="-25000" dirty="0">
                    <a:latin typeface="Comic Sans MS" panose="030F0702030302020204" pitchFamily="66" charset="0"/>
                    <a:ea typeface="Cambria Math" panose="02040503050406030204" pitchFamily="18" charset="0"/>
                    <a:cs typeface="Comic Sans MS" panose="030F0702030302020204" pitchFamily="66" charset="0"/>
                  </a:rPr>
                  <a:t>1</a:t>
                </a:r>
                <a:r>
                  <a:rPr lang="pt-BR" altLang="pt-BR" sz="3200" dirty="0">
                    <a:latin typeface="Comic Sans MS" panose="030F0702030302020204" pitchFamily="66" charset="0"/>
                    <a:ea typeface="Cambria Math" panose="02040503050406030204" pitchFamily="18" charset="0"/>
                    <a:cs typeface="Comic Sans MS" panose="030F0702030302020204" pitchFamily="66" charset="0"/>
                  </a:rPr>
                  <a:t> e </a:t>
                </a:r>
                <a:r>
                  <a:rPr lang="pt-BR" altLang="pt-BR" sz="3200" i="1" dirty="0" smtClean="0">
                    <a:latin typeface="Comic Sans MS" panose="030F0702030302020204" pitchFamily="66" charset="0"/>
                    <a:ea typeface="Cambria Math" panose="02040503050406030204" pitchFamily="18" charset="0"/>
                    <a:cs typeface="Comic Sans MS" panose="030F0702030302020204" pitchFamily="66" charset="0"/>
                  </a:rPr>
                  <a:t>p</a:t>
                </a:r>
                <a:r>
                  <a:rPr lang="pt-BR" altLang="pt-BR" sz="3200" i="1" baseline="-25000" dirty="0" smtClean="0">
                    <a:latin typeface="Comic Sans MS" panose="030F0702030302020204" pitchFamily="66" charset="0"/>
                    <a:ea typeface="Cambria Math" panose="02040503050406030204" pitchFamily="18" charset="0"/>
                    <a:cs typeface="Comic Sans MS" panose="030F0702030302020204" pitchFamily="66" charset="0"/>
                  </a:rPr>
                  <a:t>2</a:t>
                </a: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 p/ fase</a:t>
                </a:r>
                <a:endParaRPr lang="pt-BR" altLang="pt-BR" sz="3200" dirty="0">
                  <a:latin typeface="Comic Sans MS" panose="030F0702030302020204" pitchFamily="66" charset="0"/>
                  <a:ea typeface="Cambria Math" panose="02040503050406030204" pitchFamily="18" charset="0"/>
                  <a:cs typeface="Comic Sans MS" panose="030F0702030302020204" pitchFamily="66" charset="0"/>
                </a:endParaRPr>
              </a:p>
              <a:p>
                <a:pPr marL="0" indent="0"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𝑗</m:t>
                              </m:r>
                              <m:r>
                                <a:rPr lang="en-US" altLang="pt-BR" i="1">
                                  <a:latin typeface="Cambria Math" panose="02040503050406030204" pitchFamily="18" charset="0"/>
                                  <a:ea typeface="Cambria Math" panose="02040503050406030204" pitchFamily="18" charset="0"/>
                                  <a:cs typeface="Cambria Math" panose="02040503050406030204" pitchFamily="18" charset="0"/>
                                </a:rPr>
                                <m:t>𝜔𝜉</m:t>
                              </m:r>
                              <m:r>
                                <a:rPr lang="en-US" altLang="pt-BR" i="1">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Sub>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e>
                      </m:d>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𝑗</m:t>
                              </m:r>
                              <m:r>
                                <a:rPr lang="en-US" altLang="pt-BR" i="1">
                                  <a:latin typeface="Cambria Math" panose="02040503050406030204" pitchFamily="18" charset="0"/>
                                  <a:ea typeface="Cambria Math" panose="02040503050406030204" pitchFamily="18" charset="0"/>
                                  <a:cs typeface="Cambria Math" panose="02040503050406030204" pitchFamily="18" charset="0"/>
                                </a:rPr>
                                <m:t>𝜔𝜉</m:t>
                              </m:r>
                              <m:r>
                                <a:rPr lang="en-US" altLang="pt-BR" i="1">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Sub>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e>
                      </m:d>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den>
                          </m:f>
                        </m:e>
                      </m:d>
                    </m:oMath>
                  </m:oMathPara>
                </a14:m>
                <a:endParaRPr lang="pt-BR" altLang="pt-BR" sz="2400" i="1" dirty="0" smtClean="0">
                  <a:latin typeface="Cambria Math" panose="02040503050406030204" pitchFamily="18" charset="0"/>
                  <a:ea typeface="Cambria Math" panose="02040503050406030204" pitchFamily="18" charset="0"/>
                </a:endParaRPr>
              </a:p>
              <a:p>
                <a:pPr>
                  <a:lnSpc>
                    <a:spcPct val="120000"/>
                  </a:lnSpc>
                  <a:spcBef>
                    <a:spcPts val="0"/>
                  </a:spcBef>
                </a:pPr>
                <a:r>
                  <a:rPr lang="pt-BR" altLang="pt-BR" dirty="0">
                    <a:latin typeface="Symbol" panose="05050102010706020507" pitchFamily="18" charset="2"/>
                    <a:ea typeface="Cambria Math" panose="02040503050406030204" pitchFamily="18" charset="0"/>
                  </a:rPr>
                  <a:t>w</a:t>
                </a:r>
                <a:r>
                  <a:rPr lang="pt-BR" altLang="pt-BR" dirty="0">
                    <a:latin typeface="Comic Sans MS" panose="030F0702030302020204" pitchFamily="66" charset="0"/>
                    <a:ea typeface="Cambria Math" panose="02040503050406030204" pitchFamily="18" charset="0"/>
                  </a:rPr>
                  <a:t> &lt;&lt; </a:t>
                </a:r>
                <a:r>
                  <a:rPr lang="pt-BR" altLang="pt-BR" dirty="0" err="1" smtClean="0">
                    <a:latin typeface="Symbol" panose="05050102010706020507" pitchFamily="18" charset="2"/>
                    <a:ea typeface="Cambria Math" panose="02040503050406030204" pitchFamily="18" charset="0"/>
                  </a:rPr>
                  <a:t>w</a:t>
                </a:r>
                <a:r>
                  <a:rPr lang="pt-BR" altLang="pt-BR" baseline="-25000" dirty="0" err="1">
                    <a:latin typeface="Comic Sans MS" panose="030F0702030302020204" pitchFamily="66" charset="0"/>
                    <a:ea typeface="Cambria Math" panose="02040503050406030204" pitchFamily="18" charset="0"/>
                  </a:rPr>
                  <a:t>n</a:t>
                </a:r>
                <a:r>
                  <a:rPr lang="pt-BR" altLang="pt-BR"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den>
                        </m:f>
                      </m:e>
                    </m:d>
                  </m:oMath>
                </a14:m>
                <a:r>
                  <a:rPr lang="pt-BR" altLang="pt-BR" dirty="0" smtClean="0">
                    <a:latin typeface="Comic Sans MS" panose="030F0702030302020204" pitchFamily="66" charset="0"/>
                    <a:ea typeface="Cambria Math" panose="02040503050406030204" pitchFamily="18" charset="0"/>
                  </a:rPr>
                  <a:t> </a:t>
                </a:r>
                <a14:m>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den>
                        </m:f>
                      </m:e>
                    </m:d>
                    <m:r>
                      <a:rPr lang="pt-BR" altLang="pt-BR" b="0" i="1" smtClean="0">
                        <a:latin typeface="Cambria Math" panose="02040503050406030204" pitchFamily="18" charset="0"/>
                        <a:ea typeface="Cambria Math" panose="02040503050406030204" pitchFamily="18" charset="0"/>
                      </a:rPr>
                      <m:t>=</m:t>
                    </m:r>
                    <m:r>
                      <a:rPr lang="pt-BR" altLang="pt-BR">
                        <a:latin typeface="Cambria Math" panose="02040503050406030204" pitchFamily="18" charset="0"/>
                        <a:ea typeface="Cambria Math" panose="02040503050406030204" pitchFamily="18" charset="0"/>
                      </a:rPr>
                      <m:t>0</m:t>
                    </m:r>
                  </m:oMath>
                </a14:m>
                <a:endParaRPr lang="pt-BR" altLang="pt-BR" dirty="0">
                  <a:ea typeface="Cambria Math" panose="02040503050406030204" pitchFamily="18" charset="0"/>
                </a:endParaRPr>
              </a:p>
              <a:p>
                <a:pPr>
                  <a:lnSpc>
                    <a:spcPct val="120000"/>
                  </a:lnSpc>
                  <a:spcBef>
                    <a:spcPts val="0"/>
                  </a:spcBef>
                </a:pPr>
                <a:r>
                  <a:rPr lang="pt-BR" altLang="pt-BR" dirty="0" smtClean="0">
                    <a:latin typeface="Symbol" panose="05050102010706020507" pitchFamily="18" charset="2"/>
                    <a:ea typeface="Cambria Math" panose="02040503050406030204" pitchFamily="18" charset="0"/>
                    <a:sym typeface="+mn-ea"/>
                  </a:rPr>
                  <a:t>w</a:t>
                </a:r>
                <a:r>
                  <a:rPr lang="pt-BR" altLang="pt-BR" dirty="0" smtClean="0">
                    <a:latin typeface="Comic Sans MS" panose="030F0702030302020204" pitchFamily="66" charset="0"/>
                    <a:ea typeface="Cambria Math" panose="02040503050406030204" pitchFamily="18" charset="0"/>
                    <a:sym typeface="+mn-ea"/>
                  </a:rPr>
                  <a:t>=</a:t>
                </a:r>
                <a:r>
                  <a:rPr lang="pt-BR" altLang="pt-BR" dirty="0" err="1" smtClean="0">
                    <a:latin typeface="Symbol" panose="05050102010706020507" pitchFamily="18" charset="2"/>
                    <a:ea typeface="Cambria Math" panose="02040503050406030204" pitchFamily="18" charset="0"/>
                    <a:sym typeface="+mn-ea"/>
                  </a:rPr>
                  <a:t>w</a:t>
                </a:r>
                <a:r>
                  <a:rPr lang="pt-BR" altLang="pt-BR" baseline="-25000" dirty="0" err="1" smtClean="0">
                    <a:latin typeface="Comic Sans MS" panose="030F0702030302020204" pitchFamily="66" charset="0"/>
                    <a:ea typeface="Cambria Math" panose="02040503050406030204" pitchFamily="18" charset="0"/>
                    <a:sym typeface="+mn-ea"/>
                  </a:rPr>
                  <a:t>n  	</a:t>
                </a:r>
                <a:r>
                  <a:rPr lang="pt-BR" altLang="pt-BR" baseline="-25000" dirty="0">
                    <a:latin typeface="Comic Sans MS" panose="030F0702030302020204" pitchFamily="66" charset="0"/>
                    <a:ea typeface="Cambria Math" panose="02040503050406030204" pitchFamily="18" charset="0"/>
                  </a:rPr>
                  <a:t> </a:t>
                </a:r>
                <a:r>
                  <a:rPr lang="pt-BR" altLang="pt-BR" baseline="-25000"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 −</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den>
                        </m:f>
                      </m:e>
                    </m:d>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cs typeface="Cambria Math" panose="02040503050406030204" pitchFamily="18" charset="0"/>
                              </a:rPr>
                              <m:t>0</m:t>
                            </m:r>
                          </m:den>
                        </m:f>
                      </m:e>
                    </m:d>
                    <m:r>
                      <a:rPr lang="pt-BR"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𝜋</m:t>
                        </m:r>
                      </m:num>
                      <m:den>
                        <m:r>
                          <a:rPr lang="en-US" altLang="pt-BR" i="1">
                            <a:latin typeface="Cambria Math" panose="02040503050406030204" pitchFamily="18" charset="0"/>
                            <a:ea typeface="Cambria Math" panose="02040503050406030204" pitchFamily="18" charset="0"/>
                            <a:cs typeface="Cambria Math" panose="02040503050406030204" pitchFamily="18" charset="0"/>
                          </a:rPr>
                          <m:t>2</m:t>
                        </m:r>
                      </m:den>
                    </m:f>
                  </m:oMath>
                </a14:m>
                <a:r>
                  <a:rPr lang="pt-BR" altLang="pt-BR" dirty="0" smtClean="0">
                    <a:latin typeface="Symbol" panose="05050102010706020507" pitchFamily="18" charset="2"/>
                    <a:ea typeface="Cambria Math" panose="02040503050406030204" pitchFamily="18" charset="0"/>
                  </a:rPr>
                  <a:t> </a:t>
                </a:r>
                <a:endParaRPr lang="pt-BR" altLang="pt-BR" dirty="0" smtClean="0">
                  <a:latin typeface="Symbol" panose="05050102010706020507" pitchFamily="18" charset="2"/>
                  <a:ea typeface="Cambria Math" panose="02040503050406030204" pitchFamily="18" charset="0"/>
                </a:endParaRPr>
              </a:p>
              <a:p>
                <a:pPr>
                  <a:lnSpc>
                    <a:spcPct val="120000"/>
                  </a:lnSpc>
                  <a:spcBef>
                    <a:spcPts val="0"/>
                  </a:spcBef>
                </a:pPr>
                <a:r>
                  <a:rPr lang="pt-BR" altLang="pt-BR" dirty="0">
                    <a:latin typeface="Symbol" panose="05050102010706020507" pitchFamily="18" charset="2"/>
                    <a:ea typeface="Cambria Math" panose="02040503050406030204" pitchFamily="18" charset="0"/>
                    <a:sym typeface="+mn-ea"/>
                  </a:rPr>
                  <a:t>w</a:t>
                </a:r>
                <a:r>
                  <a:rPr lang="pt-BR" altLang="pt-BR" dirty="0">
                    <a:latin typeface="Comic Sans MS" panose="030F0702030302020204" pitchFamily="66" charset="0"/>
                    <a:ea typeface="Cambria Math" panose="02040503050406030204" pitchFamily="18" charset="0"/>
                    <a:sym typeface="+mn-ea"/>
                  </a:rPr>
                  <a:t> &gt;&gt; </a:t>
                </a:r>
                <a:r>
                  <a:rPr lang="pt-BR" altLang="pt-BR" dirty="0" err="1">
                    <a:latin typeface="Symbol" panose="05050102010706020507" pitchFamily="18" charset="2"/>
                    <a:ea typeface="Cambria Math" panose="02040503050406030204" pitchFamily="18" charset="0"/>
                    <a:sym typeface="+mn-ea"/>
                  </a:rPr>
                  <a:t>w</a:t>
                </a:r>
                <a:r>
                  <a:rPr lang="pt-BR" altLang="pt-BR" baseline="-25000" dirty="0" err="1">
                    <a:latin typeface="Comic Sans MS" panose="030F0702030302020204" pitchFamily="66" charset="0"/>
                    <a:ea typeface="Cambria Math" panose="02040503050406030204" pitchFamily="18" charset="0"/>
                    <a:sym typeface="+mn-ea"/>
                  </a:rPr>
                  <a:t>n</a:t>
                </a:r>
                <a:r>
                  <a:rPr lang="pt-BR" altLang="pt-BR" baseline="-25000" dirty="0">
                    <a:latin typeface="Comic Sans MS" panose="030F0702030302020204" pitchFamily="66" charset="0"/>
                    <a:ea typeface="Cambria Math" panose="02040503050406030204" pitchFamily="18" charset="0"/>
                    <a:sym typeface="+mn-ea"/>
                  </a:rPr>
                  <a:t> </a:t>
                </a:r>
                <a:r>
                  <a:rPr lang="pt-BR" altLang="pt-BR" baseline="-25000" dirty="0" smtClean="0">
                    <a:latin typeface="Comic Sans MS" panose="030F0702030302020204" pitchFamily="66" charset="0"/>
                    <a:ea typeface="Cambria Math" panose="02040503050406030204" pitchFamily="18" charset="0"/>
                    <a:sym typeface="+mn-ea"/>
                  </a:rPr>
                  <a:t> </a:t>
                </a:r>
                <a:r>
                  <a:rPr lang="pt-BR" altLang="pt-BR"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den>
                        </m:f>
                      </m:e>
                    </m:d>
                  </m:oMath>
                </a14:m>
                <a:r>
                  <a:rPr lang="pt-BR" altLang="pt-BR" dirty="0" smtClean="0">
                    <a:latin typeface="Comic Sans MS" panose="030F0702030302020204" pitchFamily="66" charset="0"/>
                    <a:ea typeface="Cambria Math" panose="02040503050406030204" pitchFamily="18" charset="0"/>
                    <a:sym typeface="+mn-ea"/>
                  </a:rPr>
                  <a:t> </a:t>
                </a:r>
                <a14:m>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num>
                          <m:den>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𝜔</m:t>
                            </m:r>
                          </m:den>
                        </m:f>
                      </m:e>
                    </m:d>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𝜋</m:t>
                    </m:r>
                  </m:oMath>
                </a14:m>
                <a:endParaRPr lang="pt-BR" altLang="pt-BR" dirty="0">
                  <a:ea typeface="Cambria Math" panose="02040503050406030204" pitchFamily="18" charset="0"/>
                </a:endParaRPr>
              </a:p>
              <a:p>
                <a:pPr marL="0" indent="0">
                  <a:lnSpc>
                    <a:spcPct val="120000"/>
                  </a:lnSpc>
                  <a:spcBef>
                    <a:spcPts val="0"/>
                  </a:spcBef>
                  <a:buNone/>
                </a:pPr>
                <a:endParaRPr lang="pt-BR" altLang="pt-BR"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41762" y="445743"/>
                <a:ext cx="11160125" cy="5910607"/>
              </a:xfrm>
              <a:prstGeom prst="rect">
                <a:avLst/>
              </a:prstGeom>
              <a:blipFill rotWithShape="1">
                <a:blip r:embed="rId1"/>
                <a:stretch>
                  <a:fillRect l="-4" t="-10" r="4" b="-3008"/>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Espaço Reservado para Conteúdo 2"/>
              <p:cNvSpPr txBox="1"/>
              <p:nvPr/>
            </p:nvSpPr>
            <p:spPr>
              <a:xfrm>
                <a:off x="338455" y="4527550"/>
                <a:ext cx="11015345" cy="205676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Como o par de polos complexos somam dois, para </a:t>
                </a:r>
                <a:r>
                  <a:rPr lang="pt-BR" altLang="pt-BR" sz="2400" dirty="0">
                    <a:latin typeface="Symbol" panose="05050102010706020507" pitchFamily="18" charset="2"/>
                    <a:ea typeface="Cambria Math" panose="02040503050406030204" pitchFamily="18" charset="0"/>
                    <a:sym typeface="+mn-ea"/>
                  </a:rPr>
                  <a:t>w</a:t>
                </a:r>
                <a:r>
                  <a:rPr lang="pt-BR" altLang="pt-BR" sz="2400" dirty="0">
                    <a:latin typeface="Comic Sans MS" panose="030F0702030302020204" pitchFamily="66" charset="0"/>
                    <a:ea typeface="Cambria Math" panose="02040503050406030204" pitchFamily="18" charset="0"/>
                    <a:sym typeface="+mn-ea"/>
                  </a:rPr>
                  <a:t> &gt;&gt; </a:t>
                </a:r>
                <a:r>
                  <a:rPr lang="pt-BR" altLang="pt-BR" sz="2400" dirty="0" err="1">
                    <a:latin typeface="Symbol" panose="05050102010706020507" pitchFamily="18" charset="2"/>
                    <a:ea typeface="Cambria Math" panose="02040503050406030204" pitchFamily="18" charset="0"/>
                    <a:sym typeface="+mn-ea"/>
                  </a:rPr>
                  <a:t>w</a:t>
                </a:r>
                <a:r>
                  <a:rPr lang="pt-BR" altLang="pt-BR" sz="2400" baseline="-25000" dirty="0" err="1">
                    <a:latin typeface="Comic Sans MS" panose="030F0702030302020204" pitchFamily="66" charset="0"/>
                    <a:ea typeface="Cambria Math" panose="02040503050406030204" pitchFamily="18" charset="0"/>
                    <a:sym typeface="+mn-ea"/>
                  </a:rPr>
                  <a:t>n</a:t>
                </a:r>
                <a:r>
                  <a:rPr lang="pt-BR" altLang="pt-BR" sz="2400" dirty="0" err="1">
                    <a:latin typeface="Comic Sans MS" panose="030F0702030302020204" pitchFamily="66" charset="0"/>
                    <a:ea typeface="Cambria Math" panose="02040503050406030204" pitchFamily="18" charset="0"/>
                    <a:sym typeface="+mn-ea"/>
                  </a:rPr>
                  <a:t> teremos fase de      -2</a:t>
                </a:r>
                <a:r>
                  <a:rPr lang="pt-BR" altLang="pt-BR" sz="2400" dirty="0" err="1">
                    <a:latin typeface="Symbol" panose="05050102010706020507" charset="0"/>
                    <a:ea typeface="Cambria Math" panose="02040503050406030204" pitchFamily="18" charset="0"/>
                    <a:cs typeface="Symbol" panose="05050102010706020507" charset="0"/>
                    <a:sym typeface="+mn-ea"/>
                  </a:rPr>
                  <a:t>(p</a:t>
                </a:r>
                <a:r>
                  <a:rPr lang="pt-BR" altLang="pt-BR" sz="2400" dirty="0" err="1">
                    <a:latin typeface="Comic Sans MS" panose="030F0702030302020204" pitchFamily="66" charset="0"/>
                    <a:ea typeface="Cambria Math" panose="02040503050406030204" pitchFamily="18" charset="0"/>
                    <a:cs typeface="Comic Sans MS" panose="030F0702030302020204" pitchFamily="66" charset="0"/>
                    <a:sym typeface="+mn-ea"/>
                  </a:rPr>
                  <a:t>/2) = -</a:t>
                </a:r>
                <a:r>
                  <a:rPr lang="pt-BR" altLang="pt-BR" sz="2400" dirty="0" err="1">
                    <a:latin typeface="Symbol" panose="05050102010706020507" charset="0"/>
                    <a:ea typeface="Cambria Math" panose="02040503050406030204" pitchFamily="18" charset="0"/>
                    <a:cs typeface="Symbol" panose="05050102010706020507" charset="0"/>
                    <a:sym typeface="+mn-ea"/>
                  </a:rPr>
                  <a:t>p</a:t>
                </a:r>
                <a:endParaRPr lang="pt-BR" altLang="pt-BR" sz="2400" dirty="0" err="1">
                  <a:latin typeface="Symbol" panose="05050102010706020507" charset="0"/>
                  <a:ea typeface="Cambria Math" panose="02040503050406030204" pitchFamily="18" charset="0"/>
                  <a:cs typeface="Symbol" panose="05050102010706020507" charset="0"/>
                  <a:sym typeface="+mn-ea"/>
                </a:endParaRPr>
              </a:p>
              <a:p>
                <a:pPr lvl="0">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quando </a:t>
                </a:r>
                <a14:m>
                  <m:oMath xmlns:m="http://schemas.openxmlformats.org/officeDocument/2006/math">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𝜉</m:t>
                    </m:r>
                  </m:oMath>
                </a14:m>
                <a:r>
                  <a:rPr lang="pt-BR" altLang="en-US" sz="2400">
                    <a:latin typeface="Comic Sans MS" panose="030F0702030302020204" pitchFamily="66" charset="0"/>
                    <a:ea typeface="Cambria Math" panose="02040503050406030204" pitchFamily="18" charset="0"/>
                    <a:cs typeface="Comic Sans MS" panose="030F0702030302020204" pitchFamily="66" charset="0"/>
                  </a:rPr>
                  <a:t> aumenta, a mudança de fase é mais suave</a:t>
                </a:r>
                <a:endParaRPr lang="pt-BR" altLang="en-US" sz="2400">
                  <a:latin typeface="Comic Sans MS" panose="030F0702030302020204" pitchFamily="66" charset="0"/>
                  <a:ea typeface="Cambria Math" panose="02040503050406030204" pitchFamily="18" charset="0"/>
                  <a:cs typeface="Comic Sans MS" panose="030F0702030302020204" pitchFamily="66" charset="0"/>
                </a:endParaRPr>
              </a:p>
              <a:p>
                <a:pPr lvl="0">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sym typeface="+mn-ea"/>
                  </a:rPr>
                  <a:t>quando </a:t>
                </a:r>
                <a14:m>
                  <m:oMath xmlns:m="http://schemas.openxmlformats.org/officeDocument/2006/math">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sym typeface="+mn-ea"/>
                      </a:rPr>
                      <m:t>𝜉</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0</m:t>
                    </m:r>
                  </m:oMath>
                </a14:m>
                <a:r>
                  <a:rPr lang="pt-BR" altLang="en-US" sz="2400">
                    <a:latin typeface="Comic Sans MS" panose="030F0702030302020204" pitchFamily="66" charset="0"/>
                    <a:ea typeface="Cambria Math" panose="02040503050406030204" pitchFamily="18" charset="0"/>
                    <a:cs typeface="Comic Sans MS" panose="030F0702030302020204" pitchFamily="66" charset="0"/>
                    <a:sym typeface="+mn-ea"/>
                  </a:rPr>
                  <a:t> a mudança de fase é abrupta</a:t>
                </a:r>
                <a:endParaRPr lang="pt-BR" altLang="pt-BR" sz="2400" dirty="0">
                  <a:latin typeface="Comic Sans MS" panose="030F0702030302020204" pitchFamily="66" charset="0"/>
                  <a:ea typeface="Cambria Math" panose="02040503050406030204" pitchFamily="18" charset="0"/>
                  <a:cs typeface="Comic Sans MS" panose="030F0702030302020204" pitchFamily="66" charset="0"/>
                </a:endParaRPr>
              </a:p>
            </p:txBody>
          </p:sp>
        </mc:Choice>
        <mc:Fallback>
          <p:sp>
            <p:nvSpPr>
              <p:cNvPr id="5" name="Espaço Reservado para Conteúdo 2"/>
              <p:cNvSpPr txBox="1">
                <a:spLocks noRot="1" noChangeAspect="1" noMove="1" noResize="1" noEditPoints="1" noAdjustHandles="1" noChangeArrowheads="1" noChangeShapeType="1" noTextEdit="1"/>
              </p:cNvSpPr>
              <p:nvPr/>
            </p:nvSpPr>
            <p:spPr>
              <a:xfrm>
                <a:off x="338455" y="4527550"/>
                <a:ext cx="11015345" cy="2056765"/>
              </a:xfrm>
              <a:prstGeom prst="rect">
                <a:avLst/>
              </a:prstGeom>
              <a:blipFill rotWithShape="1">
                <a:blip r:embed="rId1"/>
                <a:stretch>
                  <a:fillRect/>
                </a:stretch>
              </a:blipFill>
            </p:spPr>
            <p:txBody>
              <a:bodyPr/>
              <a:lstStyle/>
              <a:p>
                <a:r>
                  <a:rPr lang="pt-BR" altLang="en-US">
                    <a:noFill/>
                  </a:rPr>
                  <a:t> </a:t>
                </a:r>
              </a:p>
            </p:txBody>
          </p:sp>
        </mc:Fallback>
      </mc:AlternateContent>
      <p:pic>
        <p:nvPicPr>
          <p:cNvPr id="6" name="Imagem 5"/>
          <p:cNvPicPr>
            <a:picLocks noChangeAspect="1"/>
          </p:cNvPicPr>
          <p:nvPr/>
        </p:nvPicPr>
        <p:blipFill>
          <a:blip r:embed="rId2"/>
          <a:srcRect l="1562" t="2326" r="846"/>
          <a:stretch>
            <a:fillRect/>
          </a:stretch>
        </p:blipFill>
        <p:spPr>
          <a:xfrm>
            <a:off x="504190" y="608965"/>
            <a:ext cx="10684510" cy="3918585"/>
          </a:xfrm>
          <a:prstGeom prst="rect">
            <a:avLst/>
          </a:prstGeom>
        </p:spPr>
      </p:pic>
      <p:sp>
        <p:nvSpPr>
          <p:cNvPr id="8" name="Forma livre 7"/>
          <p:cNvSpPr/>
          <p:nvPr/>
        </p:nvSpPr>
        <p:spPr>
          <a:xfrm>
            <a:off x="1161415" y="1202690"/>
            <a:ext cx="10320655" cy="2104390"/>
          </a:xfrm>
          <a:custGeom>
            <a:avLst/>
            <a:gdLst>
              <a:gd name="connisteX0" fmla="*/ 0 w 10320655"/>
              <a:gd name="connsiteY0" fmla="*/ 14605 h 2564765"/>
              <a:gd name="connisteX1" fmla="*/ 5114925 w 10320655"/>
              <a:gd name="connsiteY1" fmla="*/ 0 h 2564765"/>
              <a:gd name="connisteX2" fmla="*/ 5100320 w 10320655"/>
              <a:gd name="connsiteY2" fmla="*/ 2549525 h 2564765"/>
              <a:gd name="connisteX3" fmla="*/ 10320655 w 10320655"/>
              <a:gd name="connsiteY3" fmla="*/ 2564765 h 2564765"/>
            </a:gdLst>
            <a:ahLst/>
            <a:cxnLst>
              <a:cxn ang="0">
                <a:pos x="connisteX0" y="connsiteY0"/>
              </a:cxn>
              <a:cxn ang="0">
                <a:pos x="connisteX1" y="connsiteY1"/>
              </a:cxn>
              <a:cxn ang="0">
                <a:pos x="connisteX2" y="connsiteY2"/>
              </a:cxn>
              <a:cxn ang="0">
                <a:pos x="connisteX3" y="connsiteY3"/>
              </a:cxn>
            </a:cxnLst>
            <a:rect l="l" t="t" r="r" b="b"/>
            <a:pathLst>
              <a:path w="10320655" h="2564765">
                <a:moveTo>
                  <a:pt x="0" y="14605"/>
                </a:moveTo>
                <a:lnTo>
                  <a:pt x="5114925" y="0"/>
                </a:lnTo>
                <a:lnTo>
                  <a:pt x="5100320" y="2549525"/>
                </a:lnTo>
                <a:lnTo>
                  <a:pt x="10320655" y="2564765"/>
                </a:lnTo>
              </a:path>
            </a:pathLst>
          </a:custGeom>
          <a:noFill/>
          <a:ln w="476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9" name="Caixa de Texto 8"/>
              <p:cNvSpPr txBox="1"/>
              <p:nvPr/>
            </p:nvSpPr>
            <p:spPr>
              <a:xfrm>
                <a:off x="7498715" y="3307080"/>
                <a:ext cx="900430" cy="460375"/>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r>
                        <a:rPr lang="en-US" altLang="pt-BR" sz="2400" b="1">
                          <a:latin typeface="Cambria Math" panose="02040503050406030204" pitchFamily="18" charset="0"/>
                          <a:ea typeface="Cambria Math" panose="02040503050406030204" pitchFamily="18" charset="0"/>
                          <a:cs typeface="Cambria Math" panose="02040503050406030204" pitchFamily="18" charset="0"/>
                        </a:rPr>
                        <m:t>𝛇</m:t>
                      </m:r>
                      <m:r>
                        <a:rPr lang="en-US" altLang="pt-BR" sz="2400" b="1">
                          <a:latin typeface="Cambria Math" panose="02040503050406030204" pitchFamily="18" charset="0"/>
                          <a:ea typeface="Cambria Math" panose="02040503050406030204" pitchFamily="18" charset="0"/>
                          <a:cs typeface="Cambria Math" panose="02040503050406030204" pitchFamily="18" charset="0"/>
                        </a:rPr>
                        <m:t>=</m:t>
                      </m:r>
                      <m:r>
                        <a:rPr lang="en-US" altLang="pt-BR" sz="2400" b="1">
                          <a:latin typeface="Cambria Math" panose="02040503050406030204" pitchFamily="18" charset="0"/>
                          <a:ea typeface="MS Mincho" charset="0"/>
                          <a:cs typeface="Cambria Math" panose="02040503050406030204" pitchFamily="18" charset="0"/>
                        </a:rPr>
                        <m:t>𝟎</m:t>
                      </m:r>
                    </m:oMath>
                  </m:oMathPara>
                </a14:m>
                <a:endParaRPr lang="en-US" altLang="pt-BR" sz="2400" b="1">
                  <a:latin typeface="Cambria Math" panose="02040503050406030204" pitchFamily="18" charset="0"/>
                  <a:ea typeface="MS Mincho" charset="0"/>
                  <a:cs typeface="Cambria Math" panose="02040503050406030204" pitchFamily="18"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7498715" y="3307080"/>
                <a:ext cx="900430" cy="46037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720090" y="774700"/>
                <a:ext cx="11160125" cy="558165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Diagramas de Bode (zeros complexos)</a:t>
                </a:r>
                <a:endPar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endParaRPr>
              </a:p>
              <a:p>
                <a:pPr marL="0" indent="0" fontAlgn="auto">
                  <a:lnSpc>
                    <a:spcPct val="120000"/>
                  </a:lnSpc>
                  <a:spcBef>
                    <a:spcPts val="600"/>
                  </a:spcBef>
                  <a:buNone/>
                </a:pPr>
                <a:r>
                  <a:rPr lang="pt-BR" altLang="pt-BR" dirty="0" smtClean="0">
                    <a:latin typeface="Comic Sans MS" panose="030F0702030302020204" pitchFamily="66" charset="0"/>
                    <a:ea typeface="Cambria Math" panose="02040503050406030204" pitchFamily="18" charset="0"/>
                    <a:cs typeface="Cambria Math" panose="02040503050406030204" pitchFamily="18" charset="0"/>
                  </a:rPr>
                  <a:t>Considerando F(s) </a:t>
                </a:r>
                <a:endParaRPr lang="pt-BR" altLang="pt-BR" dirty="0" smtClean="0">
                  <a:latin typeface="Comic Sans MS" panose="030F0702030302020204" pitchFamily="66"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14:m>
                  <m:oMathPara xmlns:m="http://schemas.openxmlformats.org/officeDocument/2006/math">
                    <m:oMathParaPr>
                      <m:jc m:val="centerGroup"/>
                    </m:oMathParaPr>
                    <m:oMath xmlns:m="http://schemas.openxmlformats.org/officeDocument/2006/math">
                      <m:r>
                        <a:rPr lang="pt-BR" altLang="pt-BR" sz="24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𝑠</m:t>
                          </m:r>
                        </m:e>
                      </m:d>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pt-BR" altLang="pt-BR" sz="2400" b="0" i="1" smtClean="0">
                              <a:latin typeface="Cambria Math" panose="02040503050406030204" pitchFamily="18" charset="0"/>
                              <a:ea typeface="Cambria Math" panose="02040503050406030204" pitchFamily="18" charset="0"/>
                            </a:rPr>
                          </m:ctrlPr>
                        </m:sSubPr>
                        <m:e>
                          <m:r>
                            <a:rPr lang="pt-BR" altLang="pt-BR" sz="2400" b="0" i="1" smtClean="0">
                              <a:latin typeface="Cambria Math" panose="02040503050406030204" pitchFamily="18" charset="0"/>
                              <a:ea typeface="Cambria Math" panose="02040503050406030204" pitchFamily="18" charset="0"/>
                            </a:rPr>
                            <m:t>𝐴</m:t>
                          </m:r>
                        </m:e>
                        <m:sub>
                          <m:r>
                            <a:rPr lang="pt-BR" altLang="pt-BR" sz="2400" b="0" i="1" smtClean="0">
                              <a:latin typeface="Cambria Math" panose="02040503050406030204" pitchFamily="18" charset="0"/>
                              <a:ea typeface="Cambria Math" panose="02040503050406030204" pitchFamily="18" charset="0"/>
                            </a:rPr>
                            <m:t>𝑚</m:t>
                          </m:r>
                        </m:sub>
                      </m:sSub>
                      <m:f>
                        <m:fPr>
                          <m:ctrlPr>
                            <a:rPr lang="pt-BR" altLang="pt-BR" sz="2400" b="0" i="1" smtClean="0">
                              <a:latin typeface="Cambria Math" panose="02040503050406030204" pitchFamily="18" charset="0"/>
                              <a:ea typeface="Cambria Math" panose="02040503050406030204" pitchFamily="18" charset="0"/>
                            </a:rPr>
                          </m:ctrlPr>
                        </m:fPr>
                        <m:num>
                          <m:d>
                            <m:dPr>
                              <m:ctrlPr>
                                <a:rPr lang="pt-BR" altLang="pt-BR" sz="2400" b="0" i="1" smtClean="0">
                                  <a:latin typeface="Cambria Math" panose="02040503050406030204" pitchFamily="18" charset="0"/>
                                  <a:ea typeface="Cambria Math" panose="02040503050406030204" pitchFamily="18" charset="0"/>
                                </a:rPr>
                              </m:ctrlPr>
                            </m:dPr>
                            <m:e>
                              <m:r>
                                <a:rPr lang="pt-BR" altLang="pt-BR" sz="2400" b="0" i="1" smtClean="0">
                                  <a:latin typeface="Cambria Math" panose="02040503050406030204" pitchFamily="18" charset="0"/>
                                  <a:ea typeface="Cambria Math" panose="02040503050406030204" pitchFamily="18" charset="0"/>
                                </a:rPr>
                                <m:t>1</m:t>
                              </m:r>
                              <m:r>
                                <a:rPr lang="pt-BR" altLang="pt-BR" sz="2400" b="0" i="1" smtClean="0">
                                  <a:latin typeface="Cambria Math" panose="02040503050406030204" pitchFamily="18" charset="0"/>
                                  <a:ea typeface="Cambria Math" panose="02040503050406030204" pitchFamily="18" charset="0"/>
                                </a:rPr>
                                <m:t>−</m:t>
                              </m:r>
                              <m:f>
                                <m:fPr>
                                  <m:type m:val="skw"/>
                                  <m:ctrlPr>
                                    <a:rPr lang="pt-BR" altLang="pt-BR" sz="2400" b="0" i="1" smtClean="0">
                                      <a:latin typeface="Cambria Math" panose="02040503050406030204" pitchFamily="18" charset="0"/>
                                      <a:ea typeface="Cambria Math" panose="02040503050406030204" pitchFamily="18" charset="0"/>
                                    </a:rPr>
                                  </m:ctrlPr>
                                </m:fPr>
                                <m:num>
                                  <m:r>
                                    <a:rPr lang="pt-BR" altLang="pt-BR" sz="2400" b="0" i="1" smtClean="0">
                                      <a:latin typeface="Cambria Math" panose="02040503050406030204" pitchFamily="18" charset="0"/>
                                      <a:ea typeface="Cambria Math" panose="02040503050406030204" pitchFamily="18" charset="0"/>
                                    </a:rPr>
                                    <m:t>𝑠</m:t>
                                  </m:r>
                                </m:num>
                                <m:den>
                                  <m:r>
                                    <a:rPr lang="pt-BR" altLang="pt-BR" sz="2400" b="0" i="1" smtClean="0">
                                      <a:latin typeface="Cambria Math" panose="02040503050406030204" pitchFamily="18" charset="0"/>
                                      <a:ea typeface="Cambria Math" panose="02040503050406030204" pitchFamily="18" charset="0"/>
                                    </a:rPr>
                                    <m:t>𝑧</m:t>
                                  </m:r>
                                  <m:r>
                                    <a:rPr lang="pt-BR" altLang="pt-BR" sz="2400" b="0" i="1" baseline="-25000" smtClean="0">
                                      <a:latin typeface="Cambria Math" panose="02040503050406030204" pitchFamily="18" charset="0"/>
                                      <a:ea typeface="Cambria Math" panose="02040503050406030204" pitchFamily="18" charset="0"/>
                                    </a:rPr>
                                    <m:t>1</m:t>
                                  </m:r>
                                </m:den>
                              </m:f>
                            </m:e>
                          </m:d>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r>
                                    <a:rPr lang="pt-BR" altLang="pt-BR" sz="2400" i="1">
                                      <a:latin typeface="Cambria Math" panose="02040503050406030204" pitchFamily="18" charset="0"/>
                                      <a:ea typeface="Cambria Math" panose="02040503050406030204" pitchFamily="18" charset="0"/>
                                    </a:rPr>
                                    <m:t>𝑧</m:t>
                                  </m:r>
                                  <m:r>
                                    <a:rPr lang="pt-BR" altLang="pt-BR" sz="2400" b="0" i="1" baseline="-25000" smtClean="0">
                                      <a:latin typeface="Cambria Math" panose="02040503050406030204" pitchFamily="18" charset="0"/>
                                      <a:ea typeface="Cambria Math" panose="02040503050406030204" pitchFamily="18" charset="0"/>
                                    </a:rPr>
                                    <m:t>2</m:t>
                                  </m:r>
                                </m:den>
                              </m:f>
                            </m:e>
                          </m:d>
                          <m:r>
                            <a:rPr lang="pt-BR" altLang="pt-BR" sz="2400" b="0" i="1" smtClean="0">
                              <a:latin typeface="Cambria Math" panose="02040503050406030204" pitchFamily="18" charset="0"/>
                              <a:ea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r>
                                    <a:rPr lang="pt-BR" altLang="pt-BR" sz="2400" i="1">
                                      <a:latin typeface="Cambria Math" panose="02040503050406030204" pitchFamily="18" charset="0"/>
                                      <a:ea typeface="Cambria Math" panose="02040503050406030204" pitchFamily="18" charset="0"/>
                                    </a:rPr>
                                    <m:t>𝑧</m:t>
                                  </m:r>
                                  <m:r>
                                    <a:rPr lang="pt-BR" altLang="pt-BR" sz="2400" b="0" i="1" baseline="-25000" smtClean="0">
                                      <a:latin typeface="Cambria Math" panose="02040503050406030204" pitchFamily="18" charset="0"/>
                                      <a:ea typeface="Cambria Math" panose="02040503050406030204" pitchFamily="18" charset="0"/>
                                    </a:rPr>
                                    <m:t>𝑚</m:t>
                                  </m:r>
                                </m:den>
                              </m:f>
                            </m:e>
                          </m:d>
                          <m:sSup>
                            <m:sSupPr>
                              <m:ctrlPr>
                                <a:rPr lang="pt-BR" altLang="pt-BR" sz="2400" i="1" smtClean="0">
                                  <a:latin typeface="Cambria Math" panose="02040503050406030204" pitchFamily="18" charset="0"/>
                                  <a:ea typeface="Cambria Math" panose="02040503050406030204" pitchFamily="18" charset="0"/>
                                </a:rPr>
                              </m:ctrlPr>
                            </m:sSupPr>
                            <m:e>
                              <m:r>
                                <a:rPr lang="pt-BR" altLang="pt-BR" sz="2400" b="0" i="1" smtClean="0">
                                  <a:latin typeface="Cambria Math" panose="02040503050406030204" pitchFamily="18" charset="0"/>
                                  <a:ea typeface="Cambria Math" panose="02040503050406030204" pitchFamily="18" charset="0"/>
                                </a:rPr>
                                <m:t>𝑠</m:t>
                              </m:r>
                            </m:e>
                            <m:sup>
                              <m:r>
                                <a:rPr lang="pt-BR" altLang="pt-BR" sz="2400" b="0" i="1" smtClean="0">
                                  <a:latin typeface="Cambria Math" panose="02040503050406030204" pitchFamily="18" charset="0"/>
                                  <a:ea typeface="Cambria Math" panose="02040503050406030204" pitchFamily="18" charset="0"/>
                                </a:rPr>
                                <m:t>𝑥</m:t>
                              </m:r>
                              <m:r>
                                <a:rPr lang="pt-BR" altLang="pt-BR" sz="2400" b="0" i="1" smtClean="0">
                                  <a:latin typeface="Cambria Math" panose="02040503050406030204" pitchFamily="18" charset="0"/>
                                  <a:ea typeface="Cambria Math" panose="02040503050406030204" pitchFamily="18" charset="0"/>
                                </a:rPr>
                                <m:t>1</m:t>
                              </m:r>
                            </m:sup>
                          </m:sSup>
                        </m:num>
                        <m:den>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r>
                                    <a:rPr lang="pt-BR" altLang="pt-BR" sz="2400" b="0" i="1" smtClean="0">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1</m:t>
                                  </m:r>
                                </m:den>
                              </m:f>
                            </m:e>
                          </m:d>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r>
                                    <a:rPr lang="pt-BR" altLang="pt-BR" sz="2400" b="0" i="1" smtClean="0">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2</m:t>
                                  </m:r>
                                </m:den>
                              </m:f>
                            </m:e>
                          </m:d>
                          <m:r>
                            <a:rPr lang="pt-BR" altLang="pt-BR" sz="2400" i="1">
                              <a:latin typeface="Cambria Math" panose="02040503050406030204" pitchFamily="18" charset="0"/>
                              <a:ea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r>
                                    <a:rPr lang="pt-BR" altLang="pt-BR" sz="2400" b="0" i="1" smtClean="0">
                                      <a:latin typeface="Cambria Math" panose="02040503050406030204" pitchFamily="18" charset="0"/>
                                      <a:ea typeface="Cambria Math" panose="02040503050406030204" pitchFamily="18" charset="0"/>
                                    </a:rPr>
                                    <m:t>𝑝</m:t>
                                  </m:r>
                                  <m:r>
                                    <a:rPr lang="pt-BR" altLang="pt-BR" sz="2400" b="0" i="1" baseline="-25000" smtClean="0">
                                      <a:latin typeface="Cambria Math" panose="02040503050406030204" pitchFamily="18" charset="0"/>
                                      <a:ea typeface="Cambria Math" panose="02040503050406030204" pitchFamily="18" charset="0"/>
                                    </a:rPr>
                                    <m:t>𝑛</m:t>
                                  </m:r>
                                </m:den>
                              </m:f>
                            </m:e>
                          </m:d>
                          <m:sSup>
                            <m:sSupPr>
                              <m:ctrlPr>
                                <a:rPr lang="pt-BR" altLang="pt-BR" sz="2400" i="1">
                                  <a:latin typeface="Cambria Math" panose="02040503050406030204" pitchFamily="18" charset="0"/>
                                  <a:ea typeface="Cambria Math" panose="02040503050406030204" pitchFamily="18" charset="0"/>
                                </a:rPr>
                              </m:ctrlPr>
                            </m:sSupPr>
                            <m:e>
                              <m:r>
                                <a:rPr lang="pt-BR" altLang="pt-BR" sz="2400" i="1">
                                  <a:latin typeface="Cambria Math" panose="02040503050406030204" pitchFamily="18" charset="0"/>
                                  <a:ea typeface="Cambria Math" panose="02040503050406030204" pitchFamily="18" charset="0"/>
                                </a:rPr>
                                <m:t>𝑠</m:t>
                              </m:r>
                            </m:e>
                            <m:sup>
                              <m:r>
                                <a:rPr lang="pt-BR" altLang="pt-BR" sz="2400" i="1">
                                  <a:latin typeface="Cambria Math" panose="02040503050406030204" pitchFamily="18" charset="0"/>
                                  <a:ea typeface="Cambria Math" panose="02040503050406030204" pitchFamily="18" charset="0"/>
                                </a:rPr>
                                <m:t>𝑥</m:t>
                              </m:r>
                              <m:r>
                                <a:rPr lang="pt-BR" altLang="pt-BR" sz="2400" b="0" i="1" smtClean="0">
                                  <a:latin typeface="Cambria Math" panose="02040503050406030204" pitchFamily="18" charset="0"/>
                                  <a:ea typeface="Cambria Math" panose="02040503050406030204" pitchFamily="18" charset="0"/>
                                </a:rPr>
                                <m:t>2</m:t>
                              </m:r>
                            </m:sup>
                          </m:sSup>
                        </m:den>
                      </m:f>
                    </m:oMath>
                  </m:oMathPara>
                </a14:m>
                <a:endParaRPr lang="pt-BR" altLang="pt-BR" dirty="0" smtClean="0">
                  <a:latin typeface="Comic Sans MS" panose="030F0702030302020204" pitchFamily="66" charset="0"/>
                  <a:ea typeface="Cambria Math" panose="02040503050406030204" pitchFamily="18" charset="0"/>
                </a:endParaRPr>
              </a:p>
              <a:p>
                <a:pPr marL="0" indent="0" fontAlgn="auto">
                  <a:lnSpc>
                    <a:spcPct val="120000"/>
                  </a:lnSpc>
                  <a:spcBef>
                    <a:spcPts val="600"/>
                  </a:spcBef>
                  <a:buNone/>
                </a:pPr>
                <a:r>
                  <a:rPr lang="pt-BR" altLang="pt-BR" dirty="0" smtClean="0">
                    <a:latin typeface="Comic Sans MS" panose="030F0702030302020204" pitchFamily="66" charset="0"/>
                    <a:ea typeface="Cambria Math" panose="02040503050406030204" pitchFamily="18" charset="0"/>
                  </a:rPr>
                  <a:t>Vamos consideram que </a:t>
                </a:r>
                <a:r>
                  <a:rPr lang="pt-BR" altLang="pt-BR" i="1" dirty="0" smtClean="0">
                    <a:latin typeface="Comic Sans MS" panose="030F0702030302020204" pitchFamily="66" charset="0"/>
                    <a:ea typeface="Cambria Math" panose="02040503050406030204" pitchFamily="18" charset="0"/>
                  </a:rPr>
                  <a:t>z</a:t>
                </a:r>
                <a:r>
                  <a:rPr lang="pt-BR" altLang="pt-BR" i="1" baseline="-25000" dirty="0" smtClean="0">
                    <a:latin typeface="Comic Sans MS" panose="030F0702030302020204" pitchFamily="66" charset="0"/>
                    <a:ea typeface="Cambria Math" panose="02040503050406030204" pitchFamily="18" charset="0"/>
                  </a:rPr>
                  <a:t>1</a:t>
                </a:r>
                <a:r>
                  <a:rPr lang="pt-BR" altLang="pt-BR" dirty="0" smtClean="0">
                    <a:latin typeface="Comic Sans MS" panose="030F0702030302020204" pitchFamily="66" charset="0"/>
                    <a:ea typeface="Cambria Math" panose="02040503050406030204" pitchFamily="18" charset="0"/>
                  </a:rPr>
                  <a:t> e </a:t>
                </a:r>
                <a:r>
                  <a:rPr lang="pt-BR" altLang="pt-BR" i="1" dirty="0" smtClean="0">
                    <a:latin typeface="Comic Sans MS" panose="030F0702030302020204" pitchFamily="66" charset="0"/>
                    <a:ea typeface="Cambria Math" panose="02040503050406030204" pitchFamily="18" charset="0"/>
                  </a:rPr>
                  <a:t>z</a:t>
                </a:r>
                <a:r>
                  <a:rPr lang="pt-BR" altLang="pt-BR" i="1" baseline="-25000" dirty="0" smtClean="0">
                    <a:latin typeface="Comic Sans MS" panose="030F0702030302020204" pitchFamily="66" charset="0"/>
                    <a:ea typeface="Cambria Math" panose="02040503050406030204" pitchFamily="18" charset="0"/>
                  </a:rPr>
                  <a:t>2</a:t>
                </a:r>
                <a:r>
                  <a:rPr lang="pt-BR" altLang="pt-BR" dirty="0" smtClean="0">
                    <a:latin typeface="Comic Sans MS" panose="030F0702030302020204" pitchFamily="66" charset="0"/>
                    <a:ea typeface="Cambria Math" panose="02040503050406030204" pitchFamily="18" charset="0"/>
                  </a:rPr>
                  <a:t> são complexos conjugados e que</a:t>
                </a:r>
                <a:endParaRPr lang="pt-BR" altLang="pt-BR" dirty="0" smtClean="0">
                  <a:latin typeface="Comic Sans MS" panose="030F0702030302020204" pitchFamily="66" charset="0"/>
                  <a:ea typeface="Cambria Math" panose="02040503050406030204" pitchFamily="18" charset="0"/>
                </a:endParaRPr>
              </a:p>
              <a:p>
                <a:pPr marL="0" indent="0" fontAlgn="auto">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sSub>
                        <m:sSub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𝛼</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𝑗</m:t>
                      </m:r>
                      <m:sSub>
                        <m:sSub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Sub>
                    </m:oMath>
                  </m:oMathPara>
                </a14:m>
                <a:endParaRPr lang="en-US" altLang="pt-BR" i="1" dirty="0" smtClean="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sSub>
                        <m:sSub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𝛼</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𝑗</m:t>
                      </m:r>
                      <m:sSub>
                        <m:sSub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Sub>
                    </m:oMath>
                  </m:oMathPara>
                </a14:m>
                <a:endParaRPr lang="en-US" altLang="pt-BR" i="1" dirty="0" smtClean="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spcAft>
                    <a:spcPts val="600"/>
                  </a:spcAft>
                  <a:buNone/>
                </a:pPr>
                <a:r>
                  <a:rPr lang="pt-BR" altLang="pt-BR" dirty="0" smtClean="0">
                    <a:latin typeface="Comic Sans MS" panose="030F0702030302020204" pitchFamily="66" charset="0"/>
                    <a:ea typeface="Cambria Math" panose="02040503050406030204" pitchFamily="18" charset="0"/>
                    <a:cs typeface="Comic Sans MS" panose="030F0702030302020204" pitchFamily="66" charset="0"/>
                  </a:rPr>
                  <a:t>onde </a:t>
                </a:r>
                <a14:m>
                  <m:oMath xmlns:m="http://schemas.openxmlformats.org/officeDocument/2006/math">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𝜶</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𝒆</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𝝎</m:t>
                        </m:r>
                      </m:e>
                      <m:sub>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𝒅</m:t>
                        </m:r>
                      </m:sub>
                    </m:sSub>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𝝐</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ℝ</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𝒂</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&gt;</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𝟎</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𝒆</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𝝎</m:t>
                        </m:r>
                      </m:e>
                      <m:sub>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𝒅</m:t>
                        </m:r>
                      </m:sub>
                    </m:sSub>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&gt;</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𝟎</m:t>
                    </m:r>
                  </m:oMath>
                </a14:m>
                <a:r>
                  <a:rPr lang="pt-BR" altLang="pt-BR" dirty="0" smtClean="0">
                    <a:latin typeface="Comic Sans MS" panose="030F0702030302020204" pitchFamily="66" charset="0"/>
                    <a:ea typeface="Cambria Math" panose="02040503050406030204" pitchFamily="18" charset="0"/>
                    <a:cs typeface="Comic Sans MS" panose="030F0702030302020204" pitchFamily="66" charset="0"/>
                  </a:rPr>
                  <a:t> (ou seja, a parte real dos zeros é negativa)</a:t>
                </a:r>
                <a:endParaRPr lang="pt-BR" altLang="pt-BR" dirty="0" smtClean="0">
                  <a:latin typeface="Comic Sans MS" panose="030F0702030302020204" pitchFamily="66" charset="0"/>
                  <a:ea typeface="Cambria Math" panose="02040503050406030204" pitchFamily="18" charset="0"/>
                  <a:cs typeface="Comic Sans MS" panose="030F0702030302020204" pitchFamily="66"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720090" y="774700"/>
                <a:ext cx="11160125" cy="558165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2245601" y="3776744"/>
            <a:ext cx="7543165" cy="583565"/>
          </a:xfrm>
          <a:prstGeom prst="rect">
            <a:avLst/>
          </a:prstGeom>
          <a:noFill/>
        </p:spPr>
        <p:txBody>
          <a:bodyPr wrap="none" rtlCol="0">
            <a:spAutoFit/>
          </a:bodyPr>
          <a:lstStyle/>
          <a:p>
            <a:r>
              <a:rPr lang="pt-BR" sz="3200" i="1" dirty="0" smtClean="0">
                <a:latin typeface="Comic Sans MS" panose="030F0702030302020204" pitchFamily="66" charset="0"/>
              </a:rPr>
              <a:t>G</a:t>
            </a:r>
            <a:r>
              <a:rPr lang="pt-BR" sz="3200" i="1" baseline="-25000" dirty="0" smtClean="0">
                <a:latin typeface="Comic Sans MS" panose="030F0702030302020204" pitchFamily="66" charset="0"/>
              </a:rPr>
              <a:t>D</a:t>
            </a:r>
            <a:r>
              <a:rPr lang="pt-BR" sz="3200" i="1" dirty="0" smtClean="0">
                <a:latin typeface="Comic Sans MS" panose="030F0702030302020204" pitchFamily="66" charset="0"/>
              </a:rPr>
              <a:t>(f)</a:t>
            </a:r>
            <a:r>
              <a:rPr lang="pt-BR" sz="3200" dirty="0" smtClean="0">
                <a:latin typeface="Comic Sans MS" panose="030F0702030302020204" pitchFamily="66" charset="0"/>
              </a:rPr>
              <a:t> = ganho diferencial na frequência</a:t>
            </a:r>
            <a:endParaRPr lang="pt-BR" sz="3200" dirty="0" smtClean="0">
              <a:latin typeface="Comic Sans MS" panose="030F0702030302020204" pitchFamily="66" charset="0"/>
            </a:endParaRPr>
          </a:p>
        </p:txBody>
      </p:sp>
      <p:sp>
        <p:nvSpPr>
          <p:cNvPr id="4" name="CaixaDeTexto 3"/>
          <p:cNvSpPr txBox="1"/>
          <p:nvPr/>
        </p:nvSpPr>
        <p:spPr>
          <a:xfrm>
            <a:off x="2569238" y="1950021"/>
            <a:ext cx="7703820" cy="706755"/>
          </a:xfrm>
          <a:prstGeom prst="rect">
            <a:avLst/>
          </a:prstGeom>
          <a:noFill/>
        </p:spPr>
        <p:txBody>
          <a:bodyPr wrap="none" rtlCol="0">
            <a:spAutoFit/>
          </a:bodyPr>
          <a:lstStyle/>
          <a:p>
            <a:r>
              <a:rPr lang="pt-BR" sz="4000" b="1" i="1" dirty="0" err="1">
                <a:solidFill>
                  <a:srgbClr val="C00000"/>
                </a:solidFill>
                <a:latin typeface="Comic Sans MS" panose="030F0702030302020204" pitchFamily="66" charset="0"/>
              </a:rPr>
              <a:t>s</a:t>
            </a:r>
            <a:r>
              <a:rPr lang="pt-BR" sz="4000" b="1" i="1" dirty="0" err="1" smtClean="0">
                <a:solidFill>
                  <a:srgbClr val="C00000"/>
                </a:solidFill>
                <a:latin typeface="Comic Sans MS" panose="030F0702030302020204" pitchFamily="66" charset="0"/>
              </a:rPr>
              <a:t>aída</a:t>
            </a:r>
            <a:r>
              <a:rPr lang="pt-BR" sz="4000" b="1" i="1" dirty="0" smtClean="0">
                <a:solidFill>
                  <a:srgbClr val="C00000"/>
                </a:solidFill>
                <a:latin typeface="Comic Sans MS" panose="030F0702030302020204" pitchFamily="66" charset="0"/>
              </a:rPr>
              <a:t> =  G</a:t>
            </a:r>
            <a:r>
              <a:rPr lang="pt-BR" sz="4000" b="1" i="1" baseline="-25000" dirty="0" smtClean="0">
                <a:solidFill>
                  <a:srgbClr val="C00000"/>
                </a:solidFill>
                <a:latin typeface="Comic Sans MS" panose="030F0702030302020204" pitchFamily="66" charset="0"/>
              </a:rPr>
              <a:t>D</a:t>
            </a:r>
            <a:r>
              <a:rPr lang="pt-BR" sz="4000" b="1" i="1" dirty="0" smtClean="0">
                <a:solidFill>
                  <a:srgbClr val="C00000"/>
                </a:solidFill>
                <a:latin typeface="Comic Sans MS" panose="030F0702030302020204" pitchFamily="66" charset="0"/>
              </a:rPr>
              <a:t>(f).V</a:t>
            </a:r>
            <a:r>
              <a:rPr lang="pt-BR" sz="4000" b="1" i="1" baseline="-25000" dirty="0" smtClean="0">
                <a:solidFill>
                  <a:srgbClr val="C00000"/>
                </a:solidFill>
                <a:latin typeface="Comic Sans MS" panose="030F0702030302020204" pitchFamily="66" charset="0"/>
              </a:rPr>
              <a:t>D</a:t>
            </a:r>
            <a:r>
              <a:rPr lang="pt-BR" sz="4000" b="1" i="1" dirty="0" smtClean="0">
                <a:solidFill>
                  <a:srgbClr val="C00000"/>
                </a:solidFill>
                <a:latin typeface="Comic Sans MS" panose="030F0702030302020204" pitchFamily="66" charset="0"/>
              </a:rPr>
              <a:t> + G</a:t>
            </a:r>
            <a:r>
              <a:rPr lang="pt-BR" sz="4000" b="1" i="1" baseline="-25000" dirty="0" smtClean="0">
                <a:solidFill>
                  <a:srgbClr val="C00000"/>
                </a:solidFill>
                <a:latin typeface="Comic Sans MS" panose="030F0702030302020204" pitchFamily="66" charset="0"/>
              </a:rPr>
              <a:t>CM</a:t>
            </a:r>
            <a:r>
              <a:rPr lang="pt-BR" sz="4000" b="1" i="1" dirty="0" smtClean="0">
                <a:solidFill>
                  <a:srgbClr val="C00000"/>
                </a:solidFill>
                <a:latin typeface="Comic Sans MS" panose="030F0702030302020204" pitchFamily="66" charset="0"/>
              </a:rPr>
              <a:t>(f).V</a:t>
            </a:r>
            <a:r>
              <a:rPr lang="pt-BR" sz="4000" b="1" i="1" baseline="-25000" dirty="0" smtClean="0">
                <a:solidFill>
                  <a:srgbClr val="C00000"/>
                </a:solidFill>
                <a:latin typeface="Comic Sans MS" panose="030F0702030302020204" pitchFamily="66" charset="0"/>
              </a:rPr>
              <a:t>CM</a:t>
            </a:r>
            <a:endParaRPr lang="pt-BR" sz="4000" b="1" i="1" baseline="-25000" dirty="0" smtClean="0">
              <a:solidFill>
                <a:srgbClr val="C00000"/>
              </a:solidFill>
              <a:latin typeface="Comic Sans MS" panose="030F0702030302020204" pitchFamily="66" charset="0"/>
            </a:endParaRPr>
          </a:p>
        </p:txBody>
      </p:sp>
      <p:sp>
        <p:nvSpPr>
          <p:cNvPr id="5" name="CaixaDeTexto 4"/>
          <p:cNvSpPr txBox="1"/>
          <p:nvPr/>
        </p:nvSpPr>
        <p:spPr>
          <a:xfrm>
            <a:off x="2245601" y="4950089"/>
            <a:ext cx="8590915" cy="583565"/>
          </a:xfrm>
          <a:prstGeom prst="rect">
            <a:avLst/>
          </a:prstGeom>
          <a:noFill/>
        </p:spPr>
        <p:txBody>
          <a:bodyPr wrap="none" rtlCol="0">
            <a:spAutoFit/>
          </a:bodyPr>
          <a:lstStyle/>
          <a:p>
            <a:r>
              <a:rPr lang="pt-BR" sz="3200" i="1" dirty="0" err="1" smtClean="0">
                <a:latin typeface="Comic Sans MS" panose="030F0702030302020204" pitchFamily="66" charset="0"/>
              </a:rPr>
              <a:t>G</a:t>
            </a:r>
            <a:r>
              <a:rPr lang="pt-BR" sz="3200" i="1" baseline="-25000" dirty="0" err="1" smtClean="0">
                <a:latin typeface="Comic Sans MS" panose="030F0702030302020204" pitchFamily="66" charset="0"/>
              </a:rPr>
              <a:t>cm</a:t>
            </a:r>
            <a:r>
              <a:rPr lang="pt-BR" sz="3200" i="1" dirty="0" smtClean="0">
                <a:latin typeface="Comic Sans MS" panose="030F0702030302020204" pitchFamily="66" charset="0"/>
              </a:rPr>
              <a:t>(f)</a:t>
            </a:r>
            <a:r>
              <a:rPr lang="pt-BR" sz="3200" dirty="0" smtClean="0">
                <a:latin typeface="Comic Sans MS" panose="030F0702030302020204" pitchFamily="66" charset="0"/>
              </a:rPr>
              <a:t> = ganho de modo comum na frequência</a:t>
            </a:r>
            <a:endParaRPr lang="pt-BR" sz="3200" dirty="0" smtClean="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353695" y="570865"/>
                <a:ext cx="11513185" cy="26371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Diagramas de Bode (zeros complexos parte real positivo)</a:t>
                </a:r>
                <a:endPar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endParaRPr>
              </a:p>
              <a:p>
                <a:pPr marL="0" indent="0" fontAlgn="auto">
                  <a:lnSpc>
                    <a:spcPct val="120000"/>
                  </a:lnSpc>
                  <a:spcBef>
                    <a:spcPts val="600"/>
                  </a:spcBef>
                  <a:buNone/>
                </a:pPr>
                <a14:m>
                  <m:oMathPara xmlns:m="http://schemas.openxmlformats.org/officeDocument/2006/math">
                    <m:oMathParaPr>
                      <m:jc m:val="centerGroup"/>
                    </m:oMathParaPr>
                    <m:oMath xmlns:m="http://schemas.openxmlformats.org/officeDocument/2006/math">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en-US" altLang="pt-BR" i="1">
                                  <a:latin typeface="Cambria Math" panose="02040503050406030204" pitchFamily="18" charset="0"/>
                                  <a:ea typeface="Cambria Math" panose="02040503050406030204" pitchFamily="18" charset="0"/>
                                </a:rPr>
                                <m:t>𝑧</m:t>
                              </m:r>
                              <m:r>
                                <a:rPr lang="pt-BR" altLang="pt-BR" i="1" baseline="-25000">
                                  <a:latin typeface="Cambria Math" panose="02040503050406030204" pitchFamily="18" charset="0"/>
                                  <a:ea typeface="Cambria Math" panose="02040503050406030204" pitchFamily="18" charset="0"/>
                                </a:rPr>
                                <m:t>1</m:t>
                              </m:r>
                            </m:den>
                          </m:f>
                        </m:e>
                      </m:d>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en-US" altLang="pt-BR" i="1">
                                  <a:latin typeface="Cambria Math" panose="02040503050406030204" pitchFamily="18" charset="0"/>
                                  <a:ea typeface="Cambria Math" panose="02040503050406030204" pitchFamily="18" charset="0"/>
                                </a:rPr>
                                <m:t>𝑧</m:t>
                              </m:r>
                              <m:r>
                                <a:rPr lang="pt-BR" altLang="pt-BR" i="1" baseline="-25000">
                                  <a:latin typeface="Cambria Math" panose="02040503050406030204" pitchFamily="18" charset="0"/>
                                  <a:ea typeface="Cambria Math" panose="02040503050406030204" pitchFamily="18" charset="0"/>
                                </a:rPr>
                                <m:t>2</m:t>
                              </m:r>
                            </m:den>
                          </m:f>
                        </m:e>
                      </m:d>
                      <m:r>
                        <a:rPr lang="en-US" altLang="pt-BR" i="1">
                          <a:latin typeface="Cambria Math" panose="02040503050406030204" pitchFamily="18" charset="0"/>
                          <a:ea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𝛼</m:t>
                          </m:r>
                          <m:r>
                            <a:rPr lang="en-US" altLang="pt-BR" i="1">
                              <a:latin typeface="Cambria Math" panose="02040503050406030204" pitchFamily="18" charset="0"/>
                              <a:ea typeface="Cambria Math" panose="02040503050406030204" pitchFamily="18" charset="0"/>
                              <a:cs typeface="Cambria Math" panose="02040503050406030204" pitchFamily="18" charset="0"/>
                            </a:rPr>
                            <m:t>𝑠</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𝛼</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sup>
                          </m:sSubSup>
                        </m:num>
                        <m:den>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𝛼</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𝑠</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r>
                            <a:rPr lang="en-US" altLang="pt-BR" i="1">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Sub>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1</m:t>
                      </m:r>
                    </m:oMath>
                  </m:oMathPara>
                </a14:m>
                <a:endPar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r>
                  <a:rPr lang="pt-BR" altLang="pt-BR" dirty="0" smtClean="0">
                    <a:latin typeface="Comic Sans MS" panose="030F0702030302020204" pitchFamily="66" charset="0"/>
                    <a:ea typeface="Cambria Math" panose="02040503050406030204" pitchFamily="18" charset="0"/>
                  </a:rPr>
                  <a:t>onde </a:t>
                </a:r>
                <a14:m>
                  <m:oMath xmlns:m="http://schemas.openxmlformats.org/officeDocument/2006/math">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𝛼</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𝑒</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𝜉</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type m:val="skw"/>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𝛼</m:t>
                        </m:r>
                      </m:num>
                      <m:den>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𝑛</m:t>
                            </m:r>
                          </m:sub>
                        </m:sSub>
                      </m:den>
                    </m:f>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 </m:t>
                    </m:r>
                  </m:oMath>
                </a14:m>
                <a:endParaRPr lang="en-US" altLang="pt-BR" i="1" dirty="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endParaRPr lang="en-US" altLang="pt-BR"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353695" y="570865"/>
                <a:ext cx="11513185" cy="2637155"/>
              </a:xfrm>
              <a:prstGeom prst="rect">
                <a:avLst/>
              </a:prstGeom>
              <a:blipFill rotWithShape="1">
                <a:blip r:embed="rId1"/>
                <a:stretch>
                  <a:fillRect b="-2020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 name="Caixa de Texto 16"/>
              <p:cNvSpPr txBox="1"/>
              <p:nvPr/>
            </p:nvSpPr>
            <p:spPr>
              <a:xfrm>
                <a:off x="5793740" y="3746500"/>
                <a:ext cx="3743960" cy="579120"/>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𝜉</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type m:val="skw"/>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𝛼</m:t>
                          </m:r>
                        </m:num>
                        <m:den>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𝑐𝑜𝑠</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𝜃</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oMath>
                  </m:oMathPara>
                </a14:m>
                <a:endParaRPr lang="en-US" altLang="pt-BR" sz="2800" i="1">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7" name="Caixa de Texto 16"/>
              <p:cNvSpPr txBox="1">
                <a:spLocks noRot="1" noChangeAspect="1" noMove="1" noResize="1" noEditPoints="1" noAdjustHandles="1" noChangeArrowheads="1" noChangeShapeType="1" noTextEdit="1"/>
              </p:cNvSpPr>
              <p:nvPr/>
            </p:nvSpPr>
            <p:spPr>
              <a:xfrm>
                <a:off x="5793740" y="3746500"/>
                <a:ext cx="3743960" cy="579120"/>
              </a:xfrm>
              <a:prstGeom prst="rect">
                <a:avLst/>
              </a:prstGeom>
              <a:blipFill rotWithShape="1">
                <a:blip r:embed="rId2"/>
                <a:stretch>
                  <a:fillRect r="-20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8" name="Caixa de Texto 17"/>
              <p:cNvSpPr txBox="1"/>
              <p:nvPr/>
            </p:nvSpPr>
            <p:spPr>
              <a:xfrm>
                <a:off x="5793740" y="4568190"/>
                <a:ext cx="5214620" cy="521970"/>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0</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𝜉</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&lt;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𝑒</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𝑐𝑜𝑚𝑝𝑙𝑒𝑥𝑜𝑠</m:t>
                      </m:r>
                    </m:oMath>
                  </m:oMathPara>
                </a14:m>
                <a:endParaRPr lang="en-US" altLang="pt-BR" sz="2800" i="1">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8" name="Caixa de Texto 17"/>
              <p:cNvSpPr txBox="1">
                <a:spLocks noRot="1" noChangeAspect="1" noMove="1" noResize="1" noEditPoints="1" noAdjustHandles="1" noChangeArrowheads="1" noChangeShapeType="1" noTextEdit="1"/>
              </p:cNvSpPr>
              <p:nvPr/>
            </p:nvSpPr>
            <p:spPr>
              <a:xfrm>
                <a:off x="5793740" y="4568190"/>
                <a:ext cx="5214620" cy="521970"/>
              </a:xfrm>
              <a:prstGeom prst="rect">
                <a:avLst/>
              </a:prstGeom>
              <a:blipFill rotWithShape="1">
                <a:blip r:embed="rId3"/>
                <a:stretch>
                  <a:fillRect r="-14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9" name="Caixa de Texto 18"/>
              <p:cNvSpPr txBox="1"/>
              <p:nvPr/>
            </p:nvSpPr>
            <p:spPr>
              <a:xfrm>
                <a:off x="5793740" y="5509260"/>
                <a:ext cx="3589020" cy="521970"/>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𝜉</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a:latin typeface="Cambria Math" panose="02040503050406030204" pitchFamily="18" charset="0"/>
                          <a:ea typeface="Cambria Math" panose="02040503050406030204" pitchFamily="18" charset="0"/>
                          <a:cs typeface="Cambria Math" panose="02040503050406030204" pitchFamily="18" charset="0"/>
                        </a:rPr>
                        <m:t> </m:t>
                      </m:r>
                      <m:r>
                        <m:rPr>
                          <m:sty m:val="p"/>
                        </m:rPr>
                        <a:rPr lang="en-US" altLang="pt-BR" sz="2800">
                          <a:latin typeface="Cambria Math" panose="02040503050406030204" pitchFamily="18" charset="0"/>
                          <a:ea typeface="Cambria Math" panose="02040503050406030204" pitchFamily="18" charset="0"/>
                          <a:cs typeface="Cambria Math" panose="02040503050406030204" pitchFamily="18" charset="0"/>
                        </a:rPr>
                        <m:t>reais</m:t>
                      </m:r>
                    </m:oMath>
                  </m:oMathPara>
                </a14:m>
                <a:endParaRPr lang="en-US" altLang="pt-BR" sz="280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9" name="Caixa de Texto 18"/>
              <p:cNvSpPr txBox="1">
                <a:spLocks noRot="1" noChangeAspect="1" noMove="1" noResize="1" noEditPoints="1" noAdjustHandles="1" noChangeArrowheads="1" noChangeShapeType="1" noTextEdit="1"/>
              </p:cNvSpPr>
              <p:nvPr/>
            </p:nvSpPr>
            <p:spPr>
              <a:xfrm>
                <a:off x="5793740" y="5509260"/>
                <a:ext cx="3589020" cy="521970"/>
              </a:xfrm>
              <a:prstGeom prst="rect">
                <a:avLst/>
              </a:prstGeom>
              <a:blipFill rotWithShape="1">
                <a:blip r:embed="rId4"/>
                <a:stretch>
                  <a:fillRect/>
                </a:stretch>
              </a:blipFill>
            </p:spPr>
            <p:txBody>
              <a:bodyPr/>
              <a:lstStyle/>
              <a:p>
                <a:r>
                  <a:rPr lang="pt-BR" altLang="en-US">
                    <a:noFill/>
                  </a:rPr>
                  <a:t> </a:t>
                </a:r>
              </a:p>
            </p:txBody>
          </p:sp>
        </mc:Fallback>
      </mc:AlternateContent>
      <p:grpSp>
        <p:nvGrpSpPr>
          <p:cNvPr id="3" name="Grupo 2"/>
          <p:cNvGrpSpPr/>
          <p:nvPr/>
        </p:nvGrpSpPr>
        <p:grpSpPr>
          <a:xfrm>
            <a:off x="1206500" y="3705860"/>
            <a:ext cx="2999145" cy="2966085"/>
            <a:chOff x="2157" y="5665"/>
            <a:chExt cx="4445" cy="4522"/>
          </a:xfrm>
        </p:grpSpPr>
        <p:cxnSp>
          <p:nvCxnSpPr>
            <p:cNvPr id="4" name="Conector de Seta Reta 3"/>
            <p:cNvCxnSpPr/>
            <p:nvPr/>
          </p:nvCxnSpPr>
          <p:spPr>
            <a:xfrm flipV="1">
              <a:off x="2157" y="8016"/>
              <a:ext cx="4100" cy="21"/>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H="1" flipV="1">
              <a:off x="5112" y="5665"/>
              <a:ext cx="20" cy="4522"/>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 name="Caixa de Texto 6"/>
            <p:cNvSpPr txBox="1"/>
            <p:nvPr/>
          </p:nvSpPr>
          <p:spPr>
            <a:xfrm>
              <a:off x="2681" y="6028"/>
              <a:ext cx="811" cy="702"/>
            </a:xfrm>
            <a:prstGeom prst="rect">
              <a:avLst/>
            </a:prstGeom>
            <a:noFill/>
          </p:spPr>
          <p:txBody>
            <a:bodyPr wrap="square" rtlCol="0">
              <a:spAutoFit/>
            </a:bodyPr>
            <a:lstStyle/>
            <a:p>
              <a:r>
                <a:rPr lang="pt-BR" altLang="en-US" sz="2400"/>
                <a:t>z</a:t>
              </a:r>
              <a:r>
                <a:rPr lang="pt-BR" altLang="en-US" sz="2400" baseline="-25000"/>
                <a:t>1</a:t>
              </a:r>
              <a:endParaRPr lang="pt-BR" altLang="en-US" sz="2400" baseline="-25000"/>
            </a:p>
          </p:txBody>
        </p:sp>
        <p:cxnSp>
          <p:nvCxnSpPr>
            <p:cNvPr id="8" name="Conector de Seta Reta 7"/>
            <p:cNvCxnSpPr/>
            <p:nvPr/>
          </p:nvCxnSpPr>
          <p:spPr>
            <a:xfrm flipH="1" flipV="1">
              <a:off x="3492" y="6694"/>
              <a:ext cx="1640" cy="1307"/>
            </a:xfrm>
            <a:prstGeom prst="straightConnector1">
              <a:avLst/>
            </a:prstGeom>
            <a:ln w="34925">
              <a:solidFill>
                <a:srgbClr val="C00000"/>
              </a:solidFill>
              <a:tailEnd type="oval" w="lg" len="med"/>
            </a:ln>
          </p:spPr>
          <p:style>
            <a:lnRef idx="1">
              <a:schemeClr val="accent1"/>
            </a:lnRef>
            <a:fillRef idx="0">
              <a:schemeClr val="accent1"/>
            </a:fillRef>
            <a:effectRef idx="0">
              <a:schemeClr val="accent1"/>
            </a:effectRef>
            <a:fontRef idx="minor">
              <a:schemeClr val="tx1"/>
            </a:fontRef>
          </p:style>
        </p:cxnSp>
        <p:cxnSp>
          <p:nvCxnSpPr>
            <p:cNvPr id="9" name="Conector de Seta Reta 8"/>
            <p:cNvCxnSpPr/>
            <p:nvPr/>
          </p:nvCxnSpPr>
          <p:spPr>
            <a:xfrm flipH="1">
              <a:off x="3492" y="8001"/>
              <a:ext cx="1678" cy="1403"/>
            </a:xfrm>
            <a:prstGeom prst="straightConnector1">
              <a:avLst/>
            </a:prstGeom>
            <a:ln w="34925">
              <a:solidFill>
                <a:srgbClr val="C00000"/>
              </a:solidFill>
              <a:tailEnd type="oval" w="lg" len="med"/>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rot="10800000" flipV="1">
              <a:off x="2781" y="9011"/>
              <a:ext cx="1095" cy="702"/>
            </a:xfrm>
            <a:prstGeom prst="rect">
              <a:avLst/>
            </a:prstGeom>
            <a:noFill/>
          </p:spPr>
          <p:txBody>
            <a:bodyPr wrap="square" rtlCol="0">
              <a:spAutoFit/>
            </a:bodyPr>
            <a:lstStyle/>
            <a:p>
              <a:r>
                <a:rPr lang="pt-BR" altLang="en-US" sz="2400"/>
                <a:t>z</a:t>
              </a:r>
              <a:r>
                <a:rPr lang="pt-BR" altLang="en-US" sz="2400" baseline="-25000"/>
                <a:t>2</a:t>
              </a:r>
              <a:endParaRPr lang="pt-BR" altLang="en-US" sz="2400" baseline="-25000"/>
            </a:p>
          </p:txBody>
        </p:sp>
        <p:sp>
          <p:nvSpPr>
            <p:cNvPr id="11" name="Caixa de Texto 10"/>
            <p:cNvSpPr txBox="1"/>
            <p:nvPr/>
          </p:nvSpPr>
          <p:spPr>
            <a:xfrm>
              <a:off x="3446" y="6783"/>
              <a:ext cx="1065" cy="796"/>
            </a:xfrm>
            <a:prstGeom prst="rect">
              <a:avLst/>
            </a:prstGeom>
            <a:noFill/>
          </p:spPr>
          <p:txBody>
            <a:bodyPr wrap="square" rtlCol="0">
              <a:spAutoFit/>
            </a:bodyPr>
            <a:lstStyle/>
            <a:p>
              <a:r>
                <a:rPr lang="pt-BR" altLang="en-US" sz="2800" dirty="0" err="1">
                  <a:latin typeface="Symbol" panose="05050102010706020507" charset="0"/>
                  <a:cs typeface="Symbol" panose="05050102010706020507" charset="0"/>
                </a:rPr>
                <a:t>w</a:t>
              </a:r>
              <a:r>
                <a:rPr lang="pt-BR" altLang="en-US" sz="2800" baseline="-25000" dirty="0" err="1">
                  <a:latin typeface="Comic Sans MS" panose="030F0702030302020204" pitchFamily="66" charset="0"/>
                  <a:cs typeface="Comic Sans MS" panose="030F0702030302020204" pitchFamily="66" charset="0"/>
                </a:rPr>
                <a:t>n</a:t>
              </a:r>
              <a:endParaRPr lang="pt-BR" altLang="en-US" sz="2800" baseline="-25000" dirty="0">
                <a:latin typeface="Comic Sans MS" panose="030F0702030302020204" pitchFamily="66" charset="0"/>
                <a:cs typeface="Comic Sans MS" panose="030F0702030302020204" pitchFamily="66" charset="0"/>
              </a:endParaRPr>
            </a:p>
          </p:txBody>
        </p:sp>
        <p:cxnSp>
          <p:nvCxnSpPr>
            <p:cNvPr id="12" name="Conector Reto 11"/>
            <p:cNvCxnSpPr/>
            <p:nvPr/>
          </p:nvCxnSpPr>
          <p:spPr>
            <a:xfrm flipH="1" flipV="1">
              <a:off x="2681" y="6718"/>
              <a:ext cx="3921" cy="24"/>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a:off x="3492" y="6549"/>
              <a:ext cx="0" cy="294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4" name="Caixa de Texto 13"/>
            <p:cNvSpPr txBox="1"/>
            <p:nvPr/>
          </p:nvSpPr>
          <p:spPr>
            <a:xfrm>
              <a:off x="5112" y="6936"/>
              <a:ext cx="1065" cy="796"/>
            </a:xfrm>
            <a:prstGeom prst="rect">
              <a:avLst/>
            </a:prstGeom>
            <a:noFill/>
          </p:spPr>
          <p:txBody>
            <a:bodyPr wrap="square" rtlCol="0">
              <a:spAutoFit/>
            </a:bodyPr>
            <a:lstStyle/>
            <a:p>
              <a:r>
                <a:rPr lang="pt-BR" altLang="en-US" sz="2800" dirty="0" err="1">
                  <a:latin typeface="Symbol" panose="05050102010706020507" charset="0"/>
                  <a:cs typeface="Symbol" panose="05050102010706020507" charset="0"/>
                </a:rPr>
                <a:t>w</a:t>
              </a:r>
              <a:r>
                <a:rPr lang="pt-BR" altLang="en-US" sz="2800" baseline="-25000" dirty="0" err="1">
                  <a:latin typeface="Comic Sans MS" panose="030F0702030302020204" pitchFamily="66" charset="0"/>
                  <a:cs typeface="Comic Sans MS" panose="030F0702030302020204" pitchFamily="66" charset="0"/>
                </a:rPr>
                <a:t>d</a:t>
              </a:r>
              <a:endParaRPr lang="pt-BR" altLang="en-US" sz="2800" baseline="-25000" dirty="0">
                <a:latin typeface="Comic Sans MS" panose="030F0702030302020204" pitchFamily="66" charset="0"/>
                <a:cs typeface="Comic Sans MS" panose="030F0702030302020204" pitchFamily="66" charset="0"/>
              </a:endParaRPr>
            </a:p>
          </p:txBody>
        </p:sp>
        <p:sp>
          <p:nvSpPr>
            <p:cNvPr id="15" name="Caixa de Texto 14"/>
            <p:cNvSpPr txBox="1"/>
            <p:nvPr/>
          </p:nvSpPr>
          <p:spPr>
            <a:xfrm>
              <a:off x="3663" y="7812"/>
              <a:ext cx="1065" cy="796"/>
            </a:xfrm>
            <a:prstGeom prst="rect">
              <a:avLst/>
            </a:prstGeom>
            <a:noFill/>
          </p:spPr>
          <p:txBody>
            <a:bodyPr wrap="square" rtlCol="0">
              <a:spAutoFit/>
            </a:bodyPr>
            <a:lstStyle/>
            <a:p>
              <a:r>
                <a:rPr lang="pt-BR" altLang="en-US" sz="2800" dirty="0">
                  <a:latin typeface="Symbol" panose="05050102010706020507" charset="0"/>
                  <a:cs typeface="Symbol" panose="05050102010706020507" charset="0"/>
                </a:rPr>
                <a:t>a</a:t>
              </a:r>
              <a:endParaRPr lang="pt-BR" altLang="en-US" sz="2800" dirty="0">
                <a:latin typeface="Symbol" panose="05050102010706020507" charset="0"/>
                <a:cs typeface="Symbol" panose="05050102010706020507" charset="0"/>
              </a:endParaRPr>
            </a:p>
          </p:txBody>
        </p:sp>
        <p:sp>
          <p:nvSpPr>
            <p:cNvPr id="16" name="Forma livre 15"/>
            <p:cNvSpPr/>
            <p:nvPr/>
          </p:nvSpPr>
          <p:spPr>
            <a:xfrm>
              <a:off x="4511" y="7672"/>
              <a:ext cx="140" cy="344"/>
            </a:xfrm>
            <a:custGeom>
              <a:avLst/>
              <a:gdLst>
                <a:gd name="connsiteX0" fmla="*/ 89012 w 89012"/>
                <a:gd name="connsiteY0" fmla="*/ 0 h 218485"/>
                <a:gd name="connsiteX1" fmla="*/ 24276 w 89012"/>
                <a:gd name="connsiteY1" fmla="*/ 72829 h 218485"/>
                <a:gd name="connsiteX2" fmla="*/ 0 w 89012"/>
                <a:gd name="connsiteY2" fmla="*/ 218485 h 218485"/>
              </a:gdLst>
              <a:ahLst/>
              <a:cxnLst>
                <a:cxn ang="0">
                  <a:pos x="connsiteX0" y="connsiteY0"/>
                </a:cxn>
                <a:cxn ang="0">
                  <a:pos x="connsiteX1" y="connsiteY1"/>
                </a:cxn>
                <a:cxn ang="0">
                  <a:pos x="connsiteX2" y="connsiteY2"/>
                </a:cxn>
              </a:cxnLst>
              <a:rect l="l" t="t" r="r" b="b"/>
              <a:pathLst>
                <a:path w="89012" h="218485">
                  <a:moveTo>
                    <a:pt x="89012" y="0"/>
                  </a:moveTo>
                  <a:cubicBezTo>
                    <a:pt x="64061" y="18207"/>
                    <a:pt x="39111" y="36415"/>
                    <a:pt x="24276" y="72829"/>
                  </a:cubicBezTo>
                  <a:cubicBezTo>
                    <a:pt x="9441" y="109243"/>
                    <a:pt x="4720" y="163864"/>
                    <a:pt x="0" y="21848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CaixaDeTexto 19"/>
            <p:cNvSpPr txBox="1"/>
            <p:nvPr/>
          </p:nvSpPr>
          <p:spPr>
            <a:xfrm>
              <a:off x="4117" y="7474"/>
              <a:ext cx="480" cy="561"/>
            </a:xfrm>
            <a:prstGeom prst="rect">
              <a:avLst/>
            </a:prstGeom>
            <a:noFill/>
          </p:spPr>
          <p:txBody>
            <a:bodyPr wrap="square" rtlCol="0">
              <a:spAutoFit/>
            </a:bodyPr>
            <a:lstStyle/>
            <a:p>
              <a:r>
                <a:rPr lang="pt-BR" dirty="0" smtClean="0">
                  <a:latin typeface="Symbol" panose="05050102010706020507" pitchFamily="18" charset="2"/>
                </a:rPr>
                <a:t>q</a:t>
              </a:r>
              <a:endParaRPr lang="pt-BR" dirty="0">
                <a:latin typeface="Symbol" panose="05050102010706020507" pitchFamily="18" charset="2"/>
              </a:endParaRPr>
            </a:p>
          </p:txBody>
        </p:sp>
      </p:grpSp>
    </p:spTree>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626745" y="445770"/>
                <a:ext cx="11160125" cy="612775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buNone/>
                </a:pP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Vamos agora achar a contribuição de z</a:t>
                </a:r>
                <a:r>
                  <a:rPr lang="pt-BR" altLang="pt-BR" sz="3200" baseline="-25000" dirty="0">
                    <a:latin typeface="Comic Sans MS" panose="030F0702030302020204" pitchFamily="66" charset="0"/>
                    <a:ea typeface="Cambria Math" panose="02040503050406030204" pitchFamily="18" charset="0"/>
                    <a:cs typeface="Comic Sans MS" panose="030F0702030302020204" pitchFamily="66" charset="0"/>
                  </a:rPr>
                  <a:t>1</a:t>
                </a:r>
                <a:r>
                  <a:rPr lang="pt-BR" altLang="pt-BR" sz="3200" dirty="0">
                    <a:latin typeface="Comic Sans MS" panose="030F0702030302020204" pitchFamily="66" charset="0"/>
                    <a:ea typeface="Cambria Math" panose="02040503050406030204" pitchFamily="18" charset="0"/>
                    <a:cs typeface="Comic Sans MS" panose="030F0702030302020204" pitchFamily="66" charset="0"/>
                  </a:rPr>
                  <a:t> e z</a:t>
                </a:r>
                <a:r>
                  <a:rPr lang="pt-BR" altLang="pt-BR" sz="3200" baseline="-25000" dirty="0" smtClean="0">
                    <a:latin typeface="Comic Sans MS" panose="030F0702030302020204" pitchFamily="66" charset="0"/>
                    <a:ea typeface="Cambria Math" panose="02040503050406030204" pitchFamily="18" charset="0"/>
                    <a:cs typeface="Comic Sans MS" panose="030F0702030302020204" pitchFamily="66" charset="0"/>
                  </a:rPr>
                  <a:t>2</a:t>
                </a: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 p/ módulo</a:t>
                </a:r>
                <a:endParaRPr lang="pt-BR" altLang="pt-BR" sz="3200" dirty="0">
                  <a:latin typeface="Comic Sans MS" panose="030F0702030302020204" pitchFamily="66" charset="0"/>
                  <a:ea typeface="Cambria Math" panose="02040503050406030204" pitchFamily="18" charset="0"/>
                  <a:cs typeface="Comic Sans MS" panose="030F0702030302020204" pitchFamily="66" charset="0"/>
                </a:endParaRPr>
              </a:p>
              <a:p>
                <a:pPr marL="0" indent="0" fontAlgn="auto">
                  <a:lnSpc>
                    <a:spcPct val="120000"/>
                  </a:lnSpc>
                  <a:spcBef>
                    <a:spcPts val="600"/>
                  </a:spcBef>
                  <a:buNone/>
                </a:pPr>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rPr>
                                    <m:t>𝑗</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400" i="1">
                                      <a:latin typeface="Cambria Math" panose="02040503050406030204" pitchFamily="18" charset="0"/>
                                      <a:ea typeface="Cambria Math" panose="02040503050406030204" pitchFamily="18" charset="0"/>
                                      <a:cs typeface="Cambria Math" panose="02040503050406030204" pitchFamily="18" charset="0"/>
                                    </a:rPr>
                                    <m:t>𝑧</m:t>
                                  </m:r>
                                  <m:r>
                                    <a:rPr lang="en-US" altLang="pt-BR" sz="2400" i="1" baseline="-25000">
                                      <a:latin typeface="Cambria Math" panose="02040503050406030204" pitchFamily="18" charset="0"/>
                                      <a:ea typeface="Cambria Math" panose="02040503050406030204" pitchFamily="18" charset="0"/>
                                      <a:cs typeface="Cambria Math" panose="02040503050406030204" pitchFamily="18" charset="0"/>
                                    </a:rPr>
                                    <m:t>1</m:t>
                                  </m:r>
                                </m:den>
                              </m:f>
                            </m:e>
                          </m:d>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rPr>
                                    <m:t>𝑗</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400" i="1">
                                      <a:latin typeface="Cambria Math" panose="02040503050406030204" pitchFamily="18" charset="0"/>
                                      <a:ea typeface="Cambria Math" panose="02040503050406030204" pitchFamily="18" charset="0"/>
                                    </a:rPr>
                                    <m:t>𝑧</m:t>
                                  </m:r>
                                  <m:r>
                                    <a:rPr lang="en-US" altLang="pt-BR" sz="2400" i="1" baseline="-25000">
                                      <a:latin typeface="Cambria Math" panose="02040503050406030204" pitchFamily="18" charset="0"/>
                                      <a:ea typeface="Cambria Math" panose="02040503050406030204" pitchFamily="18" charset="0"/>
                                    </a:rPr>
                                    <m:t>2</m:t>
                                  </m:r>
                                </m:den>
                              </m:f>
                            </m:e>
                          </m:d>
                        </m:e>
                      </m:d>
                      <m:r>
                        <a:rPr lang="en-US" altLang="pt-BR" sz="2400" i="1">
                          <a:latin typeface="Cambria Math" panose="02040503050406030204" pitchFamily="18" charset="0"/>
                          <a:ea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𝜔𝜉</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Sub>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1</m:t>
                          </m:r>
                        </m:e>
                      </m:d>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en-US" altLang="pt-BR" sz="2400" b="0" i="1" smtClean="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1</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𝜔𝜉</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num>
                            <m:den>
                              <m:sSub>
                                <m:sSubPr>
                                  <m:ctrlPr>
                                    <a:rPr lang="en-US" altLang="pt-BR" sz="2400" i="1" smtClean="0">
                                      <a:latin typeface="Cambria Math" panose="02040503050406030204" pitchFamily="18" charset="0"/>
                                      <a:ea typeface="Cambria Math" panose="02040503050406030204" pitchFamily="18" charset="0"/>
                                    </a:rPr>
                                  </m:ctrlPr>
                                </m:sSubPr>
                                <m:e>
                                  <m:r>
                                    <a:rPr lang="en-US" altLang="pt-BR" sz="2400" i="1" smtClean="0">
                                      <a:latin typeface="Cambria Math" panose="02040503050406030204" pitchFamily="18" charset="0"/>
                                      <a:ea typeface="Cambria Math" panose="02040503050406030204" pitchFamily="18" charset="0"/>
                                    </a:rPr>
                                    <m:t>𝜔</m:t>
                                  </m:r>
                                </m:e>
                                <m:sub>
                                  <m:r>
                                    <a:rPr lang="pt-BR" altLang="pt-BR" sz="2400" b="0" i="1" smtClean="0">
                                      <a:latin typeface="Cambria Math" panose="02040503050406030204" pitchFamily="18" charset="0"/>
                                      <a:ea typeface="Cambria Math" panose="02040503050406030204" pitchFamily="18" charset="0"/>
                                    </a:rPr>
                                    <m:t>𝑛</m:t>
                                  </m:r>
                                </m:sub>
                              </m:sSub>
                            </m:den>
                          </m:f>
                        </m:e>
                      </m:d>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smtClean="0">
                              <a:latin typeface="Cambria Math" panose="02040503050406030204" pitchFamily="18" charset="0"/>
                              <a:ea typeface="Cambria Math" panose="02040503050406030204" pitchFamily="18" charset="0"/>
                            </a:rPr>
                          </m:ctrlPr>
                        </m:radPr>
                        <m:deg/>
                        <m:e>
                          <m:sSup>
                            <m:sSupPr>
                              <m:ctrlPr>
                                <a:rPr lang="pt-BR" altLang="pt-BR" sz="2400" b="0" i="1" smtClean="0">
                                  <a:latin typeface="Cambria Math" panose="02040503050406030204" pitchFamily="18" charset="0"/>
                                  <a:ea typeface="Cambria Math" panose="02040503050406030204" pitchFamily="18" charset="0"/>
                                </a:rPr>
                              </m:ctrlPr>
                            </m:sSupPr>
                            <m:e>
                              <m:d>
                                <m:dPr>
                                  <m:ctrlPr>
                                    <a:rPr lang="pt-BR" altLang="pt-BR" sz="2400" b="0" i="1" smtClean="0">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1</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e>
                              </m:d>
                            </m:e>
                            <m:sup>
                              <m:r>
                                <a:rPr lang="pt-BR" altLang="pt-BR" sz="2400" b="0" i="1" smtClean="0">
                                  <a:latin typeface="Cambria Math" panose="02040503050406030204" pitchFamily="18" charset="0"/>
                                  <a:ea typeface="Cambria Math" panose="02040503050406030204" pitchFamily="18" charset="0"/>
                                </a:rPr>
                                <m:t>2</m:t>
                              </m:r>
                            </m:sup>
                          </m:sSup>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4</m:t>
                          </m:r>
                          <m:sSup>
                            <m:sSupPr>
                              <m:ctrlPr>
                                <a:rPr lang="pt-BR" altLang="pt-BR" sz="2400" b="0" i="1" smtClean="0">
                                  <a:latin typeface="Cambria Math" panose="02040503050406030204" pitchFamily="18" charset="0"/>
                                  <a:ea typeface="Cambria Math" panose="02040503050406030204" pitchFamily="18" charset="0"/>
                                </a:rPr>
                              </m:ctrlPr>
                            </m:sSupPr>
                            <m:e>
                              <m:d>
                                <m:dPr>
                                  <m:ctrlPr>
                                    <a:rPr lang="pt-BR" altLang="pt-BR" sz="2400" b="0" i="1" smtClean="0">
                                      <a:latin typeface="Cambria Math" panose="02040503050406030204" pitchFamily="18" charset="0"/>
                                      <a:ea typeface="Cambria Math" panose="02040503050406030204" pitchFamily="18" charset="0"/>
                                    </a:rPr>
                                  </m:ctrlPr>
                                </m:dPr>
                                <m:e>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𝜔𝛧</m:t>
                                      </m:r>
                                    </m:num>
                                    <m:den>
                                      <m:sSub>
                                        <m:sSubPr>
                                          <m:ctrlPr>
                                            <a:rPr lang="en-US" altLang="pt-BR" sz="2400" i="1">
                                              <a:latin typeface="Cambria Math" panose="02040503050406030204" pitchFamily="18" charset="0"/>
                                              <a:ea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rPr>
                                            <m:t>𝜔</m:t>
                                          </m:r>
                                        </m:e>
                                        <m:sub>
                                          <m:r>
                                            <a:rPr lang="pt-BR" altLang="pt-BR" sz="2400" i="1">
                                              <a:latin typeface="Cambria Math" panose="02040503050406030204" pitchFamily="18" charset="0"/>
                                              <a:ea typeface="Cambria Math" panose="02040503050406030204" pitchFamily="18" charset="0"/>
                                            </a:rPr>
                                            <m:t>𝑛</m:t>
                                          </m:r>
                                        </m:sub>
                                      </m:sSub>
                                    </m:den>
                                  </m:f>
                                </m:e>
                              </m:d>
                            </m:e>
                            <m:sup>
                              <m:r>
                                <a:rPr lang="pt-BR" altLang="pt-BR" sz="2400" b="0" i="1" smtClean="0">
                                  <a:latin typeface="Cambria Math" panose="02040503050406030204" pitchFamily="18" charset="0"/>
                                  <a:ea typeface="Cambria Math" panose="02040503050406030204" pitchFamily="18" charset="0"/>
                                </a:rPr>
                                <m:t>2</m:t>
                              </m:r>
                            </m:sup>
                          </m:sSup>
                        </m:e>
                      </m:rad>
                    </m:oMath>
                  </m:oMathPara>
                </a14:m>
                <a:endParaRPr lang="pt-BR" altLang="pt-BR" sz="2400" i="1" dirty="0" smtClean="0">
                  <a:latin typeface="Cambria Math" panose="02040503050406030204" pitchFamily="18" charset="0"/>
                  <a:ea typeface="Cambria Math" panose="02040503050406030204" pitchFamily="18" charset="0"/>
                </a:endParaRPr>
              </a:p>
              <a:p>
                <a:pPr>
                  <a:lnSpc>
                    <a:spcPct val="120000"/>
                  </a:lnSpc>
                  <a:spcBef>
                    <a:spcPts val="0"/>
                  </a:spcBef>
                </a:pPr>
                <a:endParaRPr lang="pt-BR" altLang="pt-BR" sz="2000" dirty="0">
                  <a:latin typeface="Symbol" panose="05050102010706020507" pitchFamily="18" charset="2"/>
                  <a:ea typeface="Cambria Math" panose="02040503050406030204" pitchFamily="18" charset="0"/>
                </a:endParaRPr>
              </a:p>
              <a:p>
                <a:pPr>
                  <a:lnSpc>
                    <a:spcPct val="120000"/>
                  </a:lnSpc>
                  <a:spcBef>
                    <a:spcPts val="0"/>
                  </a:spcBef>
                </a:pPr>
                <a:r>
                  <a:rPr lang="pt-BR" altLang="pt-BR" sz="2400" dirty="0">
                    <a:latin typeface="Symbol" panose="05050102010706020507" pitchFamily="18" charset="2"/>
                    <a:ea typeface="Cambria Math" panose="02040503050406030204" pitchFamily="18" charset="0"/>
                  </a:rPr>
                  <a:t>w</a:t>
                </a:r>
                <a:r>
                  <a:rPr lang="pt-BR" altLang="pt-BR" sz="2400" dirty="0">
                    <a:latin typeface="Comic Sans MS" panose="030F0702030302020204" pitchFamily="66" charset="0"/>
                    <a:ea typeface="Cambria Math" panose="02040503050406030204" pitchFamily="18" charset="0"/>
                  </a:rPr>
                  <a:t> &lt;&lt; </a:t>
                </a:r>
                <a:r>
                  <a:rPr lang="pt-BR" altLang="pt-BR" sz="2400" dirty="0" err="1" smtClean="0">
                    <a:latin typeface="Symbol" panose="05050102010706020507" pitchFamily="18" charset="2"/>
                    <a:ea typeface="Cambria Math" panose="02040503050406030204" pitchFamily="18" charset="0"/>
                  </a:rPr>
                  <a:t>w</a:t>
                </a:r>
                <a:r>
                  <a:rPr lang="pt-BR" altLang="pt-BR" sz="2400" baseline="-25000" dirty="0" err="1">
                    <a:latin typeface="Comic Sans MS" panose="030F0702030302020204" pitchFamily="66" charset="0"/>
                    <a:ea typeface="Cambria Math" panose="02040503050406030204" pitchFamily="18" charset="0"/>
                  </a:rPr>
                  <a:t>n</a:t>
                </a:r>
                <a:r>
                  <a:rPr lang="pt-BR" altLang="pt-BR" sz="2400"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1</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e>
                            </m:d>
                          </m:e>
                          <m:sup>
                            <m:r>
                              <a:rPr lang="pt-BR" altLang="pt-BR" sz="2400" i="1">
                                <a:latin typeface="Cambria Math" panose="02040503050406030204" pitchFamily="18" charset="0"/>
                                <a:ea typeface="Cambria Math" panose="02040503050406030204" pitchFamily="18" charset="0"/>
                              </a:rPr>
                              <m:t>2</m:t>
                            </m:r>
                          </m:sup>
                        </m:sSup>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4</m:t>
                        </m:r>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𝜔𝜉</m:t>
                                    </m:r>
                                  </m:num>
                                  <m:den>
                                    <m:sSub>
                                      <m:sSubPr>
                                        <m:ctrlPr>
                                          <a:rPr lang="en-US" altLang="pt-BR" sz="2400" i="1">
                                            <a:latin typeface="Cambria Math" panose="02040503050406030204" pitchFamily="18" charset="0"/>
                                            <a:ea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rPr>
                                          <m:t>𝜔</m:t>
                                        </m:r>
                                      </m:e>
                                      <m:sub>
                                        <m:r>
                                          <a:rPr lang="pt-BR" altLang="pt-BR" sz="2400" i="1">
                                            <a:latin typeface="Cambria Math" panose="02040503050406030204" pitchFamily="18" charset="0"/>
                                            <a:ea typeface="Cambria Math" panose="02040503050406030204" pitchFamily="18" charset="0"/>
                                          </a:rPr>
                                          <m:t>𝑛</m:t>
                                        </m:r>
                                      </m:sub>
                                    </m:sSub>
                                  </m:den>
                                </m:f>
                              </m:e>
                            </m:d>
                          </m:e>
                          <m:sup>
                            <m:r>
                              <a:rPr lang="pt-BR" altLang="pt-BR" sz="2400" i="1">
                                <a:latin typeface="Cambria Math" panose="02040503050406030204" pitchFamily="18" charset="0"/>
                                <a:ea typeface="Cambria Math" panose="02040503050406030204" pitchFamily="18" charset="0"/>
                              </a:rPr>
                              <m:t>2</m:t>
                            </m:r>
                          </m:sup>
                        </m:sSup>
                      </m:e>
                    </m:rad>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1</m:t>
                                </m:r>
                              </m:e>
                            </m:d>
                          </m:e>
                          <m:sup>
                            <m:r>
                              <a:rPr lang="pt-BR" altLang="pt-BR" sz="2400" i="1">
                                <a:latin typeface="Cambria Math" panose="02040503050406030204" pitchFamily="18" charset="0"/>
                                <a:ea typeface="Cambria Math" panose="02040503050406030204" pitchFamily="18" charset="0"/>
                              </a:rPr>
                              <m:t>2</m:t>
                            </m:r>
                          </m:sup>
                        </m:sSup>
                      </m:e>
                    </m:rad>
                    <m:r>
                      <a:rPr lang="pt-BR" altLang="pt-BR" sz="2400" b="0" i="1" smtClean="0">
                        <a:latin typeface="Cambria Math" panose="02040503050406030204" pitchFamily="18" charset="0"/>
                        <a:ea typeface="Cambria Math" panose="02040503050406030204" pitchFamily="18" charset="0"/>
                      </a:rPr>
                      <m:t>=</m:t>
                    </m:r>
                    <m:r>
                      <a:rPr lang="pt-BR" altLang="pt-BR" sz="2400">
                        <a:latin typeface="Cambria Math" panose="02040503050406030204" pitchFamily="18" charset="0"/>
                        <a:ea typeface="Cambria Math" panose="02040503050406030204" pitchFamily="18" charset="0"/>
                      </a:rPr>
                      <m:t>0</m:t>
                    </m:r>
                  </m:oMath>
                </a14:m>
                <a:endParaRPr lang="pt-BR" altLang="pt-BR" sz="2400" dirty="0">
                  <a:ea typeface="Cambria Math" panose="02040503050406030204" pitchFamily="18" charset="0"/>
                </a:endParaRPr>
              </a:p>
              <a:p>
                <a:pPr>
                  <a:lnSpc>
                    <a:spcPct val="120000"/>
                  </a:lnSpc>
                  <a:spcBef>
                    <a:spcPts val="0"/>
                  </a:spcBef>
                </a:pPr>
                <a:r>
                  <a:rPr lang="pt-BR" altLang="pt-BR" sz="2400" dirty="0">
                    <a:latin typeface="Symbol" panose="05050102010706020507" pitchFamily="18" charset="2"/>
                    <a:ea typeface="Cambria Math" panose="02040503050406030204" pitchFamily="18" charset="0"/>
                  </a:rPr>
                  <a:t>w</a:t>
                </a:r>
                <a:r>
                  <a:rPr lang="pt-BR" altLang="pt-BR" sz="2400" dirty="0">
                    <a:latin typeface="Comic Sans MS" panose="030F0702030302020204" pitchFamily="66" charset="0"/>
                    <a:ea typeface="Cambria Math" panose="02040503050406030204" pitchFamily="18" charset="0"/>
                  </a:rPr>
                  <a:t> &gt;&gt; </a:t>
                </a:r>
                <a:r>
                  <a:rPr lang="pt-BR" altLang="pt-BR" sz="2400" dirty="0" err="1">
                    <a:latin typeface="Symbol" panose="05050102010706020507" pitchFamily="18" charset="2"/>
                    <a:ea typeface="Cambria Math" panose="02040503050406030204" pitchFamily="18" charset="0"/>
                  </a:rPr>
                  <a:t>w</a:t>
                </a:r>
                <a:r>
                  <a:rPr lang="pt-BR" altLang="pt-BR" sz="2400" baseline="-25000" dirty="0" err="1">
                    <a:latin typeface="Comic Sans MS" panose="030F0702030302020204" pitchFamily="66" charset="0"/>
                    <a:ea typeface="Cambria Math" panose="02040503050406030204" pitchFamily="18" charset="0"/>
                  </a:rPr>
                  <a:t>n</a:t>
                </a:r>
                <a:r>
                  <a:rPr lang="pt-BR" altLang="pt-BR" sz="2400" baseline="-25000" dirty="0">
                    <a:latin typeface="Comic Sans MS" panose="030F0702030302020204" pitchFamily="66" charset="0"/>
                    <a:ea typeface="Cambria Math" panose="02040503050406030204" pitchFamily="18" charset="0"/>
                  </a:rPr>
                  <a:t> </a:t>
                </a:r>
                <a:r>
                  <a:rPr lang="pt-BR" altLang="pt-BR" sz="2400" baseline="-25000"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1</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e>
                            </m:d>
                          </m:e>
                          <m:sup>
                            <m:r>
                              <a:rPr lang="pt-BR" altLang="pt-BR" sz="2400" i="1">
                                <a:latin typeface="Cambria Math" panose="02040503050406030204" pitchFamily="18" charset="0"/>
                                <a:ea typeface="Cambria Math" panose="02040503050406030204" pitchFamily="18" charset="0"/>
                              </a:rPr>
                              <m:t>2</m:t>
                            </m:r>
                          </m:sup>
                        </m:sSup>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4</m:t>
                        </m:r>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𝜔𝜉</m:t>
                                    </m:r>
                                  </m:num>
                                  <m:den>
                                    <m:sSub>
                                      <m:sSubPr>
                                        <m:ctrlPr>
                                          <a:rPr lang="en-US" altLang="pt-BR" sz="2400" i="1">
                                            <a:latin typeface="Cambria Math" panose="02040503050406030204" pitchFamily="18" charset="0"/>
                                            <a:ea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rPr>
                                          <m:t>𝜔</m:t>
                                        </m:r>
                                      </m:e>
                                      <m:sub>
                                        <m:r>
                                          <a:rPr lang="pt-BR" altLang="pt-BR" sz="2400" i="1">
                                            <a:latin typeface="Cambria Math" panose="02040503050406030204" pitchFamily="18" charset="0"/>
                                            <a:ea typeface="Cambria Math" panose="02040503050406030204" pitchFamily="18" charset="0"/>
                                          </a:rPr>
                                          <m:t>𝑛</m:t>
                                        </m:r>
                                      </m:sub>
                                    </m:sSub>
                                  </m:den>
                                </m:f>
                              </m:e>
                            </m:d>
                          </m:e>
                          <m:sup>
                            <m:r>
                              <a:rPr lang="pt-BR" altLang="pt-BR" sz="2400" i="1">
                                <a:latin typeface="Cambria Math" panose="02040503050406030204" pitchFamily="18" charset="0"/>
                                <a:ea typeface="Cambria Math" panose="02040503050406030204" pitchFamily="18" charset="0"/>
                              </a:rPr>
                              <m:t>2</m:t>
                            </m:r>
                          </m:sup>
                        </m:sSup>
                      </m:e>
                    </m:rad>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e>
                            </m:d>
                          </m:e>
                          <m:sup>
                            <m:r>
                              <a:rPr lang="pt-BR" altLang="pt-BR" sz="2400" i="1">
                                <a:latin typeface="Cambria Math" panose="02040503050406030204" pitchFamily="18" charset="0"/>
                                <a:ea typeface="Cambria Math" panose="02040503050406030204" pitchFamily="18" charset="0"/>
                              </a:rPr>
                              <m:t>2</m:t>
                            </m:r>
                          </m:sup>
                        </m:sSup>
                      </m:e>
                    </m:rad>
                    <m:r>
                      <a:rPr lang="pt-BR" altLang="pt-BR" sz="2400" i="1">
                        <a:latin typeface="Cambria Math" panose="02040503050406030204" pitchFamily="18" charset="0"/>
                        <a:ea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40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d>
                      <m:d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num>
                          <m:den>
                            <m:sSub>
                              <m:sSub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Sub>
                          </m:den>
                        </m:f>
                      </m:e>
                    </m:d>
                  </m:oMath>
                </a14:m>
                <a:endParaRPr lang="en-US" altLang="pt-BR" sz="2400" i="1">
                  <a:latin typeface="Cambria Math" panose="02040503050406030204" pitchFamily="18" charset="0"/>
                  <a:ea typeface="Cambria Math" panose="02040503050406030204" pitchFamily="18" charset="0"/>
                  <a:cs typeface="Cambria Math" panose="02040503050406030204" pitchFamily="18" charset="0"/>
                </a:endParaRPr>
              </a:p>
              <a:p>
                <a:pPr>
                  <a:lnSpc>
                    <a:spcPct val="120000"/>
                  </a:lnSpc>
                  <a:spcBef>
                    <a:spcPts val="0"/>
                  </a:spcBef>
                </a:pPr>
                <a:r>
                  <a:rPr lang="pt-BR" altLang="pt-BR" sz="2400" dirty="0" smtClean="0">
                    <a:latin typeface="Symbol" panose="05050102010706020507" pitchFamily="18" charset="2"/>
                    <a:ea typeface="Cambria Math" panose="02040503050406030204" pitchFamily="18" charset="0"/>
                  </a:rPr>
                  <a:t>w</a:t>
                </a:r>
                <a:r>
                  <a:rPr lang="pt-BR" altLang="pt-BR" sz="2400" dirty="0" smtClean="0">
                    <a:latin typeface="Comic Sans MS" panose="030F0702030302020204" pitchFamily="66" charset="0"/>
                    <a:ea typeface="Cambria Math" panose="02040503050406030204" pitchFamily="18" charset="0"/>
                  </a:rPr>
                  <a:t>=</a:t>
                </a:r>
                <a:r>
                  <a:rPr lang="pt-BR" altLang="pt-BR" sz="2400" dirty="0" err="1" smtClean="0">
                    <a:latin typeface="Symbol" panose="05050102010706020507" pitchFamily="18" charset="2"/>
                    <a:ea typeface="Cambria Math" panose="02040503050406030204" pitchFamily="18" charset="0"/>
                  </a:rPr>
                  <a:t>w</a:t>
                </a:r>
                <a:r>
                  <a:rPr lang="pt-BR" altLang="pt-BR" sz="2400" baseline="-25000" dirty="0" err="1" smtClean="0">
                    <a:latin typeface="Comic Sans MS" panose="030F0702030302020204" pitchFamily="66" charset="0"/>
                    <a:ea typeface="Cambria Math" panose="02040503050406030204" pitchFamily="18" charset="0"/>
                  </a:rPr>
                  <a:t>n</a:t>
                </a:r>
                <a:r>
                  <a:rPr lang="pt-BR" altLang="pt-BR" sz="2400"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1</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e>
                            </m:d>
                          </m:e>
                          <m:sup>
                            <m:r>
                              <a:rPr lang="pt-BR" altLang="pt-BR" sz="2400" i="1">
                                <a:latin typeface="Cambria Math" panose="02040503050406030204" pitchFamily="18" charset="0"/>
                                <a:ea typeface="Cambria Math" panose="02040503050406030204" pitchFamily="18" charset="0"/>
                              </a:rPr>
                              <m:t>2</m:t>
                            </m:r>
                          </m:sup>
                        </m:sSup>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4</m:t>
                        </m:r>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𝜔𝜉</m:t>
                                    </m:r>
                                  </m:num>
                                  <m:den>
                                    <m:sSub>
                                      <m:sSubPr>
                                        <m:ctrlPr>
                                          <a:rPr lang="en-US" altLang="pt-BR" sz="2400" i="1">
                                            <a:latin typeface="Cambria Math" panose="02040503050406030204" pitchFamily="18" charset="0"/>
                                            <a:ea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rPr>
                                          <m:t>𝜔</m:t>
                                        </m:r>
                                      </m:e>
                                      <m:sub>
                                        <m:r>
                                          <a:rPr lang="pt-BR" altLang="pt-BR" sz="2400" i="1">
                                            <a:latin typeface="Cambria Math" panose="02040503050406030204" pitchFamily="18" charset="0"/>
                                            <a:ea typeface="Cambria Math" panose="02040503050406030204" pitchFamily="18" charset="0"/>
                                          </a:rPr>
                                          <m:t>𝑛</m:t>
                                        </m:r>
                                      </m:sub>
                                    </m:sSub>
                                  </m:den>
                                </m:f>
                              </m:e>
                            </m:d>
                          </m:e>
                          <m:sup>
                            <m:r>
                              <a:rPr lang="pt-BR" altLang="pt-BR" sz="2400" i="1">
                                <a:latin typeface="Cambria Math" panose="02040503050406030204" pitchFamily="18" charset="0"/>
                                <a:ea typeface="Cambria Math" panose="02040503050406030204" pitchFamily="18" charset="0"/>
                              </a:rPr>
                              <m:t>2</m:t>
                            </m:r>
                          </m:sup>
                        </m:sSup>
                      </m:e>
                    </m:rad>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r>
                          <a:rPr lang="pt-BR" altLang="pt-BR" sz="2400" i="1">
                            <a:latin typeface="Cambria Math" panose="02040503050406030204" pitchFamily="18" charset="0"/>
                            <a:ea typeface="Cambria Math" panose="02040503050406030204" pitchFamily="18" charset="0"/>
                            <a:cs typeface="Cambria Math" panose="02040503050406030204" pitchFamily="18" charset="0"/>
                          </a:rPr>
                          <m:t>4</m:t>
                        </m:r>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𝜔𝜉</m:t>
                                    </m:r>
                                  </m:num>
                                  <m:den>
                                    <m:sSub>
                                      <m:sSubPr>
                                        <m:ctrlPr>
                                          <a:rPr lang="en-US" altLang="pt-BR" sz="2400" i="1">
                                            <a:latin typeface="Cambria Math" panose="02040503050406030204" pitchFamily="18" charset="0"/>
                                            <a:ea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rPr>
                                          <m:t>𝜔</m:t>
                                        </m:r>
                                      </m:e>
                                      <m:sub>
                                        <m:r>
                                          <a:rPr lang="pt-BR" altLang="pt-BR" sz="2400" i="1">
                                            <a:latin typeface="Cambria Math" panose="02040503050406030204" pitchFamily="18" charset="0"/>
                                            <a:ea typeface="Cambria Math" panose="02040503050406030204" pitchFamily="18" charset="0"/>
                                          </a:rPr>
                                          <m:t>𝑛</m:t>
                                        </m:r>
                                      </m:sub>
                                    </m:sSub>
                                  </m:den>
                                </m:f>
                              </m:e>
                            </m:d>
                          </m:e>
                          <m:sup>
                            <m:r>
                              <a:rPr lang="pt-BR" altLang="pt-BR" sz="2400" i="1">
                                <a:latin typeface="Cambria Math" panose="02040503050406030204" pitchFamily="18" charset="0"/>
                                <a:ea typeface="Cambria Math" panose="02040503050406030204" pitchFamily="18" charset="0"/>
                              </a:rPr>
                              <m:t>2</m:t>
                            </m:r>
                          </m:sup>
                        </m:sSup>
                      </m:e>
                    </m:rad>
                    <m:r>
                      <a:rPr lang="pt-BR" altLang="pt-BR" sz="2400">
                        <a:latin typeface="Cambria Math" panose="02040503050406030204" pitchFamily="18" charset="0"/>
                        <a:ea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d>
                      <m:dPr>
                        <m:ctrlPr>
                          <a:rPr lang="en-US" altLang="pt-BR" sz="2400" i="1" smtClean="0">
                            <a:latin typeface="Cambria Math" panose="02040503050406030204" pitchFamily="18" charset="0"/>
                            <a:ea typeface="Cambria Math" panose="02040503050406030204" pitchFamily="18" charset="0"/>
                          </a:rPr>
                        </m:ctrlPr>
                      </m:dPr>
                      <m:e>
                        <m:r>
                          <a:rPr lang="pt-BR" altLang="pt-BR" sz="2400" b="0" i="1" smtClean="0">
                            <a:latin typeface="Cambria Math" panose="02040503050406030204" pitchFamily="18" charset="0"/>
                            <a:ea typeface="Cambria Math" panose="02040503050406030204" pitchFamily="18" charset="0"/>
                          </a:rPr>
                          <m:t>2</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𝜉</m:t>
                        </m:r>
                      </m:e>
                    </m:d>
                  </m:oMath>
                </a14:m>
                <a:endPar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626745" y="445770"/>
                <a:ext cx="11160125" cy="612775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upo 8"/>
          <p:cNvGrpSpPr/>
          <p:nvPr/>
        </p:nvGrpSpPr>
        <p:grpSpPr>
          <a:xfrm>
            <a:off x="309880" y="1560830"/>
            <a:ext cx="11347450" cy="4765040"/>
            <a:chOff x="1811" y="2644"/>
            <a:chExt cx="17592" cy="6512"/>
          </a:xfrm>
        </p:grpSpPr>
        <p:pic>
          <p:nvPicPr>
            <p:cNvPr id="8" name="Imagem 7"/>
            <p:cNvPicPr>
              <a:picLocks noChangeAspect="1"/>
            </p:cNvPicPr>
            <p:nvPr/>
          </p:nvPicPr>
          <p:blipFill>
            <a:blip r:embed="rId1"/>
            <a:srcRect t="2125" r="-2471"/>
            <a:stretch>
              <a:fillRect/>
            </a:stretch>
          </p:blipFill>
          <p:spPr>
            <a:xfrm>
              <a:off x="1811" y="2644"/>
              <a:ext cx="17592" cy="6512"/>
            </a:xfrm>
            <a:prstGeom prst="rect">
              <a:avLst/>
            </a:prstGeom>
          </p:spPr>
        </p:pic>
        <p:cxnSp>
          <p:nvCxnSpPr>
            <p:cNvPr id="6" name="Conector Reto 5"/>
            <p:cNvCxnSpPr/>
            <p:nvPr/>
          </p:nvCxnSpPr>
          <p:spPr>
            <a:xfrm flipV="1">
              <a:off x="6296" y="2678"/>
              <a:ext cx="12571" cy="5442"/>
            </a:xfrm>
            <a:prstGeom prst="line">
              <a:avLst/>
            </a:prstGeom>
            <a:ln w="38100">
              <a:solidFill>
                <a:srgbClr val="C00000"/>
              </a:solidFill>
              <a:prstDash val="lgDash"/>
            </a:ln>
          </p:spPr>
          <p:style>
            <a:lnRef idx="1">
              <a:schemeClr val="accent1"/>
            </a:lnRef>
            <a:fillRef idx="0">
              <a:schemeClr val="accent1"/>
            </a:fillRef>
            <a:effectRef idx="0">
              <a:schemeClr val="accent1"/>
            </a:effectRef>
            <a:fontRef idx="minor">
              <a:schemeClr val="tx1"/>
            </a:fontRef>
          </p:style>
        </p:cxnSp>
      </p:grpSp>
      <p:sp>
        <p:nvSpPr>
          <p:cNvPr id="2" name="Espaço Reservado para Número de Slide 1"/>
          <p:cNvSpPr>
            <a:spLocks noGrp="1"/>
          </p:cNvSpPr>
          <p:nvPr>
            <p:ph type="sldNum" sz="quarter" idx="12"/>
          </p:nvPr>
        </p:nvSpPr>
        <p:spPr>
          <a:xfrm>
            <a:off x="8580755" y="6326505"/>
            <a:ext cx="2743200" cy="365125"/>
          </a:xfrm>
        </p:spPr>
        <p:txBody>
          <a:bodyPr/>
          <a:lstStyle/>
          <a:p>
            <a:fld id="{74F297BB-B745-4CAB-BE1D-CE4C89382949}" type="slidenum">
              <a:rPr lang="pt-BR" smtClean="0"/>
            </a:fld>
            <a:endParaRPr lang="pt-BR"/>
          </a:p>
        </p:txBody>
      </p:sp>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11" name="Espaço Reservado para Conteúdo 2"/>
          <p:cNvSpPr txBox="1"/>
          <p:nvPr/>
        </p:nvSpPr>
        <p:spPr>
          <a:xfrm>
            <a:off x="579120" y="238125"/>
            <a:ext cx="8825865" cy="74231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buNone/>
            </a:pP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zero complexo (parte real negativa) </a:t>
            </a:r>
            <a:endParaRPr lang="pt-BR" altLang="pt-BR" sz="3200" dirty="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13" name="Forma livre 12"/>
          <p:cNvSpPr/>
          <p:nvPr/>
        </p:nvSpPr>
        <p:spPr>
          <a:xfrm flipH="1">
            <a:off x="5253990" y="1560830"/>
            <a:ext cx="808355" cy="2141855"/>
          </a:xfrm>
          <a:custGeom>
            <a:avLst/>
            <a:gdLst>
              <a:gd name="connsiteX0" fmla="*/ 0 w 546755"/>
              <a:gd name="connsiteY0" fmla="*/ 348792 h 350009"/>
              <a:gd name="connsiteX1" fmla="*/ 263951 w 546755"/>
              <a:gd name="connsiteY1" fmla="*/ 320512 h 350009"/>
              <a:gd name="connsiteX2" fmla="*/ 263951 w 546755"/>
              <a:gd name="connsiteY2" fmla="*/ 150829 h 350009"/>
              <a:gd name="connsiteX3" fmla="*/ 546755 w 546755"/>
              <a:gd name="connsiteY3" fmla="*/ 0 h 350009"/>
            </a:gdLst>
            <a:ahLst/>
            <a:cxnLst>
              <a:cxn ang="0">
                <a:pos x="connsiteX0" y="connsiteY0"/>
              </a:cxn>
              <a:cxn ang="0">
                <a:pos x="connsiteX1" y="connsiteY1"/>
              </a:cxn>
              <a:cxn ang="0">
                <a:pos x="connsiteX2" y="connsiteY2"/>
              </a:cxn>
              <a:cxn ang="0">
                <a:pos x="connsiteX3" y="connsiteY3"/>
              </a:cxn>
            </a:cxnLst>
            <a:rect l="l" t="t" r="r" b="b"/>
            <a:pathLst>
              <a:path w="546755" h="350009">
                <a:moveTo>
                  <a:pt x="0" y="348792"/>
                </a:moveTo>
                <a:cubicBezTo>
                  <a:pt x="109979" y="351149"/>
                  <a:pt x="219959" y="353506"/>
                  <a:pt x="263951" y="320512"/>
                </a:cubicBezTo>
                <a:cubicBezTo>
                  <a:pt x="307943" y="287518"/>
                  <a:pt x="216817" y="204248"/>
                  <a:pt x="263951" y="150829"/>
                </a:cubicBezTo>
                <a:cubicBezTo>
                  <a:pt x="311085" y="97410"/>
                  <a:pt x="428920" y="48705"/>
                  <a:pt x="546755" y="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7" name="CaixaDeTexto 4"/>
              <p:cNvSpPr txBox="1"/>
              <p:nvPr/>
            </p:nvSpPr>
            <p:spPr>
              <a:xfrm>
                <a:off x="7458060" y="5786053"/>
                <a:ext cx="2450030" cy="540276"/>
              </a:xfrm>
              <a:prstGeom prst="rect">
                <a:avLst/>
              </a:prstGeom>
              <a:noFill/>
            </p:spPr>
            <p:txBody>
              <a:bodyPr wrap="none" rtlCol="0">
                <a:spAutoFit/>
              </a:bodyPr>
              <a:lstStyle/>
              <a:p>
                <a14:m>
                  <m:oMathPara xmlns:m="http://schemas.openxmlformats.org/officeDocument/2006/math">
                    <m:oMathParaPr>
                      <m:jc m:val="centerGroup"/>
                    </m:oMathParaPr>
                    <m:oMath xmlns:m="http://schemas.openxmlformats.org/officeDocument/2006/math">
                      <m:sSubSup>
                        <m:sSubSup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𝛼</m:t>
                          </m:r>
                        </m:e>
                        <m:sup>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sz="2800" i="1" dirty="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800" i="1" dirty="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800" i="1" dirty="0">
                              <a:latin typeface="Cambria Math" panose="02040503050406030204" pitchFamily="18" charset="0"/>
                              <a:ea typeface="Cambria Math" panose="02040503050406030204" pitchFamily="18" charset="0"/>
                              <a:cs typeface="Cambria Math" panose="02040503050406030204" pitchFamily="18" charset="0"/>
                            </a:rPr>
                            <m:t>𝑑</m:t>
                          </m:r>
                        </m:sub>
                        <m:sup>
                          <m:r>
                            <a:rPr lang="en-US" altLang="pt-BR" sz="2800" i="1" dirty="0">
                              <a:latin typeface="Cambria Math" panose="02040503050406030204" pitchFamily="18" charset="0"/>
                              <a:ea typeface="Cambria Math" panose="02040503050406030204" pitchFamily="18" charset="0"/>
                              <a:cs typeface="Cambria Math" panose="02040503050406030204" pitchFamily="18" charset="0"/>
                            </a:rPr>
                            <m:t>2</m:t>
                          </m:r>
                        </m:sup>
                      </m:sSubSup>
                    </m:oMath>
                  </m:oMathPara>
                </a14:m>
                <a:endParaRPr lang="pt-BR" dirty="0"/>
              </a:p>
            </p:txBody>
          </p:sp>
        </mc:Choice>
        <mc:Fallback>
          <p:sp>
            <p:nvSpPr>
              <p:cNvPr id="7" name="CaixaDeTexto 4"/>
              <p:cNvSpPr txBox="1">
                <a:spLocks noRot="1" noChangeAspect="1" noMove="1" noResize="1" noEditPoints="1" noAdjustHandles="1" noChangeArrowheads="1" noChangeShapeType="1" noTextEdit="1"/>
              </p:cNvSpPr>
              <p:nvPr/>
            </p:nvSpPr>
            <p:spPr>
              <a:xfrm>
                <a:off x="7458060" y="5786053"/>
                <a:ext cx="2450030" cy="540276"/>
              </a:xfrm>
              <a:prstGeom prst="rect">
                <a:avLst/>
              </a:prstGeom>
              <a:blipFill rotWithShape="1">
                <a:blip r:embed="rId2"/>
                <a:stretch>
                  <a:fillRect l="-25" t="-105" r="8" b="85"/>
                </a:stretch>
              </a:blipFill>
            </p:spPr>
            <p:txBody>
              <a:bodyPr/>
              <a:lstStyle/>
              <a:p>
                <a:r>
                  <a:rPr lang="pt-BR" altLang="en-US">
                    <a:noFill/>
                  </a:rPr>
                  <a:t> </a:t>
                </a:r>
              </a:p>
            </p:txBody>
          </p:sp>
        </mc:Fallback>
      </mc:AlternateContent>
      <p:sp>
        <p:nvSpPr>
          <p:cNvPr id="12" name="CaixaDeTexto 11"/>
          <p:cNvSpPr txBox="1"/>
          <p:nvPr/>
        </p:nvSpPr>
        <p:spPr>
          <a:xfrm>
            <a:off x="3435519" y="936133"/>
            <a:ext cx="6086942" cy="646331"/>
          </a:xfrm>
          <a:prstGeom prst="rect">
            <a:avLst/>
          </a:prstGeom>
          <a:noFill/>
        </p:spPr>
        <p:txBody>
          <a:bodyPr wrap="square" rtlCol="0">
            <a:spAutoFit/>
          </a:bodyPr>
          <a:lstStyle/>
          <a:p>
            <a:r>
              <a:rPr lang="pt-BR" dirty="0" smtClean="0">
                <a:latin typeface="Comic Sans MS" panose="030F0702030302020204" pitchFamily="66" charset="0"/>
              </a:rPr>
              <a:t>Assíntota: Passa por (</a:t>
            </a:r>
            <a:r>
              <a:rPr lang="pt-BR" dirty="0" err="1" smtClean="0">
                <a:latin typeface="Symbol" panose="05050102010706020507" pitchFamily="18" charset="2"/>
              </a:rPr>
              <a:t>w</a:t>
            </a:r>
            <a:r>
              <a:rPr lang="pt-BR" baseline="-25000" dirty="0" err="1" smtClean="0">
                <a:latin typeface="Comic Sans MS" panose="030F0702030302020204" pitchFamily="66" charset="0"/>
              </a:rPr>
              <a:t>n</a:t>
            </a:r>
            <a:r>
              <a:rPr lang="pt-BR" dirty="0" smtClean="0">
                <a:latin typeface="Comic Sans MS" panose="030F0702030302020204" pitchFamily="66" charset="0"/>
              </a:rPr>
              <a:t>, 0) e tem inclinação de 40 </a:t>
            </a:r>
            <a:r>
              <a:rPr lang="pt-BR" dirty="0" err="1" smtClean="0">
                <a:latin typeface="Comic Sans MS" panose="030F0702030302020204" pitchFamily="66" charset="0"/>
              </a:rPr>
              <a:t>db</a:t>
            </a:r>
            <a:r>
              <a:rPr lang="pt-BR" dirty="0" smtClean="0">
                <a:latin typeface="Comic Sans MS" panose="030F0702030302020204" pitchFamily="66" charset="0"/>
              </a:rPr>
              <a:t>/</a:t>
            </a:r>
            <a:r>
              <a:rPr lang="pt-BR" dirty="0" err="1" smtClean="0">
                <a:latin typeface="Comic Sans MS" panose="030F0702030302020204" pitchFamily="66" charset="0"/>
              </a:rPr>
              <a:t>dec</a:t>
            </a:r>
            <a:r>
              <a:rPr lang="pt-BR" dirty="0" smtClean="0">
                <a:latin typeface="Comic Sans MS" panose="030F0702030302020204" pitchFamily="66" charset="0"/>
              </a:rPr>
              <a:t> para </a:t>
            </a:r>
            <a:r>
              <a:rPr lang="pt-BR" dirty="0" smtClean="0">
                <a:latin typeface="Symbol" panose="05050102010706020507" pitchFamily="18" charset="2"/>
              </a:rPr>
              <a:t>w </a:t>
            </a:r>
            <a:r>
              <a:rPr lang="pt-BR" dirty="0" smtClean="0">
                <a:latin typeface="Comic Sans MS" panose="030F0702030302020204" pitchFamily="66" charset="0"/>
              </a:rPr>
              <a:t>&gt;&gt; </a:t>
            </a:r>
            <a:r>
              <a:rPr lang="pt-BR" dirty="0" err="1" smtClean="0">
                <a:latin typeface="Symbol" panose="05050102010706020507" pitchFamily="18" charset="2"/>
              </a:rPr>
              <a:t>w</a:t>
            </a:r>
            <a:r>
              <a:rPr lang="pt-BR" baseline="-25000" dirty="0" err="1" smtClean="0">
                <a:latin typeface="Comic Sans MS" panose="030F0702030302020204" pitchFamily="66" charset="0"/>
              </a:rPr>
              <a:t>n</a:t>
            </a:r>
            <a:r>
              <a:rPr lang="pt-BR" dirty="0" smtClean="0">
                <a:latin typeface="Comic Sans MS" panose="030F0702030302020204" pitchFamily="66" charset="0"/>
              </a:rPr>
              <a:t> </a:t>
            </a:r>
            <a:endParaRPr lang="pt-BR" dirty="0"/>
          </a:p>
        </p:txBody>
      </p:sp>
      <p:sp>
        <p:nvSpPr>
          <p:cNvPr id="14" name="CaixaDeTexto 13"/>
          <p:cNvSpPr txBox="1"/>
          <p:nvPr/>
        </p:nvSpPr>
        <p:spPr>
          <a:xfrm>
            <a:off x="8580755" y="2985452"/>
            <a:ext cx="3466465" cy="521970"/>
          </a:xfrm>
          <a:prstGeom prst="rect">
            <a:avLst/>
          </a:prstGeom>
          <a:solidFill>
            <a:srgbClr val="FFFFCC">
              <a:alpha val="58000"/>
            </a:srgbClr>
          </a:solidFill>
        </p:spPr>
        <p:txBody>
          <a:bodyPr wrap="none" rtlCol="0">
            <a:spAutoFit/>
          </a:bodyPr>
          <a:lstStyle/>
          <a:p>
            <a:r>
              <a:rPr lang="pt-BR" sz="2800" dirty="0">
                <a:latin typeface="Comic Sans MS" panose="030F0702030302020204" pitchFamily="66" charset="0"/>
              </a:rPr>
              <a:t>p</a:t>
            </a:r>
            <a:r>
              <a:rPr lang="pt-BR" sz="2800" dirty="0" smtClean="0">
                <a:latin typeface="Comic Sans MS" panose="030F0702030302020204" pitchFamily="66" charset="0"/>
              </a:rPr>
              <a:t>ara </a:t>
            </a:r>
            <a:r>
              <a:rPr lang="pt-BR" sz="2800" dirty="0" smtClean="0">
                <a:latin typeface="Symbol" panose="05050102010706020507" pitchFamily="18" charset="2"/>
              </a:rPr>
              <a:t>w</a:t>
            </a:r>
            <a:r>
              <a:rPr lang="pt-BR" sz="2800" dirty="0" smtClean="0">
                <a:latin typeface="Comic Sans MS" panose="030F0702030302020204" pitchFamily="66" charset="0"/>
              </a:rPr>
              <a:t>&gt;&gt;</a:t>
            </a:r>
            <a:r>
              <a:rPr lang="pt-BR" sz="2800" dirty="0" smtClean="0">
                <a:latin typeface="Symbol" panose="05050102010706020507" pitchFamily="18" charset="2"/>
              </a:rPr>
              <a:t> </a:t>
            </a:r>
            <a:r>
              <a:rPr lang="pt-BR" sz="2800" dirty="0" err="1">
                <a:latin typeface="Symbol" panose="05050102010706020507" pitchFamily="18" charset="2"/>
              </a:rPr>
              <a:t>w</a:t>
            </a:r>
            <a:r>
              <a:rPr lang="pt-BR" sz="2800" baseline="-25000" dirty="0" err="1">
                <a:latin typeface="Comic Sans MS" panose="030F0702030302020204" pitchFamily="66" charset="0"/>
              </a:rPr>
              <a:t>n</a:t>
            </a:r>
            <a:r>
              <a:rPr lang="pt-BR" sz="2800" baseline="-25000" dirty="0">
                <a:latin typeface="Comic Sans MS" panose="030F0702030302020204" pitchFamily="66" charset="0"/>
              </a:rPr>
              <a:t> </a:t>
            </a:r>
            <a:r>
              <a:rPr lang="pt-BR" sz="2800" dirty="0" smtClean="0">
                <a:latin typeface="Calibri" panose="020F0502020204030204" charset="0"/>
                <a:cs typeface="Calibri" panose="020F0502020204030204" charset="0"/>
              </a:rPr>
              <a:t>→</a:t>
            </a:r>
            <a:r>
              <a:rPr lang="pt-BR" sz="2800" dirty="0" smtClean="0">
                <a:latin typeface="Symbol" panose="05050102010706020507" pitchFamily="18" charset="2"/>
              </a:rPr>
              <a:t> </a:t>
            </a:r>
            <a:r>
              <a:rPr lang="pt-BR" sz="2800" dirty="0" smtClean="0">
                <a:latin typeface="Comic Sans MS" panose="030F0702030302020204" pitchFamily="66" charset="0"/>
              </a:rPr>
              <a:t>s</a:t>
            </a:r>
            <a:r>
              <a:rPr lang="pt-BR" sz="2800" baseline="30000" dirty="0" smtClean="0">
                <a:latin typeface="Comic Sans MS" panose="030F0702030302020204" pitchFamily="66" charset="0"/>
              </a:rPr>
              <a:t>2</a:t>
            </a:r>
            <a:r>
              <a:rPr lang="pt-BR" sz="2800" dirty="0" smtClean="0">
                <a:latin typeface="Comic Sans MS" panose="030F0702030302020204" pitchFamily="66" charset="0"/>
              </a:rPr>
              <a:t>/</a:t>
            </a:r>
            <a:r>
              <a:rPr lang="pt-BR" sz="2800" dirty="0" err="1" smtClean="0">
                <a:latin typeface="Symbol" panose="05050102010706020507" pitchFamily="18" charset="2"/>
              </a:rPr>
              <a:t>w</a:t>
            </a:r>
            <a:r>
              <a:rPr lang="pt-BR" sz="2800" baseline="-25000" dirty="0" err="1" smtClean="0">
                <a:latin typeface="Comic Sans MS" panose="030F0702030302020204" pitchFamily="66" charset="0"/>
              </a:rPr>
              <a:t>n</a:t>
            </a:r>
            <a:r>
              <a:rPr lang="pt-BR" sz="2800" baseline="30000" dirty="0" err="1" smtClean="0">
                <a:latin typeface="Comic Sans MS" panose="030F0702030302020204" pitchFamily="66" charset="0"/>
              </a:rPr>
              <a:t>2</a:t>
            </a:r>
            <a:endParaRPr lang="pt-BR" sz="2800" baseline="30000" dirty="0" err="1" smtClean="0">
              <a:latin typeface="Comic Sans MS" panose="030F0702030302020204" pitchFamily="66" charset="0"/>
            </a:endParaRPr>
          </a:p>
        </p:txBody>
      </p:sp>
      <p:sp>
        <p:nvSpPr>
          <p:cNvPr id="15" name="CaixaDeTexto 14"/>
          <p:cNvSpPr txBox="1"/>
          <p:nvPr/>
        </p:nvSpPr>
        <p:spPr>
          <a:xfrm>
            <a:off x="982637" y="3170328"/>
            <a:ext cx="2707640" cy="521970"/>
          </a:xfrm>
          <a:prstGeom prst="rect">
            <a:avLst/>
          </a:prstGeom>
          <a:solidFill>
            <a:srgbClr val="FFFFCC">
              <a:alpha val="50000"/>
            </a:srgbClr>
          </a:solidFill>
        </p:spPr>
        <p:txBody>
          <a:bodyPr wrap="none" rtlCol="0">
            <a:spAutoFit/>
          </a:bodyPr>
          <a:lstStyle/>
          <a:p>
            <a:r>
              <a:rPr lang="pt-BR" sz="2800" dirty="0">
                <a:latin typeface="Comic Sans MS" panose="030F0702030302020204" pitchFamily="66" charset="0"/>
              </a:rPr>
              <a:t>p</a:t>
            </a:r>
            <a:r>
              <a:rPr lang="pt-BR" sz="2800" dirty="0" smtClean="0">
                <a:latin typeface="Comic Sans MS" panose="030F0702030302020204" pitchFamily="66" charset="0"/>
              </a:rPr>
              <a:t>ara </a:t>
            </a:r>
            <a:r>
              <a:rPr lang="pt-BR" sz="2800" dirty="0" smtClean="0">
                <a:latin typeface="Symbol" panose="05050102010706020507" pitchFamily="18" charset="2"/>
              </a:rPr>
              <a:t>w&lt;&lt;</a:t>
            </a:r>
            <a:r>
              <a:rPr lang="pt-BR" sz="2800" dirty="0" err="1" smtClean="0">
                <a:latin typeface="Symbol" panose="05050102010706020507" pitchFamily="18" charset="2"/>
              </a:rPr>
              <a:t>w</a:t>
            </a:r>
            <a:r>
              <a:rPr lang="pt-BR" sz="2800" baseline="-25000" dirty="0" err="1" smtClean="0">
                <a:latin typeface="Comic Sans MS" panose="030F0702030302020204" pitchFamily="66" charset="0"/>
              </a:rPr>
              <a:t>n</a:t>
            </a:r>
            <a:r>
              <a:rPr lang="pt-BR" sz="2800" dirty="0" smtClean="0">
                <a:latin typeface="Comic Sans MS" panose="030F0702030302020204" pitchFamily="66" charset="0"/>
              </a:rPr>
              <a:t> </a:t>
            </a:r>
            <a:r>
              <a:rPr lang="pt-BR" sz="2800" dirty="0" smtClean="0">
                <a:latin typeface="Calibri" panose="020F0502020204030204" charset="0"/>
                <a:cs typeface="Calibri" panose="020F0502020204030204" charset="0"/>
              </a:rPr>
              <a:t>→</a:t>
            </a:r>
            <a:r>
              <a:rPr lang="pt-BR" sz="2800" dirty="0" smtClean="0">
                <a:latin typeface="Symbol" panose="05050102010706020507" pitchFamily="18" charset="2"/>
              </a:rPr>
              <a:t> 1</a:t>
            </a:r>
            <a:endParaRPr lang="pt-BR" sz="2800" dirty="0">
              <a:latin typeface="Symbol" panose="05050102010706020507" pitchFamily="18" charset="2"/>
            </a:endParaRPr>
          </a:p>
        </p:txBody>
      </p:sp>
      <mc:AlternateContent xmlns:mc="http://schemas.openxmlformats.org/markup-compatibility/2006">
        <mc:Choice xmlns:a14="http://schemas.microsoft.com/office/drawing/2010/main" Requires="a14">
          <p:sp>
            <p:nvSpPr>
              <p:cNvPr id="4" name="Caixa de Texto 3"/>
              <p:cNvSpPr txBox="1"/>
              <p:nvPr/>
            </p:nvSpPr>
            <p:spPr>
              <a:xfrm>
                <a:off x="8975090" y="462915"/>
                <a:ext cx="2941320" cy="537210"/>
              </a:xfrm>
              <a:prstGeom prst="rect">
                <a:avLst/>
              </a:prstGeom>
              <a:noFill/>
              <a:ln w="25400">
                <a:solidFill>
                  <a:srgbClr val="C00000"/>
                </a:solidFill>
              </a:ln>
            </p:spPr>
            <p:txBody>
              <a:bodyPr wrap="none" rtlCol="0" anchor="t">
                <a:spAutoFit/>
              </a:bodyPr>
              <a:lstStyle/>
              <a:p>
                <a:pPr algn="l"/>
                <a14:m>
                  <m:oMathPara xmlns:m="http://schemas.openxmlformats.org/officeDocument/2006/math">
                    <m:oMathParaPr>
                      <m:jc m:val="centerGroup"/>
                    </m:oMathParaPr>
                    <m:oMath xmlns:m="http://schemas.openxmlformats.org/officeDocument/2006/math">
                      <m:d>
                        <m:dPr>
                          <m:ctrlPr>
                            <a:rPr lang="pt-BR" altLang="pt-BR" sz="2400" b="1" i="1">
                              <a:latin typeface="Cambria Math" panose="02040503050406030204" pitchFamily="18" charset="0"/>
                              <a:ea typeface="Cambria Math" panose="02040503050406030204" pitchFamily="18" charset="0"/>
                            </a:rPr>
                          </m:ctrlPr>
                        </m:dPr>
                        <m:e>
                          <m:r>
                            <a:rPr lang="pt-BR" altLang="pt-BR" sz="2400" b="1">
                              <a:latin typeface="Cambria Math" panose="02040503050406030204" pitchFamily="18" charset="0"/>
                              <a:ea typeface="Cambria Math" panose="02040503050406030204" pitchFamily="18" charset="0"/>
                            </a:rPr>
                            <m:t>𝟏</m:t>
                          </m:r>
                          <m:r>
                            <a:rPr lang="pt-BR" altLang="pt-BR" sz="2400" b="1">
                              <a:latin typeface="Cambria Math" panose="02040503050406030204" pitchFamily="18" charset="0"/>
                              <a:ea typeface="Cambria Math" panose="02040503050406030204" pitchFamily="18" charset="0"/>
                            </a:rPr>
                            <m:t>−</m:t>
                          </m:r>
                          <m:f>
                            <m:fPr>
                              <m:type m:val="skw"/>
                              <m:ctrlPr>
                                <a:rPr lang="pt-BR" altLang="pt-BR" sz="2400" b="1" i="1">
                                  <a:latin typeface="Cambria Math" panose="02040503050406030204" pitchFamily="18" charset="0"/>
                                  <a:ea typeface="Cambria Math" panose="02040503050406030204" pitchFamily="18" charset="0"/>
                                </a:rPr>
                              </m:ctrlPr>
                            </m:fPr>
                            <m:num>
                              <m:r>
                                <a:rPr lang="pt-BR" altLang="pt-BR" sz="2400" b="1">
                                  <a:latin typeface="Cambria Math" panose="02040503050406030204" pitchFamily="18" charset="0"/>
                                  <a:ea typeface="Cambria Math" panose="02040503050406030204" pitchFamily="18" charset="0"/>
                                </a:rPr>
                                <m:t>𝐬</m:t>
                              </m:r>
                            </m:num>
                            <m:den>
                              <m:sSub>
                                <m:sSubPr>
                                  <m:ctrlPr>
                                    <a:rPr lang="pt-BR" altLang="pt-BR" sz="2400" b="1"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b="1">
                                      <a:latin typeface="Cambria Math" panose="02040503050406030204" pitchFamily="18" charset="0"/>
                                      <a:ea typeface="Cambria Math" panose="02040503050406030204" pitchFamily="18" charset="0"/>
                                      <a:cs typeface="Cambria Math" panose="02040503050406030204" pitchFamily="18" charset="0"/>
                                    </a:rPr>
                                    <m:t>𝐳</m:t>
                                  </m:r>
                                </m:e>
                                <m:sub>
                                  <m:r>
                                    <a:rPr lang="en-US" altLang="pt-BR" sz="2400" b="1">
                                      <a:latin typeface="Cambria Math" panose="02040503050406030204" pitchFamily="18" charset="0"/>
                                      <a:ea typeface="Cambria Math" panose="02040503050406030204" pitchFamily="18" charset="0"/>
                                      <a:cs typeface="Cambria Math" panose="02040503050406030204" pitchFamily="18" charset="0"/>
                                    </a:rPr>
                                    <m:t>𝟏</m:t>
                                  </m:r>
                                </m:sub>
                              </m:sSub>
                            </m:den>
                          </m:f>
                        </m:e>
                      </m:d>
                      <m:d>
                        <m:dPr>
                          <m:ctrlPr>
                            <a:rPr lang="pt-BR" altLang="pt-BR" sz="2400" b="1" i="1">
                              <a:latin typeface="Cambria Math" panose="02040503050406030204" pitchFamily="18" charset="0"/>
                              <a:ea typeface="Cambria Math" panose="02040503050406030204" pitchFamily="18" charset="0"/>
                            </a:rPr>
                          </m:ctrlPr>
                        </m:dPr>
                        <m:e>
                          <m:r>
                            <a:rPr lang="pt-BR" altLang="pt-BR" sz="2400" b="1">
                              <a:latin typeface="Cambria Math" panose="02040503050406030204" pitchFamily="18" charset="0"/>
                              <a:ea typeface="Cambria Math" panose="02040503050406030204" pitchFamily="18" charset="0"/>
                            </a:rPr>
                            <m:t>𝟏</m:t>
                          </m:r>
                          <m:r>
                            <a:rPr lang="pt-BR" altLang="pt-BR" sz="2400" b="1">
                              <a:latin typeface="Cambria Math" panose="02040503050406030204" pitchFamily="18" charset="0"/>
                              <a:ea typeface="Cambria Math" panose="02040503050406030204" pitchFamily="18" charset="0"/>
                            </a:rPr>
                            <m:t>−</m:t>
                          </m:r>
                          <m:f>
                            <m:fPr>
                              <m:type m:val="skw"/>
                              <m:ctrlPr>
                                <a:rPr lang="pt-BR" altLang="pt-BR" sz="2400" b="1" i="1">
                                  <a:latin typeface="Cambria Math" panose="02040503050406030204" pitchFamily="18" charset="0"/>
                                  <a:ea typeface="Cambria Math" panose="02040503050406030204" pitchFamily="18" charset="0"/>
                                </a:rPr>
                              </m:ctrlPr>
                            </m:fPr>
                            <m:num>
                              <m:r>
                                <a:rPr lang="pt-BR" altLang="pt-BR" sz="2400" b="1">
                                  <a:latin typeface="Cambria Math" panose="02040503050406030204" pitchFamily="18" charset="0"/>
                                  <a:ea typeface="Cambria Math" panose="02040503050406030204" pitchFamily="18" charset="0"/>
                                </a:rPr>
                                <m:t>𝐬</m:t>
                              </m:r>
                            </m:num>
                            <m:den>
                              <m:sSub>
                                <m:sSubPr>
                                  <m:ctrlPr>
                                    <a:rPr lang="pt-BR" altLang="pt-BR" sz="2400" b="1"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b="1">
                                      <a:latin typeface="Cambria Math" panose="02040503050406030204" pitchFamily="18" charset="0"/>
                                      <a:ea typeface="Cambria Math" panose="02040503050406030204" pitchFamily="18" charset="0"/>
                                      <a:cs typeface="Cambria Math" panose="02040503050406030204" pitchFamily="18" charset="0"/>
                                    </a:rPr>
                                    <m:t>𝐳</m:t>
                                  </m:r>
                                </m:e>
                                <m:sub>
                                  <m:r>
                                    <a:rPr lang="en-US" altLang="pt-BR" sz="2400" b="1">
                                      <a:latin typeface="Cambria Math" panose="02040503050406030204" pitchFamily="18" charset="0"/>
                                      <a:ea typeface="Cambria Math" panose="02040503050406030204" pitchFamily="18" charset="0"/>
                                      <a:cs typeface="Cambria Math" panose="02040503050406030204" pitchFamily="18" charset="0"/>
                                    </a:rPr>
                                    <m:t>𝟐</m:t>
                                  </m:r>
                                </m:sub>
                              </m:sSub>
                            </m:den>
                          </m:f>
                        </m:e>
                      </m:d>
                    </m:oMath>
                  </m:oMathPara>
                </a14:m>
                <a:endParaRPr lang="en-US" altLang="pt-BR" sz="2400" b="1">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8975090" y="462915"/>
                <a:ext cx="2941320" cy="537210"/>
              </a:xfrm>
              <a:prstGeom prst="rect">
                <a:avLst/>
              </a:prstGeom>
              <a:blipFill rotWithShape="1">
                <a:blip r:embed="rId3"/>
                <a:stretch>
                  <a:fillRect l="-432" t="-2364" r="-432" b="-2364"/>
                </a:stretch>
              </a:blipFill>
              <a:ln w="25400">
                <a:solidFill>
                  <a:srgbClr val="C000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588645" y="291465"/>
                <a:ext cx="11015345" cy="627570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buNone/>
                </a:pP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zero complexo (parte real negativa)</a:t>
                </a:r>
                <a:endPar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endParaRPr>
              </a:p>
              <a:p>
                <a:pPr marL="0" indent="0" fontAlgn="auto">
                  <a:lnSpc>
                    <a:spcPct val="120000"/>
                  </a:lnSpc>
                  <a:spcBef>
                    <a:spcPts val="600"/>
                  </a:spcBef>
                  <a:buNone/>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Propriedades:</a:t>
                </a:r>
                <a:endPar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endParaRPr>
              </a:p>
              <a:p>
                <a:pPr>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O ponto de referência para traçar a curva é </a:t>
                </a:r>
                <a:r>
                  <a:rPr lang="pt-BR" altLang="pt-BR" sz="2400" dirty="0" err="1" smtClean="0">
                    <a:latin typeface="Symbol" panose="05050102010706020507" pitchFamily="18" charset="2"/>
                    <a:ea typeface="Cambria Math" panose="02040503050406030204" pitchFamily="18" charset="0"/>
                  </a:rPr>
                  <a:t>w</a:t>
                </a:r>
                <a:r>
                  <a:rPr lang="pt-BR" altLang="pt-BR" sz="2400" baseline="-25000" dirty="0" err="1" smtClean="0">
                    <a:latin typeface="Comic Sans MS" panose="030F0702030302020204" pitchFamily="66" charset="0"/>
                    <a:ea typeface="Cambria Math" panose="02040503050406030204" pitchFamily="18" charset="0"/>
                  </a:rPr>
                  <a:t>n</a:t>
                </a:r>
                <a:endParaRPr lang="pt-BR" altLang="pt-BR" sz="2400" baseline="-25000" dirty="0" smtClean="0">
                  <a:latin typeface="Comic Sans MS" panose="030F0702030302020204" pitchFamily="66" charset="0"/>
                  <a:ea typeface="Cambria Math" panose="02040503050406030204" pitchFamily="18" charset="0"/>
                </a:endParaRPr>
              </a:p>
              <a:p>
                <a:pPr>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Quando  </a:t>
                </a:r>
                <a:r>
                  <a:rPr lang="pt-BR" altLang="pt-BR" sz="2400" dirty="0" smtClean="0">
                    <a:latin typeface="Symbol" panose="05050102010706020507" pitchFamily="18" charset="2"/>
                    <a:ea typeface="Cambria Math" panose="02040503050406030204" pitchFamily="18" charset="0"/>
                  </a:rPr>
                  <a:t>w</a:t>
                </a:r>
                <a:r>
                  <a:rPr lang="pt-BR" altLang="pt-BR" sz="2400" dirty="0" smtClean="0">
                    <a:latin typeface="SimSun" panose="02010600030101010101" pitchFamily="2" charset="-122"/>
                    <a:ea typeface="SimSun" panose="02010600030101010101" pitchFamily="2" charset="-122"/>
                  </a:rPr>
                  <a:t>=</a:t>
                </a:r>
                <a:r>
                  <a:rPr lang="pt-BR" altLang="pt-BR" sz="2400" dirty="0" err="1" smtClean="0">
                    <a:latin typeface="Symbol" panose="05050102010706020507" pitchFamily="18" charset="2"/>
                    <a:ea typeface="Cambria Math" panose="02040503050406030204" pitchFamily="18" charset="0"/>
                  </a:rPr>
                  <a:t>w</a:t>
                </a:r>
                <a:r>
                  <a:rPr lang="pt-BR" altLang="pt-BR" sz="2400" baseline="-25000" dirty="0" err="1" smtClean="0">
                    <a:latin typeface="Comic Sans MS" panose="030F0702030302020204" pitchFamily="66" charset="0"/>
                    <a:ea typeface="Cambria Math" panose="02040503050406030204" pitchFamily="18" charset="0"/>
                  </a:rPr>
                  <a:t>n</a:t>
                </a:r>
                <a:r>
                  <a:rPr lang="pt-BR" altLang="pt-BR" sz="2400" dirty="0">
                    <a:latin typeface="Comic Sans MS" panose="030F0702030302020204" pitchFamily="66" charset="0"/>
                    <a:ea typeface="Cambria Math" panose="02040503050406030204" pitchFamily="18" charset="0"/>
                  </a:rPr>
                  <a:t> </a:t>
                </a:r>
                <a:r>
                  <a:rPr lang="pt-BR" altLang="pt-BR" sz="2400" dirty="0" smtClean="0">
                    <a:latin typeface="Comic Sans MS" panose="030F0702030302020204" pitchFamily="66" charset="0"/>
                    <a:ea typeface="Cambria Math" panose="02040503050406030204" pitchFamily="18" charset="0"/>
                  </a:rPr>
                  <a:t>a curva tem valor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d>
                      <m:dPr>
                        <m:ctrlPr>
                          <a:rPr lang="en-US"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2</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𝜉</m:t>
                        </m:r>
                      </m:e>
                    </m:d>
                  </m:oMath>
                </a14:m>
                <a:endPar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endParaRPr>
              </a:p>
              <a:p>
                <a:pPr lvl="1">
                  <a:lnSpc>
                    <a:spcPct val="120000"/>
                  </a:lnSpc>
                  <a:spcBef>
                    <a:spcPts val="600"/>
                  </a:spcBef>
                </a:pPr>
                <a14:m>
                  <m:oMath xmlns:m="http://schemas.openxmlformats.org/officeDocument/2006/math">
                    <m:r>
                      <a:rPr lang="pt-BR" altLang="pt-BR">
                        <a:latin typeface="Cambria Math" panose="02040503050406030204" pitchFamily="18" charset="0"/>
                        <a:ea typeface="Cambria Math" panose="02040503050406030204" pitchFamily="18" charset="0"/>
                        <a:cs typeface="Cambria Math" panose="02040503050406030204" pitchFamily="18" charset="0"/>
                      </a:rPr>
                      <m:t>0</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𝜉</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func>
                      <m:funcPr>
                        <m:ctrlPr>
                          <a:rPr lang="pt-BR" altLang="pt-BR" b="0" i="1" smtClean="0">
                            <a:latin typeface="Cambria Math" panose="02040503050406030204" pitchFamily="18" charset="0"/>
                            <a:ea typeface="Cambria Math" panose="02040503050406030204" pitchFamily="18" charset="0"/>
                            <a:cs typeface="Cambria Math" panose="02040503050406030204" pitchFamily="18" charset="0"/>
                          </a:rPr>
                        </m:ctrlPr>
                      </m:funcPr>
                      <m:fName>
                        <m:r>
                          <m:rPr>
                            <m:sty m:val="p"/>
                          </m:rPr>
                          <a:rPr lang="pt-BR" altLang="pt-BR" b="0" i="0" smtClean="0">
                            <a:latin typeface="Cambria Math" panose="02040503050406030204" pitchFamily="18" charset="0"/>
                            <a:ea typeface="Cambria Math" panose="02040503050406030204" pitchFamily="18" charset="0"/>
                            <a:cs typeface="Cambria Math" panose="02040503050406030204" pitchFamily="18" charset="0"/>
                          </a:rPr>
                          <m:t>cos</m:t>
                        </m:r>
                      </m:fName>
                      <m:e>
                        <m:d>
                          <m:dPr>
                            <m:ctrlPr>
                              <a:rPr lang="pt-BR" altLang="pt-BR" b="0" i="1" smtClean="0">
                                <a:latin typeface="Cambria Math" panose="02040503050406030204" pitchFamily="18" charset="0"/>
                                <a:ea typeface="Cambria Math" panose="02040503050406030204" pitchFamily="18" charset="0"/>
                                <a:cs typeface="Cambria Math" panose="02040503050406030204" pitchFamily="18" charset="0"/>
                              </a:rPr>
                            </m:ctrlPr>
                          </m:dPr>
                          <m:e>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𝜃</m:t>
                            </m:r>
                          </m:e>
                        </m:d>
                      </m:e>
                    </m:func>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1</m:t>
                    </m:r>
                  </m:oMath>
                </a14:m>
                <a:endParaRPr lang="pt-BR" altLang="pt-BR" dirty="0" smtClean="0">
                  <a:latin typeface="Comic Sans MS" panose="030F0702030302020204" pitchFamily="66" charset="0"/>
                  <a:ea typeface="Cambria Math" panose="02040503050406030204" pitchFamily="18" charset="0"/>
                  <a:cs typeface="Comic Sans MS" panose="030F0702030302020204" pitchFamily="66" charset="0"/>
                </a:endParaRPr>
              </a:p>
              <a:p>
                <a:pPr lvl="1">
                  <a:lnSpc>
                    <a:spcPct val="120000"/>
                  </a:lnSpc>
                  <a:spcBef>
                    <a:spcPts val="600"/>
                  </a:spcBef>
                </a:pPr>
                <a:r>
                  <a:rPr lang="pt-BR" altLang="pt-BR" dirty="0" smtClean="0">
                    <a:latin typeface="Comic Sans MS" panose="030F0702030302020204" pitchFamily="66" charset="0"/>
                    <a:ea typeface="Cambria Math" panose="02040503050406030204" pitchFamily="18" charset="0"/>
                    <a:cs typeface="Comic Sans MS" panose="030F0702030302020204" pitchFamily="66" charset="0"/>
                  </a:rPr>
                  <a:t>Se </a:t>
                </a:r>
                <a14:m>
                  <m:oMath xmlns:m="http://schemas.openxmlformats.org/officeDocument/2006/math">
                    <m:r>
                      <a:rPr lang="pt-BR" altLang="pt-BR">
                        <a:latin typeface="Cambria Math" panose="02040503050406030204" pitchFamily="18" charset="0"/>
                        <a:ea typeface="Cambria Math" panose="02040503050406030204" pitchFamily="18" charset="0"/>
                        <a:cs typeface="Cambria Math" panose="02040503050406030204" pitchFamily="18" charset="0"/>
                      </a:rPr>
                      <m:t>0</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&lt;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0</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5</m:t>
                    </m:r>
                  </m:oMath>
                </a14:m>
                <a:r>
                  <a:rPr lang="pt-BR" altLang="pt-BR" dirty="0" smtClean="0">
                    <a:latin typeface="Comic Sans MS" panose="030F0702030302020204" pitchFamily="66" charset="0"/>
                    <a:ea typeface="Cambria Math" panose="02040503050406030204" pitchFamily="18" charset="0"/>
                    <a:cs typeface="Comic Sans MS" panose="030F0702030302020204" pitchFamily="66" charset="0"/>
                  </a:rPr>
                  <a:t> então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20</m:t>
                    </m:r>
                    <m:r>
                      <a:rPr lang="en-US" altLang="pt-BR" i="1">
                        <a:latin typeface="Cambria Math" panose="02040503050406030204" pitchFamily="18" charset="0"/>
                        <a:ea typeface="Cambria Math" panose="02040503050406030204" pitchFamily="18" charset="0"/>
                        <a:cs typeface="Cambria Math" panose="02040503050406030204" pitchFamily="18" charset="0"/>
                      </a:rPr>
                      <m:t>𝑙𝑜𝑔</m:t>
                    </m:r>
                    <m:d>
                      <m:dPr>
                        <m:ctrlPr>
                          <a:rPr lang="en-US"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e>
                    </m:d>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&lt;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0</m:t>
                    </m:r>
                  </m:oMath>
                </a14:m>
                <a:endParaRPr lang="pt-BR" altLang="pt-BR" b="0" dirty="0" smtClean="0">
                  <a:latin typeface="Comic Sans MS" panose="030F0702030302020204" pitchFamily="66" charset="0"/>
                  <a:ea typeface="Cambria Math" panose="02040503050406030204" pitchFamily="18" charset="0"/>
                  <a:cs typeface="Cambria Math" panose="02040503050406030204" pitchFamily="18" charset="0"/>
                </a:endParaRPr>
              </a:p>
              <a:p>
                <a:pPr lvl="1">
                  <a:lnSpc>
                    <a:spcPct val="120000"/>
                  </a:lnSpc>
                  <a:spcBef>
                    <a:spcPts val="600"/>
                  </a:spcBef>
                </a:pPr>
                <a:r>
                  <a:rPr lang="pt-BR" altLang="pt-BR" dirty="0">
                    <a:latin typeface="Comic Sans MS" panose="030F0702030302020204" pitchFamily="66" charset="0"/>
                    <a:ea typeface="Cambria Math" panose="02040503050406030204" pitchFamily="18" charset="0"/>
                    <a:cs typeface="Comic Sans MS" panose="030F0702030302020204" pitchFamily="66" charset="0"/>
                  </a:rPr>
                  <a:t>Se </a:t>
                </a:r>
                <a14:m>
                  <m:oMath xmlns:m="http://schemas.openxmlformats.org/officeDocument/2006/math">
                    <m:r>
                      <a:rPr lang="pt-BR" altLang="pt-BR">
                        <a:latin typeface="Cambria Math" panose="02040503050406030204" pitchFamily="18" charset="0"/>
                        <a:ea typeface="Cambria Math" panose="02040503050406030204" pitchFamily="18" charset="0"/>
                        <a:cs typeface="Cambria Math" panose="02040503050406030204" pitchFamily="18" charset="0"/>
                      </a:rPr>
                      <m:t>0</m:t>
                    </m:r>
                    <m:r>
                      <a:rPr lang="pt-BR" altLang="pt-BR" b="0" i="0"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b="0" i="0" smtClean="0">
                        <a:latin typeface="Cambria Math" panose="02040503050406030204" pitchFamily="18" charset="0"/>
                        <a:ea typeface="Cambria Math" panose="02040503050406030204" pitchFamily="18" charset="0"/>
                        <a:cs typeface="Cambria Math" panose="02040503050406030204" pitchFamily="18" charset="0"/>
                      </a:rPr>
                      <m:t>5</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r>
                      <a:rPr lang="pt-BR" altLang="pt-BR" i="1">
                        <a:latin typeface="Cambria Math" panose="02040503050406030204" pitchFamily="18" charset="0"/>
                        <a:ea typeface="Cambria Math" panose="02040503050406030204" pitchFamily="18" charset="0"/>
                        <a:cs typeface="Cambria Math" panose="02040503050406030204" pitchFamily="18" charset="0"/>
                      </a:rPr>
                      <m:t>&lt;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1</m:t>
                    </m:r>
                  </m:oMath>
                </a14:m>
                <a:r>
                  <a:rPr lang="pt-BR" altLang="pt-BR" dirty="0">
                    <a:latin typeface="Comic Sans MS" panose="030F0702030302020204" pitchFamily="66" charset="0"/>
                    <a:ea typeface="Cambria Math" panose="02040503050406030204" pitchFamily="18" charset="0"/>
                    <a:cs typeface="Comic Sans MS" panose="030F0702030302020204" pitchFamily="66" charset="0"/>
                  </a:rPr>
                  <a:t> então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20</m:t>
                    </m:r>
                    <m:r>
                      <a:rPr lang="en-US" altLang="pt-BR" i="1">
                        <a:latin typeface="Cambria Math" panose="02040503050406030204" pitchFamily="18" charset="0"/>
                        <a:ea typeface="Cambria Math" panose="02040503050406030204" pitchFamily="18" charset="0"/>
                        <a:cs typeface="Cambria Math" panose="02040503050406030204" pitchFamily="18" charset="0"/>
                      </a:rPr>
                      <m:t>𝑙𝑜𝑔</m:t>
                    </m:r>
                    <m:d>
                      <m:dPr>
                        <m:ctrlPr>
                          <a:rPr lang="en-US"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e>
                    </m:d>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0</m:t>
                    </m:r>
                  </m:oMath>
                </a14:m>
                <a:endParaRPr lang="pt-BR" altLang="pt-BR" dirty="0" smtClean="0">
                  <a:latin typeface="Comic Sans MS" panose="030F0702030302020204" pitchFamily="66" charset="0"/>
                  <a:ea typeface="Cambria Math" panose="02040503050406030204" pitchFamily="18" charset="0"/>
                  <a:cs typeface="Cambria Math" panose="02040503050406030204" pitchFamily="18" charset="0"/>
                </a:endParaRPr>
              </a:p>
              <a:p>
                <a:pPr marL="0" lvl="1">
                  <a:lnSpc>
                    <a:spcPct val="120000"/>
                  </a:lnSpc>
                  <a:spcBef>
                    <a:spcPts val="600"/>
                  </a:spcBef>
                </a:pPr>
                <a:r>
                  <a:rPr lang="pt-BR" altLang="pt-BR" dirty="0" smtClean="0">
                    <a:latin typeface="Comic Sans MS" panose="030F0702030302020204" pitchFamily="66" charset="0"/>
                    <a:ea typeface="Cambria Math" panose="02040503050406030204" pitchFamily="18" charset="0"/>
                    <a:cs typeface="Cambria Math" panose="02040503050406030204" pitchFamily="18" charset="0"/>
                    <a:sym typeface="+mn-ea"/>
                  </a:rPr>
                  <a:t>Um pico </a:t>
                </a:r>
                <a:r>
                  <a:rPr lang="pt-BR" altLang="pt-BR" dirty="0" smtClean="0">
                    <a:latin typeface="Comic Sans MS" panose="030F0702030302020204" pitchFamily="66" charset="0"/>
                    <a:ea typeface="Cambria Math" panose="02040503050406030204" pitchFamily="18" charset="0"/>
                    <a:cs typeface="Comic Sans MS" panose="030F0702030302020204" pitchFamily="66" charset="0"/>
                    <a:sym typeface="+mn-ea"/>
                  </a:rPr>
                  <a:t>aparece apenas quando </a:t>
                </a:r>
                <a:r>
                  <a:rPr lang="pt-BR" altLang="pt-BR" sz="2000" dirty="0" smtClean="0">
                    <a:latin typeface="Comic Sans MS" panose="030F0702030302020204" pitchFamily="66" charset="0"/>
                    <a:ea typeface="Cambria Math" panose="02040503050406030204" pitchFamily="18" charset="0"/>
                    <a:cs typeface="Comic Sans MS" panose="030F0702030302020204" pitchFamily="66" charset="0"/>
                    <a:sym typeface="+mn-ea"/>
                  </a:rPr>
                  <a:t> </a:t>
                </a:r>
                <a14:m>
                  <m:oMath xmlns:m="http://schemas.openxmlformats.org/officeDocument/2006/math">
                    <m:r>
                      <a:rPr lang="pt-BR" altLang="pt-BR" sz="2000">
                        <a:latin typeface="Cambria Math" panose="02040503050406030204" pitchFamily="18" charset="0"/>
                        <a:ea typeface="Cambria Math" panose="02040503050406030204" pitchFamily="18" charset="0"/>
                        <a:cs typeface="Cambria Math" panose="02040503050406030204" pitchFamily="18" charset="0"/>
                      </a:rPr>
                      <m:t>0</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𝜉</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&lt;</m:t>
                    </m:r>
                    <m:f>
                      <m:fPr>
                        <m:type m:val="skw"/>
                        <m:ctrlPr>
                          <a:rPr lang="pt-BR" altLang="pt-BR" sz="20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000" i="1">
                            <a:latin typeface="Cambria Math" panose="02040503050406030204" pitchFamily="18" charset="0"/>
                            <a:ea typeface="Cambria Math" panose="02040503050406030204" pitchFamily="18" charset="0"/>
                            <a:cs typeface="Cambria Math" panose="02040503050406030204" pitchFamily="18" charset="0"/>
                          </a:rPr>
                          <m:t>1</m:t>
                        </m:r>
                      </m:num>
                      <m:den>
                        <m:rad>
                          <m:radPr>
                            <m:degHide m:val="on"/>
                            <m:ctrlPr>
                              <a:rPr lang="pt-BR" altLang="pt-BR" sz="2000" i="1">
                                <a:latin typeface="Cambria Math" panose="02040503050406030204" pitchFamily="18" charset="0"/>
                                <a:ea typeface="Cambria Math" panose="02040503050406030204" pitchFamily="18" charset="0"/>
                                <a:cs typeface="Cambria Math" panose="02040503050406030204" pitchFamily="18" charset="0"/>
                              </a:rPr>
                            </m:ctrlPr>
                          </m:radPr>
                          <m:deg/>
                          <m:e>
                            <m:r>
                              <a:rPr lang="en-US" altLang="pt-BR" sz="2000" i="1">
                                <a:latin typeface="Cambria Math" panose="02040503050406030204" pitchFamily="18" charset="0"/>
                                <a:ea typeface="Cambria Math" panose="02040503050406030204" pitchFamily="18" charset="0"/>
                                <a:cs typeface="Cambria Math" panose="02040503050406030204" pitchFamily="18" charset="0"/>
                              </a:rPr>
                              <m:t>2</m:t>
                            </m:r>
                          </m:e>
                        </m:rad>
                      </m:den>
                    </m:f>
                  </m:oMath>
                </a14:m>
                <a:r>
                  <a:rPr lang="pt-BR" altLang="en-US" sz="2000">
                    <a:latin typeface="Cambria Math" panose="02040503050406030204" pitchFamily="18" charset="0"/>
                    <a:ea typeface="Cambria Math" panose="02040503050406030204" pitchFamily="18" charset="0"/>
                    <a:cs typeface="Cambria Math" panose="02040503050406030204" pitchFamily="18" charset="0"/>
                    <a:sym typeface="+mn-ea"/>
                  </a:rPr>
                  <a:t>=0,707</a:t>
                </a:r>
                <a:endParaRPr lang="pt-BR" altLang="pt-BR" sz="2000" b="0" dirty="0" smtClean="0">
                  <a:latin typeface="Comic Sans MS" panose="030F0702030302020204" pitchFamily="66" charset="0"/>
                  <a:ea typeface="Cambria Math" panose="02040503050406030204" pitchFamily="18" charset="0"/>
                  <a:cs typeface="Cambria Math" panose="02040503050406030204" pitchFamily="18" charset="0"/>
                </a:endParaRPr>
              </a:p>
              <a:p>
                <a:pPr lvl="1">
                  <a:lnSpc>
                    <a:spcPct val="120000"/>
                  </a:lnSpc>
                  <a:spcBef>
                    <a:spcPts val="600"/>
                  </a:spcBef>
                </a:pPr>
                <a:r>
                  <a:rPr lang="pt-BR" altLang="pt-BR" dirty="0" smtClean="0">
                    <a:latin typeface="Comic Sans MS" panose="030F0702030302020204" pitchFamily="66" charset="0"/>
                    <a:ea typeface="Cambria Math" panose="02040503050406030204" pitchFamily="18" charset="0"/>
                    <a:cs typeface="Cambria Math" panose="02040503050406030204" pitchFamily="18" charset="0"/>
                    <a:sym typeface="+mn-ea"/>
                  </a:rPr>
                  <a:t>quando há um pico na curva, ele acontece na frequência </a:t>
                </a:r>
                <a14:m>
                  <m:oMath xmlns:m="http://schemas.openxmlformats.org/officeDocument/2006/math">
                    <m:sSub>
                      <m:sSubPr>
                        <m:ctrlPr>
                          <a:rPr lang="el-GR" altLang="pt-BR" sz="2000" i="1" smtClean="0">
                            <a:latin typeface="Cambria Math" panose="02040503050406030204" pitchFamily="18" charset="0"/>
                            <a:ea typeface="Cambria Math" panose="02040503050406030204" pitchFamily="18" charset="0"/>
                          </a:rPr>
                        </m:ctrlPr>
                      </m:sSubPr>
                      <m:e>
                        <m:r>
                          <a:rPr lang="el-GR" altLang="pt-BR" sz="2000" i="1" smtClean="0">
                            <a:latin typeface="Cambria Math" panose="02040503050406030204" pitchFamily="18" charset="0"/>
                            <a:ea typeface="Cambria Math" panose="02040503050406030204" pitchFamily="18" charset="0"/>
                          </a:rPr>
                          <m:t>𝜔</m:t>
                        </m:r>
                      </m:e>
                      <m:sub>
                        <m:r>
                          <a:rPr lang="pt-BR" altLang="pt-BR" sz="2000" b="0" i="1" smtClean="0">
                            <a:latin typeface="Cambria Math" panose="02040503050406030204" pitchFamily="18" charset="0"/>
                            <a:ea typeface="Cambria Math" panose="02040503050406030204" pitchFamily="18" charset="0"/>
                          </a:rPr>
                          <m:t>𝑅</m:t>
                        </m:r>
                      </m:sub>
                    </m:sSub>
                    <m:r>
                      <a:rPr lang="pt-BR" altLang="pt-BR" sz="2000" b="0" i="1" smtClean="0">
                        <a:latin typeface="Cambria Math" panose="02040503050406030204" pitchFamily="18" charset="0"/>
                        <a:ea typeface="Cambria Math" panose="02040503050406030204" pitchFamily="18" charset="0"/>
                      </a:rPr>
                      <m:t>=</m:t>
                    </m:r>
                    <m:sSub>
                      <m:sSubPr>
                        <m:ctrlPr>
                          <a:rPr lang="el-GR" altLang="pt-BR" sz="2000" i="1" smtClean="0">
                            <a:latin typeface="Cambria Math" panose="02040503050406030204" pitchFamily="18" charset="0"/>
                            <a:ea typeface="Cambria Math" panose="02040503050406030204" pitchFamily="18" charset="0"/>
                          </a:rPr>
                        </m:ctrlPr>
                      </m:sSubPr>
                      <m:e>
                        <m:r>
                          <a:rPr lang="el-GR" altLang="pt-BR" sz="2000" i="1">
                            <a:latin typeface="Cambria Math" panose="02040503050406030204" pitchFamily="18" charset="0"/>
                            <a:ea typeface="Cambria Math" panose="02040503050406030204" pitchFamily="18" charset="0"/>
                          </a:rPr>
                          <m:t>𝜔</m:t>
                        </m:r>
                      </m:e>
                      <m:sub>
                        <m:r>
                          <a:rPr lang="pt-BR" altLang="pt-BR" sz="2000" b="0" i="1" smtClean="0">
                            <a:latin typeface="Cambria Math" panose="02040503050406030204" pitchFamily="18" charset="0"/>
                            <a:ea typeface="Cambria Math" panose="02040503050406030204" pitchFamily="18" charset="0"/>
                          </a:rPr>
                          <m:t>𝑛</m:t>
                        </m:r>
                      </m:sub>
                    </m:sSub>
                    <m:rad>
                      <m:radPr>
                        <m:degHide m:val="on"/>
                        <m:ctrlPr>
                          <a:rPr lang="pt-BR" altLang="pt-BR" sz="2000" b="0" i="1" smtClean="0">
                            <a:latin typeface="Cambria Math" panose="02040503050406030204" pitchFamily="18" charset="0"/>
                            <a:ea typeface="Cambria Math" panose="02040503050406030204" pitchFamily="18" charset="0"/>
                          </a:rPr>
                        </m:ctrlPr>
                      </m:radPr>
                      <m:deg/>
                      <m:e>
                        <m:r>
                          <a:rPr lang="pt-BR" altLang="pt-BR" sz="2000" b="0" i="1" smtClean="0">
                            <a:latin typeface="Cambria Math" panose="02040503050406030204" pitchFamily="18" charset="0"/>
                            <a:ea typeface="Cambria Math" panose="02040503050406030204" pitchFamily="18" charset="0"/>
                          </a:rPr>
                          <m:t>1</m:t>
                        </m:r>
                        <m:r>
                          <a:rPr lang="pt-BR" altLang="pt-BR" sz="2000" b="0" i="1" smtClean="0">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rPr>
                          <m:t>2</m:t>
                        </m:r>
                        <m:sSup>
                          <m:sSupPr>
                            <m:ctrlPr>
                              <a:rPr lang="pt-BR" altLang="pt-BR" sz="2000" i="1" smtClean="0">
                                <a:latin typeface="Cambria Math" panose="02040503050406030204" pitchFamily="18" charset="0"/>
                                <a:ea typeface="Cambria Math" panose="02040503050406030204" pitchFamily="18" charset="0"/>
                              </a:rPr>
                            </m:ctrlPr>
                          </m:sSupPr>
                          <m:e>
                            <m:r>
                              <a:rPr lang="en-US" altLang="pt-BR" sz="2000" i="1" smtClean="0">
                                <a:latin typeface="Cambria Math" panose="02040503050406030204" pitchFamily="18" charset="0"/>
                                <a:ea typeface="Cambria Math" panose="02040503050406030204" pitchFamily="18" charset="0"/>
                                <a:cs typeface="Cambria Math" panose="02040503050406030204" pitchFamily="18" charset="0"/>
                              </a:rPr>
                              <m:t>𝜉</m:t>
                            </m:r>
                          </m:e>
                          <m:sup>
                            <m:r>
                              <a:rPr lang="pt-BR" altLang="pt-BR" sz="2000" b="0" i="1" smtClean="0">
                                <a:latin typeface="Cambria Math" panose="02040503050406030204" pitchFamily="18" charset="0"/>
                                <a:ea typeface="Cambria Math" panose="02040503050406030204" pitchFamily="18" charset="0"/>
                              </a:rPr>
                              <m:t>2</m:t>
                            </m:r>
                          </m:sup>
                        </m:sSup>
                      </m:e>
                    </m:rad>
                  </m:oMath>
                </a14:m>
                <a:endParaRPr lang="pt-BR" altLang="pt-BR" dirty="0" smtClean="0">
                  <a:latin typeface="Comic Sans MS" panose="030F0702030302020204" pitchFamily="66" charset="0"/>
                  <a:ea typeface="Cambria Math" panose="02040503050406030204" pitchFamily="18" charset="0"/>
                  <a:cs typeface="Cambria Math" panose="02040503050406030204" pitchFamily="18" charset="0"/>
                </a:endParaRPr>
              </a:p>
              <a:p>
                <a:pPr lvl="1" fontAlgn="auto">
                  <a:lnSpc>
                    <a:spcPct val="120000"/>
                  </a:lnSpc>
                  <a:spcBef>
                    <a:spcPts val="0"/>
                  </a:spcBef>
                </a:pPr>
                <a:r>
                  <a:rPr lang="pt-BR" altLang="pt-BR" dirty="0" smtClean="0">
                    <a:latin typeface="Comic Sans MS" panose="030F0702030302020204" pitchFamily="66" charset="0"/>
                    <a:ea typeface="Cambria Math" panose="02040503050406030204" pitchFamily="18" charset="0"/>
                    <a:cs typeface="Comic Sans MS" panose="030F0702030302020204" pitchFamily="66" charset="0"/>
                    <a:sym typeface="+mn-ea"/>
                  </a:rPr>
                  <a:t>o valor de pico em </a:t>
                </a:r>
                <a14:m>
                  <m:oMath xmlns:m="http://schemas.openxmlformats.org/officeDocument/2006/math">
                    <m:sSub>
                      <m:sSubPr>
                        <m:ctrlPr>
                          <a:rPr lang="el-GR" altLang="pt-BR" i="1">
                            <a:latin typeface="Cambria Math" panose="02040503050406030204" pitchFamily="18" charset="0"/>
                            <a:ea typeface="Cambria Math" panose="02040503050406030204" pitchFamily="18" charset="0"/>
                          </a:rPr>
                        </m:ctrlPr>
                      </m:sSubPr>
                      <m:e>
                        <m:r>
                          <a:rPr lang="el-GR" altLang="pt-BR" i="1">
                            <a:latin typeface="Cambria Math" panose="02040503050406030204" pitchFamily="18" charset="0"/>
                            <a:ea typeface="Cambria Math" panose="02040503050406030204" pitchFamily="18" charset="0"/>
                          </a:rPr>
                          <m:t>𝜔</m:t>
                        </m:r>
                      </m:e>
                      <m:sub>
                        <m:r>
                          <a:rPr lang="pt-BR" altLang="pt-BR" i="1">
                            <a:latin typeface="Cambria Math" panose="02040503050406030204" pitchFamily="18" charset="0"/>
                            <a:ea typeface="Cambria Math" panose="02040503050406030204" pitchFamily="18" charset="0"/>
                          </a:rPr>
                          <m:t>𝑅</m:t>
                        </m:r>
                      </m:sub>
                    </m:sSub>
                  </m:oMath>
                </a14:m>
                <a:r>
                  <a:rPr lang="pt-BR" altLang="pt-BR" dirty="0" smtClean="0">
                    <a:latin typeface="Comic Sans MS" panose="030F0702030302020204" pitchFamily="66" charset="0"/>
                    <a:ea typeface="Cambria Math" panose="02040503050406030204" pitchFamily="18" charset="0"/>
                    <a:cs typeface="Comic Sans MS" panose="030F0702030302020204" pitchFamily="66" charset="0"/>
                    <a:sym typeface="+mn-ea"/>
                  </a:rPr>
                  <a:t> é </a:t>
                </a:r>
                <a14:m>
                  <m:oMath xmlns:m="http://schemas.openxmlformats.org/officeDocument/2006/math">
                    <m:f>
                      <m:fPr>
                        <m:ctrlPr>
                          <a:rPr lang="pt-BR" altLang="pt-BR" b="0" i="1" smtClean="0">
                            <a:latin typeface="Cambria Math" panose="02040503050406030204" pitchFamily="18" charset="0"/>
                            <a:ea typeface="Cambria Math" panose="02040503050406030204" pitchFamily="18" charset="0"/>
                          </a:rPr>
                        </m:ctrlPr>
                      </m:fPr>
                      <m:num>
                        <m:r>
                          <a:rPr lang="en-US" altLang="pt-BR" b="0" i="1" smtClean="0">
                            <a:latin typeface="Cambria Math" panose="02040503050406030204" pitchFamily="18" charset="0"/>
                            <a:ea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rPr>
                          <m:t>1</m:t>
                        </m:r>
                      </m:num>
                      <m:den>
                        <m:r>
                          <a:rPr lang="pt-BR" altLang="pt-BR" b="0" i="1" smtClean="0">
                            <a:latin typeface="Cambria Math" panose="02040503050406030204" pitchFamily="18" charset="0"/>
                            <a:ea typeface="Cambria Math" panose="02040503050406030204" pitchFamily="18" charset="0"/>
                          </a:rPr>
                          <m:t>2</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𝜉</m:t>
                        </m:r>
                        <m:rad>
                          <m:radPr>
                            <m:degHide m:val="on"/>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radPr>
                          <m:deg/>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sSup>
                              <m:sSupPr>
                                <m:ctrlPr>
                                  <a:rPr lang="pt-BR" altLang="pt-BR" i="1">
                                    <a:latin typeface="Cambria Math" panose="02040503050406030204" pitchFamily="18" charset="0"/>
                                    <a:ea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𝜉</m:t>
                                </m:r>
                              </m:e>
                              <m:sup>
                                <m:r>
                                  <a:rPr lang="pt-BR" altLang="pt-BR" i="1">
                                    <a:latin typeface="Cambria Math" panose="02040503050406030204" pitchFamily="18" charset="0"/>
                                    <a:ea typeface="Cambria Math" panose="02040503050406030204" pitchFamily="18" charset="0"/>
                                  </a:rPr>
                                  <m:t>2</m:t>
                                </m:r>
                              </m:sup>
                            </m:sSup>
                          </m:e>
                        </m:rad>
                      </m:den>
                    </m:f>
                  </m:oMath>
                </a14:m>
                <a:endParaRPr lang="pt-BR" altLang="pt-BR" dirty="0" smtClean="0">
                  <a:latin typeface="Comic Sans MS" panose="030F0702030302020204" pitchFamily="66" charset="0"/>
                  <a:ea typeface="Cambria Math" panose="02040503050406030204" pitchFamily="18" charset="0"/>
                  <a:cs typeface="Comic Sans MS" panose="030F0702030302020204" pitchFamily="66" charset="0"/>
                </a:endParaRPr>
              </a:p>
              <a:p>
                <a:pPr lvl="1" fontAlgn="auto">
                  <a:lnSpc>
                    <a:spcPct val="120000"/>
                  </a:lnSpc>
                  <a:spcBef>
                    <a:spcPts val="0"/>
                  </a:spcBef>
                </a:pPr>
                <a:r>
                  <a:rPr lang="pt-BR" altLang="pt-BR" dirty="0" smtClean="0">
                    <a:latin typeface="Comic Sans MS" panose="030F0702030302020204" pitchFamily="66" charset="0"/>
                    <a:ea typeface="Cambria Math" panose="02040503050406030204" pitchFamily="18" charset="0"/>
                    <a:cs typeface="Cambria Math" panose="02040503050406030204" pitchFamily="18" charset="0"/>
                    <a:sym typeface="+mn-ea"/>
                  </a:rPr>
                  <a:t>para </a:t>
                </a:r>
                <a14:m>
                  <m:oMath xmlns:m="http://schemas.openxmlformats.org/officeDocument/2006/math">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𝜉</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0</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5</m:t>
                    </m:r>
                  </m:oMath>
                </a14:m>
                <a:r>
                  <a:rPr lang="pt-BR" altLang="pt-BR" dirty="0" smtClean="0">
                    <a:latin typeface="Comic Sans MS" panose="030F0702030302020204" pitchFamily="66" charset="0"/>
                    <a:ea typeface="Cambria Math" panose="02040503050406030204" pitchFamily="18" charset="0"/>
                    <a:cs typeface="Cambria Math" panose="02040503050406030204" pitchFamily="18" charset="0"/>
                    <a:sym typeface="+mn-ea"/>
                  </a:rPr>
                  <a:t>, a curva passa pelo ponto (</a:t>
                </a:r>
                <a:r>
                  <a:rPr lang="pt-BR" altLang="pt-BR" dirty="0" err="1" smtClean="0">
                    <a:latin typeface="Symbol" panose="05050102010706020507" pitchFamily="18" charset="2"/>
                    <a:ea typeface="Cambria Math" panose="02040503050406030204" pitchFamily="18" charset="0"/>
                    <a:sym typeface="+mn-ea"/>
                  </a:rPr>
                  <a:t>w</a:t>
                </a:r>
                <a:r>
                  <a:rPr lang="pt-BR" altLang="pt-BR" baseline="-25000" dirty="0" err="1" smtClean="0">
                    <a:latin typeface="Comic Sans MS" panose="030F0702030302020204" pitchFamily="66" charset="0"/>
                    <a:ea typeface="Cambria Math" panose="02040503050406030204" pitchFamily="18" charset="0"/>
                    <a:sym typeface="+mn-ea"/>
                  </a:rPr>
                  <a:t>n</a:t>
                </a:r>
                <a:r>
                  <a:rPr lang="pt-BR" altLang="pt-BR" dirty="0" smtClean="0">
                    <a:latin typeface="Comic Sans MS" panose="030F0702030302020204" pitchFamily="66" charset="0"/>
                    <a:ea typeface="Cambria Math" panose="02040503050406030204" pitchFamily="18" charset="0"/>
                    <a:sym typeface="+mn-ea"/>
                  </a:rPr>
                  <a:t>, 0)</a:t>
                </a:r>
                <a:r>
                  <a:rPr lang="pt-BR" altLang="pt-BR" dirty="0" smtClean="0">
                    <a:latin typeface="Comic Sans MS" panose="030F0702030302020204" pitchFamily="66" charset="0"/>
                    <a:ea typeface="Cambria Math" panose="02040503050406030204" pitchFamily="18" charset="0"/>
                    <a:cs typeface="Cambria Math" panose="02040503050406030204" pitchFamily="18" charset="0"/>
                    <a:sym typeface="+mn-ea"/>
                  </a:rPr>
                  <a:t> </a:t>
                </a:r>
                <a:endParaRPr lang="pt-BR" altLang="pt-BR" dirty="0">
                  <a:latin typeface="Comic Sans MS" panose="030F0702030302020204" pitchFamily="66" charset="0"/>
                  <a:ea typeface="Cambria Math" panose="02040503050406030204" pitchFamily="18" charset="0"/>
                  <a:cs typeface="Cambria Math" panose="02040503050406030204" pitchFamily="18" charset="0"/>
                </a:endParaRPr>
              </a:p>
              <a:p>
                <a:pPr lvl="1">
                  <a:lnSpc>
                    <a:spcPct val="120000"/>
                  </a:lnSpc>
                  <a:spcBef>
                    <a:spcPts val="600"/>
                  </a:spcBef>
                </a:pPr>
                <a:endParaRPr lang="pt-BR" altLang="pt-BR" sz="2000" dirty="0">
                  <a:latin typeface="Comic Sans MS" panose="030F0702030302020204" pitchFamily="66" charset="0"/>
                  <a:ea typeface="Cambria Math" panose="02040503050406030204" pitchFamily="18" charset="0"/>
                  <a:cs typeface="Cambria Math" panose="02040503050406030204" pitchFamily="18" charset="0"/>
                </a:endParaRPr>
              </a:p>
              <a:p>
                <a:pPr lvl="1">
                  <a:lnSpc>
                    <a:spcPct val="120000"/>
                  </a:lnSpc>
                  <a:spcBef>
                    <a:spcPts val="600"/>
                  </a:spcBef>
                </a:pPr>
                <a:endParaRPr lang="pt-BR" altLang="pt-BR" dirty="0">
                  <a:latin typeface="Comic Sans MS" panose="030F0702030302020204" pitchFamily="66" charset="0"/>
                  <a:ea typeface="Cambria Math" panose="02040503050406030204" pitchFamily="18" charset="0"/>
                  <a:cs typeface="Comic Sans MS" panose="030F0702030302020204" pitchFamily="66" charset="0"/>
                </a:endParaRPr>
              </a:p>
              <a:p>
                <a:pPr lvl="1">
                  <a:lnSpc>
                    <a:spcPct val="120000"/>
                  </a:lnSpc>
                  <a:spcBef>
                    <a:spcPts val="600"/>
                  </a:spcBef>
                </a:pPr>
                <a:endParaRPr lang="pt-BR" altLang="pt-BR" dirty="0">
                  <a:latin typeface="Comic Sans MS" panose="030F0702030302020204" pitchFamily="66" charset="0"/>
                  <a:ea typeface="Cambria Math" panose="02040503050406030204" pitchFamily="18" charset="0"/>
                  <a:cs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588645" y="291465"/>
                <a:ext cx="11015345" cy="6275705"/>
              </a:xfrm>
              <a:prstGeom prst="rect">
                <a:avLst/>
              </a:prstGeom>
              <a:blipFill rotWithShape="1">
                <a:blip r:embed="rId1"/>
                <a:stretch>
                  <a:fillRect b="-22888"/>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41985" y="786130"/>
                <a:ext cx="11160125" cy="557022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buNone/>
                </a:pP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Vamos agora achar a contribuição de z</a:t>
                </a:r>
                <a:r>
                  <a:rPr lang="pt-BR" altLang="pt-BR" sz="3200" baseline="-25000" dirty="0">
                    <a:latin typeface="Comic Sans MS" panose="030F0702030302020204" pitchFamily="66" charset="0"/>
                    <a:ea typeface="Cambria Math" panose="02040503050406030204" pitchFamily="18" charset="0"/>
                    <a:cs typeface="Comic Sans MS" panose="030F0702030302020204" pitchFamily="66" charset="0"/>
                  </a:rPr>
                  <a:t>1</a:t>
                </a:r>
                <a:r>
                  <a:rPr lang="pt-BR" altLang="pt-BR" sz="3200" dirty="0">
                    <a:latin typeface="Comic Sans MS" panose="030F0702030302020204" pitchFamily="66" charset="0"/>
                    <a:ea typeface="Cambria Math" panose="02040503050406030204" pitchFamily="18" charset="0"/>
                    <a:cs typeface="Comic Sans MS" panose="030F0702030302020204" pitchFamily="66" charset="0"/>
                  </a:rPr>
                  <a:t> e z</a:t>
                </a:r>
                <a:r>
                  <a:rPr lang="pt-BR" altLang="pt-BR" sz="3200" baseline="-25000" dirty="0" smtClean="0">
                    <a:latin typeface="Comic Sans MS" panose="030F0702030302020204" pitchFamily="66" charset="0"/>
                    <a:ea typeface="Cambria Math" panose="02040503050406030204" pitchFamily="18" charset="0"/>
                    <a:cs typeface="Comic Sans MS" panose="030F0702030302020204" pitchFamily="66" charset="0"/>
                  </a:rPr>
                  <a:t>2</a:t>
                </a: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 p/ fase</a:t>
                </a:r>
                <a:endParaRPr lang="pt-BR" altLang="pt-BR" sz="3200" dirty="0">
                  <a:latin typeface="Comic Sans MS" panose="030F0702030302020204" pitchFamily="66" charset="0"/>
                  <a:ea typeface="Cambria Math" panose="02040503050406030204" pitchFamily="18" charset="0"/>
                  <a:cs typeface="Comic Sans MS" panose="030F0702030302020204" pitchFamily="66" charset="0"/>
                </a:endParaRPr>
              </a:p>
              <a:p>
                <a:pPr marL="0" indent="0"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rPr>
                                <m:t>𝑗</m:t>
                              </m:r>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𝑧</m:t>
                              </m:r>
                              <m:r>
                                <a:rPr lang="pt-BR" altLang="pt-BR" i="1" baseline="-25000">
                                  <a:latin typeface="Cambria Math" panose="02040503050406030204" pitchFamily="18" charset="0"/>
                                  <a:ea typeface="Cambria Math" panose="02040503050406030204" pitchFamily="18" charset="0"/>
                                </a:rPr>
                                <m:t>1</m:t>
                              </m:r>
                            </m:den>
                          </m:f>
                        </m:e>
                      </m:d>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rPr>
                                <m:t>𝑗</m:t>
                              </m:r>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𝑧</m:t>
                              </m:r>
                              <m:r>
                                <a:rPr lang="pt-BR" altLang="pt-BR" i="1" baseline="-25000">
                                  <a:latin typeface="Cambria Math" panose="02040503050406030204" pitchFamily="18" charset="0"/>
                                  <a:ea typeface="Cambria Math" panose="02040503050406030204" pitchFamily="18" charset="0"/>
                                </a:rPr>
                                <m:t>2</m:t>
                              </m:r>
                            </m:den>
                          </m:f>
                        </m:e>
                      </m:d>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d>
                        <m:d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𝑗</m:t>
                              </m:r>
                              <m:r>
                                <a:rPr lang="en-US" altLang="pt-BR" i="1">
                                  <a:latin typeface="Cambria Math" panose="02040503050406030204" pitchFamily="18" charset="0"/>
                                  <a:ea typeface="Cambria Math" panose="02040503050406030204" pitchFamily="18" charset="0"/>
                                  <a:cs typeface="Cambria Math" panose="02040503050406030204" pitchFamily="18" charset="0"/>
                                </a:rPr>
                                <m:t>𝜔𝜉</m:t>
                              </m:r>
                              <m:r>
                                <a:rPr lang="en-US" altLang="pt-BR" i="1">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Sub>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e>
                      </m:d>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den>
                          </m:f>
                        </m:e>
                      </m:d>
                    </m:oMath>
                  </m:oMathPara>
                </a14:m>
                <a:endParaRPr lang="pt-BR" altLang="pt-BR" sz="2400" i="1" dirty="0" smtClean="0">
                  <a:latin typeface="Cambria Math" panose="02040503050406030204" pitchFamily="18" charset="0"/>
                  <a:ea typeface="Cambria Math" panose="02040503050406030204" pitchFamily="18" charset="0"/>
                </a:endParaRPr>
              </a:p>
              <a:p>
                <a:pPr>
                  <a:lnSpc>
                    <a:spcPct val="120000"/>
                  </a:lnSpc>
                  <a:spcBef>
                    <a:spcPts val="0"/>
                  </a:spcBef>
                </a:pPr>
                <a:endParaRPr lang="pt-BR" altLang="pt-BR" dirty="0">
                  <a:latin typeface="Symbol" panose="05050102010706020507" pitchFamily="18" charset="2"/>
                  <a:ea typeface="Cambria Math" panose="02040503050406030204" pitchFamily="18" charset="0"/>
                </a:endParaRPr>
              </a:p>
              <a:p>
                <a:pPr>
                  <a:lnSpc>
                    <a:spcPct val="120000"/>
                  </a:lnSpc>
                  <a:spcBef>
                    <a:spcPts val="0"/>
                  </a:spcBef>
                </a:pPr>
                <a:r>
                  <a:rPr lang="pt-BR" altLang="pt-BR" dirty="0">
                    <a:latin typeface="Symbol" panose="05050102010706020507" pitchFamily="18" charset="2"/>
                    <a:ea typeface="Cambria Math" panose="02040503050406030204" pitchFamily="18" charset="0"/>
                  </a:rPr>
                  <a:t>w</a:t>
                </a:r>
                <a:r>
                  <a:rPr lang="pt-BR" altLang="pt-BR" dirty="0">
                    <a:latin typeface="Comic Sans MS" panose="030F0702030302020204" pitchFamily="66" charset="0"/>
                    <a:ea typeface="Cambria Math" panose="02040503050406030204" pitchFamily="18" charset="0"/>
                  </a:rPr>
                  <a:t> &lt;&lt; </a:t>
                </a:r>
                <a:r>
                  <a:rPr lang="pt-BR" altLang="pt-BR" dirty="0" err="1" smtClean="0">
                    <a:latin typeface="Symbol" panose="05050102010706020507" pitchFamily="18" charset="2"/>
                    <a:ea typeface="Cambria Math" panose="02040503050406030204" pitchFamily="18" charset="0"/>
                  </a:rPr>
                  <a:t>w</a:t>
                </a:r>
                <a:r>
                  <a:rPr lang="pt-BR" altLang="pt-BR" baseline="-25000" dirty="0" err="1">
                    <a:latin typeface="Comic Sans MS" panose="030F0702030302020204" pitchFamily="66" charset="0"/>
                    <a:ea typeface="Cambria Math" panose="02040503050406030204" pitchFamily="18" charset="0"/>
                  </a:rPr>
                  <a:t>n</a:t>
                </a:r>
                <a:r>
                  <a:rPr lang="pt-BR" altLang="pt-BR"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den>
                        </m:f>
                      </m:e>
                    </m:d>
                  </m:oMath>
                </a14:m>
                <a:r>
                  <a:rPr lang="pt-BR" altLang="pt-BR" dirty="0" smtClean="0">
                    <a:latin typeface="Comic Sans MS" panose="030F0702030302020204" pitchFamily="66" charset="0"/>
                    <a:ea typeface="Cambria Math" panose="02040503050406030204" pitchFamily="18" charset="0"/>
                  </a:rPr>
                  <a:t> </a:t>
                </a:r>
                <a14:m>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den>
                        </m:f>
                      </m:e>
                    </m:d>
                    <m:r>
                      <a:rPr lang="pt-BR" altLang="pt-BR" b="0" i="1" smtClean="0">
                        <a:latin typeface="Cambria Math" panose="02040503050406030204" pitchFamily="18" charset="0"/>
                        <a:ea typeface="Cambria Math" panose="02040503050406030204" pitchFamily="18" charset="0"/>
                      </a:rPr>
                      <m:t>=</m:t>
                    </m:r>
                    <m:r>
                      <a:rPr lang="pt-BR" altLang="pt-BR">
                        <a:latin typeface="Cambria Math" panose="02040503050406030204" pitchFamily="18" charset="0"/>
                        <a:ea typeface="Cambria Math" panose="02040503050406030204" pitchFamily="18" charset="0"/>
                      </a:rPr>
                      <m:t>0</m:t>
                    </m:r>
                  </m:oMath>
                </a14:m>
                <a:endParaRPr lang="pt-BR" altLang="pt-BR" dirty="0">
                  <a:ea typeface="Cambria Math" panose="02040503050406030204" pitchFamily="18" charset="0"/>
                </a:endParaRPr>
              </a:p>
              <a:p>
                <a:pPr>
                  <a:lnSpc>
                    <a:spcPct val="120000"/>
                  </a:lnSpc>
                  <a:spcBef>
                    <a:spcPts val="0"/>
                  </a:spcBef>
                </a:pPr>
                <a:r>
                  <a:rPr lang="pt-BR" altLang="pt-BR" dirty="0" smtClean="0">
                    <a:latin typeface="Symbol" panose="05050102010706020507" pitchFamily="18" charset="2"/>
                    <a:ea typeface="Cambria Math" panose="02040503050406030204" pitchFamily="18" charset="0"/>
                    <a:sym typeface="+mn-ea"/>
                  </a:rPr>
                  <a:t>w</a:t>
                </a:r>
                <a:r>
                  <a:rPr lang="pt-BR" altLang="pt-BR" dirty="0" smtClean="0">
                    <a:latin typeface="SimSun" panose="02010600030101010101" pitchFamily="2" charset="-122"/>
                    <a:ea typeface="SimSun" panose="02010600030101010101" pitchFamily="2" charset="-122"/>
                    <a:sym typeface="+mn-ea"/>
                  </a:rPr>
                  <a:t>=</a:t>
                </a:r>
                <a:r>
                  <a:rPr lang="pt-BR" altLang="pt-BR" dirty="0" err="1" smtClean="0">
                    <a:latin typeface="Symbol" panose="05050102010706020507" pitchFamily="18" charset="2"/>
                    <a:ea typeface="Cambria Math" panose="02040503050406030204" pitchFamily="18" charset="0"/>
                    <a:sym typeface="+mn-ea"/>
                  </a:rPr>
                  <a:t>w</a:t>
                </a:r>
                <a:r>
                  <a:rPr lang="pt-BR" altLang="pt-BR" baseline="-25000" dirty="0" err="1" smtClean="0">
                    <a:latin typeface="Comic Sans MS" panose="030F0702030302020204" pitchFamily="66" charset="0"/>
                    <a:ea typeface="Cambria Math" panose="02040503050406030204" pitchFamily="18" charset="0"/>
                    <a:sym typeface="+mn-ea"/>
                  </a:rPr>
                  <a:t>n  	</a:t>
                </a:r>
                <a:r>
                  <a:rPr lang="pt-BR" altLang="pt-BR" baseline="-25000" dirty="0">
                    <a:latin typeface="Comic Sans MS" panose="030F0702030302020204" pitchFamily="66" charset="0"/>
                    <a:ea typeface="Cambria Math" panose="02040503050406030204" pitchFamily="18" charset="0"/>
                  </a:rPr>
                  <a:t> </a:t>
                </a:r>
                <a:r>
                  <a:rPr lang="pt-BR" altLang="pt-BR" baseline="-25000"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den>
                        </m:f>
                      </m:e>
                    </m:d>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cs typeface="Cambria Math" panose="02040503050406030204" pitchFamily="18" charset="0"/>
                              </a:rPr>
                              <m:t>0</m:t>
                            </m:r>
                          </m:den>
                        </m:f>
                      </m:e>
                    </m:d>
                    <m:r>
                      <a:rPr lang="pt-BR" altLang="pt-BR" i="1">
                        <a:latin typeface="Cambria Math" panose="02040503050406030204" pitchFamily="18" charset="0"/>
                        <a:ea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𝜋</m:t>
                        </m:r>
                      </m:num>
                      <m:den>
                        <m:r>
                          <a:rPr lang="en-US" altLang="pt-BR" i="1">
                            <a:latin typeface="Cambria Math" panose="02040503050406030204" pitchFamily="18" charset="0"/>
                            <a:ea typeface="Cambria Math" panose="02040503050406030204" pitchFamily="18" charset="0"/>
                            <a:cs typeface="Cambria Math" panose="02040503050406030204" pitchFamily="18" charset="0"/>
                          </a:rPr>
                          <m:t>2</m:t>
                        </m:r>
                      </m:den>
                    </m:f>
                  </m:oMath>
                </a14:m>
                <a:r>
                  <a:rPr lang="pt-BR" altLang="pt-BR" dirty="0" smtClean="0">
                    <a:latin typeface="Symbol" panose="05050102010706020507" pitchFamily="18" charset="2"/>
                    <a:ea typeface="Cambria Math" panose="02040503050406030204" pitchFamily="18" charset="0"/>
                  </a:rPr>
                  <a:t> </a:t>
                </a:r>
                <a:endParaRPr lang="pt-BR" altLang="pt-BR" dirty="0" smtClean="0">
                  <a:latin typeface="Symbol" panose="05050102010706020507" pitchFamily="18" charset="2"/>
                  <a:ea typeface="Cambria Math" panose="02040503050406030204" pitchFamily="18" charset="0"/>
                </a:endParaRPr>
              </a:p>
              <a:p>
                <a:pPr>
                  <a:lnSpc>
                    <a:spcPct val="120000"/>
                  </a:lnSpc>
                  <a:spcBef>
                    <a:spcPts val="0"/>
                  </a:spcBef>
                </a:pPr>
                <a:r>
                  <a:rPr lang="pt-BR" altLang="pt-BR" dirty="0">
                    <a:latin typeface="Symbol" panose="05050102010706020507" pitchFamily="18" charset="2"/>
                    <a:ea typeface="Cambria Math" panose="02040503050406030204" pitchFamily="18" charset="0"/>
                    <a:sym typeface="+mn-ea"/>
                  </a:rPr>
                  <a:t>w</a:t>
                </a:r>
                <a:r>
                  <a:rPr lang="pt-BR" altLang="pt-BR" dirty="0">
                    <a:latin typeface="Comic Sans MS" panose="030F0702030302020204" pitchFamily="66" charset="0"/>
                    <a:ea typeface="Cambria Math" panose="02040503050406030204" pitchFamily="18" charset="0"/>
                    <a:sym typeface="+mn-ea"/>
                  </a:rPr>
                  <a:t> &gt;&gt; </a:t>
                </a:r>
                <a:r>
                  <a:rPr lang="pt-BR" altLang="pt-BR" dirty="0" err="1">
                    <a:latin typeface="Symbol" panose="05050102010706020507" pitchFamily="18" charset="2"/>
                    <a:ea typeface="Cambria Math" panose="02040503050406030204" pitchFamily="18" charset="0"/>
                    <a:sym typeface="+mn-ea"/>
                  </a:rPr>
                  <a:t>w</a:t>
                </a:r>
                <a:r>
                  <a:rPr lang="pt-BR" altLang="pt-BR" baseline="-25000" dirty="0" err="1">
                    <a:latin typeface="Comic Sans MS" panose="030F0702030302020204" pitchFamily="66" charset="0"/>
                    <a:ea typeface="Cambria Math" panose="02040503050406030204" pitchFamily="18" charset="0"/>
                    <a:sym typeface="+mn-ea"/>
                  </a:rPr>
                  <a:t>n</a:t>
                </a:r>
                <a:r>
                  <a:rPr lang="pt-BR" altLang="pt-BR" baseline="-25000" dirty="0">
                    <a:latin typeface="Comic Sans MS" panose="030F0702030302020204" pitchFamily="66" charset="0"/>
                    <a:ea typeface="Cambria Math" panose="02040503050406030204" pitchFamily="18" charset="0"/>
                    <a:sym typeface="+mn-ea"/>
                  </a:rPr>
                  <a:t> </a:t>
                </a:r>
                <a:r>
                  <a:rPr lang="pt-BR" altLang="pt-BR" baseline="-25000" dirty="0" smtClean="0">
                    <a:latin typeface="Comic Sans MS" panose="030F0702030302020204" pitchFamily="66" charset="0"/>
                    <a:ea typeface="Cambria Math" panose="02040503050406030204" pitchFamily="18" charset="0"/>
                    <a:sym typeface="+mn-ea"/>
                  </a:rPr>
                  <a:t> </a:t>
                </a:r>
                <a:r>
                  <a:rPr lang="pt-BR" altLang="pt-BR"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den>
                        </m:f>
                      </m:e>
                    </m:d>
                  </m:oMath>
                </a14:m>
                <a:r>
                  <a:rPr lang="pt-BR" altLang="pt-BR" dirty="0" smtClean="0">
                    <a:latin typeface="Comic Sans MS" panose="030F0702030302020204" pitchFamily="66" charset="0"/>
                    <a:ea typeface="Cambria Math" panose="02040503050406030204" pitchFamily="18" charset="0"/>
                    <a:sym typeface="+mn-ea"/>
                  </a:rPr>
                  <a:t> </a:t>
                </a:r>
                <a14:m>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num>
                          <m:den>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𝜔</m:t>
                            </m:r>
                          </m:den>
                        </m:f>
                      </m:e>
                    </m:d>
                    <m:r>
                      <a:rPr lang="pt-BR" altLang="pt-BR" b="0" i="1" smtClean="0">
                        <a:latin typeface="Cambria Math" panose="02040503050406030204" pitchFamily="18" charset="0"/>
                        <a:ea typeface="Cambria Math" panose="02040503050406030204" pitchFamily="18" charset="0"/>
                      </a:rPr>
                      <m:t>=</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𝜋</m:t>
                    </m:r>
                  </m:oMath>
                </a14:m>
                <a:endParaRPr lang="pt-BR" altLang="pt-BR" dirty="0">
                  <a:ea typeface="Cambria Math" panose="02040503050406030204" pitchFamily="18" charset="0"/>
                </a:endParaRPr>
              </a:p>
              <a:p>
                <a:pPr marL="0" indent="0">
                  <a:lnSpc>
                    <a:spcPct val="120000"/>
                  </a:lnSpc>
                  <a:spcBef>
                    <a:spcPts val="0"/>
                  </a:spcBef>
                  <a:buNone/>
                </a:pPr>
                <a:endParaRPr lang="pt-BR" altLang="pt-BR"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41985" y="786130"/>
                <a:ext cx="11160125" cy="557022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Espaço Reservado para Conteúdo 2"/>
              <p:cNvSpPr txBox="1"/>
              <p:nvPr/>
            </p:nvSpPr>
            <p:spPr>
              <a:xfrm>
                <a:off x="338455" y="4426585"/>
                <a:ext cx="11015345" cy="205676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Como o par de zeros complexos somam dois, para </a:t>
                </a:r>
                <a:r>
                  <a:rPr lang="pt-BR" altLang="pt-BR" sz="2400" dirty="0">
                    <a:latin typeface="Symbol" panose="05050102010706020507" pitchFamily="18" charset="2"/>
                    <a:ea typeface="Cambria Math" panose="02040503050406030204" pitchFamily="18" charset="0"/>
                    <a:sym typeface="+mn-ea"/>
                  </a:rPr>
                  <a:t>w</a:t>
                </a:r>
                <a:r>
                  <a:rPr lang="pt-BR" altLang="pt-BR" sz="2400" dirty="0">
                    <a:latin typeface="Comic Sans MS" panose="030F0702030302020204" pitchFamily="66" charset="0"/>
                    <a:ea typeface="Cambria Math" panose="02040503050406030204" pitchFamily="18" charset="0"/>
                    <a:sym typeface="+mn-ea"/>
                  </a:rPr>
                  <a:t> &gt;&gt; </a:t>
                </a:r>
                <a:r>
                  <a:rPr lang="pt-BR" altLang="pt-BR" sz="2400" dirty="0" err="1">
                    <a:latin typeface="Symbol" panose="05050102010706020507" pitchFamily="18" charset="2"/>
                    <a:ea typeface="Cambria Math" panose="02040503050406030204" pitchFamily="18" charset="0"/>
                    <a:sym typeface="+mn-ea"/>
                  </a:rPr>
                  <a:t>w</a:t>
                </a:r>
                <a:r>
                  <a:rPr lang="pt-BR" altLang="pt-BR" sz="2400" baseline="-25000" dirty="0" err="1">
                    <a:latin typeface="Comic Sans MS" panose="030F0702030302020204" pitchFamily="66" charset="0"/>
                    <a:ea typeface="Cambria Math" panose="02040503050406030204" pitchFamily="18" charset="0"/>
                    <a:sym typeface="+mn-ea"/>
                  </a:rPr>
                  <a:t>n</a:t>
                </a:r>
                <a:r>
                  <a:rPr lang="pt-BR" altLang="pt-BR" sz="2400" dirty="0" err="1">
                    <a:latin typeface="Comic Sans MS" panose="030F0702030302020204" pitchFamily="66" charset="0"/>
                    <a:ea typeface="Cambria Math" panose="02040503050406030204" pitchFamily="18" charset="0"/>
                    <a:sym typeface="+mn-ea"/>
                  </a:rPr>
                  <a:t> teremos fase de      2</a:t>
                </a:r>
                <a:r>
                  <a:rPr lang="pt-BR" altLang="pt-BR" sz="2400" dirty="0" err="1">
                    <a:latin typeface="Symbol" panose="05050102010706020507" charset="0"/>
                    <a:ea typeface="Cambria Math" panose="02040503050406030204" pitchFamily="18" charset="0"/>
                    <a:cs typeface="Symbol" panose="05050102010706020507" charset="0"/>
                    <a:sym typeface="+mn-ea"/>
                  </a:rPr>
                  <a:t>(p</a:t>
                </a:r>
                <a:r>
                  <a:rPr lang="pt-BR" altLang="pt-BR" sz="2400" dirty="0" err="1">
                    <a:latin typeface="Comic Sans MS" panose="030F0702030302020204" pitchFamily="66" charset="0"/>
                    <a:ea typeface="Cambria Math" panose="02040503050406030204" pitchFamily="18" charset="0"/>
                    <a:cs typeface="Comic Sans MS" panose="030F0702030302020204" pitchFamily="66" charset="0"/>
                    <a:sym typeface="+mn-ea"/>
                  </a:rPr>
                  <a:t>/2) = </a:t>
                </a:r>
                <a:r>
                  <a:rPr lang="pt-BR" altLang="pt-BR" sz="2400" dirty="0" err="1">
                    <a:latin typeface="Symbol" panose="05050102010706020507" charset="0"/>
                    <a:ea typeface="Cambria Math" panose="02040503050406030204" pitchFamily="18" charset="0"/>
                    <a:cs typeface="Symbol" panose="05050102010706020507" charset="0"/>
                    <a:sym typeface="+mn-ea"/>
                  </a:rPr>
                  <a:t>p</a:t>
                </a:r>
                <a:endParaRPr lang="pt-BR" altLang="pt-BR" sz="2400" dirty="0" err="1">
                  <a:latin typeface="Symbol" panose="05050102010706020507" charset="0"/>
                  <a:ea typeface="Cambria Math" panose="02040503050406030204" pitchFamily="18" charset="0"/>
                  <a:cs typeface="Symbol" panose="05050102010706020507" charset="0"/>
                  <a:sym typeface="+mn-ea"/>
                </a:endParaRPr>
              </a:p>
              <a:p>
                <a:pPr lvl="0">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quando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𝜁</m:t>
                    </m:r>
                  </m:oMath>
                </a14:m>
                <a:r>
                  <a:rPr lang="pt-BR" altLang="en-US" sz="2400">
                    <a:latin typeface="Comic Sans MS" panose="030F0702030302020204" pitchFamily="66" charset="0"/>
                    <a:ea typeface="Cambria Math" panose="02040503050406030204" pitchFamily="18" charset="0"/>
                    <a:cs typeface="Comic Sans MS" panose="030F0702030302020204" pitchFamily="66" charset="0"/>
                  </a:rPr>
                  <a:t> aumenta, a mudança de fase é mais suave</a:t>
                </a:r>
                <a:endParaRPr lang="pt-BR" altLang="en-US" sz="2400">
                  <a:latin typeface="Comic Sans MS" panose="030F0702030302020204" pitchFamily="66" charset="0"/>
                  <a:ea typeface="Cambria Math" panose="02040503050406030204" pitchFamily="18" charset="0"/>
                  <a:cs typeface="Comic Sans MS" panose="030F0702030302020204" pitchFamily="66" charset="0"/>
                </a:endParaRPr>
              </a:p>
              <a:p>
                <a:pPr lvl="0">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sym typeface="+mn-ea"/>
                  </a:rPr>
                  <a:t>quando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𝜁</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0</m:t>
                    </m:r>
                  </m:oMath>
                </a14:m>
                <a:r>
                  <a:rPr lang="pt-BR" altLang="en-US" sz="2400">
                    <a:latin typeface="Comic Sans MS" panose="030F0702030302020204" pitchFamily="66" charset="0"/>
                    <a:ea typeface="Cambria Math" panose="02040503050406030204" pitchFamily="18" charset="0"/>
                    <a:cs typeface="Comic Sans MS" panose="030F0702030302020204" pitchFamily="66" charset="0"/>
                    <a:sym typeface="+mn-ea"/>
                  </a:rPr>
                  <a:t> a mudança de fase é abrupta</a:t>
                </a:r>
                <a:endParaRPr lang="pt-BR" altLang="pt-BR" sz="2400" dirty="0">
                  <a:latin typeface="Comic Sans MS" panose="030F0702030302020204" pitchFamily="66" charset="0"/>
                  <a:ea typeface="Cambria Math" panose="02040503050406030204" pitchFamily="18" charset="0"/>
                  <a:cs typeface="Comic Sans MS" panose="030F0702030302020204" pitchFamily="66" charset="0"/>
                </a:endParaRPr>
              </a:p>
            </p:txBody>
          </p:sp>
        </mc:Choice>
        <mc:Fallback>
          <p:sp>
            <p:nvSpPr>
              <p:cNvPr id="5" name="Espaço Reservado para Conteúdo 2"/>
              <p:cNvSpPr txBox="1">
                <a:spLocks noRot="1" noChangeAspect="1" noMove="1" noResize="1" noEditPoints="1" noAdjustHandles="1" noChangeArrowheads="1" noChangeShapeType="1" noTextEdit="1"/>
              </p:cNvSpPr>
              <p:nvPr/>
            </p:nvSpPr>
            <p:spPr>
              <a:xfrm>
                <a:off x="338455" y="4426585"/>
                <a:ext cx="11015345" cy="2056765"/>
              </a:xfrm>
              <a:prstGeom prst="rect">
                <a:avLst/>
              </a:prstGeom>
              <a:blipFill rotWithShape="1">
                <a:blip r:embed="rId1"/>
                <a:stretch>
                  <a:fillRect/>
                </a:stretch>
              </a:blipFill>
            </p:spPr>
            <p:txBody>
              <a:bodyPr/>
              <a:lstStyle/>
              <a:p>
                <a:r>
                  <a:rPr lang="pt-BR" altLang="en-US">
                    <a:noFill/>
                  </a:rPr>
                  <a:t> </a:t>
                </a:r>
              </a:p>
            </p:txBody>
          </p:sp>
        </mc:Fallback>
      </mc:AlternateContent>
      <p:pic>
        <p:nvPicPr>
          <p:cNvPr id="6" name="Imagem 5"/>
          <p:cNvPicPr>
            <a:picLocks noChangeAspect="1"/>
          </p:cNvPicPr>
          <p:nvPr/>
        </p:nvPicPr>
        <p:blipFill>
          <a:blip r:embed="rId2"/>
          <a:srcRect l="1630" t="3777" r="609"/>
          <a:stretch>
            <a:fillRect/>
          </a:stretch>
        </p:blipFill>
        <p:spPr>
          <a:xfrm>
            <a:off x="810895" y="524510"/>
            <a:ext cx="10362565" cy="3846195"/>
          </a:xfrm>
          <a:prstGeom prst="rect">
            <a:avLst/>
          </a:prstGeom>
        </p:spPr>
      </p:pic>
      <p:sp>
        <p:nvSpPr>
          <p:cNvPr id="7" name="Forma livre 6"/>
          <p:cNvSpPr/>
          <p:nvPr/>
        </p:nvSpPr>
        <p:spPr>
          <a:xfrm>
            <a:off x="1674495" y="1096645"/>
            <a:ext cx="9732645" cy="1991995"/>
          </a:xfrm>
          <a:custGeom>
            <a:avLst/>
            <a:gdLst>
              <a:gd name="connisteX0" fmla="*/ 0 w 9732645"/>
              <a:gd name="connsiteY0" fmla="*/ 1991995 h 1991995"/>
              <a:gd name="connisteX1" fmla="*/ 4677410 w 9732645"/>
              <a:gd name="connsiteY1" fmla="*/ 1991995 h 1991995"/>
              <a:gd name="connisteX2" fmla="*/ 4662170 w 9732645"/>
              <a:gd name="connsiteY2" fmla="*/ 0 h 1991995"/>
              <a:gd name="connisteX3" fmla="*/ 9732645 w 9732645"/>
              <a:gd name="connsiteY3" fmla="*/ 0 h 1991995"/>
            </a:gdLst>
            <a:ahLst/>
            <a:cxnLst>
              <a:cxn ang="0">
                <a:pos x="connisteX0" y="connsiteY0"/>
              </a:cxn>
              <a:cxn ang="0">
                <a:pos x="connisteX1" y="connsiteY1"/>
              </a:cxn>
              <a:cxn ang="0">
                <a:pos x="connisteX2" y="connsiteY2"/>
              </a:cxn>
              <a:cxn ang="0">
                <a:pos x="connisteX3" y="connsiteY3"/>
              </a:cxn>
            </a:cxnLst>
            <a:rect l="l" t="t" r="r" b="b"/>
            <a:pathLst>
              <a:path w="9732645" h="1991995">
                <a:moveTo>
                  <a:pt x="0" y="1991995"/>
                </a:moveTo>
                <a:lnTo>
                  <a:pt x="4677410" y="1991995"/>
                </a:lnTo>
                <a:lnTo>
                  <a:pt x="4662170" y="0"/>
                </a:lnTo>
                <a:lnTo>
                  <a:pt x="9732645" y="0"/>
                </a:ln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8" name="Caixa de Texto 7"/>
              <p:cNvSpPr txBox="1"/>
              <p:nvPr/>
            </p:nvSpPr>
            <p:spPr>
              <a:xfrm>
                <a:off x="7009765" y="636270"/>
                <a:ext cx="1268730" cy="460375"/>
              </a:xfrm>
              <a:prstGeom prst="rect">
                <a:avLst/>
              </a:prstGeom>
              <a:noFill/>
            </p:spPr>
            <p:txBody>
              <a:bodyPr wrap="square" rtlCol="0">
                <a:spAutoFit/>
              </a:bodyPr>
              <a:lstStyle/>
              <a:p>
                <a:pPr algn="l"/>
                <a14:m>
                  <m:oMathPara xmlns:m="http://schemas.openxmlformats.org/officeDocument/2006/math">
                    <m:oMathParaPr>
                      <m:jc m:val="centerGroup"/>
                    </m:oMathParaPr>
                    <m:oMath xmlns:m="http://schemas.openxmlformats.org/officeDocument/2006/math">
                      <m:r>
                        <a:rPr lang="en-US" altLang="pt-BR" sz="2400" b="1">
                          <a:latin typeface="Cambria Math" panose="02040503050406030204" pitchFamily="18" charset="0"/>
                          <a:ea typeface="Cambria Math" panose="02040503050406030204" pitchFamily="18" charset="0"/>
                          <a:cs typeface="Cambria Math" panose="02040503050406030204" pitchFamily="18" charset="0"/>
                        </a:rPr>
                        <m:t>𝛇</m:t>
                      </m:r>
                      <m:r>
                        <a:rPr lang="en-US" altLang="pt-BR" sz="2400" b="1">
                          <a:latin typeface="Cambria Math" panose="02040503050406030204" pitchFamily="18" charset="0"/>
                          <a:ea typeface="Cambria Math" panose="02040503050406030204" pitchFamily="18" charset="0"/>
                          <a:cs typeface="Cambria Math" panose="02040503050406030204" pitchFamily="18" charset="0"/>
                        </a:rPr>
                        <m:t>=</m:t>
                      </m:r>
                      <m:r>
                        <a:rPr lang="en-US" altLang="pt-BR" sz="2400" b="1">
                          <a:latin typeface="Cambria Math" panose="02040503050406030204" pitchFamily="18" charset="0"/>
                          <a:ea typeface="MS Mincho" charset="0"/>
                          <a:cs typeface="Cambria Math" panose="02040503050406030204" pitchFamily="18" charset="0"/>
                        </a:rPr>
                        <m:t>𝟎</m:t>
                      </m:r>
                    </m:oMath>
                  </m:oMathPara>
                </a14:m>
                <a:endParaRPr lang="en-US" altLang="pt-BR" sz="2400" b="1">
                  <a:latin typeface="Cambria Math" panose="02040503050406030204" pitchFamily="18" charset="0"/>
                  <a:ea typeface="MS Mincho" charset="0"/>
                  <a:cs typeface="Cambria Math" panose="02040503050406030204" pitchFamily="18" charset="0"/>
                </a:endParaRPr>
              </a:p>
            </p:txBody>
          </p:sp>
        </mc:Choice>
        <mc:Fallback>
          <p:sp>
            <p:nvSpPr>
              <p:cNvPr id="8" name="Caixa de Texto 7"/>
              <p:cNvSpPr txBox="1">
                <a:spLocks noRot="1" noChangeAspect="1" noMove="1" noResize="1" noEditPoints="1" noAdjustHandles="1" noChangeArrowheads="1" noChangeShapeType="1" noTextEdit="1"/>
              </p:cNvSpPr>
              <p:nvPr/>
            </p:nvSpPr>
            <p:spPr>
              <a:xfrm>
                <a:off x="7009765" y="636270"/>
                <a:ext cx="1268730" cy="46037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332740" y="557530"/>
                <a:ext cx="11526520" cy="26371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Diagramas de Bode (zeros complexos parte real positiva)</a:t>
                </a:r>
                <a:r>
                  <a:rPr lang="pt-BR" altLang="pt-BR" sz="3200" b="1" dirty="0" smtClean="0">
                    <a:solidFill>
                      <a:srgbClr val="FF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 </a:t>
                </a:r>
                <a14:m>
                  <m:oMath xmlns:m="http://schemas.openxmlformats.org/officeDocument/2006/math">
                    <m:sSub>
                      <m:sSub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𝛼</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𝑗</m:t>
                    </m:r>
                    <m:sSub>
                      <m:sSub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  </m:t>
                    </m:r>
                  </m:oMath>
                </a14:m>
                <a:r>
                  <a:rPr lang="pt-BR" altLang="pt-BR">
                    <a:latin typeface="Cambria Math" panose="02040503050406030204" pitchFamily="18" charset="0"/>
                    <a:ea typeface="Cambria Math" panose="02040503050406030204" pitchFamily="18" charset="0"/>
                  </a:rPr>
                  <a:t>e </a:t>
                </a:r>
                <a14:m>
                  <m:oMath xmlns:m="http://schemas.openxmlformats.org/officeDocument/2006/math">
                    <m:sSub>
                      <m:sSub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𝛼</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𝑗</m:t>
                    </m:r>
                    <m:sSub>
                      <m:sSub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Sub>
                  </m:oMath>
                </a14:m>
                <a:r>
                  <a:rPr lang="pt-BR" altLang="en-US" dirty="0" smtClean="0">
                    <a:latin typeface="Cambria Math" panose="02040503050406030204" pitchFamily="18" charset="0"/>
                    <a:ea typeface="Cambria Math" panose="02040503050406030204" pitchFamily="18" charset="0"/>
                    <a:cs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cs typeface="Comic Sans MS" panose="030F0702030302020204" pitchFamily="66" charset="0"/>
                    <a:sym typeface="+mn-ea"/>
                  </a:rPr>
                  <a:t>onde </a:t>
                </a:r>
                <a14:m>
                  <m:oMath xmlns:m="http://schemas.openxmlformats.org/officeDocument/2006/math">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𝜶</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𝒆</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𝝎</m:t>
                        </m:r>
                      </m:e>
                      <m:sub>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𝒅</m:t>
                        </m:r>
                      </m:sub>
                    </m:sSub>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𝝐</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ℝ</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𝒂</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&gt;</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𝟎</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𝒆</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𝝎</m:t>
                        </m:r>
                      </m:e>
                      <m:sub>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𝒅</m:t>
                        </m:r>
                      </m:sub>
                    </m:sSub>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&gt;</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𝟎</m:t>
                    </m:r>
                  </m:oMath>
                </a14:m>
                <a:r>
                  <a:rPr lang="pt-BR" altLang="pt-BR" dirty="0" smtClean="0">
                    <a:latin typeface="Comic Sans MS" panose="030F0702030302020204" pitchFamily="66" charset="0"/>
                    <a:ea typeface="Cambria Math" panose="02040503050406030204" pitchFamily="18" charset="0"/>
                    <a:cs typeface="Comic Sans MS" panose="030F0702030302020204" pitchFamily="66" charset="0"/>
                    <a:sym typeface="+mn-ea"/>
                  </a:rPr>
                  <a:t> </a:t>
                </a:r>
                <a:endParaRPr lang="en-US" altLang="pt-BR" i="1" dirty="0" smtClean="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14:m>
                  <m:oMathPara xmlns:m="http://schemas.openxmlformats.org/officeDocument/2006/math">
                    <m:oMathParaPr>
                      <m:jc m:val="centerGroup"/>
                    </m:oMathParaPr>
                    <m:oMath xmlns:m="http://schemas.openxmlformats.org/officeDocument/2006/math">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en-US" altLang="pt-BR" i="1">
                                  <a:latin typeface="Cambria Math" panose="02040503050406030204" pitchFamily="18" charset="0"/>
                                  <a:ea typeface="Cambria Math" panose="02040503050406030204" pitchFamily="18" charset="0"/>
                                </a:rPr>
                                <m:t>𝑧</m:t>
                              </m:r>
                              <m:r>
                                <a:rPr lang="pt-BR" altLang="pt-BR" i="1" baseline="-25000">
                                  <a:latin typeface="Cambria Math" panose="02040503050406030204" pitchFamily="18" charset="0"/>
                                  <a:ea typeface="Cambria Math" panose="02040503050406030204" pitchFamily="18" charset="0"/>
                                </a:rPr>
                                <m:t>1</m:t>
                              </m:r>
                            </m:den>
                          </m:f>
                        </m:e>
                      </m:d>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en-US" altLang="pt-BR" i="1">
                                  <a:latin typeface="Cambria Math" panose="02040503050406030204" pitchFamily="18" charset="0"/>
                                  <a:ea typeface="Cambria Math" panose="02040503050406030204" pitchFamily="18" charset="0"/>
                                </a:rPr>
                                <m:t>𝑧</m:t>
                              </m:r>
                              <m:r>
                                <a:rPr lang="pt-BR" altLang="pt-BR" i="1" baseline="-25000">
                                  <a:latin typeface="Cambria Math" panose="02040503050406030204" pitchFamily="18" charset="0"/>
                                  <a:ea typeface="Cambria Math" panose="02040503050406030204" pitchFamily="18" charset="0"/>
                                </a:rPr>
                                <m:t>2</m:t>
                              </m:r>
                            </m:den>
                          </m:f>
                        </m:e>
                      </m:d>
                      <m:r>
                        <a:rPr lang="en-US" altLang="pt-BR" i="1">
                          <a:latin typeface="Cambria Math" panose="02040503050406030204" pitchFamily="18" charset="0"/>
                          <a:ea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𝛼</m:t>
                          </m:r>
                          <m:r>
                            <a:rPr lang="en-US" altLang="pt-BR" i="1">
                              <a:latin typeface="Cambria Math" panose="02040503050406030204" pitchFamily="18" charset="0"/>
                              <a:ea typeface="Cambria Math" panose="02040503050406030204" pitchFamily="18" charset="0"/>
                              <a:cs typeface="Cambria Math" panose="02040503050406030204" pitchFamily="18" charset="0"/>
                            </a:rPr>
                            <m:t>𝑠</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𝛼</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sup>
                          </m:sSubSup>
                        </m:num>
                        <m:den>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𝛼</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𝑠</m:t>
                          </m:r>
                          <m:r>
                            <a:rPr lang="en-US" altLang="pt-BR" i="1">
                              <a:latin typeface="Cambria Math" panose="02040503050406030204" pitchFamily="18" charset="0"/>
                              <a:ea typeface="Cambria Math" panose="02040503050406030204" pitchFamily="18" charset="0"/>
                              <a:cs typeface="Cambria Math" panose="02040503050406030204" pitchFamily="18" charset="0"/>
                            </a:rPr>
                            <m:t>𝜉</m:t>
                          </m:r>
                          <m:r>
                            <a:rPr lang="en-US" altLang="pt-BR" i="1">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Sub>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1</m:t>
                      </m:r>
                    </m:oMath>
                  </m:oMathPara>
                </a14:m>
                <a:endPar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r>
                  <a:rPr lang="pt-BR" altLang="pt-BR" dirty="0" smtClean="0">
                    <a:latin typeface="Comic Sans MS" panose="030F0702030302020204" pitchFamily="66" charset="0"/>
                    <a:ea typeface="Cambria Math" panose="02040503050406030204" pitchFamily="18" charset="0"/>
                  </a:rPr>
                  <a:t>onde </a:t>
                </a:r>
                <a14:m>
                  <m:oMath xmlns:m="http://schemas.openxmlformats.org/officeDocument/2006/math">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𝛼</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𝑒</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𝜉</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type m:val="skw"/>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𝛼</m:t>
                        </m:r>
                      </m:num>
                      <m:den>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𝑛</m:t>
                            </m:r>
                          </m:sub>
                        </m:sSub>
                      </m:den>
                    </m:f>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 </m:t>
                    </m:r>
                  </m:oMath>
                </a14:m>
                <a:endParaRPr lang="en-US" altLang="pt-BR" i="1" dirty="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endParaRPr lang="en-US" altLang="pt-BR"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332740" y="557530"/>
                <a:ext cx="11526520" cy="2637155"/>
              </a:xfrm>
              <a:prstGeom prst="rect">
                <a:avLst/>
              </a:prstGeom>
              <a:blipFill rotWithShape="1">
                <a:blip r:embed="rId1"/>
                <a:stretch>
                  <a:fillRect b="-39610"/>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 name="Caixa de Texto 16"/>
              <p:cNvSpPr txBox="1"/>
              <p:nvPr/>
            </p:nvSpPr>
            <p:spPr>
              <a:xfrm>
                <a:off x="5793740" y="3746500"/>
                <a:ext cx="3787775" cy="579120"/>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𝜉</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type m:val="skw"/>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𝛼</m:t>
                          </m:r>
                        </m:num>
                        <m:den>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𝑐𝑜𝑠</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𝜃</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oMath>
                  </m:oMathPara>
                </a14:m>
                <a:endParaRPr lang="en-US" altLang="pt-BR" sz="2800" i="1">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7" name="Caixa de Texto 16"/>
              <p:cNvSpPr txBox="1">
                <a:spLocks noRot="1" noChangeAspect="1" noMove="1" noResize="1" noEditPoints="1" noAdjustHandles="1" noChangeArrowheads="1" noChangeShapeType="1" noTextEdit="1"/>
              </p:cNvSpPr>
              <p:nvPr/>
            </p:nvSpPr>
            <p:spPr>
              <a:xfrm>
                <a:off x="5793740" y="3746500"/>
                <a:ext cx="3787775" cy="57912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9" name="Caixa de Texto 18"/>
              <p:cNvSpPr txBox="1"/>
              <p:nvPr/>
            </p:nvSpPr>
            <p:spPr>
              <a:xfrm>
                <a:off x="5793740" y="5509260"/>
                <a:ext cx="3841750" cy="521970"/>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𝜉</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𝑒</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m:rPr>
                          <m:sty m:val="p"/>
                        </m:rPr>
                        <a:rPr lang="en-US" altLang="pt-BR" sz="2800">
                          <a:latin typeface="Cambria Math" panose="02040503050406030204" pitchFamily="18" charset="0"/>
                          <a:ea typeface="Cambria Math" panose="02040503050406030204" pitchFamily="18" charset="0"/>
                          <a:cs typeface="Cambria Math" panose="02040503050406030204" pitchFamily="18" charset="0"/>
                        </a:rPr>
                        <m:t>reais</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en-US" altLang="pt-BR" sz="2800" i="1">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9" name="Caixa de Texto 18"/>
              <p:cNvSpPr txBox="1">
                <a:spLocks noRot="1" noChangeAspect="1" noMove="1" noResize="1" noEditPoints="1" noAdjustHandles="1" noChangeArrowheads="1" noChangeShapeType="1" noTextEdit="1"/>
              </p:cNvSpPr>
              <p:nvPr/>
            </p:nvSpPr>
            <p:spPr>
              <a:xfrm>
                <a:off x="5793740" y="5509260"/>
                <a:ext cx="3841750" cy="521970"/>
              </a:xfrm>
              <a:prstGeom prst="rect">
                <a:avLst/>
              </a:prstGeom>
              <a:blipFill rotWithShape="1">
                <a:blip r:embed="rId3"/>
                <a:stretch>
                  <a:fillRect r="-198"/>
                </a:stretch>
              </a:blipFill>
            </p:spPr>
            <p:txBody>
              <a:bodyPr/>
              <a:lstStyle/>
              <a:p>
                <a:r>
                  <a:rPr lang="pt-BR" altLang="en-US">
                    <a:noFill/>
                  </a:rPr>
                  <a:t> </a:t>
                </a:r>
              </a:p>
            </p:txBody>
          </p:sp>
        </mc:Fallback>
      </mc:AlternateContent>
      <p:grpSp>
        <p:nvGrpSpPr>
          <p:cNvPr id="3" name="Grupo 2"/>
          <p:cNvGrpSpPr/>
          <p:nvPr/>
        </p:nvGrpSpPr>
        <p:grpSpPr>
          <a:xfrm>
            <a:off x="1369060" y="3497580"/>
            <a:ext cx="3124200" cy="3124200"/>
            <a:chOff x="2156" y="5665"/>
            <a:chExt cx="4445" cy="4522"/>
          </a:xfrm>
        </p:grpSpPr>
        <p:cxnSp>
          <p:nvCxnSpPr>
            <p:cNvPr id="4" name="Conector de Seta Reta 3"/>
            <p:cNvCxnSpPr/>
            <p:nvPr/>
          </p:nvCxnSpPr>
          <p:spPr>
            <a:xfrm flipH="1" flipV="1">
              <a:off x="2501" y="8016"/>
              <a:ext cx="4100" cy="21"/>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V="1">
              <a:off x="3626" y="5665"/>
              <a:ext cx="20" cy="4522"/>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 name="Caixa de Texto 6"/>
            <p:cNvSpPr txBox="1"/>
            <p:nvPr/>
          </p:nvSpPr>
          <p:spPr>
            <a:xfrm flipH="1">
              <a:off x="5266" y="6028"/>
              <a:ext cx="811" cy="666"/>
            </a:xfrm>
            <a:prstGeom prst="rect">
              <a:avLst/>
            </a:prstGeom>
            <a:noFill/>
          </p:spPr>
          <p:txBody>
            <a:bodyPr wrap="square" rtlCol="0">
              <a:spAutoFit/>
            </a:bodyPr>
            <a:lstStyle/>
            <a:p>
              <a:r>
                <a:rPr lang="pt-BR" altLang="en-US" sz="2400"/>
                <a:t>z</a:t>
              </a:r>
              <a:r>
                <a:rPr lang="pt-BR" altLang="en-US" sz="2400" baseline="-25000"/>
                <a:t>1</a:t>
              </a:r>
              <a:endParaRPr lang="pt-BR" altLang="en-US" sz="2400" baseline="-25000"/>
            </a:p>
          </p:txBody>
        </p:sp>
        <p:cxnSp>
          <p:nvCxnSpPr>
            <p:cNvPr id="8" name="Conector de Seta Reta 7"/>
            <p:cNvCxnSpPr/>
            <p:nvPr/>
          </p:nvCxnSpPr>
          <p:spPr>
            <a:xfrm flipV="1">
              <a:off x="3626" y="6694"/>
              <a:ext cx="1640" cy="1307"/>
            </a:xfrm>
            <a:prstGeom prst="straightConnector1">
              <a:avLst/>
            </a:prstGeom>
            <a:ln w="34925">
              <a:solidFill>
                <a:srgbClr val="C00000"/>
              </a:solidFill>
              <a:tailEnd type="oval" w="lg" len="med"/>
            </a:ln>
          </p:spPr>
          <p:style>
            <a:lnRef idx="1">
              <a:schemeClr val="accent1"/>
            </a:lnRef>
            <a:fillRef idx="0">
              <a:schemeClr val="accent1"/>
            </a:fillRef>
            <a:effectRef idx="0">
              <a:schemeClr val="accent1"/>
            </a:effectRef>
            <a:fontRef idx="minor">
              <a:schemeClr val="tx1"/>
            </a:fontRef>
          </p:style>
        </p:cxnSp>
        <p:cxnSp>
          <p:nvCxnSpPr>
            <p:cNvPr id="9" name="Conector de Seta Reta 8"/>
            <p:cNvCxnSpPr/>
            <p:nvPr/>
          </p:nvCxnSpPr>
          <p:spPr>
            <a:xfrm>
              <a:off x="3588" y="8001"/>
              <a:ext cx="1678" cy="1403"/>
            </a:xfrm>
            <a:prstGeom prst="straightConnector1">
              <a:avLst/>
            </a:prstGeom>
            <a:ln w="34925">
              <a:solidFill>
                <a:srgbClr val="C00000"/>
              </a:solidFill>
              <a:tailEnd type="oval" w="lg" len="med"/>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rot="10800000" flipH="1" flipV="1">
              <a:off x="4997" y="9310"/>
              <a:ext cx="1095" cy="666"/>
            </a:xfrm>
            <a:prstGeom prst="rect">
              <a:avLst/>
            </a:prstGeom>
            <a:noFill/>
          </p:spPr>
          <p:txBody>
            <a:bodyPr wrap="square" rtlCol="0">
              <a:spAutoFit/>
            </a:bodyPr>
            <a:lstStyle/>
            <a:p>
              <a:r>
                <a:rPr lang="pt-BR" altLang="en-US" sz="2400"/>
                <a:t>z</a:t>
              </a:r>
              <a:r>
                <a:rPr lang="pt-BR" altLang="en-US" sz="2400" baseline="-25000"/>
                <a:t>2</a:t>
              </a:r>
              <a:endParaRPr lang="pt-BR" altLang="en-US" sz="2400" baseline="-25000"/>
            </a:p>
          </p:txBody>
        </p:sp>
        <p:sp>
          <p:nvSpPr>
            <p:cNvPr id="11" name="Caixa de Texto 10"/>
            <p:cNvSpPr txBox="1"/>
            <p:nvPr/>
          </p:nvSpPr>
          <p:spPr>
            <a:xfrm flipH="1">
              <a:off x="4385" y="6967"/>
              <a:ext cx="1065" cy="756"/>
            </a:xfrm>
            <a:prstGeom prst="rect">
              <a:avLst/>
            </a:prstGeom>
            <a:noFill/>
          </p:spPr>
          <p:txBody>
            <a:bodyPr wrap="square" rtlCol="0">
              <a:spAutoFit/>
            </a:bodyPr>
            <a:lstStyle/>
            <a:p>
              <a:r>
                <a:rPr lang="pt-BR" altLang="en-US" sz="2800" dirty="0" err="1">
                  <a:latin typeface="Symbol" panose="05050102010706020507" charset="0"/>
                  <a:cs typeface="Symbol" panose="05050102010706020507" charset="0"/>
                </a:rPr>
                <a:t>w</a:t>
              </a:r>
              <a:r>
                <a:rPr lang="pt-BR" altLang="en-US" sz="2800" baseline="-25000" dirty="0" err="1">
                  <a:latin typeface="Comic Sans MS" panose="030F0702030302020204" pitchFamily="66" charset="0"/>
                  <a:cs typeface="Comic Sans MS" panose="030F0702030302020204" pitchFamily="66" charset="0"/>
                </a:rPr>
                <a:t>n</a:t>
              </a:r>
              <a:endParaRPr lang="pt-BR" altLang="en-US" sz="2800" baseline="-25000" dirty="0">
                <a:latin typeface="Comic Sans MS" panose="030F0702030302020204" pitchFamily="66" charset="0"/>
                <a:cs typeface="Comic Sans MS" panose="030F0702030302020204" pitchFamily="66" charset="0"/>
              </a:endParaRPr>
            </a:p>
          </p:txBody>
        </p:sp>
        <p:cxnSp>
          <p:nvCxnSpPr>
            <p:cNvPr id="12" name="Conector Reto 11"/>
            <p:cNvCxnSpPr/>
            <p:nvPr/>
          </p:nvCxnSpPr>
          <p:spPr>
            <a:xfrm flipV="1">
              <a:off x="2156" y="6718"/>
              <a:ext cx="3921" cy="24"/>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5266" y="6549"/>
              <a:ext cx="0" cy="294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4" name="Caixa de Texto 13"/>
            <p:cNvSpPr txBox="1"/>
            <p:nvPr/>
          </p:nvSpPr>
          <p:spPr>
            <a:xfrm flipH="1">
              <a:off x="2719" y="6936"/>
              <a:ext cx="1065" cy="756"/>
            </a:xfrm>
            <a:prstGeom prst="rect">
              <a:avLst/>
            </a:prstGeom>
            <a:noFill/>
          </p:spPr>
          <p:txBody>
            <a:bodyPr wrap="square" rtlCol="0">
              <a:spAutoFit/>
            </a:bodyPr>
            <a:lstStyle/>
            <a:p>
              <a:r>
                <a:rPr lang="pt-BR" altLang="en-US" sz="2800" dirty="0" err="1">
                  <a:latin typeface="Symbol" panose="05050102010706020507" charset="0"/>
                  <a:cs typeface="Symbol" panose="05050102010706020507" charset="0"/>
                </a:rPr>
                <a:t>w</a:t>
              </a:r>
              <a:r>
                <a:rPr lang="pt-BR" altLang="en-US" sz="2800" baseline="-25000" dirty="0" err="1">
                  <a:latin typeface="Comic Sans MS" panose="030F0702030302020204" pitchFamily="66" charset="0"/>
                  <a:cs typeface="Comic Sans MS" panose="030F0702030302020204" pitchFamily="66" charset="0"/>
                </a:rPr>
                <a:t>d</a:t>
              </a:r>
              <a:endParaRPr lang="pt-BR" altLang="en-US" sz="2800" baseline="-25000" dirty="0">
                <a:latin typeface="Comic Sans MS" panose="030F0702030302020204" pitchFamily="66" charset="0"/>
                <a:cs typeface="Comic Sans MS" panose="030F0702030302020204" pitchFamily="66" charset="0"/>
              </a:endParaRPr>
            </a:p>
          </p:txBody>
        </p:sp>
        <p:sp>
          <p:nvSpPr>
            <p:cNvPr id="15" name="Caixa de Texto 14"/>
            <p:cNvSpPr txBox="1"/>
            <p:nvPr/>
          </p:nvSpPr>
          <p:spPr>
            <a:xfrm flipH="1">
              <a:off x="4030" y="7812"/>
              <a:ext cx="1065" cy="756"/>
            </a:xfrm>
            <a:prstGeom prst="rect">
              <a:avLst/>
            </a:prstGeom>
            <a:noFill/>
          </p:spPr>
          <p:txBody>
            <a:bodyPr wrap="square" rtlCol="0">
              <a:spAutoFit/>
            </a:bodyPr>
            <a:lstStyle/>
            <a:p>
              <a:r>
                <a:rPr lang="pt-BR" altLang="en-US" sz="2800" dirty="0">
                  <a:latin typeface="Symbol" panose="05050102010706020507" charset="0"/>
                  <a:cs typeface="Symbol" panose="05050102010706020507" charset="0"/>
                </a:rPr>
                <a:t>a</a:t>
              </a:r>
              <a:endParaRPr lang="pt-BR" altLang="en-US" sz="2800" dirty="0">
                <a:latin typeface="Symbol" panose="05050102010706020507" charset="0"/>
                <a:cs typeface="Symbol" panose="05050102010706020507" charset="0"/>
              </a:endParaRPr>
            </a:p>
          </p:txBody>
        </p:sp>
        <p:sp>
          <p:nvSpPr>
            <p:cNvPr id="16" name="Forma livre 15"/>
            <p:cNvSpPr/>
            <p:nvPr/>
          </p:nvSpPr>
          <p:spPr>
            <a:xfrm flipH="1">
              <a:off x="4107" y="7672"/>
              <a:ext cx="140" cy="344"/>
            </a:xfrm>
            <a:custGeom>
              <a:avLst/>
              <a:gdLst>
                <a:gd name="connsiteX0" fmla="*/ 89012 w 89012"/>
                <a:gd name="connsiteY0" fmla="*/ 0 h 218485"/>
                <a:gd name="connsiteX1" fmla="*/ 24276 w 89012"/>
                <a:gd name="connsiteY1" fmla="*/ 72829 h 218485"/>
                <a:gd name="connsiteX2" fmla="*/ 0 w 89012"/>
                <a:gd name="connsiteY2" fmla="*/ 218485 h 218485"/>
              </a:gdLst>
              <a:ahLst/>
              <a:cxnLst>
                <a:cxn ang="0">
                  <a:pos x="connsiteX0" y="connsiteY0"/>
                </a:cxn>
                <a:cxn ang="0">
                  <a:pos x="connsiteX1" y="connsiteY1"/>
                </a:cxn>
                <a:cxn ang="0">
                  <a:pos x="connsiteX2" y="connsiteY2"/>
                </a:cxn>
              </a:cxnLst>
              <a:rect l="l" t="t" r="r" b="b"/>
              <a:pathLst>
                <a:path w="89012" h="218485">
                  <a:moveTo>
                    <a:pt x="89012" y="0"/>
                  </a:moveTo>
                  <a:cubicBezTo>
                    <a:pt x="64061" y="18207"/>
                    <a:pt x="39111" y="36415"/>
                    <a:pt x="24276" y="72829"/>
                  </a:cubicBezTo>
                  <a:cubicBezTo>
                    <a:pt x="9441" y="109243"/>
                    <a:pt x="4720" y="163864"/>
                    <a:pt x="0" y="21848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CaixaDeTexto 19"/>
            <p:cNvSpPr txBox="1"/>
            <p:nvPr/>
          </p:nvSpPr>
          <p:spPr>
            <a:xfrm flipH="1">
              <a:off x="4161" y="7474"/>
              <a:ext cx="480" cy="533"/>
            </a:xfrm>
            <a:prstGeom prst="rect">
              <a:avLst/>
            </a:prstGeom>
            <a:noFill/>
          </p:spPr>
          <p:txBody>
            <a:bodyPr wrap="square" rtlCol="0">
              <a:spAutoFit/>
            </a:bodyPr>
            <a:lstStyle/>
            <a:p>
              <a:r>
                <a:rPr lang="pt-BR" dirty="0" smtClean="0">
                  <a:latin typeface="Symbol" panose="05050102010706020507" pitchFamily="18" charset="2"/>
                </a:rPr>
                <a:t>q</a:t>
              </a:r>
              <a:endParaRPr lang="pt-BR" dirty="0">
                <a:latin typeface="Symbol" panose="05050102010706020507" pitchFamily="18" charset="2"/>
              </a:endParaRPr>
            </a:p>
          </p:txBody>
        </p:sp>
      </p:grpSp>
      <mc:AlternateContent xmlns:mc="http://schemas.openxmlformats.org/markup-compatibility/2006">
        <mc:Choice xmlns:a14="http://schemas.microsoft.com/office/drawing/2010/main" Requires="a14">
          <p:sp>
            <p:nvSpPr>
              <p:cNvPr id="21" name="Caixa de Texto 20"/>
              <p:cNvSpPr txBox="1"/>
              <p:nvPr/>
            </p:nvSpPr>
            <p:spPr>
              <a:xfrm>
                <a:off x="5793740" y="4568190"/>
                <a:ext cx="5214620" cy="521970"/>
              </a:xfrm>
              <a:prstGeom prst="rect">
                <a:avLst/>
              </a:prstGeom>
              <a:noFill/>
            </p:spPr>
            <p:txBody>
              <a:bodyPr wrap="none" rtlCol="0">
                <a:spAutoFit/>
              </a:bodyPr>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0</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𝜉</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&lt;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𝑒</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m:rPr>
                          <m:sty m:val="p"/>
                        </m:rPr>
                        <a:rPr lang="en-US" altLang="pt-BR" sz="2800">
                          <a:latin typeface="Cambria Math" panose="02040503050406030204" pitchFamily="18" charset="0"/>
                          <a:ea typeface="Cambria Math" panose="02040503050406030204" pitchFamily="18" charset="0"/>
                          <a:cs typeface="Cambria Math" panose="02040503050406030204" pitchFamily="18" charset="0"/>
                        </a:rPr>
                        <m:t>complexos</m:t>
                      </m:r>
                    </m:oMath>
                  </m:oMathPara>
                </a14:m>
                <a:endParaRPr lang="en-US" altLang="pt-BR" sz="280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21" name="Caixa de Texto 20"/>
              <p:cNvSpPr txBox="1">
                <a:spLocks noRot="1" noChangeAspect="1" noMove="1" noResize="1" noEditPoints="1" noAdjustHandles="1" noChangeArrowheads="1" noChangeShapeType="1" noTextEdit="1"/>
              </p:cNvSpPr>
              <p:nvPr/>
            </p:nvSpPr>
            <p:spPr>
              <a:xfrm>
                <a:off x="5793740" y="4568190"/>
                <a:ext cx="5214620" cy="521970"/>
              </a:xfrm>
              <a:prstGeom prst="rect">
                <a:avLst/>
              </a:prstGeom>
              <a:blipFill rotWithShape="1">
                <a:blip r:embed="rId4"/>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9" name="Grupo 8"/>
          <p:cNvGrpSpPr/>
          <p:nvPr/>
        </p:nvGrpSpPr>
        <p:grpSpPr>
          <a:xfrm>
            <a:off x="529590" y="1856105"/>
            <a:ext cx="11170920" cy="4610735"/>
            <a:chOff x="1811" y="2644"/>
            <a:chExt cx="17592" cy="6512"/>
          </a:xfrm>
        </p:grpSpPr>
        <p:pic>
          <p:nvPicPr>
            <p:cNvPr id="8" name="Imagem 7"/>
            <p:cNvPicPr>
              <a:picLocks noChangeAspect="1"/>
            </p:cNvPicPr>
            <p:nvPr/>
          </p:nvPicPr>
          <p:blipFill>
            <a:blip r:embed="rId1"/>
            <a:srcRect t="2125" r="-2471"/>
            <a:stretch>
              <a:fillRect/>
            </a:stretch>
          </p:blipFill>
          <p:spPr>
            <a:xfrm>
              <a:off x="1811" y="2644"/>
              <a:ext cx="17592" cy="6512"/>
            </a:xfrm>
            <a:prstGeom prst="rect">
              <a:avLst/>
            </a:prstGeom>
          </p:spPr>
        </p:pic>
        <p:cxnSp>
          <p:nvCxnSpPr>
            <p:cNvPr id="6" name="Conector Reto 5"/>
            <p:cNvCxnSpPr/>
            <p:nvPr/>
          </p:nvCxnSpPr>
          <p:spPr>
            <a:xfrm flipV="1">
              <a:off x="6296" y="2678"/>
              <a:ext cx="12571" cy="5442"/>
            </a:xfrm>
            <a:prstGeom prst="line">
              <a:avLst/>
            </a:prstGeom>
            <a:ln w="38100">
              <a:solidFill>
                <a:srgbClr val="C00000"/>
              </a:solidFill>
              <a:prstDash val="lgDash"/>
            </a:ln>
          </p:spPr>
          <p:style>
            <a:lnRef idx="1">
              <a:schemeClr val="accent1"/>
            </a:lnRef>
            <a:fillRef idx="0">
              <a:schemeClr val="accent1"/>
            </a:fillRef>
            <a:effectRef idx="0">
              <a:schemeClr val="accent1"/>
            </a:effectRef>
            <a:fontRef idx="minor">
              <a:schemeClr val="tx1"/>
            </a:fontRef>
          </p:style>
        </p:cxnSp>
      </p:grpSp>
      <p:sp>
        <p:nvSpPr>
          <p:cNvPr id="4" name="Espaço Reservado para Conteúdo 2"/>
          <p:cNvSpPr txBox="1"/>
          <p:nvPr/>
        </p:nvSpPr>
        <p:spPr>
          <a:xfrm>
            <a:off x="294005" y="570865"/>
            <a:ext cx="11642725" cy="188277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Diagramas de Bode (zeros complexos parte real positiva)</a:t>
            </a:r>
            <a:r>
              <a:rPr lang="pt-BR" altLang="pt-BR" sz="3200" b="1" dirty="0" smtClean="0">
                <a:solidFill>
                  <a:srgbClr val="FF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 </a:t>
            </a:r>
            <a:endParaRPr lang="pt-BR" altLang="pt-BR" sz="3200" b="1" dirty="0" smtClean="0">
              <a:solidFill>
                <a:srgbClr val="FF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endParaRPr>
          </a:p>
          <a:p>
            <a:pPr marL="0" indent="0" algn="ctr" fontAlgn="auto">
              <a:lnSpc>
                <a:spcPct val="120000"/>
              </a:lnSpc>
              <a:spcBef>
                <a:spcPts val="600"/>
              </a:spcBef>
              <a:spcAft>
                <a:spcPts val="600"/>
              </a:spcAft>
              <a:buNone/>
            </a:pPr>
            <a:r>
              <a:rPr lang="pt-BR" altLang="en-US" b="1" dirty="0" smtClean="0">
                <a:latin typeface="Comic Sans MS" panose="030F0702030302020204" pitchFamily="66" charset="0"/>
                <a:ea typeface="Cambria Math" panose="02040503050406030204" pitchFamily="18" charset="0"/>
                <a:cs typeface="Comic Sans MS" panose="030F0702030302020204" pitchFamily="66" charset="0"/>
              </a:rPr>
              <a:t>módulo</a:t>
            </a:r>
            <a:endParaRPr lang="pt-BR" altLang="en-US"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10" name="CaixaDeTexto 9"/>
          <p:cNvSpPr txBox="1"/>
          <p:nvPr/>
        </p:nvSpPr>
        <p:spPr>
          <a:xfrm>
            <a:off x="8329255" y="3413145"/>
            <a:ext cx="3371436" cy="523220"/>
          </a:xfrm>
          <a:prstGeom prst="rect">
            <a:avLst/>
          </a:prstGeom>
          <a:solidFill>
            <a:srgbClr val="FFFFCC">
              <a:alpha val="58000"/>
            </a:srgbClr>
          </a:solidFill>
        </p:spPr>
        <p:txBody>
          <a:bodyPr wrap="none" rtlCol="0">
            <a:spAutoFit/>
          </a:bodyPr>
          <a:lstStyle/>
          <a:p>
            <a:r>
              <a:rPr lang="pt-BR" sz="2800" dirty="0">
                <a:latin typeface="Comic Sans MS" panose="030F0702030302020204" pitchFamily="66" charset="0"/>
              </a:rPr>
              <a:t>p</a:t>
            </a:r>
            <a:r>
              <a:rPr lang="pt-BR" sz="2800" dirty="0" smtClean="0">
                <a:latin typeface="Comic Sans MS" panose="030F0702030302020204" pitchFamily="66" charset="0"/>
              </a:rPr>
              <a:t>ara </a:t>
            </a:r>
            <a:r>
              <a:rPr lang="pt-BR" sz="2800" dirty="0" smtClean="0">
                <a:latin typeface="Symbol" panose="05050102010706020507" pitchFamily="18" charset="2"/>
              </a:rPr>
              <a:t>w</a:t>
            </a:r>
            <a:r>
              <a:rPr lang="pt-BR" sz="2800" dirty="0" smtClean="0">
                <a:latin typeface="Comic Sans MS" panose="030F0702030302020204" pitchFamily="66" charset="0"/>
              </a:rPr>
              <a:t>&gt;&gt;</a:t>
            </a:r>
            <a:r>
              <a:rPr lang="pt-BR" sz="2800" dirty="0" smtClean="0">
                <a:latin typeface="Symbol" panose="05050102010706020507" pitchFamily="18" charset="2"/>
              </a:rPr>
              <a:t> </a:t>
            </a:r>
            <a:r>
              <a:rPr lang="pt-BR" sz="2800" dirty="0" err="1">
                <a:latin typeface="Symbol" panose="05050102010706020507" pitchFamily="18" charset="2"/>
              </a:rPr>
              <a:t>w</a:t>
            </a:r>
            <a:r>
              <a:rPr lang="pt-BR" sz="2800" baseline="-25000" dirty="0" err="1">
                <a:latin typeface="Comic Sans MS" panose="030F0702030302020204" pitchFamily="66" charset="0"/>
              </a:rPr>
              <a:t>n</a:t>
            </a:r>
            <a:r>
              <a:rPr lang="pt-BR" sz="2800" baseline="-25000" dirty="0">
                <a:latin typeface="Comic Sans MS" panose="030F0702030302020204" pitchFamily="66" charset="0"/>
              </a:rPr>
              <a:t> </a:t>
            </a:r>
            <a:r>
              <a:rPr lang="pt-BR" sz="2800" dirty="0" smtClean="0">
                <a:latin typeface="Calibri" panose="020F0502020204030204" charset="0"/>
                <a:cs typeface="Calibri" panose="020F0502020204030204" charset="0"/>
              </a:rPr>
              <a:t>→</a:t>
            </a:r>
            <a:r>
              <a:rPr lang="pt-BR" sz="2800" dirty="0" smtClean="0">
                <a:latin typeface="Symbol" panose="05050102010706020507" pitchFamily="18" charset="2"/>
              </a:rPr>
              <a:t> </a:t>
            </a:r>
            <a:r>
              <a:rPr lang="pt-BR" sz="2800" dirty="0" smtClean="0">
                <a:latin typeface="Comic Sans MS" panose="030F0702030302020204" pitchFamily="66" charset="0"/>
              </a:rPr>
              <a:t>s</a:t>
            </a:r>
            <a:r>
              <a:rPr lang="pt-BR" sz="2800" baseline="30000" dirty="0" smtClean="0">
                <a:latin typeface="Comic Sans MS" panose="030F0702030302020204" pitchFamily="66" charset="0"/>
              </a:rPr>
              <a:t>2</a:t>
            </a:r>
            <a:r>
              <a:rPr lang="pt-BR" sz="2800" dirty="0" smtClean="0">
                <a:latin typeface="Comic Sans MS" panose="030F0702030302020204" pitchFamily="66" charset="0"/>
              </a:rPr>
              <a:t>/</a:t>
            </a:r>
            <a:r>
              <a:rPr lang="pt-BR" sz="2800" dirty="0" err="1" smtClean="0">
                <a:latin typeface="Symbol" panose="05050102010706020507" pitchFamily="18" charset="2"/>
              </a:rPr>
              <a:t>w</a:t>
            </a:r>
            <a:r>
              <a:rPr lang="pt-BR" sz="2800" baseline="-25000" dirty="0" err="1" smtClean="0">
                <a:latin typeface="Comic Sans MS" panose="030F0702030302020204" pitchFamily="66" charset="0"/>
              </a:rPr>
              <a:t>n</a:t>
            </a:r>
            <a:endParaRPr lang="pt-BR" sz="2800" dirty="0">
              <a:latin typeface="Symbol" panose="05050102010706020507" pitchFamily="18" charset="2"/>
            </a:endParaRPr>
          </a:p>
        </p:txBody>
      </p:sp>
      <p:sp>
        <p:nvSpPr>
          <p:cNvPr id="11" name="CaixaDeTexto 10"/>
          <p:cNvSpPr txBox="1"/>
          <p:nvPr/>
        </p:nvSpPr>
        <p:spPr>
          <a:xfrm>
            <a:off x="1142294" y="3936375"/>
            <a:ext cx="2741456" cy="523220"/>
          </a:xfrm>
          <a:prstGeom prst="rect">
            <a:avLst/>
          </a:prstGeom>
          <a:solidFill>
            <a:srgbClr val="FFFFCC">
              <a:alpha val="50000"/>
            </a:srgbClr>
          </a:solidFill>
        </p:spPr>
        <p:txBody>
          <a:bodyPr wrap="none" rtlCol="0">
            <a:spAutoFit/>
          </a:bodyPr>
          <a:lstStyle/>
          <a:p>
            <a:r>
              <a:rPr lang="pt-BR" sz="2800" dirty="0">
                <a:latin typeface="Comic Sans MS" panose="030F0702030302020204" pitchFamily="66" charset="0"/>
              </a:rPr>
              <a:t>p</a:t>
            </a:r>
            <a:r>
              <a:rPr lang="pt-BR" sz="2800" dirty="0" smtClean="0">
                <a:latin typeface="Comic Sans MS" panose="030F0702030302020204" pitchFamily="66" charset="0"/>
              </a:rPr>
              <a:t>ara </a:t>
            </a:r>
            <a:r>
              <a:rPr lang="pt-BR" sz="2800" dirty="0" smtClean="0">
                <a:latin typeface="Symbol" panose="05050102010706020507" pitchFamily="18" charset="2"/>
              </a:rPr>
              <a:t>w&lt;&lt;</a:t>
            </a:r>
            <a:r>
              <a:rPr lang="pt-BR" sz="2800" dirty="0" err="1" smtClean="0">
                <a:latin typeface="Symbol" panose="05050102010706020507" pitchFamily="18" charset="2"/>
              </a:rPr>
              <a:t>w</a:t>
            </a:r>
            <a:r>
              <a:rPr lang="pt-BR" sz="2800" baseline="-25000" dirty="0" err="1" smtClean="0">
                <a:latin typeface="Comic Sans MS" panose="030F0702030302020204" pitchFamily="66" charset="0"/>
              </a:rPr>
              <a:t>n</a:t>
            </a:r>
            <a:r>
              <a:rPr lang="pt-BR" sz="2800" dirty="0" smtClean="0">
                <a:latin typeface="Comic Sans MS" panose="030F0702030302020204" pitchFamily="66" charset="0"/>
              </a:rPr>
              <a:t> </a:t>
            </a:r>
            <a:r>
              <a:rPr lang="pt-BR" sz="2800" dirty="0" smtClean="0">
                <a:latin typeface="Calibri" panose="020F0502020204030204" charset="0"/>
                <a:cs typeface="Calibri" panose="020F0502020204030204" charset="0"/>
              </a:rPr>
              <a:t>→</a:t>
            </a:r>
            <a:r>
              <a:rPr lang="pt-BR" sz="2800" dirty="0" smtClean="0">
                <a:latin typeface="Symbol" panose="05050102010706020507" pitchFamily="18" charset="2"/>
              </a:rPr>
              <a:t> 0</a:t>
            </a:r>
            <a:endParaRPr lang="pt-BR" sz="2800" dirty="0">
              <a:latin typeface="Symbol" panose="05050102010706020507" pitchFamily="18" charset="2"/>
            </a:endParaRPr>
          </a:p>
        </p:txBody>
      </p:sp>
    </p:spTree>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669290" y="450215"/>
            <a:ext cx="11160125" cy="200342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pt-BR" sz="3200" b="1" dirty="0" smtClean="0">
                <a:solidFill>
                  <a:srgbClr val="FF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Diagramas de Bode (zeros complexos parte real positiva) </a:t>
            </a:r>
            <a:endParaRPr lang="pt-BR" altLang="pt-BR" sz="3200" b="1" dirty="0" smtClean="0">
              <a:solidFill>
                <a:srgbClr val="FF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endParaRPr>
          </a:p>
          <a:p>
            <a:pPr marL="0" indent="0" algn="ctr" fontAlgn="auto">
              <a:lnSpc>
                <a:spcPct val="120000"/>
              </a:lnSpc>
              <a:spcBef>
                <a:spcPts val="600"/>
              </a:spcBef>
              <a:spcAft>
                <a:spcPts val="0"/>
              </a:spcAf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rPr>
              <a:t>Fase</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pic>
        <p:nvPicPr>
          <p:cNvPr id="11" name="Imagem 10"/>
          <p:cNvPicPr>
            <a:picLocks noChangeAspect="1"/>
          </p:cNvPicPr>
          <p:nvPr/>
        </p:nvPicPr>
        <p:blipFill>
          <a:blip r:embed="rId1"/>
          <a:srcRect l="1562" t="2326" r="846"/>
          <a:stretch>
            <a:fillRect/>
          </a:stretch>
        </p:blipFill>
        <p:spPr>
          <a:xfrm>
            <a:off x="669290" y="2453640"/>
            <a:ext cx="10684510" cy="3918585"/>
          </a:xfrm>
          <a:prstGeom prst="rect">
            <a:avLst/>
          </a:prstGeom>
        </p:spPr>
      </p:pic>
      <p:sp>
        <p:nvSpPr>
          <p:cNvPr id="12" name="Forma livre 11"/>
          <p:cNvSpPr/>
          <p:nvPr/>
        </p:nvSpPr>
        <p:spPr>
          <a:xfrm>
            <a:off x="1326515" y="3047365"/>
            <a:ext cx="10320655" cy="2104390"/>
          </a:xfrm>
          <a:custGeom>
            <a:avLst/>
            <a:gdLst>
              <a:gd name="connisteX0" fmla="*/ 0 w 10320655"/>
              <a:gd name="connsiteY0" fmla="*/ 14605 h 2564765"/>
              <a:gd name="connisteX1" fmla="*/ 5114925 w 10320655"/>
              <a:gd name="connsiteY1" fmla="*/ 0 h 2564765"/>
              <a:gd name="connisteX2" fmla="*/ 5100320 w 10320655"/>
              <a:gd name="connsiteY2" fmla="*/ 2549525 h 2564765"/>
              <a:gd name="connisteX3" fmla="*/ 10320655 w 10320655"/>
              <a:gd name="connsiteY3" fmla="*/ 2564765 h 2564765"/>
            </a:gdLst>
            <a:ahLst/>
            <a:cxnLst>
              <a:cxn ang="0">
                <a:pos x="connisteX0" y="connsiteY0"/>
              </a:cxn>
              <a:cxn ang="0">
                <a:pos x="connisteX1" y="connsiteY1"/>
              </a:cxn>
              <a:cxn ang="0">
                <a:pos x="connisteX2" y="connsiteY2"/>
              </a:cxn>
              <a:cxn ang="0">
                <a:pos x="connisteX3" y="connsiteY3"/>
              </a:cxn>
            </a:cxnLst>
            <a:rect l="l" t="t" r="r" b="b"/>
            <a:pathLst>
              <a:path w="10320655" h="2564765">
                <a:moveTo>
                  <a:pt x="0" y="14605"/>
                </a:moveTo>
                <a:lnTo>
                  <a:pt x="5114925" y="0"/>
                </a:lnTo>
                <a:lnTo>
                  <a:pt x="5100320" y="2549525"/>
                </a:lnTo>
                <a:lnTo>
                  <a:pt x="10320655" y="2564765"/>
                </a:lnTo>
              </a:path>
            </a:pathLst>
          </a:custGeom>
          <a:noFill/>
          <a:ln w="476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3" name="Caixa de Texto 12"/>
              <p:cNvSpPr txBox="1"/>
              <p:nvPr/>
            </p:nvSpPr>
            <p:spPr>
              <a:xfrm>
                <a:off x="7663815" y="5151755"/>
                <a:ext cx="900430" cy="460375"/>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r>
                        <a:rPr lang="en-US" altLang="pt-BR" sz="2400" b="1">
                          <a:latin typeface="Cambria Math" panose="02040503050406030204" pitchFamily="18" charset="0"/>
                          <a:ea typeface="Cambria Math" panose="02040503050406030204" pitchFamily="18" charset="0"/>
                          <a:cs typeface="Cambria Math" panose="02040503050406030204" pitchFamily="18" charset="0"/>
                        </a:rPr>
                        <m:t>𝛇</m:t>
                      </m:r>
                      <m:r>
                        <a:rPr lang="en-US" altLang="pt-BR" sz="2400" b="1">
                          <a:latin typeface="Cambria Math" panose="02040503050406030204" pitchFamily="18" charset="0"/>
                          <a:ea typeface="Cambria Math" panose="02040503050406030204" pitchFamily="18" charset="0"/>
                          <a:cs typeface="Cambria Math" panose="02040503050406030204" pitchFamily="18" charset="0"/>
                        </a:rPr>
                        <m:t>=</m:t>
                      </m:r>
                      <m:r>
                        <a:rPr lang="en-US" altLang="pt-BR" sz="2400" b="1">
                          <a:latin typeface="Cambria Math" panose="02040503050406030204" pitchFamily="18" charset="0"/>
                          <a:ea typeface="MS Mincho" charset="0"/>
                          <a:cs typeface="Cambria Math" panose="02040503050406030204" pitchFamily="18" charset="0"/>
                        </a:rPr>
                        <m:t>𝟎</m:t>
                      </m:r>
                    </m:oMath>
                  </m:oMathPara>
                </a14:m>
                <a:endParaRPr lang="en-US" altLang="pt-BR" sz="2400" b="1">
                  <a:latin typeface="Cambria Math" panose="02040503050406030204" pitchFamily="18" charset="0"/>
                  <a:ea typeface="MS Mincho" charset="0"/>
                  <a:cs typeface="Cambria Math" panose="02040503050406030204" pitchFamily="18" charset="0"/>
                </a:endParaRPr>
              </a:p>
            </p:txBody>
          </p:sp>
        </mc:Choice>
        <mc:Fallback>
          <p:sp>
            <p:nvSpPr>
              <p:cNvPr id="13" name="Caixa de Texto 12"/>
              <p:cNvSpPr txBox="1">
                <a:spLocks noRot="1" noChangeAspect="1" noMove="1" noResize="1" noEditPoints="1" noAdjustHandles="1" noChangeArrowheads="1" noChangeShapeType="1" noTextEdit="1"/>
              </p:cNvSpPr>
              <p:nvPr/>
            </p:nvSpPr>
            <p:spPr>
              <a:xfrm>
                <a:off x="7663815" y="5151755"/>
                <a:ext cx="900430" cy="460375"/>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904875" y="553085"/>
            <a:ext cx="3042920" cy="81661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fontAlgn="auto">
              <a:lnSpc>
                <a:spcPct val="120000"/>
              </a:lnSpc>
              <a:spcBef>
                <a:spcPts val="600"/>
              </a:spcBef>
              <a:spcAft>
                <a:spcPts val="60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Exemplo</a:t>
            </a:r>
            <a:endPar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endParaRPr>
          </a:p>
        </p:txBody>
      </p:sp>
      <p:cxnSp>
        <p:nvCxnSpPr>
          <p:cNvPr id="6" name="Conector Reto 46"/>
          <p:cNvCxnSpPr/>
          <p:nvPr/>
        </p:nvCxnSpPr>
        <p:spPr>
          <a:xfrm>
            <a:off x="1748790" y="3952240"/>
            <a:ext cx="16573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CaixaDeTexto 6"/>
          <p:cNvSpPr txBox="1"/>
          <p:nvPr/>
        </p:nvSpPr>
        <p:spPr>
          <a:xfrm>
            <a:off x="1402080" y="2579370"/>
            <a:ext cx="314325" cy="461645"/>
          </a:xfrm>
          <a:prstGeom prst="rect">
            <a:avLst/>
          </a:prstGeom>
          <a:noFill/>
        </p:spPr>
        <p:txBody>
          <a:bodyPr wrap="none" rtlCol="0">
            <a:spAutoFit/>
          </a:bodyPr>
          <a:lstStyle/>
          <a:p>
            <a:r>
              <a:rPr lang="pt-BR" sz="2400" dirty="0"/>
              <a:t>L</a:t>
            </a:r>
            <a:endParaRPr lang="pt-BR" sz="2400" dirty="0"/>
          </a:p>
        </p:txBody>
      </p:sp>
      <p:cxnSp>
        <p:nvCxnSpPr>
          <p:cNvPr id="16" name="Conector Reto 15"/>
          <p:cNvCxnSpPr/>
          <p:nvPr/>
        </p:nvCxnSpPr>
        <p:spPr>
          <a:xfrm>
            <a:off x="1821815" y="3482975"/>
            <a:ext cx="0" cy="4692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3" name="Grupo 52"/>
          <p:cNvGrpSpPr/>
          <p:nvPr/>
        </p:nvGrpSpPr>
        <p:grpSpPr>
          <a:xfrm>
            <a:off x="1705251" y="2155851"/>
            <a:ext cx="294122" cy="1327094"/>
            <a:chOff x="1113892" y="857756"/>
            <a:chExt cx="294122" cy="1327094"/>
          </a:xfrm>
        </p:grpSpPr>
        <p:grpSp>
          <p:nvGrpSpPr>
            <p:cNvPr id="54" name="Grupo 53"/>
            <p:cNvGrpSpPr/>
            <p:nvPr/>
          </p:nvGrpSpPr>
          <p:grpSpPr>
            <a:xfrm>
              <a:off x="1116699" y="1116701"/>
              <a:ext cx="291315" cy="940474"/>
              <a:chOff x="1149067" y="472114"/>
              <a:chExt cx="404603" cy="986250"/>
            </a:xfrm>
          </p:grpSpPr>
          <p:sp>
            <p:nvSpPr>
              <p:cNvPr id="57" name="Forma livre 56"/>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Forma livre 57"/>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9" name="Forma livre 58"/>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0" name="Forma livre 59"/>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55" name="Forma livre 54"/>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6" name="Forma livre 55"/>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64" name="CaixaDeTexto 63"/>
          <p:cNvSpPr txBox="1"/>
          <p:nvPr/>
        </p:nvSpPr>
        <p:spPr>
          <a:xfrm>
            <a:off x="100330" y="2579370"/>
            <a:ext cx="431800" cy="398780"/>
          </a:xfrm>
          <a:prstGeom prst="rect">
            <a:avLst/>
          </a:prstGeom>
          <a:noFill/>
        </p:spPr>
        <p:txBody>
          <a:bodyPr wrap="square" rtlCol="0">
            <a:spAutoFit/>
          </a:bodyPr>
          <a:lstStyle/>
          <a:p>
            <a:r>
              <a:rPr lang="pt-BR" sz="2000" dirty="0" smtClean="0"/>
              <a:t>I</a:t>
            </a:r>
            <a:r>
              <a:rPr lang="pt-BR" sz="2000" baseline="-25000" dirty="0" smtClean="0"/>
              <a:t>in</a:t>
            </a:r>
            <a:endParaRPr lang="pt-BR" sz="2000" baseline="-25000" dirty="0" smtClean="0"/>
          </a:p>
        </p:txBody>
      </p:sp>
      <p:grpSp>
        <p:nvGrpSpPr>
          <p:cNvPr id="35" name="Grupo 34"/>
          <p:cNvGrpSpPr/>
          <p:nvPr/>
        </p:nvGrpSpPr>
        <p:grpSpPr>
          <a:xfrm rot="16200000">
            <a:off x="2700655" y="2677160"/>
            <a:ext cx="1794510" cy="313690"/>
            <a:chOff x="4112743" y="3509451"/>
            <a:chExt cx="1381894" cy="255373"/>
          </a:xfrm>
        </p:grpSpPr>
        <p:cxnSp>
          <p:nvCxnSpPr>
            <p:cNvPr id="52" name="Conector Reto 25"/>
            <p:cNvCxnSpPr/>
            <p:nvPr/>
          </p:nvCxnSpPr>
          <p:spPr>
            <a:xfrm>
              <a:off x="4112743" y="3641125"/>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tângulo 7"/>
            <p:cNvSpPr/>
            <p:nvPr/>
          </p:nvSpPr>
          <p:spPr>
            <a:xfrm>
              <a:off x="4548985" y="3509451"/>
              <a:ext cx="476096" cy="255373"/>
            </a:xfrm>
            <a:prstGeom prst="rect">
              <a:avLst/>
            </a:prstGeom>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7" name="CaixaDeTexto 36"/>
          <p:cNvSpPr txBox="1"/>
          <p:nvPr/>
        </p:nvSpPr>
        <p:spPr>
          <a:xfrm>
            <a:off x="2791460" y="2279015"/>
            <a:ext cx="452120" cy="566420"/>
          </a:xfrm>
          <a:prstGeom prst="rect">
            <a:avLst/>
          </a:prstGeom>
          <a:noFill/>
        </p:spPr>
        <p:txBody>
          <a:bodyPr wrap="none" rtlCol="0">
            <a:spAutoFit/>
          </a:bodyPr>
          <a:lstStyle/>
          <a:p>
            <a:r>
              <a:rPr lang="pt-BR" sz="2400" dirty="0" smtClean="0"/>
              <a:t>C</a:t>
            </a:r>
            <a:endParaRPr lang="pt-BR" sz="2400" dirty="0"/>
          </a:p>
        </p:txBody>
      </p:sp>
      <p:grpSp>
        <p:nvGrpSpPr>
          <p:cNvPr id="38" name="Grupo 37"/>
          <p:cNvGrpSpPr/>
          <p:nvPr/>
        </p:nvGrpSpPr>
        <p:grpSpPr>
          <a:xfrm rot="5400000">
            <a:off x="2315845" y="2503170"/>
            <a:ext cx="928370" cy="482600"/>
            <a:chOff x="6583958" y="4229187"/>
            <a:chExt cx="756638" cy="371718"/>
          </a:xfrm>
        </p:grpSpPr>
        <p:cxnSp>
          <p:nvCxnSpPr>
            <p:cNvPr id="48"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34"/>
            <p:cNvCxnSpPr/>
            <p:nvPr/>
          </p:nvCxnSpPr>
          <p:spPr>
            <a:xfrm>
              <a:off x="6997287" y="4233378"/>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17"/>
            <p:cNvCxnSpPr/>
            <p:nvPr/>
          </p:nvCxnSpPr>
          <p:spPr>
            <a:xfrm>
              <a:off x="6583958" y="4408828"/>
              <a:ext cx="34330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37"/>
            <p:cNvCxnSpPr/>
            <p:nvPr/>
          </p:nvCxnSpPr>
          <p:spPr>
            <a:xfrm>
              <a:off x="6997287" y="4406294"/>
              <a:ext cx="34330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9" name="Forma livre 38"/>
          <p:cNvSpPr/>
          <p:nvPr/>
        </p:nvSpPr>
        <p:spPr>
          <a:xfrm rot="5400000" flipH="1">
            <a:off x="3376295" y="2583815"/>
            <a:ext cx="1154430" cy="51498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solidFill>
              <a:schemeClr val="tx1"/>
            </a:solidFill>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41" name="Conector Reto 40"/>
          <p:cNvCxnSpPr/>
          <p:nvPr/>
        </p:nvCxnSpPr>
        <p:spPr>
          <a:xfrm>
            <a:off x="708660" y="1942465"/>
            <a:ext cx="0" cy="1797685"/>
          </a:xfrm>
          <a:prstGeom prst="line">
            <a:avLst/>
          </a:prstGeom>
          <a:ln w="25400"/>
        </p:spPr>
        <p:style>
          <a:lnRef idx="1">
            <a:schemeClr val="dk1"/>
          </a:lnRef>
          <a:fillRef idx="0">
            <a:schemeClr val="dk1"/>
          </a:fillRef>
          <a:effectRef idx="0">
            <a:schemeClr val="dk1"/>
          </a:effectRef>
          <a:fontRef idx="minor">
            <a:schemeClr val="tx1"/>
          </a:fontRef>
        </p:style>
      </p:cxnSp>
      <p:sp>
        <p:nvSpPr>
          <p:cNvPr id="44" name="CaixaDeTexto 43"/>
          <p:cNvSpPr txBox="1"/>
          <p:nvPr/>
        </p:nvSpPr>
        <p:spPr>
          <a:xfrm>
            <a:off x="3754755" y="2579370"/>
            <a:ext cx="456565" cy="566420"/>
          </a:xfrm>
          <a:prstGeom prst="rect">
            <a:avLst/>
          </a:prstGeom>
          <a:noFill/>
        </p:spPr>
        <p:txBody>
          <a:bodyPr wrap="none" rtlCol="0">
            <a:spAutoFit/>
          </a:bodyPr>
          <a:lstStyle/>
          <a:p>
            <a:r>
              <a:rPr lang="pt-BR" sz="2400" dirty="0"/>
              <a:t>R</a:t>
            </a:r>
            <a:endParaRPr lang="pt-BR" sz="2400" dirty="0"/>
          </a:p>
        </p:txBody>
      </p:sp>
      <p:sp>
        <p:nvSpPr>
          <p:cNvPr id="47" name="CaixaDeTexto 46"/>
          <p:cNvSpPr txBox="1"/>
          <p:nvPr/>
        </p:nvSpPr>
        <p:spPr>
          <a:xfrm>
            <a:off x="4198620" y="2579370"/>
            <a:ext cx="455930" cy="460375"/>
          </a:xfrm>
          <a:prstGeom prst="rect">
            <a:avLst/>
          </a:prstGeom>
          <a:noFill/>
        </p:spPr>
        <p:txBody>
          <a:bodyPr wrap="none" rtlCol="0">
            <a:spAutoFit/>
          </a:bodyPr>
          <a:lstStyle/>
          <a:p>
            <a:r>
              <a:rPr lang="pt-BR" sz="2400" dirty="0" smtClean="0"/>
              <a:t>V</a:t>
            </a:r>
            <a:r>
              <a:rPr lang="pt-BR" sz="2400" baseline="-25000" dirty="0" smtClean="0"/>
              <a:t>0</a:t>
            </a:r>
            <a:endParaRPr lang="pt-BR" sz="2400" baseline="-25000" dirty="0" smtClean="0"/>
          </a:p>
        </p:txBody>
      </p:sp>
      <p:sp>
        <p:nvSpPr>
          <p:cNvPr id="18" name="Elipse 17"/>
          <p:cNvSpPr/>
          <p:nvPr/>
        </p:nvSpPr>
        <p:spPr>
          <a:xfrm>
            <a:off x="517451" y="2504066"/>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a:t>0</a:t>
            </a:r>
            <a:endParaRPr lang="pt-BR"/>
          </a:p>
        </p:txBody>
      </p:sp>
      <p:cxnSp>
        <p:nvCxnSpPr>
          <p:cNvPr id="19" name="Conector de Seta Reta 18"/>
          <p:cNvCxnSpPr/>
          <p:nvPr/>
        </p:nvCxnSpPr>
        <p:spPr>
          <a:xfrm flipH="1">
            <a:off x="710983" y="2605945"/>
            <a:ext cx="0" cy="363994"/>
          </a:xfrm>
          <a:prstGeom prst="straightConnector1">
            <a:avLst/>
          </a:prstGeom>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H="1">
            <a:off x="693420" y="1941195"/>
            <a:ext cx="29121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708660" y="3731260"/>
            <a:ext cx="29121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H="1" flipV="1">
            <a:off x="1837690" y="1941830"/>
            <a:ext cx="0" cy="2139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H="1" flipV="1">
            <a:off x="2773045" y="1941830"/>
            <a:ext cx="14605" cy="3771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2788920" y="3179445"/>
            <a:ext cx="0" cy="5734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0" name="Caixa de Texto 29"/>
              <p:cNvSpPr txBox="1"/>
              <p:nvPr/>
            </p:nvSpPr>
            <p:spPr>
              <a:xfrm>
                <a:off x="4843145" y="657225"/>
                <a:ext cx="6808470" cy="561784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𝑖𝑛</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num>
                        <m:den>
                          <m:r>
                            <a:rPr lang="en-US" altLang="pt-BR" sz="2800" i="1">
                              <a:latin typeface="Cambria Math" panose="02040503050406030204" pitchFamily="18" charset="0"/>
                              <a:ea typeface="Cambria Math" panose="02040503050406030204" pitchFamily="18" charset="0"/>
                              <a:cs typeface="Cambria Math" panose="02040503050406030204" pitchFamily="18" charset="0"/>
                            </a:rPr>
                            <m:t>𝐺</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𝑠𝐿</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𝑠𝐶</m:t>
                          </m:r>
                        </m:den>
                      </m:f>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en-US" altLang="pt-BR" sz="2800" i="1">
                  <a:latin typeface="Cambria Math" panose="02040503050406030204" pitchFamily="18" charset="0"/>
                  <a:ea typeface="Cambria Math" panose="02040503050406030204" pitchFamily="18" charset="0"/>
                  <a:cs typeface="Cambria Math" panose="02040503050406030204" pitchFamily="18" charset="0"/>
                </a:endParaRPr>
              </a:p>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𝑖𝑛</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𝑠𝐿</m:t>
                          </m:r>
                        </m:num>
                        <m:den>
                          <m:sSup>
                            <m:sSup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2800" i="1">
                              <a:latin typeface="Cambria Math" panose="02040503050406030204" pitchFamily="18" charset="0"/>
                              <a:ea typeface="Cambria Math" panose="02040503050406030204" pitchFamily="18" charset="0"/>
                              <a:cs typeface="Cambria Math" panose="02040503050406030204" pitchFamily="18" charset="0"/>
                            </a:rPr>
                            <m:t>𝐿𝐶</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𝑠𝐿𝐺</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den>
                      </m:f>
                    </m:oMath>
                  </m:oMathPara>
                </a14:m>
                <a:endParaRPr lang="en-US" altLang="pt-BR" sz="2800" i="1" dirty="0">
                  <a:latin typeface="Cambria Math" panose="02040503050406030204" pitchFamily="18" charset="0"/>
                  <a:ea typeface="Cambria Math" panose="02040503050406030204" pitchFamily="18" charset="0"/>
                  <a:cs typeface="Cambria Math" panose="02040503050406030204" pitchFamily="18" charset="0"/>
                </a:endParaRPr>
              </a:p>
              <a:p>
                <a:endParaRPr lang="pt-BR" altLang="en-US" sz="2800" i="1" dirty="0">
                  <a:latin typeface="Cambria Math" panose="02040503050406030204" pitchFamily="18" charset="0"/>
                  <a:ea typeface="Cambria Math" panose="02040503050406030204" pitchFamily="18" charset="0"/>
                  <a:cs typeface="Cambria Math" panose="02040503050406030204" pitchFamily="18" charset="0"/>
                </a:endParaRPr>
              </a:p>
              <a:p>
                <a:r>
                  <a:rPr lang="pt-BR" altLang="en-US" sz="2800" i="1" dirty="0">
                    <a:latin typeface="Cambria Math" panose="02040503050406030204" pitchFamily="18" charset="0"/>
                    <a:ea typeface="Cambria Math" panose="02040503050406030204" pitchFamily="18" charset="0"/>
                    <a:cs typeface="Cambria Math" panose="02040503050406030204" pitchFamily="18" charset="0"/>
                  </a:rPr>
                  <a:t>onde G=1/R</a:t>
                </a:r>
                <a:endParaRPr lang="pt-BR" altLang="en-US" sz="2800" i="1" dirty="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14:m>
                  <m:oMathPara xmlns:m="http://schemas.openxmlformats.org/officeDocument/2006/math">
                    <m:oMathParaPr>
                      <m:jc m:val="centerGroup"/>
                    </m:oMathParaPr>
                    <m:oMath xmlns:m="http://schemas.openxmlformats.org/officeDocument/2006/math">
                      <m:sSup>
                        <m:sSup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2800" i="1">
                          <a:latin typeface="Cambria Math" panose="02040503050406030204" pitchFamily="18" charset="0"/>
                          <a:ea typeface="Cambria Math" panose="02040503050406030204" pitchFamily="18" charset="0"/>
                          <a:cs typeface="Cambria Math" panose="02040503050406030204" pitchFamily="18" charset="0"/>
                        </a:rPr>
                        <m:t>𝐿𝐶</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𝑠𝐿𝐺</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𝜉</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num>
                        <m:den>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oMath>
                  </m:oMathPara>
                </a14:m>
                <a:endParaRPr lang="en-US" altLang="pt-BR" sz="2800" i="1" dirty="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r>
                  <a:rPr lang="pt-BR" altLang="en-US" sz="2800" i="1" dirty="0">
                    <a:latin typeface="Cambria Math" panose="02040503050406030204" pitchFamily="18" charset="0"/>
                    <a:ea typeface="Cambria Math" panose="02040503050406030204" pitchFamily="18" charset="0"/>
                    <a:cs typeface="Cambria Math" panose="02040503050406030204" pitchFamily="18" charset="0"/>
                  </a:rPr>
                  <a:t>com </a:t>
                </a:r>
                <a14:m>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0</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𝜉</m:t>
                    </m:r>
                  </m:oMath>
                </a14:m>
                <a:r>
                  <a:rPr lang="pt-BR" altLang="en-US" sz="2800" dirty="0">
                    <a:latin typeface="Cambria Math" panose="02040503050406030204" pitchFamily="18" charset="0"/>
                    <a:ea typeface="Cambria Math" panose="02040503050406030204" pitchFamily="18" charset="0"/>
                    <a:cs typeface="Cambria Math" panose="02040503050406030204" pitchFamily="18" charset="0"/>
                  </a:rPr>
                  <a:t>&lt;1 (raízes imaginárias)</a:t>
                </a:r>
                <a:endParaRPr lang="pt-BR" altLang="en-US" sz="2800" dirty="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14:m>
                  <m:oMath xmlns:m="http://schemas.openxmlformats.org/officeDocument/2006/math">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𝑛</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num>
                      <m:den>
                        <m:rad>
                          <m:radPr>
                            <m:degHide m:val="on"/>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radPr>
                          <m:deg/>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𝐿𝐶</m:t>
                            </m:r>
                          </m:e>
                        </m:rad>
                      </m:den>
                    </m:f>
                  </m:oMath>
                </a14:m>
                <a:r>
                  <a:rPr lang="pt-BR" altLang="en-US" sz="2800" dirty="0">
                    <a:latin typeface="Cambria Math" panose="02040503050406030204" pitchFamily="18" charset="0"/>
                    <a:ea typeface="Cambria Math" panose="02040503050406030204" pitchFamily="18" charset="0"/>
                    <a:cs typeface="Cambria Math" panose="02040503050406030204" pitchFamily="18" charset="0"/>
                  </a:rPr>
                  <a:t>,       </a:t>
                </a:r>
                <a14:m>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𝐿𝐺</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𝜉</m:t>
                        </m:r>
                      </m:num>
                      <m:den>
                        <m:f>
                          <m:fPr>
                            <m:type m:val="skw"/>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num>
                          <m:den>
                            <m:rad>
                              <m:radPr>
                                <m:degHide m:val="on"/>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radPr>
                              <m:deg/>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𝐿𝐶</m:t>
                                </m:r>
                              </m:e>
                            </m:rad>
                          </m:den>
                        </m:f>
                      </m:den>
                    </m:f>
                  </m:oMath>
                </a14:m>
                <a:r>
                  <a:rPr lang="pt-BR" altLang="en-US" sz="2800" dirty="0">
                    <a:latin typeface="Cambria Math" panose="02040503050406030204" pitchFamily="18" charset="0"/>
                    <a:ea typeface="Cambria Math" panose="02040503050406030204" pitchFamily="18" charset="0"/>
                    <a:cs typeface="Cambria Math" panose="02040503050406030204" pitchFamily="18" charset="0"/>
                  </a:rPr>
                  <a:t>,   </a:t>
                </a:r>
                <a14:m>
                  <m:oMath xmlns:m="http://schemas.openxmlformats.org/officeDocument/2006/math">
                    <m:r>
                      <a:rPr lang="en-US" altLang="pt-BR" sz="2800" i="1" dirty="0">
                        <a:latin typeface="Cambria Math" panose="02040503050406030204" pitchFamily="18" charset="0"/>
                        <a:ea typeface="Cambria Math" panose="02040503050406030204" pitchFamily="18" charset="0"/>
                        <a:cs typeface="Cambria Math" panose="02040503050406030204" pitchFamily="18" charset="0"/>
                      </a:rPr>
                      <m:t>𝜉</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𝐺</m:t>
                        </m:r>
                      </m:num>
                      <m:den>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den>
                    </m:f>
                    <m:rad>
                      <m:radPr>
                        <m:degHide m:val="on"/>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radPr>
                      <m:deg/>
                      <m:e>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𝐿</m:t>
                            </m:r>
                          </m:num>
                          <m:den>
                            <m:r>
                              <a:rPr lang="en-US" altLang="pt-BR" sz="2800" i="1">
                                <a:latin typeface="Cambria Math" panose="02040503050406030204" pitchFamily="18" charset="0"/>
                                <a:ea typeface="Cambria Math" panose="02040503050406030204" pitchFamily="18" charset="0"/>
                                <a:cs typeface="Cambria Math" panose="02040503050406030204" pitchFamily="18" charset="0"/>
                              </a:rPr>
                              <m:t>𝐶</m:t>
                            </m:r>
                          </m:den>
                        </m:f>
                      </m:e>
                    </m:rad>
                  </m:oMath>
                </a14:m>
                <a:endParaRPr lang="pt-BR" altLang="en-US" sz="2800" dirty="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30" name="Caixa de Texto 29"/>
              <p:cNvSpPr txBox="1">
                <a:spLocks noRot="1" noChangeAspect="1" noMove="1" noResize="1" noEditPoints="1" noAdjustHandles="1" noChangeArrowheads="1" noChangeShapeType="1" noTextEdit="1"/>
              </p:cNvSpPr>
              <p:nvPr/>
            </p:nvSpPr>
            <p:spPr>
              <a:xfrm>
                <a:off x="4843145" y="657225"/>
                <a:ext cx="6808470" cy="561784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Forma livre 3"/>
          <p:cNvSpPr/>
          <p:nvPr/>
        </p:nvSpPr>
        <p:spPr>
          <a:xfrm>
            <a:off x="1622855" y="3278401"/>
            <a:ext cx="4613189" cy="2137973"/>
          </a:xfrm>
          <a:custGeom>
            <a:avLst/>
            <a:gdLst>
              <a:gd name="connsiteX0" fmla="*/ 0 w 4613189"/>
              <a:gd name="connsiteY0" fmla="*/ 4373 h 2137973"/>
              <a:gd name="connsiteX1" fmla="*/ 634313 w 4613189"/>
              <a:gd name="connsiteY1" fmla="*/ 4373 h 2137973"/>
              <a:gd name="connsiteX2" fmla="*/ 1367481 w 4613189"/>
              <a:gd name="connsiteY2" fmla="*/ 12611 h 2137973"/>
              <a:gd name="connsiteX3" fmla="*/ 1993556 w 4613189"/>
              <a:gd name="connsiteY3" fmla="*/ 144416 h 2137973"/>
              <a:gd name="connsiteX4" fmla="*/ 3179805 w 4613189"/>
              <a:gd name="connsiteY4" fmla="*/ 976438 h 2137973"/>
              <a:gd name="connsiteX5" fmla="*/ 4613189 w 4613189"/>
              <a:gd name="connsiteY5" fmla="*/ 2137973 h 2137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189" h="2137973">
                <a:moveTo>
                  <a:pt x="0" y="4373"/>
                </a:moveTo>
                <a:lnTo>
                  <a:pt x="634313" y="4373"/>
                </a:lnTo>
                <a:cubicBezTo>
                  <a:pt x="862227" y="5746"/>
                  <a:pt x="1140941" y="-10730"/>
                  <a:pt x="1367481" y="12611"/>
                </a:cubicBezTo>
                <a:cubicBezTo>
                  <a:pt x="1594022" y="35952"/>
                  <a:pt x="1691502" y="-16222"/>
                  <a:pt x="1993556" y="144416"/>
                </a:cubicBezTo>
                <a:cubicBezTo>
                  <a:pt x="2295610" y="305054"/>
                  <a:pt x="2743200" y="644179"/>
                  <a:pt x="3179805" y="976438"/>
                </a:cubicBezTo>
                <a:cubicBezTo>
                  <a:pt x="3616410" y="1308697"/>
                  <a:pt x="4114799" y="1723335"/>
                  <a:pt x="4613189" y="2137973"/>
                </a:cubicBezTo>
              </a:path>
            </a:pathLst>
          </a:cu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 name="Conector de Seta Reta 5"/>
          <p:cNvCxnSpPr/>
          <p:nvPr/>
        </p:nvCxnSpPr>
        <p:spPr>
          <a:xfrm>
            <a:off x="1729947" y="2607272"/>
            <a:ext cx="65902" cy="3171567"/>
          </a:xfrm>
          <a:prstGeom prst="straightConnector1">
            <a:avLst/>
          </a:prstGeom>
          <a:ln w="19050">
            <a:solidFill>
              <a:schemeClr val="tx1"/>
            </a:solidFill>
            <a:headEnd type="stealth"/>
            <a:tailEnd type="none"/>
          </a:ln>
        </p:spPr>
        <p:style>
          <a:lnRef idx="1">
            <a:schemeClr val="accent1"/>
          </a:lnRef>
          <a:fillRef idx="0">
            <a:schemeClr val="accent1"/>
          </a:fillRef>
          <a:effectRef idx="0">
            <a:schemeClr val="accent1"/>
          </a:effectRef>
          <a:fontRef idx="minor">
            <a:schemeClr val="tx1"/>
          </a:fontRef>
        </p:style>
      </p:cxnSp>
      <p:cxnSp>
        <p:nvCxnSpPr>
          <p:cNvPr id="8" name="Conector de Seta Reta 7"/>
          <p:cNvCxnSpPr/>
          <p:nvPr/>
        </p:nvCxnSpPr>
        <p:spPr>
          <a:xfrm flipV="1">
            <a:off x="1532238" y="5284569"/>
            <a:ext cx="5148649" cy="16476"/>
          </a:xfrm>
          <a:prstGeom prst="straightConnector1">
            <a:avLst/>
          </a:prstGeom>
          <a:ln w="22225">
            <a:solidFill>
              <a:schemeClr val="tx1"/>
            </a:solidFill>
            <a:headEnd type="stealth"/>
            <a:tailEnd type="triangle"/>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1153298" y="2237940"/>
            <a:ext cx="1353256" cy="369332"/>
          </a:xfrm>
          <a:prstGeom prst="rect">
            <a:avLst/>
          </a:prstGeom>
          <a:noFill/>
        </p:spPr>
        <p:txBody>
          <a:bodyPr wrap="none" rtlCol="0">
            <a:spAutoFit/>
          </a:bodyPr>
          <a:lstStyle/>
          <a:p>
            <a:r>
              <a:rPr lang="pt-BR" dirty="0" smtClean="0"/>
              <a:t>20.log(|G</a:t>
            </a:r>
            <a:r>
              <a:rPr lang="pt-BR" baseline="-25000" dirty="0" smtClean="0"/>
              <a:t>D</a:t>
            </a:r>
            <a:r>
              <a:rPr lang="pt-BR" dirty="0" smtClean="0"/>
              <a:t>|)</a:t>
            </a:r>
            <a:endParaRPr lang="pt-BR" dirty="0"/>
          </a:p>
        </p:txBody>
      </p:sp>
      <p:sp>
        <p:nvSpPr>
          <p:cNvPr id="10" name="CaixaDeTexto 9"/>
          <p:cNvSpPr txBox="1"/>
          <p:nvPr/>
        </p:nvSpPr>
        <p:spPr>
          <a:xfrm>
            <a:off x="6100119" y="5322325"/>
            <a:ext cx="733086" cy="369332"/>
          </a:xfrm>
          <a:prstGeom prst="rect">
            <a:avLst/>
          </a:prstGeom>
          <a:noFill/>
        </p:spPr>
        <p:txBody>
          <a:bodyPr wrap="none" rtlCol="0">
            <a:spAutoFit/>
          </a:bodyPr>
          <a:lstStyle/>
          <a:p>
            <a:r>
              <a:rPr lang="pt-BR" dirty="0"/>
              <a:t> </a:t>
            </a:r>
            <a:r>
              <a:rPr lang="pt-BR" dirty="0" smtClean="0"/>
              <a:t> freq.</a:t>
            </a:r>
            <a:endParaRPr lang="pt-BR" dirty="0"/>
          </a:p>
        </p:txBody>
      </p:sp>
      <p:sp>
        <p:nvSpPr>
          <p:cNvPr id="11" name="CaixaDeTexto 10"/>
          <p:cNvSpPr txBox="1"/>
          <p:nvPr/>
        </p:nvSpPr>
        <p:spPr>
          <a:xfrm>
            <a:off x="9069311" y="2610251"/>
            <a:ext cx="2430162" cy="368300"/>
          </a:xfrm>
          <a:prstGeom prst="rect">
            <a:avLst/>
          </a:prstGeom>
          <a:noFill/>
        </p:spPr>
        <p:txBody>
          <a:bodyPr wrap="square" rtlCol="0">
            <a:spAutoFit/>
          </a:bodyPr>
          <a:lstStyle/>
          <a:p>
            <a:r>
              <a:rPr lang="pt-BR" dirty="0" smtClean="0">
                <a:latin typeface="Comic Sans MS" panose="030F0702030302020204" pitchFamily="66" charset="0"/>
                <a:cs typeface="Comic Sans MS" panose="030F0702030302020204" pitchFamily="66" charset="0"/>
              </a:rPr>
              <a:t>Sistema de um polo</a:t>
            </a:r>
            <a:endParaRPr lang="pt-BR"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2" name="CaixaDeTexto 11"/>
              <p:cNvSpPr txBox="1"/>
              <p:nvPr/>
            </p:nvSpPr>
            <p:spPr>
              <a:xfrm>
                <a:off x="9811517" y="3092688"/>
                <a:ext cx="1211179" cy="698012"/>
              </a:xfrm>
              <a:prstGeom prst="rect">
                <a:avLst/>
              </a:prstGeom>
              <a:noFill/>
            </p:spPr>
            <p:txBody>
              <a:bodyPr wrap="square" lIns="0" tIns="0" rIns="0" bIns="0" rtlCol="0">
                <a:spAutoFit/>
              </a:bodyPr>
              <a:lstStyle/>
              <a:p>
                <a:r>
                  <a:rPr lang="pt-BR" sz="2400" dirty="0" smtClean="0"/>
                  <a:t> </a:t>
                </a:r>
                <a14:m>
                  <m:oMath xmlns:m="http://schemas.openxmlformats.org/officeDocument/2006/math">
                    <m:f>
                      <m:fPr>
                        <m:ctrlPr>
                          <a:rPr lang="pt-BR" sz="3200" i="1" smtClean="0">
                            <a:latin typeface="Cambria Math" panose="02040503050406030204" pitchFamily="18" charset="0"/>
                          </a:rPr>
                        </m:ctrlPr>
                      </m:fPr>
                      <m:num>
                        <m:r>
                          <a:rPr lang="pt-BR" sz="3200" b="0" i="1" smtClean="0">
                            <a:latin typeface="Cambria Math" panose="02040503050406030204" pitchFamily="18" charset="0"/>
                          </a:rPr>
                          <m:t>1</m:t>
                        </m:r>
                      </m:num>
                      <m:den>
                        <m:r>
                          <a:rPr lang="pt-BR" sz="3200" b="0" i="1" smtClean="0">
                            <a:latin typeface="Cambria Math" panose="02040503050406030204" pitchFamily="18" charset="0"/>
                          </a:rPr>
                          <m:t>1</m:t>
                        </m:r>
                        <m:r>
                          <a:rPr lang="pt-BR" sz="3200" b="0" i="1" smtClean="0">
                            <a:latin typeface="Cambria Math" panose="02040503050406030204" pitchFamily="18" charset="0"/>
                          </a:rPr>
                          <m:t>+</m:t>
                        </m:r>
                        <m:r>
                          <a:rPr lang="pt-BR" sz="3200" b="0" i="1" smtClean="0">
                            <a:latin typeface="Cambria Math" panose="02040503050406030204" pitchFamily="18" charset="0"/>
                          </a:rPr>
                          <m:t>𝑠𝑇</m:t>
                        </m:r>
                      </m:den>
                    </m:f>
                  </m:oMath>
                </a14:m>
                <a:endParaRPr lang="pt-BR" dirty="0"/>
              </a:p>
            </p:txBody>
          </p:sp>
        </mc:Choice>
        <mc:Fallback>
          <p:sp>
            <p:nvSpPr>
              <p:cNvPr id="12" name="CaixaDeTexto 11"/>
              <p:cNvSpPr txBox="1">
                <a:spLocks noRot="1" noChangeAspect="1" noMove="1" noResize="1" noEditPoints="1" noAdjustHandles="1" noChangeArrowheads="1" noChangeShapeType="1" noTextEdit="1"/>
              </p:cNvSpPr>
              <p:nvPr/>
            </p:nvSpPr>
            <p:spPr>
              <a:xfrm>
                <a:off x="9811517" y="3092688"/>
                <a:ext cx="1211179" cy="698012"/>
              </a:xfrm>
              <a:prstGeom prst="rect">
                <a:avLst/>
              </a:prstGeom>
              <a:blipFill rotWithShape="1">
                <a:blip r:embed="rId1"/>
                <a:stretch>
                  <a:fillRect l="-11" t="-34" r="30" b="-218"/>
                </a:stretch>
              </a:blipFill>
            </p:spPr>
            <p:txBody>
              <a:bodyPr/>
              <a:lstStyle/>
              <a:p>
                <a:r>
                  <a:rPr lang="pt-BR" altLang="en-US">
                    <a:noFill/>
                  </a:rPr>
                  <a:t> </a:t>
                </a:r>
              </a:p>
            </p:txBody>
          </p:sp>
        </mc:Fallback>
      </mc:AlternateContent>
      <p:cxnSp>
        <p:nvCxnSpPr>
          <p:cNvPr id="14" name="Conector Reto 13"/>
          <p:cNvCxnSpPr/>
          <p:nvPr/>
        </p:nvCxnSpPr>
        <p:spPr>
          <a:xfrm>
            <a:off x="3732661" y="3053939"/>
            <a:ext cx="16476" cy="2730839"/>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5" name="CaixaDeTexto 14"/>
          <p:cNvSpPr txBox="1"/>
          <p:nvPr/>
        </p:nvSpPr>
        <p:spPr>
          <a:xfrm>
            <a:off x="980303" y="568411"/>
            <a:ext cx="10373497" cy="1383665"/>
          </a:xfrm>
          <a:prstGeom prst="rect">
            <a:avLst/>
          </a:prstGeom>
          <a:noFill/>
        </p:spPr>
        <p:txBody>
          <a:bodyPr wrap="square" rtlCol="0">
            <a:spAutoFit/>
          </a:bodyPr>
          <a:lstStyle/>
          <a:p>
            <a:r>
              <a:rPr lang="pt-BR" sz="2800" dirty="0" smtClean="0">
                <a:latin typeface="Comic Sans MS" panose="030F0702030302020204" pitchFamily="66" charset="0"/>
              </a:rPr>
              <a:t>Normalmente se deseja que o </a:t>
            </a: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amplificador operacional seja sensível a apenas V</a:t>
            </a:r>
            <a:r>
              <a:rPr lang="pt-BR"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rPr>
              <a:t>D</a:t>
            </a:r>
            <a:r>
              <a:rPr lang="pt-BR" sz="2800" baseline="-25000" dirty="0" smtClean="0">
                <a:latin typeface="Comic Sans MS" panose="030F0702030302020204" pitchFamily="66" charset="0"/>
              </a:rPr>
              <a:t>.</a:t>
            </a:r>
            <a:r>
              <a:rPr lang="pt-BR" sz="2800" dirty="0" smtClean="0">
                <a:latin typeface="Comic Sans MS" panose="030F0702030302020204" pitchFamily="66" charset="0"/>
              </a:rPr>
              <a:t> Assim deve-se ter </a:t>
            </a: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G</a:t>
            </a:r>
            <a:r>
              <a:rPr lang="pt-BR" sz="2800" b="1" baseline="-25000" dirty="0">
                <a:solidFill>
                  <a:srgbClr val="C00000"/>
                </a:solidFill>
                <a:effectLst>
                  <a:outerShdw blurRad="38100" dist="38100" dir="2700000" algn="tl">
                    <a:srgbClr val="000000">
                      <a:alpha val="43137"/>
                    </a:srgbClr>
                  </a:outerShdw>
                </a:effectLst>
                <a:latin typeface="Comic Sans MS" panose="030F0702030302020204" pitchFamily="66" charset="0"/>
              </a:rPr>
              <a:t>D</a:t>
            </a: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 </a:t>
            </a:r>
            <a:r>
              <a:rPr lang="pt-BR" sz="2800" b="1" dirty="0" smtClean="0">
                <a:solidFill>
                  <a:srgbClr val="C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r>
              <a:rPr lang="pt-BR" sz="2800" b="1" dirty="0" smtClean="0">
                <a:solidFill>
                  <a:srgbClr val="C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sym typeface="+mn-ea"/>
              </a:rPr>
              <a:t>˃</a:t>
            </a: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 G</a:t>
            </a:r>
            <a:r>
              <a:rPr lang="pt-BR"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rPr>
              <a:t>CM</a:t>
            </a: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 </a:t>
            </a:r>
            <a:r>
              <a:rPr lang="pt-BR" sz="2800" dirty="0" smtClean="0">
                <a:latin typeface="Comic Sans MS" panose="030F0702030302020204" pitchFamily="66" charset="0"/>
              </a:rPr>
              <a:t>(normalmente uma diferença de ganho maior que 40 dB)</a:t>
            </a:r>
            <a:endParaRPr lang="pt-BR" sz="2800" dirty="0">
              <a:latin typeface="Comic Sans MS" panose="030F0702030302020204" pitchFamily="66" charset="0"/>
            </a:endParaRPr>
          </a:p>
        </p:txBody>
      </p:sp>
      <p:sp>
        <p:nvSpPr>
          <p:cNvPr id="17" name="CaixaDeTexto 16"/>
          <p:cNvSpPr txBox="1"/>
          <p:nvPr/>
        </p:nvSpPr>
        <p:spPr>
          <a:xfrm>
            <a:off x="2970890" y="5345318"/>
            <a:ext cx="2534920" cy="368300"/>
          </a:xfrm>
          <a:prstGeom prst="rect">
            <a:avLst/>
          </a:prstGeom>
          <a:noFill/>
        </p:spPr>
        <p:txBody>
          <a:bodyPr wrap="none" rtlCol="0">
            <a:spAutoFit/>
          </a:bodyPr>
          <a:lstStyle/>
          <a:p>
            <a:r>
              <a:rPr lang="pt-BR" dirty="0" smtClean="0"/>
              <a:t>Frequência de corte (1/T)</a:t>
            </a:r>
            <a:endParaRPr lang="pt-BR" dirty="0"/>
          </a:p>
        </p:txBody>
      </p:sp>
      <p:sp>
        <p:nvSpPr>
          <p:cNvPr id="18" name="CaixaDeTexto 17"/>
          <p:cNvSpPr txBox="1"/>
          <p:nvPr/>
        </p:nvSpPr>
        <p:spPr>
          <a:xfrm>
            <a:off x="6035973" y="4730217"/>
            <a:ext cx="2938112" cy="369332"/>
          </a:xfrm>
          <a:prstGeom prst="rect">
            <a:avLst/>
          </a:prstGeom>
          <a:noFill/>
        </p:spPr>
        <p:txBody>
          <a:bodyPr wrap="none" rtlCol="0">
            <a:spAutoFit/>
          </a:bodyPr>
          <a:lstStyle/>
          <a:p>
            <a:r>
              <a:rPr lang="pt-BR" dirty="0" smtClean="0"/>
              <a:t>Frequência de ganho unitário</a:t>
            </a:r>
            <a:endParaRPr lang="pt-BR" dirty="0"/>
          </a:p>
        </p:txBody>
      </p:sp>
      <p:sp>
        <p:nvSpPr>
          <p:cNvPr id="19" name="Forma livre 18"/>
          <p:cNvSpPr/>
          <p:nvPr/>
        </p:nvSpPr>
        <p:spPr>
          <a:xfrm>
            <a:off x="6130782" y="5033319"/>
            <a:ext cx="533629" cy="201359"/>
          </a:xfrm>
          <a:custGeom>
            <a:avLst/>
            <a:gdLst>
              <a:gd name="connsiteX0" fmla="*/ 533629 w 533629"/>
              <a:gd name="connsiteY0" fmla="*/ 0 h 201359"/>
              <a:gd name="connsiteX1" fmla="*/ 97023 w 533629"/>
              <a:gd name="connsiteY1" fmla="*/ 65903 h 201359"/>
              <a:gd name="connsiteX2" fmla="*/ 6407 w 533629"/>
              <a:gd name="connsiteY2" fmla="*/ 189470 h 201359"/>
              <a:gd name="connsiteX3" fmla="*/ 14645 w 533629"/>
              <a:gd name="connsiteY3" fmla="*/ 189470 h 201359"/>
            </a:gdLst>
            <a:ahLst/>
            <a:cxnLst>
              <a:cxn ang="0">
                <a:pos x="connsiteX0" y="connsiteY0"/>
              </a:cxn>
              <a:cxn ang="0">
                <a:pos x="connsiteX1" y="connsiteY1"/>
              </a:cxn>
              <a:cxn ang="0">
                <a:pos x="connsiteX2" y="connsiteY2"/>
              </a:cxn>
              <a:cxn ang="0">
                <a:pos x="connsiteX3" y="connsiteY3"/>
              </a:cxn>
            </a:cxnLst>
            <a:rect l="l" t="t" r="r" b="b"/>
            <a:pathLst>
              <a:path w="533629" h="201359">
                <a:moveTo>
                  <a:pt x="533629" y="0"/>
                </a:moveTo>
                <a:cubicBezTo>
                  <a:pt x="359261" y="17162"/>
                  <a:pt x="184893" y="34325"/>
                  <a:pt x="97023" y="65903"/>
                </a:cubicBezTo>
                <a:cubicBezTo>
                  <a:pt x="9153" y="97481"/>
                  <a:pt x="20137" y="168876"/>
                  <a:pt x="6407" y="189470"/>
                </a:cubicBezTo>
                <a:cubicBezTo>
                  <a:pt x="-7323" y="210064"/>
                  <a:pt x="3661" y="199767"/>
                  <a:pt x="14645" y="189470"/>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CaixaDeTexto 19"/>
          <p:cNvSpPr txBox="1"/>
          <p:nvPr/>
        </p:nvSpPr>
        <p:spPr>
          <a:xfrm>
            <a:off x="1842307" y="2868911"/>
            <a:ext cx="1128835" cy="369332"/>
          </a:xfrm>
          <a:prstGeom prst="rect">
            <a:avLst/>
          </a:prstGeom>
          <a:noFill/>
        </p:spPr>
        <p:txBody>
          <a:bodyPr wrap="none" rtlCol="0">
            <a:spAutoFit/>
          </a:bodyPr>
          <a:lstStyle/>
          <a:p>
            <a:r>
              <a:rPr lang="pt-BR" dirty="0" smtClean="0"/>
              <a:t>G</a:t>
            </a:r>
            <a:r>
              <a:rPr lang="pt-BR" baseline="-25000" dirty="0" smtClean="0"/>
              <a:t>0</a:t>
            </a:r>
            <a:r>
              <a:rPr lang="pt-BR" dirty="0" smtClean="0"/>
              <a:t> = G</a:t>
            </a:r>
            <a:r>
              <a:rPr lang="pt-BR" baseline="-25000" dirty="0" smtClean="0"/>
              <a:t>D</a:t>
            </a:r>
            <a:r>
              <a:rPr lang="pt-BR" dirty="0" smtClean="0"/>
              <a:t>(0)</a:t>
            </a:r>
            <a:endParaRPr lang="pt-BR" dirty="0"/>
          </a:p>
        </p:txBody>
      </p:sp>
      <p:sp>
        <p:nvSpPr>
          <p:cNvPr id="21" name="CaixaDeTexto 20"/>
          <p:cNvSpPr txBox="1"/>
          <p:nvPr/>
        </p:nvSpPr>
        <p:spPr>
          <a:xfrm>
            <a:off x="4544380" y="3790309"/>
            <a:ext cx="1143262" cy="369332"/>
          </a:xfrm>
          <a:prstGeom prst="rect">
            <a:avLst/>
          </a:prstGeom>
          <a:noFill/>
        </p:spPr>
        <p:txBody>
          <a:bodyPr wrap="none" rtlCol="0">
            <a:spAutoFit/>
          </a:bodyPr>
          <a:lstStyle/>
          <a:p>
            <a:r>
              <a:rPr lang="pt-BR" dirty="0" smtClean="0"/>
              <a:t>20 dB/</a:t>
            </a:r>
            <a:r>
              <a:rPr lang="pt-BR" dirty="0" err="1" smtClean="0"/>
              <a:t>dec</a:t>
            </a:r>
            <a:endParaRPr lang="pt-BR" dirty="0"/>
          </a:p>
        </p:txBody>
      </p:sp>
      <p:sp>
        <p:nvSpPr>
          <p:cNvPr id="22" name="CaixaDeTexto 21"/>
          <p:cNvSpPr txBox="1"/>
          <p:nvPr/>
        </p:nvSpPr>
        <p:spPr>
          <a:xfrm>
            <a:off x="9596120" y="4286250"/>
            <a:ext cx="1757680" cy="829945"/>
          </a:xfrm>
          <a:prstGeom prst="rect">
            <a:avLst/>
          </a:prstGeom>
          <a:noFill/>
        </p:spPr>
        <p:txBody>
          <a:bodyPr wrap="square" rtlCol="0">
            <a:spAutoFit/>
          </a:bodyPr>
          <a:lstStyle/>
          <a:p>
            <a:r>
              <a:rPr lang="pt-BR" sz="2400" dirty="0" smtClean="0">
                <a:latin typeface="Comic Sans MS" panose="030F0702030302020204" pitchFamily="66" charset="0"/>
                <a:cs typeface="Comic Sans MS" panose="030F0702030302020204" pitchFamily="66" charset="0"/>
              </a:rPr>
              <a:t>Polo: (1/T) </a:t>
            </a:r>
            <a:r>
              <a:rPr lang="pt-BR" sz="2400" dirty="0" err="1" smtClean="0">
                <a:latin typeface="Comic Sans MS" panose="030F0702030302020204" pitchFamily="66" charset="0"/>
                <a:cs typeface="Comic Sans MS" panose="030F0702030302020204" pitchFamily="66" charset="0"/>
              </a:rPr>
              <a:t>rad</a:t>
            </a:r>
            <a:r>
              <a:rPr lang="pt-BR" sz="2400" dirty="0" smtClean="0">
                <a:latin typeface="Comic Sans MS" panose="030F0702030302020204" pitchFamily="66" charset="0"/>
                <a:cs typeface="Comic Sans MS" panose="030F0702030302020204" pitchFamily="66" charset="0"/>
              </a:rPr>
              <a:t>/</a:t>
            </a:r>
            <a:r>
              <a:rPr lang="pt-BR" sz="2400" dirty="0" err="1" smtClean="0">
                <a:latin typeface="Comic Sans MS" panose="030F0702030302020204" pitchFamily="66" charset="0"/>
                <a:cs typeface="Comic Sans MS" panose="030F0702030302020204" pitchFamily="66" charset="0"/>
              </a:rPr>
              <a:t>seg</a:t>
            </a:r>
            <a:endParaRPr lang="pt-BR" sz="2400" dirty="0">
              <a:latin typeface="Comic Sans MS" panose="030F0702030302020204" pitchFamily="66" charset="0"/>
              <a:cs typeface="Comic Sans MS" panose="030F0702030302020204" pitchFamily="66" charset="0"/>
            </a:endParaRPr>
          </a:p>
        </p:txBody>
      </p:sp>
      <p:cxnSp>
        <p:nvCxnSpPr>
          <p:cNvPr id="5" name="Conector de Seta Reta 4"/>
          <p:cNvCxnSpPr/>
          <p:nvPr/>
        </p:nvCxnSpPr>
        <p:spPr>
          <a:xfrm>
            <a:off x="3315836" y="3296244"/>
            <a:ext cx="1082842" cy="0"/>
          </a:xfrm>
          <a:prstGeom prst="straightConnector1">
            <a:avLst/>
          </a:prstGeom>
          <a:ln>
            <a:solidFill>
              <a:schemeClr val="tx1"/>
            </a:solidFill>
            <a:prstDash val="dashDot"/>
            <a:tailEnd type="none" w="sm" len="sm"/>
          </a:ln>
        </p:spPr>
        <p:style>
          <a:lnRef idx="1">
            <a:schemeClr val="accent1"/>
          </a:lnRef>
          <a:fillRef idx="0">
            <a:schemeClr val="accent1"/>
          </a:fillRef>
          <a:effectRef idx="0">
            <a:schemeClr val="accent1"/>
          </a:effectRef>
          <a:fontRef idx="minor">
            <a:schemeClr val="tx1"/>
          </a:fontRef>
        </p:style>
      </p:cxnSp>
      <p:cxnSp>
        <p:nvCxnSpPr>
          <p:cNvPr id="16" name="Conector de Seta Reta 15"/>
          <p:cNvCxnSpPr/>
          <p:nvPr/>
        </p:nvCxnSpPr>
        <p:spPr>
          <a:xfrm flipV="1">
            <a:off x="3741821" y="3296244"/>
            <a:ext cx="0" cy="192914"/>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3" name="CaixaDeTexto 22"/>
          <p:cNvSpPr txBox="1"/>
          <p:nvPr/>
        </p:nvSpPr>
        <p:spPr>
          <a:xfrm>
            <a:off x="4106562" y="2900148"/>
            <a:ext cx="601447" cy="369332"/>
          </a:xfrm>
          <a:prstGeom prst="rect">
            <a:avLst/>
          </a:prstGeom>
          <a:noFill/>
        </p:spPr>
        <p:txBody>
          <a:bodyPr wrap="none" rtlCol="0">
            <a:spAutoFit/>
          </a:bodyPr>
          <a:lstStyle/>
          <a:p>
            <a:r>
              <a:rPr lang="pt-BR" dirty="0"/>
              <a:t>3</a:t>
            </a:r>
            <a:r>
              <a:rPr lang="pt-BR" dirty="0" smtClean="0"/>
              <a:t> dB</a:t>
            </a:r>
            <a:endParaRPr lang="pt-BR" dirty="0"/>
          </a:p>
        </p:txBody>
      </p:sp>
      <p:sp>
        <p:nvSpPr>
          <p:cNvPr id="24" name="Forma livre 23"/>
          <p:cNvSpPr/>
          <p:nvPr/>
        </p:nvSpPr>
        <p:spPr>
          <a:xfrm>
            <a:off x="3777916" y="3200400"/>
            <a:ext cx="577516" cy="351286"/>
          </a:xfrm>
          <a:custGeom>
            <a:avLst/>
            <a:gdLst>
              <a:gd name="connsiteX0" fmla="*/ 0 w 577516"/>
              <a:gd name="connsiteY0" fmla="*/ 228600 h 351286"/>
              <a:gd name="connsiteX1" fmla="*/ 348916 w 577516"/>
              <a:gd name="connsiteY1" fmla="*/ 348916 h 351286"/>
              <a:gd name="connsiteX2" fmla="*/ 421105 w 577516"/>
              <a:gd name="connsiteY2" fmla="*/ 132347 h 351286"/>
              <a:gd name="connsiteX3" fmla="*/ 577516 w 577516"/>
              <a:gd name="connsiteY3" fmla="*/ 0 h 351286"/>
            </a:gdLst>
            <a:ahLst/>
            <a:cxnLst>
              <a:cxn ang="0">
                <a:pos x="connsiteX0" y="connsiteY0"/>
              </a:cxn>
              <a:cxn ang="0">
                <a:pos x="connsiteX1" y="connsiteY1"/>
              </a:cxn>
              <a:cxn ang="0">
                <a:pos x="connsiteX2" y="connsiteY2"/>
              </a:cxn>
              <a:cxn ang="0">
                <a:pos x="connsiteX3" y="connsiteY3"/>
              </a:cxn>
            </a:cxnLst>
            <a:rect l="l" t="t" r="r" b="b"/>
            <a:pathLst>
              <a:path w="577516" h="351286">
                <a:moveTo>
                  <a:pt x="0" y="228600"/>
                </a:moveTo>
                <a:cubicBezTo>
                  <a:pt x="139366" y="296779"/>
                  <a:pt x="278732" y="364958"/>
                  <a:pt x="348916" y="348916"/>
                </a:cubicBezTo>
                <a:cubicBezTo>
                  <a:pt x="419100" y="332874"/>
                  <a:pt x="383005" y="190500"/>
                  <a:pt x="421105" y="132347"/>
                </a:cubicBezTo>
                <a:cubicBezTo>
                  <a:pt x="459205" y="74194"/>
                  <a:pt x="518360" y="37097"/>
                  <a:pt x="577516" y="0"/>
                </a:cubicBezTo>
              </a:path>
            </a:pathLst>
          </a:custGeom>
          <a:noFill/>
          <a:ln>
            <a:solidFill>
              <a:schemeClr val="tx1"/>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0" name="Caixa de Texto 29"/>
              <p:cNvSpPr txBox="1"/>
              <p:nvPr/>
            </p:nvSpPr>
            <p:spPr>
              <a:xfrm>
                <a:off x="302260" y="1115695"/>
                <a:ext cx="11587480" cy="4779645"/>
              </a:xfrm>
              <a:prstGeom prst="rect">
                <a:avLst/>
              </a:prstGeom>
              <a:noFill/>
            </p:spPr>
            <p:txBody>
              <a:bodyPr wrap="square" rtlCol="0">
                <a:spAutoFit/>
              </a:bodyPr>
              <a:lstStyle/>
              <a:p>
                <a:r>
                  <a:rPr lang="pt-BR" altLang="en-US" sz="2800" dirty="0">
                    <a:latin typeface="Comic Sans MS" panose="030F0702030302020204" pitchFamily="66" charset="0"/>
                    <a:ea typeface="Cambria Math" panose="02040503050406030204" pitchFamily="18" charset="0"/>
                    <a:cs typeface="Comic Sans MS" panose="030F0702030302020204" pitchFamily="66" charset="0"/>
                  </a:rPr>
                  <a:t>Observe que para </a:t>
                </a:r>
                <a:endParaRPr lang="pt-BR" altLang="en-US" sz="2800" dirty="0">
                  <a:latin typeface="Comic Sans MS" panose="030F0702030302020204" pitchFamily="66" charset="0"/>
                  <a:ea typeface="Cambria Math" panose="02040503050406030204" pitchFamily="18" charset="0"/>
                  <a:cs typeface="Comic Sans MS" panose="030F0702030302020204" pitchFamily="66" charset="0"/>
                </a:endParaRPr>
              </a:p>
              <a:p>
                <a:pPr algn="ctr"/>
                <a14:m>
                  <m:oMath xmlns:m="http://schemas.openxmlformats.org/officeDocument/2006/math">
                    <m:sSub>
                      <m:sSub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𝑖𝑛</m:t>
                        </m:r>
                      </m:sub>
                    </m:sSub>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ea typeface="Cambria Math" panose="02040503050406030204" pitchFamily="18" charset="0"/>
                            <a:cs typeface="Cambria Math" panose="02040503050406030204" pitchFamily="18" charset="0"/>
                          </a:rPr>
                          <m:t>𝑠𝐿</m:t>
                        </m:r>
                      </m:num>
                      <m:den>
                        <m:sSup>
                          <m:sSup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3200" i="1">
                            <a:latin typeface="Cambria Math" panose="02040503050406030204" pitchFamily="18" charset="0"/>
                            <a:ea typeface="Cambria Math" panose="02040503050406030204" pitchFamily="18" charset="0"/>
                            <a:cs typeface="Cambria Math" panose="02040503050406030204" pitchFamily="18" charset="0"/>
                          </a:rPr>
                          <m:t>𝐿𝐶</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𝑠𝐿𝐺</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1</m:t>
                        </m:r>
                      </m:den>
                    </m:f>
                  </m:oMath>
                </a14:m>
                <a:r>
                  <a:rPr lang="pt-BR" altLang="en-US" sz="3200" i="1" dirty="0">
                    <a:latin typeface="Cambria Math" panose="02040503050406030204" pitchFamily="18" charset="0"/>
                    <a:ea typeface="Cambria Math" panose="02040503050406030204" pitchFamily="18" charset="0"/>
                    <a:cs typeface="Cambria Math" panose="02040503050406030204" pitchFamily="18" charset="0"/>
                  </a:rPr>
                  <a:t>  </a:t>
                </a:r>
                <a:endParaRPr lang="pt-BR" altLang="en-US" sz="3200" i="1" dirty="0">
                  <a:latin typeface="Cambria Math" panose="02040503050406030204" pitchFamily="18" charset="0"/>
                  <a:ea typeface="Cambria Math" panose="02040503050406030204" pitchFamily="18" charset="0"/>
                  <a:cs typeface="Cambria Math" panose="02040503050406030204" pitchFamily="18" charset="0"/>
                </a:endParaRPr>
              </a:p>
              <a:p>
                <a:pPr algn="ctr"/>
                <a:endParaRPr lang="pt-BR" altLang="en-US" sz="2800" i="1" dirty="0">
                  <a:latin typeface="Cambria Math" panose="02040503050406030204" pitchFamily="18" charset="0"/>
                  <a:ea typeface="Cambria Math" panose="02040503050406030204" pitchFamily="18" charset="0"/>
                  <a:cs typeface="Cambria Math" panose="02040503050406030204" pitchFamily="18" charset="0"/>
                </a:endParaRPr>
              </a:p>
              <a:p>
                <a:r>
                  <a:rPr lang="pt-BR" altLang="en-US" sz="2800" dirty="0">
                    <a:latin typeface="Comic Sans MS" panose="030F0702030302020204" pitchFamily="66" charset="0"/>
                    <a:ea typeface="Cambria Math" panose="02040503050406030204" pitchFamily="18" charset="0"/>
                    <a:cs typeface="Comic Sans MS" panose="030F0702030302020204" pitchFamily="66" charset="0"/>
                  </a:rPr>
                  <a:t>sempre apresenta os polos parte real negativa (L, C e G são maiores que zero). Para as polos serem imaginários devemos garantir</a:t>
                </a:r>
                <a:endParaRPr lang="pt-BR" altLang="en-US" sz="2800" dirty="0">
                  <a:latin typeface="Comic Sans MS" panose="030F0702030302020204" pitchFamily="66" charset="0"/>
                  <a:ea typeface="Cambria Math" panose="02040503050406030204" pitchFamily="18" charset="0"/>
                  <a:cs typeface="Comic Sans MS" panose="030F0702030302020204" pitchFamily="66" charset="0"/>
                </a:endParaRPr>
              </a:p>
              <a:p>
                <a:r>
                  <a:rPr lang="pt-BR" altLang="en-US" sz="2800" dirty="0">
                    <a:latin typeface="Comic Sans MS" panose="030F0702030302020204" pitchFamily="66" charset="0"/>
                    <a:ea typeface="Cambria Math" panose="02040503050406030204" pitchFamily="18" charset="0"/>
                    <a:cs typeface="Comic Sans MS" panose="030F0702030302020204" pitchFamily="66" charset="0"/>
                  </a:rPr>
                  <a:t>  </a:t>
                </a:r>
                <a14:m>
                  <m:oMath xmlns:m="http://schemas.openxmlformats.org/officeDocument/2006/math">
                    <m:sSup>
                      <m:sSup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pPr>
                      <m:e>
                        <m:d>
                          <m:d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𝐿𝐺</m:t>
                            </m:r>
                          </m:e>
                        </m:d>
                      </m:e>
                      <m:sup>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4</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𝐶𝐿</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 &lt; </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0</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 </m:t>
                    </m:r>
                    <m:r>
                      <a:rPr lang="en-US"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  </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𝐿𝐺</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 &lt; </m:t>
                    </m:r>
                    <m:rad>
                      <m:radPr>
                        <m:degHide m:val="on"/>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radPr>
                      <m:deg/>
                      <m:e>
                        <m:r>
                          <a:rPr lang="en-US" altLang="pt-BR" sz="3200" i="1">
                            <a:latin typeface="Cambria Math" panose="02040503050406030204" pitchFamily="18" charset="0"/>
                            <a:ea typeface="Cambria Math" panose="02040503050406030204" pitchFamily="18" charset="0"/>
                            <a:cs typeface="Cambria Math" panose="02040503050406030204" pitchFamily="18" charset="0"/>
                          </a:rPr>
                          <m:t>4</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𝐶𝐿</m:t>
                        </m:r>
                      </m:e>
                    </m:rad>
                    <m:r>
                      <a:rPr lang="en-US" altLang="pt-BR" sz="3200" i="1">
                        <a:latin typeface="Cambria Math" panose="02040503050406030204" pitchFamily="18" charset="0"/>
                        <a:ea typeface="Cambria Math" panose="02040503050406030204" pitchFamily="18" charset="0"/>
                        <a:cs typeface="Cambria Math" panose="02040503050406030204" pitchFamily="18" charset="0"/>
                      </a:rPr>
                      <m:t> </m:t>
                    </m:r>
                  </m:oMath>
                </a14:m>
                <a:r>
                  <a:rPr lang="pt-BR" altLang="en-US" sz="2800" i="1" dirty="0">
                    <a:latin typeface="Cambria Math" panose="02040503050406030204" pitchFamily="18" charset="0"/>
                    <a:ea typeface="Cambria Math" panose="02040503050406030204" pitchFamily="18" charset="0"/>
                    <a:cs typeface="Cambria Math" panose="02040503050406030204" pitchFamily="18" charset="0"/>
                  </a:rPr>
                  <a:t>   </a:t>
                </a:r>
                <a:r>
                  <a:rPr lang="pt-BR" altLang="en-US" sz="2800" dirty="0">
                    <a:latin typeface="Cambria Math" panose="02040503050406030204" pitchFamily="18" charset="0"/>
                    <a:ea typeface="Cambria Math" panose="02040503050406030204" pitchFamily="18" charset="0"/>
                    <a:cs typeface="Cambria Math" panose="02040503050406030204" pitchFamily="18" charset="0"/>
                  </a:rPr>
                  <a:t> </a:t>
                </a:r>
                <a14:m>
                  <m:oMath xmlns:m="http://schemas.openxmlformats.org/officeDocument/2006/math">
                    <m:r>
                      <a:rPr lang="en-US" altLang="pt-BR" sz="3200" dirty="0">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      </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 &gt; </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ea typeface="Cambria Math" panose="02040503050406030204" pitchFamily="18" charset="0"/>
                            <a:cs typeface="Cambria Math" panose="02040503050406030204" pitchFamily="18" charset="0"/>
                          </a:rPr>
                          <m:t>1</m:t>
                        </m:r>
                      </m:num>
                      <m:den>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den>
                    </m:f>
                    <m:rad>
                      <m:radPr>
                        <m:degHide m:val="on"/>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radPr>
                      <m:deg/>
                      <m:e>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ea typeface="Cambria Math" panose="02040503050406030204" pitchFamily="18" charset="0"/>
                                <a:cs typeface="Cambria Math" panose="02040503050406030204" pitchFamily="18" charset="0"/>
                              </a:rPr>
                              <m:t>𝐿</m:t>
                            </m:r>
                          </m:num>
                          <m:den>
                            <m:r>
                              <a:rPr lang="en-US" altLang="pt-BR" sz="3200" i="1">
                                <a:latin typeface="Cambria Math" panose="02040503050406030204" pitchFamily="18" charset="0"/>
                                <a:ea typeface="Cambria Math" panose="02040503050406030204" pitchFamily="18" charset="0"/>
                                <a:cs typeface="Cambria Math" panose="02040503050406030204" pitchFamily="18" charset="0"/>
                              </a:rPr>
                              <m:t>𝐶</m:t>
                            </m:r>
                          </m:den>
                        </m:f>
                      </m:e>
                    </m:rad>
                  </m:oMath>
                </a14:m>
                <a:endParaRPr lang="en-US" altLang="pt-BR" sz="2800" i="1">
                  <a:latin typeface="Cambria Math" panose="02040503050406030204" pitchFamily="18" charset="0"/>
                  <a:ea typeface="Cambria Math" panose="02040503050406030204" pitchFamily="18" charset="0"/>
                  <a:cs typeface="Cambria Math" panose="02040503050406030204" pitchFamily="18" charset="0"/>
                </a:endParaRPr>
              </a:p>
              <a:p>
                <a14:m>
                  <m:oMathPara xmlns:m="http://schemas.openxmlformats.org/officeDocument/2006/math">
                    <m:oMathParaPr>
                      <m:jc m:val="centerGroup"/>
                    </m:oMathParaPr>
                    <m:oMath xmlns:m="http://schemas.openxmlformats.org/officeDocument/2006/math">
                      <m:r>
                        <a:rPr lang="en-US" altLang="pt-BR" sz="2800">
                          <a:latin typeface="Cambria Math" panose="02040503050406030204" pitchFamily="18" charset="0"/>
                          <a:ea typeface="MS Mincho" charset="0"/>
                          <a:cs typeface="Cambria Math" panose="02040503050406030204" pitchFamily="18" charset="0"/>
                        </a:rPr>
                        <m:t>(</m:t>
                      </m:r>
                      <m:r>
                        <m:rPr>
                          <m:sty m:val="p"/>
                        </m:rPr>
                        <a:rPr lang="en-US" altLang="pt-BR" sz="2800">
                          <a:latin typeface="Cambria Math" panose="02040503050406030204" pitchFamily="18" charset="0"/>
                          <a:cs typeface="Cambria Math" panose="02040503050406030204" pitchFamily="18" charset="0"/>
                        </a:rPr>
                        <m:t>ou</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𝐺</m:t>
                          </m:r>
                        </m:num>
                        <m:den>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den>
                      </m:f>
                      <m:rad>
                        <m:radPr>
                          <m:degHide m:val="on"/>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radPr>
                        <m:deg/>
                        <m:e>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𝐿</m:t>
                              </m:r>
                            </m:num>
                            <m:den>
                              <m:r>
                                <a:rPr lang="en-US" altLang="pt-BR" sz="2800" i="1">
                                  <a:latin typeface="Cambria Math" panose="02040503050406030204" pitchFamily="18" charset="0"/>
                                  <a:ea typeface="Cambria Math" panose="02040503050406030204" pitchFamily="18" charset="0"/>
                                  <a:cs typeface="Cambria Math" panose="02040503050406030204" pitchFamily="18" charset="0"/>
                                </a:rPr>
                                <m:t>𝐶</m:t>
                              </m:r>
                            </m:den>
                          </m:f>
                        </m:e>
                      </m:rad>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𝜉</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&lt;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altLang="en-US" sz="2800" dirty="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30" name="Caixa de Texto 29"/>
              <p:cNvSpPr txBox="1">
                <a:spLocks noRot="1" noChangeAspect="1" noMove="1" noResize="1" noEditPoints="1" noAdjustHandles="1" noChangeArrowheads="1" noChangeShapeType="1" noTextEdit="1"/>
              </p:cNvSpPr>
              <p:nvPr/>
            </p:nvSpPr>
            <p:spPr>
              <a:xfrm>
                <a:off x="302260" y="1115695"/>
                <a:ext cx="11587480" cy="477964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de Seta Reta 2"/>
          <p:cNvCxnSpPr/>
          <p:nvPr/>
        </p:nvCxnSpPr>
        <p:spPr>
          <a:xfrm>
            <a:off x="934720" y="5152390"/>
            <a:ext cx="8902700" cy="3175"/>
          </a:xfrm>
          <a:prstGeom prst="straightConnector1">
            <a:avLst/>
          </a:prstGeom>
          <a:ln>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4" name="Conector de Seta Reta 3"/>
          <p:cNvCxnSpPr/>
          <p:nvPr/>
        </p:nvCxnSpPr>
        <p:spPr>
          <a:xfrm flipV="1">
            <a:off x="1433195" y="773430"/>
            <a:ext cx="0" cy="4904105"/>
          </a:xfrm>
          <a:prstGeom prst="straightConnector1">
            <a:avLst/>
          </a:prstGeom>
          <a:ln>
            <a:solidFill>
              <a:schemeClr val="tx1"/>
            </a:solidFill>
            <a:headEnd type="none" w="lg" len="med"/>
            <a:tailEnd type="arrow"/>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270635" y="1193165"/>
            <a:ext cx="5020945" cy="4077970"/>
          </a:xfrm>
          <a:prstGeom prst="line">
            <a:avLst/>
          </a:prstGeom>
          <a:ln w="25400">
            <a:solidFill>
              <a:srgbClr val="C00000"/>
            </a:solidFill>
            <a:prstDash val="sysDash"/>
          </a:ln>
        </p:spPr>
        <p:style>
          <a:lnRef idx="1">
            <a:schemeClr val="accent1"/>
          </a:lnRef>
          <a:fillRef idx="0">
            <a:schemeClr val="accent1"/>
          </a:fillRef>
          <a:effectRef idx="0">
            <a:schemeClr val="accent1"/>
          </a:effectRef>
          <a:fontRef idx="minor">
            <a:schemeClr val="tx1"/>
          </a:fontRef>
        </p:style>
      </p:cxnSp>
      <p:sp>
        <p:nvSpPr>
          <p:cNvPr id="21" name="Forma livre 20"/>
          <p:cNvSpPr/>
          <p:nvPr/>
        </p:nvSpPr>
        <p:spPr>
          <a:xfrm>
            <a:off x="810260" y="3683635"/>
            <a:ext cx="6669405" cy="2934970"/>
          </a:xfrm>
          <a:custGeom>
            <a:avLst/>
            <a:gdLst>
              <a:gd name="connisteX0" fmla="*/ 0 w 6669405"/>
              <a:gd name="connsiteY0" fmla="*/ 1440596 h 2934751"/>
              <a:gd name="connisteX1" fmla="*/ 981075 w 6669405"/>
              <a:gd name="connsiteY1" fmla="*/ 1455836 h 2934751"/>
              <a:gd name="connisteX2" fmla="*/ 2655570 w 6669405"/>
              <a:gd name="connsiteY2" fmla="*/ 1440596 h 2934751"/>
              <a:gd name="connisteX3" fmla="*/ 3651885 w 6669405"/>
              <a:gd name="connsiteY3" fmla="*/ 1410751 h 2934751"/>
              <a:gd name="connisteX4" fmla="*/ 3893185 w 6669405"/>
              <a:gd name="connsiteY4" fmla="*/ 1395511 h 2934751"/>
              <a:gd name="connisteX5" fmla="*/ 4330700 w 6669405"/>
              <a:gd name="connsiteY5" fmla="*/ 1259621 h 2934751"/>
              <a:gd name="connisteX6" fmla="*/ 4738370 w 6669405"/>
              <a:gd name="connsiteY6" fmla="*/ 641131 h 2934751"/>
              <a:gd name="connisteX7" fmla="*/ 4888865 w 6669405"/>
              <a:gd name="connsiteY7" fmla="*/ 294421 h 2934751"/>
              <a:gd name="connisteX8" fmla="*/ 5024755 w 6669405"/>
              <a:gd name="connsiteY8" fmla="*/ 37881 h 2934751"/>
              <a:gd name="connisteX9" fmla="*/ 5191125 w 6669405"/>
              <a:gd name="connsiteY9" fmla="*/ 98206 h 2934751"/>
              <a:gd name="connisteX10" fmla="*/ 5507990 w 6669405"/>
              <a:gd name="connsiteY10" fmla="*/ 746541 h 2934751"/>
              <a:gd name="connisteX11" fmla="*/ 6669405 w 6669405"/>
              <a:gd name="connsiteY11" fmla="*/ 2934751 h 2934751"/>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Lst>
            <a:rect l="l" t="t" r="r" b="b"/>
            <a:pathLst>
              <a:path w="6669405" h="2934752">
                <a:moveTo>
                  <a:pt x="0" y="1440597"/>
                </a:moveTo>
                <a:cubicBezTo>
                  <a:pt x="162560" y="1443772"/>
                  <a:pt x="450215" y="1455837"/>
                  <a:pt x="981075" y="1455837"/>
                </a:cubicBezTo>
                <a:cubicBezTo>
                  <a:pt x="1511935" y="1455837"/>
                  <a:pt x="2121535" y="1449487"/>
                  <a:pt x="2655570" y="1440597"/>
                </a:cubicBezTo>
                <a:cubicBezTo>
                  <a:pt x="3189605" y="1431707"/>
                  <a:pt x="3404235" y="1419642"/>
                  <a:pt x="3651885" y="1410752"/>
                </a:cubicBezTo>
                <a:cubicBezTo>
                  <a:pt x="3899535" y="1401862"/>
                  <a:pt x="3757295" y="1425992"/>
                  <a:pt x="3893185" y="1395512"/>
                </a:cubicBezTo>
                <a:cubicBezTo>
                  <a:pt x="4029075" y="1365032"/>
                  <a:pt x="4161790" y="1410752"/>
                  <a:pt x="4330700" y="1259622"/>
                </a:cubicBezTo>
                <a:cubicBezTo>
                  <a:pt x="4499610" y="1108492"/>
                  <a:pt x="4626610" y="834172"/>
                  <a:pt x="4738370" y="641132"/>
                </a:cubicBezTo>
                <a:cubicBezTo>
                  <a:pt x="4850130" y="448092"/>
                  <a:pt x="4831715" y="415072"/>
                  <a:pt x="4888865" y="294422"/>
                </a:cubicBezTo>
                <a:cubicBezTo>
                  <a:pt x="4946015" y="173772"/>
                  <a:pt x="4964430" y="77252"/>
                  <a:pt x="5024755" y="37882"/>
                </a:cubicBezTo>
                <a:cubicBezTo>
                  <a:pt x="5085080" y="-1488"/>
                  <a:pt x="5094605" y="-43398"/>
                  <a:pt x="5191125" y="98207"/>
                </a:cubicBezTo>
                <a:cubicBezTo>
                  <a:pt x="5287645" y="239812"/>
                  <a:pt x="5212080" y="179487"/>
                  <a:pt x="5507990" y="746542"/>
                </a:cubicBezTo>
                <a:cubicBezTo>
                  <a:pt x="5803900" y="1313597"/>
                  <a:pt x="6443345" y="2509937"/>
                  <a:pt x="6669405" y="2934752"/>
                </a:cubicBezTo>
              </a:path>
            </a:pathLst>
          </a:custGeom>
          <a:noFill/>
          <a:ln w="25400">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2" name="Conector Reto 21"/>
          <p:cNvCxnSpPr/>
          <p:nvPr/>
        </p:nvCxnSpPr>
        <p:spPr>
          <a:xfrm>
            <a:off x="6532880" y="1640205"/>
            <a:ext cx="2489835" cy="227838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1401445" y="1596390"/>
            <a:ext cx="3807460" cy="3087370"/>
          </a:xfrm>
          <a:prstGeom prst="line">
            <a:avLst/>
          </a:prstGeom>
          <a:ln w="25400">
            <a:solidFill>
              <a:schemeClr val="tx1"/>
            </a:solidFill>
            <a:prstDash val="solid"/>
          </a:ln>
        </p:spPr>
        <p:style>
          <a:lnRef idx="1">
            <a:schemeClr val="accent1"/>
          </a:lnRef>
          <a:fillRef idx="0">
            <a:schemeClr val="accent1"/>
          </a:fillRef>
          <a:effectRef idx="0">
            <a:schemeClr val="accent1"/>
          </a:effectRef>
          <a:fontRef idx="minor">
            <a:schemeClr val="tx1"/>
          </a:fontRef>
        </p:style>
      </p:cxnSp>
      <p:sp>
        <p:nvSpPr>
          <p:cNvPr id="26" name="Caixa de Texto 25"/>
          <p:cNvSpPr txBox="1"/>
          <p:nvPr/>
        </p:nvSpPr>
        <p:spPr>
          <a:xfrm>
            <a:off x="9375775" y="5093970"/>
            <a:ext cx="461645" cy="583565"/>
          </a:xfrm>
          <a:prstGeom prst="rect">
            <a:avLst/>
          </a:prstGeom>
          <a:noFill/>
        </p:spPr>
        <p:txBody>
          <a:bodyPr wrap="none" rtlCol="0">
            <a:spAutoFit/>
          </a:bodyPr>
          <a:lstStyle/>
          <a:p>
            <a:r>
              <a:rPr lang="pt-BR" altLang="en-US" sz="3200">
                <a:latin typeface="Symbol" panose="05050102010706020507" charset="0"/>
                <a:cs typeface="Symbol" panose="05050102010706020507" charset="0"/>
              </a:rPr>
              <a:t>w</a:t>
            </a:r>
            <a:endParaRPr lang="pt-BR" altLang="en-US" sz="3200">
              <a:latin typeface="Symbol" panose="05050102010706020507" charset="0"/>
              <a:cs typeface="Symbol" panose="05050102010706020507" charset="0"/>
            </a:endParaRPr>
          </a:p>
        </p:txBody>
      </p:sp>
      <p:sp>
        <p:nvSpPr>
          <p:cNvPr id="27" name="Caixa de Texto 26"/>
          <p:cNvSpPr txBox="1"/>
          <p:nvPr/>
        </p:nvSpPr>
        <p:spPr>
          <a:xfrm>
            <a:off x="810260" y="803910"/>
            <a:ext cx="694055" cy="521970"/>
          </a:xfrm>
          <a:prstGeom prst="rect">
            <a:avLst/>
          </a:prstGeom>
          <a:noFill/>
        </p:spPr>
        <p:txBody>
          <a:bodyPr wrap="square" rtlCol="0">
            <a:spAutoFit/>
          </a:bodyPr>
          <a:lstStyle/>
          <a:p>
            <a:r>
              <a:rPr lang="pt-BR" altLang="en-US" sz="2800"/>
              <a:t>dB</a:t>
            </a:r>
            <a:endParaRPr lang="pt-BR" altLang="en-US" sz="2800"/>
          </a:p>
        </p:txBody>
      </p:sp>
      <p:sp>
        <p:nvSpPr>
          <p:cNvPr id="28" name="Caixa de Texto 27"/>
          <p:cNvSpPr txBox="1"/>
          <p:nvPr/>
        </p:nvSpPr>
        <p:spPr>
          <a:xfrm>
            <a:off x="3154045" y="3683635"/>
            <a:ext cx="301625" cy="583565"/>
          </a:xfrm>
          <a:prstGeom prst="rect">
            <a:avLst/>
          </a:prstGeom>
          <a:noFill/>
        </p:spPr>
        <p:txBody>
          <a:bodyPr wrap="square" rtlCol="0">
            <a:spAutoFit/>
          </a:bodyPr>
          <a:lstStyle/>
          <a:p>
            <a:r>
              <a:rPr lang="pt-BR" altLang="en-US" sz="3200"/>
              <a:t>s</a:t>
            </a:r>
            <a:endParaRPr lang="pt-BR" altLang="en-US" sz="3200"/>
          </a:p>
        </p:txBody>
      </p:sp>
      <p:cxnSp>
        <p:nvCxnSpPr>
          <p:cNvPr id="29" name="Conector Reto 28"/>
          <p:cNvCxnSpPr/>
          <p:nvPr/>
        </p:nvCxnSpPr>
        <p:spPr>
          <a:xfrm flipV="1">
            <a:off x="1131570" y="4639945"/>
            <a:ext cx="7197725" cy="29845"/>
          </a:xfrm>
          <a:prstGeom prst="line">
            <a:avLst/>
          </a:prstGeom>
          <a:ln w="25400">
            <a:solidFill>
              <a:srgbClr val="C00000"/>
            </a:solidFill>
            <a:prstDash val="sysDash"/>
          </a:ln>
        </p:spPr>
        <p:style>
          <a:lnRef idx="1">
            <a:schemeClr val="accent1"/>
          </a:lnRef>
          <a:fillRef idx="0">
            <a:schemeClr val="accent1"/>
          </a:fillRef>
          <a:effectRef idx="0">
            <a:schemeClr val="accent1"/>
          </a:effectRef>
          <a:fontRef idx="minor">
            <a:schemeClr val="tx1"/>
          </a:fontRef>
        </p:style>
      </p:cxnSp>
      <p:sp>
        <p:nvSpPr>
          <p:cNvPr id="30" name="Caixa de Texto 29"/>
          <p:cNvSpPr txBox="1"/>
          <p:nvPr/>
        </p:nvSpPr>
        <p:spPr>
          <a:xfrm>
            <a:off x="7587615" y="4179570"/>
            <a:ext cx="497840" cy="460375"/>
          </a:xfrm>
          <a:prstGeom prst="rect">
            <a:avLst/>
          </a:prstGeom>
          <a:noFill/>
        </p:spPr>
        <p:txBody>
          <a:bodyPr wrap="square" rtlCol="0">
            <a:spAutoFit/>
          </a:bodyPr>
          <a:lstStyle/>
          <a:p>
            <a:r>
              <a:rPr lang="pt-BR" altLang="en-US" sz="2400"/>
              <a:t>L</a:t>
            </a:r>
            <a:endParaRPr lang="pt-BR" altLang="en-US" sz="2400"/>
          </a:p>
        </p:txBody>
      </p:sp>
      <mc:AlternateContent xmlns:mc="http://schemas.openxmlformats.org/markup-compatibility/2006">
        <mc:Choice xmlns:a14="http://schemas.microsoft.com/office/drawing/2010/main" Requires="a14">
          <p:sp>
            <p:nvSpPr>
              <p:cNvPr id="31" name="Caixa de Texto 30"/>
              <p:cNvSpPr txBox="1"/>
              <p:nvPr/>
            </p:nvSpPr>
            <p:spPr>
              <a:xfrm>
                <a:off x="4658995" y="3230245"/>
                <a:ext cx="2820670" cy="45339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2400" i="1">
                          <a:latin typeface="Cambria Math" panose="02040503050406030204" pitchFamily="18" charset="0"/>
                          <a:ea typeface="Cambria Math" panose="02040503050406030204" pitchFamily="18" charset="0"/>
                          <a:cs typeface="Cambria Math" panose="02040503050406030204" pitchFamily="18" charset="0"/>
                        </a:rPr>
                        <m:t>𝐿𝐶</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𝑆𝐿𝐺</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1</m:t>
                      </m:r>
                    </m:oMath>
                  </m:oMathPara>
                </a14:m>
                <a:endParaRPr lang="en-US" altLang="pt-BR" sz="2400" i="1">
                  <a:latin typeface="Cambria Math" panose="02040503050406030204" pitchFamily="18" charset="0"/>
                  <a:ea typeface="MS Mincho" charset="0"/>
                  <a:cs typeface="Cambria Math" panose="02040503050406030204" pitchFamily="18" charset="0"/>
                </a:endParaRPr>
              </a:p>
            </p:txBody>
          </p:sp>
        </mc:Choice>
        <mc:Fallback>
          <p:sp>
            <p:nvSpPr>
              <p:cNvPr id="31" name="Caixa de Texto 30"/>
              <p:cNvSpPr txBox="1">
                <a:spLocks noRot="1" noChangeAspect="1" noMove="1" noResize="1" noEditPoints="1" noAdjustHandles="1" noChangeArrowheads="1" noChangeShapeType="1" noTextEdit="1"/>
              </p:cNvSpPr>
              <p:nvPr/>
            </p:nvSpPr>
            <p:spPr>
              <a:xfrm>
                <a:off x="4658995" y="3230245"/>
                <a:ext cx="2820670" cy="453390"/>
              </a:xfrm>
              <a:prstGeom prst="rect">
                <a:avLst/>
              </a:prstGeom>
              <a:blipFill rotWithShape="1">
                <a:blip r:embed="rId1"/>
                <a:stretch>
                  <a:fillRect/>
                </a:stretch>
              </a:blipFill>
            </p:spPr>
            <p:txBody>
              <a:bodyPr/>
              <a:lstStyle/>
              <a:p>
                <a:r>
                  <a:rPr lang="pt-BR" altLang="en-US">
                    <a:noFill/>
                  </a:rPr>
                  <a:t> </a:t>
                </a:r>
              </a:p>
            </p:txBody>
          </p:sp>
        </mc:Fallback>
      </mc:AlternateContent>
      <p:sp>
        <p:nvSpPr>
          <p:cNvPr id="32" name="Caixa de Texto 31"/>
          <p:cNvSpPr txBox="1"/>
          <p:nvPr/>
        </p:nvSpPr>
        <p:spPr>
          <a:xfrm>
            <a:off x="7679690" y="2258695"/>
            <a:ext cx="1900555" cy="460375"/>
          </a:xfrm>
          <a:prstGeom prst="rect">
            <a:avLst/>
          </a:prstGeom>
          <a:noFill/>
        </p:spPr>
        <p:txBody>
          <a:bodyPr wrap="square" rtlCol="0">
            <a:spAutoFit/>
          </a:bodyPr>
          <a:lstStyle/>
          <a:p>
            <a:r>
              <a:rPr lang="pt-BR" altLang="en-US" sz="2400"/>
              <a:t>-20 dB/dec</a:t>
            </a:r>
            <a:endParaRPr lang="pt-BR" altLang="en-US" sz="2400"/>
          </a:p>
        </p:txBody>
      </p:sp>
      <p:sp>
        <p:nvSpPr>
          <p:cNvPr id="33" name="Caixa de Texto 32"/>
          <p:cNvSpPr txBox="1"/>
          <p:nvPr/>
        </p:nvSpPr>
        <p:spPr>
          <a:xfrm>
            <a:off x="2355215" y="2385060"/>
            <a:ext cx="1900555" cy="460375"/>
          </a:xfrm>
          <a:prstGeom prst="rect">
            <a:avLst/>
          </a:prstGeom>
          <a:noFill/>
        </p:spPr>
        <p:txBody>
          <a:bodyPr wrap="square" rtlCol="0">
            <a:spAutoFit/>
          </a:bodyPr>
          <a:lstStyle/>
          <a:p>
            <a:r>
              <a:rPr lang="pt-BR" altLang="en-US" sz="2400"/>
              <a:t>20 dB/dec</a:t>
            </a:r>
            <a:endParaRPr lang="pt-BR" altLang="en-US" sz="2400"/>
          </a:p>
        </p:txBody>
      </p:sp>
      <p:sp>
        <p:nvSpPr>
          <p:cNvPr id="34" name="Caixa de Texto 33"/>
          <p:cNvSpPr txBox="1"/>
          <p:nvPr/>
        </p:nvSpPr>
        <p:spPr>
          <a:xfrm>
            <a:off x="7029450" y="5424170"/>
            <a:ext cx="1900555" cy="460375"/>
          </a:xfrm>
          <a:prstGeom prst="rect">
            <a:avLst/>
          </a:prstGeom>
          <a:noFill/>
        </p:spPr>
        <p:txBody>
          <a:bodyPr wrap="square" rtlCol="0">
            <a:spAutoFit/>
          </a:bodyPr>
          <a:lstStyle/>
          <a:p>
            <a:r>
              <a:rPr lang="pt-BR" altLang="en-US" sz="2400"/>
              <a:t>-40 dB/dec</a:t>
            </a:r>
            <a:endParaRPr lang="pt-BR" altLang="en-US" sz="2400"/>
          </a:p>
        </p:txBody>
      </p:sp>
      <p:cxnSp>
        <p:nvCxnSpPr>
          <p:cNvPr id="35" name="Conector Reto 34"/>
          <p:cNvCxnSpPr/>
          <p:nvPr/>
        </p:nvCxnSpPr>
        <p:spPr>
          <a:xfrm flipH="1" flipV="1">
            <a:off x="5963920" y="266700"/>
            <a:ext cx="14605" cy="50399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36" name="Caixa de Texto 35"/>
          <p:cNvSpPr txBox="1"/>
          <p:nvPr/>
        </p:nvSpPr>
        <p:spPr>
          <a:xfrm>
            <a:off x="5795645" y="5093970"/>
            <a:ext cx="600075" cy="583565"/>
          </a:xfrm>
          <a:prstGeom prst="rect">
            <a:avLst/>
          </a:prstGeom>
          <a:noFill/>
        </p:spPr>
        <p:txBody>
          <a:bodyPr wrap="none" rtlCol="0">
            <a:spAutoFit/>
          </a:bodyPr>
          <a:lstStyle/>
          <a:p>
            <a:r>
              <a:rPr lang="pt-BR" altLang="en-US" sz="3200">
                <a:latin typeface="Symbol" panose="05050102010706020507" charset="0"/>
                <a:cs typeface="Symbol" panose="05050102010706020507" charset="0"/>
              </a:rPr>
              <a:t>w</a:t>
            </a:r>
            <a:r>
              <a:rPr lang="pt-BR" altLang="en-US" sz="3200" baseline="-25000">
                <a:latin typeface="Comic Sans MS" panose="030F0702030302020204" pitchFamily="66" charset="0"/>
                <a:cs typeface="Comic Sans MS" panose="030F0702030302020204" pitchFamily="66" charset="0"/>
              </a:rPr>
              <a:t>n</a:t>
            </a:r>
            <a:endParaRPr lang="pt-BR" altLang="en-US" sz="3200" baseline="-25000">
              <a:latin typeface="Comic Sans MS" panose="030F0702030302020204" pitchFamily="66" charset="0"/>
              <a:cs typeface="Comic Sans MS" panose="030F0702030302020204" pitchFamily="66" charset="0"/>
            </a:endParaRPr>
          </a:p>
        </p:txBody>
      </p:sp>
      <p:sp>
        <p:nvSpPr>
          <p:cNvPr id="37" name="Caixa de Texto 36"/>
          <p:cNvSpPr txBox="1"/>
          <p:nvPr/>
        </p:nvSpPr>
        <p:spPr>
          <a:xfrm>
            <a:off x="1433195" y="5152390"/>
            <a:ext cx="392430" cy="521970"/>
          </a:xfrm>
          <a:prstGeom prst="rect">
            <a:avLst/>
          </a:prstGeom>
          <a:noFill/>
        </p:spPr>
        <p:txBody>
          <a:bodyPr wrap="square" rtlCol="0">
            <a:spAutoFit/>
          </a:bodyPr>
          <a:lstStyle/>
          <a:p>
            <a:r>
              <a:rPr lang="pt-BR" altLang="en-US" sz="2800"/>
              <a:t>1</a:t>
            </a:r>
            <a:endParaRPr lang="pt-BR" altLang="en-US" sz="2800"/>
          </a:p>
        </p:txBody>
      </p:sp>
      <p:sp>
        <p:nvSpPr>
          <p:cNvPr id="38" name="Caixa de Texto 37"/>
          <p:cNvSpPr txBox="1"/>
          <p:nvPr/>
        </p:nvSpPr>
        <p:spPr>
          <a:xfrm>
            <a:off x="422275" y="4315460"/>
            <a:ext cx="979170" cy="368300"/>
          </a:xfrm>
          <a:prstGeom prst="rect">
            <a:avLst/>
          </a:prstGeom>
          <a:noFill/>
        </p:spPr>
        <p:txBody>
          <a:bodyPr wrap="square" rtlCol="0">
            <a:spAutoFit/>
          </a:bodyPr>
          <a:lstStyle/>
          <a:p>
            <a:r>
              <a:rPr lang="pt-BR" altLang="en-US"/>
              <a:t>20log(L)</a:t>
            </a:r>
            <a:endParaRPr lang="pt-BR" altLang="en-US"/>
          </a:p>
        </p:txBody>
      </p:sp>
      <mc:AlternateContent xmlns:mc="http://schemas.openxmlformats.org/markup-compatibility/2006">
        <mc:Choice xmlns:a14="http://schemas.microsoft.com/office/drawing/2010/main" Requires="a14">
          <p:sp>
            <p:nvSpPr>
              <p:cNvPr id="39" name="Caixa de Texto 38"/>
              <p:cNvSpPr txBox="1"/>
              <p:nvPr/>
            </p:nvSpPr>
            <p:spPr>
              <a:xfrm>
                <a:off x="6532880" y="330200"/>
                <a:ext cx="5039360" cy="99568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2000" i="1">
                          <a:latin typeface="Cambria Math" panose="02040503050406030204" pitchFamily="18" charset="0"/>
                          <a:cs typeface="Cambria Math" panose="02040503050406030204" pitchFamily="18" charset="0"/>
                        </a:rPr>
                        <m:t>−</m:t>
                      </m:r>
                      <m:r>
                        <a:rPr lang="en-US" altLang="pt-BR" sz="2000" i="1">
                          <a:latin typeface="Cambria Math" panose="02040503050406030204" pitchFamily="18" charset="0"/>
                          <a:cs typeface="Cambria Math" panose="02040503050406030204" pitchFamily="18" charset="0"/>
                        </a:rPr>
                        <m:t>20</m:t>
                      </m:r>
                      <m:r>
                        <a:rPr lang="en-US" altLang="pt-BR" sz="2000" i="1">
                          <a:latin typeface="Cambria Math" panose="02040503050406030204" pitchFamily="18" charset="0"/>
                          <a:cs typeface="Cambria Math" panose="02040503050406030204" pitchFamily="18" charset="0"/>
                        </a:rPr>
                        <m:t>𝑙𝑜𝑔</m:t>
                      </m:r>
                      <m:r>
                        <a:rPr lang="en-US" altLang="pt-BR" sz="2000" i="1">
                          <a:latin typeface="Cambria Math" panose="02040503050406030204" pitchFamily="18" charset="0"/>
                          <a:cs typeface="Cambria Math" panose="02040503050406030204" pitchFamily="18" charset="0"/>
                        </a:rPr>
                        <m:t>(</m:t>
                      </m:r>
                      <m:r>
                        <a:rPr lang="en-US" altLang="pt-BR" sz="2000" i="1">
                          <a:latin typeface="Cambria Math" panose="02040503050406030204" pitchFamily="18" charset="0"/>
                          <a:cs typeface="Cambria Math" panose="02040503050406030204" pitchFamily="18" charset="0"/>
                        </a:rPr>
                        <m:t>𝐺</m:t>
                      </m:r>
                      <m:rad>
                        <m:radPr>
                          <m:degHide m:val="on"/>
                          <m:ctrlPr>
                            <a:rPr lang="en-US" altLang="pt-BR" sz="2000" i="1">
                              <a:latin typeface="Cambria Math" panose="02040503050406030204" pitchFamily="18" charset="0"/>
                              <a:cs typeface="Cambria Math" panose="02040503050406030204" pitchFamily="18" charset="0"/>
                            </a:rPr>
                          </m:ctrlPr>
                        </m:radPr>
                        <m:deg/>
                        <m:e>
                          <m:f>
                            <m:fPr>
                              <m:ctrlPr>
                                <a:rPr lang="en-US" altLang="pt-BR" sz="2000" i="1">
                                  <a:latin typeface="Cambria Math" panose="02040503050406030204" pitchFamily="18" charset="0"/>
                                  <a:cs typeface="Cambria Math" panose="02040503050406030204" pitchFamily="18" charset="0"/>
                                </a:rPr>
                              </m:ctrlPr>
                            </m:fPr>
                            <m:num>
                              <m:r>
                                <a:rPr lang="en-US" altLang="pt-BR" sz="2000" i="1">
                                  <a:latin typeface="Cambria Math" panose="02040503050406030204" pitchFamily="18" charset="0"/>
                                  <a:cs typeface="Cambria Math" panose="02040503050406030204" pitchFamily="18" charset="0"/>
                                </a:rPr>
                                <m:t>𝐿</m:t>
                              </m:r>
                            </m:num>
                            <m:den>
                              <m:r>
                                <a:rPr lang="en-US" altLang="pt-BR" sz="2000" i="1">
                                  <a:latin typeface="Cambria Math" panose="02040503050406030204" pitchFamily="18" charset="0"/>
                                  <a:cs typeface="Cambria Math" panose="02040503050406030204" pitchFamily="18" charset="0"/>
                                </a:rPr>
                                <m:t>𝐶</m:t>
                              </m:r>
                            </m:den>
                          </m:f>
                        </m:e>
                      </m:rad>
                      <m:r>
                        <a:rPr lang="en-US" altLang="pt-BR" sz="2000" i="1">
                          <a:latin typeface="Cambria Math" panose="02040503050406030204" pitchFamily="18" charset="0"/>
                          <a:cs typeface="Cambria Math" panose="02040503050406030204" pitchFamily="18" charset="0"/>
                        </a:rPr>
                        <m:t>)+</m:t>
                      </m:r>
                      <m:r>
                        <a:rPr lang="en-US" altLang="pt-BR" sz="2000" i="1">
                          <a:latin typeface="Cambria Math" panose="02040503050406030204" pitchFamily="18" charset="0"/>
                          <a:cs typeface="Cambria Math" panose="02040503050406030204" pitchFamily="18" charset="0"/>
                        </a:rPr>
                        <m:t>20</m:t>
                      </m:r>
                      <m:r>
                        <a:rPr lang="en-US" altLang="pt-BR" sz="2000" i="1">
                          <a:latin typeface="Cambria Math" panose="02040503050406030204" pitchFamily="18" charset="0"/>
                          <a:cs typeface="Cambria Math" panose="02040503050406030204" pitchFamily="18" charset="0"/>
                        </a:rPr>
                        <m:t>𝑙𝑜𝑔</m:t>
                      </m:r>
                      <m:r>
                        <a:rPr lang="en-US" altLang="pt-BR" sz="2000" i="1">
                          <a:latin typeface="Cambria Math" panose="02040503050406030204" pitchFamily="18" charset="0"/>
                          <a:cs typeface="Cambria Math" panose="02040503050406030204" pitchFamily="18" charset="0"/>
                        </a:rPr>
                        <m:t>(</m:t>
                      </m:r>
                      <m:sSub>
                        <m:sSubPr>
                          <m:ctrlPr>
                            <a:rPr lang="en-US" altLang="pt-BR" sz="2000" i="1">
                              <a:latin typeface="Cambria Math" panose="02040503050406030204" pitchFamily="18" charset="0"/>
                              <a:cs typeface="Cambria Math" panose="02040503050406030204" pitchFamily="18" charset="0"/>
                            </a:rPr>
                          </m:ctrlPr>
                        </m:sSubPr>
                        <m:e>
                          <m:r>
                            <a:rPr lang="en-US" altLang="pt-BR" sz="2000" i="1">
                              <a:latin typeface="Cambria Math" panose="02040503050406030204" pitchFamily="18" charset="0"/>
                              <a:cs typeface="Cambria Math" panose="02040503050406030204" pitchFamily="18" charset="0"/>
                            </a:rPr>
                            <m:t>𝜔</m:t>
                          </m:r>
                        </m:e>
                        <m:sub>
                          <m:r>
                            <a:rPr lang="en-US" altLang="pt-BR" sz="2000" i="1">
                              <a:latin typeface="Cambria Math" panose="02040503050406030204" pitchFamily="18" charset="0"/>
                              <a:cs typeface="Cambria Math" panose="02040503050406030204" pitchFamily="18" charset="0"/>
                            </a:rPr>
                            <m:t>𝑛</m:t>
                          </m:r>
                        </m:sub>
                      </m:sSub>
                      <m:r>
                        <a:rPr lang="en-US" altLang="pt-BR" sz="2000" i="1">
                          <a:latin typeface="Cambria Math" panose="02040503050406030204" pitchFamily="18" charset="0"/>
                          <a:cs typeface="Cambria Math" panose="02040503050406030204" pitchFamily="18" charset="0"/>
                        </a:rPr>
                        <m:t>)+</m:t>
                      </m:r>
                      <m:r>
                        <a:rPr lang="en-US" altLang="pt-BR" sz="2000" i="1">
                          <a:latin typeface="Cambria Math" panose="02040503050406030204" pitchFamily="18" charset="0"/>
                          <a:cs typeface="Cambria Math" panose="02040503050406030204" pitchFamily="18" charset="0"/>
                        </a:rPr>
                        <m:t>20</m:t>
                      </m:r>
                      <m:r>
                        <a:rPr lang="en-US" altLang="pt-BR" sz="2000" i="1">
                          <a:latin typeface="Cambria Math" panose="02040503050406030204" pitchFamily="18" charset="0"/>
                          <a:cs typeface="Cambria Math" panose="02040503050406030204" pitchFamily="18" charset="0"/>
                        </a:rPr>
                        <m:t>𝑙𝑜𝑔</m:t>
                      </m:r>
                      <m:r>
                        <a:rPr lang="en-US" altLang="pt-BR" sz="2000" i="1">
                          <a:latin typeface="Cambria Math" panose="02040503050406030204" pitchFamily="18" charset="0"/>
                          <a:cs typeface="Cambria Math" panose="02040503050406030204" pitchFamily="18" charset="0"/>
                        </a:rPr>
                        <m:t>(</m:t>
                      </m:r>
                      <m:r>
                        <a:rPr lang="en-US" altLang="pt-BR" sz="2000" i="1">
                          <a:latin typeface="Cambria Math" panose="02040503050406030204" pitchFamily="18" charset="0"/>
                          <a:cs typeface="Cambria Math" panose="02040503050406030204" pitchFamily="18" charset="0"/>
                        </a:rPr>
                        <m:t>𝐿</m:t>
                      </m:r>
                      <m:r>
                        <a:rPr lang="en-US" altLang="pt-BR" sz="2000" i="1">
                          <a:latin typeface="Cambria Math" panose="02040503050406030204" pitchFamily="18" charset="0"/>
                          <a:ea typeface="MS Mincho" charset="0"/>
                          <a:cs typeface="Cambria Math" panose="02040503050406030204" pitchFamily="18" charset="0"/>
                        </a:rPr>
                        <m:t>)</m:t>
                      </m:r>
                    </m:oMath>
                  </m:oMathPara>
                </a14:m>
                <a:endParaRPr lang="en-US" altLang="pt-BR" sz="2000" i="1">
                  <a:latin typeface="Cambria Math" panose="02040503050406030204" pitchFamily="18" charset="0"/>
                  <a:cs typeface="Cambria Math" panose="02040503050406030204" pitchFamily="18" charset="0"/>
                </a:endParaRPr>
              </a:p>
            </p:txBody>
          </p:sp>
        </mc:Choice>
        <mc:Fallback>
          <p:sp>
            <p:nvSpPr>
              <p:cNvPr id="39" name="Caixa de Texto 38"/>
              <p:cNvSpPr txBox="1">
                <a:spLocks noRot="1" noChangeAspect="1" noMove="1" noResize="1" noEditPoints="1" noAdjustHandles="1" noChangeArrowheads="1" noChangeShapeType="1" noTextEdit="1"/>
              </p:cNvSpPr>
              <p:nvPr/>
            </p:nvSpPr>
            <p:spPr>
              <a:xfrm>
                <a:off x="6532880" y="330200"/>
                <a:ext cx="5039360" cy="995680"/>
              </a:xfrm>
              <a:prstGeom prst="rect">
                <a:avLst/>
              </a:prstGeom>
              <a:blipFill rotWithShape="1">
                <a:blip r:embed="rId2"/>
                <a:stretch>
                  <a:fillRect/>
                </a:stretch>
              </a:blipFill>
            </p:spPr>
            <p:txBody>
              <a:bodyPr/>
              <a:lstStyle/>
              <a:p>
                <a:r>
                  <a:rPr lang="pt-BR" altLang="en-US">
                    <a:noFill/>
                  </a:rPr>
                  <a:t> </a:t>
                </a:r>
              </a:p>
            </p:txBody>
          </p:sp>
        </mc:Fallback>
      </mc:AlternateContent>
      <p:sp>
        <p:nvSpPr>
          <p:cNvPr id="40" name="Forma livre 39"/>
          <p:cNvSpPr/>
          <p:nvPr/>
        </p:nvSpPr>
        <p:spPr>
          <a:xfrm>
            <a:off x="5944870" y="370840"/>
            <a:ext cx="799465" cy="454660"/>
          </a:xfrm>
          <a:custGeom>
            <a:avLst/>
            <a:gdLst>
              <a:gd name="connisteX0" fmla="*/ 0 w 799465"/>
              <a:gd name="connsiteY0" fmla="*/ 77245 h 454435"/>
              <a:gd name="connisteX1" fmla="*/ 361950 w 799465"/>
              <a:gd name="connsiteY1" fmla="*/ 16285 h 454435"/>
              <a:gd name="connisteX2" fmla="*/ 407035 w 799465"/>
              <a:gd name="connsiteY2" fmla="*/ 348390 h 454435"/>
              <a:gd name="connisteX3" fmla="*/ 799465 w 799465"/>
              <a:gd name="connsiteY3" fmla="*/ 454435 h 454435"/>
            </a:gdLst>
            <a:ahLst/>
            <a:cxnLst>
              <a:cxn ang="0">
                <a:pos x="connisteX0" y="connsiteY0"/>
              </a:cxn>
              <a:cxn ang="0">
                <a:pos x="connisteX1" y="connsiteY1"/>
              </a:cxn>
              <a:cxn ang="0">
                <a:pos x="connisteX2" y="connsiteY2"/>
              </a:cxn>
              <a:cxn ang="0">
                <a:pos x="connisteX3" y="connsiteY3"/>
              </a:cxn>
            </a:cxnLst>
            <a:rect l="l" t="t" r="r" b="b"/>
            <a:pathLst>
              <a:path w="799465" h="454435">
                <a:moveTo>
                  <a:pt x="0" y="77245"/>
                </a:moveTo>
                <a:cubicBezTo>
                  <a:pt x="71755" y="58195"/>
                  <a:pt x="280670" y="-37690"/>
                  <a:pt x="361950" y="16285"/>
                </a:cubicBezTo>
                <a:cubicBezTo>
                  <a:pt x="443230" y="70260"/>
                  <a:pt x="319405" y="260760"/>
                  <a:pt x="407035" y="348390"/>
                </a:cubicBezTo>
                <a:cubicBezTo>
                  <a:pt x="494665" y="436020"/>
                  <a:pt x="721995" y="439830"/>
                  <a:pt x="799465" y="454435"/>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3" name="Forma livre 42"/>
          <p:cNvSpPr/>
          <p:nvPr/>
        </p:nvSpPr>
        <p:spPr>
          <a:xfrm>
            <a:off x="4659630" y="370205"/>
            <a:ext cx="2549525" cy="1877695"/>
          </a:xfrm>
          <a:custGeom>
            <a:avLst/>
            <a:gdLst>
              <a:gd name="connisteX0" fmla="*/ 0 w 2549525"/>
              <a:gd name="connsiteY0" fmla="*/ 1666519 h 1877974"/>
              <a:gd name="connisteX1" fmla="*/ 286385 w 2549525"/>
              <a:gd name="connsiteY1" fmla="*/ 1455064 h 1877974"/>
              <a:gd name="connisteX2" fmla="*/ 542925 w 2549525"/>
              <a:gd name="connsiteY2" fmla="*/ 1213764 h 1877974"/>
              <a:gd name="connisteX3" fmla="*/ 784225 w 2549525"/>
              <a:gd name="connsiteY3" fmla="*/ 821334 h 1877974"/>
              <a:gd name="connisteX4" fmla="*/ 995680 w 2549525"/>
              <a:gd name="connsiteY4" fmla="*/ 308254 h 1877974"/>
              <a:gd name="connisteX5" fmla="*/ 1131570 w 2549525"/>
              <a:gd name="connsiteY5" fmla="*/ 51714 h 1877974"/>
              <a:gd name="connisteX6" fmla="*/ 1267460 w 2549525"/>
              <a:gd name="connsiteY6" fmla="*/ 66954 h 1877974"/>
              <a:gd name="connisteX7" fmla="*/ 1508760 w 2549525"/>
              <a:gd name="connsiteY7" fmla="*/ 595274 h 1877974"/>
              <a:gd name="connisteX8" fmla="*/ 1810385 w 2549525"/>
              <a:gd name="connsiteY8" fmla="*/ 1183284 h 1877974"/>
              <a:gd name="connisteX9" fmla="*/ 2292985 w 2549525"/>
              <a:gd name="connsiteY9" fmla="*/ 1636039 h 1877974"/>
              <a:gd name="connisteX10" fmla="*/ 2549525 w 2549525"/>
              <a:gd name="connsiteY10" fmla="*/ 1877974 h 187797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2549525" h="1877974">
                <a:moveTo>
                  <a:pt x="0" y="1666519"/>
                </a:moveTo>
                <a:cubicBezTo>
                  <a:pt x="52070" y="1629054"/>
                  <a:pt x="177800" y="1545869"/>
                  <a:pt x="286385" y="1455064"/>
                </a:cubicBezTo>
                <a:cubicBezTo>
                  <a:pt x="394970" y="1364259"/>
                  <a:pt x="443230" y="1340764"/>
                  <a:pt x="542925" y="1213764"/>
                </a:cubicBezTo>
                <a:cubicBezTo>
                  <a:pt x="642620" y="1086764"/>
                  <a:pt x="693420" y="1002309"/>
                  <a:pt x="784225" y="821334"/>
                </a:cubicBezTo>
                <a:cubicBezTo>
                  <a:pt x="875030" y="640359"/>
                  <a:pt x="926465" y="461924"/>
                  <a:pt x="995680" y="308254"/>
                </a:cubicBezTo>
                <a:cubicBezTo>
                  <a:pt x="1064895" y="154584"/>
                  <a:pt x="1076960" y="99974"/>
                  <a:pt x="1131570" y="51714"/>
                </a:cubicBezTo>
                <a:cubicBezTo>
                  <a:pt x="1186180" y="3454"/>
                  <a:pt x="1191895" y="-41631"/>
                  <a:pt x="1267460" y="66954"/>
                </a:cubicBezTo>
                <a:cubicBezTo>
                  <a:pt x="1343025" y="175539"/>
                  <a:pt x="1400175" y="371754"/>
                  <a:pt x="1508760" y="595274"/>
                </a:cubicBezTo>
                <a:cubicBezTo>
                  <a:pt x="1617345" y="818794"/>
                  <a:pt x="1653540" y="975004"/>
                  <a:pt x="1810385" y="1183284"/>
                </a:cubicBezTo>
                <a:cubicBezTo>
                  <a:pt x="1967230" y="1391564"/>
                  <a:pt x="2145030" y="1496974"/>
                  <a:pt x="2292985" y="1636039"/>
                </a:cubicBezTo>
                <a:cubicBezTo>
                  <a:pt x="2440940" y="1775104"/>
                  <a:pt x="2507615" y="1838604"/>
                  <a:pt x="2549525" y="187797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5" name="Caixa de Texto 4"/>
              <p:cNvSpPr txBox="1"/>
              <p:nvPr/>
            </p:nvSpPr>
            <p:spPr>
              <a:xfrm>
                <a:off x="2018665" y="200660"/>
                <a:ext cx="2125980" cy="795655"/>
              </a:xfrm>
              <a:prstGeom prst="rect">
                <a:avLst/>
              </a:prstGeom>
              <a:noFill/>
            </p:spPr>
            <p:txBody>
              <a:bodyPr wrap="square" rtlCol="0" anchor="t">
                <a:spAutoFit/>
              </a:bodyPr>
              <a:lstStyle/>
              <a:p>
                <a:pPr algn="ctr"/>
                <a14:m>
                  <m:oMath xmlns:m="http://schemas.openxmlformats.org/officeDocument/2006/math">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ea typeface="Cambria Math" panose="02040503050406030204" pitchFamily="18" charset="0"/>
                            <a:cs typeface="Cambria Math" panose="02040503050406030204" pitchFamily="18" charset="0"/>
                          </a:rPr>
                          <m:t>𝑠𝐿</m:t>
                        </m:r>
                      </m:num>
                      <m:den>
                        <m:sSup>
                          <m:sSup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3200" i="1">
                            <a:latin typeface="Cambria Math" panose="02040503050406030204" pitchFamily="18" charset="0"/>
                            <a:ea typeface="Cambria Math" panose="02040503050406030204" pitchFamily="18" charset="0"/>
                            <a:cs typeface="Cambria Math" panose="02040503050406030204" pitchFamily="18" charset="0"/>
                          </a:rPr>
                          <m:t>𝐿𝐶</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𝑠𝐿𝐺</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1</m:t>
                        </m:r>
                      </m:den>
                    </m:f>
                  </m:oMath>
                </a14:m>
                <a:r>
                  <a:rPr lang="pt-BR" altLang="en-US" i="1" dirty="0">
                    <a:latin typeface="Cambria Math" panose="02040503050406030204" pitchFamily="18" charset="0"/>
                    <a:ea typeface="Cambria Math" panose="02040503050406030204" pitchFamily="18" charset="0"/>
                    <a:cs typeface="Cambria Math" panose="02040503050406030204" pitchFamily="18" charset="0"/>
                    <a:sym typeface="+mn-ea"/>
                  </a:rPr>
                  <a:t> </a:t>
                </a:r>
                <a:endParaRPr lang="pt-BR" altLang="en-US"/>
              </a:p>
            </p:txBody>
          </p:sp>
        </mc:Choice>
        <mc:Fallback>
          <p:sp>
            <p:nvSpPr>
              <p:cNvPr id="5" name="Caixa de Texto 4"/>
              <p:cNvSpPr txBox="1">
                <a:spLocks noRot="1" noChangeAspect="1" noMove="1" noResize="1" noEditPoints="1" noAdjustHandles="1" noChangeArrowheads="1" noChangeShapeType="1" noTextEdit="1"/>
              </p:cNvSpPr>
              <p:nvPr/>
            </p:nvSpPr>
            <p:spPr>
              <a:xfrm>
                <a:off x="2018665" y="200660"/>
                <a:ext cx="2125980" cy="79565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0" name="Caixa de Texto 29"/>
              <p:cNvSpPr txBox="1"/>
              <p:nvPr/>
            </p:nvSpPr>
            <p:spPr>
              <a:xfrm>
                <a:off x="389346" y="772977"/>
                <a:ext cx="11587480" cy="4855210"/>
              </a:xfrm>
              <a:prstGeom prst="rect">
                <a:avLst/>
              </a:prstGeom>
              <a:noFill/>
            </p:spPr>
            <p:txBody>
              <a:bodyPr wrap="square" rtlCol="0">
                <a:spAutoFit/>
              </a:bodyPr>
              <a:lstStyle/>
              <a:p>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rPr>
                  <a:t>Observe que para se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endParaRPr>
              </a:p>
              <a:p>
                <a:pPr algn="ctr"/>
                <a14:m>
                  <m:oMath xmlns:m="http://schemas.openxmlformats.org/officeDocument/2006/math">
                    <m:r>
                      <a:rPr lang="en-US" altLang="pt-BR" sz="3200" i="1">
                        <a:latin typeface="Cambria Math" panose="02040503050406030204" pitchFamily="18" charset="0"/>
                        <a:ea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 ∞  </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𝑒𝑛𝑡</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ã</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𝑜</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 </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𝐺</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 </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0</m:t>
                    </m:r>
                  </m:oMath>
                </a14:m>
                <a:r>
                  <a:rPr lang="pt-BR" altLang="en-US" sz="3200" i="1" dirty="0">
                    <a:latin typeface="Cambria Math" panose="02040503050406030204" pitchFamily="18" charset="0"/>
                    <a:ea typeface="Cambria Math" panose="02040503050406030204" pitchFamily="18" charset="0"/>
                    <a:cs typeface="Cambria Math" panose="02040503050406030204" pitchFamily="18" charset="0"/>
                  </a:rPr>
                  <a:t>    </a:t>
                </a:r>
                <a:endParaRPr lang="pt-BR" altLang="en-US" sz="3200" i="1" dirty="0">
                  <a:latin typeface="Cambria Math" panose="02040503050406030204" pitchFamily="18" charset="0"/>
                  <a:ea typeface="Cambria Math" panose="02040503050406030204" pitchFamily="18" charset="0"/>
                  <a:cs typeface="Cambria Math" panose="02040503050406030204" pitchFamily="18" charset="0"/>
                </a:endParaRPr>
              </a:p>
              <a:p>
                <a:pPr algn="l"/>
                <a:r>
                  <a:rPr lang="pt-BR" altLang="en-US" sz="2800" dirty="0">
                    <a:latin typeface="Comic Sans MS" panose="030F0702030302020204" pitchFamily="66" charset="0"/>
                    <a:ea typeface="Cambria Math" panose="02040503050406030204" pitchFamily="18" charset="0"/>
                    <a:cs typeface="Comic Sans MS" panose="030F0702030302020204" pitchFamily="66" charset="0"/>
                  </a:rPr>
                  <a:t>Neste caso teremos</a:t>
                </a:r>
                <a:r>
                  <a:rPr lang="pt-BR" altLang="en-US" sz="2800" i="1" dirty="0">
                    <a:latin typeface="Comic Sans MS" panose="030F0702030302020204" pitchFamily="66" charset="0"/>
                    <a:ea typeface="Cambria Math" panose="02040503050406030204" pitchFamily="18" charset="0"/>
                    <a:cs typeface="Comic Sans MS" panose="030F0702030302020204" pitchFamily="66" charset="0"/>
                  </a:rPr>
                  <a:t> </a:t>
                </a:r>
                <a:endParaRPr lang="pt-BR" altLang="en-US" sz="2800" i="1" dirty="0">
                  <a:latin typeface="Comic Sans MS" panose="030F0702030302020204" pitchFamily="66" charset="0"/>
                  <a:ea typeface="Cambria Math" panose="02040503050406030204" pitchFamily="18" charset="0"/>
                  <a:cs typeface="Comic Sans MS" panose="030F0702030302020204" pitchFamily="66" charset="0"/>
                </a:endParaRPr>
              </a:p>
              <a:p>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20</m:t>
                      </m:r>
                      <m:r>
                        <a:rPr lang="en-US" altLang="pt-BR" sz="2800" i="1">
                          <a:latin typeface="Cambria Math" panose="02040503050406030204" pitchFamily="18" charset="0"/>
                          <a:cs typeface="Cambria Math" panose="02040503050406030204" pitchFamily="18" charset="0"/>
                        </a:rPr>
                        <m:t>𝑙𝑜𝑔</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𝐺</m:t>
                      </m:r>
                      <m:rad>
                        <m:radPr>
                          <m:degHide m:val="on"/>
                          <m:ctrlPr>
                            <a:rPr lang="en-US" altLang="pt-BR" sz="2800" i="1">
                              <a:latin typeface="Cambria Math" panose="02040503050406030204" pitchFamily="18" charset="0"/>
                              <a:cs typeface="Cambria Math" panose="02040503050406030204" pitchFamily="18" charset="0"/>
                            </a:rPr>
                          </m:ctrlPr>
                        </m:radPr>
                        <m:deg/>
                        <m:e>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𝐿</m:t>
                              </m:r>
                            </m:num>
                            <m:den>
                              <m:r>
                                <a:rPr lang="en-US" altLang="pt-BR" sz="2800" i="1">
                                  <a:latin typeface="Cambria Math" panose="02040503050406030204" pitchFamily="18" charset="0"/>
                                  <a:cs typeface="Cambria Math" panose="02040503050406030204" pitchFamily="18" charset="0"/>
                                </a:rPr>
                                <m:t>𝐶</m:t>
                              </m:r>
                            </m:den>
                          </m:f>
                        </m:e>
                      </m:rad>
                      <m:r>
                        <a:rPr lang="pt-BR" altLang="pt-BR" sz="2800" b="0" i="1" smtClean="0">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  →  +∞</m:t>
                      </m:r>
                    </m:oMath>
                  </m:oMathPara>
                </a14:m>
                <a:endParaRPr lang="pt-BR" altLang="en-US" sz="2800" i="1" dirty="0">
                  <a:latin typeface="Comic Sans MS" panose="030F0702030302020204" pitchFamily="66" charset="0"/>
                  <a:ea typeface="Cambria Math" panose="02040503050406030204" pitchFamily="18" charset="0"/>
                  <a:cs typeface="Comic Sans MS" panose="030F0702030302020204" pitchFamily="66" charset="0"/>
                </a:endParaRPr>
              </a:p>
              <a:p>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rPr>
                  <a:t>Assim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rPr>
                  <a:t>na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rPr>
                  <a:t>frequência </a:t>
                </a:r>
                <a:r>
                  <a:rPr lang="pt-BR" altLang="en-US" sz="2800" dirty="0" err="1">
                    <a:latin typeface="Symbol" panose="05050102010706020507" charset="0"/>
                    <a:ea typeface="Cambria Math" panose="02040503050406030204" pitchFamily="18" charset="0"/>
                    <a:cs typeface="Symbol" panose="05050102010706020507" charset="0"/>
                  </a:rPr>
                  <a:t>w</a:t>
                </a:r>
                <a:r>
                  <a:rPr lang="pt-BR" altLang="en-US" sz="2800" baseline="-25000" dirty="0" err="1">
                    <a:latin typeface="Comic Sans MS" panose="030F0702030302020204" pitchFamily="66" charset="0"/>
                    <a:ea typeface="Cambria Math" panose="02040503050406030204" pitchFamily="18" charset="0"/>
                    <a:cs typeface="Comic Sans MS" panose="030F0702030302020204" pitchFamily="66" charset="0"/>
                  </a:rPr>
                  <a:t>n</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rPr>
                  <a:t>, teremos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rPr>
                  <a:t>0</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rPr>
                  <a:t> muito grande. </a:t>
                </a:r>
                <a:endParaRPr lang="pt-BR" altLang="en-US" sz="2800" dirty="0">
                  <a:latin typeface="Comic Sans MS" panose="030F0702030302020204" pitchFamily="66" charset="0"/>
                  <a:ea typeface="Cambria Math" panose="02040503050406030204" pitchFamily="18" charset="0"/>
                  <a:cs typeface="Comic Sans MS" panose="030F0702030302020204" pitchFamily="66" charset="0"/>
                </a:endParaRPr>
              </a:p>
              <a:p>
                <a:r>
                  <a:rPr lang="pt-BR" altLang="en-US" sz="2800" dirty="0">
                    <a:latin typeface="Comic Sans MS" panose="030F0702030302020204" pitchFamily="66" charset="0"/>
                    <a:ea typeface="Cambria Math" panose="02040503050406030204" pitchFamily="18" charset="0"/>
                    <a:cs typeface="Comic Sans MS" panose="030F0702030302020204" pitchFamily="66" charset="0"/>
                  </a:rPr>
                  <a:t>A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rPr>
                  <a:t>frequência</a:t>
                </a:r>
                <a:r>
                  <a:rPr lang="pt-BR" altLang="en-US" sz="2800" dirty="0" smtClean="0">
                    <a:latin typeface="Cambria Math" panose="02040503050406030204" pitchFamily="18" charset="0"/>
                    <a:ea typeface="Cambria Math" panose="02040503050406030204" pitchFamily="18" charset="0"/>
                    <a:cs typeface="Cambria Math" panose="02040503050406030204" pitchFamily="18" charset="0"/>
                  </a:rPr>
                  <a:t> </a:t>
                </a:r>
                <a:r>
                  <a:rPr lang="pt-BR" altLang="en-US" sz="2800" dirty="0" err="1">
                    <a:latin typeface="Symbol" panose="05050102010706020507" charset="0"/>
                    <a:ea typeface="Cambria Math" panose="02040503050406030204" pitchFamily="18" charset="0"/>
                    <a:cs typeface="Symbol" panose="05050102010706020507" charset="0"/>
                    <a:sym typeface="+mn-ea"/>
                  </a:rPr>
                  <a:t>w</a:t>
                </a:r>
                <a:r>
                  <a:rPr lang="pt-BR" altLang="en-US" sz="2800" baseline="-25000" dirty="0" err="1">
                    <a:latin typeface="Comic Sans MS" panose="030F0702030302020204" pitchFamily="66" charset="0"/>
                    <a:ea typeface="Cambria Math" panose="02040503050406030204" pitchFamily="18" charset="0"/>
                    <a:cs typeface="Comic Sans MS" panose="030F0702030302020204" pitchFamily="66" charset="0"/>
                    <a:sym typeface="+mn-ea"/>
                  </a:rPr>
                  <a:t>n</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mn-ea"/>
                  </a:rPr>
                  <a:t>é aquela onde a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mn-ea"/>
                  </a:rPr>
                  <a:t>impedância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mn-ea"/>
                  </a:rPr>
                  <a:t>do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mn-ea"/>
                  </a:rPr>
                  <a:t>capacitor,  1/</a:t>
                </a:r>
                <a:r>
                  <a:rPr lang="pt-BR" altLang="en-US" sz="2800" dirty="0" err="1" smtClean="0">
                    <a:latin typeface="Comic Sans MS" panose="030F0702030302020204" pitchFamily="66" charset="0"/>
                    <a:ea typeface="Cambria Math" panose="02040503050406030204" pitchFamily="18" charset="0"/>
                    <a:cs typeface="Comic Sans MS" panose="030F0702030302020204" pitchFamily="66" charset="0"/>
                    <a:sym typeface="+mn-ea"/>
                  </a:rPr>
                  <a:t>j</a:t>
                </a:r>
                <a:r>
                  <a:rPr lang="pt-BR" altLang="en-US" sz="2800" dirty="0" err="1" smtClean="0">
                    <a:latin typeface="Symbol" panose="05050102010706020507" charset="0"/>
                    <a:ea typeface="Cambria Math" panose="02040503050406030204" pitchFamily="18" charset="0"/>
                    <a:cs typeface="Symbol" panose="05050102010706020507" charset="0"/>
                    <a:sym typeface="+mn-ea"/>
                  </a:rPr>
                  <a:t>w</a:t>
                </a:r>
                <a:r>
                  <a:rPr lang="pt-BR" altLang="en-US" sz="2800" dirty="0" err="1" smtClean="0">
                    <a:latin typeface="Comic Sans MS" panose="030F0702030302020204" pitchFamily="66" charset="0"/>
                    <a:ea typeface="Cambria Math" panose="02040503050406030204" pitchFamily="18" charset="0"/>
                    <a:cs typeface="Symbol" panose="05050102010706020507" charset="0"/>
                    <a:sym typeface="+mn-ea"/>
                  </a:rPr>
                  <a:t>C</a:t>
                </a:r>
                <a:r>
                  <a:rPr lang="pt-BR" altLang="en-US" sz="2800" dirty="0" smtClean="0">
                    <a:latin typeface="Symbol" panose="05050102010706020507" charset="0"/>
                    <a:ea typeface="Cambria Math" panose="02040503050406030204" pitchFamily="18" charset="0"/>
                    <a:cs typeface="Symbol" panose="05050102010706020507" charset="0"/>
                    <a:sym typeface="+mn-ea"/>
                  </a:rPr>
                  <a:t>,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mn-ea"/>
                  </a:rPr>
                  <a:t>cancela a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mn-ea"/>
                  </a:rPr>
                  <a:t>impedância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mn-ea"/>
                  </a:rPr>
                  <a:t>do indutor, </a:t>
                </a:r>
                <a:r>
                  <a:rPr lang="pt-BR" altLang="en-US" sz="2800" dirty="0" err="1" smtClean="0">
                    <a:latin typeface="Comic Sans MS" panose="030F0702030302020204" pitchFamily="66" charset="0"/>
                    <a:ea typeface="Cambria Math" panose="02040503050406030204" pitchFamily="18" charset="0"/>
                    <a:cs typeface="Comic Sans MS" panose="030F0702030302020204" pitchFamily="66" charset="0"/>
                    <a:sym typeface="+mn-ea"/>
                  </a:rPr>
                  <a:t>j</a:t>
                </a:r>
                <a:r>
                  <a:rPr lang="pt-BR" altLang="en-US" sz="2800" dirty="0" err="1" smtClean="0">
                    <a:latin typeface="Symbol" panose="05050102010706020507" charset="0"/>
                    <a:ea typeface="Cambria Math" panose="02040503050406030204" pitchFamily="18" charset="0"/>
                    <a:cs typeface="Symbol" panose="05050102010706020507" charset="0"/>
                    <a:sym typeface="+mn-ea"/>
                  </a:rPr>
                  <a:t>w</a:t>
                </a:r>
                <a:r>
                  <a:rPr lang="pt-BR" altLang="en-US" sz="2800" dirty="0" err="1" smtClean="0">
                    <a:latin typeface="Comic Sans MS" panose="030F0702030302020204" pitchFamily="66" charset="0"/>
                    <a:ea typeface="Cambria Math" panose="02040503050406030204" pitchFamily="18" charset="0"/>
                    <a:cs typeface="Symbol" panose="05050102010706020507" charset="0"/>
                    <a:sym typeface="+mn-ea"/>
                  </a:rPr>
                  <a:t>L, ou seja</a:t>
                </a:r>
                <a:endParaRPr lang="pt-BR" altLang="en-US" sz="2800" dirty="0" smtClean="0">
                  <a:latin typeface="Comic Sans MS" panose="030F0702030302020204" pitchFamily="66" charset="0"/>
                  <a:ea typeface="Cambria Math" panose="02040503050406030204" pitchFamily="18" charset="0"/>
                  <a:cs typeface="Symbol" panose="05050102010706020507" charset="0"/>
                  <a:sym typeface="+mn-ea"/>
                </a:endParaRPr>
              </a:p>
              <a:p>
                <a:pPr algn="ctr"/>
                <a14:m>
                  <m:oMath xmlns:m="http://schemas.openxmlformats.org/officeDocument/2006/math">
                    <m:sSub>
                      <m:sSub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𝑗𝐿</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𝑛</m:t>
                        </m:r>
                      </m:sub>
                    </m:sSub>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i="1" smtClean="0">
                            <a:latin typeface="Cambria Math" panose="02040503050406030204" pitchFamily="18" charset="0"/>
                            <a:ea typeface="Cambria Math" panose="02040503050406030204" pitchFamily="18" charset="0"/>
                          </a:rPr>
                        </m:ctrlPr>
                      </m:fPr>
                      <m:num>
                        <m:r>
                          <a:rPr lang="pt-BR" altLang="pt-BR" sz="3200" b="0" i="1" smtClean="0">
                            <a:latin typeface="Cambria Math" panose="02040503050406030204" pitchFamily="18" charset="0"/>
                            <a:ea typeface="Cambria Math" panose="02040503050406030204" pitchFamily="18" charset="0"/>
                          </a:rPr>
                          <m:t>1</m:t>
                        </m:r>
                      </m:num>
                      <m:den>
                        <m:r>
                          <a:rPr lang="pt-BR" altLang="pt-BR" sz="3200" b="0" i="1" smtClean="0">
                            <a:latin typeface="Cambria Math" panose="02040503050406030204" pitchFamily="18" charset="0"/>
                            <a:ea typeface="Cambria Math" panose="02040503050406030204" pitchFamily="18" charset="0"/>
                          </a:rPr>
                          <m:t>𝑗𝐶</m:t>
                        </m:r>
                        <m:sSub>
                          <m:sSubPr>
                            <m:ctrlPr>
                              <a:rPr lang="pt-BR" altLang="pt-BR" sz="3200" b="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𝜔</m:t>
                            </m:r>
                          </m:e>
                          <m:sub>
                            <m:r>
                              <a:rPr lang="pt-BR" altLang="pt-BR" sz="3200" b="0" i="1" smtClean="0">
                                <a:latin typeface="Cambria Math" panose="02040503050406030204" pitchFamily="18" charset="0"/>
                                <a:ea typeface="Cambria Math" panose="02040503050406030204" pitchFamily="18" charset="0"/>
                              </a:rPr>
                              <m:t>𝑛</m:t>
                            </m:r>
                          </m:sub>
                        </m:sSub>
                      </m:den>
                    </m:f>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0</m:t>
                    </m:r>
                    <m:r>
                      <a:rPr lang="pt-BR" altLang="pt-BR" sz="3200" b="0" i="1" smtClean="0">
                        <a:latin typeface="Cambria Math" panose="02040503050406030204" pitchFamily="18" charset="0"/>
                        <a:ea typeface="Cambria Math" panose="02040503050406030204" pitchFamily="18" charset="0"/>
                      </a:rPr>
                      <m:t>  </m:t>
                    </m:r>
                    <m:groupChr>
                      <m:groupChrPr>
                        <m:chr m:val="⇒"/>
                        <m:pos m:val="top"/>
                        <m:ctrlPr>
                          <a:rPr lang="en-US" altLang="pt-BR" sz="3200" i="1" smtClean="0">
                            <a:latin typeface="Cambria Math" panose="02040503050406030204" pitchFamily="18" charset="0"/>
                            <a:ea typeface="Cambria Math" panose="02040503050406030204" pitchFamily="18" charset="0"/>
                          </a:rPr>
                        </m:ctrlPr>
                      </m:groupChrPr>
                      <m:e>
                        <m:r>
                          <m:rPr>
                            <m:brk m:alnAt="1"/>
                          </m:rPr>
                          <a:rPr lang="pt-BR" altLang="pt-BR" sz="3200" b="0" i="1" smtClean="0">
                            <a:latin typeface="Cambria Math" panose="02040503050406030204" pitchFamily="18" charset="0"/>
                            <a:ea typeface="Cambria Math" panose="02040503050406030204" pitchFamily="18" charset="0"/>
                          </a:rPr>
                          <m:t> </m:t>
                        </m:r>
                      </m:e>
                    </m:groupChr>
                  </m:oMath>
                </a14:m>
                <a:r>
                  <a:rPr lang="pt-BR" altLang="en-US" sz="3200" dirty="0" smtClean="0">
                    <a:latin typeface="Comic Sans MS" panose="030F0702030302020204" pitchFamily="66" charset="0"/>
                    <a:ea typeface="Cambria Math" panose="02040503050406030204" pitchFamily="18" charset="0"/>
                    <a:cs typeface="Comic Sans MS" panose="030F0702030302020204" pitchFamily="66" charset="0"/>
                    <a:sym typeface="+mn-ea"/>
                  </a:rPr>
                  <a:t>   </a:t>
                </a:r>
                <a14:m>
                  <m:oMath xmlns:m="http://schemas.openxmlformats.org/officeDocument/2006/math">
                    <m:sSub>
                      <m:sSub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𝑛</m:t>
                        </m:r>
                      </m:sub>
                    </m:sSub>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ea typeface="Cambria Math" panose="02040503050406030204" pitchFamily="18" charset="0"/>
                            <a:cs typeface="Cambria Math" panose="02040503050406030204" pitchFamily="18" charset="0"/>
                          </a:rPr>
                          <m:t>1</m:t>
                        </m:r>
                      </m:num>
                      <m:den>
                        <m:rad>
                          <m:radPr>
                            <m:degHide m:val="on"/>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radPr>
                          <m:deg/>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𝐿𝐶</m:t>
                            </m:r>
                          </m:e>
                        </m:rad>
                      </m:den>
                    </m:f>
                  </m:oMath>
                </a14:m>
                <a:endPar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30" name="Caixa de Texto 29"/>
              <p:cNvSpPr txBox="1">
                <a:spLocks noRot="1" noChangeAspect="1" noMove="1" noResize="1" noEditPoints="1" noAdjustHandles="1" noChangeArrowheads="1" noChangeShapeType="1" noTextEdit="1"/>
              </p:cNvSpPr>
              <p:nvPr/>
            </p:nvSpPr>
            <p:spPr>
              <a:xfrm>
                <a:off x="389346" y="772977"/>
                <a:ext cx="11587480" cy="4855210"/>
              </a:xfrm>
              <a:prstGeom prst="rect">
                <a:avLst/>
              </a:prstGeom>
              <a:blipFill rotWithShape="1">
                <a:blip r:embed="rId1"/>
                <a:stretch>
                  <a:fillRect l="-1" t="-4" r="1" b="4"/>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de Seta Reta 2"/>
          <p:cNvCxnSpPr/>
          <p:nvPr/>
        </p:nvCxnSpPr>
        <p:spPr>
          <a:xfrm>
            <a:off x="934720" y="3683635"/>
            <a:ext cx="7016750" cy="8255"/>
          </a:xfrm>
          <a:prstGeom prst="straightConnector1">
            <a:avLst/>
          </a:prstGeom>
          <a:ln>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4" name="Conector de Seta Reta 3"/>
          <p:cNvCxnSpPr/>
          <p:nvPr/>
        </p:nvCxnSpPr>
        <p:spPr>
          <a:xfrm flipV="1">
            <a:off x="1433195" y="919480"/>
            <a:ext cx="0" cy="4904105"/>
          </a:xfrm>
          <a:prstGeom prst="straightConnector1">
            <a:avLst/>
          </a:prstGeom>
          <a:ln>
            <a:solidFill>
              <a:schemeClr val="tx1"/>
            </a:solidFill>
            <a:headEnd type="none" w="lg" len="med"/>
            <a:tailEnd type="arrow"/>
          </a:ln>
        </p:spPr>
        <p:style>
          <a:lnRef idx="1">
            <a:schemeClr val="accent1"/>
          </a:lnRef>
          <a:fillRef idx="0">
            <a:schemeClr val="accent1"/>
          </a:fillRef>
          <a:effectRef idx="0">
            <a:schemeClr val="accent1"/>
          </a:effectRef>
          <a:fontRef idx="minor">
            <a:schemeClr val="tx1"/>
          </a:fontRef>
        </p:style>
      </p:cxnSp>
      <p:sp>
        <p:nvSpPr>
          <p:cNvPr id="26" name="Caixa de Texto 25"/>
          <p:cNvSpPr txBox="1"/>
          <p:nvPr/>
        </p:nvSpPr>
        <p:spPr>
          <a:xfrm>
            <a:off x="8007985" y="3683635"/>
            <a:ext cx="461645" cy="583565"/>
          </a:xfrm>
          <a:prstGeom prst="rect">
            <a:avLst/>
          </a:prstGeom>
          <a:noFill/>
        </p:spPr>
        <p:txBody>
          <a:bodyPr wrap="none" rtlCol="0">
            <a:spAutoFit/>
          </a:bodyPr>
          <a:lstStyle/>
          <a:p>
            <a:r>
              <a:rPr lang="pt-BR" altLang="en-US" sz="3200">
                <a:latin typeface="Symbol" panose="05050102010706020507" charset="0"/>
                <a:cs typeface="Symbol" panose="05050102010706020507" charset="0"/>
              </a:rPr>
              <a:t>w</a:t>
            </a:r>
            <a:endParaRPr lang="pt-BR" altLang="en-US" sz="3200">
              <a:latin typeface="Symbol" panose="05050102010706020507" charset="0"/>
              <a:cs typeface="Symbol" panose="05050102010706020507" charset="0"/>
            </a:endParaRPr>
          </a:p>
        </p:txBody>
      </p:sp>
      <p:sp>
        <p:nvSpPr>
          <p:cNvPr id="27" name="Caixa de Texto 26"/>
          <p:cNvSpPr txBox="1"/>
          <p:nvPr/>
        </p:nvSpPr>
        <p:spPr>
          <a:xfrm>
            <a:off x="707390" y="825500"/>
            <a:ext cx="694055" cy="521970"/>
          </a:xfrm>
          <a:prstGeom prst="rect">
            <a:avLst/>
          </a:prstGeom>
          <a:noFill/>
        </p:spPr>
        <p:txBody>
          <a:bodyPr wrap="square" rtlCol="0">
            <a:spAutoFit/>
          </a:bodyPr>
          <a:lstStyle/>
          <a:p>
            <a:r>
              <a:rPr lang="pt-BR" altLang="en-US" sz="2800"/>
              <a:t>rad.</a:t>
            </a:r>
            <a:endParaRPr lang="pt-BR" altLang="en-US" sz="2800"/>
          </a:p>
        </p:txBody>
      </p:sp>
      <p:cxnSp>
        <p:nvCxnSpPr>
          <p:cNvPr id="29" name="Conector Reto 28"/>
          <p:cNvCxnSpPr/>
          <p:nvPr/>
        </p:nvCxnSpPr>
        <p:spPr>
          <a:xfrm flipV="1">
            <a:off x="810260" y="1881505"/>
            <a:ext cx="6899910" cy="29845"/>
          </a:xfrm>
          <a:prstGeom prst="line">
            <a:avLst/>
          </a:prstGeom>
          <a:ln w="25400">
            <a:solidFill>
              <a:srgbClr val="C00000"/>
            </a:solidFill>
            <a:prstDash val="sysDash"/>
          </a:ln>
        </p:spPr>
        <p:style>
          <a:lnRef idx="1">
            <a:schemeClr val="accent1"/>
          </a:lnRef>
          <a:fillRef idx="0">
            <a:schemeClr val="accent1"/>
          </a:fillRef>
          <a:effectRef idx="0">
            <a:schemeClr val="accent1"/>
          </a:effectRef>
          <a:fontRef idx="minor">
            <a:schemeClr val="tx1"/>
          </a:fontRef>
        </p:style>
      </p:cxnSp>
      <p:sp>
        <p:nvSpPr>
          <p:cNvPr id="33" name="Caixa de Texto 32"/>
          <p:cNvSpPr txBox="1"/>
          <p:nvPr/>
        </p:nvSpPr>
        <p:spPr>
          <a:xfrm>
            <a:off x="707390" y="1421130"/>
            <a:ext cx="798830" cy="460375"/>
          </a:xfrm>
          <a:prstGeom prst="rect">
            <a:avLst/>
          </a:prstGeom>
          <a:noFill/>
        </p:spPr>
        <p:txBody>
          <a:bodyPr wrap="square" rtlCol="0">
            <a:spAutoFit/>
          </a:bodyPr>
          <a:lstStyle/>
          <a:p>
            <a:r>
              <a:rPr lang="pt-BR" altLang="en-US" sz="2400">
                <a:latin typeface="Symbol" panose="05050102010706020507" charset="0"/>
                <a:cs typeface="Symbol" panose="05050102010706020507" charset="0"/>
              </a:rPr>
              <a:t>p/2</a:t>
            </a:r>
            <a:endParaRPr lang="pt-BR" altLang="en-US" sz="2400">
              <a:latin typeface="Symbol" panose="05050102010706020507" charset="0"/>
              <a:cs typeface="Symbol" panose="05050102010706020507" charset="0"/>
            </a:endParaRPr>
          </a:p>
        </p:txBody>
      </p:sp>
      <p:sp>
        <p:nvSpPr>
          <p:cNvPr id="36" name="Caixa de Texto 35"/>
          <p:cNvSpPr txBox="1"/>
          <p:nvPr/>
        </p:nvSpPr>
        <p:spPr>
          <a:xfrm>
            <a:off x="4447540" y="3596005"/>
            <a:ext cx="600075" cy="583565"/>
          </a:xfrm>
          <a:prstGeom prst="rect">
            <a:avLst/>
          </a:prstGeom>
          <a:noFill/>
        </p:spPr>
        <p:txBody>
          <a:bodyPr wrap="none" rtlCol="0">
            <a:spAutoFit/>
          </a:bodyPr>
          <a:lstStyle/>
          <a:p>
            <a:r>
              <a:rPr lang="pt-BR" altLang="en-US" sz="3200">
                <a:latin typeface="Symbol" panose="05050102010706020507" charset="0"/>
                <a:cs typeface="Symbol" panose="05050102010706020507" charset="0"/>
              </a:rPr>
              <a:t>w</a:t>
            </a:r>
            <a:r>
              <a:rPr lang="pt-BR" altLang="en-US" sz="3200" baseline="-25000">
                <a:latin typeface="Comic Sans MS" panose="030F0702030302020204" pitchFamily="66" charset="0"/>
                <a:cs typeface="Comic Sans MS" panose="030F0702030302020204" pitchFamily="66" charset="0"/>
              </a:rPr>
              <a:t>n</a:t>
            </a:r>
            <a:endParaRPr lang="pt-BR" altLang="en-US" sz="3200" baseline="-25000">
              <a:latin typeface="Comic Sans MS" panose="030F0702030302020204" pitchFamily="66" charset="0"/>
              <a:cs typeface="Comic Sans MS" panose="030F0702030302020204" pitchFamily="66" charset="0"/>
            </a:endParaRPr>
          </a:p>
        </p:txBody>
      </p:sp>
      <p:cxnSp>
        <p:nvCxnSpPr>
          <p:cNvPr id="8" name="Conector Reto 7"/>
          <p:cNvCxnSpPr/>
          <p:nvPr/>
        </p:nvCxnSpPr>
        <p:spPr>
          <a:xfrm flipV="1">
            <a:off x="1148715" y="5457825"/>
            <a:ext cx="6923405" cy="36195"/>
          </a:xfrm>
          <a:prstGeom prst="line">
            <a:avLst/>
          </a:prstGeom>
          <a:ln w="25400">
            <a:solidFill>
              <a:srgbClr val="C00000"/>
            </a:solidFill>
            <a:prstDash val="sysDash"/>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flipH="1" flipV="1">
            <a:off x="4740275" y="619760"/>
            <a:ext cx="14605" cy="50399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 de Texto 8"/>
          <p:cNvSpPr txBox="1"/>
          <p:nvPr/>
        </p:nvSpPr>
        <p:spPr>
          <a:xfrm>
            <a:off x="810260" y="4963795"/>
            <a:ext cx="798830" cy="460375"/>
          </a:xfrm>
          <a:prstGeom prst="rect">
            <a:avLst/>
          </a:prstGeom>
          <a:noFill/>
        </p:spPr>
        <p:txBody>
          <a:bodyPr wrap="square" rtlCol="0">
            <a:spAutoFit/>
          </a:bodyPr>
          <a:lstStyle/>
          <a:p>
            <a:r>
              <a:rPr lang="pt-BR" altLang="en-US" sz="2400">
                <a:latin typeface="Symbol" panose="05050102010706020507" charset="0"/>
                <a:cs typeface="Symbol" panose="05050102010706020507" charset="0"/>
              </a:rPr>
              <a:t>-p/2</a:t>
            </a:r>
            <a:endParaRPr lang="pt-BR" altLang="en-US" sz="2400">
              <a:latin typeface="Symbol" panose="05050102010706020507" charset="0"/>
              <a:cs typeface="Symbol" panose="05050102010706020507" charset="0"/>
            </a:endParaRPr>
          </a:p>
        </p:txBody>
      </p:sp>
      <p:sp>
        <p:nvSpPr>
          <p:cNvPr id="11" name="Forma livre 10"/>
          <p:cNvSpPr/>
          <p:nvPr/>
        </p:nvSpPr>
        <p:spPr>
          <a:xfrm>
            <a:off x="1492885" y="1908810"/>
            <a:ext cx="3259455" cy="1768475"/>
          </a:xfrm>
          <a:custGeom>
            <a:avLst/>
            <a:gdLst>
              <a:gd name="connisteX0" fmla="*/ 0 w 3259455"/>
              <a:gd name="connsiteY0" fmla="*/ 2652 h 1768587"/>
              <a:gd name="connisteX1" fmla="*/ 1237615 w 3259455"/>
              <a:gd name="connsiteY1" fmla="*/ 2652 h 1768587"/>
              <a:gd name="connisteX2" fmla="*/ 2233295 w 3259455"/>
              <a:gd name="connsiteY2" fmla="*/ 2652 h 1768587"/>
              <a:gd name="connisteX3" fmla="*/ 2700655 w 3259455"/>
              <a:gd name="connsiteY3" fmla="*/ 17892 h 1768587"/>
              <a:gd name="connisteX4" fmla="*/ 2972435 w 3259455"/>
              <a:gd name="connsiteY4" fmla="*/ 153782 h 1768587"/>
              <a:gd name="connisteX5" fmla="*/ 3168650 w 3259455"/>
              <a:gd name="connsiteY5" fmla="*/ 742427 h 1768587"/>
              <a:gd name="connisteX6" fmla="*/ 3259455 w 3259455"/>
              <a:gd name="connsiteY6" fmla="*/ 1768587 h 176858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3259455" h="1768587">
                <a:moveTo>
                  <a:pt x="0" y="2652"/>
                </a:moveTo>
                <a:cubicBezTo>
                  <a:pt x="227330" y="2652"/>
                  <a:pt x="791210" y="2652"/>
                  <a:pt x="1237615" y="2652"/>
                </a:cubicBezTo>
                <a:cubicBezTo>
                  <a:pt x="1684020" y="2652"/>
                  <a:pt x="1940560" y="-523"/>
                  <a:pt x="2233295" y="2652"/>
                </a:cubicBezTo>
                <a:cubicBezTo>
                  <a:pt x="2526030" y="5827"/>
                  <a:pt x="2552700" y="-12588"/>
                  <a:pt x="2700655" y="17892"/>
                </a:cubicBezTo>
                <a:cubicBezTo>
                  <a:pt x="2848610" y="48372"/>
                  <a:pt x="2879090" y="9002"/>
                  <a:pt x="2972435" y="153782"/>
                </a:cubicBezTo>
                <a:cubicBezTo>
                  <a:pt x="3065780" y="298562"/>
                  <a:pt x="3111500" y="419212"/>
                  <a:pt x="3168650" y="742427"/>
                </a:cubicBezTo>
                <a:cubicBezTo>
                  <a:pt x="3225800" y="1065642"/>
                  <a:pt x="3245485" y="1574912"/>
                  <a:pt x="3259455" y="1768587"/>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Forma livre 11"/>
          <p:cNvSpPr/>
          <p:nvPr/>
        </p:nvSpPr>
        <p:spPr>
          <a:xfrm flipH="1" flipV="1">
            <a:off x="4754880" y="3710940"/>
            <a:ext cx="3259455" cy="1768475"/>
          </a:xfrm>
          <a:custGeom>
            <a:avLst/>
            <a:gdLst>
              <a:gd name="connisteX0" fmla="*/ 0 w 3259455"/>
              <a:gd name="connsiteY0" fmla="*/ 2652 h 1768587"/>
              <a:gd name="connisteX1" fmla="*/ 1237615 w 3259455"/>
              <a:gd name="connsiteY1" fmla="*/ 2652 h 1768587"/>
              <a:gd name="connisteX2" fmla="*/ 2233295 w 3259455"/>
              <a:gd name="connsiteY2" fmla="*/ 2652 h 1768587"/>
              <a:gd name="connisteX3" fmla="*/ 2700655 w 3259455"/>
              <a:gd name="connsiteY3" fmla="*/ 17892 h 1768587"/>
              <a:gd name="connisteX4" fmla="*/ 2972435 w 3259455"/>
              <a:gd name="connsiteY4" fmla="*/ 153782 h 1768587"/>
              <a:gd name="connisteX5" fmla="*/ 3168650 w 3259455"/>
              <a:gd name="connsiteY5" fmla="*/ 742427 h 1768587"/>
              <a:gd name="connisteX6" fmla="*/ 3259455 w 3259455"/>
              <a:gd name="connsiteY6" fmla="*/ 1768587 h 176858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3259455" h="1768587">
                <a:moveTo>
                  <a:pt x="0" y="2652"/>
                </a:moveTo>
                <a:cubicBezTo>
                  <a:pt x="227330" y="2652"/>
                  <a:pt x="791210" y="2652"/>
                  <a:pt x="1237615" y="2652"/>
                </a:cubicBezTo>
                <a:cubicBezTo>
                  <a:pt x="1684020" y="2652"/>
                  <a:pt x="1940560" y="-523"/>
                  <a:pt x="2233295" y="2652"/>
                </a:cubicBezTo>
                <a:cubicBezTo>
                  <a:pt x="2526030" y="5827"/>
                  <a:pt x="2552700" y="-12588"/>
                  <a:pt x="2700655" y="17892"/>
                </a:cubicBezTo>
                <a:cubicBezTo>
                  <a:pt x="2848610" y="48372"/>
                  <a:pt x="2879090" y="9002"/>
                  <a:pt x="2972435" y="153782"/>
                </a:cubicBezTo>
                <a:cubicBezTo>
                  <a:pt x="3065780" y="298562"/>
                  <a:pt x="3111500" y="419212"/>
                  <a:pt x="3168650" y="742427"/>
                </a:cubicBezTo>
                <a:cubicBezTo>
                  <a:pt x="3225800" y="1065642"/>
                  <a:pt x="3245485" y="1574912"/>
                  <a:pt x="3259455" y="1768587"/>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3" name="Caixa de Texto 12"/>
              <p:cNvSpPr txBox="1"/>
              <p:nvPr/>
            </p:nvSpPr>
            <p:spPr>
              <a:xfrm>
                <a:off x="8610600" y="1564005"/>
                <a:ext cx="3304540" cy="3615055"/>
              </a:xfrm>
              <a:prstGeom prst="rect">
                <a:avLst/>
              </a:prstGeom>
              <a:noFill/>
            </p:spPr>
            <p:txBody>
              <a:bodyPr wrap="square" rtlCol="0">
                <a:spAutoFit/>
              </a:bodyPr>
              <a:lstStyle/>
              <a:p>
                <a:r>
                  <a:rPr lang="pt-BR" altLang="en-US" sz="2800">
                    <a:latin typeface="Comic Sans MS" panose="030F0702030302020204" pitchFamily="66" charset="0"/>
                    <a:ea typeface="Cambria Math" panose="02040503050406030204" pitchFamily="18" charset="0"/>
                    <a:cs typeface="Comic Sans MS" panose="030F0702030302020204" pitchFamily="66" charset="0"/>
                  </a:rPr>
                  <a:t>quanto maior o valor de R, menor é o valor de</a:t>
                </a:r>
                <a:endParaRPr lang="pt-BR" altLang="en-US" sz="2800">
                  <a:latin typeface="Comic Sans MS" panose="030F0702030302020204" pitchFamily="66" charset="0"/>
                  <a:ea typeface="Cambria Math" panose="02040503050406030204" pitchFamily="18" charset="0"/>
                  <a:cs typeface="Comic Sans MS" panose="030F0702030302020204" pitchFamily="66" charset="0"/>
                </a:endParaRPr>
              </a:p>
              <a:p>
                <a:pPr marL="0" indent="0" fontAlgn="auto">
                  <a:lnSpc>
                    <a:spcPct val="120000"/>
                  </a:lnSpc>
                  <a:spcBef>
                    <a:spcPts val="600"/>
                  </a:spcBef>
                  <a:buNone/>
                </a:pPr>
                <a:r>
                  <a:rPr lang="pt-BR" altLang="en-US" sz="2800">
                    <a:latin typeface="Cambria Math" panose="02040503050406030204" pitchFamily="18" charset="0"/>
                    <a:ea typeface="Cambria Math" panose="02040503050406030204" pitchFamily="18" charset="0"/>
                    <a:cs typeface="Cambria Math" panose="02040503050406030204" pitchFamily="18" charset="0"/>
                  </a:rPr>
                  <a:t>  </a:t>
                </a:r>
                <a14:m>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𝜉</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𝐺</m:t>
                        </m:r>
                      </m:num>
                      <m:den>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den>
                    </m:f>
                    <m:rad>
                      <m:radPr>
                        <m:degHide m:val="on"/>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radPr>
                      <m:deg/>
                      <m:e>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𝐿</m:t>
                            </m:r>
                          </m:num>
                          <m:den>
                            <m:r>
                              <a:rPr lang="en-US" altLang="pt-BR" sz="2800" i="1">
                                <a:latin typeface="Cambria Math" panose="02040503050406030204" pitchFamily="18" charset="0"/>
                                <a:ea typeface="Cambria Math" panose="02040503050406030204" pitchFamily="18" charset="0"/>
                                <a:cs typeface="Cambria Math" panose="02040503050406030204" pitchFamily="18" charset="0"/>
                              </a:rPr>
                              <m:t>𝐶</m:t>
                            </m:r>
                          </m:den>
                        </m:f>
                      </m:e>
                    </m:rad>
                  </m:oMath>
                </a14:m>
                <a:r>
                  <a:rPr lang="pt-BR" altLang="en-US" sz="2800">
                    <a:latin typeface="Cambria Math" panose="02040503050406030204" pitchFamily="18" charset="0"/>
                    <a:ea typeface="Cambria Math" panose="02040503050406030204" pitchFamily="18" charset="0"/>
                    <a:cs typeface="Cambria Math" panose="02040503050406030204" pitchFamily="18" charset="0"/>
                  </a:rPr>
                  <a:t> </a:t>
                </a:r>
                <a:endParaRPr lang="pt-BR" altLang="en-US" sz="280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r>
                  <a:rPr lang="pt-BR" altLang="en-US" sz="2800">
                    <a:latin typeface="Comic Sans MS" panose="030F0702030302020204" pitchFamily="66" charset="0"/>
                    <a:ea typeface="Cambria Math" panose="02040503050406030204" pitchFamily="18" charset="0"/>
                    <a:cs typeface="Comic Sans MS" panose="030F0702030302020204" pitchFamily="66" charset="0"/>
                  </a:rPr>
                  <a:t>e mais brusca é a transição da fase</a:t>
                </a:r>
                <a:endParaRPr lang="pt-BR" altLang="en-US" sz="2800">
                  <a:latin typeface="Comic Sans MS" panose="030F0702030302020204" pitchFamily="66" charset="0"/>
                  <a:ea typeface="Cambria Math" panose="02040503050406030204" pitchFamily="18" charset="0"/>
                  <a:cs typeface="Comic Sans MS" panose="030F0702030302020204" pitchFamily="66" charset="0"/>
                </a:endParaRPr>
              </a:p>
            </p:txBody>
          </p:sp>
        </mc:Choice>
        <mc:Fallback>
          <p:sp>
            <p:nvSpPr>
              <p:cNvPr id="13" name="Caixa de Texto 12"/>
              <p:cNvSpPr txBox="1">
                <a:spLocks noRot="1" noChangeAspect="1" noMove="1" noResize="1" noEditPoints="1" noAdjustHandles="1" noChangeArrowheads="1" noChangeShapeType="1" noTextEdit="1"/>
              </p:cNvSpPr>
              <p:nvPr/>
            </p:nvSpPr>
            <p:spPr>
              <a:xfrm>
                <a:off x="8610600" y="1564005"/>
                <a:ext cx="3304540" cy="361505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524637" y="80973"/>
            <a:ext cx="11076595" cy="1508592"/>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fontAlgn="auto">
              <a:lnSpc>
                <a:spcPct val="120000"/>
              </a:lnSpc>
              <a:spcBef>
                <a:spcPts val="600"/>
              </a:spcBef>
              <a:buNone/>
            </a:pPr>
            <a:r>
              <a:rPr lang="pt-BR" altLang="pt-BR" sz="2400" b="1" dirty="0" smtClean="0">
                <a:solidFill>
                  <a:srgbClr val="FF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Exemplo:</a:t>
            </a:r>
            <a:endParaRPr lang="pt-BR" altLang="pt-BR" sz="2400" b="1" dirty="0" smtClean="0">
              <a:solidFill>
                <a:srgbClr val="FF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endParaRPr>
          </a:p>
          <a:p>
            <a:pPr marL="0" indent="0">
              <a:lnSpc>
                <a:spcPct val="120000"/>
              </a:lnSpc>
              <a:spcBef>
                <a:spcPts val="600"/>
              </a:spcBef>
              <a:spcAft>
                <a:spcPts val="600"/>
              </a:spcAft>
              <a:buNone/>
            </a:pP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rPr>
              <a:t>Considere um amplificador com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rPr>
              <a:t>ganho DC de A&gt;&gt;1 </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rPr>
              <a:t>e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rPr>
              <a:t>N polos reais em </a:t>
            </a:r>
            <a:r>
              <a:rPr lang="pt-BR" altLang="en-US" sz="2400" b="1" dirty="0" err="1" smtClean="0">
                <a:latin typeface="Symbol" panose="05050102010706020507" pitchFamily="18" charset="2"/>
                <a:ea typeface="Cambria Math" panose="02040503050406030204" pitchFamily="18" charset="0"/>
                <a:cs typeface="Comic Sans MS" panose="030F0702030302020204" pitchFamily="66" charset="0"/>
              </a:rPr>
              <a:t>w</a:t>
            </a:r>
            <a:r>
              <a:rPr lang="pt-BR" altLang="en-US" sz="2400" b="1" baseline="-25000" dirty="0" err="1" smtClean="0">
                <a:latin typeface="Comic Sans MS" panose="030F0702030302020204" pitchFamily="66" charset="0"/>
                <a:ea typeface="Cambria Math" panose="02040503050406030204" pitchFamily="18" charset="0"/>
                <a:cs typeface="Comic Sans MS" panose="030F0702030302020204" pitchFamily="66" charset="0"/>
              </a:rPr>
              <a:t>o</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rPr>
              <a:t>. Estime a frequência de ganho unitário </a:t>
            </a:r>
            <a:r>
              <a:rPr lang="pt-BR" altLang="en-US" sz="2400" dirty="0" err="1" smtClean="0">
                <a:latin typeface="Symbol" panose="05050102010706020507" pitchFamily="18" charset="2"/>
                <a:ea typeface="Cambria Math" panose="02040503050406030204" pitchFamily="18" charset="0"/>
                <a:cs typeface="Comic Sans MS" panose="030F0702030302020204" pitchFamily="66" charset="0"/>
              </a:rPr>
              <a:t>w</a:t>
            </a:r>
            <a:r>
              <a:rPr lang="pt-BR" altLang="en-US" sz="2400" baseline="-25000" dirty="0" err="1" smtClean="0">
                <a:latin typeface="Comic Sans MS" panose="030F0702030302020204" pitchFamily="66" charset="0"/>
                <a:ea typeface="Cambria Math" panose="02040503050406030204" pitchFamily="18" charset="0"/>
                <a:cs typeface="Comic Sans MS" panose="030F0702030302020204" pitchFamily="66" charset="0"/>
              </a:rPr>
              <a:t>F</a:t>
            </a:r>
            <a:endParaRPr lang="pt-BR" altLang="en-US" sz="2400" baseline="-25000" dirty="0" err="1" smtClean="0">
              <a:latin typeface="Comic Sans MS" panose="030F0702030302020204" pitchFamily="66" charset="0"/>
              <a:ea typeface="Cambria Math" panose="02040503050406030204" pitchFamily="18" charset="0"/>
              <a:cs typeface="Comic Sans MS" panose="030F0702030302020204" pitchFamily="66" charset="0"/>
            </a:endParaRPr>
          </a:p>
        </p:txBody>
      </p:sp>
      <p:cxnSp>
        <p:nvCxnSpPr>
          <p:cNvPr id="55" name="Conector de Seta Reta 2"/>
          <p:cNvCxnSpPr/>
          <p:nvPr/>
        </p:nvCxnSpPr>
        <p:spPr>
          <a:xfrm flipH="1">
            <a:off x="3753753" y="1674515"/>
            <a:ext cx="0" cy="4492823"/>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56" name="Conector de Seta Reta 3"/>
          <p:cNvCxnSpPr/>
          <p:nvPr/>
        </p:nvCxnSpPr>
        <p:spPr>
          <a:xfrm>
            <a:off x="2713865" y="5227783"/>
            <a:ext cx="808765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7" name="CaixaDeTexto 56"/>
          <p:cNvSpPr txBox="1"/>
          <p:nvPr/>
        </p:nvSpPr>
        <p:spPr>
          <a:xfrm>
            <a:off x="9601663" y="5234283"/>
            <a:ext cx="1629457" cy="387599"/>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58" name="CaixaDeTexto 57"/>
          <p:cNvSpPr txBox="1"/>
          <p:nvPr/>
        </p:nvSpPr>
        <p:spPr>
          <a:xfrm>
            <a:off x="3778713" y="1730870"/>
            <a:ext cx="830831" cy="387599"/>
          </a:xfrm>
          <a:prstGeom prst="rect">
            <a:avLst/>
          </a:prstGeom>
          <a:noFill/>
        </p:spPr>
        <p:txBody>
          <a:bodyPr wrap="square" rtlCol="0">
            <a:spAutoFit/>
          </a:bodyPr>
          <a:lstStyle/>
          <a:p>
            <a:r>
              <a:rPr lang="pt-BR" dirty="0" smtClean="0">
                <a:latin typeface="Comic Sans MS" panose="030F0702030302020204" pitchFamily="66" charset="0"/>
              </a:rPr>
              <a:t>dB</a:t>
            </a:r>
            <a:endParaRPr lang="pt-BR" dirty="0">
              <a:latin typeface="Comic Sans MS" panose="030F0702030302020204" pitchFamily="66" charset="0"/>
            </a:endParaRPr>
          </a:p>
        </p:txBody>
      </p:sp>
      <p:cxnSp>
        <p:nvCxnSpPr>
          <p:cNvPr id="59" name="Conector Reto 17"/>
          <p:cNvCxnSpPr/>
          <p:nvPr/>
        </p:nvCxnSpPr>
        <p:spPr>
          <a:xfrm>
            <a:off x="3382067" y="3926203"/>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60" name="Conector Reto 18"/>
          <p:cNvCxnSpPr/>
          <p:nvPr/>
        </p:nvCxnSpPr>
        <p:spPr>
          <a:xfrm>
            <a:off x="3469048" y="5227912"/>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a:off x="6514503" y="206354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7920120" y="206354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5143424" y="2025446"/>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64" name="Forma livre 63"/>
          <p:cNvSpPr/>
          <p:nvPr/>
        </p:nvSpPr>
        <p:spPr>
          <a:xfrm>
            <a:off x="2626883" y="2628597"/>
            <a:ext cx="6516111" cy="3754536"/>
          </a:xfrm>
          <a:custGeom>
            <a:avLst/>
            <a:gdLst>
              <a:gd name="connsiteX0" fmla="*/ 0 w 6749592"/>
              <a:gd name="connsiteY0" fmla="*/ 9427 h 4053526"/>
              <a:gd name="connsiteX1" fmla="*/ 772998 w 6749592"/>
              <a:gd name="connsiteY1" fmla="*/ 0 h 4053526"/>
              <a:gd name="connsiteX2" fmla="*/ 1555423 w 6749592"/>
              <a:gd name="connsiteY2" fmla="*/ 18854 h 4053526"/>
              <a:gd name="connsiteX3" fmla="*/ 2224726 w 6749592"/>
              <a:gd name="connsiteY3" fmla="*/ 18854 h 4053526"/>
              <a:gd name="connsiteX4" fmla="*/ 2498103 w 6749592"/>
              <a:gd name="connsiteY4" fmla="*/ 75415 h 4053526"/>
              <a:gd name="connsiteX5" fmla="*/ 2705493 w 6749592"/>
              <a:gd name="connsiteY5" fmla="*/ 197963 h 4053526"/>
              <a:gd name="connsiteX6" fmla="*/ 3214540 w 6749592"/>
              <a:gd name="connsiteY6" fmla="*/ 622169 h 4053526"/>
              <a:gd name="connsiteX7" fmla="*/ 4015819 w 6749592"/>
              <a:gd name="connsiteY7" fmla="*/ 1404594 h 4053526"/>
              <a:gd name="connsiteX8" fmla="*/ 6749592 w 6749592"/>
              <a:gd name="connsiteY8" fmla="*/ 4053526 h 40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49592" h="4053526">
                <a:moveTo>
                  <a:pt x="0" y="9427"/>
                </a:moveTo>
                <a:lnTo>
                  <a:pt x="772998" y="0"/>
                </a:lnTo>
                <a:cubicBezTo>
                  <a:pt x="1032235" y="1571"/>
                  <a:pt x="1313468" y="15712"/>
                  <a:pt x="1555423" y="18854"/>
                </a:cubicBezTo>
                <a:cubicBezTo>
                  <a:pt x="1797378" y="21996"/>
                  <a:pt x="2067613" y="9427"/>
                  <a:pt x="2224726" y="18854"/>
                </a:cubicBezTo>
                <a:cubicBezTo>
                  <a:pt x="2381839" y="28281"/>
                  <a:pt x="2417975" y="45564"/>
                  <a:pt x="2498103" y="75415"/>
                </a:cubicBezTo>
                <a:cubicBezTo>
                  <a:pt x="2578231" y="105267"/>
                  <a:pt x="2586087" y="106837"/>
                  <a:pt x="2705493" y="197963"/>
                </a:cubicBezTo>
                <a:cubicBezTo>
                  <a:pt x="2824899" y="289089"/>
                  <a:pt x="2996152" y="421064"/>
                  <a:pt x="3214540" y="622169"/>
                </a:cubicBezTo>
                <a:cubicBezTo>
                  <a:pt x="3432928" y="823274"/>
                  <a:pt x="4015819" y="1404594"/>
                  <a:pt x="4015819" y="1404594"/>
                </a:cubicBezTo>
                <a:lnTo>
                  <a:pt x="6749592" y="4053526"/>
                </a:lnTo>
              </a:path>
            </a:pathLst>
          </a:cu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5" name="CaixaDeTexto 64"/>
          <p:cNvSpPr txBox="1"/>
          <p:nvPr/>
        </p:nvSpPr>
        <p:spPr>
          <a:xfrm>
            <a:off x="4944933" y="5257287"/>
            <a:ext cx="487580" cy="369332"/>
          </a:xfrm>
          <a:prstGeom prst="rect">
            <a:avLst/>
          </a:prstGeom>
          <a:solidFill>
            <a:schemeClr val="bg1"/>
          </a:solidFill>
        </p:spPr>
        <p:txBody>
          <a:bodyPr wrap="square" rtlCol="0">
            <a:spAutoFit/>
          </a:bodyPr>
          <a:lstStyle/>
          <a:p>
            <a:r>
              <a:rPr lang="pt-BR" dirty="0" smtClean="0">
                <a:latin typeface="Symbol" panose="05050102010706020507" pitchFamily="18" charset="2"/>
              </a:rPr>
              <a:t>w</a:t>
            </a:r>
            <a:r>
              <a:rPr lang="pt-BR" baseline="-25000" dirty="0" smtClean="0">
                <a:latin typeface="Comic Sans MS" panose="030F0702030302020204" pitchFamily="66" charset="0"/>
              </a:rPr>
              <a:t>0</a:t>
            </a:r>
            <a:endParaRPr lang="pt-BR" dirty="0">
              <a:latin typeface="Symbol" panose="05050102010706020507" pitchFamily="18" charset="2"/>
            </a:endParaRPr>
          </a:p>
        </p:txBody>
      </p:sp>
      <p:sp>
        <p:nvSpPr>
          <p:cNvPr id="67" name="CaixaDeTexto 66"/>
          <p:cNvSpPr txBox="1"/>
          <p:nvPr/>
        </p:nvSpPr>
        <p:spPr>
          <a:xfrm>
            <a:off x="7704017" y="5159527"/>
            <a:ext cx="507046" cy="369332"/>
          </a:xfrm>
          <a:prstGeom prst="rect">
            <a:avLst/>
          </a:prstGeom>
          <a:solidFill>
            <a:schemeClr val="bg1"/>
          </a:solidFill>
        </p:spPr>
        <p:txBody>
          <a:bodyPr wrap="square" rtlCol="0">
            <a:spAutoFit/>
          </a:bodyPr>
          <a:lstStyle/>
          <a:p>
            <a:r>
              <a:rPr lang="pt-BR" dirty="0" err="1" smtClean="0">
                <a:latin typeface="Symbol" panose="05050102010706020507" pitchFamily="18" charset="2"/>
              </a:rPr>
              <a:t>w</a:t>
            </a:r>
            <a:r>
              <a:rPr lang="pt-BR" baseline="-25000" dirty="0" err="1" smtClean="0">
                <a:latin typeface="Comic Sans MS" panose="030F0702030302020204" pitchFamily="66" charset="0"/>
              </a:rPr>
              <a:t>F</a:t>
            </a:r>
            <a:endParaRPr lang="pt-BR" dirty="0">
              <a:latin typeface="Symbol" panose="05050102010706020507" pitchFamily="18" charset="2"/>
            </a:endParaRPr>
          </a:p>
        </p:txBody>
      </p:sp>
      <p:sp>
        <p:nvSpPr>
          <p:cNvPr id="68" name="CaixaDeTexto 67"/>
          <p:cNvSpPr txBox="1"/>
          <p:nvPr/>
        </p:nvSpPr>
        <p:spPr>
          <a:xfrm>
            <a:off x="3231607" y="5193263"/>
            <a:ext cx="676788"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0 dB</a:t>
            </a:r>
            <a:endParaRPr lang="pt-BR" dirty="0">
              <a:latin typeface="Comic Sans MS" panose="030F0702030302020204" pitchFamily="66" charset="0"/>
            </a:endParaRPr>
          </a:p>
        </p:txBody>
      </p:sp>
      <p:cxnSp>
        <p:nvCxnSpPr>
          <p:cNvPr id="70" name="Conector Reto 34"/>
          <p:cNvCxnSpPr/>
          <p:nvPr/>
        </p:nvCxnSpPr>
        <p:spPr>
          <a:xfrm>
            <a:off x="4441190" y="2025650"/>
            <a:ext cx="4805680" cy="446341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71" name="CaixaDeTexto 70"/>
          <p:cNvSpPr txBox="1"/>
          <p:nvPr/>
        </p:nvSpPr>
        <p:spPr>
          <a:xfrm>
            <a:off x="7285532" y="4280067"/>
            <a:ext cx="1598515"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-20N dB/</a:t>
            </a:r>
            <a:r>
              <a:rPr lang="pt-BR" dirty="0" err="1" smtClean="0">
                <a:latin typeface="Comic Sans MS" panose="030F0702030302020204" pitchFamily="66" charset="0"/>
              </a:rPr>
              <a:t>dec</a:t>
            </a:r>
            <a:endParaRPr lang="pt-BR" dirty="0">
              <a:latin typeface="Comic Sans MS" panose="030F0702030302020204" pitchFamily="66" charset="0"/>
            </a:endParaRPr>
          </a:p>
        </p:txBody>
      </p:sp>
      <p:cxnSp>
        <p:nvCxnSpPr>
          <p:cNvPr id="72" name="Conector Reto 51"/>
          <p:cNvCxnSpPr/>
          <p:nvPr/>
        </p:nvCxnSpPr>
        <p:spPr>
          <a:xfrm>
            <a:off x="3493533" y="5214095"/>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74" name="CaixaDeTexto 73"/>
          <p:cNvSpPr txBox="1"/>
          <p:nvPr/>
        </p:nvSpPr>
        <p:spPr>
          <a:xfrm>
            <a:off x="2355528" y="2242005"/>
            <a:ext cx="1276311" cy="369332"/>
          </a:xfrm>
          <a:prstGeom prst="rect">
            <a:avLst/>
          </a:prstGeom>
          <a:noFill/>
        </p:spPr>
        <p:txBody>
          <a:bodyPr wrap="none" rtlCol="0">
            <a:spAutoFit/>
          </a:bodyPr>
          <a:lstStyle/>
          <a:p>
            <a:r>
              <a:rPr lang="pt-BR" dirty="0" smtClean="0"/>
              <a:t>20log(A) dB</a:t>
            </a:r>
            <a:endParaRPr lang="pt-BR" dirty="0"/>
          </a:p>
        </p:txBody>
      </p:sp>
    </p:spTree>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 de Texto 29"/>
              <p:cNvSpPr txBox="1"/>
              <p:nvPr/>
            </p:nvSpPr>
            <p:spPr>
              <a:xfrm>
                <a:off x="302260" y="1106805"/>
                <a:ext cx="11587480" cy="5292725"/>
              </a:xfrm>
              <a:prstGeom prst="rect">
                <a:avLst/>
              </a:prstGeom>
              <a:noFill/>
            </p:spPr>
            <p:txBody>
              <a:bodyPr wrap="square" rtlCol="0">
                <a:spAutoFit/>
              </a:bodyPr>
              <a:lstStyle/>
              <a:p>
                <a:pPr>
                  <a:spcAft>
                    <a:spcPts val="12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rPr>
                  <a:t>Função de transferência do amplificador será: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endParaRPr>
              </a:p>
              <a:p>
                <a:pPr algn="ctr"/>
                <a:r>
                  <a:rPr lang="en-US" altLang="pt-BR" sz="3200" dirty="0" smtClean="0">
                    <a:ea typeface="Cambria Math" panose="02040503050406030204" pitchFamily="18" charset="0"/>
                    <a:cs typeface="Cambria Math" panose="02040503050406030204" pitchFamily="18" charset="0"/>
                  </a:rPr>
                  <a:t>F</a:t>
                </a:r>
                <a14:m>
                  <m:oMath xmlns:m="http://schemas.openxmlformats.org/officeDocument/2006/math">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sz="3200" i="1" smtClean="0">
                            <a:latin typeface="Cambria Math" panose="02040503050406030204" pitchFamily="18" charset="0"/>
                            <a:ea typeface="Cambria Math" panose="02040503050406030204" pitchFamily="18" charset="0"/>
                          </a:rPr>
                        </m:ctrlPr>
                      </m:sSupPr>
                      <m:e>
                        <m:r>
                          <a:rPr lang="pt-BR" altLang="pt-BR" sz="3200" b="0" i="1" smtClean="0">
                            <a:latin typeface="Cambria Math" panose="02040503050406030204" pitchFamily="18" charset="0"/>
                            <a:ea typeface="Cambria Math" panose="02040503050406030204" pitchFamily="18" charset="0"/>
                          </a:rPr>
                          <m:t>𝐴</m:t>
                        </m:r>
                        <m:d>
                          <m:dPr>
                            <m:ctrlPr>
                              <a:rPr lang="en-US" altLang="pt-BR" sz="3200" i="1" smtClean="0">
                                <a:latin typeface="Cambria Math" panose="02040503050406030204" pitchFamily="18" charset="0"/>
                                <a:ea typeface="Cambria Math" panose="02040503050406030204" pitchFamily="18" charset="0"/>
                              </a:rPr>
                            </m:ctrlPr>
                          </m:dPr>
                          <m:e>
                            <m:f>
                              <m:fPr>
                                <m:ctrlPr>
                                  <a:rPr lang="en-US" altLang="pt-BR" sz="3200" i="1" smtClean="0">
                                    <a:latin typeface="Cambria Math" panose="02040503050406030204" pitchFamily="18" charset="0"/>
                                    <a:ea typeface="Cambria Math" panose="02040503050406030204" pitchFamily="18" charset="0"/>
                                  </a:rPr>
                                </m:ctrlPr>
                              </m:fPr>
                              <m:num>
                                <m:r>
                                  <a:rPr lang="pt-BR" altLang="pt-BR" sz="3200" b="0" i="1" smtClean="0">
                                    <a:latin typeface="Cambria Math" panose="02040503050406030204" pitchFamily="18" charset="0"/>
                                    <a:ea typeface="Cambria Math" panose="02040503050406030204" pitchFamily="18" charset="0"/>
                                  </a:rPr>
                                  <m:t>1</m:t>
                                </m:r>
                              </m:num>
                              <m:den>
                                <m:r>
                                  <a:rPr lang="pt-BR" altLang="pt-BR" sz="3200" i="1">
                                    <a:latin typeface="Cambria Math" panose="02040503050406030204" pitchFamily="18" charset="0"/>
                                    <a:ea typeface="Cambria Math" panose="02040503050406030204" pitchFamily="18" charset="0"/>
                                  </a:rPr>
                                  <m:t>1</m:t>
                                </m:r>
                                <m:r>
                                  <a:rPr lang="en-US" altLang="pt-BR" sz="3200" i="1">
                                    <a:latin typeface="Cambria Math" panose="02040503050406030204" pitchFamily="18" charset="0"/>
                                    <a:ea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r>
                                      <a:rPr lang="pt-BR" altLang="pt-BR" sz="3200" i="1">
                                        <a:latin typeface="Cambria Math" panose="02040503050406030204" pitchFamily="18" charset="0"/>
                                        <a:ea typeface="Cambria Math" panose="02040503050406030204" pitchFamily="18" charset="0"/>
                                      </a:rPr>
                                      <m:t>𝑠</m:t>
                                    </m:r>
                                  </m:num>
                                  <m:den>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𝜔</m:t>
                                        </m:r>
                                      </m:e>
                                      <m:sub>
                                        <m:r>
                                          <a:rPr lang="pt-BR" altLang="pt-BR" sz="3200" i="1">
                                            <a:latin typeface="Cambria Math" panose="02040503050406030204" pitchFamily="18" charset="0"/>
                                            <a:ea typeface="Cambria Math" panose="02040503050406030204" pitchFamily="18" charset="0"/>
                                          </a:rPr>
                                          <m:t>0</m:t>
                                        </m:r>
                                      </m:sub>
                                    </m:sSub>
                                  </m:den>
                                </m:f>
                              </m:den>
                            </m:f>
                          </m:e>
                        </m:d>
                      </m:e>
                      <m:sup>
                        <m:r>
                          <a:rPr lang="pt-BR" altLang="pt-BR" sz="3200" b="0" i="1" smtClean="0">
                            <a:latin typeface="Cambria Math" panose="02040503050406030204" pitchFamily="18" charset="0"/>
                            <a:ea typeface="Cambria Math" panose="02040503050406030204" pitchFamily="18" charset="0"/>
                          </a:rPr>
                          <m:t>𝑁</m:t>
                        </m:r>
                      </m:sup>
                    </m:sSup>
                  </m:oMath>
                </a14:m>
                <a:endParaRPr lang="pt-BR" altLang="en-US" sz="3200" i="1" dirty="0">
                  <a:latin typeface="Cambria Math" panose="02040503050406030204" pitchFamily="18" charset="0"/>
                  <a:ea typeface="Cambria Math" panose="02040503050406030204" pitchFamily="18" charset="0"/>
                  <a:cs typeface="Cambria Math" panose="02040503050406030204" pitchFamily="18" charset="0"/>
                </a:endParaRPr>
              </a:p>
              <a:p>
                <a:pPr>
                  <a:spcAft>
                    <a:spcPts val="1200"/>
                  </a:spcAft>
                </a:pPr>
                <a:r>
                  <a:rPr lang="pt-BR" altLang="en-US" sz="2800" dirty="0" smtClean="0">
                    <a:latin typeface="Comic Sans MS" panose="030F0702030302020204" pitchFamily="66" charset="0"/>
                    <a:ea typeface="Cambria Math" panose="02040503050406030204" pitchFamily="18" charset="0"/>
                    <a:cs typeface="Cambria Math" panose="02040503050406030204" pitchFamily="18" charset="0"/>
                  </a:rPr>
                  <a:t>Na frequência </a:t>
                </a:r>
                <a:r>
                  <a:rPr lang="pt-BR" altLang="en-US" sz="2800" dirty="0" err="1" smtClean="0">
                    <a:latin typeface="Symbol" panose="05050102010706020507" pitchFamily="18" charset="2"/>
                    <a:ea typeface="Cambria Math" panose="02040503050406030204" pitchFamily="18" charset="0"/>
                    <a:cs typeface="Cambria Math" panose="02040503050406030204" pitchFamily="18" charset="0"/>
                  </a:rPr>
                  <a:t>w</a:t>
                </a:r>
                <a:r>
                  <a:rPr lang="pt-BR" altLang="en-US" sz="2800" baseline="-25000" dirty="0" err="1" smtClean="0">
                    <a:latin typeface="Comic Sans MS" panose="030F0702030302020204" pitchFamily="66" charset="0"/>
                    <a:ea typeface="Cambria Math" panose="02040503050406030204" pitchFamily="18" charset="0"/>
                    <a:cs typeface="Cambria Math" panose="02040503050406030204" pitchFamily="18" charset="0"/>
                  </a:rPr>
                  <a:t>F</a:t>
                </a:r>
                <a:r>
                  <a:rPr lang="pt-BR" altLang="en-US" sz="2800" dirty="0" smtClean="0">
                    <a:latin typeface="Comic Sans MS" panose="030F0702030302020204" pitchFamily="66" charset="0"/>
                    <a:ea typeface="Cambria Math" panose="02040503050406030204" pitchFamily="18" charset="0"/>
                    <a:cs typeface="Cambria Math" panose="02040503050406030204" pitchFamily="18" charset="0"/>
                  </a:rPr>
                  <a:t> o valor de |F(s)| será:</a:t>
                </a:r>
                <a:endParaRPr lang="pt-BR" altLang="en-US" sz="2800" dirty="0" smtClean="0">
                  <a:latin typeface="Comic Sans MS" panose="030F0702030302020204" pitchFamily="66" charset="0"/>
                  <a:ea typeface="Cambria Math" panose="02040503050406030204" pitchFamily="18" charset="0"/>
                  <a:cs typeface="Cambria Math" panose="02040503050406030204" pitchFamily="18" charset="0"/>
                </a:endParaRPr>
              </a:p>
              <a:p>
                <a:pPr algn="ctr"/>
                <a:r>
                  <a:rPr lang="pt-BR" altLang="en-US" sz="2800" dirty="0" smtClean="0">
                    <a:latin typeface="Comic Sans MS" panose="030F0702030302020204" pitchFamily="66" charset="0"/>
                    <a:ea typeface="Cambria Math" panose="02040503050406030204" pitchFamily="18" charset="0"/>
                    <a:cs typeface="Cambria Math" panose="02040503050406030204" pitchFamily="18" charset="0"/>
                  </a:rPr>
                  <a:t> </a:t>
                </a:r>
                <a14:m>
                  <m:oMath xmlns:m="http://schemas.openxmlformats.org/officeDocument/2006/math">
                    <m:r>
                      <a:rPr lang="pt-BR" altLang="pt-BR" sz="2800" b="0" i="0" smtClean="0">
                        <a:latin typeface="Cambria Math" panose="02040503050406030204" pitchFamily="18" charset="0"/>
                        <a:ea typeface="Cambria Math" panose="02040503050406030204" pitchFamily="18" charset="0"/>
                        <a:cs typeface="Cambria Math" panose="02040503050406030204" pitchFamily="18" charset="0"/>
                      </a:rPr>
                      <m:t>|</m:t>
                    </m:r>
                    <m:r>
                      <m:rPr>
                        <m:sty m:val="p"/>
                      </m:rPr>
                      <a:rPr lang="pt-BR" altLang="pt-BR" sz="2800" b="0" i="0" smtClean="0">
                        <a:latin typeface="Cambria Math" panose="02040503050406030204" pitchFamily="18" charset="0"/>
                        <a:ea typeface="Cambria Math" panose="02040503050406030204" pitchFamily="18" charset="0"/>
                        <a:cs typeface="Cambria Math" panose="02040503050406030204" pitchFamily="18" charset="0"/>
                      </a:rPr>
                      <m:t>F</m:t>
                    </m:r>
                    <m:d>
                      <m:d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800" b="0" i="1" smtClean="0">
                            <a:latin typeface="Cambria Math" panose="02040503050406030204" pitchFamily="18" charset="0"/>
                            <a:ea typeface="Cambria Math" panose="02040503050406030204" pitchFamily="18" charset="0"/>
                            <a:cs typeface="Cambria Math" panose="02040503050406030204" pitchFamily="18" charset="0"/>
                          </a:rPr>
                          <m:t>𝑗</m:t>
                        </m:r>
                        <m:sSub>
                          <m:sSubPr>
                            <m:ctrlPr>
                              <a:rPr lang="pt-BR" altLang="pt-BR" sz="2800" b="0" i="1" smtClean="0">
                                <a:latin typeface="Cambria Math" panose="02040503050406030204" pitchFamily="18" charset="0"/>
                                <a:ea typeface="Cambria Math" panose="02040503050406030204" pitchFamily="18" charset="0"/>
                              </a:rPr>
                            </m:ctrlPr>
                          </m:sSubPr>
                          <m:e>
                            <m:r>
                              <a:rPr lang="pt-BR" altLang="pt-BR" sz="2800" b="0" i="1" smtClean="0">
                                <a:latin typeface="Cambria Math" panose="02040503050406030204" pitchFamily="18" charset="0"/>
                                <a:ea typeface="Cambria Math" panose="02040503050406030204" pitchFamily="18" charset="0"/>
                              </a:rPr>
                              <m:t>𝜔</m:t>
                            </m:r>
                          </m:e>
                          <m:sub>
                            <m:r>
                              <a:rPr lang="pt-BR" altLang="pt-BR" sz="2800" b="0" i="1" smtClean="0">
                                <a:latin typeface="Cambria Math" panose="02040503050406030204" pitchFamily="18" charset="0"/>
                                <a:ea typeface="Cambria Math" panose="02040503050406030204" pitchFamily="18" charset="0"/>
                              </a:rPr>
                              <m:t>𝐹</m:t>
                            </m:r>
                          </m:sub>
                        </m:sSub>
                      </m:e>
                    </m:d>
                    <m:r>
                      <a:rPr lang="pt-BR"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sz="2800" i="1">
                            <a:latin typeface="Cambria Math" panose="02040503050406030204" pitchFamily="18" charset="0"/>
                            <a:ea typeface="Cambria Math" panose="02040503050406030204" pitchFamily="18" charset="0"/>
                          </a:rPr>
                        </m:ctrlPr>
                      </m:sSupPr>
                      <m:e>
                        <m:r>
                          <a:rPr lang="pt-BR" altLang="pt-BR" sz="2800" b="0" i="1" smtClean="0">
                            <a:latin typeface="Cambria Math" panose="02040503050406030204" pitchFamily="18" charset="0"/>
                            <a:ea typeface="Cambria Math" panose="02040503050406030204" pitchFamily="18" charset="0"/>
                          </a:rPr>
                          <m:t>|</m:t>
                        </m:r>
                        <m:r>
                          <a:rPr lang="pt-BR" altLang="pt-BR" sz="2800" b="0" i="1" smtClean="0">
                            <a:latin typeface="Cambria Math" panose="02040503050406030204" pitchFamily="18" charset="0"/>
                            <a:ea typeface="Cambria Math" panose="02040503050406030204" pitchFamily="18" charset="0"/>
                          </a:rPr>
                          <m:t>𝐴</m:t>
                        </m:r>
                        <m:d>
                          <m:dPr>
                            <m:ctrlPr>
                              <a:rPr lang="en-US" altLang="pt-BR" sz="2800" i="1">
                                <a:latin typeface="Cambria Math" panose="02040503050406030204" pitchFamily="18" charset="0"/>
                                <a:ea typeface="Cambria Math" panose="02040503050406030204" pitchFamily="18" charset="0"/>
                              </a:rPr>
                            </m:ctrlPr>
                          </m:dPr>
                          <m:e>
                            <m:f>
                              <m:fPr>
                                <m:ctrlPr>
                                  <a:rPr lang="en-US" altLang="pt-BR" sz="2800" i="1">
                                    <a:latin typeface="Cambria Math" panose="02040503050406030204" pitchFamily="18" charset="0"/>
                                    <a:ea typeface="Cambria Math" panose="02040503050406030204" pitchFamily="18" charset="0"/>
                                  </a:rPr>
                                </m:ctrlPr>
                              </m:fPr>
                              <m:num>
                                <m:r>
                                  <a:rPr lang="pt-BR" altLang="pt-BR" sz="2800" i="1">
                                    <a:latin typeface="Cambria Math" panose="02040503050406030204" pitchFamily="18" charset="0"/>
                                    <a:ea typeface="Cambria Math" panose="02040503050406030204" pitchFamily="18" charset="0"/>
                                  </a:rPr>
                                  <m:t>1</m:t>
                                </m:r>
                              </m:num>
                              <m:den>
                                <m:r>
                                  <a:rPr lang="pt-BR" altLang="pt-BR" sz="2800" i="1">
                                    <a:latin typeface="Cambria Math" panose="02040503050406030204" pitchFamily="18" charset="0"/>
                                    <a:ea typeface="Cambria Math" panose="02040503050406030204" pitchFamily="18" charset="0"/>
                                  </a:rPr>
                                  <m:t>1</m:t>
                                </m:r>
                                <m:r>
                                  <a:rPr lang="en-US" altLang="pt-BR" sz="2800" i="1">
                                    <a:latin typeface="Cambria Math" panose="02040503050406030204" pitchFamily="18" charset="0"/>
                                    <a:ea typeface="Cambria Math" panose="02040503050406030204" pitchFamily="18" charset="0"/>
                                  </a:rPr>
                                  <m:t>+</m:t>
                                </m:r>
                                <m:f>
                                  <m:fPr>
                                    <m:ctrlPr>
                                      <a:rPr lang="pt-BR" altLang="pt-BR" sz="2800" i="1">
                                        <a:latin typeface="Cambria Math" panose="02040503050406030204" pitchFamily="18" charset="0"/>
                                        <a:ea typeface="Cambria Math" panose="02040503050406030204" pitchFamily="18" charset="0"/>
                                      </a:rPr>
                                    </m:ctrlPr>
                                  </m:fPr>
                                  <m:num>
                                    <m:r>
                                      <a:rPr lang="pt-BR" altLang="pt-BR" sz="2800" b="0" i="1" smtClean="0">
                                        <a:latin typeface="Cambria Math" panose="02040503050406030204" pitchFamily="18" charset="0"/>
                                        <a:ea typeface="Cambria Math" panose="02040503050406030204" pitchFamily="18" charset="0"/>
                                      </a:rPr>
                                      <m:t>𝑗</m:t>
                                    </m:r>
                                    <m:sSub>
                                      <m:sSubPr>
                                        <m:ctrlPr>
                                          <a:rPr lang="pt-BR" altLang="pt-BR" sz="2800" b="0" i="1" smtClean="0">
                                            <a:latin typeface="Cambria Math" panose="02040503050406030204" pitchFamily="18" charset="0"/>
                                            <a:ea typeface="Cambria Math" panose="02040503050406030204" pitchFamily="18" charset="0"/>
                                          </a:rPr>
                                        </m:ctrlPr>
                                      </m:sSubPr>
                                      <m:e>
                                        <m:r>
                                          <a:rPr lang="pt-BR" altLang="pt-BR" sz="2800" b="0" i="1" smtClean="0">
                                            <a:latin typeface="Cambria Math" panose="02040503050406030204" pitchFamily="18" charset="0"/>
                                            <a:ea typeface="Cambria Math" panose="02040503050406030204" pitchFamily="18" charset="0"/>
                                          </a:rPr>
                                          <m:t>𝜔</m:t>
                                        </m:r>
                                      </m:e>
                                      <m:sub>
                                        <m:r>
                                          <a:rPr lang="pt-BR" altLang="pt-BR" sz="2800" b="0" i="1" smtClean="0">
                                            <a:latin typeface="Cambria Math" panose="02040503050406030204" pitchFamily="18" charset="0"/>
                                            <a:ea typeface="Cambria Math" panose="02040503050406030204" pitchFamily="18" charset="0"/>
                                          </a:rPr>
                                          <m:t>𝐹</m:t>
                                        </m:r>
                                      </m:sub>
                                    </m:sSub>
                                  </m:num>
                                  <m:den>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𝜔</m:t>
                                        </m:r>
                                      </m:e>
                                      <m:sub>
                                        <m:r>
                                          <a:rPr lang="pt-BR" altLang="pt-BR" sz="2800" i="1">
                                            <a:latin typeface="Cambria Math" panose="02040503050406030204" pitchFamily="18" charset="0"/>
                                            <a:ea typeface="Cambria Math" panose="02040503050406030204" pitchFamily="18" charset="0"/>
                                          </a:rPr>
                                          <m:t>0</m:t>
                                        </m:r>
                                      </m:sub>
                                    </m:sSub>
                                  </m:den>
                                </m:f>
                              </m:den>
                            </m:f>
                          </m:e>
                        </m:d>
                      </m:e>
                      <m:sup>
                        <m:r>
                          <a:rPr lang="pt-BR" altLang="pt-BR" sz="2800" b="0" i="1" smtClean="0">
                            <a:latin typeface="Cambria Math" panose="02040503050406030204" pitchFamily="18" charset="0"/>
                            <a:ea typeface="Cambria Math" panose="02040503050406030204" pitchFamily="18" charset="0"/>
                          </a:rPr>
                          <m:t>𝑁</m:t>
                        </m:r>
                      </m:sup>
                    </m:sSup>
                    <m:r>
                      <a:rPr lang="pt-BR" altLang="pt-BR" sz="2800" b="0" i="0" smtClean="0">
                        <a:latin typeface="Cambria Math" panose="02040503050406030204" pitchFamily="18" charset="0"/>
                        <a:ea typeface="Cambria Math" panose="02040503050406030204" pitchFamily="18" charset="0"/>
                      </a:rPr>
                      <m:t>|</m:t>
                    </m:r>
                    <m:r>
                      <a:rPr lang="pt-BR" altLang="pt-BR" sz="2800" b="0" i="1" smtClean="0">
                        <a:latin typeface="Cambria Math" panose="02040503050406030204" pitchFamily="18" charset="0"/>
                        <a:ea typeface="Cambria Math" panose="02040503050406030204" pitchFamily="18" charset="0"/>
                      </a:rPr>
                      <m:t>≈</m:t>
                    </m:r>
                    <m:sSup>
                      <m:sSupPr>
                        <m:ctrlPr>
                          <a:rPr lang="en-US" altLang="pt-BR" sz="2800" i="1">
                            <a:latin typeface="Cambria Math" panose="02040503050406030204" pitchFamily="18" charset="0"/>
                            <a:ea typeface="Cambria Math" panose="02040503050406030204" pitchFamily="18" charset="0"/>
                          </a:rPr>
                        </m:ctrlPr>
                      </m:sSupPr>
                      <m:e>
                        <m:r>
                          <a:rPr lang="pt-BR" altLang="pt-BR" sz="2800" i="1">
                            <a:latin typeface="Cambria Math" panose="02040503050406030204" pitchFamily="18" charset="0"/>
                            <a:ea typeface="Cambria Math" panose="02040503050406030204" pitchFamily="18" charset="0"/>
                          </a:rPr>
                          <m:t>|</m:t>
                        </m:r>
                        <m:r>
                          <a:rPr lang="pt-BR" altLang="pt-BR" sz="2800" b="0" i="1" smtClean="0">
                            <a:latin typeface="Cambria Math" panose="02040503050406030204" pitchFamily="18" charset="0"/>
                            <a:ea typeface="Cambria Math" panose="02040503050406030204" pitchFamily="18" charset="0"/>
                          </a:rPr>
                          <m:t>𝐴</m:t>
                        </m:r>
                        <m:d>
                          <m:dPr>
                            <m:ctrlPr>
                              <a:rPr lang="en-US" altLang="pt-BR" sz="2800" i="1">
                                <a:latin typeface="Cambria Math" panose="02040503050406030204" pitchFamily="18" charset="0"/>
                                <a:ea typeface="Cambria Math" panose="02040503050406030204" pitchFamily="18" charset="0"/>
                              </a:rPr>
                            </m:ctrlPr>
                          </m:dPr>
                          <m:e>
                            <m:f>
                              <m:fPr>
                                <m:ctrlPr>
                                  <a:rPr lang="en-US" altLang="pt-BR" sz="2800" i="1">
                                    <a:latin typeface="Cambria Math" panose="02040503050406030204" pitchFamily="18" charset="0"/>
                                    <a:ea typeface="Cambria Math" panose="02040503050406030204" pitchFamily="18" charset="0"/>
                                  </a:rPr>
                                </m:ctrlPr>
                              </m:fPr>
                              <m:num>
                                <m:r>
                                  <a:rPr lang="pt-BR" altLang="pt-BR" sz="2800" i="1">
                                    <a:latin typeface="Cambria Math" panose="02040503050406030204" pitchFamily="18" charset="0"/>
                                    <a:ea typeface="Cambria Math" panose="02040503050406030204" pitchFamily="18" charset="0"/>
                                  </a:rPr>
                                  <m:t>1</m:t>
                                </m:r>
                              </m:num>
                              <m:den>
                                <m:f>
                                  <m:fPr>
                                    <m:ctrlPr>
                                      <a:rPr lang="pt-BR" altLang="pt-BR" sz="2800" i="1">
                                        <a:latin typeface="Cambria Math" panose="02040503050406030204" pitchFamily="18" charset="0"/>
                                        <a:ea typeface="Cambria Math" panose="02040503050406030204" pitchFamily="18" charset="0"/>
                                      </a:rPr>
                                    </m:ctrlPr>
                                  </m:fPr>
                                  <m:num>
                                    <m:r>
                                      <a:rPr lang="pt-BR" altLang="pt-BR" sz="2800" i="1">
                                        <a:latin typeface="Cambria Math" panose="02040503050406030204" pitchFamily="18" charset="0"/>
                                        <a:ea typeface="Cambria Math" panose="02040503050406030204" pitchFamily="18" charset="0"/>
                                      </a:rPr>
                                      <m:t>𝑗</m:t>
                                    </m:r>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𝜔</m:t>
                                        </m:r>
                                      </m:e>
                                      <m:sub>
                                        <m:r>
                                          <a:rPr lang="pt-BR" altLang="pt-BR" sz="2800" i="1">
                                            <a:latin typeface="Cambria Math" panose="02040503050406030204" pitchFamily="18" charset="0"/>
                                            <a:ea typeface="Cambria Math" panose="02040503050406030204" pitchFamily="18" charset="0"/>
                                          </a:rPr>
                                          <m:t>𝐹</m:t>
                                        </m:r>
                                      </m:sub>
                                    </m:sSub>
                                  </m:num>
                                  <m:den>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𝜔</m:t>
                                        </m:r>
                                      </m:e>
                                      <m:sub>
                                        <m:r>
                                          <a:rPr lang="pt-BR" altLang="pt-BR" sz="2800" i="1">
                                            <a:latin typeface="Cambria Math" panose="02040503050406030204" pitchFamily="18" charset="0"/>
                                            <a:ea typeface="Cambria Math" panose="02040503050406030204" pitchFamily="18" charset="0"/>
                                          </a:rPr>
                                          <m:t>0</m:t>
                                        </m:r>
                                      </m:sub>
                                    </m:sSub>
                                  </m:den>
                                </m:f>
                              </m:den>
                            </m:f>
                          </m:e>
                        </m:d>
                      </m:e>
                      <m:sup>
                        <m:r>
                          <a:rPr lang="pt-BR" altLang="pt-BR" sz="2800" b="0" i="1" smtClean="0">
                            <a:latin typeface="Cambria Math" panose="02040503050406030204" pitchFamily="18" charset="0"/>
                            <a:ea typeface="Cambria Math" panose="02040503050406030204" pitchFamily="18" charset="0"/>
                          </a:rPr>
                          <m:t>𝑁</m:t>
                        </m:r>
                      </m:sup>
                    </m:sSup>
                    <m:r>
                      <a:rPr lang="pt-BR" altLang="pt-BR" sz="2800">
                        <a:latin typeface="Cambria Math" panose="02040503050406030204" pitchFamily="18" charset="0"/>
                        <a:ea typeface="Cambria Math" panose="02040503050406030204" pitchFamily="18" charset="0"/>
                      </a:rPr>
                      <m:t>|</m:t>
                    </m:r>
                    <m:r>
                      <a:rPr lang="pt-BR" altLang="pt-BR" sz="2800" i="1" smtClean="0">
                        <a:latin typeface="Cambria Math" panose="02040503050406030204" pitchFamily="18" charset="0"/>
                        <a:ea typeface="Cambria Math" panose="02040503050406030204" pitchFamily="18" charset="0"/>
                      </a:rPr>
                      <m:t>≈</m:t>
                    </m:r>
                    <m:sSup>
                      <m:sSupPr>
                        <m:ctrlPr>
                          <a:rPr lang="en-US" altLang="pt-BR" sz="2800" i="1">
                            <a:latin typeface="Cambria Math" panose="02040503050406030204" pitchFamily="18" charset="0"/>
                            <a:ea typeface="Cambria Math" panose="02040503050406030204" pitchFamily="18" charset="0"/>
                          </a:rPr>
                        </m:ctrlPr>
                      </m:sSupPr>
                      <m:e>
                        <m:r>
                          <a:rPr lang="pt-BR" altLang="pt-BR" sz="2800" i="1">
                            <a:latin typeface="Cambria Math" panose="02040503050406030204" pitchFamily="18" charset="0"/>
                            <a:ea typeface="Cambria Math" panose="02040503050406030204" pitchFamily="18" charset="0"/>
                          </a:rPr>
                          <m:t>|</m:t>
                        </m:r>
                        <m:r>
                          <a:rPr lang="pt-BR" altLang="pt-BR" sz="2800" b="0" i="1" smtClean="0">
                            <a:latin typeface="Cambria Math" panose="02040503050406030204" pitchFamily="18" charset="0"/>
                            <a:ea typeface="Cambria Math" panose="02040503050406030204" pitchFamily="18" charset="0"/>
                          </a:rPr>
                          <m:t>𝐴</m:t>
                        </m:r>
                        <m:d>
                          <m:dPr>
                            <m:ctrlPr>
                              <a:rPr lang="en-US" altLang="pt-BR" sz="2800" i="1">
                                <a:latin typeface="Cambria Math" panose="02040503050406030204" pitchFamily="18" charset="0"/>
                                <a:ea typeface="Cambria Math" panose="02040503050406030204" pitchFamily="18" charset="0"/>
                              </a:rPr>
                            </m:ctrlPr>
                          </m:dPr>
                          <m:e>
                            <m:f>
                              <m:fPr>
                                <m:ctrlPr>
                                  <a:rPr lang="en-US" altLang="pt-BR" sz="2800" i="1" smtClean="0">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𝜔</m:t>
                                    </m:r>
                                  </m:e>
                                  <m:sub>
                                    <m:r>
                                      <a:rPr lang="pt-BR" altLang="pt-BR" sz="2800" i="1">
                                        <a:latin typeface="Cambria Math" panose="02040503050406030204" pitchFamily="18" charset="0"/>
                                        <a:ea typeface="Cambria Math" panose="02040503050406030204" pitchFamily="18" charset="0"/>
                                      </a:rPr>
                                      <m:t>0</m:t>
                                    </m:r>
                                  </m:sub>
                                </m:sSub>
                              </m:num>
                              <m:den>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𝜔</m:t>
                                    </m:r>
                                  </m:e>
                                  <m:sub>
                                    <m:r>
                                      <a:rPr lang="pt-BR" altLang="pt-BR" sz="2800" b="0" i="1" smtClean="0">
                                        <a:latin typeface="Cambria Math" panose="02040503050406030204" pitchFamily="18" charset="0"/>
                                        <a:ea typeface="Cambria Math" panose="02040503050406030204" pitchFamily="18" charset="0"/>
                                      </a:rPr>
                                      <m:t>𝐹</m:t>
                                    </m:r>
                                  </m:sub>
                                </m:sSub>
                              </m:den>
                            </m:f>
                          </m:e>
                        </m:d>
                      </m:e>
                      <m:sup>
                        <m:r>
                          <a:rPr lang="pt-BR" altLang="pt-BR" sz="2800" b="0" i="1" smtClean="0">
                            <a:latin typeface="Cambria Math" panose="02040503050406030204" pitchFamily="18" charset="0"/>
                            <a:ea typeface="Cambria Math" panose="02040503050406030204" pitchFamily="18" charset="0"/>
                          </a:rPr>
                          <m:t>𝑁</m:t>
                        </m:r>
                      </m:sup>
                    </m:sSup>
                    <m:r>
                      <a:rPr lang="pt-BR" altLang="pt-BR" sz="2800">
                        <a:latin typeface="Cambria Math" panose="02040503050406030204" pitchFamily="18" charset="0"/>
                        <a:ea typeface="Cambria Math" panose="02040503050406030204" pitchFamily="18" charset="0"/>
                      </a:rPr>
                      <m:t>|</m:t>
                    </m:r>
                    <m:r>
                      <a:rPr lang="pt-BR" altLang="pt-BR" sz="2800" b="0" i="0" smtClean="0">
                        <a:latin typeface="Cambria Math" panose="02040503050406030204" pitchFamily="18" charset="0"/>
                        <a:ea typeface="Cambria Math" panose="02040503050406030204" pitchFamily="18" charset="0"/>
                      </a:rPr>
                      <m:t>=</m:t>
                    </m:r>
                    <m:r>
                      <a:rPr lang="pt-BR" altLang="pt-BR" sz="2800" b="0" i="0" smtClean="0">
                        <a:latin typeface="Cambria Math" panose="02040503050406030204" pitchFamily="18" charset="0"/>
                        <a:ea typeface="Cambria Math" panose="02040503050406030204" pitchFamily="18" charset="0"/>
                      </a:rPr>
                      <m:t>1</m:t>
                    </m:r>
                  </m:oMath>
                </a14:m>
                <a:endParaRPr lang="pt-BR" altLang="en-US" sz="2800" dirty="0">
                  <a:latin typeface="Comic Sans MS" panose="030F0702030302020204" pitchFamily="66" charset="0"/>
                  <a:ea typeface="Cambria Math" panose="02040503050406030204" pitchFamily="18" charset="0"/>
                  <a:cs typeface="Cambria Math" panose="02040503050406030204" pitchFamily="18" charset="0"/>
                </a:endParaRPr>
              </a:p>
              <a:p>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endParaRPr>
              </a:p>
              <a:p>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rPr>
                  <a:t>Podemos achar o valor de </a:t>
                </a:r>
                <a:r>
                  <a:rPr lang="pt-BR" altLang="en-US" sz="2800" dirty="0" err="1">
                    <a:latin typeface="Symbol" panose="05050102010706020507" pitchFamily="18" charset="2"/>
                    <a:ea typeface="Cambria Math" panose="02040503050406030204" pitchFamily="18" charset="0"/>
                    <a:cs typeface="Cambria Math" panose="02040503050406030204" pitchFamily="18" charset="0"/>
                  </a:rPr>
                  <a:t>w</a:t>
                </a:r>
                <a:r>
                  <a:rPr lang="pt-BR" altLang="en-US" sz="2800" baseline="-25000" dirty="0" err="1">
                    <a:latin typeface="Comic Sans MS" panose="030F0702030302020204" pitchFamily="66" charset="0"/>
                    <a:ea typeface="Cambria Math" panose="02040503050406030204" pitchFamily="18" charset="0"/>
                    <a:cs typeface="Cambria Math" panose="02040503050406030204" pitchFamily="18" charset="0"/>
                  </a:rPr>
                  <a:t>F</a:t>
                </a:r>
                <a:r>
                  <a:rPr lang="pt-BR" altLang="en-US" sz="2800" baseline="-25000" dirty="0">
                    <a:latin typeface="Comic Sans MS" panose="030F0702030302020204" pitchFamily="66" charset="0"/>
                    <a:ea typeface="Cambria Math" panose="02040503050406030204" pitchFamily="18" charset="0"/>
                    <a:cs typeface="Cambria Math" panose="02040503050406030204" pitchFamily="18" charset="0"/>
                  </a:rPr>
                  <a:t> </a:t>
                </a:r>
                <a:r>
                  <a:rPr lang="pt-BR" altLang="en-US" sz="2800" dirty="0" smtClean="0">
                    <a:latin typeface="Comic Sans MS" panose="030F0702030302020204" pitchFamily="66" charset="0"/>
                    <a:ea typeface="Cambria Math" panose="02040503050406030204" pitchFamily="18" charset="0"/>
                    <a:cs typeface="Cambria Math" panose="02040503050406030204" pitchFamily="18" charset="0"/>
                  </a:rPr>
                  <a:t>que então será</a:t>
                </a:r>
                <a:endParaRPr lang="pt-BR" altLang="en-US" sz="2800" dirty="0" smtClean="0">
                  <a:latin typeface="Comic Sans MS" panose="030F0702030302020204" pitchFamily="66" charset="0"/>
                  <a:ea typeface="Cambria Math" panose="02040503050406030204" pitchFamily="18" charset="0"/>
                  <a:cs typeface="Cambria Math" panose="02040503050406030204" pitchFamily="18" charset="0"/>
                </a:endParaRPr>
              </a:p>
              <a:p>
                <a14:m>
                  <m:oMathPara xmlns:m="http://schemas.openxmlformats.org/officeDocument/2006/math">
                    <m:oMathParaPr>
                      <m:jc m:val="centerGroup"/>
                    </m:oMathParaPr>
                    <m:oMath xmlns:m="http://schemas.openxmlformats.org/officeDocument/2006/math">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𝜔</m:t>
                          </m:r>
                        </m:e>
                        <m:sub>
                          <m:r>
                            <a:rPr lang="pt-BR" altLang="pt-BR" sz="2800" i="1">
                              <a:latin typeface="Cambria Math" panose="02040503050406030204" pitchFamily="18" charset="0"/>
                              <a:ea typeface="Cambria Math" panose="02040503050406030204" pitchFamily="18" charset="0"/>
                            </a:rPr>
                            <m:t>𝐹</m:t>
                          </m:r>
                        </m:sub>
                      </m:sSub>
                      <m:r>
                        <a:rPr lang="pt-BR" altLang="pt-BR" sz="2800" i="1">
                          <a:latin typeface="Cambria Math" panose="02040503050406030204" pitchFamily="18" charset="0"/>
                          <a:ea typeface="Cambria Math" panose="02040503050406030204" pitchFamily="18" charset="0"/>
                        </a:rPr>
                        <m:t>=</m:t>
                      </m:r>
                      <m:sSup>
                        <m:sSupPr>
                          <m:ctrlPr>
                            <a:rPr lang="pt-BR" altLang="pt-BR" sz="2800" i="1">
                              <a:latin typeface="Cambria Math" panose="02040503050406030204" pitchFamily="18" charset="0"/>
                              <a:ea typeface="Cambria Math" panose="02040503050406030204" pitchFamily="18" charset="0"/>
                            </a:rPr>
                          </m:ctrlPr>
                        </m:sSupPr>
                        <m:e>
                          <m:r>
                            <a:rPr lang="en-US" altLang="pt-BR" sz="2800" i="1">
                              <a:latin typeface="Cambria Math" panose="02040503050406030204" pitchFamily="18" charset="0"/>
                              <a:ea typeface="Cambria Math" panose="02040503050406030204" pitchFamily="18" charset="0"/>
                            </a:rPr>
                            <m:t>𝐴</m:t>
                          </m:r>
                        </m:e>
                        <m:sup>
                          <m:r>
                            <a:rPr lang="pt-BR" altLang="pt-BR" sz="2800" i="1">
                              <a:latin typeface="Cambria Math" panose="02040503050406030204" pitchFamily="18" charset="0"/>
                              <a:ea typeface="Cambria Math" panose="02040503050406030204" pitchFamily="18" charset="0"/>
                            </a:rPr>
                            <m:t>1</m:t>
                          </m:r>
                          <m:r>
                            <a:rPr lang="pt-BR" altLang="pt-BR" sz="2800" i="1">
                              <a:latin typeface="Cambria Math" panose="02040503050406030204" pitchFamily="18" charset="0"/>
                              <a:ea typeface="Cambria Math" panose="02040503050406030204" pitchFamily="18" charset="0"/>
                            </a:rPr>
                            <m:t>/</m:t>
                          </m:r>
                          <m:r>
                            <a:rPr lang="pt-BR" altLang="pt-BR" sz="2800" i="1">
                              <a:latin typeface="Cambria Math" panose="02040503050406030204" pitchFamily="18" charset="0"/>
                              <a:ea typeface="Cambria Math" panose="02040503050406030204" pitchFamily="18" charset="0"/>
                            </a:rPr>
                            <m:t>𝑁</m:t>
                          </m:r>
                        </m:sup>
                      </m:sSup>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𝜔</m:t>
                          </m:r>
                        </m:e>
                        <m:sub>
                          <m:r>
                            <a:rPr lang="pt-BR" altLang="pt-BR" sz="2800" i="1">
                              <a:latin typeface="Cambria Math" panose="02040503050406030204" pitchFamily="18" charset="0"/>
                              <a:ea typeface="Cambria Math" panose="02040503050406030204" pitchFamily="18" charset="0"/>
                            </a:rPr>
                            <m:t>0</m:t>
                          </m:r>
                        </m:sub>
                      </m:sSub>
                    </m:oMath>
                  </m:oMathPara>
                </a14:m>
                <a:endParaRPr lang="pt-BR" altLang="en-US" sz="2800" dirty="0">
                  <a:latin typeface="Comic Sans MS" panose="030F0702030302020204" pitchFamily="66" charset="0"/>
                  <a:ea typeface="Cambria Math" panose="02040503050406030204" pitchFamily="18" charset="0"/>
                  <a:cs typeface="Cambria Math" panose="02040503050406030204" pitchFamily="18" charset="0"/>
                </a:endParaRPr>
              </a:p>
              <a:p>
                <a:endParaRPr lang="pt-BR" altLang="en-US" sz="2800" dirty="0" smtClean="0">
                  <a:latin typeface="Comic Sans MS" panose="030F0702030302020204" pitchFamily="66" charset="0"/>
                  <a:ea typeface="Cambria Math" panose="02040503050406030204" pitchFamily="18" charset="0"/>
                  <a:cs typeface="Cambria Math" panose="02040503050406030204" pitchFamily="18" charset="0"/>
                </a:endParaRPr>
              </a:p>
            </p:txBody>
          </p:sp>
        </mc:Choice>
        <mc:Fallback>
          <p:sp>
            <p:nvSpPr>
              <p:cNvPr id="3" name="Caixa de Texto 29"/>
              <p:cNvSpPr txBox="1">
                <a:spLocks noRot="1" noChangeAspect="1" noMove="1" noResize="1" noEditPoints="1" noAdjustHandles="1" noChangeArrowheads="1" noChangeShapeType="1" noTextEdit="1"/>
              </p:cNvSpPr>
              <p:nvPr/>
            </p:nvSpPr>
            <p:spPr>
              <a:xfrm>
                <a:off x="302260" y="1106805"/>
                <a:ext cx="11587480" cy="529272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dirty="0"/>
          </a:p>
        </p:txBody>
      </p:sp>
      <p:grpSp>
        <p:nvGrpSpPr>
          <p:cNvPr id="3" name="Grupo 2"/>
          <p:cNvGrpSpPr/>
          <p:nvPr/>
        </p:nvGrpSpPr>
        <p:grpSpPr>
          <a:xfrm>
            <a:off x="1792977" y="3443531"/>
            <a:ext cx="2688565" cy="1698305"/>
            <a:chOff x="1603348" y="3775941"/>
            <a:chExt cx="2688565" cy="1698305"/>
          </a:xfrm>
        </p:grpSpPr>
        <p:sp>
          <p:nvSpPr>
            <p:cNvPr id="4" name="Triângulo isósceles 3"/>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5" name="Conector Reto 5"/>
            <p:cNvCxnSpPr>
              <a:stCxn id="4"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9" name="CaixaDeTexto 8"/>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0" name="CaixaDeTexto 9"/>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1" name="Forma livre 10"/>
            <p:cNvSpPr/>
            <p:nvPr/>
          </p:nvSpPr>
          <p:spPr>
            <a:xfrm>
              <a:off x="195134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2" name="CaixaDeTexto 11"/>
            <p:cNvSpPr txBox="1"/>
            <p:nvPr/>
          </p:nvSpPr>
          <p:spPr>
            <a:xfrm>
              <a:off x="1603348" y="4606785"/>
              <a:ext cx="453714" cy="461665"/>
            </a:xfrm>
            <a:prstGeom prst="rect">
              <a:avLst/>
            </a:prstGeom>
            <a:noFill/>
          </p:spPr>
          <p:txBody>
            <a:bodyPr wrap="none" rtlCol="0">
              <a:spAutoFit/>
            </a:bodyPr>
            <a:lstStyle/>
            <a:p>
              <a:r>
                <a:rPr lang="pt-BR" sz="2400" dirty="0" err="1" smtClean="0"/>
                <a:t>V</a:t>
              </a:r>
              <a:r>
                <a:rPr lang="pt-BR" sz="2400" baseline="-25000" dirty="0" err="1"/>
                <a:t>d</a:t>
              </a:r>
              <a:endParaRPr lang="pt-BR" sz="2400" dirty="0"/>
            </a:p>
          </p:txBody>
        </p:sp>
        <p:cxnSp>
          <p:nvCxnSpPr>
            <p:cNvPr id="13" name="Conector de Seta Reta 13"/>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1846753" y="3775941"/>
              <a:ext cx="411528" cy="461665"/>
            </a:xfrm>
            <a:prstGeom prst="rect">
              <a:avLst/>
            </a:prstGeom>
            <a:noFill/>
          </p:spPr>
          <p:txBody>
            <a:bodyPr wrap="square" rtlCol="0">
              <a:spAutoFit/>
            </a:bodyPr>
            <a:lstStyle/>
            <a:p>
              <a:r>
                <a:rPr lang="pt-BR" sz="2400" dirty="0" smtClean="0"/>
                <a:t>i</a:t>
              </a:r>
              <a:r>
                <a:rPr lang="pt-BR" sz="2400" baseline="-25000" dirty="0"/>
                <a:t>2</a:t>
              </a:r>
              <a:endParaRPr lang="pt-BR" sz="2400" dirty="0"/>
            </a:p>
          </p:txBody>
        </p:sp>
      </p:grpSp>
      <p:sp>
        <p:nvSpPr>
          <p:cNvPr id="18" name="Forma livre 17"/>
          <p:cNvSpPr/>
          <p:nvPr/>
        </p:nvSpPr>
        <p:spPr>
          <a:xfrm>
            <a:off x="3903690" y="3130456"/>
            <a:ext cx="717896" cy="1326292"/>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9" name="Forma livre 18"/>
          <p:cNvSpPr/>
          <p:nvPr/>
        </p:nvSpPr>
        <p:spPr>
          <a:xfrm>
            <a:off x="2463271" y="3127882"/>
            <a:ext cx="719663" cy="900498"/>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0" name="Conector Reto 43"/>
          <p:cNvCxnSpPr/>
          <p:nvPr/>
        </p:nvCxnSpPr>
        <p:spPr>
          <a:xfrm>
            <a:off x="2216137" y="4900535"/>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46"/>
          <p:cNvCxnSpPr/>
          <p:nvPr/>
        </p:nvCxnSpPr>
        <p:spPr>
          <a:xfrm>
            <a:off x="2155760" y="5567445"/>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CaixaDeTexto 21"/>
          <p:cNvSpPr txBox="1"/>
          <p:nvPr/>
        </p:nvSpPr>
        <p:spPr>
          <a:xfrm>
            <a:off x="3334489" y="2501760"/>
            <a:ext cx="452368" cy="461665"/>
          </a:xfrm>
          <a:prstGeom prst="rect">
            <a:avLst/>
          </a:prstGeom>
          <a:noFill/>
        </p:spPr>
        <p:txBody>
          <a:bodyPr wrap="none" rtlCol="0">
            <a:spAutoFit/>
          </a:bodyPr>
          <a:lstStyle/>
          <a:p>
            <a:r>
              <a:rPr lang="pt-BR" sz="2400" dirty="0" smtClean="0"/>
              <a:t>C</a:t>
            </a:r>
            <a:r>
              <a:rPr lang="pt-BR" sz="2400" baseline="-25000" dirty="0" smtClean="0"/>
              <a:t>1</a:t>
            </a:r>
            <a:endParaRPr lang="pt-BR" sz="2400" dirty="0"/>
          </a:p>
        </p:txBody>
      </p:sp>
      <p:sp>
        <p:nvSpPr>
          <p:cNvPr id="23" name="CaixaDeTexto 22"/>
          <p:cNvSpPr txBox="1"/>
          <p:nvPr/>
        </p:nvSpPr>
        <p:spPr>
          <a:xfrm>
            <a:off x="1510700" y="3393043"/>
            <a:ext cx="452368" cy="461665"/>
          </a:xfrm>
          <a:prstGeom prst="rect">
            <a:avLst/>
          </a:prstGeom>
          <a:noFill/>
        </p:spPr>
        <p:txBody>
          <a:bodyPr wrap="none" rtlCol="0">
            <a:spAutoFit/>
          </a:bodyPr>
          <a:lstStyle/>
          <a:p>
            <a:r>
              <a:rPr lang="pt-BR" sz="2400" dirty="0" smtClean="0"/>
              <a:t>C</a:t>
            </a:r>
            <a:r>
              <a:rPr lang="pt-BR" sz="2400" baseline="-25000" dirty="0" smtClean="0"/>
              <a:t>2</a:t>
            </a:r>
            <a:endParaRPr lang="pt-BR" sz="2400" dirty="0"/>
          </a:p>
        </p:txBody>
      </p:sp>
      <p:cxnSp>
        <p:nvCxnSpPr>
          <p:cNvPr id="24" name="Conector de Seta Reta 49"/>
          <p:cNvCxnSpPr/>
          <p:nvPr/>
        </p:nvCxnSpPr>
        <p:spPr>
          <a:xfrm>
            <a:off x="3268156" y="3388807"/>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5" name="CaixaDeTexto 24"/>
          <p:cNvSpPr txBox="1"/>
          <p:nvPr/>
        </p:nvSpPr>
        <p:spPr>
          <a:xfrm>
            <a:off x="3689561" y="3240751"/>
            <a:ext cx="359394" cy="461665"/>
          </a:xfrm>
          <a:prstGeom prst="rect">
            <a:avLst/>
          </a:prstGeom>
          <a:noFill/>
        </p:spPr>
        <p:txBody>
          <a:bodyPr wrap="none" rtlCol="0">
            <a:spAutoFit/>
          </a:bodyPr>
          <a:lstStyle/>
          <a:p>
            <a:r>
              <a:rPr lang="pt-BR" sz="2400" dirty="0" smtClean="0"/>
              <a:t>i</a:t>
            </a:r>
            <a:r>
              <a:rPr lang="pt-BR" sz="2400" baseline="-25000" dirty="0"/>
              <a:t>1</a:t>
            </a:r>
            <a:endParaRPr lang="pt-BR" sz="2400" dirty="0"/>
          </a:p>
        </p:txBody>
      </p:sp>
      <p:sp>
        <p:nvSpPr>
          <p:cNvPr id="26" name="CaixaDeTexto 25"/>
          <p:cNvSpPr txBox="1"/>
          <p:nvPr/>
        </p:nvSpPr>
        <p:spPr>
          <a:xfrm>
            <a:off x="513110" y="3776185"/>
            <a:ext cx="513282" cy="461665"/>
          </a:xfrm>
          <a:prstGeom prst="rect">
            <a:avLst/>
          </a:prstGeom>
          <a:noFill/>
        </p:spPr>
        <p:txBody>
          <a:bodyPr wrap="none" rtlCol="0">
            <a:spAutoFit/>
          </a:bodyPr>
          <a:lstStyle/>
          <a:p>
            <a:r>
              <a:rPr lang="pt-BR" sz="2400" dirty="0" err="1" smtClean="0"/>
              <a:t>V</a:t>
            </a:r>
            <a:r>
              <a:rPr lang="pt-BR" sz="2400" baseline="-25000" dirty="0" err="1" smtClean="0"/>
              <a:t>in</a:t>
            </a:r>
            <a:endParaRPr lang="pt-BR" sz="2400" dirty="0"/>
          </a:p>
        </p:txBody>
      </p:sp>
      <p:sp>
        <p:nvSpPr>
          <p:cNvPr id="27" name="Forma livre 26"/>
          <p:cNvSpPr/>
          <p:nvPr/>
        </p:nvSpPr>
        <p:spPr>
          <a:xfrm>
            <a:off x="2362046" y="4457955"/>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28" name="Forma livre 27"/>
          <p:cNvSpPr/>
          <p:nvPr/>
        </p:nvSpPr>
        <p:spPr>
          <a:xfrm>
            <a:off x="1182182" y="4101973"/>
            <a:ext cx="679364"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34" name="Forma livre 33"/>
          <p:cNvSpPr/>
          <p:nvPr/>
        </p:nvSpPr>
        <p:spPr>
          <a:xfrm>
            <a:off x="3032625" y="2608884"/>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35" name="Forma livre 34"/>
          <p:cNvSpPr/>
          <p:nvPr/>
        </p:nvSpPr>
        <p:spPr>
          <a:xfrm>
            <a:off x="1300095" y="3392743"/>
            <a:ext cx="818606" cy="386508"/>
          </a:xfrm>
          <a:custGeom>
            <a:avLst/>
            <a:gdLst>
              <a:gd name="connsiteX0" fmla="*/ 818606 w 818606"/>
              <a:gd name="connsiteY0" fmla="*/ 360382 h 386508"/>
              <a:gd name="connsiteX1" fmla="*/ 566058 w 818606"/>
              <a:gd name="connsiteY1" fmla="*/ 116542 h 386508"/>
              <a:gd name="connsiteX2" fmla="*/ 252549 w 818606"/>
              <a:gd name="connsiteY2" fmla="*/ 12039 h 386508"/>
              <a:gd name="connsiteX3" fmla="*/ 0 w 818606"/>
              <a:gd name="connsiteY3" fmla="*/ 386508 h 386508"/>
            </a:gdLst>
            <a:ahLst/>
            <a:cxnLst>
              <a:cxn ang="0">
                <a:pos x="connsiteX0" y="connsiteY0"/>
              </a:cxn>
              <a:cxn ang="0">
                <a:pos x="connsiteX1" y="connsiteY1"/>
              </a:cxn>
              <a:cxn ang="0">
                <a:pos x="connsiteX2" y="connsiteY2"/>
              </a:cxn>
              <a:cxn ang="0">
                <a:pos x="connsiteX3" y="connsiteY3"/>
              </a:cxn>
            </a:cxnLst>
            <a:rect l="l" t="t" r="r" b="b"/>
            <a:pathLst>
              <a:path w="818606" h="386508">
                <a:moveTo>
                  <a:pt x="818606" y="360382"/>
                </a:moveTo>
                <a:cubicBezTo>
                  <a:pt x="739503" y="267490"/>
                  <a:pt x="660401" y="174599"/>
                  <a:pt x="566058" y="116542"/>
                </a:cubicBezTo>
                <a:cubicBezTo>
                  <a:pt x="471715" y="58485"/>
                  <a:pt x="346892" y="-32955"/>
                  <a:pt x="252549" y="12039"/>
                </a:cubicBezTo>
                <a:cubicBezTo>
                  <a:pt x="158206" y="57033"/>
                  <a:pt x="79103" y="221770"/>
                  <a:pt x="0" y="38650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36" name="Grupo 35"/>
          <p:cNvGrpSpPr/>
          <p:nvPr/>
        </p:nvGrpSpPr>
        <p:grpSpPr>
          <a:xfrm>
            <a:off x="1458060" y="3843584"/>
            <a:ext cx="756638" cy="377919"/>
            <a:chOff x="6583958" y="4229187"/>
            <a:chExt cx="756638" cy="377919"/>
          </a:xfrm>
        </p:grpSpPr>
        <p:cxnSp>
          <p:nvCxnSpPr>
            <p:cNvPr id="37"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4"/>
            <p:cNvCxnSpPr/>
            <p:nvPr/>
          </p:nvCxnSpPr>
          <p:spPr>
            <a:xfrm>
              <a:off x="6997287" y="4239579"/>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 name="Grupo 40"/>
          <p:cNvGrpSpPr/>
          <p:nvPr/>
        </p:nvGrpSpPr>
        <p:grpSpPr>
          <a:xfrm>
            <a:off x="3147052" y="2948415"/>
            <a:ext cx="756638" cy="377919"/>
            <a:chOff x="6583958" y="4229187"/>
            <a:chExt cx="756638" cy="377919"/>
          </a:xfrm>
        </p:grpSpPr>
        <p:cxnSp>
          <p:nvCxnSpPr>
            <p:cNvPr id="42"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34"/>
            <p:cNvCxnSpPr/>
            <p:nvPr/>
          </p:nvCxnSpPr>
          <p:spPr>
            <a:xfrm>
              <a:off x="6997287" y="4239579"/>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37"/>
            <p:cNvCxnSpPr/>
            <p:nvPr/>
          </p:nvCxnSpPr>
          <p:spPr>
            <a:xfrm>
              <a:off x="6997287" y="442153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7" name="Conector Reto 46"/>
          <p:cNvCxnSpPr/>
          <p:nvPr/>
        </p:nvCxnSpPr>
        <p:spPr>
          <a:xfrm flipH="1" flipV="1">
            <a:off x="1026392" y="4021532"/>
            <a:ext cx="60332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Espaço Reservado para Conteúdo 2"/>
          <p:cNvSpPr txBox="1"/>
          <p:nvPr/>
        </p:nvSpPr>
        <p:spPr>
          <a:xfrm>
            <a:off x="875846" y="407977"/>
            <a:ext cx="10343696" cy="1885468"/>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fontAlgn="auto">
              <a:lnSpc>
                <a:spcPct val="120000"/>
              </a:lnSpc>
              <a:spcBef>
                <a:spcPts val="600"/>
              </a:spcBef>
              <a:spcAft>
                <a:spcPts val="60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Exemplo:</a:t>
            </a:r>
            <a:r>
              <a:rPr lang="pt-BR" altLang="pt-BR" sz="3200" b="1" dirty="0" smtClean="0">
                <a:solidFill>
                  <a:srgbClr val="FF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 </a:t>
            </a:r>
            <a:r>
              <a:rPr lang="pt-BR" altLang="pt-BR" sz="3200" dirty="0" smtClean="0">
                <a:latin typeface="Comic Sans MS" panose="030F0702030302020204" pitchFamily="66" charset="0"/>
                <a:ea typeface="Cambria Math" panose="02040503050406030204" pitchFamily="18" charset="0"/>
              </a:rPr>
              <a:t>determinar a função de transferência (trabalhamos direto com L</a:t>
            </a:r>
            <a:r>
              <a:rPr lang="pt-BR" altLang="pt-BR" sz="3200" dirty="0" err="1" smtClean="0">
                <a:latin typeface="Comic Sans MS" panose="030F0702030302020204" pitchFamily="66" charset="0"/>
                <a:ea typeface="Cambria Math" panose="02040503050406030204" pitchFamily="18" charset="0"/>
              </a:rPr>
              <a:t>aplace</a:t>
            </a:r>
            <a:r>
              <a:rPr lang="pt-BR" altLang="pt-BR" sz="3200" dirty="0" smtClean="0">
                <a:latin typeface="Comic Sans MS" panose="030F0702030302020204" pitchFamily="66" charset="0"/>
                <a:ea typeface="Cambria Math" panose="02040503050406030204" pitchFamily="18" charset="0"/>
              </a:rPr>
              <a:t>; condições iniciais nulas, amplificador ideal)</a:t>
            </a:r>
            <a:endParaRPr lang="pt-BR" altLang="en-US" sz="32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50" name="Espaço Reservado para Conteúdo 2"/>
          <p:cNvSpPr txBox="1"/>
          <p:nvPr/>
        </p:nvSpPr>
        <p:spPr>
          <a:xfrm>
            <a:off x="5396309" y="2109646"/>
            <a:ext cx="6356725" cy="385589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en-US" sz="3200" i="1" dirty="0" smtClean="0">
                <a:latin typeface="Cambria" panose="02040503050406030204" charset="0"/>
                <a:ea typeface="Cambria Math" panose="02040503050406030204" pitchFamily="18" charset="0"/>
                <a:cs typeface="Cambria" panose="02040503050406030204" charset="0"/>
              </a:rPr>
              <a:t>i</a:t>
            </a:r>
            <a:r>
              <a:rPr lang="pt-BR" altLang="en-US" sz="3200" i="1" baseline="-25000" dirty="0" smtClean="0">
                <a:latin typeface="Cambria" panose="02040503050406030204" charset="0"/>
                <a:ea typeface="Cambria Math" panose="02040503050406030204" pitchFamily="18" charset="0"/>
                <a:cs typeface="Cambria" panose="02040503050406030204" charset="0"/>
              </a:rPr>
              <a:t>1</a:t>
            </a:r>
            <a:r>
              <a:rPr lang="pt-BR" altLang="en-US" sz="3200" i="1" dirty="0" smtClean="0">
                <a:latin typeface="Cambria" panose="02040503050406030204" charset="0"/>
                <a:ea typeface="Cambria Math" panose="02040503050406030204" pitchFamily="18" charset="0"/>
                <a:cs typeface="Cambria" panose="02040503050406030204" charset="0"/>
              </a:rPr>
              <a:t> =V</a:t>
            </a:r>
            <a:r>
              <a:rPr lang="pt-BR" altLang="en-US" sz="3200" i="1" baseline="-25000" dirty="0" smtClean="0">
                <a:latin typeface="Cambria" panose="02040503050406030204" charset="0"/>
                <a:ea typeface="Cambria Math" panose="02040503050406030204" pitchFamily="18" charset="0"/>
                <a:cs typeface="Cambria" panose="02040503050406030204" charset="0"/>
              </a:rPr>
              <a:t>0</a:t>
            </a:r>
            <a:r>
              <a:rPr lang="pt-BR" altLang="en-US" sz="3200" i="1" dirty="0" smtClean="0">
                <a:latin typeface="Cambria" panose="02040503050406030204" charset="0"/>
                <a:ea typeface="Cambria Math" panose="02040503050406030204" pitchFamily="18" charset="0"/>
                <a:cs typeface="Cambria" panose="02040503050406030204" charset="0"/>
              </a:rPr>
              <a:t>sC</a:t>
            </a:r>
            <a:r>
              <a:rPr lang="pt-BR" altLang="en-US" sz="3200" i="1" baseline="-25000" dirty="0" smtClean="0">
                <a:latin typeface="Cambria" panose="02040503050406030204" charset="0"/>
                <a:ea typeface="Cambria Math" panose="02040503050406030204" pitchFamily="18" charset="0"/>
                <a:cs typeface="Cambria" panose="02040503050406030204" charset="0"/>
              </a:rPr>
              <a:t>1</a:t>
            </a:r>
            <a:endParaRPr lang="pt-BR" altLang="en-US" sz="3200" i="1" baseline="-25000" dirty="0" smtClean="0">
              <a:latin typeface="Cambria" panose="02040503050406030204" charset="0"/>
              <a:ea typeface="Cambria Math" panose="02040503050406030204" pitchFamily="18" charset="0"/>
              <a:cs typeface="Cambria" panose="02040503050406030204" charset="0"/>
            </a:endParaRPr>
          </a:p>
          <a:p>
            <a:pPr marL="0" indent="0" algn="ctr">
              <a:lnSpc>
                <a:spcPct val="120000"/>
              </a:lnSpc>
              <a:spcBef>
                <a:spcPts val="600"/>
              </a:spcBef>
              <a:spcAft>
                <a:spcPts val="600"/>
              </a:spcAft>
              <a:buNone/>
            </a:pPr>
            <a:r>
              <a:rPr lang="pt-BR" altLang="en-US" sz="3200" i="1" dirty="0" smtClean="0">
                <a:latin typeface="Cambria" panose="02040503050406030204" charset="0"/>
                <a:ea typeface="Cambria Math" panose="02040503050406030204" pitchFamily="18" charset="0"/>
                <a:cs typeface="Cambria" panose="02040503050406030204" charset="0"/>
              </a:rPr>
              <a:t>i</a:t>
            </a:r>
            <a:r>
              <a:rPr lang="pt-BR" altLang="en-US" sz="3200" i="1" baseline="-25000" dirty="0" smtClean="0">
                <a:latin typeface="Cambria" panose="02040503050406030204" charset="0"/>
                <a:ea typeface="Cambria Math" panose="02040503050406030204" pitchFamily="18" charset="0"/>
                <a:cs typeface="Cambria" panose="02040503050406030204" charset="0"/>
              </a:rPr>
              <a:t>2</a:t>
            </a:r>
            <a:r>
              <a:rPr lang="pt-BR" altLang="en-US" sz="3200" i="1" dirty="0" smtClean="0">
                <a:latin typeface="Cambria" panose="02040503050406030204" charset="0"/>
                <a:ea typeface="Cambria Math" panose="02040503050406030204" pitchFamily="18" charset="0"/>
                <a:cs typeface="Cambria" panose="02040503050406030204" charset="0"/>
              </a:rPr>
              <a:t> </a:t>
            </a:r>
            <a:r>
              <a:rPr lang="pt-BR" altLang="en-US" sz="3200" i="1" dirty="0">
                <a:latin typeface="Cambria" panose="02040503050406030204" charset="0"/>
                <a:ea typeface="Cambria Math" panose="02040503050406030204" pitchFamily="18" charset="0"/>
                <a:cs typeface="Cambria" panose="02040503050406030204" charset="0"/>
              </a:rPr>
              <a:t>=</a:t>
            </a:r>
            <a:r>
              <a:rPr lang="pt-BR" altLang="en-US" sz="3200" i="1" dirty="0" smtClean="0">
                <a:latin typeface="Cambria" panose="02040503050406030204" charset="0"/>
                <a:ea typeface="Cambria Math" panose="02040503050406030204" pitchFamily="18" charset="0"/>
                <a:cs typeface="Cambria" panose="02040503050406030204" charset="0"/>
              </a:rPr>
              <a:t>V</a:t>
            </a:r>
            <a:r>
              <a:rPr lang="pt-BR" altLang="en-US" sz="3200" i="1" baseline="-25000" dirty="0" smtClean="0">
                <a:latin typeface="Cambria" panose="02040503050406030204" charset="0"/>
                <a:ea typeface="Cambria Math" panose="02040503050406030204" pitchFamily="18" charset="0"/>
                <a:cs typeface="Cambria" panose="02040503050406030204" charset="0"/>
              </a:rPr>
              <a:t>in</a:t>
            </a:r>
            <a:r>
              <a:rPr lang="pt-BR" altLang="en-US" sz="3200" i="1" dirty="0" smtClean="0">
                <a:latin typeface="Cambria" panose="02040503050406030204" charset="0"/>
                <a:ea typeface="Cambria Math" panose="02040503050406030204" pitchFamily="18" charset="0"/>
                <a:cs typeface="Cambria" panose="02040503050406030204" charset="0"/>
              </a:rPr>
              <a:t>sC</a:t>
            </a:r>
            <a:r>
              <a:rPr lang="pt-BR" altLang="en-US" sz="3200" i="1" baseline="-25000" dirty="0" smtClean="0">
                <a:latin typeface="Cambria" panose="02040503050406030204" charset="0"/>
                <a:ea typeface="Cambria Math" panose="02040503050406030204" pitchFamily="18" charset="0"/>
                <a:cs typeface="Cambria" panose="02040503050406030204" charset="0"/>
              </a:rPr>
              <a:t>2</a:t>
            </a:r>
            <a:endParaRPr lang="pt-BR" altLang="en-US" sz="3200" i="1" baseline="-25000" dirty="0" smtClean="0">
              <a:latin typeface="Cambria" panose="02040503050406030204" charset="0"/>
              <a:ea typeface="Cambria Math" panose="02040503050406030204" pitchFamily="18" charset="0"/>
              <a:cs typeface="Cambria" panose="02040503050406030204" charset="0"/>
            </a:endParaRPr>
          </a:p>
          <a:p>
            <a:pPr marL="0" indent="0" algn="ctr">
              <a:lnSpc>
                <a:spcPct val="120000"/>
              </a:lnSpc>
              <a:spcBef>
                <a:spcPts val="600"/>
              </a:spcBef>
              <a:spcAft>
                <a:spcPts val="600"/>
              </a:spcAft>
              <a:buNone/>
            </a:pPr>
            <a:r>
              <a:rPr lang="pt-BR" altLang="en-US" sz="3200" i="1" dirty="0">
                <a:latin typeface="Cambria" panose="02040503050406030204" charset="0"/>
                <a:ea typeface="Cambria Math" panose="02040503050406030204" pitchFamily="18" charset="0"/>
                <a:cs typeface="Cambria" panose="02040503050406030204" charset="0"/>
              </a:rPr>
              <a:t>i</a:t>
            </a:r>
            <a:r>
              <a:rPr lang="pt-BR" altLang="en-US" sz="3200" i="1" baseline="-25000" dirty="0" smtClean="0">
                <a:latin typeface="Cambria" panose="02040503050406030204" charset="0"/>
                <a:ea typeface="Cambria Math" panose="02040503050406030204" pitchFamily="18" charset="0"/>
                <a:cs typeface="Cambria" panose="02040503050406030204" charset="0"/>
              </a:rPr>
              <a:t>1</a:t>
            </a:r>
            <a:r>
              <a:rPr lang="pt-BR" altLang="en-US" sz="3200" i="1" dirty="0" smtClean="0">
                <a:latin typeface="Cambria" panose="02040503050406030204" charset="0"/>
                <a:ea typeface="Cambria Math" panose="02040503050406030204" pitchFamily="18" charset="0"/>
                <a:cs typeface="Cambria" panose="02040503050406030204" charset="0"/>
              </a:rPr>
              <a:t>+i</a:t>
            </a:r>
            <a:r>
              <a:rPr lang="pt-BR" altLang="en-US" sz="3200" i="1" baseline="-25000" dirty="0" smtClean="0">
                <a:latin typeface="Cambria" panose="02040503050406030204" charset="0"/>
                <a:ea typeface="Cambria Math" panose="02040503050406030204" pitchFamily="18" charset="0"/>
                <a:cs typeface="Cambria" panose="02040503050406030204" charset="0"/>
              </a:rPr>
              <a:t>2</a:t>
            </a:r>
            <a:r>
              <a:rPr lang="pt-BR" altLang="en-US" sz="3200" i="1" dirty="0" smtClean="0">
                <a:latin typeface="Cambria" panose="02040503050406030204" charset="0"/>
                <a:ea typeface="Cambria Math" panose="02040503050406030204" pitchFamily="18" charset="0"/>
                <a:cs typeface="Cambria" panose="02040503050406030204" charset="0"/>
              </a:rPr>
              <a:t> =0</a:t>
            </a:r>
            <a:endParaRPr lang="pt-BR" altLang="en-US" sz="3200" i="1" dirty="0" smtClean="0">
              <a:latin typeface="Cambria" panose="02040503050406030204" charset="0"/>
              <a:ea typeface="Cambria Math" panose="02040503050406030204" pitchFamily="18" charset="0"/>
              <a:cs typeface="Cambria" panose="02040503050406030204" charset="0"/>
            </a:endParaRPr>
          </a:p>
          <a:p>
            <a:pPr marL="0" indent="0" fontAlgn="auto">
              <a:lnSpc>
                <a:spcPct val="120000"/>
              </a:lnSpc>
              <a:spcBef>
                <a:spcPts val="600"/>
              </a:spcBef>
              <a:spcAft>
                <a:spcPts val="600"/>
              </a:spcAft>
              <a:buNone/>
            </a:pPr>
            <a:r>
              <a:rPr lang="pt-BR" altLang="en-US" sz="3200" dirty="0" smtClean="0">
                <a:latin typeface="Comic Sans MS" panose="030F0702030302020204" pitchFamily="66" charset="0"/>
                <a:ea typeface="Cambria Math" panose="02040503050406030204" pitchFamily="18" charset="0"/>
                <a:cs typeface="Comic Sans MS" panose="030F0702030302020204" pitchFamily="66" charset="0"/>
              </a:rPr>
              <a:t>Juntando as equações </a:t>
            </a:r>
            <a:endParaRPr lang="pt-BR" altLang="en-US" sz="3200" dirty="0" smtClean="0">
              <a:latin typeface="Comic Sans MS" panose="030F0702030302020204" pitchFamily="66" charset="0"/>
              <a:ea typeface="Cambria Math" panose="02040503050406030204" pitchFamily="18" charset="0"/>
              <a:cs typeface="Comic Sans MS" panose="030F0702030302020204" pitchFamily="66" charset="0"/>
            </a:endParaRPr>
          </a:p>
          <a:p>
            <a:pPr marL="0" indent="0" algn="ctr" fontAlgn="auto">
              <a:lnSpc>
                <a:spcPct val="120000"/>
              </a:lnSpc>
              <a:spcBef>
                <a:spcPts val="600"/>
              </a:spcBef>
              <a:spcAft>
                <a:spcPts val="600"/>
              </a:spcAft>
              <a:buNone/>
            </a:pPr>
            <a:r>
              <a:rPr lang="pt-BR" altLang="en-US" sz="3200" i="1" dirty="0" smtClean="0">
                <a:latin typeface="Cambria" panose="02040503050406030204" charset="0"/>
                <a:ea typeface="Cambria Math" panose="02040503050406030204" pitchFamily="18" charset="0"/>
                <a:cs typeface="Cambria" panose="02040503050406030204" charset="0"/>
              </a:rPr>
              <a:t>V</a:t>
            </a:r>
            <a:r>
              <a:rPr lang="pt-BR" altLang="en-US" sz="3200" i="1" baseline="-25000" dirty="0" smtClean="0">
                <a:latin typeface="Cambria" panose="02040503050406030204" charset="0"/>
                <a:ea typeface="Cambria Math" panose="02040503050406030204" pitchFamily="18" charset="0"/>
                <a:cs typeface="Cambria" panose="02040503050406030204" charset="0"/>
              </a:rPr>
              <a:t>0</a:t>
            </a:r>
            <a:r>
              <a:rPr lang="pt-BR" altLang="en-US" sz="3200" i="1" dirty="0" smtClean="0">
                <a:latin typeface="Cambria" panose="02040503050406030204" charset="0"/>
                <a:ea typeface="Cambria Math" panose="02040503050406030204" pitchFamily="18" charset="0"/>
                <a:cs typeface="Cambria" panose="02040503050406030204" charset="0"/>
              </a:rPr>
              <a:t>=-</a:t>
            </a:r>
            <a:r>
              <a:rPr lang="pt-BR" altLang="en-US" sz="3200" i="1" dirty="0" err="1" smtClean="0">
                <a:latin typeface="Cambria" panose="02040503050406030204" charset="0"/>
                <a:ea typeface="Cambria Math" panose="02040503050406030204" pitchFamily="18" charset="0"/>
                <a:cs typeface="Cambria" panose="02040503050406030204" charset="0"/>
              </a:rPr>
              <a:t>V</a:t>
            </a:r>
            <a:r>
              <a:rPr lang="pt-BR" altLang="en-US" sz="3200" i="1" baseline="-25000" dirty="0" err="1" smtClean="0">
                <a:latin typeface="Cambria" panose="02040503050406030204" charset="0"/>
                <a:ea typeface="Cambria Math" panose="02040503050406030204" pitchFamily="18" charset="0"/>
                <a:cs typeface="Cambria" panose="02040503050406030204" charset="0"/>
              </a:rPr>
              <a:t>in</a:t>
            </a:r>
            <a:r>
              <a:rPr lang="pt-BR" altLang="en-US" sz="3200" i="1" dirty="0" smtClean="0">
                <a:latin typeface="Cambria" panose="02040503050406030204" charset="0"/>
                <a:ea typeface="Cambria Math" panose="02040503050406030204" pitchFamily="18" charset="0"/>
                <a:cs typeface="Cambria" panose="02040503050406030204" charset="0"/>
              </a:rPr>
              <a:t>(C</a:t>
            </a:r>
            <a:r>
              <a:rPr lang="pt-BR" altLang="en-US" sz="3200" i="1" baseline="-25000" dirty="0" smtClean="0">
                <a:latin typeface="Cambria" panose="02040503050406030204" charset="0"/>
                <a:ea typeface="Cambria Math" panose="02040503050406030204" pitchFamily="18" charset="0"/>
                <a:cs typeface="Cambria" panose="02040503050406030204" charset="0"/>
              </a:rPr>
              <a:t>2</a:t>
            </a:r>
            <a:r>
              <a:rPr lang="pt-BR" altLang="en-US" sz="3200" i="1" dirty="0" smtClean="0">
                <a:latin typeface="Cambria" panose="02040503050406030204" charset="0"/>
                <a:ea typeface="Cambria Math" panose="02040503050406030204" pitchFamily="18" charset="0"/>
                <a:cs typeface="Cambria" panose="02040503050406030204" charset="0"/>
              </a:rPr>
              <a:t>/C</a:t>
            </a:r>
            <a:r>
              <a:rPr lang="pt-BR" altLang="en-US" sz="3200" i="1" baseline="-25000" dirty="0" smtClean="0">
                <a:latin typeface="Cambria" panose="02040503050406030204" charset="0"/>
                <a:ea typeface="Cambria Math" panose="02040503050406030204" pitchFamily="18" charset="0"/>
                <a:cs typeface="Cambria" panose="02040503050406030204" charset="0"/>
              </a:rPr>
              <a:t>1</a:t>
            </a:r>
            <a:r>
              <a:rPr lang="pt-BR" altLang="en-US" sz="3200" i="1" dirty="0" smtClean="0">
                <a:latin typeface="Cambria" panose="02040503050406030204" charset="0"/>
                <a:ea typeface="Cambria Math" panose="02040503050406030204" pitchFamily="18" charset="0"/>
                <a:cs typeface="Cambria" panose="02040503050406030204" charset="0"/>
              </a:rPr>
              <a:t>)</a:t>
            </a:r>
            <a:endParaRPr lang="pt-BR" altLang="en-US" sz="3200" i="1" dirty="0" smtClean="0">
              <a:latin typeface="Cambria" panose="02040503050406030204" charset="0"/>
              <a:ea typeface="Cambria Math" panose="02040503050406030204" pitchFamily="18" charset="0"/>
              <a:cs typeface="Cambria" panose="02040503050406030204" charset="0"/>
            </a:endParaRPr>
          </a:p>
        </p:txBody>
      </p:sp>
    </p:spTree>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txBox="1"/>
          <p:nvPr/>
        </p:nvSpPr>
        <p:spPr>
          <a:xfrm>
            <a:off x="8610600"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dirty="0"/>
          </a:p>
        </p:txBody>
      </p:sp>
      <p:grpSp>
        <p:nvGrpSpPr>
          <p:cNvPr id="4" name="Grupo 3"/>
          <p:cNvGrpSpPr/>
          <p:nvPr/>
        </p:nvGrpSpPr>
        <p:grpSpPr>
          <a:xfrm>
            <a:off x="1585967" y="3718493"/>
            <a:ext cx="2565466" cy="1375719"/>
            <a:chOff x="1762098" y="4098528"/>
            <a:chExt cx="2565466" cy="1375719"/>
          </a:xfrm>
        </p:grpSpPr>
        <p:sp>
          <p:nvSpPr>
            <p:cNvPr id="5" name="Triângulo isósceles 4"/>
            <p:cNvSpPr/>
            <p:nvPr/>
          </p:nvSpPr>
          <p:spPr>
            <a:xfrm rot="5400000">
              <a:off x="2471351" y="4160311"/>
              <a:ext cx="1375719" cy="1252152"/>
            </a:xfrm>
            <a:prstGeom prst="triangle">
              <a:avLst/>
            </a:prstGeom>
            <a:solidFill>
              <a:schemeClr val="bg1"/>
            </a:solid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863976" y="4275322"/>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210426" y="4395353"/>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 name="CaixaDeTexto 12"/>
            <p:cNvSpPr txBox="1"/>
            <p:nvPr/>
          </p:nvSpPr>
          <p:spPr>
            <a:xfrm>
              <a:off x="1762098" y="4585573"/>
              <a:ext cx="557530" cy="460375"/>
            </a:xfrm>
            <a:prstGeom prst="rect">
              <a:avLst/>
            </a:prstGeom>
            <a:noFill/>
          </p:spPr>
          <p:txBody>
            <a:bodyPr wrap="square" rtlCol="0">
              <a:spAutoFit/>
            </a:bodyPr>
            <a:lstStyle/>
            <a:p>
              <a:r>
                <a:rPr lang="pt-BR" sz="2400" dirty="0" err="1" smtClean="0"/>
                <a:t>V</a:t>
              </a:r>
              <a:r>
                <a:rPr lang="pt-BR" sz="2400" baseline="-25000" dirty="0" err="1"/>
                <a:t>d</a:t>
              </a:r>
              <a:endParaRPr lang="pt-BR" sz="2400" dirty="0"/>
            </a:p>
          </p:txBody>
        </p:sp>
      </p:grpSp>
      <p:sp>
        <p:nvSpPr>
          <p:cNvPr id="16" name="Forma livre 15"/>
          <p:cNvSpPr/>
          <p:nvPr/>
        </p:nvSpPr>
        <p:spPr>
          <a:xfrm>
            <a:off x="3499195" y="3077116"/>
            <a:ext cx="717896" cy="1326292"/>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9" name="Conector Reto 46"/>
          <p:cNvCxnSpPr/>
          <p:nvPr/>
        </p:nvCxnSpPr>
        <p:spPr>
          <a:xfrm>
            <a:off x="2016501" y="5603542"/>
            <a:ext cx="12739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CaixaDeTexto 19"/>
          <p:cNvSpPr txBox="1"/>
          <p:nvPr/>
        </p:nvSpPr>
        <p:spPr>
          <a:xfrm>
            <a:off x="2968729" y="2129650"/>
            <a:ext cx="452368" cy="461665"/>
          </a:xfrm>
          <a:prstGeom prst="rect">
            <a:avLst/>
          </a:prstGeom>
          <a:noFill/>
        </p:spPr>
        <p:txBody>
          <a:bodyPr wrap="none" rtlCol="0">
            <a:spAutoFit/>
          </a:bodyPr>
          <a:lstStyle/>
          <a:p>
            <a:r>
              <a:rPr lang="pt-BR" sz="2400" dirty="0" smtClean="0"/>
              <a:t>C</a:t>
            </a:r>
            <a:r>
              <a:rPr lang="pt-BR" sz="2400" baseline="-25000" dirty="0" smtClean="0"/>
              <a:t>1</a:t>
            </a:r>
            <a:endParaRPr lang="pt-BR" sz="2400" dirty="0"/>
          </a:p>
        </p:txBody>
      </p:sp>
      <p:sp>
        <p:nvSpPr>
          <p:cNvPr id="21" name="CaixaDeTexto 20"/>
          <p:cNvSpPr txBox="1"/>
          <p:nvPr/>
        </p:nvSpPr>
        <p:spPr>
          <a:xfrm>
            <a:off x="1279560" y="3341608"/>
            <a:ext cx="452368" cy="461665"/>
          </a:xfrm>
          <a:prstGeom prst="rect">
            <a:avLst/>
          </a:prstGeom>
          <a:noFill/>
        </p:spPr>
        <p:txBody>
          <a:bodyPr wrap="none" rtlCol="0">
            <a:spAutoFit/>
          </a:bodyPr>
          <a:lstStyle/>
          <a:p>
            <a:r>
              <a:rPr lang="pt-BR" sz="2400" dirty="0" smtClean="0"/>
              <a:t>C</a:t>
            </a:r>
            <a:r>
              <a:rPr lang="pt-BR" sz="2400" baseline="-25000" dirty="0" smtClean="0"/>
              <a:t>2</a:t>
            </a:r>
            <a:endParaRPr lang="pt-BR" sz="2400" dirty="0"/>
          </a:p>
        </p:txBody>
      </p:sp>
      <p:cxnSp>
        <p:nvCxnSpPr>
          <p:cNvPr id="22" name="Conector de Seta Reta 49"/>
          <p:cNvCxnSpPr/>
          <p:nvPr/>
        </p:nvCxnSpPr>
        <p:spPr>
          <a:xfrm>
            <a:off x="2902396" y="3341182"/>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3" name="CaixaDeTexto 22"/>
          <p:cNvSpPr txBox="1"/>
          <p:nvPr/>
        </p:nvSpPr>
        <p:spPr>
          <a:xfrm>
            <a:off x="3323801" y="3193126"/>
            <a:ext cx="359394" cy="461665"/>
          </a:xfrm>
          <a:prstGeom prst="rect">
            <a:avLst/>
          </a:prstGeom>
          <a:noFill/>
        </p:spPr>
        <p:txBody>
          <a:bodyPr wrap="none" rtlCol="0">
            <a:spAutoFit/>
          </a:bodyPr>
          <a:lstStyle/>
          <a:p>
            <a:r>
              <a:rPr lang="pt-BR" sz="2400" dirty="0" smtClean="0"/>
              <a:t>i</a:t>
            </a:r>
            <a:r>
              <a:rPr lang="pt-BR" sz="2400" baseline="-25000" dirty="0"/>
              <a:t>1</a:t>
            </a:r>
            <a:endParaRPr lang="pt-BR" sz="2400" dirty="0"/>
          </a:p>
        </p:txBody>
      </p:sp>
      <p:sp>
        <p:nvSpPr>
          <p:cNvPr id="24" name="CaixaDeTexto 23"/>
          <p:cNvSpPr txBox="1"/>
          <p:nvPr/>
        </p:nvSpPr>
        <p:spPr>
          <a:xfrm>
            <a:off x="211710" y="4097645"/>
            <a:ext cx="513282" cy="461665"/>
          </a:xfrm>
          <a:prstGeom prst="rect">
            <a:avLst/>
          </a:prstGeom>
          <a:noFill/>
        </p:spPr>
        <p:txBody>
          <a:bodyPr wrap="none" rtlCol="0">
            <a:spAutoFit/>
          </a:bodyPr>
          <a:lstStyle/>
          <a:p>
            <a:r>
              <a:rPr lang="pt-BR" sz="2400" dirty="0" err="1" smtClean="0"/>
              <a:t>V</a:t>
            </a:r>
            <a:r>
              <a:rPr lang="pt-BR" sz="2400" baseline="-25000" dirty="0" err="1" smtClean="0"/>
              <a:t>in</a:t>
            </a:r>
            <a:endParaRPr lang="pt-BR" sz="2400" dirty="0"/>
          </a:p>
        </p:txBody>
      </p:sp>
      <p:sp>
        <p:nvSpPr>
          <p:cNvPr id="25" name="Forma livre 24"/>
          <p:cNvSpPr/>
          <p:nvPr/>
        </p:nvSpPr>
        <p:spPr>
          <a:xfrm>
            <a:off x="2228928" y="4410329"/>
            <a:ext cx="1911865" cy="1133593"/>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27" name="Forma livre 26"/>
          <p:cNvSpPr/>
          <p:nvPr/>
        </p:nvSpPr>
        <p:spPr>
          <a:xfrm>
            <a:off x="2666865" y="2591739"/>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29" name="Grupo 28"/>
          <p:cNvGrpSpPr/>
          <p:nvPr/>
        </p:nvGrpSpPr>
        <p:grpSpPr>
          <a:xfrm>
            <a:off x="1092300" y="3791837"/>
            <a:ext cx="756638" cy="371649"/>
            <a:chOff x="6583958" y="4225065"/>
            <a:chExt cx="756638" cy="371649"/>
          </a:xfrm>
        </p:grpSpPr>
        <p:cxnSp>
          <p:nvCxnSpPr>
            <p:cNvPr id="30"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4"/>
            <p:cNvCxnSpPr/>
            <p:nvPr/>
          </p:nvCxnSpPr>
          <p:spPr>
            <a:xfrm>
              <a:off x="6997287" y="4225065"/>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upo 33"/>
          <p:cNvGrpSpPr/>
          <p:nvPr/>
        </p:nvGrpSpPr>
        <p:grpSpPr>
          <a:xfrm>
            <a:off x="2781292" y="2895866"/>
            <a:ext cx="756638" cy="371649"/>
            <a:chOff x="6583958" y="4225065"/>
            <a:chExt cx="756638" cy="371649"/>
          </a:xfrm>
        </p:grpSpPr>
        <p:cxnSp>
          <p:nvCxnSpPr>
            <p:cNvPr id="35"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4"/>
            <p:cNvCxnSpPr/>
            <p:nvPr/>
          </p:nvCxnSpPr>
          <p:spPr>
            <a:xfrm>
              <a:off x="6997287" y="4225065"/>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0" name="Espaço Reservado para Conteúdo 2"/>
          <p:cNvSpPr txBox="1"/>
          <p:nvPr/>
        </p:nvSpPr>
        <p:spPr>
          <a:xfrm>
            <a:off x="725225" y="217394"/>
            <a:ext cx="10343696" cy="126520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fontAlgn="auto">
              <a:lnSpc>
                <a:spcPct val="120000"/>
              </a:lnSpc>
              <a:spcBef>
                <a:spcPts val="600"/>
              </a:spcBef>
              <a:spcAft>
                <a:spcPts val="60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Exemplo:</a:t>
            </a:r>
            <a:r>
              <a:rPr lang="pt-BR" altLang="pt-BR" sz="3200" b="1" dirty="0" smtClean="0">
                <a:solidFill>
                  <a:srgbClr val="FF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 </a:t>
            </a:r>
            <a:r>
              <a:rPr lang="pt-BR" altLang="pt-BR" sz="3200" dirty="0" smtClean="0">
                <a:latin typeface="Comic Sans MS" panose="030F0702030302020204" pitchFamily="66" charset="0"/>
                <a:ea typeface="Cambria Math" panose="02040503050406030204" pitchFamily="18" charset="0"/>
              </a:rPr>
              <a:t>amplificador neuronal (para sinais pequenos (considerando amplificador ideal))</a:t>
            </a:r>
            <a:endParaRPr lang="pt-BR" altLang="en-US" sz="3200" dirty="0" smtClean="0">
              <a:latin typeface="Comic Sans MS" panose="030F0702030302020204" pitchFamily="66" charset="0"/>
              <a:ea typeface="Cambria Math" panose="02040503050406030204" pitchFamily="18"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41" name="Espaço Reservado para Conteúdo 2"/>
              <p:cNvSpPr txBox="1"/>
              <p:nvPr/>
            </p:nvSpPr>
            <p:spPr>
              <a:xfrm>
                <a:off x="4565650" y="1482090"/>
                <a:ext cx="6203950" cy="523875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1200"/>
                  </a:spcAft>
                  <a:buNone/>
                </a:pPr>
                <a14:m>
                  <m:oMathPara xmlns:m="http://schemas.openxmlformats.org/officeDocument/2006/math">
                    <m:oMathParaPr>
                      <m:jc m:val="left"/>
                    </m:oMathParaPr>
                    <m:oMath xmlns:m="http://schemas.openxmlformats.org/officeDocument/2006/math">
                      <m:sSub>
                        <m:sSubPr>
                          <m:ctrlPr>
                            <a:rPr lang="pt-BR" altLang="en-US"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𝑖</m:t>
                          </m:r>
                        </m:e>
                        <m:sub>
                          <m:r>
                            <a:rPr lang="pt-BR" altLang="en-US" b="0" i="1" smtClean="0">
                              <a:latin typeface="Cambria Math" panose="02040503050406030204" pitchFamily="18" charset="0"/>
                              <a:ea typeface="Cambria Math" panose="02040503050406030204" pitchFamily="18" charset="0"/>
                            </a:rPr>
                            <m:t>1</m:t>
                          </m:r>
                        </m:sub>
                      </m:sSub>
                      <m:r>
                        <a:rPr lang="pt-BR" altLang="en-US" b="0" i="1" smtClean="0">
                          <a:latin typeface="Cambria Math" panose="02040503050406030204" pitchFamily="18" charset="0"/>
                          <a:ea typeface="Cambria Math" panose="02040503050406030204" pitchFamily="18" charset="0"/>
                        </a:rPr>
                        <m:t>=</m:t>
                      </m:r>
                      <m:f>
                        <m:fPr>
                          <m:ctrlPr>
                            <a:rPr lang="pt-BR" altLang="en-US" b="0" i="1" smtClean="0">
                              <a:latin typeface="Cambria Math" panose="02040503050406030204" pitchFamily="18" charset="0"/>
                              <a:ea typeface="Cambria Math" panose="02040503050406030204" pitchFamily="18" charset="0"/>
                            </a:rPr>
                          </m:ctrlPr>
                        </m:fPr>
                        <m:num>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𝑉</m:t>
                              </m:r>
                            </m:e>
                            <m:sub>
                              <m:r>
                                <a:rPr lang="pt-BR" altLang="en-US" b="0" i="1" smtClean="0">
                                  <a:latin typeface="Cambria Math" panose="02040503050406030204" pitchFamily="18" charset="0"/>
                                  <a:ea typeface="Cambria Math" panose="02040503050406030204" pitchFamily="18" charset="0"/>
                                </a:rPr>
                                <m:t>0</m:t>
                              </m:r>
                            </m:sub>
                          </m:sSub>
                          <m:r>
                            <a:rPr lang="pt-BR" altLang="en-US" b="0" i="1" smtClean="0">
                              <a:latin typeface="Cambria Math" panose="02040503050406030204" pitchFamily="18" charset="0"/>
                              <a:ea typeface="Cambria Math" panose="02040503050406030204" pitchFamily="18" charset="0"/>
                            </a:rPr>
                            <m:t>−</m:t>
                          </m:r>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𝑉</m:t>
                              </m:r>
                            </m:e>
                            <m:sub>
                              <m:r>
                                <a:rPr lang="pt-BR" altLang="en-US" b="0" i="1" smtClean="0">
                                  <a:latin typeface="Cambria Math" panose="02040503050406030204" pitchFamily="18" charset="0"/>
                                  <a:ea typeface="Cambria Math" panose="02040503050406030204" pitchFamily="18" charset="0"/>
                                </a:rPr>
                                <m:t>𝑖𝑛</m:t>
                              </m:r>
                            </m:sub>
                          </m:sSub>
                        </m:num>
                        <m:den>
                          <m:f>
                            <m:fPr>
                              <m:ctrlPr>
                                <a:rPr lang="pt-BR" altLang="en-US" b="0" i="1" smtClean="0">
                                  <a:latin typeface="Cambria Math" panose="02040503050406030204" pitchFamily="18" charset="0"/>
                                  <a:ea typeface="Cambria Math" panose="02040503050406030204" pitchFamily="18" charset="0"/>
                                </a:rPr>
                              </m:ctrlPr>
                            </m:fPr>
                            <m:num>
                              <m:r>
                                <a:rPr lang="pt-BR" altLang="en-US" b="0" i="1" smtClean="0">
                                  <a:latin typeface="Cambria Math" panose="02040503050406030204" pitchFamily="18" charset="0"/>
                                  <a:ea typeface="Cambria Math" panose="02040503050406030204" pitchFamily="18" charset="0"/>
                                </a:rPr>
                                <m:t>2</m:t>
                              </m:r>
                            </m:num>
                            <m:den>
                              <m:r>
                                <a:rPr lang="pt-BR" altLang="en-US" b="0" i="1" smtClean="0">
                                  <a:latin typeface="Cambria Math" panose="02040503050406030204" pitchFamily="18" charset="0"/>
                                  <a:ea typeface="Cambria Math" panose="02040503050406030204" pitchFamily="18" charset="0"/>
                                </a:rPr>
                                <m:t>𝑠</m:t>
                              </m:r>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𝐶</m:t>
                                  </m:r>
                                </m:e>
                                <m:sub>
                                  <m:r>
                                    <a:rPr lang="pt-BR" altLang="en-US" b="0" i="1" smtClean="0">
                                      <a:latin typeface="Cambria Math" panose="02040503050406030204" pitchFamily="18" charset="0"/>
                                      <a:ea typeface="Cambria Math" panose="02040503050406030204" pitchFamily="18" charset="0"/>
                                    </a:rPr>
                                    <m:t>1</m:t>
                                  </m:r>
                                </m:sub>
                              </m:sSub>
                            </m:den>
                          </m:f>
                          <m:r>
                            <a:rPr lang="pt-BR" altLang="en-US" b="0" i="1" smtClean="0">
                              <a:latin typeface="Cambria Math" panose="02040503050406030204" pitchFamily="18" charset="0"/>
                              <a:ea typeface="Cambria Math" panose="02040503050406030204" pitchFamily="18" charset="0"/>
                            </a:rPr>
                            <m:t>+</m:t>
                          </m:r>
                          <m:f>
                            <m:fPr>
                              <m:ctrlPr>
                                <a:rPr lang="pt-BR" altLang="en-US" b="0" i="1" smtClean="0">
                                  <a:latin typeface="Cambria Math" panose="02040503050406030204" pitchFamily="18" charset="0"/>
                                  <a:ea typeface="Cambria Math" panose="02040503050406030204" pitchFamily="18" charset="0"/>
                                </a:rPr>
                              </m:ctrlPr>
                            </m:fPr>
                            <m:num>
                              <m:r>
                                <a:rPr lang="pt-BR" altLang="en-US" b="0" i="1" smtClean="0">
                                  <a:latin typeface="Cambria Math" panose="02040503050406030204" pitchFamily="18" charset="0"/>
                                  <a:ea typeface="Cambria Math" panose="02040503050406030204" pitchFamily="18" charset="0"/>
                                </a:rPr>
                                <m:t>2</m:t>
                              </m:r>
                            </m:num>
                            <m:den>
                              <m:r>
                                <a:rPr lang="pt-BR" altLang="en-US" b="0" i="1" smtClean="0">
                                  <a:latin typeface="Cambria Math" panose="02040503050406030204" pitchFamily="18" charset="0"/>
                                  <a:ea typeface="Cambria Math" panose="02040503050406030204" pitchFamily="18" charset="0"/>
                                </a:rPr>
                                <m:t>𝑠</m:t>
                              </m:r>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𝐶</m:t>
                                  </m:r>
                                </m:e>
                                <m:sub>
                                  <m:r>
                                    <a:rPr lang="pt-BR" altLang="en-US" b="0" i="1" smtClean="0">
                                      <a:latin typeface="Cambria Math" panose="02040503050406030204" pitchFamily="18" charset="0"/>
                                      <a:ea typeface="Cambria Math" panose="02040503050406030204" pitchFamily="18" charset="0"/>
                                    </a:rPr>
                                    <m:t>2</m:t>
                                  </m:r>
                                </m:sub>
                              </m:sSub>
                            </m:den>
                          </m:f>
                        </m:den>
                      </m:f>
                      <m:r>
                        <a:rPr lang="pt-BR" altLang="en-US" i="1" smtClean="0">
                          <a:latin typeface="Cambria Math" panose="02040503050406030204" pitchFamily="18" charset="0"/>
                          <a:ea typeface="Cambria Math" panose="02040503050406030204" pitchFamily="18" charset="0"/>
                          <a:cs typeface="Comic Sans MS" panose="030F0702030302020204" pitchFamily="66" charset="0"/>
                        </a:rPr>
                        <m:t>=</m:t>
                      </m:r>
                      <m:f>
                        <m:fPr>
                          <m:ctrlPr>
                            <a:rPr lang="pt-BR" altLang="en-US" i="1" smtClean="0">
                              <a:latin typeface="Cambria Math" panose="02040503050406030204" pitchFamily="18" charset="0"/>
                              <a:ea typeface="Cambria Math" panose="02040503050406030204" pitchFamily="18" charset="0"/>
                            </a:rPr>
                          </m:ctrlPr>
                        </m:fPr>
                        <m:num>
                          <m:d>
                            <m:dPr>
                              <m:ctrlPr>
                                <a:rPr lang="pt-BR" altLang="en-US" i="1" smtClean="0">
                                  <a:latin typeface="Cambria Math" panose="02040503050406030204" pitchFamily="18" charset="0"/>
                                  <a:ea typeface="Cambria Math" panose="02040503050406030204" pitchFamily="18" charset="0"/>
                                </a:rPr>
                              </m:ctrlPr>
                            </m:dPr>
                            <m:e>
                              <m:sSub>
                                <m:sSubPr>
                                  <m:ctrlPr>
                                    <a:rPr lang="pt-BR" altLang="en-US"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𝑉</m:t>
                                  </m:r>
                                </m:e>
                                <m:sub>
                                  <m:r>
                                    <a:rPr lang="pt-BR" altLang="en-US" b="0" i="1" smtClean="0">
                                      <a:latin typeface="Cambria Math" panose="02040503050406030204" pitchFamily="18" charset="0"/>
                                      <a:ea typeface="Cambria Math" panose="02040503050406030204" pitchFamily="18" charset="0"/>
                                    </a:rPr>
                                    <m:t>0</m:t>
                                  </m:r>
                                </m:sub>
                              </m:sSub>
                              <m:r>
                                <a:rPr lang="pt-BR" altLang="en-US" b="0" i="1" smtClean="0">
                                  <a:latin typeface="Cambria Math" panose="02040503050406030204" pitchFamily="18" charset="0"/>
                                  <a:ea typeface="Cambria Math" panose="02040503050406030204" pitchFamily="18" charset="0"/>
                                </a:rPr>
                                <m:t>−</m:t>
                              </m:r>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𝑉</m:t>
                                  </m:r>
                                </m:e>
                                <m:sub>
                                  <m:r>
                                    <a:rPr lang="pt-BR" altLang="en-US" b="0" i="1" smtClean="0">
                                      <a:latin typeface="Cambria Math" panose="02040503050406030204" pitchFamily="18" charset="0"/>
                                      <a:ea typeface="Cambria Math" panose="02040503050406030204" pitchFamily="18" charset="0"/>
                                    </a:rPr>
                                    <m:t>𝑖𝑛</m:t>
                                  </m:r>
                                </m:sub>
                              </m:sSub>
                            </m:e>
                          </m:d>
                          <m:r>
                            <a:rPr lang="pt-BR" altLang="en-US" b="0" i="1" smtClean="0">
                              <a:latin typeface="Cambria Math" panose="02040503050406030204" pitchFamily="18" charset="0"/>
                              <a:ea typeface="Cambria Math" panose="02040503050406030204" pitchFamily="18" charset="0"/>
                            </a:rPr>
                            <m:t>𝑠</m:t>
                          </m:r>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𝐶</m:t>
                              </m:r>
                            </m:e>
                            <m:sub>
                              <m:r>
                                <a:rPr lang="pt-BR" altLang="en-US" b="0" i="1" smtClean="0">
                                  <a:latin typeface="Cambria Math" panose="02040503050406030204" pitchFamily="18" charset="0"/>
                                  <a:ea typeface="Cambria Math" panose="02040503050406030204" pitchFamily="18" charset="0"/>
                                </a:rPr>
                                <m:t>1</m:t>
                              </m:r>
                            </m:sub>
                          </m:sSub>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𝐶</m:t>
                              </m:r>
                            </m:e>
                            <m:sub>
                              <m:r>
                                <a:rPr lang="pt-BR" altLang="en-US" b="0" i="1" smtClean="0">
                                  <a:latin typeface="Cambria Math" panose="02040503050406030204" pitchFamily="18" charset="0"/>
                                  <a:ea typeface="Cambria Math" panose="02040503050406030204" pitchFamily="18" charset="0"/>
                                </a:rPr>
                                <m:t>2</m:t>
                              </m:r>
                            </m:sub>
                          </m:sSub>
                        </m:num>
                        <m:den>
                          <m:r>
                            <a:rPr lang="pt-BR" altLang="en-US" b="0" i="1" smtClean="0">
                              <a:latin typeface="Cambria Math" panose="02040503050406030204" pitchFamily="18" charset="0"/>
                              <a:ea typeface="Cambria Math" panose="02040503050406030204" pitchFamily="18" charset="0"/>
                            </a:rPr>
                            <m:t>2</m:t>
                          </m:r>
                          <m:r>
                            <a:rPr lang="pt-BR" altLang="en-US" b="0" i="1" smtClean="0">
                              <a:latin typeface="Cambria Math" panose="02040503050406030204" pitchFamily="18" charset="0"/>
                              <a:ea typeface="Cambria Math" panose="02040503050406030204" pitchFamily="18" charset="0"/>
                            </a:rPr>
                            <m:t>(</m:t>
                          </m:r>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𝐶</m:t>
                              </m:r>
                            </m:e>
                            <m:sub>
                              <m:r>
                                <a:rPr lang="pt-BR" altLang="en-US" b="0" i="1" smtClean="0">
                                  <a:latin typeface="Cambria Math" panose="02040503050406030204" pitchFamily="18" charset="0"/>
                                  <a:ea typeface="Cambria Math" panose="02040503050406030204" pitchFamily="18" charset="0"/>
                                </a:rPr>
                                <m:t>1</m:t>
                              </m:r>
                            </m:sub>
                          </m:sSub>
                          <m:r>
                            <a:rPr lang="pt-BR" altLang="en-US" b="0" i="1" smtClean="0">
                              <a:latin typeface="Cambria Math" panose="02040503050406030204" pitchFamily="18" charset="0"/>
                              <a:ea typeface="Cambria Math" panose="02040503050406030204" pitchFamily="18" charset="0"/>
                            </a:rPr>
                            <m:t>+</m:t>
                          </m:r>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𝐶</m:t>
                              </m:r>
                            </m:e>
                            <m:sub>
                              <m:r>
                                <a:rPr lang="pt-BR" altLang="en-US" b="0" i="1" smtClean="0">
                                  <a:latin typeface="Cambria Math" panose="02040503050406030204" pitchFamily="18" charset="0"/>
                                  <a:ea typeface="Cambria Math" panose="02040503050406030204" pitchFamily="18" charset="0"/>
                                </a:rPr>
                                <m:t>2</m:t>
                              </m:r>
                            </m:sub>
                          </m:sSub>
                          <m:r>
                            <a:rPr lang="pt-BR" altLang="en-US" b="0" i="1" smtClean="0">
                              <a:latin typeface="Cambria Math" panose="02040503050406030204" pitchFamily="18" charset="0"/>
                              <a:ea typeface="Cambria Math" panose="02040503050406030204" pitchFamily="18" charset="0"/>
                            </a:rPr>
                            <m:t>)</m:t>
                          </m:r>
                        </m:den>
                      </m:f>
                    </m:oMath>
                  </m:oMathPara>
                </a14:m>
                <a:endParaRPr lang="pt-BR" altLang="en-US" baseline="-25000" dirty="0" smtClean="0">
                  <a:latin typeface="Comic Sans MS" panose="030F0702030302020204" pitchFamily="66" charset="0"/>
                  <a:ea typeface="Cambria Math" panose="02040503050406030204" pitchFamily="18" charset="0"/>
                  <a:cs typeface="Comic Sans MS" panose="030F0702030302020204" pitchFamily="66" charset="0"/>
                </a:endParaRPr>
              </a:p>
              <a:p>
                <a:pPr marL="0" indent="0" algn="ctr" fontAlgn="auto">
                  <a:lnSpc>
                    <a:spcPct val="120000"/>
                  </a:lnSpc>
                  <a:spcBef>
                    <a:spcPts val="600"/>
                  </a:spcBef>
                  <a:spcAft>
                    <a:spcPts val="1200"/>
                  </a:spcAft>
                  <a:buNone/>
                </a:pPr>
                <a14:m>
                  <m:oMathPara xmlns:m="http://schemas.openxmlformats.org/officeDocument/2006/math">
                    <m:oMathParaPr>
                      <m:jc m:val="left"/>
                    </m:oMathParaPr>
                    <m:oMath xmlns:m="http://schemas.openxmlformats.org/officeDocument/2006/math">
                      <m:sSub>
                        <m:sSubPr>
                          <m:ctrlPr>
                            <a:rPr lang="pt-BR" altLang="en-US" i="1">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𝑉</m:t>
                          </m:r>
                        </m:e>
                        <m:sub>
                          <m:r>
                            <a:rPr lang="pt-BR" altLang="en-US" b="0" i="1" smtClean="0">
                              <a:latin typeface="Cambria Math" panose="02040503050406030204" pitchFamily="18" charset="0"/>
                              <a:ea typeface="Cambria Math" panose="02040503050406030204" pitchFamily="18" charset="0"/>
                            </a:rPr>
                            <m:t>0</m:t>
                          </m:r>
                        </m:sub>
                      </m:sSub>
                      <m:r>
                        <a:rPr lang="pt-BR" altLang="en-US" i="1">
                          <a:latin typeface="Cambria Math" panose="02040503050406030204" pitchFamily="18" charset="0"/>
                          <a:ea typeface="Cambria Math" panose="02040503050406030204" pitchFamily="18" charset="0"/>
                        </a:rPr>
                        <m:t>=</m:t>
                      </m:r>
                      <m:sSub>
                        <m:sSubPr>
                          <m:ctrlPr>
                            <a:rPr lang="pt-BR" altLang="en-US"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𝑖</m:t>
                          </m:r>
                        </m:e>
                        <m:sub>
                          <m:r>
                            <a:rPr lang="pt-BR" altLang="en-US" b="0" i="1" smtClean="0">
                              <a:latin typeface="Cambria Math" panose="02040503050406030204" pitchFamily="18" charset="0"/>
                              <a:ea typeface="Cambria Math" panose="02040503050406030204" pitchFamily="18" charset="0"/>
                            </a:rPr>
                            <m:t>1</m:t>
                          </m:r>
                        </m:sub>
                      </m:sSub>
                      <m:d>
                        <m:dPr>
                          <m:ctrlPr>
                            <a:rPr lang="pt-BR" altLang="en-US" i="1" smtClean="0">
                              <a:latin typeface="Cambria Math" panose="02040503050406030204" pitchFamily="18" charset="0"/>
                              <a:ea typeface="Cambria Math" panose="02040503050406030204" pitchFamily="18" charset="0"/>
                            </a:rPr>
                          </m:ctrlPr>
                        </m:dPr>
                        <m:e>
                          <m:f>
                            <m:fPr>
                              <m:ctrlPr>
                                <a:rPr lang="pt-BR" altLang="en-US" i="1" smtClean="0">
                                  <a:latin typeface="Cambria Math" panose="02040503050406030204" pitchFamily="18" charset="0"/>
                                  <a:ea typeface="Cambria Math" panose="02040503050406030204" pitchFamily="18" charset="0"/>
                                </a:rPr>
                              </m:ctrlPr>
                            </m:fPr>
                            <m:num>
                              <m:r>
                                <a:rPr lang="pt-BR" altLang="en-US" b="0" i="1" smtClean="0">
                                  <a:latin typeface="Cambria Math" panose="02040503050406030204" pitchFamily="18" charset="0"/>
                                  <a:ea typeface="Cambria Math" panose="02040503050406030204" pitchFamily="18" charset="0"/>
                                </a:rPr>
                                <m:t>1</m:t>
                              </m:r>
                            </m:num>
                            <m:den>
                              <m:sSub>
                                <m:sSubPr>
                                  <m:ctrlPr>
                                    <a:rPr lang="pt-BR" altLang="en-US"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𝑠𝐶</m:t>
                                  </m:r>
                                </m:e>
                                <m:sub>
                                  <m:r>
                                    <a:rPr lang="pt-BR" altLang="en-US" b="0" i="1" smtClean="0">
                                      <a:latin typeface="Cambria Math" panose="02040503050406030204" pitchFamily="18" charset="0"/>
                                      <a:ea typeface="Cambria Math" panose="02040503050406030204" pitchFamily="18" charset="0"/>
                                    </a:rPr>
                                    <m:t>1</m:t>
                                  </m:r>
                                </m:sub>
                              </m:sSub>
                            </m:den>
                          </m:f>
                          <m:r>
                            <a:rPr lang="pt-BR" altLang="en-US" b="0" i="1" smtClean="0">
                              <a:latin typeface="Cambria Math" panose="02040503050406030204" pitchFamily="18" charset="0"/>
                              <a:ea typeface="Cambria Math" panose="02040503050406030204" pitchFamily="18" charset="0"/>
                            </a:rPr>
                            <m:t>+</m:t>
                          </m:r>
                          <m:f>
                            <m:fPr>
                              <m:ctrlPr>
                                <a:rPr lang="pt-BR" altLang="en-US" i="1" smtClean="0">
                                  <a:latin typeface="Cambria Math" panose="02040503050406030204" pitchFamily="18" charset="0"/>
                                  <a:ea typeface="Cambria Math" panose="02040503050406030204" pitchFamily="18" charset="0"/>
                                </a:rPr>
                              </m:ctrlPr>
                            </m:fPr>
                            <m:num>
                              <m:r>
                                <a:rPr lang="pt-BR" altLang="en-US" b="0" i="1" smtClean="0">
                                  <a:latin typeface="Cambria Math" panose="02040503050406030204" pitchFamily="18" charset="0"/>
                                  <a:ea typeface="Cambria Math" panose="02040503050406030204" pitchFamily="18" charset="0"/>
                                </a:rPr>
                                <m:t>1</m:t>
                              </m:r>
                            </m:num>
                            <m:den>
                              <m:sSub>
                                <m:sSubPr>
                                  <m:ctrlPr>
                                    <a:rPr lang="pt-BR" altLang="en-US"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𝑠𝐶</m:t>
                                  </m:r>
                                </m:e>
                                <m:sub>
                                  <m:r>
                                    <a:rPr lang="pt-BR" altLang="en-US" b="0" i="1" smtClean="0">
                                      <a:latin typeface="Cambria Math" panose="02040503050406030204" pitchFamily="18" charset="0"/>
                                      <a:ea typeface="Cambria Math" panose="02040503050406030204" pitchFamily="18" charset="0"/>
                                    </a:rPr>
                                    <m:t>1</m:t>
                                  </m:r>
                                </m:sub>
                              </m:sSub>
                            </m:den>
                          </m:f>
                        </m:e>
                      </m:d>
                      <m:r>
                        <a:rPr lang="pt-BR" altLang="en-US" b="0" i="1" smtClean="0">
                          <a:latin typeface="Cambria Math" panose="02040503050406030204" pitchFamily="18" charset="0"/>
                          <a:ea typeface="Cambria Math" panose="02040503050406030204" pitchFamily="18" charset="0"/>
                        </a:rPr>
                        <m:t>=</m:t>
                      </m:r>
                      <m:sSub>
                        <m:sSubPr>
                          <m:ctrlPr>
                            <a:rPr lang="pt-BR" altLang="en-US" i="1">
                              <a:latin typeface="Cambria Math" panose="02040503050406030204" pitchFamily="18" charset="0"/>
                              <a:ea typeface="Cambria Math" panose="02040503050406030204" pitchFamily="18" charset="0"/>
                            </a:rPr>
                          </m:ctrlPr>
                        </m:sSubPr>
                        <m:e>
                          <m:r>
                            <a:rPr lang="pt-BR" altLang="en-US" i="1">
                              <a:latin typeface="Cambria Math" panose="02040503050406030204" pitchFamily="18" charset="0"/>
                              <a:ea typeface="Cambria Math" panose="02040503050406030204" pitchFamily="18" charset="0"/>
                            </a:rPr>
                            <m:t>𝑖</m:t>
                          </m:r>
                        </m:e>
                        <m:sub>
                          <m:r>
                            <a:rPr lang="pt-BR" altLang="en-US" i="1">
                              <a:latin typeface="Cambria Math" panose="02040503050406030204" pitchFamily="18" charset="0"/>
                              <a:ea typeface="Cambria Math" panose="02040503050406030204" pitchFamily="18" charset="0"/>
                            </a:rPr>
                            <m:t>1</m:t>
                          </m:r>
                        </m:sub>
                      </m:sSub>
                      <m:d>
                        <m:dPr>
                          <m:ctrlPr>
                            <a:rPr lang="pt-BR" altLang="en-US" i="1">
                              <a:latin typeface="Cambria Math" panose="02040503050406030204" pitchFamily="18" charset="0"/>
                              <a:ea typeface="Cambria Math" panose="02040503050406030204" pitchFamily="18" charset="0"/>
                            </a:rPr>
                          </m:ctrlPr>
                        </m:dPr>
                        <m:e>
                          <m:f>
                            <m:fPr>
                              <m:ctrlPr>
                                <a:rPr lang="pt-BR" altLang="en-US" i="1">
                                  <a:latin typeface="Cambria Math" panose="02040503050406030204" pitchFamily="18" charset="0"/>
                                  <a:ea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rPr>
                                <m:t>2</m:t>
                              </m:r>
                            </m:num>
                            <m:den>
                              <m:sSub>
                                <m:sSubPr>
                                  <m:ctrlPr>
                                    <a:rPr lang="pt-BR" altLang="en-US" i="1">
                                      <a:latin typeface="Cambria Math" panose="02040503050406030204" pitchFamily="18" charset="0"/>
                                      <a:ea typeface="Cambria Math" panose="02040503050406030204" pitchFamily="18" charset="0"/>
                                    </a:rPr>
                                  </m:ctrlPr>
                                </m:sSubPr>
                                <m:e>
                                  <m:r>
                                    <a:rPr lang="pt-BR" altLang="en-US" i="1">
                                      <a:latin typeface="Cambria Math" panose="02040503050406030204" pitchFamily="18" charset="0"/>
                                      <a:ea typeface="Cambria Math" panose="02040503050406030204" pitchFamily="18" charset="0"/>
                                    </a:rPr>
                                    <m:t>𝑠𝐶</m:t>
                                  </m:r>
                                </m:e>
                                <m:sub>
                                  <m:r>
                                    <a:rPr lang="pt-BR" altLang="en-US" i="1">
                                      <a:latin typeface="Cambria Math" panose="02040503050406030204" pitchFamily="18" charset="0"/>
                                      <a:ea typeface="Cambria Math" panose="02040503050406030204" pitchFamily="18" charset="0"/>
                                    </a:rPr>
                                    <m:t>1</m:t>
                                  </m:r>
                                </m:sub>
                              </m:sSub>
                            </m:den>
                          </m:f>
                        </m:e>
                      </m:d>
                    </m:oMath>
                  </m:oMathPara>
                </a14:m>
                <a:endParaRPr lang="pt-BR" altLang="en-US" sz="2400" baseline="-25000" dirty="0" smtClean="0">
                  <a:latin typeface="Comic Sans MS" panose="030F0702030302020204" pitchFamily="66" charset="0"/>
                  <a:ea typeface="Cambria Math" panose="02040503050406030204" pitchFamily="18" charset="0"/>
                  <a:cs typeface="Comic Sans MS" panose="030F0702030302020204" pitchFamily="66" charset="0"/>
                </a:endParaRPr>
              </a:p>
              <a:p>
                <a:pPr marL="0" indent="0" algn="ctr" fontAlgn="auto">
                  <a:lnSpc>
                    <a:spcPct val="120000"/>
                  </a:lnSpc>
                  <a:spcBef>
                    <a:spcPts val="600"/>
                  </a:spcBef>
                  <a:spcAft>
                    <a:spcPts val="1200"/>
                  </a:spcAft>
                  <a:buNone/>
                </a:pPr>
                <a14:m>
                  <m:oMathPara xmlns:m="http://schemas.openxmlformats.org/officeDocument/2006/math">
                    <m:oMathParaPr>
                      <m:jc m:val="left"/>
                    </m:oMathParaPr>
                    <m:oMath xmlns:m="http://schemas.openxmlformats.org/officeDocument/2006/math">
                      <m:sSub>
                        <m:sSubPr>
                          <m:ctrlPr>
                            <a:rPr lang="pt-BR" altLang="en-US" i="1">
                              <a:latin typeface="Cambria Math" panose="02040503050406030204" pitchFamily="18" charset="0"/>
                              <a:ea typeface="Cambria Math" panose="02040503050406030204" pitchFamily="18" charset="0"/>
                            </a:rPr>
                          </m:ctrlPr>
                        </m:sSubPr>
                        <m:e>
                          <m:r>
                            <a:rPr lang="pt-BR" altLang="en-US" i="1">
                              <a:latin typeface="Cambria Math" panose="02040503050406030204" pitchFamily="18" charset="0"/>
                              <a:ea typeface="Cambria Math" panose="02040503050406030204" pitchFamily="18" charset="0"/>
                            </a:rPr>
                            <m:t>𝑉</m:t>
                          </m:r>
                        </m:e>
                        <m:sub>
                          <m:r>
                            <a:rPr lang="pt-BR" altLang="en-US" i="1">
                              <a:latin typeface="Cambria Math" panose="02040503050406030204" pitchFamily="18" charset="0"/>
                              <a:ea typeface="Cambria Math" panose="02040503050406030204" pitchFamily="18" charset="0"/>
                            </a:rPr>
                            <m:t>0</m:t>
                          </m:r>
                        </m:sub>
                      </m:sSub>
                      <m:r>
                        <a:rPr lang="pt-BR" altLang="en-US" i="1">
                          <a:latin typeface="Cambria Math" panose="02040503050406030204" pitchFamily="18" charset="0"/>
                          <a:ea typeface="Cambria Math" panose="02040503050406030204" pitchFamily="18" charset="0"/>
                        </a:rPr>
                        <m:t>=</m:t>
                      </m:r>
                      <m:f>
                        <m:fPr>
                          <m:ctrlPr>
                            <a:rPr lang="pt-BR" altLang="en-US" i="1">
                              <a:latin typeface="Cambria Math" panose="02040503050406030204" pitchFamily="18" charset="0"/>
                              <a:ea typeface="Cambria Math" panose="02040503050406030204" pitchFamily="18" charset="0"/>
                            </a:rPr>
                          </m:ctrlPr>
                        </m:fPr>
                        <m:num>
                          <m:d>
                            <m:dPr>
                              <m:ctrlPr>
                                <a:rPr lang="pt-BR" altLang="en-US" i="1">
                                  <a:latin typeface="Cambria Math" panose="02040503050406030204" pitchFamily="18" charset="0"/>
                                  <a:ea typeface="Cambria Math" panose="02040503050406030204" pitchFamily="18" charset="0"/>
                                </a:rPr>
                              </m:ctrlPr>
                            </m:dPr>
                            <m:e>
                              <m:sSub>
                                <m:sSubPr>
                                  <m:ctrlPr>
                                    <a:rPr lang="pt-BR" altLang="en-US" i="1">
                                      <a:latin typeface="Cambria Math" panose="02040503050406030204" pitchFamily="18" charset="0"/>
                                      <a:ea typeface="Cambria Math" panose="02040503050406030204" pitchFamily="18" charset="0"/>
                                    </a:rPr>
                                  </m:ctrlPr>
                                </m:sSubPr>
                                <m:e>
                                  <m:r>
                                    <a:rPr lang="pt-BR" altLang="en-US" i="1">
                                      <a:latin typeface="Cambria Math" panose="02040503050406030204" pitchFamily="18" charset="0"/>
                                      <a:ea typeface="Cambria Math" panose="02040503050406030204" pitchFamily="18" charset="0"/>
                                    </a:rPr>
                                    <m:t>𝑉</m:t>
                                  </m:r>
                                </m:e>
                                <m:sub>
                                  <m:r>
                                    <a:rPr lang="pt-BR" altLang="en-US" i="1">
                                      <a:latin typeface="Cambria Math" panose="02040503050406030204" pitchFamily="18" charset="0"/>
                                      <a:ea typeface="Cambria Math" panose="02040503050406030204" pitchFamily="18" charset="0"/>
                                    </a:rPr>
                                    <m:t>0</m:t>
                                  </m:r>
                                </m:sub>
                              </m:sSub>
                              <m:r>
                                <a:rPr lang="pt-BR" altLang="en-US" i="1">
                                  <a:latin typeface="Cambria Math" panose="02040503050406030204" pitchFamily="18" charset="0"/>
                                  <a:ea typeface="Cambria Math" panose="02040503050406030204" pitchFamily="18" charset="0"/>
                                </a:rPr>
                                <m:t>−</m:t>
                              </m:r>
                              <m:sSub>
                                <m:sSubPr>
                                  <m:ctrlPr>
                                    <a:rPr lang="pt-BR" altLang="en-US" i="1">
                                      <a:latin typeface="Cambria Math" panose="02040503050406030204" pitchFamily="18" charset="0"/>
                                      <a:ea typeface="Cambria Math" panose="02040503050406030204" pitchFamily="18" charset="0"/>
                                    </a:rPr>
                                  </m:ctrlPr>
                                </m:sSubPr>
                                <m:e>
                                  <m:r>
                                    <a:rPr lang="pt-BR" altLang="en-US" i="1">
                                      <a:latin typeface="Cambria Math" panose="02040503050406030204" pitchFamily="18" charset="0"/>
                                      <a:ea typeface="Cambria Math" panose="02040503050406030204" pitchFamily="18" charset="0"/>
                                    </a:rPr>
                                    <m:t>𝑉</m:t>
                                  </m:r>
                                </m:e>
                                <m:sub>
                                  <m:r>
                                    <a:rPr lang="pt-BR" altLang="en-US" i="1">
                                      <a:latin typeface="Cambria Math" panose="02040503050406030204" pitchFamily="18" charset="0"/>
                                      <a:ea typeface="Cambria Math" panose="02040503050406030204" pitchFamily="18" charset="0"/>
                                    </a:rPr>
                                    <m:t>𝑖𝑛</m:t>
                                  </m:r>
                                </m:sub>
                              </m:sSub>
                            </m:e>
                          </m:d>
                          <m:r>
                            <a:rPr lang="pt-BR" altLang="en-US" i="1">
                              <a:latin typeface="Cambria Math" panose="02040503050406030204" pitchFamily="18" charset="0"/>
                              <a:ea typeface="Cambria Math" panose="02040503050406030204" pitchFamily="18" charset="0"/>
                            </a:rPr>
                            <m:t>𝑠</m:t>
                          </m:r>
                          <m:sSub>
                            <m:sSubPr>
                              <m:ctrlPr>
                                <a:rPr lang="pt-BR" altLang="en-US" i="1">
                                  <a:latin typeface="Cambria Math" panose="02040503050406030204" pitchFamily="18" charset="0"/>
                                  <a:ea typeface="Cambria Math" panose="02040503050406030204" pitchFamily="18" charset="0"/>
                                </a:rPr>
                              </m:ctrlPr>
                            </m:sSubPr>
                            <m:e>
                              <m:r>
                                <a:rPr lang="pt-BR" altLang="en-US" i="1">
                                  <a:latin typeface="Cambria Math" panose="02040503050406030204" pitchFamily="18" charset="0"/>
                                  <a:ea typeface="Cambria Math" panose="02040503050406030204" pitchFamily="18" charset="0"/>
                                </a:rPr>
                                <m:t>𝐶</m:t>
                              </m:r>
                            </m:e>
                            <m:sub>
                              <m:r>
                                <a:rPr lang="pt-BR" altLang="en-US" i="1">
                                  <a:latin typeface="Cambria Math" panose="02040503050406030204" pitchFamily="18" charset="0"/>
                                  <a:ea typeface="Cambria Math" panose="02040503050406030204" pitchFamily="18" charset="0"/>
                                </a:rPr>
                                <m:t>1</m:t>
                              </m:r>
                            </m:sub>
                          </m:sSub>
                          <m:sSub>
                            <m:sSubPr>
                              <m:ctrlPr>
                                <a:rPr lang="pt-BR" altLang="en-US" i="1">
                                  <a:latin typeface="Cambria Math" panose="02040503050406030204" pitchFamily="18" charset="0"/>
                                  <a:ea typeface="Cambria Math" panose="02040503050406030204" pitchFamily="18" charset="0"/>
                                </a:rPr>
                              </m:ctrlPr>
                            </m:sSubPr>
                            <m:e>
                              <m:r>
                                <a:rPr lang="pt-BR" altLang="en-US" i="1">
                                  <a:latin typeface="Cambria Math" panose="02040503050406030204" pitchFamily="18" charset="0"/>
                                  <a:ea typeface="Cambria Math" panose="02040503050406030204" pitchFamily="18" charset="0"/>
                                </a:rPr>
                                <m:t>𝐶</m:t>
                              </m:r>
                            </m:e>
                            <m:sub>
                              <m:r>
                                <a:rPr lang="pt-BR" altLang="en-US" i="1">
                                  <a:latin typeface="Cambria Math" panose="02040503050406030204" pitchFamily="18" charset="0"/>
                                  <a:ea typeface="Cambria Math" panose="02040503050406030204" pitchFamily="18" charset="0"/>
                                </a:rPr>
                                <m:t>2</m:t>
                              </m:r>
                            </m:sub>
                          </m:sSub>
                        </m:num>
                        <m:den>
                          <m:r>
                            <a:rPr lang="pt-BR" altLang="en-US" i="1">
                              <a:latin typeface="Cambria Math" panose="02040503050406030204" pitchFamily="18" charset="0"/>
                              <a:ea typeface="Cambria Math" panose="02040503050406030204" pitchFamily="18" charset="0"/>
                            </a:rPr>
                            <m:t>2</m:t>
                          </m:r>
                          <m:r>
                            <a:rPr lang="pt-BR" altLang="en-US" i="1">
                              <a:latin typeface="Cambria Math" panose="02040503050406030204" pitchFamily="18" charset="0"/>
                              <a:ea typeface="Cambria Math" panose="02040503050406030204" pitchFamily="18" charset="0"/>
                            </a:rPr>
                            <m:t>(</m:t>
                          </m:r>
                          <m:sSub>
                            <m:sSubPr>
                              <m:ctrlPr>
                                <a:rPr lang="pt-BR" altLang="en-US" i="1">
                                  <a:latin typeface="Cambria Math" panose="02040503050406030204" pitchFamily="18" charset="0"/>
                                  <a:ea typeface="Cambria Math" panose="02040503050406030204" pitchFamily="18" charset="0"/>
                                </a:rPr>
                              </m:ctrlPr>
                            </m:sSubPr>
                            <m:e>
                              <m:r>
                                <a:rPr lang="pt-BR" altLang="en-US" i="1">
                                  <a:latin typeface="Cambria Math" panose="02040503050406030204" pitchFamily="18" charset="0"/>
                                  <a:ea typeface="Cambria Math" panose="02040503050406030204" pitchFamily="18" charset="0"/>
                                </a:rPr>
                                <m:t>𝐶</m:t>
                              </m:r>
                            </m:e>
                            <m:sub>
                              <m:r>
                                <a:rPr lang="pt-BR" altLang="en-US" i="1">
                                  <a:latin typeface="Cambria Math" panose="02040503050406030204" pitchFamily="18" charset="0"/>
                                  <a:ea typeface="Cambria Math" panose="02040503050406030204" pitchFamily="18" charset="0"/>
                                </a:rPr>
                                <m:t>1</m:t>
                              </m:r>
                            </m:sub>
                          </m:sSub>
                          <m:r>
                            <a:rPr lang="pt-BR" altLang="en-US" i="1">
                              <a:latin typeface="Cambria Math" panose="02040503050406030204" pitchFamily="18" charset="0"/>
                              <a:ea typeface="Cambria Math" panose="02040503050406030204" pitchFamily="18" charset="0"/>
                            </a:rPr>
                            <m:t>+</m:t>
                          </m:r>
                          <m:sSub>
                            <m:sSubPr>
                              <m:ctrlPr>
                                <a:rPr lang="pt-BR" altLang="en-US" i="1">
                                  <a:latin typeface="Cambria Math" panose="02040503050406030204" pitchFamily="18" charset="0"/>
                                  <a:ea typeface="Cambria Math" panose="02040503050406030204" pitchFamily="18" charset="0"/>
                                </a:rPr>
                              </m:ctrlPr>
                            </m:sSubPr>
                            <m:e>
                              <m:r>
                                <a:rPr lang="pt-BR" altLang="en-US" i="1">
                                  <a:latin typeface="Cambria Math" panose="02040503050406030204" pitchFamily="18" charset="0"/>
                                  <a:ea typeface="Cambria Math" panose="02040503050406030204" pitchFamily="18" charset="0"/>
                                </a:rPr>
                                <m:t>𝐶</m:t>
                              </m:r>
                            </m:e>
                            <m:sub>
                              <m:r>
                                <a:rPr lang="pt-BR" altLang="en-US" i="1">
                                  <a:latin typeface="Cambria Math" panose="02040503050406030204" pitchFamily="18" charset="0"/>
                                  <a:ea typeface="Cambria Math" panose="02040503050406030204" pitchFamily="18" charset="0"/>
                                </a:rPr>
                                <m:t>2</m:t>
                              </m:r>
                            </m:sub>
                          </m:sSub>
                          <m:r>
                            <a:rPr lang="pt-BR" altLang="en-US" i="1">
                              <a:latin typeface="Cambria Math" panose="02040503050406030204" pitchFamily="18" charset="0"/>
                              <a:ea typeface="Cambria Math" panose="02040503050406030204" pitchFamily="18" charset="0"/>
                            </a:rPr>
                            <m:t>)</m:t>
                          </m:r>
                        </m:den>
                      </m:f>
                      <m:d>
                        <m:dPr>
                          <m:ctrlPr>
                            <a:rPr lang="pt-BR" altLang="en-US" i="1">
                              <a:latin typeface="Cambria Math" panose="02040503050406030204" pitchFamily="18" charset="0"/>
                              <a:ea typeface="Cambria Math" panose="02040503050406030204" pitchFamily="18" charset="0"/>
                            </a:rPr>
                          </m:ctrlPr>
                        </m:dPr>
                        <m:e>
                          <m:f>
                            <m:fPr>
                              <m:ctrlPr>
                                <a:rPr lang="pt-BR" altLang="en-US" i="1">
                                  <a:latin typeface="Cambria Math" panose="02040503050406030204" pitchFamily="18" charset="0"/>
                                  <a:ea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rPr>
                                <m:t>2</m:t>
                              </m:r>
                            </m:num>
                            <m:den>
                              <m:sSub>
                                <m:sSubPr>
                                  <m:ctrlPr>
                                    <a:rPr lang="pt-BR" altLang="en-US" i="1">
                                      <a:latin typeface="Cambria Math" panose="02040503050406030204" pitchFamily="18" charset="0"/>
                                      <a:ea typeface="Cambria Math" panose="02040503050406030204" pitchFamily="18" charset="0"/>
                                    </a:rPr>
                                  </m:ctrlPr>
                                </m:sSubPr>
                                <m:e>
                                  <m:r>
                                    <a:rPr lang="pt-BR" altLang="en-US" i="1">
                                      <a:latin typeface="Cambria Math" panose="02040503050406030204" pitchFamily="18" charset="0"/>
                                      <a:ea typeface="Cambria Math" panose="02040503050406030204" pitchFamily="18" charset="0"/>
                                    </a:rPr>
                                    <m:t>𝑠𝐶</m:t>
                                  </m:r>
                                </m:e>
                                <m:sub>
                                  <m:r>
                                    <a:rPr lang="pt-BR" altLang="en-US" i="1">
                                      <a:latin typeface="Cambria Math" panose="02040503050406030204" pitchFamily="18" charset="0"/>
                                      <a:ea typeface="Cambria Math" panose="02040503050406030204" pitchFamily="18" charset="0"/>
                                    </a:rPr>
                                    <m:t>1</m:t>
                                  </m:r>
                                </m:sub>
                              </m:sSub>
                            </m:den>
                          </m:f>
                        </m:e>
                      </m:d>
                    </m:oMath>
                  </m:oMathPara>
                </a14:m>
                <a:endParaRPr lang="pt-BR" altLang="en-US" i="1">
                  <a:latin typeface="Cambria Math" panose="02040503050406030204" pitchFamily="18" charset="0"/>
                  <a:ea typeface="Cambria Math" panose="02040503050406030204" pitchFamily="18" charset="0"/>
                </a:endParaRPr>
              </a:p>
              <a:p>
                <a:pPr marL="0" indent="0" algn="ctr" fontAlgn="auto">
                  <a:lnSpc>
                    <a:spcPct val="120000"/>
                  </a:lnSpc>
                  <a:spcBef>
                    <a:spcPts val="600"/>
                  </a:spcBef>
                  <a:spcAft>
                    <a:spcPts val="1200"/>
                  </a:spcAft>
                  <a:buNone/>
                </a:pPr>
                <a14:m>
                  <m:oMathPara xmlns:m="http://schemas.openxmlformats.org/officeDocument/2006/math">
                    <m:oMathParaPr>
                      <m:jc m:val="left"/>
                    </m:oMathParaPr>
                    <m:oMath xmlns:m="http://schemas.openxmlformats.org/officeDocument/2006/math">
                      <m:sSub>
                        <m:sSubPr>
                          <m:ctrlPr>
                            <a:rPr lang="pt-BR" altLang="en-US" i="1">
                              <a:latin typeface="Cambria Math" panose="02040503050406030204" pitchFamily="18" charset="0"/>
                              <a:ea typeface="Cambria Math" panose="02040503050406030204" pitchFamily="18" charset="0"/>
                            </a:rPr>
                          </m:ctrlPr>
                        </m:sSubPr>
                        <m:e>
                          <m:r>
                            <a:rPr lang="pt-BR" altLang="en-US" i="1">
                              <a:latin typeface="Cambria Math" panose="02040503050406030204" pitchFamily="18" charset="0"/>
                              <a:ea typeface="Cambria Math" panose="02040503050406030204" pitchFamily="18" charset="0"/>
                            </a:rPr>
                            <m:t>𝑉</m:t>
                          </m:r>
                        </m:e>
                        <m:sub>
                          <m:r>
                            <a:rPr lang="pt-BR" altLang="en-US" i="1">
                              <a:latin typeface="Cambria Math" panose="02040503050406030204" pitchFamily="18" charset="0"/>
                              <a:ea typeface="Cambria Math" panose="02040503050406030204" pitchFamily="18" charset="0"/>
                            </a:rPr>
                            <m:t>0</m:t>
                          </m:r>
                        </m:sub>
                      </m:sSub>
                      <m:r>
                        <a:rPr lang="pt-BR" altLang="en-US" b="0" i="1" smtClean="0">
                          <a:latin typeface="Cambria Math" panose="02040503050406030204" pitchFamily="18" charset="0"/>
                          <a:ea typeface="Cambria Math" panose="02040503050406030204" pitchFamily="18" charset="0"/>
                        </a:rPr>
                        <m:t>=</m:t>
                      </m:r>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m:t>
                          </m:r>
                          <m:r>
                            <a:rPr lang="pt-BR" altLang="en-US" b="0" i="1" smtClean="0">
                              <a:latin typeface="Cambria Math" panose="02040503050406030204" pitchFamily="18" charset="0"/>
                              <a:ea typeface="Cambria Math" panose="02040503050406030204" pitchFamily="18" charset="0"/>
                            </a:rPr>
                            <m:t>𝑉</m:t>
                          </m:r>
                        </m:e>
                        <m:sub>
                          <m:r>
                            <a:rPr lang="pt-BR" altLang="en-US" b="0" i="1" smtClean="0">
                              <a:latin typeface="Cambria Math" panose="02040503050406030204" pitchFamily="18" charset="0"/>
                              <a:ea typeface="Cambria Math" panose="02040503050406030204" pitchFamily="18" charset="0"/>
                            </a:rPr>
                            <m:t>𝑖𝑛</m:t>
                          </m:r>
                        </m:sub>
                      </m:sSub>
                      <m:f>
                        <m:fPr>
                          <m:ctrlPr>
                            <a:rPr lang="pt-BR" altLang="en-US" b="0" i="1" smtClean="0">
                              <a:latin typeface="Cambria Math" panose="02040503050406030204" pitchFamily="18" charset="0"/>
                              <a:ea typeface="Cambria Math" panose="02040503050406030204" pitchFamily="18" charset="0"/>
                            </a:rPr>
                          </m:ctrlPr>
                        </m:fPr>
                        <m:num>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𝐶</m:t>
                              </m:r>
                            </m:e>
                            <m:sub>
                              <m:r>
                                <a:rPr lang="pt-BR" altLang="en-US" b="0" i="1" smtClean="0">
                                  <a:latin typeface="Cambria Math" panose="02040503050406030204" pitchFamily="18" charset="0"/>
                                  <a:ea typeface="Cambria Math" panose="02040503050406030204" pitchFamily="18" charset="0"/>
                                </a:rPr>
                                <m:t>2</m:t>
                              </m:r>
                            </m:sub>
                          </m:sSub>
                        </m:num>
                        <m:den>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𝐶</m:t>
                              </m:r>
                            </m:e>
                            <m:sub>
                              <m:r>
                                <a:rPr lang="pt-BR" altLang="en-US" b="0" i="1" smtClean="0">
                                  <a:latin typeface="Cambria Math" panose="02040503050406030204" pitchFamily="18" charset="0"/>
                                  <a:ea typeface="Cambria Math" panose="02040503050406030204" pitchFamily="18" charset="0"/>
                                </a:rPr>
                                <m:t>1</m:t>
                              </m:r>
                            </m:sub>
                          </m:sSub>
                        </m:den>
                      </m:f>
                    </m:oMath>
                  </m:oMathPara>
                </a14:m>
                <a:endParaRPr lang="pt-BR" altLang="en-US" baseline="-25000" dirty="0" smtClean="0">
                  <a:latin typeface="Comic Sans MS" panose="030F0702030302020204" pitchFamily="66" charset="0"/>
                  <a:ea typeface="Cambria Math" panose="02040503050406030204" pitchFamily="18" charset="0"/>
                  <a:cs typeface="Comic Sans MS" panose="030F0702030302020204" pitchFamily="66" charset="0"/>
                </a:endParaRPr>
              </a:p>
              <a:p>
                <a:pPr marL="0" indent="0" algn="ctr">
                  <a:lnSpc>
                    <a:spcPct val="120000"/>
                  </a:lnSpc>
                  <a:spcBef>
                    <a:spcPts val="600"/>
                  </a:spcBef>
                  <a:spcAft>
                    <a:spcPts val="600"/>
                  </a:spcAft>
                  <a:buNone/>
                </a:pPr>
                <a:endParaRPr lang="pt-BR" altLang="en-US"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mc:Choice>
        <mc:Fallback>
          <p:sp>
            <p:nvSpPr>
              <p:cNvPr id="41" name="Espaço Reservado para Conteúdo 2"/>
              <p:cNvSpPr txBox="1">
                <a:spLocks noRot="1" noChangeAspect="1" noMove="1" noResize="1" noEditPoints="1" noAdjustHandles="1" noChangeArrowheads="1" noChangeShapeType="1" noTextEdit="1"/>
              </p:cNvSpPr>
              <p:nvPr/>
            </p:nvSpPr>
            <p:spPr>
              <a:xfrm>
                <a:off x="4565650" y="1482090"/>
                <a:ext cx="6203950" cy="5238750"/>
              </a:xfrm>
              <a:prstGeom prst="rect">
                <a:avLst/>
              </a:prstGeom>
              <a:blipFill rotWithShape="1">
                <a:blip r:embed="rId1"/>
                <a:stretch>
                  <a:fillRect b="-10097"/>
                </a:stretch>
              </a:blipFill>
            </p:spPr>
            <p:txBody>
              <a:bodyPr/>
              <a:lstStyle/>
              <a:p>
                <a:r>
                  <a:rPr lang="pt-BR" altLang="en-US">
                    <a:noFill/>
                  </a:rPr>
                  <a:t> </a:t>
                </a:r>
              </a:p>
            </p:txBody>
          </p:sp>
        </mc:Fallback>
      </mc:AlternateContent>
      <p:grpSp>
        <p:nvGrpSpPr>
          <p:cNvPr id="42" name="Grupo 41"/>
          <p:cNvGrpSpPr/>
          <p:nvPr/>
        </p:nvGrpSpPr>
        <p:grpSpPr>
          <a:xfrm>
            <a:off x="1098650" y="4675833"/>
            <a:ext cx="756638" cy="377919"/>
            <a:chOff x="6583958" y="4229187"/>
            <a:chExt cx="756638" cy="377919"/>
          </a:xfrm>
        </p:grpSpPr>
        <p:cxnSp>
          <p:nvCxnSpPr>
            <p:cNvPr id="43"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34"/>
            <p:cNvCxnSpPr/>
            <p:nvPr/>
          </p:nvCxnSpPr>
          <p:spPr>
            <a:xfrm>
              <a:off x="6997287" y="4239579"/>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CaixaDeTexto 46"/>
          <p:cNvSpPr txBox="1"/>
          <p:nvPr/>
        </p:nvSpPr>
        <p:spPr>
          <a:xfrm>
            <a:off x="1224560" y="4962242"/>
            <a:ext cx="452368" cy="461665"/>
          </a:xfrm>
          <a:prstGeom prst="rect">
            <a:avLst/>
          </a:prstGeom>
          <a:noFill/>
        </p:spPr>
        <p:txBody>
          <a:bodyPr wrap="none" rtlCol="0">
            <a:spAutoFit/>
          </a:bodyPr>
          <a:lstStyle/>
          <a:p>
            <a:r>
              <a:rPr lang="pt-BR" sz="2400" dirty="0" smtClean="0"/>
              <a:t>C</a:t>
            </a:r>
            <a:r>
              <a:rPr lang="pt-BR" sz="2400" baseline="-25000" dirty="0" smtClean="0"/>
              <a:t>2</a:t>
            </a:r>
            <a:endParaRPr lang="pt-BR" sz="2400" dirty="0"/>
          </a:p>
        </p:txBody>
      </p:sp>
      <p:grpSp>
        <p:nvGrpSpPr>
          <p:cNvPr id="48" name="Grupo 47"/>
          <p:cNvGrpSpPr/>
          <p:nvPr/>
        </p:nvGrpSpPr>
        <p:grpSpPr>
          <a:xfrm rot="16200000">
            <a:off x="1706477" y="5042356"/>
            <a:ext cx="756638" cy="371649"/>
            <a:chOff x="6583958" y="4225065"/>
            <a:chExt cx="756638" cy="371649"/>
          </a:xfrm>
        </p:grpSpPr>
        <p:cxnSp>
          <p:nvCxnSpPr>
            <p:cNvPr id="49"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34"/>
            <p:cNvCxnSpPr/>
            <p:nvPr/>
          </p:nvCxnSpPr>
          <p:spPr>
            <a:xfrm>
              <a:off x="6997287" y="4225065"/>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3" name="CaixaDeTexto 52"/>
          <p:cNvSpPr txBox="1"/>
          <p:nvPr/>
        </p:nvSpPr>
        <p:spPr>
          <a:xfrm>
            <a:off x="2278314" y="5033274"/>
            <a:ext cx="452368" cy="461665"/>
          </a:xfrm>
          <a:prstGeom prst="rect">
            <a:avLst/>
          </a:prstGeom>
          <a:noFill/>
        </p:spPr>
        <p:txBody>
          <a:bodyPr wrap="none" rtlCol="0">
            <a:spAutoFit/>
          </a:bodyPr>
          <a:lstStyle/>
          <a:p>
            <a:r>
              <a:rPr lang="pt-BR" sz="2400" dirty="0" smtClean="0"/>
              <a:t>C</a:t>
            </a:r>
            <a:r>
              <a:rPr lang="pt-BR" sz="2400" baseline="-25000" dirty="0" smtClean="0"/>
              <a:t>1</a:t>
            </a:r>
            <a:endParaRPr lang="pt-BR" sz="2400" dirty="0"/>
          </a:p>
        </p:txBody>
      </p:sp>
      <p:sp>
        <p:nvSpPr>
          <p:cNvPr id="55" name="Forma livre 54"/>
          <p:cNvSpPr/>
          <p:nvPr/>
        </p:nvSpPr>
        <p:spPr>
          <a:xfrm>
            <a:off x="874643" y="3979416"/>
            <a:ext cx="349858" cy="249159"/>
          </a:xfrm>
          <a:custGeom>
            <a:avLst/>
            <a:gdLst>
              <a:gd name="connsiteX0" fmla="*/ 0 w 349858"/>
              <a:gd name="connsiteY0" fmla="*/ 238539 h 238539"/>
              <a:gd name="connsiteX1" fmla="*/ 0 w 349858"/>
              <a:gd name="connsiteY1" fmla="*/ 0 h 238539"/>
              <a:gd name="connsiteX2" fmla="*/ 349858 w 349858"/>
              <a:gd name="connsiteY2" fmla="*/ 0 h 238539"/>
            </a:gdLst>
            <a:ahLst/>
            <a:cxnLst>
              <a:cxn ang="0">
                <a:pos x="connsiteX0" y="connsiteY0"/>
              </a:cxn>
              <a:cxn ang="0">
                <a:pos x="connsiteX1" y="connsiteY1"/>
              </a:cxn>
              <a:cxn ang="0">
                <a:pos x="connsiteX2" y="connsiteY2"/>
              </a:cxn>
            </a:cxnLst>
            <a:rect l="l" t="t" r="r" b="b"/>
            <a:pathLst>
              <a:path w="349858" h="238539">
                <a:moveTo>
                  <a:pt x="0" y="238539"/>
                </a:moveTo>
                <a:lnTo>
                  <a:pt x="0" y="0"/>
                </a:lnTo>
                <a:lnTo>
                  <a:pt x="349858"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6" name="Forma livre 55"/>
          <p:cNvSpPr/>
          <p:nvPr/>
        </p:nvSpPr>
        <p:spPr>
          <a:xfrm>
            <a:off x="874643" y="4568741"/>
            <a:ext cx="286247" cy="286247"/>
          </a:xfrm>
          <a:custGeom>
            <a:avLst/>
            <a:gdLst>
              <a:gd name="connsiteX0" fmla="*/ 0 w 286247"/>
              <a:gd name="connsiteY0" fmla="*/ 0 h 286247"/>
              <a:gd name="connsiteX1" fmla="*/ 0 w 286247"/>
              <a:gd name="connsiteY1" fmla="*/ 286247 h 286247"/>
              <a:gd name="connsiteX2" fmla="*/ 286247 w 286247"/>
              <a:gd name="connsiteY2" fmla="*/ 286247 h 286247"/>
            </a:gdLst>
            <a:ahLst/>
            <a:cxnLst>
              <a:cxn ang="0">
                <a:pos x="connsiteX0" y="connsiteY0"/>
              </a:cxn>
              <a:cxn ang="0">
                <a:pos x="connsiteX1" y="connsiteY1"/>
              </a:cxn>
              <a:cxn ang="0">
                <a:pos x="connsiteX2" y="connsiteY2"/>
              </a:cxn>
            </a:cxnLst>
            <a:rect l="l" t="t" r="r" b="b"/>
            <a:pathLst>
              <a:path w="286247" h="286247">
                <a:moveTo>
                  <a:pt x="0" y="0"/>
                </a:moveTo>
                <a:lnTo>
                  <a:pt x="0" y="286247"/>
                </a:lnTo>
                <a:lnTo>
                  <a:pt x="286247" y="286247"/>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4" name="Elipse 53"/>
          <p:cNvSpPr/>
          <p:nvPr/>
        </p:nvSpPr>
        <p:spPr>
          <a:xfrm>
            <a:off x="699526" y="4222202"/>
            <a:ext cx="375324" cy="3683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7" name="CaixaDeTexto 56"/>
          <p:cNvSpPr txBox="1"/>
          <p:nvPr/>
        </p:nvSpPr>
        <p:spPr>
          <a:xfrm>
            <a:off x="629507" y="3912979"/>
            <a:ext cx="272716" cy="369332"/>
          </a:xfrm>
          <a:prstGeom prst="rect">
            <a:avLst/>
          </a:prstGeom>
          <a:noFill/>
        </p:spPr>
        <p:txBody>
          <a:bodyPr wrap="square" rtlCol="0">
            <a:spAutoFit/>
          </a:bodyPr>
          <a:lstStyle/>
          <a:p>
            <a:r>
              <a:rPr lang="pt-BR" dirty="0" smtClean="0"/>
              <a:t>+</a:t>
            </a:r>
            <a:endParaRPr lang="pt-BR" dirty="0"/>
          </a:p>
        </p:txBody>
      </p:sp>
      <p:sp>
        <p:nvSpPr>
          <p:cNvPr id="58" name="Forma livre 57"/>
          <p:cNvSpPr/>
          <p:nvPr/>
        </p:nvSpPr>
        <p:spPr>
          <a:xfrm>
            <a:off x="2063173" y="3078988"/>
            <a:ext cx="882650" cy="901700"/>
          </a:xfrm>
          <a:custGeom>
            <a:avLst/>
            <a:gdLst>
              <a:gd name="connsiteX0" fmla="*/ 0 w 882650"/>
              <a:gd name="connsiteY0" fmla="*/ 901700 h 901700"/>
              <a:gd name="connsiteX1" fmla="*/ 6350 w 882650"/>
              <a:gd name="connsiteY1" fmla="*/ 0 h 901700"/>
              <a:gd name="connsiteX2" fmla="*/ 882650 w 882650"/>
              <a:gd name="connsiteY2" fmla="*/ 0 h 901700"/>
              <a:gd name="connsiteX3" fmla="*/ 882650 w 882650"/>
              <a:gd name="connsiteY3" fmla="*/ 0 h 901700"/>
            </a:gdLst>
            <a:ahLst/>
            <a:cxnLst>
              <a:cxn ang="0">
                <a:pos x="connsiteX0" y="connsiteY0"/>
              </a:cxn>
              <a:cxn ang="0">
                <a:pos x="connsiteX1" y="connsiteY1"/>
              </a:cxn>
              <a:cxn ang="0">
                <a:pos x="connsiteX2" y="connsiteY2"/>
              </a:cxn>
              <a:cxn ang="0">
                <a:pos x="connsiteX3" y="connsiteY3"/>
              </a:cxn>
            </a:cxnLst>
            <a:rect l="l" t="t" r="r" b="b"/>
            <a:pathLst>
              <a:path w="882650" h="901700">
                <a:moveTo>
                  <a:pt x="0" y="901700"/>
                </a:moveTo>
                <a:cubicBezTo>
                  <a:pt x="2117" y="601133"/>
                  <a:pt x="4233" y="300567"/>
                  <a:pt x="6350" y="0"/>
                </a:cubicBezTo>
                <a:lnTo>
                  <a:pt x="882650" y="0"/>
                </a:lnTo>
                <a:lnTo>
                  <a:pt x="88265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dirty="0"/>
          </a:p>
        </p:txBody>
      </p:sp>
      <p:sp>
        <p:nvSpPr>
          <p:cNvPr id="35" name="Espaço Reservado para Conteúdo 2"/>
          <p:cNvSpPr txBox="1"/>
          <p:nvPr/>
        </p:nvSpPr>
        <p:spPr>
          <a:xfrm>
            <a:off x="875846" y="407977"/>
            <a:ext cx="10343696" cy="126520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fontAlgn="auto">
              <a:lnSpc>
                <a:spcPct val="120000"/>
              </a:lnSpc>
              <a:spcBef>
                <a:spcPts val="600"/>
              </a:spcBef>
              <a:spcAft>
                <a:spcPts val="600"/>
              </a:spcAft>
              <a:buNone/>
            </a:pPr>
            <a:r>
              <a:rPr lang="pt-BR" altLang="pt-BR" sz="3200" dirty="0" smtClean="0">
                <a:latin typeface="Comic Sans MS" panose="030F0702030302020204" pitchFamily="66" charset="0"/>
                <a:ea typeface="Cambria Math" panose="02040503050406030204" pitchFamily="18" charset="0"/>
              </a:rPr>
              <a:t>Para um amplificador neuronal é bom ter uma banda entre 0,5 Hz e 7,0 KHz</a:t>
            </a:r>
            <a:endParaRPr lang="pt-BR" altLang="en-US" sz="3200" dirty="0" smtClean="0">
              <a:latin typeface="Comic Sans MS" panose="030F0702030302020204" pitchFamily="66" charset="0"/>
              <a:ea typeface="Cambria Math" panose="02040503050406030204" pitchFamily="18" charset="0"/>
              <a:cs typeface="Comic Sans MS" panose="030F0702030302020204" pitchFamily="66" charset="0"/>
            </a:endParaRPr>
          </a:p>
        </p:txBody>
      </p:sp>
      <p:grpSp>
        <p:nvGrpSpPr>
          <p:cNvPr id="72" name="Grupo 71"/>
          <p:cNvGrpSpPr/>
          <p:nvPr/>
        </p:nvGrpSpPr>
        <p:grpSpPr>
          <a:xfrm>
            <a:off x="1709168" y="1923441"/>
            <a:ext cx="9952990" cy="3891860"/>
            <a:chOff x="-2495447" y="1400195"/>
            <a:chExt cx="13473928" cy="4708618"/>
          </a:xfrm>
        </p:grpSpPr>
        <p:cxnSp>
          <p:nvCxnSpPr>
            <p:cNvPr id="73" name="Conector de Seta Reta 2"/>
            <p:cNvCxnSpPr/>
            <p:nvPr/>
          </p:nvCxnSpPr>
          <p:spPr>
            <a:xfrm flipH="1">
              <a:off x="-1892693" y="1400195"/>
              <a:ext cx="0" cy="4492823"/>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74" name="Conector de Seta Reta 3"/>
            <p:cNvCxnSpPr/>
            <p:nvPr/>
          </p:nvCxnSpPr>
          <p:spPr>
            <a:xfrm>
              <a:off x="-2349394" y="4939775"/>
              <a:ext cx="13150910" cy="13687"/>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5" name="CaixaDeTexto 74"/>
            <p:cNvSpPr txBox="1"/>
            <p:nvPr/>
          </p:nvSpPr>
          <p:spPr>
            <a:xfrm>
              <a:off x="8642851" y="4960326"/>
              <a:ext cx="2335630" cy="556991"/>
            </a:xfrm>
            <a:prstGeom prst="rect">
              <a:avLst/>
            </a:prstGeom>
            <a:noFill/>
          </p:spPr>
          <p:txBody>
            <a:bodyPr wrap="square" rtlCol="0">
              <a:spAutoFit/>
            </a:bodyPr>
            <a:lstStyle/>
            <a:p>
              <a:r>
                <a:rPr lang="pt-BR" sz="2400" dirty="0">
                  <a:latin typeface="Symbol" panose="05050102010706020507" pitchFamily="18" charset="2"/>
                </a:rPr>
                <a:t>w</a:t>
              </a:r>
              <a:r>
                <a:rPr lang="pt-BR" sz="2400" dirty="0" smtClean="0">
                  <a:latin typeface="Symbol" panose="05050102010706020507" pitchFamily="18" charset="2"/>
                </a:rPr>
                <a:t> </a:t>
              </a:r>
              <a:r>
                <a:rPr lang="pt-BR" sz="2400" dirty="0" smtClean="0">
                  <a:latin typeface="Comic Sans MS" panose="030F0702030302020204" pitchFamily="66" charset="0"/>
                </a:rPr>
                <a:t>(</a:t>
              </a:r>
              <a:r>
                <a:rPr lang="pt-BR" sz="2400" dirty="0" err="1" smtClean="0">
                  <a:latin typeface="Comic Sans MS" panose="030F0702030302020204" pitchFamily="66" charset="0"/>
                </a:rPr>
                <a:t>rad</a:t>
              </a:r>
              <a:r>
                <a:rPr lang="pt-BR" sz="2400" dirty="0" smtClean="0">
                  <a:latin typeface="Comic Sans MS" panose="030F0702030302020204" pitchFamily="66" charset="0"/>
                </a:rPr>
                <a:t>/</a:t>
              </a:r>
              <a:r>
                <a:rPr lang="pt-BR" sz="2400" dirty="0" err="1" smtClean="0">
                  <a:latin typeface="Comic Sans MS" panose="030F0702030302020204" pitchFamily="66" charset="0"/>
                </a:rPr>
                <a:t>seg</a:t>
              </a:r>
              <a:r>
                <a:rPr lang="pt-BR" sz="2400" dirty="0" smtClean="0">
                  <a:latin typeface="Comic Sans MS" panose="030F0702030302020204" pitchFamily="66" charset="0"/>
                </a:rPr>
                <a:t>)</a:t>
              </a:r>
              <a:endParaRPr lang="pt-BR" sz="2400" dirty="0" smtClean="0">
                <a:latin typeface="Comic Sans MS" panose="030F0702030302020204" pitchFamily="66" charset="0"/>
              </a:endParaRPr>
            </a:p>
          </p:txBody>
        </p:sp>
        <p:sp>
          <p:nvSpPr>
            <p:cNvPr id="76" name="CaixaDeTexto 75"/>
            <p:cNvSpPr txBox="1"/>
            <p:nvPr/>
          </p:nvSpPr>
          <p:spPr>
            <a:xfrm>
              <a:off x="-2495447" y="1577281"/>
              <a:ext cx="830832" cy="482469"/>
            </a:xfrm>
            <a:prstGeom prst="rect">
              <a:avLst/>
            </a:prstGeom>
            <a:noFill/>
          </p:spPr>
          <p:txBody>
            <a:bodyPr wrap="square" rtlCol="0">
              <a:spAutoFit/>
            </a:bodyPr>
            <a:lstStyle/>
            <a:p>
              <a:r>
                <a:rPr lang="pt-BR" sz="2000" b="1" dirty="0" smtClean="0">
                  <a:latin typeface="Comic Sans MS" panose="030F0702030302020204" pitchFamily="66" charset="0"/>
                </a:rPr>
                <a:t>dB</a:t>
              </a:r>
              <a:endParaRPr lang="pt-BR" sz="2000" b="1" dirty="0" smtClean="0">
                <a:latin typeface="Comic Sans MS" panose="030F0702030302020204" pitchFamily="66" charset="0"/>
              </a:endParaRPr>
            </a:p>
          </p:txBody>
        </p:sp>
        <p:cxnSp>
          <p:nvCxnSpPr>
            <p:cNvPr id="77" name="Conector Reto 17"/>
            <p:cNvCxnSpPr/>
            <p:nvPr/>
          </p:nvCxnSpPr>
          <p:spPr>
            <a:xfrm>
              <a:off x="-2080030" y="3634152"/>
              <a:ext cx="12879092"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8" name="Conector Reto 18"/>
            <p:cNvCxnSpPr/>
            <p:nvPr/>
          </p:nvCxnSpPr>
          <p:spPr>
            <a:xfrm>
              <a:off x="3469048" y="4953592"/>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80" name="Conector Reto 21"/>
            <p:cNvCxnSpPr/>
            <p:nvPr/>
          </p:nvCxnSpPr>
          <p:spPr>
            <a:xfrm>
              <a:off x="558021" y="1953849"/>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81" name="Conector Reto 22"/>
            <p:cNvCxnSpPr/>
            <p:nvPr/>
          </p:nvCxnSpPr>
          <p:spPr>
            <a:xfrm>
              <a:off x="5143424" y="1751126"/>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82" name="Forma livre 81"/>
            <p:cNvSpPr/>
            <p:nvPr/>
          </p:nvSpPr>
          <p:spPr>
            <a:xfrm>
              <a:off x="2626883" y="2354277"/>
              <a:ext cx="6516111" cy="3754536"/>
            </a:xfrm>
            <a:custGeom>
              <a:avLst/>
              <a:gdLst>
                <a:gd name="connsiteX0" fmla="*/ 0 w 6749592"/>
                <a:gd name="connsiteY0" fmla="*/ 9427 h 4053526"/>
                <a:gd name="connsiteX1" fmla="*/ 772998 w 6749592"/>
                <a:gd name="connsiteY1" fmla="*/ 0 h 4053526"/>
                <a:gd name="connsiteX2" fmla="*/ 1555423 w 6749592"/>
                <a:gd name="connsiteY2" fmla="*/ 18854 h 4053526"/>
                <a:gd name="connsiteX3" fmla="*/ 2224726 w 6749592"/>
                <a:gd name="connsiteY3" fmla="*/ 18854 h 4053526"/>
                <a:gd name="connsiteX4" fmla="*/ 2498103 w 6749592"/>
                <a:gd name="connsiteY4" fmla="*/ 75415 h 4053526"/>
                <a:gd name="connsiteX5" fmla="*/ 2705493 w 6749592"/>
                <a:gd name="connsiteY5" fmla="*/ 197963 h 4053526"/>
                <a:gd name="connsiteX6" fmla="*/ 3214540 w 6749592"/>
                <a:gd name="connsiteY6" fmla="*/ 622169 h 4053526"/>
                <a:gd name="connsiteX7" fmla="*/ 4015819 w 6749592"/>
                <a:gd name="connsiteY7" fmla="*/ 1404594 h 4053526"/>
                <a:gd name="connsiteX8" fmla="*/ 6749592 w 6749592"/>
                <a:gd name="connsiteY8" fmla="*/ 4053526 h 40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49592" h="4053526">
                  <a:moveTo>
                    <a:pt x="0" y="9427"/>
                  </a:moveTo>
                  <a:lnTo>
                    <a:pt x="772998" y="0"/>
                  </a:lnTo>
                  <a:cubicBezTo>
                    <a:pt x="1032235" y="1571"/>
                    <a:pt x="1313468" y="15712"/>
                    <a:pt x="1555423" y="18854"/>
                  </a:cubicBezTo>
                  <a:cubicBezTo>
                    <a:pt x="1797378" y="21996"/>
                    <a:pt x="2067613" y="9427"/>
                    <a:pt x="2224726" y="18854"/>
                  </a:cubicBezTo>
                  <a:cubicBezTo>
                    <a:pt x="2381839" y="28281"/>
                    <a:pt x="2417975" y="45564"/>
                    <a:pt x="2498103" y="75415"/>
                  </a:cubicBezTo>
                  <a:cubicBezTo>
                    <a:pt x="2578231" y="105267"/>
                    <a:pt x="2586087" y="106837"/>
                    <a:pt x="2705493" y="197963"/>
                  </a:cubicBezTo>
                  <a:cubicBezTo>
                    <a:pt x="2824899" y="289089"/>
                    <a:pt x="2996152" y="421064"/>
                    <a:pt x="3214540" y="622169"/>
                  </a:cubicBezTo>
                  <a:cubicBezTo>
                    <a:pt x="3432928" y="823274"/>
                    <a:pt x="4015819" y="1404594"/>
                    <a:pt x="4015819" y="1404594"/>
                  </a:cubicBezTo>
                  <a:lnTo>
                    <a:pt x="6749592" y="4053526"/>
                  </a:ln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3" name="CaixaDeTexto 82"/>
            <p:cNvSpPr txBox="1"/>
            <p:nvPr/>
          </p:nvSpPr>
          <p:spPr>
            <a:xfrm>
              <a:off x="4623417" y="5024617"/>
              <a:ext cx="1470821" cy="446841"/>
            </a:xfrm>
            <a:prstGeom prst="rect">
              <a:avLst/>
            </a:prstGeom>
            <a:solidFill>
              <a:schemeClr val="bg1"/>
            </a:solidFill>
          </p:spPr>
          <p:txBody>
            <a:bodyPr wrap="square" rtlCol="0">
              <a:spAutoFit/>
            </a:bodyPr>
            <a:lstStyle/>
            <a:p>
              <a:r>
                <a:rPr lang="pt-BR" dirty="0" smtClean="0">
                  <a:latin typeface="Comic Sans MS" panose="030F0702030302020204" pitchFamily="66" charset="0"/>
                </a:rPr>
                <a:t>7,0 KHz</a:t>
              </a:r>
              <a:endParaRPr lang="pt-BR" dirty="0">
                <a:latin typeface="Comic Sans MS" panose="030F0702030302020204" pitchFamily="66" charset="0"/>
              </a:endParaRPr>
            </a:p>
          </p:txBody>
        </p:sp>
        <p:sp>
          <p:nvSpPr>
            <p:cNvPr id="85" name="CaixaDeTexto 84"/>
            <p:cNvSpPr txBox="1"/>
            <p:nvPr/>
          </p:nvSpPr>
          <p:spPr>
            <a:xfrm>
              <a:off x="-2231088" y="4977138"/>
              <a:ext cx="676788"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0 dB</a:t>
              </a:r>
              <a:endParaRPr lang="pt-BR" dirty="0">
                <a:latin typeface="Comic Sans MS" panose="030F0702030302020204" pitchFamily="66" charset="0"/>
              </a:endParaRPr>
            </a:p>
          </p:txBody>
        </p:sp>
        <p:sp>
          <p:nvSpPr>
            <p:cNvPr id="87" name="CaixaDeTexto 86"/>
            <p:cNvSpPr txBox="1"/>
            <p:nvPr/>
          </p:nvSpPr>
          <p:spPr>
            <a:xfrm>
              <a:off x="6130955" y="2935698"/>
              <a:ext cx="1799217" cy="445593"/>
            </a:xfrm>
            <a:prstGeom prst="rect">
              <a:avLst/>
            </a:prstGeom>
            <a:solidFill>
              <a:schemeClr val="bg1"/>
            </a:solidFill>
          </p:spPr>
          <p:txBody>
            <a:bodyPr wrap="none" rtlCol="0">
              <a:spAutoFit/>
            </a:bodyPr>
            <a:lstStyle/>
            <a:p>
              <a:r>
                <a:rPr lang="pt-BR" dirty="0" smtClean="0">
                  <a:latin typeface="Comic Sans MS" panose="030F0702030302020204" pitchFamily="66" charset="0"/>
                </a:rPr>
                <a:t>-20dB/</a:t>
              </a:r>
              <a:r>
                <a:rPr lang="pt-BR" dirty="0" err="1" smtClean="0">
                  <a:latin typeface="Comic Sans MS" panose="030F0702030302020204" pitchFamily="66" charset="0"/>
                </a:rPr>
                <a:t>dec</a:t>
              </a:r>
              <a:endParaRPr lang="pt-BR" dirty="0">
                <a:latin typeface="Comic Sans MS" panose="030F0702030302020204" pitchFamily="66" charset="0"/>
              </a:endParaRPr>
            </a:p>
          </p:txBody>
        </p:sp>
        <p:cxnSp>
          <p:nvCxnSpPr>
            <p:cNvPr id="88" name="Conector Reto 51"/>
            <p:cNvCxnSpPr/>
            <p:nvPr/>
          </p:nvCxnSpPr>
          <p:spPr>
            <a:xfrm>
              <a:off x="3493533" y="4939775"/>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89" name="CaixaDeTexto 88"/>
            <p:cNvSpPr txBox="1"/>
            <p:nvPr/>
          </p:nvSpPr>
          <p:spPr>
            <a:xfrm>
              <a:off x="2626883" y="1867541"/>
              <a:ext cx="1023282" cy="446841"/>
            </a:xfrm>
            <a:prstGeom prst="rect">
              <a:avLst/>
            </a:prstGeom>
            <a:noFill/>
          </p:spPr>
          <p:txBody>
            <a:bodyPr wrap="square" rtlCol="0">
              <a:spAutoFit/>
            </a:bodyPr>
            <a:lstStyle/>
            <a:p>
              <a:r>
                <a:rPr lang="pt-BR" dirty="0" smtClean="0"/>
                <a:t>40 dB</a:t>
              </a:r>
              <a:endParaRPr lang="pt-BR" dirty="0"/>
            </a:p>
          </p:txBody>
        </p:sp>
      </p:grpSp>
      <p:sp>
        <p:nvSpPr>
          <p:cNvPr id="93" name="Forma livre 92"/>
          <p:cNvSpPr/>
          <p:nvPr/>
        </p:nvSpPr>
        <p:spPr>
          <a:xfrm flipH="1">
            <a:off x="1033466" y="2712028"/>
            <a:ext cx="4813354" cy="3103273"/>
          </a:xfrm>
          <a:custGeom>
            <a:avLst/>
            <a:gdLst>
              <a:gd name="connsiteX0" fmla="*/ 0 w 6749592"/>
              <a:gd name="connsiteY0" fmla="*/ 9427 h 4053526"/>
              <a:gd name="connsiteX1" fmla="*/ 772998 w 6749592"/>
              <a:gd name="connsiteY1" fmla="*/ 0 h 4053526"/>
              <a:gd name="connsiteX2" fmla="*/ 1555423 w 6749592"/>
              <a:gd name="connsiteY2" fmla="*/ 18854 h 4053526"/>
              <a:gd name="connsiteX3" fmla="*/ 2224726 w 6749592"/>
              <a:gd name="connsiteY3" fmla="*/ 18854 h 4053526"/>
              <a:gd name="connsiteX4" fmla="*/ 2498103 w 6749592"/>
              <a:gd name="connsiteY4" fmla="*/ 75415 h 4053526"/>
              <a:gd name="connsiteX5" fmla="*/ 2705493 w 6749592"/>
              <a:gd name="connsiteY5" fmla="*/ 197963 h 4053526"/>
              <a:gd name="connsiteX6" fmla="*/ 3214540 w 6749592"/>
              <a:gd name="connsiteY6" fmla="*/ 622169 h 4053526"/>
              <a:gd name="connsiteX7" fmla="*/ 4015819 w 6749592"/>
              <a:gd name="connsiteY7" fmla="*/ 1404594 h 4053526"/>
              <a:gd name="connsiteX8" fmla="*/ 6749592 w 6749592"/>
              <a:gd name="connsiteY8" fmla="*/ 4053526 h 40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49592" h="4053526">
                <a:moveTo>
                  <a:pt x="0" y="9427"/>
                </a:moveTo>
                <a:lnTo>
                  <a:pt x="772998" y="0"/>
                </a:lnTo>
                <a:cubicBezTo>
                  <a:pt x="1032235" y="1571"/>
                  <a:pt x="1313468" y="15712"/>
                  <a:pt x="1555423" y="18854"/>
                </a:cubicBezTo>
                <a:cubicBezTo>
                  <a:pt x="1797378" y="21996"/>
                  <a:pt x="2067613" y="9427"/>
                  <a:pt x="2224726" y="18854"/>
                </a:cubicBezTo>
                <a:cubicBezTo>
                  <a:pt x="2381839" y="28281"/>
                  <a:pt x="2417975" y="45564"/>
                  <a:pt x="2498103" y="75415"/>
                </a:cubicBezTo>
                <a:cubicBezTo>
                  <a:pt x="2578231" y="105267"/>
                  <a:pt x="2586087" y="106837"/>
                  <a:pt x="2705493" y="197963"/>
                </a:cubicBezTo>
                <a:cubicBezTo>
                  <a:pt x="2824899" y="289089"/>
                  <a:pt x="2996152" y="421064"/>
                  <a:pt x="3214540" y="622169"/>
                </a:cubicBezTo>
                <a:cubicBezTo>
                  <a:pt x="3432928" y="823274"/>
                  <a:pt x="4015819" y="1404594"/>
                  <a:pt x="4015819" y="1404594"/>
                </a:cubicBezTo>
                <a:lnTo>
                  <a:pt x="6749592" y="4053526"/>
                </a:ln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4" name="CaixaDeTexto 93"/>
          <p:cNvSpPr txBox="1"/>
          <p:nvPr/>
        </p:nvSpPr>
        <p:spPr>
          <a:xfrm>
            <a:off x="3567837" y="4879927"/>
            <a:ext cx="1517830" cy="368300"/>
          </a:xfrm>
          <a:prstGeom prst="rect">
            <a:avLst/>
          </a:prstGeom>
          <a:solidFill>
            <a:schemeClr val="bg1"/>
          </a:solidFill>
        </p:spPr>
        <p:txBody>
          <a:bodyPr wrap="square" rtlCol="0">
            <a:spAutoFit/>
          </a:bodyPr>
          <a:lstStyle/>
          <a:p>
            <a:r>
              <a:rPr lang="pt-BR" dirty="0" smtClean="0">
                <a:latin typeface="Comic Sans MS" panose="030F0702030302020204" pitchFamily="66" charset="0"/>
              </a:rPr>
              <a:t>2</a:t>
            </a:r>
            <a:r>
              <a:rPr lang="pt-BR" dirty="0" smtClean="0">
                <a:latin typeface="Symbol" panose="05050102010706020507" pitchFamily="18" charset="2"/>
              </a:rPr>
              <a:t>p</a:t>
            </a:r>
            <a:r>
              <a:rPr lang="pt-BR" dirty="0" smtClean="0">
                <a:latin typeface="Cambria Math" panose="02040503050406030204" pitchFamily="18" charset="0"/>
                <a:cs typeface="Cambria Math" panose="02040503050406030204" pitchFamily="18" charset="0"/>
              </a:rPr>
              <a:t>∙</a:t>
            </a:r>
            <a:r>
              <a:rPr lang="pt-BR" dirty="0" smtClean="0">
                <a:latin typeface="Comic Sans MS" panose="030F0702030302020204" pitchFamily="66" charset="0"/>
                <a:cs typeface="Comic Sans MS" panose="030F0702030302020204" pitchFamily="66" charset="0"/>
              </a:rPr>
              <a:t>0,5</a:t>
            </a:r>
            <a:r>
              <a:rPr lang="pt-BR" dirty="0" smtClean="0">
                <a:latin typeface="Comic Sans MS" panose="030F0702030302020204" pitchFamily="66" charset="0"/>
              </a:rPr>
              <a:t> Hz</a:t>
            </a:r>
            <a:endParaRPr lang="pt-BR" dirty="0">
              <a:latin typeface="Comic Sans MS" panose="030F0702030302020204" pitchFamily="66" charset="0"/>
            </a:endParaRPr>
          </a:p>
        </p:txBody>
      </p:sp>
      <p:sp>
        <p:nvSpPr>
          <p:cNvPr id="95" name="CaixaDeTexto 94"/>
          <p:cNvSpPr txBox="1"/>
          <p:nvPr/>
        </p:nvSpPr>
        <p:spPr>
          <a:xfrm>
            <a:off x="6973041" y="4919170"/>
            <a:ext cx="1451170" cy="368300"/>
          </a:xfrm>
          <a:prstGeom prst="rect">
            <a:avLst/>
          </a:prstGeom>
          <a:solidFill>
            <a:schemeClr val="bg1"/>
          </a:solidFill>
        </p:spPr>
        <p:txBody>
          <a:bodyPr wrap="square" rtlCol="0">
            <a:spAutoFit/>
          </a:bodyPr>
          <a:lstStyle/>
          <a:p>
            <a:r>
              <a:rPr lang="pt-BR" dirty="0">
                <a:latin typeface="Comic Sans MS" panose="030F0702030302020204" pitchFamily="66" charset="0"/>
              </a:rPr>
              <a:t>2</a:t>
            </a:r>
            <a:r>
              <a:rPr lang="pt-BR" dirty="0">
                <a:latin typeface="Symbol" panose="05050102010706020507" pitchFamily="18" charset="2"/>
              </a:rPr>
              <a:t>p</a:t>
            </a:r>
            <a:r>
              <a:rPr lang="pt-BR" dirty="0">
                <a:latin typeface="Cambria Math" panose="02040503050406030204" pitchFamily="18" charset="0"/>
                <a:cs typeface="Cambria Math" panose="02040503050406030204" pitchFamily="18" charset="0"/>
              </a:rPr>
              <a:t>∙</a:t>
            </a:r>
            <a:r>
              <a:rPr lang="pt-BR" dirty="0" smtClean="0">
                <a:latin typeface="Comic Sans MS" panose="030F0702030302020204" pitchFamily="66" charset="0"/>
              </a:rPr>
              <a:t>7,0 kHz</a:t>
            </a:r>
            <a:endParaRPr lang="pt-BR" dirty="0">
              <a:latin typeface="Comic Sans MS" panose="030F0702030302020204" pitchFamily="66" charset="0"/>
            </a:endParaRPr>
          </a:p>
        </p:txBody>
      </p:sp>
      <p:sp>
        <p:nvSpPr>
          <p:cNvPr id="96" name="CaixaDeTexto 95"/>
          <p:cNvSpPr txBox="1"/>
          <p:nvPr/>
        </p:nvSpPr>
        <p:spPr>
          <a:xfrm>
            <a:off x="1500702" y="3222968"/>
            <a:ext cx="1233805" cy="368300"/>
          </a:xfrm>
          <a:prstGeom prst="rect">
            <a:avLst/>
          </a:prstGeom>
          <a:solidFill>
            <a:schemeClr val="bg1"/>
          </a:solidFill>
        </p:spPr>
        <p:txBody>
          <a:bodyPr wrap="none" rtlCol="0">
            <a:spAutoFit/>
          </a:bodyPr>
          <a:lstStyle/>
          <a:p>
            <a:r>
              <a:rPr lang="pt-BR" dirty="0" smtClean="0">
                <a:latin typeface="Comic Sans MS" panose="030F0702030302020204" pitchFamily="66" charset="0"/>
              </a:rPr>
              <a:t>20dB/</a:t>
            </a:r>
            <a:r>
              <a:rPr lang="pt-BR" dirty="0" err="1" smtClean="0">
                <a:latin typeface="Comic Sans MS" panose="030F0702030302020204" pitchFamily="66" charset="0"/>
              </a:rPr>
              <a:t>dec</a:t>
            </a:r>
            <a:endParaRPr lang="pt-BR" dirty="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txBox="1"/>
          <p:nvPr/>
        </p:nvSpPr>
        <p:spPr>
          <a:xfrm>
            <a:off x="8726516" y="6211972"/>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grpSp>
        <p:nvGrpSpPr>
          <p:cNvPr id="22" name="Grupo 21"/>
          <p:cNvGrpSpPr/>
          <p:nvPr/>
        </p:nvGrpSpPr>
        <p:grpSpPr>
          <a:xfrm>
            <a:off x="1930739" y="2725748"/>
            <a:ext cx="2776015" cy="1375719"/>
            <a:chOff x="1773195" y="4098527"/>
            <a:chExt cx="2776015" cy="1375719"/>
          </a:xfrm>
        </p:grpSpPr>
        <p:sp>
          <p:nvSpPr>
            <p:cNvPr id="23" name="Triângulo isósceles 22"/>
            <p:cNvSpPr/>
            <p:nvPr/>
          </p:nvSpPr>
          <p:spPr>
            <a:xfrm rot="5400000">
              <a:off x="2471351" y="4160311"/>
              <a:ext cx="1375719" cy="1252152"/>
            </a:xfrm>
            <a:prstGeom prst="triangle">
              <a:avLst/>
            </a:prstGeom>
            <a:solidFill>
              <a:schemeClr val="bg1"/>
            </a:solid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4" name="Conector Reto 5"/>
            <p:cNvCxnSpPr>
              <a:stCxn id="23"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CaixaDeTexto 26"/>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28" name="CaixaDeTexto 27"/>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29" name="CaixaDeTexto 28"/>
            <p:cNvSpPr txBox="1"/>
            <p:nvPr/>
          </p:nvSpPr>
          <p:spPr>
            <a:xfrm>
              <a:off x="4085622" y="480825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cxnSp>
          <p:nvCxnSpPr>
            <p:cNvPr id="32" name="Conector de Seta Reta 13"/>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sp>
        <p:nvSpPr>
          <p:cNvPr id="34" name="Forma livre 33"/>
          <p:cNvSpPr/>
          <p:nvPr/>
        </p:nvSpPr>
        <p:spPr>
          <a:xfrm>
            <a:off x="3856365" y="2098977"/>
            <a:ext cx="717896" cy="1326292"/>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35" name="Conector Reto 46"/>
          <p:cNvCxnSpPr/>
          <p:nvPr/>
        </p:nvCxnSpPr>
        <p:spPr>
          <a:xfrm>
            <a:off x="2331689" y="5990419"/>
            <a:ext cx="12739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35"/>
          <p:cNvSpPr txBox="1"/>
          <p:nvPr/>
        </p:nvSpPr>
        <p:spPr>
          <a:xfrm>
            <a:off x="3271714" y="1417444"/>
            <a:ext cx="452368" cy="461665"/>
          </a:xfrm>
          <a:prstGeom prst="rect">
            <a:avLst/>
          </a:prstGeom>
          <a:noFill/>
        </p:spPr>
        <p:txBody>
          <a:bodyPr wrap="none" rtlCol="0">
            <a:spAutoFit/>
          </a:bodyPr>
          <a:lstStyle/>
          <a:p>
            <a:r>
              <a:rPr lang="pt-BR" sz="2400" dirty="0" smtClean="0"/>
              <a:t>C</a:t>
            </a:r>
            <a:r>
              <a:rPr lang="pt-BR" sz="2400" baseline="-25000" dirty="0" smtClean="0"/>
              <a:t>1</a:t>
            </a:r>
            <a:endParaRPr lang="pt-BR" sz="2400" dirty="0"/>
          </a:p>
        </p:txBody>
      </p:sp>
      <p:sp>
        <p:nvSpPr>
          <p:cNvPr id="37" name="CaixaDeTexto 36"/>
          <p:cNvSpPr txBox="1"/>
          <p:nvPr/>
        </p:nvSpPr>
        <p:spPr>
          <a:xfrm>
            <a:off x="1511811" y="2352374"/>
            <a:ext cx="452368" cy="461665"/>
          </a:xfrm>
          <a:prstGeom prst="rect">
            <a:avLst/>
          </a:prstGeom>
          <a:noFill/>
        </p:spPr>
        <p:txBody>
          <a:bodyPr wrap="none" rtlCol="0">
            <a:spAutoFit/>
          </a:bodyPr>
          <a:lstStyle/>
          <a:p>
            <a:r>
              <a:rPr lang="pt-BR" sz="2400" dirty="0" smtClean="0"/>
              <a:t>C</a:t>
            </a:r>
            <a:r>
              <a:rPr lang="pt-BR" sz="2400" baseline="-25000" dirty="0" smtClean="0"/>
              <a:t>2</a:t>
            </a:r>
            <a:endParaRPr lang="pt-BR" sz="2400" dirty="0"/>
          </a:p>
        </p:txBody>
      </p:sp>
      <p:cxnSp>
        <p:nvCxnSpPr>
          <p:cNvPr id="38" name="Conector de Seta Reta 49"/>
          <p:cNvCxnSpPr/>
          <p:nvPr/>
        </p:nvCxnSpPr>
        <p:spPr>
          <a:xfrm>
            <a:off x="3236071" y="2348438"/>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40" name="CaixaDeTexto 39"/>
          <p:cNvSpPr txBox="1"/>
          <p:nvPr/>
        </p:nvSpPr>
        <p:spPr>
          <a:xfrm>
            <a:off x="545385" y="3104901"/>
            <a:ext cx="513282" cy="461665"/>
          </a:xfrm>
          <a:prstGeom prst="rect">
            <a:avLst/>
          </a:prstGeom>
          <a:noFill/>
        </p:spPr>
        <p:txBody>
          <a:bodyPr wrap="none" rtlCol="0">
            <a:spAutoFit/>
          </a:bodyPr>
          <a:lstStyle/>
          <a:p>
            <a:r>
              <a:rPr lang="pt-BR" sz="2400" dirty="0" err="1" smtClean="0"/>
              <a:t>V</a:t>
            </a:r>
            <a:r>
              <a:rPr lang="pt-BR" sz="2400" baseline="-25000" dirty="0" err="1" smtClean="0"/>
              <a:t>in</a:t>
            </a:r>
            <a:endParaRPr lang="pt-BR" sz="2400" dirty="0"/>
          </a:p>
        </p:txBody>
      </p:sp>
      <p:grpSp>
        <p:nvGrpSpPr>
          <p:cNvPr id="44" name="Grupo 43"/>
          <p:cNvGrpSpPr/>
          <p:nvPr/>
        </p:nvGrpSpPr>
        <p:grpSpPr>
          <a:xfrm>
            <a:off x="1425975" y="2803215"/>
            <a:ext cx="756638" cy="378645"/>
            <a:chOff x="6583958" y="4229187"/>
            <a:chExt cx="756638" cy="378645"/>
          </a:xfrm>
        </p:grpSpPr>
        <p:cxnSp>
          <p:nvCxnSpPr>
            <p:cNvPr id="45"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34"/>
            <p:cNvCxnSpPr/>
            <p:nvPr/>
          </p:nvCxnSpPr>
          <p:spPr>
            <a:xfrm>
              <a:off x="6997287" y="4240305"/>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17"/>
            <p:cNvCxnSpPr/>
            <p:nvPr/>
          </p:nvCxnSpPr>
          <p:spPr>
            <a:xfrm>
              <a:off x="6583958" y="442406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9" name="Grupo 48"/>
          <p:cNvGrpSpPr/>
          <p:nvPr/>
        </p:nvGrpSpPr>
        <p:grpSpPr>
          <a:xfrm>
            <a:off x="3114967" y="1903122"/>
            <a:ext cx="756638" cy="371649"/>
            <a:chOff x="6583958" y="4225065"/>
            <a:chExt cx="756638" cy="371649"/>
          </a:xfrm>
        </p:grpSpPr>
        <p:cxnSp>
          <p:nvCxnSpPr>
            <p:cNvPr id="50"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34"/>
            <p:cNvCxnSpPr/>
            <p:nvPr/>
          </p:nvCxnSpPr>
          <p:spPr>
            <a:xfrm>
              <a:off x="6997287" y="4225065"/>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4" name="Grupo 53"/>
          <p:cNvGrpSpPr/>
          <p:nvPr/>
        </p:nvGrpSpPr>
        <p:grpSpPr>
          <a:xfrm>
            <a:off x="1432325" y="3693481"/>
            <a:ext cx="756638" cy="372375"/>
            <a:chOff x="6583958" y="4239579"/>
            <a:chExt cx="756638" cy="372375"/>
          </a:xfrm>
        </p:grpSpPr>
        <p:cxnSp>
          <p:nvCxnSpPr>
            <p:cNvPr id="55" name="Conector Reto 14"/>
            <p:cNvCxnSpPr/>
            <p:nvPr/>
          </p:nvCxnSpPr>
          <p:spPr>
            <a:xfrm>
              <a:off x="6927267" y="424442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34"/>
            <p:cNvCxnSpPr/>
            <p:nvPr/>
          </p:nvCxnSpPr>
          <p:spPr>
            <a:xfrm>
              <a:off x="6997287" y="4239579"/>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9" name="CaixaDeTexto 58"/>
          <p:cNvSpPr txBox="1"/>
          <p:nvPr/>
        </p:nvSpPr>
        <p:spPr>
          <a:xfrm>
            <a:off x="1558590" y="3946820"/>
            <a:ext cx="452368" cy="461665"/>
          </a:xfrm>
          <a:prstGeom prst="rect">
            <a:avLst/>
          </a:prstGeom>
          <a:noFill/>
        </p:spPr>
        <p:txBody>
          <a:bodyPr wrap="none" rtlCol="0">
            <a:spAutoFit/>
          </a:bodyPr>
          <a:lstStyle/>
          <a:p>
            <a:r>
              <a:rPr lang="pt-BR" sz="2400" dirty="0" smtClean="0"/>
              <a:t>C</a:t>
            </a:r>
            <a:r>
              <a:rPr lang="pt-BR" sz="2400" baseline="-25000" dirty="0" smtClean="0"/>
              <a:t>2</a:t>
            </a:r>
            <a:endParaRPr lang="pt-BR" sz="2400" dirty="0"/>
          </a:p>
        </p:txBody>
      </p:sp>
      <p:grpSp>
        <p:nvGrpSpPr>
          <p:cNvPr id="60" name="Grupo 59"/>
          <p:cNvGrpSpPr/>
          <p:nvPr/>
        </p:nvGrpSpPr>
        <p:grpSpPr>
          <a:xfrm rot="16200000">
            <a:off x="1778807" y="4970454"/>
            <a:ext cx="756638" cy="371649"/>
            <a:chOff x="6583958" y="4225065"/>
            <a:chExt cx="756638" cy="371649"/>
          </a:xfrm>
        </p:grpSpPr>
        <p:cxnSp>
          <p:nvCxnSpPr>
            <p:cNvPr id="61"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Conector Reto 34"/>
            <p:cNvCxnSpPr/>
            <p:nvPr/>
          </p:nvCxnSpPr>
          <p:spPr>
            <a:xfrm>
              <a:off x="6997287" y="4225065"/>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5" name="CaixaDeTexto 64"/>
          <p:cNvSpPr txBox="1"/>
          <p:nvPr/>
        </p:nvSpPr>
        <p:spPr>
          <a:xfrm>
            <a:off x="1567090" y="4847458"/>
            <a:ext cx="452368" cy="461665"/>
          </a:xfrm>
          <a:prstGeom prst="rect">
            <a:avLst/>
          </a:prstGeom>
          <a:noFill/>
        </p:spPr>
        <p:txBody>
          <a:bodyPr wrap="none" rtlCol="0">
            <a:spAutoFit/>
          </a:bodyPr>
          <a:lstStyle/>
          <a:p>
            <a:r>
              <a:rPr lang="pt-BR" sz="2400" dirty="0" smtClean="0"/>
              <a:t>C</a:t>
            </a:r>
            <a:r>
              <a:rPr lang="pt-BR" sz="2400" baseline="-25000" dirty="0" smtClean="0"/>
              <a:t>1</a:t>
            </a:r>
            <a:endParaRPr lang="pt-BR" sz="2400" dirty="0"/>
          </a:p>
        </p:txBody>
      </p:sp>
      <p:sp>
        <p:nvSpPr>
          <p:cNvPr id="66" name="Forma livre 65"/>
          <p:cNvSpPr/>
          <p:nvPr/>
        </p:nvSpPr>
        <p:spPr>
          <a:xfrm>
            <a:off x="1208318" y="2986672"/>
            <a:ext cx="349858" cy="249159"/>
          </a:xfrm>
          <a:custGeom>
            <a:avLst/>
            <a:gdLst>
              <a:gd name="connsiteX0" fmla="*/ 0 w 349858"/>
              <a:gd name="connsiteY0" fmla="*/ 238539 h 238539"/>
              <a:gd name="connsiteX1" fmla="*/ 0 w 349858"/>
              <a:gd name="connsiteY1" fmla="*/ 0 h 238539"/>
              <a:gd name="connsiteX2" fmla="*/ 349858 w 349858"/>
              <a:gd name="connsiteY2" fmla="*/ 0 h 238539"/>
            </a:gdLst>
            <a:ahLst/>
            <a:cxnLst>
              <a:cxn ang="0">
                <a:pos x="connsiteX0" y="connsiteY0"/>
              </a:cxn>
              <a:cxn ang="0">
                <a:pos x="connsiteX1" y="connsiteY1"/>
              </a:cxn>
              <a:cxn ang="0">
                <a:pos x="connsiteX2" y="connsiteY2"/>
              </a:cxn>
            </a:cxnLst>
            <a:rect l="l" t="t" r="r" b="b"/>
            <a:pathLst>
              <a:path w="349858" h="238539">
                <a:moveTo>
                  <a:pt x="0" y="238539"/>
                </a:moveTo>
                <a:lnTo>
                  <a:pt x="0" y="0"/>
                </a:lnTo>
                <a:lnTo>
                  <a:pt x="349858"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7" name="Forma livre 66"/>
          <p:cNvSpPr/>
          <p:nvPr/>
        </p:nvSpPr>
        <p:spPr>
          <a:xfrm>
            <a:off x="1208318" y="3575997"/>
            <a:ext cx="286247" cy="286247"/>
          </a:xfrm>
          <a:custGeom>
            <a:avLst/>
            <a:gdLst>
              <a:gd name="connsiteX0" fmla="*/ 0 w 286247"/>
              <a:gd name="connsiteY0" fmla="*/ 0 h 286247"/>
              <a:gd name="connsiteX1" fmla="*/ 0 w 286247"/>
              <a:gd name="connsiteY1" fmla="*/ 286247 h 286247"/>
              <a:gd name="connsiteX2" fmla="*/ 286247 w 286247"/>
              <a:gd name="connsiteY2" fmla="*/ 286247 h 286247"/>
            </a:gdLst>
            <a:ahLst/>
            <a:cxnLst>
              <a:cxn ang="0">
                <a:pos x="connsiteX0" y="connsiteY0"/>
              </a:cxn>
              <a:cxn ang="0">
                <a:pos x="connsiteX1" y="connsiteY1"/>
              </a:cxn>
              <a:cxn ang="0">
                <a:pos x="connsiteX2" y="connsiteY2"/>
              </a:cxn>
            </a:cxnLst>
            <a:rect l="l" t="t" r="r" b="b"/>
            <a:pathLst>
              <a:path w="286247" h="286247">
                <a:moveTo>
                  <a:pt x="0" y="0"/>
                </a:moveTo>
                <a:lnTo>
                  <a:pt x="0" y="286247"/>
                </a:lnTo>
                <a:lnTo>
                  <a:pt x="286247" y="286247"/>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8" name="Elipse 67"/>
          <p:cNvSpPr/>
          <p:nvPr/>
        </p:nvSpPr>
        <p:spPr>
          <a:xfrm>
            <a:off x="1033201" y="3229458"/>
            <a:ext cx="375324" cy="3683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9" name="CaixaDeTexto 68"/>
          <p:cNvSpPr txBox="1"/>
          <p:nvPr/>
        </p:nvSpPr>
        <p:spPr>
          <a:xfrm>
            <a:off x="963182" y="2920235"/>
            <a:ext cx="272716" cy="369332"/>
          </a:xfrm>
          <a:prstGeom prst="rect">
            <a:avLst/>
          </a:prstGeom>
          <a:noFill/>
        </p:spPr>
        <p:txBody>
          <a:bodyPr wrap="square" rtlCol="0">
            <a:spAutoFit/>
          </a:bodyPr>
          <a:lstStyle/>
          <a:p>
            <a:r>
              <a:rPr lang="pt-BR" dirty="0" smtClean="0"/>
              <a:t>+</a:t>
            </a:r>
            <a:endParaRPr lang="pt-BR" dirty="0"/>
          </a:p>
        </p:txBody>
      </p:sp>
      <p:sp>
        <p:nvSpPr>
          <p:cNvPr id="70" name="Forma livre 69"/>
          <p:cNvSpPr/>
          <p:nvPr/>
        </p:nvSpPr>
        <p:spPr>
          <a:xfrm>
            <a:off x="2396848" y="2086244"/>
            <a:ext cx="882650" cy="901700"/>
          </a:xfrm>
          <a:custGeom>
            <a:avLst/>
            <a:gdLst>
              <a:gd name="connsiteX0" fmla="*/ 0 w 882650"/>
              <a:gd name="connsiteY0" fmla="*/ 901700 h 901700"/>
              <a:gd name="connsiteX1" fmla="*/ 6350 w 882650"/>
              <a:gd name="connsiteY1" fmla="*/ 0 h 901700"/>
              <a:gd name="connsiteX2" fmla="*/ 882650 w 882650"/>
              <a:gd name="connsiteY2" fmla="*/ 0 h 901700"/>
              <a:gd name="connsiteX3" fmla="*/ 882650 w 882650"/>
              <a:gd name="connsiteY3" fmla="*/ 0 h 901700"/>
            </a:gdLst>
            <a:ahLst/>
            <a:cxnLst>
              <a:cxn ang="0">
                <a:pos x="connsiteX0" y="connsiteY0"/>
              </a:cxn>
              <a:cxn ang="0">
                <a:pos x="connsiteX1" y="connsiteY1"/>
              </a:cxn>
              <a:cxn ang="0">
                <a:pos x="connsiteX2" y="connsiteY2"/>
              </a:cxn>
              <a:cxn ang="0">
                <a:pos x="connsiteX3" y="connsiteY3"/>
              </a:cxn>
            </a:cxnLst>
            <a:rect l="l" t="t" r="r" b="b"/>
            <a:pathLst>
              <a:path w="882650" h="901700">
                <a:moveTo>
                  <a:pt x="0" y="901700"/>
                </a:moveTo>
                <a:cubicBezTo>
                  <a:pt x="2117" y="601133"/>
                  <a:pt x="4233" y="300567"/>
                  <a:pt x="6350" y="0"/>
                </a:cubicBezTo>
                <a:lnTo>
                  <a:pt x="882650" y="0"/>
                </a:lnTo>
                <a:lnTo>
                  <a:pt x="88265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71" name="Grupo 70"/>
          <p:cNvGrpSpPr/>
          <p:nvPr/>
        </p:nvGrpSpPr>
        <p:grpSpPr>
          <a:xfrm rot="10800000">
            <a:off x="2773994" y="893778"/>
            <a:ext cx="1310025" cy="262114"/>
            <a:chOff x="4112743" y="3509451"/>
            <a:chExt cx="1381894" cy="255373"/>
          </a:xfrm>
        </p:grpSpPr>
        <p:cxnSp>
          <p:nvCxnSpPr>
            <p:cNvPr id="72"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Retângulo 7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74" name="Grupo 73"/>
          <p:cNvGrpSpPr/>
          <p:nvPr/>
        </p:nvGrpSpPr>
        <p:grpSpPr>
          <a:xfrm rot="16200000">
            <a:off x="1999683" y="4994082"/>
            <a:ext cx="1310025" cy="262114"/>
            <a:chOff x="4112743" y="3509451"/>
            <a:chExt cx="1381894" cy="255373"/>
          </a:xfrm>
        </p:grpSpPr>
        <p:cxnSp>
          <p:nvCxnSpPr>
            <p:cNvPr id="75"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Retângulo 75"/>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7" name="Forma livre 76"/>
          <p:cNvSpPr/>
          <p:nvPr/>
        </p:nvSpPr>
        <p:spPr>
          <a:xfrm>
            <a:off x="4058652" y="1020740"/>
            <a:ext cx="529389" cy="1163353"/>
          </a:xfrm>
          <a:custGeom>
            <a:avLst/>
            <a:gdLst>
              <a:gd name="connsiteX0" fmla="*/ 0 w 529389"/>
              <a:gd name="connsiteY0" fmla="*/ 0 h 1283368"/>
              <a:gd name="connsiteX1" fmla="*/ 529389 w 529389"/>
              <a:gd name="connsiteY1" fmla="*/ 0 h 1283368"/>
              <a:gd name="connsiteX2" fmla="*/ 513347 w 529389"/>
              <a:gd name="connsiteY2" fmla="*/ 1283368 h 1283368"/>
            </a:gdLst>
            <a:ahLst/>
            <a:cxnLst>
              <a:cxn ang="0">
                <a:pos x="connsiteX0" y="connsiteY0"/>
              </a:cxn>
              <a:cxn ang="0">
                <a:pos x="connsiteX1" y="connsiteY1"/>
              </a:cxn>
              <a:cxn ang="0">
                <a:pos x="connsiteX2" y="connsiteY2"/>
              </a:cxn>
            </a:cxnLst>
            <a:rect l="l" t="t" r="r" b="b"/>
            <a:pathLst>
              <a:path w="529389" h="1283368">
                <a:moveTo>
                  <a:pt x="0" y="0"/>
                </a:moveTo>
                <a:lnTo>
                  <a:pt x="529389" y="0"/>
                </a:lnTo>
                <a:lnTo>
                  <a:pt x="513347" y="1283368"/>
                </a:ln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8" name="Forma livre 77"/>
          <p:cNvSpPr/>
          <p:nvPr/>
        </p:nvSpPr>
        <p:spPr>
          <a:xfrm>
            <a:off x="2395388" y="1020740"/>
            <a:ext cx="411980" cy="1083144"/>
          </a:xfrm>
          <a:custGeom>
            <a:avLst/>
            <a:gdLst>
              <a:gd name="connsiteX0" fmla="*/ 449179 w 449179"/>
              <a:gd name="connsiteY0" fmla="*/ 0 h 1219200"/>
              <a:gd name="connsiteX1" fmla="*/ 16042 w 449179"/>
              <a:gd name="connsiteY1" fmla="*/ 0 h 1219200"/>
              <a:gd name="connsiteX2" fmla="*/ 0 w 449179"/>
              <a:gd name="connsiteY2" fmla="*/ 1219200 h 1219200"/>
            </a:gdLst>
            <a:ahLst/>
            <a:cxnLst>
              <a:cxn ang="0">
                <a:pos x="connsiteX0" y="connsiteY0"/>
              </a:cxn>
              <a:cxn ang="0">
                <a:pos x="connsiteX1" y="connsiteY1"/>
              </a:cxn>
              <a:cxn ang="0">
                <a:pos x="connsiteX2" y="connsiteY2"/>
              </a:cxn>
            </a:cxnLst>
            <a:rect l="l" t="t" r="r" b="b"/>
            <a:pathLst>
              <a:path w="449179" h="1219200">
                <a:moveTo>
                  <a:pt x="449179" y="0"/>
                </a:moveTo>
                <a:lnTo>
                  <a:pt x="16042" y="0"/>
                </a:lnTo>
                <a:lnTo>
                  <a:pt x="0" y="1219200"/>
                </a:ln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9" name="Forma livre 78"/>
          <p:cNvSpPr/>
          <p:nvPr/>
        </p:nvSpPr>
        <p:spPr>
          <a:xfrm>
            <a:off x="2149641" y="4317694"/>
            <a:ext cx="513348" cy="577516"/>
          </a:xfrm>
          <a:custGeom>
            <a:avLst/>
            <a:gdLst>
              <a:gd name="connsiteX0" fmla="*/ 481264 w 497306"/>
              <a:gd name="connsiteY0" fmla="*/ 208548 h 577516"/>
              <a:gd name="connsiteX1" fmla="*/ 497306 w 497306"/>
              <a:gd name="connsiteY1" fmla="*/ 0 h 577516"/>
              <a:gd name="connsiteX2" fmla="*/ 0 w 497306"/>
              <a:gd name="connsiteY2" fmla="*/ 0 h 577516"/>
              <a:gd name="connsiteX3" fmla="*/ 0 w 497306"/>
              <a:gd name="connsiteY3" fmla="*/ 577516 h 577516"/>
            </a:gdLst>
            <a:ahLst/>
            <a:cxnLst>
              <a:cxn ang="0">
                <a:pos x="connsiteX0" y="connsiteY0"/>
              </a:cxn>
              <a:cxn ang="0">
                <a:pos x="connsiteX1" y="connsiteY1"/>
              </a:cxn>
              <a:cxn ang="0">
                <a:pos x="connsiteX2" y="connsiteY2"/>
              </a:cxn>
              <a:cxn ang="0">
                <a:pos x="connsiteX3" y="connsiteY3"/>
              </a:cxn>
            </a:cxnLst>
            <a:rect l="l" t="t" r="r" b="b"/>
            <a:pathLst>
              <a:path w="497306" h="577516">
                <a:moveTo>
                  <a:pt x="481264" y="208548"/>
                </a:moveTo>
                <a:lnTo>
                  <a:pt x="497306" y="0"/>
                </a:lnTo>
                <a:lnTo>
                  <a:pt x="0" y="0"/>
                </a:lnTo>
                <a:lnTo>
                  <a:pt x="0" y="577516"/>
                </a:ln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1" name="Forma livre 80"/>
          <p:cNvSpPr/>
          <p:nvPr/>
        </p:nvSpPr>
        <p:spPr>
          <a:xfrm>
            <a:off x="2149641" y="5488768"/>
            <a:ext cx="497306" cy="291384"/>
          </a:xfrm>
          <a:custGeom>
            <a:avLst/>
            <a:gdLst>
              <a:gd name="connsiteX0" fmla="*/ 497306 w 497306"/>
              <a:gd name="connsiteY0" fmla="*/ 240632 h 256674"/>
              <a:gd name="connsiteX1" fmla="*/ 0 w 497306"/>
              <a:gd name="connsiteY1" fmla="*/ 256674 h 256674"/>
              <a:gd name="connsiteX2" fmla="*/ 0 w 497306"/>
              <a:gd name="connsiteY2" fmla="*/ 0 h 256674"/>
            </a:gdLst>
            <a:ahLst/>
            <a:cxnLst>
              <a:cxn ang="0">
                <a:pos x="connsiteX0" y="connsiteY0"/>
              </a:cxn>
              <a:cxn ang="0">
                <a:pos x="connsiteX1" y="connsiteY1"/>
              </a:cxn>
              <a:cxn ang="0">
                <a:pos x="connsiteX2" y="connsiteY2"/>
              </a:cxn>
            </a:cxnLst>
            <a:rect l="l" t="t" r="r" b="b"/>
            <a:pathLst>
              <a:path w="497306" h="256674">
                <a:moveTo>
                  <a:pt x="497306" y="240632"/>
                </a:moveTo>
                <a:lnTo>
                  <a:pt x="0" y="256674"/>
                </a:lnTo>
                <a:lnTo>
                  <a:pt x="0" y="0"/>
                </a:ln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83" name="Conector Reto 82"/>
          <p:cNvCxnSpPr/>
          <p:nvPr/>
        </p:nvCxnSpPr>
        <p:spPr>
          <a:xfrm flipV="1">
            <a:off x="2395388" y="3857118"/>
            <a:ext cx="0" cy="460576"/>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a:off x="2395388" y="5780152"/>
            <a:ext cx="0" cy="21026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CaixaDeTexto 86"/>
          <p:cNvSpPr txBox="1"/>
          <p:nvPr/>
        </p:nvSpPr>
        <p:spPr>
          <a:xfrm>
            <a:off x="3250693" y="445047"/>
            <a:ext cx="351378" cy="461665"/>
          </a:xfrm>
          <a:prstGeom prst="rect">
            <a:avLst/>
          </a:prstGeom>
          <a:noFill/>
        </p:spPr>
        <p:txBody>
          <a:bodyPr wrap="none" rtlCol="0">
            <a:spAutoFit/>
          </a:bodyPr>
          <a:lstStyle/>
          <a:p>
            <a:r>
              <a:rPr lang="pt-BR" sz="2400" dirty="0" smtClean="0"/>
              <a:t>R</a:t>
            </a:r>
            <a:endParaRPr lang="pt-BR" sz="2400" dirty="0"/>
          </a:p>
        </p:txBody>
      </p:sp>
      <p:sp>
        <p:nvSpPr>
          <p:cNvPr id="88" name="CaixaDeTexto 87"/>
          <p:cNvSpPr txBox="1"/>
          <p:nvPr/>
        </p:nvSpPr>
        <p:spPr>
          <a:xfrm>
            <a:off x="2745214" y="4850618"/>
            <a:ext cx="351378" cy="461665"/>
          </a:xfrm>
          <a:prstGeom prst="rect">
            <a:avLst/>
          </a:prstGeom>
          <a:noFill/>
        </p:spPr>
        <p:txBody>
          <a:bodyPr wrap="none" rtlCol="0">
            <a:spAutoFit/>
          </a:bodyPr>
          <a:lstStyle/>
          <a:p>
            <a:r>
              <a:rPr lang="pt-BR" sz="2400" dirty="0" smtClean="0"/>
              <a:t>R</a:t>
            </a:r>
            <a:endParaRPr lang="pt-BR" sz="2400" dirty="0"/>
          </a:p>
        </p:txBody>
      </p:sp>
      <mc:AlternateContent xmlns:mc="http://schemas.openxmlformats.org/markup-compatibility/2006">
        <mc:Choice xmlns:a14="http://schemas.microsoft.com/office/drawing/2010/main" Requires="a14">
          <p:sp>
            <p:nvSpPr>
              <p:cNvPr id="89" name="Espaço Reservado para Conteúdo 2"/>
              <p:cNvSpPr txBox="1"/>
              <p:nvPr/>
            </p:nvSpPr>
            <p:spPr>
              <a:xfrm>
                <a:off x="5207635" y="4101465"/>
                <a:ext cx="6262370" cy="2162175"/>
              </a:xfrm>
              <a:prstGeom prst="rect">
                <a:avLst/>
              </a:prstGeom>
              <a:ln w="25400">
                <a:solidFill>
                  <a:srgbClr val="FFFF00"/>
                </a:solidFill>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r>
                        <a:rPr lang="pt-BR" altLang="en-US" sz="3200" b="0" i="1" smtClean="0">
                          <a:latin typeface="Cambria Math" panose="02040503050406030204" pitchFamily="18" charset="0"/>
                          <a:ea typeface="Cambria Math" panose="02040503050406030204" pitchFamily="18" charset="0"/>
                        </a:rPr>
                        <m:t>𝐹</m:t>
                      </m:r>
                      <m:r>
                        <a:rPr lang="pt-BR" altLang="en-US" sz="3200" b="0" i="1" smtClean="0">
                          <a:latin typeface="Cambria Math" panose="02040503050406030204" pitchFamily="18" charset="0"/>
                          <a:ea typeface="Cambria Math" panose="02040503050406030204" pitchFamily="18" charset="0"/>
                        </a:rPr>
                        <m:t>(</m:t>
                      </m:r>
                      <m:r>
                        <a:rPr lang="pt-BR" altLang="en-US" sz="3200" b="0" i="1" smtClean="0">
                          <a:latin typeface="Cambria Math" panose="02040503050406030204" pitchFamily="18" charset="0"/>
                          <a:ea typeface="Cambria Math" panose="02040503050406030204" pitchFamily="18" charset="0"/>
                        </a:rPr>
                        <m:t>𝑠</m:t>
                      </m:r>
                      <m:r>
                        <a:rPr lang="pt-BR" altLang="en-US" sz="3200" b="0" i="1" smtClean="0">
                          <a:latin typeface="Cambria Math" panose="02040503050406030204" pitchFamily="18" charset="0"/>
                          <a:ea typeface="Cambria Math" panose="02040503050406030204" pitchFamily="18" charset="0"/>
                        </a:rPr>
                        <m:t>)=</m:t>
                      </m:r>
                      <m:f>
                        <m:fPr>
                          <m:ctrlPr>
                            <a:rPr lang="pt-BR" altLang="en-US"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100</m:t>
                          </m:r>
                        </m:num>
                        <m:den>
                          <m:r>
                            <a:rPr lang="pt-BR" altLang="en-US" sz="3200" i="1">
                              <a:latin typeface="Cambria Math" panose="02040503050406030204" pitchFamily="18" charset="0"/>
                              <a:ea typeface="Cambria Math" panose="02040503050406030204" pitchFamily="18" charset="0"/>
                            </a:rPr>
                            <m:t>𝜋</m:t>
                          </m:r>
                        </m:den>
                      </m:f>
                      <m:f>
                        <m:fPr>
                          <m:ctrlPr>
                            <a:rPr lang="pt-BR" altLang="en-US" sz="3200" b="0" i="1" smtClean="0">
                              <a:latin typeface="Cambria Math" panose="02040503050406030204" pitchFamily="18" charset="0"/>
                              <a:ea typeface="Cambria Math" panose="02040503050406030204" pitchFamily="18" charset="0"/>
                            </a:rPr>
                          </m:ctrlPr>
                        </m:fPr>
                        <m:num>
                          <m:r>
                            <a:rPr lang="pt-BR" altLang="en-US" sz="3200" b="0" i="1" smtClean="0">
                              <a:latin typeface="Cambria Math" panose="02040503050406030204" pitchFamily="18" charset="0"/>
                              <a:ea typeface="Cambria Math" panose="02040503050406030204" pitchFamily="18" charset="0"/>
                            </a:rPr>
                            <m:t>𝑠</m:t>
                          </m:r>
                        </m:num>
                        <m:den>
                          <m:d>
                            <m:dPr>
                              <m:ctrlPr>
                                <a:rPr lang="pt-BR" altLang="en-US" sz="3200" b="0" i="1" smtClean="0">
                                  <a:latin typeface="Cambria Math" panose="02040503050406030204" pitchFamily="18" charset="0"/>
                                  <a:ea typeface="Cambria Math" panose="02040503050406030204" pitchFamily="18" charset="0"/>
                                </a:rPr>
                              </m:ctrlPr>
                            </m:dPr>
                            <m:e>
                              <m:r>
                                <a:rPr lang="pt-BR" altLang="en-US" sz="3200" b="0" i="1" smtClean="0">
                                  <a:latin typeface="Cambria Math" panose="02040503050406030204" pitchFamily="18" charset="0"/>
                                  <a:ea typeface="Cambria Math" panose="02040503050406030204" pitchFamily="18" charset="0"/>
                                </a:rPr>
                                <m:t>1</m:t>
                              </m:r>
                              <m:r>
                                <a:rPr lang="pt-BR" altLang="en-US" sz="3200" b="0" i="1" smtClean="0">
                                  <a:latin typeface="Cambria Math" panose="02040503050406030204" pitchFamily="18" charset="0"/>
                                  <a:ea typeface="Cambria Math" panose="02040503050406030204" pitchFamily="18" charset="0"/>
                                </a:rPr>
                                <m:t>+</m:t>
                              </m:r>
                              <m:f>
                                <m:fPr>
                                  <m:ctrlPr>
                                    <a:rPr lang="pt-BR" altLang="en-US" sz="3200" b="0" i="1" smtClean="0">
                                      <a:latin typeface="Cambria Math" panose="02040503050406030204" pitchFamily="18" charset="0"/>
                                      <a:ea typeface="Cambria Math" panose="02040503050406030204" pitchFamily="18" charset="0"/>
                                    </a:rPr>
                                  </m:ctrlPr>
                                </m:fPr>
                                <m:num>
                                  <m:r>
                                    <a:rPr lang="pt-BR" altLang="en-US" sz="3200" b="0" i="1" smtClean="0">
                                      <a:latin typeface="Cambria Math" panose="02040503050406030204" pitchFamily="18" charset="0"/>
                                      <a:ea typeface="Cambria Math" panose="02040503050406030204" pitchFamily="18" charset="0"/>
                                    </a:rPr>
                                    <m:t>𝑠</m:t>
                                  </m:r>
                                </m:num>
                                <m:den>
                                  <m:r>
                                    <a:rPr lang="pt-BR" altLang="en-US" sz="3200" i="1">
                                      <a:latin typeface="Cambria Math" panose="02040503050406030204" pitchFamily="18" charset="0"/>
                                      <a:ea typeface="Cambria Math" panose="02040503050406030204" pitchFamily="18" charset="0"/>
                                    </a:rPr>
                                    <m:t>𝜋</m:t>
                                  </m:r>
                                </m:den>
                              </m:f>
                            </m:e>
                          </m:d>
                          <m:d>
                            <m:dPr>
                              <m:ctrlPr>
                                <a:rPr lang="pt-BR" altLang="en-US" sz="3200" b="0" i="1" smtClean="0">
                                  <a:latin typeface="Cambria Math" panose="02040503050406030204" pitchFamily="18" charset="0"/>
                                  <a:ea typeface="Cambria Math" panose="02040503050406030204" pitchFamily="18" charset="0"/>
                                </a:rPr>
                              </m:ctrlPr>
                            </m:dPr>
                            <m:e>
                              <m:r>
                                <a:rPr lang="pt-BR" altLang="en-US" sz="3200" b="0" i="1" smtClean="0">
                                  <a:latin typeface="Cambria Math" panose="02040503050406030204" pitchFamily="18" charset="0"/>
                                  <a:ea typeface="Cambria Math" panose="02040503050406030204" pitchFamily="18" charset="0"/>
                                </a:rPr>
                                <m:t>1</m:t>
                              </m:r>
                              <m:r>
                                <a:rPr lang="pt-BR" altLang="en-US" sz="3200" b="0" i="1" smtClean="0">
                                  <a:latin typeface="Cambria Math" panose="02040503050406030204" pitchFamily="18" charset="0"/>
                                  <a:ea typeface="Cambria Math" panose="02040503050406030204" pitchFamily="18" charset="0"/>
                                </a:rPr>
                                <m:t>+</m:t>
                              </m:r>
                              <m:f>
                                <m:fPr>
                                  <m:ctrlPr>
                                    <a:rPr lang="pt-BR" altLang="en-US" sz="3200" b="0" i="1" smtClean="0">
                                      <a:latin typeface="Cambria Math" panose="02040503050406030204" pitchFamily="18" charset="0"/>
                                      <a:ea typeface="Cambria Math" panose="02040503050406030204" pitchFamily="18" charset="0"/>
                                    </a:rPr>
                                  </m:ctrlPr>
                                </m:fPr>
                                <m:num>
                                  <m:r>
                                    <a:rPr lang="pt-BR" altLang="en-US" sz="3200" b="0" i="1" smtClean="0">
                                      <a:latin typeface="Cambria Math" panose="02040503050406030204" pitchFamily="18" charset="0"/>
                                      <a:ea typeface="Cambria Math" panose="02040503050406030204" pitchFamily="18" charset="0"/>
                                    </a:rPr>
                                    <m:t>𝑠</m:t>
                                  </m:r>
                                </m:num>
                                <m:den>
                                  <m:r>
                                    <a:rPr lang="pt-BR" altLang="en-US" sz="3200" b="0" i="1" smtClean="0">
                                      <a:latin typeface="Cambria Math" panose="02040503050406030204" pitchFamily="18" charset="0"/>
                                      <a:ea typeface="Cambria Math" panose="02040503050406030204" pitchFamily="18" charset="0"/>
                                    </a:rPr>
                                    <m:t>2</m:t>
                                  </m:r>
                                  <m:r>
                                    <a:rPr lang="pt-BR" altLang="en-US" sz="3200" b="0" i="1" smtClean="0">
                                      <a:latin typeface="Cambria Math" panose="02040503050406030204" pitchFamily="18" charset="0"/>
                                      <a:ea typeface="Cambria Math" panose="02040503050406030204" pitchFamily="18" charset="0"/>
                                    </a:rPr>
                                    <m:t>𝜋</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en-US" sz="3200" b="0" i="1" smtClean="0">
                                      <a:latin typeface="Cambria Math" panose="02040503050406030204" pitchFamily="18" charset="0"/>
                                      <a:ea typeface="Cambria Math" panose="02040503050406030204" pitchFamily="18" charset="0"/>
                                    </a:rPr>
                                    <m:t>7</m:t>
                                  </m:r>
                                  <m:r>
                                    <a:rPr lang="pt-BR" altLang="en-US" sz="3200" b="0" i="1" smtClean="0">
                                      <a:latin typeface="Cambria Math" panose="02040503050406030204" pitchFamily="18" charset="0"/>
                                      <a:ea typeface="Cambria Math" panose="02040503050406030204" pitchFamily="18" charset="0"/>
                                    </a:rPr>
                                    <m:t>𝑘</m:t>
                                  </m:r>
                                </m:den>
                              </m:f>
                            </m:e>
                          </m:d>
                        </m:den>
                      </m:f>
                      <m:r>
                        <a:rPr lang="en-US" altLang="pt-BR" sz="3200" b="0" i="1" smtClean="0">
                          <a:latin typeface="Cambria Math" panose="02040503050406030204" pitchFamily="18" charset="0"/>
                          <a:ea typeface="Cambria Math" panose="02040503050406030204" pitchFamily="18" charset="0"/>
                        </a:rPr>
                        <m:t>  </m:t>
                      </m:r>
                    </m:oMath>
                  </m:oMathPara>
                </a14:m>
                <a:endParaRPr lang="pt-BR" altLang="en-US" sz="3200" dirty="0" smtClean="0">
                  <a:latin typeface="Comic Sans MS" panose="030F0702030302020204" pitchFamily="66" charset="0"/>
                  <a:ea typeface="Cambria Math" panose="02040503050406030204" pitchFamily="18" charset="0"/>
                  <a:cs typeface="Comic Sans MS" panose="030F0702030302020204" pitchFamily="66" charset="0"/>
                </a:endParaRPr>
              </a:p>
            </p:txBody>
          </p:sp>
        </mc:Choice>
        <mc:Fallback>
          <p:sp>
            <p:nvSpPr>
              <p:cNvPr id="89" name="Espaço Reservado para Conteúdo 2"/>
              <p:cNvSpPr txBox="1">
                <a:spLocks noRot="1" noChangeAspect="1" noMove="1" noResize="1" noEditPoints="1" noAdjustHandles="1" noChangeArrowheads="1" noChangeShapeType="1" noTextEdit="1"/>
              </p:cNvSpPr>
              <p:nvPr/>
            </p:nvSpPr>
            <p:spPr>
              <a:xfrm>
                <a:off x="5207635" y="4101465"/>
                <a:ext cx="6262370" cy="2162175"/>
              </a:xfrm>
              <a:prstGeom prst="rect">
                <a:avLst/>
              </a:prstGeom>
              <a:blipFill rotWithShape="1">
                <a:blip r:embed="rId1"/>
                <a:stretch>
                  <a:fillRect l="-203" t="-587" r="-203" b="-587"/>
                </a:stretch>
              </a:blipFill>
              <a:ln w="25400">
                <a:solidFill>
                  <a:srgbClr val="FFFF00"/>
                </a:solidFill>
              </a:ln>
            </p:spPr>
            <p:txBody>
              <a:bodyPr/>
              <a:lstStyle/>
              <a:p>
                <a:r>
                  <a:rPr lang="pt-BR" altLang="en-US">
                    <a:noFill/>
                  </a:rPr>
                  <a:t> </a:t>
                </a:r>
              </a:p>
            </p:txBody>
          </p:sp>
        </mc:Fallback>
      </mc:AlternateContent>
      <p:sp>
        <p:nvSpPr>
          <p:cNvPr id="90" name="Espaço Reservado para Conteúdo 2"/>
          <p:cNvSpPr txBox="1"/>
          <p:nvPr/>
        </p:nvSpPr>
        <p:spPr>
          <a:xfrm>
            <a:off x="5614670" y="445135"/>
            <a:ext cx="5855335" cy="35007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pt-BR" sz="3200" dirty="0" smtClean="0">
                <a:latin typeface="Comic Sans MS" panose="030F0702030302020204" pitchFamily="66" charset="0"/>
                <a:ea typeface="Cambria Math" panose="02040503050406030204" pitchFamily="18" charset="0"/>
              </a:rPr>
              <a:t>Implementação de um amplificador neuronal </a:t>
            </a:r>
            <a:endParaRPr lang="pt-BR" altLang="pt-BR" sz="3200" dirty="0" smtClean="0">
              <a:latin typeface="Comic Sans MS" panose="030F0702030302020204" pitchFamily="66" charset="0"/>
              <a:ea typeface="Cambria Math" panose="02040503050406030204" pitchFamily="18" charset="0"/>
            </a:endParaRPr>
          </a:p>
          <a:p>
            <a:pPr marL="0" indent="0" algn="ctr" fontAlgn="auto">
              <a:lnSpc>
                <a:spcPct val="120000"/>
              </a:lnSpc>
              <a:spcBef>
                <a:spcPts val="600"/>
              </a:spcBef>
              <a:spcAft>
                <a:spcPts val="600"/>
              </a:spcAft>
              <a:buNone/>
            </a:pPr>
            <a:r>
              <a:rPr lang="pt-BR" altLang="pt-BR" sz="3200" dirty="0" smtClean="0">
                <a:latin typeface="Comic Sans MS" panose="030F0702030302020204" pitchFamily="66" charset="0"/>
                <a:ea typeface="Cambria Math" panose="02040503050406030204" pitchFamily="18" charset="0"/>
              </a:rPr>
              <a:t>(C</a:t>
            </a:r>
            <a:r>
              <a:rPr lang="pt-BR" altLang="pt-BR" sz="3200" baseline="-25000" dirty="0" smtClean="0">
                <a:latin typeface="Comic Sans MS" panose="030F0702030302020204" pitchFamily="66" charset="0"/>
                <a:ea typeface="Cambria Math" panose="02040503050406030204" pitchFamily="18" charset="0"/>
              </a:rPr>
              <a:t>2</a:t>
            </a:r>
            <a:r>
              <a:rPr lang="pt-BR" altLang="pt-BR" sz="3200" dirty="0" smtClean="0">
                <a:latin typeface="Comic Sans MS" panose="030F0702030302020204" pitchFamily="66" charset="0"/>
                <a:ea typeface="Cambria Math" panose="02040503050406030204" pitchFamily="18" charset="0"/>
              </a:rPr>
              <a:t>/C</a:t>
            </a:r>
            <a:r>
              <a:rPr lang="pt-BR" altLang="pt-BR" sz="3200" baseline="-25000" dirty="0" smtClean="0">
                <a:latin typeface="Comic Sans MS" panose="030F0702030302020204" pitchFamily="66" charset="0"/>
                <a:ea typeface="Cambria Math" panose="02040503050406030204" pitchFamily="18" charset="0"/>
              </a:rPr>
              <a:t>1</a:t>
            </a:r>
            <a:r>
              <a:rPr lang="pt-BR" altLang="pt-BR" sz="3200" dirty="0" smtClean="0">
                <a:latin typeface="Comic Sans MS" panose="030F0702030302020204" pitchFamily="66" charset="0"/>
                <a:ea typeface="Cambria Math" panose="02040503050406030204" pitchFamily="18" charset="0"/>
              </a:rPr>
              <a:t>) = 100</a:t>
            </a:r>
            <a:endParaRPr lang="pt-BR" altLang="pt-BR" sz="3200" dirty="0" smtClean="0">
              <a:latin typeface="Comic Sans MS" panose="030F0702030302020204" pitchFamily="66" charset="0"/>
              <a:ea typeface="Cambria Math" panose="02040503050406030204" pitchFamily="18" charset="0"/>
            </a:endParaRPr>
          </a:p>
          <a:p>
            <a:pPr marL="0" indent="0" algn="ctr" fontAlgn="auto">
              <a:lnSpc>
                <a:spcPct val="120000"/>
              </a:lnSpc>
              <a:spcBef>
                <a:spcPts val="600"/>
              </a:spcBef>
              <a:spcAft>
                <a:spcPts val="600"/>
              </a:spcAf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rPr>
              <a:t>Função de transferência (AmpOp real)</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bldLvl="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Conteúdo 2"/>
          <p:cNvSpPr>
            <a:spLocks noGrp="1"/>
          </p:cNvSpPr>
          <p:nvPr>
            <p:ph idx="1"/>
          </p:nvPr>
        </p:nvSpPr>
        <p:spPr>
          <a:xfrm>
            <a:off x="838200" y="456067"/>
            <a:ext cx="10515600" cy="3342589"/>
          </a:xfrm>
        </p:spPr>
        <p:txBody>
          <a:bodyPr>
            <a:normAutofit lnSpcReduction="10000"/>
          </a:bodyPr>
          <a:lstStyle/>
          <a:p>
            <a:r>
              <a:rPr lang="pt-BR" dirty="0" smtClean="0">
                <a:latin typeface="Comic Sans MS" panose="030F0702030302020204" pitchFamily="66" charset="0"/>
                <a:cs typeface="Comic Sans MS" panose="030F0702030302020204" pitchFamily="66" charset="0"/>
              </a:rPr>
              <a:t>Para G</a:t>
            </a:r>
            <a:r>
              <a:rPr lang="pt-BR" baseline="-25000" dirty="0" smtClean="0">
                <a:latin typeface="Comic Sans MS" panose="030F0702030302020204" pitchFamily="66" charset="0"/>
                <a:cs typeface="Comic Sans MS" panose="030F0702030302020204" pitchFamily="66" charset="0"/>
              </a:rPr>
              <a:t>D</a:t>
            </a:r>
            <a:r>
              <a:rPr lang="pt-BR" dirty="0" smtClean="0">
                <a:latin typeface="Comic Sans MS" panose="030F0702030302020204" pitchFamily="66" charset="0"/>
                <a:cs typeface="Comic Sans MS" panose="030F0702030302020204" pitchFamily="66" charset="0"/>
              </a:rPr>
              <a:t> </a:t>
            </a:r>
            <a:r>
              <a:rPr lang="pt-BR" dirty="0" smtClean="0">
                <a:latin typeface="Arial" panose="020B0604020202020204" pitchFamily="34" charset="0"/>
                <a:cs typeface="Arial" panose="020B0604020202020204" pitchFamily="34" charset="0"/>
              </a:rPr>
              <a:t>˃</a:t>
            </a:r>
            <a:r>
              <a:rPr lang="pt-BR" dirty="0" smtClean="0">
                <a:latin typeface="Arial" panose="020B0604020202020204" pitchFamily="34" charset="0"/>
                <a:cs typeface="Arial" panose="020B0604020202020204" pitchFamily="34" charset="0"/>
                <a:sym typeface="+mn-ea"/>
              </a:rPr>
              <a:t>˃</a:t>
            </a:r>
            <a:r>
              <a:rPr lang="pt-BR" dirty="0" smtClean="0">
                <a:latin typeface="Comic Sans MS" panose="030F0702030302020204" pitchFamily="66" charset="0"/>
                <a:cs typeface="Comic Sans MS" panose="030F0702030302020204" pitchFamily="66" charset="0"/>
              </a:rPr>
              <a:t> G</a:t>
            </a:r>
            <a:r>
              <a:rPr lang="pt-BR" baseline="-25000" dirty="0" smtClean="0">
                <a:latin typeface="Comic Sans MS" panose="030F0702030302020204" pitchFamily="66" charset="0"/>
                <a:cs typeface="Comic Sans MS" panose="030F0702030302020204" pitchFamily="66" charset="0"/>
              </a:rPr>
              <a:t>CM</a:t>
            </a:r>
            <a:r>
              <a:rPr lang="pt-BR" dirty="0" smtClean="0">
                <a:latin typeface="Comic Sans MS" panose="030F0702030302020204" pitchFamily="66" charset="0"/>
                <a:cs typeface="Comic Sans MS" panose="030F0702030302020204" pitchFamily="66" charset="0"/>
              </a:rPr>
              <a:t> teremos</a:t>
            </a:r>
            <a:endParaRPr lang="pt-BR" dirty="0" smtClean="0">
              <a:latin typeface="Comic Sans MS" panose="030F0702030302020204" pitchFamily="66" charset="0"/>
              <a:cs typeface="Comic Sans MS" panose="030F0702030302020204" pitchFamily="66" charset="0"/>
            </a:endParaRPr>
          </a:p>
          <a:p>
            <a:pPr marL="0" indent="0" algn="ctr">
              <a:buNone/>
            </a:pPr>
            <a:r>
              <a:rPr lang="pt-BR" dirty="0" smtClean="0">
                <a:latin typeface="Comic Sans MS" panose="030F0702030302020204" pitchFamily="66" charset="0"/>
                <a:cs typeface="Comic Sans MS" panose="030F0702030302020204" pitchFamily="66" charset="0"/>
              </a:rPr>
              <a:t>  </a:t>
            </a:r>
            <a:r>
              <a:rPr lang="pt-BR" i="1" dirty="0" smtClean="0">
                <a:latin typeface="Comic Sans MS" panose="030F0702030302020204" pitchFamily="66" charset="0"/>
                <a:cs typeface="Comic Sans MS" panose="030F0702030302020204" pitchFamily="66" charset="0"/>
              </a:rPr>
              <a:t>saída </a:t>
            </a:r>
            <a:r>
              <a:rPr lang="pt-BR" i="1" dirty="0" smtClean="0">
                <a:latin typeface="Arial" panose="020B0604020202020204" pitchFamily="34" charset="0"/>
                <a:cs typeface="Arial" panose="020B0604020202020204" pitchFamily="34" charset="0"/>
              </a:rPr>
              <a:t>≈</a:t>
            </a:r>
            <a:r>
              <a:rPr lang="pt-BR" i="1" dirty="0" smtClean="0">
                <a:latin typeface="Comic Sans MS" panose="030F0702030302020204" pitchFamily="66" charset="0"/>
                <a:cs typeface="Comic Sans MS" panose="030F0702030302020204" pitchFamily="66" charset="0"/>
              </a:rPr>
              <a:t> G</a:t>
            </a:r>
            <a:r>
              <a:rPr lang="pt-BR" i="1" baseline="-25000" dirty="0" smtClean="0">
                <a:latin typeface="Comic Sans MS" panose="030F0702030302020204" pitchFamily="66" charset="0"/>
                <a:cs typeface="Comic Sans MS" panose="030F0702030302020204" pitchFamily="66" charset="0"/>
              </a:rPr>
              <a:t>D</a:t>
            </a:r>
            <a:r>
              <a:rPr lang="pt-BR" i="1" dirty="0" smtClean="0">
                <a:latin typeface="Comic Sans MS" panose="030F0702030302020204" pitchFamily="66" charset="0"/>
                <a:cs typeface="Comic Sans MS" panose="030F0702030302020204" pitchFamily="66" charset="0"/>
              </a:rPr>
              <a:t>(f).V</a:t>
            </a:r>
            <a:r>
              <a:rPr lang="pt-BR" i="1" baseline="-25000" dirty="0" smtClean="0">
                <a:latin typeface="Comic Sans MS" panose="030F0702030302020204" pitchFamily="66" charset="0"/>
                <a:cs typeface="Comic Sans MS" panose="030F0702030302020204" pitchFamily="66" charset="0"/>
              </a:rPr>
              <a:t>D</a:t>
            </a:r>
            <a:endParaRPr lang="pt-BR" i="1" dirty="0" smtClean="0">
              <a:latin typeface="Comic Sans MS" panose="030F0702030302020204" pitchFamily="66" charset="0"/>
              <a:cs typeface="Comic Sans MS" panose="030F0702030302020204" pitchFamily="66" charset="0"/>
            </a:endParaRPr>
          </a:p>
          <a:p>
            <a:pPr marL="0" indent="0">
              <a:buNone/>
            </a:pPr>
            <a:endParaRPr lang="pt-BR" dirty="0">
              <a:latin typeface="Comic Sans MS" panose="030F0702030302020204" pitchFamily="66" charset="0"/>
              <a:cs typeface="Comic Sans MS" panose="030F0702030302020204" pitchFamily="66" charset="0"/>
            </a:endParaRPr>
          </a:p>
          <a:p>
            <a:pPr marL="0" indent="0">
              <a:buNone/>
            </a:pPr>
            <a:r>
              <a:rPr lang="pt-BR" dirty="0" smtClean="0">
                <a:latin typeface="Comic Sans MS" panose="030F0702030302020204" pitchFamily="66" charset="0"/>
                <a:cs typeface="Comic Sans MS" panose="030F0702030302020204" pitchFamily="66" charset="0"/>
              </a:rPr>
              <a:t>Caso a frequência dos sinais de entrada seja baixa, podemos então escrever que a saída = G</a:t>
            </a:r>
            <a:r>
              <a:rPr lang="pt-BR" baseline="-25000" dirty="0" smtClean="0">
                <a:latin typeface="Comic Sans MS" panose="030F0702030302020204" pitchFamily="66" charset="0"/>
                <a:cs typeface="Comic Sans MS" panose="030F0702030302020204" pitchFamily="66" charset="0"/>
              </a:rPr>
              <a:t>0</a:t>
            </a:r>
            <a:r>
              <a:rPr lang="pt-BR" dirty="0" smtClean="0">
                <a:latin typeface="Comic Sans MS" panose="030F0702030302020204" pitchFamily="66" charset="0"/>
                <a:cs typeface="Comic Sans MS" panose="030F0702030302020204" pitchFamily="66" charset="0"/>
              </a:rPr>
              <a:t>V</a:t>
            </a:r>
            <a:r>
              <a:rPr lang="pt-BR" baseline="-25000" dirty="0" smtClean="0">
                <a:latin typeface="Comic Sans MS" panose="030F0702030302020204" pitchFamily="66" charset="0"/>
                <a:cs typeface="Comic Sans MS" panose="030F0702030302020204" pitchFamily="66" charset="0"/>
              </a:rPr>
              <a:t>D</a:t>
            </a:r>
            <a:endParaRPr lang="pt-BR" dirty="0" smtClean="0">
              <a:latin typeface="Comic Sans MS" panose="030F0702030302020204" pitchFamily="66" charset="0"/>
              <a:cs typeface="Comic Sans MS" panose="030F0702030302020204" pitchFamily="66" charset="0"/>
            </a:endParaRPr>
          </a:p>
          <a:p>
            <a:pPr marL="0" indent="0">
              <a:lnSpc>
                <a:spcPct val="100000"/>
              </a:lnSpc>
              <a:buNone/>
            </a:pPr>
            <a:r>
              <a:rPr lang="pt-BR" dirty="0" smtClean="0">
                <a:latin typeface="Comic Sans MS" panose="030F0702030302020204" pitchFamily="66" charset="0"/>
                <a:cs typeface="Comic Sans MS" panose="030F0702030302020204" pitchFamily="66" charset="0"/>
              </a:rPr>
              <a:t>Vamos estudar o modelo ideal, mais simples, do AmpOp</a:t>
            </a:r>
            <a:endParaRPr lang="pt-BR" dirty="0" smtClean="0">
              <a:latin typeface="Comic Sans MS" panose="030F0702030302020204" pitchFamily="66" charset="0"/>
              <a:cs typeface="Comic Sans MS" panose="030F0702030302020204" pitchFamily="66" charset="0"/>
            </a:endParaRPr>
          </a:p>
          <a:p>
            <a:pPr>
              <a:lnSpc>
                <a:spcPct val="100000"/>
              </a:lnSpc>
            </a:pPr>
            <a:r>
              <a:rPr lang="pt-BR" dirty="0" smtClean="0">
                <a:latin typeface="Comic Sans MS" panose="030F0702030302020204" pitchFamily="66" charset="0"/>
                <a:cs typeface="Comic Sans MS" panose="030F0702030302020204" pitchFamily="66" charset="0"/>
              </a:rPr>
              <a:t> </a:t>
            </a:r>
            <a:r>
              <a:rPr lang="pt-BR"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Modelo ideal</a:t>
            </a:r>
            <a:endParaRPr lang="pt-BR"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
        <p:nvSpPr>
          <p:cNvPr id="20" name="Espaço Reservado para Conteúdo 2"/>
          <p:cNvSpPr txBox="1"/>
          <p:nvPr/>
        </p:nvSpPr>
        <p:spPr>
          <a:xfrm>
            <a:off x="4797091" y="4012632"/>
            <a:ext cx="5614083" cy="211832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b="1" dirty="0" smtClean="0">
                <a:solidFill>
                  <a:srgbClr val="C00000"/>
                </a:solidFill>
                <a:latin typeface="Comic Sans MS" panose="030F0702030302020204" pitchFamily="66" charset="0"/>
              </a:rPr>
              <a:t>V</a:t>
            </a:r>
            <a:r>
              <a:rPr lang="pt-BR" b="1" baseline="-25000" dirty="0" smtClean="0">
                <a:solidFill>
                  <a:srgbClr val="C00000"/>
                </a:solidFill>
                <a:latin typeface="Comic Sans MS" panose="030F0702030302020204" pitchFamily="66" charset="0"/>
              </a:rPr>
              <a:t>0</a:t>
            </a:r>
            <a:r>
              <a:rPr lang="pt-BR" b="1" dirty="0" smtClean="0">
                <a:solidFill>
                  <a:srgbClr val="C00000"/>
                </a:solidFill>
                <a:latin typeface="Comic Sans MS" panose="030F0702030302020204" pitchFamily="66" charset="0"/>
              </a:rPr>
              <a:t>= </a:t>
            </a:r>
            <a:r>
              <a:rPr lang="pt-BR" b="1" dirty="0" err="1" smtClean="0">
                <a:solidFill>
                  <a:srgbClr val="C00000"/>
                </a:solidFill>
                <a:latin typeface="Comic Sans MS" panose="030F0702030302020204" pitchFamily="66" charset="0"/>
              </a:rPr>
              <a:t>A.V</a:t>
            </a:r>
            <a:r>
              <a:rPr lang="pt-BR" b="1" baseline="-25000" dirty="0" err="1" smtClean="0">
                <a:solidFill>
                  <a:srgbClr val="C00000"/>
                </a:solidFill>
                <a:latin typeface="Comic Sans MS" panose="030F0702030302020204" pitchFamily="66" charset="0"/>
              </a:rPr>
              <a:t>d</a:t>
            </a:r>
            <a:endParaRPr lang="pt-BR" b="1" dirty="0" smtClean="0">
              <a:solidFill>
                <a:srgbClr val="C00000"/>
              </a:solidFill>
              <a:latin typeface="Comic Sans MS" panose="030F0702030302020204" pitchFamily="66" charset="0"/>
            </a:endParaRPr>
          </a:p>
          <a:p>
            <a:pPr marL="271780" indent="-271780"/>
            <a:r>
              <a:rPr lang="pt-BR" b="1" dirty="0" smtClean="0">
                <a:solidFill>
                  <a:srgbClr val="C00000"/>
                </a:solidFill>
                <a:latin typeface="Comic Sans MS" panose="030F0702030302020204" pitchFamily="66" charset="0"/>
              </a:rPr>
              <a:t>A, ganho do circuito, infinito </a:t>
            </a:r>
            <a:endParaRPr lang="pt-BR" b="1" dirty="0" smtClean="0">
              <a:solidFill>
                <a:srgbClr val="C00000"/>
              </a:solidFill>
              <a:latin typeface="Comic Sans MS" panose="030F0702030302020204" pitchFamily="66" charset="0"/>
            </a:endParaRPr>
          </a:p>
          <a:p>
            <a:pPr marL="271780" indent="-271780"/>
            <a:r>
              <a:rPr lang="pt-BR" b="1" dirty="0" smtClean="0">
                <a:solidFill>
                  <a:srgbClr val="C00000"/>
                </a:solidFill>
                <a:latin typeface="Comic Sans MS" panose="030F0702030302020204" pitchFamily="66" charset="0"/>
              </a:rPr>
              <a:t>i</a:t>
            </a:r>
            <a:r>
              <a:rPr lang="pt-BR" b="1" baseline="-25000" dirty="0" smtClean="0">
                <a:solidFill>
                  <a:srgbClr val="C00000"/>
                </a:solidFill>
                <a:latin typeface="Comic Sans MS" panose="030F0702030302020204" pitchFamily="66" charset="0"/>
              </a:rPr>
              <a:t>+</a:t>
            </a:r>
            <a:r>
              <a:rPr lang="pt-BR" b="1" dirty="0" smtClean="0">
                <a:solidFill>
                  <a:srgbClr val="C00000"/>
                </a:solidFill>
                <a:latin typeface="Comic Sans MS" panose="030F0702030302020204" pitchFamily="66" charset="0"/>
              </a:rPr>
              <a:t> = i</a:t>
            </a:r>
            <a:r>
              <a:rPr lang="pt-BR" b="1" baseline="-25000" dirty="0">
                <a:solidFill>
                  <a:srgbClr val="C00000"/>
                </a:solidFill>
                <a:latin typeface="Comic Sans MS" panose="030F0702030302020204" pitchFamily="66" charset="0"/>
              </a:rPr>
              <a:t>-</a:t>
            </a:r>
            <a:r>
              <a:rPr lang="pt-BR" b="1" dirty="0" smtClean="0">
                <a:solidFill>
                  <a:srgbClr val="C00000"/>
                </a:solidFill>
                <a:latin typeface="Comic Sans MS" panose="030F0702030302020204" pitchFamily="66" charset="0"/>
              </a:rPr>
              <a:t> = 0 </a:t>
            </a:r>
            <a:endParaRPr lang="pt-BR" b="1" dirty="0" smtClean="0">
              <a:solidFill>
                <a:srgbClr val="C00000"/>
              </a:solidFill>
              <a:latin typeface="Comic Sans MS" panose="030F0702030302020204" pitchFamily="66" charset="0"/>
            </a:endParaRPr>
          </a:p>
          <a:p>
            <a:r>
              <a:rPr lang="pt-BR" b="1" dirty="0" smtClean="0">
                <a:solidFill>
                  <a:srgbClr val="C00000"/>
                </a:solidFill>
                <a:latin typeface="Comic Sans MS" panose="030F0702030302020204" pitchFamily="66" charset="0"/>
              </a:rPr>
              <a:t>Ganho de modo comum zero</a:t>
            </a:r>
            <a:endParaRPr lang="pt-BR" b="1" dirty="0" smtClean="0">
              <a:solidFill>
                <a:srgbClr val="C00000"/>
              </a:solidFill>
              <a:latin typeface="Comic Sans MS" panose="030F0702030302020204" pitchFamily="66" charset="0"/>
            </a:endParaRPr>
          </a:p>
        </p:txBody>
      </p:sp>
      <p:grpSp>
        <p:nvGrpSpPr>
          <p:cNvPr id="30" name="Grupo 29"/>
          <p:cNvGrpSpPr/>
          <p:nvPr/>
        </p:nvGrpSpPr>
        <p:grpSpPr>
          <a:xfrm>
            <a:off x="1328528" y="4190900"/>
            <a:ext cx="2743630" cy="1756994"/>
            <a:chOff x="1457667" y="4058549"/>
            <a:chExt cx="2743630" cy="1756994"/>
          </a:xfrm>
        </p:grpSpPr>
        <p:sp>
          <p:nvSpPr>
            <p:cNvPr id="5" name="Triângulo isósceles 4"/>
            <p:cNvSpPr/>
            <p:nvPr/>
          </p:nvSpPr>
          <p:spPr>
            <a:xfrm rot="5400000">
              <a:off x="2380735" y="4313366"/>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 name="Conector Reto 6"/>
            <p:cNvCxnSpPr>
              <a:stCxn id="5" idx="0"/>
            </p:cNvCxnSpPr>
            <p:nvPr/>
          </p:nvCxnSpPr>
          <p:spPr>
            <a:xfrm flipV="1">
              <a:off x="3694671" y="4939442"/>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V="1">
              <a:off x="1935892" y="450695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1935892" y="53860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CaixaDeTexto 10"/>
            <p:cNvSpPr txBox="1"/>
            <p:nvPr/>
          </p:nvSpPr>
          <p:spPr>
            <a:xfrm>
              <a:off x="2407507" y="4389137"/>
              <a:ext cx="288324" cy="370703"/>
            </a:xfrm>
            <a:prstGeom prst="rect">
              <a:avLst/>
            </a:prstGeom>
            <a:noFill/>
          </p:spPr>
          <p:txBody>
            <a:bodyPr wrap="square" rtlCol="0">
              <a:spAutoFit/>
            </a:bodyPr>
            <a:lstStyle/>
            <a:p>
              <a:r>
                <a:rPr lang="pt-BR" dirty="0" smtClean="0"/>
                <a:t>+</a:t>
              </a:r>
              <a:endParaRPr lang="pt-BR" dirty="0"/>
            </a:p>
          </p:txBody>
        </p:sp>
        <p:sp>
          <p:nvSpPr>
            <p:cNvPr id="12" name="CaixaDeTexto 11"/>
            <p:cNvSpPr txBox="1"/>
            <p:nvPr/>
          </p:nvSpPr>
          <p:spPr>
            <a:xfrm>
              <a:off x="2407507" y="5110033"/>
              <a:ext cx="288324" cy="370703"/>
            </a:xfrm>
            <a:prstGeom prst="rect">
              <a:avLst/>
            </a:prstGeom>
            <a:noFill/>
          </p:spPr>
          <p:txBody>
            <a:bodyPr wrap="square" rtlCol="0">
              <a:spAutoFit/>
            </a:bodyPr>
            <a:lstStyle/>
            <a:p>
              <a:r>
                <a:rPr lang="pt-BR" dirty="0"/>
                <a:t>-</a:t>
              </a:r>
              <a:endParaRPr lang="pt-BR" dirty="0"/>
            </a:p>
          </p:txBody>
        </p:sp>
        <p:sp>
          <p:nvSpPr>
            <p:cNvPr id="13" name="CaixaDeTexto 12"/>
            <p:cNvSpPr txBox="1"/>
            <p:nvPr/>
          </p:nvSpPr>
          <p:spPr>
            <a:xfrm>
              <a:off x="3674077" y="4575174"/>
              <a:ext cx="429926" cy="369332"/>
            </a:xfrm>
            <a:prstGeom prst="rect">
              <a:avLst/>
            </a:prstGeom>
            <a:noFill/>
          </p:spPr>
          <p:txBody>
            <a:bodyPr wrap="none" rtlCol="0">
              <a:spAutoFit/>
            </a:bodyPr>
            <a:lstStyle/>
            <a:p>
              <a:r>
                <a:rPr lang="pt-BR" dirty="0" smtClean="0">
                  <a:latin typeface="Comic Sans MS" panose="030F0702030302020204" pitchFamily="66" charset="0"/>
                </a:rPr>
                <a:t>V</a:t>
              </a:r>
              <a:r>
                <a:rPr lang="pt-BR" baseline="-25000" dirty="0" smtClean="0">
                  <a:latin typeface="Comic Sans MS" panose="030F0702030302020204" pitchFamily="66" charset="0"/>
                </a:rPr>
                <a:t>0</a:t>
              </a:r>
              <a:endParaRPr lang="pt-BR" dirty="0">
                <a:latin typeface="Comic Sans MS" panose="030F0702030302020204" pitchFamily="66" charset="0"/>
              </a:endParaRPr>
            </a:p>
          </p:txBody>
        </p:sp>
        <p:sp>
          <p:nvSpPr>
            <p:cNvPr id="14" name="Forma livre 13"/>
            <p:cNvSpPr/>
            <p:nvPr/>
          </p:nvSpPr>
          <p:spPr>
            <a:xfrm>
              <a:off x="1457667" y="4547287"/>
              <a:ext cx="354657"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CaixaDeTexto 16"/>
            <p:cNvSpPr txBox="1"/>
            <p:nvPr/>
          </p:nvSpPr>
          <p:spPr>
            <a:xfrm>
              <a:off x="1512732" y="4759840"/>
              <a:ext cx="425116" cy="369332"/>
            </a:xfrm>
            <a:prstGeom prst="rect">
              <a:avLst/>
            </a:prstGeom>
            <a:noFill/>
          </p:spPr>
          <p:txBody>
            <a:bodyPr wrap="none" rtlCol="0">
              <a:spAutoFit/>
            </a:bodyPr>
            <a:lstStyle/>
            <a:p>
              <a:r>
                <a:rPr lang="pt-BR" dirty="0" err="1" smtClean="0">
                  <a:latin typeface="Comic Sans MS" panose="030F0702030302020204" pitchFamily="66" charset="0"/>
                </a:rPr>
                <a:t>V</a:t>
              </a:r>
              <a:r>
                <a:rPr lang="pt-BR" baseline="-25000" dirty="0" err="1">
                  <a:latin typeface="Comic Sans MS" panose="030F0702030302020204" pitchFamily="66" charset="0"/>
                </a:rPr>
                <a:t>d</a:t>
              </a:r>
              <a:endParaRPr lang="pt-BR" dirty="0">
                <a:latin typeface="Comic Sans MS" panose="030F0702030302020204" pitchFamily="66" charset="0"/>
              </a:endParaRPr>
            </a:p>
          </p:txBody>
        </p:sp>
        <p:cxnSp>
          <p:nvCxnSpPr>
            <p:cNvPr id="22" name="Conector de Seta Reta 21"/>
            <p:cNvCxnSpPr/>
            <p:nvPr/>
          </p:nvCxnSpPr>
          <p:spPr>
            <a:xfrm>
              <a:off x="1682579" y="4434857"/>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3" name="Conector de Seta Reta 22"/>
            <p:cNvCxnSpPr/>
            <p:nvPr/>
          </p:nvCxnSpPr>
          <p:spPr>
            <a:xfrm>
              <a:off x="1682579" y="5480736"/>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4" name="CaixaDeTexto 23"/>
            <p:cNvSpPr txBox="1"/>
            <p:nvPr/>
          </p:nvSpPr>
          <p:spPr>
            <a:xfrm>
              <a:off x="1548138" y="4058549"/>
              <a:ext cx="411528" cy="400110"/>
            </a:xfrm>
            <a:prstGeom prst="rect">
              <a:avLst/>
            </a:prstGeom>
            <a:noFill/>
          </p:spPr>
          <p:txBody>
            <a:bodyPr wrap="square" rtlCol="0">
              <a:spAutoFit/>
            </a:bodyPr>
            <a:lstStyle/>
            <a:p>
              <a:r>
                <a:rPr lang="pt-BR" sz="2000" dirty="0" smtClean="0">
                  <a:latin typeface="Comic Sans MS" panose="030F0702030302020204" pitchFamily="66" charset="0"/>
                </a:rPr>
                <a:t>i</a:t>
              </a:r>
              <a:r>
                <a:rPr lang="pt-BR" sz="2000" baseline="-25000" dirty="0">
                  <a:latin typeface="Comic Sans MS" panose="030F0702030302020204" pitchFamily="66" charset="0"/>
                </a:rPr>
                <a:t>+</a:t>
              </a:r>
              <a:endParaRPr lang="pt-BR" sz="2000" dirty="0">
                <a:latin typeface="Comic Sans MS" panose="030F0702030302020204" pitchFamily="66" charset="0"/>
              </a:endParaRPr>
            </a:p>
          </p:txBody>
        </p:sp>
        <p:sp>
          <p:nvSpPr>
            <p:cNvPr id="25" name="CaixaDeTexto 24"/>
            <p:cNvSpPr txBox="1"/>
            <p:nvPr/>
          </p:nvSpPr>
          <p:spPr>
            <a:xfrm>
              <a:off x="1591384" y="5415433"/>
              <a:ext cx="411528" cy="400110"/>
            </a:xfrm>
            <a:prstGeom prst="rect">
              <a:avLst/>
            </a:prstGeom>
            <a:noFill/>
          </p:spPr>
          <p:txBody>
            <a:bodyPr wrap="square" rtlCol="0">
              <a:spAutoFit/>
            </a:bodyPr>
            <a:lstStyle/>
            <a:p>
              <a:r>
                <a:rPr lang="pt-BR" sz="2000" dirty="0" smtClean="0">
                  <a:latin typeface="Comic Sans MS" panose="030F0702030302020204" pitchFamily="66" charset="0"/>
                </a:rPr>
                <a:t>i</a:t>
              </a:r>
              <a:r>
                <a:rPr lang="pt-BR" sz="2000" baseline="-25000" dirty="0">
                  <a:latin typeface="Comic Sans MS" panose="030F0702030302020204" pitchFamily="66" charset="0"/>
                </a:rPr>
                <a:t>-</a:t>
              </a:r>
              <a:endParaRPr lang="pt-BR" sz="2000" dirty="0">
                <a:latin typeface="Comic Sans MS" panose="030F0702030302020204" pitchFamily="66" charset="0"/>
              </a:endParaRPr>
            </a:p>
          </p:txBody>
        </p:sp>
      </p:grpSp>
    </p:spTree>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a:off x="1528816" y="2756886"/>
            <a:ext cx="2728601" cy="1674239"/>
            <a:chOff x="1563312" y="3800007"/>
            <a:chExt cx="2728601" cy="1674239"/>
          </a:xfrm>
        </p:grpSpPr>
        <p:sp>
          <p:nvSpPr>
            <p:cNvPr id="4" name="Triângulo isósceles 3"/>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5" name="Conector Reto 4"/>
            <p:cNvCxnSpPr>
              <a:stCxn id="4"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2484748" y="5005170"/>
              <a:ext cx="288324" cy="46166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9" name="CaixaDeTexto 8"/>
            <p:cNvSpPr txBox="1"/>
            <p:nvPr/>
          </p:nvSpPr>
          <p:spPr>
            <a:xfrm>
              <a:off x="2504301" y="4229899"/>
              <a:ext cx="288324" cy="46166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0" name="CaixaDeTexto 9"/>
            <p:cNvSpPr txBox="1"/>
            <p:nvPr/>
          </p:nvSpPr>
          <p:spPr>
            <a:xfrm>
              <a:off x="3750850" y="4329442"/>
              <a:ext cx="510076"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endParaRPr lang="pt-BR" sz="2400" dirty="0">
                <a:latin typeface="Comic Sans MS" panose="030F0702030302020204" pitchFamily="66" charset="0"/>
              </a:endParaRPr>
            </a:p>
          </p:txBody>
        </p:sp>
        <p:sp>
          <p:nvSpPr>
            <p:cNvPr id="11" name="Forma livre 10"/>
            <p:cNvSpPr/>
            <p:nvPr/>
          </p:nvSpPr>
          <p:spPr>
            <a:xfrm>
              <a:off x="195134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2" name="CaixaDeTexto 11"/>
            <p:cNvSpPr txBox="1"/>
            <p:nvPr/>
          </p:nvSpPr>
          <p:spPr>
            <a:xfrm>
              <a:off x="1563312" y="4660992"/>
              <a:ext cx="505267"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a:latin typeface="Comic Sans MS" panose="030F0702030302020204" pitchFamily="66" charset="0"/>
                </a:rPr>
                <a:t>d</a:t>
              </a:r>
              <a:endParaRPr lang="pt-BR" sz="2400" dirty="0">
                <a:latin typeface="Comic Sans MS" panose="030F0702030302020204" pitchFamily="66" charset="0"/>
              </a:endParaRPr>
            </a:p>
          </p:txBody>
        </p:sp>
        <p:cxnSp>
          <p:nvCxnSpPr>
            <p:cNvPr id="13" name="Conector de Seta Reta 12"/>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1719773" y="3800007"/>
              <a:ext cx="411528"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grpSp>
      <p:grpSp>
        <p:nvGrpSpPr>
          <p:cNvPr id="15" name="Grupo 14"/>
          <p:cNvGrpSpPr/>
          <p:nvPr/>
        </p:nvGrpSpPr>
        <p:grpSpPr>
          <a:xfrm>
            <a:off x="764574" y="3176057"/>
            <a:ext cx="1381894" cy="255373"/>
            <a:chOff x="4112743" y="3509451"/>
            <a:chExt cx="1381894" cy="255373"/>
          </a:xfrm>
        </p:grpSpPr>
        <p:cxnSp>
          <p:nvCxnSpPr>
            <p:cNvPr id="16" name="Conector Reto 1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18" name="Forma livre 17"/>
          <p:cNvSpPr/>
          <p:nvPr/>
        </p:nvSpPr>
        <p:spPr>
          <a:xfrm>
            <a:off x="3679825" y="2426970"/>
            <a:ext cx="718185" cy="131953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9" name="Forma livre 18"/>
          <p:cNvSpPr/>
          <p:nvPr/>
        </p:nvSpPr>
        <p:spPr>
          <a:xfrm>
            <a:off x="2239146" y="2419339"/>
            <a:ext cx="719663" cy="898329"/>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20" name="Conector Reto 19"/>
          <p:cNvCxnSpPr/>
          <p:nvPr/>
        </p:nvCxnSpPr>
        <p:spPr>
          <a:xfrm>
            <a:off x="1992012" y="4189824"/>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1931635" y="4856734"/>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CaixaDeTexto 21"/>
          <p:cNvSpPr txBox="1"/>
          <p:nvPr/>
        </p:nvSpPr>
        <p:spPr>
          <a:xfrm>
            <a:off x="3124714" y="1801214"/>
            <a:ext cx="370614" cy="461665"/>
          </a:xfrm>
          <a:prstGeom prst="rect">
            <a:avLst/>
          </a:prstGeom>
          <a:noFill/>
        </p:spPr>
        <p:txBody>
          <a:bodyPr wrap="none" rtlCol="0">
            <a:spAutoFit/>
          </a:bodyPr>
          <a:lstStyle/>
          <a:p>
            <a:r>
              <a:rPr lang="pt-BR" sz="2400" dirty="0" smtClean="0">
                <a:latin typeface="Comic Sans MS" panose="030F0702030302020204" pitchFamily="66" charset="0"/>
              </a:rPr>
              <a:t>C</a:t>
            </a:r>
            <a:endParaRPr lang="pt-BR" sz="2400" dirty="0">
              <a:latin typeface="Comic Sans MS" panose="030F0702030302020204" pitchFamily="66" charset="0"/>
            </a:endParaRPr>
          </a:p>
        </p:txBody>
      </p:sp>
      <p:sp>
        <p:nvSpPr>
          <p:cNvPr id="23" name="CaixaDeTexto 22"/>
          <p:cNvSpPr txBox="1"/>
          <p:nvPr/>
        </p:nvSpPr>
        <p:spPr>
          <a:xfrm>
            <a:off x="1251543" y="2732139"/>
            <a:ext cx="374650" cy="460375"/>
          </a:xfrm>
          <a:prstGeom prst="rect">
            <a:avLst/>
          </a:prstGeom>
          <a:noFill/>
        </p:spPr>
        <p:txBody>
          <a:bodyPr wrap="none" rtlCol="0">
            <a:spAutoFit/>
          </a:bodyPr>
          <a:lstStyle/>
          <a:p>
            <a:r>
              <a:rPr lang="pt-BR" sz="2400" dirty="0" smtClean="0">
                <a:latin typeface="Comic Sans MS" panose="030F0702030302020204" pitchFamily="66" charset="0"/>
              </a:rPr>
              <a:t>R</a:t>
            </a:r>
            <a:endParaRPr lang="pt-BR" sz="2400" dirty="0">
              <a:latin typeface="Comic Sans MS" panose="030F0702030302020204" pitchFamily="66" charset="0"/>
            </a:endParaRPr>
          </a:p>
        </p:txBody>
      </p:sp>
      <p:cxnSp>
        <p:nvCxnSpPr>
          <p:cNvPr id="24" name="Conector de Seta Reta 23"/>
          <p:cNvCxnSpPr/>
          <p:nvPr/>
        </p:nvCxnSpPr>
        <p:spPr>
          <a:xfrm>
            <a:off x="3044031" y="2678096"/>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5" name="CaixaDeTexto 24"/>
          <p:cNvSpPr txBox="1"/>
          <p:nvPr/>
        </p:nvSpPr>
        <p:spPr>
          <a:xfrm>
            <a:off x="3465436" y="2530040"/>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6" name="CaixaDeTexto 25"/>
          <p:cNvSpPr txBox="1"/>
          <p:nvPr/>
        </p:nvSpPr>
        <p:spPr>
          <a:xfrm>
            <a:off x="425481" y="2764121"/>
            <a:ext cx="559435" cy="521970"/>
          </a:xfrm>
          <a:prstGeom prst="rect">
            <a:avLst/>
          </a:prstGeom>
          <a:noFill/>
        </p:spPr>
        <p:txBody>
          <a:bodyPr wrap="none" rtlCol="0">
            <a:spAutoFit/>
          </a:bodyPr>
          <a:lstStyle/>
          <a:p>
            <a:r>
              <a:rPr lang="pt-BR" sz="2800" dirty="0" err="1" smtClean="0"/>
              <a:t>V</a:t>
            </a:r>
            <a:r>
              <a:rPr lang="pt-BR" sz="2800" baseline="-25000" dirty="0" err="1" smtClean="0"/>
              <a:t>in</a:t>
            </a:r>
            <a:endParaRPr lang="pt-BR" sz="2800" baseline="-25000" dirty="0" err="1" smtClean="0"/>
          </a:p>
        </p:txBody>
      </p:sp>
      <p:sp>
        <p:nvSpPr>
          <p:cNvPr id="27" name="Forma livre 26"/>
          <p:cNvSpPr/>
          <p:nvPr/>
        </p:nvSpPr>
        <p:spPr>
          <a:xfrm>
            <a:off x="2214822" y="3819482"/>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28" name="Forma livre 27"/>
          <p:cNvSpPr/>
          <p:nvPr/>
        </p:nvSpPr>
        <p:spPr>
          <a:xfrm>
            <a:off x="484125" y="3391262"/>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nvGrpSpPr>
          <p:cNvPr id="29" name="Grupo 28"/>
          <p:cNvGrpSpPr/>
          <p:nvPr/>
        </p:nvGrpSpPr>
        <p:grpSpPr>
          <a:xfrm>
            <a:off x="2954766" y="2243191"/>
            <a:ext cx="756638" cy="371649"/>
            <a:chOff x="6583958" y="4225065"/>
            <a:chExt cx="756638" cy="371649"/>
          </a:xfrm>
        </p:grpSpPr>
        <p:cxnSp>
          <p:nvCxnSpPr>
            <p:cNvPr id="30" name="Conector Reto 29"/>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a:off x="6997287" y="4225065"/>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 name="CaixaDeTexto 33"/>
          <p:cNvSpPr txBox="1"/>
          <p:nvPr/>
        </p:nvSpPr>
        <p:spPr>
          <a:xfrm>
            <a:off x="4798520" y="1352198"/>
            <a:ext cx="2186940" cy="583565"/>
          </a:xfrm>
          <a:prstGeom prst="rect">
            <a:avLst/>
          </a:prstGeom>
          <a:noFill/>
        </p:spPr>
        <p:txBody>
          <a:bodyPr wrap="none" rtlCol="0">
            <a:spAutoFit/>
          </a:bodyPr>
          <a:lstStyle/>
          <a:p>
            <a:r>
              <a:rPr lang="pt-BR" sz="3200" i="1" dirty="0" smtClean="0">
                <a:latin typeface="Cambria" panose="02040503050406030204" charset="0"/>
                <a:cs typeface="Cambria" panose="02040503050406030204" charset="0"/>
              </a:rPr>
              <a:t>i</a:t>
            </a:r>
            <a:r>
              <a:rPr lang="pt-BR" sz="3200" i="1" baseline="-25000" dirty="0" smtClean="0">
                <a:latin typeface="Cambria" panose="02040503050406030204" charset="0"/>
                <a:cs typeface="Cambria" panose="02040503050406030204" charset="0"/>
              </a:rPr>
              <a:t>1 </a:t>
            </a:r>
            <a:r>
              <a:rPr lang="pt-BR" sz="3200" i="1" dirty="0" smtClean="0">
                <a:latin typeface="Cambria" panose="02040503050406030204" charset="0"/>
                <a:cs typeface="Cambria" panose="02040503050406030204" charset="0"/>
              </a:rPr>
              <a:t>= </a:t>
            </a:r>
            <a:r>
              <a:rPr lang="pt-BR" sz="3200" i="1" dirty="0" err="1" smtClean="0">
                <a:latin typeface="Cambria" panose="02040503050406030204" charset="0"/>
                <a:cs typeface="Cambria" panose="02040503050406030204" charset="0"/>
              </a:rPr>
              <a:t>V</a:t>
            </a:r>
            <a:r>
              <a:rPr lang="pt-BR" sz="3200" i="1" baseline="-25000" dirty="0" err="1" smtClean="0">
                <a:latin typeface="Cambria" panose="02040503050406030204" charset="0"/>
                <a:cs typeface="Cambria" panose="02040503050406030204" charset="0"/>
              </a:rPr>
              <a:t>in</a:t>
            </a:r>
            <a:r>
              <a:rPr lang="pt-BR" sz="3200" i="1" dirty="0" smtClean="0">
                <a:latin typeface="Cambria" panose="02040503050406030204" charset="0"/>
                <a:cs typeface="Cambria" panose="02040503050406030204" charset="0"/>
              </a:rPr>
              <a:t>(s)</a:t>
            </a:r>
            <a:r>
              <a:rPr lang="pt-BR" sz="3200" i="1" baseline="-25000" dirty="0" smtClean="0">
                <a:latin typeface="Cambria" panose="02040503050406030204" charset="0"/>
                <a:cs typeface="Cambria" panose="02040503050406030204" charset="0"/>
              </a:rPr>
              <a:t> </a:t>
            </a:r>
            <a:r>
              <a:rPr lang="pt-BR" sz="3200" i="1" dirty="0" smtClean="0">
                <a:latin typeface="Cambria" panose="02040503050406030204" charset="0"/>
                <a:cs typeface="Cambria" panose="02040503050406030204" charset="0"/>
              </a:rPr>
              <a:t>/R</a:t>
            </a:r>
            <a:endParaRPr lang="pt-BR" sz="3200" i="1" dirty="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35" name="CaixaDeTexto 34"/>
              <p:cNvSpPr txBox="1"/>
              <p:nvPr/>
            </p:nvSpPr>
            <p:spPr>
              <a:xfrm>
                <a:off x="4860822" y="2238111"/>
                <a:ext cx="2006600" cy="583565"/>
              </a:xfrm>
              <a:prstGeom prst="rect">
                <a:avLst/>
              </a:prstGeom>
              <a:noFill/>
            </p:spPr>
            <p:txBody>
              <a:bodyPr wrap="none" rtlCol="0">
                <a:spAutoFit/>
              </a:bodyPr>
              <a:lstStyle/>
              <a:p>
                <a:r>
                  <a:rPr lang="pt-BR" sz="3200" i="1" dirty="0" smtClean="0">
                    <a:latin typeface="Cambria" panose="02040503050406030204" charset="0"/>
                    <a:cs typeface="Cambria" panose="02040503050406030204" charset="0"/>
                  </a:rPr>
                  <a:t>i</a:t>
                </a:r>
                <a:r>
                  <a:rPr lang="pt-BR" sz="3200" i="1" baseline="-25000" dirty="0">
                    <a:latin typeface="Cambria" panose="02040503050406030204" charset="0"/>
                    <a:cs typeface="Cambria" panose="02040503050406030204" charset="0"/>
                  </a:rPr>
                  <a:t>2</a:t>
                </a:r>
                <a:r>
                  <a:rPr lang="pt-BR" sz="3200" i="1" baseline="-25000" dirty="0" smtClean="0">
                    <a:latin typeface="Cambria" panose="02040503050406030204" charset="0"/>
                    <a:cs typeface="Cambria" panose="02040503050406030204" charset="0"/>
                  </a:rPr>
                  <a:t> </a:t>
                </a:r>
                <a:r>
                  <a:rPr lang="pt-BR" sz="3200" i="1" dirty="0" smtClean="0">
                    <a:latin typeface="Cambria" panose="02040503050406030204" charset="0"/>
                    <a:cs typeface="Cambria" panose="02040503050406030204" charset="0"/>
                  </a:rPr>
                  <a:t>= </a:t>
                </a:r>
                <a14:m>
                  <m:oMath xmlns:m="http://schemas.openxmlformats.org/officeDocument/2006/math">
                    <m:r>
                      <a:rPr lang="pt-BR" sz="3200" b="0" i="1" smtClean="0">
                        <a:latin typeface="Cambria Math" panose="02040503050406030204" pitchFamily="18" charset="0"/>
                        <a:cs typeface="Cambria Math" panose="02040503050406030204" pitchFamily="18" charset="0"/>
                      </a:rPr>
                      <m:t>𝑠𝐶</m:t>
                    </m:r>
                    <m:sSub>
                      <m:sSubPr>
                        <m:ctrlPr>
                          <a:rPr lang="pt-BR" sz="3200" b="0" i="1" smtClean="0">
                            <a:latin typeface="Cambria Math" panose="02040503050406030204" pitchFamily="18" charset="0"/>
                            <a:cs typeface="Cambria Math" panose="02040503050406030204" pitchFamily="18" charset="0"/>
                          </a:rPr>
                        </m:ctrlPr>
                      </m:sSubPr>
                      <m:e>
                        <m:r>
                          <a:rPr lang="pt-BR" sz="3200" b="0" i="1" smtClean="0">
                            <a:latin typeface="Cambria Math" panose="02040503050406030204" pitchFamily="18" charset="0"/>
                            <a:cs typeface="Cambria Math" panose="02040503050406030204" pitchFamily="18" charset="0"/>
                          </a:rPr>
                          <m:t>𝑉</m:t>
                        </m:r>
                      </m:e>
                      <m:sub>
                        <m:r>
                          <a:rPr lang="pt-BR" sz="3200" b="0" i="1" smtClean="0">
                            <a:latin typeface="Cambria Math" panose="02040503050406030204" pitchFamily="18" charset="0"/>
                            <a:ea typeface="MS Mincho" charset="0"/>
                            <a:cs typeface="Cambria Math" panose="02040503050406030204" pitchFamily="18" charset="0"/>
                          </a:rPr>
                          <m:t>0</m:t>
                        </m:r>
                      </m:sub>
                    </m:sSub>
                  </m:oMath>
                </a14:m>
                <a:r>
                  <a:rPr lang="pt-BR" sz="2400" i="1" dirty="0" smtClean="0">
                    <a:latin typeface="Cambria" panose="02040503050406030204" charset="0"/>
                    <a:cs typeface="Cambria" panose="02040503050406030204" charset="0"/>
                  </a:rPr>
                  <a:t>(s)</a:t>
                </a:r>
                <a:endParaRPr lang="pt-BR" sz="2400" i="1" dirty="0">
                  <a:latin typeface="Cambria" panose="02040503050406030204" charset="0"/>
                  <a:cs typeface="Cambria" panose="02040503050406030204" charset="0"/>
                </a:endParaRPr>
              </a:p>
            </p:txBody>
          </p:sp>
        </mc:Choice>
        <mc:Fallback>
          <p:sp>
            <p:nvSpPr>
              <p:cNvPr id="35" name="CaixaDeTexto 34"/>
              <p:cNvSpPr txBox="1">
                <a:spLocks noRot="1" noChangeAspect="1" noMove="1" noResize="1" noEditPoints="1" noAdjustHandles="1" noChangeArrowheads="1" noChangeShapeType="1" noTextEdit="1"/>
              </p:cNvSpPr>
              <p:nvPr/>
            </p:nvSpPr>
            <p:spPr>
              <a:xfrm>
                <a:off x="4860822" y="2238111"/>
                <a:ext cx="2006600" cy="583565"/>
              </a:xfrm>
              <a:prstGeom prst="rect">
                <a:avLst/>
              </a:prstGeom>
              <a:blipFill rotWithShape="1">
                <a:blip r:embed="rId1"/>
                <a:stretch>
                  <a:fillRect l="-27" t="-64" r="27" b="-5268"/>
                </a:stretch>
              </a:blipFill>
            </p:spPr>
            <p:txBody>
              <a:bodyPr/>
              <a:lstStyle/>
              <a:p>
                <a:r>
                  <a:rPr lang="pt-BR" altLang="en-US">
                    <a:noFill/>
                  </a:rPr>
                  <a:t> </a:t>
                </a:r>
              </a:p>
            </p:txBody>
          </p:sp>
        </mc:Fallback>
      </mc:AlternateContent>
      <p:sp>
        <p:nvSpPr>
          <p:cNvPr id="36" name="CaixaDeTexto 35"/>
          <p:cNvSpPr txBox="1"/>
          <p:nvPr/>
        </p:nvSpPr>
        <p:spPr>
          <a:xfrm>
            <a:off x="4860838" y="3082768"/>
            <a:ext cx="1450975" cy="583565"/>
          </a:xfrm>
          <a:prstGeom prst="rect">
            <a:avLst/>
          </a:prstGeom>
          <a:noFill/>
        </p:spPr>
        <p:txBody>
          <a:bodyPr wrap="none" rtlCol="0">
            <a:spAutoFit/>
          </a:bodyPr>
          <a:lstStyle/>
          <a:p>
            <a:r>
              <a:rPr lang="pt-BR" sz="3200" i="1" dirty="0" smtClean="0">
                <a:latin typeface="Cambria" panose="02040503050406030204" charset="0"/>
                <a:cs typeface="Cambria" panose="02040503050406030204" charset="0"/>
              </a:rPr>
              <a:t>i</a:t>
            </a:r>
            <a:r>
              <a:rPr lang="pt-BR" sz="3200" i="1" baseline="-25000" dirty="0" smtClean="0">
                <a:latin typeface="Cambria" panose="02040503050406030204" charset="0"/>
                <a:cs typeface="Cambria" panose="02040503050406030204" charset="0"/>
              </a:rPr>
              <a:t>1 </a:t>
            </a:r>
            <a:r>
              <a:rPr lang="pt-BR" sz="3200" i="1" dirty="0" smtClean="0">
                <a:latin typeface="Cambria" panose="02040503050406030204" charset="0"/>
                <a:cs typeface="Cambria" panose="02040503050406030204" charset="0"/>
              </a:rPr>
              <a:t>= </a:t>
            </a:r>
            <a:r>
              <a:rPr lang="pt-BR" sz="3200" i="1" dirty="0" smtClean="0">
                <a:latin typeface="SimSun" panose="02010600030101010101" pitchFamily="2" charset="-122"/>
                <a:ea typeface="SimSun" panose="02010600030101010101" pitchFamily="2" charset="-122"/>
                <a:cs typeface="Cambria" panose="02040503050406030204" charset="0"/>
              </a:rPr>
              <a:t>－</a:t>
            </a:r>
            <a:r>
              <a:rPr lang="pt-BR" sz="3200" i="1" dirty="0" smtClean="0">
                <a:latin typeface="Cambria" panose="02040503050406030204" charset="0"/>
                <a:cs typeface="Cambria" panose="02040503050406030204" charset="0"/>
              </a:rPr>
              <a:t>i</a:t>
            </a:r>
            <a:r>
              <a:rPr lang="pt-BR" sz="3200" i="1" baseline="-25000" dirty="0" smtClean="0">
                <a:latin typeface="Cambria" panose="02040503050406030204" charset="0"/>
                <a:cs typeface="Cambria" panose="02040503050406030204" charset="0"/>
              </a:rPr>
              <a:t>2</a:t>
            </a:r>
            <a:endParaRPr lang="pt-BR" sz="3200" i="1" dirty="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38" name="CaixaDeTexto 37"/>
              <p:cNvSpPr txBox="1"/>
              <p:nvPr/>
            </p:nvSpPr>
            <p:spPr>
              <a:xfrm>
                <a:off x="4502020" y="3896400"/>
                <a:ext cx="2965901" cy="893445"/>
              </a:xfrm>
              <a:prstGeom prst="rect">
                <a:avLst/>
              </a:prstGeom>
              <a:noFill/>
              <a:ln w="15875">
                <a:solidFill>
                  <a:srgbClr val="FFFF00"/>
                </a:solidFill>
              </a:ln>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800" i="1" dirty="0" smtClean="0">
                              <a:latin typeface="Cambria Math" panose="02040503050406030204" pitchFamily="18" charset="0"/>
                              <a:cs typeface="Cambria Math" panose="02040503050406030204" pitchFamily="18" charset="0"/>
                            </a:rPr>
                          </m:ctrlPr>
                        </m:sSubPr>
                        <m:e>
                          <m:r>
                            <a:rPr lang="pt-BR" sz="2800" b="0" i="1" dirty="0" smtClean="0">
                              <a:latin typeface="Cambria Math" panose="02040503050406030204" pitchFamily="18" charset="0"/>
                              <a:cs typeface="Cambria Math" panose="02040503050406030204" pitchFamily="18" charset="0"/>
                            </a:rPr>
                            <m:t>𝑉</m:t>
                          </m:r>
                        </m:e>
                        <m:sub>
                          <m:r>
                            <a:rPr lang="pt-BR" sz="2800" b="0" i="1" dirty="0" smtClean="0">
                              <a:latin typeface="Cambria Math" panose="02040503050406030204" pitchFamily="18" charset="0"/>
                              <a:ea typeface="MS Mincho" charset="0"/>
                              <a:cs typeface="Cambria Math" panose="02040503050406030204" pitchFamily="18" charset="0"/>
                            </a:rPr>
                            <m:t>0</m:t>
                          </m:r>
                        </m:sub>
                      </m:sSub>
                      <m:r>
                        <a:rPr lang="pt-BR" sz="2800" b="0" i="1" smtClean="0">
                          <a:latin typeface="Cambria Math" panose="02040503050406030204" pitchFamily="18" charset="0"/>
                          <a:ea typeface="MS Mincho" charset="0"/>
                          <a:cs typeface="Cambria Math" panose="02040503050406030204" pitchFamily="18" charset="0"/>
                        </a:rPr>
                        <m:t>=−</m:t>
                      </m:r>
                      <m:f>
                        <m:fPr>
                          <m:ctrlPr>
                            <a:rPr lang="pt-BR" sz="2800" b="0" i="1" smtClean="0">
                              <a:latin typeface="Cambria Math" panose="02040503050406030204" pitchFamily="18" charset="0"/>
                              <a:cs typeface="Cambria Math" panose="02040503050406030204" pitchFamily="18" charset="0"/>
                            </a:rPr>
                          </m:ctrlPr>
                        </m:fPr>
                        <m:num>
                          <m:r>
                            <a:rPr lang="pt-BR" sz="2800" b="0" i="1" smtClean="0">
                              <a:latin typeface="Cambria Math" panose="02040503050406030204" pitchFamily="18" charset="0"/>
                              <a:ea typeface="MS Mincho" charset="0"/>
                              <a:cs typeface="Cambria Math" panose="02040503050406030204" pitchFamily="18" charset="0"/>
                            </a:rPr>
                            <m:t>1</m:t>
                          </m:r>
                        </m:num>
                        <m:den>
                          <m:r>
                            <a:rPr lang="pt-BR" sz="2800" b="0" i="1" smtClean="0">
                              <a:latin typeface="Cambria Math" panose="02040503050406030204" pitchFamily="18" charset="0"/>
                              <a:cs typeface="Cambria Math" panose="02040503050406030204" pitchFamily="18" charset="0"/>
                            </a:rPr>
                            <m:t>𝑅𝐶𝑠</m:t>
                          </m:r>
                        </m:den>
                      </m:f>
                      <m:sSub>
                        <m:sSubPr>
                          <m:ctrlPr>
                            <a:rPr lang="pt-BR" sz="2800" b="0" i="1" smtClean="0">
                              <a:latin typeface="Cambria Math" panose="02040503050406030204" pitchFamily="18" charset="0"/>
                              <a:cs typeface="Cambria Math" panose="02040503050406030204" pitchFamily="18" charset="0"/>
                            </a:rPr>
                          </m:ctrlPr>
                        </m:sSubPr>
                        <m:e>
                          <m:r>
                            <a:rPr lang="pt-BR" sz="2800" b="0" i="1" smtClean="0">
                              <a:latin typeface="Cambria Math" panose="02040503050406030204" pitchFamily="18" charset="0"/>
                              <a:cs typeface="Cambria Math" panose="02040503050406030204" pitchFamily="18" charset="0"/>
                            </a:rPr>
                            <m:t>𝑉</m:t>
                          </m:r>
                        </m:e>
                        <m:sub>
                          <m:r>
                            <a:rPr lang="pt-BR" sz="2800" b="0" i="1" smtClean="0">
                              <a:latin typeface="Cambria Math" panose="02040503050406030204" pitchFamily="18" charset="0"/>
                              <a:cs typeface="Cambria Math" panose="02040503050406030204" pitchFamily="18" charset="0"/>
                            </a:rPr>
                            <m:t>𝑖𝑛</m:t>
                          </m:r>
                        </m:sub>
                      </m:sSub>
                      <m:r>
                        <a:rPr lang="pt-BR" sz="2800" b="0" i="1" smtClean="0">
                          <a:latin typeface="Cambria Math" panose="02040503050406030204" pitchFamily="18" charset="0"/>
                          <a:ea typeface="MS Mincho" charset="0"/>
                          <a:cs typeface="Cambria Math" panose="02040503050406030204" pitchFamily="18" charset="0"/>
                        </a:rPr>
                        <m:t>(</m:t>
                      </m:r>
                      <m:r>
                        <a:rPr lang="pt-BR" sz="2800" b="0" i="1" smtClean="0">
                          <a:latin typeface="Cambria Math" panose="02040503050406030204" pitchFamily="18" charset="0"/>
                          <a:cs typeface="Cambria Math" panose="02040503050406030204" pitchFamily="18" charset="0"/>
                        </a:rPr>
                        <m:t>𝑠</m:t>
                      </m:r>
                      <m:r>
                        <a:rPr lang="pt-BR" sz="2800" b="0" i="1" smtClean="0">
                          <a:latin typeface="Cambria Math" panose="02040503050406030204" pitchFamily="18" charset="0"/>
                          <a:ea typeface="MS Mincho" charset="0"/>
                          <a:cs typeface="Cambria Math" panose="02040503050406030204" pitchFamily="18" charset="0"/>
                        </a:rPr>
                        <m:t>)</m:t>
                      </m:r>
                    </m:oMath>
                  </m:oMathPara>
                </a14:m>
                <a:endParaRPr lang="pt-BR" sz="2000" dirty="0">
                  <a:latin typeface="Cascadia Mono ExtraLight" panose="020B0609020000020004" charset="0"/>
                  <a:cs typeface="Cascadia Mono ExtraLight" panose="020B0609020000020004" charset="0"/>
                </a:endParaRPr>
              </a:p>
            </p:txBody>
          </p:sp>
        </mc:Choice>
        <mc:Fallback>
          <p:sp>
            <p:nvSpPr>
              <p:cNvPr id="38" name="CaixaDeTexto 37"/>
              <p:cNvSpPr txBox="1">
                <a:spLocks noRot="1" noChangeAspect="1" noMove="1" noResize="1" noEditPoints="1" noAdjustHandles="1" noChangeArrowheads="1" noChangeShapeType="1" noTextEdit="1"/>
              </p:cNvSpPr>
              <p:nvPr/>
            </p:nvSpPr>
            <p:spPr>
              <a:xfrm>
                <a:off x="4502020" y="3896400"/>
                <a:ext cx="2965901" cy="893445"/>
              </a:xfrm>
              <a:prstGeom prst="rect">
                <a:avLst/>
              </a:prstGeom>
              <a:blipFill rotWithShape="1">
                <a:blip r:embed="rId2"/>
                <a:stretch>
                  <a:fillRect l="-274" t="-928" r="-268" b="-848"/>
                </a:stretch>
              </a:blipFill>
              <a:ln w="15875">
                <a:solidFill>
                  <a:srgbClr val="FFFF00"/>
                </a:solidFill>
              </a:ln>
            </p:spPr>
            <p:txBody>
              <a:bodyPr/>
              <a:lstStyle/>
              <a:p>
                <a:r>
                  <a:rPr lang="pt-BR" altLang="en-US">
                    <a:noFill/>
                  </a:rPr>
                  <a:t> </a:t>
                </a:r>
              </a:p>
            </p:txBody>
          </p:sp>
        </mc:Fallback>
      </mc:AlternateContent>
      <p:sp>
        <p:nvSpPr>
          <p:cNvPr id="39" name="Espaço Reservado para Conteúdo 2"/>
          <p:cNvSpPr txBox="1"/>
          <p:nvPr/>
        </p:nvSpPr>
        <p:spPr>
          <a:xfrm>
            <a:off x="425450" y="379730"/>
            <a:ext cx="5341620" cy="45783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fontAlgn="auto">
              <a:spcAft>
                <a:spcPts val="600"/>
              </a:spcAft>
            </a:pPr>
            <a:r>
              <a:rPr lang="pt-BR" sz="2400" b="1" dirty="0" smtClean="0">
                <a:solidFill>
                  <a:srgbClr val="C00000"/>
                </a:solidFill>
                <a:latin typeface="Comic Sans MS" panose="030F0702030302020204" pitchFamily="66" charset="0"/>
              </a:rPr>
              <a:t>Circuito Integrador Inversor</a:t>
            </a:r>
            <a:endParaRPr lang="pt-BR" sz="2400" b="1" dirty="0" smtClean="0">
              <a:solidFill>
                <a:srgbClr val="C00000"/>
              </a:solidFill>
              <a:latin typeface="Comic Sans MS" panose="030F0702030302020204" pitchFamily="66" charset="0"/>
            </a:endParaRPr>
          </a:p>
        </p:txBody>
      </p:sp>
      <p:cxnSp>
        <p:nvCxnSpPr>
          <p:cNvPr id="42" name="Conector de Seta Reta 41"/>
          <p:cNvCxnSpPr/>
          <p:nvPr/>
        </p:nvCxnSpPr>
        <p:spPr>
          <a:xfrm>
            <a:off x="8311395" y="910176"/>
            <a:ext cx="0" cy="1994361"/>
          </a:xfrm>
          <a:prstGeom prst="straightConnector1">
            <a:avLst/>
          </a:prstGeom>
          <a:ln>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4" name="Conector de Seta Reta 43"/>
          <p:cNvCxnSpPr/>
          <p:nvPr/>
        </p:nvCxnSpPr>
        <p:spPr>
          <a:xfrm>
            <a:off x="7742984" y="2715135"/>
            <a:ext cx="377293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7742984" y="1124305"/>
            <a:ext cx="3248334" cy="1897816"/>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47" name="CaixaDeTexto 46"/>
          <p:cNvSpPr txBox="1"/>
          <p:nvPr/>
        </p:nvSpPr>
        <p:spPr>
          <a:xfrm>
            <a:off x="11255675" y="2652789"/>
            <a:ext cx="396262" cy="461665"/>
          </a:xfrm>
          <a:prstGeom prst="rect">
            <a:avLst/>
          </a:prstGeom>
          <a:noFill/>
        </p:spPr>
        <p:txBody>
          <a:bodyPr wrap="none" rtlCol="0">
            <a:spAutoFit/>
          </a:bodyPr>
          <a:lstStyle/>
          <a:p>
            <a:r>
              <a:rPr lang="pt-BR" sz="2400" dirty="0" smtClean="0">
                <a:latin typeface="Symbol" panose="05050102010706020507" pitchFamily="18" charset="2"/>
              </a:rPr>
              <a:t>w</a:t>
            </a:r>
            <a:endParaRPr lang="pt-BR" sz="2400" dirty="0">
              <a:latin typeface="Symbol" panose="05050102010706020507" pitchFamily="18" charset="2"/>
            </a:endParaRPr>
          </a:p>
        </p:txBody>
      </p:sp>
      <p:sp>
        <p:nvSpPr>
          <p:cNvPr id="48" name="CaixaDeTexto 47"/>
          <p:cNvSpPr txBox="1"/>
          <p:nvPr/>
        </p:nvSpPr>
        <p:spPr>
          <a:xfrm>
            <a:off x="7836814" y="837525"/>
            <a:ext cx="454660" cy="398780"/>
          </a:xfrm>
          <a:prstGeom prst="rect">
            <a:avLst/>
          </a:prstGeom>
          <a:noFill/>
        </p:spPr>
        <p:txBody>
          <a:bodyPr wrap="none" rtlCol="0">
            <a:spAutoFit/>
          </a:bodyPr>
          <a:lstStyle/>
          <a:p>
            <a:r>
              <a:rPr lang="pt-BR" sz="2000" dirty="0"/>
              <a:t>dB</a:t>
            </a:r>
            <a:endParaRPr lang="pt-BR" sz="2000" dirty="0"/>
          </a:p>
        </p:txBody>
      </p:sp>
      <p:sp>
        <p:nvSpPr>
          <p:cNvPr id="49" name="CaixaDeTexto 48"/>
          <p:cNvSpPr txBox="1"/>
          <p:nvPr/>
        </p:nvSpPr>
        <p:spPr>
          <a:xfrm>
            <a:off x="9250508" y="1718679"/>
            <a:ext cx="1554055" cy="400110"/>
          </a:xfrm>
          <a:prstGeom prst="rect">
            <a:avLst/>
          </a:prstGeom>
          <a:noFill/>
        </p:spPr>
        <p:txBody>
          <a:bodyPr wrap="square" rtlCol="0">
            <a:spAutoFit/>
          </a:bodyPr>
          <a:lstStyle/>
          <a:p>
            <a:r>
              <a:rPr lang="pt-BR" sz="2000" dirty="0" smtClean="0"/>
              <a:t>20 dB/</a:t>
            </a:r>
            <a:r>
              <a:rPr lang="pt-BR" sz="2000" dirty="0" err="1" smtClean="0"/>
              <a:t>dec</a:t>
            </a:r>
            <a:endParaRPr lang="pt-BR" sz="2000" dirty="0"/>
          </a:p>
        </p:txBody>
      </p:sp>
      <p:sp>
        <p:nvSpPr>
          <p:cNvPr id="51" name="CaixaDeTexto 50"/>
          <p:cNvSpPr txBox="1"/>
          <p:nvPr/>
        </p:nvSpPr>
        <p:spPr>
          <a:xfrm>
            <a:off x="10028901" y="2759566"/>
            <a:ext cx="687368" cy="400110"/>
          </a:xfrm>
          <a:prstGeom prst="rect">
            <a:avLst/>
          </a:prstGeom>
          <a:noFill/>
        </p:spPr>
        <p:txBody>
          <a:bodyPr wrap="none" rtlCol="0">
            <a:spAutoFit/>
          </a:bodyPr>
          <a:lstStyle/>
          <a:p>
            <a:r>
              <a:rPr lang="pt-BR" sz="2000" dirty="0" smtClean="0"/>
              <a:t>1/RC</a:t>
            </a:r>
            <a:endParaRPr lang="pt-BR" sz="2000" dirty="0"/>
          </a:p>
        </p:txBody>
      </p:sp>
      <p:cxnSp>
        <p:nvCxnSpPr>
          <p:cNvPr id="52" name="Conector de Seta Reta 51"/>
          <p:cNvCxnSpPr/>
          <p:nvPr/>
        </p:nvCxnSpPr>
        <p:spPr>
          <a:xfrm>
            <a:off x="8311395" y="3191510"/>
            <a:ext cx="0" cy="1994361"/>
          </a:xfrm>
          <a:prstGeom prst="straightConnector1">
            <a:avLst/>
          </a:prstGeom>
          <a:ln>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53" name="Conector de Seta Reta 52"/>
          <p:cNvCxnSpPr/>
          <p:nvPr/>
        </p:nvCxnSpPr>
        <p:spPr>
          <a:xfrm>
            <a:off x="7742984" y="4996469"/>
            <a:ext cx="377293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a:off x="7836226" y="4134395"/>
            <a:ext cx="3634946" cy="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55" name="CaixaDeTexto 54"/>
          <p:cNvSpPr txBox="1"/>
          <p:nvPr/>
        </p:nvSpPr>
        <p:spPr>
          <a:xfrm>
            <a:off x="11255675" y="4934123"/>
            <a:ext cx="396262" cy="461665"/>
          </a:xfrm>
          <a:prstGeom prst="rect">
            <a:avLst/>
          </a:prstGeom>
          <a:noFill/>
        </p:spPr>
        <p:txBody>
          <a:bodyPr wrap="none" rtlCol="0">
            <a:spAutoFit/>
          </a:bodyPr>
          <a:lstStyle/>
          <a:p>
            <a:r>
              <a:rPr lang="pt-BR" sz="2400" dirty="0" smtClean="0">
                <a:latin typeface="Symbol" panose="05050102010706020507" pitchFamily="18" charset="2"/>
              </a:rPr>
              <a:t>w</a:t>
            </a:r>
            <a:endParaRPr lang="pt-BR" sz="2400" dirty="0">
              <a:latin typeface="Symbol" panose="05050102010706020507" pitchFamily="18" charset="2"/>
            </a:endParaRPr>
          </a:p>
        </p:txBody>
      </p:sp>
      <mc:AlternateContent xmlns:mc="http://schemas.openxmlformats.org/markup-compatibility/2006">
        <mc:Choice xmlns:a14="http://schemas.microsoft.com/office/drawing/2010/main" Requires="a14">
          <p:sp>
            <p:nvSpPr>
              <p:cNvPr id="56" name="CaixaDeTexto 55"/>
              <p:cNvSpPr txBox="1"/>
              <p:nvPr/>
            </p:nvSpPr>
            <p:spPr>
              <a:xfrm>
                <a:off x="8309889" y="3103389"/>
                <a:ext cx="1287780" cy="460375"/>
              </a:xfrm>
              <a:prstGeom prst="rect">
                <a:avLst/>
              </a:prstGeom>
              <a:noFill/>
            </p:spPr>
            <p:txBody>
              <a:bodyPr wrap="none" rtlCol="0">
                <a:spAutoFit/>
              </a:bodyPr>
              <a:lstStyle/>
              <a:p>
                <a14:m>
                  <m:oMath xmlns:m="http://schemas.openxmlformats.org/officeDocument/2006/math">
                    <m:r>
                      <a:rPr lang="en-US" altLang="pt-BR" sz="2400" i="1" dirty="0" smtClean="0">
                        <a:latin typeface="Cambria Math" panose="02040503050406030204" pitchFamily="18" charset="0"/>
                        <a:cs typeface="Cambria Math" panose="02040503050406030204" pitchFamily="18" charset="0"/>
                      </a:rPr>
                      <m:t>∢</m:t>
                    </m:r>
                  </m:oMath>
                </a14:m>
                <a:r>
                  <a:rPr lang="pt-BR" sz="2400" dirty="0" smtClean="0"/>
                  <a:t>(V</a:t>
                </a:r>
                <a:r>
                  <a:rPr lang="pt-BR" sz="2400" baseline="-25000" dirty="0" smtClean="0"/>
                  <a:t>0</a:t>
                </a:r>
                <a:r>
                  <a:rPr lang="pt-BR" sz="2400" dirty="0" smtClean="0"/>
                  <a:t>/</a:t>
                </a:r>
                <a:r>
                  <a:rPr lang="pt-BR" sz="2400" dirty="0" err="1" smtClean="0"/>
                  <a:t>V</a:t>
                </a:r>
                <a:r>
                  <a:rPr lang="pt-BR" sz="2400" baseline="-25000" dirty="0" err="1" smtClean="0"/>
                  <a:t>in</a:t>
                </a:r>
                <a:r>
                  <a:rPr lang="pt-BR" sz="2400" dirty="0" smtClean="0"/>
                  <a:t>)</a:t>
                </a:r>
                <a:endParaRPr lang="pt-BR" sz="2400" dirty="0"/>
              </a:p>
            </p:txBody>
          </p:sp>
        </mc:Choice>
        <mc:Fallback>
          <p:sp>
            <p:nvSpPr>
              <p:cNvPr id="56" name="CaixaDeTexto 55"/>
              <p:cNvSpPr txBox="1">
                <a:spLocks noRot="1" noChangeAspect="1" noMove="1" noResize="1" noEditPoints="1" noAdjustHandles="1" noChangeArrowheads="1" noChangeShapeType="1" noTextEdit="1"/>
              </p:cNvSpPr>
              <p:nvPr/>
            </p:nvSpPr>
            <p:spPr>
              <a:xfrm>
                <a:off x="8309889" y="3103389"/>
                <a:ext cx="1287780" cy="460375"/>
              </a:xfrm>
              <a:prstGeom prst="rect">
                <a:avLst/>
              </a:prstGeom>
              <a:blipFill rotWithShape="1">
                <a:blip r:embed="rId3"/>
                <a:stretch>
                  <a:fillRect l="-22" t="-31" r="22" b="-2589"/>
                </a:stretch>
              </a:blipFill>
            </p:spPr>
            <p:txBody>
              <a:bodyPr/>
              <a:lstStyle/>
              <a:p>
                <a:r>
                  <a:rPr lang="pt-BR" altLang="en-US">
                    <a:noFill/>
                  </a:rPr>
                  <a:t> </a:t>
                </a:r>
              </a:p>
            </p:txBody>
          </p:sp>
        </mc:Fallback>
      </mc:AlternateContent>
      <p:sp>
        <p:nvSpPr>
          <p:cNvPr id="57" name="CaixaDeTexto 56"/>
          <p:cNvSpPr txBox="1"/>
          <p:nvPr/>
        </p:nvSpPr>
        <p:spPr>
          <a:xfrm>
            <a:off x="7836226" y="3771551"/>
            <a:ext cx="660770" cy="369332"/>
          </a:xfrm>
          <a:prstGeom prst="rect">
            <a:avLst/>
          </a:prstGeom>
          <a:noFill/>
        </p:spPr>
        <p:txBody>
          <a:bodyPr wrap="square" rtlCol="0">
            <a:spAutoFit/>
          </a:bodyPr>
          <a:lstStyle/>
          <a:p>
            <a:r>
              <a:rPr lang="pt-BR" dirty="0" smtClean="0">
                <a:latin typeface="Symbol" panose="05050102010706020507" pitchFamily="18" charset="2"/>
              </a:rPr>
              <a:t>p/2</a:t>
            </a:r>
            <a:endParaRPr lang="pt-BR" dirty="0">
              <a:latin typeface="Symbol" panose="05050102010706020507" pitchFamily="18" charset="2"/>
            </a:endParaRPr>
          </a:p>
        </p:txBody>
      </p:sp>
      <p:sp>
        <p:nvSpPr>
          <p:cNvPr id="37" name="Espaço Reservado para Conteúdo 2"/>
          <p:cNvSpPr txBox="1"/>
          <p:nvPr/>
        </p:nvSpPr>
        <p:spPr>
          <a:xfrm>
            <a:off x="643255" y="5332095"/>
            <a:ext cx="10711180" cy="124396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spcAft>
                <a:spcPts val="600"/>
              </a:spcAft>
              <a:buNone/>
            </a:pPr>
            <a:r>
              <a:rPr lang="pt-BR" sz="2400" dirty="0" smtClean="0">
                <a:solidFill>
                  <a:schemeClr val="tx1"/>
                </a:solidFill>
                <a:latin typeface="Comic Sans MS" panose="030F0702030302020204" pitchFamily="66" charset="0"/>
              </a:rPr>
              <a:t>Veja que o ganho do circuito cresce até infinito para frequencia DC!!</a:t>
            </a:r>
            <a:endParaRPr lang="pt-BR" sz="2400" dirty="0" smtClean="0">
              <a:solidFill>
                <a:schemeClr val="tx1"/>
              </a:solidFill>
              <a:latin typeface="Comic Sans MS" panose="030F0702030302020204" pitchFamily="66" charset="0"/>
            </a:endParaRPr>
          </a:p>
          <a:p>
            <a:pPr marL="0" indent="0" fontAlgn="auto">
              <a:spcBef>
                <a:spcPts val="0"/>
              </a:spcBef>
              <a:spcAft>
                <a:spcPts val="600"/>
              </a:spcAft>
              <a:buNone/>
            </a:pPr>
            <a:r>
              <a:rPr lang="pt-BR" sz="2400" dirty="0" smtClean="0">
                <a:solidFill>
                  <a:schemeClr val="tx1"/>
                </a:solidFill>
                <a:latin typeface="Comic Sans MS" panose="030F0702030302020204" pitchFamily="66" charset="0"/>
              </a:rPr>
              <a:t>Uma tensão fixa V</a:t>
            </a:r>
            <a:r>
              <a:rPr lang="pt-BR" sz="2400" baseline="-25000" dirty="0" smtClean="0">
                <a:solidFill>
                  <a:schemeClr val="tx1"/>
                </a:solidFill>
                <a:latin typeface="Comic Sans MS" panose="030F0702030302020204" pitchFamily="66" charset="0"/>
              </a:rPr>
              <a:t>DC </a:t>
            </a:r>
            <a:r>
              <a:rPr lang="pt-BR" sz="2400" dirty="0" smtClean="0">
                <a:solidFill>
                  <a:schemeClr val="tx1"/>
                </a:solidFill>
                <a:latin typeface="Comic Sans MS" panose="030F0702030302020204" pitchFamily="66" charset="0"/>
              </a:rPr>
              <a:t>na entrada gera uma corrente i</a:t>
            </a:r>
            <a:r>
              <a:rPr lang="pt-BR" sz="2400" baseline="-25000" dirty="0" smtClean="0">
                <a:solidFill>
                  <a:schemeClr val="tx1"/>
                </a:solidFill>
                <a:latin typeface="Comic Sans MS" panose="030F0702030302020204" pitchFamily="66" charset="0"/>
              </a:rPr>
              <a:t>1</a:t>
            </a:r>
            <a:r>
              <a:rPr lang="pt-BR" sz="2400" dirty="0" smtClean="0">
                <a:solidFill>
                  <a:schemeClr val="tx1"/>
                </a:solidFill>
                <a:latin typeface="Comic Sans MS" panose="030F0702030302020204" pitchFamily="66" charset="0"/>
              </a:rPr>
              <a:t>= -i</a:t>
            </a:r>
            <a:r>
              <a:rPr lang="pt-BR" sz="2400" baseline="-25000" dirty="0" smtClean="0">
                <a:solidFill>
                  <a:schemeClr val="tx1"/>
                </a:solidFill>
                <a:latin typeface="Comic Sans MS" panose="030F0702030302020204" pitchFamily="66" charset="0"/>
              </a:rPr>
              <a:t>2</a:t>
            </a:r>
            <a:r>
              <a:rPr lang="pt-BR" sz="2400" dirty="0" smtClean="0">
                <a:solidFill>
                  <a:schemeClr val="tx1"/>
                </a:solidFill>
                <a:latin typeface="Comic Sans MS" panose="030F0702030302020204" pitchFamily="66" charset="0"/>
              </a:rPr>
              <a:t>= V</a:t>
            </a:r>
            <a:r>
              <a:rPr lang="pt-BR" sz="2400" baseline="-25000" dirty="0" smtClean="0">
                <a:solidFill>
                  <a:schemeClr val="tx1"/>
                </a:solidFill>
                <a:latin typeface="Comic Sans MS" panose="030F0702030302020204" pitchFamily="66" charset="0"/>
              </a:rPr>
              <a:t>DC</a:t>
            </a:r>
            <a:r>
              <a:rPr lang="pt-BR" sz="2400" dirty="0" smtClean="0">
                <a:solidFill>
                  <a:schemeClr val="tx1"/>
                </a:solidFill>
                <a:latin typeface="Comic Sans MS" panose="030F0702030302020204" pitchFamily="66" charset="0"/>
              </a:rPr>
              <a:t>/R. Essa corrente vai carregando (ou descarregando) o capacitor continuamente.</a:t>
            </a:r>
            <a:endParaRPr lang="pt-BR" sz="2400" dirty="0" smtClean="0">
              <a:solidFill>
                <a:schemeClr val="tx1"/>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a:off x="1528816" y="2756886"/>
            <a:ext cx="2728601" cy="1674239"/>
            <a:chOff x="1563312" y="3800007"/>
            <a:chExt cx="2728601" cy="1674239"/>
          </a:xfrm>
        </p:grpSpPr>
        <p:sp>
          <p:nvSpPr>
            <p:cNvPr id="4" name="Triângulo isósceles 3"/>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5" name="Conector Reto 4"/>
            <p:cNvCxnSpPr>
              <a:stCxn id="4"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2484748" y="5005170"/>
              <a:ext cx="288324" cy="46166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9" name="CaixaDeTexto 8"/>
            <p:cNvSpPr txBox="1"/>
            <p:nvPr/>
          </p:nvSpPr>
          <p:spPr>
            <a:xfrm>
              <a:off x="2504301" y="4229899"/>
              <a:ext cx="288324" cy="46166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0" name="CaixaDeTexto 9"/>
            <p:cNvSpPr txBox="1"/>
            <p:nvPr/>
          </p:nvSpPr>
          <p:spPr>
            <a:xfrm>
              <a:off x="3750850" y="4329442"/>
              <a:ext cx="510076"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endParaRPr lang="pt-BR" sz="2400" dirty="0">
                <a:latin typeface="Comic Sans MS" panose="030F0702030302020204" pitchFamily="66" charset="0"/>
              </a:endParaRPr>
            </a:p>
          </p:txBody>
        </p:sp>
        <p:sp>
          <p:nvSpPr>
            <p:cNvPr id="11" name="Forma livre 10"/>
            <p:cNvSpPr/>
            <p:nvPr/>
          </p:nvSpPr>
          <p:spPr>
            <a:xfrm>
              <a:off x="195134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2" name="CaixaDeTexto 11"/>
            <p:cNvSpPr txBox="1"/>
            <p:nvPr/>
          </p:nvSpPr>
          <p:spPr>
            <a:xfrm>
              <a:off x="1563312" y="4660992"/>
              <a:ext cx="505267"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a:latin typeface="Comic Sans MS" panose="030F0702030302020204" pitchFamily="66" charset="0"/>
                </a:rPr>
                <a:t>d</a:t>
              </a:r>
              <a:endParaRPr lang="pt-BR" sz="2400" dirty="0">
                <a:latin typeface="Comic Sans MS" panose="030F0702030302020204" pitchFamily="66" charset="0"/>
              </a:endParaRPr>
            </a:p>
          </p:txBody>
        </p:sp>
        <p:cxnSp>
          <p:nvCxnSpPr>
            <p:cNvPr id="13" name="Conector de Seta Reta 12"/>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1719773" y="3800007"/>
              <a:ext cx="411528"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grpSp>
      <p:grpSp>
        <p:nvGrpSpPr>
          <p:cNvPr id="15" name="Grupo 14"/>
          <p:cNvGrpSpPr/>
          <p:nvPr/>
        </p:nvGrpSpPr>
        <p:grpSpPr>
          <a:xfrm>
            <a:off x="764574" y="3176057"/>
            <a:ext cx="1381894" cy="255373"/>
            <a:chOff x="4112743" y="3509451"/>
            <a:chExt cx="1381894" cy="255373"/>
          </a:xfrm>
        </p:grpSpPr>
        <p:cxnSp>
          <p:nvCxnSpPr>
            <p:cNvPr id="16" name="Conector Reto 1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18" name="Forma livre 17"/>
          <p:cNvSpPr/>
          <p:nvPr/>
        </p:nvSpPr>
        <p:spPr>
          <a:xfrm>
            <a:off x="3679825" y="2426970"/>
            <a:ext cx="718185" cy="131953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9" name="Forma livre 18"/>
          <p:cNvSpPr/>
          <p:nvPr/>
        </p:nvSpPr>
        <p:spPr>
          <a:xfrm>
            <a:off x="2239146" y="2419339"/>
            <a:ext cx="719663" cy="898329"/>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20" name="Conector Reto 19"/>
          <p:cNvCxnSpPr/>
          <p:nvPr/>
        </p:nvCxnSpPr>
        <p:spPr>
          <a:xfrm>
            <a:off x="1992012" y="4189824"/>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1931635" y="4856734"/>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CaixaDeTexto 21"/>
          <p:cNvSpPr txBox="1"/>
          <p:nvPr/>
        </p:nvSpPr>
        <p:spPr>
          <a:xfrm>
            <a:off x="3124714" y="1801214"/>
            <a:ext cx="370614" cy="461665"/>
          </a:xfrm>
          <a:prstGeom prst="rect">
            <a:avLst/>
          </a:prstGeom>
          <a:noFill/>
        </p:spPr>
        <p:txBody>
          <a:bodyPr wrap="none" rtlCol="0">
            <a:spAutoFit/>
          </a:bodyPr>
          <a:lstStyle/>
          <a:p>
            <a:r>
              <a:rPr lang="pt-BR" sz="2400" dirty="0" smtClean="0">
                <a:latin typeface="Comic Sans MS" panose="030F0702030302020204" pitchFamily="66" charset="0"/>
              </a:rPr>
              <a:t>C</a:t>
            </a:r>
            <a:endParaRPr lang="pt-BR" sz="2400" dirty="0">
              <a:latin typeface="Comic Sans MS" panose="030F0702030302020204" pitchFamily="66" charset="0"/>
            </a:endParaRPr>
          </a:p>
        </p:txBody>
      </p:sp>
      <p:sp>
        <p:nvSpPr>
          <p:cNvPr id="23" name="CaixaDeTexto 22"/>
          <p:cNvSpPr txBox="1"/>
          <p:nvPr/>
        </p:nvSpPr>
        <p:spPr>
          <a:xfrm>
            <a:off x="1251543" y="2732139"/>
            <a:ext cx="374650" cy="460375"/>
          </a:xfrm>
          <a:prstGeom prst="rect">
            <a:avLst/>
          </a:prstGeom>
          <a:noFill/>
        </p:spPr>
        <p:txBody>
          <a:bodyPr wrap="none" rtlCol="0">
            <a:spAutoFit/>
          </a:bodyPr>
          <a:lstStyle/>
          <a:p>
            <a:r>
              <a:rPr lang="pt-BR" sz="2400" dirty="0" smtClean="0">
                <a:latin typeface="Comic Sans MS" panose="030F0702030302020204" pitchFamily="66" charset="0"/>
              </a:rPr>
              <a:t>R</a:t>
            </a:r>
            <a:endParaRPr lang="pt-BR" sz="2400" dirty="0">
              <a:latin typeface="Comic Sans MS" panose="030F0702030302020204" pitchFamily="66" charset="0"/>
            </a:endParaRPr>
          </a:p>
        </p:txBody>
      </p:sp>
      <p:cxnSp>
        <p:nvCxnSpPr>
          <p:cNvPr id="24" name="Conector de Seta Reta 23"/>
          <p:cNvCxnSpPr/>
          <p:nvPr/>
        </p:nvCxnSpPr>
        <p:spPr>
          <a:xfrm>
            <a:off x="3186271" y="1860216"/>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5" name="CaixaDeTexto 24"/>
          <p:cNvSpPr txBox="1"/>
          <p:nvPr/>
        </p:nvSpPr>
        <p:spPr>
          <a:xfrm>
            <a:off x="3465436" y="2530040"/>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7" name="Forma livre 26"/>
          <p:cNvSpPr/>
          <p:nvPr/>
        </p:nvSpPr>
        <p:spPr>
          <a:xfrm>
            <a:off x="2214822" y="3819482"/>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28" name="Forma livre 27"/>
          <p:cNvSpPr/>
          <p:nvPr/>
        </p:nvSpPr>
        <p:spPr>
          <a:xfrm>
            <a:off x="484125" y="3391262"/>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nvGrpSpPr>
          <p:cNvPr id="29" name="Grupo 28"/>
          <p:cNvGrpSpPr/>
          <p:nvPr/>
        </p:nvGrpSpPr>
        <p:grpSpPr>
          <a:xfrm>
            <a:off x="2954766" y="2248271"/>
            <a:ext cx="756638" cy="371649"/>
            <a:chOff x="6583958" y="4225065"/>
            <a:chExt cx="756638" cy="371649"/>
          </a:xfrm>
        </p:grpSpPr>
        <p:cxnSp>
          <p:nvCxnSpPr>
            <p:cNvPr id="30" name="Conector Reto 29"/>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a:off x="6997287" y="4225065"/>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 name="CaixaDeTexto 33"/>
          <p:cNvSpPr txBox="1"/>
          <p:nvPr/>
        </p:nvSpPr>
        <p:spPr>
          <a:xfrm>
            <a:off x="7046420" y="1352198"/>
            <a:ext cx="1936115" cy="521970"/>
          </a:xfrm>
          <a:prstGeom prst="rect">
            <a:avLst/>
          </a:prstGeom>
          <a:noFill/>
        </p:spPr>
        <p:txBody>
          <a:bodyPr wrap="none" rtlCol="0">
            <a:spAutoFit/>
          </a:bodyPr>
          <a:lstStyle/>
          <a:p>
            <a:r>
              <a:rPr lang="pt-BR" sz="2800" i="1" dirty="0" smtClean="0">
                <a:latin typeface="Cambria" panose="02040503050406030204" charset="0"/>
                <a:cs typeface="Cambria" panose="02040503050406030204" charset="0"/>
              </a:rPr>
              <a:t>i</a:t>
            </a:r>
            <a:r>
              <a:rPr lang="pt-BR" sz="2800" i="1" baseline="-25000" dirty="0" smtClean="0">
                <a:latin typeface="Cambria" panose="02040503050406030204" charset="0"/>
                <a:cs typeface="Cambria" panose="02040503050406030204" charset="0"/>
              </a:rPr>
              <a:t>1 </a:t>
            </a:r>
            <a:r>
              <a:rPr lang="pt-BR" sz="2800" i="1" dirty="0" smtClean="0">
                <a:latin typeface="Cambria" panose="02040503050406030204" charset="0"/>
                <a:cs typeface="Cambria" panose="02040503050406030204" charset="0"/>
              </a:rPr>
              <a:t>= </a:t>
            </a:r>
            <a:r>
              <a:rPr lang="pt-BR" sz="2800" i="1" dirty="0" err="1" smtClean="0">
                <a:latin typeface="Cambria" panose="02040503050406030204" charset="0"/>
                <a:cs typeface="Cambria" panose="02040503050406030204" charset="0"/>
              </a:rPr>
              <a:t>V</a:t>
            </a:r>
            <a:r>
              <a:rPr lang="pt-BR" sz="2800" i="1" baseline="-25000" dirty="0" err="1" smtClean="0">
                <a:latin typeface="Cambria" panose="02040503050406030204" charset="0"/>
                <a:cs typeface="Cambria" panose="02040503050406030204" charset="0"/>
              </a:rPr>
              <a:t>in</a:t>
            </a:r>
            <a:r>
              <a:rPr lang="pt-BR" sz="2800" i="1" dirty="0" smtClean="0">
                <a:latin typeface="Cambria" panose="02040503050406030204" charset="0"/>
                <a:cs typeface="Cambria" panose="02040503050406030204" charset="0"/>
              </a:rPr>
              <a:t>(s)</a:t>
            </a:r>
            <a:r>
              <a:rPr lang="pt-BR" sz="2800" i="1" baseline="-25000" dirty="0" smtClean="0">
                <a:latin typeface="Cambria" panose="02040503050406030204" charset="0"/>
                <a:cs typeface="Cambria" panose="02040503050406030204" charset="0"/>
              </a:rPr>
              <a:t> </a:t>
            </a:r>
            <a:r>
              <a:rPr lang="pt-BR" sz="2800" i="1" dirty="0" smtClean="0">
                <a:latin typeface="Cambria" panose="02040503050406030204" charset="0"/>
                <a:cs typeface="Cambria" panose="02040503050406030204" charset="0"/>
              </a:rPr>
              <a:t>/R</a:t>
            </a:r>
            <a:endParaRPr lang="pt-BR" sz="2800" i="1" dirty="0" smtClean="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35" name="CaixaDeTexto 34"/>
              <p:cNvSpPr txBox="1"/>
              <p:nvPr/>
            </p:nvSpPr>
            <p:spPr>
              <a:xfrm>
                <a:off x="7108722" y="2238111"/>
                <a:ext cx="1908810" cy="521970"/>
              </a:xfrm>
              <a:prstGeom prst="rect">
                <a:avLst/>
              </a:prstGeom>
              <a:noFill/>
            </p:spPr>
            <p:txBody>
              <a:bodyPr wrap="none" rtlCol="0">
                <a:spAutoFit/>
              </a:bodyPr>
              <a:lstStyle/>
              <a:p>
                <a:r>
                  <a:rPr lang="pt-BR" sz="2800" i="1" dirty="0" smtClean="0">
                    <a:latin typeface="Cambria" panose="02040503050406030204" charset="0"/>
                    <a:cs typeface="Cambria" panose="02040503050406030204" charset="0"/>
                  </a:rPr>
                  <a:t>i</a:t>
                </a:r>
                <a:r>
                  <a:rPr lang="pt-BR" sz="2800" i="1" baseline="-25000" dirty="0">
                    <a:latin typeface="Cambria" panose="02040503050406030204" charset="0"/>
                    <a:cs typeface="Cambria" panose="02040503050406030204" charset="0"/>
                  </a:rPr>
                  <a:t>2</a:t>
                </a:r>
                <a:r>
                  <a:rPr lang="pt-BR" sz="2800" i="1" baseline="-25000" dirty="0" smtClean="0">
                    <a:latin typeface="Cambria" panose="02040503050406030204" charset="0"/>
                    <a:cs typeface="Cambria" panose="02040503050406030204" charset="0"/>
                  </a:rPr>
                  <a:t> </a:t>
                </a:r>
                <a:r>
                  <a:rPr lang="pt-BR" sz="2800" i="1" dirty="0" smtClean="0">
                    <a:latin typeface="Cambria" panose="02040503050406030204" charset="0"/>
                    <a:cs typeface="Cambria" panose="02040503050406030204" charset="0"/>
                  </a:rPr>
                  <a:t>= </a:t>
                </a:r>
                <a14:m>
                  <m:oMath xmlns:m="http://schemas.openxmlformats.org/officeDocument/2006/math">
                    <m:r>
                      <a:rPr lang="pt-BR" sz="2800" b="0" i="1" smtClean="0">
                        <a:latin typeface="Cambria Math" panose="02040503050406030204" pitchFamily="18" charset="0"/>
                        <a:cs typeface="Cambria Math" panose="02040503050406030204" pitchFamily="18" charset="0"/>
                      </a:rPr>
                      <m:t>𝑠</m:t>
                    </m:r>
                    <m:r>
                      <a:rPr lang="pt-BR" sz="2800" b="0" i="1" smtClean="0">
                        <a:latin typeface="Cambria Math" panose="02040503050406030204" pitchFamily="18" charset="0"/>
                        <a:cs typeface="Cambria Math" panose="02040503050406030204" pitchFamily="18" charset="0"/>
                      </a:rPr>
                      <m:t>𝐶</m:t>
                    </m:r>
                    <m:sSub>
                      <m:sSubPr>
                        <m:ctrlPr>
                          <a:rPr lang="pt-BR" sz="2800" b="0" i="1" smtClean="0">
                            <a:latin typeface="Cambria Math" panose="02040503050406030204" pitchFamily="18" charset="0"/>
                            <a:cs typeface="Cambria Math" panose="02040503050406030204" pitchFamily="18" charset="0"/>
                          </a:rPr>
                        </m:ctrlPr>
                      </m:sSubPr>
                      <m:e>
                        <m:r>
                          <a:rPr lang="pt-BR" sz="2800" b="0" i="1" smtClean="0">
                            <a:latin typeface="Cambria Math" panose="02040503050406030204" pitchFamily="18" charset="0"/>
                            <a:cs typeface="Cambria Math" panose="02040503050406030204" pitchFamily="18" charset="0"/>
                          </a:rPr>
                          <m:t>𝑉</m:t>
                        </m:r>
                      </m:e>
                      <m:sub>
                        <m:r>
                          <a:rPr lang="pt-BR" sz="2800" b="0" i="1" smtClean="0">
                            <a:latin typeface="Cambria Math" panose="02040503050406030204" pitchFamily="18" charset="0"/>
                            <a:ea typeface="MS Mincho" charset="0"/>
                            <a:cs typeface="Cambria Math" panose="02040503050406030204" pitchFamily="18" charset="0"/>
                          </a:rPr>
                          <m:t>0</m:t>
                        </m:r>
                      </m:sub>
                    </m:sSub>
                  </m:oMath>
                </a14:m>
                <a:r>
                  <a:rPr lang="pt-BR" sz="2800" i="1" dirty="0" smtClean="0">
                    <a:latin typeface="Cambria" panose="02040503050406030204" charset="0"/>
                    <a:cs typeface="Cambria" panose="02040503050406030204" charset="0"/>
                  </a:rPr>
                  <a:t>(s)</a:t>
                </a:r>
                <a:endParaRPr lang="pt-BR" sz="2800" i="1" dirty="0">
                  <a:latin typeface="Cambria" panose="02040503050406030204" charset="0"/>
                  <a:cs typeface="Cambria" panose="02040503050406030204" charset="0"/>
                </a:endParaRPr>
              </a:p>
            </p:txBody>
          </p:sp>
        </mc:Choice>
        <mc:Fallback>
          <p:sp>
            <p:nvSpPr>
              <p:cNvPr id="35" name="CaixaDeTexto 34"/>
              <p:cNvSpPr txBox="1">
                <a:spLocks noRot="1" noChangeAspect="1" noMove="1" noResize="1" noEditPoints="1" noAdjustHandles="1" noChangeArrowheads="1" noChangeShapeType="1" noTextEdit="1"/>
              </p:cNvSpPr>
              <p:nvPr/>
            </p:nvSpPr>
            <p:spPr>
              <a:xfrm>
                <a:off x="7108722" y="2238111"/>
                <a:ext cx="1908810" cy="521970"/>
              </a:xfrm>
              <a:prstGeom prst="rect">
                <a:avLst/>
              </a:prstGeom>
              <a:blipFill rotWithShape="1">
                <a:blip r:embed="rId1"/>
                <a:stretch>
                  <a:fillRect l="-28" t="-71" r="28" b="-4065"/>
                </a:stretch>
              </a:blipFill>
            </p:spPr>
            <p:txBody>
              <a:bodyPr/>
              <a:lstStyle/>
              <a:p>
                <a:r>
                  <a:rPr lang="pt-BR" altLang="en-US">
                    <a:noFill/>
                  </a:rPr>
                  <a:t> </a:t>
                </a:r>
              </a:p>
            </p:txBody>
          </p:sp>
        </mc:Fallback>
      </mc:AlternateContent>
      <p:sp>
        <p:nvSpPr>
          <p:cNvPr id="36" name="CaixaDeTexto 35"/>
          <p:cNvSpPr txBox="1"/>
          <p:nvPr/>
        </p:nvSpPr>
        <p:spPr>
          <a:xfrm>
            <a:off x="7108738" y="4140678"/>
            <a:ext cx="1917700" cy="583565"/>
          </a:xfrm>
          <a:prstGeom prst="rect">
            <a:avLst/>
          </a:prstGeom>
          <a:noFill/>
        </p:spPr>
        <p:txBody>
          <a:bodyPr wrap="none" rtlCol="0">
            <a:spAutoFit/>
          </a:bodyPr>
          <a:lstStyle/>
          <a:p>
            <a:r>
              <a:rPr lang="pt-BR" sz="3200" i="1" dirty="0" smtClean="0">
                <a:latin typeface="Cambria" panose="02040503050406030204" charset="0"/>
                <a:cs typeface="Cambria" panose="02040503050406030204" charset="0"/>
              </a:rPr>
              <a:t>i</a:t>
            </a:r>
            <a:r>
              <a:rPr lang="pt-BR" sz="3200" i="1" baseline="-25000" dirty="0" smtClean="0">
                <a:latin typeface="Cambria" panose="02040503050406030204" charset="0"/>
                <a:cs typeface="Cambria" panose="02040503050406030204" charset="0"/>
              </a:rPr>
              <a:t>1 </a:t>
            </a:r>
            <a:r>
              <a:rPr lang="pt-BR" sz="3200" i="1" dirty="0" smtClean="0">
                <a:latin typeface="Cambria" panose="02040503050406030204" charset="0"/>
                <a:cs typeface="Cambria" panose="02040503050406030204" charset="0"/>
              </a:rPr>
              <a:t>= </a:t>
            </a:r>
            <a:r>
              <a:rPr lang="pt-BR" sz="3200" i="1" dirty="0" smtClean="0">
                <a:latin typeface="Arial" panose="020B0604020202020204" pitchFamily="34" charset="0"/>
                <a:cs typeface="Arial" panose="020B0604020202020204" pitchFamily="34" charset="0"/>
              </a:rPr>
              <a:t>–</a:t>
            </a:r>
            <a:r>
              <a:rPr lang="pt-BR" sz="3200" i="1" dirty="0" smtClean="0">
                <a:latin typeface="Cambria" panose="02040503050406030204" charset="0"/>
                <a:cs typeface="Cambria" panose="02040503050406030204" charset="0"/>
              </a:rPr>
              <a:t>i</a:t>
            </a:r>
            <a:r>
              <a:rPr lang="pt-BR" sz="3200" i="1" baseline="-25000" dirty="0" smtClean="0">
                <a:latin typeface="Cambria" panose="02040503050406030204" charset="0"/>
                <a:cs typeface="Cambria" panose="02040503050406030204" charset="0"/>
              </a:rPr>
              <a:t>2 </a:t>
            </a:r>
            <a:r>
              <a:rPr lang="pt-BR" sz="3200" i="1" dirty="0" smtClean="0">
                <a:latin typeface="Arial" panose="020B0604020202020204" pitchFamily="34" charset="0"/>
                <a:cs typeface="Arial" panose="020B0604020202020204" pitchFamily="34" charset="0"/>
              </a:rPr>
              <a:t>‒ </a:t>
            </a:r>
            <a:r>
              <a:rPr lang="pt-BR" sz="3200" i="1" dirty="0" smtClean="0">
                <a:latin typeface="Cambria" panose="02040503050406030204" charset="0"/>
                <a:cs typeface="Cambria" panose="02040503050406030204" charset="0"/>
              </a:rPr>
              <a:t>i</a:t>
            </a:r>
            <a:r>
              <a:rPr lang="pt-BR" sz="3200" i="1" baseline="-25000" dirty="0" smtClean="0">
                <a:latin typeface="Cambria" panose="02040503050406030204" charset="0"/>
                <a:cs typeface="Cambria" panose="02040503050406030204" charset="0"/>
              </a:rPr>
              <a:t>3</a:t>
            </a:r>
            <a:endParaRPr lang="pt-BR" sz="3200" i="1" baseline="-25000" dirty="0" smtClean="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38" name="CaixaDeTexto 37"/>
              <p:cNvSpPr txBox="1"/>
              <p:nvPr/>
            </p:nvSpPr>
            <p:spPr>
              <a:xfrm>
                <a:off x="6069965" y="5116654"/>
                <a:ext cx="3836670" cy="963930"/>
              </a:xfrm>
              <a:prstGeom prst="rect">
                <a:avLst/>
              </a:prstGeom>
              <a:noFill/>
              <a:ln w="15875">
                <a:noFill/>
              </a:ln>
            </p:spPr>
            <p:txBody>
              <a:bodyPr wrap="square" rtlCol="0">
                <a:spAutoFit/>
              </a:bodyPr>
              <a:lstStyle/>
              <a:p>
                <a14:m>
                  <m:oMathPara xmlns:m="http://schemas.openxmlformats.org/officeDocument/2006/math">
                    <m:oMathParaPr>
                      <m:jc m:val="centerGroup"/>
                    </m:oMathParaPr>
                    <m:oMath xmlns:m="http://schemas.openxmlformats.org/officeDocument/2006/math">
                      <m:f>
                        <m:fPr>
                          <m:ctrlPr>
                            <a:rPr lang="pt-BR" sz="2800" b="0" i="1" smtClean="0">
                              <a:latin typeface="Cambria Math" panose="02040503050406030204" pitchFamily="18" charset="0"/>
                              <a:cs typeface="Cambria Math" panose="02040503050406030204" pitchFamily="18" charset="0"/>
                            </a:rPr>
                          </m:ctrlPr>
                        </m:fPr>
                        <m:num>
                          <m:sSub>
                            <m:sSubPr>
                              <m:ctrlPr>
                                <a:rPr 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𝑖𝑛</m:t>
                              </m:r>
                            </m:sub>
                          </m:sSub>
                        </m:num>
                        <m:den>
                          <m:r>
                            <a:rPr lang="en-US" altLang="pt-BR" sz="2800" b="0" i="1" smtClean="0">
                              <a:latin typeface="Cambria Math" panose="02040503050406030204" pitchFamily="18" charset="0"/>
                              <a:cs typeface="Cambria Math" panose="02040503050406030204" pitchFamily="18" charset="0"/>
                            </a:rPr>
                            <m:t>𝑅</m:t>
                          </m:r>
                        </m:den>
                      </m:f>
                      <m:r>
                        <a:rPr lang="pt-BR" sz="2800" b="0" i="1" smtClean="0">
                          <a:latin typeface="Cambria Math" panose="02040503050406030204" pitchFamily="18" charset="0"/>
                        </a:rPr>
                        <m:t>=−</m:t>
                      </m:r>
                      <m:sSub>
                        <m:sSubPr>
                          <m:ctrlPr>
                            <a:rPr 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0</m:t>
                          </m:r>
                        </m:sub>
                      </m:sSub>
                      <m:d>
                        <m:dPr>
                          <m:ctrlPr>
                            <a:rPr lang="pt-BR" sz="2800" b="0" i="1" smtClean="0">
                              <a:latin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cs typeface="Cambria Math" panose="02040503050406030204" pitchFamily="18" charset="0"/>
                            </a:rPr>
                            <m:t>𝑆𝐶</m:t>
                          </m:r>
                          <m:r>
                            <a:rPr lang="en-US" altLang="pt-BR" sz="2800" b="0" i="1" smtClean="0">
                              <a:latin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𝑅</m:t>
                                  </m:r>
                                </m:e>
                                <m:sub>
                                  <m:r>
                                    <a:rPr lang="en-US" altLang="pt-BR" sz="2800" i="1" smtClean="0">
                                      <a:latin typeface="Cambria Math" panose="02040503050406030204" pitchFamily="18" charset="0"/>
                                      <a:cs typeface="Cambria Math" panose="02040503050406030204" pitchFamily="18" charset="0"/>
                                    </a:rPr>
                                    <m:t>∞</m:t>
                                  </m:r>
                                </m:sub>
                              </m:sSub>
                            </m:den>
                          </m:f>
                        </m:e>
                      </m:d>
                    </m:oMath>
                  </m:oMathPara>
                </a14:m>
                <a:endParaRPr lang="pt-BR" sz="2000" dirty="0"/>
              </a:p>
            </p:txBody>
          </p:sp>
        </mc:Choice>
        <mc:Fallback>
          <p:sp>
            <p:nvSpPr>
              <p:cNvPr id="38" name="CaixaDeTexto 37"/>
              <p:cNvSpPr txBox="1">
                <a:spLocks noRot="1" noChangeAspect="1" noMove="1" noResize="1" noEditPoints="1" noAdjustHandles="1" noChangeArrowheads="1" noChangeShapeType="1" noTextEdit="1"/>
              </p:cNvSpPr>
              <p:nvPr/>
            </p:nvSpPr>
            <p:spPr>
              <a:xfrm>
                <a:off x="6069965" y="5116654"/>
                <a:ext cx="3836670" cy="963930"/>
              </a:xfrm>
              <a:prstGeom prst="rect">
                <a:avLst/>
              </a:prstGeom>
              <a:blipFill rotWithShape="1">
                <a:blip r:embed="rId2"/>
                <a:stretch>
                  <a:fillRect t="-48" b="48"/>
                </a:stretch>
              </a:blipFill>
              <a:ln w="15875">
                <a:noFill/>
              </a:ln>
            </p:spPr>
            <p:txBody>
              <a:bodyPr/>
              <a:lstStyle/>
              <a:p>
                <a:r>
                  <a:rPr lang="pt-BR" altLang="en-US">
                    <a:noFill/>
                  </a:rPr>
                  <a:t> </a:t>
                </a:r>
              </a:p>
            </p:txBody>
          </p:sp>
        </mc:Fallback>
      </mc:AlternateContent>
      <p:sp>
        <p:nvSpPr>
          <p:cNvPr id="39" name="Espaço Reservado para Conteúdo 2"/>
          <p:cNvSpPr txBox="1"/>
          <p:nvPr/>
        </p:nvSpPr>
        <p:spPr>
          <a:xfrm>
            <a:off x="425450" y="379730"/>
            <a:ext cx="7182485" cy="45783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fontAlgn="auto">
              <a:spcAft>
                <a:spcPts val="600"/>
              </a:spcAft>
            </a:pPr>
            <a:r>
              <a:rPr lang="pt-BR" sz="2400" b="1" dirty="0" smtClean="0">
                <a:solidFill>
                  <a:srgbClr val="C00000"/>
                </a:solidFill>
                <a:latin typeface="Comic Sans MS" panose="030F0702030302020204" pitchFamily="66" charset="0"/>
              </a:rPr>
              <a:t>Circuito Integrador Inversor com resistor</a:t>
            </a:r>
            <a:endParaRPr lang="pt-BR" sz="2400" b="1" dirty="0" smtClean="0">
              <a:solidFill>
                <a:srgbClr val="C00000"/>
              </a:solidFill>
              <a:latin typeface="Comic Sans MS" panose="030F0702030302020204" pitchFamily="66" charset="0"/>
            </a:endParaRPr>
          </a:p>
        </p:txBody>
      </p:sp>
      <p:grpSp>
        <p:nvGrpSpPr>
          <p:cNvPr id="26" name="Grupo 25"/>
          <p:cNvGrpSpPr/>
          <p:nvPr/>
        </p:nvGrpSpPr>
        <p:grpSpPr>
          <a:xfrm>
            <a:off x="2688624" y="1515532"/>
            <a:ext cx="1381894" cy="255373"/>
            <a:chOff x="4112743" y="3509451"/>
            <a:chExt cx="1381894" cy="255373"/>
          </a:xfrm>
        </p:grpSpPr>
        <p:cxnSp>
          <p:nvCxnSpPr>
            <p:cNvPr id="40" name="Conector Reto 39"/>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Retângulo 40"/>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45" name="Forma livre 44"/>
          <p:cNvSpPr/>
          <p:nvPr/>
        </p:nvSpPr>
        <p:spPr>
          <a:xfrm>
            <a:off x="3975735" y="1642110"/>
            <a:ext cx="412115" cy="836295"/>
          </a:xfrm>
          <a:custGeom>
            <a:avLst/>
            <a:gdLst>
              <a:gd name="connisteX0" fmla="*/ 397510 w 397510"/>
              <a:gd name="connsiteY0" fmla="*/ 974725 h 974725"/>
              <a:gd name="connisteX1" fmla="*/ 397510 w 397510"/>
              <a:gd name="connsiteY1" fmla="*/ 5715 h 974725"/>
              <a:gd name="connisteX2" fmla="*/ 0 w 397510"/>
              <a:gd name="connsiteY2" fmla="*/ 0 h 974725"/>
            </a:gdLst>
            <a:ahLst/>
            <a:cxnLst>
              <a:cxn ang="0">
                <a:pos x="connisteX0" y="connsiteY0"/>
              </a:cxn>
              <a:cxn ang="0">
                <a:pos x="connisteX1" y="connsiteY1"/>
              </a:cxn>
              <a:cxn ang="0">
                <a:pos x="connisteX2" y="connsiteY2"/>
              </a:cxn>
            </a:cxnLst>
            <a:rect l="l" t="t" r="r" b="b"/>
            <a:pathLst>
              <a:path w="397510" h="974725">
                <a:moveTo>
                  <a:pt x="397510" y="974725"/>
                </a:moveTo>
                <a:lnTo>
                  <a:pt x="397510" y="5715"/>
                </a:lnTo>
                <a:lnTo>
                  <a:pt x="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a:off x="2239010" y="1647190"/>
            <a:ext cx="518160" cy="774700"/>
          </a:xfrm>
          <a:custGeom>
            <a:avLst/>
            <a:gdLst>
              <a:gd name="connisteX0" fmla="*/ 0 w 588010"/>
              <a:gd name="connsiteY0" fmla="*/ 851535 h 851535"/>
              <a:gd name="connisteX1" fmla="*/ 0 w 588010"/>
              <a:gd name="connsiteY1" fmla="*/ 0 h 851535"/>
              <a:gd name="connisteX2" fmla="*/ 588010 w 588010"/>
              <a:gd name="connsiteY2" fmla="*/ 5715 h 851535"/>
            </a:gdLst>
            <a:ahLst/>
            <a:cxnLst>
              <a:cxn ang="0">
                <a:pos x="connisteX0" y="connsiteY0"/>
              </a:cxn>
              <a:cxn ang="0">
                <a:pos x="connisteX1" y="connsiteY1"/>
              </a:cxn>
              <a:cxn ang="0">
                <a:pos x="connisteX2" y="connsiteY2"/>
              </a:cxn>
            </a:cxnLst>
            <a:rect l="l" t="t" r="r" b="b"/>
            <a:pathLst>
              <a:path w="588010" h="851535">
                <a:moveTo>
                  <a:pt x="0" y="851535"/>
                </a:moveTo>
                <a:lnTo>
                  <a:pt x="0" y="0"/>
                </a:lnTo>
                <a:lnTo>
                  <a:pt x="588010" y="5715"/>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8" name="CaixaDeTexto 22"/>
          <p:cNvSpPr txBox="1"/>
          <p:nvPr/>
        </p:nvSpPr>
        <p:spPr>
          <a:xfrm>
            <a:off x="3085423" y="1055104"/>
            <a:ext cx="515620" cy="46037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sym typeface="Symbol" panose="05050102010706020507" charset="0"/>
              </a:rPr>
              <a:t></a:t>
            </a:r>
            <a:endParaRPr lang="pt-BR" sz="2400" baseline="-25000" dirty="0" smtClean="0">
              <a:latin typeface="Comic Sans MS" panose="030F0702030302020204" pitchFamily="66" charset="0"/>
              <a:sym typeface="Symbol" panose="05050102010706020507" charset="0"/>
            </a:endParaRPr>
          </a:p>
        </p:txBody>
      </p:sp>
      <p:cxnSp>
        <p:nvCxnSpPr>
          <p:cNvPr id="59" name="Conector de Seta Reta 58"/>
          <p:cNvCxnSpPr/>
          <p:nvPr/>
        </p:nvCxnSpPr>
        <p:spPr>
          <a:xfrm>
            <a:off x="3124676" y="2715561"/>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61" name="CaixaDeTexto 24"/>
          <p:cNvSpPr txBox="1"/>
          <p:nvPr/>
        </p:nvSpPr>
        <p:spPr>
          <a:xfrm>
            <a:off x="3646411" y="1658820"/>
            <a:ext cx="389255" cy="46037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3</a:t>
            </a:r>
            <a:endParaRPr lang="pt-BR" sz="2400" baseline="-25000"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64" name="CaixaDeTexto 34"/>
              <p:cNvSpPr txBox="1"/>
              <p:nvPr/>
            </p:nvSpPr>
            <p:spPr>
              <a:xfrm>
                <a:off x="7108722" y="3234426"/>
                <a:ext cx="2041525" cy="521970"/>
              </a:xfrm>
              <a:prstGeom prst="rect">
                <a:avLst/>
              </a:prstGeom>
              <a:noFill/>
            </p:spPr>
            <p:txBody>
              <a:bodyPr wrap="none" rtlCol="0">
                <a:spAutoFit/>
              </a:bodyPr>
              <a:lstStyle/>
              <a:p>
                <a:pPr algn="l"/>
                <a:r>
                  <a:rPr lang="pt-BR" sz="2800" i="1" dirty="0">
                    <a:latin typeface="Cambria" panose="02040503050406030204" charset="0"/>
                    <a:cs typeface="Cambria" panose="02040503050406030204" charset="0"/>
                  </a:rPr>
                  <a:t>i</a:t>
                </a:r>
                <a:r>
                  <a:rPr lang="pt-BR" sz="2800" i="1" baseline="-25000" dirty="0">
                    <a:latin typeface="Cambria" panose="02040503050406030204" charset="0"/>
                    <a:cs typeface="Cambria" panose="02040503050406030204" charset="0"/>
                  </a:rPr>
                  <a:t>3</a:t>
                </a:r>
                <a:r>
                  <a:rPr lang="pt-BR" sz="2800" i="1" baseline="-25000" dirty="0" smtClean="0">
                    <a:latin typeface="Cambria" panose="02040503050406030204" charset="0"/>
                    <a:cs typeface="Cambria" panose="02040503050406030204" charset="0"/>
                  </a:rPr>
                  <a:t> </a:t>
                </a:r>
                <a:r>
                  <a:rPr lang="pt-BR" sz="2800" i="1" dirty="0" smtClean="0">
                    <a:latin typeface="Cambria" panose="02040503050406030204" charset="0"/>
                    <a:cs typeface="Cambria" panose="02040503050406030204" charset="0"/>
                  </a:rPr>
                  <a:t>= </a:t>
                </a:r>
                <a14:m>
                  <m:oMath xmlns:m="http://schemas.openxmlformats.org/officeDocument/2006/math">
                    <m:sSub>
                      <m:sSubPr>
                        <m:ctrlPr>
                          <a:rPr lang="pt-BR" sz="2800" b="0" i="1" smtClean="0">
                            <a:latin typeface="Cambria Math" panose="02040503050406030204" pitchFamily="18" charset="0"/>
                            <a:cs typeface="Cambria Math" panose="02040503050406030204" pitchFamily="18" charset="0"/>
                          </a:rPr>
                        </m:ctrlPr>
                      </m:sSubPr>
                      <m:e>
                        <m:r>
                          <a:rPr lang="pt-BR" sz="2800" b="0" i="1" smtClean="0">
                            <a:latin typeface="Cambria Math" panose="02040503050406030204" pitchFamily="18" charset="0"/>
                            <a:cs typeface="Cambria Math" panose="02040503050406030204" pitchFamily="18" charset="0"/>
                          </a:rPr>
                          <m:t>𝑉</m:t>
                        </m:r>
                      </m:e>
                      <m:sub>
                        <m:r>
                          <a:rPr lang="pt-BR" sz="2800" b="0" i="1" smtClean="0">
                            <a:latin typeface="Cambria Math" panose="02040503050406030204" pitchFamily="18" charset="0"/>
                            <a:ea typeface="MS Mincho" charset="0"/>
                            <a:cs typeface="Cambria Math" panose="02040503050406030204" pitchFamily="18" charset="0"/>
                          </a:rPr>
                          <m:t>0</m:t>
                        </m:r>
                      </m:sub>
                    </m:sSub>
                  </m:oMath>
                </a14:m>
                <a:r>
                  <a:rPr lang="pt-BR" sz="2800" i="1" dirty="0" smtClean="0">
                    <a:latin typeface="Cambria" panose="02040503050406030204" charset="0"/>
                    <a:cs typeface="Cambria" panose="02040503050406030204" charset="0"/>
                  </a:rPr>
                  <a:t>(s)/</a:t>
                </a:r>
                <a:r>
                  <a:rPr lang="pt-BR" sz="2800" i="1" dirty="0" smtClean="0">
                    <a:latin typeface="Cambria" panose="02040503050406030204" charset="0"/>
                    <a:cs typeface="Cambria" panose="02040503050406030204" charset="0"/>
                    <a:sym typeface="+mn-ea"/>
                  </a:rPr>
                  <a:t>R</a:t>
                </a:r>
                <a:r>
                  <a:rPr lang="pt-BR" sz="2800" i="1" baseline="-25000" dirty="0" smtClean="0">
                    <a:latin typeface="Cambria" panose="02040503050406030204" charset="0"/>
                    <a:cs typeface="Cambria" panose="02040503050406030204" charset="0"/>
                    <a:sym typeface="Symbol" panose="05050102010706020507" charset="0"/>
                  </a:rPr>
                  <a:t></a:t>
                </a:r>
                <a:endParaRPr lang="pt-BR" sz="2800" i="1" baseline="-25000" dirty="0" smtClean="0">
                  <a:latin typeface="Cambria" panose="02040503050406030204" charset="0"/>
                  <a:cs typeface="Cambria" panose="02040503050406030204" charset="0"/>
                  <a:sym typeface="Symbol" panose="05050102010706020507" charset="0"/>
                </a:endParaRPr>
              </a:p>
            </p:txBody>
          </p:sp>
        </mc:Choice>
        <mc:Fallback>
          <p:sp>
            <p:nvSpPr>
              <p:cNvPr id="64" name="CaixaDeTexto 34"/>
              <p:cNvSpPr txBox="1">
                <a:spLocks noRot="1" noChangeAspect="1" noMove="1" noResize="1" noEditPoints="1" noAdjustHandles="1" noChangeArrowheads="1" noChangeShapeType="1" noTextEdit="1"/>
              </p:cNvSpPr>
              <p:nvPr/>
            </p:nvSpPr>
            <p:spPr>
              <a:xfrm>
                <a:off x="7108722" y="3234426"/>
                <a:ext cx="2041525" cy="521970"/>
              </a:xfrm>
              <a:prstGeom prst="rect">
                <a:avLst/>
              </a:prstGeom>
              <a:blipFill rotWithShape="1">
                <a:blip r:embed="rId3"/>
                <a:stretch>
                  <a:fillRect l="-26" t="-71" r="26" b="-4065"/>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a:off x="1243066" y="3021681"/>
            <a:ext cx="2728601" cy="1674239"/>
            <a:chOff x="1563312" y="3800007"/>
            <a:chExt cx="2728601" cy="1674239"/>
          </a:xfrm>
        </p:grpSpPr>
        <p:sp>
          <p:nvSpPr>
            <p:cNvPr id="4" name="Triângulo isósceles 3"/>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5" name="Conector Reto 4"/>
            <p:cNvCxnSpPr>
              <a:stCxn id="4"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2484748" y="5005170"/>
              <a:ext cx="288324" cy="46166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9" name="CaixaDeTexto 8"/>
            <p:cNvSpPr txBox="1"/>
            <p:nvPr/>
          </p:nvSpPr>
          <p:spPr>
            <a:xfrm>
              <a:off x="2504301" y="4229899"/>
              <a:ext cx="288324" cy="46166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0" name="CaixaDeTexto 9"/>
            <p:cNvSpPr txBox="1"/>
            <p:nvPr/>
          </p:nvSpPr>
          <p:spPr>
            <a:xfrm>
              <a:off x="3750850" y="4329442"/>
              <a:ext cx="510076"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endParaRPr lang="pt-BR" sz="2400" dirty="0">
                <a:latin typeface="Comic Sans MS" panose="030F0702030302020204" pitchFamily="66" charset="0"/>
              </a:endParaRPr>
            </a:p>
          </p:txBody>
        </p:sp>
        <p:sp>
          <p:nvSpPr>
            <p:cNvPr id="11" name="Forma livre 10"/>
            <p:cNvSpPr/>
            <p:nvPr/>
          </p:nvSpPr>
          <p:spPr>
            <a:xfrm>
              <a:off x="195134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2" name="CaixaDeTexto 11"/>
            <p:cNvSpPr txBox="1"/>
            <p:nvPr/>
          </p:nvSpPr>
          <p:spPr>
            <a:xfrm>
              <a:off x="1563312" y="4660992"/>
              <a:ext cx="505267"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a:latin typeface="Comic Sans MS" panose="030F0702030302020204" pitchFamily="66" charset="0"/>
                </a:rPr>
                <a:t>d</a:t>
              </a:r>
              <a:endParaRPr lang="pt-BR" sz="2400" dirty="0">
                <a:latin typeface="Comic Sans MS" panose="030F0702030302020204" pitchFamily="66" charset="0"/>
              </a:endParaRPr>
            </a:p>
          </p:txBody>
        </p:sp>
        <p:cxnSp>
          <p:nvCxnSpPr>
            <p:cNvPr id="13" name="Conector de Seta Reta 12"/>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1719773" y="3800007"/>
              <a:ext cx="411528"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grpSp>
      <p:grpSp>
        <p:nvGrpSpPr>
          <p:cNvPr id="15" name="Grupo 14"/>
          <p:cNvGrpSpPr/>
          <p:nvPr/>
        </p:nvGrpSpPr>
        <p:grpSpPr>
          <a:xfrm>
            <a:off x="478824" y="3440852"/>
            <a:ext cx="1381894" cy="255373"/>
            <a:chOff x="4112743" y="3509451"/>
            <a:chExt cx="1381894" cy="255373"/>
          </a:xfrm>
        </p:grpSpPr>
        <p:cxnSp>
          <p:nvCxnSpPr>
            <p:cNvPr id="16" name="Conector Reto 1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18" name="Forma livre 17"/>
          <p:cNvSpPr/>
          <p:nvPr/>
        </p:nvSpPr>
        <p:spPr>
          <a:xfrm>
            <a:off x="3394075" y="2691765"/>
            <a:ext cx="718185" cy="131953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9" name="Forma livre 18"/>
          <p:cNvSpPr/>
          <p:nvPr/>
        </p:nvSpPr>
        <p:spPr>
          <a:xfrm>
            <a:off x="1953396" y="2684134"/>
            <a:ext cx="719663" cy="898329"/>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20" name="Conector Reto 19"/>
          <p:cNvCxnSpPr/>
          <p:nvPr/>
        </p:nvCxnSpPr>
        <p:spPr>
          <a:xfrm>
            <a:off x="1706262" y="4454619"/>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1645885" y="5121529"/>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CaixaDeTexto 21"/>
          <p:cNvSpPr txBox="1"/>
          <p:nvPr/>
        </p:nvSpPr>
        <p:spPr>
          <a:xfrm>
            <a:off x="2838964" y="2066009"/>
            <a:ext cx="370614" cy="461665"/>
          </a:xfrm>
          <a:prstGeom prst="rect">
            <a:avLst/>
          </a:prstGeom>
          <a:noFill/>
        </p:spPr>
        <p:txBody>
          <a:bodyPr wrap="none" rtlCol="0">
            <a:spAutoFit/>
          </a:bodyPr>
          <a:lstStyle/>
          <a:p>
            <a:r>
              <a:rPr lang="pt-BR" sz="2400" dirty="0" smtClean="0">
                <a:latin typeface="Comic Sans MS" panose="030F0702030302020204" pitchFamily="66" charset="0"/>
              </a:rPr>
              <a:t>C</a:t>
            </a:r>
            <a:endParaRPr lang="pt-BR" sz="2400" dirty="0">
              <a:latin typeface="Comic Sans MS" panose="030F0702030302020204" pitchFamily="66" charset="0"/>
            </a:endParaRPr>
          </a:p>
        </p:txBody>
      </p:sp>
      <p:sp>
        <p:nvSpPr>
          <p:cNvPr id="23" name="CaixaDeTexto 22"/>
          <p:cNvSpPr txBox="1"/>
          <p:nvPr/>
        </p:nvSpPr>
        <p:spPr>
          <a:xfrm>
            <a:off x="965793" y="2996934"/>
            <a:ext cx="374650" cy="460375"/>
          </a:xfrm>
          <a:prstGeom prst="rect">
            <a:avLst/>
          </a:prstGeom>
          <a:noFill/>
        </p:spPr>
        <p:txBody>
          <a:bodyPr wrap="none" rtlCol="0">
            <a:spAutoFit/>
          </a:bodyPr>
          <a:lstStyle/>
          <a:p>
            <a:r>
              <a:rPr lang="pt-BR" sz="2400" dirty="0" smtClean="0">
                <a:latin typeface="Comic Sans MS" panose="030F0702030302020204" pitchFamily="66" charset="0"/>
              </a:rPr>
              <a:t>R</a:t>
            </a:r>
            <a:endParaRPr lang="pt-BR" sz="2400" dirty="0">
              <a:latin typeface="Comic Sans MS" panose="030F0702030302020204" pitchFamily="66" charset="0"/>
            </a:endParaRPr>
          </a:p>
        </p:txBody>
      </p:sp>
      <p:cxnSp>
        <p:nvCxnSpPr>
          <p:cNvPr id="24" name="Conector de Seta Reta 23"/>
          <p:cNvCxnSpPr/>
          <p:nvPr/>
        </p:nvCxnSpPr>
        <p:spPr>
          <a:xfrm>
            <a:off x="2900521" y="2125011"/>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5" name="CaixaDeTexto 24"/>
          <p:cNvSpPr txBox="1"/>
          <p:nvPr/>
        </p:nvSpPr>
        <p:spPr>
          <a:xfrm>
            <a:off x="3179686" y="2794835"/>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7" name="Forma livre 26"/>
          <p:cNvSpPr/>
          <p:nvPr/>
        </p:nvSpPr>
        <p:spPr>
          <a:xfrm>
            <a:off x="1929072" y="4084277"/>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28" name="Forma livre 27"/>
          <p:cNvSpPr/>
          <p:nvPr/>
        </p:nvSpPr>
        <p:spPr>
          <a:xfrm>
            <a:off x="198375" y="3656057"/>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nvGrpSpPr>
          <p:cNvPr id="29" name="Grupo 28"/>
          <p:cNvGrpSpPr/>
          <p:nvPr/>
        </p:nvGrpSpPr>
        <p:grpSpPr>
          <a:xfrm>
            <a:off x="2669016" y="2513066"/>
            <a:ext cx="756638" cy="371649"/>
            <a:chOff x="6583958" y="4225065"/>
            <a:chExt cx="756638" cy="371649"/>
          </a:xfrm>
        </p:grpSpPr>
        <p:cxnSp>
          <p:nvCxnSpPr>
            <p:cNvPr id="30" name="Conector Reto 29"/>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a:off x="6997287" y="4225065"/>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mc:Choice xmlns:a14="http://schemas.microsoft.com/office/drawing/2010/main" Requires="a14">
          <p:sp>
            <p:nvSpPr>
              <p:cNvPr id="38" name="CaixaDeTexto 37"/>
              <p:cNvSpPr txBox="1"/>
              <p:nvPr/>
            </p:nvSpPr>
            <p:spPr>
              <a:xfrm>
                <a:off x="6454140" y="1160780"/>
                <a:ext cx="3836670" cy="963930"/>
              </a:xfrm>
              <a:prstGeom prst="rect">
                <a:avLst/>
              </a:prstGeom>
              <a:noFill/>
              <a:ln w="15875">
                <a:noFill/>
              </a:ln>
            </p:spPr>
            <p:txBody>
              <a:bodyPr wrap="square" rtlCol="0">
                <a:spAutoFit/>
              </a:bodyPr>
              <a:lstStyle/>
              <a:p>
                <a14:m>
                  <m:oMathPara xmlns:m="http://schemas.openxmlformats.org/officeDocument/2006/math">
                    <m:oMathParaPr>
                      <m:jc m:val="centerGroup"/>
                    </m:oMathParaPr>
                    <m:oMath xmlns:m="http://schemas.openxmlformats.org/officeDocument/2006/math">
                      <m:f>
                        <m:fPr>
                          <m:ctrlPr>
                            <a:rPr lang="pt-BR" sz="2800" b="0" i="1" smtClean="0">
                              <a:latin typeface="Cambria Math" panose="02040503050406030204" pitchFamily="18" charset="0"/>
                              <a:cs typeface="Cambria Math" panose="02040503050406030204" pitchFamily="18" charset="0"/>
                            </a:rPr>
                          </m:ctrlPr>
                        </m:fPr>
                        <m:num>
                          <m:sSub>
                            <m:sSubPr>
                              <m:ctrlPr>
                                <a:rPr 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𝑖𝑛</m:t>
                              </m:r>
                            </m:sub>
                          </m:sSub>
                        </m:num>
                        <m:den>
                          <m:r>
                            <a:rPr lang="en-US" altLang="pt-BR" sz="2800" b="0" i="1" smtClean="0">
                              <a:latin typeface="Cambria Math" panose="02040503050406030204" pitchFamily="18" charset="0"/>
                              <a:cs typeface="Cambria Math" panose="02040503050406030204" pitchFamily="18" charset="0"/>
                            </a:rPr>
                            <m:t>𝑅</m:t>
                          </m:r>
                        </m:den>
                      </m:f>
                      <m:r>
                        <a:rPr lang="pt-BR" sz="2800" b="0" i="1" smtClean="0">
                          <a:latin typeface="Cambria Math" panose="02040503050406030204" pitchFamily="18" charset="0"/>
                        </a:rPr>
                        <m:t>=−</m:t>
                      </m:r>
                      <m:sSub>
                        <m:sSubPr>
                          <m:ctrlPr>
                            <a:rPr 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0</m:t>
                          </m:r>
                        </m:sub>
                      </m:sSub>
                      <m:d>
                        <m:dPr>
                          <m:ctrlPr>
                            <a:rPr lang="pt-BR" sz="2800" b="0" i="1" smtClean="0">
                              <a:latin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cs typeface="Cambria Math" panose="02040503050406030204" pitchFamily="18" charset="0"/>
                            </a:rPr>
                            <m:t>𝑆𝐶</m:t>
                          </m:r>
                          <m:r>
                            <a:rPr lang="en-US" altLang="pt-BR" sz="2800" b="0" i="1" smtClean="0">
                              <a:latin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𝑅</m:t>
                                  </m:r>
                                </m:e>
                                <m:sub>
                                  <m:r>
                                    <a:rPr lang="en-US" altLang="pt-BR" sz="2800" i="1" smtClean="0">
                                      <a:latin typeface="Cambria Math" panose="02040503050406030204" pitchFamily="18" charset="0"/>
                                      <a:cs typeface="Cambria Math" panose="02040503050406030204" pitchFamily="18" charset="0"/>
                                    </a:rPr>
                                    <m:t>∞</m:t>
                                  </m:r>
                                </m:sub>
                              </m:sSub>
                            </m:den>
                          </m:f>
                        </m:e>
                      </m:d>
                    </m:oMath>
                  </m:oMathPara>
                </a14:m>
                <a:endParaRPr lang="pt-BR" sz="2000" dirty="0"/>
              </a:p>
            </p:txBody>
          </p:sp>
        </mc:Choice>
        <mc:Fallback>
          <p:sp>
            <p:nvSpPr>
              <p:cNvPr id="38" name="CaixaDeTexto 37"/>
              <p:cNvSpPr txBox="1">
                <a:spLocks noRot="1" noChangeAspect="1" noMove="1" noResize="1" noEditPoints="1" noAdjustHandles="1" noChangeArrowheads="1" noChangeShapeType="1" noTextEdit="1"/>
              </p:cNvSpPr>
              <p:nvPr/>
            </p:nvSpPr>
            <p:spPr>
              <a:xfrm>
                <a:off x="6454140" y="1160780"/>
                <a:ext cx="3836670" cy="963930"/>
              </a:xfrm>
              <a:prstGeom prst="rect">
                <a:avLst/>
              </a:prstGeom>
              <a:blipFill rotWithShape="1">
                <a:blip r:embed="rId1"/>
                <a:stretch>
                  <a:fillRect/>
                </a:stretch>
              </a:blipFill>
              <a:ln w="15875">
                <a:noFill/>
              </a:ln>
            </p:spPr>
            <p:txBody>
              <a:bodyPr/>
              <a:lstStyle/>
              <a:p>
                <a:r>
                  <a:rPr lang="pt-BR" altLang="en-US">
                    <a:noFill/>
                  </a:rPr>
                  <a:t> </a:t>
                </a:r>
              </a:p>
            </p:txBody>
          </p:sp>
        </mc:Fallback>
      </mc:AlternateContent>
      <p:sp>
        <p:nvSpPr>
          <p:cNvPr id="39" name="Espaço Reservado para Conteúdo 2"/>
          <p:cNvSpPr txBox="1"/>
          <p:nvPr/>
        </p:nvSpPr>
        <p:spPr>
          <a:xfrm>
            <a:off x="425450" y="379730"/>
            <a:ext cx="5341620" cy="45783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fontAlgn="auto">
              <a:spcAft>
                <a:spcPts val="600"/>
              </a:spcAft>
            </a:pPr>
            <a:r>
              <a:rPr lang="pt-BR" sz="2400" b="1" dirty="0" smtClean="0">
                <a:solidFill>
                  <a:srgbClr val="C00000"/>
                </a:solidFill>
                <a:latin typeface="Comic Sans MS" panose="030F0702030302020204" pitchFamily="66" charset="0"/>
              </a:rPr>
              <a:t>Circuito Integrador Inversor</a:t>
            </a:r>
            <a:endParaRPr lang="pt-BR" sz="2400" b="1" dirty="0" smtClean="0">
              <a:solidFill>
                <a:srgbClr val="C00000"/>
              </a:solidFill>
              <a:latin typeface="Comic Sans MS" panose="030F0702030302020204" pitchFamily="66" charset="0"/>
            </a:endParaRPr>
          </a:p>
        </p:txBody>
      </p:sp>
      <p:grpSp>
        <p:nvGrpSpPr>
          <p:cNvPr id="26" name="Grupo 25"/>
          <p:cNvGrpSpPr/>
          <p:nvPr/>
        </p:nvGrpSpPr>
        <p:grpSpPr>
          <a:xfrm>
            <a:off x="2402874" y="1780327"/>
            <a:ext cx="1381894" cy="255373"/>
            <a:chOff x="4112743" y="3509451"/>
            <a:chExt cx="1381894" cy="255373"/>
          </a:xfrm>
        </p:grpSpPr>
        <p:cxnSp>
          <p:nvCxnSpPr>
            <p:cNvPr id="40" name="Conector Reto 39"/>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Retângulo 40"/>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45" name="Forma livre 44"/>
          <p:cNvSpPr/>
          <p:nvPr/>
        </p:nvSpPr>
        <p:spPr>
          <a:xfrm>
            <a:off x="3689985" y="1906905"/>
            <a:ext cx="412115" cy="836295"/>
          </a:xfrm>
          <a:custGeom>
            <a:avLst/>
            <a:gdLst>
              <a:gd name="connisteX0" fmla="*/ 397510 w 397510"/>
              <a:gd name="connsiteY0" fmla="*/ 974725 h 974725"/>
              <a:gd name="connisteX1" fmla="*/ 397510 w 397510"/>
              <a:gd name="connsiteY1" fmla="*/ 5715 h 974725"/>
              <a:gd name="connisteX2" fmla="*/ 0 w 397510"/>
              <a:gd name="connsiteY2" fmla="*/ 0 h 974725"/>
            </a:gdLst>
            <a:ahLst/>
            <a:cxnLst>
              <a:cxn ang="0">
                <a:pos x="connisteX0" y="connsiteY0"/>
              </a:cxn>
              <a:cxn ang="0">
                <a:pos x="connisteX1" y="connsiteY1"/>
              </a:cxn>
              <a:cxn ang="0">
                <a:pos x="connisteX2" y="connsiteY2"/>
              </a:cxn>
            </a:cxnLst>
            <a:rect l="l" t="t" r="r" b="b"/>
            <a:pathLst>
              <a:path w="397510" h="974725">
                <a:moveTo>
                  <a:pt x="397510" y="974725"/>
                </a:moveTo>
                <a:lnTo>
                  <a:pt x="397510" y="5715"/>
                </a:lnTo>
                <a:lnTo>
                  <a:pt x="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a:off x="1953260" y="1906270"/>
            <a:ext cx="518160" cy="780415"/>
          </a:xfrm>
          <a:custGeom>
            <a:avLst/>
            <a:gdLst>
              <a:gd name="connisteX0" fmla="*/ 0 w 588010"/>
              <a:gd name="connsiteY0" fmla="*/ 851535 h 851535"/>
              <a:gd name="connisteX1" fmla="*/ 0 w 588010"/>
              <a:gd name="connsiteY1" fmla="*/ 0 h 851535"/>
              <a:gd name="connisteX2" fmla="*/ 588010 w 588010"/>
              <a:gd name="connsiteY2" fmla="*/ 5715 h 851535"/>
            </a:gdLst>
            <a:ahLst/>
            <a:cxnLst>
              <a:cxn ang="0">
                <a:pos x="connisteX0" y="connsiteY0"/>
              </a:cxn>
              <a:cxn ang="0">
                <a:pos x="connisteX1" y="connsiteY1"/>
              </a:cxn>
              <a:cxn ang="0">
                <a:pos x="connisteX2" y="connsiteY2"/>
              </a:cxn>
            </a:cxnLst>
            <a:rect l="l" t="t" r="r" b="b"/>
            <a:pathLst>
              <a:path w="588010" h="851535">
                <a:moveTo>
                  <a:pt x="0" y="851535"/>
                </a:moveTo>
                <a:lnTo>
                  <a:pt x="0" y="0"/>
                </a:lnTo>
                <a:lnTo>
                  <a:pt x="588010" y="5715"/>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8" name="CaixaDeTexto 22"/>
          <p:cNvSpPr txBox="1"/>
          <p:nvPr/>
        </p:nvSpPr>
        <p:spPr>
          <a:xfrm>
            <a:off x="2844758" y="1306564"/>
            <a:ext cx="515620" cy="46037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sym typeface="Symbol" panose="05050102010706020507" charset="0"/>
              </a:rPr>
              <a:t></a:t>
            </a:r>
            <a:endParaRPr lang="pt-BR" sz="2400" baseline="-25000" dirty="0" smtClean="0">
              <a:latin typeface="Comic Sans MS" panose="030F0702030302020204" pitchFamily="66" charset="0"/>
              <a:sym typeface="Symbol" panose="05050102010706020507" charset="0"/>
            </a:endParaRPr>
          </a:p>
        </p:txBody>
      </p:sp>
      <p:cxnSp>
        <p:nvCxnSpPr>
          <p:cNvPr id="59" name="Conector de Seta Reta 58"/>
          <p:cNvCxnSpPr/>
          <p:nvPr/>
        </p:nvCxnSpPr>
        <p:spPr>
          <a:xfrm>
            <a:off x="2838926" y="2980356"/>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61" name="CaixaDeTexto 24"/>
          <p:cNvSpPr txBox="1"/>
          <p:nvPr/>
        </p:nvSpPr>
        <p:spPr>
          <a:xfrm>
            <a:off x="3360661" y="1923615"/>
            <a:ext cx="389255" cy="46037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3</a:t>
            </a:r>
            <a:endParaRPr lang="pt-BR" sz="2400" baseline="-25000"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37" name="CaixaDeTexto 37"/>
              <p:cNvSpPr txBox="1"/>
              <p:nvPr/>
            </p:nvSpPr>
            <p:spPr>
              <a:xfrm>
                <a:off x="4944110" y="2981325"/>
                <a:ext cx="6857365" cy="1429385"/>
              </a:xfrm>
              <a:prstGeom prst="rect">
                <a:avLst/>
              </a:prstGeom>
              <a:noFill/>
              <a:ln w="15875">
                <a:noFill/>
              </a:ln>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0</m:t>
                          </m:r>
                        </m:sub>
                      </m:sSub>
                      <m:r>
                        <a:rPr lang="pt-BR" sz="2800" b="0" i="1" smtClean="0">
                          <a:latin typeface="Cambria Math" panose="02040503050406030204" pitchFamily="18" charset="0"/>
                        </a:rPr>
                        <m:t>=−</m:t>
                      </m:r>
                      <m:f>
                        <m:fPr>
                          <m:ctrlPr>
                            <a:rPr lang="pt-BR" sz="2800" b="0" i="1" smtClean="0">
                              <a:latin typeface="Cambria Math" panose="02040503050406030204" pitchFamily="18" charset="0"/>
                              <a:cs typeface="Cambria Math" panose="02040503050406030204" pitchFamily="18" charset="0"/>
                            </a:rPr>
                          </m:ctrlPr>
                        </m:fPr>
                        <m:num>
                          <m:sSub>
                            <m:sSubPr>
                              <m:ctrlPr>
                                <a:rPr 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𝑖𝑛</m:t>
                              </m:r>
                            </m:sub>
                          </m:sSub>
                        </m:num>
                        <m:den>
                          <m:r>
                            <a:rPr lang="en-US" altLang="pt-BR" sz="2800" b="0" i="1" smtClean="0">
                              <a:latin typeface="Cambria Math" panose="02040503050406030204" pitchFamily="18" charset="0"/>
                              <a:cs typeface="Cambria Math" panose="02040503050406030204" pitchFamily="18" charset="0"/>
                            </a:rPr>
                            <m:t>𝑅</m:t>
                          </m:r>
                          <m:d>
                            <m:dPr>
                              <m:ctrlPr>
                                <a:rPr lang="pt-BR" sz="2800" b="0" i="1" smtClean="0">
                                  <a:latin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cs typeface="Cambria Math" panose="02040503050406030204" pitchFamily="18" charset="0"/>
                                </a:rPr>
                                <m:t>𝑆𝐶</m:t>
                              </m:r>
                              <m:r>
                                <a:rPr lang="en-US" altLang="pt-BR" sz="2800" b="0" i="1" smtClean="0">
                                  <a:latin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𝑅</m:t>
                                      </m:r>
                                    </m:e>
                                    <m:sub>
                                      <m:r>
                                        <a:rPr lang="en-US" altLang="pt-BR" sz="2800" i="1" smtClean="0">
                                          <a:latin typeface="Cambria Math" panose="02040503050406030204" pitchFamily="18" charset="0"/>
                                          <a:cs typeface="Cambria Math" panose="02040503050406030204" pitchFamily="18" charset="0"/>
                                        </a:rPr>
                                        <m:t>∞</m:t>
                                      </m:r>
                                    </m:sub>
                                  </m:sSub>
                                </m:den>
                              </m:f>
                            </m:e>
                          </m:d>
                        </m:den>
                      </m:f>
                      <m:r>
                        <a:rPr lang="en-US" altLang="pt-BR" sz="2800" b="0" i="1" smtClean="0">
                          <a:latin typeface="Cambria Math" panose="02040503050406030204" pitchFamily="18" charset="0"/>
                          <a:cs typeface="Cambria Math" panose="02040503050406030204" pitchFamily="18" charset="0"/>
                        </a:rPr>
                        <m:t>=−</m:t>
                      </m:r>
                      <m:f>
                        <m:fPr>
                          <m:ctrlPr>
                            <a:rPr lang="pt-BR" sz="2800" b="0" i="1" smtClean="0">
                              <a:latin typeface="Cambria Math" panose="02040503050406030204" pitchFamily="18" charset="0"/>
                              <a:cs typeface="Cambria Math" panose="02040503050406030204" pitchFamily="18" charset="0"/>
                            </a:rPr>
                          </m:ctrlPr>
                        </m:fPr>
                        <m:num>
                          <m:sSub>
                            <m:sSubPr>
                              <m:ctrlPr>
                                <a:rPr lang="pt-BR" sz="2800" b="0" i="1" smtClean="0">
                                  <a:latin typeface="Cambria Math" panose="02040503050406030204" pitchFamily="18" charset="0"/>
                                  <a:cs typeface="Cambria Math" panose="02040503050406030204" pitchFamily="18" charset="0"/>
                                </a:rPr>
                              </m:ctrlPr>
                            </m:sSubPr>
                            <m:e>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𝑅</m:t>
                                  </m:r>
                                </m:e>
                                <m:sub>
                                  <m:r>
                                    <a:rPr lang="en-US" altLang="pt-BR" sz="2800" i="1" smtClean="0">
                                      <a:latin typeface="Cambria Math" panose="02040503050406030204" pitchFamily="18" charset="0"/>
                                      <a:cs typeface="Cambria Math" panose="02040503050406030204" pitchFamily="18" charset="0"/>
                                    </a:rPr>
                                    <m:t>∞</m:t>
                                  </m:r>
                                </m:sub>
                              </m:sSub>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𝑖𝑛</m:t>
                              </m:r>
                            </m:sub>
                          </m:sSub>
                        </m:num>
                        <m:den>
                          <m:r>
                            <a:rPr lang="en-US" altLang="pt-BR" sz="2800" b="0" i="1" smtClean="0">
                              <a:latin typeface="Cambria Math" panose="02040503050406030204" pitchFamily="18" charset="0"/>
                              <a:cs typeface="Cambria Math" panose="02040503050406030204" pitchFamily="18" charset="0"/>
                            </a:rPr>
                            <m:t>𝑅</m:t>
                          </m:r>
                          <m:d>
                            <m:dPr>
                              <m:ctrlPr>
                                <a:rPr lang="pt-BR" sz="2800" b="0" i="1" smtClean="0">
                                  <a:latin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cs typeface="Cambria Math" panose="02040503050406030204" pitchFamily="18" charset="0"/>
                                </a:rPr>
                                <m:t>𝐶</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𝑅</m:t>
                                  </m:r>
                                </m:e>
                                <m:sub>
                                  <m:r>
                                    <a:rPr lang="en-US" altLang="pt-BR" sz="2800" i="1" smtClean="0">
                                      <a:latin typeface="Cambria Math" panose="02040503050406030204" pitchFamily="18" charset="0"/>
                                      <a:cs typeface="Cambria Math" panose="02040503050406030204" pitchFamily="18" charset="0"/>
                                    </a:rPr>
                                    <m:t>∞</m:t>
                                  </m:r>
                                </m:sub>
                              </m:sSub>
                              <m:r>
                                <a:rPr lang="en-US" altLang="pt-BR" sz="2800" b="0" i="1" smtClean="0">
                                  <a:latin typeface="Cambria Math" panose="02040503050406030204" pitchFamily="18" charset="0"/>
                                  <a:cs typeface="Cambria Math" panose="02040503050406030204" pitchFamily="18" charset="0"/>
                                </a:rPr>
                                <m:t>𝑆</m:t>
                              </m:r>
                              <m:r>
                                <a:rPr lang="en-US" altLang="pt-BR" sz="2800" b="0" i="1" smtClean="0">
                                  <a:latin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cs typeface="Cambria Math" panose="02040503050406030204" pitchFamily="18" charset="0"/>
                                </a:rPr>
                                <m:t>1</m:t>
                              </m:r>
                            </m:e>
                          </m:d>
                        </m:den>
                      </m:f>
                    </m:oMath>
                  </m:oMathPara>
                </a14:m>
                <a:endParaRPr lang="pt-BR" sz="2800" dirty="0"/>
              </a:p>
            </p:txBody>
          </p:sp>
        </mc:Choice>
        <mc:Fallback>
          <p:sp>
            <p:nvSpPr>
              <p:cNvPr id="37" name="CaixaDeTexto 37"/>
              <p:cNvSpPr txBox="1">
                <a:spLocks noRot="1" noChangeAspect="1" noMove="1" noResize="1" noEditPoints="1" noAdjustHandles="1" noChangeArrowheads="1" noChangeShapeType="1" noTextEdit="1"/>
              </p:cNvSpPr>
              <p:nvPr/>
            </p:nvSpPr>
            <p:spPr>
              <a:xfrm>
                <a:off x="4944110" y="2981325"/>
                <a:ext cx="6857365" cy="1429385"/>
              </a:xfrm>
              <a:prstGeom prst="rect">
                <a:avLst/>
              </a:prstGeom>
              <a:blipFill rotWithShape="1">
                <a:blip r:embed="rId2"/>
                <a:stretch>
                  <a:fillRect/>
                </a:stretch>
              </a:blipFill>
              <a:ln w="15875">
                <a:noFill/>
              </a:ln>
            </p:spPr>
            <p:txBody>
              <a:bodyPr/>
              <a:lstStyle/>
              <a:p>
                <a:r>
                  <a:rPr lang="pt-BR" altLang="en-US">
                    <a:noFill/>
                  </a:rPr>
                  <a:t> </a:t>
                </a:r>
              </a:p>
            </p:txBody>
          </p:sp>
        </mc:Fallback>
      </mc:AlternateContent>
      <p:sp>
        <p:nvSpPr>
          <p:cNvPr id="43" name="CaixaDeTexto 37"/>
          <p:cNvSpPr txBox="1"/>
          <p:nvPr/>
        </p:nvSpPr>
        <p:spPr>
          <a:xfrm>
            <a:off x="6850380" y="5122545"/>
            <a:ext cx="3225165" cy="521970"/>
          </a:xfrm>
          <a:prstGeom prst="rect">
            <a:avLst/>
          </a:prstGeom>
          <a:noFill/>
          <a:ln w="15875">
            <a:noFill/>
          </a:ln>
        </p:spPr>
        <p:txBody>
          <a:bodyPr wrap="square" rtlCol="0">
            <a:spAutoFit/>
          </a:bodyPr>
          <a:lstStyle/>
          <a:p>
            <a:r>
              <a:rPr lang="pt-BR" sz="2800" dirty="0">
                <a:latin typeface="Comic Sans MS" panose="030F0702030302020204" pitchFamily="66" charset="0"/>
                <a:cs typeface="Comic Sans MS" panose="030F0702030302020204" pitchFamily="66" charset="0"/>
              </a:rPr>
              <a:t>polo em</a:t>
            </a:r>
            <a:r>
              <a:rPr lang="pt-BR" sz="2800" i="1" dirty="0">
                <a:latin typeface="Cambria" panose="02040503050406030204" charset="0"/>
                <a:cs typeface="Cambria" panose="02040503050406030204" charset="0"/>
              </a:rPr>
              <a:t> </a:t>
            </a:r>
            <a:r>
              <a:rPr lang="pt-BR" sz="2800" i="1" dirty="0">
                <a:latin typeface="SimSun" panose="02010600030101010101" pitchFamily="2" charset="-122"/>
                <a:ea typeface="SimSun" panose="02010600030101010101" pitchFamily="2" charset="-122"/>
                <a:cs typeface="Cambria" panose="02040503050406030204" charset="0"/>
              </a:rPr>
              <a:t>－</a:t>
            </a:r>
            <a:r>
              <a:rPr lang="pt-BR" sz="2800" i="1" dirty="0">
                <a:latin typeface="Cambria" panose="02040503050406030204" charset="0"/>
                <a:cs typeface="Cambria" panose="02040503050406030204" charset="0"/>
              </a:rPr>
              <a:t>1/CR</a:t>
            </a:r>
            <a:r>
              <a:rPr lang="pt-BR" sz="2800" i="1" baseline="-25000" dirty="0">
                <a:solidFill>
                  <a:schemeClr val="tx1"/>
                </a:solidFill>
                <a:uFillTx/>
                <a:latin typeface="Cambria" panose="02040503050406030204" charset="0"/>
                <a:cs typeface="Cambria" panose="02040503050406030204" charset="0"/>
                <a:sym typeface="Symbol" panose="05050102010706020507" charset="0"/>
              </a:rPr>
              <a:t></a:t>
            </a:r>
            <a:endParaRPr lang="pt-BR" sz="2800" i="1" baseline="-25000" dirty="0">
              <a:solidFill>
                <a:schemeClr val="tx1"/>
              </a:solidFill>
              <a:uFillTx/>
              <a:latin typeface="Cambria" panose="02040503050406030204" charset="0"/>
              <a:cs typeface="Cambria" panose="02040503050406030204" charset="0"/>
              <a:sym typeface="Symbol" panose="05050102010706020507" charset="0"/>
            </a:endParaRPr>
          </a:p>
        </p:txBody>
      </p:sp>
    </p:spTree>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5" name="Grupo 34"/>
          <p:cNvGrpSpPr/>
          <p:nvPr/>
        </p:nvGrpSpPr>
        <p:grpSpPr>
          <a:xfrm>
            <a:off x="609600" y="276474"/>
            <a:ext cx="6920230" cy="3566788"/>
            <a:chOff x="917" y="783"/>
            <a:chExt cx="10898" cy="6200"/>
          </a:xfrm>
        </p:grpSpPr>
        <p:grpSp>
          <p:nvGrpSpPr>
            <p:cNvPr id="3" name="Grupo 2"/>
            <p:cNvGrpSpPr/>
            <p:nvPr/>
          </p:nvGrpSpPr>
          <p:grpSpPr>
            <a:xfrm>
              <a:off x="917" y="1519"/>
              <a:ext cx="10898" cy="5187"/>
              <a:chOff x="4137" y="2205"/>
              <a:chExt cx="14800" cy="7415"/>
            </a:xfrm>
          </p:grpSpPr>
          <p:cxnSp>
            <p:nvCxnSpPr>
              <p:cNvPr id="55" name="Conector de Seta Reta 2"/>
              <p:cNvCxnSpPr/>
              <p:nvPr/>
            </p:nvCxnSpPr>
            <p:spPr>
              <a:xfrm flipH="1">
                <a:off x="5911" y="2205"/>
                <a:ext cx="0" cy="7075"/>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56" name="Conector de Seta Reta 3"/>
              <p:cNvCxnSpPr/>
              <p:nvPr/>
            </p:nvCxnSpPr>
            <p:spPr>
              <a:xfrm>
                <a:off x="4274" y="7801"/>
                <a:ext cx="12736"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7" name="CaixaDeTexto 56"/>
              <p:cNvSpPr txBox="1"/>
              <p:nvPr/>
            </p:nvSpPr>
            <p:spPr>
              <a:xfrm>
                <a:off x="15120" y="7805"/>
                <a:ext cx="3817" cy="915"/>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58" name="CaixaDeTexto 57"/>
              <p:cNvSpPr txBox="1"/>
              <p:nvPr/>
            </p:nvSpPr>
            <p:spPr>
              <a:xfrm>
                <a:off x="4944" y="2205"/>
                <a:ext cx="1308" cy="915"/>
              </a:xfrm>
              <a:prstGeom prst="rect">
                <a:avLst/>
              </a:prstGeom>
              <a:noFill/>
            </p:spPr>
            <p:txBody>
              <a:bodyPr wrap="square" rtlCol="0">
                <a:spAutoFit/>
              </a:bodyPr>
              <a:lstStyle/>
              <a:p>
                <a:r>
                  <a:rPr lang="pt-BR" dirty="0" smtClean="0">
                    <a:latin typeface="Comic Sans MS" panose="030F0702030302020204" pitchFamily="66" charset="0"/>
                  </a:rPr>
                  <a:t>dB</a:t>
                </a:r>
                <a:endParaRPr lang="pt-BR" dirty="0">
                  <a:latin typeface="Comic Sans MS" panose="030F0702030302020204" pitchFamily="66" charset="0"/>
                </a:endParaRPr>
              </a:p>
            </p:txBody>
          </p:sp>
          <p:cxnSp>
            <p:nvCxnSpPr>
              <p:cNvPr id="59" name="Conector Reto 17"/>
              <p:cNvCxnSpPr/>
              <p:nvPr/>
            </p:nvCxnSpPr>
            <p:spPr>
              <a:xfrm>
                <a:off x="5326" y="5751"/>
                <a:ext cx="11680"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a:off x="10259" y="2818"/>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12473" y="2818"/>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8100" y="2758"/>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64" name="Forma livre 63"/>
              <p:cNvSpPr/>
              <p:nvPr/>
            </p:nvSpPr>
            <p:spPr>
              <a:xfrm>
                <a:off x="4137" y="3708"/>
                <a:ext cx="10262" cy="5913"/>
              </a:xfrm>
              <a:custGeom>
                <a:avLst/>
                <a:gdLst>
                  <a:gd name="connsiteX0" fmla="*/ 0 w 6749592"/>
                  <a:gd name="connsiteY0" fmla="*/ 9427 h 4053526"/>
                  <a:gd name="connsiteX1" fmla="*/ 772998 w 6749592"/>
                  <a:gd name="connsiteY1" fmla="*/ 0 h 4053526"/>
                  <a:gd name="connsiteX2" fmla="*/ 1555423 w 6749592"/>
                  <a:gd name="connsiteY2" fmla="*/ 18854 h 4053526"/>
                  <a:gd name="connsiteX3" fmla="*/ 2224726 w 6749592"/>
                  <a:gd name="connsiteY3" fmla="*/ 18854 h 4053526"/>
                  <a:gd name="connsiteX4" fmla="*/ 2498103 w 6749592"/>
                  <a:gd name="connsiteY4" fmla="*/ 75415 h 4053526"/>
                  <a:gd name="connsiteX5" fmla="*/ 2705493 w 6749592"/>
                  <a:gd name="connsiteY5" fmla="*/ 197963 h 4053526"/>
                  <a:gd name="connsiteX6" fmla="*/ 3214540 w 6749592"/>
                  <a:gd name="connsiteY6" fmla="*/ 622169 h 4053526"/>
                  <a:gd name="connsiteX7" fmla="*/ 4015819 w 6749592"/>
                  <a:gd name="connsiteY7" fmla="*/ 1404594 h 4053526"/>
                  <a:gd name="connsiteX8" fmla="*/ 6749592 w 6749592"/>
                  <a:gd name="connsiteY8" fmla="*/ 4053526 h 40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49592" h="4053526">
                    <a:moveTo>
                      <a:pt x="0" y="9427"/>
                    </a:moveTo>
                    <a:lnTo>
                      <a:pt x="772998" y="0"/>
                    </a:lnTo>
                    <a:cubicBezTo>
                      <a:pt x="1032235" y="1571"/>
                      <a:pt x="1313468" y="15712"/>
                      <a:pt x="1555423" y="18854"/>
                    </a:cubicBezTo>
                    <a:cubicBezTo>
                      <a:pt x="1797378" y="21996"/>
                      <a:pt x="2067613" y="9427"/>
                      <a:pt x="2224726" y="18854"/>
                    </a:cubicBezTo>
                    <a:cubicBezTo>
                      <a:pt x="2381839" y="28281"/>
                      <a:pt x="2417975" y="45564"/>
                      <a:pt x="2498103" y="75415"/>
                    </a:cubicBezTo>
                    <a:cubicBezTo>
                      <a:pt x="2578231" y="105267"/>
                      <a:pt x="2586087" y="106837"/>
                      <a:pt x="2705493" y="197963"/>
                    </a:cubicBezTo>
                    <a:cubicBezTo>
                      <a:pt x="2824899" y="289089"/>
                      <a:pt x="2996152" y="421064"/>
                      <a:pt x="3214540" y="622169"/>
                    </a:cubicBezTo>
                    <a:cubicBezTo>
                      <a:pt x="3432928" y="823274"/>
                      <a:pt x="4015819" y="1404594"/>
                      <a:pt x="4015819" y="1404594"/>
                    </a:cubicBezTo>
                    <a:lnTo>
                      <a:pt x="6749592" y="4053526"/>
                    </a:ln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5" name="CaixaDeTexto 64"/>
              <p:cNvSpPr txBox="1"/>
              <p:nvPr/>
            </p:nvSpPr>
            <p:spPr>
              <a:xfrm>
                <a:off x="7787" y="7847"/>
                <a:ext cx="1757" cy="829"/>
              </a:xfrm>
              <a:prstGeom prst="rect">
                <a:avLst/>
              </a:prstGeom>
              <a:solidFill>
                <a:schemeClr val="bg1"/>
              </a:solidFill>
            </p:spPr>
            <p:txBody>
              <a:bodyPr wrap="square" rtlCol="0">
                <a:spAutoFit/>
              </a:bodyPr>
              <a:lstStyle/>
              <a:p>
                <a:endParaRPr lang="pt-BR" dirty="0">
                  <a:latin typeface="Symbol" panose="05050102010706020507" pitchFamily="18" charset="2"/>
                </a:endParaRPr>
              </a:p>
            </p:txBody>
          </p:sp>
          <p:sp>
            <p:nvSpPr>
              <p:cNvPr id="68" name="CaixaDeTexto 67"/>
              <p:cNvSpPr txBox="1"/>
              <p:nvPr/>
            </p:nvSpPr>
            <p:spPr>
              <a:xfrm>
                <a:off x="5326" y="7923"/>
                <a:ext cx="1560" cy="915"/>
              </a:xfrm>
              <a:prstGeom prst="rect">
                <a:avLst/>
              </a:prstGeom>
              <a:solidFill>
                <a:schemeClr val="bg1"/>
              </a:solidFill>
            </p:spPr>
            <p:txBody>
              <a:bodyPr wrap="square" rtlCol="0">
                <a:spAutoFit/>
              </a:bodyPr>
              <a:lstStyle/>
              <a:p>
                <a:r>
                  <a:rPr lang="pt-BR" dirty="0" smtClean="0">
                    <a:latin typeface="Comic Sans MS" panose="030F0702030302020204" pitchFamily="66" charset="0"/>
                  </a:rPr>
                  <a:t>0 dB</a:t>
                </a:r>
                <a:endParaRPr lang="pt-BR" dirty="0">
                  <a:latin typeface="Comic Sans MS" panose="030F0702030302020204" pitchFamily="66" charset="0"/>
                </a:endParaRPr>
              </a:p>
            </p:txBody>
          </p:sp>
          <p:sp>
            <p:nvSpPr>
              <p:cNvPr id="71" name="CaixaDeTexto 70"/>
              <p:cNvSpPr txBox="1"/>
              <p:nvPr/>
            </p:nvSpPr>
            <p:spPr>
              <a:xfrm>
                <a:off x="11737" y="6249"/>
                <a:ext cx="4065" cy="915"/>
              </a:xfrm>
              <a:prstGeom prst="rect">
                <a:avLst/>
              </a:prstGeom>
              <a:solidFill>
                <a:schemeClr val="bg1"/>
              </a:solidFill>
            </p:spPr>
            <p:txBody>
              <a:bodyPr wrap="square" rtlCol="0">
                <a:spAutoFit/>
              </a:bodyPr>
              <a:lstStyle/>
              <a:p>
                <a:r>
                  <a:rPr lang="pt-BR" dirty="0" smtClean="0">
                    <a:latin typeface="Comic Sans MS" panose="030F0702030302020204" pitchFamily="66" charset="0"/>
                  </a:rPr>
                  <a:t>-20 dB/</a:t>
                </a:r>
                <a:r>
                  <a:rPr lang="pt-BR" dirty="0" err="1" smtClean="0">
                    <a:latin typeface="Comic Sans MS" panose="030F0702030302020204" pitchFamily="66" charset="0"/>
                  </a:rPr>
                  <a:t>dec</a:t>
                </a:r>
                <a:endParaRPr lang="pt-BR" dirty="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74" name="CaixaDeTexto 73"/>
                  <p:cNvSpPr txBox="1"/>
                  <p:nvPr/>
                </p:nvSpPr>
                <p:spPr>
                  <a:xfrm>
                    <a:off x="6252" y="2349"/>
                    <a:ext cx="4132" cy="1294"/>
                  </a:xfrm>
                  <a:prstGeom prst="rect">
                    <a:avLst/>
                  </a:prstGeom>
                  <a:solidFill>
                    <a:schemeClr val="bg1"/>
                  </a:solidFill>
                </p:spPr>
                <p:txBody>
                  <a:bodyPr wrap="square" rtlCol="0">
                    <a:spAutoFit/>
                  </a:bodyPr>
                  <a:lstStyle/>
                  <a:p>
                    <a:r>
                      <a:rPr lang="pt-BR" sz="2000" dirty="0" smtClean="0"/>
                      <a:t>20log(</a:t>
                    </a:r>
                    <a14:m>
                      <m:oMath xmlns:m="http://schemas.openxmlformats.org/officeDocument/2006/math">
                        <m:f>
                          <m:fPr>
                            <m:ctrlPr>
                              <a:rPr lang="en-US" altLang="pt-BR" sz="2000" b="0" i="1" smtClean="0">
                                <a:latin typeface="Cambria Math" panose="02040503050406030204" pitchFamily="18" charset="0"/>
                                <a:cs typeface="Cambria Math" panose="02040503050406030204" pitchFamily="18" charset="0"/>
                              </a:rPr>
                            </m:ctrlPr>
                          </m:fPr>
                          <m:num>
                            <m:sSub>
                              <m:sSubPr>
                                <m:ctrlPr>
                                  <a:rPr lang="en-US" altLang="pt-BR" sz="2000" b="0" i="1" smtClean="0">
                                    <a:latin typeface="Cambria Math" panose="02040503050406030204" pitchFamily="18" charset="0"/>
                                    <a:cs typeface="Cambria Math" panose="02040503050406030204" pitchFamily="18" charset="0"/>
                                  </a:rPr>
                                </m:ctrlPr>
                              </m:sSubPr>
                              <m:e>
                                <m:r>
                                  <a:rPr lang="en-US" altLang="pt-BR" sz="2000" b="0" i="1" smtClean="0">
                                    <a:latin typeface="Cambria Math" panose="02040503050406030204" pitchFamily="18" charset="0"/>
                                    <a:cs typeface="Cambria Math" panose="02040503050406030204" pitchFamily="18" charset="0"/>
                                  </a:rPr>
                                  <m:t>𝑅</m:t>
                                </m:r>
                              </m:e>
                              <m:sub>
                                <m:r>
                                  <a:rPr lang="en-US" altLang="pt-BR" sz="2000" i="1" smtClean="0">
                                    <a:latin typeface="Cambria Math" panose="02040503050406030204" pitchFamily="18" charset="0"/>
                                    <a:cs typeface="Cambria Math" panose="02040503050406030204" pitchFamily="18" charset="0"/>
                                  </a:rPr>
                                  <m:t>∞</m:t>
                                </m:r>
                              </m:sub>
                            </m:sSub>
                          </m:num>
                          <m:den>
                            <m:r>
                              <a:rPr lang="en-US" altLang="pt-BR" sz="2000" b="0" i="1" smtClean="0">
                                <a:latin typeface="Cambria Math" panose="02040503050406030204" pitchFamily="18" charset="0"/>
                                <a:cs typeface="Cambria Math" panose="02040503050406030204" pitchFamily="18" charset="0"/>
                              </a:rPr>
                              <m:t>𝑅</m:t>
                            </m:r>
                          </m:den>
                        </m:f>
                      </m:oMath>
                    </a14:m>
                    <a:r>
                      <a:rPr lang="pt-BR" sz="2000" dirty="0" smtClean="0"/>
                      <a:t>) dB</a:t>
                    </a:r>
                    <a:endParaRPr lang="pt-BR" sz="2000" dirty="0" smtClean="0"/>
                  </a:p>
                </p:txBody>
              </p:sp>
            </mc:Choice>
            <mc:Fallback>
              <p:sp>
                <p:nvSpPr>
                  <p:cNvPr id="74" name="CaixaDeTexto 73"/>
                  <p:cNvSpPr txBox="1">
                    <a:spLocks noRot="1" noChangeAspect="1" noMove="1" noResize="1" noEditPoints="1" noAdjustHandles="1" noChangeArrowheads="1" noChangeShapeType="1" noTextEdit="1"/>
                  </p:cNvSpPr>
                  <p:nvPr/>
                </p:nvSpPr>
                <p:spPr>
                  <a:xfrm>
                    <a:off x="6252" y="2349"/>
                    <a:ext cx="4132" cy="1294"/>
                  </a:xfrm>
                  <a:prstGeom prst="rect">
                    <a:avLst/>
                  </a:prstGeom>
                  <a:blipFill rotWithShape="1">
                    <a:blip r:embed="rId1"/>
                  </a:blipFill>
                </p:spPr>
                <p:txBody>
                  <a:bodyPr/>
                  <a:lstStyle/>
                  <a:p>
                    <a:r>
                      <a:rPr lang="pt-BR" altLang="en-US">
                        <a:noFill/>
                      </a:rPr>
                      <a:t> </a:t>
                    </a:r>
                  </a:p>
                </p:txBody>
              </p:sp>
            </mc:Fallback>
          </mc:AlternateContent>
        </p:grpSp>
        <mc:AlternateContent xmlns:mc="http://schemas.openxmlformats.org/markup-compatibility/2006">
          <mc:Choice xmlns:a14="http://schemas.microsoft.com/office/drawing/2010/main" Requires="a14">
            <p:sp>
              <p:nvSpPr>
                <p:cNvPr id="4" name="Caixa de Texto 3"/>
                <p:cNvSpPr txBox="1"/>
                <p:nvPr/>
              </p:nvSpPr>
              <p:spPr>
                <a:xfrm>
                  <a:off x="3438" y="5519"/>
                  <a:ext cx="1307" cy="1024"/>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f>
                          <m:fPr>
                            <m:ctrlPr>
                              <a:rPr lang="en-US" altLang="pt-BR" sz="1600" b="0" i="1" smtClean="0">
                                <a:latin typeface="Cambria Math" panose="02040503050406030204" pitchFamily="18" charset="0"/>
                                <a:cs typeface="Cambria Math" panose="02040503050406030204" pitchFamily="18" charset="0"/>
                              </a:rPr>
                            </m:ctrlPr>
                          </m:fPr>
                          <m:num>
                            <m:r>
                              <a:rPr lang="en-US" altLang="pt-BR" sz="1600" b="0" i="1" smtClean="0">
                                <a:latin typeface="Cambria Math" panose="02040503050406030204" pitchFamily="18" charset="0"/>
                                <a:cs typeface="Cambria Math" panose="02040503050406030204" pitchFamily="18" charset="0"/>
                              </a:rPr>
                              <m:t>1</m:t>
                            </m:r>
                          </m:num>
                          <m:den>
                            <m:r>
                              <a:rPr lang="en-US" altLang="pt-BR" sz="1600" b="0" i="1" smtClean="0">
                                <a:latin typeface="Cambria Math" panose="02040503050406030204" pitchFamily="18" charset="0"/>
                                <a:cs typeface="Cambria Math" panose="02040503050406030204" pitchFamily="18" charset="0"/>
                              </a:rPr>
                              <m:t>𝐶</m:t>
                            </m:r>
                            <m:sSub>
                              <m:sSubPr>
                                <m:ctrlPr>
                                  <a:rPr lang="en-US" altLang="pt-BR" sz="1600" b="0" i="1" smtClean="0">
                                    <a:latin typeface="Cambria Math" panose="02040503050406030204" pitchFamily="18" charset="0"/>
                                    <a:cs typeface="Cambria Math" panose="02040503050406030204" pitchFamily="18" charset="0"/>
                                  </a:rPr>
                                </m:ctrlPr>
                              </m:sSubPr>
                              <m:e>
                                <m:r>
                                  <a:rPr lang="en-US" altLang="pt-BR" sz="1600" b="0" i="1" smtClean="0">
                                    <a:latin typeface="Cambria Math" panose="02040503050406030204" pitchFamily="18" charset="0"/>
                                    <a:cs typeface="Cambria Math" panose="02040503050406030204" pitchFamily="18" charset="0"/>
                                  </a:rPr>
                                  <m:t>𝑅</m:t>
                                </m:r>
                              </m:e>
                              <m:sub>
                                <m:r>
                                  <a:rPr lang="en-US" altLang="pt-BR" sz="1600" i="1" smtClean="0">
                                    <a:latin typeface="Cambria Math" panose="02040503050406030204" pitchFamily="18" charset="0"/>
                                    <a:cs typeface="Cambria Math" panose="02040503050406030204" pitchFamily="18" charset="0"/>
                                  </a:rPr>
                                  <m:t>∞</m:t>
                                </m:r>
                              </m:sub>
                            </m:sSub>
                          </m:den>
                        </m:f>
                      </m:oMath>
                    </m:oMathPara>
                  </a14:m>
                  <a:endParaRPr lang="en-US" altLang="pt-BR" sz="1600" i="1" smtClean="0">
                    <a:latin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3438" y="5519"/>
                  <a:ext cx="1307" cy="1024"/>
                </a:xfrm>
                <a:prstGeom prst="rect">
                  <a:avLst/>
                </a:prstGeom>
                <a:blipFill rotWithShape="1">
                  <a:blip r:embed="rId2"/>
                </a:blipFill>
              </p:spPr>
              <p:txBody>
                <a:bodyPr/>
                <a:lstStyle/>
                <a:p>
                  <a:r>
                    <a:rPr lang="pt-BR" altLang="en-US">
                      <a:noFill/>
                    </a:rPr>
                    <a:t> </a:t>
                  </a:r>
                </a:p>
              </p:txBody>
            </p:sp>
          </mc:Fallback>
        </mc:AlternateContent>
        <p:sp>
          <p:nvSpPr>
            <p:cNvPr id="51" name="CaixaDeTexto 50"/>
            <p:cNvSpPr txBox="1"/>
            <p:nvPr/>
          </p:nvSpPr>
          <p:spPr>
            <a:xfrm>
              <a:off x="6514" y="5519"/>
              <a:ext cx="1082" cy="693"/>
            </a:xfrm>
            <a:prstGeom prst="rect">
              <a:avLst/>
            </a:prstGeom>
            <a:solidFill>
              <a:schemeClr val="bg1"/>
            </a:solidFill>
          </p:spPr>
          <p:txBody>
            <a:bodyPr wrap="square" rtlCol="0">
              <a:spAutoFit/>
            </a:bodyPr>
            <a:lstStyle/>
            <a:p>
              <a:r>
                <a:rPr lang="pt-BR" sz="2000" dirty="0" smtClean="0"/>
                <a:t>1/RC</a:t>
              </a:r>
              <a:endParaRPr lang="pt-BR" sz="2000" dirty="0"/>
            </a:p>
          </p:txBody>
        </p:sp>
        <p:cxnSp>
          <p:nvCxnSpPr>
            <p:cNvPr id="6" name="Conector Reto 5"/>
            <p:cNvCxnSpPr/>
            <p:nvPr/>
          </p:nvCxnSpPr>
          <p:spPr>
            <a:xfrm>
              <a:off x="2139" y="1081"/>
              <a:ext cx="6621" cy="5902"/>
            </a:xfrm>
            <a:prstGeom prst="line">
              <a:avLst/>
            </a:prstGeom>
            <a:ln w="12700" cmpd="sng">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7" name="Forma livre 6"/>
            <p:cNvSpPr/>
            <p:nvPr/>
          </p:nvSpPr>
          <p:spPr>
            <a:xfrm>
              <a:off x="3296" y="2559"/>
              <a:ext cx="1972" cy="592"/>
            </a:xfrm>
            <a:custGeom>
              <a:avLst/>
              <a:gdLst>
                <a:gd name="connisteX0" fmla="*/ 0 w 1252220"/>
                <a:gd name="connsiteY0" fmla="*/ 0 h 376006"/>
                <a:gd name="connisteX1" fmla="*/ 122555 w 1252220"/>
                <a:gd name="connsiteY1" fmla="*/ 354330 h 376006"/>
                <a:gd name="connisteX2" fmla="*/ 421640 w 1252220"/>
                <a:gd name="connsiteY2" fmla="*/ 299720 h 376006"/>
                <a:gd name="connisteX3" fmla="*/ 816610 w 1252220"/>
                <a:gd name="connsiteY3" fmla="*/ 177165 h 376006"/>
                <a:gd name="connisteX4" fmla="*/ 1252220 w 1252220"/>
                <a:gd name="connsiteY4" fmla="*/ 285750 h 376006"/>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1252220" h="376007">
                  <a:moveTo>
                    <a:pt x="0" y="0"/>
                  </a:moveTo>
                  <a:cubicBezTo>
                    <a:pt x="18415" y="71755"/>
                    <a:pt x="38100" y="294640"/>
                    <a:pt x="122555" y="354330"/>
                  </a:cubicBezTo>
                  <a:cubicBezTo>
                    <a:pt x="207010" y="414020"/>
                    <a:pt x="282575" y="335280"/>
                    <a:pt x="421640" y="299720"/>
                  </a:cubicBezTo>
                  <a:cubicBezTo>
                    <a:pt x="560705" y="264160"/>
                    <a:pt x="650240" y="179705"/>
                    <a:pt x="816610" y="177165"/>
                  </a:cubicBezTo>
                  <a:cubicBezTo>
                    <a:pt x="982980" y="174625"/>
                    <a:pt x="1172845" y="261620"/>
                    <a:pt x="1252220" y="28575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 name="Forma livre 8"/>
            <p:cNvSpPr/>
            <p:nvPr/>
          </p:nvSpPr>
          <p:spPr>
            <a:xfrm>
              <a:off x="2771" y="1222"/>
              <a:ext cx="1775" cy="150"/>
            </a:xfrm>
            <a:custGeom>
              <a:avLst/>
              <a:gdLst>
                <a:gd name="connisteX0" fmla="*/ 0 w 1156335"/>
                <a:gd name="connsiteY0" fmla="*/ 176696 h 219249"/>
                <a:gd name="connisteX1" fmla="*/ 476250 w 1156335"/>
                <a:gd name="connsiteY1" fmla="*/ 166 h 219249"/>
                <a:gd name="connisteX2" fmla="*/ 721360 w 1156335"/>
                <a:gd name="connsiteY2" fmla="*/ 204001 h 219249"/>
                <a:gd name="connisteX3" fmla="*/ 1156335 w 1156335"/>
                <a:gd name="connsiteY3" fmla="*/ 190666 h 219249"/>
              </a:gdLst>
              <a:ahLst/>
              <a:cxnLst>
                <a:cxn ang="0">
                  <a:pos x="connisteX0" y="connsiteY0"/>
                </a:cxn>
                <a:cxn ang="0">
                  <a:pos x="connisteX1" y="connsiteY1"/>
                </a:cxn>
                <a:cxn ang="0">
                  <a:pos x="connisteX2" y="connsiteY2"/>
                </a:cxn>
                <a:cxn ang="0">
                  <a:pos x="connisteX3" y="connsiteY3"/>
                </a:cxn>
              </a:cxnLst>
              <a:rect l="l" t="t" r="r" b="b"/>
              <a:pathLst>
                <a:path w="1156335" h="219250">
                  <a:moveTo>
                    <a:pt x="0" y="176697"/>
                  </a:moveTo>
                  <a:cubicBezTo>
                    <a:pt x="90170" y="137327"/>
                    <a:pt x="332105" y="-5548"/>
                    <a:pt x="476250" y="167"/>
                  </a:cubicBezTo>
                  <a:cubicBezTo>
                    <a:pt x="620395" y="5882"/>
                    <a:pt x="585470" y="165902"/>
                    <a:pt x="721360" y="204002"/>
                  </a:cubicBezTo>
                  <a:cubicBezTo>
                    <a:pt x="857250" y="242102"/>
                    <a:pt x="1074420" y="197652"/>
                    <a:pt x="1156335" y="190667"/>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 name="Caixa de Texto 9"/>
            <p:cNvSpPr txBox="1"/>
            <p:nvPr/>
          </p:nvSpPr>
          <p:spPr>
            <a:xfrm>
              <a:off x="4412" y="783"/>
              <a:ext cx="2450" cy="1121"/>
            </a:xfrm>
            <a:prstGeom prst="rect">
              <a:avLst/>
            </a:prstGeom>
            <a:noFill/>
          </p:spPr>
          <p:txBody>
            <a:bodyPr wrap="square" rtlCol="0">
              <a:spAutoFit/>
            </a:bodyPr>
            <a:lstStyle/>
            <a:p>
              <a:r>
                <a:rPr lang="pt-BR" altLang="en-US"/>
                <a:t>Integrador sem resistor </a:t>
              </a:r>
              <a:endParaRPr lang="pt-BR" altLang="en-US"/>
            </a:p>
          </p:txBody>
        </p:sp>
        <p:sp>
          <p:nvSpPr>
            <p:cNvPr id="11" name="Caixa de Texto 10"/>
            <p:cNvSpPr txBox="1"/>
            <p:nvPr/>
          </p:nvSpPr>
          <p:spPr>
            <a:xfrm>
              <a:off x="5268" y="2380"/>
              <a:ext cx="2117" cy="1121"/>
            </a:xfrm>
            <a:prstGeom prst="rect">
              <a:avLst/>
            </a:prstGeom>
            <a:noFill/>
          </p:spPr>
          <p:txBody>
            <a:bodyPr wrap="square" rtlCol="0">
              <a:spAutoFit/>
            </a:bodyPr>
            <a:lstStyle/>
            <a:p>
              <a:r>
                <a:rPr lang="pt-BR" altLang="en-US"/>
                <a:t>Integrador com resistor </a:t>
              </a:r>
              <a:endParaRPr lang="pt-BR" altLang="en-US"/>
            </a:p>
          </p:txBody>
        </p:sp>
      </p:grpSp>
      <p:grpSp>
        <p:nvGrpSpPr>
          <p:cNvPr id="77" name="Grupo 76"/>
          <p:cNvGrpSpPr/>
          <p:nvPr/>
        </p:nvGrpSpPr>
        <p:grpSpPr>
          <a:xfrm>
            <a:off x="673659" y="3684386"/>
            <a:ext cx="6856171" cy="2890250"/>
            <a:chOff x="1018" y="1519"/>
            <a:chExt cx="10797" cy="5024"/>
          </a:xfrm>
        </p:grpSpPr>
        <p:grpSp>
          <p:nvGrpSpPr>
            <p:cNvPr id="78" name="Grupo 77"/>
            <p:cNvGrpSpPr/>
            <p:nvPr/>
          </p:nvGrpSpPr>
          <p:grpSpPr>
            <a:xfrm>
              <a:off x="1018" y="1519"/>
              <a:ext cx="10797" cy="4950"/>
              <a:chOff x="4274" y="2205"/>
              <a:chExt cx="14663" cy="7076"/>
            </a:xfrm>
          </p:grpSpPr>
          <p:cxnSp>
            <p:nvCxnSpPr>
              <p:cNvPr id="79" name="Conector de Seta Reta 2"/>
              <p:cNvCxnSpPr/>
              <p:nvPr/>
            </p:nvCxnSpPr>
            <p:spPr>
              <a:xfrm flipH="1">
                <a:off x="5911" y="2205"/>
                <a:ext cx="0" cy="7075"/>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80" name="Conector de Seta Reta 3"/>
              <p:cNvCxnSpPr/>
              <p:nvPr/>
            </p:nvCxnSpPr>
            <p:spPr>
              <a:xfrm>
                <a:off x="4274" y="7801"/>
                <a:ext cx="12736"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1" name="CaixaDeTexto 56"/>
              <p:cNvSpPr txBox="1"/>
              <p:nvPr/>
            </p:nvSpPr>
            <p:spPr>
              <a:xfrm>
                <a:off x="15120" y="7812"/>
                <a:ext cx="3817" cy="915"/>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82" name="CaixaDeTexto 57"/>
              <p:cNvSpPr txBox="1"/>
              <p:nvPr/>
            </p:nvSpPr>
            <p:spPr>
              <a:xfrm>
                <a:off x="4775" y="2205"/>
                <a:ext cx="1308" cy="915"/>
              </a:xfrm>
              <a:prstGeom prst="rect">
                <a:avLst/>
              </a:prstGeom>
              <a:noFill/>
            </p:spPr>
            <p:txBody>
              <a:bodyPr wrap="square" rtlCol="0">
                <a:spAutoFit/>
              </a:bodyPr>
              <a:lstStyle/>
              <a:p>
                <a:r>
                  <a:rPr lang="pt-BR" dirty="0">
                    <a:latin typeface="Comic Sans MS" panose="030F0702030302020204" pitchFamily="66" charset="0"/>
                  </a:rPr>
                  <a:t>rad</a:t>
                </a:r>
                <a:endParaRPr lang="pt-BR" dirty="0">
                  <a:latin typeface="Comic Sans MS" panose="030F0702030302020204" pitchFamily="66" charset="0"/>
                </a:endParaRPr>
              </a:p>
            </p:txBody>
          </p:sp>
          <p:cxnSp>
            <p:nvCxnSpPr>
              <p:cNvPr id="83" name="Conector Reto 17"/>
              <p:cNvCxnSpPr/>
              <p:nvPr/>
            </p:nvCxnSpPr>
            <p:spPr>
              <a:xfrm>
                <a:off x="5326" y="5751"/>
                <a:ext cx="11680"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85" name="Conector Reto 20"/>
              <p:cNvCxnSpPr/>
              <p:nvPr/>
            </p:nvCxnSpPr>
            <p:spPr>
              <a:xfrm>
                <a:off x="10259" y="2818"/>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86" name="Conector Reto 21"/>
              <p:cNvCxnSpPr/>
              <p:nvPr/>
            </p:nvCxnSpPr>
            <p:spPr>
              <a:xfrm>
                <a:off x="12473" y="2818"/>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87" name="Conector Reto 22"/>
              <p:cNvCxnSpPr/>
              <p:nvPr/>
            </p:nvCxnSpPr>
            <p:spPr>
              <a:xfrm>
                <a:off x="8100" y="2758"/>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89" name="CaixaDeTexto 64"/>
              <p:cNvSpPr txBox="1"/>
              <p:nvPr/>
            </p:nvSpPr>
            <p:spPr>
              <a:xfrm>
                <a:off x="7787" y="7847"/>
                <a:ext cx="1757" cy="829"/>
              </a:xfrm>
              <a:prstGeom prst="rect">
                <a:avLst/>
              </a:prstGeom>
              <a:solidFill>
                <a:schemeClr val="bg1"/>
              </a:solidFill>
            </p:spPr>
            <p:txBody>
              <a:bodyPr wrap="square" rtlCol="0">
                <a:spAutoFit/>
              </a:bodyPr>
              <a:lstStyle/>
              <a:p>
                <a:endParaRPr lang="pt-BR" dirty="0">
                  <a:latin typeface="Symbol" panose="05050102010706020507" pitchFamily="18" charset="2"/>
                </a:endParaRPr>
              </a:p>
            </p:txBody>
          </p:sp>
          <p:sp>
            <p:nvSpPr>
              <p:cNvPr id="90" name="CaixaDeTexto 67"/>
              <p:cNvSpPr txBox="1"/>
              <p:nvPr/>
            </p:nvSpPr>
            <p:spPr>
              <a:xfrm>
                <a:off x="5326" y="7847"/>
                <a:ext cx="1560" cy="915"/>
              </a:xfrm>
              <a:prstGeom prst="rect">
                <a:avLst/>
              </a:prstGeom>
              <a:solidFill>
                <a:schemeClr val="bg1"/>
              </a:solidFill>
            </p:spPr>
            <p:txBody>
              <a:bodyPr wrap="square" rtlCol="0">
                <a:spAutoFit/>
              </a:bodyPr>
              <a:lstStyle/>
              <a:p>
                <a:r>
                  <a:rPr lang="pt-BR" dirty="0" smtClean="0">
                    <a:latin typeface="Comic Sans MS" panose="030F0702030302020204" pitchFamily="66" charset="0"/>
                  </a:rPr>
                  <a:t>0 dB</a:t>
                </a:r>
                <a:endParaRPr lang="pt-BR" dirty="0">
                  <a:latin typeface="Comic Sans MS" panose="030F0702030302020204" pitchFamily="66" charset="0"/>
                </a:endParaRPr>
              </a:p>
            </p:txBody>
          </p:sp>
          <p:sp>
            <p:nvSpPr>
              <p:cNvPr id="91" name="CaixaDeTexto 70"/>
              <p:cNvSpPr txBox="1"/>
              <p:nvPr/>
            </p:nvSpPr>
            <p:spPr>
              <a:xfrm>
                <a:off x="5060" y="3033"/>
                <a:ext cx="736" cy="991"/>
              </a:xfrm>
              <a:prstGeom prst="rect">
                <a:avLst/>
              </a:prstGeom>
              <a:solidFill>
                <a:schemeClr val="bg1"/>
              </a:solidFill>
            </p:spPr>
            <p:txBody>
              <a:bodyPr wrap="square" rtlCol="0">
                <a:spAutoFit/>
              </a:bodyPr>
              <a:lstStyle/>
              <a:p>
                <a:r>
                  <a:rPr lang="pt-BR" sz="2000" b="1" dirty="0" smtClean="0">
                    <a:latin typeface="Symbol" panose="05050102010706020507" charset="0"/>
                    <a:cs typeface="Symbol" panose="05050102010706020507" charset="0"/>
                  </a:rPr>
                  <a:t>p</a:t>
                </a:r>
                <a:endParaRPr lang="pt-BR" sz="2000" b="1" dirty="0" smtClean="0">
                  <a:latin typeface="Symbol" panose="05050102010706020507" charset="0"/>
                  <a:cs typeface="Symbol" panose="05050102010706020507" charset="0"/>
                </a:endParaRPr>
              </a:p>
            </p:txBody>
          </p:sp>
        </p:grpSp>
        <mc:AlternateContent xmlns:mc="http://schemas.openxmlformats.org/markup-compatibility/2006">
          <mc:Choice xmlns:a14="http://schemas.microsoft.com/office/drawing/2010/main" Requires="a14">
            <p:sp>
              <p:nvSpPr>
                <p:cNvPr id="94" name="Caixa de Texto 93"/>
                <p:cNvSpPr txBox="1"/>
                <p:nvPr/>
              </p:nvSpPr>
              <p:spPr>
                <a:xfrm>
                  <a:off x="3438" y="5519"/>
                  <a:ext cx="1307" cy="1024"/>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f>
                          <m:fPr>
                            <m:ctrlPr>
                              <a:rPr lang="en-US" altLang="pt-BR" sz="1600" b="0" i="1" smtClean="0">
                                <a:latin typeface="Cambria Math" panose="02040503050406030204" pitchFamily="18" charset="0"/>
                                <a:cs typeface="Cambria Math" panose="02040503050406030204" pitchFamily="18" charset="0"/>
                              </a:rPr>
                            </m:ctrlPr>
                          </m:fPr>
                          <m:num>
                            <m:r>
                              <a:rPr lang="en-US" altLang="pt-BR" sz="1600" b="0" i="1" smtClean="0">
                                <a:latin typeface="Cambria Math" panose="02040503050406030204" pitchFamily="18" charset="0"/>
                                <a:cs typeface="Cambria Math" panose="02040503050406030204" pitchFamily="18" charset="0"/>
                              </a:rPr>
                              <m:t>1</m:t>
                            </m:r>
                          </m:num>
                          <m:den>
                            <m:r>
                              <a:rPr lang="en-US" altLang="pt-BR" sz="1600" b="0" i="1" smtClean="0">
                                <a:latin typeface="Cambria Math" panose="02040503050406030204" pitchFamily="18" charset="0"/>
                                <a:cs typeface="Cambria Math" panose="02040503050406030204" pitchFamily="18" charset="0"/>
                              </a:rPr>
                              <m:t>𝐶</m:t>
                            </m:r>
                            <m:sSub>
                              <m:sSubPr>
                                <m:ctrlPr>
                                  <a:rPr lang="en-US" altLang="pt-BR" sz="1600" b="0" i="1" smtClean="0">
                                    <a:latin typeface="Cambria Math" panose="02040503050406030204" pitchFamily="18" charset="0"/>
                                    <a:cs typeface="Cambria Math" panose="02040503050406030204" pitchFamily="18" charset="0"/>
                                  </a:rPr>
                                </m:ctrlPr>
                              </m:sSubPr>
                              <m:e>
                                <m:r>
                                  <a:rPr lang="en-US" altLang="pt-BR" sz="1600" b="0" i="1" smtClean="0">
                                    <a:latin typeface="Cambria Math" panose="02040503050406030204" pitchFamily="18" charset="0"/>
                                    <a:cs typeface="Cambria Math" panose="02040503050406030204" pitchFamily="18" charset="0"/>
                                  </a:rPr>
                                  <m:t>𝑅</m:t>
                                </m:r>
                              </m:e>
                              <m:sub>
                                <m:r>
                                  <a:rPr lang="en-US" altLang="pt-BR" sz="1600" i="1" smtClean="0">
                                    <a:latin typeface="Cambria Math" panose="02040503050406030204" pitchFamily="18" charset="0"/>
                                    <a:cs typeface="Cambria Math" panose="02040503050406030204" pitchFamily="18" charset="0"/>
                                  </a:rPr>
                                  <m:t>∞</m:t>
                                </m:r>
                              </m:sub>
                            </m:sSub>
                          </m:den>
                        </m:f>
                      </m:oMath>
                    </m:oMathPara>
                  </a14:m>
                  <a:endParaRPr lang="en-US" altLang="pt-BR" sz="1600" i="1" smtClean="0">
                    <a:latin typeface="Cambria Math" panose="02040503050406030204" pitchFamily="18" charset="0"/>
                    <a:cs typeface="Cambria Math" panose="02040503050406030204" pitchFamily="18" charset="0"/>
                  </a:endParaRPr>
                </a:p>
              </p:txBody>
            </p:sp>
          </mc:Choice>
          <mc:Fallback>
            <p:sp>
              <p:nvSpPr>
                <p:cNvPr id="94" name="Caixa de Texto 93"/>
                <p:cNvSpPr txBox="1">
                  <a:spLocks noRot="1" noChangeAspect="1" noMove="1" noResize="1" noEditPoints="1" noAdjustHandles="1" noChangeArrowheads="1" noChangeShapeType="1" noTextEdit="1"/>
                </p:cNvSpPr>
                <p:nvPr/>
              </p:nvSpPr>
              <p:spPr>
                <a:xfrm>
                  <a:off x="3438" y="5519"/>
                  <a:ext cx="1307" cy="1024"/>
                </a:xfrm>
                <a:prstGeom prst="rect">
                  <a:avLst/>
                </a:prstGeom>
                <a:blipFill rotWithShape="1">
                  <a:blip r:embed="rId2"/>
                </a:blipFill>
              </p:spPr>
              <p:txBody>
                <a:bodyPr/>
                <a:lstStyle/>
                <a:p>
                  <a:r>
                    <a:rPr lang="pt-BR" altLang="en-US">
                      <a:noFill/>
                    </a:rPr>
                    <a:t> </a:t>
                  </a:r>
                </a:p>
              </p:txBody>
            </p:sp>
          </mc:Fallback>
        </mc:AlternateContent>
        <p:sp>
          <p:nvSpPr>
            <p:cNvPr id="95" name="CaixaDeTexto 50"/>
            <p:cNvSpPr txBox="1"/>
            <p:nvPr/>
          </p:nvSpPr>
          <p:spPr>
            <a:xfrm>
              <a:off x="6514" y="5519"/>
              <a:ext cx="1082" cy="693"/>
            </a:xfrm>
            <a:prstGeom prst="rect">
              <a:avLst/>
            </a:prstGeom>
            <a:solidFill>
              <a:schemeClr val="bg1"/>
            </a:solidFill>
          </p:spPr>
          <p:txBody>
            <a:bodyPr wrap="square" rtlCol="0">
              <a:spAutoFit/>
            </a:bodyPr>
            <a:lstStyle/>
            <a:p>
              <a:r>
                <a:rPr lang="pt-BR" sz="2000" dirty="0" smtClean="0"/>
                <a:t>1/RC</a:t>
              </a:r>
              <a:endParaRPr lang="pt-BR" sz="2000" dirty="0"/>
            </a:p>
          </p:txBody>
        </p:sp>
        <p:sp>
          <p:nvSpPr>
            <p:cNvPr id="98" name="Forma livre 97"/>
            <p:cNvSpPr/>
            <p:nvPr/>
          </p:nvSpPr>
          <p:spPr>
            <a:xfrm>
              <a:off x="3605" y="2547"/>
              <a:ext cx="2118" cy="245"/>
            </a:xfrm>
            <a:custGeom>
              <a:avLst/>
              <a:gdLst>
                <a:gd name="connisteX0" fmla="*/ 0 w 1156335"/>
                <a:gd name="connsiteY0" fmla="*/ 176696 h 219249"/>
                <a:gd name="connisteX1" fmla="*/ 476250 w 1156335"/>
                <a:gd name="connsiteY1" fmla="*/ 166 h 219249"/>
                <a:gd name="connisteX2" fmla="*/ 721360 w 1156335"/>
                <a:gd name="connsiteY2" fmla="*/ 204001 h 219249"/>
                <a:gd name="connisteX3" fmla="*/ 1156335 w 1156335"/>
                <a:gd name="connsiteY3" fmla="*/ 190666 h 219249"/>
              </a:gdLst>
              <a:ahLst/>
              <a:cxnLst>
                <a:cxn ang="0">
                  <a:pos x="connisteX0" y="connsiteY0"/>
                </a:cxn>
                <a:cxn ang="0">
                  <a:pos x="connisteX1" y="connsiteY1"/>
                </a:cxn>
                <a:cxn ang="0">
                  <a:pos x="connisteX2" y="connsiteY2"/>
                </a:cxn>
                <a:cxn ang="0">
                  <a:pos x="connisteX3" y="connsiteY3"/>
                </a:cxn>
              </a:cxnLst>
              <a:rect l="l" t="t" r="r" b="b"/>
              <a:pathLst>
                <a:path w="1156335" h="219250">
                  <a:moveTo>
                    <a:pt x="0" y="176697"/>
                  </a:moveTo>
                  <a:cubicBezTo>
                    <a:pt x="90170" y="137327"/>
                    <a:pt x="332105" y="-5548"/>
                    <a:pt x="476250" y="167"/>
                  </a:cubicBezTo>
                  <a:cubicBezTo>
                    <a:pt x="620395" y="5882"/>
                    <a:pt x="585470" y="165902"/>
                    <a:pt x="721360" y="204002"/>
                  </a:cubicBezTo>
                  <a:cubicBezTo>
                    <a:pt x="857250" y="242102"/>
                    <a:pt x="1074420" y="197652"/>
                    <a:pt x="1156335" y="190667"/>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9" name="Caixa de Texto 98"/>
            <p:cNvSpPr txBox="1"/>
            <p:nvPr/>
          </p:nvSpPr>
          <p:spPr>
            <a:xfrm>
              <a:off x="9004" y="2902"/>
              <a:ext cx="2356" cy="1121"/>
            </a:xfrm>
            <a:prstGeom prst="rect">
              <a:avLst/>
            </a:prstGeom>
            <a:noFill/>
          </p:spPr>
          <p:txBody>
            <a:bodyPr wrap="square" rtlCol="0">
              <a:spAutoFit/>
            </a:bodyPr>
            <a:lstStyle/>
            <a:p>
              <a:r>
                <a:rPr lang="pt-BR" altLang="en-US"/>
                <a:t>Integrador sem resistor </a:t>
              </a:r>
              <a:endParaRPr lang="pt-BR" altLang="en-US"/>
            </a:p>
          </p:txBody>
        </p:sp>
        <p:sp>
          <p:nvSpPr>
            <p:cNvPr id="100" name="Caixa de Texto 99"/>
            <p:cNvSpPr txBox="1"/>
            <p:nvPr/>
          </p:nvSpPr>
          <p:spPr>
            <a:xfrm>
              <a:off x="5641" y="1906"/>
              <a:ext cx="2348" cy="1121"/>
            </a:xfrm>
            <a:prstGeom prst="rect">
              <a:avLst/>
            </a:prstGeom>
            <a:noFill/>
          </p:spPr>
          <p:txBody>
            <a:bodyPr wrap="square" rtlCol="0">
              <a:spAutoFit/>
            </a:bodyPr>
            <a:lstStyle/>
            <a:p>
              <a:r>
                <a:rPr lang="pt-BR" altLang="en-US"/>
                <a:t>Integrador com resistor </a:t>
              </a:r>
              <a:endParaRPr lang="pt-BR" altLang="en-US"/>
            </a:p>
          </p:txBody>
        </p:sp>
      </p:grpSp>
      <p:cxnSp>
        <p:nvCxnSpPr>
          <p:cNvPr id="101" name="Conector Reto 17"/>
          <p:cNvCxnSpPr/>
          <p:nvPr/>
        </p:nvCxnSpPr>
        <p:spPr>
          <a:xfrm>
            <a:off x="1247471" y="4253519"/>
            <a:ext cx="5461371"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02" name="CaixaDeTexto 70"/>
          <p:cNvSpPr txBox="1"/>
          <p:nvPr/>
        </p:nvSpPr>
        <p:spPr>
          <a:xfrm>
            <a:off x="895350" y="4947920"/>
            <a:ext cx="636270" cy="398780"/>
          </a:xfrm>
          <a:prstGeom prst="rect">
            <a:avLst/>
          </a:prstGeom>
          <a:solidFill>
            <a:schemeClr val="bg1"/>
          </a:solidFill>
        </p:spPr>
        <p:txBody>
          <a:bodyPr wrap="square" rtlCol="0">
            <a:spAutoFit/>
          </a:bodyPr>
          <a:lstStyle/>
          <a:p>
            <a:r>
              <a:rPr lang="pt-BR" sz="2000" b="1" dirty="0" smtClean="0">
                <a:latin typeface="Symbol" panose="05050102010706020507" charset="0"/>
                <a:cs typeface="Symbol" panose="05050102010706020507" charset="0"/>
              </a:rPr>
              <a:t>p/2</a:t>
            </a:r>
            <a:endParaRPr lang="pt-BR" sz="2000" b="1" dirty="0" smtClean="0">
              <a:latin typeface="Symbol" panose="05050102010706020507" charset="0"/>
              <a:cs typeface="Symbol" panose="05050102010706020507" charset="0"/>
            </a:endParaRPr>
          </a:p>
        </p:txBody>
      </p:sp>
      <p:cxnSp>
        <p:nvCxnSpPr>
          <p:cNvPr id="103" name="Conector Reto 17"/>
          <p:cNvCxnSpPr/>
          <p:nvPr/>
        </p:nvCxnSpPr>
        <p:spPr>
          <a:xfrm>
            <a:off x="1229174" y="1304578"/>
            <a:ext cx="5461449"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04" name="Forma livre 103"/>
          <p:cNvSpPr/>
          <p:nvPr/>
        </p:nvSpPr>
        <p:spPr>
          <a:xfrm>
            <a:off x="1411605" y="4240530"/>
            <a:ext cx="2095500" cy="884555"/>
          </a:xfrm>
          <a:custGeom>
            <a:avLst/>
            <a:gdLst>
              <a:gd name="connisteX0" fmla="*/ 0 w 2095500"/>
              <a:gd name="connsiteY0" fmla="*/ 11006 h 884332"/>
              <a:gd name="connisteX1" fmla="*/ 272415 w 2095500"/>
              <a:gd name="connsiteY1" fmla="*/ 11006 h 884332"/>
              <a:gd name="connisteX2" fmla="*/ 626110 w 2095500"/>
              <a:gd name="connsiteY2" fmla="*/ 11006 h 884332"/>
              <a:gd name="connisteX3" fmla="*/ 802640 w 2095500"/>
              <a:gd name="connsiteY3" fmla="*/ 133561 h 884332"/>
              <a:gd name="connisteX4" fmla="*/ 1115695 w 2095500"/>
              <a:gd name="connsiteY4" fmla="*/ 514561 h 884332"/>
              <a:gd name="connisteX5" fmla="*/ 1401445 w 2095500"/>
              <a:gd name="connsiteY5" fmla="*/ 827616 h 884332"/>
              <a:gd name="connisteX6" fmla="*/ 1687195 w 2095500"/>
              <a:gd name="connsiteY6" fmla="*/ 882226 h 884332"/>
              <a:gd name="connisteX7" fmla="*/ 2095500 w 2095500"/>
              <a:gd name="connsiteY7" fmla="*/ 868256 h 88433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2095500" h="884333">
                <a:moveTo>
                  <a:pt x="0" y="11007"/>
                </a:moveTo>
                <a:cubicBezTo>
                  <a:pt x="47625" y="11007"/>
                  <a:pt x="147320" y="11007"/>
                  <a:pt x="272415" y="11007"/>
                </a:cubicBezTo>
                <a:cubicBezTo>
                  <a:pt x="397510" y="11007"/>
                  <a:pt x="520065" y="-13758"/>
                  <a:pt x="626110" y="11007"/>
                </a:cubicBezTo>
                <a:cubicBezTo>
                  <a:pt x="732155" y="35772"/>
                  <a:pt x="704850" y="32597"/>
                  <a:pt x="802640" y="133562"/>
                </a:cubicBezTo>
                <a:cubicBezTo>
                  <a:pt x="900430" y="234527"/>
                  <a:pt x="995680" y="375497"/>
                  <a:pt x="1115695" y="514562"/>
                </a:cubicBezTo>
                <a:cubicBezTo>
                  <a:pt x="1235710" y="653627"/>
                  <a:pt x="1287145" y="753957"/>
                  <a:pt x="1401445" y="827617"/>
                </a:cubicBezTo>
                <a:cubicBezTo>
                  <a:pt x="1515745" y="901277"/>
                  <a:pt x="1548130" y="873972"/>
                  <a:pt x="1687195" y="882227"/>
                </a:cubicBezTo>
                <a:cubicBezTo>
                  <a:pt x="1826260" y="890482"/>
                  <a:pt x="2019300" y="872067"/>
                  <a:pt x="2095500" y="868257"/>
                </a:cubicBez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05" name="Conector Reto 104"/>
          <p:cNvCxnSpPr/>
          <p:nvPr/>
        </p:nvCxnSpPr>
        <p:spPr>
          <a:xfrm flipV="1">
            <a:off x="3372485" y="5107940"/>
            <a:ext cx="1727835"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6" name="Conector Reto 105"/>
          <p:cNvCxnSpPr/>
          <p:nvPr/>
        </p:nvCxnSpPr>
        <p:spPr>
          <a:xfrm flipV="1">
            <a:off x="1398270" y="5107940"/>
            <a:ext cx="5293360" cy="13335"/>
          </a:xfrm>
          <a:prstGeom prst="line">
            <a:avLst/>
          </a:prstGeom>
          <a:ln w="34925" cmpd="sng">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7" name="CaixaDeTexto 37"/>
          <p:cNvSpPr txBox="1"/>
          <p:nvPr/>
        </p:nvSpPr>
        <p:spPr>
          <a:xfrm>
            <a:off x="8128635" y="2663190"/>
            <a:ext cx="3225165" cy="3107690"/>
          </a:xfrm>
          <a:prstGeom prst="rect">
            <a:avLst/>
          </a:prstGeom>
          <a:noFill/>
          <a:ln w="25400">
            <a:solidFill>
              <a:srgbClr val="FFFF00"/>
            </a:solidFill>
          </a:ln>
        </p:spPr>
        <p:txBody>
          <a:bodyPr wrap="square" rtlCol="0">
            <a:spAutoFit/>
          </a:bodyPr>
          <a:lstStyle/>
          <a:p>
            <a:r>
              <a:rPr lang="pt-BR" sz="2800" b="1" dirty="0">
                <a:solidFill>
                  <a:srgbClr val="C00000"/>
                </a:solidFill>
                <a:latin typeface="Comic Sans MS" panose="030F0702030302020204" pitchFamily="66" charset="0"/>
                <a:cs typeface="Comic Sans MS" panose="030F0702030302020204" pitchFamily="66" charset="0"/>
              </a:rPr>
              <a:t>para frequencias muito maiores do que 1/CR</a:t>
            </a:r>
            <a:r>
              <a:rPr lang="pt-BR" sz="2800" b="1" baseline="-25000" dirty="0">
                <a:solidFill>
                  <a:srgbClr val="C00000"/>
                </a:solidFill>
                <a:uFillTx/>
                <a:latin typeface="Comic Sans MS" panose="030F0702030302020204" pitchFamily="66" charset="0"/>
                <a:cs typeface="Comic Sans MS" panose="030F0702030302020204" pitchFamily="66" charset="0"/>
                <a:sym typeface="Symbol" panose="05050102010706020507" charset="0"/>
              </a:rPr>
              <a:t> </a:t>
            </a:r>
            <a:r>
              <a:rPr lang="pt-BR" sz="2800" b="1" dirty="0">
                <a:solidFill>
                  <a:srgbClr val="C00000"/>
                </a:solidFill>
                <a:uFillTx/>
                <a:latin typeface="Comic Sans MS" panose="030F0702030302020204" pitchFamily="66" charset="0"/>
                <a:cs typeface="Comic Sans MS" panose="030F0702030302020204" pitchFamily="66" charset="0"/>
                <a:sym typeface="Symbol" panose="05050102010706020507" charset="0"/>
              </a:rPr>
              <a:t>(umas dez vezes) os circuitos são equivalentes em módulo e fase.</a:t>
            </a:r>
            <a:endParaRPr lang="pt-BR" sz="2800" b="1" dirty="0">
              <a:solidFill>
                <a:srgbClr val="C00000"/>
              </a:solidFill>
              <a:uFillTx/>
              <a:latin typeface="Comic Sans MS" panose="030F0702030302020204" pitchFamily="66"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08" name="Caixa de Texto 107"/>
              <p:cNvSpPr txBox="1"/>
              <p:nvPr/>
            </p:nvSpPr>
            <p:spPr>
              <a:xfrm>
                <a:off x="8297545" y="475615"/>
                <a:ext cx="2887980" cy="108585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cs typeface="Cambria Math" panose="02040503050406030204" pitchFamily="18" charset="0"/>
                        </a:rPr>
                        <m:t>−</m:t>
                      </m:r>
                      <m:f>
                        <m:fPr>
                          <m:ctrlPr>
                            <a:rPr lang="pt-BR" sz="3200" b="0" i="1" smtClean="0">
                              <a:latin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𝑅</m:t>
                              </m:r>
                            </m:e>
                            <m:sub>
                              <m:r>
                                <a:rPr lang="en-US" altLang="pt-BR" sz="3200" i="1" smtClean="0">
                                  <a:latin typeface="Cambria Math" panose="02040503050406030204" pitchFamily="18" charset="0"/>
                                  <a:cs typeface="Cambria Math" panose="02040503050406030204" pitchFamily="18" charset="0"/>
                                </a:rPr>
                                <m:t>∞</m:t>
                              </m:r>
                            </m:sub>
                          </m:sSub>
                        </m:num>
                        <m:den>
                          <m:r>
                            <a:rPr lang="en-US" altLang="pt-BR" sz="3200" b="0" i="1" smtClean="0">
                              <a:latin typeface="Cambria Math" panose="02040503050406030204" pitchFamily="18" charset="0"/>
                              <a:cs typeface="Cambria Math" panose="02040503050406030204" pitchFamily="18" charset="0"/>
                            </a:rPr>
                            <m:t>𝑅</m:t>
                          </m:r>
                          <m:d>
                            <m:dPr>
                              <m:ctrlPr>
                                <a:rPr lang="pt-BR" sz="3200" b="0" i="1" smtClean="0">
                                  <a:latin typeface="Cambria Math" panose="02040503050406030204" pitchFamily="18" charset="0"/>
                                  <a:cs typeface="Cambria Math" panose="02040503050406030204" pitchFamily="18" charset="0"/>
                                </a:rPr>
                              </m:ctrlPr>
                            </m:dPr>
                            <m:e>
                              <m:r>
                                <a:rPr lang="en-US" altLang="pt-BR" sz="3200" b="0" i="1" smtClean="0">
                                  <a:latin typeface="Cambria Math" panose="02040503050406030204" pitchFamily="18" charset="0"/>
                                  <a:cs typeface="Cambria Math" panose="02040503050406030204" pitchFamily="18" charset="0"/>
                                </a:rPr>
                                <m:t>𝐶</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𝑅</m:t>
                                  </m:r>
                                </m:e>
                                <m:sub>
                                  <m:r>
                                    <a:rPr lang="en-US" altLang="pt-BR" sz="3200" i="1" smtClean="0">
                                      <a:latin typeface="Cambria Math" panose="02040503050406030204" pitchFamily="18" charset="0"/>
                                      <a:cs typeface="Cambria Math" panose="02040503050406030204" pitchFamily="18" charset="0"/>
                                    </a:rPr>
                                    <m:t>∞</m:t>
                                  </m:r>
                                </m:sub>
                              </m:sSub>
                              <m:r>
                                <a:rPr lang="en-US" altLang="pt-BR" sz="3200" b="0" i="1" smtClean="0">
                                  <a:latin typeface="Cambria Math" panose="02040503050406030204" pitchFamily="18" charset="0"/>
                                  <a:cs typeface="Cambria Math" panose="02040503050406030204" pitchFamily="18" charset="0"/>
                                </a:rPr>
                                <m:t>𝑆</m:t>
                              </m:r>
                              <m:r>
                                <a:rPr lang="en-US" altLang="pt-BR" sz="3200" b="0" i="1" smtClean="0">
                                  <a:latin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cs typeface="Cambria Math" panose="02040503050406030204" pitchFamily="18" charset="0"/>
                                </a:rPr>
                                <m:t>1</m:t>
                              </m:r>
                            </m:e>
                          </m:d>
                        </m:den>
                      </m:f>
                    </m:oMath>
                  </m:oMathPara>
                </a14:m>
                <a:endParaRPr lang="en-US" altLang="pt-BR" sz="3200" b="0" i="1" smtClean="0">
                  <a:latin typeface="Cambria Math" panose="02040503050406030204" pitchFamily="18" charset="0"/>
                  <a:cs typeface="Cambria Math" panose="02040503050406030204" pitchFamily="18" charset="0"/>
                </a:endParaRPr>
              </a:p>
            </p:txBody>
          </p:sp>
        </mc:Choice>
        <mc:Fallback>
          <p:sp>
            <p:nvSpPr>
              <p:cNvPr id="108" name="Caixa de Texto 107"/>
              <p:cNvSpPr txBox="1">
                <a:spLocks noRot="1" noChangeAspect="1" noMove="1" noResize="1" noEditPoints="1" noAdjustHandles="1" noChangeArrowheads="1" noChangeShapeType="1" noTextEdit="1"/>
              </p:cNvSpPr>
              <p:nvPr/>
            </p:nvSpPr>
            <p:spPr>
              <a:xfrm>
                <a:off x="8297545" y="475615"/>
                <a:ext cx="2887980" cy="1085850"/>
              </a:xfrm>
              <a:prstGeom prst="rect">
                <a:avLst/>
              </a:prstGeom>
              <a:blipFill rotWithShape="1">
                <a:blip r:embed="rId3"/>
                <a:stretch>
                  <a:fillRect r="-748"/>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720692" y="423816"/>
            <a:ext cx="10527954" cy="674957"/>
          </a:xfrm>
          <a:prstGeom prst="rect">
            <a:avLst/>
          </a:prstGeom>
        </p:spPr>
        <p:txBody>
          <a:bodyPr vert="horz" lIns="91440" tIns="45720" rIns="91440" bIns="45720" rtlCol="0">
            <a:normAutofit fontScale="8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200" b="1" dirty="0" smtClean="0">
                <a:solidFill>
                  <a:srgbClr val="C00000"/>
                </a:solidFill>
                <a:latin typeface="Comic Sans MS" panose="030F0702030302020204" pitchFamily="66" charset="0"/>
                <a:cs typeface="Comic Sans MS" panose="030F0702030302020204" pitchFamily="66" charset="0"/>
              </a:rPr>
              <a:t>Aplicação: </a:t>
            </a:r>
            <a:r>
              <a:rPr lang="pt-BR" sz="3200" b="1" dirty="0" smtClean="0">
                <a:latin typeface="Comic Sans MS" panose="030F0702030302020204" pitchFamily="66" charset="0"/>
                <a:cs typeface="Comic Sans MS" panose="030F0702030302020204" pitchFamily="66" charset="0"/>
              </a:rPr>
              <a:t>Circuito Diferenciador Inversor (AmpOp ideal)</a:t>
            </a:r>
            <a:endParaRPr lang="pt-BR" sz="3200" b="1" dirty="0" smtClean="0">
              <a:latin typeface="Comic Sans MS" panose="030F0702030302020204" pitchFamily="66" charset="0"/>
              <a:cs typeface="Comic Sans MS" panose="030F0702030302020204" pitchFamily="66" charset="0"/>
            </a:endParaRPr>
          </a:p>
        </p:txBody>
      </p:sp>
      <p:grpSp>
        <p:nvGrpSpPr>
          <p:cNvPr id="28" name="Grupo 27"/>
          <p:cNvGrpSpPr/>
          <p:nvPr/>
        </p:nvGrpSpPr>
        <p:grpSpPr>
          <a:xfrm>
            <a:off x="1576373" y="2973084"/>
            <a:ext cx="2688565" cy="1698305"/>
            <a:chOff x="1603348" y="3775941"/>
            <a:chExt cx="2688565" cy="1698305"/>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195134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 name="CaixaDeTexto 12"/>
            <p:cNvSpPr txBox="1"/>
            <p:nvPr/>
          </p:nvSpPr>
          <p:spPr>
            <a:xfrm>
              <a:off x="1603348" y="4606785"/>
              <a:ext cx="453714" cy="461665"/>
            </a:xfrm>
            <a:prstGeom prst="rect">
              <a:avLst/>
            </a:prstGeom>
            <a:noFill/>
          </p:spPr>
          <p:txBody>
            <a:bodyPr wrap="none" rtlCol="0">
              <a:spAutoFit/>
            </a:bodyPr>
            <a:lstStyle/>
            <a:p>
              <a:r>
                <a:rPr lang="pt-BR" sz="2400" dirty="0" err="1" smtClean="0"/>
                <a:t>V</a:t>
              </a:r>
              <a:r>
                <a:rPr lang="pt-BR" sz="2400" baseline="-25000" dirty="0" err="1"/>
                <a:t>d</a:t>
              </a:r>
              <a:endParaRPr lang="pt-BR" sz="2400" dirty="0"/>
            </a:p>
          </p:txBody>
        </p:sp>
        <p:cxnSp>
          <p:nvCxnSpPr>
            <p:cNvPr id="14" name="Conector de Seta Reta 13"/>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846753" y="3775941"/>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27" name="Grupo 26"/>
          <p:cNvGrpSpPr/>
          <p:nvPr/>
        </p:nvGrpSpPr>
        <p:grpSpPr>
          <a:xfrm>
            <a:off x="2605340" y="2527321"/>
            <a:ext cx="1381894" cy="255373"/>
            <a:chOff x="4112743" y="3509451"/>
            <a:chExt cx="1381894" cy="255373"/>
          </a:xfrm>
        </p:grpSpPr>
        <p:cxnSp>
          <p:nvCxnSpPr>
            <p:cNvPr id="26"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0" name="Forma livre 39"/>
          <p:cNvSpPr/>
          <p:nvPr/>
        </p:nvSpPr>
        <p:spPr>
          <a:xfrm>
            <a:off x="3676650" y="2659380"/>
            <a:ext cx="718185" cy="1318895"/>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41" name="Forma livre 40"/>
          <p:cNvSpPr/>
          <p:nvPr/>
        </p:nvSpPr>
        <p:spPr>
          <a:xfrm>
            <a:off x="2236470" y="2659380"/>
            <a:ext cx="719455" cy="890270"/>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44" name="Conector Reto 43"/>
          <p:cNvCxnSpPr/>
          <p:nvPr/>
        </p:nvCxnSpPr>
        <p:spPr>
          <a:xfrm>
            <a:off x="1989373" y="4421833"/>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1928996" y="5088743"/>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1471930" y="2974340"/>
            <a:ext cx="347980" cy="460375"/>
          </a:xfrm>
          <a:prstGeom prst="rect">
            <a:avLst/>
          </a:prstGeom>
          <a:noFill/>
        </p:spPr>
        <p:txBody>
          <a:bodyPr wrap="square" rtlCol="0">
            <a:spAutoFit/>
          </a:bodyPr>
          <a:lstStyle/>
          <a:p>
            <a:r>
              <a:rPr lang="pt-BR" sz="2400" dirty="0" smtClean="0"/>
              <a:t>C</a:t>
            </a:r>
            <a:endParaRPr lang="pt-BR" sz="2400" dirty="0"/>
          </a:p>
        </p:txBody>
      </p:sp>
      <p:sp>
        <p:nvSpPr>
          <p:cNvPr id="49" name="CaixaDeTexto 48"/>
          <p:cNvSpPr txBox="1"/>
          <p:nvPr/>
        </p:nvSpPr>
        <p:spPr>
          <a:xfrm>
            <a:off x="3122245" y="2067093"/>
            <a:ext cx="348615" cy="460375"/>
          </a:xfrm>
          <a:prstGeom prst="rect">
            <a:avLst/>
          </a:prstGeom>
          <a:noFill/>
        </p:spPr>
        <p:txBody>
          <a:bodyPr wrap="none" rtlCol="0">
            <a:spAutoFit/>
          </a:bodyPr>
          <a:lstStyle/>
          <a:p>
            <a:r>
              <a:rPr lang="pt-BR" sz="2400" dirty="0" smtClean="0"/>
              <a:t>R</a:t>
            </a:r>
            <a:endParaRPr lang="pt-BR" sz="2400" dirty="0"/>
          </a:p>
        </p:txBody>
      </p:sp>
      <p:cxnSp>
        <p:nvCxnSpPr>
          <p:cNvPr id="50" name="Conector de Seta Reta 49"/>
          <p:cNvCxnSpPr/>
          <p:nvPr/>
        </p:nvCxnSpPr>
        <p:spPr>
          <a:xfrm>
            <a:off x="3041392" y="291010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3462797" y="2762049"/>
            <a:ext cx="359394" cy="461665"/>
          </a:xfrm>
          <a:prstGeom prst="rect">
            <a:avLst/>
          </a:prstGeom>
          <a:noFill/>
        </p:spPr>
        <p:txBody>
          <a:bodyPr wrap="none" rtlCol="0">
            <a:spAutoFit/>
          </a:bodyPr>
          <a:lstStyle/>
          <a:p>
            <a:r>
              <a:rPr lang="pt-BR" sz="2400" dirty="0" smtClean="0"/>
              <a:t>i</a:t>
            </a:r>
            <a:r>
              <a:rPr lang="pt-BR" sz="2400" baseline="-25000" dirty="0" smtClean="0"/>
              <a:t>2</a:t>
            </a:r>
            <a:endParaRPr lang="pt-BR" sz="2400" dirty="0"/>
          </a:p>
        </p:txBody>
      </p:sp>
      <p:sp>
        <p:nvSpPr>
          <p:cNvPr id="53" name="CaixaDeTexto 52"/>
          <p:cNvSpPr txBox="1"/>
          <p:nvPr/>
        </p:nvSpPr>
        <p:spPr>
          <a:xfrm>
            <a:off x="829906" y="3623238"/>
            <a:ext cx="513282" cy="461665"/>
          </a:xfrm>
          <a:prstGeom prst="rect">
            <a:avLst/>
          </a:prstGeom>
          <a:noFill/>
        </p:spPr>
        <p:txBody>
          <a:bodyPr wrap="none" rtlCol="0">
            <a:spAutoFit/>
          </a:bodyPr>
          <a:lstStyle/>
          <a:p>
            <a:r>
              <a:rPr lang="pt-BR" sz="2400" dirty="0" err="1" smtClean="0"/>
              <a:t>V</a:t>
            </a:r>
            <a:r>
              <a:rPr lang="pt-BR" sz="2400" baseline="-25000" dirty="0" err="1" smtClean="0"/>
              <a:t>in</a:t>
            </a:r>
            <a:endParaRPr lang="pt-BR" sz="2400" dirty="0"/>
          </a:p>
        </p:txBody>
      </p:sp>
      <p:sp>
        <p:nvSpPr>
          <p:cNvPr id="56" name="Forma livre 55"/>
          <p:cNvSpPr/>
          <p:nvPr/>
        </p:nvSpPr>
        <p:spPr>
          <a:xfrm>
            <a:off x="2212183" y="405149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57" name="Forma livre 56"/>
          <p:cNvSpPr/>
          <p:nvPr/>
        </p:nvSpPr>
        <p:spPr>
          <a:xfrm>
            <a:off x="671195" y="3623310"/>
            <a:ext cx="963295" cy="1466215"/>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19" name="Grupo 18"/>
          <p:cNvGrpSpPr/>
          <p:nvPr/>
        </p:nvGrpSpPr>
        <p:grpSpPr>
          <a:xfrm>
            <a:off x="1290967" y="3368010"/>
            <a:ext cx="756638" cy="371649"/>
            <a:chOff x="6583958" y="4225065"/>
            <a:chExt cx="756638" cy="371649"/>
          </a:xfrm>
        </p:grpSpPr>
        <p:cxnSp>
          <p:nvCxnSpPr>
            <p:cNvPr id="15"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6997287" y="4225065"/>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mc:Choice xmlns:a14="http://schemas.microsoft.com/office/drawing/2010/main" Requires="a14">
          <p:sp>
            <p:nvSpPr>
              <p:cNvPr id="42" name="CaixaDeTexto 41"/>
              <p:cNvSpPr txBox="1"/>
              <p:nvPr/>
            </p:nvSpPr>
            <p:spPr>
              <a:xfrm>
                <a:off x="6208298" y="1321568"/>
                <a:ext cx="1692910" cy="839470"/>
              </a:xfrm>
              <a:prstGeom prst="rect">
                <a:avLst/>
              </a:prstGeom>
              <a:noFill/>
            </p:spPr>
            <p:txBody>
              <a:bodyPr wrap="none" rtlCol="0">
                <a:spAutoFit/>
              </a:bodyPr>
              <a:lstStyle/>
              <a:p>
                <a:pPr algn="l"/>
                <a:r>
                  <a:rPr lang="pt-BR" sz="3200" dirty="0" smtClean="0"/>
                  <a:t> </a:t>
                </a:r>
                <a14:m>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𝑖</m:t>
                        </m:r>
                      </m:e>
                      <m:sub>
                        <m:r>
                          <a:rPr lang="en-US" altLang="pt-BR" sz="3200" i="1" dirty="0" smtClean="0">
                            <a:latin typeface="Cambria Math" panose="02040503050406030204" pitchFamily="18" charset="0"/>
                            <a:cs typeface="Cambria Math" panose="02040503050406030204" pitchFamily="18" charset="0"/>
                          </a:rPr>
                          <m:t>1</m:t>
                        </m:r>
                      </m:sub>
                    </m:sSub>
                    <m:r>
                      <a:rPr lang="en-US" altLang="pt-BR" sz="3200" dirty="0" smtClean="0">
                        <a:latin typeface="Cambria Math" panose="02040503050406030204" pitchFamily="18" charset="0"/>
                      </a:rPr>
                      <m:t>=</m:t>
                    </m:r>
                    <m:f>
                      <m:fPr>
                        <m:ctrlPr>
                          <a:rPr lang="pt-BR" sz="3200" i="1" dirty="0" smtClean="0">
                            <a:latin typeface="Cambria Math" panose="02040503050406030204" pitchFamily="18" charset="0"/>
                            <a:cs typeface="Cambria Math" panose="02040503050406030204" pitchFamily="18" charset="0"/>
                          </a:rPr>
                        </m:ctrlPr>
                      </m:fPr>
                      <m:num>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𝑖𝑛</m:t>
                            </m:r>
                          </m:sub>
                        </m:sSub>
                      </m:num>
                      <m:den>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𝑠𝑐</m:t>
                        </m:r>
                      </m:den>
                    </m:f>
                  </m:oMath>
                </a14:m>
                <a:endParaRPr lang="en-US" altLang="pt-BR" sz="3200" i="1" dirty="0" smtClean="0">
                  <a:latin typeface="Cambria Math" panose="02040503050406030204" pitchFamily="18" charset="0"/>
                  <a:cs typeface="Cambria Math" panose="02040503050406030204" pitchFamily="18" charset="0"/>
                </a:endParaRPr>
              </a:p>
            </p:txBody>
          </p:sp>
        </mc:Choice>
        <mc:Fallback>
          <p:sp>
            <p:nvSpPr>
              <p:cNvPr id="42" name="CaixaDeTexto 41"/>
              <p:cNvSpPr txBox="1">
                <a:spLocks noRot="1" noChangeAspect="1" noMove="1" noResize="1" noEditPoints="1" noAdjustHandles="1" noChangeArrowheads="1" noChangeShapeType="1" noTextEdit="1"/>
              </p:cNvSpPr>
              <p:nvPr/>
            </p:nvSpPr>
            <p:spPr>
              <a:xfrm>
                <a:off x="6208298" y="1321568"/>
                <a:ext cx="1692910" cy="839470"/>
              </a:xfrm>
              <a:prstGeom prst="rect">
                <a:avLst/>
              </a:prstGeom>
              <a:blipFill rotWithShape="1">
                <a:blip r:embed="rId1"/>
                <a:stretch>
                  <a:fillRect l="-32" t="-16" r="-1244" b="1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3" name="CaixaDeTexto 42"/>
              <p:cNvSpPr txBox="1"/>
              <p:nvPr/>
            </p:nvSpPr>
            <p:spPr>
              <a:xfrm>
                <a:off x="9127954" y="1098476"/>
                <a:ext cx="1485265" cy="1002030"/>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𝑖</m:t>
                          </m:r>
                        </m:e>
                        <m:sub>
                          <m:r>
                            <a:rPr lang="en-US" altLang="pt-BR" sz="3200" i="1" dirty="0" smtClean="0">
                              <a:latin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rPr>
                        <m:t>=</m:t>
                      </m:r>
                      <m:f>
                        <m:fPr>
                          <m:ctrlPr>
                            <a:rPr lang="en-US" altLang="pt-BR" sz="3200" b="0" i="1" smtClean="0">
                              <a:latin typeface="Cambria Math" panose="02040503050406030204" pitchFamily="18" charset="0"/>
                              <a:cs typeface="Cambria Math" panose="02040503050406030204" pitchFamily="18" charset="0"/>
                            </a:rPr>
                          </m:ctrlPr>
                        </m:fPr>
                        <m:num>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𝑉</m:t>
                              </m:r>
                            </m:e>
                            <m:sub>
                              <m:r>
                                <a:rPr lang="pt-BR" sz="3200" b="0" i="1" smtClean="0">
                                  <a:latin typeface="Cambria Math" panose="02040503050406030204" pitchFamily="18" charset="0"/>
                                </a:rPr>
                                <m:t>0</m:t>
                              </m:r>
                            </m:sub>
                          </m:sSub>
                        </m:num>
                        <m:den>
                          <m:r>
                            <a:rPr lang="en-US" altLang="pt-BR" sz="3200" b="0" i="1" smtClean="0">
                              <a:latin typeface="Cambria Math" panose="02040503050406030204" pitchFamily="18" charset="0"/>
                              <a:cs typeface="Cambria Math" panose="02040503050406030204" pitchFamily="18" charset="0"/>
                            </a:rPr>
                            <m:t>𝑅</m:t>
                          </m:r>
                        </m:den>
                      </m:f>
                    </m:oMath>
                  </m:oMathPara>
                </a14:m>
                <a:endParaRPr lang="pt-BR" sz="3200" dirty="0"/>
              </a:p>
            </p:txBody>
          </p:sp>
        </mc:Choice>
        <mc:Fallback>
          <p:sp>
            <p:nvSpPr>
              <p:cNvPr id="43" name="CaixaDeTexto 42"/>
              <p:cNvSpPr txBox="1">
                <a:spLocks noRot="1" noChangeAspect="1" noMove="1" noResize="1" noEditPoints="1" noAdjustHandles="1" noChangeArrowheads="1" noChangeShapeType="1" noTextEdit="1"/>
              </p:cNvSpPr>
              <p:nvPr/>
            </p:nvSpPr>
            <p:spPr>
              <a:xfrm>
                <a:off x="9127954" y="1098476"/>
                <a:ext cx="1485265" cy="1002030"/>
              </a:xfrm>
              <a:prstGeom prst="rect">
                <a:avLst/>
              </a:prstGeom>
              <a:blipFill rotWithShape="1">
                <a:blip r:embed="rId2"/>
                <a:stretch>
                  <a:fillRect l="-31" t="-56" r="31" b="56"/>
                </a:stretch>
              </a:blipFill>
            </p:spPr>
            <p:txBody>
              <a:bodyPr/>
              <a:lstStyle/>
              <a:p>
                <a:r>
                  <a:rPr lang="pt-BR" altLang="en-US">
                    <a:noFill/>
                  </a:rPr>
                  <a:t> </a:t>
                </a:r>
              </a:p>
            </p:txBody>
          </p:sp>
        </mc:Fallback>
      </mc:AlternateContent>
      <p:sp>
        <p:nvSpPr>
          <p:cNvPr id="45" name="CaixaDeTexto 44"/>
          <p:cNvSpPr txBox="1"/>
          <p:nvPr/>
        </p:nvSpPr>
        <p:spPr>
          <a:xfrm>
            <a:off x="6496588" y="2527086"/>
            <a:ext cx="1330960" cy="583565"/>
          </a:xfrm>
          <a:prstGeom prst="rect">
            <a:avLst/>
          </a:prstGeom>
          <a:noFill/>
        </p:spPr>
        <p:txBody>
          <a:bodyPr wrap="none" rtlCol="0">
            <a:spAutoFit/>
          </a:bodyPr>
          <a:lstStyle/>
          <a:p>
            <a:r>
              <a:rPr lang="pt-BR" sz="3200" i="1" dirty="0" smtClean="0"/>
              <a:t>i</a:t>
            </a:r>
            <a:r>
              <a:rPr lang="pt-BR" sz="3200" i="1" baseline="-25000" dirty="0" smtClean="0"/>
              <a:t>1 </a:t>
            </a:r>
            <a:r>
              <a:rPr lang="pt-BR" sz="3200" i="1" dirty="0" smtClean="0"/>
              <a:t>= </a:t>
            </a:r>
            <a:r>
              <a:rPr lang="pt-BR" sz="3200" i="1" dirty="0" smtClean="0">
                <a:latin typeface="Arial" panose="020B0604020202020204" pitchFamily="34" charset="0"/>
                <a:cs typeface="Arial" panose="020B0604020202020204" pitchFamily="34" charset="0"/>
              </a:rPr>
              <a:t>– </a:t>
            </a:r>
            <a:r>
              <a:rPr lang="pt-BR" sz="3200" i="1" dirty="0" smtClean="0"/>
              <a:t>i</a:t>
            </a:r>
            <a:r>
              <a:rPr lang="pt-BR" sz="3200" i="1" baseline="-25000" dirty="0" smtClean="0"/>
              <a:t>2</a:t>
            </a:r>
            <a:endParaRPr lang="pt-BR" sz="3200" i="1" dirty="0"/>
          </a:p>
        </p:txBody>
      </p:sp>
      <p:sp>
        <p:nvSpPr>
          <p:cNvPr id="17" name="Forma livre 16"/>
          <p:cNvSpPr/>
          <p:nvPr/>
        </p:nvSpPr>
        <p:spPr>
          <a:xfrm>
            <a:off x="2805861" y="2160662"/>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20" name="Forma livre 19"/>
          <p:cNvSpPr/>
          <p:nvPr/>
        </p:nvSpPr>
        <p:spPr>
          <a:xfrm>
            <a:off x="1313996" y="2908961"/>
            <a:ext cx="818606" cy="386508"/>
          </a:xfrm>
          <a:custGeom>
            <a:avLst/>
            <a:gdLst>
              <a:gd name="connsiteX0" fmla="*/ 818606 w 818606"/>
              <a:gd name="connsiteY0" fmla="*/ 360382 h 386508"/>
              <a:gd name="connsiteX1" fmla="*/ 566058 w 818606"/>
              <a:gd name="connsiteY1" fmla="*/ 116542 h 386508"/>
              <a:gd name="connsiteX2" fmla="*/ 252549 w 818606"/>
              <a:gd name="connsiteY2" fmla="*/ 12039 h 386508"/>
              <a:gd name="connsiteX3" fmla="*/ 0 w 818606"/>
              <a:gd name="connsiteY3" fmla="*/ 386508 h 386508"/>
            </a:gdLst>
            <a:ahLst/>
            <a:cxnLst>
              <a:cxn ang="0">
                <a:pos x="connsiteX0" y="connsiteY0"/>
              </a:cxn>
              <a:cxn ang="0">
                <a:pos x="connsiteX1" y="connsiteY1"/>
              </a:cxn>
              <a:cxn ang="0">
                <a:pos x="connsiteX2" y="connsiteY2"/>
              </a:cxn>
              <a:cxn ang="0">
                <a:pos x="connsiteX3" y="connsiteY3"/>
              </a:cxn>
            </a:cxnLst>
            <a:rect l="l" t="t" r="r" b="b"/>
            <a:pathLst>
              <a:path w="818606" h="386508">
                <a:moveTo>
                  <a:pt x="818606" y="360382"/>
                </a:moveTo>
                <a:cubicBezTo>
                  <a:pt x="739503" y="267490"/>
                  <a:pt x="660401" y="174599"/>
                  <a:pt x="566058" y="116542"/>
                </a:cubicBezTo>
                <a:cubicBezTo>
                  <a:pt x="471715" y="58485"/>
                  <a:pt x="346892" y="-32955"/>
                  <a:pt x="252549" y="12039"/>
                </a:cubicBezTo>
                <a:cubicBezTo>
                  <a:pt x="158206" y="57033"/>
                  <a:pt x="79103" y="221770"/>
                  <a:pt x="0" y="38650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1" name="Conector Reto 20"/>
          <p:cNvCxnSpPr/>
          <p:nvPr/>
        </p:nvCxnSpPr>
        <p:spPr>
          <a:xfrm flipH="1" flipV="1">
            <a:off x="869315" y="3541395"/>
            <a:ext cx="433705" cy="1016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2" name="Caixa de Texto 21"/>
              <p:cNvSpPr txBox="1"/>
              <p:nvPr/>
            </p:nvSpPr>
            <p:spPr>
              <a:xfrm>
                <a:off x="6378575" y="3295650"/>
                <a:ext cx="2232025" cy="108839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f>
                        <m:fPr>
                          <m:ctrlPr>
                            <a:rPr lang="pt-BR" sz="3200" i="1" dirty="0" smtClean="0">
                              <a:latin typeface="Cambria Math" panose="02040503050406030204" pitchFamily="18" charset="0"/>
                              <a:cs typeface="Cambria Math" panose="02040503050406030204" pitchFamily="18" charset="0"/>
                            </a:rPr>
                          </m:ctrlPr>
                        </m:fPr>
                        <m:num>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𝑖𝑛</m:t>
                              </m:r>
                            </m:sub>
                          </m:sSub>
                        </m:num>
                        <m:den>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𝑠𝑐</m:t>
                          </m:r>
                        </m:den>
                      </m:f>
                      <m:r>
                        <a:rPr lang="en-US" altLang="pt-BR" sz="3200" i="1" dirty="0" smtClean="0">
                          <a:latin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cs typeface="Cambria Math" panose="02040503050406030204" pitchFamily="18" charset="0"/>
                            </a:rPr>
                          </m:ctrlPr>
                        </m:fPr>
                        <m:num>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𝑉</m:t>
                              </m:r>
                            </m:e>
                            <m:sub>
                              <m:r>
                                <a:rPr lang="pt-BR" sz="3200" b="0" i="1" smtClean="0">
                                  <a:latin typeface="Cambria Math" panose="02040503050406030204" pitchFamily="18" charset="0"/>
                                </a:rPr>
                                <m:t>0</m:t>
                              </m:r>
                            </m:sub>
                          </m:sSub>
                        </m:num>
                        <m:den>
                          <m:r>
                            <a:rPr lang="en-US" altLang="pt-BR" sz="3200" b="0" i="1" smtClean="0">
                              <a:latin typeface="Cambria Math" panose="02040503050406030204" pitchFamily="18" charset="0"/>
                              <a:cs typeface="Cambria Math" panose="02040503050406030204" pitchFamily="18" charset="0"/>
                            </a:rPr>
                            <m:t>𝑅</m:t>
                          </m:r>
                        </m:den>
                      </m:f>
                    </m:oMath>
                  </m:oMathPara>
                </a14:m>
                <a:endParaRPr lang="pt-BR" altLang="en-US" sz="3200"/>
              </a:p>
            </p:txBody>
          </p:sp>
        </mc:Choice>
        <mc:Fallback>
          <p:sp>
            <p:nvSpPr>
              <p:cNvPr id="22" name="Caixa de Texto 21"/>
              <p:cNvSpPr txBox="1">
                <a:spLocks noRot="1" noChangeAspect="1" noMove="1" noResize="1" noEditPoints="1" noAdjustHandles="1" noChangeArrowheads="1" noChangeShapeType="1" noTextEdit="1"/>
              </p:cNvSpPr>
              <p:nvPr/>
            </p:nvSpPr>
            <p:spPr>
              <a:xfrm>
                <a:off x="6378575" y="3295650"/>
                <a:ext cx="2232025" cy="1088390"/>
              </a:xfrm>
              <a:prstGeom prst="rect">
                <a:avLst/>
              </a:prstGeom>
              <a:blipFill rotWithShape="1">
                <a:blip r:embed="rId3"/>
                <a:stretch>
                  <a:fillRect r="-8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3" name="Caixa de Texto 22"/>
              <p:cNvSpPr txBox="1"/>
              <p:nvPr/>
            </p:nvSpPr>
            <p:spPr>
              <a:xfrm>
                <a:off x="6378575" y="4796790"/>
                <a:ext cx="268478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𝑉</m:t>
                          </m:r>
                        </m:e>
                        <m:sub>
                          <m:r>
                            <a:rPr lang="pt-BR" sz="3200" b="0" i="1" smtClean="0">
                              <a:latin typeface="Cambria Math" panose="02040503050406030204" pitchFamily="18" charset="0"/>
                            </a:rPr>
                            <m:t>0</m:t>
                          </m:r>
                        </m:sub>
                      </m:sSub>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𝑠𝐶𝑅</m:t>
                      </m:r>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𝑖𝑛</m:t>
                          </m:r>
                        </m:sub>
                      </m:sSub>
                    </m:oMath>
                  </m:oMathPara>
                </a14:m>
                <a:endParaRPr lang="en-US" altLang="pt-BR" sz="3200" i="1" dirty="0" smtClean="0">
                  <a:latin typeface="Cambria Math" panose="02040503050406030204" pitchFamily="18" charset="0"/>
                  <a:cs typeface="Cambria Math" panose="02040503050406030204" pitchFamily="18" charset="0"/>
                </a:endParaRPr>
              </a:p>
            </p:txBody>
          </p:sp>
        </mc:Choice>
        <mc:Fallback>
          <p:sp>
            <p:nvSpPr>
              <p:cNvPr id="23" name="Caixa de Texto 22"/>
              <p:cNvSpPr txBox="1">
                <a:spLocks noRot="1" noChangeAspect="1" noMove="1" noResize="1" noEditPoints="1" noAdjustHandles="1" noChangeArrowheads="1" noChangeShapeType="1" noTextEdit="1"/>
              </p:cNvSpPr>
              <p:nvPr/>
            </p:nvSpPr>
            <p:spPr>
              <a:xfrm>
                <a:off x="6378575" y="4796790"/>
                <a:ext cx="2684780" cy="583565"/>
              </a:xfrm>
              <a:prstGeom prst="rect">
                <a:avLst/>
              </a:prstGeom>
              <a:blipFill rotWithShape="1">
                <a:blip r:embed="rId4"/>
                <a:stretch>
                  <a:fillRect r="-80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5" name="Caixa de Texto 24"/>
              <p:cNvSpPr txBox="1"/>
              <p:nvPr/>
            </p:nvSpPr>
            <p:spPr>
              <a:xfrm>
                <a:off x="4798695" y="5838190"/>
                <a:ext cx="47955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altLang="pt-BR" sz="3200" i="1" dirty="0" smtClean="0">
                          <a:latin typeface="Cambria Math" panose="02040503050406030204" pitchFamily="18" charset="0"/>
                          <a:cs typeface="Cambria Math" panose="02040503050406030204" pitchFamily="18" charset="0"/>
                        </a:rPr>
                        <m:t>𝑠</m:t>
                      </m:r>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𝑖𝑛</m:t>
                          </m:r>
                        </m:sub>
                      </m:sSub>
                      <m:r>
                        <a:rPr lang="en-US" altLang="pt-BR" sz="3200" i="1" dirty="0" smtClean="0">
                          <a:latin typeface="Cambria Math" panose="02040503050406030204" pitchFamily="18" charset="0"/>
                          <a:ea typeface="MS Mincho"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ea typeface="MS Mincho" charset="0"/>
                          <a:cs typeface="Cambria Math" panose="02040503050406030204" pitchFamily="18" charset="0"/>
                        </a:rPr>
                        <m:t>)</m:t>
                      </m:r>
                      <m:r>
                        <a:rPr lang="en-US" altLang="pt-BR" sz="3200" dirty="0" smtClean="0">
                          <a:latin typeface="Cambria Math" panose="02040503050406030204" pitchFamily="18" charset="0"/>
                          <a:ea typeface="MS Mincho" charset="0"/>
                          <a:cs typeface="Cambria Math" panose="02040503050406030204" pitchFamily="18" charset="0"/>
                        </a:rPr>
                        <m:t> é </m:t>
                      </m:r>
                      <m:r>
                        <m:rPr>
                          <m:sty m:val="p"/>
                        </m:rPr>
                        <a:rPr lang="en-US" altLang="pt-BR" sz="3200" dirty="0" smtClean="0">
                          <a:latin typeface="Cambria Math" panose="02040503050406030204" pitchFamily="18" charset="0"/>
                          <a:cs typeface="Cambria Math" panose="02040503050406030204" pitchFamily="18" charset="0"/>
                        </a:rPr>
                        <m:t>derivada</m:t>
                      </m:r>
                      <m:r>
                        <a:rPr lang="en-US" altLang="pt-BR" sz="3200" dirty="0" smtClean="0">
                          <a:latin typeface="Cambria Math" panose="02040503050406030204" pitchFamily="18" charset="0"/>
                          <a:ea typeface="MS Mincho" charset="0"/>
                          <a:cs typeface="Cambria Math" panose="02040503050406030204" pitchFamily="18" charset="0"/>
                        </a:rPr>
                        <m:t> </m:t>
                      </m:r>
                      <m:r>
                        <m:rPr>
                          <m:sty m:val="p"/>
                        </m:rPr>
                        <a:rPr lang="en-US" altLang="pt-BR" sz="3200" dirty="0" smtClean="0">
                          <a:latin typeface="Cambria Math" panose="02040503050406030204" pitchFamily="18" charset="0"/>
                          <a:cs typeface="Cambria Math" panose="02040503050406030204" pitchFamily="18" charset="0"/>
                        </a:rPr>
                        <m:t>do</m:t>
                      </m:r>
                      <m:r>
                        <a:rPr lang="en-US" altLang="pt-BR" sz="3200" dirty="0" smtClean="0">
                          <a:latin typeface="Cambria Math" panose="02040503050406030204" pitchFamily="18" charset="0"/>
                          <a:ea typeface="MS Mincho" charset="0"/>
                          <a:cs typeface="Cambria Math" panose="02040503050406030204" pitchFamily="18" charset="0"/>
                        </a:rPr>
                        <m:t> </m:t>
                      </m:r>
                      <m:r>
                        <m:rPr>
                          <m:sty m:val="p"/>
                        </m:rPr>
                        <a:rPr lang="en-US" altLang="pt-BR" sz="3200" dirty="0" smtClean="0">
                          <a:latin typeface="Cambria Math" panose="02040503050406030204" pitchFamily="18" charset="0"/>
                          <a:cs typeface="Cambria Math" panose="02040503050406030204" pitchFamily="18" charset="0"/>
                        </a:rPr>
                        <m:t>sinal</m:t>
                      </m:r>
                    </m:oMath>
                  </m:oMathPara>
                </a14:m>
                <a:endParaRPr lang="en-US" altLang="pt-BR" sz="3200" dirty="0" smtClean="0">
                  <a:latin typeface="Cambria Math" panose="02040503050406030204" pitchFamily="18" charset="0"/>
                  <a:cs typeface="Cambria Math" panose="02040503050406030204" pitchFamily="18" charset="0"/>
                </a:endParaRPr>
              </a:p>
            </p:txBody>
          </p:sp>
        </mc:Choice>
        <mc:Fallback>
          <p:sp>
            <p:nvSpPr>
              <p:cNvPr id="25" name="Caixa de Texto 24"/>
              <p:cNvSpPr txBox="1">
                <a:spLocks noRot="1" noChangeAspect="1" noMove="1" noResize="1" noEditPoints="1" noAdjustHandles="1" noChangeArrowheads="1" noChangeShapeType="1" noTextEdit="1"/>
              </p:cNvSpPr>
              <p:nvPr/>
            </p:nvSpPr>
            <p:spPr>
              <a:xfrm>
                <a:off x="4798695" y="5838190"/>
                <a:ext cx="4795520" cy="583565"/>
              </a:xfrm>
              <a:prstGeom prst="rect">
                <a:avLst/>
              </a:prstGeom>
              <a:blipFill rotWithShape="1">
                <a:blip r:embed="rId5"/>
                <a:stretch>
                  <a:fillRect r="-45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829310" y="665480"/>
            <a:ext cx="8295005" cy="77660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sz="3200" b="1" dirty="0" smtClean="0">
                <a:solidFill>
                  <a:srgbClr val="C00000"/>
                </a:solidFill>
                <a:latin typeface="Comic Sans MS" panose="030F0702030302020204" pitchFamily="66" charset="0"/>
                <a:ea typeface="Cambria Math" panose="02040503050406030204" pitchFamily="18" charset="0"/>
              </a:rPr>
              <a:t>Diferenciador inversor: </a:t>
            </a:r>
            <a:r>
              <a:rPr lang="pt-BR" altLang="pt-BR"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rPr>
              <a:t>fase -</a:t>
            </a:r>
            <a:r>
              <a:rPr lang="pt-BR" altLang="pt-BR" sz="3200" b="1" dirty="0" smtClean="0">
                <a:solidFill>
                  <a:srgbClr val="C00000"/>
                </a:solidFill>
                <a:latin typeface="Symbol" panose="05050102010706020507" charset="0"/>
                <a:ea typeface="Cambria Math" panose="02040503050406030204" pitchFamily="18" charset="0"/>
                <a:cs typeface="Symbol" panose="05050102010706020507" charset="0"/>
              </a:rPr>
              <a:t>p/2 </a:t>
            </a:r>
            <a:r>
              <a:rPr lang="pt-BR" altLang="pt-BR" b="1" dirty="0" smtClean="0">
                <a:solidFill>
                  <a:srgbClr val="C00000"/>
                </a:solidFill>
                <a:latin typeface="Symbol" panose="05050102010706020507" charset="0"/>
                <a:ea typeface="Cambria Math" panose="02040503050406030204" pitchFamily="18" charset="0"/>
                <a:cs typeface="Symbol" panose="05050102010706020507" charset="0"/>
              </a:rPr>
              <a:t> </a:t>
            </a:r>
            <a:endParaRPr lang="pt-BR" altLang="pt-BR" b="1" dirty="0" smtClean="0">
              <a:solidFill>
                <a:srgbClr val="C00000"/>
              </a:solidFill>
              <a:latin typeface="Symbol" panose="05050102010706020507" charset="0"/>
              <a:ea typeface="Cambria Math" panose="02040503050406030204" pitchFamily="18" charset="0"/>
              <a:cs typeface="Symbol" panose="05050102010706020507" charset="0"/>
            </a:endParaRPr>
          </a:p>
        </p:txBody>
      </p:sp>
      <p:cxnSp>
        <p:nvCxnSpPr>
          <p:cNvPr id="4" name="Conector de Seta Reta 3"/>
          <p:cNvCxnSpPr/>
          <p:nvPr/>
        </p:nvCxnSpPr>
        <p:spPr>
          <a:xfrm flipH="1">
            <a:off x="2971324" y="1440873"/>
            <a:ext cx="0" cy="4492823"/>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a:off x="1620520" y="4980305"/>
            <a:ext cx="7298690" cy="5715"/>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CaixaDeTexto 5"/>
          <p:cNvSpPr txBox="1"/>
          <p:nvPr/>
        </p:nvSpPr>
        <p:spPr>
          <a:xfrm>
            <a:off x="8116090" y="5004688"/>
            <a:ext cx="1629457" cy="387599"/>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7" name="CaixaDeTexto 6"/>
          <p:cNvSpPr txBox="1"/>
          <p:nvPr/>
        </p:nvSpPr>
        <p:spPr>
          <a:xfrm>
            <a:off x="2512656" y="1442302"/>
            <a:ext cx="830831" cy="387599"/>
          </a:xfrm>
          <a:prstGeom prst="rect">
            <a:avLst/>
          </a:prstGeom>
          <a:noFill/>
        </p:spPr>
        <p:txBody>
          <a:bodyPr wrap="square" rtlCol="0">
            <a:spAutoFit/>
          </a:bodyPr>
          <a:lstStyle/>
          <a:p>
            <a:r>
              <a:rPr lang="pt-BR" dirty="0" smtClean="0">
                <a:latin typeface="Comic Sans MS" panose="030F0702030302020204" pitchFamily="66" charset="0"/>
              </a:rPr>
              <a:t>dB</a:t>
            </a:r>
            <a:endParaRPr lang="pt-BR" dirty="0">
              <a:latin typeface="Comic Sans MS" panose="030F0702030302020204" pitchFamily="66" charset="0"/>
            </a:endParaRPr>
          </a:p>
        </p:txBody>
      </p:sp>
      <p:cxnSp>
        <p:nvCxnSpPr>
          <p:cNvPr id="8" name="Conector Reto 7"/>
          <p:cNvCxnSpPr/>
          <p:nvPr/>
        </p:nvCxnSpPr>
        <p:spPr>
          <a:xfrm flipV="1">
            <a:off x="2599690" y="3666490"/>
            <a:ext cx="6441440"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2520315" y="2358390"/>
            <a:ext cx="657542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5732074" y="1829901"/>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7137691" y="1829901"/>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a:off x="4360995" y="1791804"/>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2735008" y="4991668"/>
            <a:ext cx="428322" cy="369332"/>
          </a:xfrm>
          <a:prstGeom prst="rect">
            <a:avLst/>
          </a:prstGeom>
          <a:solidFill>
            <a:schemeClr val="bg1"/>
          </a:solidFill>
        </p:spPr>
        <p:txBody>
          <a:bodyPr wrap="none" rtlCol="0">
            <a:spAutoFit/>
          </a:bodyPr>
          <a:lstStyle/>
          <a:p>
            <a:r>
              <a:rPr lang="pt-BR" dirty="0" err="1" smtClean="0">
                <a:latin typeface="Symbol" panose="05050102010706020507" pitchFamily="18" charset="2"/>
              </a:rPr>
              <a:t>w</a:t>
            </a:r>
            <a:r>
              <a:rPr lang="pt-BR" baseline="-25000" dirty="0" err="1" smtClean="0">
                <a:latin typeface="Symbol" panose="05050102010706020507" pitchFamily="18" charset="2"/>
              </a:rPr>
              <a:t>o</a:t>
            </a:r>
            <a:endParaRPr lang="pt-BR" dirty="0">
              <a:latin typeface="Comic Sans MS" panose="030F0702030302020204" pitchFamily="66" charset="0"/>
            </a:endParaRPr>
          </a:p>
        </p:txBody>
      </p:sp>
      <p:sp>
        <p:nvSpPr>
          <p:cNvPr id="17" name="CaixaDeTexto 16"/>
          <p:cNvSpPr txBox="1"/>
          <p:nvPr/>
        </p:nvSpPr>
        <p:spPr>
          <a:xfrm>
            <a:off x="2131316" y="3465882"/>
            <a:ext cx="81785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endParaRPr lang="pt-BR" dirty="0">
              <a:latin typeface="Comic Sans MS" panose="030F0702030302020204" pitchFamily="66" charset="0"/>
            </a:endParaRPr>
          </a:p>
        </p:txBody>
      </p:sp>
      <p:sp>
        <p:nvSpPr>
          <p:cNvPr id="18" name="CaixaDeTexto 17"/>
          <p:cNvSpPr txBox="1"/>
          <p:nvPr/>
        </p:nvSpPr>
        <p:spPr>
          <a:xfrm>
            <a:off x="2101627" y="2200746"/>
            <a:ext cx="81785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40 dB</a:t>
            </a:r>
            <a:endParaRPr lang="pt-BR" dirty="0">
              <a:latin typeface="Comic Sans MS" panose="030F0702030302020204" pitchFamily="66" charset="0"/>
            </a:endParaRPr>
          </a:p>
        </p:txBody>
      </p:sp>
      <p:sp>
        <p:nvSpPr>
          <p:cNvPr id="20" name="CaixaDeTexto 19"/>
          <p:cNvSpPr txBox="1"/>
          <p:nvPr/>
        </p:nvSpPr>
        <p:spPr>
          <a:xfrm>
            <a:off x="4907527" y="3771132"/>
            <a:ext cx="1917700" cy="368300"/>
          </a:xfrm>
          <a:prstGeom prst="rect">
            <a:avLst/>
          </a:prstGeom>
          <a:solidFill>
            <a:schemeClr val="bg1"/>
          </a:solidFill>
        </p:spPr>
        <p:txBody>
          <a:bodyPr wrap="none" rtlCol="0">
            <a:spAutoFit/>
          </a:bodyPr>
          <a:lstStyle/>
          <a:p>
            <a:r>
              <a:rPr lang="pt-BR" dirty="0" smtClean="0">
                <a:latin typeface="Comic Sans MS" panose="030F0702030302020204" pitchFamily="66" charset="0"/>
              </a:rPr>
              <a:t>zero: 20 dB/</a:t>
            </a:r>
            <a:r>
              <a:rPr lang="pt-BR" dirty="0" err="1" smtClean="0">
                <a:latin typeface="Comic Sans MS" panose="030F0702030302020204" pitchFamily="66" charset="0"/>
              </a:rPr>
              <a:t>dec</a:t>
            </a:r>
            <a:endParaRPr lang="pt-BR" dirty="0">
              <a:latin typeface="Comic Sans MS" panose="030F0702030302020204" pitchFamily="66" charset="0"/>
            </a:endParaRPr>
          </a:p>
        </p:txBody>
      </p:sp>
      <p:sp>
        <p:nvSpPr>
          <p:cNvPr id="26" name="CaixaDeTexto 25"/>
          <p:cNvSpPr txBox="1"/>
          <p:nvPr/>
        </p:nvSpPr>
        <p:spPr>
          <a:xfrm>
            <a:off x="6705796" y="5038572"/>
            <a:ext cx="955711"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1000</a:t>
            </a:r>
            <a:r>
              <a:rPr lang="pt-BR" dirty="0" smtClean="0">
                <a:latin typeface="Symbol" panose="05050102010706020507" pitchFamily="18" charset="2"/>
              </a:rPr>
              <a:t>w</a:t>
            </a:r>
            <a:r>
              <a:rPr lang="pt-BR" baseline="-25000" dirty="0" smtClean="0">
                <a:latin typeface="Symbol" panose="05050102010706020507" pitchFamily="18" charset="2"/>
              </a:rPr>
              <a:t>o</a:t>
            </a:r>
            <a:endParaRPr lang="pt-BR" dirty="0">
              <a:latin typeface="Comic Sans MS" panose="030F0702030302020204" pitchFamily="66" charset="0"/>
            </a:endParaRPr>
          </a:p>
        </p:txBody>
      </p:sp>
      <p:sp>
        <p:nvSpPr>
          <p:cNvPr id="27" name="CaixaDeTexto 26"/>
          <p:cNvSpPr txBox="1"/>
          <p:nvPr/>
        </p:nvSpPr>
        <p:spPr>
          <a:xfrm>
            <a:off x="5374336" y="5038572"/>
            <a:ext cx="814647"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100</a:t>
            </a:r>
            <a:r>
              <a:rPr lang="pt-BR" dirty="0" smtClean="0">
                <a:latin typeface="Symbol" panose="05050102010706020507" pitchFamily="18" charset="2"/>
              </a:rPr>
              <a:t>w</a:t>
            </a:r>
            <a:r>
              <a:rPr lang="pt-BR" baseline="-25000" dirty="0" smtClean="0">
                <a:latin typeface="Symbol" panose="05050102010706020507" pitchFamily="18" charset="2"/>
              </a:rPr>
              <a:t>o</a:t>
            </a:r>
            <a:endParaRPr lang="pt-BR" dirty="0">
              <a:latin typeface="Comic Sans MS" panose="030F0702030302020204" pitchFamily="66" charset="0"/>
            </a:endParaRPr>
          </a:p>
        </p:txBody>
      </p:sp>
      <p:sp>
        <p:nvSpPr>
          <p:cNvPr id="28" name="CaixaDeTexto 27"/>
          <p:cNvSpPr txBox="1"/>
          <p:nvPr/>
        </p:nvSpPr>
        <p:spPr>
          <a:xfrm>
            <a:off x="4055054" y="5022466"/>
            <a:ext cx="673582"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r>
              <a:rPr lang="pt-BR" dirty="0" smtClean="0">
                <a:latin typeface="Symbol" panose="05050102010706020507" pitchFamily="18" charset="2"/>
              </a:rPr>
              <a:t>w</a:t>
            </a:r>
            <a:r>
              <a:rPr lang="pt-BR" baseline="-25000" dirty="0" smtClean="0">
                <a:latin typeface="Symbol" panose="05050102010706020507" pitchFamily="18" charset="2"/>
              </a:rPr>
              <a:t>o</a:t>
            </a:r>
            <a:endParaRPr lang="pt-BR" dirty="0">
              <a:latin typeface="Comic Sans MS" panose="030F0702030302020204" pitchFamily="66" charset="0"/>
            </a:endParaRPr>
          </a:p>
        </p:txBody>
      </p:sp>
      <p:cxnSp>
        <p:nvCxnSpPr>
          <p:cNvPr id="31" name="Conector Reto 30"/>
          <p:cNvCxnSpPr/>
          <p:nvPr/>
        </p:nvCxnSpPr>
        <p:spPr>
          <a:xfrm flipV="1">
            <a:off x="2734945" y="1339850"/>
            <a:ext cx="5040630" cy="4515485"/>
          </a:xfrm>
          <a:prstGeom prst="line">
            <a:avLst/>
          </a:prstGeom>
          <a:ln w="38100">
            <a:solidFill>
              <a:srgbClr val="C00000"/>
            </a:solidFill>
            <a:prstDash val="solid"/>
          </a:ln>
        </p:spPr>
        <p:style>
          <a:lnRef idx="1">
            <a:schemeClr val="accent1"/>
          </a:lnRef>
          <a:fillRef idx="0">
            <a:schemeClr val="accent1"/>
          </a:fillRef>
          <a:effectRef idx="0">
            <a:schemeClr val="accent1"/>
          </a:effectRef>
          <a:fontRef idx="minor">
            <a:schemeClr val="tx1"/>
          </a:fontRef>
        </p:style>
      </p:cxnSp>
      <p:sp>
        <p:nvSpPr>
          <p:cNvPr id="40" name="CaixaDeTexto 39"/>
          <p:cNvSpPr txBox="1"/>
          <p:nvPr/>
        </p:nvSpPr>
        <p:spPr>
          <a:xfrm>
            <a:off x="3343275" y="5645785"/>
            <a:ext cx="915670" cy="368300"/>
          </a:xfrm>
          <a:prstGeom prst="rect">
            <a:avLst/>
          </a:prstGeom>
          <a:solidFill>
            <a:schemeClr val="bg1"/>
          </a:solidFill>
        </p:spPr>
        <p:txBody>
          <a:bodyPr wrap="square" rtlCol="0">
            <a:spAutoFit/>
          </a:bodyPr>
          <a:lstStyle/>
          <a:p>
            <a:r>
              <a:rPr lang="pt-BR" dirty="0">
                <a:latin typeface="Comic Sans MS" panose="030F0702030302020204" pitchFamily="66" charset="0"/>
              </a:rPr>
              <a:t>1/RC</a:t>
            </a:r>
            <a:endParaRPr lang="pt-BR" dirty="0">
              <a:latin typeface="Comic Sans MS" panose="030F0702030302020204" pitchFamily="66" charset="0"/>
            </a:endParaRPr>
          </a:p>
        </p:txBody>
      </p:sp>
      <p:sp>
        <p:nvSpPr>
          <p:cNvPr id="41" name="Forma livre 40"/>
          <p:cNvSpPr/>
          <p:nvPr/>
        </p:nvSpPr>
        <p:spPr>
          <a:xfrm rot="18194320">
            <a:off x="3350895" y="5193665"/>
            <a:ext cx="681355" cy="215900"/>
          </a:xfrm>
          <a:custGeom>
            <a:avLst/>
            <a:gdLst>
              <a:gd name="connsiteX0" fmla="*/ 593889 w 593889"/>
              <a:gd name="connsiteY0" fmla="*/ 0 h 169729"/>
              <a:gd name="connsiteX1" fmla="*/ 424206 w 593889"/>
              <a:gd name="connsiteY1" fmla="*/ 169682 h 169729"/>
              <a:gd name="connsiteX2" fmla="*/ 188536 w 593889"/>
              <a:gd name="connsiteY2" fmla="*/ 18854 h 169729"/>
              <a:gd name="connsiteX3" fmla="*/ 0 w 593889"/>
              <a:gd name="connsiteY3" fmla="*/ 160256 h 169729"/>
            </a:gdLst>
            <a:ahLst/>
            <a:cxnLst>
              <a:cxn ang="0">
                <a:pos x="connsiteX0" y="connsiteY0"/>
              </a:cxn>
              <a:cxn ang="0">
                <a:pos x="connsiteX1" y="connsiteY1"/>
              </a:cxn>
              <a:cxn ang="0">
                <a:pos x="connsiteX2" y="connsiteY2"/>
              </a:cxn>
              <a:cxn ang="0">
                <a:pos x="connsiteX3" y="connsiteY3"/>
              </a:cxn>
            </a:cxnLst>
            <a:rect l="l" t="t" r="r" b="b"/>
            <a:pathLst>
              <a:path w="593889" h="169729">
                <a:moveTo>
                  <a:pt x="593889" y="0"/>
                </a:moveTo>
                <a:cubicBezTo>
                  <a:pt x="542827" y="83270"/>
                  <a:pt x="491765" y="166540"/>
                  <a:pt x="424206" y="169682"/>
                </a:cubicBezTo>
                <a:cubicBezTo>
                  <a:pt x="356647" y="172824"/>
                  <a:pt x="259237" y="20425"/>
                  <a:pt x="188536" y="18854"/>
                </a:cubicBezTo>
                <a:cubicBezTo>
                  <a:pt x="117835" y="17283"/>
                  <a:pt x="58917" y="88769"/>
                  <a:pt x="0" y="160256"/>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720692" y="423816"/>
            <a:ext cx="10527954" cy="67495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200" b="1" dirty="0" smtClean="0">
                <a:solidFill>
                  <a:srgbClr val="C00000"/>
                </a:solidFill>
              </a:rPr>
              <a:t>Aplicação: </a:t>
            </a:r>
            <a:r>
              <a:rPr lang="pt-BR" sz="3200" b="1" dirty="0" smtClean="0"/>
              <a:t>Circuito somador Inversor (AmpOp ideal)</a:t>
            </a:r>
            <a:endParaRPr lang="pt-BR" sz="3200" b="1" dirty="0" smtClean="0"/>
          </a:p>
        </p:txBody>
      </p:sp>
      <p:grpSp>
        <p:nvGrpSpPr>
          <p:cNvPr id="28" name="Grupo 27"/>
          <p:cNvGrpSpPr/>
          <p:nvPr/>
        </p:nvGrpSpPr>
        <p:grpSpPr>
          <a:xfrm>
            <a:off x="1973550" y="3129294"/>
            <a:ext cx="3068628" cy="1546541"/>
            <a:chOff x="1223285" y="3927706"/>
            <a:chExt cx="3068628" cy="1546541"/>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185661"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 name="CaixaDeTexto 12"/>
            <p:cNvSpPr txBox="1"/>
            <p:nvPr/>
          </p:nvSpPr>
          <p:spPr>
            <a:xfrm>
              <a:off x="1729713" y="4579480"/>
              <a:ext cx="453714" cy="461665"/>
            </a:xfrm>
            <a:prstGeom prst="rect">
              <a:avLst/>
            </a:prstGeom>
            <a:noFill/>
          </p:spPr>
          <p:txBody>
            <a:bodyPr wrap="none" rtlCol="0">
              <a:spAutoFit/>
            </a:bodyPr>
            <a:lstStyle/>
            <a:p>
              <a:r>
                <a:rPr lang="pt-BR" sz="2400" dirty="0" err="1" smtClean="0"/>
                <a:t>V</a:t>
              </a:r>
              <a:r>
                <a:rPr lang="pt-BR" sz="2400" baseline="-25000" dirty="0" err="1"/>
                <a:t>d</a:t>
              </a:r>
              <a:endParaRPr lang="pt-BR" sz="2400" dirty="0"/>
            </a:p>
          </p:txBody>
        </p:sp>
        <p:cxnSp>
          <p:nvCxnSpPr>
            <p:cNvPr id="14" name="Conector de Seta Reta 13"/>
            <p:cNvCxnSpPr/>
            <p:nvPr/>
          </p:nvCxnSpPr>
          <p:spPr>
            <a:xfrm>
              <a:off x="1223285" y="4460237"/>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261283" y="3927706"/>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27" name="Grupo 26"/>
          <p:cNvGrpSpPr/>
          <p:nvPr/>
        </p:nvGrpSpPr>
        <p:grpSpPr>
          <a:xfrm>
            <a:off x="3382580" y="2527321"/>
            <a:ext cx="1381894" cy="255373"/>
            <a:chOff x="4112743" y="3509451"/>
            <a:chExt cx="1381894" cy="255373"/>
          </a:xfrm>
        </p:grpSpPr>
        <p:cxnSp>
          <p:nvCxnSpPr>
            <p:cNvPr id="26"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0" name="Forma livre 39"/>
          <p:cNvSpPr/>
          <p:nvPr/>
        </p:nvSpPr>
        <p:spPr>
          <a:xfrm>
            <a:off x="4453890" y="2659380"/>
            <a:ext cx="718185" cy="1318895"/>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44" name="Conector Reto 43"/>
          <p:cNvCxnSpPr/>
          <p:nvPr/>
        </p:nvCxnSpPr>
        <p:spPr>
          <a:xfrm>
            <a:off x="2766613" y="4421833"/>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2706236" y="5088743"/>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1448215" y="2966949"/>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49" name="CaixaDeTexto 48"/>
          <p:cNvSpPr txBox="1"/>
          <p:nvPr/>
        </p:nvSpPr>
        <p:spPr>
          <a:xfrm>
            <a:off x="3852495" y="2067093"/>
            <a:ext cx="408940" cy="460375"/>
          </a:xfrm>
          <a:prstGeom prst="rect">
            <a:avLst/>
          </a:prstGeom>
          <a:noFill/>
        </p:spPr>
        <p:txBody>
          <a:bodyPr wrap="none" rtlCol="0">
            <a:spAutoFit/>
          </a:bodyPr>
          <a:lstStyle/>
          <a:p>
            <a:r>
              <a:rPr lang="pt-BR" sz="2400" dirty="0" smtClean="0"/>
              <a:t>R</a:t>
            </a:r>
            <a:r>
              <a:rPr lang="pt-BR" sz="2400" baseline="-25000" dirty="0" smtClean="0"/>
              <a:t>f</a:t>
            </a:r>
            <a:endParaRPr lang="pt-BR" sz="2400" baseline="-25000" dirty="0"/>
          </a:p>
        </p:txBody>
      </p:sp>
      <p:cxnSp>
        <p:nvCxnSpPr>
          <p:cNvPr id="50" name="Conector de Seta Reta 49"/>
          <p:cNvCxnSpPr/>
          <p:nvPr/>
        </p:nvCxnSpPr>
        <p:spPr>
          <a:xfrm>
            <a:off x="3818632" y="291010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4240037" y="2762049"/>
            <a:ext cx="313055" cy="460375"/>
          </a:xfrm>
          <a:prstGeom prst="rect">
            <a:avLst/>
          </a:prstGeom>
          <a:noFill/>
        </p:spPr>
        <p:txBody>
          <a:bodyPr wrap="none" rtlCol="0">
            <a:spAutoFit/>
          </a:bodyPr>
          <a:lstStyle/>
          <a:p>
            <a:r>
              <a:rPr lang="pt-BR" sz="2400" dirty="0" smtClean="0"/>
              <a:t>i</a:t>
            </a:r>
            <a:r>
              <a:rPr lang="pt-BR" sz="2400" baseline="-25000" dirty="0" smtClean="0"/>
              <a:t>f</a:t>
            </a:r>
            <a:endParaRPr lang="pt-BR" sz="2400" baseline="-25000" dirty="0" smtClean="0"/>
          </a:p>
        </p:txBody>
      </p:sp>
      <p:sp>
        <p:nvSpPr>
          <p:cNvPr id="56" name="Forma livre 55"/>
          <p:cNvSpPr/>
          <p:nvPr/>
        </p:nvSpPr>
        <p:spPr>
          <a:xfrm>
            <a:off x="2989423" y="405149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42" name="CaixaDeTexto 41"/>
              <p:cNvSpPr txBox="1"/>
              <p:nvPr/>
            </p:nvSpPr>
            <p:spPr>
              <a:xfrm>
                <a:off x="6208298" y="1082808"/>
                <a:ext cx="1464945" cy="837565"/>
              </a:xfrm>
              <a:prstGeom prst="rect">
                <a:avLst/>
              </a:prstGeom>
              <a:noFill/>
            </p:spPr>
            <p:txBody>
              <a:bodyPr wrap="none" rtlCol="0">
                <a:spAutoFit/>
              </a:bodyPr>
              <a:lstStyle/>
              <a:p>
                <a:pPr algn="l"/>
                <a:r>
                  <a:rPr lang="pt-BR" sz="3200" dirty="0" smtClean="0"/>
                  <a:t> </a:t>
                </a:r>
                <a14:m>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𝑖</m:t>
                        </m:r>
                      </m:e>
                      <m:sub>
                        <m:r>
                          <a:rPr lang="en-US" altLang="pt-BR" sz="3200" i="1" dirty="0" smtClean="0">
                            <a:latin typeface="Cambria Math" panose="02040503050406030204" pitchFamily="18" charset="0"/>
                            <a:cs typeface="Cambria Math" panose="02040503050406030204" pitchFamily="18" charset="0"/>
                          </a:rPr>
                          <m:t>1</m:t>
                        </m:r>
                      </m:sub>
                    </m:sSub>
                    <m:r>
                      <a:rPr lang="en-US" altLang="pt-BR" sz="3200" dirty="0" smtClean="0">
                        <a:latin typeface="Cambria Math" panose="02040503050406030204" pitchFamily="18" charset="0"/>
                      </a:rPr>
                      <m:t>=</m:t>
                    </m:r>
                    <m:f>
                      <m:fPr>
                        <m:ctrlPr>
                          <a:rPr lang="pt-BR" sz="3200" i="1" dirty="0" smtClean="0">
                            <a:latin typeface="Cambria Math" panose="02040503050406030204" pitchFamily="18" charset="0"/>
                            <a:cs typeface="Cambria Math" panose="02040503050406030204" pitchFamily="18" charset="0"/>
                          </a:rPr>
                        </m:ctrlPr>
                      </m:fPr>
                      <m:num>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1</m:t>
                            </m:r>
                          </m:sub>
                        </m:sSub>
                      </m:num>
                      <m:den>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𝑅</m:t>
                            </m:r>
                          </m:e>
                          <m:sub>
                            <m:r>
                              <a:rPr lang="en-US" altLang="pt-BR" sz="3200" i="1" dirty="0" smtClean="0">
                                <a:latin typeface="Cambria Math" panose="02040503050406030204" pitchFamily="18" charset="0"/>
                                <a:cs typeface="Cambria Math" panose="02040503050406030204" pitchFamily="18" charset="0"/>
                              </a:rPr>
                              <m:t>1</m:t>
                            </m:r>
                          </m:sub>
                        </m:sSub>
                      </m:den>
                    </m:f>
                  </m:oMath>
                </a14:m>
                <a:endParaRPr lang="en-US" altLang="pt-BR" sz="3200" i="1" dirty="0" smtClean="0">
                  <a:latin typeface="Cambria Math" panose="02040503050406030204" pitchFamily="18" charset="0"/>
                  <a:cs typeface="Cambria Math" panose="02040503050406030204" pitchFamily="18" charset="0"/>
                </a:endParaRPr>
              </a:p>
            </p:txBody>
          </p:sp>
        </mc:Choice>
        <mc:Fallback>
          <p:sp>
            <p:nvSpPr>
              <p:cNvPr id="42" name="CaixaDeTexto 41"/>
              <p:cNvSpPr txBox="1">
                <a:spLocks noRot="1" noChangeAspect="1" noMove="1" noResize="1" noEditPoints="1" noAdjustHandles="1" noChangeArrowheads="1" noChangeShapeType="1" noTextEdit="1"/>
              </p:cNvSpPr>
              <p:nvPr/>
            </p:nvSpPr>
            <p:spPr>
              <a:xfrm>
                <a:off x="6208298" y="1082808"/>
                <a:ext cx="1464945" cy="837565"/>
              </a:xfrm>
              <a:prstGeom prst="rect">
                <a:avLst/>
              </a:prstGeom>
              <a:blipFill rotWithShape="1">
                <a:blip r:embed="rId1"/>
                <a:stretch>
                  <a:fillRect l="-37" t="-16" r="-1437" b="16"/>
                </a:stretch>
              </a:blipFill>
            </p:spPr>
            <p:txBody>
              <a:bodyPr/>
              <a:lstStyle/>
              <a:p>
                <a:r>
                  <a:rPr lang="pt-BR" altLang="en-US">
                    <a:noFill/>
                  </a:rPr>
                  <a:t> </a:t>
                </a:r>
              </a:p>
            </p:txBody>
          </p:sp>
        </mc:Fallback>
      </mc:AlternateContent>
      <p:grpSp>
        <p:nvGrpSpPr>
          <p:cNvPr id="3" name="Grupo 2"/>
          <p:cNvGrpSpPr/>
          <p:nvPr/>
        </p:nvGrpSpPr>
        <p:grpSpPr>
          <a:xfrm>
            <a:off x="1012125" y="3423306"/>
            <a:ext cx="1381894" cy="255373"/>
            <a:chOff x="4112743" y="3509451"/>
            <a:chExt cx="1381894" cy="255373"/>
          </a:xfrm>
        </p:grpSpPr>
        <p:cxnSp>
          <p:nvCxnSpPr>
            <p:cNvPr id="29" name="Conector Reto 2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1" name="Grupo 30"/>
          <p:cNvGrpSpPr/>
          <p:nvPr/>
        </p:nvGrpSpPr>
        <p:grpSpPr>
          <a:xfrm>
            <a:off x="1012125" y="4051321"/>
            <a:ext cx="1381894" cy="255373"/>
            <a:chOff x="4112743" y="3509451"/>
            <a:chExt cx="1381894" cy="255373"/>
          </a:xfrm>
        </p:grpSpPr>
        <p:cxnSp>
          <p:nvCxnSpPr>
            <p:cNvPr id="32" name="Conector Reto 31"/>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4" name="Grupo 33"/>
          <p:cNvGrpSpPr/>
          <p:nvPr/>
        </p:nvGrpSpPr>
        <p:grpSpPr>
          <a:xfrm>
            <a:off x="1012125" y="5142886"/>
            <a:ext cx="1381894" cy="255373"/>
            <a:chOff x="4112743" y="3509451"/>
            <a:chExt cx="1381894" cy="255373"/>
          </a:xfrm>
        </p:grpSpPr>
        <p:cxnSp>
          <p:nvCxnSpPr>
            <p:cNvPr id="36" name="Conector Reto 3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Retângulo 36"/>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9" name="Conector Reto 38"/>
          <p:cNvCxnSpPr/>
          <p:nvPr/>
        </p:nvCxnSpPr>
        <p:spPr>
          <a:xfrm flipH="1" flipV="1">
            <a:off x="2193925" y="3554730"/>
            <a:ext cx="6394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2388235" y="3556000"/>
            <a:ext cx="6350" cy="9766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2394585" y="4556125"/>
            <a:ext cx="0" cy="410845"/>
          </a:xfrm>
          <a:prstGeom prst="line">
            <a:avLst/>
          </a:prstGeom>
          <a:ln w="28575"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a:off x="2391410" y="4954905"/>
            <a:ext cx="6350" cy="32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CaixaDeTexto 47"/>
          <p:cNvSpPr txBox="1"/>
          <p:nvPr/>
        </p:nvSpPr>
        <p:spPr>
          <a:xfrm>
            <a:off x="1461550" y="3626714"/>
            <a:ext cx="448945" cy="460375"/>
          </a:xfrm>
          <a:prstGeom prst="rect">
            <a:avLst/>
          </a:prstGeom>
          <a:noFill/>
        </p:spPr>
        <p:txBody>
          <a:bodyPr wrap="none" rtlCol="0">
            <a:spAutoFit/>
          </a:bodyPr>
          <a:lstStyle/>
          <a:p>
            <a:r>
              <a:rPr lang="pt-BR" sz="2400" dirty="0"/>
              <a:t>R</a:t>
            </a:r>
            <a:r>
              <a:rPr lang="pt-BR" sz="2400" baseline="-25000" dirty="0"/>
              <a:t>2</a:t>
            </a:r>
            <a:endParaRPr lang="pt-BR" sz="2400" baseline="-25000" dirty="0"/>
          </a:p>
        </p:txBody>
      </p:sp>
      <p:sp>
        <p:nvSpPr>
          <p:cNvPr id="58" name="CaixaDeTexto 47"/>
          <p:cNvSpPr txBox="1"/>
          <p:nvPr/>
        </p:nvSpPr>
        <p:spPr>
          <a:xfrm>
            <a:off x="1448215" y="4722724"/>
            <a:ext cx="452755" cy="460375"/>
          </a:xfrm>
          <a:prstGeom prst="rect">
            <a:avLst/>
          </a:prstGeom>
          <a:noFill/>
        </p:spPr>
        <p:txBody>
          <a:bodyPr wrap="none" rtlCol="0">
            <a:spAutoFit/>
          </a:bodyPr>
          <a:lstStyle/>
          <a:p>
            <a:r>
              <a:rPr lang="pt-BR" sz="2400" dirty="0"/>
              <a:t>R</a:t>
            </a:r>
            <a:r>
              <a:rPr lang="pt-BR" sz="2400" baseline="-25000" dirty="0"/>
              <a:t>n</a:t>
            </a:r>
            <a:endParaRPr lang="pt-BR" sz="2400" baseline="-25000" dirty="0"/>
          </a:p>
        </p:txBody>
      </p:sp>
      <p:cxnSp>
        <p:nvCxnSpPr>
          <p:cNvPr id="59" name="Conector de Seta Reta 58"/>
          <p:cNvCxnSpPr/>
          <p:nvPr/>
        </p:nvCxnSpPr>
        <p:spPr>
          <a:xfrm>
            <a:off x="1973550" y="4306350"/>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0" name="Conector de Seta Reta 59"/>
          <p:cNvCxnSpPr/>
          <p:nvPr/>
        </p:nvCxnSpPr>
        <p:spPr>
          <a:xfrm>
            <a:off x="2011650" y="5397915"/>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61" name="CaixaDeTexto 15"/>
          <p:cNvSpPr txBox="1"/>
          <p:nvPr/>
        </p:nvSpPr>
        <p:spPr>
          <a:xfrm>
            <a:off x="2011548" y="3775724"/>
            <a:ext cx="411528" cy="460375"/>
          </a:xfrm>
          <a:prstGeom prst="rect">
            <a:avLst/>
          </a:prstGeom>
          <a:noFill/>
        </p:spPr>
        <p:txBody>
          <a:bodyPr wrap="square" rtlCol="0">
            <a:spAutoFit/>
          </a:bodyPr>
          <a:lstStyle/>
          <a:p>
            <a:r>
              <a:rPr lang="pt-BR" sz="2400" dirty="0" smtClean="0"/>
              <a:t>i</a:t>
            </a:r>
            <a:r>
              <a:rPr lang="pt-BR" sz="2400" baseline="-25000" dirty="0" smtClean="0"/>
              <a:t>2</a:t>
            </a:r>
            <a:endParaRPr lang="pt-BR" sz="2400" baseline="-25000" dirty="0" smtClean="0"/>
          </a:p>
        </p:txBody>
      </p:sp>
      <p:sp>
        <p:nvSpPr>
          <p:cNvPr id="62" name="CaixaDeTexto 15"/>
          <p:cNvSpPr txBox="1"/>
          <p:nvPr/>
        </p:nvSpPr>
        <p:spPr>
          <a:xfrm>
            <a:off x="1967230" y="4846955"/>
            <a:ext cx="421005" cy="460375"/>
          </a:xfrm>
          <a:prstGeom prst="rect">
            <a:avLst/>
          </a:prstGeom>
          <a:noFill/>
        </p:spPr>
        <p:txBody>
          <a:bodyPr wrap="square" rtlCol="0">
            <a:spAutoFit/>
          </a:bodyPr>
          <a:lstStyle/>
          <a:p>
            <a:r>
              <a:rPr lang="pt-BR" sz="2400" dirty="0" smtClean="0"/>
              <a:t>i</a:t>
            </a:r>
            <a:r>
              <a:rPr lang="pt-BR" sz="2400" baseline="-25000" dirty="0" smtClean="0"/>
              <a:t>n</a:t>
            </a:r>
            <a:endParaRPr lang="pt-BR" sz="2400" baseline="-25000" dirty="0"/>
          </a:p>
        </p:txBody>
      </p:sp>
      <p:sp>
        <p:nvSpPr>
          <p:cNvPr id="63" name="CaixaDeTexto 47"/>
          <p:cNvSpPr txBox="1"/>
          <p:nvPr/>
        </p:nvSpPr>
        <p:spPr>
          <a:xfrm>
            <a:off x="690025" y="3126334"/>
            <a:ext cx="455930" cy="460375"/>
          </a:xfrm>
          <a:prstGeom prst="rect">
            <a:avLst/>
          </a:prstGeom>
          <a:noFill/>
        </p:spPr>
        <p:txBody>
          <a:bodyPr wrap="none" rtlCol="0">
            <a:spAutoFit/>
          </a:bodyPr>
          <a:lstStyle/>
          <a:p>
            <a:r>
              <a:rPr lang="pt-BR" sz="2400" dirty="0"/>
              <a:t>V</a:t>
            </a:r>
            <a:r>
              <a:rPr lang="pt-BR" sz="2400" baseline="-25000" dirty="0"/>
              <a:t>1</a:t>
            </a:r>
            <a:endParaRPr lang="pt-BR" sz="2400" baseline="-25000" dirty="0"/>
          </a:p>
        </p:txBody>
      </p:sp>
      <p:sp>
        <p:nvSpPr>
          <p:cNvPr id="64" name="CaixaDeTexto 47"/>
          <p:cNvSpPr txBox="1"/>
          <p:nvPr/>
        </p:nvSpPr>
        <p:spPr>
          <a:xfrm>
            <a:off x="693835" y="3753079"/>
            <a:ext cx="455930" cy="460375"/>
          </a:xfrm>
          <a:prstGeom prst="rect">
            <a:avLst/>
          </a:prstGeom>
          <a:noFill/>
        </p:spPr>
        <p:txBody>
          <a:bodyPr wrap="none" rtlCol="0">
            <a:spAutoFit/>
          </a:bodyPr>
          <a:lstStyle/>
          <a:p>
            <a:r>
              <a:rPr lang="pt-BR" sz="2400" dirty="0"/>
              <a:t>V</a:t>
            </a:r>
            <a:r>
              <a:rPr lang="pt-BR" sz="2400" baseline="-25000" dirty="0"/>
              <a:t>2</a:t>
            </a:r>
            <a:endParaRPr lang="pt-BR" sz="2400" baseline="-25000" dirty="0"/>
          </a:p>
        </p:txBody>
      </p:sp>
      <p:sp>
        <p:nvSpPr>
          <p:cNvPr id="65" name="CaixaDeTexto 47"/>
          <p:cNvSpPr txBox="1"/>
          <p:nvPr/>
        </p:nvSpPr>
        <p:spPr>
          <a:xfrm>
            <a:off x="690025" y="4818609"/>
            <a:ext cx="459740" cy="460375"/>
          </a:xfrm>
          <a:prstGeom prst="rect">
            <a:avLst/>
          </a:prstGeom>
          <a:noFill/>
        </p:spPr>
        <p:txBody>
          <a:bodyPr wrap="none" rtlCol="0">
            <a:spAutoFit/>
          </a:bodyPr>
          <a:lstStyle/>
          <a:p>
            <a:r>
              <a:rPr lang="pt-BR" sz="2400" dirty="0"/>
              <a:t>V</a:t>
            </a:r>
            <a:r>
              <a:rPr lang="pt-BR" sz="2400" baseline="-25000" dirty="0"/>
              <a:t>n</a:t>
            </a:r>
            <a:endParaRPr lang="pt-BR" sz="2400" baseline="-25000" dirty="0"/>
          </a:p>
        </p:txBody>
      </p:sp>
      <mc:AlternateContent xmlns:mc="http://schemas.openxmlformats.org/markup-compatibility/2006">
        <mc:Choice xmlns:a14="http://schemas.microsoft.com/office/drawing/2010/main" Requires="a14">
          <p:sp>
            <p:nvSpPr>
              <p:cNvPr id="66" name="CaixaDeTexto 41"/>
              <p:cNvSpPr txBox="1"/>
              <p:nvPr/>
            </p:nvSpPr>
            <p:spPr>
              <a:xfrm>
                <a:off x="6212743" y="1987683"/>
                <a:ext cx="1464945" cy="837565"/>
              </a:xfrm>
              <a:prstGeom prst="rect">
                <a:avLst/>
              </a:prstGeom>
              <a:noFill/>
            </p:spPr>
            <p:txBody>
              <a:bodyPr wrap="none" rtlCol="0">
                <a:spAutoFit/>
              </a:bodyPr>
              <a:lstStyle/>
              <a:p>
                <a:pPr algn="l"/>
                <a:r>
                  <a:rPr lang="pt-BR" sz="3200" dirty="0" smtClean="0"/>
                  <a:t> </a:t>
                </a:r>
                <a14:m>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𝑖</m:t>
                        </m:r>
                      </m:e>
                      <m:sub>
                        <m:r>
                          <a:rPr lang="en-US" altLang="pt-BR" sz="3200" i="1" dirty="0" smtClean="0">
                            <a:latin typeface="Cambria Math" panose="02040503050406030204" pitchFamily="18" charset="0"/>
                            <a:cs typeface="Cambria Math" panose="02040503050406030204" pitchFamily="18" charset="0"/>
                          </a:rPr>
                          <m:t>2</m:t>
                        </m:r>
                      </m:sub>
                    </m:sSub>
                    <m:r>
                      <a:rPr lang="en-US" altLang="pt-BR" sz="3200" dirty="0" smtClean="0">
                        <a:latin typeface="Cambria Math" panose="02040503050406030204" pitchFamily="18" charset="0"/>
                      </a:rPr>
                      <m:t>=</m:t>
                    </m:r>
                    <m:f>
                      <m:fPr>
                        <m:ctrlPr>
                          <a:rPr lang="pt-BR" sz="3200" i="1" dirty="0" smtClean="0">
                            <a:latin typeface="Cambria Math" panose="02040503050406030204" pitchFamily="18" charset="0"/>
                            <a:cs typeface="Cambria Math" panose="02040503050406030204" pitchFamily="18" charset="0"/>
                          </a:rPr>
                        </m:ctrlPr>
                      </m:fPr>
                      <m:num>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2</m:t>
                            </m:r>
                          </m:sub>
                        </m:sSub>
                      </m:num>
                      <m:den>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𝑅</m:t>
                            </m:r>
                          </m:e>
                          <m:sub>
                            <m:r>
                              <a:rPr lang="en-US" altLang="pt-BR" sz="3200" i="1" dirty="0" smtClean="0">
                                <a:latin typeface="Cambria Math" panose="02040503050406030204" pitchFamily="18" charset="0"/>
                                <a:cs typeface="Cambria Math" panose="02040503050406030204" pitchFamily="18" charset="0"/>
                              </a:rPr>
                              <m:t>2</m:t>
                            </m:r>
                          </m:sub>
                        </m:sSub>
                      </m:den>
                    </m:f>
                  </m:oMath>
                </a14:m>
                <a:endParaRPr lang="en-US" altLang="pt-BR" sz="3200" i="1" dirty="0" smtClean="0">
                  <a:latin typeface="Cambria Math" panose="02040503050406030204" pitchFamily="18" charset="0"/>
                  <a:cs typeface="Cambria Math" panose="02040503050406030204" pitchFamily="18" charset="0"/>
                </a:endParaRPr>
              </a:p>
            </p:txBody>
          </p:sp>
        </mc:Choice>
        <mc:Fallback>
          <p:sp>
            <p:nvSpPr>
              <p:cNvPr id="66" name="CaixaDeTexto 41"/>
              <p:cNvSpPr txBox="1">
                <a:spLocks noRot="1" noChangeAspect="1" noMove="1" noResize="1" noEditPoints="1" noAdjustHandles="1" noChangeArrowheads="1" noChangeShapeType="1" noTextEdit="1"/>
              </p:cNvSpPr>
              <p:nvPr/>
            </p:nvSpPr>
            <p:spPr>
              <a:xfrm>
                <a:off x="6212743" y="1987683"/>
                <a:ext cx="1464945" cy="837565"/>
              </a:xfrm>
              <a:prstGeom prst="rect">
                <a:avLst/>
              </a:prstGeom>
              <a:blipFill rotWithShape="1">
                <a:blip r:embed="rId2"/>
                <a:stretch>
                  <a:fillRect l="-37" t="-16" r="-1437" b="1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7" name="CaixaDeTexto 41"/>
              <p:cNvSpPr txBox="1"/>
              <p:nvPr/>
            </p:nvSpPr>
            <p:spPr>
              <a:xfrm>
                <a:off x="6208298" y="2839853"/>
                <a:ext cx="1512570" cy="839470"/>
              </a:xfrm>
              <a:prstGeom prst="rect">
                <a:avLst/>
              </a:prstGeom>
              <a:noFill/>
            </p:spPr>
            <p:txBody>
              <a:bodyPr wrap="none" rtlCol="0">
                <a:spAutoFit/>
              </a:bodyPr>
              <a:lstStyle/>
              <a:p>
                <a:pPr algn="l"/>
                <a:r>
                  <a:rPr lang="pt-BR" sz="3200" dirty="0" smtClean="0"/>
                  <a:t> </a:t>
                </a:r>
                <a14:m>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𝑖</m:t>
                        </m:r>
                      </m:e>
                      <m:sub>
                        <m:r>
                          <a:rPr lang="en-US" altLang="pt-BR" sz="3200" i="1" dirty="0" smtClean="0">
                            <a:latin typeface="Cambria Math" panose="02040503050406030204" pitchFamily="18" charset="0"/>
                            <a:cs typeface="Cambria Math" panose="02040503050406030204" pitchFamily="18" charset="0"/>
                          </a:rPr>
                          <m:t>𝑛</m:t>
                        </m:r>
                      </m:sub>
                    </m:sSub>
                    <m:r>
                      <a:rPr lang="en-US" altLang="pt-BR" sz="3200" dirty="0" smtClean="0">
                        <a:latin typeface="Cambria Math" panose="02040503050406030204" pitchFamily="18" charset="0"/>
                      </a:rPr>
                      <m:t>=</m:t>
                    </m:r>
                    <m:f>
                      <m:fPr>
                        <m:ctrlPr>
                          <a:rPr lang="pt-BR" sz="3200" i="1" dirty="0" smtClean="0">
                            <a:latin typeface="Cambria Math" panose="02040503050406030204" pitchFamily="18" charset="0"/>
                            <a:cs typeface="Cambria Math" panose="02040503050406030204" pitchFamily="18" charset="0"/>
                          </a:rPr>
                        </m:ctrlPr>
                      </m:fPr>
                      <m:num>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𝑛</m:t>
                            </m:r>
                          </m:sub>
                        </m:sSub>
                      </m:num>
                      <m:den>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𝑅</m:t>
                            </m:r>
                          </m:e>
                          <m:sub>
                            <m:r>
                              <a:rPr lang="en-US" altLang="pt-BR" sz="3200" i="1" dirty="0" smtClean="0">
                                <a:latin typeface="Cambria Math" panose="02040503050406030204" pitchFamily="18" charset="0"/>
                                <a:cs typeface="Cambria Math" panose="02040503050406030204" pitchFamily="18" charset="0"/>
                              </a:rPr>
                              <m:t>𝑛</m:t>
                            </m:r>
                          </m:sub>
                        </m:sSub>
                      </m:den>
                    </m:f>
                  </m:oMath>
                </a14:m>
                <a:endParaRPr lang="en-US" altLang="pt-BR" sz="3200" i="1" dirty="0" smtClean="0">
                  <a:latin typeface="Cambria Math" panose="02040503050406030204" pitchFamily="18" charset="0"/>
                  <a:cs typeface="Cambria Math" panose="02040503050406030204" pitchFamily="18" charset="0"/>
                </a:endParaRPr>
              </a:p>
            </p:txBody>
          </p:sp>
        </mc:Choice>
        <mc:Fallback>
          <p:sp>
            <p:nvSpPr>
              <p:cNvPr id="67" name="CaixaDeTexto 41"/>
              <p:cNvSpPr txBox="1">
                <a:spLocks noRot="1" noChangeAspect="1" noMove="1" noResize="1" noEditPoints="1" noAdjustHandles="1" noChangeArrowheads="1" noChangeShapeType="1" noTextEdit="1"/>
              </p:cNvSpPr>
              <p:nvPr/>
            </p:nvSpPr>
            <p:spPr>
              <a:xfrm>
                <a:off x="6208298" y="2839853"/>
                <a:ext cx="1512570" cy="839470"/>
              </a:xfrm>
              <a:prstGeom prst="rect">
                <a:avLst/>
              </a:prstGeom>
              <a:blipFill rotWithShape="1">
                <a:blip r:embed="rId3"/>
                <a:stretch>
                  <a:fillRect l="-36" t="-16" r="-1392" b="1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8" name="CaixaDeTexto 41"/>
              <p:cNvSpPr txBox="1"/>
              <p:nvPr/>
            </p:nvSpPr>
            <p:spPr>
              <a:xfrm>
                <a:off x="6212743" y="3949833"/>
                <a:ext cx="4576445" cy="606425"/>
              </a:xfrm>
              <a:prstGeom prst="rect">
                <a:avLst/>
              </a:prstGeom>
              <a:noFill/>
            </p:spPr>
            <p:txBody>
              <a:bodyPr wrap="none" rtlCol="0">
                <a:spAutoFit/>
              </a:bodyPr>
              <a:lstStyle/>
              <a:p>
                <a:pPr algn="l"/>
                <a:r>
                  <a:rPr lang="pt-BR" sz="3200" dirty="0" smtClean="0"/>
                  <a:t> </a:t>
                </a:r>
                <a14:m>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𝑖</m:t>
                        </m:r>
                      </m:e>
                      <m:sub>
                        <m:r>
                          <a:rPr lang="en-US" altLang="pt-BR" sz="3200" i="1" dirty="0" smtClean="0">
                            <a:latin typeface="Cambria Math" panose="02040503050406030204" pitchFamily="18" charset="0"/>
                            <a:cs typeface="Cambria Math" panose="02040503050406030204" pitchFamily="18" charset="0"/>
                          </a:rPr>
                          <m:t>𝑓</m:t>
                        </m:r>
                      </m:sub>
                    </m:sSub>
                    <m:r>
                      <a:rPr lang="en-US" altLang="pt-BR" sz="3200" dirty="0" smtClean="0">
                        <a:latin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𝑖</m:t>
                        </m:r>
                      </m:e>
                      <m:sub>
                        <m:r>
                          <a:rPr lang="en-US" altLang="pt-BR" sz="3200" i="1" dirty="0" smtClean="0">
                            <a:latin typeface="Cambria Math" panose="02040503050406030204" pitchFamily="18" charset="0"/>
                            <a:cs typeface="Cambria Math" panose="02040503050406030204" pitchFamily="18" charset="0"/>
                          </a:rPr>
                          <m:t>1</m:t>
                        </m:r>
                      </m:sub>
                    </m:sSub>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𝑖</m:t>
                        </m:r>
                      </m:e>
                      <m:sub>
                        <m:r>
                          <a:rPr lang="en-US" altLang="pt-BR" sz="3200" i="1" dirty="0" smtClean="0">
                            <a:latin typeface="Cambria Math" panose="02040503050406030204" pitchFamily="18" charset="0"/>
                            <a:cs typeface="Cambria Math" panose="02040503050406030204" pitchFamily="18" charset="0"/>
                          </a:rPr>
                          <m:t>2</m:t>
                        </m:r>
                      </m:sub>
                    </m:sSub>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𝑖</m:t>
                        </m:r>
                      </m:e>
                      <m:sub>
                        <m:r>
                          <a:rPr lang="en-US" altLang="pt-BR" sz="3200" i="1" dirty="0" smtClean="0">
                            <a:latin typeface="Cambria Math" panose="02040503050406030204" pitchFamily="18" charset="0"/>
                            <a:cs typeface="Cambria Math" panose="02040503050406030204" pitchFamily="18" charset="0"/>
                          </a:rPr>
                          <m:t>𝑛</m:t>
                        </m:r>
                      </m:sub>
                    </m:sSub>
                    <m:r>
                      <a:rPr lang="en-US" altLang="pt-BR" sz="3200" i="1" dirty="0" smtClean="0">
                        <a:latin typeface="Cambria Math" panose="02040503050406030204" pitchFamily="18" charset="0"/>
                        <a:cs typeface="Cambria Math" panose="02040503050406030204" pitchFamily="18" charset="0"/>
                      </a:rPr>
                      <m:t>)</m:t>
                    </m:r>
                  </m:oMath>
                </a14:m>
                <a:endParaRPr lang="en-US" altLang="pt-BR" sz="3200" i="1" dirty="0" smtClean="0">
                  <a:latin typeface="Cambria Math" panose="02040503050406030204" pitchFamily="18" charset="0"/>
                  <a:cs typeface="Cambria Math" panose="02040503050406030204" pitchFamily="18" charset="0"/>
                </a:endParaRPr>
              </a:p>
            </p:txBody>
          </p:sp>
        </mc:Choice>
        <mc:Fallback>
          <p:sp>
            <p:nvSpPr>
              <p:cNvPr id="68" name="CaixaDeTexto 41"/>
              <p:cNvSpPr txBox="1">
                <a:spLocks noRot="1" noChangeAspect="1" noMove="1" noResize="1" noEditPoints="1" noAdjustHandles="1" noChangeArrowheads="1" noChangeShapeType="1" noTextEdit="1"/>
              </p:cNvSpPr>
              <p:nvPr/>
            </p:nvSpPr>
            <p:spPr>
              <a:xfrm>
                <a:off x="6212743" y="3949833"/>
                <a:ext cx="4576445" cy="606425"/>
              </a:xfrm>
              <a:prstGeom prst="rect">
                <a:avLst/>
              </a:prstGeom>
              <a:blipFill rotWithShape="1">
                <a:blip r:embed="rId4"/>
                <a:stretch>
                  <a:fillRect l="-12" t="-22" r="-460" b="2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9" name="CaixaDeTexto 41"/>
              <p:cNvSpPr txBox="1"/>
              <p:nvPr/>
            </p:nvSpPr>
            <p:spPr>
              <a:xfrm>
                <a:off x="8890538" y="1098683"/>
                <a:ext cx="1480820" cy="892175"/>
              </a:xfrm>
              <a:prstGeom prst="rect">
                <a:avLst/>
              </a:prstGeom>
              <a:noFill/>
            </p:spPr>
            <p:txBody>
              <a:bodyPr wrap="none" rtlCol="0">
                <a:spAutoFit/>
              </a:bodyPr>
              <a:lstStyle/>
              <a:p>
                <a:pPr algn="l"/>
                <a:r>
                  <a:rPr lang="pt-BR" sz="3200" dirty="0" smtClean="0"/>
                  <a:t> </a:t>
                </a:r>
                <a14:m>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𝑖</m:t>
                        </m:r>
                      </m:e>
                      <m:sub>
                        <m:r>
                          <a:rPr lang="en-US" altLang="pt-BR" sz="3200" i="1" dirty="0" smtClean="0">
                            <a:latin typeface="Cambria Math" panose="02040503050406030204" pitchFamily="18" charset="0"/>
                            <a:cs typeface="Cambria Math" panose="02040503050406030204" pitchFamily="18" charset="0"/>
                          </a:rPr>
                          <m:t>𝑓</m:t>
                        </m:r>
                      </m:sub>
                    </m:sSub>
                    <m:r>
                      <a:rPr lang="en-US" altLang="pt-BR" sz="3200" dirty="0" smtClean="0">
                        <a:latin typeface="Cambria Math" panose="02040503050406030204" pitchFamily="18" charset="0"/>
                      </a:rPr>
                      <m:t>=</m:t>
                    </m:r>
                    <m:f>
                      <m:fPr>
                        <m:ctrlPr>
                          <a:rPr lang="pt-BR" sz="3200" i="1" dirty="0" smtClean="0">
                            <a:latin typeface="Cambria Math" panose="02040503050406030204" pitchFamily="18" charset="0"/>
                            <a:cs typeface="Cambria Math" panose="02040503050406030204" pitchFamily="18" charset="0"/>
                          </a:rPr>
                        </m:ctrlPr>
                      </m:fPr>
                      <m:num>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0</m:t>
                            </m:r>
                          </m:sub>
                        </m:sSub>
                      </m:num>
                      <m:den>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𝑅</m:t>
                            </m:r>
                          </m:e>
                          <m:sub>
                            <m:r>
                              <a:rPr lang="en-US" altLang="pt-BR" sz="3200" i="1" dirty="0" smtClean="0">
                                <a:latin typeface="Cambria Math" panose="02040503050406030204" pitchFamily="18" charset="0"/>
                                <a:cs typeface="Cambria Math" panose="02040503050406030204" pitchFamily="18" charset="0"/>
                              </a:rPr>
                              <m:t>𝑓</m:t>
                            </m:r>
                          </m:sub>
                        </m:sSub>
                      </m:den>
                    </m:f>
                  </m:oMath>
                </a14:m>
                <a:endParaRPr lang="en-US" altLang="pt-BR" sz="3200" i="1" dirty="0" smtClean="0">
                  <a:latin typeface="Cambria Math" panose="02040503050406030204" pitchFamily="18" charset="0"/>
                  <a:cs typeface="Cambria Math" panose="02040503050406030204" pitchFamily="18" charset="0"/>
                </a:endParaRPr>
              </a:p>
            </p:txBody>
          </p:sp>
        </mc:Choice>
        <mc:Fallback>
          <p:sp>
            <p:nvSpPr>
              <p:cNvPr id="69" name="CaixaDeTexto 41"/>
              <p:cNvSpPr txBox="1">
                <a:spLocks noRot="1" noChangeAspect="1" noMove="1" noResize="1" noEditPoints="1" noAdjustHandles="1" noChangeArrowheads="1" noChangeShapeType="1" noTextEdit="1"/>
              </p:cNvSpPr>
              <p:nvPr/>
            </p:nvSpPr>
            <p:spPr>
              <a:xfrm>
                <a:off x="8890538" y="1098683"/>
                <a:ext cx="1480820" cy="892175"/>
              </a:xfrm>
              <a:prstGeom prst="rect">
                <a:avLst/>
              </a:prstGeom>
              <a:blipFill rotWithShape="1">
                <a:blip r:embed="rId5"/>
                <a:stretch>
                  <a:fillRect l="-36" t="-15" r="-1422" b="1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0" name="CaixaDeTexto 41"/>
              <p:cNvSpPr txBox="1"/>
              <p:nvPr/>
            </p:nvSpPr>
            <p:spPr>
              <a:xfrm>
                <a:off x="4295043" y="5183003"/>
                <a:ext cx="7225030" cy="971550"/>
              </a:xfrm>
              <a:prstGeom prst="rect">
                <a:avLst/>
              </a:prstGeom>
              <a:noFill/>
              <a:ln w="38100">
                <a:solidFill>
                  <a:srgbClr val="FFFF00"/>
                </a:solidFill>
              </a:ln>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dirty="0" smtClean="0">
                        <a:latin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1</m:t>
                        </m:r>
                      </m:sub>
                    </m:sSub>
                    <m:f>
                      <m:fPr>
                        <m:ctrlPr>
                          <a:rPr lang="en-US" altLang="pt-BR" sz="3600" i="1" dirty="0" smtClean="0">
                            <a:latin typeface="Cambria Math" panose="02040503050406030204" pitchFamily="18" charset="0"/>
                            <a:cs typeface="Cambria Math" panose="02040503050406030204" pitchFamily="18" charset="0"/>
                          </a:rPr>
                        </m:ctrlPr>
                      </m:fPr>
                      <m:num>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𝑓</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2</m:t>
                        </m:r>
                      </m:sub>
                    </m:sSub>
                    <m:f>
                      <m:fPr>
                        <m:ctrlPr>
                          <a:rPr lang="en-US" altLang="pt-BR" sz="3600" i="1" dirty="0" smtClean="0">
                            <a:latin typeface="Cambria Math" panose="02040503050406030204" pitchFamily="18" charset="0"/>
                            <a:cs typeface="Cambria Math" panose="02040503050406030204" pitchFamily="18" charset="0"/>
                          </a:rPr>
                        </m:ctrlPr>
                      </m:fPr>
                      <m:num>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𝑓</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den>
                    </m:f>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𝑛</m:t>
                        </m:r>
                      </m:sub>
                    </m:sSub>
                    <m:f>
                      <m:fPr>
                        <m:ctrlPr>
                          <a:rPr lang="en-US" altLang="pt-BR" sz="3600" i="1" dirty="0" smtClean="0">
                            <a:latin typeface="Cambria Math" panose="02040503050406030204" pitchFamily="18" charset="0"/>
                            <a:cs typeface="Cambria Math" panose="02040503050406030204" pitchFamily="18" charset="0"/>
                          </a:rPr>
                        </m:ctrlPr>
                      </m:fPr>
                      <m:num>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𝑓</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𝑛</m:t>
                            </m:r>
                          </m:sub>
                        </m:sSub>
                      </m:den>
                    </m:f>
                    <m:r>
                      <a:rPr lang="en-US" altLang="pt-BR" sz="3600" i="1" dirty="0" smtClean="0">
                        <a:latin typeface="Cambria Math" panose="02040503050406030204" pitchFamily="18" charset="0"/>
                        <a:cs typeface="Cambria Math" panose="02040503050406030204" pitchFamily="18" charset="0"/>
                      </a:rPr>
                      <m:t>)</m:t>
                    </m:r>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70" name="CaixaDeTexto 41"/>
              <p:cNvSpPr txBox="1">
                <a:spLocks noRot="1" noChangeAspect="1" noMove="1" noResize="1" noEditPoints="1" noAdjustHandles="1" noChangeArrowheads="1" noChangeShapeType="1" noTextEdit="1"/>
              </p:cNvSpPr>
              <p:nvPr/>
            </p:nvSpPr>
            <p:spPr>
              <a:xfrm>
                <a:off x="4295043" y="5183003"/>
                <a:ext cx="7225030" cy="971550"/>
              </a:xfrm>
              <a:prstGeom prst="rect">
                <a:avLst/>
              </a:prstGeom>
              <a:blipFill rotWithShape="1">
                <a:blip r:embed="rId6"/>
                <a:stretch>
                  <a:fillRect l="-271" t="-1974" r="-485" b="-1947"/>
                </a:stretch>
              </a:blipFill>
              <a:ln w="38100">
                <a:solidFill>
                  <a:srgbClr val="FFFF00"/>
                </a:solidFill>
              </a:ln>
            </p:spPr>
            <p:txBody>
              <a:bodyPr/>
              <a:lstStyle/>
              <a:p>
                <a:r>
                  <a:rPr lang="pt-BR" altLang="en-US">
                    <a:noFill/>
                  </a:rPr>
                  <a:t> </a:t>
                </a:r>
              </a:p>
            </p:txBody>
          </p:sp>
        </mc:Fallback>
      </mc:AlternateContent>
      <p:sp>
        <p:nvSpPr>
          <p:cNvPr id="73" name="Forma livre 72"/>
          <p:cNvSpPr/>
          <p:nvPr/>
        </p:nvSpPr>
        <p:spPr>
          <a:xfrm>
            <a:off x="2828925" y="2658745"/>
            <a:ext cx="656590"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7" name="Conector Reto 16"/>
          <p:cNvCxnSpPr/>
          <p:nvPr/>
        </p:nvCxnSpPr>
        <p:spPr>
          <a:xfrm>
            <a:off x="2341245" y="443103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720692" y="423816"/>
            <a:ext cx="10527954" cy="67495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200" b="1" dirty="0" smtClean="0">
                <a:solidFill>
                  <a:srgbClr val="C00000"/>
                </a:solidFill>
              </a:rPr>
              <a:t>Aplicação: </a:t>
            </a:r>
            <a:r>
              <a:rPr lang="pt-BR" sz="3200" b="1" dirty="0" smtClean="0"/>
              <a:t>Circuito não Inversor (AmpOp ideal)</a:t>
            </a:r>
            <a:endParaRPr lang="pt-BR" sz="3200" b="1" dirty="0" smtClean="0"/>
          </a:p>
        </p:txBody>
      </p:sp>
      <p:grpSp>
        <p:nvGrpSpPr>
          <p:cNvPr id="28" name="Grupo 27"/>
          <p:cNvGrpSpPr/>
          <p:nvPr/>
        </p:nvGrpSpPr>
        <p:grpSpPr>
          <a:xfrm>
            <a:off x="1744848" y="3129294"/>
            <a:ext cx="2870610" cy="1546541"/>
            <a:chOff x="1421303" y="3927706"/>
            <a:chExt cx="2870610" cy="1546541"/>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4" name="Conector de Seta Reta 13"/>
            <p:cNvCxnSpPr/>
            <p:nvPr/>
          </p:nvCxnSpPr>
          <p:spPr>
            <a:xfrm>
              <a:off x="1423310" y="4460237"/>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421303" y="3927706"/>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27" name="Grupo 26"/>
          <p:cNvGrpSpPr/>
          <p:nvPr/>
        </p:nvGrpSpPr>
        <p:grpSpPr>
          <a:xfrm>
            <a:off x="2955860" y="2527321"/>
            <a:ext cx="1381894" cy="255373"/>
            <a:chOff x="4112743" y="3509451"/>
            <a:chExt cx="1381894" cy="255373"/>
          </a:xfrm>
        </p:grpSpPr>
        <p:cxnSp>
          <p:nvCxnSpPr>
            <p:cNvPr id="26"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0" name="Forma livre 39"/>
          <p:cNvSpPr/>
          <p:nvPr/>
        </p:nvSpPr>
        <p:spPr>
          <a:xfrm>
            <a:off x="4027170" y="2659380"/>
            <a:ext cx="718185" cy="132842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44" name="Conector Reto 43"/>
          <p:cNvCxnSpPr/>
          <p:nvPr/>
        </p:nvCxnSpPr>
        <p:spPr>
          <a:xfrm>
            <a:off x="585388" y="3549343"/>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472941" y="420926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1021495" y="2966949"/>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49" name="CaixaDeTexto 48"/>
          <p:cNvSpPr txBox="1"/>
          <p:nvPr/>
        </p:nvSpPr>
        <p:spPr>
          <a:xfrm>
            <a:off x="3425775" y="2067093"/>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50" name="Conector de Seta Reta 49"/>
          <p:cNvCxnSpPr/>
          <p:nvPr/>
        </p:nvCxnSpPr>
        <p:spPr>
          <a:xfrm>
            <a:off x="3391912" y="291010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3813317" y="2762049"/>
            <a:ext cx="353060" cy="460375"/>
          </a:xfrm>
          <a:prstGeom prst="rect">
            <a:avLst/>
          </a:prstGeom>
          <a:noFill/>
        </p:spPr>
        <p:txBody>
          <a:bodyPr wrap="none" rtlCol="0">
            <a:spAutoFit/>
          </a:bodyPr>
          <a:lstStyle/>
          <a:p>
            <a:r>
              <a:rPr lang="pt-BR" sz="2400" dirty="0" smtClean="0"/>
              <a:t>i</a:t>
            </a:r>
            <a:r>
              <a:rPr lang="pt-BR" sz="2400" baseline="-25000" dirty="0" smtClean="0"/>
              <a:t>2</a:t>
            </a:r>
            <a:endParaRPr lang="pt-BR" sz="2400" baseline="-25000" dirty="0" smtClean="0"/>
          </a:p>
        </p:txBody>
      </p:sp>
      <p:sp>
        <p:nvSpPr>
          <p:cNvPr id="56" name="Forma livre 55"/>
          <p:cNvSpPr/>
          <p:nvPr/>
        </p:nvSpPr>
        <p:spPr>
          <a:xfrm>
            <a:off x="2562703" y="405149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42" name="CaixaDeTexto 41"/>
              <p:cNvSpPr txBox="1"/>
              <p:nvPr/>
            </p:nvSpPr>
            <p:spPr>
              <a:xfrm>
                <a:off x="6208298" y="1082808"/>
                <a:ext cx="2076450" cy="932815"/>
              </a:xfrm>
              <a:prstGeom prst="rect">
                <a:avLst/>
              </a:prstGeom>
              <a:noFill/>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42" name="CaixaDeTexto 41"/>
              <p:cNvSpPr txBox="1">
                <a:spLocks noRot="1" noChangeAspect="1" noMove="1" noResize="1" noEditPoints="1" noAdjustHandles="1" noChangeArrowheads="1" noChangeShapeType="1" noTextEdit="1"/>
              </p:cNvSpPr>
              <p:nvPr/>
            </p:nvSpPr>
            <p:spPr>
              <a:xfrm>
                <a:off x="6208298" y="1082808"/>
                <a:ext cx="2076450" cy="932815"/>
              </a:xfrm>
              <a:prstGeom prst="rect">
                <a:avLst/>
              </a:prstGeom>
              <a:blipFill rotWithShape="1">
                <a:blip r:embed="rId1"/>
                <a:stretch>
                  <a:fillRect l="-26" t="-14" r="-1687" b="14"/>
                </a:stretch>
              </a:blipFill>
            </p:spPr>
            <p:txBody>
              <a:bodyPr/>
              <a:lstStyle/>
              <a:p>
                <a:r>
                  <a:rPr lang="pt-BR" altLang="en-US">
                    <a:noFill/>
                  </a:rPr>
                  <a:t> </a:t>
                </a:r>
              </a:p>
            </p:txBody>
          </p:sp>
        </mc:Fallback>
      </mc:AlternateContent>
      <p:grpSp>
        <p:nvGrpSpPr>
          <p:cNvPr id="3" name="Grupo 2"/>
          <p:cNvGrpSpPr/>
          <p:nvPr/>
        </p:nvGrpSpPr>
        <p:grpSpPr>
          <a:xfrm>
            <a:off x="585405" y="3423306"/>
            <a:ext cx="1381894" cy="255373"/>
            <a:chOff x="4112743" y="3509451"/>
            <a:chExt cx="1381894" cy="255373"/>
          </a:xfrm>
        </p:grpSpPr>
        <p:cxnSp>
          <p:nvCxnSpPr>
            <p:cNvPr id="29" name="Conector Reto 2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9" name="Conector Reto 38"/>
          <p:cNvCxnSpPr/>
          <p:nvPr/>
        </p:nvCxnSpPr>
        <p:spPr>
          <a:xfrm flipH="1" flipV="1">
            <a:off x="1767205" y="3554730"/>
            <a:ext cx="6394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CaixaDeTexto 47"/>
          <p:cNvSpPr txBox="1"/>
          <p:nvPr/>
        </p:nvSpPr>
        <p:spPr>
          <a:xfrm>
            <a:off x="1652050" y="4630649"/>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mc:AlternateContent xmlns:mc="http://schemas.openxmlformats.org/markup-compatibility/2006">
        <mc:Choice xmlns:a14="http://schemas.microsoft.com/office/drawing/2010/main" Requires="a14">
          <p:sp>
            <p:nvSpPr>
              <p:cNvPr id="66" name="CaixaDeTexto 41"/>
              <p:cNvSpPr txBox="1"/>
              <p:nvPr/>
            </p:nvSpPr>
            <p:spPr>
              <a:xfrm>
                <a:off x="9231533" y="1082808"/>
                <a:ext cx="2372995" cy="932815"/>
              </a:xfrm>
              <a:prstGeom prst="rect">
                <a:avLst/>
              </a:prstGeom>
              <a:noFill/>
            </p:spPr>
            <p:txBody>
              <a:bodyPr wrap="none" rtlCol="0">
                <a:spAutoFit/>
              </a:bodyPr>
              <a:lstStyle/>
              <a:p>
                <a:pPr algn="l"/>
                <a:r>
                  <a:rPr lang="pt-BR" sz="28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2</m:t>
                        </m:r>
                      </m:sub>
                    </m:sSub>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6" name="CaixaDeTexto 41"/>
              <p:cNvSpPr txBox="1">
                <a:spLocks noRot="1" noChangeAspect="1" noMove="1" noResize="1" noEditPoints="1" noAdjustHandles="1" noChangeArrowheads="1" noChangeShapeType="1" noTextEdit="1"/>
              </p:cNvSpPr>
              <p:nvPr/>
            </p:nvSpPr>
            <p:spPr>
              <a:xfrm>
                <a:off x="9231533" y="1082808"/>
                <a:ext cx="2372995" cy="932815"/>
              </a:xfrm>
              <a:prstGeom prst="rect">
                <a:avLst/>
              </a:prstGeom>
              <a:blipFill rotWithShape="1">
                <a:blip r:embed="rId2"/>
                <a:stretch>
                  <a:fillRect l="-23" t="-14" r="-1476" b="1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7" name="CaixaDeTexto 41"/>
              <p:cNvSpPr txBox="1"/>
              <p:nvPr/>
            </p:nvSpPr>
            <p:spPr>
              <a:xfrm>
                <a:off x="6208298" y="2137543"/>
                <a:ext cx="1884045" cy="645160"/>
              </a:xfrm>
              <a:prstGeom prst="rect">
                <a:avLst/>
              </a:prstGeom>
              <a:noFill/>
            </p:spPr>
            <p:txBody>
              <a:bodyPr wrap="none" rtlCol="0">
                <a:spAutoFit/>
              </a:bodyPr>
              <a:lstStyle/>
              <a:p>
                <a:pPr algn="l"/>
                <a:r>
                  <a:rPr lang="pt-BR" sz="28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dirty="0" smtClean="0">
                        <a:latin typeface="Cambria Math" panose="02040503050406030204" pitchFamily="18" charset="0"/>
                      </a:rPr>
                      <m:t>=−</m:t>
                    </m:r>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2</m:t>
                        </m:r>
                      </m:sub>
                    </m:sSub>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7" name="CaixaDeTexto 41"/>
              <p:cNvSpPr txBox="1">
                <a:spLocks noRot="1" noChangeAspect="1" noMove="1" noResize="1" noEditPoints="1" noAdjustHandles="1" noChangeArrowheads="1" noChangeShapeType="1" noTextEdit="1"/>
              </p:cNvSpPr>
              <p:nvPr/>
            </p:nvSpPr>
            <p:spPr>
              <a:xfrm>
                <a:off x="6208298" y="2137543"/>
                <a:ext cx="1884045" cy="645160"/>
              </a:xfrm>
              <a:prstGeom prst="rect">
                <a:avLst/>
              </a:prstGeom>
              <a:blipFill rotWithShape="1">
                <a:blip r:embed="rId3"/>
                <a:stretch>
                  <a:fillRect l="-29" t="-21" r="-1859" b="2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8" name="CaixaDeTexto 41"/>
              <p:cNvSpPr txBox="1"/>
              <p:nvPr/>
            </p:nvSpPr>
            <p:spPr>
              <a:xfrm>
                <a:off x="6208298" y="3196088"/>
                <a:ext cx="3177540" cy="932815"/>
              </a:xfrm>
              <a:prstGeom prst="rect">
                <a:avLst/>
              </a:prstGeom>
              <a:noFill/>
            </p:spPr>
            <p:txBody>
              <a:bodyPr wrap="none" rtlCol="0">
                <a:spAutoFit/>
              </a:bodyPr>
              <a:lstStyle/>
              <a:p>
                <a:pPr algn="l"/>
                <a:r>
                  <a:rPr lang="pt-BR" sz="2800" dirty="0" smtClean="0"/>
                  <a:t> </a:t>
                </a:r>
                <a14:m>
                  <m:oMath xmlns:m="http://schemas.openxmlformats.org/officeDocument/2006/math">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oMath>
                </a14:m>
                <a:r>
                  <a:rPr lang="pt-BR" altLang="en-US" sz="3600" dirty="0" smtClean="0">
                    <a:latin typeface="Cambria Math" panose="02040503050406030204" pitchFamily="18" charset="0"/>
                    <a:cs typeface="Cambria Math" panose="02040503050406030204" pitchFamily="18" charset="0"/>
                  </a:rPr>
                  <a:t>=</a:t>
                </a:r>
                <a14:m>
                  <m:oMath xmlns:m="http://schemas.openxmlformats.org/officeDocument/2006/math">
                    <m:r>
                      <a:rPr lang="en-US" altLang="pt-BR" sz="3600" dirty="0" smtClean="0">
                        <a:latin typeface="Cambria Math" panose="02040503050406030204" pitchFamily="18" charset="0"/>
                        <a:cs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8" name="CaixaDeTexto 41"/>
              <p:cNvSpPr txBox="1">
                <a:spLocks noRot="1" noChangeAspect="1" noMove="1" noResize="1" noEditPoints="1" noAdjustHandles="1" noChangeArrowheads="1" noChangeShapeType="1" noTextEdit="1"/>
              </p:cNvSpPr>
              <p:nvPr/>
            </p:nvSpPr>
            <p:spPr>
              <a:xfrm>
                <a:off x="6208298" y="3196088"/>
                <a:ext cx="3177540" cy="932815"/>
              </a:xfrm>
              <a:prstGeom prst="rect">
                <a:avLst/>
              </a:prstGeom>
              <a:blipFill rotWithShape="1">
                <a:blip r:embed="rId4"/>
                <a:stretch>
                  <a:fillRect l="-17" t="-14" r="-1102" b="1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0" name="CaixaDeTexto 41"/>
              <p:cNvSpPr txBox="1"/>
              <p:nvPr/>
            </p:nvSpPr>
            <p:spPr>
              <a:xfrm>
                <a:off x="5904133" y="4930273"/>
                <a:ext cx="4092575" cy="1061085"/>
              </a:xfrm>
              <a:prstGeom prst="rect">
                <a:avLst/>
              </a:prstGeom>
              <a:noFill/>
              <a:ln w="31750">
                <a:solidFill>
                  <a:srgbClr val="FFFF00"/>
                </a:solidFill>
              </a:ln>
            </p:spPr>
            <p:txBody>
              <a:bodyPr wrap="none" rtlCol="0">
                <a:spAutoFit/>
              </a:bodyPr>
              <a:lstStyle/>
              <a:p>
                <a:pPr algn="l"/>
                <a:r>
                  <a:rPr lang="pt-BR" sz="2800" dirty="0" smtClean="0"/>
                  <a:t> </a:t>
                </a:r>
                <a14:m>
                  <m:oMath xmlns:m="http://schemas.openxmlformats.org/officeDocument/2006/math">
                    <m:sSub>
                      <m:sSubPr>
                        <m:ctrlPr>
                          <a:rPr 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𝑉</m:t>
                        </m:r>
                      </m:e>
                      <m:sub>
                        <m:r>
                          <a:rPr lang="en-US" altLang="pt-BR" sz="4000" i="1" dirty="0" smtClean="0">
                            <a:latin typeface="Cambria Math" panose="02040503050406030204" pitchFamily="18" charset="0"/>
                            <a:cs typeface="Cambria Math" panose="02040503050406030204" pitchFamily="18" charset="0"/>
                          </a:rPr>
                          <m:t>0</m:t>
                        </m:r>
                      </m:sub>
                    </m:sSub>
                    <m:r>
                      <a:rPr lang="en-US" altLang="pt-BR" sz="4000" dirty="0" smtClean="0">
                        <a:latin typeface="Cambria Math" panose="02040503050406030204" pitchFamily="18" charset="0"/>
                      </a:rPr>
                      <m:t>=</m:t>
                    </m:r>
                    <m:d>
                      <m:dPr>
                        <m:ctrlPr>
                          <a:rPr lang="en-US" altLang="pt-BR" sz="4000" i="1" dirty="0" smtClean="0">
                            <a:latin typeface="Cambria Math" panose="02040503050406030204" pitchFamily="18" charset="0"/>
                            <a:cs typeface="Cambria Math" panose="02040503050406030204" pitchFamily="18" charset="0"/>
                          </a:rPr>
                        </m:ctrlPr>
                      </m:dPr>
                      <m:e>
                        <m:f>
                          <m:fPr>
                            <m:ctrlPr>
                              <a:rPr lang="en-US" altLang="pt-BR" sz="4000" i="1" dirty="0" smtClean="0">
                                <a:latin typeface="Cambria Math" panose="02040503050406030204" pitchFamily="18" charset="0"/>
                                <a:cs typeface="Cambria Math" panose="02040503050406030204" pitchFamily="18" charset="0"/>
                              </a:rPr>
                            </m:ctrlPr>
                          </m:fPr>
                          <m:num>
                            <m:sSub>
                              <m:sSubPr>
                                <m:ctrlPr>
                                  <a:rPr lang="en-US" alt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𝑅</m:t>
                                </m:r>
                              </m:e>
                              <m:sub>
                                <m:r>
                                  <a:rPr lang="en-US" altLang="pt-BR" sz="4000" i="1" dirty="0" smtClean="0">
                                    <a:latin typeface="Cambria Math" panose="02040503050406030204" pitchFamily="18" charset="0"/>
                                    <a:cs typeface="Cambria Math" panose="02040503050406030204" pitchFamily="18" charset="0"/>
                                  </a:rPr>
                                  <m:t>2</m:t>
                                </m:r>
                              </m:sub>
                            </m:sSub>
                          </m:num>
                          <m:den>
                            <m:sSub>
                              <m:sSubPr>
                                <m:ctrlPr>
                                  <a:rPr lang="en-US" alt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𝑅</m:t>
                                </m:r>
                              </m:e>
                              <m:sub>
                                <m:r>
                                  <a:rPr lang="en-US" altLang="pt-BR" sz="4000" i="1" dirty="0" smtClean="0">
                                    <a:latin typeface="Cambria Math" panose="02040503050406030204" pitchFamily="18" charset="0"/>
                                    <a:cs typeface="Cambria Math" panose="02040503050406030204" pitchFamily="18" charset="0"/>
                                  </a:rPr>
                                  <m:t>1</m:t>
                                </m:r>
                              </m:sub>
                            </m:sSub>
                          </m:den>
                        </m:f>
                        <m:r>
                          <a:rPr lang="en-US" altLang="pt-BR" sz="4000" i="1" dirty="0" smtClean="0">
                            <a:latin typeface="Cambria Math" panose="02040503050406030204" pitchFamily="18" charset="0"/>
                            <a:cs typeface="Cambria Math" panose="02040503050406030204" pitchFamily="18" charset="0"/>
                          </a:rPr>
                          <m:t>+</m:t>
                        </m:r>
                        <m:r>
                          <a:rPr lang="en-US" altLang="pt-BR" sz="4000" i="1" dirty="0" smtClean="0">
                            <a:latin typeface="Cambria Math" panose="02040503050406030204" pitchFamily="18" charset="0"/>
                            <a:cs typeface="Cambria Math" panose="02040503050406030204" pitchFamily="18" charset="0"/>
                          </a:rPr>
                          <m:t>1</m:t>
                        </m:r>
                      </m:e>
                    </m:d>
                    <m:sSub>
                      <m:sSubPr>
                        <m:ctrlPr>
                          <a:rPr lang="en-US" alt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𝑉</m:t>
                        </m:r>
                      </m:e>
                      <m:sub>
                        <m:r>
                          <a:rPr lang="en-US" altLang="pt-BR" sz="4000" i="1" dirty="0" smtClean="0">
                            <a:latin typeface="Cambria Math" panose="02040503050406030204" pitchFamily="18" charset="0"/>
                            <a:cs typeface="Cambria Math" panose="02040503050406030204" pitchFamily="18" charset="0"/>
                          </a:rPr>
                          <m:t>𝑖𝑛</m:t>
                        </m:r>
                      </m:sub>
                    </m:sSub>
                  </m:oMath>
                </a14:m>
                <a:endParaRPr lang="en-US" altLang="pt-BR" sz="4000" i="1" dirty="0" smtClean="0">
                  <a:latin typeface="Cambria Math" panose="02040503050406030204" pitchFamily="18" charset="0"/>
                  <a:cs typeface="Cambria Math" panose="02040503050406030204" pitchFamily="18" charset="0"/>
                </a:endParaRPr>
              </a:p>
            </p:txBody>
          </p:sp>
        </mc:Choice>
        <mc:Fallback>
          <p:sp>
            <p:nvSpPr>
              <p:cNvPr id="70" name="CaixaDeTexto 41"/>
              <p:cNvSpPr txBox="1">
                <a:spLocks noRot="1" noChangeAspect="1" noMove="1" noResize="1" noEditPoints="1" noAdjustHandles="1" noChangeArrowheads="1" noChangeShapeType="1" noTextEdit="1"/>
              </p:cNvSpPr>
              <p:nvPr/>
            </p:nvSpPr>
            <p:spPr>
              <a:xfrm>
                <a:off x="5904133" y="4930273"/>
                <a:ext cx="4092575" cy="1061085"/>
              </a:xfrm>
              <a:prstGeom prst="rect">
                <a:avLst/>
              </a:prstGeom>
              <a:blipFill rotWithShape="1">
                <a:blip r:embed="rId5"/>
                <a:stretch>
                  <a:fillRect l="-401" t="-1509" r="-1197" b="-1484"/>
                </a:stretch>
              </a:blipFill>
              <a:ln w="31750">
                <a:solidFill>
                  <a:srgbClr val="FFFF00"/>
                </a:solidFill>
              </a:ln>
            </p:spPr>
            <p:txBody>
              <a:bodyPr/>
              <a:lstStyle/>
              <a:p>
                <a:r>
                  <a:rPr lang="pt-BR" altLang="en-US">
                    <a:noFill/>
                  </a:rPr>
                  <a:t> </a:t>
                </a:r>
              </a:p>
            </p:txBody>
          </p:sp>
        </mc:Fallback>
      </mc:AlternateContent>
      <p:sp>
        <p:nvSpPr>
          <p:cNvPr id="73" name="Forma livre 72"/>
          <p:cNvSpPr/>
          <p:nvPr/>
        </p:nvSpPr>
        <p:spPr>
          <a:xfrm>
            <a:off x="2402205" y="2658745"/>
            <a:ext cx="656590"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Elipse 14"/>
          <p:cNvSpPr/>
          <p:nvPr/>
        </p:nvSpPr>
        <p:spPr>
          <a:xfrm>
            <a:off x="2120265" y="469392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8"/>
          <p:cNvSpPr txBox="1"/>
          <p:nvPr/>
        </p:nvSpPr>
        <p:spPr>
          <a:xfrm>
            <a:off x="2052643" y="4366143"/>
            <a:ext cx="288324" cy="461665"/>
          </a:xfrm>
          <a:prstGeom prst="rect">
            <a:avLst/>
          </a:prstGeom>
          <a:noFill/>
        </p:spPr>
        <p:txBody>
          <a:bodyPr wrap="square" rtlCol="0">
            <a:spAutoFit/>
          </a:bodyPr>
          <a:lstStyle/>
          <a:p>
            <a:r>
              <a:rPr lang="pt-BR" sz="2400" dirty="0" smtClean="0"/>
              <a:t>+</a:t>
            </a:r>
            <a:endParaRPr lang="pt-BR" sz="2400" dirty="0"/>
          </a:p>
        </p:txBody>
      </p:sp>
      <p:cxnSp>
        <p:nvCxnSpPr>
          <p:cNvPr id="19" name="Conector Reto 18"/>
          <p:cNvCxnSpPr/>
          <p:nvPr/>
        </p:nvCxnSpPr>
        <p:spPr>
          <a:xfrm>
            <a:off x="2236971" y="557388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CaixaDeTexto 47"/>
          <p:cNvSpPr txBox="1"/>
          <p:nvPr/>
        </p:nvSpPr>
        <p:spPr>
          <a:xfrm>
            <a:off x="2385475" y="3101569"/>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spTree>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7" name="Conector Reto 16"/>
          <p:cNvCxnSpPr/>
          <p:nvPr/>
        </p:nvCxnSpPr>
        <p:spPr>
          <a:xfrm>
            <a:off x="1602105" y="453644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720692" y="423816"/>
            <a:ext cx="10527954" cy="67495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200" b="1" dirty="0" smtClean="0">
                <a:solidFill>
                  <a:srgbClr val="C00000"/>
                </a:solidFill>
              </a:rPr>
              <a:t>Aplicação: </a:t>
            </a:r>
            <a:r>
              <a:rPr lang="pt-BR" sz="3200" b="1" dirty="0" smtClean="0"/>
              <a:t>Circuito seguidor de tensão </a:t>
            </a:r>
            <a:endParaRPr lang="pt-BR" sz="3200" b="1" dirty="0" smtClean="0"/>
          </a:p>
        </p:txBody>
      </p:sp>
      <p:grpSp>
        <p:nvGrpSpPr>
          <p:cNvPr id="28" name="Grupo 27"/>
          <p:cNvGrpSpPr/>
          <p:nvPr/>
        </p:nvGrpSpPr>
        <p:grpSpPr>
          <a:xfrm>
            <a:off x="1610913" y="3405526"/>
            <a:ext cx="2265405" cy="1375719"/>
            <a:chOff x="2026508" y="4098528"/>
            <a:chExt cx="2265405" cy="1375719"/>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0" name="Forma livre 39"/>
          <p:cNvSpPr/>
          <p:nvPr/>
        </p:nvSpPr>
        <p:spPr>
          <a:xfrm>
            <a:off x="3288030" y="2764790"/>
            <a:ext cx="718185" cy="132842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56" name="Forma livre 55"/>
          <p:cNvSpPr/>
          <p:nvPr/>
        </p:nvSpPr>
        <p:spPr>
          <a:xfrm>
            <a:off x="1823563" y="415690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42" name="CaixaDeTexto 41"/>
              <p:cNvSpPr txBox="1"/>
              <p:nvPr/>
            </p:nvSpPr>
            <p:spPr>
              <a:xfrm>
                <a:off x="913130" y="1098550"/>
                <a:ext cx="4222115" cy="1506855"/>
              </a:xfrm>
              <a:prstGeom prst="rect">
                <a:avLst/>
              </a:prstGeom>
              <a:noFill/>
            </p:spPr>
            <p:txBody>
              <a:bodyPr wrap="square" rtlCol="0">
                <a:spAutoFit/>
              </a:bodyPr>
              <a:lstStyle/>
              <a:p>
                <a:pPr algn="ctr"/>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𝑜</m:t>
                        </m:r>
                      </m:sub>
                    </m:sSub>
                    <m:r>
                      <a:rPr lang="en-US" altLang="pt-BR" sz="3600" dirty="0" smtClean="0">
                        <a:latin typeface="Cambria Math" panose="02040503050406030204" pitchFamily="18" charset="0"/>
                      </a:rPr>
                      <m:t>=</m:t>
                    </m:r>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oMath>
                </a14:m>
                <a:endParaRPr lang="en-US" altLang="pt-BR" sz="3600" i="1" dirty="0" smtClean="0">
                  <a:latin typeface="Cambria Math" panose="02040503050406030204" pitchFamily="18" charset="0"/>
                  <a:cs typeface="Cambria Math" panose="02040503050406030204" pitchFamily="18" charset="0"/>
                </a:endParaRPr>
              </a:p>
              <a:p>
                <a:pPr algn="l"/>
                <a:r>
                  <a:rPr lang="pt-BR" altLang="en-US" sz="2800" b="1" dirty="0" smtClean="0">
                    <a:solidFill>
                      <a:srgbClr val="C00000"/>
                    </a:solidFill>
                    <a:latin typeface="Comic Sans MS" panose="030F0702030302020204" pitchFamily="66" charset="0"/>
                    <a:cs typeface="Comic Sans MS" panose="030F0702030302020204" pitchFamily="66" charset="0"/>
                  </a:rPr>
                  <a:t>função: “isola” o sinal de entrada da carga</a:t>
                </a:r>
                <a:endParaRPr lang="pt-BR" altLang="en-US" sz="2800" b="1" dirty="0" smtClean="0">
                  <a:solidFill>
                    <a:srgbClr val="C00000"/>
                  </a:solidFill>
                  <a:latin typeface="Comic Sans MS" panose="030F0702030302020204" pitchFamily="66" charset="0"/>
                  <a:cs typeface="Comic Sans MS" panose="030F0702030302020204" pitchFamily="66" charset="0"/>
                </a:endParaRPr>
              </a:p>
            </p:txBody>
          </p:sp>
        </mc:Choice>
        <mc:Fallback>
          <p:sp>
            <p:nvSpPr>
              <p:cNvPr id="42" name="CaixaDeTexto 41"/>
              <p:cNvSpPr txBox="1">
                <a:spLocks noRot="1" noChangeAspect="1" noMove="1" noResize="1" noEditPoints="1" noAdjustHandles="1" noChangeArrowheads="1" noChangeShapeType="1" noTextEdit="1"/>
              </p:cNvSpPr>
              <p:nvPr/>
            </p:nvSpPr>
            <p:spPr>
              <a:xfrm>
                <a:off x="913130" y="1098550"/>
                <a:ext cx="4222115" cy="1506855"/>
              </a:xfrm>
              <a:prstGeom prst="rect">
                <a:avLst/>
              </a:prstGeom>
              <a:blipFill rotWithShape="1">
                <a:blip r:embed="rId1"/>
                <a:stretch>
                  <a:fillRect/>
                </a:stretch>
              </a:blipFill>
            </p:spPr>
            <p:txBody>
              <a:bodyPr/>
              <a:lstStyle/>
              <a:p>
                <a:r>
                  <a:rPr lang="pt-BR" altLang="en-US">
                    <a:noFill/>
                  </a:rPr>
                  <a:t> </a:t>
                </a:r>
              </a:p>
            </p:txBody>
          </p:sp>
        </mc:Fallback>
      </mc:AlternateContent>
      <p:sp>
        <p:nvSpPr>
          <p:cNvPr id="63" name="CaixaDeTexto 47"/>
          <p:cNvSpPr txBox="1"/>
          <p:nvPr/>
        </p:nvSpPr>
        <p:spPr>
          <a:xfrm>
            <a:off x="912910" y="4736059"/>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sp>
        <p:nvSpPr>
          <p:cNvPr id="73" name="Forma livre 72"/>
          <p:cNvSpPr/>
          <p:nvPr/>
        </p:nvSpPr>
        <p:spPr>
          <a:xfrm>
            <a:off x="1611630" y="2764155"/>
            <a:ext cx="2111375"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Elipse 14"/>
          <p:cNvSpPr/>
          <p:nvPr/>
        </p:nvSpPr>
        <p:spPr>
          <a:xfrm>
            <a:off x="1381125" y="479933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8"/>
          <p:cNvSpPr txBox="1"/>
          <p:nvPr/>
        </p:nvSpPr>
        <p:spPr>
          <a:xfrm>
            <a:off x="1313503" y="4471553"/>
            <a:ext cx="288324" cy="461665"/>
          </a:xfrm>
          <a:prstGeom prst="rect">
            <a:avLst/>
          </a:prstGeom>
          <a:noFill/>
        </p:spPr>
        <p:txBody>
          <a:bodyPr wrap="square" rtlCol="0">
            <a:spAutoFit/>
          </a:bodyPr>
          <a:lstStyle/>
          <a:p>
            <a:r>
              <a:rPr lang="pt-BR" sz="2400" dirty="0" smtClean="0"/>
              <a:t>+</a:t>
            </a:r>
            <a:endParaRPr lang="pt-BR" sz="2400" dirty="0"/>
          </a:p>
        </p:txBody>
      </p:sp>
      <p:cxnSp>
        <p:nvCxnSpPr>
          <p:cNvPr id="19" name="Conector Reto 18"/>
          <p:cNvCxnSpPr/>
          <p:nvPr/>
        </p:nvCxnSpPr>
        <p:spPr>
          <a:xfrm>
            <a:off x="1497831" y="567929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CaixaDeTexto 47"/>
          <p:cNvSpPr txBox="1"/>
          <p:nvPr/>
        </p:nvSpPr>
        <p:spPr>
          <a:xfrm>
            <a:off x="1646335" y="3206979"/>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cxnSp>
        <p:nvCxnSpPr>
          <p:cNvPr id="13" name="Conector Reto 12"/>
          <p:cNvCxnSpPr/>
          <p:nvPr/>
        </p:nvCxnSpPr>
        <p:spPr>
          <a:xfrm>
            <a:off x="7820025" y="392049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 name="Grupo 20"/>
          <p:cNvGrpSpPr/>
          <p:nvPr/>
        </p:nvGrpSpPr>
        <p:grpSpPr>
          <a:xfrm>
            <a:off x="7828833" y="2789576"/>
            <a:ext cx="2265405" cy="1375719"/>
            <a:chOff x="2026508" y="4098528"/>
            <a:chExt cx="2265405" cy="1375719"/>
          </a:xfrm>
        </p:grpSpPr>
        <p:sp>
          <p:nvSpPr>
            <p:cNvPr id="22" name="Triângulo isósceles 21"/>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3" name="Conector Reto 22"/>
            <p:cNvCxnSpPr>
              <a:stCxn id="22"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CaixaDeTexto 8"/>
            <p:cNvSpPr txBox="1"/>
            <p:nvPr/>
          </p:nvSpPr>
          <p:spPr>
            <a:xfrm>
              <a:off x="2529198" y="4122520"/>
              <a:ext cx="288324" cy="461665"/>
            </a:xfrm>
            <a:prstGeom prst="rect">
              <a:avLst/>
            </a:prstGeom>
            <a:noFill/>
          </p:spPr>
          <p:txBody>
            <a:bodyPr wrap="square" rtlCol="0">
              <a:spAutoFit/>
            </a:bodyPr>
            <a:lstStyle/>
            <a:p>
              <a:r>
                <a:rPr lang="pt-BR" sz="2400" dirty="0" smtClean="0"/>
                <a:t>+</a:t>
              </a:r>
              <a:endParaRPr lang="pt-BR" sz="2400" dirty="0"/>
            </a:p>
          </p:txBody>
        </p:sp>
        <p:sp>
          <p:nvSpPr>
            <p:cNvPr id="33" name="CaixaDeTexto 9"/>
            <p:cNvSpPr txBox="1"/>
            <p:nvPr/>
          </p:nvSpPr>
          <p:spPr>
            <a:xfrm>
              <a:off x="2501126" y="4967134"/>
              <a:ext cx="288324" cy="461665"/>
            </a:xfrm>
            <a:prstGeom prst="rect">
              <a:avLst/>
            </a:prstGeom>
            <a:noFill/>
          </p:spPr>
          <p:txBody>
            <a:bodyPr wrap="square" rtlCol="0">
              <a:spAutoFit/>
            </a:bodyPr>
            <a:lstStyle/>
            <a:p>
              <a:r>
                <a:rPr lang="pt-BR" sz="2400" dirty="0"/>
                <a:t>-</a:t>
              </a:r>
              <a:endParaRPr lang="pt-BR" sz="2400" dirty="0"/>
            </a:p>
          </p:txBody>
        </p:sp>
        <p:sp>
          <p:nvSpPr>
            <p:cNvPr id="34"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grpSp>
      <p:sp>
        <p:nvSpPr>
          <p:cNvPr id="36" name="Forma livre 35"/>
          <p:cNvSpPr/>
          <p:nvPr/>
        </p:nvSpPr>
        <p:spPr>
          <a:xfrm>
            <a:off x="9505950" y="2148840"/>
            <a:ext cx="718185" cy="132842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37" name="Forma livre 36"/>
          <p:cNvSpPr/>
          <p:nvPr/>
        </p:nvSpPr>
        <p:spPr>
          <a:xfrm>
            <a:off x="8041483" y="354095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38" name="CaixaDeTexto 47"/>
          <p:cNvSpPr txBox="1"/>
          <p:nvPr/>
        </p:nvSpPr>
        <p:spPr>
          <a:xfrm>
            <a:off x="7130830" y="4120109"/>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sp>
        <p:nvSpPr>
          <p:cNvPr id="41" name="Forma livre 40"/>
          <p:cNvSpPr/>
          <p:nvPr/>
        </p:nvSpPr>
        <p:spPr>
          <a:xfrm>
            <a:off x="7829550" y="2148205"/>
            <a:ext cx="2111375"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3" name="Elipse 42"/>
          <p:cNvSpPr/>
          <p:nvPr/>
        </p:nvSpPr>
        <p:spPr>
          <a:xfrm>
            <a:off x="7599045" y="418338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5" name="CaixaDeTexto 8"/>
          <p:cNvSpPr txBox="1"/>
          <p:nvPr/>
        </p:nvSpPr>
        <p:spPr>
          <a:xfrm>
            <a:off x="7531423" y="3855603"/>
            <a:ext cx="288324" cy="461665"/>
          </a:xfrm>
          <a:prstGeom prst="rect">
            <a:avLst/>
          </a:prstGeom>
          <a:noFill/>
        </p:spPr>
        <p:txBody>
          <a:bodyPr wrap="square" rtlCol="0">
            <a:spAutoFit/>
          </a:bodyPr>
          <a:lstStyle/>
          <a:p>
            <a:r>
              <a:rPr lang="pt-BR" sz="2400" dirty="0" smtClean="0"/>
              <a:t>+</a:t>
            </a:r>
            <a:endParaRPr lang="pt-BR" sz="2400" dirty="0"/>
          </a:p>
        </p:txBody>
      </p:sp>
      <p:cxnSp>
        <p:nvCxnSpPr>
          <p:cNvPr id="46" name="Conector Reto 45"/>
          <p:cNvCxnSpPr/>
          <p:nvPr/>
        </p:nvCxnSpPr>
        <p:spPr>
          <a:xfrm>
            <a:off x="7715751" y="506334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CaixaDeTexto 41"/>
          <p:cNvSpPr txBox="1"/>
          <p:nvPr/>
        </p:nvSpPr>
        <p:spPr>
          <a:xfrm>
            <a:off x="6090920" y="1098550"/>
            <a:ext cx="5588635" cy="953135"/>
          </a:xfrm>
          <a:prstGeom prst="rect">
            <a:avLst/>
          </a:prstGeom>
          <a:noFill/>
        </p:spPr>
        <p:txBody>
          <a:bodyPr wrap="square" rtlCol="0">
            <a:spAutoFit/>
          </a:bodyPr>
          <a:lstStyle/>
          <a:p>
            <a:pPr algn="l"/>
            <a:r>
              <a:rPr lang="pt-BR" sz="2800" b="1" dirty="0" smtClean="0">
                <a:solidFill>
                  <a:srgbClr val="C00000"/>
                </a:solidFill>
                <a:latin typeface="Comic Sans MS" panose="030F0702030302020204" pitchFamily="66" charset="0"/>
                <a:cs typeface="Comic Sans MS" panose="030F0702030302020204" pitchFamily="66" charset="0"/>
              </a:rPr>
              <a:t>a realimentação não pode ser feita pela entrada positiva</a:t>
            </a:r>
            <a:endParaRPr lang="pt-BR" altLang="pt-BR" sz="2800" b="1" i="1" dirty="0" smtClean="0">
              <a:solidFill>
                <a:srgbClr val="C00000"/>
              </a:solidFill>
              <a:latin typeface="Comic Sans MS" panose="030F0702030302020204" pitchFamily="66" charset="0"/>
              <a:cs typeface="Comic Sans MS" panose="030F0702030302020204" pitchFamily="66" charset="0"/>
            </a:endParaRPr>
          </a:p>
        </p:txBody>
      </p:sp>
      <p:sp>
        <p:nvSpPr>
          <p:cNvPr id="54" name="CaixaDeTexto 41"/>
          <p:cNvSpPr txBox="1"/>
          <p:nvPr/>
        </p:nvSpPr>
        <p:spPr>
          <a:xfrm>
            <a:off x="4006215" y="5196205"/>
            <a:ext cx="8035925" cy="1232535"/>
          </a:xfrm>
          <a:prstGeom prst="rect">
            <a:avLst/>
          </a:prstGeom>
          <a:noFill/>
        </p:spPr>
        <p:txBody>
          <a:bodyPr wrap="square" rtlCol="0">
            <a:spAutoFit/>
          </a:bodyPr>
          <a:lstStyle/>
          <a:p>
            <a:pPr algn="l"/>
            <a:r>
              <a:rPr lang="pt-BR" sz="2800" dirty="0" smtClean="0">
                <a:latin typeface="Comic Sans MS" panose="030F0702030302020204" pitchFamily="66" charset="0"/>
                <a:cs typeface="Comic Sans MS" panose="030F0702030302020204" pitchFamily="66" charset="0"/>
                <a:sym typeface="+mn-ea"/>
              </a:rPr>
              <a:t>se V-=V</a:t>
            </a:r>
            <a:r>
              <a:rPr lang="pt-BR" sz="2800" baseline="-25000" dirty="0" smtClean="0">
                <a:latin typeface="Comic Sans MS" panose="030F0702030302020204" pitchFamily="66" charset="0"/>
                <a:cs typeface="Comic Sans MS" panose="030F0702030302020204" pitchFamily="66" charset="0"/>
                <a:sym typeface="+mn-ea"/>
              </a:rPr>
              <a:t>in </a:t>
            </a:r>
            <a:r>
              <a:rPr lang="pt-BR" sz="2800" dirty="0" smtClean="0">
                <a:latin typeface="Comic Sans MS" panose="030F0702030302020204" pitchFamily="66" charset="0"/>
                <a:cs typeface="Comic Sans MS" panose="030F0702030302020204" pitchFamily="66" charset="0"/>
                <a:sym typeface="+mn-ea"/>
              </a:rPr>
              <a:t>&lt; Vo=V+ </a:t>
            </a:r>
            <a:r>
              <a:rPr lang="pt-BR" sz="2800" dirty="0" smtClean="0">
                <a:latin typeface="Arial" panose="020B0604020202020204" pitchFamily="34" charset="0"/>
                <a:cs typeface="Arial" panose="020B0604020202020204" pitchFamily="34" charset="0"/>
                <a:sym typeface="+mn-ea"/>
              </a:rPr>
              <a:t>→  V- &lt; V+  → </a:t>
            </a:r>
            <a:r>
              <a:rPr lang="pt-BR" sz="2800" dirty="0" smtClean="0">
                <a:latin typeface="Comic Sans MS" panose="030F0702030302020204" pitchFamily="66" charset="0"/>
                <a:cs typeface="Comic Sans MS" panose="030F0702030302020204" pitchFamily="66" charset="0"/>
                <a:sym typeface="+mn-ea"/>
              </a:rPr>
              <a:t>Vo vai para V</a:t>
            </a:r>
            <a:r>
              <a:rPr lang="pt-BR" sz="2800" baseline="-25000" dirty="0" smtClean="0">
                <a:latin typeface="Comic Sans MS" panose="030F0702030302020204" pitchFamily="66" charset="0"/>
                <a:cs typeface="Comic Sans MS" panose="030F0702030302020204" pitchFamily="66" charset="0"/>
                <a:sym typeface="+mn-ea"/>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a:p>
            <a:pPr algn="l"/>
            <a:r>
              <a:rPr lang="pt-BR" sz="2800" dirty="0" smtClean="0">
                <a:latin typeface="Comic Sans MS" panose="030F0702030302020204" pitchFamily="66" charset="0"/>
                <a:cs typeface="Comic Sans MS" panose="030F0702030302020204" pitchFamily="66" charset="0"/>
              </a:rPr>
              <a:t>se V-=V</a:t>
            </a:r>
            <a:r>
              <a:rPr lang="pt-BR" sz="2800" baseline="-25000" dirty="0" smtClean="0">
                <a:latin typeface="Comic Sans MS" panose="030F0702030302020204" pitchFamily="66" charset="0"/>
                <a:cs typeface="Comic Sans MS" panose="030F0702030302020204" pitchFamily="66" charset="0"/>
              </a:rPr>
              <a:t>in </a:t>
            </a:r>
            <a:r>
              <a:rPr lang="pt-BR" sz="2800" dirty="0" smtClean="0">
                <a:latin typeface="Comic Sans MS" panose="030F0702030302020204" pitchFamily="66" charset="0"/>
                <a:cs typeface="Comic Sans MS" panose="030F0702030302020204" pitchFamily="66" charset="0"/>
              </a:rPr>
              <a:t>&gt; Vo=</a:t>
            </a:r>
            <a:r>
              <a:rPr lang="pt-BR" sz="2800" dirty="0" smtClean="0">
                <a:latin typeface="Arial" panose="020B0604020202020204" pitchFamily="34" charset="0"/>
                <a:cs typeface="Arial" panose="020B0604020202020204" pitchFamily="34" charset="0"/>
                <a:sym typeface="+mn-ea"/>
              </a:rPr>
              <a:t>V+</a:t>
            </a:r>
            <a:r>
              <a:rPr lang="pt-BR" sz="2800" dirty="0" smtClean="0">
                <a:latin typeface="Comic Sans MS" panose="030F0702030302020204" pitchFamily="66" charset="0"/>
                <a:cs typeface="Comic Sans MS" panose="030F0702030302020204" pitchFamily="66" charset="0"/>
              </a:rPr>
              <a:t> </a:t>
            </a:r>
            <a:r>
              <a:rPr lang="pt-BR" sz="2800" dirty="0" smtClean="0">
                <a:latin typeface="Arial" panose="020B0604020202020204" pitchFamily="34" charset="0"/>
                <a:cs typeface="Arial" panose="020B0604020202020204" pitchFamily="34" charset="0"/>
              </a:rPr>
              <a:t>→  V- &gt; V+  </a:t>
            </a:r>
            <a:r>
              <a:rPr lang="pt-BR" sz="2800" dirty="0" smtClean="0">
                <a:latin typeface="Arial" panose="020B0604020202020204" pitchFamily="34" charset="0"/>
                <a:cs typeface="Arial" panose="020B0604020202020204" pitchFamily="34" charset="0"/>
                <a:sym typeface="+mn-ea"/>
              </a:rPr>
              <a:t>→ </a:t>
            </a:r>
            <a:r>
              <a:rPr lang="pt-BR" sz="2800" dirty="0" smtClean="0">
                <a:latin typeface="Comic Sans MS" panose="030F0702030302020204" pitchFamily="66" charset="0"/>
                <a:cs typeface="Comic Sans MS" panose="030F0702030302020204" pitchFamily="66" charset="0"/>
                <a:sym typeface="+mn-ea"/>
              </a:rPr>
              <a:t>Vo vai para </a:t>
            </a:r>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EE</a:t>
            </a:r>
            <a:endParaRPr lang="pt-BR" sz="2800" baseline="-25000" dirty="0" smtClean="0">
              <a:latin typeface="Comic Sans MS" panose="030F0702030302020204" pitchFamily="66" charset="0"/>
              <a:cs typeface="Comic Sans MS" panose="030F0702030302020204" pitchFamily="66" charset="0"/>
            </a:endParaRPr>
          </a:p>
          <a:p>
            <a:pPr algn="l"/>
            <a:endParaRPr lang="pt-BR" altLang="pt-BR" sz="2800" i="1" baseline="-25000" dirty="0" smtClean="0">
              <a:latin typeface="Comic Sans MS" panose="030F0702030302020204" pitchFamily="66" charset="0"/>
              <a:cs typeface="Comic Sans MS" panose="030F0702030302020204" pitchFamily="66" charset="0"/>
            </a:endParaRPr>
          </a:p>
        </p:txBody>
      </p:sp>
      <p:sp>
        <p:nvSpPr>
          <p:cNvPr id="55" name="CaixaDeTexto 10"/>
          <p:cNvSpPr txBox="1"/>
          <p:nvPr/>
        </p:nvSpPr>
        <p:spPr>
          <a:xfrm>
            <a:off x="7863733" y="2619727"/>
            <a:ext cx="507365" cy="460375"/>
          </a:xfrm>
          <a:prstGeom prst="rect">
            <a:avLst/>
          </a:prstGeom>
          <a:noFill/>
        </p:spPr>
        <p:txBody>
          <a:bodyPr wrap="none" rtlCol="0">
            <a:spAutoFit/>
          </a:bodyPr>
          <a:lstStyle/>
          <a:p>
            <a:r>
              <a:rPr lang="pt-BR" sz="2400" dirty="0" smtClean="0"/>
              <a:t>V+</a:t>
            </a:r>
            <a:endParaRPr lang="pt-BR" sz="2400" dirty="0"/>
          </a:p>
        </p:txBody>
      </p:sp>
      <p:sp>
        <p:nvSpPr>
          <p:cNvPr id="57" name="CaixaDeTexto 10"/>
          <p:cNvSpPr txBox="1"/>
          <p:nvPr/>
        </p:nvSpPr>
        <p:spPr>
          <a:xfrm>
            <a:off x="7838968" y="3522697"/>
            <a:ext cx="448945" cy="460375"/>
          </a:xfrm>
          <a:prstGeom prst="rect">
            <a:avLst/>
          </a:prstGeom>
          <a:noFill/>
        </p:spPr>
        <p:txBody>
          <a:bodyPr wrap="none" rtlCol="0">
            <a:spAutoFit/>
          </a:bodyPr>
          <a:lstStyle/>
          <a:p>
            <a:r>
              <a:rPr lang="pt-BR" sz="2400" dirty="0" smtClean="0"/>
              <a:t>V-</a:t>
            </a:r>
            <a:endParaRPr lang="pt-BR" sz="2400" dirty="0"/>
          </a:p>
        </p:txBody>
      </p:sp>
      <p:grpSp>
        <p:nvGrpSpPr>
          <p:cNvPr id="64" name="Grupo 63"/>
          <p:cNvGrpSpPr/>
          <p:nvPr/>
        </p:nvGrpSpPr>
        <p:grpSpPr>
          <a:xfrm>
            <a:off x="6292215" y="1946275"/>
            <a:ext cx="4949190" cy="3242310"/>
            <a:chOff x="9909" y="3065"/>
            <a:chExt cx="7794" cy="5106"/>
          </a:xfrm>
        </p:grpSpPr>
        <p:cxnSp>
          <p:nvCxnSpPr>
            <p:cNvPr id="61" name="Conector Reto 60"/>
            <p:cNvCxnSpPr/>
            <p:nvPr/>
          </p:nvCxnSpPr>
          <p:spPr>
            <a:xfrm>
              <a:off x="10558" y="3534"/>
              <a:ext cx="7145" cy="4637"/>
            </a:xfrm>
            <a:prstGeom prst="line">
              <a:avLst/>
            </a:prstGeom>
            <a:ln w="539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 name="Conector Reto 61"/>
            <p:cNvCxnSpPr/>
            <p:nvPr/>
          </p:nvCxnSpPr>
          <p:spPr>
            <a:xfrm flipV="1">
              <a:off x="9909" y="3065"/>
              <a:ext cx="7628" cy="417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711200" y="414020"/>
            <a:ext cx="10527665" cy="1442085"/>
          </a:xfrm>
          <a:prstGeom prst="rect">
            <a:avLst/>
          </a:prstGeom>
        </p:spPr>
        <p:txBody>
          <a:bodyPr vert="horz" lIns="91440" tIns="45720" rIns="91440" bIns="45720" rtlCol="0">
            <a:normAutofit fontScale="975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3200" b="1" dirty="0" smtClean="0">
                <a:solidFill>
                  <a:srgbClr val="C00000"/>
                </a:solidFill>
                <a:latin typeface="Comic Sans MS" panose="030F0702030302020204" pitchFamily="66" charset="0"/>
                <a:cs typeface="Comic Sans MS" panose="030F0702030302020204" pitchFamily="66" charset="0"/>
              </a:rPr>
              <a:t>Algumas Limitações</a:t>
            </a:r>
            <a:endParaRPr lang="pt-BR" sz="3200" b="1" dirty="0" smtClean="0">
              <a:solidFill>
                <a:srgbClr val="C00000"/>
              </a:solidFill>
              <a:latin typeface="Comic Sans MS" panose="030F0702030302020204" pitchFamily="66" charset="0"/>
              <a:cs typeface="Comic Sans MS" panose="030F0702030302020204" pitchFamily="66" charset="0"/>
            </a:endParaRPr>
          </a:p>
          <a:p>
            <a:pPr marL="0" indent="0">
              <a:buNone/>
            </a:pPr>
            <a:r>
              <a:rPr lang="pt-BR" b="1" dirty="0" smtClean="0">
                <a:solidFill>
                  <a:schemeClr val="tx1"/>
                </a:solidFill>
                <a:latin typeface="Comic Sans MS" panose="030F0702030302020204" pitchFamily="66" charset="0"/>
                <a:cs typeface="Comic Sans MS" panose="030F0702030302020204" pitchFamily="66" charset="0"/>
              </a:rPr>
              <a:t>1. Slew Rate</a:t>
            </a:r>
            <a:r>
              <a:rPr lang="pt-BR" b="1" dirty="0" smtClean="0">
                <a:latin typeface="Comic Sans MS" panose="030F0702030302020204" pitchFamily="66" charset="0"/>
                <a:cs typeface="Comic Sans MS" panose="030F0702030302020204" pitchFamily="66" charset="0"/>
              </a:rPr>
              <a:t> </a:t>
            </a:r>
            <a:endParaRPr lang="pt-BR" b="1" dirty="0" smtClean="0">
              <a:latin typeface="Comic Sans MS" panose="030F0702030302020204" pitchFamily="66" charset="0"/>
              <a:cs typeface="Comic Sans MS" panose="030F0702030302020204" pitchFamily="66" charset="0"/>
            </a:endParaRPr>
          </a:p>
          <a:p>
            <a:pPr marL="0" indent="0">
              <a:buNone/>
            </a:pPr>
            <a:r>
              <a:rPr lang="pt-BR" b="1" dirty="0" smtClean="0">
                <a:latin typeface="Comic Sans MS" panose="030F0702030302020204" pitchFamily="66" charset="0"/>
                <a:cs typeface="Comic Sans MS" panose="030F0702030302020204" pitchFamily="66" charset="0"/>
              </a:rPr>
              <a:t>Considere um seguidor de tensão</a:t>
            </a:r>
            <a:endParaRPr lang="pt-BR" b="1" dirty="0" smtClean="0">
              <a:latin typeface="Comic Sans MS" panose="030F0702030302020204" pitchFamily="66" charset="0"/>
              <a:cs typeface="Comic Sans MS" panose="030F0702030302020204" pitchFamily="66" charset="0"/>
            </a:endParaRPr>
          </a:p>
        </p:txBody>
      </p:sp>
      <p:cxnSp>
        <p:nvCxnSpPr>
          <p:cNvPr id="17" name="Conector Reto 16"/>
          <p:cNvCxnSpPr/>
          <p:nvPr/>
        </p:nvCxnSpPr>
        <p:spPr>
          <a:xfrm>
            <a:off x="1602105" y="453644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a:off x="1610913" y="3405526"/>
            <a:ext cx="2265405" cy="1375719"/>
            <a:chOff x="2026508" y="4098528"/>
            <a:chExt cx="2265405" cy="1375719"/>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0" name="Forma livre 39"/>
          <p:cNvSpPr/>
          <p:nvPr/>
        </p:nvSpPr>
        <p:spPr>
          <a:xfrm>
            <a:off x="3288030" y="2764790"/>
            <a:ext cx="718185" cy="132842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56" name="Forma livre 55"/>
          <p:cNvSpPr/>
          <p:nvPr/>
        </p:nvSpPr>
        <p:spPr>
          <a:xfrm>
            <a:off x="1823563" y="415690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63" name="CaixaDeTexto 47"/>
          <p:cNvSpPr txBox="1"/>
          <p:nvPr/>
        </p:nvSpPr>
        <p:spPr>
          <a:xfrm>
            <a:off x="912910" y="4736059"/>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sp>
        <p:nvSpPr>
          <p:cNvPr id="73" name="Forma livre 72"/>
          <p:cNvSpPr/>
          <p:nvPr/>
        </p:nvSpPr>
        <p:spPr>
          <a:xfrm>
            <a:off x="1611630" y="2764155"/>
            <a:ext cx="2111375"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Elipse 14"/>
          <p:cNvSpPr/>
          <p:nvPr/>
        </p:nvSpPr>
        <p:spPr>
          <a:xfrm>
            <a:off x="1381125" y="479933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8"/>
          <p:cNvSpPr txBox="1"/>
          <p:nvPr/>
        </p:nvSpPr>
        <p:spPr>
          <a:xfrm>
            <a:off x="1313503" y="4471553"/>
            <a:ext cx="288324" cy="461665"/>
          </a:xfrm>
          <a:prstGeom prst="rect">
            <a:avLst/>
          </a:prstGeom>
          <a:noFill/>
        </p:spPr>
        <p:txBody>
          <a:bodyPr wrap="square" rtlCol="0">
            <a:spAutoFit/>
          </a:bodyPr>
          <a:lstStyle/>
          <a:p>
            <a:r>
              <a:rPr lang="pt-BR" sz="2400" dirty="0" smtClean="0"/>
              <a:t>+</a:t>
            </a:r>
            <a:endParaRPr lang="pt-BR" sz="2400" dirty="0"/>
          </a:p>
        </p:txBody>
      </p:sp>
      <p:cxnSp>
        <p:nvCxnSpPr>
          <p:cNvPr id="19" name="Conector Reto 18"/>
          <p:cNvCxnSpPr/>
          <p:nvPr/>
        </p:nvCxnSpPr>
        <p:spPr>
          <a:xfrm>
            <a:off x="1497831" y="567929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CaixaDeTexto 47"/>
          <p:cNvSpPr txBox="1"/>
          <p:nvPr/>
        </p:nvSpPr>
        <p:spPr>
          <a:xfrm>
            <a:off x="1646335" y="3206979"/>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sp>
        <p:nvSpPr>
          <p:cNvPr id="13" name="Forma livre 12"/>
          <p:cNvSpPr/>
          <p:nvPr/>
        </p:nvSpPr>
        <p:spPr>
          <a:xfrm>
            <a:off x="766445" y="5745480"/>
            <a:ext cx="1630680" cy="594360"/>
          </a:xfrm>
          <a:custGeom>
            <a:avLst/>
            <a:gdLst>
              <a:gd name="connisteX0" fmla="*/ 0 w 1630680"/>
              <a:gd name="connsiteY0" fmla="*/ 594360 h 594360"/>
              <a:gd name="connisteX1" fmla="*/ 805815 w 1630680"/>
              <a:gd name="connsiteY1" fmla="*/ 584835 h 594360"/>
              <a:gd name="connisteX2" fmla="*/ 805815 w 1630680"/>
              <a:gd name="connsiteY2" fmla="*/ 9525 h 594360"/>
              <a:gd name="connisteX3" fmla="*/ 1630680 w 1630680"/>
              <a:gd name="connsiteY3" fmla="*/ 0 h 594360"/>
            </a:gdLst>
            <a:ahLst/>
            <a:cxnLst>
              <a:cxn ang="0">
                <a:pos x="connisteX0" y="connsiteY0"/>
              </a:cxn>
              <a:cxn ang="0">
                <a:pos x="connisteX1" y="connsiteY1"/>
              </a:cxn>
              <a:cxn ang="0">
                <a:pos x="connisteX2" y="connsiteY2"/>
              </a:cxn>
              <a:cxn ang="0">
                <a:pos x="connisteX3" y="connsiteY3"/>
              </a:cxn>
            </a:cxnLst>
            <a:rect l="l" t="t" r="r" b="b"/>
            <a:pathLst>
              <a:path w="1630680" h="594360">
                <a:moveTo>
                  <a:pt x="0" y="594360"/>
                </a:moveTo>
                <a:lnTo>
                  <a:pt x="805815" y="584835"/>
                </a:lnTo>
                <a:lnTo>
                  <a:pt x="805815" y="9525"/>
                </a:lnTo>
                <a:lnTo>
                  <a:pt x="1630680" y="0"/>
                </a:lnTo>
              </a:path>
            </a:pathLst>
          </a:cu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4" name="CaixaDeTexto 47"/>
          <p:cNvSpPr txBox="1"/>
          <p:nvPr/>
        </p:nvSpPr>
        <p:spPr>
          <a:xfrm>
            <a:off x="912910" y="5896204"/>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sp>
        <p:nvSpPr>
          <p:cNvPr id="16" name="Forma livre 15"/>
          <p:cNvSpPr/>
          <p:nvPr/>
        </p:nvSpPr>
        <p:spPr>
          <a:xfrm>
            <a:off x="4055745" y="4156710"/>
            <a:ext cx="2063115" cy="594360"/>
          </a:xfrm>
          <a:custGeom>
            <a:avLst/>
            <a:gdLst>
              <a:gd name="connisteX0" fmla="*/ 0 w 2197100"/>
              <a:gd name="connsiteY0" fmla="*/ 719455 h 719455"/>
              <a:gd name="connisteX1" fmla="*/ 767715 w 2197100"/>
              <a:gd name="connsiteY1" fmla="*/ 719455 h 719455"/>
              <a:gd name="connisteX2" fmla="*/ 1170305 w 2197100"/>
              <a:gd name="connsiteY2" fmla="*/ 0 h 719455"/>
              <a:gd name="connisteX3" fmla="*/ 2197100 w 2197100"/>
              <a:gd name="connsiteY3" fmla="*/ 9525 h 719455"/>
            </a:gdLst>
            <a:ahLst/>
            <a:cxnLst>
              <a:cxn ang="0">
                <a:pos x="connisteX0" y="connsiteY0"/>
              </a:cxn>
              <a:cxn ang="0">
                <a:pos x="connisteX1" y="connsiteY1"/>
              </a:cxn>
              <a:cxn ang="0">
                <a:pos x="connisteX2" y="connsiteY2"/>
              </a:cxn>
              <a:cxn ang="0">
                <a:pos x="connisteX3" y="connsiteY3"/>
              </a:cxn>
            </a:cxnLst>
            <a:rect l="l" t="t" r="r" b="b"/>
            <a:pathLst>
              <a:path w="2197100" h="719455">
                <a:moveTo>
                  <a:pt x="0" y="719455"/>
                </a:moveTo>
                <a:lnTo>
                  <a:pt x="767715" y="719455"/>
                </a:lnTo>
                <a:lnTo>
                  <a:pt x="1170305" y="0"/>
                </a:lnTo>
                <a:lnTo>
                  <a:pt x="2197100" y="9525"/>
                </a:lnTo>
              </a:path>
            </a:pathLst>
          </a:cu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1" name="CaixaDeTexto 10"/>
          <p:cNvSpPr txBox="1"/>
          <p:nvPr/>
        </p:nvSpPr>
        <p:spPr>
          <a:xfrm>
            <a:off x="4246138" y="4289142"/>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42" name="CaixaDeTexto 41"/>
          <p:cNvSpPr txBox="1"/>
          <p:nvPr/>
        </p:nvSpPr>
        <p:spPr>
          <a:xfrm>
            <a:off x="1755140" y="5895975"/>
            <a:ext cx="1977390" cy="460375"/>
          </a:xfrm>
          <a:prstGeom prst="rect">
            <a:avLst/>
          </a:prstGeom>
          <a:noFill/>
        </p:spPr>
        <p:txBody>
          <a:bodyPr wrap="square" rtlCol="0">
            <a:spAutoFit/>
          </a:bodyPr>
          <a:lstStyle/>
          <a:p>
            <a:pPr algn="ctr"/>
            <a:r>
              <a:rPr lang="pt-BR" altLang="en-US" sz="2400" dirty="0" smtClean="0">
                <a:solidFill>
                  <a:schemeClr val="tx1"/>
                </a:solidFill>
                <a:latin typeface="Comic Sans MS" panose="030F0702030302020204" pitchFamily="66" charset="0"/>
                <a:cs typeface="Comic Sans MS" panose="030F0702030302020204" pitchFamily="66" charset="0"/>
              </a:rPr>
              <a:t>instantaneo</a:t>
            </a:r>
            <a:endParaRPr lang="pt-BR" altLang="en-US" sz="2400" dirty="0" smtClean="0">
              <a:solidFill>
                <a:schemeClr val="tx1"/>
              </a:solidFill>
              <a:latin typeface="Comic Sans MS" panose="030F0702030302020204" pitchFamily="66" charset="0"/>
              <a:cs typeface="Comic Sans MS" panose="030F0702030302020204" pitchFamily="66" charset="0"/>
            </a:endParaRPr>
          </a:p>
        </p:txBody>
      </p:sp>
      <p:sp>
        <p:nvSpPr>
          <p:cNvPr id="22" name="CaixaDeTexto 41"/>
          <p:cNvSpPr txBox="1"/>
          <p:nvPr/>
        </p:nvSpPr>
        <p:spPr>
          <a:xfrm>
            <a:off x="4829810" y="4232275"/>
            <a:ext cx="3012440" cy="829945"/>
          </a:xfrm>
          <a:prstGeom prst="rect">
            <a:avLst/>
          </a:prstGeom>
          <a:noFill/>
        </p:spPr>
        <p:txBody>
          <a:bodyPr wrap="square" rtlCol="0">
            <a:spAutoFit/>
          </a:bodyPr>
          <a:lstStyle/>
          <a:p>
            <a:pPr algn="ctr"/>
            <a:r>
              <a:rPr lang="pt-BR" altLang="en-US" sz="2400" dirty="0" smtClean="0">
                <a:solidFill>
                  <a:schemeClr val="tx1"/>
                </a:solidFill>
                <a:latin typeface="Comic Sans MS" panose="030F0702030302020204" pitchFamily="66" charset="0"/>
                <a:cs typeface="Comic Sans MS" panose="030F0702030302020204" pitchFamily="66" charset="0"/>
              </a:rPr>
              <a:t>a saída  não muda instantaneamente</a:t>
            </a:r>
            <a:endParaRPr lang="pt-BR" altLang="en-US" sz="2400" dirty="0" smtClean="0">
              <a:solidFill>
                <a:schemeClr val="tx1"/>
              </a:solidFill>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23" name="CaixaDeTexto 41"/>
              <p:cNvSpPr txBox="1"/>
              <p:nvPr/>
            </p:nvSpPr>
            <p:spPr>
              <a:xfrm>
                <a:off x="6552565" y="2889250"/>
                <a:ext cx="4959985" cy="777875"/>
              </a:xfrm>
              <a:prstGeom prst="rect">
                <a:avLst/>
              </a:prstGeom>
              <a:noFill/>
              <a:ln w="25400">
                <a:solidFill>
                  <a:srgbClr val="FFFF00"/>
                </a:solidFill>
              </a:ln>
            </p:spPr>
            <p:txBody>
              <a:bodyPr wrap="square" rtlCol="0">
                <a:spAutoFit/>
              </a:bodyPr>
              <a:lstStyle/>
              <a:p>
                <a:pPr algn="ctr"/>
                <a:r>
                  <a:rPr lang="pt-BR" altLang="en-US" sz="2800" b="1" dirty="0" smtClean="0">
                    <a:solidFill>
                      <a:srgbClr val="C00000"/>
                    </a:solidFill>
                    <a:latin typeface="Comic Sans MS" panose="030F0702030302020204" pitchFamily="66" charset="0"/>
                    <a:cs typeface="Comic Sans MS" panose="030F0702030302020204" pitchFamily="66" charset="0"/>
                  </a:rPr>
                  <a:t>slew rate</a:t>
                </a:r>
                <a:r>
                  <a:rPr lang="pt-BR" altLang="en-US" sz="2800" dirty="0" smtClean="0">
                    <a:solidFill>
                      <a:schemeClr val="tx1"/>
                    </a:solidFill>
                    <a:latin typeface="Comic Sans MS" panose="030F0702030302020204" pitchFamily="66" charset="0"/>
                    <a:cs typeface="Comic Sans MS" panose="030F0702030302020204" pitchFamily="66" charset="0"/>
                  </a:rPr>
                  <a:t> = SR = max |</a:t>
                </a:r>
                <a14:m>
                  <m:oMath xmlns:m="http://schemas.openxmlformats.org/officeDocument/2006/math">
                    <m:f>
                      <m:fPr>
                        <m:ctrlPr>
                          <a:rPr lang="en-US" altLang="pt-BR" sz="2800" i="1" dirty="0" smtClean="0">
                            <a:solidFill>
                              <a:schemeClr val="tx1"/>
                            </a:solidFill>
                            <a:latin typeface="Cambria Math" panose="02040503050406030204" pitchFamily="18" charset="0"/>
                            <a:cs typeface="Cambria Math" panose="02040503050406030204" pitchFamily="18" charset="0"/>
                          </a:rPr>
                        </m:ctrlPr>
                      </m:fPr>
                      <m:num>
                        <m:r>
                          <a:rPr lang="en-US" altLang="pt-BR" sz="2800" i="1" dirty="0" smtClean="0">
                            <a:solidFill>
                              <a:schemeClr val="tx1"/>
                            </a:solidFill>
                            <a:latin typeface="Cambria Math" panose="02040503050406030204" pitchFamily="18" charset="0"/>
                            <a:cs typeface="Cambria Math" panose="02040503050406030204" pitchFamily="18" charset="0"/>
                          </a:rPr>
                          <m:t>𝜕</m:t>
                        </m:r>
                        <m:sSub>
                          <m:sSubPr>
                            <m:ctrlPr>
                              <a:rPr lang="en-US" alt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𝑉</m:t>
                            </m:r>
                          </m:e>
                          <m:sub>
                            <m:r>
                              <a:rPr lang="en-US" altLang="pt-BR" sz="2800" i="1" dirty="0" smtClean="0">
                                <a:solidFill>
                                  <a:schemeClr val="tx1"/>
                                </a:solidFill>
                                <a:latin typeface="Cambria Math" panose="02040503050406030204" pitchFamily="18" charset="0"/>
                                <a:cs typeface="Cambria Math" panose="02040503050406030204" pitchFamily="18" charset="0"/>
                              </a:rPr>
                              <m:t>0</m:t>
                            </m:r>
                          </m:sub>
                        </m:sSub>
                      </m:num>
                      <m:den>
                        <m:r>
                          <a:rPr lang="en-US" altLang="pt-BR" sz="2800" i="1" dirty="0" smtClean="0">
                            <a:solidFill>
                              <a:schemeClr val="tx1"/>
                            </a:solidFill>
                            <a:latin typeface="Cambria Math" panose="02040503050406030204" pitchFamily="18" charset="0"/>
                            <a:cs typeface="Cambria Math" panose="02040503050406030204" pitchFamily="18" charset="0"/>
                          </a:rPr>
                          <m:t>𝜕</m:t>
                        </m:r>
                        <m:r>
                          <a:rPr lang="en-US" altLang="pt-BR" sz="2800" i="1" dirty="0" smtClean="0">
                            <a:solidFill>
                              <a:schemeClr val="tx1"/>
                            </a:solidFill>
                            <a:latin typeface="Cambria Math" panose="02040503050406030204" pitchFamily="18" charset="0"/>
                            <a:cs typeface="Cambria Math" panose="02040503050406030204" pitchFamily="18" charset="0"/>
                          </a:rPr>
                          <m:t>𝑡</m:t>
                        </m:r>
                      </m:den>
                    </m:f>
                    <m:r>
                      <a:rPr lang="en-US" altLang="pt-BR" sz="2800" i="1" dirty="0" smtClean="0">
                        <a:solidFill>
                          <a:schemeClr val="tx1"/>
                        </a:solidFill>
                        <a:latin typeface="Cambria Math" panose="02040503050406030204" pitchFamily="18" charset="0"/>
                        <a:ea typeface="MS Mincho" charset="0"/>
                        <a:cs typeface="Cambria Math" panose="02040503050406030204" pitchFamily="18" charset="0"/>
                      </a:rPr>
                      <m:t>|</m:t>
                    </m:r>
                  </m:oMath>
                </a14:m>
                <a:endParaRPr lang="en-US" altLang="pt-BR" sz="2800" i="1" dirty="0" smtClean="0">
                  <a:solidFill>
                    <a:schemeClr val="tx1"/>
                  </a:solidFill>
                  <a:latin typeface="Cambria Math" panose="02040503050406030204" pitchFamily="18" charset="0"/>
                  <a:cs typeface="Cambria Math" panose="02040503050406030204" pitchFamily="18" charset="0"/>
                </a:endParaRPr>
              </a:p>
            </p:txBody>
          </p:sp>
        </mc:Choice>
        <mc:Fallback>
          <p:sp>
            <p:nvSpPr>
              <p:cNvPr id="23" name="CaixaDeTexto 41"/>
              <p:cNvSpPr txBox="1">
                <a:spLocks noRot="1" noChangeAspect="1" noMove="1" noResize="1" noEditPoints="1" noAdjustHandles="1" noChangeArrowheads="1" noChangeShapeType="1" noTextEdit="1"/>
              </p:cNvSpPr>
              <p:nvPr/>
            </p:nvSpPr>
            <p:spPr>
              <a:xfrm>
                <a:off x="6552565" y="2889250"/>
                <a:ext cx="4959985" cy="777875"/>
              </a:xfrm>
              <a:prstGeom prst="rect">
                <a:avLst/>
              </a:prstGeom>
              <a:blipFill rotWithShape="1">
                <a:blip r:embed="rId1"/>
                <a:stretch>
                  <a:fillRect l="-256" t="-1633" r="-256" b="-1633"/>
                </a:stretch>
              </a:blipFill>
              <a:ln w="25400">
                <a:solidFill>
                  <a:srgbClr val="FFFF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709930" y="275590"/>
            <a:ext cx="10832465" cy="81343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lnSpc>
                <a:spcPct val="100000"/>
              </a:lnSpc>
            </a:pPr>
            <a:r>
              <a:rPr lang="pt-BR" sz="2400" dirty="0" smtClean="0">
                <a:latin typeface="Comic Sans MS" panose="030F0702030302020204" pitchFamily="66" charset="0"/>
              </a:rPr>
              <a:t>Lembrar que o circuito tem alimentação e que normalmente não é apresentada no símbolo do amplificador</a:t>
            </a:r>
            <a:endParaRPr lang="pt-BR" sz="2400" dirty="0" smtClean="0">
              <a:latin typeface="Comic Sans MS" panose="030F0702030302020204" pitchFamily="66" charset="0"/>
            </a:endParaRPr>
          </a:p>
        </p:txBody>
      </p:sp>
      <p:sp>
        <p:nvSpPr>
          <p:cNvPr id="24" name="Espaço Reservado para Conteúdo 2"/>
          <p:cNvSpPr txBox="1"/>
          <p:nvPr/>
        </p:nvSpPr>
        <p:spPr>
          <a:xfrm>
            <a:off x="861060" y="3647440"/>
            <a:ext cx="10797540" cy="2924175"/>
          </a:xfrm>
          <a:prstGeom prst="rect">
            <a:avLst/>
          </a:prstGeom>
        </p:spPr>
        <p:txBody>
          <a:bodyPr vert="horz" lIns="91440" tIns="45720" rIns="91440" bIns="45720" rtlCol="0">
            <a:normAutofit fontScale="925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lnSpc>
                <a:spcPct val="100000"/>
              </a:lnSpc>
            </a:pPr>
            <a:r>
              <a:rPr lang="pt-BR" dirty="0" smtClean="0">
                <a:latin typeface="Comic Sans MS" panose="030F0702030302020204" pitchFamily="66" charset="0"/>
              </a:rPr>
              <a:t>o ganho A do circuito é na realidade da ordem de 10</a:t>
            </a:r>
            <a:r>
              <a:rPr lang="pt-BR" baseline="30000" dirty="0" smtClean="0">
                <a:latin typeface="Comic Sans MS" panose="030F0702030302020204" pitchFamily="66" charset="0"/>
              </a:rPr>
              <a:t>4</a:t>
            </a:r>
            <a:r>
              <a:rPr lang="pt-BR" dirty="0" smtClean="0">
                <a:latin typeface="Comic Sans MS" panose="030F0702030302020204" pitchFamily="66" charset="0"/>
              </a:rPr>
              <a:t>. Isto é “infinito” para muitas aplicações </a:t>
            </a:r>
            <a:endParaRPr lang="pt-BR" dirty="0" smtClean="0">
              <a:latin typeface="Comic Sans MS" panose="030F0702030302020204" pitchFamily="66" charset="0"/>
            </a:endParaRPr>
          </a:p>
          <a:p>
            <a:pPr marL="271780" indent="-271780"/>
            <a:r>
              <a:rPr lang="pt-BR" dirty="0" smtClean="0">
                <a:latin typeface="Comic Sans MS" panose="030F0702030302020204" pitchFamily="66" charset="0"/>
              </a:rPr>
              <a:t>i</a:t>
            </a:r>
            <a:r>
              <a:rPr lang="pt-BR" baseline="-25000" dirty="0" smtClean="0">
                <a:latin typeface="Comic Sans MS" panose="030F0702030302020204" pitchFamily="66" charset="0"/>
              </a:rPr>
              <a:t>-</a:t>
            </a:r>
            <a:r>
              <a:rPr lang="pt-BR" dirty="0" smtClean="0">
                <a:latin typeface="Comic Sans MS" panose="030F0702030302020204" pitchFamily="66" charset="0"/>
              </a:rPr>
              <a:t> = i</a:t>
            </a:r>
            <a:r>
              <a:rPr lang="pt-BR" baseline="-25000" dirty="0">
                <a:latin typeface="Comic Sans MS" panose="030F0702030302020204" pitchFamily="66" charset="0"/>
              </a:rPr>
              <a:t>-</a:t>
            </a:r>
            <a:r>
              <a:rPr lang="pt-BR" dirty="0" smtClean="0">
                <a:latin typeface="Comic Sans MS" panose="030F0702030302020204" pitchFamily="66" charset="0"/>
              </a:rPr>
              <a:t> = 0</a:t>
            </a:r>
            <a:endParaRPr lang="pt-BR" dirty="0" smtClean="0">
              <a:latin typeface="Comic Sans MS" panose="030F0702030302020204" pitchFamily="66" charset="0"/>
            </a:endParaRPr>
          </a:p>
          <a:p>
            <a:pPr marL="0" indent="0">
              <a:buNone/>
            </a:pPr>
            <a:r>
              <a:rPr lang="pt-BR" dirty="0" smtClean="0">
                <a:latin typeface="Comic Sans MS" panose="030F0702030302020204" pitchFamily="66" charset="0"/>
              </a:rPr>
              <a:t>(na verdade as correntes são pequenas, menores que 0,1 </a:t>
            </a:r>
            <a:r>
              <a:rPr lang="pt-BR" dirty="0" err="1" smtClean="0">
                <a:latin typeface="Comic Sans MS" panose="030F0702030302020204" pitchFamily="66" charset="0"/>
              </a:rPr>
              <a:t>uA,</a:t>
            </a:r>
            <a:r>
              <a:rPr lang="pt-BR" dirty="0" smtClean="0">
                <a:latin typeface="Comic Sans MS" panose="030F0702030302020204" pitchFamily="66" charset="0"/>
              </a:rPr>
              <a:t> o que para muitas aplicações é “zero”)</a:t>
            </a:r>
            <a:endParaRPr lang="pt-BR" dirty="0" smtClean="0">
              <a:latin typeface="Comic Sans MS" panose="030F0702030302020204" pitchFamily="66" charset="0"/>
            </a:endParaRPr>
          </a:p>
          <a:p>
            <a:r>
              <a:rPr lang="pt-BR" dirty="0" smtClean="0">
                <a:latin typeface="Comic Sans MS" panose="030F0702030302020204" pitchFamily="66" charset="0"/>
              </a:rPr>
              <a:t>Caso o ganho de modo comum seja cerca de 100 vezes menor que o ganho diferencial, já podemos desprezá-lo</a:t>
            </a:r>
            <a:endParaRPr lang="pt-BR" dirty="0" smtClean="0">
              <a:latin typeface="Comic Sans MS" panose="030F0702030302020204" pitchFamily="66" charset="0"/>
            </a:endParaRPr>
          </a:p>
        </p:txBody>
      </p:sp>
      <p:sp>
        <p:nvSpPr>
          <p:cNvPr id="28" name="Triângulo isósceles 27"/>
          <p:cNvSpPr/>
          <p:nvPr/>
        </p:nvSpPr>
        <p:spPr>
          <a:xfrm rot="5400000">
            <a:off x="4710407" y="1870448"/>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9" name="Conector Reto 6"/>
          <p:cNvCxnSpPr>
            <a:stCxn id="28" idx="0"/>
          </p:cNvCxnSpPr>
          <p:nvPr/>
        </p:nvCxnSpPr>
        <p:spPr>
          <a:xfrm flipV="1">
            <a:off x="6024343" y="2496524"/>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7"/>
          <p:cNvCxnSpPr/>
          <p:nvPr/>
        </p:nvCxnSpPr>
        <p:spPr>
          <a:xfrm flipV="1">
            <a:off x="4265564" y="206403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8"/>
          <p:cNvCxnSpPr/>
          <p:nvPr/>
        </p:nvCxnSpPr>
        <p:spPr>
          <a:xfrm flipV="1">
            <a:off x="4265564" y="2943082"/>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CaixaDeTexto 31"/>
          <p:cNvSpPr txBox="1"/>
          <p:nvPr/>
        </p:nvSpPr>
        <p:spPr>
          <a:xfrm>
            <a:off x="4737179" y="1946219"/>
            <a:ext cx="288324" cy="370703"/>
          </a:xfrm>
          <a:prstGeom prst="rect">
            <a:avLst/>
          </a:prstGeom>
          <a:noFill/>
        </p:spPr>
        <p:txBody>
          <a:bodyPr wrap="square" rtlCol="0">
            <a:spAutoFit/>
          </a:bodyPr>
          <a:lstStyle/>
          <a:p>
            <a:r>
              <a:rPr lang="pt-BR" dirty="0" smtClean="0"/>
              <a:t>+</a:t>
            </a:r>
            <a:endParaRPr lang="pt-BR" dirty="0"/>
          </a:p>
        </p:txBody>
      </p:sp>
      <p:sp>
        <p:nvSpPr>
          <p:cNvPr id="33" name="CaixaDeTexto 32"/>
          <p:cNvSpPr txBox="1"/>
          <p:nvPr/>
        </p:nvSpPr>
        <p:spPr>
          <a:xfrm>
            <a:off x="4737179" y="2667115"/>
            <a:ext cx="288324" cy="370703"/>
          </a:xfrm>
          <a:prstGeom prst="rect">
            <a:avLst/>
          </a:prstGeom>
          <a:noFill/>
        </p:spPr>
        <p:txBody>
          <a:bodyPr wrap="square" rtlCol="0">
            <a:spAutoFit/>
          </a:bodyPr>
          <a:lstStyle/>
          <a:p>
            <a:r>
              <a:rPr lang="pt-BR" dirty="0"/>
              <a:t>-</a:t>
            </a:r>
            <a:endParaRPr lang="pt-BR" dirty="0"/>
          </a:p>
        </p:txBody>
      </p:sp>
      <p:sp>
        <p:nvSpPr>
          <p:cNvPr id="34" name="CaixaDeTexto 33"/>
          <p:cNvSpPr txBox="1"/>
          <p:nvPr/>
        </p:nvSpPr>
        <p:spPr>
          <a:xfrm>
            <a:off x="5941532" y="2116867"/>
            <a:ext cx="455574" cy="400110"/>
          </a:xfrm>
          <a:prstGeom prst="rect">
            <a:avLst/>
          </a:prstGeom>
          <a:noFill/>
        </p:spPr>
        <p:txBody>
          <a:bodyPr wrap="none" rtlCol="0">
            <a:spAutoFit/>
          </a:bodyPr>
          <a:lstStyle/>
          <a:p>
            <a:r>
              <a:rPr lang="pt-BR" sz="2000" dirty="0" smtClean="0">
                <a:latin typeface="Comic Sans MS" panose="030F0702030302020204" pitchFamily="66" charset="0"/>
              </a:rPr>
              <a:t>V</a:t>
            </a:r>
            <a:r>
              <a:rPr lang="pt-BR" sz="2000" baseline="-25000" dirty="0" smtClean="0">
                <a:latin typeface="Comic Sans MS" panose="030F0702030302020204" pitchFamily="66" charset="0"/>
              </a:rPr>
              <a:t>0</a:t>
            </a:r>
            <a:endParaRPr lang="pt-BR" sz="2000" dirty="0">
              <a:latin typeface="Comic Sans MS" panose="030F0702030302020204" pitchFamily="66" charset="0"/>
            </a:endParaRPr>
          </a:p>
        </p:txBody>
      </p:sp>
      <p:sp>
        <p:nvSpPr>
          <p:cNvPr id="35" name="Forma livre 34"/>
          <p:cNvSpPr/>
          <p:nvPr/>
        </p:nvSpPr>
        <p:spPr>
          <a:xfrm>
            <a:off x="3787339" y="2104369"/>
            <a:ext cx="354657"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6" name="CaixaDeTexto 35"/>
          <p:cNvSpPr txBox="1"/>
          <p:nvPr/>
        </p:nvSpPr>
        <p:spPr>
          <a:xfrm>
            <a:off x="3842404" y="2316922"/>
            <a:ext cx="505267"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a:latin typeface="Comic Sans MS" panose="030F0702030302020204" pitchFamily="66" charset="0"/>
              </a:rPr>
              <a:t>d</a:t>
            </a:r>
            <a:endParaRPr lang="pt-BR" sz="2400" dirty="0">
              <a:latin typeface="Comic Sans MS" panose="030F0702030302020204" pitchFamily="66" charset="0"/>
            </a:endParaRPr>
          </a:p>
        </p:txBody>
      </p:sp>
      <p:cxnSp>
        <p:nvCxnSpPr>
          <p:cNvPr id="37" name="Conector de Seta Reta 14"/>
          <p:cNvCxnSpPr/>
          <p:nvPr/>
        </p:nvCxnSpPr>
        <p:spPr>
          <a:xfrm>
            <a:off x="4012251" y="2022419"/>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8" name="Conector de Seta Reta 15"/>
          <p:cNvCxnSpPr/>
          <p:nvPr/>
        </p:nvCxnSpPr>
        <p:spPr>
          <a:xfrm>
            <a:off x="4012251" y="3037818"/>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9" name="CaixaDeTexto 38"/>
          <p:cNvSpPr txBox="1"/>
          <p:nvPr/>
        </p:nvSpPr>
        <p:spPr>
          <a:xfrm>
            <a:off x="3880551" y="1567753"/>
            <a:ext cx="411528"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a:latin typeface="Comic Sans MS" panose="030F0702030302020204" pitchFamily="66" charset="0"/>
              </a:rPr>
              <a:t>+</a:t>
            </a:r>
            <a:endParaRPr lang="pt-BR" sz="2400" dirty="0">
              <a:latin typeface="Comic Sans MS" panose="030F0702030302020204" pitchFamily="66" charset="0"/>
            </a:endParaRPr>
          </a:p>
        </p:txBody>
      </p:sp>
      <p:sp>
        <p:nvSpPr>
          <p:cNvPr id="40" name="CaixaDeTexto 39"/>
          <p:cNvSpPr txBox="1"/>
          <p:nvPr/>
        </p:nvSpPr>
        <p:spPr>
          <a:xfrm>
            <a:off x="3921056" y="2972515"/>
            <a:ext cx="411528"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a:latin typeface="Comic Sans MS" panose="030F0702030302020204" pitchFamily="66" charset="0"/>
              </a:rPr>
              <a:t>-</a:t>
            </a:r>
            <a:endParaRPr lang="pt-BR" sz="2400" dirty="0">
              <a:latin typeface="Comic Sans MS" panose="030F0702030302020204" pitchFamily="66" charset="0"/>
            </a:endParaRPr>
          </a:p>
        </p:txBody>
      </p:sp>
      <p:cxnSp>
        <p:nvCxnSpPr>
          <p:cNvPr id="41" name="Conector de Seta Reta 18"/>
          <p:cNvCxnSpPr>
            <a:stCxn id="28" idx="1"/>
          </p:cNvCxnSpPr>
          <p:nvPr/>
        </p:nvCxnSpPr>
        <p:spPr>
          <a:xfrm flipH="1" flipV="1">
            <a:off x="5398266" y="1700714"/>
            <a:ext cx="1" cy="45188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2" name="Conector de Seta Reta 19"/>
          <p:cNvCxnSpPr>
            <a:stCxn id="28" idx="5"/>
          </p:cNvCxnSpPr>
          <p:nvPr/>
        </p:nvCxnSpPr>
        <p:spPr>
          <a:xfrm flipH="1">
            <a:off x="5398266" y="2840454"/>
            <a:ext cx="1" cy="34393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43" name="CaixaDeTexto 42"/>
          <p:cNvSpPr txBox="1"/>
          <p:nvPr/>
        </p:nvSpPr>
        <p:spPr>
          <a:xfrm>
            <a:off x="4916356" y="1338152"/>
            <a:ext cx="1132041" cy="400110"/>
          </a:xfrm>
          <a:prstGeom prst="rect">
            <a:avLst/>
          </a:prstGeom>
          <a:noFill/>
        </p:spPr>
        <p:txBody>
          <a:bodyPr wrap="none" rtlCol="0">
            <a:spAutoFit/>
          </a:bodyPr>
          <a:lstStyle/>
          <a:p>
            <a:r>
              <a:rPr lang="pt-BR" sz="2000" dirty="0" smtClean="0">
                <a:latin typeface="Comic Sans MS" panose="030F0702030302020204" pitchFamily="66" charset="0"/>
              </a:rPr>
              <a:t>+V</a:t>
            </a:r>
            <a:r>
              <a:rPr lang="pt-BR" sz="2000" dirty="0">
                <a:latin typeface="Comic Sans MS" panose="030F0702030302020204" pitchFamily="66" charset="0"/>
              </a:rPr>
              <a:t> </a:t>
            </a:r>
            <a:r>
              <a:rPr lang="pt-BR" sz="2000" dirty="0" smtClean="0">
                <a:latin typeface="Comic Sans MS" panose="030F0702030302020204" pitchFamily="66" charset="0"/>
              </a:rPr>
              <a:t>= V</a:t>
            </a:r>
            <a:r>
              <a:rPr lang="pt-BR" sz="2000" baseline="-25000" dirty="0" smtClean="0">
                <a:latin typeface="Comic Sans MS" panose="030F0702030302020204" pitchFamily="66" charset="0"/>
              </a:rPr>
              <a:t>CC</a:t>
            </a:r>
            <a:endParaRPr lang="pt-BR" sz="2000" dirty="0">
              <a:latin typeface="Comic Sans MS" panose="030F0702030302020204" pitchFamily="66" charset="0"/>
            </a:endParaRPr>
          </a:p>
        </p:txBody>
      </p:sp>
      <p:sp>
        <p:nvSpPr>
          <p:cNvPr id="44" name="CaixaDeTexto 43"/>
          <p:cNvSpPr txBox="1"/>
          <p:nvPr/>
        </p:nvSpPr>
        <p:spPr>
          <a:xfrm>
            <a:off x="5031811" y="3131003"/>
            <a:ext cx="1125629" cy="400110"/>
          </a:xfrm>
          <a:prstGeom prst="rect">
            <a:avLst/>
          </a:prstGeom>
          <a:noFill/>
        </p:spPr>
        <p:txBody>
          <a:bodyPr wrap="none" rtlCol="0">
            <a:spAutoFit/>
          </a:bodyPr>
          <a:lstStyle/>
          <a:p>
            <a:r>
              <a:rPr lang="pt-BR" sz="2000" dirty="0">
                <a:latin typeface="Comic Sans MS" panose="030F0702030302020204" pitchFamily="66" charset="0"/>
              </a:rPr>
              <a:t>-</a:t>
            </a:r>
            <a:r>
              <a:rPr lang="pt-BR" sz="2000" dirty="0" smtClean="0">
                <a:latin typeface="Comic Sans MS" panose="030F0702030302020204" pitchFamily="66" charset="0"/>
              </a:rPr>
              <a:t>V = V</a:t>
            </a:r>
            <a:r>
              <a:rPr lang="pt-BR" sz="2000" baseline="-25000" dirty="0" smtClean="0">
                <a:latin typeface="Comic Sans MS" panose="030F0702030302020204" pitchFamily="66" charset="0"/>
              </a:rPr>
              <a:t>EE</a:t>
            </a:r>
            <a:endParaRPr lang="pt-BR" sz="2000" dirty="0">
              <a:latin typeface="Comic Sans MS" panose="030F0702030302020204" pitchFamily="66" charset="0"/>
            </a:endParaRPr>
          </a:p>
        </p:txBody>
      </p:sp>
      <p:sp>
        <p:nvSpPr>
          <p:cNvPr id="45" name="CaixaDeTexto 44"/>
          <p:cNvSpPr txBox="1"/>
          <p:nvPr/>
        </p:nvSpPr>
        <p:spPr>
          <a:xfrm>
            <a:off x="7914927" y="2234914"/>
            <a:ext cx="1762897" cy="523220"/>
          </a:xfrm>
          <a:prstGeom prst="rect">
            <a:avLst/>
          </a:prstGeom>
          <a:noFill/>
        </p:spPr>
        <p:txBody>
          <a:bodyPr wrap="square" rtlCol="0">
            <a:spAutoFit/>
          </a:bodyPr>
          <a:lstStyle/>
          <a:p>
            <a:r>
              <a:rPr lang="pt-BR" sz="2800" dirty="0" smtClean="0"/>
              <a:t>i</a:t>
            </a:r>
            <a:r>
              <a:rPr lang="pt-BR" sz="2800" baseline="-25000" dirty="0" smtClean="0"/>
              <a:t>+</a:t>
            </a:r>
            <a:r>
              <a:rPr lang="pt-BR" sz="2800" dirty="0" smtClean="0"/>
              <a:t> + i</a:t>
            </a:r>
            <a:r>
              <a:rPr lang="pt-BR" sz="2800" baseline="-25000" dirty="0" smtClean="0"/>
              <a:t>-</a:t>
            </a:r>
            <a:r>
              <a:rPr lang="pt-BR" sz="2800" dirty="0" smtClean="0"/>
              <a:t> ≠ </a:t>
            </a:r>
            <a:r>
              <a:rPr lang="pt-BR" sz="2800" dirty="0" err="1" smtClean="0"/>
              <a:t>i</a:t>
            </a:r>
            <a:r>
              <a:rPr lang="pt-BR" sz="2800" baseline="-25000" dirty="0" err="1" smtClean="0"/>
              <a:t>s</a:t>
            </a:r>
            <a:r>
              <a:rPr lang="pt-BR" sz="2800" dirty="0" smtClean="0"/>
              <a:t> </a:t>
            </a:r>
            <a:endParaRPr lang="pt-BR" sz="2800" dirty="0"/>
          </a:p>
        </p:txBody>
      </p:sp>
      <p:cxnSp>
        <p:nvCxnSpPr>
          <p:cNvPr id="46" name="Conector de Seta Reta 25"/>
          <p:cNvCxnSpPr/>
          <p:nvPr/>
        </p:nvCxnSpPr>
        <p:spPr>
          <a:xfrm>
            <a:off x="6510954" y="2403333"/>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47" name="CaixaDeTexto 46"/>
          <p:cNvSpPr txBox="1"/>
          <p:nvPr/>
        </p:nvSpPr>
        <p:spPr>
          <a:xfrm>
            <a:off x="6397212" y="1950803"/>
            <a:ext cx="411528" cy="461665"/>
          </a:xfrm>
          <a:prstGeom prst="rect">
            <a:avLst/>
          </a:prstGeom>
          <a:noFill/>
        </p:spPr>
        <p:txBody>
          <a:bodyPr wrap="square" rtlCol="0">
            <a:spAutoFit/>
          </a:bodyPr>
          <a:lstStyle/>
          <a:p>
            <a:r>
              <a:rPr lang="pt-BR" sz="2400" dirty="0" err="1" smtClean="0">
                <a:latin typeface="Comic Sans MS" panose="030F0702030302020204" pitchFamily="66" charset="0"/>
              </a:rPr>
              <a:t>i</a:t>
            </a:r>
            <a:r>
              <a:rPr lang="pt-BR" sz="2400" baseline="-25000" dirty="0" err="1" smtClean="0">
                <a:latin typeface="Comic Sans MS" panose="030F0702030302020204" pitchFamily="66" charset="0"/>
              </a:rPr>
              <a:t>s</a:t>
            </a:r>
            <a:endParaRPr lang="pt-BR" sz="2400" dirty="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711200" y="414020"/>
            <a:ext cx="10527665" cy="1442085"/>
          </a:xfrm>
          <a:prstGeom prst="rect">
            <a:avLst/>
          </a:prstGeom>
        </p:spPr>
        <p:txBody>
          <a:bodyPr vert="horz" lIns="91440" tIns="45720" rIns="91440" bIns="45720" rtlCol="0">
            <a:normAutofit fontScale="65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6000" b="1" dirty="0" smtClean="0">
                <a:solidFill>
                  <a:srgbClr val="C00000"/>
                </a:solidFill>
                <a:latin typeface="Comic Sans MS" panose="030F0702030302020204" pitchFamily="66" charset="0"/>
                <a:cs typeface="Comic Sans MS" panose="030F0702030302020204" pitchFamily="66" charset="0"/>
              </a:rPr>
              <a:t>Algumas Limitações</a:t>
            </a:r>
            <a:endParaRPr lang="pt-BR" sz="6000" b="1" dirty="0" smtClean="0">
              <a:solidFill>
                <a:srgbClr val="C00000"/>
              </a:solidFill>
              <a:latin typeface="Comic Sans MS" panose="030F0702030302020204" pitchFamily="66" charset="0"/>
              <a:cs typeface="Comic Sans MS" panose="030F0702030302020204" pitchFamily="66" charset="0"/>
            </a:endParaRPr>
          </a:p>
          <a:p>
            <a:pPr marL="0" indent="0">
              <a:buNone/>
            </a:pPr>
            <a:r>
              <a:rPr lang="pt-BR" sz="5000" b="1" dirty="0" smtClean="0">
                <a:solidFill>
                  <a:schemeClr val="tx1"/>
                </a:solidFill>
                <a:latin typeface="Comic Sans MS" panose="030F0702030302020204" pitchFamily="66" charset="0"/>
                <a:cs typeface="Comic Sans MS" panose="030F0702030302020204" pitchFamily="66" charset="0"/>
              </a:rPr>
              <a:t>O Slew Rate não é um problema linear. Ele não é causado por polos ou zeros. </a:t>
            </a:r>
            <a:r>
              <a:rPr lang="pt-BR" sz="5000" b="1" dirty="0" smtClean="0">
                <a:latin typeface="Comic Sans MS" panose="030F0702030302020204" pitchFamily="66" charset="0"/>
                <a:cs typeface="Comic Sans MS" panose="030F0702030302020204" pitchFamily="66" charset="0"/>
              </a:rPr>
              <a:t> </a:t>
            </a:r>
            <a:endParaRPr lang="pt-BR" sz="5000" b="1" dirty="0" smtClean="0">
              <a:latin typeface="Comic Sans MS" panose="030F0702030302020204" pitchFamily="66" charset="0"/>
              <a:cs typeface="Comic Sans MS" panose="030F0702030302020204" pitchFamily="66" charset="0"/>
            </a:endParaRPr>
          </a:p>
          <a:p>
            <a:pPr marL="0" indent="0">
              <a:buNone/>
            </a:pPr>
            <a:endParaRPr lang="pt-BR" sz="5000" b="1" dirty="0" smtClean="0">
              <a:latin typeface="Comic Sans MS" panose="030F0702030302020204" pitchFamily="66" charset="0"/>
              <a:cs typeface="Comic Sans MS" panose="030F0702030302020204" pitchFamily="66" charset="0"/>
            </a:endParaRPr>
          </a:p>
        </p:txBody>
      </p:sp>
      <p:pic>
        <p:nvPicPr>
          <p:cNvPr id="3" name="Imagem 94" descr="Resultado de imagem para u741 op amp"/>
          <p:cNvPicPr>
            <a:picLocks noGrp="1" noChangeAspect="1" noChangeArrowheads="1"/>
          </p:cNvPicPr>
          <p:nvPr/>
        </p:nvPicPr>
        <p:blipFill>
          <a:blip r:embed="rId1" cstate="print"/>
          <a:srcRect r="640" b="1310"/>
          <a:stretch>
            <a:fillRect/>
          </a:stretch>
        </p:blipFill>
        <p:spPr>
          <a:xfrm>
            <a:off x="597535" y="1932940"/>
            <a:ext cx="7645400" cy="4423410"/>
          </a:xfrm>
          <a:prstGeom prst="rect">
            <a:avLst/>
          </a:prstGeom>
          <a:noFill/>
          <a:ln w="9525">
            <a:noFill/>
            <a:miter lim="800000"/>
            <a:headEnd/>
            <a:tailEnd/>
          </a:ln>
        </p:spPr>
      </p:pic>
      <p:sp>
        <p:nvSpPr>
          <p:cNvPr id="24" name="Espaço Reservado para Conteúdo 2"/>
          <p:cNvSpPr txBox="1"/>
          <p:nvPr/>
        </p:nvSpPr>
        <p:spPr>
          <a:xfrm>
            <a:off x="8100695" y="2452370"/>
            <a:ext cx="3953510" cy="330708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buNone/>
            </a:pPr>
            <a:r>
              <a:rPr lang="pt-BR" sz="3200" b="1" dirty="0" smtClean="0">
                <a:latin typeface="Comic Sans MS" panose="030F0702030302020204" pitchFamily="66" charset="0"/>
                <a:cs typeface="Comic Sans MS" panose="030F0702030302020204" pitchFamily="66" charset="0"/>
              </a:rPr>
              <a:t> </a:t>
            </a:r>
            <a:r>
              <a:rPr lang="pt-BR" b="1" dirty="0" smtClean="0">
                <a:latin typeface="Comic Sans MS" panose="030F0702030302020204" pitchFamily="66" charset="0"/>
                <a:cs typeface="Comic Sans MS" panose="030F0702030302020204" pitchFamily="66" charset="0"/>
              </a:rPr>
              <a:t>O slew rate é causado pela limitação em  carregar/descarregar o capacitor de compensação C</a:t>
            </a:r>
            <a:r>
              <a:rPr lang="pt-BR" b="1" baseline="-25000" dirty="0" smtClean="0">
                <a:latin typeface="Comic Sans MS" panose="030F0702030302020204" pitchFamily="66" charset="0"/>
                <a:cs typeface="Comic Sans MS" panose="030F0702030302020204" pitchFamily="66" charset="0"/>
              </a:rPr>
              <a:t>1</a:t>
            </a:r>
            <a:endParaRPr lang="pt-BR" b="1" baseline="-25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p:txBody>
          <a:bodyPr/>
          <a:p>
            <a:fld id="{74F297BB-B745-4CAB-BE1D-CE4C89382949}" type="slidenum">
              <a:rPr lang="pt-BR" smtClean="0"/>
            </a:fld>
            <a:endParaRPr lang="pt-BR"/>
          </a:p>
        </p:txBody>
      </p:sp>
      <p:pic>
        <p:nvPicPr>
          <p:cNvPr id="5" name="Imagem 4"/>
          <p:cNvPicPr>
            <a:picLocks noChangeAspect="1"/>
          </p:cNvPicPr>
          <p:nvPr/>
        </p:nvPicPr>
        <p:blipFill>
          <a:blip r:embed="rId1"/>
          <a:srcRect l="1896" t="4573"/>
          <a:stretch>
            <a:fillRect/>
          </a:stretch>
        </p:blipFill>
        <p:spPr>
          <a:xfrm>
            <a:off x="4013200" y="2387600"/>
            <a:ext cx="6703060" cy="4032885"/>
          </a:xfrm>
          <a:prstGeom prst="rect">
            <a:avLst/>
          </a:prstGeom>
        </p:spPr>
      </p:pic>
      <p:sp>
        <p:nvSpPr>
          <p:cNvPr id="7" name="Espaço Reservado para Conteúdo 2"/>
          <p:cNvSpPr txBox="1"/>
          <p:nvPr/>
        </p:nvSpPr>
        <p:spPr>
          <a:xfrm>
            <a:off x="711200" y="523875"/>
            <a:ext cx="10527665" cy="159766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3600" b="1" dirty="0" smtClean="0">
                <a:solidFill>
                  <a:srgbClr val="C00000"/>
                </a:solidFill>
                <a:latin typeface="Comic Sans MS" panose="030F0702030302020204" pitchFamily="66" charset="0"/>
                <a:cs typeface="Comic Sans MS" panose="030F0702030302020204" pitchFamily="66" charset="0"/>
              </a:rPr>
              <a:t>LTspice para </a:t>
            </a:r>
            <a:r>
              <a:rPr lang="pt-BR" sz="3600" b="1" i="1" dirty="0" smtClean="0">
                <a:solidFill>
                  <a:srgbClr val="C00000"/>
                </a:solidFill>
                <a:latin typeface="Comic Sans MS" panose="030F0702030302020204" pitchFamily="66" charset="0"/>
                <a:cs typeface="Comic Sans MS" panose="030F0702030302020204" pitchFamily="66" charset="0"/>
              </a:rPr>
              <a:t>slew rate</a:t>
            </a:r>
            <a:endParaRPr lang="pt-BR" sz="3600" b="1" i="1" dirty="0" smtClean="0">
              <a:solidFill>
                <a:srgbClr val="C00000"/>
              </a:solidFill>
              <a:latin typeface="Comic Sans MS" panose="030F0702030302020204" pitchFamily="66" charset="0"/>
              <a:cs typeface="Comic Sans MS" panose="030F0702030302020204" pitchFamily="66" charset="0"/>
            </a:endParaRPr>
          </a:p>
          <a:p>
            <a:pPr lvl="1"/>
            <a:r>
              <a:rPr lang="pt-BR" sz="2800" b="1" dirty="0" smtClean="0">
                <a:solidFill>
                  <a:schemeClr val="tx1"/>
                </a:solidFill>
                <a:latin typeface="Comic Sans MS" panose="030F0702030302020204" pitchFamily="66" charset="0"/>
                <a:cs typeface="Comic Sans MS" panose="030F0702030302020204" pitchFamily="66" charset="0"/>
              </a:rPr>
              <a:t>entrada senoidal com 200 kHz</a:t>
            </a:r>
            <a:endParaRPr lang="pt-BR" sz="2800" b="1" dirty="0" smtClean="0">
              <a:solidFill>
                <a:schemeClr val="tx1"/>
              </a:solidFill>
              <a:latin typeface="Comic Sans MS" panose="030F0702030302020204" pitchFamily="66" charset="0"/>
              <a:cs typeface="Comic Sans MS" panose="030F0702030302020204" pitchFamily="66" charset="0"/>
            </a:endParaRPr>
          </a:p>
          <a:p>
            <a:pPr lvl="1"/>
            <a:r>
              <a:rPr lang="pt-BR" sz="2800" b="1" dirty="0" smtClean="0">
                <a:solidFill>
                  <a:schemeClr val="tx1"/>
                </a:solidFill>
                <a:latin typeface="Comic Sans MS" panose="030F0702030302020204" pitchFamily="66" charset="0"/>
                <a:cs typeface="Comic Sans MS" panose="030F0702030302020204" pitchFamily="66" charset="0"/>
              </a:rPr>
              <a:t>simulação tipo transitório (.tran)</a:t>
            </a:r>
            <a:endParaRPr lang="pt-BR" sz="2800" b="1" dirty="0" smtClean="0">
              <a:solidFill>
                <a:schemeClr val="tx1"/>
              </a:solidFill>
              <a:latin typeface="Comic Sans MS" panose="030F0702030302020204" pitchFamily="66" charset="0"/>
              <a:cs typeface="Comic Sans MS" panose="030F0702030302020204" pitchFamily="66" charset="0"/>
            </a:endParaRPr>
          </a:p>
        </p:txBody>
      </p:sp>
      <p:cxnSp>
        <p:nvCxnSpPr>
          <p:cNvPr id="17" name="Conector Reto 16"/>
          <p:cNvCxnSpPr/>
          <p:nvPr/>
        </p:nvCxnSpPr>
        <p:spPr>
          <a:xfrm>
            <a:off x="1064260" y="4761865"/>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a:off x="1073068" y="3630951"/>
            <a:ext cx="2265405" cy="1375719"/>
            <a:chOff x="2026508" y="4098528"/>
            <a:chExt cx="2265405" cy="1375719"/>
          </a:xfrm>
        </p:grpSpPr>
        <p:sp>
          <p:nvSpPr>
            <p:cNvPr id="8" name="Triângulo isósceles 7"/>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cxnSp>
          <p:nvCxnSpPr>
            <p:cNvPr id="9" name="Conector Reto 8"/>
            <p:cNvCxnSpPr>
              <a:stCxn id="8"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CaixaDeTexto 8"/>
            <p:cNvSpPr txBox="1"/>
            <p:nvPr/>
          </p:nvSpPr>
          <p:spPr>
            <a:xfrm>
              <a:off x="2484748" y="5005170"/>
              <a:ext cx="288324" cy="461665"/>
            </a:xfrm>
            <a:prstGeom prst="rect">
              <a:avLst/>
            </a:prstGeom>
            <a:noFill/>
          </p:spPr>
          <p:txBody>
            <a:bodyPr wrap="square" rtlCol="0">
              <a:spAutoFit/>
            </a:bodyPr>
            <a:p>
              <a:r>
                <a:rPr lang="pt-BR" sz="2400" dirty="0" smtClean="0"/>
                <a:t>+</a:t>
              </a:r>
              <a:endParaRPr lang="pt-BR" sz="2400" dirty="0"/>
            </a:p>
          </p:txBody>
        </p:sp>
        <p:sp>
          <p:nvSpPr>
            <p:cNvPr id="13" name="CaixaDeTexto 9"/>
            <p:cNvSpPr txBox="1"/>
            <p:nvPr/>
          </p:nvSpPr>
          <p:spPr>
            <a:xfrm>
              <a:off x="2504301" y="4229899"/>
              <a:ext cx="288324" cy="461665"/>
            </a:xfrm>
            <a:prstGeom prst="rect">
              <a:avLst/>
            </a:prstGeom>
            <a:noFill/>
          </p:spPr>
          <p:txBody>
            <a:bodyPr wrap="square" rtlCol="0">
              <a:spAutoFit/>
            </a:bodyPr>
            <a:p>
              <a:r>
                <a:rPr lang="pt-BR" sz="2400" dirty="0"/>
                <a:t>-</a:t>
              </a:r>
              <a:endParaRPr lang="pt-BR" sz="2400" dirty="0"/>
            </a:p>
          </p:txBody>
        </p:sp>
        <p:sp>
          <p:nvSpPr>
            <p:cNvPr id="14" name="CaixaDeTexto 10"/>
            <p:cNvSpPr txBox="1"/>
            <p:nvPr/>
          </p:nvSpPr>
          <p:spPr>
            <a:xfrm>
              <a:off x="3767653" y="4370004"/>
              <a:ext cx="463588" cy="461665"/>
            </a:xfrm>
            <a:prstGeom prst="rect">
              <a:avLst/>
            </a:prstGeom>
            <a:noFill/>
          </p:spPr>
          <p:txBody>
            <a:bodyPr wrap="none" rtlCol="0">
              <a:spAutoFit/>
            </a:bodyPr>
            <a:p>
              <a:r>
                <a:rPr lang="pt-BR" sz="2400" dirty="0" smtClean="0"/>
                <a:t>V</a:t>
              </a:r>
              <a:r>
                <a:rPr lang="pt-BR" sz="2400" baseline="-25000" dirty="0" smtClean="0"/>
                <a:t>0</a:t>
              </a:r>
              <a:endParaRPr lang="pt-BR" sz="2400" dirty="0"/>
            </a:p>
          </p:txBody>
        </p:sp>
        <p:sp>
          <p:nvSpPr>
            <p:cNvPr id="15" name="Forma livre 14"/>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sp>
        <p:nvSpPr>
          <p:cNvPr id="40" name="Forma livre 39"/>
          <p:cNvSpPr/>
          <p:nvPr/>
        </p:nvSpPr>
        <p:spPr>
          <a:xfrm>
            <a:off x="2750185" y="2990215"/>
            <a:ext cx="718185" cy="132842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sp>
        <p:nvSpPr>
          <p:cNvPr id="56" name="Forma livre 55"/>
          <p:cNvSpPr/>
          <p:nvPr/>
        </p:nvSpPr>
        <p:spPr>
          <a:xfrm>
            <a:off x="1176020" y="4373880"/>
            <a:ext cx="1771650" cy="117348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sp>
        <p:nvSpPr>
          <p:cNvPr id="63" name="CaixaDeTexto 47"/>
          <p:cNvSpPr txBox="1"/>
          <p:nvPr/>
        </p:nvSpPr>
        <p:spPr>
          <a:xfrm>
            <a:off x="375065" y="4961484"/>
            <a:ext cx="505460" cy="460375"/>
          </a:xfrm>
          <a:prstGeom prst="rect">
            <a:avLst/>
          </a:prstGeom>
          <a:noFill/>
        </p:spPr>
        <p:txBody>
          <a:bodyPr wrap="none" rtlCol="0">
            <a:spAutoFit/>
          </a:bodyPr>
          <a:p>
            <a:r>
              <a:rPr lang="pt-BR" sz="2400" dirty="0"/>
              <a:t>V</a:t>
            </a:r>
            <a:r>
              <a:rPr lang="pt-BR" sz="2400" baseline="-25000" dirty="0"/>
              <a:t>in</a:t>
            </a:r>
            <a:endParaRPr lang="pt-BR" sz="2400" baseline="-25000" dirty="0"/>
          </a:p>
        </p:txBody>
      </p:sp>
      <p:sp>
        <p:nvSpPr>
          <p:cNvPr id="73" name="Forma livre 72"/>
          <p:cNvSpPr/>
          <p:nvPr/>
        </p:nvSpPr>
        <p:spPr>
          <a:xfrm>
            <a:off x="1073785" y="2989580"/>
            <a:ext cx="2111375"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16" name="Elipse 15"/>
          <p:cNvSpPr/>
          <p:nvPr/>
        </p:nvSpPr>
        <p:spPr>
          <a:xfrm>
            <a:off x="843280" y="502475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18" name="CaixaDeTexto 8"/>
          <p:cNvSpPr txBox="1"/>
          <p:nvPr/>
        </p:nvSpPr>
        <p:spPr>
          <a:xfrm>
            <a:off x="775658" y="4696978"/>
            <a:ext cx="288324" cy="461665"/>
          </a:xfrm>
          <a:prstGeom prst="rect">
            <a:avLst/>
          </a:prstGeom>
          <a:noFill/>
        </p:spPr>
        <p:txBody>
          <a:bodyPr wrap="square" rtlCol="0">
            <a:spAutoFit/>
          </a:bodyPr>
          <a:p>
            <a:r>
              <a:rPr lang="pt-BR" sz="2400" dirty="0" smtClean="0"/>
              <a:t>+</a:t>
            </a:r>
            <a:endParaRPr lang="pt-BR" sz="2400" dirty="0"/>
          </a:p>
        </p:txBody>
      </p:sp>
      <p:cxnSp>
        <p:nvCxnSpPr>
          <p:cNvPr id="19" name="Conector Reto 18"/>
          <p:cNvCxnSpPr/>
          <p:nvPr/>
        </p:nvCxnSpPr>
        <p:spPr>
          <a:xfrm>
            <a:off x="959986" y="590471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CaixaDeTexto 47"/>
          <p:cNvSpPr txBox="1"/>
          <p:nvPr/>
        </p:nvSpPr>
        <p:spPr>
          <a:xfrm>
            <a:off x="1108490" y="3432404"/>
            <a:ext cx="505460" cy="460375"/>
          </a:xfrm>
          <a:prstGeom prst="rect">
            <a:avLst/>
          </a:prstGeom>
          <a:noFill/>
        </p:spPr>
        <p:txBody>
          <a:bodyPr wrap="none" rtlCol="0">
            <a:spAutoFit/>
          </a:bodyPr>
          <a:p>
            <a:r>
              <a:rPr lang="pt-BR" sz="2400" dirty="0"/>
              <a:t>V</a:t>
            </a:r>
            <a:r>
              <a:rPr lang="pt-BR" sz="2400" baseline="-25000" dirty="0"/>
              <a:t>in</a:t>
            </a:r>
            <a:endParaRPr lang="pt-BR" sz="2400" baseline="-25000" dirty="0"/>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318770" y="221615"/>
            <a:ext cx="11327130" cy="1431290"/>
          </a:xfrm>
          <a:prstGeom prst="rect">
            <a:avLst/>
          </a:prstGeom>
        </p:spPr>
        <p:txBody>
          <a:bodyPr vert="horz" lIns="91440" tIns="45720" rIns="91440" bIns="45720" rtlCol="0">
            <a:normAutofit fontScale="25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1200" b="1" dirty="0" smtClean="0">
                <a:solidFill>
                  <a:srgbClr val="C00000"/>
                </a:solidFill>
                <a:latin typeface="Comic Sans MS" panose="030F0702030302020204" pitchFamily="66" charset="0"/>
                <a:cs typeface="Comic Sans MS" panose="030F0702030302020204" pitchFamily="66" charset="0"/>
              </a:rPr>
              <a:t>Algumas Limitações</a:t>
            </a:r>
            <a:endParaRPr lang="pt-BR" sz="11200" b="1" dirty="0" smtClean="0">
              <a:solidFill>
                <a:srgbClr val="C00000"/>
              </a:solidFill>
              <a:latin typeface="Comic Sans MS" panose="030F0702030302020204" pitchFamily="66" charset="0"/>
              <a:cs typeface="Comic Sans MS" panose="030F0702030302020204" pitchFamily="66" charset="0"/>
            </a:endParaRPr>
          </a:p>
          <a:p>
            <a:pPr marL="0" indent="0">
              <a:lnSpc>
                <a:spcPct val="150000"/>
              </a:lnSpc>
              <a:buNone/>
            </a:pPr>
            <a:r>
              <a:rPr lang="pt-BR" sz="9600" b="1" dirty="0" smtClean="0">
                <a:solidFill>
                  <a:schemeClr val="tx1"/>
                </a:solidFill>
                <a:latin typeface="Comic Sans MS" panose="030F0702030302020204" pitchFamily="66" charset="0"/>
                <a:cs typeface="Comic Sans MS" panose="030F0702030302020204" pitchFamily="66" charset="0"/>
              </a:rPr>
              <a:t>Considere o seguidor de tensão abaixo. Se o sinal de entrada Vin for muito rápido, senoide a 200 KHz, teremos uma saída deformada.  </a:t>
            </a:r>
            <a:r>
              <a:rPr lang="pt-BR" sz="4900" b="1" dirty="0" smtClean="0">
                <a:latin typeface="Comic Sans MS" panose="030F0702030302020204" pitchFamily="66" charset="0"/>
                <a:cs typeface="Comic Sans MS" panose="030F0702030302020204" pitchFamily="66" charset="0"/>
              </a:rPr>
              <a:t> </a:t>
            </a:r>
            <a:endParaRPr lang="pt-BR" sz="4900" b="1" dirty="0" smtClean="0">
              <a:latin typeface="Comic Sans MS" panose="030F0702030302020204" pitchFamily="66" charset="0"/>
              <a:cs typeface="Comic Sans MS" panose="030F0702030302020204" pitchFamily="66" charset="0"/>
            </a:endParaRPr>
          </a:p>
          <a:p>
            <a:pPr marL="0" indent="0">
              <a:buNone/>
            </a:pPr>
            <a:endParaRPr lang="pt-BR" sz="5000" b="1" dirty="0" smtClean="0">
              <a:latin typeface="Comic Sans MS" panose="030F0702030302020204" pitchFamily="66" charset="0"/>
              <a:cs typeface="Comic Sans MS" panose="030F0702030302020204" pitchFamily="66" charset="0"/>
            </a:endParaRPr>
          </a:p>
        </p:txBody>
      </p:sp>
      <p:cxnSp>
        <p:nvCxnSpPr>
          <p:cNvPr id="17" name="Conector Reto 16"/>
          <p:cNvCxnSpPr/>
          <p:nvPr/>
        </p:nvCxnSpPr>
        <p:spPr>
          <a:xfrm>
            <a:off x="1007745" y="3627755"/>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a:off x="1016553" y="2496841"/>
            <a:ext cx="2265405" cy="1375719"/>
            <a:chOff x="2026508" y="4098528"/>
            <a:chExt cx="2265405" cy="1375719"/>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0" name="Forma livre 39"/>
          <p:cNvSpPr/>
          <p:nvPr/>
        </p:nvSpPr>
        <p:spPr>
          <a:xfrm>
            <a:off x="2693670" y="1856105"/>
            <a:ext cx="718185" cy="132842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56" name="Forma livre 55"/>
          <p:cNvSpPr/>
          <p:nvPr/>
        </p:nvSpPr>
        <p:spPr>
          <a:xfrm>
            <a:off x="1063625" y="3240405"/>
            <a:ext cx="1798955" cy="119126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63" name="CaixaDeTexto 47"/>
          <p:cNvSpPr txBox="1"/>
          <p:nvPr/>
        </p:nvSpPr>
        <p:spPr>
          <a:xfrm>
            <a:off x="318550" y="3827374"/>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sp>
        <p:nvSpPr>
          <p:cNvPr id="73" name="Forma livre 72"/>
          <p:cNvSpPr/>
          <p:nvPr/>
        </p:nvSpPr>
        <p:spPr>
          <a:xfrm>
            <a:off x="1017270" y="1855470"/>
            <a:ext cx="2111375"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Elipse 14"/>
          <p:cNvSpPr/>
          <p:nvPr/>
        </p:nvSpPr>
        <p:spPr>
          <a:xfrm>
            <a:off x="786765" y="389064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8"/>
          <p:cNvSpPr txBox="1"/>
          <p:nvPr/>
        </p:nvSpPr>
        <p:spPr>
          <a:xfrm>
            <a:off x="719143" y="3562868"/>
            <a:ext cx="288324" cy="461665"/>
          </a:xfrm>
          <a:prstGeom prst="rect">
            <a:avLst/>
          </a:prstGeom>
          <a:noFill/>
        </p:spPr>
        <p:txBody>
          <a:bodyPr wrap="square" rtlCol="0">
            <a:spAutoFit/>
          </a:bodyPr>
          <a:lstStyle/>
          <a:p>
            <a:r>
              <a:rPr lang="pt-BR" sz="2400" dirty="0" smtClean="0"/>
              <a:t>+</a:t>
            </a:r>
            <a:endParaRPr lang="pt-BR" sz="2400" dirty="0"/>
          </a:p>
        </p:txBody>
      </p:sp>
      <p:cxnSp>
        <p:nvCxnSpPr>
          <p:cNvPr id="19" name="Conector Reto 18"/>
          <p:cNvCxnSpPr/>
          <p:nvPr/>
        </p:nvCxnSpPr>
        <p:spPr>
          <a:xfrm>
            <a:off x="903471" y="477060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CaixaDeTexto 47"/>
          <p:cNvSpPr txBox="1"/>
          <p:nvPr/>
        </p:nvSpPr>
        <p:spPr>
          <a:xfrm>
            <a:off x="1051975" y="2298294"/>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pic>
        <p:nvPicPr>
          <p:cNvPr id="13" name="Imagem 12" descr="LM741SR"/>
          <p:cNvPicPr>
            <a:picLocks noChangeAspect="1"/>
          </p:cNvPicPr>
          <p:nvPr/>
        </p:nvPicPr>
        <p:blipFill>
          <a:blip r:embed="rId1"/>
          <a:stretch>
            <a:fillRect/>
          </a:stretch>
        </p:blipFill>
        <p:spPr>
          <a:xfrm>
            <a:off x="2193925" y="3610610"/>
            <a:ext cx="9675495" cy="2774315"/>
          </a:xfrm>
          <a:prstGeom prst="rect">
            <a:avLst/>
          </a:prstGeom>
        </p:spPr>
      </p:pic>
      <p:sp>
        <p:nvSpPr>
          <p:cNvPr id="16" name="Caixa de Texto 15"/>
          <p:cNvSpPr txBox="1"/>
          <p:nvPr/>
        </p:nvSpPr>
        <p:spPr>
          <a:xfrm>
            <a:off x="2844165" y="5486400"/>
            <a:ext cx="969010" cy="368300"/>
          </a:xfrm>
          <a:prstGeom prst="rect">
            <a:avLst/>
          </a:prstGeom>
          <a:solidFill>
            <a:schemeClr val="bg1"/>
          </a:solidFill>
        </p:spPr>
        <p:txBody>
          <a:bodyPr wrap="square" rtlCol="0">
            <a:spAutoFit/>
          </a:bodyPr>
          <a:lstStyle/>
          <a:p>
            <a:r>
              <a:rPr lang="pt-BR" altLang="en-US"/>
              <a:t>entrada</a:t>
            </a:r>
            <a:endParaRPr lang="pt-BR" altLang="en-US"/>
          </a:p>
        </p:txBody>
      </p:sp>
      <p:sp>
        <p:nvSpPr>
          <p:cNvPr id="22" name="Caixa de Texto 21"/>
          <p:cNvSpPr txBox="1"/>
          <p:nvPr/>
        </p:nvSpPr>
        <p:spPr>
          <a:xfrm>
            <a:off x="6175375" y="4402455"/>
            <a:ext cx="815975" cy="368300"/>
          </a:xfrm>
          <a:prstGeom prst="rect">
            <a:avLst/>
          </a:prstGeom>
          <a:solidFill>
            <a:schemeClr val="bg1"/>
          </a:solidFill>
        </p:spPr>
        <p:txBody>
          <a:bodyPr wrap="square" rtlCol="0">
            <a:spAutoFit/>
          </a:bodyPr>
          <a:lstStyle/>
          <a:p>
            <a:pPr algn="ctr"/>
            <a:r>
              <a:rPr lang="pt-BR" altLang="en-US"/>
              <a:t>saída</a:t>
            </a:r>
            <a:endParaRPr lang="pt-BR" altLang="en-US"/>
          </a:p>
        </p:txBody>
      </p:sp>
      <p:cxnSp>
        <p:nvCxnSpPr>
          <p:cNvPr id="23" name="Conector Reto 22"/>
          <p:cNvCxnSpPr/>
          <p:nvPr/>
        </p:nvCxnSpPr>
        <p:spPr>
          <a:xfrm flipV="1">
            <a:off x="4240530" y="3631565"/>
            <a:ext cx="1504315" cy="270129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sp>
        <p:nvSpPr>
          <p:cNvPr id="25" name="Caixa de Texto 24"/>
          <p:cNvSpPr txBox="1"/>
          <p:nvPr/>
        </p:nvSpPr>
        <p:spPr>
          <a:xfrm>
            <a:off x="5744845" y="3202940"/>
            <a:ext cx="3064510" cy="368300"/>
          </a:xfrm>
          <a:prstGeom prst="rect">
            <a:avLst/>
          </a:prstGeom>
          <a:noFill/>
        </p:spPr>
        <p:txBody>
          <a:bodyPr wrap="none" rtlCol="0">
            <a:spAutoFit/>
          </a:bodyPr>
          <a:lstStyle/>
          <a:p>
            <a:r>
              <a:rPr lang="pt-BR" altLang="en-US"/>
              <a:t>slew rate </a:t>
            </a:r>
            <a:r>
              <a:rPr lang="pt-BR" altLang="en-US">
                <a:latin typeface="Arial" panose="020B0604020202020204" pitchFamily="34" charset="0"/>
                <a:cs typeface="Arial" panose="020B0604020202020204" pitchFamily="34" charset="0"/>
              </a:rPr>
              <a:t>≈ 2V/3us ≈ 0.7 V/us</a:t>
            </a:r>
            <a:endParaRPr lang="pt-BR" altLang="en-US">
              <a:latin typeface="Arial" panose="020B0604020202020204" pitchFamily="34" charset="0"/>
              <a:cs typeface="Arial" panose="020B0604020202020204" pitchFamily="34" charset="0"/>
            </a:endParaRPr>
          </a:p>
        </p:txBody>
      </p:sp>
      <p:sp>
        <p:nvSpPr>
          <p:cNvPr id="3" name="Caixa de Texto 2"/>
          <p:cNvSpPr txBox="1"/>
          <p:nvPr/>
        </p:nvSpPr>
        <p:spPr>
          <a:xfrm>
            <a:off x="8769985" y="2218055"/>
            <a:ext cx="4064000" cy="368300"/>
          </a:xfrm>
          <a:prstGeom prst="rect">
            <a:avLst/>
          </a:prstGeom>
          <a:noFill/>
        </p:spPr>
        <p:txBody>
          <a:bodyPr wrap="square" rtlCol="0">
            <a:spAutoFit/>
          </a:bodyPr>
          <a:p>
            <a:endParaRPr lang="pt-BR" altLang="en-US"/>
          </a:p>
        </p:txBody>
      </p:sp>
    </p:spTree>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Imagem 13" descr="LM741SR"/>
          <p:cNvPicPr>
            <a:picLocks noChangeAspect="1"/>
          </p:cNvPicPr>
          <p:nvPr/>
        </p:nvPicPr>
        <p:blipFill>
          <a:blip r:embed="rId1"/>
          <a:stretch>
            <a:fillRect/>
          </a:stretch>
        </p:blipFill>
        <p:spPr>
          <a:xfrm>
            <a:off x="1690370" y="3703955"/>
            <a:ext cx="9573260" cy="2807970"/>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290195" y="337185"/>
            <a:ext cx="11321415" cy="1442085"/>
          </a:xfrm>
          <a:prstGeom prst="rect">
            <a:avLst/>
          </a:prstGeom>
        </p:spPr>
        <p:txBody>
          <a:bodyPr vert="horz" lIns="91440" tIns="45720" rIns="91440" bIns="45720" rtlCol="0">
            <a:normAutofit fontScale="25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9600" b="1" dirty="0" smtClean="0">
                <a:solidFill>
                  <a:srgbClr val="C00000"/>
                </a:solidFill>
                <a:latin typeface="Comic Sans MS" panose="030F0702030302020204" pitchFamily="66" charset="0"/>
                <a:cs typeface="Comic Sans MS" panose="030F0702030302020204" pitchFamily="66" charset="0"/>
              </a:rPr>
              <a:t>Exemplo</a:t>
            </a:r>
            <a:endParaRPr lang="pt-BR" sz="9600" b="1" dirty="0" smtClean="0">
              <a:solidFill>
                <a:srgbClr val="C00000"/>
              </a:solidFill>
              <a:latin typeface="Comic Sans MS" panose="030F0702030302020204" pitchFamily="66" charset="0"/>
              <a:cs typeface="Comic Sans MS" panose="030F0702030302020204" pitchFamily="66" charset="0"/>
            </a:endParaRPr>
          </a:p>
          <a:p>
            <a:pPr marL="0" indent="0" algn="ctr">
              <a:buNone/>
            </a:pPr>
            <a:r>
              <a:rPr lang="pt-BR" sz="9600" b="1" dirty="0" smtClean="0">
                <a:solidFill>
                  <a:srgbClr val="C00000"/>
                </a:solidFill>
                <a:latin typeface="Comic Sans MS" panose="030F0702030302020204" pitchFamily="66" charset="0"/>
                <a:cs typeface="Comic Sans MS" panose="030F0702030302020204" pitchFamily="66" charset="0"/>
              </a:rPr>
              <a:t>Qual a senoide mais rápida que não será deformada com um SR dado?</a:t>
            </a:r>
            <a:endParaRPr lang="pt-BR" sz="9600" b="1" dirty="0" smtClean="0">
              <a:solidFill>
                <a:srgbClr val="C00000"/>
              </a:solidFill>
              <a:latin typeface="Comic Sans MS" panose="030F0702030302020204" pitchFamily="66" charset="0"/>
              <a:cs typeface="Comic Sans MS" panose="030F0702030302020204" pitchFamily="66" charset="0"/>
            </a:endParaRPr>
          </a:p>
          <a:p>
            <a:pPr marL="0" indent="0">
              <a:lnSpc>
                <a:spcPct val="100000"/>
              </a:lnSpc>
              <a:spcAft>
                <a:spcPts val="0"/>
              </a:spcAft>
              <a:buNone/>
            </a:pPr>
            <a:r>
              <a:rPr lang="pt-BR" sz="9600" b="1" dirty="0" smtClean="0">
                <a:latin typeface="Comic Sans MS" panose="030F0702030302020204" pitchFamily="66" charset="0"/>
                <a:cs typeface="Comic Sans MS" panose="030F0702030302020204" pitchFamily="66" charset="0"/>
              </a:rPr>
              <a:t>Dada uma entrada senoidal, A.sen(</a:t>
            </a:r>
            <a:r>
              <a:rPr lang="pt-BR" sz="9600" b="1" dirty="0" smtClean="0">
                <a:latin typeface="Symbol" panose="05050102010706020507" charset="0"/>
                <a:cs typeface="Symbol" panose="05050102010706020507" charset="0"/>
              </a:rPr>
              <a:t>w</a:t>
            </a:r>
            <a:r>
              <a:rPr lang="pt-BR" sz="9600" b="1" dirty="0" smtClean="0">
                <a:latin typeface="Comic Sans MS" panose="030F0702030302020204" pitchFamily="66" charset="0"/>
                <a:cs typeface="Comic Sans MS" panose="030F0702030302020204" pitchFamily="66" charset="0"/>
              </a:rPr>
              <a:t>t), temos que a inclinação do sinal de entrada será:</a:t>
            </a:r>
            <a:endParaRPr lang="pt-BR" sz="9600" b="1" dirty="0" smtClean="0">
              <a:latin typeface="Comic Sans MS" panose="030F0702030302020204" pitchFamily="66" charset="0"/>
              <a:cs typeface="Comic Sans MS" panose="030F0702030302020204" pitchFamily="66" charset="0"/>
            </a:endParaRPr>
          </a:p>
        </p:txBody>
      </p:sp>
      <p:cxnSp>
        <p:nvCxnSpPr>
          <p:cNvPr id="17" name="Conector Reto 16"/>
          <p:cNvCxnSpPr/>
          <p:nvPr/>
        </p:nvCxnSpPr>
        <p:spPr>
          <a:xfrm>
            <a:off x="769620" y="3627755"/>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a:off x="778428" y="2496841"/>
            <a:ext cx="2265405" cy="1375719"/>
            <a:chOff x="2026508" y="4098528"/>
            <a:chExt cx="2265405" cy="1375719"/>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grpSp>
      <p:sp>
        <p:nvSpPr>
          <p:cNvPr id="40" name="Forma livre 39"/>
          <p:cNvSpPr/>
          <p:nvPr/>
        </p:nvSpPr>
        <p:spPr>
          <a:xfrm>
            <a:off x="2455545" y="1856105"/>
            <a:ext cx="718185" cy="132842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63" name="CaixaDeTexto 47"/>
          <p:cNvSpPr txBox="1"/>
          <p:nvPr/>
        </p:nvSpPr>
        <p:spPr>
          <a:xfrm>
            <a:off x="984030" y="4024859"/>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sp>
        <p:nvSpPr>
          <p:cNvPr id="73" name="Forma livre 72"/>
          <p:cNvSpPr/>
          <p:nvPr/>
        </p:nvSpPr>
        <p:spPr>
          <a:xfrm>
            <a:off x="779145" y="1855470"/>
            <a:ext cx="2111375"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Elipse 14"/>
          <p:cNvSpPr/>
          <p:nvPr/>
        </p:nvSpPr>
        <p:spPr>
          <a:xfrm>
            <a:off x="548640" y="389064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8"/>
          <p:cNvSpPr txBox="1"/>
          <p:nvPr/>
        </p:nvSpPr>
        <p:spPr>
          <a:xfrm>
            <a:off x="481018" y="3562868"/>
            <a:ext cx="288324" cy="461665"/>
          </a:xfrm>
          <a:prstGeom prst="rect">
            <a:avLst/>
          </a:prstGeom>
          <a:noFill/>
        </p:spPr>
        <p:txBody>
          <a:bodyPr wrap="square" rtlCol="0">
            <a:spAutoFit/>
          </a:bodyPr>
          <a:lstStyle/>
          <a:p>
            <a:r>
              <a:rPr lang="pt-BR" sz="2400" dirty="0" smtClean="0"/>
              <a:t>+</a:t>
            </a:r>
            <a:endParaRPr lang="pt-BR" sz="2400" dirty="0"/>
          </a:p>
        </p:txBody>
      </p:sp>
      <p:cxnSp>
        <p:nvCxnSpPr>
          <p:cNvPr id="19" name="Conector Reto 18"/>
          <p:cNvCxnSpPr/>
          <p:nvPr/>
        </p:nvCxnSpPr>
        <p:spPr>
          <a:xfrm>
            <a:off x="665346" y="477060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15"/>
          <p:cNvSpPr txBox="1"/>
          <p:nvPr/>
        </p:nvSpPr>
        <p:spPr>
          <a:xfrm>
            <a:off x="3281680" y="5179060"/>
            <a:ext cx="969010" cy="368300"/>
          </a:xfrm>
          <a:prstGeom prst="rect">
            <a:avLst/>
          </a:prstGeom>
          <a:solidFill>
            <a:schemeClr val="bg1"/>
          </a:solidFill>
        </p:spPr>
        <p:txBody>
          <a:bodyPr wrap="square" rtlCol="0">
            <a:spAutoFit/>
          </a:bodyPr>
          <a:lstStyle/>
          <a:p>
            <a:r>
              <a:rPr lang="pt-BR" altLang="en-US"/>
              <a:t>entrada</a:t>
            </a:r>
            <a:endParaRPr lang="pt-BR" altLang="en-US"/>
          </a:p>
        </p:txBody>
      </p:sp>
      <p:sp>
        <p:nvSpPr>
          <p:cNvPr id="22" name="Caixa de Texto 21"/>
          <p:cNvSpPr txBox="1"/>
          <p:nvPr/>
        </p:nvSpPr>
        <p:spPr>
          <a:xfrm>
            <a:off x="6501130" y="4517390"/>
            <a:ext cx="815975" cy="368300"/>
          </a:xfrm>
          <a:prstGeom prst="rect">
            <a:avLst/>
          </a:prstGeom>
          <a:solidFill>
            <a:schemeClr val="bg1"/>
          </a:solidFill>
        </p:spPr>
        <p:txBody>
          <a:bodyPr wrap="square" rtlCol="0">
            <a:spAutoFit/>
          </a:bodyPr>
          <a:lstStyle/>
          <a:p>
            <a:pPr algn="ctr"/>
            <a:r>
              <a:rPr lang="pt-BR" altLang="en-US"/>
              <a:t>saída</a:t>
            </a:r>
            <a:endParaRPr lang="pt-BR" altLang="en-US"/>
          </a:p>
        </p:txBody>
      </p:sp>
      <mc:AlternateContent xmlns:mc="http://schemas.openxmlformats.org/markup-compatibility/2006">
        <mc:Choice xmlns:a14="http://schemas.microsoft.com/office/drawing/2010/main" Requires="a14">
          <p:sp>
            <p:nvSpPr>
              <p:cNvPr id="25" name="Caixa de Texto 24"/>
              <p:cNvSpPr txBox="1"/>
              <p:nvPr/>
            </p:nvSpPr>
            <p:spPr>
              <a:xfrm>
                <a:off x="3813175" y="3011170"/>
                <a:ext cx="8245475" cy="528320"/>
              </a:xfrm>
              <a:prstGeom prst="rect">
                <a:avLst/>
              </a:prstGeom>
              <a:noFill/>
            </p:spPr>
            <p:txBody>
              <a:bodyPr wrap="none" rtlCol="0">
                <a:spAutoFit/>
              </a:bodyPr>
              <a:lstStyle/>
              <a:p>
                <a:pPr algn="l"/>
                <a:r>
                  <a:rPr lang="pt-BR" altLang="en-US"/>
                  <a:t>slew rate </a:t>
                </a:r>
                <a:r>
                  <a:rPr lang="pt-BR" altLang="en-US">
                    <a:latin typeface="Arial" panose="020B0604020202020204" pitchFamily="34" charset="0"/>
                    <a:cs typeface="Arial" panose="020B0604020202020204" pitchFamily="34" charset="0"/>
                  </a:rPr>
                  <a:t>≈ 0.7 V/</a:t>
                </a:r>
                <a:r>
                  <a:rPr lang="pt-BR" altLang="en-US">
                    <a:latin typeface="Symbol" panose="05050102010706020507" charset="0"/>
                    <a:cs typeface="Symbol" panose="05050102010706020507" charset="0"/>
                  </a:rPr>
                  <a:t>m</a:t>
                </a:r>
                <a:r>
                  <a:rPr lang="pt-BR" altLang="en-US">
                    <a:latin typeface="Arial" panose="020B0604020202020204" pitchFamily="34" charset="0"/>
                    <a:cs typeface="Arial" panose="020B0604020202020204" pitchFamily="34" charset="0"/>
                  </a:rPr>
                  <a:t>s → f</a:t>
                </a:r>
                <a:r>
                  <a:rPr lang="pt-BR" altLang="en-US" baseline="-25000">
                    <a:latin typeface="Arial" panose="020B0604020202020204" pitchFamily="34" charset="0"/>
                    <a:cs typeface="Arial" panose="020B0604020202020204" pitchFamily="34" charset="0"/>
                  </a:rPr>
                  <a:t>max</a:t>
                </a:r>
                <a:r>
                  <a:rPr lang="pt-BR" altLang="en-US">
                    <a:latin typeface="Arial" panose="020B0604020202020204" pitchFamily="34" charset="0"/>
                    <a:cs typeface="Arial" panose="020B0604020202020204" pitchFamily="34" charset="0"/>
                  </a:rPr>
                  <a:t> = </a:t>
                </a:r>
                <a14:m>
                  <m:oMath xmlns:m="http://schemas.openxmlformats.org/officeDocument/2006/math">
                    <m:f>
                      <m:fPr>
                        <m:ctrlPr>
                          <a:rPr lang="pt-BR" altLang="en-US" i="1">
                            <a:latin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cs typeface="Cambria Math" panose="02040503050406030204" pitchFamily="18" charset="0"/>
                          </a:rPr>
                          <m:t>𝑆𝑅</m:t>
                        </m:r>
                      </m:num>
                      <m:den>
                        <m:r>
                          <a:rPr lang="en-US" altLang="pt-BR" i="1">
                            <a:latin typeface="Cambria Math" panose="02040503050406030204" pitchFamily="18" charset="0"/>
                            <a:cs typeface="Cambria Math" panose="02040503050406030204" pitchFamily="18" charset="0"/>
                          </a:rPr>
                          <m:t>𝐴</m:t>
                        </m:r>
                        <m:r>
                          <a:rPr lang="en-US" altLang="pt-BR" i="1">
                            <a:latin typeface="Cambria Math" panose="02040503050406030204" pitchFamily="18" charset="0"/>
                            <a:cs typeface="Cambria Math" panose="02040503050406030204" pitchFamily="18" charset="0"/>
                          </a:rPr>
                          <m:t>2</m:t>
                        </m:r>
                        <m:r>
                          <a:rPr lang="en-US" altLang="pt-BR" i="1">
                            <a:latin typeface="Cambria Math" panose="02040503050406030204" pitchFamily="18" charset="0"/>
                            <a:cs typeface="Cambria Math" panose="02040503050406030204" pitchFamily="18" charset="0"/>
                          </a:rPr>
                          <m:t>𝜋</m:t>
                        </m:r>
                      </m:den>
                    </m:f>
                    <m:r>
                      <a:rPr lang="en-US" altLang="pt-BR" i="1">
                        <a:latin typeface="Cambria Math" panose="02040503050406030204" pitchFamily="18" charset="0"/>
                        <a:cs typeface="Cambria Math" panose="02040503050406030204" pitchFamily="18" charset="0"/>
                      </a:rPr>
                      <m:t> =</m:t>
                    </m:r>
                    <m:f>
                      <m:fPr>
                        <m:ctrlPr>
                          <a:rPr lang="en-US" altLang="pt-BR" i="1">
                            <a:latin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cs typeface="Cambria Math" panose="02040503050406030204" pitchFamily="18" charset="0"/>
                          </a:rPr>
                          <m:t>0</m:t>
                        </m:r>
                        <m:r>
                          <a:rPr lang="en-US" altLang="pt-BR" i="1">
                            <a:latin typeface="Cambria Math" panose="02040503050406030204" pitchFamily="18" charset="0"/>
                            <a:cs typeface="Cambria Math" panose="02040503050406030204" pitchFamily="18" charset="0"/>
                          </a:rPr>
                          <m:t>.</m:t>
                        </m:r>
                        <m:r>
                          <a:rPr lang="en-US" altLang="pt-BR" i="1">
                            <a:latin typeface="Cambria Math" panose="02040503050406030204" pitchFamily="18" charset="0"/>
                            <a:cs typeface="Cambria Math" panose="02040503050406030204" pitchFamily="18" charset="0"/>
                          </a:rPr>
                          <m:t>11</m:t>
                        </m:r>
                      </m:num>
                      <m:den>
                        <m:r>
                          <a:rPr lang="en-US" altLang="pt-BR" i="1">
                            <a:latin typeface="Cambria Math" panose="02040503050406030204" pitchFamily="18" charset="0"/>
                            <a:cs typeface="Cambria Math" panose="02040503050406030204" pitchFamily="18" charset="0"/>
                          </a:rPr>
                          <m:t>𝐴</m:t>
                        </m:r>
                      </m:den>
                    </m:f>
                    <m:r>
                      <a:rPr lang="en-US" altLang="pt-BR" i="1">
                        <a:latin typeface="Cambria Math" panose="02040503050406030204" pitchFamily="18" charset="0"/>
                        <a:cs typeface="Cambria Math" panose="02040503050406030204" pitchFamily="18" charset="0"/>
                      </a:rPr>
                      <m:t>𝑀𝐻𝑧</m:t>
                    </m:r>
                    <m:r>
                      <a:rPr lang="en-US" altLang="pt-BR" i="1">
                        <a:latin typeface="Cambria Math" panose="02040503050406030204" pitchFamily="18" charset="0"/>
                        <a:cs typeface="Cambria Math" panose="02040503050406030204" pitchFamily="18" charset="0"/>
                      </a:rPr>
                      <m:t>. </m:t>
                    </m:r>
                  </m:oMath>
                </a14:m>
                <a:r>
                  <a:rPr lang="pt-BR" altLang="en-US">
                    <a:latin typeface="Comic Sans MS" panose="030F0702030302020204" pitchFamily="66" charset="0"/>
                    <a:cs typeface="Comic Sans MS" panose="030F0702030302020204" pitchFamily="66" charset="0"/>
                  </a:rPr>
                  <a:t>Para A=1V teremos f</a:t>
                </a:r>
                <a:r>
                  <a:rPr lang="pt-BR" altLang="en-US" baseline="-25000">
                    <a:latin typeface="Comic Sans MS" panose="030F0702030302020204" pitchFamily="66" charset="0"/>
                    <a:cs typeface="Comic Sans MS" panose="030F0702030302020204" pitchFamily="66" charset="0"/>
                  </a:rPr>
                  <a:t>max</a:t>
                </a:r>
                <a:r>
                  <a:rPr lang="pt-BR" altLang="en-US">
                    <a:latin typeface="Comic Sans MS" panose="030F0702030302020204" pitchFamily="66" charset="0"/>
                    <a:cs typeface="Comic Sans MS" panose="030F0702030302020204" pitchFamily="66" charset="0"/>
                  </a:rPr>
                  <a:t> = 111 KHz</a:t>
                </a:r>
                <a:endParaRPr lang="pt-BR" altLang="en-US">
                  <a:latin typeface="Comic Sans MS" panose="030F0702030302020204" pitchFamily="66" charset="0"/>
                  <a:cs typeface="Comic Sans MS" panose="030F0702030302020204" pitchFamily="66" charset="0"/>
                </a:endParaRPr>
              </a:p>
            </p:txBody>
          </p:sp>
        </mc:Choice>
        <mc:Fallback>
          <p:sp>
            <p:nvSpPr>
              <p:cNvPr id="25" name="Caixa de Texto 24"/>
              <p:cNvSpPr txBox="1">
                <a:spLocks noRot="1" noChangeAspect="1" noMove="1" noResize="1" noEditPoints="1" noAdjustHandles="1" noChangeArrowheads="1" noChangeShapeType="1" noTextEdit="1"/>
              </p:cNvSpPr>
              <p:nvPr/>
            </p:nvSpPr>
            <p:spPr>
              <a:xfrm>
                <a:off x="3813175" y="3011170"/>
                <a:ext cx="8245475" cy="52832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3813175" y="1856105"/>
                <a:ext cx="7449820" cy="1089025"/>
              </a:xfrm>
              <a:prstGeom prst="rect">
                <a:avLst/>
              </a:prstGeom>
              <a:noFill/>
            </p:spPr>
            <p:txBody>
              <a:bodyPr wrap="square" rtlCol="0">
                <a:spAutoFit/>
              </a:bodyPr>
              <a:lstStyle/>
              <a:p>
                <a:pPr algn="l"/>
                <a:r>
                  <a:rPr lang="pt-BR" altLang="en-US">
                    <a:latin typeface="Comic Sans MS" panose="030F0702030302020204" pitchFamily="66" charset="0"/>
                    <a:cs typeface="Comic Sans MS" panose="030F0702030302020204" pitchFamily="66" charset="0"/>
                  </a:rPr>
                  <a:t>inclinação do sinal de entrada </a:t>
                </a:r>
                <a:r>
                  <a:rPr lang="pt-BR" altLang="en-US"/>
                  <a:t>= </a:t>
                </a:r>
                <a14:m>
                  <m:oMath xmlns:m="http://schemas.openxmlformats.org/officeDocument/2006/math">
                    <m:f>
                      <m:fPr>
                        <m:ctrlPr>
                          <a:rPr lang="pt-BR" altLang="en-US" i="1">
                            <a:latin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cs typeface="Cambria Math" panose="02040503050406030204" pitchFamily="18" charset="0"/>
                          </a:rPr>
                          <m:t>𝜕</m:t>
                        </m:r>
                        <m:r>
                          <a:rPr lang="en-US" altLang="pt-BR" i="1">
                            <a:latin typeface="Cambria Math" panose="02040503050406030204" pitchFamily="18" charset="0"/>
                            <a:cs typeface="Cambria Math" panose="02040503050406030204" pitchFamily="18" charset="0"/>
                          </a:rPr>
                          <m:t>𝐴𝑠𝑒𝑛</m:t>
                        </m:r>
                        <m:r>
                          <a:rPr lang="en-US" altLang="pt-BR" i="1">
                            <a:latin typeface="Cambria Math" panose="02040503050406030204" pitchFamily="18" charset="0"/>
                            <a:cs typeface="Cambria Math" panose="02040503050406030204" pitchFamily="18" charset="0"/>
                          </a:rPr>
                          <m:t>(</m:t>
                        </m:r>
                        <m:r>
                          <a:rPr lang="en-US" altLang="pt-BR" i="1">
                            <a:latin typeface="Cambria Math" panose="02040503050406030204" pitchFamily="18" charset="0"/>
                            <a:cs typeface="Cambria Math" panose="02040503050406030204" pitchFamily="18" charset="0"/>
                          </a:rPr>
                          <m:t>𝜔</m:t>
                        </m:r>
                        <m:r>
                          <a:rPr lang="en-US" altLang="pt-BR" i="1">
                            <a:latin typeface="Cambria Math" panose="02040503050406030204" pitchFamily="18" charset="0"/>
                            <a:cs typeface="Cambria Math" panose="02040503050406030204" pitchFamily="18" charset="0"/>
                          </a:rPr>
                          <m:t>𝑡</m:t>
                        </m:r>
                        <m:r>
                          <a:rPr lang="en-US" altLang="pt-BR" i="1">
                            <a:latin typeface="Cambria Math" panose="02040503050406030204" pitchFamily="18" charset="0"/>
                            <a:cs typeface="Cambria Math" panose="02040503050406030204" pitchFamily="18" charset="0"/>
                          </a:rPr>
                          <m:t>)</m:t>
                        </m:r>
                      </m:num>
                      <m:den>
                        <m:r>
                          <a:rPr lang="en-US" altLang="pt-BR" i="1">
                            <a:latin typeface="Cambria Math" panose="02040503050406030204" pitchFamily="18" charset="0"/>
                            <a:cs typeface="Cambria Math" panose="02040503050406030204" pitchFamily="18" charset="0"/>
                          </a:rPr>
                          <m:t>𝜕</m:t>
                        </m:r>
                        <m:r>
                          <a:rPr lang="en-US" altLang="pt-BR" i="1">
                            <a:latin typeface="Cambria Math" panose="02040503050406030204" pitchFamily="18" charset="0"/>
                            <a:cs typeface="Cambria Math" panose="02040503050406030204" pitchFamily="18" charset="0"/>
                          </a:rPr>
                          <m:t>𝑡</m:t>
                        </m:r>
                      </m:den>
                    </m:f>
                    <m:r>
                      <a:rPr lang="en-US" altLang="pt-BR" i="1">
                        <a:latin typeface="Cambria Math" panose="02040503050406030204" pitchFamily="18" charset="0"/>
                        <a:cs typeface="Cambria Math" panose="02040503050406030204" pitchFamily="18" charset="0"/>
                      </a:rPr>
                      <m:t>=</m:t>
                    </m:r>
                    <m:r>
                      <a:rPr lang="en-US" altLang="pt-BR" i="1">
                        <a:latin typeface="Cambria Math" panose="02040503050406030204" pitchFamily="18" charset="0"/>
                        <a:cs typeface="Cambria Math" panose="02040503050406030204" pitchFamily="18" charset="0"/>
                      </a:rPr>
                      <m:t>𝐴</m:t>
                    </m:r>
                    <m:r>
                      <a:rPr lang="en-US" altLang="pt-BR" i="1">
                        <a:latin typeface="Cambria Math" panose="02040503050406030204" pitchFamily="18" charset="0"/>
                        <a:cs typeface="Cambria Math" panose="02040503050406030204" pitchFamily="18" charset="0"/>
                      </a:rPr>
                      <m:t>𝜔</m:t>
                    </m:r>
                    <m:r>
                      <a:rPr lang="en-US" altLang="pt-BR" i="1">
                        <a:latin typeface="Cambria Math" panose="02040503050406030204" pitchFamily="18" charset="0"/>
                        <a:cs typeface="Cambria Math" panose="02040503050406030204" pitchFamily="18" charset="0"/>
                      </a:rPr>
                      <m:t>𝑐𝑜𝑠</m:t>
                    </m:r>
                    <m:r>
                      <a:rPr lang="en-US" altLang="pt-BR" i="1">
                        <a:latin typeface="Cambria Math" panose="02040503050406030204" pitchFamily="18" charset="0"/>
                        <a:cs typeface="Cambria Math" panose="02040503050406030204" pitchFamily="18" charset="0"/>
                      </a:rPr>
                      <m:t>(</m:t>
                    </m:r>
                    <m:r>
                      <a:rPr lang="en-US" altLang="pt-BR" i="1">
                        <a:latin typeface="Cambria Math" panose="02040503050406030204" pitchFamily="18" charset="0"/>
                        <a:cs typeface="Cambria Math" panose="02040503050406030204" pitchFamily="18" charset="0"/>
                      </a:rPr>
                      <m:t>𝜔</m:t>
                    </m:r>
                    <m:r>
                      <a:rPr lang="en-US" altLang="pt-BR" i="1">
                        <a:latin typeface="Cambria Math" panose="02040503050406030204" pitchFamily="18" charset="0"/>
                        <a:cs typeface="Cambria Math" panose="02040503050406030204" pitchFamily="18" charset="0"/>
                      </a:rPr>
                      <m:t>𝑡</m:t>
                    </m:r>
                    <m:r>
                      <a:rPr lang="en-US" altLang="pt-BR" i="1">
                        <a:latin typeface="Cambria Math" panose="02040503050406030204" pitchFamily="18" charset="0"/>
                        <a:cs typeface="Cambria Math" panose="02040503050406030204" pitchFamily="18" charset="0"/>
                      </a:rPr>
                      <m:t>)</m:t>
                    </m:r>
                  </m:oMath>
                </a14:m>
                <a:endParaRPr lang="en-US" altLang="pt-BR" i="1">
                  <a:latin typeface="Cambria Math" panose="02040503050406030204" pitchFamily="18" charset="0"/>
                  <a:cs typeface="Cambria Math" panose="02040503050406030204" pitchFamily="18" charset="0"/>
                </a:endParaRPr>
              </a:p>
              <a:p>
                <a:pPr algn="l"/>
                <a:r>
                  <a:rPr lang="pt-BR" altLang="en-US">
                    <a:latin typeface="Comic Sans MS" panose="030F0702030302020204" pitchFamily="66" charset="0"/>
                    <a:cs typeface="Comic Sans MS" panose="030F0702030302020204" pitchFamily="66" charset="0"/>
                  </a:rPr>
                  <a:t>A máxima inclinação na entrada será</a:t>
                </a:r>
                <a:r>
                  <a:rPr lang="pt-BR" altLang="en-US">
                    <a:latin typeface="Arial" panose="020B0604020202020204" pitchFamily="34" charset="0"/>
                    <a:cs typeface="Arial" panose="020B0604020202020204" pitchFamily="34" charset="0"/>
                  </a:rPr>
                  <a:t> </a:t>
                </a:r>
                <a14:m>
                  <m:oMath xmlns:m="http://schemas.openxmlformats.org/officeDocument/2006/math">
                    <m:r>
                      <a:rPr lang="en-US" altLang="pt-BR" i="1">
                        <a:latin typeface="Cambria Math" panose="02040503050406030204" pitchFamily="18" charset="0"/>
                        <a:cs typeface="Cambria Math" panose="02040503050406030204" pitchFamily="18" charset="0"/>
                      </a:rPr>
                      <m:t>𝐴</m:t>
                    </m:r>
                    <m:r>
                      <a:rPr lang="en-US" altLang="pt-BR" i="1">
                        <a:latin typeface="Cambria Math" panose="02040503050406030204" pitchFamily="18" charset="0"/>
                        <a:cs typeface="Cambria Math" panose="02040503050406030204" pitchFamily="18" charset="0"/>
                      </a:rPr>
                      <m:t>𝜔</m:t>
                    </m:r>
                    <m:r>
                      <a:rPr lang="en-US" altLang="pt-BR" i="1">
                        <a:latin typeface="Cambria Math" panose="02040503050406030204" pitchFamily="18" charset="0"/>
                        <a:cs typeface="Cambria Math" panose="02040503050406030204" pitchFamily="18" charset="0"/>
                      </a:rPr>
                      <m:t>=</m:t>
                    </m:r>
                    <m:r>
                      <a:rPr lang="en-US" altLang="pt-BR" i="1">
                        <a:latin typeface="Cambria Math" panose="02040503050406030204" pitchFamily="18" charset="0"/>
                        <a:cs typeface="Cambria Math" panose="02040503050406030204" pitchFamily="18" charset="0"/>
                      </a:rPr>
                      <m:t>𝐴</m:t>
                    </m:r>
                    <m:r>
                      <a:rPr lang="en-US" altLang="pt-BR" i="1">
                        <a:latin typeface="Cambria Math" panose="02040503050406030204" pitchFamily="18" charset="0"/>
                        <a:cs typeface="Cambria Math" panose="02040503050406030204" pitchFamily="18" charset="0"/>
                      </a:rPr>
                      <m:t>2</m:t>
                    </m:r>
                    <m:r>
                      <a:rPr lang="en-US" altLang="pt-BR" i="1">
                        <a:latin typeface="Cambria Math" panose="02040503050406030204" pitchFamily="18" charset="0"/>
                        <a:cs typeface="Cambria Math" panose="02040503050406030204" pitchFamily="18" charset="0"/>
                      </a:rPr>
                      <m:t>𝜋</m:t>
                    </m:r>
                    <m:r>
                      <a:rPr lang="en-US" altLang="pt-BR" i="1">
                        <a:latin typeface="Cambria Math" panose="02040503050406030204" pitchFamily="18" charset="0"/>
                        <a:cs typeface="Cambria Math" panose="02040503050406030204" pitchFamily="18" charset="0"/>
                      </a:rPr>
                      <m:t>𝑓</m:t>
                    </m:r>
                  </m:oMath>
                </a14:m>
                <a:r>
                  <a:rPr lang="pt-BR" altLang="en-US">
                    <a:latin typeface="Cambria Math" panose="02040503050406030204" pitchFamily="18" charset="0"/>
                    <a:cs typeface="Cambria Math" panose="02040503050406030204" pitchFamily="18" charset="0"/>
                  </a:rPr>
                  <a:t>. P</a:t>
                </a:r>
                <a:r>
                  <a:rPr lang="pt-BR" altLang="en-US">
                    <a:latin typeface="Comic Sans MS" panose="030F0702030302020204" pitchFamily="66" charset="0"/>
                    <a:cs typeface="Comic Sans MS" panose="030F0702030302020204" pitchFamily="66" charset="0"/>
                  </a:rPr>
                  <a:t>ara um circuito acompanhar bem o sinal devermos ter entao SR &gt; </a:t>
                </a:r>
                <a14:m>
                  <m:oMath xmlns:m="http://schemas.openxmlformats.org/officeDocument/2006/math">
                    <m:r>
                      <a:rPr lang="en-US" altLang="pt-BR" i="1">
                        <a:latin typeface="Cambria Math" panose="02040503050406030204" pitchFamily="18" charset="0"/>
                        <a:cs typeface="Cambria Math" panose="02040503050406030204" pitchFamily="18" charset="0"/>
                      </a:rPr>
                      <m:t>𝐴</m:t>
                    </m:r>
                    <m:r>
                      <a:rPr lang="en-US" altLang="pt-BR" i="1">
                        <a:latin typeface="Cambria Math" panose="02040503050406030204" pitchFamily="18" charset="0"/>
                        <a:cs typeface="Cambria Math" panose="02040503050406030204" pitchFamily="18" charset="0"/>
                      </a:rPr>
                      <m:t>2</m:t>
                    </m:r>
                    <m:r>
                      <a:rPr lang="en-US" altLang="pt-BR" i="1">
                        <a:latin typeface="Cambria Math" panose="02040503050406030204" pitchFamily="18" charset="0"/>
                        <a:cs typeface="Cambria Math" panose="02040503050406030204" pitchFamily="18" charset="0"/>
                      </a:rPr>
                      <m:t>𝜋</m:t>
                    </m:r>
                    <m:r>
                      <a:rPr lang="en-US" altLang="pt-BR" i="1">
                        <a:latin typeface="Cambria Math" panose="02040503050406030204" pitchFamily="18" charset="0"/>
                        <a:cs typeface="Cambria Math" panose="02040503050406030204" pitchFamily="18" charset="0"/>
                      </a:rPr>
                      <m:t>𝑓</m:t>
                    </m:r>
                  </m:oMath>
                </a14:m>
                <a:r>
                  <a:rPr lang="pt-BR" altLang="en-US">
                    <a:latin typeface="Cambria Math" panose="02040503050406030204" pitchFamily="18" charset="0"/>
                    <a:cs typeface="Cambria Math" panose="02040503050406030204" pitchFamily="18" charset="0"/>
                  </a:rPr>
                  <a:t>. </a:t>
                </a:r>
                <a:r>
                  <a:rPr lang="pt-BR" altLang="en-US">
                    <a:latin typeface="Comic Sans MS" panose="030F0702030302020204" pitchFamily="66" charset="0"/>
                    <a:cs typeface="Comic Sans MS" panose="030F0702030302020204" pitchFamily="66" charset="0"/>
                  </a:rPr>
                  <a:t> </a:t>
                </a:r>
                <a:endParaRPr lang="pt-BR" altLang="en-US">
                  <a:latin typeface="Comic Sans MS" panose="030F0702030302020204" pitchFamily="66" charset="0"/>
                  <a:cs typeface="Comic Sans MS" panose="030F0702030302020204" pitchFamily="66"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3813175" y="1856105"/>
                <a:ext cx="7449820" cy="108902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692150" y="208280"/>
            <a:ext cx="10527665" cy="183515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Algumas Limitações</a:t>
            </a:r>
            <a:endParaRPr lang="pt-BR" b="1" dirty="0" smtClean="0">
              <a:solidFill>
                <a:srgbClr val="C00000"/>
              </a:solidFill>
              <a:latin typeface="Comic Sans MS" panose="030F0702030302020204" pitchFamily="66" charset="0"/>
              <a:cs typeface="Comic Sans MS" panose="030F0702030302020204" pitchFamily="66" charset="0"/>
            </a:endParaRPr>
          </a:p>
          <a:p>
            <a:pPr marL="0" indent="0">
              <a:buNone/>
            </a:pPr>
            <a:r>
              <a:rPr lang="pt-BR" b="1" dirty="0" smtClean="0">
                <a:solidFill>
                  <a:schemeClr val="tx1"/>
                </a:solidFill>
                <a:latin typeface="Comic Sans MS" panose="030F0702030302020204" pitchFamily="66" charset="0"/>
                <a:cs typeface="Comic Sans MS" panose="030F0702030302020204" pitchFamily="66" charset="0"/>
              </a:rPr>
              <a:t>2. Tensão de offset</a:t>
            </a:r>
            <a:endParaRPr lang="pt-BR" b="1" dirty="0" smtClean="0">
              <a:latin typeface="Comic Sans MS" panose="030F0702030302020204" pitchFamily="66" charset="0"/>
              <a:cs typeface="Comic Sans MS" panose="030F0702030302020204" pitchFamily="66" charset="0"/>
            </a:endParaRPr>
          </a:p>
          <a:p>
            <a:pPr marL="0" indent="0">
              <a:buNone/>
            </a:pPr>
            <a:r>
              <a:rPr lang="pt-BR" b="1" dirty="0" smtClean="0">
                <a:latin typeface="Comic Sans MS" panose="030F0702030302020204" pitchFamily="66" charset="0"/>
                <a:cs typeface="Comic Sans MS" panose="030F0702030302020204" pitchFamily="66" charset="0"/>
              </a:rPr>
              <a:t>No amplificador real, devido a não simetrias na entrada e a sua estrutura, para que a saída esteja em zero (supondo que esse seja o ponto intermediario entre V</a:t>
            </a:r>
            <a:r>
              <a:rPr lang="pt-BR" b="1" baseline="-25000" dirty="0" smtClean="0">
                <a:latin typeface="Comic Sans MS" panose="030F0702030302020204" pitchFamily="66" charset="0"/>
                <a:cs typeface="Comic Sans MS" panose="030F0702030302020204" pitchFamily="66" charset="0"/>
              </a:rPr>
              <a:t>CC</a:t>
            </a:r>
            <a:r>
              <a:rPr lang="pt-BR" b="1" dirty="0" smtClean="0">
                <a:latin typeface="Comic Sans MS" panose="030F0702030302020204" pitchFamily="66" charset="0"/>
                <a:cs typeface="Comic Sans MS" panose="030F0702030302020204" pitchFamily="66" charset="0"/>
              </a:rPr>
              <a:t> e V</a:t>
            </a:r>
            <a:r>
              <a:rPr lang="pt-BR" b="1" baseline="-25000" dirty="0" smtClean="0">
                <a:latin typeface="Comic Sans MS" panose="030F0702030302020204" pitchFamily="66" charset="0"/>
                <a:cs typeface="Comic Sans MS" panose="030F0702030302020204" pitchFamily="66" charset="0"/>
              </a:rPr>
              <a:t>EE</a:t>
            </a:r>
            <a:r>
              <a:rPr lang="pt-BR" b="1" dirty="0" smtClean="0">
                <a:latin typeface="Comic Sans MS" panose="030F0702030302020204" pitchFamily="66" charset="0"/>
                <a:cs typeface="Comic Sans MS" panose="030F0702030302020204" pitchFamily="66" charset="0"/>
              </a:rPr>
              <a:t>) a entrada tem de ter uma tensão de </a:t>
            </a:r>
            <a:r>
              <a:rPr lang="pt-BR" b="1" i="1" dirty="0" smtClean="0">
                <a:latin typeface="Comic Sans MS" panose="030F0702030302020204" pitchFamily="66" charset="0"/>
                <a:cs typeface="Comic Sans MS" panose="030F0702030302020204" pitchFamily="66" charset="0"/>
              </a:rPr>
              <a:t>offset</a:t>
            </a:r>
            <a:r>
              <a:rPr lang="pt-BR" b="1" dirty="0" smtClean="0">
                <a:latin typeface="Comic Sans MS" panose="030F0702030302020204" pitchFamily="66" charset="0"/>
                <a:cs typeface="Comic Sans MS" panose="030F0702030302020204" pitchFamily="66" charset="0"/>
              </a:rPr>
              <a:t> aplicada.</a:t>
            </a:r>
            <a:r>
              <a:rPr lang="pt-BR" sz="2400" b="1" dirty="0" smtClean="0">
                <a:latin typeface="Comic Sans MS" panose="030F0702030302020204" pitchFamily="66" charset="0"/>
                <a:cs typeface="Comic Sans MS" panose="030F0702030302020204" pitchFamily="66" charset="0"/>
              </a:rPr>
              <a:t> </a:t>
            </a:r>
            <a:endParaRPr lang="pt-BR" sz="2400" b="1" dirty="0" smtClean="0">
              <a:latin typeface="Comic Sans MS" panose="030F0702030302020204" pitchFamily="66" charset="0"/>
              <a:cs typeface="Comic Sans MS" panose="030F0702030302020204" pitchFamily="66" charset="0"/>
            </a:endParaRPr>
          </a:p>
        </p:txBody>
      </p:sp>
      <p:sp>
        <p:nvSpPr>
          <p:cNvPr id="36" name="CaixaDeTexto 20"/>
          <p:cNvSpPr txBox="1"/>
          <p:nvPr/>
        </p:nvSpPr>
        <p:spPr>
          <a:xfrm>
            <a:off x="5448300" y="4610100"/>
            <a:ext cx="477520" cy="460375"/>
          </a:xfrm>
          <a:prstGeom prst="rect">
            <a:avLst/>
          </a:prstGeom>
          <a:solidFill>
            <a:schemeClr val="bg1"/>
          </a:solidFill>
        </p:spPr>
        <p:txBody>
          <a:bodyPr wrap="none" rtlCol="0">
            <a:spAutoFit/>
          </a:bodyPr>
          <a:lstStyle/>
          <a:p>
            <a:r>
              <a:rPr lang="pt-BR" sz="2400" dirty="0" err="1" smtClean="0"/>
              <a:t>V</a:t>
            </a:r>
            <a:r>
              <a:rPr lang="pt-BR" sz="2400" baseline="-25000" dirty="0" err="1" smtClean="0"/>
              <a:t>D</a:t>
            </a:r>
            <a:endParaRPr lang="pt-BR" sz="2400" baseline="-25000" dirty="0" err="1" smtClean="0"/>
          </a:p>
        </p:txBody>
      </p:sp>
      <p:sp>
        <p:nvSpPr>
          <p:cNvPr id="37" name="CaixaDeTexto 21"/>
          <p:cNvSpPr txBox="1"/>
          <p:nvPr/>
        </p:nvSpPr>
        <p:spPr>
          <a:xfrm>
            <a:off x="2821940" y="2940685"/>
            <a:ext cx="455930" cy="460375"/>
          </a:xfrm>
          <a:prstGeom prst="rect">
            <a:avLst/>
          </a:prstGeom>
          <a:solidFill>
            <a:schemeClr val="bg1"/>
          </a:solidFill>
        </p:spPr>
        <p:txBody>
          <a:bodyPr wrap="square" rtlCol="0">
            <a:spAutoFit/>
          </a:bodyPr>
          <a:lstStyle/>
          <a:p>
            <a:r>
              <a:rPr lang="pt-BR" sz="2400" dirty="0" smtClean="0"/>
              <a:t>V</a:t>
            </a:r>
            <a:r>
              <a:rPr lang="pt-BR" sz="2400" baseline="-25000" dirty="0"/>
              <a:t>0</a:t>
            </a:r>
            <a:endParaRPr lang="pt-BR" sz="2400" baseline="-25000" dirty="0"/>
          </a:p>
        </p:txBody>
      </p:sp>
      <p:sp>
        <p:nvSpPr>
          <p:cNvPr id="38" name="Forma livre 37"/>
          <p:cNvSpPr/>
          <p:nvPr/>
        </p:nvSpPr>
        <p:spPr>
          <a:xfrm>
            <a:off x="1684020" y="3764280"/>
            <a:ext cx="3558540" cy="2184400"/>
          </a:xfrm>
          <a:custGeom>
            <a:avLst/>
            <a:gdLst>
              <a:gd name="connsiteX0" fmla="*/ 0 w 3558746"/>
              <a:gd name="connsiteY0" fmla="*/ 2163626 h 2184373"/>
              <a:gd name="connsiteX1" fmla="*/ 486033 w 3558746"/>
              <a:gd name="connsiteY1" fmla="*/ 2163626 h 2184373"/>
              <a:gd name="connsiteX2" fmla="*/ 963827 w 3558746"/>
              <a:gd name="connsiteY2" fmla="*/ 2163626 h 2184373"/>
              <a:gd name="connsiteX3" fmla="*/ 1342768 w 3558746"/>
              <a:gd name="connsiteY3" fmla="*/ 1883539 h 2184373"/>
              <a:gd name="connsiteX4" fmla="*/ 1902941 w 3558746"/>
              <a:gd name="connsiteY4" fmla="*/ 894999 h 2184373"/>
              <a:gd name="connsiteX5" fmla="*/ 2273643 w 3558746"/>
              <a:gd name="connsiteY5" fmla="*/ 235972 h 2184373"/>
              <a:gd name="connsiteX6" fmla="*/ 2561968 w 3558746"/>
              <a:gd name="connsiteY6" fmla="*/ 21788 h 2184373"/>
              <a:gd name="connsiteX7" fmla="*/ 3006811 w 3558746"/>
              <a:gd name="connsiteY7" fmla="*/ 5312 h 2184373"/>
              <a:gd name="connsiteX8" fmla="*/ 3558746 w 3558746"/>
              <a:gd name="connsiteY8" fmla="*/ 5312 h 218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58746" h="2184373">
                <a:moveTo>
                  <a:pt x="0" y="2163626"/>
                </a:moveTo>
                <a:lnTo>
                  <a:pt x="486033" y="2163626"/>
                </a:lnTo>
                <a:cubicBezTo>
                  <a:pt x="646671" y="2163626"/>
                  <a:pt x="821038" y="2210307"/>
                  <a:pt x="963827" y="2163626"/>
                </a:cubicBezTo>
                <a:cubicBezTo>
                  <a:pt x="1106616" y="2116945"/>
                  <a:pt x="1186249" y="2094977"/>
                  <a:pt x="1342768" y="1883539"/>
                </a:cubicBezTo>
                <a:cubicBezTo>
                  <a:pt x="1499287" y="1672101"/>
                  <a:pt x="1902941" y="894999"/>
                  <a:pt x="1902941" y="894999"/>
                </a:cubicBezTo>
                <a:cubicBezTo>
                  <a:pt x="2058087" y="620404"/>
                  <a:pt x="2163805" y="381507"/>
                  <a:pt x="2273643" y="235972"/>
                </a:cubicBezTo>
                <a:cubicBezTo>
                  <a:pt x="2383481" y="90437"/>
                  <a:pt x="2439773" y="60231"/>
                  <a:pt x="2561968" y="21788"/>
                </a:cubicBezTo>
                <a:cubicBezTo>
                  <a:pt x="2684163" y="-16655"/>
                  <a:pt x="2840681" y="8058"/>
                  <a:pt x="3006811" y="5312"/>
                </a:cubicBezTo>
                <a:cubicBezTo>
                  <a:pt x="3172941" y="2566"/>
                  <a:pt x="3365843" y="3939"/>
                  <a:pt x="3558746" y="5312"/>
                </a:cubicBezTo>
              </a:path>
            </a:pathLst>
          </a:cu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 name="Retângulo 38"/>
          <p:cNvSpPr/>
          <p:nvPr/>
        </p:nvSpPr>
        <p:spPr>
          <a:xfrm>
            <a:off x="3919855" y="3656965"/>
            <a:ext cx="205740" cy="1847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1" name="Retângulo 40"/>
          <p:cNvSpPr/>
          <p:nvPr/>
        </p:nvSpPr>
        <p:spPr>
          <a:xfrm>
            <a:off x="2821940" y="5865495"/>
            <a:ext cx="205740" cy="1847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46" name="Conector de Seta Reta 45"/>
          <p:cNvCxnSpPr/>
          <p:nvPr/>
        </p:nvCxnSpPr>
        <p:spPr>
          <a:xfrm>
            <a:off x="3319780" y="3080385"/>
            <a:ext cx="0" cy="2916000"/>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7" name="Conector de Seta Reta 46"/>
          <p:cNvCxnSpPr/>
          <p:nvPr/>
        </p:nvCxnSpPr>
        <p:spPr>
          <a:xfrm>
            <a:off x="1146175" y="4674870"/>
            <a:ext cx="457708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2110740" y="3748405"/>
            <a:ext cx="3571875" cy="698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a:off x="1455420" y="5948680"/>
            <a:ext cx="3571875" cy="698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52" name="Caixa de Texto 51"/>
          <p:cNvSpPr txBox="1"/>
          <p:nvPr/>
        </p:nvSpPr>
        <p:spPr>
          <a:xfrm>
            <a:off x="2334895" y="4324350"/>
            <a:ext cx="741680" cy="368300"/>
          </a:xfrm>
          <a:prstGeom prst="rect">
            <a:avLst/>
          </a:prstGeom>
          <a:noFill/>
        </p:spPr>
        <p:txBody>
          <a:bodyPr wrap="square" rtlCol="0">
            <a:spAutoFit/>
          </a:bodyPr>
          <a:lstStyle/>
          <a:p>
            <a:r>
              <a:rPr lang="pt-BR" altLang="en-US"/>
              <a:t>offset</a:t>
            </a:r>
            <a:endParaRPr lang="pt-BR" altLang="en-US"/>
          </a:p>
        </p:txBody>
      </p:sp>
      <p:sp>
        <p:nvSpPr>
          <p:cNvPr id="54" name="Forma livre 53"/>
          <p:cNvSpPr/>
          <p:nvPr/>
        </p:nvSpPr>
        <p:spPr>
          <a:xfrm>
            <a:off x="2926715" y="4474210"/>
            <a:ext cx="510540" cy="135890"/>
          </a:xfrm>
          <a:custGeom>
            <a:avLst/>
            <a:gdLst>
              <a:gd name="connisteX0" fmla="*/ 0 w 510540"/>
              <a:gd name="connsiteY0" fmla="*/ 108597 h 135795"/>
              <a:gd name="connisteX1" fmla="*/ 204470 w 510540"/>
              <a:gd name="connsiteY1" fmla="*/ 128917 h 135795"/>
              <a:gd name="connisteX2" fmla="*/ 224790 w 510540"/>
              <a:gd name="connsiteY2" fmla="*/ 12 h 135795"/>
              <a:gd name="connisteX3" fmla="*/ 510540 w 510540"/>
              <a:gd name="connsiteY3" fmla="*/ 121932 h 135795"/>
            </a:gdLst>
            <a:ahLst/>
            <a:cxnLst>
              <a:cxn ang="0">
                <a:pos x="connisteX0" y="connsiteY0"/>
              </a:cxn>
              <a:cxn ang="0">
                <a:pos x="connisteX1" y="connsiteY1"/>
              </a:cxn>
              <a:cxn ang="0">
                <a:pos x="connisteX2" y="connsiteY2"/>
              </a:cxn>
              <a:cxn ang="0">
                <a:pos x="connisteX3" y="connsiteY3"/>
              </a:cxn>
            </a:cxnLst>
            <a:rect l="l" t="t" r="r" b="b"/>
            <a:pathLst>
              <a:path w="510540" h="135796">
                <a:moveTo>
                  <a:pt x="0" y="108597"/>
                </a:moveTo>
                <a:cubicBezTo>
                  <a:pt x="40640" y="114947"/>
                  <a:pt x="159385" y="150507"/>
                  <a:pt x="204470" y="128917"/>
                </a:cubicBezTo>
                <a:cubicBezTo>
                  <a:pt x="249555" y="107327"/>
                  <a:pt x="163830" y="1282"/>
                  <a:pt x="224790" y="12"/>
                </a:cubicBezTo>
                <a:cubicBezTo>
                  <a:pt x="285750" y="-1258"/>
                  <a:pt x="454025" y="95262"/>
                  <a:pt x="510540" y="121932"/>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7" name="Grupo 56"/>
          <p:cNvGrpSpPr/>
          <p:nvPr/>
        </p:nvGrpSpPr>
        <p:grpSpPr>
          <a:xfrm>
            <a:off x="7684053" y="3854471"/>
            <a:ext cx="2693645" cy="1375719"/>
            <a:chOff x="2026508" y="4098528"/>
            <a:chExt cx="2693645" cy="1375719"/>
          </a:xfrm>
        </p:grpSpPr>
        <p:sp>
          <p:nvSpPr>
            <p:cNvPr id="58" name="Triângulo isósceles 57"/>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59" name="Conector Reto 58"/>
            <p:cNvCxnSpPr>
              <a:stCxn id="58"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CaixaDeTexto 8"/>
            <p:cNvSpPr txBox="1"/>
            <p:nvPr/>
          </p:nvSpPr>
          <p:spPr>
            <a:xfrm>
              <a:off x="2517768" y="4123155"/>
              <a:ext cx="288324" cy="461665"/>
            </a:xfrm>
            <a:prstGeom prst="rect">
              <a:avLst/>
            </a:prstGeom>
            <a:noFill/>
          </p:spPr>
          <p:txBody>
            <a:bodyPr wrap="square" rtlCol="0">
              <a:spAutoFit/>
            </a:bodyPr>
            <a:lstStyle/>
            <a:p>
              <a:r>
                <a:rPr lang="pt-BR" sz="2400" dirty="0" smtClean="0"/>
                <a:t>+</a:t>
              </a:r>
              <a:endParaRPr lang="pt-BR" sz="2400" dirty="0"/>
            </a:p>
          </p:txBody>
        </p:sp>
        <p:sp>
          <p:nvSpPr>
            <p:cNvPr id="64" name="CaixaDeTexto 9"/>
            <p:cNvSpPr txBox="1"/>
            <p:nvPr/>
          </p:nvSpPr>
          <p:spPr>
            <a:xfrm>
              <a:off x="2485886" y="4969039"/>
              <a:ext cx="288324" cy="461665"/>
            </a:xfrm>
            <a:prstGeom prst="rect">
              <a:avLst/>
            </a:prstGeom>
            <a:noFill/>
          </p:spPr>
          <p:txBody>
            <a:bodyPr wrap="square" rtlCol="0">
              <a:spAutoFit/>
            </a:bodyPr>
            <a:lstStyle/>
            <a:p>
              <a:r>
                <a:rPr lang="pt-BR" sz="2400" dirty="0"/>
                <a:t>-</a:t>
              </a:r>
              <a:endParaRPr lang="pt-BR" sz="2400" dirty="0"/>
            </a:p>
          </p:txBody>
        </p:sp>
        <p:sp>
          <p:nvSpPr>
            <p:cNvPr id="65" name="CaixaDeTexto 10"/>
            <p:cNvSpPr txBox="1"/>
            <p:nvPr/>
          </p:nvSpPr>
          <p:spPr>
            <a:xfrm>
              <a:off x="3785433" y="4325554"/>
              <a:ext cx="934720" cy="460375"/>
            </a:xfrm>
            <a:prstGeom prst="rect">
              <a:avLst/>
            </a:prstGeom>
            <a:noFill/>
          </p:spPr>
          <p:txBody>
            <a:bodyPr wrap="none" rtlCol="0">
              <a:spAutoFit/>
            </a:bodyPr>
            <a:lstStyle/>
            <a:p>
              <a:r>
                <a:rPr lang="pt-BR" sz="2400" dirty="0" smtClean="0"/>
                <a:t>V</a:t>
              </a:r>
              <a:r>
                <a:rPr lang="pt-BR" sz="2400" baseline="-25000" dirty="0" smtClean="0"/>
                <a:t>0</a:t>
              </a:r>
              <a:r>
                <a:rPr lang="pt-BR" sz="2400" dirty="0" smtClean="0"/>
                <a:t>=0V</a:t>
              </a:r>
              <a:endParaRPr lang="pt-BR" sz="2400" dirty="0" smtClean="0"/>
            </a:p>
          </p:txBody>
        </p:sp>
        <p:sp>
          <p:nvSpPr>
            <p:cNvPr id="66" name="Forma livre 65"/>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4" name="CaixaDeTexto 47"/>
          <p:cNvSpPr txBox="1"/>
          <p:nvPr/>
        </p:nvSpPr>
        <p:spPr>
          <a:xfrm>
            <a:off x="6853335" y="5081499"/>
            <a:ext cx="1425575" cy="460375"/>
          </a:xfrm>
          <a:prstGeom prst="rect">
            <a:avLst/>
          </a:prstGeom>
          <a:noFill/>
        </p:spPr>
        <p:txBody>
          <a:bodyPr wrap="none" rtlCol="0">
            <a:spAutoFit/>
          </a:bodyPr>
          <a:lstStyle/>
          <a:p>
            <a:r>
              <a:rPr lang="pt-BR" sz="2400" dirty="0"/>
              <a:t>V</a:t>
            </a:r>
            <a:r>
              <a:rPr lang="pt-BR" sz="2400" baseline="-25000" dirty="0"/>
              <a:t>D</a:t>
            </a:r>
            <a:r>
              <a:rPr lang="pt-BR" sz="2400" dirty="0"/>
              <a:t> = V</a:t>
            </a:r>
            <a:r>
              <a:rPr lang="pt-BR" sz="2400" baseline="-25000" dirty="0"/>
              <a:t>Offset</a:t>
            </a:r>
            <a:endParaRPr lang="pt-BR" sz="2400" baseline="-25000" dirty="0"/>
          </a:p>
        </p:txBody>
      </p:sp>
      <p:sp>
        <p:nvSpPr>
          <p:cNvPr id="75" name="CaixaDeTexto 47"/>
          <p:cNvSpPr txBox="1"/>
          <p:nvPr/>
        </p:nvSpPr>
        <p:spPr>
          <a:xfrm>
            <a:off x="7292755" y="4264889"/>
            <a:ext cx="546735" cy="460375"/>
          </a:xfrm>
          <a:prstGeom prst="rect">
            <a:avLst/>
          </a:prstGeom>
          <a:noFill/>
        </p:spPr>
        <p:txBody>
          <a:bodyPr wrap="none" rtlCol="0">
            <a:spAutoFit/>
          </a:bodyPr>
          <a:lstStyle/>
          <a:p>
            <a:r>
              <a:rPr lang="pt-BR" sz="2400" dirty="0"/>
              <a:t>V</a:t>
            </a:r>
            <a:r>
              <a:rPr lang="pt-BR" sz="2400" baseline="-25000" dirty="0"/>
              <a:t>D</a:t>
            </a:r>
            <a:r>
              <a:rPr lang="pt-BR" sz="2400" dirty="0"/>
              <a:t> </a:t>
            </a:r>
            <a:endParaRPr lang="pt-BR" sz="2400" baseline="-25000" dirty="0"/>
          </a:p>
        </p:txBody>
      </p:sp>
      <p:sp>
        <p:nvSpPr>
          <p:cNvPr id="76" name="Espaço Reservado para Conteúdo 2"/>
          <p:cNvSpPr txBox="1"/>
          <p:nvPr/>
        </p:nvSpPr>
        <p:spPr>
          <a:xfrm>
            <a:off x="5346700" y="5801995"/>
            <a:ext cx="6387465" cy="57658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chemeClr val="tx1"/>
                </a:solidFill>
                <a:latin typeface="Comic Sans MS" panose="030F0702030302020204" pitchFamily="66" charset="0"/>
                <a:cs typeface="Comic Sans MS" panose="030F0702030302020204" pitchFamily="66" charset="0"/>
                <a:sym typeface="+mn-ea"/>
              </a:rPr>
              <a:t>V</a:t>
            </a:r>
            <a:r>
              <a:rPr lang="pt-BR" b="1" baseline="-25000" dirty="0" smtClean="0">
                <a:solidFill>
                  <a:schemeClr val="tx1"/>
                </a:solidFill>
                <a:latin typeface="Comic Sans MS" panose="030F0702030302020204" pitchFamily="66" charset="0"/>
                <a:cs typeface="Comic Sans MS" panose="030F0702030302020204" pitchFamily="66" charset="0"/>
                <a:sym typeface="+mn-ea"/>
              </a:rPr>
              <a:t>offset</a:t>
            </a:r>
            <a:r>
              <a:rPr lang="pt-BR" b="1" dirty="0" smtClean="0">
                <a:solidFill>
                  <a:schemeClr val="tx1"/>
                </a:solidFill>
                <a:latin typeface="Comic Sans MS" panose="030F0702030302020204" pitchFamily="66" charset="0"/>
                <a:cs typeface="Comic Sans MS" panose="030F0702030302020204" pitchFamily="66" charset="0"/>
                <a:sym typeface="+mn-ea"/>
              </a:rPr>
              <a:t> é igual a uns poucos milivolts</a:t>
            </a:r>
            <a:endParaRPr lang="pt-BR" b="1" dirty="0" smtClean="0">
              <a:solidFill>
                <a:schemeClr val="tx1"/>
              </a:solidFill>
              <a:latin typeface="Comic Sans MS" panose="030F0702030302020204" pitchFamily="66" charset="0"/>
              <a:cs typeface="Comic Sans MS" panose="030F0702030302020204" pitchFamily="66" charset="0"/>
              <a:sym typeface="+mn-ea"/>
            </a:endParaRPr>
          </a:p>
        </p:txBody>
      </p:sp>
      <p:sp>
        <p:nvSpPr>
          <p:cNvPr id="77" name="CaixaDeTexto 21"/>
          <p:cNvSpPr txBox="1"/>
          <p:nvPr/>
        </p:nvSpPr>
        <p:spPr>
          <a:xfrm>
            <a:off x="2750185" y="3405505"/>
            <a:ext cx="471170" cy="368300"/>
          </a:xfrm>
          <a:prstGeom prst="rect">
            <a:avLst/>
          </a:prstGeom>
          <a:solidFill>
            <a:schemeClr val="bg1"/>
          </a:solidFill>
        </p:spPr>
        <p:txBody>
          <a:bodyPr wrap="none" rtlCol="0">
            <a:spAutoFit/>
          </a:bodyPr>
          <a:lstStyle/>
          <a:p>
            <a:r>
              <a:rPr lang="pt-BR" dirty="0" smtClean="0"/>
              <a:t>V</a:t>
            </a:r>
            <a:r>
              <a:rPr lang="pt-BR" baseline="-25000" dirty="0" smtClean="0"/>
              <a:t>CC</a:t>
            </a:r>
            <a:endParaRPr lang="pt-BR" baseline="-25000" dirty="0" smtClean="0"/>
          </a:p>
        </p:txBody>
      </p:sp>
      <p:sp>
        <p:nvSpPr>
          <p:cNvPr id="78" name="CaixaDeTexto 21"/>
          <p:cNvSpPr txBox="1"/>
          <p:nvPr/>
        </p:nvSpPr>
        <p:spPr>
          <a:xfrm>
            <a:off x="3206115" y="5681980"/>
            <a:ext cx="457200" cy="368300"/>
          </a:xfrm>
          <a:prstGeom prst="rect">
            <a:avLst/>
          </a:prstGeom>
          <a:solidFill>
            <a:schemeClr val="bg1"/>
          </a:solidFill>
        </p:spPr>
        <p:txBody>
          <a:bodyPr wrap="none" rtlCol="0">
            <a:spAutoFit/>
          </a:bodyPr>
          <a:lstStyle/>
          <a:p>
            <a:r>
              <a:rPr lang="pt-BR" dirty="0" smtClean="0"/>
              <a:t>V</a:t>
            </a:r>
            <a:r>
              <a:rPr lang="pt-BR" baseline="-25000" dirty="0" smtClean="0"/>
              <a:t>EE</a:t>
            </a:r>
            <a:endParaRPr lang="pt-BR" baseline="-25000" dirty="0" smtClean="0"/>
          </a:p>
        </p:txBody>
      </p:sp>
      <p:cxnSp>
        <p:nvCxnSpPr>
          <p:cNvPr id="5" name="Conector Reto 4"/>
          <p:cNvCxnSpPr/>
          <p:nvPr/>
        </p:nvCxnSpPr>
        <p:spPr>
          <a:xfrm>
            <a:off x="3303878" y="4633953"/>
            <a:ext cx="267071" cy="0"/>
          </a:xfrm>
          <a:prstGeom prst="line">
            <a:avLst/>
          </a:prstGeom>
          <a:ln w="25400">
            <a:solidFill>
              <a:srgbClr val="FFC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692150" y="203200"/>
            <a:ext cx="10527665" cy="183515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2400" b="1" dirty="0" smtClean="0">
                <a:solidFill>
                  <a:srgbClr val="C00000"/>
                </a:solidFill>
                <a:latin typeface="Comic Sans MS" panose="030F0702030302020204" pitchFamily="66" charset="0"/>
                <a:cs typeface="Comic Sans MS" panose="030F0702030302020204" pitchFamily="66" charset="0"/>
              </a:rPr>
              <a:t>Algumas Limitações</a:t>
            </a:r>
            <a:endParaRPr lang="pt-BR" sz="2400" b="1" dirty="0" smtClean="0">
              <a:solidFill>
                <a:srgbClr val="C00000"/>
              </a:solidFill>
              <a:latin typeface="Comic Sans MS" panose="030F0702030302020204" pitchFamily="66" charset="0"/>
              <a:cs typeface="Comic Sans MS" panose="030F0702030302020204" pitchFamily="66" charset="0"/>
            </a:endParaRPr>
          </a:p>
          <a:p>
            <a:pPr marL="0" indent="0">
              <a:buNone/>
            </a:pPr>
            <a:r>
              <a:rPr lang="pt-BR" sz="2400" b="1" dirty="0" smtClean="0">
                <a:solidFill>
                  <a:schemeClr val="tx1"/>
                </a:solidFill>
                <a:latin typeface="Comic Sans MS" panose="030F0702030302020204" pitchFamily="66" charset="0"/>
                <a:cs typeface="Comic Sans MS" panose="030F0702030302020204" pitchFamily="66" charset="0"/>
              </a:rPr>
              <a:t>2. Tensão de offset</a:t>
            </a:r>
            <a:endParaRPr lang="pt-BR" sz="2400" b="1" dirty="0" smtClean="0">
              <a:latin typeface="Comic Sans MS" panose="030F0702030302020204" pitchFamily="66" charset="0"/>
              <a:cs typeface="Comic Sans MS" panose="030F0702030302020204" pitchFamily="66" charset="0"/>
            </a:endParaRPr>
          </a:p>
          <a:p>
            <a:pPr marL="0" indent="0">
              <a:buNone/>
            </a:pPr>
            <a:r>
              <a:rPr lang="pt-BR" sz="2400" b="1" dirty="0" smtClean="0">
                <a:latin typeface="Comic Sans MS" panose="030F0702030302020204" pitchFamily="66" charset="0"/>
                <a:cs typeface="Comic Sans MS" panose="030F0702030302020204" pitchFamily="66" charset="0"/>
              </a:rPr>
              <a:t>Um amplificador real pode ser modelado como um amplificador ideal, sem </a:t>
            </a:r>
            <a:r>
              <a:rPr lang="pt-BR" sz="2400" b="1" i="1" dirty="0" smtClean="0">
                <a:latin typeface="Comic Sans MS" panose="030F0702030302020204" pitchFamily="66" charset="0"/>
                <a:cs typeface="Comic Sans MS" panose="030F0702030302020204" pitchFamily="66" charset="0"/>
              </a:rPr>
              <a:t>offset</a:t>
            </a:r>
            <a:r>
              <a:rPr lang="pt-BR" sz="2400" b="1" dirty="0" smtClean="0">
                <a:latin typeface="Comic Sans MS" panose="030F0702030302020204" pitchFamily="66" charset="0"/>
                <a:cs typeface="Comic Sans MS" panose="030F0702030302020204" pitchFamily="66" charset="0"/>
              </a:rPr>
              <a:t>, mais uma fonte de tensão</a:t>
            </a:r>
            <a:endParaRPr lang="pt-BR" sz="2400" b="1" dirty="0" smtClean="0">
              <a:latin typeface="Comic Sans MS" panose="030F0702030302020204" pitchFamily="66" charset="0"/>
              <a:cs typeface="Comic Sans MS" panose="030F0702030302020204" pitchFamily="66" charset="0"/>
            </a:endParaRPr>
          </a:p>
        </p:txBody>
      </p:sp>
      <p:grpSp>
        <p:nvGrpSpPr>
          <p:cNvPr id="57" name="Grupo 56"/>
          <p:cNvGrpSpPr/>
          <p:nvPr/>
        </p:nvGrpSpPr>
        <p:grpSpPr>
          <a:xfrm>
            <a:off x="3958590" y="3027066"/>
            <a:ext cx="3334278" cy="1375719"/>
            <a:chOff x="1162355" y="4098528"/>
            <a:chExt cx="3334278" cy="1375719"/>
          </a:xfrm>
        </p:grpSpPr>
        <p:sp>
          <p:nvSpPr>
            <p:cNvPr id="58" name="Triângulo isósceles 57"/>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59" name="Conector Reto 58"/>
            <p:cNvCxnSpPr>
              <a:stCxn id="58"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1162355" y="5224362"/>
              <a:ext cx="1370965" cy="8890"/>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62" name="CaixaDeTexto 8"/>
            <p:cNvSpPr txBox="1"/>
            <p:nvPr/>
          </p:nvSpPr>
          <p:spPr>
            <a:xfrm>
              <a:off x="2517768" y="4123155"/>
              <a:ext cx="288324" cy="461665"/>
            </a:xfrm>
            <a:prstGeom prst="rect">
              <a:avLst/>
            </a:prstGeom>
            <a:noFill/>
          </p:spPr>
          <p:txBody>
            <a:bodyPr wrap="square" rtlCol="0">
              <a:spAutoFit/>
            </a:bodyPr>
            <a:lstStyle/>
            <a:p>
              <a:r>
                <a:rPr lang="pt-BR" sz="2400" dirty="0" smtClean="0"/>
                <a:t>+</a:t>
              </a:r>
              <a:endParaRPr lang="pt-BR" sz="2400" dirty="0"/>
            </a:p>
          </p:txBody>
        </p:sp>
        <p:sp>
          <p:nvSpPr>
            <p:cNvPr id="64" name="CaixaDeTexto 9"/>
            <p:cNvSpPr txBox="1"/>
            <p:nvPr/>
          </p:nvSpPr>
          <p:spPr>
            <a:xfrm>
              <a:off x="2485886" y="4969039"/>
              <a:ext cx="288324" cy="461665"/>
            </a:xfrm>
            <a:prstGeom prst="rect">
              <a:avLst/>
            </a:prstGeom>
            <a:noFill/>
          </p:spPr>
          <p:txBody>
            <a:bodyPr wrap="square" rtlCol="0">
              <a:spAutoFit/>
            </a:bodyPr>
            <a:lstStyle/>
            <a:p>
              <a:r>
                <a:rPr lang="pt-BR" sz="2400" dirty="0"/>
                <a:t>-</a:t>
              </a:r>
              <a:endParaRPr lang="pt-BR" sz="2400" dirty="0"/>
            </a:p>
          </p:txBody>
        </p:sp>
        <p:sp>
          <p:nvSpPr>
            <p:cNvPr id="65" name="CaixaDeTexto 10"/>
            <p:cNvSpPr txBox="1"/>
            <p:nvPr/>
          </p:nvSpPr>
          <p:spPr>
            <a:xfrm>
              <a:off x="4040703" y="4325554"/>
              <a:ext cx="455930" cy="460375"/>
            </a:xfrm>
            <a:prstGeom prst="rect">
              <a:avLst/>
            </a:prstGeom>
            <a:noFill/>
          </p:spPr>
          <p:txBody>
            <a:bodyPr wrap="none" rtlCol="0">
              <a:spAutoFit/>
            </a:bodyPr>
            <a:lstStyle/>
            <a:p>
              <a:r>
                <a:rPr lang="pt-BR" sz="2400" dirty="0" smtClean="0"/>
                <a:t>V</a:t>
              </a:r>
              <a:r>
                <a:rPr lang="pt-BR" sz="2400" baseline="-25000" dirty="0" smtClean="0"/>
                <a:t>0</a:t>
              </a:r>
              <a:endParaRPr lang="pt-BR" sz="2400" dirty="0" smtClean="0"/>
            </a:p>
          </p:txBody>
        </p:sp>
      </p:grpSp>
      <p:sp>
        <p:nvSpPr>
          <p:cNvPr id="75" name="CaixaDeTexto 47"/>
          <p:cNvSpPr txBox="1"/>
          <p:nvPr/>
        </p:nvSpPr>
        <p:spPr>
          <a:xfrm>
            <a:off x="4324765" y="2537689"/>
            <a:ext cx="883285" cy="460375"/>
          </a:xfrm>
          <a:prstGeom prst="rect">
            <a:avLst/>
          </a:prstGeom>
          <a:noFill/>
        </p:spPr>
        <p:txBody>
          <a:bodyPr wrap="none" rtlCol="0">
            <a:spAutoFit/>
          </a:bodyPr>
          <a:lstStyle/>
          <a:p>
            <a:r>
              <a:rPr lang="pt-BR" sz="2400" dirty="0"/>
              <a:t>V</a:t>
            </a:r>
            <a:r>
              <a:rPr lang="pt-BR" sz="2400" baseline="-25000" dirty="0"/>
              <a:t>offset</a:t>
            </a:r>
            <a:r>
              <a:rPr lang="pt-BR" sz="2400" dirty="0"/>
              <a:t> </a:t>
            </a:r>
            <a:endParaRPr lang="pt-BR" sz="2400" baseline="-25000" dirty="0"/>
          </a:p>
        </p:txBody>
      </p:sp>
      <p:sp>
        <p:nvSpPr>
          <p:cNvPr id="76" name="Espaço Reservado para Conteúdo 2"/>
          <p:cNvSpPr txBox="1"/>
          <p:nvPr/>
        </p:nvSpPr>
        <p:spPr>
          <a:xfrm>
            <a:off x="3246120" y="5032375"/>
            <a:ext cx="4832350" cy="81089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2400" b="1" dirty="0" smtClean="0">
                <a:solidFill>
                  <a:schemeClr val="tx1"/>
                </a:solidFill>
                <a:latin typeface="Comic Sans MS" panose="030F0702030302020204" pitchFamily="66" charset="0"/>
                <a:cs typeface="Comic Sans MS" panose="030F0702030302020204" pitchFamily="66" charset="0"/>
                <a:sym typeface="+mn-ea"/>
              </a:rPr>
              <a:t>a fonte de tensão pode ser colocada em qualquer dos lados </a:t>
            </a:r>
            <a:endParaRPr lang="pt-BR" sz="2400" b="1" dirty="0" smtClean="0">
              <a:solidFill>
                <a:schemeClr val="tx1"/>
              </a:solidFill>
              <a:latin typeface="Comic Sans MS" panose="030F0702030302020204" pitchFamily="66" charset="0"/>
              <a:cs typeface="Comic Sans MS" panose="030F0702030302020204" pitchFamily="66" charset="0"/>
              <a:sym typeface="+mn-ea"/>
            </a:endParaRPr>
          </a:p>
        </p:txBody>
      </p:sp>
      <p:grpSp>
        <p:nvGrpSpPr>
          <p:cNvPr id="3" name="Grupo 2"/>
          <p:cNvGrpSpPr/>
          <p:nvPr/>
        </p:nvGrpSpPr>
        <p:grpSpPr>
          <a:xfrm rot="5400000">
            <a:off x="4310918" y="2641386"/>
            <a:ext cx="503232" cy="1207887"/>
            <a:chOff x="758" y="5611"/>
            <a:chExt cx="792" cy="1902"/>
          </a:xfrm>
        </p:grpSpPr>
        <p:cxnSp>
          <p:nvCxnSpPr>
            <p:cNvPr id="17" name="Conector Reto 16"/>
            <p:cNvCxnSpPr/>
            <p:nvPr/>
          </p:nvCxnSpPr>
          <p:spPr>
            <a:xfrm>
              <a:off x="1212" y="5713"/>
              <a:ext cx="12" cy="1800"/>
            </a:xfrm>
            <a:prstGeom prst="line">
              <a:avLst/>
            </a:prstGeom>
            <a:ln w="19050">
              <a:solidFill>
                <a:schemeClr val="tx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5" name="Elipse 14"/>
            <p:cNvSpPr/>
            <p:nvPr/>
          </p:nvSpPr>
          <p:spPr>
            <a:xfrm>
              <a:off x="864" y="6127"/>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8"/>
            <p:cNvSpPr txBox="1"/>
            <p:nvPr/>
          </p:nvSpPr>
          <p:spPr>
            <a:xfrm>
              <a:off x="758" y="5611"/>
              <a:ext cx="454" cy="727"/>
            </a:xfrm>
            <a:prstGeom prst="rect">
              <a:avLst/>
            </a:prstGeom>
            <a:noFill/>
          </p:spPr>
          <p:txBody>
            <a:bodyPr wrap="square" rtlCol="0">
              <a:spAutoFit/>
            </a:bodyPr>
            <a:lstStyle/>
            <a:p>
              <a:r>
                <a:rPr lang="pt-BR" sz="2400" dirty="0" smtClean="0"/>
                <a:t>+</a:t>
              </a:r>
              <a:endParaRPr lang="pt-BR" sz="2400" dirty="0"/>
            </a:p>
          </p:txBody>
        </p:sp>
      </p:grpSp>
      <p:sp>
        <p:nvSpPr>
          <p:cNvPr id="5" name="Retângulo arredondado 4"/>
          <p:cNvSpPr/>
          <p:nvPr/>
        </p:nvSpPr>
        <p:spPr>
          <a:xfrm>
            <a:off x="4205605" y="2498725"/>
            <a:ext cx="2631440" cy="2107565"/>
          </a:xfrm>
          <a:prstGeom prst="roundRect">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CaixaDeTexto 10"/>
          <p:cNvSpPr txBox="1"/>
          <p:nvPr/>
        </p:nvSpPr>
        <p:spPr>
          <a:xfrm>
            <a:off x="5404378" y="3496662"/>
            <a:ext cx="780415" cy="460375"/>
          </a:xfrm>
          <a:prstGeom prst="rect">
            <a:avLst/>
          </a:prstGeom>
          <a:noFill/>
        </p:spPr>
        <p:txBody>
          <a:bodyPr wrap="none" rtlCol="0">
            <a:spAutoFit/>
          </a:bodyPr>
          <a:lstStyle/>
          <a:p>
            <a:r>
              <a:rPr lang="pt-BR" sz="2400" dirty="0" smtClean="0"/>
              <a:t>ideal</a:t>
            </a:r>
            <a:endParaRPr lang="pt-BR" sz="2400" dirty="0" smtClean="0"/>
          </a:p>
        </p:txBody>
      </p:sp>
      <p:sp>
        <p:nvSpPr>
          <p:cNvPr id="7" name="CaixaDeTexto 10"/>
          <p:cNvSpPr txBox="1"/>
          <p:nvPr/>
        </p:nvSpPr>
        <p:spPr>
          <a:xfrm>
            <a:off x="5230388" y="2038067"/>
            <a:ext cx="652145" cy="460375"/>
          </a:xfrm>
          <a:prstGeom prst="rect">
            <a:avLst/>
          </a:prstGeom>
          <a:noFill/>
        </p:spPr>
        <p:txBody>
          <a:bodyPr wrap="none" rtlCol="0">
            <a:spAutoFit/>
          </a:bodyPr>
          <a:lstStyle/>
          <a:p>
            <a:r>
              <a:rPr lang="pt-BR" sz="2400" dirty="0" smtClean="0"/>
              <a:t>real</a:t>
            </a:r>
            <a:endParaRPr lang="pt-BR" sz="2400" dirty="0" smtClean="0"/>
          </a:p>
        </p:txBody>
      </p:sp>
    </p:spTree>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17" name="Conector Reto 16"/>
          <p:cNvCxnSpPr/>
          <p:nvPr/>
        </p:nvCxnSpPr>
        <p:spPr>
          <a:xfrm>
            <a:off x="2281555" y="378714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Espaço Reservado para Conteúdo 2"/>
          <p:cNvSpPr txBox="1"/>
          <p:nvPr/>
        </p:nvSpPr>
        <p:spPr>
          <a:xfrm>
            <a:off x="720692" y="423816"/>
            <a:ext cx="10527954" cy="67495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600" b="1" dirty="0" smtClean="0"/>
              <a:t>Efeito do </a:t>
            </a:r>
            <a:r>
              <a:rPr lang="pt-BR" sz="3600" b="1" i="1" dirty="0" smtClean="0"/>
              <a:t>offset</a:t>
            </a:r>
            <a:r>
              <a:rPr lang="pt-BR" sz="3600" b="1" dirty="0" smtClean="0"/>
              <a:t>: amplificador inversor</a:t>
            </a:r>
            <a:endParaRPr lang="pt-BR" sz="3600" b="1" dirty="0" smtClean="0"/>
          </a:p>
        </p:txBody>
      </p:sp>
      <p:grpSp>
        <p:nvGrpSpPr>
          <p:cNvPr id="28" name="Grupo 27"/>
          <p:cNvGrpSpPr/>
          <p:nvPr/>
        </p:nvGrpSpPr>
        <p:grpSpPr>
          <a:xfrm>
            <a:off x="1685158" y="2485404"/>
            <a:ext cx="2870610" cy="1546541"/>
            <a:chOff x="1421303" y="3927706"/>
            <a:chExt cx="2870610" cy="1546541"/>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4" name="Conector de Seta Reta 13"/>
            <p:cNvCxnSpPr/>
            <p:nvPr/>
          </p:nvCxnSpPr>
          <p:spPr>
            <a:xfrm>
              <a:off x="1423310" y="4460237"/>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421303" y="3927706"/>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27" name="Grupo 26"/>
          <p:cNvGrpSpPr/>
          <p:nvPr/>
        </p:nvGrpSpPr>
        <p:grpSpPr>
          <a:xfrm>
            <a:off x="2896170" y="1883431"/>
            <a:ext cx="1381894" cy="255373"/>
            <a:chOff x="4112743" y="3509451"/>
            <a:chExt cx="1381894" cy="255373"/>
          </a:xfrm>
        </p:grpSpPr>
        <p:cxnSp>
          <p:nvCxnSpPr>
            <p:cNvPr id="26"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0" name="Forma livre 39"/>
          <p:cNvSpPr/>
          <p:nvPr/>
        </p:nvSpPr>
        <p:spPr>
          <a:xfrm>
            <a:off x="3967480" y="2015490"/>
            <a:ext cx="718185" cy="132842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44" name="Conector Reto 43"/>
          <p:cNvCxnSpPr/>
          <p:nvPr/>
        </p:nvCxnSpPr>
        <p:spPr>
          <a:xfrm>
            <a:off x="525698" y="2905453"/>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421506" y="439214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961805" y="2323059"/>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49" name="CaixaDeTexto 48"/>
          <p:cNvSpPr txBox="1"/>
          <p:nvPr/>
        </p:nvSpPr>
        <p:spPr>
          <a:xfrm>
            <a:off x="3366085" y="1423203"/>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50" name="Conector de Seta Reta 49"/>
          <p:cNvCxnSpPr/>
          <p:nvPr/>
        </p:nvCxnSpPr>
        <p:spPr>
          <a:xfrm>
            <a:off x="3332222" y="226621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3753627" y="2118159"/>
            <a:ext cx="353060" cy="460375"/>
          </a:xfrm>
          <a:prstGeom prst="rect">
            <a:avLst/>
          </a:prstGeom>
          <a:noFill/>
        </p:spPr>
        <p:txBody>
          <a:bodyPr wrap="none" rtlCol="0">
            <a:spAutoFit/>
          </a:bodyPr>
          <a:lstStyle/>
          <a:p>
            <a:r>
              <a:rPr lang="pt-BR" sz="2400" dirty="0" smtClean="0"/>
              <a:t>i</a:t>
            </a:r>
            <a:r>
              <a:rPr lang="pt-BR" sz="2400" baseline="-25000" dirty="0" smtClean="0"/>
              <a:t>2</a:t>
            </a:r>
            <a:endParaRPr lang="pt-BR" sz="2400" baseline="-25000" dirty="0" smtClean="0"/>
          </a:p>
        </p:txBody>
      </p:sp>
      <p:sp>
        <p:nvSpPr>
          <p:cNvPr id="56" name="Forma livre 55"/>
          <p:cNvSpPr/>
          <p:nvPr/>
        </p:nvSpPr>
        <p:spPr>
          <a:xfrm>
            <a:off x="2503013" y="340760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42" name="CaixaDeTexto 41"/>
              <p:cNvSpPr txBox="1"/>
              <p:nvPr/>
            </p:nvSpPr>
            <p:spPr>
              <a:xfrm>
                <a:off x="6208298" y="1082808"/>
                <a:ext cx="2896235" cy="969645"/>
              </a:xfrm>
              <a:prstGeom prst="rect">
                <a:avLst/>
              </a:prstGeom>
              <a:noFill/>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𝑜𝑓</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42" name="CaixaDeTexto 41"/>
              <p:cNvSpPr txBox="1">
                <a:spLocks noRot="1" noChangeAspect="1" noMove="1" noResize="1" noEditPoints="1" noAdjustHandles="1" noChangeArrowheads="1" noChangeShapeType="1" noTextEdit="1"/>
              </p:cNvSpPr>
              <p:nvPr/>
            </p:nvSpPr>
            <p:spPr>
              <a:xfrm>
                <a:off x="6208298" y="1082808"/>
                <a:ext cx="2896235" cy="969645"/>
              </a:xfrm>
              <a:prstGeom prst="rect">
                <a:avLst/>
              </a:prstGeom>
              <a:blipFill rotWithShape="1">
                <a:blip r:embed="rId1"/>
                <a:stretch>
                  <a:fillRect l="-19" t="-14" r="-1209" b="14"/>
                </a:stretch>
              </a:blipFill>
            </p:spPr>
            <p:txBody>
              <a:bodyPr/>
              <a:lstStyle/>
              <a:p>
                <a:r>
                  <a:rPr lang="pt-BR" altLang="en-US">
                    <a:noFill/>
                  </a:rPr>
                  <a:t> </a:t>
                </a:r>
              </a:p>
            </p:txBody>
          </p:sp>
        </mc:Fallback>
      </mc:AlternateContent>
      <p:grpSp>
        <p:nvGrpSpPr>
          <p:cNvPr id="3" name="Grupo 2"/>
          <p:cNvGrpSpPr/>
          <p:nvPr/>
        </p:nvGrpSpPr>
        <p:grpSpPr>
          <a:xfrm>
            <a:off x="525715" y="2779416"/>
            <a:ext cx="1381894" cy="255373"/>
            <a:chOff x="4112743" y="3509451"/>
            <a:chExt cx="1381894" cy="255373"/>
          </a:xfrm>
        </p:grpSpPr>
        <p:cxnSp>
          <p:nvCxnSpPr>
            <p:cNvPr id="29" name="Conector Reto 2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9" name="Conector Reto 38"/>
          <p:cNvCxnSpPr/>
          <p:nvPr/>
        </p:nvCxnSpPr>
        <p:spPr>
          <a:xfrm flipH="1" flipV="1">
            <a:off x="1707515" y="2910840"/>
            <a:ext cx="6394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CaixaDeTexto 47"/>
          <p:cNvSpPr txBox="1"/>
          <p:nvPr/>
        </p:nvSpPr>
        <p:spPr>
          <a:xfrm>
            <a:off x="2485805" y="4313784"/>
            <a:ext cx="520700" cy="460375"/>
          </a:xfrm>
          <a:prstGeom prst="rect">
            <a:avLst/>
          </a:prstGeom>
          <a:noFill/>
        </p:spPr>
        <p:txBody>
          <a:bodyPr wrap="none" rtlCol="0">
            <a:spAutoFit/>
          </a:bodyPr>
          <a:lstStyle/>
          <a:p>
            <a:r>
              <a:rPr lang="pt-BR" sz="2400" dirty="0"/>
              <a:t>V</a:t>
            </a:r>
            <a:r>
              <a:rPr lang="pt-BR" sz="2400" baseline="-25000" dirty="0"/>
              <a:t>of</a:t>
            </a:r>
            <a:endParaRPr lang="pt-BR" sz="2400" baseline="-25000" dirty="0"/>
          </a:p>
        </p:txBody>
      </p:sp>
      <mc:AlternateContent xmlns:mc="http://schemas.openxmlformats.org/markup-compatibility/2006">
        <mc:Choice xmlns:a14="http://schemas.microsoft.com/office/drawing/2010/main" Requires="a14">
          <p:sp>
            <p:nvSpPr>
              <p:cNvPr id="66" name="CaixaDeTexto 41"/>
              <p:cNvSpPr txBox="1"/>
              <p:nvPr/>
            </p:nvSpPr>
            <p:spPr>
              <a:xfrm>
                <a:off x="9231533" y="1082808"/>
                <a:ext cx="2423160" cy="969645"/>
              </a:xfrm>
              <a:prstGeom prst="rect">
                <a:avLst/>
              </a:prstGeom>
              <a:noFill/>
            </p:spPr>
            <p:txBody>
              <a:bodyPr wrap="none" rtlCol="0">
                <a:spAutoFit/>
              </a:bodyPr>
              <a:lstStyle/>
              <a:p>
                <a:pPr algn="l"/>
                <a:r>
                  <a:rPr lang="pt-BR" sz="28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2</m:t>
                        </m:r>
                      </m:sub>
                    </m:sSub>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𝑜𝑓</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6" name="CaixaDeTexto 41"/>
              <p:cNvSpPr txBox="1">
                <a:spLocks noRot="1" noChangeAspect="1" noMove="1" noResize="1" noEditPoints="1" noAdjustHandles="1" noChangeArrowheads="1" noChangeShapeType="1" noTextEdit="1"/>
              </p:cNvSpPr>
              <p:nvPr/>
            </p:nvSpPr>
            <p:spPr>
              <a:xfrm>
                <a:off x="9231533" y="1082808"/>
                <a:ext cx="2423160" cy="969645"/>
              </a:xfrm>
              <a:prstGeom prst="rect">
                <a:avLst/>
              </a:prstGeom>
              <a:blipFill rotWithShape="1">
                <a:blip r:embed="rId2"/>
                <a:stretch>
                  <a:fillRect l="-22" t="-14" r="-1445" b="1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7" name="CaixaDeTexto 41"/>
              <p:cNvSpPr txBox="1"/>
              <p:nvPr/>
            </p:nvSpPr>
            <p:spPr>
              <a:xfrm>
                <a:off x="6208298" y="2137543"/>
                <a:ext cx="1884045" cy="645160"/>
              </a:xfrm>
              <a:prstGeom prst="rect">
                <a:avLst/>
              </a:prstGeom>
              <a:noFill/>
            </p:spPr>
            <p:txBody>
              <a:bodyPr wrap="none" rtlCol="0">
                <a:spAutoFit/>
              </a:bodyPr>
              <a:lstStyle/>
              <a:p>
                <a:pPr algn="l"/>
                <a:r>
                  <a:rPr lang="pt-BR" sz="28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dirty="0" smtClean="0">
                        <a:latin typeface="Cambria Math" panose="02040503050406030204" pitchFamily="18" charset="0"/>
                      </a:rPr>
                      <m:t>=−</m:t>
                    </m:r>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2</m:t>
                        </m:r>
                      </m:sub>
                    </m:sSub>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7" name="CaixaDeTexto 41"/>
              <p:cNvSpPr txBox="1">
                <a:spLocks noRot="1" noChangeAspect="1" noMove="1" noResize="1" noEditPoints="1" noAdjustHandles="1" noChangeArrowheads="1" noChangeShapeType="1" noTextEdit="1"/>
              </p:cNvSpPr>
              <p:nvPr/>
            </p:nvSpPr>
            <p:spPr>
              <a:xfrm>
                <a:off x="6208298" y="2137543"/>
                <a:ext cx="1884045" cy="645160"/>
              </a:xfrm>
              <a:prstGeom prst="rect">
                <a:avLst/>
              </a:prstGeom>
              <a:blipFill rotWithShape="1">
                <a:blip r:embed="rId3"/>
                <a:stretch>
                  <a:fillRect l="-29" t="-21" r="-1859" b="2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8" name="CaixaDeTexto 41"/>
              <p:cNvSpPr txBox="1"/>
              <p:nvPr/>
            </p:nvSpPr>
            <p:spPr>
              <a:xfrm>
                <a:off x="6208298" y="3196088"/>
                <a:ext cx="3602990" cy="969645"/>
              </a:xfrm>
              <a:prstGeom prst="rect">
                <a:avLst/>
              </a:prstGeom>
              <a:noFill/>
            </p:spPr>
            <p:txBody>
              <a:bodyPr wrap="none" rtlCol="0">
                <a:spAutoFit/>
              </a:bodyPr>
              <a:lstStyle/>
              <a:p>
                <a:pPr algn="l"/>
                <a:r>
                  <a:rPr lang="pt-BR" sz="2800" dirty="0" smtClean="0"/>
                  <a:t> </a:t>
                </a:r>
                <a14:m>
                  <m:oMath xmlns:m="http://schemas.openxmlformats.org/officeDocument/2006/math">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𝑜𝑓</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oMath>
                </a14:m>
                <a:r>
                  <a:rPr lang="pt-BR" altLang="en-US" sz="3600" dirty="0" smtClean="0">
                    <a:latin typeface="Cambria Math" panose="02040503050406030204" pitchFamily="18" charset="0"/>
                    <a:cs typeface="Cambria Math" panose="02040503050406030204" pitchFamily="18" charset="0"/>
                  </a:rPr>
                  <a:t>=</a:t>
                </a:r>
                <a14:m>
                  <m:oMath xmlns:m="http://schemas.openxmlformats.org/officeDocument/2006/math">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𝑜𝑓</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8" name="CaixaDeTexto 41"/>
              <p:cNvSpPr txBox="1">
                <a:spLocks noRot="1" noChangeAspect="1" noMove="1" noResize="1" noEditPoints="1" noAdjustHandles="1" noChangeArrowheads="1" noChangeShapeType="1" noTextEdit="1"/>
              </p:cNvSpPr>
              <p:nvPr/>
            </p:nvSpPr>
            <p:spPr>
              <a:xfrm>
                <a:off x="6208298" y="3196088"/>
                <a:ext cx="3602990" cy="969645"/>
              </a:xfrm>
              <a:prstGeom prst="rect">
                <a:avLst/>
              </a:prstGeom>
              <a:blipFill rotWithShape="1">
                <a:blip r:embed="rId4"/>
                <a:stretch>
                  <a:fillRect l="-15" t="-14" r="-972" b="1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0" name="CaixaDeTexto 41"/>
              <p:cNvSpPr txBox="1"/>
              <p:nvPr/>
            </p:nvSpPr>
            <p:spPr>
              <a:xfrm>
                <a:off x="4685568" y="4392428"/>
                <a:ext cx="6351905" cy="1061085"/>
              </a:xfrm>
              <a:prstGeom prst="rect">
                <a:avLst/>
              </a:prstGeom>
              <a:noFill/>
              <a:ln w="31750">
                <a:solidFill>
                  <a:srgbClr val="FFFF00"/>
                </a:solidFill>
              </a:ln>
            </p:spPr>
            <p:txBody>
              <a:bodyPr wrap="none" rtlCol="0">
                <a:spAutoFit/>
              </a:bodyPr>
              <a:lstStyle/>
              <a:p>
                <a:pPr algn="l"/>
                <a:r>
                  <a:rPr lang="pt-BR" sz="2800" dirty="0" smtClean="0"/>
                  <a:t> </a:t>
                </a:r>
                <a14:m>
                  <m:oMath xmlns:m="http://schemas.openxmlformats.org/officeDocument/2006/math">
                    <m:sSub>
                      <m:sSubPr>
                        <m:ctrlPr>
                          <a:rPr 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𝑉</m:t>
                        </m:r>
                      </m:e>
                      <m:sub>
                        <m:r>
                          <a:rPr lang="en-US" altLang="pt-BR" sz="4000" i="1" dirty="0" smtClean="0">
                            <a:latin typeface="Cambria Math" panose="02040503050406030204" pitchFamily="18" charset="0"/>
                            <a:cs typeface="Cambria Math" panose="02040503050406030204" pitchFamily="18" charset="0"/>
                          </a:rPr>
                          <m:t>0</m:t>
                        </m:r>
                      </m:sub>
                    </m:sSub>
                    <m:r>
                      <a:rPr lang="en-US" altLang="pt-BR" sz="4000" dirty="0" smtClean="0">
                        <a:latin typeface="Cambria Math" panose="02040503050406030204" pitchFamily="18" charset="0"/>
                      </a:rPr>
                      <m:t>=−</m:t>
                    </m:r>
                    <m:sSub>
                      <m:sSubPr>
                        <m:ctrlPr>
                          <a:rPr 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𝑉</m:t>
                        </m:r>
                      </m:e>
                      <m:sub>
                        <m:r>
                          <a:rPr lang="en-US" altLang="pt-BR" sz="4000" i="1" dirty="0" smtClean="0">
                            <a:latin typeface="Cambria Math" panose="02040503050406030204" pitchFamily="18" charset="0"/>
                            <a:cs typeface="Cambria Math" panose="02040503050406030204" pitchFamily="18" charset="0"/>
                          </a:rPr>
                          <m:t>𝑖𝑛</m:t>
                        </m:r>
                      </m:sub>
                    </m:sSub>
                    <m:f>
                      <m:fPr>
                        <m:ctrlPr>
                          <a:rPr lang="en-US" altLang="pt-BR" sz="4000" i="1" dirty="0" smtClean="0">
                            <a:latin typeface="Cambria Math" panose="02040503050406030204" pitchFamily="18" charset="0"/>
                            <a:cs typeface="Cambria Math" panose="02040503050406030204" pitchFamily="18" charset="0"/>
                          </a:rPr>
                        </m:ctrlPr>
                      </m:fPr>
                      <m:num>
                        <m:sSub>
                          <m:sSubPr>
                            <m:ctrlPr>
                              <a:rPr lang="en-US" alt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𝑅</m:t>
                            </m:r>
                          </m:e>
                          <m:sub>
                            <m:r>
                              <a:rPr lang="en-US" altLang="pt-BR" sz="4000" i="1" dirty="0" smtClean="0">
                                <a:latin typeface="Cambria Math" panose="02040503050406030204" pitchFamily="18" charset="0"/>
                                <a:cs typeface="Cambria Math" panose="02040503050406030204" pitchFamily="18" charset="0"/>
                              </a:rPr>
                              <m:t>2</m:t>
                            </m:r>
                          </m:sub>
                        </m:sSub>
                      </m:num>
                      <m:den>
                        <m:sSub>
                          <m:sSubPr>
                            <m:ctrlPr>
                              <a:rPr lang="en-US" alt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𝑅</m:t>
                            </m:r>
                          </m:e>
                          <m:sub>
                            <m:r>
                              <a:rPr lang="en-US" altLang="pt-BR" sz="4000" i="1" dirty="0" smtClean="0">
                                <a:latin typeface="Cambria Math" panose="02040503050406030204" pitchFamily="18" charset="0"/>
                                <a:cs typeface="Cambria Math" panose="02040503050406030204" pitchFamily="18" charset="0"/>
                              </a:rPr>
                              <m:t>1</m:t>
                            </m:r>
                          </m:sub>
                        </m:sSub>
                      </m:den>
                    </m:f>
                    <m:r>
                      <a:rPr lang="en-US" altLang="pt-BR" sz="4000" i="1" dirty="0" smtClean="0">
                        <a:latin typeface="Cambria Math" panose="02040503050406030204" pitchFamily="18" charset="0"/>
                        <a:cs typeface="Cambria Math" panose="02040503050406030204" pitchFamily="18" charset="0"/>
                      </a:rPr>
                      <m:t>+</m:t>
                    </m:r>
                    <m:d>
                      <m:dPr>
                        <m:ctrlPr>
                          <a:rPr lang="en-US" altLang="pt-BR" sz="4000" i="1" dirty="0" smtClean="0">
                            <a:latin typeface="Cambria Math" panose="02040503050406030204" pitchFamily="18" charset="0"/>
                            <a:cs typeface="Cambria Math" panose="02040503050406030204" pitchFamily="18" charset="0"/>
                          </a:rPr>
                        </m:ctrlPr>
                      </m:dPr>
                      <m:e>
                        <m:f>
                          <m:fPr>
                            <m:ctrlPr>
                              <a:rPr lang="en-US" altLang="pt-BR" sz="4000" i="1" dirty="0" smtClean="0">
                                <a:latin typeface="Cambria Math" panose="02040503050406030204" pitchFamily="18" charset="0"/>
                                <a:cs typeface="Cambria Math" panose="02040503050406030204" pitchFamily="18" charset="0"/>
                              </a:rPr>
                            </m:ctrlPr>
                          </m:fPr>
                          <m:num>
                            <m:sSub>
                              <m:sSubPr>
                                <m:ctrlPr>
                                  <a:rPr lang="en-US" alt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𝑅</m:t>
                                </m:r>
                              </m:e>
                              <m:sub>
                                <m:r>
                                  <a:rPr lang="en-US" altLang="pt-BR" sz="4000" i="1" dirty="0" smtClean="0">
                                    <a:latin typeface="Cambria Math" panose="02040503050406030204" pitchFamily="18" charset="0"/>
                                    <a:cs typeface="Cambria Math" panose="02040503050406030204" pitchFamily="18" charset="0"/>
                                  </a:rPr>
                                  <m:t>2</m:t>
                                </m:r>
                              </m:sub>
                            </m:sSub>
                          </m:num>
                          <m:den>
                            <m:sSub>
                              <m:sSubPr>
                                <m:ctrlPr>
                                  <a:rPr lang="en-US" alt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𝑅</m:t>
                                </m:r>
                              </m:e>
                              <m:sub>
                                <m:r>
                                  <a:rPr lang="en-US" altLang="pt-BR" sz="4000" i="1" dirty="0" smtClean="0">
                                    <a:latin typeface="Cambria Math" panose="02040503050406030204" pitchFamily="18" charset="0"/>
                                    <a:cs typeface="Cambria Math" panose="02040503050406030204" pitchFamily="18" charset="0"/>
                                  </a:rPr>
                                  <m:t>1</m:t>
                                </m:r>
                              </m:sub>
                            </m:sSub>
                          </m:den>
                        </m:f>
                        <m:r>
                          <a:rPr lang="en-US" altLang="pt-BR" sz="4000" i="1" dirty="0" smtClean="0">
                            <a:latin typeface="Cambria Math" panose="02040503050406030204" pitchFamily="18" charset="0"/>
                            <a:cs typeface="Cambria Math" panose="02040503050406030204" pitchFamily="18" charset="0"/>
                          </a:rPr>
                          <m:t>+</m:t>
                        </m:r>
                        <m:r>
                          <a:rPr lang="en-US" altLang="pt-BR" sz="4000" i="1" dirty="0" smtClean="0">
                            <a:latin typeface="Cambria Math" panose="02040503050406030204" pitchFamily="18" charset="0"/>
                            <a:cs typeface="Cambria Math" panose="02040503050406030204" pitchFamily="18" charset="0"/>
                          </a:rPr>
                          <m:t>1</m:t>
                        </m:r>
                      </m:e>
                    </m:d>
                    <m:sSub>
                      <m:sSubPr>
                        <m:ctrlPr>
                          <a:rPr lang="en-US" alt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𝑉</m:t>
                        </m:r>
                      </m:e>
                      <m:sub>
                        <m:r>
                          <a:rPr lang="en-US" altLang="pt-BR" sz="4000" i="1" dirty="0" smtClean="0">
                            <a:latin typeface="Cambria Math" panose="02040503050406030204" pitchFamily="18" charset="0"/>
                            <a:cs typeface="Cambria Math" panose="02040503050406030204" pitchFamily="18" charset="0"/>
                          </a:rPr>
                          <m:t>𝑜𝑓</m:t>
                        </m:r>
                      </m:sub>
                    </m:sSub>
                  </m:oMath>
                </a14:m>
                <a:endParaRPr lang="pt-BR" altLang="en-US" sz="4000" dirty="0" smtClean="0">
                  <a:latin typeface="Cambria Math" panose="02040503050406030204" pitchFamily="18" charset="0"/>
                  <a:cs typeface="Cambria Math" panose="02040503050406030204" pitchFamily="18" charset="0"/>
                </a:endParaRPr>
              </a:p>
            </p:txBody>
          </p:sp>
        </mc:Choice>
        <mc:Fallback>
          <p:sp>
            <p:nvSpPr>
              <p:cNvPr id="70" name="CaixaDeTexto 41"/>
              <p:cNvSpPr txBox="1">
                <a:spLocks noRot="1" noChangeAspect="1" noMove="1" noResize="1" noEditPoints="1" noAdjustHandles="1" noChangeArrowheads="1" noChangeShapeType="1" noTextEdit="1"/>
              </p:cNvSpPr>
              <p:nvPr/>
            </p:nvSpPr>
            <p:spPr>
              <a:xfrm>
                <a:off x="4685568" y="4392428"/>
                <a:ext cx="6351905" cy="1061085"/>
              </a:xfrm>
              <a:prstGeom prst="rect">
                <a:avLst/>
              </a:prstGeom>
              <a:blipFill rotWithShape="1">
                <a:blip r:embed="rId5"/>
                <a:stretch>
                  <a:fillRect l="-258" t="-1509" r="-771" b="-1484"/>
                </a:stretch>
              </a:blipFill>
              <a:ln w="31750">
                <a:solidFill>
                  <a:srgbClr val="FFFF00"/>
                </a:solidFill>
              </a:ln>
            </p:spPr>
            <p:txBody>
              <a:bodyPr/>
              <a:lstStyle/>
              <a:p>
                <a:r>
                  <a:rPr lang="pt-BR" altLang="en-US">
                    <a:noFill/>
                  </a:rPr>
                  <a:t> </a:t>
                </a:r>
              </a:p>
            </p:txBody>
          </p:sp>
        </mc:Fallback>
      </mc:AlternateContent>
      <p:sp>
        <p:nvSpPr>
          <p:cNvPr id="73" name="Forma livre 72"/>
          <p:cNvSpPr/>
          <p:nvPr/>
        </p:nvSpPr>
        <p:spPr>
          <a:xfrm>
            <a:off x="2342515" y="2014855"/>
            <a:ext cx="656590"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Elipse 14"/>
          <p:cNvSpPr/>
          <p:nvPr/>
        </p:nvSpPr>
        <p:spPr>
          <a:xfrm>
            <a:off x="2060575" y="405003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8"/>
          <p:cNvSpPr txBox="1"/>
          <p:nvPr/>
        </p:nvSpPr>
        <p:spPr>
          <a:xfrm>
            <a:off x="249243" y="3212983"/>
            <a:ext cx="288324" cy="461665"/>
          </a:xfrm>
          <a:prstGeom prst="rect">
            <a:avLst/>
          </a:prstGeom>
          <a:noFill/>
        </p:spPr>
        <p:txBody>
          <a:bodyPr wrap="square" rtlCol="0">
            <a:spAutoFit/>
          </a:bodyPr>
          <a:lstStyle/>
          <a:p>
            <a:r>
              <a:rPr lang="pt-BR" sz="2400" dirty="0" smtClean="0"/>
              <a:t>+</a:t>
            </a:r>
            <a:endParaRPr lang="pt-BR" sz="2400" dirty="0"/>
          </a:p>
        </p:txBody>
      </p:sp>
      <p:cxnSp>
        <p:nvCxnSpPr>
          <p:cNvPr id="19" name="Conector Reto 18"/>
          <p:cNvCxnSpPr/>
          <p:nvPr/>
        </p:nvCxnSpPr>
        <p:spPr>
          <a:xfrm>
            <a:off x="2177281" y="492999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CaixaDeTexto 47"/>
          <p:cNvSpPr txBox="1"/>
          <p:nvPr/>
        </p:nvSpPr>
        <p:spPr>
          <a:xfrm>
            <a:off x="2276255" y="2486889"/>
            <a:ext cx="520700" cy="460375"/>
          </a:xfrm>
          <a:prstGeom prst="rect">
            <a:avLst/>
          </a:prstGeom>
          <a:noFill/>
        </p:spPr>
        <p:txBody>
          <a:bodyPr wrap="none" rtlCol="0">
            <a:spAutoFit/>
          </a:bodyPr>
          <a:lstStyle/>
          <a:p>
            <a:r>
              <a:rPr lang="pt-BR" sz="2400" dirty="0"/>
              <a:t>V</a:t>
            </a:r>
            <a:r>
              <a:rPr lang="pt-BR" sz="2400" baseline="-25000" dirty="0"/>
              <a:t>of</a:t>
            </a:r>
            <a:endParaRPr lang="pt-BR" sz="2400" baseline="-25000" dirty="0"/>
          </a:p>
        </p:txBody>
      </p:sp>
      <p:sp>
        <p:nvSpPr>
          <p:cNvPr id="13" name="CaixaDeTexto 47"/>
          <p:cNvSpPr txBox="1"/>
          <p:nvPr/>
        </p:nvSpPr>
        <p:spPr>
          <a:xfrm>
            <a:off x="720505" y="3589884"/>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cxnSp>
        <p:nvCxnSpPr>
          <p:cNvPr id="22" name="Conector Reto 21"/>
          <p:cNvCxnSpPr/>
          <p:nvPr/>
        </p:nvCxnSpPr>
        <p:spPr>
          <a:xfrm>
            <a:off x="525780" y="3249295"/>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Elipse 20"/>
          <p:cNvSpPr/>
          <p:nvPr/>
        </p:nvSpPr>
        <p:spPr>
          <a:xfrm>
            <a:off x="307975" y="357187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3" name="CaixaDeTexto 8"/>
          <p:cNvSpPr txBox="1"/>
          <p:nvPr/>
        </p:nvSpPr>
        <p:spPr>
          <a:xfrm>
            <a:off x="1985333" y="3686058"/>
            <a:ext cx="288324" cy="461665"/>
          </a:xfrm>
          <a:prstGeom prst="rect">
            <a:avLst/>
          </a:prstGeom>
          <a:noFill/>
        </p:spPr>
        <p:txBody>
          <a:bodyPr wrap="square" rtlCol="0">
            <a:spAutoFit/>
          </a:bodyPr>
          <a:lstStyle/>
          <a:p>
            <a:r>
              <a:rPr lang="pt-BR" sz="2400" dirty="0" smtClean="0"/>
              <a:t>+</a:t>
            </a:r>
            <a:endParaRPr lang="pt-BR" sz="2400" dirty="0"/>
          </a:p>
        </p:txBody>
      </p:sp>
      <p:sp>
        <p:nvSpPr>
          <p:cNvPr id="25" name="Caixa de Texto 24"/>
          <p:cNvSpPr txBox="1"/>
          <p:nvPr/>
        </p:nvSpPr>
        <p:spPr>
          <a:xfrm>
            <a:off x="5061585" y="5546725"/>
            <a:ext cx="3030855" cy="829945"/>
          </a:xfrm>
          <a:prstGeom prst="rect">
            <a:avLst/>
          </a:prstGeom>
          <a:noFill/>
        </p:spPr>
        <p:txBody>
          <a:bodyPr wrap="square" rtlCol="0">
            <a:spAutoFit/>
          </a:bodyPr>
          <a:lstStyle/>
          <a:p>
            <a:pPr algn="ctr"/>
            <a:r>
              <a:rPr lang="pt-BR" altLang="en-US" sz="2400"/>
              <a:t>ganho do amplificador inversor</a:t>
            </a:r>
            <a:endParaRPr lang="pt-BR" altLang="en-US" sz="2400"/>
          </a:p>
        </p:txBody>
      </p:sp>
      <p:sp>
        <p:nvSpPr>
          <p:cNvPr id="31" name="Caixa de Texto 30"/>
          <p:cNvSpPr txBox="1"/>
          <p:nvPr/>
        </p:nvSpPr>
        <p:spPr>
          <a:xfrm>
            <a:off x="8373110" y="5546725"/>
            <a:ext cx="2980055" cy="829945"/>
          </a:xfrm>
          <a:prstGeom prst="rect">
            <a:avLst/>
          </a:prstGeom>
          <a:noFill/>
        </p:spPr>
        <p:txBody>
          <a:bodyPr wrap="square" rtlCol="0">
            <a:spAutoFit/>
          </a:bodyPr>
          <a:lstStyle/>
          <a:p>
            <a:pPr algn="ctr"/>
            <a:r>
              <a:rPr lang="pt-BR" altLang="en-US" sz="2400"/>
              <a:t>ganho do amplificador não inversor</a:t>
            </a:r>
            <a:endParaRPr lang="pt-BR" altLang="en-US" sz="2400"/>
          </a:p>
        </p:txBody>
      </p:sp>
    </p:spTree>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218440" y="322580"/>
            <a:ext cx="11755755" cy="212725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latin typeface="Comic Sans MS" panose="030F0702030302020204" pitchFamily="66" charset="0"/>
                <a:cs typeface="Comic Sans MS" panose="030F0702030302020204" pitchFamily="66" charset="0"/>
              </a:rPr>
              <a:t>Era de esperar que a saida pudesse ser calculada com superposição. Veja que o ganho para a entrada é praticamente igual ao ganho para V</a:t>
            </a:r>
            <a:r>
              <a:rPr lang="pt-BR" b="1" baseline="-25000" dirty="0" smtClean="0">
                <a:latin typeface="Comic Sans MS" panose="030F0702030302020204" pitchFamily="66" charset="0"/>
                <a:cs typeface="Comic Sans MS" panose="030F0702030302020204" pitchFamily="66" charset="0"/>
              </a:rPr>
              <a:t>Off</a:t>
            </a:r>
            <a:r>
              <a:rPr lang="pt-BR" b="1" dirty="0" smtClean="0">
                <a:latin typeface="Comic Sans MS" panose="030F0702030302020204" pitchFamily="66" charset="0"/>
                <a:cs typeface="Comic Sans MS" panose="030F0702030302020204" pitchFamily="66" charset="0"/>
              </a:rPr>
              <a:t>. Assim, a entrada deve ser bem maior do que essa V</a:t>
            </a:r>
            <a:r>
              <a:rPr lang="pt-BR" b="1" baseline="-25000" dirty="0" smtClean="0">
                <a:latin typeface="Comic Sans MS" panose="030F0702030302020204" pitchFamily="66" charset="0"/>
                <a:cs typeface="Comic Sans MS" panose="030F0702030302020204" pitchFamily="66" charset="0"/>
              </a:rPr>
              <a:t>off</a:t>
            </a:r>
            <a:r>
              <a:rPr lang="pt-BR" b="1" dirty="0" smtClean="0">
                <a:latin typeface="Comic Sans MS" panose="030F0702030302020204" pitchFamily="66" charset="0"/>
                <a:cs typeface="Comic Sans MS" panose="030F0702030302020204" pitchFamily="66" charset="0"/>
              </a:rPr>
              <a:t>.</a:t>
            </a:r>
            <a:endParaRPr lang="pt-BR" b="1" dirty="0" smtClean="0">
              <a:latin typeface="Comic Sans MS" panose="030F0702030302020204" pitchFamily="66" charset="0"/>
              <a:cs typeface="Comic Sans MS" panose="030F0702030302020204" pitchFamily="66" charset="0"/>
            </a:endParaRPr>
          </a:p>
          <a:p>
            <a:pPr marL="0" indent="0">
              <a:buNone/>
            </a:pPr>
            <a:r>
              <a:rPr lang="pt-BR" b="1" dirty="0" smtClean="0">
                <a:solidFill>
                  <a:srgbClr val="C00000"/>
                </a:solidFill>
                <a:latin typeface="Comic Sans MS" panose="030F0702030302020204" pitchFamily="66" charset="0"/>
                <a:cs typeface="Comic Sans MS" panose="030F0702030302020204" pitchFamily="66" charset="0"/>
              </a:rPr>
              <a:t>Ajuste da tensão de offset</a:t>
            </a:r>
            <a:endParaRPr lang="pt-BR" b="1" dirty="0" smtClean="0">
              <a:solidFill>
                <a:srgbClr val="C00000"/>
              </a:solidFill>
              <a:latin typeface="Comic Sans MS" panose="030F0702030302020204" pitchFamily="66" charset="0"/>
              <a:cs typeface="Comic Sans MS" panose="030F0702030302020204" pitchFamily="66" charset="0"/>
            </a:endParaRPr>
          </a:p>
        </p:txBody>
      </p:sp>
      <p:sp>
        <p:nvSpPr>
          <p:cNvPr id="25" name="Caixa de Texto 24"/>
          <p:cNvSpPr txBox="1"/>
          <p:nvPr/>
        </p:nvSpPr>
        <p:spPr>
          <a:xfrm>
            <a:off x="8984615" y="5834380"/>
            <a:ext cx="1121410" cy="521970"/>
          </a:xfrm>
          <a:prstGeom prst="rect">
            <a:avLst/>
          </a:prstGeom>
          <a:noFill/>
        </p:spPr>
        <p:txBody>
          <a:bodyPr wrap="square" rtlCol="0">
            <a:spAutoFit/>
          </a:bodyPr>
          <a:lstStyle/>
          <a:p>
            <a:pPr algn="ctr"/>
            <a:r>
              <a:rPr lang="pt-BR" altLang="en-US" sz="2800" b="1">
                <a:gradFill>
                  <a:gsLst>
                    <a:gs pos="0">
                      <a:srgbClr val="012D86"/>
                    </a:gs>
                    <a:gs pos="100000">
                      <a:srgbClr val="0E2557"/>
                    </a:gs>
                  </a:gsLst>
                  <a:lin scaled="0"/>
                </a:gradFill>
              </a:rPr>
              <a:t>to V</a:t>
            </a:r>
            <a:r>
              <a:rPr lang="pt-BR" altLang="en-US" sz="2800" b="1" baseline="-25000">
                <a:gradFill>
                  <a:gsLst>
                    <a:gs pos="0">
                      <a:srgbClr val="012D86"/>
                    </a:gs>
                    <a:gs pos="100000">
                      <a:srgbClr val="0E2557"/>
                    </a:gs>
                  </a:gsLst>
                  <a:lin scaled="0"/>
                </a:gradFill>
              </a:rPr>
              <a:t>EE</a:t>
            </a:r>
            <a:endParaRPr lang="pt-BR" altLang="en-US" sz="2800" b="1" baseline="-25000">
              <a:gradFill>
                <a:gsLst>
                  <a:gs pos="0">
                    <a:srgbClr val="012D86"/>
                  </a:gs>
                  <a:gs pos="100000">
                    <a:srgbClr val="0E2557"/>
                  </a:gs>
                </a:gsLst>
                <a:lin scaled="0"/>
              </a:gradFill>
            </a:endParaRPr>
          </a:p>
        </p:txBody>
      </p:sp>
      <p:pic>
        <p:nvPicPr>
          <p:cNvPr id="32" name="Imagem 31"/>
          <p:cNvPicPr>
            <a:picLocks noChangeAspect="1"/>
          </p:cNvPicPr>
          <p:nvPr/>
        </p:nvPicPr>
        <p:blipFill>
          <a:blip r:embed="rId1"/>
          <a:srcRect l="3643" t="5004" b="11184"/>
          <a:stretch>
            <a:fillRect/>
          </a:stretch>
        </p:blipFill>
        <p:spPr>
          <a:xfrm>
            <a:off x="7051675" y="2716530"/>
            <a:ext cx="4987290" cy="3168015"/>
          </a:xfrm>
          <a:prstGeom prst="rect">
            <a:avLst/>
          </a:prstGeom>
        </p:spPr>
      </p:pic>
      <p:pic>
        <p:nvPicPr>
          <p:cNvPr id="33" name="Imagem 94" descr="Resultado de imagem para u741 op amp"/>
          <p:cNvPicPr>
            <a:picLocks noGrp="1" noChangeAspect="1" noChangeArrowheads="1"/>
          </p:cNvPicPr>
          <p:nvPr/>
        </p:nvPicPr>
        <p:blipFill>
          <a:blip r:embed="rId2" cstate="print"/>
          <a:srcRect r="640" b="1310"/>
          <a:stretch>
            <a:fillRect/>
          </a:stretch>
        </p:blipFill>
        <p:spPr>
          <a:xfrm>
            <a:off x="121920" y="2519680"/>
            <a:ext cx="6929755" cy="401066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720725" y="423545"/>
            <a:ext cx="10527665" cy="200787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2400" b="1" dirty="0" smtClean="0">
                <a:latin typeface="Comic Sans MS" panose="030F0702030302020204" pitchFamily="66" charset="0"/>
                <a:cs typeface="Comic Sans MS" panose="030F0702030302020204" pitchFamily="66" charset="0"/>
              </a:rPr>
              <a:t>Pelo ajuste pode-se reduzir bastante o </a:t>
            </a:r>
            <a:r>
              <a:rPr lang="pt-BR" sz="2400" b="1" i="1" dirty="0" smtClean="0">
                <a:latin typeface="Comic Sans MS" panose="030F0702030302020204" pitchFamily="66" charset="0"/>
                <a:cs typeface="Comic Sans MS" panose="030F0702030302020204" pitchFamily="66" charset="0"/>
              </a:rPr>
              <a:t>offset</a:t>
            </a:r>
            <a:r>
              <a:rPr lang="pt-BR" sz="2400" b="1" dirty="0" smtClean="0">
                <a:latin typeface="Comic Sans MS" panose="030F0702030302020204" pitchFamily="66" charset="0"/>
                <a:cs typeface="Comic Sans MS" panose="030F0702030302020204" pitchFamily="66" charset="0"/>
              </a:rPr>
              <a:t>. Como o tensão de </a:t>
            </a:r>
            <a:r>
              <a:rPr lang="pt-BR" sz="2400" b="1" i="1" dirty="0" smtClean="0">
                <a:latin typeface="Comic Sans MS" panose="030F0702030302020204" pitchFamily="66" charset="0"/>
                <a:cs typeface="Comic Sans MS" panose="030F0702030302020204" pitchFamily="66" charset="0"/>
              </a:rPr>
              <a:t>offset</a:t>
            </a:r>
            <a:r>
              <a:rPr lang="pt-BR" sz="2400" b="1" dirty="0" smtClean="0">
                <a:latin typeface="Comic Sans MS" panose="030F0702030302020204" pitchFamily="66" charset="0"/>
                <a:cs typeface="Comic Sans MS" panose="030F0702030302020204" pitchFamily="66" charset="0"/>
              </a:rPr>
              <a:t> dpende da temperatura, o ajuste servirá apenas para certa temperatura. </a:t>
            </a:r>
            <a:endParaRPr lang="pt-BR" sz="2400" b="1" dirty="0" smtClean="0">
              <a:latin typeface="Comic Sans MS" panose="030F0702030302020204" pitchFamily="66" charset="0"/>
              <a:cs typeface="Comic Sans MS" panose="030F0702030302020204" pitchFamily="66" charset="0"/>
            </a:endParaRPr>
          </a:p>
          <a:p>
            <a:pPr marL="0" indent="0">
              <a:buNone/>
            </a:pPr>
            <a:r>
              <a:rPr lang="pt-BR" sz="2400" b="1" dirty="0" smtClean="0">
                <a:solidFill>
                  <a:srgbClr val="C00000"/>
                </a:solidFill>
                <a:latin typeface="Comic Sans MS" panose="030F0702030302020204" pitchFamily="66" charset="0"/>
                <a:cs typeface="Comic Sans MS" panose="030F0702030302020204" pitchFamily="66" charset="0"/>
              </a:rPr>
              <a:t>Outra forma de reduzir o problema de </a:t>
            </a:r>
            <a:r>
              <a:rPr lang="pt-BR" sz="2400" b="1" i="1" dirty="0" smtClean="0">
                <a:solidFill>
                  <a:srgbClr val="C00000"/>
                </a:solidFill>
                <a:latin typeface="Comic Sans MS" panose="030F0702030302020204" pitchFamily="66" charset="0"/>
                <a:cs typeface="Comic Sans MS" panose="030F0702030302020204" pitchFamily="66" charset="0"/>
              </a:rPr>
              <a:t>offset</a:t>
            </a:r>
            <a:r>
              <a:rPr lang="pt-BR" sz="2400" b="1" dirty="0" smtClean="0">
                <a:solidFill>
                  <a:srgbClr val="C00000"/>
                </a:solidFill>
                <a:latin typeface="Comic Sans MS" panose="030F0702030302020204" pitchFamily="66" charset="0"/>
                <a:cs typeface="Comic Sans MS" panose="030F0702030302020204" pitchFamily="66" charset="0"/>
              </a:rPr>
              <a:t>: </a:t>
            </a:r>
            <a:r>
              <a:rPr lang="pt-BR" sz="2400" b="1" dirty="0" smtClean="0">
                <a:solidFill>
                  <a:schemeClr val="tx1"/>
                </a:solidFill>
                <a:latin typeface="Comic Sans MS" panose="030F0702030302020204" pitchFamily="66" charset="0"/>
                <a:cs typeface="Comic Sans MS" panose="030F0702030302020204" pitchFamily="66" charset="0"/>
              </a:rPr>
              <a:t>aplicar um capacitor de acoplamento na entrada</a:t>
            </a:r>
            <a:endParaRPr lang="pt-BR" sz="2400" b="1" dirty="0" smtClean="0">
              <a:solidFill>
                <a:schemeClr val="tx1"/>
              </a:solidFill>
              <a:latin typeface="Comic Sans MS" panose="030F0702030302020204" pitchFamily="66" charset="0"/>
              <a:cs typeface="Comic Sans MS" panose="030F0702030302020204" pitchFamily="66" charset="0"/>
            </a:endParaRPr>
          </a:p>
        </p:txBody>
      </p:sp>
      <p:cxnSp>
        <p:nvCxnSpPr>
          <p:cNvPr id="17" name="Conector Reto 16"/>
          <p:cNvCxnSpPr/>
          <p:nvPr/>
        </p:nvCxnSpPr>
        <p:spPr>
          <a:xfrm>
            <a:off x="2791460" y="493395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a:off x="2440808" y="3633484"/>
            <a:ext cx="2624865" cy="1545271"/>
            <a:chOff x="1667048" y="3928976"/>
            <a:chExt cx="2624865" cy="1545271"/>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4" name="Conector de Seta Reta 13"/>
            <p:cNvCxnSpPr/>
            <p:nvPr/>
          </p:nvCxnSpPr>
          <p:spPr>
            <a:xfrm>
              <a:off x="1728745" y="4460237"/>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667048" y="3928976"/>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27" name="Grupo 26"/>
          <p:cNvGrpSpPr/>
          <p:nvPr/>
        </p:nvGrpSpPr>
        <p:grpSpPr>
          <a:xfrm>
            <a:off x="3406075" y="3037861"/>
            <a:ext cx="1381894" cy="255373"/>
            <a:chOff x="4112743" y="3509451"/>
            <a:chExt cx="1381894" cy="255373"/>
          </a:xfrm>
        </p:grpSpPr>
        <p:cxnSp>
          <p:nvCxnSpPr>
            <p:cNvPr id="26"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4" name="Conector Reto 43"/>
          <p:cNvCxnSpPr/>
          <p:nvPr/>
        </p:nvCxnSpPr>
        <p:spPr>
          <a:xfrm>
            <a:off x="1035603" y="4052263"/>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931411" y="553895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1906050" y="3474314"/>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49" name="CaixaDeTexto 48"/>
          <p:cNvSpPr txBox="1"/>
          <p:nvPr/>
        </p:nvSpPr>
        <p:spPr>
          <a:xfrm>
            <a:off x="3875990" y="2570013"/>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50" name="Conector de Seta Reta 49"/>
          <p:cNvCxnSpPr/>
          <p:nvPr/>
        </p:nvCxnSpPr>
        <p:spPr>
          <a:xfrm>
            <a:off x="3842127" y="341302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4263532" y="3264969"/>
            <a:ext cx="353060" cy="460375"/>
          </a:xfrm>
          <a:prstGeom prst="rect">
            <a:avLst/>
          </a:prstGeom>
          <a:noFill/>
        </p:spPr>
        <p:txBody>
          <a:bodyPr wrap="none" rtlCol="0">
            <a:spAutoFit/>
          </a:bodyPr>
          <a:lstStyle/>
          <a:p>
            <a:r>
              <a:rPr lang="pt-BR" sz="2400" dirty="0" smtClean="0"/>
              <a:t>i</a:t>
            </a:r>
            <a:r>
              <a:rPr lang="pt-BR" sz="2400" baseline="-25000" dirty="0" smtClean="0"/>
              <a:t>2</a:t>
            </a:r>
            <a:endParaRPr lang="pt-BR" sz="2400" baseline="-25000" dirty="0" smtClean="0"/>
          </a:p>
        </p:txBody>
      </p:sp>
      <p:sp>
        <p:nvSpPr>
          <p:cNvPr id="56" name="Forma livre 55"/>
          <p:cNvSpPr/>
          <p:nvPr/>
        </p:nvSpPr>
        <p:spPr>
          <a:xfrm>
            <a:off x="3012918" y="455441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39" name="Conector Reto 38"/>
          <p:cNvCxnSpPr/>
          <p:nvPr/>
        </p:nvCxnSpPr>
        <p:spPr>
          <a:xfrm flipH="1" flipV="1">
            <a:off x="2217420" y="4057650"/>
            <a:ext cx="6394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a:off x="1456625" y="3926226"/>
            <a:ext cx="1381894" cy="255373"/>
            <a:chOff x="4112743" y="3509451"/>
            <a:chExt cx="1381894" cy="255373"/>
          </a:xfrm>
        </p:grpSpPr>
        <p:cxnSp>
          <p:nvCxnSpPr>
            <p:cNvPr id="29" name="Conector Reto 2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3" name="CaixaDeTexto 47"/>
          <p:cNvSpPr txBox="1"/>
          <p:nvPr/>
        </p:nvSpPr>
        <p:spPr>
          <a:xfrm>
            <a:off x="2995710" y="5460594"/>
            <a:ext cx="520700" cy="460375"/>
          </a:xfrm>
          <a:prstGeom prst="rect">
            <a:avLst/>
          </a:prstGeom>
          <a:noFill/>
        </p:spPr>
        <p:txBody>
          <a:bodyPr wrap="none" rtlCol="0">
            <a:spAutoFit/>
          </a:bodyPr>
          <a:lstStyle/>
          <a:p>
            <a:r>
              <a:rPr lang="pt-BR" sz="2400" dirty="0"/>
              <a:t>V</a:t>
            </a:r>
            <a:r>
              <a:rPr lang="pt-BR" sz="2400" baseline="-25000" dirty="0"/>
              <a:t>of</a:t>
            </a:r>
            <a:endParaRPr lang="pt-BR" sz="2400" baseline="-25000" dirty="0"/>
          </a:p>
        </p:txBody>
      </p:sp>
      <p:sp>
        <p:nvSpPr>
          <p:cNvPr id="73" name="Forma livre 72"/>
          <p:cNvSpPr/>
          <p:nvPr/>
        </p:nvSpPr>
        <p:spPr>
          <a:xfrm>
            <a:off x="2852420" y="3161665"/>
            <a:ext cx="656590"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Elipse 14"/>
          <p:cNvSpPr/>
          <p:nvPr/>
        </p:nvSpPr>
        <p:spPr>
          <a:xfrm>
            <a:off x="2570480" y="519684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8"/>
          <p:cNvSpPr txBox="1"/>
          <p:nvPr/>
        </p:nvSpPr>
        <p:spPr>
          <a:xfrm>
            <a:off x="759148" y="4359793"/>
            <a:ext cx="288324" cy="461665"/>
          </a:xfrm>
          <a:prstGeom prst="rect">
            <a:avLst/>
          </a:prstGeom>
          <a:noFill/>
        </p:spPr>
        <p:txBody>
          <a:bodyPr wrap="square" rtlCol="0">
            <a:spAutoFit/>
          </a:bodyPr>
          <a:lstStyle/>
          <a:p>
            <a:r>
              <a:rPr lang="pt-BR" sz="2400" dirty="0" smtClean="0"/>
              <a:t>+</a:t>
            </a:r>
            <a:endParaRPr lang="pt-BR" sz="2400" dirty="0"/>
          </a:p>
        </p:txBody>
      </p:sp>
      <p:cxnSp>
        <p:nvCxnSpPr>
          <p:cNvPr id="19" name="Conector Reto 18"/>
          <p:cNvCxnSpPr/>
          <p:nvPr/>
        </p:nvCxnSpPr>
        <p:spPr>
          <a:xfrm>
            <a:off x="2687186" y="607680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CaixaDeTexto 47"/>
          <p:cNvSpPr txBox="1"/>
          <p:nvPr/>
        </p:nvSpPr>
        <p:spPr>
          <a:xfrm>
            <a:off x="2786160" y="3633699"/>
            <a:ext cx="520700" cy="460375"/>
          </a:xfrm>
          <a:prstGeom prst="rect">
            <a:avLst/>
          </a:prstGeom>
          <a:noFill/>
        </p:spPr>
        <p:txBody>
          <a:bodyPr wrap="none" rtlCol="0">
            <a:spAutoFit/>
          </a:bodyPr>
          <a:lstStyle/>
          <a:p>
            <a:r>
              <a:rPr lang="pt-BR" sz="2400" dirty="0"/>
              <a:t>V</a:t>
            </a:r>
            <a:r>
              <a:rPr lang="pt-BR" sz="2400" baseline="-25000" dirty="0"/>
              <a:t>of</a:t>
            </a:r>
            <a:endParaRPr lang="pt-BR" sz="2400" baseline="-25000" dirty="0"/>
          </a:p>
        </p:txBody>
      </p:sp>
      <p:sp>
        <p:nvSpPr>
          <p:cNvPr id="13" name="CaixaDeTexto 47"/>
          <p:cNvSpPr txBox="1"/>
          <p:nvPr/>
        </p:nvSpPr>
        <p:spPr>
          <a:xfrm>
            <a:off x="1230410" y="4736694"/>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cxnSp>
        <p:nvCxnSpPr>
          <p:cNvPr id="22" name="Conector Reto 21"/>
          <p:cNvCxnSpPr/>
          <p:nvPr/>
        </p:nvCxnSpPr>
        <p:spPr>
          <a:xfrm>
            <a:off x="1035685" y="4396105"/>
            <a:ext cx="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Elipse 20"/>
          <p:cNvSpPr/>
          <p:nvPr/>
        </p:nvSpPr>
        <p:spPr>
          <a:xfrm>
            <a:off x="817880" y="471868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3" name="CaixaDeTexto 8"/>
          <p:cNvSpPr txBox="1"/>
          <p:nvPr/>
        </p:nvSpPr>
        <p:spPr>
          <a:xfrm>
            <a:off x="2495238" y="4832868"/>
            <a:ext cx="288324" cy="461665"/>
          </a:xfrm>
          <a:prstGeom prst="rect">
            <a:avLst/>
          </a:prstGeom>
          <a:noFill/>
        </p:spPr>
        <p:txBody>
          <a:bodyPr wrap="square" rtlCol="0">
            <a:spAutoFit/>
          </a:bodyPr>
          <a:lstStyle/>
          <a:p>
            <a:r>
              <a:rPr lang="pt-BR" sz="2400" dirty="0" smtClean="0"/>
              <a:t>+</a:t>
            </a:r>
            <a:endParaRPr lang="pt-BR" sz="2400" dirty="0"/>
          </a:p>
        </p:txBody>
      </p:sp>
      <p:grpSp>
        <p:nvGrpSpPr>
          <p:cNvPr id="41" name="Grupo 40"/>
          <p:cNvGrpSpPr/>
          <p:nvPr/>
        </p:nvGrpSpPr>
        <p:grpSpPr>
          <a:xfrm>
            <a:off x="1167130" y="3848735"/>
            <a:ext cx="505560" cy="440690"/>
            <a:chOff x="9749" y="4766"/>
            <a:chExt cx="796" cy="694"/>
          </a:xfrm>
        </p:grpSpPr>
        <p:cxnSp>
          <p:nvCxnSpPr>
            <p:cNvPr id="31" name="Conector Reto 30"/>
            <p:cNvCxnSpPr/>
            <p:nvPr/>
          </p:nvCxnSpPr>
          <p:spPr>
            <a:xfrm>
              <a:off x="10087" y="4766"/>
              <a:ext cx="0" cy="6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10205" y="4766"/>
              <a:ext cx="0" cy="6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flipV="1">
              <a:off x="9749" y="5104"/>
              <a:ext cx="3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10205" y="5093"/>
              <a:ext cx="34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2" name="Conector Reto 41"/>
          <p:cNvCxnSpPr/>
          <p:nvPr/>
        </p:nvCxnSpPr>
        <p:spPr>
          <a:xfrm flipH="1">
            <a:off x="1028065" y="4064635"/>
            <a:ext cx="25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Forma livre 44"/>
          <p:cNvSpPr/>
          <p:nvPr/>
        </p:nvSpPr>
        <p:spPr>
          <a:xfrm>
            <a:off x="4700270" y="3155315"/>
            <a:ext cx="365760" cy="1333500"/>
          </a:xfrm>
          <a:custGeom>
            <a:avLst/>
            <a:gdLst>
              <a:gd name="connisteX0" fmla="*/ 321310 w 321310"/>
              <a:gd name="connsiteY0" fmla="*/ 1363345 h 1363345"/>
              <a:gd name="connisteX1" fmla="*/ 321310 w 321310"/>
              <a:gd name="connsiteY1" fmla="*/ 5715 h 1363345"/>
              <a:gd name="connisteX2" fmla="*/ 0 w 321310"/>
              <a:gd name="connsiteY2" fmla="*/ 0 h 1363345"/>
            </a:gdLst>
            <a:ahLst/>
            <a:cxnLst>
              <a:cxn ang="0">
                <a:pos x="connisteX0" y="connsiteY0"/>
              </a:cxn>
              <a:cxn ang="0">
                <a:pos x="connisteX1" y="connsiteY1"/>
              </a:cxn>
              <a:cxn ang="0">
                <a:pos x="connisteX2" y="connsiteY2"/>
              </a:cxn>
            </a:cxnLst>
            <a:rect l="l" t="t" r="r" b="b"/>
            <a:pathLst>
              <a:path w="321310" h="1363345">
                <a:moveTo>
                  <a:pt x="321310" y="1363345"/>
                </a:moveTo>
                <a:lnTo>
                  <a:pt x="321310" y="5715"/>
                </a:lnTo>
                <a:lnTo>
                  <a:pt x="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6" name="CaixaDeTexto 47"/>
          <p:cNvSpPr txBox="1"/>
          <p:nvPr/>
        </p:nvSpPr>
        <p:spPr>
          <a:xfrm>
            <a:off x="1283750" y="3413354"/>
            <a:ext cx="345440" cy="460375"/>
          </a:xfrm>
          <a:prstGeom prst="rect">
            <a:avLst/>
          </a:prstGeom>
          <a:noFill/>
        </p:spPr>
        <p:txBody>
          <a:bodyPr wrap="none" rtlCol="0">
            <a:spAutoFit/>
          </a:bodyPr>
          <a:lstStyle/>
          <a:p>
            <a:r>
              <a:rPr lang="pt-BR" sz="2400" dirty="0"/>
              <a:t>C</a:t>
            </a:r>
            <a:endParaRPr lang="pt-BR" sz="2400" dirty="0"/>
          </a:p>
        </p:txBody>
      </p:sp>
      <p:sp>
        <p:nvSpPr>
          <p:cNvPr id="51" name="Espaço Reservado para Conteúdo 2"/>
          <p:cNvSpPr txBox="1"/>
          <p:nvPr/>
        </p:nvSpPr>
        <p:spPr>
          <a:xfrm>
            <a:off x="5848350" y="2182495"/>
            <a:ext cx="5638800" cy="217741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2400" b="1" dirty="0" smtClean="0">
                <a:solidFill>
                  <a:schemeClr val="tx1"/>
                </a:solidFill>
                <a:latin typeface="Comic Sans MS" panose="030F0702030302020204" pitchFamily="66" charset="0"/>
                <a:cs typeface="Comic Sans MS" panose="030F0702030302020204" pitchFamily="66" charset="0"/>
              </a:rPr>
              <a:t>Efeito do capacitor </a:t>
            </a:r>
            <a:r>
              <a:rPr lang="pt-BR" sz="2400" b="1" dirty="0" smtClean="0">
                <a:solidFill>
                  <a:srgbClr val="C00000"/>
                </a:solidFill>
                <a:latin typeface="Comic Sans MS" panose="030F0702030302020204" pitchFamily="66" charset="0"/>
                <a:cs typeface="Comic Sans MS" panose="030F0702030302020204" pitchFamily="66" charset="0"/>
              </a:rPr>
              <a:t>(intuitivo)</a:t>
            </a:r>
            <a:r>
              <a:rPr lang="pt-BR" sz="2400" b="1" dirty="0" smtClean="0">
                <a:solidFill>
                  <a:schemeClr val="tx1"/>
                </a:solidFill>
                <a:latin typeface="Comic Sans MS" panose="030F0702030302020204" pitchFamily="66" charset="0"/>
                <a:cs typeface="Comic Sans MS" panose="030F0702030302020204" pitchFamily="66" charset="0"/>
              </a:rPr>
              <a:t>: o capacitor C fica carregado com uma tensão V</a:t>
            </a:r>
            <a:r>
              <a:rPr lang="pt-BR" sz="2400" b="1" baseline="-25000" dirty="0" smtClean="0">
                <a:solidFill>
                  <a:schemeClr val="tx1"/>
                </a:solidFill>
                <a:latin typeface="Comic Sans MS" panose="030F0702030302020204" pitchFamily="66" charset="0"/>
                <a:cs typeface="Comic Sans MS" panose="030F0702030302020204" pitchFamily="66" charset="0"/>
              </a:rPr>
              <a:t>of</a:t>
            </a:r>
            <a:r>
              <a:rPr lang="pt-BR" sz="2400" b="1" dirty="0" smtClean="0">
                <a:solidFill>
                  <a:schemeClr val="tx1"/>
                </a:solidFill>
                <a:latin typeface="Comic Sans MS" panose="030F0702030302020204" pitchFamily="66" charset="0"/>
                <a:cs typeface="Comic Sans MS" panose="030F0702030302020204" pitchFamily="66" charset="0"/>
              </a:rPr>
              <a:t> se V</a:t>
            </a:r>
            <a:r>
              <a:rPr lang="pt-BR" sz="2400" b="1" baseline="-25000" dirty="0" smtClean="0">
                <a:solidFill>
                  <a:schemeClr val="tx1"/>
                </a:solidFill>
                <a:latin typeface="Comic Sans MS" panose="030F0702030302020204" pitchFamily="66" charset="0"/>
                <a:cs typeface="Comic Sans MS" panose="030F0702030302020204" pitchFamily="66" charset="0"/>
              </a:rPr>
              <a:t>in</a:t>
            </a:r>
            <a:r>
              <a:rPr lang="pt-BR" sz="2400" b="1" dirty="0" smtClean="0">
                <a:solidFill>
                  <a:schemeClr val="tx1"/>
                </a:solidFill>
                <a:latin typeface="Comic Sans MS" panose="030F0702030302020204" pitchFamily="66" charset="0"/>
                <a:cs typeface="Comic Sans MS" panose="030F0702030302020204" pitchFamily="66" charset="0"/>
              </a:rPr>
              <a:t> for zero. Caso Vin seja aplicado e for rápido, essa tensão no capacitor não se altera. Nesse caso</a:t>
            </a:r>
            <a:endParaRPr lang="pt-BR" sz="2400" b="1" dirty="0" smtClean="0">
              <a:solidFill>
                <a:schemeClr val="tx1"/>
              </a:solidFill>
              <a:latin typeface="Comic Sans MS" panose="030F0702030302020204" pitchFamily="66" charset="0"/>
              <a:cs typeface="Comic Sans MS" panose="030F0702030302020204" pitchFamily="66" charset="0"/>
            </a:endParaRPr>
          </a:p>
        </p:txBody>
      </p:sp>
      <p:sp>
        <p:nvSpPr>
          <p:cNvPr id="54" name="Forma livre 53"/>
          <p:cNvSpPr/>
          <p:nvPr/>
        </p:nvSpPr>
        <p:spPr>
          <a:xfrm>
            <a:off x="1148080" y="4132580"/>
            <a:ext cx="518795" cy="300355"/>
          </a:xfrm>
          <a:custGeom>
            <a:avLst/>
            <a:gdLst>
              <a:gd name="connisteX0" fmla="*/ 0 w 518795"/>
              <a:gd name="connsiteY0" fmla="*/ 0 h 300609"/>
              <a:gd name="connisteX1" fmla="*/ 158750 w 518795"/>
              <a:gd name="connsiteY1" fmla="*/ 285750 h 300609"/>
              <a:gd name="connisteX2" fmla="*/ 412750 w 518795"/>
              <a:gd name="connsiteY2" fmla="*/ 222250 h 300609"/>
              <a:gd name="connisteX3" fmla="*/ 518795 w 518795"/>
              <a:gd name="connsiteY3" fmla="*/ 73660 h 300609"/>
            </a:gdLst>
            <a:ahLst/>
            <a:cxnLst>
              <a:cxn ang="0">
                <a:pos x="connisteX0" y="connsiteY0"/>
              </a:cxn>
              <a:cxn ang="0">
                <a:pos x="connisteX1" y="connsiteY1"/>
              </a:cxn>
              <a:cxn ang="0">
                <a:pos x="connisteX2" y="connsiteY2"/>
              </a:cxn>
              <a:cxn ang="0">
                <a:pos x="connisteX3" y="connsiteY3"/>
              </a:cxn>
            </a:cxnLst>
            <a:rect l="l" t="t" r="r" b="b"/>
            <a:pathLst>
              <a:path w="518795" h="300610">
                <a:moveTo>
                  <a:pt x="0" y="0"/>
                </a:moveTo>
                <a:cubicBezTo>
                  <a:pt x="26670" y="58420"/>
                  <a:pt x="76200" y="241300"/>
                  <a:pt x="158750" y="285750"/>
                </a:cubicBezTo>
                <a:cubicBezTo>
                  <a:pt x="241300" y="330200"/>
                  <a:pt x="340995" y="264795"/>
                  <a:pt x="412750" y="222250"/>
                </a:cubicBezTo>
                <a:cubicBezTo>
                  <a:pt x="484505" y="179705"/>
                  <a:pt x="502920" y="102235"/>
                  <a:pt x="518795" y="73660"/>
                </a:cubicBezTo>
              </a:path>
            </a:pathLst>
          </a:custGeom>
          <a:noFill/>
          <a:ln>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5" name="CaixaDeTexto 47"/>
          <p:cNvSpPr txBox="1"/>
          <p:nvPr/>
        </p:nvSpPr>
        <p:spPr>
          <a:xfrm>
            <a:off x="1283750" y="4276319"/>
            <a:ext cx="520700" cy="460375"/>
          </a:xfrm>
          <a:prstGeom prst="rect">
            <a:avLst/>
          </a:prstGeom>
          <a:noFill/>
        </p:spPr>
        <p:txBody>
          <a:bodyPr wrap="none" rtlCol="0">
            <a:spAutoFit/>
          </a:bodyPr>
          <a:lstStyle/>
          <a:p>
            <a:r>
              <a:rPr lang="pt-BR" sz="2400" dirty="0"/>
              <a:t>V</a:t>
            </a:r>
            <a:r>
              <a:rPr lang="pt-BR" sz="2400" baseline="-25000" dirty="0"/>
              <a:t>of</a:t>
            </a:r>
            <a:endParaRPr lang="pt-BR" sz="2400" baseline="-25000" dirty="0"/>
          </a:p>
        </p:txBody>
      </p:sp>
      <mc:AlternateContent xmlns:mc="http://schemas.openxmlformats.org/markup-compatibility/2006">
        <mc:Choice xmlns:a14="http://schemas.microsoft.com/office/drawing/2010/main" Requires="a14">
          <p:sp>
            <p:nvSpPr>
              <p:cNvPr id="57" name="CaixaDeTexto 41"/>
              <p:cNvSpPr txBox="1"/>
              <p:nvPr/>
            </p:nvSpPr>
            <p:spPr>
              <a:xfrm>
                <a:off x="6060343" y="4391793"/>
                <a:ext cx="5426710" cy="993140"/>
              </a:xfrm>
              <a:prstGeom prst="rect">
                <a:avLst/>
              </a:prstGeom>
              <a:noFill/>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𝑜𝑓</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𝑜𝑓</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r>
                      <a:rPr lang="en-US" altLang="pt-BR" sz="3600" i="1" dirty="0" smtClean="0">
                        <a:latin typeface="Cambria Math" panose="02040503050406030204" pitchFamily="18" charset="0"/>
                        <a:cs typeface="Cambria Math" panose="02040503050406030204" pitchFamily="18" charset="0"/>
                      </a:rPr>
                      <m:t>=−</m:t>
                    </m:r>
                    <m:f>
                      <m:fPr>
                        <m:ctrlPr>
                          <a:rPr lang="en-US" alt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57" name="CaixaDeTexto 41"/>
              <p:cNvSpPr txBox="1">
                <a:spLocks noRot="1" noChangeAspect="1" noMove="1" noResize="1" noEditPoints="1" noAdjustHandles="1" noChangeArrowheads="1" noChangeShapeType="1" noTextEdit="1"/>
              </p:cNvSpPr>
              <p:nvPr/>
            </p:nvSpPr>
            <p:spPr>
              <a:xfrm>
                <a:off x="6060343" y="4391793"/>
                <a:ext cx="5426710" cy="993140"/>
              </a:xfrm>
              <a:prstGeom prst="rect">
                <a:avLst/>
              </a:prstGeom>
              <a:blipFill rotWithShape="1">
                <a:blip r:embed="rId1"/>
                <a:stretch>
                  <a:fillRect l="-10" t="-13" r="-645" b="1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6" name="CaixaDeTexto 41"/>
              <p:cNvSpPr txBox="1"/>
              <p:nvPr/>
            </p:nvSpPr>
            <p:spPr>
              <a:xfrm>
                <a:off x="6187343" y="5492248"/>
                <a:ext cx="2423160" cy="969645"/>
              </a:xfrm>
              <a:prstGeom prst="rect">
                <a:avLst/>
              </a:prstGeom>
              <a:noFill/>
            </p:spPr>
            <p:txBody>
              <a:bodyPr wrap="none" rtlCol="0">
                <a:spAutoFit/>
              </a:bodyPr>
              <a:lstStyle/>
              <a:p>
                <a:pPr algn="l"/>
                <a:r>
                  <a:rPr lang="pt-BR" sz="28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2</m:t>
                        </m:r>
                      </m:sub>
                    </m:sSub>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𝑜𝑓</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6" name="CaixaDeTexto 41"/>
              <p:cNvSpPr txBox="1">
                <a:spLocks noRot="1" noChangeAspect="1" noMove="1" noResize="1" noEditPoints="1" noAdjustHandles="1" noChangeArrowheads="1" noChangeShapeType="1" noTextEdit="1"/>
              </p:cNvSpPr>
              <p:nvPr/>
            </p:nvSpPr>
            <p:spPr>
              <a:xfrm>
                <a:off x="6187343" y="5492248"/>
                <a:ext cx="2423160" cy="969645"/>
              </a:xfrm>
              <a:prstGeom prst="rect">
                <a:avLst/>
              </a:prstGeom>
              <a:blipFill rotWithShape="1">
                <a:blip r:embed="rId2"/>
                <a:stretch>
                  <a:fillRect l="-22" t="-14" r="-1445" b="1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7" name="CaixaDeTexto 41"/>
              <p:cNvSpPr txBox="1"/>
              <p:nvPr/>
            </p:nvSpPr>
            <p:spPr>
              <a:xfrm>
                <a:off x="9469658" y="5677668"/>
                <a:ext cx="1884045" cy="645160"/>
              </a:xfrm>
              <a:prstGeom prst="rect">
                <a:avLst/>
              </a:prstGeom>
              <a:noFill/>
            </p:spPr>
            <p:txBody>
              <a:bodyPr wrap="none" rtlCol="0">
                <a:spAutoFit/>
              </a:bodyPr>
              <a:lstStyle/>
              <a:p>
                <a:pPr algn="l"/>
                <a:r>
                  <a:rPr lang="pt-BR" sz="28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dirty="0" smtClean="0">
                        <a:latin typeface="Cambria Math" panose="02040503050406030204" pitchFamily="18" charset="0"/>
                      </a:rPr>
                      <m:t>=−</m:t>
                    </m:r>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2</m:t>
                        </m:r>
                      </m:sub>
                    </m:sSub>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7" name="CaixaDeTexto 41"/>
              <p:cNvSpPr txBox="1">
                <a:spLocks noRot="1" noChangeAspect="1" noMove="1" noResize="1" noEditPoints="1" noAdjustHandles="1" noChangeArrowheads="1" noChangeShapeType="1" noTextEdit="1"/>
              </p:cNvSpPr>
              <p:nvPr/>
            </p:nvSpPr>
            <p:spPr>
              <a:xfrm>
                <a:off x="9469658" y="5677668"/>
                <a:ext cx="1884045" cy="645160"/>
              </a:xfrm>
              <a:prstGeom prst="rect">
                <a:avLst/>
              </a:prstGeom>
              <a:blipFill rotWithShape="1">
                <a:blip r:embed="rId3"/>
                <a:stretch>
                  <a:fillRect l="-29" t="-21" r="-1859" b="2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720725" y="423545"/>
            <a:ext cx="10527665" cy="57912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2400" b="1" dirty="0" smtClean="0">
                <a:latin typeface="Comic Sans MS" panose="030F0702030302020204" pitchFamily="66" charset="0"/>
                <a:cs typeface="Comic Sans MS" panose="030F0702030302020204" pitchFamily="66" charset="0"/>
              </a:rPr>
              <a:t>A tensão de saída será então </a:t>
            </a:r>
            <a:endParaRPr lang="pt-BR" sz="2400" b="1" dirty="0" smtClean="0">
              <a:solidFill>
                <a:schemeClr val="tx1"/>
              </a:solidFill>
              <a:latin typeface="Comic Sans MS" panose="030F0702030302020204" pitchFamily="66" charset="0"/>
              <a:cs typeface="Comic Sans MS" panose="030F0702030302020204" pitchFamily="66" charset="0"/>
            </a:endParaRPr>
          </a:p>
        </p:txBody>
      </p:sp>
      <p:cxnSp>
        <p:nvCxnSpPr>
          <p:cNvPr id="17" name="Conector Reto 16"/>
          <p:cNvCxnSpPr/>
          <p:nvPr/>
        </p:nvCxnSpPr>
        <p:spPr>
          <a:xfrm>
            <a:off x="2791460" y="493395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a:off x="2440808" y="3633484"/>
            <a:ext cx="2624865" cy="1545271"/>
            <a:chOff x="1667048" y="3928976"/>
            <a:chExt cx="2624865" cy="1545271"/>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4" name="Conector de Seta Reta 13"/>
            <p:cNvCxnSpPr/>
            <p:nvPr/>
          </p:nvCxnSpPr>
          <p:spPr>
            <a:xfrm>
              <a:off x="1728745" y="4460237"/>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667048" y="3928976"/>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27" name="Grupo 26"/>
          <p:cNvGrpSpPr/>
          <p:nvPr/>
        </p:nvGrpSpPr>
        <p:grpSpPr>
          <a:xfrm>
            <a:off x="3406075" y="3024526"/>
            <a:ext cx="1381894" cy="255373"/>
            <a:chOff x="4112743" y="3509451"/>
            <a:chExt cx="1381894" cy="255373"/>
          </a:xfrm>
        </p:grpSpPr>
        <p:cxnSp>
          <p:nvCxnSpPr>
            <p:cNvPr id="26"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4" name="Conector Reto 43"/>
          <p:cNvCxnSpPr/>
          <p:nvPr/>
        </p:nvCxnSpPr>
        <p:spPr>
          <a:xfrm>
            <a:off x="1035603" y="4052263"/>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931411" y="553895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1906050" y="3474314"/>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49" name="CaixaDeTexto 48"/>
          <p:cNvSpPr txBox="1"/>
          <p:nvPr/>
        </p:nvSpPr>
        <p:spPr>
          <a:xfrm>
            <a:off x="3875990" y="2570013"/>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50" name="Conector de Seta Reta 49"/>
          <p:cNvCxnSpPr/>
          <p:nvPr/>
        </p:nvCxnSpPr>
        <p:spPr>
          <a:xfrm>
            <a:off x="3842127" y="341302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4263532" y="3264969"/>
            <a:ext cx="353060" cy="460375"/>
          </a:xfrm>
          <a:prstGeom prst="rect">
            <a:avLst/>
          </a:prstGeom>
          <a:noFill/>
        </p:spPr>
        <p:txBody>
          <a:bodyPr wrap="none" rtlCol="0">
            <a:spAutoFit/>
          </a:bodyPr>
          <a:lstStyle/>
          <a:p>
            <a:r>
              <a:rPr lang="pt-BR" sz="2400" dirty="0" smtClean="0"/>
              <a:t>i</a:t>
            </a:r>
            <a:r>
              <a:rPr lang="pt-BR" sz="2400" baseline="-25000" dirty="0" smtClean="0"/>
              <a:t>2</a:t>
            </a:r>
            <a:endParaRPr lang="pt-BR" sz="2400" baseline="-25000" dirty="0" smtClean="0"/>
          </a:p>
        </p:txBody>
      </p:sp>
      <p:sp>
        <p:nvSpPr>
          <p:cNvPr id="56" name="Forma livre 55"/>
          <p:cNvSpPr/>
          <p:nvPr/>
        </p:nvSpPr>
        <p:spPr>
          <a:xfrm>
            <a:off x="3012918" y="455441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39" name="Conector Reto 38"/>
          <p:cNvCxnSpPr/>
          <p:nvPr/>
        </p:nvCxnSpPr>
        <p:spPr>
          <a:xfrm flipH="1" flipV="1">
            <a:off x="2217420" y="4057650"/>
            <a:ext cx="6394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a:off x="1456625" y="3926226"/>
            <a:ext cx="1381894" cy="255373"/>
            <a:chOff x="4112743" y="3509451"/>
            <a:chExt cx="1381894" cy="255373"/>
          </a:xfrm>
        </p:grpSpPr>
        <p:cxnSp>
          <p:nvCxnSpPr>
            <p:cNvPr id="29" name="Conector Reto 2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3" name="CaixaDeTexto 47"/>
          <p:cNvSpPr txBox="1"/>
          <p:nvPr/>
        </p:nvSpPr>
        <p:spPr>
          <a:xfrm>
            <a:off x="2995710" y="5460594"/>
            <a:ext cx="520700" cy="460375"/>
          </a:xfrm>
          <a:prstGeom prst="rect">
            <a:avLst/>
          </a:prstGeom>
          <a:noFill/>
        </p:spPr>
        <p:txBody>
          <a:bodyPr wrap="none" rtlCol="0">
            <a:spAutoFit/>
          </a:bodyPr>
          <a:lstStyle/>
          <a:p>
            <a:r>
              <a:rPr lang="pt-BR" sz="2400" dirty="0"/>
              <a:t>V</a:t>
            </a:r>
            <a:r>
              <a:rPr lang="pt-BR" sz="2400" baseline="-25000" dirty="0"/>
              <a:t>of</a:t>
            </a:r>
            <a:endParaRPr lang="pt-BR" sz="2400" baseline="-25000" dirty="0"/>
          </a:p>
        </p:txBody>
      </p:sp>
      <p:sp>
        <p:nvSpPr>
          <p:cNvPr id="73" name="Forma livre 72"/>
          <p:cNvSpPr/>
          <p:nvPr/>
        </p:nvSpPr>
        <p:spPr>
          <a:xfrm>
            <a:off x="2852420" y="3161665"/>
            <a:ext cx="656590"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Elipse 14"/>
          <p:cNvSpPr/>
          <p:nvPr/>
        </p:nvSpPr>
        <p:spPr>
          <a:xfrm>
            <a:off x="2570480" y="519684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8"/>
          <p:cNvSpPr txBox="1"/>
          <p:nvPr/>
        </p:nvSpPr>
        <p:spPr>
          <a:xfrm>
            <a:off x="759148" y="4359793"/>
            <a:ext cx="288324" cy="461665"/>
          </a:xfrm>
          <a:prstGeom prst="rect">
            <a:avLst/>
          </a:prstGeom>
          <a:noFill/>
        </p:spPr>
        <p:txBody>
          <a:bodyPr wrap="square" rtlCol="0">
            <a:spAutoFit/>
          </a:bodyPr>
          <a:lstStyle/>
          <a:p>
            <a:r>
              <a:rPr lang="pt-BR" sz="2400" dirty="0" smtClean="0"/>
              <a:t>+</a:t>
            </a:r>
            <a:endParaRPr lang="pt-BR" sz="2400" dirty="0"/>
          </a:p>
        </p:txBody>
      </p:sp>
      <p:cxnSp>
        <p:nvCxnSpPr>
          <p:cNvPr id="19" name="Conector Reto 18"/>
          <p:cNvCxnSpPr/>
          <p:nvPr/>
        </p:nvCxnSpPr>
        <p:spPr>
          <a:xfrm>
            <a:off x="2687186" y="607680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CaixaDeTexto 47"/>
          <p:cNvSpPr txBox="1"/>
          <p:nvPr/>
        </p:nvSpPr>
        <p:spPr>
          <a:xfrm>
            <a:off x="2786160" y="3633699"/>
            <a:ext cx="520700" cy="460375"/>
          </a:xfrm>
          <a:prstGeom prst="rect">
            <a:avLst/>
          </a:prstGeom>
          <a:noFill/>
        </p:spPr>
        <p:txBody>
          <a:bodyPr wrap="none" rtlCol="0">
            <a:spAutoFit/>
          </a:bodyPr>
          <a:lstStyle/>
          <a:p>
            <a:r>
              <a:rPr lang="pt-BR" sz="2400" dirty="0"/>
              <a:t>V</a:t>
            </a:r>
            <a:r>
              <a:rPr lang="pt-BR" sz="2400" baseline="-25000" dirty="0"/>
              <a:t>of</a:t>
            </a:r>
            <a:endParaRPr lang="pt-BR" sz="2400" baseline="-25000" dirty="0"/>
          </a:p>
        </p:txBody>
      </p:sp>
      <p:sp>
        <p:nvSpPr>
          <p:cNvPr id="13" name="CaixaDeTexto 47"/>
          <p:cNvSpPr txBox="1"/>
          <p:nvPr/>
        </p:nvSpPr>
        <p:spPr>
          <a:xfrm>
            <a:off x="1230410" y="4736694"/>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cxnSp>
        <p:nvCxnSpPr>
          <p:cNvPr id="22" name="Conector Reto 21"/>
          <p:cNvCxnSpPr/>
          <p:nvPr/>
        </p:nvCxnSpPr>
        <p:spPr>
          <a:xfrm>
            <a:off x="1035685" y="4396105"/>
            <a:ext cx="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Elipse 20"/>
          <p:cNvSpPr/>
          <p:nvPr/>
        </p:nvSpPr>
        <p:spPr>
          <a:xfrm>
            <a:off x="817880" y="471868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3" name="CaixaDeTexto 8"/>
          <p:cNvSpPr txBox="1"/>
          <p:nvPr/>
        </p:nvSpPr>
        <p:spPr>
          <a:xfrm>
            <a:off x="2495238" y="4832868"/>
            <a:ext cx="288324" cy="461665"/>
          </a:xfrm>
          <a:prstGeom prst="rect">
            <a:avLst/>
          </a:prstGeom>
          <a:noFill/>
        </p:spPr>
        <p:txBody>
          <a:bodyPr wrap="square" rtlCol="0">
            <a:spAutoFit/>
          </a:bodyPr>
          <a:lstStyle/>
          <a:p>
            <a:r>
              <a:rPr lang="pt-BR" sz="2400" dirty="0" smtClean="0"/>
              <a:t>+</a:t>
            </a:r>
            <a:endParaRPr lang="pt-BR" sz="2400" dirty="0"/>
          </a:p>
        </p:txBody>
      </p:sp>
      <p:grpSp>
        <p:nvGrpSpPr>
          <p:cNvPr id="41" name="Grupo 40"/>
          <p:cNvGrpSpPr/>
          <p:nvPr/>
        </p:nvGrpSpPr>
        <p:grpSpPr>
          <a:xfrm>
            <a:off x="1167130" y="3848735"/>
            <a:ext cx="505560" cy="440690"/>
            <a:chOff x="9749" y="4766"/>
            <a:chExt cx="796" cy="694"/>
          </a:xfrm>
        </p:grpSpPr>
        <p:cxnSp>
          <p:nvCxnSpPr>
            <p:cNvPr id="31" name="Conector Reto 30"/>
            <p:cNvCxnSpPr/>
            <p:nvPr/>
          </p:nvCxnSpPr>
          <p:spPr>
            <a:xfrm>
              <a:off x="10087" y="4766"/>
              <a:ext cx="0" cy="6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10205" y="4766"/>
              <a:ext cx="0" cy="6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flipV="1">
              <a:off x="9749" y="5104"/>
              <a:ext cx="3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10205" y="5093"/>
              <a:ext cx="34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2" name="Conector Reto 41"/>
          <p:cNvCxnSpPr/>
          <p:nvPr/>
        </p:nvCxnSpPr>
        <p:spPr>
          <a:xfrm flipH="1" flipV="1">
            <a:off x="1038860" y="4055110"/>
            <a:ext cx="13081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Forma livre 44"/>
          <p:cNvSpPr/>
          <p:nvPr/>
        </p:nvSpPr>
        <p:spPr>
          <a:xfrm>
            <a:off x="4700270" y="3155315"/>
            <a:ext cx="365760" cy="1333500"/>
          </a:xfrm>
          <a:custGeom>
            <a:avLst/>
            <a:gdLst>
              <a:gd name="connisteX0" fmla="*/ 321310 w 321310"/>
              <a:gd name="connsiteY0" fmla="*/ 1363345 h 1363345"/>
              <a:gd name="connisteX1" fmla="*/ 321310 w 321310"/>
              <a:gd name="connsiteY1" fmla="*/ 5715 h 1363345"/>
              <a:gd name="connisteX2" fmla="*/ 0 w 321310"/>
              <a:gd name="connsiteY2" fmla="*/ 0 h 1363345"/>
            </a:gdLst>
            <a:ahLst/>
            <a:cxnLst>
              <a:cxn ang="0">
                <a:pos x="connisteX0" y="connsiteY0"/>
              </a:cxn>
              <a:cxn ang="0">
                <a:pos x="connisteX1" y="connsiteY1"/>
              </a:cxn>
              <a:cxn ang="0">
                <a:pos x="connisteX2" y="connsiteY2"/>
              </a:cxn>
            </a:cxnLst>
            <a:rect l="l" t="t" r="r" b="b"/>
            <a:pathLst>
              <a:path w="321310" h="1363345">
                <a:moveTo>
                  <a:pt x="321310" y="1363345"/>
                </a:moveTo>
                <a:lnTo>
                  <a:pt x="321310" y="5715"/>
                </a:lnTo>
                <a:lnTo>
                  <a:pt x="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6" name="CaixaDeTexto 47"/>
          <p:cNvSpPr txBox="1"/>
          <p:nvPr/>
        </p:nvSpPr>
        <p:spPr>
          <a:xfrm>
            <a:off x="1283750" y="3413354"/>
            <a:ext cx="345440" cy="460375"/>
          </a:xfrm>
          <a:prstGeom prst="rect">
            <a:avLst/>
          </a:prstGeom>
          <a:noFill/>
        </p:spPr>
        <p:txBody>
          <a:bodyPr wrap="none" rtlCol="0">
            <a:spAutoFit/>
          </a:bodyPr>
          <a:lstStyle/>
          <a:p>
            <a:r>
              <a:rPr lang="pt-BR" sz="2400" dirty="0"/>
              <a:t>C</a:t>
            </a:r>
            <a:endParaRPr lang="pt-BR" sz="2400" dirty="0"/>
          </a:p>
        </p:txBody>
      </p:sp>
      <p:sp>
        <p:nvSpPr>
          <p:cNvPr id="54" name="Forma livre 53"/>
          <p:cNvSpPr/>
          <p:nvPr/>
        </p:nvSpPr>
        <p:spPr>
          <a:xfrm>
            <a:off x="1148080" y="4132580"/>
            <a:ext cx="518795" cy="300355"/>
          </a:xfrm>
          <a:custGeom>
            <a:avLst/>
            <a:gdLst>
              <a:gd name="connisteX0" fmla="*/ 0 w 518795"/>
              <a:gd name="connsiteY0" fmla="*/ 0 h 300609"/>
              <a:gd name="connisteX1" fmla="*/ 158750 w 518795"/>
              <a:gd name="connsiteY1" fmla="*/ 285750 h 300609"/>
              <a:gd name="connisteX2" fmla="*/ 412750 w 518795"/>
              <a:gd name="connsiteY2" fmla="*/ 222250 h 300609"/>
              <a:gd name="connisteX3" fmla="*/ 518795 w 518795"/>
              <a:gd name="connsiteY3" fmla="*/ 73660 h 300609"/>
            </a:gdLst>
            <a:ahLst/>
            <a:cxnLst>
              <a:cxn ang="0">
                <a:pos x="connisteX0" y="connsiteY0"/>
              </a:cxn>
              <a:cxn ang="0">
                <a:pos x="connisteX1" y="connsiteY1"/>
              </a:cxn>
              <a:cxn ang="0">
                <a:pos x="connisteX2" y="connsiteY2"/>
              </a:cxn>
              <a:cxn ang="0">
                <a:pos x="connisteX3" y="connsiteY3"/>
              </a:cxn>
            </a:cxnLst>
            <a:rect l="l" t="t" r="r" b="b"/>
            <a:pathLst>
              <a:path w="518795" h="300610">
                <a:moveTo>
                  <a:pt x="0" y="0"/>
                </a:moveTo>
                <a:cubicBezTo>
                  <a:pt x="26670" y="58420"/>
                  <a:pt x="76200" y="241300"/>
                  <a:pt x="158750" y="285750"/>
                </a:cubicBezTo>
                <a:cubicBezTo>
                  <a:pt x="241300" y="330200"/>
                  <a:pt x="340995" y="264795"/>
                  <a:pt x="412750" y="222250"/>
                </a:cubicBezTo>
                <a:cubicBezTo>
                  <a:pt x="484505" y="179705"/>
                  <a:pt x="502920" y="102235"/>
                  <a:pt x="518795" y="73660"/>
                </a:cubicBezTo>
              </a:path>
            </a:pathLst>
          </a:custGeom>
          <a:noFill/>
          <a:ln>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5" name="CaixaDeTexto 47"/>
          <p:cNvSpPr txBox="1"/>
          <p:nvPr/>
        </p:nvSpPr>
        <p:spPr>
          <a:xfrm>
            <a:off x="1283750" y="4276319"/>
            <a:ext cx="520700" cy="460375"/>
          </a:xfrm>
          <a:prstGeom prst="rect">
            <a:avLst/>
          </a:prstGeom>
          <a:noFill/>
        </p:spPr>
        <p:txBody>
          <a:bodyPr wrap="none" rtlCol="0">
            <a:spAutoFit/>
          </a:bodyPr>
          <a:lstStyle/>
          <a:p>
            <a:r>
              <a:rPr lang="pt-BR" sz="2400" dirty="0"/>
              <a:t>V</a:t>
            </a:r>
            <a:r>
              <a:rPr lang="pt-BR" sz="2400" baseline="-25000" dirty="0"/>
              <a:t>of</a:t>
            </a:r>
            <a:endParaRPr lang="pt-BR" sz="2400" baseline="-25000" dirty="0"/>
          </a:p>
        </p:txBody>
      </p:sp>
      <mc:AlternateContent xmlns:mc="http://schemas.openxmlformats.org/markup-compatibility/2006">
        <mc:Choice xmlns:a14="http://schemas.microsoft.com/office/drawing/2010/main" Requires="a14">
          <p:sp>
            <p:nvSpPr>
              <p:cNvPr id="70" name="CaixaDeTexto 41"/>
              <p:cNvSpPr txBox="1"/>
              <p:nvPr/>
            </p:nvSpPr>
            <p:spPr>
              <a:xfrm>
                <a:off x="3012978" y="1002798"/>
                <a:ext cx="4443095" cy="1027430"/>
              </a:xfrm>
              <a:prstGeom prst="rect">
                <a:avLst/>
              </a:prstGeom>
              <a:noFill/>
              <a:ln w="31750">
                <a:solidFill>
                  <a:srgbClr val="FFFF00"/>
                </a:solidFill>
              </a:ln>
            </p:spPr>
            <p:txBody>
              <a:bodyPr wrap="none" rtlCol="0">
                <a:spAutoFit/>
              </a:bodyPr>
              <a:lstStyle/>
              <a:p>
                <a:pPr algn="l"/>
                <a:r>
                  <a:rPr lang="pt-BR" sz="2800" dirty="0" smtClean="0"/>
                  <a:t> </a:t>
                </a:r>
                <a14:m>
                  <m:oMath xmlns:m="http://schemas.openxmlformats.org/officeDocument/2006/math">
                    <m:sSub>
                      <m:sSubPr>
                        <m:ctrlPr>
                          <a:rPr 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𝑉</m:t>
                        </m:r>
                      </m:e>
                      <m:sub>
                        <m:r>
                          <a:rPr lang="en-US" altLang="pt-BR" sz="4000" i="1" dirty="0" smtClean="0">
                            <a:latin typeface="Cambria Math" panose="02040503050406030204" pitchFamily="18" charset="0"/>
                            <a:cs typeface="Cambria Math" panose="02040503050406030204" pitchFamily="18" charset="0"/>
                          </a:rPr>
                          <m:t>0</m:t>
                        </m:r>
                      </m:sub>
                    </m:sSub>
                    <m:r>
                      <a:rPr lang="en-US" altLang="pt-BR" sz="4000" dirty="0" smtClean="0">
                        <a:latin typeface="Cambria Math" panose="02040503050406030204" pitchFamily="18" charset="0"/>
                      </a:rPr>
                      <m:t>=−</m:t>
                    </m:r>
                    <m:sSub>
                      <m:sSubPr>
                        <m:ctrlPr>
                          <a:rPr 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𝑉</m:t>
                        </m:r>
                      </m:e>
                      <m:sub>
                        <m:r>
                          <a:rPr lang="en-US" altLang="pt-BR" sz="4000" i="1" dirty="0" smtClean="0">
                            <a:latin typeface="Cambria Math" panose="02040503050406030204" pitchFamily="18" charset="0"/>
                            <a:cs typeface="Cambria Math" panose="02040503050406030204" pitchFamily="18" charset="0"/>
                          </a:rPr>
                          <m:t>𝑖𝑛</m:t>
                        </m:r>
                      </m:sub>
                    </m:sSub>
                    <m:f>
                      <m:fPr>
                        <m:ctrlPr>
                          <a:rPr lang="en-US" altLang="pt-BR" sz="4000" i="1" dirty="0" smtClean="0">
                            <a:latin typeface="Cambria Math" panose="02040503050406030204" pitchFamily="18" charset="0"/>
                            <a:cs typeface="Cambria Math" panose="02040503050406030204" pitchFamily="18" charset="0"/>
                          </a:rPr>
                        </m:ctrlPr>
                      </m:fPr>
                      <m:num>
                        <m:sSub>
                          <m:sSubPr>
                            <m:ctrlPr>
                              <a:rPr lang="en-US" alt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𝑅</m:t>
                            </m:r>
                          </m:e>
                          <m:sub>
                            <m:r>
                              <a:rPr lang="en-US" altLang="pt-BR" sz="4000" i="1" dirty="0" smtClean="0">
                                <a:latin typeface="Cambria Math" panose="02040503050406030204" pitchFamily="18" charset="0"/>
                                <a:cs typeface="Cambria Math" panose="02040503050406030204" pitchFamily="18" charset="0"/>
                              </a:rPr>
                              <m:t>2</m:t>
                            </m:r>
                          </m:sub>
                        </m:sSub>
                      </m:num>
                      <m:den>
                        <m:sSub>
                          <m:sSubPr>
                            <m:ctrlPr>
                              <a:rPr lang="en-US" alt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𝑅</m:t>
                            </m:r>
                          </m:e>
                          <m:sub>
                            <m:r>
                              <a:rPr lang="en-US" altLang="pt-BR" sz="4000" i="1" dirty="0" smtClean="0">
                                <a:latin typeface="Cambria Math" panose="02040503050406030204" pitchFamily="18" charset="0"/>
                                <a:cs typeface="Cambria Math" panose="02040503050406030204" pitchFamily="18" charset="0"/>
                              </a:rPr>
                              <m:t>1</m:t>
                            </m:r>
                          </m:sub>
                        </m:sSub>
                      </m:den>
                    </m:f>
                    <m:r>
                      <a:rPr lang="en-US" altLang="pt-BR" sz="4000" i="1" dirty="0" smtClean="0">
                        <a:latin typeface="Cambria Math" panose="02040503050406030204" pitchFamily="18" charset="0"/>
                        <a:cs typeface="Cambria Math" panose="02040503050406030204" pitchFamily="18" charset="0"/>
                      </a:rPr>
                      <m:t>+</m:t>
                    </m:r>
                    <m:sSub>
                      <m:sSubPr>
                        <m:ctrlPr>
                          <a:rPr lang="en-US" alt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𝑉</m:t>
                        </m:r>
                      </m:e>
                      <m:sub>
                        <m:r>
                          <a:rPr lang="en-US" altLang="pt-BR" sz="4000" i="1" dirty="0" smtClean="0">
                            <a:latin typeface="Cambria Math" panose="02040503050406030204" pitchFamily="18" charset="0"/>
                            <a:cs typeface="Cambria Math" panose="02040503050406030204" pitchFamily="18" charset="0"/>
                          </a:rPr>
                          <m:t>𝑜𝑓</m:t>
                        </m:r>
                      </m:sub>
                    </m:sSub>
                  </m:oMath>
                </a14:m>
                <a:endParaRPr lang="pt-BR" altLang="en-US" sz="4000" dirty="0" smtClean="0">
                  <a:latin typeface="Cambria Math" panose="02040503050406030204" pitchFamily="18" charset="0"/>
                  <a:cs typeface="Cambria Math" panose="02040503050406030204" pitchFamily="18" charset="0"/>
                </a:endParaRPr>
              </a:p>
            </p:txBody>
          </p:sp>
        </mc:Choice>
        <mc:Fallback>
          <p:sp>
            <p:nvSpPr>
              <p:cNvPr id="70" name="CaixaDeTexto 41"/>
              <p:cNvSpPr txBox="1">
                <a:spLocks noRot="1" noChangeAspect="1" noMove="1" noResize="1" noEditPoints="1" noAdjustHandles="1" noChangeArrowheads="1" noChangeShapeType="1" noTextEdit="1"/>
              </p:cNvSpPr>
              <p:nvPr/>
            </p:nvSpPr>
            <p:spPr>
              <a:xfrm>
                <a:off x="3012978" y="1002798"/>
                <a:ext cx="4443095" cy="1027430"/>
              </a:xfrm>
              <a:prstGeom prst="rect">
                <a:avLst/>
              </a:prstGeom>
              <a:blipFill rotWithShape="1">
                <a:blip r:embed="rId1"/>
                <a:stretch>
                  <a:fillRect l="-369" t="-1558" r="-1103" b="-1532"/>
                </a:stretch>
              </a:blipFill>
              <a:ln w="31750">
                <a:solidFill>
                  <a:srgbClr val="FFFF00"/>
                </a:solidFill>
              </a:ln>
            </p:spPr>
            <p:txBody>
              <a:bodyPr/>
              <a:lstStyle/>
              <a:p>
                <a:r>
                  <a:rPr lang="pt-BR" altLang="en-US">
                    <a:noFill/>
                  </a:rPr>
                  <a:t> </a:t>
                </a:r>
              </a:p>
            </p:txBody>
          </p:sp>
        </mc:Fallback>
      </mc:AlternateContent>
      <p:sp>
        <p:nvSpPr>
          <p:cNvPr id="25" name="Espaço Reservado para Conteúdo 2"/>
          <p:cNvSpPr txBox="1"/>
          <p:nvPr/>
        </p:nvSpPr>
        <p:spPr>
          <a:xfrm>
            <a:off x="5361940" y="2797175"/>
            <a:ext cx="5638800" cy="284861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chemeClr val="tx1"/>
                </a:solidFill>
                <a:latin typeface="Comic Sans MS" panose="030F0702030302020204" pitchFamily="66" charset="0"/>
                <a:cs typeface="Comic Sans MS" panose="030F0702030302020204" pitchFamily="66" charset="0"/>
              </a:rPr>
              <a:t>A tensão V</a:t>
            </a:r>
            <a:r>
              <a:rPr lang="pt-BR" b="1" baseline="-25000" dirty="0" smtClean="0">
                <a:solidFill>
                  <a:schemeClr val="tx1"/>
                </a:solidFill>
                <a:latin typeface="Comic Sans MS" panose="030F0702030302020204" pitchFamily="66" charset="0"/>
                <a:cs typeface="Comic Sans MS" panose="030F0702030302020204" pitchFamily="66" charset="0"/>
              </a:rPr>
              <a:t>of</a:t>
            </a:r>
            <a:r>
              <a:rPr lang="pt-BR" b="1" dirty="0" smtClean="0">
                <a:solidFill>
                  <a:schemeClr val="tx1"/>
                </a:solidFill>
                <a:latin typeface="Comic Sans MS" panose="030F0702030302020204" pitchFamily="66" charset="0"/>
                <a:cs typeface="Comic Sans MS" panose="030F0702030302020204" pitchFamily="66" charset="0"/>
              </a:rPr>
              <a:t> aparece na saída sem amplificação.</a:t>
            </a:r>
            <a:endParaRPr lang="pt-BR" b="1" dirty="0" smtClean="0">
              <a:solidFill>
                <a:schemeClr val="tx1"/>
              </a:solidFill>
              <a:latin typeface="Comic Sans MS" panose="030F0702030302020204" pitchFamily="66" charset="0"/>
              <a:cs typeface="Comic Sans MS" panose="030F0702030302020204" pitchFamily="66" charset="0"/>
            </a:endParaRPr>
          </a:p>
          <a:p>
            <a:pPr marL="0" indent="0">
              <a:buNone/>
            </a:pPr>
            <a:endParaRPr lang="pt-BR" b="1" dirty="0" smtClean="0">
              <a:solidFill>
                <a:schemeClr val="tx1"/>
              </a:solidFill>
              <a:latin typeface="Comic Sans MS" panose="030F0702030302020204" pitchFamily="66" charset="0"/>
              <a:cs typeface="Comic Sans MS" panose="030F0702030302020204" pitchFamily="66" charset="0"/>
            </a:endParaRPr>
          </a:p>
          <a:p>
            <a:pPr marL="0" indent="0">
              <a:buNone/>
            </a:pPr>
            <a:r>
              <a:rPr lang="pt-BR" b="1" dirty="0" smtClean="0">
                <a:solidFill>
                  <a:srgbClr val="C00000"/>
                </a:solidFill>
                <a:latin typeface="Comic Sans MS" panose="030F0702030302020204" pitchFamily="66" charset="0"/>
                <a:cs typeface="Comic Sans MS" panose="030F0702030302020204" pitchFamily="66" charset="0"/>
              </a:rPr>
              <a:t>Podemos fazer a análise exata do circuito, considerando duas entradas, V</a:t>
            </a:r>
            <a:r>
              <a:rPr lang="pt-BR" b="1" baseline="-25000" dirty="0" smtClean="0">
                <a:solidFill>
                  <a:srgbClr val="C00000"/>
                </a:solidFill>
                <a:latin typeface="Comic Sans MS" panose="030F0702030302020204" pitchFamily="66" charset="0"/>
                <a:cs typeface="Comic Sans MS" panose="030F0702030302020204" pitchFamily="66" charset="0"/>
              </a:rPr>
              <a:t>in</a:t>
            </a:r>
            <a:r>
              <a:rPr lang="pt-BR" b="1" dirty="0" smtClean="0">
                <a:solidFill>
                  <a:srgbClr val="C00000"/>
                </a:solidFill>
                <a:latin typeface="Comic Sans MS" panose="030F0702030302020204" pitchFamily="66" charset="0"/>
                <a:cs typeface="Comic Sans MS" panose="030F0702030302020204" pitchFamily="66" charset="0"/>
              </a:rPr>
              <a:t> e V</a:t>
            </a:r>
            <a:r>
              <a:rPr lang="pt-BR" b="1" baseline="-25000" dirty="0" smtClean="0">
                <a:solidFill>
                  <a:srgbClr val="C00000"/>
                </a:solidFill>
                <a:latin typeface="Comic Sans MS" panose="030F0702030302020204" pitchFamily="66" charset="0"/>
                <a:cs typeface="Comic Sans MS" panose="030F0702030302020204" pitchFamily="66" charset="0"/>
              </a:rPr>
              <a:t>of</a:t>
            </a:r>
            <a:r>
              <a:rPr lang="pt-BR" b="1" dirty="0" smtClean="0">
                <a:solidFill>
                  <a:srgbClr val="C00000"/>
                </a:solidFill>
                <a:latin typeface="Comic Sans MS" panose="030F0702030302020204" pitchFamily="66" charset="0"/>
                <a:cs typeface="Comic Sans MS" panose="030F0702030302020204" pitchFamily="66" charset="0"/>
              </a:rPr>
              <a:t>.</a:t>
            </a:r>
            <a:endParaRPr lang="pt-BR" b="1" dirty="0" smtClean="0">
              <a:solidFill>
                <a:srgbClr val="C00000"/>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26" name="Grupo 25"/>
          <p:cNvGrpSpPr/>
          <p:nvPr/>
        </p:nvGrpSpPr>
        <p:grpSpPr>
          <a:xfrm>
            <a:off x="565482" y="2137072"/>
            <a:ext cx="4776954" cy="3896497"/>
            <a:chOff x="898916" y="1598141"/>
            <a:chExt cx="4776954" cy="3896497"/>
          </a:xfrm>
        </p:grpSpPr>
        <p:cxnSp>
          <p:nvCxnSpPr>
            <p:cNvPr id="4" name="Conector de Seta Reta 3"/>
            <p:cNvCxnSpPr/>
            <p:nvPr/>
          </p:nvCxnSpPr>
          <p:spPr>
            <a:xfrm>
              <a:off x="3130378" y="1598141"/>
              <a:ext cx="0" cy="3896497"/>
            </a:xfrm>
            <a:prstGeom prst="straightConnector1">
              <a:avLst/>
            </a:prstGeom>
            <a:ln w="28575">
              <a:solidFill>
                <a:schemeClr val="tx1"/>
              </a:solidFill>
              <a:headEnd type="stealth" w="lg" len="lg"/>
              <a:tailEnd type="none" w="lg" len="lg"/>
            </a:ln>
          </p:spPr>
          <p:style>
            <a:lnRef idx="1">
              <a:schemeClr val="accent1"/>
            </a:lnRef>
            <a:fillRef idx="0">
              <a:schemeClr val="accent1"/>
            </a:fillRef>
            <a:effectRef idx="0">
              <a:schemeClr val="accent1"/>
            </a:effectRef>
            <a:fontRef idx="minor">
              <a:schemeClr val="tx1"/>
            </a:fontRef>
          </p:style>
        </p:cxnSp>
        <p:cxnSp>
          <p:nvCxnSpPr>
            <p:cNvPr id="6" name="Conector de Seta Reta 5"/>
            <p:cNvCxnSpPr/>
            <p:nvPr/>
          </p:nvCxnSpPr>
          <p:spPr>
            <a:xfrm flipV="1">
              <a:off x="898916" y="3641124"/>
              <a:ext cx="4776954" cy="65201"/>
            </a:xfrm>
            <a:prstGeom prst="straightConnector1">
              <a:avLst/>
            </a:prstGeom>
            <a:ln w="28575">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1116227" y="2271773"/>
              <a:ext cx="4147752" cy="2734962"/>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11" name="CaixaDeTexto 10"/>
            <p:cNvSpPr txBox="1"/>
            <p:nvPr/>
          </p:nvSpPr>
          <p:spPr>
            <a:xfrm>
              <a:off x="5177482" y="3653481"/>
              <a:ext cx="386452" cy="369332"/>
            </a:xfrm>
            <a:prstGeom prst="rect">
              <a:avLst/>
            </a:prstGeom>
            <a:noFill/>
          </p:spPr>
          <p:txBody>
            <a:bodyPr wrap="none" rtlCol="0">
              <a:spAutoFit/>
            </a:bodyPr>
            <a:lstStyle/>
            <a:p>
              <a:r>
                <a:rPr lang="pt-BR" dirty="0" err="1" smtClean="0"/>
                <a:t>V</a:t>
              </a:r>
              <a:r>
                <a:rPr lang="pt-BR" baseline="-25000" dirty="0" err="1" smtClean="0"/>
                <a:t>d</a:t>
              </a:r>
              <a:endParaRPr lang="pt-BR" dirty="0"/>
            </a:p>
          </p:txBody>
        </p:sp>
        <p:sp>
          <p:nvSpPr>
            <p:cNvPr id="12" name="CaixaDeTexto 11"/>
            <p:cNvSpPr txBox="1"/>
            <p:nvPr/>
          </p:nvSpPr>
          <p:spPr>
            <a:xfrm>
              <a:off x="2698850" y="1598141"/>
              <a:ext cx="394660" cy="369332"/>
            </a:xfrm>
            <a:prstGeom prst="rect">
              <a:avLst/>
            </a:prstGeom>
            <a:noFill/>
          </p:spPr>
          <p:txBody>
            <a:bodyPr wrap="none" rtlCol="0">
              <a:spAutoFit/>
            </a:bodyPr>
            <a:lstStyle/>
            <a:p>
              <a:r>
                <a:rPr lang="pt-BR" dirty="0" smtClean="0"/>
                <a:t>V</a:t>
              </a:r>
              <a:r>
                <a:rPr lang="pt-BR" baseline="-25000" dirty="0"/>
                <a:t>0</a:t>
              </a:r>
              <a:endParaRPr lang="pt-BR" dirty="0"/>
            </a:p>
          </p:txBody>
        </p:sp>
      </p:grpSp>
      <p:grpSp>
        <p:nvGrpSpPr>
          <p:cNvPr id="24" name="Grupo 23"/>
          <p:cNvGrpSpPr/>
          <p:nvPr/>
        </p:nvGrpSpPr>
        <p:grpSpPr>
          <a:xfrm>
            <a:off x="6468006" y="2011577"/>
            <a:ext cx="5412261" cy="3825361"/>
            <a:chOff x="6128950" y="1499285"/>
            <a:chExt cx="5412261" cy="3825361"/>
          </a:xfrm>
        </p:grpSpPr>
        <p:pic>
          <p:nvPicPr>
            <p:cNvPr id="1026" name="Picture 2" descr="Curso de Eletrônica Analógica – Parte 11 - Os Amplificadores Operacionais e  o 555 (CUR2011)"/>
            <p:cNvPicPr>
              <a:picLocks noChangeAspect="1" noChangeArrowheads="1"/>
            </p:cNvPicPr>
            <p:nvPr/>
          </p:nvPicPr>
          <p:blipFill rotWithShape="1">
            <a:blip r:embed="rId1">
              <a:extLst>
                <a:ext uri="{28A0092B-C50C-407E-A947-70E740481C1C}">
                  <a14:useLocalDpi xmlns:a14="http://schemas.microsoft.com/office/drawing/2010/main" val="0"/>
                </a:ext>
              </a:extLst>
            </a:blip>
            <a:srcRect l="2950" t="2992" r="5254"/>
            <a:stretch>
              <a:fillRect/>
            </a:stretch>
          </p:blipFill>
          <p:spPr bwMode="auto">
            <a:xfrm>
              <a:off x="6128950" y="1499285"/>
              <a:ext cx="5412261" cy="3825361"/>
            </a:xfrm>
            <a:prstGeom prst="rect">
              <a:avLst/>
            </a:prstGeom>
            <a:noFill/>
            <a:extLst>
              <a:ext uri="{909E8E84-426E-40DD-AFC4-6F175D3DCCD1}">
                <a14:hiddenFill xmlns:a14="http://schemas.microsoft.com/office/drawing/2010/main">
                  <a:solidFill>
                    <a:srgbClr val="FFFFFF"/>
                  </a:solidFill>
                </a14:hiddenFill>
              </a:ext>
            </a:extLst>
          </p:spPr>
        </p:pic>
        <p:sp>
          <p:nvSpPr>
            <p:cNvPr id="21" name="CaixaDeTexto 20"/>
            <p:cNvSpPr txBox="1"/>
            <p:nvPr/>
          </p:nvSpPr>
          <p:spPr>
            <a:xfrm>
              <a:off x="10742142" y="3624649"/>
              <a:ext cx="386452" cy="369332"/>
            </a:xfrm>
            <a:prstGeom prst="rect">
              <a:avLst/>
            </a:prstGeom>
            <a:solidFill>
              <a:schemeClr val="bg1"/>
            </a:solidFill>
          </p:spPr>
          <p:txBody>
            <a:bodyPr wrap="none" rtlCol="0">
              <a:spAutoFit/>
            </a:bodyPr>
            <a:lstStyle/>
            <a:p>
              <a:r>
                <a:rPr lang="pt-BR" dirty="0" err="1" smtClean="0"/>
                <a:t>V</a:t>
              </a:r>
              <a:r>
                <a:rPr lang="pt-BR" baseline="-25000" dirty="0" err="1" smtClean="0"/>
                <a:t>d</a:t>
              </a:r>
              <a:endParaRPr lang="pt-BR" dirty="0"/>
            </a:p>
          </p:txBody>
        </p:sp>
        <p:sp>
          <p:nvSpPr>
            <p:cNvPr id="22" name="CaixaDeTexto 21"/>
            <p:cNvSpPr txBox="1"/>
            <p:nvPr/>
          </p:nvSpPr>
          <p:spPr>
            <a:xfrm>
              <a:off x="7907542" y="1887836"/>
              <a:ext cx="394660" cy="369332"/>
            </a:xfrm>
            <a:prstGeom prst="rect">
              <a:avLst/>
            </a:prstGeom>
            <a:solidFill>
              <a:schemeClr val="bg1"/>
            </a:solidFill>
          </p:spPr>
          <p:txBody>
            <a:bodyPr wrap="none" rtlCol="0">
              <a:spAutoFit/>
            </a:bodyPr>
            <a:lstStyle/>
            <a:p>
              <a:r>
                <a:rPr lang="pt-BR" dirty="0" smtClean="0"/>
                <a:t>V</a:t>
              </a:r>
              <a:r>
                <a:rPr lang="pt-BR" baseline="-25000" dirty="0"/>
                <a:t>0</a:t>
              </a:r>
              <a:endParaRPr lang="pt-BR" dirty="0"/>
            </a:p>
          </p:txBody>
        </p:sp>
        <p:sp>
          <p:nvSpPr>
            <p:cNvPr id="20" name="Forma livre 19"/>
            <p:cNvSpPr/>
            <p:nvPr/>
          </p:nvSpPr>
          <p:spPr>
            <a:xfrm>
              <a:off x="6647935" y="2581369"/>
              <a:ext cx="3558746" cy="2184373"/>
            </a:xfrm>
            <a:custGeom>
              <a:avLst/>
              <a:gdLst>
                <a:gd name="connsiteX0" fmla="*/ 0 w 3558746"/>
                <a:gd name="connsiteY0" fmla="*/ 2163626 h 2184373"/>
                <a:gd name="connsiteX1" fmla="*/ 486033 w 3558746"/>
                <a:gd name="connsiteY1" fmla="*/ 2163626 h 2184373"/>
                <a:gd name="connsiteX2" fmla="*/ 963827 w 3558746"/>
                <a:gd name="connsiteY2" fmla="*/ 2163626 h 2184373"/>
                <a:gd name="connsiteX3" fmla="*/ 1342768 w 3558746"/>
                <a:gd name="connsiteY3" fmla="*/ 1883539 h 2184373"/>
                <a:gd name="connsiteX4" fmla="*/ 1902941 w 3558746"/>
                <a:gd name="connsiteY4" fmla="*/ 894999 h 2184373"/>
                <a:gd name="connsiteX5" fmla="*/ 2273643 w 3558746"/>
                <a:gd name="connsiteY5" fmla="*/ 235972 h 2184373"/>
                <a:gd name="connsiteX6" fmla="*/ 2561968 w 3558746"/>
                <a:gd name="connsiteY6" fmla="*/ 21788 h 2184373"/>
                <a:gd name="connsiteX7" fmla="*/ 3006811 w 3558746"/>
                <a:gd name="connsiteY7" fmla="*/ 5312 h 2184373"/>
                <a:gd name="connsiteX8" fmla="*/ 3558746 w 3558746"/>
                <a:gd name="connsiteY8" fmla="*/ 5312 h 218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58746" h="2184373">
                  <a:moveTo>
                    <a:pt x="0" y="2163626"/>
                  </a:moveTo>
                  <a:lnTo>
                    <a:pt x="486033" y="2163626"/>
                  </a:lnTo>
                  <a:cubicBezTo>
                    <a:pt x="646671" y="2163626"/>
                    <a:pt x="821038" y="2210307"/>
                    <a:pt x="963827" y="2163626"/>
                  </a:cubicBezTo>
                  <a:cubicBezTo>
                    <a:pt x="1106616" y="2116945"/>
                    <a:pt x="1186249" y="2094977"/>
                    <a:pt x="1342768" y="1883539"/>
                  </a:cubicBezTo>
                  <a:cubicBezTo>
                    <a:pt x="1499287" y="1672101"/>
                    <a:pt x="1902941" y="894999"/>
                    <a:pt x="1902941" y="894999"/>
                  </a:cubicBezTo>
                  <a:cubicBezTo>
                    <a:pt x="2058087" y="620404"/>
                    <a:pt x="2163805" y="381507"/>
                    <a:pt x="2273643" y="235972"/>
                  </a:cubicBezTo>
                  <a:cubicBezTo>
                    <a:pt x="2383481" y="90437"/>
                    <a:pt x="2439773" y="60231"/>
                    <a:pt x="2561968" y="21788"/>
                  </a:cubicBezTo>
                  <a:cubicBezTo>
                    <a:pt x="2684163" y="-16655"/>
                    <a:pt x="2840681" y="8058"/>
                    <a:pt x="3006811" y="5312"/>
                  </a:cubicBezTo>
                  <a:cubicBezTo>
                    <a:pt x="3172941" y="2566"/>
                    <a:pt x="3365843" y="3939"/>
                    <a:pt x="3558746" y="5312"/>
                  </a:cubicBezTo>
                </a:path>
              </a:pathLst>
            </a:custGeom>
            <a:solidFill>
              <a:schemeClr val="bg1"/>
            </a:solid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3" name="Retângulo 22"/>
            <p:cNvSpPr/>
            <p:nvPr/>
          </p:nvSpPr>
          <p:spPr>
            <a:xfrm>
              <a:off x="8903000" y="2464322"/>
              <a:ext cx="205946" cy="1846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Retângulo 24"/>
            <p:cNvSpPr/>
            <p:nvPr/>
          </p:nvSpPr>
          <p:spPr>
            <a:xfrm>
              <a:off x="7804569" y="4673409"/>
              <a:ext cx="205946" cy="1846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27" name="Espaço Reservado para Conteúdo 2"/>
          <p:cNvSpPr txBox="1"/>
          <p:nvPr/>
        </p:nvSpPr>
        <p:spPr>
          <a:xfrm>
            <a:off x="1293343" y="489315"/>
            <a:ext cx="9374657" cy="623168"/>
          </a:xfrm>
          <a:prstGeom prst="rect">
            <a:avLst/>
          </a:prstGeom>
        </p:spPr>
        <p:txBody>
          <a:bodyPr vert="horz" lIns="91440" tIns="45720" rIns="91440" bIns="45720" rtlCol="0">
            <a:normAutofit fontScale="9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600" b="1" dirty="0" smtClean="0">
                <a:solidFill>
                  <a:srgbClr val="C00000"/>
                </a:solidFill>
                <a:latin typeface="Comic Sans MS" panose="030F0702030302020204" pitchFamily="66" charset="0"/>
                <a:cs typeface="Comic Sans MS" panose="030F0702030302020204" pitchFamily="66" charset="0"/>
              </a:rPr>
              <a:t>Curva entradas saída do amplificador</a:t>
            </a:r>
            <a:endParaRPr lang="pt-BR" sz="3600" b="1" dirty="0" smtClean="0">
              <a:solidFill>
                <a:srgbClr val="C00000"/>
              </a:solidFill>
              <a:latin typeface="Comic Sans MS" panose="030F0702030302020204" pitchFamily="66" charset="0"/>
              <a:cs typeface="Comic Sans MS" panose="030F0702030302020204" pitchFamily="66" charset="0"/>
            </a:endParaRPr>
          </a:p>
        </p:txBody>
      </p:sp>
      <p:sp>
        <p:nvSpPr>
          <p:cNvPr id="28" name="CaixaDeTexto 27"/>
          <p:cNvSpPr txBox="1"/>
          <p:nvPr/>
        </p:nvSpPr>
        <p:spPr>
          <a:xfrm>
            <a:off x="565482" y="1360903"/>
            <a:ext cx="4950460" cy="460375"/>
          </a:xfrm>
          <a:prstGeom prst="rect">
            <a:avLst/>
          </a:prstGeom>
          <a:noFill/>
        </p:spPr>
        <p:txBody>
          <a:bodyPr wrap="none" rtlCol="0">
            <a:spAutoFit/>
          </a:bodyPr>
          <a:lstStyle/>
          <a:p>
            <a:r>
              <a:rPr lang="pt-BR" sz="2400" b="1" dirty="0" smtClean="0">
                <a:solidFill>
                  <a:schemeClr val="tx1"/>
                </a:solidFill>
                <a:latin typeface="Comic Sans MS" panose="030F0702030302020204" pitchFamily="66" charset="0"/>
                <a:cs typeface="Comic Sans MS" panose="030F0702030302020204" pitchFamily="66" charset="0"/>
              </a:rPr>
              <a:t>Ideal: inclinação (ganho) infinito</a:t>
            </a:r>
            <a:endParaRPr lang="pt-BR" sz="2400" b="1" dirty="0" smtClean="0">
              <a:solidFill>
                <a:schemeClr val="tx1"/>
              </a:solidFill>
              <a:latin typeface="Comic Sans MS" panose="030F0702030302020204" pitchFamily="66" charset="0"/>
              <a:cs typeface="Comic Sans MS" panose="030F0702030302020204" pitchFamily="66" charset="0"/>
            </a:endParaRPr>
          </a:p>
        </p:txBody>
      </p:sp>
      <p:sp>
        <p:nvSpPr>
          <p:cNvPr id="30" name="CaixaDeTexto 29"/>
          <p:cNvSpPr txBox="1"/>
          <p:nvPr/>
        </p:nvSpPr>
        <p:spPr>
          <a:xfrm>
            <a:off x="6482917" y="1302937"/>
            <a:ext cx="4924425" cy="521970"/>
          </a:xfrm>
          <a:prstGeom prst="rect">
            <a:avLst/>
          </a:prstGeom>
          <a:noFill/>
        </p:spPr>
        <p:txBody>
          <a:bodyPr wrap="none" rtlCol="0">
            <a:spAutoFit/>
          </a:bodyPr>
          <a:lstStyle/>
          <a:p>
            <a:r>
              <a:rPr lang="pt-BR" sz="2400" b="1" dirty="0" smtClean="0">
                <a:solidFill>
                  <a:schemeClr val="tx1"/>
                </a:solidFill>
                <a:latin typeface="Comic Sans MS" panose="030F0702030302020204" pitchFamily="66" charset="0"/>
                <a:cs typeface="Comic Sans MS" panose="030F0702030302020204" pitchFamily="66" charset="0"/>
              </a:rPr>
              <a:t>Real: inclinação finita e limites</a:t>
            </a:r>
            <a:r>
              <a:rPr lang="pt-BR" sz="2800" b="1" dirty="0" smtClean="0">
                <a:solidFill>
                  <a:schemeClr val="tx1"/>
                </a:solidFill>
                <a:latin typeface="Comic Sans MS" panose="030F0702030302020204" pitchFamily="66" charset="0"/>
                <a:cs typeface="Comic Sans MS" panose="030F0702030302020204" pitchFamily="66" charset="0"/>
              </a:rPr>
              <a:t> </a:t>
            </a:r>
            <a:endParaRPr lang="pt-BR" sz="2800" b="1" dirty="0" smtClean="0">
              <a:solidFill>
                <a:schemeClr val="tx1"/>
              </a:solidFill>
              <a:latin typeface="Comic Sans MS" panose="030F0702030302020204" pitchFamily="66" charset="0"/>
              <a:cs typeface="Comic Sans MS" panose="030F0702030302020204" pitchFamily="66" charset="0"/>
            </a:endParaRPr>
          </a:p>
        </p:txBody>
      </p:sp>
      <p:sp>
        <p:nvSpPr>
          <p:cNvPr id="29" name="CaixaDeTexto 28"/>
          <p:cNvSpPr txBox="1"/>
          <p:nvPr/>
        </p:nvSpPr>
        <p:spPr>
          <a:xfrm>
            <a:off x="2833813" y="3067231"/>
            <a:ext cx="1108637" cy="400110"/>
          </a:xfrm>
          <a:prstGeom prst="rect">
            <a:avLst/>
          </a:prstGeom>
          <a:noFill/>
        </p:spPr>
        <p:txBody>
          <a:bodyPr wrap="none" rtlCol="0">
            <a:spAutoFit/>
          </a:bodyPr>
          <a:lstStyle/>
          <a:p>
            <a:r>
              <a:rPr lang="pt-BR" sz="2000" b="1" dirty="0" smtClean="0">
                <a:solidFill>
                  <a:srgbClr val="C00000"/>
                </a:solidFill>
              </a:rPr>
              <a:t>V</a:t>
            </a:r>
            <a:r>
              <a:rPr lang="pt-BR" sz="2000" b="1" baseline="-25000" dirty="0" smtClean="0">
                <a:solidFill>
                  <a:srgbClr val="C00000"/>
                </a:solidFill>
              </a:rPr>
              <a:t>0</a:t>
            </a:r>
            <a:r>
              <a:rPr lang="pt-BR" sz="2000" b="1" dirty="0" smtClean="0">
                <a:solidFill>
                  <a:srgbClr val="C00000"/>
                </a:solidFill>
              </a:rPr>
              <a:t> = </a:t>
            </a:r>
            <a:r>
              <a:rPr lang="pt-BR" sz="2000" b="1" dirty="0" err="1" smtClean="0">
                <a:solidFill>
                  <a:srgbClr val="C00000"/>
                </a:solidFill>
              </a:rPr>
              <a:t>A.V</a:t>
            </a:r>
            <a:r>
              <a:rPr lang="pt-BR" sz="2000" b="1" baseline="-25000" dirty="0" err="1" smtClean="0">
                <a:solidFill>
                  <a:srgbClr val="C00000"/>
                </a:solidFill>
              </a:rPr>
              <a:t>d</a:t>
            </a:r>
            <a:endParaRPr lang="pt-BR" sz="2000" b="1" dirty="0">
              <a:solidFill>
                <a:srgbClr val="C00000"/>
              </a:solidFill>
            </a:endParaRPr>
          </a:p>
        </p:txBody>
      </p:sp>
      <p:sp>
        <p:nvSpPr>
          <p:cNvPr id="32" name="CaixaDeTexto 31"/>
          <p:cNvSpPr txBox="1"/>
          <p:nvPr/>
        </p:nvSpPr>
        <p:spPr>
          <a:xfrm>
            <a:off x="9082589" y="3330254"/>
            <a:ext cx="1260281" cy="400110"/>
          </a:xfrm>
          <a:prstGeom prst="rect">
            <a:avLst/>
          </a:prstGeom>
          <a:noFill/>
        </p:spPr>
        <p:txBody>
          <a:bodyPr wrap="none" rtlCol="0">
            <a:spAutoFit/>
          </a:bodyPr>
          <a:lstStyle/>
          <a:p>
            <a:r>
              <a:rPr lang="pt-BR" sz="2000" dirty="0" smtClean="0">
                <a:solidFill>
                  <a:srgbClr val="C00000"/>
                </a:solidFill>
                <a:latin typeface="Comic Sans MS" panose="030F0702030302020204" pitchFamily="66" charset="0"/>
              </a:rPr>
              <a:t>V</a:t>
            </a:r>
            <a:r>
              <a:rPr lang="pt-BR" sz="2000" baseline="-25000" dirty="0" smtClean="0">
                <a:solidFill>
                  <a:srgbClr val="C00000"/>
                </a:solidFill>
                <a:latin typeface="Comic Sans MS" panose="030F0702030302020204" pitchFamily="66" charset="0"/>
              </a:rPr>
              <a:t>0</a:t>
            </a:r>
            <a:r>
              <a:rPr lang="pt-BR" sz="2000" dirty="0" smtClean="0">
                <a:solidFill>
                  <a:srgbClr val="C00000"/>
                </a:solidFill>
                <a:latin typeface="Comic Sans MS" panose="030F0702030302020204" pitchFamily="66" charset="0"/>
              </a:rPr>
              <a:t> = </a:t>
            </a:r>
            <a:r>
              <a:rPr lang="pt-BR" sz="2000" dirty="0" err="1" smtClean="0">
                <a:solidFill>
                  <a:srgbClr val="C00000"/>
                </a:solidFill>
                <a:latin typeface="Comic Sans MS" panose="030F0702030302020204" pitchFamily="66" charset="0"/>
              </a:rPr>
              <a:t>A.V</a:t>
            </a:r>
            <a:r>
              <a:rPr lang="pt-BR" sz="2000" baseline="-25000" dirty="0" err="1" smtClean="0">
                <a:solidFill>
                  <a:srgbClr val="C00000"/>
                </a:solidFill>
                <a:latin typeface="Comic Sans MS" panose="030F0702030302020204" pitchFamily="66" charset="0"/>
              </a:rPr>
              <a:t>d</a:t>
            </a:r>
            <a:endParaRPr lang="pt-BR" sz="2000" dirty="0">
              <a:solidFill>
                <a:srgbClr val="C00000"/>
              </a:solidFill>
              <a:latin typeface="Comic Sans MS" panose="030F0702030302020204" pitchFamily="66" charset="0"/>
            </a:endParaRPr>
          </a:p>
        </p:txBody>
      </p:sp>
      <p:sp>
        <p:nvSpPr>
          <p:cNvPr id="33" name="CaixaDeTexto 32"/>
          <p:cNvSpPr txBox="1"/>
          <p:nvPr/>
        </p:nvSpPr>
        <p:spPr>
          <a:xfrm>
            <a:off x="9788552" y="2377563"/>
            <a:ext cx="1412566" cy="400110"/>
          </a:xfrm>
          <a:prstGeom prst="rect">
            <a:avLst/>
          </a:prstGeom>
          <a:noFill/>
        </p:spPr>
        <p:txBody>
          <a:bodyPr wrap="none" rtlCol="0">
            <a:spAutoFit/>
          </a:bodyPr>
          <a:lstStyle/>
          <a:p>
            <a:r>
              <a:rPr lang="pt-BR" sz="2000" b="1" dirty="0" smtClean="0">
                <a:solidFill>
                  <a:srgbClr val="C00000"/>
                </a:solidFill>
                <a:latin typeface="Comic Sans MS" panose="030F0702030302020204" pitchFamily="66" charset="0"/>
              </a:rPr>
              <a:t>V</a:t>
            </a:r>
            <a:r>
              <a:rPr lang="pt-BR" sz="2000" b="1" baseline="-25000" dirty="0" smtClean="0">
                <a:solidFill>
                  <a:srgbClr val="C00000"/>
                </a:solidFill>
                <a:latin typeface="Comic Sans MS" panose="030F0702030302020204" pitchFamily="66" charset="0"/>
              </a:rPr>
              <a:t>0</a:t>
            </a:r>
            <a:r>
              <a:rPr lang="pt-BR" sz="2000" b="1" dirty="0" smtClean="0">
                <a:solidFill>
                  <a:srgbClr val="C00000"/>
                </a:solidFill>
                <a:latin typeface="Comic Sans MS" panose="030F0702030302020204" pitchFamily="66" charset="0"/>
              </a:rPr>
              <a:t> ≠ </a:t>
            </a:r>
            <a:r>
              <a:rPr lang="pt-BR" sz="2000" b="1" dirty="0" err="1" smtClean="0">
                <a:solidFill>
                  <a:srgbClr val="C00000"/>
                </a:solidFill>
                <a:latin typeface="Comic Sans MS" panose="030F0702030302020204" pitchFamily="66" charset="0"/>
              </a:rPr>
              <a:t>A.V</a:t>
            </a:r>
            <a:r>
              <a:rPr lang="pt-BR" sz="2000" b="1" baseline="-25000" dirty="0" err="1" smtClean="0">
                <a:solidFill>
                  <a:srgbClr val="C00000"/>
                </a:solidFill>
                <a:latin typeface="Comic Sans MS" panose="030F0702030302020204" pitchFamily="66" charset="0"/>
              </a:rPr>
              <a:t>d</a:t>
            </a:r>
            <a:endParaRPr lang="pt-BR" sz="2000" b="1" dirty="0">
              <a:solidFill>
                <a:srgbClr val="C00000"/>
              </a:solidFill>
              <a:latin typeface="Comic Sans MS" panose="030F0702030302020204" pitchFamily="66" charset="0"/>
            </a:endParaRPr>
          </a:p>
        </p:txBody>
      </p:sp>
      <p:sp>
        <p:nvSpPr>
          <p:cNvPr id="3" name="CaixaDeTexto 28"/>
          <p:cNvSpPr txBox="1"/>
          <p:nvPr/>
        </p:nvSpPr>
        <p:spPr>
          <a:xfrm>
            <a:off x="8071928" y="5880281"/>
            <a:ext cx="1715770" cy="398780"/>
          </a:xfrm>
          <a:prstGeom prst="rect">
            <a:avLst/>
          </a:prstGeom>
          <a:noFill/>
        </p:spPr>
        <p:txBody>
          <a:bodyPr wrap="none" rtlCol="0">
            <a:spAutoFit/>
          </a:bodyPr>
          <a:p>
            <a:r>
              <a:rPr lang="pt-BR" sz="2000" b="1" dirty="0" smtClean="0">
                <a:solidFill>
                  <a:schemeClr val="tx1"/>
                </a:solidFill>
                <a:latin typeface="Comic Sans MS" panose="030F0702030302020204" pitchFamily="66" charset="0"/>
                <a:cs typeface="Comic Sans MS" panose="030F0702030302020204" pitchFamily="66" charset="0"/>
              </a:rPr>
              <a:t>região linear</a:t>
            </a:r>
            <a:endParaRPr lang="pt-BR" sz="2000" b="1" dirty="0" smtClean="0">
              <a:solidFill>
                <a:schemeClr val="tx1"/>
              </a:solidFill>
              <a:latin typeface="Comic Sans MS" panose="030F0702030302020204" pitchFamily="66" charset="0"/>
              <a:cs typeface="Comic Sans MS" panose="030F0702030302020204" pitchFamily="66" charset="0"/>
            </a:endParaRPr>
          </a:p>
        </p:txBody>
      </p:sp>
      <p:cxnSp>
        <p:nvCxnSpPr>
          <p:cNvPr id="5" name="Conector Reto 4"/>
          <p:cNvCxnSpPr/>
          <p:nvPr/>
        </p:nvCxnSpPr>
        <p:spPr>
          <a:xfrm>
            <a:off x="8246110" y="2936875"/>
            <a:ext cx="0" cy="2988000"/>
          </a:xfrm>
          <a:prstGeom prst="line">
            <a:avLst/>
          </a:prstGeom>
          <a:ln w="12700" cmpd="sng">
            <a:solidFill>
              <a:schemeClr val="tx1"/>
            </a:solidFill>
            <a:prstDash val="sysDot"/>
          </a:ln>
        </p:spPr>
        <p:style>
          <a:lnRef idx="2">
            <a:schemeClr val="accent1"/>
          </a:lnRef>
          <a:fillRef idx="0">
            <a:srgbClr val="FFFFFF"/>
          </a:fillRef>
          <a:effectRef idx="0">
            <a:srgbClr val="FFFFFF"/>
          </a:effectRef>
          <a:fontRef idx="minor">
            <a:schemeClr val="tx1"/>
          </a:fontRef>
        </p:style>
      </p:cxnSp>
      <p:cxnSp>
        <p:nvCxnSpPr>
          <p:cNvPr id="9" name="Conector Reto 8"/>
          <p:cNvCxnSpPr/>
          <p:nvPr/>
        </p:nvCxnSpPr>
        <p:spPr>
          <a:xfrm>
            <a:off x="9345295" y="2885440"/>
            <a:ext cx="0" cy="2988000"/>
          </a:xfrm>
          <a:prstGeom prst="line">
            <a:avLst/>
          </a:prstGeom>
          <a:ln w="12700" cmpd="sng">
            <a:solidFill>
              <a:schemeClr val="tx1"/>
            </a:solidFill>
            <a:prstDash val="sysDot"/>
          </a:ln>
        </p:spPr>
        <p:style>
          <a:lnRef idx="2">
            <a:schemeClr val="accent1"/>
          </a:lnRef>
          <a:fillRef idx="0">
            <a:srgbClr val="FFFFFF"/>
          </a:fillRef>
          <a:effectRef idx="0">
            <a:srgbClr val="FFFFFF"/>
          </a:effectRef>
          <a:fontRef idx="minor">
            <a:schemeClr val="tx1"/>
          </a:fontRef>
        </p:style>
      </p:cxnSp>
      <p:sp>
        <p:nvSpPr>
          <p:cNvPr id="10" name="Caixa de Texto 9"/>
          <p:cNvSpPr txBox="1"/>
          <p:nvPr/>
        </p:nvSpPr>
        <p:spPr>
          <a:xfrm>
            <a:off x="279400" y="5717540"/>
            <a:ext cx="4064000" cy="368300"/>
          </a:xfrm>
          <a:prstGeom prst="rect">
            <a:avLst/>
          </a:prstGeom>
          <a:noFill/>
        </p:spPr>
        <p:txBody>
          <a:bodyPr wrap="square" rtlCol="0">
            <a:spAutoFit/>
          </a:bodyPr>
          <a:p>
            <a:endParaRPr lang="pt-BR" altLang="en-US"/>
          </a:p>
        </p:txBody>
      </p:sp>
    </p:spTree>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1437640" y="681990"/>
            <a:ext cx="9317355" cy="57912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latin typeface="Comic Sans MS" panose="030F0702030302020204" pitchFamily="66" charset="0"/>
                <a:cs typeface="Comic Sans MS" panose="030F0702030302020204" pitchFamily="66" charset="0"/>
              </a:rPr>
              <a:t>Vamos considerar entrada V</a:t>
            </a:r>
            <a:r>
              <a:rPr lang="pt-BR" b="1" baseline="-25000" dirty="0" smtClean="0">
                <a:latin typeface="Comic Sans MS" panose="030F0702030302020204" pitchFamily="66" charset="0"/>
                <a:cs typeface="Comic Sans MS" panose="030F0702030302020204" pitchFamily="66" charset="0"/>
              </a:rPr>
              <a:t>in </a:t>
            </a:r>
            <a:endParaRPr lang="pt-BR" b="1" baseline="-25000" dirty="0" smtClean="0">
              <a:solidFill>
                <a:schemeClr val="tx1"/>
              </a:solidFill>
              <a:latin typeface="Comic Sans MS" panose="030F0702030302020204" pitchFamily="66" charset="0"/>
              <a:cs typeface="Comic Sans MS" panose="030F0702030302020204" pitchFamily="66" charset="0"/>
            </a:endParaRPr>
          </a:p>
        </p:txBody>
      </p:sp>
      <p:cxnSp>
        <p:nvCxnSpPr>
          <p:cNvPr id="17" name="Conector Reto 16"/>
          <p:cNvCxnSpPr/>
          <p:nvPr/>
        </p:nvCxnSpPr>
        <p:spPr>
          <a:xfrm>
            <a:off x="2733675" y="398018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a:off x="2383023" y="2679714"/>
            <a:ext cx="2624865" cy="1545271"/>
            <a:chOff x="1667048" y="3928976"/>
            <a:chExt cx="2624865" cy="1545271"/>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4" name="Conector de Seta Reta 13"/>
            <p:cNvCxnSpPr/>
            <p:nvPr/>
          </p:nvCxnSpPr>
          <p:spPr>
            <a:xfrm>
              <a:off x="1728745" y="4460237"/>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667048" y="3928976"/>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27" name="Grupo 26"/>
          <p:cNvGrpSpPr/>
          <p:nvPr/>
        </p:nvGrpSpPr>
        <p:grpSpPr>
          <a:xfrm>
            <a:off x="3348290" y="2084091"/>
            <a:ext cx="1381894" cy="255373"/>
            <a:chOff x="4112743" y="3509451"/>
            <a:chExt cx="1381894" cy="255373"/>
          </a:xfrm>
        </p:grpSpPr>
        <p:cxnSp>
          <p:nvCxnSpPr>
            <p:cNvPr id="26"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4" name="Conector Reto 43"/>
          <p:cNvCxnSpPr/>
          <p:nvPr/>
        </p:nvCxnSpPr>
        <p:spPr>
          <a:xfrm>
            <a:off x="977818" y="3098493"/>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873626" y="458518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1848265" y="2520544"/>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49" name="CaixaDeTexto 48"/>
          <p:cNvSpPr txBox="1"/>
          <p:nvPr/>
        </p:nvSpPr>
        <p:spPr>
          <a:xfrm>
            <a:off x="3644215" y="1616243"/>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50" name="Conector de Seta Reta 49"/>
          <p:cNvCxnSpPr/>
          <p:nvPr/>
        </p:nvCxnSpPr>
        <p:spPr>
          <a:xfrm>
            <a:off x="3784342" y="245925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4205747" y="2311199"/>
            <a:ext cx="353060" cy="460375"/>
          </a:xfrm>
          <a:prstGeom prst="rect">
            <a:avLst/>
          </a:prstGeom>
          <a:noFill/>
        </p:spPr>
        <p:txBody>
          <a:bodyPr wrap="none" rtlCol="0">
            <a:spAutoFit/>
          </a:bodyPr>
          <a:lstStyle/>
          <a:p>
            <a:r>
              <a:rPr lang="pt-BR" sz="2400" dirty="0" smtClean="0"/>
              <a:t>i</a:t>
            </a:r>
            <a:r>
              <a:rPr lang="pt-BR" sz="2400" baseline="-25000" dirty="0" smtClean="0"/>
              <a:t>2</a:t>
            </a:r>
            <a:endParaRPr lang="pt-BR" sz="2400" baseline="-25000" dirty="0" smtClean="0"/>
          </a:p>
        </p:txBody>
      </p:sp>
      <p:sp>
        <p:nvSpPr>
          <p:cNvPr id="56" name="Forma livre 55"/>
          <p:cNvSpPr/>
          <p:nvPr/>
        </p:nvSpPr>
        <p:spPr>
          <a:xfrm>
            <a:off x="2955133" y="360064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39" name="Conector Reto 38"/>
          <p:cNvCxnSpPr/>
          <p:nvPr/>
        </p:nvCxnSpPr>
        <p:spPr>
          <a:xfrm flipH="1" flipV="1">
            <a:off x="2159635" y="3103880"/>
            <a:ext cx="6394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a:off x="1398840" y="2972456"/>
            <a:ext cx="1381894" cy="255373"/>
            <a:chOff x="4112743" y="3509451"/>
            <a:chExt cx="1381894" cy="255373"/>
          </a:xfrm>
        </p:grpSpPr>
        <p:cxnSp>
          <p:nvCxnSpPr>
            <p:cNvPr id="29" name="Conector Reto 2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3" name="Forma livre 72"/>
          <p:cNvSpPr/>
          <p:nvPr/>
        </p:nvSpPr>
        <p:spPr>
          <a:xfrm>
            <a:off x="2794635" y="2207895"/>
            <a:ext cx="656590"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8"/>
          <p:cNvSpPr txBox="1"/>
          <p:nvPr/>
        </p:nvSpPr>
        <p:spPr>
          <a:xfrm>
            <a:off x="701363" y="3406023"/>
            <a:ext cx="288324" cy="461665"/>
          </a:xfrm>
          <a:prstGeom prst="rect">
            <a:avLst/>
          </a:prstGeom>
          <a:noFill/>
        </p:spPr>
        <p:txBody>
          <a:bodyPr wrap="square" rtlCol="0">
            <a:spAutoFit/>
          </a:bodyPr>
          <a:lstStyle/>
          <a:p>
            <a:r>
              <a:rPr lang="pt-BR" sz="2400" dirty="0" smtClean="0"/>
              <a:t>+</a:t>
            </a:r>
            <a:endParaRPr lang="pt-BR" sz="2400" dirty="0"/>
          </a:p>
        </p:txBody>
      </p:sp>
      <p:cxnSp>
        <p:nvCxnSpPr>
          <p:cNvPr id="19" name="Conector Reto 18"/>
          <p:cNvCxnSpPr/>
          <p:nvPr/>
        </p:nvCxnSpPr>
        <p:spPr>
          <a:xfrm>
            <a:off x="2629401" y="512303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CaixaDeTexto 47"/>
          <p:cNvSpPr txBox="1"/>
          <p:nvPr/>
        </p:nvSpPr>
        <p:spPr>
          <a:xfrm>
            <a:off x="1172625" y="3782924"/>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cxnSp>
        <p:nvCxnSpPr>
          <p:cNvPr id="22" name="Conector Reto 21"/>
          <p:cNvCxnSpPr/>
          <p:nvPr/>
        </p:nvCxnSpPr>
        <p:spPr>
          <a:xfrm>
            <a:off x="977900" y="3442335"/>
            <a:ext cx="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Elipse 20"/>
          <p:cNvSpPr/>
          <p:nvPr/>
        </p:nvSpPr>
        <p:spPr>
          <a:xfrm>
            <a:off x="760095" y="376491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41" name="Grupo 40"/>
          <p:cNvGrpSpPr/>
          <p:nvPr/>
        </p:nvGrpSpPr>
        <p:grpSpPr>
          <a:xfrm>
            <a:off x="1109345" y="2894965"/>
            <a:ext cx="505560" cy="440690"/>
            <a:chOff x="9749" y="4766"/>
            <a:chExt cx="796" cy="694"/>
          </a:xfrm>
        </p:grpSpPr>
        <p:cxnSp>
          <p:nvCxnSpPr>
            <p:cNvPr id="31" name="Conector Reto 30"/>
            <p:cNvCxnSpPr/>
            <p:nvPr/>
          </p:nvCxnSpPr>
          <p:spPr>
            <a:xfrm>
              <a:off x="10087" y="4766"/>
              <a:ext cx="0" cy="6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10205" y="4766"/>
              <a:ext cx="0" cy="6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flipV="1">
              <a:off x="9749" y="5104"/>
              <a:ext cx="3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10205" y="5093"/>
              <a:ext cx="34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2" name="Conector Reto 41"/>
          <p:cNvCxnSpPr/>
          <p:nvPr/>
        </p:nvCxnSpPr>
        <p:spPr>
          <a:xfrm flipH="1" flipV="1">
            <a:off x="967740" y="3114675"/>
            <a:ext cx="22923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Forma livre 44"/>
          <p:cNvSpPr/>
          <p:nvPr/>
        </p:nvSpPr>
        <p:spPr>
          <a:xfrm>
            <a:off x="4642485" y="2201545"/>
            <a:ext cx="365760" cy="1333500"/>
          </a:xfrm>
          <a:custGeom>
            <a:avLst/>
            <a:gdLst>
              <a:gd name="connisteX0" fmla="*/ 321310 w 321310"/>
              <a:gd name="connsiteY0" fmla="*/ 1363345 h 1363345"/>
              <a:gd name="connisteX1" fmla="*/ 321310 w 321310"/>
              <a:gd name="connsiteY1" fmla="*/ 5715 h 1363345"/>
              <a:gd name="connisteX2" fmla="*/ 0 w 321310"/>
              <a:gd name="connsiteY2" fmla="*/ 0 h 1363345"/>
            </a:gdLst>
            <a:ahLst/>
            <a:cxnLst>
              <a:cxn ang="0">
                <a:pos x="connisteX0" y="connsiteY0"/>
              </a:cxn>
              <a:cxn ang="0">
                <a:pos x="connisteX1" y="connsiteY1"/>
              </a:cxn>
              <a:cxn ang="0">
                <a:pos x="connisteX2" y="connsiteY2"/>
              </a:cxn>
            </a:cxnLst>
            <a:rect l="l" t="t" r="r" b="b"/>
            <a:pathLst>
              <a:path w="321310" h="1363345">
                <a:moveTo>
                  <a:pt x="321310" y="1363345"/>
                </a:moveTo>
                <a:lnTo>
                  <a:pt x="321310" y="5715"/>
                </a:lnTo>
                <a:lnTo>
                  <a:pt x="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6" name="CaixaDeTexto 47"/>
          <p:cNvSpPr txBox="1"/>
          <p:nvPr/>
        </p:nvSpPr>
        <p:spPr>
          <a:xfrm>
            <a:off x="1225965" y="2459584"/>
            <a:ext cx="345440" cy="460375"/>
          </a:xfrm>
          <a:prstGeom prst="rect">
            <a:avLst/>
          </a:prstGeom>
          <a:noFill/>
        </p:spPr>
        <p:txBody>
          <a:bodyPr wrap="none" rtlCol="0">
            <a:spAutoFit/>
          </a:bodyPr>
          <a:lstStyle/>
          <a:p>
            <a:r>
              <a:rPr lang="pt-BR" sz="2400" dirty="0"/>
              <a:t>C</a:t>
            </a:r>
            <a:endParaRPr lang="pt-BR" sz="2400" dirty="0"/>
          </a:p>
        </p:txBody>
      </p:sp>
      <mc:AlternateContent xmlns:mc="http://schemas.openxmlformats.org/markup-compatibility/2006">
        <mc:Choice xmlns:a14="http://schemas.microsoft.com/office/drawing/2010/main" Requires="a14">
          <p:sp>
            <p:nvSpPr>
              <p:cNvPr id="32" name="CaixaDeTexto 41"/>
              <p:cNvSpPr txBox="1"/>
              <p:nvPr/>
            </p:nvSpPr>
            <p:spPr>
              <a:xfrm>
                <a:off x="5932073" y="2045468"/>
                <a:ext cx="4989830" cy="935355"/>
              </a:xfrm>
              <a:prstGeom prst="rect">
                <a:avLst/>
              </a:prstGeom>
              <a:noFill/>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𝑠𝐶𝑉</m:t>
                            </m:r>
                          </m:e>
                          <m:sub>
                            <m:r>
                              <a:rPr lang="en-US" altLang="pt-BR" sz="3600" i="1" dirty="0" smtClean="0">
                                <a:latin typeface="Cambria Math" panose="02040503050406030204" pitchFamily="18" charset="0"/>
                                <a:cs typeface="Cambria Math" panose="02040503050406030204" pitchFamily="18" charset="0"/>
                              </a:rPr>
                              <m:t>𝑖𝑛</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𝑠𝐶𝑅</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1</m:t>
                        </m:r>
                      </m:den>
                    </m:f>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m:t>
                    </m:r>
                    <m:f>
                      <m:fPr>
                        <m:ctrlPr>
                          <a:rPr lang="en-US" altLang="pt-BR" sz="3600" i="1" dirty="0" smtClean="0">
                            <a:latin typeface="Cambria Math" panose="02040503050406030204" pitchFamily="18" charset="0"/>
                            <a:cs typeface="Cambria Math" panose="02040503050406030204" pitchFamily="18" charset="0"/>
                          </a:rPr>
                        </m:ctrlPr>
                      </m:fPr>
                      <m:num>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den>
                    </m:f>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m:t>
                    </m:r>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2</m:t>
                        </m:r>
                      </m:sub>
                    </m:sSub>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32" name="CaixaDeTexto 41"/>
              <p:cNvSpPr txBox="1">
                <a:spLocks noRot="1" noChangeAspect="1" noMove="1" noResize="1" noEditPoints="1" noAdjustHandles="1" noChangeArrowheads="1" noChangeShapeType="1" noTextEdit="1"/>
              </p:cNvSpPr>
              <p:nvPr/>
            </p:nvSpPr>
            <p:spPr>
              <a:xfrm>
                <a:off x="5932073" y="2045468"/>
                <a:ext cx="4989830" cy="935355"/>
              </a:xfrm>
              <a:prstGeom prst="rect">
                <a:avLst/>
              </a:prstGeom>
              <a:blipFill rotWithShape="1">
                <a:blip r:embed="rId1"/>
                <a:stretch>
                  <a:fillRect l="-11" t="-14" r="-702" b="1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3" name="CaixaDeTexto 41"/>
              <p:cNvSpPr txBox="1"/>
              <p:nvPr/>
            </p:nvSpPr>
            <p:spPr>
              <a:xfrm>
                <a:off x="6297198" y="4177163"/>
                <a:ext cx="3587115" cy="946150"/>
              </a:xfrm>
              <a:prstGeom prst="rect">
                <a:avLst/>
              </a:prstGeom>
              <a:noFill/>
              <a:ln w="25400">
                <a:solidFill>
                  <a:srgbClr val="FFFF00"/>
                </a:solidFill>
              </a:ln>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dirty="0" smtClean="0">
                        <a:latin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f>
                      <m:fPr>
                        <m:ctrlPr>
                          <a:rPr lang="pt-BR" sz="3600" i="1" dirty="0" smtClean="0">
                            <a:latin typeface="Cambria Math" panose="02040503050406030204" pitchFamily="18" charset="0"/>
                            <a:cs typeface="Cambria Math" panose="02040503050406030204" pitchFamily="18" charset="0"/>
                          </a:rPr>
                        </m:ctrlPr>
                      </m:fPr>
                      <m:num>
                        <m:r>
                          <a:rPr lang="en-US" altLang="pt-BR" sz="3600" i="1" dirty="0" smtClean="0">
                            <a:latin typeface="Cambria Math" panose="02040503050406030204" pitchFamily="18" charset="0"/>
                            <a:cs typeface="Cambria Math" panose="02040503050406030204" pitchFamily="18" charset="0"/>
                          </a:rPr>
                          <m:t>𝑠𝐶</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𝑠𝐶𝑅</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1</m:t>
                        </m:r>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33" name="CaixaDeTexto 41"/>
              <p:cNvSpPr txBox="1">
                <a:spLocks noRot="1" noChangeAspect="1" noMove="1" noResize="1" noEditPoints="1" noAdjustHandles="1" noChangeArrowheads="1" noChangeShapeType="1" noTextEdit="1"/>
              </p:cNvSpPr>
              <p:nvPr/>
            </p:nvSpPr>
            <p:spPr>
              <a:xfrm>
                <a:off x="6297198" y="4177163"/>
                <a:ext cx="3587115" cy="946150"/>
              </a:xfrm>
              <a:prstGeom prst="rect">
                <a:avLst/>
              </a:prstGeom>
              <a:blipFill rotWithShape="1">
                <a:blip r:embed="rId2"/>
                <a:stretch>
                  <a:fillRect l="-369" t="-1356" r="-976" b="-1328"/>
                </a:stretch>
              </a:blipFill>
              <a:ln w="25400">
                <a:solidFill>
                  <a:srgbClr val="FFFF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1550035" y="438150"/>
            <a:ext cx="10015855" cy="107188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b="1" dirty="0" smtClean="0">
                <a:solidFill>
                  <a:srgbClr val="C00000"/>
                </a:solidFill>
                <a:latin typeface="Comic Sans MS" panose="030F0702030302020204" pitchFamily="66" charset="0"/>
                <a:cs typeface="Comic Sans MS" panose="030F0702030302020204" pitchFamily="66" charset="0"/>
              </a:rPr>
              <a:t>Entrada Vin: para frequencias superiores a 1/(R</a:t>
            </a:r>
            <a:r>
              <a:rPr lang="pt-BR" b="1" baseline="-25000" dirty="0" smtClean="0">
                <a:solidFill>
                  <a:srgbClr val="C00000"/>
                </a:solidFill>
                <a:latin typeface="Comic Sans MS" panose="030F0702030302020204" pitchFamily="66" charset="0"/>
                <a:cs typeface="Comic Sans MS" panose="030F0702030302020204" pitchFamily="66" charset="0"/>
              </a:rPr>
              <a:t>1</a:t>
            </a:r>
            <a:r>
              <a:rPr lang="pt-BR" b="1" dirty="0" smtClean="0">
                <a:solidFill>
                  <a:srgbClr val="C00000"/>
                </a:solidFill>
                <a:latin typeface="Comic Sans MS" panose="030F0702030302020204" pitchFamily="66" charset="0"/>
                <a:cs typeface="Comic Sans MS" panose="030F0702030302020204" pitchFamily="66" charset="0"/>
              </a:rPr>
              <a:t>C) o ganho é de (R2/R1)</a:t>
            </a:r>
            <a:endParaRPr lang="pt-BR" b="1" dirty="0" smtClean="0">
              <a:solidFill>
                <a:srgbClr val="C00000"/>
              </a:solidFill>
              <a:latin typeface="Comic Sans MS" panose="030F0702030302020204" pitchFamily="66" charset="0"/>
              <a:cs typeface="Comic Sans MS" panose="030F0702030302020204" pitchFamily="66" charset="0"/>
            </a:endParaRPr>
          </a:p>
        </p:txBody>
      </p:sp>
      <p:grpSp>
        <p:nvGrpSpPr>
          <p:cNvPr id="91" name="Grupo 90"/>
          <p:cNvGrpSpPr/>
          <p:nvPr/>
        </p:nvGrpSpPr>
        <p:grpSpPr>
          <a:xfrm>
            <a:off x="2531130" y="1658678"/>
            <a:ext cx="8193589" cy="4709735"/>
            <a:chOff x="2552" y="2269"/>
            <a:chExt cx="12903" cy="7417"/>
          </a:xfrm>
        </p:grpSpPr>
        <p:cxnSp>
          <p:nvCxnSpPr>
            <p:cNvPr id="65" name="Conector de Seta Reta 64"/>
            <p:cNvCxnSpPr/>
            <p:nvPr/>
          </p:nvCxnSpPr>
          <p:spPr>
            <a:xfrm flipH="1">
              <a:off x="4679" y="2269"/>
              <a:ext cx="0" cy="7075"/>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6" name="Conector de Seta Reta 65"/>
            <p:cNvCxnSpPr/>
            <p:nvPr/>
          </p:nvCxnSpPr>
          <p:spPr>
            <a:xfrm>
              <a:off x="2552" y="7843"/>
              <a:ext cx="11494" cy="9"/>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CaixaDeTexto 5"/>
            <p:cNvSpPr txBox="1"/>
            <p:nvPr/>
          </p:nvSpPr>
          <p:spPr>
            <a:xfrm>
              <a:off x="12781" y="7881"/>
              <a:ext cx="2566" cy="610"/>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68" name="CaixaDeTexto 6"/>
            <p:cNvSpPr txBox="1"/>
            <p:nvPr/>
          </p:nvSpPr>
          <p:spPr>
            <a:xfrm>
              <a:off x="3957" y="2271"/>
              <a:ext cx="1308" cy="610"/>
            </a:xfrm>
            <a:prstGeom prst="rect">
              <a:avLst/>
            </a:prstGeom>
            <a:noFill/>
          </p:spPr>
          <p:txBody>
            <a:bodyPr wrap="square" rtlCol="0">
              <a:spAutoFit/>
            </a:bodyPr>
            <a:lstStyle/>
            <a:p>
              <a:r>
                <a:rPr lang="pt-BR" dirty="0" smtClean="0">
                  <a:latin typeface="Comic Sans MS" panose="030F0702030302020204" pitchFamily="66" charset="0"/>
                </a:rPr>
                <a:t>dB</a:t>
              </a:r>
              <a:endParaRPr lang="pt-BR" dirty="0">
                <a:latin typeface="Comic Sans MS" panose="030F0702030302020204" pitchFamily="66" charset="0"/>
              </a:endParaRPr>
            </a:p>
          </p:txBody>
        </p:sp>
        <p:cxnSp>
          <p:nvCxnSpPr>
            <p:cNvPr id="69" name="Conector Reto 68"/>
            <p:cNvCxnSpPr/>
            <p:nvPr/>
          </p:nvCxnSpPr>
          <p:spPr>
            <a:xfrm flipV="1">
              <a:off x="4094" y="5774"/>
              <a:ext cx="10144"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a:off x="3969" y="3714"/>
              <a:ext cx="1035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9027" y="2882"/>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a:off x="11240" y="2882"/>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a:off x="6868" y="2822"/>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75" name="CaixaDeTexto 13"/>
            <p:cNvSpPr txBox="1"/>
            <p:nvPr/>
          </p:nvSpPr>
          <p:spPr>
            <a:xfrm>
              <a:off x="4307" y="7861"/>
              <a:ext cx="675" cy="582"/>
            </a:xfrm>
            <a:prstGeom prst="rect">
              <a:avLst/>
            </a:prstGeom>
            <a:solidFill>
              <a:schemeClr val="bg1"/>
            </a:solidFill>
          </p:spPr>
          <p:txBody>
            <a:bodyPr wrap="none" rtlCol="0">
              <a:spAutoFit/>
            </a:bodyPr>
            <a:lstStyle/>
            <a:p>
              <a:r>
                <a:rPr lang="pt-BR" dirty="0" err="1" smtClean="0">
                  <a:latin typeface="Symbol" panose="05050102010706020507" pitchFamily="18" charset="2"/>
                </a:rPr>
                <a:t>w</a:t>
              </a:r>
              <a:r>
                <a:rPr lang="pt-BR" baseline="-25000" dirty="0" err="1" smtClean="0">
                  <a:latin typeface="Symbol" panose="05050102010706020507" pitchFamily="18" charset="2"/>
                </a:rPr>
                <a:t>o</a:t>
              </a:r>
              <a:endParaRPr lang="pt-BR" dirty="0">
                <a:latin typeface="Comic Sans MS" panose="030F0702030302020204" pitchFamily="66" charset="0"/>
              </a:endParaRPr>
            </a:p>
          </p:txBody>
        </p:sp>
        <p:sp>
          <p:nvSpPr>
            <p:cNvPr id="76" name="CaixaDeTexto 16"/>
            <p:cNvSpPr txBox="1"/>
            <p:nvPr/>
          </p:nvSpPr>
          <p:spPr>
            <a:xfrm>
              <a:off x="3356" y="5458"/>
              <a:ext cx="1288" cy="582"/>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endParaRPr lang="pt-BR" dirty="0">
                <a:latin typeface="Comic Sans MS" panose="030F0702030302020204" pitchFamily="66" charset="0"/>
              </a:endParaRPr>
            </a:p>
          </p:txBody>
        </p:sp>
        <p:sp>
          <p:nvSpPr>
            <p:cNvPr id="77" name="CaixaDeTexto 17"/>
            <p:cNvSpPr txBox="1"/>
            <p:nvPr/>
          </p:nvSpPr>
          <p:spPr>
            <a:xfrm>
              <a:off x="3310" y="3466"/>
              <a:ext cx="1288" cy="582"/>
            </a:xfrm>
            <a:prstGeom prst="rect">
              <a:avLst/>
            </a:prstGeom>
            <a:solidFill>
              <a:schemeClr val="bg1"/>
            </a:solidFill>
          </p:spPr>
          <p:txBody>
            <a:bodyPr wrap="none" rtlCol="0">
              <a:spAutoFit/>
            </a:bodyPr>
            <a:lstStyle/>
            <a:p>
              <a:r>
                <a:rPr lang="pt-BR" dirty="0" smtClean="0">
                  <a:latin typeface="Comic Sans MS" panose="030F0702030302020204" pitchFamily="66" charset="0"/>
                </a:rPr>
                <a:t>40 dB</a:t>
              </a:r>
              <a:endParaRPr lang="pt-BR" dirty="0">
                <a:latin typeface="Comic Sans MS" panose="030F0702030302020204" pitchFamily="66" charset="0"/>
              </a:endParaRPr>
            </a:p>
          </p:txBody>
        </p:sp>
        <p:sp>
          <p:nvSpPr>
            <p:cNvPr id="78" name="CaixaDeTexto 19"/>
            <p:cNvSpPr txBox="1"/>
            <p:nvPr/>
          </p:nvSpPr>
          <p:spPr>
            <a:xfrm>
              <a:off x="7728" y="5939"/>
              <a:ext cx="2051" cy="580"/>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r>
                <a:rPr lang="pt-BR" dirty="0" err="1" smtClean="0">
                  <a:latin typeface="Comic Sans MS" panose="030F0702030302020204" pitchFamily="66" charset="0"/>
                </a:rPr>
                <a:t>dec</a:t>
              </a:r>
              <a:endParaRPr lang="pt-BR" dirty="0">
                <a:latin typeface="Comic Sans MS" panose="030F0702030302020204" pitchFamily="66" charset="0"/>
              </a:endParaRPr>
            </a:p>
          </p:txBody>
        </p:sp>
        <p:cxnSp>
          <p:nvCxnSpPr>
            <p:cNvPr id="82" name="Conector Reto 81"/>
            <p:cNvCxnSpPr/>
            <p:nvPr/>
          </p:nvCxnSpPr>
          <p:spPr>
            <a:xfrm flipV="1">
              <a:off x="3957" y="3388"/>
              <a:ext cx="6777" cy="6298"/>
            </a:xfrm>
            <a:prstGeom prst="line">
              <a:avLst/>
            </a:prstGeom>
            <a:ln w="38100">
              <a:solidFill>
                <a:srgbClr val="C00000"/>
              </a:solidFill>
              <a:prstDash val="solid"/>
            </a:ln>
          </p:spPr>
          <p:style>
            <a:lnRef idx="1">
              <a:schemeClr val="accent1"/>
            </a:lnRef>
            <a:fillRef idx="0">
              <a:schemeClr val="accent1"/>
            </a:fillRef>
            <a:effectRef idx="0">
              <a:schemeClr val="accent1"/>
            </a:effectRef>
            <a:fontRef idx="minor">
              <a:schemeClr val="tx1"/>
            </a:fontRef>
          </p:style>
        </p:cxnSp>
        <p:sp>
          <p:nvSpPr>
            <p:cNvPr id="83" name="CaixaDeTexto 39"/>
            <p:cNvSpPr txBox="1"/>
            <p:nvPr/>
          </p:nvSpPr>
          <p:spPr>
            <a:xfrm>
              <a:off x="5265" y="8891"/>
              <a:ext cx="1442" cy="580"/>
            </a:xfrm>
            <a:prstGeom prst="rect">
              <a:avLst/>
            </a:prstGeom>
            <a:solidFill>
              <a:schemeClr val="bg1"/>
            </a:solidFill>
          </p:spPr>
          <p:txBody>
            <a:bodyPr wrap="square" rtlCol="0">
              <a:spAutoFit/>
            </a:bodyPr>
            <a:lstStyle/>
            <a:p>
              <a:r>
                <a:rPr lang="pt-BR" dirty="0">
                  <a:latin typeface="Comic Sans MS" panose="030F0702030302020204" pitchFamily="66" charset="0"/>
                </a:rPr>
                <a:t>1/R</a:t>
              </a:r>
              <a:r>
                <a:rPr lang="pt-BR" baseline="-25000" dirty="0">
                  <a:latin typeface="Comic Sans MS" panose="030F0702030302020204" pitchFamily="66" charset="0"/>
                </a:rPr>
                <a:t>2</a:t>
              </a:r>
              <a:r>
                <a:rPr lang="pt-BR" dirty="0">
                  <a:latin typeface="Comic Sans MS" panose="030F0702030302020204" pitchFamily="66" charset="0"/>
                </a:rPr>
                <a:t>C</a:t>
              </a:r>
              <a:endParaRPr lang="pt-BR" dirty="0">
                <a:latin typeface="Comic Sans MS" panose="030F0702030302020204" pitchFamily="66" charset="0"/>
              </a:endParaRPr>
            </a:p>
          </p:txBody>
        </p:sp>
        <p:sp>
          <p:nvSpPr>
            <p:cNvPr id="84" name="Forma livre 83"/>
            <p:cNvSpPr/>
            <p:nvPr/>
          </p:nvSpPr>
          <p:spPr>
            <a:xfrm rot="18194320">
              <a:off x="5277" y="8179"/>
              <a:ext cx="1073" cy="340"/>
            </a:xfrm>
            <a:custGeom>
              <a:avLst/>
              <a:gdLst>
                <a:gd name="connsiteX0" fmla="*/ 593889 w 593889"/>
                <a:gd name="connsiteY0" fmla="*/ 0 h 169729"/>
                <a:gd name="connsiteX1" fmla="*/ 424206 w 593889"/>
                <a:gd name="connsiteY1" fmla="*/ 169682 h 169729"/>
                <a:gd name="connsiteX2" fmla="*/ 188536 w 593889"/>
                <a:gd name="connsiteY2" fmla="*/ 18854 h 169729"/>
                <a:gd name="connsiteX3" fmla="*/ 0 w 593889"/>
                <a:gd name="connsiteY3" fmla="*/ 160256 h 169729"/>
              </a:gdLst>
              <a:ahLst/>
              <a:cxnLst>
                <a:cxn ang="0">
                  <a:pos x="connsiteX0" y="connsiteY0"/>
                </a:cxn>
                <a:cxn ang="0">
                  <a:pos x="connsiteX1" y="connsiteY1"/>
                </a:cxn>
                <a:cxn ang="0">
                  <a:pos x="connsiteX2" y="connsiteY2"/>
                </a:cxn>
                <a:cxn ang="0">
                  <a:pos x="connsiteX3" y="connsiteY3"/>
                </a:cxn>
              </a:cxnLst>
              <a:rect l="l" t="t" r="r" b="b"/>
              <a:pathLst>
                <a:path w="593889" h="169729">
                  <a:moveTo>
                    <a:pt x="593889" y="0"/>
                  </a:moveTo>
                  <a:cubicBezTo>
                    <a:pt x="542827" y="83270"/>
                    <a:pt x="491765" y="166540"/>
                    <a:pt x="424206" y="169682"/>
                  </a:cubicBezTo>
                  <a:cubicBezTo>
                    <a:pt x="356647" y="172824"/>
                    <a:pt x="259237" y="20425"/>
                    <a:pt x="188536" y="18854"/>
                  </a:cubicBezTo>
                  <a:cubicBezTo>
                    <a:pt x="117835" y="17283"/>
                    <a:pt x="58917" y="88769"/>
                    <a:pt x="0" y="160256"/>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85" name="Conector Reto 84"/>
            <p:cNvCxnSpPr/>
            <p:nvPr/>
          </p:nvCxnSpPr>
          <p:spPr>
            <a:xfrm>
              <a:off x="10741" y="3360"/>
              <a:ext cx="4714" cy="0"/>
            </a:xfrm>
            <a:prstGeom prst="line">
              <a:avLst/>
            </a:prstGeom>
            <a:ln w="34925">
              <a:solidFill>
                <a:srgbClr val="C00000"/>
              </a:solidFill>
            </a:ln>
          </p:spPr>
          <p:style>
            <a:lnRef idx="1">
              <a:schemeClr val="accent1"/>
            </a:lnRef>
            <a:fillRef idx="0">
              <a:schemeClr val="accent1"/>
            </a:fillRef>
            <a:effectRef idx="0">
              <a:schemeClr val="accent1"/>
            </a:effectRef>
            <a:fontRef idx="minor">
              <a:schemeClr val="tx1"/>
            </a:fontRef>
          </p:style>
        </p:cxnSp>
        <p:sp>
          <p:nvSpPr>
            <p:cNvPr id="87" name="CaixaDeTexto 39"/>
            <p:cNvSpPr txBox="1"/>
            <p:nvPr/>
          </p:nvSpPr>
          <p:spPr>
            <a:xfrm>
              <a:off x="9798" y="7913"/>
              <a:ext cx="1442" cy="580"/>
            </a:xfrm>
            <a:prstGeom prst="rect">
              <a:avLst/>
            </a:prstGeom>
            <a:solidFill>
              <a:schemeClr val="bg1"/>
            </a:solidFill>
          </p:spPr>
          <p:txBody>
            <a:bodyPr wrap="square" rtlCol="0">
              <a:spAutoFit/>
            </a:bodyPr>
            <a:lstStyle/>
            <a:p>
              <a:r>
                <a:rPr lang="pt-BR" dirty="0">
                  <a:latin typeface="Comic Sans MS" panose="030F0702030302020204" pitchFamily="66" charset="0"/>
                </a:rPr>
                <a:t>1/R</a:t>
              </a:r>
              <a:r>
                <a:rPr lang="pt-BR" baseline="-25000" dirty="0">
                  <a:latin typeface="Comic Sans MS" panose="030F0702030302020204" pitchFamily="66" charset="0"/>
                </a:rPr>
                <a:t>1</a:t>
              </a:r>
              <a:r>
                <a:rPr lang="pt-BR" dirty="0">
                  <a:latin typeface="Comic Sans MS" panose="030F0702030302020204" pitchFamily="66" charset="0"/>
                </a:rPr>
                <a:t>C</a:t>
              </a:r>
              <a:endParaRPr lang="pt-BR" dirty="0">
                <a:latin typeface="Comic Sans MS" panose="030F0702030302020204" pitchFamily="66" charset="0"/>
              </a:endParaRPr>
            </a:p>
          </p:txBody>
        </p:sp>
        <p:sp>
          <p:nvSpPr>
            <p:cNvPr id="89" name="Forma livre 88"/>
            <p:cNvSpPr/>
            <p:nvPr/>
          </p:nvSpPr>
          <p:spPr>
            <a:xfrm>
              <a:off x="10352" y="3579"/>
              <a:ext cx="762" cy="4115"/>
            </a:xfrm>
            <a:custGeom>
              <a:avLst/>
              <a:gdLst>
                <a:gd name="connisteX0" fmla="*/ 272030 w 484034"/>
                <a:gd name="connsiteY0" fmla="*/ 0 h 2381250"/>
                <a:gd name="connisteX1" fmla="*/ 476500 w 484034"/>
                <a:gd name="connsiteY1" fmla="*/ 476250 h 2381250"/>
                <a:gd name="connisteX2" fmla="*/ 27555 w 484034"/>
                <a:gd name="connsiteY2" fmla="*/ 1401445 h 2381250"/>
                <a:gd name="connisteX3" fmla="*/ 81530 w 484034"/>
                <a:gd name="connsiteY3" fmla="*/ 2381250 h 2381250"/>
              </a:gdLst>
              <a:ahLst/>
              <a:cxnLst>
                <a:cxn ang="0">
                  <a:pos x="connisteX0" y="connsiteY0"/>
                </a:cxn>
                <a:cxn ang="0">
                  <a:pos x="connisteX1" y="connsiteY1"/>
                </a:cxn>
                <a:cxn ang="0">
                  <a:pos x="connisteX2" y="connsiteY2"/>
                </a:cxn>
                <a:cxn ang="0">
                  <a:pos x="connisteX3" y="connsiteY3"/>
                </a:cxn>
              </a:cxnLst>
              <a:rect l="l" t="t" r="r" b="b"/>
              <a:pathLst>
                <a:path w="484034" h="2381250">
                  <a:moveTo>
                    <a:pt x="272031" y="0"/>
                  </a:moveTo>
                  <a:cubicBezTo>
                    <a:pt x="322196" y="76835"/>
                    <a:pt x="525396" y="196215"/>
                    <a:pt x="476501" y="476250"/>
                  </a:cubicBezTo>
                  <a:cubicBezTo>
                    <a:pt x="427606" y="756285"/>
                    <a:pt x="106296" y="1020445"/>
                    <a:pt x="27556" y="1401445"/>
                  </a:cubicBezTo>
                  <a:cubicBezTo>
                    <a:pt x="-51184" y="1782445"/>
                    <a:pt x="61846" y="2204085"/>
                    <a:pt x="81531" y="2381250"/>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0" name="CaixaDeTexto 39"/>
            <p:cNvSpPr txBox="1"/>
            <p:nvPr/>
          </p:nvSpPr>
          <p:spPr>
            <a:xfrm>
              <a:off x="11834" y="2673"/>
              <a:ext cx="2538" cy="580"/>
            </a:xfrm>
            <a:prstGeom prst="rect">
              <a:avLst/>
            </a:prstGeom>
            <a:solidFill>
              <a:schemeClr val="bg1"/>
            </a:solidFill>
          </p:spPr>
          <p:txBody>
            <a:bodyPr wrap="square" rtlCol="0">
              <a:spAutoFit/>
            </a:bodyPr>
            <a:lstStyle/>
            <a:p>
              <a:r>
                <a:rPr lang="pt-BR" dirty="0">
                  <a:latin typeface="Comic Sans MS" panose="030F0702030302020204" pitchFamily="66" charset="0"/>
                </a:rPr>
                <a:t>20log(R2/R1)</a:t>
              </a:r>
              <a:endParaRPr lang="pt-BR" dirty="0">
                <a:latin typeface="Comic Sans MS" panose="030F0702030302020204" pitchFamily="66" charset="0"/>
              </a:endParaRPr>
            </a:p>
          </p:txBody>
        </p:sp>
      </p:grpSp>
      <p:sp>
        <p:nvSpPr>
          <p:cNvPr id="99" name="Espaço Reservado para Conteúdo 2"/>
          <p:cNvSpPr txBox="1"/>
          <p:nvPr/>
        </p:nvSpPr>
        <p:spPr>
          <a:xfrm>
            <a:off x="10594340" y="2407285"/>
            <a:ext cx="995045" cy="57912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sz="3200" b="1" dirty="0" smtClean="0">
                <a:solidFill>
                  <a:srgbClr val="C00000"/>
                </a:solidFill>
                <a:latin typeface="Comic Sans MS" panose="030F0702030302020204" pitchFamily="66" charset="0"/>
                <a:cs typeface="Comic Sans MS" panose="030F0702030302020204" pitchFamily="66" charset="0"/>
              </a:rPr>
              <a:t>V</a:t>
            </a:r>
            <a:r>
              <a:rPr lang="pt-BR" sz="3200" b="1" baseline="-25000" dirty="0" smtClean="0">
                <a:solidFill>
                  <a:srgbClr val="C00000"/>
                </a:solidFill>
                <a:latin typeface="Comic Sans MS" panose="030F0702030302020204" pitchFamily="66" charset="0"/>
                <a:cs typeface="Comic Sans MS" panose="030F0702030302020204" pitchFamily="66" charset="0"/>
              </a:rPr>
              <a:t>in</a:t>
            </a:r>
            <a:endParaRPr lang="pt-BR" sz="3200" b="1" baseline="-25000" dirty="0" smtClean="0">
              <a:solidFill>
                <a:srgbClr val="C00000"/>
              </a:solidFill>
              <a:latin typeface="Comic Sans MS" panose="030F0702030302020204" pitchFamily="66" charset="0"/>
              <a:cs typeface="Comic Sans MS" panose="030F0702030302020204" pitchFamily="66" charset="0"/>
            </a:endParaRPr>
          </a:p>
        </p:txBody>
      </p:sp>
      <p:sp>
        <p:nvSpPr>
          <p:cNvPr id="3" name="CaixaDeTexto 39"/>
          <p:cNvSpPr txBox="1"/>
          <p:nvPr/>
        </p:nvSpPr>
        <p:spPr>
          <a:xfrm>
            <a:off x="9538335" y="4188460"/>
            <a:ext cx="2245360" cy="829945"/>
          </a:xfrm>
          <a:prstGeom prst="rect">
            <a:avLst/>
          </a:prstGeom>
          <a:solidFill>
            <a:schemeClr val="bg1"/>
          </a:solidFill>
        </p:spPr>
        <p:txBody>
          <a:bodyPr wrap="square" rtlCol="0">
            <a:spAutoFit/>
          </a:bodyPr>
          <a:p>
            <a:pPr algn="ctr"/>
            <a:r>
              <a:rPr lang="pt-BR" sz="2400" b="1" dirty="0">
                <a:solidFill>
                  <a:srgbClr val="C00000"/>
                </a:solidFill>
                <a:latin typeface="Comic Sans MS" panose="030F0702030302020204" pitchFamily="66" charset="0"/>
              </a:rPr>
              <a:t>caso para (R2/R1)=100</a:t>
            </a:r>
            <a:endParaRPr lang="pt-BR" sz="2400" b="1" dirty="0">
              <a:solidFill>
                <a:srgbClr val="C0000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1437640" y="681990"/>
            <a:ext cx="9317355" cy="57912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latin typeface="Comic Sans MS" panose="030F0702030302020204" pitchFamily="66" charset="0"/>
                <a:cs typeface="Comic Sans MS" panose="030F0702030302020204" pitchFamily="66" charset="0"/>
              </a:rPr>
              <a:t>Vamos considerar entrada Vof</a:t>
            </a:r>
            <a:r>
              <a:rPr lang="pt-BR" b="1" baseline="-25000" dirty="0" smtClean="0">
                <a:latin typeface="Comic Sans MS" panose="030F0702030302020204" pitchFamily="66" charset="0"/>
                <a:cs typeface="Comic Sans MS" panose="030F0702030302020204" pitchFamily="66" charset="0"/>
              </a:rPr>
              <a:t> </a:t>
            </a:r>
            <a:endParaRPr lang="pt-BR" b="1" baseline="-25000" dirty="0" smtClean="0">
              <a:solidFill>
                <a:schemeClr val="tx1"/>
              </a:solidFill>
              <a:latin typeface="Comic Sans MS" panose="030F0702030302020204" pitchFamily="66" charset="0"/>
              <a:cs typeface="Comic Sans MS" panose="030F0702030302020204" pitchFamily="66" charset="0"/>
            </a:endParaRPr>
          </a:p>
        </p:txBody>
      </p:sp>
      <p:cxnSp>
        <p:nvCxnSpPr>
          <p:cNvPr id="17" name="Conector Reto 16"/>
          <p:cNvCxnSpPr/>
          <p:nvPr/>
        </p:nvCxnSpPr>
        <p:spPr>
          <a:xfrm>
            <a:off x="2746375" y="398145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a:off x="2383023" y="2679714"/>
            <a:ext cx="2624865" cy="1545271"/>
            <a:chOff x="1667048" y="3928976"/>
            <a:chExt cx="2624865" cy="1545271"/>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4" name="Conector de Seta Reta 13"/>
            <p:cNvCxnSpPr/>
            <p:nvPr/>
          </p:nvCxnSpPr>
          <p:spPr>
            <a:xfrm>
              <a:off x="1728745" y="4460237"/>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667048" y="3928976"/>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27" name="Grupo 26"/>
          <p:cNvGrpSpPr/>
          <p:nvPr/>
        </p:nvGrpSpPr>
        <p:grpSpPr>
          <a:xfrm>
            <a:off x="3348290" y="2086631"/>
            <a:ext cx="1381894" cy="255373"/>
            <a:chOff x="4112743" y="3509451"/>
            <a:chExt cx="1381894" cy="255373"/>
          </a:xfrm>
        </p:grpSpPr>
        <p:cxnSp>
          <p:nvCxnSpPr>
            <p:cNvPr id="26"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4" name="Conector Reto 43"/>
          <p:cNvCxnSpPr/>
          <p:nvPr/>
        </p:nvCxnSpPr>
        <p:spPr>
          <a:xfrm>
            <a:off x="977818" y="3098493"/>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873626" y="458518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1848265" y="2520544"/>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49" name="CaixaDeTexto 48"/>
          <p:cNvSpPr txBox="1"/>
          <p:nvPr/>
        </p:nvSpPr>
        <p:spPr>
          <a:xfrm>
            <a:off x="3815030" y="1610528"/>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50" name="Conector de Seta Reta 49"/>
          <p:cNvCxnSpPr/>
          <p:nvPr/>
        </p:nvCxnSpPr>
        <p:spPr>
          <a:xfrm>
            <a:off x="3784342" y="245925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4205747" y="2311199"/>
            <a:ext cx="353060" cy="460375"/>
          </a:xfrm>
          <a:prstGeom prst="rect">
            <a:avLst/>
          </a:prstGeom>
          <a:noFill/>
        </p:spPr>
        <p:txBody>
          <a:bodyPr wrap="none" rtlCol="0">
            <a:spAutoFit/>
          </a:bodyPr>
          <a:lstStyle/>
          <a:p>
            <a:r>
              <a:rPr lang="pt-BR" sz="2400" dirty="0" smtClean="0"/>
              <a:t>i</a:t>
            </a:r>
            <a:r>
              <a:rPr lang="pt-BR" sz="2400" baseline="-25000" dirty="0" smtClean="0"/>
              <a:t>2</a:t>
            </a:r>
            <a:endParaRPr lang="pt-BR" sz="2400" baseline="-25000" dirty="0" smtClean="0"/>
          </a:p>
        </p:txBody>
      </p:sp>
      <p:sp>
        <p:nvSpPr>
          <p:cNvPr id="56" name="Forma livre 55"/>
          <p:cNvSpPr/>
          <p:nvPr/>
        </p:nvSpPr>
        <p:spPr>
          <a:xfrm>
            <a:off x="2955133" y="360064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39" name="Conector Reto 38"/>
          <p:cNvCxnSpPr/>
          <p:nvPr/>
        </p:nvCxnSpPr>
        <p:spPr>
          <a:xfrm flipH="1" flipV="1">
            <a:off x="2159635" y="3103880"/>
            <a:ext cx="6394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 name="Grupo 12"/>
          <p:cNvGrpSpPr/>
          <p:nvPr/>
        </p:nvGrpSpPr>
        <p:grpSpPr>
          <a:xfrm>
            <a:off x="1398840" y="2972456"/>
            <a:ext cx="1381894" cy="255373"/>
            <a:chOff x="4112743" y="3509451"/>
            <a:chExt cx="1381894" cy="255373"/>
          </a:xfrm>
        </p:grpSpPr>
        <p:cxnSp>
          <p:nvCxnSpPr>
            <p:cNvPr id="29" name="Conector Reto 2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3" name="Forma livre 72"/>
          <p:cNvSpPr/>
          <p:nvPr/>
        </p:nvSpPr>
        <p:spPr>
          <a:xfrm>
            <a:off x="2794635" y="2207895"/>
            <a:ext cx="656590"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8"/>
          <p:cNvSpPr txBox="1"/>
          <p:nvPr/>
        </p:nvSpPr>
        <p:spPr>
          <a:xfrm>
            <a:off x="2444438" y="4010543"/>
            <a:ext cx="288324" cy="461665"/>
          </a:xfrm>
          <a:prstGeom prst="rect">
            <a:avLst/>
          </a:prstGeom>
          <a:noFill/>
        </p:spPr>
        <p:txBody>
          <a:bodyPr wrap="square" rtlCol="0">
            <a:spAutoFit/>
          </a:bodyPr>
          <a:lstStyle/>
          <a:p>
            <a:r>
              <a:rPr lang="pt-BR" sz="2400" dirty="0" smtClean="0"/>
              <a:t>+</a:t>
            </a:r>
            <a:endParaRPr lang="pt-BR" sz="2400" dirty="0"/>
          </a:p>
        </p:txBody>
      </p:sp>
      <p:cxnSp>
        <p:nvCxnSpPr>
          <p:cNvPr id="19" name="Conector Reto 18"/>
          <p:cNvCxnSpPr/>
          <p:nvPr/>
        </p:nvCxnSpPr>
        <p:spPr>
          <a:xfrm>
            <a:off x="2629401" y="512303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CaixaDeTexto 47"/>
          <p:cNvSpPr txBox="1"/>
          <p:nvPr/>
        </p:nvSpPr>
        <p:spPr>
          <a:xfrm>
            <a:off x="1998760" y="4322674"/>
            <a:ext cx="520700" cy="460375"/>
          </a:xfrm>
          <a:prstGeom prst="rect">
            <a:avLst/>
          </a:prstGeom>
          <a:noFill/>
        </p:spPr>
        <p:txBody>
          <a:bodyPr wrap="none" rtlCol="0">
            <a:spAutoFit/>
          </a:bodyPr>
          <a:lstStyle/>
          <a:p>
            <a:r>
              <a:rPr lang="pt-BR" sz="2400" dirty="0"/>
              <a:t>V</a:t>
            </a:r>
            <a:r>
              <a:rPr lang="pt-BR" sz="2400" baseline="-25000" dirty="0"/>
              <a:t>of</a:t>
            </a:r>
            <a:endParaRPr lang="pt-BR" sz="2400" baseline="-25000" dirty="0"/>
          </a:p>
        </p:txBody>
      </p:sp>
      <p:cxnSp>
        <p:nvCxnSpPr>
          <p:cNvPr id="22" name="Conector Reto 21"/>
          <p:cNvCxnSpPr/>
          <p:nvPr/>
        </p:nvCxnSpPr>
        <p:spPr>
          <a:xfrm>
            <a:off x="977900" y="3442335"/>
            <a:ext cx="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Elipse 20"/>
          <p:cNvSpPr/>
          <p:nvPr/>
        </p:nvSpPr>
        <p:spPr>
          <a:xfrm>
            <a:off x="2519680" y="436118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41" name="Grupo 40"/>
          <p:cNvGrpSpPr/>
          <p:nvPr/>
        </p:nvGrpSpPr>
        <p:grpSpPr>
          <a:xfrm>
            <a:off x="1109345" y="2894965"/>
            <a:ext cx="505560" cy="440690"/>
            <a:chOff x="9749" y="4766"/>
            <a:chExt cx="796" cy="694"/>
          </a:xfrm>
        </p:grpSpPr>
        <p:cxnSp>
          <p:nvCxnSpPr>
            <p:cNvPr id="31" name="Conector Reto 30"/>
            <p:cNvCxnSpPr/>
            <p:nvPr/>
          </p:nvCxnSpPr>
          <p:spPr>
            <a:xfrm>
              <a:off x="10087" y="4766"/>
              <a:ext cx="0" cy="6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10205" y="4766"/>
              <a:ext cx="0" cy="6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flipV="1">
              <a:off x="9749" y="5104"/>
              <a:ext cx="3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10205" y="5093"/>
              <a:ext cx="34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2" name="Conector Reto 41"/>
          <p:cNvCxnSpPr/>
          <p:nvPr/>
        </p:nvCxnSpPr>
        <p:spPr>
          <a:xfrm flipH="1" flipV="1">
            <a:off x="981075" y="3101340"/>
            <a:ext cx="13081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Forma livre 44"/>
          <p:cNvSpPr/>
          <p:nvPr/>
        </p:nvSpPr>
        <p:spPr>
          <a:xfrm>
            <a:off x="4642485" y="2201545"/>
            <a:ext cx="365760" cy="1333500"/>
          </a:xfrm>
          <a:custGeom>
            <a:avLst/>
            <a:gdLst>
              <a:gd name="connisteX0" fmla="*/ 321310 w 321310"/>
              <a:gd name="connsiteY0" fmla="*/ 1363345 h 1363345"/>
              <a:gd name="connisteX1" fmla="*/ 321310 w 321310"/>
              <a:gd name="connsiteY1" fmla="*/ 5715 h 1363345"/>
              <a:gd name="connisteX2" fmla="*/ 0 w 321310"/>
              <a:gd name="connsiteY2" fmla="*/ 0 h 1363345"/>
            </a:gdLst>
            <a:ahLst/>
            <a:cxnLst>
              <a:cxn ang="0">
                <a:pos x="connisteX0" y="connsiteY0"/>
              </a:cxn>
              <a:cxn ang="0">
                <a:pos x="connisteX1" y="connsiteY1"/>
              </a:cxn>
              <a:cxn ang="0">
                <a:pos x="connisteX2" y="connsiteY2"/>
              </a:cxn>
            </a:cxnLst>
            <a:rect l="l" t="t" r="r" b="b"/>
            <a:pathLst>
              <a:path w="321310" h="1363345">
                <a:moveTo>
                  <a:pt x="321310" y="1363345"/>
                </a:moveTo>
                <a:lnTo>
                  <a:pt x="321310" y="5715"/>
                </a:lnTo>
                <a:lnTo>
                  <a:pt x="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6" name="CaixaDeTexto 47"/>
          <p:cNvSpPr txBox="1"/>
          <p:nvPr/>
        </p:nvSpPr>
        <p:spPr>
          <a:xfrm>
            <a:off x="1225965" y="2459584"/>
            <a:ext cx="345440" cy="460375"/>
          </a:xfrm>
          <a:prstGeom prst="rect">
            <a:avLst/>
          </a:prstGeom>
          <a:noFill/>
        </p:spPr>
        <p:txBody>
          <a:bodyPr wrap="none" rtlCol="0">
            <a:spAutoFit/>
          </a:bodyPr>
          <a:lstStyle/>
          <a:p>
            <a:r>
              <a:rPr lang="pt-BR" sz="2400" dirty="0"/>
              <a:t>C</a:t>
            </a:r>
            <a:endParaRPr lang="pt-BR" sz="2400" dirty="0"/>
          </a:p>
        </p:txBody>
      </p:sp>
      <mc:AlternateContent xmlns:mc="http://schemas.openxmlformats.org/markup-compatibility/2006">
        <mc:Choice xmlns:a14="http://schemas.microsoft.com/office/drawing/2010/main" Requires="a14">
          <p:sp>
            <p:nvSpPr>
              <p:cNvPr id="33" name="CaixaDeTexto 41"/>
              <p:cNvSpPr txBox="1"/>
              <p:nvPr/>
            </p:nvSpPr>
            <p:spPr>
              <a:xfrm>
                <a:off x="6135908" y="4010793"/>
                <a:ext cx="4301490" cy="956945"/>
              </a:xfrm>
              <a:prstGeom prst="rect">
                <a:avLst/>
              </a:prstGeom>
              <a:noFill/>
              <a:ln w="25400">
                <a:solidFill>
                  <a:srgbClr val="FFFF00"/>
                </a:solidFill>
              </a:ln>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dirty="0" smtClean="0">
                        <a:latin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𝑜𝑓</m:t>
                        </m:r>
                      </m:sub>
                    </m:sSub>
                    <m:f>
                      <m:fPr>
                        <m:ctrlPr>
                          <a:rPr lang="pt-BR" sz="3600" i="1" dirty="0" smtClean="0">
                            <a:latin typeface="Cambria Math" panose="02040503050406030204" pitchFamily="18" charset="0"/>
                            <a:cs typeface="Cambria Math" panose="02040503050406030204" pitchFamily="18" charset="0"/>
                          </a:rPr>
                        </m:ctrlPr>
                      </m:fPr>
                      <m:num>
                        <m:r>
                          <a:rPr lang="en-US" altLang="pt-BR" sz="3600" i="1" dirty="0" smtClean="0">
                            <a:latin typeface="Cambria Math" panose="02040503050406030204" pitchFamily="18" charset="0"/>
                            <a:cs typeface="Cambria Math" panose="02040503050406030204" pitchFamily="18" charset="0"/>
                          </a:rPr>
                          <m:t>𝑠𝐶</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1</m:t>
                        </m:r>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𝑠𝐶𝑅</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1</m:t>
                        </m:r>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33" name="CaixaDeTexto 41"/>
              <p:cNvSpPr txBox="1">
                <a:spLocks noRot="1" noChangeAspect="1" noMove="1" noResize="1" noEditPoints="1" noAdjustHandles="1" noChangeArrowheads="1" noChangeShapeType="1" noTextEdit="1"/>
              </p:cNvSpPr>
              <p:nvPr/>
            </p:nvSpPr>
            <p:spPr>
              <a:xfrm>
                <a:off x="6135908" y="4010793"/>
                <a:ext cx="4301490" cy="956945"/>
              </a:xfrm>
              <a:prstGeom prst="rect">
                <a:avLst/>
              </a:prstGeom>
              <a:blipFill rotWithShape="1">
                <a:blip r:embed="rId1"/>
                <a:stretch>
                  <a:fillRect l="-308" t="-1341" r="-814" b="-1313"/>
                </a:stretch>
              </a:blipFill>
              <a:ln w="25400">
                <a:solidFill>
                  <a:srgbClr val="FFFF00"/>
                </a:solidFill>
              </a:ln>
            </p:spPr>
            <p:txBody>
              <a:bodyPr/>
              <a:lstStyle/>
              <a:p>
                <a:r>
                  <a:rPr lang="pt-BR" altLang="en-US">
                    <a:noFill/>
                  </a:rPr>
                  <a:t> </a:t>
                </a:r>
              </a:p>
            </p:txBody>
          </p:sp>
        </mc:Fallback>
      </mc:AlternateContent>
      <p:sp>
        <p:nvSpPr>
          <p:cNvPr id="20" name="CaixaDeTexto 47"/>
          <p:cNvSpPr txBox="1"/>
          <p:nvPr/>
        </p:nvSpPr>
        <p:spPr>
          <a:xfrm>
            <a:off x="2620425" y="3121254"/>
            <a:ext cx="520700" cy="460375"/>
          </a:xfrm>
          <a:prstGeom prst="rect">
            <a:avLst/>
          </a:prstGeom>
          <a:noFill/>
        </p:spPr>
        <p:txBody>
          <a:bodyPr wrap="none" rtlCol="0">
            <a:spAutoFit/>
          </a:bodyPr>
          <a:lstStyle/>
          <a:p>
            <a:r>
              <a:rPr lang="pt-BR" sz="2400" dirty="0"/>
              <a:t>V</a:t>
            </a:r>
            <a:r>
              <a:rPr lang="pt-BR" sz="2400" baseline="-25000" dirty="0"/>
              <a:t>of</a:t>
            </a:r>
            <a:endParaRPr lang="pt-BR" sz="2400" baseline="-25000" dirty="0"/>
          </a:p>
        </p:txBody>
      </p:sp>
      <mc:AlternateContent xmlns:mc="http://schemas.openxmlformats.org/markup-compatibility/2006">
        <mc:Choice xmlns:a14="http://schemas.microsoft.com/office/drawing/2010/main" Requires="a14">
          <p:sp>
            <p:nvSpPr>
              <p:cNvPr id="23" name="CaixaDeTexto 41"/>
              <p:cNvSpPr txBox="1"/>
              <p:nvPr/>
            </p:nvSpPr>
            <p:spPr>
              <a:xfrm>
                <a:off x="5740938" y="1877193"/>
                <a:ext cx="2734945" cy="972185"/>
              </a:xfrm>
              <a:prstGeom prst="rect">
                <a:avLst/>
              </a:prstGeom>
              <a:noFill/>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𝑠𝐶𝑉</m:t>
                            </m:r>
                          </m:e>
                          <m:sub>
                            <m:r>
                              <a:rPr lang="en-US" altLang="pt-BR" sz="3600" i="1" dirty="0" smtClean="0">
                                <a:latin typeface="Cambria Math" panose="02040503050406030204" pitchFamily="18" charset="0"/>
                                <a:cs typeface="Cambria Math" panose="02040503050406030204" pitchFamily="18" charset="0"/>
                              </a:rPr>
                              <m:t>𝑜𝑓</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𝑠𝐶𝑅</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1</m:t>
                        </m:r>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23" name="CaixaDeTexto 41"/>
              <p:cNvSpPr txBox="1">
                <a:spLocks noRot="1" noChangeAspect="1" noMove="1" noResize="1" noEditPoints="1" noAdjustHandles="1" noChangeArrowheads="1" noChangeShapeType="1" noTextEdit="1"/>
              </p:cNvSpPr>
              <p:nvPr/>
            </p:nvSpPr>
            <p:spPr>
              <a:xfrm>
                <a:off x="5740938" y="1877193"/>
                <a:ext cx="2734945" cy="972185"/>
              </a:xfrm>
              <a:prstGeom prst="rect">
                <a:avLst/>
              </a:prstGeom>
              <a:blipFill rotWithShape="1">
                <a:blip r:embed="rId2"/>
                <a:stretch>
                  <a:fillRect l="-20" t="-14" r="-1281" b="1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6" name="CaixaDeTexto 41"/>
              <p:cNvSpPr txBox="1"/>
              <p:nvPr/>
            </p:nvSpPr>
            <p:spPr>
              <a:xfrm>
                <a:off x="8930543" y="1802263"/>
                <a:ext cx="2423160" cy="969645"/>
              </a:xfrm>
              <a:prstGeom prst="rect">
                <a:avLst/>
              </a:prstGeom>
              <a:noFill/>
            </p:spPr>
            <p:txBody>
              <a:bodyPr wrap="none" rtlCol="0">
                <a:spAutoFit/>
              </a:bodyPr>
              <a:lstStyle/>
              <a:p>
                <a:pPr algn="l"/>
                <a:r>
                  <a:rPr lang="pt-BR" sz="28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2</m:t>
                        </m:r>
                      </m:sub>
                    </m:sSub>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𝑜𝑓</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6" name="CaixaDeTexto 41"/>
              <p:cNvSpPr txBox="1">
                <a:spLocks noRot="1" noChangeAspect="1" noMove="1" noResize="1" noEditPoints="1" noAdjustHandles="1" noChangeArrowheads="1" noChangeShapeType="1" noTextEdit="1"/>
              </p:cNvSpPr>
              <p:nvPr/>
            </p:nvSpPr>
            <p:spPr>
              <a:xfrm>
                <a:off x="8930543" y="1802263"/>
                <a:ext cx="2423160" cy="969645"/>
              </a:xfrm>
              <a:prstGeom prst="rect">
                <a:avLst/>
              </a:prstGeom>
              <a:blipFill rotWithShape="1">
                <a:blip r:embed="rId3"/>
                <a:stretch>
                  <a:fillRect l="-22" t="-14" r="-1445" b="14"/>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291465" y="396875"/>
            <a:ext cx="4069715" cy="57912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sz="3200" b="1" dirty="0" smtClean="0">
                <a:solidFill>
                  <a:srgbClr val="C00000"/>
                </a:solidFill>
                <a:latin typeface="Comic Sans MS" panose="030F0702030302020204" pitchFamily="66" charset="0"/>
                <a:cs typeface="Comic Sans MS" panose="030F0702030302020204" pitchFamily="66" charset="0"/>
              </a:rPr>
              <a:t>Entrada Vin e Vof</a:t>
            </a:r>
            <a:endParaRPr lang="pt-BR" sz="3200" b="1" dirty="0" smtClean="0">
              <a:solidFill>
                <a:srgbClr val="C00000"/>
              </a:solidFill>
              <a:latin typeface="Comic Sans MS" panose="030F0702030302020204" pitchFamily="66" charset="0"/>
              <a:cs typeface="Comic Sans MS" panose="030F0702030302020204" pitchFamily="66" charset="0"/>
            </a:endParaRPr>
          </a:p>
        </p:txBody>
      </p:sp>
      <p:grpSp>
        <p:nvGrpSpPr>
          <p:cNvPr id="91" name="Grupo 90"/>
          <p:cNvGrpSpPr/>
          <p:nvPr/>
        </p:nvGrpSpPr>
        <p:grpSpPr>
          <a:xfrm>
            <a:off x="1638955" y="1103688"/>
            <a:ext cx="8160568" cy="4573212"/>
            <a:chOff x="2552" y="2269"/>
            <a:chExt cx="12851" cy="7202"/>
          </a:xfrm>
        </p:grpSpPr>
        <p:cxnSp>
          <p:nvCxnSpPr>
            <p:cNvPr id="65" name="Conector de Seta Reta 64"/>
            <p:cNvCxnSpPr/>
            <p:nvPr/>
          </p:nvCxnSpPr>
          <p:spPr>
            <a:xfrm flipH="1">
              <a:off x="4679" y="2269"/>
              <a:ext cx="0" cy="7075"/>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6" name="Conector de Seta Reta 65"/>
            <p:cNvCxnSpPr/>
            <p:nvPr/>
          </p:nvCxnSpPr>
          <p:spPr>
            <a:xfrm>
              <a:off x="2552" y="7843"/>
              <a:ext cx="11494" cy="9"/>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CaixaDeTexto 5"/>
            <p:cNvSpPr txBox="1"/>
            <p:nvPr/>
          </p:nvSpPr>
          <p:spPr>
            <a:xfrm>
              <a:off x="12781" y="7881"/>
              <a:ext cx="2566" cy="610"/>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68" name="CaixaDeTexto 6"/>
            <p:cNvSpPr txBox="1"/>
            <p:nvPr/>
          </p:nvSpPr>
          <p:spPr>
            <a:xfrm>
              <a:off x="3957" y="2271"/>
              <a:ext cx="1308" cy="610"/>
            </a:xfrm>
            <a:prstGeom prst="rect">
              <a:avLst/>
            </a:prstGeom>
            <a:noFill/>
          </p:spPr>
          <p:txBody>
            <a:bodyPr wrap="square" rtlCol="0">
              <a:spAutoFit/>
            </a:bodyPr>
            <a:lstStyle/>
            <a:p>
              <a:r>
                <a:rPr lang="pt-BR" dirty="0" smtClean="0">
                  <a:latin typeface="Comic Sans MS" panose="030F0702030302020204" pitchFamily="66" charset="0"/>
                </a:rPr>
                <a:t>dB</a:t>
              </a:r>
              <a:endParaRPr lang="pt-BR" dirty="0">
                <a:latin typeface="Comic Sans MS" panose="030F0702030302020204" pitchFamily="66" charset="0"/>
              </a:endParaRPr>
            </a:p>
          </p:txBody>
        </p:sp>
        <p:cxnSp>
          <p:nvCxnSpPr>
            <p:cNvPr id="69" name="Conector Reto 68"/>
            <p:cNvCxnSpPr/>
            <p:nvPr/>
          </p:nvCxnSpPr>
          <p:spPr>
            <a:xfrm flipV="1">
              <a:off x="4094" y="5774"/>
              <a:ext cx="10144"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a:off x="3969" y="3714"/>
              <a:ext cx="1035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9027" y="2882"/>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a:off x="11240" y="2882"/>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a:off x="6868" y="2822"/>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75" name="CaixaDeTexto 13"/>
            <p:cNvSpPr txBox="1"/>
            <p:nvPr/>
          </p:nvSpPr>
          <p:spPr>
            <a:xfrm>
              <a:off x="4307" y="7861"/>
              <a:ext cx="675" cy="582"/>
            </a:xfrm>
            <a:prstGeom prst="rect">
              <a:avLst/>
            </a:prstGeom>
            <a:solidFill>
              <a:schemeClr val="bg1"/>
            </a:solidFill>
          </p:spPr>
          <p:txBody>
            <a:bodyPr wrap="none" rtlCol="0">
              <a:spAutoFit/>
            </a:bodyPr>
            <a:lstStyle/>
            <a:p>
              <a:r>
                <a:rPr lang="pt-BR" dirty="0" err="1" smtClean="0">
                  <a:latin typeface="Symbol" panose="05050102010706020507" pitchFamily="18" charset="2"/>
                </a:rPr>
                <a:t>w</a:t>
              </a:r>
              <a:r>
                <a:rPr lang="pt-BR" baseline="-25000" dirty="0" err="1" smtClean="0">
                  <a:latin typeface="Symbol" panose="05050102010706020507" pitchFamily="18" charset="2"/>
                </a:rPr>
                <a:t>o</a:t>
              </a:r>
              <a:endParaRPr lang="pt-BR" dirty="0">
                <a:latin typeface="Comic Sans MS" panose="030F0702030302020204" pitchFamily="66" charset="0"/>
              </a:endParaRPr>
            </a:p>
          </p:txBody>
        </p:sp>
        <p:sp>
          <p:nvSpPr>
            <p:cNvPr id="76" name="CaixaDeTexto 16"/>
            <p:cNvSpPr txBox="1"/>
            <p:nvPr/>
          </p:nvSpPr>
          <p:spPr>
            <a:xfrm>
              <a:off x="3356" y="5458"/>
              <a:ext cx="1288" cy="582"/>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endParaRPr lang="pt-BR" dirty="0">
                <a:latin typeface="Comic Sans MS" panose="030F0702030302020204" pitchFamily="66" charset="0"/>
              </a:endParaRPr>
            </a:p>
          </p:txBody>
        </p:sp>
        <p:sp>
          <p:nvSpPr>
            <p:cNvPr id="77" name="CaixaDeTexto 17"/>
            <p:cNvSpPr txBox="1"/>
            <p:nvPr/>
          </p:nvSpPr>
          <p:spPr>
            <a:xfrm>
              <a:off x="3310" y="3466"/>
              <a:ext cx="1288" cy="582"/>
            </a:xfrm>
            <a:prstGeom prst="rect">
              <a:avLst/>
            </a:prstGeom>
            <a:solidFill>
              <a:schemeClr val="bg1"/>
            </a:solidFill>
          </p:spPr>
          <p:txBody>
            <a:bodyPr wrap="none" rtlCol="0">
              <a:spAutoFit/>
            </a:bodyPr>
            <a:lstStyle/>
            <a:p>
              <a:r>
                <a:rPr lang="pt-BR" dirty="0" smtClean="0">
                  <a:latin typeface="Comic Sans MS" panose="030F0702030302020204" pitchFamily="66" charset="0"/>
                </a:rPr>
                <a:t>40 dB</a:t>
              </a:r>
              <a:endParaRPr lang="pt-BR" dirty="0">
                <a:latin typeface="Comic Sans MS" panose="030F0702030302020204" pitchFamily="66" charset="0"/>
              </a:endParaRPr>
            </a:p>
          </p:txBody>
        </p:sp>
        <p:sp>
          <p:nvSpPr>
            <p:cNvPr id="78" name="CaixaDeTexto 19"/>
            <p:cNvSpPr txBox="1"/>
            <p:nvPr/>
          </p:nvSpPr>
          <p:spPr>
            <a:xfrm>
              <a:off x="7728" y="5939"/>
              <a:ext cx="2051" cy="580"/>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r>
                <a:rPr lang="pt-BR" dirty="0" err="1" smtClean="0">
                  <a:latin typeface="Comic Sans MS" panose="030F0702030302020204" pitchFamily="66" charset="0"/>
                </a:rPr>
                <a:t>dec</a:t>
              </a:r>
              <a:endParaRPr lang="pt-BR" dirty="0">
                <a:latin typeface="Comic Sans MS" panose="030F0702030302020204" pitchFamily="66" charset="0"/>
              </a:endParaRPr>
            </a:p>
          </p:txBody>
        </p:sp>
        <p:cxnSp>
          <p:nvCxnSpPr>
            <p:cNvPr id="82" name="Conector Reto 81"/>
            <p:cNvCxnSpPr>
              <a:stCxn id="95" idx="2"/>
            </p:cNvCxnSpPr>
            <p:nvPr/>
          </p:nvCxnSpPr>
          <p:spPr>
            <a:xfrm flipV="1">
              <a:off x="4191" y="3428"/>
              <a:ext cx="6495" cy="5894"/>
            </a:xfrm>
            <a:prstGeom prst="line">
              <a:avLst/>
            </a:prstGeom>
            <a:ln w="38100" cmpd="sng">
              <a:solidFill>
                <a:srgbClr val="C00000"/>
              </a:solidFill>
              <a:prstDash val="solid"/>
            </a:ln>
          </p:spPr>
          <p:style>
            <a:lnRef idx="1">
              <a:schemeClr val="accent1"/>
            </a:lnRef>
            <a:fillRef idx="0">
              <a:schemeClr val="accent1"/>
            </a:fillRef>
            <a:effectRef idx="0">
              <a:schemeClr val="accent1"/>
            </a:effectRef>
            <a:fontRef idx="minor">
              <a:schemeClr val="tx1"/>
            </a:fontRef>
          </p:style>
        </p:cxnSp>
        <p:sp>
          <p:nvSpPr>
            <p:cNvPr id="83" name="CaixaDeTexto 39"/>
            <p:cNvSpPr txBox="1"/>
            <p:nvPr/>
          </p:nvSpPr>
          <p:spPr>
            <a:xfrm>
              <a:off x="5265" y="8891"/>
              <a:ext cx="1442" cy="580"/>
            </a:xfrm>
            <a:prstGeom prst="rect">
              <a:avLst/>
            </a:prstGeom>
            <a:solidFill>
              <a:schemeClr val="bg1"/>
            </a:solidFill>
          </p:spPr>
          <p:txBody>
            <a:bodyPr wrap="square" rtlCol="0">
              <a:spAutoFit/>
            </a:bodyPr>
            <a:lstStyle/>
            <a:p>
              <a:r>
                <a:rPr lang="pt-BR" dirty="0">
                  <a:latin typeface="Comic Sans MS" panose="030F0702030302020204" pitchFamily="66" charset="0"/>
                </a:rPr>
                <a:t>1/R</a:t>
              </a:r>
              <a:r>
                <a:rPr lang="pt-BR" baseline="-25000" dirty="0">
                  <a:latin typeface="Comic Sans MS" panose="030F0702030302020204" pitchFamily="66" charset="0"/>
                </a:rPr>
                <a:t>2</a:t>
              </a:r>
              <a:r>
                <a:rPr lang="pt-BR" dirty="0">
                  <a:latin typeface="Comic Sans MS" panose="030F0702030302020204" pitchFamily="66" charset="0"/>
                </a:rPr>
                <a:t>C</a:t>
              </a:r>
              <a:endParaRPr lang="pt-BR" dirty="0">
                <a:latin typeface="Comic Sans MS" panose="030F0702030302020204" pitchFamily="66" charset="0"/>
              </a:endParaRPr>
            </a:p>
          </p:txBody>
        </p:sp>
        <p:sp>
          <p:nvSpPr>
            <p:cNvPr id="84" name="Forma livre 83"/>
            <p:cNvSpPr/>
            <p:nvPr/>
          </p:nvSpPr>
          <p:spPr>
            <a:xfrm rot="18194320">
              <a:off x="5277" y="8179"/>
              <a:ext cx="1073" cy="340"/>
            </a:xfrm>
            <a:custGeom>
              <a:avLst/>
              <a:gdLst>
                <a:gd name="connsiteX0" fmla="*/ 593889 w 593889"/>
                <a:gd name="connsiteY0" fmla="*/ 0 h 169729"/>
                <a:gd name="connsiteX1" fmla="*/ 424206 w 593889"/>
                <a:gd name="connsiteY1" fmla="*/ 169682 h 169729"/>
                <a:gd name="connsiteX2" fmla="*/ 188536 w 593889"/>
                <a:gd name="connsiteY2" fmla="*/ 18854 h 169729"/>
                <a:gd name="connsiteX3" fmla="*/ 0 w 593889"/>
                <a:gd name="connsiteY3" fmla="*/ 160256 h 169729"/>
              </a:gdLst>
              <a:ahLst/>
              <a:cxnLst>
                <a:cxn ang="0">
                  <a:pos x="connsiteX0" y="connsiteY0"/>
                </a:cxn>
                <a:cxn ang="0">
                  <a:pos x="connsiteX1" y="connsiteY1"/>
                </a:cxn>
                <a:cxn ang="0">
                  <a:pos x="connsiteX2" y="connsiteY2"/>
                </a:cxn>
                <a:cxn ang="0">
                  <a:pos x="connsiteX3" y="connsiteY3"/>
                </a:cxn>
              </a:cxnLst>
              <a:rect l="l" t="t" r="r" b="b"/>
              <a:pathLst>
                <a:path w="593889" h="169729">
                  <a:moveTo>
                    <a:pt x="593889" y="0"/>
                  </a:moveTo>
                  <a:cubicBezTo>
                    <a:pt x="542827" y="83270"/>
                    <a:pt x="491765" y="166540"/>
                    <a:pt x="424206" y="169682"/>
                  </a:cubicBezTo>
                  <a:cubicBezTo>
                    <a:pt x="356647" y="172824"/>
                    <a:pt x="259237" y="20425"/>
                    <a:pt x="188536" y="18854"/>
                  </a:cubicBezTo>
                  <a:cubicBezTo>
                    <a:pt x="117835" y="17283"/>
                    <a:pt x="58917" y="88769"/>
                    <a:pt x="0" y="160256"/>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85" name="Conector Reto 84"/>
            <p:cNvCxnSpPr/>
            <p:nvPr/>
          </p:nvCxnSpPr>
          <p:spPr>
            <a:xfrm>
              <a:off x="10689" y="3441"/>
              <a:ext cx="4714" cy="0"/>
            </a:xfrm>
            <a:prstGeom prst="line">
              <a:avLst/>
            </a:prstGeom>
            <a:ln w="34925">
              <a:solidFill>
                <a:srgbClr val="C00000"/>
              </a:solidFill>
            </a:ln>
          </p:spPr>
          <p:style>
            <a:lnRef idx="1">
              <a:schemeClr val="accent1"/>
            </a:lnRef>
            <a:fillRef idx="0">
              <a:schemeClr val="accent1"/>
            </a:fillRef>
            <a:effectRef idx="0">
              <a:schemeClr val="accent1"/>
            </a:effectRef>
            <a:fontRef idx="minor">
              <a:schemeClr val="tx1"/>
            </a:fontRef>
          </p:style>
        </p:cxnSp>
        <p:sp>
          <p:nvSpPr>
            <p:cNvPr id="87" name="CaixaDeTexto 39"/>
            <p:cNvSpPr txBox="1"/>
            <p:nvPr/>
          </p:nvSpPr>
          <p:spPr>
            <a:xfrm>
              <a:off x="9671" y="7899"/>
              <a:ext cx="1442" cy="580"/>
            </a:xfrm>
            <a:prstGeom prst="rect">
              <a:avLst/>
            </a:prstGeom>
            <a:solidFill>
              <a:schemeClr val="bg1"/>
            </a:solidFill>
          </p:spPr>
          <p:txBody>
            <a:bodyPr wrap="square" rtlCol="0">
              <a:spAutoFit/>
            </a:bodyPr>
            <a:lstStyle/>
            <a:p>
              <a:r>
                <a:rPr lang="pt-BR" dirty="0">
                  <a:latin typeface="Comic Sans MS" panose="030F0702030302020204" pitchFamily="66" charset="0"/>
                </a:rPr>
                <a:t>1/R</a:t>
              </a:r>
              <a:r>
                <a:rPr lang="pt-BR" baseline="-25000" dirty="0">
                  <a:latin typeface="Comic Sans MS" panose="030F0702030302020204" pitchFamily="66" charset="0"/>
                </a:rPr>
                <a:t>1</a:t>
              </a:r>
              <a:r>
                <a:rPr lang="pt-BR" dirty="0">
                  <a:latin typeface="Comic Sans MS" panose="030F0702030302020204" pitchFamily="66" charset="0"/>
                </a:rPr>
                <a:t>C</a:t>
              </a:r>
              <a:endParaRPr lang="pt-BR" dirty="0">
                <a:latin typeface="Comic Sans MS" panose="030F0702030302020204" pitchFamily="66" charset="0"/>
              </a:endParaRPr>
            </a:p>
          </p:txBody>
        </p:sp>
        <p:sp>
          <p:nvSpPr>
            <p:cNvPr id="89" name="Forma livre 88"/>
            <p:cNvSpPr/>
            <p:nvPr/>
          </p:nvSpPr>
          <p:spPr>
            <a:xfrm>
              <a:off x="10282" y="3756"/>
              <a:ext cx="762" cy="4115"/>
            </a:xfrm>
            <a:custGeom>
              <a:avLst/>
              <a:gdLst>
                <a:gd name="connisteX0" fmla="*/ 272030 w 484034"/>
                <a:gd name="connsiteY0" fmla="*/ 0 h 2381250"/>
                <a:gd name="connisteX1" fmla="*/ 476500 w 484034"/>
                <a:gd name="connsiteY1" fmla="*/ 476250 h 2381250"/>
                <a:gd name="connisteX2" fmla="*/ 27555 w 484034"/>
                <a:gd name="connsiteY2" fmla="*/ 1401445 h 2381250"/>
                <a:gd name="connisteX3" fmla="*/ 81530 w 484034"/>
                <a:gd name="connsiteY3" fmla="*/ 2381250 h 2381250"/>
              </a:gdLst>
              <a:ahLst/>
              <a:cxnLst>
                <a:cxn ang="0">
                  <a:pos x="connisteX0" y="connsiteY0"/>
                </a:cxn>
                <a:cxn ang="0">
                  <a:pos x="connisteX1" y="connsiteY1"/>
                </a:cxn>
                <a:cxn ang="0">
                  <a:pos x="connisteX2" y="connsiteY2"/>
                </a:cxn>
                <a:cxn ang="0">
                  <a:pos x="connisteX3" y="connsiteY3"/>
                </a:cxn>
              </a:cxnLst>
              <a:rect l="l" t="t" r="r" b="b"/>
              <a:pathLst>
                <a:path w="484034" h="2381250">
                  <a:moveTo>
                    <a:pt x="272031" y="0"/>
                  </a:moveTo>
                  <a:cubicBezTo>
                    <a:pt x="322196" y="76835"/>
                    <a:pt x="525396" y="196215"/>
                    <a:pt x="476501" y="476250"/>
                  </a:cubicBezTo>
                  <a:cubicBezTo>
                    <a:pt x="427606" y="756285"/>
                    <a:pt x="106296" y="1020445"/>
                    <a:pt x="27556" y="1401445"/>
                  </a:cubicBezTo>
                  <a:cubicBezTo>
                    <a:pt x="-51184" y="1782445"/>
                    <a:pt x="61846" y="2204085"/>
                    <a:pt x="81531" y="2381250"/>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0" name="CaixaDeTexto 39"/>
            <p:cNvSpPr txBox="1"/>
            <p:nvPr/>
          </p:nvSpPr>
          <p:spPr>
            <a:xfrm>
              <a:off x="11786" y="3873"/>
              <a:ext cx="2538" cy="580"/>
            </a:xfrm>
            <a:prstGeom prst="rect">
              <a:avLst/>
            </a:prstGeom>
            <a:solidFill>
              <a:schemeClr val="bg1"/>
            </a:solidFill>
          </p:spPr>
          <p:txBody>
            <a:bodyPr wrap="square" rtlCol="0">
              <a:spAutoFit/>
            </a:bodyPr>
            <a:lstStyle/>
            <a:p>
              <a:r>
                <a:rPr lang="pt-BR" dirty="0">
                  <a:latin typeface="Comic Sans MS" panose="030F0702030302020204" pitchFamily="66" charset="0"/>
                </a:rPr>
                <a:t>20log(R2/R1)</a:t>
              </a:r>
              <a:endParaRPr lang="pt-BR" dirty="0">
                <a:latin typeface="Comic Sans MS" panose="030F0702030302020204" pitchFamily="66" charset="0"/>
              </a:endParaRPr>
            </a:p>
          </p:txBody>
        </p:sp>
      </p:grpSp>
      <p:cxnSp>
        <p:nvCxnSpPr>
          <p:cNvPr id="92" name="Conector Reto 91"/>
          <p:cNvCxnSpPr/>
          <p:nvPr/>
        </p:nvCxnSpPr>
        <p:spPr>
          <a:xfrm flipV="1">
            <a:off x="3147060" y="1577975"/>
            <a:ext cx="3464560" cy="3094355"/>
          </a:xfrm>
          <a:prstGeom prst="line">
            <a:avLst/>
          </a:prstGeom>
          <a:ln w="38100" cmpd="thickThin">
            <a:solidFill>
              <a:srgbClr val="FFC000"/>
            </a:solidFill>
            <a:prstDash val="solid"/>
          </a:ln>
        </p:spPr>
        <p:style>
          <a:lnRef idx="1">
            <a:schemeClr val="accent1"/>
          </a:lnRef>
          <a:fillRef idx="0">
            <a:schemeClr val="accent1"/>
          </a:fillRef>
          <a:effectRef idx="0">
            <a:schemeClr val="accent1"/>
          </a:effectRef>
          <a:fontRef idx="minor">
            <a:schemeClr val="tx1"/>
          </a:fontRef>
        </p:style>
      </p:cxnSp>
      <p:cxnSp>
        <p:nvCxnSpPr>
          <p:cNvPr id="93" name="Conector Reto 92"/>
          <p:cNvCxnSpPr/>
          <p:nvPr/>
        </p:nvCxnSpPr>
        <p:spPr>
          <a:xfrm>
            <a:off x="6598285" y="1591310"/>
            <a:ext cx="2993390" cy="0"/>
          </a:xfrm>
          <a:prstGeom prst="line">
            <a:avLst/>
          </a:prstGeom>
          <a:ln w="34925" cmpd="thickThin">
            <a:solidFill>
              <a:srgbClr val="FFC000"/>
            </a:solidFill>
            <a:prstDash val="solid"/>
          </a:ln>
        </p:spPr>
        <p:style>
          <a:lnRef idx="1">
            <a:schemeClr val="accent1"/>
          </a:lnRef>
          <a:fillRef idx="0">
            <a:schemeClr val="accent1"/>
          </a:fillRef>
          <a:effectRef idx="0">
            <a:schemeClr val="accent1"/>
          </a:effectRef>
          <a:fontRef idx="minor">
            <a:schemeClr val="tx1"/>
          </a:fontRef>
        </p:style>
      </p:cxnSp>
      <p:sp>
        <p:nvSpPr>
          <p:cNvPr id="94" name="CaixaDeTexto 39"/>
          <p:cNvSpPr txBox="1"/>
          <p:nvPr/>
        </p:nvSpPr>
        <p:spPr>
          <a:xfrm>
            <a:off x="7236460" y="1131570"/>
            <a:ext cx="2107565" cy="368300"/>
          </a:xfrm>
          <a:prstGeom prst="rect">
            <a:avLst/>
          </a:prstGeom>
          <a:solidFill>
            <a:schemeClr val="bg1"/>
          </a:solidFill>
        </p:spPr>
        <p:txBody>
          <a:bodyPr wrap="square" rtlCol="0">
            <a:spAutoFit/>
          </a:bodyPr>
          <a:lstStyle/>
          <a:p>
            <a:r>
              <a:rPr lang="pt-BR" dirty="0">
                <a:latin typeface="Comic Sans MS" panose="030F0702030302020204" pitchFamily="66" charset="0"/>
              </a:rPr>
              <a:t>20log((R1+R2)/R1)</a:t>
            </a:r>
            <a:endParaRPr lang="pt-BR" dirty="0">
              <a:latin typeface="Comic Sans MS" panose="030F0702030302020204" pitchFamily="66" charset="0"/>
            </a:endParaRPr>
          </a:p>
        </p:txBody>
      </p:sp>
      <p:sp>
        <p:nvSpPr>
          <p:cNvPr id="95" name="CaixaDeTexto 39"/>
          <p:cNvSpPr txBox="1"/>
          <p:nvPr/>
        </p:nvSpPr>
        <p:spPr>
          <a:xfrm>
            <a:off x="1994535" y="5231130"/>
            <a:ext cx="1333500" cy="368300"/>
          </a:xfrm>
          <a:prstGeom prst="rect">
            <a:avLst/>
          </a:prstGeom>
          <a:solidFill>
            <a:schemeClr val="bg1"/>
          </a:solidFill>
        </p:spPr>
        <p:txBody>
          <a:bodyPr wrap="square" rtlCol="0">
            <a:spAutoFit/>
          </a:bodyPr>
          <a:lstStyle/>
          <a:p>
            <a:r>
              <a:rPr lang="pt-BR" dirty="0">
                <a:latin typeface="Comic Sans MS" panose="030F0702030302020204" pitchFamily="66" charset="0"/>
              </a:rPr>
              <a:t>1/(R</a:t>
            </a:r>
            <a:r>
              <a:rPr lang="pt-BR" baseline="-25000" dirty="0">
                <a:latin typeface="Comic Sans MS" panose="030F0702030302020204" pitchFamily="66" charset="0"/>
              </a:rPr>
              <a:t>2 </a:t>
            </a:r>
            <a:r>
              <a:rPr lang="pt-BR" dirty="0">
                <a:latin typeface="Comic Sans MS" panose="030F0702030302020204" pitchFamily="66" charset="0"/>
              </a:rPr>
              <a:t>+R</a:t>
            </a:r>
            <a:r>
              <a:rPr lang="pt-BR" baseline="-25000" dirty="0">
                <a:latin typeface="Comic Sans MS" panose="030F0702030302020204" pitchFamily="66" charset="0"/>
              </a:rPr>
              <a:t>1</a:t>
            </a:r>
            <a:r>
              <a:rPr lang="pt-BR" dirty="0">
                <a:latin typeface="Comic Sans MS" panose="030F0702030302020204" pitchFamily="66" charset="0"/>
              </a:rPr>
              <a:t>)C</a:t>
            </a:r>
            <a:endParaRPr lang="pt-BR" dirty="0">
              <a:latin typeface="Comic Sans MS" panose="030F0702030302020204" pitchFamily="66" charset="0"/>
            </a:endParaRPr>
          </a:p>
        </p:txBody>
      </p:sp>
      <p:cxnSp>
        <p:nvCxnSpPr>
          <p:cNvPr id="97" name="Conector Reto 96"/>
          <p:cNvCxnSpPr/>
          <p:nvPr/>
        </p:nvCxnSpPr>
        <p:spPr>
          <a:xfrm flipV="1">
            <a:off x="1395730" y="4610735"/>
            <a:ext cx="1791335" cy="2540"/>
          </a:xfrm>
          <a:prstGeom prst="line">
            <a:avLst/>
          </a:prstGeom>
          <a:ln w="34925" cmpd="thickThin">
            <a:solidFill>
              <a:srgbClr val="FFC000"/>
            </a:solidFill>
            <a:prstDash val="solid"/>
          </a:ln>
        </p:spPr>
        <p:style>
          <a:lnRef idx="1">
            <a:schemeClr val="accent1"/>
          </a:lnRef>
          <a:fillRef idx="0">
            <a:schemeClr val="accent1"/>
          </a:fillRef>
          <a:effectRef idx="0">
            <a:schemeClr val="accent1"/>
          </a:effectRef>
          <a:fontRef idx="minor">
            <a:schemeClr val="tx1"/>
          </a:fontRef>
        </p:style>
      </p:cxnSp>
      <p:sp>
        <p:nvSpPr>
          <p:cNvPr id="98" name="Espaço Reservado para Conteúdo 2"/>
          <p:cNvSpPr txBox="1"/>
          <p:nvPr/>
        </p:nvSpPr>
        <p:spPr>
          <a:xfrm>
            <a:off x="9745345" y="1122045"/>
            <a:ext cx="995045" cy="57912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sz="3200" b="1" dirty="0" smtClean="0">
                <a:solidFill>
                  <a:srgbClr val="C00000"/>
                </a:solidFill>
                <a:latin typeface="Comic Sans MS" panose="030F0702030302020204" pitchFamily="66" charset="0"/>
                <a:cs typeface="Comic Sans MS" panose="030F0702030302020204" pitchFamily="66" charset="0"/>
              </a:rPr>
              <a:t>V</a:t>
            </a:r>
            <a:r>
              <a:rPr lang="pt-BR" sz="3200" b="1" baseline="-25000" dirty="0" smtClean="0">
                <a:solidFill>
                  <a:srgbClr val="C00000"/>
                </a:solidFill>
                <a:latin typeface="Comic Sans MS" panose="030F0702030302020204" pitchFamily="66" charset="0"/>
                <a:cs typeface="Comic Sans MS" panose="030F0702030302020204" pitchFamily="66" charset="0"/>
              </a:rPr>
              <a:t>of</a:t>
            </a:r>
            <a:endParaRPr lang="pt-BR" sz="3200" b="1" baseline="-25000" dirty="0" smtClean="0">
              <a:solidFill>
                <a:srgbClr val="C00000"/>
              </a:solidFill>
              <a:latin typeface="Comic Sans MS" panose="030F0702030302020204" pitchFamily="66" charset="0"/>
              <a:cs typeface="Comic Sans MS" panose="030F0702030302020204" pitchFamily="66" charset="0"/>
            </a:endParaRPr>
          </a:p>
        </p:txBody>
      </p:sp>
      <p:sp>
        <p:nvSpPr>
          <p:cNvPr id="99" name="Espaço Reservado para Conteúdo 2"/>
          <p:cNvSpPr txBox="1"/>
          <p:nvPr/>
        </p:nvSpPr>
        <p:spPr>
          <a:xfrm>
            <a:off x="9745345" y="1880870"/>
            <a:ext cx="995045" cy="57912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sz="3200" b="1" dirty="0" smtClean="0">
                <a:solidFill>
                  <a:srgbClr val="C00000"/>
                </a:solidFill>
                <a:latin typeface="Comic Sans MS" panose="030F0702030302020204" pitchFamily="66" charset="0"/>
                <a:cs typeface="Comic Sans MS" panose="030F0702030302020204" pitchFamily="66" charset="0"/>
              </a:rPr>
              <a:t>V</a:t>
            </a:r>
            <a:r>
              <a:rPr lang="pt-BR" sz="3200" b="1" baseline="-25000" dirty="0" smtClean="0">
                <a:solidFill>
                  <a:srgbClr val="C00000"/>
                </a:solidFill>
                <a:latin typeface="Comic Sans MS" panose="030F0702030302020204" pitchFamily="66" charset="0"/>
                <a:cs typeface="Comic Sans MS" panose="030F0702030302020204" pitchFamily="66" charset="0"/>
              </a:rPr>
              <a:t>in</a:t>
            </a:r>
            <a:endParaRPr lang="pt-BR" sz="3200" b="1" baseline="-25000" dirty="0" smtClean="0">
              <a:solidFill>
                <a:srgbClr val="C00000"/>
              </a:solidFill>
              <a:latin typeface="Comic Sans MS" panose="030F0702030302020204" pitchFamily="66" charset="0"/>
              <a:cs typeface="Comic Sans MS" panose="030F0702030302020204" pitchFamily="66" charset="0"/>
            </a:endParaRPr>
          </a:p>
        </p:txBody>
      </p:sp>
      <p:sp>
        <p:nvSpPr>
          <p:cNvPr id="100" name="Espaço Reservado para Conteúdo 2"/>
          <p:cNvSpPr txBox="1"/>
          <p:nvPr/>
        </p:nvSpPr>
        <p:spPr>
          <a:xfrm>
            <a:off x="1793240" y="5777230"/>
            <a:ext cx="6953885" cy="57912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sz="3200" b="1" dirty="0" smtClean="0">
                <a:solidFill>
                  <a:schemeClr val="tx1"/>
                </a:solidFill>
                <a:latin typeface="Comic Sans MS" panose="030F0702030302020204" pitchFamily="66" charset="0"/>
                <a:cs typeface="Comic Sans MS" panose="030F0702030302020204" pitchFamily="66" charset="0"/>
              </a:rPr>
              <a:t>entrada Vof é DC: ganho 0 </a:t>
            </a:r>
            <a:endParaRPr lang="pt-BR" sz="3200" b="1" dirty="0" smtClean="0">
              <a:solidFill>
                <a:schemeClr val="tx1"/>
              </a:solidFill>
              <a:latin typeface="Comic Sans MS" panose="030F0702030302020204" pitchFamily="66" charset="0"/>
              <a:cs typeface="Comic Sans MS" panose="030F0702030302020204" pitchFamily="66" charset="0"/>
            </a:endParaRPr>
          </a:p>
        </p:txBody>
      </p:sp>
      <p:sp>
        <p:nvSpPr>
          <p:cNvPr id="5" name="Forma livre 4"/>
          <p:cNvSpPr/>
          <p:nvPr/>
        </p:nvSpPr>
        <p:spPr>
          <a:xfrm>
            <a:off x="2637155" y="4672965"/>
            <a:ext cx="690880" cy="558165"/>
          </a:xfrm>
          <a:custGeom>
            <a:avLst/>
            <a:gdLst>
              <a:gd name="connisteX0" fmla="*/ 544195 w 690832"/>
              <a:gd name="connsiteY0" fmla="*/ 0 h 558165"/>
              <a:gd name="connisteX1" fmla="*/ 666750 w 690832"/>
              <a:gd name="connsiteY1" fmla="*/ 177165 h 558165"/>
              <a:gd name="connisteX2" fmla="*/ 109220 w 690832"/>
              <a:gd name="connsiteY2" fmla="*/ 327025 h 558165"/>
              <a:gd name="connisteX3" fmla="*/ 0 w 690832"/>
              <a:gd name="connsiteY3" fmla="*/ 558165 h 558165"/>
            </a:gdLst>
            <a:ahLst/>
            <a:cxnLst>
              <a:cxn ang="0">
                <a:pos x="connisteX0" y="connsiteY0"/>
              </a:cxn>
              <a:cxn ang="0">
                <a:pos x="connisteX1" y="connsiteY1"/>
              </a:cxn>
              <a:cxn ang="0">
                <a:pos x="connisteX2" y="connsiteY2"/>
              </a:cxn>
              <a:cxn ang="0">
                <a:pos x="connisteX3" y="connsiteY3"/>
              </a:cxn>
            </a:cxnLst>
            <a:rect l="l" t="t" r="r" b="b"/>
            <a:pathLst>
              <a:path w="690832" h="558165">
                <a:moveTo>
                  <a:pt x="544195" y="0"/>
                </a:moveTo>
                <a:cubicBezTo>
                  <a:pt x="579755" y="32385"/>
                  <a:pt x="753745" y="111760"/>
                  <a:pt x="666750" y="177165"/>
                </a:cubicBezTo>
                <a:cubicBezTo>
                  <a:pt x="579755" y="242570"/>
                  <a:pt x="242570" y="250825"/>
                  <a:pt x="109220" y="327025"/>
                </a:cubicBezTo>
                <a:cubicBezTo>
                  <a:pt x="-24130" y="403225"/>
                  <a:pt x="10795" y="514985"/>
                  <a:pt x="0" y="558165"/>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 name="CaixaDeTexto 39"/>
          <p:cNvSpPr txBox="1"/>
          <p:nvPr/>
        </p:nvSpPr>
        <p:spPr>
          <a:xfrm>
            <a:off x="9591675" y="3823335"/>
            <a:ext cx="2245360" cy="829945"/>
          </a:xfrm>
          <a:prstGeom prst="rect">
            <a:avLst/>
          </a:prstGeom>
          <a:solidFill>
            <a:schemeClr val="bg1"/>
          </a:solidFill>
        </p:spPr>
        <p:txBody>
          <a:bodyPr wrap="square" rtlCol="0">
            <a:spAutoFit/>
          </a:bodyPr>
          <a:p>
            <a:pPr algn="ctr"/>
            <a:r>
              <a:rPr lang="pt-BR" sz="2400" b="1" dirty="0">
                <a:solidFill>
                  <a:srgbClr val="C00000"/>
                </a:solidFill>
                <a:latin typeface="Comic Sans MS" panose="030F0702030302020204" pitchFamily="66" charset="0"/>
              </a:rPr>
              <a:t>caso para (R2/R1)=100</a:t>
            </a:r>
            <a:endParaRPr lang="pt-BR" sz="2400" b="1" dirty="0">
              <a:solidFill>
                <a:srgbClr val="C0000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655320" y="285115"/>
            <a:ext cx="10881360" cy="183515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Algumas Limitações</a:t>
            </a:r>
            <a:endParaRPr lang="pt-BR" b="1" dirty="0" smtClean="0">
              <a:solidFill>
                <a:srgbClr val="C00000"/>
              </a:solidFill>
              <a:latin typeface="Comic Sans MS" panose="030F0702030302020204" pitchFamily="66" charset="0"/>
              <a:cs typeface="Comic Sans MS" panose="030F0702030302020204" pitchFamily="66" charset="0"/>
            </a:endParaRPr>
          </a:p>
          <a:p>
            <a:pPr marL="0" indent="0">
              <a:buNone/>
            </a:pPr>
            <a:r>
              <a:rPr lang="pt-BR" b="1" dirty="0" smtClean="0">
                <a:solidFill>
                  <a:schemeClr val="tx1"/>
                </a:solidFill>
                <a:latin typeface="Comic Sans MS" panose="030F0702030302020204" pitchFamily="66" charset="0"/>
                <a:cs typeface="Comic Sans MS" panose="030F0702030302020204" pitchFamily="66" charset="0"/>
              </a:rPr>
              <a:t>3. Correntes de Polarização e corrente de </a:t>
            </a:r>
            <a:r>
              <a:rPr lang="pt-BR" b="1" i="1" dirty="0" smtClean="0">
                <a:solidFill>
                  <a:schemeClr val="tx1"/>
                </a:solidFill>
                <a:latin typeface="Comic Sans MS" panose="030F0702030302020204" pitchFamily="66" charset="0"/>
                <a:cs typeface="Comic Sans MS" panose="030F0702030302020204" pitchFamily="66" charset="0"/>
              </a:rPr>
              <a:t>offset</a:t>
            </a:r>
            <a:endParaRPr lang="pt-BR" b="1" i="1" dirty="0" smtClean="0">
              <a:solidFill>
                <a:schemeClr val="tx1"/>
              </a:solidFill>
              <a:latin typeface="Comic Sans MS" panose="030F0702030302020204" pitchFamily="66" charset="0"/>
              <a:cs typeface="Comic Sans MS" panose="030F0702030302020204" pitchFamily="66" charset="0"/>
            </a:endParaRPr>
          </a:p>
          <a:p>
            <a:pPr marL="0" indent="0">
              <a:buNone/>
            </a:pPr>
            <a:r>
              <a:rPr lang="pt-BR" b="1" dirty="0" smtClean="0">
                <a:latin typeface="Comic Sans MS" panose="030F0702030302020204" pitchFamily="66" charset="0"/>
                <a:cs typeface="Comic Sans MS" panose="030F0702030302020204" pitchFamily="66" charset="0"/>
              </a:rPr>
              <a:t>Os valores de Ib1 e Ib2 são diferentes de zero e dependem do amplificador </a:t>
            </a:r>
            <a:endParaRPr lang="pt-BR" b="1" dirty="0" smtClean="0">
              <a:latin typeface="Comic Sans MS" panose="030F0702030302020204" pitchFamily="66" charset="0"/>
              <a:cs typeface="Comic Sans MS" panose="030F0702030302020204" pitchFamily="66" charset="0"/>
            </a:endParaRPr>
          </a:p>
        </p:txBody>
      </p:sp>
      <p:grpSp>
        <p:nvGrpSpPr>
          <p:cNvPr id="22" name="Grupo 21"/>
          <p:cNvGrpSpPr/>
          <p:nvPr/>
        </p:nvGrpSpPr>
        <p:grpSpPr>
          <a:xfrm>
            <a:off x="3592830" y="3579495"/>
            <a:ext cx="4829810" cy="2776220"/>
            <a:chOff x="3686" y="4176"/>
            <a:chExt cx="7606" cy="4372"/>
          </a:xfrm>
        </p:grpSpPr>
        <p:grpSp>
          <p:nvGrpSpPr>
            <p:cNvPr id="57" name="Grupo 56"/>
            <p:cNvGrpSpPr/>
            <p:nvPr/>
          </p:nvGrpSpPr>
          <p:grpSpPr>
            <a:xfrm>
              <a:off x="3730" y="4184"/>
              <a:ext cx="7562" cy="4365"/>
              <a:chOff x="1953527" y="4098528"/>
              <a:chExt cx="2338386" cy="1375719"/>
            </a:xfrm>
          </p:grpSpPr>
          <p:sp>
            <p:nvSpPr>
              <p:cNvPr id="58" name="Triângulo isósceles 57"/>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59" name="Conector Reto 58"/>
              <p:cNvCxnSpPr>
                <a:stCxn id="58"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1953527" y="5026074"/>
                <a:ext cx="754830" cy="0"/>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62" name="CaixaDeTexto 8"/>
              <p:cNvSpPr txBox="1"/>
              <p:nvPr/>
            </p:nvSpPr>
            <p:spPr>
              <a:xfrm>
                <a:off x="2525191" y="4132609"/>
                <a:ext cx="288324" cy="289642"/>
              </a:xfrm>
              <a:prstGeom prst="rect">
                <a:avLst/>
              </a:prstGeom>
              <a:noFill/>
            </p:spPr>
            <p:txBody>
              <a:bodyPr wrap="square" rtlCol="0">
                <a:spAutoFit/>
              </a:bodyPr>
              <a:lstStyle/>
              <a:p>
                <a:r>
                  <a:rPr lang="pt-BR" sz="3200" dirty="0" smtClean="0"/>
                  <a:t>+</a:t>
                </a:r>
                <a:endParaRPr lang="pt-BR" sz="3200" dirty="0" smtClean="0"/>
              </a:p>
            </p:txBody>
          </p:sp>
          <p:sp>
            <p:nvSpPr>
              <p:cNvPr id="65" name="CaixaDeTexto 10"/>
              <p:cNvSpPr txBox="1"/>
              <p:nvPr/>
            </p:nvSpPr>
            <p:spPr>
              <a:xfrm>
                <a:off x="3913013" y="4558047"/>
                <a:ext cx="251095" cy="228499"/>
              </a:xfrm>
              <a:prstGeom prst="rect">
                <a:avLst/>
              </a:prstGeom>
              <a:noFill/>
            </p:spPr>
            <p:txBody>
              <a:bodyPr wrap="square" rtlCol="0">
                <a:spAutoFit/>
              </a:bodyPr>
              <a:lstStyle/>
              <a:p>
                <a:r>
                  <a:rPr lang="pt-BR" sz="2400" dirty="0" smtClean="0"/>
                  <a:t>V</a:t>
                </a:r>
                <a:r>
                  <a:rPr lang="pt-BR" sz="2400" baseline="-25000" dirty="0" smtClean="0"/>
                  <a:t>0</a:t>
                </a:r>
                <a:endParaRPr lang="pt-BR" sz="2400" dirty="0" smtClean="0"/>
              </a:p>
            </p:txBody>
          </p:sp>
        </p:grpSp>
        <p:sp>
          <p:nvSpPr>
            <p:cNvPr id="75" name="CaixaDeTexto 47"/>
            <p:cNvSpPr txBox="1"/>
            <p:nvPr/>
          </p:nvSpPr>
          <p:spPr>
            <a:xfrm>
              <a:off x="6562" y="5295"/>
              <a:ext cx="904" cy="725"/>
            </a:xfrm>
            <a:prstGeom prst="rect">
              <a:avLst/>
            </a:prstGeom>
            <a:noFill/>
          </p:spPr>
          <p:txBody>
            <a:bodyPr wrap="none" rtlCol="0">
              <a:spAutoFit/>
            </a:bodyPr>
            <a:lstStyle/>
            <a:p>
              <a:r>
                <a:rPr lang="pt-BR" sz="2400" dirty="0"/>
                <a:t>Ib1</a:t>
              </a:r>
              <a:endParaRPr lang="pt-BR" sz="2400" baseline="-25000" dirty="0"/>
            </a:p>
          </p:txBody>
        </p:sp>
        <p:sp>
          <p:nvSpPr>
            <p:cNvPr id="8" name="CaixaDeTexto 10"/>
            <p:cNvSpPr txBox="1"/>
            <p:nvPr/>
          </p:nvSpPr>
          <p:spPr>
            <a:xfrm>
              <a:off x="7613" y="4176"/>
              <a:ext cx="1027" cy="725"/>
            </a:xfrm>
            <a:prstGeom prst="rect">
              <a:avLst/>
            </a:prstGeom>
            <a:noFill/>
          </p:spPr>
          <p:txBody>
            <a:bodyPr wrap="none" rtlCol="0">
              <a:spAutoFit/>
            </a:bodyPr>
            <a:lstStyle/>
            <a:p>
              <a:r>
                <a:rPr lang="pt-BR" sz="2400" dirty="0" smtClean="0"/>
                <a:t>real</a:t>
              </a:r>
              <a:endParaRPr lang="pt-BR" sz="2400" dirty="0" smtClean="0"/>
            </a:p>
          </p:txBody>
        </p:sp>
        <p:cxnSp>
          <p:nvCxnSpPr>
            <p:cNvPr id="10" name="Conector Reto 9"/>
            <p:cNvCxnSpPr/>
            <p:nvPr/>
          </p:nvCxnSpPr>
          <p:spPr>
            <a:xfrm flipV="1">
              <a:off x="3686" y="5036"/>
              <a:ext cx="2527" cy="19"/>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1" name="Elipse 20"/>
            <p:cNvSpPr/>
            <p:nvPr/>
          </p:nvSpPr>
          <p:spPr>
            <a:xfrm>
              <a:off x="5876" y="5295"/>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 name="Elipse 10"/>
            <p:cNvSpPr/>
            <p:nvPr/>
          </p:nvSpPr>
          <p:spPr>
            <a:xfrm>
              <a:off x="5834" y="7392"/>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2" name="Conector de Seta Reta 11"/>
            <p:cNvCxnSpPr/>
            <p:nvPr/>
          </p:nvCxnSpPr>
          <p:spPr>
            <a:xfrm flipH="1">
              <a:off x="6213" y="5424"/>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3" name="Conector de Seta Reta 12"/>
            <p:cNvCxnSpPr/>
            <p:nvPr/>
          </p:nvCxnSpPr>
          <p:spPr>
            <a:xfrm flipH="1">
              <a:off x="6171" y="7520"/>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H="1">
              <a:off x="6150" y="7127"/>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flipH="1">
              <a:off x="6192" y="5055"/>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CaixaDeTexto 47"/>
            <p:cNvSpPr txBox="1"/>
            <p:nvPr/>
          </p:nvSpPr>
          <p:spPr>
            <a:xfrm>
              <a:off x="6520" y="7195"/>
              <a:ext cx="904" cy="725"/>
            </a:xfrm>
            <a:prstGeom prst="rect">
              <a:avLst/>
            </a:prstGeom>
            <a:noFill/>
          </p:spPr>
          <p:txBody>
            <a:bodyPr wrap="none" rtlCol="0">
              <a:spAutoFit/>
            </a:bodyPr>
            <a:lstStyle/>
            <a:p>
              <a:r>
                <a:rPr lang="pt-BR" sz="2400" dirty="0"/>
                <a:t>Ib2</a:t>
              </a:r>
              <a:endParaRPr lang="pt-BR" sz="2400" baseline="-25000" dirty="0"/>
            </a:p>
          </p:txBody>
        </p:sp>
        <p:sp>
          <p:nvSpPr>
            <p:cNvPr id="20" name="CaixaDeTexto 8"/>
            <p:cNvSpPr txBox="1"/>
            <p:nvPr/>
          </p:nvSpPr>
          <p:spPr>
            <a:xfrm>
              <a:off x="5680" y="6473"/>
              <a:ext cx="932" cy="919"/>
            </a:xfrm>
            <a:prstGeom prst="rect">
              <a:avLst/>
            </a:prstGeom>
            <a:noFill/>
          </p:spPr>
          <p:txBody>
            <a:bodyPr wrap="square" rtlCol="0">
              <a:spAutoFit/>
            </a:bodyPr>
            <a:lstStyle/>
            <a:p>
              <a:r>
                <a:rPr lang="pt-BR" sz="3200" dirty="0" smtClean="0"/>
                <a:t>-</a:t>
              </a:r>
              <a:endParaRPr lang="pt-BR" sz="3200" dirty="0" smtClean="0"/>
            </a:p>
          </p:txBody>
        </p:sp>
      </p:grpSp>
      <p:sp>
        <p:nvSpPr>
          <p:cNvPr id="25" name="Espaço Reservado para Conteúdo 2"/>
          <p:cNvSpPr txBox="1"/>
          <p:nvPr/>
        </p:nvSpPr>
        <p:spPr>
          <a:xfrm>
            <a:off x="2562860" y="2279650"/>
            <a:ext cx="7699375" cy="129984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Ib1 </a:t>
            </a:r>
            <a:r>
              <a:rPr lang="pt-BR" b="1" dirty="0" smtClean="0">
                <a:solidFill>
                  <a:srgbClr val="C00000"/>
                </a:solidFill>
                <a:latin typeface="Arial" panose="020B0604020202020204" pitchFamily="34" charset="0"/>
                <a:cs typeface="Arial" panose="020B0604020202020204" pitchFamily="34" charset="0"/>
              </a:rPr>
              <a:t>≠</a:t>
            </a:r>
            <a:r>
              <a:rPr lang="pt-BR" b="1" dirty="0" smtClean="0">
                <a:solidFill>
                  <a:srgbClr val="C00000"/>
                </a:solidFill>
                <a:latin typeface="Comic Sans MS" panose="030F0702030302020204" pitchFamily="66" charset="0"/>
                <a:cs typeface="Comic Sans MS" panose="030F0702030302020204" pitchFamily="66" charset="0"/>
              </a:rPr>
              <a:t> Ib2 ≈ 100n A</a:t>
            </a:r>
            <a:endParaRPr lang="pt-BR" b="1" dirty="0" smtClean="0">
              <a:solidFill>
                <a:srgbClr val="C00000"/>
              </a:solidFill>
              <a:latin typeface="Comic Sans MS" panose="030F0702030302020204" pitchFamily="66" charset="0"/>
              <a:cs typeface="Comic Sans MS" panose="030F0702030302020204" pitchFamily="66" charset="0"/>
            </a:endParaRPr>
          </a:p>
          <a:p>
            <a:pPr marL="0" indent="0">
              <a:buNone/>
            </a:pPr>
            <a:r>
              <a:rPr lang="pt-BR" b="1" dirty="0" smtClean="0">
                <a:solidFill>
                  <a:srgbClr val="C00000"/>
                </a:solidFill>
                <a:latin typeface="Comic Sans MS" panose="030F0702030302020204" pitchFamily="66" charset="0"/>
                <a:cs typeface="Comic Sans MS" panose="030F0702030302020204" pitchFamily="66" charset="0"/>
              </a:rPr>
              <a:t>(Ib1 - Ib2) = corrente de </a:t>
            </a:r>
            <a:r>
              <a:rPr lang="pt-BR" b="1" i="1" dirty="0" smtClean="0">
                <a:solidFill>
                  <a:srgbClr val="C00000"/>
                </a:solidFill>
                <a:latin typeface="Comic Sans MS" panose="030F0702030302020204" pitchFamily="66" charset="0"/>
                <a:cs typeface="Comic Sans MS" panose="030F0702030302020204" pitchFamily="66" charset="0"/>
              </a:rPr>
              <a:t>offset</a:t>
            </a:r>
            <a:r>
              <a:rPr lang="pt-BR" b="1" dirty="0" smtClean="0">
                <a:solidFill>
                  <a:srgbClr val="C00000"/>
                </a:solidFill>
                <a:latin typeface="Comic Sans MS" panose="030F0702030302020204" pitchFamily="66" charset="0"/>
                <a:cs typeface="Comic Sans MS" panose="030F0702030302020204" pitchFamily="66" charset="0"/>
              </a:rPr>
              <a:t> ≈ 10 nA</a:t>
            </a:r>
            <a:r>
              <a:rPr lang="pt-BR" b="1" dirty="0" smtClean="0">
                <a:solidFill>
                  <a:schemeClr val="tx1"/>
                </a:solidFill>
                <a:latin typeface="Comic Sans MS" panose="030F0702030302020204" pitchFamily="66" charset="0"/>
                <a:cs typeface="Comic Sans MS" panose="030F0702030302020204" pitchFamily="66" charset="0"/>
              </a:rPr>
              <a:t> </a:t>
            </a:r>
            <a:endParaRPr lang="pt-BR" b="1" dirty="0" smtClean="0">
              <a:solidFill>
                <a:srgbClr val="C00000"/>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655320" y="285115"/>
            <a:ext cx="9978390" cy="123634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Algumas Limitações</a:t>
            </a:r>
            <a:endParaRPr lang="pt-BR" b="1" dirty="0" smtClean="0">
              <a:solidFill>
                <a:srgbClr val="C00000"/>
              </a:solidFill>
              <a:latin typeface="Comic Sans MS" panose="030F0702030302020204" pitchFamily="66" charset="0"/>
              <a:cs typeface="Comic Sans MS" panose="030F0702030302020204" pitchFamily="66" charset="0"/>
            </a:endParaRPr>
          </a:p>
          <a:p>
            <a:pPr marL="0" indent="0">
              <a:buNone/>
            </a:pPr>
            <a:r>
              <a:rPr lang="pt-BR" b="1" dirty="0" smtClean="0">
                <a:solidFill>
                  <a:schemeClr val="tx1"/>
                </a:solidFill>
                <a:latin typeface="Comic Sans MS" panose="030F0702030302020204" pitchFamily="66" charset="0"/>
                <a:cs typeface="Comic Sans MS" panose="030F0702030302020204" pitchFamily="66" charset="0"/>
              </a:rPr>
              <a:t>Efeito da corrente de polarização </a:t>
            </a:r>
            <a:endParaRPr lang="pt-BR" b="1" dirty="0" smtClean="0">
              <a:latin typeface="Comic Sans MS" panose="030F0702030302020204" pitchFamily="66" charset="0"/>
              <a:cs typeface="Comic Sans MS" panose="030F0702030302020204" pitchFamily="66" charset="0"/>
            </a:endParaRPr>
          </a:p>
        </p:txBody>
      </p:sp>
      <p:grpSp>
        <p:nvGrpSpPr>
          <p:cNvPr id="22" name="Grupo 21"/>
          <p:cNvGrpSpPr/>
          <p:nvPr/>
        </p:nvGrpSpPr>
        <p:grpSpPr>
          <a:xfrm>
            <a:off x="2108200" y="2618105"/>
            <a:ext cx="4845050" cy="2771775"/>
            <a:chOff x="3662" y="4184"/>
            <a:chExt cx="7630" cy="4365"/>
          </a:xfrm>
        </p:grpSpPr>
        <p:grpSp>
          <p:nvGrpSpPr>
            <p:cNvPr id="57" name="Grupo 56"/>
            <p:cNvGrpSpPr/>
            <p:nvPr/>
          </p:nvGrpSpPr>
          <p:grpSpPr>
            <a:xfrm>
              <a:off x="3730" y="4184"/>
              <a:ext cx="7562" cy="4365"/>
              <a:chOff x="1953527" y="4098528"/>
              <a:chExt cx="2338386" cy="1375719"/>
            </a:xfrm>
          </p:grpSpPr>
          <p:sp>
            <p:nvSpPr>
              <p:cNvPr id="58" name="Triângulo isósceles 57"/>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59" name="Conector Reto 58"/>
              <p:cNvCxnSpPr>
                <a:stCxn id="58"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1953527" y="5026074"/>
                <a:ext cx="754830" cy="0"/>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62" name="CaixaDeTexto 8"/>
              <p:cNvSpPr txBox="1"/>
              <p:nvPr/>
            </p:nvSpPr>
            <p:spPr>
              <a:xfrm>
                <a:off x="2525191" y="4132609"/>
                <a:ext cx="288324" cy="289642"/>
              </a:xfrm>
              <a:prstGeom prst="rect">
                <a:avLst/>
              </a:prstGeom>
              <a:noFill/>
            </p:spPr>
            <p:txBody>
              <a:bodyPr wrap="square" rtlCol="0">
                <a:spAutoFit/>
              </a:bodyPr>
              <a:lstStyle/>
              <a:p>
                <a:r>
                  <a:rPr lang="pt-BR" sz="3200" dirty="0" smtClean="0"/>
                  <a:t>-</a:t>
                </a:r>
                <a:endParaRPr lang="pt-BR" sz="3200" dirty="0" smtClean="0"/>
              </a:p>
            </p:txBody>
          </p:sp>
          <p:sp>
            <p:nvSpPr>
              <p:cNvPr id="65" name="CaixaDeTexto 10"/>
              <p:cNvSpPr txBox="1"/>
              <p:nvPr/>
            </p:nvSpPr>
            <p:spPr>
              <a:xfrm>
                <a:off x="3913013" y="4558047"/>
                <a:ext cx="251095" cy="228499"/>
              </a:xfrm>
              <a:prstGeom prst="rect">
                <a:avLst/>
              </a:prstGeom>
              <a:noFill/>
            </p:spPr>
            <p:txBody>
              <a:bodyPr wrap="square" rtlCol="0">
                <a:spAutoFit/>
              </a:bodyPr>
              <a:lstStyle/>
              <a:p>
                <a:r>
                  <a:rPr lang="pt-BR" sz="2400" dirty="0" smtClean="0"/>
                  <a:t>V</a:t>
                </a:r>
                <a:r>
                  <a:rPr lang="pt-BR" sz="2400" baseline="-25000" dirty="0" smtClean="0"/>
                  <a:t>0</a:t>
                </a:r>
                <a:endParaRPr lang="pt-BR" sz="2400" dirty="0" smtClean="0"/>
              </a:p>
            </p:txBody>
          </p:sp>
        </p:grpSp>
        <p:sp>
          <p:nvSpPr>
            <p:cNvPr id="75" name="CaixaDeTexto 47"/>
            <p:cNvSpPr txBox="1"/>
            <p:nvPr/>
          </p:nvSpPr>
          <p:spPr>
            <a:xfrm>
              <a:off x="6562" y="5295"/>
              <a:ext cx="904" cy="725"/>
            </a:xfrm>
            <a:prstGeom prst="rect">
              <a:avLst/>
            </a:prstGeom>
            <a:noFill/>
          </p:spPr>
          <p:txBody>
            <a:bodyPr wrap="none" rtlCol="0">
              <a:spAutoFit/>
            </a:bodyPr>
            <a:lstStyle/>
            <a:p>
              <a:r>
                <a:rPr lang="pt-BR" sz="2400" dirty="0"/>
                <a:t>Ib1</a:t>
              </a:r>
              <a:endParaRPr lang="pt-BR" sz="2400" baseline="-25000" dirty="0"/>
            </a:p>
          </p:txBody>
        </p:sp>
        <p:cxnSp>
          <p:nvCxnSpPr>
            <p:cNvPr id="10" name="Conector Reto 9"/>
            <p:cNvCxnSpPr/>
            <p:nvPr/>
          </p:nvCxnSpPr>
          <p:spPr>
            <a:xfrm flipV="1">
              <a:off x="3662" y="5084"/>
              <a:ext cx="2527" cy="0"/>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1" name="Elipse 20"/>
            <p:cNvSpPr/>
            <p:nvPr/>
          </p:nvSpPr>
          <p:spPr>
            <a:xfrm>
              <a:off x="5876" y="5295"/>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 name="Elipse 10"/>
            <p:cNvSpPr/>
            <p:nvPr/>
          </p:nvSpPr>
          <p:spPr>
            <a:xfrm>
              <a:off x="5834" y="7392"/>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2" name="Conector de Seta Reta 11"/>
            <p:cNvCxnSpPr/>
            <p:nvPr/>
          </p:nvCxnSpPr>
          <p:spPr>
            <a:xfrm flipH="1">
              <a:off x="6213" y="5424"/>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3" name="Conector de Seta Reta 12"/>
            <p:cNvCxnSpPr/>
            <p:nvPr/>
          </p:nvCxnSpPr>
          <p:spPr>
            <a:xfrm flipH="1">
              <a:off x="6171" y="7520"/>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H="1">
              <a:off x="6150" y="7127"/>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flipH="1">
              <a:off x="6192" y="5055"/>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CaixaDeTexto 47"/>
            <p:cNvSpPr txBox="1"/>
            <p:nvPr/>
          </p:nvSpPr>
          <p:spPr>
            <a:xfrm>
              <a:off x="6520" y="7195"/>
              <a:ext cx="904" cy="725"/>
            </a:xfrm>
            <a:prstGeom prst="rect">
              <a:avLst/>
            </a:prstGeom>
            <a:noFill/>
          </p:spPr>
          <p:txBody>
            <a:bodyPr wrap="none" rtlCol="0">
              <a:spAutoFit/>
            </a:bodyPr>
            <a:lstStyle/>
            <a:p>
              <a:r>
                <a:rPr lang="pt-BR" sz="2400" dirty="0"/>
                <a:t>Ib2</a:t>
              </a:r>
              <a:endParaRPr lang="pt-BR" sz="2400" baseline="-25000" dirty="0"/>
            </a:p>
          </p:txBody>
        </p:sp>
        <p:sp>
          <p:nvSpPr>
            <p:cNvPr id="20" name="CaixaDeTexto 8"/>
            <p:cNvSpPr txBox="1"/>
            <p:nvPr/>
          </p:nvSpPr>
          <p:spPr>
            <a:xfrm>
              <a:off x="5680" y="6401"/>
              <a:ext cx="932" cy="919"/>
            </a:xfrm>
            <a:prstGeom prst="rect">
              <a:avLst/>
            </a:prstGeom>
            <a:noFill/>
          </p:spPr>
          <p:txBody>
            <a:bodyPr wrap="square" rtlCol="0">
              <a:spAutoFit/>
            </a:bodyPr>
            <a:lstStyle/>
            <a:p>
              <a:r>
                <a:rPr lang="pt-BR" sz="3200" dirty="0" smtClean="0"/>
                <a:t>+</a:t>
              </a:r>
              <a:endParaRPr lang="pt-BR" sz="3200" dirty="0" smtClean="0"/>
            </a:p>
          </p:txBody>
        </p:sp>
      </p:grpSp>
      <p:cxnSp>
        <p:nvCxnSpPr>
          <p:cNvPr id="17" name="Conector Reto 16"/>
          <p:cNvCxnSpPr/>
          <p:nvPr/>
        </p:nvCxnSpPr>
        <p:spPr>
          <a:xfrm>
            <a:off x="2151380" y="448691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Forma livre 22"/>
          <p:cNvSpPr/>
          <p:nvPr/>
        </p:nvSpPr>
        <p:spPr>
          <a:xfrm>
            <a:off x="2755900" y="3361055"/>
            <a:ext cx="340995" cy="1125220"/>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4" name="Conector de Seta Reta 23"/>
          <p:cNvCxnSpPr/>
          <p:nvPr/>
        </p:nvCxnSpPr>
        <p:spPr>
          <a:xfrm>
            <a:off x="2276475" y="3270250"/>
            <a:ext cx="38608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6" name="CaixaDeTexto 15"/>
          <p:cNvSpPr txBox="1"/>
          <p:nvPr/>
        </p:nvSpPr>
        <p:spPr>
          <a:xfrm flipH="1">
            <a:off x="2416810" y="2710815"/>
            <a:ext cx="435610" cy="46037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nvGrpSpPr>
          <p:cNvPr id="27" name="Grupo 26"/>
          <p:cNvGrpSpPr/>
          <p:nvPr/>
        </p:nvGrpSpPr>
        <p:grpSpPr>
          <a:xfrm>
            <a:off x="3481005" y="1774211"/>
            <a:ext cx="1381894" cy="255373"/>
            <a:chOff x="4112743" y="3509451"/>
            <a:chExt cx="1381894" cy="255373"/>
          </a:xfrm>
        </p:grpSpPr>
        <p:cxnSp>
          <p:nvCxnSpPr>
            <p:cNvPr id="29" name="Conector Reto 2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7" name="Conector Reto 46"/>
          <p:cNvCxnSpPr/>
          <p:nvPr/>
        </p:nvCxnSpPr>
        <p:spPr>
          <a:xfrm>
            <a:off x="778376" y="430642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1304070" y="2577694"/>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49" name="CaixaDeTexto 48"/>
          <p:cNvSpPr txBox="1"/>
          <p:nvPr/>
        </p:nvSpPr>
        <p:spPr>
          <a:xfrm>
            <a:off x="3981400" y="1331763"/>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50" name="Conector de Seta Reta 49"/>
          <p:cNvCxnSpPr/>
          <p:nvPr/>
        </p:nvCxnSpPr>
        <p:spPr>
          <a:xfrm>
            <a:off x="4523482" y="2029360"/>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4556267" y="1445059"/>
            <a:ext cx="353060" cy="460375"/>
          </a:xfrm>
          <a:prstGeom prst="rect">
            <a:avLst/>
          </a:prstGeom>
          <a:noFill/>
        </p:spPr>
        <p:txBody>
          <a:bodyPr wrap="none" rtlCol="0">
            <a:spAutoFit/>
          </a:bodyPr>
          <a:lstStyle/>
          <a:p>
            <a:r>
              <a:rPr lang="pt-BR" sz="2400" dirty="0" smtClean="0"/>
              <a:t>i</a:t>
            </a:r>
            <a:r>
              <a:rPr lang="pt-BR" sz="2400" baseline="-25000" dirty="0" smtClean="0"/>
              <a:t>2</a:t>
            </a:r>
            <a:endParaRPr lang="pt-BR" sz="2400" baseline="-25000" dirty="0" smtClean="0"/>
          </a:p>
        </p:txBody>
      </p:sp>
      <p:sp>
        <p:nvSpPr>
          <p:cNvPr id="56" name="Forma livre 55"/>
          <p:cNvSpPr/>
          <p:nvPr/>
        </p:nvSpPr>
        <p:spPr>
          <a:xfrm>
            <a:off x="2661920" y="4267835"/>
            <a:ext cx="3399155" cy="1254125"/>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31" name="Grupo 30"/>
          <p:cNvGrpSpPr/>
          <p:nvPr/>
        </p:nvGrpSpPr>
        <p:grpSpPr>
          <a:xfrm>
            <a:off x="894650" y="3037861"/>
            <a:ext cx="1381894" cy="255373"/>
            <a:chOff x="4152748" y="3509451"/>
            <a:chExt cx="1381894" cy="255373"/>
          </a:xfrm>
        </p:grpSpPr>
        <p:cxnSp>
          <p:nvCxnSpPr>
            <p:cNvPr id="32" name="Conector Reto 31"/>
            <p:cNvCxnSpPr/>
            <p:nvPr/>
          </p:nvCxnSpPr>
          <p:spPr>
            <a:xfrm>
              <a:off x="4152748" y="3654460"/>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4" name="CaixaDeTexto 8"/>
          <p:cNvSpPr txBox="1"/>
          <p:nvPr/>
        </p:nvSpPr>
        <p:spPr>
          <a:xfrm>
            <a:off x="579443" y="3323473"/>
            <a:ext cx="288324" cy="461665"/>
          </a:xfrm>
          <a:prstGeom prst="rect">
            <a:avLst/>
          </a:prstGeom>
          <a:noFill/>
        </p:spPr>
        <p:txBody>
          <a:bodyPr wrap="square" rtlCol="0">
            <a:spAutoFit/>
          </a:bodyPr>
          <a:lstStyle/>
          <a:p>
            <a:r>
              <a:rPr lang="pt-BR" sz="2400" dirty="0" smtClean="0"/>
              <a:t>+</a:t>
            </a:r>
            <a:endParaRPr lang="pt-BR" sz="2400" dirty="0"/>
          </a:p>
        </p:txBody>
      </p:sp>
      <p:cxnSp>
        <p:nvCxnSpPr>
          <p:cNvPr id="35" name="Conector Reto 34"/>
          <p:cNvCxnSpPr/>
          <p:nvPr/>
        </p:nvCxnSpPr>
        <p:spPr>
          <a:xfrm>
            <a:off x="2047106" y="562976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1104045" y="3674974"/>
            <a:ext cx="585470" cy="460375"/>
          </a:xfrm>
          <a:prstGeom prst="rect">
            <a:avLst/>
          </a:prstGeom>
          <a:noFill/>
        </p:spPr>
        <p:txBody>
          <a:bodyPr wrap="none" rtlCol="0">
            <a:spAutoFit/>
          </a:bodyPr>
          <a:lstStyle/>
          <a:p>
            <a:r>
              <a:rPr lang="pt-BR" sz="2400" dirty="0"/>
              <a:t>Vin</a:t>
            </a:r>
            <a:endParaRPr lang="pt-BR" sz="2400" baseline="-25000" dirty="0"/>
          </a:p>
        </p:txBody>
      </p:sp>
      <p:cxnSp>
        <p:nvCxnSpPr>
          <p:cNvPr id="37" name="Conector Reto 36"/>
          <p:cNvCxnSpPr/>
          <p:nvPr/>
        </p:nvCxnSpPr>
        <p:spPr>
          <a:xfrm>
            <a:off x="894715" y="3182620"/>
            <a:ext cx="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Elipse 37"/>
          <p:cNvSpPr/>
          <p:nvPr/>
        </p:nvSpPr>
        <p:spPr>
          <a:xfrm>
            <a:off x="668655" y="369125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5" name="Forma livre 54"/>
          <p:cNvSpPr/>
          <p:nvPr/>
        </p:nvSpPr>
        <p:spPr>
          <a:xfrm>
            <a:off x="2865120" y="1905000"/>
            <a:ext cx="777875" cy="1270000"/>
          </a:xfrm>
          <a:custGeom>
            <a:avLst/>
            <a:gdLst>
              <a:gd name="connisteX0" fmla="*/ 8255 w 777875"/>
              <a:gd name="connsiteY0" fmla="*/ 1483995 h 1483995"/>
              <a:gd name="connisteX1" fmla="*/ 0 w 777875"/>
              <a:gd name="connsiteY1" fmla="*/ 7620 h 1483995"/>
              <a:gd name="connisteX2" fmla="*/ 777875 w 777875"/>
              <a:gd name="connsiteY2" fmla="*/ 0 h 1483995"/>
            </a:gdLst>
            <a:ahLst/>
            <a:cxnLst>
              <a:cxn ang="0">
                <a:pos x="connisteX0" y="connsiteY0"/>
              </a:cxn>
              <a:cxn ang="0">
                <a:pos x="connisteX1" y="connsiteY1"/>
              </a:cxn>
              <a:cxn ang="0">
                <a:pos x="connisteX2" y="connsiteY2"/>
              </a:cxn>
            </a:cxnLst>
            <a:rect l="l" t="t" r="r" b="b"/>
            <a:pathLst>
              <a:path w="777875" h="1483995">
                <a:moveTo>
                  <a:pt x="8255" y="1483995"/>
                </a:moveTo>
                <a:lnTo>
                  <a:pt x="0" y="7620"/>
                </a:lnTo>
                <a:lnTo>
                  <a:pt x="777875"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0" name="Forma livre 59"/>
          <p:cNvSpPr/>
          <p:nvPr/>
        </p:nvSpPr>
        <p:spPr>
          <a:xfrm>
            <a:off x="4841240" y="1905000"/>
            <a:ext cx="1897380" cy="2087880"/>
          </a:xfrm>
          <a:custGeom>
            <a:avLst/>
            <a:gdLst>
              <a:gd name="connisteX0" fmla="*/ 1897380 w 1897380"/>
              <a:gd name="connsiteY0" fmla="*/ 2238375 h 2238375"/>
              <a:gd name="connisteX1" fmla="*/ 1889760 w 1897380"/>
              <a:gd name="connsiteY1" fmla="*/ 7620 h 2238375"/>
              <a:gd name="connisteX2" fmla="*/ 0 w 1897380"/>
              <a:gd name="connsiteY2" fmla="*/ 0 h 2238375"/>
            </a:gdLst>
            <a:ahLst/>
            <a:cxnLst>
              <a:cxn ang="0">
                <a:pos x="connisteX0" y="connsiteY0"/>
              </a:cxn>
              <a:cxn ang="0">
                <a:pos x="connisteX1" y="connsiteY1"/>
              </a:cxn>
              <a:cxn ang="0">
                <a:pos x="connisteX2" y="connsiteY2"/>
              </a:cxn>
            </a:cxnLst>
            <a:rect l="l" t="t" r="r" b="b"/>
            <a:pathLst>
              <a:path w="1897380" h="2238375">
                <a:moveTo>
                  <a:pt x="1897380" y="2238375"/>
                </a:moveTo>
                <a:lnTo>
                  <a:pt x="1889760" y="7620"/>
                </a:lnTo>
                <a:lnTo>
                  <a:pt x="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63" name="CaixaDeTexto 41"/>
              <p:cNvSpPr txBox="1"/>
              <p:nvPr/>
            </p:nvSpPr>
            <p:spPr>
              <a:xfrm>
                <a:off x="7296688" y="1284738"/>
                <a:ext cx="1758950" cy="932815"/>
              </a:xfrm>
              <a:prstGeom prst="rect">
                <a:avLst/>
              </a:prstGeom>
              <a:noFill/>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3" name="CaixaDeTexto 41"/>
              <p:cNvSpPr txBox="1">
                <a:spLocks noRot="1" noChangeAspect="1" noMove="1" noResize="1" noEditPoints="1" noAdjustHandles="1" noChangeArrowheads="1" noChangeShapeType="1" noTextEdit="1"/>
              </p:cNvSpPr>
              <p:nvPr/>
            </p:nvSpPr>
            <p:spPr>
              <a:xfrm>
                <a:off x="7296688" y="1284738"/>
                <a:ext cx="1758950" cy="932815"/>
              </a:xfrm>
              <a:prstGeom prst="rect">
                <a:avLst/>
              </a:prstGeom>
              <a:blipFill rotWithShape="1">
                <a:blip r:embed="rId1"/>
                <a:stretch>
                  <a:fillRect l="-31" t="-14" r="-1991" b="1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6" name="CaixaDeTexto 41"/>
              <p:cNvSpPr txBox="1"/>
              <p:nvPr/>
            </p:nvSpPr>
            <p:spPr>
              <a:xfrm>
                <a:off x="9931303" y="1284738"/>
                <a:ext cx="1605280" cy="932815"/>
              </a:xfrm>
              <a:prstGeom prst="rect">
                <a:avLst/>
              </a:prstGeom>
              <a:noFill/>
            </p:spPr>
            <p:txBody>
              <a:bodyPr wrap="none" rtlCol="0">
                <a:spAutoFit/>
              </a:bodyPr>
              <a:lstStyle/>
              <a:p>
                <a:pPr algn="l"/>
                <a:r>
                  <a:rPr lang="pt-BR" sz="28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2</m:t>
                        </m:r>
                      </m:sub>
                    </m:sSub>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6" name="CaixaDeTexto 41"/>
              <p:cNvSpPr txBox="1">
                <a:spLocks noRot="1" noChangeAspect="1" noMove="1" noResize="1" noEditPoints="1" noAdjustHandles="1" noChangeArrowheads="1" noChangeShapeType="1" noTextEdit="1"/>
              </p:cNvSpPr>
              <p:nvPr/>
            </p:nvSpPr>
            <p:spPr>
              <a:xfrm>
                <a:off x="9931303" y="1284738"/>
                <a:ext cx="1605280" cy="932815"/>
              </a:xfrm>
              <a:prstGeom prst="rect">
                <a:avLst/>
              </a:prstGeom>
              <a:blipFill rotWithShape="1">
                <a:blip r:embed="rId2"/>
                <a:stretch>
                  <a:fillRect l="-34" t="-14" r="-2182" b="1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7" name="CaixaDeTexto 41"/>
              <p:cNvSpPr txBox="1"/>
              <p:nvPr/>
            </p:nvSpPr>
            <p:spPr>
              <a:xfrm>
                <a:off x="8091708" y="2577598"/>
                <a:ext cx="2693670" cy="645160"/>
              </a:xfrm>
              <a:prstGeom prst="rect">
                <a:avLst/>
              </a:prstGeom>
              <a:noFill/>
            </p:spPr>
            <p:txBody>
              <a:bodyPr wrap="none" rtlCol="0">
                <a:spAutoFit/>
              </a:bodyPr>
              <a:lstStyle/>
              <a:p>
                <a:pPr algn="l"/>
                <a:r>
                  <a:rPr lang="pt-BR" sz="28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dirty="0" smtClean="0">
                        <a:latin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2</m:t>
                        </m:r>
                      </m:sub>
                    </m:sSub>
                    <m:r>
                      <a:rPr lang="en-US" altLang="pt-BR" sz="3600" dirty="0" smtClean="0">
                        <a:latin typeface="Cambria Math" panose="02040503050406030204" pitchFamily="18" charset="0"/>
                      </a:rPr>
                      <m:t>=</m:t>
                    </m:r>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𝐼</m:t>
                        </m:r>
                      </m:e>
                      <m:sub>
                        <m:r>
                          <a:rPr lang="en-US" altLang="pt-BR" sz="3600" i="1" dirty="0" smtClean="0">
                            <a:latin typeface="Cambria Math" panose="02040503050406030204" pitchFamily="18" charset="0"/>
                            <a:cs typeface="Cambria Math" panose="02040503050406030204" pitchFamily="18" charset="0"/>
                          </a:rPr>
                          <m:t>𝑏</m:t>
                        </m:r>
                        <m:r>
                          <a:rPr lang="en-US" altLang="pt-BR" sz="3600" i="1" dirty="0" smtClean="0">
                            <a:latin typeface="Cambria Math" panose="02040503050406030204" pitchFamily="18" charset="0"/>
                            <a:cs typeface="Cambria Math" panose="02040503050406030204" pitchFamily="18" charset="0"/>
                          </a:rPr>
                          <m:t>1</m:t>
                        </m:r>
                      </m:sub>
                    </m:sSub>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7" name="CaixaDeTexto 41"/>
              <p:cNvSpPr txBox="1">
                <a:spLocks noRot="1" noChangeAspect="1" noMove="1" noResize="1" noEditPoints="1" noAdjustHandles="1" noChangeArrowheads="1" noChangeShapeType="1" noTextEdit="1"/>
              </p:cNvSpPr>
              <p:nvPr/>
            </p:nvSpPr>
            <p:spPr>
              <a:xfrm>
                <a:off x="8091708" y="2577598"/>
                <a:ext cx="2693670" cy="645160"/>
              </a:xfrm>
              <a:prstGeom prst="rect">
                <a:avLst/>
              </a:prstGeom>
              <a:blipFill rotWithShape="1">
                <a:blip r:embed="rId3"/>
                <a:stretch>
                  <a:fillRect l="-20" t="-21" r="-1300" b="2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8" name="CaixaDeTexto 41"/>
              <p:cNvSpPr txBox="1"/>
              <p:nvPr/>
            </p:nvSpPr>
            <p:spPr>
              <a:xfrm>
                <a:off x="6565803" y="4140333"/>
                <a:ext cx="4219575" cy="932180"/>
              </a:xfrm>
              <a:prstGeom prst="rect">
                <a:avLst/>
              </a:prstGeom>
              <a:noFill/>
              <a:ln w="25400">
                <a:solidFill>
                  <a:srgbClr val="FFFF00"/>
                </a:solidFill>
              </a:ln>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f>
                      <m:fPr>
                        <m:ctrlPr>
                          <a:rPr lang="en-US" alt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oMath>
                </a14:m>
                <a:r>
                  <a:rPr lang="pt-BR" altLang="en-US" sz="3600" dirty="0" smtClean="0">
                    <a:latin typeface="Cambria Math" panose="02040503050406030204" pitchFamily="18" charset="0"/>
                    <a:cs typeface="Cambria Math" panose="02040503050406030204" pitchFamily="18" charset="0"/>
                  </a:rPr>
                  <a:t>+</a:t>
                </a:r>
                <a14:m>
                  <m:oMath xmlns:m="http://schemas.openxmlformats.org/officeDocument/2006/math">
                    <m:sSub>
                      <m:sSubPr>
                        <m:ctrlPr>
                          <a:rPr lang="pt-BR" altLang="en-US"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𝐼</m:t>
                        </m:r>
                      </m:e>
                      <m:sub>
                        <m:r>
                          <a:rPr lang="en-US" altLang="pt-BR" sz="3600" i="1" dirty="0" smtClean="0">
                            <a:latin typeface="Cambria Math" panose="02040503050406030204" pitchFamily="18" charset="0"/>
                            <a:cs typeface="Cambria Math" panose="02040503050406030204" pitchFamily="18" charset="0"/>
                          </a:rPr>
                          <m:t>𝑏</m:t>
                        </m:r>
                        <m:r>
                          <a:rPr lang="en-US" altLang="pt-BR" sz="3600" i="1" dirty="0" smtClean="0">
                            <a:latin typeface="Cambria Math" panose="02040503050406030204" pitchFamily="18" charset="0"/>
                            <a:cs typeface="Cambria Math" panose="02040503050406030204" pitchFamily="18" charset="0"/>
                          </a:rPr>
                          <m:t>1</m:t>
                        </m:r>
                      </m:sub>
                    </m:sSub>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8" name="CaixaDeTexto 41"/>
              <p:cNvSpPr txBox="1">
                <a:spLocks noRot="1" noChangeAspect="1" noMove="1" noResize="1" noEditPoints="1" noAdjustHandles="1" noChangeArrowheads="1" noChangeShapeType="1" noTextEdit="1"/>
              </p:cNvSpPr>
              <p:nvPr/>
            </p:nvSpPr>
            <p:spPr>
              <a:xfrm>
                <a:off x="6565803" y="4140333"/>
                <a:ext cx="4219575" cy="932180"/>
              </a:xfrm>
              <a:prstGeom prst="rect">
                <a:avLst/>
              </a:prstGeom>
              <a:blipFill rotWithShape="1">
                <a:blip r:embed="rId4"/>
                <a:stretch>
                  <a:fillRect l="-314" t="-1377" r="-830" b="-1348"/>
                </a:stretch>
              </a:blipFill>
              <a:ln w="25400">
                <a:solidFill>
                  <a:srgbClr val="FFFF00"/>
                </a:solidFill>
              </a:ln>
            </p:spPr>
            <p:txBody>
              <a:bodyPr/>
              <a:lstStyle/>
              <a:p>
                <a:r>
                  <a:rPr lang="pt-BR" altLang="en-US">
                    <a:noFill/>
                  </a:rPr>
                  <a:t> </a:t>
                </a:r>
              </a:p>
            </p:txBody>
          </p:sp>
        </mc:Fallback>
      </mc:AlternateContent>
      <p:sp>
        <p:nvSpPr>
          <p:cNvPr id="70" name="Espaço Reservado para Conteúdo 2"/>
          <p:cNvSpPr txBox="1"/>
          <p:nvPr/>
        </p:nvSpPr>
        <p:spPr>
          <a:xfrm>
            <a:off x="3981450" y="5389880"/>
            <a:ext cx="7598410" cy="99250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b="1" dirty="0" smtClean="0">
                <a:solidFill>
                  <a:srgbClr val="C00000"/>
                </a:solidFill>
                <a:latin typeface="Comic Sans MS" panose="030F0702030302020204" pitchFamily="66" charset="0"/>
                <a:cs typeface="Comic Sans MS" panose="030F0702030302020204" pitchFamily="66" charset="0"/>
              </a:rPr>
              <a:t>O valor Ib1 não pode ser grande em comparação a corrente de entrada (V</a:t>
            </a:r>
            <a:r>
              <a:rPr lang="pt-BR" b="1" baseline="-25000" dirty="0" smtClean="0">
                <a:solidFill>
                  <a:srgbClr val="C00000"/>
                </a:solidFill>
                <a:latin typeface="Comic Sans MS" panose="030F0702030302020204" pitchFamily="66" charset="0"/>
                <a:cs typeface="Comic Sans MS" panose="030F0702030302020204" pitchFamily="66" charset="0"/>
              </a:rPr>
              <a:t>in</a:t>
            </a:r>
            <a:r>
              <a:rPr lang="pt-BR" b="1" dirty="0" smtClean="0">
                <a:solidFill>
                  <a:srgbClr val="C00000"/>
                </a:solidFill>
                <a:latin typeface="Comic Sans MS" panose="030F0702030302020204" pitchFamily="66" charset="0"/>
                <a:cs typeface="Comic Sans MS" panose="030F0702030302020204" pitchFamily="66" charset="0"/>
              </a:rPr>
              <a:t>/R</a:t>
            </a:r>
            <a:r>
              <a:rPr lang="pt-BR" b="1" baseline="-25000" dirty="0" smtClean="0">
                <a:solidFill>
                  <a:srgbClr val="C00000"/>
                </a:solidFill>
                <a:latin typeface="Comic Sans MS" panose="030F0702030302020204" pitchFamily="66" charset="0"/>
                <a:cs typeface="Comic Sans MS" panose="030F0702030302020204" pitchFamily="66" charset="0"/>
              </a:rPr>
              <a:t>1</a:t>
            </a:r>
            <a:r>
              <a:rPr lang="pt-BR" b="1" dirty="0" smtClean="0">
                <a:solidFill>
                  <a:srgbClr val="C00000"/>
                </a:solidFill>
                <a:latin typeface="Comic Sans MS" panose="030F0702030302020204" pitchFamily="66" charset="0"/>
                <a:cs typeface="Comic Sans MS" panose="030F0702030302020204" pitchFamily="66" charset="0"/>
              </a:rPr>
              <a:t>)</a:t>
            </a:r>
            <a:endParaRPr lang="pt-BR" b="1"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655320" y="285115"/>
            <a:ext cx="11082020" cy="135953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Algumas Limitações</a:t>
            </a:r>
            <a:endParaRPr lang="pt-BR" b="1" dirty="0" smtClean="0">
              <a:solidFill>
                <a:srgbClr val="C00000"/>
              </a:solidFill>
              <a:latin typeface="Comic Sans MS" panose="030F0702030302020204" pitchFamily="66" charset="0"/>
              <a:cs typeface="Comic Sans MS" panose="030F0702030302020204" pitchFamily="66" charset="0"/>
            </a:endParaRPr>
          </a:p>
          <a:p>
            <a:pPr marL="0" indent="0">
              <a:buNone/>
            </a:pPr>
            <a:r>
              <a:rPr lang="pt-BR" b="1" dirty="0" smtClean="0">
                <a:solidFill>
                  <a:schemeClr val="tx1"/>
                </a:solidFill>
                <a:latin typeface="Comic Sans MS" panose="030F0702030302020204" pitchFamily="66" charset="0"/>
                <a:cs typeface="Comic Sans MS" panose="030F0702030302020204" pitchFamily="66" charset="0"/>
              </a:rPr>
              <a:t>o Efeito da corrente de polarização pode ser cancelado </a:t>
            </a:r>
            <a:r>
              <a:rPr lang="pt-BR" b="1" dirty="0" smtClean="0">
                <a:latin typeface="Comic Sans MS" panose="030F0702030302020204" pitchFamily="66" charset="0"/>
                <a:cs typeface="Comic Sans MS" panose="030F0702030302020204" pitchFamily="66" charset="0"/>
              </a:rPr>
              <a:t>se considerarmos</a:t>
            </a:r>
            <a:r>
              <a:rPr lang="pt-BR" b="1" dirty="0" smtClean="0">
                <a:solidFill>
                  <a:schemeClr val="tx1"/>
                </a:solidFill>
                <a:latin typeface="Comic Sans MS" panose="030F0702030302020204" pitchFamily="66" charset="0"/>
                <a:cs typeface="Comic Sans MS" panose="030F0702030302020204" pitchFamily="66" charset="0"/>
              </a:rPr>
              <a:t> Ib1 e Ib2 próximos. Veja o circuito abaixo  </a:t>
            </a:r>
            <a:endParaRPr lang="pt-BR" b="1" dirty="0" smtClean="0">
              <a:latin typeface="Comic Sans MS" panose="030F0702030302020204" pitchFamily="66" charset="0"/>
              <a:cs typeface="Comic Sans MS" panose="030F0702030302020204" pitchFamily="66" charset="0"/>
            </a:endParaRPr>
          </a:p>
        </p:txBody>
      </p:sp>
      <p:grpSp>
        <p:nvGrpSpPr>
          <p:cNvPr id="22" name="Grupo 21"/>
          <p:cNvGrpSpPr/>
          <p:nvPr/>
        </p:nvGrpSpPr>
        <p:grpSpPr>
          <a:xfrm>
            <a:off x="2123440" y="3129280"/>
            <a:ext cx="4829810" cy="2771775"/>
            <a:chOff x="3686" y="4184"/>
            <a:chExt cx="7606" cy="4365"/>
          </a:xfrm>
        </p:grpSpPr>
        <p:grpSp>
          <p:nvGrpSpPr>
            <p:cNvPr id="57" name="Grupo 56"/>
            <p:cNvGrpSpPr/>
            <p:nvPr/>
          </p:nvGrpSpPr>
          <p:grpSpPr>
            <a:xfrm>
              <a:off x="3730" y="4184"/>
              <a:ext cx="7562" cy="4365"/>
              <a:chOff x="1953527" y="4098528"/>
              <a:chExt cx="2338386" cy="1375719"/>
            </a:xfrm>
          </p:grpSpPr>
          <p:sp>
            <p:nvSpPr>
              <p:cNvPr id="58" name="Triângulo isósceles 57"/>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59" name="Conector Reto 58"/>
              <p:cNvCxnSpPr>
                <a:stCxn id="58"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1953527" y="5026074"/>
                <a:ext cx="754830" cy="0"/>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62" name="CaixaDeTexto 8"/>
              <p:cNvSpPr txBox="1"/>
              <p:nvPr/>
            </p:nvSpPr>
            <p:spPr>
              <a:xfrm>
                <a:off x="2525191" y="4132609"/>
                <a:ext cx="288324" cy="289642"/>
              </a:xfrm>
              <a:prstGeom prst="rect">
                <a:avLst/>
              </a:prstGeom>
              <a:noFill/>
            </p:spPr>
            <p:txBody>
              <a:bodyPr wrap="square" rtlCol="0">
                <a:spAutoFit/>
              </a:bodyPr>
              <a:lstStyle/>
              <a:p>
                <a:r>
                  <a:rPr lang="pt-BR" sz="3200" dirty="0" smtClean="0"/>
                  <a:t>-</a:t>
                </a:r>
                <a:endParaRPr lang="pt-BR" sz="3200" dirty="0" smtClean="0"/>
              </a:p>
            </p:txBody>
          </p:sp>
          <p:sp>
            <p:nvSpPr>
              <p:cNvPr id="65" name="CaixaDeTexto 10"/>
              <p:cNvSpPr txBox="1"/>
              <p:nvPr/>
            </p:nvSpPr>
            <p:spPr>
              <a:xfrm>
                <a:off x="3913013" y="4558047"/>
                <a:ext cx="251095" cy="228499"/>
              </a:xfrm>
              <a:prstGeom prst="rect">
                <a:avLst/>
              </a:prstGeom>
              <a:noFill/>
            </p:spPr>
            <p:txBody>
              <a:bodyPr wrap="square" rtlCol="0">
                <a:spAutoFit/>
              </a:bodyPr>
              <a:lstStyle/>
              <a:p>
                <a:r>
                  <a:rPr lang="pt-BR" sz="2400" dirty="0" smtClean="0"/>
                  <a:t>V</a:t>
                </a:r>
                <a:r>
                  <a:rPr lang="pt-BR" sz="2400" baseline="-25000" dirty="0" smtClean="0"/>
                  <a:t>0</a:t>
                </a:r>
                <a:endParaRPr lang="pt-BR" sz="2400" dirty="0" smtClean="0"/>
              </a:p>
            </p:txBody>
          </p:sp>
        </p:grpSp>
        <p:sp>
          <p:nvSpPr>
            <p:cNvPr id="75" name="CaixaDeTexto 47"/>
            <p:cNvSpPr txBox="1"/>
            <p:nvPr/>
          </p:nvSpPr>
          <p:spPr>
            <a:xfrm>
              <a:off x="6562" y="5295"/>
              <a:ext cx="904" cy="725"/>
            </a:xfrm>
            <a:prstGeom prst="rect">
              <a:avLst/>
            </a:prstGeom>
            <a:noFill/>
          </p:spPr>
          <p:txBody>
            <a:bodyPr wrap="none" rtlCol="0">
              <a:spAutoFit/>
            </a:bodyPr>
            <a:lstStyle/>
            <a:p>
              <a:r>
                <a:rPr lang="pt-BR" sz="2400" dirty="0"/>
                <a:t>Ib1</a:t>
              </a:r>
              <a:endParaRPr lang="pt-BR" sz="2400" baseline="-25000" dirty="0"/>
            </a:p>
          </p:txBody>
        </p:sp>
        <p:cxnSp>
          <p:nvCxnSpPr>
            <p:cNvPr id="10" name="Conector Reto 9"/>
            <p:cNvCxnSpPr/>
            <p:nvPr/>
          </p:nvCxnSpPr>
          <p:spPr>
            <a:xfrm flipV="1">
              <a:off x="3686" y="5036"/>
              <a:ext cx="2527" cy="19"/>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1" name="Elipse 20"/>
            <p:cNvSpPr/>
            <p:nvPr/>
          </p:nvSpPr>
          <p:spPr>
            <a:xfrm>
              <a:off x="5876" y="5295"/>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 name="Elipse 10"/>
            <p:cNvSpPr/>
            <p:nvPr/>
          </p:nvSpPr>
          <p:spPr>
            <a:xfrm>
              <a:off x="5834" y="7392"/>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2" name="Conector de Seta Reta 11"/>
            <p:cNvCxnSpPr/>
            <p:nvPr/>
          </p:nvCxnSpPr>
          <p:spPr>
            <a:xfrm flipH="1">
              <a:off x="6213" y="5424"/>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3" name="Conector de Seta Reta 12"/>
            <p:cNvCxnSpPr/>
            <p:nvPr/>
          </p:nvCxnSpPr>
          <p:spPr>
            <a:xfrm flipH="1">
              <a:off x="6171" y="7520"/>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H="1">
              <a:off x="6150" y="7127"/>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flipH="1">
              <a:off x="6192" y="5055"/>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CaixaDeTexto 47"/>
            <p:cNvSpPr txBox="1"/>
            <p:nvPr/>
          </p:nvSpPr>
          <p:spPr>
            <a:xfrm>
              <a:off x="6520" y="7195"/>
              <a:ext cx="904" cy="725"/>
            </a:xfrm>
            <a:prstGeom prst="rect">
              <a:avLst/>
            </a:prstGeom>
            <a:noFill/>
          </p:spPr>
          <p:txBody>
            <a:bodyPr wrap="none" rtlCol="0">
              <a:spAutoFit/>
            </a:bodyPr>
            <a:lstStyle/>
            <a:p>
              <a:r>
                <a:rPr lang="pt-BR" sz="2400" dirty="0"/>
                <a:t>Ib2</a:t>
              </a:r>
              <a:endParaRPr lang="pt-BR" sz="2400" baseline="-25000" dirty="0"/>
            </a:p>
          </p:txBody>
        </p:sp>
        <p:sp>
          <p:nvSpPr>
            <p:cNvPr id="20" name="CaixaDeTexto 8"/>
            <p:cNvSpPr txBox="1"/>
            <p:nvPr/>
          </p:nvSpPr>
          <p:spPr>
            <a:xfrm>
              <a:off x="5680" y="6473"/>
              <a:ext cx="932" cy="919"/>
            </a:xfrm>
            <a:prstGeom prst="rect">
              <a:avLst/>
            </a:prstGeom>
            <a:noFill/>
          </p:spPr>
          <p:txBody>
            <a:bodyPr wrap="square" rtlCol="0">
              <a:spAutoFit/>
            </a:bodyPr>
            <a:lstStyle/>
            <a:p>
              <a:r>
                <a:rPr lang="pt-BR" sz="3200" dirty="0" smtClean="0"/>
                <a:t>+</a:t>
              </a:r>
              <a:endParaRPr lang="pt-BR" sz="3200" dirty="0" smtClean="0"/>
            </a:p>
          </p:txBody>
        </p:sp>
      </p:grpSp>
      <p:cxnSp>
        <p:nvCxnSpPr>
          <p:cNvPr id="17" name="Conector Reto 16"/>
          <p:cNvCxnSpPr/>
          <p:nvPr/>
        </p:nvCxnSpPr>
        <p:spPr>
          <a:xfrm>
            <a:off x="1943735" y="4998085"/>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Forma livre 22"/>
          <p:cNvSpPr/>
          <p:nvPr/>
        </p:nvSpPr>
        <p:spPr>
          <a:xfrm>
            <a:off x="2755900" y="3872230"/>
            <a:ext cx="340995" cy="1125220"/>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4" name="Conector de Seta Reta 23"/>
          <p:cNvCxnSpPr/>
          <p:nvPr/>
        </p:nvCxnSpPr>
        <p:spPr>
          <a:xfrm>
            <a:off x="2276475" y="3781425"/>
            <a:ext cx="38608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6" name="CaixaDeTexto 15"/>
          <p:cNvSpPr txBox="1"/>
          <p:nvPr/>
        </p:nvSpPr>
        <p:spPr>
          <a:xfrm flipH="1">
            <a:off x="2416810" y="3221990"/>
            <a:ext cx="435610" cy="46037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nvGrpSpPr>
          <p:cNvPr id="27" name="Grupo 26"/>
          <p:cNvGrpSpPr/>
          <p:nvPr/>
        </p:nvGrpSpPr>
        <p:grpSpPr>
          <a:xfrm>
            <a:off x="3481005" y="2285386"/>
            <a:ext cx="1381894" cy="255373"/>
            <a:chOff x="4112743" y="3509451"/>
            <a:chExt cx="1381894" cy="255373"/>
          </a:xfrm>
        </p:grpSpPr>
        <p:cxnSp>
          <p:nvCxnSpPr>
            <p:cNvPr id="29" name="Conector Reto 2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7" name="Conector Reto 46"/>
          <p:cNvCxnSpPr/>
          <p:nvPr/>
        </p:nvCxnSpPr>
        <p:spPr>
          <a:xfrm>
            <a:off x="778376" y="484807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1304070" y="3088869"/>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49" name="CaixaDeTexto 48"/>
          <p:cNvSpPr txBox="1"/>
          <p:nvPr/>
        </p:nvSpPr>
        <p:spPr>
          <a:xfrm>
            <a:off x="3949650" y="1825158"/>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50" name="Conector de Seta Reta 49"/>
          <p:cNvCxnSpPr/>
          <p:nvPr/>
        </p:nvCxnSpPr>
        <p:spPr>
          <a:xfrm>
            <a:off x="4523482" y="254053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4556267" y="1956234"/>
            <a:ext cx="353060" cy="460375"/>
          </a:xfrm>
          <a:prstGeom prst="rect">
            <a:avLst/>
          </a:prstGeom>
          <a:noFill/>
        </p:spPr>
        <p:txBody>
          <a:bodyPr wrap="none" rtlCol="0">
            <a:spAutoFit/>
          </a:bodyPr>
          <a:lstStyle/>
          <a:p>
            <a:r>
              <a:rPr lang="pt-BR" sz="2400" dirty="0" smtClean="0"/>
              <a:t>i</a:t>
            </a:r>
            <a:r>
              <a:rPr lang="pt-BR" sz="2400" baseline="-25000" dirty="0" smtClean="0"/>
              <a:t>2</a:t>
            </a:r>
            <a:endParaRPr lang="pt-BR" sz="2400" baseline="-25000" dirty="0" smtClean="0"/>
          </a:p>
        </p:txBody>
      </p:sp>
      <p:sp>
        <p:nvSpPr>
          <p:cNvPr id="56" name="Forma livre 55"/>
          <p:cNvSpPr/>
          <p:nvPr/>
        </p:nvSpPr>
        <p:spPr>
          <a:xfrm>
            <a:off x="2661920" y="4779010"/>
            <a:ext cx="3399155" cy="1254125"/>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31" name="Grupo 30"/>
          <p:cNvGrpSpPr/>
          <p:nvPr/>
        </p:nvGrpSpPr>
        <p:grpSpPr>
          <a:xfrm>
            <a:off x="894650" y="3549036"/>
            <a:ext cx="1381894" cy="255373"/>
            <a:chOff x="4152748" y="3509451"/>
            <a:chExt cx="1381894" cy="255373"/>
          </a:xfrm>
        </p:grpSpPr>
        <p:cxnSp>
          <p:nvCxnSpPr>
            <p:cNvPr id="32" name="Conector Reto 31"/>
            <p:cNvCxnSpPr/>
            <p:nvPr/>
          </p:nvCxnSpPr>
          <p:spPr>
            <a:xfrm>
              <a:off x="4152748" y="3654460"/>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4" name="CaixaDeTexto 8"/>
          <p:cNvSpPr txBox="1"/>
          <p:nvPr/>
        </p:nvSpPr>
        <p:spPr>
          <a:xfrm>
            <a:off x="579443" y="3834648"/>
            <a:ext cx="288324" cy="461665"/>
          </a:xfrm>
          <a:prstGeom prst="rect">
            <a:avLst/>
          </a:prstGeom>
          <a:noFill/>
        </p:spPr>
        <p:txBody>
          <a:bodyPr wrap="square" rtlCol="0">
            <a:spAutoFit/>
          </a:bodyPr>
          <a:lstStyle/>
          <a:p>
            <a:r>
              <a:rPr lang="pt-BR" sz="2400" dirty="0" smtClean="0"/>
              <a:t>+</a:t>
            </a:r>
            <a:endParaRPr lang="pt-BR" sz="2400" dirty="0"/>
          </a:p>
        </p:txBody>
      </p:sp>
      <p:cxnSp>
        <p:nvCxnSpPr>
          <p:cNvPr id="35" name="Conector Reto 34"/>
          <p:cNvCxnSpPr/>
          <p:nvPr/>
        </p:nvCxnSpPr>
        <p:spPr>
          <a:xfrm>
            <a:off x="1839461" y="614093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1104045" y="4186149"/>
            <a:ext cx="585470" cy="460375"/>
          </a:xfrm>
          <a:prstGeom prst="rect">
            <a:avLst/>
          </a:prstGeom>
          <a:noFill/>
        </p:spPr>
        <p:txBody>
          <a:bodyPr wrap="none" rtlCol="0">
            <a:spAutoFit/>
          </a:bodyPr>
          <a:lstStyle/>
          <a:p>
            <a:r>
              <a:rPr lang="pt-BR" sz="2400" dirty="0"/>
              <a:t>Vin</a:t>
            </a:r>
            <a:endParaRPr lang="pt-BR" sz="2400" baseline="-25000" dirty="0"/>
          </a:p>
        </p:txBody>
      </p:sp>
      <p:cxnSp>
        <p:nvCxnSpPr>
          <p:cNvPr id="37" name="Conector Reto 36"/>
          <p:cNvCxnSpPr/>
          <p:nvPr/>
        </p:nvCxnSpPr>
        <p:spPr>
          <a:xfrm>
            <a:off x="894715" y="3693795"/>
            <a:ext cx="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Elipse 37"/>
          <p:cNvSpPr/>
          <p:nvPr/>
        </p:nvSpPr>
        <p:spPr>
          <a:xfrm>
            <a:off x="668655" y="420243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5" name="Forma livre 54"/>
          <p:cNvSpPr/>
          <p:nvPr/>
        </p:nvSpPr>
        <p:spPr>
          <a:xfrm>
            <a:off x="2865120" y="2416175"/>
            <a:ext cx="777875" cy="1270000"/>
          </a:xfrm>
          <a:custGeom>
            <a:avLst/>
            <a:gdLst>
              <a:gd name="connisteX0" fmla="*/ 8255 w 777875"/>
              <a:gd name="connsiteY0" fmla="*/ 1483995 h 1483995"/>
              <a:gd name="connisteX1" fmla="*/ 0 w 777875"/>
              <a:gd name="connsiteY1" fmla="*/ 7620 h 1483995"/>
              <a:gd name="connisteX2" fmla="*/ 777875 w 777875"/>
              <a:gd name="connsiteY2" fmla="*/ 0 h 1483995"/>
            </a:gdLst>
            <a:ahLst/>
            <a:cxnLst>
              <a:cxn ang="0">
                <a:pos x="connisteX0" y="connsiteY0"/>
              </a:cxn>
              <a:cxn ang="0">
                <a:pos x="connisteX1" y="connsiteY1"/>
              </a:cxn>
              <a:cxn ang="0">
                <a:pos x="connisteX2" y="connsiteY2"/>
              </a:cxn>
            </a:cxnLst>
            <a:rect l="l" t="t" r="r" b="b"/>
            <a:pathLst>
              <a:path w="777875" h="1483995">
                <a:moveTo>
                  <a:pt x="8255" y="1483995"/>
                </a:moveTo>
                <a:lnTo>
                  <a:pt x="0" y="7620"/>
                </a:lnTo>
                <a:lnTo>
                  <a:pt x="777875"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0" name="Forma livre 59"/>
          <p:cNvSpPr/>
          <p:nvPr/>
        </p:nvSpPr>
        <p:spPr>
          <a:xfrm>
            <a:off x="4841240" y="2416175"/>
            <a:ext cx="1897380" cy="2087880"/>
          </a:xfrm>
          <a:custGeom>
            <a:avLst/>
            <a:gdLst>
              <a:gd name="connisteX0" fmla="*/ 1897380 w 1897380"/>
              <a:gd name="connsiteY0" fmla="*/ 2238375 h 2238375"/>
              <a:gd name="connisteX1" fmla="*/ 1889760 w 1897380"/>
              <a:gd name="connsiteY1" fmla="*/ 7620 h 2238375"/>
              <a:gd name="connisteX2" fmla="*/ 0 w 1897380"/>
              <a:gd name="connsiteY2" fmla="*/ 0 h 2238375"/>
            </a:gdLst>
            <a:ahLst/>
            <a:cxnLst>
              <a:cxn ang="0">
                <a:pos x="connisteX0" y="connsiteY0"/>
              </a:cxn>
              <a:cxn ang="0">
                <a:pos x="connisteX1" y="connsiteY1"/>
              </a:cxn>
              <a:cxn ang="0">
                <a:pos x="connisteX2" y="connsiteY2"/>
              </a:cxn>
            </a:cxnLst>
            <a:rect l="l" t="t" r="r" b="b"/>
            <a:pathLst>
              <a:path w="1897380" h="2238375">
                <a:moveTo>
                  <a:pt x="1897380" y="2238375"/>
                </a:moveTo>
                <a:lnTo>
                  <a:pt x="1889760" y="7620"/>
                </a:lnTo>
                <a:lnTo>
                  <a:pt x="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 name="Grupo 2"/>
          <p:cNvGrpSpPr/>
          <p:nvPr/>
        </p:nvGrpSpPr>
        <p:grpSpPr>
          <a:xfrm>
            <a:off x="1943670" y="4848246"/>
            <a:ext cx="1381894" cy="255373"/>
            <a:chOff x="4152748" y="3509451"/>
            <a:chExt cx="1381894" cy="255373"/>
          </a:xfrm>
        </p:grpSpPr>
        <p:cxnSp>
          <p:nvCxnSpPr>
            <p:cNvPr id="5" name="Conector Reto 4"/>
            <p:cNvCxnSpPr/>
            <p:nvPr/>
          </p:nvCxnSpPr>
          <p:spPr>
            <a:xfrm>
              <a:off x="4152748" y="3654460"/>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tângulo 5"/>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 name="CaixaDeTexto 47"/>
          <p:cNvSpPr txBox="1"/>
          <p:nvPr/>
        </p:nvSpPr>
        <p:spPr>
          <a:xfrm>
            <a:off x="2339755" y="5103724"/>
            <a:ext cx="448945" cy="460375"/>
          </a:xfrm>
          <a:prstGeom prst="rect">
            <a:avLst/>
          </a:prstGeom>
          <a:noFill/>
        </p:spPr>
        <p:txBody>
          <a:bodyPr wrap="none" rtlCol="0">
            <a:spAutoFit/>
          </a:bodyPr>
          <a:lstStyle/>
          <a:p>
            <a:r>
              <a:rPr lang="pt-BR" sz="2400" dirty="0"/>
              <a:t>R</a:t>
            </a:r>
            <a:r>
              <a:rPr lang="pt-BR" sz="2400" baseline="-25000" dirty="0"/>
              <a:t>3</a:t>
            </a:r>
            <a:endParaRPr lang="pt-BR" sz="2400" baseline="-25000" dirty="0"/>
          </a:p>
        </p:txBody>
      </p:sp>
      <p:sp>
        <p:nvSpPr>
          <p:cNvPr id="8" name="Espaço Reservado para Conteúdo 2"/>
          <p:cNvSpPr txBox="1"/>
          <p:nvPr/>
        </p:nvSpPr>
        <p:spPr>
          <a:xfrm>
            <a:off x="7254875" y="2856230"/>
            <a:ext cx="4482465" cy="172656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Podemos achar o valor de V</a:t>
            </a:r>
            <a:r>
              <a:rPr lang="pt-BR" b="1" baseline="-25000" dirty="0" smtClean="0">
                <a:solidFill>
                  <a:srgbClr val="C00000"/>
                </a:solidFill>
                <a:latin typeface="Comic Sans MS" panose="030F0702030302020204" pitchFamily="66" charset="0"/>
                <a:cs typeface="Comic Sans MS" panose="030F0702030302020204" pitchFamily="66" charset="0"/>
              </a:rPr>
              <a:t>0</a:t>
            </a:r>
            <a:r>
              <a:rPr lang="pt-BR" b="1" dirty="0" smtClean="0">
                <a:solidFill>
                  <a:srgbClr val="C00000"/>
                </a:solidFill>
                <a:latin typeface="Comic Sans MS" panose="030F0702030302020204" pitchFamily="66" charset="0"/>
                <a:cs typeface="Comic Sans MS" panose="030F0702030302020204" pitchFamily="66" charset="0"/>
              </a:rPr>
              <a:t> utilizando superposição: entradas Vin e -R</a:t>
            </a:r>
            <a:r>
              <a:rPr lang="pt-BR" b="1" baseline="-25000" dirty="0" smtClean="0">
                <a:solidFill>
                  <a:srgbClr val="C00000"/>
                </a:solidFill>
                <a:latin typeface="Comic Sans MS" panose="030F0702030302020204" pitchFamily="66" charset="0"/>
                <a:cs typeface="Comic Sans MS" panose="030F0702030302020204" pitchFamily="66" charset="0"/>
              </a:rPr>
              <a:t>3</a:t>
            </a:r>
            <a:r>
              <a:rPr lang="pt-BR" b="1" dirty="0" smtClean="0">
                <a:solidFill>
                  <a:srgbClr val="C00000"/>
                </a:solidFill>
                <a:latin typeface="Comic Sans MS" panose="030F0702030302020204" pitchFamily="66" charset="0"/>
                <a:cs typeface="Comic Sans MS" panose="030F0702030302020204" pitchFamily="66" charset="0"/>
              </a:rPr>
              <a:t>.Ib2 </a:t>
            </a:r>
            <a:r>
              <a:rPr lang="pt-BR" b="1" dirty="0" smtClean="0">
                <a:solidFill>
                  <a:schemeClr val="tx1"/>
                </a:solidFill>
                <a:latin typeface="Comic Sans MS" panose="030F0702030302020204" pitchFamily="66" charset="0"/>
                <a:cs typeface="Comic Sans MS" panose="030F0702030302020204" pitchFamily="66" charset="0"/>
              </a:rPr>
              <a:t> </a:t>
            </a:r>
            <a:endParaRPr lang="pt-BR" b="1"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22" name="Grupo 21"/>
          <p:cNvGrpSpPr/>
          <p:nvPr/>
        </p:nvGrpSpPr>
        <p:grpSpPr>
          <a:xfrm>
            <a:off x="1776095" y="1588135"/>
            <a:ext cx="4829810" cy="2771775"/>
            <a:chOff x="3686" y="4184"/>
            <a:chExt cx="7606" cy="4365"/>
          </a:xfrm>
        </p:grpSpPr>
        <p:grpSp>
          <p:nvGrpSpPr>
            <p:cNvPr id="57" name="Grupo 56"/>
            <p:cNvGrpSpPr/>
            <p:nvPr/>
          </p:nvGrpSpPr>
          <p:grpSpPr>
            <a:xfrm>
              <a:off x="3730" y="4184"/>
              <a:ext cx="7562" cy="4365"/>
              <a:chOff x="1953527" y="4098528"/>
              <a:chExt cx="2338386" cy="1375719"/>
            </a:xfrm>
          </p:grpSpPr>
          <p:sp>
            <p:nvSpPr>
              <p:cNvPr id="58" name="Triângulo isósceles 57"/>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59" name="Conector Reto 58"/>
              <p:cNvCxnSpPr>
                <a:stCxn id="58"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1953527" y="5026074"/>
                <a:ext cx="754830" cy="0"/>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62" name="CaixaDeTexto 8"/>
              <p:cNvSpPr txBox="1"/>
              <p:nvPr/>
            </p:nvSpPr>
            <p:spPr>
              <a:xfrm>
                <a:off x="2525191" y="4132609"/>
                <a:ext cx="288324" cy="289642"/>
              </a:xfrm>
              <a:prstGeom prst="rect">
                <a:avLst/>
              </a:prstGeom>
              <a:noFill/>
            </p:spPr>
            <p:txBody>
              <a:bodyPr wrap="square" rtlCol="0">
                <a:spAutoFit/>
              </a:bodyPr>
              <a:lstStyle/>
              <a:p>
                <a:r>
                  <a:rPr lang="pt-BR" sz="3200" dirty="0" smtClean="0"/>
                  <a:t>-</a:t>
                </a:r>
                <a:endParaRPr lang="pt-BR" sz="3200" dirty="0" smtClean="0"/>
              </a:p>
            </p:txBody>
          </p:sp>
          <p:sp>
            <p:nvSpPr>
              <p:cNvPr id="65" name="CaixaDeTexto 10"/>
              <p:cNvSpPr txBox="1"/>
              <p:nvPr/>
            </p:nvSpPr>
            <p:spPr>
              <a:xfrm>
                <a:off x="3913013" y="4558047"/>
                <a:ext cx="251095" cy="228499"/>
              </a:xfrm>
              <a:prstGeom prst="rect">
                <a:avLst/>
              </a:prstGeom>
              <a:noFill/>
            </p:spPr>
            <p:txBody>
              <a:bodyPr wrap="square" rtlCol="0">
                <a:spAutoFit/>
              </a:bodyPr>
              <a:lstStyle/>
              <a:p>
                <a:r>
                  <a:rPr lang="pt-BR" sz="2400" dirty="0" smtClean="0"/>
                  <a:t>V</a:t>
                </a:r>
                <a:r>
                  <a:rPr lang="pt-BR" sz="2400" baseline="-25000" dirty="0" smtClean="0"/>
                  <a:t>0</a:t>
                </a:r>
                <a:endParaRPr lang="pt-BR" sz="2400" dirty="0" smtClean="0"/>
              </a:p>
            </p:txBody>
          </p:sp>
        </p:grpSp>
        <p:sp>
          <p:nvSpPr>
            <p:cNvPr id="75" name="CaixaDeTexto 47"/>
            <p:cNvSpPr txBox="1"/>
            <p:nvPr/>
          </p:nvSpPr>
          <p:spPr>
            <a:xfrm>
              <a:off x="6562" y="5295"/>
              <a:ext cx="904" cy="725"/>
            </a:xfrm>
            <a:prstGeom prst="rect">
              <a:avLst/>
            </a:prstGeom>
            <a:noFill/>
          </p:spPr>
          <p:txBody>
            <a:bodyPr wrap="none" rtlCol="0">
              <a:spAutoFit/>
            </a:bodyPr>
            <a:lstStyle/>
            <a:p>
              <a:r>
                <a:rPr lang="pt-BR" sz="2400" dirty="0"/>
                <a:t>Ib1</a:t>
              </a:r>
              <a:endParaRPr lang="pt-BR" sz="2400" baseline="-25000" dirty="0"/>
            </a:p>
          </p:txBody>
        </p:sp>
        <p:cxnSp>
          <p:nvCxnSpPr>
            <p:cNvPr id="10" name="Conector Reto 9"/>
            <p:cNvCxnSpPr/>
            <p:nvPr/>
          </p:nvCxnSpPr>
          <p:spPr>
            <a:xfrm flipV="1">
              <a:off x="3686" y="5036"/>
              <a:ext cx="2527" cy="19"/>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1" name="Elipse 20"/>
            <p:cNvSpPr/>
            <p:nvPr/>
          </p:nvSpPr>
          <p:spPr>
            <a:xfrm>
              <a:off x="5876" y="5295"/>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 name="Elipse 10"/>
            <p:cNvSpPr/>
            <p:nvPr/>
          </p:nvSpPr>
          <p:spPr>
            <a:xfrm>
              <a:off x="5834" y="7392"/>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2" name="Conector de Seta Reta 11"/>
            <p:cNvCxnSpPr/>
            <p:nvPr/>
          </p:nvCxnSpPr>
          <p:spPr>
            <a:xfrm flipH="1">
              <a:off x="6213" y="5424"/>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3" name="Conector de Seta Reta 12"/>
            <p:cNvCxnSpPr/>
            <p:nvPr/>
          </p:nvCxnSpPr>
          <p:spPr>
            <a:xfrm flipH="1">
              <a:off x="6171" y="7520"/>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H="1">
              <a:off x="6150" y="7127"/>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flipH="1">
              <a:off x="6192" y="5055"/>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CaixaDeTexto 47"/>
            <p:cNvSpPr txBox="1"/>
            <p:nvPr/>
          </p:nvSpPr>
          <p:spPr>
            <a:xfrm>
              <a:off x="6520" y="7195"/>
              <a:ext cx="904" cy="725"/>
            </a:xfrm>
            <a:prstGeom prst="rect">
              <a:avLst/>
            </a:prstGeom>
            <a:noFill/>
          </p:spPr>
          <p:txBody>
            <a:bodyPr wrap="none" rtlCol="0">
              <a:spAutoFit/>
            </a:bodyPr>
            <a:lstStyle/>
            <a:p>
              <a:r>
                <a:rPr lang="pt-BR" sz="2400" dirty="0"/>
                <a:t>Ib2</a:t>
              </a:r>
              <a:endParaRPr lang="pt-BR" sz="2400" baseline="-25000" dirty="0"/>
            </a:p>
          </p:txBody>
        </p:sp>
        <p:sp>
          <p:nvSpPr>
            <p:cNvPr id="20" name="CaixaDeTexto 8"/>
            <p:cNvSpPr txBox="1"/>
            <p:nvPr/>
          </p:nvSpPr>
          <p:spPr>
            <a:xfrm>
              <a:off x="5680" y="6473"/>
              <a:ext cx="932" cy="919"/>
            </a:xfrm>
            <a:prstGeom prst="rect">
              <a:avLst/>
            </a:prstGeom>
            <a:noFill/>
          </p:spPr>
          <p:txBody>
            <a:bodyPr wrap="square" rtlCol="0">
              <a:spAutoFit/>
            </a:bodyPr>
            <a:lstStyle/>
            <a:p>
              <a:r>
                <a:rPr lang="pt-BR" sz="3200" dirty="0" smtClean="0"/>
                <a:t>+</a:t>
              </a:r>
              <a:endParaRPr lang="pt-BR" sz="3200" dirty="0" smtClean="0"/>
            </a:p>
          </p:txBody>
        </p:sp>
      </p:grpSp>
      <p:cxnSp>
        <p:nvCxnSpPr>
          <p:cNvPr id="17" name="Conector Reto 16"/>
          <p:cNvCxnSpPr/>
          <p:nvPr/>
        </p:nvCxnSpPr>
        <p:spPr>
          <a:xfrm>
            <a:off x="1596390" y="345694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Forma livre 22"/>
          <p:cNvSpPr/>
          <p:nvPr/>
        </p:nvSpPr>
        <p:spPr>
          <a:xfrm>
            <a:off x="2408555" y="2331085"/>
            <a:ext cx="340995" cy="1125220"/>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4" name="Conector de Seta Reta 23"/>
          <p:cNvCxnSpPr/>
          <p:nvPr/>
        </p:nvCxnSpPr>
        <p:spPr>
          <a:xfrm>
            <a:off x="1929130" y="2240280"/>
            <a:ext cx="38608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6" name="CaixaDeTexto 15"/>
          <p:cNvSpPr txBox="1"/>
          <p:nvPr/>
        </p:nvSpPr>
        <p:spPr>
          <a:xfrm flipH="1">
            <a:off x="2069465" y="1680845"/>
            <a:ext cx="435610" cy="46037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nvGrpSpPr>
          <p:cNvPr id="27" name="Grupo 26"/>
          <p:cNvGrpSpPr/>
          <p:nvPr/>
        </p:nvGrpSpPr>
        <p:grpSpPr>
          <a:xfrm>
            <a:off x="3133660" y="744241"/>
            <a:ext cx="1381894" cy="255373"/>
            <a:chOff x="4112743" y="3509451"/>
            <a:chExt cx="1381894" cy="255373"/>
          </a:xfrm>
        </p:grpSpPr>
        <p:cxnSp>
          <p:nvCxnSpPr>
            <p:cNvPr id="29" name="Conector Reto 2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7" name="Conector Reto 46"/>
          <p:cNvCxnSpPr/>
          <p:nvPr/>
        </p:nvCxnSpPr>
        <p:spPr>
          <a:xfrm>
            <a:off x="431031" y="330693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956725" y="1547724"/>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49" name="CaixaDeTexto 48"/>
          <p:cNvSpPr txBox="1"/>
          <p:nvPr/>
        </p:nvSpPr>
        <p:spPr>
          <a:xfrm>
            <a:off x="3602305" y="284013"/>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50" name="Conector de Seta Reta 49"/>
          <p:cNvCxnSpPr/>
          <p:nvPr/>
        </p:nvCxnSpPr>
        <p:spPr>
          <a:xfrm>
            <a:off x="4176137" y="999390"/>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4208922" y="415089"/>
            <a:ext cx="353060" cy="460375"/>
          </a:xfrm>
          <a:prstGeom prst="rect">
            <a:avLst/>
          </a:prstGeom>
          <a:noFill/>
        </p:spPr>
        <p:txBody>
          <a:bodyPr wrap="none" rtlCol="0">
            <a:spAutoFit/>
          </a:bodyPr>
          <a:lstStyle/>
          <a:p>
            <a:r>
              <a:rPr lang="pt-BR" sz="2400" dirty="0" smtClean="0"/>
              <a:t>i</a:t>
            </a:r>
            <a:r>
              <a:rPr lang="pt-BR" sz="2400" baseline="-25000" dirty="0" smtClean="0"/>
              <a:t>2</a:t>
            </a:r>
            <a:endParaRPr lang="pt-BR" sz="2400" baseline="-25000" dirty="0" smtClean="0"/>
          </a:p>
        </p:txBody>
      </p:sp>
      <p:sp>
        <p:nvSpPr>
          <p:cNvPr id="56" name="Forma livre 55"/>
          <p:cNvSpPr/>
          <p:nvPr/>
        </p:nvSpPr>
        <p:spPr>
          <a:xfrm>
            <a:off x="2314575" y="3237865"/>
            <a:ext cx="3399155" cy="1254125"/>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31" name="Grupo 30"/>
          <p:cNvGrpSpPr/>
          <p:nvPr/>
        </p:nvGrpSpPr>
        <p:grpSpPr>
          <a:xfrm>
            <a:off x="547305" y="2007891"/>
            <a:ext cx="1381894" cy="255373"/>
            <a:chOff x="4152748" y="3509451"/>
            <a:chExt cx="1381894" cy="255373"/>
          </a:xfrm>
        </p:grpSpPr>
        <p:cxnSp>
          <p:nvCxnSpPr>
            <p:cNvPr id="32" name="Conector Reto 31"/>
            <p:cNvCxnSpPr/>
            <p:nvPr/>
          </p:nvCxnSpPr>
          <p:spPr>
            <a:xfrm>
              <a:off x="4152748" y="3654460"/>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4" name="CaixaDeTexto 8"/>
          <p:cNvSpPr txBox="1"/>
          <p:nvPr/>
        </p:nvSpPr>
        <p:spPr>
          <a:xfrm>
            <a:off x="232098" y="2293503"/>
            <a:ext cx="288324" cy="461665"/>
          </a:xfrm>
          <a:prstGeom prst="rect">
            <a:avLst/>
          </a:prstGeom>
          <a:noFill/>
        </p:spPr>
        <p:txBody>
          <a:bodyPr wrap="square" rtlCol="0">
            <a:spAutoFit/>
          </a:bodyPr>
          <a:lstStyle/>
          <a:p>
            <a:r>
              <a:rPr lang="pt-BR" sz="2400" dirty="0" smtClean="0"/>
              <a:t>+</a:t>
            </a:r>
            <a:endParaRPr lang="pt-BR" sz="2400" dirty="0"/>
          </a:p>
        </p:txBody>
      </p:sp>
      <p:cxnSp>
        <p:nvCxnSpPr>
          <p:cNvPr id="35" name="Conector Reto 34"/>
          <p:cNvCxnSpPr/>
          <p:nvPr/>
        </p:nvCxnSpPr>
        <p:spPr>
          <a:xfrm>
            <a:off x="1492116" y="459979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756700" y="2645004"/>
            <a:ext cx="585470" cy="460375"/>
          </a:xfrm>
          <a:prstGeom prst="rect">
            <a:avLst/>
          </a:prstGeom>
          <a:noFill/>
        </p:spPr>
        <p:txBody>
          <a:bodyPr wrap="none" rtlCol="0">
            <a:spAutoFit/>
          </a:bodyPr>
          <a:lstStyle/>
          <a:p>
            <a:r>
              <a:rPr lang="pt-BR" sz="2400" dirty="0"/>
              <a:t>Vin</a:t>
            </a:r>
            <a:endParaRPr lang="pt-BR" sz="2400" baseline="-25000" dirty="0"/>
          </a:p>
        </p:txBody>
      </p:sp>
      <p:cxnSp>
        <p:nvCxnSpPr>
          <p:cNvPr id="37" name="Conector Reto 36"/>
          <p:cNvCxnSpPr/>
          <p:nvPr/>
        </p:nvCxnSpPr>
        <p:spPr>
          <a:xfrm>
            <a:off x="547370" y="2152650"/>
            <a:ext cx="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Elipse 37"/>
          <p:cNvSpPr/>
          <p:nvPr/>
        </p:nvSpPr>
        <p:spPr>
          <a:xfrm>
            <a:off x="321310" y="266128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5" name="Forma livre 54"/>
          <p:cNvSpPr/>
          <p:nvPr/>
        </p:nvSpPr>
        <p:spPr>
          <a:xfrm>
            <a:off x="2517775" y="875030"/>
            <a:ext cx="777875" cy="1270000"/>
          </a:xfrm>
          <a:custGeom>
            <a:avLst/>
            <a:gdLst>
              <a:gd name="connisteX0" fmla="*/ 8255 w 777875"/>
              <a:gd name="connsiteY0" fmla="*/ 1483995 h 1483995"/>
              <a:gd name="connisteX1" fmla="*/ 0 w 777875"/>
              <a:gd name="connsiteY1" fmla="*/ 7620 h 1483995"/>
              <a:gd name="connisteX2" fmla="*/ 777875 w 777875"/>
              <a:gd name="connsiteY2" fmla="*/ 0 h 1483995"/>
            </a:gdLst>
            <a:ahLst/>
            <a:cxnLst>
              <a:cxn ang="0">
                <a:pos x="connisteX0" y="connsiteY0"/>
              </a:cxn>
              <a:cxn ang="0">
                <a:pos x="connisteX1" y="connsiteY1"/>
              </a:cxn>
              <a:cxn ang="0">
                <a:pos x="connisteX2" y="connsiteY2"/>
              </a:cxn>
            </a:cxnLst>
            <a:rect l="l" t="t" r="r" b="b"/>
            <a:pathLst>
              <a:path w="777875" h="1483995">
                <a:moveTo>
                  <a:pt x="8255" y="1483995"/>
                </a:moveTo>
                <a:lnTo>
                  <a:pt x="0" y="7620"/>
                </a:lnTo>
                <a:lnTo>
                  <a:pt x="777875"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0" name="Forma livre 59"/>
          <p:cNvSpPr/>
          <p:nvPr/>
        </p:nvSpPr>
        <p:spPr>
          <a:xfrm>
            <a:off x="4493895" y="875030"/>
            <a:ext cx="1897380" cy="2087880"/>
          </a:xfrm>
          <a:custGeom>
            <a:avLst/>
            <a:gdLst>
              <a:gd name="connisteX0" fmla="*/ 1897380 w 1897380"/>
              <a:gd name="connsiteY0" fmla="*/ 2238375 h 2238375"/>
              <a:gd name="connisteX1" fmla="*/ 1889760 w 1897380"/>
              <a:gd name="connsiteY1" fmla="*/ 7620 h 2238375"/>
              <a:gd name="connisteX2" fmla="*/ 0 w 1897380"/>
              <a:gd name="connsiteY2" fmla="*/ 0 h 2238375"/>
            </a:gdLst>
            <a:ahLst/>
            <a:cxnLst>
              <a:cxn ang="0">
                <a:pos x="connisteX0" y="connsiteY0"/>
              </a:cxn>
              <a:cxn ang="0">
                <a:pos x="connisteX1" y="connsiteY1"/>
              </a:cxn>
              <a:cxn ang="0">
                <a:pos x="connisteX2" y="connsiteY2"/>
              </a:cxn>
            </a:cxnLst>
            <a:rect l="l" t="t" r="r" b="b"/>
            <a:pathLst>
              <a:path w="1897380" h="2238375">
                <a:moveTo>
                  <a:pt x="1897380" y="2238375"/>
                </a:moveTo>
                <a:lnTo>
                  <a:pt x="1889760" y="7620"/>
                </a:lnTo>
                <a:lnTo>
                  <a:pt x="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 name="Grupo 2"/>
          <p:cNvGrpSpPr/>
          <p:nvPr/>
        </p:nvGrpSpPr>
        <p:grpSpPr>
          <a:xfrm>
            <a:off x="1596325" y="3307101"/>
            <a:ext cx="1381894" cy="255373"/>
            <a:chOff x="4152748" y="3509451"/>
            <a:chExt cx="1381894" cy="255373"/>
          </a:xfrm>
        </p:grpSpPr>
        <p:cxnSp>
          <p:nvCxnSpPr>
            <p:cNvPr id="5" name="Conector Reto 4"/>
            <p:cNvCxnSpPr/>
            <p:nvPr/>
          </p:nvCxnSpPr>
          <p:spPr>
            <a:xfrm>
              <a:off x="4152748" y="3654460"/>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tângulo 5"/>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 name="CaixaDeTexto 47"/>
          <p:cNvSpPr txBox="1"/>
          <p:nvPr/>
        </p:nvSpPr>
        <p:spPr>
          <a:xfrm>
            <a:off x="1992410" y="3562579"/>
            <a:ext cx="448945" cy="460375"/>
          </a:xfrm>
          <a:prstGeom prst="rect">
            <a:avLst/>
          </a:prstGeom>
          <a:noFill/>
        </p:spPr>
        <p:txBody>
          <a:bodyPr wrap="none" rtlCol="0">
            <a:spAutoFit/>
          </a:bodyPr>
          <a:lstStyle/>
          <a:p>
            <a:r>
              <a:rPr lang="pt-BR" sz="2400" dirty="0"/>
              <a:t>R</a:t>
            </a:r>
            <a:r>
              <a:rPr lang="pt-BR" sz="2400" baseline="-25000" dirty="0"/>
              <a:t>3</a:t>
            </a:r>
            <a:endParaRPr lang="pt-BR" sz="2400" baseline="-25000" dirty="0"/>
          </a:p>
        </p:txBody>
      </p:sp>
      <p:sp>
        <p:nvSpPr>
          <p:cNvPr id="9" name="Espaço Reservado para Conteúdo 2"/>
          <p:cNvSpPr txBox="1"/>
          <p:nvPr/>
        </p:nvSpPr>
        <p:spPr>
          <a:xfrm>
            <a:off x="7559040" y="415290"/>
            <a:ext cx="3567430" cy="62420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3200" b="1" dirty="0" smtClean="0">
                <a:solidFill>
                  <a:srgbClr val="C00000"/>
                </a:solidFill>
                <a:latin typeface="Comic Sans MS" panose="030F0702030302020204" pitchFamily="66" charset="0"/>
                <a:cs typeface="Comic Sans MS" panose="030F0702030302020204" pitchFamily="66" charset="0"/>
              </a:rPr>
              <a:t> para Vin</a:t>
            </a:r>
            <a:r>
              <a:rPr lang="pt-BR" b="1" dirty="0" smtClean="0">
                <a:solidFill>
                  <a:srgbClr val="C00000"/>
                </a:solidFill>
                <a:latin typeface="Comic Sans MS" panose="030F0702030302020204" pitchFamily="66" charset="0"/>
                <a:cs typeface="Comic Sans MS" panose="030F0702030302020204" pitchFamily="66" charset="0"/>
              </a:rPr>
              <a:t> (e Ib1)</a:t>
            </a:r>
            <a:r>
              <a:rPr lang="pt-BR" b="1" dirty="0" smtClean="0">
                <a:solidFill>
                  <a:schemeClr val="tx1"/>
                </a:solidFill>
                <a:latin typeface="Comic Sans MS" panose="030F0702030302020204" pitchFamily="66" charset="0"/>
                <a:cs typeface="Comic Sans MS" panose="030F0702030302020204" pitchFamily="66" charset="0"/>
              </a:rPr>
              <a:t> </a:t>
            </a:r>
            <a:endParaRPr lang="pt-BR" b="1"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68" name="CaixaDeTexto 41"/>
              <p:cNvSpPr txBox="1"/>
              <p:nvPr/>
            </p:nvSpPr>
            <p:spPr>
              <a:xfrm>
                <a:off x="7358283" y="1220603"/>
                <a:ext cx="4219575" cy="932180"/>
              </a:xfrm>
              <a:prstGeom prst="rect">
                <a:avLst/>
              </a:prstGeom>
              <a:noFill/>
              <a:ln w="25400">
                <a:solidFill>
                  <a:srgbClr val="FFFF00"/>
                </a:solidFill>
              </a:ln>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f>
                      <m:fPr>
                        <m:ctrlPr>
                          <a:rPr lang="en-US" alt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oMath>
                </a14:m>
                <a:r>
                  <a:rPr lang="pt-BR" altLang="en-US" sz="3600" dirty="0" smtClean="0">
                    <a:latin typeface="Cambria Math" panose="02040503050406030204" pitchFamily="18" charset="0"/>
                    <a:cs typeface="Cambria Math" panose="02040503050406030204" pitchFamily="18" charset="0"/>
                  </a:rPr>
                  <a:t>+</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𝐼</m:t>
                        </m:r>
                      </m:e>
                      <m:sub>
                        <m:r>
                          <a:rPr lang="en-US" altLang="pt-BR" sz="3600" i="1" dirty="0" smtClean="0">
                            <a:latin typeface="Cambria Math" panose="02040503050406030204" pitchFamily="18" charset="0"/>
                            <a:cs typeface="Cambria Math" panose="02040503050406030204" pitchFamily="18" charset="0"/>
                          </a:rPr>
                          <m:t>𝑏</m:t>
                        </m:r>
                        <m:r>
                          <a:rPr lang="en-US" altLang="pt-BR" sz="3600" i="1" dirty="0" smtClean="0">
                            <a:latin typeface="Cambria Math" panose="02040503050406030204" pitchFamily="18" charset="0"/>
                            <a:cs typeface="Cambria Math" panose="02040503050406030204" pitchFamily="18" charset="0"/>
                          </a:rPr>
                          <m:t>1</m:t>
                        </m:r>
                      </m:sub>
                    </m:sSub>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8" name="CaixaDeTexto 41"/>
              <p:cNvSpPr txBox="1">
                <a:spLocks noRot="1" noChangeAspect="1" noMove="1" noResize="1" noEditPoints="1" noAdjustHandles="1" noChangeArrowheads="1" noChangeShapeType="1" noTextEdit="1"/>
              </p:cNvSpPr>
              <p:nvPr/>
            </p:nvSpPr>
            <p:spPr>
              <a:xfrm>
                <a:off x="7358283" y="1220603"/>
                <a:ext cx="4219575" cy="932180"/>
              </a:xfrm>
              <a:prstGeom prst="rect">
                <a:avLst/>
              </a:prstGeom>
              <a:blipFill rotWithShape="1">
                <a:blip r:embed="rId1"/>
                <a:stretch>
                  <a:fillRect l="-314" t="-1377" r="-830" b="-1348"/>
                </a:stretch>
              </a:blipFill>
              <a:ln w="25400">
                <a:solidFill>
                  <a:srgbClr val="FFFF00"/>
                </a:solidFill>
              </a:ln>
            </p:spPr>
            <p:txBody>
              <a:bodyPr/>
              <a:lstStyle/>
              <a:p>
                <a:r>
                  <a:rPr lang="pt-BR" altLang="en-US">
                    <a:noFill/>
                  </a:rPr>
                  <a:t> </a:t>
                </a:r>
              </a:p>
            </p:txBody>
          </p:sp>
        </mc:Fallback>
      </mc:AlternateContent>
      <p:sp>
        <p:nvSpPr>
          <p:cNvPr id="15" name="Caixa de Texto 14"/>
          <p:cNvSpPr txBox="1"/>
          <p:nvPr/>
        </p:nvSpPr>
        <p:spPr>
          <a:xfrm>
            <a:off x="6391275" y="2486025"/>
            <a:ext cx="5547995" cy="1076325"/>
          </a:xfrm>
          <a:prstGeom prst="rect">
            <a:avLst/>
          </a:prstGeom>
          <a:noFill/>
        </p:spPr>
        <p:txBody>
          <a:bodyPr wrap="square" rtlCol="0" anchor="t">
            <a:spAutoFit/>
          </a:bodyPr>
          <a:lstStyle/>
          <a:p>
            <a:pPr algn="ctr"/>
            <a:r>
              <a:rPr lang="pt-BR" b="1" dirty="0" smtClean="0">
                <a:solidFill>
                  <a:srgbClr val="C00000"/>
                </a:solidFill>
                <a:latin typeface="Comic Sans MS" panose="030F0702030302020204" pitchFamily="66" charset="0"/>
                <a:cs typeface="Comic Sans MS" panose="030F0702030302020204" pitchFamily="66" charset="0"/>
                <a:sym typeface="+mn-ea"/>
              </a:rPr>
              <a:t> </a:t>
            </a:r>
            <a:r>
              <a:rPr lang="pt-BR" sz="3200" b="1" dirty="0" smtClean="0">
                <a:solidFill>
                  <a:srgbClr val="C00000"/>
                </a:solidFill>
                <a:latin typeface="Comic Sans MS" panose="030F0702030302020204" pitchFamily="66" charset="0"/>
                <a:cs typeface="Comic Sans MS" panose="030F0702030302020204" pitchFamily="66" charset="0"/>
                <a:sym typeface="+mn-ea"/>
              </a:rPr>
              <a:t>para Ib2 (-R</a:t>
            </a:r>
            <a:r>
              <a:rPr lang="pt-BR" sz="3200" b="1" baseline="-25000" dirty="0" smtClean="0">
                <a:solidFill>
                  <a:srgbClr val="C00000"/>
                </a:solidFill>
                <a:latin typeface="Comic Sans MS" panose="030F0702030302020204" pitchFamily="66" charset="0"/>
                <a:cs typeface="Comic Sans MS" panose="030F0702030302020204" pitchFamily="66" charset="0"/>
                <a:sym typeface="+mn-ea"/>
              </a:rPr>
              <a:t>3</a:t>
            </a:r>
            <a:r>
              <a:rPr lang="pt-BR" sz="3200" b="1" dirty="0" smtClean="0">
                <a:solidFill>
                  <a:srgbClr val="C00000"/>
                </a:solidFill>
                <a:latin typeface="Comic Sans MS" panose="030F0702030302020204" pitchFamily="66" charset="0"/>
                <a:cs typeface="Comic Sans MS" panose="030F0702030302020204" pitchFamily="66" charset="0"/>
                <a:sym typeface="+mn-ea"/>
              </a:rPr>
              <a:t>.Ib2 e (amplificador não inversor)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18" name="CaixaDeTexto 41"/>
              <p:cNvSpPr txBox="1"/>
              <p:nvPr/>
            </p:nvSpPr>
            <p:spPr>
              <a:xfrm>
                <a:off x="6907433" y="3801878"/>
                <a:ext cx="4218940" cy="932180"/>
              </a:xfrm>
              <a:prstGeom prst="rect">
                <a:avLst/>
              </a:prstGeom>
              <a:noFill/>
              <a:ln w="25400">
                <a:solidFill>
                  <a:srgbClr val="FFFF00"/>
                </a:solidFill>
              </a:ln>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3</m:t>
                            </m:r>
                          </m:sub>
                        </m:sSub>
                        <m:r>
                          <a:rPr lang="en-US" altLang="pt-BR" sz="3600" i="1" dirty="0" smtClean="0">
                            <a:latin typeface="Cambria Math" panose="02040503050406030204" pitchFamily="18" charset="0"/>
                            <a:cs typeface="Cambria Math" panose="02040503050406030204" pitchFamily="18" charset="0"/>
                          </a:rPr>
                          <m:t>𝐼</m:t>
                        </m:r>
                      </m:e>
                      <m:sub>
                        <m:r>
                          <a:rPr lang="en-US" altLang="pt-BR" sz="3600" i="1" dirty="0" smtClean="0">
                            <a:latin typeface="Cambria Math" panose="02040503050406030204" pitchFamily="18" charset="0"/>
                            <a:cs typeface="Cambria Math" panose="02040503050406030204" pitchFamily="18" charset="0"/>
                          </a:rPr>
                          <m:t>𝑏</m:t>
                        </m:r>
                        <m:r>
                          <a:rPr lang="en-US" altLang="pt-BR" sz="3600" i="1" dirty="0" smtClean="0">
                            <a:latin typeface="Cambria Math" panose="02040503050406030204" pitchFamily="18" charset="0"/>
                            <a:cs typeface="Cambria Math" panose="02040503050406030204" pitchFamily="18" charset="0"/>
                          </a:rPr>
                          <m:t>2</m:t>
                        </m:r>
                      </m:sub>
                    </m:sSub>
                    <m:r>
                      <a:rPr lang="en-US" altLang="pt-BR" sz="3600" i="1" dirty="0" smtClean="0">
                        <a:latin typeface="Cambria Math" panose="02040503050406030204" pitchFamily="18" charset="0"/>
                        <a:cs typeface="Cambria Math" panose="02040503050406030204" pitchFamily="18" charset="0"/>
                      </a:rPr>
                      <m:t>(</m:t>
                    </m:r>
                    <m:f>
                      <m:fPr>
                        <m:ctrlPr>
                          <a:rPr lang="en-US" alt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oMath>
                </a14:m>
                <a:r>
                  <a:rPr lang="pt-BR" altLang="en-US" sz="3600" dirty="0" smtClean="0">
                    <a:latin typeface="Cambria Math" panose="02040503050406030204" pitchFamily="18" charset="0"/>
                    <a:cs typeface="Cambria Math" panose="02040503050406030204" pitchFamily="18" charset="0"/>
                  </a:rPr>
                  <a:t>+1)</a:t>
                </a:r>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18" name="CaixaDeTexto 41"/>
              <p:cNvSpPr txBox="1">
                <a:spLocks noRot="1" noChangeAspect="1" noMove="1" noResize="1" noEditPoints="1" noAdjustHandles="1" noChangeArrowheads="1" noChangeShapeType="1" noTextEdit="1"/>
              </p:cNvSpPr>
              <p:nvPr/>
            </p:nvSpPr>
            <p:spPr>
              <a:xfrm>
                <a:off x="6907433" y="3801878"/>
                <a:ext cx="4218940" cy="932180"/>
              </a:xfrm>
              <a:prstGeom prst="rect">
                <a:avLst/>
              </a:prstGeom>
              <a:blipFill rotWithShape="1">
                <a:blip r:embed="rId2"/>
                <a:stretch>
                  <a:fillRect l="-314" t="-1377" r="-830" b="-1348"/>
                </a:stretch>
              </a:blipFill>
              <a:ln w="25400">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5" name="CaixaDeTexto 41"/>
              <p:cNvSpPr txBox="1"/>
              <p:nvPr/>
            </p:nvSpPr>
            <p:spPr>
              <a:xfrm>
                <a:off x="646845" y="5460879"/>
                <a:ext cx="10786110" cy="895350"/>
              </a:xfrm>
              <a:prstGeom prst="rect">
                <a:avLst/>
              </a:prstGeom>
              <a:noFill/>
              <a:ln w="25400">
                <a:solidFill>
                  <a:srgbClr val="FFFF00"/>
                </a:solidFill>
              </a:ln>
            </p:spPr>
            <p:txBody>
              <a:bodyPr wrap="none" rtlCol="0">
                <a:spAutoFit/>
              </a:bodyPr>
              <a:lstStyle/>
              <a:p>
                <a:pPr algn="l"/>
                <a:r>
                  <a:rPr lang="pt-BR" sz="3600" dirty="0" smtClean="0"/>
                  <a:t> </a:t>
                </a:r>
                <a14:m>
                  <m:oMath xmlns:m="http://schemas.openxmlformats.org/officeDocument/2006/math">
                    <m:sSub>
                      <m:sSubPr>
                        <m:ctrlPr>
                          <a:rPr 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0</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𝑖𝑛</m:t>
                        </m:r>
                      </m:sub>
                    </m:sSub>
                    <m:f>
                      <m:fPr>
                        <m:ctrlPr>
                          <a:rPr lang="en-US" altLang="pt-BR" sz="2800" i="1" dirty="0" smtClean="0">
                            <a:latin typeface="Cambria Math" panose="02040503050406030204" pitchFamily="18" charset="0"/>
                            <a:cs typeface="Cambria Math" panose="02040503050406030204" pitchFamily="18" charset="0"/>
                          </a:rPr>
                        </m:ctrlPr>
                      </m:fPr>
                      <m:num>
                        <m:sSub>
                          <m:sSubPr>
                            <m:ctrlPr>
                              <a:rPr 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2</m:t>
                            </m:r>
                          </m:sub>
                        </m:sSub>
                      </m:num>
                      <m:den>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1</m:t>
                            </m:r>
                          </m:sub>
                        </m:sSub>
                      </m:den>
                    </m:f>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𝐼</m:t>
                        </m:r>
                      </m:e>
                      <m:sub>
                        <m:r>
                          <a:rPr lang="en-US" altLang="pt-BR" sz="2800" i="1" dirty="0" smtClean="0">
                            <a:latin typeface="Cambria Math" panose="02040503050406030204" pitchFamily="18" charset="0"/>
                            <a:cs typeface="Cambria Math" panose="02040503050406030204" pitchFamily="18" charset="0"/>
                          </a:rPr>
                          <m:t>𝑏</m:t>
                        </m:r>
                      </m:sub>
                    </m:sSub>
                    <m:d>
                      <m:dPr>
                        <m:ctrlPr>
                          <a:rPr lang="en-US" altLang="pt-BR" sz="2800" i="1" dirty="0" smtClean="0">
                            <a:latin typeface="Cambria Math" panose="02040503050406030204" pitchFamily="18" charset="0"/>
                            <a:cs typeface="Cambria Math" panose="02040503050406030204" pitchFamily="18" charset="0"/>
                          </a:rPr>
                        </m:ctrlPr>
                      </m:dPr>
                      <m:e>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2</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3</m:t>
                            </m:r>
                          </m:sub>
                        </m:sSub>
                        <m:d>
                          <m:dPr>
                            <m:ctrlPr>
                              <a:rPr lang="en-US" altLang="pt-BR" sz="2800" i="1" dirty="0" smtClean="0">
                                <a:latin typeface="Cambria Math" panose="02040503050406030204" pitchFamily="18" charset="0"/>
                                <a:cs typeface="Cambria Math" panose="02040503050406030204" pitchFamily="18" charset="0"/>
                              </a:rPr>
                            </m:ctrlPr>
                          </m:dPr>
                          <m:e>
                            <m:f>
                              <m:fPr>
                                <m:ctrlPr>
                                  <a:rPr lang="en-US" altLang="pt-BR" sz="2800" i="1" dirty="0" smtClean="0">
                                    <a:latin typeface="Cambria Math" panose="02040503050406030204" pitchFamily="18" charset="0"/>
                                    <a:cs typeface="Cambria Math" panose="02040503050406030204" pitchFamily="18" charset="0"/>
                                  </a:rPr>
                                </m:ctrlPr>
                              </m:fPr>
                              <m:num>
                                <m:sSub>
                                  <m:sSubPr>
                                    <m:ctrlPr>
                                      <a:rPr 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2</m:t>
                                    </m:r>
                                  </m:sub>
                                </m:sSub>
                              </m:num>
                              <m:den>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1</m:t>
                                    </m:r>
                                  </m:sub>
                                </m:sSub>
                              </m:den>
                            </m:f>
                            <m:r>
                              <a:rPr lang="pt-BR" altLang="pt-BR" sz="2800" b="0" i="1" dirty="0" smtClean="0">
                                <a:latin typeface="Cambria Math" panose="02040503050406030204" pitchFamily="18" charset="0"/>
                                <a:cs typeface="Cambria Math" panose="02040503050406030204" pitchFamily="18" charset="0"/>
                              </a:rPr>
                              <m:t>+</m:t>
                            </m:r>
                            <m:r>
                              <a:rPr lang="pt-BR" altLang="pt-BR" sz="2800" b="0" i="1" dirty="0" smtClean="0">
                                <a:latin typeface="Cambria Math" panose="02040503050406030204" pitchFamily="18" charset="0"/>
                                <a:cs typeface="Cambria Math" panose="02040503050406030204" pitchFamily="18" charset="0"/>
                              </a:rPr>
                              <m:t>1</m:t>
                            </m:r>
                          </m:e>
                        </m:d>
                      </m:e>
                    </m:d>
                    <m:r>
                      <a:rPr lang="pt-BR" altLang="pt-BR" sz="2800" b="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𝑖𝑛</m:t>
                        </m:r>
                      </m:sub>
                    </m:sSub>
                    <m:f>
                      <m:fPr>
                        <m:ctrlPr>
                          <a:rPr lang="en-US" altLang="pt-BR" sz="2800" i="1" dirty="0" smtClean="0">
                            <a:latin typeface="Cambria Math" panose="02040503050406030204" pitchFamily="18" charset="0"/>
                            <a:cs typeface="Cambria Math" panose="02040503050406030204" pitchFamily="18" charset="0"/>
                          </a:rPr>
                        </m:ctrlPr>
                      </m:fPr>
                      <m:num>
                        <m:sSub>
                          <m:sSubPr>
                            <m:ctrlPr>
                              <a:rPr 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2</m:t>
                            </m:r>
                          </m:sub>
                        </m:sSub>
                      </m:num>
                      <m:den>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1</m:t>
                            </m:r>
                          </m:sub>
                        </m:sSub>
                      </m:den>
                    </m:f>
                    <m:r>
                      <a:rPr lang="en-US" altLang="pt-BR" sz="2800" i="1" dirty="0" smtClean="0">
                        <a:latin typeface="Cambria Math" panose="02040503050406030204" pitchFamily="18" charset="0"/>
                        <a:cs typeface="Cambria Math" panose="02040503050406030204" pitchFamily="18" charset="0"/>
                      </a:rPr>
                      <m:t>+</m:t>
                    </m:r>
                    <m:sSub>
                      <m:sSubPr>
                        <m:ctrlPr>
                          <a:rPr lang="pt-BR" altLang="pt-BR" sz="2800" b="0" i="1" dirty="0" smtClean="0">
                            <a:latin typeface="Cambria Math" panose="02040503050406030204" pitchFamily="18" charset="0"/>
                          </a:rPr>
                        </m:ctrlPr>
                      </m:sSubPr>
                      <m:e>
                        <m:r>
                          <a:rPr lang="pt-BR" altLang="pt-BR" sz="2800" b="0" i="1" dirty="0" smtClean="0">
                            <a:latin typeface="Cambria Math" panose="02040503050406030204" pitchFamily="18" charset="0"/>
                          </a:rPr>
                          <m:t>𝐼</m:t>
                        </m:r>
                      </m:e>
                      <m:sub>
                        <m:r>
                          <a:rPr lang="pt-BR" altLang="pt-BR" sz="2800" b="0" i="1" dirty="0" smtClean="0">
                            <a:latin typeface="Cambria Math" panose="02040503050406030204" pitchFamily="18" charset="0"/>
                          </a:rPr>
                          <m:t>𝑏</m:t>
                        </m:r>
                      </m:sub>
                    </m:sSub>
                    <m:sSub>
                      <m:sSubPr>
                        <m:ctrlPr>
                          <a:rPr lang="pt-BR" altLang="pt-BR" sz="2800" b="0" i="1" dirty="0" smtClean="0">
                            <a:latin typeface="Cambria Math" panose="02040503050406030204" pitchFamily="18" charset="0"/>
                            <a:cs typeface="Cambria Math" panose="02040503050406030204" pitchFamily="18" charset="0"/>
                          </a:rPr>
                        </m:ctrlPr>
                      </m:sSubPr>
                      <m:e>
                        <m:r>
                          <a:rPr lang="en-US" altLang="pt-BR" sz="2800" b="0" i="1" dirty="0" smtClean="0">
                            <a:latin typeface="Cambria Math" panose="02040503050406030204" pitchFamily="18" charset="0"/>
                            <a:cs typeface="Cambria Math" panose="02040503050406030204" pitchFamily="18" charset="0"/>
                          </a:rPr>
                          <m:t>𝑅</m:t>
                        </m:r>
                      </m:e>
                      <m:sub>
                        <m:r>
                          <a:rPr lang="en-US" altLang="pt-BR" sz="2800" b="0" i="1" dirty="0" smtClean="0">
                            <a:latin typeface="Cambria Math" panose="02040503050406030204" pitchFamily="18" charset="0"/>
                            <a:cs typeface="Cambria Math" panose="02040503050406030204" pitchFamily="18" charset="0"/>
                          </a:rPr>
                          <m:t>2</m:t>
                        </m:r>
                      </m:sub>
                    </m:sSub>
                    <m:r>
                      <a:rPr lang="pt-BR" altLang="pt-BR" sz="2800" b="0" i="1" dirty="0" smtClean="0">
                        <a:latin typeface="Cambria Math" panose="02040503050406030204" pitchFamily="18" charset="0"/>
                      </a:rPr>
                      <m:t>(</m:t>
                    </m:r>
                    <m:r>
                      <a:rPr lang="en-US" altLang="pt-BR" sz="2800" b="0" i="1" dirty="0" smtClean="0">
                        <a:latin typeface="Cambria Math" panose="02040503050406030204" pitchFamily="18" charset="0"/>
                      </a:rPr>
                      <m:t>1</m:t>
                    </m:r>
                    <m:r>
                      <a:rPr lang="pt-BR" altLang="pt-BR" sz="2800" b="0" i="1" dirty="0" smtClean="0">
                        <a:latin typeface="Cambria Math" panose="02040503050406030204" pitchFamily="18" charset="0"/>
                      </a:rPr>
                      <m:t>−</m:t>
                    </m:r>
                    <m:sSub>
                      <m:sSubPr>
                        <m:ctrlPr>
                          <a:rPr lang="pt-BR" altLang="pt-BR" sz="2800" b="0" i="1" dirty="0" smtClean="0">
                            <a:latin typeface="Cambria Math" panose="02040503050406030204" pitchFamily="18" charset="0"/>
                          </a:rPr>
                        </m:ctrlPr>
                      </m:sSubPr>
                      <m:e>
                        <m:r>
                          <a:rPr lang="pt-BR" altLang="pt-BR" sz="2800" b="0" i="1" dirty="0" smtClean="0">
                            <a:latin typeface="Cambria Math" panose="02040503050406030204" pitchFamily="18" charset="0"/>
                          </a:rPr>
                          <m:t>𝑅</m:t>
                        </m:r>
                      </m:e>
                      <m:sub>
                        <m:r>
                          <a:rPr lang="pt-BR" altLang="pt-BR" sz="2800" b="0" i="1" dirty="0" smtClean="0">
                            <a:latin typeface="Cambria Math" panose="02040503050406030204" pitchFamily="18" charset="0"/>
                          </a:rPr>
                          <m:t>3</m:t>
                        </m:r>
                      </m:sub>
                    </m:sSub>
                    <m:f>
                      <m:fPr>
                        <m:ctrlPr>
                          <a:rPr lang="pt-BR" altLang="pt-BR" sz="2800" b="0" i="1" dirty="0" smtClean="0">
                            <a:latin typeface="Cambria Math" panose="02040503050406030204" pitchFamily="18" charset="0"/>
                          </a:rPr>
                        </m:ctrlPr>
                      </m:fPr>
                      <m:num>
                        <m:sSub>
                          <m:sSubPr>
                            <m:ctrlPr>
                              <a:rPr lang="pt-BR" altLang="pt-BR" sz="2800" b="0" i="1" dirty="0" smtClean="0">
                                <a:latin typeface="Cambria Math" panose="02040503050406030204" pitchFamily="18" charset="0"/>
                              </a:rPr>
                            </m:ctrlPr>
                          </m:sSubPr>
                          <m:e>
                            <m:r>
                              <a:rPr lang="pt-BR" altLang="pt-BR" sz="2800" b="0" i="1" dirty="0" smtClean="0">
                                <a:latin typeface="Cambria Math" panose="02040503050406030204" pitchFamily="18" charset="0"/>
                              </a:rPr>
                              <m:t>𝑅</m:t>
                            </m:r>
                          </m:e>
                          <m:sub>
                            <m:r>
                              <a:rPr lang="pt-BR" altLang="pt-BR" sz="2800" b="0" i="1" dirty="0" smtClean="0">
                                <a:latin typeface="Cambria Math" panose="02040503050406030204" pitchFamily="18" charset="0"/>
                              </a:rPr>
                              <m:t>2</m:t>
                            </m:r>
                          </m:sub>
                        </m:sSub>
                        <m:r>
                          <a:rPr lang="pt-BR" altLang="pt-BR" sz="2800" b="0" i="1" dirty="0" smtClean="0">
                            <a:latin typeface="Cambria Math" panose="02040503050406030204" pitchFamily="18" charset="0"/>
                          </a:rPr>
                          <m:t>+</m:t>
                        </m:r>
                        <m:sSub>
                          <m:sSubPr>
                            <m:ctrlPr>
                              <a:rPr lang="pt-BR" altLang="pt-BR" sz="2800" b="0" i="1" dirty="0" smtClean="0">
                                <a:latin typeface="Cambria Math" panose="02040503050406030204" pitchFamily="18" charset="0"/>
                              </a:rPr>
                            </m:ctrlPr>
                          </m:sSubPr>
                          <m:e>
                            <m:r>
                              <a:rPr lang="pt-BR" altLang="pt-BR" sz="2800" b="0" i="1" dirty="0" smtClean="0">
                                <a:latin typeface="Cambria Math" panose="02040503050406030204" pitchFamily="18" charset="0"/>
                              </a:rPr>
                              <m:t>𝑅</m:t>
                            </m:r>
                          </m:e>
                          <m:sub>
                            <m:r>
                              <a:rPr lang="pt-BR" altLang="pt-BR" sz="2800" b="0" i="1" dirty="0" smtClean="0">
                                <a:latin typeface="Cambria Math" panose="02040503050406030204" pitchFamily="18" charset="0"/>
                              </a:rPr>
                              <m:t>1</m:t>
                            </m:r>
                          </m:sub>
                        </m:sSub>
                      </m:num>
                      <m:den>
                        <m:sSub>
                          <m:sSubPr>
                            <m:ctrlPr>
                              <a:rPr lang="pt-BR" altLang="pt-BR" sz="2800" b="0" i="1" dirty="0" smtClean="0">
                                <a:latin typeface="Cambria Math" panose="02040503050406030204" pitchFamily="18" charset="0"/>
                              </a:rPr>
                            </m:ctrlPr>
                          </m:sSubPr>
                          <m:e>
                            <m:sSub>
                              <m:sSubPr>
                                <m:ctrlPr>
                                  <a:rPr lang="pt-BR" altLang="pt-BR" sz="2800" b="0" i="1" dirty="0" smtClean="0">
                                    <a:latin typeface="Cambria Math" panose="02040503050406030204" pitchFamily="18" charset="0"/>
                                    <a:cs typeface="Cambria Math" panose="02040503050406030204" pitchFamily="18" charset="0"/>
                                  </a:rPr>
                                </m:ctrlPr>
                              </m:sSubPr>
                              <m:e>
                                <m:r>
                                  <a:rPr lang="en-US" altLang="pt-BR" sz="2800" b="0" i="1" dirty="0" smtClean="0">
                                    <a:latin typeface="Cambria Math" panose="02040503050406030204" pitchFamily="18" charset="0"/>
                                    <a:cs typeface="Cambria Math" panose="02040503050406030204" pitchFamily="18" charset="0"/>
                                  </a:rPr>
                                  <m:t>𝑅</m:t>
                                </m:r>
                              </m:e>
                              <m:sub>
                                <m:r>
                                  <a:rPr lang="en-US" altLang="pt-BR" sz="2800" b="0" i="1" dirty="0" smtClean="0">
                                    <a:latin typeface="Cambria Math" panose="02040503050406030204" pitchFamily="18" charset="0"/>
                                    <a:cs typeface="Cambria Math" panose="02040503050406030204" pitchFamily="18" charset="0"/>
                                  </a:rPr>
                                  <m:t>2</m:t>
                                </m:r>
                              </m:sub>
                            </m:sSub>
                            <m:r>
                              <a:rPr lang="pt-BR" altLang="pt-BR" sz="2800" b="0" i="1" dirty="0" smtClean="0">
                                <a:latin typeface="Cambria Math" panose="02040503050406030204" pitchFamily="18" charset="0"/>
                              </a:rPr>
                              <m:t>𝑅</m:t>
                            </m:r>
                          </m:e>
                          <m:sub>
                            <m:r>
                              <a:rPr lang="pt-BR" altLang="pt-BR" sz="2800" b="0" i="1" dirty="0" smtClean="0">
                                <a:latin typeface="Cambria Math" panose="02040503050406030204" pitchFamily="18" charset="0"/>
                              </a:rPr>
                              <m:t>1</m:t>
                            </m:r>
                          </m:sub>
                        </m:sSub>
                      </m:den>
                    </m:f>
                    <m:r>
                      <a:rPr lang="pt-BR" altLang="pt-BR" sz="2800" b="0" i="1" dirty="0" smtClean="0">
                        <a:latin typeface="Cambria Math" panose="02040503050406030204" pitchFamily="18" charset="0"/>
                      </a:rPr>
                      <m:t>)</m:t>
                    </m:r>
                  </m:oMath>
                </a14:m>
                <a:endParaRPr lang="pt-BR" altLang="pt-BR" sz="2800" b="0" i="1" dirty="0" smtClean="0">
                  <a:latin typeface="Cambria Math" panose="02040503050406030204" pitchFamily="18" charset="0"/>
                  <a:cs typeface="Cambria Math" panose="02040503050406030204" pitchFamily="18" charset="0"/>
                </a:endParaRPr>
              </a:p>
            </p:txBody>
          </p:sp>
        </mc:Choice>
        <mc:Fallback>
          <p:sp>
            <p:nvSpPr>
              <p:cNvPr id="25" name="CaixaDeTexto 41"/>
              <p:cNvSpPr txBox="1">
                <a:spLocks noRot="1" noChangeAspect="1" noMove="1" noResize="1" noEditPoints="1" noAdjustHandles="1" noChangeArrowheads="1" noChangeShapeType="1" noTextEdit="1"/>
              </p:cNvSpPr>
              <p:nvPr/>
            </p:nvSpPr>
            <p:spPr>
              <a:xfrm>
                <a:off x="646845" y="5460879"/>
                <a:ext cx="10786110" cy="895350"/>
              </a:xfrm>
              <a:prstGeom prst="rect">
                <a:avLst/>
              </a:prstGeom>
              <a:blipFill rotWithShape="1">
                <a:blip r:embed="rId3"/>
                <a:stretch>
                  <a:fillRect l="-122" t="-1476" r="-114" b="-1361"/>
                </a:stretch>
              </a:blipFill>
              <a:ln w="25400">
                <a:solidFill>
                  <a:srgbClr val="FFFF00"/>
                </a:solidFill>
              </a:ln>
            </p:spPr>
            <p:txBody>
              <a:bodyPr/>
              <a:lstStyle/>
              <a:p>
                <a:r>
                  <a:rPr lang="pt-BR" altLang="en-US">
                    <a:noFill/>
                  </a:rPr>
                  <a:t> </a:t>
                </a:r>
              </a:p>
            </p:txBody>
          </p:sp>
        </mc:Fallback>
      </mc:AlternateContent>
      <p:sp>
        <p:nvSpPr>
          <p:cNvPr id="28" name="Caixa de Texto 27"/>
          <p:cNvSpPr txBox="1"/>
          <p:nvPr/>
        </p:nvSpPr>
        <p:spPr>
          <a:xfrm>
            <a:off x="606547" y="4657222"/>
            <a:ext cx="10442575" cy="768350"/>
          </a:xfrm>
          <a:prstGeom prst="rect">
            <a:avLst/>
          </a:prstGeom>
          <a:noFill/>
        </p:spPr>
        <p:txBody>
          <a:bodyPr wrap="square" rtlCol="0" anchor="t">
            <a:spAutoFit/>
          </a:bodyPr>
          <a:lstStyle/>
          <a:p>
            <a:pPr algn="ctr"/>
            <a:r>
              <a:rPr lang="pt-BR" sz="2800" b="1" dirty="0" smtClean="0">
                <a:solidFill>
                  <a:srgbClr val="C00000"/>
                </a:solidFill>
                <a:latin typeface="Comic Sans MS" panose="030F0702030302020204" pitchFamily="66" charset="0"/>
                <a:cs typeface="Comic Sans MS" panose="030F0702030302020204" pitchFamily="66" charset="0"/>
                <a:sym typeface="+mn-ea"/>
              </a:rPr>
              <a:t>considerando apenas o efeito de Ib1 = Ib2 = Ib</a:t>
            </a:r>
            <a:r>
              <a:rPr lang="pt-BR" sz="4400" b="1" dirty="0" smtClean="0">
                <a:solidFill>
                  <a:srgbClr val="C00000"/>
                </a:solidFill>
                <a:latin typeface="Comic Sans MS" panose="030F0702030302020204" pitchFamily="66" charset="0"/>
                <a:cs typeface="Comic Sans MS" panose="030F0702030302020204" pitchFamily="66" charset="0"/>
                <a:sym typeface="+mn-ea"/>
              </a:rPr>
              <a:t> </a:t>
            </a:r>
            <a:endParaRPr lang="pt-BR" altLang="en-US" sz="4400" b="1" dirty="0" smtClean="0">
              <a:solidFill>
                <a:srgbClr val="C00000"/>
              </a:solidFill>
              <a:latin typeface="Comic Sans MS" panose="030F0702030302020204" pitchFamily="66"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22" name="Grupo 21"/>
          <p:cNvGrpSpPr/>
          <p:nvPr/>
        </p:nvGrpSpPr>
        <p:grpSpPr>
          <a:xfrm>
            <a:off x="1776095" y="1588135"/>
            <a:ext cx="4829810" cy="2771775"/>
            <a:chOff x="3686" y="4184"/>
            <a:chExt cx="7606" cy="4365"/>
          </a:xfrm>
        </p:grpSpPr>
        <p:grpSp>
          <p:nvGrpSpPr>
            <p:cNvPr id="57" name="Grupo 56"/>
            <p:cNvGrpSpPr/>
            <p:nvPr/>
          </p:nvGrpSpPr>
          <p:grpSpPr>
            <a:xfrm>
              <a:off x="3730" y="4184"/>
              <a:ext cx="7562" cy="4365"/>
              <a:chOff x="1953527" y="4098528"/>
              <a:chExt cx="2338386" cy="1375719"/>
            </a:xfrm>
          </p:grpSpPr>
          <p:sp>
            <p:nvSpPr>
              <p:cNvPr id="58" name="Triângulo isósceles 57"/>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59" name="Conector Reto 58"/>
              <p:cNvCxnSpPr>
                <a:stCxn id="58"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1953527" y="5026074"/>
                <a:ext cx="754830" cy="0"/>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62" name="CaixaDeTexto 8"/>
              <p:cNvSpPr txBox="1"/>
              <p:nvPr/>
            </p:nvSpPr>
            <p:spPr>
              <a:xfrm>
                <a:off x="2525191" y="4132609"/>
                <a:ext cx="288324" cy="289642"/>
              </a:xfrm>
              <a:prstGeom prst="rect">
                <a:avLst/>
              </a:prstGeom>
              <a:noFill/>
            </p:spPr>
            <p:txBody>
              <a:bodyPr wrap="square" rtlCol="0">
                <a:spAutoFit/>
              </a:bodyPr>
              <a:lstStyle/>
              <a:p>
                <a:r>
                  <a:rPr lang="pt-BR" sz="3200" dirty="0" smtClean="0"/>
                  <a:t>-</a:t>
                </a:r>
                <a:endParaRPr lang="pt-BR" sz="3200" dirty="0" smtClean="0"/>
              </a:p>
            </p:txBody>
          </p:sp>
          <p:sp>
            <p:nvSpPr>
              <p:cNvPr id="65" name="CaixaDeTexto 10"/>
              <p:cNvSpPr txBox="1"/>
              <p:nvPr/>
            </p:nvSpPr>
            <p:spPr>
              <a:xfrm>
                <a:off x="3913013" y="4558047"/>
                <a:ext cx="251095" cy="228499"/>
              </a:xfrm>
              <a:prstGeom prst="rect">
                <a:avLst/>
              </a:prstGeom>
              <a:noFill/>
            </p:spPr>
            <p:txBody>
              <a:bodyPr wrap="square" rtlCol="0">
                <a:spAutoFit/>
              </a:bodyPr>
              <a:lstStyle/>
              <a:p>
                <a:r>
                  <a:rPr lang="pt-BR" sz="2400" dirty="0" smtClean="0"/>
                  <a:t>V</a:t>
                </a:r>
                <a:r>
                  <a:rPr lang="pt-BR" sz="2400" baseline="-25000" dirty="0" smtClean="0"/>
                  <a:t>0</a:t>
                </a:r>
                <a:endParaRPr lang="pt-BR" sz="2400" dirty="0" smtClean="0"/>
              </a:p>
            </p:txBody>
          </p:sp>
        </p:grpSp>
        <p:sp>
          <p:nvSpPr>
            <p:cNvPr id="75" name="CaixaDeTexto 47"/>
            <p:cNvSpPr txBox="1"/>
            <p:nvPr/>
          </p:nvSpPr>
          <p:spPr>
            <a:xfrm>
              <a:off x="6562" y="5295"/>
              <a:ext cx="904" cy="725"/>
            </a:xfrm>
            <a:prstGeom prst="rect">
              <a:avLst/>
            </a:prstGeom>
            <a:noFill/>
          </p:spPr>
          <p:txBody>
            <a:bodyPr wrap="none" rtlCol="0">
              <a:spAutoFit/>
            </a:bodyPr>
            <a:lstStyle/>
            <a:p>
              <a:r>
                <a:rPr lang="pt-BR" sz="2400" dirty="0"/>
                <a:t>Ib1</a:t>
              </a:r>
              <a:endParaRPr lang="pt-BR" sz="2400" baseline="-25000" dirty="0"/>
            </a:p>
          </p:txBody>
        </p:sp>
        <p:cxnSp>
          <p:nvCxnSpPr>
            <p:cNvPr id="10" name="Conector Reto 9"/>
            <p:cNvCxnSpPr/>
            <p:nvPr/>
          </p:nvCxnSpPr>
          <p:spPr>
            <a:xfrm flipV="1">
              <a:off x="3686" y="5036"/>
              <a:ext cx="2527" cy="19"/>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1" name="Elipse 20"/>
            <p:cNvSpPr/>
            <p:nvPr/>
          </p:nvSpPr>
          <p:spPr>
            <a:xfrm>
              <a:off x="5876" y="5295"/>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 name="Elipse 10"/>
            <p:cNvSpPr/>
            <p:nvPr/>
          </p:nvSpPr>
          <p:spPr>
            <a:xfrm>
              <a:off x="5834" y="7392"/>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2" name="Conector de Seta Reta 11"/>
            <p:cNvCxnSpPr/>
            <p:nvPr/>
          </p:nvCxnSpPr>
          <p:spPr>
            <a:xfrm flipH="1">
              <a:off x="6213" y="5424"/>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3" name="Conector de Seta Reta 12"/>
            <p:cNvCxnSpPr/>
            <p:nvPr/>
          </p:nvCxnSpPr>
          <p:spPr>
            <a:xfrm flipH="1">
              <a:off x="6171" y="7520"/>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H="1">
              <a:off x="6150" y="7127"/>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flipH="1">
              <a:off x="6192" y="5055"/>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CaixaDeTexto 47"/>
            <p:cNvSpPr txBox="1"/>
            <p:nvPr/>
          </p:nvSpPr>
          <p:spPr>
            <a:xfrm>
              <a:off x="6520" y="7195"/>
              <a:ext cx="904" cy="725"/>
            </a:xfrm>
            <a:prstGeom prst="rect">
              <a:avLst/>
            </a:prstGeom>
            <a:noFill/>
          </p:spPr>
          <p:txBody>
            <a:bodyPr wrap="none" rtlCol="0">
              <a:spAutoFit/>
            </a:bodyPr>
            <a:lstStyle/>
            <a:p>
              <a:r>
                <a:rPr lang="pt-BR" sz="2400" dirty="0"/>
                <a:t>Ib2</a:t>
              </a:r>
              <a:endParaRPr lang="pt-BR" sz="2400" baseline="-25000" dirty="0"/>
            </a:p>
          </p:txBody>
        </p:sp>
        <p:sp>
          <p:nvSpPr>
            <p:cNvPr id="20" name="CaixaDeTexto 8"/>
            <p:cNvSpPr txBox="1"/>
            <p:nvPr/>
          </p:nvSpPr>
          <p:spPr>
            <a:xfrm>
              <a:off x="5680" y="6473"/>
              <a:ext cx="932" cy="919"/>
            </a:xfrm>
            <a:prstGeom prst="rect">
              <a:avLst/>
            </a:prstGeom>
            <a:noFill/>
          </p:spPr>
          <p:txBody>
            <a:bodyPr wrap="square" rtlCol="0">
              <a:spAutoFit/>
            </a:bodyPr>
            <a:lstStyle/>
            <a:p>
              <a:r>
                <a:rPr lang="pt-BR" sz="3200" dirty="0" smtClean="0"/>
                <a:t>+</a:t>
              </a:r>
              <a:endParaRPr lang="pt-BR" sz="3200" dirty="0" smtClean="0"/>
            </a:p>
          </p:txBody>
        </p:sp>
      </p:grpSp>
      <p:cxnSp>
        <p:nvCxnSpPr>
          <p:cNvPr id="17" name="Conector Reto 16"/>
          <p:cNvCxnSpPr/>
          <p:nvPr/>
        </p:nvCxnSpPr>
        <p:spPr>
          <a:xfrm>
            <a:off x="1596390" y="345694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Forma livre 22"/>
          <p:cNvSpPr/>
          <p:nvPr/>
        </p:nvSpPr>
        <p:spPr>
          <a:xfrm>
            <a:off x="2408555" y="2331085"/>
            <a:ext cx="340995" cy="1125220"/>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4" name="Conector de Seta Reta 23"/>
          <p:cNvCxnSpPr/>
          <p:nvPr/>
        </p:nvCxnSpPr>
        <p:spPr>
          <a:xfrm>
            <a:off x="1929130" y="2240280"/>
            <a:ext cx="38608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6" name="CaixaDeTexto 15"/>
          <p:cNvSpPr txBox="1"/>
          <p:nvPr/>
        </p:nvSpPr>
        <p:spPr>
          <a:xfrm flipH="1">
            <a:off x="2069465" y="1680845"/>
            <a:ext cx="435610" cy="46037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nvGrpSpPr>
          <p:cNvPr id="27" name="Grupo 26"/>
          <p:cNvGrpSpPr/>
          <p:nvPr/>
        </p:nvGrpSpPr>
        <p:grpSpPr>
          <a:xfrm>
            <a:off x="3133660" y="744241"/>
            <a:ext cx="1381894" cy="255373"/>
            <a:chOff x="4112743" y="3509451"/>
            <a:chExt cx="1381894" cy="255373"/>
          </a:xfrm>
        </p:grpSpPr>
        <p:cxnSp>
          <p:nvCxnSpPr>
            <p:cNvPr id="29" name="Conector Reto 2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7" name="Conector Reto 46"/>
          <p:cNvCxnSpPr/>
          <p:nvPr/>
        </p:nvCxnSpPr>
        <p:spPr>
          <a:xfrm>
            <a:off x="431031" y="330693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956725" y="1547724"/>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49" name="CaixaDeTexto 48"/>
          <p:cNvSpPr txBox="1"/>
          <p:nvPr/>
        </p:nvSpPr>
        <p:spPr>
          <a:xfrm>
            <a:off x="3602305" y="284013"/>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50" name="Conector de Seta Reta 49"/>
          <p:cNvCxnSpPr/>
          <p:nvPr/>
        </p:nvCxnSpPr>
        <p:spPr>
          <a:xfrm>
            <a:off x="4176137" y="999390"/>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4208922" y="415089"/>
            <a:ext cx="353060" cy="460375"/>
          </a:xfrm>
          <a:prstGeom prst="rect">
            <a:avLst/>
          </a:prstGeom>
          <a:noFill/>
        </p:spPr>
        <p:txBody>
          <a:bodyPr wrap="none" rtlCol="0">
            <a:spAutoFit/>
          </a:bodyPr>
          <a:lstStyle/>
          <a:p>
            <a:r>
              <a:rPr lang="pt-BR" sz="2400" dirty="0" smtClean="0"/>
              <a:t>i</a:t>
            </a:r>
            <a:r>
              <a:rPr lang="pt-BR" sz="2400" baseline="-25000" dirty="0" smtClean="0"/>
              <a:t>2</a:t>
            </a:r>
            <a:endParaRPr lang="pt-BR" sz="2400" baseline="-25000" dirty="0" smtClean="0"/>
          </a:p>
        </p:txBody>
      </p:sp>
      <p:sp>
        <p:nvSpPr>
          <p:cNvPr id="56" name="Forma livre 55"/>
          <p:cNvSpPr/>
          <p:nvPr/>
        </p:nvSpPr>
        <p:spPr>
          <a:xfrm>
            <a:off x="2314575" y="3237865"/>
            <a:ext cx="3399155" cy="1254125"/>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31" name="Grupo 30"/>
          <p:cNvGrpSpPr/>
          <p:nvPr/>
        </p:nvGrpSpPr>
        <p:grpSpPr>
          <a:xfrm>
            <a:off x="547305" y="2007891"/>
            <a:ext cx="1381894" cy="255373"/>
            <a:chOff x="4152748" y="3509451"/>
            <a:chExt cx="1381894" cy="255373"/>
          </a:xfrm>
        </p:grpSpPr>
        <p:cxnSp>
          <p:nvCxnSpPr>
            <p:cNvPr id="32" name="Conector Reto 31"/>
            <p:cNvCxnSpPr/>
            <p:nvPr/>
          </p:nvCxnSpPr>
          <p:spPr>
            <a:xfrm>
              <a:off x="4152748" y="3654460"/>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4" name="CaixaDeTexto 8"/>
          <p:cNvSpPr txBox="1"/>
          <p:nvPr/>
        </p:nvSpPr>
        <p:spPr>
          <a:xfrm>
            <a:off x="232098" y="2293503"/>
            <a:ext cx="288324" cy="461665"/>
          </a:xfrm>
          <a:prstGeom prst="rect">
            <a:avLst/>
          </a:prstGeom>
          <a:noFill/>
        </p:spPr>
        <p:txBody>
          <a:bodyPr wrap="square" rtlCol="0">
            <a:spAutoFit/>
          </a:bodyPr>
          <a:lstStyle/>
          <a:p>
            <a:r>
              <a:rPr lang="pt-BR" sz="2400" dirty="0" smtClean="0"/>
              <a:t>+</a:t>
            </a:r>
            <a:endParaRPr lang="pt-BR" sz="2400" dirty="0"/>
          </a:p>
        </p:txBody>
      </p:sp>
      <p:cxnSp>
        <p:nvCxnSpPr>
          <p:cNvPr id="35" name="Conector Reto 34"/>
          <p:cNvCxnSpPr/>
          <p:nvPr/>
        </p:nvCxnSpPr>
        <p:spPr>
          <a:xfrm>
            <a:off x="1492116" y="459979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756700" y="2645004"/>
            <a:ext cx="585470" cy="460375"/>
          </a:xfrm>
          <a:prstGeom prst="rect">
            <a:avLst/>
          </a:prstGeom>
          <a:noFill/>
        </p:spPr>
        <p:txBody>
          <a:bodyPr wrap="none" rtlCol="0">
            <a:spAutoFit/>
          </a:bodyPr>
          <a:lstStyle/>
          <a:p>
            <a:r>
              <a:rPr lang="pt-BR" sz="2400" dirty="0"/>
              <a:t>Vin</a:t>
            </a:r>
            <a:endParaRPr lang="pt-BR" sz="2400" baseline="-25000" dirty="0"/>
          </a:p>
        </p:txBody>
      </p:sp>
      <p:cxnSp>
        <p:nvCxnSpPr>
          <p:cNvPr id="37" name="Conector Reto 36"/>
          <p:cNvCxnSpPr/>
          <p:nvPr/>
        </p:nvCxnSpPr>
        <p:spPr>
          <a:xfrm>
            <a:off x="547370" y="2152650"/>
            <a:ext cx="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Elipse 37"/>
          <p:cNvSpPr/>
          <p:nvPr/>
        </p:nvSpPr>
        <p:spPr>
          <a:xfrm>
            <a:off x="321310" y="266128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5" name="Forma livre 54"/>
          <p:cNvSpPr/>
          <p:nvPr/>
        </p:nvSpPr>
        <p:spPr>
          <a:xfrm>
            <a:off x="2517775" y="875030"/>
            <a:ext cx="777875" cy="1270000"/>
          </a:xfrm>
          <a:custGeom>
            <a:avLst/>
            <a:gdLst>
              <a:gd name="connisteX0" fmla="*/ 8255 w 777875"/>
              <a:gd name="connsiteY0" fmla="*/ 1483995 h 1483995"/>
              <a:gd name="connisteX1" fmla="*/ 0 w 777875"/>
              <a:gd name="connsiteY1" fmla="*/ 7620 h 1483995"/>
              <a:gd name="connisteX2" fmla="*/ 777875 w 777875"/>
              <a:gd name="connsiteY2" fmla="*/ 0 h 1483995"/>
            </a:gdLst>
            <a:ahLst/>
            <a:cxnLst>
              <a:cxn ang="0">
                <a:pos x="connisteX0" y="connsiteY0"/>
              </a:cxn>
              <a:cxn ang="0">
                <a:pos x="connisteX1" y="connsiteY1"/>
              </a:cxn>
              <a:cxn ang="0">
                <a:pos x="connisteX2" y="connsiteY2"/>
              </a:cxn>
            </a:cxnLst>
            <a:rect l="l" t="t" r="r" b="b"/>
            <a:pathLst>
              <a:path w="777875" h="1483995">
                <a:moveTo>
                  <a:pt x="8255" y="1483995"/>
                </a:moveTo>
                <a:lnTo>
                  <a:pt x="0" y="7620"/>
                </a:lnTo>
                <a:lnTo>
                  <a:pt x="777875"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0" name="Forma livre 59"/>
          <p:cNvSpPr/>
          <p:nvPr/>
        </p:nvSpPr>
        <p:spPr>
          <a:xfrm>
            <a:off x="4493895" y="875030"/>
            <a:ext cx="1897380" cy="2087880"/>
          </a:xfrm>
          <a:custGeom>
            <a:avLst/>
            <a:gdLst>
              <a:gd name="connisteX0" fmla="*/ 1897380 w 1897380"/>
              <a:gd name="connsiteY0" fmla="*/ 2238375 h 2238375"/>
              <a:gd name="connisteX1" fmla="*/ 1889760 w 1897380"/>
              <a:gd name="connsiteY1" fmla="*/ 7620 h 2238375"/>
              <a:gd name="connisteX2" fmla="*/ 0 w 1897380"/>
              <a:gd name="connsiteY2" fmla="*/ 0 h 2238375"/>
            </a:gdLst>
            <a:ahLst/>
            <a:cxnLst>
              <a:cxn ang="0">
                <a:pos x="connisteX0" y="connsiteY0"/>
              </a:cxn>
              <a:cxn ang="0">
                <a:pos x="connisteX1" y="connsiteY1"/>
              </a:cxn>
              <a:cxn ang="0">
                <a:pos x="connisteX2" y="connsiteY2"/>
              </a:cxn>
            </a:cxnLst>
            <a:rect l="l" t="t" r="r" b="b"/>
            <a:pathLst>
              <a:path w="1897380" h="2238375">
                <a:moveTo>
                  <a:pt x="1897380" y="2238375"/>
                </a:moveTo>
                <a:lnTo>
                  <a:pt x="1889760" y="7620"/>
                </a:lnTo>
                <a:lnTo>
                  <a:pt x="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 name="Grupo 2"/>
          <p:cNvGrpSpPr/>
          <p:nvPr/>
        </p:nvGrpSpPr>
        <p:grpSpPr>
          <a:xfrm>
            <a:off x="1596325" y="3307101"/>
            <a:ext cx="1381894" cy="255373"/>
            <a:chOff x="4152748" y="3509451"/>
            <a:chExt cx="1381894" cy="255373"/>
          </a:xfrm>
        </p:grpSpPr>
        <p:cxnSp>
          <p:nvCxnSpPr>
            <p:cNvPr id="5" name="Conector Reto 4"/>
            <p:cNvCxnSpPr/>
            <p:nvPr/>
          </p:nvCxnSpPr>
          <p:spPr>
            <a:xfrm>
              <a:off x="4152748" y="3654460"/>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tângulo 5"/>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 name="CaixaDeTexto 47"/>
          <p:cNvSpPr txBox="1"/>
          <p:nvPr/>
        </p:nvSpPr>
        <p:spPr>
          <a:xfrm>
            <a:off x="1992410" y="3562579"/>
            <a:ext cx="448945" cy="460375"/>
          </a:xfrm>
          <a:prstGeom prst="rect">
            <a:avLst/>
          </a:prstGeom>
          <a:noFill/>
        </p:spPr>
        <p:txBody>
          <a:bodyPr wrap="none" rtlCol="0">
            <a:spAutoFit/>
          </a:bodyPr>
          <a:lstStyle/>
          <a:p>
            <a:r>
              <a:rPr lang="pt-BR" sz="2400" dirty="0"/>
              <a:t>R</a:t>
            </a:r>
            <a:r>
              <a:rPr lang="pt-BR" sz="2400" baseline="-25000" dirty="0"/>
              <a:t>3</a:t>
            </a:r>
            <a:endParaRPr lang="pt-BR" sz="2400" baseline="-25000" dirty="0"/>
          </a:p>
        </p:txBody>
      </p:sp>
      <p:sp>
        <p:nvSpPr>
          <p:cNvPr id="9" name="Espaço Reservado para Conteúdo 2"/>
          <p:cNvSpPr txBox="1"/>
          <p:nvPr/>
        </p:nvSpPr>
        <p:spPr>
          <a:xfrm>
            <a:off x="8284845" y="415290"/>
            <a:ext cx="2366645" cy="62420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3200" b="1" dirty="0" smtClean="0">
                <a:solidFill>
                  <a:srgbClr val="C00000"/>
                </a:solidFill>
                <a:latin typeface="Comic Sans MS" panose="030F0702030302020204" pitchFamily="66" charset="0"/>
                <a:cs typeface="Comic Sans MS" panose="030F0702030302020204" pitchFamily="66" charset="0"/>
              </a:rPr>
              <a:t> quando </a:t>
            </a:r>
            <a:r>
              <a:rPr lang="pt-BR" b="1" dirty="0" smtClean="0">
                <a:solidFill>
                  <a:srgbClr val="C00000"/>
                </a:solidFill>
                <a:latin typeface="Comic Sans MS" panose="030F0702030302020204" pitchFamily="66" charset="0"/>
                <a:cs typeface="Comic Sans MS" panose="030F0702030302020204" pitchFamily="66" charset="0"/>
              </a:rPr>
              <a:t> </a:t>
            </a:r>
            <a:r>
              <a:rPr lang="pt-BR" b="1" dirty="0" smtClean="0">
                <a:solidFill>
                  <a:schemeClr val="tx1"/>
                </a:solidFill>
                <a:latin typeface="Comic Sans MS" panose="030F0702030302020204" pitchFamily="66" charset="0"/>
                <a:cs typeface="Comic Sans MS" panose="030F0702030302020204" pitchFamily="66" charset="0"/>
              </a:rPr>
              <a:t> </a:t>
            </a:r>
            <a:endParaRPr lang="pt-BR" b="1"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68" name="CaixaDeTexto 41"/>
              <p:cNvSpPr txBox="1"/>
              <p:nvPr/>
            </p:nvSpPr>
            <p:spPr>
              <a:xfrm>
                <a:off x="7358283" y="1220603"/>
                <a:ext cx="2413635" cy="932180"/>
              </a:xfrm>
              <a:prstGeom prst="rect">
                <a:avLst/>
              </a:prstGeom>
              <a:noFill/>
              <a:ln w="25400">
                <a:solidFill>
                  <a:srgbClr val="FFFF00"/>
                </a:solidFill>
              </a:ln>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3</m:t>
                        </m:r>
                      </m:sub>
                    </m:sSub>
                    <m:r>
                      <a:rPr lang="en-US" altLang="pt-BR" sz="3600" i="1" dirty="0" smtClean="0">
                        <a:latin typeface="Cambria Math" panose="02040503050406030204" pitchFamily="18" charset="0"/>
                        <a:cs typeface="Cambria Math" panose="02040503050406030204" pitchFamily="18" charset="0"/>
                      </a:rPr>
                      <m:t>=</m:t>
                    </m:r>
                    <m:f>
                      <m:fPr>
                        <m:ctrlPr>
                          <a:rPr lang="en-US" alt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8" name="CaixaDeTexto 41"/>
              <p:cNvSpPr txBox="1">
                <a:spLocks noRot="1" noChangeAspect="1" noMove="1" noResize="1" noEditPoints="1" noAdjustHandles="1" noChangeArrowheads="1" noChangeShapeType="1" noTextEdit="1"/>
              </p:cNvSpPr>
              <p:nvPr/>
            </p:nvSpPr>
            <p:spPr>
              <a:xfrm>
                <a:off x="7358283" y="1220603"/>
                <a:ext cx="2413635" cy="932180"/>
              </a:xfrm>
              <a:prstGeom prst="rect">
                <a:avLst/>
              </a:prstGeom>
              <a:blipFill rotWithShape="1">
                <a:blip r:embed="rId1"/>
                <a:stretch>
                  <a:fillRect l="-548" t="-1377" r="-1451" b="-1348"/>
                </a:stretch>
              </a:blipFill>
              <a:ln w="25400">
                <a:solidFill>
                  <a:srgbClr val="FFFF00"/>
                </a:solidFill>
              </a:ln>
            </p:spPr>
            <p:txBody>
              <a:bodyPr/>
              <a:lstStyle/>
              <a:p>
                <a:r>
                  <a:rPr lang="pt-BR" altLang="en-US">
                    <a:noFill/>
                  </a:rPr>
                  <a:t> </a:t>
                </a:r>
              </a:p>
            </p:txBody>
          </p:sp>
        </mc:Fallback>
      </mc:AlternateContent>
      <p:sp>
        <p:nvSpPr>
          <p:cNvPr id="15" name="Caixa de Texto 14"/>
          <p:cNvSpPr txBox="1"/>
          <p:nvPr/>
        </p:nvSpPr>
        <p:spPr>
          <a:xfrm>
            <a:off x="7479030" y="2962910"/>
            <a:ext cx="3448685" cy="583565"/>
          </a:xfrm>
          <a:prstGeom prst="rect">
            <a:avLst/>
          </a:prstGeom>
          <a:noFill/>
        </p:spPr>
        <p:txBody>
          <a:bodyPr wrap="square" rtlCol="0" anchor="t">
            <a:spAutoFit/>
          </a:bodyPr>
          <a:lstStyle/>
          <a:p>
            <a:pPr algn="ctr"/>
            <a:r>
              <a:rPr lang="pt-BR" sz="3200" b="1" dirty="0" smtClean="0">
                <a:solidFill>
                  <a:srgbClr val="C00000"/>
                </a:solidFill>
                <a:latin typeface="Comic Sans MS" panose="030F0702030302020204" pitchFamily="66" charset="0"/>
                <a:cs typeface="Comic Sans MS" panose="030F0702030302020204" pitchFamily="66" charset="0"/>
                <a:sym typeface="+mn-ea"/>
              </a:rPr>
              <a:t>então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sp>
        <p:nvSpPr>
          <p:cNvPr id="28" name="Caixa de Texto 27"/>
          <p:cNvSpPr txBox="1"/>
          <p:nvPr/>
        </p:nvSpPr>
        <p:spPr>
          <a:xfrm>
            <a:off x="171450" y="4906645"/>
            <a:ext cx="11916410" cy="1383665"/>
          </a:xfrm>
          <a:prstGeom prst="rect">
            <a:avLst/>
          </a:prstGeom>
          <a:noFill/>
        </p:spPr>
        <p:txBody>
          <a:bodyPr wrap="square" rtlCol="0" anchor="t">
            <a:spAutoFit/>
          </a:bodyPr>
          <a:lstStyle/>
          <a:p>
            <a:pPr algn="ctr"/>
            <a:r>
              <a:rPr lang="pt-BR" sz="2800" b="1" dirty="0" smtClean="0">
                <a:solidFill>
                  <a:srgbClr val="C00000"/>
                </a:solidFill>
                <a:latin typeface="Comic Sans MS" panose="030F0702030302020204" pitchFamily="66" charset="0"/>
                <a:cs typeface="Comic Sans MS" panose="030F0702030302020204" pitchFamily="66" charset="0"/>
                <a:sym typeface="+mn-ea"/>
              </a:rPr>
              <a:t>O efeito de Ib1 e Ib2 é cancelado quando, se forem iguais, as </a:t>
            </a:r>
            <a:r>
              <a:rPr lang="pt-BR" sz="2800" b="1" dirty="0" err="1" smtClean="0">
                <a:solidFill>
                  <a:srgbClr val="C00000"/>
                </a:solidFill>
                <a:latin typeface="Comic Sans MS" panose="030F0702030302020204" pitchFamily="66" charset="0"/>
                <a:cs typeface="Comic Sans MS" panose="030F0702030302020204" pitchFamily="66" charset="0"/>
                <a:sym typeface="+mn-ea"/>
              </a:rPr>
              <a:t>impedância</a:t>
            </a:r>
            <a:r>
              <a:rPr lang="pt-BR" sz="2800" b="1" dirty="0" err="1" smtClean="0">
                <a:solidFill>
                  <a:srgbClr val="C00000"/>
                </a:solidFill>
                <a:latin typeface="Comic Sans MS" panose="030F0702030302020204" pitchFamily="66" charset="0"/>
                <a:cs typeface="Comic Sans MS" panose="030F0702030302020204" pitchFamily="66" charset="0"/>
                <a:sym typeface="+mn-ea"/>
              </a:rPr>
              <a:t>s</a:t>
            </a:r>
            <a:r>
              <a:rPr lang="pt-BR" sz="2800" b="1" dirty="0" smtClean="0">
                <a:solidFill>
                  <a:srgbClr val="C00000"/>
                </a:solidFill>
                <a:latin typeface="Comic Sans MS" panose="030F0702030302020204" pitchFamily="66" charset="0"/>
                <a:cs typeface="Comic Sans MS" panose="030F0702030302020204" pitchFamily="66" charset="0"/>
                <a:sym typeface="+mn-ea"/>
              </a:rPr>
              <a:t> vistas pelos terminais de entrada do AmpOp são iguais</a:t>
            </a:r>
            <a:endParaRPr lang="pt-BR" sz="2800" b="1" dirty="0" smtClean="0">
              <a:solidFill>
                <a:srgbClr val="C00000"/>
              </a:solidFill>
              <a:latin typeface="Comic Sans MS" panose="030F0702030302020204" pitchFamily="66" charset="0"/>
              <a:cs typeface="Comic Sans MS" panose="030F0702030302020204" pitchFamily="66" charset="0"/>
              <a:sym typeface="+mn-ea"/>
            </a:endParaRPr>
          </a:p>
          <a:p>
            <a:pPr algn="ctr"/>
            <a:r>
              <a:rPr lang="pt-BR" sz="2800" b="1" dirty="0" smtClean="0">
                <a:solidFill>
                  <a:srgbClr val="C00000"/>
                </a:solidFill>
                <a:latin typeface="Comic Sans MS" panose="030F0702030302020204" pitchFamily="66" charset="0"/>
                <a:cs typeface="Comic Sans MS" panose="030F0702030302020204" pitchFamily="66" charset="0"/>
                <a:sym typeface="+mn-ea"/>
              </a:rPr>
              <a:t>(impedâncias casadas). </a:t>
            </a:r>
            <a:endParaRPr lang="pt-BR" altLang="en-US" sz="4400" b="1" dirty="0" smtClean="0">
              <a:solidFill>
                <a:srgbClr val="C00000"/>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4" name="CaixaDeTexto 41"/>
              <p:cNvSpPr txBox="1"/>
              <p:nvPr/>
            </p:nvSpPr>
            <p:spPr>
              <a:xfrm>
                <a:off x="7093488" y="3706628"/>
                <a:ext cx="2797810" cy="932180"/>
              </a:xfrm>
              <a:prstGeom prst="rect">
                <a:avLst/>
              </a:prstGeom>
              <a:noFill/>
              <a:ln w="25400">
                <a:solidFill>
                  <a:srgbClr val="FFFF00"/>
                </a:solidFill>
              </a:ln>
            </p:spPr>
            <p:txBody>
              <a:bodyPr wrap="none" rtlCol="0">
                <a:spAutoFit/>
              </a:bodyPr>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f>
                      <m:fPr>
                        <m:ctrlPr>
                          <a:rPr lang="en-US" alt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4" name="CaixaDeTexto 41"/>
              <p:cNvSpPr txBox="1">
                <a:spLocks noRot="1" noChangeAspect="1" noMove="1" noResize="1" noEditPoints="1" noAdjustHandles="1" noChangeArrowheads="1" noChangeShapeType="1" noTextEdit="1"/>
              </p:cNvSpPr>
              <p:nvPr/>
            </p:nvSpPr>
            <p:spPr>
              <a:xfrm>
                <a:off x="7093488" y="3706628"/>
                <a:ext cx="2797810" cy="932180"/>
              </a:xfrm>
              <a:prstGeom prst="rect">
                <a:avLst/>
              </a:prstGeom>
              <a:blipFill rotWithShape="1">
                <a:blip r:embed="rId2"/>
                <a:stretch>
                  <a:fillRect l="-473" t="-1377" r="-1252" b="-1348"/>
                </a:stretch>
              </a:blipFill>
              <a:ln w="25400">
                <a:solidFill>
                  <a:srgbClr val="FFFF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8" name="Caixa de Texto 27"/>
          <p:cNvSpPr txBox="1"/>
          <p:nvPr/>
        </p:nvSpPr>
        <p:spPr>
          <a:xfrm>
            <a:off x="187325" y="250190"/>
            <a:ext cx="11862435" cy="1814830"/>
          </a:xfrm>
          <a:prstGeom prst="rect">
            <a:avLst/>
          </a:prstGeom>
          <a:noFill/>
        </p:spPr>
        <p:txBody>
          <a:bodyPr wrap="square" rtlCol="0" anchor="t">
            <a:spAutoFit/>
          </a:bodyPr>
          <a:lstStyle/>
          <a:p>
            <a:pPr algn="ctr"/>
            <a:r>
              <a:rPr lang="pt-BR" sz="2800" b="1" dirty="0" smtClean="0">
                <a:solidFill>
                  <a:srgbClr val="C00000"/>
                </a:solidFill>
                <a:latin typeface="Comic Sans MS" panose="030F0702030302020204" pitchFamily="66" charset="0"/>
                <a:cs typeface="Comic Sans MS" panose="030F0702030302020204" pitchFamily="66" charset="0"/>
                <a:sym typeface="+mn-ea"/>
              </a:rPr>
              <a:t>Se Ib1 e Ib2 forem diferentes (corrente de </a:t>
            </a:r>
            <a:r>
              <a:rPr lang="pt-BR" sz="2800" b="1" i="1" dirty="0" smtClean="0">
                <a:solidFill>
                  <a:srgbClr val="C00000"/>
                </a:solidFill>
                <a:latin typeface="Comic Sans MS" panose="030F0702030302020204" pitchFamily="66" charset="0"/>
                <a:cs typeface="Comic Sans MS" panose="030F0702030302020204" pitchFamily="66" charset="0"/>
                <a:sym typeface="+mn-ea"/>
              </a:rPr>
              <a:t>offset</a:t>
            </a:r>
            <a:r>
              <a:rPr lang="pt-BR" sz="2800" b="1" dirty="0" smtClean="0">
                <a:solidFill>
                  <a:srgbClr val="C00000"/>
                </a:solidFill>
                <a:latin typeface="Comic Sans MS" panose="030F0702030302020204" pitchFamily="66" charset="0"/>
                <a:cs typeface="Comic Sans MS" panose="030F0702030302020204" pitchFamily="66" charset="0"/>
                <a:sym typeface="+mn-ea"/>
              </a:rPr>
              <a:t> </a:t>
            </a:r>
            <a:r>
              <a:rPr lang="pt-BR" sz="2800" b="1" dirty="0" smtClean="0">
                <a:solidFill>
                  <a:srgbClr val="C00000"/>
                </a:solidFill>
                <a:latin typeface="Arial" panose="020B0604020202020204" pitchFamily="34" charset="0"/>
                <a:cs typeface="Arial" panose="020B0604020202020204" pitchFamily="34" charset="0"/>
                <a:sym typeface="+mn-ea"/>
              </a:rPr>
              <a:t>≠</a:t>
            </a:r>
            <a:r>
              <a:rPr lang="pt-BR" sz="2800" b="1" dirty="0" smtClean="0">
                <a:solidFill>
                  <a:srgbClr val="C00000"/>
                </a:solidFill>
                <a:latin typeface="Comic Sans MS" panose="030F0702030302020204" pitchFamily="66" charset="0"/>
                <a:cs typeface="Comic Sans MS" panose="030F0702030302020204" pitchFamily="66" charset="0"/>
                <a:sym typeface="+mn-ea"/>
              </a:rPr>
              <a:t> 0), então não haverá o cancelamento perfeito. Por outro lado, como |Ib1 - Ib2| é uma ordem de grandeza menor que Ib1 e Ib2,  então com o casamento das </a:t>
            </a:r>
            <a:r>
              <a:rPr lang="pt-BR" sz="2800" b="1" dirty="0" err="1" smtClean="0">
                <a:solidFill>
                  <a:srgbClr val="C00000"/>
                </a:solidFill>
                <a:latin typeface="Comic Sans MS" panose="030F0702030302020204" pitchFamily="66" charset="0"/>
                <a:cs typeface="Comic Sans MS" panose="030F0702030302020204" pitchFamily="66" charset="0"/>
                <a:sym typeface="+mn-ea"/>
              </a:rPr>
              <a:t>impedância</a:t>
            </a:r>
            <a:r>
              <a:rPr lang="pt-BR" sz="2800" b="1" dirty="0" err="1" smtClean="0">
                <a:solidFill>
                  <a:srgbClr val="C00000"/>
                </a:solidFill>
                <a:latin typeface="Comic Sans MS" panose="030F0702030302020204" pitchFamily="66" charset="0"/>
                <a:cs typeface="Comic Sans MS" panose="030F0702030302020204" pitchFamily="66" charset="0"/>
                <a:sym typeface="+mn-ea"/>
              </a:rPr>
              <a:t>s</a:t>
            </a:r>
            <a:r>
              <a:rPr lang="pt-BR" sz="2800" b="1" dirty="0" smtClean="0">
                <a:solidFill>
                  <a:srgbClr val="C00000"/>
                </a:solidFill>
                <a:latin typeface="Comic Sans MS" panose="030F0702030302020204" pitchFamily="66" charset="0"/>
                <a:cs typeface="Comic Sans MS" panose="030F0702030302020204" pitchFamily="66" charset="0"/>
                <a:sym typeface="+mn-ea"/>
              </a:rPr>
              <a:t> o erro causado por Ib será  reduzido </a:t>
            </a:r>
            <a:r>
              <a:rPr lang="pt-BR" sz="2800" b="1" dirty="0" smtClean="0">
                <a:solidFill>
                  <a:srgbClr val="C00000"/>
                </a:solidFill>
                <a:latin typeface="Arial" panose="020B0604020202020204" pitchFamily="34" charset="0"/>
                <a:cs typeface="Arial" panose="020B0604020202020204" pitchFamily="34" charset="0"/>
                <a:sym typeface="+mn-ea"/>
              </a:rPr>
              <a:t> </a:t>
            </a:r>
            <a:r>
              <a:rPr lang="pt-BR" sz="2800" b="1" dirty="0" smtClean="0">
                <a:solidFill>
                  <a:srgbClr val="C00000"/>
                </a:solidFill>
                <a:latin typeface="Comic Sans MS" panose="030F0702030302020204" pitchFamily="66" charset="0"/>
                <a:cs typeface="Comic Sans MS" panose="030F0702030302020204" pitchFamily="66" charset="0"/>
                <a:sym typeface="+mn-ea"/>
              </a:rPr>
              <a:t> </a:t>
            </a:r>
            <a:endParaRPr lang="pt-BR" altLang="en-US" sz="4400" b="1" dirty="0" smtClean="0">
              <a:solidFill>
                <a:srgbClr val="C00000"/>
              </a:solidFill>
              <a:latin typeface="Comic Sans MS" panose="030F0702030302020204" pitchFamily="66" charset="0"/>
              <a:cs typeface="Comic Sans MS" panose="030F0702030302020204" pitchFamily="66" charset="0"/>
              <a:sym typeface="+mn-ea"/>
            </a:endParaRPr>
          </a:p>
        </p:txBody>
      </p:sp>
      <p:grpSp>
        <p:nvGrpSpPr>
          <p:cNvPr id="4" name="Grupo 3"/>
          <p:cNvGrpSpPr/>
          <p:nvPr/>
        </p:nvGrpSpPr>
        <p:grpSpPr>
          <a:xfrm>
            <a:off x="1730375" y="3310255"/>
            <a:ext cx="4829810" cy="2771775"/>
            <a:chOff x="3686" y="4184"/>
            <a:chExt cx="7606" cy="4365"/>
          </a:xfrm>
        </p:grpSpPr>
        <p:grpSp>
          <p:nvGrpSpPr>
            <p:cNvPr id="8" name="Grupo 7"/>
            <p:cNvGrpSpPr/>
            <p:nvPr/>
          </p:nvGrpSpPr>
          <p:grpSpPr>
            <a:xfrm>
              <a:off x="3730" y="4184"/>
              <a:ext cx="7562" cy="4365"/>
              <a:chOff x="1953527" y="4098528"/>
              <a:chExt cx="2338386" cy="1375719"/>
            </a:xfrm>
          </p:grpSpPr>
          <p:sp>
            <p:nvSpPr>
              <p:cNvPr id="39" name="Triângulo isósceles 38"/>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40" name="Conector Reto 39"/>
              <p:cNvCxnSpPr>
                <a:stCxn id="39"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V="1">
                <a:off x="1953527" y="5026074"/>
                <a:ext cx="754830" cy="0"/>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42" name="CaixaDeTexto 8"/>
              <p:cNvSpPr txBox="1"/>
              <p:nvPr/>
            </p:nvSpPr>
            <p:spPr>
              <a:xfrm>
                <a:off x="2525191" y="4132609"/>
                <a:ext cx="288324" cy="289642"/>
              </a:xfrm>
              <a:prstGeom prst="rect">
                <a:avLst/>
              </a:prstGeom>
              <a:noFill/>
            </p:spPr>
            <p:txBody>
              <a:bodyPr wrap="square" rtlCol="0">
                <a:spAutoFit/>
              </a:bodyPr>
              <a:lstStyle/>
              <a:p>
                <a:r>
                  <a:rPr lang="pt-BR" sz="3200" dirty="0" smtClean="0"/>
                  <a:t>-</a:t>
                </a:r>
                <a:endParaRPr lang="pt-BR" sz="3200" dirty="0" smtClean="0"/>
              </a:p>
            </p:txBody>
          </p:sp>
          <p:sp>
            <p:nvSpPr>
              <p:cNvPr id="43" name="CaixaDeTexto 10"/>
              <p:cNvSpPr txBox="1"/>
              <p:nvPr/>
            </p:nvSpPr>
            <p:spPr>
              <a:xfrm>
                <a:off x="3913013" y="4558047"/>
                <a:ext cx="251095" cy="228499"/>
              </a:xfrm>
              <a:prstGeom prst="rect">
                <a:avLst/>
              </a:prstGeom>
              <a:noFill/>
            </p:spPr>
            <p:txBody>
              <a:bodyPr wrap="square" rtlCol="0">
                <a:spAutoFit/>
              </a:bodyPr>
              <a:lstStyle/>
              <a:p>
                <a:r>
                  <a:rPr lang="pt-BR" sz="2400" dirty="0" smtClean="0"/>
                  <a:t>V</a:t>
                </a:r>
                <a:r>
                  <a:rPr lang="pt-BR" sz="2400" baseline="-25000" dirty="0" smtClean="0"/>
                  <a:t>0</a:t>
                </a:r>
                <a:endParaRPr lang="pt-BR" sz="2400" dirty="0" smtClean="0"/>
              </a:p>
            </p:txBody>
          </p:sp>
        </p:grpSp>
        <p:sp>
          <p:nvSpPr>
            <p:cNvPr id="44" name="CaixaDeTexto 47"/>
            <p:cNvSpPr txBox="1"/>
            <p:nvPr/>
          </p:nvSpPr>
          <p:spPr>
            <a:xfrm>
              <a:off x="6562" y="5295"/>
              <a:ext cx="904" cy="725"/>
            </a:xfrm>
            <a:prstGeom prst="rect">
              <a:avLst/>
            </a:prstGeom>
            <a:noFill/>
          </p:spPr>
          <p:txBody>
            <a:bodyPr wrap="none" rtlCol="0">
              <a:spAutoFit/>
            </a:bodyPr>
            <a:lstStyle/>
            <a:p>
              <a:r>
                <a:rPr lang="pt-BR" sz="2400" dirty="0"/>
                <a:t>Ib1</a:t>
              </a:r>
              <a:endParaRPr lang="pt-BR" sz="2400" baseline="-25000" dirty="0"/>
            </a:p>
          </p:txBody>
        </p:sp>
        <p:cxnSp>
          <p:nvCxnSpPr>
            <p:cNvPr id="45" name="Conector Reto 44"/>
            <p:cNvCxnSpPr/>
            <p:nvPr/>
          </p:nvCxnSpPr>
          <p:spPr>
            <a:xfrm flipV="1">
              <a:off x="3686" y="5036"/>
              <a:ext cx="2527" cy="19"/>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46" name="Elipse 45"/>
            <p:cNvSpPr/>
            <p:nvPr/>
          </p:nvSpPr>
          <p:spPr>
            <a:xfrm>
              <a:off x="5876" y="5295"/>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1" name="Elipse 50"/>
            <p:cNvSpPr/>
            <p:nvPr/>
          </p:nvSpPr>
          <p:spPr>
            <a:xfrm>
              <a:off x="5834" y="7392"/>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3" name="Conector de Seta Reta 52"/>
            <p:cNvCxnSpPr/>
            <p:nvPr/>
          </p:nvCxnSpPr>
          <p:spPr>
            <a:xfrm flipH="1">
              <a:off x="6213" y="5424"/>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4" name="Conector de Seta Reta 53"/>
            <p:cNvCxnSpPr/>
            <p:nvPr/>
          </p:nvCxnSpPr>
          <p:spPr>
            <a:xfrm flipH="1">
              <a:off x="6171" y="7520"/>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3" name="Conector Reto 62"/>
            <p:cNvCxnSpPr/>
            <p:nvPr/>
          </p:nvCxnSpPr>
          <p:spPr>
            <a:xfrm flipH="1">
              <a:off x="6150" y="7127"/>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flipH="1">
              <a:off x="6192" y="5055"/>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CaixaDeTexto 47"/>
            <p:cNvSpPr txBox="1"/>
            <p:nvPr/>
          </p:nvSpPr>
          <p:spPr>
            <a:xfrm>
              <a:off x="6520" y="7195"/>
              <a:ext cx="904" cy="725"/>
            </a:xfrm>
            <a:prstGeom prst="rect">
              <a:avLst/>
            </a:prstGeom>
            <a:noFill/>
          </p:spPr>
          <p:txBody>
            <a:bodyPr wrap="none" rtlCol="0">
              <a:spAutoFit/>
            </a:bodyPr>
            <a:lstStyle/>
            <a:p>
              <a:r>
                <a:rPr lang="pt-BR" sz="2400" dirty="0"/>
                <a:t>Ib2</a:t>
              </a:r>
              <a:endParaRPr lang="pt-BR" sz="2400" baseline="-25000" dirty="0"/>
            </a:p>
          </p:txBody>
        </p:sp>
        <p:sp>
          <p:nvSpPr>
            <p:cNvPr id="67" name="CaixaDeTexto 8"/>
            <p:cNvSpPr txBox="1"/>
            <p:nvPr/>
          </p:nvSpPr>
          <p:spPr>
            <a:xfrm>
              <a:off x="5680" y="6473"/>
              <a:ext cx="932" cy="919"/>
            </a:xfrm>
            <a:prstGeom prst="rect">
              <a:avLst/>
            </a:prstGeom>
            <a:noFill/>
          </p:spPr>
          <p:txBody>
            <a:bodyPr wrap="square" rtlCol="0">
              <a:spAutoFit/>
            </a:bodyPr>
            <a:lstStyle/>
            <a:p>
              <a:r>
                <a:rPr lang="pt-BR" sz="3200" dirty="0" smtClean="0"/>
                <a:t>+</a:t>
              </a:r>
              <a:endParaRPr lang="pt-BR" sz="3200" dirty="0" smtClean="0"/>
            </a:p>
          </p:txBody>
        </p:sp>
      </p:grpSp>
      <p:cxnSp>
        <p:nvCxnSpPr>
          <p:cNvPr id="69" name="Conector Reto 68"/>
          <p:cNvCxnSpPr/>
          <p:nvPr/>
        </p:nvCxnSpPr>
        <p:spPr>
          <a:xfrm>
            <a:off x="1550670" y="517906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Forma livre 69"/>
          <p:cNvSpPr/>
          <p:nvPr/>
        </p:nvSpPr>
        <p:spPr>
          <a:xfrm>
            <a:off x="2362835" y="4053205"/>
            <a:ext cx="340995" cy="1125220"/>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71" name="Conector de Seta Reta 70"/>
          <p:cNvCxnSpPr/>
          <p:nvPr/>
        </p:nvCxnSpPr>
        <p:spPr>
          <a:xfrm>
            <a:off x="1883410" y="3962400"/>
            <a:ext cx="38608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72" name="CaixaDeTexto 15"/>
          <p:cNvSpPr txBox="1"/>
          <p:nvPr/>
        </p:nvSpPr>
        <p:spPr>
          <a:xfrm flipH="1">
            <a:off x="2023745" y="3402965"/>
            <a:ext cx="435610" cy="46037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nvGrpSpPr>
          <p:cNvPr id="73" name="Grupo 72"/>
          <p:cNvGrpSpPr/>
          <p:nvPr/>
        </p:nvGrpSpPr>
        <p:grpSpPr>
          <a:xfrm>
            <a:off x="3087940" y="2466361"/>
            <a:ext cx="1381894" cy="255373"/>
            <a:chOff x="4112743" y="3509451"/>
            <a:chExt cx="1381894" cy="255373"/>
          </a:xfrm>
        </p:grpSpPr>
        <p:cxnSp>
          <p:nvCxnSpPr>
            <p:cNvPr id="74" name="Conector Reto 73"/>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Retângulo 75"/>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77" name="Conector Reto 76"/>
          <p:cNvCxnSpPr/>
          <p:nvPr/>
        </p:nvCxnSpPr>
        <p:spPr>
          <a:xfrm>
            <a:off x="385311" y="502905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CaixaDeTexto 47"/>
          <p:cNvSpPr txBox="1"/>
          <p:nvPr/>
        </p:nvSpPr>
        <p:spPr>
          <a:xfrm>
            <a:off x="911005" y="3269844"/>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79" name="CaixaDeTexto 48"/>
          <p:cNvSpPr txBox="1"/>
          <p:nvPr/>
        </p:nvSpPr>
        <p:spPr>
          <a:xfrm>
            <a:off x="3556585" y="2006133"/>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80" name="Conector de Seta Reta 79"/>
          <p:cNvCxnSpPr/>
          <p:nvPr/>
        </p:nvCxnSpPr>
        <p:spPr>
          <a:xfrm>
            <a:off x="4130417" y="2721510"/>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81" name="CaixaDeTexto 51"/>
          <p:cNvSpPr txBox="1"/>
          <p:nvPr/>
        </p:nvSpPr>
        <p:spPr>
          <a:xfrm>
            <a:off x="4163202" y="2137209"/>
            <a:ext cx="353060" cy="460375"/>
          </a:xfrm>
          <a:prstGeom prst="rect">
            <a:avLst/>
          </a:prstGeom>
          <a:noFill/>
        </p:spPr>
        <p:txBody>
          <a:bodyPr wrap="none" rtlCol="0">
            <a:spAutoFit/>
          </a:bodyPr>
          <a:lstStyle/>
          <a:p>
            <a:r>
              <a:rPr lang="pt-BR" sz="2400" dirty="0" smtClean="0"/>
              <a:t>i</a:t>
            </a:r>
            <a:r>
              <a:rPr lang="pt-BR" sz="2400" baseline="-25000" dirty="0" smtClean="0"/>
              <a:t>2</a:t>
            </a:r>
            <a:endParaRPr lang="pt-BR" sz="2400" baseline="-25000" dirty="0" smtClean="0"/>
          </a:p>
        </p:txBody>
      </p:sp>
      <p:sp>
        <p:nvSpPr>
          <p:cNvPr id="82" name="Forma livre 81"/>
          <p:cNvSpPr/>
          <p:nvPr/>
        </p:nvSpPr>
        <p:spPr>
          <a:xfrm>
            <a:off x="2268855" y="4959985"/>
            <a:ext cx="3399155" cy="1254125"/>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83" name="Grupo 82"/>
          <p:cNvGrpSpPr/>
          <p:nvPr/>
        </p:nvGrpSpPr>
        <p:grpSpPr>
          <a:xfrm>
            <a:off x="501585" y="3730011"/>
            <a:ext cx="1381894" cy="255373"/>
            <a:chOff x="4152748" y="3509451"/>
            <a:chExt cx="1381894" cy="255373"/>
          </a:xfrm>
        </p:grpSpPr>
        <p:cxnSp>
          <p:nvCxnSpPr>
            <p:cNvPr id="84" name="Conector Reto 83"/>
            <p:cNvCxnSpPr/>
            <p:nvPr/>
          </p:nvCxnSpPr>
          <p:spPr>
            <a:xfrm>
              <a:off x="4152748" y="3654460"/>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Retângulo 84"/>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86" name="CaixaDeTexto 8"/>
          <p:cNvSpPr txBox="1"/>
          <p:nvPr/>
        </p:nvSpPr>
        <p:spPr>
          <a:xfrm>
            <a:off x="186378" y="4015623"/>
            <a:ext cx="288324" cy="461665"/>
          </a:xfrm>
          <a:prstGeom prst="rect">
            <a:avLst/>
          </a:prstGeom>
          <a:noFill/>
        </p:spPr>
        <p:txBody>
          <a:bodyPr wrap="square" rtlCol="0">
            <a:spAutoFit/>
          </a:bodyPr>
          <a:lstStyle/>
          <a:p>
            <a:r>
              <a:rPr lang="pt-BR" sz="2400" dirty="0" smtClean="0"/>
              <a:t>+</a:t>
            </a:r>
            <a:endParaRPr lang="pt-BR" sz="2400" dirty="0"/>
          </a:p>
        </p:txBody>
      </p:sp>
      <p:cxnSp>
        <p:nvCxnSpPr>
          <p:cNvPr id="87" name="Conector Reto 86"/>
          <p:cNvCxnSpPr/>
          <p:nvPr/>
        </p:nvCxnSpPr>
        <p:spPr>
          <a:xfrm>
            <a:off x="1446396" y="632191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CaixaDeTexto 47"/>
          <p:cNvSpPr txBox="1"/>
          <p:nvPr/>
        </p:nvSpPr>
        <p:spPr>
          <a:xfrm>
            <a:off x="710980" y="4367124"/>
            <a:ext cx="585470" cy="460375"/>
          </a:xfrm>
          <a:prstGeom prst="rect">
            <a:avLst/>
          </a:prstGeom>
          <a:noFill/>
        </p:spPr>
        <p:txBody>
          <a:bodyPr wrap="none" rtlCol="0">
            <a:spAutoFit/>
          </a:bodyPr>
          <a:lstStyle/>
          <a:p>
            <a:r>
              <a:rPr lang="pt-BR" sz="2400" dirty="0"/>
              <a:t>Vin</a:t>
            </a:r>
            <a:endParaRPr lang="pt-BR" sz="2400" baseline="-25000" dirty="0"/>
          </a:p>
        </p:txBody>
      </p:sp>
      <p:cxnSp>
        <p:nvCxnSpPr>
          <p:cNvPr id="89" name="Conector Reto 88"/>
          <p:cNvCxnSpPr/>
          <p:nvPr/>
        </p:nvCxnSpPr>
        <p:spPr>
          <a:xfrm>
            <a:off x="501650" y="3874770"/>
            <a:ext cx="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Elipse 89"/>
          <p:cNvSpPr/>
          <p:nvPr/>
        </p:nvSpPr>
        <p:spPr>
          <a:xfrm>
            <a:off x="275590" y="438340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1" name="Forma livre 90"/>
          <p:cNvSpPr/>
          <p:nvPr/>
        </p:nvSpPr>
        <p:spPr>
          <a:xfrm>
            <a:off x="2472055" y="2597150"/>
            <a:ext cx="777875" cy="1270000"/>
          </a:xfrm>
          <a:custGeom>
            <a:avLst/>
            <a:gdLst>
              <a:gd name="connisteX0" fmla="*/ 8255 w 777875"/>
              <a:gd name="connsiteY0" fmla="*/ 1483995 h 1483995"/>
              <a:gd name="connisteX1" fmla="*/ 0 w 777875"/>
              <a:gd name="connsiteY1" fmla="*/ 7620 h 1483995"/>
              <a:gd name="connisteX2" fmla="*/ 777875 w 777875"/>
              <a:gd name="connsiteY2" fmla="*/ 0 h 1483995"/>
            </a:gdLst>
            <a:ahLst/>
            <a:cxnLst>
              <a:cxn ang="0">
                <a:pos x="connisteX0" y="connsiteY0"/>
              </a:cxn>
              <a:cxn ang="0">
                <a:pos x="connisteX1" y="connsiteY1"/>
              </a:cxn>
              <a:cxn ang="0">
                <a:pos x="connisteX2" y="connsiteY2"/>
              </a:cxn>
            </a:cxnLst>
            <a:rect l="l" t="t" r="r" b="b"/>
            <a:pathLst>
              <a:path w="777875" h="1483995">
                <a:moveTo>
                  <a:pt x="8255" y="1483995"/>
                </a:moveTo>
                <a:lnTo>
                  <a:pt x="0" y="7620"/>
                </a:lnTo>
                <a:lnTo>
                  <a:pt x="777875"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2" name="Forma livre 91"/>
          <p:cNvSpPr/>
          <p:nvPr/>
        </p:nvSpPr>
        <p:spPr>
          <a:xfrm>
            <a:off x="4448175" y="2597150"/>
            <a:ext cx="1897380" cy="2087880"/>
          </a:xfrm>
          <a:custGeom>
            <a:avLst/>
            <a:gdLst>
              <a:gd name="connisteX0" fmla="*/ 1897380 w 1897380"/>
              <a:gd name="connsiteY0" fmla="*/ 2238375 h 2238375"/>
              <a:gd name="connisteX1" fmla="*/ 1889760 w 1897380"/>
              <a:gd name="connsiteY1" fmla="*/ 7620 h 2238375"/>
              <a:gd name="connisteX2" fmla="*/ 0 w 1897380"/>
              <a:gd name="connsiteY2" fmla="*/ 0 h 2238375"/>
            </a:gdLst>
            <a:ahLst/>
            <a:cxnLst>
              <a:cxn ang="0">
                <a:pos x="connisteX0" y="connsiteY0"/>
              </a:cxn>
              <a:cxn ang="0">
                <a:pos x="connisteX1" y="connsiteY1"/>
              </a:cxn>
              <a:cxn ang="0">
                <a:pos x="connisteX2" y="connsiteY2"/>
              </a:cxn>
            </a:cxnLst>
            <a:rect l="l" t="t" r="r" b="b"/>
            <a:pathLst>
              <a:path w="1897380" h="2238375">
                <a:moveTo>
                  <a:pt x="1897380" y="2238375"/>
                </a:moveTo>
                <a:lnTo>
                  <a:pt x="1889760" y="7620"/>
                </a:lnTo>
                <a:lnTo>
                  <a:pt x="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93" name="Grupo 92"/>
          <p:cNvGrpSpPr/>
          <p:nvPr/>
        </p:nvGrpSpPr>
        <p:grpSpPr>
          <a:xfrm>
            <a:off x="1550605" y="5029221"/>
            <a:ext cx="1381894" cy="255373"/>
            <a:chOff x="4152748" y="3509451"/>
            <a:chExt cx="1381894" cy="255373"/>
          </a:xfrm>
        </p:grpSpPr>
        <p:cxnSp>
          <p:nvCxnSpPr>
            <p:cNvPr id="94" name="Conector Reto 93"/>
            <p:cNvCxnSpPr/>
            <p:nvPr/>
          </p:nvCxnSpPr>
          <p:spPr>
            <a:xfrm>
              <a:off x="4152748" y="3654460"/>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Retângulo 94"/>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96" name="CaixaDeTexto 47"/>
          <p:cNvSpPr txBox="1"/>
          <p:nvPr/>
        </p:nvSpPr>
        <p:spPr>
          <a:xfrm>
            <a:off x="1946690" y="5284699"/>
            <a:ext cx="448945" cy="460375"/>
          </a:xfrm>
          <a:prstGeom prst="rect">
            <a:avLst/>
          </a:prstGeom>
          <a:noFill/>
        </p:spPr>
        <p:txBody>
          <a:bodyPr wrap="none" rtlCol="0">
            <a:spAutoFit/>
          </a:bodyPr>
          <a:lstStyle/>
          <a:p>
            <a:r>
              <a:rPr lang="pt-BR" sz="2400" dirty="0"/>
              <a:t>R</a:t>
            </a:r>
            <a:r>
              <a:rPr lang="pt-BR" sz="2400" baseline="-25000" dirty="0"/>
              <a:t>3</a:t>
            </a:r>
            <a:endParaRPr lang="pt-BR" sz="2400" baseline="-25000" dirty="0"/>
          </a:p>
        </p:txBody>
      </p:sp>
      <mc:AlternateContent xmlns:mc="http://schemas.openxmlformats.org/markup-compatibility/2006">
        <mc:Choice xmlns:a14="http://schemas.microsoft.com/office/drawing/2010/main" Requires="a14">
          <p:sp>
            <p:nvSpPr>
              <p:cNvPr id="99" name="CaixaDeTexto 41"/>
              <p:cNvSpPr txBox="1"/>
              <p:nvPr/>
            </p:nvSpPr>
            <p:spPr>
              <a:xfrm>
                <a:off x="6800118" y="5437003"/>
                <a:ext cx="4553585" cy="645160"/>
              </a:xfrm>
              <a:prstGeom prst="rect">
                <a:avLst/>
              </a:prstGeom>
              <a:noFill/>
              <a:ln w="25400">
                <a:solidFill>
                  <a:srgbClr val="FFFF00"/>
                </a:solidFill>
              </a:ln>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𝐼</m:t>
                        </m:r>
                      </m:e>
                      <m:sub>
                        <m:r>
                          <a:rPr lang="en-US" altLang="pt-BR" sz="3600" i="1" dirty="0" smtClean="0">
                            <a:latin typeface="Cambria Math" panose="02040503050406030204" pitchFamily="18" charset="0"/>
                            <a:cs typeface="Cambria Math" panose="02040503050406030204" pitchFamily="18" charset="0"/>
                          </a:rPr>
                          <m:t>𝑏</m:t>
                        </m:r>
                        <m:r>
                          <a:rPr lang="en-US" altLang="pt-BR" sz="3600" i="1" dirty="0" smtClean="0">
                            <a:latin typeface="Cambria Math" panose="02040503050406030204" pitchFamily="18" charset="0"/>
                            <a:cs typeface="Cambria Math" panose="02040503050406030204" pitchFamily="18" charset="0"/>
                          </a:rPr>
                          <m:t>1</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𝐼</m:t>
                        </m:r>
                      </m:e>
                      <m:sub>
                        <m:r>
                          <a:rPr lang="en-US" altLang="pt-BR" sz="3600" i="1" dirty="0" smtClean="0">
                            <a:latin typeface="Cambria Math" panose="02040503050406030204" pitchFamily="18" charset="0"/>
                            <a:cs typeface="Cambria Math" panose="02040503050406030204" pitchFamily="18" charset="0"/>
                          </a:rPr>
                          <m:t>𝑏</m:t>
                        </m:r>
                        <m:r>
                          <a:rPr lang="en-US" altLang="pt-BR" sz="3600" i="1" dirty="0" smtClean="0">
                            <a:latin typeface="Cambria Math" panose="02040503050406030204" pitchFamily="18" charset="0"/>
                            <a:cs typeface="Cambria Math" panose="02040503050406030204" pitchFamily="18" charset="0"/>
                          </a:rPr>
                          <m:t>2</m:t>
                        </m:r>
                      </m:sub>
                    </m:sSub>
                    <m:r>
                      <a:rPr lang="en-US" altLang="pt-BR" sz="3600" i="1" dirty="0" smtClean="0">
                        <a:latin typeface="Cambria Math" panose="02040503050406030204" pitchFamily="18" charset="0"/>
                        <a:cs typeface="Cambria Math" panose="02040503050406030204" pitchFamily="18" charset="0"/>
                      </a:rPr>
                      <m:t>)</m:t>
                    </m:r>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99" name="CaixaDeTexto 41"/>
              <p:cNvSpPr txBox="1">
                <a:spLocks noRot="1" noChangeAspect="1" noMove="1" noResize="1" noEditPoints="1" noAdjustHandles="1" noChangeArrowheads="1" noChangeShapeType="1" noTextEdit="1"/>
              </p:cNvSpPr>
              <p:nvPr/>
            </p:nvSpPr>
            <p:spPr>
              <a:xfrm>
                <a:off x="6800118" y="5437003"/>
                <a:ext cx="4553585" cy="645160"/>
              </a:xfrm>
              <a:prstGeom prst="rect">
                <a:avLst/>
              </a:prstGeom>
              <a:blipFill rotWithShape="1">
                <a:blip r:embed="rId1"/>
                <a:stretch>
                  <a:fillRect l="-291" t="-1989" r="-769" b="-1948"/>
                </a:stretch>
              </a:blipFill>
              <a:ln w="25400">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0" name="CaixaDeTexto 41"/>
              <p:cNvSpPr txBox="1"/>
              <p:nvPr/>
            </p:nvSpPr>
            <p:spPr>
              <a:xfrm>
                <a:off x="7967248" y="3311023"/>
                <a:ext cx="2729230" cy="645160"/>
              </a:xfrm>
              <a:prstGeom prst="rect">
                <a:avLst/>
              </a:prstGeom>
              <a:noFill/>
              <a:ln w="25400">
                <a:solidFill>
                  <a:srgbClr val="FFFF00"/>
                </a:solidFill>
              </a:ln>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pt-BR" altLang="en-US"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𝐼</m:t>
                        </m:r>
                      </m:e>
                      <m:sub>
                        <m:r>
                          <a:rPr lang="en-US" altLang="pt-BR" sz="3600" i="1" dirty="0" smtClean="0">
                            <a:latin typeface="Cambria Math" panose="02040503050406030204" pitchFamily="18" charset="0"/>
                            <a:cs typeface="Cambria Math" panose="02040503050406030204" pitchFamily="18" charset="0"/>
                          </a:rPr>
                          <m:t>𝑏</m:t>
                        </m:r>
                        <m:r>
                          <a:rPr lang="en-US" altLang="pt-BR" sz="3600" i="1" dirty="0" smtClean="0">
                            <a:latin typeface="Cambria Math" panose="02040503050406030204" pitchFamily="18" charset="0"/>
                            <a:cs typeface="Cambria Math" panose="02040503050406030204" pitchFamily="18" charset="0"/>
                          </a:rPr>
                          <m:t>1</m:t>
                        </m:r>
                      </m:sub>
                    </m:sSub>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100" name="CaixaDeTexto 41"/>
              <p:cNvSpPr txBox="1">
                <a:spLocks noRot="1" noChangeAspect="1" noMove="1" noResize="1" noEditPoints="1" noAdjustHandles="1" noChangeArrowheads="1" noChangeShapeType="1" noTextEdit="1"/>
              </p:cNvSpPr>
              <p:nvPr/>
            </p:nvSpPr>
            <p:spPr>
              <a:xfrm>
                <a:off x="7967248" y="3311023"/>
                <a:ext cx="2729230" cy="645160"/>
              </a:xfrm>
              <a:prstGeom prst="rect">
                <a:avLst/>
              </a:prstGeom>
              <a:blipFill rotWithShape="1">
                <a:blip r:embed="rId2"/>
                <a:stretch>
                  <a:fillRect l="-485" t="-1989" r="-1283" b="-1948"/>
                </a:stretch>
              </a:blipFill>
              <a:ln w="25400">
                <a:solidFill>
                  <a:srgbClr val="FFFF00"/>
                </a:solidFill>
              </a:ln>
            </p:spPr>
            <p:txBody>
              <a:bodyPr/>
              <a:lstStyle/>
              <a:p>
                <a:r>
                  <a:rPr lang="pt-BR" altLang="en-US">
                    <a:noFill/>
                  </a:rPr>
                  <a:t> </a:t>
                </a:r>
              </a:p>
            </p:txBody>
          </p:sp>
        </mc:Fallback>
      </mc:AlternateContent>
      <p:sp>
        <p:nvSpPr>
          <p:cNvPr id="101" name="Caixa de Texto 100"/>
          <p:cNvSpPr txBox="1"/>
          <p:nvPr/>
        </p:nvSpPr>
        <p:spPr>
          <a:xfrm>
            <a:off x="7159625" y="2429510"/>
            <a:ext cx="3448685" cy="583565"/>
          </a:xfrm>
          <a:prstGeom prst="rect">
            <a:avLst/>
          </a:prstGeom>
          <a:noFill/>
        </p:spPr>
        <p:txBody>
          <a:bodyPr wrap="square" rtlCol="0" anchor="t">
            <a:spAutoFit/>
          </a:bodyPr>
          <a:lstStyle/>
          <a:p>
            <a:pPr algn="ctr"/>
            <a:r>
              <a:rPr lang="pt-BR" sz="3200" b="1" dirty="0" smtClean="0">
                <a:solidFill>
                  <a:srgbClr val="C00000"/>
                </a:solidFill>
                <a:latin typeface="Comic Sans MS" panose="030F0702030302020204" pitchFamily="66" charset="0"/>
                <a:cs typeface="Comic Sans MS" panose="030F0702030302020204" pitchFamily="66" charset="0"/>
                <a:sym typeface="+mn-ea"/>
              </a:rPr>
              <a:t>sem R</a:t>
            </a:r>
            <a:r>
              <a:rPr lang="pt-BR" sz="3200" b="1" baseline="-25000" dirty="0" smtClean="0">
                <a:solidFill>
                  <a:srgbClr val="C00000"/>
                </a:solidFill>
                <a:latin typeface="Comic Sans MS" panose="030F0702030302020204" pitchFamily="66" charset="0"/>
                <a:cs typeface="Comic Sans MS" panose="030F0702030302020204" pitchFamily="66" charset="0"/>
                <a:sym typeface="+mn-ea"/>
              </a:rPr>
              <a:t>3 </a:t>
            </a:r>
            <a:endPar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102" name="Caixa de Texto 101"/>
              <p:cNvSpPr txBox="1"/>
              <p:nvPr/>
            </p:nvSpPr>
            <p:spPr>
              <a:xfrm>
                <a:off x="7362190" y="4248785"/>
                <a:ext cx="3448685" cy="922655"/>
              </a:xfrm>
              <a:prstGeom prst="rect">
                <a:avLst/>
              </a:prstGeom>
              <a:noFill/>
            </p:spPr>
            <p:txBody>
              <a:bodyPr wrap="square" rtlCol="0" anchor="t">
                <a:spAutoFit/>
              </a:bodyPr>
              <a:lstStyle/>
              <a:p>
                <a:pPr algn="ctr"/>
                <a:r>
                  <a:rPr lang="pt-BR" sz="3200" b="1" dirty="0" smtClean="0">
                    <a:solidFill>
                      <a:srgbClr val="C00000"/>
                    </a:solidFill>
                    <a:latin typeface="Comic Sans MS" panose="030F0702030302020204" pitchFamily="66" charset="0"/>
                    <a:cs typeface="Comic Sans MS" panose="030F0702030302020204" pitchFamily="66" charset="0"/>
                    <a:sym typeface="+mn-ea"/>
                  </a:rPr>
                  <a:t>com </a:t>
                </a:r>
                <a14:m>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𝑅</m:t>
                        </m:r>
                      </m:e>
                      <m:sub>
                        <m:r>
                          <a:rPr lang="en-US" altLang="pt-BR" sz="3200" i="1" dirty="0" smtClean="0">
                            <a:latin typeface="Cambria Math" panose="02040503050406030204" pitchFamily="18" charset="0"/>
                            <a:cs typeface="Cambria Math" panose="02040503050406030204" pitchFamily="18" charset="0"/>
                          </a:rPr>
                          <m:t>3</m:t>
                        </m:r>
                      </m:sub>
                    </m:sSub>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pt-BR" sz="3200" i="1" dirty="0" smtClean="0">
                                <a:latin typeface="Cambria Math" panose="02040503050406030204" pitchFamily="18" charset="0"/>
                                <a:cs typeface="Cambria Math" panose="02040503050406030204" pitchFamily="18" charset="0"/>
                              </a:rPr>
                            </m:ctrlPr>
                          </m:sSubPr>
                          <m:e>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𝑅</m:t>
                                </m:r>
                              </m:e>
                              <m:sub>
                                <m:r>
                                  <a:rPr lang="en-US" altLang="pt-BR" sz="3200" i="1" dirty="0" smtClean="0">
                                    <a:latin typeface="Cambria Math" panose="02040503050406030204" pitchFamily="18" charset="0"/>
                                    <a:cs typeface="Cambria Math" panose="02040503050406030204" pitchFamily="18" charset="0"/>
                                  </a:rPr>
                                  <m:t>1</m:t>
                                </m:r>
                              </m:sub>
                            </m:sSub>
                            <m:r>
                              <a:rPr lang="en-US" altLang="pt-BR" sz="3200" i="1" dirty="0" smtClean="0">
                                <a:latin typeface="Cambria Math" panose="02040503050406030204" pitchFamily="18" charset="0"/>
                                <a:cs typeface="Cambria Math" panose="02040503050406030204" pitchFamily="18" charset="0"/>
                              </a:rPr>
                              <m:t>𝑅</m:t>
                            </m:r>
                          </m:e>
                          <m:sub>
                            <m:r>
                              <a:rPr lang="en-US" altLang="pt-BR" sz="3200" i="1" dirty="0" smtClean="0">
                                <a:latin typeface="Cambria Math" panose="02040503050406030204" pitchFamily="18" charset="0"/>
                                <a:cs typeface="Cambria Math" panose="02040503050406030204" pitchFamily="18" charset="0"/>
                              </a:rPr>
                              <m:t>2</m:t>
                            </m:r>
                          </m:sub>
                        </m:sSub>
                      </m:num>
                      <m:den>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𝑅</m:t>
                            </m:r>
                          </m:e>
                          <m:sub>
                            <m:r>
                              <a:rPr lang="en-US" altLang="pt-BR" sz="3200" i="1" dirty="0" smtClean="0">
                                <a:latin typeface="Cambria Math" panose="02040503050406030204" pitchFamily="18" charset="0"/>
                                <a:cs typeface="Cambria Math" panose="02040503050406030204" pitchFamily="18" charset="0"/>
                              </a:rPr>
                              <m:t>1</m:t>
                            </m:r>
                          </m:sub>
                        </m:sSub>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𝑅</m:t>
                            </m:r>
                          </m:e>
                          <m:sub>
                            <m:r>
                              <a:rPr lang="en-US" altLang="pt-BR" sz="3200" i="1" dirty="0" smtClean="0">
                                <a:latin typeface="Cambria Math" panose="02040503050406030204" pitchFamily="18" charset="0"/>
                                <a:cs typeface="Cambria Math" panose="02040503050406030204" pitchFamily="18" charset="0"/>
                              </a:rPr>
                              <m:t>2</m:t>
                            </m:r>
                          </m:sub>
                        </m:sSub>
                      </m:den>
                    </m:f>
                  </m:oMath>
                </a14:m>
                <a:r>
                  <a:rPr lang="pt-BR" sz="3200" b="1" dirty="0" smtClean="0">
                    <a:solidFill>
                      <a:srgbClr val="C00000"/>
                    </a:solidFill>
                    <a:latin typeface="Comic Sans MS" panose="030F0702030302020204" pitchFamily="66" charset="0"/>
                    <a:cs typeface="Comic Sans MS" panose="030F0702030302020204" pitchFamily="66" charset="0"/>
                    <a:sym typeface="+mn-ea"/>
                  </a:rPr>
                  <a:t> </a:t>
                </a:r>
                <a:endPar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endParaRPr>
              </a:p>
            </p:txBody>
          </p:sp>
        </mc:Choice>
        <mc:Fallback>
          <p:sp>
            <p:nvSpPr>
              <p:cNvPr id="102" name="Caixa de Texto 101"/>
              <p:cNvSpPr txBox="1">
                <a:spLocks noRot="1" noChangeAspect="1" noMove="1" noResize="1" noEditPoints="1" noAdjustHandles="1" noChangeArrowheads="1" noChangeShapeType="1" noTextEdit="1"/>
              </p:cNvSpPr>
              <p:nvPr/>
            </p:nvSpPr>
            <p:spPr>
              <a:xfrm>
                <a:off x="7362190" y="4248785"/>
                <a:ext cx="3448685" cy="922655"/>
              </a:xfrm>
              <a:prstGeom prst="rect">
                <a:avLst/>
              </a:prstGeom>
              <a:blipFill rotWithShape="1">
                <a:blip r:embed="rId3"/>
                <a:stretch>
                  <a:fillRect b="-3028"/>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Conteúdo 2"/>
          <p:cNvSpPr>
            <a:spLocks noGrp="1"/>
          </p:cNvSpPr>
          <p:nvPr>
            <p:ph idx="1"/>
          </p:nvPr>
        </p:nvSpPr>
        <p:spPr>
          <a:xfrm>
            <a:off x="838200" y="935355"/>
            <a:ext cx="10515600" cy="4698365"/>
          </a:xfrm>
        </p:spPr>
        <p:txBody>
          <a:bodyPr/>
          <a:lstStyle/>
          <a:p>
            <a:r>
              <a:rPr lang="pt-BR" dirty="0" smtClean="0">
                <a:latin typeface="Comic Sans MS" panose="030F0702030302020204" pitchFamily="66" charset="0"/>
                <a:cs typeface="Comic Sans MS" panose="030F0702030302020204" pitchFamily="66" charset="0"/>
              </a:rPr>
              <a:t>Prof.: João Navarro</a:t>
            </a:r>
            <a:endParaRPr lang="pt-BR" dirty="0" smtClean="0">
              <a:latin typeface="Comic Sans MS" panose="030F0702030302020204" pitchFamily="66" charset="0"/>
              <a:cs typeface="Comic Sans MS" panose="030F0702030302020204" pitchFamily="66" charset="0"/>
            </a:endParaRPr>
          </a:p>
          <a:p>
            <a:r>
              <a:rPr lang="pt-BR" dirty="0" err="1" smtClean="0">
                <a:latin typeface="Comic Sans MS" panose="030F0702030302020204" pitchFamily="66" charset="0"/>
                <a:cs typeface="Comic Sans MS" panose="030F0702030302020204" pitchFamily="66" charset="0"/>
              </a:rPr>
              <a:t>Email</a:t>
            </a:r>
            <a:r>
              <a:rPr lang="pt-BR" dirty="0" smtClean="0">
                <a:latin typeface="Comic Sans MS" panose="030F0702030302020204" pitchFamily="66" charset="0"/>
                <a:cs typeface="Comic Sans MS" panose="030F0702030302020204" pitchFamily="66" charset="0"/>
              </a:rPr>
              <a:t>: </a:t>
            </a:r>
            <a:r>
              <a:rPr lang="pt-BR" dirty="0" smtClean="0">
                <a:latin typeface="Comic Sans MS" panose="030F0702030302020204" pitchFamily="66" charset="0"/>
                <a:cs typeface="Comic Sans MS" panose="030F0702030302020204" pitchFamily="66" charset="0"/>
                <a:hlinkClick r:id="rId1"/>
              </a:rPr>
              <a:t>navarro@sc.usp.br</a:t>
            </a:r>
            <a:endParaRPr lang="pt-BR" dirty="0" smtClean="0">
              <a:latin typeface="Comic Sans MS" panose="030F0702030302020204" pitchFamily="66" charset="0"/>
              <a:cs typeface="Comic Sans MS" panose="030F0702030302020204" pitchFamily="66" charset="0"/>
            </a:endParaRPr>
          </a:p>
          <a:p>
            <a:pPr lvl="1"/>
            <a:r>
              <a:rPr lang="pt-BR" dirty="0" smtClean="0">
                <a:latin typeface="Comic Sans MS" panose="030F0702030302020204" pitchFamily="66" charset="0"/>
                <a:cs typeface="Comic Sans MS" panose="030F0702030302020204" pitchFamily="66" charset="0"/>
              </a:rPr>
              <a:t>Eng. Eletrônico  (</a:t>
            </a:r>
            <a:r>
              <a:rPr lang="pt-BR" dirty="0">
                <a:latin typeface="Comic Sans MS" panose="030F0702030302020204" pitchFamily="66" charset="0"/>
                <a:cs typeface="Comic Sans MS" panose="030F0702030302020204" pitchFamily="66" charset="0"/>
              </a:rPr>
              <a:t>E</a:t>
            </a:r>
            <a:r>
              <a:rPr lang="pt-BR" dirty="0" smtClean="0">
                <a:latin typeface="Comic Sans MS" panose="030F0702030302020204" pitchFamily="66" charset="0"/>
                <a:cs typeface="Comic Sans MS" panose="030F0702030302020204" pitchFamily="66" charset="0"/>
              </a:rPr>
              <a:t>scola Politênica)</a:t>
            </a:r>
            <a:endParaRPr lang="pt-BR" dirty="0" smtClean="0">
              <a:latin typeface="Comic Sans MS" panose="030F0702030302020204" pitchFamily="66" charset="0"/>
              <a:cs typeface="Comic Sans MS" panose="030F0702030302020204" pitchFamily="66" charset="0"/>
            </a:endParaRPr>
          </a:p>
          <a:p>
            <a:pPr lvl="1"/>
            <a:r>
              <a:rPr lang="pt-BR" dirty="0" smtClean="0">
                <a:latin typeface="Comic Sans MS" panose="030F0702030302020204" pitchFamily="66" charset="0"/>
                <a:cs typeface="Comic Sans MS" panose="030F0702030302020204" pitchFamily="66" charset="0"/>
              </a:rPr>
              <a:t>Mestre em microeletrônica (Escola Politécnica)</a:t>
            </a:r>
            <a:endParaRPr lang="pt-BR" dirty="0" smtClean="0">
              <a:latin typeface="Comic Sans MS" panose="030F0702030302020204" pitchFamily="66" charset="0"/>
              <a:cs typeface="Comic Sans MS" panose="030F0702030302020204" pitchFamily="66" charset="0"/>
            </a:endParaRPr>
          </a:p>
          <a:p>
            <a:pPr lvl="1"/>
            <a:r>
              <a:rPr lang="pt-BR" dirty="0" smtClean="0">
                <a:latin typeface="Comic Sans MS" panose="030F0702030302020204" pitchFamily="66" charset="0"/>
                <a:cs typeface="Comic Sans MS" panose="030F0702030302020204" pitchFamily="66" charset="0"/>
              </a:rPr>
              <a:t>Doutorado em micro eletrônica (Escola Politécnica)</a:t>
            </a:r>
            <a:endParaRPr lang="pt-BR" dirty="0" smtClean="0">
              <a:latin typeface="Comic Sans MS" panose="030F0702030302020204" pitchFamily="66" charset="0"/>
              <a:cs typeface="Comic Sans MS" panose="030F0702030302020204" pitchFamily="66" charset="0"/>
            </a:endParaRPr>
          </a:p>
          <a:p>
            <a:r>
              <a:rPr lang="pt-BR" dirty="0" smtClean="0">
                <a:latin typeface="Comic Sans MS" panose="030F0702030302020204" pitchFamily="66" charset="0"/>
                <a:cs typeface="Comic Sans MS" panose="030F0702030302020204" pitchFamily="66" charset="0"/>
              </a:rPr>
              <a:t>Atuação</a:t>
            </a:r>
            <a:endParaRPr lang="pt-BR" dirty="0" smtClean="0">
              <a:latin typeface="Comic Sans MS" panose="030F0702030302020204" pitchFamily="66" charset="0"/>
              <a:cs typeface="Comic Sans MS" panose="030F0702030302020204" pitchFamily="66" charset="0"/>
            </a:endParaRPr>
          </a:p>
          <a:p>
            <a:pPr lvl="1"/>
            <a:r>
              <a:rPr lang="pt-BR" dirty="0" smtClean="0">
                <a:latin typeface="Comic Sans MS" panose="030F0702030302020204" pitchFamily="66" charset="0"/>
                <a:cs typeface="Comic Sans MS" panose="030F0702030302020204" pitchFamily="66" charset="0"/>
              </a:rPr>
              <a:t>Projeto de Circuitos Integrados Analógicos</a:t>
            </a:r>
            <a:endParaRPr lang="pt-BR" dirty="0" smtClean="0">
              <a:latin typeface="Comic Sans MS" panose="030F0702030302020204" pitchFamily="66" charset="0"/>
              <a:cs typeface="Comic Sans MS" panose="030F0702030302020204" pitchFamily="66" charset="0"/>
            </a:endParaRPr>
          </a:p>
          <a:p>
            <a:pPr lvl="1"/>
            <a:r>
              <a:rPr lang="pt-BR" dirty="0" smtClean="0">
                <a:latin typeface="Comic Sans MS" panose="030F0702030302020204" pitchFamily="66" charset="0"/>
                <a:cs typeface="Comic Sans MS" panose="030F0702030302020204" pitchFamily="66" charset="0"/>
              </a:rPr>
              <a:t>Circuitos RF</a:t>
            </a:r>
            <a:endParaRPr lang="pt-BR" dirty="0" smtClean="0">
              <a:latin typeface="Comic Sans MS" panose="030F0702030302020204" pitchFamily="66" charset="0"/>
              <a:cs typeface="Comic Sans MS" panose="030F0702030302020204" pitchFamily="66" charset="0"/>
            </a:endParaRPr>
          </a:p>
          <a:p>
            <a:pPr lvl="1"/>
            <a:r>
              <a:rPr lang="pt-BR" dirty="0" smtClean="0">
                <a:latin typeface="Comic Sans MS" panose="030F0702030302020204" pitchFamily="66" charset="0"/>
                <a:cs typeface="Comic Sans MS" panose="030F0702030302020204" pitchFamily="66" charset="0"/>
              </a:rPr>
              <a:t>Ferramentas de projetos analógicos</a:t>
            </a:r>
            <a:endParaRPr lang="pt-BR" dirty="0" smtClean="0">
              <a:latin typeface="Comic Sans MS" panose="030F0702030302020204" pitchFamily="66" charset="0"/>
              <a:cs typeface="Comic Sans MS" panose="030F0702030302020204" pitchFamily="66" charset="0"/>
            </a:endParaRPr>
          </a:p>
          <a:p>
            <a:pPr lvl="1"/>
            <a:r>
              <a:rPr lang="pt-BR" dirty="0" smtClean="0">
                <a:latin typeface="Comic Sans MS" panose="030F0702030302020204" pitchFamily="66" charset="0"/>
                <a:cs typeface="Comic Sans MS" panose="030F0702030302020204" pitchFamily="66" charset="0"/>
              </a:rPr>
              <a:t>Circuitos digitais de alta velocidade</a:t>
            </a:r>
            <a:endParaRPr lang="pt-BR" dirty="0" smtClean="0">
              <a:latin typeface="Comic Sans MS" panose="030F0702030302020204" pitchFamily="66" charset="0"/>
              <a:cs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702310" y="436880"/>
            <a:ext cx="10527665" cy="2627630"/>
          </a:xfrm>
          <a:prstGeom prst="rect">
            <a:avLst/>
          </a:prstGeom>
        </p:spPr>
        <p:txBody>
          <a:bodyPr vert="horz" lIns="91440" tIns="45720" rIns="91440" bIns="45720" rtlCol="0">
            <a:normAutofit fontScale="9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lnSpc>
                <a:spcPct val="100000"/>
              </a:lnSpc>
            </a:pPr>
            <a:r>
              <a:rPr lang="pt-BR" sz="3200" dirty="0" smtClean="0">
                <a:latin typeface="Comic Sans MS" panose="030F0702030302020204" pitchFamily="66" charset="0"/>
                <a:cs typeface="Comic Sans MS" panose="030F0702030302020204" pitchFamily="66" charset="0"/>
              </a:rPr>
              <a:t>Os circuitos reais se aproximam do modelo ideal. Ou por outra, dependendo das condições de uso, podemos aplicar este modelo ideal sem preocupação. </a:t>
            </a:r>
            <a:endParaRPr lang="pt-BR" sz="3200" dirty="0" smtClean="0">
              <a:latin typeface="Comic Sans MS" panose="030F0702030302020204" pitchFamily="66" charset="0"/>
              <a:cs typeface="Comic Sans MS" panose="030F0702030302020204" pitchFamily="66" charset="0"/>
            </a:endParaRPr>
          </a:p>
          <a:p>
            <a:pPr marL="0" indent="0">
              <a:lnSpc>
                <a:spcPct val="100000"/>
              </a:lnSpc>
              <a:buNone/>
            </a:pPr>
            <a:endParaRPr lang="pt-BR" sz="3200" b="1" dirty="0" smtClean="0">
              <a:solidFill>
                <a:srgbClr val="C00000"/>
              </a:solidFill>
              <a:latin typeface="Comic Sans MS" panose="030F0702030302020204" pitchFamily="66" charset="0"/>
              <a:cs typeface="Comic Sans MS" panose="030F0702030302020204" pitchFamily="66" charset="0"/>
            </a:endParaRPr>
          </a:p>
          <a:p>
            <a:pPr marL="271780" indent="-271780">
              <a:lnSpc>
                <a:spcPct val="100000"/>
              </a:lnSpc>
            </a:pPr>
            <a:r>
              <a:rPr lang="pt-BR" sz="3200" b="1" dirty="0" smtClean="0">
                <a:solidFill>
                  <a:srgbClr val="C00000"/>
                </a:solidFill>
                <a:latin typeface="Comic Sans MS" panose="030F0702030302020204" pitchFamily="66" charset="0"/>
                <a:cs typeface="Comic Sans MS" panose="030F0702030302020204" pitchFamily="66" charset="0"/>
              </a:rPr>
              <a:t>Aplicação: </a:t>
            </a:r>
            <a:r>
              <a:rPr lang="pt-BR" sz="3200" b="1" dirty="0" smtClean="0">
                <a:latin typeface="Comic Sans MS" panose="030F0702030302020204" pitchFamily="66" charset="0"/>
                <a:cs typeface="Comic Sans MS" panose="030F0702030302020204" pitchFamily="66" charset="0"/>
              </a:rPr>
              <a:t>Circuito de Ganho, configuração inversora</a:t>
            </a:r>
            <a:endParaRPr lang="pt-BR" sz="3200" b="1" dirty="0" smtClean="0">
              <a:latin typeface="Comic Sans MS" panose="030F0702030302020204" pitchFamily="66" charset="0"/>
              <a:cs typeface="Comic Sans MS" panose="030F0702030302020204" pitchFamily="66" charset="0"/>
            </a:endParaRPr>
          </a:p>
        </p:txBody>
      </p:sp>
      <p:grpSp>
        <p:nvGrpSpPr>
          <p:cNvPr id="28" name="Grupo 27"/>
          <p:cNvGrpSpPr/>
          <p:nvPr/>
        </p:nvGrpSpPr>
        <p:grpSpPr>
          <a:xfrm>
            <a:off x="4371262" y="3877438"/>
            <a:ext cx="2688566" cy="1709165"/>
            <a:chOff x="1603348" y="3765082"/>
            <a:chExt cx="2688566" cy="1709165"/>
          </a:xfrm>
        </p:grpSpPr>
        <p:sp>
          <p:nvSpPr>
            <p:cNvPr id="5" name="Triângulo isósceles 4"/>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00110"/>
            </a:xfrm>
            <a:prstGeom prst="rect">
              <a:avLst/>
            </a:prstGeom>
            <a:noFill/>
          </p:spPr>
          <p:txBody>
            <a:bodyPr wrap="square" rtlCol="0">
              <a:spAutoFit/>
            </a:bodyPr>
            <a:lstStyle/>
            <a:p>
              <a:r>
                <a:rPr lang="pt-BR" sz="2000" dirty="0" smtClean="0">
                  <a:latin typeface="Comic Sans MS" panose="030F0702030302020204" pitchFamily="66" charset="0"/>
                </a:rPr>
                <a:t>+</a:t>
              </a:r>
              <a:endParaRPr lang="pt-BR" sz="2000" dirty="0">
                <a:latin typeface="Comic Sans MS" panose="030F0702030302020204" pitchFamily="66" charset="0"/>
              </a:endParaRPr>
            </a:p>
          </p:txBody>
        </p:sp>
        <p:sp>
          <p:nvSpPr>
            <p:cNvPr id="10" name="CaixaDeTexto 9"/>
            <p:cNvSpPr txBox="1"/>
            <p:nvPr/>
          </p:nvSpPr>
          <p:spPr>
            <a:xfrm>
              <a:off x="2504301" y="4229899"/>
              <a:ext cx="288324" cy="400110"/>
            </a:xfrm>
            <a:prstGeom prst="rect">
              <a:avLst/>
            </a:prstGeom>
            <a:noFill/>
          </p:spPr>
          <p:txBody>
            <a:bodyPr wrap="square" rtlCol="0">
              <a:spAutoFit/>
            </a:bodyPr>
            <a:lstStyle/>
            <a:p>
              <a:r>
                <a:rPr lang="pt-BR" sz="2000" dirty="0">
                  <a:latin typeface="Comic Sans MS" panose="030F0702030302020204" pitchFamily="66" charset="0"/>
                </a:rPr>
                <a:t>-</a:t>
              </a:r>
              <a:endParaRPr lang="pt-BR" sz="2000" dirty="0">
                <a:latin typeface="Comic Sans MS" panose="030F0702030302020204" pitchFamily="66" charset="0"/>
              </a:endParaRPr>
            </a:p>
          </p:txBody>
        </p:sp>
        <p:sp>
          <p:nvSpPr>
            <p:cNvPr id="11" name="CaixaDeTexto 10"/>
            <p:cNvSpPr txBox="1"/>
            <p:nvPr/>
          </p:nvSpPr>
          <p:spPr>
            <a:xfrm>
              <a:off x="3781838" y="4330044"/>
              <a:ext cx="510076"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endParaRPr lang="pt-BR" sz="2400" dirty="0">
                <a:latin typeface="Comic Sans MS" panose="030F0702030302020204" pitchFamily="66" charset="0"/>
              </a:endParaRPr>
            </a:p>
          </p:txBody>
        </p:sp>
        <p:sp>
          <p:nvSpPr>
            <p:cNvPr id="12" name="Forma livre 11"/>
            <p:cNvSpPr/>
            <p:nvPr/>
          </p:nvSpPr>
          <p:spPr>
            <a:xfrm>
              <a:off x="195134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sp>
          <p:nvSpPr>
            <p:cNvPr id="13" name="CaixaDeTexto 12"/>
            <p:cNvSpPr txBox="1"/>
            <p:nvPr/>
          </p:nvSpPr>
          <p:spPr>
            <a:xfrm>
              <a:off x="1603348" y="4606785"/>
              <a:ext cx="452368" cy="400110"/>
            </a:xfrm>
            <a:prstGeom prst="rect">
              <a:avLst/>
            </a:prstGeom>
            <a:noFill/>
          </p:spPr>
          <p:txBody>
            <a:bodyPr wrap="none" rtlCol="0">
              <a:spAutoFit/>
            </a:bodyPr>
            <a:lstStyle/>
            <a:p>
              <a:r>
                <a:rPr lang="pt-BR" sz="2000" dirty="0" err="1" smtClean="0">
                  <a:latin typeface="Comic Sans MS" panose="030F0702030302020204" pitchFamily="66" charset="0"/>
                </a:rPr>
                <a:t>V</a:t>
              </a:r>
              <a:r>
                <a:rPr lang="pt-BR" sz="2000" baseline="-25000" dirty="0" err="1">
                  <a:latin typeface="Comic Sans MS" panose="030F0702030302020204" pitchFamily="66" charset="0"/>
                </a:rPr>
                <a:t>d</a:t>
              </a:r>
              <a:endParaRPr lang="pt-BR" sz="2000" dirty="0">
                <a:latin typeface="Comic Sans MS" panose="030F0702030302020204" pitchFamily="66" charset="0"/>
              </a:endParaRPr>
            </a:p>
          </p:txBody>
        </p:sp>
        <p:cxnSp>
          <p:nvCxnSpPr>
            <p:cNvPr id="14" name="Conector de Seta Reta 13"/>
            <p:cNvCxnSpPr/>
            <p:nvPr/>
          </p:nvCxnSpPr>
          <p:spPr>
            <a:xfrm>
              <a:off x="1802405" y="4236082"/>
              <a:ext cx="385873"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813235" y="3765082"/>
              <a:ext cx="411528" cy="400110"/>
            </a:xfrm>
            <a:prstGeom prst="rect">
              <a:avLst/>
            </a:prstGeom>
            <a:noFill/>
          </p:spPr>
          <p:txBody>
            <a:bodyPr wrap="square" rtlCol="0">
              <a:spAutoFit/>
            </a:bodyPr>
            <a:lstStyle/>
            <a:p>
              <a:r>
                <a:rPr lang="pt-BR" sz="2000" dirty="0" smtClean="0">
                  <a:latin typeface="Comic Sans MS" panose="030F0702030302020204" pitchFamily="66" charset="0"/>
                </a:rPr>
                <a:t>i</a:t>
              </a:r>
              <a:r>
                <a:rPr lang="pt-BR" sz="2000" baseline="-25000" dirty="0" smtClean="0">
                  <a:latin typeface="Comic Sans MS" panose="030F0702030302020204" pitchFamily="66" charset="0"/>
                </a:rPr>
                <a:t>1</a:t>
              </a:r>
              <a:endParaRPr lang="pt-BR" sz="2000" dirty="0">
                <a:latin typeface="Comic Sans MS" panose="030F0702030302020204" pitchFamily="66" charset="0"/>
              </a:endParaRPr>
            </a:p>
          </p:txBody>
        </p:sp>
      </p:grpSp>
      <p:grpSp>
        <p:nvGrpSpPr>
          <p:cNvPr id="27" name="Grupo 26"/>
          <p:cNvGrpSpPr/>
          <p:nvPr/>
        </p:nvGrpSpPr>
        <p:grpSpPr>
          <a:xfrm>
            <a:off x="3607851" y="4332062"/>
            <a:ext cx="1381894" cy="255373"/>
            <a:chOff x="4112743" y="3509451"/>
            <a:chExt cx="1381894" cy="255373"/>
          </a:xfrm>
        </p:grpSpPr>
        <p:cxnSp>
          <p:nvCxnSpPr>
            <p:cNvPr id="26"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grpSp>
      <p:grpSp>
        <p:nvGrpSpPr>
          <p:cNvPr id="32" name="Grupo 31"/>
          <p:cNvGrpSpPr/>
          <p:nvPr/>
        </p:nvGrpSpPr>
        <p:grpSpPr>
          <a:xfrm>
            <a:off x="5410199" y="3446529"/>
            <a:ext cx="1381894" cy="255373"/>
            <a:chOff x="4112743" y="3509451"/>
            <a:chExt cx="1381894" cy="255373"/>
          </a:xfrm>
        </p:grpSpPr>
        <p:cxnSp>
          <p:nvCxnSpPr>
            <p:cNvPr id="33" name="Conector Reto 32"/>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Retângulo 3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grpSp>
      <p:sp>
        <p:nvSpPr>
          <p:cNvPr id="40" name="Forma livre 39"/>
          <p:cNvSpPr/>
          <p:nvPr/>
        </p:nvSpPr>
        <p:spPr>
          <a:xfrm>
            <a:off x="6746789" y="3575222"/>
            <a:ext cx="453081" cy="1326292"/>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sp>
        <p:nvSpPr>
          <p:cNvPr id="41" name="Forma livre 40"/>
          <p:cNvSpPr/>
          <p:nvPr/>
        </p:nvSpPr>
        <p:spPr>
          <a:xfrm>
            <a:off x="5041557" y="3566984"/>
            <a:ext cx="387178" cy="906162"/>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cxnSp>
        <p:nvCxnSpPr>
          <p:cNvPr id="44" name="Conector Reto 43"/>
          <p:cNvCxnSpPr/>
          <p:nvPr/>
        </p:nvCxnSpPr>
        <p:spPr>
          <a:xfrm>
            <a:off x="4794422" y="5345301"/>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4734045" y="6012211"/>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5890365" y="3018596"/>
            <a:ext cx="450764" cy="400110"/>
          </a:xfrm>
          <a:prstGeom prst="rect">
            <a:avLst/>
          </a:prstGeom>
          <a:noFill/>
        </p:spPr>
        <p:txBody>
          <a:bodyPr wrap="none" rtlCol="0">
            <a:spAutoFit/>
          </a:bodyPr>
          <a:lstStyle/>
          <a:p>
            <a:r>
              <a:rPr lang="pt-BR" sz="2000" dirty="0" smtClean="0">
                <a:latin typeface="Comic Sans MS" panose="030F0702030302020204" pitchFamily="66" charset="0"/>
              </a:rPr>
              <a:t>R</a:t>
            </a:r>
            <a:r>
              <a:rPr lang="pt-BR" sz="2000" baseline="-25000" dirty="0" smtClean="0">
                <a:latin typeface="Comic Sans MS" panose="030F0702030302020204" pitchFamily="66" charset="0"/>
              </a:rPr>
              <a:t>2</a:t>
            </a:r>
            <a:endParaRPr lang="pt-BR" sz="2000" dirty="0">
              <a:latin typeface="Comic Sans MS" panose="030F0702030302020204" pitchFamily="66" charset="0"/>
            </a:endParaRPr>
          </a:p>
        </p:txBody>
      </p:sp>
      <p:sp>
        <p:nvSpPr>
          <p:cNvPr id="49" name="CaixaDeTexto 48"/>
          <p:cNvSpPr txBox="1"/>
          <p:nvPr/>
        </p:nvSpPr>
        <p:spPr>
          <a:xfrm>
            <a:off x="4036182" y="3970178"/>
            <a:ext cx="423514" cy="400110"/>
          </a:xfrm>
          <a:prstGeom prst="rect">
            <a:avLst/>
          </a:prstGeom>
          <a:noFill/>
        </p:spPr>
        <p:txBody>
          <a:bodyPr wrap="none" rtlCol="0">
            <a:spAutoFit/>
          </a:bodyPr>
          <a:lstStyle/>
          <a:p>
            <a:r>
              <a:rPr lang="pt-BR" sz="2000" dirty="0" smtClean="0">
                <a:latin typeface="Comic Sans MS" panose="030F0702030302020204" pitchFamily="66" charset="0"/>
              </a:rPr>
              <a:t>R</a:t>
            </a:r>
            <a:r>
              <a:rPr lang="pt-BR" sz="2000" baseline="-25000" dirty="0" smtClean="0">
                <a:latin typeface="Comic Sans MS" panose="030F0702030302020204" pitchFamily="66" charset="0"/>
              </a:rPr>
              <a:t>1</a:t>
            </a:r>
            <a:endParaRPr lang="pt-BR" sz="2000" dirty="0">
              <a:latin typeface="Comic Sans MS" panose="030F0702030302020204" pitchFamily="66" charset="0"/>
            </a:endParaRPr>
          </a:p>
        </p:txBody>
      </p:sp>
      <p:cxnSp>
        <p:nvCxnSpPr>
          <p:cNvPr id="50" name="Conector de Seta Reta 49"/>
          <p:cNvCxnSpPr/>
          <p:nvPr/>
        </p:nvCxnSpPr>
        <p:spPr>
          <a:xfrm>
            <a:off x="5846441" y="3833573"/>
            <a:ext cx="385873" cy="0"/>
          </a:xfrm>
          <a:prstGeom prst="straightConnector1">
            <a:avLst/>
          </a:prstGeom>
          <a:ln>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5949711" y="3838552"/>
            <a:ext cx="360996" cy="400110"/>
          </a:xfrm>
          <a:prstGeom prst="rect">
            <a:avLst/>
          </a:prstGeom>
          <a:noFill/>
        </p:spPr>
        <p:txBody>
          <a:bodyPr wrap="none" rtlCol="0">
            <a:spAutoFit/>
          </a:bodyPr>
          <a:lstStyle/>
          <a:p>
            <a:r>
              <a:rPr lang="pt-BR" sz="2000" dirty="0" smtClean="0">
                <a:latin typeface="Comic Sans MS" panose="030F0702030302020204" pitchFamily="66" charset="0"/>
              </a:rPr>
              <a:t>i</a:t>
            </a:r>
            <a:r>
              <a:rPr lang="pt-BR" sz="2000" baseline="-25000" dirty="0" smtClean="0">
                <a:latin typeface="Comic Sans MS" panose="030F0702030302020204" pitchFamily="66" charset="0"/>
              </a:rPr>
              <a:t>2</a:t>
            </a:r>
            <a:endParaRPr lang="pt-BR" sz="2000" dirty="0">
              <a:latin typeface="Comic Sans MS" panose="030F0702030302020204" pitchFamily="66" charset="0"/>
            </a:endParaRPr>
          </a:p>
        </p:txBody>
      </p:sp>
      <p:sp>
        <p:nvSpPr>
          <p:cNvPr id="53" name="CaixaDeTexto 52"/>
          <p:cNvSpPr txBox="1"/>
          <p:nvPr/>
        </p:nvSpPr>
        <p:spPr>
          <a:xfrm>
            <a:off x="3112321" y="3858003"/>
            <a:ext cx="611065" cy="523220"/>
          </a:xfrm>
          <a:prstGeom prst="rect">
            <a:avLst/>
          </a:prstGeom>
          <a:noFill/>
        </p:spPr>
        <p:txBody>
          <a:bodyPr wrap="none" rtlCol="0">
            <a:spAutoFit/>
          </a:bodyPr>
          <a:lstStyle/>
          <a:p>
            <a:r>
              <a:rPr lang="pt-BR" sz="2800" dirty="0" err="1" smtClean="0">
                <a:latin typeface="Comic Sans MS" panose="030F0702030302020204" pitchFamily="66" charset="0"/>
              </a:rPr>
              <a:t>V</a:t>
            </a:r>
            <a:r>
              <a:rPr lang="pt-BR" sz="2800" baseline="-25000" dirty="0" err="1" smtClean="0">
                <a:latin typeface="Comic Sans MS" panose="030F0702030302020204" pitchFamily="66" charset="0"/>
              </a:rPr>
              <a:t>in</a:t>
            </a:r>
            <a:endParaRPr lang="pt-BR" sz="2800" dirty="0">
              <a:latin typeface="Comic Sans MS" panose="030F0702030302020204" pitchFamily="66" charset="0"/>
            </a:endParaRPr>
          </a:p>
        </p:txBody>
      </p:sp>
      <p:sp>
        <p:nvSpPr>
          <p:cNvPr id="56" name="Forma livre 55"/>
          <p:cNvSpPr/>
          <p:nvPr/>
        </p:nvSpPr>
        <p:spPr>
          <a:xfrm>
            <a:off x="5017232" y="4974959"/>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sp>
        <p:nvSpPr>
          <p:cNvPr id="57" name="Forma livre 56"/>
          <p:cNvSpPr/>
          <p:nvPr/>
        </p:nvSpPr>
        <p:spPr>
          <a:xfrm>
            <a:off x="3286535" y="4546739"/>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mc:AlternateContent xmlns:mc="http://schemas.openxmlformats.org/markup-compatibility/2006" xmlns:p14="http://schemas.microsoft.com/office/powerpoint/2010/main">
        <mc:Choice Requires="p14">
          <p:contentPart r:id="rId1" p14:bwMode="auto">
            <p14:nvContentPartPr>
              <p14:cNvPr id="4" name="Tinta 3"/>
              <p14:cNvContentPartPr/>
              <p14:nvPr/>
            </p14:nvContentPartPr>
            <p14:xfrm>
              <a:off x="2070000" y="4419720"/>
              <a:ext cx="4134240" cy="1829160"/>
            </p14:xfrm>
          </p:contentPart>
        </mc:Choice>
        <mc:Fallback xmlns="">
          <p:pic>
            <p:nvPicPr>
              <p:cNvPr id="4" name="Tinta 3"/>
            </p:nvPicPr>
            <p:blipFill>
              <a:blip r:embed="rId2"/>
            </p:blipFill>
            <p:spPr>
              <a:xfrm>
                <a:off x="2070000" y="4419720"/>
                <a:ext cx="4134240" cy="1829160"/>
              </a:xfrm>
              <a:prstGeom prst="rect"/>
            </p:spPr>
          </p:pic>
        </mc:Fallback>
      </mc:AlternateContent>
    </p:spTree>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ço Reservado para Conteúdo 2"/>
          <p:cNvSpPr txBox="1"/>
          <p:nvPr/>
        </p:nvSpPr>
        <p:spPr>
          <a:xfrm>
            <a:off x="655320" y="311785"/>
            <a:ext cx="10574020" cy="365379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Realimentação</a:t>
            </a:r>
            <a:endParaRPr lang="pt-BR" b="1" dirty="0" smtClean="0">
              <a:solidFill>
                <a:srgbClr val="C00000"/>
              </a:solidFill>
              <a:latin typeface="Comic Sans MS" panose="030F0702030302020204" pitchFamily="66" charset="0"/>
              <a:cs typeface="Comic Sans MS" panose="030F0702030302020204" pitchFamily="66" charset="0"/>
            </a:endParaRPr>
          </a:p>
          <a:p>
            <a:pPr marL="0" indent="0">
              <a:buNone/>
            </a:pPr>
            <a:r>
              <a:rPr lang="pt-BR" b="1" dirty="0" smtClean="0">
                <a:solidFill>
                  <a:schemeClr val="tx1"/>
                </a:solidFill>
                <a:latin typeface="Comic Sans MS" panose="030F0702030302020204" pitchFamily="66" charset="0"/>
                <a:cs typeface="Comic Sans MS" panose="030F0702030302020204" pitchFamily="66" charset="0"/>
              </a:rPr>
              <a:t>Considere um sistema com função de transferencia G(s). Podemos aplicar realimentação para melhorar:</a:t>
            </a:r>
            <a:endParaRPr lang="pt-BR" b="1" dirty="0" smtClean="0">
              <a:solidFill>
                <a:schemeClr val="tx1"/>
              </a:solidFill>
              <a:latin typeface="Comic Sans MS" panose="030F0702030302020204" pitchFamily="66" charset="0"/>
              <a:cs typeface="Comic Sans MS" panose="030F0702030302020204" pitchFamily="66" charset="0"/>
            </a:endParaRPr>
          </a:p>
          <a:p>
            <a:r>
              <a:rPr lang="pt-BR" b="1" dirty="0" smtClean="0">
                <a:solidFill>
                  <a:schemeClr val="tx1"/>
                </a:solidFill>
                <a:latin typeface="Comic Sans MS" panose="030F0702030302020204" pitchFamily="66" charset="0"/>
                <a:cs typeface="Comic Sans MS" panose="030F0702030302020204" pitchFamily="66" charset="0"/>
              </a:rPr>
              <a:t>linearidade</a:t>
            </a:r>
            <a:endParaRPr lang="pt-BR" b="1" dirty="0" smtClean="0">
              <a:solidFill>
                <a:schemeClr val="tx1"/>
              </a:solidFill>
              <a:latin typeface="Comic Sans MS" panose="030F0702030302020204" pitchFamily="66" charset="0"/>
              <a:cs typeface="Comic Sans MS" panose="030F0702030302020204" pitchFamily="66" charset="0"/>
            </a:endParaRPr>
          </a:p>
          <a:p>
            <a:r>
              <a:rPr lang="pt-BR" b="1" dirty="0" smtClean="0">
                <a:solidFill>
                  <a:schemeClr val="tx1"/>
                </a:solidFill>
                <a:latin typeface="Comic Sans MS" panose="030F0702030302020204" pitchFamily="66" charset="0"/>
                <a:cs typeface="Comic Sans MS" panose="030F0702030302020204" pitchFamily="66" charset="0"/>
              </a:rPr>
              <a:t>impedância de entrada e saída</a:t>
            </a:r>
            <a:endParaRPr lang="pt-BR" b="1" dirty="0" smtClean="0">
              <a:solidFill>
                <a:schemeClr val="tx1"/>
              </a:solidFill>
              <a:latin typeface="Comic Sans MS" panose="030F0702030302020204" pitchFamily="66" charset="0"/>
              <a:cs typeface="Comic Sans MS" panose="030F0702030302020204" pitchFamily="66" charset="0"/>
            </a:endParaRPr>
          </a:p>
          <a:p>
            <a:r>
              <a:rPr lang="pt-BR" b="1" dirty="0" smtClean="0">
                <a:solidFill>
                  <a:schemeClr val="tx1"/>
                </a:solidFill>
                <a:latin typeface="Comic Sans MS" panose="030F0702030302020204" pitchFamily="66" charset="0"/>
                <a:cs typeface="Comic Sans MS" panose="030F0702030302020204" pitchFamily="66" charset="0"/>
              </a:rPr>
              <a:t>ruído</a:t>
            </a:r>
            <a:endParaRPr lang="pt-BR" b="1" dirty="0" smtClean="0">
              <a:solidFill>
                <a:schemeClr val="tx1"/>
              </a:solidFill>
              <a:latin typeface="Comic Sans MS" panose="030F0702030302020204" pitchFamily="66" charset="0"/>
              <a:cs typeface="Comic Sans MS" panose="030F0702030302020204" pitchFamily="66" charset="0"/>
            </a:endParaRPr>
          </a:p>
          <a:p>
            <a:r>
              <a:rPr lang="pt-BR" b="1" dirty="0" smtClean="0">
                <a:solidFill>
                  <a:schemeClr val="tx1"/>
                </a:solidFill>
                <a:latin typeface="Comic Sans MS" panose="030F0702030302020204" pitchFamily="66" charset="0"/>
                <a:cs typeface="Comic Sans MS" panose="030F0702030302020204" pitchFamily="66" charset="0"/>
              </a:rPr>
              <a:t>estabilidade de ganho</a:t>
            </a:r>
            <a:endParaRPr lang="pt-BR" b="1" dirty="0" smtClean="0">
              <a:solidFill>
                <a:schemeClr val="tx1"/>
              </a:solidFill>
              <a:latin typeface="Comic Sans MS" panose="030F0702030302020204" pitchFamily="66" charset="0"/>
              <a:cs typeface="Comic Sans MS" panose="030F0702030302020204" pitchFamily="66" charset="0"/>
            </a:endParaRPr>
          </a:p>
        </p:txBody>
      </p:sp>
      <p:sp>
        <p:nvSpPr>
          <p:cNvPr id="9" name="Caixa de Texto 8"/>
          <p:cNvSpPr txBox="1"/>
          <p:nvPr/>
        </p:nvSpPr>
        <p:spPr>
          <a:xfrm>
            <a:off x="8137525" y="3896995"/>
            <a:ext cx="1483995" cy="583565"/>
          </a:xfrm>
          <a:prstGeom prst="rect">
            <a:avLst/>
          </a:prstGeom>
          <a:noFill/>
          <a:ln>
            <a:solidFill>
              <a:schemeClr val="tx1"/>
            </a:solidFill>
          </a:ln>
        </p:spPr>
        <p:txBody>
          <a:bodyPr wrap="square" rtlCol="0">
            <a:spAutoFit/>
          </a:bodyPr>
          <a:lstStyle/>
          <a:p>
            <a:pPr algn="ctr"/>
            <a:r>
              <a:rPr lang="pt-BR" altLang="en-US" sz="3200"/>
              <a:t>G(s)</a:t>
            </a:r>
            <a:endParaRPr lang="pt-BR" altLang="en-US" sz="3200"/>
          </a:p>
        </p:txBody>
      </p:sp>
      <p:sp>
        <p:nvSpPr>
          <p:cNvPr id="15" name="Fluxograma: Summing Junção 14"/>
          <p:cNvSpPr/>
          <p:nvPr/>
        </p:nvSpPr>
        <p:spPr>
          <a:xfrm>
            <a:off x="6679565" y="3964940"/>
            <a:ext cx="407670" cy="408305"/>
          </a:xfrm>
          <a:prstGeom prst="flowChartSummingJunction">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 de Texto 17"/>
          <p:cNvSpPr txBox="1"/>
          <p:nvPr/>
        </p:nvSpPr>
        <p:spPr>
          <a:xfrm>
            <a:off x="8244205" y="5370830"/>
            <a:ext cx="1483995" cy="583565"/>
          </a:xfrm>
          <a:prstGeom prst="rect">
            <a:avLst/>
          </a:prstGeom>
          <a:noFill/>
          <a:ln>
            <a:solidFill>
              <a:schemeClr val="tx1"/>
            </a:solidFill>
          </a:ln>
        </p:spPr>
        <p:txBody>
          <a:bodyPr wrap="square" rtlCol="0">
            <a:spAutoFit/>
          </a:bodyPr>
          <a:lstStyle/>
          <a:p>
            <a:pPr algn="ctr"/>
            <a:r>
              <a:rPr lang="pt-BR" altLang="en-US" sz="3200"/>
              <a:t>H(s)</a:t>
            </a:r>
            <a:endParaRPr lang="pt-BR" altLang="en-US" sz="3200"/>
          </a:p>
        </p:txBody>
      </p:sp>
      <p:cxnSp>
        <p:nvCxnSpPr>
          <p:cNvPr id="25" name="Conector de Seta Reta 24"/>
          <p:cNvCxnSpPr/>
          <p:nvPr/>
        </p:nvCxnSpPr>
        <p:spPr>
          <a:xfrm flipV="1">
            <a:off x="6148705" y="4161790"/>
            <a:ext cx="530860" cy="13970"/>
          </a:xfrm>
          <a:prstGeom prst="straightConnector1">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8" name="Conector de Seta Reta 27"/>
          <p:cNvCxnSpPr>
            <a:stCxn id="15" idx="6"/>
          </p:cNvCxnSpPr>
          <p:nvPr/>
        </p:nvCxnSpPr>
        <p:spPr>
          <a:xfrm flipV="1">
            <a:off x="7087235" y="4155440"/>
            <a:ext cx="1034415" cy="13970"/>
          </a:xfrm>
          <a:prstGeom prst="straightConnector1">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39" name="Forma livre 38"/>
          <p:cNvSpPr/>
          <p:nvPr/>
        </p:nvSpPr>
        <p:spPr>
          <a:xfrm>
            <a:off x="9618345" y="4155440"/>
            <a:ext cx="462915" cy="1469390"/>
          </a:xfrm>
          <a:custGeom>
            <a:avLst/>
            <a:gdLst>
              <a:gd name="connisteX0" fmla="*/ 0 w 462915"/>
              <a:gd name="connsiteY0" fmla="*/ 13970 h 1469390"/>
              <a:gd name="connisteX1" fmla="*/ 462915 w 462915"/>
              <a:gd name="connsiteY1" fmla="*/ 0 h 1469390"/>
              <a:gd name="connisteX2" fmla="*/ 448945 w 462915"/>
              <a:gd name="connsiteY2" fmla="*/ 1469390 h 1469390"/>
              <a:gd name="connisteX3" fmla="*/ 122555 w 462915"/>
              <a:gd name="connsiteY3" fmla="*/ 1456055 h 1469390"/>
            </a:gdLst>
            <a:ahLst/>
            <a:cxnLst>
              <a:cxn ang="0">
                <a:pos x="connisteX0" y="connsiteY0"/>
              </a:cxn>
              <a:cxn ang="0">
                <a:pos x="connisteX1" y="connsiteY1"/>
              </a:cxn>
              <a:cxn ang="0">
                <a:pos x="connisteX2" y="connsiteY2"/>
              </a:cxn>
              <a:cxn ang="0">
                <a:pos x="connisteX3" y="connsiteY3"/>
              </a:cxn>
            </a:cxnLst>
            <a:rect l="l" t="t" r="r" b="b"/>
            <a:pathLst>
              <a:path w="462915" h="1469390">
                <a:moveTo>
                  <a:pt x="0" y="13970"/>
                </a:moveTo>
                <a:lnTo>
                  <a:pt x="462915" y="0"/>
                </a:lnTo>
                <a:lnTo>
                  <a:pt x="448945" y="1469390"/>
                </a:lnTo>
                <a:lnTo>
                  <a:pt x="122555" y="1456055"/>
                </a:lnTo>
              </a:path>
            </a:pathLst>
          </a:custGeom>
          <a:noFill/>
          <a:ln w="25400">
            <a:solidFill>
              <a:schemeClr val="tx1"/>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0" name="Forma livre 39"/>
          <p:cNvSpPr/>
          <p:nvPr/>
        </p:nvSpPr>
        <p:spPr>
          <a:xfrm>
            <a:off x="6842760" y="4359910"/>
            <a:ext cx="1387475" cy="1292860"/>
          </a:xfrm>
          <a:custGeom>
            <a:avLst/>
            <a:gdLst>
              <a:gd name="connisteX0" fmla="*/ 1319530 w 1319530"/>
              <a:gd name="connsiteY0" fmla="*/ 1292860 h 1292860"/>
              <a:gd name="connisteX1" fmla="*/ 13335 w 1319530"/>
              <a:gd name="connsiteY1" fmla="*/ 1278890 h 1292860"/>
              <a:gd name="connisteX2" fmla="*/ 0 w 1319530"/>
              <a:gd name="connsiteY2" fmla="*/ 0 h 1292860"/>
            </a:gdLst>
            <a:ahLst/>
            <a:cxnLst>
              <a:cxn ang="0">
                <a:pos x="connisteX0" y="connsiteY0"/>
              </a:cxn>
              <a:cxn ang="0">
                <a:pos x="connisteX1" y="connsiteY1"/>
              </a:cxn>
              <a:cxn ang="0">
                <a:pos x="connisteX2" y="connsiteY2"/>
              </a:cxn>
            </a:cxnLst>
            <a:rect l="l" t="t" r="r" b="b"/>
            <a:pathLst>
              <a:path w="1319530" h="1292860">
                <a:moveTo>
                  <a:pt x="1319530" y="1292860"/>
                </a:moveTo>
                <a:lnTo>
                  <a:pt x="13335" y="1278890"/>
                </a:lnTo>
                <a:lnTo>
                  <a:pt x="0" y="0"/>
                </a:lnTo>
              </a:path>
            </a:pathLst>
          </a:custGeom>
          <a:noFill/>
          <a:ln w="25400">
            <a:solidFill>
              <a:schemeClr val="tx1"/>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 de Texto 40"/>
          <p:cNvSpPr txBox="1"/>
          <p:nvPr/>
        </p:nvSpPr>
        <p:spPr>
          <a:xfrm>
            <a:off x="5556250" y="3653790"/>
            <a:ext cx="944245" cy="521970"/>
          </a:xfrm>
          <a:prstGeom prst="rect">
            <a:avLst/>
          </a:prstGeom>
          <a:noFill/>
        </p:spPr>
        <p:txBody>
          <a:bodyPr wrap="none" rtlCol="0">
            <a:spAutoFit/>
          </a:bodyPr>
          <a:lstStyle/>
          <a:p>
            <a:r>
              <a:rPr lang="pt-BR" altLang="en-US" sz="2800"/>
              <a:t>input</a:t>
            </a:r>
            <a:endParaRPr lang="pt-BR" altLang="en-US" sz="2800"/>
          </a:p>
        </p:txBody>
      </p:sp>
      <p:sp>
        <p:nvSpPr>
          <p:cNvPr id="42" name="Caixa de Texto 41"/>
          <p:cNvSpPr txBox="1"/>
          <p:nvPr/>
        </p:nvSpPr>
        <p:spPr>
          <a:xfrm>
            <a:off x="10060305" y="3620135"/>
            <a:ext cx="1169035" cy="521970"/>
          </a:xfrm>
          <a:prstGeom prst="rect">
            <a:avLst/>
          </a:prstGeom>
          <a:noFill/>
        </p:spPr>
        <p:txBody>
          <a:bodyPr wrap="none" rtlCol="0">
            <a:spAutoFit/>
          </a:bodyPr>
          <a:lstStyle/>
          <a:p>
            <a:r>
              <a:rPr lang="pt-BR" altLang="en-US" sz="2800"/>
              <a:t>output</a:t>
            </a:r>
            <a:endParaRPr lang="pt-BR" altLang="en-US" sz="2800"/>
          </a:p>
        </p:txBody>
      </p:sp>
      <p:cxnSp>
        <p:nvCxnSpPr>
          <p:cNvPr id="43" name="Conector de Seta Reta 42"/>
          <p:cNvCxnSpPr>
            <a:stCxn id="39" idx="1"/>
          </p:cNvCxnSpPr>
          <p:nvPr/>
        </p:nvCxnSpPr>
        <p:spPr>
          <a:xfrm flipV="1">
            <a:off x="10081260" y="4142105"/>
            <a:ext cx="448310" cy="13335"/>
          </a:xfrm>
          <a:prstGeom prst="straightConnector1">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4" name="Espaço Reservado para Conteúdo 2"/>
          <p:cNvSpPr txBox="1"/>
          <p:nvPr/>
        </p:nvSpPr>
        <p:spPr>
          <a:xfrm>
            <a:off x="782320" y="4142105"/>
            <a:ext cx="4773930" cy="225298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Analisando apenas a função de transferencia G(s)H(s) podemos saber se o sistema realimentado será ou não estável </a:t>
            </a:r>
            <a:endParaRPr lang="pt-BR" b="1" dirty="0" smtClean="0">
              <a:solidFill>
                <a:schemeClr val="tx1"/>
              </a:solidFill>
              <a:latin typeface="Comic Sans MS" panose="030F0702030302020204" pitchFamily="66" charset="0"/>
              <a:cs typeface="Comic Sans MS" panose="030F0702030302020204" pitchFamily="66" charset="0"/>
            </a:endParaRPr>
          </a:p>
        </p:txBody>
      </p:sp>
      <p:sp>
        <p:nvSpPr>
          <p:cNvPr id="45" name="Caixa de Texto 44"/>
          <p:cNvSpPr txBox="1"/>
          <p:nvPr/>
        </p:nvSpPr>
        <p:spPr>
          <a:xfrm>
            <a:off x="6284595" y="4020185"/>
            <a:ext cx="394970" cy="460375"/>
          </a:xfrm>
          <a:prstGeom prst="rect">
            <a:avLst/>
          </a:prstGeom>
          <a:noFill/>
        </p:spPr>
        <p:txBody>
          <a:bodyPr wrap="square" rtlCol="0">
            <a:spAutoFit/>
          </a:bodyPr>
          <a:lstStyle/>
          <a:p>
            <a:r>
              <a:rPr lang="pt-BR" altLang="en-US" sz="2400"/>
              <a:t>+</a:t>
            </a:r>
            <a:endParaRPr lang="pt-BR" altLang="en-US" sz="2400"/>
          </a:p>
        </p:txBody>
      </p:sp>
      <p:sp>
        <p:nvSpPr>
          <p:cNvPr id="46" name="Caixa de Texto 45"/>
          <p:cNvSpPr txBox="1"/>
          <p:nvPr/>
        </p:nvSpPr>
        <p:spPr>
          <a:xfrm>
            <a:off x="6842760" y="4373245"/>
            <a:ext cx="394970" cy="460375"/>
          </a:xfrm>
          <a:prstGeom prst="rect">
            <a:avLst/>
          </a:prstGeom>
          <a:noFill/>
        </p:spPr>
        <p:txBody>
          <a:bodyPr wrap="square" rtlCol="0">
            <a:spAutoFit/>
          </a:bodyPr>
          <a:lstStyle/>
          <a:p>
            <a:r>
              <a:rPr lang="pt-BR" altLang="en-US" sz="2400"/>
              <a:t>-</a:t>
            </a:r>
            <a:endParaRPr lang="pt-BR" altLang="en-US" sz="2400"/>
          </a:p>
        </p:txBody>
      </p:sp>
      <p:sp>
        <p:nvSpPr>
          <p:cNvPr id="2" name="Espaço Reservado para Número de Slide 1"/>
          <p:cNvSpPr>
            <a:spLocks noGrp="1"/>
          </p:cNvSpPr>
          <p:nvPr>
            <p:ph type="sldNum" sz="quarter" idx="12"/>
          </p:nvPr>
        </p:nvSpPr>
        <p:spPr/>
        <p:txBody>
          <a:bodyPr/>
          <a:p>
            <a:fld id="{74F297BB-B745-4CAB-BE1D-CE4C89382949}" type="slidenum">
              <a:rPr lang="pt-BR" smtClean="0"/>
            </a:fld>
            <a:endParaRPr lang="pt-BR"/>
          </a:p>
        </p:txBody>
      </p:sp>
    </p:spTree>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655320" y="311785"/>
            <a:ext cx="10574020" cy="121793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Realimentação</a:t>
            </a:r>
            <a:endParaRPr lang="pt-BR" b="1" dirty="0" smtClean="0">
              <a:solidFill>
                <a:srgbClr val="C00000"/>
              </a:solidFill>
              <a:latin typeface="Comic Sans MS" panose="030F0702030302020204" pitchFamily="66" charset="0"/>
              <a:cs typeface="Comic Sans MS" panose="030F0702030302020204" pitchFamily="66" charset="0"/>
            </a:endParaRPr>
          </a:p>
          <a:p>
            <a:pPr marL="0" indent="0">
              <a:buNone/>
            </a:pPr>
            <a:r>
              <a:rPr lang="pt-BR" b="1" dirty="0" smtClean="0">
                <a:solidFill>
                  <a:schemeClr val="tx1"/>
                </a:solidFill>
                <a:latin typeface="Comic Sans MS" panose="030F0702030302020204" pitchFamily="66" charset="0"/>
                <a:cs typeface="Comic Sans MS" panose="030F0702030302020204" pitchFamily="66" charset="0"/>
              </a:rPr>
              <a:t>Para exemplificar consideremo o circuito com ampOp</a:t>
            </a:r>
            <a:endParaRPr lang="pt-BR" b="1" dirty="0" smtClean="0">
              <a:solidFill>
                <a:schemeClr val="tx1"/>
              </a:solidFill>
              <a:latin typeface="Comic Sans MS" panose="030F0702030302020204" pitchFamily="66" charset="0"/>
              <a:cs typeface="Comic Sans MS" panose="030F0702030302020204" pitchFamily="66" charset="0"/>
            </a:endParaRPr>
          </a:p>
        </p:txBody>
      </p:sp>
      <p:sp>
        <p:nvSpPr>
          <p:cNvPr id="9" name="Caixa de Texto 8"/>
          <p:cNvSpPr txBox="1"/>
          <p:nvPr/>
        </p:nvSpPr>
        <p:spPr>
          <a:xfrm>
            <a:off x="8150860" y="2463800"/>
            <a:ext cx="1483995" cy="583565"/>
          </a:xfrm>
          <a:prstGeom prst="rect">
            <a:avLst/>
          </a:prstGeom>
          <a:noFill/>
          <a:ln>
            <a:solidFill>
              <a:schemeClr val="tx1"/>
            </a:solidFill>
          </a:ln>
        </p:spPr>
        <p:txBody>
          <a:bodyPr wrap="square" rtlCol="0">
            <a:spAutoFit/>
          </a:bodyPr>
          <a:lstStyle/>
          <a:p>
            <a:pPr algn="ctr"/>
            <a:r>
              <a:rPr lang="pt-BR" altLang="en-US" sz="3200"/>
              <a:t>G(s)</a:t>
            </a:r>
            <a:endParaRPr lang="pt-BR" altLang="en-US" sz="3200"/>
          </a:p>
        </p:txBody>
      </p:sp>
      <p:sp>
        <p:nvSpPr>
          <p:cNvPr id="15" name="Fluxograma: Summing Junção 14"/>
          <p:cNvSpPr/>
          <p:nvPr/>
        </p:nvSpPr>
        <p:spPr>
          <a:xfrm>
            <a:off x="6692900" y="2531745"/>
            <a:ext cx="407670" cy="408305"/>
          </a:xfrm>
          <a:prstGeom prst="flowChartSummingJunction">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5" name="Conector de Seta Reta 24"/>
          <p:cNvCxnSpPr/>
          <p:nvPr/>
        </p:nvCxnSpPr>
        <p:spPr>
          <a:xfrm flipV="1">
            <a:off x="6162040" y="2728595"/>
            <a:ext cx="530860" cy="13970"/>
          </a:xfrm>
          <a:prstGeom prst="straightConnector1">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8" name="Conector de Seta Reta 27"/>
          <p:cNvCxnSpPr>
            <a:stCxn id="15" idx="6"/>
          </p:cNvCxnSpPr>
          <p:nvPr/>
        </p:nvCxnSpPr>
        <p:spPr>
          <a:xfrm flipV="1">
            <a:off x="7100570" y="2722245"/>
            <a:ext cx="1034415" cy="13970"/>
          </a:xfrm>
          <a:prstGeom prst="straightConnector1">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1" name="Caixa de Texto 40"/>
          <p:cNvSpPr txBox="1"/>
          <p:nvPr/>
        </p:nvSpPr>
        <p:spPr>
          <a:xfrm>
            <a:off x="5569585" y="2220595"/>
            <a:ext cx="944245" cy="521970"/>
          </a:xfrm>
          <a:prstGeom prst="rect">
            <a:avLst/>
          </a:prstGeom>
          <a:noFill/>
        </p:spPr>
        <p:txBody>
          <a:bodyPr wrap="none" rtlCol="0">
            <a:spAutoFit/>
          </a:bodyPr>
          <a:lstStyle/>
          <a:p>
            <a:r>
              <a:rPr lang="pt-BR" altLang="en-US" sz="2800"/>
              <a:t>input</a:t>
            </a:r>
            <a:endParaRPr lang="pt-BR" altLang="en-US" sz="2800"/>
          </a:p>
        </p:txBody>
      </p:sp>
      <p:sp>
        <p:nvSpPr>
          <p:cNvPr id="42" name="Caixa de Texto 41"/>
          <p:cNvSpPr txBox="1"/>
          <p:nvPr/>
        </p:nvSpPr>
        <p:spPr>
          <a:xfrm>
            <a:off x="10073640" y="2186940"/>
            <a:ext cx="1169035" cy="521970"/>
          </a:xfrm>
          <a:prstGeom prst="rect">
            <a:avLst/>
          </a:prstGeom>
          <a:noFill/>
        </p:spPr>
        <p:txBody>
          <a:bodyPr wrap="none" rtlCol="0">
            <a:spAutoFit/>
          </a:bodyPr>
          <a:lstStyle/>
          <a:p>
            <a:r>
              <a:rPr lang="pt-BR" altLang="en-US" sz="2800"/>
              <a:t>output</a:t>
            </a:r>
            <a:endParaRPr lang="pt-BR" altLang="en-US" sz="2800"/>
          </a:p>
        </p:txBody>
      </p:sp>
      <p:cxnSp>
        <p:nvCxnSpPr>
          <p:cNvPr id="43" name="Conector de Seta Reta 42"/>
          <p:cNvCxnSpPr/>
          <p:nvPr/>
        </p:nvCxnSpPr>
        <p:spPr>
          <a:xfrm flipV="1">
            <a:off x="9771380" y="2682240"/>
            <a:ext cx="448310" cy="13335"/>
          </a:xfrm>
          <a:prstGeom prst="straightConnector1">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1724660" y="345948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a:off x="1733468" y="2328566"/>
            <a:ext cx="2265405" cy="1375719"/>
            <a:chOff x="2026508" y="4098528"/>
            <a:chExt cx="2265405" cy="1375719"/>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1"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2"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3" name="Forma livre 12"/>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4" name="Forma livre 13"/>
          <p:cNvSpPr/>
          <p:nvPr/>
        </p:nvSpPr>
        <p:spPr>
          <a:xfrm>
            <a:off x="3410585" y="1687830"/>
            <a:ext cx="718185" cy="132842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56" name="Forma livre 55"/>
          <p:cNvSpPr/>
          <p:nvPr/>
        </p:nvSpPr>
        <p:spPr>
          <a:xfrm>
            <a:off x="1946118" y="307994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63" name="CaixaDeTexto 47"/>
          <p:cNvSpPr txBox="1"/>
          <p:nvPr/>
        </p:nvSpPr>
        <p:spPr>
          <a:xfrm>
            <a:off x="1035465" y="3659099"/>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sp>
        <p:nvSpPr>
          <p:cNvPr id="73" name="Forma livre 72"/>
          <p:cNvSpPr/>
          <p:nvPr/>
        </p:nvSpPr>
        <p:spPr>
          <a:xfrm>
            <a:off x="1734185" y="1687195"/>
            <a:ext cx="2111375"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 name="Elipse 15"/>
          <p:cNvSpPr/>
          <p:nvPr/>
        </p:nvSpPr>
        <p:spPr>
          <a:xfrm>
            <a:off x="1503680" y="372237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9" name="CaixaDeTexto 8"/>
          <p:cNvSpPr txBox="1"/>
          <p:nvPr/>
        </p:nvSpPr>
        <p:spPr>
          <a:xfrm>
            <a:off x="1436058" y="3394593"/>
            <a:ext cx="288324" cy="461665"/>
          </a:xfrm>
          <a:prstGeom prst="rect">
            <a:avLst/>
          </a:prstGeom>
          <a:noFill/>
        </p:spPr>
        <p:txBody>
          <a:bodyPr wrap="square" rtlCol="0">
            <a:spAutoFit/>
          </a:bodyPr>
          <a:lstStyle/>
          <a:p>
            <a:r>
              <a:rPr lang="pt-BR" sz="2400" dirty="0" smtClean="0"/>
              <a:t>+</a:t>
            </a:r>
            <a:endParaRPr lang="pt-BR" sz="2400" dirty="0"/>
          </a:p>
        </p:txBody>
      </p:sp>
      <p:cxnSp>
        <p:nvCxnSpPr>
          <p:cNvPr id="20" name="Conector Reto 19"/>
          <p:cNvCxnSpPr/>
          <p:nvPr/>
        </p:nvCxnSpPr>
        <p:spPr>
          <a:xfrm>
            <a:off x="1620386" y="460233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CaixaDeTexto 47"/>
          <p:cNvSpPr txBox="1"/>
          <p:nvPr/>
        </p:nvSpPr>
        <p:spPr>
          <a:xfrm>
            <a:off x="1768890" y="2130019"/>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sp>
        <p:nvSpPr>
          <p:cNvPr id="22" name="Forma livre 21"/>
          <p:cNvSpPr/>
          <p:nvPr/>
        </p:nvSpPr>
        <p:spPr>
          <a:xfrm>
            <a:off x="6882765" y="2695575"/>
            <a:ext cx="3143250" cy="1238250"/>
          </a:xfrm>
          <a:custGeom>
            <a:avLst/>
            <a:gdLst>
              <a:gd name="connisteX0" fmla="*/ 2748280 w 3143250"/>
              <a:gd name="connsiteY0" fmla="*/ 13970 h 1238250"/>
              <a:gd name="connisteX1" fmla="*/ 3143250 w 3143250"/>
              <a:gd name="connsiteY1" fmla="*/ 0 h 1238250"/>
              <a:gd name="connisteX2" fmla="*/ 3143250 w 3143250"/>
              <a:gd name="connsiteY2" fmla="*/ 1238250 h 1238250"/>
              <a:gd name="connisteX3" fmla="*/ 0 w 3143250"/>
              <a:gd name="connsiteY3" fmla="*/ 1238250 h 1238250"/>
              <a:gd name="connisteX4" fmla="*/ 0 w 3143250"/>
              <a:gd name="connsiteY4" fmla="*/ 231775 h 1238250"/>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3143250" h="1238250">
                <a:moveTo>
                  <a:pt x="2748280" y="13970"/>
                </a:moveTo>
                <a:lnTo>
                  <a:pt x="3143250" y="0"/>
                </a:lnTo>
                <a:lnTo>
                  <a:pt x="3143250" y="1238250"/>
                </a:lnTo>
                <a:lnTo>
                  <a:pt x="0" y="1238250"/>
                </a:lnTo>
                <a:lnTo>
                  <a:pt x="0" y="231775"/>
                </a:lnTo>
              </a:path>
            </a:pathLst>
          </a:custGeom>
          <a:noFill/>
          <a:ln w="25400">
            <a:solidFill>
              <a:schemeClr val="tx1"/>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3" name="Espaço Reservado para Conteúdo 2"/>
          <p:cNvSpPr txBox="1"/>
          <p:nvPr/>
        </p:nvSpPr>
        <p:spPr>
          <a:xfrm>
            <a:off x="655320" y="4928870"/>
            <a:ext cx="10574020" cy="121793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Esta é uma situação ruim para realimentação, onde o sinal de saída é realimentado diretamente (normalmente ele é realimentado atenuado).</a:t>
            </a:r>
            <a:endParaRPr lang="pt-BR" b="1" dirty="0" smtClean="0">
              <a:solidFill>
                <a:srgbClr val="C00000"/>
              </a:solidFill>
              <a:latin typeface="Comic Sans MS" panose="030F0702030302020204" pitchFamily="66" charset="0"/>
              <a:cs typeface="Comic Sans MS" panose="030F0702030302020204" pitchFamily="66" charset="0"/>
            </a:endParaRPr>
          </a:p>
          <a:p>
            <a:pPr marL="0" indent="0">
              <a:buNone/>
            </a:pPr>
            <a:endParaRPr lang="pt-BR" b="1" dirty="0" smtClean="0">
              <a:solidFill>
                <a:schemeClr val="tx1"/>
              </a:solidFill>
              <a:latin typeface="Comic Sans MS" panose="030F0702030302020204" pitchFamily="66" charset="0"/>
              <a:cs typeface="Comic Sans MS" panose="030F0702030302020204" pitchFamily="66" charset="0"/>
            </a:endParaRPr>
          </a:p>
        </p:txBody>
      </p:sp>
      <p:sp>
        <p:nvSpPr>
          <p:cNvPr id="46" name="Caixa de Texto 45"/>
          <p:cNvSpPr txBox="1"/>
          <p:nvPr/>
        </p:nvSpPr>
        <p:spPr>
          <a:xfrm>
            <a:off x="6962775" y="2796540"/>
            <a:ext cx="394970" cy="460375"/>
          </a:xfrm>
          <a:prstGeom prst="rect">
            <a:avLst/>
          </a:prstGeom>
          <a:noFill/>
        </p:spPr>
        <p:txBody>
          <a:bodyPr wrap="square" rtlCol="0">
            <a:spAutoFit/>
          </a:bodyPr>
          <a:p>
            <a:r>
              <a:rPr lang="pt-BR" altLang="en-US" sz="2400"/>
              <a:t>-</a:t>
            </a:r>
            <a:endParaRPr lang="pt-BR" altLang="en-US" sz="2400"/>
          </a:p>
        </p:txBody>
      </p:sp>
      <p:sp>
        <p:nvSpPr>
          <p:cNvPr id="45" name="Caixa de Texto 44"/>
          <p:cNvSpPr txBox="1"/>
          <p:nvPr/>
        </p:nvSpPr>
        <p:spPr>
          <a:xfrm>
            <a:off x="6297930" y="2695575"/>
            <a:ext cx="394970" cy="460375"/>
          </a:xfrm>
          <a:prstGeom prst="rect">
            <a:avLst/>
          </a:prstGeom>
          <a:noFill/>
        </p:spPr>
        <p:txBody>
          <a:bodyPr wrap="square" rtlCol="0">
            <a:spAutoFit/>
          </a:bodyPr>
          <a:p>
            <a:r>
              <a:rPr lang="pt-BR" altLang="en-US" sz="2400"/>
              <a:t>+</a:t>
            </a:r>
            <a:endParaRPr lang="pt-BR" altLang="en-US" sz="2400"/>
          </a:p>
        </p:txBody>
      </p:sp>
    </p:spTree>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descr="LM741AC"/>
          <p:cNvPicPr>
            <a:picLocks noChangeAspect="1"/>
          </p:cNvPicPr>
          <p:nvPr/>
        </p:nvPicPr>
        <p:blipFill>
          <a:blip r:embed="rId1"/>
          <a:srcRect l="19724" t="4011" r="13895"/>
          <a:stretch>
            <a:fillRect/>
          </a:stretch>
        </p:blipFill>
        <p:spPr>
          <a:xfrm>
            <a:off x="1751965" y="1528445"/>
            <a:ext cx="9081135" cy="4982845"/>
          </a:xfrm>
          <a:prstGeom prst="rect">
            <a:avLst/>
          </a:prstGeom>
        </p:spPr>
      </p:pic>
      <p:sp>
        <p:nvSpPr>
          <p:cNvPr id="4" name="Espaço Reservado para Conteúdo 2"/>
          <p:cNvSpPr txBox="1"/>
          <p:nvPr/>
        </p:nvSpPr>
        <p:spPr>
          <a:xfrm>
            <a:off x="682625" y="339090"/>
            <a:ext cx="10574020" cy="143383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Esquemático de um AmpOp</a:t>
            </a:r>
            <a:endParaRPr lang="pt-BR" b="1" dirty="0" smtClean="0">
              <a:solidFill>
                <a:srgbClr val="C00000"/>
              </a:solidFill>
              <a:latin typeface="Comic Sans MS" panose="030F0702030302020204" pitchFamily="66" charset="0"/>
              <a:cs typeface="Comic Sans MS" panose="030F0702030302020204" pitchFamily="66" charset="0"/>
            </a:endParaRPr>
          </a:p>
          <a:p>
            <a:pPr marL="0" indent="0">
              <a:buNone/>
            </a:pPr>
            <a:r>
              <a:rPr lang="pt-BR" sz="2400" b="1" dirty="0" smtClean="0">
                <a:solidFill>
                  <a:schemeClr val="tx1"/>
                </a:solidFill>
                <a:latin typeface="Comic Sans MS" panose="030F0702030302020204" pitchFamily="66" charset="0"/>
                <a:cs typeface="Comic Sans MS" panose="030F0702030302020204" pitchFamily="66" charset="0"/>
              </a:rPr>
              <a:t>Vamos tirar C1 (capacitor de compensação) e ver a função de transferencia (V</a:t>
            </a:r>
            <a:r>
              <a:rPr lang="pt-BR" sz="2400" b="1" baseline="-25000" dirty="0" smtClean="0">
                <a:solidFill>
                  <a:schemeClr val="tx1"/>
                </a:solidFill>
                <a:latin typeface="Comic Sans MS" panose="030F0702030302020204" pitchFamily="66" charset="0"/>
                <a:cs typeface="Comic Sans MS" panose="030F0702030302020204" pitchFamily="66" charset="0"/>
              </a:rPr>
              <a:t>out</a:t>
            </a:r>
            <a:r>
              <a:rPr lang="pt-BR" sz="2400" b="1" dirty="0" smtClean="0">
                <a:solidFill>
                  <a:schemeClr val="tx1"/>
                </a:solidFill>
                <a:latin typeface="Comic Sans MS" panose="030F0702030302020204" pitchFamily="66" charset="0"/>
                <a:cs typeface="Comic Sans MS" panose="030F0702030302020204" pitchFamily="66" charset="0"/>
              </a:rPr>
              <a:t>/(V</a:t>
            </a:r>
            <a:r>
              <a:rPr lang="pt-BR" sz="2400" b="1" baseline="-25000" dirty="0" smtClean="0">
                <a:solidFill>
                  <a:schemeClr val="tx1"/>
                </a:solidFill>
                <a:latin typeface="Comic Sans MS" panose="030F0702030302020204" pitchFamily="66" charset="0"/>
                <a:cs typeface="Comic Sans MS" panose="030F0702030302020204" pitchFamily="66" charset="0"/>
              </a:rPr>
              <a:t>in+</a:t>
            </a:r>
            <a:r>
              <a:rPr lang="pt-BR" sz="2400" b="1" dirty="0" smtClean="0">
                <a:solidFill>
                  <a:schemeClr val="tx1"/>
                </a:solidFill>
                <a:latin typeface="Comic Sans MS" panose="030F0702030302020204" pitchFamily="66" charset="0"/>
                <a:cs typeface="Comic Sans MS" panose="030F0702030302020204" pitchFamily="66" charset="0"/>
              </a:rPr>
              <a:t>-V</a:t>
            </a:r>
            <a:r>
              <a:rPr lang="pt-BR" sz="2400" b="1" baseline="-25000" dirty="0" smtClean="0">
                <a:solidFill>
                  <a:schemeClr val="tx1"/>
                </a:solidFill>
                <a:latin typeface="Comic Sans MS" panose="030F0702030302020204" pitchFamily="66" charset="0"/>
                <a:cs typeface="Comic Sans MS" panose="030F0702030302020204" pitchFamily="66" charset="0"/>
              </a:rPr>
              <a:t>in-</a:t>
            </a:r>
            <a:r>
              <a:rPr lang="pt-BR" sz="2400" b="1" dirty="0" smtClean="0">
                <a:solidFill>
                  <a:schemeClr val="tx1"/>
                </a:solidFill>
                <a:latin typeface="Comic Sans MS" panose="030F0702030302020204" pitchFamily="66" charset="0"/>
                <a:cs typeface="Comic Sans MS" panose="030F0702030302020204" pitchFamily="66" charset="0"/>
              </a:rPr>
              <a:t>))</a:t>
            </a:r>
            <a:endParaRPr lang="pt-BR" sz="2400" b="1" dirty="0" smtClean="0">
              <a:solidFill>
                <a:schemeClr val="tx1"/>
              </a:solidFill>
              <a:latin typeface="Comic Sans MS" panose="030F0702030302020204" pitchFamily="66" charset="0"/>
              <a:cs typeface="Comic Sans MS" panose="030F0702030302020204" pitchFamily="66" charset="0"/>
            </a:endParaRPr>
          </a:p>
        </p:txBody>
      </p:sp>
      <p:sp>
        <p:nvSpPr>
          <p:cNvPr id="5" name="Elipse 4"/>
          <p:cNvSpPr/>
          <p:nvPr/>
        </p:nvSpPr>
        <p:spPr>
          <a:xfrm>
            <a:off x="6692265" y="3216910"/>
            <a:ext cx="653415" cy="584835"/>
          </a:xfrm>
          <a:prstGeom prst="ellipse">
            <a:avLst/>
          </a:prstGeom>
          <a:noFill/>
          <a:ln w="444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Imagem 11" descr="LM741AC_semComp"/>
          <p:cNvPicPr>
            <a:picLocks noChangeAspect="1"/>
          </p:cNvPicPr>
          <p:nvPr/>
        </p:nvPicPr>
        <p:blipFill>
          <a:blip r:embed="rId1"/>
          <a:srcRect t="2978"/>
          <a:stretch>
            <a:fillRect/>
          </a:stretch>
        </p:blipFill>
        <p:spPr>
          <a:xfrm>
            <a:off x="568960" y="903605"/>
            <a:ext cx="11280775" cy="5452745"/>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11" name="Conector Reto 10"/>
          <p:cNvCxnSpPr/>
          <p:nvPr/>
        </p:nvCxnSpPr>
        <p:spPr>
          <a:xfrm>
            <a:off x="5977255" y="1026160"/>
            <a:ext cx="5376545" cy="4286885"/>
          </a:xfrm>
          <a:prstGeom prst="line">
            <a:avLst/>
          </a:prstGeom>
          <a:ln w="2540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3" name="Caixa de Texto 12"/>
          <p:cNvSpPr txBox="1"/>
          <p:nvPr/>
        </p:nvSpPr>
        <p:spPr>
          <a:xfrm>
            <a:off x="6583045" y="1108710"/>
            <a:ext cx="1537970" cy="460375"/>
          </a:xfrm>
          <a:prstGeom prst="rect">
            <a:avLst/>
          </a:prstGeom>
          <a:solidFill>
            <a:schemeClr val="bg1"/>
          </a:solidFill>
        </p:spPr>
        <p:txBody>
          <a:bodyPr wrap="none" rtlCol="0">
            <a:spAutoFit/>
          </a:bodyPr>
          <a:lstStyle/>
          <a:p>
            <a:r>
              <a:rPr lang="pt-BR" altLang="en-US" sz="2400"/>
              <a:t>-20 dB/dec</a:t>
            </a:r>
            <a:endParaRPr lang="pt-BR" altLang="en-US" sz="2400"/>
          </a:p>
        </p:txBody>
      </p:sp>
      <p:sp>
        <p:nvSpPr>
          <p:cNvPr id="14" name="Forma livre 13"/>
          <p:cNvSpPr/>
          <p:nvPr/>
        </p:nvSpPr>
        <p:spPr>
          <a:xfrm>
            <a:off x="9100820" y="2440940"/>
            <a:ext cx="1945640" cy="511810"/>
          </a:xfrm>
          <a:custGeom>
            <a:avLst/>
            <a:gdLst>
              <a:gd name="connisteX0" fmla="*/ 0 w 1945640"/>
              <a:gd name="connsiteY0" fmla="*/ 408897 h 511775"/>
              <a:gd name="connisteX1" fmla="*/ 639445 w 1945640"/>
              <a:gd name="connsiteY1" fmla="*/ 592 h 511775"/>
              <a:gd name="connisteX2" fmla="*/ 1143000 w 1945640"/>
              <a:gd name="connsiteY2" fmla="*/ 490812 h 511775"/>
              <a:gd name="connisteX3" fmla="*/ 1945640 w 1945640"/>
              <a:gd name="connsiteY3" fmla="*/ 381592 h 511775"/>
            </a:gdLst>
            <a:ahLst/>
            <a:cxnLst>
              <a:cxn ang="0">
                <a:pos x="connisteX0" y="connsiteY0"/>
              </a:cxn>
              <a:cxn ang="0">
                <a:pos x="connisteX1" y="connsiteY1"/>
              </a:cxn>
              <a:cxn ang="0">
                <a:pos x="connisteX2" y="connsiteY2"/>
              </a:cxn>
              <a:cxn ang="0">
                <a:pos x="connisteX3" y="connsiteY3"/>
              </a:cxn>
            </a:cxnLst>
            <a:rect l="l" t="t" r="r" b="b"/>
            <a:pathLst>
              <a:path w="1945640" h="511775">
                <a:moveTo>
                  <a:pt x="0" y="408897"/>
                </a:moveTo>
                <a:cubicBezTo>
                  <a:pt x="118110" y="317457"/>
                  <a:pt x="410845" y="-15918"/>
                  <a:pt x="639445" y="592"/>
                </a:cubicBezTo>
                <a:cubicBezTo>
                  <a:pt x="868045" y="17102"/>
                  <a:pt x="882015" y="414612"/>
                  <a:pt x="1143000" y="490812"/>
                </a:cubicBezTo>
                <a:cubicBezTo>
                  <a:pt x="1403985" y="567012"/>
                  <a:pt x="1795145" y="413342"/>
                  <a:pt x="1945640" y="381592"/>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Forma livre 14"/>
          <p:cNvSpPr/>
          <p:nvPr/>
        </p:nvSpPr>
        <p:spPr>
          <a:xfrm>
            <a:off x="2088515" y="4595495"/>
            <a:ext cx="8393430" cy="717550"/>
          </a:xfrm>
          <a:custGeom>
            <a:avLst/>
            <a:gdLst>
              <a:gd name="connisteX0" fmla="*/ 6654165 w 6654165"/>
              <a:gd name="connsiteY0" fmla="*/ 131756 h 717648"/>
              <a:gd name="connisteX1" fmla="*/ 4191000 w 6654165"/>
              <a:gd name="connsiteY1" fmla="*/ 717226 h 717648"/>
              <a:gd name="connisteX2" fmla="*/ 2667000 w 6654165"/>
              <a:gd name="connsiteY2" fmla="*/ 50476 h 717648"/>
              <a:gd name="connisteX3" fmla="*/ 0 w 6654165"/>
              <a:gd name="connsiteY3" fmla="*/ 91116 h 717648"/>
            </a:gdLst>
            <a:ahLst/>
            <a:cxnLst>
              <a:cxn ang="0">
                <a:pos x="connisteX0" y="connsiteY0"/>
              </a:cxn>
              <a:cxn ang="0">
                <a:pos x="connisteX1" y="connsiteY1"/>
              </a:cxn>
              <a:cxn ang="0">
                <a:pos x="connisteX2" y="connsiteY2"/>
              </a:cxn>
              <a:cxn ang="0">
                <a:pos x="connisteX3" y="connsiteY3"/>
              </a:cxn>
            </a:cxnLst>
            <a:rect l="l" t="t" r="r" b="b"/>
            <a:pathLst>
              <a:path w="6654165" h="717649">
                <a:moveTo>
                  <a:pt x="6654165" y="131756"/>
                </a:moveTo>
                <a:cubicBezTo>
                  <a:pt x="6191885" y="261931"/>
                  <a:pt x="4988560" y="733736"/>
                  <a:pt x="4191000" y="717226"/>
                </a:cubicBezTo>
                <a:cubicBezTo>
                  <a:pt x="3393440" y="700716"/>
                  <a:pt x="3505200" y="175571"/>
                  <a:pt x="2667000" y="50476"/>
                </a:cubicBezTo>
                <a:cubicBezTo>
                  <a:pt x="1828800" y="-74619"/>
                  <a:pt x="502920" y="69526"/>
                  <a:pt x="0" y="91116"/>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6" name="Conector Reto 15"/>
          <p:cNvCxnSpPr/>
          <p:nvPr/>
        </p:nvCxnSpPr>
        <p:spPr>
          <a:xfrm flipH="1">
            <a:off x="10542905" y="3924300"/>
            <a:ext cx="13970" cy="2232025"/>
          </a:xfrm>
          <a:prstGeom prst="line">
            <a:avLst/>
          </a:prstGeom>
          <a:ln w="31750">
            <a:solidFill>
              <a:srgbClr val="C00000"/>
            </a:solidFill>
            <a:prstDash val="sysDash"/>
          </a:ln>
        </p:spPr>
        <p:style>
          <a:lnRef idx="1">
            <a:schemeClr val="accent1"/>
          </a:lnRef>
          <a:fillRef idx="0">
            <a:schemeClr val="accent1"/>
          </a:fillRef>
          <a:effectRef idx="0">
            <a:schemeClr val="accent1"/>
          </a:effectRef>
          <a:fontRef idx="minor">
            <a:schemeClr val="tx1"/>
          </a:fontRef>
        </p:style>
      </p:cxnSp>
      <p:sp>
        <p:nvSpPr>
          <p:cNvPr id="17" name="Espaço Reservado para Conteúdo 2"/>
          <p:cNvSpPr txBox="1"/>
          <p:nvPr/>
        </p:nvSpPr>
        <p:spPr>
          <a:xfrm>
            <a:off x="1566545" y="461645"/>
            <a:ext cx="9285605" cy="56451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b="1" dirty="0" smtClean="0">
                <a:solidFill>
                  <a:srgbClr val="C00000"/>
                </a:solidFill>
                <a:latin typeface="Comic Sans MS" panose="030F0702030302020204" pitchFamily="66" charset="0"/>
                <a:cs typeface="Comic Sans MS" panose="030F0702030302020204" pitchFamily="66" charset="0"/>
              </a:rPr>
              <a:t>Resposta em frequência do AmOp sem C1 (Bode)</a:t>
            </a:r>
            <a:endParaRPr lang="pt-BR" sz="2400" b="1" dirty="0" smtClean="0">
              <a:solidFill>
                <a:schemeClr val="tx1"/>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563245" y="339090"/>
            <a:ext cx="11234420" cy="269811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Observações</a:t>
            </a:r>
            <a:endParaRPr lang="pt-BR" b="1" dirty="0" smtClean="0">
              <a:solidFill>
                <a:srgbClr val="C00000"/>
              </a:solidFill>
              <a:latin typeface="Comic Sans MS" panose="030F0702030302020204" pitchFamily="66" charset="0"/>
              <a:cs typeface="Comic Sans MS" panose="030F0702030302020204" pitchFamily="66" charset="0"/>
            </a:endParaRPr>
          </a:p>
          <a:p>
            <a:r>
              <a:rPr lang="pt-BR" b="1" dirty="0" smtClean="0">
                <a:solidFill>
                  <a:srgbClr val="C00000"/>
                </a:solidFill>
                <a:latin typeface="Comic Sans MS" panose="030F0702030302020204" pitchFamily="66" charset="0"/>
                <a:cs typeface="Comic Sans MS" panose="030F0702030302020204" pitchFamily="66" charset="0"/>
              </a:rPr>
              <a:t>polo próximo de 20 KHz</a:t>
            </a:r>
            <a:endParaRPr lang="pt-BR" b="1" dirty="0" smtClean="0">
              <a:solidFill>
                <a:srgbClr val="C00000"/>
              </a:solidFill>
              <a:latin typeface="Comic Sans MS" panose="030F0702030302020204" pitchFamily="66" charset="0"/>
              <a:cs typeface="Comic Sans MS" panose="030F0702030302020204" pitchFamily="66" charset="0"/>
            </a:endParaRPr>
          </a:p>
          <a:p>
            <a:r>
              <a:rPr lang="pt-BR" b="1" dirty="0" smtClean="0">
                <a:solidFill>
                  <a:srgbClr val="C00000"/>
                </a:solidFill>
                <a:latin typeface="Comic Sans MS" panose="030F0702030302020204" pitchFamily="66" charset="0"/>
                <a:cs typeface="Comic Sans MS" panose="030F0702030302020204" pitchFamily="66" charset="0"/>
              </a:rPr>
              <a:t>polos (mais de um) próximos a 10 MHz</a:t>
            </a:r>
            <a:endParaRPr lang="pt-BR" b="1" dirty="0" smtClean="0">
              <a:solidFill>
                <a:srgbClr val="C00000"/>
              </a:solidFill>
              <a:latin typeface="Comic Sans MS" panose="030F0702030302020204" pitchFamily="66" charset="0"/>
              <a:cs typeface="Comic Sans MS" panose="030F0702030302020204" pitchFamily="66" charset="0"/>
            </a:endParaRPr>
          </a:p>
          <a:p>
            <a:r>
              <a:rPr lang="pt-BR" b="1" dirty="0" smtClean="0">
                <a:solidFill>
                  <a:srgbClr val="C00000"/>
                </a:solidFill>
                <a:latin typeface="Comic Sans MS" panose="030F0702030302020204" pitchFamily="66" charset="0"/>
                <a:cs typeface="Comic Sans MS" panose="030F0702030302020204" pitchFamily="66" charset="0"/>
              </a:rPr>
              <a:t>em f = 18 MHz a fase é de 180</a:t>
            </a:r>
            <a:r>
              <a:rPr lang="pt-BR" b="1" baseline="30000" dirty="0" smtClean="0">
                <a:solidFill>
                  <a:srgbClr val="C00000"/>
                </a:solidFill>
                <a:latin typeface="Comic Sans MS" panose="030F0702030302020204" pitchFamily="66" charset="0"/>
                <a:cs typeface="Comic Sans MS" panose="030F0702030302020204" pitchFamily="66" charset="0"/>
              </a:rPr>
              <a:t>0 </a:t>
            </a:r>
            <a:r>
              <a:rPr lang="pt-BR" b="1" dirty="0" smtClean="0">
                <a:solidFill>
                  <a:srgbClr val="C00000"/>
                </a:solidFill>
                <a:latin typeface="Comic Sans MS" panose="030F0702030302020204" pitchFamily="66" charset="0"/>
                <a:cs typeface="Comic Sans MS" panose="030F0702030302020204" pitchFamily="66" charset="0"/>
              </a:rPr>
              <a:t>e o ganho de 14 dB (maior que zero): veja que se considerarmos a entrada negativa, podemos dizer que a fase é 0</a:t>
            </a:r>
            <a:r>
              <a:rPr lang="pt-BR" b="1" baseline="30000" dirty="0" smtClean="0">
                <a:solidFill>
                  <a:srgbClr val="C00000"/>
                </a:solidFill>
                <a:latin typeface="Comic Sans MS" panose="030F0702030302020204" pitchFamily="66" charset="0"/>
                <a:cs typeface="Comic Sans MS" panose="030F0702030302020204" pitchFamily="66" charset="0"/>
              </a:rPr>
              <a:t>0 </a:t>
            </a:r>
            <a:r>
              <a:rPr lang="pt-BR" b="1" dirty="0" smtClean="0">
                <a:solidFill>
                  <a:srgbClr val="C00000"/>
                </a:solidFill>
                <a:latin typeface="Comic Sans MS" panose="030F0702030302020204" pitchFamily="66" charset="0"/>
                <a:cs typeface="Comic Sans MS" panose="030F0702030302020204" pitchFamily="66" charset="0"/>
              </a:rPr>
              <a:t>e o ganho 14 db em 18 MHz</a:t>
            </a:r>
            <a:endParaRPr lang="pt-BR" b="1" dirty="0" smtClean="0">
              <a:solidFill>
                <a:srgbClr val="C00000"/>
              </a:solidFill>
              <a:latin typeface="Comic Sans MS" panose="030F0702030302020204" pitchFamily="66" charset="0"/>
              <a:cs typeface="Comic Sans MS" panose="030F0702030302020204" pitchFamily="66" charset="0"/>
            </a:endParaRPr>
          </a:p>
          <a:p>
            <a:pPr marL="0" indent="0">
              <a:buNone/>
            </a:pPr>
            <a:endParaRPr lang="pt-BR" sz="2400" b="1" dirty="0" smtClean="0">
              <a:solidFill>
                <a:srgbClr val="C00000"/>
              </a:solidFill>
              <a:latin typeface="Comic Sans MS" panose="030F0702030302020204" pitchFamily="66" charset="0"/>
              <a:cs typeface="Comic Sans MS" panose="030F0702030302020204" pitchFamily="66" charset="0"/>
            </a:endParaRPr>
          </a:p>
        </p:txBody>
      </p:sp>
      <p:cxnSp>
        <p:nvCxnSpPr>
          <p:cNvPr id="17" name="Conector Reto 16"/>
          <p:cNvCxnSpPr/>
          <p:nvPr/>
        </p:nvCxnSpPr>
        <p:spPr>
          <a:xfrm>
            <a:off x="2392045" y="5123815"/>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a:off x="2400853" y="3992901"/>
            <a:ext cx="2265405" cy="1375719"/>
            <a:chOff x="2026508" y="4098528"/>
            <a:chExt cx="2265405" cy="1375719"/>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1"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2"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3" name="Forma livre 12"/>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4" name="Forma livre 13"/>
          <p:cNvSpPr/>
          <p:nvPr/>
        </p:nvSpPr>
        <p:spPr>
          <a:xfrm>
            <a:off x="4077970" y="3352165"/>
            <a:ext cx="718185" cy="132842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56" name="Forma livre 55"/>
          <p:cNvSpPr/>
          <p:nvPr/>
        </p:nvSpPr>
        <p:spPr>
          <a:xfrm>
            <a:off x="2613503" y="4744276"/>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63" name="CaixaDeTexto 47"/>
          <p:cNvSpPr txBox="1"/>
          <p:nvPr/>
        </p:nvSpPr>
        <p:spPr>
          <a:xfrm>
            <a:off x="1702850" y="5323434"/>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sp>
        <p:nvSpPr>
          <p:cNvPr id="73" name="Forma livre 72"/>
          <p:cNvSpPr/>
          <p:nvPr/>
        </p:nvSpPr>
        <p:spPr>
          <a:xfrm>
            <a:off x="2401570" y="3351530"/>
            <a:ext cx="2111375"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 name="Elipse 15"/>
          <p:cNvSpPr/>
          <p:nvPr/>
        </p:nvSpPr>
        <p:spPr>
          <a:xfrm>
            <a:off x="2171065" y="538670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9" name="CaixaDeTexto 8"/>
          <p:cNvSpPr txBox="1"/>
          <p:nvPr/>
        </p:nvSpPr>
        <p:spPr>
          <a:xfrm>
            <a:off x="2103443" y="5058928"/>
            <a:ext cx="288324" cy="461665"/>
          </a:xfrm>
          <a:prstGeom prst="rect">
            <a:avLst/>
          </a:prstGeom>
          <a:noFill/>
        </p:spPr>
        <p:txBody>
          <a:bodyPr wrap="square" rtlCol="0">
            <a:spAutoFit/>
          </a:bodyPr>
          <a:lstStyle/>
          <a:p>
            <a:r>
              <a:rPr lang="pt-BR" sz="2400" dirty="0" smtClean="0"/>
              <a:t>+</a:t>
            </a:r>
            <a:endParaRPr lang="pt-BR" sz="2400" dirty="0"/>
          </a:p>
        </p:txBody>
      </p:sp>
      <p:cxnSp>
        <p:nvCxnSpPr>
          <p:cNvPr id="20" name="Conector Reto 19"/>
          <p:cNvCxnSpPr/>
          <p:nvPr/>
        </p:nvCxnSpPr>
        <p:spPr>
          <a:xfrm>
            <a:off x="2287771" y="626666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CaixaDeTexto 47"/>
          <p:cNvSpPr txBox="1"/>
          <p:nvPr/>
        </p:nvSpPr>
        <p:spPr>
          <a:xfrm>
            <a:off x="2436275" y="3794354"/>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grpSp>
        <p:nvGrpSpPr>
          <p:cNvPr id="23" name="Grupo 22"/>
          <p:cNvGrpSpPr/>
          <p:nvPr/>
        </p:nvGrpSpPr>
        <p:grpSpPr>
          <a:xfrm>
            <a:off x="1684655" y="4476750"/>
            <a:ext cx="819150" cy="739775"/>
            <a:chOff x="10837" y="8198"/>
            <a:chExt cx="1290" cy="1165"/>
          </a:xfrm>
        </p:grpSpPr>
        <p:sp>
          <p:nvSpPr>
            <p:cNvPr id="15" name="Forma livre 14"/>
            <p:cNvSpPr/>
            <p:nvPr/>
          </p:nvSpPr>
          <p:spPr>
            <a:xfrm>
              <a:off x="10959" y="8631"/>
              <a:ext cx="988" cy="494"/>
            </a:xfrm>
            <a:custGeom>
              <a:avLst/>
              <a:gdLst>
                <a:gd name="connisteX0" fmla="*/ 0 w 6369050"/>
                <a:gd name="connsiteY0" fmla="*/ 3298179 h 3318507"/>
                <a:gd name="connisteX1" fmla="*/ 198120 w 6369050"/>
                <a:gd name="connsiteY1" fmla="*/ 3218804 h 3318507"/>
                <a:gd name="connisteX2" fmla="*/ 568325 w 6369050"/>
                <a:gd name="connsiteY2" fmla="*/ 2492364 h 3318507"/>
                <a:gd name="connisteX3" fmla="*/ 911860 w 6369050"/>
                <a:gd name="connsiteY3" fmla="*/ 1210299 h 3318507"/>
                <a:gd name="connisteX4" fmla="*/ 1360805 w 6369050"/>
                <a:gd name="connsiteY4" fmla="*/ 179694 h 3318507"/>
                <a:gd name="connisteX5" fmla="*/ 1585595 w 6369050"/>
                <a:gd name="connsiteY5" fmla="*/ 34279 h 3318507"/>
                <a:gd name="connisteX6" fmla="*/ 1823085 w 6369050"/>
                <a:gd name="connsiteY6" fmla="*/ 232399 h 3318507"/>
                <a:gd name="connisteX7" fmla="*/ 2100580 w 6369050"/>
                <a:gd name="connsiteY7" fmla="*/ 827394 h 3318507"/>
                <a:gd name="connisteX8" fmla="*/ 2550160 w 6369050"/>
                <a:gd name="connsiteY8" fmla="*/ 2320279 h 3318507"/>
                <a:gd name="connisteX9" fmla="*/ 2893695 w 6369050"/>
                <a:gd name="connsiteY9" fmla="*/ 3139429 h 3318507"/>
                <a:gd name="connisteX10" fmla="*/ 3105150 w 6369050"/>
                <a:gd name="connsiteY10" fmla="*/ 3298179 h 3318507"/>
                <a:gd name="connisteX11" fmla="*/ 3316605 w 6369050"/>
                <a:gd name="connsiteY11" fmla="*/ 3192769 h 3318507"/>
                <a:gd name="connisteX12" fmla="*/ 3514725 w 6369050"/>
                <a:gd name="connsiteY12" fmla="*/ 2875269 h 3318507"/>
                <a:gd name="connisteX13" fmla="*/ 4083050 w 6369050"/>
                <a:gd name="connsiteY13" fmla="*/ 1038849 h 3318507"/>
                <a:gd name="connisteX14" fmla="*/ 4545330 w 6369050"/>
                <a:gd name="connsiteY14" fmla="*/ 166359 h 3318507"/>
                <a:gd name="connisteX15" fmla="*/ 4743450 w 6369050"/>
                <a:gd name="connsiteY15" fmla="*/ 34279 h 3318507"/>
                <a:gd name="connisteX16" fmla="*/ 5074285 w 6369050"/>
                <a:gd name="connsiteY16" fmla="*/ 430519 h 3318507"/>
                <a:gd name="connisteX17" fmla="*/ 5496560 w 6369050"/>
                <a:gd name="connsiteY17" fmla="*/ 1685914 h 3318507"/>
                <a:gd name="connisteX18" fmla="*/ 5932805 w 6369050"/>
                <a:gd name="connsiteY18" fmla="*/ 3020684 h 3318507"/>
                <a:gd name="connisteX19" fmla="*/ 6196965 w 6369050"/>
                <a:gd name="connsiteY19" fmla="*/ 3284844 h 3318507"/>
                <a:gd name="connisteX20" fmla="*/ 6369050 w 6369050"/>
                <a:gd name="connsiteY20" fmla="*/ 3271509 h 331850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Lst>
              <a:rect l="l" t="t" r="r" b="b"/>
              <a:pathLst>
                <a:path w="6369050" h="3318508">
                  <a:moveTo>
                    <a:pt x="0" y="3298179"/>
                  </a:moveTo>
                  <a:cubicBezTo>
                    <a:pt x="32385" y="3296909"/>
                    <a:pt x="84455" y="3380094"/>
                    <a:pt x="198120" y="3218804"/>
                  </a:cubicBezTo>
                  <a:cubicBezTo>
                    <a:pt x="311785" y="3057514"/>
                    <a:pt x="425450" y="2894319"/>
                    <a:pt x="568325" y="2492364"/>
                  </a:cubicBezTo>
                  <a:cubicBezTo>
                    <a:pt x="711200" y="2090409"/>
                    <a:pt x="753110" y="1672579"/>
                    <a:pt x="911860" y="1210299"/>
                  </a:cubicBezTo>
                  <a:cubicBezTo>
                    <a:pt x="1070610" y="748019"/>
                    <a:pt x="1226185" y="414644"/>
                    <a:pt x="1360805" y="179694"/>
                  </a:cubicBezTo>
                  <a:cubicBezTo>
                    <a:pt x="1495425" y="-55256"/>
                    <a:pt x="1492885" y="23484"/>
                    <a:pt x="1585595" y="34279"/>
                  </a:cubicBezTo>
                  <a:cubicBezTo>
                    <a:pt x="1678305" y="45074"/>
                    <a:pt x="1720215" y="73649"/>
                    <a:pt x="1823085" y="232399"/>
                  </a:cubicBezTo>
                  <a:cubicBezTo>
                    <a:pt x="1925955" y="391149"/>
                    <a:pt x="1955165" y="409564"/>
                    <a:pt x="2100580" y="827394"/>
                  </a:cubicBezTo>
                  <a:cubicBezTo>
                    <a:pt x="2245995" y="1245224"/>
                    <a:pt x="2391410" y="1857999"/>
                    <a:pt x="2550160" y="2320279"/>
                  </a:cubicBezTo>
                  <a:cubicBezTo>
                    <a:pt x="2708910" y="2782559"/>
                    <a:pt x="2782570" y="2943849"/>
                    <a:pt x="2893695" y="3139429"/>
                  </a:cubicBezTo>
                  <a:cubicBezTo>
                    <a:pt x="3004820" y="3335009"/>
                    <a:pt x="3020695" y="3287384"/>
                    <a:pt x="3105150" y="3298179"/>
                  </a:cubicBezTo>
                  <a:cubicBezTo>
                    <a:pt x="3189605" y="3308974"/>
                    <a:pt x="3234690" y="3277224"/>
                    <a:pt x="3316605" y="3192769"/>
                  </a:cubicBezTo>
                  <a:cubicBezTo>
                    <a:pt x="3398520" y="3108314"/>
                    <a:pt x="3361690" y="3305799"/>
                    <a:pt x="3514725" y="2875269"/>
                  </a:cubicBezTo>
                  <a:cubicBezTo>
                    <a:pt x="3667760" y="2444739"/>
                    <a:pt x="3876675" y="1580504"/>
                    <a:pt x="4083050" y="1038849"/>
                  </a:cubicBezTo>
                  <a:cubicBezTo>
                    <a:pt x="4289425" y="497194"/>
                    <a:pt x="4413250" y="367019"/>
                    <a:pt x="4545330" y="166359"/>
                  </a:cubicBezTo>
                  <a:cubicBezTo>
                    <a:pt x="4677410" y="-34301"/>
                    <a:pt x="4637405" y="-18426"/>
                    <a:pt x="4743450" y="34279"/>
                  </a:cubicBezTo>
                  <a:cubicBezTo>
                    <a:pt x="4849495" y="86984"/>
                    <a:pt x="4923790" y="100319"/>
                    <a:pt x="5074285" y="430519"/>
                  </a:cubicBezTo>
                  <a:cubicBezTo>
                    <a:pt x="5224780" y="760719"/>
                    <a:pt x="5325110" y="1167754"/>
                    <a:pt x="5496560" y="1685914"/>
                  </a:cubicBezTo>
                  <a:cubicBezTo>
                    <a:pt x="5668010" y="2204074"/>
                    <a:pt x="5792470" y="2700644"/>
                    <a:pt x="5932805" y="3020684"/>
                  </a:cubicBezTo>
                  <a:cubicBezTo>
                    <a:pt x="6073140" y="3340724"/>
                    <a:pt x="6109970" y="3234679"/>
                    <a:pt x="6196965" y="3284844"/>
                  </a:cubicBezTo>
                  <a:cubicBezTo>
                    <a:pt x="6283960" y="3335009"/>
                    <a:pt x="6339840" y="3279764"/>
                    <a:pt x="6369050" y="327150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de Seta Reta 17"/>
            <p:cNvCxnSpPr/>
            <p:nvPr/>
          </p:nvCxnSpPr>
          <p:spPr>
            <a:xfrm flipV="1">
              <a:off x="10837" y="8864"/>
              <a:ext cx="1290" cy="2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flipV="1">
              <a:off x="11193" y="8198"/>
              <a:ext cx="0" cy="11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upo 23"/>
          <p:cNvGrpSpPr/>
          <p:nvPr/>
        </p:nvGrpSpPr>
        <p:grpSpPr>
          <a:xfrm>
            <a:off x="4577080" y="4703445"/>
            <a:ext cx="819150" cy="739775"/>
            <a:chOff x="10837" y="8198"/>
            <a:chExt cx="1290" cy="1165"/>
          </a:xfrm>
        </p:grpSpPr>
        <p:sp>
          <p:nvSpPr>
            <p:cNvPr id="25" name="Forma livre 24"/>
            <p:cNvSpPr/>
            <p:nvPr/>
          </p:nvSpPr>
          <p:spPr>
            <a:xfrm flipV="1">
              <a:off x="10959" y="8387"/>
              <a:ext cx="988" cy="784"/>
            </a:xfrm>
            <a:custGeom>
              <a:avLst/>
              <a:gdLst>
                <a:gd name="connisteX0" fmla="*/ 0 w 6369050"/>
                <a:gd name="connsiteY0" fmla="*/ 3298179 h 3318507"/>
                <a:gd name="connisteX1" fmla="*/ 198120 w 6369050"/>
                <a:gd name="connsiteY1" fmla="*/ 3218804 h 3318507"/>
                <a:gd name="connisteX2" fmla="*/ 568325 w 6369050"/>
                <a:gd name="connsiteY2" fmla="*/ 2492364 h 3318507"/>
                <a:gd name="connisteX3" fmla="*/ 911860 w 6369050"/>
                <a:gd name="connsiteY3" fmla="*/ 1210299 h 3318507"/>
                <a:gd name="connisteX4" fmla="*/ 1360805 w 6369050"/>
                <a:gd name="connsiteY4" fmla="*/ 179694 h 3318507"/>
                <a:gd name="connisteX5" fmla="*/ 1585595 w 6369050"/>
                <a:gd name="connsiteY5" fmla="*/ 34279 h 3318507"/>
                <a:gd name="connisteX6" fmla="*/ 1823085 w 6369050"/>
                <a:gd name="connsiteY6" fmla="*/ 232399 h 3318507"/>
                <a:gd name="connisteX7" fmla="*/ 2100580 w 6369050"/>
                <a:gd name="connsiteY7" fmla="*/ 827394 h 3318507"/>
                <a:gd name="connisteX8" fmla="*/ 2550160 w 6369050"/>
                <a:gd name="connsiteY8" fmla="*/ 2320279 h 3318507"/>
                <a:gd name="connisteX9" fmla="*/ 2893695 w 6369050"/>
                <a:gd name="connsiteY9" fmla="*/ 3139429 h 3318507"/>
                <a:gd name="connisteX10" fmla="*/ 3105150 w 6369050"/>
                <a:gd name="connsiteY10" fmla="*/ 3298179 h 3318507"/>
                <a:gd name="connisteX11" fmla="*/ 3316605 w 6369050"/>
                <a:gd name="connsiteY11" fmla="*/ 3192769 h 3318507"/>
                <a:gd name="connisteX12" fmla="*/ 3514725 w 6369050"/>
                <a:gd name="connsiteY12" fmla="*/ 2875269 h 3318507"/>
                <a:gd name="connisteX13" fmla="*/ 4083050 w 6369050"/>
                <a:gd name="connsiteY13" fmla="*/ 1038849 h 3318507"/>
                <a:gd name="connisteX14" fmla="*/ 4545330 w 6369050"/>
                <a:gd name="connsiteY14" fmla="*/ 166359 h 3318507"/>
                <a:gd name="connisteX15" fmla="*/ 4743450 w 6369050"/>
                <a:gd name="connsiteY15" fmla="*/ 34279 h 3318507"/>
                <a:gd name="connisteX16" fmla="*/ 5074285 w 6369050"/>
                <a:gd name="connsiteY16" fmla="*/ 430519 h 3318507"/>
                <a:gd name="connisteX17" fmla="*/ 5496560 w 6369050"/>
                <a:gd name="connsiteY17" fmla="*/ 1685914 h 3318507"/>
                <a:gd name="connisteX18" fmla="*/ 5932805 w 6369050"/>
                <a:gd name="connsiteY18" fmla="*/ 3020684 h 3318507"/>
                <a:gd name="connisteX19" fmla="*/ 6196965 w 6369050"/>
                <a:gd name="connsiteY19" fmla="*/ 3284844 h 3318507"/>
                <a:gd name="connisteX20" fmla="*/ 6369050 w 6369050"/>
                <a:gd name="connsiteY20" fmla="*/ 3271509 h 331850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Lst>
              <a:rect l="l" t="t" r="r" b="b"/>
              <a:pathLst>
                <a:path w="6369050" h="3318508">
                  <a:moveTo>
                    <a:pt x="0" y="3298179"/>
                  </a:moveTo>
                  <a:cubicBezTo>
                    <a:pt x="32385" y="3296909"/>
                    <a:pt x="84455" y="3380094"/>
                    <a:pt x="198120" y="3218804"/>
                  </a:cubicBezTo>
                  <a:cubicBezTo>
                    <a:pt x="311785" y="3057514"/>
                    <a:pt x="425450" y="2894319"/>
                    <a:pt x="568325" y="2492364"/>
                  </a:cubicBezTo>
                  <a:cubicBezTo>
                    <a:pt x="711200" y="2090409"/>
                    <a:pt x="753110" y="1672579"/>
                    <a:pt x="911860" y="1210299"/>
                  </a:cubicBezTo>
                  <a:cubicBezTo>
                    <a:pt x="1070610" y="748019"/>
                    <a:pt x="1226185" y="414644"/>
                    <a:pt x="1360805" y="179694"/>
                  </a:cubicBezTo>
                  <a:cubicBezTo>
                    <a:pt x="1495425" y="-55256"/>
                    <a:pt x="1492885" y="23484"/>
                    <a:pt x="1585595" y="34279"/>
                  </a:cubicBezTo>
                  <a:cubicBezTo>
                    <a:pt x="1678305" y="45074"/>
                    <a:pt x="1720215" y="73649"/>
                    <a:pt x="1823085" y="232399"/>
                  </a:cubicBezTo>
                  <a:cubicBezTo>
                    <a:pt x="1925955" y="391149"/>
                    <a:pt x="1955165" y="409564"/>
                    <a:pt x="2100580" y="827394"/>
                  </a:cubicBezTo>
                  <a:cubicBezTo>
                    <a:pt x="2245995" y="1245224"/>
                    <a:pt x="2391410" y="1857999"/>
                    <a:pt x="2550160" y="2320279"/>
                  </a:cubicBezTo>
                  <a:cubicBezTo>
                    <a:pt x="2708910" y="2782559"/>
                    <a:pt x="2782570" y="2943849"/>
                    <a:pt x="2893695" y="3139429"/>
                  </a:cubicBezTo>
                  <a:cubicBezTo>
                    <a:pt x="3004820" y="3335009"/>
                    <a:pt x="3020695" y="3287384"/>
                    <a:pt x="3105150" y="3298179"/>
                  </a:cubicBezTo>
                  <a:cubicBezTo>
                    <a:pt x="3189605" y="3308974"/>
                    <a:pt x="3234690" y="3277224"/>
                    <a:pt x="3316605" y="3192769"/>
                  </a:cubicBezTo>
                  <a:cubicBezTo>
                    <a:pt x="3398520" y="3108314"/>
                    <a:pt x="3361690" y="3305799"/>
                    <a:pt x="3514725" y="2875269"/>
                  </a:cubicBezTo>
                  <a:cubicBezTo>
                    <a:pt x="3667760" y="2444739"/>
                    <a:pt x="3876675" y="1580504"/>
                    <a:pt x="4083050" y="1038849"/>
                  </a:cubicBezTo>
                  <a:cubicBezTo>
                    <a:pt x="4289425" y="497194"/>
                    <a:pt x="4413250" y="367019"/>
                    <a:pt x="4545330" y="166359"/>
                  </a:cubicBezTo>
                  <a:cubicBezTo>
                    <a:pt x="4677410" y="-34301"/>
                    <a:pt x="4637405" y="-18426"/>
                    <a:pt x="4743450" y="34279"/>
                  </a:cubicBezTo>
                  <a:cubicBezTo>
                    <a:pt x="4849495" y="86984"/>
                    <a:pt x="4923790" y="100319"/>
                    <a:pt x="5074285" y="430519"/>
                  </a:cubicBezTo>
                  <a:cubicBezTo>
                    <a:pt x="5224780" y="760719"/>
                    <a:pt x="5325110" y="1167754"/>
                    <a:pt x="5496560" y="1685914"/>
                  </a:cubicBezTo>
                  <a:cubicBezTo>
                    <a:pt x="5668010" y="2204074"/>
                    <a:pt x="5792470" y="2700644"/>
                    <a:pt x="5932805" y="3020684"/>
                  </a:cubicBezTo>
                  <a:cubicBezTo>
                    <a:pt x="6073140" y="3340724"/>
                    <a:pt x="6109970" y="3234679"/>
                    <a:pt x="6196965" y="3284844"/>
                  </a:cubicBezTo>
                  <a:cubicBezTo>
                    <a:pt x="6283960" y="3335009"/>
                    <a:pt x="6339840" y="3279764"/>
                    <a:pt x="6369050" y="327150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6" name="Conector de Seta Reta 25"/>
            <p:cNvCxnSpPr/>
            <p:nvPr/>
          </p:nvCxnSpPr>
          <p:spPr>
            <a:xfrm flipV="1">
              <a:off x="10837" y="8864"/>
              <a:ext cx="1290" cy="2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11193" y="8198"/>
              <a:ext cx="0" cy="11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 name="Forma livre 27"/>
          <p:cNvSpPr/>
          <p:nvPr/>
        </p:nvSpPr>
        <p:spPr>
          <a:xfrm flipV="1">
            <a:off x="4643755" y="4714240"/>
            <a:ext cx="627380" cy="739140"/>
          </a:xfrm>
          <a:custGeom>
            <a:avLst/>
            <a:gdLst>
              <a:gd name="connisteX0" fmla="*/ 0 w 6369050"/>
              <a:gd name="connsiteY0" fmla="*/ 3298179 h 3318507"/>
              <a:gd name="connisteX1" fmla="*/ 198120 w 6369050"/>
              <a:gd name="connsiteY1" fmla="*/ 3218804 h 3318507"/>
              <a:gd name="connisteX2" fmla="*/ 568325 w 6369050"/>
              <a:gd name="connsiteY2" fmla="*/ 2492364 h 3318507"/>
              <a:gd name="connisteX3" fmla="*/ 911860 w 6369050"/>
              <a:gd name="connsiteY3" fmla="*/ 1210299 h 3318507"/>
              <a:gd name="connisteX4" fmla="*/ 1360805 w 6369050"/>
              <a:gd name="connsiteY4" fmla="*/ 179694 h 3318507"/>
              <a:gd name="connisteX5" fmla="*/ 1585595 w 6369050"/>
              <a:gd name="connsiteY5" fmla="*/ 34279 h 3318507"/>
              <a:gd name="connisteX6" fmla="*/ 1823085 w 6369050"/>
              <a:gd name="connsiteY6" fmla="*/ 232399 h 3318507"/>
              <a:gd name="connisteX7" fmla="*/ 2100580 w 6369050"/>
              <a:gd name="connsiteY7" fmla="*/ 827394 h 3318507"/>
              <a:gd name="connisteX8" fmla="*/ 2550160 w 6369050"/>
              <a:gd name="connsiteY8" fmla="*/ 2320279 h 3318507"/>
              <a:gd name="connisteX9" fmla="*/ 2893695 w 6369050"/>
              <a:gd name="connsiteY9" fmla="*/ 3139429 h 3318507"/>
              <a:gd name="connisteX10" fmla="*/ 3105150 w 6369050"/>
              <a:gd name="connsiteY10" fmla="*/ 3298179 h 3318507"/>
              <a:gd name="connisteX11" fmla="*/ 3316605 w 6369050"/>
              <a:gd name="connsiteY11" fmla="*/ 3192769 h 3318507"/>
              <a:gd name="connisteX12" fmla="*/ 3514725 w 6369050"/>
              <a:gd name="connsiteY12" fmla="*/ 2875269 h 3318507"/>
              <a:gd name="connisteX13" fmla="*/ 4083050 w 6369050"/>
              <a:gd name="connsiteY13" fmla="*/ 1038849 h 3318507"/>
              <a:gd name="connisteX14" fmla="*/ 4545330 w 6369050"/>
              <a:gd name="connsiteY14" fmla="*/ 166359 h 3318507"/>
              <a:gd name="connisteX15" fmla="*/ 4743450 w 6369050"/>
              <a:gd name="connsiteY15" fmla="*/ 34279 h 3318507"/>
              <a:gd name="connisteX16" fmla="*/ 5074285 w 6369050"/>
              <a:gd name="connsiteY16" fmla="*/ 430519 h 3318507"/>
              <a:gd name="connisteX17" fmla="*/ 5496560 w 6369050"/>
              <a:gd name="connsiteY17" fmla="*/ 1685914 h 3318507"/>
              <a:gd name="connisteX18" fmla="*/ 5932805 w 6369050"/>
              <a:gd name="connsiteY18" fmla="*/ 3020684 h 3318507"/>
              <a:gd name="connisteX19" fmla="*/ 6196965 w 6369050"/>
              <a:gd name="connsiteY19" fmla="*/ 3284844 h 3318507"/>
              <a:gd name="connisteX20" fmla="*/ 6369050 w 6369050"/>
              <a:gd name="connsiteY20" fmla="*/ 3271509 h 331850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Lst>
            <a:rect l="l" t="t" r="r" b="b"/>
            <a:pathLst>
              <a:path w="6369050" h="3318508">
                <a:moveTo>
                  <a:pt x="0" y="3298179"/>
                </a:moveTo>
                <a:cubicBezTo>
                  <a:pt x="32385" y="3296909"/>
                  <a:pt x="84455" y="3380094"/>
                  <a:pt x="198120" y="3218804"/>
                </a:cubicBezTo>
                <a:cubicBezTo>
                  <a:pt x="311785" y="3057514"/>
                  <a:pt x="425450" y="2894319"/>
                  <a:pt x="568325" y="2492364"/>
                </a:cubicBezTo>
                <a:cubicBezTo>
                  <a:pt x="711200" y="2090409"/>
                  <a:pt x="753110" y="1672579"/>
                  <a:pt x="911860" y="1210299"/>
                </a:cubicBezTo>
                <a:cubicBezTo>
                  <a:pt x="1070610" y="748019"/>
                  <a:pt x="1226185" y="414644"/>
                  <a:pt x="1360805" y="179694"/>
                </a:cubicBezTo>
                <a:cubicBezTo>
                  <a:pt x="1495425" y="-55256"/>
                  <a:pt x="1492885" y="23484"/>
                  <a:pt x="1585595" y="34279"/>
                </a:cubicBezTo>
                <a:cubicBezTo>
                  <a:pt x="1678305" y="45074"/>
                  <a:pt x="1720215" y="73649"/>
                  <a:pt x="1823085" y="232399"/>
                </a:cubicBezTo>
                <a:cubicBezTo>
                  <a:pt x="1925955" y="391149"/>
                  <a:pt x="1955165" y="409564"/>
                  <a:pt x="2100580" y="827394"/>
                </a:cubicBezTo>
                <a:cubicBezTo>
                  <a:pt x="2245995" y="1245224"/>
                  <a:pt x="2391410" y="1857999"/>
                  <a:pt x="2550160" y="2320279"/>
                </a:cubicBezTo>
                <a:cubicBezTo>
                  <a:pt x="2708910" y="2782559"/>
                  <a:pt x="2782570" y="2943849"/>
                  <a:pt x="2893695" y="3139429"/>
                </a:cubicBezTo>
                <a:cubicBezTo>
                  <a:pt x="3004820" y="3335009"/>
                  <a:pt x="3020695" y="3287384"/>
                  <a:pt x="3105150" y="3298179"/>
                </a:cubicBezTo>
                <a:cubicBezTo>
                  <a:pt x="3189605" y="3308974"/>
                  <a:pt x="3234690" y="3277224"/>
                  <a:pt x="3316605" y="3192769"/>
                </a:cubicBezTo>
                <a:cubicBezTo>
                  <a:pt x="3398520" y="3108314"/>
                  <a:pt x="3361690" y="3305799"/>
                  <a:pt x="3514725" y="2875269"/>
                </a:cubicBezTo>
                <a:cubicBezTo>
                  <a:pt x="3667760" y="2444739"/>
                  <a:pt x="3876675" y="1580504"/>
                  <a:pt x="4083050" y="1038849"/>
                </a:cubicBezTo>
                <a:cubicBezTo>
                  <a:pt x="4289425" y="497194"/>
                  <a:pt x="4413250" y="367019"/>
                  <a:pt x="4545330" y="166359"/>
                </a:cubicBezTo>
                <a:cubicBezTo>
                  <a:pt x="4677410" y="-34301"/>
                  <a:pt x="4637405" y="-18426"/>
                  <a:pt x="4743450" y="34279"/>
                </a:cubicBezTo>
                <a:cubicBezTo>
                  <a:pt x="4849495" y="86984"/>
                  <a:pt x="4923790" y="100319"/>
                  <a:pt x="5074285" y="430519"/>
                </a:cubicBezTo>
                <a:cubicBezTo>
                  <a:pt x="5224780" y="760719"/>
                  <a:pt x="5325110" y="1167754"/>
                  <a:pt x="5496560" y="1685914"/>
                </a:cubicBezTo>
                <a:cubicBezTo>
                  <a:pt x="5668010" y="2204074"/>
                  <a:pt x="5792470" y="2700644"/>
                  <a:pt x="5932805" y="3020684"/>
                </a:cubicBezTo>
                <a:cubicBezTo>
                  <a:pt x="6073140" y="3340724"/>
                  <a:pt x="6109970" y="3234679"/>
                  <a:pt x="6196965" y="3284844"/>
                </a:cubicBezTo>
                <a:cubicBezTo>
                  <a:pt x="6283960" y="3335009"/>
                  <a:pt x="6339840" y="3279764"/>
                  <a:pt x="6369050" y="3271509"/>
                </a:cubicBezTo>
              </a:path>
            </a:pathLst>
          </a:cu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Forma livre 28"/>
          <p:cNvSpPr/>
          <p:nvPr/>
        </p:nvSpPr>
        <p:spPr>
          <a:xfrm flipV="1">
            <a:off x="4654550" y="4615815"/>
            <a:ext cx="627380" cy="936625"/>
          </a:xfrm>
          <a:custGeom>
            <a:avLst/>
            <a:gdLst>
              <a:gd name="connisteX0" fmla="*/ 0 w 6369050"/>
              <a:gd name="connsiteY0" fmla="*/ 3298179 h 3318507"/>
              <a:gd name="connisteX1" fmla="*/ 198120 w 6369050"/>
              <a:gd name="connsiteY1" fmla="*/ 3218804 h 3318507"/>
              <a:gd name="connisteX2" fmla="*/ 568325 w 6369050"/>
              <a:gd name="connsiteY2" fmla="*/ 2492364 h 3318507"/>
              <a:gd name="connisteX3" fmla="*/ 911860 w 6369050"/>
              <a:gd name="connsiteY3" fmla="*/ 1210299 h 3318507"/>
              <a:gd name="connisteX4" fmla="*/ 1360805 w 6369050"/>
              <a:gd name="connsiteY4" fmla="*/ 179694 h 3318507"/>
              <a:gd name="connisteX5" fmla="*/ 1585595 w 6369050"/>
              <a:gd name="connsiteY5" fmla="*/ 34279 h 3318507"/>
              <a:gd name="connisteX6" fmla="*/ 1823085 w 6369050"/>
              <a:gd name="connsiteY6" fmla="*/ 232399 h 3318507"/>
              <a:gd name="connisteX7" fmla="*/ 2100580 w 6369050"/>
              <a:gd name="connsiteY7" fmla="*/ 827394 h 3318507"/>
              <a:gd name="connisteX8" fmla="*/ 2550160 w 6369050"/>
              <a:gd name="connsiteY8" fmla="*/ 2320279 h 3318507"/>
              <a:gd name="connisteX9" fmla="*/ 2893695 w 6369050"/>
              <a:gd name="connsiteY9" fmla="*/ 3139429 h 3318507"/>
              <a:gd name="connisteX10" fmla="*/ 3105150 w 6369050"/>
              <a:gd name="connsiteY10" fmla="*/ 3298179 h 3318507"/>
              <a:gd name="connisteX11" fmla="*/ 3316605 w 6369050"/>
              <a:gd name="connsiteY11" fmla="*/ 3192769 h 3318507"/>
              <a:gd name="connisteX12" fmla="*/ 3514725 w 6369050"/>
              <a:gd name="connsiteY12" fmla="*/ 2875269 h 3318507"/>
              <a:gd name="connisteX13" fmla="*/ 4083050 w 6369050"/>
              <a:gd name="connsiteY13" fmla="*/ 1038849 h 3318507"/>
              <a:gd name="connisteX14" fmla="*/ 4545330 w 6369050"/>
              <a:gd name="connsiteY14" fmla="*/ 166359 h 3318507"/>
              <a:gd name="connisteX15" fmla="*/ 4743450 w 6369050"/>
              <a:gd name="connsiteY15" fmla="*/ 34279 h 3318507"/>
              <a:gd name="connisteX16" fmla="*/ 5074285 w 6369050"/>
              <a:gd name="connsiteY16" fmla="*/ 430519 h 3318507"/>
              <a:gd name="connisteX17" fmla="*/ 5496560 w 6369050"/>
              <a:gd name="connsiteY17" fmla="*/ 1685914 h 3318507"/>
              <a:gd name="connisteX18" fmla="*/ 5932805 w 6369050"/>
              <a:gd name="connsiteY18" fmla="*/ 3020684 h 3318507"/>
              <a:gd name="connisteX19" fmla="*/ 6196965 w 6369050"/>
              <a:gd name="connsiteY19" fmla="*/ 3284844 h 3318507"/>
              <a:gd name="connisteX20" fmla="*/ 6369050 w 6369050"/>
              <a:gd name="connsiteY20" fmla="*/ 3271509 h 331850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Lst>
            <a:rect l="l" t="t" r="r" b="b"/>
            <a:pathLst>
              <a:path w="6369050" h="3318508">
                <a:moveTo>
                  <a:pt x="0" y="3298179"/>
                </a:moveTo>
                <a:cubicBezTo>
                  <a:pt x="32385" y="3296909"/>
                  <a:pt x="84455" y="3380094"/>
                  <a:pt x="198120" y="3218804"/>
                </a:cubicBezTo>
                <a:cubicBezTo>
                  <a:pt x="311785" y="3057514"/>
                  <a:pt x="425450" y="2894319"/>
                  <a:pt x="568325" y="2492364"/>
                </a:cubicBezTo>
                <a:cubicBezTo>
                  <a:pt x="711200" y="2090409"/>
                  <a:pt x="753110" y="1672579"/>
                  <a:pt x="911860" y="1210299"/>
                </a:cubicBezTo>
                <a:cubicBezTo>
                  <a:pt x="1070610" y="748019"/>
                  <a:pt x="1226185" y="414644"/>
                  <a:pt x="1360805" y="179694"/>
                </a:cubicBezTo>
                <a:cubicBezTo>
                  <a:pt x="1495425" y="-55256"/>
                  <a:pt x="1492885" y="23484"/>
                  <a:pt x="1585595" y="34279"/>
                </a:cubicBezTo>
                <a:cubicBezTo>
                  <a:pt x="1678305" y="45074"/>
                  <a:pt x="1720215" y="73649"/>
                  <a:pt x="1823085" y="232399"/>
                </a:cubicBezTo>
                <a:cubicBezTo>
                  <a:pt x="1925955" y="391149"/>
                  <a:pt x="1955165" y="409564"/>
                  <a:pt x="2100580" y="827394"/>
                </a:cubicBezTo>
                <a:cubicBezTo>
                  <a:pt x="2245995" y="1245224"/>
                  <a:pt x="2391410" y="1857999"/>
                  <a:pt x="2550160" y="2320279"/>
                </a:cubicBezTo>
                <a:cubicBezTo>
                  <a:pt x="2708910" y="2782559"/>
                  <a:pt x="2782570" y="2943849"/>
                  <a:pt x="2893695" y="3139429"/>
                </a:cubicBezTo>
                <a:cubicBezTo>
                  <a:pt x="3004820" y="3335009"/>
                  <a:pt x="3020695" y="3287384"/>
                  <a:pt x="3105150" y="3298179"/>
                </a:cubicBezTo>
                <a:cubicBezTo>
                  <a:pt x="3189605" y="3308974"/>
                  <a:pt x="3234690" y="3277224"/>
                  <a:pt x="3316605" y="3192769"/>
                </a:cubicBezTo>
                <a:cubicBezTo>
                  <a:pt x="3398520" y="3108314"/>
                  <a:pt x="3361690" y="3305799"/>
                  <a:pt x="3514725" y="2875269"/>
                </a:cubicBezTo>
                <a:cubicBezTo>
                  <a:pt x="3667760" y="2444739"/>
                  <a:pt x="3876675" y="1580504"/>
                  <a:pt x="4083050" y="1038849"/>
                </a:cubicBezTo>
                <a:cubicBezTo>
                  <a:pt x="4289425" y="497194"/>
                  <a:pt x="4413250" y="367019"/>
                  <a:pt x="4545330" y="166359"/>
                </a:cubicBezTo>
                <a:cubicBezTo>
                  <a:pt x="4677410" y="-34301"/>
                  <a:pt x="4637405" y="-18426"/>
                  <a:pt x="4743450" y="34279"/>
                </a:cubicBezTo>
                <a:cubicBezTo>
                  <a:pt x="4849495" y="86984"/>
                  <a:pt x="4923790" y="100319"/>
                  <a:pt x="5074285" y="430519"/>
                </a:cubicBezTo>
                <a:cubicBezTo>
                  <a:pt x="5224780" y="760719"/>
                  <a:pt x="5325110" y="1167754"/>
                  <a:pt x="5496560" y="1685914"/>
                </a:cubicBezTo>
                <a:cubicBezTo>
                  <a:pt x="5668010" y="2204074"/>
                  <a:pt x="5792470" y="2700644"/>
                  <a:pt x="5932805" y="3020684"/>
                </a:cubicBezTo>
                <a:cubicBezTo>
                  <a:pt x="6073140" y="3340724"/>
                  <a:pt x="6109970" y="3234679"/>
                  <a:pt x="6196965" y="3284844"/>
                </a:cubicBezTo>
                <a:cubicBezTo>
                  <a:pt x="6283960" y="3335009"/>
                  <a:pt x="6339840" y="3279764"/>
                  <a:pt x="6369050" y="3271509"/>
                </a:cubicBezTo>
              </a:path>
            </a:pathLst>
          </a:cu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0" name="Espaço Reservado para Conteúdo 2"/>
          <p:cNvSpPr txBox="1"/>
          <p:nvPr/>
        </p:nvSpPr>
        <p:spPr>
          <a:xfrm>
            <a:off x="6147435" y="4081145"/>
            <a:ext cx="5206365" cy="147129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b="1" dirty="0" smtClean="0">
                <a:solidFill>
                  <a:srgbClr val="C00000"/>
                </a:solidFill>
                <a:latin typeface="Comic Sans MS" panose="030F0702030302020204" pitchFamily="66" charset="0"/>
                <a:cs typeface="Comic Sans MS" panose="030F0702030302020204" pitchFamily="66" charset="0"/>
              </a:rPr>
              <a:t>ruídos na frequencia de 18 MHz são amplificados indefinidamente!! </a:t>
            </a:r>
            <a:endParaRPr lang="pt-BR" sz="2400" b="1" dirty="0" smtClean="0">
              <a:solidFill>
                <a:srgbClr val="C00000"/>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rcRect t="8038" b="54921"/>
          <a:stretch>
            <a:fillRect/>
          </a:stretch>
        </p:blipFill>
        <p:spPr>
          <a:xfrm>
            <a:off x="2025650" y="2962275"/>
            <a:ext cx="7118985" cy="2618740"/>
          </a:xfrm>
          <a:prstGeom prst="rect">
            <a:avLst/>
          </a:prstGeom>
        </p:spPr>
      </p:pic>
      <p:sp>
        <p:nvSpPr>
          <p:cNvPr id="4" name="Forma livre 3"/>
          <p:cNvSpPr/>
          <p:nvPr/>
        </p:nvSpPr>
        <p:spPr>
          <a:xfrm>
            <a:off x="4349115" y="3691890"/>
            <a:ext cx="3947160" cy="1325880"/>
          </a:xfrm>
          <a:custGeom>
            <a:avLst/>
            <a:gdLst>
              <a:gd name="connisteX0" fmla="*/ 25364 w 3283486"/>
              <a:gd name="connsiteY0" fmla="*/ 497840 h 1159806"/>
              <a:gd name="connisteX1" fmla="*/ 116169 w 3283486"/>
              <a:gd name="connsiteY1" fmla="*/ 768985 h 1159806"/>
              <a:gd name="connisteX2" fmla="*/ 975959 w 3283486"/>
              <a:gd name="connsiteY2" fmla="*/ 1040765 h 1159806"/>
              <a:gd name="connisteX3" fmla="*/ 2153249 w 3283486"/>
              <a:gd name="connsiteY3" fmla="*/ 1146175 h 1159806"/>
              <a:gd name="connisteX4" fmla="*/ 3133689 w 3283486"/>
              <a:gd name="connsiteY4" fmla="*/ 814705 h 1159806"/>
              <a:gd name="connisteX5" fmla="*/ 3224494 w 3283486"/>
              <a:gd name="connsiteY5" fmla="*/ 588010 h 1159806"/>
              <a:gd name="connisteX6" fmla="*/ 2816824 w 3283486"/>
              <a:gd name="connsiteY6" fmla="*/ 407035 h 1159806"/>
              <a:gd name="connisteX7" fmla="*/ 2394549 w 3283486"/>
              <a:gd name="connsiteY7" fmla="*/ 391795 h 1159806"/>
              <a:gd name="connisteX8" fmla="*/ 2153249 w 3283486"/>
              <a:gd name="connsiteY8" fmla="*/ 90170 h 1159806"/>
              <a:gd name="connisteX9" fmla="*/ 1654774 w 3283486"/>
              <a:gd name="connsiteY9" fmla="*/ 90170 h 1159806"/>
              <a:gd name="connisteX10" fmla="*/ 946114 w 3283486"/>
              <a:gd name="connsiteY10" fmla="*/ 45085 h 1159806"/>
              <a:gd name="connisteX11" fmla="*/ 614009 w 3283486"/>
              <a:gd name="connsiteY11" fmla="*/ 0 h 115980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Lst>
            <a:rect l="l" t="t" r="r" b="b"/>
            <a:pathLst>
              <a:path w="3283486" h="1159806">
                <a:moveTo>
                  <a:pt x="25365" y="497840"/>
                </a:moveTo>
                <a:cubicBezTo>
                  <a:pt x="26635" y="546735"/>
                  <a:pt x="-73695" y="660400"/>
                  <a:pt x="116170" y="768985"/>
                </a:cubicBezTo>
                <a:cubicBezTo>
                  <a:pt x="306035" y="877570"/>
                  <a:pt x="568290" y="965200"/>
                  <a:pt x="975960" y="1040765"/>
                </a:cubicBezTo>
                <a:cubicBezTo>
                  <a:pt x="1383630" y="1116330"/>
                  <a:pt x="1721450" y="1191260"/>
                  <a:pt x="2153250" y="1146175"/>
                </a:cubicBezTo>
                <a:cubicBezTo>
                  <a:pt x="2585050" y="1101090"/>
                  <a:pt x="2919695" y="926465"/>
                  <a:pt x="3133690" y="814705"/>
                </a:cubicBezTo>
                <a:cubicBezTo>
                  <a:pt x="3347685" y="702945"/>
                  <a:pt x="3287995" y="669290"/>
                  <a:pt x="3224495" y="588010"/>
                </a:cubicBezTo>
                <a:cubicBezTo>
                  <a:pt x="3160995" y="506730"/>
                  <a:pt x="2982560" y="446405"/>
                  <a:pt x="2816825" y="407035"/>
                </a:cubicBezTo>
                <a:cubicBezTo>
                  <a:pt x="2651090" y="367665"/>
                  <a:pt x="2527265" y="455295"/>
                  <a:pt x="2394550" y="391795"/>
                </a:cubicBezTo>
                <a:cubicBezTo>
                  <a:pt x="2261835" y="328295"/>
                  <a:pt x="2301205" y="150495"/>
                  <a:pt x="2153250" y="90170"/>
                </a:cubicBezTo>
                <a:cubicBezTo>
                  <a:pt x="2005295" y="29845"/>
                  <a:pt x="1896075" y="99060"/>
                  <a:pt x="1654775" y="90170"/>
                </a:cubicBezTo>
                <a:cubicBezTo>
                  <a:pt x="1413475" y="81280"/>
                  <a:pt x="1154395" y="62865"/>
                  <a:pt x="946115" y="45085"/>
                </a:cubicBezTo>
                <a:cubicBezTo>
                  <a:pt x="737835" y="27305"/>
                  <a:pt x="666080" y="8255"/>
                  <a:pt x="614010" y="0"/>
                </a:cubicBezTo>
              </a:path>
            </a:pathLst>
          </a:custGeom>
          <a:noFill/>
          <a:ln w="22225">
            <a:solidFill>
              <a:srgbClr val="FF0000"/>
            </a:solidFill>
            <a:prstDash val="dashDot"/>
            <a:headEnd type="triangl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 name="Caixa de Texto 4"/>
          <p:cNvSpPr txBox="1"/>
          <p:nvPr/>
        </p:nvSpPr>
        <p:spPr>
          <a:xfrm>
            <a:off x="6044565" y="4495800"/>
            <a:ext cx="860425" cy="521970"/>
          </a:xfrm>
          <a:prstGeom prst="rect">
            <a:avLst/>
          </a:prstGeom>
          <a:noFill/>
        </p:spPr>
        <p:txBody>
          <a:bodyPr wrap="square" rtlCol="0">
            <a:spAutoFit/>
          </a:bodyPr>
          <a:lstStyle/>
          <a:p>
            <a:r>
              <a:rPr lang="pt-BR" altLang="en-US" sz="2800"/>
              <a:t>360</a:t>
            </a:r>
            <a:r>
              <a:rPr lang="pt-BR" altLang="en-US" sz="2800" baseline="30000"/>
              <a:t>0</a:t>
            </a:r>
            <a:endParaRPr lang="pt-BR" altLang="en-US" sz="2800" baseline="30000"/>
          </a:p>
        </p:txBody>
      </p:sp>
      <p:sp>
        <p:nvSpPr>
          <p:cNvPr id="30" name="Espaço Reservado para Conteúdo 2"/>
          <p:cNvSpPr txBox="1"/>
          <p:nvPr/>
        </p:nvSpPr>
        <p:spPr>
          <a:xfrm>
            <a:off x="791210" y="572135"/>
            <a:ext cx="10608945" cy="181800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b="1" dirty="0" smtClean="0">
                <a:solidFill>
                  <a:srgbClr val="C00000"/>
                </a:solidFill>
                <a:latin typeface="Comic Sans MS" panose="030F0702030302020204" pitchFamily="66" charset="0"/>
                <a:cs typeface="Comic Sans MS" panose="030F0702030302020204" pitchFamily="66" charset="0"/>
              </a:rPr>
              <a:t>Microfonia: o sinal sai do microfone e volta para ele com, em uma certa frequencia, fase zero (ou 360</a:t>
            </a:r>
            <a:r>
              <a:rPr lang="pt-BR" b="1" baseline="30000" dirty="0" smtClean="0">
                <a:solidFill>
                  <a:srgbClr val="C00000"/>
                </a:solidFill>
                <a:latin typeface="Comic Sans MS" panose="030F0702030302020204" pitchFamily="66" charset="0"/>
                <a:cs typeface="Comic Sans MS" panose="030F0702030302020204" pitchFamily="66" charset="0"/>
              </a:rPr>
              <a:t>0</a:t>
            </a:r>
            <a:r>
              <a:rPr lang="pt-BR" b="1" dirty="0" smtClean="0">
                <a:solidFill>
                  <a:srgbClr val="C00000"/>
                </a:solidFill>
                <a:latin typeface="Comic Sans MS" panose="030F0702030302020204" pitchFamily="66" charset="0"/>
                <a:cs typeface="Comic Sans MS" panose="030F0702030302020204" pitchFamily="66" charset="0"/>
              </a:rPr>
              <a:t>) e ganho maior do que um. Sons nessa frequencia serão amplificados dando o “apito” típico do fenomeno de microfonia.</a:t>
            </a:r>
            <a:endParaRPr lang="pt-BR" b="1" dirty="0" smtClean="0">
              <a:solidFill>
                <a:srgbClr val="C00000"/>
              </a:solidFill>
              <a:latin typeface="Comic Sans MS" panose="030F0702030302020204" pitchFamily="66" charset="0"/>
              <a:cs typeface="Comic Sans MS" panose="030F0702030302020204" pitchFamily="66" charset="0"/>
            </a:endParaRPr>
          </a:p>
          <a:p>
            <a:pPr marL="0" indent="0" algn="ctr">
              <a:buNone/>
            </a:pPr>
            <a:endParaRPr lang="pt-BR" sz="2400" b="1" dirty="0" smtClean="0">
              <a:solidFill>
                <a:srgbClr val="C00000"/>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5" name="Imagem 4" descr="LM741AC"/>
          <p:cNvPicPr>
            <a:picLocks noChangeAspect="1"/>
          </p:cNvPicPr>
          <p:nvPr/>
        </p:nvPicPr>
        <p:blipFill>
          <a:blip r:embed="rId1"/>
          <a:srcRect l="388" t="6797" r="781"/>
          <a:stretch>
            <a:fillRect/>
          </a:stretch>
        </p:blipFill>
        <p:spPr>
          <a:xfrm>
            <a:off x="450215" y="1760855"/>
            <a:ext cx="11453495" cy="4283710"/>
          </a:xfrm>
          <a:prstGeom prst="rect">
            <a:avLst/>
          </a:prstGeom>
        </p:spPr>
      </p:pic>
      <p:sp>
        <p:nvSpPr>
          <p:cNvPr id="17" name="Espaço Reservado para Conteúdo 2"/>
          <p:cNvSpPr txBox="1"/>
          <p:nvPr/>
        </p:nvSpPr>
        <p:spPr>
          <a:xfrm>
            <a:off x="1534160" y="655320"/>
            <a:ext cx="9285605" cy="56451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b="1" dirty="0" smtClean="0">
                <a:solidFill>
                  <a:srgbClr val="C00000"/>
                </a:solidFill>
                <a:latin typeface="Comic Sans MS" panose="030F0702030302020204" pitchFamily="66" charset="0"/>
                <a:cs typeface="Comic Sans MS" panose="030F0702030302020204" pitchFamily="66" charset="0"/>
              </a:rPr>
              <a:t>Resposta em frequencia do AmOp com C1 (Bode)</a:t>
            </a:r>
            <a:endParaRPr lang="pt-BR" sz="2400" b="1" dirty="0" smtClean="0">
              <a:solidFill>
                <a:schemeClr val="tx1"/>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7" name="Espaço Reservado para Conteúdo 2"/>
          <p:cNvSpPr txBox="1"/>
          <p:nvPr/>
        </p:nvSpPr>
        <p:spPr>
          <a:xfrm>
            <a:off x="746125" y="1190625"/>
            <a:ext cx="10355580" cy="471170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pt-BR" b="1" dirty="0" smtClean="0">
                <a:solidFill>
                  <a:srgbClr val="C00000"/>
                </a:solidFill>
                <a:latin typeface="Comic Sans MS" panose="030F0702030302020204" pitchFamily="66" charset="0"/>
                <a:cs typeface="Comic Sans MS" panose="030F0702030302020204" pitchFamily="66" charset="0"/>
              </a:rPr>
              <a:t>o polo de frequencia mais baixa está próximo de 300 Hz</a:t>
            </a:r>
            <a:endParaRPr lang="pt-BR" b="1" dirty="0" smtClean="0">
              <a:solidFill>
                <a:srgbClr val="C00000"/>
              </a:solidFill>
              <a:latin typeface="Comic Sans MS" panose="030F0702030302020204" pitchFamily="66" charset="0"/>
              <a:cs typeface="Comic Sans MS" panose="030F0702030302020204" pitchFamily="66" charset="0"/>
            </a:endParaRPr>
          </a:p>
          <a:p>
            <a:pPr algn="l"/>
            <a:r>
              <a:rPr lang="pt-BR" b="1" dirty="0" smtClean="0">
                <a:solidFill>
                  <a:schemeClr val="tx1"/>
                </a:solidFill>
                <a:latin typeface="Comic Sans MS" panose="030F0702030302020204" pitchFamily="66" charset="0"/>
                <a:cs typeface="Comic Sans MS" panose="030F0702030302020204" pitchFamily="66" charset="0"/>
              </a:rPr>
              <a:t>a frequencia de ganho unitário está em torno de 1.0 MHz</a:t>
            </a:r>
            <a:endParaRPr lang="pt-BR" b="1" dirty="0" smtClean="0">
              <a:solidFill>
                <a:schemeClr val="tx1"/>
              </a:solidFill>
              <a:latin typeface="Comic Sans MS" panose="030F0702030302020204" pitchFamily="66" charset="0"/>
              <a:cs typeface="Comic Sans MS" panose="030F0702030302020204" pitchFamily="66" charset="0"/>
            </a:endParaRPr>
          </a:p>
          <a:p>
            <a:pPr algn="l"/>
            <a:r>
              <a:rPr lang="pt-BR" b="1" dirty="0" smtClean="0">
                <a:solidFill>
                  <a:schemeClr val="tx1"/>
                </a:solidFill>
                <a:latin typeface="Comic Sans MS" panose="030F0702030302020204" pitchFamily="66" charset="0"/>
                <a:cs typeface="Comic Sans MS" panose="030F0702030302020204" pitchFamily="66" charset="0"/>
              </a:rPr>
              <a:t>os outros polos foram “jogados” para frequencias bem altas</a:t>
            </a:r>
            <a:endParaRPr lang="pt-BR" b="1" dirty="0" smtClean="0">
              <a:solidFill>
                <a:schemeClr val="tx1"/>
              </a:solidFill>
              <a:latin typeface="Comic Sans MS" panose="030F0702030302020204" pitchFamily="66" charset="0"/>
              <a:cs typeface="Comic Sans MS" panose="030F0702030302020204" pitchFamily="66" charset="0"/>
            </a:endParaRPr>
          </a:p>
          <a:p>
            <a:pPr algn="l"/>
            <a:r>
              <a:rPr lang="pt-BR" b="1" dirty="0" smtClean="0">
                <a:latin typeface="Comic Sans MS" panose="030F0702030302020204" pitchFamily="66" charset="0"/>
                <a:cs typeface="Comic Sans MS" panose="030F0702030302020204" pitchFamily="66" charset="0"/>
                <a:sym typeface="+mn-ea"/>
              </a:rPr>
              <a:t>na frequencia de ganho unitario a fase é de -90</a:t>
            </a:r>
            <a:r>
              <a:rPr lang="pt-BR" b="1" baseline="30000" dirty="0" smtClean="0">
                <a:latin typeface="Comic Sans MS" panose="030F0702030302020204" pitchFamily="66" charset="0"/>
                <a:cs typeface="Comic Sans MS" panose="030F0702030302020204" pitchFamily="66" charset="0"/>
                <a:sym typeface="+mn-ea"/>
              </a:rPr>
              <a:t>0</a:t>
            </a:r>
            <a:endParaRPr lang="pt-BR" b="1" dirty="0" smtClean="0">
              <a:solidFill>
                <a:schemeClr val="tx1"/>
              </a:solidFill>
              <a:latin typeface="Comic Sans MS" panose="030F0702030302020204" pitchFamily="66" charset="0"/>
              <a:cs typeface="Comic Sans MS" panose="030F0702030302020204" pitchFamily="66" charset="0"/>
            </a:endParaRPr>
          </a:p>
          <a:p>
            <a:pPr algn="l"/>
            <a:r>
              <a:rPr lang="pt-BR" b="1" dirty="0" smtClean="0">
                <a:solidFill>
                  <a:schemeClr val="tx1"/>
                </a:solidFill>
                <a:latin typeface="Comic Sans MS" panose="030F0702030302020204" pitchFamily="66" charset="0"/>
                <a:cs typeface="Comic Sans MS" panose="030F0702030302020204" pitchFamily="66" charset="0"/>
              </a:rPr>
              <a:t>o AmpOp pode ser realimentado com ganho unitário e não oscila </a:t>
            </a:r>
            <a:endParaRPr lang="pt-BR" b="1" dirty="0" smtClean="0">
              <a:solidFill>
                <a:schemeClr val="tx1"/>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7412" name="Rectangle 4">
            <a:hlinkClick r:id=""/>
          </p:cNvPr>
          <p:cNvSpPr>
            <a:spLocks noChangeArrowheads="1"/>
          </p:cNvSpPr>
          <p:nvPr/>
        </p:nvSpPr>
        <p:spPr bwMode="auto">
          <a:xfrm>
            <a:off x="1710849" y="439896"/>
            <a:ext cx="4354512" cy="645160"/>
          </a:xfrm>
          <a:prstGeom prst="rect">
            <a:avLst/>
          </a:prstGeom>
          <a:noFill/>
          <a:ln w="25400">
            <a:solidFill>
              <a:srgbClr val="FF3300"/>
            </a:solidFill>
            <a:miter lim="800000"/>
          </a:ln>
          <a:extLst>
            <a:ext uri="{909E8E84-426E-40DD-AFC4-6F175D3DCCD1}">
              <a14:hiddenFill xmlns:a14="http://schemas.microsoft.com/office/drawing/2010/main">
                <a:solidFill>
                  <a:srgbClr val="FFFFFF"/>
                </a:solidFill>
              </a14:hiddenFill>
            </a:ext>
          </a:extLst>
        </p:spPr>
        <p:txBody>
          <a:bodyPr lIns="92075" tIns="46038" rIns="92075" bIns="46038">
            <a:spAutoFit/>
          </a:bodyPr>
          <a:lstStyle>
            <a:defPPr>
              <a:defRPr lang="pt-BR"/>
            </a:defPPr>
            <a:lvl1pPr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1pPr>
            <a:lvl2pPr marL="4559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2pPr>
            <a:lvl3pPr marL="9131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3pPr>
            <a:lvl4pPr marL="13703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4pPr>
            <a:lvl5pPr marL="18275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5pPr>
            <a:lvl6pPr marL="2286000" algn="l" defTabSz="914400" rtl="0" eaLnBrk="1" latinLnBrk="0" hangingPunct="1">
              <a:defRPr sz="1200" kern="1200">
                <a:solidFill>
                  <a:schemeClr val="tx1"/>
                </a:solidFill>
                <a:latin typeface="Arial" panose="020B0604020202020204" pitchFamily="34" charset="0"/>
                <a:ea typeface="+mn-ea"/>
                <a:cs typeface="+mn-cs"/>
              </a:defRPr>
            </a:lvl6pPr>
            <a:lvl7pPr marL="2743200" algn="l" defTabSz="914400" rtl="0" eaLnBrk="1" latinLnBrk="0" hangingPunct="1">
              <a:defRPr sz="1200" kern="1200">
                <a:solidFill>
                  <a:schemeClr val="tx1"/>
                </a:solidFill>
                <a:latin typeface="Arial" panose="020B0604020202020204" pitchFamily="34" charset="0"/>
                <a:ea typeface="+mn-ea"/>
                <a:cs typeface="+mn-cs"/>
              </a:defRPr>
            </a:lvl7pPr>
            <a:lvl8pPr marL="3200400" algn="l" defTabSz="914400" rtl="0" eaLnBrk="1" latinLnBrk="0" hangingPunct="1">
              <a:defRPr sz="1200" kern="1200">
                <a:solidFill>
                  <a:schemeClr val="tx1"/>
                </a:solidFill>
                <a:latin typeface="Arial" panose="020B0604020202020204" pitchFamily="34" charset="0"/>
                <a:ea typeface="+mn-ea"/>
                <a:cs typeface="+mn-cs"/>
              </a:defRPr>
            </a:lvl8pPr>
            <a:lvl9pPr marL="3657600" algn="l" defTabSz="914400" rtl="0" eaLnBrk="1" latinLnBrk="0" hangingPunct="1">
              <a:defRPr sz="1200" kern="1200">
                <a:solidFill>
                  <a:schemeClr val="tx1"/>
                </a:solidFill>
                <a:latin typeface="Arial" panose="020B0604020202020204" pitchFamily="34" charset="0"/>
                <a:ea typeface="+mn-ea"/>
                <a:cs typeface="+mn-cs"/>
              </a:defRPr>
            </a:lvl9pPr>
          </a:lstStyle>
          <a:p>
            <a:pPr algn="ctr">
              <a:spcBef>
                <a:spcPct val="0"/>
              </a:spcBef>
              <a:buClrTx/>
              <a:buFontTx/>
              <a:buNone/>
            </a:pPr>
            <a:r>
              <a:rPr lang="pt-BR" altLang="pt-BR" sz="3600" b="1" i="1">
                <a:solidFill>
                  <a:srgbClr val="FF0000"/>
                </a:solidFill>
                <a:latin typeface="Comic Sans MS" panose="030F0702030302020204" pitchFamily="66" charset="0"/>
              </a:rPr>
              <a:t>Diodo:</a:t>
            </a:r>
            <a:r>
              <a:rPr lang="pt-BR" altLang="pt-BR" sz="2800" i="1">
                <a:latin typeface="Comic Sans MS" panose="030F0702030302020204" pitchFamily="66" charset="0"/>
              </a:rPr>
              <a:t> Valvula Diodo</a:t>
            </a:r>
            <a:endParaRPr lang="pt-BR" altLang="pt-BR" sz="2800" i="1">
              <a:latin typeface="Comic Sans MS" panose="030F0702030302020204" pitchFamily="66" charset="0"/>
            </a:endParaRPr>
          </a:p>
        </p:txBody>
      </p:sp>
      <p:pic>
        <p:nvPicPr>
          <p:cNvPr id="17413" name="Picture 2" descr="Válvula termiónica electrónica"/>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1710531" y="1092994"/>
            <a:ext cx="4808538" cy="3636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Box 7"/>
          <p:cNvSpPr txBox="1">
            <a:spLocks noChangeArrowheads="1"/>
          </p:cNvSpPr>
          <p:nvPr/>
        </p:nvSpPr>
        <p:spPr bwMode="auto">
          <a:xfrm>
            <a:off x="1413669" y="4831556"/>
            <a:ext cx="9364662" cy="1630045"/>
          </a:xfrm>
          <a:prstGeom prst="rect">
            <a:avLst/>
          </a:prstGeom>
          <a:solidFill>
            <a:srgbClr val="FFFF99"/>
          </a:solidFill>
          <a:ln w="19050" algn="ctr">
            <a:solidFill>
              <a:srgbClr val="000082"/>
            </a:solidFill>
            <a:miter lim="800000"/>
          </a:ln>
        </p:spPr>
        <p:txBody>
          <a:bodyPr>
            <a:spAutoFit/>
          </a:bodyPr>
          <a:lstStyle>
            <a:defPPr>
              <a:defRPr lang="pt-BR"/>
            </a:defPPr>
            <a:lvl1pPr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1pPr>
            <a:lvl2pPr marL="4559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2pPr>
            <a:lvl3pPr marL="9131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3pPr>
            <a:lvl4pPr marL="13703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4pPr>
            <a:lvl5pPr marL="18275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5pPr>
            <a:lvl6pPr marL="2286000" algn="l" defTabSz="914400" rtl="0" eaLnBrk="1" latinLnBrk="0" hangingPunct="1">
              <a:defRPr sz="1200" kern="1200">
                <a:solidFill>
                  <a:schemeClr val="tx1"/>
                </a:solidFill>
                <a:latin typeface="Arial" panose="020B0604020202020204" pitchFamily="34" charset="0"/>
                <a:ea typeface="+mn-ea"/>
                <a:cs typeface="+mn-cs"/>
              </a:defRPr>
            </a:lvl6pPr>
            <a:lvl7pPr marL="2743200" algn="l" defTabSz="914400" rtl="0" eaLnBrk="1" latinLnBrk="0" hangingPunct="1">
              <a:defRPr sz="1200" kern="1200">
                <a:solidFill>
                  <a:schemeClr val="tx1"/>
                </a:solidFill>
                <a:latin typeface="Arial" panose="020B0604020202020204" pitchFamily="34" charset="0"/>
                <a:ea typeface="+mn-ea"/>
                <a:cs typeface="+mn-cs"/>
              </a:defRPr>
            </a:lvl7pPr>
            <a:lvl8pPr marL="3200400" algn="l" defTabSz="914400" rtl="0" eaLnBrk="1" latinLnBrk="0" hangingPunct="1">
              <a:defRPr sz="1200" kern="1200">
                <a:solidFill>
                  <a:schemeClr val="tx1"/>
                </a:solidFill>
                <a:latin typeface="Arial" panose="020B0604020202020204" pitchFamily="34" charset="0"/>
                <a:ea typeface="+mn-ea"/>
                <a:cs typeface="+mn-cs"/>
              </a:defRPr>
            </a:lvl8pPr>
            <a:lvl9pPr marL="3657600" algn="l" defTabSz="914400" rtl="0" eaLnBrk="1" latinLnBrk="0" hangingPunct="1">
              <a:defRPr sz="1200" kern="1200">
                <a:solidFill>
                  <a:schemeClr val="tx1"/>
                </a:solidFill>
                <a:latin typeface="Arial" panose="020B0604020202020204" pitchFamily="34" charset="0"/>
                <a:ea typeface="+mn-ea"/>
                <a:cs typeface="+mn-cs"/>
              </a:defRPr>
            </a:lvl9pPr>
          </a:lstStyle>
          <a:p>
            <a:pPr>
              <a:spcBef>
                <a:spcPts val="600"/>
              </a:spcBef>
              <a:buClrTx/>
              <a:buFont typeface="Arial" panose="020B0604020202020204" pitchFamily="34" charset="0"/>
              <a:buChar char="•"/>
            </a:pPr>
            <a:r>
              <a:rPr lang="pt-BR" altLang="pt-BR" sz="1800">
                <a:latin typeface="Comic Sans MS" panose="030F0702030302020204" pitchFamily="66" charset="0"/>
                <a:ea typeface="Times New Roman" panose="02020603050405020304" pitchFamily="18" charset="0"/>
                <a:cs typeface="Arial" panose="020B0604020202020204" pitchFamily="34" charset="0"/>
              </a:rPr>
              <a:t> O filamento é aquecido, fornecendo energia aos elétrons que podem sair do metal;</a:t>
            </a:r>
            <a:endParaRPr lang="pt-BR" altLang="pt-BR" sz="1800">
              <a:latin typeface="Comic Sans MS" panose="030F0702030302020204" pitchFamily="66" charset="0"/>
              <a:ea typeface="Times New Roman" panose="02020603050405020304" pitchFamily="18" charset="0"/>
              <a:cs typeface="Arial" panose="020B0604020202020204" pitchFamily="34" charset="0"/>
            </a:endParaRPr>
          </a:p>
          <a:p>
            <a:pPr>
              <a:spcBef>
                <a:spcPts val="600"/>
              </a:spcBef>
              <a:buClrTx/>
              <a:buFont typeface="Arial" panose="020B0604020202020204" pitchFamily="34" charset="0"/>
              <a:buChar char="•"/>
            </a:pPr>
            <a:r>
              <a:rPr lang="pt-BR" altLang="pt-BR" sz="1800">
                <a:latin typeface="Comic Sans MS" panose="030F0702030302020204" pitchFamily="66" charset="0"/>
                <a:ea typeface="Times New Roman" panose="02020603050405020304" pitchFamily="18" charset="0"/>
                <a:cs typeface="Arial" panose="020B0604020202020204" pitchFamily="34" charset="0"/>
              </a:rPr>
              <a:t> Se a tensão entre ânodo e cátodo for positiva, haverá uma corrente. Adicionalmente, o campo elétrico e a corrente existentes diminuem a barreira de potêncial para extração dos eletróns, aumentando a corrente;</a:t>
            </a:r>
            <a:endParaRPr lang="pt-BR" altLang="pt-BR" sz="1800">
              <a:latin typeface="Comic Sans MS" panose="030F0702030302020204" pitchFamily="66" charset="0"/>
              <a:ea typeface="Times New Roman" panose="02020603050405020304" pitchFamily="18" charset="0"/>
              <a:cs typeface="Arial" panose="020B0604020202020204" pitchFamily="34" charset="0"/>
            </a:endParaRPr>
          </a:p>
          <a:p>
            <a:pPr>
              <a:spcBef>
                <a:spcPts val="600"/>
              </a:spcBef>
              <a:buClrTx/>
              <a:buFont typeface="Arial" panose="020B0604020202020204" pitchFamily="34" charset="0"/>
              <a:buChar char="•"/>
            </a:pPr>
            <a:r>
              <a:rPr lang="pt-BR" altLang="pt-BR" sz="1800">
                <a:latin typeface="Comic Sans MS" panose="030F0702030302020204" pitchFamily="66" charset="0"/>
                <a:ea typeface="Times New Roman" panose="02020603050405020304" pitchFamily="18" charset="0"/>
                <a:cs typeface="Arial" panose="020B0604020202020204" pitchFamily="34" charset="0"/>
              </a:rPr>
              <a:t> Se a tensão entre ânodo e cátodo for negativa, não haverá corrente.</a:t>
            </a:r>
            <a:endParaRPr lang="pt-BR" altLang="pt-BR" sz="1800">
              <a:latin typeface="Comic Sans MS" panose="030F0702030302020204" pitchFamily="66" charset="0"/>
              <a:ea typeface="Times New Roman" panose="02020603050405020304" pitchFamily="18" charset="0"/>
              <a:cs typeface="Arial" panose="020B0604020202020204" pitchFamily="34" charset="0"/>
            </a:endParaRPr>
          </a:p>
        </p:txBody>
      </p:sp>
      <p:pic>
        <p:nvPicPr>
          <p:cNvPr id="17416" name="Picture 6" descr="Electrónica Analógica                    Válvulas Termoiónicas Cátodos quanto á forma de aquecimento: Cátodo de Aquecime..."/>
          <p:cNvPicPr>
            <a:picLocks noChangeAspect="1" noChangeArrowheads="1"/>
          </p:cNvPicPr>
          <p:nvPr/>
        </p:nvPicPr>
        <p:blipFill>
          <a:blip r:embed="rId2">
            <a:extLst>
              <a:ext uri="{28A0092B-C50C-407E-A947-70E740481C1C}">
                <a14:useLocalDpi xmlns:a14="http://schemas.microsoft.com/office/drawing/2010/main" val="0"/>
              </a:ext>
            </a:extLst>
          </a:blip>
          <a:srcRect l="4646" t="59615" r="69450" b="8569"/>
          <a:stretch>
            <a:fillRect/>
          </a:stretch>
        </p:blipFill>
        <p:spPr bwMode="auto">
          <a:xfrm>
            <a:off x="6790531" y="3045619"/>
            <a:ext cx="1795463" cy="165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upo 4"/>
          <p:cNvGrpSpPr/>
          <p:nvPr/>
        </p:nvGrpSpPr>
        <p:grpSpPr>
          <a:xfrm>
            <a:off x="7266305" y="1085215"/>
            <a:ext cx="4226560" cy="2090420"/>
            <a:chOff x="11443" y="1709"/>
            <a:chExt cx="6656" cy="3292"/>
          </a:xfrm>
        </p:grpSpPr>
        <p:pic>
          <p:nvPicPr>
            <p:cNvPr id="17414" name="Picture 4" descr="Tensão saturação de uma valvul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623" y="1709"/>
              <a:ext cx="6477" cy="3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4" name="Conector Reto 3"/>
            <p:cNvCxnSpPr/>
            <p:nvPr/>
          </p:nvCxnSpPr>
          <p:spPr>
            <a:xfrm>
              <a:off x="11443" y="4483"/>
              <a:ext cx="1047"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pic>
        <p:nvPicPr>
          <p:cNvPr id="9" name="Picture 6" descr="Electrónica Analógica                    Válvulas Termoiónicas Cátodos quanto á forma de aquecimento: Cátodo de Aquecime..."/>
          <p:cNvPicPr>
            <a:picLocks noChangeAspect="1" noChangeArrowheads="1"/>
          </p:cNvPicPr>
          <p:nvPr/>
        </p:nvPicPr>
        <p:blipFill>
          <a:blip r:embed="rId2">
            <a:extLst>
              <a:ext uri="{28A0092B-C50C-407E-A947-70E740481C1C}">
                <a14:useLocalDpi xmlns:a14="http://schemas.microsoft.com/office/drawing/2010/main" val="0"/>
              </a:ext>
            </a:extLst>
          </a:blip>
          <a:srcRect l="4646" t="59615" r="69450" b="8569"/>
          <a:stretch>
            <a:fillRect/>
          </a:stretch>
        </p:blipFill>
        <p:spPr bwMode="auto">
          <a:xfrm>
            <a:off x="6917531" y="3172619"/>
            <a:ext cx="1795463" cy="165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p:cNvGrpSpPr/>
          <p:nvPr/>
        </p:nvGrpSpPr>
        <p:grpSpPr>
          <a:xfrm>
            <a:off x="7393305" y="1212215"/>
            <a:ext cx="4226560" cy="2090420"/>
            <a:chOff x="11443" y="1709"/>
            <a:chExt cx="6656" cy="3292"/>
          </a:xfrm>
        </p:grpSpPr>
        <p:pic>
          <p:nvPicPr>
            <p:cNvPr id="11" name="Picture 4" descr="Tensão saturação de uma valvul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623" y="1709"/>
              <a:ext cx="6477" cy="3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2" name="Conector Reto 11"/>
            <p:cNvCxnSpPr/>
            <p:nvPr/>
          </p:nvCxnSpPr>
          <p:spPr>
            <a:xfrm>
              <a:off x="11443" y="4483"/>
              <a:ext cx="1047"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 name="Conector Reto 10"/>
          <p:cNvCxnSpPr/>
          <p:nvPr/>
        </p:nvCxnSpPr>
        <p:spPr>
          <a:xfrm flipV="1">
            <a:off x="340995" y="1956435"/>
            <a:ext cx="40189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7412" name="Rectangle 4">
            <a:hlinkClick r:id=""/>
          </p:cNvPr>
          <p:cNvSpPr>
            <a:spLocks noChangeArrowheads="1"/>
          </p:cNvSpPr>
          <p:nvPr/>
        </p:nvSpPr>
        <p:spPr bwMode="auto">
          <a:xfrm>
            <a:off x="4108609" y="500221"/>
            <a:ext cx="4354512" cy="645160"/>
          </a:xfrm>
          <a:prstGeom prst="rect">
            <a:avLst/>
          </a:prstGeom>
          <a:noFill/>
          <a:ln w="25400">
            <a:solidFill>
              <a:srgbClr val="FF3300"/>
            </a:solidFill>
            <a:miter lim="800000"/>
          </a:ln>
          <a:extLst>
            <a:ext uri="{909E8E84-426E-40DD-AFC4-6F175D3DCCD1}">
              <a14:hiddenFill xmlns:a14="http://schemas.microsoft.com/office/drawing/2010/main">
                <a:solidFill>
                  <a:srgbClr val="FFFFFF"/>
                </a:solidFill>
              </a14:hiddenFill>
            </a:ext>
          </a:extLst>
        </p:spPr>
        <p:txBody>
          <a:bodyPr lIns="92075" tIns="46038" rIns="92075" bIns="46038">
            <a:spAutoFit/>
          </a:bodyPr>
          <a:lstStyle>
            <a:defPPr>
              <a:defRPr lang="pt-BR"/>
            </a:defPPr>
            <a:lvl1pPr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1pPr>
            <a:lvl2pPr marL="4559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2pPr>
            <a:lvl3pPr marL="9131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3pPr>
            <a:lvl4pPr marL="13703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4pPr>
            <a:lvl5pPr marL="18275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5pPr>
            <a:lvl6pPr marL="2286000" algn="l" defTabSz="914400" rtl="0" eaLnBrk="1" latinLnBrk="0" hangingPunct="1">
              <a:defRPr sz="1200" kern="1200">
                <a:solidFill>
                  <a:schemeClr val="tx1"/>
                </a:solidFill>
                <a:latin typeface="Arial" panose="020B0604020202020204" pitchFamily="34" charset="0"/>
                <a:ea typeface="+mn-ea"/>
                <a:cs typeface="+mn-cs"/>
              </a:defRPr>
            </a:lvl6pPr>
            <a:lvl7pPr marL="2743200" algn="l" defTabSz="914400" rtl="0" eaLnBrk="1" latinLnBrk="0" hangingPunct="1">
              <a:defRPr sz="1200" kern="1200">
                <a:solidFill>
                  <a:schemeClr val="tx1"/>
                </a:solidFill>
                <a:latin typeface="Arial" panose="020B0604020202020204" pitchFamily="34" charset="0"/>
                <a:ea typeface="+mn-ea"/>
                <a:cs typeface="+mn-cs"/>
              </a:defRPr>
            </a:lvl7pPr>
            <a:lvl8pPr marL="3200400" algn="l" defTabSz="914400" rtl="0" eaLnBrk="1" latinLnBrk="0" hangingPunct="1">
              <a:defRPr sz="1200" kern="1200">
                <a:solidFill>
                  <a:schemeClr val="tx1"/>
                </a:solidFill>
                <a:latin typeface="Arial" panose="020B0604020202020204" pitchFamily="34" charset="0"/>
                <a:ea typeface="+mn-ea"/>
                <a:cs typeface="+mn-cs"/>
              </a:defRPr>
            </a:lvl8pPr>
            <a:lvl9pPr marL="3657600" algn="l" defTabSz="914400" rtl="0" eaLnBrk="1" latinLnBrk="0" hangingPunct="1">
              <a:defRPr sz="1200" kern="1200">
                <a:solidFill>
                  <a:schemeClr val="tx1"/>
                </a:solidFill>
                <a:latin typeface="Arial" panose="020B0604020202020204" pitchFamily="34" charset="0"/>
                <a:ea typeface="+mn-ea"/>
                <a:cs typeface="+mn-cs"/>
              </a:defRPr>
            </a:lvl9pPr>
          </a:lstStyle>
          <a:p>
            <a:pPr algn="ctr">
              <a:spcBef>
                <a:spcPct val="0"/>
              </a:spcBef>
              <a:buClrTx/>
              <a:buFontTx/>
              <a:buNone/>
            </a:pPr>
            <a:r>
              <a:rPr lang="pt-BR" altLang="pt-BR" sz="3600" b="1" i="1">
                <a:solidFill>
                  <a:srgbClr val="FF0000"/>
                </a:solidFill>
                <a:latin typeface="Comic Sans MS" panose="030F0702030302020204" pitchFamily="66" charset="0"/>
              </a:rPr>
              <a:t>Diodo:</a:t>
            </a:r>
            <a:r>
              <a:rPr lang="pt-BR" altLang="pt-BR" sz="2800" i="1">
                <a:latin typeface="Comic Sans MS" panose="030F0702030302020204" pitchFamily="66" charset="0"/>
              </a:rPr>
              <a:t> semicondutor</a:t>
            </a:r>
            <a:endParaRPr lang="pt-BR" altLang="pt-BR" sz="2800" i="1">
              <a:latin typeface="Comic Sans MS" panose="030F0702030302020204" pitchFamily="66" charset="0"/>
            </a:endParaRPr>
          </a:p>
        </p:txBody>
      </p:sp>
      <p:sp>
        <p:nvSpPr>
          <p:cNvPr id="6" name="Retângulo 5"/>
          <p:cNvSpPr/>
          <p:nvPr/>
        </p:nvSpPr>
        <p:spPr>
          <a:xfrm>
            <a:off x="1051560" y="1374775"/>
            <a:ext cx="1405255" cy="1193800"/>
          </a:xfrm>
          <a:prstGeom prst="rect">
            <a:avLst/>
          </a:prstGeom>
          <a:gradFill>
            <a:gsLst>
              <a:gs pos="0">
                <a:srgbClr val="FE4444"/>
              </a:gs>
              <a:gs pos="100000">
                <a:srgbClr val="832B2B"/>
              </a:gs>
            </a:gsLst>
            <a:lin ang="5400000" scaled="0"/>
          </a:gra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Retângulo 7"/>
          <p:cNvSpPr/>
          <p:nvPr/>
        </p:nvSpPr>
        <p:spPr>
          <a:xfrm>
            <a:off x="2456815" y="1374775"/>
            <a:ext cx="1405255" cy="11938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 name="Caixa de Texto 8"/>
          <p:cNvSpPr txBox="1"/>
          <p:nvPr/>
        </p:nvSpPr>
        <p:spPr>
          <a:xfrm>
            <a:off x="1515110" y="1649095"/>
            <a:ext cx="478155" cy="645160"/>
          </a:xfrm>
          <a:prstGeom prst="rect">
            <a:avLst/>
          </a:prstGeom>
          <a:noFill/>
        </p:spPr>
        <p:txBody>
          <a:bodyPr wrap="none" rtlCol="0">
            <a:spAutoFit/>
          </a:bodyPr>
          <a:lstStyle/>
          <a:p>
            <a:r>
              <a:rPr lang="pt-BR" altLang="en-US" sz="3600"/>
              <a:t>N</a:t>
            </a:r>
            <a:endParaRPr lang="pt-BR" altLang="en-US" sz="3600"/>
          </a:p>
        </p:txBody>
      </p:sp>
      <p:sp>
        <p:nvSpPr>
          <p:cNvPr id="10" name="Caixa de Texto 9"/>
          <p:cNvSpPr txBox="1"/>
          <p:nvPr/>
        </p:nvSpPr>
        <p:spPr>
          <a:xfrm>
            <a:off x="2938145" y="1649095"/>
            <a:ext cx="419100" cy="645160"/>
          </a:xfrm>
          <a:prstGeom prst="rect">
            <a:avLst/>
          </a:prstGeom>
          <a:noFill/>
        </p:spPr>
        <p:txBody>
          <a:bodyPr wrap="none" rtlCol="0">
            <a:spAutoFit/>
          </a:bodyPr>
          <a:lstStyle/>
          <a:p>
            <a:r>
              <a:rPr lang="pt-BR" altLang="en-US" sz="3600"/>
              <a:t>P</a:t>
            </a:r>
            <a:endParaRPr lang="pt-BR" altLang="en-US" sz="3600"/>
          </a:p>
        </p:txBody>
      </p:sp>
      <p:sp>
        <p:nvSpPr>
          <p:cNvPr id="17" name="Forma livre 16"/>
          <p:cNvSpPr/>
          <p:nvPr/>
        </p:nvSpPr>
        <p:spPr>
          <a:xfrm>
            <a:off x="2145030" y="3041650"/>
            <a:ext cx="2115185" cy="636270"/>
          </a:xfrm>
          <a:custGeom>
            <a:avLst/>
            <a:gdLst>
              <a:gd name="connisteX0" fmla="*/ 0 w 2115185"/>
              <a:gd name="connsiteY0" fmla="*/ 606229 h 636074"/>
              <a:gd name="connisteX1" fmla="*/ 362585 w 2115185"/>
              <a:gd name="connsiteY1" fmla="*/ 228404 h 636074"/>
              <a:gd name="connisteX2" fmla="*/ 1102360 w 2115185"/>
              <a:gd name="connsiteY2" fmla="*/ 1709 h 636074"/>
              <a:gd name="connisteX3" fmla="*/ 1797685 w 2115185"/>
              <a:gd name="connsiteY3" fmla="*/ 168079 h 636074"/>
              <a:gd name="connisteX4" fmla="*/ 2115185 w 2115185"/>
              <a:gd name="connsiteY4" fmla="*/ 636074 h 636074"/>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2115185" h="636074">
                <a:moveTo>
                  <a:pt x="0" y="606229"/>
                </a:moveTo>
                <a:cubicBezTo>
                  <a:pt x="57785" y="535109"/>
                  <a:pt x="142240" y="349054"/>
                  <a:pt x="362585" y="228404"/>
                </a:cubicBezTo>
                <a:cubicBezTo>
                  <a:pt x="582930" y="107754"/>
                  <a:pt x="815340" y="13774"/>
                  <a:pt x="1102360" y="1709"/>
                </a:cubicBezTo>
                <a:cubicBezTo>
                  <a:pt x="1389380" y="-10356"/>
                  <a:pt x="1595120" y="41079"/>
                  <a:pt x="1797685" y="168079"/>
                </a:cubicBezTo>
                <a:cubicBezTo>
                  <a:pt x="2000250" y="295079"/>
                  <a:pt x="2065655" y="545904"/>
                  <a:pt x="2115185" y="636074"/>
                </a:cubicBezTo>
              </a:path>
            </a:pathLst>
          </a:custGeom>
          <a:noFill/>
          <a:ln w="22225">
            <a:solidFill>
              <a:srgbClr val="C00000"/>
            </a:solidFill>
            <a:prstDash val="dash"/>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23" name="Grupo 22"/>
          <p:cNvGrpSpPr/>
          <p:nvPr/>
        </p:nvGrpSpPr>
        <p:grpSpPr>
          <a:xfrm>
            <a:off x="1176655" y="3322955"/>
            <a:ext cx="3938905" cy="1344930"/>
            <a:chOff x="1853" y="5946"/>
            <a:chExt cx="6203" cy="2118"/>
          </a:xfrm>
        </p:grpSpPr>
        <p:cxnSp>
          <p:nvCxnSpPr>
            <p:cNvPr id="13"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riângulo isósceles 1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Caixa de Texto 14"/>
            <p:cNvSpPr txBox="1"/>
            <p:nvPr/>
          </p:nvSpPr>
          <p:spPr>
            <a:xfrm>
              <a:off x="6082" y="7145"/>
              <a:ext cx="1975" cy="919"/>
            </a:xfrm>
            <a:prstGeom prst="rect">
              <a:avLst/>
            </a:prstGeom>
            <a:noFill/>
          </p:spPr>
          <p:txBody>
            <a:bodyPr wrap="none" rtlCol="0">
              <a:spAutoFit/>
            </a:bodyPr>
            <a:lstStyle/>
            <a:p>
              <a:r>
                <a:rPr lang="pt-BR" altLang="en-US" sz="3200"/>
                <a:t>Anado</a:t>
              </a:r>
              <a:endParaRPr lang="pt-BR" altLang="en-US" sz="3200"/>
            </a:p>
          </p:txBody>
        </p:sp>
        <p:sp>
          <p:nvSpPr>
            <p:cNvPr id="16" name="Caixa de Texto 15"/>
            <p:cNvSpPr txBox="1"/>
            <p:nvPr/>
          </p:nvSpPr>
          <p:spPr>
            <a:xfrm>
              <a:off x="1853" y="7005"/>
              <a:ext cx="2149" cy="919"/>
            </a:xfrm>
            <a:prstGeom prst="rect">
              <a:avLst/>
            </a:prstGeom>
            <a:noFill/>
          </p:spPr>
          <p:txBody>
            <a:bodyPr wrap="none" rtlCol="0">
              <a:spAutoFit/>
            </a:bodyPr>
            <a:lstStyle/>
            <a:p>
              <a:r>
                <a:rPr lang="pt-BR" altLang="en-US" sz="3200"/>
                <a:t>Catodo</a:t>
              </a:r>
              <a:endParaRPr lang="pt-BR" altLang="en-US" sz="3200"/>
            </a:p>
          </p:txBody>
        </p:sp>
        <p:cxnSp>
          <p:nvCxnSpPr>
            <p:cNvPr id="18" name="Conector de Seta Reta 17"/>
            <p:cNvCxnSpPr/>
            <p:nvPr/>
          </p:nvCxnSpPr>
          <p:spPr>
            <a:xfrm>
              <a:off x="6470" y="6672"/>
              <a:ext cx="1404" cy="0"/>
            </a:xfrm>
            <a:prstGeom prst="straightConnector1">
              <a:avLst/>
            </a:prstGeom>
            <a:ln w="19050">
              <a:solidFill>
                <a:srgbClr val="FF0000"/>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19" name="Caixa de Texto 18"/>
          <p:cNvSpPr txBox="1"/>
          <p:nvPr/>
        </p:nvSpPr>
        <p:spPr>
          <a:xfrm>
            <a:off x="2714625" y="3041650"/>
            <a:ext cx="575945" cy="583565"/>
          </a:xfrm>
          <a:prstGeom prst="rect">
            <a:avLst/>
          </a:prstGeom>
          <a:noFill/>
        </p:spPr>
        <p:txBody>
          <a:bodyPr wrap="none" rtlCol="0">
            <a:spAutoFit/>
          </a:bodyPr>
          <a:lstStyle/>
          <a:p>
            <a:r>
              <a:rPr lang="pt-BR" altLang="en-US" sz="3200"/>
              <a:t>V</a:t>
            </a:r>
            <a:r>
              <a:rPr lang="pt-BR" altLang="en-US" sz="3200" baseline="-25000"/>
              <a:t>D</a:t>
            </a:r>
            <a:endParaRPr lang="pt-BR" altLang="en-US" sz="3200" baseline="-25000"/>
          </a:p>
        </p:txBody>
      </p:sp>
      <p:cxnSp>
        <p:nvCxnSpPr>
          <p:cNvPr id="42" name="Conector de Seta Reta 41"/>
          <p:cNvCxnSpPr/>
          <p:nvPr/>
        </p:nvCxnSpPr>
        <p:spPr>
          <a:xfrm>
            <a:off x="8125975" y="2242406"/>
            <a:ext cx="0" cy="1994361"/>
          </a:xfrm>
          <a:prstGeom prst="straightConnector1">
            <a:avLst/>
          </a:prstGeom>
          <a:ln w="28575">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4" name="Conector de Seta Reta 43"/>
          <p:cNvCxnSpPr/>
          <p:nvPr/>
        </p:nvCxnSpPr>
        <p:spPr>
          <a:xfrm>
            <a:off x="6798104" y="4047365"/>
            <a:ext cx="3772930"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7" name="CaixaDeTexto 46"/>
          <p:cNvSpPr txBox="1"/>
          <p:nvPr/>
        </p:nvSpPr>
        <p:spPr>
          <a:xfrm>
            <a:off x="9904395" y="4099954"/>
            <a:ext cx="600710" cy="460375"/>
          </a:xfrm>
          <a:prstGeom prst="rect">
            <a:avLst/>
          </a:prstGeom>
          <a:noFill/>
        </p:spPr>
        <p:txBody>
          <a:bodyPr wrap="none" rtlCol="0">
            <a:spAutoFit/>
          </a:bodyPr>
          <a:lstStyle/>
          <a:p>
            <a:r>
              <a:rPr lang="pt-BR" sz="2400" dirty="0">
                <a:latin typeface="Comic Sans MS" panose="030F0702030302020204" pitchFamily="66" charset="0"/>
                <a:cs typeface="Comic Sans MS" panose="030F0702030302020204" pitchFamily="66" charset="0"/>
              </a:rPr>
              <a:t>VD</a:t>
            </a:r>
            <a:endParaRPr lang="pt-BR" sz="2400" dirty="0">
              <a:latin typeface="Comic Sans MS" panose="030F0702030302020204" pitchFamily="66" charset="0"/>
              <a:cs typeface="Comic Sans MS" panose="030F0702030302020204" pitchFamily="66" charset="0"/>
            </a:endParaRPr>
          </a:p>
        </p:txBody>
      </p:sp>
      <p:sp>
        <p:nvSpPr>
          <p:cNvPr id="48" name="CaixaDeTexto 47"/>
          <p:cNvSpPr txBox="1"/>
          <p:nvPr/>
        </p:nvSpPr>
        <p:spPr>
          <a:xfrm>
            <a:off x="7651394" y="2169755"/>
            <a:ext cx="247015" cy="398780"/>
          </a:xfrm>
          <a:prstGeom prst="rect">
            <a:avLst/>
          </a:prstGeom>
          <a:noFill/>
        </p:spPr>
        <p:txBody>
          <a:bodyPr wrap="none" rtlCol="0">
            <a:spAutoFit/>
          </a:bodyPr>
          <a:lstStyle/>
          <a:p>
            <a:r>
              <a:rPr lang="pt-BR" sz="2000" dirty="0"/>
              <a:t>I</a:t>
            </a:r>
            <a:endParaRPr lang="pt-BR" sz="2000" dirty="0"/>
          </a:p>
        </p:txBody>
      </p:sp>
      <p:cxnSp>
        <p:nvCxnSpPr>
          <p:cNvPr id="20" name="Conector Reto 19"/>
          <p:cNvCxnSpPr/>
          <p:nvPr/>
        </p:nvCxnSpPr>
        <p:spPr>
          <a:xfrm>
            <a:off x="6950075" y="3985260"/>
            <a:ext cx="1178560"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flipH="1" flipV="1">
            <a:off x="8155305" y="2474595"/>
            <a:ext cx="0" cy="151066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28" name="Caixa de Texto 27"/>
          <p:cNvSpPr txBox="1"/>
          <p:nvPr/>
        </p:nvSpPr>
        <p:spPr>
          <a:xfrm>
            <a:off x="6278245" y="1216660"/>
            <a:ext cx="5384800" cy="953135"/>
          </a:xfrm>
          <a:prstGeom prst="rect">
            <a:avLst/>
          </a:prstGeom>
          <a:noFill/>
        </p:spPr>
        <p:txBody>
          <a:bodyPr wrap="square" rtlCol="0" anchor="t">
            <a:spAutoFit/>
          </a:bodyPr>
          <a:lstStyle/>
          <a:p>
            <a:pPr algn="ctr"/>
            <a:r>
              <a:rPr lang="pt-BR" altLang="en-US" sz="2800" b="1" dirty="0" smtClean="0">
                <a:solidFill>
                  <a:srgbClr val="C00000"/>
                </a:solidFill>
                <a:latin typeface="Comic Sans MS" panose="030F0702030302020204" pitchFamily="66" charset="0"/>
                <a:cs typeface="Comic Sans MS" panose="030F0702030302020204" pitchFamily="66" charset="0"/>
                <a:sym typeface="+mn-ea"/>
              </a:rPr>
              <a:t>Curva ideal de corrente e tensão do diodo</a:t>
            </a:r>
            <a:endParaRPr lang="pt-BR" altLang="en-US" sz="2800" b="1" dirty="0" smtClean="0">
              <a:solidFill>
                <a:srgbClr val="C00000"/>
              </a:solidFill>
              <a:latin typeface="Comic Sans MS" panose="030F0702030302020204" pitchFamily="66" charset="0"/>
              <a:cs typeface="Comic Sans MS" panose="030F0702030302020204" pitchFamily="66" charset="0"/>
              <a:sym typeface="+mn-ea"/>
            </a:endParaRPr>
          </a:p>
        </p:txBody>
      </p:sp>
      <p:sp>
        <p:nvSpPr>
          <p:cNvPr id="22" name="Caixa de Texto 21"/>
          <p:cNvSpPr txBox="1"/>
          <p:nvPr/>
        </p:nvSpPr>
        <p:spPr>
          <a:xfrm>
            <a:off x="5243830" y="4972685"/>
            <a:ext cx="6419215" cy="1383665"/>
          </a:xfrm>
          <a:prstGeom prst="rect">
            <a:avLst/>
          </a:prstGeom>
          <a:noFill/>
        </p:spPr>
        <p:txBody>
          <a:bodyPr wrap="square" rtlCol="0" anchor="t">
            <a:spAutoFit/>
          </a:bodyPr>
          <a:lstStyle/>
          <a:p>
            <a:pPr algn="ctr"/>
            <a:r>
              <a:rPr lang="pt-BR" altLang="en-US" sz="2800" b="1" dirty="0" smtClean="0">
                <a:solidFill>
                  <a:schemeClr val="tx1"/>
                </a:solidFill>
                <a:latin typeface="Comic Sans MS" panose="030F0702030302020204" pitchFamily="66" charset="0"/>
                <a:cs typeface="Comic Sans MS" panose="030F0702030302020204" pitchFamily="66" charset="0"/>
                <a:sym typeface="+mn-ea"/>
              </a:rPr>
              <a:t>A corrente que passa pelo diodo deve ser limitada por um circuito externo</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p:txBody>
      </p:sp>
      <p:pic>
        <p:nvPicPr>
          <p:cNvPr id="24" name="Imagem 23"/>
          <p:cNvPicPr>
            <a:picLocks noChangeAspect="1"/>
          </p:cNvPicPr>
          <p:nvPr/>
        </p:nvPicPr>
        <p:blipFill>
          <a:blip r:embed="rId1"/>
          <a:srcRect t="21118" b="5511"/>
          <a:stretch>
            <a:fillRect/>
          </a:stretch>
        </p:blipFill>
        <p:spPr>
          <a:xfrm>
            <a:off x="2145030" y="4856480"/>
            <a:ext cx="2771775" cy="1209040"/>
          </a:xfrm>
          <a:prstGeom prst="rect">
            <a:avLst/>
          </a:prstGeom>
        </p:spPr>
      </p:pic>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825846" y="802447"/>
            <a:ext cx="10527954" cy="5461827"/>
          </a:xfrm>
          <a:prstGeom prst="rect">
            <a:avLst/>
          </a:prstGeom>
        </p:spPr>
        <p:txBody>
          <a:bodyPr vert="horz" lIns="91440" tIns="45720" rIns="91440" bIns="45720" rtlCol="0">
            <a:normAutofit fontScale="90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lnSpc>
                <a:spcPct val="100000"/>
              </a:lnSpc>
            </a:pPr>
            <a:r>
              <a:rPr lang="pt-BR" sz="3100" dirty="0" smtClean="0">
                <a:latin typeface="Comic Sans MS" panose="030F0702030302020204" pitchFamily="66" charset="0"/>
                <a:cs typeface="Comic Sans MS" panose="030F0702030302020204" pitchFamily="66" charset="0"/>
              </a:rPr>
              <a:t>Vamos usar o modelo ideal que propusemos anteriormente</a:t>
            </a:r>
            <a:endParaRPr lang="pt-BR" sz="3100" dirty="0" smtClean="0">
              <a:latin typeface="Comic Sans MS" panose="030F0702030302020204" pitchFamily="66" charset="0"/>
              <a:cs typeface="Comic Sans MS" panose="030F0702030302020204" pitchFamily="66" charset="0"/>
            </a:endParaRPr>
          </a:p>
          <a:p>
            <a:pPr marL="271780" indent="-271780">
              <a:lnSpc>
                <a:spcPct val="100000"/>
              </a:lnSpc>
            </a:pPr>
            <a:r>
              <a:rPr lang="pt-BR" sz="3100" b="1" dirty="0" smtClean="0">
                <a:solidFill>
                  <a:srgbClr val="C00000"/>
                </a:solidFill>
                <a:latin typeface="Comic Sans MS" panose="030F0702030302020204" pitchFamily="66" charset="0"/>
                <a:cs typeface="Comic Sans MS" panose="030F0702030302020204" pitchFamily="66" charset="0"/>
              </a:rPr>
              <a:t>Lembrar que i</a:t>
            </a:r>
            <a:r>
              <a:rPr lang="pt-BR" sz="3100" b="1" baseline="-25000" dirty="0" smtClean="0">
                <a:solidFill>
                  <a:srgbClr val="C00000"/>
                </a:solidFill>
                <a:latin typeface="Comic Sans MS" panose="030F0702030302020204" pitchFamily="66" charset="0"/>
                <a:cs typeface="Comic Sans MS" panose="030F0702030302020204" pitchFamily="66" charset="0"/>
              </a:rPr>
              <a:t>-</a:t>
            </a:r>
            <a:r>
              <a:rPr lang="pt-BR" sz="3100" b="1" dirty="0" smtClean="0">
                <a:solidFill>
                  <a:srgbClr val="C00000"/>
                </a:solidFill>
                <a:latin typeface="Comic Sans MS" panose="030F0702030302020204" pitchFamily="66" charset="0"/>
                <a:cs typeface="Comic Sans MS" panose="030F0702030302020204" pitchFamily="66" charset="0"/>
              </a:rPr>
              <a:t> = 0</a:t>
            </a:r>
            <a:endParaRPr lang="pt-BR" sz="3100" b="1" dirty="0" smtClean="0">
              <a:solidFill>
                <a:srgbClr val="C00000"/>
              </a:solidFill>
              <a:latin typeface="Comic Sans MS" panose="030F0702030302020204" pitchFamily="66" charset="0"/>
              <a:cs typeface="Comic Sans MS" panose="030F0702030302020204" pitchFamily="66" charset="0"/>
            </a:endParaRPr>
          </a:p>
          <a:p>
            <a:pPr marL="271780" indent="-271780">
              <a:lnSpc>
                <a:spcPct val="100000"/>
              </a:lnSpc>
            </a:pPr>
            <a:r>
              <a:rPr lang="pt-BR" sz="3100" dirty="0" smtClean="0">
                <a:latin typeface="Comic Sans MS" panose="030F0702030302020204" pitchFamily="66" charset="0"/>
                <a:cs typeface="Comic Sans MS" panose="030F0702030302020204" pitchFamily="66" charset="0"/>
              </a:rPr>
              <a:t>Caso o amplificador trabalhe na região linear, onde é valido </a:t>
            </a:r>
            <a:r>
              <a:rPr lang="pt-BR" sz="3100" dirty="0">
                <a:latin typeface="Comic Sans MS" panose="030F0702030302020204" pitchFamily="66" charset="0"/>
                <a:cs typeface="Comic Sans MS" panose="030F0702030302020204" pitchFamily="66" charset="0"/>
              </a:rPr>
              <a:t>V</a:t>
            </a:r>
            <a:r>
              <a:rPr lang="pt-BR" sz="3100" baseline="-25000" dirty="0">
                <a:latin typeface="Comic Sans MS" panose="030F0702030302020204" pitchFamily="66" charset="0"/>
                <a:cs typeface="Comic Sans MS" panose="030F0702030302020204" pitchFamily="66" charset="0"/>
              </a:rPr>
              <a:t>0</a:t>
            </a:r>
            <a:r>
              <a:rPr lang="pt-BR" sz="3100" dirty="0">
                <a:latin typeface="Comic Sans MS" panose="030F0702030302020204" pitchFamily="66" charset="0"/>
                <a:cs typeface="Comic Sans MS" panose="030F0702030302020204" pitchFamily="66" charset="0"/>
              </a:rPr>
              <a:t> = </a:t>
            </a:r>
            <a:r>
              <a:rPr lang="pt-BR" sz="3100" dirty="0" err="1" smtClean="0">
                <a:latin typeface="Comic Sans MS" panose="030F0702030302020204" pitchFamily="66" charset="0"/>
                <a:cs typeface="Comic Sans MS" panose="030F0702030302020204" pitchFamily="66" charset="0"/>
              </a:rPr>
              <a:t>A.V</a:t>
            </a:r>
            <a:r>
              <a:rPr lang="pt-BR" sz="3100" baseline="-25000" dirty="0" err="1" smtClean="0">
                <a:latin typeface="Comic Sans MS" panose="030F0702030302020204" pitchFamily="66" charset="0"/>
                <a:cs typeface="Comic Sans MS" panose="030F0702030302020204" pitchFamily="66" charset="0"/>
              </a:rPr>
              <a:t>d</a:t>
            </a:r>
            <a:r>
              <a:rPr lang="pt-BR" sz="3100" dirty="0" err="1" smtClean="0">
                <a:latin typeface="Comic Sans MS" panose="030F0702030302020204" pitchFamily="66" charset="0"/>
                <a:cs typeface="Comic Sans MS" panose="030F0702030302020204" pitchFamily="66" charset="0"/>
              </a:rPr>
              <a:t>.</a:t>
            </a:r>
            <a:r>
              <a:rPr lang="pt-BR" sz="3100" dirty="0" smtClean="0">
                <a:latin typeface="Comic Sans MS" panose="030F0702030302020204" pitchFamily="66" charset="0"/>
                <a:cs typeface="Comic Sans MS" panose="030F0702030302020204" pitchFamily="66" charset="0"/>
              </a:rPr>
              <a:t> Dado que A = ∞, então, para a saída não ser infinita, devemos ter</a:t>
            </a:r>
            <a:endParaRPr lang="pt-BR" sz="3100" dirty="0" smtClean="0">
              <a:latin typeface="Comic Sans MS" panose="030F0702030302020204" pitchFamily="66" charset="0"/>
              <a:cs typeface="Comic Sans MS" panose="030F0702030302020204" pitchFamily="66" charset="0"/>
            </a:endParaRPr>
          </a:p>
          <a:p>
            <a:pPr marL="728980" lvl="1" indent="-271780">
              <a:lnSpc>
                <a:spcPct val="100000"/>
              </a:lnSpc>
            </a:pPr>
            <a:r>
              <a:rPr lang="pt-BR" sz="2700" dirty="0">
                <a:latin typeface="Comic Sans MS" panose="030F0702030302020204" pitchFamily="66" charset="0"/>
                <a:cs typeface="Comic Sans MS" panose="030F0702030302020204" pitchFamily="66" charset="0"/>
              </a:rPr>
              <a:t> V</a:t>
            </a:r>
            <a:r>
              <a:rPr lang="pt-BR" sz="2700" baseline="-25000" dirty="0" smtClean="0">
                <a:latin typeface="Comic Sans MS" panose="030F0702030302020204" pitchFamily="66" charset="0"/>
                <a:cs typeface="Comic Sans MS" panose="030F0702030302020204" pitchFamily="66" charset="0"/>
              </a:rPr>
              <a:t>D</a:t>
            </a:r>
            <a:r>
              <a:rPr lang="pt-BR" sz="2700" dirty="0" smtClean="0">
                <a:latin typeface="Comic Sans MS" panose="030F0702030302020204" pitchFamily="66" charset="0"/>
                <a:cs typeface="Comic Sans MS" panose="030F0702030302020204" pitchFamily="66" charset="0"/>
              </a:rPr>
              <a:t>=0 ou</a:t>
            </a:r>
            <a:endParaRPr lang="pt-BR" sz="2700" dirty="0" smtClean="0">
              <a:latin typeface="Comic Sans MS" panose="030F0702030302020204" pitchFamily="66" charset="0"/>
              <a:cs typeface="Comic Sans MS" panose="030F0702030302020204" pitchFamily="66" charset="0"/>
            </a:endParaRPr>
          </a:p>
          <a:p>
            <a:pPr marL="728980" lvl="1" indent="-271780">
              <a:lnSpc>
                <a:spcPct val="100000"/>
              </a:lnSpc>
            </a:pPr>
            <a:r>
              <a:rPr lang="pt-BR" sz="2700" dirty="0" smtClean="0">
                <a:latin typeface="Comic Sans MS" panose="030F0702030302020204" pitchFamily="66" charset="0"/>
                <a:cs typeface="Comic Sans MS" panose="030F0702030302020204" pitchFamily="66" charset="0"/>
              </a:rPr>
              <a:t> V</a:t>
            </a:r>
            <a:r>
              <a:rPr lang="pt-BR" sz="2700" baseline="-25000" dirty="0" smtClean="0">
                <a:latin typeface="Comic Sans MS" panose="030F0702030302020204" pitchFamily="66" charset="0"/>
                <a:cs typeface="Comic Sans MS" panose="030F0702030302020204" pitchFamily="66" charset="0"/>
              </a:rPr>
              <a:t>+</a:t>
            </a:r>
            <a:r>
              <a:rPr lang="pt-BR" sz="2700" dirty="0" smtClean="0">
                <a:latin typeface="Comic Sans MS" panose="030F0702030302020204" pitchFamily="66" charset="0"/>
                <a:cs typeface="Comic Sans MS" panose="030F0702030302020204" pitchFamily="66" charset="0"/>
              </a:rPr>
              <a:t> = V</a:t>
            </a:r>
            <a:r>
              <a:rPr lang="pt-BR" sz="2700" baseline="-25000" dirty="0" smtClean="0">
                <a:latin typeface="Comic Sans MS" panose="030F0702030302020204" pitchFamily="66" charset="0"/>
                <a:cs typeface="Comic Sans MS" panose="030F0702030302020204" pitchFamily="66" charset="0"/>
              </a:rPr>
              <a:t>-</a:t>
            </a:r>
            <a:r>
              <a:rPr lang="pt-BR" sz="2700" dirty="0" smtClean="0">
                <a:latin typeface="Comic Sans MS" panose="030F0702030302020204" pitchFamily="66" charset="0"/>
                <a:cs typeface="Comic Sans MS" panose="030F0702030302020204" pitchFamily="66" charset="0"/>
              </a:rPr>
              <a:t> </a:t>
            </a:r>
            <a:r>
              <a:rPr lang="pt-BR" sz="31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(curto virtual)</a:t>
            </a:r>
            <a:endParaRPr lang="pt-BR" sz="31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marL="728980" lvl="1" indent="-271780"/>
            <a:endPar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marL="0" indent="0">
              <a:lnSpc>
                <a:spcPct val="90000"/>
              </a:lnSpc>
              <a:buNone/>
            </a:pPr>
            <a:r>
              <a:rPr lang="pt-BR" sz="3600" b="1" dirty="0" smtClean="0">
                <a:solidFill>
                  <a:srgbClr val="C00000"/>
                </a:solidFill>
                <a:latin typeface="Comic Sans MS" panose="030F0702030302020204" pitchFamily="66" charset="0"/>
                <a:cs typeface="Comic Sans MS" panose="030F0702030302020204" pitchFamily="66" charset="0"/>
              </a:rPr>
              <a:t>Lembrar </a:t>
            </a:r>
            <a:endParaRPr lang="pt-BR" sz="3600" b="1" dirty="0" smtClean="0">
              <a:solidFill>
                <a:srgbClr val="C00000"/>
              </a:solidFill>
              <a:latin typeface="Comic Sans MS" panose="030F0702030302020204" pitchFamily="66" charset="0"/>
              <a:cs typeface="Comic Sans MS" panose="030F0702030302020204" pitchFamily="66" charset="0"/>
            </a:endParaRPr>
          </a:p>
          <a:p>
            <a:pPr lvl="1">
              <a:lnSpc>
                <a:spcPct val="120000"/>
              </a:lnSpc>
            </a:pPr>
            <a:r>
              <a:rPr lang="pt-BR" sz="3100" b="1" dirty="0" smtClean="0">
                <a:solidFill>
                  <a:srgbClr val="C00000"/>
                </a:solidFill>
                <a:latin typeface="Comic Sans MS" panose="030F0702030302020204" pitchFamily="66" charset="0"/>
                <a:cs typeface="Comic Sans MS" panose="030F0702030302020204" pitchFamily="66" charset="0"/>
              </a:rPr>
              <a:t>análise nodal</a:t>
            </a:r>
            <a:endParaRPr lang="pt-BR" sz="3100" b="1" dirty="0" smtClean="0">
              <a:solidFill>
                <a:srgbClr val="C00000"/>
              </a:solidFill>
              <a:latin typeface="Comic Sans MS" panose="030F0702030302020204" pitchFamily="66" charset="0"/>
              <a:cs typeface="Comic Sans MS" panose="030F0702030302020204" pitchFamily="66" charset="0"/>
            </a:endParaRPr>
          </a:p>
          <a:p>
            <a:pPr lvl="1">
              <a:lnSpc>
                <a:spcPct val="100000"/>
              </a:lnSpc>
            </a:pPr>
            <a:r>
              <a:rPr lang="pt-BR" sz="3100" b="1" dirty="0" smtClean="0">
                <a:solidFill>
                  <a:srgbClr val="C00000"/>
                </a:solidFill>
                <a:latin typeface="Comic Sans MS" panose="030F0702030302020204" pitchFamily="66" charset="0"/>
                <a:cs typeface="Comic Sans MS" panose="030F0702030302020204" pitchFamily="66" charset="0"/>
              </a:rPr>
              <a:t>análise de malha</a:t>
            </a:r>
            <a:endParaRPr lang="pt-BR" sz="3100" b="1" dirty="0" smtClean="0">
              <a:solidFill>
                <a:srgbClr val="C00000"/>
              </a:solidFill>
              <a:latin typeface="Comic Sans MS" panose="030F0702030302020204" pitchFamily="66" charset="0"/>
              <a:cs typeface="Comic Sans MS" panose="030F0702030302020204" pitchFamily="66" charset="0"/>
            </a:endParaRPr>
          </a:p>
          <a:p>
            <a:pPr lvl="1">
              <a:lnSpc>
                <a:spcPct val="100000"/>
              </a:lnSpc>
            </a:pPr>
            <a:r>
              <a:rPr lang="pt-BR" sz="3100" b="1" dirty="0" smtClean="0">
                <a:solidFill>
                  <a:srgbClr val="C00000"/>
                </a:solidFill>
                <a:latin typeface="Comic Sans MS" panose="030F0702030302020204" pitchFamily="66" charset="0"/>
                <a:cs typeface="Comic Sans MS" panose="030F0702030302020204" pitchFamily="66" charset="0"/>
              </a:rPr>
              <a:t>convenções de correntes e tensões em componentes passivos (convenção do receptor)</a:t>
            </a:r>
            <a:endParaRPr lang="pt-BR" sz="3100" b="1" dirty="0" smtClean="0">
              <a:solidFill>
                <a:srgbClr val="C00000"/>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8" name="Caixa de Texto 27"/>
          <p:cNvSpPr txBox="1"/>
          <p:nvPr/>
        </p:nvSpPr>
        <p:spPr>
          <a:xfrm>
            <a:off x="424815" y="265430"/>
            <a:ext cx="11342370" cy="2614930"/>
          </a:xfrm>
          <a:prstGeom prst="rect">
            <a:avLst/>
          </a:prstGeom>
          <a:noFill/>
        </p:spPr>
        <p:txBody>
          <a:bodyPr wrap="square" rtlCol="0" anchor="t">
            <a:spAutoFit/>
          </a:bodyPr>
          <a:lstStyle/>
          <a:p>
            <a:pPr algn="ctr"/>
            <a:r>
              <a:rPr lang="pt-BR" sz="3600" b="1" dirty="0" smtClean="0">
                <a:solidFill>
                  <a:srgbClr val="C00000"/>
                </a:solidFill>
                <a:latin typeface="Comic Sans MS" panose="030F0702030302020204" pitchFamily="66" charset="0"/>
                <a:cs typeface="Comic Sans MS" panose="030F0702030302020204" pitchFamily="66" charset="0"/>
                <a:sym typeface="+mn-ea"/>
              </a:rPr>
              <a:t>Diodo</a:t>
            </a:r>
            <a:endParaRPr lang="pt-BR" sz="3600" b="1" dirty="0" smtClean="0">
              <a:solidFill>
                <a:srgbClr val="C00000"/>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sz="3200" b="1" dirty="0" smtClean="0">
                <a:solidFill>
                  <a:srgbClr val="C00000"/>
                </a:solidFill>
                <a:latin typeface="Comic Sans MS" panose="030F0702030302020204" pitchFamily="66" charset="0"/>
                <a:cs typeface="Comic Sans MS" panose="030F0702030302020204" pitchFamily="66" charset="0"/>
                <a:sym typeface="+mn-ea"/>
              </a:rPr>
              <a:t>tensão V</a:t>
            </a:r>
            <a:r>
              <a:rPr lang="pt-BR" sz="3200" b="1" baseline="-25000" dirty="0" smtClean="0">
                <a:solidFill>
                  <a:srgbClr val="C00000"/>
                </a:solidFill>
                <a:latin typeface="Comic Sans MS" panose="030F0702030302020204" pitchFamily="66" charset="0"/>
                <a:cs typeface="Comic Sans MS" panose="030F0702030302020204" pitchFamily="66" charset="0"/>
                <a:sym typeface="+mn-ea"/>
              </a:rPr>
              <a:t>D</a:t>
            </a:r>
            <a:r>
              <a:rPr lang="pt-BR" sz="3200" b="1" dirty="0" smtClean="0">
                <a:solidFill>
                  <a:srgbClr val="C00000"/>
                </a:solidFill>
                <a:latin typeface="Comic Sans MS" panose="030F0702030302020204" pitchFamily="66" charset="0"/>
                <a:cs typeface="Comic Sans MS" panose="030F0702030302020204" pitchFamily="66" charset="0"/>
                <a:sym typeface="+mn-ea"/>
              </a:rPr>
              <a:t> &gt; 0: passa corrente (diodo conduz)</a:t>
            </a:r>
            <a:endParaRPr lang="pt-BR" sz="3200" b="1" dirty="0" smtClean="0">
              <a:solidFill>
                <a:srgbClr val="C00000"/>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sz="3200" b="1" dirty="0" smtClean="0">
                <a:solidFill>
                  <a:srgbClr val="C00000"/>
                </a:solidFill>
                <a:latin typeface="Comic Sans MS" panose="030F0702030302020204" pitchFamily="66" charset="0"/>
                <a:cs typeface="Comic Sans MS" panose="030F0702030302020204" pitchFamily="66" charset="0"/>
                <a:sym typeface="+mn-ea"/>
              </a:rPr>
              <a:t>tensão’ V</a:t>
            </a:r>
            <a:r>
              <a:rPr lang="pt-BR" sz="3200" b="1" baseline="-25000" dirty="0" smtClean="0">
                <a:solidFill>
                  <a:srgbClr val="C00000"/>
                </a:solidFill>
                <a:latin typeface="Comic Sans MS" panose="030F0702030302020204" pitchFamily="66" charset="0"/>
                <a:cs typeface="Comic Sans MS" panose="030F0702030302020204" pitchFamily="66" charset="0"/>
                <a:sym typeface="+mn-ea"/>
              </a:rPr>
              <a:t>D</a:t>
            </a:r>
            <a:r>
              <a:rPr lang="pt-BR" sz="3200" b="1" dirty="0" smtClean="0">
                <a:solidFill>
                  <a:srgbClr val="C00000"/>
                </a:solidFill>
                <a:latin typeface="Comic Sans MS" panose="030F0702030302020204" pitchFamily="66" charset="0"/>
                <a:cs typeface="Comic Sans MS" panose="030F0702030302020204" pitchFamily="66" charset="0"/>
                <a:sym typeface="+mn-ea"/>
              </a:rPr>
              <a:t> </a:t>
            </a:r>
            <a:r>
              <a:rPr lang="pt-BR" sz="3200" b="1" dirty="0" smtClean="0">
                <a:solidFill>
                  <a:srgbClr val="C00000"/>
                </a:solidFill>
                <a:latin typeface="Arial" panose="020B0604020202020204" pitchFamily="34" charset="0"/>
                <a:cs typeface="Arial" panose="020B0604020202020204" pitchFamily="34" charset="0"/>
                <a:sym typeface="+mn-ea"/>
              </a:rPr>
              <a:t>≤</a:t>
            </a:r>
            <a:r>
              <a:rPr lang="pt-BR" sz="3200" b="1" dirty="0" smtClean="0">
                <a:solidFill>
                  <a:srgbClr val="C00000"/>
                </a:solidFill>
                <a:latin typeface="Comic Sans MS" panose="030F0702030302020204" pitchFamily="66" charset="0"/>
                <a:cs typeface="Comic Sans MS" panose="030F0702030302020204" pitchFamily="66" charset="0"/>
                <a:sym typeface="+mn-ea"/>
              </a:rPr>
              <a:t> 0: não passa corrente (diodo corta)</a:t>
            </a:r>
            <a:endParaRPr lang="pt-BR" sz="3200" b="1" dirty="0" smtClean="0">
              <a:solidFill>
                <a:srgbClr val="C00000"/>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Exemplo</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grpSp>
        <p:nvGrpSpPr>
          <p:cNvPr id="23" name="Grupo 22"/>
          <p:cNvGrpSpPr/>
          <p:nvPr/>
        </p:nvGrpSpPr>
        <p:grpSpPr>
          <a:xfrm rot="16200000">
            <a:off x="2623820" y="4803775"/>
            <a:ext cx="620395" cy="453390"/>
            <a:chOff x="2587" y="5946"/>
            <a:chExt cx="4283" cy="2118"/>
          </a:xfrm>
        </p:grpSpPr>
        <p:cxnSp>
          <p:nvCxnSpPr>
            <p:cNvPr id="13"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riângulo isósceles 1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3" name="Grupo 92"/>
          <p:cNvGrpSpPr/>
          <p:nvPr/>
        </p:nvGrpSpPr>
        <p:grpSpPr>
          <a:xfrm rot="5400000">
            <a:off x="2244660" y="3923051"/>
            <a:ext cx="1381894" cy="255373"/>
            <a:chOff x="4152748" y="3524056"/>
            <a:chExt cx="1381894" cy="255373"/>
          </a:xfrm>
        </p:grpSpPr>
        <p:cxnSp>
          <p:nvCxnSpPr>
            <p:cNvPr id="94"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Retângulo 94"/>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 name="Conector Reto 2"/>
          <p:cNvCxnSpPr/>
          <p:nvPr/>
        </p:nvCxnSpPr>
        <p:spPr>
          <a:xfrm>
            <a:off x="2930525" y="5293995"/>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flipV="1">
            <a:off x="2703830" y="5686425"/>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H="1" flipV="1">
            <a:off x="2930525" y="3300095"/>
            <a:ext cx="0" cy="257175"/>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6" name="Caixa de Texto 5"/>
          <p:cNvSpPr txBox="1"/>
          <p:nvPr/>
        </p:nvSpPr>
        <p:spPr>
          <a:xfrm>
            <a:off x="3063240" y="3035300"/>
            <a:ext cx="982980" cy="521970"/>
          </a:xfrm>
          <a:prstGeom prst="rect">
            <a:avLst/>
          </a:prstGeom>
          <a:noFill/>
        </p:spPr>
        <p:txBody>
          <a:bodyPr wrap="square" rtlCol="0">
            <a:spAutoFit/>
          </a:bodyPr>
          <a:lstStyle/>
          <a:p>
            <a:r>
              <a:rPr lang="pt-BR" altLang="en-US" sz="2800"/>
              <a:t>10 V</a:t>
            </a:r>
            <a:endParaRPr lang="pt-BR" altLang="en-US" sz="2800"/>
          </a:p>
        </p:txBody>
      </p:sp>
      <p:sp>
        <p:nvSpPr>
          <p:cNvPr id="7" name="Caixa de Texto 6"/>
          <p:cNvSpPr txBox="1"/>
          <p:nvPr/>
        </p:nvSpPr>
        <p:spPr>
          <a:xfrm>
            <a:off x="3187065" y="3789680"/>
            <a:ext cx="1224280" cy="521970"/>
          </a:xfrm>
          <a:prstGeom prst="rect">
            <a:avLst/>
          </a:prstGeom>
          <a:noFill/>
        </p:spPr>
        <p:txBody>
          <a:bodyPr wrap="square" rtlCol="0">
            <a:spAutoFit/>
          </a:bodyPr>
          <a:lstStyle/>
          <a:p>
            <a:r>
              <a:rPr lang="pt-BR" altLang="en-US" sz="2800"/>
              <a:t>1,0 K</a:t>
            </a:r>
            <a:r>
              <a:rPr lang="pt-BR" altLang="en-US" sz="2800">
                <a:latin typeface="Symbol" panose="05050102010706020507" charset="0"/>
                <a:cs typeface="Symbol" panose="05050102010706020507" charset="0"/>
              </a:rPr>
              <a:t>W</a:t>
            </a:r>
            <a:endParaRPr lang="pt-BR" altLang="en-US" sz="2800">
              <a:latin typeface="Symbol" panose="05050102010706020507" charset="0"/>
              <a:cs typeface="Symbol" panose="05050102010706020507" charset="0"/>
            </a:endParaRPr>
          </a:p>
        </p:txBody>
      </p:sp>
      <p:sp>
        <p:nvSpPr>
          <p:cNvPr id="8" name="Caixa de Texto 7"/>
          <p:cNvSpPr txBox="1"/>
          <p:nvPr/>
        </p:nvSpPr>
        <p:spPr>
          <a:xfrm>
            <a:off x="5074920" y="2699385"/>
            <a:ext cx="6586855" cy="3230245"/>
          </a:xfrm>
          <a:prstGeom prst="rect">
            <a:avLst/>
          </a:prstGeom>
          <a:noFill/>
        </p:spPr>
        <p:txBody>
          <a:bodyPr wrap="square" rtlCol="0" anchor="t">
            <a:spAutoFit/>
          </a:bodyPr>
          <a:lstStyle/>
          <a:p>
            <a:pPr marL="457200" indent="-457200" algn="l">
              <a:buFont typeface="Arial" panose="020B0604020202020204" pitchFamily="34" charset="0"/>
              <a:buChar char="•"/>
            </a:pPr>
            <a:r>
              <a:rPr lang="pt-BR" sz="3600" b="1" dirty="0" smtClean="0">
                <a:solidFill>
                  <a:srgbClr val="C00000"/>
                </a:solidFill>
                <a:latin typeface="Comic Sans MS" panose="030F0702030302020204" pitchFamily="66" charset="0"/>
                <a:cs typeface="Comic Sans MS" panose="030F0702030302020204" pitchFamily="66" charset="0"/>
                <a:sym typeface="+mn-ea"/>
              </a:rPr>
              <a:t>Diodo cortado </a:t>
            </a:r>
            <a:r>
              <a:rPr lang="pt-BR" sz="3600" b="1" dirty="0" smtClean="0">
                <a:solidFill>
                  <a:srgbClr val="C00000"/>
                </a:solidFill>
                <a:latin typeface="Arial" panose="020B0604020202020204" pitchFamily="34" charset="0"/>
                <a:cs typeface="Arial" panose="020B0604020202020204" pitchFamily="34" charset="0"/>
                <a:sym typeface="+mn-ea"/>
              </a:rPr>
              <a:t>→ </a:t>
            </a:r>
            <a:r>
              <a:rPr lang="pt-BR" sz="3600" b="1" dirty="0" smtClean="0">
                <a:solidFill>
                  <a:srgbClr val="C00000"/>
                </a:solidFill>
                <a:latin typeface="Comic Sans MS" panose="030F0702030302020204" pitchFamily="66" charset="0"/>
                <a:cs typeface="Comic Sans MS" panose="030F0702030302020204" pitchFamily="66" charset="0"/>
                <a:sym typeface="+mn-ea"/>
              </a:rPr>
              <a:t>tensão V</a:t>
            </a:r>
            <a:r>
              <a:rPr lang="pt-BR" sz="3600" b="1" baseline="-25000" dirty="0" smtClean="0">
                <a:solidFill>
                  <a:srgbClr val="C00000"/>
                </a:solidFill>
                <a:latin typeface="Comic Sans MS" panose="030F0702030302020204" pitchFamily="66" charset="0"/>
                <a:cs typeface="Comic Sans MS" panose="030F0702030302020204" pitchFamily="66" charset="0"/>
                <a:sym typeface="+mn-ea"/>
              </a:rPr>
              <a:t>D</a:t>
            </a:r>
            <a:r>
              <a:rPr lang="pt-BR" sz="3600" b="1" dirty="0" smtClean="0">
                <a:solidFill>
                  <a:srgbClr val="C00000"/>
                </a:solidFill>
                <a:latin typeface="Comic Sans MS" panose="030F0702030302020204" pitchFamily="66" charset="0"/>
                <a:cs typeface="Comic Sans MS" panose="030F0702030302020204" pitchFamily="66" charset="0"/>
                <a:sym typeface="+mn-ea"/>
              </a:rPr>
              <a:t> &gt; 0 </a:t>
            </a:r>
            <a:r>
              <a:rPr lang="pt-BR" sz="3600" b="1" dirty="0" smtClean="0">
                <a:solidFill>
                  <a:srgbClr val="C00000"/>
                </a:solidFill>
                <a:latin typeface="Arial" panose="020B0604020202020204" pitchFamily="34" charset="0"/>
                <a:cs typeface="Arial" panose="020B0604020202020204" pitchFamily="34" charset="0"/>
                <a:sym typeface="+mn-ea"/>
              </a:rPr>
              <a:t>→ </a:t>
            </a:r>
            <a:r>
              <a:rPr lang="pt-BR" sz="3600" b="1" dirty="0" smtClean="0">
                <a:solidFill>
                  <a:srgbClr val="C00000"/>
                </a:solidFill>
                <a:latin typeface="Comic Sans MS" panose="030F0702030302020204" pitchFamily="66" charset="0"/>
                <a:cs typeface="Comic Sans MS" panose="030F0702030302020204" pitchFamily="66" charset="0"/>
                <a:sym typeface="+mn-ea"/>
              </a:rPr>
              <a:t>diodo está conduzindo </a:t>
            </a:r>
            <a:endParaRPr lang="pt-BR" sz="3600" b="1" dirty="0" smtClean="0">
              <a:solidFill>
                <a:srgbClr val="C00000"/>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Qdo. supomos algo e chegamos  a uma contradição, quer dizer o que supomos está errado</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p:txBody>
      </p:sp>
      <p:cxnSp>
        <p:nvCxnSpPr>
          <p:cNvPr id="9" name="Conector de Seta Reta 8"/>
          <p:cNvCxnSpPr/>
          <p:nvPr/>
        </p:nvCxnSpPr>
        <p:spPr>
          <a:xfrm flipH="1">
            <a:off x="2416810" y="3526790"/>
            <a:ext cx="14605" cy="75501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a:off x="2128520" y="3643630"/>
            <a:ext cx="288290" cy="521970"/>
          </a:xfrm>
          <a:prstGeom prst="rect">
            <a:avLst/>
          </a:prstGeom>
          <a:noFill/>
        </p:spPr>
        <p:txBody>
          <a:bodyPr wrap="square" rtlCol="0">
            <a:spAutoFit/>
          </a:bodyPr>
          <a:lstStyle/>
          <a:p>
            <a:r>
              <a:rPr lang="pt-BR" altLang="en-US" sz="2800"/>
              <a:t>i</a:t>
            </a:r>
            <a:endParaRPr lang="pt-BR" altLang="en-US" sz="2800"/>
          </a:p>
        </p:txBody>
      </p:sp>
    </p:spTree>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28" name="Caixa de Texto 27"/>
              <p:cNvSpPr txBox="1"/>
              <p:nvPr/>
            </p:nvSpPr>
            <p:spPr>
              <a:xfrm>
                <a:off x="424815" y="646430"/>
                <a:ext cx="11468100" cy="5402580"/>
              </a:xfrm>
              <a:prstGeom prst="rect">
                <a:avLst/>
              </a:prstGeom>
              <a:noFill/>
            </p:spPr>
            <p:txBody>
              <a:bodyPr wrap="square" rtlCol="0" anchor="t">
                <a:spAutoFit/>
              </a:bodyPr>
              <a:lstStyle/>
              <a:p>
                <a:pPr algn="l"/>
                <a:r>
                  <a:rPr lang="pt-BR" sz="3600" b="1" dirty="0" smtClean="0">
                    <a:solidFill>
                      <a:srgbClr val="C00000"/>
                    </a:solidFill>
                    <a:latin typeface="Comic Sans MS" panose="030F0702030302020204" pitchFamily="66" charset="0"/>
                    <a:cs typeface="Comic Sans MS" panose="030F0702030302020204" pitchFamily="66" charset="0"/>
                    <a:sym typeface="+mn-ea"/>
                  </a:rPr>
                  <a:t>Axioma lógico (um dos possíveis para lógica clássica)</a:t>
                </a:r>
                <a:endParaRPr lang="pt-BR" sz="3600" b="1" dirty="0" smtClean="0">
                  <a:solidFill>
                    <a:srgbClr val="C00000"/>
                  </a:solidFill>
                  <a:latin typeface="Comic Sans MS" panose="030F0702030302020204" pitchFamily="66" charset="0"/>
                  <a:cs typeface="Comic Sans MS" panose="030F0702030302020204" pitchFamily="66" charset="0"/>
                  <a:sym typeface="+mn-ea"/>
                </a:endParaRPr>
              </a:p>
              <a:p>
                <a:pPr algn="ctr"/>
                <a14:m>
                  <m:oMathPara xmlns:m="http://schemas.openxmlformats.org/officeDocument/2006/math">
                    <m:oMathParaPr>
                      <m:jc m:val="centerGroup"/>
                    </m:oMathParaPr>
                    <m:oMath xmlns:m="http://schemas.openxmlformats.org/officeDocument/2006/math">
                      <m:r>
                        <a:rPr lang="en-US" altLang="pt-BR" sz="3600" b="1" i="1" dirty="0" smtClean="0">
                          <a:solidFill>
                            <a:srgbClr val="C00000"/>
                          </a:solidFill>
                          <a:latin typeface="Cambria Math" panose="02040503050406030204" pitchFamily="18" charset="0"/>
                          <a:cs typeface="Cambria Math" panose="02040503050406030204" pitchFamily="18" charset="0"/>
                          <a:sym typeface="+mn-ea"/>
                        </a:rPr>
                        <m:t>(</m:t>
                      </m:r>
                      <m:r>
                        <a:rPr lang="en-US" altLang="pt-BR" sz="3600" b="1" i="1" dirty="0" smtClean="0">
                          <a:solidFill>
                            <a:srgbClr val="C00000"/>
                          </a:solidFill>
                          <a:latin typeface="Cambria Math" panose="02040503050406030204" pitchFamily="18" charset="0"/>
                          <a:cs typeface="Cambria Math" panose="02040503050406030204" pitchFamily="18" charset="0"/>
                          <a:sym typeface="+mn-ea"/>
                        </a:rPr>
                        <m:t>𝑨</m:t>
                      </m:r>
                      <m:r>
                        <a:rPr lang="en-US" altLang="pt-BR" sz="3600" b="1" i="1" dirty="0" smtClean="0">
                          <a:solidFill>
                            <a:srgbClr val="C00000"/>
                          </a:solidFill>
                          <a:latin typeface="Cambria Math" panose="02040503050406030204" pitchFamily="18" charset="0"/>
                          <a:cs typeface="Cambria Math" panose="02040503050406030204" pitchFamily="18" charset="0"/>
                          <a:sym typeface="+mn-ea"/>
                        </a:rPr>
                        <m:t> </m:t>
                      </m:r>
                      <m:r>
                        <a:rPr lang="en-US" altLang="pt-BR" sz="3600" b="1" i="1" dirty="0" smtClean="0">
                          <a:solidFill>
                            <a:srgbClr val="C00000"/>
                          </a:solidFill>
                          <a:latin typeface="Cambria Math" panose="02040503050406030204" pitchFamily="18" charset="0"/>
                          <a:cs typeface="Cambria Math" panose="02040503050406030204" pitchFamily="18" charset="0"/>
                          <a:sym typeface="+mn-ea"/>
                        </a:rPr>
                        <m:t>⇒</m:t>
                      </m:r>
                      <m:r>
                        <a:rPr lang="en-US" altLang="pt-BR" sz="3600" b="1" i="1" dirty="0" smtClean="0">
                          <a:solidFill>
                            <a:srgbClr val="C00000"/>
                          </a:solidFill>
                          <a:latin typeface="Cambria Math" panose="02040503050406030204" pitchFamily="18" charset="0"/>
                          <a:cs typeface="Cambria Math" panose="02040503050406030204" pitchFamily="18" charset="0"/>
                          <a:sym typeface="+mn-ea"/>
                        </a:rPr>
                        <m:t> ¬</m:t>
                      </m:r>
                      <m:r>
                        <a:rPr lang="en-US" altLang="pt-BR" sz="3600" b="1" i="1" dirty="0" smtClean="0">
                          <a:solidFill>
                            <a:srgbClr val="C00000"/>
                          </a:solidFill>
                          <a:latin typeface="Cambria Math" panose="02040503050406030204" pitchFamily="18" charset="0"/>
                          <a:cs typeface="Cambria Math" panose="02040503050406030204" pitchFamily="18" charset="0"/>
                          <a:sym typeface="+mn-ea"/>
                        </a:rPr>
                        <m:t>𝑩</m:t>
                      </m:r>
                      <m:r>
                        <a:rPr lang="en-US" altLang="pt-BR" sz="3600" b="1" i="1" dirty="0" smtClean="0">
                          <a:solidFill>
                            <a:srgbClr val="C00000"/>
                          </a:solidFill>
                          <a:latin typeface="Cambria Math" panose="02040503050406030204" pitchFamily="18" charset="0"/>
                          <a:cs typeface="Cambria Math" panose="02040503050406030204" pitchFamily="18" charset="0"/>
                          <a:sym typeface="+mn-ea"/>
                        </a:rPr>
                        <m:t>)</m:t>
                      </m:r>
                      <m:r>
                        <a:rPr lang="en-US" altLang="pt-BR" sz="3600" b="1" i="1" dirty="0" smtClean="0">
                          <a:solidFill>
                            <a:srgbClr val="C00000"/>
                          </a:solidFill>
                          <a:latin typeface="Cambria Math" panose="02040503050406030204" pitchFamily="18" charset="0"/>
                          <a:cs typeface="Cambria Math" panose="02040503050406030204" pitchFamily="18" charset="0"/>
                          <a:sym typeface="+mn-ea"/>
                        </a:rPr>
                        <m:t>⟹</m:t>
                      </m:r>
                      <m:r>
                        <a:rPr lang="en-US" altLang="pt-BR" sz="3600" b="1" i="1" dirty="0" smtClean="0">
                          <a:solidFill>
                            <a:srgbClr val="C00000"/>
                          </a:solidFill>
                          <a:latin typeface="Cambria Math" panose="02040503050406030204" pitchFamily="18" charset="0"/>
                          <a:cs typeface="Cambria Math" panose="02040503050406030204" pitchFamily="18" charset="0"/>
                          <a:sym typeface="+mn-ea"/>
                        </a:rPr>
                        <m:t>(</m:t>
                      </m:r>
                      <m:r>
                        <a:rPr lang="en-US" altLang="pt-BR" sz="3600" b="1" i="1" dirty="0" smtClean="0">
                          <a:solidFill>
                            <a:srgbClr val="C00000"/>
                          </a:solidFill>
                          <a:latin typeface="Cambria Math" panose="02040503050406030204" pitchFamily="18" charset="0"/>
                          <a:cs typeface="Cambria Math" panose="02040503050406030204" pitchFamily="18" charset="0"/>
                          <a:sym typeface="+mn-ea"/>
                        </a:rPr>
                        <m:t>𝑩</m:t>
                      </m:r>
                      <m:r>
                        <a:rPr lang="en-US" altLang="pt-BR" sz="3600" b="1" i="1" dirty="0" smtClean="0">
                          <a:solidFill>
                            <a:srgbClr val="C00000"/>
                          </a:solidFill>
                          <a:latin typeface="Cambria Math" panose="02040503050406030204" pitchFamily="18" charset="0"/>
                          <a:cs typeface="Cambria Math" panose="02040503050406030204" pitchFamily="18" charset="0"/>
                          <a:sym typeface="+mn-ea"/>
                        </a:rPr>
                        <m:t>⇒</m:t>
                      </m:r>
                      <m:r>
                        <a:rPr lang="en-US" altLang="pt-BR" sz="3600" b="1" i="1" dirty="0" smtClean="0">
                          <a:solidFill>
                            <a:srgbClr val="C00000"/>
                          </a:solidFill>
                          <a:latin typeface="Cambria Math" panose="02040503050406030204" pitchFamily="18" charset="0"/>
                          <a:cs typeface="Cambria Math" panose="02040503050406030204" pitchFamily="18" charset="0"/>
                          <a:sym typeface="+mn-ea"/>
                        </a:rPr>
                        <m:t>¬</m:t>
                      </m:r>
                      <m:r>
                        <a:rPr lang="en-US" altLang="pt-BR" sz="3600" b="1" i="1" dirty="0" smtClean="0">
                          <a:solidFill>
                            <a:srgbClr val="C00000"/>
                          </a:solidFill>
                          <a:latin typeface="Cambria Math" panose="02040503050406030204" pitchFamily="18" charset="0"/>
                          <a:cs typeface="Cambria Math" panose="02040503050406030204" pitchFamily="18" charset="0"/>
                          <a:sym typeface="+mn-ea"/>
                        </a:rPr>
                        <m:t>𝑨</m:t>
                      </m:r>
                      <m:r>
                        <a:rPr lang="en-US" altLang="pt-BR" sz="3600" b="1" i="1" dirty="0" smtClean="0">
                          <a:solidFill>
                            <a:srgbClr val="C00000"/>
                          </a:solidFill>
                          <a:latin typeface="Cambria Math" panose="02040503050406030204" pitchFamily="18" charset="0"/>
                          <a:cs typeface="Cambria Math" panose="02040503050406030204" pitchFamily="18" charset="0"/>
                          <a:sym typeface="+mn-ea"/>
                        </a:rPr>
                        <m:t>)</m:t>
                      </m:r>
                    </m:oMath>
                  </m:oMathPara>
                </a14:m>
                <a:endParaRPr lang="en-US" altLang="pt-BR" sz="3600" b="1" i="1" dirty="0" smtClean="0">
                  <a:solidFill>
                    <a:srgbClr val="C00000"/>
                  </a:solidFill>
                  <a:latin typeface="Cambria Math" panose="02040503050406030204" pitchFamily="18" charset="0"/>
                  <a:cs typeface="Cambria Math" panose="02040503050406030204" pitchFamily="18" charset="0"/>
                  <a:sym typeface="+mn-ea"/>
                </a:endParaRPr>
              </a:p>
              <a:p>
                <a:pPr algn="l"/>
                <a:r>
                  <a:rPr lang="pt-BR" altLang="en-US" sz="3200" b="1" dirty="0" smtClean="0">
                    <a:solidFill>
                      <a:schemeClr val="tx1"/>
                    </a:solidFill>
                    <a:latin typeface="Comic Sans MS" panose="030F0702030302020204" pitchFamily="66" charset="0"/>
                    <a:cs typeface="Comic Sans MS" panose="030F0702030302020204" pitchFamily="66" charset="0"/>
                    <a:sym typeface="+mn-ea"/>
                  </a:rPr>
                  <a:t>Seja </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A = hipótese</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e um fato conhecido </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B</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a:r>
                  <a:rPr lang="pt-BR" altLang="en-US" sz="3200" dirty="0" smtClean="0">
                    <a:solidFill>
                      <a:schemeClr val="tx1"/>
                    </a:solidFill>
                    <a:latin typeface="Comic Sans MS" panose="030F0702030302020204" pitchFamily="66" charset="0"/>
                    <a:cs typeface="Comic Sans MS" panose="030F0702030302020204" pitchFamily="66" charset="0"/>
                    <a:sym typeface="+mn-ea"/>
                  </a:rPr>
                  <a:t>caso mostremos que </a:t>
                </a:r>
                <a14:m>
                  <m:oMath xmlns:m="http://schemas.openxmlformats.org/officeDocument/2006/math">
                    <m:r>
                      <a:rPr lang="en-US" altLang="pt-BR" sz="3200" b="1" i="1" dirty="0" smtClean="0">
                        <a:solidFill>
                          <a:srgbClr val="C00000"/>
                        </a:solidFill>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latin typeface="Cambria Math" panose="02040503050406030204" pitchFamily="18" charset="0"/>
                        <a:cs typeface="Cambria Math" panose="02040503050406030204" pitchFamily="18" charset="0"/>
                        <a:sym typeface="+mn-ea"/>
                      </a:rPr>
                      <m:t>𝑨</m:t>
                    </m:r>
                    <m:r>
                      <a:rPr lang="en-US" altLang="pt-BR" sz="3200" b="1" i="1" dirty="0" smtClean="0">
                        <a:solidFill>
                          <a:srgbClr val="C00000"/>
                        </a:solidFill>
                        <a:latin typeface="Cambria Math" panose="02040503050406030204" pitchFamily="18" charset="0"/>
                        <a:cs typeface="Cambria Math" panose="02040503050406030204" pitchFamily="18" charset="0"/>
                        <a:sym typeface="+mn-ea"/>
                      </a:rPr>
                      <m:t> ⇒ ¬</m:t>
                    </m:r>
                    <m:r>
                      <a:rPr lang="en-US" altLang="pt-BR" sz="3200" b="1" i="1" dirty="0" smtClean="0">
                        <a:solidFill>
                          <a:srgbClr val="C00000"/>
                        </a:solidFill>
                        <a:latin typeface="Cambria Math" panose="02040503050406030204" pitchFamily="18" charset="0"/>
                        <a:cs typeface="Cambria Math" panose="02040503050406030204" pitchFamily="18" charset="0"/>
                        <a:sym typeface="+mn-ea"/>
                      </a:rPr>
                      <m:t>𝑩</m:t>
                    </m:r>
                    <m:r>
                      <a:rPr lang="en-US" altLang="pt-BR" sz="3200" b="1" i="1" dirty="0" smtClean="0">
                        <a:solidFill>
                          <a:srgbClr val="C00000"/>
                        </a:solidFill>
                        <a:latin typeface="Cambria Math" panose="02040503050406030204" pitchFamily="18" charset="0"/>
                        <a:cs typeface="Cambria Math" panose="02040503050406030204" pitchFamily="18" charset="0"/>
                        <a:sym typeface="+mn-ea"/>
                      </a:rPr>
                      <m:t>)</m:t>
                    </m:r>
                  </m:oMath>
                </a14:m>
                <a:r>
                  <a:rPr lang="pt-BR" altLang="en-US" sz="3200" dirty="0" smtClean="0">
                    <a:solidFill>
                      <a:srgbClr val="C00000"/>
                    </a:solidFill>
                    <a:latin typeface="Cambria Math" panose="02040503050406030204" pitchFamily="18" charset="0"/>
                    <a:cs typeface="Cambria Math" panose="02040503050406030204" pitchFamily="18" charset="0"/>
                    <a:sym typeface="+mn-ea"/>
                  </a:rPr>
                  <a:t>},</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com o axioma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algn="l"/>
                <a14:m>
                  <m:oMath xmlns:m="http://schemas.openxmlformats.org/officeDocument/2006/math">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𝑨</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 </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𝑩</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𝑩</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𝑨</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oMath>
                </a14:m>
                <a:r>
                  <a:rPr lang="pt-BR" altLang="en-US" sz="3200" dirty="0" smtClean="0">
                    <a:solidFill>
                      <a:schemeClr val="tx1"/>
                    </a:solidFill>
                    <a:latin typeface="Cambria Math" panose="02040503050406030204" pitchFamily="18" charset="0"/>
                    <a:cs typeface="Cambria Math" panose="02040503050406030204" pitchFamily="18" charset="0"/>
                    <a:sym typeface="+mn-ea"/>
                  </a:rPr>
                  <a:t>, </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teremos que </a:t>
                </a:r>
                <a14:m>
                  <m:oMath xmlns:m="http://schemas.openxmlformats.org/officeDocument/2006/math">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𝑩</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𝑨</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oMath>
                </a14:m>
                <a:endParaRPr lang="en-US" altLang="pt-BR" sz="3200" b="1" i="1" dirty="0" smtClean="0">
                  <a:solidFill>
                    <a:schemeClr val="tx1"/>
                  </a:solidFill>
                  <a:latin typeface="Cambria Math" panose="02040503050406030204" pitchFamily="18" charset="0"/>
                  <a:cs typeface="Cambria Math" panose="02040503050406030204" pitchFamily="18" charset="0"/>
                  <a:sym typeface="+mn-ea"/>
                </a:endParaRPr>
              </a:p>
              <a:p>
                <a:pPr algn="l"/>
                <a:r>
                  <a:rPr lang="pt-BR" altLang="en-US" sz="3200" b="1" dirty="0" smtClean="0">
                    <a:solidFill>
                      <a:schemeClr val="tx1"/>
                    </a:solidFill>
                    <a:latin typeface="Comic Sans MS" panose="030F0702030302020204" pitchFamily="66" charset="0"/>
                    <a:cs typeface="Comic Sans MS" panose="030F0702030302020204" pitchFamily="66" charset="0"/>
                    <a:sym typeface="+mn-ea"/>
                  </a:rPr>
                  <a:t>e com</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a14:m>
                  <m:oMath xmlns:m="http://schemas.openxmlformats.org/officeDocument/2006/math">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𝑩</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𝑨</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    </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𝒆</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    </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𝑩</m:t>
                    </m:r>
                  </m:oMath>
                </a14:m>
                <a:r>
                  <a:rPr lang="pt-BR" altLang="en-US" sz="3200" dirty="0" smtClean="0">
                    <a:solidFill>
                      <a:schemeClr val="tx1"/>
                    </a:solidFill>
                    <a:latin typeface="Cambria Math" panose="02040503050406030204" pitchFamily="18" charset="0"/>
                    <a:cs typeface="Cambria Math" panose="02040503050406030204" pitchFamily="18" charset="0"/>
                    <a:sym typeface="+mn-ea"/>
                  </a:rPr>
                  <a:t>}</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teremos em</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a:t>
                </a:r>
                <a14:m>
                  <m:oMath xmlns:m="http://schemas.openxmlformats.org/officeDocument/2006/math">
                    <m:r>
                      <a:rPr lang="en-US" altLang="pt-BR" sz="4000" b="1" i="1" dirty="0" smtClean="0">
                        <a:solidFill>
                          <a:srgbClr val="C00000"/>
                        </a:solidFill>
                        <a:latin typeface="Cambria Math" panose="02040503050406030204" pitchFamily="18" charset="0"/>
                        <a:cs typeface="Cambria Math" panose="02040503050406030204" pitchFamily="18" charset="0"/>
                        <a:sym typeface="+mn-ea"/>
                      </a:rPr>
                      <m:t>¬</m:t>
                    </m:r>
                    <m:r>
                      <a:rPr lang="en-US" altLang="pt-BR" sz="4000" b="1" i="1" dirty="0" smtClean="0">
                        <a:solidFill>
                          <a:srgbClr val="C00000"/>
                        </a:solidFill>
                        <a:latin typeface="Cambria Math" panose="02040503050406030204" pitchFamily="18" charset="0"/>
                        <a:cs typeface="Cambria Math" panose="02040503050406030204" pitchFamily="18" charset="0"/>
                        <a:sym typeface="+mn-ea"/>
                      </a:rPr>
                      <m:t>𝑨</m:t>
                    </m:r>
                  </m:oMath>
                </a14:m>
                <a:endParaRPr lang="en-US" altLang="pt-BR" sz="4000" b="1" i="1" dirty="0" smtClean="0">
                  <a:solidFill>
                    <a:srgbClr val="C00000"/>
                  </a:solidFill>
                  <a:latin typeface="Cambria Math" panose="02040503050406030204" pitchFamily="18" charset="0"/>
                  <a:cs typeface="Cambria Math" panose="02040503050406030204" pitchFamily="18" charset="0"/>
                  <a:sym typeface="+mn-ea"/>
                </a:endParaRPr>
              </a:p>
              <a:p>
                <a:pPr algn="l" fontAlgn="auto">
                  <a:spcBef>
                    <a:spcPts val="600"/>
                  </a:spcBef>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Importante observar que de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algn="l"/>
                <a14:m>
                  <m:oMath xmlns:m="http://schemas.openxmlformats.org/officeDocument/2006/math">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𝑨</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𝑩</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 </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𝒆</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 </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𝑩</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 </m:t>
                    </m:r>
                  </m:oMath>
                </a14:m>
                <a:r>
                  <a:rPr lang="pt-BR" altLang="en-US" sz="3200" dirty="0" smtClean="0">
                    <a:solidFill>
                      <a:schemeClr val="tx1"/>
                    </a:solidFill>
                    <a:latin typeface="Comic Sans MS" panose="030F0702030302020204" pitchFamily="66" charset="0"/>
                    <a:cs typeface="Comic Sans MS" panose="030F0702030302020204" pitchFamily="66" charset="0"/>
                    <a:sym typeface="+mn-ea"/>
                  </a:rPr>
                  <a:t>}</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nada se pode dizer</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p:txBody>
          </p:sp>
        </mc:Choice>
        <mc:Fallback>
          <p:sp>
            <p:nvSpPr>
              <p:cNvPr id="28" name="Caixa de Texto 27"/>
              <p:cNvSpPr txBox="1">
                <a:spLocks noRot="1" noChangeAspect="1" noMove="1" noResize="1" noEditPoints="1" noAdjustHandles="1" noChangeArrowheads="1" noChangeShapeType="1" noTextEdit="1"/>
              </p:cNvSpPr>
              <p:nvPr/>
            </p:nvSpPr>
            <p:spPr>
              <a:xfrm>
                <a:off x="424815" y="646430"/>
                <a:ext cx="11468100" cy="540258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23" name="Grupo 22"/>
          <p:cNvGrpSpPr/>
          <p:nvPr/>
        </p:nvGrpSpPr>
        <p:grpSpPr>
          <a:xfrm rot="16200000">
            <a:off x="1943735" y="2054225"/>
            <a:ext cx="620395" cy="453390"/>
            <a:chOff x="2587" y="5946"/>
            <a:chExt cx="4283" cy="2118"/>
          </a:xfrm>
        </p:grpSpPr>
        <p:cxnSp>
          <p:nvCxnSpPr>
            <p:cNvPr id="13"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riângulo isósceles 1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3" name="Grupo 92"/>
          <p:cNvGrpSpPr/>
          <p:nvPr/>
        </p:nvGrpSpPr>
        <p:grpSpPr>
          <a:xfrm rot="5400000">
            <a:off x="1564575" y="1173501"/>
            <a:ext cx="1381894" cy="255373"/>
            <a:chOff x="4152748" y="3524056"/>
            <a:chExt cx="1381894" cy="255373"/>
          </a:xfrm>
        </p:grpSpPr>
        <p:cxnSp>
          <p:nvCxnSpPr>
            <p:cNvPr id="94"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Retângulo 94"/>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 name="Conector Reto 3"/>
          <p:cNvCxnSpPr/>
          <p:nvPr/>
        </p:nvCxnSpPr>
        <p:spPr>
          <a:xfrm>
            <a:off x="2250440" y="2544445"/>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flipV="1">
            <a:off x="2023745" y="2936875"/>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de Seta Reta 5"/>
          <p:cNvCxnSpPr/>
          <p:nvPr/>
        </p:nvCxnSpPr>
        <p:spPr>
          <a:xfrm flipH="1" flipV="1">
            <a:off x="2250440" y="550545"/>
            <a:ext cx="0" cy="257175"/>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7" name="Caixa de Texto 6"/>
          <p:cNvSpPr txBox="1"/>
          <p:nvPr/>
        </p:nvSpPr>
        <p:spPr>
          <a:xfrm>
            <a:off x="2383155" y="285750"/>
            <a:ext cx="982980" cy="521970"/>
          </a:xfrm>
          <a:prstGeom prst="rect">
            <a:avLst/>
          </a:prstGeom>
          <a:noFill/>
        </p:spPr>
        <p:txBody>
          <a:bodyPr wrap="square" rtlCol="0">
            <a:spAutoFit/>
          </a:bodyPr>
          <a:lstStyle/>
          <a:p>
            <a:r>
              <a:rPr lang="pt-BR" altLang="en-US" sz="2800"/>
              <a:t>10 V</a:t>
            </a:r>
            <a:endParaRPr lang="pt-BR" altLang="en-US" sz="2800"/>
          </a:p>
        </p:txBody>
      </p:sp>
      <p:sp>
        <p:nvSpPr>
          <p:cNvPr id="8" name="Caixa de Texto 7"/>
          <p:cNvSpPr txBox="1"/>
          <p:nvPr/>
        </p:nvSpPr>
        <p:spPr>
          <a:xfrm>
            <a:off x="2506980" y="1040130"/>
            <a:ext cx="1224280" cy="521970"/>
          </a:xfrm>
          <a:prstGeom prst="rect">
            <a:avLst/>
          </a:prstGeom>
          <a:noFill/>
        </p:spPr>
        <p:txBody>
          <a:bodyPr wrap="square" rtlCol="0">
            <a:spAutoFit/>
          </a:bodyPr>
          <a:lstStyle/>
          <a:p>
            <a:r>
              <a:rPr lang="pt-BR" altLang="en-US" sz="2800"/>
              <a:t>1,0 K</a:t>
            </a:r>
            <a:r>
              <a:rPr lang="pt-BR" altLang="en-US" sz="2800">
                <a:latin typeface="Symbol" panose="05050102010706020507" charset="0"/>
                <a:cs typeface="Symbol" panose="05050102010706020507" charset="0"/>
              </a:rPr>
              <a:t>W</a:t>
            </a:r>
            <a:endParaRPr lang="pt-BR" altLang="en-US" sz="2800">
              <a:latin typeface="Symbol" panose="05050102010706020507" charset="0"/>
              <a:cs typeface="Symbol" panose="05050102010706020507" charset="0"/>
            </a:endParaRPr>
          </a:p>
        </p:txBody>
      </p:sp>
      <p:cxnSp>
        <p:nvCxnSpPr>
          <p:cNvPr id="10" name="Conector de Seta Reta 9"/>
          <p:cNvCxnSpPr/>
          <p:nvPr/>
        </p:nvCxnSpPr>
        <p:spPr>
          <a:xfrm flipH="1">
            <a:off x="1736725" y="777240"/>
            <a:ext cx="14605" cy="75501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Caixa de Texto 10"/>
          <p:cNvSpPr txBox="1"/>
          <p:nvPr/>
        </p:nvSpPr>
        <p:spPr>
          <a:xfrm>
            <a:off x="1448435" y="894080"/>
            <a:ext cx="288290" cy="521970"/>
          </a:xfrm>
          <a:prstGeom prst="rect">
            <a:avLst/>
          </a:prstGeom>
          <a:noFill/>
        </p:spPr>
        <p:txBody>
          <a:bodyPr wrap="square" rtlCol="0">
            <a:spAutoFit/>
          </a:bodyPr>
          <a:lstStyle/>
          <a:p>
            <a:r>
              <a:rPr lang="pt-BR" altLang="en-US" sz="2800"/>
              <a:t>i</a:t>
            </a:r>
            <a:endParaRPr lang="pt-BR" altLang="en-US" sz="2800"/>
          </a:p>
        </p:txBody>
      </p:sp>
      <p:sp>
        <p:nvSpPr>
          <p:cNvPr id="15" name="Caixa de Texto 14"/>
          <p:cNvSpPr txBox="1"/>
          <p:nvPr/>
        </p:nvSpPr>
        <p:spPr>
          <a:xfrm>
            <a:off x="5758180" y="894080"/>
            <a:ext cx="3360420" cy="523220"/>
          </a:xfrm>
          <a:prstGeom prst="rect">
            <a:avLst/>
          </a:prstGeom>
          <a:noFill/>
        </p:spPr>
        <p:txBody>
          <a:bodyPr wrap="square" rtlCol="0">
            <a:spAutoFit/>
          </a:bodyPr>
          <a:lstStyle/>
          <a:p>
            <a:r>
              <a:rPr lang="pt-BR" altLang="en-US" sz="2800" i="1" dirty="0">
                <a:latin typeface="Comic Sans MS" panose="030F0702030302020204" pitchFamily="66" charset="0"/>
                <a:cs typeface="Comic Sans MS" panose="030F0702030302020204" pitchFamily="66" charset="0"/>
              </a:rPr>
              <a:t>i = 10/1k= 10 </a:t>
            </a:r>
            <a:r>
              <a:rPr lang="pt-BR" altLang="en-US" sz="2800" i="1" dirty="0" err="1">
                <a:latin typeface="Comic Sans MS" panose="030F0702030302020204" pitchFamily="66" charset="0"/>
                <a:cs typeface="Comic Sans MS" panose="030F0702030302020204" pitchFamily="66" charset="0"/>
              </a:rPr>
              <a:t>mA</a:t>
            </a:r>
            <a:r>
              <a:rPr lang="pt-BR" altLang="en-US" sz="2800" i="1" dirty="0">
                <a:latin typeface="Comic Sans MS" panose="030F0702030302020204" pitchFamily="66" charset="0"/>
                <a:cs typeface="Comic Sans MS" panose="030F0702030302020204" pitchFamily="66" charset="0"/>
              </a:rPr>
              <a:t> </a:t>
            </a:r>
            <a:endParaRPr lang="pt-BR" altLang="en-US" sz="2800" i="1" dirty="0">
              <a:latin typeface="Comic Sans MS" panose="030F0702030302020204" pitchFamily="66" charset="0"/>
              <a:cs typeface="Comic Sans MS" panose="030F0702030302020204" pitchFamily="66" charset="0"/>
            </a:endParaRPr>
          </a:p>
        </p:txBody>
      </p:sp>
      <p:grpSp>
        <p:nvGrpSpPr>
          <p:cNvPr id="16" name="Grupo 15"/>
          <p:cNvGrpSpPr/>
          <p:nvPr/>
        </p:nvGrpSpPr>
        <p:grpSpPr>
          <a:xfrm rot="5400000">
            <a:off x="1957070" y="5248275"/>
            <a:ext cx="620395" cy="453390"/>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upo 19"/>
          <p:cNvGrpSpPr/>
          <p:nvPr/>
        </p:nvGrpSpPr>
        <p:grpSpPr>
          <a:xfrm rot="5400000">
            <a:off x="1575370" y="4367551"/>
            <a:ext cx="1381894" cy="255373"/>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4" name="Conector Reto 23"/>
          <p:cNvCxnSpPr/>
          <p:nvPr/>
        </p:nvCxnSpPr>
        <p:spPr>
          <a:xfrm>
            <a:off x="2261235" y="5738495"/>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2034540" y="6130925"/>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de Seta Reta 25"/>
          <p:cNvCxnSpPr/>
          <p:nvPr/>
        </p:nvCxnSpPr>
        <p:spPr>
          <a:xfrm flipH="1" flipV="1">
            <a:off x="2276475" y="3744595"/>
            <a:ext cx="0" cy="257175"/>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27" name="Caixa de Texto 26"/>
          <p:cNvSpPr txBox="1"/>
          <p:nvPr/>
        </p:nvSpPr>
        <p:spPr>
          <a:xfrm>
            <a:off x="2533015" y="4234180"/>
            <a:ext cx="1224280" cy="521970"/>
          </a:xfrm>
          <a:prstGeom prst="rect">
            <a:avLst/>
          </a:prstGeom>
          <a:noFill/>
        </p:spPr>
        <p:txBody>
          <a:bodyPr wrap="square" rtlCol="0">
            <a:spAutoFit/>
          </a:bodyPr>
          <a:lstStyle/>
          <a:p>
            <a:r>
              <a:rPr lang="pt-BR" altLang="en-US" sz="2800"/>
              <a:t>1,0 K</a:t>
            </a:r>
            <a:r>
              <a:rPr lang="pt-BR" altLang="en-US" sz="2800">
                <a:latin typeface="Symbol" panose="05050102010706020507" charset="0"/>
                <a:cs typeface="Symbol" panose="05050102010706020507" charset="0"/>
              </a:rPr>
              <a:t>W</a:t>
            </a:r>
            <a:endParaRPr lang="pt-BR" altLang="en-US" sz="2800">
              <a:latin typeface="Symbol" panose="05050102010706020507" charset="0"/>
              <a:cs typeface="Symbol" panose="05050102010706020507" charset="0"/>
            </a:endParaRPr>
          </a:p>
        </p:txBody>
      </p:sp>
      <p:cxnSp>
        <p:nvCxnSpPr>
          <p:cNvPr id="29" name="Conector de Seta Reta 28"/>
          <p:cNvCxnSpPr/>
          <p:nvPr/>
        </p:nvCxnSpPr>
        <p:spPr>
          <a:xfrm flipH="1">
            <a:off x="1762760" y="3971290"/>
            <a:ext cx="14605" cy="75501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 name="Caixa de Texto 29"/>
          <p:cNvSpPr txBox="1"/>
          <p:nvPr/>
        </p:nvSpPr>
        <p:spPr>
          <a:xfrm>
            <a:off x="1474470" y="4088130"/>
            <a:ext cx="288290" cy="521970"/>
          </a:xfrm>
          <a:prstGeom prst="rect">
            <a:avLst/>
          </a:prstGeom>
          <a:noFill/>
        </p:spPr>
        <p:txBody>
          <a:bodyPr wrap="square" rtlCol="0">
            <a:spAutoFit/>
          </a:bodyPr>
          <a:lstStyle/>
          <a:p>
            <a:r>
              <a:rPr lang="pt-BR" altLang="en-US" sz="2800"/>
              <a:t>i</a:t>
            </a:r>
            <a:endParaRPr lang="pt-BR" altLang="en-US" sz="2800"/>
          </a:p>
        </p:txBody>
      </p:sp>
      <p:sp>
        <p:nvSpPr>
          <p:cNvPr id="31" name="Caixa de Texto 30"/>
          <p:cNvSpPr txBox="1"/>
          <p:nvPr/>
        </p:nvSpPr>
        <p:spPr>
          <a:xfrm>
            <a:off x="5160010" y="3657600"/>
            <a:ext cx="5404485" cy="2245360"/>
          </a:xfrm>
          <a:prstGeom prst="rect">
            <a:avLst/>
          </a:prstGeom>
          <a:noFill/>
        </p:spPr>
        <p:txBody>
          <a:bodyPr wrap="square" rtlCol="0">
            <a:spAutoFit/>
          </a:bodyPr>
          <a:lstStyle/>
          <a:p>
            <a:r>
              <a:rPr lang="pt-BR" altLang="en-US" sz="2800" dirty="0">
                <a:latin typeface="Comic Sans MS" panose="030F0702030302020204" pitchFamily="66" charset="0"/>
                <a:cs typeface="Comic Sans MS" panose="030F0702030302020204" pitchFamily="66" charset="0"/>
              </a:rPr>
              <a:t>o </a:t>
            </a:r>
            <a:r>
              <a:rPr lang="pt-BR" altLang="en-US" sz="2800" dirty="0" err="1">
                <a:latin typeface="Comic Sans MS" panose="030F0702030302020204" pitchFamily="66" charset="0"/>
                <a:cs typeface="Comic Sans MS" panose="030F0702030302020204" pitchFamily="66" charset="0"/>
              </a:rPr>
              <a:t>anado</a:t>
            </a:r>
            <a:r>
              <a:rPr lang="pt-BR" altLang="en-US" sz="2800" dirty="0">
                <a:latin typeface="Comic Sans MS" panose="030F0702030302020204" pitchFamily="66" charset="0"/>
                <a:cs typeface="Comic Sans MS" panose="030F0702030302020204" pitchFamily="66" charset="0"/>
              </a:rPr>
              <a:t> está ligado na tensão mais baixa do </a:t>
            </a:r>
            <a:r>
              <a:rPr lang="pt-BR" altLang="en-US" sz="2800" dirty="0" smtClean="0">
                <a:latin typeface="Comic Sans MS" panose="030F0702030302020204" pitchFamily="66" charset="0"/>
                <a:cs typeface="Comic Sans MS" panose="030F0702030302020204" pitchFamily="66" charset="0"/>
              </a:rPr>
              <a:t>circuito e não </a:t>
            </a:r>
            <a:r>
              <a:rPr lang="pt-BR" altLang="en-US" sz="2800" dirty="0">
                <a:latin typeface="Comic Sans MS" panose="030F0702030302020204" pitchFamily="66" charset="0"/>
                <a:cs typeface="Comic Sans MS" panose="030F0702030302020204" pitchFamily="66" charset="0"/>
              </a:rPr>
              <a:t> pode ser maior que a tensão de catodo para conduzir. Assim </a:t>
            </a:r>
            <a:endParaRPr lang="pt-BR" altLang="en-US" sz="2800" dirty="0">
              <a:latin typeface="Comic Sans MS" panose="030F0702030302020204" pitchFamily="66" charset="0"/>
              <a:cs typeface="Comic Sans MS" panose="030F0702030302020204" pitchFamily="66" charset="0"/>
            </a:endParaRPr>
          </a:p>
          <a:p>
            <a:pPr algn="ctr"/>
            <a:r>
              <a:rPr lang="pt-BR" altLang="en-US" sz="2800" i="1" dirty="0">
                <a:latin typeface="Comic Sans MS" panose="030F0702030302020204" pitchFamily="66" charset="0"/>
                <a:cs typeface="Comic Sans MS" panose="030F0702030302020204" pitchFamily="66" charset="0"/>
              </a:rPr>
              <a:t>i = 0 </a:t>
            </a:r>
            <a:r>
              <a:rPr lang="pt-BR" altLang="en-US" sz="2800" i="1" dirty="0" err="1">
                <a:latin typeface="Comic Sans MS" panose="030F0702030302020204" pitchFamily="66" charset="0"/>
                <a:cs typeface="Comic Sans MS" panose="030F0702030302020204" pitchFamily="66" charset="0"/>
              </a:rPr>
              <a:t>mA</a:t>
            </a:r>
            <a:r>
              <a:rPr lang="pt-BR" altLang="en-US" sz="2800" i="1" dirty="0">
                <a:latin typeface="Comic Sans MS" panose="030F0702030302020204" pitchFamily="66" charset="0"/>
                <a:cs typeface="Comic Sans MS" panose="030F0702030302020204" pitchFamily="66" charset="0"/>
              </a:rPr>
              <a:t> </a:t>
            </a:r>
            <a:endParaRPr lang="pt-BR" altLang="en-US" sz="2800" i="1" dirty="0">
              <a:latin typeface="Comic Sans MS" panose="030F0702030302020204" pitchFamily="66" charset="0"/>
              <a:cs typeface="Comic Sans MS" panose="030F0702030302020204" pitchFamily="66" charset="0"/>
            </a:endParaRPr>
          </a:p>
        </p:txBody>
      </p:sp>
      <p:sp>
        <p:nvSpPr>
          <p:cNvPr id="9" name="Caixa de Texto 8"/>
          <p:cNvSpPr txBox="1"/>
          <p:nvPr/>
        </p:nvSpPr>
        <p:spPr>
          <a:xfrm>
            <a:off x="2409190" y="3449320"/>
            <a:ext cx="982980" cy="521970"/>
          </a:xfrm>
          <a:prstGeom prst="rect">
            <a:avLst/>
          </a:prstGeom>
          <a:noFill/>
        </p:spPr>
        <p:txBody>
          <a:bodyPr wrap="square" rtlCol="0">
            <a:spAutoFit/>
          </a:bodyPr>
          <a:lstStyle/>
          <a:p>
            <a:r>
              <a:rPr lang="pt-BR" altLang="en-US" sz="2800"/>
              <a:t>10 V</a:t>
            </a:r>
            <a:endParaRPr lang="pt-BR" altLang="en-US" sz="2800"/>
          </a:p>
        </p:txBody>
      </p:sp>
    </p:spTree>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rma livre 4"/>
          <p:cNvSpPr/>
          <p:nvPr/>
        </p:nvSpPr>
        <p:spPr>
          <a:xfrm>
            <a:off x="1090930" y="2658745"/>
            <a:ext cx="842645" cy="1102360"/>
          </a:xfrm>
          <a:custGeom>
            <a:avLst/>
            <a:gdLst>
              <a:gd name="connisteX0" fmla="*/ 15240 w 861060"/>
              <a:gd name="connsiteY0" fmla="*/ 1238885 h 1238885"/>
              <a:gd name="connisteX1" fmla="*/ 0 w 861060"/>
              <a:gd name="connsiteY1" fmla="*/ 15240 h 1238885"/>
              <a:gd name="connisteX2" fmla="*/ 861060 w 861060"/>
              <a:gd name="connsiteY2" fmla="*/ 0 h 1238885"/>
            </a:gdLst>
            <a:ahLst/>
            <a:cxnLst>
              <a:cxn ang="0">
                <a:pos x="connisteX0" y="connsiteY0"/>
              </a:cxn>
              <a:cxn ang="0">
                <a:pos x="connisteX1" y="connsiteY1"/>
              </a:cxn>
              <a:cxn ang="0">
                <a:pos x="connisteX2" y="connsiteY2"/>
              </a:cxn>
            </a:cxnLst>
            <a:rect l="l" t="t" r="r" b="b"/>
            <a:pathLst>
              <a:path w="861060" h="1238885">
                <a:moveTo>
                  <a:pt x="15240" y="1238885"/>
                </a:moveTo>
                <a:lnTo>
                  <a:pt x="0" y="15240"/>
                </a:lnTo>
                <a:lnTo>
                  <a:pt x="86106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8" name="Caixa de Texto 27"/>
          <p:cNvSpPr txBox="1"/>
          <p:nvPr/>
        </p:nvSpPr>
        <p:spPr>
          <a:xfrm>
            <a:off x="394335" y="416560"/>
            <a:ext cx="7399655" cy="645160"/>
          </a:xfrm>
          <a:prstGeom prst="rect">
            <a:avLst/>
          </a:prstGeom>
          <a:noFill/>
        </p:spPr>
        <p:txBody>
          <a:bodyPr wrap="square" rtlCol="0" anchor="t">
            <a:spAutoFit/>
          </a:bodyPr>
          <a:lstStyle/>
          <a:p>
            <a:pPr algn="l"/>
            <a:r>
              <a:rPr lang="pt-BR" sz="3600" b="1" dirty="0" smtClean="0">
                <a:solidFill>
                  <a:srgbClr val="C00000"/>
                </a:solidFill>
                <a:latin typeface="Comic Sans MS" panose="030F0702030302020204" pitchFamily="66" charset="0"/>
                <a:cs typeface="Comic Sans MS" panose="030F0702030302020204" pitchFamily="66" charset="0"/>
                <a:sym typeface="+mn-ea"/>
              </a:rPr>
              <a:t>Aplicações: </a:t>
            </a:r>
            <a:r>
              <a:rPr lang="pt-BR" sz="3600" b="1" dirty="0" smtClean="0">
                <a:solidFill>
                  <a:schemeClr val="tx1"/>
                </a:solidFill>
                <a:latin typeface="Comic Sans MS" panose="030F0702030302020204" pitchFamily="66" charset="0"/>
                <a:cs typeface="Comic Sans MS" panose="030F0702030302020204" pitchFamily="66" charset="0"/>
                <a:sym typeface="+mn-ea"/>
              </a:rPr>
              <a:t>circuito retificador</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p:grpSp>
        <p:nvGrpSpPr>
          <p:cNvPr id="16" name="Grupo 15"/>
          <p:cNvGrpSpPr/>
          <p:nvPr/>
        </p:nvGrpSpPr>
        <p:grpSpPr>
          <a:xfrm rot="10800000">
            <a:off x="1912620" y="2442210"/>
            <a:ext cx="620395" cy="453390"/>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upo 19"/>
          <p:cNvGrpSpPr/>
          <p:nvPr/>
        </p:nvGrpSpPr>
        <p:grpSpPr>
          <a:xfrm rot="16200000">
            <a:off x="2360295" y="3237865"/>
            <a:ext cx="1381760" cy="255270"/>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7" name="Caixa de Texto 26"/>
          <p:cNvSpPr txBox="1"/>
          <p:nvPr/>
        </p:nvSpPr>
        <p:spPr>
          <a:xfrm>
            <a:off x="3178810" y="3161030"/>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cxnSp>
        <p:nvCxnSpPr>
          <p:cNvPr id="77" name="Conector Reto 76"/>
          <p:cNvCxnSpPr/>
          <p:nvPr/>
        </p:nvCxnSpPr>
        <p:spPr>
          <a:xfrm>
            <a:off x="1001896" y="4420723"/>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CaixaDeTexto 8"/>
          <p:cNvSpPr txBox="1"/>
          <p:nvPr/>
        </p:nvSpPr>
        <p:spPr>
          <a:xfrm>
            <a:off x="802328" y="2767848"/>
            <a:ext cx="288324" cy="461665"/>
          </a:xfrm>
          <a:prstGeom prst="rect">
            <a:avLst/>
          </a:prstGeom>
          <a:noFill/>
        </p:spPr>
        <p:txBody>
          <a:bodyPr wrap="square" rtlCol="0">
            <a:spAutoFit/>
          </a:bodyPr>
          <a:lstStyle/>
          <a:p>
            <a:r>
              <a:rPr lang="pt-BR" sz="2400" dirty="0" smtClean="0"/>
              <a:t>+</a:t>
            </a:r>
            <a:endParaRPr lang="pt-BR" sz="2400" dirty="0"/>
          </a:p>
        </p:txBody>
      </p:sp>
      <p:sp>
        <p:nvSpPr>
          <p:cNvPr id="88" name="CaixaDeTexto 47"/>
          <p:cNvSpPr txBox="1"/>
          <p:nvPr/>
        </p:nvSpPr>
        <p:spPr>
          <a:xfrm>
            <a:off x="1326930" y="3119349"/>
            <a:ext cx="585470" cy="460375"/>
          </a:xfrm>
          <a:prstGeom prst="rect">
            <a:avLst/>
          </a:prstGeom>
          <a:noFill/>
        </p:spPr>
        <p:txBody>
          <a:bodyPr wrap="none" rtlCol="0">
            <a:spAutoFit/>
          </a:bodyPr>
          <a:lstStyle/>
          <a:p>
            <a:r>
              <a:rPr lang="pt-BR" sz="2400" dirty="0"/>
              <a:t>Vin</a:t>
            </a:r>
            <a:endParaRPr lang="pt-BR" sz="2400" baseline="-25000" dirty="0"/>
          </a:p>
        </p:txBody>
      </p:sp>
      <p:sp>
        <p:nvSpPr>
          <p:cNvPr id="90" name="Elipse 89"/>
          <p:cNvSpPr/>
          <p:nvPr/>
        </p:nvSpPr>
        <p:spPr>
          <a:xfrm>
            <a:off x="891540" y="313563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Forma livre 3"/>
          <p:cNvSpPr/>
          <p:nvPr/>
        </p:nvSpPr>
        <p:spPr>
          <a:xfrm>
            <a:off x="951230" y="3183890"/>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Forma livre 6"/>
          <p:cNvSpPr/>
          <p:nvPr/>
        </p:nvSpPr>
        <p:spPr>
          <a:xfrm>
            <a:off x="2522855" y="2672715"/>
            <a:ext cx="5289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Forma livre 7"/>
          <p:cNvSpPr/>
          <p:nvPr/>
        </p:nvSpPr>
        <p:spPr>
          <a:xfrm>
            <a:off x="1091565" y="3738880"/>
            <a:ext cx="1979295" cy="317500"/>
          </a:xfrm>
          <a:custGeom>
            <a:avLst/>
            <a:gdLst>
              <a:gd name="connisteX0" fmla="*/ 1948815 w 1948815"/>
              <a:gd name="connsiteY0" fmla="*/ 317500 h 317500"/>
              <a:gd name="connisteX1" fmla="*/ 15240 w 1948815"/>
              <a:gd name="connsiteY1" fmla="*/ 317500 h 317500"/>
              <a:gd name="connisteX2" fmla="*/ 0 w 1948815"/>
              <a:gd name="connsiteY2" fmla="*/ 0 h 317500"/>
            </a:gdLst>
            <a:ahLst/>
            <a:cxnLst>
              <a:cxn ang="0">
                <a:pos x="connisteX0" y="connsiteY0"/>
              </a:cxn>
              <a:cxn ang="0">
                <a:pos x="connisteX1" y="connsiteY1"/>
              </a:cxn>
              <a:cxn ang="0">
                <a:pos x="connisteX2" y="connsiteY2"/>
              </a:cxn>
            </a:cxnLst>
            <a:rect l="l" t="t" r="r" b="b"/>
            <a:pathLst>
              <a:path w="1948815" h="317500">
                <a:moveTo>
                  <a:pt x="1948815" y="317500"/>
                </a:moveTo>
                <a:lnTo>
                  <a:pt x="15240" y="317500"/>
                </a:lnTo>
                <a:lnTo>
                  <a:pt x="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 name="Conector Reto 8"/>
          <p:cNvCxnSpPr>
            <a:stCxn id="8" idx="1"/>
          </p:cNvCxnSpPr>
          <p:nvPr/>
        </p:nvCxnSpPr>
        <p:spPr>
          <a:xfrm flipH="1">
            <a:off x="1117600" y="4056380"/>
            <a:ext cx="3810" cy="36957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a:stCxn id="7" idx="1"/>
          </p:cNvCxnSpPr>
          <p:nvPr/>
        </p:nvCxnSpPr>
        <p:spPr>
          <a:xfrm>
            <a:off x="3051810" y="2672715"/>
            <a:ext cx="845820" cy="63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3051810" y="4055745"/>
            <a:ext cx="845820" cy="63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 name="Forma livre 11"/>
          <p:cNvSpPr/>
          <p:nvPr/>
        </p:nvSpPr>
        <p:spPr>
          <a:xfrm>
            <a:off x="4018280" y="2748915"/>
            <a:ext cx="497840" cy="123888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12"/>
          <p:cNvSpPr txBox="1"/>
          <p:nvPr/>
        </p:nvSpPr>
        <p:spPr>
          <a:xfrm>
            <a:off x="3853815" y="3062605"/>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0</a:t>
            </a:r>
            <a:endParaRPr lang="pt-BR" altLang="en-US" sz="2800" baseline="-25000">
              <a:latin typeface="Comic Sans MS" panose="030F0702030302020204" pitchFamily="66" charset="0"/>
              <a:cs typeface="Comic Sans MS" panose="030F0702030302020204" pitchFamily="66" charset="0"/>
            </a:endParaRPr>
          </a:p>
        </p:txBody>
      </p:sp>
      <p:sp>
        <p:nvSpPr>
          <p:cNvPr id="14" name="Caixa de Texto 13"/>
          <p:cNvSpPr txBox="1"/>
          <p:nvPr/>
        </p:nvSpPr>
        <p:spPr>
          <a:xfrm>
            <a:off x="1494790" y="1970405"/>
            <a:ext cx="142113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Diodo</a:t>
            </a:r>
            <a:endParaRPr lang="pt-BR" altLang="en-US" sz="2800">
              <a:latin typeface="Comic Sans MS" panose="030F0702030302020204" pitchFamily="66" charset="0"/>
              <a:cs typeface="Comic Sans MS" panose="030F0702030302020204" pitchFamily="66" charset="0"/>
            </a:endParaRPr>
          </a:p>
        </p:txBody>
      </p:sp>
      <p:cxnSp>
        <p:nvCxnSpPr>
          <p:cNvPr id="42" name="Conector de Seta Reta 41"/>
          <p:cNvCxnSpPr/>
          <p:nvPr/>
        </p:nvCxnSpPr>
        <p:spPr>
          <a:xfrm>
            <a:off x="8382515" y="1449926"/>
            <a:ext cx="0" cy="1994361"/>
          </a:xfrm>
          <a:prstGeom prst="straightConnector1">
            <a:avLst/>
          </a:prstGeom>
          <a:ln w="28575">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4" name="Conector de Seta Reta 43"/>
          <p:cNvCxnSpPr/>
          <p:nvPr/>
        </p:nvCxnSpPr>
        <p:spPr>
          <a:xfrm>
            <a:off x="7054644" y="3254885"/>
            <a:ext cx="3772930"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7" name="CaixaDeTexto 46"/>
          <p:cNvSpPr txBox="1"/>
          <p:nvPr/>
        </p:nvSpPr>
        <p:spPr>
          <a:xfrm>
            <a:off x="10226975" y="3205874"/>
            <a:ext cx="600710" cy="460375"/>
          </a:xfrm>
          <a:prstGeom prst="rect">
            <a:avLst/>
          </a:prstGeom>
          <a:noFill/>
        </p:spPr>
        <p:txBody>
          <a:bodyPr wrap="none" rtlCol="0">
            <a:spAutoFit/>
          </a:bodyPr>
          <a:lstStyle/>
          <a:p>
            <a:r>
              <a:rPr lang="pt-BR" sz="2400" dirty="0">
                <a:latin typeface="Comic Sans MS" panose="030F0702030302020204" pitchFamily="66" charset="0"/>
                <a:cs typeface="Comic Sans MS" panose="030F0702030302020204" pitchFamily="66" charset="0"/>
              </a:rPr>
              <a:t>VD</a:t>
            </a:r>
            <a:endParaRPr lang="pt-BR" sz="2400" dirty="0">
              <a:latin typeface="Comic Sans MS" panose="030F0702030302020204" pitchFamily="66" charset="0"/>
              <a:cs typeface="Comic Sans MS" panose="030F0702030302020204" pitchFamily="66" charset="0"/>
            </a:endParaRPr>
          </a:p>
        </p:txBody>
      </p:sp>
      <p:sp>
        <p:nvSpPr>
          <p:cNvPr id="48" name="CaixaDeTexto 47"/>
          <p:cNvSpPr txBox="1"/>
          <p:nvPr/>
        </p:nvSpPr>
        <p:spPr>
          <a:xfrm>
            <a:off x="7907934" y="1377275"/>
            <a:ext cx="247015" cy="398780"/>
          </a:xfrm>
          <a:prstGeom prst="rect">
            <a:avLst/>
          </a:prstGeom>
          <a:noFill/>
        </p:spPr>
        <p:txBody>
          <a:bodyPr wrap="none" rtlCol="0">
            <a:spAutoFit/>
          </a:bodyPr>
          <a:lstStyle/>
          <a:p>
            <a:r>
              <a:rPr lang="pt-BR" sz="2000" dirty="0"/>
              <a:t>I</a:t>
            </a:r>
            <a:endParaRPr lang="pt-BR" sz="2000" dirty="0"/>
          </a:p>
        </p:txBody>
      </p:sp>
      <p:cxnSp>
        <p:nvCxnSpPr>
          <p:cNvPr id="15" name="Conector Reto 14"/>
          <p:cNvCxnSpPr/>
          <p:nvPr/>
        </p:nvCxnSpPr>
        <p:spPr>
          <a:xfrm flipV="1">
            <a:off x="6993890" y="3192780"/>
            <a:ext cx="1704975" cy="1333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flipV="1">
            <a:off x="8698865" y="1626235"/>
            <a:ext cx="31750" cy="156654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31" name="CaixaDeTexto 46"/>
          <p:cNvSpPr txBox="1"/>
          <p:nvPr/>
        </p:nvSpPr>
        <p:spPr>
          <a:xfrm>
            <a:off x="8382935" y="3368434"/>
            <a:ext cx="928370" cy="460375"/>
          </a:xfrm>
          <a:prstGeom prst="rect">
            <a:avLst/>
          </a:prstGeom>
          <a:noFill/>
        </p:spPr>
        <p:txBody>
          <a:bodyPr wrap="none" rtlCol="0">
            <a:spAutoFit/>
          </a:bodyPr>
          <a:lstStyle/>
          <a:p>
            <a:r>
              <a:rPr lang="pt-BR" sz="2400" dirty="0">
                <a:latin typeface="Comic Sans MS" panose="030F0702030302020204" pitchFamily="66" charset="0"/>
                <a:cs typeface="Comic Sans MS" panose="030F0702030302020204" pitchFamily="66" charset="0"/>
              </a:rPr>
              <a:t>0,6 V</a:t>
            </a:r>
            <a:endParaRPr lang="pt-BR" sz="2400" dirty="0">
              <a:latin typeface="Comic Sans MS" panose="030F0702030302020204" pitchFamily="66" charset="0"/>
              <a:cs typeface="Comic Sans MS" panose="030F0702030302020204" pitchFamily="66" charset="0"/>
            </a:endParaRPr>
          </a:p>
        </p:txBody>
      </p:sp>
      <p:sp>
        <p:nvSpPr>
          <p:cNvPr id="32" name="Caixa de Texto 31"/>
          <p:cNvSpPr txBox="1"/>
          <p:nvPr/>
        </p:nvSpPr>
        <p:spPr>
          <a:xfrm>
            <a:off x="6332855" y="3869690"/>
            <a:ext cx="5404485" cy="1383665"/>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Modelo mais próximo do real. Inicia a condução quando a tensão está próxima de 0,6 V </a:t>
            </a:r>
            <a:endParaRPr lang="pt-BR" altLang="en-US" sz="2800">
              <a:latin typeface="Comic Sans MS" panose="030F0702030302020204" pitchFamily="66" charset="0"/>
              <a:cs typeface="Comic Sans MS" panose="030F0702030302020204" pitchFamily="66" charset="0"/>
            </a:endParaRPr>
          </a:p>
        </p:txBody>
      </p:sp>
      <p:cxnSp>
        <p:nvCxnSpPr>
          <p:cNvPr id="3" name="Conector Reto 2"/>
          <p:cNvCxnSpPr/>
          <p:nvPr/>
        </p:nvCxnSpPr>
        <p:spPr>
          <a:xfrm flipH="1">
            <a:off x="8684895" y="2758440"/>
            <a:ext cx="13970" cy="72453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m 7" descr="Retificador"/>
          <p:cNvPicPr>
            <a:picLocks noChangeAspect="1"/>
          </p:cNvPicPr>
          <p:nvPr/>
        </p:nvPicPr>
        <p:blipFill>
          <a:blip r:embed="rId1"/>
          <a:srcRect t="4971"/>
          <a:stretch>
            <a:fillRect/>
          </a:stretch>
        </p:blipFill>
        <p:spPr>
          <a:xfrm>
            <a:off x="367030" y="1812290"/>
            <a:ext cx="11150600" cy="4636770"/>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 de Texto 3"/>
          <p:cNvSpPr txBox="1"/>
          <p:nvPr/>
        </p:nvSpPr>
        <p:spPr>
          <a:xfrm>
            <a:off x="5311140" y="3435350"/>
            <a:ext cx="556895" cy="521970"/>
          </a:xfrm>
          <a:prstGeom prst="rect">
            <a:avLst/>
          </a:prstGeom>
          <a:noFill/>
        </p:spPr>
        <p:txBody>
          <a:bodyPr wrap="none" rtlCol="0">
            <a:spAutoFit/>
          </a:bodyPr>
          <a:lstStyle/>
          <a:p>
            <a:r>
              <a:rPr lang="pt-BR" altLang="en-US" sz="2800"/>
              <a:t>Vo</a:t>
            </a:r>
            <a:endParaRPr lang="pt-BR" altLang="en-US" sz="2800"/>
          </a:p>
        </p:txBody>
      </p:sp>
      <p:sp>
        <p:nvSpPr>
          <p:cNvPr id="5" name="Caixa de Texto 4"/>
          <p:cNvSpPr txBox="1"/>
          <p:nvPr/>
        </p:nvSpPr>
        <p:spPr>
          <a:xfrm>
            <a:off x="3959225" y="2635885"/>
            <a:ext cx="653415" cy="521970"/>
          </a:xfrm>
          <a:prstGeom prst="rect">
            <a:avLst/>
          </a:prstGeom>
          <a:noFill/>
        </p:spPr>
        <p:txBody>
          <a:bodyPr wrap="none" rtlCol="0">
            <a:spAutoFit/>
          </a:bodyPr>
          <a:lstStyle/>
          <a:p>
            <a:r>
              <a:rPr lang="pt-BR" altLang="en-US" sz="2800"/>
              <a:t>Vin</a:t>
            </a:r>
            <a:endParaRPr lang="pt-BR" altLang="en-US" sz="2800"/>
          </a:p>
        </p:txBody>
      </p:sp>
      <p:cxnSp>
        <p:nvCxnSpPr>
          <p:cNvPr id="6" name="Conector de Seta Reta 5"/>
          <p:cNvCxnSpPr/>
          <p:nvPr/>
        </p:nvCxnSpPr>
        <p:spPr>
          <a:xfrm flipH="1">
            <a:off x="3017520" y="2273935"/>
            <a:ext cx="15240" cy="36195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7" name="Caixa de Texto 6"/>
          <p:cNvSpPr txBox="1"/>
          <p:nvPr/>
        </p:nvSpPr>
        <p:spPr>
          <a:xfrm>
            <a:off x="1569085" y="2273935"/>
            <a:ext cx="915035" cy="521970"/>
          </a:xfrm>
          <a:prstGeom prst="rect">
            <a:avLst/>
          </a:prstGeom>
          <a:noFill/>
        </p:spPr>
        <p:txBody>
          <a:bodyPr wrap="none" rtlCol="0">
            <a:spAutoFit/>
          </a:bodyPr>
          <a:lstStyle/>
          <a:p>
            <a:r>
              <a:rPr lang="pt-BR" altLang="en-US" sz="2800"/>
              <a:t>0,6 V</a:t>
            </a:r>
            <a:endParaRPr lang="pt-BR" altLang="en-US" sz="2800"/>
          </a:p>
        </p:txBody>
      </p:sp>
      <p:cxnSp>
        <p:nvCxnSpPr>
          <p:cNvPr id="9" name="Conector de Seta Reta 8"/>
          <p:cNvCxnSpPr/>
          <p:nvPr/>
        </p:nvCxnSpPr>
        <p:spPr>
          <a:xfrm flipV="1">
            <a:off x="4314825" y="4123055"/>
            <a:ext cx="2912110" cy="15240"/>
          </a:xfrm>
          <a:prstGeom prst="straightConnector1">
            <a:avLst/>
          </a:prstGeom>
          <a:ln w="38100">
            <a:solidFill>
              <a:srgbClr val="FFC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a:off x="4852035" y="4138295"/>
            <a:ext cx="1837055" cy="521970"/>
          </a:xfrm>
          <a:prstGeom prst="rect">
            <a:avLst/>
          </a:prstGeom>
          <a:noFill/>
        </p:spPr>
        <p:txBody>
          <a:bodyPr wrap="none" rtlCol="0">
            <a:spAutoFit/>
          </a:bodyPr>
          <a:lstStyle/>
          <a:p>
            <a:r>
              <a:rPr lang="pt-BR" altLang="en-US" sz="2800"/>
              <a:t>diodo corta</a:t>
            </a:r>
            <a:endParaRPr lang="pt-BR" altLang="en-US" sz="2800"/>
          </a:p>
        </p:txBody>
      </p:sp>
      <p:sp>
        <p:nvSpPr>
          <p:cNvPr id="11" name="Caixa de Texto 10"/>
          <p:cNvSpPr txBox="1"/>
          <p:nvPr/>
        </p:nvSpPr>
        <p:spPr>
          <a:xfrm>
            <a:off x="2106295" y="4279900"/>
            <a:ext cx="2128520" cy="521970"/>
          </a:xfrm>
          <a:prstGeom prst="rect">
            <a:avLst/>
          </a:prstGeom>
          <a:noFill/>
        </p:spPr>
        <p:txBody>
          <a:bodyPr wrap="none" rtlCol="0">
            <a:spAutoFit/>
          </a:bodyPr>
          <a:lstStyle/>
          <a:p>
            <a:r>
              <a:rPr lang="pt-BR" altLang="en-US" sz="2800"/>
              <a:t>diodo conduz</a:t>
            </a:r>
            <a:endParaRPr lang="pt-BR" altLang="en-US" sz="2800"/>
          </a:p>
        </p:txBody>
      </p:sp>
      <p:cxnSp>
        <p:nvCxnSpPr>
          <p:cNvPr id="12" name="Conector de Seta Reta 11"/>
          <p:cNvCxnSpPr/>
          <p:nvPr/>
        </p:nvCxnSpPr>
        <p:spPr>
          <a:xfrm flipV="1">
            <a:off x="1841500" y="4114165"/>
            <a:ext cx="2393315" cy="23495"/>
          </a:xfrm>
          <a:prstGeom prst="straightConnector1">
            <a:avLst/>
          </a:prstGeom>
          <a:ln w="38100">
            <a:solidFill>
              <a:srgbClr val="FF0000"/>
            </a:solidFill>
            <a:headEnd type="triangle" w="lg" len="med"/>
            <a:tailEnd type="triangle" w="lg" len="med"/>
          </a:ln>
        </p:spPr>
        <p:style>
          <a:lnRef idx="1">
            <a:schemeClr val="dk1"/>
          </a:lnRef>
          <a:fillRef idx="0">
            <a:schemeClr val="dk1"/>
          </a:fillRef>
          <a:effectRef idx="0">
            <a:schemeClr val="dk1"/>
          </a:effectRef>
          <a:fontRef idx="minor">
            <a:schemeClr val="tx1"/>
          </a:fontRef>
        </p:style>
      </p:cxnSp>
      <p:cxnSp>
        <p:nvCxnSpPr>
          <p:cNvPr id="13" name="Conector Reto 12"/>
          <p:cNvCxnSpPr/>
          <p:nvPr/>
        </p:nvCxnSpPr>
        <p:spPr>
          <a:xfrm flipV="1">
            <a:off x="618490" y="3569335"/>
            <a:ext cx="10260330"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1894840" y="336867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a:off x="4249420" y="336867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a:off x="9551670" y="3435350"/>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7226935" y="349567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28" name="Caixa de Texto 27"/>
          <p:cNvSpPr txBox="1"/>
          <p:nvPr/>
        </p:nvSpPr>
        <p:spPr>
          <a:xfrm>
            <a:off x="2152015" y="491490"/>
            <a:ext cx="7399655" cy="1076325"/>
          </a:xfrm>
          <a:prstGeom prst="rect">
            <a:avLst/>
          </a:prstGeom>
          <a:noFill/>
        </p:spPr>
        <p:txBody>
          <a:bodyPr wrap="square" rtlCol="0" anchor="t">
            <a:spAutoFit/>
          </a:bodyPr>
          <a:lstStyle/>
          <a:p>
            <a:pPr algn="l"/>
            <a:r>
              <a:rPr lang="pt-BR" sz="3600" b="1" dirty="0" smtClean="0">
                <a:solidFill>
                  <a:srgbClr val="C00000"/>
                </a:solidFill>
                <a:latin typeface="Comic Sans MS" panose="030F0702030302020204" pitchFamily="66" charset="0"/>
                <a:cs typeface="Comic Sans MS" panose="030F0702030302020204" pitchFamily="66" charset="0"/>
                <a:sym typeface="+mn-ea"/>
              </a:rPr>
              <a:t>Aplicações: </a:t>
            </a:r>
            <a:r>
              <a:rPr lang="pt-BR" sz="3600" b="1" dirty="0" smtClean="0">
                <a:solidFill>
                  <a:schemeClr val="tx1"/>
                </a:solidFill>
                <a:latin typeface="Comic Sans MS" panose="030F0702030302020204" pitchFamily="66" charset="0"/>
                <a:cs typeface="Comic Sans MS" panose="030F0702030302020204" pitchFamily="66" charset="0"/>
                <a:sym typeface="+mn-ea"/>
              </a:rPr>
              <a:t>circuito retificador </a:t>
            </a:r>
            <a:r>
              <a:rPr lang="pt-BR" sz="2800" b="1" dirty="0" smtClean="0">
                <a:solidFill>
                  <a:schemeClr val="tx1"/>
                </a:solidFill>
                <a:latin typeface="Comic Sans MS" panose="030F0702030302020204" pitchFamily="66" charset="0"/>
                <a:cs typeface="Comic Sans MS" panose="030F0702030302020204" pitchFamily="66" charset="0"/>
                <a:sym typeface="+mn-ea"/>
              </a:rPr>
              <a:t>V</a:t>
            </a:r>
            <a:r>
              <a:rPr lang="pt-BR" sz="2800" b="1" baseline="-25000" dirty="0" smtClean="0">
                <a:solidFill>
                  <a:schemeClr val="tx1"/>
                </a:solidFill>
                <a:latin typeface="Comic Sans MS" panose="030F0702030302020204" pitchFamily="66" charset="0"/>
                <a:cs typeface="Comic Sans MS" panose="030F0702030302020204" pitchFamily="66" charset="0"/>
                <a:sym typeface="+mn-ea"/>
              </a:rPr>
              <a:t>in</a:t>
            </a:r>
            <a:r>
              <a:rPr lang="pt-BR" sz="2800" b="1" dirty="0" smtClean="0">
                <a:solidFill>
                  <a:schemeClr val="tx1"/>
                </a:solidFill>
                <a:latin typeface="Comic Sans MS" panose="030F0702030302020204" pitchFamily="66" charset="0"/>
                <a:cs typeface="Comic Sans MS" panose="030F0702030302020204" pitchFamily="66" charset="0"/>
                <a:sym typeface="+mn-ea"/>
              </a:rPr>
              <a:t> = 2.5sen(2</a:t>
            </a:r>
            <a:r>
              <a:rPr lang="pt-BR" sz="2800" b="1" dirty="0" smtClean="0">
                <a:solidFill>
                  <a:schemeClr val="tx1"/>
                </a:solidFill>
                <a:latin typeface="Symbol" panose="05050102010706020507" charset="0"/>
                <a:cs typeface="Symbol" panose="05050102010706020507" charset="0"/>
                <a:sym typeface="+mn-ea"/>
              </a:rPr>
              <a:t>p</a:t>
            </a:r>
            <a:r>
              <a:rPr lang="pt-BR" sz="2800" b="1" dirty="0" smtClean="0">
                <a:solidFill>
                  <a:schemeClr val="tx1"/>
                </a:solidFill>
                <a:latin typeface="Cambria Math" panose="02040503050406030204" pitchFamily="18" charset="0"/>
                <a:cs typeface="Cambria Math" panose="02040503050406030204" pitchFamily="18" charset="0"/>
                <a:sym typeface="+mn-ea"/>
              </a:rPr>
              <a:t>∙</a:t>
            </a:r>
            <a:r>
              <a:rPr lang="pt-BR" sz="2800" b="1" dirty="0" smtClean="0">
                <a:solidFill>
                  <a:schemeClr val="tx1"/>
                </a:solidFill>
                <a:latin typeface="Comic Sans MS" panose="030F0702030302020204" pitchFamily="66" charset="0"/>
                <a:cs typeface="Comic Sans MS" panose="030F0702030302020204" pitchFamily="66" charset="0"/>
                <a:sym typeface="+mn-ea"/>
              </a:rPr>
              <a:t>1K</a:t>
            </a:r>
            <a:r>
              <a:rPr lang="pt-BR" sz="2800" b="1" dirty="0" smtClean="0">
                <a:solidFill>
                  <a:schemeClr val="tx1"/>
                </a:solidFill>
                <a:latin typeface="Cambria Math" panose="02040503050406030204" pitchFamily="18" charset="0"/>
                <a:cs typeface="Cambria Math" panose="02040503050406030204" pitchFamily="18" charset="0"/>
                <a:sym typeface="+mn-ea"/>
              </a:rPr>
              <a:t>∙</a:t>
            </a:r>
            <a:r>
              <a:rPr lang="pt-BR" sz="2800" b="1" dirty="0" smtClean="0">
                <a:solidFill>
                  <a:schemeClr val="tx1"/>
                </a:solidFill>
                <a:latin typeface="Comic Sans MS" panose="030F0702030302020204" pitchFamily="66" charset="0"/>
                <a:cs typeface="Comic Sans MS" panose="030F0702030302020204" pitchFamily="66" charset="0"/>
                <a:sym typeface="+mn-ea"/>
              </a:rPr>
              <a:t>t); R = 10 K</a:t>
            </a:r>
            <a:r>
              <a:rPr lang="pt-BR" sz="2800" b="1" dirty="0" smtClean="0">
                <a:solidFill>
                  <a:schemeClr val="tx1"/>
                </a:solidFill>
                <a:latin typeface="Symbol" panose="05050102010706020507" charset="0"/>
                <a:cs typeface="Symbol" panose="05050102010706020507" charset="0"/>
                <a:sym typeface="+mn-ea"/>
              </a:rPr>
              <a:t>W</a:t>
            </a:r>
            <a:endParaRPr lang="pt-BR" altLang="en-US" sz="2800" b="1" dirty="0" smtClean="0">
              <a:solidFill>
                <a:schemeClr val="tx1"/>
              </a:solidFill>
              <a:latin typeface="Symbol" panose="05050102010706020507" charset="0"/>
              <a:cs typeface="Symbol" panose="05050102010706020507" charset="0"/>
              <a:sym typeface="+mn-ea"/>
            </a:endParaRPr>
          </a:p>
        </p:txBody>
      </p:sp>
      <p:sp>
        <p:nvSpPr>
          <p:cNvPr id="18" name="Forma livre 17"/>
          <p:cNvSpPr/>
          <p:nvPr/>
        </p:nvSpPr>
        <p:spPr>
          <a:xfrm>
            <a:off x="1810385" y="2567940"/>
            <a:ext cx="2580005" cy="1377315"/>
          </a:xfrm>
          <a:custGeom>
            <a:avLst/>
            <a:gdLst>
              <a:gd name="connisteX0" fmla="*/ 0 w 2580005"/>
              <a:gd name="connsiteY0" fmla="*/ 1366137 h 1377449"/>
              <a:gd name="connisteX1" fmla="*/ 196215 w 2580005"/>
              <a:gd name="connsiteY1" fmla="*/ 1184527 h 1377449"/>
              <a:gd name="connisteX2" fmla="*/ 301625 w 2580005"/>
              <a:gd name="connsiteY2" fmla="*/ 928622 h 1377449"/>
              <a:gd name="connisteX3" fmla="*/ 678815 w 2580005"/>
              <a:gd name="connsiteY3" fmla="*/ 355217 h 1377449"/>
              <a:gd name="connisteX4" fmla="*/ 1086485 w 2580005"/>
              <a:gd name="connsiteY4" fmla="*/ 52957 h 1377449"/>
              <a:gd name="connisteX5" fmla="*/ 1388110 w 2580005"/>
              <a:gd name="connsiteY5" fmla="*/ 23112 h 1377449"/>
              <a:gd name="connisteX6" fmla="*/ 1689735 w 2580005"/>
              <a:gd name="connsiteY6" fmla="*/ 219327 h 1377449"/>
              <a:gd name="connisteX7" fmla="*/ 2021840 w 2580005"/>
              <a:gd name="connsiteY7" fmla="*/ 596517 h 1377449"/>
              <a:gd name="connisteX8" fmla="*/ 2399030 w 2580005"/>
              <a:gd name="connsiteY8" fmla="*/ 1245487 h 1377449"/>
              <a:gd name="connisteX9" fmla="*/ 2489835 w 2580005"/>
              <a:gd name="connsiteY9" fmla="*/ 1366137 h 1377449"/>
              <a:gd name="connisteX10" fmla="*/ 2580005 w 2580005"/>
              <a:gd name="connsiteY10" fmla="*/ 1366137 h 1377449"/>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2580005" h="1377449">
                <a:moveTo>
                  <a:pt x="0" y="1366138"/>
                </a:moveTo>
                <a:cubicBezTo>
                  <a:pt x="36830" y="1335023"/>
                  <a:pt x="135890" y="1272158"/>
                  <a:pt x="196215" y="1184528"/>
                </a:cubicBezTo>
                <a:cubicBezTo>
                  <a:pt x="256540" y="1096898"/>
                  <a:pt x="205105" y="1094358"/>
                  <a:pt x="301625" y="928623"/>
                </a:cubicBezTo>
                <a:cubicBezTo>
                  <a:pt x="398145" y="762888"/>
                  <a:pt x="521970" y="530478"/>
                  <a:pt x="678815" y="355218"/>
                </a:cubicBezTo>
                <a:cubicBezTo>
                  <a:pt x="835660" y="179958"/>
                  <a:pt x="944880" y="119633"/>
                  <a:pt x="1086485" y="52958"/>
                </a:cubicBezTo>
                <a:cubicBezTo>
                  <a:pt x="1228090" y="-13717"/>
                  <a:pt x="1267460" y="-9907"/>
                  <a:pt x="1388110" y="23113"/>
                </a:cubicBezTo>
                <a:cubicBezTo>
                  <a:pt x="1508760" y="56133"/>
                  <a:pt x="1562735" y="104393"/>
                  <a:pt x="1689735" y="219328"/>
                </a:cubicBezTo>
                <a:cubicBezTo>
                  <a:pt x="1816735" y="334263"/>
                  <a:pt x="1880235" y="391413"/>
                  <a:pt x="2021840" y="596518"/>
                </a:cubicBezTo>
                <a:cubicBezTo>
                  <a:pt x="2163445" y="801623"/>
                  <a:pt x="2305685" y="1091818"/>
                  <a:pt x="2399030" y="1245488"/>
                </a:cubicBezTo>
                <a:cubicBezTo>
                  <a:pt x="2492375" y="1399158"/>
                  <a:pt x="2453640" y="1342008"/>
                  <a:pt x="2489835" y="1366138"/>
                </a:cubicBezTo>
                <a:cubicBezTo>
                  <a:pt x="2526030" y="1390268"/>
                  <a:pt x="2563495" y="1368678"/>
                  <a:pt x="2580005" y="1366138"/>
                </a:cubicBezTo>
              </a:path>
            </a:pathLst>
          </a:custGeom>
          <a:noFill/>
          <a:ln w="412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9" name="Forma livre 18"/>
          <p:cNvSpPr/>
          <p:nvPr/>
        </p:nvSpPr>
        <p:spPr>
          <a:xfrm>
            <a:off x="4360545" y="3873500"/>
            <a:ext cx="2884805" cy="47625"/>
          </a:xfrm>
          <a:custGeom>
            <a:avLst/>
            <a:gdLst>
              <a:gd name="connisteX0" fmla="*/ 0 w 2884765"/>
              <a:gd name="connsiteY0" fmla="*/ 29845 h 47466"/>
              <a:gd name="connisteX1" fmla="*/ 678815 w 2884765"/>
              <a:gd name="connsiteY1" fmla="*/ 29845 h 47466"/>
              <a:gd name="connisteX2" fmla="*/ 1931035 w 2884765"/>
              <a:gd name="connsiteY2" fmla="*/ 45085 h 47466"/>
              <a:gd name="connisteX3" fmla="*/ 2670810 w 2884765"/>
              <a:gd name="connsiteY3" fmla="*/ 45085 h 47466"/>
              <a:gd name="connisteX4" fmla="*/ 2866390 w 2884765"/>
              <a:gd name="connsiteY4" fmla="*/ 29845 h 47466"/>
              <a:gd name="connisteX5" fmla="*/ 2866390 w 2884765"/>
              <a:gd name="connsiteY5" fmla="*/ 0 h 4746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884766" h="47466">
                <a:moveTo>
                  <a:pt x="0" y="29845"/>
                </a:moveTo>
                <a:cubicBezTo>
                  <a:pt x="110490" y="29845"/>
                  <a:pt x="292735" y="26670"/>
                  <a:pt x="678815" y="29845"/>
                </a:cubicBezTo>
                <a:cubicBezTo>
                  <a:pt x="1064895" y="33020"/>
                  <a:pt x="1532890" y="41910"/>
                  <a:pt x="1931035" y="45085"/>
                </a:cubicBezTo>
                <a:cubicBezTo>
                  <a:pt x="2329180" y="48260"/>
                  <a:pt x="2483485" y="48260"/>
                  <a:pt x="2670810" y="45085"/>
                </a:cubicBezTo>
                <a:cubicBezTo>
                  <a:pt x="2858135" y="41910"/>
                  <a:pt x="2827020" y="38735"/>
                  <a:pt x="2866390" y="29845"/>
                </a:cubicBezTo>
                <a:cubicBezTo>
                  <a:pt x="2905760" y="20955"/>
                  <a:pt x="2870200" y="5715"/>
                  <a:pt x="2866390" y="0"/>
                </a:cubicBezTo>
              </a:path>
            </a:pathLst>
          </a:custGeom>
          <a:noFill/>
          <a:ln w="476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0" name="Conector Reto 12"/>
          <p:cNvCxnSpPr/>
          <p:nvPr/>
        </p:nvCxnSpPr>
        <p:spPr>
          <a:xfrm flipV="1">
            <a:off x="770890" y="3939453"/>
            <a:ext cx="10260330"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7" name="Forma livre 26"/>
          <p:cNvSpPr/>
          <p:nvPr/>
        </p:nvSpPr>
        <p:spPr>
          <a:xfrm>
            <a:off x="2195195" y="1792605"/>
            <a:ext cx="328295" cy="1124585"/>
          </a:xfrm>
          <a:custGeom>
            <a:avLst/>
            <a:gdLst>
              <a:gd name="connsiteX0" fmla="*/ 308208 w 328086"/>
              <a:gd name="connsiteY0" fmla="*/ 0 h 1242391"/>
              <a:gd name="connsiteX1" fmla="*/ 69668 w 328086"/>
              <a:gd name="connsiteY1" fmla="*/ 208721 h 1242391"/>
              <a:gd name="connsiteX2" fmla="*/ 95 w 328086"/>
              <a:gd name="connsiteY2" fmla="*/ 606287 h 1242391"/>
              <a:gd name="connsiteX3" fmla="*/ 79608 w 328086"/>
              <a:gd name="connsiteY3" fmla="*/ 1023730 h 1242391"/>
              <a:gd name="connsiteX4" fmla="*/ 328086 w 328086"/>
              <a:gd name="connsiteY4" fmla="*/ 1242391 h 1242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86" h="1242391">
                <a:moveTo>
                  <a:pt x="308208" y="0"/>
                </a:moveTo>
                <a:cubicBezTo>
                  <a:pt x="214614" y="53836"/>
                  <a:pt x="121020" y="107673"/>
                  <a:pt x="69668" y="208721"/>
                </a:cubicBezTo>
                <a:cubicBezTo>
                  <a:pt x="18316" y="309769"/>
                  <a:pt x="-1562" y="470452"/>
                  <a:pt x="95" y="606287"/>
                </a:cubicBezTo>
                <a:cubicBezTo>
                  <a:pt x="1752" y="742122"/>
                  <a:pt x="24943" y="917713"/>
                  <a:pt x="79608" y="1023730"/>
                </a:cubicBezTo>
                <a:cubicBezTo>
                  <a:pt x="134273" y="1129747"/>
                  <a:pt x="231179" y="1186069"/>
                  <a:pt x="328086" y="1242391"/>
                </a:cubicBezTo>
              </a:path>
            </a:pathLst>
          </a:custGeom>
          <a:noFill/>
          <a:ln>
            <a:prstDash val="dashDot"/>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CaixaDeTexto 29"/>
          <p:cNvSpPr txBox="1"/>
          <p:nvPr/>
        </p:nvSpPr>
        <p:spPr>
          <a:xfrm>
            <a:off x="2195242" y="2226813"/>
            <a:ext cx="419667" cy="400110"/>
          </a:xfrm>
          <a:prstGeom prst="rect">
            <a:avLst/>
          </a:prstGeom>
          <a:noFill/>
        </p:spPr>
        <p:txBody>
          <a:bodyPr wrap="none" rtlCol="0">
            <a:spAutoFit/>
          </a:bodyPr>
          <a:lstStyle/>
          <a:p>
            <a:r>
              <a:rPr lang="pt-BR" sz="2000" dirty="0" smtClean="0"/>
              <a:t>V</a:t>
            </a:r>
            <a:r>
              <a:rPr lang="pt-BR" sz="2000" baseline="-25000" dirty="0"/>
              <a:t>C</a:t>
            </a:r>
            <a:endParaRPr lang="pt-BR" sz="2000" dirty="0"/>
          </a:p>
        </p:txBody>
      </p:sp>
      <p:sp>
        <p:nvSpPr>
          <p:cNvPr id="32" name="CaixaDeTexto 31"/>
          <p:cNvSpPr txBox="1"/>
          <p:nvPr/>
        </p:nvSpPr>
        <p:spPr>
          <a:xfrm>
            <a:off x="2690553" y="2261165"/>
            <a:ext cx="646267" cy="400110"/>
          </a:xfrm>
          <a:prstGeom prst="rect">
            <a:avLst/>
          </a:prstGeom>
          <a:noFill/>
        </p:spPr>
        <p:txBody>
          <a:bodyPr wrap="none" rtlCol="0">
            <a:spAutoFit/>
          </a:bodyPr>
          <a:lstStyle/>
          <a:p>
            <a:r>
              <a:rPr lang="pt-BR" sz="2000" dirty="0" smtClean="0"/>
              <a:t>1/</a:t>
            </a:r>
            <a:r>
              <a:rPr lang="pt-BR" sz="2000" dirty="0" err="1" smtClean="0"/>
              <a:t>sC</a:t>
            </a:r>
            <a:endParaRPr lang="pt-BR" sz="2000" dirty="0"/>
          </a:p>
        </p:txBody>
      </p:sp>
      <p:sp>
        <p:nvSpPr>
          <p:cNvPr id="33" name="Elipse 32"/>
          <p:cNvSpPr/>
          <p:nvPr/>
        </p:nvSpPr>
        <p:spPr>
          <a:xfrm>
            <a:off x="3534485" y="2040352"/>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33"/>
          <p:cNvCxnSpPr/>
          <p:nvPr/>
        </p:nvCxnSpPr>
        <p:spPr>
          <a:xfrm flipH="1">
            <a:off x="3723572" y="2132706"/>
            <a:ext cx="0" cy="363994"/>
          </a:xfrm>
          <a:prstGeom prst="straightConnector1">
            <a:avLst/>
          </a:prstGeom>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sp>
        <p:nvSpPr>
          <p:cNvPr id="36" name="Forma livre 35"/>
          <p:cNvSpPr/>
          <p:nvPr/>
        </p:nvSpPr>
        <p:spPr>
          <a:xfrm>
            <a:off x="2733007" y="1646506"/>
            <a:ext cx="993913" cy="397566"/>
          </a:xfrm>
          <a:custGeom>
            <a:avLst/>
            <a:gdLst>
              <a:gd name="connsiteX0" fmla="*/ 0 w 993913"/>
              <a:gd name="connsiteY0" fmla="*/ 109331 h 397566"/>
              <a:gd name="connsiteX1" fmla="*/ 0 w 993913"/>
              <a:gd name="connsiteY1" fmla="*/ 19879 h 397566"/>
              <a:gd name="connsiteX2" fmla="*/ 993913 w 993913"/>
              <a:gd name="connsiteY2" fmla="*/ 0 h 397566"/>
              <a:gd name="connsiteX3" fmla="*/ 983974 w 993913"/>
              <a:gd name="connsiteY3" fmla="*/ 397566 h 397566"/>
            </a:gdLst>
            <a:ahLst/>
            <a:cxnLst>
              <a:cxn ang="0">
                <a:pos x="connsiteX0" y="connsiteY0"/>
              </a:cxn>
              <a:cxn ang="0">
                <a:pos x="connsiteX1" y="connsiteY1"/>
              </a:cxn>
              <a:cxn ang="0">
                <a:pos x="connsiteX2" y="connsiteY2"/>
              </a:cxn>
              <a:cxn ang="0">
                <a:pos x="connsiteX3" y="connsiteY3"/>
              </a:cxn>
            </a:cxnLst>
            <a:rect l="l" t="t" r="r" b="b"/>
            <a:pathLst>
              <a:path w="993913" h="397566">
                <a:moveTo>
                  <a:pt x="0" y="109331"/>
                </a:moveTo>
                <a:lnTo>
                  <a:pt x="0" y="19879"/>
                </a:lnTo>
                <a:lnTo>
                  <a:pt x="993913" y="0"/>
                </a:lnTo>
                <a:lnTo>
                  <a:pt x="983974" y="397566"/>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8" name="Conector Reto 37"/>
          <p:cNvCxnSpPr/>
          <p:nvPr/>
        </p:nvCxnSpPr>
        <p:spPr>
          <a:xfrm flipH="1" flipV="1">
            <a:off x="2729539" y="2917044"/>
            <a:ext cx="1855" cy="26722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1" name="Grupo 70"/>
          <p:cNvGrpSpPr/>
          <p:nvPr/>
        </p:nvGrpSpPr>
        <p:grpSpPr>
          <a:xfrm>
            <a:off x="2378104" y="1743061"/>
            <a:ext cx="695448" cy="922531"/>
            <a:chOff x="3101300" y="2564296"/>
            <a:chExt cx="695448" cy="922531"/>
          </a:xfrm>
        </p:grpSpPr>
        <p:cxnSp>
          <p:nvCxnSpPr>
            <p:cNvPr id="72" name="Conector Reto 71"/>
            <p:cNvCxnSpPr/>
            <p:nvPr/>
          </p:nvCxnSpPr>
          <p:spPr>
            <a:xfrm>
              <a:off x="3101300" y="2971782"/>
              <a:ext cx="69544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a:off x="3101300" y="3082636"/>
              <a:ext cx="69544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V="1">
              <a:off x="3458817" y="2564296"/>
              <a:ext cx="0" cy="40748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V="1">
              <a:off x="3458817" y="3079341"/>
              <a:ext cx="0" cy="40748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6" name="Forma livre 75"/>
          <p:cNvSpPr/>
          <p:nvPr/>
        </p:nvSpPr>
        <p:spPr>
          <a:xfrm>
            <a:off x="2733007" y="2600682"/>
            <a:ext cx="983974" cy="337931"/>
          </a:xfrm>
          <a:custGeom>
            <a:avLst/>
            <a:gdLst>
              <a:gd name="connsiteX0" fmla="*/ 983974 w 983974"/>
              <a:gd name="connsiteY0" fmla="*/ 0 h 337931"/>
              <a:gd name="connsiteX1" fmla="*/ 974035 w 983974"/>
              <a:gd name="connsiteY1" fmla="*/ 337931 h 337931"/>
              <a:gd name="connsiteX2" fmla="*/ 0 w 983974"/>
              <a:gd name="connsiteY2" fmla="*/ 337931 h 337931"/>
              <a:gd name="connsiteX3" fmla="*/ 0 w 983974"/>
              <a:gd name="connsiteY3" fmla="*/ 29818 h 337931"/>
            </a:gdLst>
            <a:ahLst/>
            <a:cxnLst>
              <a:cxn ang="0">
                <a:pos x="connsiteX0" y="connsiteY0"/>
              </a:cxn>
              <a:cxn ang="0">
                <a:pos x="connsiteX1" y="connsiteY1"/>
              </a:cxn>
              <a:cxn ang="0">
                <a:pos x="connsiteX2" y="connsiteY2"/>
              </a:cxn>
              <a:cxn ang="0">
                <a:pos x="connsiteX3" y="connsiteY3"/>
              </a:cxn>
            </a:cxnLst>
            <a:rect l="l" t="t" r="r" b="b"/>
            <a:pathLst>
              <a:path w="983974" h="337931">
                <a:moveTo>
                  <a:pt x="983974" y="0"/>
                </a:moveTo>
                <a:lnTo>
                  <a:pt x="974035" y="337931"/>
                </a:lnTo>
                <a:lnTo>
                  <a:pt x="0" y="337931"/>
                </a:lnTo>
                <a:lnTo>
                  <a:pt x="0" y="29818"/>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7" name="CaixaDeTexto 76"/>
          <p:cNvSpPr txBox="1"/>
          <p:nvPr/>
        </p:nvSpPr>
        <p:spPr>
          <a:xfrm>
            <a:off x="3911266" y="1953313"/>
            <a:ext cx="1317625" cy="398780"/>
          </a:xfrm>
          <a:prstGeom prst="rect">
            <a:avLst/>
          </a:prstGeom>
          <a:noFill/>
        </p:spPr>
        <p:txBody>
          <a:bodyPr wrap="none" rtlCol="0">
            <a:spAutoFit/>
          </a:bodyPr>
          <a:lstStyle/>
          <a:p>
            <a:r>
              <a:rPr lang="pt-BR" sz="2000" dirty="0" smtClean="0"/>
              <a:t>C</a:t>
            </a:r>
            <a:r>
              <a:rPr lang="pt-BR" sz="2000" dirty="0"/>
              <a:t>Vc(0)</a:t>
            </a:r>
            <a:r>
              <a:rPr lang="pt-BR" sz="2000" dirty="0" smtClean="0">
                <a:latin typeface="Symbol" panose="05050102010706020507" pitchFamily="18" charset="2"/>
              </a:rPr>
              <a:t>d</a:t>
            </a:r>
            <a:r>
              <a:rPr lang="pt-BR" sz="2000" dirty="0" smtClean="0"/>
              <a:t>(t)  </a:t>
            </a:r>
            <a:endParaRPr lang="pt-BR" sz="2000" dirty="0"/>
          </a:p>
        </p:txBody>
      </p:sp>
      <p:grpSp>
        <p:nvGrpSpPr>
          <p:cNvPr id="20" name="Grupo 19"/>
          <p:cNvGrpSpPr/>
          <p:nvPr/>
        </p:nvGrpSpPr>
        <p:grpSpPr>
          <a:xfrm rot="16200000">
            <a:off x="1083945" y="2174875"/>
            <a:ext cx="1273175" cy="255270"/>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 name="Conector Reto 2"/>
          <p:cNvCxnSpPr>
            <a:stCxn id="36" idx="1"/>
          </p:cNvCxnSpPr>
          <p:nvPr/>
        </p:nvCxnSpPr>
        <p:spPr>
          <a:xfrm flipH="1" flipV="1">
            <a:off x="1724025" y="1665605"/>
            <a:ext cx="1022350" cy="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flipH="1" flipV="1">
            <a:off x="1722755" y="2938780"/>
            <a:ext cx="1022350" cy="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2627496" y="3184378"/>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 de Texto 8"/>
          <p:cNvSpPr txBox="1"/>
          <p:nvPr/>
        </p:nvSpPr>
        <p:spPr>
          <a:xfrm>
            <a:off x="394335" y="416560"/>
            <a:ext cx="7399655" cy="645160"/>
          </a:xfrm>
          <a:prstGeom prst="rect">
            <a:avLst/>
          </a:prstGeom>
          <a:noFill/>
        </p:spPr>
        <p:txBody>
          <a:bodyPr wrap="square" rtlCol="0" anchor="t">
            <a:spAutoFit/>
          </a:bodyPr>
          <a:lstStyle/>
          <a:p>
            <a:pPr algn="l"/>
            <a:r>
              <a:rPr lang="pt-BR" sz="3600" b="1" dirty="0" smtClean="0">
                <a:solidFill>
                  <a:srgbClr val="C00000"/>
                </a:solidFill>
                <a:latin typeface="Comic Sans MS" panose="030F0702030302020204" pitchFamily="66" charset="0"/>
                <a:cs typeface="Comic Sans MS" panose="030F0702030302020204" pitchFamily="66" charset="0"/>
                <a:sym typeface="+mn-ea"/>
              </a:rPr>
              <a:t>Lembrança</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p:sp>
        <p:nvSpPr>
          <p:cNvPr id="10" name="CaixaDeTexto 31"/>
          <p:cNvSpPr txBox="1"/>
          <p:nvPr/>
        </p:nvSpPr>
        <p:spPr>
          <a:xfrm>
            <a:off x="1272598" y="2135435"/>
            <a:ext cx="320675" cy="398780"/>
          </a:xfrm>
          <a:prstGeom prst="rect">
            <a:avLst/>
          </a:prstGeom>
          <a:noFill/>
        </p:spPr>
        <p:txBody>
          <a:bodyPr wrap="none" rtlCol="0">
            <a:spAutoFit/>
          </a:bodyPr>
          <a:lstStyle/>
          <a:p>
            <a:r>
              <a:rPr lang="pt-BR" sz="2000" dirty="0"/>
              <a:t>R</a:t>
            </a:r>
            <a:endParaRPr lang="pt-BR" sz="2000" dirty="0"/>
          </a:p>
        </p:txBody>
      </p:sp>
      <mc:AlternateContent xmlns:mc="http://schemas.openxmlformats.org/markup-compatibility/2006">
        <mc:Choice xmlns:a14="http://schemas.microsoft.com/office/drawing/2010/main" Requires="a14">
          <p:sp>
            <p:nvSpPr>
              <p:cNvPr id="99" name="CaixaDeTexto 41"/>
              <p:cNvSpPr txBox="1"/>
              <p:nvPr/>
            </p:nvSpPr>
            <p:spPr>
              <a:xfrm>
                <a:off x="5881908" y="1173613"/>
                <a:ext cx="5307330" cy="2018665"/>
              </a:xfrm>
              <a:prstGeom prst="rect">
                <a:avLst/>
              </a:prstGeom>
              <a:noFill/>
              <a:ln w="25400">
                <a:noFill/>
              </a:ln>
            </p:spPr>
            <p:txBody>
              <a:bodyPr wrap="none" rtlCol="0">
                <a:spAutoFit/>
              </a:bodyPr>
              <a:lstStyle/>
              <a:p>
                <a:pPr algn="l"/>
                <a:r>
                  <a:rPr lang="pt-BR" sz="3600" dirty="0" smtClean="0"/>
                  <a:t> </a:t>
                </a:r>
                <a14:m>
                  <m:oMath xmlns:m="http://schemas.openxmlformats.org/officeDocument/2006/math">
                    <m:sSub>
                      <m:sSubPr>
                        <m:ctrlPr>
                          <a:rPr 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𝑐</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𝑠</m:t>
                    </m:r>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𝐶𝑉</m:t>
                        </m:r>
                      </m:e>
                      <m:sub>
                        <m:r>
                          <a:rPr lang="en-US" altLang="pt-BR" sz="2800" i="1" dirty="0" smtClean="0">
                            <a:latin typeface="Cambria Math" panose="02040503050406030204" pitchFamily="18" charset="0"/>
                            <a:cs typeface="Cambria Math" panose="02040503050406030204" pitchFamily="18" charset="0"/>
                          </a:rPr>
                          <m:t>𝐶</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𝑅</m:t>
                        </m:r>
                        <m:f>
                          <m:fPr>
                            <m:type m:val="skw"/>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r>
                              <a:rPr lang="en-US" altLang="pt-BR" sz="2800" i="1" dirty="0" smtClean="0">
                                <a:latin typeface="Cambria Math" panose="02040503050406030204" pitchFamily="18" charset="0"/>
                                <a:cs typeface="Cambria Math" panose="02040503050406030204" pitchFamily="18" charset="0"/>
                              </a:rPr>
                              <m:t>𝑠𝐶</m:t>
                            </m:r>
                          </m:den>
                        </m:f>
                      </m:num>
                      <m:den>
                        <m:r>
                          <a:rPr lang="en-US" altLang="pt-BR" sz="2800" i="1" dirty="0" smtClean="0">
                            <a:latin typeface="Cambria Math" panose="02040503050406030204" pitchFamily="18" charset="0"/>
                            <a:cs typeface="Cambria Math" panose="02040503050406030204" pitchFamily="18" charset="0"/>
                          </a:rPr>
                          <m:t>𝑅</m:t>
                        </m:r>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r>
                              <a:rPr lang="en-US" altLang="pt-BR" sz="2800" i="1" dirty="0" smtClean="0">
                                <a:latin typeface="Cambria Math" panose="02040503050406030204" pitchFamily="18" charset="0"/>
                                <a:cs typeface="Cambria Math" panose="02040503050406030204" pitchFamily="18" charset="0"/>
                              </a:rPr>
                              <m:t>𝑠𝐶</m:t>
                            </m:r>
                          </m:den>
                        </m:f>
                      </m:den>
                    </m:f>
                    <m:r>
                      <a:rPr lang="en-US" altLang="pt-BR" sz="2800" i="1" dirty="0" smtClean="0">
                        <a:latin typeface="Cambria Math" panose="02040503050406030204" pitchFamily="18" charset="0"/>
                        <a:cs typeface="Cambria Math" panose="02040503050406030204" pitchFamily="18" charset="0"/>
                      </a:rPr>
                      <m:t>=</m:t>
                    </m:r>
                  </m:oMath>
                </a14:m>
                <a:endParaRPr lang="en-US" altLang="pt-BR" sz="2800" i="1" dirty="0" smtClean="0">
                  <a:latin typeface="Cambria Math" panose="02040503050406030204" pitchFamily="18" charset="0"/>
                  <a:cs typeface="Cambria Math" panose="02040503050406030204" pitchFamily="18" charset="0"/>
                </a:endParaRPr>
              </a:p>
              <a:p>
                <a:pPr algn="l"/>
                <a14:m>
                  <m:oMathPara xmlns:m="http://schemas.openxmlformats.org/officeDocument/2006/math">
                    <m:oMathParaPr>
                      <m:jc m:val="left"/>
                    </m:oMathParaPr>
                    <m:oMath xmlns:m="http://schemas.openxmlformats.org/officeDocument/2006/math">
                      <m:r>
                        <a:rPr lang="en-US" altLang="pt-BR" sz="2800" i="1" dirty="0" smtClean="0">
                          <a:latin typeface="Cambria Math" panose="02040503050406030204" pitchFamily="18" charset="0"/>
                          <a:cs typeface="Cambria Math" panose="02040503050406030204" pitchFamily="18" charset="0"/>
                        </a:rPr>
                        <m:t>𝐶</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𝑐</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𝑅</m:t>
                          </m:r>
                        </m:num>
                        <m:den>
                          <m:r>
                            <a:rPr lang="en-US" altLang="pt-BR" sz="2800" i="1" dirty="0" smtClean="0">
                              <a:latin typeface="Cambria Math" panose="02040503050406030204" pitchFamily="18" charset="0"/>
                              <a:cs typeface="Cambria Math" panose="02040503050406030204" pitchFamily="18" charset="0"/>
                            </a:rPr>
                            <m:t>𝑠𝐶𝑅</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1</m:t>
                          </m:r>
                        </m:den>
                      </m:f>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𝐶</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r>
                            <a:rPr lang="en-US" altLang="pt-BR" sz="2800" i="1" dirty="0" smtClean="0">
                              <a:latin typeface="Cambria Math" panose="02040503050406030204" pitchFamily="18" charset="0"/>
                              <a:cs typeface="Cambria Math" panose="02040503050406030204" pitchFamily="18" charset="0"/>
                            </a:rPr>
                            <m:t>𝑠</m:t>
                          </m:r>
                          <m:r>
                            <a:rPr lang="en-US" altLang="pt-BR" sz="2800" i="1" dirty="0" smtClean="0">
                              <a:latin typeface="Cambria Math" panose="02040503050406030204" pitchFamily="18" charset="0"/>
                              <a:cs typeface="Cambria Math" panose="02040503050406030204" pitchFamily="18" charset="0"/>
                            </a:rPr>
                            <m:t>+</m:t>
                          </m:r>
                          <m:f>
                            <m:fPr>
                              <m:type m:val="skw"/>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r>
                                <a:rPr lang="en-US" altLang="pt-BR" sz="2800" i="1" dirty="0" smtClean="0">
                                  <a:latin typeface="Cambria Math" panose="02040503050406030204" pitchFamily="18" charset="0"/>
                                  <a:cs typeface="Cambria Math" panose="02040503050406030204" pitchFamily="18" charset="0"/>
                                </a:rPr>
                                <m:t>𝑅𝐶</m:t>
                              </m:r>
                            </m:den>
                          </m:f>
                        </m:den>
                      </m:f>
                    </m:oMath>
                  </m:oMathPara>
                </a14:m>
                <a:endParaRPr lang="en-US" altLang="pt-BR" sz="2800" i="1" dirty="0" smtClean="0">
                  <a:latin typeface="Cambria Math" panose="02040503050406030204" pitchFamily="18" charset="0"/>
                  <a:cs typeface="Cambria Math" panose="02040503050406030204" pitchFamily="18" charset="0"/>
                </a:endParaRPr>
              </a:p>
            </p:txBody>
          </p:sp>
        </mc:Choice>
        <mc:Fallback>
          <p:sp>
            <p:nvSpPr>
              <p:cNvPr id="99" name="CaixaDeTexto 41"/>
              <p:cNvSpPr txBox="1">
                <a:spLocks noRot="1" noChangeAspect="1" noMove="1" noResize="1" noEditPoints="1" noAdjustHandles="1" noChangeArrowheads="1" noChangeShapeType="1" noTextEdit="1"/>
              </p:cNvSpPr>
              <p:nvPr/>
            </p:nvSpPr>
            <p:spPr>
              <a:xfrm>
                <a:off x="5881908" y="1173613"/>
                <a:ext cx="5307330" cy="2018665"/>
              </a:xfrm>
              <a:prstGeom prst="rect">
                <a:avLst/>
              </a:prstGeom>
              <a:blipFill rotWithShape="1">
                <a:blip r:embed="rId1"/>
                <a:stretch>
                  <a:fillRect l="-10" t="-7" r="-133" b="7"/>
                </a:stretch>
              </a:blipFill>
              <a:ln w="25400">
                <a:no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 name="CaixaDeTexto 41"/>
              <p:cNvSpPr txBox="1"/>
              <p:nvPr/>
            </p:nvSpPr>
            <p:spPr>
              <a:xfrm>
                <a:off x="5881908" y="3358648"/>
                <a:ext cx="3345815" cy="647700"/>
              </a:xfrm>
              <a:prstGeom prst="rect">
                <a:avLst/>
              </a:prstGeom>
              <a:noFill/>
              <a:ln w="25400">
                <a:noFill/>
              </a:ln>
            </p:spPr>
            <p:txBody>
              <a:bodyPr wrap="none" rtlCol="0">
                <a:spAutoFit/>
              </a:bodyPr>
              <a:lstStyle/>
              <a:p>
                <a:pPr algn="l"/>
                <a:r>
                  <a:rPr lang="pt-BR" sz="3600" dirty="0" smtClean="0"/>
                  <a:t> </a:t>
                </a:r>
                <a14:m>
                  <m:oMath xmlns:m="http://schemas.openxmlformats.org/officeDocument/2006/math">
                    <m:sSub>
                      <m:sSubPr>
                        <m:ctrlPr>
                          <a:rPr 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𝐶</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𝑡</m:t>
                    </m:r>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𝐶</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sSup>
                      <m:sSupPr>
                        <m:ctrlPr>
                          <a:rPr lang="en-US" altLang="pt-BR" sz="2800" i="1" dirty="0" smtClean="0">
                            <a:latin typeface="Cambria Math" panose="02040503050406030204" pitchFamily="18" charset="0"/>
                            <a:cs typeface="Cambria Math" panose="02040503050406030204" pitchFamily="18" charset="0"/>
                          </a:rPr>
                        </m:ctrlPr>
                      </m:sSupPr>
                      <m:e>
                        <m:r>
                          <a:rPr lang="en-US" altLang="pt-BR" sz="2800" i="1" dirty="0" smtClean="0">
                            <a:latin typeface="Cambria Math" panose="02040503050406030204" pitchFamily="18" charset="0"/>
                            <a:cs typeface="Cambria Math" panose="02040503050406030204" pitchFamily="18" charset="0"/>
                          </a:rPr>
                          <m:t>𝑒</m:t>
                        </m:r>
                      </m:e>
                      <m:sup>
                        <m:r>
                          <a:rPr lang="en-US" altLang="pt-BR" sz="2800" i="1" dirty="0" smtClean="0">
                            <a:latin typeface="Cambria Math" panose="02040503050406030204" pitchFamily="18" charset="0"/>
                            <a:cs typeface="Cambria Math" panose="02040503050406030204" pitchFamily="18" charset="0"/>
                          </a:rPr>
                          <m:t>−</m:t>
                        </m:r>
                        <m:f>
                          <m:fPr>
                            <m:type m:val="skw"/>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𝑡</m:t>
                            </m:r>
                          </m:num>
                          <m:den>
                            <m:r>
                              <a:rPr lang="en-US" altLang="pt-BR" sz="2800" i="1" dirty="0" smtClean="0">
                                <a:latin typeface="Cambria Math" panose="02040503050406030204" pitchFamily="18" charset="0"/>
                                <a:cs typeface="Cambria Math" panose="02040503050406030204" pitchFamily="18" charset="0"/>
                              </a:rPr>
                              <m:t>𝑅𝐶</m:t>
                            </m:r>
                          </m:den>
                        </m:f>
                      </m:sup>
                    </m:sSup>
                  </m:oMath>
                </a14:m>
                <a:endParaRPr lang="en-US" altLang="pt-BR" sz="2800" i="1" dirty="0" smtClean="0">
                  <a:latin typeface="Cambria Math" panose="02040503050406030204" pitchFamily="18" charset="0"/>
                  <a:cs typeface="Cambria Math" panose="02040503050406030204" pitchFamily="18" charset="0"/>
                </a:endParaRPr>
              </a:p>
            </p:txBody>
          </p:sp>
        </mc:Choice>
        <mc:Fallback>
          <p:sp>
            <p:nvSpPr>
              <p:cNvPr id="11" name="CaixaDeTexto 41"/>
              <p:cNvSpPr txBox="1">
                <a:spLocks noRot="1" noChangeAspect="1" noMove="1" noResize="1" noEditPoints="1" noAdjustHandles="1" noChangeArrowheads="1" noChangeShapeType="1" noTextEdit="1"/>
              </p:cNvSpPr>
              <p:nvPr/>
            </p:nvSpPr>
            <p:spPr>
              <a:xfrm>
                <a:off x="5881908" y="3358648"/>
                <a:ext cx="3345815" cy="647700"/>
              </a:xfrm>
              <a:prstGeom prst="rect">
                <a:avLst/>
              </a:prstGeom>
              <a:blipFill rotWithShape="1">
                <a:blip r:embed="rId2"/>
                <a:stretch>
                  <a:fillRect l="-16" t="-21" r="-212" b="21"/>
                </a:stretch>
              </a:blipFill>
              <a:ln w="25400">
                <a:noFill/>
              </a:ln>
            </p:spPr>
            <p:txBody>
              <a:bodyPr/>
              <a:lstStyle/>
              <a:p>
                <a:r>
                  <a:rPr lang="pt-BR" altLang="en-US">
                    <a:noFill/>
                  </a:rPr>
                  <a:t> </a:t>
                </a:r>
              </a:p>
            </p:txBody>
          </p:sp>
        </mc:Fallback>
      </mc:AlternateContent>
      <p:cxnSp>
        <p:nvCxnSpPr>
          <p:cNvPr id="42" name="Conector de Seta Reta 41"/>
          <p:cNvCxnSpPr/>
          <p:nvPr/>
        </p:nvCxnSpPr>
        <p:spPr>
          <a:xfrm>
            <a:off x="2403990" y="3999451"/>
            <a:ext cx="0" cy="1994361"/>
          </a:xfrm>
          <a:prstGeom prst="straightConnector1">
            <a:avLst/>
          </a:prstGeom>
          <a:ln w="28575">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4" name="Conector de Seta Reta 43"/>
          <p:cNvCxnSpPr/>
          <p:nvPr/>
        </p:nvCxnSpPr>
        <p:spPr>
          <a:xfrm>
            <a:off x="1781604" y="5804410"/>
            <a:ext cx="3772930"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7" name="CaixaDeTexto 46"/>
          <p:cNvSpPr txBox="1"/>
          <p:nvPr/>
        </p:nvSpPr>
        <p:spPr>
          <a:xfrm>
            <a:off x="5228255" y="5804294"/>
            <a:ext cx="326390" cy="460375"/>
          </a:xfrm>
          <a:prstGeom prst="rect">
            <a:avLst/>
          </a:prstGeom>
          <a:noFill/>
        </p:spPr>
        <p:txBody>
          <a:bodyPr wrap="none" rtlCol="0">
            <a:spAutoFit/>
          </a:bodyPr>
          <a:lstStyle/>
          <a:p>
            <a:r>
              <a:rPr lang="pt-BR" sz="2400" dirty="0">
                <a:latin typeface="Comic Sans MS" panose="030F0702030302020204" pitchFamily="66" charset="0"/>
                <a:cs typeface="Comic Sans MS" panose="030F0702030302020204" pitchFamily="66" charset="0"/>
              </a:rPr>
              <a:t>t</a:t>
            </a:r>
            <a:endParaRPr lang="pt-BR" sz="2400" dirty="0">
              <a:latin typeface="Comic Sans MS" panose="030F0702030302020204" pitchFamily="66" charset="0"/>
              <a:cs typeface="Comic Sans MS" panose="030F0702030302020204" pitchFamily="66" charset="0"/>
            </a:endParaRPr>
          </a:p>
        </p:txBody>
      </p:sp>
      <p:sp>
        <p:nvSpPr>
          <p:cNvPr id="48" name="CaixaDeTexto 47"/>
          <p:cNvSpPr txBox="1"/>
          <p:nvPr/>
        </p:nvSpPr>
        <p:spPr>
          <a:xfrm>
            <a:off x="1884324" y="3709630"/>
            <a:ext cx="508000" cy="521970"/>
          </a:xfrm>
          <a:prstGeom prst="rect">
            <a:avLst/>
          </a:prstGeom>
          <a:noFill/>
        </p:spPr>
        <p:txBody>
          <a:bodyPr wrap="none" rtlCol="0">
            <a:spAutoFit/>
          </a:bodyPr>
          <a:lstStyle/>
          <a:p>
            <a:r>
              <a:rPr lang="pt-BR" sz="2800" dirty="0"/>
              <a:t>V</a:t>
            </a:r>
            <a:r>
              <a:rPr lang="pt-BR" sz="2800" baseline="-25000" dirty="0"/>
              <a:t>C</a:t>
            </a:r>
            <a:endParaRPr lang="pt-BR" sz="2800" baseline="-25000" dirty="0"/>
          </a:p>
        </p:txBody>
      </p:sp>
      <p:sp>
        <p:nvSpPr>
          <p:cNvPr id="13" name="Forma livre 12"/>
          <p:cNvSpPr/>
          <p:nvPr/>
        </p:nvSpPr>
        <p:spPr>
          <a:xfrm>
            <a:off x="2391410" y="4375785"/>
            <a:ext cx="2814320" cy="1242060"/>
          </a:xfrm>
          <a:custGeom>
            <a:avLst/>
            <a:gdLst>
              <a:gd name="connisteX0" fmla="*/ 0 w 2857500"/>
              <a:gd name="connsiteY0" fmla="*/ 0 h 1242064"/>
              <a:gd name="connisteX1" fmla="*/ 190500 w 2857500"/>
              <a:gd name="connsiteY1" fmla="*/ 258445 h 1242064"/>
              <a:gd name="connisteX2" fmla="*/ 598805 w 2857500"/>
              <a:gd name="connsiteY2" fmla="*/ 653415 h 1242064"/>
              <a:gd name="connisteX3" fmla="*/ 1115695 w 2857500"/>
              <a:gd name="connsiteY3" fmla="*/ 993140 h 1242064"/>
              <a:gd name="connisteX4" fmla="*/ 1510665 w 2857500"/>
              <a:gd name="connsiteY4" fmla="*/ 1115695 h 1242064"/>
              <a:gd name="connisteX5" fmla="*/ 2068195 w 2857500"/>
              <a:gd name="connsiteY5" fmla="*/ 1197610 h 1242064"/>
              <a:gd name="connisteX6" fmla="*/ 2667000 w 2857500"/>
              <a:gd name="connsiteY6" fmla="*/ 1238250 h 1242064"/>
              <a:gd name="connisteX7" fmla="*/ 2857500 w 2857500"/>
              <a:gd name="connsiteY7" fmla="*/ 1238250 h 124206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2857500" h="1242064">
                <a:moveTo>
                  <a:pt x="0" y="0"/>
                </a:moveTo>
                <a:cubicBezTo>
                  <a:pt x="29845" y="43815"/>
                  <a:pt x="70485" y="127635"/>
                  <a:pt x="190500" y="258445"/>
                </a:cubicBezTo>
                <a:cubicBezTo>
                  <a:pt x="310515" y="389255"/>
                  <a:pt x="414020" y="506730"/>
                  <a:pt x="598805" y="653415"/>
                </a:cubicBezTo>
                <a:cubicBezTo>
                  <a:pt x="783590" y="800100"/>
                  <a:pt x="933450" y="900430"/>
                  <a:pt x="1115695" y="993140"/>
                </a:cubicBezTo>
                <a:cubicBezTo>
                  <a:pt x="1297940" y="1085850"/>
                  <a:pt x="1320165" y="1075055"/>
                  <a:pt x="1510665" y="1115695"/>
                </a:cubicBezTo>
                <a:cubicBezTo>
                  <a:pt x="1701165" y="1156335"/>
                  <a:pt x="1837055" y="1172845"/>
                  <a:pt x="2068195" y="1197610"/>
                </a:cubicBezTo>
                <a:cubicBezTo>
                  <a:pt x="2299335" y="1222375"/>
                  <a:pt x="2508885" y="1229995"/>
                  <a:pt x="2667000" y="1238250"/>
                </a:cubicBezTo>
                <a:cubicBezTo>
                  <a:pt x="2825115" y="1246505"/>
                  <a:pt x="2831465" y="1238885"/>
                  <a:pt x="2857500" y="1238250"/>
                </a:cubicBez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4" name="CaixaDeTexto 41"/>
              <p:cNvSpPr txBox="1"/>
              <p:nvPr/>
            </p:nvSpPr>
            <p:spPr>
              <a:xfrm>
                <a:off x="3663853" y="4928368"/>
                <a:ext cx="1797050" cy="645160"/>
              </a:xfrm>
              <a:prstGeom prst="rect">
                <a:avLst/>
              </a:prstGeom>
              <a:noFill/>
              <a:ln w="25400">
                <a:noFill/>
              </a:ln>
            </p:spPr>
            <p:txBody>
              <a:bodyPr wrap="none" rtlCol="0">
                <a:spAutoFit/>
              </a:bodyPr>
              <a:lstStyle/>
              <a:p>
                <a:pPr algn="l"/>
                <a:r>
                  <a:rPr lang="pt-BR" sz="3600" dirty="0" smtClean="0"/>
                  <a:t> </a:t>
                </a:r>
                <a14:m>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𝑐</m:t>
                        </m:r>
                      </m:sub>
                    </m:sSub>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0</m:t>
                    </m:r>
                    <m:r>
                      <a:rPr lang="en-US" altLang="pt-BR" sz="2400" i="1" dirty="0" smtClean="0">
                        <a:latin typeface="Cambria Math" panose="02040503050406030204" pitchFamily="18" charset="0"/>
                        <a:cs typeface="Cambria Math" panose="02040503050406030204" pitchFamily="18" charset="0"/>
                      </a:rPr>
                      <m:t>)</m:t>
                    </m:r>
                    <m:sSup>
                      <m:sSupPr>
                        <m:ctrlPr>
                          <a:rPr lang="en-US" altLang="pt-BR" sz="2400" i="1" dirty="0" smtClean="0">
                            <a:latin typeface="Cambria Math" panose="02040503050406030204" pitchFamily="18" charset="0"/>
                            <a:cs typeface="Cambria Math" panose="02040503050406030204" pitchFamily="18" charset="0"/>
                          </a:rPr>
                        </m:ctrlPr>
                      </m:sSupPr>
                      <m:e>
                        <m:r>
                          <a:rPr lang="en-US" altLang="pt-BR" sz="2400" i="1" dirty="0" smtClean="0">
                            <a:latin typeface="Cambria Math" panose="02040503050406030204" pitchFamily="18" charset="0"/>
                            <a:cs typeface="Cambria Math" panose="02040503050406030204" pitchFamily="18" charset="0"/>
                          </a:rPr>
                          <m:t>𝑒</m:t>
                        </m:r>
                      </m:e>
                      <m:sup>
                        <m:r>
                          <a:rPr lang="en-US" altLang="pt-BR" sz="2400" i="1" dirty="0" smtClean="0">
                            <a:latin typeface="Cambria Math" panose="02040503050406030204" pitchFamily="18" charset="0"/>
                            <a:cs typeface="Cambria Math" panose="02040503050406030204" pitchFamily="18" charset="0"/>
                          </a:rPr>
                          <m:t>−</m:t>
                        </m:r>
                        <m:f>
                          <m:fPr>
                            <m:type m:val="skw"/>
                            <m:ctrlPr>
                              <a:rPr lang="en-US" altLang="pt-BR" sz="2400" i="1" dirty="0" smtClean="0">
                                <a:latin typeface="Cambria Math" panose="02040503050406030204" pitchFamily="18" charset="0"/>
                                <a:cs typeface="Cambria Math" panose="02040503050406030204" pitchFamily="18" charset="0"/>
                              </a:rPr>
                            </m:ctrlPr>
                          </m:fPr>
                          <m:num>
                            <m:r>
                              <a:rPr lang="en-US" altLang="pt-BR" sz="2400" i="1" dirty="0" smtClean="0">
                                <a:latin typeface="Cambria Math" panose="02040503050406030204" pitchFamily="18" charset="0"/>
                                <a:cs typeface="Cambria Math" panose="02040503050406030204" pitchFamily="18" charset="0"/>
                              </a:rPr>
                              <m:t>𝑡</m:t>
                            </m:r>
                          </m:num>
                          <m:den>
                            <m:r>
                              <a:rPr lang="en-US" altLang="pt-BR" sz="2400" i="1" dirty="0" smtClean="0">
                                <a:latin typeface="Cambria Math" panose="02040503050406030204" pitchFamily="18" charset="0"/>
                                <a:cs typeface="Cambria Math" panose="02040503050406030204" pitchFamily="18" charset="0"/>
                              </a:rPr>
                              <m:t>𝑅𝐶</m:t>
                            </m:r>
                          </m:den>
                        </m:f>
                      </m:sup>
                    </m:sSup>
                  </m:oMath>
                </a14:m>
                <a:endParaRPr lang="en-US" altLang="pt-BR" sz="2400" i="1" dirty="0" smtClean="0">
                  <a:latin typeface="Cambria Math" panose="02040503050406030204" pitchFamily="18" charset="0"/>
                  <a:cs typeface="Cambria Math" panose="02040503050406030204" pitchFamily="18" charset="0"/>
                </a:endParaRPr>
              </a:p>
            </p:txBody>
          </p:sp>
        </mc:Choice>
        <mc:Fallback>
          <p:sp>
            <p:nvSpPr>
              <p:cNvPr id="14" name="CaixaDeTexto 41"/>
              <p:cNvSpPr txBox="1">
                <a:spLocks noRot="1" noChangeAspect="1" noMove="1" noResize="1" noEditPoints="1" noAdjustHandles="1" noChangeArrowheads="1" noChangeShapeType="1" noTextEdit="1"/>
              </p:cNvSpPr>
              <p:nvPr/>
            </p:nvSpPr>
            <p:spPr>
              <a:xfrm>
                <a:off x="3663853" y="4928368"/>
                <a:ext cx="1797050" cy="645160"/>
              </a:xfrm>
              <a:prstGeom prst="rect">
                <a:avLst/>
              </a:prstGeom>
              <a:blipFill rotWithShape="1">
                <a:blip r:embed="rId3"/>
                <a:stretch>
                  <a:fillRect l="-30" t="-21" r="30" b="21"/>
                </a:stretch>
              </a:blipFill>
              <a:ln w="25400">
                <a:no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6" name="CaixaDeTexto 41"/>
              <p:cNvSpPr txBox="1"/>
              <p:nvPr/>
            </p:nvSpPr>
            <p:spPr>
              <a:xfrm>
                <a:off x="1473738" y="4120648"/>
                <a:ext cx="1011555" cy="583565"/>
              </a:xfrm>
              <a:prstGeom prst="rect">
                <a:avLst/>
              </a:prstGeom>
              <a:noFill/>
              <a:ln w="25400">
                <a:noFill/>
              </a:ln>
            </p:spPr>
            <p:txBody>
              <a:bodyPr wrap="none" rtlCol="0">
                <a:spAutoFit/>
              </a:bodyPr>
              <a:lstStyle/>
              <a:p>
                <a:pPr algn="l"/>
                <a:r>
                  <a:rPr lang="pt-BR" sz="3200" dirty="0" smtClean="0"/>
                  <a:t> </a:t>
                </a:r>
                <a14:m>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𝑐</m:t>
                        </m:r>
                      </m:sub>
                    </m:sSub>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0</m:t>
                    </m:r>
                    <m:r>
                      <a:rPr lang="en-US" altLang="pt-BR" sz="2400" i="1" dirty="0" smtClean="0">
                        <a:latin typeface="Cambria Math" panose="02040503050406030204" pitchFamily="18" charset="0"/>
                        <a:cs typeface="Cambria Math" panose="02040503050406030204" pitchFamily="18" charset="0"/>
                      </a:rPr>
                      <m:t>)</m:t>
                    </m:r>
                  </m:oMath>
                </a14:m>
                <a:endParaRPr lang="en-US" altLang="pt-BR" sz="2400" i="1" dirty="0" smtClean="0">
                  <a:latin typeface="Cambria Math" panose="02040503050406030204" pitchFamily="18" charset="0"/>
                  <a:cs typeface="Cambria Math" panose="02040503050406030204" pitchFamily="18" charset="0"/>
                </a:endParaRPr>
              </a:p>
            </p:txBody>
          </p:sp>
        </mc:Choice>
        <mc:Fallback>
          <p:sp>
            <p:nvSpPr>
              <p:cNvPr id="16" name="CaixaDeTexto 41"/>
              <p:cNvSpPr txBox="1">
                <a:spLocks noRot="1" noChangeAspect="1" noMove="1" noResize="1" noEditPoints="1" noAdjustHandles="1" noChangeArrowheads="1" noChangeShapeType="1" noTextEdit="1"/>
              </p:cNvSpPr>
              <p:nvPr/>
            </p:nvSpPr>
            <p:spPr>
              <a:xfrm>
                <a:off x="1473738" y="4120648"/>
                <a:ext cx="1011555" cy="583565"/>
              </a:xfrm>
              <a:prstGeom prst="rect">
                <a:avLst/>
              </a:prstGeom>
              <a:blipFill rotWithShape="1">
                <a:blip r:embed="rId4"/>
                <a:stretch>
                  <a:fillRect l="-53" t="-23" r="53" b="23"/>
                </a:stretch>
              </a:blipFill>
              <a:ln w="2540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Forma livre 4"/>
          <p:cNvSpPr/>
          <p:nvPr/>
        </p:nvSpPr>
        <p:spPr>
          <a:xfrm>
            <a:off x="3295015" y="2983230"/>
            <a:ext cx="842645" cy="1092200"/>
          </a:xfrm>
          <a:custGeom>
            <a:avLst/>
            <a:gdLst>
              <a:gd name="connisteX0" fmla="*/ 15240 w 861060"/>
              <a:gd name="connsiteY0" fmla="*/ 1238885 h 1238885"/>
              <a:gd name="connisteX1" fmla="*/ 0 w 861060"/>
              <a:gd name="connsiteY1" fmla="*/ 15240 h 1238885"/>
              <a:gd name="connisteX2" fmla="*/ 861060 w 861060"/>
              <a:gd name="connsiteY2" fmla="*/ 0 h 1238885"/>
            </a:gdLst>
            <a:ahLst/>
            <a:cxnLst>
              <a:cxn ang="0">
                <a:pos x="connisteX0" y="connsiteY0"/>
              </a:cxn>
              <a:cxn ang="0">
                <a:pos x="connisteX1" y="connsiteY1"/>
              </a:cxn>
              <a:cxn ang="0">
                <a:pos x="connisteX2" y="connsiteY2"/>
              </a:cxn>
            </a:cxnLst>
            <a:rect l="l" t="t" r="r" b="b"/>
            <a:pathLst>
              <a:path w="861060" h="1238885">
                <a:moveTo>
                  <a:pt x="15240" y="1238885"/>
                </a:moveTo>
                <a:lnTo>
                  <a:pt x="0" y="15240"/>
                </a:lnTo>
                <a:lnTo>
                  <a:pt x="86106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Caixa de Texto 27"/>
          <p:cNvSpPr txBox="1"/>
          <p:nvPr/>
        </p:nvSpPr>
        <p:spPr>
          <a:xfrm>
            <a:off x="585470" y="661670"/>
            <a:ext cx="7399655" cy="645160"/>
          </a:xfrm>
          <a:prstGeom prst="rect">
            <a:avLst/>
          </a:prstGeom>
          <a:noFill/>
        </p:spPr>
        <p:txBody>
          <a:bodyPr wrap="square" rtlCol="0" anchor="t">
            <a:spAutoFit/>
          </a:bodyPr>
          <a:lstStyle/>
          <a:p>
            <a:pPr algn="l"/>
            <a:r>
              <a:rPr lang="pt-BR" sz="3600" b="1" dirty="0" smtClean="0">
                <a:solidFill>
                  <a:srgbClr val="C00000"/>
                </a:solidFill>
                <a:latin typeface="Comic Sans MS" panose="030F0702030302020204" pitchFamily="66" charset="0"/>
                <a:cs typeface="Comic Sans MS" panose="030F0702030302020204" pitchFamily="66" charset="0"/>
                <a:sym typeface="+mn-ea"/>
              </a:rPr>
              <a:t>Aplicações: </a:t>
            </a:r>
            <a:r>
              <a:rPr lang="pt-BR" sz="3600" b="1" dirty="0" smtClean="0">
                <a:solidFill>
                  <a:schemeClr val="tx1"/>
                </a:solidFill>
                <a:latin typeface="Comic Sans MS" panose="030F0702030302020204" pitchFamily="66" charset="0"/>
                <a:cs typeface="Comic Sans MS" panose="030F0702030302020204" pitchFamily="66" charset="0"/>
                <a:sym typeface="+mn-ea"/>
              </a:rPr>
              <a:t>circuito retificador</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p:grpSp>
        <p:nvGrpSpPr>
          <p:cNvPr id="16" name="Grupo 15"/>
          <p:cNvGrpSpPr/>
          <p:nvPr/>
        </p:nvGrpSpPr>
        <p:grpSpPr>
          <a:xfrm rot="10800000">
            <a:off x="4116705" y="2771140"/>
            <a:ext cx="620395" cy="453390"/>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upo 19"/>
          <p:cNvGrpSpPr/>
          <p:nvPr/>
        </p:nvGrpSpPr>
        <p:grpSpPr>
          <a:xfrm rot="16200000">
            <a:off x="4564380" y="3552190"/>
            <a:ext cx="1381760" cy="255270"/>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7" name="Caixa de Texto 26"/>
          <p:cNvSpPr txBox="1"/>
          <p:nvPr/>
        </p:nvSpPr>
        <p:spPr>
          <a:xfrm>
            <a:off x="5382895" y="3475355"/>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cxnSp>
        <p:nvCxnSpPr>
          <p:cNvPr id="77" name="Conector Reto 76"/>
          <p:cNvCxnSpPr/>
          <p:nvPr/>
        </p:nvCxnSpPr>
        <p:spPr>
          <a:xfrm>
            <a:off x="3205981" y="4735048"/>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CaixaDeTexto 8"/>
          <p:cNvSpPr txBox="1"/>
          <p:nvPr/>
        </p:nvSpPr>
        <p:spPr>
          <a:xfrm>
            <a:off x="3006413" y="3082173"/>
            <a:ext cx="288324" cy="461665"/>
          </a:xfrm>
          <a:prstGeom prst="rect">
            <a:avLst/>
          </a:prstGeom>
          <a:noFill/>
        </p:spPr>
        <p:txBody>
          <a:bodyPr wrap="square" rtlCol="0">
            <a:spAutoFit/>
          </a:bodyPr>
          <a:lstStyle/>
          <a:p>
            <a:r>
              <a:rPr lang="pt-BR" sz="2400" dirty="0" smtClean="0"/>
              <a:t>+</a:t>
            </a:r>
            <a:endParaRPr lang="pt-BR" sz="2400" dirty="0"/>
          </a:p>
        </p:txBody>
      </p:sp>
      <p:sp>
        <p:nvSpPr>
          <p:cNvPr id="88" name="CaixaDeTexto 47"/>
          <p:cNvSpPr txBox="1"/>
          <p:nvPr/>
        </p:nvSpPr>
        <p:spPr>
          <a:xfrm>
            <a:off x="3531015" y="3433674"/>
            <a:ext cx="585470" cy="460375"/>
          </a:xfrm>
          <a:prstGeom prst="rect">
            <a:avLst/>
          </a:prstGeom>
          <a:noFill/>
        </p:spPr>
        <p:txBody>
          <a:bodyPr wrap="none" rtlCol="0">
            <a:spAutoFit/>
          </a:bodyPr>
          <a:lstStyle/>
          <a:p>
            <a:r>
              <a:rPr lang="pt-BR" sz="2400" dirty="0"/>
              <a:t>Vin</a:t>
            </a:r>
            <a:endParaRPr lang="pt-BR" sz="2400" baseline="-25000" dirty="0"/>
          </a:p>
        </p:txBody>
      </p:sp>
      <p:sp>
        <p:nvSpPr>
          <p:cNvPr id="90" name="Elipse 89"/>
          <p:cNvSpPr/>
          <p:nvPr/>
        </p:nvSpPr>
        <p:spPr>
          <a:xfrm>
            <a:off x="3095625" y="344995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Forma livre 3"/>
          <p:cNvSpPr/>
          <p:nvPr/>
        </p:nvSpPr>
        <p:spPr>
          <a:xfrm>
            <a:off x="3155315" y="3498215"/>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Forma livre 6"/>
          <p:cNvSpPr/>
          <p:nvPr/>
        </p:nvSpPr>
        <p:spPr>
          <a:xfrm>
            <a:off x="4726940" y="2987040"/>
            <a:ext cx="5289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Forma livre 7"/>
          <p:cNvSpPr/>
          <p:nvPr/>
        </p:nvSpPr>
        <p:spPr>
          <a:xfrm>
            <a:off x="3295650" y="4053205"/>
            <a:ext cx="1979295" cy="317500"/>
          </a:xfrm>
          <a:custGeom>
            <a:avLst/>
            <a:gdLst>
              <a:gd name="connisteX0" fmla="*/ 1948815 w 1948815"/>
              <a:gd name="connsiteY0" fmla="*/ 317500 h 317500"/>
              <a:gd name="connisteX1" fmla="*/ 15240 w 1948815"/>
              <a:gd name="connsiteY1" fmla="*/ 317500 h 317500"/>
              <a:gd name="connisteX2" fmla="*/ 0 w 1948815"/>
              <a:gd name="connsiteY2" fmla="*/ 0 h 317500"/>
            </a:gdLst>
            <a:ahLst/>
            <a:cxnLst>
              <a:cxn ang="0">
                <a:pos x="connisteX0" y="connsiteY0"/>
              </a:cxn>
              <a:cxn ang="0">
                <a:pos x="connisteX1" y="connsiteY1"/>
              </a:cxn>
              <a:cxn ang="0">
                <a:pos x="connisteX2" y="connsiteY2"/>
              </a:cxn>
            </a:cxnLst>
            <a:rect l="l" t="t" r="r" b="b"/>
            <a:pathLst>
              <a:path w="1948815" h="317500">
                <a:moveTo>
                  <a:pt x="1948815" y="317500"/>
                </a:moveTo>
                <a:lnTo>
                  <a:pt x="15240" y="317500"/>
                </a:lnTo>
                <a:lnTo>
                  <a:pt x="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 name="Conector Reto 8"/>
          <p:cNvCxnSpPr>
            <a:stCxn id="8" idx="1"/>
          </p:cNvCxnSpPr>
          <p:nvPr/>
        </p:nvCxnSpPr>
        <p:spPr>
          <a:xfrm flipH="1">
            <a:off x="3307080" y="4384040"/>
            <a:ext cx="3810" cy="36957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5255895" y="2981960"/>
            <a:ext cx="196850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 name="Forma livre 11"/>
          <p:cNvSpPr/>
          <p:nvPr/>
        </p:nvSpPr>
        <p:spPr>
          <a:xfrm>
            <a:off x="7224395" y="3082290"/>
            <a:ext cx="497840" cy="123888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12"/>
          <p:cNvSpPr txBox="1"/>
          <p:nvPr/>
        </p:nvSpPr>
        <p:spPr>
          <a:xfrm>
            <a:off x="7310755" y="2635885"/>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0</a:t>
            </a:r>
            <a:endParaRPr lang="pt-BR" altLang="en-US" sz="2800" baseline="-25000">
              <a:latin typeface="Comic Sans MS" panose="030F0702030302020204" pitchFamily="66" charset="0"/>
              <a:cs typeface="Comic Sans MS" panose="030F0702030302020204" pitchFamily="66" charset="0"/>
            </a:endParaRPr>
          </a:p>
        </p:txBody>
      </p:sp>
      <p:sp>
        <p:nvSpPr>
          <p:cNvPr id="14" name="Caixa de Texto 13"/>
          <p:cNvSpPr txBox="1"/>
          <p:nvPr/>
        </p:nvSpPr>
        <p:spPr>
          <a:xfrm>
            <a:off x="3716655" y="2234565"/>
            <a:ext cx="142113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Diodo</a:t>
            </a:r>
            <a:endParaRPr lang="pt-BR" altLang="en-US" sz="2800">
              <a:latin typeface="Comic Sans MS" panose="030F0702030302020204" pitchFamily="66" charset="0"/>
              <a:cs typeface="Comic Sans MS" panose="030F0702030302020204" pitchFamily="66" charset="0"/>
            </a:endParaRPr>
          </a:p>
        </p:txBody>
      </p:sp>
      <p:grpSp>
        <p:nvGrpSpPr>
          <p:cNvPr id="71" name="Grupo 70"/>
          <p:cNvGrpSpPr/>
          <p:nvPr/>
        </p:nvGrpSpPr>
        <p:grpSpPr>
          <a:xfrm>
            <a:off x="6127144" y="3001010"/>
            <a:ext cx="695448" cy="1360805"/>
            <a:chOff x="3101300" y="2309675"/>
            <a:chExt cx="695448" cy="1360805"/>
          </a:xfrm>
        </p:grpSpPr>
        <p:cxnSp>
          <p:nvCxnSpPr>
            <p:cNvPr id="72" name="Conector Reto 71"/>
            <p:cNvCxnSpPr/>
            <p:nvPr/>
          </p:nvCxnSpPr>
          <p:spPr>
            <a:xfrm>
              <a:off x="3101300" y="2971782"/>
              <a:ext cx="695448"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a:off x="3101300" y="3082636"/>
              <a:ext cx="695448"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H="1" flipV="1">
              <a:off x="3450521" y="2309675"/>
              <a:ext cx="8255" cy="6623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H="1" flipV="1">
              <a:off x="3458776" y="3079295"/>
              <a:ext cx="5080" cy="5911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 name="Conector Reto 2"/>
          <p:cNvCxnSpPr/>
          <p:nvPr/>
        </p:nvCxnSpPr>
        <p:spPr>
          <a:xfrm>
            <a:off x="5255895" y="4370705"/>
            <a:ext cx="196850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24" name="Caixa de Texto 23"/>
          <p:cNvSpPr txBox="1"/>
          <p:nvPr/>
        </p:nvSpPr>
        <p:spPr>
          <a:xfrm>
            <a:off x="6911340" y="3475355"/>
            <a:ext cx="439420" cy="521970"/>
          </a:xfrm>
          <a:prstGeom prst="rect">
            <a:avLst/>
          </a:prstGeom>
          <a:noFill/>
        </p:spPr>
        <p:txBody>
          <a:bodyPr wrap="square" rtlCol="0">
            <a:spAutoFit/>
          </a:bodyPr>
          <a:lstStyle/>
          <a:p>
            <a:pPr algn="ctr"/>
            <a:r>
              <a:rPr lang="pt-BR" altLang="en-US" sz="2800">
                <a:latin typeface="+mn-ea"/>
                <a:cs typeface="+mn-ea"/>
              </a:rPr>
              <a:t>C</a:t>
            </a:r>
            <a:endParaRPr lang="pt-BR" altLang="en-US" sz="2800">
              <a:latin typeface="+mn-ea"/>
              <a:cs typeface="+mn-ea"/>
            </a:endParaRPr>
          </a:p>
        </p:txBody>
      </p: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Imagem 19" descr="Retificador"/>
          <p:cNvPicPr>
            <a:picLocks noChangeAspect="1"/>
          </p:cNvPicPr>
          <p:nvPr/>
        </p:nvPicPr>
        <p:blipFill>
          <a:blip r:embed="rId1"/>
          <a:srcRect t="4652"/>
          <a:stretch>
            <a:fillRect/>
          </a:stretch>
        </p:blipFill>
        <p:spPr>
          <a:xfrm>
            <a:off x="1054735" y="1891665"/>
            <a:ext cx="10752455" cy="4464050"/>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 de Texto 3"/>
          <p:cNvSpPr txBox="1"/>
          <p:nvPr/>
        </p:nvSpPr>
        <p:spPr>
          <a:xfrm>
            <a:off x="10508615" y="2313940"/>
            <a:ext cx="556895" cy="521970"/>
          </a:xfrm>
          <a:prstGeom prst="rect">
            <a:avLst/>
          </a:prstGeom>
          <a:noFill/>
        </p:spPr>
        <p:txBody>
          <a:bodyPr wrap="none" rtlCol="0">
            <a:spAutoFit/>
          </a:bodyPr>
          <a:lstStyle/>
          <a:p>
            <a:r>
              <a:rPr lang="pt-BR" altLang="en-US" sz="2800"/>
              <a:t>Vo</a:t>
            </a:r>
            <a:endParaRPr lang="pt-BR" altLang="en-US" sz="2800"/>
          </a:p>
        </p:txBody>
      </p:sp>
      <p:sp>
        <p:nvSpPr>
          <p:cNvPr id="5" name="Caixa de Texto 4"/>
          <p:cNvSpPr txBox="1"/>
          <p:nvPr/>
        </p:nvSpPr>
        <p:spPr>
          <a:xfrm>
            <a:off x="1612265" y="1990725"/>
            <a:ext cx="653415" cy="521970"/>
          </a:xfrm>
          <a:prstGeom prst="rect">
            <a:avLst/>
          </a:prstGeom>
          <a:noFill/>
        </p:spPr>
        <p:txBody>
          <a:bodyPr wrap="none" rtlCol="0">
            <a:spAutoFit/>
          </a:bodyPr>
          <a:lstStyle/>
          <a:p>
            <a:r>
              <a:rPr lang="pt-BR" altLang="en-US" sz="2800"/>
              <a:t>Vin</a:t>
            </a:r>
            <a:endParaRPr lang="pt-BR" altLang="en-US" sz="2800"/>
          </a:p>
        </p:txBody>
      </p:sp>
      <p:cxnSp>
        <p:nvCxnSpPr>
          <p:cNvPr id="6" name="Conector de Seta Reta 5"/>
          <p:cNvCxnSpPr/>
          <p:nvPr/>
        </p:nvCxnSpPr>
        <p:spPr>
          <a:xfrm flipH="1">
            <a:off x="8698865" y="2300605"/>
            <a:ext cx="15240" cy="36195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7" name="Caixa de Texto 6"/>
          <p:cNvSpPr txBox="1"/>
          <p:nvPr/>
        </p:nvSpPr>
        <p:spPr>
          <a:xfrm>
            <a:off x="8888730" y="2140585"/>
            <a:ext cx="915035" cy="521970"/>
          </a:xfrm>
          <a:prstGeom prst="rect">
            <a:avLst/>
          </a:prstGeom>
          <a:noFill/>
        </p:spPr>
        <p:txBody>
          <a:bodyPr wrap="none" rtlCol="0">
            <a:spAutoFit/>
          </a:bodyPr>
          <a:lstStyle/>
          <a:p>
            <a:r>
              <a:rPr lang="pt-BR" altLang="en-US" sz="2800"/>
              <a:t>0,6 V</a:t>
            </a:r>
            <a:endParaRPr lang="pt-BR" altLang="en-US" sz="2800"/>
          </a:p>
        </p:txBody>
      </p:sp>
      <p:cxnSp>
        <p:nvCxnSpPr>
          <p:cNvPr id="9" name="Conector de Seta Reta 8"/>
          <p:cNvCxnSpPr/>
          <p:nvPr/>
        </p:nvCxnSpPr>
        <p:spPr>
          <a:xfrm>
            <a:off x="2605405" y="2931795"/>
            <a:ext cx="2735580" cy="0"/>
          </a:xfrm>
          <a:prstGeom prst="straightConnector1">
            <a:avLst/>
          </a:prstGeom>
          <a:ln w="38100">
            <a:solidFill>
              <a:srgbClr val="FFC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a:off x="3070860" y="2957830"/>
            <a:ext cx="1837055" cy="612000"/>
          </a:xfrm>
          <a:prstGeom prst="rect">
            <a:avLst/>
          </a:prstGeom>
          <a:noFill/>
        </p:spPr>
        <p:txBody>
          <a:bodyPr wrap="none" rtlCol="0">
            <a:spAutoFit/>
          </a:bodyPr>
          <a:lstStyle/>
          <a:p>
            <a:r>
              <a:rPr lang="pt-BR" altLang="en-US" sz="2800"/>
              <a:t>diodo corta</a:t>
            </a:r>
            <a:endParaRPr lang="pt-BR" altLang="en-US" sz="2800"/>
          </a:p>
        </p:txBody>
      </p:sp>
      <p:sp>
        <p:nvSpPr>
          <p:cNvPr id="11" name="Caixa de Texto 10"/>
          <p:cNvSpPr txBox="1"/>
          <p:nvPr/>
        </p:nvSpPr>
        <p:spPr>
          <a:xfrm>
            <a:off x="1748155" y="3723005"/>
            <a:ext cx="1370330" cy="953135"/>
          </a:xfrm>
          <a:prstGeom prst="rect">
            <a:avLst/>
          </a:prstGeom>
          <a:noFill/>
        </p:spPr>
        <p:txBody>
          <a:bodyPr wrap="square" rtlCol="0">
            <a:spAutoFit/>
          </a:bodyPr>
          <a:lstStyle/>
          <a:p>
            <a:pPr algn="ctr"/>
            <a:r>
              <a:rPr lang="pt-BR" altLang="en-US" sz="2800"/>
              <a:t>diodo conduz</a:t>
            </a:r>
            <a:endParaRPr lang="pt-BR" altLang="en-US" sz="2800"/>
          </a:p>
        </p:txBody>
      </p:sp>
      <p:cxnSp>
        <p:nvCxnSpPr>
          <p:cNvPr id="12" name="Conector de Seta Reta 11"/>
          <p:cNvCxnSpPr/>
          <p:nvPr/>
        </p:nvCxnSpPr>
        <p:spPr>
          <a:xfrm flipV="1">
            <a:off x="2180590" y="2930525"/>
            <a:ext cx="353060" cy="0"/>
          </a:xfrm>
          <a:prstGeom prst="straightConnector1">
            <a:avLst/>
          </a:prstGeom>
          <a:ln w="38100">
            <a:solidFill>
              <a:srgbClr val="FF0000"/>
            </a:solidFill>
            <a:headEnd type="triangle" w="lg" len="med"/>
            <a:tailEnd type="triangle" w="lg" len="med"/>
          </a:ln>
        </p:spPr>
        <p:style>
          <a:lnRef idx="1">
            <a:schemeClr val="dk1"/>
          </a:lnRef>
          <a:fillRef idx="0">
            <a:schemeClr val="dk1"/>
          </a:fillRef>
          <a:effectRef idx="0">
            <a:schemeClr val="dk1"/>
          </a:effectRef>
          <a:fontRef idx="minor">
            <a:schemeClr val="tx1"/>
          </a:fontRef>
        </p:style>
      </p:cxnSp>
      <p:cxnSp>
        <p:nvCxnSpPr>
          <p:cNvPr id="13" name="Conector Reto 12"/>
          <p:cNvCxnSpPr/>
          <p:nvPr/>
        </p:nvCxnSpPr>
        <p:spPr>
          <a:xfrm flipV="1">
            <a:off x="1300480" y="3549015"/>
            <a:ext cx="10260330" cy="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1774825" y="336867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a:off x="3143885" y="3402330"/>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a:off x="6244590" y="3435350"/>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4879975" y="349567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28" name="Caixa de Texto 27"/>
          <p:cNvSpPr txBox="1"/>
          <p:nvPr/>
        </p:nvSpPr>
        <p:spPr>
          <a:xfrm>
            <a:off x="1569085" y="384810"/>
            <a:ext cx="8325485" cy="1506855"/>
          </a:xfrm>
          <a:prstGeom prst="rect">
            <a:avLst/>
          </a:prstGeom>
          <a:noFill/>
        </p:spPr>
        <p:txBody>
          <a:bodyPr wrap="square" rtlCol="0" anchor="t">
            <a:spAutoFit/>
          </a:bodyPr>
          <a:lstStyle/>
          <a:p>
            <a:pPr algn="ctr"/>
            <a:r>
              <a:rPr lang="pt-BR" sz="3600" b="1" dirty="0" smtClean="0">
                <a:solidFill>
                  <a:srgbClr val="C00000"/>
                </a:solidFill>
                <a:latin typeface="Comic Sans MS" panose="030F0702030302020204" pitchFamily="66" charset="0"/>
                <a:cs typeface="Comic Sans MS" panose="030F0702030302020204" pitchFamily="66" charset="0"/>
                <a:sym typeface="+mn-ea"/>
              </a:rPr>
              <a:t>Aplicações: </a:t>
            </a:r>
            <a:r>
              <a:rPr lang="pt-BR" sz="3600" b="1" dirty="0" smtClean="0">
                <a:solidFill>
                  <a:schemeClr val="tx1"/>
                </a:solidFill>
                <a:latin typeface="Comic Sans MS" panose="030F0702030302020204" pitchFamily="66" charset="0"/>
                <a:cs typeface="Comic Sans MS" panose="030F0702030302020204" pitchFamily="66" charset="0"/>
                <a:sym typeface="+mn-ea"/>
              </a:rPr>
              <a:t>circuito retificador </a:t>
            </a:r>
            <a:endParaRPr lang="pt-BR" sz="3600" b="1" dirty="0" smtClean="0">
              <a:solidFill>
                <a:schemeClr val="tx1"/>
              </a:solidFill>
              <a:latin typeface="Comic Sans MS" panose="030F0702030302020204" pitchFamily="66" charset="0"/>
              <a:cs typeface="Comic Sans MS" panose="030F0702030302020204" pitchFamily="66" charset="0"/>
              <a:sym typeface="+mn-ea"/>
            </a:endParaRPr>
          </a:p>
          <a:p>
            <a:pPr algn="ctr"/>
            <a:r>
              <a:rPr lang="pt-BR" sz="2800" b="1" dirty="0" smtClean="0">
                <a:solidFill>
                  <a:schemeClr val="tx1"/>
                </a:solidFill>
                <a:latin typeface="Comic Sans MS" panose="030F0702030302020204" pitchFamily="66" charset="0"/>
                <a:cs typeface="Comic Sans MS" panose="030F0702030302020204" pitchFamily="66" charset="0"/>
                <a:sym typeface="+mn-ea"/>
              </a:rPr>
              <a:t>V</a:t>
            </a:r>
            <a:r>
              <a:rPr lang="pt-BR" sz="2800" b="1" baseline="-25000" dirty="0" smtClean="0">
                <a:solidFill>
                  <a:schemeClr val="tx1"/>
                </a:solidFill>
                <a:latin typeface="Comic Sans MS" panose="030F0702030302020204" pitchFamily="66" charset="0"/>
                <a:cs typeface="Comic Sans MS" panose="030F0702030302020204" pitchFamily="66" charset="0"/>
                <a:sym typeface="+mn-ea"/>
              </a:rPr>
              <a:t>in</a:t>
            </a:r>
            <a:r>
              <a:rPr lang="pt-BR" sz="2800" b="1" dirty="0" smtClean="0">
                <a:solidFill>
                  <a:schemeClr val="tx1"/>
                </a:solidFill>
                <a:latin typeface="Comic Sans MS" panose="030F0702030302020204" pitchFamily="66" charset="0"/>
                <a:cs typeface="Comic Sans MS" panose="030F0702030302020204" pitchFamily="66" charset="0"/>
                <a:sym typeface="+mn-ea"/>
              </a:rPr>
              <a:t> = 2.5sen(2</a:t>
            </a:r>
            <a:r>
              <a:rPr lang="pt-BR" sz="2800" b="1" dirty="0" smtClean="0">
                <a:solidFill>
                  <a:schemeClr val="tx1"/>
                </a:solidFill>
                <a:latin typeface="Symbol" panose="05050102010706020507" charset="0"/>
                <a:cs typeface="Symbol" panose="05050102010706020507" charset="0"/>
                <a:sym typeface="+mn-ea"/>
              </a:rPr>
              <a:t>p</a:t>
            </a:r>
            <a:r>
              <a:rPr lang="pt-BR" sz="2800" b="1" dirty="0" smtClean="0">
                <a:solidFill>
                  <a:schemeClr val="tx1"/>
                </a:solidFill>
                <a:latin typeface="Cambria Math" panose="02040503050406030204" pitchFamily="18" charset="0"/>
                <a:cs typeface="Cambria Math" panose="02040503050406030204" pitchFamily="18" charset="0"/>
                <a:sym typeface="+mn-ea"/>
              </a:rPr>
              <a:t>∙</a:t>
            </a:r>
            <a:r>
              <a:rPr lang="pt-BR" sz="2800" b="1" dirty="0" smtClean="0">
                <a:solidFill>
                  <a:schemeClr val="tx1"/>
                </a:solidFill>
                <a:latin typeface="Comic Sans MS" panose="030F0702030302020204" pitchFamily="66" charset="0"/>
                <a:cs typeface="Comic Sans MS" panose="030F0702030302020204" pitchFamily="66" charset="0"/>
                <a:sym typeface="+mn-ea"/>
              </a:rPr>
              <a:t>1K</a:t>
            </a:r>
            <a:r>
              <a:rPr lang="pt-BR" sz="2800" b="1" dirty="0" smtClean="0">
                <a:solidFill>
                  <a:schemeClr val="tx1"/>
                </a:solidFill>
                <a:latin typeface="Cambria Math" panose="02040503050406030204" pitchFamily="18" charset="0"/>
                <a:cs typeface="Cambria Math" panose="02040503050406030204" pitchFamily="18" charset="0"/>
                <a:sym typeface="+mn-ea"/>
              </a:rPr>
              <a:t>∙t</a:t>
            </a:r>
            <a:r>
              <a:rPr lang="pt-BR" sz="2800" b="1" dirty="0" smtClean="0">
                <a:solidFill>
                  <a:schemeClr val="tx1"/>
                </a:solidFill>
                <a:latin typeface="Comic Sans MS" panose="030F0702030302020204" pitchFamily="66" charset="0"/>
                <a:cs typeface="Comic Sans MS" panose="030F0702030302020204" pitchFamily="66" charset="0"/>
                <a:sym typeface="+mn-ea"/>
              </a:rPr>
              <a:t>); R = 10 K</a:t>
            </a:r>
            <a:r>
              <a:rPr lang="pt-BR" sz="2800" b="1" dirty="0" smtClean="0">
                <a:solidFill>
                  <a:schemeClr val="tx1"/>
                </a:solidFill>
                <a:latin typeface="Symbol" panose="05050102010706020507" charset="0"/>
                <a:cs typeface="Symbol" panose="05050102010706020507" charset="0"/>
                <a:sym typeface="+mn-ea"/>
              </a:rPr>
              <a:t>W</a:t>
            </a:r>
            <a:r>
              <a:rPr lang="pt-BR" sz="2800" b="1" dirty="0" smtClean="0">
                <a:solidFill>
                  <a:schemeClr val="tx1"/>
                </a:solidFill>
                <a:latin typeface="Comic Sans MS" panose="030F0702030302020204" pitchFamily="66" charset="0"/>
                <a:cs typeface="Comic Sans MS" panose="030F0702030302020204" pitchFamily="66" charset="0"/>
                <a:sym typeface="+mn-ea"/>
              </a:rPr>
              <a:t>; C=1,0 uF</a:t>
            </a:r>
            <a:endParaRPr lang="pt-BR" sz="2800" b="1" dirty="0" smtClean="0">
              <a:solidFill>
                <a:schemeClr val="tx1"/>
              </a:solidFill>
              <a:latin typeface="Comic Sans MS" panose="030F0702030302020204" pitchFamily="66" charset="0"/>
              <a:cs typeface="Comic Sans MS" panose="030F0702030302020204" pitchFamily="66" charset="0"/>
              <a:sym typeface="+mn-ea"/>
            </a:endParaRPr>
          </a:p>
          <a:p>
            <a:pPr algn="ctr"/>
            <a:r>
              <a:rPr lang="pt-BR" altLang="en-US" sz="2800" b="1" dirty="0" smtClean="0">
                <a:solidFill>
                  <a:schemeClr val="tx1"/>
                </a:solidFill>
                <a:latin typeface="Comic Sans MS" panose="030F0702030302020204" pitchFamily="66" charset="0"/>
                <a:cs typeface="Comic Sans MS" panose="030F0702030302020204" pitchFamily="66" charset="0"/>
                <a:sym typeface="+mn-ea"/>
              </a:rPr>
              <a:t>período &lt;&lt; RC</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22" name="CaixaDeTexto 41"/>
              <p:cNvSpPr txBox="1"/>
              <p:nvPr/>
            </p:nvSpPr>
            <p:spPr>
              <a:xfrm>
                <a:off x="5746653" y="2264543"/>
                <a:ext cx="2719705" cy="460375"/>
              </a:xfrm>
              <a:prstGeom prst="rect">
                <a:avLst/>
              </a:prstGeom>
              <a:noFill/>
              <a:ln w="25400">
                <a:noFill/>
              </a:ln>
            </p:spPr>
            <p:txBody>
              <a:bodyPr wrap="none" rtlCol="0">
                <a:spAutoFit/>
              </a:bodyPr>
              <a:lstStyle/>
              <a:p>
                <a:pPr algn="l"/>
                <a:r>
                  <a:rPr lang="pt-BR" sz="2400" dirty="0" smtClean="0"/>
                  <a:t> </a:t>
                </a:r>
                <a14:m>
                  <m:oMath xmlns:m="http://schemas.openxmlformats.org/officeDocument/2006/math">
                    <m:sSub>
                      <m:sSubPr>
                        <m:ctrlPr>
                          <a:rPr 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𝑉</m:t>
                        </m:r>
                      </m:e>
                      <m:sub>
                        <m:r>
                          <a:rPr lang="en-US" altLang="pt-BR" i="1" dirty="0" smtClean="0">
                            <a:latin typeface="Cambria Math" panose="02040503050406030204" pitchFamily="18" charset="0"/>
                            <a:cs typeface="Cambria Math" panose="02040503050406030204" pitchFamily="18" charset="0"/>
                          </a:rPr>
                          <m:t>𝐶</m:t>
                        </m:r>
                      </m:sub>
                    </m:sSub>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𝑡</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2</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5</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0</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6</m:t>
                    </m:r>
                    <m:r>
                      <a:rPr lang="en-US" altLang="pt-BR" i="1" dirty="0" smtClean="0">
                        <a:latin typeface="Cambria Math" panose="02040503050406030204" pitchFamily="18" charset="0"/>
                        <a:cs typeface="Cambria Math" panose="02040503050406030204" pitchFamily="18" charset="0"/>
                      </a:rPr>
                      <m:t>)</m:t>
                    </m:r>
                    <m:sSup>
                      <m:sSupPr>
                        <m:ctrlPr>
                          <a:rPr lang="en-US" altLang="pt-BR" i="1" dirty="0" smtClean="0">
                            <a:latin typeface="Cambria Math" panose="02040503050406030204" pitchFamily="18" charset="0"/>
                            <a:cs typeface="Cambria Math" panose="02040503050406030204" pitchFamily="18" charset="0"/>
                          </a:rPr>
                        </m:ctrlPr>
                      </m:sSupPr>
                      <m:e>
                        <m:r>
                          <a:rPr lang="en-US" altLang="pt-BR" i="1" dirty="0" smtClean="0">
                            <a:latin typeface="Cambria Math" panose="02040503050406030204" pitchFamily="18" charset="0"/>
                            <a:cs typeface="Cambria Math" panose="02040503050406030204" pitchFamily="18" charset="0"/>
                          </a:rPr>
                          <m:t>𝑒</m:t>
                        </m:r>
                      </m:e>
                      <m:sup>
                        <m:r>
                          <a:rPr lang="en-US" altLang="pt-BR" i="1" dirty="0" smtClean="0">
                            <a:latin typeface="Cambria Math" panose="02040503050406030204" pitchFamily="18" charset="0"/>
                            <a:cs typeface="Cambria Math" panose="02040503050406030204" pitchFamily="18" charset="0"/>
                          </a:rPr>
                          <m:t>−</m:t>
                        </m:r>
                        <m:f>
                          <m:fPr>
                            <m:type m:val="skw"/>
                            <m:ctrlPr>
                              <a:rPr lang="en-US" altLang="pt-BR" i="1" dirty="0" smtClean="0">
                                <a:latin typeface="Cambria Math" panose="02040503050406030204" pitchFamily="18" charset="0"/>
                                <a:cs typeface="Cambria Math" panose="02040503050406030204" pitchFamily="18" charset="0"/>
                              </a:rPr>
                            </m:ctrlPr>
                          </m:fPr>
                          <m:num>
                            <m:r>
                              <a:rPr lang="en-US" altLang="pt-BR" i="1" dirty="0" smtClean="0">
                                <a:latin typeface="Cambria Math" panose="02040503050406030204" pitchFamily="18" charset="0"/>
                                <a:cs typeface="Cambria Math" panose="02040503050406030204" pitchFamily="18" charset="0"/>
                              </a:rPr>
                              <m:t>𝑡</m:t>
                            </m:r>
                          </m:num>
                          <m:den>
                            <m:r>
                              <a:rPr lang="en-US" altLang="pt-BR" i="1" dirty="0" smtClean="0">
                                <a:latin typeface="Cambria Math" panose="02040503050406030204" pitchFamily="18" charset="0"/>
                                <a:cs typeface="Cambria Math" panose="02040503050406030204" pitchFamily="18" charset="0"/>
                              </a:rPr>
                              <m:t>𝑅𝐶</m:t>
                            </m:r>
                          </m:den>
                        </m:f>
                      </m:sup>
                    </m:sSup>
                  </m:oMath>
                </a14:m>
                <a:endParaRPr lang="en-US" altLang="pt-BR" i="1" dirty="0" smtClean="0">
                  <a:latin typeface="Cambria Math" panose="02040503050406030204" pitchFamily="18" charset="0"/>
                  <a:cs typeface="Cambria Math" panose="02040503050406030204" pitchFamily="18" charset="0"/>
                </a:endParaRPr>
              </a:p>
            </p:txBody>
          </p:sp>
        </mc:Choice>
        <mc:Fallback>
          <p:sp>
            <p:nvSpPr>
              <p:cNvPr id="22" name="CaixaDeTexto 41"/>
              <p:cNvSpPr txBox="1">
                <a:spLocks noRot="1" noChangeAspect="1" noMove="1" noResize="1" noEditPoints="1" noAdjustHandles="1" noChangeArrowheads="1" noChangeShapeType="1" noTextEdit="1"/>
              </p:cNvSpPr>
              <p:nvPr/>
            </p:nvSpPr>
            <p:spPr>
              <a:xfrm>
                <a:off x="5746653" y="2264543"/>
                <a:ext cx="2719705" cy="460375"/>
              </a:xfrm>
              <a:prstGeom prst="rect">
                <a:avLst/>
              </a:prstGeom>
              <a:blipFill rotWithShape="1">
                <a:blip r:embed="rId2"/>
                <a:stretch>
                  <a:fillRect l="-20" t="-29" r="20" b="29"/>
                </a:stretch>
              </a:blipFill>
              <a:ln w="25400">
                <a:noFill/>
              </a:ln>
            </p:spPr>
            <p:txBody>
              <a:bodyPr/>
              <a:lstStyle/>
              <a:p>
                <a:r>
                  <a:rPr lang="pt-BR" altLang="en-US">
                    <a:noFill/>
                  </a:rPr>
                  <a:t> </a:t>
                </a:r>
              </a:p>
            </p:txBody>
          </p:sp>
        </mc:Fallback>
      </mc:AlternateContent>
      <p:cxnSp>
        <p:nvCxnSpPr>
          <p:cNvPr id="23" name="Conector Reto 22"/>
          <p:cNvCxnSpPr/>
          <p:nvPr/>
        </p:nvCxnSpPr>
        <p:spPr>
          <a:xfrm>
            <a:off x="2433320" y="250253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a:off x="2239010" y="251269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5324475" y="250253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5615940" y="250253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27" name="Forma livre 26"/>
          <p:cNvSpPr/>
          <p:nvPr/>
        </p:nvSpPr>
        <p:spPr>
          <a:xfrm>
            <a:off x="1328420" y="2662555"/>
            <a:ext cx="10008000" cy="178435"/>
          </a:xfrm>
          <a:custGeom>
            <a:avLst/>
            <a:gdLst>
              <a:gd name="connisteX0" fmla="*/ 0 w 10042525"/>
              <a:gd name="connsiteY0" fmla="*/ 96290 h 178205"/>
              <a:gd name="connisteX1" fmla="*/ 327025 w 10042525"/>
              <a:gd name="connsiteY1" fmla="*/ 96290 h 178205"/>
              <a:gd name="connisteX2" fmla="*/ 666750 w 10042525"/>
              <a:gd name="connsiteY2" fmla="*/ 137565 h 178205"/>
              <a:gd name="connisteX3" fmla="*/ 816610 w 10042525"/>
              <a:gd name="connsiteY3" fmla="*/ 96290 h 178205"/>
              <a:gd name="connisteX4" fmla="*/ 884555 w 10042525"/>
              <a:gd name="connsiteY4" fmla="*/ 178205 h 178205"/>
              <a:gd name="connisteX5" fmla="*/ 1007110 w 10042525"/>
              <a:gd name="connsiteY5" fmla="*/ 96290 h 178205"/>
              <a:gd name="connisteX6" fmla="*/ 1156970 w 10042525"/>
              <a:gd name="connsiteY6" fmla="*/ 15010 h 178205"/>
              <a:gd name="connisteX7" fmla="*/ 1265555 w 10042525"/>
              <a:gd name="connsiteY7" fmla="*/ 15010 h 178205"/>
              <a:gd name="connisteX8" fmla="*/ 1551305 w 10042525"/>
              <a:gd name="connsiteY8" fmla="*/ 28345 h 178205"/>
              <a:gd name="connisteX9" fmla="*/ 1837055 w 10042525"/>
              <a:gd name="connsiteY9" fmla="*/ 42315 h 178205"/>
              <a:gd name="connisteX10" fmla="*/ 2136775 w 10042525"/>
              <a:gd name="connsiteY10" fmla="*/ 55650 h 178205"/>
              <a:gd name="connisteX11" fmla="*/ 2639695 w 10042525"/>
              <a:gd name="connsiteY11" fmla="*/ 69620 h 178205"/>
              <a:gd name="connisteX12" fmla="*/ 3170555 w 10042525"/>
              <a:gd name="connsiteY12" fmla="*/ 82955 h 178205"/>
              <a:gd name="connisteX13" fmla="*/ 3646805 w 10042525"/>
              <a:gd name="connsiteY13" fmla="*/ 110260 h 178205"/>
              <a:gd name="connisteX14" fmla="*/ 3864610 w 10042525"/>
              <a:gd name="connsiteY14" fmla="*/ 123595 h 178205"/>
              <a:gd name="connisteX15" fmla="*/ 3932555 w 10042525"/>
              <a:gd name="connsiteY15" fmla="*/ 150900 h 178205"/>
              <a:gd name="connisteX16" fmla="*/ 4027805 w 10042525"/>
              <a:gd name="connsiteY16" fmla="*/ 137565 h 178205"/>
              <a:gd name="connisteX17" fmla="*/ 4177665 w 10042525"/>
              <a:gd name="connsiteY17" fmla="*/ 55650 h 178205"/>
              <a:gd name="connisteX18" fmla="*/ 4327525 w 10042525"/>
              <a:gd name="connsiteY18" fmla="*/ 15010 h 178205"/>
              <a:gd name="connisteX19" fmla="*/ 4653915 w 10042525"/>
              <a:gd name="connsiteY19" fmla="*/ 28345 h 178205"/>
              <a:gd name="connisteX20" fmla="*/ 5293360 w 10042525"/>
              <a:gd name="connsiteY20" fmla="*/ 42315 h 178205"/>
              <a:gd name="connisteX21" fmla="*/ 6014720 w 10042525"/>
              <a:gd name="connsiteY21" fmla="*/ 82955 h 178205"/>
              <a:gd name="connisteX22" fmla="*/ 6558915 w 10042525"/>
              <a:gd name="connsiteY22" fmla="*/ 110260 h 178205"/>
              <a:gd name="connisteX23" fmla="*/ 6925945 w 10042525"/>
              <a:gd name="connsiteY23" fmla="*/ 137565 h 178205"/>
              <a:gd name="connisteX24" fmla="*/ 6994525 w 10042525"/>
              <a:gd name="connsiteY24" fmla="*/ 96290 h 178205"/>
              <a:gd name="connisteX25" fmla="*/ 7157720 w 10042525"/>
              <a:gd name="connsiteY25" fmla="*/ 150900 h 178205"/>
              <a:gd name="connisteX26" fmla="*/ 7293610 w 10042525"/>
              <a:gd name="connsiteY26" fmla="*/ 55650 h 178205"/>
              <a:gd name="connisteX27" fmla="*/ 7456805 w 10042525"/>
              <a:gd name="connsiteY27" fmla="*/ 1040 h 178205"/>
              <a:gd name="connisteX28" fmla="*/ 7715250 w 10042525"/>
              <a:gd name="connsiteY28" fmla="*/ 28345 h 178205"/>
              <a:gd name="connisteX29" fmla="*/ 8314055 w 10042525"/>
              <a:gd name="connsiteY29" fmla="*/ 69620 h 178205"/>
              <a:gd name="connisteX30" fmla="*/ 9211945 w 10042525"/>
              <a:gd name="connsiteY30" fmla="*/ 96290 h 178205"/>
              <a:gd name="connisteX31" fmla="*/ 10042525 w 10042525"/>
              <a:gd name="connsiteY31" fmla="*/ 137565 h 17820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 ang="0">
                <a:pos x="connisteX21" y="connsiteY21"/>
              </a:cxn>
              <a:cxn ang="0">
                <a:pos x="connisteX22" y="connsiteY22"/>
              </a:cxn>
              <a:cxn ang="0">
                <a:pos x="connisteX23" y="connsiteY23"/>
              </a:cxn>
              <a:cxn ang="0">
                <a:pos x="connisteX24" y="connsiteY24"/>
              </a:cxn>
              <a:cxn ang="0">
                <a:pos x="connisteX25" y="connsiteY25"/>
              </a:cxn>
              <a:cxn ang="0">
                <a:pos x="connisteX26" y="connsiteY26"/>
              </a:cxn>
              <a:cxn ang="0">
                <a:pos x="connisteX27" y="connsiteY27"/>
              </a:cxn>
              <a:cxn ang="0">
                <a:pos x="connisteX28" y="connsiteY28"/>
              </a:cxn>
              <a:cxn ang="0">
                <a:pos x="connisteX29" y="connsiteY29"/>
              </a:cxn>
              <a:cxn ang="0">
                <a:pos x="connisteX30" y="connsiteY30"/>
              </a:cxn>
              <a:cxn ang="0">
                <a:pos x="connisteX31" y="connsiteY31"/>
              </a:cxn>
            </a:cxnLst>
            <a:rect l="l" t="t" r="r" b="b"/>
            <a:pathLst>
              <a:path w="10042525" h="178206">
                <a:moveTo>
                  <a:pt x="0" y="96291"/>
                </a:moveTo>
                <a:cubicBezTo>
                  <a:pt x="58420" y="95656"/>
                  <a:pt x="193675" y="88036"/>
                  <a:pt x="327025" y="96291"/>
                </a:cubicBezTo>
                <a:cubicBezTo>
                  <a:pt x="460375" y="104546"/>
                  <a:pt x="568960" y="137566"/>
                  <a:pt x="666750" y="137566"/>
                </a:cubicBezTo>
                <a:cubicBezTo>
                  <a:pt x="764540" y="137566"/>
                  <a:pt x="772795" y="88036"/>
                  <a:pt x="816610" y="96291"/>
                </a:cubicBezTo>
                <a:cubicBezTo>
                  <a:pt x="860425" y="104546"/>
                  <a:pt x="846455" y="178206"/>
                  <a:pt x="884555" y="178206"/>
                </a:cubicBezTo>
                <a:cubicBezTo>
                  <a:pt x="922655" y="178206"/>
                  <a:pt x="952500" y="128676"/>
                  <a:pt x="1007110" y="96291"/>
                </a:cubicBezTo>
                <a:cubicBezTo>
                  <a:pt x="1061720" y="63906"/>
                  <a:pt x="1105535" y="31521"/>
                  <a:pt x="1156970" y="15011"/>
                </a:cubicBezTo>
                <a:cubicBezTo>
                  <a:pt x="1208405" y="-1499"/>
                  <a:pt x="1186815" y="12471"/>
                  <a:pt x="1265555" y="15011"/>
                </a:cubicBezTo>
                <a:cubicBezTo>
                  <a:pt x="1344295" y="17551"/>
                  <a:pt x="1437005" y="22631"/>
                  <a:pt x="1551305" y="28346"/>
                </a:cubicBezTo>
                <a:cubicBezTo>
                  <a:pt x="1665605" y="34061"/>
                  <a:pt x="1720215" y="36601"/>
                  <a:pt x="1837055" y="42316"/>
                </a:cubicBezTo>
                <a:cubicBezTo>
                  <a:pt x="1953895" y="48031"/>
                  <a:pt x="1976120" y="49936"/>
                  <a:pt x="2136775" y="55651"/>
                </a:cubicBezTo>
                <a:cubicBezTo>
                  <a:pt x="2297430" y="61366"/>
                  <a:pt x="2432685" y="63906"/>
                  <a:pt x="2639695" y="69621"/>
                </a:cubicBezTo>
                <a:cubicBezTo>
                  <a:pt x="2846705" y="75336"/>
                  <a:pt x="2969260" y="74701"/>
                  <a:pt x="3170555" y="82956"/>
                </a:cubicBezTo>
                <a:cubicBezTo>
                  <a:pt x="3371850" y="91211"/>
                  <a:pt x="3507740" y="102006"/>
                  <a:pt x="3646805" y="110261"/>
                </a:cubicBezTo>
                <a:cubicBezTo>
                  <a:pt x="3785870" y="118516"/>
                  <a:pt x="3807460" y="115341"/>
                  <a:pt x="3864610" y="123596"/>
                </a:cubicBezTo>
                <a:cubicBezTo>
                  <a:pt x="3921760" y="131851"/>
                  <a:pt x="3900170" y="148361"/>
                  <a:pt x="3932555" y="150901"/>
                </a:cubicBezTo>
                <a:cubicBezTo>
                  <a:pt x="3964940" y="153441"/>
                  <a:pt x="3978910" y="156616"/>
                  <a:pt x="4027805" y="137566"/>
                </a:cubicBezTo>
                <a:cubicBezTo>
                  <a:pt x="4076700" y="118516"/>
                  <a:pt x="4117975" y="80416"/>
                  <a:pt x="4177665" y="55651"/>
                </a:cubicBezTo>
                <a:cubicBezTo>
                  <a:pt x="4237355" y="30886"/>
                  <a:pt x="4232275" y="20726"/>
                  <a:pt x="4327525" y="15011"/>
                </a:cubicBezTo>
                <a:cubicBezTo>
                  <a:pt x="4422775" y="9296"/>
                  <a:pt x="4460875" y="22631"/>
                  <a:pt x="4653915" y="28346"/>
                </a:cubicBezTo>
                <a:cubicBezTo>
                  <a:pt x="4846955" y="34061"/>
                  <a:pt x="5020945" y="31521"/>
                  <a:pt x="5293360" y="42316"/>
                </a:cubicBezTo>
                <a:cubicBezTo>
                  <a:pt x="5565775" y="53111"/>
                  <a:pt x="5761355" y="69621"/>
                  <a:pt x="6014720" y="82956"/>
                </a:cubicBezTo>
                <a:cubicBezTo>
                  <a:pt x="6268085" y="96291"/>
                  <a:pt x="6376670" y="99466"/>
                  <a:pt x="6558915" y="110261"/>
                </a:cubicBezTo>
                <a:cubicBezTo>
                  <a:pt x="6741160" y="121056"/>
                  <a:pt x="6838950" y="140106"/>
                  <a:pt x="6925945" y="137566"/>
                </a:cubicBezTo>
                <a:cubicBezTo>
                  <a:pt x="7012940" y="135026"/>
                  <a:pt x="6948170" y="93751"/>
                  <a:pt x="6994525" y="96291"/>
                </a:cubicBezTo>
                <a:cubicBezTo>
                  <a:pt x="7040880" y="98831"/>
                  <a:pt x="7098030" y="159156"/>
                  <a:pt x="7157720" y="150901"/>
                </a:cubicBezTo>
                <a:cubicBezTo>
                  <a:pt x="7217410" y="142646"/>
                  <a:pt x="7233920" y="85496"/>
                  <a:pt x="7293610" y="55651"/>
                </a:cubicBezTo>
                <a:cubicBezTo>
                  <a:pt x="7353300" y="25806"/>
                  <a:pt x="7372350" y="6756"/>
                  <a:pt x="7456805" y="1041"/>
                </a:cubicBezTo>
                <a:cubicBezTo>
                  <a:pt x="7541260" y="-4674"/>
                  <a:pt x="7543800" y="14376"/>
                  <a:pt x="7715250" y="28346"/>
                </a:cubicBezTo>
                <a:cubicBezTo>
                  <a:pt x="7886700" y="42316"/>
                  <a:pt x="8014970" y="56286"/>
                  <a:pt x="8314055" y="69621"/>
                </a:cubicBezTo>
                <a:cubicBezTo>
                  <a:pt x="8613140" y="82956"/>
                  <a:pt x="8866505" y="82956"/>
                  <a:pt x="9211945" y="96291"/>
                </a:cubicBezTo>
                <a:cubicBezTo>
                  <a:pt x="9557385" y="109626"/>
                  <a:pt x="9894570" y="129946"/>
                  <a:pt x="10042525" y="137566"/>
                </a:cubicBez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Forma livre 7"/>
          <p:cNvSpPr/>
          <p:nvPr/>
        </p:nvSpPr>
        <p:spPr>
          <a:xfrm>
            <a:off x="4001135" y="2264410"/>
            <a:ext cx="6369050" cy="3318510"/>
          </a:xfrm>
          <a:custGeom>
            <a:avLst/>
            <a:gdLst>
              <a:gd name="connisteX0" fmla="*/ 0 w 6369050"/>
              <a:gd name="connsiteY0" fmla="*/ 3298179 h 3318507"/>
              <a:gd name="connisteX1" fmla="*/ 198120 w 6369050"/>
              <a:gd name="connsiteY1" fmla="*/ 3218804 h 3318507"/>
              <a:gd name="connisteX2" fmla="*/ 568325 w 6369050"/>
              <a:gd name="connsiteY2" fmla="*/ 2492364 h 3318507"/>
              <a:gd name="connisteX3" fmla="*/ 911860 w 6369050"/>
              <a:gd name="connsiteY3" fmla="*/ 1210299 h 3318507"/>
              <a:gd name="connisteX4" fmla="*/ 1360805 w 6369050"/>
              <a:gd name="connsiteY4" fmla="*/ 179694 h 3318507"/>
              <a:gd name="connisteX5" fmla="*/ 1585595 w 6369050"/>
              <a:gd name="connsiteY5" fmla="*/ 34279 h 3318507"/>
              <a:gd name="connisteX6" fmla="*/ 1823085 w 6369050"/>
              <a:gd name="connsiteY6" fmla="*/ 232399 h 3318507"/>
              <a:gd name="connisteX7" fmla="*/ 2100580 w 6369050"/>
              <a:gd name="connsiteY7" fmla="*/ 827394 h 3318507"/>
              <a:gd name="connisteX8" fmla="*/ 2550160 w 6369050"/>
              <a:gd name="connsiteY8" fmla="*/ 2320279 h 3318507"/>
              <a:gd name="connisteX9" fmla="*/ 2893695 w 6369050"/>
              <a:gd name="connsiteY9" fmla="*/ 3139429 h 3318507"/>
              <a:gd name="connisteX10" fmla="*/ 3105150 w 6369050"/>
              <a:gd name="connsiteY10" fmla="*/ 3298179 h 3318507"/>
              <a:gd name="connisteX11" fmla="*/ 3316605 w 6369050"/>
              <a:gd name="connsiteY11" fmla="*/ 3192769 h 3318507"/>
              <a:gd name="connisteX12" fmla="*/ 3514725 w 6369050"/>
              <a:gd name="connsiteY12" fmla="*/ 2875269 h 3318507"/>
              <a:gd name="connisteX13" fmla="*/ 4083050 w 6369050"/>
              <a:gd name="connsiteY13" fmla="*/ 1038849 h 3318507"/>
              <a:gd name="connisteX14" fmla="*/ 4545330 w 6369050"/>
              <a:gd name="connsiteY14" fmla="*/ 166359 h 3318507"/>
              <a:gd name="connisteX15" fmla="*/ 4743450 w 6369050"/>
              <a:gd name="connsiteY15" fmla="*/ 34279 h 3318507"/>
              <a:gd name="connisteX16" fmla="*/ 5074285 w 6369050"/>
              <a:gd name="connsiteY16" fmla="*/ 430519 h 3318507"/>
              <a:gd name="connisteX17" fmla="*/ 5496560 w 6369050"/>
              <a:gd name="connsiteY17" fmla="*/ 1685914 h 3318507"/>
              <a:gd name="connisteX18" fmla="*/ 5932805 w 6369050"/>
              <a:gd name="connsiteY18" fmla="*/ 3020684 h 3318507"/>
              <a:gd name="connisteX19" fmla="*/ 6196965 w 6369050"/>
              <a:gd name="connsiteY19" fmla="*/ 3284844 h 3318507"/>
              <a:gd name="connisteX20" fmla="*/ 6369050 w 6369050"/>
              <a:gd name="connsiteY20" fmla="*/ 3271509 h 331850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Lst>
            <a:rect l="l" t="t" r="r" b="b"/>
            <a:pathLst>
              <a:path w="6369050" h="3318508">
                <a:moveTo>
                  <a:pt x="0" y="3298179"/>
                </a:moveTo>
                <a:cubicBezTo>
                  <a:pt x="32385" y="3296909"/>
                  <a:pt x="84455" y="3380094"/>
                  <a:pt x="198120" y="3218804"/>
                </a:cubicBezTo>
                <a:cubicBezTo>
                  <a:pt x="311785" y="3057514"/>
                  <a:pt x="425450" y="2894319"/>
                  <a:pt x="568325" y="2492364"/>
                </a:cubicBezTo>
                <a:cubicBezTo>
                  <a:pt x="711200" y="2090409"/>
                  <a:pt x="753110" y="1672579"/>
                  <a:pt x="911860" y="1210299"/>
                </a:cubicBezTo>
                <a:cubicBezTo>
                  <a:pt x="1070610" y="748019"/>
                  <a:pt x="1226185" y="414644"/>
                  <a:pt x="1360805" y="179694"/>
                </a:cubicBezTo>
                <a:cubicBezTo>
                  <a:pt x="1495425" y="-55256"/>
                  <a:pt x="1492885" y="23484"/>
                  <a:pt x="1585595" y="34279"/>
                </a:cubicBezTo>
                <a:cubicBezTo>
                  <a:pt x="1678305" y="45074"/>
                  <a:pt x="1720215" y="73649"/>
                  <a:pt x="1823085" y="232399"/>
                </a:cubicBezTo>
                <a:cubicBezTo>
                  <a:pt x="1925955" y="391149"/>
                  <a:pt x="1955165" y="409564"/>
                  <a:pt x="2100580" y="827394"/>
                </a:cubicBezTo>
                <a:cubicBezTo>
                  <a:pt x="2245995" y="1245224"/>
                  <a:pt x="2391410" y="1857999"/>
                  <a:pt x="2550160" y="2320279"/>
                </a:cubicBezTo>
                <a:cubicBezTo>
                  <a:pt x="2708910" y="2782559"/>
                  <a:pt x="2782570" y="2943849"/>
                  <a:pt x="2893695" y="3139429"/>
                </a:cubicBezTo>
                <a:cubicBezTo>
                  <a:pt x="3004820" y="3335009"/>
                  <a:pt x="3020695" y="3287384"/>
                  <a:pt x="3105150" y="3298179"/>
                </a:cubicBezTo>
                <a:cubicBezTo>
                  <a:pt x="3189605" y="3308974"/>
                  <a:pt x="3234690" y="3277224"/>
                  <a:pt x="3316605" y="3192769"/>
                </a:cubicBezTo>
                <a:cubicBezTo>
                  <a:pt x="3398520" y="3108314"/>
                  <a:pt x="3361690" y="3305799"/>
                  <a:pt x="3514725" y="2875269"/>
                </a:cubicBezTo>
                <a:cubicBezTo>
                  <a:pt x="3667760" y="2444739"/>
                  <a:pt x="3876675" y="1580504"/>
                  <a:pt x="4083050" y="1038849"/>
                </a:cubicBezTo>
                <a:cubicBezTo>
                  <a:pt x="4289425" y="497194"/>
                  <a:pt x="4413250" y="367019"/>
                  <a:pt x="4545330" y="166359"/>
                </a:cubicBezTo>
                <a:cubicBezTo>
                  <a:pt x="4677410" y="-34301"/>
                  <a:pt x="4637405" y="-18426"/>
                  <a:pt x="4743450" y="34279"/>
                </a:cubicBezTo>
                <a:cubicBezTo>
                  <a:pt x="4849495" y="86984"/>
                  <a:pt x="4923790" y="100319"/>
                  <a:pt x="5074285" y="430519"/>
                </a:cubicBezTo>
                <a:cubicBezTo>
                  <a:pt x="5224780" y="760719"/>
                  <a:pt x="5325110" y="1167754"/>
                  <a:pt x="5496560" y="1685914"/>
                </a:cubicBezTo>
                <a:cubicBezTo>
                  <a:pt x="5668010" y="2204074"/>
                  <a:pt x="5792470" y="2700644"/>
                  <a:pt x="5932805" y="3020684"/>
                </a:cubicBezTo>
                <a:cubicBezTo>
                  <a:pt x="6073140" y="3340724"/>
                  <a:pt x="6109970" y="3234679"/>
                  <a:pt x="6196965" y="3284844"/>
                </a:cubicBezTo>
                <a:cubicBezTo>
                  <a:pt x="6283960" y="3335009"/>
                  <a:pt x="6339840" y="3279764"/>
                  <a:pt x="6369050" y="32715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Forma livre 4"/>
          <p:cNvSpPr/>
          <p:nvPr/>
        </p:nvSpPr>
        <p:spPr>
          <a:xfrm>
            <a:off x="1090930" y="3475990"/>
            <a:ext cx="842645" cy="1088390"/>
          </a:xfrm>
          <a:custGeom>
            <a:avLst/>
            <a:gdLst>
              <a:gd name="connisteX0" fmla="*/ 15240 w 861060"/>
              <a:gd name="connsiteY0" fmla="*/ 1238885 h 1238885"/>
              <a:gd name="connisteX1" fmla="*/ 0 w 861060"/>
              <a:gd name="connsiteY1" fmla="*/ 15240 h 1238885"/>
              <a:gd name="connisteX2" fmla="*/ 861060 w 861060"/>
              <a:gd name="connsiteY2" fmla="*/ 0 h 1238885"/>
            </a:gdLst>
            <a:ahLst/>
            <a:cxnLst>
              <a:cxn ang="0">
                <a:pos x="connisteX0" y="connsiteY0"/>
              </a:cxn>
              <a:cxn ang="0">
                <a:pos x="connisteX1" y="connsiteY1"/>
              </a:cxn>
              <a:cxn ang="0">
                <a:pos x="connisteX2" y="connsiteY2"/>
              </a:cxn>
            </a:cxnLst>
            <a:rect l="l" t="t" r="r" b="b"/>
            <a:pathLst>
              <a:path w="861060" h="1238885">
                <a:moveTo>
                  <a:pt x="15240" y="1238885"/>
                </a:moveTo>
                <a:lnTo>
                  <a:pt x="0" y="15240"/>
                </a:lnTo>
                <a:lnTo>
                  <a:pt x="86106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Caixa de Texto 27"/>
          <p:cNvSpPr txBox="1"/>
          <p:nvPr/>
        </p:nvSpPr>
        <p:spPr>
          <a:xfrm>
            <a:off x="802640" y="683895"/>
            <a:ext cx="10640695" cy="1198880"/>
          </a:xfrm>
          <a:prstGeom prst="rect">
            <a:avLst/>
          </a:prstGeom>
          <a:noFill/>
        </p:spPr>
        <p:txBody>
          <a:bodyPr wrap="square" rtlCol="0" anchor="t">
            <a:spAutoFit/>
          </a:bodyPr>
          <a:lstStyle/>
          <a:p>
            <a:pPr algn="l"/>
            <a:r>
              <a:rPr lang="pt-BR" sz="3600" b="1" dirty="0" smtClean="0">
                <a:solidFill>
                  <a:srgbClr val="C00000"/>
                </a:solidFill>
                <a:latin typeface="Comic Sans MS" panose="030F0702030302020204" pitchFamily="66" charset="0"/>
                <a:cs typeface="Comic Sans MS" panose="030F0702030302020204" pitchFamily="66" charset="0"/>
                <a:sym typeface="+mn-ea"/>
              </a:rPr>
              <a:t>Aplicações: </a:t>
            </a:r>
            <a:r>
              <a:rPr lang="pt-BR" sz="3600" b="1" dirty="0" smtClean="0">
                <a:solidFill>
                  <a:schemeClr val="tx1"/>
                </a:solidFill>
                <a:latin typeface="Comic Sans MS" panose="030F0702030302020204" pitchFamily="66" charset="0"/>
                <a:cs typeface="Comic Sans MS" panose="030F0702030302020204" pitchFamily="66" charset="0"/>
                <a:sym typeface="+mn-ea"/>
              </a:rPr>
              <a:t>circuito retificador (com ajuste de condução)</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p:grpSp>
        <p:nvGrpSpPr>
          <p:cNvPr id="20" name="Grupo 19"/>
          <p:cNvGrpSpPr/>
          <p:nvPr/>
        </p:nvGrpSpPr>
        <p:grpSpPr>
          <a:xfrm rot="10800000">
            <a:off x="1428750" y="3361690"/>
            <a:ext cx="1381760" cy="255270"/>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7" name="Caixa de Texto 26"/>
          <p:cNvSpPr txBox="1"/>
          <p:nvPr/>
        </p:nvSpPr>
        <p:spPr>
          <a:xfrm>
            <a:off x="1956435" y="2839720"/>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cxnSp>
        <p:nvCxnSpPr>
          <p:cNvPr id="77" name="Conector Reto 76"/>
          <p:cNvCxnSpPr/>
          <p:nvPr/>
        </p:nvCxnSpPr>
        <p:spPr>
          <a:xfrm>
            <a:off x="1001896" y="5223998"/>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CaixaDeTexto 8"/>
          <p:cNvSpPr txBox="1"/>
          <p:nvPr/>
        </p:nvSpPr>
        <p:spPr>
          <a:xfrm>
            <a:off x="802328" y="3571123"/>
            <a:ext cx="288324" cy="461665"/>
          </a:xfrm>
          <a:prstGeom prst="rect">
            <a:avLst/>
          </a:prstGeom>
          <a:noFill/>
        </p:spPr>
        <p:txBody>
          <a:bodyPr wrap="square" rtlCol="0">
            <a:spAutoFit/>
          </a:bodyPr>
          <a:lstStyle/>
          <a:p>
            <a:r>
              <a:rPr lang="pt-BR" sz="2400" dirty="0" smtClean="0"/>
              <a:t>+</a:t>
            </a:r>
            <a:endParaRPr lang="pt-BR" sz="2400" dirty="0"/>
          </a:p>
        </p:txBody>
      </p:sp>
      <p:sp>
        <p:nvSpPr>
          <p:cNvPr id="88" name="CaixaDeTexto 47"/>
          <p:cNvSpPr txBox="1"/>
          <p:nvPr/>
        </p:nvSpPr>
        <p:spPr>
          <a:xfrm>
            <a:off x="1326930" y="3922624"/>
            <a:ext cx="585470" cy="460375"/>
          </a:xfrm>
          <a:prstGeom prst="rect">
            <a:avLst/>
          </a:prstGeom>
          <a:noFill/>
        </p:spPr>
        <p:txBody>
          <a:bodyPr wrap="none" rtlCol="0">
            <a:spAutoFit/>
          </a:bodyPr>
          <a:lstStyle/>
          <a:p>
            <a:r>
              <a:rPr lang="pt-BR" sz="2400" dirty="0"/>
              <a:t>Vin</a:t>
            </a:r>
            <a:endParaRPr lang="pt-BR" sz="2400" baseline="-25000" dirty="0"/>
          </a:p>
        </p:txBody>
      </p:sp>
      <p:sp>
        <p:nvSpPr>
          <p:cNvPr id="90" name="Elipse 89"/>
          <p:cNvSpPr/>
          <p:nvPr/>
        </p:nvSpPr>
        <p:spPr>
          <a:xfrm>
            <a:off x="891540" y="393890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Forma livre 3"/>
          <p:cNvSpPr/>
          <p:nvPr/>
        </p:nvSpPr>
        <p:spPr>
          <a:xfrm>
            <a:off x="951230" y="3987165"/>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Forma livre 6"/>
          <p:cNvSpPr/>
          <p:nvPr/>
        </p:nvSpPr>
        <p:spPr>
          <a:xfrm>
            <a:off x="2522855" y="3490595"/>
            <a:ext cx="5289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Forma livre 7"/>
          <p:cNvSpPr/>
          <p:nvPr/>
        </p:nvSpPr>
        <p:spPr>
          <a:xfrm>
            <a:off x="1106170" y="4542155"/>
            <a:ext cx="1979295" cy="317500"/>
          </a:xfrm>
          <a:custGeom>
            <a:avLst/>
            <a:gdLst>
              <a:gd name="connisteX0" fmla="*/ 1948815 w 1948815"/>
              <a:gd name="connsiteY0" fmla="*/ 317500 h 317500"/>
              <a:gd name="connisteX1" fmla="*/ 15240 w 1948815"/>
              <a:gd name="connsiteY1" fmla="*/ 317500 h 317500"/>
              <a:gd name="connisteX2" fmla="*/ 0 w 1948815"/>
              <a:gd name="connsiteY2" fmla="*/ 0 h 317500"/>
            </a:gdLst>
            <a:ahLst/>
            <a:cxnLst>
              <a:cxn ang="0">
                <a:pos x="connisteX0" y="connsiteY0"/>
              </a:cxn>
              <a:cxn ang="0">
                <a:pos x="connisteX1" y="connsiteY1"/>
              </a:cxn>
              <a:cxn ang="0">
                <a:pos x="connisteX2" y="connsiteY2"/>
              </a:cxn>
            </a:cxnLst>
            <a:rect l="l" t="t" r="r" b="b"/>
            <a:pathLst>
              <a:path w="1948815" h="317500">
                <a:moveTo>
                  <a:pt x="1948815" y="317500"/>
                </a:moveTo>
                <a:lnTo>
                  <a:pt x="15240" y="317500"/>
                </a:lnTo>
                <a:lnTo>
                  <a:pt x="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 name="Conector Reto 8"/>
          <p:cNvCxnSpPr>
            <a:stCxn id="8" idx="1"/>
          </p:cNvCxnSpPr>
          <p:nvPr/>
        </p:nvCxnSpPr>
        <p:spPr>
          <a:xfrm flipH="1">
            <a:off x="1117600" y="4874260"/>
            <a:ext cx="3810" cy="36957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3051810" y="3490595"/>
            <a:ext cx="845820" cy="63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3002915" y="4866640"/>
            <a:ext cx="845820" cy="63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 name="Forma livre 11"/>
          <p:cNvSpPr/>
          <p:nvPr/>
        </p:nvSpPr>
        <p:spPr>
          <a:xfrm>
            <a:off x="3848735" y="3533140"/>
            <a:ext cx="497840" cy="123888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12"/>
          <p:cNvSpPr txBox="1"/>
          <p:nvPr/>
        </p:nvSpPr>
        <p:spPr>
          <a:xfrm>
            <a:off x="4196080" y="3902710"/>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0</a:t>
            </a:r>
            <a:endParaRPr lang="pt-BR" altLang="en-US" sz="2800" baseline="-25000">
              <a:latin typeface="Comic Sans MS" panose="030F0702030302020204" pitchFamily="66" charset="0"/>
              <a:cs typeface="Comic Sans MS" panose="030F0702030302020204" pitchFamily="66" charset="0"/>
            </a:endParaRPr>
          </a:p>
        </p:txBody>
      </p:sp>
      <p:sp>
        <p:nvSpPr>
          <p:cNvPr id="14" name="Caixa de Texto 13"/>
          <p:cNvSpPr txBox="1"/>
          <p:nvPr/>
        </p:nvSpPr>
        <p:spPr>
          <a:xfrm>
            <a:off x="2582545" y="2825115"/>
            <a:ext cx="142113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Diodo</a:t>
            </a:r>
            <a:endParaRPr lang="pt-BR" altLang="en-US" sz="2800">
              <a:latin typeface="Comic Sans MS" panose="030F0702030302020204" pitchFamily="66" charset="0"/>
              <a:cs typeface="Comic Sans MS" panose="030F0702030302020204" pitchFamily="66" charset="0"/>
            </a:endParaRPr>
          </a:p>
        </p:txBody>
      </p:sp>
      <p:grpSp>
        <p:nvGrpSpPr>
          <p:cNvPr id="16" name="Grupo 15"/>
          <p:cNvGrpSpPr/>
          <p:nvPr/>
        </p:nvGrpSpPr>
        <p:grpSpPr>
          <a:xfrm rot="10800000">
            <a:off x="2875915" y="3263900"/>
            <a:ext cx="620395" cy="453390"/>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 name="Conector Reto 2"/>
          <p:cNvCxnSpPr/>
          <p:nvPr/>
        </p:nvCxnSpPr>
        <p:spPr>
          <a:xfrm>
            <a:off x="3348355" y="4032885"/>
            <a:ext cx="6064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3441065" y="4158615"/>
            <a:ext cx="407670" cy="952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a:off x="3626485" y="3473450"/>
            <a:ext cx="0" cy="56451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3627120" y="4157345"/>
            <a:ext cx="10160" cy="70231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Caixa de Texto 25"/>
          <p:cNvSpPr txBox="1"/>
          <p:nvPr/>
        </p:nvSpPr>
        <p:spPr>
          <a:xfrm>
            <a:off x="2810510" y="4074795"/>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1 V</a:t>
            </a:r>
            <a:endParaRPr lang="pt-BR" altLang="en-US" sz="2800" baseline="-25000">
              <a:latin typeface="Comic Sans MS" panose="030F0702030302020204" pitchFamily="66" charset="0"/>
              <a:cs typeface="Comic Sans MS" panose="030F0702030302020204" pitchFamily="66" charset="0"/>
            </a:endParaRPr>
          </a:p>
        </p:txBody>
      </p:sp>
      <p:sp>
        <p:nvSpPr>
          <p:cNvPr id="29" name="Caixa de Texto 28"/>
          <p:cNvSpPr txBox="1"/>
          <p:nvPr/>
        </p:nvSpPr>
        <p:spPr>
          <a:xfrm>
            <a:off x="6205220" y="3543300"/>
            <a:ext cx="5404485" cy="1076325"/>
          </a:xfrm>
          <a:prstGeom prst="rect">
            <a:avLst/>
          </a:prstGeom>
          <a:noFill/>
        </p:spPr>
        <p:txBody>
          <a:bodyPr wrap="square" rtlCol="0">
            <a:spAutoFit/>
          </a:bodyPr>
          <a:lstStyle/>
          <a:p>
            <a:r>
              <a:rPr lang="pt-BR" altLang="en-US" sz="3200">
                <a:latin typeface="Comic Sans MS" panose="030F0702030302020204" pitchFamily="66" charset="0"/>
                <a:cs typeface="Comic Sans MS" panose="030F0702030302020204" pitchFamily="66" charset="0"/>
              </a:rPr>
              <a:t>o Diodo só conduz quando a entrada for maior que 1,6 V. </a:t>
            </a:r>
            <a:endParaRPr lang="pt-BR" altLang="en-US" sz="3200">
              <a:latin typeface="Comic Sans MS" panose="030F0702030302020204" pitchFamily="66" charset="0"/>
              <a:cs typeface="Comic Sans MS" panose="030F0702030302020204" pitchFamily="66" charset="0"/>
            </a:endParaRPr>
          </a:p>
        </p:txBody>
      </p:sp>
      <p:sp>
        <p:nvSpPr>
          <p:cNvPr id="15" name="Forma livre 14"/>
          <p:cNvSpPr/>
          <p:nvPr/>
        </p:nvSpPr>
        <p:spPr>
          <a:xfrm>
            <a:off x="1728470" y="2799715"/>
            <a:ext cx="895350" cy="464185"/>
          </a:xfrm>
          <a:custGeom>
            <a:avLst/>
            <a:gdLst>
              <a:gd name="connisteX0" fmla="*/ 895310 w 895310"/>
              <a:gd name="connsiteY0" fmla="*/ 464433 h 464433"/>
              <a:gd name="connisteX1" fmla="*/ 699095 w 895310"/>
              <a:gd name="connsiteY1" fmla="*/ 117723 h 464433"/>
              <a:gd name="connisteX2" fmla="*/ 382230 w 895310"/>
              <a:gd name="connsiteY2" fmla="*/ 11678 h 464433"/>
              <a:gd name="connisteX3" fmla="*/ 50125 w 895310"/>
              <a:gd name="connsiteY3" fmla="*/ 298698 h 464433"/>
              <a:gd name="connisteX4" fmla="*/ 5040 w 895310"/>
              <a:gd name="connsiteY4" fmla="*/ 434588 h 464433"/>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895310" h="464434">
                <a:moveTo>
                  <a:pt x="895310" y="464434"/>
                </a:moveTo>
                <a:cubicBezTo>
                  <a:pt x="862290" y="397124"/>
                  <a:pt x="801965" y="208529"/>
                  <a:pt x="699095" y="117724"/>
                </a:cubicBezTo>
                <a:cubicBezTo>
                  <a:pt x="596225" y="26919"/>
                  <a:pt x="511770" y="-24516"/>
                  <a:pt x="382230" y="11679"/>
                </a:cubicBezTo>
                <a:cubicBezTo>
                  <a:pt x="252690" y="47874"/>
                  <a:pt x="125690" y="214244"/>
                  <a:pt x="50125" y="298699"/>
                </a:cubicBezTo>
                <a:cubicBezTo>
                  <a:pt x="-25440" y="383154"/>
                  <a:pt x="7580" y="412999"/>
                  <a:pt x="5040" y="434589"/>
                </a:cubicBezTo>
              </a:path>
            </a:pathLst>
          </a:custGeom>
          <a:noFill/>
          <a:ln>
            <a:solidFill>
              <a:schemeClr val="tx1"/>
            </a:solidFill>
            <a:prstDash val="sysDash"/>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3" name="Caixa de Texto 22"/>
          <p:cNvSpPr txBox="1"/>
          <p:nvPr/>
        </p:nvSpPr>
        <p:spPr>
          <a:xfrm>
            <a:off x="1873885" y="2303145"/>
            <a:ext cx="648970" cy="521970"/>
          </a:xfrm>
          <a:prstGeom prst="rect">
            <a:avLst/>
          </a:prstGeom>
          <a:noFill/>
        </p:spPr>
        <p:txBody>
          <a:bodyPr wrap="square" rtlCol="0">
            <a:spAutoFit/>
          </a:bodyPr>
          <a:lstStyle/>
          <a:p>
            <a:pPr algn="ctr"/>
            <a:r>
              <a:rPr lang="pt-BR" altLang="en-US" sz="2800"/>
              <a:t>V</a:t>
            </a:r>
            <a:r>
              <a:rPr lang="pt-BR" altLang="en-US" sz="2800" baseline="-25000"/>
              <a:t>R</a:t>
            </a:r>
            <a:endParaRPr lang="pt-BR" altLang="en-US" sz="2800" baseline="-25000">
              <a:latin typeface="Symbol" panose="05050102010706020507" charset="0"/>
              <a:cs typeface="Symbol" panose="05050102010706020507" charset="0"/>
            </a:endParaRPr>
          </a:p>
        </p:txBody>
      </p:sp>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10600" y="6297930"/>
            <a:ext cx="2743200" cy="365125"/>
          </a:xfrm>
        </p:spPr>
        <p:txBody>
          <a:bodyPr/>
          <a:lstStyle/>
          <a:p>
            <a:fld id="{74F297BB-B745-4CAB-BE1D-CE4C89382949}" type="slidenum">
              <a:rPr lang="pt-BR" smtClean="0"/>
            </a:fld>
            <a:endParaRPr lang="pt-BR"/>
          </a:p>
        </p:txBody>
      </p:sp>
      <p:pic>
        <p:nvPicPr>
          <p:cNvPr id="4" name="Imagem 3" descr="Retificador"/>
          <p:cNvPicPr>
            <a:picLocks noChangeAspect="1"/>
          </p:cNvPicPr>
          <p:nvPr/>
        </p:nvPicPr>
        <p:blipFill>
          <a:blip r:embed="rId1"/>
          <a:srcRect t="3284"/>
          <a:stretch>
            <a:fillRect/>
          </a:stretch>
        </p:blipFill>
        <p:spPr>
          <a:xfrm>
            <a:off x="628650" y="1107440"/>
            <a:ext cx="11276965" cy="5254625"/>
          </a:xfrm>
          <a:prstGeom prst="rect">
            <a:avLst/>
          </a:prstGeom>
        </p:spPr>
      </p:pic>
      <p:cxnSp>
        <p:nvCxnSpPr>
          <p:cNvPr id="5" name="Conector Reto 4"/>
          <p:cNvCxnSpPr/>
          <p:nvPr/>
        </p:nvCxnSpPr>
        <p:spPr>
          <a:xfrm flipH="1" flipV="1">
            <a:off x="2363470" y="1136650"/>
            <a:ext cx="0" cy="951230"/>
          </a:xfrm>
          <a:prstGeom prst="line">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H="1" flipV="1">
            <a:off x="3263900" y="2616200"/>
            <a:ext cx="0" cy="951230"/>
          </a:xfrm>
          <a:prstGeom prst="line">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 name="Caixa de Texto 6"/>
          <p:cNvSpPr txBox="1"/>
          <p:nvPr/>
        </p:nvSpPr>
        <p:spPr>
          <a:xfrm>
            <a:off x="2467610" y="1382395"/>
            <a:ext cx="1011555" cy="460375"/>
          </a:xfrm>
          <a:prstGeom prst="rect">
            <a:avLst/>
          </a:prstGeom>
          <a:solidFill>
            <a:schemeClr val="bg1"/>
          </a:solidFill>
        </p:spPr>
        <p:txBody>
          <a:bodyPr wrap="square" rtlCol="0">
            <a:spAutoFit/>
          </a:bodyPr>
          <a:lstStyle/>
          <a:p>
            <a:r>
              <a:rPr lang="pt-BR" altLang="en-US" sz="2400"/>
              <a:t>1,6 V</a:t>
            </a:r>
            <a:endParaRPr lang="pt-BR" altLang="en-US" sz="2400"/>
          </a:p>
        </p:txBody>
      </p:sp>
      <p:sp>
        <p:nvSpPr>
          <p:cNvPr id="8" name="Caixa de Texto 7"/>
          <p:cNvSpPr txBox="1"/>
          <p:nvPr/>
        </p:nvSpPr>
        <p:spPr>
          <a:xfrm>
            <a:off x="1541780" y="2821940"/>
            <a:ext cx="1011555" cy="460375"/>
          </a:xfrm>
          <a:prstGeom prst="rect">
            <a:avLst/>
          </a:prstGeom>
          <a:solidFill>
            <a:schemeClr val="bg1"/>
          </a:solidFill>
        </p:spPr>
        <p:txBody>
          <a:bodyPr wrap="square" rtlCol="0">
            <a:spAutoFit/>
          </a:bodyPr>
          <a:lstStyle/>
          <a:p>
            <a:r>
              <a:rPr lang="pt-BR" altLang="en-US" sz="2400"/>
              <a:t>1,6 V</a:t>
            </a:r>
            <a:endParaRPr lang="pt-BR" altLang="en-US" sz="2400"/>
          </a:p>
        </p:txBody>
      </p:sp>
      <p:cxnSp>
        <p:nvCxnSpPr>
          <p:cNvPr id="9" name="Conector Reto 8"/>
          <p:cNvCxnSpPr/>
          <p:nvPr/>
        </p:nvCxnSpPr>
        <p:spPr>
          <a:xfrm>
            <a:off x="1129030" y="2608580"/>
            <a:ext cx="102889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a:off x="1952625" y="434340"/>
            <a:ext cx="8026400" cy="521970"/>
          </a:xfrm>
          <a:prstGeom prst="rect">
            <a:avLst/>
          </a:prstGeom>
          <a:noFill/>
        </p:spPr>
        <p:txBody>
          <a:bodyPr wrap="none" rtlCol="0" anchor="t">
            <a:spAutoFit/>
          </a:bodyPr>
          <a:lstStyle/>
          <a:p>
            <a:pPr algn="l"/>
            <a:r>
              <a:rPr lang="pt-BR" sz="2800" b="1" dirty="0" smtClean="0">
                <a:solidFill>
                  <a:srgbClr val="C00000"/>
                </a:solidFill>
                <a:latin typeface="Comic Sans MS" panose="030F0702030302020204" pitchFamily="66" charset="0"/>
                <a:cs typeface="Comic Sans MS" panose="030F0702030302020204" pitchFamily="66" charset="0"/>
                <a:sym typeface="+mn-ea"/>
              </a:rPr>
              <a:t>Circuito retificador (com ajuste de condução)</a:t>
            </a:r>
            <a:endParaRPr lang="pt-BR" altLang="en-US" sz="2800" b="1" dirty="0" smtClean="0">
              <a:solidFill>
                <a:srgbClr val="C00000"/>
              </a:solidFill>
              <a:latin typeface="Comic Sans MS" panose="030F0702030302020204" pitchFamily="66" charset="0"/>
              <a:cs typeface="Comic Sans MS" panose="030F0702030302020204" pitchFamily="66" charset="0"/>
              <a:sym typeface="+mn-ea"/>
            </a:endParaRPr>
          </a:p>
        </p:txBody>
      </p:sp>
      <p:cxnSp>
        <p:nvCxnSpPr>
          <p:cNvPr id="3" name="Conector Reto 2"/>
          <p:cNvCxnSpPr/>
          <p:nvPr/>
        </p:nvCxnSpPr>
        <p:spPr>
          <a:xfrm flipH="1" flipV="1">
            <a:off x="1489710" y="2616835"/>
            <a:ext cx="0" cy="951230"/>
          </a:xfrm>
          <a:prstGeom prst="line">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1" name="Caixa de Texto 10"/>
          <p:cNvSpPr txBox="1"/>
          <p:nvPr/>
        </p:nvSpPr>
        <p:spPr>
          <a:xfrm>
            <a:off x="7392670" y="1381760"/>
            <a:ext cx="1011555" cy="460375"/>
          </a:xfrm>
          <a:prstGeom prst="rect">
            <a:avLst/>
          </a:prstGeom>
          <a:solidFill>
            <a:schemeClr val="bg1"/>
          </a:solidFill>
        </p:spPr>
        <p:txBody>
          <a:bodyPr wrap="square" rtlCol="0">
            <a:spAutoFit/>
          </a:bodyPr>
          <a:lstStyle/>
          <a:p>
            <a:pPr algn="ctr"/>
            <a:r>
              <a:rPr lang="pt-BR" altLang="en-US" sz="2400"/>
              <a:t>Vin</a:t>
            </a:r>
            <a:endParaRPr lang="pt-BR" altLang="en-US" sz="2400"/>
          </a:p>
        </p:txBody>
      </p:sp>
      <p:sp>
        <p:nvSpPr>
          <p:cNvPr id="12" name="Caixa de Texto 11"/>
          <p:cNvSpPr txBox="1"/>
          <p:nvPr/>
        </p:nvSpPr>
        <p:spPr>
          <a:xfrm>
            <a:off x="7287260" y="2821940"/>
            <a:ext cx="845820" cy="460375"/>
          </a:xfrm>
          <a:prstGeom prst="rect">
            <a:avLst/>
          </a:prstGeom>
          <a:solidFill>
            <a:schemeClr val="bg1"/>
          </a:solidFill>
        </p:spPr>
        <p:txBody>
          <a:bodyPr wrap="square" rtlCol="0">
            <a:spAutoFit/>
          </a:bodyPr>
          <a:lstStyle/>
          <a:p>
            <a:pPr algn="ctr"/>
            <a:r>
              <a:rPr lang="pt-BR" altLang="en-US" sz="2400"/>
              <a:t>V</a:t>
            </a:r>
            <a:r>
              <a:rPr lang="pt-BR" altLang="en-US" sz="2400" baseline="-25000"/>
              <a:t>R</a:t>
            </a:r>
            <a:endParaRPr lang="pt-BR" altLang="en-US" sz="2400" baseline="-25000"/>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dirty="0"/>
          </a:p>
        </p:txBody>
      </p:sp>
      <p:grpSp>
        <p:nvGrpSpPr>
          <p:cNvPr id="18" name="Grupo 17"/>
          <p:cNvGrpSpPr/>
          <p:nvPr/>
        </p:nvGrpSpPr>
        <p:grpSpPr>
          <a:xfrm rot="5400000">
            <a:off x="7811287" y="1414837"/>
            <a:ext cx="1381894" cy="255373"/>
            <a:chOff x="4112743" y="3509451"/>
            <a:chExt cx="1381894" cy="255373"/>
          </a:xfrm>
        </p:grpSpPr>
        <p:cxnSp>
          <p:nvCxnSpPr>
            <p:cNvPr id="19" name="Conector Reto 1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tângulo 1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800">
                <a:latin typeface="Comic Sans MS" panose="030F0702030302020204" pitchFamily="66" charset="0"/>
              </a:endParaRPr>
            </a:p>
          </p:txBody>
        </p:sp>
      </p:grpSp>
      <p:sp>
        <p:nvSpPr>
          <p:cNvPr id="32" name="Forma livre 31"/>
          <p:cNvSpPr/>
          <p:nvPr/>
        </p:nvSpPr>
        <p:spPr>
          <a:xfrm>
            <a:off x="8580898" y="853887"/>
            <a:ext cx="403683" cy="1326291"/>
          </a:xfrm>
          <a:custGeom>
            <a:avLst/>
            <a:gdLst>
              <a:gd name="connsiteX0" fmla="*/ 16476 w 403683"/>
              <a:gd name="connsiteY0" fmla="*/ 1326291 h 1326291"/>
              <a:gd name="connsiteX1" fmla="*/ 403655 w 403683"/>
              <a:gd name="connsiteY1" fmla="*/ 634313 h 1326291"/>
              <a:gd name="connsiteX2" fmla="*/ 0 w 403683"/>
              <a:gd name="connsiteY2" fmla="*/ 0 h 1326291"/>
            </a:gdLst>
            <a:ahLst/>
            <a:cxnLst>
              <a:cxn ang="0">
                <a:pos x="connsiteX0" y="connsiteY0"/>
              </a:cxn>
              <a:cxn ang="0">
                <a:pos x="connsiteX1" y="connsiteY1"/>
              </a:cxn>
              <a:cxn ang="0">
                <a:pos x="connsiteX2" y="connsiteY2"/>
              </a:cxn>
            </a:cxnLst>
            <a:rect l="l" t="t" r="r" b="b"/>
            <a:pathLst>
              <a:path w="403683" h="1326291">
                <a:moveTo>
                  <a:pt x="16476" y="1326291"/>
                </a:moveTo>
                <a:cubicBezTo>
                  <a:pt x="211438" y="1090826"/>
                  <a:pt x="406401" y="855361"/>
                  <a:pt x="403655" y="634313"/>
                </a:cubicBezTo>
                <a:cubicBezTo>
                  <a:pt x="400909" y="413265"/>
                  <a:pt x="200454" y="206632"/>
                  <a:pt x="0" y="0"/>
                </a:cubicBezTo>
              </a:path>
            </a:pathLst>
          </a:custGeom>
          <a:noFill/>
          <a:ln w="6350">
            <a:solidFill>
              <a:schemeClr val="tx1"/>
            </a:solidFill>
            <a:headEnd type="none" w="lg" len="lg"/>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800">
              <a:latin typeface="Comic Sans MS" panose="030F0702030302020204" pitchFamily="66" charset="0"/>
            </a:endParaRPr>
          </a:p>
        </p:txBody>
      </p:sp>
      <p:sp>
        <p:nvSpPr>
          <p:cNvPr id="33" name="CaixaDeTexto 32"/>
          <p:cNvSpPr txBox="1"/>
          <p:nvPr/>
        </p:nvSpPr>
        <p:spPr>
          <a:xfrm>
            <a:off x="9015292" y="1177756"/>
            <a:ext cx="569387" cy="523220"/>
          </a:xfrm>
          <a:prstGeom prst="rect">
            <a:avLst/>
          </a:prstGeom>
          <a:noFill/>
        </p:spPr>
        <p:txBody>
          <a:bodyPr wrap="none" rtlCol="0">
            <a:spAutoFit/>
          </a:bodyPr>
          <a:lstStyle/>
          <a:p>
            <a:r>
              <a:rPr lang="pt-BR" sz="2800" dirty="0" smtClean="0">
                <a:latin typeface="Comic Sans MS" panose="030F0702030302020204" pitchFamily="66" charset="0"/>
              </a:rPr>
              <a:t>V</a:t>
            </a:r>
            <a:r>
              <a:rPr lang="pt-BR" sz="2800" baseline="-25000" dirty="0" smtClean="0">
                <a:latin typeface="Comic Sans MS" panose="030F0702030302020204" pitchFamily="66" charset="0"/>
              </a:rPr>
              <a:t>R</a:t>
            </a:r>
            <a:endParaRPr lang="pt-BR" sz="2800" dirty="0">
              <a:latin typeface="Comic Sans MS" panose="030F0702030302020204" pitchFamily="66" charset="0"/>
            </a:endParaRPr>
          </a:p>
        </p:txBody>
      </p:sp>
      <p:cxnSp>
        <p:nvCxnSpPr>
          <p:cNvPr id="35" name="Conector de Seta Reta 34"/>
          <p:cNvCxnSpPr/>
          <p:nvPr/>
        </p:nvCxnSpPr>
        <p:spPr>
          <a:xfrm flipH="1">
            <a:off x="8384699" y="547902"/>
            <a:ext cx="8238" cy="62987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6" name="CaixaDeTexto 35"/>
          <p:cNvSpPr txBox="1"/>
          <p:nvPr/>
        </p:nvSpPr>
        <p:spPr>
          <a:xfrm>
            <a:off x="7947875" y="551099"/>
            <a:ext cx="436338" cy="523220"/>
          </a:xfrm>
          <a:prstGeom prst="rect">
            <a:avLst/>
          </a:prstGeom>
          <a:noFill/>
        </p:spPr>
        <p:txBody>
          <a:bodyPr wrap="none" rtlCol="0">
            <a:spAutoFit/>
          </a:bodyPr>
          <a:lstStyle/>
          <a:p>
            <a:r>
              <a:rPr lang="pt-BR" sz="2800" dirty="0" err="1">
                <a:latin typeface="Comic Sans MS" panose="030F0702030302020204" pitchFamily="66" charset="0"/>
              </a:rPr>
              <a:t>i</a:t>
            </a:r>
            <a:r>
              <a:rPr lang="pt-BR" sz="2800" baseline="-25000" dirty="0" err="1" smtClean="0">
                <a:latin typeface="Comic Sans MS" panose="030F0702030302020204" pitchFamily="66" charset="0"/>
              </a:rPr>
              <a:t>R</a:t>
            </a:r>
            <a:endParaRPr lang="pt-BR" sz="2800" dirty="0">
              <a:latin typeface="Comic Sans MS" panose="030F0702030302020204" pitchFamily="66" charset="0"/>
            </a:endParaRPr>
          </a:p>
        </p:txBody>
      </p:sp>
      <p:sp>
        <p:nvSpPr>
          <p:cNvPr id="37" name="CaixaDeTexto 36"/>
          <p:cNvSpPr txBox="1"/>
          <p:nvPr/>
        </p:nvSpPr>
        <p:spPr>
          <a:xfrm>
            <a:off x="10057130" y="1233170"/>
            <a:ext cx="1765300" cy="583565"/>
          </a:xfrm>
          <a:prstGeom prst="rect">
            <a:avLst/>
          </a:prstGeom>
          <a:noFill/>
        </p:spPr>
        <p:txBody>
          <a:bodyPr wrap="square" rtlCol="0">
            <a:spAutoFit/>
          </a:bodyPr>
          <a:lstStyle/>
          <a:p>
            <a:r>
              <a:rPr lang="pt-BR" sz="3200" i="1" dirty="0" smtClean="0">
                <a:latin typeface="Comic Sans MS" panose="030F0702030302020204" pitchFamily="66" charset="0"/>
              </a:rPr>
              <a:t>V</a:t>
            </a:r>
            <a:r>
              <a:rPr lang="pt-BR" sz="3200" i="1" baseline="-25000" dirty="0" smtClean="0">
                <a:latin typeface="Comic Sans MS" panose="030F0702030302020204" pitchFamily="66" charset="0"/>
              </a:rPr>
              <a:t>R</a:t>
            </a:r>
            <a:r>
              <a:rPr lang="pt-BR" sz="3200" b="1" i="1" dirty="0" smtClean="0">
                <a:latin typeface="SimSun" panose="02010600030101010101" pitchFamily="2" charset="-122"/>
                <a:ea typeface="SimSun" panose="02010600030101010101" pitchFamily="2" charset="-122"/>
              </a:rPr>
              <a:t>﹦</a:t>
            </a:r>
            <a:r>
              <a:rPr lang="pt-BR" sz="3200" i="1" dirty="0" err="1" smtClean="0">
                <a:latin typeface="Comic Sans MS" panose="030F0702030302020204" pitchFamily="66" charset="0"/>
              </a:rPr>
              <a:t>i</a:t>
            </a:r>
            <a:r>
              <a:rPr lang="pt-BR" sz="3200" i="1" baseline="-25000" dirty="0" err="1" smtClean="0">
                <a:latin typeface="Comic Sans MS" panose="030F0702030302020204" pitchFamily="66" charset="0"/>
              </a:rPr>
              <a:t>R</a:t>
            </a:r>
            <a:r>
              <a:rPr lang="pt-BR" sz="3200" i="1" dirty="0" err="1" smtClean="0">
                <a:latin typeface="Comic Sans MS" panose="030F0702030302020204" pitchFamily="66" charset="0"/>
              </a:rPr>
              <a:t>.R</a:t>
            </a:r>
            <a:endParaRPr lang="pt-BR" sz="3200" i="1" dirty="0">
              <a:latin typeface="Comic Sans MS" panose="030F0702030302020204" pitchFamily="66" charset="0"/>
            </a:endParaRPr>
          </a:p>
        </p:txBody>
      </p:sp>
      <p:sp>
        <p:nvSpPr>
          <p:cNvPr id="38" name="CaixaDeTexto 37"/>
          <p:cNvSpPr txBox="1"/>
          <p:nvPr/>
        </p:nvSpPr>
        <p:spPr>
          <a:xfrm>
            <a:off x="7984973" y="1280914"/>
            <a:ext cx="410690" cy="523220"/>
          </a:xfrm>
          <a:prstGeom prst="rect">
            <a:avLst/>
          </a:prstGeom>
          <a:noFill/>
        </p:spPr>
        <p:txBody>
          <a:bodyPr wrap="none" rtlCol="0">
            <a:spAutoFit/>
          </a:bodyPr>
          <a:lstStyle/>
          <a:p>
            <a:r>
              <a:rPr lang="pt-BR" sz="2800" dirty="0" smtClean="0">
                <a:latin typeface="Comic Sans MS" panose="030F0702030302020204" pitchFamily="66" charset="0"/>
              </a:rPr>
              <a:t>R</a:t>
            </a:r>
            <a:endParaRPr lang="pt-BR" sz="2800" dirty="0">
              <a:latin typeface="Comic Sans MS" panose="030F0702030302020204" pitchFamily="66" charset="0"/>
            </a:endParaRPr>
          </a:p>
        </p:txBody>
      </p:sp>
      <p:sp>
        <p:nvSpPr>
          <p:cNvPr id="39" name="CaixaDeTexto 38"/>
          <p:cNvSpPr txBox="1"/>
          <p:nvPr/>
        </p:nvSpPr>
        <p:spPr>
          <a:xfrm>
            <a:off x="7725888" y="2268815"/>
            <a:ext cx="1623060" cy="460375"/>
          </a:xfrm>
          <a:prstGeom prst="rect">
            <a:avLst/>
          </a:prstGeom>
          <a:noFill/>
        </p:spPr>
        <p:txBody>
          <a:bodyPr wrap="none" rtlCol="0">
            <a:spAutoFit/>
          </a:bodyPr>
          <a:lstStyle/>
          <a:p>
            <a:r>
              <a:rPr lang="pt-BR" sz="24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c</a:t>
            </a:r>
            <a:r>
              <a:rPr lang="pt-BR" sz="24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onvenção</a:t>
            </a:r>
            <a:endParaRPr lang="pt-BR" sz="24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p:txBody>
      </p:sp>
      <p:sp>
        <p:nvSpPr>
          <p:cNvPr id="40" name="CaixaDeTexto 39"/>
          <p:cNvSpPr txBox="1"/>
          <p:nvPr/>
        </p:nvSpPr>
        <p:spPr>
          <a:xfrm>
            <a:off x="6911306" y="3408519"/>
            <a:ext cx="1483098"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 </a:t>
            </a:r>
            <a:r>
              <a:rPr lang="pt-BR" sz="2400" dirty="0" smtClean="0">
                <a:latin typeface="Comic Sans MS" panose="030F0702030302020204" pitchFamily="66" charset="0"/>
              </a:rPr>
              <a:t>= </a:t>
            </a:r>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in</a:t>
            </a:r>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sp>
        <p:nvSpPr>
          <p:cNvPr id="41" name="CaixaDeTexto 40"/>
          <p:cNvSpPr txBox="1"/>
          <p:nvPr/>
        </p:nvSpPr>
        <p:spPr>
          <a:xfrm>
            <a:off x="9335955" y="3418387"/>
            <a:ext cx="1537600" cy="461665"/>
          </a:xfrm>
          <a:prstGeom prst="rect">
            <a:avLst/>
          </a:prstGeom>
          <a:noFill/>
        </p:spPr>
        <p:txBody>
          <a:bodyPr wrap="none" rtlCol="0">
            <a:spAutoFit/>
          </a:bodyPr>
          <a:lstStyle/>
          <a:p>
            <a:r>
              <a:rPr lang="pt-BR" sz="2400" dirty="0">
                <a:latin typeface="Comic Sans MS" panose="030F0702030302020204" pitchFamily="66" charset="0"/>
              </a:rPr>
              <a:t>i</a:t>
            </a:r>
            <a:r>
              <a:rPr lang="pt-BR" sz="2400" baseline="-25000" dirty="0" smtClean="0">
                <a:latin typeface="Comic Sans MS" panose="030F0702030302020204" pitchFamily="66" charset="0"/>
              </a:rPr>
              <a:t>2</a:t>
            </a:r>
            <a:r>
              <a:rPr lang="pt-BR" sz="2400" dirty="0" smtClean="0">
                <a:latin typeface="Comic Sans MS" panose="030F0702030302020204" pitchFamily="66" charset="0"/>
              </a:rPr>
              <a:t> = V</a:t>
            </a:r>
            <a:r>
              <a:rPr lang="pt-BR" sz="2400" baseline="-25000" dirty="0">
                <a:latin typeface="Comic Sans MS" panose="030F0702030302020204" pitchFamily="66" charset="0"/>
              </a:rPr>
              <a:t>0</a:t>
            </a:r>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grpSp>
        <p:nvGrpSpPr>
          <p:cNvPr id="42" name="Grupo 41"/>
          <p:cNvGrpSpPr/>
          <p:nvPr/>
        </p:nvGrpSpPr>
        <p:grpSpPr>
          <a:xfrm>
            <a:off x="1933358" y="3920391"/>
            <a:ext cx="3746774" cy="1712399"/>
            <a:chOff x="545139" y="3761847"/>
            <a:chExt cx="3746774" cy="1712399"/>
          </a:xfrm>
        </p:grpSpPr>
        <p:sp>
          <p:nvSpPr>
            <p:cNvPr id="43" name="Triângulo isósceles 42"/>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44" name="Conector Reto 43"/>
            <p:cNvCxnSpPr>
              <a:stCxn id="43"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CaixaDeTexto 46"/>
            <p:cNvSpPr txBox="1"/>
            <p:nvPr/>
          </p:nvSpPr>
          <p:spPr>
            <a:xfrm>
              <a:off x="2484748" y="5005170"/>
              <a:ext cx="288324" cy="46166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48" name="CaixaDeTexto 47"/>
            <p:cNvSpPr txBox="1"/>
            <p:nvPr/>
          </p:nvSpPr>
          <p:spPr>
            <a:xfrm>
              <a:off x="2504301" y="4229899"/>
              <a:ext cx="288324" cy="46166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49" name="CaixaDeTexto 48"/>
            <p:cNvSpPr txBox="1"/>
            <p:nvPr/>
          </p:nvSpPr>
          <p:spPr>
            <a:xfrm>
              <a:off x="3764693" y="4353899"/>
              <a:ext cx="510076"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endParaRPr lang="pt-BR" sz="2400" dirty="0">
                <a:latin typeface="Comic Sans MS" panose="030F0702030302020204" pitchFamily="66" charset="0"/>
              </a:endParaRPr>
            </a:p>
          </p:txBody>
        </p:sp>
        <p:sp>
          <p:nvSpPr>
            <p:cNvPr id="50" name="Forma livre 49"/>
            <p:cNvSpPr/>
            <p:nvPr/>
          </p:nvSpPr>
          <p:spPr>
            <a:xfrm>
              <a:off x="195134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51" name="CaixaDeTexto 50"/>
            <p:cNvSpPr txBox="1"/>
            <p:nvPr/>
          </p:nvSpPr>
          <p:spPr>
            <a:xfrm>
              <a:off x="1534683" y="4604182"/>
              <a:ext cx="505267"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a:latin typeface="Comic Sans MS" panose="030F0702030302020204" pitchFamily="66" charset="0"/>
                </a:rPr>
                <a:t>d</a:t>
              </a:r>
              <a:endParaRPr lang="pt-BR" sz="2400" dirty="0">
                <a:latin typeface="Comic Sans MS" panose="030F0702030302020204" pitchFamily="66" charset="0"/>
              </a:endParaRPr>
            </a:p>
          </p:txBody>
        </p:sp>
        <p:cxnSp>
          <p:nvCxnSpPr>
            <p:cNvPr id="52" name="Conector de Seta Reta 51"/>
            <p:cNvCxnSpPr/>
            <p:nvPr/>
          </p:nvCxnSpPr>
          <p:spPr>
            <a:xfrm>
              <a:off x="763851" y="4229946"/>
              <a:ext cx="385873"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3" name="CaixaDeTexto 52"/>
            <p:cNvSpPr txBox="1"/>
            <p:nvPr/>
          </p:nvSpPr>
          <p:spPr>
            <a:xfrm>
              <a:off x="545139" y="3761847"/>
              <a:ext cx="411528"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grpSp>
      <p:grpSp>
        <p:nvGrpSpPr>
          <p:cNvPr id="54" name="Grupo 53"/>
          <p:cNvGrpSpPr/>
          <p:nvPr/>
        </p:nvGrpSpPr>
        <p:grpSpPr>
          <a:xfrm>
            <a:off x="2161085" y="4384757"/>
            <a:ext cx="1381894" cy="255373"/>
            <a:chOff x="4112743" y="3509451"/>
            <a:chExt cx="1381894" cy="255373"/>
          </a:xfrm>
        </p:grpSpPr>
        <p:cxnSp>
          <p:nvCxnSpPr>
            <p:cNvPr id="55" name="Conector Reto 54"/>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Retângulo 55"/>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grpSp>
        <p:nvGrpSpPr>
          <p:cNvPr id="57" name="Grupo 56"/>
          <p:cNvGrpSpPr/>
          <p:nvPr/>
        </p:nvGrpSpPr>
        <p:grpSpPr>
          <a:xfrm>
            <a:off x="4030504" y="3492717"/>
            <a:ext cx="1381894" cy="255373"/>
            <a:chOff x="4112743" y="3509451"/>
            <a:chExt cx="1381894" cy="255373"/>
          </a:xfrm>
        </p:grpSpPr>
        <p:cxnSp>
          <p:nvCxnSpPr>
            <p:cNvPr id="58" name="Conector Reto 57"/>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Retângulo 58"/>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60" name="Forma livre 59"/>
          <p:cNvSpPr/>
          <p:nvPr/>
        </p:nvSpPr>
        <p:spPr>
          <a:xfrm>
            <a:off x="5367094" y="3613172"/>
            <a:ext cx="453081" cy="1331759"/>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61" name="Forma livre 60"/>
          <p:cNvSpPr/>
          <p:nvPr/>
        </p:nvSpPr>
        <p:spPr>
          <a:xfrm>
            <a:off x="3661862" y="3613172"/>
            <a:ext cx="387178" cy="906162"/>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62" name="Conector Reto 61"/>
          <p:cNvCxnSpPr/>
          <p:nvPr/>
        </p:nvCxnSpPr>
        <p:spPr>
          <a:xfrm>
            <a:off x="3414727" y="5391489"/>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Conector Reto 62"/>
          <p:cNvCxnSpPr/>
          <p:nvPr/>
        </p:nvCxnSpPr>
        <p:spPr>
          <a:xfrm>
            <a:off x="3354350" y="6058399"/>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CaixaDeTexto 63"/>
          <p:cNvSpPr txBox="1"/>
          <p:nvPr/>
        </p:nvSpPr>
        <p:spPr>
          <a:xfrm>
            <a:off x="4510670" y="3064784"/>
            <a:ext cx="50366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65" name="CaixaDeTexto 64"/>
          <p:cNvSpPr txBox="1"/>
          <p:nvPr/>
        </p:nvSpPr>
        <p:spPr>
          <a:xfrm>
            <a:off x="2656487" y="3970646"/>
            <a:ext cx="47160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cxnSp>
        <p:nvCxnSpPr>
          <p:cNvPr id="66" name="Conector de Seta Reta 65"/>
          <p:cNvCxnSpPr/>
          <p:nvPr/>
        </p:nvCxnSpPr>
        <p:spPr>
          <a:xfrm>
            <a:off x="4466746" y="3879761"/>
            <a:ext cx="385873" cy="0"/>
          </a:xfrm>
          <a:prstGeom prst="straightConnector1">
            <a:avLst/>
          </a:prstGeom>
          <a:ln w="9525">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67" name="CaixaDeTexto 66"/>
          <p:cNvSpPr txBox="1"/>
          <p:nvPr/>
        </p:nvSpPr>
        <p:spPr>
          <a:xfrm>
            <a:off x="4888151" y="3731705"/>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68" name="CaixaDeTexto 67"/>
          <p:cNvSpPr txBox="1"/>
          <p:nvPr/>
        </p:nvSpPr>
        <p:spPr>
          <a:xfrm>
            <a:off x="1641186" y="4284556"/>
            <a:ext cx="550151"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in</a:t>
            </a:r>
            <a:endParaRPr lang="pt-BR" sz="2400" dirty="0">
              <a:latin typeface="Comic Sans MS" panose="030F0702030302020204" pitchFamily="66" charset="0"/>
            </a:endParaRPr>
          </a:p>
        </p:txBody>
      </p:sp>
      <p:sp>
        <p:nvSpPr>
          <p:cNvPr id="69" name="Forma livre 68"/>
          <p:cNvSpPr/>
          <p:nvPr/>
        </p:nvSpPr>
        <p:spPr>
          <a:xfrm>
            <a:off x="3637537" y="5021147"/>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70" name="Forma livre 69"/>
          <p:cNvSpPr/>
          <p:nvPr/>
        </p:nvSpPr>
        <p:spPr>
          <a:xfrm>
            <a:off x="1906840" y="4592927"/>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71" name="CaixaDeTexto 70"/>
          <p:cNvSpPr txBox="1"/>
          <p:nvPr/>
        </p:nvSpPr>
        <p:spPr>
          <a:xfrm>
            <a:off x="6906316" y="4200149"/>
            <a:ext cx="4447679" cy="2000548"/>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a:t>
            </a:r>
            <a:r>
              <a:rPr lang="pt-BR" sz="2400" dirty="0" smtClean="0">
                <a:latin typeface="Comic Sans MS" panose="030F0702030302020204" pitchFamily="66" charset="0"/>
              </a:rPr>
              <a:t> + i</a:t>
            </a:r>
            <a:r>
              <a:rPr lang="pt-BR" sz="2400" baseline="-25000" dirty="0" smtClean="0">
                <a:latin typeface="Comic Sans MS" panose="030F0702030302020204" pitchFamily="66" charset="0"/>
              </a:rPr>
              <a:t>2 </a:t>
            </a:r>
            <a:r>
              <a:rPr lang="pt-BR" sz="2400" dirty="0" smtClean="0">
                <a:latin typeface="Comic Sans MS" panose="030F0702030302020204" pitchFamily="66" charset="0"/>
              </a:rPr>
              <a:t>=  i</a:t>
            </a:r>
            <a:r>
              <a:rPr lang="pt-BR" sz="2400" baseline="-25000" dirty="0" smtClean="0">
                <a:latin typeface="Comic Sans MS" panose="030F0702030302020204" pitchFamily="66" charset="0"/>
              </a:rPr>
              <a:t>-</a:t>
            </a:r>
            <a:r>
              <a:rPr lang="pt-BR" sz="2400" dirty="0" smtClean="0">
                <a:latin typeface="Comic Sans MS" panose="030F0702030302020204" pitchFamily="66" charset="0"/>
              </a:rPr>
              <a:t> = 0 = </a:t>
            </a:r>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in</a:t>
            </a:r>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r>
              <a:rPr lang="pt-BR" sz="2400" dirty="0" smtClean="0">
                <a:latin typeface="Comic Sans MS" panose="030F0702030302020204" pitchFamily="66" charset="0"/>
              </a:rPr>
              <a:t> + V</a:t>
            </a:r>
            <a:r>
              <a:rPr lang="pt-BR" sz="2400" baseline="-25000" dirty="0" smtClean="0">
                <a:latin typeface="Comic Sans MS" panose="030F0702030302020204" pitchFamily="66" charset="0"/>
              </a:rPr>
              <a:t>0</a:t>
            </a:r>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smtClean="0">
              <a:latin typeface="Comic Sans MS" panose="030F0702030302020204" pitchFamily="66" charset="0"/>
            </a:endParaRPr>
          </a:p>
          <a:p>
            <a:endParaRPr lang="pt-BR" sz="2400" dirty="0">
              <a:latin typeface="Comic Sans MS" panose="030F0702030302020204" pitchFamily="66" charset="0"/>
            </a:endParaRPr>
          </a:p>
          <a:p>
            <a:r>
              <a:rPr lang="pt-BR" sz="2400" dirty="0" err="1">
                <a:latin typeface="Comic Sans MS" panose="030F0702030302020204" pitchFamily="66" charset="0"/>
              </a:rPr>
              <a:t>V</a:t>
            </a:r>
            <a:r>
              <a:rPr lang="pt-BR" sz="2400" baseline="-25000" dirty="0" err="1">
                <a:latin typeface="Comic Sans MS" panose="030F0702030302020204" pitchFamily="66" charset="0"/>
              </a:rPr>
              <a:t>in</a:t>
            </a:r>
            <a:r>
              <a:rPr lang="pt-BR" sz="2400" dirty="0">
                <a:latin typeface="Comic Sans MS" panose="030F0702030302020204" pitchFamily="66" charset="0"/>
              </a:rPr>
              <a:t>/R</a:t>
            </a:r>
            <a:r>
              <a:rPr lang="pt-BR" sz="2400" baseline="-25000" dirty="0">
                <a:latin typeface="Comic Sans MS" panose="030F0702030302020204" pitchFamily="66" charset="0"/>
              </a:rPr>
              <a:t>1</a:t>
            </a:r>
            <a:r>
              <a:rPr lang="pt-BR" sz="2400" dirty="0">
                <a:latin typeface="Comic Sans MS" panose="030F0702030302020204" pitchFamily="66" charset="0"/>
              </a:rPr>
              <a:t> + </a:t>
            </a:r>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r>
              <a:rPr lang="pt-BR" sz="2400" dirty="0" smtClean="0">
                <a:latin typeface="Comic Sans MS" panose="030F0702030302020204" pitchFamily="66" charset="0"/>
              </a:rPr>
              <a:t> = 0</a:t>
            </a:r>
            <a:endParaRPr lang="pt-BR" sz="2400" dirty="0" smtClean="0">
              <a:latin typeface="Comic Sans MS" panose="030F0702030302020204" pitchFamily="66" charset="0"/>
            </a:endParaRPr>
          </a:p>
          <a:p>
            <a:endParaRPr lang="pt-BR" sz="2400" dirty="0">
              <a:latin typeface="Comic Sans MS" panose="030F0702030302020204" pitchFamily="66" charset="0"/>
            </a:endParaRPr>
          </a:p>
          <a:p>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V</a:t>
            </a:r>
            <a:r>
              <a:rPr lang="pt-BR"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rPr>
              <a:t>0</a:t>
            </a: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 = -V</a:t>
            </a:r>
            <a:r>
              <a:rPr lang="pt-BR"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rPr>
              <a:t>in</a:t>
            </a: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.(R</a:t>
            </a:r>
            <a:r>
              <a:rPr lang="pt-BR"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rPr>
              <a:t>2</a:t>
            </a: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/R</a:t>
            </a:r>
            <a:r>
              <a:rPr lang="pt-BR"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rPr>
              <a:t>1</a:t>
            </a: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a:t>
            </a:r>
            <a:endPar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endParaRPr>
          </a:p>
        </p:txBody>
      </p:sp>
      <p:sp>
        <p:nvSpPr>
          <p:cNvPr id="72" name="Espaço Reservado para Conteúdo 2"/>
          <p:cNvSpPr txBox="1"/>
          <p:nvPr/>
        </p:nvSpPr>
        <p:spPr>
          <a:xfrm>
            <a:off x="711200" y="851535"/>
            <a:ext cx="5549900" cy="2132965"/>
          </a:xfrm>
          <a:prstGeom prst="rect">
            <a:avLst/>
          </a:prstGeom>
        </p:spPr>
        <p:txBody>
          <a:bodyPr vert="horz" lIns="91440" tIns="45720" rIns="91440" bIns="45720" rtlCol="0">
            <a:normAutofit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lnSpc>
                <a:spcPct val="100000"/>
              </a:lnSpc>
            </a:pPr>
            <a:r>
              <a:rPr lang="pt-BR" dirty="0" smtClean="0">
                <a:latin typeface="Comic Sans MS" panose="030F0702030302020204" pitchFamily="66" charset="0"/>
                <a:cs typeface="Comic Sans MS" panose="030F0702030302020204" pitchFamily="66" charset="0"/>
              </a:rPr>
              <a:t>Vamos usar o modelo ideal que propusemos anteriormente</a:t>
            </a:r>
            <a:endParaRPr lang="pt-BR" dirty="0" smtClean="0">
              <a:latin typeface="Comic Sans MS" panose="030F0702030302020204" pitchFamily="66" charset="0"/>
              <a:cs typeface="Comic Sans MS" panose="030F0702030302020204" pitchFamily="66" charset="0"/>
            </a:endParaRPr>
          </a:p>
          <a:p>
            <a:pPr marL="271780" indent="-271780"/>
            <a:r>
              <a:rPr lang="pt-BR" b="1" dirty="0" smtClean="0">
                <a:solidFill>
                  <a:srgbClr val="C00000"/>
                </a:solidFill>
                <a:latin typeface="Comic Sans MS" panose="030F0702030302020204" pitchFamily="66" charset="0"/>
                <a:cs typeface="Comic Sans MS" panose="030F0702030302020204" pitchFamily="66" charset="0"/>
              </a:rPr>
              <a:t>Lembrar que </a:t>
            </a:r>
            <a:endParaRPr lang="pt-BR" b="1" dirty="0" smtClean="0">
              <a:solidFill>
                <a:srgbClr val="C00000"/>
              </a:solidFill>
              <a:latin typeface="Comic Sans MS" panose="030F0702030302020204" pitchFamily="66" charset="0"/>
              <a:cs typeface="Comic Sans MS" panose="030F0702030302020204" pitchFamily="66" charset="0"/>
            </a:endParaRPr>
          </a:p>
          <a:p>
            <a:pPr marL="728980" lvl="1" indent="-271780">
              <a:lnSpc>
                <a:spcPct val="110000"/>
              </a:lnSpc>
            </a:pPr>
            <a:r>
              <a:rPr lang="pt-BR" b="1" dirty="0" smtClean="0">
                <a:solidFill>
                  <a:srgbClr val="C00000"/>
                </a:solidFill>
                <a:latin typeface="Comic Sans MS" panose="030F0702030302020204" pitchFamily="66" charset="0"/>
                <a:cs typeface="Comic Sans MS" panose="030F0702030302020204" pitchFamily="66" charset="0"/>
              </a:rPr>
              <a:t>i</a:t>
            </a:r>
            <a:r>
              <a:rPr lang="pt-BR" b="1" baseline="-25000" dirty="0" smtClean="0">
                <a:solidFill>
                  <a:srgbClr val="C00000"/>
                </a:solidFill>
                <a:latin typeface="Comic Sans MS" panose="030F0702030302020204" pitchFamily="66" charset="0"/>
                <a:cs typeface="Comic Sans MS" panose="030F0702030302020204" pitchFamily="66" charset="0"/>
              </a:rPr>
              <a:t>-</a:t>
            </a:r>
            <a:r>
              <a:rPr lang="pt-BR" b="1" dirty="0" smtClean="0">
                <a:solidFill>
                  <a:srgbClr val="C00000"/>
                </a:solidFill>
                <a:latin typeface="Comic Sans MS" panose="030F0702030302020204" pitchFamily="66" charset="0"/>
                <a:cs typeface="Comic Sans MS" panose="030F0702030302020204" pitchFamily="66" charset="0"/>
              </a:rPr>
              <a:t> = 0</a:t>
            </a:r>
            <a:endParaRPr lang="pt-BR" b="1" dirty="0" smtClean="0">
              <a:solidFill>
                <a:srgbClr val="C00000"/>
              </a:solidFill>
              <a:latin typeface="Comic Sans MS" panose="030F0702030302020204" pitchFamily="66" charset="0"/>
              <a:cs typeface="Comic Sans MS" panose="030F0702030302020204" pitchFamily="66" charset="0"/>
            </a:endParaRPr>
          </a:p>
          <a:p>
            <a:pPr lvl="1"/>
            <a:r>
              <a:rPr lang="pt-BR" dirty="0" smtClean="0">
                <a:solidFill>
                  <a:srgbClr val="C00000"/>
                </a:solidFill>
                <a:latin typeface="Comic Sans MS" panose="030F0702030302020204" pitchFamily="66" charset="0"/>
                <a:cs typeface="Comic Sans MS" panose="030F0702030302020204" pitchFamily="66" charset="0"/>
              </a:rPr>
              <a:t>convenção do receptor</a:t>
            </a:r>
            <a:endParaRPr lang="pt-BR" dirty="0" smtClean="0">
              <a:latin typeface="Comic Sans MS" panose="030F0702030302020204" pitchFamily="66" charset="0"/>
              <a:cs typeface="Comic Sans MS" panose="030F0702030302020204" pitchFamily="66" charset="0"/>
            </a:endParaRPr>
          </a:p>
        </p:txBody>
      </p:sp>
      <p:sp>
        <p:nvSpPr>
          <p:cNvPr id="74" name="Forma livre 73"/>
          <p:cNvSpPr/>
          <p:nvPr/>
        </p:nvSpPr>
        <p:spPr>
          <a:xfrm>
            <a:off x="4098469" y="3079320"/>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none"/>
            <a:tailEnd type="triangl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75" name="Forma livre 74"/>
          <p:cNvSpPr/>
          <p:nvPr/>
        </p:nvSpPr>
        <p:spPr>
          <a:xfrm>
            <a:off x="2393272" y="3970630"/>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triangle"/>
            <a:tailEnd type="non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 name="Caixa de Texto 9"/>
          <p:cNvSpPr txBox="1"/>
          <p:nvPr/>
        </p:nvSpPr>
        <p:spPr>
          <a:xfrm>
            <a:off x="1744980" y="539115"/>
            <a:ext cx="9107170" cy="645160"/>
          </a:xfrm>
          <a:prstGeom prst="rect">
            <a:avLst/>
          </a:prstGeom>
          <a:noFill/>
        </p:spPr>
        <p:txBody>
          <a:bodyPr wrap="none" rtlCol="0" anchor="t">
            <a:spAutoFit/>
          </a:bodyPr>
          <a:lstStyle/>
          <a:p>
            <a:pPr algn="l"/>
            <a:r>
              <a:rPr lang="pt-BR" sz="3600" b="1" dirty="0" smtClean="0">
                <a:solidFill>
                  <a:srgbClr val="C00000"/>
                </a:solidFill>
                <a:latin typeface="Comic Sans MS" panose="030F0702030302020204" pitchFamily="66" charset="0"/>
                <a:cs typeface="Comic Sans MS" panose="030F0702030302020204" pitchFamily="66" charset="0"/>
                <a:sym typeface="+mn-ea"/>
              </a:rPr>
              <a:t>Portas lógicas com diodos (portas ruins!)</a:t>
            </a:r>
            <a:endParaRPr lang="pt-BR" altLang="en-US" sz="3600" b="1" dirty="0" smtClean="0">
              <a:solidFill>
                <a:srgbClr val="C00000"/>
              </a:solidFill>
              <a:latin typeface="Comic Sans MS" panose="030F0702030302020204" pitchFamily="66" charset="0"/>
              <a:cs typeface="Comic Sans MS" panose="030F0702030302020204" pitchFamily="66" charset="0"/>
              <a:sym typeface="+mn-ea"/>
            </a:endParaRPr>
          </a:p>
        </p:txBody>
      </p:sp>
      <p:sp>
        <p:nvSpPr>
          <p:cNvPr id="3" name="Caixa de Texto 2"/>
          <p:cNvSpPr txBox="1"/>
          <p:nvPr/>
        </p:nvSpPr>
        <p:spPr>
          <a:xfrm>
            <a:off x="823595" y="1377950"/>
            <a:ext cx="3389630" cy="1753235"/>
          </a:xfrm>
          <a:prstGeom prst="rect">
            <a:avLst/>
          </a:prstGeom>
          <a:noFill/>
        </p:spPr>
        <p:txBody>
          <a:bodyPr wrap="none" rtlCol="0" anchor="t">
            <a:spAutoFit/>
          </a:bodyPr>
          <a:lstStyle/>
          <a:p>
            <a:pPr algn="l"/>
            <a:r>
              <a:rPr lang="pt-BR" altLang="en-US" sz="3600" b="1" dirty="0" smtClean="0">
                <a:solidFill>
                  <a:srgbClr val="C00000"/>
                </a:solidFill>
                <a:latin typeface="Comic Sans MS" panose="030F0702030302020204" pitchFamily="66" charset="0"/>
                <a:cs typeface="Comic Sans MS" panose="030F0702030302020204" pitchFamily="66" charset="0"/>
                <a:sym typeface="+mn-ea"/>
              </a:rPr>
              <a:t>Lógica positiva</a:t>
            </a:r>
            <a:endParaRPr lang="pt-BR" altLang="en-US" sz="3600" b="1" dirty="0" smtClean="0">
              <a:solidFill>
                <a:srgbClr val="C00000"/>
              </a:solidFill>
              <a:latin typeface="Comic Sans MS" panose="030F0702030302020204" pitchFamily="66" charset="0"/>
              <a:cs typeface="Comic Sans MS" panose="030F0702030302020204" pitchFamily="66" charset="0"/>
              <a:sym typeface="+mn-ea"/>
            </a:endParaRPr>
          </a:p>
          <a:p>
            <a:pPr algn="l"/>
            <a:r>
              <a:rPr lang="pt-BR" altLang="en-US" sz="3600" b="1" dirty="0" smtClean="0">
                <a:solidFill>
                  <a:srgbClr val="C00000"/>
                </a:solidFill>
                <a:latin typeface="Comic Sans MS" panose="030F0702030302020204" pitchFamily="66" charset="0"/>
                <a:cs typeface="Comic Sans MS" panose="030F0702030302020204" pitchFamily="66" charset="0"/>
                <a:sym typeface="+mn-ea"/>
              </a:rPr>
              <a:t>‘1’: 3,0 V</a:t>
            </a:r>
            <a:endParaRPr lang="pt-BR" altLang="en-US" sz="3600" b="1" dirty="0" smtClean="0">
              <a:solidFill>
                <a:srgbClr val="C00000"/>
              </a:solidFill>
              <a:latin typeface="Comic Sans MS" panose="030F0702030302020204" pitchFamily="66" charset="0"/>
              <a:cs typeface="Comic Sans MS" panose="030F0702030302020204" pitchFamily="66" charset="0"/>
              <a:sym typeface="+mn-ea"/>
            </a:endParaRPr>
          </a:p>
          <a:p>
            <a:pPr algn="l"/>
            <a:r>
              <a:rPr lang="pt-BR" altLang="en-US" sz="3600" b="1" dirty="0" smtClean="0">
                <a:solidFill>
                  <a:srgbClr val="C00000"/>
                </a:solidFill>
                <a:latin typeface="Comic Sans MS" panose="030F0702030302020204" pitchFamily="66" charset="0"/>
                <a:cs typeface="Comic Sans MS" panose="030F0702030302020204" pitchFamily="66" charset="0"/>
                <a:sym typeface="+mn-ea"/>
              </a:rPr>
              <a:t>‘0’:  0 V</a:t>
            </a:r>
            <a:endParaRPr lang="pt-BR" altLang="en-US" sz="3600" b="1" dirty="0" smtClean="0">
              <a:solidFill>
                <a:srgbClr val="C00000"/>
              </a:solidFill>
              <a:latin typeface="Comic Sans MS" panose="030F0702030302020204" pitchFamily="66" charset="0"/>
              <a:cs typeface="Comic Sans MS" panose="030F0702030302020204" pitchFamily="66" charset="0"/>
              <a:sym typeface="+mn-ea"/>
            </a:endParaRPr>
          </a:p>
        </p:txBody>
      </p:sp>
      <p:grpSp>
        <p:nvGrpSpPr>
          <p:cNvPr id="16" name="Grupo 15"/>
          <p:cNvGrpSpPr/>
          <p:nvPr/>
        </p:nvGrpSpPr>
        <p:grpSpPr>
          <a:xfrm rot="10800000">
            <a:off x="9315450" y="2130425"/>
            <a:ext cx="709295" cy="513080"/>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 name="Grupo 3"/>
          <p:cNvGrpSpPr/>
          <p:nvPr/>
        </p:nvGrpSpPr>
        <p:grpSpPr>
          <a:xfrm rot="10800000">
            <a:off x="9315450" y="3236595"/>
            <a:ext cx="709295" cy="513080"/>
            <a:chOff x="2587" y="5946"/>
            <a:chExt cx="4283" cy="2118"/>
          </a:xfrm>
        </p:grpSpPr>
        <p:cxnSp>
          <p:nvCxnSpPr>
            <p:cNvPr id="5" name="Conector Reto 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riângulo isósceles 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 name="Grupo 7"/>
          <p:cNvGrpSpPr/>
          <p:nvPr/>
        </p:nvGrpSpPr>
        <p:grpSpPr>
          <a:xfrm rot="10800000">
            <a:off x="9315450" y="4408170"/>
            <a:ext cx="709295" cy="513080"/>
            <a:chOff x="2587" y="5946"/>
            <a:chExt cx="4283" cy="2118"/>
          </a:xfrm>
        </p:grpSpPr>
        <p:cxnSp>
          <p:nvCxnSpPr>
            <p:cNvPr id="9" name="Conector Reto 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riângulo isósceles 10"/>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2" name="Conector Reto 11"/>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upo 19"/>
          <p:cNvGrpSpPr/>
          <p:nvPr/>
        </p:nvGrpSpPr>
        <p:grpSpPr>
          <a:xfrm rot="16200000">
            <a:off x="9905365" y="5454650"/>
            <a:ext cx="1381760" cy="255270"/>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 name="Forma livre 12"/>
          <p:cNvSpPr/>
          <p:nvPr/>
        </p:nvSpPr>
        <p:spPr>
          <a:xfrm>
            <a:off x="10006330" y="2371725"/>
            <a:ext cx="579755" cy="2628900"/>
          </a:xfrm>
          <a:custGeom>
            <a:avLst/>
            <a:gdLst>
              <a:gd name="connisteX0" fmla="*/ 579755 w 579755"/>
              <a:gd name="connsiteY0" fmla="*/ 2631440 h 2631440"/>
              <a:gd name="connisteX1" fmla="*/ 565150 w 579755"/>
              <a:gd name="connsiteY1" fmla="*/ 14605 h 2631440"/>
              <a:gd name="connisteX2" fmla="*/ 0 w 579755"/>
              <a:gd name="connsiteY2" fmla="*/ 0 h 2631440"/>
            </a:gdLst>
            <a:ahLst/>
            <a:cxnLst>
              <a:cxn ang="0">
                <a:pos x="connisteX0" y="connsiteY0"/>
              </a:cxn>
              <a:cxn ang="0">
                <a:pos x="connisteX1" y="connsiteY1"/>
              </a:cxn>
              <a:cxn ang="0">
                <a:pos x="connisteX2" y="connsiteY2"/>
              </a:cxn>
            </a:cxnLst>
            <a:rect l="l" t="t" r="r" b="b"/>
            <a:pathLst>
              <a:path w="579755" h="2631440">
                <a:moveTo>
                  <a:pt x="579755" y="2631440"/>
                </a:moveTo>
                <a:lnTo>
                  <a:pt x="565150" y="14605"/>
                </a:lnTo>
                <a:lnTo>
                  <a:pt x="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13"/>
          <p:cNvCxnSpPr/>
          <p:nvPr/>
        </p:nvCxnSpPr>
        <p:spPr>
          <a:xfrm>
            <a:off x="9962515" y="3484245"/>
            <a:ext cx="6540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a:off x="9932035" y="4663440"/>
            <a:ext cx="6540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Caixa de Texto 26"/>
          <p:cNvSpPr txBox="1"/>
          <p:nvPr/>
        </p:nvSpPr>
        <p:spPr>
          <a:xfrm>
            <a:off x="10709275" y="5377815"/>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26" name="Caixa de Texto 25"/>
          <p:cNvSpPr txBox="1"/>
          <p:nvPr/>
        </p:nvSpPr>
        <p:spPr>
          <a:xfrm>
            <a:off x="8681720" y="190944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A</a:t>
            </a:r>
            <a:endParaRPr lang="pt-BR" altLang="en-US" sz="2800" baseline="-25000">
              <a:latin typeface="Comic Sans MS" panose="030F0702030302020204" pitchFamily="66" charset="0"/>
              <a:cs typeface="Comic Sans MS" panose="030F0702030302020204" pitchFamily="66" charset="0"/>
            </a:endParaRPr>
          </a:p>
        </p:txBody>
      </p:sp>
      <p:sp>
        <p:nvSpPr>
          <p:cNvPr id="28" name="Caixa de Texto 27"/>
          <p:cNvSpPr txBox="1"/>
          <p:nvPr/>
        </p:nvSpPr>
        <p:spPr>
          <a:xfrm>
            <a:off x="8710930" y="301815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B</a:t>
            </a:r>
            <a:endParaRPr lang="pt-BR" altLang="en-US" sz="2800" baseline="-25000">
              <a:latin typeface="Comic Sans MS" panose="030F0702030302020204" pitchFamily="66" charset="0"/>
              <a:cs typeface="Comic Sans MS" panose="030F0702030302020204" pitchFamily="66" charset="0"/>
            </a:endParaRPr>
          </a:p>
        </p:txBody>
      </p:sp>
      <p:sp>
        <p:nvSpPr>
          <p:cNvPr id="29" name="Caixa de Texto 28"/>
          <p:cNvSpPr txBox="1"/>
          <p:nvPr/>
        </p:nvSpPr>
        <p:spPr>
          <a:xfrm>
            <a:off x="8725535" y="4184650"/>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C</a:t>
            </a:r>
            <a:endParaRPr lang="pt-BR" altLang="en-US" sz="2800" baseline="-25000">
              <a:latin typeface="Comic Sans MS" panose="030F0702030302020204" pitchFamily="66" charset="0"/>
              <a:cs typeface="Comic Sans MS" panose="030F0702030302020204" pitchFamily="66" charset="0"/>
            </a:endParaRPr>
          </a:p>
        </p:txBody>
      </p:sp>
      <p:sp>
        <p:nvSpPr>
          <p:cNvPr id="32" name="Caixa de Texto 31"/>
          <p:cNvSpPr txBox="1"/>
          <p:nvPr/>
        </p:nvSpPr>
        <p:spPr>
          <a:xfrm>
            <a:off x="9686290" y="228917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a:t>
            </a:r>
            <a:r>
              <a:rPr lang="pt-BR" altLang="en-US" sz="2800" baseline="-25000">
                <a:latin typeface="Comic Sans MS" panose="030F0702030302020204" pitchFamily="66" charset="0"/>
                <a:cs typeface="Comic Sans MS" panose="030F0702030302020204" pitchFamily="66" charset="0"/>
              </a:rPr>
              <a:t>A</a:t>
            </a:r>
            <a:endParaRPr lang="pt-BR" altLang="en-US" sz="2800" baseline="-25000">
              <a:latin typeface="Comic Sans MS" panose="030F0702030302020204" pitchFamily="66" charset="0"/>
              <a:cs typeface="Comic Sans MS" panose="030F0702030302020204" pitchFamily="66" charset="0"/>
            </a:endParaRPr>
          </a:p>
        </p:txBody>
      </p:sp>
      <p:sp>
        <p:nvSpPr>
          <p:cNvPr id="33" name="Caixa de Texto 32"/>
          <p:cNvSpPr txBox="1"/>
          <p:nvPr/>
        </p:nvSpPr>
        <p:spPr>
          <a:xfrm>
            <a:off x="9686290" y="4634230"/>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a:t>
            </a:r>
            <a:r>
              <a:rPr lang="pt-BR" altLang="en-US" sz="2800" baseline="-25000">
                <a:latin typeface="Comic Sans MS" panose="030F0702030302020204" pitchFamily="66" charset="0"/>
                <a:cs typeface="Comic Sans MS" panose="030F0702030302020204" pitchFamily="66" charset="0"/>
              </a:rPr>
              <a:t>C</a:t>
            </a:r>
            <a:endParaRPr lang="pt-BR" altLang="en-US" sz="2800" baseline="-25000">
              <a:latin typeface="Comic Sans MS" panose="030F0702030302020204" pitchFamily="66" charset="0"/>
              <a:cs typeface="Comic Sans MS" panose="030F0702030302020204" pitchFamily="66" charset="0"/>
            </a:endParaRPr>
          </a:p>
        </p:txBody>
      </p:sp>
      <p:sp>
        <p:nvSpPr>
          <p:cNvPr id="34" name="Caixa de Texto 33"/>
          <p:cNvSpPr txBox="1"/>
          <p:nvPr/>
        </p:nvSpPr>
        <p:spPr>
          <a:xfrm>
            <a:off x="9686290" y="343471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a:t>
            </a:r>
            <a:r>
              <a:rPr lang="pt-BR" altLang="en-US" sz="2800" baseline="-25000">
                <a:latin typeface="Comic Sans MS" panose="030F0702030302020204" pitchFamily="66" charset="0"/>
                <a:cs typeface="Comic Sans MS" panose="030F0702030302020204" pitchFamily="66" charset="0"/>
              </a:rPr>
              <a:t>B</a:t>
            </a:r>
            <a:endParaRPr lang="pt-BR" altLang="en-US" sz="2800" baseline="-25000">
              <a:latin typeface="Comic Sans MS" panose="030F0702030302020204" pitchFamily="66" charset="0"/>
              <a:cs typeface="Comic Sans MS" panose="030F0702030302020204" pitchFamily="66" charset="0"/>
            </a:endParaRPr>
          </a:p>
        </p:txBody>
      </p:sp>
      <p:cxnSp>
        <p:nvCxnSpPr>
          <p:cNvPr id="35" name="Conector Reto 34"/>
          <p:cNvCxnSpPr/>
          <p:nvPr/>
        </p:nvCxnSpPr>
        <p:spPr>
          <a:xfrm>
            <a:off x="10423525" y="6279515"/>
            <a:ext cx="3270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10556875" y="4658995"/>
            <a:ext cx="639445"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37" name="Caixa de Texto 36"/>
          <p:cNvSpPr txBox="1"/>
          <p:nvPr/>
        </p:nvSpPr>
        <p:spPr>
          <a:xfrm>
            <a:off x="10709275" y="4137025"/>
            <a:ext cx="107251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saída</a:t>
            </a:r>
            <a:endParaRPr lang="pt-BR" altLang="en-US" sz="2800">
              <a:latin typeface="Comic Sans MS" panose="030F0702030302020204" pitchFamily="66" charset="0"/>
              <a:cs typeface="Comic Sans MS" panose="030F0702030302020204" pitchFamily="66" charset="0"/>
            </a:endParaRPr>
          </a:p>
        </p:txBody>
      </p:sp>
      <p:sp>
        <p:nvSpPr>
          <p:cNvPr id="38" name="Caixa de Texto 37"/>
          <p:cNvSpPr txBox="1"/>
          <p:nvPr/>
        </p:nvSpPr>
        <p:spPr>
          <a:xfrm>
            <a:off x="539750" y="3359150"/>
            <a:ext cx="6681470" cy="1568450"/>
          </a:xfrm>
          <a:prstGeom prst="rect">
            <a:avLst/>
          </a:prstGeom>
          <a:noFill/>
        </p:spPr>
        <p:txBody>
          <a:bodyPr wrap="square" rtlCol="0">
            <a:spAutoFit/>
          </a:bodyPr>
          <a:lstStyle/>
          <a:p>
            <a:r>
              <a:rPr lang="pt-BR" altLang="en-US" sz="3200">
                <a:latin typeface="Comic Sans MS" panose="030F0702030302020204" pitchFamily="66" charset="0"/>
                <a:cs typeface="Comic Sans MS" panose="030F0702030302020204" pitchFamily="66" charset="0"/>
              </a:rPr>
              <a:t>se V</a:t>
            </a:r>
            <a:r>
              <a:rPr lang="pt-BR" altLang="en-US" sz="3200" baseline="-25000">
                <a:latin typeface="Comic Sans MS" panose="030F0702030302020204" pitchFamily="66" charset="0"/>
                <a:cs typeface="Comic Sans MS" panose="030F0702030302020204" pitchFamily="66" charset="0"/>
              </a:rPr>
              <a:t>A</a:t>
            </a:r>
            <a:r>
              <a:rPr lang="pt-BR" altLang="en-US" sz="3200">
                <a:latin typeface="Comic Sans MS" panose="030F0702030302020204" pitchFamily="66" charset="0"/>
                <a:cs typeface="Comic Sans MS" panose="030F0702030302020204" pitchFamily="66" charset="0"/>
              </a:rPr>
              <a:t>, V</a:t>
            </a:r>
            <a:r>
              <a:rPr lang="pt-BR" altLang="en-US" sz="3200" baseline="-25000">
                <a:latin typeface="Comic Sans MS" panose="030F0702030302020204" pitchFamily="66" charset="0"/>
                <a:cs typeface="Comic Sans MS" panose="030F0702030302020204" pitchFamily="66" charset="0"/>
              </a:rPr>
              <a:t>B</a:t>
            </a:r>
            <a:r>
              <a:rPr lang="pt-BR" altLang="en-US" sz="3200">
                <a:latin typeface="Comic Sans MS" panose="030F0702030302020204" pitchFamily="66" charset="0"/>
                <a:cs typeface="Comic Sans MS" panose="030F0702030302020204" pitchFamily="66" charset="0"/>
              </a:rPr>
              <a:t> ou V</a:t>
            </a:r>
            <a:r>
              <a:rPr lang="pt-BR" altLang="en-US" sz="3200" baseline="-25000">
                <a:latin typeface="Comic Sans MS" panose="030F0702030302020204" pitchFamily="66" charset="0"/>
                <a:cs typeface="Comic Sans MS" panose="030F0702030302020204" pitchFamily="66" charset="0"/>
              </a:rPr>
              <a:t>C</a:t>
            </a:r>
            <a:r>
              <a:rPr lang="pt-BR" altLang="en-US" sz="3200">
                <a:latin typeface="Comic Sans MS" panose="030F0702030302020204" pitchFamily="66" charset="0"/>
                <a:cs typeface="Comic Sans MS" panose="030F0702030302020204" pitchFamily="66" charset="0"/>
              </a:rPr>
              <a:t> = 3,0 V: um diodo conduz e a tensão na saída é de 2,4 V</a:t>
            </a:r>
            <a:endParaRPr lang="pt-BR" altLang="en-US" sz="3200">
              <a:latin typeface="Comic Sans MS" panose="030F0702030302020204" pitchFamily="66" charset="0"/>
              <a:cs typeface="Comic Sans MS" panose="030F0702030302020204" pitchFamily="66" charset="0"/>
            </a:endParaRPr>
          </a:p>
        </p:txBody>
      </p:sp>
      <p:sp>
        <p:nvSpPr>
          <p:cNvPr id="39" name="Caixa de Texto 38"/>
          <p:cNvSpPr txBox="1"/>
          <p:nvPr/>
        </p:nvSpPr>
        <p:spPr>
          <a:xfrm>
            <a:off x="539750" y="5034280"/>
            <a:ext cx="6681470" cy="1568450"/>
          </a:xfrm>
          <a:prstGeom prst="rect">
            <a:avLst/>
          </a:prstGeom>
          <a:noFill/>
        </p:spPr>
        <p:txBody>
          <a:bodyPr wrap="square" rtlCol="0">
            <a:spAutoFit/>
          </a:bodyPr>
          <a:lstStyle/>
          <a:p>
            <a:r>
              <a:rPr lang="pt-BR" altLang="en-US" sz="3200">
                <a:latin typeface="Comic Sans MS" panose="030F0702030302020204" pitchFamily="66" charset="0"/>
                <a:cs typeface="Comic Sans MS" panose="030F0702030302020204" pitchFamily="66" charset="0"/>
              </a:rPr>
              <a:t>se V</a:t>
            </a:r>
            <a:r>
              <a:rPr lang="pt-BR" altLang="en-US" sz="3200" baseline="-25000">
                <a:latin typeface="Comic Sans MS" panose="030F0702030302020204" pitchFamily="66" charset="0"/>
                <a:cs typeface="Comic Sans MS" panose="030F0702030302020204" pitchFamily="66" charset="0"/>
              </a:rPr>
              <a:t>A</a:t>
            </a:r>
            <a:r>
              <a:rPr lang="pt-BR" altLang="en-US" sz="3200">
                <a:latin typeface="Comic Sans MS" panose="030F0702030302020204" pitchFamily="66" charset="0"/>
                <a:cs typeface="Comic Sans MS" panose="030F0702030302020204" pitchFamily="66" charset="0"/>
              </a:rPr>
              <a:t> = V</a:t>
            </a:r>
            <a:r>
              <a:rPr lang="pt-BR" altLang="en-US" sz="3200" baseline="-25000">
                <a:latin typeface="Comic Sans MS" panose="030F0702030302020204" pitchFamily="66" charset="0"/>
                <a:cs typeface="Comic Sans MS" panose="030F0702030302020204" pitchFamily="66" charset="0"/>
              </a:rPr>
              <a:t>B</a:t>
            </a:r>
            <a:r>
              <a:rPr lang="pt-BR" altLang="en-US" sz="3200">
                <a:latin typeface="Comic Sans MS" panose="030F0702030302020204" pitchFamily="66" charset="0"/>
                <a:cs typeface="Comic Sans MS" panose="030F0702030302020204" pitchFamily="66" charset="0"/>
              </a:rPr>
              <a:t> = V</a:t>
            </a:r>
            <a:r>
              <a:rPr lang="pt-BR" altLang="en-US" sz="3200" baseline="-25000">
                <a:latin typeface="Comic Sans MS" panose="030F0702030302020204" pitchFamily="66" charset="0"/>
                <a:cs typeface="Comic Sans MS" panose="030F0702030302020204" pitchFamily="66" charset="0"/>
              </a:rPr>
              <a:t>C</a:t>
            </a:r>
            <a:r>
              <a:rPr lang="pt-BR" altLang="en-US" sz="3200">
                <a:latin typeface="Comic Sans MS" panose="030F0702030302020204" pitchFamily="66" charset="0"/>
                <a:cs typeface="Comic Sans MS" panose="030F0702030302020204" pitchFamily="66" charset="0"/>
              </a:rPr>
              <a:t> = 0 V: os diodos estão cortados e a tensão na saída é zero</a:t>
            </a:r>
            <a:endParaRPr lang="pt-BR" altLang="en-US" sz="3200">
              <a:latin typeface="Comic Sans MS" panose="030F0702030302020204" pitchFamily="66" charset="0"/>
              <a:cs typeface="Comic Sans MS" panose="030F0702030302020204" pitchFamily="66" charset="0"/>
            </a:endParaRPr>
          </a:p>
        </p:txBody>
      </p:sp>
      <p:sp>
        <p:nvSpPr>
          <p:cNvPr id="40" name="Caixa de Texto 39"/>
          <p:cNvSpPr txBox="1"/>
          <p:nvPr/>
        </p:nvSpPr>
        <p:spPr>
          <a:xfrm>
            <a:off x="7769860" y="3326130"/>
            <a:ext cx="840740" cy="645160"/>
          </a:xfrm>
          <a:prstGeom prst="rect">
            <a:avLst/>
          </a:prstGeom>
          <a:noFill/>
          <a:ln w="31750">
            <a:solidFill>
              <a:srgbClr val="FFFF00"/>
            </a:solidFill>
          </a:ln>
        </p:spPr>
        <p:txBody>
          <a:bodyPr wrap="none" rtlCol="0" anchor="t">
            <a:spAutoFit/>
          </a:bodyPr>
          <a:lstStyle/>
          <a:p>
            <a:pPr algn="l"/>
            <a:r>
              <a:rPr lang="pt-BR" altLang="en-US" sz="3600" b="1" dirty="0" smtClean="0">
                <a:solidFill>
                  <a:schemeClr val="tx1"/>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OR</a:t>
            </a:r>
            <a:endParaRPr lang="pt-BR" altLang="en-US" sz="3600" b="1" dirty="0" smtClean="0">
              <a:solidFill>
                <a:schemeClr val="tx1"/>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endParaRPr>
          </a:p>
        </p:txBody>
      </p:sp>
      <p:sp>
        <p:nvSpPr>
          <p:cNvPr id="42" name="Forma livre 41"/>
          <p:cNvSpPr/>
          <p:nvPr/>
        </p:nvSpPr>
        <p:spPr>
          <a:xfrm>
            <a:off x="9336405" y="2484755"/>
            <a:ext cx="1174750" cy="3545205"/>
          </a:xfrm>
          <a:custGeom>
            <a:avLst/>
            <a:gdLst>
              <a:gd name="connisteX0" fmla="*/ 0 w 1174750"/>
              <a:gd name="connsiteY0" fmla="*/ 21395 h 3545010"/>
              <a:gd name="connisteX1" fmla="*/ 624205 w 1174750"/>
              <a:gd name="connsiteY1" fmla="*/ 21395 h 3545010"/>
              <a:gd name="connisteX2" fmla="*/ 1055370 w 1174750"/>
              <a:gd name="connsiteY2" fmla="*/ 36635 h 3545010"/>
              <a:gd name="connisteX3" fmla="*/ 1144905 w 1174750"/>
              <a:gd name="connsiteY3" fmla="*/ 392870 h 3545010"/>
              <a:gd name="connisteX4" fmla="*/ 1144905 w 1174750"/>
              <a:gd name="connsiteY4" fmla="*/ 1419030 h 3545010"/>
              <a:gd name="connisteX5" fmla="*/ 1174750 w 1174750"/>
              <a:gd name="connsiteY5" fmla="*/ 3545010 h 354501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1174750" h="3545010">
                <a:moveTo>
                  <a:pt x="0" y="21395"/>
                </a:moveTo>
                <a:cubicBezTo>
                  <a:pt x="116205" y="21395"/>
                  <a:pt x="413385" y="18220"/>
                  <a:pt x="624205" y="21395"/>
                </a:cubicBezTo>
                <a:cubicBezTo>
                  <a:pt x="835025" y="24570"/>
                  <a:pt x="951230" y="-37660"/>
                  <a:pt x="1055370" y="36635"/>
                </a:cubicBezTo>
                <a:cubicBezTo>
                  <a:pt x="1159510" y="110930"/>
                  <a:pt x="1127125" y="116645"/>
                  <a:pt x="1144905" y="392870"/>
                </a:cubicBezTo>
                <a:cubicBezTo>
                  <a:pt x="1162685" y="669095"/>
                  <a:pt x="1139190" y="788475"/>
                  <a:pt x="1144905" y="1419030"/>
                </a:cubicBezTo>
                <a:cubicBezTo>
                  <a:pt x="1150620" y="2049585"/>
                  <a:pt x="1169035" y="3140515"/>
                  <a:pt x="1174750" y="3545010"/>
                </a:cubicBezTo>
              </a:path>
            </a:pathLst>
          </a:custGeom>
          <a:noFill/>
          <a:ln w="22225">
            <a:solidFill>
              <a:srgbClr val="C00000"/>
            </a:solidFill>
            <a:prstDash val="dash"/>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3" name="Caixa de Texto 42"/>
          <p:cNvSpPr txBox="1"/>
          <p:nvPr/>
        </p:nvSpPr>
        <p:spPr>
          <a:xfrm>
            <a:off x="10006330" y="281114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endParaRPr lang="pt-BR" altLang="en-US" sz="2800">
              <a:latin typeface="Comic Sans MS" panose="030F0702030302020204" pitchFamily="66" charset="0"/>
              <a:cs typeface="Comic Sans MS" panose="030F0702030302020204" pitchFamily="66" charset="0"/>
            </a:endParaRPr>
          </a:p>
        </p:txBody>
      </p:sp>
      <p:sp>
        <p:nvSpPr>
          <p:cNvPr id="23" name="Elipse 22"/>
          <p:cNvSpPr/>
          <p:nvPr/>
        </p:nvSpPr>
        <p:spPr>
          <a:xfrm>
            <a:off x="10553700" y="4605655"/>
            <a:ext cx="90805" cy="106045"/>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 name="Caixa de Texto 9"/>
          <p:cNvSpPr txBox="1"/>
          <p:nvPr/>
        </p:nvSpPr>
        <p:spPr>
          <a:xfrm>
            <a:off x="906780" y="539115"/>
            <a:ext cx="10053320" cy="645160"/>
          </a:xfrm>
          <a:prstGeom prst="rect">
            <a:avLst/>
          </a:prstGeom>
          <a:noFill/>
        </p:spPr>
        <p:txBody>
          <a:bodyPr wrap="none" rtlCol="0" anchor="t">
            <a:spAutoFit/>
          </a:bodyPr>
          <a:lstStyle/>
          <a:p>
            <a:pPr algn="l"/>
            <a:r>
              <a:rPr lang="pt-BR" sz="3600" b="1" dirty="0" smtClean="0">
                <a:solidFill>
                  <a:srgbClr val="C00000"/>
                </a:solidFill>
                <a:latin typeface="Comic Sans MS" panose="030F0702030302020204" pitchFamily="66" charset="0"/>
                <a:cs typeface="Comic Sans MS" panose="030F0702030302020204" pitchFamily="66" charset="0"/>
                <a:sym typeface="+mn-ea"/>
              </a:rPr>
              <a:t>Portas lógicas com diodos (correntes, níveis)</a:t>
            </a:r>
            <a:endParaRPr lang="pt-BR" altLang="en-US" sz="3600" b="1" dirty="0" smtClean="0">
              <a:solidFill>
                <a:srgbClr val="C00000"/>
              </a:solidFill>
              <a:latin typeface="Comic Sans MS" panose="030F0702030302020204" pitchFamily="66" charset="0"/>
              <a:cs typeface="Comic Sans MS" panose="030F0702030302020204" pitchFamily="66" charset="0"/>
              <a:sym typeface="+mn-ea"/>
            </a:endParaRPr>
          </a:p>
        </p:txBody>
      </p:sp>
      <p:grpSp>
        <p:nvGrpSpPr>
          <p:cNvPr id="16" name="Grupo 15"/>
          <p:cNvGrpSpPr/>
          <p:nvPr/>
        </p:nvGrpSpPr>
        <p:grpSpPr>
          <a:xfrm rot="10800000">
            <a:off x="1096010" y="1854835"/>
            <a:ext cx="709295" cy="513080"/>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 name="Grupo 4"/>
          <p:cNvGrpSpPr/>
          <p:nvPr/>
        </p:nvGrpSpPr>
        <p:grpSpPr>
          <a:xfrm rot="10800000">
            <a:off x="1096010" y="2961005"/>
            <a:ext cx="709295" cy="513080"/>
            <a:chOff x="2587" y="5946"/>
            <a:chExt cx="4283" cy="2118"/>
          </a:xfrm>
        </p:grpSpPr>
        <p:cxnSp>
          <p:nvCxnSpPr>
            <p:cNvPr id="6" name="Conector Reto 5"/>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riângulo isósceles 6"/>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 name="Grupo 8"/>
          <p:cNvGrpSpPr/>
          <p:nvPr/>
        </p:nvGrpSpPr>
        <p:grpSpPr>
          <a:xfrm rot="10800000">
            <a:off x="1096010" y="4132580"/>
            <a:ext cx="709295" cy="513080"/>
            <a:chOff x="2587" y="5946"/>
            <a:chExt cx="4283" cy="2118"/>
          </a:xfrm>
        </p:grpSpPr>
        <p:cxnSp>
          <p:nvCxnSpPr>
            <p:cNvPr id="11" name="Conector Reto 10"/>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riângulo isósceles 1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3" name="Conector Reto 1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upo 19"/>
          <p:cNvGrpSpPr/>
          <p:nvPr/>
        </p:nvGrpSpPr>
        <p:grpSpPr>
          <a:xfrm rot="16200000">
            <a:off x="1671320" y="5179060"/>
            <a:ext cx="1381760" cy="255270"/>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4" name="Forma livre 13"/>
          <p:cNvSpPr/>
          <p:nvPr/>
        </p:nvSpPr>
        <p:spPr>
          <a:xfrm>
            <a:off x="1786890" y="2096135"/>
            <a:ext cx="579755" cy="2628900"/>
          </a:xfrm>
          <a:custGeom>
            <a:avLst/>
            <a:gdLst>
              <a:gd name="connisteX0" fmla="*/ 579755 w 579755"/>
              <a:gd name="connsiteY0" fmla="*/ 2631440 h 2631440"/>
              <a:gd name="connisteX1" fmla="*/ 565150 w 579755"/>
              <a:gd name="connsiteY1" fmla="*/ 14605 h 2631440"/>
              <a:gd name="connisteX2" fmla="*/ 0 w 579755"/>
              <a:gd name="connsiteY2" fmla="*/ 0 h 2631440"/>
            </a:gdLst>
            <a:ahLst/>
            <a:cxnLst>
              <a:cxn ang="0">
                <a:pos x="connisteX0" y="connsiteY0"/>
              </a:cxn>
              <a:cxn ang="0">
                <a:pos x="connisteX1" y="connsiteY1"/>
              </a:cxn>
              <a:cxn ang="0">
                <a:pos x="connisteX2" y="connsiteY2"/>
              </a:cxn>
            </a:cxnLst>
            <a:rect l="l" t="t" r="r" b="b"/>
            <a:pathLst>
              <a:path w="579755" h="2631440">
                <a:moveTo>
                  <a:pt x="579755" y="2631440"/>
                </a:moveTo>
                <a:lnTo>
                  <a:pt x="565150" y="14605"/>
                </a:lnTo>
                <a:lnTo>
                  <a:pt x="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5" name="Conector Reto 14"/>
          <p:cNvCxnSpPr/>
          <p:nvPr/>
        </p:nvCxnSpPr>
        <p:spPr>
          <a:xfrm>
            <a:off x="1743075" y="3208655"/>
            <a:ext cx="6540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1712595" y="4387850"/>
            <a:ext cx="6540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Caixa de Texto 26"/>
          <p:cNvSpPr txBox="1"/>
          <p:nvPr/>
        </p:nvSpPr>
        <p:spPr>
          <a:xfrm>
            <a:off x="2489835" y="5102225"/>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26" name="Caixa de Texto 25"/>
          <p:cNvSpPr txBox="1"/>
          <p:nvPr/>
        </p:nvSpPr>
        <p:spPr>
          <a:xfrm>
            <a:off x="290830" y="1337310"/>
            <a:ext cx="200088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A</a:t>
            </a:r>
            <a:r>
              <a:rPr lang="pt-BR" altLang="en-US" sz="2800">
                <a:latin typeface="Comic Sans MS" panose="030F0702030302020204" pitchFamily="66" charset="0"/>
                <a:cs typeface="Comic Sans MS" panose="030F0702030302020204" pitchFamily="66" charset="0"/>
              </a:rPr>
              <a:t>=3,0 V</a:t>
            </a:r>
            <a:endParaRPr lang="pt-BR" altLang="en-US" sz="2800">
              <a:latin typeface="Comic Sans MS" panose="030F0702030302020204" pitchFamily="66" charset="0"/>
              <a:cs typeface="Comic Sans MS" panose="030F0702030302020204" pitchFamily="66" charset="0"/>
            </a:endParaRPr>
          </a:p>
        </p:txBody>
      </p:sp>
      <p:sp>
        <p:nvSpPr>
          <p:cNvPr id="28" name="Caixa de Texto 27"/>
          <p:cNvSpPr txBox="1"/>
          <p:nvPr/>
        </p:nvSpPr>
        <p:spPr>
          <a:xfrm>
            <a:off x="491490" y="274256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B</a:t>
            </a:r>
            <a:endParaRPr lang="pt-BR" altLang="en-US" sz="2800" baseline="-25000">
              <a:latin typeface="Comic Sans MS" panose="030F0702030302020204" pitchFamily="66" charset="0"/>
              <a:cs typeface="Comic Sans MS" panose="030F0702030302020204" pitchFamily="66" charset="0"/>
            </a:endParaRPr>
          </a:p>
        </p:txBody>
      </p:sp>
      <p:sp>
        <p:nvSpPr>
          <p:cNvPr id="29" name="Caixa de Texto 28"/>
          <p:cNvSpPr txBox="1"/>
          <p:nvPr/>
        </p:nvSpPr>
        <p:spPr>
          <a:xfrm>
            <a:off x="506095" y="3909060"/>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C</a:t>
            </a:r>
            <a:endParaRPr lang="pt-BR" altLang="en-US" sz="2800" baseline="-25000">
              <a:latin typeface="Comic Sans MS" panose="030F0702030302020204" pitchFamily="66" charset="0"/>
              <a:cs typeface="Comic Sans MS" panose="030F0702030302020204" pitchFamily="66" charset="0"/>
            </a:endParaRPr>
          </a:p>
        </p:txBody>
      </p:sp>
      <p:sp>
        <p:nvSpPr>
          <p:cNvPr id="32" name="Caixa de Texto 31"/>
          <p:cNvSpPr txBox="1"/>
          <p:nvPr/>
        </p:nvSpPr>
        <p:spPr>
          <a:xfrm>
            <a:off x="1466850" y="201358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a:t>
            </a:r>
            <a:r>
              <a:rPr lang="pt-BR" altLang="en-US" sz="2800" baseline="-25000">
                <a:latin typeface="Comic Sans MS" panose="030F0702030302020204" pitchFamily="66" charset="0"/>
                <a:cs typeface="Comic Sans MS" panose="030F0702030302020204" pitchFamily="66" charset="0"/>
              </a:rPr>
              <a:t>A</a:t>
            </a:r>
            <a:endParaRPr lang="pt-BR" altLang="en-US" sz="2800" baseline="-25000">
              <a:latin typeface="Comic Sans MS" panose="030F0702030302020204" pitchFamily="66" charset="0"/>
              <a:cs typeface="Comic Sans MS" panose="030F0702030302020204" pitchFamily="66" charset="0"/>
            </a:endParaRPr>
          </a:p>
        </p:txBody>
      </p:sp>
      <p:sp>
        <p:nvSpPr>
          <p:cNvPr id="33" name="Caixa de Texto 32"/>
          <p:cNvSpPr txBox="1"/>
          <p:nvPr/>
        </p:nvSpPr>
        <p:spPr>
          <a:xfrm>
            <a:off x="1466850" y="4358640"/>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a:t>
            </a:r>
            <a:r>
              <a:rPr lang="pt-BR" altLang="en-US" sz="2800" baseline="-25000">
                <a:latin typeface="Comic Sans MS" panose="030F0702030302020204" pitchFamily="66" charset="0"/>
                <a:cs typeface="Comic Sans MS" panose="030F0702030302020204" pitchFamily="66" charset="0"/>
              </a:rPr>
              <a:t>C</a:t>
            </a:r>
            <a:endParaRPr lang="pt-BR" altLang="en-US" sz="2800" baseline="-25000">
              <a:latin typeface="Comic Sans MS" panose="030F0702030302020204" pitchFamily="66" charset="0"/>
              <a:cs typeface="Comic Sans MS" panose="030F0702030302020204" pitchFamily="66" charset="0"/>
            </a:endParaRPr>
          </a:p>
        </p:txBody>
      </p:sp>
      <p:sp>
        <p:nvSpPr>
          <p:cNvPr id="34" name="Caixa de Texto 33"/>
          <p:cNvSpPr txBox="1"/>
          <p:nvPr/>
        </p:nvSpPr>
        <p:spPr>
          <a:xfrm>
            <a:off x="1466850" y="315912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a:t>
            </a:r>
            <a:r>
              <a:rPr lang="pt-BR" altLang="en-US" sz="2800" baseline="-25000">
                <a:latin typeface="Comic Sans MS" panose="030F0702030302020204" pitchFamily="66" charset="0"/>
                <a:cs typeface="Comic Sans MS" panose="030F0702030302020204" pitchFamily="66" charset="0"/>
              </a:rPr>
              <a:t>B</a:t>
            </a:r>
            <a:endParaRPr lang="pt-BR" altLang="en-US" sz="2800" baseline="-25000">
              <a:latin typeface="Comic Sans MS" panose="030F0702030302020204" pitchFamily="66" charset="0"/>
              <a:cs typeface="Comic Sans MS" panose="030F0702030302020204" pitchFamily="66" charset="0"/>
            </a:endParaRPr>
          </a:p>
        </p:txBody>
      </p:sp>
      <p:cxnSp>
        <p:nvCxnSpPr>
          <p:cNvPr id="35" name="Conector Reto 34"/>
          <p:cNvCxnSpPr/>
          <p:nvPr/>
        </p:nvCxnSpPr>
        <p:spPr>
          <a:xfrm>
            <a:off x="2204085" y="6003925"/>
            <a:ext cx="3270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2337435" y="4383405"/>
            <a:ext cx="639445"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37" name="Caixa de Texto 36"/>
          <p:cNvSpPr txBox="1"/>
          <p:nvPr/>
        </p:nvSpPr>
        <p:spPr>
          <a:xfrm>
            <a:off x="2489835" y="3861435"/>
            <a:ext cx="125349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saída1</a:t>
            </a:r>
            <a:endParaRPr lang="pt-BR" altLang="en-US" sz="2800">
              <a:latin typeface="Comic Sans MS" panose="030F0702030302020204" pitchFamily="66" charset="0"/>
              <a:cs typeface="Comic Sans MS" panose="030F0702030302020204" pitchFamily="66" charset="0"/>
            </a:endParaRPr>
          </a:p>
        </p:txBody>
      </p:sp>
      <p:sp>
        <p:nvSpPr>
          <p:cNvPr id="42" name="Forma livre 41"/>
          <p:cNvSpPr/>
          <p:nvPr/>
        </p:nvSpPr>
        <p:spPr>
          <a:xfrm>
            <a:off x="1116965" y="2209165"/>
            <a:ext cx="1174750" cy="3545205"/>
          </a:xfrm>
          <a:custGeom>
            <a:avLst/>
            <a:gdLst>
              <a:gd name="connisteX0" fmla="*/ 0 w 1174750"/>
              <a:gd name="connsiteY0" fmla="*/ 21395 h 3545010"/>
              <a:gd name="connisteX1" fmla="*/ 624205 w 1174750"/>
              <a:gd name="connsiteY1" fmla="*/ 21395 h 3545010"/>
              <a:gd name="connisteX2" fmla="*/ 1055370 w 1174750"/>
              <a:gd name="connsiteY2" fmla="*/ 36635 h 3545010"/>
              <a:gd name="connisteX3" fmla="*/ 1144905 w 1174750"/>
              <a:gd name="connsiteY3" fmla="*/ 392870 h 3545010"/>
              <a:gd name="connisteX4" fmla="*/ 1144905 w 1174750"/>
              <a:gd name="connsiteY4" fmla="*/ 1419030 h 3545010"/>
              <a:gd name="connisteX5" fmla="*/ 1174750 w 1174750"/>
              <a:gd name="connsiteY5" fmla="*/ 3545010 h 354501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1174750" h="3545010">
                <a:moveTo>
                  <a:pt x="0" y="21395"/>
                </a:moveTo>
                <a:cubicBezTo>
                  <a:pt x="116205" y="21395"/>
                  <a:pt x="413385" y="18220"/>
                  <a:pt x="624205" y="21395"/>
                </a:cubicBezTo>
                <a:cubicBezTo>
                  <a:pt x="835025" y="24570"/>
                  <a:pt x="951230" y="-37660"/>
                  <a:pt x="1055370" y="36635"/>
                </a:cubicBezTo>
                <a:cubicBezTo>
                  <a:pt x="1159510" y="110930"/>
                  <a:pt x="1127125" y="116645"/>
                  <a:pt x="1144905" y="392870"/>
                </a:cubicBezTo>
                <a:cubicBezTo>
                  <a:pt x="1162685" y="669095"/>
                  <a:pt x="1139190" y="788475"/>
                  <a:pt x="1144905" y="1419030"/>
                </a:cubicBezTo>
                <a:cubicBezTo>
                  <a:pt x="1150620" y="2049585"/>
                  <a:pt x="1169035" y="3140515"/>
                  <a:pt x="1174750" y="3545010"/>
                </a:cubicBezTo>
              </a:path>
            </a:pathLst>
          </a:custGeom>
          <a:noFill/>
          <a:ln w="22225">
            <a:solidFill>
              <a:srgbClr val="C00000"/>
            </a:solidFill>
            <a:prstDash val="dash"/>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3" name="Caixa de Texto 42"/>
          <p:cNvSpPr txBox="1"/>
          <p:nvPr/>
        </p:nvSpPr>
        <p:spPr>
          <a:xfrm>
            <a:off x="1786890" y="253555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endParaRPr lang="pt-BR" altLang="en-US" sz="2800">
              <a:latin typeface="Comic Sans MS" panose="030F0702030302020204" pitchFamily="66" charset="0"/>
              <a:cs typeface="Comic Sans MS" panose="030F0702030302020204" pitchFamily="66" charset="0"/>
            </a:endParaRPr>
          </a:p>
        </p:txBody>
      </p:sp>
      <p:grpSp>
        <p:nvGrpSpPr>
          <p:cNvPr id="24" name="Grupo 23"/>
          <p:cNvGrpSpPr/>
          <p:nvPr/>
        </p:nvGrpSpPr>
        <p:grpSpPr>
          <a:xfrm rot="10800000">
            <a:off x="4226560" y="1859280"/>
            <a:ext cx="709295" cy="513080"/>
            <a:chOff x="2587" y="5946"/>
            <a:chExt cx="4283" cy="2118"/>
          </a:xfrm>
        </p:grpSpPr>
        <p:cxnSp>
          <p:nvCxnSpPr>
            <p:cNvPr id="25" name="Conector Reto 2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riângulo isósceles 29"/>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1" name="Conector Reto 30"/>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 name="Grupo 40"/>
          <p:cNvGrpSpPr/>
          <p:nvPr/>
        </p:nvGrpSpPr>
        <p:grpSpPr>
          <a:xfrm rot="10800000">
            <a:off x="4226560" y="2965450"/>
            <a:ext cx="709295" cy="513080"/>
            <a:chOff x="2587" y="5946"/>
            <a:chExt cx="4283" cy="2118"/>
          </a:xfrm>
        </p:grpSpPr>
        <p:cxnSp>
          <p:nvCxnSpPr>
            <p:cNvPr id="44" name="Conector Reto 43"/>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riângulo isósceles 4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6" name="Conector Reto 45"/>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 name="Grupo 46"/>
          <p:cNvGrpSpPr/>
          <p:nvPr/>
        </p:nvGrpSpPr>
        <p:grpSpPr>
          <a:xfrm rot="10800000">
            <a:off x="4226560" y="4137025"/>
            <a:ext cx="709295" cy="513080"/>
            <a:chOff x="2587" y="5946"/>
            <a:chExt cx="4283" cy="2118"/>
          </a:xfrm>
        </p:grpSpPr>
        <p:cxnSp>
          <p:nvCxnSpPr>
            <p:cNvPr id="48" name="Conector Reto 47"/>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Triângulo isósceles 48"/>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49"/>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 name="Grupo 50"/>
          <p:cNvGrpSpPr/>
          <p:nvPr/>
        </p:nvGrpSpPr>
        <p:grpSpPr>
          <a:xfrm rot="16200000">
            <a:off x="4801870" y="5183505"/>
            <a:ext cx="1381760" cy="255270"/>
            <a:chOff x="4152748" y="3524056"/>
            <a:chExt cx="1381894" cy="255373"/>
          </a:xfrm>
        </p:grpSpPr>
        <p:cxnSp>
          <p:nvCxnSpPr>
            <p:cNvPr id="52" name="Conector Reto 51"/>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Retângulo 52"/>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4" name="Forma livre 53"/>
          <p:cNvSpPr/>
          <p:nvPr/>
        </p:nvSpPr>
        <p:spPr>
          <a:xfrm>
            <a:off x="4917440" y="2100580"/>
            <a:ext cx="579755" cy="2628900"/>
          </a:xfrm>
          <a:custGeom>
            <a:avLst/>
            <a:gdLst>
              <a:gd name="connisteX0" fmla="*/ 579755 w 579755"/>
              <a:gd name="connsiteY0" fmla="*/ 2631440 h 2631440"/>
              <a:gd name="connisteX1" fmla="*/ 565150 w 579755"/>
              <a:gd name="connsiteY1" fmla="*/ 14605 h 2631440"/>
              <a:gd name="connisteX2" fmla="*/ 0 w 579755"/>
              <a:gd name="connsiteY2" fmla="*/ 0 h 2631440"/>
            </a:gdLst>
            <a:ahLst/>
            <a:cxnLst>
              <a:cxn ang="0">
                <a:pos x="connisteX0" y="connsiteY0"/>
              </a:cxn>
              <a:cxn ang="0">
                <a:pos x="connisteX1" y="connsiteY1"/>
              </a:cxn>
              <a:cxn ang="0">
                <a:pos x="connisteX2" y="connsiteY2"/>
              </a:cxn>
            </a:cxnLst>
            <a:rect l="l" t="t" r="r" b="b"/>
            <a:pathLst>
              <a:path w="579755" h="2631440">
                <a:moveTo>
                  <a:pt x="579755" y="2631440"/>
                </a:moveTo>
                <a:lnTo>
                  <a:pt x="565150" y="14605"/>
                </a:lnTo>
                <a:lnTo>
                  <a:pt x="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5" name="Conector Reto 54"/>
          <p:cNvCxnSpPr/>
          <p:nvPr/>
        </p:nvCxnSpPr>
        <p:spPr>
          <a:xfrm>
            <a:off x="4873625" y="3213100"/>
            <a:ext cx="6540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55"/>
          <p:cNvCxnSpPr/>
          <p:nvPr/>
        </p:nvCxnSpPr>
        <p:spPr>
          <a:xfrm>
            <a:off x="4843145" y="4392295"/>
            <a:ext cx="6540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Caixa de Texto 56"/>
          <p:cNvSpPr txBox="1"/>
          <p:nvPr/>
        </p:nvSpPr>
        <p:spPr>
          <a:xfrm>
            <a:off x="5620385" y="5106670"/>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62" name="Caixa de Texto 61"/>
          <p:cNvSpPr txBox="1"/>
          <p:nvPr/>
        </p:nvSpPr>
        <p:spPr>
          <a:xfrm>
            <a:off x="4597400" y="436308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a:t>
            </a:r>
            <a:r>
              <a:rPr lang="pt-BR" altLang="en-US" sz="2800" baseline="-25000">
                <a:latin typeface="Comic Sans MS" panose="030F0702030302020204" pitchFamily="66" charset="0"/>
                <a:cs typeface="Comic Sans MS" panose="030F0702030302020204" pitchFamily="66" charset="0"/>
              </a:rPr>
              <a:t>C</a:t>
            </a:r>
            <a:endParaRPr lang="pt-BR" altLang="en-US" sz="2800" baseline="-25000">
              <a:latin typeface="Comic Sans MS" panose="030F0702030302020204" pitchFamily="66" charset="0"/>
              <a:cs typeface="Comic Sans MS" panose="030F0702030302020204" pitchFamily="66" charset="0"/>
            </a:endParaRPr>
          </a:p>
        </p:txBody>
      </p:sp>
      <p:cxnSp>
        <p:nvCxnSpPr>
          <p:cNvPr id="64" name="Conector Reto 63"/>
          <p:cNvCxnSpPr/>
          <p:nvPr/>
        </p:nvCxnSpPr>
        <p:spPr>
          <a:xfrm>
            <a:off x="5334635" y="6008370"/>
            <a:ext cx="3270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a:off x="5467985" y="4387850"/>
            <a:ext cx="639445"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66" name="Caixa de Texto 65"/>
          <p:cNvSpPr txBox="1"/>
          <p:nvPr/>
        </p:nvSpPr>
        <p:spPr>
          <a:xfrm>
            <a:off x="5620385" y="3865880"/>
            <a:ext cx="134112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saída2</a:t>
            </a:r>
            <a:endParaRPr lang="pt-BR" altLang="en-US" sz="2800">
              <a:latin typeface="Comic Sans MS" panose="030F0702030302020204" pitchFamily="66" charset="0"/>
              <a:cs typeface="Comic Sans MS" panose="030F0702030302020204" pitchFamily="66" charset="0"/>
            </a:endParaRPr>
          </a:p>
        </p:txBody>
      </p:sp>
      <p:cxnSp>
        <p:nvCxnSpPr>
          <p:cNvPr id="69" name="Conector Reto 68"/>
          <p:cNvCxnSpPr/>
          <p:nvPr/>
        </p:nvCxnSpPr>
        <p:spPr>
          <a:xfrm>
            <a:off x="2997200" y="4383405"/>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Forma livre 69"/>
          <p:cNvSpPr/>
          <p:nvPr/>
        </p:nvSpPr>
        <p:spPr>
          <a:xfrm>
            <a:off x="2234565" y="4454525"/>
            <a:ext cx="3130550" cy="1270000"/>
          </a:xfrm>
          <a:custGeom>
            <a:avLst/>
            <a:gdLst>
              <a:gd name="connisteX0" fmla="*/ 0 w 2959249"/>
              <a:gd name="connsiteY0" fmla="*/ 6491 h 1270141"/>
              <a:gd name="connisteX1" fmla="*/ 1263650 w 2959249"/>
              <a:gd name="connsiteY1" fmla="*/ 6491 h 1270141"/>
              <a:gd name="connisteX2" fmla="*/ 2498090 w 2959249"/>
              <a:gd name="connsiteY2" fmla="*/ 6491 h 1270141"/>
              <a:gd name="connisteX3" fmla="*/ 2854960 w 2959249"/>
              <a:gd name="connsiteY3" fmla="*/ 80786 h 1270141"/>
              <a:gd name="connisteX4" fmla="*/ 2943860 w 2959249"/>
              <a:gd name="connsiteY4" fmla="*/ 437656 h 1270141"/>
              <a:gd name="connisteX5" fmla="*/ 2959100 w 2959249"/>
              <a:gd name="connsiteY5" fmla="*/ 1270141 h 1270141"/>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959249" h="1270141">
                <a:moveTo>
                  <a:pt x="0" y="6491"/>
                </a:moveTo>
                <a:cubicBezTo>
                  <a:pt x="227965" y="6491"/>
                  <a:pt x="763905" y="6491"/>
                  <a:pt x="1263650" y="6491"/>
                </a:cubicBezTo>
                <a:cubicBezTo>
                  <a:pt x="1763395" y="6491"/>
                  <a:pt x="2179955" y="-8114"/>
                  <a:pt x="2498090" y="6491"/>
                </a:cubicBezTo>
                <a:cubicBezTo>
                  <a:pt x="2816225" y="21096"/>
                  <a:pt x="2766060" y="-5574"/>
                  <a:pt x="2854960" y="80786"/>
                </a:cubicBezTo>
                <a:cubicBezTo>
                  <a:pt x="2943860" y="167146"/>
                  <a:pt x="2922905" y="199531"/>
                  <a:pt x="2943860" y="437656"/>
                </a:cubicBezTo>
                <a:cubicBezTo>
                  <a:pt x="2964815" y="675781"/>
                  <a:pt x="2957830" y="1110756"/>
                  <a:pt x="2959100" y="1270141"/>
                </a:cubicBezTo>
              </a:path>
            </a:pathLst>
          </a:custGeom>
          <a:noFill/>
          <a:ln w="19050">
            <a:solidFill>
              <a:srgbClr val="C00000"/>
            </a:solidFill>
            <a:prstDash val="dash"/>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1" name="Caixa de Texto 70"/>
          <p:cNvSpPr txBox="1"/>
          <p:nvPr/>
        </p:nvSpPr>
        <p:spPr>
          <a:xfrm>
            <a:off x="6780530" y="1643380"/>
            <a:ext cx="5133975" cy="4523105"/>
          </a:xfrm>
          <a:prstGeom prst="rect">
            <a:avLst/>
          </a:prstGeom>
          <a:noFill/>
        </p:spPr>
        <p:txBody>
          <a:bodyPr wrap="square" rtlCol="0">
            <a:spAutoFit/>
          </a:bodyPr>
          <a:lstStyle/>
          <a:p>
            <a:pPr marL="457200" indent="-457200">
              <a:buFont typeface="Arial" panose="020B0604020202020204" pitchFamily="34" charset="0"/>
              <a:buChar char="•"/>
            </a:pPr>
            <a:r>
              <a:rPr lang="pt-BR" altLang="en-US" sz="3200">
                <a:solidFill>
                  <a:schemeClr val="tx1"/>
                </a:solidFill>
                <a:latin typeface="Comic Sans MS" panose="030F0702030302020204" pitchFamily="66" charset="0"/>
                <a:cs typeface="Comic Sans MS" panose="030F0702030302020204" pitchFamily="66" charset="0"/>
              </a:rPr>
              <a:t>as corrente, quando a saída está em nível alto, são DC</a:t>
            </a:r>
            <a:endParaRPr lang="pt-BR" altLang="en-US" sz="3200">
              <a:solidFill>
                <a:schemeClr val="tx1"/>
              </a:solidFill>
              <a:latin typeface="Comic Sans MS" panose="030F0702030302020204" pitchFamily="66" charset="0"/>
              <a:cs typeface="Comic Sans MS" panose="030F0702030302020204" pitchFamily="66" charset="0"/>
            </a:endParaRPr>
          </a:p>
          <a:p>
            <a:pPr marL="457200" indent="-457200">
              <a:buFont typeface="Arial" panose="020B0604020202020204" pitchFamily="34" charset="0"/>
              <a:buChar char="•"/>
            </a:pPr>
            <a:r>
              <a:rPr lang="pt-BR" altLang="en-US" sz="3200">
                <a:solidFill>
                  <a:schemeClr val="tx1"/>
                </a:solidFill>
                <a:latin typeface="Comic Sans MS" panose="030F0702030302020204" pitchFamily="66" charset="0"/>
                <a:cs typeface="Comic Sans MS" panose="030F0702030302020204" pitchFamily="66" charset="0"/>
              </a:rPr>
              <a:t>a tensão de saída vai degradando no nível alto</a:t>
            </a:r>
            <a:endParaRPr lang="pt-BR" altLang="en-US" sz="3200">
              <a:solidFill>
                <a:schemeClr val="tx1"/>
              </a:solidFill>
              <a:latin typeface="Comic Sans MS" panose="030F0702030302020204" pitchFamily="66" charset="0"/>
              <a:cs typeface="Comic Sans MS" panose="030F0702030302020204" pitchFamily="66" charset="0"/>
            </a:endParaRPr>
          </a:p>
          <a:p>
            <a:pPr marL="457200" indent="-457200">
              <a:buFont typeface="Arial" panose="020B0604020202020204" pitchFamily="34" charset="0"/>
              <a:buChar char="•"/>
            </a:pPr>
            <a:r>
              <a:rPr lang="pt-BR" altLang="en-US" sz="3200">
                <a:latin typeface="Comic Sans MS" panose="030F0702030302020204" pitchFamily="66" charset="0"/>
                <a:cs typeface="Comic Sans MS" panose="030F0702030302020204" pitchFamily="66" charset="0"/>
                <a:sym typeface="+mn-ea"/>
              </a:rPr>
              <a:t>se mais portas são ligadas a saída, aumentam as correntes</a:t>
            </a:r>
            <a:endParaRPr lang="pt-BR" altLang="en-US" sz="3200">
              <a:solidFill>
                <a:schemeClr val="tx1"/>
              </a:solidFill>
              <a:latin typeface="Comic Sans MS" panose="030F0702030302020204" pitchFamily="66" charset="0"/>
              <a:cs typeface="Comic Sans MS" panose="030F0702030302020204" pitchFamily="66" charset="0"/>
            </a:endParaRPr>
          </a:p>
        </p:txBody>
      </p:sp>
      <p:sp>
        <p:nvSpPr>
          <p:cNvPr id="72" name="Caixa de Texto 71"/>
          <p:cNvSpPr txBox="1"/>
          <p:nvPr/>
        </p:nvSpPr>
        <p:spPr>
          <a:xfrm>
            <a:off x="2531110" y="4454525"/>
            <a:ext cx="107251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2,4V</a:t>
            </a:r>
            <a:endParaRPr lang="pt-BR" altLang="en-US" sz="2800">
              <a:latin typeface="Comic Sans MS" panose="030F0702030302020204" pitchFamily="66" charset="0"/>
              <a:cs typeface="Comic Sans MS" panose="030F0702030302020204" pitchFamily="66" charset="0"/>
            </a:endParaRPr>
          </a:p>
        </p:txBody>
      </p:sp>
      <p:sp>
        <p:nvSpPr>
          <p:cNvPr id="73" name="Caixa de Texto 72"/>
          <p:cNvSpPr txBox="1"/>
          <p:nvPr/>
        </p:nvSpPr>
        <p:spPr>
          <a:xfrm>
            <a:off x="5620385" y="4431030"/>
            <a:ext cx="107251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1,8V</a:t>
            </a:r>
            <a:endParaRPr lang="pt-BR" altLang="en-US" sz="2800">
              <a:latin typeface="Comic Sans MS" panose="030F0702030302020204" pitchFamily="66" charset="0"/>
              <a:cs typeface="Comic Sans MS" panose="030F0702030302020204" pitchFamily="66" charset="0"/>
            </a:endParaRPr>
          </a:p>
        </p:txBody>
      </p:sp>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 name="Caixa de Texto 9"/>
          <p:cNvSpPr txBox="1"/>
          <p:nvPr/>
        </p:nvSpPr>
        <p:spPr>
          <a:xfrm>
            <a:off x="1714500" y="524510"/>
            <a:ext cx="8998585" cy="645160"/>
          </a:xfrm>
          <a:prstGeom prst="rect">
            <a:avLst/>
          </a:prstGeom>
          <a:noFill/>
        </p:spPr>
        <p:txBody>
          <a:bodyPr wrap="none" rtlCol="0" anchor="t">
            <a:spAutoFit/>
          </a:bodyPr>
          <a:lstStyle/>
          <a:p>
            <a:pPr algn="l"/>
            <a:r>
              <a:rPr lang="pt-BR" sz="3600" b="1" dirty="0" smtClean="0">
                <a:solidFill>
                  <a:srgbClr val="C00000"/>
                </a:solidFill>
                <a:latin typeface="Comic Sans MS" panose="030F0702030302020204" pitchFamily="66" charset="0"/>
                <a:cs typeface="Comic Sans MS" panose="030F0702030302020204" pitchFamily="66" charset="0"/>
                <a:sym typeface="+mn-ea"/>
              </a:rPr>
              <a:t>Portas lógicas com diodos (portas ruins)</a:t>
            </a:r>
            <a:endParaRPr lang="pt-BR" altLang="en-US" sz="3600" b="1" dirty="0" smtClean="0">
              <a:solidFill>
                <a:srgbClr val="C00000"/>
              </a:solidFill>
              <a:latin typeface="Comic Sans MS" panose="030F0702030302020204" pitchFamily="66" charset="0"/>
              <a:cs typeface="Comic Sans MS" panose="030F0702030302020204" pitchFamily="66" charset="0"/>
              <a:sym typeface="+mn-ea"/>
            </a:endParaRPr>
          </a:p>
        </p:txBody>
      </p:sp>
      <p:grpSp>
        <p:nvGrpSpPr>
          <p:cNvPr id="16" name="Grupo 15"/>
          <p:cNvGrpSpPr/>
          <p:nvPr/>
        </p:nvGrpSpPr>
        <p:grpSpPr>
          <a:xfrm rot="10800000" flipH="1">
            <a:off x="9315450" y="3181985"/>
            <a:ext cx="709295" cy="513080"/>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 name="Grupo 3"/>
          <p:cNvGrpSpPr/>
          <p:nvPr/>
        </p:nvGrpSpPr>
        <p:grpSpPr>
          <a:xfrm rot="10800000" flipH="1">
            <a:off x="9315450" y="4288155"/>
            <a:ext cx="709295" cy="513080"/>
            <a:chOff x="2587" y="5946"/>
            <a:chExt cx="4283" cy="2118"/>
          </a:xfrm>
        </p:grpSpPr>
        <p:cxnSp>
          <p:nvCxnSpPr>
            <p:cNvPr id="5" name="Conector Reto 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riângulo isósceles 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 name="Grupo 7"/>
          <p:cNvGrpSpPr/>
          <p:nvPr/>
        </p:nvGrpSpPr>
        <p:grpSpPr>
          <a:xfrm rot="10800000" flipH="1">
            <a:off x="9315450" y="5459730"/>
            <a:ext cx="709295" cy="513080"/>
            <a:chOff x="2587" y="5946"/>
            <a:chExt cx="4283" cy="2118"/>
          </a:xfrm>
        </p:grpSpPr>
        <p:cxnSp>
          <p:nvCxnSpPr>
            <p:cNvPr id="9" name="Conector Reto 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riângulo isósceles 10"/>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2" name="Conector Reto 11"/>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upo 19"/>
          <p:cNvGrpSpPr/>
          <p:nvPr/>
        </p:nvGrpSpPr>
        <p:grpSpPr>
          <a:xfrm rot="16200000">
            <a:off x="9890760" y="2679065"/>
            <a:ext cx="1381760" cy="255270"/>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 name="Conector Reto 13"/>
          <p:cNvCxnSpPr/>
          <p:nvPr/>
        </p:nvCxnSpPr>
        <p:spPr>
          <a:xfrm>
            <a:off x="9962515" y="4550410"/>
            <a:ext cx="6540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a:off x="9932035" y="5715000"/>
            <a:ext cx="6540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Caixa de Texto 26"/>
          <p:cNvSpPr txBox="1"/>
          <p:nvPr/>
        </p:nvSpPr>
        <p:spPr>
          <a:xfrm>
            <a:off x="10713085" y="2602230"/>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26" name="Caixa de Texto 25"/>
          <p:cNvSpPr txBox="1"/>
          <p:nvPr/>
        </p:nvSpPr>
        <p:spPr>
          <a:xfrm>
            <a:off x="8681720" y="296100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A</a:t>
            </a:r>
            <a:endParaRPr lang="pt-BR" altLang="en-US" sz="2800" baseline="-25000">
              <a:latin typeface="Comic Sans MS" panose="030F0702030302020204" pitchFamily="66" charset="0"/>
              <a:cs typeface="Comic Sans MS" panose="030F0702030302020204" pitchFamily="66" charset="0"/>
            </a:endParaRPr>
          </a:p>
        </p:txBody>
      </p:sp>
      <p:sp>
        <p:nvSpPr>
          <p:cNvPr id="28" name="Caixa de Texto 27"/>
          <p:cNvSpPr txBox="1"/>
          <p:nvPr/>
        </p:nvSpPr>
        <p:spPr>
          <a:xfrm>
            <a:off x="8710930" y="406971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B</a:t>
            </a:r>
            <a:endParaRPr lang="pt-BR" altLang="en-US" sz="2800" baseline="-25000">
              <a:latin typeface="Comic Sans MS" panose="030F0702030302020204" pitchFamily="66" charset="0"/>
              <a:cs typeface="Comic Sans MS" panose="030F0702030302020204" pitchFamily="66" charset="0"/>
            </a:endParaRPr>
          </a:p>
        </p:txBody>
      </p:sp>
      <p:sp>
        <p:nvSpPr>
          <p:cNvPr id="29" name="Caixa de Texto 28"/>
          <p:cNvSpPr txBox="1"/>
          <p:nvPr/>
        </p:nvSpPr>
        <p:spPr>
          <a:xfrm>
            <a:off x="8725535" y="5236210"/>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C</a:t>
            </a:r>
            <a:endParaRPr lang="pt-BR" altLang="en-US" sz="2800" baseline="-25000">
              <a:latin typeface="Comic Sans MS" panose="030F0702030302020204" pitchFamily="66" charset="0"/>
              <a:cs typeface="Comic Sans MS" panose="030F0702030302020204" pitchFamily="66" charset="0"/>
            </a:endParaRPr>
          </a:p>
        </p:txBody>
      </p:sp>
      <p:sp>
        <p:nvSpPr>
          <p:cNvPr id="32" name="Caixa de Texto 31"/>
          <p:cNvSpPr txBox="1"/>
          <p:nvPr/>
        </p:nvSpPr>
        <p:spPr>
          <a:xfrm>
            <a:off x="9686290" y="334073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a:t>
            </a:r>
            <a:r>
              <a:rPr lang="pt-BR" altLang="en-US" sz="2800" baseline="-25000">
                <a:latin typeface="Comic Sans MS" panose="030F0702030302020204" pitchFamily="66" charset="0"/>
                <a:cs typeface="Comic Sans MS" panose="030F0702030302020204" pitchFamily="66" charset="0"/>
              </a:rPr>
              <a:t>A</a:t>
            </a:r>
            <a:endParaRPr lang="pt-BR" altLang="en-US" sz="2800" baseline="-25000">
              <a:latin typeface="Comic Sans MS" panose="030F0702030302020204" pitchFamily="66" charset="0"/>
              <a:cs typeface="Comic Sans MS" panose="030F0702030302020204" pitchFamily="66" charset="0"/>
            </a:endParaRPr>
          </a:p>
        </p:txBody>
      </p:sp>
      <p:sp>
        <p:nvSpPr>
          <p:cNvPr id="33" name="Caixa de Texto 32"/>
          <p:cNvSpPr txBox="1"/>
          <p:nvPr/>
        </p:nvSpPr>
        <p:spPr>
          <a:xfrm>
            <a:off x="9686290" y="5685790"/>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a:t>
            </a:r>
            <a:r>
              <a:rPr lang="pt-BR" altLang="en-US" sz="2800" baseline="-25000">
                <a:latin typeface="Comic Sans MS" panose="030F0702030302020204" pitchFamily="66" charset="0"/>
                <a:cs typeface="Comic Sans MS" panose="030F0702030302020204" pitchFamily="66" charset="0"/>
              </a:rPr>
              <a:t>C</a:t>
            </a:r>
            <a:endParaRPr lang="pt-BR" altLang="en-US" sz="2800" baseline="-25000">
              <a:latin typeface="Comic Sans MS" panose="030F0702030302020204" pitchFamily="66" charset="0"/>
              <a:cs typeface="Comic Sans MS" panose="030F0702030302020204" pitchFamily="66" charset="0"/>
            </a:endParaRPr>
          </a:p>
        </p:txBody>
      </p:sp>
      <p:sp>
        <p:nvSpPr>
          <p:cNvPr id="34" name="Caixa de Texto 33"/>
          <p:cNvSpPr txBox="1"/>
          <p:nvPr/>
        </p:nvSpPr>
        <p:spPr>
          <a:xfrm>
            <a:off x="9686290" y="448627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a:t>
            </a:r>
            <a:r>
              <a:rPr lang="pt-BR" altLang="en-US" sz="2800" baseline="-25000">
                <a:latin typeface="Comic Sans MS" panose="030F0702030302020204" pitchFamily="66" charset="0"/>
                <a:cs typeface="Comic Sans MS" panose="030F0702030302020204" pitchFamily="66" charset="0"/>
              </a:rPr>
              <a:t>B</a:t>
            </a:r>
            <a:endParaRPr lang="pt-BR" altLang="en-US" sz="2800" baseline="-25000">
              <a:latin typeface="Comic Sans MS" panose="030F0702030302020204" pitchFamily="66" charset="0"/>
              <a:cs typeface="Comic Sans MS" panose="030F0702030302020204" pitchFamily="66" charset="0"/>
            </a:endParaRPr>
          </a:p>
        </p:txBody>
      </p:sp>
      <p:cxnSp>
        <p:nvCxnSpPr>
          <p:cNvPr id="36" name="Conector Reto 35"/>
          <p:cNvCxnSpPr/>
          <p:nvPr/>
        </p:nvCxnSpPr>
        <p:spPr>
          <a:xfrm>
            <a:off x="10556875" y="4542155"/>
            <a:ext cx="639445"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37" name="Caixa de Texto 36"/>
          <p:cNvSpPr txBox="1"/>
          <p:nvPr/>
        </p:nvSpPr>
        <p:spPr>
          <a:xfrm>
            <a:off x="10917555" y="4486275"/>
            <a:ext cx="107251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saída</a:t>
            </a:r>
            <a:endParaRPr lang="pt-BR" altLang="en-US" sz="2800">
              <a:latin typeface="Comic Sans MS" panose="030F0702030302020204" pitchFamily="66" charset="0"/>
              <a:cs typeface="Comic Sans MS" panose="030F0702030302020204" pitchFamily="66" charset="0"/>
            </a:endParaRPr>
          </a:p>
        </p:txBody>
      </p:sp>
      <p:sp>
        <p:nvSpPr>
          <p:cNvPr id="38" name="Caixa de Texto 37"/>
          <p:cNvSpPr txBox="1"/>
          <p:nvPr/>
        </p:nvSpPr>
        <p:spPr>
          <a:xfrm>
            <a:off x="375920" y="1929130"/>
            <a:ext cx="6681470" cy="1568450"/>
          </a:xfrm>
          <a:prstGeom prst="rect">
            <a:avLst/>
          </a:prstGeom>
          <a:noFill/>
        </p:spPr>
        <p:txBody>
          <a:bodyPr wrap="square" rtlCol="0">
            <a:spAutoFit/>
          </a:bodyPr>
          <a:lstStyle/>
          <a:p>
            <a:r>
              <a:rPr lang="pt-BR" altLang="en-US" sz="3200">
                <a:latin typeface="Comic Sans MS" panose="030F0702030302020204" pitchFamily="66" charset="0"/>
                <a:cs typeface="Comic Sans MS" panose="030F0702030302020204" pitchFamily="66" charset="0"/>
              </a:rPr>
              <a:t>se V</a:t>
            </a:r>
            <a:r>
              <a:rPr lang="pt-BR" altLang="en-US" sz="3200" baseline="-25000">
                <a:latin typeface="Comic Sans MS" panose="030F0702030302020204" pitchFamily="66" charset="0"/>
                <a:cs typeface="Comic Sans MS" panose="030F0702030302020204" pitchFamily="66" charset="0"/>
              </a:rPr>
              <a:t>A</a:t>
            </a:r>
            <a:r>
              <a:rPr lang="pt-BR" altLang="en-US" sz="3200">
                <a:latin typeface="Comic Sans MS" panose="030F0702030302020204" pitchFamily="66" charset="0"/>
                <a:cs typeface="Comic Sans MS" panose="030F0702030302020204" pitchFamily="66" charset="0"/>
              </a:rPr>
              <a:t> = V</a:t>
            </a:r>
            <a:r>
              <a:rPr lang="pt-BR" altLang="en-US" sz="3200" baseline="-25000">
                <a:latin typeface="Comic Sans MS" panose="030F0702030302020204" pitchFamily="66" charset="0"/>
                <a:cs typeface="Comic Sans MS" panose="030F0702030302020204" pitchFamily="66" charset="0"/>
              </a:rPr>
              <a:t>B</a:t>
            </a:r>
            <a:r>
              <a:rPr lang="pt-BR" altLang="en-US" sz="3200">
                <a:latin typeface="Comic Sans MS" panose="030F0702030302020204" pitchFamily="66" charset="0"/>
                <a:cs typeface="Comic Sans MS" panose="030F0702030302020204" pitchFamily="66" charset="0"/>
              </a:rPr>
              <a:t> = V</a:t>
            </a:r>
            <a:r>
              <a:rPr lang="pt-BR" altLang="en-US" sz="3200" baseline="-25000">
                <a:latin typeface="Comic Sans MS" panose="030F0702030302020204" pitchFamily="66" charset="0"/>
                <a:cs typeface="Comic Sans MS" panose="030F0702030302020204" pitchFamily="66" charset="0"/>
              </a:rPr>
              <a:t>C</a:t>
            </a:r>
            <a:r>
              <a:rPr lang="pt-BR" altLang="en-US" sz="3200">
                <a:latin typeface="Comic Sans MS" panose="030F0702030302020204" pitchFamily="66" charset="0"/>
                <a:cs typeface="Comic Sans MS" panose="030F0702030302020204" pitchFamily="66" charset="0"/>
              </a:rPr>
              <a:t> = 3,0 V: nenhum diodo conduz e a tensão na saída é de 3,0 V</a:t>
            </a:r>
            <a:endParaRPr lang="pt-BR" altLang="en-US" sz="3200">
              <a:latin typeface="Comic Sans MS" panose="030F0702030302020204" pitchFamily="66" charset="0"/>
              <a:cs typeface="Comic Sans MS" panose="030F0702030302020204" pitchFamily="66" charset="0"/>
            </a:endParaRPr>
          </a:p>
        </p:txBody>
      </p:sp>
      <p:sp>
        <p:nvSpPr>
          <p:cNvPr id="39" name="Caixa de Texto 38"/>
          <p:cNvSpPr txBox="1"/>
          <p:nvPr/>
        </p:nvSpPr>
        <p:spPr>
          <a:xfrm>
            <a:off x="375920" y="4051935"/>
            <a:ext cx="6681470" cy="1568450"/>
          </a:xfrm>
          <a:prstGeom prst="rect">
            <a:avLst/>
          </a:prstGeom>
          <a:noFill/>
        </p:spPr>
        <p:txBody>
          <a:bodyPr wrap="square" rtlCol="0">
            <a:spAutoFit/>
          </a:bodyPr>
          <a:lstStyle/>
          <a:p>
            <a:r>
              <a:rPr lang="pt-BR" altLang="en-US" sz="3200">
                <a:latin typeface="Comic Sans MS" panose="030F0702030302020204" pitchFamily="66" charset="0"/>
                <a:cs typeface="Comic Sans MS" panose="030F0702030302020204" pitchFamily="66" charset="0"/>
              </a:rPr>
              <a:t>se V</a:t>
            </a:r>
            <a:r>
              <a:rPr lang="pt-BR" altLang="en-US" sz="3200" baseline="-25000">
                <a:latin typeface="Comic Sans MS" panose="030F0702030302020204" pitchFamily="66" charset="0"/>
                <a:cs typeface="Comic Sans MS" panose="030F0702030302020204" pitchFamily="66" charset="0"/>
              </a:rPr>
              <a:t>A</a:t>
            </a:r>
            <a:r>
              <a:rPr lang="pt-BR" altLang="en-US" sz="3200">
                <a:latin typeface="Comic Sans MS" panose="030F0702030302020204" pitchFamily="66" charset="0"/>
                <a:cs typeface="Comic Sans MS" panose="030F0702030302020204" pitchFamily="66" charset="0"/>
              </a:rPr>
              <a:t> ou V</a:t>
            </a:r>
            <a:r>
              <a:rPr lang="pt-BR" altLang="en-US" sz="3200" baseline="-25000">
                <a:latin typeface="Comic Sans MS" panose="030F0702030302020204" pitchFamily="66" charset="0"/>
                <a:cs typeface="Comic Sans MS" panose="030F0702030302020204" pitchFamily="66" charset="0"/>
              </a:rPr>
              <a:t>B </a:t>
            </a:r>
            <a:r>
              <a:rPr lang="pt-BR" altLang="en-US" sz="3200">
                <a:latin typeface="Comic Sans MS" panose="030F0702030302020204" pitchFamily="66" charset="0"/>
                <a:cs typeface="Comic Sans MS" panose="030F0702030302020204" pitchFamily="66" charset="0"/>
              </a:rPr>
              <a:t>ou V</a:t>
            </a:r>
            <a:r>
              <a:rPr lang="pt-BR" altLang="en-US" sz="3200" baseline="-25000">
                <a:latin typeface="Comic Sans MS" panose="030F0702030302020204" pitchFamily="66" charset="0"/>
                <a:cs typeface="Comic Sans MS" panose="030F0702030302020204" pitchFamily="66" charset="0"/>
              </a:rPr>
              <a:t>C</a:t>
            </a:r>
            <a:r>
              <a:rPr lang="pt-BR" altLang="en-US" sz="3200">
                <a:latin typeface="Comic Sans MS" panose="030F0702030302020204" pitchFamily="66" charset="0"/>
                <a:cs typeface="Comic Sans MS" panose="030F0702030302020204" pitchFamily="66" charset="0"/>
              </a:rPr>
              <a:t> é igual a 0 V: um diodo conduz e a tensão na saída é 0,6V</a:t>
            </a:r>
            <a:endParaRPr lang="pt-BR" altLang="en-US" sz="3200">
              <a:latin typeface="Comic Sans MS" panose="030F0702030302020204" pitchFamily="66" charset="0"/>
              <a:cs typeface="Comic Sans MS" panose="030F0702030302020204" pitchFamily="66" charset="0"/>
            </a:endParaRPr>
          </a:p>
        </p:txBody>
      </p:sp>
      <p:sp>
        <p:nvSpPr>
          <p:cNvPr id="40" name="Caixa de Texto 39"/>
          <p:cNvSpPr txBox="1"/>
          <p:nvPr/>
        </p:nvSpPr>
        <p:spPr>
          <a:xfrm>
            <a:off x="7978140" y="2115820"/>
            <a:ext cx="1219200" cy="645160"/>
          </a:xfrm>
          <a:prstGeom prst="rect">
            <a:avLst/>
          </a:prstGeom>
          <a:noFill/>
          <a:ln w="31750">
            <a:solidFill>
              <a:srgbClr val="FFFF00"/>
            </a:solidFill>
          </a:ln>
        </p:spPr>
        <p:txBody>
          <a:bodyPr wrap="none" rtlCol="0" anchor="t">
            <a:spAutoFit/>
          </a:bodyPr>
          <a:lstStyle/>
          <a:p>
            <a:pPr algn="l"/>
            <a:r>
              <a:rPr lang="pt-BR" altLang="en-US" sz="3600" b="1" dirty="0" smtClean="0">
                <a:solidFill>
                  <a:schemeClr val="tx1"/>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AND</a:t>
            </a:r>
            <a:endParaRPr lang="pt-BR" altLang="en-US" sz="3600" b="1" dirty="0" smtClean="0">
              <a:solidFill>
                <a:schemeClr val="tx1"/>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endParaRPr>
          </a:p>
        </p:txBody>
      </p:sp>
      <p:sp>
        <p:nvSpPr>
          <p:cNvPr id="42" name="Forma livre 41"/>
          <p:cNvSpPr/>
          <p:nvPr/>
        </p:nvSpPr>
        <p:spPr>
          <a:xfrm flipV="1">
            <a:off x="9247505" y="2115820"/>
            <a:ext cx="1174750" cy="3545205"/>
          </a:xfrm>
          <a:custGeom>
            <a:avLst/>
            <a:gdLst>
              <a:gd name="connisteX0" fmla="*/ 0 w 1174750"/>
              <a:gd name="connsiteY0" fmla="*/ 21395 h 3545010"/>
              <a:gd name="connisteX1" fmla="*/ 624205 w 1174750"/>
              <a:gd name="connsiteY1" fmla="*/ 21395 h 3545010"/>
              <a:gd name="connisteX2" fmla="*/ 1055370 w 1174750"/>
              <a:gd name="connsiteY2" fmla="*/ 36635 h 3545010"/>
              <a:gd name="connisteX3" fmla="*/ 1144905 w 1174750"/>
              <a:gd name="connsiteY3" fmla="*/ 392870 h 3545010"/>
              <a:gd name="connisteX4" fmla="*/ 1144905 w 1174750"/>
              <a:gd name="connsiteY4" fmla="*/ 1419030 h 3545010"/>
              <a:gd name="connisteX5" fmla="*/ 1174750 w 1174750"/>
              <a:gd name="connsiteY5" fmla="*/ 3545010 h 354501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1174750" h="3545010">
                <a:moveTo>
                  <a:pt x="0" y="21395"/>
                </a:moveTo>
                <a:cubicBezTo>
                  <a:pt x="116205" y="21395"/>
                  <a:pt x="413385" y="18220"/>
                  <a:pt x="624205" y="21395"/>
                </a:cubicBezTo>
                <a:cubicBezTo>
                  <a:pt x="835025" y="24570"/>
                  <a:pt x="951230" y="-37660"/>
                  <a:pt x="1055370" y="36635"/>
                </a:cubicBezTo>
                <a:cubicBezTo>
                  <a:pt x="1159510" y="110930"/>
                  <a:pt x="1127125" y="116645"/>
                  <a:pt x="1144905" y="392870"/>
                </a:cubicBezTo>
                <a:cubicBezTo>
                  <a:pt x="1162685" y="669095"/>
                  <a:pt x="1139190" y="788475"/>
                  <a:pt x="1144905" y="1419030"/>
                </a:cubicBezTo>
                <a:cubicBezTo>
                  <a:pt x="1150620" y="2049585"/>
                  <a:pt x="1169035" y="3140515"/>
                  <a:pt x="1174750" y="3545010"/>
                </a:cubicBezTo>
              </a:path>
            </a:pathLst>
          </a:custGeom>
          <a:noFill/>
          <a:ln w="22225">
            <a:solidFill>
              <a:srgbClr val="C00000"/>
            </a:solidFill>
            <a:prstDash val="dash"/>
            <a:headEnd type="triangle" w="lg" len="med"/>
            <a:tailEnd type="non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3" name="Caixa de Texto 42"/>
          <p:cNvSpPr txBox="1"/>
          <p:nvPr/>
        </p:nvSpPr>
        <p:spPr>
          <a:xfrm>
            <a:off x="10006330" y="386270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endParaRPr lang="pt-BR" altLang="en-US" sz="2800">
              <a:latin typeface="Comic Sans MS" panose="030F0702030302020204" pitchFamily="66" charset="0"/>
              <a:cs typeface="Comic Sans MS" panose="030F0702030302020204" pitchFamily="66" charset="0"/>
            </a:endParaRPr>
          </a:p>
        </p:txBody>
      </p:sp>
      <p:cxnSp>
        <p:nvCxnSpPr>
          <p:cNvPr id="23" name="Conector Reto 22"/>
          <p:cNvCxnSpPr/>
          <p:nvPr/>
        </p:nvCxnSpPr>
        <p:spPr>
          <a:xfrm>
            <a:off x="10585450" y="3460115"/>
            <a:ext cx="0" cy="22599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a:off x="9932035" y="3437255"/>
            <a:ext cx="6540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4"/>
          <p:cNvSpPr txBox="1"/>
          <p:nvPr/>
        </p:nvSpPr>
        <p:spPr>
          <a:xfrm>
            <a:off x="10119995" y="1593850"/>
            <a:ext cx="123380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3,0 V</a:t>
            </a:r>
            <a:endParaRPr lang="pt-BR" altLang="en-US" sz="2800">
              <a:latin typeface="Comic Sans MS" panose="030F0702030302020204" pitchFamily="66" charset="0"/>
              <a:cs typeface="Comic Sans MS" panose="030F0702030302020204" pitchFamily="66" charset="0"/>
            </a:endParaRPr>
          </a:p>
        </p:txBody>
      </p:sp>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rcRect l="6038" t="4474" r="19265"/>
          <a:stretch>
            <a:fillRect/>
          </a:stretch>
        </p:blipFill>
        <p:spPr>
          <a:xfrm>
            <a:off x="1852295" y="1030605"/>
            <a:ext cx="8848090" cy="5497195"/>
          </a:xfrm>
          <a:prstGeom prst="rect">
            <a:avLst/>
          </a:prstGeom>
        </p:spPr>
      </p:pic>
      <p:sp>
        <p:nvSpPr>
          <p:cNvPr id="10" name="Caixa de Texto 9"/>
          <p:cNvSpPr txBox="1"/>
          <p:nvPr/>
        </p:nvSpPr>
        <p:spPr>
          <a:xfrm>
            <a:off x="2514600" y="485775"/>
            <a:ext cx="7524115" cy="645160"/>
          </a:xfrm>
          <a:prstGeom prst="rect">
            <a:avLst/>
          </a:prstGeom>
          <a:noFill/>
        </p:spPr>
        <p:txBody>
          <a:bodyPr wrap="none" rtlCol="0" anchor="t">
            <a:spAutoFit/>
          </a:bodyPr>
          <a:lstStyle/>
          <a:p>
            <a:pPr algn="l"/>
            <a:r>
              <a:rPr lang="pt-BR" sz="3600" b="1" dirty="0" smtClean="0">
                <a:solidFill>
                  <a:srgbClr val="C00000"/>
                </a:solidFill>
                <a:latin typeface="Comic Sans MS" panose="030F0702030302020204" pitchFamily="66" charset="0"/>
                <a:cs typeface="Comic Sans MS" panose="030F0702030302020204" pitchFamily="66" charset="0"/>
                <a:sym typeface="+mn-ea"/>
              </a:rPr>
              <a:t>Curva Corrente x Tensão - </a:t>
            </a:r>
            <a:r>
              <a:rPr lang="pt-BR" sz="3600" b="1" dirty="0" smtClean="0">
                <a:solidFill>
                  <a:schemeClr val="tx1"/>
                </a:solidFill>
                <a:latin typeface="Comic Sans MS" panose="030F0702030302020204" pitchFamily="66" charset="0"/>
                <a:cs typeface="Comic Sans MS" panose="030F0702030302020204" pitchFamily="66" charset="0"/>
                <a:sym typeface="+mn-ea"/>
              </a:rPr>
              <a:t>Real</a:t>
            </a:r>
            <a:r>
              <a:rPr lang="pt-BR" sz="3600" b="1" dirty="0" smtClean="0">
                <a:solidFill>
                  <a:srgbClr val="C00000"/>
                </a:solidFill>
                <a:latin typeface="Comic Sans MS" panose="030F0702030302020204" pitchFamily="66" charset="0"/>
                <a:cs typeface="Comic Sans MS" panose="030F0702030302020204" pitchFamily="66" charset="0"/>
                <a:sym typeface="+mn-ea"/>
              </a:rPr>
              <a:t> </a:t>
            </a:r>
            <a:endParaRPr lang="pt-BR" altLang="en-US" sz="3600" b="1" dirty="0" smtClean="0">
              <a:solidFill>
                <a:srgbClr val="C00000"/>
              </a:solidFill>
              <a:latin typeface="Comic Sans MS" panose="030F0702030302020204" pitchFamily="66" charset="0"/>
              <a:cs typeface="Comic Sans MS" panose="030F0702030302020204" pitchFamily="66" charset="0"/>
              <a:sym typeface="+mn-ea"/>
            </a:endParaRPr>
          </a:p>
        </p:txBody>
      </p:sp>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28" name="Caixa de Texto 27"/>
              <p:cNvSpPr txBox="1"/>
              <p:nvPr/>
            </p:nvSpPr>
            <p:spPr>
              <a:xfrm>
                <a:off x="424815" y="476250"/>
                <a:ext cx="11342370" cy="5745480"/>
              </a:xfrm>
              <a:prstGeom prst="rect">
                <a:avLst/>
              </a:prstGeom>
              <a:noFill/>
            </p:spPr>
            <p:txBody>
              <a:bodyPr wrap="square" rtlCol="0" anchor="t">
                <a:spAutoFit/>
              </a:bodyPr>
              <a:lstStyle/>
              <a:p>
                <a:pPr algn="ctr"/>
                <a:r>
                  <a:rPr lang="pt-BR" sz="4000" b="1" dirty="0" smtClean="0">
                    <a:solidFill>
                      <a:srgbClr val="C00000"/>
                    </a:solidFill>
                    <a:latin typeface="Comic Sans MS" panose="030F0702030302020204" pitchFamily="66" charset="0"/>
                    <a:cs typeface="Comic Sans MS" panose="030F0702030302020204" pitchFamily="66" charset="0"/>
                    <a:sym typeface="+mn-ea"/>
                  </a:rPr>
                  <a:t>Diodo</a:t>
                </a:r>
                <a:endParaRPr lang="pt-BR" sz="4000" b="1" dirty="0" smtClean="0">
                  <a:solidFill>
                    <a:srgbClr val="C00000"/>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sz="3200" b="1" dirty="0" smtClean="0">
                    <a:solidFill>
                      <a:schemeClr val="tx1"/>
                    </a:solidFill>
                    <a:latin typeface="Comic Sans MS" panose="030F0702030302020204" pitchFamily="66" charset="0"/>
                    <a:cs typeface="Comic Sans MS" panose="030F0702030302020204" pitchFamily="66" charset="0"/>
                    <a:sym typeface="+mn-ea"/>
                  </a:rPr>
                  <a:t>polarização direta V</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D</a:t>
                </a:r>
                <a:r>
                  <a:rPr lang="pt-BR" sz="3200" b="1" dirty="0" smtClean="0">
                    <a:solidFill>
                      <a:schemeClr val="tx1"/>
                    </a:solidFill>
                    <a:latin typeface="Comic Sans MS" panose="030F0702030302020204" pitchFamily="66" charset="0"/>
                    <a:cs typeface="Comic Sans MS" panose="030F0702030302020204" pitchFamily="66" charset="0"/>
                    <a:sym typeface="+mn-ea"/>
                  </a:rPr>
                  <a:t> </a:t>
                </a:r>
                <a:r>
                  <a:rPr lang="pt-BR" sz="3200" b="1" dirty="0" smtClean="0">
                    <a:solidFill>
                      <a:schemeClr val="tx1"/>
                    </a:solidFill>
                    <a:latin typeface="Arial" panose="020B0604020202020204" pitchFamily="34" charset="0"/>
                    <a:cs typeface="Arial" panose="020B0604020202020204" pitchFamily="34" charset="0"/>
                    <a:sym typeface="+mn-ea"/>
                  </a:rPr>
                  <a:t>&gt;</a:t>
                </a:r>
                <a:r>
                  <a:rPr lang="pt-BR" sz="3200" b="1" dirty="0" smtClean="0">
                    <a:solidFill>
                      <a:schemeClr val="tx1"/>
                    </a:solidFill>
                    <a:latin typeface="Comic Sans MS" panose="030F0702030302020204" pitchFamily="66" charset="0"/>
                    <a:cs typeface="Comic Sans MS" panose="030F0702030302020204" pitchFamily="66" charset="0"/>
                    <a:sym typeface="+mn-ea"/>
                  </a:rPr>
                  <a:t> 0</a:t>
                </a:r>
                <a:endParaRPr lang="pt-BR" sz="3200" b="1" dirty="0" smtClean="0">
                  <a:solidFill>
                    <a:schemeClr val="tx1"/>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sz="3200" b="1" dirty="0" smtClean="0">
                    <a:solidFill>
                      <a:schemeClr val="tx1"/>
                    </a:solidFill>
                    <a:latin typeface="Comic Sans MS" panose="030F0702030302020204" pitchFamily="66" charset="0"/>
                    <a:cs typeface="Comic Sans MS" panose="030F0702030302020204" pitchFamily="66" charset="0"/>
                    <a:sym typeface="+mn-ea"/>
                  </a:rPr>
                  <a:t>polarização reversa tensão’ -V</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K </a:t>
                </a:r>
                <a:r>
                  <a:rPr lang="pt-BR" sz="3200" b="1" dirty="0" smtClean="0">
                    <a:solidFill>
                      <a:schemeClr val="tx1"/>
                    </a:solidFill>
                    <a:latin typeface="Arial" panose="020B0604020202020204" pitchFamily="34" charset="0"/>
                    <a:cs typeface="Arial" panose="020B0604020202020204" pitchFamily="34" charset="0"/>
                    <a:sym typeface="+mn-ea"/>
                  </a:rPr>
                  <a:t>&lt;</a:t>
                </a:r>
                <a:r>
                  <a:rPr lang="pt-BR" sz="3200" b="1" dirty="0" smtClean="0">
                    <a:solidFill>
                      <a:schemeClr val="tx1"/>
                    </a:solidFill>
                    <a:latin typeface="Comic Sans MS" panose="030F0702030302020204" pitchFamily="66" charset="0"/>
                    <a:cs typeface="Comic Sans MS" panose="030F0702030302020204" pitchFamily="66" charset="0"/>
                    <a:sym typeface="+mn-ea"/>
                  </a:rPr>
                  <a:t> V</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D</a:t>
                </a:r>
                <a:r>
                  <a:rPr lang="pt-BR" sz="3200" b="1" dirty="0" smtClean="0">
                    <a:solidFill>
                      <a:schemeClr val="tx1"/>
                    </a:solidFill>
                    <a:latin typeface="Comic Sans MS" panose="030F0702030302020204" pitchFamily="66" charset="0"/>
                    <a:cs typeface="Comic Sans MS" panose="030F0702030302020204" pitchFamily="66" charset="0"/>
                    <a:sym typeface="+mn-ea"/>
                  </a:rPr>
                  <a:t> </a:t>
                </a:r>
                <a:r>
                  <a:rPr lang="pt-BR" sz="3200" b="1" dirty="0" smtClean="0">
                    <a:solidFill>
                      <a:schemeClr val="tx1"/>
                    </a:solidFill>
                    <a:latin typeface="Arial" panose="020B0604020202020204" pitchFamily="34" charset="0"/>
                    <a:cs typeface="Arial" panose="020B0604020202020204" pitchFamily="34" charset="0"/>
                    <a:sym typeface="+mn-ea"/>
                  </a:rPr>
                  <a:t>≤</a:t>
                </a:r>
                <a:r>
                  <a:rPr lang="pt-BR" sz="3200" b="1" dirty="0" smtClean="0">
                    <a:solidFill>
                      <a:schemeClr val="tx1"/>
                    </a:solidFill>
                    <a:latin typeface="Comic Sans MS" panose="030F0702030302020204" pitchFamily="66" charset="0"/>
                    <a:cs typeface="Comic Sans MS" panose="030F0702030302020204" pitchFamily="66" charset="0"/>
                    <a:sym typeface="+mn-ea"/>
                  </a:rPr>
                  <a:t> 0</a:t>
                </a:r>
                <a:endParaRPr lang="pt-BR" sz="3200" b="1" dirty="0" smtClean="0">
                  <a:solidFill>
                    <a:schemeClr val="tx1"/>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sz="3200" b="1" dirty="0" smtClean="0">
                    <a:solidFill>
                      <a:schemeClr val="tx1"/>
                    </a:solidFill>
                    <a:latin typeface="Comic Sans MS" panose="030F0702030302020204" pitchFamily="66" charset="0"/>
                    <a:cs typeface="Comic Sans MS" panose="030F0702030302020204" pitchFamily="66" charset="0"/>
                    <a:sym typeface="+mn-ea"/>
                  </a:rPr>
                  <a:t>ruptura V</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D</a:t>
                </a:r>
                <a:r>
                  <a:rPr lang="pt-BR" sz="3200" b="1" dirty="0" smtClean="0">
                    <a:solidFill>
                      <a:schemeClr val="tx1"/>
                    </a:solidFill>
                    <a:latin typeface="Comic Sans MS" panose="030F0702030302020204" pitchFamily="66" charset="0"/>
                    <a:cs typeface="Comic Sans MS" panose="030F0702030302020204" pitchFamily="66" charset="0"/>
                    <a:sym typeface="+mn-ea"/>
                  </a:rPr>
                  <a:t> </a:t>
                </a:r>
                <a:r>
                  <a:rPr lang="pt-BR" sz="3200" b="1" dirty="0" smtClean="0">
                    <a:solidFill>
                      <a:schemeClr val="tx1"/>
                    </a:solidFill>
                    <a:latin typeface="Arial" panose="020B0604020202020204" pitchFamily="34" charset="0"/>
                    <a:cs typeface="Arial" panose="020B0604020202020204" pitchFamily="34" charset="0"/>
                    <a:sym typeface="+mn-ea"/>
                  </a:rPr>
                  <a:t>≤ </a:t>
                </a:r>
                <a:r>
                  <a:rPr lang="pt-BR" sz="3200" b="1" dirty="0" smtClean="0">
                    <a:solidFill>
                      <a:schemeClr val="tx1"/>
                    </a:solidFill>
                    <a:latin typeface="Comic Sans MS" panose="030F0702030302020204" pitchFamily="66" charset="0"/>
                    <a:cs typeface="Comic Sans MS" panose="030F0702030302020204" pitchFamily="66" charset="0"/>
                    <a:sym typeface="+mn-ea"/>
                  </a:rPr>
                  <a:t>-V</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K </a:t>
                </a:r>
                <a:endParaRPr lang="pt-BR" sz="3200" b="1" baseline="-25000" dirty="0" smtClean="0">
                  <a:solidFill>
                    <a:schemeClr val="tx1"/>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endPar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endParaRPr>
              </a:p>
              <a:p>
                <a:pPr indent="0" algn="ctr" fontAlgn="auto">
                  <a:spcAft>
                    <a:spcPts val="1200"/>
                  </a:spcAft>
                  <a:buFont typeface="Arial" panose="020B0604020202020204" pitchFamily="34" charset="0"/>
                  <a:buNone/>
                </a:pPr>
                <a:r>
                  <a:rPr lang="pt-BR" altLang="en-US" sz="3600" b="1" dirty="0" smtClean="0">
                    <a:solidFill>
                      <a:schemeClr val="tx1"/>
                    </a:solidFill>
                    <a:latin typeface="Comic Sans MS" panose="030F0702030302020204" pitchFamily="66" charset="0"/>
                    <a:cs typeface="Comic Sans MS" panose="030F0702030302020204" pitchFamily="66" charset="0"/>
                    <a:sym typeface="+mn-ea"/>
                  </a:rPr>
                  <a:t> </a:t>
                </a:r>
                <a:r>
                  <a:rPr lang="pt-BR" altLang="en-US" sz="3600" b="1" dirty="0" smtClean="0">
                    <a:solidFill>
                      <a:srgbClr val="C00000"/>
                    </a:solidFill>
                    <a:latin typeface="Comic Sans MS" panose="030F0702030302020204" pitchFamily="66" charset="0"/>
                    <a:cs typeface="Comic Sans MS" panose="030F0702030302020204" pitchFamily="66" charset="0"/>
                    <a:sym typeface="+mn-ea"/>
                  </a:rPr>
                  <a:t>Região de </a:t>
                </a:r>
                <a:r>
                  <a:rPr lang="pt-BR" altLang="en-US" sz="4000" b="1" dirty="0" smtClean="0">
                    <a:solidFill>
                      <a:srgbClr val="C00000"/>
                    </a:solidFill>
                    <a:latin typeface="Comic Sans MS" panose="030F0702030302020204" pitchFamily="66" charset="0"/>
                    <a:cs typeface="Comic Sans MS" panose="030F0702030302020204" pitchFamily="66" charset="0"/>
                    <a:sym typeface="+mn-ea"/>
                  </a:rPr>
                  <a:t>Polarização direta</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𝒊</m:t>
                      </m:r>
                      <m:r>
                        <a:rPr lang="en-US" altLang="pt-BR" sz="3200" b="1" i="1" baseline="-25000" dirty="0" smtClean="0">
                          <a:solidFill>
                            <a:schemeClr val="tx1"/>
                          </a:solidFill>
                          <a:latin typeface="Cambria Math" panose="02040503050406030204" pitchFamily="18" charset="0"/>
                          <a:cs typeface="Cambria Math" panose="02040503050406030204" pitchFamily="18" charset="0"/>
                          <a:sym typeface="+mn-ea"/>
                        </a:rPr>
                        <m:t>𝑫</m:t>
                      </m:r>
                      <m:r>
                        <a:rPr lang="en-US" altLang="pt-BR" sz="3200" b="1" i="1" dirty="0" smtClean="0">
                          <a:solidFill>
                            <a:schemeClr val="tx1"/>
                          </a:solidFill>
                          <a:latin typeface="Cambria Math" panose="02040503050406030204" pitchFamily="18" charset="0"/>
                          <a:ea typeface="MS Mincho"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𝒔</m:t>
                          </m:r>
                        </m:sub>
                      </m:sSub>
                      <m:r>
                        <a:rPr lang="en-US" altLang="pt-BR" sz="3200" b="1" i="1" dirty="0" smtClean="0">
                          <a:solidFill>
                            <a:schemeClr val="tx1"/>
                          </a:solidFill>
                          <a:latin typeface="Cambria Math" panose="02040503050406030204" pitchFamily="18" charset="0"/>
                          <a:ea typeface="MS Mincho"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𝒆𝒙𝒑</m:t>
                      </m:r>
                      <m:r>
                        <a:rPr lang="en-US" altLang="pt-BR" sz="3200" b="1" i="1" dirty="0" smtClean="0">
                          <a:solidFill>
                            <a:schemeClr val="tx1"/>
                          </a:solidFill>
                          <a:latin typeface="Cambria Math" panose="02040503050406030204" pitchFamily="18" charset="0"/>
                          <a:ea typeface="MS Mincho" charset="0"/>
                          <a:cs typeface="Cambria Math" panose="02040503050406030204" pitchFamily="18" charset="0"/>
                          <a:sym typeface="+mn-ea"/>
                        </a:rPr>
                        <m:t>(</m:t>
                      </m:r>
                      <m:f>
                        <m:f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fPr>
                        <m:num>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𝑽</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𝑫</m:t>
                              </m:r>
                            </m:sub>
                          </m:sSub>
                        </m:num>
                        <m:den>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𝒏</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𝑼</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𝑻</m:t>
                              </m:r>
                            </m:sub>
                          </m:sSub>
                        </m:den>
                      </m:f>
                      <m:r>
                        <a:rPr lang="en-US" altLang="pt-BR" sz="3200" b="1" i="1" dirty="0" smtClean="0">
                          <a:solidFill>
                            <a:schemeClr val="tx1"/>
                          </a:solidFill>
                          <a:latin typeface="Cambria Math" panose="02040503050406030204" pitchFamily="18" charset="0"/>
                          <a:ea typeface="MS Mincho"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𝟏</m:t>
                      </m:r>
                      <m:r>
                        <a:rPr lang="en-US" altLang="pt-BR" sz="3200" b="1" i="1" dirty="0" smtClean="0">
                          <a:solidFill>
                            <a:schemeClr val="tx1"/>
                          </a:solidFill>
                          <a:latin typeface="Cambria Math" panose="02040503050406030204" pitchFamily="18" charset="0"/>
                          <a:ea typeface="MS Mincho" charset="0"/>
                          <a:cs typeface="Cambria Math" panose="02040503050406030204" pitchFamily="18" charset="0"/>
                          <a:sym typeface="+mn-ea"/>
                        </a:rPr>
                        <m:t>)</m:t>
                      </m:r>
                    </m:oMath>
                  </m:oMathPara>
                </a14:m>
                <a:endParaRPr lang="en-US" altLang="pt-BR" sz="3200" b="1" i="1" dirty="0" smtClean="0">
                  <a:solidFill>
                    <a:schemeClr val="tx1"/>
                  </a:solidFill>
                  <a:latin typeface="Comic Sans MS" panose="030F0702030302020204" pitchFamily="66" charset="0"/>
                  <a:cs typeface="Comic Sans MS" panose="030F0702030302020204" pitchFamily="66" charset="0"/>
                  <a:sym typeface="+mn-ea"/>
                </a:endParaRPr>
              </a:p>
              <a:p>
                <a:pPr marL="514350" indent="-514350" algn="l">
                  <a:buFont typeface="Arial" panose="020B0604020202020204" pitchFamily="34" charset="0"/>
                  <a:buAutoNum type="arabicPeriod"/>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I</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S</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 corrente de saturação</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depende da construção do diodo (material, dopagens, forma geométrica, dimensões, etc.)</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p:txBody>
          </p:sp>
        </mc:Choice>
        <mc:Fallback>
          <p:sp>
            <p:nvSpPr>
              <p:cNvPr id="28" name="Caixa de Texto 27"/>
              <p:cNvSpPr txBox="1">
                <a:spLocks noRot="1" noChangeAspect="1" noMove="1" noResize="1" noEditPoints="1" noAdjustHandles="1" noChangeArrowheads="1" noChangeShapeType="1" noTextEdit="1"/>
              </p:cNvSpPr>
              <p:nvPr/>
            </p:nvSpPr>
            <p:spPr>
              <a:xfrm>
                <a:off x="424815" y="476250"/>
                <a:ext cx="11342370" cy="5745480"/>
              </a:xfrm>
              <a:prstGeom prst="rect">
                <a:avLst/>
              </a:prstGeom>
              <a:blipFill rotWithShape="1">
                <a:blip r:embed="rId1"/>
                <a:stretch>
                  <a:fillRect t="-66"/>
                </a:stretch>
              </a:blipFill>
            </p:spPr>
            <p:txBody>
              <a:bodyPr/>
              <a:lstStyle/>
              <a:p>
                <a:r>
                  <a:rPr lang="pt-BR" altLang="en-US">
                    <a:noFill/>
                  </a:rPr>
                  <a:t> </a:t>
                </a:r>
              </a:p>
            </p:txBody>
          </p:sp>
        </mc:Fallback>
      </mc:AlternateContent>
    </p:spTree>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8" name="Caixa de Texto 27"/>
          <p:cNvSpPr txBox="1"/>
          <p:nvPr/>
        </p:nvSpPr>
        <p:spPr>
          <a:xfrm>
            <a:off x="424815" y="367030"/>
            <a:ext cx="11342370" cy="6123940"/>
          </a:xfrm>
          <a:prstGeom prst="rect">
            <a:avLst/>
          </a:prstGeom>
          <a:noFill/>
        </p:spPr>
        <p:txBody>
          <a:bodyPr wrap="square" rtlCol="0" anchor="t">
            <a:spAutoFit/>
          </a:bodyPr>
          <a:lstStyle/>
          <a:p>
            <a:pPr algn="ctr"/>
            <a:r>
              <a:rPr lang="pt-BR" sz="4000" b="1" dirty="0" smtClean="0">
                <a:solidFill>
                  <a:srgbClr val="C00000"/>
                </a:solidFill>
                <a:latin typeface="Comic Sans MS" panose="030F0702030302020204" pitchFamily="66" charset="0"/>
                <a:cs typeface="Comic Sans MS" panose="030F0702030302020204" pitchFamily="66" charset="0"/>
                <a:sym typeface="+mn-ea"/>
              </a:rPr>
              <a:t>Diodo</a:t>
            </a:r>
            <a:endParaRPr lang="pt-BR" sz="4000" b="1" dirty="0" smtClean="0">
              <a:solidFill>
                <a:srgbClr val="C00000"/>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sz="3200" b="1" dirty="0" smtClean="0">
                <a:solidFill>
                  <a:schemeClr val="tx1"/>
                </a:solidFill>
                <a:latin typeface="Comic Sans MS" panose="030F0702030302020204" pitchFamily="66" charset="0"/>
                <a:cs typeface="Comic Sans MS" panose="030F0702030302020204" pitchFamily="66" charset="0"/>
                <a:sym typeface="+mn-ea"/>
              </a:rPr>
              <a:t>I</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S </a:t>
            </a:r>
            <a:r>
              <a:rPr lang="pt-BR" sz="3200" b="1" dirty="0" smtClean="0">
                <a:solidFill>
                  <a:schemeClr val="tx1"/>
                </a:solidFill>
                <a:latin typeface="Arial" panose="020B0604020202020204" pitchFamily="34" charset="0"/>
                <a:cs typeface="Arial" panose="020B0604020202020204" pitchFamily="34" charset="0"/>
                <a:sym typeface="+mn-ea"/>
              </a:rPr>
              <a:t>≈ 10</a:t>
            </a:r>
            <a:r>
              <a:rPr lang="pt-BR" sz="3200" b="1" baseline="30000" dirty="0" smtClean="0">
                <a:solidFill>
                  <a:schemeClr val="tx1"/>
                </a:solidFill>
                <a:latin typeface="Arial" panose="020B0604020202020204" pitchFamily="34" charset="0"/>
                <a:cs typeface="Arial" panose="020B0604020202020204" pitchFamily="34" charset="0"/>
                <a:sym typeface="+mn-ea"/>
              </a:rPr>
              <a:t>-15 </a:t>
            </a:r>
            <a:r>
              <a:rPr lang="pt-BR" sz="3200" b="1" dirty="0" smtClean="0">
                <a:solidFill>
                  <a:schemeClr val="tx1"/>
                </a:solidFill>
                <a:latin typeface="Arial" panose="020B0604020202020204" pitchFamily="34" charset="0"/>
                <a:cs typeface="Arial" panose="020B0604020202020204" pitchFamily="34" charset="0"/>
                <a:sym typeface="+mn-ea"/>
              </a:rPr>
              <a:t>A </a:t>
            </a:r>
            <a:endParaRPr lang="pt-BR" sz="3200" b="1" dirty="0" smtClean="0">
              <a:solidFill>
                <a:schemeClr val="tx1"/>
              </a:solidFill>
              <a:latin typeface="Arial" panose="020B0604020202020204" pitchFamily="34" charset="0"/>
              <a:cs typeface="Arial" panose="020B0604020202020204" pitchFamily="34" charset="0"/>
              <a:sym typeface="+mn-ea"/>
            </a:endParaRPr>
          </a:p>
          <a:p>
            <a:pPr marL="457200" indent="-457200" algn="l">
              <a:buFont typeface="Arial" panose="020B0604020202020204" pitchFamily="34" charset="0"/>
              <a:buChar char="•"/>
            </a:pPr>
            <a:r>
              <a:rPr lang="pt-BR" sz="3200" b="1" dirty="0" smtClean="0">
                <a:latin typeface="Comic Sans MS" panose="030F0702030302020204" pitchFamily="66" charset="0"/>
                <a:cs typeface="Comic Sans MS" panose="030F0702030302020204" pitchFamily="66" charset="0"/>
                <a:sym typeface="+mn-ea"/>
              </a:rPr>
              <a:t>I</a:t>
            </a:r>
            <a:r>
              <a:rPr lang="pt-BR" sz="3200" b="1" baseline="-25000" dirty="0" smtClean="0">
                <a:latin typeface="Comic Sans MS" panose="030F0702030302020204" pitchFamily="66" charset="0"/>
                <a:cs typeface="Comic Sans MS" panose="030F0702030302020204" pitchFamily="66" charset="0"/>
                <a:sym typeface="+mn-ea"/>
              </a:rPr>
              <a:t>S</a:t>
            </a:r>
            <a:r>
              <a:rPr lang="pt-BR" sz="3200" b="1" dirty="0" smtClean="0">
                <a:latin typeface="Comic Sans MS" panose="030F0702030302020204" pitchFamily="66" charset="0"/>
                <a:cs typeface="Comic Sans MS" panose="030F0702030302020204" pitchFamily="66" charset="0"/>
                <a:sym typeface="+mn-ea"/>
              </a:rPr>
              <a:t> depende da temperatura: dobra a cada 5 </a:t>
            </a:r>
            <a:r>
              <a:rPr lang="pt-BR" sz="3200" b="1" baseline="30000" dirty="0" smtClean="0">
                <a:latin typeface="Comic Sans MS" panose="030F0702030302020204" pitchFamily="66" charset="0"/>
                <a:cs typeface="Comic Sans MS" panose="030F0702030302020204" pitchFamily="66" charset="0"/>
                <a:sym typeface="+mn-ea"/>
              </a:rPr>
              <a:t>º</a:t>
            </a:r>
            <a:r>
              <a:rPr lang="pt-BR" sz="3200" b="1" dirty="0" smtClean="0">
                <a:latin typeface="Comic Sans MS" panose="030F0702030302020204" pitchFamily="66" charset="0"/>
                <a:cs typeface="Comic Sans MS" panose="030F0702030302020204" pitchFamily="66" charset="0"/>
                <a:sym typeface="+mn-ea"/>
              </a:rPr>
              <a:t>C de aumento na temperatura</a:t>
            </a:r>
            <a:endParaRPr lang="pt-BR" sz="3200" b="1" dirty="0" smtClean="0">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endParaRPr lang="pt-BR" sz="3200" b="1" dirty="0" smtClean="0">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r>
              <a:rPr lang="pt-BR" sz="3200" b="1" dirty="0" smtClean="0">
                <a:gradFill>
                  <a:gsLst>
                    <a:gs pos="0">
                      <a:srgbClr val="012D86"/>
                    </a:gs>
                    <a:gs pos="100000">
                      <a:srgbClr val="0E2557"/>
                    </a:gs>
                  </a:gsLst>
                  <a:lin scaled="0"/>
                </a:gradFill>
                <a:latin typeface="Comic Sans MS" panose="030F0702030302020204" pitchFamily="66" charset="0"/>
                <a:cs typeface="Comic Sans MS" panose="030F0702030302020204" pitchFamily="66" charset="0"/>
                <a:sym typeface="+mn-ea"/>
              </a:rPr>
              <a:t>obs.: mal voces aprendem a usar diodos e já se fala da variação dos parâmetros com a temperatura!! </a:t>
            </a:r>
            <a:endParaRPr lang="pt-BR" sz="3200" b="1" dirty="0" smtClean="0">
              <a:gradFill>
                <a:gsLst>
                  <a:gs pos="0">
                    <a:srgbClr val="012D86"/>
                  </a:gs>
                  <a:gs pos="100000">
                    <a:srgbClr val="0E2557"/>
                  </a:gs>
                </a:gsLst>
                <a:lin scaled="0"/>
              </a:gra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r>
              <a:rPr lang="pt-BR" sz="3200" b="1" dirty="0" smtClean="0">
                <a:gradFill>
                  <a:gsLst>
                    <a:gs pos="0">
                      <a:srgbClr val="012D86"/>
                    </a:gs>
                    <a:gs pos="100000">
                      <a:srgbClr val="0E2557"/>
                    </a:gs>
                  </a:gsLst>
                  <a:lin scaled="0"/>
                </a:gradFill>
                <a:latin typeface="Comic Sans MS" panose="030F0702030302020204" pitchFamily="66" charset="0"/>
                <a:cs typeface="Comic Sans MS" panose="030F0702030302020204" pitchFamily="66" charset="0"/>
                <a:sym typeface="+mn-ea"/>
              </a:rPr>
              <a:t>Bem, veja que comumente circuitos eletrônicos tem de funcionar numa ampla faixa de temperaturas. Por exemplo, um radio de automóvel pode ter de funcionar numa faixa de -10 a 60 </a:t>
            </a:r>
            <a:r>
              <a:rPr lang="pt-BR" sz="3200" b="1" baseline="30000" dirty="0" smtClean="0">
                <a:gradFill>
                  <a:gsLst>
                    <a:gs pos="0">
                      <a:srgbClr val="012D86"/>
                    </a:gs>
                    <a:gs pos="100000">
                      <a:srgbClr val="0E2557"/>
                    </a:gs>
                  </a:gsLst>
                  <a:lin scaled="0"/>
                </a:gradFill>
                <a:latin typeface="Comic Sans MS" panose="030F0702030302020204" pitchFamily="66" charset="0"/>
                <a:cs typeface="Comic Sans MS" panose="030F0702030302020204" pitchFamily="66" charset="0"/>
                <a:sym typeface="+mn-ea"/>
              </a:rPr>
              <a:t>º</a:t>
            </a:r>
            <a:r>
              <a:rPr lang="pt-BR" sz="3200" b="1" dirty="0" smtClean="0">
                <a:gradFill>
                  <a:gsLst>
                    <a:gs pos="0">
                      <a:srgbClr val="012D86"/>
                    </a:gs>
                    <a:gs pos="100000">
                      <a:srgbClr val="0E2557"/>
                    </a:gs>
                  </a:gsLst>
                  <a:lin scaled="0"/>
                </a:gradFill>
                <a:latin typeface="Comic Sans MS" panose="030F0702030302020204" pitchFamily="66" charset="0"/>
                <a:cs typeface="Comic Sans MS" panose="030F0702030302020204" pitchFamily="66" charset="0"/>
                <a:sym typeface="+mn-ea"/>
              </a:rPr>
              <a:t>C. Não é raro um circuito ter de funcionar entre -20 a 100 </a:t>
            </a:r>
            <a:r>
              <a:rPr lang="pt-BR" sz="3200" b="1" baseline="30000" dirty="0" smtClean="0">
                <a:gradFill>
                  <a:gsLst>
                    <a:gs pos="0">
                      <a:srgbClr val="012D86"/>
                    </a:gs>
                    <a:gs pos="100000">
                      <a:srgbClr val="0E2557"/>
                    </a:gs>
                  </a:gsLst>
                  <a:lin scaled="0"/>
                </a:gradFill>
                <a:latin typeface="Comic Sans MS" panose="030F0702030302020204" pitchFamily="66" charset="0"/>
                <a:cs typeface="Comic Sans MS" panose="030F0702030302020204" pitchFamily="66" charset="0"/>
                <a:sym typeface="+mn-ea"/>
              </a:rPr>
              <a:t>º</a:t>
            </a:r>
            <a:r>
              <a:rPr lang="pt-BR" sz="3200" b="1" dirty="0" smtClean="0">
                <a:gradFill>
                  <a:gsLst>
                    <a:gs pos="0">
                      <a:srgbClr val="012D86"/>
                    </a:gs>
                    <a:gs pos="100000">
                      <a:srgbClr val="0E2557"/>
                    </a:gs>
                  </a:gsLst>
                  <a:lin scaled="0"/>
                </a:gradFill>
                <a:latin typeface="Comic Sans MS" panose="030F0702030302020204" pitchFamily="66" charset="0"/>
                <a:cs typeface="Comic Sans MS" panose="030F0702030302020204" pitchFamily="66" charset="0"/>
                <a:sym typeface="+mn-ea"/>
              </a:rPr>
              <a:t>C (ou mais)</a:t>
            </a:r>
            <a:endParaRPr lang="pt-BR" altLang="en-US" sz="3200" b="1" dirty="0" smtClean="0">
              <a:gradFill>
                <a:gsLst>
                  <a:gs pos="0">
                    <a:srgbClr val="012D86"/>
                  </a:gs>
                  <a:gs pos="100000">
                    <a:srgbClr val="0E2557"/>
                  </a:gs>
                </a:gsLst>
                <a:lin scaled="0"/>
              </a:gradFill>
              <a:latin typeface="Comic Sans MS" panose="030F0702030302020204" pitchFamily="66" charset="0"/>
              <a:cs typeface="Comic Sans MS" panose="030F0702030302020204" pitchFamily="66" charset="0"/>
              <a:sym typeface="+mn-ea"/>
            </a:endParaRPr>
          </a:p>
        </p:txBody>
      </p:sp>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8" name="Caixa de Texto 27"/>
          <p:cNvSpPr txBox="1"/>
          <p:nvPr/>
        </p:nvSpPr>
        <p:spPr>
          <a:xfrm>
            <a:off x="424815" y="367030"/>
            <a:ext cx="11342370" cy="6123940"/>
          </a:xfrm>
          <a:prstGeom prst="rect">
            <a:avLst/>
          </a:prstGeom>
          <a:noFill/>
        </p:spPr>
        <p:txBody>
          <a:bodyPr wrap="square" rtlCol="0" anchor="t">
            <a:spAutoFit/>
          </a:bodyPr>
          <a:lstStyle/>
          <a:p>
            <a:pPr algn="ctr"/>
            <a:r>
              <a:rPr lang="pt-BR" sz="4000" b="1" dirty="0" smtClean="0">
                <a:solidFill>
                  <a:srgbClr val="C00000"/>
                </a:solidFill>
                <a:latin typeface="Comic Sans MS" panose="030F0702030302020204" pitchFamily="66" charset="0"/>
                <a:cs typeface="Comic Sans MS" panose="030F0702030302020204" pitchFamily="66" charset="0"/>
                <a:sym typeface="+mn-ea"/>
              </a:rPr>
              <a:t>Diodo</a:t>
            </a:r>
            <a:endParaRPr lang="pt-BR" sz="4000" b="1" dirty="0" smtClean="0">
              <a:solidFill>
                <a:srgbClr val="C00000"/>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sz="3200" b="1" dirty="0" smtClean="0">
                <a:solidFill>
                  <a:schemeClr val="tx1"/>
                </a:solidFill>
                <a:latin typeface="Comic Sans MS" panose="030F0702030302020204" pitchFamily="66" charset="0"/>
                <a:cs typeface="Comic Sans MS" panose="030F0702030302020204" pitchFamily="66" charset="0"/>
                <a:sym typeface="+mn-ea"/>
              </a:rPr>
              <a:t>exemplo: </a:t>
            </a:r>
            <a:r>
              <a:rPr lang="pt-BR" sz="3200" b="1" dirty="0" smtClean="0">
                <a:solidFill>
                  <a:schemeClr val="tx1"/>
                </a:solidFill>
                <a:latin typeface="Arial" panose="020B0604020202020204" pitchFamily="34" charset="0"/>
                <a:cs typeface="Arial" panose="020B0604020202020204" pitchFamily="34" charset="0"/>
                <a:sym typeface="+mn-ea"/>
              </a:rPr>
              <a:t> variação de </a:t>
            </a:r>
            <a:r>
              <a:rPr lang="pt-BR" sz="3200" b="1" dirty="0" smtClean="0">
                <a:latin typeface="Comic Sans MS" panose="030F0702030302020204" pitchFamily="66" charset="0"/>
                <a:cs typeface="Comic Sans MS" panose="030F0702030302020204" pitchFamily="66" charset="0"/>
                <a:sym typeface="+mn-ea"/>
              </a:rPr>
              <a:t>-20 </a:t>
            </a:r>
            <a:r>
              <a:rPr lang="pt-BR" sz="3200" b="1" baseline="30000" dirty="0" smtClean="0">
                <a:latin typeface="Comic Sans MS" panose="030F0702030302020204" pitchFamily="66" charset="0"/>
                <a:cs typeface="Comic Sans MS" panose="030F0702030302020204" pitchFamily="66" charset="0"/>
                <a:sym typeface="+mn-ea"/>
              </a:rPr>
              <a:t>º</a:t>
            </a:r>
            <a:r>
              <a:rPr lang="pt-BR" sz="3200" b="1" dirty="0" smtClean="0">
                <a:latin typeface="Comic Sans MS" panose="030F0702030302020204" pitchFamily="66" charset="0"/>
                <a:cs typeface="Comic Sans MS" panose="030F0702030302020204" pitchFamily="66" charset="0"/>
                <a:sym typeface="+mn-ea"/>
              </a:rPr>
              <a:t>C a 100 </a:t>
            </a:r>
            <a:r>
              <a:rPr lang="pt-BR" sz="3200" b="1" baseline="30000" dirty="0" smtClean="0">
                <a:latin typeface="Comic Sans MS" panose="030F0702030302020204" pitchFamily="66" charset="0"/>
                <a:cs typeface="Comic Sans MS" panose="030F0702030302020204" pitchFamily="66" charset="0"/>
                <a:sym typeface="+mn-ea"/>
              </a:rPr>
              <a:t>º</a:t>
            </a:r>
            <a:r>
              <a:rPr lang="pt-BR" sz="3200" b="1" dirty="0" smtClean="0">
                <a:latin typeface="Comic Sans MS" panose="030F0702030302020204" pitchFamily="66" charset="0"/>
                <a:cs typeface="Comic Sans MS" panose="030F0702030302020204" pitchFamily="66" charset="0"/>
                <a:sym typeface="+mn-ea"/>
              </a:rPr>
              <a:t>C</a:t>
            </a:r>
            <a:endParaRPr lang="pt-BR" sz="3200" b="1" dirty="0" smtClean="0">
              <a:latin typeface="Comic Sans MS" panose="030F0702030302020204" pitchFamily="66" charset="0"/>
              <a:cs typeface="Comic Sans MS" panose="030F0702030302020204" pitchFamily="66" charset="0"/>
              <a:sym typeface="+mn-ea"/>
            </a:endParaRPr>
          </a:p>
          <a:p>
            <a:pPr indent="0" algn="ctr">
              <a:buFont typeface="Arial" panose="020B0604020202020204" pitchFamily="34" charset="0"/>
              <a:buNone/>
            </a:pP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I</a:t>
            </a:r>
            <a:r>
              <a:rPr lang="pt-BR"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S</a:t>
            </a: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 varia 2</a:t>
            </a:r>
            <a:r>
              <a:rPr lang="pt-BR" sz="3200" b="1" baseline="30000"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(100-(-20))/5</a:t>
            </a: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 = 2</a:t>
            </a:r>
            <a:r>
              <a:rPr lang="pt-BR" sz="3200" b="1" baseline="30000"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24 </a:t>
            </a: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 16 milhões de vezez!!!</a:t>
            </a:r>
            <a:endPar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r>
              <a:rPr lang="pt-BR" sz="3200" b="1" dirty="0" smtClean="0">
                <a:solidFill>
                  <a:schemeClr val="tx1"/>
                </a:solidFill>
                <a:latin typeface="Comic Sans MS" panose="030F0702030302020204" pitchFamily="66" charset="0"/>
                <a:cs typeface="Comic Sans MS" panose="030F0702030302020204" pitchFamily="66" charset="0"/>
                <a:sym typeface="+mn-ea"/>
              </a:rPr>
              <a:t> </a:t>
            </a:r>
            <a:endParaRPr lang="pt-BR" sz="3200" b="1" dirty="0" smtClean="0">
              <a:solidFill>
                <a:schemeClr val="tx1"/>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r>
              <a:rPr lang="pt-BR" sz="3200" b="1" dirty="0" smtClean="0">
                <a:solidFill>
                  <a:srgbClr val="C00000"/>
                </a:solidFill>
                <a:latin typeface="Comic Sans MS" panose="030F0702030302020204" pitchFamily="66" charset="0"/>
                <a:cs typeface="Comic Sans MS" panose="030F0702030302020204" pitchFamily="66" charset="0"/>
                <a:sym typeface="+mn-ea"/>
              </a:rPr>
              <a:t>2. U</a:t>
            </a:r>
            <a:r>
              <a:rPr lang="pt-BR" sz="3200" b="1" baseline="-25000" dirty="0" smtClean="0">
                <a:solidFill>
                  <a:srgbClr val="C00000"/>
                </a:solidFill>
                <a:latin typeface="Comic Sans MS" panose="030F0702030302020204" pitchFamily="66" charset="0"/>
                <a:cs typeface="Comic Sans MS" panose="030F0702030302020204" pitchFamily="66" charset="0"/>
                <a:sym typeface="+mn-ea"/>
              </a:rPr>
              <a:t>T </a:t>
            </a:r>
            <a:r>
              <a:rPr lang="pt-BR" sz="3200" b="1" dirty="0" smtClean="0">
                <a:solidFill>
                  <a:srgbClr val="C00000"/>
                </a:solidFill>
                <a:latin typeface="Comic Sans MS" panose="030F0702030302020204" pitchFamily="66" charset="0"/>
                <a:cs typeface="Comic Sans MS" panose="030F0702030302020204" pitchFamily="66" charset="0"/>
                <a:sym typeface="+mn-ea"/>
              </a:rPr>
              <a:t>= tensão térmica: kT/q</a:t>
            </a:r>
            <a:endParaRPr lang="pt-BR" sz="3200" b="1" dirty="0" smtClean="0">
              <a:solidFill>
                <a:srgbClr val="C00000"/>
              </a:solidFill>
              <a:latin typeface="Comic Sans MS" panose="030F0702030302020204" pitchFamily="66" charset="0"/>
              <a:cs typeface="Comic Sans MS" panose="030F0702030302020204" pitchFamily="66" charset="0"/>
              <a:sym typeface="+mn-ea"/>
            </a:endParaRPr>
          </a:p>
          <a:p>
            <a:pPr marL="971550" lvl="1" indent="-514350" algn="l">
              <a:buFont typeface="Arial" panose="020B0604020202020204" pitchFamily="34" charset="0"/>
              <a:buChar char="•"/>
            </a:pPr>
            <a:r>
              <a:rPr lang="pt-BR" sz="3200" b="1" dirty="0" smtClean="0">
                <a:solidFill>
                  <a:schemeClr val="tx1"/>
                </a:solidFill>
                <a:latin typeface="Comic Sans MS" panose="030F0702030302020204" pitchFamily="66" charset="0"/>
                <a:cs typeface="Comic Sans MS" panose="030F0702030302020204" pitchFamily="66" charset="0"/>
                <a:sym typeface="+mn-ea"/>
              </a:rPr>
              <a:t>k: constante de Boltzman</a:t>
            </a:r>
            <a:endParaRPr lang="pt-BR" sz="3200" b="1" dirty="0" smtClean="0">
              <a:solidFill>
                <a:schemeClr val="tx1"/>
              </a:solidFill>
              <a:latin typeface="Comic Sans MS" panose="030F0702030302020204" pitchFamily="66" charset="0"/>
              <a:cs typeface="Comic Sans MS" panose="030F0702030302020204" pitchFamily="66" charset="0"/>
              <a:sym typeface="+mn-ea"/>
            </a:endParaRPr>
          </a:p>
          <a:p>
            <a:pPr marL="971550" lvl="1" indent="-514350" algn="l">
              <a:buFont typeface="Arial" panose="020B0604020202020204" pitchFamily="34" charset="0"/>
              <a:buChar char="•"/>
            </a:pPr>
            <a:r>
              <a:rPr lang="pt-BR" sz="3200" b="1" dirty="0" smtClean="0">
                <a:solidFill>
                  <a:schemeClr val="tx1"/>
                </a:solidFill>
                <a:latin typeface="Comic Sans MS" panose="030F0702030302020204" pitchFamily="66" charset="0"/>
                <a:cs typeface="Comic Sans MS" panose="030F0702030302020204" pitchFamily="66" charset="0"/>
                <a:sym typeface="+mn-ea"/>
              </a:rPr>
              <a:t>q: carga do elétron</a:t>
            </a:r>
            <a:endParaRPr lang="pt-BR" sz="3200" b="1" dirty="0" smtClean="0">
              <a:solidFill>
                <a:schemeClr val="tx1"/>
              </a:solidFill>
              <a:latin typeface="Comic Sans MS" panose="030F0702030302020204" pitchFamily="66" charset="0"/>
              <a:cs typeface="Comic Sans MS" panose="030F0702030302020204" pitchFamily="66" charset="0"/>
              <a:sym typeface="+mn-ea"/>
            </a:endParaRPr>
          </a:p>
          <a:p>
            <a:pPr marL="971550" lvl="1" indent="-514350" algn="l">
              <a:buFont typeface="Arial" panose="020B0604020202020204" pitchFamily="34" charset="0"/>
              <a:buChar char="•"/>
            </a:pPr>
            <a:r>
              <a:rPr lang="pt-BR" sz="3200" b="1" dirty="0" smtClean="0">
                <a:solidFill>
                  <a:schemeClr val="tx1"/>
                </a:solidFill>
                <a:latin typeface="Comic Sans MS" panose="030F0702030302020204" pitchFamily="66" charset="0"/>
                <a:cs typeface="Comic Sans MS" panose="030F0702030302020204" pitchFamily="66" charset="0"/>
                <a:sym typeface="+mn-ea"/>
              </a:rPr>
              <a:t>T: temperatura em Kelvin</a:t>
            </a:r>
            <a:endParaRPr lang="pt-BR" sz="3200" b="1" dirty="0" smtClean="0">
              <a:solidFill>
                <a:schemeClr val="tx1"/>
              </a:solidFill>
              <a:latin typeface="Comic Sans MS" panose="030F0702030302020204" pitchFamily="66" charset="0"/>
              <a:cs typeface="Comic Sans MS" panose="030F0702030302020204" pitchFamily="66" charset="0"/>
              <a:sym typeface="+mn-ea"/>
            </a:endParaRPr>
          </a:p>
          <a:p>
            <a:pPr lvl="0" indent="0" algn="l">
              <a:buFont typeface="Arial" panose="020B0604020202020204" pitchFamily="34" charset="0"/>
              <a:buNone/>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Normalmente a tensão térmica é chamada de V</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T</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mas chamaremos aqui de U</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T</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para não confundir, mais tarde, com a tensão chamada tensão de limiar do transistor MOS.</a:t>
            </a:r>
            <a:endPar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endParaRPr>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8" name="Caixa de Texto 27"/>
          <p:cNvSpPr txBox="1"/>
          <p:nvPr/>
        </p:nvSpPr>
        <p:spPr>
          <a:xfrm>
            <a:off x="424815" y="367030"/>
            <a:ext cx="11342370" cy="5139055"/>
          </a:xfrm>
          <a:prstGeom prst="rect">
            <a:avLst/>
          </a:prstGeom>
          <a:noFill/>
        </p:spPr>
        <p:txBody>
          <a:bodyPr wrap="square" rtlCol="0" anchor="t">
            <a:spAutoFit/>
          </a:bodyPr>
          <a:lstStyle/>
          <a:p>
            <a:pPr algn="ctr"/>
            <a:r>
              <a:rPr lang="pt-BR" sz="4000" b="1" dirty="0" smtClean="0">
                <a:solidFill>
                  <a:srgbClr val="C00000"/>
                </a:solidFill>
                <a:latin typeface="Comic Sans MS" panose="030F0702030302020204" pitchFamily="66" charset="0"/>
                <a:cs typeface="Comic Sans MS" panose="030F0702030302020204" pitchFamily="66" charset="0"/>
                <a:sym typeface="+mn-ea"/>
              </a:rPr>
              <a:t>Diodo</a:t>
            </a:r>
            <a:endParaRPr lang="pt-BR" sz="4000" b="1" dirty="0" smtClean="0">
              <a:solidFill>
                <a:srgbClr val="C00000"/>
              </a:solidFill>
              <a:latin typeface="Comic Sans MS" panose="030F0702030302020204" pitchFamily="66" charset="0"/>
              <a:cs typeface="Comic Sans MS" panose="030F0702030302020204" pitchFamily="66" charset="0"/>
              <a:sym typeface="+mn-ea"/>
            </a:endParaRPr>
          </a:p>
          <a:p>
            <a:pPr lvl="0" indent="0" algn="l">
              <a:buFont typeface="Arial" panose="020B0604020202020204" pitchFamily="34" charset="0"/>
              <a:buNone/>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Valores de </a:t>
            </a:r>
            <a:r>
              <a:rPr lang="pt-BR" altLang="en-US" sz="3200" b="1" dirty="0" smtClean="0">
                <a:latin typeface="Comic Sans MS" panose="030F0702030302020204" pitchFamily="66" charset="0"/>
                <a:cs typeface="Comic Sans MS" panose="030F0702030302020204" pitchFamily="66" charset="0"/>
                <a:sym typeface="+mn-ea"/>
              </a:rPr>
              <a:t>U</a:t>
            </a:r>
            <a:r>
              <a:rPr lang="pt-BR" altLang="en-US" sz="3200" b="1" baseline="-25000" dirty="0" smtClean="0">
                <a:latin typeface="Comic Sans MS" panose="030F0702030302020204" pitchFamily="66" charset="0"/>
                <a:cs typeface="Comic Sans MS" panose="030F0702030302020204" pitchFamily="66" charset="0"/>
                <a:sym typeface="+mn-ea"/>
              </a:rPr>
              <a:t>T</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a:t>
            </a:r>
            <a:endPar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endParaRPr>
          </a:p>
          <a:p>
            <a:pPr marL="914400" lvl="1" indent="-457200" algn="l">
              <a:buFont typeface="Arial" panose="020B0604020202020204" pitchFamily="34" charset="0"/>
              <a:buChar char="•"/>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27 </a:t>
            </a:r>
            <a:r>
              <a:rPr lang="pt-BR" sz="3200" b="1" baseline="30000" dirty="0" smtClean="0">
                <a:latin typeface="Comic Sans MS" panose="030F0702030302020204" pitchFamily="66" charset="0"/>
                <a:cs typeface="Comic Sans MS" panose="030F0702030302020204" pitchFamily="66" charset="0"/>
                <a:sym typeface="+mn-ea"/>
              </a:rPr>
              <a:t>0</a:t>
            </a:r>
            <a:r>
              <a:rPr lang="pt-BR" sz="3200" b="1" dirty="0" smtClean="0">
                <a:latin typeface="Comic Sans MS" panose="030F0702030302020204" pitchFamily="66" charset="0"/>
                <a:cs typeface="Comic Sans MS" panose="030F0702030302020204" pitchFamily="66" charset="0"/>
                <a:sym typeface="+mn-ea"/>
              </a:rPr>
              <a:t>C: </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a:t>
            </a:r>
            <a:r>
              <a:rPr lang="pt-BR" altLang="en-US" sz="3200" b="1" dirty="0" smtClean="0">
                <a:latin typeface="Comic Sans MS" panose="030F0702030302020204" pitchFamily="66" charset="0"/>
                <a:cs typeface="Comic Sans MS" panose="030F0702030302020204" pitchFamily="66" charset="0"/>
                <a:sym typeface="+mn-ea"/>
              </a:rPr>
              <a:t>U</a:t>
            </a:r>
            <a:r>
              <a:rPr lang="pt-BR" altLang="en-US" sz="3200" b="1" baseline="-25000" dirty="0" smtClean="0">
                <a:latin typeface="Comic Sans MS" panose="030F0702030302020204" pitchFamily="66" charset="0"/>
                <a:cs typeface="Comic Sans MS" panose="030F0702030302020204" pitchFamily="66" charset="0"/>
                <a:sym typeface="+mn-ea"/>
              </a:rPr>
              <a:t>T</a:t>
            </a:r>
            <a:r>
              <a:rPr lang="pt-BR" altLang="en-US" sz="3200" b="1" dirty="0" smtClean="0">
                <a:latin typeface="Comic Sans MS" panose="030F0702030302020204" pitchFamily="66" charset="0"/>
                <a:cs typeface="Comic Sans MS" panose="030F0702030302020204" pitchFamily="66" charset="0"/>
                <a:sym typeface="+mn-ea"/>
              </a:rPr>
              <a:t> = 25.9 mV</a:t>
            </a:r>
            <a:endParaRPr lang="pt-BR" altLang="en-US" sz="3200" b="1" dirty="0" smtClean="0">
              <a:latin typeface="Comic Sans MS" panose="030F0702030302020204" pitchFamily="66" charset="0"/>
              <a:cs typeface="Comic Sans MS" panose="030F0702030302020204" pitchFamily="66" charset="0"/>
              <a:sym typeface="+mn-ea"/>
            </a:endParaRPr>
          </a:p>
          <a:p>
            <a:pPr lvl="2" indent="-457200" algn="l">
              <a:buFont typeface="Arial" panose="020B0604020202020204" pitchFamily="34" charset="0"/>
              <a:buChar char="•"/>
            </a:pPr>
            <a:r>
              <a:rPr lang="pt-BR" altLang="en-US" sz="3200" b="1" dirty="0" smtClean="0">
                <a:latin typeface="Comic Sans MS" panose="030F0702030302020204" pitchFamily="66" charset="0"/>
                <a:cs typeface="Comic Sans MS" panose="030F0702030302020204" pitchFamily="66" charset="0"/>
                <a:sym typeface="+mn-ea"/>
              </a:rPr>
              <a:t>20 </a:t>
            </a:r>
            <a:r>
              <a:rPr lang="pt-BR" sz="3200" b="1" baseline="30000" dirty="0" smtClean="0">
                <a:latin typeface="Comic Sans MS" panose="030F0702030302020204" pitchFamily="66" charset="0"/>
                <a:cs typeface="Comic Sans MS" panose="030F0702030302020204" pitchFamily="66" charset="0"/>
                <a:sym typeface="+mn-ea"/>
              </a:rPr>
              <a:t>0</a:t>
            </a:r>
            <a:r>
              <a:rPr lang="pt-BR" sz="3200" b="1" dirty="0" smtClean="0">
                <a:latin typeface="Comic Sans MS" panose="030F0702030302020204" pitchFamily="66" charset="0"/>
                <a:cs typeface="Comic Sans MS" panose="030F0702030302020204" pitchFamily="66" charset="0"/>
                <a:sym typeface="+mn-ea"/>
              </a:rPr>
              <a:t>C: </a:t>
            </a:r>
            <a:r>
              <a:rPr lang="pt-BR" altLang="en-US" sz="3200" b="1" dirty="0" smtClean="0">
                <a:latin typeface="Comic Sans MS" panose="030F0702030302020204" pitchFamily="66" charset="0"/>
                <a:cs typeface="Comic Sans MS" panose="030F0702030302020204" pitchFamily="66" charset="0"/>
                <a:sym typeface="+mn-ea"/>
              </a:rPr>
              <a:t> U</a:t>
            </a:r>
            <a:r>
              <a:rPr lang="pt-BR" altLang="en-US" sz="3200" b="1" baseline="-25000" dirty="0" smtClean="0">
                <a:latin typeface="Comic Sans MS" panose="030F0702030302020204" pitchFamily="66" charset="0"/>
                <a:cs typeface="Comic Sans MS" panose="030F0702030302020204" pitchFamily="66" charset="0"/>
                <a:sym typeface="+mn-ea"/>
              </a:rPr>
              <a:t>T</a:t>
            </a:r>
            <a:r>
              <a:rPr lang="pt-BR" altLang="en-US" sz="3200" b="1" dirty="0" smtClean="0">
                <a:latin typeface="Comic Sans MS" panose="030F0702030302020204" pitchFamily="66" charset="0"/>
                <a:cs typeface="Comic Sans MS" panose="030F0702030302020204" pitchFamily="66" charset="0"/>
                <a:sym typeface="+mn-ea"/>
              </a:rPr>
              <a:t> = 25.3 mV</a:t>
            </a:r>
            <a:endParaRPr lang="pt-BR" altLang="en-US" sz="3200" b="1" dirty="0" smtClean="0">
              <a:latin typeface="Comic Sans MS" panose="030F0702030302020204" pitchFamily="66" charset="0"/>
              <a:cs typeface="Comic Sans MS" panose="030F0702030302020204" pitchFamily="66" charset="0"/>
              <a:sym typeface="+mn-ea"/>
            </a:endParaRPr>
          </a:p>
          <a:p>
            <a:pPr marL="0" lvl="1" indent="0" algn="l">
              <a:buFont typeface="Arial" panose="020B0604020202020204" pitchFamily="34" charset="0"/>
              <a:buNone/>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Podemos usar, para aproximar, </a:t>
            </a:r>
            <a:r>
              <a:rPr lang="pt-BR" altLang="en-US" sz="3200" b="1" dirty="0" smtClean="0">
                <a:latin typeface="Comic Sans MS" panose="030F0702030302020204" pitchFamily="66" charset="0"/>
                <a:cs typeface="Comic Sans MS" panose="030F0702030302020204" pitchFamily="66" charset="0"/>
                <a:sym typeface="+mn-ea"/>
              </a:rPr>
              <a:t>U</a:t>
            </a:r>
            <a:r>
              <a:rPr lang="pt-BR" altLang="en-US" sz="3200" b="1" baseline="-25000" dirty="0" smtClean="0">
                <a:latin typeface="Comic Sans MS" panose="030F0702030302020204" pitchFamily="66" charset="0"/>
                <a:cs typeface="Comic Sans MS" panose="030F0702030302020204" pitchFamily="66" charset="0"/>
                <a:sym typeface="+mn-ea"/>
              </a:rPr>
              <a:t>T</a:t>
            </a:r>
            <a:r>
              <a:rPr lang="pt-BR" altLang="en-US" sz="3200" b="1" dirty="0" smtClean="0">
                <a:latin typeface="Comic Sans MS" panose="030F0702030302020204" pitchFamily="66" charset="0"/>
                <a:cs typeface="Comic Sans MS" panose="030F0702030302020204" pitchFamily="66" charset="0"/>
                <a:sym typeface="+mn-ea"/>
              </a:rPr>
              <a:t> = 25.0 mV em cálculos na temperatura ambiente</a:t>
            </a:r>
            <a:endParaRPr lang="pt-BR" altLang="en-US" sz="3200" b="1" dirty="0" smtClean="0">
              <a:latin typeface="Comic Sans MS" panose="030F0702030302020204" pitchFamily="66" charset="0"/>
              <a:cs typeface="Comic Sans MS" panose="030F0702030302020204" pitchFamily="66" charset="0"/>
              <a:sym typeface="+mn-ea"/>
            </a:endParaRPr>
          </a:p>
          <a:p>
            <a:pPr marL="0" lvl="1" indent="0" algn="l">
              <a:buFont typeface="Arial" panose="020B0604020202020204" pitchFamily="34" charset="0"/>
              <a:buNone/>
            </a:pPr>
            <a:endParaRPr lang="pt-BR" altLang="en-US" sz="3200" b="1" dirty="0" smtClean="0">
              <a:latin typeface="Comic Sans MS" panose="030F0702030302020204" pitchFamily="66" charset="0"/>
              <a:cs typeface="Comic Sans MS" panose="030F0702030302020204" pitchFamily="66" charset="0"/>
              <a:sym typeface="+mn-ea"/>
            </a:endParaRPr>
          </a:p>
          <a:p>
            <a:pPr marL="514350" lvl="1" indent="-514350" algn="l">
              <a:buFont typeface="+mj-lt"/>
              <a:buAutoNum type="arabicPeriod" startAt="3"/>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n: constante que está entre 1 e 2 e reflete dopagens, recombinação na junção, etc.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marL="457200" lvl="2" indent="0" algn="l">
              <a:buFont typeface="Arial" panose="020B0604020202020204" pitchFamily="34" charset="0"/>
              <a:buNone/>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p:txBody>
      </p:sp>
    </p:spTree>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28" name="Caixa de Texto 27"/>
              <p:cNvSpPr txBox="1"/>
              <p:nvPr/>
            </p:nvSpPr>
            <p:spPr>
              <a:xfrm>
                <a:off x="424815" y="476250"/>
                <a:ext cx="11342370" cy="6010275"/>
              </a:xfrm>
              <a:prstGeom prst="rect">
                <a:avLst/>
              </a:prstGeom>
              <a:noFill/>
            </p:spPr>
            <p:txBody>
              <a:bodyPr wrap="square" rtlCol="0" anchor="t">
                <a:spAutoFit/>
              </a:bodyPr>
              <a:lstStyle/>
              <a:p>
                <a:pPr algn="ctr"/>
                <a:r>
                  <a:rPr lang="pt-BR" sz="3200" b="1" dirty="0" smtClean="0">
                    <a:solidFill>
                      <a:schemeClr val="tx1"/>
                    </a:solidFill>
                    <a:latin typeface="Comic Sans MS" panose="030F0702030302020204" pitchFamily="66" charset="0"/>
                    <a:cs typeface="Comic Sans MS" panose="030F0702030302020204" pitchFamily="66" charset="0"/>
                    <a:sym typeface="+mn-ea"/>
                  </a:rPr>
                  <a:t>Para tensões V</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D </a:t>
                </a:r>
                <a:r>
                  <a:rPr lang="pt-BR" sz="3200" b="1" dirty="0" smtClean="0">
                    <a:solidFill>
                      <a:schemeClr val="tx1"/>
                    </a:solidFill>
                    <a:latin typeface="Comic Sans MS" panose="030F0702030302020204" pitchFamily="66" charset="0"/>
                    <a:cs typeface="Comic Sans MS" panose="030F0702030302020204" pitchFamily="66" charset="0"/>
                    <a:sym typeface="+mn-ea"/>
                  </a:rPr>
                  <a:t>um pouco maiores de U</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T</a:t>
                </a:r>
                <a:r>
                  <a:rPr lang="pt-BR" sz="3200" b="1" dirty="0" smtClean="0">
                    <a:solidFill>
                      <a:schemeClr val="tx1"/>
                    </a:solidFill>
                    <a:latin typeface="Comic Sans MS" panose="030F0702030302020204" pitchFamily="66" charset="0"/>
                    <a:cs typeface="Comic Sans MS" panose="030F0702030302020204" pitchFamily="66" charset="0"/>
                    <a:sym typeface="+mn-ea"/>
                  </a:rPr>
                  <a:t>, a corrente no diodo pode ser proximada por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𝒊</m:t>
                      </m:r>
                      <m:r>
                        <a:rPr lang="en-US" altLang="pt-BR" sz="3200" b="1" i="1" baseline="-25000" dirty="0" smtClean="0">
                          <a:solidFill>
                            <a:schemeClr val="tx1"/>
                          </a:solidFill>
                          <a:latin typeface="Cambria Math" panose="02040503050406030204" pitchFamily="18" charset="0"/>
                          <a:cs typeface="Cambria Math" panose="02040503050406030204" pitchFamily="18" charset="0"/>
                          <a:sym typeface="+mn-ea"/>
                        </a:rPr>
                        <m:t>𝑫</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𝒔</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𝒆𝒙𝒑</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fPr>
                        <m:num>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𝑽</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𝑫</m:t>
                              </m:r>
                            </m:sub>
                          </m:sSub>
                        </m:num>
                        <m:den>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𝒏</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𝑼</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𝑻</m:t>
                              </m:r>
                            </m:sub>
                          </m:sSub>
                        </m:den>
                      </m:f>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oMath>
                  </m:oMathPara>
                </a14:m>
                <a:endParaRPr lang="en-US" altLang="pt-BR" sz="3200" b="1" i="1" dirty="0" smtClean="0">
                  <a:solidFill>
                    <a:schemeClr val="tx1"/>
                  </a:solidFill>
                  <a:latin typeface="Cambria Math" panose="02040503050406030204" pitchFamily="18" charset="0"/>
                  <a:cs typeface="Cambria Math" panose="02040503050406030204" pitchFamily="18" charset="0"/>
                  <a:sym typeface="+mn-ea"/>
                </a:endParaRPr>
              </a:p>
              <a:p>
                <a:pPr indent="0" algn="l">
                  <a:buFont typeface="Arial" panose="020B0604020202020204" pitchFamily="34" charset="0"/>
                  <a:buNone/>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Veja que a corrente cresce continuamente, não há uma tensão limiar onde ela aparece. Exemplo: </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indent="0" algn="ctr">
                  <a:buFont typeface="Arial" panose="020B0604020202020204" pitchFamily="34" charset="0"/>
                  <a:buNone/>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I</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S</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 10*10</a:t>
                </a:r>
                <a:r>
                  <a:rPr lang="pt-BR" altLang="en-US" sz="3200" b="1" baseline="30000" dirty="0" smtClean="0">
                    <a:solidFill>
                      <a:srgbClr val="C00000"/>
                    </a:solidFill>
                    <a:latin typeface="Comic Sans MS" panose="030F0702030302020204" pitchFamily="66" charset="0"/>
                    <a:cs typeface="Comic Sans MS" panose="030F0702030302020204" pitchFamily="66" charset="0"/>
                    <a:sym typeface="+mn-ea"/>
                  </a:rPr>
                  <a:t>-15</a:t>
                </a:r>
                <a:endParaRPr lang="pt-BR" altLang="en-US" sz="3200" b="1" baseline="30000" dirty="0" smtClean="0">
                  <a:solidFill>
                    <a:srgbClr val="C00000"/>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V</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D</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 0.45 V 	</a:t>
                </a:r>
                <a:r>
                  <a:rPr lang="pt-BR" altLang="en-US" sz="3200" b="1" dirty="0" smtClean="0">
                    <a:solidFill>
                      <a:schemeClr val="tx1"/>
                    </a:solidFill>
                    <a:latin typeface="Arial" panose="020B0604020202020204" pitchFamily="34" charset="0"/>
                    <a:cs typeface="Arial" panose="020B0604020202020204" pitchFamily="34" charset="0"/>
                    <a:sym typeface="+mn-ea"/>
                  </a:rPr>
                  <a:t>→ 	i =</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0.66 	uA</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r>
                  <a:rPr lang="pt-BR" altLang="en-US" sz="3200" b="1" dirty="0" smtClean="0">
                    <a:latin typeface="Comic Sans MS" panose="030F0702030302020204" pitchFamily="66" charset="0"/>
                    <a:cs typeface="Comic Sans MS" panose="030F0702030302020204" pitchFamily="66" charset="0"/>
                    <a:sym typeface="+mn-ea"/>
                  </a:rPr>
                  <a:t>V</a:t>
                </a:r>
                <a:r>
                  <a:rPr lang="pt-BR" altLang="en-US" sz="3200" b="1" baseline="-25000" dirty="0" smtClean="0">
                    <a:latin typeface="Comic Sans MS" panose="030F0702030302020204" pitchFamily="66" charset="0"/>
                    <a:cs typeface="Comic Sans MS" panose="030F0702030302020204" pitchFamily="66" charset="0"/>
                    <a:sym typeface="+mn-ea"/>
                  </a:rPr>
                  <a:t>D</a:t>
                </a:r>
                <a:r>
                  <a:rPr lang="pt-BR" altLang="en-US" sz="3200" b="1" dirty="0" smtClean="0">
                    <a:latin typeface="Comic Sans MS" panose="030F0702030302020204" pitchFamily="66" charset="0"/>
                    <a:cs typeface="Comic Sans MS" panose="030F0702030302020204" pitchFamily="66" charset="0"/>
                    <a:sym typeface="+mn-ea"/>
                  </a:rPr>
                  <a:t> = 0.5 V  	</a:t>
                </a:r>
                <a:r>
                  <a:rPr lang="pt-BR" altLang="en-US" sz="3200" b="1" dirty="0" smtClean="0">
                    <a:latin typeface="Arial" panose="020B0604020202020204" pitchFamily="34" charset="0"/>
                    <a:cs typeface="Arial" panose="020B0604020202020204" pitchFamily="34" charset="0"/>
                    <a:sym typeface="+mn-ea"/>
                  </a:rPr>
                  <a:t>→  	i =</a:t>
                </a:r>
                <a:r>
                  <a:rPr lang="pt-BR" altLang="en-US" sz="3200" b="1" dirty="0" smtClean="0">
                    <a:latin typeface="Comic Sans MS" panose="030F0702030302020204" pitchFamily="66" charset="0"/>
                    <a:cs typeface="Comic Sans MS" panose="030F0702030302020204" pitchFamily="66" charset="0"/>
                    <a:sym typeface="+mn-ea"/>
                  </a:rPr>
                  <a:t> 4.8 	uA</a:t>
                </a:r>
                <a:endParaRPr lang="pt-BR" altLang="en-US" sz="3200" b="1" dirty="0" smtClean="0">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r>
                  <a:rPr lang="pt-BR" altLang="en-US" sz="3200" b="1" dirty="0" smtClean="0">
                    <a:latin typeface="Comic Sans MS" panose="030F0702030302020204" pitchFamily="66" charset="0"/>
                    <a:cs typeface="Comic Sans MS" panose="030F0702030302020204" pitchFamily="66" charset="0"/>
                    <a:sym typeface="+mn-ea"/>
                  </a:rPr>
                  <a:t>V</a:t>
                </a:r>
                <a:r>
                  <a:rPr lang="pt-BR" altLang="en-US" sz="3200" b="1" baseline="-25000" dirty="0" smtClean="0">
                    <a:latin typeface="Comic Sans MS" panose="030F0702030302020204" pitchFamily="66" charset="0"/>
                    <a:cs typeface="Comic Sans MS" panose="030F0702030302020204" pitchFamily="66" charset="0"/>
                    <a:sym typeface="+mn-ea"/>
                  </a:rPr>
                  <a:t>D</a:t>
                </a:r>
                <a:r>
                  <a:rPr lang="pt-BR" altLang="en-US" sz="3200" b="1" dirty="0" smtClean="0">
                    <a:latin typeface="Comic Sans MS" panose="030F0702030302020204" pitchFamily="66" charset="0"/>
                    <a:cs typeface="Comic Sans MS" panose="030F0702030302020204" pitchFamily="66" charset="0"/>
                    <a:sym typeface="+mn-ea"/>
                  </a:rPr>
                  <a:t> = 0.55 V  </a:t>
                </a:r>
                <a:r>
                  <a:rPr lang="pt-BR" altLang="en-US" sz="3200" b="1" dirty="0" smtClean="0">
                    <a:latin typeface="Arial" panose="020B0604020202020204" pitchFamily="34" charset="0"/>
                    <a:cs typeface="Arial" panose="020B0604020202020204" pitchFamily="34" charset="0"/>
                    <a:sym typeface="+mn-ea"/>
                  </a:rPr>
                  <a:t>→  	i =</a:t>
                </a:r>
                <a:r>
                  <a:rPr lang="pt-BR" altLang="en-US" sz="3200" b="1" dirty="0" smtClean="0">
                    <a:latin typeface="Comic Sans MS" panose="030F0702030302020204" pitchFamily="66" charset="0"/>
                    <a:cs typeface="Comic Sans MS" panose="030F0702030302020204" pitchFamily="66" charset="0"/>
                    <a:sym typeface="+mn-ea"/>
                  </a:rPr>
                  <a:t> 35 	uA</a:t>
                </a:r>
                <a:endParaRPr lang="pt-BR" altLang="en-US" sz="3200" b="1" dirty="0" smtClean="0">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r>
                  <a:rPr lang="pt-BR" altLang="en-US" sz="3200" b="1" dirty="0" smtClean="0">
                    <a:latin typeface="Comic Sans MS" panose="030F0702030302020204" pitchFamily="66" charset="0"/>
                    <a:cs typeface="Comic Sans MS" panose="030F0702030302020204" pitchFamily="66" charset="0"/>
                    <a:sym typeface="+mn-ea"/>
                  </a:rPr>
                  <a:t>V</a:t>
                </a:r>
                <a:r>
                  <a:rPr lang="pt-BR" altLang="en-US" sz="3200" b="1" baseline="-25000" dirty="0" smtClean="0">
                    <a:latin typeface="Comic Sans MS" panose="030F0702030302020204" pitchFamily="66" charset="0"/>
                    <a:cs typeface="Comic Sans MS" panose="030F0702030302020204" pitchFamily="66" charset="0"/>
                    <a:sym typeface="+mn-ea"/>
                  </a:rPr>
                  <a:t>D</a:t>
                </a:r>
                <a:r>
                  <a:rPr lang="pt-BR" altLang="en-US" sz="3200" b="1" dirty="0" smtClean="0">
                    <a:latin typeface="Comic Sans MS" panose="030F0702030302020204" pitchFamily="66" charset="0"/>
                    <a:cs typeface="Comic Sans MS" panose="030F0702030302020204" pitchFamily="66" charset="0"/>
                    <a:sym typeface="+mn-ea"/>
                  </a:rPr>
                  <a:t> = 0.6 V  </a:t>
                </a:r>
                <a:r>
                  <a:rPr lang="pt-BR" altLang="en-US" sz="3200" b="1" dirty="0" smtClean="0">
                    <a:latin typeface="Arial" panose="020B0604020202020204" pitchFamily="34" charset="0"/>
                    <a:cs typeface="Arial" panose="020B0604020202020204" pitchFamily="34" charset="0"/>
                    <a:sym typeface="+mn-ea"/>
                  </a:rPr>
                  <a:t>→  	i =</a:t>
                </a:r>
                <a:r>
                  <a:rPr lang="pt-BR" altLang="en-US" sz="3200" b="1" dirty="0" smtClean="0">
                    <a:latin typeface="Comic Sans MS" panose="030F0702030302020204" pitchFamily="66" charset="0"/>
                    <a:cs typeface="Comic Sans MS" panose="030F0702030302020204" pitchFamily="66" charset="0"/>
                    <a:sym typeface="+mn-ea"/>
                  </a:rPr>
                  <a:t> 265 	uA</a:t>
                </a:r>
                <a:endParaRPr lang="pt-BR" altLang="en-US" sz="3200" b="1" dirty="0" smtClean="0">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r>
                  <a:rPr lang="pt-BR" altLang="en-US" sz="3200" b="1" dirty="0" smtClean="0">
                    <a:latin typeface="Comic Sans MS" panose="030F0702030302020204" pitchFamily="66" charset="0"/>
                    <a:cs typeface="Comic Sans MS" panose="030F0702030302020204" pitchFamily="66" charset="0"/>
                    <a:sym typeface="+mn-ea"/>
                  </a:rPr>
                  <a:t>V</a:t>
                </a:r>
                <a:r>
                  <a:rPr lang="pt-BR" altLang="en-US" sz="3200" b="1" baseline="-25000" dirty="0" smtClean="0">
                    <a:latin typeface="Comic Sans MS" panose="030F0702030302020204" pitchFamily="66" charset="0"/>
                    <a:cs typeface="Comic Sans MS" panose="030F0702030302020204" pitchFamily="66" charset="0"/>
                    <a:sym typeface="+mn-ea"/>
                  </a:rPr>
                  <a:t>D</a:t>
                </a:r>
                <a:r>
                  <a:rPr lang="pt-BR" altLang="en-US" sz="3200" b="1" dirty="0" smtClean="0">
                    <a:latin typeface="Comic Sans MS" panose="030F0702030302020204" pitchFamily="66" charset="0"/>
                    <a:cs typeface="Comic Sans MS" panose="030F0702030302020204" pitchFamily="66" charset="0"/>
                    <a:sym typeface="+mn-ea"/>
                  </a:rPr>
                  <a:t> = 0.65 V  </a:t>
                </a:r>
                <a:r>
                  <a:rPr lang="pt-BR" altLang="en-US" sz="3200" b="1" dirty="0" smtClean="0">
                    <a:latin typeface="Arial" panose="020B0604020202020204" pitchFamily="34" charset="0"/>
                    <a:cs typeface="Arial" panose="020B0604020202020204" pitchFamily="34" charset="0"/>
                    <a:sym typeface="+mn-ea"/>
                  </a:rPr>
                  <a:t>→  	i =</a:t>
                </a:r>
                <a:r>
                  <a:rPr lang="pt-BR" altLang="en-US" sz="3200" b="1" dirty="0" smtClean="0">
                    <a:latin typeface="Comic Sans MS" panose="030F0702030302020204" pitchFamily="66" charset="0"/>
                    <a:cs typeface="Comic Sans MS" panose="030F0702030302020204" pitchFamily="66" charset="0"/>
                    <a:sym typeface="+mn-ea"/>
                  </a:rPr>
                  <a:t> 1.95 	mA</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p:txBody>
          </p:sp>
        </mc:Choice>
        <mc:Fallback>
          <p:sp>
            <p:nvSpPr>
              <p:cNvPr id="28" name="Caixa de Texto 27"/>
              <p:cNvSpPr txBox="1">
                <a:spLocks noRot="1" noChangeAspect="1" noMove="1" noResize="1" noEditPoints="1" noAdjustHandles="1" noChangeArrowheads="1" noChangeShapeType="1" noTextEdit="1"/>
              </p:cNvSpPr>
              <p:nvPr/>
            </p:nvSpPr>
            <p:spPr>
              <a:xfrm>
                <a:off x="424815" y="476250"/>
                <a:ext cx="11342370" cy="601027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28" name="Caixa de Texto 27"/>
              <p:cNvSpPr txBox="1"/>
              <p:nvPr/>
            </p:nvSpPr>
            <p:spPr>
              <a:xfrm>
                <a:off x="591185" y="1155065"/>
                <a:ext cx="11342370" cy="3547745"/>
              </a:xfrm>
              <a:prstGeom prst="rect">
                <a:avLst/>
              </a:prstGeom>
              <a:noFill/>
            </p:spPr>
            <p:txBody>
              <a:bodyPr wrap="square" rtlCol="0" anchor="t">
                <a:spAutoFit/>
              </a:bodyPr>
              <a:lstStyle/>
              <a:p>
                <a:pPr algn="ctr"/>
                <a:r>
                  <a:rPr lang="pt-BR" sz="3200" b="1" dirty="0" smtClean="0">
                    <a:solidFill>
                      <a:schemeClr val="tx1"/>
                    </a:solidFill>
                    <a:latin typeface="Comic Sans MS" panose="030F0702030302020204" pitchFamily="66" charset="0"/>
                    <a:cs typeface="Comic Sans MS" panose="030F0702030302020204" pitchFamily="66" charset="0"/>
                    <a:sym typeface="+mn-ea"/>
                  </a:rPr>
                  <a:t>A relação exponencial da corrente com a tensão se mantem por várias decadas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𝒊</m:t>
                      </m:r>
                      <m:r>
                        <a:rPr lang="en-US" altLang="pt-BR" sz="3200" b="1" i="1" baseline="-25000" dirty="0" smtClean="0">
                          <a:solidFill>
                            <a:schemeClr val="tx1"/>
                          </a:solidFill>
                          <a:latin typeface="Cambria Math" panose="02040503050406030204" pitchFamily="18" charset="0"/>
                          <a:cs typeface="Cambria Math" panose="02040503050406030204" pitchFamily="18" charset="0"/>
                          <a:sym typeface="+mn-ea"/>
                        </a:rPr>
                        <m:t>𝑫</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𝒔</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𝒆𝒙𝒑</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fPr>
                        <m:num>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𝑽</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𝑫</m:t>
                              </m:r>
                            </m:sub>
                          </m:sSub>
                        </m:num>
                        <m:den>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𝒏</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𝑼</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𝑻</m:t>
                              </m:r>
                            </m:sub>
                          </m:sSub>
                        </m:den>
                      </m:f>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oMath>
                  </m:oMathPara>
                </a14:m>
                <a:endParaRPr lang="en-US" altLang="pt-BR" sz="3200" b="1" i="1" dirty="0" smtClean="0">
                  <a:solidFill>
                    <a:schemeClr val="tx1"/>
                  </a:solidFill>
                  <a:latin typeface="Cambria Math" panose="02040503050406030204" pitchFamily="18" charset="0"/>
                  <a:cs typeface="Cambria Math" panose="02040503050406030204" pitchFamily="18" charset="0"/>
                  <a:sym typeface="+mn-ea"/>
                </a:endParaRPr>
              </a:p>
              <a:p>
                <a:pPr indent="0" algn="l">
                  <a:buFont typeface="Arial" panose="020B0604020202020204" pitchFamily="34" charset="0"/>
                  <a:buNone/>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A partir da relação acima pode-se escrever</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𝑽</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𝑫</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𝒏</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𝑼</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𝑻</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𝒍𝒏</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𝒊</m:t>
                      </m:r>
                      <m:r>
                        <a:rPr lang="en-US" altLang="pt-BR" sz="3200" b="1" i="1" baseline="-25000" dirty="0" smtClean="0">
                          <a:solidFill>
                            <a:schemeClr val="tx1"/>
                          </a:solidFill>
                          <a:latin typeface="Cambria Math" panose="02040503050406030204" pitchFamily="18" charset="0"/>
                          <a:cs typeface="Cambria Math" panose="02040503050406030204" pitchFamily="18" charset="0"/>
                          <a:sym typeface="+mn-ea"/>
                        </a:rPr>
                        <m:t>𝑫</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𝑺</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oMath>
                  </m:oMathPara>
                </a14:m>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p:txBody>
          </p:sp>
        </mc:Choice>
        <mc:Fallback>
          <p:sp>
            <p:nvSpPr>
              <p:cNvPr id="28" name="Caixa de Texto 27"/>
              <p:cNvSpPr txBox="1">
                <a:spLocks noRot="1" noChangeAspect="1" noMove="1" noResize="1" noEditPoints="1" noAdjustHandles="1" noChangeArrowheads="1" noChangeShapeType="1" noTextEdit="1"/>
              </p:cNvSpPr>
              <p:nvPr/>
            </p:nvSpPr>
            <p:spPr>
              <a:xfrm>
                <a:off x="591185" y="1155065"/>
                <a:ext cx="11342370" cy="3547745"/>
              </a:xfrm>
              <a:prstGeom prst="rect">
                <a:avLst/>
              </a:prstGeom>
              <a:blipFill rotWithShape="1">
                <a:blip r:embed="rId1"/>
                <a:stretch>
                  <a:fillRect b="-72"/>
                </a:stretch>
              </a:blipFill>
            </p:spPr>
            <p:txBody>
              <a:bodyPr/>
              <a:lstStyle/>
              <a:p>
                <a:r>
                  <a:rPr lang="pt-BR" altLang="en-US">
                    <a:noFill/>
                  </a:rPr>
                  <a:t> </a:t>
                </a:r>
              </a:p>
            </p:txBody>
          </p:sp>
        </mc:Fallback>
      </mc:AlternateContent>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883285" y="499110"/>
            <a:ext cx="10715625" cy="585724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600" dirty="0" smtClean="0">
                <a:latin typeface="Comic Sans MS" panose="030F0702030302020204" pitchFamily="66" charset="0"/>
                <a:cs typeface="Comic Sans MS" panose="030F0702030302020204" pitchFamily="66" charset="0"/>
              </a:rPr>
              <a:t>A análise usou duas propriedades simples e importantes neste modelo</a:t>
            </a:r>
            <a:endParaRPr lang="pt-BR" sz="3600" dirty="0" smtClean="0">
              <a:latin typeface="Comic Sans MS" panose="030F0702030302020204" pitchFamily="66" charset="0"/>
              <a:cs typeface="Comic Sans MS" panose="030F0702030302020204" pitchFamily="66" charset="0"/>
            </a:endParaRPr>
          </a:p>
          <a:p>
            <a:pPr marL="728980" lvl="1" indent="-271780"/>
            <a:r>
              <a:rPr lang="pt-BR" sz="3200" dirty="0" smtClean="0">
                <a:latin typeface="Comic Sans MS" panose="030F0702030302020204" pitchFamily="66" charset="0"/>
                <a:cs typeface="Comic Sans MS" panose="030F0702030302020204" pitchFamily="66" charset="0"/>
              </a:rPr>
              <a:t>Corrente de entrada igual a zero</a:t>
            </a:r>
            <a:endParaRPr lang="pt-BR" sz="3200" dirty="0" smtClean="0">
              <a:latin typeface="Comic Sans MS" panose="030F0702030302020204" pitchFamily="66" charset="0"/>
              <a:cs typeface="Comic Sans MS" panose="030F0702030302020204" pitchFamily="66" charset="0"/>
            </a:endParaRPr>
          </a:p>
          <a:p>
            <a:pPr marL="728980" lvl="1" indent="-271780"/>
            <a:r>
              <a:rPr lang="pt-BR" sz="3200" dirty="0" smtClean="0">
                <a:latin typeface="Comic Sans MS" panose="030F0702030302020204" pitchFamily="66" charset="0"/>
                <a:cs typeface="Comic Sans MS" panose="030F0702030302020204" pitchFamily="66" charset="0"/>
              </a:rPr>
              <a:t>Curto virtual (consequência do ganho infinito do amplificador)</a:t>
            </a:r>
            <a:endParaRPr lang="pt-BR" sz="3200" dirty="0" smtClean="0">
              <a:latin typeface="Comic Sans MS" panose="030F0702030302020204" pitchFamily="66" charset="0"/>
              <a:cs typeface="Comic Sans MS" panose="030F0702030302020204" pitchFamily="66" charset="0"/>
            </a:endParaRPr>
          </a:p>
          <a:p>
            <a:pPr marL="728980" lvl="1" indent="-271780"/>
            <a:endParaRPr lang="pt-BR" sz="3200" dirty="0" smtClean="0">
              <a:latin typeface="Comic Sans MS" panose="030F0702030302020204" pitchFamily="66" charset="0"/>
              <a:cs typeface="Comic Sans MS" panose="030F0702030302020204" pitchFamily="66" charset="0"/>
            </a:endParaRPr>
          </a:p>
          <a:p>
            <a:pPr marL="271780" indent="-271780"/>
            <a:r>
              <a:rPr lang="pt-BR" sz="3600" b="1" dirty="0" smtClean="0">
                <a:solidFill>
                  <a:srgbClr val="C00000"/>
                </a:solidFill>
                <a:latin typeface="Comic Sans MS" panose="030F0702030302020204" pitchFamily="66" charset="0"/>
                <a:cs typeface="Comic Sans MS" panose="030F0702030302020204" pitchFamily="66" charset="0"/>
              </a:rPr>
              <a:t>Exemplo 1</a:t>
            </a:r>
            <a:r>
              <a:rPr lang="pt-BR" sz="3600" dirty="0" smtClean="0">
                <a:latin typeface="Comic Sans MS" panose="030F0702030302020204" pitchFamily="66" charset="0"/>
                <a:cs typeface="Comic Sans MS" panose="030F0702030302020204" pitchFamily="66" charset="0"/>
              </a:rPr>
              <a:t>: vamos considerar que o ganho A não seja infinito (um modelo um pouco mais sofisticado). Esse novo modelo pode ser aplicado para verificar se o modelo ideal é adequado para uma dada aplicação.</a:t>
            </a:r>
            <a:endParaRPr lang="pt-BR" sz="36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 name="Conector Reto 10"/>
          <p:cNvCxnSpPr/>
          <p:nvPr/>
        </p:nvCxnSpPr>
        <p:spPr>
          <a:xfrm>
            <a:off x="1644015" y="2304415"/>
            <a:ext cx="0" cy="12827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Elipse 7"/>
          <p:cNvSpPr/>
          <p:nvPr/>
        </p:nvSpPr>
        <p:spPr>
          <a:xfrm>
            <a:off x="1316355" y="2437130"/>
            <a:ext cx="633730" cy="64897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8" name="Caixa de Texto 27"/>
          <p:cNvSpPr txBox="1"/>
          <p:nvPr/>
        </p:nvSpPr>
        <p:spPr>
          <a:xfrm>
            <a:off x="424815" y="656590"/>
            <a:ext cx="11342370" cy="1076325"/>
          </a:xfrm>
          <a:prstGeom prst="rect">
            <a:avLst/>
          </a:prstGeom>
          <a:noFill/>
        </p:spPr>
        <p:txBody>
          <a:bodyPr wrap="square" rtlCol="0" anchor="t">
            <a:spAutoFit/>
          </a:bodyPr>
          <a:lstStyle/>
          <a:p>
            <a:pPr algn="l"/>
            <a:r>
              <a:rPr lang="pt-BR" sz="3200" b="1" dirty="0" smtClean="0">
                <a:solidFill>
                  <a:schemeClr val="tx1"/>
                </a:solidFill>
                <a:latin typeface="Comic Sans MS" panose="030F0702030302020204" pitchFamily="66" charset="0"/>
                <a:cs typeface="Comic Sans MS" panose="030F0702030302020204" pitchFamily="66" charset="0"/>
                <a:sym typeface="+mn-ea"/>
              </a:rPr>
              <a:t>Exemplo: termometro digital</a:t>
            </a:r>
            <a:endParaRPr lang="pt-BR" sz="3200" b="1" dirty="0" smtClean="0">
              <a:solidFill>
                <a:schemeClr val="tx1"/>
              </a:solidFill>
              <a:latin typeface="Comic Sans MS" panose="030F0702030302020204" pitchFamily="66" charset="0"/>
              <a:cs typeface="Comic Sans MS" panose="030F0702030302020204" pitchFamily="66" charset="0"/>
              <a:sym typeface="+mn-ea"/>
            </a:endParaRPr>
          </a:p>
          <a:p>
            <a:pPr algn="l"/>
            <a:r>
              <a:rPr lang="pt-BR" altLang="en-US" sz="3200" b="1" dirty="0" smtClean="0">
                <a:solidFill>
                  <a:schemeClr val="tx1"/>
                </a:solidFill>
                <a:latin typeface="Comic Sans MS" panose="030F0702030302020204" pitchFamily="66" charset="0"/>
                <a:cs typeface="Comic Sans MS" panose="030F0702030302020204" pitchFamily="66" charset="0"/>
                <a:sym typeface="+mn-ea"/>
              </a:rPr>
              <a:t>I</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1</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a:t>
            </a:r>
            <a:r>
              <a:rPr lang="pt-BR" altLang="en-US" sz="3200" b="1" dirty="0" smtClean="0">
                <a:solidFill>
                  <a:schemeClr val="tx1"/>
                </a:solidFill>
                <a:latin typeface="Arial" panose="020B0604020202020204" pitchFamily="34" charset="0"/>
                <a:cs typeface="Arial" panose="020B0604020202020204" pitchFamily="34" charset="0"/>
                <a:sym typeface="+mn-ea"/>
              </a:rPr>
              <a:t>≠</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I</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2</a:t>
            </a:r>
            <a:endPar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endParaRPr>
          </a:p>
        </p:txBody>
      </p:sp>
      <p:grpSp>
        <p:nvGrpSpPr>
          <p:cNvPr id="23" name="Grupo 22"/>
          <p:cNvGrpSpPr/>
          <p:nvPr/>
        </p:nvGrpSpPr>
        <p:grpSpPr>
          <a:xfrm rot="16200000">
            <a:off x="1341120" y="3597275"/>
            <a:ext cx="620395" cy="453390"/>
            <a:chOff x="2587" y="5946"/>
            <a:chExt cx="4283" cy="2118"/>
          </a:xfrm>
        </p:grpSpPr>
        <p:cxnSp>
          <p:nvCxnSpPr>
            <p:cNvPr id="13"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riângulo isósceles 1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 name="Conector Reto 2"/>
          <p:cNvCxnSpPr/>
          <p:nvPr/>
        </p:nvCxnSpPr>
        <p:spPr>
          <a:xfrm>
            <a:off x="1647825" y="4087495"/>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flipV="1">
            <a:off x="1406525" y="4479925"/>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H="1" flipV="1">
            <a:off x="1647825" y="2093595"/>
            <a:ext cx="0" cy="257175"/>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7" name="Caixa de Texto 6"/>
          <p:cNvSpPr txBox="1"/>
          <p:nvPr/>
        </p:nvSpPr>
        <p:spPr>
          <a:xfrm>
            <a:off x="770255" y="2564130"/>
            <a:ext cx="546100" cy="521970"/>
          </a:xfrm>
          <a:prstGeom prst="rect">
            <a:avLst/>
          </a:prstGeom>
          <a:noFill/>
        </p:spPr>
        <p:txBody>
          <a:bodyPr wrap="square" rtlCol="0">
            <a:spAutoFit/>
          </a:bodyPr>
          <a:lstStyle/>
          <a:p>
            <a:r>
              <a:rPr lang="pt-BR" altLang="en-US" sz="2800">
                <a:latin typeface="Symbol" panose="05050102010706020507" charset="0"/>
                <a:cs typeface="Symbol" panose="05050102010706020507" charset="0"/>
              </a:rPr>
              <a:t>I</a:t>
            </a:r>
            <a:r>
              <a:rPr lang="pt-BR" altLang="en-US" sz="2800" baseline="-25000">
                <a:latin typeface="Symbol" panose="05050102010706020507" charset="0"/>
                <a:cs typeface="Symbol" panose="05050102010706020507" charset="0"/>
              </a:rPr>
              <a:t>1</a:t>
            </a:r>
            <a:endParaRPr lang="pt-BR" altLang="en-US" sz="2800" baseline="-25000">
              <a:latin typeface="Symbol" panose="05050102010706020507" charset="0"/>
              <a:cs typeface="Symbol" panose="05050102010706020507" charset="0"/>
            </a:endParaRPr>
          </a:p>
        </p:txBody>
      </p:sp>
      <p:cxnSp>
        <p:nvCxnSpPr>
          <p:cNvPr id="9" name="Conector de Seta Reta 8"/>
          <p:cNvCxnSpPr/>
          <p:nvPr/>
        </p:nvCxnSpPr>
        <p:spPr>
          <a:xfrm flipH="1">
            <a:off x="1633220" y="2523490"/>
            <a:ext cx="14605" cy="504000"/>
          </a:xfrm>
          <a:prstGeom prst="straightConnector1">
            <a:avLst/>
          </a:prstGeom>
          <a:ln w="22225">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a:off x="3264535" y="2287270"/>
            <a:ext cx="0" cy="12827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Elipse 15"/>
          <p:cNvSpPr/>
          <p:nvPr/>
        </p:nvSpPr>
        <p:spPr>
          <a:xfrm>
            <a:off x="2952115" y="2419985"/>
            <a:ext cx="633730" cy="64897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17" name="Grupo 16"/>
          <p:cNvGrpSpPr/>
          <p:nvPr/>
        </p:nvGrpSpPr>
        <p:grpSpPr>
          <a:xfrm rot="16200000">
            <a:off x="2962275" y="3580130"/>
            <a:ext cx="620395" cy="453390"/>
            <a:chOff x="2587" y="5946"/>
            <a:chExt cx="4283" cy="2118"/>
          </a:xfrm>
        </p:grpSpPr>
        <p:cxnSp>
          <p:nvCxnSpPr>
            <p:cNvPr id="18" name="Conector Reto 17"/>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riângulo isósceles 18"/>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0" name="Conector Reto 19"/>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1" name="Conector Reto 20"/>
          <p:cNvCxnSpPr/>
          <p:nvPr/>
        </p:nvCxnSpPr>
        <p:spPr>
          <a:xfrm>
            <a:off x="3268980" y="4070350"/>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flipV="1">
            <a:off x="3042285" y="4462780"/>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de Seta Reta 23"/>
          <p:cNvCxnSpPr/>
          <p:nvPr/>
        </p:nvCxnSpPr>
        <p:spPr>
          <a:xfrm flipH="1" flipV="1">
            <a:off x="3284220" y="2076450"/>
            <a:ext cx="0" cy="257175"/>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25" name="Caixa de Texto 24"/>
          <p:cNvSpPr txBox="1"/>
          <p:nvPr/>
        </p:nvSpPr>
        <p:spPr>
          <a:xfrm>
            <a:off x="3585845" y="2488565"/>
            <a:ext cx="546100" cy="521970"/>
          </a:xfrm>
          <a:prstGeom prst="rect">
            <a:avLst/>
          </a:prstGeom>
          <a:noFill/>
        </p:spPr>
        <p:txBody>
          <a:bodyPr wrap="square" rtlCol="0">
            <a:spAutoFit/>
          </a:bodyPr>
          <a:lstStyle/>
          <a:p>
            <a:r>
              <a:rPr lang="pt-BR" altLang="en-US" sz="2800">
                <a:latin typeface="Symbol" panose="05050102010706020507" charset="0"/>
                <a:cs typeface="Symbol" panose="05050102010706020507" charset="0"/>
              </a:rPr>
              <a:t>I</a:t>
            </a:r>
            <a:r>
              <a:rPr lang="pt-BR" altLang="en-US" sz="2800" baseline="-25000">
                <a:latin typeface="Symbol" panose="05050102010706020507" charset="0"/>
                <a:cs typeface="Symbol" panose="05050102010706020507" charset="0"/>
              </a:rPr>
              <a:t>2</a:t>
            </a:r>
            <a:endParaRPr lang="pt-BR" altLang="en-US" sz="2800" baseline="-25000">
              <a:latin typeface="Symbol" panose="05050102010706020507" charset="0"/>
              <a:cs typeface="Symbol" panose="05050102010706020507" charset="0"/>
            </a:endParaRPr>
          </a:p>
        </p:txBody>
      </p:sp>
      <p:cxnSp>
        <p:nvCxnSpPr>
          <p:cNvPr id="26" name="Conector de Seta Reta 25"/>
          <p:cNvCxnSpPr/>
          <p:nvPr/>
        </p:nvCxnSpPr>
        <p:spPr>
          <a:xfrm flipH="1">
            <a:off x="3268980" y="2506345"/>
            <a:ext cx="14605" cy="504000"/>
          </a:xfrm>
          <a:prstGeom prst="straightConnector1">
            <a:avLst/>
          </a:prstGeom>
          <a:ln w="22225">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27" name="Forma livre 26"/>
          <p:cNvSpPr/>
          <p:nvPr/>
        </p:nvSpPr>
        <p:spPr>
          <a:xfrm>
            <a:off x="3449320" y="3367405"/>
            <a:ext cx="354965" cy="844550"/>
          </a:xfrm>
          <a:custGeom>
            <a:avLst/>
            <a:gdLst>
              <a:gd name="connisteX0" fmla="*/ 0 w 355151"/>
              <a:gd name="connsiteY0" fmla="*/ 844550 h 844550"/>
              <a:gd name="connisteX1" fmla="*/ 286385 w 355151"/>
              <a:gd name="connsiteY1" fmla="*/ 648335 h 844550"/>
              <a:gd name="connisteX2" fmla="*/ 332105 w 355151"/>
              <a:gd name="connsiteY2" fmla="*/ 210820 h 844550"/>
              <a:gd name="connisteX3" fmla="*/ 60325 w 355151"/>
              <a:gd name="connsiteY3" fmla="*/ 0 h 844550"/>
            </a:gdLst>
            <a:ahLst/>
            <a:cxnLst>
              <a:cxn ang="0">
                <a:pos x="connisteX0" y="connsiteY0"/>
              </a:cxn>
              <a:cxn ang="0">
                <a:pos x="connisteX1" y="connsiteY1"/>
              </a:cxn>
              <a:cxn ang="0">
                <a:pos x="connisteX2" y="connsiteY2"/>
              </a:cxn>
              <a:cxn ang="0">
                <a:pos x="connisteX3" y="connsiteY3"/>
              </a:cxn>
            </a:cxnLst>
            <a:rect l="l" t="t" r="r" b="b"/>
            <a:pathLst>
              <a:path w="355151" h="844550">
                <a:moveTo>
                  <a:pt x="0" y="844550"/>
                </a:moveTo>
                <a:cubicBezTo>
                  <a:pt x="56515" y="814070"/>
                  <a:pt x="219710" y="775335"/>
                  <a:pt x="286385" y="648335"/>
                </a:cubicBezTo>
                <a:cubicBezTo>
                  <a:pt x="353060" y="521335"/>
                  <a:pt x="377190" y="340360"/>
                  <a:pt x="332105" y="210820"/>
                </a:cubicBezTo>
                <a:cubicBezTo>
                  <a:pt x="287020" y="81280"/>
                  <a:pt x="115570" y="33655"/>
                  <a:pt x="60325" y="0"/>
                </a:cubicBezTo>
              </a:path>
            </a:pathLst>
          </a:custGeom>
          <a:noFill/>
          <a:ln w="15875">
            <a:solidFill>
              <a:schemeClr val="tx1"/>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Forma livre 28"/>
          <p:cNvSpPr/>
          <p:nvPr/>
        </p:nvSpPr>
        <p:spPr>
          <a:xfrm flipH="1">
            <a:off x="1122045" y="3402330"/>
            <a:ext cx="354965" cy="844550"/>
          </a:xfrm>
          <a:custGeom>
            <a:avLst/>
            <a:gdLst>
              <a:gd name="connisteX0" fmla="*/ 0 w 355151"/>
              <a:gd name="connsiteY0" fmla="*/ 844550 h 844550"/>
              <a:gd name="connisteX1" fmla="*/ 286385 w 355151"/>
              <a:gd name="connsiteY1" fmla="*/ 648335 h 844550"/>
              <a:gd name="connisteX2" fmla="*/ 332105 w 355151"/>
              <a:gd name="connsiteY2" fmla="*/ 210820 h 844550"/>
              <a:gd name="connisteX3" fmla="*/ 60325 w 355151"/>
              <a:gd name="connsiteY3" fmla="*/ 0 h 844550"/>
            </a:gdLst>
            <a:ahLst/>
            <a:cxnLst>
              <a:cxn ang="0">
                <a:pos x="connisteX0" y="connsiteY0"/>
              </a:cxn>
              <a:cxn ang="0">
                <a:pos x="connisteX1" y="connsiteY1"/>
              </a:cxn>
              <a:cxn ang="0">
                <a:pos x="connisteX2" y="connsiteY2"/>
              </a:cxn>
              <a:cxn ang="0">
                <a:pos x="connisteX3" y="connsiteY3"/>
              </a:cxn>
            </a:cxnLst>
            <a:rect l="l" t="t" r="r" b="b"/>
            <a:pathLst>
              <a:path w="355151" h="844550">
                <a:moveTo>
                  <a:pt x="0" y="844550"/>
                </a:moveTo>
                <a:cubicBezTo>
                  <a:pt x="56515" y="814070"/>
                  <a:pt x="219710" y="775335"/>
                  <a:pt x="286385" y="648335"/>
                </a:cubicBezTo>
                <a:cubicBezTo>
                  <a:pt x="353060" y="521335"/>
                  <a:pt x="377190" y="340360"/>
                  <a:pt x="332105" y="210820"/>
                </a:cubicBezTo>
                <a:cubicBezTo>
                  <a:pt x="287020" y="81280"/>
                  <a:pt x="115570" y="33655"/>
                  <a:pt x="60325" y="0"/>
                </a:cubicBezTo>
              </a:path>
            </a:pathLst>
          </a:custGeom>
          <a:noFill/>
          <a:ln w="15875">
            <a:solidFill>
              <a:schemeClr val="tx1"/>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0" name="Caixa de Texto 29"/>
          <p:cNvSpPr txBox="1"/>
          <p:nvPr/>
        </p:nvSpPr>
        <p:spPr>
          <a:xfrm>
            <a:off x="3804285" y="3410585"/>
            <a:ext cx="847725"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D</a:t>
            </a:r>
            <a:r>
              <a:rPr lang="pt-BR" altLang="en-US" sz="2800" baseline="-25000">
                <a:latin typeface="Symbol" panose="05050102010706020507" charset="0"/>
                <a:cs typeface="Symbol" panose="05050102010706020507" charset="0"/>
              </a:rPr>
              <a:t>2</a:t>
            </a:r>
            <a:endParaRPr lang="pt-BR" altLang="en-US" sz="2800" baseline="-25000">
              <a:latin typeface="Symbol" panose="05050102010706020507" charset="0"/>
              <a:cs typeface="Symbol" panose="05050102010706020507" charset="0"/>
            </a:endParaRPr>
          </a:p>
        </p:txBody>
      </p:sp>
      <p:sp>
        <p:nvSpPr>
          <p:cNvPr id="31" name="Caixa de Texto 30"/>
          <p:cNvSpPr txBox="1"/>
          <p:nvPr/>
        </p:nvSpPr>
        <p:spPr>
          <a:xfrm>
            <a:off x="274320" y="3496945"/>
            <a:ext cx="847725"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D1</a:t>
            </a:r>
            <a:endParaRPr lang="pt-BR" altLang="en-US" sz="2800" baseline="-25000">
              <a:latin typeface="Symbol" panose="05050102010706020507" charset="0"/>
              <a:cs typeface="Symbol" panose="05050102010706020507" charset="0"/>
            </a:endParaRPr>
          </a:p>
        </p:txBody>
      </p:sp>
      <mc:AlternateContent xmlns:mc="http://schemas.openxmlformats.org/markup-compatibility/2006">
        <mc:Choice xmlns:a14="http://schemas.microsoft.com/office/drawing/2010/main" Requires="a14">
          <p:sp>
            <p:nvSpPr>
              <p:cNvPr id="32" name="Caixa de Texto 31"/>
              <p:cNvSpPr txBox="1"/>
              <p:nvPr/>
            </p:nvSpPr>
            <p:spPr>
              <a:xfrm>
                <a:off x="4652010" y="1614170"/>
                <a:ext cx="7115175" cy="238061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𝑽</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𝑫</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𝟏</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𝒏</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𝟏</m:t>
                          </m:r>
                        </m:sub>
                      </m:sSub>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𝑼</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𝑻</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𝒍𝒏</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𝟏</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𝑺</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𝟏</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oMath>
                  </m:oMathPara>
                </a14:m>
                <a:endParaRPr lang="en-US" altLang="pt-BR" sz="3200" b="1" i="1" dirty="0" smtClean="0">
                  <a:solidFill>
                    <a:schemeClr val="tx1"/>
                  </a:solidFill>
                  <a:latin typeface="Cambria Math" panose="02040503050406030204" pitchFamily="18" charset="0"/>
                  <a:cs typeface="Cambria Math" panose="02040503050406030204" pitchFamily="18" charset="0"/>
                  <a:sym typeface="+mn-ea"/>
                </a:endParaRPr>
              </a:p>
              <a:p>
                <a:pPr algn="l"/>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𝑽</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𝑫</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𝟐</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𝒏</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𝟐</m:t>
                          </m:r>
                        </m:sub>
                      </m:sSub>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𝑼</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𝑻</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𝒍𝒏</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𝟐</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𝑺</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𝟐</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oMath>
                  </m:oMathPara>
                </a14:m>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a:r>
                  <a:rPr lang="pt-BR" sz="3200" b="1" dirty="0" smtClean="0">
                    <a:solidFill>
                      <a:schemeClr val="tx1"/>
                    </a:solidFill>
                    <a:latin typeface="Comic Sans MS" panose="030F0702030302020204" pitchFamily="66" charset="0"/>
                    <a:cs typeface="Comic Sans MS" panose="030F0702030302020204" pitchFamily="66" charset="0"/>
                    <a:sym typeface="+mn-ea"/>
                  </a:rPr>
                  <a:t>Considerando os dois diodos iguais, n</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1</a:t>
                </a:r>
                <a:r>
                  <a:rPr lang="pt-BR" sz="3200" b="1" dirty="0" smtClean="0">
                    <a:solidFill>
                      <a:schemeClr val="tx1"/>
                    </a:solidFill>
                    <a:latin typeface="Comic Sans MS" panose="030F0702030302020204" pitchFamily="66" charset="0"/>
                    <a:cs typeface="Comic Sans MS" panose="030F0702030302020204" pitchFamily="66" charset="0"/>
                    <a:sym typeface="+mn-ea"/>
                  </a:rPr>
                  <a:t>=n</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2</a:t>
                </a:r>
                <a:r>
                  <a:rPr lang="pt-BR" sz="3200" b="1" dirty="0" smtClean="0">
                    <a:solidFill>
                      <a:schemeClr val="tx1"/>
                    </a:solidFill>
                    <a:latin typeface="Comic Sans MS" panose="030F0702030302020204" pitchFamily="66" charset="0"/>
                    <a:cs typeface="Comic Sans MS" panose="030F0702030302020204" pitchFamily="66" charset="0"/>
                    <a:sym typeface="+mn-ea"/>
                  </a:rPr>
                  <a:t> e I</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S1</a:t>
                </a:r>
                <a:r>
                  <a:rPr lang="pt-BR" sz="3200" b="1" dirty="0" smtClean="0">
                    <a:solidFill>
                      <a:schemeClr val="tx1"/>
                    </a:solidFill>
                    <a:latin typeface="Comic Sans MS" panose="030F0702030302020204" pitchFamily="66" charset="0"/>
                    <a:cs typeface="Comic Sans MS" panose="030F0702030302020204" pitchFamily="66" charset="0"/>
                    <a:sym typeface="+mn-ea"/>
                  </a:rPr>
                  <a:t>=I</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S2</a:t>
                </a:r>
                <a:r>
                  <a:rPr lang="pt-BR" sz="3200" b="1" dirty="0" smtClean="0">
                    <a:solidFill>
                      <a:schemeClr val="tx1"/>
                    </a:solidFill>
                    <a:latin typeface="Comic Sans MS" panose="030F0702030302020204" pitchFamily="66" charset="0"/>
                    <a:cs typeface="Comic Sans MS" panose="030F0702030302020204" pitchFamily="66" charset="0"/>
                    <a:sym typeface="+mn-ea"/>
                  </a:rPr>
                  <a:t>, podemos escrever</a:t>
                </a:r>
                <a:endParaRPr lang="en-US" altLang="pt-BR" sz="3200" b="1" i="1" dirty="0" smtClean="0">
                  <a:solidFill>
                    <a:schemeClr val="tx1"/>
                  </a:solidFill>
                  <a:latin typeface="Cambria Math" panose="02040503050406030204" pitchFamily="18" charset="0"/>
                  <a:cs typeface="Cambria Math" panose="02040503050406030204" pitchFamily="18" charset="0"/>
                  <a:sym typeface="+mn-ea"/>
                </a:endParaRPr>
              </a:p>
              <a:p>
                <a:pPr algn="l"/>
                <a:endPar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endParaRPr>
              </a:p>
            </p:txBody>
          </p:sp>
        </mc:Choice>
        <mc:Fallback>
          <p:sp>
            <p:nvSpPr>
              <p:cNvPr id="32" name="Caixa de Texto 31"/>
              <p:cNvSpPr txBox="1">
                <a:spLocks noRot="1" noChangeAspect="1" noMove="1" noResize="1" noEditPoints="1" noAdjustHandles="1" noChangeArrowheads="1" noChangeShapeType="1" noTextEdit="1"/>
              </p:cNvSpPr>
              <p:nvPr/>
            </p:nvSpPr>
            <p:spPr>
              <a:xfrm>
                <a:off x="4652010" y="1614170"/>
                <a:ext cx="7115175" cy="2380615"/>
              </a:xfrm>
              <a:prstGeom prst="rect">
                <a:avLst/>
              </a:prstGeom>
              <a:blipFill rotWithShape="1">
                <a:blip r:embed="rId1"/>
                <a:stretch>
                  <a:fillRect b="-587"/>
                </a:stretch>
              </a:blipFill>
            </p:spPr>
            <p:txBody>
              <a:bodyPr/>
              <a:lstStyle/>
              <a:p>
                <a:r>
                  <a:rPr lang="pt-BR" altLang="en-US">
                    <a:noFill/>
                  </a:rPr>
                  <a:t> </a:t>
                </a:r>
              </a:p>
            </p:txBody>
          </p:sp>
        </mc:Fallback>
      </mc:AlternateContent>
      <p:cxnSp>
        <p:nvCxnSpPr>
          <p:cNvPr id="33" name="Conector Reto 32"/>
          <p:cNvCxnSpPr/>
          <p:nvPr/>
        </p:nvCxnSpPr>
        <p:spPr>
          <a:xfrm flipV="1">
            <a:off x="1629410" y="3360420"/>
            <a:ext cx="437515" cy="1460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H="1" flipV="1">
            <a:off x="2846070" y="3367405"/>
            <a:ext cx="437515" cy="1460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35" name="Forma livre 34"/>
          <p:cNvSpPr/>
          <p:nvPr/>
        </p:nvSpPr>
        <p:spPr>
          <a:xfrm rot="16200000">
            <a:off x="2311400" y="2760345"/>
            <a:ext cx="354965" cy="844550"/>
          </a:xfrm>
          <a:custGeom>
            <a:avLst/>
            <a:gdLst>
              <a:gd name="connisteX0" fmla="*/ 0 w 355151"/>
              <a:gd name="connsiteY0" fmla="*/ 844550 h 844550"/>
              <a:gd name="connisteX1" fmla="*/ 286385 w 355151"/>
              <a:gd name="connsiteY1" fmla="*/ 648335 h 844550"/>
              <a:gd name="connisteX2" fmla="*/ 332105 w 355151"/>
              <a:gd name="connsiteY2" fmla="*/ 210820 h 844550"/>
              <a:gd name="connisteX3" fmla="*/ 60325 w 355151"/>
              <a:gd name="connsiteY3" fmla="*/ 0 h 844550"/>
            </a:gdLst>
            <a:ahLst/>
            <a:cxnLst>
              <a:cxn ang="0">
                <a:pos x="connisteX0" y="connsiteY0"/>
              </a:cxn>
              <a:cxn ang="0">
                <a:pos x="connisteX1" y="connsiteY1"/>
              </a:cxn>
              <a:cxn ang="0">
                <a:pos x="connisteX2" y="connsiteY2"/>
              </a:cxn>
              <a:cxn ang="0">
                <a:pos x="connisteX3" y="connsiteY3"/>
              </a:cxn>
            </a:cxnLst>
            <a:rect l="l" t="t" r="r" b="b"/>
            <a:pathLst>
              <a:path w="355151" h="844550">
                <a:moveTo>
                  <a:pt x="0" y="844550"/>
                </a:moveTo>
                <a:cubicBezTo>
                  <a:pt x="56515" y="814070"/>
                  <a:pt x="219710" y="775335"/>
                  <a:pt x="286385" y="648335"/>
                </a:cubicBezTo>
                <a:cubicBezTo>
                  <a:pt x="353060" y="521335"/>
                  <a:pt x="377190" y="340360"/>
                  <a:pt x="332105" y="210820"/>
                </a:cubicBezTo>
                <a:cubicBezTo>
                  <a:pt x="287020" y="81280"/>
                  <a:pt x="115570" y="33655"/>
                  <a:pt x="60325" y="0"/>
                </a:cubicBezTo>
              </a:path>
            </a:pathLst>
          </a:custGeom>
          <a:noFill/>
          <a:ln w="0">
            <a:solidFill>
              <a:schemeClr val="tx1"/>
            </a:solidFill>
            <a:prstDash val="dash"/>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6" name="Caixa de Texto 35"/>
          <p:cNvSpPr txBox="1"/>
          <p:nvPr/>
        </p:nvSpPr>
        <p:spPr>
          <a:xfrm>
            <a:off x="2223770" y="3168015"/>
            <a:ext cx="530225"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V</a:t>
            </a:r>
            <a:endParaRPr lang="pt-BR" altLang="en-US" sz="2800" baseline="-25000">
              <a:latin typeface="Symbol" panose="05050102010706020507" charset="0"/>
              <a:cs typeface="Symbol" panose="05050102010706020507" charset="0"/>
            </a:endParaRPr>
          </a:p>
        </p:txBody>
      </p:sp>
      <mc:AlternateContent xmlns:mc="http://schemas.openxmlformats.org/markup-compatibility/2006">
        <mc:Choice xmlns:a14="http://schemas.microsoft.com/office/drawing/2010/main" Requires="a14">
          <p:sp>
            <p:nvSpPr>
              <p:cNvPr id="37" name="Caixa de Texto 36"/>
              <p:cNvSpPr txBox="1"/>
              <p:nvPr/>
            </p:nvSpPr>
            <p:spPr>
              <a:xfrm>
                <a:off x="1629410" y="4479925"/>
                <a:ext cx="9457690" cy="1748790"/>
              </a:xfrm>
              <a:prstGeom prst="rect">
                <a:avLst/>
              </a:prstGeom>
              <a:noFill/>
            </p:spPr>
            <p:txBody>
              <a:bodyPr wrap="square" rtlCol="0" anchor="t">
                <a:spAutoFit/>
              </a:bodyPr>
              <a:lstStyle/>
              <a:p>
                <a:pPr algn="l" fontAlgn="auto">
                  <a:spcAft>
                    <a:spcPts val="1200"/>
                  </a:spcAft>
                </a:pPr>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𝑽</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 </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𝑽</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𝑫</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𝟏</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 </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𝑽</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𝑫</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𝟐</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𝒏</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𝑼</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𝑻</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𝒍𝒏</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𝟏</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𝑺</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𝒍𝒏</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𝟐</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𝑺</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oMath>
                  </m:oMathPara>
                </a14:m>
                <a:endParaRPr lang="en-US" altLang="pt-BR" sz="3200" b="1" i="1" dirty="0" smtClean="0">
                  <a:solidFill>
                    <a:schemeClr val="tx1"/>
                  </a:solidFill>
                  <a:latin typeface="Cambria Math" panose="02040503050406030204" pitchFamily="18" charset="0"/>
                  <a:cs typeface="Cambria Math" panose="02040503050406030204" pitchFamily="18" charset="0"/>
                  <a:sym typeface="+mn-ea"/>
                </a:endParaRPr>
              </a:p>
              <a:p>
                <a:pPr algn="l" fontAlgn="auto">
                  <a:spcBef>
                    <a:spcPts val="1800"/>
                  </a:spcBef>
                  <a:spcAft>
                    <a:spcPts val="0"/>
                  </a:spcAft>
                </a:pPr>
                <a14:m>
                  <m:oMathPara xmlns:m="http://schemas.openxmlformats.org/officeDocument/2006/math">
                    <m:oMathParaPr>
                      <m:jc m:val="centerGroup"/>
                    </m:oMathParaPr>
                    <m:oMath xmlns:m="http://schemas.openxmlformats.org/officeDocument/2006/math">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𝑽</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𝒏</m:t>
                      </m:r>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sSubPr>
                        <m:e>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𝑼</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𝑻</m:t>
                              </m:r>
                            </m:sub>
                          </m:s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𝒍𝒏</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𝑰</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𝟏</m:t>
                          </m:r>
                        </m:sub>
                      </m:s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𝑰</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𝟐</m:t>
                          </m:r>
                        </m:sub>
                      </m:s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𝒏</m:t>
                      </m:r>
                      <m:f>
                        <m:f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fPr>
                        <m:num>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𝒌𝑻</m:t>
                          </m:r>
                        </m:num>
                        <m:den>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𝒒</m:t>
                          </m:r>
                        </m:den>
                      </m:f>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𝒍𝒏</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𝑰</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𝟏</m:t>
                          </m:r>
                        </m:sub>
                      </m:s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𝑰</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𝟐</m:t>
                          </m:r>
                        </m:sub>
                      </m:s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oMath>
                  </m:oMathPara>
                </a14:m>
                <a:endParaRPr lang="en-US" altLang="pt-BR" sz="3200" b="1" i="1" baseline="-25000"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endParaRPr>
              </a:p>
            </p:txBody>
          </p:sp>
        </mc:Choice>
        <mc:Fallback>
          <p:sp>
            <p:nvSpPr>
              <p:cNvPr id="37" name="Caixa de Texto 36"/>
              <p:cNvSpPr txBox="1">
                <a:spLocks noRot="1" noChangeAspect="1" noMove="1" noResize="1" noEditPoints="1" noAdjustHandles="1" noChangeArrowheads="1" noChangeShapeType="1" noTextEdit="1"/>
              </p:cNvSpPr>
              <p:nvPr/>
            </p:nvSpPr>
            <p:spPr>
              <a:xfrm>
                <a:off x="1629410" y="4479925"/>
                <a:ext cx="9457690" cy="1748790"/>
              </a:xfrm>
              <a:prstGeom prst="rect">
                <a:avLst/>
              </a:prstGeom>
              <a:blipFill rotWithShape="1">
                <a:blip r:embed="rId2"/>
                <a:stretch>
                  <a:fillRect b="-1126"/>
                </a:stretch>
              </a:blipFill>
            </p:spPr>
            <p:txBody>
              <a:bodyPr/>
              <a:lstStyle/>
              <a:p>
                <a:r>
                  <a:rPr lang="pt-BR" altLang="en-US">
                    <a:noFill/>
                  </a:rPr>
                  <a:t> </a:t>
                </a:r>
              </a:p>
            </p:txBody>
          </p:sp>
        </mc:Fallback>
      </mc:AlternateContent>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8" name="Caixa de Texto 27"/>
          <p:cNvSpPr txBox="1"/>
          <p:nvPr/>
        </p:nvSpPr>
        <p:spPr>
          <a:xfrm>
            <a:off x="424815" y="656590"/>
            <a:ext cx="11342370" cy="1076325"/>
          </a:xfrm>
          <a:prstGeom prst="rect">
            <a:avLst/>
          </a:prstGeom>
          <a:noFill/>
        </p:spPr>
        <p:txBody>
          <a:bodyPr wrap="square" rtlCol="0" anchor="t">
            <a:spAutoFit/>
          </a:bodyPr>
          <a:lstStyle/>
          <a:p>
            <a:pPr algn="l"/>
            <a:r>
              <a:rPr lang="pt-BR" sz="3200" b="1" dirty="0" smtClean="0">
                <a:solidFill>
                  <a:srgbClr val="C00000"/>
                </a:solidFill>
                <a:latin typeface="Comic Sans MS" panose="030F0702030302020204" pitchFamily="66" charset="0"/>
                <a:cs typeface="Comic Sans MS" panose="030F0702030302020204" pitchFamily="66" charset="0"/>
                <a:sym typeface="+mn-ea"/>
              </a:rPr>
              <a:t>Curvas do diodo com temperatura</a:t>
            </a:r>
            <a:endParaRPr lang="pt-BR" sz="3200" b="1" dirty="0" smtClean="0">
              <a:solidFill>
                <a:srgbClr val="C00000"/>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altLang="en-US" sz="3200" dirty="0" smtClean="0">
                <a:solidFill>
                  <a:schemeClr val="tx1"/>
                </a:solidFill>
                <a:latin typeface="Comic Sans MS" panose="030F0702030302020204" pitchFamily="66" charset="0"/>
                <a:cs typeface="Comic Sans MS" panose="030F0702030302020204" pitchFamily="66" charset="0"/>
                <a:sym typeface="+mn-ea"/>
              </a:rPr>
              <a:t>Maior a temperatura, maior a corrente</a:t>
            </a:r>
            <a:endParaRPr lang="pt-BR" altLang="en-US" sz="3200" dirty="0" smtClean="0">
              <a:solidFill>
                <a:schemeClr val="tx1"/>
              </a:solidFill>
              <a:latin typeface="Comic Sans MS" panose="030F0702030302020204" pitchFamily="66" charset="0"/>
              <a:cs typeface="Comic Sans MS" panose="030F0702030302020204" pitchFamily="66" charset="0"/>
              <a:sym typeface="+mn-ea"/>
            </a:endParaRPr>
          </a:p>
        </p:txBody>
      </p:sp>
      <p:pic>
        <p:nvPicPr>
          <p:cNvPr id="39" name="Imagem 38"/>
          <p:cNvPicPr>
            <a:picLocks noChangeAspect="1"/>
          </p:cNvPicPr>
          <p:nvPr/>
        </p:nvPicPr>
        <p:blipFill>
          <a:blip r:embed="rId1"/>
          <a:stretch>
            <a:fillRect/>
          </a:stretch>
        </p:blipFill>
        <p:spPr>
          <a:xfrm>
            <a:off x="2788920" y="1967230"/>
            <a:ext cx="6613525" cy="4603750"/>
          </a:xfrm>
          <a:prstGeom prst="rect">
            <a:avLst/>
          </a:prstGeom>
        </p:spPr>
      </p:pic>
      <p:cxnSp>
        <p:nvCxnSpPr>
          <p:cNvPr id="40" name="Conector de Seta Reta 39"/>
          <p:cNvCxnSpPr/>
          <p:nvPr/>
        </p:nvCxnSpPr>
        <p:spPr>
          <a:xfrm flipH="1" flipV="1">
            <a:off x="7709535" y="2273300"/>
            <a:ext cx="1418590" cy="14605"/>
          </a:xfrm>
          <a:prstGeom prst="straightConnector1">
            <a:avLst/>
          </a:prstGeom>
          <a:ln w="34925">
            <a:solidFill>
              <a:srgbClr val="C00000"/>
            </a:solidFill>
            <a:tailEnd type="triangle" w="lg" len="med"/>
          </a:ln>
        </p:spPr>
        <p:style>
          <a:lnRef idx="1">
            <a:schemeClr val="accent1"/>
          </a:lnRef>
          <a:fillRef idx="0">
            <a:schemeClr val="accent1"/>
          </a:fillRef>
          <a:effectRef idx="0">
            <a:schemeClr val="accent1"/>
          </a:effectRef>
          <a:fontRef idx="minor">
            <a:schemeClr val="tx1"/>
          </a:fontRef>
        </p:style>
      </p:cxnSp>
      <p:sp>
        <p:nvSpPr>
          <p:cNvPr id="41" name="Caixa de Texto 40"/>
          <p:cNvSpPr txBox="1"/>
          <p:nvPr/>
        </p:nvSpPr>
        <p:spPr>
          <a:xfrm>
            <a:off x="7709535" y="1581150"/>
            <a:ext cx="1749425" cy="706755"/>
          </a:xfrm>
          <a:prstGeom prst="rect">
            <a:avLst/>
          </a:prstGeom>
          <a:noFill/>
        </p:spPr>
        <p:txBody>
          <a:bodyPr wrap="square" rtlCol="0">
            <a:spAutoFit/>
          </a:bodyPr>
          <a:lstStyle/>
          <a:p>
            <a:pPr algn="ctr"/>
            <a:r>
              <a:rPr lang="pt-BR" altLang="en-US" sz="2000" b="1"/>
              <a:t>aumenta a temperatura</a:t>
            </a:r>
            <a:endParaRPr lang="pt-BR" altLang="en-US" sz="2000" b="1"/>
          </a:p>
        </p:txBody>
      </p:sp>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11" name="Conector Reto 10"/>
          <p:cNvCxnSpPr/>
          <p:nvPr/>
        </p:nvCxnSpPr>
        <p:spPr>
          <a:xfrm>
            <a:off x="1523365" y="3338830"/>
            <a:ext cx="7620" cy="194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Elipse 7"/>
          <p:cNvSpPr/>
          <p:nvPr/>
        </p:nvSpPr>
        <p:spPr>
          <a:xfrm>
            <a:off x="1195705" y="3442335"/>
            <a:ext cx="633730" cy="64897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23" name="Grupo 22"/>
          <p:cNvGrpSpPr/>
          <p:nvPr/>
        </p:nvGrpSpPr>
        <p:grpSpPr>
          <a:xfrm rot="16200000">
            <a:off x="1205230" y="5318125"/>
            <a:ext cx="620395" cy="453390"/>
            <a:chOff x="2587" y="5946"/>
            <a:chExt cx="4283" cy="2118"/>
          </a:xfrm>
        </p:grpSpPr>
        <p:cxnSp>
          <p:nvCxnSpPr>
            <p:cNvPr id="13"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riângulo isósceles 1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 name="Conector Reto 2"/>
          <p:cNvCxnSpPr/>
          <p:nvPr/>
        </p:nvCxnSpPr>
        <p:spPr>
          <a:xfrm>
            <a:off x="1511935" y="5808345"/>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flipV="1">
            <a:off x="1285875" y="6200775"/>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H="1" flipV="1">
            <a:off x="1511935" y="3098800"/>
            <a:ext cx="0" cy="257175"/>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7" name="Caixa de Texto 6"/>
          <p:cNvSpPr txBox="1"/>
          <p:nvPr/>
        </p:nvSpPr>
        <p:spPr>
          <a:xfrm>
            <a:off x="810260" y="3442335"/>
            <a:ext cx="546100" cy="521970"/>
          </a:xfrm>
          <a:prstGeom prst="rect">
            <a:avLst/>
          </a:prstGeom>
          <a:noFill/>
        </p:spPr>
        <p:txBody>
          <a:bodyPr wrap="square" rtlCol="0">
            <a:spAutoFit/>
          </a:bodyPr>
          <a:lstStyle/>
          <a:p>
            <a:r>
              <a:rPr lang="pt-BR" altLang="en-US" sz="2800">
                <a:latin typeface="Symbol" panose="05050102010706020507" charset="0"/>
                <a:cs typeface="Symbol" panose="05050102010706020507" charset="0"/>
              </a:rPr>
              <a:t>I</a:t>
            </a:r>
            <a:r>
              <a:rPr lang="pt-BR" altLang="en-US" sz="2800" baseline="-25000">
                <a:latin typeface="Symbol" panose="05050102010706020507" charset="0"/>
                <a:cs typeface="Symbol" panose="05050102010706020507" charset="0"/>
              </a:rPr>
              <a:t>1</a:t>
            </a:r>
            <a:endParaRPr lang="pt-BR" altLang="en-US" sz="2800" baseline="-25000">
              <a:latin typeface="Symbol" panose="05050102010706020507" charset="0"/>
              <a:cs typeface="Symbol" panose="05050102010706020507" charset="0"/>
            </a:endParaRPr>
          </a:p>
        </p:txBody>
      </p:sp>
      <p:cxnSp>
        <p:nvCxnSpPr>
          <p:cNvPr id="9" name="Conector de Seta Reta 8"/>
          <p:cNvCxnSpPr/>
          <p:nvPr/>
        </p:nvCxnSpPr>
        <p:spPr>
          <a:xfrm flipH="1">
            <a:off x="1512570" y="3528695"/>
            <a:ext cx="14605" cy="504000"/>
          </a:xfrm>
          <a:prstGeom prst="straightConnector1">
            <a:avLst/>
          </a:prstGeom>
          <a:ln w="22225">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H="1">
            <a:off x="3153410" y="3292475"/>
            <a:ext cx="0" cy="20085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Elipse 15"/>
          <p:cNvSpPr/>
          <p:nvPr/>
        </p:nvSpPr>
        <p:spPr>
          <a:xfrm>
            <a:off x="2831465" y="3410585"/>
            <a:ext cx="633730" cy="64897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17" name="Grupo 16"/>
          <p:cNvGrpSpPr/>
          <p:nvPr/>
        </p:nvGrpSpPr>
        <p:grpSpPr>
          <a:xfrm rot="16200000">
            <a:off x="2841625" y="5330190"/>
            <a:ext cx="620395" cy="453390"/>
            <a:chOff x="2587" y="5946"/>
            <a:chExt cx="4283" cy="2118"/>
          </a:xfrm>
        </p:grpSpPr>
        <p:cxnSp>
          <p:nvCxnSpPr>
            <p:cNvPr id="18" name="Conector Reto 17"/>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riângulo isósceles 18"/>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0" name="Conector Reto 19"/>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1" name="Conector Reto 20"/>
          <p:cNvCxnSpPr/>
          <p:nvPr/>
        </p:nvCxnSpPr>
        <p:spPr>
          <a:xfrm>
            <a:off x="3163570" y="5820410"/>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flipV="1">
            <a:off x="2921635" y="6212840"/>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de Seta Reta 23"/>
          <p:cNvCxnSpPr/>
          <p:nvPr/>
        </p:nvCxnSpPr>
        <p:spPr>
          <a:xfrm flipH="1" flipV="1">
            <a:off x="3163570" y="3067050"/>
            <a:ext cx="0" cy="257175"/>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25" name="Caixa de Texto 24"/>
          <p:cNvSpPr txBox="1"/>
          <p:nvPr/>
        </p:nvSpPr>
        <p:spPr>
          <a:xfrm>
            <a:off x="3465195" y="3479165"/>
            <a:ext cx="546100" cy="521970"/>
          </a:xfrm>
          <a:prstGeom prst="rect">
            <a:avLst/>
          </a:prstGeom>
          <a:noFill/>
        </p:spPr>
        <p:txBody>
          <a:bodyPr wrap="square" rtlCol="0">
            <a:spAutoFit/>
          </a:bodyPr>
          <a:lstStyle/>
          <a:p>
            <a:r>
              <a:rPr lang="pt-BR" altLang="en-US" sz="2800">
                <a:latin typeface="Symbol" panose="05050102010706020507" charset="0"/>
                <a:cs typeface="Symbol" panose="05050102010706020507" charset="0"/>
              </a:rPr>
              <a:t>I</a:t>
            </a:r>
            <a:r>
              <a:rPr lang="pt-BR" altLang="en-US" sz="2800" baseline="-25000">
                <a:latin typeface="Symbol" panose="05050102010706020507" charset="0"/>
                <a:cs typeface="Symbol" panose="05050102010706020507" charset="0"/>
              </a:rPr>
              <a:t>2</a:t>
            </a:r>
            <a:endParaRPr lang="pt-BR" altLang="en-US" sz="2800" baseline="-25000">
              <a:latin typeface="Symbol" panose="05050102010706020507" charset="0"/>
              <a:cs typeface="Symbol" panose="05050102010706020507" charset="0"/>
            </a:endParaRPr>
          </a:p>
        </p:txBody>
      </p:sp>
      <p:cxnSp>
        <p:nvCxnSpPr>
          <p:cNvPr id="26" name="Conector de Seta Reta 25"/>
          <p:cNvCxnSpPr/>
          <p:nvPr/>
        </p:nvCxnSpPr>
        <p:spPr>
          <a:xfrm flipH="1">
            <a:off x="3148330" y="3496945"/>
            <a:ext cx="14605" cy="504000"/>
          </a:xfrm>
          <a:prstGeom prst="straightConnector1">
            <a:avLst/>
          </a:prstGeom>
          <a:ln w="22225">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27" name="Forma livre 26"/>
          <p:cNvSpPr/>
          <p:nvPr/>
        </p:nvSpPr>
        <p:spPr>
          <a:xfrm>
            <a:off x="3328670" y="5241290"/>
            <a:ext cx="354965" cy="844550"/>
          </a:xfrm>
          <a:custGeom>
            <a:avLst/>
            <a:gdLst>
              <a:gd name="connisteX0" fmla="*/ 0 w 355151"/>
              <a:gd name="connsiteY0" fmla="*/ 844550 h 844550"/>
              <a:gd name="connisteX1" fmla="*/ 286385 w 355151"/>
              <a:gd name="connsiteY1" fmla="*/ 648335 h 844550"/>
              <a:gd name="connisteX2" fmla="*/ 332105 w 355151"/>
              <a:gd name="connsiteY2" fmla="*/ 210820 h 844550"/>
              <a:gd name="connisteX3" fmla="*/ 60325 w 355151"/>
              <a:gd name="connsiteY3" fmla="*/ 0 h 844550"/>
            </a:gdLst>
            <a:ahLst/>
            <a:cxnLst>
              <a:cxn ang="0">
                <a:pos x="connisteX0" y="connsiteY0"/>
              </a:cxn>
              <a:cxn ang="0">
                <a:pos x="connisteX1" y="connsiteY1"/>
              </a:cxn>
              <a:cxn ang="0">
                <a:pos x="connisteX2" y="connsiteY2"/>
              </a:cxn>
              <a:cxn ang="0">
                <a:pos x="connisteX3" y="connsiteY3"/>
              </a:cxn>
            </a:cxnLst>
            <a:rect l="l" t="t" r="r" b="b"/>
            <a:pathLst>
              <a:path w="355151" h="844550">
                <a:moveTo>
                  <a:pt x="0" y="844550"/>
                </a:moveTo>
                <a:cubicBezTo>
                  <a:pt x="56515" y="814070"/>
                  <a:pt x="219710" y="775335"/>
                  <a:pt x="286385" y="648335"/>
                </a:cubicBezTo>
                <a:cubicBezTo>
                  <a:pt x="353060" y="521335"/>
                  <a:pt x="377190" y="340360"/>
                  <a:pt x="332105" y="210820"/>
                </a:cubicBezTo>
                <a:cubicBezTo>
                  <a:pt x="287020" y="81280"/>
                  <a:pt x="115570" y="33655"/>
                  <a:pt x="60325" y="0"/>
                </a:cubicBezTo>
              </a:path>
            </a:pathLst>
          </a:custGeom>
          <a:noFill/>
          <a:ln w="15875">
            <a:solidFill>
              <a:schemeClr val="tx1"/>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Forma livre 28"/>
          <p:cNvSpPr/>
          <p:nvPr/>
        </p:nvSpPr>
        <p:spPr>
          <a:xfrm flipH="1">
            <a:off x="1001395" y="5123180"/>
            <a:ext cx="354965" cy="844550"/>
          </a:xfrm>
          <a:custGeom>
            <a:avLst/>
            <a:gdLst>
              <a:gd name="connisteX0" fmla="*/ 0 w 355151"/>
              <a:gd name="connsiteY0" fmla="*/ 844550 h 844550"/>
              <a:gd name="connisteX1" fmla="*/ 286385 w 355151"/>
              <a:gd name="connsiteY1" fmla="*/ 648335 h 844550"/>
              <a:gd name="connisteX2" fmla="*/ 332105 w 355151"/>
              <a:gd name="connsiteY2" fmla="*/ 210820 h 844550"/>
              <a:gd name="connisteX3" fmla="*/ 60325 w 355151"/>
              <a:gd name="connsiteY3" fmla="*/ 0 h 844550"/>
            </a:gdLst>
            <a:ahLst/>
            <a:cxnLst>
              <a:cxn ang="0">
                <a:pos x="connisteX0" y="connsiteY0"/>
              </a:cxn>
              <a:cxn ang="0">
                <a:pos x="connisteX1" y="connsiteY1"/>
              </a:cxn>
              <a:cxn ang="0">
                <a:pos x="connisteX2" y="connsiteY2"/>
              </a:cxn>
              <a:cxn ang="0">
                <a:pos x="connisteX3" y="connsiteY3"/>
              </a:cxn>
            </a:cxnLst>
            <a:rect l="l" t="t" r="r" b="b"/>
            <a:pathLst>
              <a:path w="355151" h="844550">
                <a:moveTo>
                  <a:pt x="0" y="844550"/>
                </a:moveTo>
                <a:cubicBezTo>
                  <a:pt x="56515" y="814070"/>
                  <a:pt x="219710" y="775335"/>
                  <a:pt x="286385" y="648335"/>
                </a:cubicBezTo>
                <a:cubicBezTo>
                  <a:pt x="353060" y="521335"/>
                  <a:pt x="377190" y="340360"/>
                  <a:pt x="332105" y="210820"/>
                </a:cubicBezTo>
                <a:cubicBezTo>
                  <a:pt x="287020" y="81280"/>
                  <a:pt x="115570" y="33655"/>
                  <a:pt x="60325" y="0"/>
                </a:cubicBezTo>
              </a:path>
            </a:pathLst>
          </a:custGeom>
          <a:noFill/>
          <a:ln w="15875">
            <a:solidFill>
              <a:schemeClr val="tx1"/>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0" name="Caixa de Texto 29"/>
          <p:cNvSpPr txBox="1"/>
          <p:nvPr/>
        </p:nvSpPr>
        <p:spPr>
          <a:xfrm>
            <a:off x="3619500" y="5295900"/>
            <a:ext cx="847725"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D</a:t>
            </a:r>
            <a:r>
              <a:rPr lang="pt-BR" altLang="en-US" sz="2800" baseline="-25000">
                <a:latin typeface="Symbol" panose="05050102010706020507" charset="0"/>
                <a:cs typeface="Symbol" panose="05050102010706020507" charset="0"/>
              </a:rPr>
              <a:t>2</a:t>
            </a:r>
            <a:endParaRPr lang="pt-BR" altLang="en-US" sz="2800" baseline="-25000">
              <a:latin typeface="Symbol" panose="05050102010706020507" charset="0"/>
              <a:cs typeface="Symbol" panose="05050102010706020507" charset="0"/>
            </a:endParaRPr>
          </a:p>
        </p:txBody>
      </p:sp>
      <p:cxnSp>
        <p:nvCxnSpPr>
          <p:cNvPr id="33" name="Conector Reto 32"/>
          <p:cNvCxnSpPr/>
          <p:nvPr/>
        </p:nvCxnSpPr>
        <p:spPr>
          <a:xfrm flipV="1">
            <a:off x="1493520" y="5036820"/>
            <a:ext cx="437515" cy="1460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V="1">
            <a:off x="3143885" y="4178300"/>
            <a:ext cx="437515" cy="1460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36" name="Caixa de Texto 35"/>
          <p:cNvSpPr txBox="1"/>
          <p:nvPr/>
        </p:nvSpPr>
        <p:spPr>
          <a:xfrm>
            <a:off x="7254875" y="4098925"/>
            <a:ext cx="794385"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0</a:t>
            </a:r>
            <a:endParaRPr lang="pt-BR" altLang="en-US" sz="2800" baseline="-25000">
              <a:latin typeface="Comic Sans MS" panose="030F0702030302020204" pitchFamily="66" charset="0"/>
              <a:cs typeface="Comic Sans MS" panose="030F0702030302020204" pitchFamily="66" charset="0"/>
            </a:endParaRPr>
          </a:p>
        </p:txBody>
      </p:sp>
      <p:grpSp>
        <p:nvGrpSpPr>
          <p:cNvPr id="28" name="Grupo 27"/>
          <p:cNvGrpSpPr/>
          <p:nvPr/>
        </p:nvGrpSpPr>
        <p:grpSpPr>
          <a:xfrm>
            <a:off x="5194905" y="3763659"/>
            <a:ext cx="2639368" cy="1545271"/>
            <a:chOff x="1652545" y="3928976"/>
            <a:chExt cx="2639368" cy="1545271"/>
          </a:xfrm>
        </p:grpSpPr>
        <p:sp>
          <p:nvSpPr>
            <p:cNvPr id="10" name="Triângulo isósceles 9"/>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31" name="Conector Reto 30"/>
            <p:cNvCxnSpPr>
              <a:stCxn id="10" idx="0"/>
            </p:cNvCxnSpPr>
            <p:nvPr/>
          </p:nvCxnSpPr>
          <p:spPr>
            <a:xfrm flipV="1">
              <a:off x="3785287" y="4786387"/>
              <a:ext cx="506626" cy="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flipV="1">
              <a:off x="2026508" y="4353900"/>
              <a:ext cx="506626" cy="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flipV="1">
              <a:off x="2026508" y="5232945"/>
              <a:ext cx="506626" cy="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39"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41" name="Forma livre 40"/>
            <p:cNvSpPr/>
            <p:nvPr/>
          </p:nvSpPr>
          <p:spPr>
            <a:xfrm>
              <a:off x="2111015" y="4429356"/>
              <a:ext cx="375285" cy="713740"/>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42" name="Conector de Seta Reta 41"/>
            <p:cNvCxnSpPr/>
            <p:nvPr/>
          </p:nvCxnSpPr>
          <p:spPr>
            <a:xfrm>
              <a:off x="1652545" y="4460237"/>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43" name="CaixaDeTexto 15"/>
            <p:cNvSpPr txBox="1"/>
            <p:nvPr/>
          </p:nvSpPr>
          <p:spPr>
            <a:xfrm>
              <a:off x="1667048" y="3928976"/>
              <a:ext cx="817880" cy="460375"/>
            </a:xfrm>
            <a:prstGeom prst="rect">
              <a:avLst/>
            </a:prstGeom>
            <a:noFill/>
          </p:spPr>
          <p:txBody>
            <a:bodyPr wrap="square" rtlCol="0">
              <a:spAutoFit/>
            </a:bodyPr>
            <a:lstStyle/>
            <a:p>
              <a:r>
                <a:rPr lang="pt-BR" sz="2400" dirty="0" smtClean="0"/>
                <a:t>i</a:t>
              </a:r>
              <a:r>
                <a:rPr lang="pt-BR" sz="2400" baseline="-25000" dirty="0" smtClean="0"/>
                <a:t>01</a:t>
              </a:r>
              <a:endParaRPr lang="pt-BR" sz="2400" dirty="0"/>
            </a:p>
          </p:txBody>
        </p:sp>
      </p:grpSp>
      <p:grpSp>
        <p:nvGrpSpPr>
          <p:cNvPr id="44" name="Grupo 43"/>
          <p:cNvGrpSpPr/>
          <p:nvPr/>
        </p:nvGrpSpPr>
        <p:grpSpPr>
          <a:xfrm>
            <a:off x="6174675" y="3169941"/>
            <a:ext cx="1381894" cy="255373"/>
            <a:chOff x="4112743" y="3509451"/>
            <a:chExt cx="1381894" cy="255373"/>
          </a:xfrm>
        </p:grpSpPr>
        <p:cxnSp>
          <p:nvCxnSpPr>
            <p:cNvPr id="45" name="Conector Reto 44"/>
            <p:cNvCxnSpPr/>
            <p:nvPr/>
          </p:nvCxnSpPr>
          <p:spPr>
            <a:xfrm>
              <a:off x="4112743" y="3641125"/>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548985" y="3509451"/>
              <a:ext cx="476096" cy="255373"/>
            </a:xfrm>
            <a:prstGeom prst="rect">
              <a:avLst/>
            </a:prstGeom>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9" name="CaixaDeTexto 47"/>
          <p:cNvSpPr txBox="1"/>
          <p:nvPr/>
        </p:nvSpPr>
        <p:spPr>
          <a:xfrm>
            <a:off x="4674650" y="3604489"/>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50" name="CaixaDeTexto 48"/>
          <p:cNvSpPr txBox="1"/>
          <p:nvPr/>
        </p:nvSpPr>
        <p:spPr>
          <a:xfrm>
            <a:off x="6641415" y="2694473"/>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53" name="Conector Reto 52"/>
          <p:cNvCxnSpPr/>
          <p:nvPr/>
        </p:nvCxnSpPr>
        <p:spPr>
          <a:xfrm flipH="1" flipV="1">
            <a:off x="4986020" y="4187825"/>
            <a:ext cx="6394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4" name="Grupo 53"/>
          <p:cNvGrpSpPr/>
          <p:nvPr/>
        </p:nvGrpSpPr>
        <p:grpSpPr>
          <a:xfrm>
            <a:off x="4225225" y="4056401"/>
            <a:ext cx="1381894" cy="255373"/>
            <a:chOff x="4112743" y="3509451"/>
            <a:chExt cx="1381894" cy="255373"/>
          </a:xfrm>
        </p:grpSpPr>
        <p:cxnSp>
          <p:nvCxnSpPr>
            <p:cNvPr id="55" name="Conector Reto 54"/>
            <p:cNvCxnSpPr/>
            <p:nvPr/>
          </p:nvCxnSpPr>
          <p:spPr>
            <a:xfrm>
              <a:off x="4112743" y="3641125"/>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Retângulo 56"/>
            <p:cNvSpPr/>
            <p:nvPr/>
          </p:nvSpPr>
          <p:spPr>
            <a:xfrm>
              <a:off x="4548985" y="3509451"/>
              <a:ext cx="476096" cy="255373"/>
            </a:xfrm>
            <a:prstGeom prst="rect">
              <a:avLst/>
            </a:prstGeom>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3" name="Forma livre 72"/>
          <p:cNvSpPr/>
          <p:nvPr/>
        </p:nvSpPr>
        <p:spPr>
          <a:xfrm>
            <a:off x="5621020" y="3291840"/>
            <a:ext cx="656590"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9" name="Conector Reto 58"/>
          <p:cNvCxnSpPr/>
          <p:nvPr/>
        </p:nvCxnSpPr>
        <p:spPr>
          <a:xfrm>
            <a:off x="5471026" y="6438118"/>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Forma livre 68"/>
          <p:cNvSpPr/>
          <p:nvPr/>
        </p:nvSpPr>
        <p:spPr>
          <a:xfrm>
            <a:off x="7468870" y="3285490"/>
            <a:ext cx="365760" cy="1333500"/>
          </a:xfrm>
          <a:custGeom>
            <a:avLst/>
            <a:gdLst>
              <a:gd name="connisteX0" fmla="*/ 321310 w 321310"/>
              <a:gd name="connsiteY0" fmla="*/ 1363345 h 1363345"/>
              <a:gd name="connisteX1" fmla="*/ 321310 w 321310"/>
              <a:gd name="connsiteY1" fmla="*/ 5715 h 1363345"/>
              <a:gd name="connisteX2" fmla="*/ 0 w 321310"/>
              <a:gd name="connsiteY2" fmla="*/ 0 h 1363345"/>
            </a:gdLst>
            <a:ahLst/>
            <a:cxnLst>
              <a:cxn ang="0">
                <a:pos x="connisteX0" y="connsiteY0"/>
              </a:cxn>
              <a:cxn ang="0">
                <a:pos x="connisteX1" y="connsiteY1"/>
              </a:cxn>
              <a:cxn ang="0">
                <a:pos x="connisteX2" y="connsiteY2"/>
              </a:cxn>
            </a:cxnLst>
            <a:rect l="l" t="t" r="r" b="b"/>
            <a:pathLst>
              <a:path w="321310" h="1363345">
                <a:moveTo>
                  <a:pt x="321310" y="1363345"/>
                </a:moveTo>
                <a:lnTo>
                  <a:pt x="321310" y="5715"/>
                </a:lnTo>
                <a:lnTo>
                  <a:pt x="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72" name="Grupo 71"/>
          <p:cNvGrpSpPr/>
          <p:nvPr/>
        </p:nvGrpSpPr>
        <p:grpSpPr>
          <a:xfrm rot="5400000">
            <a:off x="4893880" y="5627391"/>
            <a:ext cx="1381894" cy="255373"/>
            <a:chOff x="4112743" y="3509451"/>
            <a:chExt cx="1381894" cy="255373"/>
          </a:xfrm>
        </p:grpSpPr>
        <p:cxnSp>
          <p:nvCxnSpPr>
            <p:cNvPr id="74" name="Conector Reto 73"/>
            <p:cNvCxnSpPr/>
            <p:nvPr/>
          </p:nvCxnSpPr>
          <p:spPr>
            <a:xfrm>
              <a:off x="4112743" y="3641125"/>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Retângulo 74"/>
            <p:cNvSpPr/>
            <p:nvPr/>
          </p:nvSpPr>
          <p:spPr>
            <a:xfrm>
              <a:off x="4548985" y="3509451"/>
              <a:ext cx="476096" cy="255373"/>
            </a:xfrm>
            <a:prstGeom prst="rect">
              <a:avLst/>
            </a:prstGeom>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76" name="Grupo 75"/>
          <p:cNvGrpSpPr/>
          <p:nvPr/>
        </p:nvGrpSpPr>
        <p:grpSpPr>
          <a:xfrm>
            <a:off x="4271580" y="4922541"/>
            <a:ext cx="1381894" cy="255373"/>
            <a:chOff x="4112743" y="3509451"/>
            <a:chExt cx="1381894" cy="255373"/>
          </a:xfrm>
        </p:grpSpPr>
        <p:cxnSp>
          <p:nvCxnSpPr>
            <p:cNvPr id="77" name="Conector Reto 76"/>
            <p:cNvCxnSpPr/>
            <p:nvPr/>
          </p:nvCxnSpPr>
          <p:spPr>
            <a:xfrm>
              <a:off x="4112743" y="3641125"/>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Retângulo 77"/>
            <p:cNvSpPr/>
            <p:nvPr/>
          </p:nvSpPr>
          <p:spPr>
            <a:xfrm>
              <a:off x="4548985" y="3509451"/>
              <a:ext cx="476096" cy="255373"/>
            </a:xfrm>
            <a:prstGeom prst="rect">
              <a:avLst/>
            </a:prstGeom>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79" name="Conector Reto 78"/>
          <p:cNvCxnSpPr/>
          <p:nvPr/>
        </p:nvCxnSpPr>
        <p:spPr>
          <a:xfrm>
            <a:off x="3575685" y="4190365"/>
            <a:ext cx="9353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Conector Reto 79"/>
          <p:cNvCxnSpPr/>
          <p:nvPr/>
        </p:nvCxnSpPr>
        <p:spPr>
          <a:xfrm flipH="1">
            <a:off x="1974215" y="5064125"/>
            <a:ext cx="23844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Caixa de Texto 80"/>
          <p:cNvSpPr txBox="1"/>
          <p:nvPr/>
        </p:nvSpPr>
        <p:spPr>
          <a:xfrm>
            <a:off x="347980" y="5266690"/>
            <a:ext cx="847725"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D1</a:t>
            </a:r>
            <a:endParaRPr lang="pt-BR" altLang="en-US" sz="2800" baseline="-25000">
              <a:latin typeface="Symbol" panose="05050102010706020507" charset="0"/>
              <a:cs typeface="Symbol" panose="05050102010706020507" charset="0"/>
            </a:endParaRPr>
          </a:p>
        </p:txBody>
      </p:sp>
      <p:sp>
        <p:nvSpPr>
          <p:cNvPr id="82" name="CaixaDeTexto 47"/>
          <p:cNvSpPr txBox="1"/>
          <p:nvPr/>
        </p:nvSpPr>
        <p:spPr>
          <a:xfrm>
            <a:off x="4691795" y="5193259"/>
            <a:ext cx="448945" cy="460375"/>
          </a:xfrm>
          <a:prstGeom prst="rect">
            <a:avLst/>
          </a:prstGeom>
          <a:noFill/>
        </p:spPr>
        <p:txBody>
          <a:bodyPr wrap="none" rtlCol="0">
            <a:spAutoFit/>
          </a:bodyPr>
          <a:lstStyle/>
          <a:p>
            <a:r>
              <a:rPr lang="pt-BR" sz="2400" dirty="0"/>
              <a:t>R</a:t>
            </a:r>
            <a:r>
              <a:rPr lang="pt-BR" sz="2400" baseline="-25000" dirty="0"/>
              <a:t>3</a:t>
            </a:r>
            <a:endParaRPr lang="pt-BR" sz="2400" baseline="-25000" dirty="0"/>
          </a:p>
        </p:txBody>
      </p:sp>
      <p:sp>
        <p:nvSpPr>
          <p:cNvPr id="83" name="Caixa de Texto 82"/>
          <p:cNvSpPr txBox="1"/>
          <p:nvPr/>
        </p:nvSpPr>
        <p:spPr>
          <a:xfrm>
            <a:off x="5758180" y="5555615"/>
            <a:ext cx="557530" cy="460375"/>
          </a:xfrm>
          <a:prstGeom prst="rect">
            <a:avLst/>
          </a:prstGeom>
          <a:noFill/>
        </p:spPr>
        <p:txBody>
          <a:bodyPr wrap="square" rtlCol="0" anchor="t">
            <a:spAutoFit/>
          </a:bodyPr>
          <a:lstStyle/>
          <a:p>
            <a:r>
              <a:rPr lang="pt-BR" sz="2400" dirty="0" smtClean="0">
                <a:sym typeface="+mn-ea"/>
              </a:rPr>
              <a:t>R</a:t>
            </a:r>
            <a:r>
              <a:rPr lang="pt-BR" sz="2400" baseline="-25000" dirty="0" smtClean="0">
                <a:sym typeface="+mn-ea"/>
              </a:rPr>
              <a:t>4</a:t>
            </a:r>
            <a:endParaRPr lang="pt-BR" altLang="en-US" sz="2400" baseline="-25000" dirty="0" smtClean="0">
              <a:sym typeface="+mn-ea"/>
            </a:endParaRPr>
          </a:p>
        </p:txBody>
      </p:sp>
      <p:sp>
        <p:nvSpPr>
          <p:cNvPr id="84" name="Caixa de Texto 83"/>
          <p:cNvSpPr txBox="1"/>
          <p:nvPr/>
        </p:nvSpPr>
        <p:spPr>
          <a:xfrm>
            <a:off x="365760" y="656590"/>
            <a:ext cx="11342370" cy="2061210"/>
          </a:xfrm>
          <a:prstGeom prst="rect">
            <a:avLst/>
          </a:prstGeom>
          <a:noFill/>
        </p:spPr>
        <p:txBody>
          <a:bodyPr wrap="square" rtlCol="0" anchor="t">
            <a:spAutoFit/>
          </a:bodyPr>
          <a:lstStyle/>
          <a:p>
            <a:pPr algn="l"/>
            <a:r>
              <a:rPr lang="pt-BR" sz="3200" b="1" dirty="0" smtClean="0">
                <a:solidFill>
                  <a:srgbClr val="C00000"/>
                </a:solidFill>
                <a:latin typeface="Comic Sans MS" panose="030F0702030302020204" pitchFamily="66" charset="0"/>
                <a:cs typeface="Comic Sans MS" panose="030F0702030302020204" pitchFamily="66" charset="0"/>
                <a:sym typeface="+mn-ea"/>
              </a:rPr>
              <a:t>Circuito completo para medir temperatura (analisar)</a:t>
            </a:r>
            <a:endParaRPr lang="pt-BR" sz="3200" b="1" dirty="0" smtClean="0">
              <a:solidFill>
                <a:srgbClr val="C00000"/>
              </a:solidFill>
              <a:latin typeface="Comic Sans MS" panose="030F0702030302020204" pitchFamily="66" charset="0"/>
              <a:cs typeface="Comic Sans MS" panose="030F0702030302020204" pitchFamily="66" charset="0"/>
              <a:sym typeface="+mn-ea"/>
            </a:endParaRPr>
          </a:p>
          <a:p>
            <a:pPr algn="l"/>
            <a:r>
              <a:rPr lang="pt-BR" altLang="en-US" sz="3200" dirty="0" smtClean="0">
                <a:solidFill>
                  <a:schemeClr val="tx1"/>
                </a:solidFill>
                <a:latin typeface="Comic Sans MS" panose="030F0702030302020204" pitchFamily="66" charset="0"/>
                <a:cs typeface="Comic Sans MS" panose="030F0702030302020204" pitchFamily="66" charset="0"/>
                <a:sym typeface="+mn-ea"/>
              </a:rPr>
              <a:t>Considerar </a:t>
            </a:r>
            <a:endParaRPr lang="pt-BR" altLang="en-US" sz="3200" dirty="0" smtClean="0">
              <a:solidFill>
                <a:schemeClr val="tx1"/>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altLang="en-US" sz="3200" dirty="0" smtClean="0">
                <a:latin typeface="Comic Sans MS" panose="030F0702030302020204" pitchFamily="66" charset="0"/>
                <a:cs typeface="Comic Sans MS" panose="030F0702030302020204" pitchFamily="66" charset="0"/>
                <a:sym typeface="+mn-ea"/>
              </a:rPr>
              <a:t>i</a:t>
            </a:r>
            <a:r>
              <a:rPr lang="pt-BR" altLang="en-US" sz="3200" baseline="-25000" dirty="0" smtClean="0">
                <a:latin typeface="Comic Sans MS" panose="030F0702030302020204" pitchFamily="66" charset="0"/>
                <a:cs typeface="Comic Sans MS" panose="030F0702030302020204" pitchFamily="66" charset="0"/>
                <a:sym typeface="+mn-ea"/>
              </a:rPr>
              <a:t>01</a:t>
            </a:r>
            <a:r>
              <a:rPr lang="pt-BR" altLang="en-US" sz="3200" dirty="0" smtClean="0">
                <a:latin typeface="Comic Sans MS" panose="030F0702030302020204" pitchFamily="66" charset="0"/>
                <a:cs typeface="Comic Sans MS" panose="030F0702030302020204" pitchFamily="66" charset="0"/>
                <a:sym typeface="+mn-ea"/>
              </a:rPr>
              <a:t> e i</a:t>
            </a:r>
            <a:r>
              <a:rPr lang="pt-BR" altLang="en-US" sz="3200" baseline="-25000" dirty="0" smtClean="0">
                <a:latin typeface="Comic Sans MS" panose="030F0702030302020204" pitchFamily="66" charset="0"/>
                <a:cs typeface="Comic Sans MS" panose="030F0702030302020204" pitchFamily="66" charset="0"/>
                <a:sym typeface="+mn-ea"/>
              </a:rPr>
              <a:t>02</a:t>
            </a:r>
            <a:r>
              <a:rPr lang="pt-BR" altLang="en-US" sz="3200" dirty="0" smtClean="0">
                <a:solidFill>
                  <a:schemeClr val="tx1"/>
                </a:solidFill>
                <a:latin typeface="Comic Sans MS" panose="030F0702030302020204" pitchFamily="66" charset="0"/>
                <a:cs typeface="Comic Sans MS" panose="030F0702030302020204" pitchFamily="66" charset="0"/>
                <a:sym typeface="+mn-ea"/>
              </a:rPr>
              <a:t> « </a:t>
            </a:r>
            <a:r>
              <a:rPr lang="pt-BR" altLang="en-US" sz="3200" dirty="0" smtClean="0">
                <a:latin typeface="Comic Sans MS" panose="030F0702030302020204" pitchFamily="66" charset="0"/>
                <a:cs typeface="Comic Sans MS" panose="030F0702030302020204" pitchFamily="66" charset="0"/>
                <a:sym typeface="+mn-ea"/>
              </a:rPr>
              <a:t>I</a:t>
            </a:r>
            <a:r>
              <a:rPr lang="pt-BR" altLang="en-US" sz="3200" baseline="-25000" dirty="0" smtClean="0">
                <a:latin typeface="Comic Sans MS" panose="030F0702030302020204" pitchFamily="66" charset="0"/>
                <a:cs typeface="Comic Sans MS" panose="030F0702030302020204" pitchFamily="66" charset="0"/>
                <a:sym typeface="+mn-ea"/>
              </a:rPr>
              <a:t>1</a:t>
            </a:r>
            <a:r>
              <a:rPr lang="pt-BR" altLang="en-US" sz="3200" dirty="0" smtClean="0">
                <a:latin typeface="Comic Sans MS" panose="030F0702030302020204" pitchFamily="66" charset="0"/>
                <a:cs typeface="Comic Sans MS" panose="030F0702030302020204" pitchFamily="66" charset="0"/>
                <a:sym typeface="+mn-ea"/>
              </a:rPr>
              <a:t> e I</a:t>
            </a:r>
            <a:r>
              <a:rPr lang="pt-BR" altLang="en-US" sz="3200" baseline="-25000" dirty="0" smtClean="0">
                <a:latin typeface="Comic Sans MS" panose="030F0702030302020204" pitchFamily="66" charset="0"/>
                <a:cs typeface="Comic Sans MS" panose="030F0702030302020204" pitchFamily="66" charset="0"/>
                <a:sym typeface="+mn-ea"/>
              </a:rPr>
              <a:t>2</a:t>
            </a:r>
            <a:r>
              <a:rPr lang="pt-BR" altLang="en-US" sz="3200" dirty="0" smtClean="0">
                <a:latin typeface="Comic Sans MS" panose="030F0702030302020204" pitchFamily="66" charset="0"/>
                <a:cs typeface="Comic Sans MS" panose="030F0702030302020204" pitchFamily="66" charset="0"/>
                <a:sym typeface="+mn-ea"/>
              </a:rPr>
              <a:t> </a:t>
            </a:r>
            <a:endParaRPr lang="pt-BR" altLang="en-US" sz="3200" baseline="-25000" dirty="0" smtClean="0">
              <a:solidFill>
                <a:schemeClr val="tx1"/>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altLang="en-US" sz="3200" dirty="0" smtClean="0">
                <a:solidFill>
                  <a:schemeClr val="tx1"/>
                </a:solidFill>
                <a:latin typeface="Comic Sans MS" panose="030F0702030302020204" pitchFamily="66" charset="0"/>
                <a:cs typeface="Comic Sans MS" panose="030F0702030302020204" pitchFamily="66" charset="0"/>
                <a:sym typeface="+mn-ea"/>
              </a:rPr>
              <a:t>R</a:t>
            </a:r>
            <a:r>
              <a:rPr lang="pt-BR" altLang="en-US" sz="3200" baseline="-25000" dirty="0" smtClean="0">
                <a:solidFill>
                  <a:schemeClr val="tx1"/>
                </a:solidFill>
                <a:latin typeface="Comic Sans MS" panose="030F0702030302020204" pitchFamily="66" charset="0"/>
                <a:cs typeface="Comic Sans MS" panose="030F0702030302020204" pitchFamily="66" charset="0"/>
                <a:sym typeface="+mn-ea"/>
              </a:rPr>
              <a:t>4</a:t>
            </a:r>
            <a:r>
              <a:rPr lang="pt-BR" altLang="en-US" sz="3200" dirty="0" smtClean="0">
                <a:solidFill>
                  <a:schemeClr val="tx1"/>
                </a:solidFill>
                <a:latin typeface="Comic Sans MS" panose="030F0702030302020204" pitchFamily="66" charset="0"/>
                <a:cs typeface="Comic Sans MS" panose="030F0702030302020204" pitchFamily="66" charset="0"/>
                <a:sym typeface="+mn-ea"/>
              </a:rPr>
              <a:t>/R</a:t>
            </a:r>
            <a:r>
              <a:rPr lang="pt-BR" altLang="en-US" sz="3200" baseline="-25000" dirty="0" smtClean="0">
                <a:solidFill>
                  <a:schemeClr val="tx1"/>
                </a:solidFill>
                <a:latin typeface="Comic Sans MS" panose="030F0702030302020204" pitchFamily="66" charset="0"/>
                <a:cs typeface="Comic Sans MS" panose="030F0702030302020204" pitchFamily="66" charset="0"/>
                <a:sym typeface="+mn-ea"/>
              </a:rPr>
              <a:t>3</a:t>
            </a:r>
            <a:r>
              <a:rPr lang="pt-BR" altLang="en-US" sz="3200" dirty="0" smtClean="0">
                <a:solidFill>
                  <a:schemeClr val="tx1"/>
                </a:solidFill>
                <a:latin typeface="Comic Sans MS" panose="030F0702030302020204" pitchFamily="66" charset="0"/>
                <a:cs typeface="Comic Sans MS" panose="030F0702030302020204" pitchFamily="66" charset="0"/>
                <a:sym typeface="+mn-ea"/>
              </a:rPr>
              <a:t> = R</a:t>
            </a:r>
            <a:r>
              <a:rPr lang="pt-BR" altLang="en-US" sz="3200" baseline="-25000" dirty="0" smtClean="0">
                <a:solidFill>
                  <a:schemeClr val="tx1"/>
                </a:solidFill>
                <a:latin typeface="Comic Sans MS" panose="030F0702030302020204" pitchFamily="66" charset="0"/>
                <a:cs typeface="Comic Sans MS" panose="030F0702030302020204" pitchFamily="66" charset="0"/>
                <a:sym typeface="+mn-ea"/>
              </a:rPr>
              <a:t>2</a:t>
            </a:r>
            <a:r>
              <a:rPr lang="pt-BR" altLang="en-US" sz="3200" dirty="0" smtClean="0">
                <a:solidFill>
                  <a:schemeClr val="tx1"/>
                </a:solidFill>
                <a:latin typeface="Comic Sans MS" panose="030F0702030302020204" pitchFamily="66" charset="0"/>
                <a:cs typeface="Comic Sans MS" panose="030F0702030302020204" pitchFamily="66" charset="0"/>
                <a:sym typeface="+mn-ea"/>
              </a:rPr>
              <a:t>/R</a:t>
            </a:r>
            <a:r>
              <a:rPr lang="pt-BR" altLang="en-US" sz="3200" baseline="-25000" dirty="0" smtClean="0">
                <a:solidFill>
                  <a:schemeClr val="tx1"/>
                </a:solidFill>
                <a:latin typeface="Comic Sans MS" panose="030F0702030302020204" pitchFamily="66" charset="0"/>
                <a:cs typeface="Comic Sans MS" panose="030F0702030302020204" pitchFamily="66" charset="0"/>
                <a:sym typeface="+mn-ea"/>
              </a:rPr>
              <a:t>1</a:t>
            </a:r>
            <a:endParaRPr lang="pt-BR" altLang="en-US" sz="3200" baseline="-25000" dirty="0" smtClean="0">
              <a:solidFill>
                <a:schemeClr val="tx1"/>
              </a:solidFill>
              <a:latin typeface="Comic Sans MS" panose="030F0702030302020204" pitchFamily="66" charset="0"/>
              <a:cs typeface="Comic Sans MS" panose="030F0702030302020204" pitchFamily="66" charset="0"/>
              <a:sym typeface="+mn-ea"/>
            </a:endParaRPr>
          </a:p>
        </p:txBody>
      </p:sp>
      <p:cxnSp>
        <p:nvCxnSpPr>
          <p:cNvPr id="85" name="Conector de Seta Reta 84"/>
          <p:cNvCxnSpPr/>
          <p:nvPr/>
        </p:nvCxnSpPr>
        <p:spPr>
          <a:xfrm>
            <a:off x="5239990" y="4937540"/>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6" name="CaixaDeTexto 15"/>
          <p:cNvSpPr txBox="1"/>
          <p:nvPr/>
        </p:nvSpPr>
        <p:spPr>
          <a:xfrm>
            <a:off x="5184140" y="4477385"/>
            <a:ext cx="499110" cy="460375"/>
          </a:xfrm>
          <a:prstGeom prst="rect">
            <a:avLst/>
          </a:prstGeom>
          <a:noFill/>
        </p:spPr>
        <p:txBody>
          <a:bodyPr wrap="square" rtlCol="0">
            <a:spAutoFit/>
          </a:bodyPr>
          <a:lstStyle/>
          <a:p>
            <a:r>
              <a:rPr lang="pt-BR" sz="2400" dirty="0" smtClean="0"/>
              <a:t>i</a:t>
            </a:r>
            <a:r>
              <a:rPr lang="pt-BR" sz="2400" baseline="-25000" dirty="0" smtClean="0"/>
              <a:t>02</a:t>
            </a:r>
            <a:endParaRPr lang="pt-BR" sz="2400" baseline="-25000" dirty="0" smtClean="0"/>
          </a:p>
        </p:txBody>
      </p:sp>
      <mc:AlternateContent xmlns:mc="http://schemas.openxmlformats.org/markup-compatibility/2006">
        <mc:Choice xmlns:a14="http://schemas.microsoft.com/office/drawing/2010/main" Requires="a14">
          <p:sp>
            <p:nvSpPr>
              <p:cNvPr id="87" name="Caixa de Texto 86"/>
              <p:cNvSpPr txBox="1"/>
              <p:nvPr/>
            </p:nvSpPr>
            <p:spPr>
              <a:xfrm>
                <a:off x="6782435" y="5111115"/>
                <a:ext cx="4925695" cy="1101725"/>
              </a:xfrm>
              <a:prstGeom prst="rect">
                <a:avLst/>
              </a:prstGeom>
              <a:noFill/>
            </p:spPr>
            <p:txBody>
              <a:bodyPr wrap="square" rtlCol="0" anchor="t">
                <a:spAutoFit/>
              </a:bodyPr>
              <a:lstStyle/>
              <a:p>
                <a:pPr algn="l" fontAlgn="auto">
                  <a:spcBef>
                    <a:spcPts val="1800"/>
                  </a:spcBef>
                  <a:spcAft>
                    <a:spcPts val="0"/>
                  </a:spcAft>
                </a:pPr>
                <a14:m>
                  <m:oMathPara xmlns:m="http://schemas.openxmlformats.org/officeDocument/2006/math">
                    <m:oMathParaPr>
                      <m:jc m:val="centerGroup"/>
                    </m:oMathParaPr>
                    <m:oMath xmlns:m="http://schemas.openxmlformats.org/officeDocument/2006/math">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𝑽</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𝟎</m:t>
                          </m:r>
                        </m:sub>
                      </m:s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𝒏</m:t>
                      </m:r>
                      <m:f>
                        <m:f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fPr>
                        <m:num>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𝒌𝑻</m:t>
                          </m:r>
                        </m:num>
                        <m:den>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𝒒</m:t>
                          </m:r>
                        </m:den>
                      </m:f>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𝒍𝒏</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𝑰</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𝟏</m:t>
                          </m:r>
                        </m:sub>
                      </m:s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𝑰</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𝟐</m:t>
                          </m:r>
                        </m:sub>
                      </m:s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t>))</m:t>
                      </m:r>
                      <m:f>
                        <m:f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ctrlPr>
                        </m:fPr>
                        <m:num>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t>𝑹</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t>𝟐</m:t>
                              </m:r>
                            </m:sub>
                          </m:sSub>
                        </m:num>
                        <m:den>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t>𝑹</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t>𝟏</m:t>
                              </m:r>
                            </m:sub>
                          </m:sSub>
                        </m:den>
                      </m:f>
                    </m:oMath>
                  </m:oMathPara>
                </a14:m>
                <a:endPar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endParaRPr>
              </a:p>
            </p:txBody>
          </p:sp>
        </mc:Choice>
        <mc:Fallback>
          <p:sp>
            <p:nvSpPr>
              <p:cNvPr id="87" name="Caixa de Texto 86"/>
              <p:cNvSpPr txBox="1">
                <a:spLocks noRot="1" noChangeAspect="1" noMove="1" noResize="1" noEditPoints="1" noAdjustHandles="1" noChangeArrowheads="1" noChangeShapeType="1" noTextEdit="1"/>
              </p:cNvSpPr>
              <p:nvPr/>
            </p:nvSpPr>
            <p:spPr>
              <a:xfrm>
                <a:off x="6782435" y="5111115"/>
                <a:ext cx="4925695" cy="110172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87" name="Caixa de Texto 86"/>
              <p:cNvSpPr txBox="1"/>
              <p:nvPr/>
            </p:nvSpPr>
            <p:spPr>
              <a:xfrm>
                <a:off x="3684905" y="4518660"/>
                <a:ext cx="4925695" cy="1101725"/>
              </a:xfrm>
              <a:prstGeom prst="rect">
                <a:avLst/>
              </a:prstGeom>
              <a:noFill/>
            </p:spPr>
            <p:txBody>
              <a:bodyPr wrap="square" rtlCol="0" anchor="t">
                <a:spAutoFit/>
              </a:bodyPr>
              <a:lstStyle/>
              <a:p>
                <a:pPr algn="l" fontAlgn="auto">
                  <a:spcBef>
                    <a:spcPts val="1800"/>
                  </a:spcBef>
                  <a:spcAft>
                    <a:spcPts val="0"/>
                  </a:spcAft>
                </a:pPr>
                <a14:m>
                  <m:oMathPara xmlns:m="http://schemas.openxmlformats.org/officeDocument/2006/math">
                    <m:oMathParaPr>
                      <m:jc m:val="centerGroup"/>
                    </m:oMathParaPr>
                    <m:oMath xmlns:m="http://schemas.openxmlformats.org/officeDocument/2006/math">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𝑽</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𝟎</m:t>
                          </m:r>
                        </m:sub>
                      </m:s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𝒏</m:t>
                      </m:r>
                      <m:f>
                        <m:f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fPr>
                        <m:num>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𝒌𝑻</m:t>
                          </m:r>
                        </m:num>
                        <m:den>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𝒒</m:t>
                          </m:r>
                        </m:den>
                      </m:f>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𝒍𝒏</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𝑰</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𝟏</m:t>
                          </m:r>
                        </m:sub>
                      </m:s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𝑰</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𝟐</m:t>
                          </m:r>
                        </m:sub>
                      </m:s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t>))</m:t>
                      </m:r>
                      <m:f>
                        <m:f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ctrlPr>
                        </m:fPr>
                        <m:num>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t>𝑹</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t>𝟐</m:t>
                              </m:r>
                            </m:sub>
                          </m:sSub>
                        </m:num>
                        <m:den>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t>𝑹</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t>𝟏</m:t>
                              </m:r>
                            </m:sub>
                          </m:sSub>
                        </m:den>
                      </m:f>
                    </m:oMath>
                  </m:oMathPara>
                </a14:m>
                <a:endPar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endParaRPr>
              </a:p>
            </p:txBody>
          </p:sp>
        </mc:Choice>
        <mc:Fallback>
          <p:sp>
            <p:nvSpPr>
              <p:cNvPr id="87" name="Caixa de Texto 86"/>
              <p:cNvSpPr txBox="1">
                <a:spLocks noRot="1" noChangeAspect="1" noMove="1" noResize="1" noEditPoints="1" noAdjustHandles="1" noChangeArrowheads="1" noChangeShapeType="1" noTextEdit="1"/>
              </p:cNvSpPr>
              <p:nvPr/>
            </p:nvSpPr>
            <p:spPr>
              <a:xfrm>
                <a:off x="3684905" y="4518660"/>
                <a:ext cx="4925695" cy="1101725"/>
              </a:xfrm>
              <a:prstGeom prst="rect">
                <a:avLst/>
              </a:prstGeom>
              <a:blipFill rotWithShape="1">
                <a:blip r:embed="rId1"/>
                <a:stretch>
                  <a:fillRect/>
                </a:stretch>
              </a:blipFill>
            </p:spPr>
            <p:txBody>
              <a:bodyPr/>
              <a:lstStyle/>
              <a:p>
                <a:r>
                  <a:rPr lang="pt-BR" altLang="en-US">
                    <a:noFill/>
                  </a:rPr>
                  <a:t> </a:t>
                </a:r>
              </a:p>
            </p:txBody>
          </p:sp>
        </mc:Fallback>
      </mc:AlternateContent>
      <p:sp>
        <p:nvSpPr>
          <p:cNvPr id="84" name="Caixa de Texto 83"/>
          <p:cNvSpPr txBox="1"/>
          <p:nvPr/>
        </p:nvSpPr>
        <p:spPr>
          <a:xfrm>
            <a:off x="365760" y="656590"/>
            <a:ext cx="11342370" cy="3538220"/>
          </a:xfrm>
          <a:prstGeom prst="rect">
            <a:avLst/>
          </a:prstGeom>
          <a:noFill/>
        </p:spPr>
        <p:txBody>
          <a:bodyPr wrap="square" rtlCol="0" anchor="t">
            <a:spAutoFit/>
          </a:bodyPr>
          <a:lstStyle/>
          <a:p>
            <a:pPr algn="l"/>
            <a:r>
              <a:rPr lang="pt-BR" sz="3200" b="1" dirty="0" smtClean="0">
                <a:solidFill>
                  <a:srgbClr val="C00000"/>
                </a:solidFill>
                <a:latin typeface="Comic Sans MS" panose="030F0702030302020204" pitchFamily="66" charset="0"/>
                <a:cs typeface="Comic Sans MS" panose="030F0702030302020204" pitchFamily="66" charset="0"/>
                <a:sym typeface="+mn-ea"/>
              </a:rPr>
              <a:t>A tensão na saída não depende dos valores absolutos de R</a:t>
            </a:r>
            <a:r>
              <a:rPr lang="pt-BR" sz="3200" b="1" baseline="-25000" dirty="0" smtClean="0">
                <a:solidFill>
                  <a:srgbClr val="C00000"/>
                </a:solidFill>
                <a:latin typeface="Comic Sans MS" panose="030F0702030302020204" pitchFamily="66" charset="0"/>
                <a:cs typeface="Comic Sans MS" panose="030F0702030302020204" pitchFamily="66" charset="0"/>
                <a:sym typeface="+mn-ea"/>
              </a:rPr>
              <a:t>2</a:t>
            </a:r>
            <a:r>
              <a:rPr lang="pt-BR" sz="3200" b="1" dirty="0" smtClean="0">
                <a:solidFill>
                  <a:srgbClr val="C00000"/>
                </a:solidFill>
                <a:latin typeface="Comic Sans MS" panose="030F0702030302020204" pitchFamily="66" charset="0"/>
                <a:cs typeface="Comic Sans MS" panose="030F0702030302020204" pitchFamily="66" charset="0"/>
                <a:sym typeface="+mn-ea"/>
              </a:rPr>
              <a:t> e R</a:t>
            </a:r>
            <a:r>
              <a:rPr lang="pt-BR" sz="3200" b="1" baseline="-25000" dirty="0" smtClean="0">
                <a:solidFill>
                  <a:srgbClr val="C00000"/>
                </a:solidFill>
                <a:latin typeface="Comic Sans MS" panose="030F0702030302020204" pitchFamily="66" charset="0"/>
                <a:cs typeface="Comic Sans MS" panose="030F0702030302020204" pitchFamily="66" charset="0"/>
                <a:sym typeface="+mn-ea"/>
              </a:rPr>
              <a:t>1 </a:t>
            </a:r>
            <a:r>
              <a:rPr lang="pt-BR" sz="3200" b="1" dirty="0" smtClean="0">
                <a:solidFill>
                  <a:srgbClr val="C00000"/>
                </a:solidFill>
                <a:latin typeface="Comic Sans MS" panose="030F0702030302020204" pitchFamily="66" charset="0"/>
                <a:cs typeface="Comic Sans MS" panose="030F0702030302020204" pitchFamily="66" charset="0"/>
                <a:sym typeface="+mn-ea"/>
              </a:rPr>
              <a:t>ou de I</a:t>
            </a:r>
            <a:r>
              <a:rPr lang="pt-BR" sz="3200" b="1" baseline="-25000" dirty="0" smtClean="0">
                <a:solidFill>
                  <a:srgbClr val="C00000"/>
                </a:solidFill>
                <a:latin typeface="Comic Sans MS" panose="030F0702030302020204" pitchFamily="66" charset="0"/>
                <a:cs typeface="Comic Sans MS" panose="030F0702030302020204" pitchFamily="66" charset="0"/>
                <a:sym typeface="+mn-ea"/>
              </a:rPr>
              <a:t>1</a:t>
            </a:r>
            <a:r>
              <a:rPr lang="pt-BR" sz="3200" b="1" dirty="0" smtClean="0">
                <a:solidFill>
                  <a:srgbClr val="C00000"/>
                </a:solidFill>
                <a:latin typeface="Comic Sans MS" panose="030F0702030302020204" pitchFamily="66" charset="0"/>
                <a:cs typeface="Comic Sans MS" panose="030F0702030302020204" pitchFamily="66" charset="0"/>
                <a:sym typeface="+mn-ea"/>
              </a:rPr>
              <a:t> e I</a:t>
            </a:r>
            <a:r>
              <a:rPr lang="pt-BR" sz="3200" b="1" baseline="-25000" dirty="0" smtClean="0">
                <a:solidFill>
                  <a:srgbClr val="C00000"/>
                </a:solidFill>
                <a:latin typeface="Comic Sans MS" panose="030F0702030302020204" pitchFamily="66" charset="0"/>
                <a:cs typeface="Comic Sans MS" panose="030F0702030302020204" pitchFamily="66" charset="0"/>
                <a:sym typeface="+mn-ea"/>
              </a:rPr>
              <a:t>2</a:t>
            </a:r>
            <a:r>
              <a:rPr lang="pt-BR" sz="3200" b="1" dirty="0" smtClean="0">
                <a:solidFill>
                  <a:srgbClr val="C00000"/>
                </a:solidFill>
                <a:latin typeface="Comic Sans MS" panose="030F0702030302020204" pitchFamily="66" charset="0"/>
                <a:cs typeface="Comic Sans MS" panose="030F0702030302020204" pitchFamily="66" charset="0"/>
                <a:sym typeface="+mn-ea"/>
              </a:rPr>
              <a:t>, mas da razão entre estes valores.</a:t>
            </a:r>
            <a:endParaRPr lang="pt-BR" sz="3200" b="1" dirty="0" smtClean="0">
              <a:solidFill>
                <a:srgbClr val="C00000"/>
              </a:solidFill>
              <a:latin typeface="Comic Sans MS" panose="030F0702030302020204" pitchFamily="66" charset="0"/>
              <a:cs typeface="Comic Sans MS" panose="030F0702030302020204" pitchFamily="66" charset="0"/>
              <a:sym typeface="+mn-ea"/>
            </a:endParaRPr>
          </a:p>
          <a:p>
            <a:pPr algn="l"/>
            <a:r>
              <a:rPr lang="pt-BR" sz="3200" b="1" dirty="0" smtClean="0">
                <a:solidFill>
                  <a:srgbClr val="C00000"/>
                </a:solidFill>
                <a:latin typeface="Comic Sans MS" panose="030F0702030302020204" pitchFamily="66" charset="0"/>
                <a:cs typeface="Comic Sans MS" panose="030F0702030302020204" pitchFamily="66" charset="0"/>
                <a:sym typeface="+mn-ea"/>
              </a:rPr>
              <a:t> </a:t>
            </a:r>
            <a:endParaRPr lang="pt-BR" sz="3200" b="1" dirty="0" smtClean="0">
              <a:solidFill>
                <a:srgbClr val="C00000"/>
              </a:solidFill>
              <a:latin typeface="Comic Sans MS" panose="030F0702030302020204" pitchFamily="66" charset="0"/>
              <a:cs typeface="Comic Sans MS" panose="030F0702030302020204" pitchFamily="66" charset="0"/>
              <a:sym typeface="+mn-ea"/>
            </a:endParaRPr>
          </a:p>
          <a:p>
            <a:pPr algn="l"/>
            <a:r>
              <a:rPr lang="pt-BR" altLang="en-US" sz="3200" dirty="0" smtClean="0">
                <a:solidFill>
                  <a:schemeClr val="tx1"/>
                </a:solidFill>
                <a:latin typeface="Comic Sans MS" panose="030F0702030302020204" pitchFamily="66" charset="0"/>
                <a:cs typeface="Comic Sans MS" panose="030F0702030302020204" pitchFamily="66" charset="0"/>
                <a:sym typeface="+mn-ea"/>
              </a:rPr>
              <a:t>Isso é interessante pois:</a:t>
            </a:r>
            <a:endParaRPr lang="pt-BR" altLang="en-US" sz="3200" dirty="0" smtClean="0">
              <a:solidFill>
                <a:schemeClr val="tx1"/>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altLang="en-US" sz="3200" dirty="0" smtClean="0">
                <a:solidFill>
                  <a:schemeClr val="tx1"/>
                </a:solidFill>
                <a:latin typeface="Comic Sans MS" panose="030F0702030302020204" pitchFamily="66" charset="0"/>
                <a:cs typeface="Comic Sans MS" panose="030F0702030302020204" pitchFamily="66" charset="0"/>
                <a:sym typeface="+mn-ea"/>
              </a:rPr>
              <a:t>é mais facil garantir a razão entre componente</a:t>
            </a:r>
            <a:endParaRPr lang="pt-BR" altLang="en-US" sz="3200" dirty="0" smtClean="0">
              <a:solidFill>
                <a:schemeClr val="tx1"/>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altLang="en-US" sz="3200" dirty="0" smtClean="0">
                <a:solidFill>
                  <a:schemeClr val="tx1"/>
                </a:solidFill>
                <a:latin typeface="Comic Sans MS" panose="030F0702030302020204" pitchFamily="66" charset="0"/>
                <a:cs typeface="Comic Sans MS" panose="030F0702030302020204" pitchFamily="66" charset="0"/>
                <a:sym typeface="+mn-ea"/>
              </a:rPr>
              <a:t>com a variação da temperatura, esta razão tende a se manter</a:t>
            </a:r>
            <a:endParaRPr lang="pt-BR" altLang="en-US" sz="3200" dirty="0" smtClean="0">
              <a:solidFill>
                <a:schemeClr val="tx1"/>
              </a:solidFill>
              <a:latin typeface="Comic Sans MS" panose="030F0702030302020204" pitchFamily="66" charset="0"/>
              <a:cs typeface="Comic Sans MS" panose="030F0702030302020204" pitchFamily="66" charset="0"/>
              <a:sym typeface="+mn-ea"/>
            </a:endParaRPr>
          </a:p>
        </p:txBody>
      </p:sp>
    </p:spTree>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 de Texto 2"/>
              <p:cNvSpPr txBox="1"/>
              <p:nvPr/>
            </p:nvSpPr>
            <p:spPr>
              <a:xfrm>
                <a:off x="4079240" y="2471420"/>
                <a:ext cx="5148580" cy="1085850"/>
              </a:xfrm>
              <a:prstGeom prst="rect">
                <a:avLst/>
              </a:prstGeom>
              <a:noFill/>
            </p:spPr>
            <p:txBody>
              <a:bodyPr wrap="square" rtlCol="0" anchor="t">
                <a:spAutoFit/>
              </a:bodyPr>
              <a:lstStyle/>
              <a:p>
                <a:pPr indent="0" algn="l">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r>
                        <a:rPr lang="en-US" altLang="pt-BR" sz="3200" b="1" i="1" baseline="-25000" dirty="0" smtClean="0">
                          <a:solidFill>
                            <a:schemeClr val="tx1"/>
                          </a:solidFill>
                          <a:latin typeface="Cambria Math" panose="02040503050406030204" pitchFamily="18" charset="0"/>
                          <a:cs typeface="Cambria Math" panose="02040503050406030204" pitchFamily="18" charset="0"/>
                          <a:sym typeface="+mn-ea"/>
                        </a:rPr>
                        <m:t>𝑫</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𝒔</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𝒆𝒙𝒑</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fPr>
                        <m:num>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𝑽</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𝑫</m:t>
                              </m:r>
                            </m:sub>
                          </m:sSub>
                        </m:num>
                        <m:den>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𝒏</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𝑼</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𝑻</m:t>
                              </m:r>
                            </m:sub>
                          </m:sSub>
                        </m:den>
                      </m:f>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𝟏</m:t>
                      </m:r>
                      <m:r>
                        <a:rPr lang="en-US" altLang="pt-BR" sz="3200" b="1" i="1" dirty="0" smtClean="0">
                          <a:solidFill>
                            <a:schemeClr val="tx1"/>
                          </a:solidFill>
                          <a:latin typeface="Cambria Math" panose="02040503050406030204" pitchFamily="18" charset="0"/>
                          <a:ea typeface="MS Mincho" charset="0"/>
                          <a:cs typeface="Cambria Math" panose="02040503050406030204" pitchFamily="18" charset="0"/>
                          <a:sym typeface="+mn-ea"/>
                        </a:rPr>
                        <m:t>)</m:t>
                      </m:r>
                    </m:oMath>
                  </m:oMathPara>
                </a14:m>
                <a:endParaRPr lang="en-US" altLang="pt-BR" sz="3200" b="1" i="1" dirty="0" smtClean="0">
                  <a:solidFill>
                    <a:schemeClr val="tx1"/>
                  </a:solidFill>
                  <a:latin typeface="Cambria Math" panose="02040503050406030204" pitchFamily="18" charset="0"/>
                  <a:ea typeface="MS Mincho" charset="0"/>
                  <a:cs typeface="Cambria Math" panose="02040503050406030204" pitchFamily="18" charset="0"/>
                  <a:sym typeface="+mn-ea"/>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4079240" y="2471420"/>
                <a:ext cx="5148580" cy="1085850"/>
              </a:xfrm>
              <a:prstGeom prst="rect">
                <a:avLst/>
              </a:prstGeom>
              <a:blipFill rotWithShape="1">
                <a:blip r:embed="rId1"/>
                <a:stretch>
                  <a:fillRect b="-2398"/>
                </a:stretch>
              </a:blipFill>
            </p:spPr>
            <p:txBody>
              <a:bodyPr/>
              <a:lstStyle/>
              <a:p>
                <a:r>
                  <a:rPr lang="pt-BR" altLang="en-US">
                    <a:noFill/>
                  </a:rPr>
                  <a:t> </a:t>
                </a:r>
              </a:p>
            </p:txBody>
          </p:sp>
        </mc:Fallback>
      </mc:AlternateContent>
      <p:sp>
        <p:nvSpPr>
          <p:cNvPr id="84" name="Caixa de Texto 83"/>
          <p:cNvSpPr txBox="1"/>
          <p:nvPr/>
        </p:nvSpPr>
        <p:spPr>
          <a:xfrm>
            <a:off x="424815" y="687705"/>
            <a:ext cx="11342370" cy="1783715"/>
          </a:xfrm>
          <a:prstGeom prst="rect">
            <a:avLst/>
          </a:prstGeom>
          <a:noFill/>
        </p:spPr>
        <p:txBody>
          <a:bodyPr wrap="square" rtlCol="0" anchor="t">
            <a:spAutoFit/>
          </a:bodyPr>
          <a:lstStyle/>
          <a:p>
            <a:pPr algn="ctr" fontAlgn="auto">
              <a:spcAft>
                <a:spcPts val="1200"/>
              </a:spcAft>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Região Reversa</a:t>
            </a:r>
            <a:endPar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endParaRPr>
          </a:p>
          <a:p>
            <a:pPr algn="l"/>
            <a:r>
              <a:rPr lang="pt-BR" altLang="en-US" sz="3200" dirty="0" smtClean="0">
                <a:solidFill>
                  <a:schemeClr val="tx1"/>
                </a:solidFill>
                <a:latin typeface="Comic Sans MS" panose="030F0702030302020204" pitchFamily="66" charset="0"/>
                <a:cs typeface="Comic Sans MS" panose="030F0702030302020204" pitchFamily="66" charset="0"/>
                <a:sym typeface="+mn-ea"/>
              </a:rPr>
              <a:t>Na região reversa a corrente é dada pela mesma expressão da região direta</a:t>
            </a:r>
            <a:endParaRPr lang="pt-BR" altLang="en-US" sz="3200" dirty="0" smtClean="0">
              <a:solidFill>
                <a:schemeClr val="tx1"/>
              </a:solidFill>
              <a:latin typeface="Comic Sans MS" panose="030F0702030302020204" pitchFamily="66" charset="0"/>
              <a:cs typeface="Comic Sans MS" panose="030F0702030302020204" pitchFamily="66" charset="0"/>
              <a:sym typeface="+mn-ea"/>
            </a:endParaRPr>
          </a:p>
        </p:txBody>
      </p:sp>
      <p:sp>
        <p:nvSpPr>
          <p:cNvPr id="5" name="Caixa de Texto 4"/>
          <p:cNvSpPr txBox="1"/>
          <p:nvPr/>
        </p:nvSpPr>
        <p:spPr>
          <a:xfrm>
            <a:off x="424815" y="3841750"/>
            <a:ext cx="11342370" cy="1076325"/>
          </a:xfrm>
          <a:prstGeom prst="rect">
            <a:avLst/>
          </a:prstGeom>
          <a:noFill/>
        </p:spPr>
        <p:txBody>
          <a:bodyPr wrap="square" rtlCol="0" anchor="t">
            <a:spAutoFit/>
          </a:bodyPr>
          <a:lstStyle/>
          <a:p>
            <a:pPr algn="l"/>
            <a:r>
              <a:rPr lang="pt-BR" altLang="en-US" sz="3200" dirty="0" smtClean="0">
                <a:solidFill>
                  <a:schemeClr val="tx1"/>
                </a:solidFill>
                <a:latin typeface="Comic Sans MS" panose="030F0702030302020204" pitchFamily="66" charset="0"/>
                <a:cs typeface="Comic Sans MS" panose="030F0702030302020204" pitchFamily="66" charset="0"/>
                <a:sym typeface="+mn-ea"/>
              </a:rPr>
              <a:t>Para tensão negativa V</a:t>
            </a:r>
            <a:r>
              <a:rPr lang="pt-BR" altLang="en-US" sz="3200" baseline="-25000" dirty="0" smtClean="0">
                <a:solidFill>
                  <a:schemeClr val="tx1"/>
                </a:solidFill>
                <a:latin typeface="Comic Sans MS" panose="030F0702030302020204" pitchFamily="66" charset="0"/>
                <a:cs typeface="Comic Sans MS" panose="030F0702030302020204" pitchFamily="66" charset="0"/>
                <a:sym typeface="+mn-ea"/>
              </a:rPr>
              <a:t>D</a:t>
            </a:r>
            <a:r>
              <a:rPr lang="pt-BR" altLang="en-US" sz="3200" dirty="0" smtClean="0">
                <a:solidFill>
                  <a:schemeClr val="tx1"/>
                </a:solidFill>
                <a:latin typeface="Comic Sans MS" panose="030F0702030302020204" pitchFamily="66" charset="0"/>
                <a:cs typeface="Comic Sans MS" panose="030F0702030302020204" pitchFamily="66" charset="0"/>
                <a:sym typeface="+mn-ea"/>
              </a:rPr>
              <a:t> de algumas dezenas de milivolts, teremos que  </a:t>
            </a:r>
            <a:endParaRPr lang="pt-BR" altLang="en-US" sz="3200" dirty="0" smtClean="0">
              <a:solidFill>
                <a:schemeClr val="tx1"/>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6" name="Caixa de Texto 5"/>
              <p:cNvSpPr txBox="1"/>
              <p:nvPr/>
            </p:nvSpPr>
            <p:spPr>
              <a:xfrm>
                <a:off x="3708400" y="5202555"/>
                <a:ext cx="5148580" cy="583565"/>
              </a:xfrm>
              <a:prstGeom prst="rect">
                <a:avLst/>
              </a:prstGeom>
              <a:noFill/>
            </p:spPr>
            <p:txBody>
              <a:bodyPr wrap="square" rtlCol="0" anchor="t">
                <a:spAutoFit/>
              </a:bodyPr>
              <a:lstStyle/>
              <a:p>
                <a:pPr indent="0" algn="l">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r>
                        <a:rPr lang="en-US" altLang="pt-BR" sz="3200" b="1" i="1" baseline="-25000" dirty="0" smtClean="0">
                          <a:solidFill>
                            <a:schemeClr val="tx1"/>
                          </a:solidFill>
                          <a:latin typeface="Cambria Math" panose="02040503050406030204" pitchFamily="18" charset="0"/>
                          <a:cs typeface="Cambria Math" panose="02040503050406030204" pitchFamily="18" charset="0"/>
                          <a:sym typeface="+mn-ea"/>
                        </a:rPr>
                        <m:t>𝑫</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𝒔</m:t>
                          </m:r>
                        </m:sub>
                      </m:sSub>
                    </m:oMath>
                  </m:oMathPara>
                </a14:m>
                <a:endParaRPr lang="en-US" altLang="pt-BR" sz="3200" b="1" i="1" dirty="0" smtClean="0">
                  <a:solidFill>
                    <a:schemeClr val="tx1"/>
                  </a:solidFill>
                  <a:latin typeface="Cambria Math" panose="02040503050406030204" pitchFamily="18" charset="0"/>
                  <a:ea typeface="MS Mincho" charset="0"/>
                  <a:cs typeface="Cambria Math" panose="02040503050406030204" pitchFamily="18" charset="0"/>
                  <a:sym typeface="+mn-ea"/>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3708400" y="5202555"/>
                <a:ext cx="5148580" cy="583565"/>
              </a:xfrm>
              <a:prstGeom prst="rect">
                <a:avLst/>
              </a:prstGeom>
              <a:blipFill rotWithShape="1">
                <a:blip r:embed="rId2"/>
                <a:stretch>
                  <a:fillRect b="-533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84" name="Caixa de Texto 83"/>
          <p:cNvSpPr txBox="1"/>
          <p:nvPr/>
        </p:nvSpPr>
        <p:spPr>
          <a:xfrm>
            <a:off x="711200" y="598170"/>
            <a:ext cx="11342370" cy="3076575"/>
          </a:xfrm>
          <a:prstGeom prst="rect">
            <a:avLst/>
          </a:prstGeom>
          <a:noFill/>
        </p:spPr>
        <p:txBody>
          <a:bodyPr wrap="square" rtlCol="0" anchor="t">
            <a:spAutoFit/>
          </a:bodyPr>
          <a:lstStyle/>
          <a:p>
            <a:pPr algn="ctr" fontAlgn="auto">
              <a:spcAft>
                <a:spcPts val="1200"/>
              </a:spcAft>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Região de Ruptura</a:t>
            </a:r>
            <a:endPar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endParaRPr>
          </a:p>
          <a:p>
            <a:pPr algn="l" fontAlgn="auto">
              <a:spcAft>
                <a:spcPts val="1200"/>
              </a:spcAft>
            </a:pPr>
            <a:r>
              <a:rPr lang="pt-BR" sz="3200" b="1" dirty="0" smtClean="0">
                <a:solidFill>
                  <a:schemeClr val="tx1"/>
                </a:solidFill>
                <a:effectLst/>
                <a:latin typeface="Comic Sans MS" panose="030F0702030302020204" pitchFamily="66" charset="0"/>
                <a:cs typeface="Comic Sans MS" panose="030F0702030302020204" pitchFamily="66" charset="0"/>
                <a:sym typeface="+mn-ea"/>
              </a:rPr>
              <a:t>Caso a tensão reversa aumente muito, podem ocorrer dois fenomenos:</a:t>
            </a:r>
            <a:endParaRPr lang="pt-BR" sz="3200" b="1" dirty="0" smtClean="0">
              <a:solidFill>
                <a:schemeClr val="tx1"/>
              </a:solidFill>
              <a:effectLst/>
              <a:latin typeface="Comic Sans MS" panose="030F0702030302020204" pitchFamily="66" charset="0"/>
              <a:cs typeface="Comic Sans MS" panose="030F0702030302020204" pitchFamily="66" charset="0"/>
              <a:sym typeface="+mn-ea"/>
            </a:endParaRPr>
          </a:p>
          <a:p>
            <a:pPr marL="457200" indent="-457200" algn="l" fontAlgn="auto">
              <a:spcAft>
                <a:spcPts val="1200"/>
              </a:spcAft>
              <a:buFont typeface="Arial" panose="020B0604020202020204" pitchFamily="34" charset="0"/>
              <a:buChar char="•"/>
            </a:pPr>
            <a:r>
              <a:rPr lang="pt-BR" sz="3200" b="1" dirty="0" smtClean="0">
                <a:solidFill>
                  <a:srgbClr val="C00000"/>
                </a:solidFill>
                <a:effectLst/>
                <a:latin typeface="Comic Sans MS" panose="030F0702030302020204" pitchFamily="66" charset="0"/>
                <a:cs typeface="Comic Sans MS" panose="030F0702030302020204" pitchFamily="66" charset="0"/>
                <a:sym typeface="+mn-ea"/>
              </a:rPr>
              <a:t>Avalanche</a:t>
            </a:r>
            <a:endParaRPr lang="pt-BR" sz="3200" b="1" dirty="0" smtClean="0">
              <a:solidFill>
                <a:srgbClr val="C00000"/>
              </a:solidFill>
              <a:effectLst/>
              <a:latin typeface="Comic Sans MS" panose="030F0702030302020204" pitchFamily="66" charset="0"/>
              <a:cs typeface="Comic Sans MS" panose="030F0702030302020204" pitchFamily="66" charset="0"/>
              <a:sym typeface="+mn-ea"/>
            </a:endParaRPr>
          </a:p>
          <a:p>
            <a:pPr marL="457200" indent="-457200" algn="l" fontAlgn="auto">
              <a:spcAft>
                <a:spcPts val="1200"/>
              </a:spcAft>
              <a:buFont typeface="Arial" panose="020B0604020202020204" pitchFamily="34" charset="0"/>
              <a:buChar char="•"/>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Tunelamento</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pic>
        <p:nvPicPr>
          <p:cNvPr id="4" name="Imagem 3"/>
          <p:cNvPicPr>
            <a:picLocks noChangeAspect="1"/>
          </p:cNvPicPr>
          <p:nvPr/>
        </p:nvPicPr>
        <p:blipFill>
          <a:blip r:embed="rId1"/>
          <a:srcRect l="6038" t="4474" r="19265"/>
          <a:stretch>
            <a:fillRect/>
          </a:stretch>
        </p:blipFill>
        <p:spPr>
          <a:xfrm>
            <a:off x="4538980" y="2032000"/>
            <a:ext cx="6814820" cy="4535170"/>
          </a:xfrm>
          <a:prstGeom prst="rect">
            <a:avLst/>
          </a:prstGeom>
        </p:spPr>
      </p:pic>
    </p:spTree>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84" name="Caixa de Texto 83"/>
          <p:cNvSpPr txBox="1"/>
          <p:nvPr/>
        </p:nvSpPr>
        <p:spPr>
          <a:xfrm>
            <a:off x="670560" y="490220"/>
            <a:ext cx="11204575" cy="5231130"/>
          </a:xfrm>
          <a:prstGeom prst="rect">
            <a:avLst/>
          </a:prstGeom>
          <a:noFill/>
        </p:spPr>
        <p:txBody>
          <a:bodyPr wrap="square" rtlCol="0" anchor="t">
            <a:spAutoFit/>
          </a:bodyPr>
          <a:lstStyle/>
          <a:p>
            <a:pPr algn="ctr" fontAlgn="auto">
              <a:spcAft>
                <a:spcPts val="1200"/>
              </a:spcAft>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Avalanche</a:t>
            </a:r>
            <a:endPar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endParaRPr>
          </a:p>
          <a:p>
            <a:pPr algn="l" fontAlgn="auto">
              <a:spcAft>
                <a:spcPts val="0"/>
              </a:spcAft>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Os eletróns livres são acelerados pelo campo elétrico e ganham uma grande energia cinética. Esses elétrons, que colidem periódicamente com a rede cristalina, podem, na colisão, arrancar outro elétron do Si. A partir de uma colisão, poderemos ter dois elétrons que serão acelerados e colidirão com a rede. O processo se repete, fazendo com que o</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algn="l" fontAlgn="auto">
              <a:spcAft>
                <a:spcPts val="0"/>
              </a:spcAft>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número de elétrons livres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algn="l" fontAlgn="auto">
              <a:spcAft>
                <a:spcPts val="0"/>
              </a:spcAft>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aumente geometricamente</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pic>
        <p:nvPicPr>
          <p:cNvPr id="20482" name="Picture 2" descr="Fsica dos relmpagos Reviso de alguns conceitos Tipos"/>
          <p:cNvPicPr>
            <a:picLocks noChangeAspect="1" noChangeArrowheads="1"/>
          </p:cNvPicPr>
          <p:nvPr/>
        </p:nvPicPr>
        <p:blipFill rotWithShape="1">
          <a:blip r:embed="rId1">
            <a:extLst>
              <a:ext uri="{28A0092B-C50C-407E-A947-70E740481C1C}">
                <a14:useLocalDpi xmlns:a14="http://schemas.microsoft.com/office/drawing/2010/main" val="0"/>
              </a:ext>
            </a:extLst>
          </a:blip>
          <a:srcRect l="6251" t="14476" r="38066" b="39787"/>
          <a:stretch>
            <a:fillRect/>
          </a:stretch>
        </p:blipFill>
        <p:spPr bwMode="auto">
          <a:xfrm>
            <a:off x="7743825" y="4174490"/>
            <a:ext cx="3982085" cy="24384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84" name="Caixa de Texto 83"/>
          <p:cNvSpPr txBox="1"/>
          <p:nvPr/>
        </p:nvSpPr>
        <p:spPr>
          <a:xfrm>
            <a:off x="384810" y="2388870"/>
            <a:ext cx="11421745" cy="645160"/>
          </a:xfrm>
          <a:prstGeom prst="rect">
            <a:avLst/>
          </a:prstGeom>
          <a:noFill/>
        </p:spPr>
        <p:txBody>
          <a:bodyPr wrap="square" rtlCol="0" anchor="t">
            <a:spAutoFit/>
          </a:bodyPr>
          <a:lstStyle/>
          <a:p>
            <a:pPr algn="ctr" fontAlgn="auto">
              <a:spcAft>
                <a:spcPts val="1200"/>
              </a:spcAft>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Tunelamento</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pic>
        <p:nvPicPr>
          <p:cNvPr id="19" name="Picture 2" descr="tema 3"/>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457943" y="3466457"/>
            <a:ext cx="5623115" cy="2313512"/>
          </a:xfrm>
          <a:prstGeom prst="rect">
            <a:avLst/>
          </a:prstGeom>
          <a:noFill/>
          <a:extLst>
            <a:ext uri="{909E8E84-426E-40DD-AFC4-6F175D3DCCD1}">
              <a14:hiddenFill xmlns:a14="http://schemas.microsoft.com/office/drawing/2010/main">
                <a:solidFill>
                  <a:srgbClr val="FFFFFF"/>
                </a:solidFill>
              </a14:hiddenFill>
            </a:ext>
          </a:extLst>
        </p:spPr>
      </p:pic>
      <p:sp>
        <p:nvSpPr>
          <p:cNvPr id="20" name="CaixaDeTexto 19"/>
          <p:cNvSpPr txBox="1"/>
          <p:nvPr/>
        </p:nvSpPr>
        <p:spPr>
          <a:xfrm>
            <a:off x="6264881" y="3294668"/>
            <a:ext cx="5215995" cy="2676525"/>
          </a:xfrm>
          <a:prstGeom prst="rect">
            <a:avLst/>
          </a:prstGeom>
          <a:noFill/>
        </p:spPr>
        <p:txBody>
          <a:bodyPr wrap="square" rtlCol="0">
            <a:spAutoFit/>
          </a:bodyPr>
          <a:lstStyle/>
          <a:p>
            <a:r>
              <a:rPr lang="pt-BR" sz="2800" dirty="0" smtClean="0">
                <a:latin typeface="Comic Sans MS" panose="030F0702030302020204" pitchFamily="66" charset="0"/>
              </a:rPr>
              <a:t>Tunelamento é um fenômeno quântico que mostra que uma partícula pode atravessar uma barreira de potêncial, mesmo com uma energia menor que a barreira</a:t>
            </a:r>
            <a:endParaRPr lang="pt-BR" sz="2800" dirty="0" smtClean="0">
              <a:latin typeface="Comic Sans MS" panose="030F0702030302020204" pitchFamily="66" charset="0"/>
            </a:endParaRPr>
          </a:p>
        </p:txBody>
      </p:sp>
      <p:sp>
        <p:nvSpPr>
          <p:cNvPr id="4" name="CaixaDeTexto 19"/>
          <p:cNvSpPr txBox="1"/>
          <p:nvPr/>
        </p:nvSpPr>
        <p:spPr>
          <a:xfrm>
            <a:off x="457835" y="574040"/>
            <a:ext cx="10714990" cy="1814830"/>
          </a:xfrm>
          <a:prstGeom prst="rect">
            <a:avLst/>
          </a:prstGeom>
          <a:noFill/>
        </p:spPr>
        <p:txBody>
          <a:bodyPr wrap="square" rtlCol="0">
            <a:spAutoFit/>
          </a:bodyPr>
          <a:lstStyle/>
          <a:p>
            <a:r>
              <a:rPr lang="pt-BR" sz="2800" dirty="0" smtClean="0">
                <a:latin typeface="Comic Sans MS" panose="030F0702030302020204" pitchFamily="66" charset="0"/>
              </a:rPr>
              <a:t>A avalanche dimunui com o aumento da temperatura, pois a velocidade térmica aumenta e o elétron colide com a rede mais rapidamente sem ter tempo de ganhar muita energia pelo campo elétrico.</a:t>
            </a:r>
            <a:endParaRPr lang="pt-BR" sz="2800" dirty="0" smtClean="0">
              <a:latin typeface="Comic Sans MS" panose="030F0702030302020204" pitchFamily="66" charset="0"/>
            </a:endParaRPr>
          </a:p>
        </p:txBody>
      </p:sp>
    </p:spTree>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84" name="Caixa de Texto 83"/>
          <p:cNvSpPr txBox="1"/>
          <p:nvPr/>
        </p:nvSpPr>
        <p:spPr>
          <a:xfrm>
            <a:off x="491490" y="321310"/>
            <a:ext cx="5928360" cy="6216015"/>
          </a:xfrm>
          <a:prstGeom prst="rect">
            <a:avLst/>
          </a:prstGeom>
          <a:noFill/>
        </p:spPr>
        <p:txBody>
          <a:bodyPr wrap="square" rtlCol="0" anchor="t">
            <a:spAutoFit/>
          </a:bodyPr>
          <a:lstStyle/>
          <a:p>
            <a:pPr algn="ctr" fontAlgn="auto">
              <a:spcAft>
                <a:spcPts val="1200"/>
              </a:spcAft>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Tunelamento</a:t>
            </a:r>
            <a:endPar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endParaRPr>
          </a:p>
          <a:p>
            <a:pPr algn="l" fontAlgn="auto">
              <a:spcAft>
                <a:spcPts val="0"/>
              </a:spcAft>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Os eletróns na região de valência do Si-P conseguem passar para a região de conduçaõ do Si-N diretamente.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algn="l" fontAlgn="auto">
              <a:spcAft>
                <a:spcPts val="0"/>
              </a:spcAft>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Na física clássica, o elétron tem de ganhar energia para ir da valência para a condução, no Si-P, e então deslocar para a conduçaõ no Si-N.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pic>
        <p:nvPicPr>
          <p:cNvPr id="3" name="Imagem 2"/>
          <p:cNvPicPr>
            <a:picLocks noChangeAspect="1"/>
          </p:cNvPicPr>
          <p:nvPr/>
        </p:nvPicPr>
        <p:blipFill>
          <a:blip r:embed="rId1"/>
          <a:srcRect l="7678"/>
          <a:stretch>
            <a:fillRect/>
          </a:stretch>
        </p:blipFill>
        <p:spPr>
          <a:xfrm>
            <a:off x="6514465" y="1043305"/>
            <a:ext cx="4718685" cy="4718685"/>
          </a:xfrm>
          <a:prstGeom prst="rect">
            <a:avLst/>
          </a:prstGeom>
        </p:spPr>
      </p:pic>
      <p:sp>
        <p:nvSpPr>
          <p:cNvPr id="4" name="Forma livre 3"/>
          <p:cNvSpPr/>
          <p:nvPr/>
        </p:nvSpPr>
        <p:spPr>
          <a:xfrm>
            <a:off x="7879715" y="1525270"/>
            <a:ext cx="448945" cy="1065530"/>
          </a:xfrm>
          <a:custGeom>
            <a:avLst/>
            <a:gdLst>
              <a:gd name="connisteX0" fmla="*/ 448993 w 448993"/>
              <a:gd name="connsiteY0" fmla="*/ 1065450 h 1065450"/>
              <a:gd name="connisteX1" fmla="*/ 268018 w 448993"/>
              <a:gd name="connsiteY1" fmla="*/ 748585 h 1065450"/>
              <a:gd name="connisteX2" fmla="*/ 313103 w 448993"/>
              <a:gd name="connsiteY2" fmla="*/ 401240 h 1065450"/>
              <a:gd name="connisteX3" fmla="*/ 26718 w 448993"/>
              <a:gd name="connsiteY3" fmla="*/ 39290 h 1065450"/>
              <a:gd name="connisteX4" fmla="*/ 26718 w 448993"/>
              <a:gd name="connsiteY4" fmla="*/ 24050 h 1065450"/>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48993" h="1065450">
                <a:moveTo>
                  <a:pt x="448993" y="1065450"/>
                </a:moveTo>
                <a:cubicBezTo>
                  <a:pt x="412163" y="1008935"/>
                  <a:pt x="295323" y="881300"/>
                  <a:pt x="268018" y="748585"/>
                </a:cubicBezTo>
                <a:cubicBezTo>
                  <a:pt x="240713" y="615870"/>
                  <a:pt x="361363" y="542845"/>
                  <a:pt x="313103" y="401240"/>
                </a:cubicBezTo>
                <a:cubicBezTo>
                  <a:pt x="264843" y="259635"/>
                  <a:pt x="83868" y="114855"/>
                  <a:pt x="26718" y="39290"/>
                </a:cubicBezTo>
                <a:cubicBezTo>
                  <a:pt x="-30432" y="-36275"/>
                  <a:pt x="21003" y="19605"/>
                  <a:pt x="26718" y="24050"/>
                </a:cubicBezTo>
              </a:path>
            </a:pathLst>
          </a:custGeom>
          <a:noFill/>
          <a:ln w="28575">
            <a:solidFill>
              <a:srgbClr val="C00000"/>
            </a:solidFill>
            <a:prstDash val="sysDash"/>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 name="Forma livre 4"/>
          <p:cNvSpPr/>
          <p:nvPr/>
        </p:nvSpPr>
        <p:spPr>
          <a:xfrm>
            <a:off x="8051800" y="1149985"/>
            <a:ext cx="1825625" cy="1440815"/>
          </a:xfrm>
          <a:custGeom>
            <a:avLst/>
            <a:gdLst>
              <a:gd name="connisteX0" fmla="*/ 0 w 1825625"/>
              <a:gd name="connsiteY0" fmla="*/ 248623 h 1440518"/>
              <a:gd name="connisteX1" fmla="*/ 558165 w 1825625"/>
              <a:gd name="connsiteY1" fmla="*/ 7323 h 1440518"/>
              <a:gd name="connisteX2" fmla="*/ 920115 w 1825625"/>
              <a:gd name="connsiteY2" fmla="*/ 505163 h 1440518"/>
              <a:gd name="connisteX3" fmla="*/ 1388110 w 1825625"/>
              <a:gd name="connsiteY3" fmla="*/ 550248 h 1440518"/>
              <a:gd name="connisteX4" fmla="*/ 1825625 w 1825625"/>
              <a:gd name="connsiteY4" fmla="*/ 1440518 h 1440518"/>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1825625" h="1440518">
                <a:moveTo>
                  <a:pt x="0" y="248623"/>
                </a:moveTo>
                <a:cubicBezTo>
                  <a:pt x="104140" y="190203"/>
                  <a:pt x="374015" y="-44112"/>
                  <a:pt x="558165" y="7323"/>
                </a:cubicBezTo>
                <a:cubicBezTo>
                  <a:pt x="742315" y="58758"/>
                  <a:pt x="754380" y="396578"/>
                  <a:pt x="920115" y="505163"/>
                </a:cubicBezTo>
                <a:cubicBezTo>
                  <a:pt x="1085850" y="613748"/>
                  <a:pt x="1207135" y="362923"/>
                  <a:pt x="1388110" y="550248"/>
                </a:cubicBezTo>
                <a:cubicBezTo>
                  <a:pt x="1569085" y="737573"/>
                  <a:pt x="1747520" y="1263353"/>
                  <a:pt x="1825625" y="1440518"/>
                </a:cubicBezTo>
              </a:path>
            </a:pathLst>
          </a:custGeom>
          <a:noFill/>
          <a:ln w="31750">
            <a:solidFill>
              <a:srgbClr val="C00000"/>
            </a:solidFill>
            <a:prstDash val="sysDash"/>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Caixa de Texto 5"/>
          <p:cNvSpPr txBox="1"/>
          <p:nvPr/>
        </p:nvSpPr>
        <p:spPr>
          <a:xfrm>
            <a:off x="7990840" y="751205"/>
            <a:ext cx="1947545" cy="398780"/>
          </a:xfrm>
          <a:prstGeom prst="rect">
            <a:avLst/>
          </a:prstGeom>
          <a:noFill/>
        </p:spPr>
        <p:txBody>
          <a:bodyPr wrap="none" rtlCol="0">
            <a:spAutoFit/>
          </a:bodyPr>
          <a:lstStyle/>
          <a:p>
            <a:r>
              <a:rPr lang="pt-BR" altLang="en-US" sz="2000" b="1">
                <a:solidFill>
                  <a:srgbClr val="C00000"/>
                </a:solidFill>
              </a:rPr>
              <a:t>caminho clássico</a:t>
            </a:r>
            <a:endParaRPr lang="pt-BR" altLang="en-US" sz="2000" b="1">
              <a:solidFill>
                <a:srgbClr val="C00000"/>
              </a:solidFill>
            </a:endParaRPr>
          </a:p>
        </p:txBody>
      </p:sp>
      <p:sp>
        <p:nvSpPr>
          <p:cNvPr id="7" name="Elipse 6"/>
          <p:cNvSpPr/>
          <p:nvPr/>
        </p:nvSpPr>
        <p:spPr>
          <a:xfrm>
            <a:off x="8051800" y="1685290"/>
            <a:ext cx="105410" cy="13589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Elipse 7"/>
          <p:cNvSpPr/>
          <p:nvPr/>
        </p:nvSpPr>
        <p:spPr>
          <a:xfrm>
            <a:off x="9279890" y="1564005"/>
            <a:ext cx="105410" cy="13589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84" name="Caixa de Texto 83"/>
          <p:cNvSpPr txBox="1"/>
          <p:nvPr/>
        </p:nvSpPr>
        <p:spPr>
          <a:xfrm>
            <a:off x="586105" y="1564005"/>
            <a:ext cx="5928360" cy="3753485"/>
          </a:xfrm>
          <a:prstGeom prst="rect">
            <a:avLst/>
          </a:prstGeom>
          <a:noFill/>
        </p:spPr>
        <p:txBody>
          <a:bodyPr wrap="square" rtlCol="0" anchor="t">
            <a:spAutoFit/>
          </a:bodyPr>
          <a:lstStyle/>
          <a:p>
            <a:pPr algn="ctr" fontAlgn="auto">
              <a:spcAft>
                <a:spcPts val="1200"/>
              </a:spcAft>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Tunelamento</a:t>
            </a:r>
            <a:endPar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endParaRPr>
          </a:p>
          <a:p>
            <a:pPr algn="l" fontAlgn="auto">
              <a:spcAft>
                <a:spcPts val="0"/>
              </a:spcAft>
            </a:pPr>
            <a:r>
              <a:rPr lang="pt-BR" sz="3200" dirty="0" smtClean="0">
                <a:latin typeface="Comic Sans MS" panose="030F0702030302020204" pitchFamily="66" charset="0"/>
                <a:sym typeface="+mn-ea"/>
              </a:rPr>
              <a:t>O tunelamento aumenta com o aumento da temperatura, pois os eletróns na região de valência tem maior energia e isto facilita a passagem para o lado do Si-N</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pic>
        <p:nvPicPr>
          <p:cNvPr id="3" name="Imagem 2"/>
          <p:cNvPicPr>
            <a:picLocks noChangeAspect="1"/>
          </p:cNvPicPr>
          <p:nvPr/>
        </p:nvPicPr>
        <p:blipFill>
          <a:blip r:embed="rId1"/>
          <a:srcRect l="7678"/>
          <a:stretch>
            <a:fillRect/>
          </a:stretch>
        </p:blipFill>
        <p:spPr>
          <a:xfrm>
            <a:off x="6514465" y="1069975"/>
            <a:ext cx="5156200" cy="5156200"/>
          </a:xfrm>
          <a:prstGeom prst="rect">
            <a:avLst/>
          </a:prstGeom>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a:off x="951883" y="2357209"/>
            <a:ext cx="3730999" cy="1660090"/>
            <a:chOff x="560914" y="3814157"/>
            <a:chExt cx="3730999" cy="1660090"/>
          </a:xfrm>
        </p:grpSpPr>
        <p:sp>
          <p:nvSpPr>
            <p:cNvPr id="4" name="Triângulo isósceles 3"/>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5" name="Conector Reto 4"/>
            <p:cNvCxnSpPr>
              <a:stCxn id="4"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2484748" y="5005170"/>
              <a:ext cx="288324" cy="46166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9" name="CaixaDeTexto 8"/>
            <p:cNvSpPr txBox="1"/>
            <p:nvPr/>
          </p:nvSpPr>
          <p:spPr>
            <a:xfrm>
              <a:off x="2504301" y="4229899"/>
              <a:ext cx="288324" cy="46166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0" name="CaixaDeTexto 9"/>
            <p:cNvSpPr txBox="1"/>
            <p:nvPr/>
          </p:nvSpPr>
          <p:spPr>
            <a:xfrm>
              <a:off x="3769141" y="4314629"/>
              <a:ext cx="510076"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endParaRPr lang="pt-BR" sz="2400" dirty="0">
                <a:latin typeface="Comic Sans MS" panose="030F0702030302020204" pitchFamily="66" charset="0"/>
              </a:endParaRPr>
            </a:p>
          </p:txBody>
        </p:sp>
        <p:sp>
          <p:nvSpPr>
            <p:cNvPr id="11" name="Forma livre 10"/>
            <p:cNvSpPr/>
            <p:nvPr/>
          </p:nvSpPr>
          <p:spPr>
            <a:xfrm>
              <a:off x="195134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2" name="CaixaDeTexto 11"/>
            <p:cNvSpPr txBox="1"/>
            <p:nvPr/>
          </p:nvSpPr>
          <p:spPr>
            <a:xfrm>
              <a:off x="1511908" y="4606785"/>
              <a:ext cx="505267"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a:latin typeface="Comic Sans MS" panose="030F0702030302020204" pitchFamily="66" charset="0"/>
                </a:rPr>
                <a:t>d</a:t>
              </a:r>
              <a:endParaRPr lang="pt-BR" sz="2400" dirty="0">
                <a:latin typeface="Comic Sans MS" panose="030F0702030302020204" pitchFamily="66" charset="0"/>
              </a:endParaRPr>
            </a:p>
          </p:txBody>
        </p:sp>
        <p:cxnSp>
          <p:nvCxnSpPr>
            <p:cNvPr id="13" name="Conector de Seta Reta 12"/>
            <p:cNvCxnSpPr/>
            <p:nvPr/>
          </p:nvCxnSpPr>
          <p:spPr>
            <a:xfrm>
              <a:off x="609226" y="4227154"/>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560914" y="3814157"/>
              <a:ext cx="411528"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grpSp>
      <p:grpSp>
        <p:nvGrpSpPr>
          <p:cNvPr id="15" name="Grupo 14"/>
          <p:cNvGrpSpPr/>
          <p:nvPr/>
        </p:nvGrpSpPr>
        <p:grpSpPr>
          <a:xfrm>
            <a:off x="1162414" y="2767158"/>
            <a:ext cx="1381894" cy="255373"/>
            <a:chOff x="4112743" y="3509451"/>
            <a:chExt cx="1381894" cy="255373"/>
          </a:xfrm>
        </p:grpSpPr>
        <p:cxnSp>
          <p:nvCxnSpPr>
            <p:cNvPr id="16" name="Conector Reto 1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grpSp>
        <p:nvGrpSpPr>
          <p:cNvPr id="18" name="Grupo 17"/>
          <p:cNvGrpSpPr/>
          <p:nvPr/>
        </p:nvGrpSpPr>
        <p:grpSpPr>
          <a:xfrm>
            <a:off x="3033254" y="1877225"/>
            <a:ext cx="1381894" cy="255373"/>
            <a:chOff x="4112743" y="3509451"/>
            <a:chExt cx="1381894" cy="255373"/>
          </a:xfrm>
        </p:grpSpPr>
        <p:cxnSp>
          <p:nvCxnSpPr>
            <p:cNvPr id="19" name="Conector Reto 1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tângulo 1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21" name="Forma livre 20"/>
          <p:cNvSpPr/>
          <p:nvPr/>
        </p:nvSpPr>
        <p:spPr>
          <a:xfrm>
            <a:off x="4369844" y="2005918"/>
            <a:ext cx="453081" cy="1323521"/>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22" name="Forma livre 21"/>
          <p:cNvSpPr/>
          <p:nvPr/>
        </p:nvSpPr>
        <p:spPr>
          <a:xfrm>
            <a:off x="2664612" y="1997680"/>
            <a:ext cx="387178" cy="906162"/>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23" name="Conector Reto 22"/>
          <p:cNvCxnSpPr/>
          <p:nvPr/>
        </p:nvCxnSpPr>
        <p:spPr>
          <a:xfrm>
            <a:off x="2417477" y="3775997"/>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a:off x="2357100" y="4442907"/>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DeTexto 24"/>
          <p:cNvSpPr txBox="1"/>
          <p:nvPr/>
        </p:nvSpPr>
        <p:spPr>
          <a:xfrm>
            <a:off x="3513420" y="1449292"/>
            <a:ext cx="50366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6" name="CaixaDeTexto 25"/>
          <p:cNvSpPr txBox="1"/>
          <p:nvPr/>
        </p:nvSpPr>
        <p:spPr>
          <a:xfrm>
            <a:off x="1645559" y="2305493"/>
            <a:ext cx="47160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cxnSp>
        <p:nvCxnSpPr>
          <p:cNvPr id="27" name="Conector de Seta Reta 26"/>
          <p:cNvCxnSpPr/>
          <p:nvPr/>
        </p:nvCxnSpPr>
        <p:spPr>
          <a:xfrm>
            <a:off x="3469496" y="2264269"/>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8" name="CaixaDeTexto 27"/>
          <p:cNvSpPr txBox="1"/>
          <p:nvPr/>
        </p:nvSpPr>
        <p:spPr>
          <a:xfrm>
            <a:off x="3890901" y="2116213"/>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9" name="CaixaDeTexto 28"/>
          <p:cNvSpPr txBox="1"/>
          <p:nvPr/>
        </p:nvSpPr>
        <p:spPr>
          <a:xfrm>
            <a:off x="643936" y="2669064"/>
            <a:ext cx="550151"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in</a:t>
            </a:r>
            <a:endParaRPr lang="pt-BR" sz="2400" dirty="0">
              <a:latin typeface="Comic Sans MS" panose="030F0702030302020204" pitchFamily="66" charset="0"/>
            </a:endParaRPr>
          </a:p>
        </p:txBody>
      </p:sp>
      <p:sp>
        <p:nvSpPr>
          <p:cNvPr id="30" name="Forma livre 29"/>
          <p:cNvSpPr/>
          <p:nvPr/>
        </p:nvSpPr>
        <p:spPr>
          <a:xfrm>
            <a:off x="2640287" y="3405655"/>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31" name="Forma livre 30"/>
          <p:cNvSpPr/>
          <p:nvPr/>
        </p:nvSpPr>
        <p:spPr>
          <a:xfrm>
            <a:off x="909590" y="2977435"/>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32" name="CaixaDeTexto 31"/>
          <p:cNvSpPr txBox="1"/>
          <p:nvPr/>
        </p:nvSpPr>
        <p:spPr>
          <a:xfrm>
            <a:off x="6835133" y="264945"/>
            <a:ext cx="3710487"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 </a:t>
            </a:r>
            <a:r>
              <a:rPr lang="pt-BR" sz="2400" dirty="0" smtClean="0">
                <a:latin typeface="Comic Sans MS" panose="030F0702030302020204" pitchFamily="66" charset="0"/>
              </a:rPr>
              <a:t>= (</a:t>
            </a:r>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in</a:t>
            </a:r>
            <a:r>
              <a:rPr lang="pt-BR" sz="2400" baseline="-25000" dirty="0" smtClean="0">
                <a:latin typeface="Comic Sans MS" panose="030F0702030302020204" pitchFamily="66" charset="0"/>
              </a:rPr>
              <a:t> </a:t>
            </a:r>
            <a:r>
              <a:rPr lang="pt-BR" sz="2400" dirty="0" smtClean="0">
                <a:latin typeface="Comic Sans MS" panose="030F0702030302020204" pitchFamily="66" charset="0"/>
              </a:rPr>
              <a:t>– </a:t>
            </a:r>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d</a:t>
            </a:r>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sp>
        <p:nvSpPr>
          <p:cNvPr id="33" name="CaixaDeTexto 32"/>
          <p:cNvSpPr txBox="1"/>
          <p:nvPr/>
        </p:nvSpPr>
        <p:spPr>
          <a:xfrm>
            <a:off x="6835134" y="903954"/>
            <a:ext cx="2289409" cy="461665"/>
          </a:xfrm>
          <a:prstGeom prst="rect">
            <a:avLst/>
          </a:prstGeom>
          <a:noFill/>
        </p:spPr>
        <p:txBody>
          <a:bodyPr wrap="none" rtlCol="0">
            <a:spAutoFit/>
          </a:bodyPr>
          <a:lstStyle/>
          <a:p>
            <a:r>
              <a:rPr lang="pt-BR" sz="2400" dirty="0">
                <a:latin typeface="Comic Sans MS" panose="030F0702030302020204" pitchFamily="66" charset="0"/>
              </a:rPr>
              <a:t>i</a:t>
            </a:r>
            <a:r>
              <a:rPr lang="pt-BR" sz="2400" baseline="-25000" dirty="0" smtClean="0">
                <a:latin typeface="Comic Sans MS" panose="030F0702030302020204" pitchFamily="66" charset="0"/>
              </a:rPr>
              <a:t>2</a:t>
            </a:r>
            <a:r>
              <a:rPr lang="pt-BR" sz="2400" dirty="0" smtClean="0">
                <a:latin typeface="Comic Sans MS" panose="030F0702030302020204" pitchFamily="66" charset="0"/>
              </a:rPr>
              <a:t> = V</a:t>
            </a:r>
            <a:r>
              <a:rPr lang="pt-BR" sz="2400" baseline="-25000" dirty="0" smtClean="0">
                <a:latin typeface="Comic Sans MS" panose="030F0702030302020204" pitchFamily="66" charset="0"/>
              </a:rPr>
              <a:t>0</a:t>
            </a:r>
            <a:r>
              <a:rPr lang="pt-BR" sz="2400" dirty="0" smtClean="0">
                <a:latin typeface="Comic Sans MS" panose="030F0702030302020204" pitchFamily="66" charset="0"/>
              </a:rPr>
              <a:t> – </a:t>
            </a:r>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d</a:t>
            </a:r>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34" name="CaixaDeTexto 33"/>
          <p:cNvSpPr txBox="1"/>
          <p:nvPr/>
        </p:nvSpPr>
        <p:spPr>
          <a:xfrm>
            <a:off x="8545037" y="1502847"/>
            <a:ext cx="1680268" cy="461665"/>
          </a:xfrm>
          <a:prstGeom prst="rect">
            <a:avLst/>
          </a:prstGeom>
          <a:noFill/>
        </p:spPr>
        <p:txBody>
          <a:bodyPr wrap="none" rtlCol="0">
            <a:spAutoFit/>
          </a:bodyPr>
          <a:lstStyle/>
          <a:p>
            <a:r>
              <a:rPr lang="pt-BR" sz="2400" dirty="0" err="1">
                <a:latin typeface="Comic Sans MS" panose="030F0702030302020204" pitchFamily="66" charset="0"/>
              </a:rPr>
              <a:t>V</a:t>
            </a:r>
            <a:r>
              <a:rPr lang="pt-BR" sz="2400" baseline="-25000" dirty="0" err="1" smtClean="0">
                <a:latin typeface="Comic Sans MS" panose="030F0702030302020204" pitchFamily="66" charset="0"/>
              </a:rPr>
              <a:t>d</a:t>
            </a:r>
            <a:r>
              <a:rPr lang="pt-BR" sz="2400" dirty="0" smtClean="0">
                <a:latin typeface="Comic Sans MS" panose="030F0702030302020204" pitchFamily="66" charset="0"/>
              </a:rPr>
              <a:t> = -V</a:t>
            </a:r>
            <a:r>
              <a:rPr lang="pt-BR" sz="2400" baseline="-25000" dirty="0" smtClean="0">
                <a:latin typeface="Comic Sans MS" panose="030F0702030302020204" pitchFamily="66" charset="0"/>
              </a:rPr>
              <a:t>0</a:t>
            </a:r>
            <a:r>
              <a:rPr lang="pt-BR" sz="2400" dirty="0" smtClean="0">
                <a:latin typeface="Comic Sans MS" panose="030F0702030302020204" pitchFamily="66" charset="0"/>
              </a:rPr>
              <a:t>/A</a:t>
            </a:r>
            <a:endParaRPr lang="pt-BR" sz="2400" dirty="0">
              <a:latin typeface="Comic Sans MS" panose="030F0702030302020204" pitchFamily="66" charset="0"/>
            </a:endParaRPr>
          </a:p>
        </p:txBody>
      </p:sp>
      <p:sp>
        <p:nvSpPr>
          <p:cNvPr id="35" name="CaixaDeTexto 34"/>
          <p:cNvSpPr txBox="1"/>
          <p:nvPr/>
        </p:nvSpPr>
        <p:spPr>
          <a:xfrm>
            <a:off x="6834967" y="1537181"/>
            <a:ext cx="1503045" cy="460375"/>
          </a:xfrm>
          <a:prstGeom prst="rect">
            <a:avLst/>
          </a:prstGeom>
          <a:noFill/>
        </p:spPr>
        <p:txBody>
          <a:bodyPr wrap="none" rtlCol="0">
            <a:spAutoFit/>
          </a:bodyPr>
          <a:lstStyle/>
          <a:p>
            <a:r>
              <a:rPr lang="pt-BR" sz="2400" dirty="0" smtClean="0">
                <a:latin typeface="Comic Sans MS" panose="030F0702030302020204" pitchFamily="66" charset="0"/>
              </a:rPr>
              <a:t>-</a:t>
            </a:r>
            <a:r>
              <a:rPr lang="pt-BR" sz="2400" dirty="0" err="1" smtClean="0">
                <a:latin typeface="Comic Sans MS" panose="030F0702030302020204" pitchFamily="66" charset="0"/>
              </a:rPr>
              <a:t>AV</a:t>
            </a:r>
            <a:r>
              <a:rPr lang="pt-BR" sz="2400" baseline="-25000" dirty="0" err="1" smtClean="0">
                <a:latin typeface="Comic Sans MS" panose="030F0702030302020204" pitchFamily="66" charset="0"/>
              </a:rPr>
              <a:t>d</a:t>
            </a:r>
            <a:r>
              <a:rPr lang="pt-BR" sz="2400" dirty="0" smtClean="0">
                <a:latin typeface="Comic Sans MS" panose="030F0702030302020204" pitchFamily="66" charset="0"/>
              </a:rPr>
              <a:t> = V</a:t>
            </a:r>
            <a:r>
              <a:rPr lang="pt-BR" sz="2400" baseline="-25000" dirty="0" smtClean="0">
                <a:latin typeface="Comic Sans MS" panose="030F0702030302020204" pitchFamily="66" charset="0"/>
              </a:rPr>
              <a:t>0</a:t>
            </a:r>
            <a:endParaRPr lang="pt-BR" sz="2400" baseline="-25000"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36" name="CaixaDeTexto 35"/>
              <p:cNvSpPr txBox="1"/>
              <p:nvPr/>
            </p:nvSpPr>
            <p:spPr>
              <a:xfrm>
                <a:off x="6923311" y="2148789"/>
                <a:ext cx="3622309" cy="571500"/>
              </a:xfrm>
              <a:prstGeom prst="rect">
                <a:avLst/>
              </a:prstGeom>
              <a:noFill/>
            </p:spPr>
            <p:txBody>
              <a:bodyPr wrap="square" lIns="0" tIns="0" rIns="0" bIns="0" rtlCol="0">
                <a:spAutoFit/>
              </a:bodyPr>
              <a:lstStyle/>
              <a:p>
                <a14:m>
                  <m:oMath xmlns:m="http://schemas.openxmlformats.org/officeDocument/2006/math">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𝑖</m:t>
                        </m:r>
                      </m:e>
                      <m:sub>
                        <m:r>
                          <a:rPr lang="en-US" altLang="pt-BR" sz="2400" b="0" i="1" smtClean="0">
                            <a:latin typeface="Cambria Math" panose="02040503050406030204" pitchFamily="18" charset="0"/>
                          </a:rPr>
                          <m:t>1</m:t>
                        </m:r>
                      </m:sub>
                    </m:sSub>
                    <m:r>
                      <a:rPr lang="pt-BR" sz="2400" b="0" i="1"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𝑖𝑛</m:t>
                        </m:r>
                      </m:sub>
                    </m:sSub>
                    <m:r>
                      <a:rPr lang="pt-BR" sz="2400" b="0" i="1" smtClean="0">
                        <a:latin typeface="Cambria Math" panose="02040503050406030204" pitchFamily="18" charset="0"/>
                      </a:rPr>
                      <m:t>+ </m:t>
                    </m:r>
                    <m:f>
                      <m:fPr>
                        <m:ctrlPr>
                          <a:rPr lang="pt-BR" sz="2400" b="0" i="1" smtClean="0">
                            <a:latin typeface="Cambria Math" panose="02040503050406030204" pitchFamily="18" charset="0"/>
                          </a:rPr>
                        </m:ctrlPr>
                      </m:fPr>
                      <m:num>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en-US" altLang="pt-BR" sz="2400" b="0" i="1" smtClean="0">
                                <a:latin typeface="Cambria Math" panose="02040503050406030204" pitchFamily="18" charset="0"/>
                              </a:rPr>
                              <m:t>0</m:t>
                            </m:r>
                          </m:sub>
                        </m:sSub>
                      </m:num>
                      <m:den>
                        <m:r>
                          <a:rPr lang="pt-BR" sz="2400" b="0" i="1" smtClean="0">
                            <a:latin typeface="Cambria Math" panose="02040503050406030204" pitchFamily="18" charset="0"/>
                          </a:rPr>
                          <m:t>𝐴</m:t>
                        </m:r>
                      </m:den>
                    </m:f>
                    <m:r>
                      <a:rPr lang="pt-BR" sz="2400" b="0" i="0"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𝑅</m:t>
                        </m:r>
                      </m:e>
                      <m:sub>
                        <m:r>
                          <a:rPr lang="pt-BR" sz="2400" b="0" i="1" smtClean="0">
                            <a:latin typeface="Cambria Math" panose="02040503050406030204" pitchFamily="18" charset="0"/>
                          </a:rPr>
                          <m:t>1</m:t>
                        </m:r>
                      </m:sub>
                    </m:sSub>
                  </m:oMath>
                </a14:m>
                <a:r>
                  <a:rPr lang="pt-BR" sz="2400" dirty="0" smtClean="0">
                    <a:latin typeface="Comic Sans MS" panose="030F0702030302020204" pitchFamily="66" charset="0"/>
                  </a:rPr>
                  <a:t> </a:t>
                </a:r>
                <a:endParaRPr lang="pt-BR" sz="2400" dirty="0">
                  <a:latin typeface="Comic Sans MS" panose="030F0702030302020204" pitchFamily="66" charset="0"/>
                </a:endParaRPr>
              </a:p>
            </p:txBody>
          </p:sp>
        </mc:Choice>
        <mc:Fallback>
          <p:sp>
            <p:nvSpPr>
              <p:cNvPr id="36" name="CaixaDeTexto 35"/>
              <p:cNvSpPr txBox="1">
                <a:spLocks noRot="1" noChangeAspect="1" noMove="1" noResize="1" noEditPoints="1" noAdjustHandles="1" noChangeArrowheads="1" noChangeShapeType="1" noTextEdit="1"/>
              </p:cNvSpPr>
              <p:nvPr/>
            </p:nvSpPr>
            <p:spPr>
              <a:xfrm>
                <a:off x="6923311" y="2148789"/>
                <a:ext cx="3622309" cy="571500"/>
              </a:xfrm>
              <a:prstGeom prst="rect">
                <a:avLst/>
              </a:prstGeom>
              <a:blipFill rotWithShape="1">
                <a:blip r:embed="rId1"/>
                <a:stretch>
                  <a:fillRect l="-15" t="-102" r="5" b="10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7" name="CaixaDeTexto 36"/>
              <p:cNvSpPr txBox="1"/>
              <p:nvPr/>
            </p:nvSpPr>
            <p:spPr>
              <a:xfrm>
                <a:off x="6923311" y="2796476"/>
                <a:ext cx="2996399" cy="516255"/>
              </a:xfrm>
              <a:prstGeom prst="rect">
                <a:avLst/>
              </a:prstGeom>
              <a:noFill/>
            </p:spPr>
            <p:txBody>
              <a:bodyPr wrap="square" lIns="0" tIns="0" rIns="0" bIns="0" rtlCol="0">
                <a:spAutoFit/>
              </a:bodyPr>
              <a:lstStyle/>
              <a:p>
                <a14:m>
                  <m:oMath xmlns:m="http://schemas.openxmlformats.org/officeDocument/2006/math">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𝑖</m:t>
                        </m:r>
                      </m:e>
                      <m:sub>
                        <m:r>
                          <a:rPr lang="pt-BR" sz="2400" b="0" i="1" smtClean="0">
                            <a:latin typeface="Cambria Math" panose="02040503050406030204" pitchFamily="18" charset="0"/>
                          </a:rPr>
                          <m:t>2</m:t>
                        </m:r>
                      </m:sub>
                    </m:sSub>
                    <m:r>
                      <a:rPr lang="pt-BR" sz="2400" b="0" i="1"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r>
                      <a:rPr lang="pt-BR" sz="2400" b="0" i="1" smtClean="0">
                        <a:latin typeface="Cambria Math" panose="02040503050406030204" pitchFamily="18" charset="0"/>
                      </a:rPr>
                      <m:t>+ </m:t>
                    </m:r>
                    <m:f>
                      <m:fPr>
                        <m:ctrlPr>
                          <a:rPr lang="pt-BR" sz="2400" b="0" i="1" smtClean="0">
                            <a:latin typeface="Cambria Math" panose="02040503050406030204" pitchFamily="18" charset="0"/>
                          </a:rPr>
                        </m:ctrlPr>
                      </m:fPr>
                      <m:num>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en-US" altLang="pt-BR" sz="2400" b="0" i="1" smtClean="0">
                                <a:latin typeface="Cambria Math" panose="02040503050406030204" pitchFamily="18" charset="0"/>
                              </a:rPr>
                              <m:t>0</m:t>
                            </m:r>
                          </m:sub>
                        </m:sSub>
                      </m:num>
                      <m:den>
                        <m:r>
                          <a:rPr lang="pt-BR" sz="2400" b="0" i="1" smtClean="0">
                            <a:latin typeface="Cambria Math" panose="02040503050406030204" pitchFamily="18" charset="0"/>
                          </a:rPr>
                          <m:t>𝐴</m:t>
                        </m:r>
                      </m:den>
                    </m:f>
                    <m:r>
                      <a:rPr lang="pt-BR" sz="2400" b="0" i="0"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𝑅</m:t>
                        </m:r>
                      </m:e>
                      <m:sub>
                        <m:r>
                          <a:rPr lang="pt-BR" sz="2400" b="0" i="1" smtClean="0">
                            <a:latin typeface="Cambria Math" panose="02040503050406030204" pitchFamily="18" charset="0"/>
                          </a:rPr>
                          <m:t>2</m:t>
                        </m:r>
                      </m:sub>
                    </m:sSub>
                  </m:oMath>
                </a14:m>
                <a:r>
                  <a:rPr lang="pt-BR" dirty="0" smtClean="0"/>
                  <a:t> </a:t>
                </a:r>
                <a:endParaRPr lang="pt-BR" dirty="0"/>
              </a:p>
            </p:txBody>
          </p:sp>
        </mc:Choice>
        <mc:Fallback>
          <p:sp>
            <p:nvSpPr>
              <p:cNvPr id="37" name="CaixaDeTexto 36"/>
              <p:cNvSpPr txBox="1">
                <a:spLocks noRot="1" noChangeAspect="1" noMove="1" noResize="1" noEditPoints="1" noAdjustHandles="1" noChangeArrowheads="1" noChangeShapeType="1" noTextEdit="1"/>
              </p:cNvSpPr>
              <p:nvPr/>
            </p:nvSpPr>
            <p:spPr>
              <a:xfrm>
                <a:off x="6923311" y="2796476"/>
                <a:ext cx="2996399" cy="516255"/>
              </a:xfrm>
              <a:prstGeom prst="rect">
                <a:avLst/>
              </a:prstGeom>
              <a:blipFill rotWithShape="1">
                <a:blip r:embed="rId2"/>
                <a:stretch>
                  <a:fillRect l="-18" t="-111" r="13" b="11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8" name="CaixaDeTexto 37"/>
              <p:cNvSpPr txBox="1"/>
              <p:nvPr/>
            </p:nvSpPr>
            <p:spPr>
              <a:xfrm>
                <a:off x="5238115" y="3408045"/>
                <a:ext cx="6245860" cy="970915"/>
              </a:xfrm>
              <a:prstGeom prst="rect">
                <a:avLst/>
              </a:prstGeom>
              <a:noFill/>
            </p:spPr>
            <p:txBody>
              <a:bodyPr wrap="square" rtlCol="0">
                <a:spAutoFit/>
              </a:bodyPr>
              <a:lstStyle/>
              <a:p>
                <a:pPr algn="ctr"/>
                <a:r>
                  <a:rPr lang="pt-BR" sz="2400" dirty="0" smtClean="0">
                    <a:latin typeface="Comic Sans MS" panose="030F0702030302020204" pitchFamily="66" charset="0"/>
                  </a:rPr>
                  <a:t>i</a:t>
                </a:r>
                <a:r>
                  <a:rPr lang="pt-BR" sz="2400" baseline="-25000" dirty="0" smtClean="0">
                    <a:latin typeface="Comic Sans MS" panose="030F0702030302020204" pitchFamily="66" charset="0"/>
                  </a:rPr>
                  <a:t>1</a:t>
                </a:r>
                <a:r>
                  <a:rPr lang="pt-BR" sz="2400" dirty="0" smtClean="0">
                    <a:latin typeface="Comic Sans MS" panose="030F0702030302020204" pitchFamily="66" charset="0"/>
                  </a:rPr>
                  <a:t> + i</a:t>
                </a:r>
                <a:r>
                  <a:rPr lang="pt-BR" sz="2400" baseline="-25000" dirty="0" smtClean="0">
                    <a:latin typeface="Comic Sans MS" panose="030F0702030302020204" pitchFamily="66" charset="0"/>
                  </a:rPr>
                  <a:t>2</a:t>
                </a:r>
                <a:r>
                  <a:rPr lang="pt-BR" sz="2400" dirty="0" smtClean="0">
                    <a:latin typeface="Comic Sans MS" panose="030F0702030302020204" pitchFamily="66" charset="0"/>
                  </a:rPr>
                  <a:t> </a:t>
                </a:r>
                <a14:m>
                  <m:oMath xmlns:m="http://schemas.openxmlformats.org/officeDocument/2006/math">
                    <m:r>
                      <a:rPr lang="pt-BR" sz="2400" i="1">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𝑖𝑛</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en-US" altLang="pt-BR" sz="2400" i="1">
                                <a:latin typeface="Cambria Math" panose="02040503050406030204" pitchFamily="18" charset="0"/>
                              </a:rPr>
                              <m:t>0</m:t>
                            </m:r>
                          </m:sub>
                        </m:sSub>
                      </m:num>
                      <m:den>
                        <m:r>
                          <a:rPr lang="pt-BR" sz="2400" i="1">
                            <a:latin typeface="Cambria Math" panose="02040503050406030204" pitchFamily="18" charset="0"/>
                          </a:rPr>
                          <m:t>𝐴</m:t>
                        </m:r>
                      </m:den>
                    </m:f>
                    <m:r>
                      <a:rPr lang="pt-BR" sz="240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𝑅</m:t>
                        </m:r>
                      </m:e>
                      <m:sub>
                        <m:r>
                          <a:rPr lang="pt-BR" sz="2400" i="1">
                            <a:latin typeface="Cambria Math" panose="02040503050406030204" pitchFamily="18" charset="0"/>
                          </a:rPr>
                          <m:t>1</m:t>
                        </m:r>
                      </m:sub>
                    </m:sSub>
                  </m:oMath>
                </a14:m>
                <a:r>
                  <a:rPr lang="pt-BR" sz="2400" dirty="0" smtClean="0">
                    <a:latin typeface="Comic Sans MS" panose="030F0702030302020204" pitchFamily="66" charset="0"/>
                  </a:rPr>
                  <a:t>+ </a:t>
                </a:r>
                <a14:m>
                  <m:oMath xmlns:m="http://schemas.openxmlformats.org/officeDocument/2006/math">
                    <m:r>
                      <a:rPr lang="pt-BR" sz="2400" i="1">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en-US" altLang="pt-BR" sz="2400" i="1">
                                <a:latin typeface="Cambria Math" panose="02040503050406030204" pitchFamily="18" charset="0"/>
                              </a:rPr>
                              <m:t>0</m:t>
                            </m:r>
                          </m:sub>
                        </m:sSub>
                      </m:num>
                      <m:den>
                        <m:r>
                          <a:rPr lang="pt-BR" sz="2400" i="1">
                            <a:latin typeface="Cambria Math" panose="02040503050406030204" pitchFamily="18" charset="0"/>
                          </a:rPr>
                          <m:t>𝐴</m:t>
                        </m:r>
                      </m:den>
                    </m:f>
                    <m:r>
                      <a:rPr lang="pt-BR" sz="240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𝑅</m:t>
                        </m:r>
                      </m:e>
                      <m:sub>
                        <m:r>
                          <a:rPr lang="pt-BR" sz="2400" i="1">
                            <a:latin typeface="Cambria Math" panose="02040503050406030204" pitchFamily="18" charset="0"/>
                          </a:rPr>
                          <m:t>2</m:t>
                        </m:r>
                      </m:sub>
                    </m:sSub>
                  </m:oMath>
                </a14:m>
                <a:r>
                  <a:rPr lang="pt-BR" sz="2400" dirty="0" smtClean="0">
                    <a:latin typeface="Comic Sans MS" panose="030F0702030302020204" pitchFamily="66" charset="0"/>
                  </a:rPr>
                  <a:t> = 0</a:t>
                </a:r>
                <a:endParaRPr lang="pt-BR" sz="2400" dirty="0" smtClean="0">
                  <a:latin typeface="Comic Sans MS" panose="030F0702030302020204" pitchFamily="66" charset="0"/>
                </a:endParaRPr>
              </a:p>
              <a:p>
                <a:endParaRPr lang="pt-BR" sz="2000" dirty="0"/>
              </a:p>
            </p:txBody>
          </p:sp>
        </mc:Choice>
        <mc:Fallback>
          <p:sp>
            <p:nvSpPr>
              <p:cNvPr id="38" name="CaixaDeTexto 37"/>
              <p:cNvSpPr txBox="1">
                <a:spLocks noRot="1" noChangeAspect="1" noMove="1" noResize="1" noEditPoints="1" noAdjustHandles="1" noChangeArrowheads="1" noChangeShapeType="1" noTextEdit="1"/>
              </p:cNvSpPr>
              <p:nvPr/>
            </p:nvSpPr>
            <p:spPr>
              <a:xfrm>
                <a:off x="5238115" y="3408045"/>
                <a:ext cx="6245860" cy="97091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9" name="CaixaDeTexto 38"/>
              <p:cNvSpPr txBox="1"/>
              <p:nvPr/>
            </p:nvSpPr>
            <p:spPr>
              <a:xfrm>
                <a:off x="5238750" y="4378325"/>
                <a:ext cx="5306695" cy="836930"/>
              </a:xfrm>
              <a:prstGeom prst="rect">
                <a:avLst/>
              </a:prstGeom>
              <a:noFill/>
            </p:spPr>
            <p:txBody>
              <a:bodyPr wrap="square" rtlCol="0">
                <a:noAutofit/>
              </a:bodyPr>
              <a:lstStyle/>
              <a:p>
                <a:pPr algn="ctr"/>
                <a14:m>
                  <m:oMath xmlns:m="http://schemas.openxmlformats.org/officeDocument/2006/math">
                    <m:f>
                      <m:fPr>
                        <m:ctrlPr>
                          <a:rPr lang="pt-BR" sz="2800" b="0" i="1" smtClean="0">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𝑖𝑛</m:t>
                            </m:r>
                          </m:sub>
                        </m:sSub>
                        <m:r>
                          <a:rPr lang="pt-BR" sz="2800" i="1">
                            <a:latin typeface="Cambria Math" panose="02040503050406030204" pitchFamily="18" charset="0"/>
                          </a:rPr>
                          <m:t>.</m:t>
                        </m:r>
                        <m:r>
                          <a:rPr lang="pt-BR" sz="2800" i="1">
                            <a:latin typeface="Cambria Math" panose="02040503050406030204" pitchFamily="18" charset="0"/>
                          </a:rPr>
                          <m:t>𝐴</m:t>
                        </m:r>
                        <m:r>
                          <a:rPr lang="pt-BR" sz="2800" i="1">
                            <a:latin typeface="Cambria Math" panose="02040503050406030204" pitchFamily="18" charset="0"/>
                          </a:rPr>
                          <m:t>.</m:t>
                        </m:r>
                        <m:sSub>
                          <m:sSubPr>
                            <m:ctrlPr>
                              <a:rPr lang="pt-BR" sz="2800" i="1">
                                <a:latin typeface="Cambria Math" panose="02040503050406030204" pitchFamily="18" charset="0"/>
                              </a:rPr>
                            </m:ctrlPr>
                          </m:sSubPr>
                          <m:e>
                            <m:r>
                              <a:rPr lang="pt-BR" sz="2800" i="1">
                                <a:latin typeface="Cambria Math" panose="02040503050406030204" pitchFamily="18" charset="0"/>
                              </a:rPr>
                              <m:t>𝑅</m:t>
                            </m:r>
                          </m:e>
                          <m:sub>
                            <m:r>
                              <a:rPr lang="pt-BR" sz="2800" i="1">
                                <a:latin typeface="Cambria Math" panose="02040503050406030204" pitchFamily="18" charset="0"/>
                              </a:rPr>
                              <m:t>2</m:t>
                            </m:r>
                          </m:sub>
                        </m:sSub>
                        <m:r>
                          <a:rPr lang="pt-BR" sz="2800" i="1">
                            <a:latin typeface="Cambria Math" panose="02040503050406030204" pitchFamily="18" charset="0"/>
                          </a:rPr>
                          <m:t>+</m:t>
                        </m:r>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0</m:t>
                            </m:r>
                          </m:sub>
                        </m:sSub>
                        <m:d>
                          <m:dPr>
                            <m:ctrlPr>
                              <a:rPr lang="pt-BR" sz="2800" i="1">
                                <a:latin typeface="Cambria Math" panose="02040503050406030204" pitchFamily="18" charset="0"/>
                              </a:rPr>
                            </m:ctrlPr>
                          </m:dPr>
                          <m:e>
                            <m:r>
                              <a:rPr lang="pt-BR" sz="2800" i="1">
                                <a:latin typeface="Cambria Math" panose="02040503050406030204" pitchFamily="18" charset="0"/>
                              </a:rPr>
                              <m:t>𝐴</m:t>
                            </m:r>
                            <m:r>
                              <a:rPr lang="pt-BR" sz="2800" i="1">
                                <a:latin typeface="Cambria Math" panose="02040503050406030204" pitchFamily="18" charset="0"/>
                              </a:rPr>
                              <m:t>.</m:t>
                            </m:r>
                            <m:sSub>
                              <m:sSubPr>
                                <m:ctrlPr>
                                  <a:rPr lang="pt-BR" sz="2800" i="1">
                                    <a:latin typeface="Cambria Math" panose="02040503050406030204" pitchFamily="18" charset="0"/>
                                  </a:rPr>
                                </m:ctrlPr>
                              </m:sSubPr>
                              <m:e>
                                <m:r>
                                  <a:rPr lang="pt-BR" sz="2800" i="1">
                                    <a:latin typeface="Cambria Math" panose="02040503050406030204" pitchFamily="18" charset="0"/>
                                  </a:rPr>
                                  <m:t>𝑅</m:t>
                                </m:r>
                              </m:e>
                              <m:sub>
                                <m:r>
                                  <a:rPr lang="pt-BR" sz="2800" i="1">
                                    <a:latin typeface="Cambria Math" panose="02040503050406030204" pitchFamily="18" charset="0"/>
                                  </a:rPr>
                                  <m:t>1</m:t>
                                </m:r>
                              </m:sub>
                            </m:sSub>
                            <m:r>
                              <a:rPr lang="pt-BR" sz="2800" i="1">
                                <a:latin typeface="Cambria Math" panose="02040503050406030204" pitchFamily="18" charset="0"/>
                              </a:rPr>
                              <m:t>+</m:t>
                            </m:r>
                            <m:sSub>
                              <m:sSubPr>
                                <m:ctrlPr>
                                  <a:rPr lang="pt-BR" sz="2800" i="1">
                                    <a:latin typeface="Cambria Math" panose="02040503050406030204" pitchFamily="18" charset="0"/>
                                  </a:rPr>
                                </m:ctrlPr>
                              </m:sSubPr>
                              <m:e>
                                <m:r>
                                  <a:rPr lang="pt-BR" sz="2800" i="1">
                                    <a:latin typeface="Cambria Math" panose="02040503050406030204" pitchFamily="18" charset="0"/>
                                  </a:rPr>
                                  <m:t>𝑅</m:t>
                                </m:r>
                              </m:e>
                              <m:sub>
                                <m:r>
                                  <a:rPr lang="pt-BR" sz="2800" i="1">
                                    <a:latin typeface="Cambria Math" panose="02040503050406030204" pitchFamily="18" charset="0"/>
                                  </a:rPr>
                                  <m:t>2</m:t>
                                </m:r>
                              </m:sub>
                            </m:sSub>
                            <m:r>
                              <a:rPr lang="pt-BR" sz="2800" i="1">
                                <a:latin typeface="Cambria Math" panose="02040503050406030204" pitchFamily="18" charset="0"/>
                              </a:rPr>
                              <m:t>+</m:t>
                            </m:r>
                            <m:sSub>
                              <m:sSubPr>
                                <m:ctrlPr>
                                  <a:rPr lang="pt-BR" sz="2800" i="1">
                                    <a:latin typeface="Cambria Math" panose="02040503050406030204" pitchFamily="18" charset="0"/>
                                  </a:rPr>
                                </m:ctrlPr>
                              </m:sSubPr>
                              <m:e>
                                <m:r>
                                  <a:rPr lang="pt-BR" sz="2800" i="1">
                                    <a:latin typeface="Cambria Math" panose="02040503050406030204" pitchFamily="18" charset="0"/>
                                  </a:rPr>
                                  <m:t>𝑅</m:t>
                                </m:r>
                              </m:e>
                              <m:sub>
                                <m:r>
                                  <a:rPr lang="pt-BR" sz="2800" i="1">
                                    <a:latin typeface="Cambria Math" panose="02040503050406030204" pitchFamily="18" charset="0"/>
                                  </a:rPr>
                                  <m:t>1</m:t>
                                </m:r>
                              </m:sub>
                            </m:sSub>
                          </m:e>
                        </m:d>
                      </m:num>
                      <m:den>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𝑅</m:t>
                            </m:r>
                          </m:e>
                          <m:sub>
                            <m:r>
                              <a:rPr lang="pt-BR" sz="2800" b="0" i="1" smtClean="0">
                                <a:latin typeface="Cambria Math" panose="02040503050406030204" pitchFamily="18" charset="0"/>
                              </a:rPr>
                              <m:t>1</m:t>
                            </m:r>
                          </m:sub>
                        </m:sSub>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𝑅</m:t>
                            </m:r>
                          </m:e>
                          <m:sub>
                            <m:r>
                              <a:rPr lang="pt-BR" sz="2800" b="0" i="1" smtClean="0">
                                <a:latin typeface="Cambria Math" panose="02040503050406030204" pitchFamily="18" charset="0"/>
                              </a:rPr>
                              <m:t>2</m:t>
                            </m:r>
                          </m:sub>
                        </m:sSub>
                      </m:den>
                    </m:f>
                    <m:r>
                      <a:rPr lang="pt-BR" sz="2800" b="0" i="1" smtClean="0">
                        <a:latin typeface="Cambria Math" panose="02040503050406030204" pitchFamily="18" charset="0"/>
                      </a:rPr>
                      <m:t>=</m:t>
                    </m:r>
                    <m:r>
                      <a:rPr lang="pt-BR" sz="2800" b="0" i="1" smtClean="0">
                        <a:latin typeface="Cambria Math" panose="02040503050406030204" pitchFamily="18" charset="0"/>
                      </a:rPr>
                      <m:t>0</m:t>
                    </m:r>
                  </m:oMath>
                </a14:m>
                <a:r>
                  <a:rPr lang="pt-BR" sz="2800" dirty="0" smtClean="0">
                    <a:latin typeface="Comic Sans MS" panose="030F0702030302020204" pitchFamily="66" charset="0"/>
                  </a:rPr>
                  <a:t> </a:t>
                </a:r>
                <a:endParaRPr lang="pt-BR" sz="2800" dirty="0">
                  <a:latin typeface="Comic Sans MS" panose="030F0702030302020204" pitchFamily="66" charset="0"/>
                </a:endParaRPr>
              </a:p>
            </p:txBody>
          </p:sp>
        </mc:Choice>
        <mc:Fallback>
          <p:sp>
            <p:nvSpPr>
              <p:cNvPr id="39" name="CaixaDeTexto 38"/>
              <p:cNvSpPr txBox="1">
                <a:spLocks noRot="1" noChangeAspect="1" noMove="1" noResize="1" noEditPoints="1" noAdjustHandles="1" noChangeArrowheads="1" noChangeShapeType="1" noTextEdit="1"/>
              </p:cNvSpPr>
              <p:nvPr/>
            </p:nvSpPr>
            <p:spPr>
              <a:xfrm>
                <a:off x="5238750" y="4378325"/>
                <a:ext cx="5306695" cy="83693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0" name="CaixaDeTexto 39"/>
              <p:cNvSpPr txBox="1"/>
              <p:nvPr/>
            </p:nvSpPr>
            <p:spPr>
              <a:xfrm>
                <a:off x="1067435" y="5467350"/>
                <a:ext cx="10286365" cy="991870"/>
              </a:xfrm>
              <a:prstGeom prst="rect">
                <a:avLst/>
              </a:prstGeom>
              <a:noFill/>
            </p:spPr>
            <p:txBody>
              <a:bodyPr wrap="square" rtlCol="0">
                <a:spAutoFit/>
              </a:bodyPr>
              <a:lstStyle/>
              <a:p>
                <a:r>
                  <a:rPr lang="pt-BR" sz="2800" baseline="-25000" dirty="0" smtClean="0">
                    <a:latin typeface="Comic Sans MS" panose="030F0702030302020204" pitchFamily="66" charset="0"/>
                  </a:rPr>
                  <a:t> </a:t>
                </a:r>
                <a14:m>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0</m:t>
                            </m:r>
                          </m:sub>
                        </m:sSub>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𝑖𝑛</m:t>
                        </m:r>
                      </m:sub>
                    </m:sSub>
                    <m:f>
                      <m:fPr>
                        <m:ctrlPr>
                          <a:rPr lang="pt-BR" sz="3200" b="0" i="1" smtClean="0">
                            <a:latin typeface="Cambria Math" panose="02040503050406030204" pitchFamily="18" charset="0"/>
                          </a:rPr>
                        </m:ctrlPr>
                      </m:fPr>
                      <m:num>
                        <m:r>
                          <a:rPr lang="pt-BR" sz="3200" i="1">
                            <a:latin typeface="Cambria Math" panose="02040503050406030204" pitchFamily="18" charset="0"/>
                          </a:rPr>
                          <m:t>𝐴</m:t>
                        </m:r>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𝑅</m:t>
                            </m:r>
                          </m:e>
                          <m:sub>
                            <m:r>
                              <a:rPr lang="pt-BR" sz="3200" i="1">
                                <a:latin typeface="Cambria Math" panose="02040503050406030204" pitchFamily="18" charset="0"/>
                              </a:rPr>
                              <m:t>2</m:t>
                            </m:r>
                          </m:sub>
                        </m:sSub>
                      </m:num>
                      <m:den>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𝐴</m:t>
                            </m:r>
                            <m:r>
                              <a:rPr lang="pt-BR" sz="3200" b="0" i="1" smtClean="0">
                                <a:latin typeface="Cambria Math" panose="02040503050406030204" pitchFamily="18" charset="0"/>
                              </a:rPr>
                              <m:t>.</m:t>
                            </m:r>
                            <m:r>
                              <a:rPr lang="pt-BR" sz="3200" b="0" i="1" smtClean="0">
                                <a:latin typeface="Cambria Math" panose="02040503050406030204" pitchFamily="18" charset="0"/>
                              </a:rPr>
                              <m:t>𝑅</m:t>
                            </m:r>
                          </m:e>
                          <m:sub>
                            <m:r>
                              <a:rPr lang="pt-BR" sz="3200" b="0" i="1" smtClean="0">
                                <a:latin typeface="Cambria Math" panose="02040503050406030204" pitchFamily="18" charset="0"/>
                              </a:rPr>
                              <m:t>1</m:t>
                            </m:r>
                          </m:sub>
                        </m:sSub>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m:t>
                            </m:r>
                            <m:r>
                              <a:rPr lang="pt-BR" sz="3200" b="0" i="1" smtClean="0">
                                <a:latin typeface="Cambria Math" panose="02040503050406030204" pitchFamily="18" charset="0"/>
                              </a:rPr>
                              <m:t>𝑅</m:t>
                            </m:r>
                          </m:e>
                          <m:sub>
                            <m:r>
                              <a:rPr lang="pt-BR" sz="3200" b="0" i="1" smtClean="0">
                                <a:latin typeface="Cambria Math" panose="02040503050406030204" pitchFamily="18" charset="0"/>
                              </a:rPr>
                              <m:t>2</m:t>
                            </m:r>
                          </m:sub>
                        </m:sSub>
                        <m:r>
                          <a:rPr lang="pt-BR" sz="3200" b="0" i="1" smtClean="0">
                            <a:latin typeface="Cambria Math" panose="02040503050406030204" pitchFamily="18" charset="0"/>
                          </a:rPr>
                          <m:t>+</m:t>
                        </m:r>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𝑅</m:t>
                            </m:r>
                          </m:e>
                          <m:sub>
                            <m:r>
                              <a:rPr lang="pt-BR" sz="3200" b="0" i="1" smtClean="0">
                                <a:latin typeface="Cambria Math" panose="02040503050406030204" pitchFamily="18" charset="0"/>
                              </a:rPr>
                              <m:t>1</m:t>
                            </m:r>
                          </m:sub>
                        </m:sSub>
                      </m:den>
                    </m:f>
                    <m:r>
                      <a:rPr lang="pt-BR" sz="3200" b="0" i="1" smtClean="0">
                        <a:latin typeface="Cambria Math" panose="02040503050406030204" pitchFamily="18" charset="0"/>
                      </a:rPr>
                      <m:t>=</m:t>
                    </m:r>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m:t>
                        </m:r>
                        <m:r>
                          <a:rPr lang="pt-BR" sz="3200" b="0" i="1" smtClean="0">
                            <a:latin typeface="Cambria Math" panose="02040503050406030204" pitchFamily="18" charset="0"/>
                          </a:rPr>
                          <m:t>𝑉</m:t>
                        </m:r>
                      </m:e>
                      <m:sub>
                        <m:r>
                          <a:rPr lang="pt-BR" sz="3200" b="0" i="1" smtClean="0">
                            <a:latin typeface="Cambria Math" panose="02040503050406030204" pitchFamily="18" charset="0"/>
                          </a:rPr>
                          <m:t>𝑖𝑛</m:t>
                        </m:r>
                      </m:sub>
                    </m:sSub>
                    <m:f>
                      <m:fPr>
                        <m:ctrlPr>
                          <a:rPr lang="pt-BR" sz="3200" b="0" i="1" smtClean="0">
                            <a:latin typeface="Cambria Math" panose="02040503050406030204" pitchFamily="18" charset="0"/>
                          </a:rPr>
                        </m:ctrlPr>
                      </m:fPr>
                      <m:num>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𝑅</m:t>
                            </m:r>
                          </m:e>
                          <m:sub>
                            <m:r>
                              <a:rPr lang="pt-BR" sz="3200" b="0" i="1" smtClean="0">
                                <a:latin typeface="Cambria Math" panose="02040503050406030204" pitchFamily="18" charset="0"/>
                              </a:rPr>
                              <m:t>2</m:t>
                            </m:r>
                          </m:sub>
                        </m:sSub>
                      </m:num>
                      <m:den>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𝑅</m:t>
                            </m:r>
                          </m:e>
                          <m:sub>
                            <m:r>
                              <a:rPr lang="pt-BR" sz="3200" b="0" i="1" smtClean="0">
                                <a:latin typeface="Cambria Math" panose="02040503050406030204" pitchFamily="18" charset="0"/>
                              </a:rPr>
                              <m:t>1</m:t>
                            </m:r>
                          </m:sub>
                        </m:sSub>
                      </m:den>
                    </m:f>
                    <m:r>
                      <a:rPr lang="en-US" altLang="pt-BR" sz="3200" b="0" i="1" smtClean="0">
                        <a:latin typeface="Cambria Math" panose="02040503050406030204" pitchFamily="18" charset="0"/>
                      </a:rPr>
                      <m:t>(</m:t>
                    </m:r>
                    <m:f>
                      <m:fPr>
                        <m:ctrlPr>
                          <a:rPr lang="pt-BR" sz="3200" b="0" i="1" smtClean="0">
                            <a:latin typeface="Cambria Math" panose="02040503050406030204" pitchFamily="18" charset="0"/>
                          </a:rPr>
                        </m:ctrlPr>
                      </m:fPr>
                      <m:num>
                        <m:r>
                          <a:rPr lang="pt-BR" sz="3200" b="0" i="1" smtClean="0">
                            <a:latin typeface="Cambria Math" panose="02040503050406030204" pitchFamily="18" charset="0"/>
                          </a:rPr>
                          <m:t>1</m:t>
                        </m:r>
                      </m:num>
                      <m:den>
                        <m:r>
                          <a:rPr lang="pt-BR" sz="3200" b="0" i="1" smtClean="0">
                            <a:latin typeface="Cambria Math" panose="02040503050406030204" pitchFamily="18" charset="0"/>
                          </a:rPr>
                          <m:t>1</m:t>
                        </m:r>
                        <m:r>
                          <a:rPr lang="pt-BR" sz="3200" b="0" i="1" smtClean="0">
                            <a:latin typeface="Cambria Math" panose="02040503050406030204" pitchFamily="18" charset="0"/>
                          </a:rPr>
                          <m:t>+</m:t>
                        </m:r>
                        <m:f>
                          <m:fPr>
                            <m:ctrlPr>
                              <a:rPr lang="pt-BR" sz="3200" b="0" i="1" smtClean="0">
                                <a:latin typeface="Cambria Math" panose="02040503050406030204" pitchFamily="18" charset="0"/>
                              </a:rPr>
                            </m:ctrlPr>
                          </m:fPr>
                          <m:num>
                            <m:r>
                              <a:rPr lang="pt-BR" sz="3200" b="0" i="1" smtClean="0">
                                <a:latin typeface="Cambria Math" panose="02040503050406030204" pitchFamily="18" charset="0"/>
                              </a:rPr>
                              <m:t>𝑅</m:t>
                            </m:r>
                            <m:r>
                              <a:rPr lang="pt-BR" sz="3200" b="0" i="1" baseline="-25000" smtClean="0">
                                <a:latin typeface="Cambria Math" panose="02040503050406030204" pitchFamily="18" charset="0"/>
                              </a:rPr>
                              <m:t>2</m:t>
                            </m:r>
                          </m:num>
                          <m:den>
                            <m:r>
                              <a:rPr lang="pt-BR" sz="3200" b="0" i="1" smtClean="0">
                                <a:latin typeface="Cambria Math" panose="02040503050406030204" pitchFamily="18" charset="0"/>
                              </a:rPr>
                              <m:t>𝐴𝑅</m:t>
                            </m:r>
                            <m:r>
                              <a:rPr lang="pt-BR" sz="3200" b="0" i="1" baseline="-25000" smtClean="0">
                                <a:latin typeface="Cambria Math" panose="02040503050406030204" pitchFamily="18" charset="0"/>
                              </a:rPr>
                              <m:t>1</m:t>
                            </m:r>
                          </m:den>
                        </m:f>
                        <m:r>
                          <a:rPr lang="pt-BR" sz="3200" b="0" i="1" smtClean="0">
                            <a:latin typeface="Cambria Math" panose="02040503050406030204" pitchFamily="18" charset="0"/>
                          </a:rPr>
                          <m:t>+</m:t>
                        </m:r>
                        <m:f>
                          <m:fPr>
                            <m:ctrlPr>
                              <a:rPr lang="pt-BR" sz="3200" b="0" i="1" smtClean="0">
                                <a:latin typeface="Cambria Math" panose="02040503050406030204" pitchFamily="18" charset="0"/>
                              </a:rPr>
                            </m:ctrlPr>
                          </m:fPr>
                          <m:num>
                            <m:r>
                              <a:rPr lang="pt-BR" sz="3200" b="0" i="1" smtClean="0">
                                <a:latin typeface="Cambria Math" panose="02040503050406030204" pitchFamily="18" charset="0"/>
                              </a:rPr>
                              <m:t>1</m:t>
                            </m:r>
                          </m:num>
                          <m:den>
                            <m:r>
                              <a:rPr lang="pt-BR" sz="3200" b="0" i="1" smtClean="0">
                                <a:latin typeface="Cambria Math" panose="02040503050406030204" pitchFamily="18" charset="0"/>
                              </a:rPr>
                              <m:t>𝐴</m:t>
                            </m:r>
                          </m:den>
                        </m:f>
                      </m:den>
                    </m:f>
                    <m:r>
                      <a:rPr lang="en-US" altLang="pt-BR" sz="3200" b="0" i="1" smtClean="0">
                        <a:latin typeface="Cambria Math" panose="02040503050406030204" pitchFamily="18" charset="0"/>
                      </a:rPr>
                      <m:t>)</m:t>
                    </m:r>
                    <m:r>
                      <a:rPr lang="pt-BR" sz="3200" b="0" i="1" smtClean="0">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m:t>
                        </m:r>
                        <m:r>
                          <a:rPr lang="pt-BR" sz="3200" i="1">
                            <a:latin typeface="Cambria Math" panose="02040503050406030204" pitchFamily="18" charset="0"/>
                          </a:rPr>
                          <m:t>𝑉</m:t>
                        </m:r>
                      </m:e>
                      <m:sub>
                        <m:r>
                          <a:rPr lang="pt-BR" sz="3200" i="1">
                            <a:latin typeface="Cambria Math" panose="02040503050406030204" pitchFamily="18" charset="0"/>
                          </a:rPr>
                          <m:t>𝑖𝑛</m:t>
                        </m:r>
                      </m:sub>
                    </m:sSub>
                    <m:f>
                      <m:fPr>
                        <m:ctrlPr>
                          <a:rPr lang="pt-BR" sz="3200" i="1">
                            <a:latin typeface="Cambria Math" panose="02040503050406030204" pitchFamily="18" charset="0"/>
                          </a:rPr>
                        </m:ctrlPr>
                      </m:fPr>
                      <m:num>
                        <m:sSub>
                          <m:sSubPr>
                            <m:ctrlPr>
                              <a:rPr lang="pt-BR" sz="3200" i="1">
                                <a:latin typeface="Cambria Math" panose="02040503050406030204" pitchFamily="18" charset="0"/>
                              </a:rPr>
                            </m:ctrlPr>
                          </m:sSubPr>
                          <m:e>
                            <m:r>
                              <a:rPr lang="pt-BR" sz="3200" i="1">
                                <a:latin typeface="Cambria Math" panose="02040503050406030204" pitchFamily="18" charset="0"/>
                              </a:rPr>
                              <m:t>𝑅</m:t>
                            </m:r>
                          </m:e>
                          <m:sub>
                            <m:r>
                              <a:rPr lang="pt-BR" sz="3200" i="1">
                                <a:latin typeface="Cambria Math" panose="02040503050406030204" pitchFamily="18" charset="0"/>
                              </a:rPr>
                              <m:t>2</m:t>
                            </m:r>
                          </m:sub>
                        </m:sSub>
                      </m:num>
                      <m:den>
                        <m:sSub>
                          <m:sSubPr>
                            <m:ctrlPr>
                              <a:rPr lang="pt-BR" sz="3200" i="1">
                                <a:latin typeface="Cambria Math" panose="02040503050406030204" pitchFamily="18" charset="0"/>
                              </a:rPr>
                            </m:ctrlPr>
                          </m:sSubPr>
                          <m:e>
                            <m:r>
                              <a:rPr lang="pt-BR" sz="3200" i="1">
                                <a:latin typeface="Cambria Math" panose="02040503050406030204" pitchFamily="18" charset="0"/>
                              </a:rPr>
                              <m:t>𝑅</m:t>
                            </m:r>
                          </m:e>
                          <m:sub>
                            <m:r>
                              <a:rPr lang="pt-BR" sz="3200" i="1">
                                <a:latin typeface="Cambria Math" panose="02040503050406030204" pitchFamily="18" charset="0"/>
                              </a:rPr>
                              <m:t>1</m:t>
                            </m:r>
                          </m:sub>
                        </m:sSub>
                      </m:den>
                    </m:f>
                  </m:oMath>
                </a14:m>
                <a:endParaRPr lang="pt-BR" sz="3200" i="1" dirty="0">
                  <a:latin typeface="Cambria Math" panose="02040503050406030204" pitchFamily="18" charset="0"/>
                </a:endParaRPr>
              </a:p>
            </p:txBody>
          </p:sp>
        </mc:Choice>
        <mc:Fallback>
          <p:sp>
            <p:nvSpPr>
              <p:cNvPr id="40" name="CaixaDeTexto 39"/>
              <p:cNvSpPr txBox="1">
                <a:spLocks noRot="1" noChangeAspect="1" noMove="1" noResize="1" noEditPoints="1" noAdjustHandles="1" noChangeArrowheads="1" noChangeShapeType="1" noTextEdit="1"/>
              </p:cNvSpPr>
              <p:nvPr/>
            </p:nvSpPr>
            <p:spPr>
              <a:xfrm>
                <a:off x="1067435" y="5467350"/>
                <a:ext cx="10286365" cy="991870"/>
              </a:xfrm>
              <a:prstGeom prst="rect">
                <a:avLst/>
              </a:prstGeom>
              <a:blipFill rotWithShape="1">
                <a:blip r:embed="rId5"/>
                <a:stretch>
                  <a:fillRect b="-2753"/>
                </a:stretch>
              </a:blipFill>
            </p:spPr>
            <p:txBody>
              <a:bodyPr/>
              <a:lstStyle/>
              <a:p>
                <a:r>
                  <a:rPr lang="pt-BR" altLang="en-US">
                    <a:noFill/>
                  </a:rPr>
                  <a:t> </a:t>
                </a:r>
              </a:p>
            </p:txBody>
          </p:sp>
        </mc:Fallback>
      </mc:AlternateContent>
      <p:sp>
        <p:nvSpPr>
          <p:cNvPr id="42" name="Forma livre 41"/>
          <p:cNvSpPr/>
          <p:nvPr/>
        </p:nvSpPr>
        <p:spPr>
          <a:xfrm>
            <a:off x="3136422" y="1515889"/>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none"/>
            <a:tailEnd type="triangl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43" name="Forma livre 42"/>
          <p:cNvSpPr/>
          <p:nvPr/>
        </p:nvSpPr>
        <p:spPr>
          <a:xfrm>
            <a:off x="1251685" y="2324848"/>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triangle"/>
            <a:tailEnd type="non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41" name="Conector Reto 40"/>
          <p:cNvCxnSpPr/>
          <p:nvPr/>
        </p:nvCxnSpPr>
        <p:spPr>
          <a:xfrm>
            <a:off x="6753860" y="264795"/>
            <a:ext cx="0" cy="171450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4" name="Imagem 3"/>
          <p:cNvPicPr>
            <a:picLocks noChangeAspect="1"/>
          </p:cNvPicPr>
          <p:nvPr/>
        </p:nvPicPr>
        <p:blipFill>
          <a:blip r:embed="rId1"/>
          <a:srcRect l="6038" t="4474" r="19265"/>
          <a:stretch>
            <a:fillRect/>
          </a:stretch>
        </p:blipFill>
        <p:spPr>
          <a:xfrm>
            <a:off x="2688590" y="357505"/>
            <a:ext cx="6814820" cy="4535170"/>
          </a:xfrm>
          <a:prstGeom prst="rect">
            <a:avLst/>
          </a:prstGeom>
        </p:spPr>
      </p:pic>
      <p:sp>
        <p:nvSpPr>
          <p:cNvPr id="6" name="Caixa de Texto 5"/>
          <p:cNvSpPr txBox="1"/>
          <p:nvPr/>
        </p:nvSpPr>
        <p:spPr>
          <a:xfrm>
            <a:off x="2274570" y="5280025"/>
            <a:ext cx="8508365" cy="1076325"/>
          </a:xfrm>
          <a:prstGeom prst="rect">
            <a:avLst/>
          </a:prstGeom>
          <a:noFill/>
        </p:spPr>
        <p:txBody>
          <a:bodyPr wrap="square" rtlCol="0" anchor="t">
            <a:spAutoFit/>
          </a:bodyPr>
          <a:lstStyle/>
          <a:p>
            <a:pPr algn="ctr" fontAlgn="auto">
              <a:spcAft>
                <a:spcPts val="1200"/>
              </a:spcAft>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Se não se tomar cuidado, o processo de ruptura pode danificar o dispositivo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sp>
        <p:nvSpPr>
          <p:cNvPr id="7" name="Forma livre 6"/>
          <p:cNvSpPr/>
          <p:nvPr/>
        </p:nvSpPr>
        <p:spPr>
          <a:xfrm>
            <a:off x="3007360" y="4084955"/>
            <a:ext cx="991235" cy="1296670"/>
          </a:xfrm>
          <a:custGeom>
            <a:avLst/>
            <a:gdLst>
              <a:gd name="connisteX0" fmla="*/ 1231944 w 1231944"/>
              <a:gd name="connsiteY0" fmla="*/ 0 h 1191895"/>
              <a:gd name="connisteX1" fmla="*/ 703624 w 1231944"/>
              <a:gd name="connsiteY1" fmla="*/ 361950 h 1191895"/>
              <a:gd name="connisteX2" fmla="*/ 69894 w 1231944"/>
              <a:gd name="connsiteY2" fmla="*/ 331470 h 1191895"/>
              <a:gd name="connisteX3" fmla="*/ 39414 w 1231944"/>
              <a:gd name="connsiteY3" fmla="*/ 1191895 h 1191895"/>
            </a:gdLst>
            <a:ahLst/>
            <a:cxnLst>
              <a:cxn ang="0">
                <a:pos x="connisteX0" y="connsiteY0"/>
              </a:cxn>
              <a:cxn ang="0">
                <a:pos x="connisteX1" y="connsiteY1"/>
              </a:cxn>
              <a:cxn ang="0">
                <a:pos x="connisteX2" y="connsiteY2"/>
              </a:cxn>
              <a:cxn ang="0">
                <a:pos x="connisteX3" y="connsiteY3"/>
              </a:cxn>
            </a:cxnLst>
            <a:rect l="l" t="t" r="r" b="b"/>
            <a:pathLst>
              <a:path w="1231945" h="1191895">
                <a:moveTo>
                  <a:pt x="1231945" y="0"/>
                </a:moveTo>
                <a:cubicBezTo>
                  <a:pt x="1139235" y="73025"/>
                  <a:pt x="936035" y="295910"/>
                  <a:pt x="703625" y="361950"/>
                </a:cubicBezTo>
                <a:cubicBezTo>
                  <a:pt x="471215" y="427990"/>
                  <a:pt x="202610" y="165735"/>
                  <a:pt x="69895" y="331470"/>
                </a:cubicBezTo>
                <a:cubicBezTo>
                  <a:pt x="-62820" y="497205"/>
                  <a:pt x="33065" y="1019175"/>
                  <a:pt x="39415" y="1191895"/>
                </a:cubicBezTo>
              </a:path>
            </a:pathLst>
          </a:custGeom>
          <a:noFill/>
          <a:ln w="22225">
            <a:solidFill>
              <a:srgbClr val="C00000"/>
            </a:solidFill>
            <a:prstDash val="sysDash"/>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rcRect l="5368" t="2805" r="3833" b="1018"/>
          <a:stretch>
            <a:fillRect/>
          </a:stretch>
        </p:blipFill>
        <p:spPr>
          <a:xfrm>
            <a:off x="3701415" y="489585"/>
            <a:ext cx="7653020" cy="6079490"/>
          </a:xfrm>
          <a:prstGeom prst="rect">
            <a:avLst/>
          </a:prstGeom>
        </p:spPr>
      </p:pic>
      <p:sp>
        <p:nvSpPr>
          <p:cNvPr id="6" name="Caixa de Texto 5"/>
          <p:cNvSpPr txBox="1"/>
          <p:nvPr/>
        </p:nvSpPr>
        <p:spPr>
          <a:xfrm>
            <a:off x="229870" y="2546350"/>
            <a:ext cx="3097530" cy="1322070"/>
          </a:xfrm>
          <a:prstGeom prst="rect">
            <a:avLst/>
          </a:prstGeom>
          <a:noFill/>
        </p:spPr>
        <p:txBody>
          <a:bodyPr wrap="square" rtlCol="0" anchor="t">
            <a:spAutoFit/>
          </a:bodyPr>
          <a:lstStyle/>
          <a:p>
            <a:pPr algn="ctr" fontAlgn="auto">
              <a:spcAft>
                <a:spcPts val="1200"/>
              </a:spcAft>
            </a:pPr>
            <a:r>
              <a:rPr lang="pt-BR" altLang="en-US" sz="40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Física do Diodo</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sp>
        <p:nvSpPr>
          <p:cNvPr id="4" name="Retângulo 3"/>
          <p:cNvSpPr/>
          <p:nvPr/>
        </p:nvSpPr>
        <p:spPr>
          <a:xfrm>
            <a:off x="8982075" y="5096510"/>
            <a:ext cx="2000250" cy="11703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4" name="Imagem 3"/>
          <p:cNvPicPr>
            <a:picLocks noChangeAspect="1" noChangeArrowheads="1"/>
          </p:cNvPicPr>
          <p:nvPr/>
        </p:nvPicPr>
        <p:blipFill rotWithShape="1">
          <a:blip r:embed="rId1" cstate="print"/>
          <a:srcRect t="2591"/>
          <a:stretch>
            <a:fillRect/>
          </a:stretch>
        </p:blipFill>
        <p:spPr>
          <a:xfrm>
            <a:off x="4792980" y="819150"/>
            <a:ext cx="6982460" cy="5220335"/>
          </a:xfrm>
          <a:prstGeom prst="rect">
            <a:avLst/>
          </a:prstGeom>
          <a:noFill/>
          <a:ln w="9525">
            <a:noFill/>
            <a:miter lim="800000"/>
            <a:headEnd/>
            <a:tailEnd/>
          </a:ln>
        </p:spPr>
      </p:pic>
      <p:sp>
        <p:nvSpPr>
          <p:cNvPr id="5" name="CaixaDeTexto 4"/>
          <p:cNvSpPr txBox="1"/>
          <p:nvPr/>
        </p:nvSpPr>
        <p:spPr>
          <a:xfrm>
            <a:off x="305435" y="675640"/>
            <a:ext cx="5047615" cy="5046345"/>
          </a:xfrm>
          <a:prstGeom prst="rect">
            <a:avLst/>
          </a:prstGeom>
          <a:noFill/>
        </p:spPr>
        <p:txBody>
          <a:bodyPr wrap="square" rtlCol="0">
            <a:spAutoFit/>
          </a:bodyPr>
          <a:lstStyle/>
          <a:p>
            <a:pPr algn="ctr" fontAlgn="auto">
              <a:spcAft>
                <a:spcPts val="1200"/>
              </a:spcAft>
            </a:pPr>
            <a:r>
              <a:rPr lang="pt-BR" sz="3200" b="1" dirty="0" smtClean="0">
                <a:solidFill>
                  <a:srgbClr val="C00000"/>
                </a:solidFill>
                <a:latin typeface="Comic Sans MS" panose="030F0702030302020204" pitchFamily="66" charset="0"/>
              </a:rPr>
              <a:t>Níveis de energia</a:t>
            </a:r>
            <a:r>
              <a:rPr lang="pt-BR" sz="3200" dirty="0" smtClean="0">
                <a:latin typeface="Comic Sans MS" panose="030F0702030302020204" pitchFamily="66" charset="0"/>
              </a:rPr>
              <a:t> </a:t>
            </a:r>
            <a:endParaRPr lang="pt-BR" sz="3200" dirty="0" smtClean="0">
              <a:latin typeface="Comic Sans MS" panose="030F0702030302020204" pitchFamily="66" charset="0"/>
            </a:endParaRPr>
          </a:p>
          <a:p>
            <a:pPr marL="457200" indent="-457200">
              <a:buFont typeface="Arial" panose="020B0604020202020204" pitchFamily="34" charset="0"/>
              <a:buChar char="•"/>
            </a:pPr>
            <a:r>
              <a:rPr lang="pt-BR" sz="2800" dirty="0" smtClean="0">
                <a:latin typeface="Comic Sans MS" panose="030F0702030302020204" pitchFamily="66" charset="0"/>
              </a:rPr>
              <a:t>elétrons são particulas tipo Fermions. Eles não podem ocupar estados quanticos idênticos. </a:t>
            </a:r>
            <a:endParaRPr lang="pt-BR" sz="2800" dirty="0" smtClean="0">
              <a:latin typeface="Comic Sans MS" panose="030F0702030302020204" pitchFamily="66" charset="0"/>
            </a:endParaRPr>
          </a:p>
          <a:p>
            <a:pPr marL="457200" indent="-457200">
              <a:buFont typeface="Arial" panose="020B0604020202020204" pitchFamily="34" charset="0"/>
              <a:buChar char="•"/>
            </a:pPr>
            <a:r>
              <a:rPr lang="pt-BR" sz="2800" dirty="0" smtClean="0">
                <a:latin typeface="Comic Sans MS" panose="030F0702030302020204" pitchFamily="66" charset="0"/>
              </a:rPr>
              <a:t>Em sistemas com restrições,  átomos por exemplo, os elétrons só podem ocupar certos níveis de energia (dois elétrons por nível)</a:t>
            </a:r>
            <a:endParaRPr lang="pt-BR" sz="2800" baseline="-25000" dirty="0" smtClean="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3"/>
          <p:cNvSpPr txBox="1"/>
          <p:nvPr/>
        </p:nvSpPr>
        <p:spPr>
          <a:xfrm>
            <a:off x="670560" y="902335"/>
            <a:ext cx="4020820" cy="4461510"/>
          </a:xfrm>
          <a:prstGeom prst="rect">
            <a:avLst/>
          </a:prstGeom>
          <a:noFill/>
        </p:spPr>
        <p:txBody>
          <a:bodyPr wrap="square" rtlCol="0">
            <a:spAutoFit/>
          </a:bodyPr>
          <a:lstStyle/>
          <a:p>
            <a:pPr algn="ctr"/>
            <a:r>
              <a:rPr lang="pt-BR" sz="3200" b="1" dirty="0" smtClean="0">
                <a:solidFill>
                  <a:srgbClr val="C00000"/>
                </a:solidFill>
                <a:latin typeface="Comic Sans MS" panose="030F0702030302020204" pitchFamily="66" charset="0"/>
                <a:sym typeface="+mn-ea"/>
              </a:rPr>
              <a:t>níveis de energia</a:t>
            </a:r>
            <a:endParaRPr lang="pt-BR" sz="3200" b="1" dirty="0">
              <a:solidFill>
                <a:srgbClr val="C00000"/>
              </a:solidFill>
              <a:latin typeface="Comic Sans MS" panose="030F0702030302020204" pitchFamily="66" charset="0"/>
            </a:endParaRPr>
          </a:p>
          <a:p>
            <a:r>
              <a:rPr lang="pt-BR" sz="2800" dirty="0" smtClean="0">
                <a:latin typeface="Comic Sans MS" panose="030F0702030302020204" pitchFamily="66" charset="0"/>
              </a:rPr>
              <a:t>Quando se aproximam vários átomos do mesmo elemento, os níveis de energia, que inicialmente são iguais, assumem valores distintos (</a:t>
            </a:r>
            <a:r>
              <a:rPr lang="pt-BR" sz="2800" i="1" dirty="0" smtClean="0">
                <a:latin typeface="Comic Sans MS" panose="030F0702030302020204" pitchFamily="66" charset="0"/>
              </a:rPr>
              <a:t>split</a:t>
            </a:r>
            <a:r>
              <a:rPr lang="pt-BR" sz="2800" dirty="0" smtClean="0">
                <a:latin typeface="Comic Sans MS" panose="030F0702030302020204" pitchFamily="66" charset="0"/>
              </a:rPr>
              <a:t>), formando bandas de energia</a:t>
            </a:r>
            <a:endParaRPr lang="pt-BR" sz="2800" baseline="-25000" dirty="0" smtClean="0">
              <a:latin typeface="Comic Sans MS" panose="030F0702030302020204" pitchFamily="66" charset="0"/>
            </a:endParaRPr>
          </a:p>
        </p:txBody>
      </p:sp>
      <p:pic>
        <p:nvPicPr>
          <p:cNvPr id="100" name="Imagem 99"/>
          <p:cNvPicPr/>
          <p:nvPr/>
        </p:nvPicPr>
        <p:blipFill>
          <a:blip r:embed="rId1"/>
          <a:stretch>
            <a:fillRect/>
          </a:stretch>
        </p:blipFill>
        <p:spPr>
          <a:xfrm>
            <a:off x="4691380" y="950595"/>
            <a:ext cx="7272020" cy="4956175"/>
          </a:xfrm>
          <a:prstGeom prst="rect">
            <a:avLst/>
          </a:prstGeom>
          <a:noFill/>
          <a:ln w="9525">
            <a:noFill/>
          </a:ln>
        </p:spPr>
      </p:pic>
    </p:spTree>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noChangeArrowheads="1"/>
          </p:cNvPicPr>
          <p:nvPr/>
        </p:nvPicPr>
        <p:blipFill>
          <a:blip r:embed="rId1" cstate="print"/>
          <a:srcRect l="4732" t="2956" r="1491"/>
          <a:stretch>
            <a:fillRect/>
          </a:stretch>
        </p:blipFill>
        <p:spPr>
          <a:xfrm>
            <a:off x="4941570" y="801370"/>
            <a:ext cx="6911975" cy="5207635"/>
          </a:xfrm>
          <a:prstGeom prst="rect">
            <a:avLst/>
          </a:prstGeom>
          <a:noFill/>
          <a:ln w="9525">
            <a:noFill/>
            <a:miter lim="800000"/>
            <a:headEnd/>
            <a:tailEnd/>
          </a:ln>
        </p:spPr>
      </p:pic>
      <p:sp>
        <p:nvSpPr>
          <p:cNvPr id="4" name="CaixaDeTexto 3"/>
          <p:cNvSpPr txBox="1"/>
          <p:nvPr/>
        </p:nvSpPr>
        <p:spPr>
          <a:xfrm>
            <a:off x="670560" y="902335"/>
            <a:ext cx="4020820" cy="4461510"/>
          </a:xfrm>
          <a:prstGeom prst="rect">
            <a:avLst/>
          </a:prstGeom>
          <a:noFill/>
        </p:spPr>
        <p:txBody>
          <a:bodyPr wrap="square" rtlCol="0">
            <a:spAutoFit/>
          </a:bodyPr>
          <a:lstStyle/>
          <a:p>
            <a:pPr algn="ctr"/>
            <a:r>
              <a:rPr lang="pt-BR" sz="3200" b="1" dirty="0" smtClean="0">
                <a:solidFill>
                  <a:srgbClr val="C00000"/>
                </a:solidFill>
                <a:latin typeface="Comic Sans MS" panose="030F0702030302020204" pitchFamily="66" charset="0"/>
                <a:sym typeface="+mn-ea"/>
              </a:rPr>
              <a:t>níveis de energia</a:t>
            </a:r>
            <a:endParaRPr lang="pt-BR" sz="3200" b="1" dirty="0">
              <a:solidFill>
                <a:srgbClr val="C00000"/>
              </a:solidFill>
              <a:latin typeface="Comic Sans MS" panose="030F0702030302020204" pitchFamily="66" charset="0"/>
            </a:endParaRPr>
          </a:p>
          <a:p>
            <a:r>
              <a:rPr lang="pt-BR" sz="2800" dirty="0" smtClean="0">
                <a:latin typeface="Comic Sans MS" panose="030F0702030302020204" pitchFamily="66" charset="0"/>
              </a:rPr>
              <a:t>Quando se aproximam vários átomos do mesmo elemento, os níveis de energia, que inicialmente são iguais, assumem valores distintos (</a:t>
            </a:r>
            <a:r>
              <a:rPr lang="pt-BR" sz="2800" i="1" dirty="0" smtClean="0">
                <a:latin typeface="Comic Sans MS" panose="030F0702030302020204" pitchFamily="66" charset="0"/>
              </a:rPr>
              <a:t>split</a:t>
            </a:r>
            <a:r>
              <a:rPr lang="pt-BR" sz="2800" dirty="0" smtClean="0">
                <a:latin typeface="Comic Sans MS" panose="030F0702030302020204" pitchFamily="66" charset="0"/>
              </a:rPr>
              <a:t>), formando bandas de energia</a:t>
            </a:r>
            <a:endParaRPr lang="pt-BR" sz="2800" baseline="-25000" dirty="0" smtClean="0">
              <a:latin typeface="Comic Sans MS" panose="030F0702030302020204" pitchFamily="66" charset="0"/>
            </a:endParaRPr>
          </a:p>
        </p:txBody>
      </p:sp>
      <p:sp>
        <p:nvSpPr>
          <p:cNvPr id="5" name="Forma livre 4"/>
          <p:cNvSpPr/>
          <p:nvPr/>
        </p:nvSpPr>
        <p:spPr>
          <a:xfrm>
            <a:off x="9027795" y="1924685"/>
            <a:ext cx="1102995" cy="577215"/>
          </a:xfrm>
          <a:custGeom>
            <a:avLst/>
            <a:gdLst>
              <a:gd name="connisteX0" fmla="*/ 5956 w 1103236"/>
              <a:gd name="connsiteY0" fmla="*/ 0 h 577215"/>
              <a:gd name="connisteX1" fmla="*/ 63741 w 1103236"/>
              <a:gd name="connsiteY1" fmla="*/ 403860 h 577215"/>
              <a:gd name="connisteX2" fmla="*/ 482841 w 1103236"/>
              <a:gd name="connsiteY2" fmla="*/ 245110 h 577215"/>
              <a:gd name="connisteX3" fmla="*/ 1103236 w 1103236"/>
              <a:gd name="connsiteY3" fmla="*/ 577215 h 577215"/>
            </a:gdLst>
            <a:ahLst/>
            <a:cxnLst>
              <a:cxn ang="0">
                <a:pos x="connisteX0" y="connsiteY0"/>
              </a:cxn>
              <a:cxn ang="0">
                <a:pos x="connisteX1" y="connsiteY1"/>
              </a:cxn>
              <a:cxn ang="0">
                <a:pos x="connisteX2" y="connsiteY2"/>
              </a:cxn>
              <a:cxn ang="0">
                <a:pos x="connisteX3" y="connsiteY3"/>
              </a:cxn>
            </a:cxnLst>
            <a:rect l="l" t="t" r="r" b="b"/>
            <a:pathLst>
              <a:path w="1103236" h="577215">
                <a:moveTo>
                  <a:pt x="5956" y="0"/>
                </a:moveTo>
                <a:cubicBezTo>
                  <a:pt x="9131" y="83820"/>
                  <a:pt x="-31509" y="354965"/>
                  <a:pt x="63741" y="403860"/>
                </a:cubicBezTo>
                <a:cubicBezTo>
                  <a:pt x="158991" y="452755"/>
                  <a:pt x="275196" y="210185"/>
                  <a:pt x="482841" y="245110"/>
                </a:cubicBezTo>
                <a:cubicBezTo>
                  <a:pt x="690486" y="280035"/>
                  <a:pt x="987666" y="507365"/>
                  <a:pt x="1103236" y="577215"/>
                </a:cubicBezTo>
              </a:path>
            </a:pathLst>
          </a:custGeom>
          <a:noFill/>
          <a:ln w="19050">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6" name="Forma livre 5"/>
          <p:cNvSpPr/>
          <p:nvPr/>
        </p:nvSpPr>
        <p:spPr>
          <a:xfrm>
            <a:off x="6102350" y="1924685"/>
            <a:ext cx="4028440" cy="899795"/>
          </a:xfrm>
          <a:custGeom>
            <a:avLst/>
            <a:gdLst>
              <a:gd name="connisteX0" fmla="*/ 0 w 4028440"/>
              <a:gd name="connsiteY0" fmla="*/ 0 h 899904"/>
              <a:gd name="connisteX1" fmla="*/ 1256030 w 4028440"/>
              <a:gd name="connsiteY1" fmla="*/ 418465 h 899904"/>
              <a:gd name="connisteX2" fmla="*/ 1877060 w 4028440"/>
              <a:gd name="connsiteY2" fmla="*/ 216535 h 899904"/>
              <a:gd name="connisteX3" fmla="*/ 3306445 w 4028440"/>
              <a:gd name="connsiteY3" fmla="*/ 880745 h 899904"/>
              <a:gd name="connisteX4" fmla="*/ 4028440 w 4028440"/>
              <a:gd name="connsiteY4" fmla="*/ 663575 h 899904"/>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028440" h="899905">
                <a:moveTo>
                  <a:pt x="0" y="0"/>
                </a:moveTo>
                <a:cubicBezTo>
                  <a:pt x="238760" y="87630"/>
                  <a:pt x="880745" y="375285"/>
                  <a:pt x="1256030" y="418465"/>
                </a:cubicBezTo>
                <a:cubicBezTo>
                  <a:pt x="1631315" y="461645"/>
                  <a:pt x="1466850" y="123825"/>
                  <a:pt x="1877060" y="216535"/>
                </a:cubicBezTo>
                <a:cubicBezTo>
                  <a:pt x="2287270" y="309245"/>
                  <a:pt x="2875915" y="791210"/>
                  <a:pt x="3306445" y="880745"/>
                </a:cubicBezTo>
                <a:cubicBezTo>
                  <a:pt x="3736975" y="970280"/>
                  <a:pt x="3912870" y="720090"/>
                  <a:pt x="4028440" y="663575"/>
                </a:cubicBezTo>
              </a:path>
            </a:pathLst>
          </a:custGeom>
          <a:noFill/>
          <a:ln w="19050">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7" name="Caixa de Texto 6"/>
          <p:cNvSpPr txBox="1"/>
          <p:nvPr/>
        </p:nvSpPr>
        <p:spPr>
          <a:xfrm>
            <a:off x="10234930" y="2162810"/>
            <a:ext cx="1723390" cy="829945"/>
          </a:xfrm>
          <a:prstGeom prst="rect">
            <a:avLst/>
          </a:prstGeom>
          <a:noFill/>
        </p:spPr>
        <p:txBody>
          <a:bodyPr wrap="square" rtlCol="0">
            <a:spAutoFit/>
          </a:bodyPr>
          <a:p>
            <a:r>
              <a:rPr lang="pt-BR" altLang="en-US" sz="2400" b="1"/>
              <a:t>nucleos dos átomos</a:t>
            </a:r>
            <a:endParaRPr lang="pt-BR" altLang="en-US" sz="2400" b="1" baseline="-25000"/>
          </a:p>
        </p:txBody>
      </p:sp>
    </p:spTree>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tretch>
            <a:fillRect/>
          </a:stretch>
        </p:blipFill>
        <p:spPr>
          <a:xfrm>
            <a:off x="715645" y="1161415"/>
            <a:ext cx="9559290" cy="4067175"/>
          </a:xfrm>
          <a:prstGeom prst="rect">
            <a:avLst/>
          </a:prstGeom>
        </p:spPr>
      </p:pic>
      <p:sp>
        <p:nvSpPr>
          <p:cNvPr id="6" name="CaixaDeTexto 5"/>
          <p:cNvSpPr txBox="1"/>
          <p:nvPr/>
        </p:nvSpPr>
        <p:spPr>
          <a:xfrm>
            <a:off x="715819" y="464782"/>
            <a:ext cx="10871292" cy="583565"/>
          </a:xfrm>
          <a:prstGeom prst="rect">
            <a:avLst/>
          </a:prstGeom>
          <a:noFill/>
        </p:spPr>
        <p:txBody>
          <a:bodyPr wrap="square" rtlCol="0">
            <a:spAutoFit/>
          </a:bodyPr>
          <a:lstStyle/>
          <a:p>
            <a:pPr algn="ctr"/>
            <a:r>
              <a:rPr lang="pt-BR" sz="3200" dirty="0" smtClean="0">
                <a:latin typeface="Comic Sans MS" panose="030F0702030302020204" pitchFamily="66" charset="0"/>
              </a:rPr>
              <a:t>Formaçaõ de bandas de energia</a:t>
            </a:r>
            <a:endParaRPr lang="pt-BR" sz="3200" dirty="0" smtClean="0">
              <a:latin typeface="Comic Sans MS" panose="030F0702030302020204" pitchFamily="66" charset="0"/>
            </a:endParaRPr>
          </a:p>
        </p:txBody>
      </p:sp>
      <p:sp>
        <p:nvSpPr>
          <p:cNvPr id="7" name="CaixaDeTexto 6"/>
          <p:cNvSpPr txBox="1"/>
          <p:nvPr/>
        </p:nvSpPr>
        <p:spPr>
          <a:xfrm>
            <a:off x="9583957" y="3776980"/>
            <a:ext cx="1944187" cy="400110"/>
          </a:xfrm>
          <a:prstGeom prst="rect">
            <a:avLst/>
          </a:prstGeom>
          <a:solidFill>
            <a:schemeClr val="bg1"/>
          </a:solidFill>
        </p:spPr>
        <p:txBody>
          <a:bodyPr wrap="none" rtlCol="0">
            <a:spAutoFit/>
          </a:bodyPr>
          <a:lstStyle/>
          <a:p>
            <a:r>
              <a:rPr lang="pt-BR" sz="2000" dirty="0" smtClean="0"/>
              <a:t>Band de valência</a:t>
            </a:r>
            <a:endParaRPr lang="pt-BR" sz="2000" dirty="0"/>
          </a:p>
        </p:txBody>
      </p:sp>
      <p:sp>
        <p:nvSpPr>
          <p:cNvPr id="8" name="CaixaDeTexto 7"/>
          <p:cNvSpPr txBox="1"/>
          <p:nvPr/>
        </p:nvSpPr>
        <p:spPr>
          <a:xfrm>
            <a:off x="9526807" y="2823628"/>
            <a:ext cx="2105641" cy="400110"/>
          </a:xfrm>
          <a:prstGeom prst="rect">
            <a:avLst/>
          </a:prstGeom>
          <a:solidFill>
            <a:schemeClr val="bg1"/>
          </a:solidFill>
        </p:spPr>
        <p:txBody>
          <a:bodyPr wrap="none" rtlCol="0">
            <a:spAutoFit/>
          </a:bodyPr>
          <a:lstStyle/>
          <a:p>
            <a:r>
              <a:rPr lang="pt-BR" sz="2000" dirty="0" smtClean="0"/>
              <a:t>Band de condução</a:t>
            </a:r>
            <a:endParaRPr lang="pt-BR" sz="2000" dirty="0"/>
          </a:p>
        </p:txBody>
      </p:sp>
      <p:sp>
        <p:nvSpPr>
          <p:cNvPr id="9" name="Chave esquerda 8"/>
          <p:cNvSpPr/>
          <p:nvPr/>
        </p:nvSpPr>
        <p:spPr>
          <a:xfrm>
            <a:off x="1952624" y="3017818"/>
            <a:ext cx="523875" cy="987761"/>
          </a:xfrm>
          <a:prstGeom prst="leftBrace">
            <a:avLst/>
          </a:prstGeom>
          <a:ln w="3175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a:p>
        </p:txBody>
      </p:sp>
      <p:sp>
        <p:nvSpPr>
          <p:cNvPr id="10" name="CaixaDeTexto 9"/>
          <p:cNvSpPr txBox="1"/>
          <p:nvPr/>
        </p:nvSpPr>
        <p:spPr>
          <a:xfrm>
            <a:off x="205642" y="3012956"/>
            <a:ext cx="1579343" cy="830997"/>
          </a:xfrm>
          <a:prstGeom prst="rect">
            <a:avLst/>
          </a:prstGeom>
          <a:solidFill>
            <a:schemeClr val="bg1"/>
          </a:solidFill>
        </p:spPr>
        <p:txBody>
          <a:bodyPr wrap="square" rtlCol="0">
            <a:spAutoFit/>
          </a:bodyPr>
          <a:lstStyle/>
          <a:p>
            <a:r>
              <a:rPr lang="pt-BR" sz="2400" dirty="0" smtClean="0"/>
              <a:t>Região importante</a:t>
            </a:r>
            <a:endParaRPr lang="pt-BR" sz="2400" dirty="0"/>
          </a:p>
        </p:txBody>
      </p:sp>
      <p:sp>
        <p:nvSpPr>
          <p:cNvPr id="4" name="CaixaDeTexto 5"/>
          <p:cNvSpPr txBox="1"/>
          <p:nvPr/>
        </p:nvSpPr>
        <p:spPr>
          <a:xfrm>
            <a:off x="482774" y="5086312"/>
            <a:ext cx="10871292" cy="1445260"/>
          </a:xfrm>
          <a:prstGeom prst="rect">
            <a:avLst/>
          </a:prstGeom>
          <a:noFill/>
        </p:spPr>
        <p:txBody>
          <a:bodyPr wrap="square" rtlCol="0">
            <a:spAutoFit/>
          </a:bodyPr>
          <a:lstStyle/>
          <a:p>
            <a:r>
              <a:rPr lang="pt-BR" sz="3200" dirty="0" smtClean="0">
                <a:latin typeface="Comic Sans MS" panose="030F0702030302020204" pitchFamily="66" charset="0"/>
              </a:rPr>
              <a:t>Diagramas de bandas de semicondutores:</a:t>
            </a:r>
            <a:r>
              <a:rPr lang="pt-BR" sz="2800" dirty="0" smtClean="0">
                <a:latin typeface="Comic Sans MS" panose="030F0702030302020204" pitchFamily="66" charset="0"/>
              </a:rPr>
              <a:t> constituem uma rica representação para a análise e entendimento dos semicondutores</a:t>
            </a:r>
            <a:endParaRPr lang="pt-BR" sz="2800" dirty="0" smtClean="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 de Texto 5"/>
          <p:cNvSpPr txBox="1"/>
          <p:nvPr/>
        </p:nvSpPr>
        <p:spPr>
          <a:xfrm>
            <a:off x="209550" y="316230"/>
            <a:ext cx="4902835" cy="706755"/>
          </a:xfrm>
          <a:prstGeom prst="rect">
            <a:avLst/>
          </a:prstGeom>
          <a:noFill/>
        </p:spPr>
        <p:txBody>
          <a:bodyPr wrap="square" rtlCol="0" anchor="t">
            <a:spAutoFit/>
          </a:bodyPr>
          <a:lstStyle/>
          <a:p>
            <a:pPr algn="ctr" fontAlgn="auto">
              <a:spcAft>
                <a:spcPts val="1200"/>
              </a:spcAft>
            </a:pPr>
            <a:r>
              <a:rPr lang="pt-BR" altLang="en-US" sz="40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Física do Diodo</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pic>
        <p:nvPicPr>
          <p:cNvPr id="4" name="Imagem 3"/>
          <p:cNvPicPr>
            <a:picLocks noChangeAspect="1"/>
          </p:cNvPicPr>
          <p:nvPr/>
        </p:nvPicPr>
        <p:blipFill>
          <a:blip r:embed="rId1"/>
          <a:stretch>
            <a:fillRect/>
          </a:stretch>
        </p:blipFill>
        <p:spPr>
          <a:xfrm>
            <a:off x="4079240" y="902335"/>
            <a:ext cx="6311900" cy="4004945"/>
          </a:xfrm>
          <a:prstGeom prst="rect">
            <a:avLst/>
          </a:prstGeom>
        </p:spPr>
      </p:pic>
      <p:sp>
        <p:nvSpPr>
          <p:cNvPr id="5" name="Caixa de Texto 4"/>
          <p:cNvSpPr txBox="1"/>
          <p:nvPr/>
        </p:nvSpPr>
        <p:spPr>
          <a:xfrm>
            <a:off x="596900" y="4907280"/>
            <a:ext cx="10756900" cy="1568450"/>
          </a:xfrm>
          <a:prstGeom prst="rect">
            <a:avLst/>
          </a:prstGeom>
          <a:noFill/>
        </p:spPr>
        <p:txBody>
          <a:bodyPr wrap="square" rtlCol="0" anchor="t">
            <a:spAutoFit/>
          </a:bodyPr>
          <a:lstStyle/>
          <a:p>
            <a:pPr algn="ctr" fontAlgn="auto">
              <a:spcAft>
                <a:spcPts val="1200"/>
              </a:spcAft>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silício cristalino puro tem poucos elétrons/lacunas na região de condução (apenas alguns que ganharam energia devido a temperatura)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spTree>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 de Texto 5"/>
          <p:cNvSpPr txBox="1"/>
          <p:nvPr/>
        </p:nvSpPr>
        <p:spPr>
          <a:xfrm>
            <a:off x="209550" y="316230"/>
            <a:ext cx="4902835" cy="706755"/>
          </a:xfrm>
          <a:prstGeom prst="rect">
            <a:avLst/>
          </a:prstGeom>
          <a:noFill/>
        </p:spPr>
        <p:txBody>
          <a:bodyPr wrap="square" rtlCol="0" anchor="t">
            <a:spAutoFit/>
          </a:bodyPr>
          <a:lstStyle/>
          <a:p>
            <a:pPr algn="ctr" fontAlgn="auto">
              <a:spcAft>
                <a:spcPts val="1200"/>
              </a:spcAft>
            </a:pPr>
            <a:r>
              <a:rPr lang="pt-BR" altLang="en-US" sz="40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Física do Diodo</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sp>
        <p:nvSpPr>
          <p:cNvPr id="5" name="Caixa de Texto 4"/>
          <p:cNvSpPr txBox="1"/>
          <p:nvPr/>
        </p:nvSpPr>
        <p:spPr>
          <a:xfrm>
            <a:off x="717550" y="1316355"/>
            <a:ext cx="10756900" cy="5139055"/>
          </a:xfrm>
          <a:prstGeom prst="rect">
            <a:avLst/>
          </a:prstGeom>
          <a:noFill/>
        </p:spPr>
        <p:txBody>
          <a:bodyPr wrap="square" rtlCol="0" anchor="t">
            <a:spAutoFit/>
          </a:bodyPr>
          <a:lstStyle/>
          <a:p>
            <a:pPr algn="l" fontAlgn="auto">
              <a:spcAft>
                <a:spcPts val="12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Para o Si intrínseco a concentração de elétrons (lacunas) na região de conduçaõ (valência) é</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12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n = p = n</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i</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 1.5*10</a:t>
            </a:r>
            <a:r>
              <a:rPr lang="pt-BR" altLang="en-US" sz="3200" b="1" baseline="30000" dirty="0" smtClean="0">
                <a:solidFill>
                  <a:schemeClr val="tx1"/>
                </a:solidFill>
                <a:latin typeface="Comic Sans MS" panose="030F0702030302020204" pitchFamily="66" charset="0"/>
                <a:cs typeface="Comic Sans MS" panose="030F0702030302020204" pitchFamily="66" charset="0"/>
                <a:sym typeface="+mn-ea"/>
              </a:rPr>
              <a:t>10</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port/cm3   (300 K)</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1200"/>
              </a:spcAft>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onde 	n é a concentração de elétrons</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algn="l" fontAlgn="auto">
              <a:spcAft>
                <a:spcPts val="1200"/>
              </a:spcAft>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p é a concentração de lacunas</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algn="l" fontAlgn="auto">
              <a:spcAft>
                <a:spcPts val="12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Na rede cristalina temos que a concentração de átomos é </a:t>
            </a:r>
            <a:r>
              <a:rPr lang="pt-BR" altLang="en-US" sz="3200" b="1" dirty="0" smtClean="0">
                <a:solidFill>
                  <a:schemeClr val="tx1"/>
                </a:solidFill>
                <a:latin typeface="Arial" panose="020B0604020202020204" pitchFamily="34" charset="0"/>
                <a:cs typeface="Arial" panose="020B0604020202020204" pitchFamily="34" charset="0"/>
                <a:sym typeface="+mn-ea"/>
              </a:rPr>
              <a:t>≈ </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5*10</a:t>
            </a:r>
            <a:r>
              <a:rPr lang="pt-BR" altLang="en-US" sz="3200" b="1" baseline="30000" dirty="0" smtClean="0">
                <a:solidFill>
                  <a:schemeClr val="tx1"/>
                </a:solidFill>
                <a:latin typeface="Comic Sans MS" panose="030F0702030302020204" pitchFamily="66" charset="0"/>
                <a:cs typeface="Comic Sans MS" panose="030F0702030302020204" pitchFamily="66" charset="0"/>
                <a:sym typeface="+mn-ea"/>
              </a:rPr>
              <a:t>22 </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atm/cm3. Vemos que o número de portadores livres é muito baixo e o silício puro é pouco condutivo em temperatura ambiente (300 K).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 de Texto 4"/>
          <p:cNvSpPr txBox="1"/>
          <p:nvPr/>
        </p:nvSpPr>
        <p:spPr>
          <a:xfrm>
            <a:off x="430530" y="434975"/>
            <a:ext cx="10923270" cy="1568450"/>
          </a:xfrm>
          <a:prstGeom prst="rect">
            <a:avLst/>
          </a:prstGeom>
          <a:noFill/>
        </p:spPr>
        <p:txBody>
          <a:bodyPr wrap="square" rtlCol="0" anchor="t">
            <a:spAutoFit/>
          </a:bodyPr>
          <a:lstStyle/>
          <a:p>
            <a:pPr algn="l" fontAlgn="auto">
              <a:spcAft>
                <a:spcPts val="12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Para aumentar o número de portadores se dopa o Si com impurezas doadoras (tipo N) e impurezas aceitadoras (tipo P)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p:txBody>
      </p:sp>
      <p:pic>
        <p:nvPicPr>
          <p:cNvPr id="3" name="Imagem 2"/>
          <p:cNvPicPr>
            <a:picLocks noChangeAspect="1"/>
          </p:cNvPicPr>
          <p:nvPr/>
        </p:nvPicPr>
        <p:blipFill>
          <a:blip r:embed="rId1"/>
          <a:srcRect l="2157" t="2086" r="1218" b="5996"/>
          <a:stretch>
            <a:fillRect/>
          </a:stretch>
        </p:blipFill>
        <p:spPr>
          <a:xfrm>
            <a:off x="1278890" y="2003425"/>
            <a:ext cx="9544685" cy="4359275"/>
          </a:xfrm>
          <a:prstGeom prst="rect">
            <a:avLst/>
          </a:prstGeom>
        </p:spPr>
      </p:pic>
      <p:sp>
        <p:nvSpPr>
          <p:cNvPr id="4" name="Caixa de Texto 3"/>
          <p:cNvSpPr txBox="1"/>
          <p:nvPr/>
        </p:nvSpPr>
        <p:spPr>
          <a:xfrm>
            <a:off x="9041130" y="1807210"/>
            <a:ext cx="2089785" cy="706755"/>
          </a:xfrm>
          <a:prstGeom prst="rect">
            <a:avLst/>
          </a:prstGeom>
          <a:noFill/>
        </p:spPr>
        <p:txBody>
          <a:bodyPr wrap="square" rtlCol="0">
            <a:spAutoFit/>
          </a:bodyPr>
          <a:lstStyle/>
          <a:p>
            <a:r>
              <a:rPr lang="pt-BR" altLang="en-US" sz="2000"/>
              <a:t>5 elétrons na ultima camada</a:t>
            </a:r>
            <a:endParaRPr lang="pt-BR" altLang="en-US" sz="2000"/>
          </a:p>
        </p:txBody>
      </p:sp>
      <p:sp>
        <p:nvSpPr>
          <p:cNvPr id="7" name="Caixa de Texto 6"/>
          <p:cNvSpPr txBox="1"/>
          <p:nvPr/>
        </p:nvSpPr>
        <p:spPr>
          <a:xfrm>
            <a:off x="7042150" y="2141220"/>
            <a:ext cx="1724660" cy="706755"/>
          </a:xfrm>
          <a:prstGeom prst="rect">
            <a:avLst/>
          </a:prstGeom>
          <a:noFill/>
        </p:spPr>
        <p:txBody>
          <a:bodyPr wrap="square" rtlCol="0">
            <a:spAutoFit/>
          </a:bodyPr>
          <a:lstStyle/>
          <a:p>
            <a:r>
              <a:rPr lang="pt-BR" altLang="en-US" sz="2000"/>
              <a:t>3 elétrons na ultima camada</a:t>
            </a:r>
            <a:endParaRPr lang="pt-BR" altLang="en-US" sz="2000"/>
          </a:p>
        </p:txBody>
      </p:sp>
      <p:sp>
        <p:nvSpPr>
          <p:cNvPr id="8" name="Forma livre 7"/>
          <p:cNvSpPr/>
          <p:nvPr/>
        </p:nvSpPr>
        <p:spPr>
          <a:xfrm>
            <a:off x="8947150" y="2513965"/>
            <a:ext cx="709295" cy="741045"/>
          </a:xfrm>
          <a:custGeom>
            <a:avLst/>
            <a:gdLst>
              <a:gd name="connisteX0" fmla="*/ 0 w 709295"/>
              <a:gd name="connsiteY0" fmla="*/ 723900 h 723900"/>
              <a:gd name="connisteX1" fmla="*/ 301625 w 709295"/>
              <a:gd name="connsiteY1" fmla="*/ 618490 h 723900"/>
              <a:gd name="connisteX2" fmla="*/ 241300 w 709295"/>
              <a:gd name="connsiteY2" fmla="*/ 301625 h 723900"/>
              <a:gd name="connisteX3" fmla="*/ 709295 w 709295"/>
              <a:gd name="connsiteY3" fmla="*/ 0 h 723900"/>
            </a:gdLst>
            <a:ahLst/>
            <a:cxnLst>
              <a:cxn ang="0">
                <a:pos x="connisteX0" y="connsiteY0"/>
              </a:cxn>
              <a:cxn ang="0">
                <a:pos x="connisteX1" y="connsiteY1"/>
              </a:cxn>
              <a:cxn ang="0">
                <a:pos x="connisteX2" y="connsiteY2"/>
              </a:cxn>
              <a:cxn ang="0">
                <a:pos x="connisteX3" y="connsiteY3"/>
              </a:cxn>
            </a:cxnLst>
            <a:rect l="l" t="t" r="r" b="b"/>
            <a:pathLst>
              <a:path w="709295" h="723900">
                <a:moveTo>
                  <a:pt x="0" y="723900"/>
                </a:moveTo>
                <a:cubicBezTo>
                  <a:pt x="61595" y="709295"/>
                  <a:pt x="253365" y="702945"/>
                  <a:pt x="301625" y="618490"/>
                </a:cubicBezTo>
                <a:cubicBezTo>
                  <a:pt x="349885" y="534035"/>
                  <a:pt x="160020" y="425450"/>
                  <a:pt x="241300" y="301625"/>
                </a:cubicBezTo>
                <a:cubicBezTo>
                  <a:pt x="322580" y="177800"/>
                  <a:pt x="614680" y="53975"/>
                  <a:pt x="709295"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 name="Forma livre 8"/>
          <p:cNvSpPr/>
          <p:nvPr/>
        </p:nvSpPr>
        <p:spPr>
          <a:xfrm>
            <a:off x="7400290" y="2847975"/>
            <a:ext cx="461010" cy="407670"/>
          </a:xfrm>
          <a:custGeom>
            <a:avLst/>
            <a:gdLst>
              <a:gd name="connisteX0" fmla="*/ 460773 w 460773"/>
              <a:gd name="connsiteY0" fmla="*/ 407670 h 407670"/>
              <a:gd name="connisteX1" fmla="*/ 8018 w 460773"/>
              <a:gd name="connsiteY1" fmla="*/ 256540 h 407670"/>
              <a:gd name="connisteX2" fmla="*/ 204233 w 460773"/>
              <a:gd name="connsiteY2" fmla="*/ 165735 h 407670"/>
              <a:gd name="connisteX3" fmla="*/ 188993 w 460773"/>
              <a:gd name="connsiteY3" fmla="*/ 0 h 407670"/>
            </a:gdLst>
            <a:ahLst/>
            <a:cxnLst>
              <a:cxn ang="0">
                <a:pos x="connisteX0" y="connsiteY0"/>
              </a:cxn>
              <a:cxn ang="0">
                <a:pos x="connisteX1" y="connsiteY1"/>
              </a:cxn>
              <a:cxn ang="0">
                <a:pos x="connisteX2" y="connsiteY2"/>
              </a:cxn>
              <a:cxn ang="0">
                <a:pos x="connisteX3" y="connsiteY3"/>
              </a:cxn>
            </a:cxnLst>
            <a:rect l="l" t="t" r="r" b="b"/>
            <a:pathLst>
              <a:path w="460773" h="407670">
                <a:moveTo>
                  <a:pt x="460773" y="407670"/>
                </a:moveTo>
                <a:cubicBezTo>
                  <a:pt x="366158" y="379095"/>
                  <a:pt x="59453" y="304800"/>
                  <a:pt x="8018" y="256540"/>
                </a:cubicBezTo>
                <a:cubicBezTo>
                  <a:pt x="-43417" y="208280"/>
                  <a:pt x="168038" y="217170"/>
                  <a:pt x="204233" y="165735"/>
                </a:cubicBezTo>
                <a:cubicBezTo>
                  <a:pt x="240428" y="114300"/>
                  <a:pt x="195978" y="31115"/>
                  <a:pt x="188993"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tretch>
            <a:fillRect/>
          </a:stretch>
        </p:blipFill>
        <p:spPr>
          <a:xfrm>
            <a:off x="518795" y="615950"/>
            <a:ext cx="10728325" cy="5626100"/>
          </a:xfrm>
          <a:prstGeom prst="rect">
            <a:avLst/>
          </a:prstGeom>
        </p:spPr>
      </p:pic>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Espaço Reservado para Conteúdo 2"/>
          <p:cNvSpPr txBox="1"/>
          <p:nvPr/>
        </p:nvSpPr>
        <p:spPr>
          <a:xfrm>
            <a:off x="4376420" y="944245"/>
            <a:ext cx="7579360" cy="269240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200" dirty="0" smtClean="0">
                <a:latin typeface="Comic Sans MS" panose="030F0702030302020204" pitchFamily="66" charset="0"/>
                <a:cs typeface="Comic Sans MS" panose="030F0702030302020204" pitchFamily="66" charset="0"/>
              </a:rPr>
              <a:t>Usamos apenas o fato de que a corrente de entrada é zero</a:t>
            </a:r>
            <a:endParaRPr lang="pt-BR" sz="3200" dirty="0" smtClean="0">
              <a:latin typeface="Comic Sans MS" panose="030F0702030302020204" pitchFamily="66" charset="0"/>
              <a:cs typeface="Comic Sans MS" panose="030F0702030302020204" pitchFamily="66" charset="0"/>
            </a:endParaRPr>
          </a:p>
          <a:p>
            <a:pPr marL="271780" indent="-271780"/>
            <a:r>
              <a:rPr lang="pt-BR" sz="3200" dirty="0" smtClean="0">
                <a:latin typeface="Comic Sans MS" panose="030F0702030302020204" pitchFamily="66" charset="0"/>
                <a:cs typeface="Comic Sans MS" panose="030F0702030302020204" pitchFamily="66" charset="0"/>
              </a:rPr>
              <a:t>Se </a:t>
            </a:r>
            <a:r>
              <a:rPr lang="pt-BR" sz="3200" b="1" dirty="0" smtClean="0">
                <a:latin typeface="Comic Sans MS" panose="030F0702030302020204" pitchFamily="66" charset="0"/>
                <a:cs typeface="Comic Sans MS" panose="030F0702030302020204" pitchFamily="66" charset="0"/>
              </a:rPr>
              <a:t>A</a:t>
            </a:r>
            <a:r>
              <a:rPr lang="pt-BR" sz="3200" dirty="0" smtClean="0">
                <a:latin typeface="Comic Sans MS" panose="030F0702030302020204" pitchFamily="66" charset="0"/>
                <a:cs typeface="Comic Sans MS" panose="030F0702030302020204" pitchFamily="66" charset="0"/>
              </a:rPr>
              <a:t> tende a infinito esta relação vira </a:t>
            </a:r>
            <a:endParaRPr lang="pt-BR" sz="3200" dirty="0" smtClean="0">
              <a:latin typeface="Comic Sans MS" panose="030F0702030302020204" pitchFamily="66" charset="0"/>
              <a:cs typeface="Comic Sans MS" panose="030F0702030302020204" pitchFamily="66" charset="0"/>
            </a:endParaRPr>
          </a:p>
          <a:p>
            <a:pPr marL="0" indent="0">
              <a:buNone/>
            </a:pPr>
            <a:r>
              <a:rPr lang="pt-BR" sz="3200" dirty="0">
                <a:latin typeface="Comic Sans MS" panose="030F0702030302020204" pitchFamily="66" charset="0"/>
                <a:cs typeface="Comic Sans MS" panose="030F0702030302020204" pitchFamily="66" charset="0"/>
              </a:rPr>
              <a:t> </a:t>
            </a:r>
            <a:r>
              <a:rPr lang="pt-BR" sz="3200" dirty="0" smtClean="0">
                <a:latin typeface="Comic Sans MS" panose="030F0702030302020204" pitchFamily="66" charset="0"/>
                <a:cs typeface="Comic Sans MS" panose="030F0702030302020204" pitchFamily="66" charset="0"/>
              </a:rPr>
              <a:t>                V</a:t>
            </a:r>
            <a:r>
              <a:rPr lang="pt-BR" sz="3200" baseline="-25000" dirty="0" smtClean="0">
                <a:latin typeface="Comic Sans MS" panose="030F0702030302020204" pitchFamily="66" charset="0"/>
                <a:cs typeface="Comic Sans MS" panose="030F0702030302020204" pitchFamily="66" charset="0"/>
              </a:rPr>
              <a:t>0</a:t>
            </a:r>
            <a:r>
              <a:rPr lang="pt-BR" sz="3200" dirty="0" smtClean="0">
                <a:latin typeface="Comic Sans MS" panose="030F0702030302020204" pitchFamily="66" charset="0"/>
                <a:cs typeface="Comic Sans MS" panose="030F0702030302020204" pitchFamily="66" charset="0"/>
              </a:rPr>
              <a:t> = -</a:t>
            </a:r>
            <a:r>
              <a:rPr lang="pt-BR" sz="3200" dirty="0" err="1" smtClean="0">
                <a:latin typeface="Comic Sans MS" panose="030F0702030302020204" pitchFamily="66" charset="0"/>
                <a:cs typeface="Comic Sans MS" panose="030F0702030302020204" pitchFamily="66" charset="0"/>
              </a:rPr>
              <a:t>V</a:t>
            </a:r>
            <a:r>
              <a:rPr lang="pt-BR" sz="3200" baseline="-25000" dirty="0" err="1" smtClean="0">
                <a:latin typeface="Comic Sans MS" panose="030F0702030302020204" pitchFamily="66" charset="0"/>
                <a:cs typeface="Comic Sans MS" panose="030F0702030302020204" pitchFamily="66" charset="0"/>
              </a:rPr>
              <a:t>in</a:t>
            </a:r>
            <a:r>
              <a:rPr lang="pt-BR" sz="3200" dirty="0" smtClean="0">
                <a:latin typeface="Comic Sans MS" panose="030F0702030302020204" pitchFamily="66" charset="0"/>
                <a:cs typeface="Comic Sans MS" panose="030F0702030302020204" pitchFamily="66" charset="0"/>
              </a:rPr>
              <a:t>(R</a:t>
            </a:r>
            <a:r>
              <a:rPr lang="pt-BR" sz="3200" baseline="-25000" dirty="0" smtClean="0">
                <a:latin typeface="Comic Sans MS" panose="030F0702030302020204" pitchFamily="66" charset="0"/>
                <a:cs typeface="Comic Sans MS" panose="030F0702030302020204" pitchFamily="66" charset="0"/>
              </a:rPr>
              <a:t>2</a:t>
            </a:r>
            <a:r>
              <a:rPr lang="pt-BR" sz="3200" dirty="0" smtClean="0">
                <a:latin typeface="Comic Sans MS" panose="030F0702030302020204" pitchFamily="66" charset="0"/>
                <a:cs typeface="Comic Sans MS" panose="030F0702030302020204" pitchFamily="66" charset="0"/>
              </a:rPr>
              <a:t>/R</a:t>
            </a:r>
            <a:r>
              <a:rPr lang="pt-BR" sz="3200" baseline="-25000" dirty="0" smtClean="0">
                <a:latin typeface="Comic Sans MS" panose="030F0702030302020204" pitchFamily="66" charset="0"/>
                <a:cs typeface="Comic Sans MS" panose="030F0702030302020204" pitchFamily="66" charset="0"/>
              </a:rPr>
              <a:t>1</a:t>
            </a:r>
            <a:r>
              <a:rPr lang="pt-BR" sz="3200" dirty="0" smtClean="0">
                <a:latin typeface="Comic Sans MS" panose="030F0702030302020204" pitchFamily="66" charset="0"/>
                <a:cs typeface="Comic Sans MS" panose="030F0702030302020204" pitchFamily="66" charset="0"/>
              </a:rPr>
              <a:t>)</a:t>
            </a:r>
            <a:endParaRPr lang="pt-BR" sz="3200" dirty="0" smtClean="0">
              <a:latin typeface="Comic Sans MS" panose="030F0702030302020204" pitchFamily="66" charset="0"/>
              <a:cs typeface="Comic Sans MS" panose="030F0702030302020204" pitchFamily="66" charset="0"/>
            </a:endParaRPr>
          </a:p>
        </p:txBody>
      </p:sp>
      <p:sp>
        <p:nvSpPr>
          <p:cNvPr id="7" name="Espaço Reservado para Conteúdo 2"/>
          <p:cNvSpPr txBox="1"/>
          <p:nvPr/>
        </p:nvSpPr>
        <p:spPr>
          <a:xfrm>
            <a:off x="738130" y="4045752"/>
            <a:ext cx="10715365" cy="2083409"/>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200" b="1" dirty="0" smtClean="0">
                <a:solidFill>
                  <a:srgbClr val="C00000"/>
                </a:solidFill>
                <a:latin typeface="Comic Sans MS" panose="030F0702030302020204" pitchFamily="66" charset="0"/>
                <a:cs typeface="Comic Sans MS" panose="030F0702030302020204" pitchFamily="66" charset="0"/>
              </a:rPr>
              <a:t>Exemplo</a:t>
            </a:r>
            <a:r>
              <a:rPr lang="pt-BR" sz="3200" dirty="0" smtClean="0">
                <a:latin typeface="Comic Sans MS" panose="030F0702030302020204" pitchFamily="66" charset="0"/>
                <a:cs typeface="Comic Sans MS" panose="030F0702030302020204" pitchFamily="66" charset="0"/>
              </a:rPr>
              <a:t>: vamos agora considerar que </a:t>
            </a:r>
            <a:r>
              <a:rPr lang="pt-BR" sz="3200" b="1" dirty="0" smtClean="0">
                <a:solidFill>
                  <a:srgbClr val="C00000"/>
                </a:solidFill>
                <a:latin typeface="Comic Sans MS" panose="030F0702030302020204" pitchFamily="66" charset="0"/>
                <a:cs typeface="Comic Sans MS" panose="030F0702030302020204" pitchFamily="66" charset="0"/>
              </a:rPr>
              <a:t>i</a:t>
            </a:r>
            <a:r>
              <a:rPr lang="pt-BR" sz="3200" b="1" baseline="-25000" dirty="0" smtClean="0">
                <a:solidFill>
                  <a:srgbClr val="C00000"/>
                </a:solidFill>
                <a:latin typeface="Comic Sans MS" panose="030F0702030302020204" pitchFamily="66" charset="0"/>
                <a:cs typeface="Comic Sans MS" panose="030F0702030302020204" pitchFamily="66" charset="0"/>
              </a:rPr>
              <a:t>+</a:t>
            </a:r>
            <a:r>
              <a:rPr lang="pt-BR" sz="3200" b="1" dirty="0" smtClean="0">
                <a:solidFill>
                  <a:srgbClr val="C00000"/>
                </a:solidFill>
                <a:latin typeface="Comic Sans MS" panose="030F0702030302020204" pitchFamily="66" charset="0"/>
                <a:cs typeface="Comic Sans MS" panose="030F0702030302020204" pitchFamily="66" charset="0"/>
              </a:rPr>
              <a:t> ≈ i</a:t>
            </a:r>
            <a:r>
              <a:rPr lang="pt-BR" sz="3200" b="1" baseline="-25000" dirty="0" smtClean="0">
                <a:solidFill>
                  <a:srgbClr val="C00000"/>
                </a:solidFill>
                <a:latin typeface="Comic Sans MS" panose="030F0702030302020204" pitchFamily="66" charset="0"/>
                <a:cs typeface="Comic Sans MS" panose="030F0702030302020204" pitchFamily="66" charset="0"/>
              </a:rPr>
              <a:t>-</a:t>
            </a:r>
            <a:r>
              <a:rPr lang="pt-BR" sz="3200" b="1" dirty="0" smtClean="0">
                <a:solidFill>
                  <a:srgbClr val="C00000"/>
                </a:solidFill>
                <a:latin typeface="Comic Sans MS" panose="030F0702030302020204" pitchFamily="66" charset="0"/>
                <a:cs typeface="Comic Sans MS" panose="030F0702030302020204" pitchFamily="66" charset="0"/>
              </a:rPr>
              <a:t> </a:t>
            </a:r>
            <a:r>
              <a:rPr lang="pt-BR" sz="3200" b="1" dirty="0" smtClean="0">
                <a:solidFill>
                  <a:srgbClr val="C00000"/>
                </a:solidFill>
                <a:latin typeface="SimSun" panose="02010600030101010101" pitchFamily="2" charset="-122"/>
                <a:ea typeface="SimSun" panose="02010600030101010101" pitchFamily="2" charset="-122"/>
                <a:cs typeface="Comic Sans MS" panose="030F0702030302020204" pitchFamily="66" charset="0"/>
              </a:rPr>
              <a:t>≠</a:t>
            </a:r>
            <a:r>
              <a:rPr lang="pt-BR" sz="3200" b="1" dirty="0" smtClean="0">
                <a:solidFill>
                  <a:srgbClr val="C00000"/>
                </a:solidFill>
                <a:latin typeface="Comic Sans MS" panose="030F0702030302020204" pitchFamily="66" charset="0"/>
                <a:cs typeface="Comic Sans MS" panose="030F0702030302020204" pitchFamily="66" charset="0"/>
              </a:rPr>
              <a:t> 0 </a:t>
            </a:r>
            <a:r>
              <a:rPr lang="pt-BR" sz="3200" dirty="0" smtClean="0">
                <a:latin typeface="Comic Sans MS" panose="030F0702030302020204" pitchFamily="66" charset="0"/>
                <a:cs typeface="Comic Sans MS" panose="030F0702030302020204" pitchFamily="66" charset="0"/>
              </a:rPr>
              <a:t>(mas manteremos que </a:t>
            </a:r>
            <a:r>
              <a:rPr lang="pt-BR" sz="3200" b="1" dirty="0" smtClean="0">
                <a:solidFill>
                  <a:srgbClr val="C00000"/>
                </a:solidFill>
                <a:latin typeface="Comic Sans MS" panose="030F0702030302020204" pitchFamily="66" charset="0"/>
                <a:cs typeface="Comic Sans MS" panose="030F0702030302020204" pitchFamily="66" charset="0"/>
              </a:rPr>
              <a:t>A é infinito</a:t>
            </a:r>
            <a:r>
              <a:rPr lang="pt-BR" sz="3200" dirty="0" smtClean="0">
                <a:latin typeface="Comic Sans MS" panose="030F0702030302020204" pitchFamily="66" charset="0"/>
                <a:cs typeface="Comic Sans MS" panose="030F0702030302020204" pitchFamily="66" charset="0"/>
              </a:rPr>
              <a:t>). Podemos repetir a análise feita antes, mas tem forma mais simples de achar o resultado: usando superposição.</a:t>
            </a:r>
            <a:endParaRPr lang="pt-BR" sz="32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4" name="Caixa de Texto 3"/>
              <p:cNvSpPr txBox="1"/>
              <p:nvPr/>
            </p:nvSpPr>
            <p:spPr>
              <a:xfrm>
                <a:off x="108585" y="1071245"/>
                <a:ext cx="4090035" cy="1074420"/>
              </a:xfrm>
              <a:prstGeom prst="rect">
                <a:avLst/>
              </a:prstGeom>
              <a:noFill/>
            </p:spPr>
            <p:txBody>
              <a:bodyPr wrap="square" rtlCol="0" anchor="t">
                <a:spAutoFit/>
              </a:bodyPr>
              <a:p>
                <a14:m>
                  <m:oMathPara xmlns:m="http://schemas.openxmlformats.org/officeDocument/2006/math">
                    <m:oMathParaPr>
                      <m:jc m:val="centerGroup"/>
                    </m:oMathParaPr>
                    <m:oMath xmlns:m="http://schemas.openxmlformats.org/officeDocument/2006/math">
                      <m:sSub>
                        <m:sSubPr>
                          <m:ctrlPr>
                            <a:rPr lang="pt-BR" sz="2400" i="1" dirty="0" smtClean="0">
                              <a:latin typeface="Cambria Math" panose="02040503050406030204" pitchFamily="18" charset="0"/>
                              <a:cs typeface="Cambria Math" panose="02040503050406030204" pitchFamily="18" charset="0"/>
                            </a:rPr>
                          </m:ctrlPr>
                        </m:sSubPr>
                        <m:e>
                          <m:sSub>
                            <m:sSubPr>
                              <m:ctrlPr>
                                <a:rPr 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0</m:t>
                              </m:r>
                            </m:sub>
                          </m:sSub>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𝑖𝑛</m:t>
                          </m:r>
                        </m:sub>
                      </m:sSub>
                      <m:f>
                        <m:fPr>
                          <m:ctrlPr>
                            <a:rPr lang="pt-BR" sz="2400" b="0" i="1" smtClean="0">
                              <a:latin typeface="Cambria Math" panose="02040503050406030204" pitchFamily="18" charset="0"/>
                            </a:rPr>
                          </m:ctrlPr>
                        </m:fPr>
                        <m:num>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𝑅</m:t>
                              </m:r>
                            </m:e>
                            <m:sub>
                              <m:r>
                                <a:rPr lang="pt-BR" sz="2400" b="0" i="1" smtClean="0">
                                  <a:latin typeface="Cambria Math" panose="02040503050406030204" pitchFamily="18" charset="0"/>
                                </a:rPr>
                                <m:t>2</m:t>
                              </m:r>
                            </m:sub>
                          </m:sSub>
                        </m:num>
                        <m:den>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𝑅</m:t>
                              </m:r>
                            </m:e>
                            <m:sub>
                              <m:r>
                                <a:rPr lang="pt-BR" sz="2400" b="0" i="1" smtClean="0">
                                  <a:latin typeface="Cambria Math" panose="02040503050406030204" pitchFamily="18" charset="0"/>
                                </a:rPr>
                                <m:t>1</m:t>
                              </m:r>
                            </m:sub>
                          </m:sSub>
                        </m:den>
                      </m:f>
                      <m:r>
                        <a:rPr lang="en-US" altLang="pt-BR" sz="2400" b="0" i="1" smtClean="0">
                          <a:latin typeface="Cambria Math" panose="02040503050406030204" pitchFamily="18" charset="0"/>
                        </a:rPr>
                        <m:t>(</m:t>
                      </m:r>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1</m:t>
                          </m:r>
                        </m:num>
                        <m:den>
                          <m:r>
                            <a:rPr lang="pt-BR" sz="2400" b="0" i="1" smtClean="0">
                              <a:latin typeface="Cambria Math" panose="02040503050406030204" pitchFamily="18" charset="0"/>
                            </a:rPr>
                            <m:t>1</m:t>
                          </m:r>
                          <m:r>
                            <a:rPr lang="pt-BR" sz="2400" b="0" i="1" smtClean="0">
                              <a:latin typeface="Cambria Math" panose="02040503050406030204" pitchFamily="18" charset="0"/>
                            </a:rPr>
                            <m:t>+</m:t>
                          </m:r>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𝑅</m:t>
                              </m:r>
                              <m:r>
                                <a:rPr lang="pt-BR" sz="2400" b="0" i="1" baseline="-25000" smtClean="0">
                                  <a:latin typeface="Cambria Math" panose="02040503050406030204" pitchFamily="18" charset="0"/>
                                </a:rPr>
                                <m:t>2</m:t>
                              </m:r>
                            </m:num>
                            <m:den>
                              <m:r>
                                <a:rPr lang="pt-BR" sz="2400" b="0" i="1" smtClean="0">
                                  <a:latin typeface="Cambria Math" panose="02040503050406030204" pitchFamily="18" charset="0"/>
                                </a:rPr>
                                <m:t>𝐴𝑅</m:t>
                              </m:r>
                              <m:r>
                                <a:rPr lang="pt-BR" sz="2400" b="0" i="1" baseline="-25000" smtClean="0">
                                  <a:latin typeface="Cambria Math" panose="02040503050406030204" pitchFamily="18" charset="0"/>
                                </a:rPr>
                                <m:t>1</m:t>
                              </m:r>
                            </m:den>
                          </m:f>
                          <m:r>
                            <a:rPr lang="pt-BR" sz="2400" b="0" i="1" smtClean="0">
                              <a:latin typeface="Cambria Math" panose="02040503050406030204" pitchFamily="18" charset="0"/>
                            </a:rPr>
                            <m:t>+</m:t>
                          </m:r>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1</m:t>
                              </m:r>
                            </m:num>
                            <m:den>
                              <m:r>
                                <a:rPr lang="pt-BR" sz="2400" b="0" i="1" smtClean="0">
                                  <a:latin typeface="Cambria Math" panose="02040503050406030204" pitchFamily="18" charset="0"/>
                                </a:rPr>
                                <m:t>𝐴</m:t>
                              </m:r>
                            </m:den>
                          </m:f>
                        </m:den>
                      </m:f>
                      <m:r>
                        <a:rPr lang="en-US" altLang="pt-BR" sz="2400" b="0" i="1" smtClean="0">
                          <a:latin typeface="Cambria Math" panose="02040503050406030204" pitchFamily="18" charset="0"/>
                        </a:rPr>
                        <m:t>)</m:t>
                      </m:r>
                    </m:oMath>
                  </m:oMathPara>
                </a14:m>
                <a:endParaRPr lang="en-US" altLang="pt-BR" sz="2400" b="0" i="1" smtClean="0">
                  <a:latin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108585" y="1071245"/>
                <a:ext cx="4090035" cy="1074420"/>
              </a:xfrm>
              <a:prstGeom prst="rect">
                <a:avLst/>
              </a:prstGeom>
              <a:blipFill rotWithShape="1">
                <a:blip r:embed="rId1"/>
                <a:stretch>
                  <a:fillRect b="-53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tretch>
            <a:fillRect/>
          </a:stretch>
        </p:blipFill>
        <p:spPr>
          <a:xfrm>
            <a:off x="678815" y="615950"/>
            <a:ext cx="10483850" cy="5625465"/>
          </a:xfrm>
          <a:prstGeom prst="rect">
            <a:avLst/>
          </a:prstGeom>
        </p:spPr>
      </p:pic>
    </p:spTree>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 de Texto 4"/>
          <p:cNvSpPr txBox="1"/>
          <p:nvPr/>
        </p:nvSpPr>
        <p:spPr>
          <a:xfrm>
            <a:off x="430530" y="434975"/>
            <a:ext cx="10923270" cy="5985510"/>
          </a:xfrm>
          <a:prstGeom prst="rect">
            <a:avLst/>
          </a:prstGeom>
          <a:noFill/>
        </p:spPr>
        <p:txBody>
          <a:bodyPr wrap="square" rtlCol="0" anchor="t">
            <a:spAutoFit/>
          </a:bodyPr>
          <a:lstStyle/>
          <a:p>
            <a:pPr algn="l" fontAlgn="auto">
              <a:spcAft>
                <a:spcPts val="1200"/>
              </a:spcAft>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As impurezas devem ser ionizadas para gerar elétrons (impureza N) ou lacunas (impurezas P).</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600"/>
              </a:spcAft>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Na ionização </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marL="457200" indent="0" algn="l" fontAlgn="auto">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 o </a:t>
            </a:r>
            <a:r>
              <a:rPr lang="pt-BR" altLang="en-US" sz="2800" b="1" dirty="0" smtClean="0">
                <a:solidFill>
                  <a:srgbClr val="C00000"/>
                </a:solidFill>
                <a:latin typeface="Comic Sans MS" panose="030F0702030302020204" pitchFamily="66" charset="0"/>
                <a:cs typeface="Comic Sans MS" panose="030F0702030302020204" pitchFamily="66" charset="0"/>
                <a:sym typeface="+mn-ea"/>
              </a:rPr>
              <a:t>dopante tipo N perde elétrons ficando positivo</a:t>
            </a:r>
            <a:endParaRPr lang="pt-BR" altLang="en-US" sz="2800" b="1" dirty="0" smtClean="0">
              <a:solidFill>
                <a:srgbClr val="C00000"/>
              </a:solidFill>
              <a:latin typeface="Comic Sans MS" panose="030F0702030302020204" pitchFamily="66" charset="0"/>
              <a:cs typeface="Comic Sans MS" panose="030F0702030302020204" pitchFamily="66" charset="0"/>
              <a:sym typeface="+mn-ea"/>
            </a:endParaRPr>
          </a:p>
          <a:p>
            <a:pPr marL="457200" indent="0" algn="l" fontAlgn="auto">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 o </a:t>
            </a:r>
            <a:r>
              <a:rPr lang="pt-BR" altLang="en-US" sz="2800" b="1" dirty="0" smtClean="0">
                <a:solidFill>
                  <a:srgbClr val="C00000"/>
                </a:solidFill>
                <a:latin typeface="Comic Sans MS" panose="030F0702030302020204" pitchFamily="66" charset="0"/>
                <a:cs typeface="Comic Sans MS" panose="030F0702030302020204" pitchFamily="66" charset="0"/>
                <a:sym typeface="+mn-ea"/>
              </a:rPr>
              <a:t>dopante tipo P rouba elétrons ficando negativo</a:t>
            </a:r>
            <a:r>
              <a:rPr lang="pt-BR" altLang="en-US" sz="2800" b="1" dirty="0" smtClean="0">
                <a:solidFill>
                  <a:schemeClr val="tx1"/>
                </a:solidFill>
                <a:latin typeface="Comic Sans MS" panose="030F0702030302020204" pitchFamily="66" charset="0"/>
                <a:cs typeface="Comic Sans MS" panose="030F0702030302020204" pitchFamily="66" charset="0"/>
                <a:sym typeface="+mn-ea"/>
              </a:rPr>
              <a:t> </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1200"/>
              </a:spcAft>
              <a:buFont typeface="Arial" panose="020B0604020202020204" pitchFamily="34" charset="0"/>
              <a:buNone/>
            </a:pP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1200"/>
              </a:spcAft>
              <a:buFont typeface="Arial" panose="020B0604020202020204" pitchFamily="34" charset="0"/>
              <a:buNone/>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Total de cargas é zero</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marL="457200" indent="-457200" algn="l" fontAlgn="auto">
              <a:spcAft>
                <a:spcPts val="1200"/>
              </a:spcAft>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n (carga -) + N</a:t>
            </a:r>
            <a:r>
              <a:rPr lang="pt-BR" altLang="en-US" sz="2800" b="1" baseline="-25000" dirty="0" smtClean="0">
                <a:solidFill>
                  <a:schemeClr val="tx1"/>
                </a:solidFill>
                <a:latin typeface="Comic Sans MS" panose="030F0702030302020204" pitchFamily="66" charset="0"/>
                <a:cs typeface="Comic Sans MS" panose="030F0702030302020204" pitchFamily="66" charset="0"/>
                <a:sym typeface="+mn-ea"/>
              </a:rPr>
              <a:t>D </a:t>
            </a:r>
            <a:r>
              <a:rPr lang="pt-BR" altLang="en-US" sz="2800" b="1" dirty="0" smtClean="0">
                <a:solidFill>
                  <a:schemeClr val="tx1"/>
                </a:solidFill>
                <a:latin typeface="Comic Sans MS" panose="030F0702030302020204" pitchFamily="66" charset="0"/>
                <a:cs typeface="Comic Sans MS" panose="030F0702030302020204" pitchFamily="66" charset="0"/>
                <a:sym typeface="+mn-ea"/>
              </a:rPr>
              <a:t>(carga +) = 0		</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1200"/>
              </a:spcAft>
              <a:buFont typeface="Arial" panose="020B0604020202020204" pitchFamily="34" charset="0"/>
              <a:buNone/>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N</a:t>
            </a:r>
            <a:r>
              <a:rPr lang="pt-BR" altLang="en-US" sz="2800" b="1" baseline="-25000" dirty="0" smtClean="0">
                <a:solidFill>
                  <a:schemeClr val="tx1"/>
                </a:solidFill>
                <a:latin typeface="Comic Sans MS" panose="030F0702030302020204" pitchFamily="66" charset="0"/>
                <a:cs typeface="Comic Sans MS" panose="030F0702030302020204" pitchFamily="66" charset="0"/>
                <a:sym typeface="+mn-ea"/>
              </a:rPr>
              <a:t>D</a:t>
            </a:r>
            <a:r>
              <a:rPr lang="pt-BR" altLang="en-US" sz="2800" b="1" dirty="0" smtClean="0">
                <a:solidFill>
                  <a:schemeClr val="tx1"/>
                </a:solidFill>
                <a:latin typeface="Comic Sans MS" panose="030F0702030302020204" pitchFamily="66" charset="0"/>
                <a:cs typeface="Comic Sans MS" panose="030F0702030302020204" pitchFamily="66" charset="0"/>
                <a:sym typeface="+mn-ea"/>
              </a:rPr>
              <a:t>=densidade de dopantes doadores (um elétron por átomo)</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1200"/>
              </a:spcAft>
              <a:buFont typeface="Arial" panose="020B0604020202020204" pitchFamily="34" charset="0"/>
              <a:buNone/>
            </a:pPr>
            <a:r>
              <a:rPr lang="pt-BR" altLang="en-US" sz="2800" b="1" dirty="0" smtClean="0">
                <a:latin typeface="Comic Sans MS" panose="030F0702030302020204" pitchFamily="66" charset="0"/>
                <a:cs typeface="Comic Sans MS" panose="030F0702030302020204" pitchFamily="66" charset="0"/>
                <a:sym typeface="+mn-ea"/>
              </a:rPr>
              <a:t>p (carga +) + N</a:t>
            </a:r>
            <a:r>
              <a:rPr lang="pt-BR" altLang="en-US" sz="2800" b="1" baseline="-25000" dirty="0" smtClean="0">
                <a:latin typeface="Comic Sans MS" panose="030F0702030302020204" pitchFamily="66" charset="0"/>
                <a:cs typeface="Comic Sans MS" panose="030F0702030302020204" pitchFamily="66" charset="0"/>
                <a:sym typeface="+mn-ea"/>
              </a:rPr>
              <a:t>A </a:t>
            </a:r>
            <a:r>
              <a:rPr lang="pt-BR" altLang="en-US" sz="2800" b="1" dirty="0" smtClean="0">
                <a:latin typeface="Comic Sans MS" panose="030F0702030302020204" pitchFamily="66" charset="0"/>
                <a:cs typeface="Comic Sans MS" panose="030F0702030302020204" pitchFamily="66" charset="0"/>
                <a:sym typeface="+mn-ea"/>
              </a:rPr>
              <a:t>(carga -) = 0		</a:t>
            </a:r>
            <a:endParaRPr lang="pt-BR" altLang="en-US" sz="2800" b="1" dirty="0" smtClean="0">
              <a:latin typeface="Comic Sans MS" panose="030F0702030302020204" pitchFamily="66" charset="0"/>
              <a:cs typeface="Comic Sans MS" panose="030F0702030302020204" pitchFamily="66" charset="0"/>
              <a:sym typeface="+mn-ea"/>
            </a:endParaRPr>
          </a:p>
          <a:p>
            <a:pPr indent="0" algn="l" fontAlgn="auto">
              <a:spcAft>
                <a:spcPts val="1200"/>
              </a:spcAft>
              <a:buFont typeface="Arial" panose="020B0604020202020204" pitchFamily="34" charset="0"/>
              <a:buNone/>
            </a:pPr>
            <a:r>
              <a:rPr lang="pt-BR" altLang="en-US" sz="2800" b="1" dirty="0" smtClean="0">
                <a:latin typeface="Comic Sans MS" panose="030F0702030302020204" pitchFamily="66" charset="0"/>
                <a:cs typeface="Comic Sans MS" panose="030F0702030302020204" pitchFamily="66" charset="0"/>
                <a:sym typeface="+mn-ea"/>
              </a:rPr>
              <a:t>N</a:t>
            </a:r>
            <a:r>
              <a:rPr lang="pt-BR" altLang="en-US" sz="2800" b="1" baseline="-25000" dirty="0" smtClean="0">
                <a:latin typeface="Comic Sans MS" panose="030F0702030302020204" pitchFamily="66" charset="0"/>
                <a:cs typeface="Comic Sans MS" panose="030F0702030302020204" pitchFamily="66" charset="0"/>
                <a:sym typeface="+mn-ea"/>
              </a:rPr>
              <a:t>A</a:t>
            </a:r>
            <a:r>
              <a:rPr lang="pt-BR" altLang="en-US" sz="2800" b="1" dirty="0" smtClean="0">
                <a:latin typeface="Comic Sans MS" panose="030F0702030302020204" pitchFamily="66" charset="0"/>
                <a:cs typeface="Comic Sans MS" panose="030F0702030302020204" pitchFamily="66" charset="0"/>
                <a:sym typeface="+mn-ea"/>
              </a:rPr>
              <a:t>=densidade de dopantes aceitadores (uma lacuna por átomo)</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 de Texto 4"/>
          <p:cNvSpPr txBox="1"/>
          <p:nvPr/>
        </p:nvSpPr>
        <p:spPr>
          <a:xfrm>
            <a:off x="8746490" y="2226945"/>
            <a:ext cx="3032760" cy="2738120"/>
          </a:xfrm>
          <a:prstGeom prst="rect">
            <a:avLst/>
          </a:prstGeom>
          <a:noFill/>
        </p:spPr>
        <p:txBody>
          <a:bodyPr wrap="square" rtlCol="0" anchor="t">
            <a:spAutoFit/>
          </a:bodyPr>
          <a:lstStyle/>
          <a:p>
            <a:pPr algn="ctr" fontAlgn="auto">
              <a:spcAft>
                <a:spcPts val="0"/>
              </a:spcAft>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Quando os dopantes estão ionizados, o total de portadores será |</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N</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D</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 N</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A</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p:txBody>
      </p:sp>
      <p:pic>
        <p:nvPicPr>
          <p:cNvPr id="7" name="Imagem 6"/>
          <p:cNvPicPr>
            <a:picLocks noChangeAspect="1"/>
          </p:cNvPicPr>
          <p:nvPr/>
        </p:nvPicPr>
        <p:blipFill>
          <a:blip r:embed="rId1"/>
          <a:srcRect l="5617" t="2382" r="1662"/>
          <a:stretch>
            <a:fillRect/>
          </a:stretch>
        </p:blipFill>
        <p:spPr>
          <a:xfrm>
            <a:off x="472440" y="735330"/>
            <a:ext cx="8013700" cy="5720715"/>
          </a:xfrm>
          <a:prstGeom prst="rect">
            <a:avLst/>
          </a:prstGeom>
        </p:spPr>
      </p:pic>
      <p:sp>
        <p:nvSpPr>
          <p:cNvPr id="3" name="Caixa de Texto 2"/>
          <p:cNvSpPr txBox="1"/>
          <p:nvPr/>
        </p:nvSpPr>
        <p:spPr>
          <a:xfrm>
            <a:off x="2845435" y="426085"/>
            <a:ext cx="3032760" cy="583565"/>
          </a:xfrm>
          <a:prstGeom prst="rect">
            <a:avLst/>
          </a:prstGeom>
          <a:solidFill>
            <a:schemeClr val="bg1"/>
          </a:solidFill>
        </p:spPr>
        <p:txBody>
          <a:bodyPr wrap="square" rtlCol="0" anchor="t">
            <a:spAutoFit/>
          </a:bodyPr>
          <a:lstStyle/>
          <a:p>
            <a:pPr algn="ctr" fontAlgn="auto">
              <a:spcAft>
                <a:spcPts val="0"/>
              </a:spcAft>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Ionização</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 de Texto 4"/>
          <p:cNvSpPr txBox="1"/>
          <p:nvPr/>
        </p:nvSpPr>
        <p:spPr>
          <a:xfrm>
            <a:off x="430530" y="434975"/>
            <a:ext cx="11375390" cy="6134100"/>
          </a:xfrm>
          <a:prstGeom prst="rect">
            <a:avLst/>
          </a:prstGeom>
          <a:noFill/>
        </p:spPr>
        <p:txBody>
          <a:bodyPr wrap="square" rtlCol="0" anchor="t">
            <a:spAutoFit/>
          </a:bodyPr>
          <a:lstStyle/>
          <a:p>
            <a:pPr marL="457200" indent="-457200" algn="l" fontAlgn="auto">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Caso haja mais elétrons do que lacunas no Si, ele será tipo N</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marL="457200" indent="-457200" algn="l" fontAlgn="auto">
              <a:spcAft>
                <a:spcPts val="0"/>
              </a:spcAft>
              <a:buFont typeface="Arial" panose="020B0604020202020204" pitchFamily="34" charset="0"/>
              <a:buChar char="•"/>
            </a:pPr>
            <a:r>
              <a:rPr lang="pt-BR" altLang="en-US" sz="2800" b="1" dirty="0" smtClean="0">
                <a:latin typeface="Comic Sans MS" panose="030F0702030302020204" pitchFamily="66" charset="0"/>
                <a:cs typeface="Comic Sans MS" panose="030F0702030302020204" pitchFamily="66" charset="0"/>
                <a:sym typeface="+mn-ea"/>
              </a:rPr>
              <a:t>Caso haja mais lacunas do que elétrons no Si, ele será tipo P</a:t>
            </a:r>
            <a:endPar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0"/>
              </a:spcAft>
              <a:buFont typeface="Arial" panose="020B0604020202020204" pitchFamily="34" charset="0"/>
              <a:buNone/>
            </a:pP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0"/>
              </a:spcAft>
              <a:buFont typeface="Arial" panose="020B0604020202020204" pitchFamily="34" charset="0"/>
              <a:buNone/>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No caso de haver apenas dopantes doadores, podemos escrever que no equilíbrio térmico a temperaturas moderadas (o índice n indica material n):</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indent="0" algn="ctr" fontAlgn="auto">
              <a:lnSpc>
                <a:spcPct val="100000"/>
              </a:lnSpc>
              <a:spcBef>
                <a:spcPts val="1000"/>
              </a:spcBef>
              <a:spcAft>
                <a:spcPts val="0"/>
              </a:spcAft>
              <a:buFont typeface="Arial" panose="020B0604020202020204" pitchFamily="34" charset="0"/>
              <a:buNone/>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n</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 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D</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indent="0" algn="ctr" fontAlgn="auto">
              <a:spcAft>
                <a:spcPts val="0"/>
              </a:spcAft>
              <a:buFont typeface="Arial" panose="020B0604020202020204" pitchFamily="34" charset="0"/>
              <a:buNone/>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n</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.p</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n</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 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i</a:t>
            </a:r>
            <a:r>
              <a:rPr lang="pt-BR" altLang="en-US" sz="3200" b="1" baseline="30000" dirty="0" smtClean="0">
                <a:solidFill>
                  <a:srgbClr val="C00000"/>
                </a:solidFill>
                <a:latin typeface="Comic Sans MS" panose="030F0702030302020204" pitchFamily="66" charset="0"/>
                <a:cs typeface="Comic Sans MS" panose="030F0702030302020204" pitchFamily="66" charset="0"/>
                <a:sym typeface="+mn-ea"/>
              </a:rPr>
              <a:t>2     </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ou    </a:t>
            </a:r>
            <a:r>
              <a:rPr lang="pt-BR" altLang="en-US" sz="3200" b="1" baseline="30000" dirty="0" smtClean="0">
                <a:solidFill>
                  <a:srgbClr val="C00000"/>
                </a:solidFill>
                <a:latin typeface="Comic Sans MS" panose="030F0702030302020204" pitchFamily="66" charset="0"/>
                <a:cs typeface="Comic Sans MS" panose="030F0702030302020204" pitchFamily="66" charset="0"/>
                <a:sym typeface="+mn-ea"/>
              </a:rPr>
              <a:t>  </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p</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n</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 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i</a:t>
            </a:r>
            <a:r>
              <a:rPr lang="pt-BR" altLang="en-US" sz="3200" b="1" baseline="30000" dirty="0" smtClean="0">
                <a:solidFill>
                  <a:srgbClr val="C00000"/>
                </a:solidFill>
                <a:latin typeface="Comic Sans MS" panose="030F0702030302020204" pitchFamily="66" charset="0"/>
                <a:cs typeface="Comic Sans MS" panose="030F0702030302020204" pitchFamily="66" charset="0"/>
                <a:sym typeface="+mn-ea"/>
              </a:rPr>
              <a:t>2</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n</a:t>
            </a:r>
            <a:endPar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endParaRPr>
          </a:p>
          <a:p>
            <a:pPr indent="0" algn="l" fontAlgn="auto">
              <a:spcAft>
                <a:spcPts val="0"/>
              </a:spcAft>
              <a:buFont typeface="Arial" panose="020B0604020202020204" pitchFamily="34" charset="0"/>
              <a:buNone/>
            </a:pPr>
            <a:r>
              <a:rPr lang="pt-BR" altLang="en-US" sz="3200" b="1" dirty="0" smtClean="0">
                <a:latin typeface="Comic Sans MS" panose="030F0702030302020204" pitchFamily="66" charset="0"/>
                <a:cs typeface="Comic Sans MS" panose="030F0702030302020204" pitchFamily="66" charset="0"/>
                <a:sym typeface="+mn-ea"/>
              </a:rPr>
              <a:t>No caso de haver apenas aceitadores, podemos escrever que (o índice p indica material p):</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indent="0" algn="ctr" fontAlgn="auto">
              <a:lnSpc>
                <a:spcPct val="100000"/>
              </a:lnSpc>
              <a:spcBef>
                <a:spcPts val="1000"/>
              </a:spcBef>
              <a:spcAft>
                <a:spcPts val="0"/>
              </a:spcAft>
              <a:buFont typeface="Arial" panose="020B0604020202020204" pitchFamily="34" charset="0"/>
              <a:buNone/>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p</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p </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A</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indent="0" algn="ctr" fontAlgn="auto">
              <a:spcAft>
                <a:spcPts val="0"/>
              </a:spcAft>
              <a:buFont typeface="Arial" panose="020B0604020202020204" pitchFamily="34" charset="0"/>
              <a:buNone/>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p</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.p</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p</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 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i</a:t>
            </a:r>
            <a:r>
              <a:rPr lang="pt-BR" altLang="en-US" sz="3200" b="1" baseline="30000" dirty="0" smtClean="0">
                <a:solidFill>
                  <a:srgbClr val="C00000"/>
                </a:solidFill>
                <a:latin typeface="Comic Sans MS" panose="030F0702030302020204" pitchFamily="66" charset="0"/>
                <a:cs typeface="Comic Sans MS" panose="030F0702030302020204" pitchFamily="66" charset="0"/>
                <a:sym typeface="+mn-ea"/>
              </a:rPr>
              <a:t>2     </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ou    </a:t>
            </a:r>
            <a:r>
              <a:rPr lang="pt-BR" altLang="en-US" sz="3200" b="1" baseline="30000" dirty="0" smtClean="0">
                <a:solidFill>
                  <a:srgbClr val="C00000"/>
                </a:solidFill>
                <a:latin typeface="Comic Sans MS" panose="030F0702030302020204" pitchFamily="66" charset="0"/>
                <a:cs typeface="Comic Sans MS" panose="030F0702030302020204" pitchFamily="66" charset="0"/>
                <a:sym typeface="+mn-ea"/>
              </a:rPr>
              <a:t>  </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P</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 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i</a:t>
            </a:r>
            <a:r>
              <a:rPr lang="pt-BR" altLang="en-US" sz="3200" b="1" baseline="30000" dirty="0" smtClean="0">
                <a:solidFill>
                  <a:srgbClr val="C00000"/>
                </a:solidFill>
                <a:latin typeface="Comic Sans MS" panose="030F0702030302020204" pitchFamily="66" charset="0"/>
                <a:cs typeface="Comic Sans MS" panose="030F0702030302020204" pitchFamily="66" charset="0"/>
                <a:sym typeface="+mn-ea"/>
              </a:rPr>
              <a:t>2</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/p</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p</a:t>
            </a:r>
            <a:endParaRPr lang="pt-BR" altLang="en-US" sz="3200" b="1" baseline="30000" dirty="0" smtClean="0">
              <a:solidFill>
                <a:schemeClr val="tx1"/>
              </a:solidFill>
              <a:latin typeface="Comic Sans MS" panose="030F0702030302020204" pitchFamily="66"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 de Texto 5"/>
          <p:cNvSpPr txBox="1"/>
          <p:nvPr/>
        </p:nvSpPr>
        <p:spPr>
          <a:xfrm>
            <a:off x="209550" y="316230"/>
            <a:ext cx="4902835" cy="706755"/>
          </a:xfrm>
          <a:prstGeom prst="rect">
            <a:avLst/>
          </a:prstGeom>
          <a:noFill/>
        </p:spPr>
        <p:txBody>
          <a:bodyPr wrap="square" rtlCol="0" anchor="t">
            <a:spAutoFit/>
          </a:bodyPr>
          <a:lstStyle/>
          <a:p>
            <a:pPr algn="ctr" fontAlgn="auto">
              <a:spcAft>
                <a:spcPts val="1200"/>
              </a:spcAft>
            </a:pPr>
            <a:r>
              <a:rPr lang="pt-BR" altLang="en-US" sz="40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Física do Diodo</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sp>
        <p:nvSpPr>
          <p:cNvPr id="5" name="Caixa de Texto 4"/>
          <p:cNvSpPr txBox="1"/>
          <p:nvPr/>
        </p:nvSpPr>
        <p:spPr>
          <a:xfrm>
            <a:off x="521335" y="1325245"/>
            <a:ext cx="11149330" cy="5031105"/>
          </a:xfrm>
          <a:prstGeom prst="rect">
            <a:avLst/>
          </a:prstGeom>
          <a:noFill/>
        </p:spPr>
        <p:txBody>
          <a:bodyPr wrap="square" rtlCol="0" anchor="t">
            <a:spAutoFit/>
          </a:bodyPr>
          <a:lstStyle/>
          <a:p>
            <a:pPr algn="l" fontAlgn="auto">
              <a:spcAft>
                <a:spcPts val="12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Correntes elétricas aparecem devido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marL="457200" indent="-457200" algn="l" fontAlgn="auto">
              <a:spcAft>
                <a:spcPts val="1200"/>
              </a:spcAft>
              <a:buFont typeface="Arial" panose="020B0604020202020204" pitchFamily="34" charset="0"/>
              <a:buChar char="•"/>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aos campos elétricos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marL="457200" indent="-457200" algn="l" fontAlgn="auto">
              <a:spcAft>
                <a:spcPts val="1200"/>
              </a:spcAft>
              <a:buFont typeface="Arial" panose="020B0604020202020204" pitchFamily="34" charset="0"/>
              <a:buChar char="•"/>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a difusão</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indent="0" algn="ctr" fontAlgn="auto">
              <a:spcAft>
                <a:spcPts val="600"/>
              </a:spcAft>
              <a:buFont typeface="Arial" panose="020B0604020202020204" pitchFamily="34" charset="0"/>
              <a:buNone/>
            </a:pPr>
            <a:r>
              <a:rPr lang="pt-BR" altLang="en-US" sz="3600" b="1" dirty="0" smtClean="0">
                <a:solidFill>
                  <a:srgbClr val="C00000"/>
                </a:solidFill>
                <a:latin typeface="Comic Sans MS" panose="030F0702030302020204" pitchFamily="66" charset="0"/>
                <a:cs typeface="Comic Sans MS" panose="030F0702030302020204" pitchFamily="66" charset="0"/>
                <a:sym typeface="+mn-ea"/>
              </a:rPr>
              <a:t>1. Corrente devido aos campos Elétricos </a:t>
            </a:r>
            <a:endParaRPr lang="pt-BR" altLang="en-US" sz="3600" b="1" dirty="0" smtClean="0">
              <a:solidFill>
                <a:srgbClr val="C00000"/>
              </a:solidFill>
              <a:latin typeface="Comic Sans MS" panose="030F0702030302020204" pitchFamily="66" charset="0"/>
              <a:cs typeface="Comic Sans MS" panose="030F0702030302020204" pitchFamily="66" charset="0"/>
              <a:sym typeface="+mn-ea"/>
            </a:endParaRPr>
          </a:p>
          <a:p>
            <a:pPr indent="0" algn="ctr" fontAlgn="auto">
              <a:spcAft>
                <a:spcPts val="1200"/>
              </a:spcAft>
              <a:buFont typeface="Arial" panose="020B0604020202020204" pitchFamily="34" charset="0"/>
              <a:buNone/>
            </a:pPr>
            <a:r>
              <a:rPr lang="pt-BR" altLang="en-US" sz="3600" b="1" dirty="0" smtClean="0">
                <a:solidFill>
                  <a:schemeClr val="tx1"/>
                </a:solidFill>
                <a:latin typeface="Comic Sans MS" panose="030F0702030302020204" pitchFamily="66" charset="0"/>
                <a:cs typeface="Comic Sans MS" panose="030F0702030302020204" pitchFamily="66" charset="0"/>
                <a:sym typeface="+mn-ea"/>
              </a:rPr>
              <a:t>(corrente de deriva ou arrasto)</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1200"/>
              </a:spcAft>
              <a:buFont typeface="Arial" panose="020B0604020202020204" pitchFamily="34" charset="0"/>
              <a:buNone/>
            </a:pPr>
            <a:r>
              <a:rPr lang="pt-BR" altLang="en-US" sz="3600" b="1" dirty="0" smtClean="0">
                <a:solidFill>
                  <a:schemeClr val="tx1"/>
                </a:solidFill>
                <a:latin typeface="Comic Sans MS" panose="030F0702030302020204" pitchFamily="66" charset="0"/>
                <a:cs typeface="Comic Sans MS" panose="030F0702030302020204" pitchFamily="66" charset="0"/>
                <a:sym typeface="+mn-ea"/>
              </a:rPr>
              <a:t>A corrente de deriva tem uma componente devido as lacunas e outra componente devido aos elétrons</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 de Texto 5"/>
          <p:cNvSpPr txBox="1"/>
          <p:nvPr/>
        </p:nvSpPr>
        <p:spPr>
          <a:xfrm>
            <a:off x="934085" y="346075"/>
            <a:ext cx="9519285" cy="706755"/>
          </a:xfrm>
          <a:prstGeom prst="rect">
            <a:avLst/>
          </a:prstGeom>
          <a:noFill/>
        </p:spPr>
        <p:txBody>
          <a:bodyPr wrap="square" rtlCol="0" anchor="t">
            <a:spAutoFit/>
          </a:bodyPr>
          <a:lstStyle/>
          <a:p>
            <a:pPr algn="ctr" fontAlgn="auto">
              <a:spcAft>
                <a:spcPts val="1200"/>
              </a:spcAft>
            </a:pPr>
            <a:r>
              <a:rPr lang="pt-BR" altLang="en-US" sz="40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Corrente de deriva lacunas</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3" name="Caixa de Texto 2"/>
              <p:cNvSpPr txBox="1"/>
              <p:nvPr/>
            </p:nvSpPr>
            <p:spPr>
              <a:xfrm>
                <a:off x="4146169" y="1342961"/>
                <a:ext cx="4859655" cy="83629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acc>
                        <m:accPr>
                          <m:chr m:val="⃗"/>
                          <m:ctrlPr>
                            <a:rPr lang="en-US" altLang="pt-BR" sz="4000" i="1">
                              <a:latin typeface="Cambria Math" panose="02040503050406030204" pitchFamily="18" charset="0"/>
                              <a:cs typeface="Cambria Math" panose="02040503050406030204" pitchFamily="18" charset="0"/>
                            </a:rPr>
                          </m:ctrlPr>
                        </m:accPr>
                        <m:e>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𝐽</m:t>
                              </m:r>
                            </m:e>
                            <m:sub>
                              <m:r>
                                <a:rPr lang="en-US" altLang="pt-BR" sz="4000" i="1">
                                  <a:latin typeface="Cambria Math" panose="02040503050406030204" pitchFamily="18" charset="0"/>
                                  <a:cs typeface="Cambria Math" panose="02040503050406030204" pitchFamily="18" charset="0"/>
                                </a:rPr>
                                <m:t>𝑃</m:t>
                              </m:r>
                            </m:sub>
                          </m:sSub>
                        </m:e>
                      </m:acc>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𝑞𝑝</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𝜇</m:t>
                          </m:r>
                        </m:e>
                        <m:sub>
                          <m:r>
                            <a:rPr lang="en-US" altLang="pt-BR" sz="4000" i="1">
                              <a:latin typeface="Cambria Math" panose="02040503050406030204" pitchFamily="18" charset="0"/>
                              <a:cs typeface="Cambria Math" panose="02040503050406030204" pitchFamily="18" charset="0"/>
                            </a:rPr>
                            <m:t>𝑝</m:t>
                          </m:r>
                        </m:sub>
                      </m:sSub>
                      <m:acc>
                        <m:accPr>
                          <m:chr m:val="⃗"/>
                          <m:ctrlPr>
                            <a:rPr lang="en-US" altLang="pt-BR" sz="4000" i="1">
                              <a:latin typeface="Cambria Math" panose="02040503050406030204" pitchFamily="18" charset="0"/>
                              <a:cs typeface="Cambria Math" panose="02040503050406030204" pitchFamily="18" charset="0"/>
                            </a:rPr>
                          </m:ctrlPr>
                        </m:accPr>
                        <m:e>
                          <m:r>
                            <a:rPr lang="en-US" altLang="pt-BR" sz="4000" i="1">
                              <a:latin typeface="Cambria Math" panose="02040503050406030204" pitchFamily="18" charset="0"/>
                              <a:cs typeface="Cambria Math" panose="02040503050406030204" pitchFamily="18" charset="0"/>
                            </a:rPr>
                            <m:t>𝐸</m:t>
                          </m:r>
                        </m:e>
                      </m:acc>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𝑞𝑝</m:t>
                      </m:r>
                      <m:sSub>
                        <m:sSubPr>
                          <m:ctrlPr>
                            <a:rPr lang="en-US" altLang="pt-BR" sz="4000" i="1">
                              <a:latin typeface="Cambria Math" panose="02040503050406030204" pitchFamily="18" charset="0"/>
                              <a:cs typeface="Cambria Math" panose="02040503050406030204" pitchFamily="18" charset="0"/>
                            </a:rPr>
                          </m:ctrlPr>
                        </m:sSubPr>
                        <m:e>
                          <m:acc>
                            <m:accPr>
                              <m:chr m:val="⃗"/>
                              <m:ctrlPr>
                                <a:rPr lang="en-US" altLang="pt-BR" sz="4000" i="1">
                                  <a:latin typeface="Cambria Math" panose="02040503050406030204" pitchFamily="18" charset="0"/>
                                  <a:cs typeface="Cambria Math" panose="02040503050406030204" pitchFamily="18" charset="0"/>
                                </a:rPr>
                              </m:ctrlPr>
                            </m:accPr>
                            <m:e>
                              <m:r>
                                <a:rPr lang="en-US" altLang="pt-BR" sz="4000" i="1">
                                  <a:latin typeface="Cambria Math" panose="02040503050406030204" pitchFamily="18" charset="0"/>
                                  <a:cs typeface="Cambria Math" panose="02040503050406030204" pitchFamily="18" charset="0"/>
                                </a:rPr>
                                <m:t>𝑣</m:t>
                              </m:r>
                            </m:e>
                          </m:acc>
                        </m:e>
                        <m:sub>
                          <m:r>
                            <a:rPr lang="en-US" altLang="pt-BR" sz="4000" i="1">
                              <a:latin typeface="Cambria Math" panose="02040503050406030204" pitchFamily="18" charset="0"/>
                              <a:cs typeface="Cambria Math" panose="02040503050406030204" pitchFamily="18" charset="0"/>
                            </a:rPr>
                            <m:t>𝑙𝑎𝑐</m:t>
                          </m:r>
                        </m:sub>
                      </m:sSub>
                    </m:oMath>
                  </m:oMathPara>
                </a14:m>
                <a:endParaRPr lang="en-US" altLang="pt-BR" sz="4000"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4146169" y="1342961"/>
                <a:ext cx="4859655" cy="836295"/>
              </a:xfrm>
              <a:prstGeom prst="rect">
                <a:avLst/>
              </a:prstGeom>
              <a:blipFill rotWithShape="1">
                <a:blip r:embed="rId1"/>
                <a:stretch>
                  <a:fillRect l="-5" t="-68" r="-47" b="68"/>
                </a:stretch>
              </a:blipFill>
            </p:spPr>
            <p:txBody>
              <a:bodyPr/>
              <a:lstStyle/>
              <a:p>
                <a:r>
                  <a:rPr lang="pt-BR" altLang="en-US">
                    <a:noFill/>
                  </a:rPr>
                  <a:t> </a:t>
                </a:r>
              </a:p>
            </p:txBody>
          </p:sp>
        </mc:Fallback>
      </mc:AlternateContent>
      <p:sp>
        <p:nvSpPr>
          <p:cNvPr id="4" name="Caixa de Texto 3"/>
          <p:cNvSpPr txBox="1"/>
          <p:nvPr/>
        </p:nvSpPr>
        <p:spPr>
          <a:xfrm>
            <a:off x="521335" y="2469515"/>
            <a:ext cx="11149330" cy="3430905"/>
          </a:xfrm>
          <a:prstGeom prst="rect">
            <a:avLst/>
          </a:prstGeom>
          <a:noFill/>
        </p:spPr>
        <p:txBody>
          <a:bodyPr wrap="square" rtlCol="0" anchor="t">
            <a:spAutoFit/>
          </a:bodyPr>
          <a:lstStyle/>
          <a:p>
            <a:pPr algn="l" fontAlgn="auto">
              <a:spcAft>
                <a:spcPts val="600"/>
              </a:spcAft>
            </a:pPr>
            <a:r>
              <a:rPr lang="pt-BR" altLang="en-US" sz="3200" b="1" i="1" dirty="0" smtClean="0">
                <a:solidFill>
                  <a:schemeClr val="tx1"/>
                </a:solidFill>
                <a:latin typeface="Cambria" panose="02040503050406030204" charset="0"/>
                <a:cs typeface="Cambria" panose="02040503050406030204" charset="0"/>
                <a:sym typeface="+mn-ea"/>
              </a:rPr>
              <a:t>J</a:t>
            </a:r>
            <a:r>
              <a:rPr lang="pt-BR" altLang="en-US" sz="3200" b="1" i="1" baseline="-25000" dirty="0" smtClean="0">
                <a:solidFill>
                  <a:schemeClr val="tx1"/>
                </a:solidFill>
                <a:latin typeface="Cambria" panose="02040503050406030204" charset="0"/>
                <a:cs typeface="Cambria" panose="02040503050406030204" charset="0"/>
                <a:sym typeface="+mn-ea"/>
              </a:rPr>
              <a:t>P</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densidade de correntes de lacuna (vetor)</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600"/>
              </a:spcAft>
            </a:pPr>
            <a:r>
              <a:rPr lang="pt-BR" altLang="en-US" sz="3200" b="1" i="1" dirty="0" smtClean="0">
                <a:solidFill>
                  <a:schemeClr val="tx1"/>
                </a:solidFill>
                <a:latin typeface="Cambria" panose="02040503050406030204" charset="0"/>
                <a:cs typeface="Cambria" panose="02040503050406030204" charset="0"/>
                <a:sym typeface="+mn-ea"/>
              </a:rPr>
              <a:t>q</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carga do elétron</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600"/>
              </a:spcAft>
            </a:pPr>
            <a:r>
              <a:rPr lang="pt-BR" altLang="en-US" sz="3200" b="1" i="1" dirty="0" smtClean="0">
                <a:solidFill>
                  <a:schemeClr val="tx1"/>
                </a:solidFill>
                <a:latin typeface="Symbol" panose="05050102010706020507" charset="0"/>
                <a:cs typeface="Symbol" panose="05050102010706020507" charset="0"/>
                <a:sym typeface="+mn-ea"/>
              </a:rPr>
              <a:t>m</a:t>
            </a:r>
            <a:r>
              <a:rPr lang="pt-BR" altLang="en-US" sz="3200" b="1" i="1" baseline="-25000" dirty="0" smtClean="0">
                <a:solidFill>
                  <a:schemeClr val="tx1"/>
                </a:solidFill>
                <a:latin typeface="Cambria" panose="02040503050406030204" charset="0"/>
                <a:cs typeface="Cambria" panose="02040503050406030204" charset="0"/>
                <a:sym typeface="+mn-ea"/>
              </a:rPr>
              <a:t>P</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mobilidade das lacunas</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600"/>
              </a:spcAft>
            </a:pPr>
            <a:r>
              <a:rPr lang="pt-BR" altLang="en-US" sz="3200" b="1" i="1" dirty="0" smtClean="0">
                <a:solidFill>
                  <a:schemeClr val="tx1"/>
                </a:solidFill>
                <a:latin typeface="Cambria" panose="02040503050406030204" charset="0"/>
                <a:cs typeface="Cambria" panose="02040503050406030204" charset="0"/>
                <a:sym typeface="+mn-ea"/>
              </a:rPr>
              <a:t>p</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densidade de lacunas</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600"/>
              </a:spcAft>
            </a:pPr>
            <a:r>
              <a:rPr lang="pt-BR" altLang="en-US" sz="3200" b="1" i="1" dirty="0" smtClean="0">
                <a:solidFill>
                  <a:schemeClr val="tx1"/>
                </a:solidFill>
                <a:latin typeface="Cambria" panose="02040503050406030204" charset="0"/>
                <a:cs typeface="Cambria" panose="02040503050406030204" charset="0"/>
                <a:sym typeface="+mn-ea"/>
              </a:rPr>
              <a:t>E</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campo elétrico (vetor)</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600"/>
              </a:spcAft>
            </a:pPr>
            <a:r>
              <a:rPr lang="pt-BR" altLang="en-US" sz="3200" b="1" i="1" dirty="0" smtClean="0">
                <a:solidFill>
                  <a:schemeClr val="tx1"/>
                </a:solidFill>
                <a:latin typeface="Cambria" panose="02040503050406030204" charset="0"/>
                <a:cs typeface="Cambria" panose="02040503050406030204" charset="0"/>
                <a:sym typeface="+mn-ea"/>
              </a:rPr>
              <a:t>v</a:t>
            </a:r>
            <a:r>
              <a:rPr lang="pt-BR" altLang="en-US" sz="3200" b="1" i="1" baseline="-25000" dirty="0" smtClean="0">
                <a:solidFill>
                  <a:schemeClr val="tx1"/>
                </a:solidFill>
                <a:latin typeface="Cambria" panose="02040503050406030204" charset="0"/>
                <a:cs typeface="Cambria" panose="02040503050406030204" charset="0"/>
                <a:sym typeface="+mn-ea"/>
              </a:rPr>
              <a:t>lac</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velocidade da lacuna </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 de Texto 5"/>
          <p:cNvSpPr txBox="1"/>
          <p:nvPr/>
        </p:nvSpPr>
        <p:spPr>
          <a:xfrm>
            <a:off x="934085" y="346075"/>
            <a:ext cx="9519285" cy="706755"/>
          </a:xfrm>
          <a:prstGeom prst="rect">
            <a:avLst/>
          </a:prstGeom>
          <a:noFill/>
        </p:spPr>
        <p:txBody>
          <a:bodyPr wrap="square" rtlCol="0" anchor="t">
            <a:spAutoFit/>
          </a:bodyPr>
          <a:lstStyle/>
          <a:p>
            <a:pPr algn="ctr" fontAlgn="auto">
              <a:spcAft>
                <a:spcPts val="1200"/>
              </a:spcAft>
            </a:pPr>
            <a:r>
              <a:rPr lang="pt-BR" altLang="en-US" sz="40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Corrente de deriva elétrons</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sp>
        <p:nvSpPr>
          <p:cNvPr id="5" name="Caixa de Texto 4"/>
          <p:cNvSpPr txBox="1"/>
          <p:nvPr/>
        </p:nvSpPr>
        <p:spPr>
          <a:xfrm>
            <a:off x="400685" y="1174115"/>
            <a:ext cx="11149330" cy="645160"/>
          </a:xfrm>
          <a:prstGeom prst="rect">
            <a:avLst/>
          </a:prstGeom>
          <a:noFill/>
        </p:spPr>
        <p:txBody>
          <a:bodyPr wrap="square" rtlCol="0" anchor="t">
            <a:spAutoFit/>
          </a:bodyPr>
          <a:lstStyle/>
          <a:p>
            <a:pPr algn="l" fontAlgn="auto">
              <a:spcAft>
                <a:spcPts val="1200"/>
              </a:spcAft>
            </a:pPr>
            <a:r>
              <a:rPr lang="pt-BR" altLang="en-US" sz="3600" b="1" dirty="0" smtClean="0">
                <a:solidFill>
                  <a:schemeClr val="tx1"/>
                </a:solidFill>
                <a:latin typeface="Comic Sans MS" panose="030F0702030302020204" pitchFamily="66" charset="0"/>
                <a:cs typeface="Comic Sans MS" panose="030F0702030302020204" pitchFamily="66" charset="0"/>
                <a:sym typeface="+mn-ea"/>
              </a:rPr>
              <a:t>	</a:t>
            </a:r>
            <a:endParaRPr lang="pt-BR" altLang="en-US" sz="3600" b="1" baseline="-25000" dirty="0" smtClean="0">
              <a:solidFill>
                <a:schemeClr val="tx1"/>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3" name="Caixa de Texto 2"/>
              <p:cNvSpPr txBox="1"/>
              <p:nvPr/>
            </p:nvSpPr>
            <p:spPr>
              <a:xfrm>
                <a:off x="4206494" y="1174051"/>
                <a:ext cx="5020945" cy="76962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acc>
                        <m:accPr>
                          <m:chr m:val="⃗"/>
                          <m:ctrlPr>
                            <a:rPr lang="en-US" altLang="pt-BR" sz="4000" i="1">
                              <a:latin typeface="Cambria Math" panose="02040503050406030204" pitchFamily="18" charset="0"/>
                              <a:cs typeface="Cambria Math" panose="02040503050406030204" pitchFamily="18" charset="0"/>
                            </a:rPr>
                          </m:ctrlPr>
                        </m:accPr>
                        <m:e>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𝐽</m:t>
                              </m:r>
                            </m:e>
                            <m:sub>
                              <m:r>
                                <a:rPr lang="en-US" altLang="pt-BR" sz="4000" i="1">
                                  <a:latin typeface="Cambria Math" panose="02040503050406030204" pitchFamily="18" charset="0"/>
                                  <a:cs typeface="Cambria Math" panose="02040503050406030204" pitchFamily="18" charset="0"/>
                                </a:rPr>
                                <m:t>𝑛</m:t>
                              </m:r>
                            </m:sub>
                          </m:sSub>
                        </m:e>
                      </m:acc>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𝑞𝑛</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𝜇</m:t>
                          </m:r>
                        </m:e>
                        <m:sub>
                          <m:r>
                            <a:rPr lang="en-US" altLang="pt-BR" sz="4000" i="1">
                              <a:latin typeface="Cambria Math" panose="02040503050406030204" pitchFamily="18" charset="0"/>
                              <a:cs typeface="Cambria Math" panose="02040503050406030204" pitchFamily="18" charset="0"/>
                            </a:rPr>
                            <m:t>𝑛</m:t>
                          </m:r>
                        </m:sub>
                      </m:sSub>
                      <m:acc>
                        <m:accPr>
                          <m:chr m:val="⃗"/>
                          <m:ctrlPr>
                            <a:rPr lang="en-US" altLang="pt-BR" sz="4000" i="1">
                              <a:latin typeface="Cambria Math" panose="02040503050406030204" pitchFamily="18" charset="0"/>
                              <a:cs typeface="Cambria Math" panose="02040503050406030204" pitchFamily="18" charset="0"/>
                            </a:rPr>
                          </m:ctrlPr>
                        </m:accPr>
                        <m:e>
                          <m:r>
                            <a:rPr lang="en-US" altLang="pt-BR" sz="4000" i="1">
                              <a:latin typeface="Cambria Math" panose="02040503050406030204" pitchFamily="18" charset="0"/>
                              <a:cs typeface="Cambria Math" panose="02040503050406030204" pitchFamily="18" charset="0"/>
                            </a:rPr>
                            <m:t>𝐸</m:t>
                          </m:r>
                        </m:e>
                      </m:acc>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𝑞𝑛</m:t>
                      </m:r>
                      <m:sSub>
                        <m:sSubPr>
                          <m:ctrlPr>
                            <a:rPr lang="en-US" altLang="pt-BR" sz="4000" i="1">
                              <a:latin typeface="Cambria Math" panose="02040503050406030204" pitchFamily="18" charset="0"/>
                              <a:cs typeface="Cambria Math" panose="02040503050406030204" pitchFamily="18" charset="0"/>
                            </a:rPr>
                          </m:ctrlPr>
                        </m:sSubPr>
                        <m:e>
                          <m:acc>
                            <m:accPr>
                              <m:chr m:val="⃗"/>
                              <m:ctrlPr>
                                <a:rPr lang="en-US" altLang="pt-BR" sz="4000" i="1">
                                  <a:latin typeface="Cambria Math" panose="02040503050406030204" pitchFamily="18" charset="0"/>
                                  <a:cs typeface="Cambria Math" panose="02040503050406030204" pitchFamily="18" charset="0"/>
                                </a:rPr>
                              </m:ctrlPr>
                            </m:accPr>
                            <m:e>
                              <m:r>
                                <a:rPr lang="en-US" altLang="pt-BR" sz="4000" i="1">
                                  <a:latin typeface="Cambria Math" panose="02040503050406030204" pitchFamily="18" charset="0"/>
                                  <a:cs typeface="Cambria Math" panose="02040503050406030204" pitchFamily="18" charset="0"/>
                                </a:rPr>
                                <m:t>𝑣</m:t>
                              </m:r>
                            </m:e>
                          </m:acc>
                        </m:e>
                        <m:sub>
                          <m:r>
                            <a:rPr lang="en-US" altLang="pt-BR" sz="4000" i="1">
                              <a:latin typeface="Cambria Math" panose="02040503050406030204" pitchFamily="18" charset="0"/>
                              <a:cs typeface="Cambria Math" panose="02040503050406030204" pitchFamily="18" charset="0"/>
                            </a:rPr>
                            <m:t>𝑒𝑙</m:t>
                          </m:r>
                        </m:sub>
                      </m:sSub>
                    </m:oMath>
                  </m:oMathPara>
                </a14:m>
                <a:endParaRPr lang="en-US" altLang="pt-BR" sz="4000"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4206494" y="1174051"/>
                <a:ext cx="5020945" cy="769620"/>
              </a:xfrm>
              <a:prstGeom prst="rect">
                <a:avLst/>
              </a:prstGeom>
              <a:blipFill rotWithShape="1">
                <a:blip r:embed="rId1"/>
                <a:stretch>
                  <a:fillRect l="-5" t="-74" r="-46" b="74"/>
                </a:stretch>
              </a:blipFill>
            </p:spPr>
            <p:txBody>
              <a:bodyPr/>
              <a:lstStyle/>
              <a:p>
                <a:r>
                  <a:rPr lang="pt-BR" altLang="en-US">
                    <a:noFill/>
                  </a:rPr>
                  <a:t> </a:t>
                </a:r>
              </a:p>
            </p:txBody>
          </p:sp>
        </mc:Fallback>
      </mc:AlternateContent>
      <p:sp>
        <p:nvSpPr>
          <p:cNvPr id="4" name="Caixa de Texto 3"/>
          <p:cNvSpPr txBox="1"/>
          <p:nvPr/>
        </p:nvSpPr>
        <p:spPr>
          <a:xfrm>
            <a:off x="521335" y="1943735"/>
            <a:ext cx="11149330" cy="3553460"/>
          </a:xfrm>
          <a:prstGeom prst="rect">
            <a:avLst/>
          </a:prstGeom>
          <a:noFill/>
        </p:spPr>
        <p:txBody>
          <a:bodyPr wrap="square" rtlCol="0" anchor="t">
            <a:spAutoFit/>
          </a:bodyPr>
          <a:lstStyle/>
          <a:p>
            <a:pPr algn="l" fontAlgn="auto">
              <a:spcAft>
                <a:spcPts val="600"/>
              </a:spcAft>
            </a:pPr>
            <a:r>
              <a:rPr lang="pt-BR" altLang="en-US" sz="3200" b="1" i="1" dirty="0" smtClean="0">
                <a:solidFill>
                  <a:schemeClr val="tx1"/>
                </a:solidFill>
                <a:latin typeface="Cambria" panose="02040503050406030204" charset="0"/>
                <a:cs typeface="Cambria" panose="02040503050406030204" charset="0"/>
                <a:sym typeface="+mn-ea"/>
              </a:rPr>
              <a:t>J</a:t>
            </a:r>
            <a:r>
              <a:rPr lang="pt-BR" altLang="en-US" sz="3200" b="1" i="1" baseline="-25000" dirty="0" smtClean="0">
                <a:solidFill>
                  <a:schemeClr val="tx1"/>
                </a:solidFill>
                <a:latin typeface="Cambria" panose="02040503050406030204" charset="0"/>
                <a:cs typeface="Cambria" panose="02040503050406030204" charset="0"/>
                <a:sym typeface="+mn-ea"/>
              </a:rPr>
              <a:t>n</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densidade de correntes de elétrons (vetor)</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600"/>
              </a:spcAft>
            </a:pPr>
            <a:r>
              <a:rPr lang="pt-BR" altLang="en-US" sz="3200" b="1" i="1" dirty="0" smtClean="0">
                <a:solidFill>
                  <a:schemeClr val="tx1"/>
                </a:solidFill>
                <a:latin typeface="Symbol" panose="05050102010706020507" charset="0"/>
                <a:cs typeface="Symbol" panose="05050102010706020507" charset="0"/>
                <a:sym typeface="+mn-ea"/>
              </a:rPr>
              <a:t>m</a:t>
            </a:r>
            <a:r>
              <a:rPr lang="pt-BR" altLang="en-US" sz="3200" b="1" i="1" baseline="-25000" dirty="0" smtClean="0">
                <a:solidFill>
                  <a:schemeClr val="tx1"/>
                </a:solidFill>
                <a:latin typeface="Cambria" panose="02040503050406030204" charset="0"/>
                <a:cs typeface="Cambria" panose="02040503050406030204" charset="0"/>
                <a:sym typeface="+mn-ea"/>
              </a:rPr>
              <a:t>n</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mobilidae dos elétrons</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600"/>
              </a:spcAft>
            </a:pPr>
            <a:r>
              <a:rPr lang="pt-BR" altLang="en-US" sz="3200" b="1" i="1" dirty="0" smtClean="0">
                <a:solidFill>
                  <a:schemeClr val="tx1"/>
                </a:solidFill>
                <a:latin typeface="Cambria" panose="02040503050406030204" charset="0"/>
                <a:cs typeface="Cambria" panose="02040503050406030204" charset="0"/>
                <a:sym typeface="+mn-ea"/>
              </a:rPr>
              <a:t>n</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densidade de elétrons</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600"/>
              </a:spcAft>
            </a:pPr>
            <a:r>
              <a:rPr lang="pt-BR" altLang="en-US" sz="3200" b="1" i="1" dirty="0" smtClean="0">
                <a:solidFill>
                  <a:schemeClr val="tx1"/>
                </a:solidFill>
                <a:latin typeface="Cambria" panose="02040503050406030204" charset="0"/>
                <a:cs typeface="Cambria" panose="02040503050406030204" charset="0"/>
                <a:sym typeface="+mn-ea"/>
              </a:rPr>
              <a:t>v</a:t>
            </a:r>
            <a:r>
              <a:rPr lang="pt-BR" altLang="en-US" sz="3200" b="1" i="1" baseline="-25000" dirty="0" smtClean="0">
                <a:solidFill>
                  <a:schemeClr val="tx1"/>
                </a:solidFill>
                <a:latin typeface="Cambria" panose="02040503050406030204" charset="0"/>
                <a:cs typeface="Cambria" panose="02040503050406030204" charset="0"/>
                <a:sym typeface="+mn-ea"/>
              </a:rPr>
              <a:t>el</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velocidade do elétron</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ctr" fontAlgn="auto">
              <a:spcAft>
                <a:spcPts val="600"/>
              </a:spcAft>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a:t>
            </a:r>
            <a:r>
              <a:rPr lang="pt-BR" altLang="en-US" sz="3600" b="1" dirty="0" smtClean="0">
                <a:solidFill>
                  <a:srgbClr val="C00000"/>
                </a:solidFill>
                <a:latin typeface="Symbol" panose="05050102010706020507" charset="0"/>
                <a:cs typeface="Symbol" panose="05050102010706020507" charset="0"/>
                <a:sym typeface="+mn-ea"/>
              </a:rPr>
              <a:t>m</a:t>
            </a:r>
            <a:r>
              <a:rPr lang="pt-BR" altLang="en-US" sz="3600" b="1" baseline="-25000" dirty="0" smtClean="0">
                <a:solidFill>
                  <a:srgbClr val="C00000"/>
                </a:solidFill>
                <a:latin typeface="Comic Sans MS" panose="030F0702030302020204" pitchFamily="66" charset="0"/>
                <a:cs typeface="Comic Sans MS" panose="030F0702030302020204" pitchFamily="66" charset="0"/>
                <a:sym typeface="+mn-ea"/>
              </a:rPr>
              <a:t>n</a:t>
            </a:r>
            <a:r>
              <a:rPr lang="pt-BR" altLang="en-US" sz="3600" b="1" dirty="0" smtClean="0">
                <a:solidFill>
                  <a:srgbClr val="C00000"/>
                </a:solidFill>
                <a:latin typeface="Comic Sans MS" panose="030F0702030302020204" pitchFamily="66" charset="0"/>
                <a:cs typeface="Comic Sans MS" panose="030F0702030302020204" pitchFamily="66" charset="0"/>
                <a:sym typeface="+mn-ea"/>
              </a:rPr>
              <a:t> é 2 a 3 vezes maior que </a:t>
            </a:r>
            <a:r>
              <a:rPr lang="pt-BR" altLang="en-US" sz="3600" b="1" dirty="0" smtClean="0">
                <a:solidFill>
                  <a:srgbClr val="C00000"/>
                </a:solidFill>
                <a:latin typeface="Symbol" panose="05050102010706020507" charset="0"/>
                <a:cs typeface="Symbol" panose="05050102010706020507" charset="0"/>
                <a:sym typeface="+mn-ea"/>
              </a:rPr>
              <a:t>m</a:t>
            </a:r>
            <a:r>
              <a:rPr lang="pt-BR" altLang="en-US" sz="3600" b="1" baseline="-25000" dirty="0" smtClean="0">
                <a:solidFill>
                  <a:srgbClr val="C00000"/>
                </a:solidFill>
                <a:latin typeface="Comic Sans MS" panose="030F0702030302020204" pitchFamily="66" charset="0"/>
                <a:cs typeface="Comic Sans MS" panose="030F0702030302020204" pitchFamily="66" charset="0"/>
                <a:sym typeface="+mn-ea"/>
              </a:rPr>
              <a:t>P</a:t>
            </a:r>
            <a:endParaRPr lang="pt-BR" altLang="en-US" sz="3600" b="1" baseline="-25000" dirty="0" smtClean="0">
              <a:solidFill>
                <a:srgbClr val="C00000"/>
              </a:solidFill>
              <a:latin typeface="Comic Sans MS" panose="030F0702030302020204" pitchFamily="66" charset="0"/>
              <a:cs typeface="Comic Sans MS" panose="030F0702030302020204" pitchFamily="66" charset="0"/>
              <a:sym typeface="+mn-ea"/>
            </a:endParaRPr>
          </a:p>
          <a:p>
            <a:pPr algn="ctr" fontAlgn="auto">
              <a:spcAft>
                <a:spcPts val="600"/>
              </a:spcAft>
            </a:pPr>
            <a:r>
              <a:rPr lang="pt-BR" altLang="en-US" sz="3600" b="1" dirty="0" smtClean="0">
                <a:solidFill>
                  <a:schemeClr val="tx1"/>
                </a:solidFill>
                <a:latin typeface="Comic Sans MS" panose="030F0702030302020204" pitchFamily="66" charset="0"/>
                <a:cs typeface="Comic Sans MS" panose="030F0702030302020204" pitchFamily="66" charset="0"/>
                <a:sym typeface="+mn-ea"/>
              </a:rPr>
              <a:t>Corrente total de deriva</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8" name="Caixa de Texto 7"/>
              <p:cNvSpPr txBox="1"/>
              <p:nvPr/>
            </p:nvSpPr>
            <p:spPr>
              <a:xfrm>
                <a:off x="3179699" y="5413311"/>
                <a:ext cx="5591175" cy="83629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acc>
                        <m:accPr>
                          <m:chr m:val="⃗"/>
                          <m:ctrlPr>
                            <a:rPr lang="en-US" altLang="pt-BR" sz="4000" i="1">
                              <a:latin typeface="Cambria Math" panose="02040503050406030204" pitchFamily="18" charset="0"/>
                              <a:cs typeface="Cambria Math" panose="02040503050406030204" pitchFamily="18" charset="0"/>
                            </a:rPr>
                          </m:ctrlPr>
                        </m:accPr>
                        <m:e>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𝐽</m:t>
                              </m:r>
                            </m:e>
                            <m:sub>
                              <m:r>
                                <a:rPr lang="en-US" altLang="pt-BR" sz="4000" i="1">
                                  <a:latin typeface="Cambria Math" panose="02040503050406030204" pitchFamily="18" charset="0"/>
                                  <a:cs typeface="Cambria Math" panose="02040503050406030204" pitchFamily="18" charset="0"/>
                                </a:rPr>
                                <m:t>𝑑𝑒𝑟𝑖𝑣𝑎</m:t>
                              </m:r>
                            </m:sub>
                          </m:sSub>
                        </m:e>
                      </m:acc>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𝑞</m:t>
                      </m:r>
                      <m:d>
                        <m:dPr>
                          <m:ctrlPr>
                            <a:rPr lang="en-US" altLang="pt-BR" sz="4000" i="1">
                              <a:latin typeface="Cambria Math" panose="02040503050406030204" pitchFamily="18" charset="0"/>
                              <a:cs typeface="Cambria Math" panose="02040503050406030204" pitchFamily="18" charset="0"/>
                            </a:rPr>
                          </m:ctrlPr>
                        </m:dPr>
                        <m:e>
                          <m:r>
                            <a:rPr lang="en-US" altLang="pt-BR" sz="4000" i="1">
                              <a:latin typeface="Cambria Math" panose="02040503050406030204" pitchFamily="18" charset="0"/>
                              <a:cs typeface="Cambria Math" panose="02040503050406030204" pitchFamily="18" charset="0"/>
                            </a:rPr>
                            <m:t>𝑛</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𝜇</m:t>
                              </m:r>
                            </m:e>
                            <m:sub>
                              <m:r>
                                <a:rPr lang="en-US" altLang="pt-BR" sz="4000" i="1">
                                  <a:latin typeface="Cambria Math" panose="02040503050406030204" pitchFamily="18" charset="0"/>
                                  <a:cs typeface="Cambria Math" panose="02040503050406030204" pitchFamily="18" charset="0"/>
                                </a:rPr>
                                <m:t>𝑛</m:t>
                              </m:r>
                            </m:sub>
                          </m:sSub>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𝑝</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𝜇</m:t>
                              </m:r>
                            </m:e>
                            <m:sub>
                              <m:r>
                                <a:rPr lang="en-US" altLang="pt-BR" sz="4000" i="1">
                                  <a:latin typeface="Cambria Math" panose="02040503050406030204" pitchFamily="18" charset="0"/>
                                  <a:cs typeface="Cambria Math" panose="02040503050406030204" pitchFamily="18" charset="0"/>
                                </a:rPr>
                                <m:t>𝑝</m:t>
                              </m:r>
                            </m:sub>
                          </m:sSub>
                        </m:e>
                      </m:d>
                      <m:acc>
                        <m:accPr>
                          <m:chr m:val="⃗"/>
                          <m:ctrlPr>
                            <a:rPr lang="en-US" altLang="pt-BR" sz="4000" i="1">
                              <a:latin typeface="Cambria Math" panose="02040503050406030204" pitchFamily="18" charset="0"/>
                              <a:cs typeface="Cambria Math" panose="02040503050406030204" pitchFamily="18" charset="0"/>
                            </a:rPr>
                          </m:ctrlPr>
                        </m:accPr>
                        <m:e>
                          <m:r>
                            <a:rPr lang="en-US" altLang="pt-BR" sz="4000" i="1">
                              <a:latin typeface="Cambria Math" panose="02040503050406030204" pitchFamily="18" charset="0"/>
                              <a:cs typeface="Cambria Math" panose="02040503050406030204" pitchFamily="18" charset="0"/>
                            </a:rPr>
                            <m:t>𝐸</m:t>
                          </m:r>
                        </m:e>
                      </m:acc>
                    </m:oMath>
                  </m:oMathPara>
                </a14:m>
                <a:endParaRPr lang="en-US" altLang="pt-BR" sz="4000" i="1">
                  <a:latin typeface="Cambria Math" panose="02040503050406030204" pitchFamily="18" charset="0"/>
                  <a:cs typeface="Cambria Math" panose="02040503050406030204" pitchFamily="18" charset="0"/>
                </a:endParaRPr>
              </a:p>
            </p:txBody>
          </p:sp>
        </mc:Choice>
        <mc:Fallback>
          <p:sp>
            <p:nvSpPr>
              <p:cNvPr id="8" name="Caixa de Texto 7"/>
              <p:cNvSpPr txBox="1">
                <a:spLocks noRot="1" noChangeAspect="1" noMove="1" noResize="1" noEditPoints="1" noAdjustHandles="1" noChangeArrowheads="1" noChangeShapeType="1" noTextEdit="1"/>
              </p:cNvSpPr>
              <p:nvPr/>
            </p:nvSpPr>
            <p:spPr>
              <a:xfrm>
                <a:off x="3179699" y="5413311"/>
                <a:ext cx="5591175" cy="836295"/>
              </a:xfrm>
              <a:prstGeom prst="rect">
                <a:avLst/>
              </a:prstGeom>
              <a:blipFill rotWithShape="1">
                <a:blip r:embed="rId2"/>
                <a:stretch>
                  <a:fillRect l="-5" t="-68" r="-563" b="68"/>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 de Texto 4"/>
          <p:cNvSpPr txBox="1"/>
          <p:nvPr/>
        </p:nvSpPr>
        <p:spPr>
          <a:xfrm>
            <a:off x="626745" y="489585"/>
            <a:ext cx="11149330" cy="3707765"/>
          </a:xfrm>
          <a:prstGeom prst="rect">
            <a:avLst/>
          </a:prstGeom>
          <a:noFill/>
        </p:spPr>
        <p:txBody>
          <a:bodyPr wrap="square" rtlCol="0" anchor="t">
            <a:spAutoFit/>
          </a:bodyPr>
          <a:lstStyle/>
          <a:p>
            <a:pPr algn="ctr" fontAlgn="auto">
              <a:spcAft>
                <a:spcPts val="1200"/>
              </a:spcAft>
            </a:pPr>
            <a:r>
              <a:rPr lang="pt-BR" altLang="en-US" sz="4000" b="1" dirty="0" smtClean="0">
                <a:solidFill>
                  <a:srgbClr val="C00000"/>
                </a:solidFill>
                <a:latin typeface="Comic Sans MS" panose="030F0702030302020204" pitchFamily="66" charset="0"/>
                <a:cs typeface="Comic Sans MS" panose="030F0702030302020204" pitchFamily="66" charset="0"/>
                <a:sym typeface="+mn-ea"/>
              </a:rPr>
              <a:t>2. Correntes de Difusão</a:t>
            </a:r>
            <a:r>
              <a:rPr lang="pt-BR" altLang="en-US" sz="3600" b="1" dirty="0" smtClean="0">
                <a:solidFill>
                  <a:srgbClr val="C00000"/>
                </a:solidFill>
                <a:latin typeface="Comic Sans MS" panose="030F0702030302020204" pitchFamily="66" charset="0"/>
                <a:cs typeface="Comic Sans MS" panose="030F0702030302020204" pitchFamily="66" charset="0"/>
                <a:sym typeface="+mn-ea"/>
              </a:rPr>
              <a:t> </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600"/>
              </a:spcAft>
              <a:buFont typeface="Arial" panose="020B0604020202020204" pitchFamily="34" charset="0"/>
              <a:buNone/>
            </a:pPr>
            <a:r>
              <a:rPr lang="pt-BR" altLang="en-US" sz="3600" b="1" dirty="0" smtClean="0">
                <a:solidFill>
                  <a:srgbClr val="C00000"/>
                </a:solidFill>
                <a:latin typeface="Comic Sans MS" panose="030F0702030302020204" pitchFamily="66" charset="0"/>
                <a:cs typeface="Comic Sans MS" panose="030F0702030302020204" pitchFamily="66" charset="0"/>
                <a:sym typeface="+mn-ea"/>
              </a:rPr>
              <a:t>difusão: </a:t>
            </a:r>
            <a:r>
              <a:rPr lang="pt-BR" altLang="en-US" sz="3600" b="1" dirty="0" smtClean="0">
                <a:solidFill>
                  <a:schemeClr val="tx1"/>
                </a:solidFill>
                <a:latin typeface="Comic Sans MS" panose="030F0702030302020204" pitchFamily="66" charset="0"/>
                <a:cs typeface="Comic Sans MS" panose="030F0702030302020204" pitchFamily="66" charset="0"/>
                <a:sym typeface="+mn-ea"/>
              </a:rPr>
              <a:t>causada pela diferença de concentração de elétrons e lacunas. Devido a velocidade térmica os portadores se movimentam e tentam igualar as concentrações em todo material</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600"/>
              </a:spcAft>
              <a:buFont typeface="Arial" panose="020B0604020202020204" pitchFamily="34" charset="0"/>
              <a:buNone/>
            </a:pPr>
            <a:r>
              <a:rPr lang="pt-BR" altLang="en-US" sz="3600" b="1" dirty="0" smtClean="0">
                <a:solidFill>
                  <a:schemeClr val="tx1"/>
                </a:solidFill>
                <a:latin typeface="Comic Sans MS" panose="030F0702030302020204" pitchFamily="66" charset="0"/>
                <a:cs typeface="Comic Sans MS" panose="030F0702030302020204" pitchFamily="66" charset="0"/>
                <a:sym typeface="+mn-ea"/>
              </a:rPr>
              <a:t>Lacunas:</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3" name="Caixa de Texto 2"/>
              <p:cNvSpPr txBox="1"/>
              <p:nvPr/>
            </p:nvSpPr>
            <p:spPr>
              <a:xfrm>
                <a:off x="2187194" y="3945191"/>
                <a:ext cx="8028940" cy="13582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acc>
                        <m:accPr>
                          <m:chr m:val="⃗"/>
                          <m:ctrlPr>
                            <a:rPr lang="en-US" altLang="pt-BR" sz="4000" i="1">
                              <a:latin typeface="Cambria Math" panose="02040503050406030204" pitchFamily="18" charset="0"/>
                              <a:cs typeface="Cambria Math" panose="02040503050406030204" pitchFamily="18" charset="0"/>
                            </a:rPr>
                          </m:ctrlPr>
                        </m:accPr>
                        <m:e>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𝐽</m:t>
                              </m:r>
                            </m:e>
                            <m:sub>
                              <m:r>
                                <a:rPr lang="en-US" altLang="pt-BR" sz="4000" i="1">
                                  <a:latin typeface="Cambria Math" panose="02040503050406030204" pitchFamily="18" charset="0"/>
                                  <a:cs typeface="Cambria Math" panose="02040503050406030204" pitchFamily="18" charset="0"/>
                                </a:rPr>
                                <m:t>𝑃</m:t>
                              </m:r>
                            </m:sub>
                          </m:sSub>
                        </m:e>
                      </m:acc>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𝑞</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𝐷</m:t>
                          </m:r>
                        </m:e>
                        <m:sub>
                          <m:r>
                            <a:rPr lang="en-US" altLang="pt-BR" sz="4000" i="1">
                              <a:latin typeface="Cambria Math" panose="02040503050406030204" pitchFamily="18" charset="0"/>
                              <a:cs typeface="Cambria Math" panose="02040503050406030204" pitchFamily="18" charset="0"/>
                            </a:rPr>
                            <m:t>𝑝</m:t>
                          </m:r>
                        </m:sub>
                      </m:sSub>
                      <m:acc>
                        <m:accPr>
                          <m:chr m:val="⃗"/>
                          <m:ctrlPr>
                            <a:rPr lang="en-US" altLang="pt-BR" sz="4000" i="1">
                              <a:latin typeface="Cambria Math" panose="02040503050406030204" pitchFamily="18" charset="0"/>
                              <a:cs typeface="Cambria Math" panose="02040503050406030204" pitchFamily="18" charset="0"/>
                            </a:rPr>
                          </m:ctrlPr>
                        </m:accPr>
                        <m:e>
                          <m:r>
                            <a:rPr lang="en-US" altLang="pt-BR" sz="4000" i="1">
                              <a:latin typeface="Cambria Math" panose="02040503050406030204" pitchFamily="18" charset="0"/>
                              <a:cs typeface="Cambria Math" panose="02040503050406030204" pitchFamily="18" charset="0"/>
                            </a:rPr>
                            <m:t>𝛻</m:t>
                          </m:r>
                        </m:e>
                      </m:acc>
                      <m:r>
                        <a:rPr lang="en-US" altLang="pt-BR" sz="4000" i="1">
                          <a:latin typeface="Cambria Math" panose="02040503050406030204" pitchFamily="18" charset="0"/>
                          <a:cs typeface="Cambria Math" panose="02040503050406030204" pitchFamily="18" charset="0"/>
                        </a:rPr>
                        <m:t>𝑝</m:t>
                      </m:r>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𝑞</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𝐷</m:t>
                          </m:r>
                        </m:e>
                        <m:sub>
                          <m:r>
                            <a:rPr lang="en-US" altLang="pt-BR" sz="4000" i="1">
                              <a:latin typeface="Cambria Math" panose="02040503050406030204" pitchFamily="18" charset="0"/>
                              <a:cs typeface="Cambria Math" panose="02040503050406030204" pitchFamily="18" charset="0"/>
                            </a:rPr>
                            <m:t>𝑝</m:t>
                          </m:r>
                        </m:sub>
                      </m:sSub>
                      <m:r>
                        <a:rPr lang="en-US" altLang="pt-BR" sz="4000" i="1">
                          <a:latin typeface="Cambria Math" panose="02040503050406030204" pitchFamily="18" charset="0"/>
                          <a:cs typeface="Cambria Math" panose="02040503050406030204" pitchFamily="18" charset="0"/>
                        </a:rPr>
                        <m:t>(</m:t>
                      </m:r>
                      <m:f>
                        <m:fPr>
                          <m:ctrlPr>
                            <a:rPr lang="en-US" altLang="pt-BR" sz="4000" i="1">
                              <a:latin typeface="Cambria Math" panose="02040503050406030204" pitchFamily="18" charset="0"/>
                              <a:cs typeface="Cambria Math" panose="02040503050406030204" pitchFamily="18" charset="0"/>
                            </a:rPr>
                          </m:ctrlPr>
                        </m:fPr>
                        <m:num>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𝑝</m:t>
                          </m:r>
                        </m:num>
                        <m:den>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𝑥</m:t>
                          </m:r>
                        </m:den>
                      </m:f>
                      <m:r>
                        <a:rPr lang="en-US" altLang="pt-BR" sz="4000" i="1">
                          <a:latin typeface="Cambria Math" panose="02040503050406030204" pitchFamily="18" charset="0"/>
                          <a:cs typeface="Cambria Math" panose="02040503050406030204" pitchFamily="18" charset="0"/>
                        </a:rPr>
                        <m:t>,</m:t>
                      </m:r>
                      <m:f>
                        <m:fPr>
                          <m:ctrlPr>
                            <a:rPr lang="en-US" altLang="pt-BR" sz="4000" i="1">
                              <a:latin typeface="Cambria Math" panose="02040503050406030204" pitchFamily="18" charset="0"/>
                              <a:cs typeface="Cambria Math" panose="02040503050406030204" pitchFamily="18" charset="0"/>
                            </a:rPr>
                          </m:ctrlPr>
                        </m:fPr>
                        <m:num>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𝑝</m:t>
                          </m:r>
                        </m:num>
                        <m:den>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𝑦</m:t>
                          </m:r>
                        </m:den>
                      </m:f>
                      <m:r>
                        <a:rPr lang="en-US" altLang="pt-BR" sz="4000" i="1">
                          <a:latin typeface="Cambria Math" panose="02040503050406030204" pitchFamily="18" charset="0"/>
                          <a:cs typeface="Cambria Math" panose="02040503050406030204" pitchFamily="18" charset="0"/>
                        </a:rPr>
                        <m:t>,</m:t>
                      </m:r>
                      <m:f>
                        <m:fPr>
                          <m:ctrlPr>
                            <a:rPr lang="en-US" altLang="pt-BR" sz="4000" i="1">
                              <a:latin typeface="Cambria Math" panose="02040503050406030204" pitchFamily="18" charset="0"/>
                              <a:cs typeface="Cambria Math" panose="02040503050406030204" pitchFamily="18" charset="0"/>
                            </a:rPr>
                          </m:ctrlPr>
                        </m:fPr>
                        <m:num>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𝑝</m:t>
                          </m:r>
                        </m:num>
                        <m:den>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𝑧</m:t>
                          </m:r>
                        </m:den>
                      </m:f>
                      <m:r>
                        <a:rPr lang="en-US" altLang="pt-BR" sz="4000" i="1">
                          <a:latin typeface="Cambria Math" panose="02040503050406030204" pitchFamily="18" charset="0"/>
                          <a:cs typeface="Cambria Math" panose="02040503050406030204" pitchFamily="18" charset="0"/>
                        </a:rPr>
                        <m:t>) </m:t>
                      </m:r>
                    </m:oMath>
                  </m:oMathPara>
                </a14:m>
                <a:endParaRPr lang="en-US" altLang="pt-BR" sz="4000"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2187194" y="3945191"/>
                <a:ext cx="8028940" cy="1358265"/>
              </a:xfrm>
              <a:prstGeom prst="rect">
                <a:avLst/>
              </a:prstGeom>
              <a:blipFill rotWithShape="1">
                <a:blip r:embed="rId1"/>
                <a:stretch>
                  <a:fillRect l="-3" t="-42" r="-266" b="42"/>
                </a:stretch>
              </a:blipFill>
            </p:spPr>
            <p:txBody>
              <a:bodyPr/>
              <a:lstStyle/>
              <a:p>
                <a:r>
                  <a:rPr lang="pt-BR" altLang="en-US">
                    <a:noFill/>
                  </a:rPr>
                  <a:t> </a:t>
                </a:r>
              </a:p>
            </p:txBody>
          </p:sp>
        </mc:Fallback>
      </mc:AlternateContent>
      <p:sp>
        <p:nvSpPr>
          <p:cNvPr id="7" name="Caixa de Texto 6"/>
          <p:cNvSpPr txBox="1"/>
          <p:nvPr/>
        </p:nvSpPr>
        <p:spPr>
          <a:xfrm>
            <a:off x="626745" y="5474335"/>
            <a:ext cx="11149330" cy="583565"/>
          </a:xfrm>
          <a:prstGeom prst="rect">
            <a:avLst/>
          </a:prstGeom>
          <a:noFill/>
        </p:spPr>
        <p:txBody>
          <a:bodyPr wrap="square" rtlCol="0" anchor="t">
            <a:spAutoFit/>
          </a:bodyPr>
          <a:lstStyle/>
          <a:p>
            <a:pPr algn="l" fontAlgn="auto">
              <a:spcAft>
                <a:spcPts val="600"/>
              </a:spcAft>
            </a:pPr>
            <a:r>
              <a:rPr lang="pt-BR" altLang="en-US" sz="3200" b="1" i="1" dirty="0" smtClean="0">
                <a:solidFill>
                  <a:schemeClr val="tx1"/>
                </a:solidFill>
                <a:latin typeface="Cambria" panose="02040503050406030204" charset="0"/>
                <a:cs typeface="Cambria" panose="02040503050406030204" charset="0"/>
                <a:sym typeface="+mn-ea"/>
              </a:rPr>
              <a:t>D</a:t>
            </a:r>
            <a:r>
              <a:rPr lang="pt-BR" altLang="en-US" sz="3200" b="1" i="1" baseline="-25000" dirty="0" smtClean="0">
                <a:solidFill>
                  <a:schemeClr val="tx1"/>
                </a:solidFill>
                <a:latin typeface="Cambria" panose="02040503050406030204" charset="0"/>
                <a:cs typeface="Cambria" panose="02040503050406030204" charset="0"/>
                <a:sym typeface="+mn-ea"/>
              </a:rPr>
              <a:t>P</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constante de difusão das lacunas </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 de Texto 4"/>
          <p:cNvSpPr txBox="1"/>
          <p:nvPr/>
        </p:nvSpPr>
        <p:spPr>
          <a:xfrm>
            <a:off x="657225" y="812165"/>
            <a:ext cx="11149330" cy="1414780"/>
          </a:xfrm>
          <a:prstGeom prst="rect">
            <a:avLst/>
          </a:prstGeom>
          <a:noFill/>
        </p:spPr>
        <p:txBody>
          <a:bodyPr wrap="square" rtlCol="0" anchor="t">
            <a:spAutoFit/>
          </a:bodyPr>
          <a:lstStyle/>
          <a:p>
            <a:pPr algn="ctr" fontAlgn="auto">
              <a:spcAft>
                <a:spcPts val="1200"/>
              </a:spcAft>
            </a:pPr>
            <a:r>
              <a:rPr lang="pt-BR" altLang="en-US" sz="4000" b="1" dirty="0" smtClean="0">
                <a:solidFill>
                  <a:srgbClr val="C00000"/>
                </a:solidFill>
                <a:latin typeface="Comic Sans MS" panose="030F0702030302020204" pitchFamily="66" charset="0"/>
                <a:cs typeface="Comic Sans MS" panose="030F0702030302020204" pitchFamily="66" charset="0"/>
                <a:sym typeface="+mn-ea"/>
              </a:rPr>
              <a:t>Correntes de Difusão </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600"/>
              </a:spcAft>
              <a:buFont typeface="Arial" panose="020B0604020202020204" pitchFamily="34" charset="0"/>
              <a:buNone/>
            </a:pPr>
            <a:r>
              <a:rPr lang="pt-BR" altLang="en-US" sz="3600" b="1" dirty="0" smtClean="0">
                <a:solidFill>
                  <a:schemeClr val="tx1"/>
                </a:solidFill>
                <a:latin typeface="Comic Sans MS" panose="030F0702030302020204" pitchFamily="66" charset="0"/>
                <a:cs typeface="Comic Sans MS" panose="030F0702030302020204" pitchFamily="66" charset="0"/>
                <a:sym typeface="+mn-ea"/>
              </a:rPr>
              <a:t>Elétrons:</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3" name="Caixa de Texto 2"/>
              <p:cNvSpPr txBox="1"/>
              <p:nvPr/>
            </p:nvSpPr>
            <p:spPr>
              <a:xfrm>
                <a:off x="1908429" y="2029396"/>
                <a:ext cx="7505065" cy="135763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acc>
                        <m:accPr>
                          <m:chr m:val="⃗"/>
                          <m:ctrlPr>
                            <a:rPr lang="en-US" altLang="pt-BR" sz="4000" i="1">
                              <a:latin typeface="Cambria Math" panose="02040503050406030204" pitchFamily="18" charset="0"/>
                              <a:cs typeface="Cambria Math" panose="02040503050406030204" pitchFamily="18" charset="0"/>
                            </a:rPr>
                          </m:ctrlPr>
                        </m:accPr>
                        <m:e>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𝐽</m:t>
                              </m:r>
                            </m:e>
                            <m:sub>
                              <m:r>
                                <a:rPr lang="en-US" altLang="pt-BR" sz="4000" i="1">
                                  <a:latin typeface="Cambria Math" panose="02040503050406030204" pitchFamily="18" charset="0"/>
                                  <a:cs typeface="Cambria Math" panose="02040503050406030204" pitchFamily="18" charset="0"/>
                                </a:rPr>
                                <m:t>𝑛</m:t>
                              </m:r>
                            </m:sub>
                          </m:sSub>
                        </m:e>
                      </m:acc>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𝑞</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𝐷</m:t>
                          </m:r>
                        </m:e>
                        <m:sub>
                          <m:r>
                            <a:rPr lang="en-US" altLang="pt-BR" sz="4000" i="1">
                              <a:latin typeface="Cambria Math" panose="02040503050406030204" pitchFamily="18" charset="0"/>
                              <a:cs typeface="Cambria Math" panose="02040503050406030204" pitchFamily="18" charset="0"/>
                            </a:rPr>
                            <m:t>𝑛</m:t>
                          </m:r>
                        </m:sub>
                      </m:sSub>
                      <m:acc>
                        <m:accPr>
                          <m:chr m:val="⃗"/>
                          <m:ctrlPr>
                            <a:rPr lang="en-US" altLang="pt-BR" sz="4000" i="1">
                              <a:latin typeface="Cambria Math" panose="02040503050406030204" pitchFamily="18" charset="0"/>
                              <a:cs typeface="Cambria Math" panose="02040503050406030204" pitchFamily="18" charset="0"/>
                            </a:rPr>
                          </m:ctrlPr>
                        </m:accPr>
                        <m:e>
                          <m:r>
                            <a:rPr lang="en-US" altLang="pt-BR" sz="4000" i="1">
                              <a:latin typeface="Cambria Math" panose="02040503050406030204" pitchFamily="18" charset="0"/>
                              <a:cs typeface="Cambria Math" panose="02040503050406030204" pitchFamily="18" charset="0"/>
                            </a:rPr>
                            <m:t>𝛻</m:t>
                          </m:r>
                        </m:e>
                      </m:acc>
                      <m:r>
                        <a:rPr lang="en-US" altLang="pt-BR" sz="4000" i="1">
                          <a:latin typeface="Cambria Math" panose="02040503050406030204" pitchFamily="18" charset="0"/>
                          <a:cs typeface="Cambria Math" panose="02040503050406030204" pitchFamily="18" charset="0"/>
                        </a:rPr>
                        <m:t>𝑛</m:t>
                      </m:r>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𝑞</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𝐷</m:t>
                          </m:r>
                        </m:e>
                        <m:sub>
                          <m:r>
                            <a:rPr lang="en-US" altLang="pt-BR" sz="4000" i="1">
                              <a:latin typeface="Cambria Math" panose="02040503050406030204" pitchFamily="18" charset="0"/>
                              <a:cs typeface="Cambria Math" panose="02040503050406030204" pitchFamily="18" charset="0"/>
                            </a:rPr>
                            <m:t>𝑛</m:t>
                          </m:r>
                        </m:sub>
                      </m:sSub>
                      <m:r>
                        <a:rPr lang="en-US" altLang="pt-BR" sz="4000" i="1">
                          <a:latin typeface="Cambria Math" panose="02040503050406030204" pitchFamily="18" charset="0"/>
                          <a:cs typeface="Cambria Math" panose="02040503050406030204" pitchFamily="18" charset="0"/>
                        </a:rPr>
                        <m:t>(</m:t>
                      </m:r>
                      <m:f>
                        <m:fPr>
                          <m:ctrlPr>
                            <a:rPr lang="en-US" altLang="pt-BR" sz="4000" i="1">
                              <a:latin typeface="Cambria Math" panose="02040503050406030204" pitchFamily="18" charset="0"/>
                              <a:cs typeface="Cambria Math" panose="02040503050406030204" pitchFamily="18" charset="0"/>
                            </a:rPr>
                          </m:ctrlPr>
                        </m:fPr>
                        <m:num>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𝑛</m:t>
                          </m:r>
                        </m:num>
                        <m:den>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𝑥</m:t>
                          </m:r>
                        </m:den>
                      </m:f>
                      <m:r>
                        <a:rPr lang="en-US" altLang="pt-BR" sz="4000" i="1">
                          <a:latin typeface="Cambria Math" panose="02040503050406030204" pitchFamily="18" charset="0"/>
                          <a:cs typeface="Cambria Math" panose="02040503050406030204" pitchFamily="18" charset="0"/>
                        </a:rPr>
                        <m:t>,</m:t>
                      </m:r>
                      <m:f>
                        <m:fPr>
                          <m:ctrlPr>
                            <a:rPr lang="en-US" altLang="pt-BR" sz="4000" i="1">
                              <a:latin typeface="Cambria Math" panose="02040503050406030204" pitchFamily="18" charset="0"/>
                              <a:cs typeface="Cambria Math" panose="02040503050406030204" pitchFamily="18" charset="0"/>
                            </a:rPr>
                          </m:ctrlPr>
                        </m:fPr>
                        <m:num>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𝑛</m:t>
                          </m:r>
                        </m:num>
                        <m:den>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𝑦</m:t>
                          </m:r>
                        </m:den>
                      </m:f>
                      <m:r>
                        <a:rPr lang="en-US" altLang="pt-BR" sz="4000" i="1">
                          <a:latin typeface="Cambria Math" panose="02040503050406030204" pitchFamily="18" charset="0"/>
                          <a:cs typeface="Cambria Math" panose="02040503050406030204" pitchFamily="18" charset="0"/>
                        </a:rPr>
                        <m:t>,</m:t>
                      </m:r>
                      <m:f>
                        <m:fPr>
                          <m:ctrlPr>
                            <a:rPr lang="en-US" altLang="pt-BR" sz="4000" i="1">
                              <a:latin typeface="Cambria Math" panose="02040503050406030204" pitchFamily="18" charset="0"/>
                              <a:cs typeface="Cambria Math" panose="02040503050406030204" pitchFamily="18" charset="0"/>
                            </a:rPr>
                          </m:ctrlPr>
                        </m:fPr>
                        <m:num>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𝑛</m:t>
                          </m:r>
                        </m:num>
                        <m:den>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𝑧</m:t>
                          </m:r>
                        </m:den>
                      </m:f>
                      <m:r>
                        <a:rPr lang="en-US" altLang="pt-BR" sz="4000" i="1">
                          <a:latin typeface="Cambria Math" panose="02040503050406030204" pitchFamily="18" charset="0"/>
                          <a:cs typeface="Cambria Math" panose="02040503050406030204" pitchFamily="18" charset="0"/>
                        </a:rPr>
                        <m:t>) </m:t>
                      </m:r>
                    </m:oMath>
                  </m:oMathPara>
                </a14:m>
                <a:endParaRPr lang="en-US" altLang="pt-BR" sz="4000"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1908429" y="2029396"/>
                <a:ext cx="7505065" cy="1357630"/>
              </a:xfrm>
              <a:prstGeom prst="rect">
                <a:avLst/>
              </a:prstGeom>
              <a:blipFill rotWithShape="1">
                <a:blip r:embed="rId1"/>
                <a:stretch>
                  <a:fillRect l="-3" t="-42" r="3" b="42"/>
                </a:stretch>
              </a:blipFill>
            </p:spPr>
            <p:txBody>
              <a:bodyPr/>
              <a:lstStyle/>
              <a:p>
                <a:r>
                  <a:rPr lang="pt-BR" altLang="en-US">
                    <a:noFill/>
                  </a:rPr>
                  <a:t> </a:t>
                </a:r>
              </a:p>
            </p:txBody>
          </p:sp>
        </mc:Fallback>
      </mc:AlternateContent>
      <p:sp>
        <p:nvSpPr>
          <p:cNvPr id="7" name="Caixa de Texto 6"/>
          <p:cNvSpPr txBox="1"/>
          <p:nvPr/>
        </p:nvSpPr>
        <p:spPr>
          <a:xfrm>
            <a:off x="657225" y="3387090"/>
            <a:ext cx="11149330" cy="1783715"/>
          </a:xfrm>
          <a:prstGeom prst="rect">
            <a:avLst/>
          </a:prstGeom>
          <a:noFill/>
        </p:spPr>
        <p:txBody>
          <a:bodyPr wrap="square" rtlCol="0" anchor="t">
            <a:spAutoFit/>
          </a:bodyPr>
          <a:lstStyle/>
          <a:p>
            <a:pPr algn="l" fontAlgn="auto">
              <a:spcAft>
                <a:spcPts val="600"/>
              </a:spcAft>
            </a:pPr>
            <a:r>
              <a:rPr lang="pt-BR" altLang="en-US" sz="3200" b="1" i="1" dirty="0" smtClean="0">
                <a:solidFill>
                  <a:schemeClr val="tx1"/>
                </a:solidFill>
                <a:latin typeface="Cambria" panose="02040503050406030204" charset="0"/>
                <a:cs typeface="Cambria" panose="02040503050406030204" charset="0"/>
                <a:sym typeface="+mn-ea"/>
              </a:rPr>
              <a:t>D</a:t>
            </a:r>
            <a:r>
              <a:rPr lang="pt-BR" altLang="en-US" sz="3200" b="1" i="1" baseline="-25000" dirty="0" smtClean="0">
                <a:solidFill>
                  <a:schemeClr val="tx1"/>
                </a:solidFill>
                <a:latin typeface="Cambria" panose="02040503050406030204" charset="0"/>
                <a:cs typeface="Cambria" panose="02040503050406030204" charset="0"/>
                <a:sym typeface="+mn-ea"/>
              </a:rPr>
              <a:t>n</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constante de difusão dos elétrons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600"/>
              </a:spcAft>
            </a:pP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ctr" fontAlgn="auto">
              <a:spcAft>
                <a:spcPts val="600"/>
              </a:spcAft>
            </a:pPr>
            <a:r>
              <a:rPr lang="pt-BR" altLang="en-US" sz="3600" b="1" dirty="0" smtClean="0">
                <a:solidFill>
                  <a:srgbClr val="C00000"/>
                </a:solidFill>
                <a:latin typeface="Comic Sans MS" panose="030F0702030302020204" pitchFamily="66" charset="0"/>
                <a:cs typeface="Comic Sans MS" panose="030F0702030302020204" pitchFamily="66" charset="0"/>
                <a:sym typeface="+mn-ea"/>
              </a:rPr>
              <a:t>Corrente total de difusão</a:t>
            </a:r>
            <a:endParaRPr lang="pt-BR" altLang="en-US" sz="3600" b="1" dirty="0" smtClean="0">
              <a:solidFill>
                <a:srgbClr val="C00000"/>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6" name="Caixa de Texto 5"/>
              <p:cNvSpPr txBox="1"/>
              <p:nvPr/>
            </p:nvSpPr>
            <p:spPr>
              <a:xfrm>
                <a:off x="3022219" y="5170741"/>
                <a:ext cx="5344795" cy="83947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acc>
                        <m:accPr>
                          <m:chr m:val="⃗"/>
                          <m:ctrlPr>
                            <a:rPr lang="en-US" altLang="pt-BR" sz="4000" i="1">
                              <a:latin typeface="Cambria Math" panose="02040503050406030204" pitchFamily="18" charset="0"/>
                              <a:cs typeface="Cambria Math" panose="02040503050406030204" pitchFamily="18" charset="0"/>
                            </a:rPr>
                          </m:ctrlPr>
                        </m:accPr>
                        <m:e>
                          <m:r>
                            <a:rPr lang="en-US" altLang="pt-BR" sz="4000" i="1">
                              <a:latin typeface="Cambria Math" panose="02040503050406030204" pitchFamily="18" charset="0"/>
                              <a:cs typeface="Cambria Math" panose="02040503050406030204" pitchFamily="18" charset="0"/>
                            </a:rPr>
                            <m:t>𝐽</m:t>
                          </m:r>
                          <m:r>
                            <a:rPr lang="en-US" altLang="pt-BR" sz="4000" i="1" baseline="-25000">
                              <a:latin typeface="Cambria Math" panose="02040503050406030204" pitchFamily="18" charset="0"/>
                              <a:cs typeface="Cambria Math" panose="02040503050406030204" pitchFamily="18" charset="0"/>
                            </a:rPr>
                            <m:t>𝑑𝑖𝑓</m:t>
                          </m:r>
                        </m:e>
                      </m:acc>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𝑞</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𝐷</m:t>
                          </m:r>
                        </m:e>
                        <m:sub>
                          <m:r>
                            <a:rPr lang="en-US" altLang="pt-BR" sz="4000" i="1">
                              <a:latin typeface="Cambria Math" panose="02040503050406030204" pitchFamily="18" charset="0"/>
                              <a:cs typeface="Cambria Math" panose="02040503050406030204" pitchFamily="18" charset="0"/>
                            </a:rPr>
                            <m:t>𝑛</m:t>
                          </m:r>
                        </m:sub>
                      </m:sSub>
                      <m:acc>
                        <m:accPr>
                          <m:chr m:val="⃗"/>
                          <m:ctrlPr>
                            <a:rPr lang="en-US" altLang="pt-BR" sz="4000" i="1">
                              <a:latin typeface="Cambria Math" panose="02040503050406030204" pitchFamily="18" charset="0"/>
                              <a:cs typeface="Cambria Math" panose="02040503050406030204" pitchFamily="18" charset="0"/>
                            </a:rPr>
                          </m:ctrlPr>
                        </m:accPr>
                        <m:e>
                          <m:r>
                            <a:rPr lang="en-US" altLang="pt-BR" sz="4000" i="1">
                              <a:latin typeface="Cambria Math" panose="02040503050406030204" pitchFamily="18" charset="0"/>
                              <a:cs typeface="Cambria Math" panose="02040503050406030204" pitchFamily="18" charset="0"/>
                            </a:rPr>
                            <m:t>𝛻</m:t>
                          </m:r>
                        </m:e>
                      </m:acc>
                      <m:r>
                        <a:rPr lang="en-US" altLang="pt-BR" sz="4000" i="1">
                          <a:latin typeface="Cambria Math" panose="02040503050406030204" pitchFamily="18" charset="0"/>
                          <a:cs typeface="Cambria Math" panose="02040503050406030204" pitchFamily="18" charset="0"/>
                        </a:rPr>
                        <m:t>𝑛</m:t>
                      </m:r>
                      <m:r>
                        <a:rPr lang="en-US" altLang="pt-BR" sz="4000" i="1">
                          <a:latin typeface="Cambria Math" panose="02040503050406030204" pitchFamily="18" charset="0"/>
                          <a:cs typeface="Cambria Math" panose="02040503050406030204" pitchFamily="18" charset="0"/>
                        </a:rPr>
                        <m:t>−</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𝐷</m:t>
                          </m:r>
                        </m:e>
                        <m:sub>
                          <m:r>
                            <a:rPr lang="en-US" altLang="pt-BR" sz="4000" i="1">
                              <a:latin typeface="Cambria Math" panose="02040503050406030204" pitchFamily="18" charset="0"/>
                              <a:cs typeface="Cambria Math" panose="02040503050406030204" pitchFamily="18" charset="0"/>
                            </a:rPr>
                            <m:t>𝑝</m:t>
                          </m:r>
                        </m:sub>
                      </m:sSub>
                      <m:acc>
                        <m:accPr>
                          <m:chr m:val="⃗"/>
                          <m:ctrlPr>
                            <a:rPr lang="en-US" altLang="pt-BR" sz="4000" i="1">
                              <a:latin typeface="Cambria Math" panose="02040503050406030204" pitchFamily="18" charset="0"/>
                              <a:cs typeface="Cambria Math" panose="02040503050406030204" pitchFamily="18" charset="0"/>
                            </a:rPr>
                          </m:ctrlPr>
                        </m:accPr>
                        <m:e>
                          <m:r>
                            <a:rPr lang="en-US" altLang="pt-BR" sz="4000" i="1">
                              <a:latin typeface="Cambria Math" panose="02040503050406030204" pitchFamily="18" charset="0"/>
                              <a:cs typeface="Cambria Math" panose="02040503050406030204" pitchFamily="18" charset="0"/>
                            </a:rPr>
                            <m:t>𝛻</m:t>
                          </m:r>
                        </m:e>
                      </m:acc>
                      <m:r>
                        <a:rPr lang="en-US" altLang="pt-BR" sz="4000" i="1">
                          <a:latin typeface="Cambria Math" panose="02040503050406030204" pitchFamily="18" charset="0"/>
                          <a:cs typeface="Cambria Math" panose="02040503050406030204" pitchFamily="18" charset="0"/>
                        </a:rPr>
                        <m:t>𝑝</m:t>
                      </m:r>
                      <m:r>
                        <a:rPr lang="en-US" altLang="pt-BR" sz="4000" i="1">
                          <a:latin typeface="Cambria Math" panose="02040503050406030204" pitchFamily="18" charset="0"/>
                          <a:cs typeface="Cambria Math" panose="02040503050406030204" pitchFamily="18" charset="0"/>
                        </a:rPr>
                        <m:t>) </m:t>
                      </m:r>
                    </m:oMath>
                  </m:oMathPara>
                </a14:m>
                <a:endParaRPr lang="en-US" altLang="pt-BR" sz="4000" i="1">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3022219" y="5170741"/>
                <a:ext cx="5344795" cy="839470"/>
              </a:xfrm>
              <a:prstGeom prst="rect">
                <a:avLst/>
              </a:prstGeom>
              <a:blipFill rotWithShape="1">
                <a:blip r:embed="rId2"/>
                <a:stretch>
                  <a:fillRect l="-5" t="-68" r="-922" b="-5756"/>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 name="Caixa de Texto 6"/>
          <p:cNvSpPr txBox="1"/>
          <p:nvPr/>
        </p:nvSpPr>
        <p:spPr>
          <a:xfrm>
            <a:off x="974090" y="534670"/>
            <a:ext cx="9685655" cy="645160"/>
          </a:xfrm>
          <a:prstGeom prst="rect">
            <a:avLst/>
          </a:prstGeom>
          <a:noFill/>
        </p:spPr>
        <p:txBody>
          <a:bodyPr wrap="square" rtlCol="0" anchor="t">
            <a:spAutoFit/>
          </a:bodyPr>
          <a:lstStyle/>
          <a:p>
            <a:pPr marL="714375" indent="-714375" algn="ctr" fontAlgn="auto">
              <a:spcAft>
                <a:spcPts val="600"/>
              </a:spcAft>
            </a:pPr>
            <a:r>
              <a:rPr lang="pt-BR" altLang="en-US" sz="3600" b="1" dirty="0" smtClean="0">
                <a:solidFill>
                  <a:srgbClr val="C00000"/>
                </a:solidFill>
                <a:latin typeface="Comic Sans MS" panose="030F0702030302020204" pitchFamily="66" charset="0"/>
                <a:cs typeface="Comic Sans MS" panose="030F0702030302020204" pitchFamily="66" charset="0"/>
                <a:sym typeface="+mn-ea"/>
              </a:rPr>
              <a:t>Caso de uma dimensão</a:t>
            </a:r>
            <a:endParaRPr lang="pt-BR" altLang="en-US" sz="3600" b="1" dirty="0" smtClean="0">
              <a:solidFill>
                <a:srgbClr val="C00000"/>
              </a:solidFill>
              <a:latin typeface="Comic Sans MS" panose="030F0702030302020204" pitchFamily="66" charset="0"/>
              <a:cs typeface="Comic Sans MS" panose="030F0702030302020204" pitchFamily="66" charset="0"/>
              <a:sym typeface="+mn-ea"/>
            </a:endParaRPr>
          </a:p>
        </p:txBody>
      </p:sp>
      <p:sp>
        <p:nvSpPr>
          <p:cNvPr id="3" name="Espaço Reservado para Número de Slide 1"/>
          <p:cNvSpPr>
            <a:spLocks noGrp="1"/>
          </p:cNvSpPr>
          <p:nvPr/>
        </p:nvSpPr>
        <p:spPr>
          <a:xfrm>
            <a:off x="6474460" y="6271895"/>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grpSp>
        <p:nvGrpSpPr>
          <p:cNvPr id="91" name="Grupo 90"/>
          <p:cNvGrpSpPr/>
          <p:nvPr/>
        </p:nvGrpSpPr>
        <p:grpSpPr>
          <a:xfrm>
            <a:off x="376589" y="3017569"/>
            <a:ext cx="4913740" cy="3239094"/>
            <a:chOff x="3511" y="3364"/>
            <a:chExt cx="7738" cy="5101"/>
          </a:xfrm>
        </p:grpSpPr>
        <p:cxnSp>
          <p:nvCxnSpPr>
            <p:cNvPr id="65" name="Conector de Seta Reta 64"/>
            <p:cNvCxnSpPr/>
            <p:nvPr/>
          </p:nvCxnSpPr>
          <p:spPr>
            <a:xfrm>
              <a:off x="4676" y="3364"/>
              <a:ext cx="0" cy="4895"/>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6" name="Conector de Seta Reta 65"/>
            <p:cNvCxnSpPr/>
            <p:nvPr/>
          </p:nvCxnSpPr>
          <p:spPr>
            <a:xfrm flipV="1">
              <a:off x="3511" y="7832"/>
              <a:ext cx="7485" cy="2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CaixaDeTexto 5"/>
            <p:cNvSpPr txBox="1"/>
            <p:nvPr/>
          </p:nvSpPr>
          <p:spPr>
            <a:xfrm>
              <a:off x="10347" y="7740"/>
              <a:ext cx="902" cy="725"/>
            </a:xfrm>
            <a:prstGeom prst="rect">
              <a:avLst/>
            </a:prstGeom>
            <a:noFill/>
          </p:spPr>
          <p:txBody>
            <a:bodyPr wrap="square" rtlCol="0">
              <a:spAutoFit/>
            </a:bodyPr>
            <a:lstStyle/>
            <a:p>
              <a:r>
                <a:rPr lang="pt-BR" sz="2400" dirty="0">
                  <a:latin typeface="Comic Sans MS" panose="030F0702030302020204" pitchFamily="66" charset="0"/>
                </a:rPr>
                <a:t>x</a:t>
              </a:r>
              <a:endParaRPr lang="pt-BR" sz="2400" dirty="0">
                <a:latin typeface="Comic Sans MS" panose="030F0702030302020204" pitchFamily="66" charset="0"/>
              </a:endParaRPr>
            </a:p>
          </p:txBody>
        </p:sp>
        <p:sp>
          <p:nvSpPr>
            <p:cNvPr id="68" name="CaixaDeTexto 6"/>
            <p:cNvSpPr txBox="1"/>
            <p:nvPr/>
          </p:nvSpPr>
          <p:spPr>
            <a:xfrm>
              <a:off x="4111" y="3561"/>
              <a:ext cx="1308" cy="725"/>
            </a:xfrm>
            <a:prstGeom prst="rect">
              <a:avLst/>
            </a:prstGeom>
            <a:noFill/>
          </p:spPr>
          <p:txBody>
            <a:bodyPr wrap="square" rtlCol="0">
              <a:spAutoFit/>
            </a:bodyPr>
            <a:lstStyle/>
            <a:p>
              <a:r>
                <a:rPr lang="pt-BR" sz="2400" dirty="0">
                  <a:latin typeface="Comic Sans MS" panose="030F0702030302020204" pitchFamily="66" charset="0"/>
                </a:rPr>
                <a:t>P</a:t>
              </a:r>
              <a:endParaRPr lang="pt-BR" sz="2400" dirty="0">
                <a:latin typeface="Comic Sans MS" panose="030F0702030302020204" pitchFamily="66" charset="0"/>
              </a:endParaRPr>
            </a:p>
          </p:txBody>
        </p:sp>
        <p:sp>
          <p:nvSpPr>
            <p:cNvPr id="78" name="CaixaDeTexto 19"/>
            <p:cNvSpPr txBox="1"/>
            <p:nvPr/>
          </p:nvSpPr>
          <p:spPr>
            <a:xfrm>
              <a:off x="10022" y="4141"/>
              <a:ext cx="475" cy="580"/>
            </a:xfrm>
            <a:prstGeom prst="rect">
              <a:avLst/>
            </a:prstGeom>
            <a:solidFill>
              <a:schemeClr val="bg1"/>
            </a:solidFill>
          </p:spPr>
          <p:txBody>
            <a:bodyPr wrap="none" rtlCol="0">
              <a:spAutoFit/>
            </a:bodyPr>
            <a:lstStyle/>
            <a:p>
              <a:r>
                <a:rPr lang="pt-BR" dirty="0">
                  <a:latin typeface="Comic Sans MS" panose="030F0702030302020204" pitchFamily="66" charset="0"/>
                </a:rPr>
                <a:t>P</a:t>
              </a:r>
              <a:endParaRPr lang="pt-BR" dirty="0">
                <a:latin typeface="Comic Sans MS" panose="030F0702030302020204" pitchFamily="66" charset="0"/>
              </a:endParaRPr>
            </a:p>
          </p:txBody>
        </p:sp>
        <p:cxnSp>
          <p:nvCxnSpPr>
            <p:cNvPr id="82" name="Conector Reto 81"/>
            <p:cNvCxnSpPr/>
            <p:nvPr/>
          </p:nvCxnSpPr>
          <p:spPr>
            <a:xfrm flipV="1">
              <a:off x="4836" y="4362"/>
              <a:ext cx="5186" cy="3114"/>
            </a:xfrm>
            <a:prstGeom prst="line">
              <a:avLst/>
            </a:prstGeom>
            <a:ln w="38100">
              <a:solidFill>
                <a:srgbClr val="C00000"/>
              </a:solidFill>
              <a:prstDash val="solid"/>
            </a:ln>
          </p:spPr>
          <p:style>
            <a:lnRef idx="1">
              <a:schemeClr val="accent1"/>
            </a:lnRef>
            <a:fillRef idx="0">
              <a:schemeClr val="accent1"/>
            </a:fillRef>
            <a:effectRef idx="0">
              <a:schemeClr val="accent1"/>
            </a:effectRef>
            <a:fontRef idx="minor">
              <a:schemeClr val="tx1"/>
            </a:fontRef>
          </p:style>
        </p:cxnSp>
      </p:grpSp>
      <p:cxnSp>
        <p:nvCxnSpPr>
          <p:cNvPr id="4" name="Conector de Seta Reta 3"/>
          <p:cNvCxnSpPr/>
          <p:nvPr/>
        </p:nvCxnSpPr>
        <p:spPr>
          <a:xfrm flipH="1">
            <a:off x="1641475" y="4163060"/>
            <a:ext cx="1840865"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 name="Caixa de Texto 4"/>
          <p:cNvSpPr txBox="1"/>
          <p:nvPr/>
        </p:nvSpPr>
        <p:spPr>
          <a:xfrm>
            <a:off x="1641475" y="3279775"/>
            <a:ext cx="2715260" cy="829945"/>
          </a:xfrm>
          <a:prstGeom prst="rect">
            <a:avLst/>
          </a:prstGeom>
          <a:noFill/>
        </p:spPr>
        <p:txBody>
          <a:bodyPr wrap="square" rtlCol="0">
            <a:spAutoFit/>
          </a:bodyPr>
          <a:lstStyle/>
          <a:p>
            <a:pPr algn="ctr"/>
            <a:r>
              <a:rPr lang="pt-BR" altLang="en-US" sz="2400"/>
              <a:t>movimento das lacunas (+)</a:t>
            </a:r>
            <a:endParaRPr lang="pt-BR" altLang="en-US" sz="2400"/>
          </a:p>
        </p:txBody>
      </p:sp>
      <p:sp>
        <p:nvSpPr>
          <p:cNvPr id="6" name="Seta para a esquerda 5"/>
          <p:cNvSpPr/>
          <p:nvPr/>
        </p:nvSpPr>
        <p:spPr>
          <a:xfrm>
            <a:off x="2760345" y="4828540"/>
            <a:ext cx="1720215" cy="316865"/>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Caixa de Texto 7"/>
          <p:cNvSpPr txBox="1"/>
          <p:nvPr/>
        </p:nvSpPr>
        <p:spPr>
          <a:xfrm>
            <a:off x="3303270" y="4302760"/>
            <a:ext cx="798830" cy="583565"/>
          </a:xfrm>
          <a:prstGeom prst="rect">
            <a:avLst/>
          </a:prstGeom>
          <a:noFill/>
        </p:spPr>
        <p:txBody>
          <a:bodyPr wrap="square" rtlCol="0">
            <a:spAutoFit/>
          </a:bodyPr>
          <a:lstStyle/>
          <a:p>
            <a:pPr algn="ctr"/>
            <a:r>
              <a:rPr lang="pt-BR" altLang="en-US" sz="3200"/>
              <a:t>J</a:t>
            </a:r>
            <a:r>
              <a:rPr lang="pt-BR" altLang="en-US" sz="3200" baseline="-25000"/>
              <a:t>P</a:t>
            </a:r>
            <a:endParaRPr lang="pt-BR" altLang="en-US" sz="3200"/>
          </a:p>
        </p:txBody>
      </p:sp>
      <p:grpSp>
        <p:nvGrpSpPr>
          <p:cNvPr id="9" name="Grupo 8"/>
          <p:cNvGrpSpPr/>
          <p:nvPr/>
        </p:nvGrpSpPr>
        <p:grpSpPr>
          <a:xfrm>
            <a:off x="6757069" y="3056304"/>
            <a:ext cx="4913740" cy="3239094"/>
            <a:chOff x="3511" y="3364"/>
            <a:chExt cx="7738" cy="5101"/>
          </a:xfrm>
        </p:grpSpPr>
        <p:cxnSp>
          <p:nvCxnSpPr>
            <p:cNvPr id="10" name="Conector de Seta Reta 9"/>
            <p:cNvCxnSpPr/>
            <p:nvPr/>
          </p:nvCxnSpPr>
          <p:spPr>
            <a:xfrm>
              <a:off x="4676" y="3364"/>
              <a:ext cx="0" cy="4895"/>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1" name="Conector de Seta Reta 10"/>
            <p:cNvCxnSpPr/>
            <p:nvPr/>
          </p:nvCxnSpPr>
          <p:spPr>
            <a:xfrm flipV="1">
              <a:off x="3511" y="7832"/>
              <a:ext cx="7485" cy="2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2" name="CaixaDeTexto 5"/>
            <p:cNvSpPr txBox="1"/>
            <p:nvPr/>
          </p:nvSpPr>
          <p:spPr>
            <a:xfrm>
              <a:off x="10347" y="7740"/>
              <a:ext cx="902" cy="725"/>
            </a:xfrm>
            <a:prstGeom prst="rect">
              <a:avLst/>
            </a:prstGeom>
            <a:noFill/>
          </p:spPr>
          <p:txBody>
            <a:bodyPr wrap="square" rtlCol="0">
              <a:spAutoFit/>
            </a:bodyPr>
            <a:lstStyle/>
            <a:p>
              <a:r>
                <a:rPr lang="pt-BR" sz="2400" dirty="0">
                  <a:latin typeface="Comic Sans MS" panose="030F0702030302020204" pitchFamily="66" charset="0"/>
                </a:rPr>
                <a:t>x</a:t>
              </a:r>
              <a:endParaRPr lang="pt-BR" sz="2400" dirty="0">
                <a:latin typeface="Comic Sans MS" panose="030F0702030302020204" pitchFamily="66" charset="0"/>
              </a:endParaRPr>
            </a:p>
          </p:txBody>
        </p:sp>
        <p:sp>
          <p:nvSpPr>
            <p:cNvPr id="13" name="CaixaDeTexto 6"/>
            <p:cNvSpPr txBox="1"/>
            <p:nvPr/>
          </p:nvSpPr>
          <p:spPr>
            <a:xfrm>
              <a:off x="4111" y="3561"/>
              <a:ext cx="1308" cy="725"/>
            </a:xfrm>
            <a:prstGeom prst="rect">
              <a:avLst/>
            </a:prstGeom>
            <a:noFill/>
          </p:spPr>
          <p:txBody>
            <a:bodyPr wrap="square" rtlCol="0">
              <a:spAutoFit/>
            </a:bodyPr>
            <a:lstStyle/>
            <a:p>
              <a:r>
                <a:rPr lang="pt-BR" sz="2400" dirty="0">
                  <a:latin typeface="Comic Sans MS" panose="030F0702030302020204" pitchFamily="66" charset="0"/>
                </a:rPr>
                <a:t>n</a:t>
              </a:r>
              <a:endParaRPr lang="pt-BR" sz="2400" dirty="0">
                <a:latin typeface="Comic Sans MS" panose="030F0702030302020204" pitchFamily="66" charset="0"/>
              </a:endParaRPr>
            </a:p>
          </p:txBody>
        </p:sp>
        <p:sp>
          <p:nvSpPr>
            <p:cNvPr id="14" name="CaixaDeTexto 19"/>
            <p:cNvSpPr txBox="1"/>
            <p:nvPr/>
          </p:nvSpPr>
          <p:spPr>
            <a:xfrm>
              <a:off x="10022" y="4141"/>
              <a:ext cx="476" cy="580"/>
            </a:xfrm>
            <a:prstGeom prst="rect">
              <a:avLst/>
            </a:prstGeom>
            <a:solidFill>
              <a:schemeClr val="bg1"/>
            </a:solidFill>
          </p:spPr>
          <p:txBody>
            <a:bodyPr wrap="none" rtlCol="0">
              <a:spAutoFit/>
            </a:bodyPr>
            <a:lstStyle/>
            <a:p>
              <a:r>
                <a:rPr lang="pt-BR" dirty="0">
                  <a:latin typeface="Comic Sans MS" panose="030F0702030302020204" pitchFamily="66" charset="0"/>
                </a:rPr>
                <a:t>n</a:t>
              </a:r>
              <a:endParaRPr lang="pt-BR" dirty="0">
                <a:latin typeface="Comic Sans MS" panose="030F0702030302020204" pitchFamily="66" charset="0"/>
              </a:endParaRPr>
            </a:p>
          </p:txBody>
        </p:sp>
        <p:cxnSp>
          <p:nvCxnSpPr>
            <p:cNvPr id="15" name="Conector Reto 14"/>
            <p:cNvCxnSpPr/>
            <p:nvPr/>
          </p:nvCxnSpPr>
          <p:spPr>
            <a:xfrm flipV="1">
              <a:off x="4836" y="4362"/>
              <a:ext cx="5186" cy="3114"/>
            </a:xfrm>
            <a:prstGeom prst="line">
              <a:avLst/>
            </a:prstGeom>
            <a:ln w="38100">
              <a:solidFill>
                <a:srgbClr val="C00000"/>
              </a:solidFill>
              <a:prstDash val="solid"/>
            </a:ln>
          </p:spPr>
          <p:style>
            <a:lnRef idx="1">
              <a:schemeClr val="accent1"/>
            </a:lnRef>
            <a:fillRef idx="0">
              <a:schemeClr val="accent1"/>
            </a:fillRef>
            <a:effectRef idx="0">
              <a:schemeClr val="accent1"/>
            </a:effectRef>
            <a:fontRef idx="minor">
              <a:schemeClr val="tx1"/>
            </a:fontRef>
          </p:style>
        </p:cxnSp>
      </p:grpSp>
      <p:cxnSp>
        <p:nvCxnSpPr>
          <p:cNvPr id="16" name="Conector de Seta Reta 15"/>
          <p:cNvCxnSpPr/>
          <p:nvPr/>
        </p:nvCxnSpPr>
        <p:spPr>
          <a:xfrm flipH="1">
            <a:off x="8042275" y="4182745"/>
            <a:ext cx="1840865"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Caixa de Texto 16"/>
          <p:cNvSpPr txBox="1"/>
          <p:nvPr/>
        </p:nvSpPr>
        <p:spPr>
          <a:xfrm>
            <a:off x="8042275" y="3319145"/>
            <a:ext cx="2715260" cy="829945"/>
          </a:xfrm>
          <a:prstGeom prst="rect">
            <a:avLst/>
          </a:prstGeom>
          <a:noFill/>
        </p:spPr>
        <p:txBody>
          <a:bodyPr wrap="square" rtlCol="0">
            <a:spAutoFit/>
          </a:bodyPr>
          <a:lstStyle/>
          <a:p>
            <a:pPr algn="ctr"/>
            <a:r>
              <a:rPr lang="pt-BR" altLang="en-US" sz="2400"/>
              <a:t>movimento dos elétrons (-)</a:t>
            </a:r>
            <a:endParaRPr lang="pt-BR" altLang="en-US" sz="2400"/>
          </a:p>
        </p:txBody>
      </p:sp>
      <p:sp>
        <p:nvSpPr>
          <p:cNvPr id="18" name="Seta para a esquerda 17"/>
          <p:cNvSpPr/>
          <p:nvPr/>
        </p:nvSpPr>
        <p:spPr>
          <a:xfrm flipH="1">
            <a:off x="9329420" y="4872990"/>
            <a:ext cx="1720215" cy="316865"/>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9" name="Caixa de Texto 18"/>
          <p:cNvSpPr txBox="1"/>
          <p:nvPr/>
        </p:nvSpPr>
        <p:spPr>
          <a:xfrm>
            <a:off x="9911080" y="4386580"/>
            <a:ext cx="1136650" cy="583565"/>
          </a:xfrm>
          <a:prstGeom prst="rect">
            <a:avLst/>
          </a:prstGeom>
          <a:noFill/>
        </p:spPr>
        <p:txBody>
          <a:bodyPr wrap="square" rtlCol="0">
            <a:spAutoFit/>
          </a:bodyPr>
          <a:lstStyle/>
          <a:p>
            <a:pPr algn="ctr"/>
            <a:r>
              <a:rPr lang="pt-BR" altLang="en-US" sz="3200"/>
              <a:t>J</a:t>
            </a:r>
            <a:r>
              <a:rPr lang="pt-BR" altLang="en-US" sz="3200" baseline="-25000"/>
              <a:t>n</a:t>
            </a:r>
            <a:endParaRPr lang="pt-BR" altLang="en-US" sz="3200"/>
          </a:p>
        </p:txBody>
      </p:sp>
      <mc:AlternateContent xmlns:mc="http://schemas.openxmlformats.org/markup-compatibility/2006">
        <mc:Choice xmlns:a14="http://schemas.microsoft.com/office/drawing/2010/main" Requires="a14">
          <p:sp>
            <p:nvSpPr>
              <p:cNvPr id="20" name="Caixa de Texto 19"/>
              <p:cNvSpPr txBox="1"/>
              <p:nvPr/>
            </p:nvSpPr>
            <p:spPr>
              <a:xfrm>
                <a:off x="1393444" y="4387151"/>
                <a:ext cx="1090295" cy="78740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f>
                        <m:fPr>
                          <m:ctrlPr>
                            <a:rPr lang="en-US" altLang="pt-BR" sz="2400" i="1">
                              <a:latin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𝑝</m:t>
                          </m:r>
                        </m:num>
                        <m:den>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𝑥</m:t>
                          </m:r>
                        </m:den>
                      </m:f>
                      <m:r>
                        <a:rPr lang="en-US" altLang="pt-BR" sz="2400" i="1">
                          <a:latin typeface="Cambria Math" panose="02040503050406030204" pitchFamily="18" charset="0"/>
                          <a:cs typeface="Cambria Math" panose="02040503050406030204" pitchFamily="18" charset="0"/>
                        </a:rPr>
                        <m:t>&gt;</m:t>
                      </m:r>
                      <m:r>
                        <a:rPr lang="en-US" altLang="pt-BR" sz="2400" i="1">
                          <a:latin typeface="Cambria Math" panose="02040503050406030204" pitchFamily="18" charset="0"/>
                          <a:ea typeface="MS Mincho" charset="0"/>
                          <a:cs typeface="Cambria Math" panose="02040503050406030204" pitchFamily="18" charset="0"/>
                        </a:rPr>
                        <m:t>0</m:t>
                      </m:r>
                    </m:oMath>
                  </m:oMathPara>
                </a14:m>
                <a:endParaRPr lang="en-US" altLang="pt-BR" sz="2400" i="1">
                  <a:latin typeface="Cambria Math" panose="02040503050406030204" pitchFamily="18" charset="0"/>
                  <a:ea typeface="MS Mincho" charset="0"/>
                  <a:cs typeface="Cambria Math" panose="02040503050406030204" pitchFamily="18" charset="0"/>
                </a:endParaRPr>
              </a:p>
            </p:txBody>
          </p:sp>
        </mc:Choice>
        <mc:Fallback>
          <p:sp>
            <p:nvSpPr>
              <p:cNvPr id="20" name="Caixa de Texto 19"/>
              <p:cNvSpPr txBox="1">
                <a:spLocks noRot="1" noChangeAspect="1" noMove="1" noResize="1" noEditPoints="1" noAdjustHandles="1" noChangeArrowheads="1" noChangeShapeType="1" noTextEdit="1"/>
              </p:cNvSpPr>
              <p:nvPr/>
            </p:nvSpPr>
            <p:spPr>
              <a:xfrm>
                <a:off x="1393444" y="4387151"/>
                <a:ext cx="1090295" cy="787400"/>
              </a:xfrm>
              <a:prstGeom prst="rect">
                <a:avLst/>
              </a:prstGeom>
              <a:blipFill rotWithShape="1">
                <a:blip r:embed="rId1"/>
                <a:stretch>
                  <a:fillRect l="-23" t="-73" r="23" b="7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1" name="Caixa de Texto 20"/>
              <p:cNvSpPr txBox="1"/>
              <p:nvPr/>
            </p:nvSpPr>
            <p:spPr>
              <a:xfrm>
                <a:off x="7613269" y="4517326"/>
                <a:ext cx="1094740" cy="78740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f>
                        <m:fPr>
                          <m:ctrlPr>
                            <a:rPr lang="en-US" altLang="pt-BR" sz="2400" i="1">
                              <a:latin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𝑛</m:t>
                          </m:r>
                        </m:num>
                        <m:den>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𝑥</m:t>
                          </m:r>
                        </m:den>
                      </m:f>
                      <m:r>
                        <a:rPr lang="en-US" altLang="pt-BR" sz="2400" i="1">
                          <a:latin typeface="Cambria Math" panose="02040503050406030204" pitchFamily="18" charset="0"/>
                          <a:cs typeface="Cambria Math" panose="02040503050406030204" pitchFamily="18" charset="0"/>
                        </a:rPr>
                        <m:t>&gt;</m:t>
                      </m:r>
                      <m:r>
                        <a:rPr lang="en-US" altLang="pt-BR" sz="2400" i="1">
                          <a:latin typeface="Cambria Math" panose="02040503050406030204" pitchFamily="18" charset="0"/>
                          <a:ea typeface="MS Mincho" charset="0"/>
                          <a:cs typeface="Cambria Math" panose="02040503050406030204" pitchFamily="18" charset="0"/>
                        </a:rPr>
                        <m:t>0</m:t>
                      </m:r>
                    </m:oMath>
                  </m:oMathPara>
                </a14:m>
                <a:endParaRPr lang="en-US" altLang="pt-BR" sz="2400" i="1">
                  <a:latin typeface="Cambria Math" panose="02040503050406030204" pitchFamily="18" charset="0"/>
                  <a:ea typeface="MS Mincho" charset="0"/>
                  <a:cs typeface="Cambria Math" panose="02040503050406030204" pitchFamily="18" charset="0"/>
                </a:endParaRPr>
              </a:p>
            </p:txBody>
          </p:sp>
        </mc:Choice>
        <mc:Fallback>
          <p:sp>
            <p:nvSpPr>
              <p:cNvPr id="21" name="Caixa de Texto 20"/>
              <p:cNvSpPr txBox="1">
                <a:spLocks noRot="1" noChangeAspect="1" noMove="1" noResize="1" noEditPoints="1" noAdjustHandles="1" noChangeArrowheads="1" noChangeShapeType="1" noTextEdit="1"/>
              </p:cNvSpPr>
              <p:nvPr/>
            </p:nvSpPr>
            <p:spPr>
              <a:xfrm>
                <a:off x="7613269" y="4517326"/>
                <a:ext cx="1094740" cy="787400"/>
              </a:xfrm>
              <a:prstGeom prst="rect">
                <a:avLst/>
              </a:prstGeom>
              <a:blipFill rotWithShape="1">
                <a:blip r:embed="rId2"/>
                <a:stretch>
                  <a:fillRect l="-23" t="-73" r="23" b="7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2" name="Caixa de Texto 21"/>
              <p:cNvSpPr txBox="1"/>
              <p:nvPr/>
            </p:nvSpPr>
            <p:spPr>
              <a:xfrm>
                <a:off x="7598664" y="1335976"/>
                <a:ext cx="3304540" cy="113538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acc>
                        <m:accPr>
                          <m:chr m:val="⃗"/>
                          <m:ctrlPr>
                            <a:rPr lang="en-US" altLang="pt-BR" sz="3600" i="1">
                              <a:latin typeface="Cambria Math" panose="02040503050406030204" pitchFamily="18" charset="0"/>
                              <a:cs typeface="Cambria Math" panose="02040503050406030204" pitchFamily="18" charset="0"/>
                            </a:rPr>
                          </m:ctrlPr>
                        </m:accPr>
                        <m:e>
                          <m:sSub>
                            <m:sSubPr>
                              <m:ctrlPr>
                                <a:rPr lang="en-US" altLang="pt-BR" sz="3600" i="1">
                                  <a:latin typeface="Cambria Math" panose="02040503050406030204" pitchFamily="18" charset="0"/>
                                  <a:cs typeface="Cambria Math" panose="02040503050406030204" pitchFamily="18" charset="0"/>
                                </a:rPr>
                              </m:ctrlPr>
                            </m:sSubPr>
                            <m:e>
                              <m:r>
                                <a:rPr lang="en-US" altLang="pt-BR" sz="3600" i="1">
                                  <a:latin typeface="Cambria Math" panose="02040503050406030204" pitchFamily="18" charset="0"/>
                                  <a:cs typeface="Cambria Math" panose="02040503050406030204" pitchFamily="18" charset="0"/>
                                </a:rPr>
                                <m:t>𝐽</m:t>
                              </m:r>
                            </m:e>
                            <m:sub>
                              <m:r>
                                <a:rPr lang="en-US" altLang="pt-BR" sz="3600" i="1">
                                  <a:latin typeface="Cambria Math" panose="02040503050406030204" pitchFamily="18" charset="0"/>
                                  <a:cs typeface="Cambria Math" panose="02040503050406030204" pitchFamily="18" charset="0"/>
                                </a:rPr>
                                <m:t>𝑛</m:t>
                              </m:r>
                            </m:sub>
                          </m:sSub>
                        </m:e>
                      </m:acc>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𝑞</m:t>
                      </m:r>
                      <m:sSub>
                        <m:sSubPr>
                          <m:ctrlPr>
                            <a:rPr lang="en-US" altLang="pt-BR" sz="3600" i="1">
                              <a:latin typeface="Cambria Math" panose="02040503050406030204" pitchFamily="18" charset="0"/>
                              <a:cs typeface="Cambria Math" panose="02040503050406030204" pitchFamily="18" charset="0"/>
                            </a:rPr>
                          </m:ctrlPr>
                        </m:sSubPr>
                        <m:e>
                          <m:r>
                            <a:rPr lang="en-US" altLang="pt-BR" sz="3600" i="1">
                              <a:latin typeface="Cambria Math" panose="02040503050406030204" pitchFamily="18" charset="0"/>
                              <a:cs typeface="Cambria Math" panose="02040503050406030204" pitchFamily="18" charset="0"/>
                            </a:rPr>
                            <m:t>𝐷</m:t>
                          </m:r>
                        </m:e>
                        <m:sub>
                          <m:r>
                            <a:rPr lang="en-US" altLang="pt-BR" sz="3600" i="1">
                              <a:latin typeface="Cambria Math" panose="02040503050406030204" pitchFamily="18" charset="0"/>
                              <a:cs typeface="Cambria Math" panose="02040503050406030204" pitchFamily="18" charset="0"/>
                            </a:rPr>
                            <m:t>𝑛</m:t>
                          </m:r>
                        </m:sub>
                      </m:sSub>
                      <m:f>
                        <m:fPr>
                          <m:ctrlPr>
                            <a:rPr lang="en-US" altLang="pt-BR" sz="3600" i="1">
                              <a:latin typeface="Cambria Math" panose="02040503050406030204" pitchFamily="18" charset="0"/>
                              <a:cs typeface="Cambria Math" panose="02040503050406030204" pitchFamily="18" charset="0"/>
                            </a:rPr>
                          </m:ctrlPr>
                        </m:fPr>
                        <m:num>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𝑛</m:t>
                          </m:r>
                        </m:num>
                        <m:den>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𝑥</m:t>
                          </m:r>
                        </m:den>
                      </m:f>
                      <m:r>
                        <a:rPr lang="en-US" altLang="pt-BR" sz="3600" i="1">
                          <a:latin typeface="Cambria Math" panose="02040503050406030204" pitchFamily="18" charset="0"/>
                          <a:cs typeface="Cambria Math" panose="02040503050406030204" pitchFamily="18" charset="0"/>
                        </a:rPr>
                        <m:t> </m:t>
                      </m:r>
                    </m:oMath>
                  </m:oMathPara>
                </a14:m>
                <a:endParaRPr lang="en-US" altLang="pt-BR" sz="4000" i="1">
                  <a:latin typeface="Cambria Math" panose="02040503050406030204" pitchFamily="18" charset="0"/>
                  <a:cs typeface="Cambria Math" panose="02040503050406030204" pitchFamily="18"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7598664" y="1335976"/>
                <a:ext cx="3304540" cy="1135380"/>
              </a:xfrm>
              <a:prstGeom prst="rect">
                <a:avLst/>
              </a:prstGeom>
              <a:blipFill rotWithShape="1">
                <a:blip r:embed="rId3"/>
                <a:stretch>
                  <a:fillRect l="-8" t="-50" r="8" b="50"/>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3" name="Caixa de Texto 22"/>
              <p:cNvSpPr txBox="1"/>
              <p:nvPr/>
            </p:nvSpPr>
            <p:spPr>
              <a:xfrm>
                <a:off x="1296924" y="1335976"/>
                <a:ext cx="3060065" cy="113538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acc>
                        <m:accPr>
                          <m:chr m:val="⃗"/>
                          <m:ctrlPr>
                            <a:rPr lang="en-US" altLang="pt-BR" sz="3600" i="1">
                              <a:latin typeface="Cambria Math" panose="02040503050406030204" pitchFamily="18" charset="0"/>
                              <a:cs typeface="Cambria Math" panose="02040503050406030204" pitchFamily="18" charset="0"/>
                            </a:rPr>
                          </m:ctrlPr>
                        </m:accPr>
                        <m:e>
                          <m:sSub>
                            <m:sSubPr>
                              <m:ctrlPr>
                                <a:rPr lang="en-US" altLang="pt-BR" sz="3600" i="1">
                                  <a:latin typeface="Cambria Math" panose="02040503050406030204" pitchFamily="18" charset="0"/>
                                  <a:cs typeface="Cambria Math" panose="02040503050406030204" pitchFamily="18" charset="0"/>
                                </a:rPr>
                              </m:ctrlPr>
                            </m:sSubPr>
                            <m:e>
                              <m:r>
                                <a:rPr lang="en-US" altLang="pt-BR" sz="3600" i="1">
                                  <a:latin typeface="Cambria Math" panose="02040503050406030204" pitchFamily="18" charset="0"/>
                                  <a:cs typeface="Cambria Math" panose="02040503050406030204" pitchFamily="18" charset="0"/>
                                </a:rPr>
                                <m:t>𝐽</m:t>
                              </m:r>
                            </m:e>
                            <m:sub>
                              <m:r>
                                <a:rPr lang="en-US" altLang="pt-BR" sz="3600" i="1">
                                  <a:latin typeface="Cambria Math" panose="02040503050406030204" pitchFamily="18" charset="0"/>
                                  <a:cs typeface="Cambria Math" panose="02040503050406030204" pitchFamily="18" charset="0"/>
                                </a:rPr>
                                <m:t>𝑝</m:t>
                              </m:r>
                            </m:sub>
                          </m:sSub>
                        </m:e>
                      </m:acc>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𝑞</m:t>
                      </m:r>
                      <m:sSub>
                        <m:sSubPr>
                          <m:ctrlPr>
                            <a:rPr lang="en-US" altLang="pt-BR" sz="3600" i="1">
                              <a:latin typeface="Cambria Math" panose="02040503050406030204" pitchFamily="18" charset="0"/>
                              <a:cs typeface="Cambria Math" panose="02040503050406030204" pitchFamily="18" charset="0"/>
                            </a:rPr>
                          </m:ctrlPr>
                        </m:sSubPr>
                        <m:e>
                          <m:r>
                            <a:rPr lang="en-US" altLang="pt-BR" sz="3600" i="1">
                              <a:latin typeface="Cambria Math" panose="02040503050406030204" pitchFamily="18" charset="0"/>
                              <a:cs typeface="Cambria Math" panose="02040503050406030204" pitchFamily="18" charset="0"/>
                            </a:rPr>
                            <m:t>𝐷</m:t>
                          </m:r>
                        </m:e>
                        <m:sub>
                          <m:r>
                            <a:rPr lang="en-US" altLang="pt-BR" sz="3600" i="1">
                              <a:latin typeface="Cambria Math" panose="02040503050406030204" pitchFamily="18" charset="0"/>
                              <a:cs typeface="Cambria Math" panose="02040503050406030204" pitchFamily="18" charset="0"/>
                            </a:rPr>
                            <m:t>𝑝</m:t>
                          </m:r>
                        </m:sub>
                      </m:sSub>
                      <m:f>
                        <m:fPr>
                          <m:ctrlPr>
                            <a:rPr lang="en-US" altLang="pt-BR" sz="3600" i="1">
                              <a:latin typeface="Cambria Math" panose="02040503050406030204" pitchFamily="18" charset="0"/>
                              <a:cs typeface="Cambria Math" panose="02040503050406030204" pitchFamily="18" charset="0"/>
                            </a:rPr>
                          </m:ctrlPr>
                        </m:fPr>
                        <m:num>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𝑝</m:t>
                          </m:r>
                        </m:num>
                        <m:den>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𝑥</m:t>
                          </m:r>
                        </m:den>
                      </m:f>
                      <m:r>
                        <a:rPr lang="en-US" altLang="pt-BR" sz="3600" i="1">
                          <a:latin typeface="Cambria Math" panose="02040503050406030204" pitchFamily="18" charset="0"/>
                          <a:cs typeface="Cambria Math" panose="02040503050406030204" pitchFamily="18" charset="0"/>
                        </a:rPr>
                        <m:t> </m:t>
                      </m:r>
                    </m:oMath>
                  </m:oMathPara>
                </a14:m>
                <a:endParaRPr lang="en-US" altLang="pt-BR" sz="4000" i="1">
                  <a:latin typeface="Cambria Math" panose="02040503050406030204" pitchFamily="18" charset="0"/>
                  <a:cs typeface="Cambria Math" panose="02040503050406030204" pitchFamily="18" charset="0"/>
                </a:endParaRPr>
              </a:p>
            </p:txBody>
          </p:sp>
        </mc:Choice>
        <mc:Fallback>
          <p:sp>
            <p:nvSpPr>
              <p:cNvPr id="23" name="Caixa de Texto 22"/>
              <p:cNvSpPr txBox="1">
                <a:spLocks noRot="1" noChangeAspect="1" noMove="1" noResize="1" noEditPoints="1" noAdjustHandles="1" noChangeArrowheads="1" noChangeShapeType="1" noTextEdit="1"/>
              </p:cNvSpPr>
              <p:nvPr/>
            </p:nvSpPr>
            <p:spPr>
              <a:xfrm>
                <a:off x="1296924" y="1335976"/>
                <a:ext cx="3060065" cy="1135380"/>
              </a:xfrm>
              <a:prstGeom prst="rect">
                <a:avLst/>
              </a:prstGeom>
              <a:blipFill rotWithShape="1">
                <a:blip r:embed="rId4"/>
                <a:stretch>
                  <a:fillRect l="-8" t="-50" r="-1424" b="5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a:off x="756388" y="2621072"/>
            <a:ext cx="3781530" cy="1719214"/>
            <a:chOff x="510383" y="3755032"/>
            <a:chExt cx="3781530" cy="1719214"/>
          </a:xfrm>
        </p:grpSpPr>
        <p:sp>
          <p:nvSpPr>
            <p:cNvPr id="4" name="Triângulo isósceles 3"/>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5" name="Conector Reto 4"/>
            <p:cNvCxnSpPr>
              <a:stCxn id="4"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a:endCxn id="34" idx="0"/>
            </p:cNvCxnSpPr>
            <p:nvPr/>
          </p:nvCxnSpPr>
          <p:spPr>
            <a:xfrm>
              <a:off x="2026508" y="4362611"/>
              <a:ext cx="847504" cy="247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2484748" y="5005170"/>
              <a:ext cx="288324" cy="46166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9" name="CaixaDeTexto 8"/>
            <p:cNvSpPr txBox="1"/>
            <p:nvPr/>
          </p:nvSpPr>
          <p:spPr>
            <a:xfrm>
              <a:off x="2504301" y="4229899"/>
              <a:ext cx="288324" cy="46166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0" name="CaixaDeTexto 9"/>
            <p:cNvSpPr txBox="1"/>
            <p:nvPr/>
          </p:nvSpPr>
          <p:spPr>
            <a:xfrm>
              <a:off x="3775529" y="4341767"/>
              <a:ext cx="510076"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endParaRPr lang="pt-BR" sz="2400" dirty="0">
                <a:latin typeface="Comic Sans MS" panose="030F0702030302020204" pitchFamily="66" charset="0"/>
              </a:endParaRPr>
            </a:p>
          </p:txBody>
        </p:sp>
        <p:cxnSp>
          <p:nvCxnSpPr>
            <p:cNvPr id="13" name="Conector de Seta Reta 12"/>
            <p:cNvCxnSpPr/>
            <p:nvPr/>
          </p:nvCxnSpPr>
          <p:spPr>
            <a:xfrm>
              <a:off x="716147" y="4230006"/>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510383" y="3755032"/>
              <a:ext cx="411528"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grpSp>
      <p:grpSp>
        <p:nvGrpSpPr>
          <p:cNvPr id="15" name="Grupo 14"/>
          <p:cNvGrpSpPr/>
          <p:nvPr/>
        </p:nvGrpSpPr>
        <p:grpSpPr>
          <a:xfrm>
            <a:off x="1105416" y="3092420"/>
            <a:ext cx="1381894" cy="255373"/>
            <a:chOff x="4112743" y="3509451"/>
            <a:chExt cx="1381894" cy="255373"/>
          </a:xfrm>
        </p:grpSpPr>
        <p:cxnSp>
          <p:nvCxnSpPr>
            <p:cNvPr id="16" name="Conector Reto 1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grpSp>
        <p:nvGrpSpPr>
          <p:cNvPr id="18" name="Grupo 17"/>
          <p:cNvGrpSpPr/>
          <p:nvPr/>
        </p:nvGrpSpPr>
        <p:grpSpPr>
          <a:xfrm>
            <a:off x="2880052" y="2205276"/>
            <a:ext cx="1381894" cy="255373"/>
            <a:chOff x="4112743" y="3509451"/>
            <a:chExt cx="1381894" cy="255373"/>
          </a:xfrm>
        </p:grpSpPr>
        <p:cxnSp>
          <p:nvCxnSpPr>
            <p:cNvPr id="19" name="Conector Reto 1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tângulo 1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21" name="Forma livre 20"/>
          <p:cNvSpPr/>
          <p:nvPr/>
        </p:nvSpPr>
        <p:spPr>
          <a:xfrm>
            <a:off x="4216642" y="2337144"/>
            <a:ext cx="453081" cy="1315283"/>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22" name="Forma livre 21"/>
          <p:cNvSpPr/>
          <p:nvPr/>
        </p:nvSpPr>
        <p:spPr>
          <a:xfrm>
            <a:off x="2511410" y="2328906"/>
            <a:ext cx="387178" cy="906162"/>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23" name="Conector Reto 22"/>
          <p:cNvCxnSpPr/>
          <p:nvPr/>
        </p:nvCxnSpPr>
        <p:spPr>
          <a:xfrm>
            <a:off x="2273800" y="4097698"/>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a:off x="2156273" y="4774133"/>
            <a:ext cx="25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DeTexto 24"/>
          <p:cNvSpPr txBox="1"/>
          <p:nvPr/>
        </p:nvSpPr>
        <p:spPr>
          <a:xfrm>
            <a:off x="3360218" y="1780518"/>
            <a:ext cx="50366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6" name="CaixaDeTexto 25"/>
          <p:cNvSpPr txBox="1"/>
          <p:nvPr/>
        </p:nvSpPr>
        <p:spPr>
          <a:xfrm>
            <a:off x="1520381" y="2621073"/>
            <a:ext cx="47160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cxnSp>
        <p:nvCxnSpPr>
          <p:cNvPr id="27" name="Conector de Seta Reta 26"/>
          <p:cNvCxnSpPr/>
          <p:nvPr/>
        </p:nvCxnSpPr>
        <p:spPr>
          <a:xfrm>
            <a:off x="3316294" y="259549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8" name="CaixaDeTexto 27"/>
          <p:cNvSpPr txBox="1"/>
          <p:nvPr/>
        </p:nvSpPr>
        <p:spPr>
          <a:xfrm>
            <a:off x="3737699" y="2447439"/>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9" name="CaixaDeTexto 28"/>
          <p:cNvSpPr txBox="1"/>
          <p:nvPr/>
        </p:nvSpPr>
        <p:spPr>
          <a:xfrm>
            <a:off x="490734" y="3000290"/>
            <a:ext cx="550151"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in</a:t>
            </a:r>
            <a:endParaRPr lang="pt-BR" sz="2400" dirty="0">
              <a:latin typeface="Comic Sans MS" panose="030F0702030302020204" pitchFamily="66" charset="0"/>
            </a:endParaRPr>
          </a:p>
        </p:txBody>
      </p:sp>
      <p:sp>
        <p:nvSpPr>
          <p:cNvPr id="30" name="Forma livre 29"/>
          <p:cNvSpPr/>
          <p:nvPr/>
        </p:nvSpPr>
        <p:spPr>
          <a:xfrm>
            <a:off x="2487085" y="3736881"/>
            <a:ext cx="1566726" cy="1045044"/>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31" name="Forma livre 30"/>
          <p:cNvSpPr/>
          <p:nvPr/>
        </p:nvSpPr>
        <p:spPr>
          <a:xfrm>
            <a:off x="756388" y="3308661"/>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34" name="Elipse 33"/>
          <p:cNvSpPr/>
          <p:nvPr/>
        </p:nvSpPr>
        <p:spPr>
          <a:xfrm>
            <a:off x="2969585" y="3231122"/>
            <a:ext cx="300863" cy="444554"/>
          </a:xfrm>
          <a:prstGeom prst="ellipse">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33" name="Conector de Seta Reta 32"/>
          <p:cNvCxnSpPr/>
          <p:nvPr/>
        </p:nvCxnSpPr>
        <p:spPr>
          <a:xfrm>
            <a:off x="3107522" y="3316144"/>
            <a:ext cx="8814" cy="2491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7" name="CaixaDeTexto 36"/>
          <p:cNvSpPr txBox="1"/>
          <p:nvPr/>
        </p:nvSpPr>
        <p:spPr>
          <a:xfrm>
            <a:off x="3198251" y="3451128"/>
            <a:ext cx="420130" cy="461665"/>
          </a:xfrm>
          <a:prstGeom prst="rect">
            <a:avLst/>
          </a:prstGeom>
          <a:noFill/>
        </p:spPr>
        <p:txBody>
          <a:bodyPr wrap="square" rtlCol="0">
            <a:spAutoFit/>
          </a:bodyPr>
          <a:lstStyle/>
          <a:p>
            <a:r>
              <a:rPr lang="pt-BR" sz="2400" dirty="0" smtClean="0">
                <a:latin typeface="Comic Sans MS" panose="030F0702030302020204" pitchFamily="66" charset="0"/>
              </a:rPr>
              <a:t>i-</a:t>
            </a:r>
            <a:endParaRPr lang="pt-BR" sz="2400" dirty="0">
              <a:latin typeface="Comic Sans MS" panose="030F0702030302020204" pitchFamily="66" charset="0"/>
            </a:endParaRPr>
          </a:p>
        </p:txBody>
      </p:sp>
      <p:sp>
        <p:nvSpPr>
          <p:cNvPr id="39" name="Espaço Reservado para Conteúdo 2"/>
          <p:cNvSpPr txBox="1"/>
          <p:nvPr/>
        </p:nvSpPr>
        <p:spPr>
          <a:xfrm>
            <a:off x="5093970" y="875665"/>
            <a:ext cx="6901815" cy="555307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sz="3200" b="1" dirty="0" smtClean="0">
                <a:solidFill>
                  <a:srgbClr val="C00000"/>
                </a:solidFill>
                <a:latin typeface="Comic Sans MS" panose="030F0702030302020204" pitchFamily="66" charset="0"/>
                <a:cs typeface="Comic Sans MS" panose="030F0702030302020204" pitchFamily="66" charset="0"/>
              </a:rPr>
              <a:t>Exemplo</a:t>
            </a:r>
            <a:r>
              <a:rPr lang="pt-BR" sz="3200" dirty="0" smtClean="0">
                <a:latin typeface="Comic Sans MS" panose="030F0702030302020204" pitchFamily="66" charset="0"/>
                <a:cs typeface="Comic Sans MS" panose="030F0702030302020204" pitchFamily="66" charset="0"/>
              </a:rPr>
              <a:t>: i</a:t>
            </a:r>
            <a:r>
              <a:rPr lang="pt-BR" sz="3200" baseline="-25000" dirty="0" smtClean="0">
                <a:latin typeface="Comic Sans MS" panose="030F0702030302020204" pitchFamily="66" charset="0"/>
                <a:cs typeface="Comic Sans MS" panose="030F0702030302020204" pitchFamily="66" charset="0"/>
              </a:rPr>
              <a:t>+</a:t>
            </a:r>
            <a:r>
              <a:rPr lang="pt-BR" sz="3200" dirty="0" smtClean="0">
                <a:latin typeface="Comic Sans MS" panose="030F0702030302020204" pitchFamily="66" charset="0"/>
                <a:cs typeface="Comic Sans MS" panose="030F0702030302020204" pitchFamily="66" charset="0"/>
              </a:rPr>
              <a:t> = i</a:t>
            </a:r>
            <a:r>
              <a:rPr lang="pt-BR" sz="3200" baseline="-25000" dirty="0" smtClean="0">
                <a:latin typeface="Comic Sans MS" panose="030F0702030302020204" pitchFamily="66" charset="0"/>
                <a:cs typeface="Comic Sans MS" panose="030F0702030302020204" pitchFamily="66" charset="0"/>
              </a:rPr>
              <a:t>-</a:t>
            </a:r>
            <a:r>
              <a:rPr lang="pt-BR" sz="3200" dirty="0" smtClean="0">
                <a:latin typeface="Arial" panose="020B0604020202020204" pitchFamily="34" charset="0"/>
                <a:cs typeface="Arial" panose="020B0604020202020204" pitchFamily="34" charset="0"/>
              </a:rPr>
              <a:t>≠</a:t>
            </a:r>
            <a:r>
              <a:rPr lang="pt-BR" sz="3200" dirty="0" smtClean="0">
                <a:latin typeface="Comic Sans MS" panose="030F0702030302020204" pitchFamily="66" charset="0"/>
                <a:cs typeface="Comic Sans MS" panose="030F0702030302020204" pitchFamily="66" charset="0"/>
              </a:rPr>
              <a:t> 0</a:t>
            </a:r>
            <a:endParaRPr lang="pt-BR" sz="3200" dirty="0" smtClean="0">
              <a:latin typeface="Comic Sans MS" panose="030F0702030302020204" pitchFamily="66" charset="0"/>
              <a:cs typeface="Comic Sans MS" panose="030F0702030302020204" pitchFamily="66" charset="0"/>
            </a:endParaRPr>
          </a:p>
          <a:p>
            <a:pPr marL="271780" indent="-271780"/>
            <a:r>
              <a:rPr lang="pt-BR" dirty="0" smtClean="0">
                <a:latin typeface="Comic Sans MS" panose="030F0702030302020204" pitchFamily="66" charset="0"/>
                <a:cs typeface="Comic Sans MS" panose="030F0702030302020204" pitchFamily="66" charset="0"/>
              </a:rPr>
              <a:t>A figura mostra o esquemático que representa o problema, onde a corrente de entrada do amplificador é modelada por uma fonte de corrente</a:t>
            </a:r>
            <a:endParaRPr lang="pt-BR" dirty="0" smtClean="0">
              <a:latin typeface="Comic Sans MS" panose="030F0702030302020204" pitchFamily="66" charset="0"/>
              <a:cs typeface="Comic Sans MS" panose="030F0702030302020204" pitchFamily="66" charset="0"/>
            </a:endParaRPr>
          </a:p>
          <a:p>
            <a:pPr marL="271780" indent="-271780"/>
            <a:r>
              <a:rPr lang="pt-BR" dirty="0" smtClean="0">
                <a:latin typeface="Comic Sans MS" panose="030F0702030302020204" pitchFamily="66" charset="0"/>
                <a:cs typeface="Comic Sans MS" panose="030F0702030302020204" pitchFamily="66" charset="0"/>
              </a:rPr>
              <a:t>Agora temos um circuito com duas fontes de entrada (</a:t>
            </a:r>
            <a:r>
              <a:rPr lang="pt-BR" dirty="0" err="1" smtClean="0">
                <a:latin typeface="Comic Sans MS" panose="030F0702030302020204" pitchFamily="66" charset="0"/>
                <a:cs typeface="Comic Sans MS" panose="030F0702030302020204" pitchFamily="66" charset="0"/>
              </a:rPr>
              <a:t>V</a:t>
            </a:r>
            <a:r>
              <a:rPr lang="pt-BR" baseline="-25000" dirty="0" err="1" smtClean="0">
                <a:latin typeface="Comic Sans MS" panose="030F0702030302020204" pitchFamily="66" charset="0"/>
                <a:cs typeface="Comic Sans MS" panose="030F0702030302020204" pitchFamily="66" charset="0"/>
              </a:rPr>
              <a:t>in</a:t>
            </a:r>
            <a:r>
              <a:rPr lang="pt-BR" dirty="0" smtClean="0">
                <a:latin typeface="Comic Sans MS" panose="030F0702030302020204" pitchFamily="66" charset="0"/>
                <a:cs typeface="Comic Sans MS" panose="030F0702030302020204" pitchFamily="66" charset="0"/>
              </a:rPr>
              <a:t> e i-)</a:t>
            </a:r>
            <a:endParaRPr lang="pt-BR" dirty="0" smtClean="0">
              <a:latin typeface="Comic Sans MS" panose="030F0702030302020204" pitchFamily="66" charset="0"/>
              <a:cs typeface="Comic Sans MS" panose="030F0702030302020204" pitchFamily="66" charset="0"/>
            </a:endParaRPr>
          </a:p>
          <a:p>
            <a:pPr marL="271780" indent="-271780"/>
            <a:r>
              <a:rPr lang="pt-BR" dirty="0" smtClean="0">
                <a:latin typeface="Comic Sans MS" panose="030F0702030302020204" pitchFamily="66" charset="0"/>
                <a:cs typeface="Comic Sans MS" panose="030F0702030302020204" pitchFamily="66" charset="0"/>
              </a:rPr>
              <a:t>A forma mais simples para solução é usando superposição</a:t>
            </a:r>
            <a:endParaRPr lang="pt-BR" dirty="0" smtClean="0">
              <a:latin typeface="Comic Sans MS" panose="030F0702030302020204" pitchFamily="66" charset="0"/>
              <a:cs typeface="Comic Sans MS" panose="030F0702030302020204" pitchFamily="66" charset="0"/>
            </a:endParaRPr>
          </a:p>
          <a:p>
            <a:pPr marL="271780" indent="-271780"/>
            <a:r>
              <a:rPr lang="pt-BR" dirty="0" smtClean="0">
                <a:latin typeface="Comic Sans MS" panose="030F0702030302020204" pitchFamily="66" charset="0"/>
                <a:cs typeface="Comic Sans MS" panose="030F0702030302020204" pitchFamily="66" charset="0"/>
              </a:rPr>
              <a:t>Neste caso resolvemos o problema só para entrada </a:t>
            </a:r>
            <a:r>
              <a:rPr lang="pt-BR" dirty="0" err="1" smtClean="0">
                <a:latin typeface="Comic Sans MS" panose="030F0702030302020204" pitchFamily="66" charset="0"/>
                <a:cs typeface="Comic Sans MS" panose="030F0702030302020204" pitchFamily="66" charset="0"/>
              </a:rPr>
              <a:t>V</a:t>
            </a:r>
            <a:r>
              <a:rPr lang="pt-BR" baseline="-25000" dirty="0" err="1" smtClean="0">
                <a:latin typeface="Comic Sans MS" panose="030F0702030302020204" pitchFamily="66" charset="0"/>
                <a:cs typeface="Comic Sans MS" panose="030F0702030302020204" pitchFamily="66" charset="0"/>
              </a:rPr>
              <a:t>in</a:t>
            </a:r>
            <a:r>
              <a:rPr lang="pt-BR" dirty="0" smtClean="0">
                <a:latin typeface="Comic Sans MS" panose="030F0702030302020204" pitchFamily="66" charset="0"/>
                <a:cs typeface="Comic Sans MS" panose="030F0702030302020204" pitchFamily="66" charset="0"/>
              </a:rPr>
              <a:t> e só para i-, então somamos os resultados</a:t>
            </a:r>
            <a:endParaRPr lang="pt-BR" dirty="0" smtClean="0">
              <a:latin typeface="Comic Sans MS" panose="030F0702030302020204" pitchFamily="66" charset="0"/>
              <a:cs typeface="Comic Sans MS" panose="030F0702030302020204" pitchFamily="66" charset="0"/>
            </a:endParaRPr>
          </a:p>
        </p:txBody>
      </p:sp>
      <p:sp>
        <p:nvSpPr>
          <p:cNvPr id="40" name="Forma livre 39"/>
          <p:cNvSpPr/>
          <p:nvPr/>
        </p:nvSpPr>
        <p:spPr>
          <a:xfrm>
            <a:off x="2899742" y="1807435"/>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none"/>
            <a:tailEnd type="triangl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41" name="Forma livre 40"/>
          <p:cNvSpPr/>
          <p:nvPr/>
        </p:nvSpPr>
        <p:spPr>
          <a:xfrm>
            <a:off x="1119124" y="2584917"/>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triangle" w="lg" len="med"/>
            <a:tailEnd type="non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 name="Caixa de Texto 6"/>
          <p:cNvSpPr txBox="1"/>
          <p:nvPr/>
        </p:nvSpPr>
        <p:spPr>
          <a:xfrm>
            <a:off x="309245" y="3440430"/>
            <a:ext cx="11149330" cy="2707005"/>
          </a:xfrm>
          <a:prstGeom prst="rect">
            <a:avLst/>
          </a:prstGeom>
          <a:noFill/>
        </p:spPr>
        <p:txBody>
          <a:bodyPr wrap="square" rtlCol="0" anchor="t">
            <a:spAutoFit/>
          </a:bodyPr>
          <a:lstStyle/>
          <a:p>
            <a:pPr marL="714375" indent="-714375" algn="l" fontAlgn="auto">
              <a:spcBef>
                <a:spcPts val="1200"/>
              </a:spcBef>
              <a:spcAft>
                <a:spcPts val="600"/>
              </a:spcAft>
            </a:pPr>
            <a:r>
              <a:rPr lang="pt-BR" altLang="en-US" sz="3200" b="1" i="1" dirty="0" smtClean="0">
                <a:solidFill>
                  <a:schemeClr val="tx1"/>
                </a:solidFill>
                <a:latin typeface="Cambria" panose="02040503050406030204" charset="0"/>
                <a:cs typeface="Cambria" panose="02040503050406030204" charset="0"/>
                <a:sym typeface="+mn-ea"/>
              </a:rPr>
              <a:t>D</a:t>
            </a:r>
            <a:r>
              <a:rPr lang="pt-BR" altLang="en-US" sz="3200" b="1" i="1" baseline="-25000" dirty="0" smtClean="0">
                <a:solidFill>
                  <a:schemeClr val="tx1"/>
                </a:solidFill>
                <a:latin typeface="Cambria" panose="02040503050406030204" charset="0"/>
                <a:cs typeface="Cambria" panose="02040503050406030204" charset="0"/>
                <a:sym typeface="+mn-ea"/>
              </a:rPr>
              <a:t>n</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depende da velocidade térmica dos portadores</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marL="744855" indent="-744855" algn="l" fontAlgn="auto">
              <a:spcAft>
                <a:spcPts val="600"/>
              </a:spcAft>
            </a:pPr>
            <a:r>
              <a:rPr lang="pt-BR" altLang="en-US" sz="3200" b="1" i="1" dirty="0" smtClean="0">
                <a:solidFill>
                  <a:schemeClr val="tx1"/>
                </a:solidFill>
                <a:latin typeface="Symbol" panose="05050102010706020507" charset="0"/>
                <a:cs typeface="Symbol" panose="05050102010706020507" charset="0"/>
                <a:sym typeface="+mn-ea"/>
              </a:rPr>
              <a:t>m</a:t>
            </a:r>
            <a:r>
              <a:rPr lang="pt-BR" altLang="en-US" sz="3200" b="1" i="1" baseline="-25000" dirty="0" smtClean="0">
                <a:solidFill>
                  <a:schemeClr val="tx1"/>
                </a:solidFill>
                <a:latin typeface="Cambria" panose="02040503050406030204" charset="0"/>
                <a:cs typeface="Cambria" panose="02040503050406030204" charset="0"/>
                <a:sym typeface="+mn-ea"/>
              </a:rPr>
              <a:t>n</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mobilidade dos elétrons depende do intervalo entre colisões dos elétrons com a rede, que, por sua vez, depende também da velocidade témica</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12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velocidade térmica: depende de </a:t>
            </a:r>
            <a:r>
              <a:rPr lang="pt-BR" altLang="en-US" sz="3200" b="1" i="1" dirty="0" smtClean="0">
                <a:solidFill>
                  <a:schemeClr val="tx1"/>
                </a:solidFill>
                <a:latin typeface="Cambria" panose="02040503050406030204" charset="0"/>
                <a:cs typeface="Cambria" panose="02040503050406030204" charset="0"/>
                <a:sym typeface="+mn-ea"/>
              </a:rPr>
              <a:t>kT/q</a:t>
            </a:r>
            <a:endParaRPr lang="pt-BR" altLang="en-US" sz="3200" b="1" i="1" dirty="0" smtClean="0">
              <a:solidFill>
                <a:schemeClr val="tx1"/>
              </a:solidFill>
              <a:latin typeface="Cambria" panose="02040503050406030204" charset="0"/>
              <a:cs typeface="Cambria" panose="02040503050406030204" charset="0"/>
              <a:sym typeface="+mn-ea"/>
            </a:endParaRPr>
          </a:p>
        </p:txBody>
      </p:sp>
      <mc:AlternateContent xmlns:mc="http://schemas.openxmlformats.org/markup-compatibility/2006">
        <mc:Choice xmlns:a14="http://schemas.microsoft.com/office/drawing/2010/main" Requires="a14">
          <p:sp>
            <p:nvSpPr>
              <p:cNvPr id="4" name="Caixa de Texto 3"/>
              <p:cNvSpPr txBox="1"/>
              <p:nvPr/>
            </p:nvSpPr>
            <p:spPr>
              <a:xfrm>
                <a:off x="3681984" y="1490916"/>
                <a:ext cx="4928870" cy="1420495"/>
              </a:xfrm>
              <a:prstGeom prst="rect">
                <a:avLst/>
              </a:prstGeom>
              <a:noFill/>
              <a:ln w="38100">
                <a:solidFill>
                  <a:srgbClr val="FFFF00"/>
                </a:solidFill>
              </a:ln>
            </p:spPr>
            <p:txBody>
              <a:bodyPr wrap="none" rtlCol="0" anchor="t">
                <a:spAutoFit/>
              </a:bodyPr>
              <a:lstStyle/>
              <a:p>
                <a:pPr algn="l"/>
                <a14:m>
                  <m:oMathPara xmlns:m="http://schemas.openxmlformats.org/officeDocument/2006/math">
                    <m:oMathParaPr>
                      <m:jc m:val="centerGroup"/>
                    </m:oMathParaPr>
                    <m:oMath xmlns:m="http://schemas.openxmlformats.org/officeDocument/2006/math">
                      <m:f>
                        <m:fPr>
                          <m:ctrlPr>
                            <a:rPr lang="en-US" altLang="pt-BR" sz="4000" i="1">
                              <a:latin typeface="Cambria Math" panose="02040503050406030204" pitchFamily="18" charset="0"/>
                              <a:cs typeface="Cambria Math" panose="02040503050406030204" pitchFamily="18" charset="0"/>
                            </a:rPr>
                          </m:ctrlPr>
                        </m:fPr>
                        <m:num>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𝐷</m:t>
                              </m:r>
                            </m:e>
                            <m:sub>
                              <m:r>
                                <a:rPr lang="en-US" altLang="pt-BR" sz="4000" i="1">
                                  <a:latin typeface="Cambria Math" panose="02040503050406030204" pitchFamily="18" charset="0"/>
                                  <a:cs typeface="Cambria Math" panose="02040503050406030204" pitchFamily="18" charset="0"/>
                                </a:rPr>
                                <m:t>𝑛</m:t>
                              </m:r>
                            </m:sub>
                          </m:sSub>
                        </m:num>
                        <m:den>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𝜇</m:t>
                              </m:r>
                            </m:e>
                            <m:sub>
                              <m:r>
                                <a:rPr lang="en-US" altLang="pt-BR" sz="4000" i="1">
                                  <a:latin typeface="Cambria Math" panose="02040503050406030204" pitchFamily="18" charset="0"/>
                                  <a:cs typeface="Cambria Math" panose="02040503050406030204" pitchFamily="18" charset="0"/>
                                </a:rPr>
                                <m:t>𝑛</m:t>
                              </m:r>
                            </m:sub>
                          </m:sSub>
                        </m:den>
                      </m:f>
                      <m:r>
                        <a:rPr lang="en-US" altLang="pt-BR" sz="4000" i="1">
                          <a:latin typeface="Cambria Math" panose="02040503050406030204" pitchFamily="18" charset="0"/>
                          <a:cs typeface="Cambria Math" panose="02040503050406030204" pitchFamily="18" charset="0"/>
                        </a:rPr>
                        <m:t>=</m:t>
                      </m:r>
                      <m:f>
                        <m:fPr>
                          <m:ctrlPr>
                            <a:rPr lang="en-US" altLang="pt-BR" sz="4000" i="1">
                              <a:latin typeface="Cambria Math" panose="02040503050406030204" pitchFamily="18" charset="0"/>
                              <a:cs typeface="Cambria Math" panose="02040503050406030204" pitchFamily="18" charset="0"/>
                            </a:rPr>
                          </m:ctrlPr>
                        </m:fPr>
                        <m:num>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𝐷</m:t>
                              </m:r>
                            </m:e>
                            <m:sub>
                              <m:r>
                                <a:rPr lang="en-US" altLang="pt-BR" sz="4000" i="1">
                                  <a:latin typeface="Cambria Math" panose="02040503050406030204" pitchFamily="18" charset="0"/>
                                  <a:cs typeface="Cambria Math" panose="02040503050406030204" pitchFamily="18" charset="0"/>
                                </a:rPr>
                                <m:t>𝑝</m:t>
                              </m:r>
                            </m:sub>
                          </m:sSub>
                        </m:num>
                        <m:den>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𝜇</m:t>
                              </m:r>
                            </m:e>
                            <m:sub>
                              <m:r>
                                <a:rPr lang="en-US" altLang="pt-BR" sz="4000" i="1">
                                  <a:latin typeface="Cambria Math" panose="02040503050406030204" pitchFamily="18" charset="0"/>
                                  <a:cs typeface="Cambria Math" panose="02040503050406030204" pitchFamily="18" charset="0"/>
                                </a:rPr>
                                <m:t>𝑝</m:t>
                              </m:r>
                            </m:sub>
                          </m:sSub>
                        </m:den>
                      </m:f>
                      <m:r>
                        <a:rPr lang="en-US" altLang="pt-BR" sz="4000" i="1">
                          <a:latin typeface="Cambria Math" panose="02040503050406030204" pitchFamily="18" charset="0"/>
                          <a:cs typeface="Cambria Math" panose="02040503050406030204" pitchFamily="18" charset="0"/>
                        </a:rPr>
                        <m:t>=</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𝑈</m:t>
                          </m:r>
                        </m:e>
                        <m:sub>
                          <m:r>
                            <a:rPr lang="en-US" altLang="pt-BR" sz="4000" i="1">
                              <a:latin typeface="Cambria Math" panose="02040503050406030204" pitchFamily="18" charset="0"/>
                              <a:cs typeface="Cambria Math" panose="02040503050406030204" pitchFamily="18" charset="0"/>
                            </a:rPr>
                            <m:t>𝑇</m:t>
                          </m:r>
                        </m:sub>
                      </m:sSub>
                      <m:r>
                        <a:rPr lang="en-US" altLang="pt-BR" sz="4000" i="1">
                          <a:latin typeface="Cambria Math" panose="02040503050406030204" pitchFamily="18" charset="0"/>
                          <a:cs typeface="Cambria Math" panose="02040503050406030204" pitchFamily="18" charset="0"/>
                        </a:rPr>
                        <m:t>=</m:t>
                      </m:r>
                      <m:f>
                        <m:fPr>
                          <m:ctrlPr>
                            <a:rPr lang="en-US" altLang="pt-BR" sz="4000" i="1">
                              <a:latin typeface="Cambria Math" panose="02040503050406030204" pitchFamily="18" charset="0"/>
                              <a:cs typeface="Cambria Math" panose="02040503050406030204" pitchFamily="18" charset="0"/>
                            </a:rPr>
                          </m:ctrlPr>
                        </m:fPr>
                        <m:num>
                          <m:r>
                            <a:rPr lang="en-US" altLang="pt-BR" sz="4000" i="1">
                              <a:latin typeface="Cambria Math" panose="02040503050406030204" pitchFamily="18" charset="0"/>
                              <a:cs typeface="Cambria Math" panose="02040503050406030204" pitchFamily="18" charset="0"/>
                            </a:rPr>
                            <m:t>𝑘𝑇</m:t>
                          </m:r>
                        </m:num>
                        <m:den>
                          <m:r>
                            <a:rPr lang="en-US" altLang="pt-BR" sz="4000" i="1">
                              <a:latin typeface="Cambria Math" panose="02040503050406030204" pitchFamily="18" charset="0"/>
                              <a:cs typeface="Cambria Math" panose="02040503050406030204" pitchFamily="18" charset="0"/>
                            </a:rPr>
                            <m:t>𝑞</m:t>
                          </m:r>
                        </m:den>
                      </m:f>
                      <m:r>
                        <a:rPr lang="en-US" altLang="pt-BR" sz="4000" i="1">
                          <a:latin typeface="Cambria Math" panose="02040503050406030204" pitchFamily="18" charset="0"/>
                          <a:cs typeface="Cambria Math" panose="02040503050406030204" pitchFamily="18" charset="0"/>
                        </a:rPr>
                        <m:t> </m:t>
                      </m:r>
                    </m:oMath>
                  </m:oMathPara>
                </a14:m>
                <a:endParaRPr lang="en-US" altLang="pt-BR" sz="4000" i="1">
                  <a:latin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3681984" y="1490916"/>
                <a:ext cx="4928870" cy="1420495"/>
              </a:xfrm>
              <a:prstGeom prst="rect">
                <a:avLst/>
              </a:prstGeom>
              <a:blipFill rotWithShape="1">
                <a:blip r:embed="rId1"/>
                <a:stretch>
                  <a:fillRect l="-392" t="-1381" r="-381" b="-1301"/>
                </a:stretch>
              </a:blipFill>
              <a:ln w="38100">
                <a:solidFill>
                  <a:srgbClr val="FFFF00"/>
                </a:solidFill>
              </a:ln>
            </p:spPr>
            <p:txBody>
              <a:bodyPr/>
              <a:lstStyle/>
              <a:p>
                <a:r>
                  <a:rPr lang="pt-BR" altLang="en-US">
                    <a:noFill/>
                  </a:rPr>
                  <a:t> </a:t>
                </a:r>
              </a:p>
            </p:txBody>
          </p:sp>
        </mc:Fallback>
      </mc:AlternateContent>
      <p:sp>
        <p:nvSpPr>
          <p:cNvPr id="6" name="Caixa de Texto 5"/>
          <p:cNvSpPr txBox="1"/>
          <p:nvPr/>
        </p:nvSpPr>
        <p:spPr>
          <a:xfrm>
            <a:off x="793115" y="459105"/>
            <a:ext cx="11149330" cy="706755"/>
          </a:xfrm>
          <a:prstGeom prst="rect">
            <a:avLst/>
          </a:prstGeom>
          <a:noFill/>
        </p:spPr>
        <p:txBody>
          <a:bodyPr wrap="square" rtlCol="0" anchor="t">
            <a:spAutoFit/>
          </a:bodyPr>
          <a:lstStyle/>
          <a:p>
            <a:pPr algn="ctr" fontAlgn="auto">
              <a:spcAft>
                <a:spcPts val="600"/>
              </a:spcAft>
            </a:pPr>
            <a:r>
              <a:rPr lang="pt-BR" altLang="en-US" sz="4000" b="1" dirty="0" smtClean="0">
                <a:solidFill>
                  <a:srgbClr val="C00000"/>
                </a:solidFill>
                <a:latin typeface="Comic Sans MS" panose="030F0702030302020204" pitchFamily="66" charset="0"/>
                <a:cs typeface="Comic Sans MS" panose="030F0702030302020204" pitchFamily="66" charset="0"/>
                <a:sym typeface="+mn-ea"/>
              </a:rPr>
              <a:t>Relação de Einstein</a:t>
            </a:r>
            <a:endParaRPr lang="pt-BR" altLang="en-US" sz="4000" b="1" dirty="0" smtClean="0">
              <a:solidFill>
                <a:srgbClr val="C00000"/>
              </a:solidFill>
              <a:latin typeface="Comic Sans MS" panose="030F0702030302020204" pitchFamily="66"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660574" y="482562"/>
            <a:ext cx="10871292" cy="583565"/>
          </a:xfrm>
          <a:prstGeom prst="rect">
            <a:avLst/>
          </a:prstGeom>
          <a:noFill/>
        </p:spPr>
        <p:txBody>
          <a:bodyPr wrap="square" rtlCol="0">
            <a:spAutoFit/>
          </a:bodyPr>
          <a:lstStyle/>
          <a:p>
            <a:r>
              <a:rPr lang="pt-BR" sz="3200" dirty="0" smtClean="0">
                <a:latin typeface="Comic Sans MS" panose="030F0702030302020204" pitchFamily="66" charset="0"/>
              </a:rPr>
              <a:t>Diagramas de bandas de energia do</a:t>
            </a:r>
            <a:r>
              <a:rPr lang="pt-BR" sz="2800" dirty="0" smtClean="0">
                <a:latin typeface="Comic Sans MS" panose="030F0702030302020204" pitchFamily="66" charset="0"/>
              </a:rPr>
              <a:t> </a:t>
            </a:r>
            <a:r>
              <a:rPr lang="pt-BR" sz="3200" b="1" dirty="0" smtClean="0">
                <a:solidFill>
                  <a:srgbClr val="C00000"/>
                </a:solidFill>
                <a:latin typeface="Comic Sans MS" panose="030F0702030302020204" pitchFamily="66" charset="0"/>
              </a:rPr>
              <a:t>Si tipo N</a:t>
            </a:r>
            <a:endParaRPr lang="pt-BR" sz="3200" b="1" dirty="0" smtClean="0">
              <a:solidFill>
                <a:srgbClr val="C00000"/>
              </a:solidFill>
              <a:latin typeface="Comic Sans MS" panose="030F0702030302020204" pitchFamily="66" charset="0"/>
            </a:endParaRPr>
          </a:p>
        </p:txBody>
      </p:sp>
      <p:cxnSp>
        <p:nvCxnSpPr>
          <p:cNvPr id="5" name="Conector Reto 4"/>
          <p:cNvCxnSpPr/>
          <p:nvPr/>
        </p:nvCxnSpPr>
        <p:spPr>
          <a:xfrm flipV="1">
            <a:off x="1038225" y="300990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962025" y="475297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038225" y="387667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638175" y="2809786"/>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962025" y="4343340"/>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1038225" y="3472121"/>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2657475" y="3069620"/>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2657475" y="3996513"/>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962025" y="347212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3971925" y="3091240"/>
            <a:ext cx="609601" cy="400110"/>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3781425" y="349135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3876676" y="3453072"/>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mc:AlternateContent xmlns:mc="http://schemas.openxmlformats.org/markup-compatibility/2006">
        <mc:Choice xmlns:a14="http://schemas.microsoft.com/office/drawing/2010/main" Requires="a14">
          <p:sp>
            <p:nvSpPr>
              <p:cNvPr id="20" name="CaixaDeTexto 19"/>
              <p:cNvSpPr txBox="1"/>
              <p:nvPr/>
            </p:nvSpPr>
            <p:spPr>
              <a:xfrm>
                <a:off x="6434676" y="1271461"/>
                <a:ext cx="3546475" cy="902335"/>
              </a:xfrm>
              <a:prstGeom prst="rect">
                <a:avLst/>
              </a:prstGeom>
              <a:noFill/>
            </p:spPr>
            <p:txBody>
              <a:bodyPr wrap="none" rtlCol="0">
                <a:spAutoFit/>
              </a:bodyPr>
              <a:lstStyle/>
              <a:p>
                <a14:m>
                  <m:oMathPara xmlns:m="http://schemas.openxmlformats.org/officeDocument/2006/math">
                    <m:oMathParaPr>
                      <m:jc m:val="centerGroup"/>
                    </m:oMathParaPr>
                    <m:oMath xmlns:m="http://schemas.openxmlformats.org/officeDocument/2006/math">
                      <m:r>
                        <a:rPr lang="pt-BR" sz="2800" b="0" i="1" smtClean="0">
                          <a:latin typeface="Cambria Math" panose="02040503050406030204" pitchFamily="18" charset="0"/>
                        </a:rPr>
                        <m:t>𝑛</m:t>
                      </m:r>
                      <m:r>
                        <a:rPr lang="pt-BR" sz="2800" b="0" i="1" smtClean="0">
                          <a:latin typeface="Cambria Math" panose="02040503050406030204" pitchFamily="18" charset="0"/>
                        </a:rPr>
                        <m:t>= </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𝑛</m:t>
                          </m:r>
                        </m:e>
                        <m:sub>
                          <m:r>
                            <a:rPr lang="pt-BR" sz="2800" b="0" i="1" smtClean="0">
                              <a:latin typeface="Cambria Math" panose="02040503050406030204" pitchFamily="18" charset="0"/>
                            </a:rPr>
                            <m:t>𝑖</m:t>
                          </m:r>
                        </m:sub>
                      </m:sSub>
                      <m:r>
                        <a:rPr lang="pt-BR" sz="2800" b="0" i="1" smtClean="0">
                          <a:latin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𝐹𝑁</m:t>
                                  </m:r>
                                </m:sub>
                              </m:sSub>
                              <m:r>
                                <a:rPr lang="pt-BR" sz="2800" b="0" i="1" smtClean="0">
                                  <a:latin typeface="Cambria Math" panose="02040503050406030204" pitchFamily="18" charset="0"/>
                                </a:rPr>
                                <m:t>−</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𝑖</m:t>
                                  </m:r>
                                </m:sub>
                              </m:sSub>
                            </m:num>
                            <m:den>
                              <m:r>
                                <a:rPr lang="pt-BR" sz="2800" b="0" i="1" smtClean="0">
                                  <a:latin typeface="Cambria Math" panose="02040503050406030204" pitchFamily="18" charset="0"/>
                                </a:rPr>
                                <m:t>𝑘𝑇</m:t>
                              </m:r>
                            </m:den>
                          </m:f>
                        </m:e>
                      </m:d>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20" name="CaixaDeTexto 19"/>
              <p:cNvSpPr txBox="1">
                <a:spLocks noRot="1" noChangeAspect="1" noMove="1" noResize="1" noEditPoints="1" noAdjustHandles="1" noChangeArrowheads="1" noChangeShapeType="1" noTextEdit="1"/>
              </p:cNvSpPr>
              <p:nvPr/>
            </p:nvSpPr>
            <p:spPr>
              <a:xfrm>
                <a:off x="6434676" y="1271461"/>
                <a:ext cx="3546475" cy="902335"/>
              </a:xfrm>
              <a:prstGeom prst="rect">
                <a:avLst/>
              </a:prstGeom>
              <a:blipFill rotWithShape="1">
                <a:blip r:embed="rId1"/>
                <a:stretch>
                  <a:fillRect l="-6" t="-21" r="-209" b="2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1" name="CaixaDeTexto 20"/>
              <p:cNvSpPr txBox="1"/>
              <p:nvPr/>
            </p:nvSpPr>
            <p:spPr>
              <a:xfrm>
                <a:off x="6395720" y="2259965"/>
                <a:ext cx="3585210" cy="90233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800" b="0" i="1" smtClean="0">
                          <a:latin typeface="Cambria Math" panose="02040503050406030204" pitchFamily="18" charset="0"/>
                          <a:ea typeface="Cambria Math" panose="02040503050406030204" pitchFamily="18" charset="0"/>
                        </a:rPr>
                        <m:t>𝑝</m:t>
                      </m:r>
                      <m:r>
                        <a:rPr lang="pt-BR" sz="2800" b="0" i="1" smtClean="0">
                          <a:latin typeface="Cambria Math" panose="02040503050406030204" pitchFamily="18" charset="0"/>
                          <a:ea typeface="Cambria Math" panose="02040503050406030204" pitchFamily="18" charset="0"/>
                        </a:rPr>
                        <m:t>= </m:t>
                      </m:r>
                      <m:sSub>
                        <m:sSubPr>
                          <m:ctrlPr>
                            <a:rPr lang="pt-BR" sz="2800" b="0" i="1" smtClean="0">
                              <a:latin typeface="Cambria Math" panose="02040503050406030204" pitchFamily="18" charset="0"/>
                              <a:ea typeface="Cambria Math" panose="02040503050406030204" pitchFamily="18" charset="0"/>
                            </a:rPr>
                          </m:ctrlPr>
                        </m:sSubPr>
                        <m:e>
                          <m:r>
                            <a:rPr lang="pt-BR" sz="2800" b="0" i="1" smtClean="0">
                              <a:latin typeface="Cambria Math" panose="02040503050406030204" pitchFamily="18" charset="0"/>
                              <a:ea typeface="Cambria Math" panose="02040503050406030204" pitchFamily="18" charset="0"/>
                            </a:rPr>
                            <m:t>𝑛</m:t>
                          </m:r>
                        </m:e>
                        <m:sub>
                          <m:r>
                            <a:rPr lang="pt-BR" sz="2800" b="0" i="1" smtClean="0">
                              <a:latin typeface="Cambria Math" panose="02040503050406030204" pitchFamily="18" charset="0"/>
                              <a:ea typeface="Cambria Math" panose="02040503050406030204" pitchFamily="18" charset="0"/>
                            </a:rPr>
                            <m:t>𝑖</m:t>
                          </m:r>
                        </m:sub>
                      </m:sSub>
                      <m:r>
                        <a:rPr lang="pt-BR" sz="2800" b="0" i="1" smtClean="0">
                          <a:latin typeface="Cambria Math" panose="02040503050406030204" pitchFamily="18" charset="0"/>
                          <a:ea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𝑖</m:t>
                                  </m:r>
                                </m:sub>
                              </m:sSub>
                              <m:r>
                                <a:rPr lang="pt-BR" sz="2800" b="0" i="1" smtClean="0">
                                  <a:latin typeface="Cambria Math" panose="02040503050406030204" pitchFamily="18" charset="0"/>
                                </a:rPr>
                                <m:t>−</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𝐹𝑁</m:t>
                                  </m:r>
                                </m:sub>
                              </m:sSub>
                            </m:num>
                            <m:den>
                              <m:r>
                                <a:rPr lang="pt-BR" sz="2800" b="0" i="1" smtClean="0">
                                  <a:latin typeface="Cambria Math" panose="02040503050406030204" pitchFamily="18" charset="0"/>
                                </a:rPr>
                                <m:t>𝑘𝑇</m:t>
                              </m:r>
                            </m:den>
                          </m:f>
                        </m:e>
                      </m:d>
                    </m:oMath>
                  </m:oMathPara>
                </a14:m>
                <a:endParaRPr lang="pt-BR" sz="2800" b="0" i="1" dirty="0" smtClean="0">
                  <a:latin typeface="Cambria Math" panose="02040503050406030204" pitchFamily="18" charset="0"/>
                </a:endParaRPr>
              </a:p>
            </p:txBody>
          </p:sp>
        </mc:Choice>
        <mc:Fallback>
          <p:sp>
            <p:nvSpPr>
              <p:cNvPr id="21" name="CaixaDeTexto 20"/>
              <p:cNvSpPr txBox="1">
                <a:spLocks noRot="1" noChangeAspect="1" noMove="1" noResize="1" noEditPoints="1" noAdjustHandles="1" noChangeArrowheads="1" noChangeShapeType="1" noTextEdit="1"/>
              </p:cNvSpPr>
              <p:nvPr/>
            </p:nvSpPr>
            <p:spPr>
              <a:xfrm>
                <a:off x="6395720" y="2259965"/>
                <a:ext cx="3585210" cy="902335"/>
              </a:xfrm>
              <a:prstGeom prst="rect">
                <a:avLst/>
              </a:prstGeom>
              <a:blipFill rotWithShape="1">
                <a:blip r:embed="rId2"/>
                <a:stretch>
                  <a:fillRect/>
                </a:stretch>
              </a:blipFill>
            </p:spPr>
            <p:txBody>
              <a:bodyPr/>
              <a:lstStyle/>
              <a:p>
                <a:r>
                  <a:rPr lang="pt-BR" altLang="en-US">
                    <a:noFill/>
                  </a:rPr>
                  <a:t> </a:t>
                </a:r>
              </a:p>
            </p:txBody>
          </p:sp>
        </mc:Fallback>
      </mc:AlternateContent>
      <p:sp>
        <p:nvSpPr>
          <p:cNvPr id="22" name="CaixaDeTexto 21"/>
          <p:cNvSpPr txBox="1"/>
          <p:nvPr/>
        </p:nvSpPr>
        <p:spPr>
          <a:xfrm>
            <a:off x="5396865" y="3248660"/>
            <a:ext cx="6256020" cy="3107690"/>
          </a:xfrm>
          <a:prstGeom prst="rect">
            <a:avLst/>
          </a:prstGeom>
          <a:noFill/>
        </p:spPr>
        <p:txBody>
          <a:bodyPr wrap="square" rtlCol="0">
            <a:spAutoFit/>
          </a:bodyPr>
          <a:lstStyle/>
          <a:p>
            <a:r>
              <a:rPr lang="pt-BR" sz="2800" dirty="0" smtClean="0">
                <a:latin typeface="Comic Sans MS" panose="030F0702030302020204" pitchFamily="66" charset="0"/>
              </a:rPr>
              <a:t>n: concentração de elétrons </a:t>
            </a:r>
            <a:endParaRPr lang="pt-BR" sz="2800" dirty="0" smtClean="0">
              <a:latin typeface="Comic Sans MS" panose="030F0702030302020204" pitchFamily="66" charset="0"/>
            </a:endParaRPr>
          </a:p>
          <a:p>
            <a:r>
              <a:rPr lang="pt-BR" sz="2800" dirty="0" smtClean="0">
                <a:latin typeface="Comic Sans MS" panose="030F0702030302020204" pitchFamily="66" charset="0"/>
              </a:rPr>
              <a:t>p: concentração de lacunas</a:t>
            </a:r>
            <a:endParaRPr lang="pt-BR" sz="2800" dirty="0" smtClean="0">
              <a:latin typeface="Comic Sans MS" panose="030F0702030302020204" pitchFamily="66" charset="0"/>
            </a:endParaRPr>
          </a:p>
          <a:p>
            <a:r>
              <a:rPr lang="pt-BR" sz="2800" dirty="0" err="1">
                <a:latin typeface="Comic Sans MS" panose="030F0702030302020204" pitchFamily="66" charset="0"/>
              </a:rPr>
              <a:t>n</a:t>
            </a:r>
            <a:r>
              <a:rPr lang="pt-BR" sz="2800" baseline="-25000" dirty="0" err="1" smtClean="0">
                <a:latin typeface="Comic Sans MS" panose="030F0702030302020204" pitchFamily="66" charset="0"/>
              </a:rPr>
              <a:t>i</a:t>
            </a:r>
            <a:r>
              <a:rPr lang="pt-BR" sz="2800" dirty="0" smtClean="0">
                <a:latin typeface="Comic Sans MS" panose="030F0702030302020204" pitchFamily="66" charset="0"/>
              </a:rPr>
              <a:t>: </a:t>
            </a:r>
            <a:r>
              <a:rPr lang="pt-BR" sz="2800" dirty="0" err="1" smtClean="0">
                <a:latin typeface="Comic Sans MS" panose="030F0702030302020204" pitchFamily="66" charset="0"/>
              </a:rPr>
              <a:t>concentarção</a:t>
            </a:r>
            <a:r>
              <a:rPr lang="pt-BR" sz="2800" dirty="0" smtClean="0">
                <a:latin typeface="Comic Sans MS" panose="030F0702030302020204" pitchFamily="66" charset="0"/>
              </a:rPr>
              <a:t> n e p do Si não dopado</a:t>
            </a:r>
            <a:endParaRPr lang="pt-BR" sz="2800" dirty="0" smtClean="0">
              <a:latin typeface="Comic Sans MS" panose="030F0702030302020204" pitchFamily="66" charset="0"/>
            </a:endParaRPr>
          </a:p>
          <a:p>
            <a:r>
              <a:rPr lang="pt-BR" sz="2800" dirty="0" smtClean="0">
                <a:latin typeface="Comic Sans MS" panose="030F0702030302020204" pitchFamily="66" charset="0"/>
              </a:rPr>
              <a:t>E</a:t>
            </a:r>
            <a:r>
              <a:rPr lang="pt-BR" sz="2800" baseline="-25000" dirty="0" smtClean="0">
                <a:latin typeface="Comic Sans MS" panose="030F0702030302020204" pitchFamily="66" charset="0"/>
              </a:rPr>
              <a:t>FN</a:t>
            </a:r>
            <a:r>
              <a:rPr lang="pt-BR" sz="2800" dirty="0" smtClean="0">
                <a:latin typeface="Comic Sans MS" panose="030F0702030302020204" pitchFamily="66" charset="0"/>
              </a:rPr>
              <a:t>: nível de Fermi</a:t>
            </a:r>
            <a:endParaRPr lang="pt-BR" sz="2800" dirty="0" smtClean="0">
              <a:latin typeface="Comic Sans MS" panose="030F0702030302020204" pitchFamily="66" charset="0"/>
            </a:endParaRPr>
          </a:p>
          <a:p>
            <a:r>
              <a:rPr lang="pt-BR" sz="2800" dirty="0" smtClean="0">
                <a:latin typeface="Comic Sans MS" panose="030F0702030302020204" pitchFamily="66" charset="0"/>
              </a:rPr>
              <a:t>E</a:t>
            </a:r>
            <a:r>
              <a:rPr lang="pt-BR" sz="2800" baseline="-25000" dirty="0" smtClean="0">
                <a:latin typeface="Comic Sans MS" panose="030F0702030302020204" pitchFamily="66" charset="0"/>
              </a:rPr>
              <a:t>i</a:t>
            </a:r>
            <a:r>
              <a:rPr lang="pt-BR" sz="2800" dirty="0" smtClean="0">
                <a:latin typeface="Comic Sans MS" panose="030F0702030302020204" pitchFamily="66" charset="0"/>
              </a:rPr>
              <a:t>: nível de Fermi do Si intrínseco</a:t>
            </a:r>
            <a:endParaRPr lang="pt-BR" sz="2800" dirty="0" smtClean="0">
              <a:latin typeface="Comic Sans MS" panose="030F0702030302020204" pitchFamily="66" charset="0"/>
            </a:endParaRPr>
          </a:p>
          <a:p>
            <a:r>
              <a:rPr lang="pt-BR" sz="2800" dirty="0" err="1" smtClean="0">
                <a:latin typeface="Comic Sans MS" panose="030F0702030302020204" pitchFamily="66" charset="0"/>
              </a:rPr>
              <a:t>E</a:t>
            </a:r>
            <a:r>
              <a:rPr lang="pt-BR" sz="2800" baseline="-25000" dirty="0" err="1" smtClean="0">
                <a:latin typeface="Comic Sans MS" panose="030F0702030302020204" pitchFamily="66" charset="0"/>
              </a:rPr>
              <a:t>g</a:t>
            </a:r>
            <a:r>
              <a:rPr lang="pt-BR" sz="2800" dirty="0" smtClean="0">
                <a:latin typeface="Comic Sans MS" panose="030F0702030302020204" pitchFamily="66" charset="0"/>
              </a:rPr>
              <a:t>: </a:t>
            </a:r>
            <a:r>
              <a:rPr lang="pt-BR" sz="2800" i="1" dirty="0" err="1" smtClean="0">
                <a:latin typeface="Comic Sans MS" panose="030F0702030302020204" pitchFamily="66" charset="0"/>
              </a:rPr>
              <a:t>bandgap energy = 1.17 eV</a:t>
            </a:r>
            <a:endParaRPr lang="pt-BR" sz="2800" i="1" dirty="0" smtClean="0">
              <a:latin typeface="Comic Sans MS" panose="030F0702030302020204" pitchFamily="66" charset="0"/>
            </a:endParaRPr>
          </a:p>
        </p:txBody>
      </p:sp>
      <p:sp>
        <p:nvSpPr>
          <p:cNvPr id="12" name="Retângulo 11"/>
          <p:cNvSpPr/>
          <p:nvPr/>
        </p:nvSpPr>
        <p:spPr>
          <a:xfrm>
            <a:off x="973455" y="475297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3" name="Caixa de Texto 22"/>
          <p:cNvSpPr txBox="1"/>
          <p:nvPr/>
        </p:nvSpPr>
        <p:spPr>
          <a:xfrm>
            <a:off x="1438275" y="4904740"/>
            <a:ext cx="2620645" cy="460375"/>
          </a:xfrm>
          <a:prstGeom prst="rect">
            <a:avLst/>
          </a:prstGeom>
          <a:noFill/>
        </p:spPr>
        <p:txBody>
          <a:bodyPr wrap="square" rtlCol="0">
            <a:spAutoFit/>
          </a:bodyPr>
          <a:lstStyle/>
          <a:p>
            <a:r>
              <a:rPr lang="pt-BR" altLang="en-US" sz="2400" b="1"/>
              <a:t>banda de valência</a:t>
            </a:r>
            <a:endParaRPr lang="pt-BR" altLang="en-US" sz="2400" b="1"/>
          </a:p>
        </p:txBody>
      </p:sp>
      <p:sp>
        <p:nvSpPr>
          <p:cNvPr id="3" name="Retângulo 2"/>
          <p:cNvSpPr/>
          <p:nvPr/>
        </p:nvSpPr>
        <p:spPr>
          <a:xfrm>
            <a:off x="1049655" y="225996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4" name="Caixa de Texto 23"/>
          <p:cNvSpPr txBox="1"/>
          <p:nvPr/>
        </p:nvSpPr>
        <p:spPr>
          <a:xfrm>
            <a:off x="1332230" y="2388235"/>
            <a:ext cx="2866390" cy="460375"/>
          </a:xfrm>
          <a:prstGeom prst="rect">
            <a:avLst/>
          </a:prstGeom>
          <a:noFill/>
        </p:spPr>
        <p:txBody>
          <a:bodyPr wrap="square" rtlCol="0">
            <a:spAutoFit/>
          </a:bodyPr>
          <a:lstStyle/>
          <a:p>
            <a:r>
              <a:rPr lang="pt-BR" altLang="en-US" sz="2400" b="1"/>
              <a:t>banda de condução</a:t>
            </a:r>
            <a:endParaRPr lang="pt-BR" altLang="en-US" sz="2400" b="1"/>
          </a:p>
        </p:txBody>
      </p:sp>
    </p:spTree>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715819" y="464782"/>
            <a:ext cx="10871292" cy="583565"/>
          </a:xfrm>
          <a:prstGeom prst="rect">
            <a:avLst/>
          </a:prstGeom>
          <a:noFill/>
        </p:spPr>
        <p:txBody>
          <a:bodyPr wrap="square" rtlCol="0">
            <a:spAutoFit/>
          </a:bodyPr>
          <a:lstStyle/>
          <a:p>
            <a:r>
              <a:rPr lang="pt-BR" sz="3200" dirty="0" smtClean="0">
                <a:latin typeface="Comic Sans MS" panose="030F0702030302020204" pitchFamily="66" charset="0"/>
              </a:rPr>
              <a:t>Diagramas de bandas de energia do</a:t>
            </a:r>
            <a:r>
              <a:rPr lang="pt-BR" sz="2800" dirty="0" smtClean="0">
                <a:latin typeface="Comic Sans MS" panose="030F0702030302020204" pitchFamily="66" charset="0"/>
              </a:rPr>
              <a:t> </a:t>
            </a:r>
            <a:r>
              <a:rPr lang="pt-BR" sz="3200" b="1" dirty="0" smtClean="0">
                <a:solidFill>
                  <a:srgbClr val="C00000"/>
                </a:solidFill>
                <a:latin typeface="Comic Sans MS" panose="030F0702030302020204" pitchFamily="66" charset="0"/>
              </a:rPr>
              <a:t>Si tipo P</a:t>
            </a:r>
            <a:endParaRPr lang="pt-BR" sz="3200" b="1" dirty="0" smtClean="0">
              <a:solidFill>
                <a:srgbClr val="C00000"/>
              </a:solidFill>
              <a:latin typeface="Comic Sans MS" panose="030F0702030302020204" pitchFamily="66" charset="0"/>
            </a:endParaRPr>
          </a:p>
        </p:txBody>
      </p:sp>
      <p:cxnSp>
        <p:nvCxnSpPr>
          <p:cNvPr id="5" name="Conector Reto 4"/>
          <p:cNvCxnSpPr/>
          <p:nvPr/>
        </p:nvCxnSpPr>
        <p:spPr>
          <a:xfrm flipV="1">
            <a:off x="1038225" y="300990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962025" y="475297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038225" y="387667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8" name="CaixaDeTexto 6"/>
          <p:cNvSpPr txBox="1"/>
          <p:nvPr/>
        </p:nvSpPr>
        <p:spPr>
          <a:xfrm>
            <a:off x="638175" y="2669451"/>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9" name="CaixaDeTexto 7"/>
          <p:cNvSpPr txBox="1"/>
          <p:nvPr/>
        </p:nvSpPr>
        <p:spPr>
          <a:xfrm>
            <a:off x="962025" y="4343340"/>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0" name="CaixaDeTexto 8"/>
          <p:cNvSpPr txBox="1"/>
          <p:nvPr/>
        </p:nvSpPr>
        <p:spPr>
          <a:xfrm>
            <a:off x="1038225" y="3472121"/>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1" name="Conector de Seta Reta 10"/>
          <p:cNvCxnSpPr/>
          <p:nvPr/>
        </p:nvCxnSpPr>
        <p:spPr>
          <a:xfrm>
            <a:off x="2657475" y="3069620"/>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2" name="CaixaDeTexto 10"/>
          <p:cNvSpPr txBox="1"/>
          <p:nvPr/>
        </p:nvSpPr>
        <p:spPr>
          <a:xfrm>
            <a:off x="2733675" y="3210511"/>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3" name="Conector Reto 12"/>
          <p:cNvCxnSpPr/>
          <p:nvPr/>
        </p:nvCxnSpPr>
        <p:spPr>
          <a:xfrm flipV="1">
            <a:off x="1038225" y="427222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4" name="CaixaDeTexto 12"/>
          <p:cNvSpPr txBox="1"/>
          <p:nvPr/>
        </p:nvSpPr>
        <p:spPr>
          <a:xfrm>
            <a:off x="3875496" y="3912434"/>
            <a:ext cx="609601"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15" name="Conector de Seta Reta 14"/>
          <p:cNvCxnSpPr/>
          <p:nvPr/>
        </p:nvCxnSpPr>
        <p:spPr>
          <a:xfrm>
            <a:off x="3619500" y="389134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6" name="CaixaDeTexto 14"/>
          <p:cNvSpPr txBox="1"/>
          <p:nvPr/>
        </p:nvSpPr>
        <p:spPr>
          <a:xfrm>
            <a:off x="3103718" y="3851951"/>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mc:AlternateContent xmlns:mc="http://schemas.openxmlformats.org/markup-compatibility/2006">
        <mc:Choice xmlns:a14="http://schemas.microsoft.com/office/drawing/2010/main" Requires="a14">
          <p:sp>
            <p:nvSpPr>
              <p:cNvPr id="17" name="CaixaDeTexto 15"/>
              <p:cNvSpPr txBox="1"/>
              <p:nvPr/>
            </p:nvSpPr>
            <p:spPr>
              <a:xfrm>
                <a:off x="5805391" y="1343851"/>
                <a:ext cx="3514725" cy="911225"/>
              </a:xfrm>
              <a:prstGeom prst="rect">
                <a:avLst/>
              </a:prstGeom>
              <a:noFill/>
            </p:spPr>
            <p:txBody>
              <a:bodyPr wrap="none" rtlCol="0">
                <a:spAutoFit/>
              </a:bodyPr>
              <a:lstStyle/>
              <a:p>
                <a14:m>
                  <m:oMathPara xmlns:m="http://schemas.openxmlformats.org/officeDocument/2006/math">
                    <m:oMathParaPr>
                      <m:jc m:val="centerGroup"/>
                    </m:oMathParaPr>
                    <m:oMath xmlns:m="http://schemas.openxmlformats.org/officeDocument/2006/math">
                      <m:r>
                        <a:rPr lang="pt-BR" sz="2800" b="0" i="1" smtClean="0">
                          <a:latin typeface="Cambria Math" panose="02040503050406030204" pitchFamily="18" charset="0"/>
                        </a:rPr>
                        <m:t>𝑛</m:t>
                      </m:r>
                      <m:r>
                        <a:rPr lang="pt-BR" sz="2800" b="0" i="1" smtClean="0">
                          <a:latin typeface="Cambria Math" panose="02040503050406030204" pitchFamily="18" charset="0"/>
                        </a:rPr>
                        <m:t>= </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𝑛</m:t>
                          </m:r>
                        </m:e>
                        <m:sub>
                          <m:r>
                            <a:rPr lang="pt-BR" sz="2800" b="0" i="1" smtClean="0">
                              <a:latin typeface="Cambria Math" panose="02040503050406030204" pitchFamily="18" charset="0"/>
                            </a:rPr>
                            <m:t>𝑖</m:t>
                          </m:r>
                        </m:sub>
                      </m:sSub>
                      <m:r>
                        <a:rPr lang="pt-BR" sz="2800" b="0" i="1" smtClean="0">
                          <a:latin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𝐹𝑝</m:t>
                                  </m:r>
                                </m:sub>
                              </m:sSub>
                              <m:r>
                                <a:rPr lang="pt-BR" sz="2800" b="0" i="1" smtClean="0">
                                  <a:latin typeface="Cambria Math" panose="02040503050406030204" pitchFamily="18" charset="0"/>
                                </a:rPr>
                                <m:t>−</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𝑖</m:t>
                                  </m:r>
                                </m:sub>
                              </m:sSub>
                            </m:num>
                            <m:den>
                              <m:r>
                                <a:rPr lang="pt-BR" sz="2800" b="0" i="1" smtClean="0">
                                  <a:latin typeface="Cambria Math" panose="02040503050406030204" pitchFamily="18" charset="0"/>
                                </a:rPr>
                                <m:t>𝑘𝑇</m:t>
                              </m:r>
                            </m:den>
                          </m:f>
                        </m:e>
                      </m:d>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17" name="CaixaDeTexto 15"/>
              <p:cNvSpPr txBox="1">
                <a:spLocks noRot="1" noChangeAspect="1" noMove="1" noResize="1" noEditPoints="1" noAdjustHandles="1" noChangeArrowheads="1" noChangeShapeType="1" noTextEdit="1"/>
              </p:cNvSpPr>
              <p:nvPr/>
            </p:nvSpPr>
            <p:spPr>
              <a:xfrm>
                <a:off x="5805391" y="1343851"/>
                <a:ext cx="3514725" cy="911225"/>
              </a:xfrm>
              <a:prstGeom prst="rect">
                <a:avLst/>
              </a:prstGeom>
              <a:blipFill rotWithShape="1">
                <a:blip r:embed="rId1"/>
                <a:stretch>
                  <a:fillRect l="-6" t="-21" r="-211" b="2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8" name="CaixaDeTexto 16"/>
              <p:cNvSpPr txBox="1"/>
              <p:nvPr/>
            </p:nvSpPr>
            <p:spPr>
              <a:xfrm>
                <a:off x="5138420" y="2553970"/>
                <a:ext cx="4848225" cy="91122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800" b="0" i="1" smtClean="0">
                          <a:latin typeface="Cambria Math" panose="02040503050406030204" pitchFamily="18" charset="0"/>
                          <a:ea typeface="Cambria Math" panose="02040503050406030204" pitchFamily="18" charset="0"/>
                        </a:rPr>
                        <m:t>𝑝</m:t>
                      </m:r>
                      <m:r>
                        <a:rPr lang="pt-BR" sz="2800" b="0" i="1" smtClean="0">
                          <a:latin typeface="Cambria Math" panose="02040503050406030204" pitchFamily="18" charset="0"/>
                          <a:ea typeface="Cambria Math" panose="02040503050406030204" pitchFamily="18" charset="0"/>
                        </a:rPr>
                        <m:t>= </m:t>
                      </m:r>
                      <m:sSub>
                        <m:sSubPr>
                          <m:ctrlPr>
                            <a:rPr lang="pt-BR" sz="2800" b="0" i="1" smtClean="0">
                              <a:latin typeface="Cambria Math" panose="02040503050406030204" pitchFamily="18" charset="0"/>
                              <a:ea typeface="Cambria Math" panose="02040503050406030204" pitchFamily="18" charset="0"/>
                            </a:rPr>
                          </m:ctrlPr>
                        </m:sSubPr>
                        <m:e>
                          <m:r>
                            <a:rPr lang="pt-BR" sz="2800" b="0" i="1" smtClean="0">
                              <a:latin typeface="Cambria Math" panose="02040503050406030204" pitchFamily="18" charset="0"/>
                              <a:ea typeface="Cambria Math" panose="02040503050406030204" pitchFamily="18" charset="0"/>
                            </a:rPr>
                            <m:t>𝑛</m:t>
                          </m:r>
                        </m:e>
                        <m:sub>
                          <m:r>
                            <a:rPr lang="pt-BR" sz="2800" b="0" i="1" smtClean="0">
                              <a:latin typeface="Cambria Math" panose="02040503050406030204" pitchFamily="18" charset="0"/>
                              <a:ea typeface="Cambria Math" panose="02040503050406030204" pitchFamily="18" charset="0"/>
                            </a:rPr>
                            <m:t>𝑖</m:t>
                          </m:r>
                        </m:sub>
                      </m:sSub>
                      <m:r>
                        <a:rPr lang="pt-BR" sz="2800" b="0" i="1" smtClean="0">
                          <a:latin typeface="Cambria Math" panose="02040503050406030204" pitchFamily="18" charset="0"/>
                          <a:ea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𝑖</m:t>
                                  </m:r>
                                </m:sub>
                              </m:sSub>
                              <m:r>
                                <a:rPr lang="pt-BR" sz="2800" b="0" i="1" smtClean="0">
                                  <a:latin typeface="Cambria Math" panose="02040503050406030204" pitchFamily="18" charset="0"/>
                                </a:rPr>
                                <m:t>−</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𝐹𝑝</m:t>
                                  </m:r>
                                </m:sub>
                              </m:sSub>
                            </m:num>
                            <m:den>
                              <m:r>
                                <a:rPr lang="pt-BR" sz="2800" b="0" i="1" smtClean="0">
                                  <a:latin typeface="Cambria Math" panose="02040503050406030204" pitchFamily="18" charset="0"/>
                                </a:rPr>
                                <m:t>𝑘𝑇</m:t>
                              </m:r>
                            </m:den>
                          </m:f>
                        </m:e>
                      </m:d>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18" name="CaixaDeTexto 16"/>
              <p:cNvSpPr txBox="1">
                <a:spLocks noRot="1" noChangeAspect="1" noMove="1" noResize="1" noEditPoints="1" noAdjustHandles="1" noChangeArrowheads="1" noChangeShapeType="1" noTextEdit="1"/>
              </p:cNvSpPr>
              <p:nvPr/>
            </p:nvSpPr>
            <p:spPr>
              <a:xfrm>
                <a:off x="5138420" y="2553970"/>
                <a:ext cx="4848225" cy="911225"/>
              </a:xfrm>
              <a:prstGeom prst="rect">
                <a:avLst/>
              </a:prstGeom>
              <a:blipFill rotWithShape="1">
                <a:blip r:embed="rId2"/>
                <a:stretch>
                  <a:fillRect/>
                </a:stretch>
              </a:blipFill>
            </p:spPr>
            <p:txBody>
              <a:bodyPr/>
              <a:lstStyle/>
              <a:p>
                <a:r>
                  <a:rPr lang="pt-BR" altLang="en-US">
                    <a:noFill/>
                  </a:rPr>
                  <a:t> </a:t>
                </a:r>
              </a:p>
            </p:txBody>
          </p:sp>
        </mc:Fallback>
      </mc:AlternateContent>
      <p:sp>
        <p:nvSpPr>
          <p:cNvPr id="19" name="Retângulo 18"/>
          <p:cNvSpPr/>
          <p:nvPr/>
        </p:nvSpPr>
        <p:spPr>
          <a:xfrm>
            <a:off x="1043940" y="225488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0" name="Retângulo 19"/>
          <p:cNvSpPr/>
          <p:nvPr/>
        </p:nvSpPr>
        <p:spPr>
          <a:xfrm>
            <a:off x="962025" y="475297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1" name="CaixaDeTexto 17"/>
          <p:cNvSpPr txBox="1"/>
          <p:nvPr/>
        </p:nvSpPr>
        <p:spPr>
          <a:xfrm>
            <a:off x="5391149" y="3679825"/>
            <a:ext cx="6039485" cy="2676525"/>
          </a:xfrm>
          <a:prstGeom prst="rect">
            <a:avLst/>
          </a:prstGeom>
          <a:noFill/>
        </p:spPr>
        <p:txBody>
          <a:bodyPr wrap="square" rtlCol="0">
            <a:spAutoFit/>
          </a:bodyPr>
          <a:lstStyle/>
          <a:p>
            <a:r>
              <a:rPr lang="pt-BR" sz="2800" dirty="0" smtClean="0">
                <a:latin typeface="Comic Sans MS" panose="030F0702030302020204" pitchFamily="66" charset="0"/>
              </a:rPr>
              <a:t>n: concentração de elétrons </a:t>
            </a:r>
            <a:endParaRPr lang="pt-BR" sz="2800" dirty="0" smtClean="0">
              <a:latin typeface="Comic Sans MS" panose="030F0702030302020204" pitchFamily="66" charset="0"/>
            </a:endParaRPr>
          </a:p>
          <a:p>
            <a:r>
              <a:rPr lang="pt-BR" sz="2800" dirty="0" smtClean="0">
                <a:latin typeface="Comic Sans MS" panose="030F0702030302020204" pitchFamily="66" charset="0"/>
              </a:rPr>
              <a:t>p: concentração de lacunas</a:t>
            </a:r>
            <a:endParaRPr lang="pt-BR" sz="2800" dirty="0" smtClean="0">
              <a:latin typeface="Comic Sans MS" panose="030F0702030302020204" pitchFamily="66" charset="0"/>
            </a:endParaRPr>
          </a:p>
          <a:p>
            <a:r>
              <a:rPr lang="pt-BR" sz="2800" dirty="0" err="1">
                <a:latin typeface="Comic Sans MS" panose="030F0702030302020204" pitchFamily="66" charset="0"/>
              </a:rPr>
              <a:t>n</a:t>
            </a:r>
            <a:r>
              <a:rPr lang="pt-BR" sz="2800" baseline="-25000" dirty="0" err="1">
                <a:latin typeface="Comic Sans MS" panose="030F0702030302020204" pitchFamily="66" charset="0"/>
              </a:rPr>
              <a:t>i</a:t>
            </a:r>
            <a:r>
              <a:rPr lang="pt-BR" sz="2800" dirty="0">
                <a:latin typeface="Comic Sans MS" panose="030F0702030302020204" pitchFamily="66" charset="0"/>
              </a:rPr>
              <a:t>: </a:t>
            </a:r>
            <a:r>
              <a:rPr lang="pt-BR" sz="2800" dirty="0" err="1">
                <a:latin typeface="Comic Sans MS" panose="030F0702030302020204" pitchFamily="66" charset="0"/>
              </a:rPr>
              <a:t>concentarção</a:t>
            </a:r>
            <a:r>
              <a:rPr lang="pt-BR" sz="2800" dirty="0">
                <a:latin typeface="Comic Sans MS" panose="030F0702030302020204" pitchFamily="66" charset="0"/>
              </a:rPr>
              <a:t> n e p do Si não dopado</a:t>
            </a:r>
            <a:endParaRPr lang="pt-BR" sz="2800" dirty="0">
              <a:latin typeface="Comic Sans MS" panose="030F0702030302020204" pitchFamily="66" charset="0"/>
            </a:endParaRPr>
          </a:p>
          <a:p>
            <a:r>
              <a:rPr lang="pt-BR" sz="2800" dirty="0" smtClean="0">
                <a:latin typeface="Comic Sans MS" panose="030F0702030302020204" pitchFamily="66" charset="0"/>
              </a:rPr>
              <a:t>E</a:t>
            </a:r>
            <a:r>
              <a:rPr lang="pt-BR" sz="2800" baseline="-25000" dirty="0" smtClean="0">
                <a:latin typeface="Comic Sans MS" panose="030F0702030302020204" pitchFamily="66" charset="0"/>
              </a:rPr>
              <a:t>FP</a:t>
            </a:r>
            <a:r>
              <a:rPr lang="pt-BR" sz="2800" dirty="0" smtClean="0">
                <a:latin typeface="Comic Sans MS" panose="030F0702030302020204" pitchFamily="66" charset="0"/>
              </a:rPr>
              <a:t>: nível de Fermi</a:t>
            </a:r>
            <a:endParaRPr lang="pt-BR" sz="2800" dirty="0" smtClean="0">
              <a:latin typeface="Comic Sans MS" panose="030F0702030302020204" pitchFamily="66" charset="0"/>
            </a:endParaRPr>
          </a:p>
          <a:p>
            <a:r>
              <a:rPr lang="pt-BR" sz="2800" dirty="0" err="1" smtClean="0">
                <a:latin typeface="Comic Sans MS" panose="030F0702030302020204" pitchFamily="66" charset="0"/>
              </a:rPr>
              <a:t>E</a:t>
            </a:r>
            <a:r>
              <a:rPr lang="pt-BR" sz="2800" baseline="-25000" dirty="0" err="1" smtClean="0">
                <a:latin typeface="Comic Sans MS" panose="030F0702030302020204" pitchFamily="66" charset="0"/>
              </a:rPr>
              <a:t>g</a:t>
            </a:r>
            <a:r>
              <a:rPr lang="pt-BR" sz="2800" dirty="0" smtClean="0">
                <a:latin typeface="Comic Sans MS" panose="030F0702030302020204" pitchFamily="66" charset="0"/>
              </a:rPr>
              <a:t>: </a:t>
            </a:r>
            <a:r>
              <a:rPr lang="pt-BR" sz="2800" dirty="0" err="1" smtClean="0">
                <a:latin typeface="Comic Sans MS" panose="030F0702030302020204" pitchFamily="66" charset="0"/>
              </a:rPr>
              <a:t>band</a:t>
            </a:r>
            <a:r>
              <a:rPr lang="pt-BR" sz="2800" dirty="0" smtClean="0">
                <a:latin typeface="Comic Sans MS" panose="030F0702030302020204" pitchFamily="66" charset="0"/>
              </a:rPr>
              <a:t>gap energy= 1.17 eV</a:t>
            </a:r>
            <a:endParaRPr lang="pt-BR" sz="2800" dirty="0" smtClean="0">
              <a:latin typeface="Comic Sans MS" panose="030F0702030302020204" pitchFamily="66" charset="0"/>
            </a:endParaRPr>
          </a:p>
        </p:txBody>
      </p:sp>
      <p:sp>
        <p:nvSpPr>
          <p:cNvPr id="24" name="Caixa de Texto 23"/>
          <p:cNvSpPr txBox="1"/>
          <p:nvPr/>
        </p:nvSpPr>
        <p:spPr>
          <a:xfrm>
            <a:off x="1332230" y="2388235"/>
            <a:ext cx="2866390" cy="460375"/>
          </a:xfrm>
          <a:prstGeom prst="rect">
            <a:avLst/>
          </a:prstGeom>
          <a:noFill/>
        </p:spPr>
        <p:txBody>
          <a:bodyPr wrap="square" rtlCol="0">
            <a:spAutoFit/>
          </a:bodyPr>
          <a:p>
            <a:r>
              <a:rPr lang="pt-BR" altLang="en-US" sz="2400" b="1"/>
              <a:t>banda de condução</a:t>
            </a:r>
            <a:endParaRPr lang="pt-BR" altLang="en-US" sz="2400" b="1"/>
          </a:p>
        </p:txBody>
      </p:sp>
      <p:sp>
        <p:nvSpPr>
          <p:cNvPr id="23" name="Caixa de Texto 22"/>
          <p:cNvSpPr txBox="1"/>
          <p:nvPr/>
        </p:nvSpPr>
        <p:spPr>
          <a:xfrm>
            <a:off x="1438275" y="4904740"/>
            <a:ext cx="2620645" cy="460375"/>
          </a:xfrm>
          <a:prstGeom prst="rect">
            <a:avLst/>
          </a:prstGeom>
          <a:noFill/>
        </p:spPr>
        <p:txBody>
          <a:bodyPr wrap="square" rtlCol="0">
            <a:spAutoFit/>
          </a:bodyPr>
          <a:p>
            <a:r>
              <a:rPr lang="pt-BR" altLang="en-US" sz="2400" b="1"/>
              <a:t>banda de valência</a:t>
            </a:r>
            <a:endParaRPr lang="pt-BR" altLang="en-US" sz="2400" b="1"/>
          </a:p>
        </p:txBody>
      </p:sp>
    </p:spTree>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363855" y="321310"/>
            <a:ext cx="11590655" cy="2061210"/>
          </a:xfrm>
          <a:prstGeom prst="rect">
            <a:avLst/>
          </a:prstGeom>
          <a:noFill/>
        </p:spPr>
        <p:txBody>
          <a:bodyPr wrap="square" rtlCol="0">
            <a:spAutoFit/>
          </a:bodyPr>
          <a:lstStyle/>
          <a:p>
            <a:r>
              <a:rPr lang="pt-BR" sz="3200" dirty="0" smtClean="0">
                <a:latin typeface="Comic Sans MS" panose="030F0702030302020204" pitchFamily="66" charset="0"/>
              </a:rPr>
              <a:t>Como calcular a densidade de estados ocupados de elétrons/lacunas?</a:t>
            </a:r>
            <a:endParaRPr lang="pt-BR" sz="3200" dirty="0" smtClean="0">
              <a:latin typeface="Comic Sans MS" panose="030F0702030302020204" pitchFamily="66" charset="0"/>
            </a:endParaRPr>
          </a:p>
          <a:p>
            <a:r>
              <a:rPr lang="pt-BR" sz="3200" dirty="0" smtClean="0">
                <a:solidFill>
                  <a:schemeClr val="tx1"/>
                </a:solidFill>
                <a:latin typeface="Comic Sans MS" panose="030F0702030302020204" pitchFamily="66" charset="0"/>
              </a:rPr>
              <a:t>Qual é a função do nível de Fermi E</a:t>
            </a:r>
            <a:r>
              <a:rPr lang="pt-BR" sz="3200" baseline="-25000" dirty="0" smtClean="0">
                <a:solidFill>
                  <a:schemeClr val="tx1"/>
                </a:solidFill>
                <a:latin typeface="Comic Sans MS" panose="030F0702030302020204" pitchFamily="66" charset="0"/>
              </a:rPr>
              <a:t>F</a:t>
            </a:r>
            <a:r>
              <a:rPr lang="pt-BR" sz="3200" dirty="0" smtClean="0">
                <a:solidFill>
                  <a:schemeClr val="tx1"/>
                </a:solidFill>
                <a:latin typeface="Comic Sans MS" panose="030F0702030302020204" pitchFamily="66" charset="0"/>
              </a:rPr>
              <a:t>?</a:t>
            </a:r>
            <a:endParaRPr lang="pt-BR" sz="3200" dirty="0" smtClean="0">
              <a:solidFill>
                <a:schemeClr val="tx1"/>
              </a:solidFill>
              <a:latin typeface="Comic Sans MS" panose="030F0702030302020204" pitchFamily="66" charset="0"/>
            </a:endParaRPr>
          </a:p>
          <a:p>
            <a:pPr algn="ctr"/>
            <a:r>
              <a:rPr lang="pt-BR" sz="3200" b="1" dirty="0" smtClean="0">
                <a:solidFill>
                  <a:srgbClr val="C00000"/>
                </a:solidFill>
                <a:latin typeface="Comic Sans MS" panose="030F0702030302020204" pitchFamily="66" charset="0"/>
              </a:rPr>
              <a:t>Densidade de Estados Possíveis X Energia (</a:t>
            </a:r>
            <a:r>
              <a:rPr lang="pt-BR" sz="3200" b="1" dirty="0" smtClean="0">
                <a:solidFill>
                  <a:schemeClr val="tx1"/>
                </a:solidFill>
                <a:latin typeface="Comic Sans MS" panose="030F0702030302020204" pitchFamily="66" charset="0"/>
              </a:rPr>
              <a:t>N(E)</a:t>
            </a:r>
            <a:r>
              <a:rPr lang="pt-BR" sz="3200" b="1" dirty="0" smtClean="0">
                <a:solidFill>
                  <a:srgbClr val="C00000"/>
                </a:solidFill>
                <a:latin typeface="Comic Sans MS" panose="030F0702030302020204" pitchFamily="66" charset="0"/>
              </a:rPr>
              <a:t>)</a:t>
            </a:r>
            <a:endParaRPr lang="pt-BR" sz="3200" b="1" dirty="0" smtClean="0">
              <a:solidFill>
                <a:srgbClr val="C00000"/>
              </a:solidFill>
              <a:latin typeface="Comic Sans MS" panose="030F0702030302020204" pitchFamily="66" charset="0"/>
            </a:endParaRPr>
          </a:p>
        </p:txBody>
      </p:sp>
      <p:grpSp>
        <p:nvGrpSpPr>
          <p:cNvPr id="91" name="Grupo 90"/>
          <p:cNvGrpSpPr/>
          <p:nvPr/>
        </p:nvGrpSpPr>
        <p:grpSpPr>
          <a:xfrm>
            <a:off x="473109" y="2465121"/>
            <a:ext cx="4551147" cy="3703908"/>
            <a:chOff x="3511" y="3120"/>
            <a:chExt cx="7167" cy="5833"/>
          </a:xfrm>
        </p:grpSpPr>
        <p:cxnSp>
          <p:nvCxnSpPr>
            <p:cNvPr id="65" name="Conector de Seta Reta 64"/>
            <p:cNvCxnSpPr/>
            <p:nvPr/>
          </p:nvCxnSpPr>
          <p:spPr>
            <a:xfrm flipH="1">
              <a:off x="4652" y="3364"/>
              <a:ext cx="0" cy="5589"/>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6" name="Conector de Seta Reta 65"/>
            <p:cNvCxnSpPr/>
            <p:nvPr/>
          </p:nvCxnSpPr>
          <p:spPr>
            <a:xfrm flipV="1">
              <a:off x="3511" y="8361"/>
              <a:ext cx="7143" cy="2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CaixaDeTexto 5"/>
            <p:cNvSpPr txBox="1"/>
            <p:nvPr/>
          </p:nvSpPr>
          <p:spPr>
            <a:xfrm>
              <a:off x="7424" y="7160"/>
              <a:ext cx="3254" cy="1307"/>
            </a:xfrm>
            <a:prstGeom prst="rect">
              <a:avLst/>
            </a:prstGeom>
            <a:noFill/>
          </p:spPr>
          <p:txBody>
            <a:bodyPr wrap="square" rtlCol="0">
              <a:spAutoFit/>
            </a:bodyPr>
            <a:lstStyle/>
            <a:p>
              <a:pPr algn="ctr"/>
              <a:r>
                <a:rPr lang="pt-BR" sz="2400" dirty="0">
                  <a:latin typeface="Comic Sans MS" panose="030F0702030302020204" pitchFamily="66" charset="0"/>
                </a:rPr>
                <a:t>densidade de estados</a:t>
              </a:r>
              <a:endParaRPr lang="pt-BR" sz="2400" dirty="0">
                <a:latin typeface="Comic Sans MS" panose="030F0702030302020204" pitchFamily="66" charset="0"/>
              </a:endParaRPr>
            </a:p>
          </p:txBody>
        </p:sp>
        <p:sp>
          <p:nvSpPr>
            <p:cNvPr id="68" name="CaixaDeTexto 6"/>
            <p:cNvSpPr txBox="1"/>
            <p:nvPr/>
          </p:nvSpPr>
          <p:spPr>
            <a:xfrm>
              <a:off x="3870" y="3120"/>
              <a:ext cx="1308" cy="725"/>
            </a:xfrm>
            <a:prstGeom prst="rect">
              <a:avLst/>
            </a:prstGeom>
            <a:noFill/>
          </p:spPr>
          <p:txBody>
            <a:bodyPr wrap="square" rtlCol="0">
              <a:spAutoFit/>
            </a:bodyPr>
            <a:lstStyle/>
            <a:p>
              <a:r>
                <a:rPr lang="pt-BR" sz="2400" dirty="0">
                  <a:latin typeface="Comic Sans MS" panose="030F0702030302020204" pitchFamily="66" charset="0"/>
                </a:rPr>
                <a:t>E</a:t>
              </a:r>
              <a:endParaRPr lang="pt-BR" sz="2400" dirty="0">
                <a:latin typeface="Comic Sans MS" panose="030F0702030302020204" pitchFamily="66" charset="0"/>
              </a:endParaRPr>
            </a:p>
          </p:txBody>
        </p:sp>
        <p:sp>
          <p:nvSpPr>
            <p:cNvPr id="78" name="CaixaDeTexto 19"/>
            <p:cNvSpPr txBox="1"/>
            <p:nvPr/>
          </p:nvSpPr>
          <p:spPr>
            <a:xfrm>
              <a:off x="3954" y="4382"/>
              <a:ext cx="698" cy="580"/>
            </a:xfrm>
            <a:prstGeom prst="rect">
              <a:avLst/>
            </a:prstGeom>
            <a:noFill/>
          </p:spPr>
          <p:txBody>
            <a:bodyPr wrap="none" rtlCol="0">
              <a:spAutoFit/>
            </a:bodyPr>
            <a:lstStyle/>
            <a:p>
              <a:r>
                <a:rPr lang="pt-BR" dirty="0">
                  <a:latin typeface="Comic Sans MS" panose="030F0702030302020204" pitchFamily="66" charset="0"/>
                </a:rPr>
                <a:t>Ec</a:t>
              </a:r>
              <a:endParaRPr lang="pt-BR" dirty="0">
                <a:latin typeface="Comic Sans MS" panose="030F0702030302020204" pitchFamily="66" charset="0"/>
              </a:endParaRPr>
            </a:p>
          </p:txBody>
        </p:sp>
      </p:grpSp>
      <p:cxnSp>
        <p:nvCxnSpPr>
          <p:cNvPr id="11" name="Conector Reto 10"/>
          <p:cNvCxnSpPr/>
          <p:nvPr/>
        </p:nvCxnSpPr>
        <p:spPr>
          <a:xfrm>
            <a:off x="911225" y="3665220"/>
            <a:ext cx="3630295" cy="14605"/>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a:off x="911225" y="4787900"/>
            <a:ext cx="3585210" cy="8255"/>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3" name="CaixaDeTexto 19"/>
          <p:cNvSpPr txBox="1"/>
          <p:nvPr/>
        </p:nvSpPr>
        <p:spPr>
          <a:xfrm>
            <a:off x="701080" y="4419641"/>
            <a:ext cx="436880" cy="368300"/>
          </a:xfrm>
          <a:prstGeom prst="rect">
            <a:avLst/>
          </a:prstGeom>
          <a:noFill/>
        </p:spPr>
        <p:txBody>
          <a:bodyPr wrap="none" rtlCol="0">
            <a:spAutoFit/>
          </a:bodyPr>
          <a:lstStyle/>
          <a:p>
            <a:r>
              <a:rPr lang="pt-BR" dirty="0">
                <a:latin typeface="Comic Sans MS" panose="030F0702030302020204" pitchFamily="66" charset="0"/>
              </a:rPr>
              <a:t>Ev</a:t>
            </a:r>
            <a:endParaRPr lang="pt-BR" dirty="0">
              <a:latin typeface="Comic Sans MS" panose="030F0702030302020204" pitchFamily="66" charset="0"/>
            </a:endParaRPr>
          </a:p>
        </p:txBody>
      </p:sp>
      <p:sp>
        <p:nvSpPr>
          <p:cNvPr id="14" name="Forma livre 13"/>
          <p:cNvSpPr/>
          <p:nvPr/>
        </p:nvSpPr>
        <p:spPr>
          <a:xfrm>
            <a:off x="1116330" y="4781550"/>
            <a:ext cx="965835" cy="1388110"/>
          </a:xfrm>
          <a:custGeom>
            <a:avLst/>
            <a:gdLst>
              <a:gd name="connisteX0" fmla="*/ 0 w 965835"/>
              <a:gd name="connsiteY0" fmla="*/ 0 h 1388110"/>
              <a:gd name="connisteX1" fmla="*/ 286385 w 965835"/>
              <a:gd name="connsiteY1" fmla="*/ 90170 h 1388110"/>
              <a:gd name="connisteX2" fmla="*/ 588645 w 965835"/>
              <a:gd name="connsiteY2" fmla="*/ 452755 h 1388110"/>
              <a:gd name="connisteX3" fmla="*/ 859790 w 965835"/>
              <a:gd name="connsiteY3" fmla="*/ 995680 h 1388110"/>
              <a:gd name="connisteX4" fmla="*/ 965835 w 965835"/>
              <a:gd name="connsiteY4" fmla="*/ 1388110 h 1388110"/>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965835" h="1388110">
                <a:moveTo>
                  <a:pt x="0" y="0"/>
                </a:moveTo>
                <a:cubicBezTo>
                  <a:pt x="51435" y="10795"/>
                  <a:pt x="168910" y="-635"/>
                  <a:pt x="286385" y="90170"/>
                </a:cubicBezTo>
                <a:cubicBezTo>
                  <a:pt x="403860" y="180975"/>
                  <a:pt x="473710" y="271780"/>
                  <a:pt x="588645" y="452755"/>
                </a:cubicBezTo>
                <a:cubicBezTo>
                  <a:pt x="703580" y="633730"/>
                  <a:pt x="784225" y="808355"/>
                  <a:pt x="859790" y="995680"/>
                </a:cubicBezTo>
                <a:cubicBezTo>
                  <a:pt x="935355" y="1183005"/>
                  <a:pt x="949960" y="1320165"/>
                  <a:pt x="965835" y="1388110"/>
                </a:cubicBezTo>
              </a:path>
            </a:pathLst>
          </a:cu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Forma livre 16"/>
          <p:cNvSpPr/>
          <p:nvPr/>
        </p:nvSpPr>
        <p:spPr>
          <a:xfrm>
            <a:off x="1116330" y="2533015"/>
            <a:ext cx="1372870" cy="1124585"/>
          </a:xfrm>
          <a:custGeom>
            <a:avLst/>
            <a:gdLst>
              <a:gd name="connisteX0" fmla="*/ 0 w 1372870"/>
              <a:gd name="connsiteY0" fmla="*/ 1116965 h 1124496"/>
              <a:gd name="connisteX1" fmla="*/ 180975 w 1372870"/>
              <a:gd name="connsiteY1" fmla="*/ 1101725 h 1124496"/>
              <a:gd name="connisteX2" fmla="*/ 633730 w 1372870"/>
              <a:gd name="connsiteY2" fmla="*/ 920750 h 1124496"/>
              <a:gd name="connisteX3" fmla="*/ 980440 w 1372870"/>
              <a:gd name="connsiteY3" fmla="*/ 588645 h 1124496"/>
              <a:gd name="connisteX4" fmla="*/ 1236980 w 1372870"/>
              <a:gd name="connsiteY4" fmla="*/ 226695 h 1124496"/>
              <a:gd name="connisteX5" fmla="*/ 1372870 w 1372870"/>
              <a:gd name="connsiteY5" fmla="*/ 0 h 112449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1372870" h="1124496">
                <a:moveTo>
                  <a:pt x="0" y="1116965"/>
                </a:moveTo>
                <a:cubicBezTo>
                  <a:pt x="27305" y="1117600"/>
                  <a:pt x="53975" y="1141095"/>
                  <a:pt x="180975" y="1101725"/>
                </a:cubicBezTo>
                <a:cubicBezTo>
                  <a:pt x="307975" y="1062355"/>
                  <a:pt x="473710" y="1023620"/>
                  <a:pt x="633730" y="920750"/>
                </a:cubicBezTo>
                <a:cubicBezTo>
                  <a:pt x="793750" y="817880"/>
                  <a:pt x="859790" y="727710"/>
                  <a:pt x="980440" y="588645"/>
                </a:cubicBezTo>
                <a:cubicBezTo>
                  <a:pt x="1101090" y="449580"/>
                  <a:pt x="1158240" y="344170"/>
                  <a:pt x="1236980" y="226695"/>
                </a:cubicBezTo>
                <a:cubicBezTo>
                  <a:pt x="1315720" y="109220"/>
                  <a:pt x="1350645" y="38100"/>
                  <a:pt x="1372870" y="0"/>
                </a:cubicBez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8" name="CaixaDeTexto 16"/>
              <p:cNvSpPr txBox="1"/>
              <p:nvPr/>
            </p:nvSpPr>
            <p:spPr>
              <a:xfrm>
                <a:off x="5283200" y="2423160"/>
                <a:ext cx="6070600" cy="100330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2800" b="0" i="1" smtClean="0">
                          <a:latin typeface="Cambria Math" panose="02040503050406030204" pitchFamily="18" charset="0"/>
                          <a:ea typeface="Cambria Math" panose="02040503050406030204" pitchFamily="18" charset="0"/>
                        </a:rPr>
                        <m:t>𝑁</m:t>
                      </m:r>
                      <m:r>
                        <a:rPr lang="en-US" alt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rPr>
                        <m:t>𝐸</m:t>
                      </m:r>
                      <m:r>
                        <a:rPr lang="en-US" altLang="pt-BR" sz="2800" b="0" i="1" smtClean="0">
                          <a:latin typeface="Cambria Math" panose="02040503050406030204" pitchFamily="18" charset="0"/>
                          <a:ea typeface="Cambria Math" panose="02040503050406030204" pitchFamily="18" charset="0"/>
                        </a:rPr>
                        <m:t>)= </m:t>
                      </m:r>
                      <m:r>
                        <a:rPr lang="en-US" altLang="pt-BR" sz="2800" b="0" i="1" smtClean="0">
                          <a:latin typeface="Cambria Math" panose="02040503050406030204" pitchFamily="18" charset="0"/>
                          <a:ea typeface="Cambria Math" panose="02040503050406030204" pitchFamily="18" charset="0"/>
                        </a:rPr>
                        <m:t>4</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𝜋</m:t>
                      </m:r>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d>
                            <m:d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𝑚</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𝑛</m:t>
                                      </m:r>
                                    </m:sub>
                                  </m:sSub>
                                </m:num>
                                <m:den>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ℎ</m:t>
                                      </m:r>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sup>
                                  </m:sSup>
                                </m:den>
                              </m:f>
                            </m:e>
                          </m:d>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3</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sup>
                      </m:sSup>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d>
                            <m:d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𝐶</m:t>
                                  </m:r>
                                </m:sub>
                              </m:sSub>
                            </m:e>
                          </m:d>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sup>
                      </m:sSup>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18" name="CaixaDeTexto 16"/>
              <p:cNvSpPr txBox="1">
                <a:spLocks noRot="1" noChangeAspect="1" noMove="1" noResize="1" noEditPoints="1" noAdjustHandles="1" noChangeArrowheads="1" noChangeShapeType="1" noTextEdit="1"/>
              </p:cNvSpPr>
              <p:nvPr/>
            </p:nvSpPr>
            <p:spPr>
              <a:xfrm>
                <a:off x="5283200" y="2423160"/>
                <a:ext cx="6070600" cy="1003300"/>
              </a:xfrm>
              <a:prstGeom prst="rect">
                <a:avLst/>
              </a:prstGeom>
              <a:blipFill rotWithShape="1">
                <a:blip r:embed="rId1"/>
                <a:stretch>
                  <a:fillRect/>
                </a:stretch>
              </a:blipFill>
            </p:spPr>
            <p:txBody>
              <a:bodyPr/>
              <a:lstStyle/>
              <a:p>
                <a:r>
                  <a:rPr lang="pt-BR" altLang="en-US">
                    <a:noFill/>
                  </a:rPr>
                  <a:t> </a:t>
                </a:r>
              </a:p>
            </p:txBody>
          </p:sp>
        </mc:Fallback>
      </mc:AlternateContent>
      <p:sp>
        <p:nvSpPr>
          <p:cNvPr id="21" name="Forma livre 20"/>
          <p:cNvSpPr/>
          <p:nvPr/>
        </p:nvSpPr>
        <p:spPr>
          <a:xfrm>
            <a:off x="2082165" y="2621280"/>
            <a:ext cx="3652520" cy="805180"/>
          </a:xfrm>
          <a:custGeom>
            <a:avLst/>
            <a:gdLst>
              <a:gd name="connisteX0" fmla="*/ 0 w 4043680"/>
              <a:gd name="connsiteY0" fmla="*/ 689625 h 805060"/>
              <a:gd name="connisteX1" fmla="*/ 1146810 w 4043680"/>
              <a:gd name="connsiteY1" fmla="*/ 281955 h 805060"/>
              <a:gd name="connisteX2" fmla="*/ 1795780 w 4043680"/>
              <a:gd name="connsiteY2" fmla="*/ 26050 h 805060"/>
              <a:gd name="connisteX3" fmla="*/ 2806700 w 4043680"/>
              <a:gd name="connsiteY3" fmla="*/ 795035 h 805060"/>
              <a:gd name="connisteX4" fmla="*/ 4043680 w 4043680"/>
              <a:gd name="connsiteY4" fmla="*/ 403240 h 805060"/>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043680" h="805061">
                <a:moveTo>
                  <a:pt x="0" y="689626"/>
                </a:moveTo>
                <a:cubicBezTo>
                  <a:pt x="216535" y="613426"/>
                  <a:pt x="787400" y="414671"/>
                  <a:pt x="1146810" y="281956"/>
                </a:cubicBezTo>
                <a:cubicBezTo>
                  <a:pt x="1506220" y="149241"/>
                  <a:pt x="1463675" y="-76819"/>
                  <a:pt x="1795780" y="26051"/>
                </a:cubicBezTo>
                <a:cubicBezTo>
                  <a:pt x="2127885" y="128921"/>
                  <a:pt x="2357120" y="719471"/>
                  <a:pt x="2806700" y="795036"/>
                </a:cubicBezTo>
                <a:cubicBezTo>
                  <a:pt x="3256280" y="870601"/>
                  <a:pt x="3816350" y="497221"/>
                  <a:pt x="4043680" y="403241"/>
                </a:cubicBezTo>
              </a:path>
            </a:pathLst>
          </a:custGeom>
          <a:noFill/>
          <a:ln>
            <a:solidFill>
              <a:schemeClr val="tx1"/>
            </a:solidFill>
            <a:prstDash val="dash"/>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2" name="CaixaDeTexto 21"/>
          <p:cNvSpPr txBox="1"/>
          <p:nvPr/>
        </p:nvSpPr>
        <p:spPr>
          <a:xfrm>
            <a:off x="5882512" y="4534537"/>
            <a:ext cx="5317306" cy="953135"/>
          </a:xfrm>
          <a:prstGeom prst="rect">
            <a:avLst/>
          </a:prstGeom>
          <a:noFill/>
        </p:spPr>
        <p:txBody>
          <a:bodyPr wrap="square" rtlCol="0">
            <a:spAutoFit/>
          </a:bodyPr>
          <a:lstStyle/>
          <a:p>
            <a:r>
              <a:rPr lang="pt-BR" sz="2800" dirty="0" smtClean="0">
                <a:latin typeface="Comic Sans MS" panose="030F0702030302020204" pitchFamily="66" charset="0"/>
              </a:rPr>
              <a:t>h: constante de Planck </a:t>
            </a:r>
            <a:endParaRPr lang="pt-BR" sz="2800" dirty="0" smtClean="0">
              <a:latin typeface="Comic Sans MS" panose="030F0702030302020204" pitchFamily="66" charset="0"/>
            </a:endParaRPr>
          </a:p>
          <a:p>
            <a:r>
              <a:rPr lang="pt-BR" sz="2800" dirty="0" smtClean="0">
                <a:latin typeface="Comic Sans MS" panose="030F0702030302020204" pitchFamily="66" charset="0"/>
              </a:rPr>
              <a:t>m</a:t>
            </a:r>
            <a:r>
              <a:rPr lang="pt-BR" sz="2800" baseline="-25000" dirty="0" smtClean="0">
                <a:latin typeface="Comic Sans MS" panose="030F0702030302020204" pitchFamily="66" charset="0"/>
              </a:rPr>
              <a:t>n</a:t>
            </a:r>
            <a:r>
              <a:rPr lang="pt-BR" sz="2800" dirty="0" smtClean="0">
                <a:latin typeface="Comic Sans MS" panose="030F0702030302020204" pitchFamily="66" charset="0"/>
              </a:rPr>
              <a:t>: massa efetiva do elétron</a:t>
            </a:r>
            <a:endParaRPr lang="pt-BR" sz="2800" i="1" dirty="0" smtClean="0">
              <a:latin typeface="Comic Sans MS" panose="030F0702030302020204" pitchFamily="66" charset="0"/>
            </a:endParaRPr>
          </a:p>
        </p:txBody>
      </p:sp>
      <p:cxnSp>
        <p:nvCxnSpPr>
          <p:cNvPr id="3" name="Conector Reto 2"/>
          <p:cNvCxnSpPr/>
          <p:nvPr/>
        </p:nvCxnSpPr>
        <p:spPr>
          <a:xfrm flipV="1">
            <a:off x="1229995" y="5807710"/>
            <a:ext cx="739140" cy="6229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flipV="1">
            <a:off x="1146175" y="5563870"/>
            <a:ext cx="724535" cy="625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flipV="1">
            <a:off x="1197610" y="5320665"/>
            <a:ext cx="542925" cy="4724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137920" y="5073015"/>
            <a:ext cx="476250" cy="4146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1055370" y="4856480"/>
            <a:ext cx="377825" cy="3098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V="1">
            <a:off x="1197610" y="2499995"/>
            <a:ext cx="1291590" cy="7029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a:endCxn id="17" idx="4"/>
          </p:cNvCxnSpPr>
          <p:nvPr/>
        </p:nvCxnSpPr>
        <p:spPr>
          <a:xfrm flipV="1">
            <a:off x="1197610" y="2759710"/>
            <a:ext cx="1155700" cy="6470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1197610" y="2329180"/>
            <a:ext cx="1216025" cy="6591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ector Reto 15"/>
          <p:cNvCxnSpPr>
            <a:endCxn id="17" idx="3"/>
          </p:cNvCxnSpPr>
          <p:nvPr/>
        </p:nvCxnSpPr>
        <p:spPr>
          <a:xfrm flipV="1">
            <a:off x="1197610" y="3121660"/>
            <a:ext cx="899160" cy="4749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CaixaDeTexto 5"/>
          <p:cNvSpPr txBox="1"/>
          <p:nvPr/>
        </p:nvSpPr>
        <p:spPr>
          <a:xfrm>
            <a:off x="3558019" y="5807719"/>
            <a:ext cx="2324787" cy="460375"/>
          </a:xfrm>
          <a:prstGeom prst="rect">
            <a:avLst/>
          </a:prstGeom>
          <a:noFill/>
        </p:spPr>
        <p:txBody>
          <a:bodyPr wrap="square" rtlCol="0">
            <a:spAutoFit/>
          </a:bodyPr>
          <a:lstStyle/>
          <a:p>
            <a:pPr algn="ctr"/>
            <a:r>
              <a:rPr lang="pt-BR" sz="2400" dirty="0">
                <a:latin typeface="Comic Sans MS" panose="030F0702030302020204" pitchFamily="66" charset="0"/>
              </a:rPr>
              <a:t>N(E)</a:t>
            </a:r>
            <a:endParaRPr lang="pt-BR" sz="2400" dirty="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8945" y="482600"/>
            <a:ext cx="11294110" cy="1076325"/>
          </a:xfrm>
          <a:prstGeom prst="rect">
            <a:avLst/>
          </a:prstGeom>
          <a:noFill/>
        </p:spPr>
        <p:txBody>
          <a:bodyPr wrap="square" rtlCol="0">
            <a:spAutoFit/>
          </a:bodyPr>
          <a:lstStyle/>
          <a:p>
            <a:pPr algn="ctr"/>
            <a:r>
              <a:rPr lang="pt-BR" sz="3200" b="1" dirty="0" smtClean="0">
                <a:solidFill>
                  <a:srgbClr val="C00000"/>
                </a:solidFill>
                <a:latin typeface="Comic Sans MS" panose="030F0702030302020204" pitchFamily="66" charset="0"/>
              </a:rPr>
              <a:t>Probabilidade de um Estado de Energia estar ocupado X Energia (</a:t>
            </a:r>
            <a:r>
              <a:rPr lang="pt-BR" sz="3200" b="1" dirty="0" smtClean="0">
                <a:solidFill>
                  <a:schemeClr val="tx1"/>
                </a:solidFill>
                <a:latin typeface="Comic Sans MS" panose="030F0702030302020204" pitchFamily="66" charset="0"/>
              </a:rPr>
              <a:t>F(E)</a:t>
            </a:r>
            <a:r>
              <a:rPr lang="pt-BR" sz="3200" b="1" dirty="0" smtClean="0">
                <a:solidFill>
                  <a:srgbClr val="C00000"/>
                </a:solidFill>
                <a:latin typeface="Comic Sans MS" panose="030F0702030302020204" pitchFamily="66" charset="0"/>
              </a:rPr>
              <a:t>)</a:t>
            </a:r>
            <a:endParaRPr lang="pt-BR" sz="3200" b="1" dirty="0" smtClean="0">
              <a:solidFill>
                <a:srgbClr val="C00000"/>
              </a:solidFill>
              <a:latin typeface="Comic Sans MS" panose="030F0702030302020204" pitchFamily="66" charset="0"/>
            </a:endParaRPr>
          </a:p>
        </p:txBody>
      </p:sp>
      <p:grpSp>
        <p:nvGrpSpPr>
          <p:cNvPr id="91" name="Grupo 90"/>
          <p:cNvGrpSpPr/>
          <p:nvPr/>
        </p:nvGrpSpPr>
        <p:grpSpPr>
          <a:xfrm>
            <a:off x="448979" y="1865679"/>
            <a:ext cx="5879597" cy="4371919"/>
            <a:chOff x="3511" y="3364"/>
            <a:chExt cx="9259" cy="6885"/>
          </a:xfrm>
        </p:grpSpPr>
        <p:cxnSp>
          <p:nvCxnSpPr>
            <p:cNvPr id="65" name="Conector de Seta Reta 64"/>
            <p:cNvCxnSpPr/>
            <p:nvPr/>
          </p:nvCxnSpPr>
          <p:spPr>
            <a:xfrm flipH="1">
              <a:off x="4652" y="3364"/>
              <a:ext cx="0" cy="5589"/>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6" name="Conector de Seta Reta 65"/>
            <p:cNvCxnSpPr/>
            <p:nvPr/>
          </p:nvCxnSpPr>
          <p:spPr>
            <a:xfrm flipV="1">
              <a:off x="3511" y="8361"/>
              <a:ext cx="7143" cy="2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CaixaDeTexto 5"/>
            <p:cNvSpPr txBox="1"/>
            <p:nvPr/>
          </p:nvSpPr>
          <p:spPr>
            <a:xfrm>
              <a:off x="9109" y="8361"/>
              <a:ext cx="3661" cy="1888"/>
            </a:xfrm>
            <a:prstGeom prst="rect">
              <a:avLst/>
            </a:prstGeom>
            <a:noFill/>
          </p:spPr>
          <p:txBody>
            <a:bodyPr wrap="square" rtlCol="0">
              <a:spAutoFit/>
            </a:bodyPr>
            <a:lstStyle/>
            <a:p>
              <a:pPr algn="ctr"/>
              <a:r>
                <a:rPr lang="pt-BR" sz="2400" dirty="0">
                  <a:latin typeface="Comic Sans MS" panose="030F0702030302020204" pitchFamily="66" charset="0"/>
                </a:rPr>
                <a:t>probabilidade de ocupação</a:t>
              </a:r>
              <a:endParaRPr lang="pt-BR" sz="2400" dirty="0">
                <a:latin typeface="Comic Sans MS" panose="030F0702030302020204" pitchFamily="66" charset="0"/>
              </a:endParaRPr>
            </a:p>
            <a:p>
              <a:pPr algn="ctr"/>
              <a:r>
                <a:rPr lang="pt-BR" sz="2400" dirty="0">
                  <a:latin typeface="Comic Sans MS" panose="030F0702030302020204" pitchFamily="66" charset="0"/>
                </a:rPr>
                <a:t>F(E)</a:t>
              </a:r>
              <a:endParaRPr lang="pt-BR" sz="2400" dirty="0">
                <a:latin typeface="Comic Sans MS" panose="030F0702030302020204" pitchFamily="66" charset="0"/>
              </a:endParaRPr>
            </a:p>
          </p:txBody>
        </p:sp>
        <p:sp>
          <p:nvSpPr>
            <p:cNvPr id="68" name="CaixaDeTexto 6"/>
            <p:cNvSpPr txBox="1"/>
            <p:nvPr/>
          </p:nvSpPr>
          <p:spPr>
            <a:xfrm>
              <a:off x="3998" y="3366"/>
              <a:ext cx="1308" cy="725"/>
            </a:xfrm>
            <a:prstGeom prst="rect">
              <a:avLst/>
            </a:prstGeom>
            <a:noFill/>
          </p:spPr>
          <p:txBody>
            <a:bodyPr wrap="square" rtlCol="0">
              <a:spAutoFit/>
            </a:bodyPr>
            <a:lstStyle/>
            <a:p>
              <a:r>
                <a:rPr lang="pt-BR" sz="2400" dirty="0">
                  <a:latin typeface="Comic Sans MS" panose="030F0702030302020204" pitchFamily="66" charset="0"/>
                </a:rPr>
                <a:t>E</a:t>
              </a:r>
              <a:endParaRPr lang="pt-BR" sz="2400" dirty="0">
                <a:latin typeface="Comic Sans MS" panose="030F0702030302020204" pitchFamily="66" charset="0"/>
              </a:endParaRPr>
            </a:p>
          </p:txBody>
        </p:sp>
        <p:sp>
          <p:nvSpPr>
            <p:cNvPr id="78" name="CaixaDeTexto 19"/>
            <p:cNvSpPr txBox="1"/>
            <p:nvPr/>
          </p:nvSpPr>
          <p:spPr>
            <a:xfrm>
              <a:off x="3954" y="4382"/>
              <a:ext cx="698" cy="580"/>
            </a:xfrm>
            <a:prstGeom prst="rect">
              <a:avLst/>
            </a:prstGeom>
            <a:noFill/>
          </p:spPr>
          <p:txBody>
            <a:bodyPr wrap="none" rtlCol="0">
              <a:spAutoFit/>
            </a:bodyPr>
            <a:lstStyle/>
            <a:p>
              <a:r>
                <a:rPr lang="pt-BR" dirty="0">
                  <a:latin typeface="Comic Sans MS" panose="030F0702030302020204" pitchFamily="66" charset="0"/>
                </a:rPr>
                <a:t>Ec</a:t>
              </a:r>
              <a:endParaRPr lang="pt-BR" dirty="0">
                <a:latin typeface="Comic Sans MS" panose="030F0702030302020204" pitchFamily="66" charset="0"/>
              </a:endParaRPr>
            </a:p>
          </p:txBody>
        </p:sp>
      </p:grpSp>
      <p:cxnSp>
        <p:nvCxnSpPr>
          <p:cNvPr id="11" name="Conector Reto 10"/>
          <p:cNvCxnSpPr/>
          <p:nvPr/>
        </p:nvCxnSpPr>
        <p:spPr>
          <a:xfrm>
            <a:off x="887095" y="2910840"/>
            <a:ext cx="3630295" cy="14605"/>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a:off x="887095" y="4033520"/>
            <a:ext cx="3585210" cy="8255"/>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3" name="CaixaDeTexto 19"/>
          <p:cNvSpPr txBox="1"/>
          <p:nvPr/>
        </p:nvSpPr>
        <p:spPr>
          <a:xfrm>
            <a:off x="758230" y="4033561"/>
            <a:ext cx="436880" cy="368300"/>
          </a:xfrm>
          <a:prstGeom prst="rect">
            <a:avLst/>
          </a:prstGeom>
          <a:noFill/>
        </p:spPr>
        <p:txBody>
          <a:bodyPr wrap="none" rtlCol="0">
            <a:spAutoFit/>
          </a:bodyPr>
          <a:lstStyle/>
          <a:p>
            <a:r>
              <a:rPr lang="pt-BR" dirty="0">
                <a:latin typeface="Comic Sans MS" panose="030F0702030302020204" pitchFamily="66" charset="0"/>
              </a:rPr>
              <a:t>Ev</a:t>
            </a:r>
            <a:endParaRPr lang="pt-BR" dirty="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18" name="CaixaDeTexto 16"/>
              <p:cNvSpPr txBox="1"/>
              <p:nvPr/>
            </p:nvSpPr>
            <p:spPr>
              <a:xfrm>
                <a:off x="5283200" y="2012950"/>
                <a:ext cx="6070600" cy="137033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2800" b="0" i="1" smtClean="0">
                          <a:latin typeface="Cambria Math" panose="02040503050406030204" pitchFamily="18" charset="0"/>
                          <a:ea typeface="Cambria Math" panose="02040503050406030204" pitchFamily="18" charset="0"/>
                        </a:rPr>
                        <m:t>𝐹</m:t>
                      </m:r>
                      <m:r>
                        <a:rPr lang="en-US" alt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rPr>
                        <m:t>𝐸</m:t>
                      </m:r>
                      <m:r>
                        <a:rPr lang="en-US" altLang="pt-BR" sz="2800" b="0" i="1" smtClean="0">
                          <a:latin typeface="Cambria Math" panose="02040503050406030204" pitchFamily="18" charset="0"/>
                          <a:ea typeface="Cambria Math" panose="02040503050406030204" pitchFamily="18" charset="0"/>
                        </a:rPr>
                        <m:t>)= </m:t>
                      </m:r>
                      <m:f>
                        <m:f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𝑒𝑥𝑝</m:t>
                          </m:r>
                          <m:d>
                            <m:d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𝐹</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𝑘𝑇</m:t>
                                  </m:r>
                                </m:den>
                              </m:f>
                            </m:e>
                          </m:d>
                        </m:den>
                      </m:f>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18" name="CaixaDeTexto 16"/>
              <p:cNvSpPr txBox="1">
                <a:spLocks noRot="1" noChangeAspect="1" noMove="1" noResize="1" noEditPoints="1" noAdjustHandles="1" noChangeArrowheads="1" noChangeShapeType="1" noTextEdit="1"/>
              </p:cNvSpPr>
              <p:nvPr/>
            </p:nvSpPr>
            <p:spPr>
              <a:xfrm>
                <a:off x="5283200" y="2012950"/>
                <a:ext cx="6070600" cy="1370330"/>
              </a:xfrm>
              <a:prstGeom prst="rect">
                <a:avLst/>
              </a:prstGeom>
              <a:blipFill rotWithShape="1">
                <a:blip r:embed="rId1"/>
                <a:stretch>
                  <a:fillRect/>
                </a:stretch>
              </a:blipFill>
            </p:spPr>
            <p:txBody>
              <a:bodyPr/>
              <a:lstStyle/>
              <a:p>
                <a:r>
                  <a:rPr lang="pt-BR" altLang="en-US">
                    <a:noFill/>
                  </a:rPr>
                  <a:t> </a:t>
                </a:r>
              </a:p>
            </p:txBody>
          </p:sp>
        </mc:Fallback>
      </mc:AlternateContent>
      <p:sp>
        <p:nvSpPr>
          <p:cNvPr id="22" name="CaixaDeTexto 21"/>
          <p:cNvSpPr txBox="1"/>
          <p:nvPr/>
        </p:nvSpPr>
        <p:spPr>
          <a:xfrm>
            <a:off x="6032500" y="3632835"/>
            <a:ext cx="5710555" cy="1445260"/>
          </a:xfrm>
          <a:prstGeom prst="rect">
            <a:avLst/>
          </a:prstGeom>
          <a:noFill/>
        </p:spPr>
        <p:txBody>
          <a:bodyPr wrap="square" rtlCol="0">
            <a:spAutoFit/>
          </a:bodyPr>
          <a:lstStyle/>
          <a:p>
            <a:r>
              <a:rPr lang="pt-BR" sz="3200" b="1" dirty="0" smtClean="0">
                <a:solidFill>
                  <a:srgbClr val="C00000"/>
                </a:solidFill>
                <a:latin typeface="Comic Sans MS" panose="030F0702030302020204" pitchFamily="66" charset="0"/>
              </a:rPr>
              <a:t>Distribuição de Fermi-Dirac</a:t>
            </a:r>
            <a:endParaRPr lang="pt-BR" sz="3200" b="1" dirty="0" smtClean="0">
              <a:solidFill>
                <a:srgbClr val="C00000"/>
              </a:solidFill>
              <a:latin typeface="Comic Sans MS" panose="030F0702030302020204" pitchFamily="66" charset="0"/>
            </a:endParaRPr>
          </a:p>
          <a:p>
            <a:endParaRPr lang="pt-BR" sz="2800" i="1" dirty="0" smtClean="0">
              <a:latin typeface="Comic Sans MS" panose="030F0702030302020204" pitchFamily="66" charset="0"/>
            </a:endParaRPr>
          </a:p>
          <a:p>
            <a:r>
              <a:rPr lang="pt-BR" sz="2800" i="1" dirty="0" smtClean="0">
                <a:latin typeface="Comic Sans MS" panose="030F0702030302020204" pitchFamily="66" charset="0"/>
              </a:rPr>
              <a:t>Obs: para E=E</a:t>
            </a:r>
            <a:r>
              <a:rPr lang="pt-BR" sz="2800" i="1" baseline="-25000" dirty="0" smtClean="0">
                <a:latin typeface="Comic Sans MS" panose="030F0702030302020204" pitchFamily="66" charset="0"/>
              </a:rPr>
              <a:t>F</a:t>
            </a:r>
            <a:r>
              <a:rPr lang="pt-BR" sz="2800" i="1" dirty="0" smtClean="0">
                <a:latin typeface="Comic Sans MS" panose="030F0702030302020204" pitchFamily="66" charset="0"/>
              </a:rPr>
              <a:t>   </a:t>
            </a:r>
            <a:r>
              <a:rPr lang="pt-BR" sz="2800" i="1" dirty="0" smtClean="0">
                <a:latin typeface="Arial" panose="020B0604020202020204" pitchFamily="34" charset="0"/>
                <a:cs typeface="Arial" panose="020B0604020202020204" pitchFamily="34" charset="0"/>
              </a:rPr>
              <a:t>→</a:t>
            </a:r>
            <a:r>
              <a:rPr lang="pt-BR" sz="2800" i="1" dirty="0" smtClean="0">
                <a:latin typeface="Comic Sans MS" panose="030F0702030302020204" pitchFamily="66" charset="0"/>
              </a:rPr>
              <a:t>  F(E) = 0.5</a:t>
            </a:r>
            <a:endParaRPr lang="pt-BR" sz="2800" i="1" dirty="0" smtClean="0">
              <a:latin typeface="Comic Sans MS" panose="030F0702030302020204" pitchFamily="66" charset="0"/>
            </a:endParaRPr>
          </a:p>
        </p:txBody>
      </p:sp>
      <p:cxnSp>
        <p:nvCxnSpPr>
          <p:cNvPr id="3" name="Conector Reto 2"/>
          <p:cNvCxnSpPr/>
          <p:nvPr/>
        </p:nvCxnSpPr>
        <p:spPr>
          <a:xfrm>
            <a:off x="901700" y="3632835"/>
            <a:ext cx="3630295" cy="14605"/>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 name="CaixaDeTexto 19"/>
          <p:cNvSpPr txBox="1"/>
          <p:nvPr/>
        </p:nvSpPr>
        <p:spPr>
          <a:xfrm>
            <a:off x="730290" y="3264576"/>
            <a:ext cx="415925" cy="368300"/>
          </a:xfrm>
          <a:prstGeom prst="rect">
            <a:avLst/>
          </a:prstGeom>
          <a:noFill/>
        </p:spPr>
        <p:txBody>
          <a:bodyPr wrap="none" rtlCol="0">
            <a:spAutoFit/>
          </a:bodyPr>
          <a:lstStyle/>
          <a:p>
            <a:r>
              <a:rPr lang="pt-BR" dirty="0">
                <a:latin typeface="Comic Sans MS" panose="030F0702030302020204" pitchFamily="66" charset="0"/>
              </a:rPr>
              <a:t>E</a:t>
            </a:r>
            <a:r>
              <a:rPr lang="pt-BR" baseline="-25000" dirty="0">
                <a:latin typeface="Comic Sans MS" panose="030F0702030302020204" pitchFamily="66" charset="0"/>
              </a:rPr>
              <a:t>F</a:t>
            </a:r>
            <a:endParaRPr lang="pt-BR" baseline="-25000" dirty="0">
              <a:latin typeface="Comic Sans MS" panose="030F0702030302020204" pitchFamily="66" charset="0"/>
            </a:endParaRPr>
          </a:p>
        </p:txBody>
      </p:sp>
      <p:sp>
        <p:nvSpPr>
          <p:cNvPr id="5" name="CaixaDeTexto 19"/>
          <p:cNvSpPr txBox="1"/>
          <p:nvPr/>
        </p:nvSpPr>
        <p:spPr>
          <a:xfrm>
            <a:off x="1132880" y="5106076"/>
            <a:ext cx="322580" cy="368300"/>
          </a:xfrm>
          <a:prstGeom prst="rect">
            <a:avLst/>
          </a:prstGeom>
          <a:noFill/>
        </p:spPr>
        <p:txBody>
          <a:bodyPr wrap="none" rtlCol="0">
            <a:spAutoFit/>
          </a:bodyPr>
          <a:lstStyle/>
          <a:p>
            <a:r>
              <a:rPr lang="pt-BR" dirty="0">
                <a:latin typeface="Comic Sans MS" panose="030F0702030302020204" pitchFamily="66" charset="0"/>
              </a:rPr>
              <a:t>0</a:t>
            </a:r>
            <a:endParaRPr lang="pt-BR" dirty="0">
              <a:latin typeface="Comic Sans MS" panose="030F0702030302020204" pitchFamily="66" charset="0"/>
            </a:endParaRPr>
          </a:p>
        </p:txBody>
      </p:sp>
      <p:sp>
        <p:nvSpPr>
          <p:cNvPr id="7" name="CaixaDeTexto 19"/>
          <p:cNvSpPr txBox="1"/>
          <p:nvPr/>
        </p:nvSpPr>
        <p:spPr>
          <a:xfrm>
            <a:off x="3717965" y="5106076"/>
            <a:ext cx="285750" cy="368300"/>
          </a:xfrm>
          <a:prstGeom prst="rect">
            <a:avLst/>
          </a:prstGeom>
          <a:noFill/>
        </p:spPr>
        <p:txBody>
          <a:bodyPr wrap="none" rtlCol="0">
            <a:spAutoFit/>
          </a:bodyPr>
          <a:lstStyle/>
          <a:p>
            <a:r>
              <a:rPr lang="pt-BR" dirty="0">
                <a:latin typeface="Comic Sans MS" panose="030F0702030302020204" pitchFamily="66" charset="0"/>
              </a:rPr>
              <a:t>1</a:t>
            </a:r>
            <a:endParaRPr lang="pt-BR" dirty="0">
              <a:latin typeface="Comic Sans MS" panose="030F0702030302020204" pitchFamily="66" charset="0"/>
            </a:endParaRPr>
          </a:p>
        </p:txBody>
      </p:sp>
      <p:sp>
        <p:nvSpPr>
          <p:cNvPr id="8" name="CaixaDeTexto 19"/>
          <p:cNvSpPr txBox="1"/>
          <p:nvPr/>
        </p:nvSpPr>
        <p:spPr>
          <a:xfrm>
            <a:off x="2327315" y="5053371"/>
            <a:ext cx="519430" cy="368300"/>
          </a:xfrm>
          <a:prstGeom prst="rect">
            <a:avLst/>
          </a:prstGeom>
          <a:noFill/>
        </p:spPr>
        <p:txBody>
          <a:bodyPr wrap="none" rtlCol="0">
            <a:spAutoFit/>
          </a:bodyPr>
          <a:lstStyle/>
          <a:p>
            <a:r>
              <a:rPr lang="pt-BR" dirty="0">
                <a:latin typeface="Comic Sans MS" panose="030F0702030302020204" pitchFamily="66" charset="0"/>
              </a:rPr>
              <a:t>0.5</a:t>
            </a:r>
            <a:endParaRPr lang="pt-BR" dirty="0">
              <a:latin typeface="Comic Sans MS" panose="030F0702030302020204" pitchFamily="66" charset="0"/>
            </a:endParaRPr>
          </a:p>
        </p:txBody>
      </p:sp>
      <p:cxnSp>
        <p:nvCxnSpPr>
          <p:cNvPr id="9" name="Conector Reto 8"/>
          <p:cNvCxnSpPr/>
          <p:nvPr/>
        </p:nvCxnSpPr>
        <p:spPr>
          <a:xfrm flipH="1">
            <a:off x="2580640" y="2047875"/>
            <a:ext cx="12065" cy="3058160"/>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H="1">
            <a:off x="3854450" y="2047875"/>
            <a:ext cx="12065" cy="3058160"/>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 name="Forma livre 14"/>
          <p:cNvSpPr/>
          <p:nvPr/>
        </p:nvSpPr>
        <p:spPr>
          <a:xfrm>
            <a:off x="1209675" y="1884680"/>
            <a:ext cx="1358265" cy="1748155"/>
          </a:xfrm>
          <a:custGeom>
            <a:avLst/>
            <a:gdLst>
              <a:gd name="connisteX0" fmla="*/ 15406 w 1358431"/>
              <a:gd name="connsiteY0" fmla="*/ 0 h 1748174"/>
              <a:gd name="connisteX1" fmla="*/ 15406 w 1358431"/>
              <a:gd name="connsiteY1" fmla="*/ 678815 h 1748174"/>
              <a:gd name="connisteX2" fmla="*/ 181776 w 1358431"/>
              <a:gd name="connsiteY2" fmla="*/ 1282700 h 1748174"/>
              <a:gd name="connisteX3" fmla="*/ 694856 w 1358431"/>
              <a:gd name="connsiteY3" fmla="*/ 1599565 h 1748174"/>
              <a:gd name="connisteX4" fmla="*/ 1237781 w 1358431"/>
              <a:gd name="connsiteY4" fmla="*/ 1735455 h 1748174"/>
              <a:gd name="connisteX5" fmla="*/ 1358431 w 1358431"/>
              <a:gd name="connsiteY5" fmla="*/ 1735455 h 174817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1358432" h="1748175">
                <a:moveTo>
                  <a:pt x="15407" y="0"/>
                </a:moveTo>
                <a:cubicBezTo>
                  <a:pt x="12232" y="123825"/>
                  <a:pt x="-17613" y="422275"/>
                  <a:pt x="15407" y="678815"/>
                </a:cubicBezTo>
                <a:cubicBezTo>
                  <a:pt x="48427" y="935355"/>
                  <a:pt x="45887" y="1098550"/>
                  <a:pt x="181777" y="1282700"/>
                </a:cubicBezTo>
                <a:cubicBezTo>
                  <a:pt x="317667" y="1466850"/>
                  <a:pt x="483402" y="1508760"/>
                  <a:pt x="694857" y="1599565"/>
                </a:cubicBezTo>
                <a:cubicBezTo>
                  <a:pt x="906312" y="1690370"/>
                  <a:pt x="1105067" y="1708150"/>
                  <a:pt x="1237782" y="1735455"/>
                </a:cubicBezTo>
                <a:cubicBezTo>
                  <a:pt x="1370497" y="1762760"/>
                  <a:pt x="1345097" y="1737995"/>
                  <a:pt x="1358432" y="1735455"/>
                </a:cubicBez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 name="Forma livre 15"/>
          <p:cNvSpPr/>
          <p:nvPr/>
        </p:nvSpPr>
        <p:spPr>
          <a:xfrm flipH="1" flipV="1">
            <a:off x="2509520" y="3632835"/>
            <a:ext cx="1358265" cy="1748155"/>
          </a:xfrm>
          <a:custGeom>
            <a:avLst/>
            <a:gdLst>
              <a:gd name="connisteX0" fmla="*/ 15406 w 1358431"/>
              <a:gd name="connsiteY0" fmla="*/ 0 h 1748174"/>
              <a:gd name="connisteX1" fmla="*/ 15406 w 1358431"/>
              <a:gd name="connsiteY1" fmla="*/ 678815 h 1748174"/>
              <a:gd name="connisteX2" fmla="*/ 181776 w 1358431"/>
              <a:gd name="connsiteY2" fmla="*/ 1282700 h 1748174"/>
              <a:gd name="connisteX3" fmla="*/ 694856 w 1358431"/>
              <a:gd name="connsiteY3" fmla="*/ 1599565 h 1748174"/>
              <a:gd name="connisteX4" fmla="*/ 1237781 w 1358431"/>
              <a:gd name="connsiteY4" fmla="*/ 1735455 h 1748174"/>
              <a:gd name="connisteX5" fmla="*/ 1358431 w 1358431"/>
              <a:gd name="connsiteY5" fmla="*/ 1735455 h 174817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1358432" h="1748175">
                <a:moveTo>
                  <a:pt x="15407" y="0"/>
                </a:moveTo>
                <a:cubicBezTo>
                  <a:pt x="12232" y="123825"/>
                  <a:pt x="-17613" y="422275"/>
                  <a:pt x="15407" y="678815"/>
                </a:cubicBezTo>
                <a:cubicBezTo>
                  <a:pt x="48427" y="935355"/>
                  <a:pt x="45887" y="1098550"/>
                  <a:pt x="181777" y="1282700"/>
                </a:cubicBezTo>
                <a:cubicBezTo>
                  <a:pt x="317667" y="1466850"/>
                  <a:pt x="483402" y="1508760"/>
                  <a:pt x="694857" y="1599565"/>
                </a:cubicBezTo>
                <a:cubicBezTo>
                  <a:pt x="906312" y="1690370"/>
                  <a:pt x="1105067" y="1708150"/>
                  <a:pt x="1237782" y="1735455"/>
                </a:cubicBezTo>
                <a:cubicBezTo>
                  <a:pt x="1370497" y="1762760"/>
                  <a:pt x="1345097" y="1737995"/>
                  <a:pt x="1358432" y="1735455"/>
                </a:cubicBez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8945" y="482600"/>
            <a:ext cx="11294110" cy="1076325"/>
          </a:xfrm>
          <a:prstGeom prst="rect">
            <a:avLst/>
          </a:prstGeom>
          <a:noFill/>
        </p:spPr>
        <p:txBody>
          <a:bodyPr wrap="square" rtlCol="0">
            <a:spAutoFit/>
          </a:bodyPr>
          <a:lstStyle/>
          <a:p>
            <a:pPr algn="ctr"/>
            <a:r>
              <a:rPr lang="pt-BR" sz="3200" b="1" dirty="0" smtClean="0">
                <a:solidFill>
                  <a:srgbClr val="C00000"/>
                </a:solidFill>
                <a:latin typeface="Comic Sans MS" panose="030F0702030302020204" pitchFamily="66" charset="0"/>
              </a:rPr>
              <a:t>Densidade de elétrons na banda de condução e de lacunas na banda de valência </a:t>
            </a:r>
            <a:endParaRPr lang="pt-BR" sz="3200" b="1" dirty="0" smtClean="0">
              <a:solidFill>
                <a:srgbClr val="C00000"/>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14" name="CaixaDeTexto 16"/>
              <p:cNvSpPr txBox="1"/>
              <p:nvPr/>
            </p:nvSpPr>
            <p:spPr>
              <a:xfrm>
                <a:off x="448945" y="2193925"/>
                <a:ext cx="5044440" cy="119824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rPr>
                        <m:t>𝑛</m:t>
                      </m:r>
                      <m:r>
                        <a:rPr lang="pt-BR" sz="3200" b="0" i="1" smtClean="0">
                          <a:latin typeface="Cambria Math" panose="02040503050406030204" pitchFamily="18" charset="0"/>
                          <a:ea typeface="Cambria Math" panose="02040503050406030204" pitchFamily="18" charset="0"/>
                        </a:rPr>
                        <m:t>=</m:t>
                      </m:r>
                      <m:nary>
                        <m:naryPr>
                          <m:limLoc m:val="subSup"/>
                          <m:ctrlPr>
                            <a:rPr lang="pt-BR" sz="32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𝐸𝑐</m:t>
                          </m:r>
                        </m:sub>
                        <m:sup>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𝐸𝑡𝑜𝑝</m:t>
                          </m:r>
                        </m:sup>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𝑑𝐸</m:t>
                          </m:r>
                        </m:e>
                      </m:nary>
                    </m:oMath>
                  </m:oMathPara>
                </a14:m>
                <a:endParaRPr lang="pt-BR" sz="32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4" name="CaixaDeTexto 16"/>
              <p:cNvSpPr txBox="1">
                <a:spLocks noRot="1" noChangeAspect="1" noMove="1" noResize="1" noEditPoints="1" noAdjustHandles="1" noChangeArrowheads="1" noChangeShapeType="1" noTextEdit="1"/>
              </p:cNvSpPr>
              <p:nvPr/>
            </p:nvSpPr>
            <p:spPr>
              <a:xfrm>
                <a:off x="448945" y="2193925"/>
                <a:ext cx="5044440" cy="1198245"/>
              </a:xfrm>
              <a:prstGeom prst="rect">
                <a:avLst/>
              </a:prstGeom>
              <a:blipFill rotWithShape="1">
                <a:blip r:embed="rId1"/>
                <a:stretch>
                  <a:fillRect/>
                </a:stretch>
              </a:blipFill>
            </p:spPr>
            <p:txBody>
              <a:bodyPr/>
              <a:lstStyle/>
              <a:p>
                <a:r>
                  <a:rPr lang="pt-BR" altLang="en-US">
                    <a:noFill/>
                  </a:rPr>
                  <a:t> </a:t>
                </a:r>
              </a:p>
            </p:txBody>
          </p:sp>
        </mc:Fallback>
      </mc:AlternateContent>
      <p:sp>
        <p:nvSpPr>
          <p:cNvPr id="17" name="CaixaDeTexto 21"/>
          <p:cNvSpPr txBox="1"/>
          <p:nvPr/>
        </p:nvSpPr>
        <p:spPr>
          <a:xfrm>
            <a:off x="929640" y="4082415"/>
            <a:ext cx="4563745" cy="1383665"/>
          </a:xfrm>
          <a:prstGeom prst="rect">
            <a:avLst/>
          </a:prstGeom>
          <a:noFill/>
        </p:spPr>
        <p:txBody>
          <a:bodyPr wrap="square" rtlCol="0">
            <a:spAutoFit/>
          </a:bodyPr>
          <a:lstStyle/>
          <a:p>
            <a:r>
              <a:rPr lang="pt-BR" sz="2800" dirty="0" smtClean="0">
                <a:latin typeface="Comic Sans MS" panose="030F0702030302020204" pitchFamily="66" charset="0"/>
              </a:rPr>
              <a:t>n é igual a densidade de estado ocupados na banda de condução </a:t>
            </a:r>
            <a:endParaRPr lang="pt-BR" sz="2800" i="1"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19" name="CaixaDeTexto 16"/>
              <p:cNvSpPr txBox="1"/>
              <p:nvPr/>
            </p:nvSpPr>
            <p:spPr>
              <a:xfrm>
                <a:off x="6581775" y="2193925"/>
                <a:ext cx="5044440" cy="119824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rPr>
                        <m:t>𝑝</m:t>
                      </m:r>
                      <m:r>
                        <a:rPr lang="pt-BR" sz="3200" b="0" i="1" smtClean="0">
                          <a:latin typeface="Cambria Math" panose="02040503050406030204" pitchFamily="18" charset="0"/>
                          <a:ea typeface="Cambria Math" panose="02040503050406030204" pitchFamily="18" charset="0"/>
                        </a:rPr>
                        <m:t>=</m:t>
                      </m:r>
                      <m:nary>
                        <m:naryPr>
                          <m:limLoc m:val="subSup"/>
                          <m:ctrlPr>
                            <a:rPr lang="pt-BR" sz="32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0</m:t>
                          </m:r>
                        </m:sub>
                        <m:sup>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𝐸𝑣</m:t>
                          </m:r>
                        </m:sup>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𝑑𝐸</m:t>
                          </m:r>
                        </m:e>
                      </m:nary>
                    </m:oMath>
                  </m:oMathPara>
                </a14:m>
                <a:endParaRPr lang="pt-BR" sz="32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9" name="CaixaDeTexto 16"/>
              <p:cNvSpPr txBox="1">
                <a:spLocks noRot="1" noChangeAspect="1" noMove="1" noResize="1" noEditPoints="1" noAdjustHandles="1" noChangeArrowheads="1" noChangeShapeType="1" noTextEdit="1"/>
              </p:cNvSpPr>
              <p:nvPr/>
            </p:nvSpPr>
            <p:spPr>
              <a:xfrm>
                <a:off x="6581775" y="2193925"/>
                <a:ext cx="5044440" cy="1198245"/>
              </a:xfrm>
              <a:prstGeom prst="rect">
                <a:avLst/>
              </a:prstGeom>
              <a:blipFill rotWithShape="1">
                <a:blip r:embed="rId2"/>
                <a:stretch>
                  <a:fillRect/>
                </a:stretch>
              </a:blipFill>
            </p:spPr>
            <p:txBody>
              <a:bodyPr/>
              <a:lstStyle/>
              <a:p>
                <a:r>
                  <a:rPr lang="pt-BR" altLang="en-US">
                    <a:noFill/>
                  </a:rPr>
                  <a:t> </a:t>
                </a:r>
              </a:p>
            </p:txBody>
          </p:sp>
        </mc:Fallback>
      </mc:AlternateContent>
      <p:sp>
        <p:nvSpPr>
          <p:cNvPr id="20" name="CaixaDeTexto 21"/>
          <p:cNvSpPr txBox="1"/>
          <p:nvPr/>
        </p:nvSpPr>
        <p:spPr>
          <a:xfrm>
            <a:off x="6581775" y="4082415"/>
            <a:ext cx="4638675" cy="1383665"/>
          </a:xfrm>
          <a:prstGeom prst="rect">
            <a:avLst/>
          </a:prstGeom>
          <a:noFill/>
        </p:spPr>
        <p:txBody>
          <a:bodyPr wrap="square" rtlCol="0">
            <a:spAutoFit/>
          </a:bodyPr>
          <a:lstStyle/>
          <a:p>
            <a:r>
              <a:rPr lang="pt-BR" sz="2800" dirty="0" smtClean="0">
                <a:latin typeface="Comic Sans MS" panose="030F0702030302020204" pitchFamily="66" charset="0"/>
              </a:rPr>
              <a:t>p é igual a densidade de estádo vazios na banda de valência </a:t>
            </a:r>
            <a:endParaRPr lang="pt-BR" sz="2800" i="1" dirty="0" smtClean="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8945" y="482600"/>
            <a:ext cx="11294110" cy="583565"/>
          </a:xfrm>
          <a:prstGeom prst="rect">
            <a:avLst/>
          </a:prstGeom>
          <a:noFill/>
        </p:spPr>
        <p:txBody>
          <a:bodyPr wrap="square" rtlCol="0">
            <a:spAutoFit/>
          </a:bodyPr>
          <a:lstStyle/>
          <a:p>
            <a:pPr algn="ctr"/>
            <a:r>
              <a:rPr lang="pt-BR" sz="3200" b="1" dirty="0" smtClean="0">
                <a:solidFill>
                  <a:srgbClr val="C00000"/>
                </a:solidFill>
                <a:latin typeface="Comic Sans MS" panose="030F0702030302020204" pitchFamily="66" charset="0"/>
              </a:rPr>
              <a:t>Distribuição de elétrons e de lacunas (Si sem dopantes)</a:t>
            </a:r>
            <a:endParaRPr lang="pt-BR" sz="3200" b="1" dirty="0" smtClean="0">
              <a:solidFill>
                <a:srgbClr val="C00000"/>
              </a:solidFill>
              <a:latin typeface="Comic Sans MS" panose="030F0702030302020204" pitchFamily="66" charset="0"/>
            </a:endParaRPr>
          </a:p>
        </p:txBody>
      </p:sp>
      <p:pic>
        <p:nvPicPr>
          <p:cNvPr id="4" name="Imagem 3"/>
          <p:cNvPicPr>
            <a:picLocks noChangeAspect="1"/>
          </p:cNvPicPr>
          <p:nvPr/>
        </p:nvPicPr>
        <p:blipFill>
          <a:blip r:embed="rId1"/>
          <a:srcRect l="2059" r="5070"/>
          <a:stretch>
            <a:fillRect/>
          </a:stretch>
        </p:blipFill>
        <p:spPr>
          <a:xfrm>
            <a:off x="572135" y="2042795"/>
            <a:ext cx="10781665" cy="4361815"/>
          </a:xfrm>
          <a:prstGeom prst="rect">
            <a:avLst/>
          </a:prstGeom>
        </p:spPr>
      </p:pic>
      <p:sp>
        <p:nvSpPr>
          <p:cNvPr id="20" name="CaixaDeTexto 21"/>
          <p:cNvSpPr txBox="1"/>
          <p:nvPr/>
        </p:nvSpPr>
        <p:spPr>
          <a:xfrm>
            <a:off x="3563620" y="1169670"/>
            <a:ext cx="1183640" cy="521970"/>
          </a:xfrm>
          <a:prstGeom prst="rect">
            <a:avLst/>
          </a:prstGeom>
          <a:noFill/>
        </p:spPr>
        <p:txBody>
          <a:bodyPr wrap="square" rtlCol="0">
            <a:spAutoFit/>
          </a:bodyPr>
          <a:lstStyle/>
          <a:p>
            <a:r>
              <a:rPr lang="pt-BR" sz="2800" i="1" dirty="0" smtClean="0">
                <a:latin typeface="Comic Sans MS" panose="030F0702030302020204" pitchFamily="66" charset="0"/>
              </a:rPr>
              <a:t>N(E)</a:t>
            </a:r>
            <a:endParaRPr lang="pt-BR" sz="2800" i="1" dirty="0" smtClean="0">
              <a:latin typeface="Comic Sans MS" panose="030F0702030302020204" pitchFamily="66" charset="0"/>
            </a:endParaRPr>
          </a:p>
        </p:txBody>
      </p:sp>
      <p:sp>
        <p:nvSpPr>
          <p:cNvPr id="5" name="CaixaDeTexto 21"/>
          <p:cNvSpPr txBox="1"/>
          <p:nvPr/>
        </p:nvSpPr>
        <p:spPr>
          <a:xfrm>
            <a:off x="5939790" y="1169670"/>
            <a:ext cx="1962150" cy="953135"/>
          </a:xfrm>
          <a:prstGeom prst="rect">
            <a:avLst/>
          </a:prstGeom>
          <a:noFill/>
        </p:spPr>
        <p:txBody>
          <a:bodyPr wrap="square" rtlCol="0">
            <a:spAutoFit/>
          </a:bodyPr>
          <a:lstStyle/>
          <a:p>
            <a:pPr algn="ctr"/>
            <a:r>
              <a:rPr lang="pt-BR" sz="2800" i="1" dirty="0" smtClean="0">
                <a:latin typeface="Comic Sans MS" panose="030F0702030302020204" pitchFamily="66" charset="0"/>
              </a:rPr>
              <a:t>F(E) e </a:t>
            </a:r>
            <a:endParaRPr lang="pt-BR" sz="2800" i="1" dirty="0" smtClean="0">
              <a:latin typeface="Comic Sans MS" panose="030F0702030302020204" pitchFamily="66" charset="0"/>
            </a:endParaRPr>
          </a:p>
          <a:p>
            <a:pPr algn="ctr"/>
            <a:r>
              <a:rPr lang="pt-BR" sz="2800" i="1" dirty="0" smtClean="0">
                <a:latin typeface="Comic Sans MS" panose="030F0702030302020204" pitchFamily="66" charset="0"/>
              </a:rPr>
              <a:t>(1-F(E))</a:t>
            </a:r>
            <a:endParaRPr lang="pt-BR" sz="2800" i="1" dirty="0" smtClean="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8945" y="482600"/>
            <a:ext cx="11294110" cy="583565"/>
          </a:xfrm>
          <a:prstGeom prst="rect">
            <a:avLst/>
          </a:prstGeom>
          <a:noFill/>
        </p:spPr>
        <p:txBody>
          <a:bodyPr wrap="square" rtlCol="0">
            <a:spAutoFit/>
          </a:bodyPr>
          <a:lstStyle/>
          <a:p>
            <a:pPr algn="ctr"/>
            <a:r>
              <a:rPr lang="pt-BR" sz="3200" b="1" dirty="0" smtClean="0">
                <a:solidFill>
                  <a:srgbClr val="C00000"/>
                </a:solidFill>
                <a:latin typeface="Comic Sans MS" panose="030F0702030302020204" pitchFamily="66" charset="0"/>
              </a:rPr>
              <a:t>Distribuição de elétrons e de lacunas (Si tipo N)</a:t>
            </a:r>
            <a:endParaRPr lang="pt-BR" sz="3200" b="1" dirty="0" smtClean="0">
              <a:solidFill>
                <a:srgbClr val="C00000"/>
              </a:solidFill>
              <a:latin typeface="Comic Sans MS" panose="030F0702030302020204" pitchFamily="66" charset="0"/>
            </a:endParaRPr>
          </a:p>
        </p:txBody>
      </p:sp>
      <p:pic>
        <p:nvPicPr>
          <p:cNvPr id="3" name="Imagem 2"/>
          <p:cNvPicPr>
            <a:picLocks noChangeAspect="1"/>
          </p:cNvPicPr>
          <p:nvPr/>
        </p:nvPicPr>
        <p:blipFill>
          <a:blip r:embed="rId1"/>
          <a:srcRect l="1604" t="2053" r="3355"/>
          <a:stretch>
            <a:fillRect/>
          </a:stretch>
        </p:blipFill>
        <p:spPr>
          <a:xfrm>
            <a:off x="748030" y="1438910"/>
            <a:ext cx="10605770" cy="4645660"/>
          </a:xfrm>
          <a:prstGeom prst="rect">
            <a:avLst/>
          </a:prstGeom>
        </p:spPr>
      </p:pic>
    </p:spTree>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8945" y="482600"/>
            <a:ext cx="11294110" cy="583565"/>
          </a:xfrm>
          <a:prstGeom prst="rect">
            <a:avLst/>
          </a:prstGeom>
          <a:noFill/>
        </p:spPr>
        <p:txBody>
          <a:bodyPr wrap="square" rtlCol="0">
            <a:spAutoFit/>
          </a:bodyPr>
          <a:lstStyle/>
          <a:p>
            <a:pPr algn="ctr"/>
            <a:r>
              <a:rPr lang="pt-BR" sz="3200" b="1" dirty="0" smtClean="0">
                <a:solidFill>
                  <a:srgbClr val="C00000"/>
                </a:solidFill>
                <a:latin typeface="Comic Sans MS" panose="030F0702030302020204" pitchFamily="66" charset="0"/>
              </a:rPr>
              <a:t>Distribuição de elétrons e de lacunas (Si tipo P)</a:t>
            </a:r>
            <a:endParaRPr lang="pt-BR" sz="3200" b="1" dirty="0" smtClean="0">
              <a:solidFill>
                <a:srgbClr val="C00000"/>
              </a:solidFill>
              <a:latin typeface="Comic Sans MS" panose="030F0702030302020204" pitchFamily="66" charset="0"/>
            </a:endParaRPr>
          </a:p>
        </p:txBody>
      </p:sp>
      <p:pic>
        <p:nvPicPr>
          <p:cNvPr id="3" name="Imagem 2"/>
          <p:cNvPicPr>
            <a:picLocks noChangeAspect="1"/>
          </p:cNvPicPr>
          <p:nvPr/>
        </p:nvPicPr>
        <p:blipFill>
          <a:blip r:embed="rId1"/>
          <a:srcRect l="704" t="9811" r="3935"/>
          <a:stretch>
            <a:fillRect/>
          </a:stretch>
        </p:blipFill>
        <p:spPr>
          <a:xfrm>
            <a:off x="806450" y="2168525"/>
            <a:ext cx="10628630" cy="4037965"/>
          </a:xfrm>
          <a:prstGeom prst="rect">
            <a:avLst/>
          </a:prstGeom>
        </p:spPr>
      </p:pic>
      <p:sp>
        <p:nvSpPr>
          <p:cNvPr id="5" name="CaixaDeTexto 21"/>
          <p:cNvSpPr txBox="1"/>
          <p:nvPr/>
        </p:nvSpPr>
        <p:spPr>
          <a:xfrm>
            <a:off x="6027420" y="1169670"/>
            <a:ext cx="1962150" cy="953135"/>
          </a:xfrm>
          <a:prstGeom prst="rect">
            <a:avLst/>
          </a:prstGeom>
          <a:noFill/>
        </p:spPr>
        <p:txBody>
          <a:bodyPr wrap="square" rtlCol="0">
            <a:spAutoFit/>
          </a:bodyPr>
          <a:lstStyle/>
          <a:p>
            <a:pPr algn="ctr"/>
            <a:r>
              <a:rPr lang="pt-BR" sz="2800" i="1" dirty="0" smtClean="0">
                <a:latin typeface="Comic Sans MS" panose="030F0702030302020204" pitchFamily="66" charset="0"/>
              </a:rPr>
              <a:t>F(E) e </a:t>
            </a:r>
            <a:endParaRPr lang="pt-BR" sz="2800" i="1" dirty="0" smtClean="0">
              <a:latin typeface="Comic Sans MS" panose="030F0702030302020204" pitchFamily="66" charset="0"/>
            </a:endParaRPr>
          </a:p>
          <a:p>
            <a:pPr algn="ctr"/>
            <a:r>
              <a:rPr lang="pt-BR" sz="2800" i="1" dirty="0" smtClean="0">
                <a:latin typeface="Comic Sans MS" panose="030F0702030302020204" pitchFamily="66" charset="0"/>
              </a:rPr>
              <a:t>(1-F(E))</a:t>
            </a:r>
            <a:endParaRPr lang="pt-BR" sz="2800" i="1" dirty="0" smtClean="0">
              <a:latin typeface="Comic Sans MS" panose="030F0702030302020204" pitchFamily="66" charset="0"/>
            </a:endParaRPr>
          </a:p>
        </p:txBody>
      </p:sp>
      <p:sp>
        <p:nvSpPr>
          <p:cNvPr id="20" name="CaixaDeTexto 21"/>
          <p:cNvSpPr txBox="1"/>
          <p:nvPr/>
        </p:nvSpPr>
        <p:spPr>
          <a:xfrm>
            <a:off x="3684270" y="1384935"/>
            <a:ext cx="1183640" cy="521970"/>
          </a:xfrm>
          <a:prstGeom prst="rect">
            <a:avLst/>
          </a:prstGeom>
          <a:noFill/>
        </p:spPr>
        <p:txBody>
          <a:bodyPr wrap="square" rtlCol="0">
            <a:spAutoFit/>
          </a:bodyPr>
          <a:lstStyle/>
          <a:p>
            <a:r>
              <a:rPr lang="pt-BR" sz="2800" i="1" dirty="0" smtClean="0">
                <a:latin typeface="Comic Sans MS" panose="030F0702030302020204" pitchFamily="66" charset="0"/>
              </a:rPr>
              <a:t>N(E)</a:t>
            </a:r>
            <a:endParaRPr lang="pt-BR" sz="2800" i="1" dirty="0" smtClean="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8945" y="138430"/>
            <a:ext cx="11294110" cy="1137285"/>
          </a:xfrm>
          <a:prstGeom prst="rect">
            <a:avLst/>
          </a:prstGeom>
          <a:noFill/>
        </p:spPr>
        <p:txBody>
          <a:bodyPr wrap="square" rtlCol="0">
            <a:spAutoFit/>
          </a:bodyPr>
          <a:lstStyle/>
          <a:p>
            <a:pPr algn="ctr"/>
            <a:r>
              <a:rPr lang="pt-BR" sz="3600" b="1" dirty="0" smtClean="0">
                <a:solidFill>
                  <a:srgbClr val="C00000"/>
                </a:solidFill>
                <a:latin typeface="Comic Sans MS" panose="030F0702030302020204" pitchFamily="66" charset="0"/>
              </a:rPr>
              <a:t>Densidade de elétrons na banda de condução</a:t>
            </a:r>
            <a:endParaRPr lang="pt-BR" sz="3600" b="1" dirty="0" smtClean="0">
              <a:solidFill>
                <a:srgbClr val="C00000"/>
              </a:solidFill>
              <a:latin typeface="Comic Sans MS" panose="030F0702030302020204" pitchFamily="66" charset="0"/>
            </a:endParaRPr>
          </a:p>
          <a:p>
            <a:pPr indent="0" algn="l">
              <a:buFont typeface="Arial" panose="020B0604020202020204" pitchFamily="34" charset="0"/>
              <a:buNone/>
            </a:pPr>
            <a:r>
              <a:rPr lang="pt-BR" sz="3200" dirty="0" smtClean="0">
                <a:solidFill>
                  <a:schemeClr val="tx1"/>
                </a:solidFill>
                <a:latin typeface="Comic Sans MS" panose="030F0702030302020204" pitchFamily="66" charset="0"/>
              </a:rPr>
              <a:t>Quando substituimos N(E) e F(E) na expressão de n</a:t>
            </a:r>
            <a:endParaRPr lang="pt-BR" sz="3200"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14" name="CaixaDeTexto 16"/>
              <p:cNvSpPr txBox="1"/>
              <p:nvPr/>
            </p:nvSpPr>
            <p:spPr>
              <a:xfrm>
                <a:off x="3391535" y="1259840"/>
                <a:ext cx="5044440" cy="119824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rPr>
                        <m:t>𝑛</m:t>
                      </m:r>
                      <m:r>
                        <a:rPr lang="pt-BR" sz="3200" b="0" i="1" smtClean="0">
                          <a:latin typeface="Cambria Math" panose="02040503050406030204" pitchFamily="18" charset="0"/>
                          <a:ea typeface="Cambria Math" panose="02040503050406030204" pitchFamily="18" charset="0"/>
                        </a:rPr>
                        <m:t>=</m:t>
                      </m:r>
                      <m:nary>
                        <m:naryPr>
                          <m:limLoc m:val="subSup"/>
                          <m:ctrlPr>
                            <a:rPr lang="pt-BR" sz="32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𝐸𝑐</m:t>
                          </m:r>
                        </m:sub>
                        <m:sup>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𝐸𝑡𝑜𝑝</m:t>
                          </m:r>
                        </m:sup>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𝑑𝐸</m:t>
                          </m:r>
                        </m:e>
                      </m:nary>
                    </m:oMath>
                  </m:oMathPara>
                </a14:m>
                <a:endParaRPr lang="pt-BR" sz="32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4" name="CaixaDeTexto 16"/>
              <p:cNvSpPr txBox="1">
                <a:spLocks noRot="1" noChangeAspect="1" noMove="1" noResize="1" noEditPoints="1" noAdjustHandles="1" noChangeArrowheads="1" noChangeShapeType="1" noTextEdit="1"/>
              </p:cNvSpPr>
              <p:nvPr/>
            </p:nvSpPr>
            <p:spPr>
              <a:xfrm>
                <a:off x="3391535" y="1259840"/>
                <a:ext cx="5044440" cy="1198245"/>
              </a:xfrm>
              <a:prstGeom prst="rect">
                <a:avLst/>
              </a:prstGeom>
              <a:blipFill rotWithShape="1">
                <a:blip r:embed="rId1"/>
                <a:stretch>
                  <a:fillRect/>
                </a:stretch>
              </a:blipFill>
            </p:spPr>
            <p:txBody>
              <a:bodyPr/>
              <a:lstStyle/>
              <a:p>
                <a:r>
                  <a:rPr lang="pt-BR" altLang="en-US">
                    <a:noFill/>
                  </a:rPr>
                  <a:t> </a:t>
                </a:r>
              </a:p>
            </p:txBody>
          </p:sp>
        </mc:Fallback>
      </mc:AlternateContent>
      <p:sp>
        <p:nvSpPr>
          <p:cNvPr id="10" name="CaixaDeTexto 2"/>
          <p:cNvSpPr txBox="1"/>
          <p:nvPr/>
        </p:nvSpPr>
        <p:spPr>
          <a:xfrm>
            <a:off x="266700" y="2305050"/>
            <a:ext cx="11476355" cy="3076575"/>
          </a:xfrm>
          <a:prstGeom prst="rect">
            <a:avLst/>
          </a:prstGeom>
          <a:noFill/>
        </p:spPr>
        <p:txBody>
          <a:bodyPr wrap="square" rtlCol="0">
            <a:spAutoFit/>
          </a:bodyPr>
          <a:lstStyle/>
          <a:p>
            <a:pPr algn="l"/>
            <a:r>
              <a:rPr lang="pt-BR" sz="2800" dirty="0" smtClean="0">
                <a:solidFill>
                  <a:schemeClr val="tx1"/>
                </a:solidFill>
                <a:latin typeface="Comic Sans MS" panose="030F0702030302020204" pitchFamily="66" charset="0"/>
              </a:rPr>
              <a:t>não é possível escrever o resultado da integral como uma expressão fechada.</a:t>
            </a:r>
            <a:endParaRPr lang="pt-BR" sz="2800" dirty="0" smtClean="0">
              <a:solidFill>
                <a:schemeClr val="tx1"/>
              </a:solidFill>
              <a:latin typeface="Comic Sans MS" panose="030F0702030302020204" pitchFamily="66" charset="0"/>
            </a:endParaRPr>
          </a:p>
          <a:p>
            <a:pPr algn="l" fontAlgn="auto">
              <a:spcBef>
                <a:spcPts val="1200"/>
              </a:spcBef>
            </a:pPr>
            <a:r>
              <a:rPr lang="pt-BR" sz="3200" dirty="0" smtClean="0">
                <a:solidFill>
                  <a:schemeClr val="tx1"/>
                </a:solidFill>
                <a:latin typeface="Comic Sans MS" panose="030F0702030302020204" pitchFamily="66" charset="0"/>
              </a:rPr>
              <a:t>Uma simplificação possível para a integral é considerar que </a:t>
            </a:r>
            <a:r>
              <a:rPr lang="pt-BR" sz="3200" b="1" dirty="0" smtClean="0">
                <a:solidFill>
                  <a:srgbClr val="C00000"/>
                </a:solidFill>
                <a:latin typeface="Comic Sans MS" panose="030F0702030302020204" pitchFamily="66" charset="0"/>
                <a:sym typeface="+mn-ea"/>
              </a:rPr>
              <a:t>(E</a:t>
            </a:r>
            <a:r>
              <a:rPr lang="pt-BR" sz="3200" b="1" baseline="-25000" dirty="0" smtClean="0">
                <a:solidFill>
                  <a:srgbClr val="C00000"/>
                </a:solidFill>
                <a:latin typeface="Comic Sans MS" panose="030F0702030302020204" pitchFamily="66" charset="0"/>
                <a:sym typeface="+mn-ea"/>
              </a:rPr>
              <a:t>C</a:t>
            </a:r>
            <a:r>
              <a:rPr lang="pt-BR" sz="3200" b="1" dirty="0" smtClean="0">
                <a:solidFill>
                  <a:srgbClr val="C00000"/>
                </a:solidFill>
                <a:latin typeface="Comic Sans MS" panose="030F0702030302020204" pitchFamily="66" charset="0"/>
                <a:sym typeface="+mn-ea"/>
              </a:rPr>
              <a:t>-E</a:t>
            </a:r>
            <a:r>
              <a:rPr lang="pt-BR" sz="3200" b="1" baseline="-25000" dirty="0" smtClean="0">
                <a:solidFill>
                  <a:srgbClr val="C00000"/>
                </a:solidFill>
                <a:latin typeface="Comic Sans MS" panose="030F0702030302020204" pitchFamily="66" charset="0"/>
                <a:sym typeface="+mn-ea"/>
              </a:rPr>
              <a:t>F</a:t>
            </a:r>
            <a:r>
              <a:rPr lang="pt-BR" sz="3200" b="1" dirty="0" smtClean="0">
                <a:solidFill>
                  <a:srgbClr val="C00000"/>
                </a:solidFill>
                <a:latin typeface="Comic Sans MS" panose="030F0702030302020204" pitchFamily="66" charset="0"/>
                <a:sym typeface="+mn-ea"/>
              </a:rPr>
              <a:t>) </a:t>
            </a:r>
            <a:r>
              <a:rPr lang="pt-BR" sz="3200" b="1" dirty="0" smtClean="0">
                <a:solidFill>
                  <a:srgbClr val="C00000"/>
                </a:solidFill>
                <a:latin typeface="Arial" panose="020B0604020202020204" pitchFamily="34" charset="0"/>
                <a:cs typeface="Arial" panose="020B0604020202020204" pitchFamily="34" charset="0"/>
                <a:sym typeface="+mn-ea"/>
              </a:rPr>
              <a:t>˃</a:t>
            </a:r>
            <a:r>
              <a:rPr lang="pt-BR" sz="3200" b="1" dirty="0" smtClean="0">
                <a:solidFill>
                  <a:srgbClr val="C00000"/>
                </a:solidFill>
                <a:latin typeface="Comic Sans MS" panose="030F0702030302020204" pitchFamily="66" charset="0"/>
                <a:sym typeface="+mn-ea"/>
              </a:rPr>
              <a:t> 3kT </a:t>
            </a:r>
            <a:r>
              <a:rPr lang="pt-BR" sz="3200" b="1" dirty="0" smtClean="0">
                <a:solidFill>
                  <a:schemeClr val="tx1"/>
                </a:solidFill>
                <a:latin typeface="Comic Sans MS" panose="030F0702030302020204" pitchFamily="66" charset="0"/>
                <a:sym typeface="+mn-ea"/>
              </a:rPr>
              <a:t>(dopagem não muito elevada), </a:t>
            </a:r>
            <a:r>
              <a:rPr lang="pt-BR" sz="3200" dirty="0" smtClean="0">
                <a:solidFill>
                  <a:schemeClr val="tx1"/>
                </a:solidFill>
                <a:latin typeface="Comic Sans MS" panose="030F0702030302020204" pitchFamily="66" charset="0"/>
                <a:sym typeface="+mn-ea"/>
              </a:rPr>
              <a:t>e portanto</a:t>
            </a:r>
            <a:r>
              <a:rPr lang="pt-BR" sz="3200" b="1" dirty="0" smtClean="0">
                <a:solidFill>
                  <a:srgbClr val="C00000"/>
                </a:solidFill>
                <a:latin typeface="Comic Sans MS" panose="030F0702030302020204" pitchFamily="66" charset="0"/>
                <a:sym typeface="+mn-ea"/>
              </a:rPr>
              <a:t> </a:t>
            </a:r>
            <a:endParaRPr lang="pt-BR" sz="3200" b="1" dirty="0" smtClean="0">
              <a:solidFill>
                <a:schemeClr val="tx1"/>
              </a:solidFill>
              <a:latin typeface="Comic Sans MS" panose="030F0702030302020204" pitchFamily="66" charset="0"/>
            </a:endParaRPr>
          </a:p>
          <a:p>
            <a:pPr algn="ctr"/>
            <a:r>
              <a:rPr lang="pt-BR" sz="3200" b="1" dirty="0" smtClean="0">
                <a:solidFill>
                  <a:srgbClr val="C00000"/>
                </a:solidFill>
                <a:latin typeface="Comic Sans MS" panose="030F0702030302020204" pitchFamily="66" charset="0"/>
                <a:sym typeface="+mn-ea"/>
              </a:rPr>
              <a:t>(E-E</a:t>
            </a:r>
            <a:r>
              <a:rPr lang="pt-BR" sz="3200" b="1" baseline="-25000" dirty="0" smtClean="0">
                <a:solidFill>
                  <a:srgbClr val="C00000"/>
                </a:solidFill>
                <a:latin typeface="Comic Sans MS" panose="030F0702030302020204" pitchFamily="66" charset="0"/>
                <a:sym typeface="+mn-ea"/>
              </a:rPr>
              <a:t>F</a:t>
            </a:r>
            <a:r>
              <a:rPr lang="pt-BR" sz="3200" b="1" dirty="0" smtClean="0">
                <a:solidFill>
                  <a:srgbClr val="C00000"/>
                </a:solidFill>
                <a:latin typeface="Comic Sans MS" panose="030F0702030302020204" pitchFamily="66" charset="0"/>
                <a:sym typeface="+mn-ea"/>
              </a:rPr>
              <a:t>)</a:t>
            </a:r>
            <a:r>
              <a:rPr lang="pt-BR" sz="3200" dirty="0" smtClean="0">
                <a:solidFill>
                  <a:srgbClr val="C00000"/>
                </a:solidFill>
                <a:latin typeface="Comic Sans MS" panose="030F0702030302020204" pitchFamily="66" charset="0"/>
                <a:sym typeface="+mn-ea"/>
              </a:rPr>
              <a:t> </a:t>
            </a:r>
            <a:r>
              <a:rPr lang="pt-BR" sz="3200" dirty="0" smtClean="0">
                <a:solidFill>
                  <a:srgbClr val="C00000"/>
                </a:solidFill>
                <a:latin typeface="Arial" panose="020B0604020202020204" pitchFamily="34" charset="0"/>
                <a:cs typeface="Arial" panose="020B0604020202020204" pitchFamily="34" charset="0"/>
                <a:sym typeface="+mn-ea"/>
              </a:rPr>
              <a:t>≥</a:t>
            </a:r>
            <a:r>
              <a:rPr lang="pt-BR" sz="3200" b="1" dirty="0" smtClean="0">
                <a:solidFill>
                  <a:srgbClr val="C00000"/>
                </a:solidFill>
                <a:latin typeface="Arial" panose="020B0604020202020204" pitchFamily="34" charset="0"/>
                <a:cs typeface="Arial" panose="020B0604020202020204" pitchFamily="34" charset="0"/>
                <a:sym typeface="+mn-ea"/>
              </a:rPr>
              <a:t>  </a:t>
            </a:r>
            <a:r>
              <a:rPr lang="pt-BR" sz="3200" dirty="0" smtClean="0">
                <a:solidFill>
                  <a:srgbClr val="C00000"/>
                </a:solidFill>
                <a:latin typeface="Comic Sans MS" panose="030F0702030302020204" pitchFamily="66" charset="0"/>
                <a:sym typeface="+mn-ea"/>
              </a:rPr>
              <a:t>(E</a:t>
            </a:r>
            <a:r>
              <a:rPr lang="pt-BR" sz="3200" baseline="-25000" dirty="0" smtClean="0">
                <a:solidFill>
                  <a:srgbClr val="C00000"/>
                </a:solidFill>
                <a:latin typeface="Comic Sans MS" panose="030F0702030302020204" pitchFamily="66" charset="0"/>
                <a:sym typeface="+mn-ea"/>
              </a:rPr>
              <a:t>C</a:t>
            </a:r>
            <a:r>
              <a:rPr lang="pt-BR" sz="3200" dirty="0" smtClean="0">
                <a:solidFill>
                  <a:srgbClr val="C00000"/>
                </a:solidFill>
                <a:latin typeface="Comic Sans MS" panose="030F0702030302020204" pitchFamily="66" charset="0"/>
                <a:sym typeface="+mn-ea"/>
              </a:rPr>
              <a:t>-E</a:t>
            </a:r>
            <a:r>
              <a:rPr lang="pt-BR" sz="3200" baseline="-25000" dirty="0" smtClean="0">
                <a:solidFill>
                  <a:srgbClr val="C00000"/>
                </a:solidFill>
                <a:latin typeface="Comic Sans MS" panose="030F0702030302020204" pitchFamily="66" charset="0"/>
                <a:sym typeface="+mn-ea"/>
              </a:rPr>
              <a:t>F</a:t>
            </a:r>
            <a:r>
              <a:rPr lang="pt-BR" sz="3200" dirty="0" smtClean="0">
                <a:solidFill>
                  <a:srgbClr val="C00000"/>
                </a:solidFill>
                <a:latin typeface="Comic Sans MS" panose="030F0702030302020204" pitchFamily="66" charset="0"/>
                <a:sym typeface="+mn-ea"/>
              </a:rPr>
              <a:t>)</a:t>
            </a:r>
            <a:r>
              <a:rPr lang="pt-BR" sz="3200" b="1" dirty="0" smtClean="0">
                <a:solidFill>
                  <a:srgbClr val="C00000"/>
                </a:solidFill>
                <a:latin typeface="Comic Sans MS" panose="030F0702030302020204" pitchFamily="66" charset="0"/>
                <a:sym typeface="+mn-ea"/>
              </a:rPr>
              <a:t> </a:t>
            </a:r>
            <a:r>
              <a:rPr lang="pt-BR" sz="3200" b="1" dirty="0" smtClean="0">
                <a:solidFill>
                  <a:srgbClr val="C00000"/>
                </a:solidFill>
                <a:latin typeface="Arial" panose="020B0604020202020204" pitchFamily="34" charset="0"/>
                <a:cs typeface="Arial" panose="020B0604020202020204" pitchFamily="34" charset="0"/>
                <a:sym typeface="+mn-ea"/>
              </a:rPr>
              <a:t>˃</a:t>
            </a:r>
            <a:r>
              <a:rPr lang="pt-BR" sz="3200" b="1" dirty="0" smtClean="0">
                <a:solidFill>
                  <a:srgbClr val="C00000"/>
                </a:solidFill>
                <a:latin typeface="Comic Sans MS" panose="030F0702030302020204" pitchFamily="66" charset="0"/>
                <a:sym typeface="+mn-ea"/>
              </a:rPr>
              <a:t> 3kT</a:t>
            </a:r>
            <a:endParaRPr lang="pt-BR" sz="3200" b="1" dirty="0" smtClean="0">
              <a:solidFill>
                <a:srgbClr val="C00000"/>
              </a:solidFill>
              <a:latin typeface="Comic Sans MS" panose="030F0702030302020204" pitchFamily="66" charset="0"/>
              <a:sym typeface="+mn-ea"/>
            </a:endParaRPr>
          </a:p>
          <a:p>
            <a:pPr algn="l"/>
            <a:r>
              <a:rPr lang="pt-BR" sz="3200" dirty="0" smtClean="0">
                <a:solidFill>
                  <a:schemeClr val="tx1"/>
                </a:solidFill>
                <a:latin typeface="Comic Sans MS" panose="030F0702030302020204" pitchFamily="66" charset="0"/>
              </a:rPr>
              <a:t>Assim a distribuição Fermi-Dirac será aproximada por </a:t>
            </a:r>
            <a:endParaRPr lang="pt-BR" sz="3200"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18" name="CaixaDeTexto 16"/>
              <p:cNvSpPr txBox="1"/>
              <p:nvPr/>
            </p:nvSpPr>
            <p:spPr>
              <a:xfrm>
                <a:off x="1693545" y="5381625"/>
                <a:ext cx="8440420" cy="137033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2800" b="0" i="1" smtClean="0">
                          <a:latin typeface="Cambria Math" panose="02040503050406030204" pitchFamily="18" charset="0"/>
                          <a:ea typeface="Cambria Math" panose="02040503050406030204" pitchFamily="18" charset="0"/>
                        </a:rPr>
                        <m:t>𝐹</m:t>
                      </m:r>
                      <m:r>
                        <a:rPr lang="en-US" alt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rPr>
                        <m:t>𝐸</m:t>
                      </m:r>
                      <m:r>
                        <a:rPr lang="en-US" altLang="pt-BR" sz="2800" b="0" i="1" smtClean="0">
                          <a:latin typeface="Cambria Math" panose="02040503050406030204" pitchFamily="18" charset="0"/>
                          <a:ea typeface="Cambria Math" panose="02040503050406030204" pitchFamily="18" charset="0"/>
                        </a:rPr>
                        <m:t>)= </m:t>
                      </m:r>
                      <m:f>
                        <m:f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𝑒𝑥𝑝</m:t>
                          </m:r>
                          <m:d>
                            <m:d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𝐹</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𝑘𝑇</m:t>
                                  </m:r>
                                </m:den>
                              </m:f>
                            </m:e>
                          </m:d>
                        </m:den>
                      </m:f>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𝑒𝑥𝑝</m:t>
                      </m:r>
                      <m:d>
                        <m:d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𝐹</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𝑘𝑇</m:t>
                              </m:r>
                            </m:den>
                          </m:f>
                        </m:e>
                      </m:d>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18" name="CaixaDeTexto 16"/>
              <p:cNvSpPr txBox="1">
                <a:spLocks noRot="1" noChangeAspect="1" noMove="1" noResize="1" noEditPoints="1" noAdjustHandles="1" noChangeArrowheads="1" noChangeShapeType="1" noTextEdit="1"/>
              </p:cNvSpPr>
              <p:nvPr/>
            </p:nvSpPr>
            <p:spPr>
              <a:xfrm>
                <a:off x="1693545" y="5381625"/>
                <a:ext cx="8440420" cy="1370330"/>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466090" y="604520"/>
            <a:ext cx="10715625" cy="2686685"/>
          </a:xfrm>
          <a:prstGeom prst="rect">
            <a:avLst/>
          </a:prstGeom>
        </p:spPr>
        <p:txBody>
          <a:bodyPr vert="horz" lIns="91440" tIns="45720" rIns="91440" bIns="45720" rtlCol="0">
            <a:normAutofit fontScale="9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000" b="1" dirty="0" smtClean="0">
                <a:solidFill>
                  <a:srgbClr val="C00000"/>
                </a:solidFill>
                <a:latin typeface="Comic Sans MS" panose="030F0702030302020204" pitchFamily="66" charset="0"/>
              </a:rPr>
              <a:t>Superposição </a:t>
            </a:r>
            <a:endParaRPr lang="pt-BR" sz="3000" b="1" dirty="0" smtClean="0">
              <a:solidFill>
                <a:srgbClr val="C00000"/>
              </a:solidFill>
              <a:latin typeface="Comic Sans MS" panose="030F0702030302020204" pitchFamily="66" charset="0"/>
            </a:endParaRPr>
          </a:p>
          <a:p>
            <a:pPr marL="0" indent="0" algn="ctr">
              <a:buNone/>
            </a:pPr>
            <a:r>
              <a:rPr lang="pt-BR" sz="3100" b="1" dirty="0" smtClean="0">
                <a:latin typeface="Comic Sans MS" panose="030F0702030302020204" pitchFamily="66" charset="0"/>
              </a:rPr>
              <a:t>Quando temos um circuito linear e várias entradas, resolvemos o circuito para cada uma das entradas, desativando todas as outras fontes independentes.Por fim somamos os resultados  </a:t>
            </a:r>
            <a:endParaRPr lang="pt-BR" sz="3100" b="1" dirty="0" smtClean="0">
              <a:latin typeface="Comic Sans MS" panose="030F0702030302020204" pitchFamily="66" charset="0"/>
            </a:endParaRPr>
          </a:p>
          <a:p>
            <a:pPr lvl="1"/>
            <a:r>
              <a:rPr lang="pt-BR" sz="2700" b="1" dirty="0" smtClean="0">
                <a:latin typeface="Comic Sans MS" panose="030F0702030302020204" pitchFamily="66" charset="0"/>
              </a:rPr>
              <a:t>Desativar fontes </a:t>
            </a:r>
            <a:r>
              <a:rPr lang="pt-BR" sz="2700" b="1" dirty="0" smtClean="0">
                <a:solidFill>
                  <a:srgbClr val="C00000"/>
                </a:solidFill>
                <a:latin typeface="Comic Sans MS" panose="030F0702030302020204" pitchFamily="66" charset="0"/>
              </a:rPr>
              <a:t>independentes</a:t>
            </a:r>
            <a:endParaRPr lang="pt-BR" sz="2700" b="1" dirty="0" smtClean="0">
              <a:latin typeface="Comic Sans MS" panose="030F0702030302020204" pitchFamily="66" charset="0"/>
            </a:endParaRPr>
          </a:p>
          <a:p>
            <a:pPr marL="457200" lvl="1" indent="0">
              <a:buNone/>
            </a:pPr>
            <a:endParaRPr lang="pt-BR" b="1" dirty="0"/>
          </a:p>
          <a:p>
            <a:pPr lvl="1"/>
            <a:endParaRPr lang="pt-BR" b="1" dirty="0" smtClean="0"/>
          </a:p>
          <a:p>
            <a:pPr lvl="1"/>
            <a:endParaRPr lang="pt-BR" b="1" dirty="0"/>
          </a:p>
          <a:p>
            <a:pPr lvl="1"/>
            <a:endParaRPr lang="pt-BR" b="1" dirty="0" smtClean="0"/>
          </a:p>
          <a:p>
            <a:pPr lvl="1"/>
            <a:endParaRPr lang="pt-BR" b="1" dirty="0"/>
          </a:p>
          <a:p>
            <a:pPr lvl="1"/>
            <a:endParaRPr lang="pt-BR" b="1" dirty="0" smtClean="0"/>
          </a:p>
          <a:p>
            <a:pPr lvl="1"/>
            <a:endParaRPr lang="pt-BR" b="1" dirty="0" smtClean="0">
              <a:latin typeface="Comic Sans MS" panose="030F0702030302020204" pitchFamily="66" charset="0"/>
            </a:endParaRPr>
          </a:p>
          <a:p>
            <a:pPr lvl="1" algn="ctr"/>
            <a:endParaRPr lang="pt-BR" sz="3200" b="1" i="1" dirty="0" smtClean="0">
              <a:solidFill>
                <a:srgbClr val="C00000"/>
              </a:solidFill>
              <a:latin typeface="Comic Sans MS" panose="030F0702030302020204" pitchFamily="66" charset="0"/>
            </a:endParaRPr>
          </a:p>
        </p:txBody>
      </p:sp>
      <p:cxnSp>
        <p:nvCxnSpPr>
          <p:cNvPr id="6" name="Conector Reto 5"/>
          <p:cNvCxnSpPr/>
          <p:nvPr/>
        </p:nvCxnSpPr>
        <p:spPr>
          <a:xfrm flipH="1">
            <a:off x="2137410" y="3695700"/>
            <a:ext cx="25400" cy="15494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Elipse 3"/>
          <p:cNvSpPr/>
          <p:nvPr/>
        </p:nvSpPr>
        <p:spPr>
          <a:xfrm>
            <a:off x="1794510" y="4127500"/>
            <a:ext cx="698500" cy="7366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CaixaDeTexto 6"/>
          <p:cNvSpPr txBox="1"/>
          <p:nvPr/>
        </p:nvSpPr>
        <p:spPr>
          <a:xfrm>
            <a:off x="2200910" y="3783330"/>
            <a:ext cx="292100" cy="460375"/>
          </a:xfrm>
          <a:prstGeom prst="rect">
            <a:avLst/>
          </a:prstGeom>
          <a:noFill/>
        </p:spPr>
        <p:txBody>
          <a:bodyPr wrap="square" rtlCol="0">
            <a:spAutoFit/>
          </a:bodyPr>
          <a:lstStyle/>
          <a:p>
            <a:r>
              <a:rPr lang="pt-BR" sz="2400" b="1" dirty="0" smtClean="0"/>
              <a:t>+</a:t>
            </a:r>
            <a:endParaRPr lang="pt-BR" sz="2400" b="1" dirty="0" smtClean="0"/>
          </a:p>
        </p:txBody>
      </p:sp>
      <p:sp>
        <p:nvSpPr>
          <p:cNvPr id="8" name="CaixaDeTexto 7"/>
          <p:cNvSpPr txBox="1"/>
          <p:nvPr/>
        </p:nvSpPr>
        <p:spPr>
          <a:xfrm>
            <a:off x="2353310" y="4736475"/>
            <a:ext cx="914033" cy="523220"/>
          </a:xfrm>
          <a:prstGeom prst="rect">
            <a:avLst/>
          </a:prstGeom>
          <a:noFill/>
        </p:spPr>
        <p:txBody>
          <a:bodyPr wrap="none" rtlCol="0">
            <a:spAutoFit/>
          </a:bodyPr>
          <a:lstStyle/>
          <a:p>
            <a:r>
              <a:rPr lang="pt-BR" sz="2800" dirty="0" smtClean="0"/>
              <a:t>V = 0</a:t>
            </a:r>
            <a:endParaRPr lang="pt-BR" sz="2800" dirty="0"/>
          </a:p>
        </p:txBody>
      </p:sp>
      <p:cxnSp>
        <p:nvCxnSpPr>
          <p:cNvPr id="10" name="Conector Reto 9"/>
          <p:cNvCxnSpPr/>
          <p:nvPr/>
        </p:nvCxnSpPr>
        <p:spPr>
          <a:xfrm>
            <a:off x="3984752" y="3715892"/>
            <a:ext cx="0" cy="1563995"/>
          </a:xfrm>
          <a:prstGeom prst="line">
            <a:avLst/>
          </a:prstGeom>
          <a:ln w="34925">
            <a:solidFill>
              <a:schemeClr val="tx1">
                <a:alpha val="92000"/>
              </a:schemeClr>
            </a:solidFill>
          </a:ln>
        </p:spPr>
        <p:style>
          <a:lnRef idx="1">
            <a:schemeClr val="accent1"/>
          </a:lnRef>
          <a:fillRef idx="0">
            <a:schemeClr val="accent1"/>
          </a:fillRef>
          <a:effectRef idx="0">
            <a:schemeClr val="accent1"/>
          </a:effectRef>
          <a:fontRef idx="minor">
            <a:schemeClr val="tx1"/>
          </a:fontRef>
        </p:style>
      </p:cxnSp>
      <p:sp>
        <p:nvSpPr>
          <p:cNvPr id="13" name="CaixaDeTexto 12"/>
          <p:cNvSpPr txBox="1"/>
          <p:nvPr/>
        </p:nvSpPr>
        <p:spPr>
          <a:xfrm>
            <a:off x="9207640" y="4950803"/>
            <a:ext cx="800219" cy="523220"/>
          </a:xfrm>
          <a:prstGeom prst="rect">
            <a:avLst/>
          </a:prstGeom>
          <a:noFill/>
        </p:spPr>
        <p:txBody>
          <a:bodyPr wrap="none" rtlCol="0">
            <a:spAutoFit/>
          </a:bodyPr>
          <a:lstStyle/>
          <a:p>
            <a:r>
              <a:rPr lang="pt-BR" sz="2800" dirty="0"/>
              <a:t>I</a:t>
            </a:r>
            <a:r>
              <a:rPr lang="pt-BR" sz="2800" dirty="0" smtClean="0"/>
              <a:t> = 0</a:t>
            </a:r>
            <a:endParaRPr lang="pt-BR" sz="2800" dirty="0"/>
          </a:p>
        </p:txBody>
      </p:sp>
      <p:cxnSp>
        <p:nvCxnSpPr>
          <p:cNvPr id="14" name="Conector Reto 13"/>
          <p:cNvCxnSpPr/>
          <p:nvPr/>
        </p:nvCxnSpPr>
        <p:spPr>
          <a:xfrm flipH="1">
            <a:off x="8984838" y="3935428"/>
            <a:ext cx="25400" cy="15494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Elipse 10"/>
          <p:cNvSpPr/>
          <p:nvPr/>
        </p:nvSpPr>
        <p:spPr>
          <a:xfrm>
            <a:off x="8648840" y="4341828"/>
            <a:ext cx="698500" cy="7366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6" name="Conector de Seta Reta 15"/>
          <p:cNvCxnSpPr/>
          <p:nvPr/>
        </p:nvCxnSpPr>
        <p:spPr>
          <a:xfrm flipH="1">
            <a:off x="8984838" y="4480370"/>
            <a:ext cx="12700" cy="476499"/>
          </a:xfrm>
          <a:prstGeom prst="straightConnector1">
            <a:avLst/>
          </a:prstGeom>
          <a:ln w="22225">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9" name="Elipse 18"/>
          <p:cNvSpPr/>
          <p:nvPr/>
        </p:nvSpPr>
        <p:spPr>
          <a:xfrm>
            <a:off x="10474741" y="4014342"/>
            <a:ext cx="105051" cy="14363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Elipse 19"/>
          <p:cNvSpPr/>
          <p:nvPr/>
        </p:nvSpPr>
        <p:spPr>
          <a:xfrm>
            <a:off x="10474741" y="5224716"/>
            <a:ext cx="105051" cy="14363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1" name="CaixaDeTexto 20"/>
          <p:cNvSpPr txBox="1"/>
          <p:nvPr/>
        </p:nvSpPr>
        <p:spPr>
          <a:xfrm>
            <a:off x="1264423" y="5649843"/>
            <a:ext cx="3982180" cy="523220"/>
          </a:xfrm>
          <a:prstGeom prst="rect">
            <a:avLst/>
          </a:prstGeom>
          <a:noFill/>
        </p:spPr>
        <p:txBody>
          <a:bodyPr wrap="none" rtlCol="0">
            <a:spAutoFit/>
          </a:bodyPr>
          <a:lstStyle/>
          <a:p>
            <a:r>
              <a:rPr lang="pt-BR" sz="2800" dirty="0" smtClean="0">
                <a:latin typeface="Comic Sans MS" panose="030F0702030302020204" pitchFamily="66" charset="0"/>
              </a:rPr>
              <a:t>Fonte de tensão, curto</a:t>
            </a:r>
            <a:endParaRPr lang="pt-BR" sz="2800" dirty="0">
              <a:latin typeface="Comic Sans MS" panose="030F0702030302020204" pitchFamily="66" charset="0"/>
            </a:endParaRPr>
          </a:p>
        </p:txBody>
      </p:sp>
      <p:sp>
        <p:nvSpPr>
          <p:cNvPr id="22" name="CaixaDeTexto 21"/>
          <p:cNvSpPr txBox="1"/>
          <p:nvPr/>
        </p:nvSpPr>
        <p:spPr>
          <a:xfrm>
            <a:off x="7195976" y="5584023"/>
            <a:ext cx="4575291" cy="523220"/>
          </a:xfrm>
          <a:prstGeom prst="rect">
            <a:avLst/>
          </a:prstGeom>
          <a:noFill/>
        </p:spPr>
        <p:txBody>
          <a:bodyPr wrap="none" rtlCol="0">
            <a:spAutoFit/>
          </a:bodyPr>
          <a:lstStyle/>
          <a:p>
            <a:r>
              <a:rPr lang="pt-BR" sz="2800" dirty="0" smtClean="0">
                <a:latin typeface="Comic Sans MS" panose="030F0702030302020204" pitchFamily="66" charset="0"/>
              </a:rPr>
              <a:t>Fonte de corrente, aberto</a:t>
            </a:r>
            <a:endParaRPr lang="pt-BR" sz="2800" dirty="0">
              <a:latin typeface="Comic Sans MS" panose="030F0702030302020204" pitchFamily="66" charset="0"/>
            </a:endParaRPr>
          </a:p>
        </p:txBody>
      </p:sp>
      <p:cxnSp>
        <p:nvCxnSpPr>
          <p:cNvPr id="26" name="Conector Reto 25"/>
          <p:cNvCxnSpPr/>
          <p:nvPr/>
        </p:nvCxnSpPr>
        <p:spPr>
          <a:xfrm>
            <a:off x="10527266" y="4086161"/>
            <a:ext cx="0" cy="330578"/>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10528318" y="4965957"/>
            <a:ext cx="0" cy="330578"/>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8945" y="482600"/>
            <a:ext cx="11294110" cy="583565"/>
          </a:xfrm>
          <a:prstGeom prst="rect">
            <a:avLst/>
          </a:prstGeom>
          <a:noFill/>
        </p:spPr>
        <p:txBody>
          <a:bodyPr wrap="square" rtlCol="0">
            <a:spAutoFit/>
          </a:bodyPr>
          <a:lstStyle/>
          <a:p>
            <a:pPr indent="0" algn="l">
              <a:buFont typeface="Arial" panose="020B0604020202020204" pitchFamily="34" charset="0"/>
              <a:buNone/>
            </a:pPr>
            <a:r>
              <a:rPr lang="pt-BR" sz="3200" dirty="0" smtClean="0">
                <a:solidFill>
                  <a:schemeClr val="tx1"/>
                </a:solidFill>
                <a:latin typeface="Comic Sans MS" panose="030F0702030302020204" pitchFamily="66" charset="0"/>
              </a:rPr>
              <a:t>Com isso, a expressão para n será: </a:t>
            </a:r>
            <a:endParaRPr lang="pt-BR" sz="3200"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14" name="CaixaDeTexto 16"/>
              <p:cNvSpPr txBox="1"/>
              <p:nvPr/>
            </p:nvSpPr>
            <p:spPr>
              <a:xfrm>
                <a:off x="266700" y="1392555"/>
                <a:ext cx="11793220" cy="109347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2800" b="0" i="1" smtClean="0">
                          <a:latin typeface="Cambria Math" panose="02040503050406030204" pitchFamily="18" charset="0"/>
                          <a:ea typeface="Cambria Math" panose="02040503050406030204" pitchFamily="18" charset="0"/>
                        </a:rPr>
                        <m:t>𝑛</m:t>
                      </m:r>
                      <m:r>
                        <a:rPr lang="pt-BR" sz="2800" b="0" i="1" smtClean="0">
                          <a:latin typeface="Cambria Math" panose="02040503050406030204" pitchFamily="18" charset="0"/>
                          <a:ea typeface="Cambria Math" panose="02040503050406030204" pitchFamily="18" charset="0"/>
                        </a:rPr>
                        <m:t>=</m:t>
                      </m:r>
                      <m:nary>
                        <m:naryPr>
                          <m:limLoc m:val="subSup"/>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𝐸𝑐</m:t>
                          </m:r>
                        </m:sub>
                        <m:sup>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𝐸𝑡𝑜𝑝</m:t>
                          </m:r>
                        </m:sup>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𝑑𝐸</m:t>
                          </m:r>
                        </m:e>
                      </m:nary>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nary>
                        <m:naryPr>
                          <m:limLoc m:val="subSup"/>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𝐸𝑐</m:t>
                          </m:r>
                        </m:sub>
                        <m:sup>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𝐸𝑡𝑜𝑝</m:t>
                          </m:r>
                        </m:sup>
                        <m:e>
                          <m:r>
                            <a:rPr lang="en-US" altLang="pt-BR" sz="2800" b="0" i="1" smtClean="0">
                              <a:latin typeface="Cambria Math" panose="02040503050406030204" pitchFamily="18" charset="0"/>
                              <a:ea typeface="Cambria Math" panose="02040503050406030204" pitchFamily="18" charset="0"/>
                            </a:rPr>
                            <m:t>4</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𝜋</m:t>
                          </m:r>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d>
                                <m:d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𝑚</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𝑛</m:t>
                                          </m:r>
                                        </m:sub>
                                      </m:sSub>
                                    </m:num>
                                    <m:den>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ℎ</m:t>
                                          </m:r>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sup>
                                      </m:sSup>
                                    </m:den>
                                  </m:f>
                                </m:e>
                              </m:d>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3</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sup>
                          </m:sSup>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d>
                                <m:d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𝐶</m:t>
                                      </m:r>
                                    </m:sub>
                                  </m:sSub>
                                </m:e>
                              </m:d>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𝑒𝑥𝑝</m:t>
                          </m:r>
                          <m:d>
                            <m:d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𝐹</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𝑘𝑇</m:t>
                                  </m:r>
                                </m:den>
                              </m:f>
                            </m:e>
                          </m:d>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𝑑𝐸</m:t>
                          </m:r>
                        </m:e>
                      </m:nary>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4" name="CaixaDeTexto 16"/>
              <p:cNvSpPr txBox="1">
                <a:spLocks noRot="1" noChangeAspect="1" noMove="1" noResize="1" noEditPoints="1" noAdjustHandles="1" noChangeArrowheads="1" noChangeShapeType="1" noTextEdit="1"/>
              </p:cNvSpPr>
              <p:nvPr/>
            </p:nvSpPr>
            <p:spPr>
              <a:xfrm>
                <a:off x="266700" y="1392555"/>
                <a:ext cx="11793220" cy="1093470"/>
              </a:xfrm>
              <a:prstGeom prst="rect">
                <a:avLst/>
              </a:prstGeom>
              <a:blipFill rotWithShape="1">
                <a:blip r:embed="rId1"/>
                <a:stretch>
                  <a:fillRect/>
                </a:stretch>
              </a:blipFill>
            </p:spPr>
            <p:txBody>
              <a:bodyPr/>
              <a:lstStyle/>
              <a:p>
                <a:r>
                  <a:rPr lang="pt-BR" altLang="en-US">
                    <a:noFill/>
                  </a:rPr>
                  <a:t> </a:t>
                </a:r>
              </a:p>
            </p:txBody>
          </p:sp>
        </mc:Fallback>
      </mc:AlternateContent>
      <p:sp>
        <p:nvSpPr>
          <p:cNvPr id="10" name="CaixaDeTexto 2"/>
          <p:cNvSpPr txBox="1"/>
          <p:nvPr/>
        </p:nvSpPr>
        <p:spPr>
          <a:xfrm>
            <a:off x="266700" y="2771140"/>
            <a:ext cx="11294110" cy="583565"/>
          </a:xfrm>
          <a:prstGeom prst="rect">
            <a:avLst/>
          </a:prstGeom>
          <a:noFill/>
        </p:spPr>
        <p:txBody>
          <a:bodyPr wrap="square" rtlCol="0">
            <a:spAutoFit/>
          </a:bodyPr>
          <a:lstStyle/>
          <a:p>
            <a:pPr algn="l"/>
            <a:r>
              <a:rPr lang="pt-BR" sz="3200" dirty="0" smtClean="0">
                <a:solidFill>
                  <a:schemeClr val="tx1"/>
                </a:solidFill>
                <a:latin typeface="Comic Sans MS" panose="030F0702030302020204" pitchFamily="66" charset="0"/>
              </a:rPr>
              <a:t> que permite determinar uma expressão que será:</a:t>
            </a:r>
            <a:endParaRPr lang="pt-BR" sz="3200"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4" name="CaixaDeTexto 16"/>
              <p:cNvSpPr txBox="1"/>
              <p:nvPr/>
            </p:nvSpPr>
            <p:spPr>
              <a:xfrm>
                <a:off x="3573780" y="3639820"/>
                <a:ext cx="4489450" cy="101854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rPr>
                        <m:t>𝑛</m:t>
                      </m:r>
                      <m:r>
                        <a:rPr lang="pt-BR" sz="3200" b="0" i="1" smtClean="0">
                          <a:latin typeface="Cambria Math" panose="02040503050406030204" pitchFamily="18" charset="0"/>
                          <a:ea typeface="Cambria Math" panose="02040503050406030204" pitchFamily="18" charset="0"/>
                        </a:rPr>
                        <m:t>=</m:t>
                      </m:r>
                      <m:sSub>
                        <m:sSubPr>
                          <m:ctrlPr>
                            <a:rPr 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𝐶</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𝑒𝑥𝑝</m:t>
                      </m:r>
                      <m:d>
                        <m:d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𝐶</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𝑘𝑇</m:t>
                              </m:r>
                            </m:den>
                          </m:f>
                        </m:e>
                      </m:d>
                    </m:oMath>
                  </m:oMathPara>
                </a14:m>
                <a:endParaRPr lang="en-US" altLang="pt-BR" sz="32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4" name="CaixaDeTexto 16"/>
              <p:cNvSpPr txBox="1">
                <a:spLocks noRot="1" noChangeAspect="1" noMove="1" noResize="1" noEditPoints="1" noAdjustHandles="1" noChangeArrowheads="1" noChangeShapeType="1" noTextEdit="1"/>
              </p:cNvSpPr>
              <p:nvPr/>
            </p:nvSpPr>
            <p:spPr>
              <a:xfrm>
                <a:off x="3573780" y="3639820"/>
                <a:ext cx="4489450" cy="101854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DeTexto 16"/>
              <p:cNvSpPr txBox="1"/>
              <p:nvPr/>
            </p:nvSpPr>
            <p:spPr>
              <a:xfrm>
                <a:off x="2751455" y="5225415"/>
                <a:ext cx="7815580" cy="828040"/>
              </a:xfrm>
              <a:prstGeom prst="rect">
                <a:avLst/>
              </a:prstGeom>
              <a:noFill/>
            </p:spPr>
            <p:txBody>
              <a:bodyPr wrap="square" rtlCol="0">
                <a:spAutoFit/>
              </a:bodyPr>
              <a:lstStyle/>
              <a:p>
                <a:r>
                  <a:rPr lang="pt-BR" sz="2800" smtClean="0">
                    <a:latin typeface="Comic Sans MS" panose="030F0702030302020204" pitchFamily="66" charset="0"/>
                    <a:ea typeface="Cambria Math" panose="02040503050406030204" pitchFamily="18" charset="0"/>
                    <a:cs typeface="Comic Sans MS" panose="030F0702030302020204" pitchFamily="66" charset="0"/>
                  </a:rPr>
                  <a:t>onde   </a:t>
                </a:r>
                <a:r>
                  <a:rPr lang="pt-BR" sz="2800" smtClean="0">
                    <a:latin typeface="Cambria Math" panose="02040503050406030204" pitchFamily="18" charset="0"/>
                    <a:ea typeface="Cambria Math" panose="02040503050406030204" pitchFamily="18" charset="0"/>
                    <a:cs typeface="Cambria Math" panose="02040503050406030204" pitchFamily="18" charset="0"/>
                  </a:rPr>
                  <a:t> </a:t>
                </a:r>
                <a14:m>
                  <m:oMath xmlns:m="http://schemas.openxmlformats.org/officeDocument/2006/math">
                    <m:sSub>
                      <m:sSub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𝐶</m:t>
                        </m:r>
                      </m:sub>
                    </m:sSub>
                    <m:r>
                      <a:rPr lang="pt-BR" sz="2800" b="0" i="1" smtClean="0">
                        <a:latin typeface="Cambria Math" panose="02040503050406030204" pitchFamily="18" charset="0"/>
                        <a:ea typeface="Cambria Math" panose="02040503050406030204" pitchFamily="18" charset="0"/>
                      </a:rPr>
                      <m:t>= </m:t>
                    </m:r>
                    <m:r>
                      <a:rPr lang="en-US" altLang="pt-BR" sz="2800" b="0" i="1" smtClean="0">
                        <a:latin typeface="Cambria Math" panose="02040503050406030204" pitchFamily="18" charset="0"/>
                        <a:ea typeface="Cambria Math" panose="02040503050406030204" pitchFamily="18" charset="0"/>
                      </a:rPr>
                      <m:t>2</m:t>
                    </m:r>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d>
                          <m:d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𝜋</m:t>
                                </m:r>
                                <m:sSub>
                                  <m:sSub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𝑚</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𝑛</m:t>
                                    </m:r>
                                  </m:sub>
                                </m:s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𝑘𝑇</m:t>
                                </m:r>
                              </m:num>
                              <m:den>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ℎ</m:t>
                                    </m:r>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sup>
                                </m:sSup>
                              </m:den>
                            </m:f>
                          </m:e>
                        </m:d>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3</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8</m:t>
                    </m:r>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10</m:t>
                        </m:r>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19</m:t>
                        </m:r>
                      </m:sup>
                    </m:sSup>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𝑐𝑚</m:t>
                        </m:r>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3</m:t>
                        </m:r>
                      </m:sup>
                    </m:sSup>
                  </m:oMath>
                </a14:m>
                <a:endParaRPr lang="pt-BR" sz="2800" b="0" i="1" dirty="0" smtClean="0">
                  <a:latin typeface="Cambria Math" panose="02040503050406030204" pitchFamily="18" charset="0"/>
                  <a:cs typeface="Cambria Math" panose="02040503050406030204" pitchFamily="18" charset="0"/>
                </a:endParaRPr>
              </a:p>
            </p:txBody>
          </p:sp>
        </mc:Choice>
        <mc:Fallback>
          <p:sp>
            <p:nvSpPr>
              <p:cNvPr id="5" name="CaixaDeTexto 16"/>
              <p:cNvSpPr txBox="1">
                <a:spLocks noRot="1" noChangeAspect="1" noMove="1" noResize="1" noEditPoints="1" noAdjustHandles="1" noChangeArrowheads="1" noChangeShapeType="1" noTextEdit="1"/>
              </p:cNvSpPr>
              <p:nvPr/>
            </p:nvSpPr>
            <p:spPr>
              <a:xfrm>
                <a:off x="2751455" y="5225415"/>
                <a:ext cx="7815580" cy="828040"/>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8945" y="231140"/>
            <a:ext cx="11294110" cy="1137285"/>
          </a:xfrm>
          <a:prstGeom prst="rect">
            <a:avLst/>
          </a:prstGeom>
          <a:noFill/>
        </p:spPr>
        <p:txBody>
          <a:bodyPr wrap="square" rtlCol="0">
            <a:spAutoFit/>
          </a:bodyPr>
          <a:lstStyle/>
          <a:p>
            <a:pPr algn="ctr"/>
            <a:r>
              <a:rPr lang="pt-BR" sz="3600" b="1" dirty="0" smtClean="0">
                <a:solidFill>
                  <a:srgbClr val="C00000"/>
                </a:solidFill>
                <a:latin typeface="Comic Sans MS" panose="030F0702030302020204" pitchFamily="66" charset="0"/>
              </a:rPr>
              <a:t>Densidade de lacunas na banda de valência</a:t>
            </a:r>
            <a:endParaRPr lang="pt-BR" sz="3600" b="1" dirty="0" smtClean="0">
              <a:solidFill>
                <a:srgbClr val="C00000"/>
              </a:solidFill>
              <a:latin typeface="Comic Sans MS" panose="030F0702030302020204" pitchFamily="66" charset="0"/>
            </a:endParaRPr>
          </a:p>
          <a:p>
            <a:pPr indent="0" algn="l">
              <a:buFont typeface="Arial" panose="020B0604020202020204" pitchFamily="34" charset="0"/>
              <a:buNone/>
            </a:pPr>
            <a:r>
              <a:rPr lang="pt-BR" sz="3200" dirty="0" smtClean="0">
                <a:solidFill>
                  <a:schemeClr val="tx1"/>
                </a:solidFill>
                <a:latin typeface="Comic Sans MS" panose="030F0702030302020204" pitchFamily="66" charset="0"/>
              </a:rPr>
              <a:t>Quando substituimos N(E) e F(E) na expressão de n</a:t>
            </a:r>
            <a:endParaRPr lang="pt-BR" sz="3200"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14" name="CaixaDeTexto 16"/>
              <p:cNvSpPr txBox="1"/>
              <p:nvPr/>
            </p:nvSpPr>
            <p:spPr>
              <a:xfrm>
                <a:off x="3391535" y="1322705"/>
                <a:ext cx="5044440" cy="119824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rPr>
                        <m:t>𝑛</m:t>
                      </m:r>
                      <m:r>
                        <a:rPr lang="pt-BR" sz="3200" b="0" i="1" smtClean="0">
                          <a:latin typeface="Cambria Math" panose="02040503050406030204" pitchFamily="18" charset="0"/>
                          <a:ea typeface="Cambria Math" panose="02040503050406030204" pitchFamily="18" charset="0"/>
                        </a:rPr>
                        <m:t>=</m:t>
                      </m:r>
                      <m:nary>
                        <m:naryPr>
                          <m:limLoc m:val="subSup"/>
                          <m:ctrlPr>
                            <a:rPr lang="pt-BR" sz="32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0</m:t>
                          </m:r>
                        </m:sub>
                        <m:sup>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𝐸𝑣</m:t>
                          </m:r>
                        </m:sup>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𝑑𝐸</m:t>
                          </m:r>
                        </m:e>
                      </m:nary>
                    </m:oMath>
                  </m:oMathPara>
                </a14:m>
                <a:endParaRPr lang="pt-BR" sz="32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4" name="CaixaDeTexto 16"/>
              <p:cNvSpPr txBox="1">
                <a:spLocks noRot="1" noChangeAspect="1" noMove="1" noResize="1" noEditPoints="1" noAdjustHandles="1" noChangeArrowheads="1" noChangeShapeType="1" noTextEdit="1"/>
              </p:cNvSpPr>
              <p:nvPr/>
            </p:nvSpPr>
            <p:spPr>
              <a:xfrm>
                <a:off x="3391535" y="1322705"/>
                <a:ext cx="5044440" cy="1198245"/>
              </a:xfrm>
              <a:prstGeom prst="rect">
                <a:avLst/>
              </a:prstGeom>
              <a:blipFill rotWithShape="1">
                <a:blip r:embed="rId1"/>
                <a:stretch>
                  <a:fillRect/>
                </a:stretch>
              </a:blipFill>
            </p:spPr>
            <p:txBody>
              <a:bodyPr/>
              <a:lstStyle/>
              <a:p>
                <a:r>
                  <a:rPr lang="pt-BR" altLang="en-US">
                    <a:noFill/>
                  </a:rPr>
                  <a:t> </a:t>
                </a:r>
              </a:p>
            </p:txBody>
          </p:sp>
        </mc:Fallback>
      </mc:AlternateContent>
      <p:sp>
        <p:nvSpPr>
          <p:cNvPr id="10" name="CaixaDeTexto 2"/>
          <p:cNvSpPr txBox="1"/>
          <p:nvPr/>
        </p:nvSpPr>
        <p:spPr>
          <a:xfrm>
            <a:off x="266700" y="2520950"/>
            <a:ext cx="11476355" cy="3569335"/>
          </a:xfrm>
          <a:prstGeom prst="rect">
            <a:avLst/>
          </a:prstGeom>
          <a:noFill/>
        </p:spPr>
        <p:txBody>
          <a:bodyPr wrap="square" rtlCol="0">
            <a:spAutoFit/>
          </a:bodyPr>
          <a:lstStyle/>
          <a:p>
            <a:pPr algn="l"/>
            <a:r>
              <a:rPr lang="pt-BR" sz="2800" dirty="0" smtClean="0">
                <a:latin typeface="Comic Sans MS" panose="030F0702030302020204" pitchFamily="66" charset="0"/>
                <a:sym typeface="+mn-ea"/>
              </a:rPr>
              <a:t>não é possível aqui também  escrever o resultado da integral como uma expressão fechada.</a:t>
            </a:r>
            <a:endParaRPr lang="pt-BR" sz="2800" dirty="0" smtClean="0">
              <a:latin typeface="Comic Sans MS" panose="030F0702030302020204" pitchFamily="66" charset="0"/>
              <a:sym typeface="+mn-ea"/>
            </a:endParaRPr>
          </a:p>
          <a:p>
            <a:pPr algn="l" fontAlgn="auto">
              <a:spcBef>
                <a:spcPts val="1200"/>
              </a:spcBef>
            </a:pPr>
            <a:r>
              <a:rPr lang="pt-BR" sz="3200" dirty="0" smtClean="0">
                <a:latin typeface="Comic Sans MS" panose="030F0702030302020204" pitchFamily="66" charset="0"/>
                <a:sym typeface="+mn-ea"/>
              </a:rPr>
              <a:t>Uma simplificação possível para a integral é considerar que </a:t>
            </a:r>
            <a:r>
              <a:rPr lang="pt-BR" sz="3200" b="1" dirty="0" smtClean="0">
                <a:solidFill>
                  <a:srgbClr val="C00000"/>
                </a:solidFill>
                <a:latin typeface="Comic Sans MS" panose="030F0702030302020204" pitchFamily="66" charset="0"/>
                <a:sym typeface="+mn-ea"/>
              </a:rPr>
              <a:t>(E</a:t>
            </a:r>
            <a:r>
              <a:rPr lang="pt-BR" sz="3200" b="1" baseline="-25000" dirty="0" smtClean="0">
                <a:solidFill>
                  <a:srgbClr val="C00000"/>
                </a:solidFill>
                <a:latin typeface="Comic Sans MS" panose="030F0702030302020204" pitchFamily="66" charset="0"/>
                <a:sym typeface="+mn-ea"/>
              </a:rPr>
              <a:t>F</a:t>
            </a:r>
            <a:r>
              <a:rPr lang="pt-BR" sz="3200" b="1" dirty="0" smtClean="0">
                <a:solidFill>
                  <a:srgbClr val="C00000"/>
                </a:solidFill>
                <a:latin typeface="Comic Sans MS" panose="030F0702030302020204" pitchFamily="66" charset="0"/>
                <a:sym typeface="+mn-ea"/>
              </a:rPr>
              <a:t>-E</a:t>
            </a:r>
            <a:r>
              <a:rPr lang="pt-BR" sz="3200" b="1" baseline="-25000" dirty="0" smtClean="0">
                <a:solidFill>
                  <a:srgbClr val="C00000"/>
                </a:solidFill>
                <a:latin typeface="Comic Sans MS" panose="030F0702030302020204" pitchFamily="66" charset="0"/>
                <a:sym typeface="+mn-ea"/>
              </a:rPr>
              <a:t>V</a:t>
            </a:r>
            <a:r>
              <a:rPr lang="pt-BR" sz="3200" b="1" dirty="0" smtClean="0">
                <a:solidFill>
                  <a:srgbClr val="C00000"/>
                </a:solidFill>
                <a:latin typeface="Comic Sans MS" panose="030F0702030302020204" pitchFamily="66" charset="0"/>
                <a:sym typeface="+mn-ea"/>
              </a:rPr>
              <a:t>) </a:t>
            </a:r>
            <a:r>
              <a:rPr lang="pt-BR" sz="3200" b="1" dirty="0" smtClean="0">
                <a:solidFill>
                  <a:srgbClr val="C00000"/>
                </a:solidFill>
                <a:latin typeface="Arial" panose="020B0604020202020204" pitchFamily="34" charset="0"/>
                <a:cs typeface="Arial" panose="020B0604020202020204" pitchFamily="34" charset="0"/>
                <a:sym typeface="+mn-ea"/>
              </a:rPr>
              <a:t>˃</a:t>
            </a:r>
            <a:r>
              <a:rPr lang="pt-BR" sz="3200" b="1" dirty="0" smtClean="0">
                <a:solidFill>
                  <a:srgbClr val="C00000"/>
                </a:solidFill>
                <a:latin typeface="Comic Sans MS" panose="030F0702030302020204" pitchFamily="66" charset="0"/>
                <a:sym typeface="+mn-ea"/>
              </a:rPr>
              <a:t> 3kT </a:t>
            </a:r>
            <a:r>
              <a:rPr lang="pt-BR" sz="3200" b="1" dirty="0" smtClean="0">
                <a:latin typeface="Comic Sans MS" panose="030F0702030302020204" pitchFamily="66" charset="0"/>
                <a:sym typeface="+mn-ea"/>
              </a:rPr>
              <a:t>(dopagem não muito elevada), </a:t>
            </a:r>
            <a:r>
              <a:rPr lang="pt-BR" sz="3200" dirty="0" smtClean="0">
                <a:latin typeface="Comic Sans MS" panose="030F0702030302020204" pitchFamily="66" charset="0"/>
                <a:sym typeface="+mn-ea"/>
              </a:rPr>
              <a:t>e portanto</a:t>
            </a:r>
            <a:r>
              <a:rPr lang="pt-BR" sz="3200" b="1" dirty="0" smtClean="0">
                <a:solidFill>
                  <a:srgbClr val="C00000"/>
                </a:solidFill>
                <a:latin typeface="Comic Sans MS" panose="030F0702030302020204" pitchFamily="66" charset="0"/>
                <a:sym typeface="+mn-ea"/>
              </a:rPr>
              <a:t> </a:t>
            </a:r>
            <a:endParaRPr lang="pt-BR" sz="3200" b="1" dirty="0" smtClean="0">
              <a:solidFill>
                <a:schemeClr val="tx1"/>
              </a:solidFill>
              <a:latin typeface="Comic Sans MS" panose="030F0702030302020204" pitchFamily="66" charset="0"/>
            </a:endParaRPr>
          </a:p>
          <a:p>
            <a:pPr algn="ctr"/>
            <a:r>
              <a:rPr lang="pt-BR" sz="3200" b="1" dirty="0" smtClean="0">
                <a:solidFill>
                  <a:srgbClr val="C00000"/>
                </a:solidFill>
                <a:latin typeface="Comic Sans MS" panose="030F0702030302020204" pitchFamily="66" charset="0"/>
                <a:sym typeface="+mn-ea"/>
              </a:rPr>
              <a:t>(E</a:t>
            </a:r>
            <a:r>
              <a:rPr lang="pt-BR" sz="3200" b="1" baseline="-25000" dirty="0" smtClean="0">
                <a:solidFill>
                  <a:srgbClr val="C00000"/>
                </a:solidFill>
                <a:latin typeface="Comic Sans MS" panose="030F0702030302020204" pitchFamily="66" charset="0"/>
                <a:sym typeface="+mn-ea"/>
              </a:rPr>
              <a:t>F</a:t>
            </a:r>
            <a:r>
              <a:rPr lang="pt-BR" sz="3200" b="1" dirty="0" smtClean="0">
                <a:solidFill>
                  <a:srgbClr val="C00000"/>
                </a:solidFill>
                <a:latin typeface="Comic Sans MS" panose="030F0702030302020204" pitchFamily="66" charset="0"/>
                <a:sym typeface="+mn-ea"/>
              </a:rPr>
              <a:t>-E)</a:t>
            </a:r>
            <a:r>
              <a:rPr lang="pt-BR" sz="3200" dirty="0" smtClean="0">
                <a:solidFill>
                  <a:srgbClr val="C00000"/>
                </a:solidFill>
                <a:latin typeface="Comic Sans MS" panose="030F0702030302020204" pitchFamily="66" charset="0"/>
                <a:sym typeface="+mn-ea"/>
              </a:rPr>
              <a:t> </a:t>
            </a:r>
            <a:r>
              <a:rPr lang="pt-BR" sz="3200" dirty="0" smtClean="0">
                <a:solidFill>
                  <a:srgbClr val="C00000"/>
                </a:solidFill>
                <a:latin typeface="Arial" panose="020B0604020202020204" pitchFamily="34" charset="0"/>
                <a:cs typeface="Arial" panose="020B0604020202020204" pitchFamily="34" charset="0"/>
                <a:sym typeface="+mn-ea"/>
              </a:rPr>
              <a:t>≥</a:t>
            </a:r>
            <a:r>
              <a:rPr lang="pt-BR" sz="3200" b="1" dirty="0" smtClean="0">
                <a:solidFill>
                  <a:srgbClr val="C00000"/>
                </a:solidFill>
                <a:latin typeface="Arial" panose="020B0604020202020204" pitchFamily="34" charset="0"/>
                <a:cs typeface="Arial" panose="020B0604020202020204" pitchFamily="34" charset="0"/>
                <a:sym typeface="+mn-ea"/>
              </a:rPr>
              <a:t>  </a:t>
            </a:r>
            <a:r>
              <a:rPr lang="pt-BR" sz="3200" dirty="0" smtClean="0">
                <a:solidFill>
                  <a:srgbClr val="C00000"/>
                </a:solidFill>
                <a:latin typeface="Comic Sans MS" panose="030F0702030302020204" pitchFamily="66" charset="0"/>
                <a:sym typeface="+mn-ea"/>
              </a:rPr>
              <a:t>(E</a:t>
            </a:r>
            <a:r>
              <a:rPr lang="pt-BR" sz="3200" baseline="-25000" dirty="0" smtClean="0">
                <a:solidFill>
                  <a:srgbClr val="C00000"/>
                </a:solidFill>
                <a:latin typeface="Comic Sans MS" panose="030F0702030302020204" pitchFamily="66" charset="0"/>
                <a:sym typeface="+mn-ea"/>
              </a:rPr>
              <a:t>F</a:t>
            </a:r>
            <a:r>
              <a:rPr lang="pt-BR" sz="3200" dirty="0" smtClean="0">
                <a:solidFill>
                  <a:srgbClr val="C00000"/>
                </a:solidFill>
                <a:latin typeface="Comic Sans MS" panose="030F0702030302020204" pitchFamily="66" charset="0"/>
                <a:sym typeface="+mn-ea"/>
              </a:rPr>
              <a:t>-E</a:t>
            </a:r>
            <a:r>
              <a:rPr lang="pt-BR" sz="3200" baseline="-25000" dirty="0" smtClean="0">
                <a:solidFill>
                  <a:srgbClr val="C00000"/>
                </a:solidFill>
                <a:latin typeface="Comic Sans MS" panose="030F0702030302020204" pitchFamily="66" charset="0"/>
                <a:sym typeface="+mn-ea"/>
              </a:rPr>
              <a:t>V</a:t>
            </a:r>
            <a:r>
              <a:rPr lang="pt-BR" sz="3200" dirty="0" smtClean="0">
                <a:solidFill>
                  <a:srgbClr val="C00000"/>
                </a:solidFill>
                <a:latin typeface="Comic Sans MS" panose="030F0702030302020204" pitchFamily="66" charset="0"/>
                <a:sym typeface="+mn-ea"/>
              </a:rPr>
              <a:t>)</a:t>
            </a:r>
            <a:r>
              <a:rPr lang="pt-BR" sz="3200" b="1" dirty="0" smtClean="0">
                <a:solidFill>
                  <a:srgbClr val="C00000"/>
                </a:solidFill>
                <a:latin typeface="Comic Sans MS" panose="030F0702030302020204" pitchFamily="66" charset="0"/>
                <a:sym typeface="+mn-ea"/>
              </a:rPr>
              <a:t> </a:t>
            </a:r>
            <a:r>
              <a:rPr lang="pt-BR" sz="3200" b="1" dirty="0" smtClean="0">
                <a:solidFill>
                  <a:srgbClr val="C00000"/>
                </a:solidFill>
                <a:latin typeface="Arial" panose="020B0604020202020204" pitchFamily="34" charset="0"/>
                <a:cs typeface="Arial" panose="020B0604020202020204" pitchFamily="34" charset="0"/>
                <a:sym typeface="+mn-ea"/>
              </a:rPr>
              <a:t>˃</a:t>
            </a:r>
            <a:r>
              <a:rPr lang="pt-BR" sz="3200" b="1" dirty="0" smtClean="0">
                <a:solidFill>
                  <a:srgbClr val="C00000"/>
                </a:solidFill>
                <a:latin typeface="Comic Sans MS" panose="030F0702030302020204" pitchFamily="66" charset="0"/>
                <a:sym typeface="+mn-ea"/>
              </a:rPr>
              <a:t> 3kT</a:t>
            </a:r>
            <a:endParaRPr lang="pt-BR" sz="3200" b="1" dirty="0" smtClean="0">
              <a:solidFill>
                <a:srgbClr val="C00000"/>
              </a:solidFill>
              <a:latin typeface="Comic Sans MS" panose="030F0702030302020204" pitchFamily="66" charset="0"/>
              <a:sym typeface="+mn-ea"/>
            </a:endParaRPr>
          </a:p>
          <a:p>
            <a:pPr algn="l"/>
            <a:r>
              <a:rPr lang="pt-BR" sz="3200" dirty="0" smtClean="0">
                <a:solidFill>
                  <a:schemeClr val="tx1"/>
                </a:solidFill>
                <a:latin typeface="Comic Sans MS" panose="030F0702030302020204" pitchFamily="66" charset="0"/>
              </a:rPr>
              <a:t>Assim a distribuição Fermi Dirac será</a:t>
            </a:r>
            <a:r>
              <a:rPr lang="pt-BR" sz="3200" dirty="0" smtClean="0">
                <a:latin typeface="Comic Sans MS" panose="030F0702030302020204" pitchFamily="66" charset="0"/>
                <a:sym typeface="+mn-ea"/>
              </a:rPr>
              <a:t> aproximada por </a:t>
            </a:r>
            <a:endParaRPr lang="pt-BR" sz="3200" dirty="0" smtClean="0">
              <a:solidFill>
                <a:schemeClr val="tx1"/>
              </a:solidFill>
              <a:latin typeface="Comic Sans MS" panose="030F0702030302020204" pitchFamily="66" charset="0"/>
            </a:endParaRPr>
          </a:p>
          <a:p>
            <a:pPr algn="l"/>
            <a:endParaRPr lang="pt-BR" sz="3200"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18" name="CaixaDeTexto 16"/>
              <p:cNvSpPr txBox="1"/>
              <p:nvPr/>
            </p:nvSpPr>
            <p:spPr>
              <a:xfrm>
                <a:off x="2662555" y="5396865"/>
                <a:ext cx="8440420" cy="137033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2800" b="0" i="1" smtClean="0">
                          <a:latin typeface="Cambria Math" panose="02040503050406030204" pitchFamily="18" charset="0"/>
                          <a:ea typeface="Cambria Math" panose="02040503050406030204" pitchFamily="18" charset="0"/>
                        </a:rPr>
                        <m:t>𝐹</m:t>
                      </m:r>
                      <m:r>
                        <a:rPr lang="en-US" alt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rPr>
                        <m:t>𝐸</m:t>
                      </m:r>
                      <m:r>
                        <a:rPr lang="en-US" altLang="pt-BR" sz="2800" b="0" i="1" smtClean="0">
                          <a:latin typeface="Cambria Math" panose="02040503050406030204" pitchFamily="18" charset="0"/>
                          <a:ea typeface="Cambria Math" panose="02040503050406030204" pitchFamily="18" charset="0"/>
                        </a:rPr>
                        <m:t>)= </m:t>
                      </m:r>
                      <m:f>
                        <m:f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𝑒𝑥𝑝</m:t>
                          </m:r>
                          <m:d>
                            <m:d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b="0" i="1" baseline="-25000"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𝑘𝑇</m:t>
                                  </m:r>
                                </m:den>
                              </m:f>
                            </m:e>
                          </m:d>
                        </m:den>
                      </m:f>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𝑒𝑥𝑝</m:t>
                      </m:r>
                      <m:d>
                        <m:d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𝐹</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𝑘𝑇</m:t>
                              </m:r>
                            </m:den>
                          </m:f>
                        </m:e>
                      </m:d>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18" name="CaixaDeTexto 16"/>
              <p:cNvSpPr txBox="1">
                <a:spLocks noRot="1" noChangeAspect="1" noMove="1" noResize="1" noEditPoints="1" noAdjustHandles="1" noChangeArrowheads="1" noChangeShapeType="1" noTextEdit="1"/>
              </p:cNvSpPr>
              <p:nvPr/>
            </p:nvSpPr>
            <p:spPr>
              <a:xfrm>
                <a:off x="2662555" y="5396865"/>
                <a:ext cx="8440420" cy="1370330"/>
              </a:xfrm>
              <a:prstGeom prst="rect">
                <a:avLst/>
              </a:prstGeom>
              <a:blipFill rotWithShape="1">
                <a:blip r:embed="rId2"/>
                <a:stretch>
                  <a:fillRect b="-973"/>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8945" y="482600"/>
            <a:ext cx="11294110" cy="583565"/>
          </a:xfrm>
          <a:prstGeom prst="rect">
            <a:avLst/>
          </a:prstGeom>
          <a:noFill/>
        </p:spPr>
        <p:txBody>
          <a:bodyPr wrap="square" rtlCol="0">
            <a:spAutoFit/>
          </a:bodyPr>
          <a:lstStyle/>
          <a:p>
            <a:pPr indent="0" algn="l">
              <a:buFont typeface="Arial" panose="020B0604020202020204" pitchFamily="34" charset="0"/>
              <a:buNone/>
            </a:pPr>
            <a:r>
              <a:rPr lang="pt-BR" sz="3200" dirty="0" smtClean="0">
                <a:latin typeface="Comic Sans MS" panose="030F0702030302020204" pitchFamily="66" charset="0"/>
                <a:sym typeface="+mn-ea"/>
              </a:rPr>
              <a:t>Com isso, a expressão para p será: </a:t>
            </a:r>
            <a:endParaRPr lang="pt-BR" sz="3200"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14" name="CaixaDeTexto 16"/>
              <p:cNvSpPr txBox="1"/>
              <p:nvPr/>
            </p:nvSpPr>
            <p:spPr>
              <a:xfrm>
                <a:off x="3302635" y="1066165"/>
                <a:ext cx="6448425" cy="119824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rPr>
                        <m:t>𝑝</m:t>
                      </m:r>
                      <m:r>
                        <a:rPr lang="pt-BR" sz="3200" b="0" i="1" smtClean="0">
                          <a:latin typeface="Cambria Math" panose="02040503050406030204" pitchFamily="18" charset="0"/>
                          <a:ea typeface="Cambria Math" panose="02040503050406030204" pitchFamily="18" charset="0"/>
                        </a:rPr>
                        <m:t>=</m:t>
                      </m:r>
                      <m:nary>
                        <m:naryPr>
                          <m:limLoc m:val="subSup"/>
                          <m:ctrlPr>
                            <a:rPr lang="pt-BR" sz="32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0</m:t>
                          </m:r>
                        </m:sub>
                        <m:sup>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𝐸𝑣</m:t>
                          </m:r>
                        </m:sup>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𝑑𝐸</m:t>
                          </m:r>
                        </m:e>
                      </m:nary>
                    </m:oMath>
                  </m:oMathPara>
                </a14:m>
                <a:endParaRPr lang="en-US" altLang="pt-BR" sz="32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4" name="CaixaDeTexto 16"/>
              <p:cNvSpPr txBox="1">
                <a:spLocks noRot="1" noChangeAspect="1" noMove="1" noResize="1" noEditPoints="1" noAdjustHandles="1" noChangeArrowheads="1" noChangeShapeType="1" noTextEdit="1"/>
              </p:cNvSpPr>
              <p:nvPr/>
            </p:nvSpPr>
            <p:spPr>
              <a:xfrm>
                <a:off x="3302635" y="1066165"/>
                <a:ext cx="6448425" cy="1198245"/>
              </a:xfrm>
              <a:prstGeom prst="rect">
                <a:avLst/>
              </a:prstGeom>
              <a:blipFill rotWithShape="1">
                <a:blip r:embed="rId1"/>
                <a:stretch>
                  <a:fillRect/>
                </a:stretch>
              </a:blipFill>
            </p:spPr>
            <p:txBody>
              <a:bodyPr/>
              <a:lstStyle/>
              <a:p>
                <a:r>
                  <a:rPr lang="pt-BR" altLang="en-US">
                    <a:noFill/>
                  </a:rPr>
                  <a:t> </a:t>
                </a:r>
              </a:p>
            </p:txBody>
          </p:sp>
        </mc:Fallback>
      </mc:AlternateContent>
      <p:sp>
        <p:nvSpPr>
          <p:cNvPr id="10" name="CaixaDeTexto 2"/>
          <p:cNvSpPr txBox="1"/>
          <p:nvPr/>
        </p:nvSpPr>
        <p:spPr>
          <a:xfrm>
            <a:off x="342900" y="2250440"/>
            <a:ext cx="11294110" cy="583565"/>
          </a:xfrm>
          <a:prstGeom prst="rect">
            <a:avLst/>
          </a:prstGeom>
          <a:noFill/>
        </p:spPr>
        <p:txBody>
          <a:bodyPr wrap="square" rtlCol="0">
            <a:spAutoFit/>
          </a:bodyPr>
          <a:lstStyle/>
          <a:p>
            <a:pPr algn="l"/>
            <a:r>
              <a:rPr lang="pt-BR" sz="3200" dirty="0" smtClean="0">
                <a:solidFill>
                  <a:schemeClr val="tx1"/>
                </a:solidFill>
                <a:latin typeface="Comic Sans MS" panose="030F0702030302020204" pitchFamily="66" charset="0"/>
              </a:rPr>
              <a:t> integral resultará  em</a:t>
            </a:r>
            <a:endParaRPr lang="pt-BR" sz="3200"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4" name="CaixaDeTexto 16"/>
              <p:cNvSpPr txBox="1"/>
              <p:nvPr/>
            </p:nvSpPr>
            <p:spPr>
              <a:xfrm>
                <a:off x="3745230" y="2960370"/>
                <a:ext cx="4489450" cy="90233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2800" b="0" i="1" smtClean="0">
                          <a:latin typeface="Cambria Math" panose="02040503050406030204" pitchFamily="18" charset="0"/>
                          <a:ea typeface="Cambria Math" panose="02040503050406030204" pitchFamily="18" charset="0"/>
                        </a:rPr>
                        <m:t>𝑝</m:t>
                      </m:r>
                      <m:r>
                        <a:rPr lang="pt-BR" sz="2800" b="0" i="1" smtClean="0">
                          <a:latin typeface="Cambria Math" panose="02040503050406030204" pitchFamily="18" charset="0"/>
                          <a:ea typeface="Cambria Math" panose="02040503050406030204" pitchFamily="18" charset="0"/>
                        </a:rPr>
                        <m:t>=</m:t>
                      </m:r>
                      <m:sSub>
                        <m:sSub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𝑒𝑥𝑝</m:t>
                      </m:r>
                      <m:d>
                        <m:d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𝐹</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𝑘𝑇</m:t>
                              </m:r>
                            </m:den>
                          </m:f>
                        </m:e>
                      </m:d>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4" name="CaixaDeTexto 16"/>
              <p:cNvSpPr txBox="1">
                <a:spLocks noRot="1" noChangeAspect="1" noMove="1" noResize="1" noEditPoints="1" noAdjustHandles="1" noChangeArrowheads="1" noChangeShapeType="1" noTextEdit="1"/>
              </p:cNvSpPr>
              <p:nvPr/>
            </p:nvSpPr>
            <p:spPr>
              <a:xfrm>
                <a:off x="3745230" y="2960370"/>
                <a:ext cx="4489450" cy="90233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DeTexto 16"/>
              <p:cNvSpPr txBox="1"/>
              <p:nvPr/>
            </p:nvSpPr>
            <p:spPr>
              <a:xfrm>
                <a:off x="2623185" y="4084320"/>
                <a:ext cx="6945630" cy="102171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sub>
                      </m:sSub>
                      <m:r>
                        <a:rPr lang="pt-BR" sz="2800" b="0" i="1" smtClean="0">
                          <a:latin typeface="Cambria Math" panose="02040503050406030204" pitchFamily="18" charset="0"/>
                          <a:ea typeface="Cambria Math" panose="02040503050406030204" pitchFamily="18" charset="0"/>
                        </a:rPr>
                        <m:t>= </m:t>
                      </m:r>
                      <m:r>
                        <a:rPr lang="en-US" altLang="pt-BR" sz="2800" b="0" i="1" smtClean="0">
                          <a:latin typeface="Cambria Math" panose="02040503050406030204" pitchFamily="18" charset="0"/>
                          <a:ea typeface="Cambria Math" panose="02040503050406030204" pitchFamily="18" charset="0"/>
                        </a:rPr>
                        <m:t>2</m:t>
                      </m:r>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d>
                            <m:d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𝜋</m:t>
                                  </m:r>
                                  <m:sSub>
                                    <m:sSub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𝑚</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𝑝</m:t>
                                      </m:r>
                                    </m:sub>
                                  </m:s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𝑘𝑇</m:t>
                                  </m:r>
                                </m:num>
                                <m:den>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ℎ</m:t>
                                      </m:r>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sup>
                                  </m:sSup>
                                </m:den>
                              </m:f>
                            </m:e>
                          </m:d>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3</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04</m:t>
                      </m:r>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10</m:t>
                          </m:r>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19</m:t>
                          </m:r>
                        </m:sup>
                      </m:sSup>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𝑐𝑚</m:t>
                          </m:r>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3</m:t>
                          </m:r>
                        </m:sup>
                      </m:sSup>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5" name="CaixaDeTexto 16"/>
              <p:cNvSpPr txBox="1">
                <a:spLocks noRot="1" noChangeAspect="1" noMove="1" noResize="1" noEditPoints="1" noAdjustHandles="1" noChangeArrowheads="1" noChangeShapeType="1" noTextEdit="1"/>
              </p:cNvSpPr>
              <p:nvPr/>
            </p:nvSpPr>
            <p:spPr>
              <a:xfrm>
                <a:off x="2623185" y="4084320"/>
                <a:ext cx="6945630" cy="1021715"/>
              </a:xfrm>
              <a:prstGeom prst="rect">
                <a:avLst/>
              </a:prstGeom>
              <a:blipFill rotWithShape="1">
                <a:blip r:embed="rId3"/>
                <a:stretch>
                  <a:fillRect/>
                </a:stretch>
              </a:blipFill>
            </p:spPr>
            <p:txBody>
              <a:bodyPr/>
              <a:lstStyle/>
              <a:p>
                <a:r>
                  <a:rPr lang="pt-BR" altLang="en-US">
                    <a:noFill/>
                  </a:rPr>
                  <a:t> </a:t>
                </a:r>
              </a:p>
            </p:txBody>
          </p:sp>
        </mc:Fallback>
      </mc:AlternateContent>
      <p:sp>
        <p:nvSpPr>
          <p:cNvPr id="7" name="CaixaDeTexto 2"/>
          <p:cNvSpPr txBox="1"/>
          <p:nvPr/>
        </p:nvSpPr>
        <p:spPr>
          <a:xfrm>
            <a:off x="342900" y="5217795"/>
            <a:ext cx="11294110" cy="1383665"/>
          </a:xfrm>
          <a:prstGeom prst="rect">
            <a:avLst/>
          </a:prstGeom>
          <a:noFill/>
        </p:spPr>
        <p:txBody>
          <a:bodyPr wrap="square" rtlCol="0">
            <a:spAutoFit/>
          </a:bodyPr>
          <a:p>
            <a:pPr algn="l"/>
            <a:r>
              <a:rPr lang="pt-BR" sz="2800" b="1" dirty="0" smtClean="0">
                <a:solidFill>
                  <a:srgbClr val="C00000"/>
                </a:solidFill>
                <a:latin typeface="Comic Sans MS" panose="030F0702030302020204" pitchFamily="66" charset="0"/>
              </a:rPr>
              <a:t>Observemos que, a grosso modo, no cáculo de n e p, substituimos a distribuição de Fermi-Dirac, que aparece na relaçãp, pela distribuição clássica de Maxwell-Boltzmann</a:t>
            </a:r>
            <a:endParaRPr lang="pt-BR" sz="2800" b="1" dirty="0" smtClean="0">
              <a:solidFill>
                <a:srgbClr val="C0000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8945" y="482600"/>
            <a:ext cx="11294110" cy="1137285"/>
          </a:xfrm>
          <a:prstGeom prst="rect">
            <a:avLst/>
          </a:prstGeom>
          <a:noFill/>
        </p:spPr>
        <p:txBody>
          <a:bodyPr wrap="square" rtlCol="0">
            <a:spAutoFit/>
          </a:bodyPr>
          <a:lstStyle/>
          <a:p>
            <a:pPr indent="0" algn="l">
              <a:buFont typeface="Arial" panose="020B0604020202020204" pitchFamily="34" charset="0"/>
              <a:buNone/>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rPr>
              <a:t>Relações</a:t>
            </a:r>
            <a:endPar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endParaRPr>
          </a:p>
          <a:p>
            <a:pPr indent="0" algn="l">
              <a:buFont typeface="Arial" panose="020B0604020202020204" pitchFamily="34" charset="0"/>
              <a:buNone/>
            </a:pPr>
            <a:r>
              <a:rPr lang="pt-BR" sz="3200" dirty="0" smtClean="0">
                <a:solidFill>
                  <a:schemeClr val="tx1"/>
                </a:solidFill>
                <a:latin typeface="Comic Sans MS" panose="030F0702030302020204" pitchFamily="66" charset="0"/>
              </a:rPr>
              <a:t>considerando que </a:t>
            </a:r>
            <a:r>
              <a:rPr lang="pt-BR" sz="3200" i="1" dirty="0" smtClean="0">
                <a:solidFill>
                  <a:schemeClr val="tx1"/>
                </a:solidFill>
                <a:latin typeface="Comic Sans MS" panose="030F0702030302020204" pitchFamily="66" charset="0"/>
              </a:rPr>
              <a:t>np = n</a:t>
            </a:r>
            <a:r>
              <a:rPr lang="pt-BR" sz="3200" i="1" baseline="-25000" dirty="0" smtClean="0">
                <a:solidFill>
                  <a:schemeClr val="tx1"/>
                </a:solidFill>
                <a:latin typeface="Comic Sans MS" panose="030F0702030302020204" pitchFamily="66" charset="0"/>
              </a:rPr>
              <a:t>i</a:t>
            </a:r>
            <a:r>
              <a:rPr lang="pt-BR" sz="3200" i="1" baseline="30000" dirty="0" smtClean="0">
                <a:solidFill>
                  <a:schemeClr val="tx1"/>
                </a:solidFill>
                <a:latin typeface="Comic Sans MS" panose="030F0702030302020204" pitchFamily="66" charset="0"/>
              </a:rPr>
              <a:t>2</a:t>
            </a:r>
            <a:r>
              <a:rPr lang="pt-BR" sz="3200" dirty="0" smtClean="0">
                <a:solidFill>
                  <a:schemeClr val="tx1"/>
                </a:solidFill>
                <a:latin typeface="Comic Sans MS" panose="030F0702030302020204" pitchFamily="66" charset="0"/>
              </a:rPr>
              <a:t> podemos chegar a</a:t>
            </a:r>
            <a:endParaRPr lang="pt-BR" sz="3200"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4" name="CaixaDeTexto 16"/>
              <p:cNvSpPr txBox="1"/>
              <p:nvPr/>
            </p:nvSpPr>
            <p:spPr>
              <a:xfrm>
                <a:off x="1831975" y="1737995"/>
                <a:ext cx="8830945" cy="91313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𝑛</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pt-BR" sz="2800" b="0" i="1" smtClean="0">
                          <a:latin typeface="Cambria Math" panose="02040503050406030204" pitchFamily="18" charset="0"/>
                          <a:ea typeface="Cambria Math" panose="02040503050406030204" pitchFamily="18" charset="0"/>
                        </a:rPr>
                        <m:t>=</m:t>
                      </m:r>
                      <m:rad>
                        <m:radPr>
                          <m:degHide m:val="on"/>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radPr>
                        <m:deg/>
                        <m:e>
                          <m:sSub>
                            <m:sSub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𝐶</m:t>
                              </m:r>
                            </m:sub>
                          </m:sSub>
                          <m:sSub>
                            <m:sSub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sub>
                          </m:sSub>
                        </m:e>
                      </m:rad>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𝑒𝑥𝑝</m:t>
                      </m:r>
                      <m:d>
                        <m:d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𝑔</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𝑘𝑇</m:t>
                              </m:r>
                            </m:den>
                          </m:f>
                        </m:e>
                      </m:d>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𝑜𝑛𝑑𝑒</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b="0" i="1" baseline="-25000" smtClean="0">
                          <a:latin typeface="Cambria Math" panose="02040503050406030204" pitchFamily="18" charset="0"/>
                          <a:ea typeface="Cambria Math" panose="02040503050406030204" pitchFamily="18" charset="0"/>
                          <a:cs typeface="Cambria Math" panose="02040503050406030204" pitchFamily="18" charset="0"/>
                        </a:rPr>
                        <m:t>𝑔</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b="0" i="1" baseline="-25000" smtClean="0">
                          <a:latin typeface="Cambria Math" panose="02040503050406030204" pitchFamily="18" charset="0"/>
                          <a:ea typeface="Cambria Math" panose="02040503050406030204" pitchFamily="18" charset="0"/>
                          <a:cs typeface="Cambria Math" panose="02040503050406030204" pitchFamily="18" charset="0"/>
                        </a:rPr>
                        <m:t>𝐶</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b="0" i="1" baseline="-25000" smtClean="0">
                          <a:latin typeface="Cambria Math" panose="02040503050406030204" pitchFamily="18" charset="0"/>
                          <a:ea typeface="Cambria Math" panose="02040503050406030204" pitchFamily="18" charset="0"/>
                          <a:cs typeface="Cambria Math" panose="02040503050406030204" pitchFamily="18" charset="0"/>
                        </a:rPr>
                        <m:t>𝑉</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4" name="CaixaDeTexto 16"/>
              <p:cNvSpPr txBox="1">
                <a:spLocks noRot="1" noChangeAspect="1" noMove="1" noResize="1" noEditPoints="1" noAdjustHandles="1" noChangeArrowheads="1" noChangeShapeType="1" noTextEdit="1"/>
              </p:cNvSpPr>
              <p:nvPr/>
            </p:nvSpPr>
            <p:spPr>
              <a:xfrm>
                <a:off x="1831975" y="1737995"/>
                <a:ext cx="8830945" cy="913130"/>
              </a:xfrm>
              <a:prstGeom prst="rect">
                <a:avLst/>
              </a:prstGeom>
              <a:blipFill rotWithShape="1">
                <a:blip r:embed="rId1"/>
                <a:stretch>
                  <a:fillRect b="-1947"/>
                </a:stretch>
              </a:blipFill>
            </p:spPr>
            <p:txBody>
              <a:bodyPr/>
              <a:lstStyle/>
              <a:p>
                <a:r>
                  <a:rPr lang="pt-BR" altLang="en-US">
                    <a:noFill/>
                  </a:rPr>
                  <a:t> </a:t>
                </a:r>
              </a:p>
            </p:txBody>
          </p:sp>
        </mc:Fallback>
      </mc:AlternateContent>
      <p:sp>
        <p:nvSpPr>
          <p:cNvPr id="5" name="CaixaDeTexto 2"/>
          <p:cNvSpPr txBox="1"/>
          <p:nvPr/>
        </p:nvSpPr>
        <p:spPr>
          <a:xfrm>
            <a:off x="313690" y="2769235"/>
            <a:ext cx="11294110" cy="583565"/>
          </a:xfrm>
          <a:prstGeom prst="rect">
            <a:avLst/>
          </a:prstGeom>
          <a:noFill/>
        </p:spPr>
        <p:txBody>
          <a:bodyPr wrap="square" rtlCol="0">
            <a:spAutoFit/>
          </a:bodyPr>
          <a:lstStyle/>
          <a:p>
            <a:pPr indent="0" algn="l">
              <a:buFont typeface="Arial" panose="020B0604020202020204" pitchFamily="34" charset="0"/>
              <a:buNone/>
            </a:pPr>
            <a:r>
              <a:rPr lang="pt-BR" sz="3200" dirty="0" smtClean="0">
                <a:solidFill>
                  <a:schemeClr val="tx1"/>
                </a:solidFill>
                <a:latin typeface="Comic Sans MS" panose="030F0702030302020204" pitchFamily="66" charset="0"/>
              </a:rPr>
              <a:t>No </a:t>
            </a: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rPr>
              <a:t>Si</a:t>
            </a:r>
            <a:r>
              <a:rPr lang="pt-BR" sz="3200" dirty="0" smtClean="0">
                <a:solidFill>
                  <a:schemeClr val="tx1"/>
                </a:solidFill>
                <a:latin typeface="Comic Sans MS" panose="030F0702030302020204" pitchFamily="66" charset="0"/>
              </a:rPr>
              <a:t> intriseco teremos n</a:t>
            </a:r>
            <a:r>
              <a:rPr lang="pt-BR" sz="3200" dirty="0" smtClean="0">
                <a:solidFill>
                  <a:schemeClr val="tx1"/>
                </a:solidFill>
                <a:latin typeface="SimSun" panose="02010600030101010101" pitchFamily="2" charset="-122"/>
                <a:ea typeface="SimSun" panose="02010600030101010101" pitchFamily="2" charset="-122"/>
                <a:cs typeface="Comic Sans MS" panose="030F0702030302020204" pitchFamily="66" charset="0"/>
              </a:rPr>
              <a:t>=</a:t>
            </a:r>
            <a:r>
              <a:rPr lang="pt-BR" sz="3200" dirty="0" smtClean="0">
                <a:solidFill>
                  <a:schemeClr val="tx1"/>
                </a:solidFill>
                <a:latin typeface="Comic Sans MS" panose="030F0702030302020204" pitchFamily="66" charset="0"/>
              </a:rPr>
              <a:t>p e podemos escrever</a:t>
            </a:r>
            <a:endParaRPr lang="pt-BR" sz="3200"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7" name="Caixa de Texto 6"/>
              <p:cNvSpPr txBox="1"/>
              <p:nvPr/>
            </p:nvSpPr>
            <p:spPr>
              <a:xfrm>
                <a:off x="197485" y="3691255"/>
                <a:ext cx="11797030" cy="17811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f>
                        <m:f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𝐶</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𝑒𝑥𝑝</m:t>
                          </m:r>
                          <m:d>
                            <m:d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𝐶</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𝑖</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𝑘𝑇</m:t>
                                  </m:r>
                                </m:den>
                              </m:f>
                            </m:e>
                          </m:d>
                        </m:num>
                        <m:den>
                          <m:sSub>
                            <m:sSub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𝑒𝑥𝑝</m:t>
                          </m:r>
                          <m:d>
                            <m:d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𝑘𝑇</m:t>
                                  </m:r>
                                </m:den>
                              </m:f>
                            </m:e>
                          </m:d>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𝑔</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𝑘𝑇</m:t>
                          </m:r>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𝑙𝑛</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sub>
                          </m:sSub>
                        </m:num>
                        <m:den>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𝑐</m:t>
                              </m:r>
                            </m:sub>
                          </m:sSub>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𝑔</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0</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0125</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𝑒𝑉</m:t>
                      </m:r>
                    </m:oMath>
                  </m:oMathPara>
                </a14:m>
                <a:endParaRPr lang="en-US" altLang="pt-BR" sz="2800" b="0" i="1"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197485" y="3691255"/>
                <a:ext cx="11797030" cy="1781175"/>
              </a:xfrm>
              <a:prstGeom prst="rect">
                <a:avLst/>
              </a:prstGeom>
              <a:blipFill rotWithShape="1">
                <a:blip r:embed="rId2"/>
                <a:stretch>
                  <a:fillRect/>
                </a:stretch>
              </a:blipFill>
            </p:spPr>
            <p:txBody>
              <a:bodyPr/>
              <a:lstStyle/>
              <a:p>
                <a:r>
                  <a:rPr lang="pt-BR" altLang="en-US">
                    <a:noFill/>
                  </a:rPr>
                  <a:t> </a:t>
                </a:r>
              </a:p>
            </p:txBody>
          </p:sp>
        </mc:Fallback>
      </mc:AlternateContent>
      <p:sp>
        <p:nvSpPr>
          <p:cNvPr id="9" name="CaixaDeTexto 2"/>
          <p:cNvSpPr txBox="1"/>
          <p:nvPr/>
        </p:nvSpPr>
        <p:spPr>
          <a:xfrm>
            <a:off x="448945" y="5658485"/>
            <a:ext cx="11294110" cy="583565"/>
          </a:xfrm>
          <a:prstGeom prst="rect">
            <a:avLst/>
          </a:prstGeom>
          <a:noFill/>
        </p:spPr>
        <p:txBody>
          <a:bodyPr wrap="square" rtlCol="0">
            <a:spAutoFit/>
          </a:bodyPr>
          <a:lstStyle/>
          <a:p>
            <a:pPr indent="0" algn="l">
              <a:buFont typeface="Arial" panose="020B0604020202020204" pitchFamily="34" charset="0"/>
              <a:buNone/>
            </a:pPr>
            <a:r>
              <a:rPr lang="pt-BR" sz="3200" i="1" dirty="0" smtClean="0">
                <a:solidFill>
                  <a:srgbClr val="C00000"/>
                </a:solidFill>
                <a:latin typeface="Comic Sans MS" panose="030F0702030302020204" pitchFamily="66" charset="0"/>
              </a:rPr>
              <a:t>E</a:t>
            </a:r>
            <a:r>
              <a:rPr lang="pt-BR" sz="3200" i="1" baseline="-25000" dirty="0" smtClean="0">
                <a:solidFill>
                  <a:srgbClr val="C00000"/>
                </a:solidFill>
                <a:latin typeface="Comic Sans MS" panose="030F0702030302020204" pitchFamily="66" charset="0"/>
              </a:rPr>
              <a:t>i</a:t>
            </a:r>
            <a:r>
              <a:rPr lang="pt-BR" sz="3200" i="1" baseline="-25000" dirty="0" smtClean="0">
                <a:solidFill>
                  <a:schemeClr val="tx1"/>
                </a:solidFill>
                <a:latin typeface="Comic Sans MS" panose="030F0702030302020204" pitchFamily="66" charset="0"/>
              </a:rPr>
              <a:t> </a:t>
            </a:r>
            <a:r>
              <a:rPr lang="pt-BR" sz="3200" dirty="0" smtClean="0">
                <a:solidFill>
                  <a:schemeClr val="tx1"/>
                </a:solidFill>
                <a:latin typeface="Comic Sans MS" panose="030F0702030302020204" pitchFamily="66" charset="0"/>
              </a:rPr>
              <a:t>está </a:t>
            </a:r>
            <a:r>
              <a:rPr lang="pt-BR" sz="3200" dirty="0" smtClean="0">
                <a:solidFill>
                  <a:srgbClr val="C00000"/>
                </a:solidFill>
                <a:latin typeface="Comic Sans MS" panose="030F0702030302020204" pitchFamily="66" charset="0"/>
              </a:rPr>
              <a:t>praticamente no centro da banda proibida</a:t>
            </a:r>
            <a:r>
              <a:rPr lang="pt-BR" sz="3200" dirty="0" smtClean="0">
                <a:solidFill>
                  <a:schemeClr val="tx1"/>
                </a:solidFill>
                <a:latin typeface="Comic Sans MS" panose="030F0702030302020204" pitchFamily="66" charset="0"/>
              </a:rPr>
              <a:t> (</a:t>
            </a:r>
            <a:r>
              <a:rPr lang="pt-BR" sz="3200" i="1" dirty="0" smtClean="0">
                <a:solidFill>
                  <a:schemeClr val="tx1"/>
                </a:solidFill>
                <a:latin typeface="Comic Sans MS" panose="030F0702030302020204" pitchFamily="66" charset="0"/>
              </a:rPr>
              <a:t>bandgap</a:t>
            </a:r>
            <a:r>
              <a:rPr lang="pt-BR" sz="3200" dirty="0" smtClean="0">
                <a:solidFill>
                  <a:schemeClr val="tx1"/>
                </a:solidFill>
                <a:latin typeface="Comic Sans MS" panose="030F0702030302020204" pitchFamily="66" charset="0"/>
              </a:rPr>
              <a:t>)</a:t>
            </a:r>
            <a:endParaRPr lang="pt-BR" sz="3200" dirty="0" smtClean="0">
              <a:solidFill>
                <a:schemeClr val="tx1"/>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9580" y="332105"/>
            <a:ext cx="11294110" cy="2122805"/>
          </a:xfrm>
          <a:prstGeom prst="rect">
            <a:avLst/>
          </a:prstGeom>
          <a:noFill/>
        </p:spPr>
        <p:txBody>
          <a:bodyPr wrap="square" rtlCol="0">
            <a:spAutoFit/>
          </a:bodyPr>
          <a:lstStyle/>
          <a:p>
            <a:pPr indent="0" algn="l">
              <a:buFont typeface="Arial" panose="020B0604020202020204" pitchFamily="34" charset="0"/>
              <a:buNone/>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rPr>
              <a:t>Observações</a:t>
            </a:r>
            <a:endPar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endParaRPr>
          </a:p>
          <a:p>
            <a:pPr marL="571500" indent="-571500" algn="l">
              <a:buFont typeface="Arial" panose="020B0604020202020204" pitchFamily="34" charset="0"/>
              <a:buChar char="•"/>
            </a:pPr>
            <a:r>
              <a:rPr lang="pt-BR" sz="3200" dirty="0" smtClean="0">
                <a:solidFill>
                  <a:schemeClr val="tx1"/>
                </a:solidFill>
                <a:effectLst/>
                <a:latin typeface="Comic Sans MS" panose="030F0702030302020204" pitchFamily="66" charset="0"/>
              </a:rPr>
              <a:t>E</a:t>
            </a:r>
            <a:r>
              <a:rPr lang="pt-BR" sz="3200" baseline="-25000" dirty="0" smtClean="0">
                <a:solidFill>
                  <a:schemeClr val="tx1"/>
                </a:solidFill>
                <a:effectLst/>
                <a:latin typeface="Comic Sans MS" panose="030F0702030302020204" pitchFamily="66" charset="0"/>
              </a:rPr>
              <a:t>C</a:t>
            </a:r>
            <a:r>
              <a:rPr lang="pt-BR" sz="3200" dirty="0" smtClean="0">
                <a:solidFill>
                  <a:schemeClr val="tx1"/>
                </a:solidFill>
                <a:effectLst/>
                <a:latin typeface="Comic Sans MS" panose="030F0702030302020204" pitchFamily="66" charset="0"/>
              </a:rPr>
              <a:t> é a energia do elétron livre com menor energia </a:t>
            </a:r>
            <a:endParaRPr lang="pt-BR" sz="3200" dirty="0" smtClean="0">
              <a:solidFill>
                <a:schemeClr val="tx1"/>
              </a:solidFill>
              <a:effectLst/>
              <a:latin typeface="Comic Sans MS" panose="030F0702030302020204" pitchFamily="66" charset="0"/>
            </a:endParaRPr>
          </a:p>
          <a:p>
            <a:pPr marL="571500" indent="-571500" algn="l">
              <a:buFont typeface="Arial" panose="020B0604020202020204" pitchFamily="34" charset="0"/>
              <a:buChar char="•"/>
            </a:pPr>
            <a:r>
              <a:rPr lang="pt-BR" sz="3200" dirty="0" smtClean="0">
                <a:solidFill>
                  <a:schemeClr val="tx1"/>
                </a:solidFill>
                <a:latin typeface="Comic Sans MS" panose="030F0702030302020204" pitchFamily="66" charset="0"/>
              </a:rPr>
              <a:t>para calcular a diferença de potência entre dois pontos, x</a:t>
            </a:r>
            <a:r>
              <a:rPr lang="pt-BR" sz="3200" baseline="-25000" dirty="0" smtClean="0">
                <a:solidFill>
                  <a:schemeClr val="tx1"/>
                </a:solidFill>
                <a:latin typeface="Comic Sans MS" panose="030F0702030302020204" pitchFamily="66" charset="0"/>
              </a:rPr>
              <a:t>1</a:t>
            </a:r>
            <a:r>
              <a:rPr lang="pt-BR" sz="3200" dirty="0" smtClean="0">
                <a:solidFill>
                  <a:schemeClr val="tx1"/>
                </a:solidFill>
                <a:latin typeface="Comic Sans MS" panose="030F0702030302020204" pitchFamily="66" charset="0"/>
              </a:rPr>
              <a:t> e x</a:t>
            </a:r>
            <a:r>
              <a:rPr lang="pt-BR" sz="3200" baseline="-25000" dirty="0" smtClean="0">
                <a:solidFill>
                  <a:schemeClr val="tx1"/>
                </a:solidFill>
                <a:latin typeface="Comic Sans MS" panose="030F0702030302020204" pitchFamily="66" charset="0"/>
              </a:rPr>
              <a:t>2</a:t>
            </a:r>
            <a:r>
              <a:rPr lang="pt-BR" sz="3200" dirty="0" smtClean="0">
                <a:solidFill>
                  <a:schemeClr val="tx1"/>
                </a:solidFill>
                <a:latin typeface="Comic Sans MS" panose="030F0702030302020204" pitchFamily="66" charset="0"/>
              </a:rPr>
              <a:t>, integra-se o campo elétrico, </a:t>
            </a:r>
            <a:r>
              <a:rPr lang="pt-BR" sz="3200" b="1" i="1" dirty="0" smtClean="0">
                <a:solidFill>
                  <a:schemeClr val="tx1"/>
                </a:solidFill>
                <a:latin typeface="Comic Sans MS" panose="030F0702030302020204" pitchFamily="66" charset="0"/>
              </a:rPr>
              <a:t>E</a:t>
            </a:r>
            <a:r>
              <a:rPr lang="pt-BR" sz="3200" dirty="0" smtClean="0">
                <a:solidFill>
                  <a:schemeClr val="tx1"/>
                </a:solidFill>
                <a:latin typeface="Comic Sans MS" panose="030F0702030302020204" pitchFamily="66" charset="0"/>
              </a:rPr>
              <a:t>, em </a:t>
            </a:r>
            <a:r>
              <a:rPr lang="pt-BR" sz="3200" b="1" i="1" dirty="0" smtClean="0">
                <a:solidFill>
                  <a:schemeClr val="tx1"/>
                </a:solidFill>
                <a:latin typeface="Comic Sans MS" panose="030F0702030302020204" pitchFamily="66" charset="0"/>
              </a:rPr>
              <a:t>x</a:t>
            </a:r>
            <a:endParaRPr lang="pt-BR" sz="3200" b="1" i="1"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14" name="CaixaDeTexto 16"/>
              <p:cNvSpPr txBox="1"/>
              <p:nvPr/>
            </p:nvSpPr>
            <p:spPr>
              <a:xfrm>
                <a:off x="2077720" y="2515870"/>
                <a:ext cx="8035925" cy="105981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rPr>
                        <m:t>−</m:t>
                      </m:r>
                      <m:nary>
                        <m:naryPr>
                          <m:limLoc m:val="subSup"/>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up>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p>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𝐸𝑑𝑥</m:t>
                          </m:r>
                        </m:e>
                      </m:nary>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4" name="CaixaDeTexto 16"/>
              <p:cNvSpPr txBox="1">
                <a:spLocks noRot="1" noChangeAspect="1" noMove="1" noResize="1" noEditPoints="1" noAdjustHandles="1" noChangeArrowheads="1" noChangeShapeType="1" noTextEdit="1"/>
              </p:cNvSpPr>
              <p:nvPr/>
            </p:nvSpPr>
            <p:spPr>
              <a:xfrm>
                <a:off x="2077720" y="2515870"/>
                <a:ext cx="8035925" cy="1059815"/>
              </a:xfrm>
              <a:prstGeom prst="rect">
                <a:avLst/>
              </a:prstGeom>
              <a:blipFill rotWithShape="1">
                <a:blip r:embed="rId1"/>
                <a:stretch>
                  <a:fillRect/>
                </a:stretch>
              </a:blipFill>
            </p:spPr>
            <p:txBody>
              <a:bodyPr/>
              <a:lstStyle/>
              <a:p>
                <a:r>
                  <a:rPr lang="pt-BR" altLang="en-US">
                    <a:noFill/>
                  </a:rPr>
                  <a:t> </a:t>
                </a:r>
              </a:p>
            </p:txBody>
          </p:sp>
        </mc:Fallback>
      </mc:AlternateContent>
      <p:sp>
        <p:nvSpPr>
          <p:cNvPr id="3" name="CaixaDeTexto 2"/>
          <p:cNvSpPr txBox="1"/>
          <p:nvPr/>
        </p:nvSpPr>
        <p:spPr>
          <a:xfrm>
            <a:off x="621030" y="3575685"/>
            <a:ext cx="11294110" cy="1568450"/>
          </a:xfrm>
          <a:prstGeom prst="rect">
            <a:avLst/>
          </a:prstGeom>
          <a:noFill/>
        </p:spPr>
        <p:txBody>
          <a:bodyPr wrap="square" rtlCol="0">
            <a:spAutoFit/>
          </a:bodyPr>
          <a:lstStyle/>
          <a:p>
            <a:pPr indent="0" algn="l">
              <a:buFont typeface="Arial" panose="020B0604020202020204" pitchFamily="34" charset="0"/>
              <a:buNone/>
            </a:pPr>
            <a:r>
              <a:rPr lang="pt-BR" sz="3200" dirty="0" smtClean="0">
                <a:solidFill>
                  <a:schemeClr val="tx1"/>
                </a:solidFill>
                <a:latin typeface="Comic Sans MS" panose="030F0702030302020204" pitchFamily="66" charset="0"/>
              </a:rPr>
              <a:t>para calcular a varição da energia do elétron em um campo elétrico entre dois pontos, x</a:t>
            </a:r>
            <a:r>
              <a:rPr lang="pt-BR" sz="3200" baseline="-25000" dirty="0" smtClean="0">
                <a:solidFill>
                  <a:schemeClr val="tx1"/>
                </a:solidFill>
                <a:latin typeface="Comic Sans MS" panose="030F0702030302020204" pitchFamily="66" charset="0"/>
              </a:rPr>
              <a:t>1</a:t>
            </a:r>
            <a:r>
              <a:rPr lang="pt-BR" sz="3200" dirty="0" smtClean="0">
                <a:solidFill>
                  <a:schemeClr val="tx1"/>
                </a:solidFill>
                <a:latin typeface="Comic Sans MS" panose="030F0702030302020204" pitchFamily="66" charset="0"/>
              </a:rPr>
              <a:t> e x</a:t>
            </a:r>
            <a:r>
              <a:rPr lang="pt-BR" sz="3200" baseline="-25000" dirty="0" smtClean="0">
                <a:solidFill>
                  <a:schemeClr val="tx1"/>
                </a:solidFill>
                <a:latin typeface="Comic Sans MS" panose="030F0702030302020204" pitchFamily="66" charset="0"/>
              </a:rPr>
              <a:t>2</a:t>
            </a:r>
            <a:r>
              <a:rPr lang="pt-BR" sz="3200" dirty="0" smtClean="0">
                <a:solidFill>
                  <a:schemeClr val="tx1"/>
                </a:solidFill>
                <a:latin typeface="Comic Sans MS" panose="030F0702030302020204" pitchFamily="66" charset="0"/>
              </a:rPr>
              <a:t>, integra-se a força, </a:t>
            </a:r>
            <a:r>
              <a:rPr lang="pt-BR" sz="3200" b="1" i="1" dirty="0" smtClean="0">
                <a:solidFill>
                  <a:schemeClr val="tx1"/>
                </a:solidFill>
                <a:latin typeface="Comic Sans MS" panose="030F0702030302020204" pitchFamily="66" charset="0"/>
              </a:rPr>
              <a:t>F</a:t>
            </a:r>
            <a:r>
              <a:rPr lang="pt-BR" sz="3200" dirty="0" smtClean="0">
                <a:solidFill>
                  <a:schemeClr val="tx1"/>
                </a:solidFill>
                <a:latin typeface="Comic Sans MS" panose="030F0702030302020204" pitchFamily="66" charset="0"/>
              </a:rPr>
              <a:t>, em </a:t>
            </a:r>
            <a:r>
              <a:rPr lang="pt-BR" sz="3200" b="1" i="1" dirty="0" smtClean="0">
                <a:solidFill>
                  <a:schemeClr val="tx1"/>
                </a:solidFill>
                <a:latin typeface="Comic Sans MS" panose="030F0702030302020204" pitchFamily="66" charset="0"/>
              </a:rPr>
              <a:t>x</a:t>
            </a:r>
            <a:endParaRPr lang="pt-BR" sz="3200" b="1" i="1"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4" name="CaixaDeTexto 16"/>
              <p:cNvSpPr txBox="1"/>
              <p:nvPr/>
            </p:nvSpPr>
            <p:spPr>
              <a:xfrm>
                <a:off x="1943100" y="5144135"/>
                <a:ext cx="9410700" cy="105981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rPr>
                        <m:t>−</m:t>
                      </m:r>
                      <m:nary>
                        <m:naryPr>
                          <m:limLoc m:val="subSup"/>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up>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p>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𝐹𝑑𝑥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nary>
                            <m:naryPr>
                              <m:limLoc m:val="subSup"/>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up>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p>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𝑞</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𝐸𝑑𝑥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nary>
                                <m:naryPr>
                                  <m:limLoc m:val="subSup"/>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up>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p>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𝑞𝐸𝑑𝑥</m:t>
                                  </m:r>
                                </m:e>
                              </m:nary>
                            </m:e>
                          </m:nary>
                        </m:e>
                      </m:nary>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4" name="CaixaDeTexto 16"/>
              <p:cNvSpPr txBox="1">
                <a:spLocks noRot="1" noChangeAspect="1" noMove="1" noResize="1" noEditPoints="1" noAdjustHandles="1" noChangeArrowheads="1" noChangeShapeType="1" noTextEdit="1"/>
              </p:cNvSpPr>
              <p:nvPr/>
            </p:nvSpPr>
            <p:spPr>
              <a:xfrm>
                <a:off x="1943100" y="5144135"/>
                <a:ext cx="9410700" cy="1059815"/>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9580" y="332105"/>
            <a:ext cx="11294110" cy="1198880"/>
          </a:xfrm>
          <a:prstGeom prst="rect">
            <a:avLst/>
          </a:prstGeom>
          <a:noFill/>
        </p:spPr>
        <p:txBody>
          <a:bodyPr wrap="square" rtlCol="0">
            <a:spAutoFit/>
          </a:bodyPr>
          <a:lstStyle/>
          <a:p>
            <a:pPr indent="0" algn="l">
              <a:buFont typeface="Arial" panose="020B0604020202020204" pitchFamily="34" charset="0"/>
              <a:buNone/>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rPr>
              <a:t>Observações</a:t>
            </a:r>
            <a:endPar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endParaRPr>
          </a:p>
          <a:p>
            <a:pPr indent="0" algn="l">
              <a:buFont typeface="Arial" panose="020B0604020202020204" pitchFamily="34" charset="0"/>
              <a:buNone/>
            </a:pPr>
            <a:r>
              <a:rPr lang="pt-BR" sz="3600" dirty="0" smtClean="0">
                <a:solidFill>
                  <a:schemeClr val="tx1"/>
                </a:solidFill>
                <a:effectLst/>
                <a:latin typeface="Comic Sans MS" panose="030F0702030302020204" pitchFamily="66" charset="0"/>
              </a:rPr>
              <a:t>Portanto</a:t>
            </a:r>
            <a:endParaRPr lang="pt-BR" sz="3200" b="1" i="1" dirty="0" smtClean="0">
              <a:solidFill>
                <a:schemeClr val="tx1"/>
              </a:solidFill>
              <a:latin typeface="Comic Sans MS" panose="030F0702030302020204" pitchFamily="66" charset="0"/>
            </a:endParaRPr>
          </a:p>
        </p:txBody>
      </p:sp>
      <p:sp>
        <p:nvSpPr>
          <p:cNvPr id="3" name="CaixaDeTexto 2"/>
          <p:cNvSpPr txBox="1"/>
          <p:nvPr/>
        </p:nvSpPr>
        <p:spPr>
          <a:xfrm>
            <a:off x="448945" y="1933575"/>
            <a:ext cx="11294110" cy="4523105"/>
          </a:xfrm>
          <a:prstGeom prst="rect">
            <a:avLst/>
          </a:prstGeom>
          <a:noFill/>
        </p:spPr>
        <p:txBody>
          <a:bodyPr wrap="square" rtlCol="0">
            <a:spAutoFit/>
          </a:bodyPr>
          <a:lstStyle/>
          <a:p>
            <a:pPr indent="0" algn="l">
              <a:buFont typeface="Arial" panose="020B0604020202020204" pitchFamily="34" charset="0"/>
              <a:buNone/>
            </a:pPr>
            <a:r>
              <a:rPr lang="pt-BR" sz="3200" dirty="0" smtClean="0">
                <a:solidFill>
                  <a:schemeClr val="tx1"/>
                </a:solidFill>
                <a:latin typeface="Comic Sans MS" panose="030F0702030302020204" pitchFamily="66" charset="0"/>
              </a:rPr>
              <a:t>ou seja, a variação da energia do elétron é proporcional ao negativo da varição do potêncial elétrico </a:t>
            </a:r>
            <a:endParaRPr lang="pt-BR" sz="3200" dirty="0" smtClean="0">
              <a:solidFill>
                <a:schemeClr val="tx1"/>
              </a:solidFill>
              <a:latin typeface="Comic Sans MS" panose="030F0702030302020204" pitchFamily="66" charset="0"/>
            </a:endParaRPr>
          </a:p>
          <a:p>
            <a:pPr marL="457200" indent="-457200" algn="l">
              <a:buFont typeface="Arial" panose="020B0604020202020204" pitchFamily="34" charset="0"/>
              <a:buChar char="•"/>
            </a:pPr>
            <a:r>
              <a:rPr lang="pt-BR" sz="3200" dirty="0" smtClean="0">
                <a:solidFill>
                  <a:schemeClr val="tx1"/>
                </a:solidFill>
                <a:latin typeface="Comic Sans MS" panose="030F0702030302020204" pitchFamily="66" charset="0"/>
              </a:rPr>
              <a:t>No equilíbrio térmico, o nível de Fermi deve ser constante. Se, por exemplo, o nível de Fermi em x</a:t>
            </a:r>
            <a:r>
              <a:rPr lang="pt-BR" sz="3200" baseline="-25000" dirty="0" smtClean="0">
                <a:solidFill>
                  <a:schemeClr val="tx1"/>
                </a:solidFill>
                <a:latin typeface="Comic Sans MS" panose="030F0702030302020204" pitchFamily="66" charset="0"/>
              </a:rPr>
              <a:t>1</a:t>
            </a:r>
            <a:r>
              <a:rPr lang="pt-BR" sz="3200" dirty="0" smtClean="0">
                <a:solidFill>
                  <a:schemeClr val="tx1"/>
                </a:solidFill>
                <a:latin typeface="Comic Sans MS" panose="030F0702030302020204" pitchFamily="66" charset="0"/>
              </a:rPr>
              <a:t> for diferente do que em x</a:t>
            </a:r>
            <a:r>
              <a:rPr lang="pt-BR" sz="3200" baseline="-25000" dirty="0" smtClean="0">
                <a:solidFill>
                  <a:schemeClr val="tx1"/>
                </a:solidFill>
                <a:latin typeface="Comic Sans MS" panose="030F0702030302020204" pitchFamily="66" charset="0"/>
              </a:rPr>
              <a:t>2</a:t>
            </a:r>
            <a:r>
              <a:rPr lang="pt-BR" sz="3200" dirty="0" smtClean="0">
                <a:solidFill>
                  <a:schemeClr val="tx1"/>
                </a:solidFill>
                <a:latin typeface="Comic Sans MS" panose="030F0702030302020204" pitchFamily="66" charset="0"/>
              </a:rPr>
              <a:t>, teremos diferentes probabilidades de ocupação de um nível de energia E</a:t>
            </a:r>
            <a:r>
              <a:rPr lang="pt-BR" sz="3200" baseline="-25000" dirty="0" smtClean="0">
                <a:solidFill>
                  <a:schemeClr val="tx1"/>
                </a:solidFill>
                <a:latin typeface="Comic Sans MS" panose="030F0702030302020204" pitchFamily="66" charset="0"/>
              </a:rPr>
              <a:t>n</a:t>
            </a:r>
            <a:r>
              <a:rPr lang="pt-BR" sz="3200" dirty="0" smtClean="0">
                <a:solidFill>
                  <a:schemeClr val="tx1"/>
                </a:solidFill>
                <a:latin typeface="Comic Sans MS" panose="030F0702030302020204" pitchFamily="66" charset="0"/>
              </a:rPr>
              <a:t> qualquer em x</a:t>
            </a:r>
            <a:r>
              <a:rPr lang="pt-BR" sz="3200" baseline="-25000" dirty="0" smtClean="0">
                <a:solidFill>
                  <a:schemeClr val="tx1"/>
                </a:solidFill>
                <a:latin typeface="Comic Sans MS" panose="030F0702030302020204" pitchFamily="66" charset="0"/>
              </a:rPr>
              <a:t>1</a:t>
            </a:r>
            <a:r>
              <a:rPr lang="pt-BR" sz="3200" dirty="0" smtClean="0">
                <a:solidFill>
                  <a:schemeClr val="tx1"/>
                </a:solidFill>
                <a:latin typeface="Comic Sans MS" panose="030F0702030302020204" pitchFamily="66" charset="0"/>
              </a:rPr>
              <a:t> e x</a:t>
            </a:r>
            <a:r>
              <a:rPr lang="pt-BR" sz="3200" baseline="-25000" dirty="0" smtClean="0">
                <a:solidFill>
                  <a:schemeClr val="tx1"/>
                </a:solidFill>
                <a:latin typeface="Comic Sans MS" panose="030F0702030302020204" pitchFamily="66" charset="0"/>
              </a:rPr>
              <a:t>2</a:t>
            </a:r>
            <a:r>
              <a:rPr lang="pt-BR" sz="3200" dirty="0" smtClean="0">
                <a:solidFill>
                  <a:schemeClr val="tx1"/>
                </a:solidFill>
                <a:latin typeface="Comic Sans MS" panose="030F0702030302020204" pitchFamily="66" charset="0"/>
              </a:rPr>
              <a:t>, e não estáriamos no equilíbrio térmico (os elétrons se redistribuiriam para que a probabilidade se iguale)   </a:t>
            </a:r>
            <a:endParaRPr lang="pt-BR" sz="3200"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4" name="CaixaDeTexto 16"/>
              <p:cNvSpPr txBox="1"/>
              <p:nvPr/>
            </p:nvSpPr>
            <p:spPr>
              <a:xfrm>
                <a:off x="1231265" y="1350010"/>
                <a:ext cx="9410700" cy="58356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rPr>
                        <m:t>𝑞</m:t>
                      </m:r>
                      <m:r>
                        <a:rPr lang="en-US" altLang="pt-BR" sz="3200" b="0" i="1" smtClean="0">
                          <a:latin typeface="Cambria Math" panose="02040503050406030204" pitchFamily="18" charset="0"/>
                          <a:ea typeface="Cambria Math" panose="02040503050406030204" pitchFamily="18" charset="0"/>
                        </a:rPr>
                        <m:t>(</m:t>
                      </m:r>
                      <m:sSub>
                        <m:sSubPr>
                          <m:ctrlPr>
                            <a:rPr 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en-US" altLang="pt-BR" sz="32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4" name="CaixaDeTexto 16"/>
              <p:cNvSpPr txBox="1">
                <a:spLocks noRot="1" noChangeAspect="1" noMove="1" noResize="1" noEditPoints="1" noAdjustHandles="1" noChangeArrowheads="1" noChangeShapeType="1" noTextEdit="1"/>
              </p:cNvSpPr>
              <p:nvPr/>
            </p:nvSpPr>
            <p:spPr>
              <a:xfrm>
                <a:off x="1231265" y="1350010"/>
                <a:ext cx="9410700" cy="58356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8945" y="420370"/>
            <a:ext cx="11294110" cy="1938020"/>
          </a:xfrm>
          <a:prstGeom prst="rect">
            <a:avLst/>
          </a:prstGeom>
          <a:noFill/>
        </p:spPr>
        <p:txBody>
          <a:bodyPr wrap="square" rtlCol="0">
            <a:spAutoFit/>
          </a:bodyPr>
          <a:lstStyle/>
          <a:p>
            <a:pPr indent="0" algn="l">
              <a:buFont typeface="Arial" panose="020B0604020202020204" pitchFamily="34" charset="0"/>
              <a:buNone/>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rPr>
              <a:t>Exercício</a:t>
            </a:r>
            <a:endPar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endParaRPr>
          </a:p>
          <a:p>
            <a:pPr indent="0" algn="l">
              <a:buFont typeface="Arial" panose="020B0604020202020204" pitchFamily="34" charset="0"/>
              <a:buNone/>
            </a:pPr>
            <a:r>
              <a:rPr lang="pt-BR" sz="2800" dirty="0" smtClean="0">
                <a:solidFill>
                  <a:schemeClr val="tx1"/>
                </a:solidFill>
                <a:effectLst/>
                <a:latin typeface="Comic Sans MS" panose="030F0702030302020204" pitchFamily="66" charset="0"/>
              </a:rPr>
              <a:t>Considere o Si em equilíbrio térmico. Nele foi aplicada uma tenção V(x) na posição x. Conhecendo-se os valores de n(0)=n</a:t>
            </a:r>
            <a:r>
              <a:rPr lang="pt-BR" sz="2800" baseline="-25000" dirty="0" smtClean="0">
                <a:solidFill>
                  <a:schemeClr val="tx1"/>
                </a:solidFill>
                <a:effectLst/>
                <a:latin typeface="Comic Sans MS" panose="030F0702030302020204" pitchFamily="66" charset="0"/>
              </a:rPr>
              <a:t>0</a:t>
            </a:r>
            <a:r>
              <a:rPr lang="pt-BR" sz="2800" dirty="0" smtClean="0">
                <a:solidFill>
                  <a:schemeClr val="tx1"/>
                </a:solidFill>
                <a:effectLst/>
                <a:latin typeface="Comic Sans MS" panose="030F0702030302020204" pitchFamily="66" charset="0"/>
              </a:rPr>
              <a:t> e p(0)=p</a:t>
            </a:r>
            <a:r>
              <a:rPr lang="pt-BR" sz="2800" baseline="-25000" dirty="0" smtClean="0">
                <a:solidFill>
                  <a:schemeClr val="tx1"/>
                </a:solidFill>
                <a:effectLst/>
                <a:latin typeface="Comic Sans MS" panose="030F0702030302020204" pitchFamily="66" charset="0"/>
              </a:rPr>
              <a:t>0</a:t>
            </a:r>
            <a:r>
              <a:rPr lang="pt-BR" sz="2800" dirty="0" smtClean="0">
                <a:solidFill>
                  <a:schemeClr val="tx1"/>
                </a:solidFill>
                <a:effectLst/>
                <a:latin typeface="Comic Sans MS" panose="030F0702030302020204" pitchFamily="66" charset="0"/>
              </a:rPr>
              <a:t> determine n(x) e p(x)</a:t>
            </a:r>
            <a:endParaRPr lang="pt-BR" sz="2800" b="1" i="1" dirty="0" smtClean="0">
              <a:solidFill>
                <a:schemeClr val="tx1"/>
              </a:solidFill>
              <a:effectLst/>
              <a:latin typeface="Comic Sans MS" panose="030F0702030302020204" pitchFamily="66" charset="0"/>
            </a:endParaRPr>
          </a:p>
        </p:txBody>
      </p:sp>
      <p:sp>
        <p:nvSpPr>
          <p:cNvPr id="5" name="Forma livre 4"/>
          <p:cNvSpPr/>
          <p:nvPr/>
        </p:nvSpPr>
        <p:spPr>
          <a:xfrm>
            <a:off x="1305560" y="3048000"/>
            <a:ext cx="9416415" cy="1210310"/>
          </a:xfrm>
          <a:custGeom>
            <a:avLst/>
            <a:gdLst>
              <a:gd name="connisteX0" fmla="*/ 0 w 9416415"/>
              <a:gd name="connsiteY0" fmla="*/ 13516 h 1809296"/>
              <a:gd name="connisteX1" fmla="*/ 1524000 w 9416415"/>
              <a:gd name="connsiteY1" fmla="*/ 40821 h 1809296"/>
              <a:gd name="connisteX2" fmla="*/ 3796665 w 9416415"/>
              <a:gd name="connsiteY2" fmla="*/ 367211 h 1809296"/>
              <a:gd name="connisteX3" fmla="*/ 7239000 w 9416415"/>
              <a:gd name="connsiteY3" fmla="*/ 1183821 h 1809296"/>
              <a:gd name="connisteX4" fmla="*/ 9416415 w 9416415"/>
              <a:gd name="connsiteY4" fmla="*/ 1809296 h 1809296"/>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9416415" h="1809297">
                <a:moveTo>
                  <a:pt x="0" y="13517"/>
                </a:moveTo>
                <a:cubicBezTo>
                  <a:pt x="259080" y="12247"/>
                  <a:pt x="764540" y="-29663"/>
                  <a:pt x="1524000" y="40822"/>
                </a:cubicBezTo>
                <a:cubicBezTo>
                  <a:pt x="2283460" y="111307"/>
                  <a:pt x="2653665" y="138612"/>
                  <a:pt x="3796665" y="367212"/>
                </a:cubicBezTo>
                <a:cubicBezTo>
                  <a:pt x="4939665" y="595812"/>
                  <a:pt x="6115050" y="895532"/>
                  <a:pt x="7239000" y="1183822"/>
                </a:cubicBezTo>
                <a:cubicBezTo>
                  <a:pt x="8362950" y="1472112"/>
                  <a:pt x="9050020" y="1700712"/>
                  <a:pt x="9416415" y="1809297"/>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 name="Forma livre 8"/>
          <p:cNvSpPr/>
          <p:nvPr/>
        </p:nvSpPr>
        <p:spPr>
          <a:xfrm>
            <a:off x="1305560" y="5000625"/>
            <a:ext cx="9416415" cy="1210310"/>
          </a:xfrm>
          <a:custGeom>
            <a:avLst/>
            <a:gdLst>
              <a:gd name="connisteX0" fmla="*/ 0 w 9416415"/>
              <a:gd name="connsiteY0" fmla="*/ 13516 h 1809296"/>
              <a:gd name="connisteX1" fmla="*/ 1524000 w 9416415"/>
              <a:gd name="connsiteY1" fmla="*/ 40821 h 1809296"/>
              <a:gd name="connisteX2" fmla="*/ 3796665 w 9416415"/>
              <a:gd name="connsiteY2" fmla="*/ 367211 h 1809296"/>
              <a:gd name="connisteX3" fmla="*/ 7239000 w 9416415"/>
              <a:gd name="connsiteY3" fmla="*/ 1183821 h 1809296"/>
              <a:gd name="connisteX4" fmla="*/ 9416415 w 9416415"/>
              <a:gd name="connsiteY4" fmla="*/ 1809296 h 1809296"/>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9416415" h="1809297">
                <a:moveTo>
                  <a:pt x="0" y="13517"/>
                </a:moveTo>
                <a:cubicBezTo>
                  <a:pt x="259080" y="12247"/>
                  <a:pt x="764540" y="-29663"/>
                  <a:pt x="1524000" y="40822"/>
                </a:cubicBezTo>
                <a:cubicBezTo>
                  <a:pt x="2283460" y="111307"/>
                  <a:pt x="2653665" y="138612"/>
                  <a:pt x="3796665" y="367212"/>
                </a:cubicBezTo>
                <a:cubicBezTo>
                  <a:pt x="4939665" y="595812"/>
                  <a:pt x="6115050" y="895532"/>
                  <a:pt x="7239000" y="1183822"/>
                </a:cubicBezTo>
                <a:cubicBezTo>
                  <a:pt x="8362950" y="1472112"/>
                  <a:pt x="9050020" y="1700712"/>
                  <a:pt x="9416415" y="1809297"/>
                </a:cubicBezTo>
              </a:path>
            </a:pathLst>
          </a:custGeom>
          <a:ln w="25400">
            <a:solidFill>
              <a:schemeClr val="tx1"/>
            </a:solidFill>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pt-BR" altLang="en-US"/>
          </a:p>
        </p:txBody>
      </p:sp>
      <p:cxnSp>
        <p:nvCxnSpPr>
          <p:cNvPr id="10" name="Conector Reto 9"/>
          <p:cNvCxnSpPr/>
          <p:nvPr/>
        </p:nvCxnSpPr>
        <p:spPr>
          <a:xfrm flipV="1">
            <a:off x="1292225" y="4478655"/>
            <a:ext cx="9606915" cy="1397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1" name="Forma livre 10"/>
          <p:cNvSpPr/>
          <p:nvPr/>
        </p:nvSpPr>
        <p:spPr>
          <a:xfrm>
            <a:off x="1305560" y="4097655"/>
            <a:ext cx="9416415" cy="1210310"/>
          </a:xfrm>
          <a:custGeom>
            <a:avLst/>
            <a:gdLst>
              <a:gd name="connisteX0" fmla="*/ 0 w 9416415"/>
              <a:gd name="connsiteY0" fmla="*/ 13516 h 1809296"/>
              <a:gd name="connisteX1" fmla="*/ 1524000 w 9416415"/>
              <a:gd name="connsiteY1" fmla="*/ 40821 h 1809296"/>
              <a:gd name="connisteX2" fmla="*/ 3796665 w 9416415"/>
              <a:gd name="connsiteY2" fmla="*/ 367211 h 1809296"/>
              <a:gd name="connisteX3" fmla="*/ 7239000 w 9416415"/>
              <a:gd name="connsiteY3" fmla="*/ 1183821 h 1809296"/>
              <a:gd name="connisteX4" fmla="*/ 9416415 w 9416415"/>
              <a:gd name="connsiteY4" fmla="*/ 1809296 h 1809296"/>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9416415" h="1809297">
                <a:moveTo>
                  <a:pt x="0" y="13517"/>
                </a:moveTo>
                <a:cubicBezTo>
                  <a:pt x="259080" y="12247"/>
                  <a:pt x="764540" y="-29663"/>
                  <a:pt x="1524000" y="40822"/>
                </a:cubicBezTo>
                <a:cubicBezTo>
                  <a:pt x="2283460" y="111307"/>
                  <a:pt x="2653665" y="138612"/>
                  <a:pt x="3796665" y="367212"/>
                </a:cubicBezTo>
                <a:cubicBezTo>
                  <a:pt x="4939665" y="595812"/>
                  <a:pt x="6115050" y="895532"/>
                  <a:pt x="7239000" y="1183822"/>
                </a:cubicBezTo>
                <a:cubicBezTo>
                  <a:pt x="8362950" y="1472112"/>
                  <a:pt x="9050020" y="1700712"/>
                  <a:pt x="9416415" y="1809297"/>
                </a:cubicBezTo>
              </a:path>
            </a:pathLst>
          </a:cu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12"/>
          <p:cNvSpPr txBox="1"/>
          <p:nvPr/>
        </p:nvSpPr>
        <p:spPr>
          <a:xfrm>
            <a:off x="870585" y="2526030"/>
            <a:ext cx="571500" cy="521970"/>
          </a:xfrm>
          <a:prstGeom prst="rect">
            <a:avLst/>
          </a:prstGeom>
          <a:noFill/>
        </p:spPr>
        <p:txBody>
          <a:bodyPr wrap="square" rtlCol="0">
            <a:spAutoFit/>
          </a:bodyPr>
          <a:lstStyle/>
          <a:p>
            <a:r>
              <a:rPr lang="pt-BR" altLang="en-US" sz="2800" b="1"/>
              <a:t>E</a:t>
            </a:r>
            <a:r>
              <a:rPr lang="pt-BR" altLang="en-US" sz="2800" b="1" baseline="-25000"/>
              <a:t>C</a:t>
            </a:r>
            <a:endParaRPr lang="pt-BR" altLang="en-US" sz="2800" b="1" baseline="-25000"/>
          </a:p>
        </p:txBody>
      </p:sp>
      <p:sp>
        <p:nvSpPr>
          <p:cNvPr id="14" name="Caixa de Texto 13"/>
          <p:cNvSpPr txBox="1"/>
          <p:nvPr/>
        </p:nvSpPr>
        <p:spPr>
          <a:xfrm>
            <a:off x="870585" y="5000625"/>
            <a:ext cx="571500" cy="521970"/>
          </a:xfrm>
          <a:prstGeom prst="rect">
            <a:avLst/>
          </a:prstGeom>
          <a:noFill/>
        </p:spPr>
        <p:txBody>
          <a:bodyPr wrap="square" rtlCol="0">
            <a:spAutoFit/>
          </a:bodyPr>
          <a:lstStyle/>
          <a:p>
            <a:r>
              <a:rPr lang="pt-BR" altLang="en-US" sz="2800" b="1"/>
              <a:t>E</a:t>
            </a:r>
            <a:r>
              <a:rPr lang="pt-BR" altLang="en-US" sz="2800" b="1" baseline="-25000"/>
              <a:t>V</a:t>
            </a:r>
            <a:endParaRPr lang="pt-BR" altLang="en-US" sz="2800" b="1" baseline="-25000"/>
          </a:p>
        </p:txBody>
      </p:sp>
      <p:sp>
        <p:nvSpPr>
          <p:cNvPr id="15" name="Caixa de Texto 14"/>
          <p:cNvSpPr txBox="1"/>
          <p:nvPr/>
        </p:nvSpPr>
        <p:spPr>
          <a:xfrm>
            <a:off x="870585" y="3736340"/>
            <a:ext cx="571500" cy="521970"/>
          </a:xfrm>
          <a:prstGeom prst="rect">
            <a:avLst/>
          </a:prstGeom>
          <a:noFill/>
        </p:spPr>
        <p:txBody>
          <a:bodyPr wrap="square" rtlCol="0">
            <a:spAutoFit/>
          </a:bodyPr>
          <a:lstStyle/>
          <a:p>
            <a:r>
              <a:rPr lang="pt-BR" altLang="en-US" sz="2800" b="1"/>
              <a:t>E</a:t>
            </a:r>
            <a:r>
              <a:rPr lang="pt-BR" altLang="en-US" sz="2800" b="1" baseline="-25000"/>
              <a:t>i</a:t>
            </a:r>
            <a:endParaRPr lang="pt-BR" altLang="en-US" sz="2800" b="1" baseline="-25000"/>
          </a:p>
        </p:txBody>
      </p:sp>
      <p:sp>
        <p:nvSpPr>
          <p:cNvPr id="16" name="Caixa de Texto 15"/>
          <p:cNvSpPr txBox="1"/>
          <p:nvPr/>
        </p:nvSpPr>
        <p:spPr>
          <a:xfrm>
            <a:off x="870585" y="4258310"/>
            <a:ext cx="571500" cy="521970"/>
          </a:xfrm>
          <a:prstGeom prst="rect">
            <a:avLst/>
          </a:prstGeom>
          <a:noFill/>
        </p:spPr>
        <p:txBody>
          <a:bodyPr wrap="square" rtlCol="0">
            <a:spAutoFit/>
          </a:bodyPr>
          <a:lstStyle/>
          <a:p>
            <a:r>
              <a:rPr lang="pt-BR" altLang="en-US" sz="2800" b="1"/>
              <a:t>E</a:t>
            </a:r>
            <a:r>
              <a:rPr lang="pt-BR" altLang="en-US" sz="2800" b="1" baseline="-25000"/>
              <a:t>F</a:t>
            </a:r>
            <a:endParaRPr lang="pt-BR" altLang="en-US" sz="2800" b="1" baseline="-25000"/>
          </a:p>
        </p:txBody>
      </p:sp>
      <p:cxnSp>
        <p:nvCxnSpPr>
          <p:cNvPr id="17" name="Conector de Seta Reta 16"/>
          <p:cNvCxnSpPr/>
          <p:nvPr/>
        </p:nvCxnSpPr>
        <p:spPr>
          <a:xfrm>
            <a:off x="5673725" y="3388360"/>
            <a:ext cx="0" cy="1932305"/>
          </a:xfrm>
          <a:prstGeom prst="straightConnector1">
            <a:avLst/>
          </a:prstGeom>
          <a:ln>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8" name="Caixa de Texto 17"/>
          <p:cNvSpPr txBox="1"/>
          <p:nvPr/>
        </p:nvSpPr>
        <p:spPr>
          <a:xfrm>
            <a:off x="5727700" y="3736340"/>
            <a:ext cx="571500" cy="521970"/>
          </a:xfrm>
          <a:prstGeom prst="rect">
            <a:avLst/>
          </a:prstGeom>
          <a:noFill/>
        </p:spPr>
        <p:txBody>
          <a:bodyPr wrap="square" rtlCol="0">
            <a:spAutoFit/>
          </a:bodyPr>
          <a:lstStyle/>
          <a:p>
            <a:r>
              <a:rPr lang="pt-BR" altLang="en-US" sz="2800" b="1"/>
              <a:t>E</a:t>
            </a:r>
            <a:r>
              <a:rPr lang="pt-BR" altLang="en-US" sz="2800" b="1" baseline="-25000"/>
              <a:t>g</a:t>
            </a:r>
            <a:endParaRPr lang="pt-BR" altLang="en-US" sz="2800" b="1" baseline="-25000"/>
          </a:p>
        </p:txBody>
      </p:sp>
      <p:cxnSp>
        <p:nvCxnSpPr>
          <p:cNvPr id="19" name="Conector Reto 18"/>
          <p:cNvCxnSpPr/>
          <p:nvPr/>
        </p:nvCxnSpPr>
        <p:spPr>
          <a:xfrm>
            <a:off x="2292350" y="2814955"/>
            <a:ext cx="0" cy="270764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a:off x="8174990" y="3000375"/>
            <a:ext cx="0" cy="270764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1" name="Caixa de Texto 20"/>
          <p:cNvSpPr txBox="1"/>
          <p:nvPr/>
        </p:nvSpPr>
        <p:spPr>
          <a:xfrm>
            <a:off x="2101850" y="5344795"/>
            <a:ext cx="571500" cy="521970"/>
          </a:xfrm>
          <a:prstGeom prst="rect">
            <a:avLst/>
          </a:prstGeom>
          <a:noFill/>
        </p:spPr>
        <p:txBody>
          <a:bodyPr wrap="square" rtlCol="0">
            <a:spAutoFit/>
          </a:bodyPr>
          <a:lstStyle/>
          <a:p>
            <a:r>
              <a:rPr lang="pt-BR" altLang="en-US" sz="2800" b="1"/>
              <a:t>0</a:t>
            </a:r>
            <a:endParaRPr lang="pt-BR" altLang="en-US" sz="2800" b="1" baseline="-25000"/>
          </a:p>
        </p:txBody>
      </p:sp>
      <p:sp>
        <p:nvSpPr>
          <p:cNvPr id="22" name="Caixa de Texto 21"/>
          <p:cNvSpPr txBox="1"/>
          <p:nvPr/>
        </p:nvSpPr>
        <p:spPr>
          <a:xfrm>
            <a:off x="7889240" y="5688965"/>
            <a:ext cx="571500" cy="521970"/>
          </a:xfrm>
          <a:prstGeom prst="rect">
            <a:avLst/>
          </a:prstGeom>
          <a:noFill/>
        </p:spPr>
        <p:txBody>
          <a:bodyPr wrap="square" rtlCol="0">
            <a:spAutoFit/>
          </a:bodyPr>
          <a:lstStyle/>
          <a:p>
            <a:pPr algn="ctr"/>
            <a:r>
              <a:rPr lang="pt-BR" altLang="en-US" sz="2800" b="1"/>
              <a:t>x</a:t>
            </a:r>
            <a:endParaRPr lang="pt-BR" altLang="en-US" sz="2800" b="1"/>
          </a:p>
        </p:txBody>
      </p:sp>
      <p:sp>
        <p:nvSpPr>
          <p:cNvPr id="24" name="Forma livre 23"/>
          <p:cNvSpPr/>
          <p:nvPr/>
        </p:nvSpPr>
        <p:spPr>
          <a:xfrm>
            <a:off x="2378075" y="2118360"/>
            <a:ext cx="5796915" cy="762000"/>
          </a:xfrm>
          <a:custGeom>
            <a:avLst/>
            <a:gdLst>
              <a:gd name="connisteX0" fmla="*/ 0 w 5796915"/>
              <a:gd name="connsiteY0" fmla="*/ 761888 h 761888"/>
              <a:gd name="connisteX1" fmla="*/ 517525 w 5796915"/>
              <a:gd name="connsiteY1" fmla="*/ 422163 h 761888"/>
              <a:gd name="connisteX2" fmla="*/ 1796415 w 5796915"/>
              <a:gd name="connsiteY2" fmla="*/ 95138 h 761888"/>
              <a:gd name="connisteX3" fmla="*/ 3320415 w 5796915"/>
              <a:gd name="connsiteY3" fmla="*/ 13858 h 761888"/>
              <a:gd name="connisteX4" fmla="*/ 4953000 w 5796915"/>
              <a:gd name="connsiteY4" fmla="*/ 272303 h 761888"/>
              <a:gd name="connisteX5" fmla="*/ 5796915 w 5796915"/>
              <a:gd name="connsiteY5" fmla="*/ 721248 h 76188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5796915" h="761888">
                <a:moveTo>
                  <a:pt x="0" y="761888"/>
                </a:moveTo>
                <a:cubicBezTo>
                  <a:pt x="78105" y="700293"/>
                  <a:pt x="158115" y="555513"/>
                  <a:pt x="517525" y="422163"/>
                </a:cubicBezTo>
                <a:cubicBezTo>
                  <a:pt x="876935" y="288813"/>
                  <a:pt x="1235710" y="177053"/>
                  <a:pt x="1796415" y="95138"/>
                </a:cubicBezTo>
                <a:cubicBezTo>
                  <a:pt x="2357120" y="13223"/>
                  <a:pt x="2689225" y="-21702"/>
                  <a:pt x="3320415" y="13858"/>
                </a:cubicBezTo>
                <a:cubicBezTo>
                  <a:pt x="3951605" y="49418"/>
                  <a:pt x="4457700" y="130698"/>
                  <a:pt x="4953000" y="272303"/>
                </a:cubicBezTo>
                <a:cubicBezTo>
                  <a:pt x="5448300" y="413908"/>
                  <a:pt x="5661025" y="636793"/>
                  <a:pt x="5796915" y="721248"/>
                </a:cubicBezTo>
              </a:path>
            </a:pathLst>
          </a:custGeom>
          <a:noFill/>
          <a:ln w="15875">
            <a:solidFill>
              <a:srgbClr val="C00000"/>
            </a:solidFill>
            <a:prstDash val="dash"/>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5" name="Caixa de Texto 24"/>
          <p:cNvSpPr txBox="1"/>
          <p:nvPr/>
        </p:nvSpPr>
        <p:spPr>
          <a:xfrm>
            <a:off x="4998085" y="2358390"/>
            <a:ext cx="992505" cy="521970"/>
          </a:xfrm>
          <a:prstGeom prst="rect">
            <a:avLst/>
          </a:prstGeom>
          <a:noFill/>
        </p:spPr>
        <p:txBody>
          <a:bodyPr wrap="square" rtlCol="0">
            <a:spAutoFit/>
          </a:bodyPr>
          <a:lstStyle/>
          <a:p>
            <a:r>
              <a:rPr lang="pt-BR" altLang="en-US" sz="2800" b="1"/>
              <a:t>V(x)</a:t>
            </a:r>
            <a:endParaRPr lang="pt-BR" altLang="en-US" sz="2800" b="1"/>
          </a:p>
        </p:txBody>
      </p:sp>
      <p:sp>
        <p:nvSpPr>
          <p:cNvPr id="26" name="Caixa de Texto 25"/>
          <p:cNvSpPr txBox="1"/>
          <p:nvPr/>
        </p:nvSpPr>
        <p:spPr>
          <a:xfrm>
            <a:off x="1755140" y="5834380"/>
            <a:ext cx="1264920" cy="521970"/>
          </a:xfrm>
          <a:prstGeom prst="rect">
            <a:avLst/>
          </a:prstGeom>
          <a:noFill/>
        </p:spPr>
        <p:txBody>
          <a:bodyPr wrap="square" rtlCol="0">
            <a:spAutoFit/>
          </a:bodyPr>
          <a:lstStyle/>
          <a:p>
            <a:r>
              <a:rPr lang="pt-BR" altLang="en-US" sz="2800" b="1"/>
              <a:t>n</a:t>
            </a:r>
            <a:r>
              <a:rPr lang="pt-BR" altLang="en-US" sz="2800" b="1" baseline="-25000"/>
              <a:t>0</a:t>
            </a:r>
            <a:r>
              <a:rPr lang="pt-BR" altLang="en-US" sz="2800" b="1"/>
              <a:t> e p</a:t>
            </a:r>
            <a:r>
              <a:rPr lang="pt-BR" altLang="en-US" sz="2800" b="1" baseline="-25000"/>
              <a:t>0</a:t>
            </a:r>
            <a:endParaRPr lang="pt-BR" altLang="en-US" sz="2800" b="1" baseline="-25000"/>
          </a:p>
        </p:txBody>
      </p:sp>
      <p:sp>
        <p:nvSpPr>
          <p:cNvPr id="27" name="Caixa de Texto 26"/>
          <p:cNvSpPr txBox="1"/>
          <p:nvPr/>
        </p:nvSpPr>
        <p:spPr>
          <a:xfrm>
            <a:off x="7474585" y="6083300"/>
            <a:ext cx="1931035" cy="521970"/>
          </a:xfrm>
          <a:prstGeom prst="rect">
            <a:avLst/>
          </a:prstGeom>
          <a:noFill/>
        </p:spPr>
        <p:txBody>
          <a:bodyPr wrap="square" rtlCol="0">
            <a:spAutoFit/>
          </a:bodyPr>
          <a:lstStyle/>
          <a:p>
            <a:r>
              <a:rPr lang="pt-BR" altLang="en-US" sz="2800" b="1"/>
              <a:t>n(x) e p(x)</a:t>
            </a:r>
            <a:endParaRPr lang="pt-BR" altLang="en-US" sz="2800" b="1" baseline="-25000"/>
          </a:p>
        </p:txBody>
      </p:sp>
      <p:cxnSp>
        <p:nvCxnSpPr>
          <p:cNvPr id="3" name="Conector Reto 2"/>
          <p:cNvCxnSpPr/>
          <p:nvPr/>
        </p:nvCxnSpPr>
        <p:spPr>
          <a:xfrm flipH="1">
            <a:off x="2292350" y="3048000"/>
            <a:ext cx="633158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 name="Conector de Seta Reta 3"/>
          <p:cNvCxnSpPr/>
          <p:nvPr/>
        </p:nvCxnSpPr>
        <p:spPr>
          <a:xfrm flipH="1">
            <a:off x="8067040" y="3065780"/>
            <a:ext cx="0" cy="740410"/>
          </a:xfrm>
          <a:prstGeom prst="straightConnector1">
            <a:avLst/>
          </a:prstGeom>
          <a:ln cmpd="sng">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7" name="Caixa de Texto 6"/>
          <p:cNvSpPr txBox="1"/>
          <p:nvPr/>
        </p:nvSpPr>
        <p:spPr>
          <a:xfrm>
            <a:off x="8174990" y="3175000"/>
            <a:ext cx="2188210" cy="460375"/>
          </a:xfrm>
          <a:prstGeom prst="rect">
            <a:avLst/>
          </a:prstGeom>
          <a:noFill/>
        </p:spPr>
        <p:txBody>
          <a:bodyPr wrap="square" rtlCol="0">
            <a:spAutoFit/>
          </a:bodyPr>
          <a:lstStyle/>
          <a:p>
            <a:r>
              <a:rPr lang="pt-BR" altLang="en-US" sz="2400" b="1"/>
              <a:t> qV(x)</a:t>
            </a:r>
            <a:endParaRPr lang="pt-BR" altLang="en-US" sz="2400" b="1" baseline="-25000"/>
          </a:p>
        </p:txBody>
      </p:sp>
    </p:spTree>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DeTexto 16"/>
              <p:cNvSpPr txBox="1"/>
              <p:nvPr/>
            </p:nvSpPr>
            <p:spPr>
              <a:xfrm>
                <a:off x="3132455" y="628650"/>
                <a:ext cx="5682615" cy="102171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𝑒𝑥𝑝</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𝑘𝑇</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en-US" altLang="pt-BR" sz="32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4" name="CaixaDeTexto 16"/>
              <p:cNvSpPr txBox="1">
                <a:spLocks noRot="1" noChangeAspect="1" noMove="1" noResize="1" noEditPoints="1" noAdjustHandles="1" noChangeArrowheads="1" noChangeShapeType="1" noTextEdit="1"/>
              </p:cNvSpPr>
              <p:nvPr/>
            </p:nvSpPr>
            <p:spPr>
              <a:xfrm>
                <a:off x="3132455" y="628650"/>
                <a:ext cx="5682615" cy="102171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DeTexto 16"/>
              <p:cNvSpPr txBox="1"/>
              <p:nvPr/>
            </p:nvSpPr>
            <p:spPr>
              <a:xfrm>
                <a:off x="3907790" y="1840865"/>
                <a:ext cx="4131945" cy="583565"/>
              </a:xfrm>
              <a:prstGeom prst="rect">
                <a:avLst/>
              </a:prstGeom>
              <a:noFill/>
            </p:spPr>
            <p:txBody>
              <a:bodyPr wrap="square" rtlCol="0">
                <a:spAutoFit/>
              </a:bodyPr>
              <a:lstStyle/>
              <a:p>
                <a14:m>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a14:m>
                <a:r>
                  <a:rPr lang="pt-BR" altLang="en-US" sz="3200" smtClean="0">
                    <a:latin typeface="Cambria Math" panose="02040503050406030204" pitchFamily="18" charset="0"/>
                    <a:ea typeface="Cambria Math" panose="02040503050406030204" pitchFamily="18" charset="0"/>
                    <a:cs typeface="Cambria Math" panose="02040503050406030204" pitchFamily="18" charset="0"/>
                  </a:rPr>
                  <a:t>=</a:t>
                </a:r>
                <a14:m>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0</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𝑞𝑉</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a14:m>
                <a:endParaRPr lang="pt-BR" altLang="en-US" sz="3200"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3" name="CaixaDeTexto 16"/>
              <p:cNvSpPr txBox="1">
                <a:spLocks noRot="1" noChangeAspect="1" noMove="1" noResize="1" noEditPoints="1" noAdjustHandles="1" noChangeArrowheads="1" noChangeShapeType="1" noTextEdit="1"/>
              </p:cNvSpPr>
              <p:nvPr/>
            </p:nvSpPr>
            <p:spPr>
              <a:xfrm>
                <a:off x="3907790" y="1840865"/>
                <a:ext cx="4131945"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DeTexto 16"/>
              <p:cNvSpPr txBox="1"/>
              <p:nvPr/>
            </p:nvSpPr>
            <p:spPr>
              <a:xfrm>
                <a:off x="632460" y="2904490"/>
                <a:ext cx="10240010" cy="195199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𝑒𝑥𝑝</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0</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𝑞𝑉</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𝑘𝑇</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𝑒𝑥𝑝</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0</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𝑘𝑇</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𝑒𝑥𝑝</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𝑞𝑉</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𝑘𝑇</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0</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𝑒𝑥𝑝</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𝑞𝑉</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𝑘𝑇</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altLang="en-US" sz="3200"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5" name="CaixaDeTexto 16"/>
              <p:cNvSpPr txBox="1">
                <a:spLocks noRot="1" noChangeAspect="1" noMove="1" noResize="1" noEditPoints="1" noAdjustHandles="1" noChangeArrowheads="1" noChangeShapeType="1" noTextEdit="1"/>
              </p:cNvSpPr>
              <p:nvPr/>
            </p:nvSpPr>
            <p:spPr>
              <a:xfrm>
                <a:off x="632460" y="2904490"/>
                <a:ext cx="10240010" cy="1951990"/>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DeTexto 16"/>
              <p:cNvSpPr txBox="1"/>
              <p:nvPr/>
            </p:nvSpPr>
            <p:spPr>
              <a:xfrm>
                <a:off x="2766060" y="5154295"/>
                <a:ext cx="5681980" cy="102171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0</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𝑒𝑥𝑝</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𝑞𝑉</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𝑘𝑇</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altLang="en-US" sz="3200"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6" name="CaixaDeTexto 16"/>
              <p:cNvSpPr txBox="1">
                <a:spLocks noRot="1" noChangeAspect="1" noMove="1" noResize="1" noEditPoints="1" noAdjustHandles="1" noChangeArrowheads="1" noChangeShapeType="1" noTextEdit="1"/>
              </p:cNvSpPr>
              <p:nvPr/>
            </p:nvSpPr>
            <p:spPr>
              <a:xfrm>
                <a:off x="2766060" y="5154295"/>
                <a:ext cx="5681980" cy="1021715"/>
              </a:xfrm>
              <a:prstGeom prst="rect">
                <a:avLst/>
              </a:prstGeom>
              <a:blipFill rotWithShape="1">
                <a:blip r:embed="rId4"/>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9580" y="332105"/>
            <a:ext cx="11294110" cy="521970"/>
          </a:xfrm>
          <a:prstGeom prst="rect">
            <a:avLst/>
          </a:prstGeom>
          <a:noFill/>
        </p:spPr>
        <p:txBody>
          <a:bodyPr wrap="square" rtlCol="0">
            <a:spAutoFit/>
          </a:bodyPr>
          <a:lstStyle/>
          <a:p>
            <a:pPr indent="0" algn="l">
              <a:buFont typeface="Arial" panose="020B0604020202020204" pitchFamily="34" charset="0"/>
              <a:buNone/>
            </a:pPr>
            <a:r>
              <a:rPr lang="pt-BR" sz="2800" dirty="0" smtClean="0">
                <a:solidFill>
                  <a:schemeClr val="tx1"/>
                </a:solidFill>
                <a:effectLst/>
                <a:latin typeface="Comic Sans MS" panose="030F0702030302020204" pitchFamily="66" charset="0"/>
              </a:rPr>
              <a:t>De forma analoga, teremos:</a:t>
            </a:r>
            <a:endParaRPr lang="pt-BR" sz="2800" b="1" i="1" dirty="0" smtClean="0">
              <a:solidFill>
                <a:schemeClr val="tx1"/>
              </a:solidFill>
              <a:effectLst/>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3" name="CaixaDeTexto 16"/>
              <p:cNvSpPr txBox="1"/>
              <p:nvPr/>
            </p:nvSpPr>
            <p:spPr>
              <a:xfrm>
                <a:off x="2928620" y="1072515"/>
                <a:ext cx="5681980" cy="102171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𝑝</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𝑝</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0</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𝑒𝑥𝑝</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𝑞𝑉</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𝑘𝑇</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altLang="en-US" sz="3200"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3" name="CaixaDeTexto 16"/>
              <p:cNvSpPr txBox="1">
                <a:spLocks noRot="1" noChangeAspect="1" noMove="1" noResize="1" noEditPoints="1" noAdjustHandles="1" noChangeArrowheads="1" noChangeShapeType="1" noTextEdit="1"/>
              </p:cNvSpPr>
              <p:nvPr/>
            </p:nvSpPr>
            <p:spPr>
              <a:xfrm>
                <a:off x="2928620" y="1072515"/>
                <a:ext cx="5681980" cy="102171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2397125" y="452755"/>
            <a:ext cx="7113905" cy="645160"/>
          </a:xfrm>
          <a:prstGeom prst="rect">
            <a:avLst/>
          </a:prstGeom>
          <a:noFill/>
        </p:spPr>
        <p:txBody>
          <a:bodyPr wrap="square" rtlCol="0">
            <a:spAutoFit/>
          </a:bodyPr>
          <a:lstStyle/>
          <a:p>
            <a:pPr algn="ctr"/>
            <a:r>
              <a:rPr lang="pt-BR" sz="3600" b="1" dirty="0" smtClean="0">
                <a:solidFill>
                  <a:srgbClr val="C00000"/>
                </a:solidFill>
                <a:latin typeface="Comic Sans MS" panose="030F0702030302020204" pitchFamily="66" charset="0"/>
              </a:rPr>
              <a:t>Junção P/N</a:t>
            </a:r>
            <a:endParaRPr lang="pt-BR" sz="3600" b="1" dirty="0" smtClean="0">
              <a:solidFill>
                <a:srgbClr val="C00000"/>
              </a:solidFill>
              <a:latin typeface="Comic Sans MS" panose="030F0702030302020204" pitchFamily="66" charset="0"/>
            </a:endParaRPr>
          </a:p>
        </p:txBody>
      </p:sp>
      <p:cxnSp>
        <p:nvCxnSpPr>
          <p:cNvPr id="5" name="Conector Reto 4"/>
          <p:cNvCxnSpPr/>
          <p:nvPr/>
        </p:nvCxnSpPr>
        <p:spPr>
          <a:xfrm flipV="1">
            <a:off x="1461135" y="361315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1384935" y="535622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461135" y="447992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979675" y="3261710"/>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1384935" y="4946590"/>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1461135" y="4075371"/>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3080385" y="3672870"/>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3080385" y="4599763"/>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1384935" y="407537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4394835" y="3694490"/>
            <a:ext cx="609601" cy="400110"/>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4204335" y="409460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4299586" y="4056322"/>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mc:AlternateContent xmlns:mc="http://schemas.openxmlformats.org/markup-compatibility/2006">
        <mc:Choice xmlns:a14="http://schemas.microsoft.com/office/drawing/2010/main" Requires="a14">
          <p:sp>
            <p:nvSpPr>
              <p:cNvPr id="20" name="CaixaDeTexto 19"/>
              <p:cNvSpPr txBox="1"/>
              <p:nvPr/>
            </p:nvSpPr>
            <p:spPr>
              <a:xfrm>
                <a:off x="1396586" y="1761046"/>
                <a:ext cx="3546475" cy="902335"/>
              </a:xfrm>
              <a:prstGeom prst="rect">
                <a:avLst/>
              </a:prstGeom>
              <a:noFill/>
            </p:spPr>
            <p:txBody>
              <a:bodyPr wrap="none" rtlCol="0">
                <a:spAutoFit/>
              </a:bodyPr>
              <a:lstStyle/>
              <a:p>
                <a14:m>
                  <m:oMathPara xmlns:m="http://schemas.openxmlformats.org/officeDocument/2006/math">
                    <m:oMathParaPr>
                      <m:jc m:val="centerGroup"/>
                    </m:oMathParaPr>
                    <m:oMath xmlns:m="http://schemas.openxmlformats.org/officeDocument/2006/math">
                      <m:r>
                        <a:rPr lang="pt-BR" sz="2800" b="0" i="1" smtClean="0">
                          <a:latin typeface="Cambria Math" panose="02040503050406030204" pitchFamily="18" charset="0"/>
                        </a:rPr>
                        <m:t>𝑛</m:t>
                      </m:r>
                      <m:r>
                        <a:rPr lang="pt-BR" sz="2800" b="0" i="1" smtClean="0">
                          <a:latin typeface="Cambria Math" panose="02040503050406030204" pitchFamily="18" charset="0"/>
                        </a:rPr>
                        <m:t>= </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𝑛</m:t>
                          </m:r>
                        </m:e>
                        <m:sub>
                          <m:r>
                            <a:rPr lang="pt-BR" sz="2800" b="0" i="1" smtClean="0">
                              <a:latin typeface="Cambria Math" panose="02040503050406030204" pitchFamily="18" charset="0"/>
                            </a:rPr>
                            <m:t>𝑖</m:t>
                          </m:r>
                        </m:sub>
                      </m:sSub>
                      <m:r>
                        <a:rPr lang="pt-BR" sz="2800" b="0" i="1" smtClean="0">
                          <a:latin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𝐹𝑁</m:t>
                                  </m:r>
                                </m:sub>
                              </m:sSub>
                              <m:r>
                                <a:rPr lang="pt-BR" sz="2800" b="0" i="1" smtClean="0">
                                  <a:latin typeface="Cambria Math" panose="02040503050406030204" pitchFamily="18" charset="0"/>
                                </a:rPr>
                                <m:t>−</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𝑖</m:t>
                                  </m:r>
                                </m:sub>
                              </m:sSub>
                            </m:num>
                            <m:den>
                              <m:r>
                                <a:rPr lang="pt-BR" sz="2800" b="0" i="1" smtClean="0">
                                  <a:latin typeface="Cambria Math" panose="02040503050406030204" pitchFamily="18" charset="0"/>
                                </a:rPr>
                                <m:t>𝑘𝑇</m:t>
                              </m:r>
                            </m:den>
                          </m:f>
                        </m:e>
                      </m:d>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20" name="CaixaDeTexto 19"/>
              <p:cNvSpPr txBox="1">
                <a:spLocks noRot="1" noChangeAspect="1" noMove="1" noResize="1" noEditPoints="1" noAdjustHandles="1" noChangeArrowheads="1" noChangeShapeType="1" noTextEdit="1"/>
              </p:cNvSpPr>
              <p:nvPr/>
            </p:nvSpPr>
            <p:spPr>
              <a:xfrm>
                <a:off x="1396586" y="1761046"/>
                <a:ext cx="3546475" cy="902335"/>
              </a:xfrm>
              <a:prstGeom prst="rect">
                <a:avLst/>
              </a:prstGeom>
              <a:blipFill rotWithShape="1">
                <a:blip r:embed="rId1"/>
                <a:stretch>
                  <a:fillRect l="-6" t="-21" r="-209" b="21"/>
                </a:stretch>
              </a:blipFill>
            </p:spPr>
            <p:txBody>
              <a:bodyPr/>
              <a:lstStyle/>
              <a:p>
                <a:r>
                  <a:rPr lang="pt-BR" altLang="en-US">
                    <a:noFill/>
                  </a:rPr>
                  <a:t> </a:t>
                </a:r>
              </a:p>
            </p:txBody>
          </p:sp>
        </mc:Fallback>
      </mc:AlternateContent>
      <p:sp>
        <p:nvSpPr>
          <p:cNvPr id="8" name="Retângulo 7"/>
          <p:cNvSpPr/>
          <p:nvPr/>
        </p:nvSpPr>
        <p:spPr>
          <a:xfrm>
            <a:off x="1413005" y="285813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Retângulo 11"/>
          <p:cNvSpPr/>
          <p:nvPr/>
        </p:nvSpPr>
        <p:spPr>
          <a:xfrm>
            <a:off x="1396365" y="535622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2002155" y="2971800"/>
            <a:ext cx="2667635" cy="398780"/>
          </a:xfrm>
          <a:prstGeom prst="rect">
            <a:avLst/>
          </a:prstGeom>
          <a:noFill/>
        </p:spPr>
        <p:txBody>
          <a:bodyPr wrap="square" rtlCol="0">
            <a:spAutoFit/>
          </a:bodyPr>
          <a:lstStyle/>
          <a:p>
            <a:r>
              <a:rPr lang="pt-BR" altLang="en-US" sz="2000"/>
              <a:t>camada de conduçaõ</a:t>
            </a:r>
            <a:endParaRPr lang="pt-BR" altLang="en-US" sz="2000"/>
          </a:p>
        </p:txBody>
      </p:sp>
      <p:sp>
        <p:nvSpPr>
          <p:cNvPr id="23" name="Caixa de Texto 22"/>
          <p:cNvSpPr txBox="1"/>
          <p:nvPr/>
        </p:nvSpPr>
        <p:spPr>
          <a:xfrm>
            <a:off x="1931670" y="5467985"/>
            <a:ext cx="2308860" cy="398780"/>
          </a:xfrm>
          <a:prstGeom prst="rect">
            <a:avLst/>
          </a:prstGeom>
          <a:noFill/>
        </p:spPr>
        <p:txBody>
          <a:bodyPr wrap="square" rtlCol="0">
            <a:spAutoFit/>
          </a:bodyPr>
          <a:lstStyle/>
          <a:p>
            <a:r>
              <a:rPr lang="pt-BR" altLang="en-US" sz="2000"/>
              <a:t>camada de valência</a:t>
            </a:r>
            <a:endParaRPr lang="pt-BR" altLang="en-US" sz="2000"/>
          </a:p>
        </p:txBody>
      </p:sp>
      <p:cxnSp>
        <p:nvCxnSpPr>
          <p:cNvPr id="3" name="Conector Reto 2"/>
          <p:cNvCxnSpPr/>
          <p:nvPr/>
        </p:nvCxnSpPr>
        <p:spPr>
          <a:xfrm flipV="1">
            <a:off x="7253605" y="359029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7177405" y="533336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7253605" y="445706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0654030" y="3367893"/>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7177405" y="4923730"/>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7253605" y="4052511"/>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8872855" y="3650010"/>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8949055" y="3790901"/>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7253605" y="485261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10090876" y="4492824"/>
            <a:ext cx="609601"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9834880" y="447173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9319098" y="4432341"/>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mc:AlternateContent xmlns:mc="http://schemas.openxmlformats.org/markup-compatibility/2006">
        <mc:Choice xmlns:a14="http://schemas.microsoft.com/office/drawing/2010/main" Requires="a14">
          <p:sp>
            <p:nvSpPr>
              <p:cNvPr id="36" name="CaixaDeTexto 16"/>
              <p:cNvSpPr txBox="1"/>
              <p:nvPr/>
            </p:nvSpPr>
            <p:spPr>
              <a:xfrm>
                <a:off x="6525260" y="1751965"/>
                <a:ext cx="4848225" cy="91122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800" b="0" i="1" smtClean="0">
                          <a:latin typeface="Cambria Math" panose="02040503050406030204" pitchFamily="18" charset="0"/>
                          <a:ea typeface="Cambria Math" panose="02040503050406030204" pitchFamily="18" charset="0"/>
                        </a:rPr>
                        <m:t>𝑝</m:t>
                      </m:r>
                      <m:r>
                        <a:rPr lang="pt-BR" sz="2800" b="0" i="1" smtClean="0">
                          <a:latin typeface="Cambria Math" panose="02040503050406030204" pitchFamily="18" charset="0"/>
                          <a:ea typeface="Cambria Math" panose="02040503050406030204" pitchFamily="18" charset="0"/>
                        </a:rPr>
                        <m:t>= </m:t>
                      </m:r>
                      <m:sSub>
                        <m:sSubPr>
                          <m:ctrlPr>
                            <a:rPr lang="pt-BR" sz="2800" b="0" i="1" smtClean="0">
                              <a:latin typeface="Cambria Math" panose="02040503050406030204" pitchFamily="18" charset="0"/>
                              <a:ea typeface="Cambria Math" panose="02040503050406030204" pitchFamily="18" charset="0"/>
                            </a:rPr>
                          </m:ctrlPr>
                        </m:sSubPr>
                        <m:e>
                          <m:r>
                            <a:rPr lang="pt-BR" sz="2800" b="0" i="1" smtClean="0">
                              <a:latin typeface="Cambria Math" panose="02040503050406030204" pitchFamily="18" charset="0"/>
                              <a:ea typeface="Cambria Math" panose="02040503050406030204" pitchFamily="18" charset="0"/>
                            </a:rPr>
                            <m:t>𝑛</m:t>
                          </m:r>
                        </m:e>
                        <m:sub>
                          <m:r>
                            <a:rPr lang="pt-BR" sz="2800" b="0" i="1" smtClean="0">
                              <a:latin typeface="Cambria Math" panose="02040503050406030204" pitchFamily="18" charset="0"/>
                              <a:ea typeface="Cambria Math" panose="02040503050406030204" pitchFamily="18" charset="0"/>
                            </a:rPr>
                            <m:t>𝑖</m:t>
                          </m:r>
                        </m:sub>
                      </m:sSub>
                      <m:r>
                        <a:rPr lang="pt-BR" sz="2800" b="0" i="1" smtClean="0">
                          <a:latin typeface="Cambria Math" panose="02040503050406030204" pitchFamily="18" charset="0"/>
                          <a:ea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𝑖</m:t>
                                  </m:r>
                                </m:sub>
                              </m:sSub>
                              <m:r>
                                <a:rPr lang="pt-BR" sz="2800" b="0" i="1" smtClean="0">
                                  <a:latin typeface="Cambria Math" panose="02040503050406030204" pitchFamily="18" charset="0"/>
                                </a:rPr>
                                <m:t>−</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𝐹𝑝</m:t>
                                  </m:r>
                                </m:sub>
                              </m:sSub>
                            </m:num>
                            <m:den>
                              <m:r>
                                <a:rPr lang="pt-BR" sz="2800" b="0" i="1" smtClean="0">
                                  <a:latin typeface="Cambria Math" panose="02040503050406030204" pitchFamily="18" charset="0"/>
                                </a:rPr>
                                <m:t>𝑘𝑇</m:t>
                              </m:r>
                            </m:den>
                          </m:f>
                        </m:e>
                      </m:d>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36" name="CaixaDeTexto 16"/>
              <p:cNvSpPr txBox="1">
                <a:spLocks noRot="1" noChangeAspect="1" noMove="1" noResize="1" noEditPoints="1" noAdjustHandles="1" noChangeArrowheads="1" noChangeShapeType="1" noTextEdit="1"/>
              </p:cNvSpPr>
              <p:nvPr/>
            </p:nvSpPr>
            <p:spPr>
              <a:xfrm>
                <a:off x="6525260" y="1751965"/>
                <a:ext cx="4848225" cy="911225"/>
              </a:xfrm>
              <a:prstGeom prst="rect">
                <a:avLst/>
              </a:prstGeom>
              <a:blipFill rotWithShape="1">
                <a:blip r:embed="rId2"/>
                <a:stretch>
                  <a:fillRect/>
                </a:stretch>
              </a:blipFill>
            </p:spPr>
            <p:txBody>
              <a:bodyPr/>
              <a:lstStyle/>
              <a:p>
                <a:r>
                  <a:rPr lang="pt-BR" altLang="en-US">
                    <a:noFill/>
                  </a:rPr>
                  <a:t> </a:t>
                </a:r>
              </a:p>
            </p:txBody>
          </p:sp>
        </mc:Fallback>
      </mc:AlternateContent>
      <p:sp>
        <p:nvSpPr>
          <p:cNvPr id="37" name="Retângulo 36"/>
          <p:cNvSpPr/>
          <p:nvPr/>
        </p:nvSpPr>
        <p:spPr>
          <a:xfrm>
            <a:off x="7221526" y="283527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8" name="Retângulo 37"/>
          <p:cNvSpPr/>
          <p:nvPr/>
        </p:nvSpPr>
        <p:spPr>
          <a:xfrm>
            <a:off x="7177405" y="533336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9" name="CaixaDeTexto 2"/>
          <p:cNvSpPr txBox="1"/>
          <p:nvPr/>
        </p:nvSpPr>
        <p:spPr>
          <a:xfrm>
            <a:off x="2165350" y="1168400"/>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40" name="CaixaDeTexto 2"/>
          <p:cNvSpPr txBox="1"/>
          <p:nvPr/>
        </p:nvSpPr>
        <p:spPr>
          <a:xfrm>
            <a:off x="8162925" y="1163955"/>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P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21" name="Caixa de Texto 20"/>
          <p:cNvSpPr txBox="1"/>
          <p:nvPr/>
        </p:nvSpPr>
        <p:spPr>
          <a:xfrm>
            <a:off x="7804785" y="2950210"/>
            <a:ext cx="2667635" cy="398780"/>
          </a:xfrm>
          <a:prstGeom prst="rect">
            <a:avLst/>
          </a:prstGeom>
          <a:noFill/>
        </p:spPr>
        <p:txBody>
          <a:bodyPr wrap="square" rtlCol="0">
            <a:spAutoFit/>
          </a:bodyPr>
          <a:p>
            <a:r>
              <a:rPr lang="pt-BR" altLang="en-US" sz="2000"/>
              <a:t>camada de conduçaõ</a:t>
            </a:r>
            <a:endParaRPr lang="pt-BR" altLang="en-US" sz="2000"/>
          </a:p>
        </p:txBody>
      </p:sp>
      <p:sp>
        <p:nvSpPr>
          <p:cNvPr id="22" name="Caixa de Texto 21"/>
          <p:cNvSpPr txBox="1"/>
          <p:nvPr/>
        </p:nvSpPr>
        <p:spPr>
          <a:xfrm>
            <a:off x="7781925" y="5452745"/>
            <a:ext cx="2308860" cy="398780"/>
          </a:xfrm>
          <a:prstGeom prst="rect">
            <a:avLst/>
          </a:prstGeom>
          <a:noFill/>
        </p:spPr>
        <p:txBody>
          <a:bodyPr wrap="square" rtlCol="0">
            <a:spAutoFit/>
          </a:bodyPr>
          <a:p>
            <a:r>
              <a:rPr lang="pt-BR" altLang="en-US" sz="2000"/>
              <a:t>camada de valência</a:t>
            </a:r>
            <a:endParaRPr lang="pt-BR" altLang="en-US" sz="2000"/>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a:off x="1551299" y="1838354"/>
            <a:ext cx="3515097" cy="1747416"/>
            <a:chOff x="790832" y="3726830"/>
            <a:chExt cx="3515097" cy="1747416"/>
          </a:xfrm>
        </p:grpSpPr>
        <p:sp>
          <p:nvSpPr>
            <p:cNvPr id="4" name="Triângulo isósceles 3"/>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5" name="Conector Reto 4"/>
            <p:cNvCxnSpPr>
              <a:stCxn id="4"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2484748" y="5005170"/>
              <a:ext cx="288324" cy="46166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9" name="CaixaDeTexto 8"/>
            <p:cNvSpPr txBox="1"/>
            <p:nvPr/>
          </p:nvSpPr>
          <p:spPr>
            <a:xfrm>
              <a:off x="2504301" y="4229899"/>
              <a:ext cx="288324" cy="46166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0" name="CaixaDeTexto 9"/>
            <p:cNvSpPr txBox="1"/>
            <p:nvPr/>
          </p:nvSpPr>
          <p:spPr>
            <a:xfrm>
              <a:off x="3795853" y="4327725"/>
              <a:ext cx="510076"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endParaRPr lang="pt-BR" sz="2400" dirty="0">
                <a:latin typeface="Comic Sans MS" panose="030F0702030302020204" pitchFamily="66" charset="0"/>
              </a:endParaRPr>
            </a:p>
          </p:txBody>
        </p:sp>
        <p:cxnSp>
          <p:nvCxnSpPr>
            <p:cNvPr id="11" name="Conector de Seta Reta 10"/>
            <p:cNvCxnSpPr/>
            <p:nvPr/>
          </p:nvCxnSpPr>
          <p:spPr>
            <a:xfrm>
              <a:off x="790832" y="4227416"/>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2" name="CaixaDeTexto 11"/>
            <p:cNvSpPr txBox="1"/>
            <p:nvPr/>
          </p:nvSpPr>
          <p:spPr>
            <a:xfrm>
              <a:off x="1857664" y="3726830"/>
              <a:ext cx="411528"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grpSp>
      <p:grpSp>
        <p:nvGrpSpPr>
          <p:cNvPr id="13" name="Grupo 12"/>
          <p:cNvGrpSpPr/>
          <p:nvPr/>
        </p:nvGrpSpPr>
        <p:grpSpPr>
          <a:xfrm>
            <a:off x="1551299" y="2338940"/>
            <a:ext cx="1381894" cy="255373"/>
            <a:chOff x="4112743" y="3509451"/>
            <a:chExt cx="1381894" cy="255373"/>
          </a:xfrm>
        </p:grpSpPr>
        <p:cxnSp>
          <p:nvCxnSpPr>
            <p:cNvPr id="14" name="Conector Reto 13"/>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Retângulo 14"/>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grpSp>
        <p:nvGrpSpPr>
          <p:cNvPr id="16" name="Grupo 15"/>
          <p:cNvGrpSpPr/>
          <p:nvPr/>
        </p:nvGrpSpPr>
        <p:grpSpPr>
          <a:xfrm>
            <a:off x="3394514" y="1453935"/>
            <a:ext cx="1381894" cy="255373"/>
            <a:chOff x="4112743" y="3509451"/>
            <a:chExt cx="1381894" cy="255373"/>
          </a:xfrm>
        </p:grpSpPr>
        <p:cxnSp>
          <p:nvCxnSpPr>
            <p:cNvPr id="17" name="Conector Reto 16"/>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Retângulo 17"/>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19" name="Forma livre 18"/>
          <p:cNvSpPr/>
          <p:nvPr/>
        </p:nvSpPr>
        <p:spPr>
          <a:xfrm>
            <a:off x="4731104" y="1582628"/>
            <a:ext cx="453081" cy="1315283"/>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20" name="Forma livre 19"/>
          <p:cNvSpPr/>
          <p:nvPr/>
        </p:nvSpPr>
        <p:spPr>
          <a:xfrm>
            <a:off x="3025775" y="1574165"/>
            <a:ext cx="387350" cy="896620"/>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21" name="Conector Reto 20"/>
          <p:cNvCxnSpPr/>
          <p:nvPr/>
        </p:nvCxnSpPr>
        <p:spPr>
          <a:xfrm>
            <a:off x="2778737" y="3343182"/>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2718360" y="4010092"/>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CaixaDeTexto 22"/>
          <p:cNvSpPr txBox="1"/>
          <p:nvPr/>
        </p:nvSpPr>
        <p:spPr>
          <a:xfrm>
            <a:off x="3874680" y="1016477"/>
            <a:ext cx="50366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4" name="CaixaDeTexto 23"/>
          <p:cNvSpPr txBox="1"/>
          <p:nvPr/>
        </p:nvSpPr>
        <p:spPr>
          <a:xfrm>
            <a:off x="2006527" y="1901384"/>
            <a:ext cx="47160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cxnSp>
        <p:nvCxnSpPr>
          <p:cNvPr id="25" name="Conector de Seta Reta 24"/>
          <p:cNvCxnSpPr/>
          <p:nvPr/>
        </p:nvCxnSpPr>
        <p:spPr>
          <a:xfrm>
            <a:off x="3830756" y="1831454"/>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6" name="CaixaDeTexto 25"/>
          <p:cNvSpPr txBox="1"/>
          <p:nvPr/>
        </p:nvSpPr>
        <p:spPr>
          <a:xfrm>
            <a:off x="4252161" y="1683398"/>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7" name="CaixaDeTexto 26"/>
          <p:cNvSpPr txBox="1"/>
          <p:nvPr/>
        </p:nvSpPr>
        <p:spPr>
          <a:xfrm>
            <a:off x="1005196" y="2236249"/>
            <a:ext cx="550151"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in</a:t>
            </a:r>
            <a:endParaRPr lang="pt-BR" sz="2400" dirty="0">
              <a:latin typeface="Comic Sans MS" panose="030F0702030302020204" pitchFamily="66" charset="0"/>
            </a:endParaRPr>
          </a:p>
        </p:txBody>
      </p:sp>
      <p:sp>
        <p:nvSpPr>
          <p:cNvPr id="28" name="Forma livre 27"/>
          <p:cNvSpPr/>
          <p:nvPr/>
        </p:nvSpPr>
        <p:spPr>
          <a:xfrm>
            <a:off x="3001547" y="2972840"/>
            <a:ext cx="1566726" cy="1045044"/>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29" name="Forma livre 28"/>
          <p:cNvSpPr/>
          <p:nvPr/>
        </p:nvSpPr>
        <p:spPr>
          <a:xfrm>
            <a:off x="1270850" y="2544620"/>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30" name="Elipse 29"/>
          <p:cNvSpPr/>
          <p:nvPr/>
        </p:nvSpPr>
        <p:spPr>
          <a:xfrm>
            <a:off x="3487444" y="2480172"/>
            <a:ext cx="300863" cy="444554"/>
          </a:xfrm>
          <a:prstGeom prst="ellipse">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31" name="Conector de Seta Reta 30"/>
          <p:cNvCxnSpPr/>
          <p:nvPr/>
        </p:nvCxnSpPr>
        <p:spPr>
          <a:xfrm>
            <a:off x="3651298" y="2614339"/>
            <a:ext cx="8814" cy="2491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flipH="1">
            <a:off x="3025872" y="2470647"/>
            <a:ext cx="62152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CaixaDeTexto 32"/>
          <p:cNvSpPr txBox="1"/>
          <p:nvPr/>
        </p:nvSpPr>
        <p:spPr>
          <a:xfrm>
            <a:off x="3696638" y="2702903"/>
            <a:ext cx="420130" cy="461665"/>
          </a:xfrm>
          <a:prstGeom prst="rect">
            <a:avLst/>
          </a:prstGeom>
          <a:noFill/>
        </p:spPr>
        <p:txBody>
          <a:bodyPr wrap="square" rtlCol="0">
            <a:spAutoFit/>
          </a:bodyPr>
          <a:lstStyle/>
          <a:p>
            <a:r>
              <a:rPr lang="pt-BR" sz="2400" dirty="0" smtClean="0">
                <a:latin typeface="Comic Sans MS" panose="030F0702030302020204" pitchFamily="66" charset="0"/>
              </a:rPr>
              <a:t>i-</a:t>
            </a:r>
            <a:endParaRPr lang="pt-BR" sz="2400" dirty="0">
              <a:latin typeface="Comic Sans MS" panose="030F0702030302020204" pitchFamily="66" charset="0"/>
            </a:endParaRPr>
          </a:p>
        </p:txBody>
      </p:sp>
      <p:sp>
        <p:nvSpPr>
          <p:cNvPr id="35" name="CaixaDeTexto 34"/>
          <p:cNvSpPr txBox="1"/>
          <p:nvPr/>
        </p:nvSpPr>
        <p:spPr>
          <a:xfrm>
            <a:off x="6302769" y="577765"/>
            <a:ext cx="3796271" cy="1229995"/>
          </a:xfrm>
          <a:prstGeom prst="rect">
            <a:avLst/>
          </a:prstGeom>
          <a:noFill/>
        </p:spPr>
        <p:txBody>
          <a:bodyPr wrap="square" rtlCol="0">
            <a:spAutoFit/>
          </a:bodyPr>
          <a:lstStyle/>
          <a:p>
            <a:r>
              <a:rPr lang="pt-BR" sz="2800" dirty="0" smtClean="0"/>
              <a:t>Para </a:t>
            </a:r>
            <a:r>
              <a:rPr lang="pt-BR" sz="2800" dirty="0" err="1" smtClean="0"/>
              <a:t>V</a:t>
            </a:r>
            <a:r>
              <a:rPr lang="pt-BR" sz="2800" baseline="-25000" dirty="0" err="1" smtClean="0"/>
              <a:t>in</a:t>
            </a:r>
            <a:r>
              <a:rPr lang="pt-BR" sz="2800" dirty="0" smtClean="0"/>
              <a:t> teremos que </a:t>
            </a:r>
            <a:endParaRPr lang="pt-BR" sz="2800" dirty="0" smtClean="0"/>
          </a:p>
          <a:p>
            <a:r>
              <a:rPr lang="pt-BR" sz="2800" dirty="0" smtClean="0"/>
              <a:t> </a:t>
            </a:r>
            <a:r>
              <a:rPr lang="pt-BR" sz="2800" i="1" dirty="0" smtClean="0"/>
              <a:t>V</a:t>
            </a:r>
            <a:r>
              <a:rPr lang="pt-BR" sz="2800" i="1" baseline="-25000" dirty="0" smtClean="0"/>
              <a:t>0</a:t>
            </a:r>
            <a:r>
              <a:rPr lang="pt-BR" sz="2800" i="1" dirty="0" smtClean="0"/>
              <a:t> </a:t>
            </a:r>
            <a:r>
              <a:rPr lang="pt-BR" sz="2800" i="1" dirty="0"/>
              <a:t>= </a:t>
            </a:r>
            <a:r>
              <a:rPr lang="pt-BR" sz="2800" i="1" dirty="0">
                <a:latin typeface="Arial" panose="020B0604020202020204" pitchFamily="34" charset="0"/>
                <a:cs typeface="Arial" panose="020B0604020202020204" pitchFamily="34" charset="0"/>
                <a:sym typeface="+mn-ea"/>
              </a:rPr>
              <a:t>–</a:t>
            </a:r>
            <a:r>
              <a:rPr lang="pt-BR" sz="2800" i="1" dirty="0"/>
              <a:t>V</a:t>
            </a:r>
            <a:r>
              <a:rPr lang="pt-BR" sz="2800" i="1" baseline="-25000" dirty="0"/>
              <a:t>in</a:t>
            </a:r>
            <a:r>
              <a:rPr lang="pt-BR" sz="2800" i="1" dirty="0"/>
              <a:t>.(R</a:t>
            </a:r>
            <a:r>
              <a:rPr lang="pt-BR" sz="2800" i="1" baseline="-25000" dirty="0"/>
              <a:t>2</a:t>
            </a:r>
            <a:r>
              <a:rPr lang="pt-BR" sz="2800" i="1" dirty="0"/>
              <a:t>/R</a:t>
            </a:r>
            <a:r>
              <a:rPr lang="pt-BR" sz="2800" i="1" baseline="-25000" dirty="0"/>
              <a:t>1</a:t>
            </a:r>
            <a:r>
              <a:rPr lang="pt-BR" sz="2800" i="1" dirty="0"/>
              <a:t>)</a:t>
            </a:r>
            <a:endParaRPr lang="pt-BR" sz="2800" i="1" dirty="0"/>
          </a:p>
          <a:p>
            <a:endParaRPr lang="pt-BR" i="1" dirty="0"/>
          </a:p>
        </p:txBody>
      </p:sp>
      <p:sp>
        <p:nvSpPr>
          <p:cNvPr id="36" name="CaixaDeTexto 35"/>
          <p:cNvSpPr txBox="1"/>
          <p:nvPr/>
        </p:nvSpPr>
        <p:spPr>
          <a:xfrm>
            <a:off x="5721350" y="1850390"/>
            <a:ext cx="5866765" cy="1383665"/>
          </a:xfrm>
          <a:prstGeom prst="rect">
            <a:avLst/>
          </a:prstGeom>
          <a:noFill/>
        </p:spPr>
        <p:txBody>
          <a:bodyPr wrap="square" rtlCol="0">
            <a:spAutoFit/>
          </a:bodyPr>
          <a:lstStyle/>
          <a:p>
            <a:r>
              <a:rPr lang="pt-BR" sz="2800" dirty="0" smtClean="0"/>
              <a:t>Para </a:t>
            </a:r>
            <a:r>
              <a:rPr lang="pt-BR" sz="2800" i="1" dirty="0" smtClean="0"/>
              <a:t>i</a:t>
            </a:r>
            <a:r>
              <a:rPr lang="pt-BR" sz="2800" i="1" baseline="-25000" dirty="0">
                <a:latin typeface="Arial" panose="020B0604020202020204" pitchFamily="34" charset="0"/>
                <a:cs typeface="Arial" panose="020B0604020202020204" pitchFamily="34" charset="0"/>
                <a:sym typeface="+mn-ea"/>
              </a:rPr>
              <a:t>–</a:t>
            </a:r>
            <a:r>
              <a:rPr lang="pt-BR" sz="2800" dirty="0" smtClean="0"/>
              <a:t> teremos que  (nesse caso vin = 0 e a corrente em </a:t>
            </a:r>
            <a:r>
              <a:rPr lang="pt-BR" sz="2800" dirty="0" smtClean="0"/>
              <a:t>R1 é zero)</a:t>
            </a:r>
            <a:endParaRPr lang="pt-BR" sz="2800" dirty="0" smtClean="0"/>
          </a:p>
          <a:p>
            <a:r>
              <a:rPr lang="pt-BR" sz="2800" i="1" dirty="0" err="1" smtClean="0"/>
              <a:t>Vo</a:t>
            </a:r>
            <a:r>
              <a:rPr lang="pt-BR" sz="2800" i="1" dirty="0" smtClean="0"/>
              <a:t> = R</a:t>
            </a:r>
            <a:r>
              <a:rPr lang="pt-BR" sz="2800" i="1" baseline="-25000" dirty="0" smtClean="0"/>
              <a:t>2</a:t>
            </a:r>
            <a:r>
              <a:rPr lang="pt-BR" sz="2800" i="1" dirty="0" smtClean="0"/>
              <a:t>.</a:t>
            </a:r>
            <a:r>
              <a:rPr lang="pt-BR" sz="2000" i="1" dirty="0"/>
              <a:t> </a:t>
            </a:r>
            <a:r>
              <a:rPr lang="pt-BR" sz="2800" i="1" dirty="0"/>
              <a:t>i</a:t>
            </a:r>
            <a:r>
              <a:rPr lang="pt-BR" sz="2800" i="1" baseline="-25000" dirty="0">
                <a:latin typeface="Arial" panose="020B0604020202020204" pitchFamily="34" charset="0"/>
                <a:cs typeface="Arial" panose="020B0604020202020204" pitchFamily="34" charset="0"/>
                <a:sym typeface="+mn-ea"/>
              </a:rPr>
              <a:t>–</a:t>
            </a:r>
            <a:endParaRPr lang="pt-BR" sz="2800" i="1" baseline="-25000" dirty="0"/>
          </a:p>
        </p:txBody>
      </p:sp>
      <p:sp>
        <p:nvSpPr>
          <p:cNvPr id="38" name="Forma livre 37"/>
          <p:cNvSpPr/>
          <p:nvPr/>
        </p:nvSpPr>
        <p:spPr>
          <a:xfrm>
            <a:off x="3496470" y="1015901"/>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none"/>
            <a:tailEnd type="triangl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39" name="Forma livre 38"/>
          <p:cNvSpPr/>
          <p:nvPr/>
        </p:nvSpPr>
        <p:spPr>
          <a:xfrm>
            <a:off x="1624943" y="1914961"/>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triangle" w="lg" len="med"/>
            <a:tailEnd type="non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40" name="CaixaDeTexto 39"/>
          <p:cNvSpPr txBox="1"/>
          <p:nvPr/>
        </p:nvSpPr>
        <p:spPr>
          <a:xfrm>
            <a:off x="5361305" y="3422650"/>
            <a:ext cx="6570980" cy="1229995"/>
          </a:xfrm>
          <a:prstGeom prst="rect">
            <a:avLst/>
          </a:prstGeom>
          <a:noFill/>
        </p:spPr>
        <p:txBody>
          <a:bodyPr wrap="square" rtlCol="0">
            <a:spAutoFit/>
          </a:bodyPr>
          <a:lstStyle/>
          <a:p>
            <a:r>
              <a:rPr lang="pt-BR" sz="2800" dirty="0" smtClean="0"/>
              <a:t>Solução final para </a:t>
            </a:r>
            <a:r>
              <a:rPr lang="pt-BR" sz="2800" dirty="0" err="1" smtClean="0"/>
              <a:t>V</a:t>
            </a:r>
            <a:r>
              <a:rPr lang="pt-BR" sz="2800" baseline="-25000" dirty="0" err="1" smtClean="0"/>
              <a:t>in</a:t>
            </a:r>
            <a:endParaRPr lang="pt-BR" sz="2800" baseline="-25000" dirty="0" smtClean="0"/>
          </a:p>
          <a:p>
            <a:r>
              <a:rPr lang="pt-BR" sz="2800" dirty="0" smtClean="0"/>
              <a:t> </a:t>
            </a:r>
            <a:r>
              <a:rPr lang="pt-BR" sz="2800" i="1" dirty="0" smtClean="0"/>
              <a:t>V</a:t>
            </a:r>
            <a:r>
              <a:rPr lang="pt-BR" sz="2800" i="1" baseline="-25000" dirty="0" smtClean="0"/>
              <a:t>0</a:t>
            </a:r>
            <a:r>
              <a:rPr lang="pt-BR" sz="2800" i="1" dirty="0" smtClean="0"/>
              <a:t> </a:t>
            </a:r>
            <a:r>
              <a:rPr lang="pt-BR" sz="2800" i="1" dirty="0"/>
              <a:t>= </a:t>
            </a:r>
            <a:r>
              <a:rPr lang="pt-BR" sz="2800" i="1" dirty="0">
                <a:latin typeface="Arial" panose="020B0604020202020204" pitchFamily="34" charset="0"/>
                <a:cs typeface="Arial" panose="020B0604020202020204" pitchFamily="34" charset="0"/>
              </a:rPr>
              <a:t>–</a:t>
            </a:r>
            <a:r>
              <a:rPr lang="pt-BR" sz="2800" i="1" dirty="0"/>
              <a:t>V</a:t>
            </a:r>
            <a:r>
              <a:rPr lang="pt-BR" sz="2800" i="1" baseline="-25000" dirty="0"/>
              <a:t>in</a:t>
            </a:r>
            <a:r>
              <a:rPr lang="pt-BR" sz="2800" i="1" dirty="0"/>
              <a:t>.(R</a:t>
            </a:r>
            <a:r>
              <a:rPr lang="pt-BR" sz="2800" i="1" baseline="-25000" dirty="0"/>
              <a:t>2</a:t>
            </a:r>
            <a:r>
              <a:rPr lang="pt-BR" sz="2800" i="1" dirty="0"/>
              <a:t>/R</a:t>
            </a:r>
            <a:r>
              <a:rPr lang="pt-BR" sz="2800" i="1" baseline="-25000" dirty="0"/>
              <a:t>1</a:t>
            </a:r>
            <a:r>
              <a:rPr lang="pt-BR" sz="2800" i="1" dirty="0" smtClean="0"/>
              <a:t>) + R</a:t>
            </a:r>
            <a:r>
              <a:rPr lang="pt-BR" sz="2800" i="1" baseline="-25000" dirty="0" smtClean="0"/>
              <a:t>2</a:t>
            </a:r>
            <a:r>
              <a:rPr lang="pt-BR" sz="2800" i="1" dirty="0" smtClean="0"/>
              <a:t>.i</a:t>
            </a:r>
            <a:r>
              <a:rPr lang="pt-BR" sz="2800" i="1" baseline="-25000" dirty="0">
                <a:latin typeface="Arial" panose="020B0604020202020204" pitchFamily="34" charset="0"/>
                <a:cs typeface="Arial" panose="020B0604020202020204" pitchFamily="34" charset="0"/>
                <a:sym typeface="+mn-ea"/>
              </a:rPr>
              <a:t>–</a:t>
            </a:r>
            <a:r>
              <a:rPr lang="pt-BR" sz="2800" i="1" dirty="0" smtClean="0"/>
              <a:t> =</a:t>
            </a:r>
            <a:r>
              <a:rPr lang="pt-BR" sz="2800" i="1" dirty="0">
                <a:latin typeface="Arial" panose="020B0604020202020204" pitchFamily="34" charset="0"/>
                <a:cs typeface="Arial" panose="020B0604020202020204" pitchFamily="34" charset="0"/>
                <a:sym typeface="+mn-ea"/>
              </a:rPr>
              <a:t>–</a:t>
            </a:r>
            <a:r>
              <a:rPr lang="pt-BR" sz="2800" i="1" dirty="0">
                <a:sym typeface="+mn-ea"/>
              </a:rPr>
              <a:t>(R</a:t>
            </a:r>
            <a:r>
              <a:rPr lang="pt-BR" sz="2800" i="1" baseline="-25000" dirty="0">
                <a:sym typeface="+mn-ea"/>
              </a:rPr>
              <a:t>2</a:t>
            </a:r>
            <a:r>
              <a:rPr lang="pt-BR" sz="2800" i="1" dirty="0">
                <a:sym typeface="+mn-ea"/>
              </a:rPr>
              <a:t>/R</a:t>
            </a:r>
            <a:r>
              <a:rPr lang="pt-BR" sz="2800" i="1" baseline="-25000" dirty="0">
                <a:sym typeface="+mn-ea"/>
              </a:rPr>
              <a:t>1</a:t>
            </a:r>
            <a:r>
              <a:rPr lang="pt-BR" sz="2800" i="1" dirty="0" smtClean="0">
                <a:sym typeface="+mn-ea"/>
              </a:rPr>
              <a:t>)(</a:t>
            </a:r>
            <a:r>
              <a:rPr lang="pt-BR" sz="2800" i="1" dirty="0">
                <a:sym typeface="+mn-ea"/>
              </a:rPr>
              <a:t>V</a:t>
            </a:r>
            <a:r>
              <a:rPr lang="pt-BR" sz="2800" i="1" baseline="-25000" dirty="0">
                <a:sym typeface="+mn-ea"/>
              </a:rPr>
              <a:t>in</a:t>
            </a:r>
            <a:r>
              <a:rPr lang="pt-BR" sz="2800" i="1" dirty="0">
                <a:sym typeface="+mn-ea"/>
              </a:rPr>
              <a:t> + </a:t>
            </a:r>
            <a:r>
              <a:rPr lang="pt-BR" sz="2800" i="1" dirty="0" smtClean="0">
                <a:sym typeface="+mn-ea"/>
              </a:rPr>
              <a:t>R</a:t>
            </a:r>
            <a:r>
              <a:rPr lang="pt-BR" sz="2800" i="1" baseline="-25000" dirty="0" smtClean="0">
                <a:sym typeface="+mn-ea"/>
              </a:rPr>
              <a:t>1</a:t>
            </a:r>
            <a:r>
              <a:rPr lang="pt-BR" sz="2800" i="1" dirty="0" smtClean="0">
                <a:sym typeface="+mn-ea"/>
              </a:rPr>
              <a:t>.i</a:t>
            </a:r>
            <a:r>
              <a:rPr lang="pt-BR" sz="2800" i="1" baseline="-25000" dirty="0">
                <a:latin typeface="Arial" panose="020B0604020202020204" pitchFamily="34" charset="0"/>
                <a:cs typeface="Arial" panose="020B0604020202020204" pitchFamily="34" charset="0"/>
                <a:sym typeface="+mn-ea"/>
              </a:rPr>
              <a:t>–</a:t>
            </a:r>
            <a:r>
              <a:rPr lang="pt-BR" sz="2800" i="1" dirty="0">
                <a:sym typeface="+mn-ea"/>
              </a:rPr>
              <a:t>)</a:t>
            </a:r>
            <a:endParaRPr lang="pt-BR" sz="2800" i="1" dirty="0"/>
          </a:p>
          <a:p>
            <a:endParaRPr lang="pt-BR" i="1" dirty="0"/>
          </a:p>
        </p:txBody>
      </p:sp>
      <p:sp>
        <p:nvSpPr>
          <p:cNvPr id="41" name="CaixaDeTexto 40"/>
          <p:cNvSpPr txBox="1"/>
          <p:nvPr/>
        </p:nvSpPr>
        <p:spPr>
          <a:xfrm>
            <a:off x="504825" y="4444365"/>
            <a:ext cx="11229340" cy="224536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Algumas observações interessantes:</a:t>
            </a:r>
            <a:endParaRPr lang="pt-BR" sz="2800" dirty="0" smtClean="0">
              <a:latin typeface="Comic Sans MS" panose="030F0702030302020204" pitchFamily="66" charset="0"/>
              <a:cs typeface="Comic Sans MS" panose="030F0702030302020204" pitchFamily="66" charset="0"/>
            </a:endParaRPr>
          </a:p>
          <a:p>
            <a:pPr marL="800100" lvl="1" indent="-342900">
              <a:buFont typeface="Arial" panose="020B0604020202020204" pitchFamily="34" charset="0"/>
              <a:buChar char="•"/>
            </a:pPr>
            <a:r>
              <a:rPr lang="pt-BR" sz="2800" dirty="0" smtClean="0">
                <a:latin typeface="Comic Sans MS" panose="030F0702030302020204" pitchFamily="66" charset="0"/>
                <a:cs typeface="Comic Sans MS" panose="030F0702030302020204" pitchFamily="66" charset="0"/>
              </a:rPr>
              <a:t>Superposição é uma ferramenta útil para resolução de problemas</a:t>
            </a:r>
            <a:endParaRPr lang="pt-BR" sz="2800" dirty="0" smtClean="0">
              <a:latin typeface="Comic Sans MS" panose="030F0702030302020204" pitchFamily="66" charset="0"/>
              <a:cs typeface="Comic Sans MS" panose="030F0702030302020204" pitchFamily="66" charset="0"/>
            </a:endParaRPr>
          </a:p>
          <a:p>
            <a:pPr marL="800100" lvl="1" indent="-342900">
              <a:buFont typeface="Arial" panose="020B0604020202020204" pitchFamily="34" charset="0"/>
              <a:buChar char="•"/>
            </a:pPr>
            <a:r>
              <a:rPr lang="pt-BR" sz="2800" dirty="0" smtClean="0">
                <a:latin typeface="Comic Sans MS" panose="030F0702030302020204" pitchFamily="66" charset="0"/>
                <a:cs typeface="Comic Sans MS" panose="030F0702030302020204" pitchFamily="66" charset="0"/>
              </a:rPr>
              <a:t>Força bruta nem sempre é o melhor caminho na resolução de circuitos</a:t>
            </a:r>
            <a:endParaRPr lang="pt-BR" sz="28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10600" y="6439535"/>
            <a:ext cx="2743200" cy="365125"/>
          </a:xfrm>
        </p:spPr>
        <p:txBody>
          <a:bodyPr/>
          <a:lstStyle/>
          <a:p>
            <a:fld id="{74F297BB-B745-4CAB-BE1D-CE4C89382949}" type="slidenum">
              <a:rPr lang="pt-BR" smtClean="0"/>
            </a:fld>
            <a:endParaRPr lang="pt-BR"/>
          </a:p>
        </p:txBody>
      </p:sp>
      <p:sp>
        <p:nvSpPr>
          <p:cNvPr id="4" name="CaixaDeTexto 2"/>
          <p:cNvSpPr txBox="1"/>
          <p:nvPr/>
        </p:nvSpPr>
        <p:spPr>
          <a:xfrm>
            <a:off x="2397125" y="452755"/>
            <a:ext cx="7113905" cy="645160"/>
          </a:xfrm>
          <a:prstGeom prst="rect">
            <a:avLst/>
          </a:prstGeom>
          <a:noFill/>
        </p:spPr>
        <p:txBody>
          <a:bodyPr wrap="square" rtlCol="0">
            <a:spAutoFit/>
          </a:bodyPr>
          <a:lstStyle/>
          <a:p>
            <a:pPr algn="ctr"/>
            <a:r>
              <a:rPr lang="pt-BR" sz="3600" b="1" dirty="0" smtClean="0">
                <a:solidFill>
                  <a:srgbClr val="C00000"/>
                </a:solidFill>
                <a:latin typeface="Comic Sans MS" panose="030F0702030302020204" pitchFamily="66" charset="0"/>
              </a:rPr>
              <a:t>Junção P/N (zero tensão)</a:t>
            </a:r>
            <a:endParaRPr lang="pt-BR" sz="3600" b="1" dirty="0" smtClean="0">
              <a:solidFill>
                <a:srgbClr val="C00000"/>
              </a:solidFill>
              <a:latin typeface="Comic Sans MS" panose="030F0702030302020204" pitchFamily="66" charset="0"/>
            </a:endParaRPr>
          </a:p>
        </p:txBody>
      </p:sp>
      <p:cxnSp>
        <p:nvCxnSpPr>
          <p:cNvPr id="5" name="Conector Reto 4"/>
          <p:cNvCxnSpPr/>
          <p:nvPr/>
        </p:nvCxnSpPr>
        <p:spPr>
          <a:xfrm flipV="1">
            <a:off x="1461135" y="393319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1384935" y="567626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461135" y="479996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1076123" y="3550563"/>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1384935" y="5266630"/>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1461135" y="4395411"/>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3080385" y="3992910"/>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3080385" y="4919803"/>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1384935" y="439541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4394835" y="4014530"/>
            <a:ext cx="609601" cy="400110"/>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4204335" y="441464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4299586" y="4376362"/>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8" name="Retângulo 7"/>
          <p:cNvSpPr/>
          <p:nvPr/>
        </p:nvSpPr>
        <p:spPr>
          <a:xfrm>
            <a:off x="1443422" y="3179579"/>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Retângulo 11"/>
          <p:cNvSpPr/>
          <p:nvPr/>
        </p:nvSpPr>
        <p:spPr>
          <a:xfrm>
            <a:off x="1396365" y="568960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2438166" y="3338132"/>
            <a:ext cx="2308860" cy="368300"/>
          </a:xfrm>
          <a:prstGeom prst="rect">
            <a:avLst/>
          </a:prstGeom>
          <a:noFill/>
        </p:spPr>
        <p:txBody>
          <a:bodyPr wrap="square" rtlCol="0">
            <a:spAutoFit/>
          </a:bodyPr>
          <a:lstStyle/>
          <a:p>
            <a:r>
              <a:rPr lang="pt-BR" altLang="en-US" dirty="0"/>
              <a:t>camada de </a:t>
            </a:r>
            <a:r>
              <a:rPr lang="pt-BR" altLang="en-US" dirty="0" err="1"/>
              <a:t>conduçaõ</a:t>
            </a:r>
            <a:endParaRPr lang="pt-BR" altLang="en-US" dirty="0"/>
          </a:p>
        </p:txBody>
      </p:sp>
      <p:sp>
        <p:nvSpPr>
          <p:cNvPr id="23" name="Caixa de Texto 22"/>
          <p:cNvSpPr txBox="1"/>
          <p:nvPr/>
        </p:nvSpPr>
        <p:spPr>
          <a:xfrm>
            <a:off x="1931670" y="5788025"/>
            <a:ext cx="2308860" cy="368300"/>
          </a:xfrm>
          <a:prstGeom prst="rect">
            <a:avLst/>
          </a:prstGeom>
          <a:noFill/>
        </p:spPr>
        <p:txBody>
          <a:bodyPr wrap="square" rtlCol="0">
            <a:spAutoFit/>
          </a:bodyPr>
          <a:lstStyle/>
          <a:p>
            <a:r>
              <a:rPr lang="pt-BR" altLang="en-US"/>
              <a:t>camada de valência</a:t>
            </a:r>
            <a:endParaRPr lang="pt-BR" altLang="en-US"/>
          </a:p>
        </p:txBody>
      </p:sp>
      <p:cxnSp>
        <p:nvCxnSpPr>
          <p:cNvPr id="3" name="Conector Reto 2"/>
          <p:cNvCxnSpPr/>
          <p:nvPr/>
        </p:nvCxnSpPr>
        <p:spPr>
          <a:xfrm flipV="1">
            <a:off x="7057390" y="313626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6981190" y="487934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7057390" y="4003040"/>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0394315" y="2995930"/>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6981190" y="446970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9782175" y="3660081"/>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8822690" y="3195985"/>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8766810" y="3336876"/>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7057390" y="439414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9894661" y="4038799"/>
            <a:ext cx="609601"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9638665" y="4017705"/>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9122883" y="3978316"/>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7" name="Retângulo 36"/>
          <p:cNvSpPr/>
          <p:nvPr/>
        </p:nvSpPr>
        <p:spPr>
          <a:xfrm>
            <a:off x="7066698" y="2374068"/>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8" name="Retângulo 37"/>
          <p:cNvSpPr/>
          <p:nvPr/>
        </p:nvSpPr>
        <p:spPr>
          <a:xfrm>
            <a:off x="6981190" y="489267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9" name="CaixaDeTexto 2"/>
          <p:cNvSpPr txBox="1"/>
          <p:nvPr/>
        </p:nvSpPr>
        <p:spPr>
          <a:xfrm>
            <a:off x="2106295" y="1851025"/>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40" name="CaixaDeTexto 2"/>
          <p:cNvSpPr txBox="1"/>
          <p:nvPr/>
        </p:nvSpPr>
        <p:spPr>
          <a:xfrm>
            <a:off x="7457440" y="1851025"/>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P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35" name="Forma livre 34"/>
          <p:cNvSpPr/>
          <p:nvPr/>
        </p:nvSpPr>
        <p:spPr>
          <a:xfrm>
            <a:off x="4775835" y="3136265"/>
            <a:ext cx="2425700" cy="803910"/>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2" name="Conector Reto 41"/>
          <p:cNvCxnSpPr/>
          <p:nvPr/>
        </p:nvCxnSpPr>
        <p:spPr>
          <a:xfrm>
            <a:off x="4677410" y="4395470"/>
            <a:ext cx="2524125" cy="63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44" name="Forma livre 43"/>
          <p:cNvSpPr/>
          <p:nvPr/>
        </p:nvSpPr>
        <p:spPr>
          <a:xfrm>
            <a:off x="4769485" y="4003040"/>
            <a:ext cx="2425700" cy="803910"/>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4711065" y="2326640"/>
            <a:ext cx="2458720" cy="1651000"/>
          </a:xfrm>
          <a:custGeom>
            <a:avLst/>
            <a:gdLst>
              <a:gd name="connisteX0" fmla="*/ 0 w 2458910"/>
              <a:gd name="connsiteY0" fmla="*/ 848355 h 1647398"/>
              <a:gd name="connisteX1" fmla="*/ 171450 w 2458910"/>
              <a:gd name="connsiteY1" fmla="*/ 848355 h 1647398"/>
              <a:gd name="connisteX2" fmla="*/ 704850 w 2458910"/>
              <a:gd name="connsiteY2" fmla="*/ 686430 h 1647398"/>
              <a:gd name="connisteX3" fmla="*/ 1247775 w 2458910"/>
              <a:gd name="connsiteY3" fmla="*/ 334005 h 1647398"/>
              <a:gd name="connisteX4" fmla="*/ 1809750 w 2458910"/>
              <a:gd name="connsiteY4" fmla="*/ 95880 h 1647398"/>
              <a:gd name="connisteX5" fmla="*/ 2238375 w 2458910"/>
              <a:gd name="connsiteY5" fmla="*/ 29205 h 1647398"/>
              <a:gd name="connisteX6" fmla="*/ 2409825 w 2458910"/>
              <a:gd name="connsiteY6" fmla="*/ 38730 h 1647398"/>
              <a:gd name="connisteX7" fmla="*/ 2447925 w 2458910"/>
              <a:gd name="connsiteY7" fmla="*/ 48255 h 1647398"/>
              <a:gd name="connisteX8" fmla="*/ 2457450 w 2458910"/>
              <a:gd name="connsiteY8" fmla="*/ 562605 h 1647398"/>
              <a:gd name="connisteX9" fmla="*/ 2428875 w 2458910"/>
              <a:gd name="connsiteY9" fmla="*/ 791205 h 1647398"/>
              <a:gd name="connisteX10" fmla="*/ 2314575 w 2458910"/>
              <a:gd name="connsiteY10" fmla="*/ 772155 h 1647398"/>
              <a:gd name="connisteX11" fmla="*/ 1895475 w 2458910"/>
              <a:gd name="connsiteY11" fmla="*/ 800730 h 1647398"/>
              <a:gd name="connisteX12" fmla="*/ 1466850 w 2458910"/>
              <a:gd name="connsiteY12" fmla="*/ 934080 h 1647398"/>
              <a:gd name="connisteX13" fmla="*/ 1285875 w 2458910"/>
              <a:gd name="connsiteY13" fmla="*/ 1067430 h 1647398"/>
              <a:gd name="connisteX14" fmla="*/ 895350 w 2458910"/>
              <a:gd name="connsiteY14" fmla="*/ 1276980 h 1647398"/>
              <a:gd name="connisteX15" fmla="*/ 600075 w 2458910"/>
              <a:gd name="connsiteY15" fmla="*/ 1467480 h 1647398"/>
              <a:gd name="connisteX16" fmla="*/ 228600 w 2458910"/>
              <a:gd name="connsiteY16" fmla="*/ 1591305 h 1647398"/>
              <a:gd name="connisteX17" fmla="*/ 47625 w 2458910"/>
              <a:gd name="connsiteY17" fmla="*/ 1581780 h 1647398"/>
              <a:gd name="connisteX18" fmla="*/ 47625 w 2458910"/>
              <a:gd name="connsiteY18" fmla="*/ 1581780 h 1647398"/>
              <a:gd name="connisteX19" fmla="*/ 38100 w 2458910"/>
              <a:gd name="connsiteY19" fmla="*/ 838830 h 164739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Lst>
            <a:rect l="l" t="t" r="r" b="b"/>
            <a:pathLst>
              <a:path w="2458910" h="1647399">
                <a:moveTo>
                  <a:pt x="0" y="848355"/>
                </a:moveTo>
                <a:cubicBezTo>
                  <a:pt x="23495" y="851530"/>
                  <a:pt x="30480" y="880740"/>
                  <a:pt x="171450" y="848355"/>
                </a:cubicBezTo>
                <a:cubicBezTo>
                  <a:pt x="312420" y="815970"/>
                  <a:pt x="489585" y="789300"/>
                  <a:pt x="704850" y="686430"/>
                </a:cubicBezTo>
                <a:cubicBezTo>
                  <a:pt x="920115" y="583560"/>
                  <a:pt x="1026795" y="452115"/>
                  <a:pt x="1247775" y="334005"/>
                </a:cubicBezTo>
                <a:cubicBezTo>
                  <a:pt x="1468755" y="215895"/>
                  <a:pt x="1611630" y="156840"/>
                  <a:pt x="1809750" y="95880"/>
                </a:cubicBezTo>
                <a:cubicBezTo>
                  <a:pt x="2007870" y="34920"/>
                  <a:pt x="2118360" y="40635"/>
                  <a:pt x="2238375" y="29205"/>
                </a:cubicBezTo>
                <a:cubicBezTo>
                  <a:pt x="2358390" y="17775"/>
                  <a:pt x="2367915" y="34920"/>
                  <a:pt x="2409825" y="38730"/>
                </a:cubicBezTo>
                <a:cubicBezTo>
                  <a:pt x="2451735" y="42540"/>
                  <a:pt x="2438400" y="-56520"/>
                  <a:pt x="2447925" y="48255"/>
                </a:cubicBezTo>
                <a:cubicBezTo>
                  <a:pt x="2457450" y="153030"/>
                  <a:pt x="2461260" y="414015"/>
                  <a:pt x="2457450" y="562605"/>
                </a:cubicBezTo>
                <a:cubicBezTo>
                  <a:pt x="2453640" y="711195"/>
                  <a:pt x="2457450" y="749295"/>
                  <a:pt x="2428875" y="791205"/>
                </a:cubicBezTo>
                <a:cubicBezTo>
                  <a:pt x="2400300" y="833115"/>
                  <a:pt x="2421255" y="770250"/>
                  <a:pt x="2314575" y="772155"/>
                </a:cubicBezTo>
                <a:cubicBezTo>
                  <a:pt x="2207895" y="774060"/>
                  <a:pt x="2065020" y="768345"/>
                  <a:pt x="1895475" y="800730"/>
                </a:cubicBezTo>
                <a:cubicBezTo>
                  <a:pt x="1725930" y="833115"/>
                  <a:pt x="1588770" y="880740"/>
                  <a:pt x="1466850" y="934080"/>
                </a:cubicBezTo>
                <a:cubicBezTo>
                  <a:pt x="1344930" y="987420"/>
                  <a:pt x="1400175" y="998850"/>
                  <a:pt x="1285875" y="1067430"/>
                </a:cubicBezTo>
                <a:cubicBezTo>
                  <a:pt x="1171575" y="1136010"/>
                  <a:pt x="1032510" y="1196970"/>
                  <a:pt x="895350" y="1276980"/>
                </a:cubicBezTo>
                <a:cubicBezTo>
                  <a:pt x="758190" y="1356990"/>
                  <a:pt x="733425" y="1404615"/>
                  <a:pt x="600075" y="1467480"/>
                </a:cubicBezTo>
                <a:cubicBezTo>
                  <a:pt x="466725" y="1530345"/>
                  <a:pt x="339090" y="1568445"/>
                  <a:pt x="228600" y="1591305"/>
                </a:cubicBezTo>
                <a:cubicBezTo>
                  <a:pt x="118110" y="1614165"/>
                  <a:pt x="83820" y="1583685"/>
                  <a:pt x="47625" y="1581780"/>
                </a:cubicBezTo>
                <a:cubicBezTo>
                  <a:pt x="11430" y="1579875"/>
                  <a:pt x="49530" y="1730370"/>
                  <a:pt x="47625" y="1581780"/>
                </a:cubicBezTo>
                <a:cubicBezTo>
                  <a:pt x="45720" y="1433190"/>
                  <a:pt x="40005" y="987420"/>
                  <a:pt x="38100" y="838830"/>
                </a:cubicBezTo>
              </a:path>
            </a:pathLst>
          </a:custGeom>
          <a:pattFill prst="ltHorz">
            <a:fgClr>
              <a:srgbClr val="5B9BD5"/>
            </a:fgClr>
            <a:bgClr>
              <a:schemeClr val="bg1"/>
            </a:bgClr>
          </a:patt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a:off x="4692650" y="4848860"/>
            <a:ext cx="2458720" cy="1651000"/>
          </a:xfrm>
          <a:custGeom>
            <a:avLst/>
            <a:gdLst>
              <a:gd name="connisteX0" fmla="*/ 0 w 2458910"/>
              <a:gd name="connsiteY0" fmla="*/ 848355 h 1647398"/>
              <a:gd name="connisteX1" fmla="*/ 171450 w 2458910"/>
              <a:gd name="connsiteY1" fmla="*/ 848355 h 1647398"/>
              <a:gd name="connisteX2" fmla="*/ 704850 w 2458910"/>
              <a:gd name="connsiteY2" fmla="*/ 686430 h 1647398"/>
              <a:gd name="connisteX3" fmla="*/ 1247775 w 2458910"/>
              <a:gd name="connsiteY3" fmla="*/ 334005 h 1647398"/>
              <a:gd name="connisteX4" fmla="*/ 1809750 w 2458910"/>
              <a:gd name="connsiteY4" fmla="*/ 95880 h 1647398"/>
              <a:gd name="connisteX5" fmla="*/ 2238375 w 2458910"/>
              <a:gd name="connsiteY5" fmla="*/ 29205 h 1647398"/>
              <a:gd name="connisteX6" fmla="*/ 2409825 w 2458910"/>
              <a:gd name="connsiteY6" fmla="*/ 38730 h 1647398"/>
              <a:gd name="connisteX7" fmla="*/ 2447925 w 2458910"/>
              <a:gd name="connsiteY7" fmla="*/ 48255 h 1647398"/>
              <a:gd name="connisteX8" fmla="*/ 2457450 w 2458910"/>
              <a:gd name="connsiteY8" fmla="*/ 562605 h 1647398"/>
              <a:gd name="connisteX9" fmla="*/ 2428875 w 2458910"/>
              <a:gd name="connsiteY9" fmla="*/ 791205 h 1647398"/>
              <a:gd name="connisteX10" fmla="*/ 2314575 w 2458910"/>
              <a:gd name="connsiteY10" fmla="*/ 772155 h 1647398"/>
              <a:gd name="connisteX11" fmla="*/ 1895475 w 2458910"/>
              <a:gd name="connsiteY11" fmla="*/ 800730 h 1647398"/>
              <a:gd name="connisteX12" fmla="*/ 1466850 w 2458910"/>
              <a:gd name="connsiteY12" fmla="*/ 934080 h 1647398"/>
              <a:gd name="connisteX13" fmla="*/ 1285875 w 2458910"/>
              <a:gd name="connsiteY13" fmla="*/ 1067430 h 1647398"/>
              <a:gd name="connisteX14" fmla="*/ 895350 w 2458910"/>
              <a:gd name="connsiteY14" fmla="*/ 1276980 h 1647398"/>
              <a:gd name="connisteX15" fmla="*/ 600075 w 2458910"/>
              <a:gd name="connsiteY15" fmla="*/ 1467480 h 1647398"/>
              <a:gd name="connisteX16" fmla="*/ 228600 w 2458910"/>
              <a:gd name="connsiteY16" fmla="*/ 1591305 h 1647398"/>
              <a:gd name="connisteX17" fmla="*/ 47625 w 2458910"/>
              <a:gd name="connsiteY17" fmla="*/ 1581780 h 1647398"/>
              <a:gd name="connisteX18" fmla="*/ 47625 w 2458910"/>
              <a:gd name="connsiteY18" fmla="*/ 1581780 h 1647398"/>
              <a:gd name="connisteX19" fmla="*/ 38100 w 2458910"/>
              <a:gd name="connsiteY19" fmla="*/ 838830 h 164739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Lst>
            <a:rect l="l" t="t" r="r" b="b"/>
            <a:pathLst>
              <a:path w="2458910" h="1647399">
                <a:moveTo>
                  <a:pt x="0" y="848355"/>
                </a:moveTo>
                <a:cubicBezTo>
                  <a:pt x="23495" y="851530"/>
                  <a:pt x="30480" y="880740"/>
                  <a:pt x="171450" y="848355"/>
                </a:cubicBezTo>
                <a:cubicBezTo>
                  <a:pt x="312420" y="815970"/>
                  <a:pt x="489585" y="789300"/>
                  <a:pt x="704850" y="686430"/>
                </a:cubicBezTo>
                <a:cubicBezTo>
                  <a:pt x="920115" y="583560"/>
                  <a:pt x="1026795" y="452115"/>
                  <a:pt x="1247775" y="334005"/>
                </a:cubicBezTo>
                <a:cubicBezTo>
                  <a:pt x="1468755" y="215895"/>
                  <a:pt x="1611630" y="156840"/>
                  <a:pt x="1809750" y="95880"/>
                </a:cubicBezTo>
                <a:cubicBezTo>
                  <a:pt x="2007870" y="34920"/>
                  <a:pt x="2118360" y="40635"/>
                  <a:pt x="2238375" y="29205"/>
                </a:cubicBezTo>
                <a:cubicBezTo>
                  <a:pt x="2358390" y="17775"/>
                  <a:pt x="2367915" y="34920"/>
                  <a:pt x="2409825" y="38730"/>
                </a:cubicBezTo>
                <a:cubicBezTo>
                  <a:pt x="2451735" y="42540"/>
                  <a:pt x="2438400" y="-56520"/>
                  <a:pt x="2447925" y="48255"/>
                </a:cubicBezTo>
                <a:cubicBezTo>
                  <a:pt x="2457450" y="153030"/>
                  <a:pt x="2461260" y="414015"/>
                  <a:pt x="2457450" y="562605"/>
                </a:cubicBezTo>
                <a:cubicBezTo>
                  <a:pt x="2453640" y="711195"/>
                  <a:pt x="2457450" y="749295"/>
                  <a:pt x="2428875" y="791205"/>
                </a:cubicBezTo>
                <a:cubicBezTo>
                  <a:pt x="2400300" y="833115"/>
                  <a:pt x="2421255" y="770250"/>
                  <a:pt x="2314575" y="772155"/>
                </a:cubicBezTo>
                <a:cubicBezTo>
                  <a:pt x="2207895" y="774060"/>
                  <a:pt x="2065020" y="768345"/>
                  <a:pt x="1895475" y="800730"/>
                </a:cubicBezTo>
                <a:cubicBezTo>
                  <a:pt x="1725930" y="833115"/>
                  <a:pt x="1588770" y="880740"/>
                  <a:pt x="1466850" y="934080"/>
                </a:cubicBezTo>
                <a:cubicBezTo>
                  <a:pt x="1344930" y="987420"/>
                  <a:pt x="1400175" y="998850"/>
                  <a:pt x="1285875" y="1067430"/>
                </a:cubicBezTo>
                <a:cubicBezTo>
                  <a:pt x="1171575" y="1136010"/>
                  <a:pt x="1032510" y="1196970"/>
                  <a:pt x="895350" y="1276980"/>
                </a:cubicBezTo>
                <a:cubicBezTo>
                  <a:pt x="758190" y="1356990"/>
                  <a:pt x="733425" y="1404615"/>
                  <a:pt x="600075" y="1467480"/>
                </a:cubicBezTo>
                <a:cubicBezTo>
                  <a:pt x="466725" y="1530345"/>
                  <a:pt x="339090" y="1568445"/>
                  <a:pt x="228600" y="1591305"/>
                </a:cubicBezTo>
                <a:cubicBezTo>
                  <a:pt x="118110" y="1614165"/>
                  <a:pt x="83820" y="1583685"/>
                  <a:pt x="47625" y="1581780"/>
                </a:cubicBezTo>
                <a:cubicBezTo>
                  <a:pt x="11430" y="1579875"/>
                  <a:pt x="49530" y="1730370"/>
                  <a:pt x="47625" y="1581780"/>
                </a:cubicBezTo>
                <a:cubicBezTo>
                  <a:pt x="45720" y="1433190"/>
                  <a:pt x="40005" y="987420"/>
                  <a:pt x="38100" y="838830"/>
                </a:cubicBezTo>
              </a:path>
            </a:pathLst>
          </a:custGeom>
          <a:pattFill prst="ltHorz">
            <a:fgClr>
              <a:srgbClr val="5B9BD5"/>
            </a:fgClr>
            <a:bgClr>
              <a:schemeClr val="bg1"/>
            </a:bgClr>
          </a:patt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2" name="Conector de Seta Reta 51"/>
          <p:cNvCxnSpPr/>
          <p:nvPr/>
        </p:nvCxnSpPr>
        <p:spPr>
          <a:xfrm>
            <a:off x="6875145" y="3201670"/>
            <a:ext cx="8890" cy="695325"/>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54" name="CaixaDeTexto 10"/>
          <p:cNvSpPr txBox="1"/>
          <p:nvPr/>
        </p:nvSpPr>
        <p:spPr>
          <a:xfrm>
            <a:off x="6823075" y="3291840"/>
            <a:ext cx="1943735" cy="460375"/>
          </a:xfrm>
          <a:prstGeom prst="rect">
            <a:avLst/>
          </a:prstGeom>
          <a:noFill/>
        </p:spPr>
        <p:txBody>
          <a:bodyPr wrap="square" rtlCol="0">
            <a:spAutoFit/>
          </a:bodyPr>
          <a:lstStyle/>
          <a:p>
            <a:pPr algn="ctr"/>
            <a:r>
              <a:rPr lang="pt-BR" sz="2400" dirty="0"/>
              <a:t>q(</a:t>
            </a:r>
            <a:r>
              <a:rPr lang="pt-BR" sz="2400" dirty="0" err="1" smtClean="0">
                <a:latin typeface="Symbol" panose="05050102010706020507" pitchFamily="18" charset="2"/>
                <a:sym typeface="+mn-ea"/>
              </a:rPr>
              <a:t>f</a:t>
            </a:r>
            <a:r>
              <a:rPr lang="pt-BR" sz="2400" baseline="-25000" dirty="0" err="1">
                <a:sym typeface="+mn-ea"/>
              </a:rPr>
              <a:t>N</a:t>
            </a:r>
            <a:r>
              <a:rPr lang="pt-BR" sz="2400" dirty="0" err="1">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err="1" smtClean="0">
                <a:cs typeface="+mn-lt"/>
                <a:sym typeface="+mn-ea"/>
              </a:rPr>
              <a:t>) = q</a:t>
            </a:r>
            <a:r>
              <a:rPr lang="pt-BR" sz="2400" dirty="0" err="1" smtClean="0">
                <a:latin typeface="Symbol" panose="05050102010706020507" charset="0"/>
                <a:cs typeface="Symbol" panose="05050102010706020507" charset="0"/>
                <a:sym typeface="+mn-ea"/>
              </a:rPr>
              <a:t>f</a:t>
            </a:r>
            <a:r>
              <a:rPr lang="pt-BR" sz="2400" baseline="-25000" dirty="0" err="1" smtClean="0">
                <a:latin typeface="Comic Sans MS" panose="030F0702030302020204" pitchFamily="66" charset="0"/>
                <a:cs typeface="Comic Sans MS" panose="030F0702030302020204" pitchFamily="66" charset="0"/>
                <a:sym typeface="+mn-ea"/>
              </a:rPr>
              <a:t>i</a:t>
            </a:r>
            <a:endParaRPr lang="pt-BR" sz="2400" baseline="-25000" dirty="0" err="1" smtClean="0">
              <a:latin typeface="Comic Sans MS" panose="030F0702030302020204" pitchFamily="66" charset="0"/>
              <a:cs typeface="Comic Sans MS" panose="030F0702030302020204" pitchFamily="66" charset="0"/>
              <a:sym typeface="+mn-ea"/>
            </a:endParaRPr>
          </a:p>
        </p:txBody>
      </p:sp>
      <p:cxnSp>
        <p:nvCxnSpPr>
          <p:cNvPr id="55" name="Conector Reto 54"/>
          <p:cNvCxnSpPr/>
          <p:nvPr/>
        </p:nvCxnSpPr>
        <p:spPr>
          <a:xfrm>
            <a:off x="4939665" y="3934460"/>
            <a:ext cx="1726565" cy="381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57" name="Forma livre 56"/>
          <p:cNvSpPr/>
          <p:nvPr/>
        </p:nvSpPr>
        <p:spPr>
          <a:xfrm>
            <a:off x="1476173" y="1270000"/>
            <a:ext cx="8884487" cy="1056640"/>
          </a:xfrm>
          <a:custGeom>
            <a:avLst/>
            <a:gdLst>
              <a:gd name="connisteX0" fmla="*/ 8463280 w 8463280"/>
              <a:gd name="connsiteY0" fmla="*/ 1056459 h 1056459"/>
              <a:gd name="connisteX1" fmla="*/ 7783195 w 8463280"/>
              <a:gd name="connsiteY1" fmla="*/ 675459 h 1056459"/>
              <a:gd name="connisteX2" fmla="*/ 5810250 w 8463280"/>
              <a:gd name="connsiteY2" fmla="*/ 212544 h 1056459"/>
              <a:gd name="connisteX3" fmla="*/ 4122420 w 8463280"/>
              <a:gd name="connsiteY3" fmla="*/ 8709 h 1056459"/>
              <a:gd name="connisteX4" fmla="*/ 2585085 w 8463280"/>
              <a:gd name="connsiteY4" fmla="*/ 130629 h 1056459"/>
              <a:gd name="connisteX5" fmla="*/ 0 w 8463280"/>
              <a:gd name="connsiteY5" fmla="*/ 743404 h 1056459"/>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8463280" h="1056459">
                <a:moveTo>
                  <a:pt x="8463280" y="1056459"/>
                </a:moveTo>
                <a:cubicBezTo>
                  <a:pt x="8366760" y="989784"/>
                  <a:pt x="8314055" y="844369"/>
                  <a:pt x="7783195" y="675459"/>
                </a:cubicBezTo>
                <a:cubicBezTo>
                  <a:pt x="7252335" y="506549"/>
                  <a:pt x="6542405" y="345894"/>
                  <a:pt x="5810250" y="212544"/>
                </a:cubicBezTo>
                <a:cubicBezTo>
                  <a:pt x="5078095" y="79194"/>
                  <a:pt x="4767580" y="25219"/>
                  <a:pt x="4122420" y="8709"/>
                </a:cubicBezTo>
                <a:cubicBezTo>
                  <a:pt x="3477260" y="-7801"/>
                  <a:pt x="3409315" y="-16056"/>
                  <a:pt x="2585085" y="130629"/>
                </a:cubicBezTo>
                <a:cubicBezTo>
                  <a:pt x="1760855" y="277314"/>
                  <a:pt x="486410" y="623389"/>
                  <a:pt x="0" y="743404"/>
                </a:cubicBezTo>
              </a:path>
            </a:pathLst>
          </a:custGeom>
          <a:noFill/>
          <a:ln w="25400">
            <a:solidFill>
              <a:srgbClr val="C00000"/>
            </a:solidFill>
            <a:prstDash val="dashDot"/>
            <a:head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8" name="CaixaDeTexto 2"/>
          <p:cNvSpPr txBox="1"/>
          <p:nvPr/>
        </p:nvSpPr>
        <p:spPr>
          <a:xfrm>
            <a:off x="4528185" y="1278635"/>
            <a:ext cx="3103178" cy="954107"/>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=0 tensão externa</a:t>
            </a:r>
            <a:endParaRPr lang="pt-BR" sz="2800" b="1" baseline="-25000" dirty="0" smtClean="0">
              <a:solidFill>
                <a:schemeClr val="tx1"/>
              </a:solidFill>
              <a:latin typeface="Comic Sans MS" panose="030F0702030302020204" pitchFamily="66" charset="0"/>
            </a:endParaRPr>
          </a:p>
        </p:txBody>
      </p:sp>
      <p:sp>
        <p:nvSpPr>
          <p:cNvPr id="43" name="Forma livre 42"/>
          <p:cNvSpPr/>
          <p:nvPr/>
        </p:nvSpPr>
        <p:spPr>
          <a:xfrm>
            <a:off x="4769485" y="4867910"/>
            <a:ext cx="2425700" cy="803910"/>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448945" y="600075"/>
            <a:ext cx="11294110" cy="4584700"/>
          </a:xfrm>
          <a:prstGeom prst="rect">
            <a:avLst/>
          </a:prstGeom>
          <a:noFill/>
        </p:spPr>
        <p:txBody>
          <a:bodyPr wrap="square" rtlCol="0">
            <a:spAutoFit/>
          </a:bodyPr>
          <a:lstStyle/>
          <a:p>
            <a:pPr indent="0" algn="l">
              <a:buFont typeface="Arial" panose="020B0604020202020204" pitchFamily="34" charset="0"/>
              <a:buNone/>
            </a:pPr>
            <a:r>
              <a:rPr lang="pt-BR" sz="3200" dirty="0" smtClean="0">
                <a:solidFill>
                  <a:schemeClr val="tx1"/>
                </a:solidFill>
                <a:latin typeface="Comic Sans MS" panose="030F0702030302020204" pitchFamily="66" charset="0"/>
              </a:rPr>
              <a:t>Como fazer o diagrama</a:t>
            </a:r>
            <a:endParaRPr lang="pt-BR" sz="3200" dirty="0" smtClean="0">
              <a:solidFill>
                <a:schemeClr val="tx1"/>
              </a:solidFill>
              <a:latin typeface="Comic Sans MS" panose="030F0702030302020204" pitchFamily="66" charset="0"/>
            </a:endParaRPr>
          </a:p>
          <a:p>
            <a:pPr marL="457200" indent="-457200" algn="l">
              <a:buFont typeface="Arial" panose="020B0604020202020204" pitchFamily="34" charset="0"/>
              <a:buChar char="•"/>
            </a:pPr>
            <a:r>
              <a:rPr lang="pt-BR" sz="3200" dirty="0" smtClean="0">
                <a:solidFill>
                  <a:schemeClr val="tx1"/>
                </a:solidFill>
                <a:latin typeface="Comic Sans MS" panose="030F0702030302020204" pitchFamily="66" charset="0"/>
              </a:rPr>
              <a:t>traçar o nível de Fermi constante</a:t>
            </a:r>
            <a:endParaRPr lang="pt-BR" sz="3200" dirty="0" smtClean="0">
              <a:solidFill>
                <a:schemeClr val="tx1"/>
              </a:solidFill>
              <a:latin typeface="Comic Sans MS" panose="030F0702030302020204" pitchFamily="66" charset="0"/>
            </a:endParaRPr>
          </a:p>
          <a:p>
            <a:pPr marL="457200" indent="-457200" algn="l">
              <a:buFont typeface="Arial" panose="020B0604020202020204" pitchFamily="34" charset="0"/>
              <a:buChar char="•"/>
            </a:pPr>
            <a:r>
              <a:rPr lang="pt-BR" sz="3200" dirty="0" smtClean="0">
                <a:solidFill>
                  <a:schemeClr val="tx1"/>
                </a:solidFill>
                <a:latin typeface="Comic Sans MS" panose="030F0702030302020204" pitchFamily="66" charset="0"/>
              </a:rPr>
              <a:t>em torno do nível de Fermi desenhar, a esquerda, o diagrama do Si-N original e a direta, do Si-P</a:t>
            </a:r>
            <a:endParaRPr lang="pt-BR" sz="3200" dirty="0" smtClean="0">
              <a:solidFill>
                <a:schemeClr val="tx1"/>
              </a:solidFill>
              <a:latin typeface="Comic Sans MS" panose="030F0702030302020204" pitchFamily="66" charset="0"/>
            </a:endParaRPr>
          </a:p>
          <a:p>
            <a:pPr marL="457200" indent="-457200" algn="l">
              <a:buFont typeface="Arial" panose="020B0604020202020204" pitchFamily="34" charset="0"/>
              <a:buChar char="•"/>
            </a:pPr>
            <a:r>
              <a:rPr lang="pt-BR" sz="3200" dirty="0" smtClean="0">
                <a:solidFill>
                  <a:schemeClr val="tx1"/>
                </a:solidFill>
                <a:latin typeface="Comic Sans MS" panose="030F0702030302020204" pitchFamily="66" charset="0"/>
              </a:rPr>
              <a:t>na região central unir, com curvas suaves, E</a:t>
            </a:r>
            <a:r>
              <a:rPr lang="pt-BR" sz="3200" baseline="-25000" dirty="0" smtClean="0">
                <a:solidFill>
                  <a:schemeClr val="tx1"/>
                </a:solidFill>
                <a:latin typeface="Comic Sans MS" panose="030F0702030302020204" pitchFamily="66" charset="0"/>
              </a:rPr>
              <a:t>C</a:t>
            </a:r>
            <a:r>
              <a:rPr lang="pt-BR" sz="3200" dirty="0" smtClean="0">
                <a:solidFill>
                  <a:schemeClr val="tx1"/>
                </a:solidFill>
                <a:latin typeface="Comic Sans MS" panose="030F0702030302020204" pitchFamily="66" charset="0"/>
              </a:rPr>
              <a:t>, E</a:t>
            </a:r>
            <a:r>
              <a:rPr lang="pt-BR" sz="3200" baseline="-25000" dirty="0" smtClean="0">
                <a:solidFill>
                  <a:schemeClr val="tx1"/>
                </a:solidFill>
                <a:latin typeface="Comic Sans MS" panose="030F0702030302020204" pitchFamily="66" charset="0"/>
              </a:rPr>
              <a:t>V</a:t>
            </a:r>
            <a:r>
              <a:rPr lang="pt-BR" sz="3200" dirty="0" smtClean="0">
                <a:solidFill>
                  <a:schemeClr val="tx1"/>
                </a:solidFill>
                <a:latin typeface="Comic Sans MS" panose="030F0702030302020204" pitchFamily="66" charset="0"/>
              </a:rPr>
              <a:t> e E</a:t>
            </a:r>
            <a:r>
              <a:rPr lang="pt-BR" sz="3200" baseline="-25000" dirty="0" smtClean="0">
                <a:solidFill>
                  <a:schemeClr val="tx1"/>
                </a:solidFill>
                <a:latin typeface="Comic Sans MS" panose="030F0702030302020204" pitchFamily="66" charset="0"/>
              </a:rPr>
              <a:t>i</a:t>
            </a:r>
            <a:r>
              <a:rPr lang="pt-BR" sz="3200" dirty="0" smtClean="0">
                <a:solidFill>
                  <a:schemeClr val="tx1"/>
                </a:solidFill>
                <a:latin typeface="Comic Sans MS" panose="030F0702030302020204" pitchFamily="66" charset="0"/>
              </a:rPr>
              <a:t>. A distância entre estás três curvas é constante sempre</a:t>
            </a:r>
            <a:endParaRPr lang="pt-BR" sz="3200" baseline="-25000" dirty="0" smtClean="0">
              <a:solidFill>
                <a:schemeClr val="tx1"/>
              </a:solidFill>
              <a:latin typeface="Comic Sans MS" panose="030F0702030302020204" pitchFamily="66" charset="0"/>
            </a:endParaRPr>
          </a:p>
          <a:p>
            <a:pPr marL="457200" indent="-457200" algn="l">
              <a:buFont typeface="Arial" panose="020B0604020202020204" pitchFamily="34" charset="0"/>
              <a:buChar char="•"/>
            </a:pPr>
            <a:r>
              <a:rPr lang="pt-BR" sz="3200" dirty="0" smtClean="0">
                <a:solidFill>
                  <a:schemeClr val="tx1"/>
                </a:solidFill>
                <a:latin typeface="Comic Sans MS" panose="030F0702030302020204" pitchFamily="66" charset="0"/>
              </a:rPr>
              <a:t>a variação total da tensão será </a:t>
            </a:r>
            <a:r>
              <a:rPr lang="pt-BR" sz="3600" b="1" i="1" dirty="0">
                <a:solidFill>
                  <a:srgbClr val="C00000"/>
                </a:solidFill>
                <a:sym typeface="+mn-ea"/>
              </a:rPr>
              <a:t>q(</a:t>
            </a:r>
            <a:r>
              <a:rPr lang="pt-BR" sz="3600" b="1" i="1" dirty="0" err="1" smtClean="0">
                <a:solidFill>
                  <a:srgbClr val="C00000"/>
                </a:solidFill>
                <a:latin typeface="Symbol" panose="05050102010706020507" pitchFamily="18" charset="2"/>
                <a:sym typeface="+mn-ea"/>
              </a:rPr>
              <a:t>f</a:t>
            </a:r>
            <a:r>
              <a:rPr lang="pt-BR" sz="3600" b="1" i="1" baseline="-25000" dirty="0" err="1">
                <a:solidFill>
                  <a:srgbClr val="C00000"/>
                </a:solidFill>
                <a:sym typeface="+mn-ea"/>
              </a:rPr>
              <a:t>N</a:t>
            </a:r>
            <a:r>
              <a:rPr lang="pt-BR" sz="3600" b="1" i="1" dirty="0" err="1">
                <a:solidFill>
                  <a:srgbClr val="C00000"/>
                </a:solidFill>
                <a:sym typeface="+mn-ea"/>
              </a:rPr>
              <a:t>+</a:t>
            </a:r>
            <a:r>
              <a:rPr lang="pt-BR" sz="3600" b="1" i="1" dirty="0" err="1" smtClean="0">
                <a:solidFill>
                  <a:srgbClr val="C00000"/>
                </a:solidFill>
                <a:latin typeface="Symbol" panose="05050102010706020507" pitchFamily="18" charset="2"/>
                <a:sym typeface="+mn-ea"/>
              </a:rPr>
              <a:t>f</a:t>
            </a:r>
            <a:r>
              <a:rPr lang="pt-BR" sz="3600" b="1" i="1" baseline="-25000" dirty="0" err="1" smtClean="0">
                <a:solidFill>
                  <a:srgbClr val="C00000"/>
                </a:solidFill>
                <a:cs typeface="+mn-lt"/>
                <a:sym typeface="+mn-ea"/>
              </a:rPr>
              <a:t>P</a:t>
            </a:r>
            <a:r>
              <a:rPr lang="pt-BR" sz="3600" b="1" i="1" dirty="0" err="1" smtClean="0">
                <a:solidFill>
                  <a:srgbClr val="C00000"/>
                </a:solidFill>
                <a:cs typeface="+mn-lt"/>
                <a:sym typeface="+mn-ea"/>
              </a:rPr>
              <a:t>)</a:t>
            </a:r>
            <a:endParaRPr lang="pt-BR" sz="3600" b="1" i="1" dirty="0" err="1" smtClean="0">
              <a:solidFill>
                <a:srgbClr val="C00000"/>
              </a:solidFill>
              <a:cs typeface="+mn-lt"/>
              <a:sym typeface="+mn-ea"/>
            </a:endParaRPr>
          </a:p>
          <a:p>
            <a:pPr indent="0" algn="l">
              <a:buFont typeface="Arial" panose="020B0604020202020204" pitchFamily="34" charset="0"/>
              <a:buNone/>
            </a:pPr>
            <a:r>
              <a:rPr lang="pt-BR" sz="3200" b="1" dirty="0" err="1" smtClean="0">
                <a:solidFill>
                  <a:srgbClr val="C00000"/>
                </a:solidFill>
                <a:latin typeface="Comic Sans MS" panose="030F0702030302020204" pitchFamily="66" charset="0"/>
                <a:cs typeface="+mn-lt"/>
                <a:sym typeface="+mn-ea"/>
              </a:rPr>
              <a:t>Observe que como E</a:t>
            </a:r>
            <a:r>
              <a:rPr lang="pt-BR" sz="3200" b="1" baseline="-25000" dirty="0" err="1" smtClean="0">
                <a:solidFill>
                  <a:srgbClr val="C00000"/>
                </a:solidFill>
                <a:latin typeface="Comic Sans MS" panose="030F0702030302020204" pitchFamily="66" charset="0"/>
                <a:cs typeface="+mn-lt"/>
                <a:sym typeface="+mn-ea"/>
              </a:rPr>
              <a:t>i</a:t>
            </a:r>
            <a:r>
              <a:rPr lang="pt-BR" sz="3200" b="1" dirty="0" err="1" smtClean="0">
                <a:solidFill>
                  <a:srgbClr val="C00000"/>
                </a:solidFill>
                <a:latin typeface="Comic Sans MS" panose="030F0702030302020204" pitchFamily="66" charset="0"/>
                <a:cs typeface="+mn-lt"/>
                <a:sym typeface="+mn-ea"/>
              </a:rPr>
              <a:t> varia, também variam os valores de n e p</a:t>
            </a:r>
            <a:endParaRPr lang="pt-BR" sz="3200" b="1" dirty="0" err="1" smtClean="0">
              <a:solidFill>
                <a:srgbClr val="C00000"/>
              </a:solidFill>
              <a:latin typeface="Comic Sans MS" panose="030F0702030302020204" pitchFamily="66" charset="0"/>
              <a:cs typeface="+mn-lt"/>
              <a:sym typeface="+mn-ea"/>
            </a:endParaRPr>
          </a:p>
        </p:txBody>
      </p:sp>
      <mc:AlternateContent xmlns:mc="http://schemas.openxmlformats.org/markup-compatibility/2006">
        <mc:Choice xmlns:a14="http://schemas.microsoft.com/office/drawing/2010/main" Requires="a14">
          <p:sp>
            <p:nvSpPr>
              <p:cNvPr id="20" name="CaixaDeTexto 19"/>
              <p:cNvSpPr txBox="1"/>
              <p:nvPr/>
            </p:nvSpPr>
            <p:spPr>
              <a:xfrm>
                <a:off x="1503901" y="5454206"/>
                <a:ext cx="3450590" cy="902335"/>
              </a:xfrm>
              <a:prstGeom prst="rect">
                <a:avLst/>
              </a:prstGeom>
              <a:noFill/>
            </p:spPr>
            <p:txBody>
              <a:bodyPr wrap="none" rtlCol="0">
                <a:spAutoFit/>
              </a:bodyPr>
              <a:lstStyle/>
              <a:p>
                <a14:m>
                  <m:oMathPara xmlns:m="http://schemas.openxmlformats.org/officeDocument/2006/math">
                    <m:oMathParaPr>
                      <m:jc m:val="centerGroup"/>
                    </m:oMathParaPr>
                    <m:oMath xmlns:m="http://schemas.openxmlformats.org/officeDocument/2006/math">
                      <m:r>
                        <a:rPr lang="pt-BR" sz="2800" b="0" i="1" smtClean="0">
                          <a:latin typeface="Cambria Math" panose="02040503050406030204" pitchFamily="18" charset="0"/>
                        </a:rPr>
                        <m:t>𝑛</m:t>
                      </m:r>
                      <m:r>
                        <a:rPr lang="pt-BR" sz="2800" b="0" i="1" smtClean="0">
                          <a:latin typeface="Cambria Math" panose="02040503050406030204" pitchFamily="18" charset="0"/>
                        </a:rPr>
                        <m:t>= </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𝑛</m:t>
                          </m:r>
                        </m:e>
                        <m:sub>
                          <m:r>
                            <a:rPr lang="pt-BR" sz="2800" b="0" i="1" smtClean="0">
                              <a:latin typeface="Cambria Math" panose="02040503050406030204" pitchFamily="18" charset="0"/>
                            </a:rPr>
                            <m:t>𝑖</m:t>
                          </m:r>
                        </m:sub>
                      </m:sSub>
                      <m:r>
                        <a:rPr lang="pt-BR" sz="2800" b="0" i="1" smtClean="0">
                          <a:latin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𝐹</m:t>
                                  </m:r>
                                </m:sub>
                              </m:sSub>
                              <m:r>
                                <a:rPr lang="pt-BR" sz="2800" b="0" i="1" smtClean="0">
                                  <a:latin typeface="Cambria Math" panose="02040503050406030204" pitchFamily="18" charset="0"/>
                                </a:rPr>
                                <m:t>−</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𝑖</m:t>
                                  </m:r>
                                </m:sub>
                              </m:sSub>
                            </m:num>
                            <m:den>
                              <m:r>
                                <a:rPr lang="pt-BR" sz="2800" b="0" i="1" smtClean="0">
                                  <a:latin typeface="Cambria Math" panose="02040503050406030204" pitchFamily="18" charset="0"/>
                                </a:rPr>
                                <m:t>𝑘𝑇</m:t>
                              </m:r>
                            </m:den>
                          </m:f>
                        </m:e>
                      </m:d>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20" name="CaixaDeTexto 19"/>
              <p:cNvSpPr txBox="1">
                <a:spLocks noRot="1" noChangeAspect="1" noMove="1" noResize="1" noEditPoints="1" noAdjustHandles="1" noChangeArrowheads="1" noChangeShapeType="1" noTextEdit="1"/>
              </p:cNvSpPr>
              <p:nvPr/>
            </p:nvSpPr>
            <p:spPr>
              <a:xfrm>
                <a:off x="1503901" y="5454206"/>
                <a:ext cx="3450590" cy="902335"/>
              </a:xfrm>
              <a:prstGeom prst="rect">
                <a:avLst/>
              </a:prstGeom>
              <a:blipFill rotWithShape="1">
                <a:blip r:embed="rId1"/>
                <a:stretch>
                  <a:fillRect l="-6" t="-21" r="6" b="2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6" name="CaixaDeTexto 16"/>
              <p:cNvSpPr txBox="1"/>
              <p:nvPr/>
            </p:nvSpPr>
            <p:spPr>
              <a:xfrm>
                <a:off x="6009005" y="5445125"/>
                <a:ext cx="4848225" cy="90233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800" b="0" i="1" smtClean="0">
                          <a:latin typeface="Cambria Math" panose="02040503050406030204" pitchFamily="18" charset="0"/>
                          <a:ea typeface="Cambria Math" panose="02040503050406030204" pitchFamily="18" charset="0"/>
                        </a:rPr>
                        <m:t>𝑝</m:t>
                      </m:r>
                      <m:r>
                        <a:rPr lang="pt-BR" sz="2800" b="0" i="1" smtClean="0">
                          <a:latin typeface="Cambria Math" panose="02040503050406030204" pitchFamily="18" charset="0"/>
                          <a:ea typeface="Cambria Math" panose="02040503050406030204" pitchFamily="18" charset="0"/>
                        </a:rPr>
                        <m:t>= </m:t>
                      </m:r>
                      <m:sSub>
                        <m:sSubPr>
                          <m:ctrlPr>
                            <a:rPr lang="pt-BR" sz="2800" b="0" i="1" smtClean="0">
                              <a:latin typeface="Cambria Math" panose="02040503050406030204" pitchFamily="18" charset="0"/>
                              <a:ea typeface="Cambria Math" panose="02040503050406030204" pitchFamily="18" charset="0"/>
                            </a:rPr>
                          </m:ctrlPr>
                        </m:sSubPr>
                        <m:e>
                          <m:r>
                            <a:rPr lang="pt-BR" sz="2800" b="0" i="1" smtClean="0">
                              <a:latin typeface="Cambria Math" panose="02040503050406030204" pitchFamily="18" charset="0"/>
                              <a:ea typeface="Cambria Math" panose="02040503050406030204" pitchFamily="18" charset="0"/>
                            </a:rPr>
                            <m:t>𝑛</m:t>
                          </m:r>
                        </m:e>
                        <m:sub>
                          <m:r>
                            <a:rPr lang="pt-BR" sz="2800" b="0" i="1" smtClean="0">
                              <a:latin typeface="Cambria Math" panose="02040503050406030204" pitchFamily="18" charset="0"/>
                              <a:ea typeface="Cambria Math" panose="02040503050406030204" pitchFamily="18" charset="0"/>
                            </a:rPr>
                            <m:t>𝑖</m:t>
                          </m:r>
                        </m:sub>
                      </m:sSub>
                      <m:r>
                        <a:rPr lang="pt-BR" sz="2800" b="0" i="1" smtClean="0">
                          <a:latin typeface="Cambria Math" panose="02040503050406030204" pitchFamily="18" charset="0"/>
                          <a:ea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𝑖</m:t>
                                  </m:r>
                                </m:sub>
                              </m:sSub>
                              <m:r>
                                <a:rPr lang="pt-BR" sz="2800" b="0" i="1" smtClean="0">
                                  <a:latin typeface="Cambria Math" panose="02040503050406030204" pitchFamily="18" charset="0"/>
                                </a:rPr>
                                <m:t>−</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𝐹</m:t>
                                  </m:r>
                                </m:sub>
                              </m:sSub>
                            </m:num>
                            <m:den>
                              <m:r>
                                <a:rPr lang="pt-BR" sz="2800" b="0" i="1" smtClean="0">
                                  <a:latin typeface="Cambria Math" panose="02040503050406030204" pitchFamily="18" charset="0"/>
                                </a:rPr>
                                <m:t>𝑘𝑇</m:t>
                              </m:r>
                            </m:den>
                          </m:f>
                        </m:e>
                      </m:d>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36" name="CaixaDeTexto 16"/>
              <p:cNvSpPr txBox="1">
                <a:spLocks noRot="1" noChangeAspect="1" noMove="1" noResize="1" noEditPoints="1" noAdjustHandles="1" noChangeArrowheads="1" noChangeShapeType="1" noTextEdit="1"/>
              </p:cNvSpPr>
              <p:nvPr/>
            </p:nvSpPr>
            <p:spPr>
              <a:xfrm>
                <a:off x="6009005" y="5445125"/>
                <a:ext cx="4848225" cy="902335"/>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631190" y="371475"/>
            <a:ext cx="10432415" cy="2306955"/>
          </a:xfrm>
          <a:prstGeom prst="rect">
            <a:avLst/>
          </a:prstGeom>
          <a:noFill/>
        </p:spPr>
        <p:txBody>
          <a:bodyPr wrap="square" rtlCol="0">
            <a:spAutoFit/>
          </a:bodyPr>
          <a:lstStyle/>
          <a:p>
            <a:pPr algn="ctr"/>
            <a:r>
              <a:rPr lang="pt-BR" sz="3200" b="1" dirty="0" smtClean="0">
                <a:solidFill>
                  <a:srgbClr val="C00000"/>
                </a:solidFill>
                <a:latin typeface="Comic Sans MS" panose="030F0702030302020204" pitchFamily="66" charset="0"/>
              </a:rPr>
              <a:t>O que acontece quando se “unem os semicondutores”</a:t>
            </a:r>
            <a:endParaRPr lang="pt-BR" sz="3200" b="1" dirty="0" smtClean="0">
              <a:solidFill>
                <a:srgbClr val="C00000"/>
              </a:solidFill>
              <a:latin typeface="Comic Sans MS" panose="030F0702030302020204" pitchFamily="66" charset="0"/>
            </a:endParaRPr>
          </a:p>
          <a:p>
            <a:pPr marL="742950" indent="-742950" algn="l">
              <a:buFont typeface="Arial" panose="020B0604020202020204" pitchFamily="34" charset="0"/>
              <a:buAutoNum type="arabicPeriod"/>
            </a:pPr>
            <a:r>
              <a:rPr lang="pt-BR" sz="2800" b="1" dirty="0" smtClean="0">
                <a:solidFill>
                  <a:schemeClr val="tx1"/>
                </a:solidFill>
                <a:latin typeface="Comic Sans MS" panose="030F0702030302020204" pitchFamily="66" charset="0"/>
              </a:rPr>
              <a:t>elétrons do lado N se difundem para o lado P</a:t>
            </a:r>
            <a:endParaRPr lang="pt-BR" sz="2800" b="1" dirty="0" smtClean="0">
              <a:solidFill>
                <a:schemeClr val="tx1"/>
              </a:solidFill>
              <a:latin typeface="Comic Sans MS" panose="030F0702030302020204" pitchFamily="66" charset="0"/>
            </a:endParaRPr>
          </a:p>
          <a:p>
            <a:pPr marL="742950" indent="-742950" algn="l">
              <a:buFont typeface="Arial" panose="020B0604020202020204" pitchFamily="34" charset="0"/>
              <a:buAutoNum type="arabicPeriod"/>
            </a:pPr>
            <a:r>
              <a:rPr lang="pt-BR" sz="2800" b="1" dirty="0" smtClean="0">
                <a:solidFill>
                  <a:schemeClr val="tx1"/>
                </a:solidFill>
                <a:latin typeface="Comic Sans MS" panose="030F0702030302020204" pitchFamily="66" charset="0"/>
              </a:rPr>
              <a:t>lacunas do lado P se difundem para o lado N</a:t>
            </a:r>
            <a:endParaRPr lang="pt-BR" sz="2800" b="1" dirty="0" smtClean="0">
              <a:solidFill>
                <a:schemeClr val="tx1"/>
              </a:solidFill>
              <a:latin typeface="Comic Sans MS" panose="030F0702030302020204" pitchFamily="66" charset="0"/>
            </a:endParaRPr>
          </a:p>
          <a:p>
            <a:pPr marL="742950" indent="-742950" algn="l">
              <a:buFont typeface="Arial" panose="020B0604020202020204" pitchFamily="34" charset="0"/>
              <a:buAutoNum type="arabicPeriod"/>
            </a:pPr>
            <a:r>
              <a:rPr lang="pt-BR" sz="2800" b="1" dirty="0" smtClean="0">
                <a:solidFill>
                  <a:schemeClr val="tx1"/>
                </a:solidFill>
                <a:latin typeface="Comic Sans MS" panose="030F0702030302020204" pitchFamily="66" charset="0"/>
              </a:rPr>
              <a:t>do lado N, ficam as impurezas ionzadas positivas</a:t>
            </a:r>
            <a:endParaRPr lang="pt-BR" sz="2800" b="1" dirty="0" smtClean="0">
              <a:solidFill>
                <a:schemeClr val="tx1"/>
              </a:solidFill>
              <a:latin typeface="Comic Sans MS" panose="030F0702030302020204" pitchFamily="66" charset="0"/>
            </a:endParaRPr>
          </a:p>
          <a:p>
            <a:pPr marL="742950" indent="-742950" algn="l">
              <a:buFont typeface="Arial" panose="020B0604020202020204" pitchFamily="34" charset="0"/>
              <a:buAutoNum type="arabicPeriod"/>
            </a:pPr>
            <a:r>
              <a:rPr lang="pt-BR" sz="2800" b="1" dirty="0" smtClean="0">
                <a:solidFill>
                  <a:schemeClr val="tx1"/>
                </a:solidFill>
                <a:latin typeface="Comic Sans MS" panose="030F0702030302020204" pitchFamily="66" charset="0"/>
              </a:rPr>
              <a:t>do lado P, ficam as impurezas ionizadas negativas</a:t>
            </a:r>
            <a:r>
              <a:rPr lang="pt-BR" sz="2800" b="1" dirty="0" smtClean="0">
                <a:solidFill>
                  <a:srgbClr val="C00000"/>
                </a:solidFill>
                <a:latin typeface="Comic Sans MS" panose="030F0702030302020204" pitchFamily="66" charset="0"/>
              </a:rPr>
              <a:t> </a:t>
            </a:r>
            <a:endParaRPr lang="pt-BR" sz="2800" b="1" dirty="0" smtClean="0">
              <a:solidFill>
                <a:srgbClr val="C00000"/>
              </a:solidFill>
              <a:latin typeface="Comic Sans MS" panose="030F0702030302020204" pitchFamily="66" charset="0"/>
            </a:endParaRPr>
          </a:p>
        </p:txBody>
      </p:sp>
      <p:grpSp>
        <p:nvGrpSpPr>
          <p:cNvPr id="20" name="Grupo 19"/>
          <p:cNvGrpSpPr/>
          <p:nvPr/>
        </p:nvGrpSpPr>
        <p:grpSpPr>
          <a:xfrm>
            <a:off x="2116757" y="2983230"/>
            <a:ext cx="8408799" cy="3413760"/>
            <a:chOff x="1369" y="2761"/>
            <a:chExt cx="16279" cy="6596"/>
          </a:xfrm>
        </p:grpSpPr>
        <p:cxnSp>
          <p:nvCxnSpPr>
            <p:cNvPr id="5" name="Conector Reto 4"/>
            <p:cNvCxnSpPr/>
            <p:nvPr/>
          </p:nvCxnSpPr>
          <p:spPr>
            <a:xfrm flipV="1">
              <a:off x="2301" y="5291"/>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2181" y="8036"/>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301" y="6656"/>
              <a:ext cx="534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1369" y="4862"/>
              <a:ext cx="1051" cy="771"/>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2181" y="7391"/>
              <a:ext cx="971" cy="771"/>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2301" y="6019"/>
              <a:ext cx="852" cy="771"/>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4851" y="5385"/>
              <a:ext cx="0" cy="2606"/>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4851" y="6845"/>
              <a:ext cx="885" cy="890"/>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2181" y="6019"/>
              <a:ext cx="534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2301" y="5340"/>
              <a:ext cx="960" cy="771"/>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6621" y="6049"/>
              <a:ext cx="0" cy="600"/>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5606" y="5897"/>
              <a:ext cx="1594" cy="771"/>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8" name="Retângulo 7"/>
            <p:cNvSpPr/>
            <p:nvPr/>
          </p:nvSpPr>
          <p:spPr>
            <a:xfrm>
              <a:off x="2301" y="4081"/>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Retângulo 11"/>
            <p:cNvSpPr/>
            <p:nvPr/>
          </p:nvSpPr>
          <p:spPr>
            <a:xfrm>
              <a:off x="2199" y="8057"/>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2454" y="4284"/>
              <a:ext cx="5681" cy="771"/>
            </a:xfrm>
            <a:prstGeom prst="rect">
              <a:avLst/>
            </a:prstGeom>
            <a:noFill/>
          </p:spPr>
          <p:txBody>
            <a:bodyPr wrap="square" rtlCol="0">
              <a:spAutoFit/>
            </a:bodyPr>
            <a:lstStyle/>
            <a:p>
              <a:r>
                <a:rPr lang="pt-BR" altLang="en-US" sz="2000"/>
                <a:t>camada de condução</a:t>
              </a:r>
              <a:endParaRPr lang="pt-BR" altLang="en-US" sz="2000"/>
            </a:p>
          </p:txBody>
        </p:sp>
        <p:sp>
          <p:nvSpPr>
            <p:cNvPr id="23" name="Caixa de Texto 22"/>
            <p:cNvSpPr txBox="1"/>
            <p:nvPr/>
          </p:nvSpPr>
          <p:spPr>
            <a:xfrm>
              <a:off x="2611" y="8295"/>
              <a:ext cx="4481" cy="712"/>
            </a:xfrm>
            <a:prstGeom prst="rect">
              <a:avLst/>
            </a:prstGeom>
            <a:noFill/>
          </p:spPr>
          <p:txBody>
            <a:bodyPr wrap="square" rtlCol="0">
              <a:spAutoFit/>
            </a:bodyPr>
            <a:lstStyle/>
            <a:p>
              <a:r>
                <a:rPr lang="pt-BR" altLang="en-US"/>
                <a:t>camada de valência</a:t>
              </a:r>
              <a:endParaRPr lang="pt-BR" altLang="en-US"/>
            </a:p>
          </p:txBody>
        </p:sp>
        <p:cxnSp>
          <p:nvCxnSpPr>
            <p:cNvPr id="3" name="Conector Reto 2"/>
            <p:cNvCxnSpPr/>
            <p:nvPr/>
          </p:nvCxnSpPr>
          <p:spPr>
            <a:xfrm flipV="1">
              <a:off x="11114" y="4036"/>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10994" y="6781"/>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11114" y="5401"/>
              <a:ext cx="534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6334" y="3582"/>
              <a:ext cx="1314" cy="771"/>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16065" y="6110"/>
              <a:ext cx="1038" cy="771"/>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16143" y="4862"/>
              <a:ext cx="765" cy="771"/>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13664" y="4130"/>
              <a:ext cx="0" cy="2606"/>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13806" y="4352"/>
              <a:ext cx="885" cy="890"/>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11114" y="6017"/>
              <a:ext cx="534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16143" y="5339"/>
              <a:ext cx="960" cy="771"/>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15179" y="5424"/>
              <a:ext cx="0" cy="600"/>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14211" y="5284"/>
              <a:ext cx="1068" cy="771"/>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7" name="Retângulo 36"/>
            <p:cNvSpPr/>
            <p:nvPr/>
          </p:nvSpPr>
          <p:spPr>
            <a:xfrm>
              <a:off x="11114" y="2834"/>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8" name="Retângulo 37"/>
            <p:cNvSpPr/>
            <p:nvPr/>
          </p:nvSpPr>
          <p:spPr>
            <a:xfrm>
              <a:off x="10994" y="6802"/>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Forma livre 34"/>
            <p:cNvSpPr/>
            <p:nvPr/>
          </p:nvSpPr>
          <p:spPr>
            <a:xfrm>
              <a:off x="7521" y="4036"/>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2" name="Conector Reto 41"/>
            <p:cNvCxnSpPr/>
            <p:nvPr/>
          </p:nvCxnSpPr>
          <p:spPr>
            <a:xfrm>
              <a:off x="7366" y="6019"/>
              <a:ext cx="3975" cy="1"/>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43" name="Forma livre 42"/>
            <p:cNvSpPr/>
            <p:nvPr/>
          </p:nvSpPr>
          <p:spPr>
            <a:xfrm>
              <a:off x="7511" y="6763"/>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4" name="Forma livre 43"/>
            <p:cNvSpPr/>
            <p:nvPr/>
          </p:nvSpPr>
          <p:spPr>
            <a:xfrm>
              <a:off x="7511" y="5401"/>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7419" y="2761"/>
              <a:ext cx="3872" cy="2600"/>
            </a:xfrm>
            <a:custGeom>
              <a:avLst/>
              <a:gdLst>
                <a:gd name="connisteX0" fmla="*/ 0 w 2458910"/>
                <a:gd name="connsiteY0" fmla="*/ 848355 h 1647398"/>
                <a:gd name="connisteX1" fmla="*/ 171450 w 2458910"/>
                <a:gd name="connsiteY1" fmla="*/ 848355 h 1647398"/>
                <a:gd name="connisteX2" fmla="*/ 704850 w 2458910"/>
                <a:gd name="connsiteY2" fmla="*/ 686430 h 1647398"/>
                <a:gd name="connisteX3" fmla="*/ 1247775 w 2458910"/>
                <a:gd name="connsiteY3" fmla="*/ 334005 h 1647398"/>
                <a:gd name="connisteX4" fmla="*/ 1809750 w 2458910"/>
                <a:gd name="connsiteY4" fmla="*/ 95880 h 1647398"/>
                <a:gd name="connisteX5" fmla="*/ 2238375 w 2458910"/>
                <a:gd name="connsiteY5" fmla="*/ 29205 h 1647398"/>
                <a:gd name="connisteX6" fmla="*/ 2409825 w 2458910"/>
                <a:gd name="connsiteY6" fmla="*/ 38730 h 1647398"/>
                <a:gd name="connisteX7" fmla="*/ 2447925 w 2458910"/>
                <a:gd name="connsiteY7" fmla="*/ 48255 h 1647398"/>
                <a:gd name="connisteX8" fmla="*/ 2457450 w 2458910"/>
                <a:gd name="connsiteY8" fmla="*/ 562605 h 1647398"/>
                <a:gd name="connisteX9" fmla="*/ 2428875 w 2458910"/>
                <a:gd name="connsiteY9" fmla="*/ 791205 h 1647398"/>
                <a:gd name="connisteX10" fmla="*/ 2314575 w 2458910"/>
                <a:gd name="connsiteY10" fmla="*/ 772155 h 1647398"/>
                <a:gd name="connisteX11" fmla="*/ 1895475 w 2458910"/>
                <a:gd name="connsiteY11" fmla="*/ 800730 h 1647398"/>
                <a:gd name="connisteX12" fmla="*/ 1466850 w 2458910"/>
                <a:gd name="connsiteY12" fmla="*/ 934080 h 1647398"/>
                <a:gd name="connisteX13" fmla="*/ 1285875 w 2458910"/>
                <a:gd name="connsiteY13" fmla="*/ 1067430 h 1647398"/>
                <a:gd name="connisteX14" fmla="*/ 895350 w 2458910"/>
                <a:gd name="connsiteY14" fmla="*/ 1276980 h 1647398"/>
                <a:gd name="connisteX15" fmla="*/ 600075 w 2458910"/>
                <a:gd name="connsiteY15" fmla="*/ 1467480 h 1647398"/>
                <a:gd name="connisteX16" fmla="*/ 228600 w 2458910"/>
                <a:gd name="connsiteY16" fmla="*/ 1591305 h 1647398"/>
                <a:gd name="connisteX17" fmla="*/ 47625 w 2458910"/>
                <a:gd name="connsiteY17" fmla="*/ 1581780 h 1647398"/>
                <a:gd name="connisteX18" fmla="*/ 47625 w 2458910"/>
                <a:gd name="connsiteY18" fmla="*/ 1581780 h 1647398"/>
                <a:gd name="connisteX19" fmla="*/ 38100 w 2458910"/>
                <a:gd name="connsiteY19" fmla="*/ 838830 h 164739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Lst>
              <a:rect l="l" t="t" r="r" b="b"/>
              <a:pathLst>
                <a:path w="2458910" h="1647399">
                  <a:moveTo>
                    <a:pt x="0" y="848355"/>
                  </a:moveTo>
                  <a:cubicBezTo>
                    <a:pt x="23495" y="851530"/>
                    <a:pt x="30480" y="880740"/>
                    <a:pt x="171450" y="848355"/>
                  </a:cubicBezTo>
                  <a:cubicBezTo>
                    <a:pt x="312420" y="815970"/>
                    <a:pt x="489585" y="789300"/>
                    <a:pt x="704850" y="686430"/>
                  </a:cubicBezTo>
                  <a:cubicBezTo>
                    <a:pt x="920115" y="583560"/>
                    <a:pt x="1026795" y="452115"/>
                    <a:pt x="1247775" y="334005"/>
                  </a:cubicBezTo>
                  <a:cubicBezTo>
                    <a:pt x="1468755" y="215895"/>
                    <a:pt x="1611630" y="156840"/>
                    <a:pt x="1809750" y="95880"/>
                  </a:cubicBezTo>
                  <a:cubicBezTo>
                    <a:pt x="2007870" y="34920"/>
                    <a:pt x="2118360" y="40635"/>
                    <a:pt x="2238375" y="29205"/>
                  </a:cubicBezTo>
                  <a:cubicBezTo>
                    <a:pt x="2358390" y="17775"/>
                    <a:pt x="2367915" y="34920"/>
                    <a:pt x="2409825" y="38730"/>
                  </a:cubicBezTo>
                  <a:cubicBezTo>
                    <a:pt x="2451735" y="42540"/>
                    <a:pt x="2438400" y="-56520"/>
                    <a:pt x="2447925" y="48255"/>
                  </a:cubicBezTo>
                  <a:cubicBezTo>
                    <a:pt x="2457450" y="153030"/>
                    <a:pt x="2461260" y="414015"/>
                    <a:pt x="2457450" y="562605"/>
                  </a:cubicBezTo>
                  <a:cubicBezTo>
                    <a:pt x="2453640" y="711195"/>
                    <a:pt x="2457450" y="749295"/>
                    <a:pt x="2428875" y="791205"/>
                  </a:cubicBezTo>
                  <a:cubicBezTo>
                    <a:pt x="2400300" y="833115"/>
                    <a:pt x="2421255" y="770250"/>
                    <a:pt x="2314575" y="772155"/>
                  </a:cubicBezTo>
                  <a:cubicBezTo>
                    <a:pt x="2207895" y="774060"/>
                    <a:pt x="2065020" y="768345"/>
                    <a:pt x="1895475" y="800730"/>
                  </a:cubicBezTo>
                  <a:cubicBezTo>
                    <a:pt x="1725930" y="833115"/>
                    <a:pt x="1588770" y="880740"/>
                    <a:pt x="1466850" y="934080"/>
                  </a:cubicBezTo>
                  <a:cubicBezTo>
                    <a:pt x="1344930" y="987420"/>
                    <a:pt x="1400175" y="998850"/>
                    <a:pt x="1285875" y="1067430"/>
                  </a:cubicBezTo>
                  <a:cubicBezTo>
                    <a:pt x="1171575" y="1136010"/>
                    <a:pt x="1032510" y="1196970"/>
                    <a:pt x="895350" y="1276980"/>
                  </a:cubicBezTo>
                  <a:cubicBezTo>
                    <a:pt x="758190" y="1356990"/>
                    <a:pt x="733425" y="1404615"/>
                    <a:pt x="600075" y="1467480"/>
                  </a:cubicBezTo>
                  <a:cubicBezTo>
                    <a:pt x="466725" y="1530345"/>
                    <a:pt x="339090" y="1568445"/>
                    <a:pt x="228600" y="1591305"/>
                  </a:cubicBezTo>
                  <a:cubicBezTo>
                    <a:pt x="118110" y="1614165"/>
                    <a:pt x="83820" y="1583685"/>
                    <a:pt x="47625" y="1581780"/>
                  </a:cubicBezTo>
                  <a:cubicBezTo>
                    <a:pt x="11430" y="1579875"/>
                    <a:pt x="49530" y="1730370"/>
                    <a:pt x="47625" y="1581780"/>
                  </a:cubicBezTo>
                  <a:cubicBezTo>
                    <a:pt x="45720" y="1433190"/>
                    <a:pt x="40005" y="987420"/>
                    <a:pt x="38100" y="838830"/>
                  </a:cubicBezTo>
                </a:path>
              </a:pathLst>
            </a:custGeom>
            <a:pattFill prst="ltHorz">
              <a:fgClr>
                <a:srgbClr val="5B9BD5"/>
              </a:fgClr>
              <a:bgClr>
                <a:schemeClr val="bg1"/>
              </a:bgClr>
            </a:patt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a:off x="7366" y="6757"/>
              <a:ext cx="3872" cy="2600"/>
            </a:xfrm>
            <a:custGeom>
              <a:avLst/>
              <a:gdLst>
                <a:gd name="connisteX0" fmla="*/ 0 w 2458910"/>
                <a:gd name="connsiteY0" fmla="*/ 848355 h 1647398"/>
                <a:gd name="connisteX1" fmla="*/ 171450 w 2458910"/>
                <a:gd name="connsiteY1" fmla="*/ 848355 h 1647398"/>
                <a:gd name="connisteX2" fmla="*/ 704850 w 2458910"/>
                <a:gd name="connsiteY2" fmla="*/ 686430 h 1647398"/>
                <a:gd name="connisteX3" fmla="*/ 1247775 w 2458910"/>
                <a:gd name="connsiteY3" fmla="*/ 334005 h 1647398"/>
                <a:gd name="connisteX4" fmla="*/ 1809750 w 2458910"/>
                <a:gd name="connsiteY4" fmla="*/ 95880 h 1647398"/>
                <a:gd name="connisteX5" fmla="*/ 2238375 w 2458910"/>
                <a:gd name="connsiteY5" fmla="*/ 29205 h 1647398"/>
                <a:gd name="connisteX6" fmla="*/ 2409825 w 2458910"/>
                <a:gd name="connsiteY6" fmla="*/ 38730 h 1647398"/>
                <a:gd name="connisteX7" fmla="*/ 2447925 w 2458910"/>
                <a:gd name="connsiteY7" fmla="*/ 48255 h 1647398"/>
                <a:gd name="connisteX8" fmla="*/ 2457450 w 2458910"/>
                <a:gd name="connsiteY8" fmla="*/ 562605 h 1647398"/>
                <a:gd name="connisteX9" fmla="*/ 2428875 w 2458910"/>
                <a:gd name="connsiteY9" fmla="*/ 791205 h 1647398"/>
                <a:gd name="connisteX10" fmla="*/ 2314575 w 2458910"/>
                <a:gd name="connsiteY10" fmla="*/ 772155 h 1647398"/>
                <a:gd name="connisteX11" fmla="*/ 1895475 w 2458910"/>
                <a:gd name="connsiteY11" fmla="*/ 800730 h 1647398"/>
                <a:gd name="connisteX12" fmla="*/ 1466850 w 2458910"/>
                <a:gd name="connsiteY12" fmla="*/ 934080 h 1647398"/>
                <a:gd name="connisteX13" fmla="*/ 1285875 w 2458910"/>
                <a:gd name="connsiteY13" fmla="*/ 1067430 h 1647398"/>
                <a:gd name="connisteX14" fmla="*/ 895350 w 2458910"/>
                <a:gd name="connsiteY14" fmla="*/ 1276980 h 1647398"/>
                <a:gd name="connisteX15" fmla="*/ 600075 w 2458910"/>
                <a:gd name="connsiteY15" fmla="*/ 1467480 h 1647398"/>
                <a:gd name="connisteX16" fmla="*/ 228600 w 2458910"/>
                <a:gd name="connsiteY16" fmla="*/ 1591305 h 1647398"/>
                <a:gd name="connisteX17" fmla="*/ 47625 w 2458910"/>
                <a:gd name="connsiteY17" fmla="*/ 1581780 h 1647398"/>
                <a:gd name="connisteX18" fmla="*/ 47625 w 2458910"/>
                <a:gd name="connsiteY18" fmla="*/ 1581780 h 1647398"/>
                <a:gd name="connisteX19" fmla="*/ 38100 w 2458910"/>
                <a:gd name="connsiteY19" fmla="*/ 838830 h 164739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Lst>
              <a:rect l="l" t="t" r="r" b="b"/>
              <a:pathLst>
                <a:path w="2458910" h="1647399">
                  <a:moveTo>
                    <a:pt x="0" y="848355"/>
                  </a:moveTo>
                  <a:cubicBezTo>
                    <a:pt x="23495" y="851530"/>
                    <a:pt x="30480" y="880740"/>
                    <a:pt x="171450" y="848355"/>
                  </a:cubicBezTo>
                  <a:cubicBezTo>
                    <a:pt x="312420" y="815970"/>
                    <a:pt x="489585" y="789300"/>
                    <a:pt x="704850" y="686430"/>
                  </a:cubicBezTo>
                  <a:cubicBezTo>
                    <a:pt x="920115" y="583560"/>
                    <a:pt x="1026795" y="452115"/>
                    <a:pt x="1247775" y="334005"/>
                  </a:cubicBezTo>
                  <a:cubicBezTo>
                    <a:pt x="1468755" y="215895"/>
                    <a:pt x="1611630" y="156840"/>
                    <a:pt x="1809750" y="95880"/>
                  </a:cubicBezTo>
                  <a:cubicBezTo>
                    <a:pt x="2007870" y="34920"/>
                    <a:pt x="2118360" y="40635"/>
                    <a:pt x="2238375" y="29205"/>
                  </a:cubicBezTo>
                  <a:cubicBezTo>
                    <a:pt x="2358390" y="17775"/>
                    <a:pt x="2367915" y="34920"/>
                    <a:pt x="2409825" y="38730"/>
                  </a:cubicBezTo>
                  <a:cubicBezTo>
                    <a:pt x="2451735" y="42540"/>
                    <a:pt x="2438400" y="-56520"/>
                    <a:pt x="2447925" y="48255"/>
                  </a:cubicBezTo>
                  <a:cubicBezTo>
                    <a:pt x="2457450" y="153030"/>
                    <a:pt x="2461260" y="414015"/>
                    <a:pt x="2457450" y="562605"/>
                  </a:cubicBezTo>
                  <a:cubicBezTo>
                    <a:pt x="2453640" y="711195"/>
                    <a:pt x="2457450" y="749295"/>
                    <a:pt x="2428875" y="791205"/>
                  </a:cubicBezTo>
                  <a:cubicBezTo>
                    <a:pt x="2400300" y="833115"/>
                    <a:pt x="2421255" y="770250"/>
                    <a:pt x="2314575" y="772155"/>
                  </a:cubicBezTo>
                  <a:cubicBezTo>
                    <a:pt x="2207895" y="774060"/>
                    <a:pt x="2065020" y="768345"/>
                    <a:pt x="1895475" y="800730"/>
                  </a:cubicBezTo>
                  <a:cubicBezTo>
                    <a:pt x="1725930" y="833115"/>
                    <a:pt x="1588770" y="880740"/>
                    <a:pt x="1466850" y="934080"/>
                  </a:cubicBezTo>
                  <a:cubicBezTo>
                    <a:pt x="1344930" y="987420"/>
                    <a:pt x="1400175" y="998850"/>
                    <a:pt x="1285875" y="1067430"/>
                  </a:cubicBezTo>
                  <a:cubicBezTo>
                    <a:pt x="1171575" y="1136010"/>
                    <a:pt x="1032510" y="1196970"/>
                    <a:pt x="895350" y="1276980"/>
                  </a:cubicBezTo>
                  <a:cubicBezTo>
                    <a:pt x="758190" y="1356990"/>
                    <a:pt x="733425" y="1404615"/>
                    <a:pt x="600075" y="1467480"/>
                  </a:cubicBezTo>
                  <a:cubicBezTo>
                    <a:pt x="466725" y="1530345"/>
                    <a:pt x="339090" y="1568445"/>
                    <a:pt x="228600" y="1591305"/>
                  </a:cubicBezTo>
                  <a:cubicBezTo>
                    <a:pt x="118110" y="1614165"/>
                    <a:pt x="83820" y="1583685"/>
                    <a:pt x="47625" y="1581780"/>
                  </a:cubicBezTo>
                  <a:cubicBezTo>
                    <a:pt x="11430" y="1579875"/>
                    <a:pt x="49530" y="1730370"/>
                    <a:pt x="47625" y="1581780"/>
                  </a:cubicBezTo>
                  <a:cubicBezTo>
                    <a:pt x="45720" y="1433190"/>
                    <a:pt x="40005" y="987420"/>
                    <a:pt x="38100" y="838830"/>
                  </a:cubicBezTo>
                </a:path>
              </a:pathLst>
            </a:custGeom>
            <a:pattFill prst="ltHorz">
              <a:fgClr>
                <a:srgbClr val="5B9BD5"/>
              </a:fgClr>
              <a:bgClr>
                <a:schemeClr val="bg1"/>
              </a:bgClr>
            </a:patt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21" name="Seta para a direita 20"/>
          <p:cNvSpPr/>
          <p:nvPr/>
        </p:nvSpPr>
        <p:spPr>
          <a:xfrm>
            <a:off x="4747895" y="3154680"/>
            <a:ext cx="1088390" cy="177165"/>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6" name="Caixa de Texto 35"/>
          <p:cNvSpPr txBox="1"/>
          <p:nvPr/>
        </p:nvSpPr>
        <p:spPr>
          <a:xfrm>
            <a:off x="7442200" y="5805170"/>
            <a:ext cx="1086485" cy="645160"/>
          </a:xfrm>
          <a:prstGeom prst="rect">
            <a:avLst/>
          </a:prstGeom>
          <a:noFill/>
        </p:spPr>
        <p:txBody>
          <a:bodyPr wrap="square" rtlCol="0">
            <a:spAutoFit/>
          </a:bodyPr>
          <a:lstStyle/>
          <a:p>
            <a:pPr algn="ctr"/>
            <a:r>
              <a:rPr lang="pt-BR" altLang="en-US"/>
              <a:t>lacunas difundem</a:t>
            </a:r>
            <a:endParaRPr lang="pt-BR" altLang="en-US"/>
          </a:p>
        </p:txBody>
      </p:sp>
      <p:sp>
        <p:nvSpPr>
          <p:cNvPr id="41" name="Caixa de Texto 40"/>
          <p:cNvSpPr txBox="1"/>
          <p:nvPr/>
        </p:nvSpPr>
        <p:spPr>
          <a:xfrm>
            <a:off x="3759835" y="2920365"/>
            <a:ext cx="1086485" cy="645160"/>
          </a:xfrm>
          <a:prstGeom prst="rect">
            <a:avLst/>
          </a:prstGeom>
          <a:noFill/>
        </p:spPr>
        <p:txBody>
          <a:bodyPr wrap="square" rtlCol="0">
            <a:spAutoFit/>
          </a:bodyPr>
          <a:lstStyle/>
          <a:p>
            <a:pPr algn="ctr"/>
            <a:r>
              <a:rPr lang="pt-BR" altLang="en-US"/>
              <a:t>eletróns difundem</a:t>
            </a:r>
            <a:endParaRPr lang="pt-BR" altLang="en-US"/>
          </a:p>
        </p:txBody>
      </p:sp>
      <p:cxnSp>
        <p:nvCxnSpPr>
          <p:cNvPr id="45" name="Conector Reto 44"/>
          <p:cNvCxnSpPr/>
          <p:nvPr/>
        </p:nvCxnSpPr>
        <p:spPr>
          <a:xfrm>
            <a:off x="5264785" y="3100705"/>
            <a:ext cx="0" cy="353758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7150735" y="2859405"/>
            <a:ext cx="0" cy="353758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2" name="Seta para a direita 21"/>
          <p:cNvSpPr/>
          <p:nvPr/>
        </p:nvSpPr>
        <p:spPr>
          <a:xfrm flipH="1">
            <a:off x="6494145" y="6038850"/>
            <a:ext cx="1088390" cy="177165"/>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7" name="Caixa de Texto 46"/>
          <p:cNvSpPr txBox="1"/>
          <p:nvPr/>
        </p:nvSpPr>
        <p:spPr>
          <a:xfrm>
            <a:off x="5214620" y="425640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48" name="Caixa de Texto 47"/>
          <p:cNvSpPr txBox="1"/>
          <p:nvPr/>
        </p:nvSpPr>
        <p:spPr>
          <a:xfrm>
            <a:off x="5609590" y="491934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1" name="Caixa de Texto 50"/>
          <p:cNvSpPr txBox="1"/>
          <p:nvPr/>
        </p:nvSpPr>
        <p:spPr>
          <a:xfrm>
            <a:off x="5289550" y="491934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3" name="Caixa de Texto 52"/>
          <p:cNvSpPr txBox="1"/>
          <p:nvPr/>
        </p:nvSpPr>
        <p:spPr>
          <a:xfrm>
            <a:off x="5718175" y="471678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6" name="Caixa de Texto 55"/>
          <p:cNvSpPr txBox="1"/>
          <p:nvPr/>
        </p:nvSpPr>
        <p:spPr>
          <a:xfrm>
            <a:off x="5241925" y="526351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7" name="Caixa de Texto 56"/>
          <p:cNvSpPr txBox="1"/>
          <p:nvPr/>
        </p:nvSpPr>
        <p:spPr>
          <a:xfrm>
            <a:off x="5741035" y="406209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8" name="Caixa de Texto 57"/>
          <p:cNvSpPr txBox="1"/>
          <p:nvPr/>
        </p:nvSpPr>
        <p:spPr>
          <a:xfrm>
            <a:off x="5495925" y="425640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9" name="Caixa de Texto 58"/>
          <p:cNvSpPr txBox="1"/>
          <p:nvPr/>
        </p:nvSpPr>
        <p:spPr>
          <a:xfrm>
            <a:off x="5522595" y="517715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0" name="Caixa de Texto 59"/>
          <p:cNvSpPr txBox="1"/>
          <p:nvPr/>
        </p:nvSpPr>
        <p:spPr>
          <a:xfrm>
            <a:off x="6217285" y="385762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5" name="Caixa de Texto 64"/>
          <p:cNvSpPr txBox="1"/>
          <p:nvPr/>
        </p:nvSpPr>
        <p:spPr>
          <a:xfrm>
            <a:off x="6674485" y="400939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6" name="Caixa de Texto 65"/>
          <p:cNvSpPr txBox="1"/>
          <p:nvPr/>
        </p:nvSpPr>
        <p:spPr>
          <a:xfrm>
            <a:off x="6693535" y="360172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7" name="Caixa de Texto 66"/>
          <p:cNvSpPr txBox="1"/>
          <p:nvPr/>
        </p:nvSpPr>
        <p:spPr>
          <a:xfrm>
            <a:off x="6674485" y="457200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8" name="Caixa de Texto 67"/>
          <p:cNvSpPr txBox="1"/>
          <p:nvPr/>
        </p:nvSpPr>
        <p:spPr>
          <a:xfrm>
            <a:off x="6217285" y="459422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9" name="Caixa de Texto 68"/>
          <p:cNvSpPr txBox="1"/>
          <p:nvPr/>
        </p:nvSpPr>
        <p:spPr>
          <a:xfrm>
            <a:off x="6122035" y="480314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0" name="Caixa de Texto 69"/>
          <p:cNvSpPr txBox="1"/>
          <p:nvPr/>
        </p:nvSpPr>
        <p:spPr>
          <a:xfrm>
            <a:off x="6475095" y="381698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1" name="Caixa de Texto 70"/>
          <p:cNvSpPr txBox="1"/>
          <p:nvPr/>
        </p:nvSpPr>
        <p:spPr>
          <a:xfrm>
            <a:off x="5998845" y="398462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2" name="Caixa de Texto 71"/>
          <p:cNvSpPr txBox="1"/>
          <p:nvPr/>
        </p:nvSpPr>
        <p:spPr>
          <a:xfrm>
            <a:off x="6384925" y="4469765"/>
            <a:ext cx="476250" cy="460375"/>
          </a:xfrm>
          <a:prstGeom prst="rect">
            <a:avLst/>
          </a:prstGeom>
          <a:noFill/>
        </p:spPr>
        <p:txBody>
          <a:bodyPr wrap="square" rtlCol="0">
            <a:spAutoFit/>
          </a:bodyPr>
          <a:lstStyle/>
          <a:p>
            <a:pPr algn="ctr"/>
            <a:r>
              <a:rPr lang="pt-BR" altLang="en-US" sz="2400"/>
              <a:t>-</a:t>
            </a:r>
            <a:endParaRPr lang="pt-BR" altLang="en-US" sz="2400"/>
          </a:p>
        </p:txBody>
      </p:sp>
    </p:spTree>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tângulo arredondado 62"/>
          <p:cNvSpPr/>
          <p:nvPr/>
        </p:nvSpPr>
        <p:spPr>
          <a:xfrm>
            <a:off x="5259705" y="2809875"/>
            <a:ext cx="1891030" cy="3701415"/>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819150" y="554990"/>
            <a:ext cx="10790555" cy="1568450"/>
          </a:xfrm>
          <a:prstGeom prst="rect">
            <a:avLst/>
          </a:prstGeom>
          <a:noFill/>
        </p:spPr>
        <p:txBody>
          <a:bodyPr wrap="square" rtlCol="0">
            <a:spAutoFit/>
          </a:bodyPr>
          <a:lstStyle/>
          <a:p>
            <a:pPr marL="742950" indent="-742950" algn="l">
              <a:buFont typeface="+mj-lt"/>
              <a:buAutoNum type="arabicPeriod" startAt="5"/>
            </a:pPr>
            <a:r>
              <a:rPr lang="pt-BR" sz="2400" b="1" dirty="0" smtClean="0">
                <a:solidFill>
                  <a:schemeClr val="tx1"/>
                </a:solidFill>
                <a:latin typeface="Comic Sans MS" panose="030F0702030302020204" pitchFamily="66" charset="0"/>
              </a:rPr>
              <a:t>as impurezas ionizadas são cargas fixas que causam um campo elétrico</a:t>
            </a:r>
            <a:endParaRPr lang="pt-BR" sz="2400" b="1" dirty="0" smtClean="0">
              <a:solidFill>
                <a:schemeClr val="tx1"/>
              </a:solidFill>
              <a:latin typeface="Comic Sans MS" panose="030F0702030302020204" pitchFamily="66" charset="0"/>
            </a:endParaRPr>
          </a:p>
          <a:p>
            <a:pPr marL="742950" indent="-742950" algn="l">
              <a:buFont typeface="+mj-lt"/>
              <a:buAutoNum type="arabicPeriod" startAt="5"/>
            </a:pPr>
            <a:r>
              <a:rPr lang="pt-BR" sz="2400" b="1" dirty="0" smtClean="0">
                <a:solidFill>
                  <a:schemeClr val="tx1"/>
                </a:solidFill>
                <a:latin typeface="Comic Sans MS" panose="030F0702030302020204" pitchFamily="66" charset="0"/>
              </a:rPr>
              <a:t>o campo elétrico causa o movimento dos elétrons para a região N</a:t>
            </a:r>
            <a:endParaRPr lang="pt-BR" sz="2400" b="1" dirty="0" smtClean="0">
              <a:solidFill>
                <a:schemeClr val="tx1"/>
              </a:solidFill>
              <a:latin typeface="Comic Sans MS" panose="030F0702030302020204" pitchFamily="66" charset="0"/>
            </a:endParaRPr>
          </a:p>
          <a:p>
            <a:pPr marL="742950" indent="-742950" algn="l">
              <a:buFont typeface="+mj-lt"/>
              <a:buAutoNum type="arabicPeriod" startAt="5"/>
            </a:pPr>
            <a:r>
              <a:rPr lang="pt-BR" sz="2400" b="1" dirty="0" smtClean="0">
                <a:latin typeface="Comic Sans MS" panose="030F0702030302020204" pitchFamily="66" charset="0"/>
                <a:sym typeface="+mn-ea"/>
              </a:rPr>
              <a:t>o campo elétrico causa o movimento das lacunas para a região P</a:t>
            </a:r>
            <a:endParaRPr lang="pt-BR" sz="2400" b="1" dirty="0" smtClean="0">
              <a:solidFill>
                <a:schemeClr val="tx1"/>
              </a:solidFill>
              <a:latin typeface="Comic Sans MS" panose="030F0702030302020204" pitchFamily="66" charset="0"/>
            </a:endParaRPr>
          </a:p>
        </p:txBody>
      </p:sp>
      <p:grpSp>
        <p:nvGrpSpPr>
          <p:cNvPr id="20" name="Grupo 19"/>
          <p:cNvGrpSpPr/>
          <p:nvPr/>
        </p:nvGrpSpPr>
        <p:grpSpPr>
          <a:xfrm>
            <a:off x="2116757" y="2863215"/>
            <a:ext cx="8408799" cy="3413760"/>
            <a:chOff x="1369" y="2761"/>
            <a:chExt cx="16279" cy="6596"/>
          </a:xfrm>
        </p:grpSpPr>
        <p:cxnSp>
          <p:nvCxnSpPr>
            <p:cNvPr id="5" name="Conector Reto 4"/>
            <p:cNvCxnSpPr/>
            <p:nvPr/>
          </p:nvCxnSpPr>
          <p:spPr>
            <a:xfrm flipV="1">
              <a:off x="2301" y="5291"/>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2181" y="8036"/>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301" y="6656"/>
              <a:ext cx="534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1369" y="4862"/>
              <a:ext cx="1051" cy="771"/>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2181" y="7391"/>
              <a:ext cx="971" cy="771"/>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2301" y="6019"/>
              <a:ext cx="852" cy="771"/>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4851" y="5385"/>
              <a:ext cx="0" cy="2606"/>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4851" y="6845"/>
              <a:ext cx="885" cy="890"/>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2181" y="6019"/>
              <a:ext cx="534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2301" y="5340"/>
              <a:ext cx="960" cy="771"/>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6621" y="6049"/>
              <a:ext cx="0" cy="600"/>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5606" y="5897"/>
              <a:ext cx="1594" cy="771"/>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8" name="Retângulo 7"/>
            <p:cNvSpPr/>
            <p:nvPr/>
          </p:nvSpPr>
          <p:spPr>
            <a:xfrm>
              <a:off x="2301" y="4081"/>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Retângulo 11"/>
            <p:cNvSpPr/>
            <p:nvPr/>
          </p:nvSpPr>
          <p:spPr>
            <a:xfrm>
              <a:off x="2199" y="8057"/>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3153" y="4155"/>
              <a:ext cx="3636" cy="1247"/>
            </a:xfrm>
            <a:prstGeom prst="rect">
              <a:avLst/>
            </a:prstGeom>
            <a:noFill/>
          </p:spPr>
          <p:txBody>
            <a:bodyPr wrap="square" rtlCol="0">
              <a:spAutoFit/>
            </a:bodyPr>
            <a:lstStyle/>
            <a:p>
              <a:r>
                <a:rPr lang="pt-BR" altLang="en-US"/>
                <a:t>camada de condução</a:t>
              </a:r>
              <a:endParaRPr lang="pt-BR" altLang="en-US"/>
            </a:p>
          </p:txBody>
        </p:sp>
        <p:sp>
          <p:nvSpPr>
            <p:cNvPr id="23" name="Caixa de Texto 22"/>
            <p:cNvSpPr txBox="1"/>
            <p:nvPr/>
          </p:nvSpPr>
          <p:spPr>
            <a:xfrm>
              <a:off x="2200" y="8110"/>
              <a:ext cx="2486" cy="1247"/>
            </a:xfrm>
            <a:prstGeom prst="rect">
              <a:avLst/>
            </a:prstGeom>
            <a:noFill/>
          </p:spPr>
          <p:txBody>
            <a:bodyPr wrap="square" rtlCol="0">
              <a:spAutoFit/>
            </a:bodyPr>
            <a:lstStyle/>
            <a:p>
              <a:r>
                <a:rPr lang="pt-BR" altLang="en-US"/>
                <a:t>camada de valência</a:t>
              </a:r>
              <a:endParaRPr lang="pt-BR" altLang="en-US"/>
            </a:p>
          </p:txBody>
        </p:sp>
        <p:cxnSp>
          <p:nvCxnSpPr>
            <p:cNvPr id="3" name="Conector Reto 2"/>
            <p:cNvCxnSpPr/>
            <p:nvPr/>
          </p:nvCxnSpPr>
          <p:spPr>
            <a:xfrm flipV="1">
              <a:off x="11114" y="4036"/>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10994" y="6781"/>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11114" y="5401"/>
              <a:ext cx="534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6334" y="3582"/>
              <a:ext cx="1314" cy="771"/>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16065" y="6110"/>
              <a:ext cx="1038" cy="771"/>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16143" y="4862"/>
              <a:ext cx="765" cy="771"/>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13664" y="4130"/>
              <a:ext cx="0" cy="2606"/>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13806" y="4352"/>
              <a:ext cx="885" cy="890"/>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11114" y="6017"/>
              <a:ext cx="534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16143" y="5339"/>
              <a:ext cx="960" cy="771"/>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15179" y="5424"/>
              <a:ext cx="0" cy="600"/>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14211" y="5284"/>
              <a:ext cx="1068" cy="771"/>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7" name="Retângulo 36"/>
            <p:cNvSpPr/>
            <p:nvPr/>
          </p:nvSpPr>
          <p:spPr>
            <a:xfrm>
              <a:off x="11114" y="2834"/>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8" name="Retângulo 37"/>
            <p:cNvSpPr/>
            <p:nvPr/>
          </p:nvSpPr>
          <p:spPr>
            <a:xfrm>
              <a:off x="10994" y="6802"/>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Forma livre 34"/>
            <p:cNvSpPr/>
            <p:nvPr/>
          </p:nvSpPr>
          <p:spPr>
            <a:xfrm>
              <a:off x="7521" y="4036"/>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2" name="Conector Reto 41"/>
            <p:cNvCxnSpPr/>
            <p:nvPr/>
          </p:nvCxnSpPr>
          <p:spPr>
            <a:xfrm>
              <a:off x="7366" y="6019"/>
              <a:ext cx="3975" cy="1"/>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43" name="Forma livre 42"/>
            <p:cNvSpPr/>
            <p:nvPr/>
          </p:nvSpPr>
          <p:spPr>
            <a:xfrm>
              <a:off x="7511" y="6763"/>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4" name="Forma livre 43"/>
            <p:cNvSpPr/>
            <p:nvPr/>
          </p:nvSpPr>
          <p:spPr>
            <a:xfrm>
              <a:off x="7511" y="5401"/>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7419" y="2761"/>
              <a:ext cx="3872" cy="2600"/>
            </a:xfrm>
            <a:custGeom>
              <a:avLst/>
              <a:gdLst>
                <a:gd name="connisteX0" fmla="*/ 0 w 2458910"/>
                <a:gd name="connsiteY0" fmla="*/ 848355 h 1647398"/>
                <a:gd name="connisteX1" fmla="*/ 171450 w 2458910"/>
                <a:gd name="connsiteY1" fmla="*/ 848355 h 1647398"/>
                <a:gd name="connisteX2" fmla="*/ 704850 w 2458910"/>
                <a:gd name="connsiteY2" fmla="*/ 686430 h 1647398"/>
                <a:gd name="connisteX3" fmla="*/ 1247775 w 2458910"/>
                <a:gd name="connsiteY3" fmla="*/ 334005 h 1647398"/>
                <a:gd name="connisteX4" fmla="*/ 1809750 w 2458910"/>
                <a:gd name="connsiteY4" fmla="*/ 95880 h 1647398"/>
                <a:gd name="connisteX5" fmla="*/ 2238375 w 2458910"/>
                <a:gd name="connsiteY5" fmla="*/ 29205 h 1647398"/>
                <a:gd name="connisteX6" fmla="*/ 2409825 w 2458910"/>
                <a:gd name="connsiteY6" fmla="*/ 38730 h 1647398"/>
                <a:gd name="connisteX7" fmla="*/ 2447925 w 2458910"/>
                <a:gd name="connsiteY7" fmla="*/ 48255 h 1647398"/>
                <a:gd name="connisteX8" fmla="*/ 2457450 w 2458910"/>
                <a:gd name="connsiteY8" fmla="*/ 562605 h 1647398"/>
                <a:gd name="connisteX9" fmla="*/ 2428875 w 2458910"/>
                <a:gd name="connsiteY9" fmla="*/ 791205 h 1647398"/>
                <a:gd name="connisteX10" fmla="*/ 2314575 w 2458910"/>
                <a:gd name="connsiteY10" fmla="*/ 772155 h 1647398"/>
                <a:gd name="connisteX11" fmla="*/ 1895475 w 2458910"/>
                <a:gd name="connsiteY11" fmla="*/ 800730 h 1647398"/>
                <a:gd name="connisteX12" fmla="*/ 1466850 w 2458910"/>
                <a:gd name="connsiteY12" fmla="*/ 934080 h 1647398"/>
                <a:gd name="connisteX13" fmla="*/ 1285875 w 2458910"/>
                <a:gd name="connsiteY13" fmla="*/ 1067430 h 1647398"/>
                <a:gd name="connisteX14" fmla="*/ 895350 w 2458910"/>
                <a:gd name="connsiteY14" fmla="*/ 1276980 h 1647398"/>
                <a:gd name="connisteX15" fmla="*/ 600075 w 2458910"/>
                <a:gd name="connsiteY15" fmla="*/ 1467480 h 1647398"/>
                <a:gd name="connisteX16" fmla="*/ 228600 w 2458910"/>
                <a:gd name="connsiteY16" fmla="*/ 1591305 h 1647398"/>
                <a:gd name="connisteX17" fmla="*/ 47625 w 2458910"/>
                <a:gd name="connsiteY17" fmla="*/ 1581780 h 1647398"/>
                <a:gd name="connisteX18" fmla="*/ 47625 w 2458910"/>
                <a:gd name="connsiteY18" fmla="*/ 1581780 h 1647398"/>
                <a:gd name="connisteX19" fmla="*/ 38100 w 2458910"/>
                <a:gd name="connsiteY19" fmla="*/ 838830 h 164739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Lst>
              <a:rect l="l" t="t" r="r" b="b"/>
              <a:pathLst>
                <a:path w="2458910" h="1647399">
                  <a:moveTo>
                    <a:pt x="0" y="848355"/>
                  </a:moveTo>
                  <a:cubicBezTo>
                    <a:pt x="23495" y="851530"/>
                    <a:pt x="30480" y="880740"/>
                    <a:pt x="171450" y="848355"/>
                  </a:cubicBezTo>
                  <a:cubicBezTo>
                    <a:pt x="312420" y="815970"/>
                    <a:pt x="489585" y="789300"/>
                    <a:pt x="704850" y="686430"/>
                  </a:cubicBezTo>
                  <a:cubicBezTo>
                    <a:pt x="920115" y="583560"/>
                    <a:pt x="1026795" y="452115"/>
                    <a:pt x="1247775" y="334005"/>
                  </a:cubicBezTo>
                  <a:cubicBezTo>
                    <a:pt x="1468755" y="215895"/>
                    <a:pt x="1611630" y="156840"/>
                    <a:pt x="1809750" y="95880"/>
                  </a:cubicBezTo>
                  <a:cubicBezTo>
                    <a:pt x="2007870" y="34920"/>
                    <a:pt x="2118360" y="40635"/>
                    <a:pt x="2238375" y="29205"/>
                  </a:cubicBezTo>
                  <a:cubicBezTo>
                    <a:pt x="2358390" y="17775"/>
                    <a:pt x="2367915" y="34920"/>
                    <a:pt x="2409825" y="38730"/>
                  </a:cubicBezTo>
                  <a:cubicBezTo>
                    <a:pt x="2451735" y="42540"/>
                    <a:pt x="2438400" y="-56520"/>
                    <a:pt x="2447925" y="48255"/>
                  </a:cubicBezTo>
                  <a:cubicBezTo>
                    <a:pt x="2457450" y="153030"/>
                    <a:pt x="2461260" y="414015"/>
                    <a:pt x="2457450" y="562605"/>
                  </a:cubicBezTo>
                  <a:cubicBezTo>
                    <a:pt x="2453640" y="711195"/>
                    <a:pt x="2457450" y="749295"/>
                    <a:pt x="2428875" y="791205"/>
                  </a:cubicBezTo>
                  <a:cubicBezTo>
                    <a:pt x="2400300" y="833115"/>
                    <a:pt x="2421255" y="770250"/>
                    <a:pt x="2314575" y="772155"/>
                  </a:cubicBezTo>
                  <a:cubicBezTo>
                    <a:pt x="2207895" y="774060"/>
                    <a:pt x="2065020" y="768345"/>
                    <a:pt x="1895475" y="800730"/>
                  </a:cubicBezTo>
                  <a:cubicBezTo>
                    <a:pt x="1725930" y="833115"/>
                    <a:pt x="1588770" y="880740"/>
                    <a:pt x="1466850" y="934080"/>
                  </a:cubicBezTo>
                  <a:cubicBezTo>
                    <a:pt x="1344930" y="987420"/>
                    <a:pt x="1400175" y="998850"/>
                    <a:pt x="1285875" y="1067430"/>
                  </a:cubicBezTo>
                  <a:cubicBezTo>
                    <a:pt x="1171575" y="1136010"/>
                    <a:pt x="1032510" y="1196970"/>
                    <a:pt x="895350" y="1276980"/>
                  </a:cubicBezTo>
                  <a:cubicBezTo>
                    <a:pt x="758190" y="1356990"/>
                    <a:pt x="733425" y="1404615"/>
                    <a:pt x="600075" y="1467480"/>
                  </a:cubicBezTo>
                  <a:cubicBezTo>
                    <a:pt x="466725" y="1530345"/>
                    <a:pt x="339090" y="1568445"/>
                    <a:pt x="228600" y="1591305"/>
                  </a:cubicBezTo>
                  <a:cubicBezTo>
                    <a:pt x="118110" y="1614165"/>
                    <a:pt x="83820" y="1583685"/>
                    <a:pt x="47625" y="1581780"/>
                  </a:cubicBezTo>
                  <a:cubicBezTo>
                    <a:pt x="11430" y="1579875"/>
                    <a:pt x="49530" y="1730370"/>
                    <a:pt x="47625" y="1581780"/>
                  </a:cubicBezTo>
                  <a:cubicBezTo>
                    <a:pt x="45720" y="1433190"/>
                    <a:pt x="40005" y="987420"/>
                    <a:pt x="38100" y="838830"/>
                  </a:cubicBezTo>
                </a:path>
              </a:pathLst>
            </a:custGeom>
            <a:pattFill prst="ltHorz">
              <a:fgClr>
                <a:srgbClr val="5B9BD5"/>
              </a:fgClr>
              <a:bgClr>
                <a:schemeClr val="bg1"/>
              </a:bgClr>
            </a:patt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a:off x="7366" y="6757"/>
              <a:ext cx="3872" cy="2600"/>
            </a:xfrm>
            <a:custGeom>
              <a:avLst/>
              <a:gdLst>
                <a:gd name="connisteX0" fmla="*/ 0 w 2458910"/>
                <a:gd name="connsiteY0" fmla="*/ 848355 h 1647398"/>
                <a:gd name="connisteX1" fmla="*/ 171450 w 2458910"/>
                <a:gd name="connsiteY1" fmla="*/ 848355 h 1647398"/>
                <a:gd name="connisteX2" fmla="*/ 704850 w 2458910"/>
                <a:gd name="connsiteY2" fmla="*/ 686430 h 1647398"/>
                <a:gd name="connisteX3" fmla="*/ 1247775 w 2458910"/>
                <a:gd name="connsiteY3" fmla="*/ 334005 h 1647398"/>
                <a:gd name="connisteX4" fmla="*/ 1809750 w 2458910"/>
                <a:gd name="connsiteY4" fmla="*/ 95880 h 1647398"/>
                <a:gd name="connisteX5" fmla="*/ 2238375 w 2458910"/>
                <a:gd name="connsiteY5" fmla="*/ 29205 h 1647398"/>
                <a:gd name="connisteX6" fmla="*/ 2409825 w 2458910"/>
                <a:gd name="connsiteY6" fmla="*/ 38730 h 1647398"/>
                <a:gd name="connisteX7" fmla="*/ 2447925 w 2458910"/>
                <a:gd name="connsiteY7" fmla="*/ 48255 h 1647398"/>
                <a:gd name="connisteX8" fmla="*/ 2457450 w 2458910"/>
                <a:gd name="connsiteY8" fmla="*/ 562605 h 1647398"/>
                <a:gd name="connisteX9" fmla="*/ 2428875 w 2458910"/>
                <a:gd name="connsiteY9" fmla="*/ 791205 h 1647398"/>
                <a:gd name="connisteX10" fmla="*/ 2314575 w 2458910"/>
                <a:gd name="connsiteY10" fmla="*/ 772155 h 1647398"/>
                <a:gd name="connisteX11" fmla="*/ 1895475 w 2458910"/>
                <a:gd name="connsiteY11" fmla="*/ 800730 h 1647398"/>
                <a:gd name="connisteX12" fmla="*/ 1466850 w 2458910"/>
                <a:gd name="connsiteY12" fmla="*/ 934080 h 1647398"/>
                <a:gd name="connisteX13" fmla="*/ 1285875 w 2458910"/>
                <a:gd name="connsiteY13" fmla="*/ 1067430 h 1647398"/>
                <a:gd name="connisteX14" fmla="*/ 895350 w 2458910"/>
                <a:gd name="connsiteY14" fmla="*/ 1276980 h 1647398"/>
                <a:gd name="connisteX15" fmla="*/ 600075 w 2458910"/>
                <a:gd name="connsiteY15" fmla="*/ 1467480 h 1647398"/>
                <a:gd name="connisteX16" fmla="*/ 228600 w 2458910"/>
                <a:gd name="connsiteY16" fmla="*/ 1591305 h 1647398"/>
                <a:gd name="connisteX17" fmla="*/ 47625 w 2458910"/>
                <a:gd name="connsiteY17" fmla="*/ 1581780 h 1647398"/>
                <a:gd name="connisteX18" fmla="*/ 47625 w 2458910"/>
                <a:gd name="connsiteY18" fmla="*/ 1581780 h 1647398"/>
                <a:gd name="connisteX19" fmla="*/ 38100 w 2458910"/>
                <a:gd name="connsiteY19" fmla="*/ 838830 h 164739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Lst>
              <a:rect l="l" t="t" r="r" b="b"/>
              <a:pathLst>
                <a:path w="2458910" h="1647399">
                  <a:moveTo>
                    <a:pt x="0" y="848355"/>
                  </a:moveTo>
                  <a:cubicBezTo>
                    <a:pt x="23495" y="851530"/>
                    <a:pt x="30480" y="880740"/>
                    <a:pt x="171450" y="848355"/>
                  </a:cubicBezTo>
                  <a:cubicBezTo>
                    <a:pt x="312420" y="815970"/>
                    <a:pt x="489585" y="789300"/>
                    <a:pt x="704850" y="686430"/>
                  </a:cubicBezTo>
                  <a:cubicBezTo>
                    <a:pt x="920115" y="583560"/>
                    <a:pt x="1026795" y="452115"/>
                    <a:pt x="1247775" y="334005"/>
                  </a:cubicBezTo>
                  <a:cubicBezTo>
                    <a:pt x="1468755" y="215895"/>
                    <a:pt x="1611630" y="156840"/>
                    <a:pt x="1809750" y="95880"/>
                  </a:cubicBezTo>
                  <a:cubicBezTo>
                    <a:pt x="2007870" y="34920"/>
                    <a:pt x="2118360" y="40635"/>
                    <a:pt x="2238375" y="29205"/>
                  </a:cubicBezTo>
                  <a:cubicBezTo>
                    <a:pt x="2358390" y="17775"/>
                    <a:pt x="2367915" y="34920"/>
                    <a:pt x="2409825" y="38730"/>
                  </a:cubicBezTo>
                  <a:cubicBezTo>
                    <a:pt x="2451735" y="42540"/>
                    <a:pt x="2438400" y="-56520"/>
                    <a:pt x="2447925" y="48255"/>
                  </a:cubicBezTo>
                  <a:cubicBezTo>
                    <a:pt x="2457450" y="153030"/>
                    <a:pt x="2461260" y="414015"/>
                    <a:pt x="2457450" y="562605"/>
                  </a:cubicBezTo>
                  <a:cubicBezTo>
                    <a:pt x="2453640" y="711195"/>
                    <a:pt x="2457450" y="749295"/>
                    <a:pt x="2428875" y="791205"/>
                  </a:cubicBezTo>
                  <a:cubicBezTo>
                    <a:pt x="2400300" y="833115"/>
                    <a:pt x="2421255" y="770250"/>
                    <a:pt x="2314575" y="772155"/>
                  </a:cubicBezTo>
                  <a:cubicBezTo>
                    <a:pt x="2207895" y="774060"/>
                    <a:pt x="2065020" y="768345"/>
                    <a:pt x="1895475" y="800730"/>
                  </a:cubicBezTo>
                  <a:cubicBezTo>
                    <a:pt x="1725930" y="833115"/>
                    <a:pt x="1588770" y="880740"/>
                    <a:pt x="1466850" y="934080"/>
                  </a:cubicBezTo>
                  <a:cubicBezTo>
                    <a:pt x="1344930" y="987420"/>
                    <a:pt x="1400175" y="998850"/>
                    <a:pt x="1285875" y="1067430"/>
                  </a:cubicBezTo>
                  <a:cubicBezTo>
                    <a:pt x="1171575" y="1136010"/>
                    <a:pt x="1032510" y="1196970"/>
                    <a:pt x="895350" y="1276980"/>
                  </a:cubicBezTo>
                  <a:cubicBezTo>
                    <a:pt x="758190" y="1356990"/>
                    <a:pt x="733425" y="1404615"/>
                    <a:pt x="600075" y="1467480"/>
                  </a:cubicBezTo>
                  <a:cubicBezTo>
                    <a:pt x="466725" y="1530345"/>
                    <a:pt x="339090" y="1568445"/>
                    <a:pt x="228600" y="1591305"/>
                  </a:cubicBezTo>
                  <a:cubicBezTo>
                    <a:pt x="118110" y="1614165"/>
                    <a:pt x="83820" y="1583685"/>
                    <a:pt x="47625" y="1581780"/>
                  </a:cubicBezTo>
                  <a:cubicBezTo>
                    <a:pt x="11430" y="1579875"/>
                    <a:pt x="49530" y="1730370"/>
                    <a:pt x="47625" y="1581780"/>
                  </a:cubicBezTo>
                  <a:cubicBezTo>
                    <a:pt x="45720" y="1433190"/>
                    <a:pt x="40005" y="987420"/>
                    <a:pt x="38100" y="838830"/>
                  </a:cubicBezTo>
                </a:path>
              </a:pathLst>
            </a:custGeom>
            <a:pattFill prst="ltHorz">
              <a:fgClr>
                <a:srgbClr val="5B9BD5"/>
              </a:fgClr>
              <a:bgClr>
                <a:schemeClr val="bg1"/>
              </a:bgClr>
            </a:patt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36" name="Caixa de Texto 35"/>
          <p:cNvSpPr txBox="1"/>
          <p:nvPr/>
        </p:nvSpPr>
        <p:spPr>
          <a:xfrm>
            <a:off x="7084695" y="5356225"/>
            <a:ext cx="1086485" cy="645160"/>
          </a:xfrm>
          <a:prstGeom prst="rect">
            <a:avLst/>
          </a:prstGeom>
          <a:solidFill>
            <a:schemeClr val="bg1"/>
          </a:solidFill>
        </p:spPr>
        <p:txBody>
          <a:bodyPr wrap="square" rtlCol="0">
            <a:spAutoFit/>
          </a:bodyPr>
          <a:lstStyle/>
          <a:p>
            <a:pPr algn="ctr"/>
            <a:r>
              <a:rPr lang="pt-BR" altLang="en-US"/>
              <a:t>lacunas difundem</a:t>
            </a:r>
            <a:endParaRPr lang="pt-BR" altLang="en-US"/>
          </a:p>
        </p:txBody>
      </p:sp>
      <p:sp>
        <p:nvSpPr>
          <p:cNvPr id="41" name="Caixa de Texto 40"/>
          <p:cNvSpPr txBox="1"/>
          <p:nvPr/>
        </p:nvSpPr>
        <p:spPr>
          <a:xfrm>
            <a:off x="4283075" y="3079750"/>
            <a:ext cx="1086485" cy="645160"/>
          </a:xfrm>
          <a:prstGeom prst="rect">
            <a:avLst/>
          </a:prstGeom>
          <a:solidFill>
            <a:schemeClr val="bg1"/>
          </a:solidFill>
        </p:spPr>
        <p:txBody>
          <a:bodyPr wrap="square" rtlCol="0">
            <a:spAutoFit/>
          </a:bodyPr>
          <a:lstStyle/>
          <a:p>
            <a:pPr algn="ctr"/>
            <a:r>
              <a:rPr lang="pt-BR" altLang="en-US"/>
              <a:t>elétrons difundem</a:t>
            </a:r>
            <a:endParaRPr lang="pt-BR" altLang="en-US"/>
          </a:p>
        </p:txBody>
      </p:sp>
      <p:cxnSp>
        <p:nvCxnSpPr>
          <p:cNvPr id="45" name="Conector Reto 44"/>
          <p:cNvCxnSpPr/>
          <p:nvPr/>
        </p:nvCxnSpPr>
        <p:spPr>
          <a:xfrm>
            <a:off x="5264785" y="2980690"/>
            <a:ext cx="0" cy="353758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7150735" y="2739390"/>
            <a:ext cx="0" cy="353758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2" name="Seta para a direita 21"/>
          <p:cNvSpPr/>
          <p:nvPr/>
        </p:nvSpPr>
        <p:spPr>
          <a:xfrm flipH="1">
            <a:off x="6598285" y="5603875"/>
            <a:ext cx="1088390" cy="177165"/>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7" name="Caixa de Texto 46"/>
          <p:cNvSpPr txBox="1"/>
          <p:nvPr/>
        </p:nvSpPr>
        <p:spPr>
          <a:xfrm>
            <a:off x="5214620" y="413639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48" name="Caixa de Texto 47"/>
          <p:cNvSpPr txBox="1"/>
          <p:nvPr/>
        </p:nvSpPr>
        <p:spPr>
          <a:xfrm>
            <a:off x="5609590" y="479933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1" name="Caixa de Texto 50"/>
          <p:cNvSpPr txBox="1"/>
          <p:nvPr/>
        </p:nvSpPr>
        <p:spPr>
          <a:xfrm>
            <a:off x="5289550" y="479933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3" name="Caixa de Texto 52"/>
          <p:cNvSpPr txBox="1"/>
          <p:nvPr/>
        </p:nvSpPr>
        <p:spPr>
          <a:xfrm>
            <a:off x="5718175" y="459676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6" name="Caixa de Texto 55"/>
          <p:cNvSpPr txBox="1"/>
          <p:nvPr/>
        </p:nvSpPr>
        <p:spPr>
          <a:xfrm>
            <a:off x="5241925" y="514350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7" name="Caixa de Texto 56"/>
          <p:cNvSpPr txBox="1"/>
          <p:nvPr/>
        </p:nvSpPr>
        <p:spPr>
          <a:xfrm>
            <a:off x="5741035" y="394208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8" name="Caixa de Texto 57"/>
          <p:cNvSpPr txBox="1"/>
          <p:nvPr/>
        </p:nvSpPr>
        <p:spPr>
          <a:xfrm>
            <a:off x="5495925" y="413639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9" name="Caixa de Texto 58"/>
          <p:cNvSpPr txBox="1"/>
          <p:nvPr/>
        </p:nvSpPr>
        <p:spPr>
          <a:xfrm>
            <a:off x="5522595" y="505714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0" name="Caixa de Texto 59"/>
          <p:cNvSpPr txBox="1"/>
          <p:nvPr/>
        </p:nvSpPr>
        <p:spPr>
          <a:xfrm>
            <a:off x="6217285" y="373761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5" name="Caixa de Texto 64"/>
          <p:cNvSpPr txBox="1"/>
          <p:nvPr/>
        </p:nvSpPr>
        <p:spPr>
          <a:xfrm>
            <a:off x="6674485" y="388937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6" name="Caixa de Texto 65"/>
          <p:cNvSpPr txBox="1"/>
          <p:nvPr/>
        </p:nvSpPr>
        <p:spPr>
          <a:xfrm>
            <a:off x="6693535" y="348170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7" name="Caixa de Texto 66"/>
          <p:cNvSpPr txBox="1"/>
          <p:nvPr/>
        </p:nvSpPr>
        <p:spPr>
          <a:xfrm>
            <a:off x="6674485" y="445198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8" name="Caixa de Texto 67"/>
          <p:cNvSpPr txBox="1"/>
          <p:nvPr/>
        </p:nvSpPr>
        <p:spPr>
          <a:xfrm>
            <a:off x="6217285" y="447421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9" name="Caixa de Texto 68"/>
          <p:cNvSpPr txBox="1"/>
          <p:nvPr/>
        </p:nvSpPr>
        <p:spPr>
          <a:xfrm>
            <a:off x="6122035" y="468312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0" name="Caixa de Texto 69"/>
          <p:cNvSpPr txBox="1"/>
          <p:nvPr/>
        </p:nvSpPr>
        <p:spPr>
          <a:xfrm>
            <a:off x="6475095" y="369697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1" name="Caixa de Texto 70"/>
          <p:cNvSpPr txBox="1"/>
          <p:nvPr/>
        </p:nvSpPr>
        <p:spPr>
          <a:xfrm>
            <a:off x="5998845" y="386461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2" name="Caixa de Texto 71"/>
          <p:cNvSpPr txBox="1"/>
          <p:nvPr/>
        </p:nvSpPr>
        <p:spPr>
          <a:xfrm>
            <a:off x="6384925" y="434975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39" name="Seta para a direita 38"/>
          <p:cNvSpPr/>
          <p:nvPr/>
        </p:nvSpPr>
        <p:spPr>
          <a:xfrm>
            <a:off x="4916170" y="2440305"/>
            <a:ext cx="2435225" cy="120650"/>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0" name="Caixa de Texto 39"/>
          <p:cNvSpPr txBox="1"/>
          <p:nvPr/>
        </p:nvSpPr>
        <p:spPr>
          <a:xfrm>
            <a:off x="5588635" y="2164715"/>
            <a:ext cx="1086485" cy="645160"/>
          </a:xfrm>
          <a:prstGeom prst="rect">
            <a:avLst/>
          </a:prstGeom>
          <a:noFill/>
        </p:spPr>
        <p:txBody>
          <a:bodyPr wrap="square" rtlCol="0">
            <a:spAutoFit/>
          </a:bodyPr>
          <a:lstStyle/>
          <a:p>
            <a:pPr algn="ctr"/>
            <a:r>
              <a:rPr lang="pt-BR" altLang="en-US"/>
              <a:t>Campo elétrico</a:t>
            </a:r>
            <a:endParaRPr lang="pt-BR" altLang="en-US"/>
          </a:p>
        </p:txBody>
      </p:sp>
      <p:sp>
        <p:nvSpPr>
          <p:cNvPr id="55" name="Caixa de Texto 54"/>
          <p:cNvSpPr txBox="1"/>
          <p:nvPr/>
        </p:nvSpPr>
        <p:spPr>
          <a:xfrm>
            <a:off x="6488430" y="2809875"/>
            <a:ext cx="1301750" cy="645160"/>
          </a:xfrm>
          <a:prstGeom prst="rect">
            <a:avLst/>
          </a:prstGeom>
          <a:solidFill>
            <a:schemeClr val="bg1"/>
          </a:solidFill>
        </p:spPr>
        <p:txBody>
          <a:bodyPr wrap="square" rtlCol="0">
            <a:spAutoFit/>
          </a:bodyPr>
          <a:lstStyle/>
          <a:p>
            <a:pPr algn="ctr"/>
            <a:r>
              <a:rPr lang="pt-BR" altLang="en-US"/>
              <a:t>arrasto de elétrons </a:t>
            </a:r>
            <a:endParaRPr lang="pt-BR" altLang="en-US"/>
          </a:p>
        </p:txBody>
      </p:sp>
      <p:sp>
        <p:nvSpPr>
          <p:cNvPr id="61" name="Caixa de Texto 60"/>
          <p:cNvSpPr txBox="1"/>
          <p:nvPr/>
        </p:nvSpPr>
        <p:spPr>
          <a:xfrm>
            <a:off x="4629150" y="5603875"/>
            <a:ext cx="1369695" cy="645160"/>
          </a:xfrm>
          <a:prstGeom prst="rect">
            <a:avLst/>
          </a:prstGeom>
          <a:solidFill>
            <a:schemeClr val="bg1"/>
          </a:solidFill>
        </p:spPr>
        <p:txBody>
          <a:bodyPr wrap="square" rtlCol="0">
            <a:spAutoFit/>
          </a:bodyPr>
          <a:lstStyle/>
          <a:p>
            <a:pPr algn="ctr"/>
            <a:r>
              <a:rPr lang="pt-BR" altLang="en-US"/>
              <a:t>arrasto de lacunas </a:t>
            </a:r>
            <a:endParaRPr lang="pt-BR" altLang="en-US"/>
          </a:p>
        </p:txBody>
      </p:sp>
      <p:sp>
        <p:nvSpPr>
          <p:cNvPr id="52" name="Seta para a direita 51"/>
          <p:cNvSpPr/>
          <p:nvPr/>
        </p:nvSpPr>
        <p:spPr>
          <a:xfrm flipH="1">
            <a:off x="6537325" y="3066415"/>
            <a:ext cx="1088390" cy="177165"/>
          </a:xfrm>
          <a:prstGeom prst="rightArrow">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4" name="Seta para a direita 53"/>
          <p:cNvSpPr/>
          <p:nvPr/>
        </p:nvSpPr>
        <p:spPr>
          <a:xfrm>
            <a:off x="4836795" y="5838190"/>
            <a:ext cx="1088390" cy="177165"/>
          </a:xfrm>
          <a:prstGeom prst="rightArrow">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1" name="Seta para a direita 20"/>
          <p:cNvSpPr/>
          <p:nvPr/>
        </p:nvSpPr>
        <p:spPr>
          <a:xfrm>
            <a:off x="4720590" y="3335020"/>
            <a:ext cx="1088390" cy="177165"/>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4" name="Forma livre 63"/>
          <p:cNvSpPr/>
          <p:nvPr/>
        </p:nvSpPr>
        <p:spPr>
          <a:xfrm>
            <a:off x="6625590" y="6222365"/>
            <a:ext cx="1143000" cy="300355"/>
          </a:xfrm>
          <a:custGeom>
            <a:avLst/>
            <a:gdLst>
              <a:gd name="connisteX0" fmla="*/ 0 w 1143000"/>
              <a:gd name="connsiteY0" fmla="*/ 135890 h 300412"/>
              <a:gd name="connisteX1" fmla="*/ 516890 w 1143000"/>
              <a:gd name="connsiteY1" fmla="*/ 299085 h 300412"/>
              <a:gd name="connisteX2" fmla="*/ 843280 w 1143000"/>
              <a:gd name="connsiteY2" fmla="*/ 53975 h 300412"/>
              <a:gd name="connisteX3" fmla="*/ 1143000 w 1143000"/>
              <a:gd name="connsiteY3" fmla="*/ 0 h 300412"/>
            </a:gdLst>
            <a:ahLst/>
            <a:cxnLst>
              <a:cxn ang="0">
                <a:pos x="connisteX0" y="connsiteY0"/>
              </a:cxn>
              <a:cxn ang="0">
                <a:pos x="connisteX1" y="connsiteY1"/>
              </a:cxn>
              <a:cxn ang="0">
                <a:pos x="connisteX2" y="connsiteY2"/>
              </a:cxn>
              <a:cxn ang="0">
                <a:pos x="connisteX3" y="connsiteY3"/>
              </a:cxn>
            </a:cxnLst>
            <a:rect l="l" t="t" r="r" b="b"/>
            <a:pathLst>
              <a:path w="1143000" h="300412">
                <a:moveTo>
                  <a:pt x="0" y="135890"/>
                </a:moveTo>
                <a:cubicBezTo>
                  <a:pt x="97155" y="173355"/>
                  <a:pt x="347980" y="315595"/>
                  <a:pt x="516890" y="299085"/>
                </a:cubicBezTo>
                <a:cubicBezTo>
                  <a:pt x="685800" y="282575"/>
                  <a:pt x="718185" y="113665"/>
                  <a:pt x="843280" y="53975"/>
                </a:cubicBezTo>
                <a:cubicBezTo>
                  <a:pt x="968375" y="-5715"/>
                  <a:pt x="1089660" y="5715"/>
                  <a:pt x="1143000"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3" name="Caixa de Texto 72"/>
          <p:cNvSpPr txBox="1"/>
          <p:nvPr/>
        </p:nvSpPr>
        <p:spPr>
          <a:xfrm>
            <a:off x="7955280" y="6001385"/>
            <a:ext cx="1149350" cy="645160"/>
          </a:xfrm>
          <a:prstGeom prst="rect">
            <a:avLst/>
          </a:prstGeom>
          <a:noFill/>
        </p:spPr>
        <p:txBody>
          <a:bodyPr wrap="square" rtlCol="0">
            <a:spAutoFit/>
          </a:bodyPr>
          <a:lstStyle/>
          <a:p>
            <a:r>
              <a:rPr lang="pt-BR" altLang="en-US"/>
              <a:t>região de depleção</a:t>
            </a:r>
            <a:endParaRPr lang="pt-BR" altLang="en-US"/>
          </a:p>
        </p:txBody>
      </p:sp>
      <p:sp>
        <p:nvSpPr>
          <p:cNvPr id="74" name="Caixa de Texto 73"/>
          <p:cNvSpPr txBox="1"/>
          <p:nvPr/>
        </p:nvSpPr>
        <p:spPr>
          <a:xfrm>
            <a:off x="8559800" y="2335530"/>
            <a:ext cx="932815" cy="645160"/>
          </a:xfrm>
          <a:prstGeom prst="rect">
            <a:avLst/>
          </a:prstGeom>
          <a:noFill/>
        </p:spPr>
        <p:txBody>
          <a:bodyPr wrap="square" rtlCol="0">
            <a:spAutoFit/>
          </a:bodyPr>
          <a:lstStyle/>
          <a:p>
            <a:r>
              <a:rPr lang="pt-BR" altLang="en-US"/>
              <a:t>região neutra</a:t>
            </a:r>
            <a:endParaRPr lang="pt-BR" altLang="en-US"/>
          </a:p>
        </p:txBody>
      </p:sp>
      <p:sp>
        <p:nvSpPr>
          <p:cNvPr id="75" name="Caixa de Texto 74"/>
          <p:cNvSpPr txBox="1"/>
          <p:nvPr/>
        </p:nvSpPr>
        <p:spPr>
          <a:xfrm>
            <a:off x="2659380" y="2980690"/>
            <a:ext cx="932815" cy="645160"/>
          </a:xfrm>
          <a:prstGeom prst="rect">
            <a:avLst/>
          </a:prstGeom>
          <a:noFill/>
        </p:spPr>
        <p:txBody>
          <a:bodyPr wrap="square" rtlCol="0">
            <a:spAutoFit/>
          </a:bodyPr>
          <a:lstStyle/>
          <a:p>
            <a:r>
              <a:rPr lang="pt-BR" altLang="en-US"/>
              <a:t>região neutra</a:t>
            </a:r>
            <a:endParaRPr lang="pt-BR" altLang="en-US"/>
          </a:p>
        </p:txBody>
      </p:sp>
    </p:spTree>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568960" y="648335"/>
            <a:ext cx="11040745" cy="5246370"/>
          </a:xfrm>
          <a:prstGeom prst="rect">
            <a:avLst/>
          </a:prstGeom>
          <a:noFill/>
        </p:spPr>
        <p:txBody>
          <a:bodyPr wrap="square" rtlCol="0">
            <a:spAutoFit/>
          </a:bodyPr>
          <a:lstStyle/>
          <a:p>
            <a:pPr marL="342900" indent="-342900" algn="l">
              <a:buFont typeface="Arial" panose="020B0604020202020204" pitchFamily="34" charset="0"/>
              <a:buChar char="•"/>
            </a:pPr>
            <a:r>
              <a:rPr lang="pt-BR" sz="2800" b="1" dirty="0" smtClean="0">
                <a:solidFill>
                  <a:schemeClr val="tx1"/>
                </a:solidFill>
                <a:latin typeface="Comic Sans MS" panose="030F0702030302020204" pitchFamily="66" charset="0"/>
              </a:rPr>
              <a:t>As correntes de difusão e de arrasto se equilibram e a corrente total será </a:t>
            </a:r>
            <a:endParaRPr lang="pt-BR" sz="2800" b="1" dirty="0" smtClean="0">
              <a:solidFill>
                <a:schemeClr val="tx1"/>
              </a:solidFill>
              <a:latin typeface="Comic Sans MS" panose="030F0702030302020204" pitchFamily="66" charset="0"/>
            </a:endParaRPr>
          </a:p>
          <a:p>
            <a:pPr indent="0" algn="ctr">
              <a:spcBef>
                <a:spcPts val="600"/>
              </a:spcBef>
              <a:spcAft>
                <a:spcPts val="1200"/>
              </a:spcAft>
              <a:buFont typeface="Arial" panose="020B0604020202020204" pitchFamily="34" charset="0"/>
              <a:buNone/>
            </a:pPr>
            <a:r>
              <a:rPr lang="pt-BR" sz="3200" b="1" i="1" dirty="0" smtClean="0">
                <a:solidFill>
                  <a:schemeClr val="tx1"/>
                </a:solidFill>
                <a:latin typeface="Cambria" panose="02040503050406030204" charset="0"/>
                <a:cs typeface="Cambria" panose="02040503050406030204" charset="0"/>
              </a:rPr>
              <a:t>J</a:t>
            </a:r>
            <a:r>
              <a:rPr lang="pt-BR" sz="3200" b="1" i="1" baseline="-25000" dirty="0" smtClean="0">
                <a:solidFill>
                  <a:schemeClr val="tx1"/>
                </a:solidFill>
                <a:latin typeface="Cambria" panose="02040503050406030204" charset="0"/>
                <a:cs typeface="Cambria" panose="02040503050406030204" charset="0"/>
              </a:rPr>
              <a:t>Dp</a:t>
            </a:r>
            <a:r>
              <a:rPr lang="pt-BR" sz="3200" b="1" i="1" dirty="0" smtClean="0">
                <a:solidFill>
                  <a:schemeClr val="tx1"/>
                </a:solidFill>
                <a:latin typeface="Cambria" panose="02040503050406030204" charset="0"/>
                <a:cs typeface="Cambria" panose="02040503050406030204" charset="0"/>
              </a:rPr>
              <a:t>+J</a:t>
            </a:r>
            <a:r>
              <a:rPr lang="pt-BR" sz="3200" b="1" i="1" baseline="-25000" dirty="0" smtClean="0">
                <a:solidFill>
                  <a:schemeClr val="tx1"/>
                </a:solidFill>
                <a:latin typeface="Cambria" panose="02040503050406030204" charset="0"/>
                <a:cs typeface="Cambria" panose="02040503050406030204" charset="0"/>
              </a:rPr>
              <a:t>Dn</a:t>
            </a:r>
            <a:r>
              <a:rPr lang="pt-BR" sz="3200" b="1" i="1" dirty="0" smtClean="0">
                <a:solidFill>
                  <a:schemeClr val="tx1"/>
                </a:solidFill>
                <a:latin typeface="Cambria" panose="02040503050406030204" charset="0"/>
                <a:cs typeface="Cambria" panose="02040503050406030204" charset="0"/>
              </a:rPr>
              <a:t>+</a:t>
            </a:r>
            <a:r>
              <a:rPr lang="pt-BR" sz="3200" b="1" i="1" dirty="0" smtClean="0">
                <a:latin typeface="Cambria" panose="02040503050406030204" charset="0"/>
                <a:cs typeface="Cambria" panose="02040503050406030204" charset="0"/>
                <a:sym typeface="+mn-ea"/>
              </a:rPr>
              <a:t>J</a:t>
            </a:r>
            <a:r>
              <a:rPr lang="pt-BR" sz="3200" b="1" i="1" baseline="-25000" dirty="0" smtClean="0">
                <a:latin typeface="Cambria" panose="02040503050406030204" charset="0"/>
                <a:cs typeface="Cambria" panose="02040503050406030204" charset="0"/>
                <a:sym typeface="+mn-ea"/>
              </a:rPr>
              <a:t>Ap</a:t>
            </a:r>
            <a:r>
              <a:rPr lang="pt-BR" sz="3200" b="1" i="1" dirty="0" smtClean="0">
                <a:latin typeface="Cambria" panose="02040503050406030204" charset="0"/>
                <a:cs typeface="Cambria" panose="02040503050406030204" charset="0"/>
                <a:sym typeface="+mn-ea"/>
              </a:rPr>
              <a:t>+J</a:t>
            </a:r>
            <a:r>
              <a:rPr lang="pt-BR" sz="3200" b="1" i="1" baseline="-25000" dirty="0" smtClean="0">
                <a:latin typeface="Cambria" panose="02040503050406030204" charset="0"/>
                <a:cs typeface="Cambria" panose="02040503050406030204" charset="0"/>
                <a:sym typeface="+mn-ea"/>
              </a:rPr>
              <a:t>An</a:t>
            </a:r>
            <a:r>
              <a:rPr lang="pt-BR" sz="3200" b="1" i="1" dirty="0" smtClean="0">
                <a:solidFill>
                  <a:schemeClr val="tx1"/>
                </a:solidFill>
                <a:latin typeface="Cambria" panose="02040503050406030204" charset="0"/>
                <a:cs typeface="Cambria" panose="02040503050406030204" charset="0"/>
              </a:rPr>
              <a:t> = 0 </a:t>
            </a:r>
            <a:endParaRPr lang="pt-BR" sz="3200" b="1" i="1" dirty="0" smtClean="0">
              <a:solidFill>
                <a:schemeClr val="tx1"/>
              </a:solidFill>
              <a:latin typeface="Cambria" panose="02040503050406030204" charset="0"/>
              <a:cs typeface="Cambria" panose="02040503050406030204" charset="0"/>
            </a:endParaRPr>
          </a:p>
          <a:p>
            <a:pPr marL="342900" indent="-342900" algn="just">
              <a:buFont typeface="Arial" panose="020B0604020202020204" pitchFamily="34" charset="0"/>
              <a:buChar char="•"/>
            </a:pPr>
            <a:r>
              <a:rPr lang="pt-BR" sz="2800" b="1" dirty="0" smtClean="0">
                <a:solidFill>
                  <a:schemeClr val="tx1"/>
                </a:solidFill>
                <a:latin typeface="Comic Sans MS" panose="030F0702030302020204" pitchFamily="66" charset="0"/>
              </a:rPr>
              <a:t>em torno da junção metalúrgica, surge uma região depletada de portadores (região de depleção)</a:t>
            </a:r>
            <a:endParaRPr lang="pt-BR" sz="2800" b="1" dirty="0" smtClean="0">
              <a:solidFill>
                <a:schemeClr val="tx1"/>
              </a:solidFill>
              <a:latin typeface="Comic Sans MS" panose="030F0702030302020204" pitchFamily="66" charset="0"/>
            </a:endParaRPr>
          </a:p>
          <a:p>
            <a:pPr marL="342900" indent="-342900" algn="just">
              <a:buFont typeface="Arial" panose="020B0604020202020204" pitchFamily="34" charset="0"/>
              <a:buChar char="•"/>
            </a:pPr>
            <a:r>
              <a:rPr lang="pt-BR" sz="2800" b="1" dirty="0" smtClean="0">
                <a:solidFill>
                  <a:schemeClr val="tx1"/>
                </a:solidFill>
                <a:latin typeface="Comic Sans MS" panose="030F0702030302020204" pitchFamily="66" charset="0"/>
              </a:rPr>
              <a:t>na região de depleção, o campo elétrico é diferente de zero</a:t>
            </a:r>
            <a:endParaRPr lang="pt-BR" sz="2800" b="1" dirty="0" smtClean="0">
              <a:solidFill>
                <a:schemeClr val="tx1"/>
              </a:solidFill>
              <a:latin typeface="Comic Sans MS" panose="030F0702030302020204" pitchFamily="66" charset="0"/>
            </a:endParaRPr>
          </a:p>
          <a:p>
            <a:pPr marL="342900" indent="-342900" algn="just">
              <a:buFont typeface="Arial" panose="020B0604020202020204" pitchFamily="34" charset="0"/>
              <a:buChar char="•"/>
            </a:pPr>
            <a:r>
              <a:rPr lang="pt-BR" sz="2800" b="1" dirty="0" smtClean="0">
                <a:solidFill>
                  <a:schemeClr val="tx1"/>
                </a:solidFill>
                <a:latin typeface="Comic Sans MS" panose="030F0702030302020204" pitchFamily="66" charset="0"/>
              </a:rPr>
              <a:t>fora da região de depleção, o campo elétrico é próximo de zero. Observe que onde há campo elétrico, há variação na energia do elétron</a:t>
            </a:r>
            <a:endParaRPr lang="pt-BR" sz="2800" b="1" dirty="0" smtClean="0">
              <a:solidFill>
                <a:schemeClr val="tx1"/>
              </a:solidFill>
              <a:latin typeface="Comic Sans MS" panose="030F0702030302020204" pitchFamily="66" charset="0"/>
            </a:endParaRPr>
          </a:p>
          <a:p>
            <a:pPr marL="342900" indent="-342900" algn="just">
              <a:buFont typeface="Arial" panose="020B0604020202020204" pitchFamily="34" charset="0"/>
              <a:buChar char="•"/>
            </a:pPr>
            <a:endParaRPr lang="pt-BR" sz="2800" b="1" dirty="0" smtClean="0">
              <a:solidFill>
                <a:schemeClr val="tx1"/>
              </a:solidFill>
              <a:latin typeface="Comic Sans MS" panose="030F0702030302020204" pitchFamily="66" charset="0"/>
            </a:endParaRPr>
          </a:p>
          <a:p>
            <a:pPr indent="0" algn="ctr">
              <a:buNone/>
            </a:pPr>
            <a:r>
              <a:rPr lang="pt-BR" sz="3600" b="1" dirty="0" smtClean="0">
                <a:solidFill>
                  <a:srgbClr val="C00000"/>
                </a:solidFill>
                <a:latin typeface="Comic Sans MS" panose="030F0702030302020204" pitchFamily="66" charset="0"/>
              </a:rPr>
              <a:t>Cargas no diodo</a:t>
            </a:r>
            <a:r>
              <a:rPr lang="pt-BR" sz="3200" b="1" dirty="0" smtClean="0">
                <a:solidFill>
                  <a:srgbClr val="C00000"/>
                </a:solidFill>
                <a:latin typeface="Comic Sans MS" panose="030F0702030302020204" pitchFamily="66" charset="0"/>
              </a:rPr>
              <a:t> </a:t>
            </a:r>
            <a:endParaRPr lang="pt-BR" sz="3200" b="1" dirty="0" smtClean="0">
              <a:solidFill>
                <a:srgbClr val="C0000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Forma livre 91"/>
          <p:cNvSpPr/>
          <p:nvPr/>
        </p:nvSpPr>
        <p:spPr>
          <a:xfrm>
            <a:off x="5085715" y="335915"/>
            <a:ext cx="1210310" cy="1136015"/>
          </a:xfrm>
          <a:custGeom>
            <a:avLst/>
            <a:gdLst>
              <a:gd name="connisteX0" fmla="*/ 1647 w 1210619"/>
              <a:gd name="connsiteY0" fmla="*/ 1091141 h 1136320"/>
              <a:gd name="connisteX1" fmla="*/ 151507 w 1210619"/>
              <a:gd name="connsiteY1" fmla="*/ 1023196 h 1136320"/>
              <a:gd name="connisteX2" fmla="*/ 274062 w 1210619"/>
              <a:gd name="connsiteY2" fmla="*/ 614891 h 1136320"/>
              <a:gd name="connisteX3" fmla="*/ 409952 w 1210619"/>
              <a:gd name="connsiteY3" fmla="*/ 179281 h 1136320"/>
              <a:gd name="connisteX4" fmla="*/ 600452 w 1210619"/>
              <a:gd name="connsiteY4" fmla="*/ 70696 h 1136320"/>
              <a:gd name="connisteX5" fmla="*/ 872867 w 1210619"/>
              <a:gd name="connsiteY5" fmla="*/ 56726 h 1136320"/>
              <a:gd name="connisteX6" fmla="*/ 1131312 w 1210619"/>
              <a:gd name="connsiteY6" fmla="*/ 56726 h 1136320"/>
              <a:gd name="connisteX7" fmla="*/ 1131312 w 1210619"/>
              <a:gd name="connsiteY7" fmla="*/ 56726 h 1136320"/>
              <a:gd name="connisteX8" fmla="*/ 1144647 w 1210619"/>
              <a:gd name="connsiteY8" fmla="*/ 696171 h 1136320"/>
              <a:gd name="connisteX9" fmla="*/ 1131312 w 1210619"/>
              <a:gd name="connsiteY9" fmla="*/ 1104476 h 1136320"/>
              <a:gd name="connisteX10" fmla="*/ 1131312 w 1210619"/>
              <a:gd name="connsiteY10" fmla="*/ 1091141 h 1136320"/>
              <a:gd name="connisteX11" fmla="*/ 233422 w 1210619"/>
              <a:gd name="connsiteY11" fmla="*/ 1104476 h 1136320"/>
              <a:gd name="connisteX12" fmla="*/ 1647 w 1210619"/>
              <a:gd name="connsiteY12" fmla="*/ 1091141 h 113632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Lst>
            <a:rect l="l" t="t" r="r" b="b"/>
            <a:pathLst>
              <a:path w="1210619" h="1136321">
                <a:moveTo>
                  <a:pt x="1647" y="1091142"/>
                </a:moveTo>
                <a:cubicBezTo>
                  <a:pt x="-14863" y="1074632"/>
                  <a:pt x="96897" y="1118447"/>
                  <a:pt x="151507" y="1023197"/>
                </a:cubicBezTo>
                <a:cubicBezTo>
                  <a:pt x="206117" y="927947"/>
                  <a:pt x="222627" y="783802"/>
                  <a:pt x="274062" y="614892"/>
                </a:cubicBezTo>
                <a:cubicBezTo>
                  <a:pt x="325497" y="445982"/>
                  <a:pt x="344547" y="287867"/>
                  <a:pt x="409952" y="179282"/>
                </a:cubicBezTo>
                <a:cubicBezTo>
                  <a:pt x="475357" y="70697"/>
                  <a:pt x="507742" y="95462"/>
                  <a:pt x="600452" y="70697"/>
                </a:cubicBezTo>
                <a:cubicBezTo>
                  <a:pt x="693162" y="45932"/>
                  <a:pt x="766822" y="59267"/>
                  <a:pt x="872867" y="56727"/>
                </a:cubicBezTo>
                <a:cubicBezTo>
                  <a:pt x="978912" y="54187"/>
                  <a:pt x="1079877" y="56727"/>
                  <a:pt x="1131312" y="56727"/>
                </a:cubicBezTo>
                <a:cubicBezTo>
                  <a:pt x="1182747" y="56727"/>
                  <a:pt x="1128772" y="-70908"/>
                  <a:pt x="1131312" y="56727"/>
                </a:cubicBezTo>
                <a:cubicBezTo>
                  <a:pt x="1133852" y="184362"/>
                  <a:pt x="1144647" y="486622"/>
                  <a:pt x="1144647" y="696172"/>
                </a:cubicBezTo>
                <a:cubicBezTo>
                  <a:pt x="1144647" y="905722"/>
                  <a:pt x="1133852" y="1025737"/>
                  <a:pt x="1131312" y="1104477"/>
                </a:cubicBezTo>
                <a:cubicBezTo>
                  <a:pt x="1128772" y="1183217"/>
                  <a:pt x="1311017" y="1091142"/>
                  <a:pt x="1131312" y="1091142"/>
                </a:cubicBezTo>
                <a:cubicBezTo>
                  <a:pt x="951607" y="1091142"/>
                  <a:pt x="459482" y="1104477"/>
                  <a:pt x="233422" y="1104477"/>
                </a:cubicBezTo>
                <a:cubicBezTo>
                  <a:pt x="7362" y="1104477"/>
                  <a:pt x="18157" y="1107652"/>
                  <a:pt x="1647" y="1091142"/>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3" name="Retângulo arredondado 62"/>
          <p:cNvSpPr/>
          <p:nvPr/>
        </p:nvSpPr>
        <p:spPr>
          <a:xfrm>
            <a:off x="5259705" y="2809875"/>
            <a:ext cx="1891030" cy="3701415"/>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20" name="Grupo 19"/>
          <p:cNvGrpSpPr/>
          <p:nvPr/>
        </p:nvGrpSpPr>
        <p:grpSpPr>
          <a:xfrm>
            <a:off x="2116757" y="2863215"/>
            <a:ext cx="8408799" cy="3413760"/>
            <a:chOff x="1369" y="2761"/>
            <a:chExt cx="16279" cy="6596"/>
          </a:xfrm>
        </p:grpSpPr>
        <p:cxnSp>
          <p:nvCxnSpPr>
            <p:cNvPr id="5" name="Conector Reto 4"/>
            <p:cNvCxnSpPr/>
            <p:nvPr/>
          </p:nvCxnSpPr>
          <p:spPr>
            <a:xfrm flipV="1">
              <a:off x="2301" y="5291"/>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2181" y="8036"/>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301" y="6656"/>
              <a:ext cx="534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1369" y="4862"/>
              <a:ext cx="1051" cy="771"/>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2181" y="7391"/>
              <a:ext cx="971" cy="771"/>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2301" y="6019"/>
              <a:ext cx="852" cy="771"/>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4851" y="5385"/>
              <a:ext cx="0" cy="2606"/>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4851" y="6845"/>
              <a:ext cx="885" cy="890"/>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2181" y="6019"/>
              <a:ext cx="534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2301" y="5340"/>
              <a:ext cx="960" cy="771"/>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6621" y="6049"/>
              <a:ext cx="0" cy="600"/>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5606" y="5897"/>
              <a:ext cx="1594" cy="771"/>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8" name="Retângulo 7"/>
            <p:cNvSpPr/>
            <p:nvPr/>
          </p:nvSpPr>
          <p:spPr>
            <a:xfrm>
              <a:off x="2301" y="4081"/>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Retângulo 11"/>
            <p:cNvSpPr/>
            <p:nvPr/>
          </p:nvSpPr>
          <p:spPr>
            <a:xfrm>
              <a:off x="2199" y="8057"/>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3153" y="4155"/>
              <a:ext cx="3636" cy="1247"/>
            </a:xfrm>
            <a:prstGeom prst="rect">
              <a:avLst/>
            </a:prstGeom>
            <a:noFill/>
          </p:spPr>
          <p:txBody>
            <a:bodyPr wrap="square" rtlCol="0">
              <a:spAutoFit/>
            </a:bodyPr>
            <a:lstStyle/>
            <a:p>
              <a:r>
                <a:rPr lang="pt-BR" altLang="en-US"/>
                <a:t>camada de condução</a:t>
              </a:r>
              <a:endParaRPr lang="pt-BR" altLang="en-US"/>
            </a:p>
          </p:txBody>
        </p:sp>
        <p:sp>
          <p:nvSpPr>
            <p:cNvPr id="23" name="Caixa de Texto 22"/>
            <p:cNvSpPr txBox="1"/>
            <p:nvPr/>
          </p:nvSpPr>
          <p:spPr>
            <a:xfrm>
              <a:off x="2200" y="8110"/>
              <a:ext cx="2486" cy="1247"/>
            </a:xfrm>
            <a:prstGeom prst="rect">
              <a:avLst/>
            </a:prstGeom>
            <a:noFill/>
          </p:spPr>
          <p:txBody>
            <a:bodyPr wrap="square" rtlCol="0">
              <a:spAutoFit/>
            </a:bodyPr>
            <a:lstStyle/>
            <a:p>
              <a:r>
                <a:rPr lang="pt-BR" altLang="en-US"/>
                <a:t>camada de valência</a:t>
              </a:r>
              <a:endParaRPr lang="pt-BR" altLang="en-US"/>
            </a:p>
          </p:txBody>
        </p:sp>
        <p:cxnSp>
          <p:nvCxnSpPr>
            <p:cNvPr id="21" name="Conector Reto 20"/>
            <p:cNvCxnSpPr/>
            <p:nvPr/>
          </p:nvCxnSpPr>
          <p:spPr>
            <a:xfrm flipV="1">
              <a:off x="11114" y="4036"/>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10994" y="6781"/>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11114" y="5401"/>
              <a:ext cx="534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6334" y="3582"/>
              <a:ext cx="1314" cy="771"/>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16065" y="6110"/>
              <a:ext cx="1038" cy="771"/>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16143" y="4862"/>
              <a:ext cx="765" cy="771"/>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13664" y="4130"/>
              <a:ext cx="0" cy="2606"/>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13806" y="4352"/>
              <a:ext cx="885" cy="890"/>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11114" y="6017"/>
              <a:ext cx="534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16143" y="5339"/>
              <a:ext cx="960" cy="771"/>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15179" y="5424"/>
              <a:ext cx="0" cy="600"/>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14211" y="5284"/>
              <a:ext cx="1068" cy="771"/>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7" name="Retângulo 36"/>
            <p:cNvSpPr/>
            <p:nvPr/>
          </p:nvSpPr>
          <p:spPr>
            <a:xfrm>
              <a:off x="11114" y="2834"/>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8" name="Retângulo 37"/>
            <p:cNvSpPr/>
            <p:nvPr/>
          </p:nvSpPr>
          <p:spPr>
            <a:xfrm>
              <a:off x="10994" y="6802"/>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Forma livre 34"/>
            <p:cNvSpPr/>
            <p:nvPr/>
          </p:nvSpPr>
          <p:spPr>
            <a:xfrm>
              <a:off x="7521" y="4036"/>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2" name="Conector Reto 41"/>
            <p:cNvCxnSpPr/>
            <p:nvPr/>
          </p:nvCxnSpPr>
          <p:spPr>
            <a:xfrm>
              <a:off x="7366" y="6019"/>
              <a:ext cx="3975" cy="1"/>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43" name="Forma livre 42"/>
            <p:cNvSpPr/>
            <p:nvPr/>
          </p:nvSpPr>
          <p:spPr>
            <a:xfrm>
              <a:off x="7511" y="6763"/>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4" name="Forma livre 43"/>
            <p:cNvSpPr/>
            <p:nvPr/>
          </p:nvSpPr>
          <p:spPr>
            <a:xfrm>
              <a:off x="7511" y="5401"/>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7419" y="2761"/>
              <a:ext cx="3872" cy="2600"/>
            </a:xfrm>
            <a:custGeom>
              <a:avLst/>
              <a:gdLst>
                <a:gd name="connisteX0" fmla="*/ 0 w 2458910"/>
                <a:gd name="connsiteY0" fmla="*/ 848355 h 1647398"/>
                <a:gd name="connisteX1" fmla="*/ 171450 w 2458910"/>
                <a:gd name="connsiteY1" fmla="*/ 848355 h 1647398"/>
                <a:gd name="connisteX2" fmla="*/ 704850 w 2458910"/>
                <a:gd name="connsiteY2" fmla="*/ 686430 h 1647398"/>
                <a:gd name="connisteX3" fmla="*/ 1247775 w 2458910"/>
                <a:gd name="connsiteY3" fmla="*/ 334005 h 1647398"/>
                <a:gd name="connisteX4" fmla="*/ 1809750 w 2458910"/>
                <a:gd name="connsiteY4" fmla="*/ 95880 h 1647398"/>
                <a:gd name="connisteX5" fmla="*/ 2238375 w 2458910"/>
                <a:gd name="connsiteY5" fmla="*/ 29205 h 1647398"/>
                <a:gd name="connisteX6" fmla="*/ 2409825 w 2458910"/>
                <a:gd name="connsiteY6" fmla="*/ 38730 h 1647398"/>
                <a:gd name="connisteX7" fmla="*/ 2447925 w 2458910"/>
                <a:gd name="connsiteY7" fmla="*/ 48255 h 1647398"/>
                <a:gd name="connisteX8" fmla="*/ 2457450 w 2458910"/>
                <a:gd name="connsiteY8" fmla="*/ 562605 h 1647398"/>
                <a:gd name="connisteX9" fmla="*/ 2428875 w 2458910"/>
                <a:gd name="connsiteY9" fmla="*/ 791205 h 1647398"/>
                <a:gd name="connisteX10" fmla="*/ 2314575 w 2458910"/>
                <a:gd name="connsiteY10" fmla="*/ 772155 h 1647398"/>
                <a:gd name="connisteX11" fmla="*/ 1895475 w 2458910"/>
                <a:gd name="connsiteY11" fmla="*/ 800730 h 1647398"/>
                <a:gd name="connisteX12" fmla="*/ 1466850 w 2458910"/>
                <a:gd name="connsiteY12" fmla="*/ 934080 h 1647398"/>
                <a:gd name="connisteX13" fmla="*/ 1285875 w 2458910"/>
                <a:gd name="connsiteY13" fmla="*/ 1067430 h 1647398"/>
                <a:gd name="connisteX14" fmla="*/ 895350 w 2458910"/>
                <a:gd name="connsiteY14" fmla="*/ 1276980 h 1647398"/>
                <a:gd name="connisteX15" fmla="*/ 600075 w 2458910"/>
                <a:gd name="connsiteY15" fmla="*/ 1467480 h 1647398"/>
                <a:gd name="connisteX16" fmla="*/ 228600 w 2458910"/>
                <a:gd name="connsiteY16" fmla="*/ 1591305 h 1647398"/>
                <a:gd name="connisteX17" fmla="*/ 47625 w 2458910"/>
                <a:gd name="connsiteY17" fmla="*/ 1581780 h 1647398"/>
                <a:gd name="connisteX18" fmla="*/ 47625 w 2458910"/>
                <a:gd name="connsiteY18" fmla="*/ 1581780 h 1647398"/>
                <a:gd name="connisteX19" fmla="*/ 38100 w 2458910"/>
                <a:gd name="connsiteY19" fmla="*/ 838830 h 164739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Lst>
              <a:rect l="l" t="t" r="r" b="b"/>
              <a:pathLst>
                <a:path w="2458910" h="1647399">
                  <a:moveTo>
                    <a:pt x="0" y="848355"/>
                  </a:moveTo>
                  <a:cubicBezTo>
                    <a:pt x="23495" y="851530"/>
                    <a:pt x="30480" y="880740"/>
                    <a:pt x="171450" y="848355"/>
                  </a:cubicBezTo>
                  <a:cubicBezTo>
                    <a:pt x="312420" y="815970"/>
                    <a:pt x="489585" y="789300"/>
                    <a:pt x="704850" y="686430"/>
                  </a:cubicBezTo>
                  <a:cubicBezTo>
                    <a:pt x="920115" y="583560"/>
                    <a:pt x="1026795" y="452115"/>
                    <a:pt x="1247775" y="334005"/>
                  </a:cubicBezTo>
                  <a:cubicBezTo>
                    <a:pt x="1468755" y="215895"/>
                    <a:pt x="1611630" y="156840"/>
                    <a:pt x="1809750" y="95880"/>
                  </a:cubicBezTo>
                  <a:cubicBezTo>
                    <a:pt x="2007870" y="34920"/>
                    <a:pt x="2118360" y="40635"/>
                    <a:pt x="2238375" y="29205"/>
                  </a:cubicBezTo>
                  <a:cubicBezTo>
                    <a:pt x="2358390" y="17775"/>
                    <a:pt x="2367915" y="34920"/>
                    <a:pt x="2409825" y="38730"/>
                  </a:cubicBezTo>
                  <a:cubicBezTo>
                    <a:pt x="2451735" y="42540"/>
                    <a:pt x="2438400" y="-56520"/>
                    <a:pt x="2447925" y="48255"/>
                  </a:cubicBezTo>
                  <a:cubicBezTo>
                    <a:pt x="2457450" y="153030"/>
                    <a:pt x="2461260" y="414015"/>
                    <a:pt x="2457450" y="562605"/>
                  </a:cubicBezTo>
                  <a:cubicBezTo>
                    <a:pt x="2453640" y="711195"/>
                    <a:pt x="2457450" y="749295"/>
                    <a:pt x="2428875" y="791205"/>
                  </a:cubicBezTo>
                  <a:cubicBezTo>
                    <a:pt x="2400300" y="833115"/>
                    <a:pt x="2421255" y="770250"/>
                    <a:pt x="2314575" y="772155"/>
                  </a:cubicBezTo>
                  <a:cubicBezTo>
                    <a:pt x="2207895" y="774060"/>
                    <a:pt x="2065020" y="768345"/>
                    <a:pt x="1895475" y="800730"/>
                  </a:cubicBezTo>
                  <a:cubicBezTo>
                    <a:pt x="1725930" y="833115"/>
                    <a:pt x="1588770" y="880740"/>
                    <a:pt x="1466850" y="934080"/>
                  </a:cubicBezTo>
                  <a:cubicBezTo>
                    <a:pt x="1344930" y="987420"/>
                    <a:pt x="1400175" y="998850"/>
                    <a:pt x="1285875" y="1067430"/>
                  </a:cubicBezTo>
                  <a:cubicBezTo>
                    <a:pt x="1171575" y="1136010"/>
                    <a:pt x="1032510" y="1196970"/>
                    <a:pt x="895350" y="1276980"/>
                  </a:cubicBezTo>
                  <a:cubicBezTo>
                    <a:pt x="758190" y="1356990"/>
                    <a:pt x="733425" y="1404615"/>
                    <a:pt x="600075" y="1467480"/>
                  </a:cubicBezTo>
                  <a:cubicBezTo>
                    <a:pt x="466725" y="1530345"/>
                    <a:pt x="339090" y="1568445"/>
                    <a:pt x="228600" y="1591305"/>
                  </a:cubicBezTo>
                  <a:cubicBezTo>
                    <a:pt x="118110" y="1614165"/>
                    <a:pt x="83820" y="1583685"/>
                    <a:pt x="47625" y="1581780"/>
                  </a:cubicBezTo>
                  <a:cubicBezTo>
                    <a:pt x="11430" y="1579875"/>
                    <a:pt x="49530" y="1730370"/>
                    <a:pt x="47625" y="1581780"/>
                  </a:cubicBezTo>
                  <a:cubicBezTo>
                    <a:pt x="45720" y="1433190"/>
                    <a:pt x="40005" y="987420"/>
                    <a:pt x="38100" y="838830"/>
                  </a:cubicBezTo>
                </a:path>
              </a:pathLst>
            </a:custGeom>
            <a:pattFill prst="ltHorz">
              <a:fgClr>
                <a:srgbClr val="5B9BD5"/>
              </a:fgClr>
              <a:bgClr>
                <a:schemeClr val="bg1"/>
              </a:bgClr>
            </a:patt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a:off x="7366" y="6757"/>
              <a:ext cx="3872" cy="2600"/>
            </a:xfrm>
            <a:custGeom>
              <a:avLst/>
              <a:gdLst>
                <a:gd name="connisteX0" fmla="*/ 0 w 2458910"/>
                <a:gd name="connsiteY0" fmla="*/ 848355 h 1647398"/>
                <a:gd name="connisteX1" fmla="*/ 171450 w 2458910"/>
                <a:gd name="connsiteY1" fmla="*/ 848355 h 1647398"/>
                <a:gd name="connisteX2" fmla="*/ 704850 w 2458910"/>
                <a:gd name="connsiteY2" fmla="*/ 686430 h 1647398"/>
                <a:gd name="connisteX3" fmla="*/ 1247775 w 2458910"/>
                <a:gd name="connsiteY3" fmla="*/ 334005 h 1647398"/>
                <a:gd name="connisteX4" fmla="*/ 1809750 w 2458910"/>
                <a:gd name="connsiteY4" fmla="*/ 95880 h 1647398"/>
                <a:gd name="connisteX5" fmla="*/ 2238375 w 2458910"/>
                <a:gd name="connsiteY5" fmla="*/ 29205 h 1647398"/>
                <a:gd name="connisteX6" fmla="*/ 2409825 w 2458910"/>
                <a:gd name="connsiteY6" fmla="*/ 38730 h 1647398"/>
                <a:gd name="connisteX7" fmla="*/ 2447925 w 2458910"/>
                <a:gd name="connsiteY7" fmla="*/ 48255 h 1647398"/>
                <a:gd name="connisteX8" fmla="*/ 2457450 w 2458910"/>
                <a:gd name="connsiteY8" fmla="*/ 562605 h 1647398"/>
                <a:gd name="connisteX9" fmla="*/ 2428875 w 2458910"/>
                <a:gd name="connsiteY9" fmla="*/ 791205 h 1647398"/>
                <a:gd name="connisteX10" fmla="*/ 2314575 w 2458910"/>
                <a:gd name="connsiteY10" fmla="*/ 772155 h 1647398"/>
                <a:gd name="connisteX11" fmla="*/ 1895475 w 2458910"/>
                <a:gd name="connsiteY11" fmla="*/ 800730 h 1647398"/>
                <a:gd name="connisteX12" fmla="*/ 1466850 w 2458910"/>
                <a:gd name="connsiteY12" fmla="*/ 934080 h 1647398"/>
                <a:gd name="connisteX13" fmla="*/ 1285875 w 2458910"/>
                <a:gd name="connsiteY13" fmla="*/ 1067430 h 1647398"/>
                <a:gd name="connisteX14" fmla="*/ 895350 w 2458910"/>
                <a:gd name="connsiteY14" fmla="*/ 1276980 h 1647398"/>
                <a:gd name="connisteX15" fmla="*/ 600075 w 2458910"/>
                <a:gd name="connsiteY15" fmla="*/ 1467480 h 1647398"/>
                <a:gd name="connisteX16" fmla="*/ 228600 w 2458910"/>
                <a:gd name="connsiteY16" fmla="*/ 1591305 h 1647398"/>
                <a:gd name="connisteX17" fmla="*/ 47625 w 2458910"/>
                <a:gd name="connsiteY17" fmla="*/ 1581780 h 1647398"/>
                <a:gd name="connisteX18" fmla="*/ 47625 w 2458910"/>
                <a:gd name="connsiteY18" fmla="*/ 1581780 h 1647398"/>
                <a:gd name="connisteX19" fmla="*/ 38100 w 2458910"/>
                <a:gd name="connsiteY19" fmla="*/ 838830 h 164739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Lst>
              <a:rect l="l" t="t" r="r" b="b"/>
              <a:pathLst>
                <a:path w="2458910" h="1647399">
                  <a:moveTo>
                    <a:pt x="0" y="848355"/>
                  </a:moveTo>
                  <a:cubicBezTo>
                    <a:pt x="23495" y="851530"/>
                    <a:pt x="30480" y="880740"/>
                    <a:pt x="171450" y="848355"/>
                  </a:cubicBezTo>
                  <a:cubicBezTo>
                    <a:pt x="312420" y="815970"/>
                    <a:pt x="489585" y="789300"/>
                    <a:pt x="704850" y="686430"/>
                  </a:cubicBezTo>
                  <a:cubicBezTo>
                    <a:pt x="920115" y="583560"/>
                    <a:pt x="1026795" y="452115"/>
                    <a:pt x="1247775" y="334005"/>
                  </a:cubicBezTo>
                  <a:cubicBezTo>
                    <a:pt x="1468755" y="215895"/>
                    <a:pt x="1611630" y="156840"/>
                    <a:pt x="1809750" y="95880"/>
                  </a:cubicBezTo>
                  <a:cubicBezTo>
                    <a:pt x="2007870" y="34920"/>
                    <a:pt x="2118360" y="40635"/>
                    <a:pt x="2238375" y="29205"/>
                  </a:cubicBezTo>
                  <a:cubicBezTo>
                    <a:pt x="2358390" y="17775"/>
                    <a:pt x="2367915" y="34920"/>
                    <a:pt x="2409825" y="38730"/>
                  </a:cubicBezTo>
                  <a:cubicBezTo>
                    <a:pt x="2451735" y="42540"/>
                    <a:pt x="2438400" y="-56520"/>
                    <a:pt x="2447925" y="48255"/>
                  </a:cubicBezTo>
                  <a:cubicBezTo>
                    <a:pt x="2457450" y="153030"/>
                    <a:pt x="2461260" y="414015"/>
                    <a:pt x="2457450" y="562605"/>
                  </a:cubicBezTo>
                  <a:cubicBezTo>
                    <a:pt x="2453640" y="711195"/>
                    <a:pt x="2457450" y="749295"/>
                    <a:pt x="2428875" y="791205"/>
                  </a:cubicBezTo>
                  <a:cubicBezTo>
                    <a:pt x="2400300" y="833115"/>
                    <a:pt x="2421255" y="770250"/>
                    <a:pt x="2314575" y="772155"/>
                  </a:cubicBezTo>
                  <a:cubicBezTo>
                    <a:pt x="2207895" y="774060"/>
                    <a:pt x="2065020" y="768345"/>
                    <a:pt x="1895475" y="800730"/>
                  </a:cubicBezTo>
                  <a:cubicBezTo>
                    <a:pt x="1725930" y="833115"/>
                    <a:pt x="1588770" y="880740"/>
                    <a:pt x="1466850" y="934080"/>
                  </a:cubicBezTo>
                  <a:cubicBezTo>
                    <a:pt x="1344930" y="987420"/>
                    <a:pt x="1400175" y="998850"/>
                    <a:pt x="1285875" y="1067430"/>
                  </a:cubicBezTo>
                  <a:cubicBezTo>
                    <a:pt x="1171575" y="1136010"/>
                    <a:pt x="1032510" y="1196970"/>
                    <a:pt x="895350" y="1276980"/>
                  </a:cubicBezTo>
                  <a:cubicBezTo>
                    <a:pt x="758190" y="1356990"/>
                    <a:pt x="733425" y="1404615"/>
                    <a:pt x="600075" y="1467480"/>
                  </a:cubicBezTo>
                  <a:cubicBezTo>
                    <a:pt x="466725" y="1530345"/>
                    <a:pt x="339090" y="1568445"/>
                    <a:pt x="228600" y="1591305"/>
                  </a:cubicBezTo>
                  <a:cubicBezTo>
                    <a:pt x="118110" y="1614165"/>
                    <a:pt x="83820" y="1583685"/>
                    <a:pt x="47625" y="1581780"/>
                  </a:cubicBezTo>
                  <a:cubicBezTo>
                    <a:pt x="11430" y="1579875"/>
                    <a:pt x="49530" y="1730370"/>
                    <a:pt x="47625" y="1581780"/>
                  </a:cubicBezTo>
                  <a:cubicBezTo>
                    <a:pt x="45720" y="1433190"/>
                    <a:pt x="40005" y="987420"/>
                    <a:pt x="38100" y="838830"/>
                  </a:cubicBezTo>
                </a:path>
              </a:pathLst>
            </a:custGeom>
            <a:pattFill prst="ltHorz">
              <a:fgClr>
                <a:srgbClr val="5B9BD5"/>
              </a:fgClr>
              <a:bgClr>
                <a:schemeClr val="bg1"/>
              </a:bgClr>
            </a:patt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36" name="Caixa de Texto 35"/>
          <p:cNvSpPr txBox="1"/>
          <p:nvPr/>
        </p:nvSpPr>
        <p:spPr>
          <a:xfrm>
            <a:off x="7084695" y="5356225"/>
            <a:ext cx="1086485" cy="645160"/>
          </a:xfrm>
          <a:prstGeom prst="rect">
            <a:avLst/>
          </a:prstGeom>
          <a:solidFill>
            <a:schemeClr val="bg1"/>
          </a:solidFill>
        </p:spPr>
        <p:txBody>
          <a:bodyPr wrap="square" rtlCol="0">
            <a:spAutoFit/>
          </a:bodyPr>
          <a:lstStyle/>
          <a:p>
            <a:pPr algn="ctr"/>
            <a:r>
              <a:rPr lang="pt-BR" altLang="en-US"/>
              <a:t>lacunas difundem</a:t>
            </a:r>
            <a:endParaRPr lang="pt-BR" altLang="en-US"/>
          </a:p>
        </p:txBody>
      </p:sp>
      <p:sp>
        <p:nvSpPr>
          <p:cNvPr id="41" name="Caixa de Texto 40"/>
          <p:cNvSpPr txBox="1"/>
          <p:nvPr/>
        </p:nvSpPr>
        <p:spPr>
          <a:xfrm>
            <a:off x="4283075" y="3079750"/>
            <a:ext cx="1086485" cy="645160"/>
          </a:xfrm>
          <a:prstGeom prst="rect">
            <a:avLst/>
          </a:prstGeom>
          <a:solidFill>
            <a:schemeClr val="bg1"/>
          </a:solidFill>
        </p:spPr>
        <p:txBody>
          <a:bodyPr wrap="square" rtlCol="0">
            <a:spAutoFit/>
          </a:bodyPr>
          <a:lstStyle/>
          <a:p>
            <a:pPr algn="ctr"/>
            <a:r>
              <a:rPr lang="pt-BR" altLang="en-US"/>
              <a:t>elétrons difundem</a:t>
            </a:r>
            <a:endParaRPr lang="pt-BR" altLang="en-US"/>
          </a:p>
        </p:txBody>
      </p:sp>
      <p:cxnSp>
        <p:nvCxnSpPr>
          <p:cNvPr id="45" name="Conector Reto 44"/>
          <p:cNvCxnSpPr/>
          <p:nvPr/>
        </p:nvCxnSpPr>
        <p:spPr>
          <a:xfrm>
            <a:off x="5264785" y="1723390"/>
            <a:ext cx="0" cy="479234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7100570" y="859790"/>
            <a:ext cx="0" cy="541718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2" name="Seta para a direita 21"/>
          <p:cNvSpPr/>
          <p:nvPr/>
        </p:nvSpPr>
        <p:spPr>
          <a:xfrm flipH="1">
            <a:off x="6598285" y="5603875"/>
            <a:ext cx="1088390" cy="177165"/>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7" name="Caixa de Texto 46"/>
          <p:cNvSpPr txBox="1"/>
          <p:nvPr/>
        </p:nvSpPr>
        <p:spPr>
          <a:xfrm>
            <a:off x="5214620" y="413639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48" name="Caixa de Texto 47"/>
          <p:cNvSpPr txBox="1"/>
          <p:nvPr/>
        </p:nvSpPr>
        <p:spPr>
          <a:xfrm>
            <a:off x="5609590" y="479933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1" name="Caixa de Texto 50"/>
          <p:cNvSpPr txBox="1"/>
          <p:nvPr/>
        </p:nvSpPr>
        <p:spPr>
          <a:xfrm>
            <a:off x="5289550" y="479933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3" name="Caixa de Texto 52"/>
          <p:cNvSpPr txBox="1"/>
          <p:nvPr/>
        </p:nvSpPr>
        <p:spPr>
          <a:xfrm>
            <a:off x="5718175" y="459676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6" name="Caixa de Texto 55"/>
          <p:cNvSpPr txBox="1"/>
          <p:nvPr/>
        </p:nvSpPr>
        <p:spPr>
          <a:xfrm>
            <a:off x="5241925" y="514350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7" name="Caixa de Texto 56"/>
          <p:cNvSpPr txBox="1"/>
          <p:nvPr/>
        </p:nvSpPr>
        <p:spPr>
          <a:xfrm>
            <a:off x="5741035" y="394208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8" name="Caixa de Texto 57"/>
          <p:cNvSpPr txBox="1"/>
          <p:nvPr/>
        </p:nvSpPr>
        <p:spPr>
          <a:xfrm>
            <a:off x="5495925" y="413639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9" name="Caixa de Texto 58"/>
          <p:cNvSpPr txBox="1"/>
          <p:nvPr/>
        </p:nvSpPr>
        <p:spPr>
          <a:xfrm>
            <a:off x="5522595" y="505714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0" name="Caixa de Texto 59"/>
          <p:cNvSpPr txBox="1"/>
          <p:nvPr/>
        </p:nvSpPr>
        <p:spPr>
          <a:xfrm>
            <a:off x="6217285" y="373761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5" name="Caixa de Texto 64"/>
          <p:cNvSpPr txBox="1"/>
          <p:nvPr/>
        </p:nvSpPr>
        <p:spPr>
          <a:xfrm>
            <a:off x="6674485" y="388937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6" name="Caixa de Texto 65"/>
          <p:cNvSpPr txBox="1"/>
          <p:nvPr/>
        </p:nvSpPr>
        <p:spPr>
          <a:xfrm>
            <a:off x="6693535" y="348170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7" name="Caixa de Texto 66"/>
          <p:cNvSpPr txBox="1"/>
          <p:nvPr/>
        </p:nvSpPr>
        <p:spPr>
          <a:xfrm>
            <a:off x="6674485" y="445198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8" name="Caixa de Texto 67"/>
          <p:cNvSpPr txBox="1"/>
          <p:nvPr/>
        </p:nvSpPr>
        <p:spPr>
          <a:xfrm>
            <a:off x="6217285" y="447421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9" name="Caixa de Texto 68"/>
          <p:cNvSpPr txBox="1"/>
          <p:nvPr/>
        </p:nvSpPr>
        <p:spPr>
          <a:xfrm>
            <a:off x="6122035" y="468312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0" name="Caixa de Texto 69"/>
          <p:cNvSpPr txBox="1"/>
          <p:nvPr/>
        </p:nvSpPr>
        <p:spPr>
          <a:xfrm>
            <a:off x="6475095" y="369697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1" name="Caixa de Texto 70"/>
          <p:cNvSpPr txBox="1"/>
          <p:nvPr/>
        </p:nvSpPr>
        <p:spPr>
          <a:xfrm>
            <a:off x="5998845" y="386461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2" name="Caixa de Texto 71"/>
          <p:cNvSpPr txBox="1"/>
          <p:nvPr/>
        </p:nvSpPr>
        <p:spPr>
          <a:xfrm>
            <a:off x="6384925" y="434975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5" name="Caixa de Texto 54"/>
          <p:cNvSpPr txBox="1"/>
          <p:nvPr/>
        </p:nvSpPr>
        <p:spPr>
          <a:xfrm>
            <a:off x="6488430" y="2809875"/>
            <a:ext cx="1301750" cy="645160"/>
          </a:xfrm>
          <a:prstGeom prst="rect">
            <a:avLst/>
          </a:prstGeom>
          <a:solidFill>
            <a:schemeClr val="bg1"/>
          </a:solidFill>
        </p:spPr>
        <p:txBody>
          <a:bodyPr wrap="square" rtlCol="0">
            <a:spAutoFit/>
          </a:bodyPr>
          <a:lstStyle/>
          <a:p>
            <a:pPr algn="ctr"/>
            <a:r>
              <a:rPr lang="pt-BR" altLang="en-US"/>
              <a:t>arrasto de elétrons </a:t>
            </a:r>
            <a:endParaRPr lang="pt-BR" altLang="en-US"/>
          </a:p>
        </p:txBody>
      </p:sp>
      <p:sp>
        <p:nvSpPr>
          <p:cNvPr id="61" name="Caixa de Texto 60"/>
          <p:cNvSpPr txBox="1"/>
          <p:nvPr/>
        </p:nvSpPr>
        <p:spPr>
          <a:xfrm>
            <a:off x="4629150" y="5603875"/>
            <a:ext cx="1369695" cy="645160"/>
          </a:xfrm>
          <a:prstGeom prst="rect">
            <a:avLst/>
          </a:prstGeom>
          <a:solidFill>
            <a:schemeClr val="bg1"/>
          </a:solidFill>
        </p:spPr>
        <p:txBody>
          <a:bodyPr wrap="square" rtlCol="0">
            <a:spAutoFit/>
          </a:bodyPr>
          <a:lstStyle/>
          <a:p>
            <a:pPr algn="ctr"/>
            <a:r>
              <a:rPr lang="pt-BR" altLang="en-US"/>
              <a:t>arrasto de lacunas </a:t>
            </a:r>
            <a:endParaRPr lang="pt-BR" altLang="en-US"/>
          </a:p>
        </p:txBody>
      </p:sp>
      <p:sp>
        <p:nvSpPr>
          <p:cNvPr id="52" name="Seta para a direita 51"/>
          <p:cNvSpPr/>
          <p:nvPr/>
        </p:nvSpPr>
        <p:spPr>
          <a:xfrm flipH="1">
            <a:off x="6537325" y="3066415"/>
            <a:ext cx="1088390" cy="177165"/>
          </a:xfrm>
          <a:prstGeom prst="rightArrow">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4" name="Seta para a direita 53"/>
          <p:cNvSpPr/>
          <p:nvPr/>
        </p:nvSpPr>
        <p:spPr>
          <a:xfrm>
            <a:off x="4836795" y="5838190"/>
            <a:ext cx="1088390" cy="177165"/>
          </a:xfrm>
          <a:prstGeom prst="rightArrow">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2" name="Seta para a direita 61"/>
          <p:cNvSpPr/>
          <p:nvPr/>
        </p:nvSpPr>
        <p:spPr>
          <a:xfrm>
            <a:off x="4720590" y="3335020"/>
            <a:ext cx="1088390" cy="177165"/>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4" name="Forma livre 63"/>
          <p:cNvSpPr/>
          <p:nvPr/>
        </p:nvSpPr>
        <p:spPr>
          <a:xfrm>
            <a:off x="6625590" y="6222365"/>
            <a:ext cx="1143000" cy="300355"/>
          </a:xfrm>
          <a:custGeom>
            <a:avLst/>
            <a:gdLst>
              <a:gd name="connisteX0" fmla="*/ 0 w 1143000"/>
              <a:gd name="connsiteY0" fmla="*/ 135890 h 300412"/>
              <a:gd name="connisteX1" fmla="*/ 516890 w 1143000"/>
              <a:gd name="connsiteY1" fmla="*/ 299085 h 300412"/>
              <a:gd name="connisteX2" fmla="*/ 843280 w 1143000"/>
              <a:gd name="connsiteY2" fmla="*/ 53975 h 300412"/>
              <a:gd name="connisteX3" fmla="*/ 1143000 w 1143000"/>
              <a:gd name="connsiteY3" fmla="*/ 0 h 300412"/>
            </a:gdLst>
            <a:ahLst/>
            <a:cxnLst>
              <a:cxn ang="0">
                <a:pos x="connisteX0" y="connsiteY0"/>
              </a:cxn>
              <a:cxn ang="0">
                <a:pos x="connisteX1" y="connsiteY1"/>
              </a:cxn>
              <a:cxn ang="0">
                <a:pos x="connisteX2" y="connsiteY2"/>
              </a:cxn>
              <a:cxn ang="0">
                <a:pos x="connisteX3" y="connsiteY3"/>
              </a:cxn>
            </a:cxnLst>
            <a:rect l="l" t="t" r="r" b="b"/>
            <a:pathLst>
              <a:path w="1143000" h="300412">
                <a:moveTo>
                  <a:pt x="0" y="135890"/>
                </a:moveTo>
                <a:cubicBezTo>
                  <a:pt x="97155" y="173355"/>
                  <a:pt x="347980" y="315595"/>
                  <a:pt x="516890" y="299085"/>
                </a:cubicBezTo>
                <a:cubicBezTo>
                  <a:pt x="685800" y="282575"/>
                  <a:pt x="718185" y="113665"/>
                  <a:pt x="843280" y="53975"/>
                </a:cubicBezTo>
                <a:cubicBezTo>
                  <a:pt x="968375" y="-5715"/>
                  <a:pt x="1089660" y="5715"/>
                  <a:pt x="1143000"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3" name="Caixa de Texto 72"/>
          <p:cNvSpPr txBox="1"/>
          <p:nvPr/>
        </p:nvSpPr>
        <p:spPr>
          <a:xfrm>
            <a:off x="7955280" y="6001385"/>
            <a:ext cx="1149350" cy="645160"/>
          </a:xfrm>
          <a:prstGeom prst="rect">
            <a:avLst/>
          </a:prstGeom>
          <a:noFill/>
        </p:spPr>
        <p:txBody>
          <a:bodyPr wrap="square" rtlCol="0">
            <a:spAutoFit/>
          </a:bodyPr>
          <a:lstStyle/>
          <a:p>
            <a:r>
              <a:rPr lang="pt-BR" altLang="en-US"/>
              <a:t>região de depleção</a:t>
            </a:r>
            <a:endParaRPr lang="pt-BR" altLang="en-US"/>
          </a:p>
        </p:txBody>
      </p:sp>
      <p:cxnSp>
        <p:nvCxnSpPr>
          <p:cNvPr id="74" name="Conector de Seta Reta 73"/>
          <p:cNvCxnSpPr/>
          <p:nvPr/>
        </p:nvCxnSpPr>
        <p:spPr>
          <a:xfrm>
            <a:off x="2116455" y="1445895"/>
            <a:ext cx="8395335"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5" name="Conector de Seta Reta 74"/>
          <p:cNvCxnSpPr/>
          <p:nvPr/>
        </p:nvCxnSpPr>
        <p:spPr>
          <a:xfrm flipV="1">
            <a:off x="6217285" y="147955"/>
            <a:ext cx="13335" cy="234569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6" name="Caixa de Texto 75"/>
          <p:cNvSpPr txBox="1"/>
          <p:nvPr/>
        </p:nvSpPr>
        <p:spPr>
          <a:xfrm>
            <a:off x="7705090" y="207645"/>
            <a:ext cx="1292860" cy="645160"/>
          </a:xfrm>
          <a:prstGeom prst="rect">
            <a:avLst/>
          </a:prstGeom>
          <a:noFill/>
        </p:spPr>
        <p:txBody>
          <a:bodyPr wrap="square" rtlCol="0">
            <a:spAutoFit/>
          </a:bodyPr>
          <a:lstStyle/>
          <a:p>
            <a:r>
              <a:rPr lang="pt-BR" altLang="en-US" dirty="0" smtClean="0"/>
              <a:t>junção metalúrgica</a:t>
            </a:r>
            <a:endParaRPr lang="pt-BR" altLang="en-US" dirty="0"/>
          </a:p>
        </p:txBody>
      </p:sp>
      <p:sp>
        <p:nvSpPr>
          <p:cNvPr id="77" name="Forma livre 76"/>
          <p:cNvSpPr/>
          <p:nvPr/>
        </p:nvSpPr>
        <p:spPr>
          <a:xfrm flipV="1">
            <a:off x="6252845" y="483870"/>
            <a:ext cx="1422400" cy="368300"/>
          </a:xfrm>
          <a:custGeom>
            <a:avLst/>
            <a:gdLst>
              <a:gd name="connisteX0" fmla="*/ 0 w 1306195"/>
              <a:gd name="connsiteY0" fmla="*/ 12337 h 529227"/>
              <a:gd name="connisteX1" fmla="*/ 312420 w 1306195"/>
              <a:gd name="connsiteY1" fmla="*/ 52977 h 529227"/>
              <a:gd name="connisteX2" fmla="*/ 530225 w 1306195"/>
              <a:gd name="connsiteY2" fmla="*/ 447947 h 529227"/>
              <a:gd name="connisteX3" fmla="*/ 1306195 w 1306195"/>
              <a:gd name="connsiteY3" fmla="*/ 529227 h 529227"/>
            </a:gdLst>
            <a:ahLst/>
            <a:cxnLst>
              <a:cxn ang="0">
                <a:pos x="connisteX0" y="connsiteY0"/>
              </a:cxn>
              <a:cxn ang="0">
                <a:pos x="connisteX1" y="connsiteY1"/>
              </a:cxn>
              <a:cxn ang="0">
                <a:pos x="connisteX2" y="connsiteY2"/>
              </a:cxn>
              <a:cxn ang="0">
                <a:pos x="connisteX3" y="connsiteY3"/>
              </a:cxn>
            </a:cxnLst>
            <a:rect l="l" t="t" r="r" b="b"/>
            <a:pathLst>
              <a:path w="1306195" h="529228">
                <a:moveTo>
                  <a:pt x="0" y="12338"/>
                </a:moveTo>
                <a:cubicBezTo>
                  <a:pt x="58420" y="12338"/>
                  <a:pt x="206375" y="-34017"/>
                  <a:pt x="312420" y="52978"/>
                </a:cubicBezTo>
                <a:cubicBezTo>
                  <a:pt x="418465" y="139973"/>
                  <a:pt x="331470" y="352698"/>
                  <a:pt x="530225" y="447948"/>
                </a:cubicBezTo>
                <a:cubicBezTo>
                  <a:pt x="728980" y="543198"/>
                  <a:pt x="1155065" y="520973"/>
                  <a:pt x="1306195" y="529228"/>
                </a:cubicBezTo>
              </a:path>
            </a:pathLst>
          </a:custGeom>
          <a:noFill/>
          <a:ln w="0">
            <a:solidFill>
              <a:srgbClr val="C00000"/>
            </a:solidFill>
            <a:prstDash val="dashDot"/>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Forma livre 80"/>
          <p:cNvSpPr/>
          <p:nvPr/>
        </p:nvSpPr>
        <p:spPr>
          <a:xfrm flipH="1" flipV="1">
            <a:off x="6244590" y="1445895"/>
            <a:ext cx="1374775" cy="978535"/>
          </a:xfrm>
          <a:custGeom>
            <a:avLst/>
            <a:gdLst>
              <a:gd name="connisteX0" fmla="*/ 0 w 1374775"/>
              <a:gd name="connsiteY0" fmla="*/ 942751 h 978376"/>
              <a:gd name="connisteX1" fmla="*/ 353695 w 1374775"/>
              <a:gd name="connsiteY1" fmla="*/ 942751 h 978376"/>
              <a:gd name="connisteX2" fmla="*/ 558165 w 1374775"/>
              <a:gd name="connsiteY2" fmla="*/ 561751 h 978376"/>
              <a:gd name="connisteX3" fmla="*/ 680720 w 1374775"/>
              <a:gd name="connsiteY3" fmla="*/ 58196 h 978376"/>
              <a:gd name="connisteX4" fmla="*/ 1102360 w 1374775"/>
              <a:gd name="connsiteY4" fmla="*/ 17556 h 978376"/>
              <a:gd name="connisteX5" fmla="*/ 1374775 w 1374775"/>
              <a:gd name="connsiteY5" fmla="*/ 3586 h 97837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1374775" h="978376">
                <a:moveTo>
                  <a:pt x="0" y="942752"/>
                </a:moveTo>
                <a:cubicBezTo>
                  <a:pt x="66675" y="950372"/>
                  <a:pt x="241935" y="1018952"/>
                  <a:pt x="353695" y="942752"/>
                </a:cubicBezTo>
                <a:cubicBezTo>
                  <a:pt x="465455" y="866552"/>
                  <a:pt x="492760" y="738917"/>
                  <a:pt x="558165" y="561752"/>
                </a:cubicBezTo>
                <a:cubicBezTo>
                  <a:pt x="623570" y="384587"/>
                  <a:pt x="572135" y="166782"/>
                  <a:pt x="680720" y="58197"/>
                </a:cubicBezTo>
                <a:cubicBezTo>
                  <a:pt x="789305" y="-50388"/>
                  <a:pt x="963295" y="28352"/>
                  <a:pt x="1102360" y="17557"/>
                </a:cubicBezTo>
                <a:cubicBezTo>
                  <a:pt x="1241425" y="6762"/>
                  <a:pt x="1328420" y="5492"/>
                  <a:pt x="1374775" y="358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3" name="Caixa de Texto 82"/>
          <p:cNvSpPr txBox="1"/>
          <p:nvPr/>
        </p:nvSpPr>
        <p:spPr>
          <a:xfrm>
            <a:off x="5595620" y="667385"/>
            <a:ext cx="490220" cy="521970"/>
          </a:xfrm>
          <a:prstGeom prst="rect">
            <a:avLst/>
          </a:prstGeom>
          <a:noFill/>
        </p:spPr>
        <p:txBody>
          <a:bodyPr wrap="square" rtlCol="0">
            <a:spAutoFit/>
          </a:bodyPr>
          <a:lstStyle/>
          <a:p>
            <a:pPr algn="ctr"/>
            <a:r>
              <a:rPr lang="pt-BR" altLang="en-US" sz="2800" b="1"/>
              <a:t>+</a:t>
            </a:r>
            <a:endParaRPr lang="pt-BR" altLang="en-US" sz="2800" b="1"/>
          </a:p>
        </p:txBody>
      </p:sp>
      <p:sp>
        <p:nvSpPr>
          <p:cNvPr id="84" name="Forma livre 83"/>
          <p:cNvSpPr/>
          <p:nvPr/>
        </p:nvSpPr>
        <p:spPr>
          <a:xfrm>
            <a:off x="6186170" y="1346835"/>
            <a:ext cx="1177290" cy="1132840"/>
          </a:xfrm>
          <a:custGeom>
            <a:avLst/>
            <a:gdLst>
              <a:gd name="connisteX0" fmla="*/ 1105902 w 1177311"/>
              <a:gd name="connsiteY0" fmla="*/ 93337 h 1133022"/>
              <a:gd name="connisteX1" fmla="*/ 329932 w 1177311"/>
              <a:gd name="connsiteY1" fmla="*/ 107307 h 1133022"/>
              <a:gd name="connisteX2" fmla="*/ 71487 w 1177311"/>
              <a:gd name="connsiteY2" fmla="*/ 93337 h 1133022"/>
              <a:gd name="connisteX3" fmla="*/ 30847 w 1177311"/>
              <a:gd name="connsiteY3" fmla="*/ 80002 h 1133022"/>
              <a:gd name="connisteX4" fmla="*/ 17512 w 1177311"/>
              <a:gd name="connsiteY4" fmla="*/ 1018532 h 1133022"/>
              <a:gd name="connisteX5" fmla="*/ 17512 w 1177311"/>
              <a:gd name="connsiteY5" fmla="*/ 1100447 h 1133022"/>
              <a:gd name="connisteX6" fmla="*/ 208012 w 1177311"/>
              <a:gd name="connsiteY6" fmla="*/ 1073142 h 1133022"/>
              <a:gd name="connisteX7" fmla="*/ 493762 w 1177311"/>
              <a:gd name="connsiteY7" fmla="*/ 1059807 h 1133022"/>
              <a:gd name="connisteX8" fmla="*/ 738237 w 1177311"/>
              <a:gd name="connsiteY8" fmla="*/ 1045837 h 1133022"/>
              <a:gd name="connisteX9" fmla="*/ 847457 w 1177311"/>
              <a:gd name="connsiteY9" fmla="*/ 692142 h 1133022"/>
              <a:gd name="connisteX10" fmla="*/ 942707 w 1177311"/>
              <a:gd name="connsiteY10" fmla="*/ 351782 h 1133022"/>
              <a:gd name="connisteX11" fmla="*/ 1091932 w 1177311"/>
              <a:gd name="connsiteY11" fmla="*/ 134612 h 1133022"/>
              <a:gd name="connisteX12" fmla="*/ 1105902 w 1177311"/>
              <a:gd name="connsiteY12" fmla="*/ 93337 h 113302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Lst>
            <a:rect l="l" t="t" r="r" b="b"/>
            <a:pathLst>
              <a:path w="1177312" h="1133023">
                <a:moveTo>
                  <a:pt x="1105902" y="93338"/>
                </a:moveTo>
                <a:cubicBezTo>
                  <a:pt x="953502" y="87623"/>
                  <a:pt x="536942" y="107308"/>
                  <a:pt x="329932" y="107308"/>
                </a:cubicBezTo>
                <a:cubicBezTo>
                  <a:pt x="122922" y="107308"/>
                  <a:pt x="131177" y="99053"/>
                  <a:pt x="71487" y="93338"/>
                </a:cubicBezTo>
                <a:cubicBezTo>
                  <a:pt x="11797" y="87623"/>
                  <a:pt x="41642" y="-104782"/>
                  <a:pt x="30847" y="80003"/>
                </a:cubicBezTo>
                <a:cubicBezTo>
                  <a:pt x="20052" y="264788"/>
                  <a:pt x="20052" y="814698"/>
                  <a:pt x="17512" y="1018533"/>
                </a:cubicBezTo>
                <a:cubicBezTo>
                  <a:pt x="14972" y="1222368"/>
                  <a:pt x="-20588" y="1089653"/>
                  <a:pt x="17512" y="1100448"/>
                </a:cubicBezTo>
                <a:cubicBezTo>
                  <a:pt x="55612" y="1111243"/>
                  <a:pt x="112762" y="1081398"/>
                  <a:pt x="208012" y="1073143"/>
                </a:cubicBezTo>
                <a:cubicBezTo>
                  <a:pt x="303262" y="1064888"/>
                  <a:pt x="387717" y="1065523"/>
                  <a:pt x="493762" y="1059808"/>
                </a:cubicBezTo>
                <a:cubicBezTo>
                  <a:pt x="599807" y="1054093"/>
                  <a:pt x="667752" y="1119498"/>
                  <a:pt x="738237" y="1045838"/>
                </a:cubicBezTo>
                <a:cubicBezTo>
                  <a:pt x="808722" y="972178"/>
                  <a:pt x="806817" y="831208"/>
                  <a:pt x="847457" y="692143"/>
                </a:cubicBezTo>
                <a:cubicBezTo>
                  <a:pt x="888097" y="553078"/>
                  <a:pt x="893812" y="463543"/>
                  <a:pt x="942707" y="351783"/>
                </a:cubicBezTo>
                <a:cubicBezTo>
                  <a:pt x="991602" y="240023"/>
                  <a:pt x="1059547" y="186048"/>
                  <a:pt x="1091932" y="134613"/>
                </a:cubicBezTo>
                <a:cubicBezTo>
                  <a:pt x="1124317" y="83178"/>
                  <a:pt x="1258302" y="99053"/>
                  <a:pt x="1105902" y="93338"/>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5" name="Caixa de Texto 84"/>
          <p:cNvSpPr txBox="1"/>
          <p:nvPr/>
        </p:nvSpPr>
        <p:spPr>
          <a:xfrm>
            <a:off x="6370955" y="1576705"/>
            <a:ext cx="490220" cy="521970"/>
          </a:xfrm>
          <a:prstGeom prst="rect">
            <a:avLst/>
          </a:prstGeom>
          <a:noFill/>
        </p:spPr>
        <p:txBody>
          <a:bodyPr wrap="square" rtlCol="0">
            <a:spAutoFit/>
          </a:bodyPr>
          <a:lstStyle/>
          <a:p>
            <a:pPr algn="ctr"/>
            <a:r>
              <a:rPr lang="pt-BR" altLang="en-US" sz="2800" b="1"/>
              <a:t>-</a:t>
            </a:r>
            <a:endParaRPr lang="pt-BR" altLang="en-US" sz="2800" b="1"/>
          </a:p>
        </p:txBody>
      </p:sp>
      <p:cxnSp>
        <p:nvCxnSpPr>
          <p:cNvPr id="86" name="Conector de Seta Reta 85"/>
          <p:cNvCxnSpPr/>
          <p:nvPr/>
        </p:nvCxnSpPr>
        <p:spPr>
          <a:xfrm>
            <a:off x="5251450" y="1685290"/>
            <a:ext cx="93853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7" name="Conector de Seta Reta 86"/>
          <p:cNvCxnSpPr/>
          <p:nvPr/>
        </p:nvCxnSpPr>
        <p:spPr>
          <a:xfrm>
            <a:off x="6194425" y="1189355"/>
            <a:ext cx="934720" cy="635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8" name="CaixaDeTexto 6"/>
          <p:cNvSpPr txBox="1"/>
          <p:nvPr/>
        </p:nvSpPr>
        <p:spPr>
          <a:xfrm>
            <a:off x="6535294" y="797019"/>
            <a:ext cx="678737" cy="398780"/>
          </a:xfrm>
          <a:prstGeom prst="rect">
            <a:avLst/>
          </a:prstGeom>
          <a:noFill/>
        </p:spPr>
        <p:txBody>
          <a:bodyPr wrap="square" rtlCol="0">
            <a:spAutoFit/>
          </a:bodyPr>
          <a:lstStyle/>
          <a:p>
            <a:r>
              <a:rPr lang="pt-BR" sz="2000" b="1" dirty="0"/>
              <a:t>xp</a:t>
            </a:r>
            <a:endParaRPr lang="pt-BR" sz="2000" b="1" dirty="0"/>
          </a:p>
        </p:txBody>
      </p:sp>
      <p:sp>
        <p:nvSpPr>
          <p:cNvPr id="89" name="CaixaDeTexto 6"/>
          <p:cNvSpPr txBox="1"/>
          <p:nvPr/>
        </p:nvSpPr>
        <p:spPr>
          <a:xfrm>
            <a:off x="5443094" y="1638394"/>
            <a:ext cx="678737" cy="398780"/>
          </a:xfrm>
          <a:prstGeom prst="rect">
            <a:avLst/>
          </a:prstGeom>
          <a:noFill/>
        </p:spPr>
        <p:txBody>
          <a:bodyPr wrap="square" rtlCol="0">
            <a:spAutoFit/>
          </a:bodyPr>
          <a:lstStyle/>
          <a:p>
            <a:r>
              <a:rPr lang="pt-BR" sz="2000" b="1" dirty="0"/>
              <a:t>xn</a:t>
            </a:r>
            <a:endParaRPr lang="pt-BR" sz="2000" b="1" dirty="0"/>
          </a:p>
        </p:txBody>
      </p:sp>
      <p:cxnSp>
        <p:nvCxnSpPr>
          <p:cNvPr id="90" name="Conector de Seta Reta 89"/>
          <p:cNvCxnSpPr/>
          <p:nvPr/>
        </p:nvCxnSpPr>
        <p:spPr>
          <a:xfrm flipV="1">
            <a:off x="5241925" y="2493645"/>
            <a:ext cx="1859915" cy="12065"/>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5769484" y="2196559"/>
            <a:ext cx="678737" cy="398780"/>
          </a:xfrm>
          <a:prstGeom prst="rect">
            <a:avLst/>
          </a:prstGeom>
          <a:noFill/>
        </p:spPr>
        <p:txBody>
          <a:bodyPr wrap="square" rtlCol="0">
            <a:spAutoFit/>
          </a:bodyPr>
          <a:lstStyle/>
          <a:p>
            <a:r>
              <a:rPr lang="pt-BR" sz="2000" b="1" dirty="0"/>
              <a:t>xd</a:t>
            </a:r>
            <a:endParaRPr lang="pt-BR" sz="2000" b="1" dirty="0"/>
          </a:p>
        </p:txBody>
      </p:sp>
      <p:sp>
        <p:nvSpPr>
          <p:cNvPr id="93" name="Caixa de Texto 92"/>
          <p:cNvSpPr txBox="1"/>
          <p:nvPr/>
        </p:nvSpPr>
        <p:spPr>
          <a:xfrm>
            <a:off x="1281430" y="428625"/>
            <a:ext cx="1496060" cy="583565"/>
          </a:xfrm>
          <a:prstGeom prst="rect">
            <a:avLst/>
          </a:prstGeom>
          <a:noFill/>
        </p:spPr>
        <p:txBody>
          <a:bodyPr wrap="none" rtlCol="0" anchor="t">
            <a:spAutoFit/>
          </a:bodyPr>
          <a:lstStyle/>
          <a:p>
            <a:r>
              <a:rPr lang="pt-BR" sz="3200" b="1" dirty="0" smtClean="0">
                <a:solidFill>
                  <a:srgbClr val="C00000"/>
                </a:solidFill>
                <a:latin typeface="Comic Sans MS" panose="030F0702030302020204" pitchFamily="66" charset="0"/>
                <a:sym typeface="+mn-ea"/>
              </a:rPr>
              <a:t>Cargas</a:t>
            </a:r>
            <a:endParaRPr lang="pt-BR" altLang="en-US" sz="3200" b="1" dirty="0" smtClean="0">
              <a:solidFill>
                <a:srgbClr val="C00000"/>
              </a:solidFill>
              <a:latin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182880" y="540385"/>
            <a:ext cx="11811635" cy="5815965"/>
          </a:xfrm>
          <a:prstGeom prst="rect">
            <a:avLst/>
          </a:prstGeom>
          <a:noFill/>
        </p:spPr>
        <p:txBody>
          <a:bodyPr wrap="square" rtlCol="0">
            <a:spAutoFit/>
          </a:bodyPr>
          <a:lstStyle/>
          <a:p>
            <a:pPr indent="0" algn="l">
              <a:buFont typeface="Arial" panose="020B0604020202020204" pitchFamily="34" charset="0"/>
              <a:buNone/>
            </a:pPr>
            <a:r>
              <a:rPr lang="pt-BR" sz="2800" b="1" dirty="0" smtClean="0">
                <a:solidFill>
                  <a:schemeClr val="tx1"/>
                </a:solidFill>
                <a:latin typeface="Comic Sans MS" panose="030F0702030302020204" pitchFamily="66" charset="0"/>
              </a:rPr>
              <a:t>As cargas no diodo podem ser calculadas somando-se n, p, N</a:t>
            </a:r>
            <a:r>
              <a:rPr lang="pt-BR" sz="2800" b="1" baseline="-25000" dirty="0" smtClean="0">
                <a:solidFill>
                  <a:schemeClr val="tx1"/>
                </a:solidFill>
                <a:latin typeface="Comic Sans MS" panose="030F0702030302020204" pitchFamily="66" charset="0"/>
              </a:rPr>
              <a:t>D </a:t>
            </a:r>
            <a:r>
              <a:rPr lang="pt-BR" sz="2800" b="1" dirty="0" smtClean="0">
                <a:solidFill>
                  <a:schemeClr val="tx1"/>
                </a:solidFill>
                <a:latin typeface="Comic Sans MS" panose="030F0702030302020204" pitchFamily="66" charset="0"/>
              </a:rPr>
              <a:t> e N</a:t>
            </a:r>
            <a:r>
              <a:rPr lang="pt-BR" sz="2800" b="1" baseline="-25000" dirty="0" smtClean="0">
                <a:solidFill>
                  <a:schemeClr val="tx1"/>
                </a:solidFill>
                <a:latin typeface="Comic Sans MS" panose="030F0702030302020204" pitchFamily="66" charset="0"/>
              </a:rPr>
              <a:t>A </a:t>
            </a:r>
            <a:endParaRPr lang="pt-BR" sz="2800" b="1" baseline="-25000" dirty="0" smtClean="0">
              <a:solidFill>
                <a:schemeClr val="tx1"/>
              </a:solidFill>
              <a:latin typeface="Comic Sans MS" panose="030F0702030302020204" pitchFamily="66" charset="0"/>
            </a:endParaRPr>
          </a:p>
          <a:p>
            <a:pPr indent="0" algn="l">
              <a:buFont typeface="Arial" panose="020B0604020202020204" pitchFamily="34" charset="0"/>
              <a:buNone/>
            </a:pPr>
            <a:r>
              <a:rPr lang="pt-BR" sz="2800" b="1" dirty="0" smtClean="0">
                <a:solidFill>
                  <a:schemeClr val="tx1"/>
                </a:solidFill>
                <a:latin typeface="Comic Sans MS" panose="030F0702030302020204" pitchFamily="66" charset="0"/>
              </a:rPr>
              <a:t>n(x): concentração de elétrons</a:t>
            </a:r>
            <a:endParaRPr lang="pt-BR" sz="2800" b="1" dirty="0" smtClean="0">
              <a:solidFill>
                <a:schemeClr val="tx1"/>
              </a:solidFill>
              <a:latin typeface="Comic Sans MS" panose="030F0702030302020204" pitchFamily="66" charset="0"/>
            </a:endParaRPr>
          </a:p>
          <a:p>
            <a:pPr indent="0" algn="l">
              <a:buFont typeface="Arial" panose="020B0604020202020204" pitchFamily="34" charset="0"/>
              <a:buNone/>
            </a:pPr>
            <a:r>
              <a:rPr lang="pt-BR" sz="2800" b="1" dirty="0" smtClean="0">
                <a:solidFill>
                  <a:schemeClr val="tx1"/>
                </a:solidFill>
                <a:latin typeface="Comic Sans MS" panose="030F0702030302020204" pitchFamily="66" charset="0"/>
              </a:rPr>
              <a:t>p(x): concentração de lacunas</a:t>
            </a:r>
            <a:endParaRPr lang="pt-BR" sz="2800" b="1" dirty="0" smtClean="0">
              <a:solidFill>
                <a:schemeClr val="tx1"/>
              </a:solidFill>
              <a:latin typeface="Comic Sans MS" panose="030F0702030302020204" pitchFamily="66" charset="0"/>
            </a:endParaRPr>
          </a:p>
          <a:p>
            <a:pPr indent="0" algn="l">
              <a:buFont typeface="Arial" panose="020B0604020202020204" pitchFamily="34" charset="0"/>
              <a:buNone/>
            </a:pPr>
            <a:r>
              <a:rPr lang="pt-BR" sz="2800" b="1" dirty="0" smtClean="0">
                <a:solidFill>
                  <a:schemeClr val="tx1"/>
                </a:solidFill>
                <a:latin typeface="Comic Sans MS" panose="030F0702030302020204" pitchFamily="66" charset="0"/>
              </a:rPr>
              <a:t>N</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(x): concentração de dopantes doadores (supomos que cada átomo doador forneça um elétron)</a:t>
            </a:r>
            <a:endParaRPr lang="pt-BR" sz="2800" b="1" dirty="0" smtClean="0">
              <a:solidFill>
                <a:schemeClr val="tx1"/>
              </a:solidFill>
              <a:latin typeface="Comic Sans MS" panose="030F0702030302020204" pitchFamily="66" charset="0"/>
            </a:endParaRPr>
          </a:p>
          <a:p>
            <a:pPr indent="0" algn="l">
              <a:buFont typeface="Arial" panose="020B0604020202020204" pitchFamily="34" charset="0"/>
              <a:buNone/>
            </a:pPr>
            <a:r>
              <a:rPr lang="pt-BR" sz="2800" b="1" dirty="0" smtClean="0">
                <a:latin typeface="Comic Sans MS" panose="030F0702030302020204" pitchFamily="66" charset="0"/>
                <a:sym typeface="+mn-ea"/>
              </a:rPr>
              <a:t>N</a:t>
            </a:r>
            <a:r>
              <a:rPr lang="pt-BR" sz="2800" b="1" baseline="-25000" dirty="0" smtClean="0">
                <a:latin typeface="Comic Sans MS" panose="030F0702030302020204" pitchFamily="66" charset="0"/>
                <a:sym typeface="+mn-ea"/>
              </a:rPr>
              <a:t>A</a:t>
            </a:r>
            <a:r>
              <a:rPr lang="pt-BR" sz="2800" b="1" dirty="0" smtClean="0">
                <a:latin typeface="Comic Sans MS" panose="030F0702030302020204" pitchFamily="66" charset="0"/>
                <a:sym typeface="+mn-ea"/>
              </a:rPr>
              <a:t>(x): concentração de dopantes aceitadores (supomos que cada átomo aceitador forneça uma lacuna)</a:t>
            </a:r>
            <a:endParaRPr lang="pt-BR" sz="2800" b="1" dirty="0" smtClean="0">
              <a:latin typeface="Comic Sans MS" panose="030F0702030302020204" pitchFamily="66" charset="0"/>
              <a:sym typeface="+mn-ea"/>
            </a:endParaRPr>
          </a:p>
          <a:p>
            <a:pPr indent="0" algn="l">
              <a:buFont typeface="Arial" panose="020B0604020202020204" pitchFamily="34" charset="0"/>
              <a:buNone/>
            </a:pPr>
            <a:endParaRPr lang="pt-BR" sz="2800" b="1" dirty="0" smtClean="0">
              <a:latin typeface="Comic Sans MS" panose="030F0702030302020204" pitchFamily="66" charset="0"/>
              <a:sym typeface="+mn-ea"/>
            </a:endParaRPr>
          </a:p>
          <a:p>
            <a:pPr indent="0" algn="ctr">
              <a:buFont typeface="Arial" panose="020B0604020202020204" pitchFamily="34" charset="0"/>
              <a:buNone/>
            </a:pPr>
            <a:r>
              <a:rPr lang="pt-BR" sz="3200" b="1" dirty="0" smtClean="0">
                <a:solidFill>
                  <a:srgbClr val="C00000"/>
                </a:solidFill>
                <a:latin typeface="Symbol" panose="05050102010706020507" charset="0"/>
                <a:cs typeface="Symbol" panose="05050102010706020507" charset="0"/>
                <a:sym typeface="+mn-ea"/>
              </a:rPr>
              <a:t>r</a:t>
            </a:r>
            <a:r>
              <a:rPr lang="pt-BR" sz="3200" b="1" dirty="0" smtClean="0">
                <a:solidFill>
                  <a:srgbClr val="C00000"/>
                </a:solidFill>
                <a:latin typeface="Comic Sans MS" panose="030F0702030302020204" pitchFamily="66" charset="0"/>
                <a:sym typeface="+mn-ea"/>
              </a:rPr>
              <a:t>(x) = q(-n(x)+N</a:t>
            </a:r>
            <a:r>
              <a:rPr lang="pt-BR" sz="3200" b="1" baseline="-25000" dirty="0" smtClean="0">
                <a:solidFill>
                  <a:srgbClr val="C00000"/>
                </a:solidFill>
                <a:latin typeface="Comic Sans MS" panose="030F0702030302020204" pitchFamily="66" charset="0"/>
                <a:sym typeface="+mn-ea"/>
              </a:rPr>
              <a:t>D</a:t>
            </a:r>
            <a:r>
              <a:rPr lang="pt-BR" sz="3200" b="1" dirty="0" smtClean="0">
                <a:solidFill>
                  <a:srgbClr val="C00000"/>
                </a:solidFill>
                <a:latin typeface="Comic Sans MS" panose="030F0702030302020204" pitchFamily="66" charset="0"/>
                <a:sym typeface="+mn-ea"/>
              </a:rPr>
              <a:t>(x)+p(x)-N</a:t>
            </a:r>
            <a:r>
              <a:rPr lang="pt-BR" sz="3200" b="1" baseline="-25000" dirty="0" smtClean="0">
                <a:solidFill>
                  <a:srgbClr val="C00000"/>
                </a:solidFill>
                <a:latin typeface="Comic Sans MS" panose="030F0702030302020204" pitchFamily="66" charset="0"/>
                <a:sym typeface="+mn-ea"/>
              </a:rPr>
              <a:t>A</a:t>
            </a:r>
            <a:r>
              <a:rPr lang="pt-BR" sz="3200" b="1" dirty="0" smtClean="0">
                <a:solidFill>
                  <a:srgbClr val="C00000"/>
                </a:solidFill>
                <a:latin typeface="Comic Sans MS" panose="030F0702030302020204" pitchFamily="66" charset="0"/>
                <a:sym typeface="+mn-ea"/>
              </a:rPr>
              <a:t>(x))= </a:t>
            </a:r>
            <a:r>
              <a:rPr lang="pt-BR" sz="3200" b="1" dirty="0" smtClean="0">
                <a:solidFill>
                  <a:schemeClr val="tx1"/>
                </a:solidFill>
                <a:latin typeface="Comic Sans MS" panose="030F0702030302020204" pitchFamily="66" charset="0"/>
                <a:sym typeface="+mn-ea"/>
              </a:rPr>
              <a:t>concentração de cargas</a:t>
            </a:r>
            <a:endParaRPr lang="pt-BR" sz="3200" b="1" dirty="0" smtClean="0">
              <a:solidFill>
                <a:srgbClr val="C00000"/>
              </a:solidFill>
              <a:latin typeface="Comic Sans MS" panose="030F0702030302020204" pitchFamily="66" charset="0"/>
              <a:sym typeface="+mn-ea"/>
            </a:endParaRPr>
          </a:p>
          <a:p>
            <a:pPr indent="0" algn="ctr">
              <a:buFont typeface="Arial" panose="020B0604020202020204" pitchFamily="34" charset="0"/>
              <a:buNone/>
            </a:pPr>
            <a:endParaRPr lang="pt-BR" sz="3200" b="1" dirty="0" smtClean="0">
              <a:solidFill>
                <a:srgbClr val="C00000"/>
              </a:solidFill>
              <a:latin typeface="Comic Sans MS" panose="030F0702030302020204" pitchFamily="66" charset="0"/>
              <a:sym typeface="+mn-ea"/>
            </a:endParaRPr>
          </a:p>
          <a:p>
            <a:pPr indent="0" algn="l">
              <a:buFont typeface="Arial" panose="020B0604020202020204" pitchFamily="34" charset="0"/>
              <a:buNone/>
            </a:pPr>
            <a:r>
              <a:rPr lang="pt-BR" sz="2800" b="1" dirty="0" smtClean="0">
                <a:solidFill>
                  <a:schemeClr val="tx1"/>
                </a:solidFill>
                <a:latin typeface="Comic Sans MS" panose="030F0702030302020204" pitchFamily="66" charset="0"/>
              </a:rPr>
              <a:t>No silício P ou N isolado essa carga é zero pois </a:t>
            </a:r>
            <a:endParaRPr lang="pt-BR" sz="2800" b="1" dirty="0" smtClean="0">
              <a:solidFill>
                <a:schemeClr val="tx1"/>
              </a:solidFill>
              <a:latin typeface="Comic Sans MS" panose="030F0702030302020204" pitchFamily="66" charset="0"/>
            </a:endParaRPr>
          </a:p>
          <a:p>
            <a:pPr indent="0" algn="ctr">
              <a:buFont typeface="Arial" panose="020B0604020202020204" pitchFamily="34" charset="0"/>
              <a:buNone/>
            </a:pPr>
            <a:r>
              <a:rPr lang="pt-BR" sz="2800" b="1" dirty="0" smtClean="0">
                <a:solidFill>
                  <a:schemeClr val="tx1"/>
                </a:solidFill>
                <a:latin typeface="Comic Sans MS" panose="030F0702030302020204" pitchFamily="66" charset="0"/>
                <a:sym typeface="+mn-ea"/>
              </a:rPr>
              <a:t>n(x)=N</a:t>
            </a:r>
            <a:r>
              <a:rPr lang="pt-BR" sz="2800" b="1" baseline="-25000" dirty="0" smtClean="0">
                <a:solidFill>
                  <a:schemeClr val="tx1"/>
                </a:solidFill>
                <a:latin typeface="Comic Sans MS" panose="030F0702030302020204" pitchFamily="66" charset="0"/>
                <a:sym typeface="+mn-ea"/>
              </a:rPr>
              <a:t>D</a:t>
            </a:r>
            <a:r>
              <a:rPr lang="pt-BR" sz="2800" b="1" dirty="0" smtClean="0">
                <a:solidFill>
                  <a:schemeClr val="tx1"/>
                </a:solidFill>
                <a:latin typeface="Comic Sans MS" panose="030F0702030302020204" pitchFamily="66" charset="0"/>
                <a:sym typeface="+mn-ea"/>
              </a:rPr>
              <a:t>(x)   e    p(x)=N</a:t>
            </a:r>
            <a:r>
              <a:rPr lang="pt-BR" sz="2800" b="1" baseline="-25000" dirty="0" smtClean="0">
                <a:solidFill>
                  <a:schemeClr val="tx1"/>
                </a:solidFill>
                <a:latin typeface="Comic Sans MS" panose="030F0702030302020204" pitchFamily="66" charset="0"/>
                <a:sym typeface="+mn-ea"/>
              </a:rPr>
              <a:t>A</a:t>
            </a:r>
            <a:r>
              <a:rPr lang="pt-BR" sz="2800" b="1" dirty="0" smtClean="0">
                <a:solidFill>
                  <a:schemeClr val="tx1"/>
                </a:solidFill>
                <a:latin typeface="Comic Sans MS" panose="030F0702030302020204" pitchFamily="66" charset="0"/>
                <a:sym typeface="+mn-ea"/>
              </a:rPr>
              <a:t>(x)</a:t>
            </a:r>
            <a:endParaRPr lang="pt-BR" sz="2800" b="1" dirty="0" smtClean="0">
              <a:solidFill>
                <a:schemeClr val="tx1"/>
              </a:solidFill>
              <a:latin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3" name="Retângulo arredondado 62"/>
          <p:cNvSpPr/>
          <p:nvPr/>
        </p:nvSpPr>
        <p:spPr>
          <a:xfrm>
            <a:off x="5259705" y="2809875"/>
            <a:ext cx="1891030" cy="3701415"/>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CaixaDeTexto 2"/>
          <p:cNvSpPr txBox="1"/>
          <p:nvPr/>
        </p:nvSpPr>
        <p:spPr>
          <a:xfrm>
            <a:off x="163830" y="432435"/>
            <a:ext cx="11845925" cy="2306955"/>
          </a:xfrm>
          <a:prstGeom prst="rect">
            <a:avLst/>
          </a:prstGeom>
          <a:noFill/>
        </p:spPr>
        <p:txBody>
          <a:bodyPr wrap="square" rtlCol="0">
            <a:spAutoFit/>
          </a:bodyPr>
          <a:lstStyle/>
          <a:p>
            <a:r>
              <a:rPr lang="pt-BR" sz="2400" b="1" dirty="0" smtClean="0">
                <a:solidFill>
                  <a:schemeClr val="tx1"/>
                </a:solidFill>
                <a:latin typeface="Comic Sans MS" panose="030F0702030302020204" pitchFamily="66" charset="0"/>
              </a:rPr>
              <a:t>Para simplificar a solução do diodo costuma-se utilizar a hipótese da região de depleção: região onde a </a:t>
            </a:r>
            <a:r>
              <a:rPr lang="pt-BR" sz="2400" b="1" dirty="0" smtClean="0">
                <a:latin typeface="Comic Sans MS" panose="030F0702030302020204" pitchFamily="66" charset="0"/>
              </a:rPr>
              <a:t>concentração </a:t>
            </a:r>
            <a:r>
              <a:rPr lang="pt-BR" sz="2400" b="1" dirty="0">
                <a:latin typeface="Comic Sans MS" panose="030F0702030302020204" pitchFamily="66" charset="0"/>
              </a:rPr>
              <a:t>de portadores livres é muito </a:t>
            </a:r>
            <a:r>
              <a:rPr lang="pt-BR" sz="2400" b="1" dirty="0" smtClean="0">
                <a:latin typeface="Comic Sans MS" panose="030F0702030302020204" pitchFamily="66" charset="0"/>
              </a:rPr>
              <a:t>baixa, </a:t>
            </a:r>
            <a:r>
              <a:rPr lang="pt-BR" sz="2400" b="1" dirty="0">
                <a:latin typeface="Comic Sans MS" panose="030F0702030302020204" pitchFamily="66" charset="0"/>
              </a:rPr>
              <a:t>ou seja n </a:t>
            </a:r>
            <a:r>
              <a:rPr lang="pt-BR" sz="2400" b="1" dirty="0">
                <a:latin typeface="Arial" panose="020B0604020202020204" pitchFamily="34" charset="0"/>
                <a:cs typeface="Arial" panose="020B0604020202020204" pitchFamily="34" charset="0"/>
              </a:rPr>
              <a:t>≈ </a:t>
            </a:r>
            <a:r>
              <a:rPr lang="pt-BR" sz="2400" b="1" dirty="0">
                <a:latin typeface="Comic Sans MS" panose="030F0702030302020204" pitchFamily="66" charset="0"/>
              </a:rPr>
              <a:t>p </a:t>
            </a:r>
            <a:r>
              <a:rPr lang="pt-BR" sz="2400" b="1" dirty="0">
                <a:latin typeface="Arial" panose="020B0604020202020204" pitchFamily="34" charset="0"/>
                <a:cs typeface="Arial" panose="020B0604020202020204" pitchFamily="34" charset="0"/>
              </a:rPr>
              <a:t>≈ </a:t>
            </a:r>
            <a:r>
              <a:rPr lang="pt-BR" sz="2400" b="1" dirty="0" smtClean="0">
                <a:latin typeface="Arial" panose="020B0604020202020204" pitchFamily="34" charset="0"/>
                <a:cs typeface="Arial" panose="020B0604020202020204" pitchFamily="34" charset="0"/>
              </a:rPr>
              <a:t>0,</a:t>
            </a:r>
            <a:r>
              <a:rPr lang="pt-BR" sz="2400" b="1" dirty="0" smtClean="0">
                <a:latin typeface="Comic Sans MS" panose="030F0702030302020204" pitchFamily="66" charset="0"/>
              </a:rPr>
              <a:t> e </a:t>
            </a:r>
            <a:r>
              <a:rPr lang="pt-BR" sz="2400" b="1" dirty="0" smtClean="0">
                <a:solidFill>
                  <a:schemeClr val="tx1"/>
                </a:solidFill>
                <a:latin typeface="Comic Sans MS" panose="030F0702030302020204" pitchFamily="66" charset="0"/>
              </a:rPr>
              <a:t>há cargas elétricas fixas</a:t>
            </a:r>
            <a:r>
              <a:rPr lang="pt-BR" sz="2400" b="1" dirty="0" smtClean="0">
                <a:solidFill>
                  <a:schemeClr val="tx1"/>
                </a:solidFill>
                <a:latin typeface="Arial" panose="020B0604020202020204" pitchFamily="34" charset="0"/>
                <a:cs typeface="Arial" panose="020B0604020202020204" pitchFamily="34" charset="0"/>
              </a:rPr>
              <a:t>.</a:t>
            </a:r>
            <a:endParaRPr lang="pt-BR" sz="2400" b="1" dirty="0" smtClean="0">
              <a:solidFill>
                <a:schemeClr val="tx1"/>
              </a:solidFill>
              <a:latin typeface="Arial" panose="020B0604020202020204" pitchFamily="34" charset="0"/>
              <a:cs typeface="Arial" panose="020B0604020202020204" pitchFamily="34" charset="0"/>
            </a:endParaRPr>
          </a:p>
          <a:p>
            <a:pPr indent="0" algn="l">
              <a:buFont typeface="+mj-lt"/>
              <a:buNone/>
            </a:pPr>
            <a:r>
              <a:rPr lang="pt-BR" sz="2400" b="1" dirty="0" smtClean="0">
                <a:solidFill>
                  <a:schemeClr val="tx1"/>
                </a:solidFill>
                <a:latin typeface="Comic Sans MS" panose="030F0702030302020204" pitchFamily="66" charset="0"/>
              </a:rPr>
              <a:t>Assim a carga </a:t>
            </a:r>
            <a:endParaRPr lang="pt-BR" sz="2400" b="1" dirty="0" smtClean="0">
              <a:solidFill>
                <a:schemeClr val="tx1"/>
              </a:solidFill>
              <a:latin typeface="Comic Sans MS" panose="030F0702030302020204" pitchFamily="66" charset="0"/>
            </a:endParaRPr>
          </a:p>
          <a:p>
            <a:pPr marL="342900" indent="-342900" algn="l" defTabSz="914400">
              <a:buFont typeface="Arial" panose="020B0604020202020204" pitchFamily="34" charset="0"/>
              <a:buChar char="•"/>
              <a:tabLst>
                <a:tab pos="6983730" algn="l"/>
              </a:tabLst>
            </a:pPr>
            <a:r>
              <a:rPr lang="pt-BR" sz="2400" b="1" dirty="0" smtClean="0">
                <a:solidFill>
                  <a:srgbClr val="C00000"/>
                </a:solidFill>
                <a:latin typeface="Comic Sans MS" panose="030F0702030302020204" pitchFamily="66" charset="0"/>
              </a:rPr>
              <a:t>na região de depleção: 	</a:t>
            </a:r>
            <a:r>
              <a:rPr lang="pt-BR" sz="2400" b="1" dirty="0" smtClean="0">
                <a:solidFill>
                  <a:srgbClr val="C00000"/>
                </a:solidFill>
                <a:latin typeface="Symbol" panose="05050102010706020507" charset="0"/>
                <a:cs typeface="Symbol" panose="05050102010706020507" charset="0"/>
              </a:rPr>
              <a:t>r</a:t>
            </a:r>
            <a:r>
              <a:rPr lang="pt-BR" sz="2400" b="1" dirty="0" smtClean="0">
                <a:solidFill>
                  <a:srgbClr val="C00000"/>
                </a:solidFill>
                <a:latin typeface="Comic Sans MS" panose="030F0702030302020204" pitchFamily="66" charset="0"/>
                <a:cs typeface="Comic Sans MS" panose="030F0702030302020204" pitchFamily="66" charset="0"/>
              </a:rPr>
              <a:t>(x) </a:t>
            </a:r>
            <a:r>
              <a:rPr lang="pt-BR" sz="2400" b="1" dirty="0" smtClean="0">
                <a:solidFill>
                  <a:srgbClr val="C00000"/>
                </a:solidFill>
                <a:latin typeface="Comic Sans MS" panose="030F0702030302020204" pitchFamily="66" charset="0"/>
              </a:rPr>
              <a:t>= q(N</a:t>
            </a:r>
            <a:r>
              <a:rPr lang="pt-BR" sz="2400" b="1" baseline="-25000" dirty="0" smtClean="0">
                <a:solidFill>
                  <a:srgbClr val="C00000"/>
                </a:solidFill>
                <a:latin typeface="Comic Sans MS" panose="030F0702030302020204" pitchFamily="66" charset="0"/>
              </a:rPr>
              <a:t>D</a:t>
            </a:r>
            <a:r>
              <a:rPr lang="pt-BR" sz="2400" b="1" dirty="0" smtClean="0">
                <a:solidFill>
                  <a:srgbClr val="C00000"/>
                </a:solidFill>
                <a:latin typeface="Comic Sans MS" panose="030F0702030302020204" pitchFamily="66" charset="0"/>
              </a:rPr>
              <a:t>(x) - N</a:t>
            </a:r>
            <a:r>
              <a:rPr lang="pt-BR" sz="2400" b="1" baseline="-25000" dirty="0" smtClean="0">
                <a:solidFill>
                  <a:srgbClr val="C00000"/>
                </a:solidFill>
                <a:latin typeface="Comic Sans MS" panose="030F0702030302020204" pitchFamily="66" charset="0"/>
              </a:rPr>
              <a:t>A</a:t>
            </a:r>
            <a:r>
              <a:rPr lang="pt-BR" sz="2400" b="1" dirty="0" smtClean="0">
                <a:solidFill>
                  <a:srgbClr val="C00000"/>
                </a:solidFill>
                <a:latin typeface="Comic Sans MS" panose="030F0702030302020204" pitchFamily="66" charset="0"/>
              </a:rPr>
              <a:t>(x))</a:t>
            </a:r>
            <a:endParaRPr lang="pt-BR" sz="2400" b="1" dirty="0" smtClean="0">
              <a:solidFill>
                <a:srgbClr val="C00000"/>
              </a:solidFill>
              <a:latin typeface="Comic Sans MS" panose="030F0702030302020204" pitchFamily="66" charset="0"/>
            </a:endParaRPr>
          </a:p>
          <a:p>
            <a:pPr marL="342900" indent="-342900" algn="l" defTabSz="914400">
              <a:buFont typeface="Arial" panose="020B0604020202020204" pitchFamily="34" charset="0"/>
              <a:buChar char="•"/>
              <a:tabLst>
                <a:tab pos="6983730" algn="l"/>
              </a:tabLst>
            </a:pPr>
            <a:r>
              <a:rPr lang="pt-BR" sz="2400" b="1" dirty="0" smtClean="0">
                <a:solidFill>
                  <a:srgbClr val="C00000"/>
                </a:solidFill>
                <a:latin typeface="Comic Sans MS" panose="030F0702030302020204" pitchFamily="66" charset="0"/>
              </a:rPr>
              <a:t>fora da região de depleção (região neutra): 	</a:t>
            </a:r>
            <a:r>
              <a:rPr lang="pt-BR" sz="2400" b="1" dirty="0" smtClean="0">
                <a:solidFill>
                  <a:srgbClr val="C00000"/>
                </a:solidFill>
                <a:latin typeface="Symbol" panose="05050102010706020507" charset="0"/>
                <a:cs typeface="Symbol" panose="05050102010706020507" charset="0"/>
              </a:rPr>
              <a:t>r</a:t>
            </a:r>
            <a:r>
              <a:rPr lang="pt-BR" sz="2400" b="1" dirty="0" smtClean="0">
                <a:solidFill>
                  <a:srgbClr val="C00000"/>
                </a:solidFill>
                <a:latin typeface="Comic Sans MS" panose="030F0702030302020204" pitchFamily="66" charset="0"/>
              </a:rPr>
              <a:t>(x) =q(</a:t>
            </a:r>
            <a:r>
              <a:rPr lang="pt-BR" sz="2400" b="1" dirty="0" smtClean="0">
                <a:solidFill>
                  <a:srgbClr val="C00000"/>
                </a:solidFill>
                <a:latin typeface="Comic Sans MS" panose="030F0702030302020204" pitchFamily="66" charset="0"/>
                <a:sym typeface="+mn-ea"/>
              </a:rPr>
              <a:t>-n(x)+N</a:t>
            </a:r>
            <a:r>
              <a:rPr lang="pt-BR" sz="2400" b="1" baseline="-25000" dirty="0" smtClean="0">
                <a:solidFill>
                  <a:srgbClr val="C00000"/>
                </a:solidFill>
                <a:latin typeface="Comic Sans MS" panose="030F0702030302020204" pitchFamily="66" charset="0"/>
                <a:sym typeface="+mn-ea"/>
              </a:rPr>
              <a:t>D</a:t>
            </a:r>
            <a:r>
              <a:rPr lang="pt-BR" sz="2400" b="1" dirty="0" smtClean="0">
                <a:solidFill>
                  <a:srgbClr val="C00000"/>
                </a:solidFill>
                <a:latin typeface="Comic Sans MS" panose="030F0702030302020204" pitchFamily="66" charset="0"/>
                <a:sym typeface="+mn-ea"/>
              </a:rPr>
              <a:t>(x)+p(x)-N</a:t>
            </a:r>
            <a:r>
              <a:rPr lang="pt-BR" sz="2400" b="1" baseline="-25000" dirty="0" smtClean="0">
                <a:solidFill>
                  <a:srgbClr val="C00000"/>
                </a:solidFill>
                <a:latin typeface="Comic Sans MS" panose="030F0702030302020204" pitchFamily="66" charset="0"/>
                <a:sym typeface="+mn-ea"/>
              </a:rPr>
              <a:t>A</a:t>
            </a:r>
            <a:r>
              <a:rPr lang="pt-BR" sz="2400" b="1" dirty="0" smtClean="0">
                <a:solidFill>
                  <a:srgbClr val="C00000"/>
                </a:solidFill>
                <a:latin typeface="Comic Sans MS" panose="030F0702030302020204" pitchFamily="66" charset="0"/>
                <a:sym typeface="+mn-ea"/>
              </a:rPr>
              <a:t>(x))</a:t>
            </a:r>
            <a:endParaRPr lang="pt-BR" sz="2400" b="1" dirty="0" smtClean="0">
              <a:solidFill>
                <a:srgbClr val="C00000"/>
              </a:solidFill>
              <a:latin typeface="Comic Sans MS" panose="030F0702030302020204" pitchFamily="66" charset="0"/>
              <a:sym typeface="+mn-ea"/>
            </a:endParaRPr>
          </a:p>
        </p:txBody>
      </p:sp>
      <p:grpSp>
        <p:nvGrpSpPr>
          <p:cNvPr id="20" name="Grupo 19"/>
          <p:cNvGrpSpPr/>
          <p:nvPr/>
        </p:nvGrpSpPr>
        <p:grpSpPr>
          <a:xfrm>
            <a:off x="2156127" y="2954020"/>
            <a:ext cx="8408799" cy="3413760"/>
            <a:chOff x="1369" y="2761"/>
            <a:chExt cx="16279" cy="6596"/>
          </a:xfrm>
        </p:grpSpPr>
        <p:cxnSp>
          <p:nvCxnSpPr>
            <p:cNvPr id="5" name="Conector Reto 4"/>
            <p:cNvCxnSpPr/>
            <p:nvPr/>
          </p:nvCxnSpPr>
          <p:spPr>
            <a:xfrm flipV="1">
              <a:off x="2301" y="5291"/>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2181" y="8036"/>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301" y="6656"/>
              <a:ext cx="534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1369" y="4862"/>
              <a:ext cx="1051" cy="771"/>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2181" y="7391"/>
              <a:ext cx="971" cy="771"/>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2301" y="6019"/>
              <a:ext cx="852" cy="771"/>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4851" y="5385"/>
              <a:ext cx="0" cy="2606"/>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4851" y="6845"/>
              <a:ext cx="885" cy="890"/>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2181" y="6019"/>
              <a:ext cx="534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2301" y="5340"/>
              <a:ext cx="960" cy="771"/>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6621" y="6049"/>
              <a:ext cx="0" cy="600"/>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5606" y="5897"/>
              <a:ext cx="1594" cy="771"/>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8" name="Retângulo 7"/>
            <p:cNvSpPr/>
            <p:nvPr/>
          </p:nvSpPr>
          <p:spPr>
            <a:xfrm>
              <a:off x="2301" y="4081"/>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Retângulo 11"/>
            <p:cNvSpPr/>
            <p:nvPr/>
          </p:nvSpPr>
          <p:spPr>
            <a:xfrm>
              <a:off x="2199" y="8057"/>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3153" y="4155"/>
              <a:ext cx="3636" cy="1247"/>
            </a:xfrm>
            <a:prstGeom prst="rect">
              <a:avLst/>
            </a:prstGeom>
            <a:noFill/>
          </p:spPr>
          <p:txBody>
            <a:bodyPr wrap="square" rtlCol="0">
              <a:spAutoFit/>
            </a:bodyPr>
            <a:lstStyle/>
            <a:p>
              <a:r>
                <a:rPr lang="pt-BR" altLang="en-US"/>
                <a:t>camada de condução</a:t>
              </a:r>
              <a:endParaRPr lang="pt-BR" altLang="en-US"/>
            </a:p>
          </p:txBody>
        </p:sp>
        <p:sp>
          <p:nvSpPr>
            <p:cNvPr id="23" name="Caixa de Texto 22"/>
            <p:cNvSpPr txBox="1"/>
            <p:nvPr/>
          </p:nvSpPr>
          <p:spPr>
            <a:xfrm>
              <a:off x="2200" y="8110"/>
              <a:ext cx="2486" cy="1247"/>
            </a:xfrm>
            <a:prstGeom prst="rect">
              <a:avLst/>
            </a:prstGeom>
            <a:noFill/>
          </p:spPr>
          <p:txBody>
            <a:bodyPr wrap="square" rtlCol="0">
              <a:spAutoFit/>
            </a:bodyPr>
            <a:lstStyle/>
            <a:p>
              <a:r>
                <a:rPr lang="pt-BR" altLang="en-US"/>
                <a:t>camada de valência</a:t>
              </a:r>
              <a:endParaRPr lang="pt-BR" altLang="en-US"/>
            </a:p>
          </p:txBody>
        </p:sp>
        <p:cxnSp>
          <p:nvCxnSpPr>
            <p:cNvPr id="21" name="Conector Reto 20"/>
            <p:cNvCxnSpPr/>
            <p:nvPr/>
          </p:nvCxnSpPr>
          <p:spPr>
            <a:xfrm flipV="1">
              <a:off x="11114" y="4036"/>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10994" y="6781"/>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11114" y="5401"/>
              <a:ext cx="534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6334" y="3582"/>
              <a:ext cx="1314" cy="771"/>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16065" y="6110"/>
              <a:ext cx="1038" cy="771"/>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16143" y="4862"/>
              <a:ext cx="765" cy="771"/>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13664" y="4130"/>
              <a:ext cx="0" cy="2606"/>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13806" y="4352"/>
              <a:ext cx="885" cy="890"/>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11114" y="6017"/>
              <a:ext cx="534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16143" y="5339"/>
              <a:ext cx="960" cy="771"/>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15179" y="5424"/>
              <a:ext cx="0" cy="600"/>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14211" y="5284"/>
              <a:ext cx="1068" cy="771"/>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7" name="Retângulo 36"/>
            <p:cNvSpPr/>
            <p:nvPr/>
          </p:nvSpPr>
          <p:spPr>
            <a:xfrm>
              <a:off x="11114" y="2834"/>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8" name="Retângulo 37"/>
            <p:cNvSpPr/>
            <p:nvPr/>
          </p:nvSpPr>
          <p:spPr>
            <a:xfrm>
              <a:off x="10994" y="6802"/>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Forma livre 34"/>
            <p:cNvSpPr/>
            <p:nvPr/>
          </p:nvSpPr>
          <p:spPr>
            <a:xfrm>
              <a:off x="7521" y="4036"/>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2" name="Conector Reto 41"/>
            <p:cNvCxnSpPr/>
            <p:nvPr/>
          </p:nvCxnSpPr>
          <p:spPr>
            <a:xfrm>
              <a:off x="7366" y="6019"/>
              <a:ext cx="3975" cy="1"/>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43" name="Forma livre 42"/>
            <p:cNvSpPr/>
            <p:nvPr/>
          </p:nvSpPr>
          <p:spPr>
            <a:xfrm>
              <a:off x="7511" y="6763"/>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4" name="Forma livre 43"/>
            <p:cNvSpPr/>
            <p:nvPr/>
          </p:nvSpPr>
          <p:spPr>
            <a:xfrm>
              <a:off x="7511" y="5401"/>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7419" y="2761"/>
              <a:ext cx="3872" cy="2600"/>
            </a:xfrm>
            <a:custGeom>
              <a:avLst/>
              <a:gdLst>
                <a:gd name="connisteX0" fmla="*/ 0 w 2458910"/>
                <a:gd name="connsiteY0" fmla="*/ 848355 h 1647398"/>
                <a:gd name="connisteX1" fmla="*/ 171450 w 2458910"/>
                <a:gd name="connsiteY1" fmla="*/ 848355 h 1647398"/>
                <a:gd name="connisteX2" fmla="*/ 704850 w 2458910"/>
                <a:gd name="connsiteY2" fmla="*/ 686430 h 1647398"/>
                <a:gd name="connisteX3" fmla="*/ 1247775 w 2458910"/>
                <a:gd name="connsiteY3" fmla="*/ 334005 h 1647398"/>
                <a:gd name="connisteX4" fmla="*/ 1809750 w 2458910"/>
                <a:gd name="connsiteY4" fmla="*/ 95880 h 1647398"/>
                <a:gd name="connisteX5" fmla="*/ 2238375 w 2458910"/>
                <a:gd name="connsiteY5" fmla="*/ 29205 h 1647398"/>
                <a:gd name="connisteX6" fmla="*/ 2409825 w 2458910"/>
                <a:gd name="connsiteY6" fmla="*/ 38730 h 1647398"/>
                <a:gd name="connisteX7" fmla="*/ 2447925 w 2458910"/>
                <a:gd name="connsiteY7" fmla="*/ 48255 h 1647398"/>
                <a:gd name="connisteX8" fmla="*/ 2457450 w 2458910"/>
                <a:gd name="connsiteY8" fmla="*/ 562605 h 1647398"/>
                <a:gd name="connisteX9" fmla="*/ 2428875 w 2458910"/>
                <a:gd name="connsiteY9" fmla="*/ 791205 h 1647398"/>
                <a:gd name="connisteX10" fmla="*/ 2314575 w 2458910"/>
                <a:gd name="connsiteY10" fmla="*/ 772155 h 1647398"/>
                <a:gd name="connisteX11" fmla="*/ 1895475 w 2458910"/>
                <a:gd name="connsiteY11" fmla="*/ 800730 h 1647398"/>
                <a:gd name="connisteX12" fmla="*/ 1466850 w 2458910"/>
                <a:gd name="connsiteY12" fmla="*/ 934080 h 1647398"/>
                <a:gd name="connisteX13" fmla="*/ 1285875 w 2458910"/>
                <a:gd name="connsiteY13" fmla="*/ 1067430 h 1647398"/>
                <a:gd name="connisteX14" fmla="*/ 895350 w 2458910"/>
                <a:gd name="connsiteY14" fmla="*/ 1276980 h 1647398"/>
                <a:gd name="connisteX15" fmla="*/ 600075 w 2458910"/>
                <a:gd name="connsiteY15" fmla="*/ 1467480 h 1647398"/>
                <a:gd name="connisteX16" fmla="*/ 228600 w 2458910"/>
                <a:gd name="connsiteY16" fmla="*/ 1591305 h 1647398"/>
                <a:gd name="connisteX17" fmla="*/ 47625 w 2458910"/>
                <a:gd name="connsiteY17" fmla="*/ 1581780 h 1647398"/>
                <a:gd name="connisteX18" fmla="*/ 47625 w 2458910"/>
                <a:gd name="connsiteY18" fmla="*/ 1581780 h 1647398"/>
                <a:gd name="connisteX19" fmla="*/ 38100 w 2458910"/>
                <a:gd name="connsiteY19" fmla="*/ 838830 h 164739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Lst>
              <a:rect l="l" t="t" r="r" b="b"/>
              <a:pathLst>
                <a:path w="2458910" h="1647399">
                  <a:moveTo>
                    <a:pt x="0" y="848355"/>
                  </a:moveTo>
                  <a:cubicBezTo>
                    <a:pt x="23495" y="851530"/>
                    <a:pt x="30480" y="880740"/>
                    <a:pt x="171450" y="848355"/>
                  </a:cubicBezTo>
                  <a:cubicBezTo>
                    <a:pt x="312420" y="815970"/>
                    <a:pt x="489585" y="789300"/>
                    <a:pt x="704850" y="686430"/>
                  </a:cubicBezTo>
                  <a:cubicBezTo>
                    <a:pt x="920115" y="583560"/>
                    <a:pt x="1026795" y="452115"/>
                    <a:pt x="1247775" y="334005"/>
                  </a:cubicBezTo>
                  <a:cubicBezTo>
                    <a:pt x="1468755" y="215895"/>
                    <a:pt x="1611630" y="156840"/>
                    <a:pt x="1809750" y="95880"/>
                  </a:cubicBezTo>
                  <a:cubicBezTo>
                    <a:pt x="2007870" y="34920"/>
                    <a:pt x="2118360" y="40635"/>
                    <a:pt x="2238375" y="29205"/>
                  </a:cubicBezTo>
                  <a:cubicBezTo>
                    <a:pt x="2358390" y="17775"/>
                    <a:pt x="2367915" y="34920"/>
                    <a:pt x="2409825" y="38730"/>
                  </a:cubicBezTo>
                  <a:cubicBezTo>
                    <a:pt x="2451735" y="42540"/>
                    <a:pt x="2438400" y="-56520"/>
                    <a:pt x="2447925" y="48255"/>
                  </a:cubicBezTo>
                  <a:cubicBezTo>
                    <a:pt x="2457450" y="153030"/>
                    <a:pt x="2461260" y="414015"/>
                    <a:pt x="2457450" y="562605"/>
                  </a:cubicBezTo>
                  <a:cubicBezTo>
                    <a:pt x="2453640" y="711195"/>
                    <a:pt x="2457450" y="749295"/>
                    <a:pt x="2428875" y="791205"/>
                  </a:cubicBezTo>
                  <a:cubicBezTo>
                    <a:pt x="2400300" y="833115"/>
                    <a:pt x="2421255" y="770250"/>
                    <a:pt x="2314575" y="772155"/>
                  </a:cubicBezTo>
                  <a:cubicBezTo>
                    <a:pt x="2207895" y="774060"/>
                    <a:pt x="2065020" y="768345"/>
                    <a:pt x="1895475" y="800730"/>
                  </a:cubicBezTo>
                  <a:cubicBezTo>
                    <a:pt x="1725930" y="833115"/>
                    <a:pt x="1588770" y="880740"/>
                    <a:pt x="1466850" y="934080"/>
                  </a:cubicBezTo>
                  <a:cubicBezTo>
                    <a:pt x="1344930" y="987420"/>
                    <a:pt x="1400175" y="998850"/>
                    <a:pt x="1285875" y="1067430"/>
                  </a:cubicBezTo>
                  <a:cubicBezTo>
                    <a:pt x="1171575" y="1136010"/>
                    <a:pt x="1032510" y="1196970"/>
                    <a:pt x="895350" y="1276980"/>
                  </a:cubicBezTo>
                  <a:cubicBezTo>
                    <a:pt x="758190" y="1356990"/>
                    <a:pt x="733425" y="1404615"/>
                    <a:pt x="600075" y="1467480"/>
                  </a:cubicBezTo>
                  <a:cubicBezTo>
                    <a:pt x="466725" y="1530345"/>
                    <a:pt x="339090" y="1568445"/>
                    <a:pt x="228600" y="1591305"/>
                  </a:cubicBezTo>
                  <a:cubicBezTo>
                    <a:pt x="118110" y="1614165"/>
                    <a:pt x="83820" y="1583685"/>
                    <a:pt x="47625" y="1581780"/>
                  </a:cubicBezTo>
                  <a:cubicBezTo>
                    <a:pt x="11430" y="1579875"/>
                    <a:pt x="49530" y="1730370"/>
                    <a:pt x="47625" y="1581780"/>
                  </a:cubicBezTo>
                  <a:cubicBezTo>
                    <a:pt x="45720" y="1433190"/>
                    <a:pt x="40005" y="987420"/>
                    <a:pt x="38100" y="838830"/>
                  </a:cubicBezTo>
                </a:path>
              </a:pathLst>
            </a:custGeom>
            <a:pattFill prst="ltHorz">
              <a:fgClr>
                <a:srgbClr val="5B9BD5"/>
              </a:fgClr>
              <a:bgClr>
                <a:schemeClr val="bg1"/>
              </a:bgClr>
            </a:patt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a:off x="7366" y="6757"/>
              <a:ext cx="3872" cy="2600"/>
            </a:xfrm>
            <a:custGeom>
              <a:avLst/>
              <a:gdLst>
                <a:gd name="connisteX0" fmla="*/ 0 w 2458910"/>
                <a:gd name="connsiteY0" fmla="*/ 848355 h 1647398"/>
                <a:gd name="connisteX1" fmla="*/ 171450 w 2458910"/>
                <a:gd name="connsiteY1" fmla="*/ 848355 h 1647398"/>
                <a:gd name="connisteX2" fmla="*/ 704850 w 2458910"/>
                <a:gd name="connsiteY2" fmla="*/ 686430 h 1647398"/>
                <a:gd name="connisteX3" fmla="*/ 1247775 w 2458910"/>
                <a:gd name="connsiteY3" fmla="*/ 334005 h 1647398"/>
                <a:gd name="connisteX4" fmla="*/ 1809750 w 2458910"/>
                <a:gd name="connsiteY4" fmla="*/ 95880 h 1647398"/>
                <a:gd name="connisteX5" fmla="*/ 2238375 w 2458910"/>
                <a:gd name="connsiteY5" fmla="*/ 29205 h 1647398"/>
                <a:gd name="connisteX6" fmla="*/ 2409825 w 2458910"/>
                <a:gd name="connsiteY6" fmla="*/ 38730 h 1647398"/>
                <a:gd name="connisteX7" fmla="*/ 2447925 w 2458910"/>
                <a:gd name="connsiteY7" fmla="*/ 48255 h 1647398"/>
                <a:gd name="connisteX8" fmla="*/ 2457450 w 2458910"/>
                <a:gd name="connsiteY8" fmla="*/ 562605 h 1647398"/>
                <a:gd name="connisteX9" fmla="*/ 2428875 w 2458910"/>
                <a:gd name="connsiteY9" fmla="*/ 791205 h 1647398"/>
                <a:gd name="connisteX10" fmla="*/ 2314575 w 2458910"/>
                <a:gd name="connsiteY10" fmla="*/ 772155 h 1647398"/>
                <a:gd name="connisteX11" fmla="*/ 1895475 w 2458910"/>
                <a:gd name="connsiteY11" fmla="*/ 800730 h 1647398"/>
                <a:gd name="connisteX12" fmla="*/ 1466850 w 2458910"/>
                <a:gd name="connsiteY12" fmla="*/ 934080 h 1647398"/>
                <a:gd name="connisteX13" fmla="*/ 1285875 w 2458910"/>
                <a:gd name="connsiteY13" fmla="*/ 1067430 h 1647398"/>
                <a:gd name="connisteX14" fmla="*/ 895350 w 2458910"/>
                <a:gd name="connsiteY14" fmla="*/ 1276980 h 1647398"/>
                <a:gd name="connisteX15" fmla="*/ 600075 w 2458910"/>
                <a:gd name="connsiteY15" fmla="*/ 1467480 h 1647398"/>
                <a:gd name="connisteX16" fmla="*/ 228600 w 2458910"/>
                <a:gd name="connsiteY16" fmla="*/ 1591305 h 1647398"/>
                <a:gd name="connisteX17" fmla="*/ 47625 w 2458910"/>
                <a:gd name="connsiteY17" fmla="*/ 1581780 h 1647398"/>
                <a:gd name="connisteX18" fmla="*/ 47625 w 2458910"/>
                <a:gd name="connsiteY18" fmla="*/ 1581780 h 1647398"/>
                <a:gd name="connisteX19" fmla="*/ 38100 w 2458910"/>
                <a:gd name="connsiteY19" fmla="*/ 838830 h 164739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Lst>
              <a:rect l="l" t="t" r="r" b="b"/>
              <a:pathLst>
                <a:path w="2458910" h="1647399">
                  <a:moveTo>
                    <a:pt x="0" y="848355"/>
                  </a:moveTo>
                  <a:cubicBezTo>
                    <a:pt x="23495" y="851530"/>
                    <a:pt x="30480" y="880740"/>
                    <a:pt x="171450" y="848355"/>
                  </a:cubicBezTo>
                  <a:cubicBezTo>
                    <a:pt x="312420" y="815970"/>
                    <a:pt x="489585" y="789300"/>
                    <a:pt x="704850" y="686430"/>
                  </a:cubicBezTo>
                  <a:cubicBezTo>
                    <a:pt x="920115" y="583560"/>
                    <a:pt x="1026795" y="452115"/>
                    <a:pt x="1247775" y="334005"/>
                  </a:cubicBezTo>
                  <a:cubicBezTo>
                    <a:pt x="1468755" y="215895"/>
                    <a:pt x="1611630" y="156840"/>
                    <a:pt x="1809750" y="95880"/>
                  </a:cubicBezTo>
                  <a:cubicBezTo>
                    <a:pt x="2007870" y="34920"/>
                    <a:pt x="2118360" y="40635"/>
                    <a:pt x="2238375" y="29205"/>
                  </a:cubicBezTo>
                  <a:cubicBezTo>
                    <a:pt x="2358390" y="17775"/>
                    <a:pt x="2367915" y="34920"/>
                    <a:pt x="2409825" y="38730"/>
                  </a:cubicBezTo>
                  <a:cubicBezTo>
                    <a:pt x="2451735" y="42540"/>
                    <a:pt x="2438400" y="-56520"/>
                    <a:pt x="2447925" y="48255"/>
                  </a:cubicBezTo>
                  <a:cubicBezTo>
                    <a:pt x="2457450" y="153030"/>
                    <a:pt x="2461260" y="414015"/>
                    <a:pt x="2457450" y="562605"/>
                  </a:cubicBezTo>
                  <a:cubicBezTo>
                    <a:pt x="2453640" y="711195"/>
                    <a:pt x="2457450" y="749295"/>
                    <a:pt x="2428875" y="791205"/>
                  </a:cubicBezTo>
                  <a:cubicBezTo>
                    <a:pt x="2400300" y="833115"/>
                    <a:pt x="2421255" y="770250"/>
                    <a:pt x="2314575" y="772155"/>
                  </a:cubicBezTo>
                  <a:cubicBezTo>
                    <a:pt x="2207895" y="774060"/>
                    <a:pt x="2065020" y="768345"/>
                    <a:pt x="1895475" y="800730"/>
                  </a:cubicBezTo>
                  <a:cubicBezTo>
                    <a:pt x="1725930" y="833115"/>
                    <a:pt x="1588770" y="880740"/>
                    <a:pt x="1466850" y="934080"/>
                  </a:cubicBezTo>
                  <a:cubicBezTo>
                    <a:pt x="1344930" y="987420"/>
                    <a:pt x="1400175" y="998850"/>
                    <a:pt x="1285875" y="1067430"/>
                  </a:cubicBezTo>
                  <a:cubicBezTo>
                    <a:pt x="1171575" y="1136010"/>
                    <a:pt x="1032510" y="1196970"/>
                    <a:pt x="895350" y="1276980"/>
                  </a:cubicBezTo>
                  <a:cubicBezTo>
                    <a:pt x="758190" y="1356990"/>
                    <a:pt x="733425" y="1404615"/>
                    <a:pt x="600075" y="1467480"/>
                  </a:cubicBezTo>
                  <a:cubicBezTo>
                    <a:pt x="466725" y="1530345"/>
                    <a:pt x="339090" y="1568445"/>
                    <a:pt x="228600" y="1591305"/>
                  </a:cubicBezTo>
                  <a:cubicBezTo>
                    <a:pt x="118110" y="1614165"/>
                    <a:pt x="83820" y="1583685"/>
                    <a:pt x="47625" y="1581780"/>
                  </a:cubicBezTo>
                  <a:cubicBezTo>
                    <a:pt x="11430" y="1579875"/>
                    <a:pt x="49530" y="1730370"/>
                    <a:pt x="47625" y="1581780"/>
                  </a:cubicBezTo>
                  <a:cubicBezTo>
                    <a:pt x="45720" y="1433190"/>
                    <a:pt x="40005" y="987420"/>
                    <a:pt x="38100" y="838830"/>
                  </a:cubicBezTo>
                </a:path>
              </a:pathLst>
            </a:custGeom>
            <a:pattFill prst="ltHorz">
              <a:fgClr>
                <a:srgbClr val="5B9BD5"/>
              </a:fgClr>
              <a:bgClr>
                <a:schemeClr val="bg1"/>
              </a:bgClr>
            </a:patt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45" name="Conector Reto 44"/>
          <p:cNvCxnSpPr/>
          <p:nvPr/>
        </p:nvCxnSpPr>
        <p:spPr>
          <a:xfrm>
            <a:off x="5264785" y="2980690"/>
            <a:ext cx="0" cy="353758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7150735" y="2739390"/>
            <a:ext cx="0" cy="353758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7" name="Caixa de Texto 46"/>
          <p:cNvSpPr txBox="1"/>
          <p:nvPr/>
        </p:nvSpPr>
        <p:spPr>
          <a:xfrm>
            <a:off x="5214620" y="413639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48" name="Caixa de Texto 47"/>
          <p:cNvSpPr txBox="1"/>
          <p:nvPr/>
        </p:nvSpPr>
        <p:spPr>
          <a:xfrm>
            <a:off x="5609590" y="479933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1" name="Caixa de Texto 50"/>
          <p:cNvSpPr txBox="1"/>
          <p:nvPr/>
        </p:nvSpPr>
        <p:spPr>
          <a:xfrm>
            <a:off x="5289550" y="479933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3" name="Caixa de Texto 52"/>
          <p:cNvSpPr txBox="1"/>
          <p:nvPr/>
        </p:nvSpPr>
        <p:spPr>
          <a:xfrm>
            <a:off x="5718175" y="459676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6" name="Caixa de Texto 55"/>
          <p:cNvSpPr txBox="1"/>
          <p:nvPr/>
        </p:nvSpPr>
        <p:spPr>
          <a:xfrm>
            <a:off x="5241925" y="514350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7" name="Caixa de Texto 56"/>
          <p:cNvSpPr txBox="1"/>
          <p:nvPr/>
        </p:nvSpPr>
        <p:spPr>
          <a:xfrm>
            <a:off x="5741035" y="394208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8" name="Caixa de Texto 57"/>
          <p:cNvSpPr txBox="1"/>
          <p:nvPr/>
        </p:nvSpPr>
        <p:spPr>
          <a:xfrm>
            <a:off x="5495925" y="413639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9" name="Caixa de Texto 58"/>
          <p:cNvSpPr txBox="1"/>
          <p:nvPr/>
        </p:nvSpPr>
        <p:spPr>
          <a:xfrm>
            <a:off x="5522595" y="505714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0" name="Caixa de Texto 59"/>
          <p:cNvSpPr txBox="1"/>
          <p:nvPr/>
        </p:nvSpPr>
        <p:spPr>
          <a:xfrm>
            <a:off x="6217285" y="373761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5" name="Caixa de Texto 64"/>
          <p:cNvSpPr txBox="1"/>
          <p:nvPr/>
        </p:nvSpPr>
        <p:spPr>
          <a:xfrm>
            <a:off x="6674485" y="388937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6" name="Caixa de Texto 65"/>
          <p:cNvSpPr txBox="1"/>
          <p:nvPr/>
        </p:nvSpPr>
        <p:spPr>
          <a:xfrm>
            <a:off x="6693535" y="348170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7" name="Caixa de Texto 66"/>
          <p:cNvSpPr txBox="1"/>
          <p:nvPr/>
        </p:nvSpPr>
        <p:spPr>
          <a:xfrm>
            <a:off x="6674485" y="445198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8" name="Caixa de Texto 67"/>
          <p:cNvSpPr txBox="1"/>
          <p:nvPr/>
        </p:nvSpPr>
        <p:spPr>
          <a:xfrm>
            <a:off x="6217285" y="447421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9" name="Caixa de Texto 68"/>
          <p:cNvSpPr txBox="1"/>
          <p:nvPr/>
        </p:nvSpPr>
        <p:spPr>
          <a:xfrm>
            <a:off x="6122035" y="468312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0" name="Caixa de Texto 69"/>
          <p:cNvSpPr txBox="1"/>
          <p:nvPr/>
        </p:nvSpPr>
        <p:spPr>
          <a:xfrm>
            <a:off x="6475095" y="369697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1" name="Caixa de Texto 70"/>
          <p:cNvSpPr txBox="1"/>
          <p:nvPr/>
        </p:nvSpPr>
        <p:spPr>
          <a:xfrm>
            <a:off x="5998845" y="386461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2" name="Caixa de Texto 71"/>
          <p:cNvSpPr txBox="1"/>
          <p:nvPr/>
        </p:nvSpPr>
        <p:spPr>
          <a:xfrm>
            <a:off x="6384925" y="434975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3" name="Caixa de Texto 72"/>
          <p:cNvSpPr txBox="1"/>
          <p:nvPr/>
        </p:nvSpPr>
        <p:spPr>
          <a:xfrm>
            <a:off x="5972175" y="6076315"/>
            <a:ext cx="1149350" cy="645160"/>
          </a:xfrm>
          <a:prstGeom prst="rect">
            <a:avLst/>
          </a:prstGeom>
          <a:noFill/>
        </p:spPr>
        <p:txBody>
          <a:bodyPr wrap="square" rtlCol="0">
            <a:spAutoFit/>
          </a:bodyPr>
          <a:lstStyle/>
          <a:p>
            <a:r>
              <a:rPr lang="pt-BR" altLang="en-US"/>
              <a:t>região de depleção</a:t>
            </a:r>
            <a:endParaRPr lang="pt-BR" altLang="en-US"/>
          </a:p>
        </p:txBody>
      </p:sp>
      <p:cxnSp>
        <p:nvCxnSpPr>
          <p:cNvPr id="90" name="Conector de Seta Reta 89"/>
          <p:cNvCxnSpPr/>
          <p:nvPr/>
        </p:nvCxnSpPr>
        <p:spPr>
          <a:xfrm flipV="1">
            <a:off x="5309870" y="3291205"/>
            <a:ext cx="1859915" cy="12065"/>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6012815" y="2914015"/>
            <a:ext cx="665480" cy="398780"/>
          </a:xfrm>
          <a:prstGeom prst="rect">
            <a:avLst/>
          </a:prstGeom>
          <a:noFill/>
        </p:spPr>
        <p:txBody>
          <a:bodyPr wrap="square" rtlCol="0">
            <a:spAutoFit/>
          </a:bodyPr>
          <a:lstStyle/>
          <a:p>
            <a:r>
              <a:rPr lang="pt-BR" sz="2000" b="1" dirty="0"/>
              <a:t>xd</a:t>
            </a:r>
            <a:endParaRPr lang="pt-BR" sz="2000" b="1" dirty="0"/>
          </a:p>
        </p:txBody>
      </p:sp>
      <p:sp>
        <p:nvSpPr>
          <p:cNvPr id="3" name="Caixa de Texto 2"/>
          <p:cNvSpPr txBox="1"/>
          <p:nvPr/>
        </p:nvSpPr>
        <p:spPr>
          <a:xfrm>
            <a:off x="7994650" y="5640070"/>
            <a:ext cx="1149350" cy="645160"/>
          </a:xfrm>
          <a:prstGeom prst="rect">
            <a:avLst/>
          </a:prstGeom>
          <a:noFill/>
        </p:spPr>
        <p:txBody>
          <a:bodyPr wrap="square" rtlCol="0">
            <a:spAutoFit/>
          </a:bodyPr>
          <a:p>
            <a:r>
              <a:rPr lang="pt-BR" altLang="en-US"/>
              <a:t>região neutra</a:t>
            </a:r>
            <a:endParaRPr lang="pt-BR" altLang="en-US"/>
          </a:p>
        </p:txBody>
      </p:sp>
      <p:sp>
        <p:nvSpPr>
          <p:cNvPr id="22" name="Caixa de Texto 21"/>
          <p:cNvSpPr txBox="1"/>
          <p:nvPr/>
        </p:nvSpPr>
        <p:spPr>
          <a:xfrm>
            <a:off x="3719830" y="6076315"/>
            <a:ext cx="1149350" cy="645160"/>
          </a:xfrm>
          <a:prstGeom prst="rect">
            <a:avLst/>
          </a:prstGeom>
          <a:noFill/>
        </p:spPr>
        <p:txBody>
          <a:bodyPr wrap="square" rtlCol="0">
            <a:spAutoFit/>
          </a:bodyPr>
          <a:p>
            <a:r>
              <a:rPr lang="pt-BR" altLang="en-US"/>
              <a:t>região neutra</a:t>
            </a:r>
            <a:endParaRPr lang="pt-BR" altLang="en-US"/>
          </a:p>
        </p:txBody>
      </p:sp>
    </p:spTree>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700405" y="278130"/>
            <a:ext cx="10790555" cy="2306955"/>
          </a:xfrm>
          <a:prstGeom prst="rect">
            <a:avLst/>
          </a:prstGeom>
          <a:noFill/>
        </p:spPr>
        <p:txBody>
          <a:bodyPr wrap="square" rtlCol="0">
            <a:spAutoFit/>
          </a:bodyPr>
          <a:lstStyle/>
          <a:p>
            <a:pPr indent="0" algn="l">
              <a:buFont typeface="+mj-lt"/>
              <a:buNone/>
            </a:pPr>
            <a:r>
              <a:rPr lang="pt-BR" sz="3200" b="1" dirty="0" smtClean="0">
                <a:solidFill>
                  <a:srgbClr val="C00000"/>
                </a:solidFill>
                <a:latin typeface="Comic Sans MS" panose="030F0702030302020204" pitchFamily="66" charset="0"/>
              </a:rPr>
              <a:t>Exercício:</a:t>
            </a:r>
            <a:endParaRPr lang="pt-BR" sz="3200" b="1" dirty="0" smtClean="0">
              <a:solidFill>
                <a:srgbClr val="C00000"/>
              </a:solidFill>
              <a:latin typeface="Comic Sans MS" panose="030F0702030302020204" pitchFamily="66" charset="0"/>
            </a:endParaRPr>
          </a:p>
          <a:p>
            <a:pPr indent="0" algn="l">
              <a:buFont typeface="+mj-lt"/>
              <a:buNone/>
            </a:pPr>
            <a:r>
              <a:rPr lang="pt-BR" sz="2800" b="1" dirty="0" smtClean="0">
                <a:solidFill>
                  <a:schemeClr val="tx1"/>
                </a:solidFill>
                <a:latin typeface="Comic Sans MS" panose="030F0702030302020204" pitchFamily="66" charset="0"/>
              </a:rPr>
              <a:t>Considere N</a:t>
            </a:r>
            <a:r>
              <a:rPr lang="pt-BR" sz="2800" b="1" baseline="-25000" dirty="0" smtClean="0">
                <a:solidFill>
                  <a:schemeClr val="tx1"/>
                </a:solidFill>
                <a:latin typeface="Comic Sans MS" panose="030F0702030302020204" pitchFamily="66" charset="0"/>
              </a:rPr>
              <a:t>D </a:t>
            </a:r>
            <a:r>
              <a:rPr lang="pt-BR" sz="2800" b="1" dirty="0" smtClean="0">
                <a:solidFill>
                  <a:schemeClr val="tx1"/>
                </a:solidFill>
                <a:latin typeface="Comic Sans MS" panose="030F0702030302020204" pitchFamily="66" charset="0"/>
              </a:rPr>
              <a:t> e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 constantes e que há cargas apenas na região de depleção. Determinar a distribuição de carga, o campo elétrico e o potêncial na junção P/N</a:t>
            </a:r>
            <a:endParaRPr lang="pt-BR" sz="2800" b="1" dirty="0" smtClean="0">
              <a:solidFill>
                <a:schemeClr val="tx1"/>
              </a:solidFill>
              <a:latin typeface="Comic Sans MS" panose="030F0702030302020204" pitchFamily="66" charset="0"/>
            </a:endParaRPr>
          </a:p>
          <a:p>
            <a:pPr indent="0" algn="l">
              <a:buFont typeface="+mj-lt"/>
              <a:buNone/>
            </a:pPr>
            <a:r>
              <a:rPr lang="pt-BR" sz="2800" b="1" dirty="0" smtClean="0">
                <a:solidFill>
                  <a:schemeClr val="tx1"/>
                </a:solidFill>
                <a:latin typeface="Comic Sans MS" panose="030F0702030302020204" pitchFamily="66" charset="0"/>
                <a:sym typeface="+mn-ea"/>
              </a:rPr>
              <a:t>Lembrar:</a:t>
            </a:r>
            <a:endParaRPr lang="pt-BR" sz="2800" b="1" dirty="0" smtClean="0">
              <a:solidFill>
                <a:schemeClr val="tx1"/>
              </a:solidFill>
              <a:latin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14" name="CaixaDeTexto 16"/>
              <p:cNvSpPr txBox="1"/>
              <p:nvPr/>
            </p:nvSpPr>
            <p:spPr>
              <a:xfrm>
                <a:off x="2846705" y="2235200"/>
                <a:ext cx="7860665" cy="2091055"/>
              </a:xfrm>
              <a:prstGeom prst="rect">
                <a:avLst/>
              </a:prstGeom>
              <a:noFill/>
              <a:ln w="28575">
                <a:solidFill>
                  <a:srgbClr val="FFFF00"/>
                </a:solidFill>
              </a:ln>
            </p:spPr>
            <p:txBody>
              <a:bodyPr wrap="square" rtlCol="0">
                <a:spAutoFit/>
              </a:bodyPr>
              <a:lstStyle/>
              <a:p>
                <a14:m>
                  <m:oMathPara xmlns:m="http://schemas.openxmlformats.org/officeDocument/2006/math">
                    <m:oMathParaPr>
                      <m:jc m:val="centerGroup"/>
                    </m:oMathParaPr>
                    <m:oMath xmlns:m="http://schemas.openxmlformats.org/officeDocument/2006/math">
                      <m:nary>
                        <m:naryPr>
                          <m:limLoc m:val="subSup"/>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𝑠𝑢𝑝</m:t>
                          </m:r>
                        </m:sub>
                        <m:sup/>
                        <m:e>
                          <m:acc>
                            <m:accPr>
                              <m:chr m:val="⃗"/>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acc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acc>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𝑑𝑠</m:t>
                          </m:r>
                        </m:e>
                      </m:nary>
                      <m:r>
                        <a:rPr lang="en-US" altLang="pt-BR" sz="3200" b="0" i="1" smtClean="0">
                          <a:latin typeface="Cambria Math" panose="02040503050406030204" pitchFamily="18" charset="0"/>
                          <a:ea typeface="Cambria Math" panose="02040503050406030204" pitchFamily="18" charset="0"/>
                        </a:rPr>
                        <m:t>=</m:t>
                      </m:r>
                      <m:nary>
                        <m:naryPr>
                          <m:limLoc m:val="subSup"/>
                          <m:ctrlPr>
                            <a:rPr lang="pt-BR" sz="32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𝑣𝑜𝑙</m:t>
                          </m:r>
                        </m:sub>
                        <m:sup/>
                        <m:e>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𝜌</m:t>
                              </m:r>
                            </m:num>
                            <m:den>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𝜀</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𝑑𝑥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e>
                      </m:nary>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acc>
                        <m:accPr>
                          <m:chr m:val="⃗"/>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acc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acc>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𝜌</m:t>
                          </m:r>
                        </m:num>
                        <m:den>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𝜀</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en-US" altLang="pt-BR" sz="3200" b="0" i="1" smtClean="0">
                  <a:latin typeface="Cambria Math" panose="02040503050406030204" pitchFamily="18" charset="0"/>
                  <a:ea typeface="Cambria Math" panose="02040503050406030204" pitchFamily="18" charset="0"/>
                  <a:cs typeface="Cambria Math" panose="02040503050406030204" pitchFamily="18" charset="0"/>
                </a:endParaRPr>
              </a:p>
              <a:p>
                <a:pPr algn="ctr"/>
                <a14:m>
                  <m:oMath xmlns:m="http://schemas.openxmlformats.org/officeDocument/2006/math">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𝑝</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𝑢𝑚𝑎</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𝑑𝑖𝑚𝑒𝑛𝑠</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ã</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𝑜</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𝑥</m:t>
                            </m:r>
                          </m:sub>
                        </m:sSub>
                      </m:num>
                      <m:den>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𝑥</m:t>
                        </m:r>
                      </m:den>
                    </m:f>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600" i="1" smtClean="0">
                            <a:latin typeface="Cambria Math" panose="02040503050406030204" pitchFamily="18" charset="0"/>
                            <a:ea typeface="Cambria Math" panose="02040503050406030204" pitchFamily="18" charset="0"/>
                            <a:cs typeface="Cambria Math" panose="02040503050406030204" pitchFamily="18" charset="0"/>
                          </a:rPr>
                          <m:t>𝜌</m:t>
                        </m:r>
                      </m:num>
                      <m:den>
                        <m:r>
                          <a:rPr lang="en-US" altLang="pt-BR" sz="3600" i="1" smtClean="0">
                            <a:latin typeface="Cambria Math" panose="02040503050406030204" pitchFamily="18" charset="0"/>
                            <a:ea typeface="Cambria Math" panose="02040503050406030204" pitchFamily="18" charset="0"/>
                            <a:cs typeface="Cambria Math" panose="02040503050406030204" pitchFamily="18" charset="0"/>
                          </a:rPr>
                          <m:t>𝜀</m:t>
                        </m:r>
                      </m:den>
                    </m:f>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   </m:t>
                    </m:r>
                  </m:oMath>
                </a14:m>
                <a:r>
                  <a:rPr lang="pt-BR" altLang="en-US" sz="3600" b="0" i="1" dirty="0" smtClean="0">
                    <a:latin typeface="Cambria Math" panose="02040503050406030204" pitchFamily="18" charset="0"/>
                    <a:ea typeface="Cambria Math" panose="02040503050406030204" pitchFamily="18" charset="0"/>
                    <a:cs typeface="Cambria Math" panose="02040503050406030204" pitchFamily="18" charset="0"/>
                  </a:rPr>
                  <a:t> </a:t>
                </a:r>
                <a:endParaRPr lang="pt-BR" altLang="en-US"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4" name="CaixaDeTexto 16"/>
              <p:cNvSpPr txBox="1">
                <a:spLocks noRot="1" noChangeAspect="1" noMove="1" noResize="1" noEditPoints="1" noAdjustHandles="1" noChangeArrowheads="1" noChangeShapeType="1" noTextEdit="1"/>
              </p:cNvSpPr>
              <p:nvPr/>
            </p:nvSpPr>
            <p:spPr>
              <a:xfrm>
                <a:off x="2846705" y="2235200"/>
                <a:ext cx="7860665" cy="2091055"/>
              </a:xfrm>
              <a:prstGeom prst="rect">
                <a:avLst/>
              </a:prstGeom>
              <a:blipFill rotWithShape="1">
                <a:blip r:embed="rId1"/>
                <a:stretch>
                  <a:fillRect l="-186" t="-698" r="-178" b="-668"/>
                </a:stretch>
              </a:blipFill>
              <a:ln w="28575">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DeTexto 16"/>
              <p:cNvSpPr txBox="1"/>
              <p:nvPr/>
            </p:nvSpPr>
            <p:spPr>
              <a:xfrm>
                <a:off x="2846705" y="4526280"/>
                <a:ext cx="7860665" cy="1942465"/>
              </a:xfrm>
              <a:prstGeom prst="rect">
                <a:avLst/>
              </a:prstGeom>
              <a:noFill/>
              <a:ln w="31750">
                <a:solidFill>
                  <a:srgbClr val="FFFF00"/>
                </a:solidFill>
              </a:ln>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nary>
                        <m:naryPr>
                          <m:limLoc m:val="subSup"/>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𝑙𝑖𝑛ℎ𝑎</m:t>
                          </m:r>
                        </m:sub>
                        <m:sup/>
                        <m:e>
                          <m:acc>
                            <m:accPr>
                              <m:chr m:val="⃗"/>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acc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acc>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𝑑</m:t>
                          </m:r>
                          <m:acc>
                            <m:accPr>
                              <m:chr m:val="⃗"/>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acc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𝑙</m:t>
                              </m:r>
                            </m:e>
                          </m:acc>
                        </m:e>
                      </m:nary>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acc>
                        <m:accPr>
                          <m:chr m:val="⃗"/>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acc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e>
                      </m:acc>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acc>
                        <m:accPr>
                          <m:chr m:val="⃗"/>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acc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acc>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en-US" altLang="pt-BR" sz="3200" b="0" i="1" smtClean="0">
                  <a:latin typeface="Cambria Math" panose="02040503050406030204" pitchFamily="18" charset="0"/>
                  <a:ea typeface="Cambria Math" panose="02040503050406030204" pitchFamily="18" charset="0"/>
                  <a:cs typeface="Cambria Math" panose="02040503050406030204" pitchFamily="18" charset="0"/>
                </a:endParaRPr>
              </a:p>
              <a:p>
                <a:pPr algn="ctr"/>
                <a14:m>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𝑝</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𝑢𝑚𝑎</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𝑑𝑖𝑚𝑒𝑛𝑠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ã</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𝑜</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a14:m>
                <a:r>
                  <a:rPr lang="pt-BR" altLang="en-US" sz="2800" b="0" i="1" dirty="0" smtClean="0">
                    <a:latin typeface="Cambria Math" panose="02040503050406030204" pitchFamily="18" charset="0"/>
                    <a:ea typeface="Cambria Math" panose="02040503050406030204" pitchFamily="18" charset="0"/>
                    <a:cs typeface="Cambria Math" panose="02040503050406030204" pitchFamily="18" charset="0"/>
                  </a:rPr>
                  <a:t> </a:t>
                </a:r>
                <a:endParaRPr lang="pt-BR" altLang="en-US"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3" name="CaixaDeTexto 16"/>
              <p:cNvSpPr txBox="1">
                <a:spLocks noRot="1" noChangeAspect="1" noMove="1" noResize="1" noEditPoints="1" noAdjustHandles="1" noChangeArrowheads="1" noChangeShapeType="1" noTextEdit="1"/>
              </p:cNvSpPr>
              <p:nvPr/>
            </p:nvSpPr>
            <p:spPr>
              <a:xfrm>
                <a:off x="2846705" y="4526280"/>
                <a:ext cx="7860665" cy="1942465"/>
              </a:xfrm>
              <a:prstGeom prst="rect">
                <a:avLst/>
              </a:prstGeom>
              <a:blipFill rotWithShape="1">
                <a:blip r:embed="rId2"/>
                <a:stretch>
                  <a:fillRect l="-202" t="-817" r="-202" b="-817"/>
                </a:stretch>
              </a:blipFill>
              <a:ln w="31750">
                <a:solidFill>
                  <a:srgbClr val="FFFF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p:cNvSpPr/>
          <p:nvPr/>
        </p:nvSpPr>
        <p:spPr>
          <a:xfrm>
            <a:off x="5893435" y="1445895"/>
            <a:ext cx="1658620" cy="975995"/>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Retângulo 3"/>
          <p:cNvSpPr/>
          <p:nvPr/>
        </p:nvSpPr>
        <p:spPr>
          <a:xfrm>
            <a:off x="4345940" y="431800"/>
            <a:ext cx="1547495" cy="10033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a:xfrm>
            <a:off x="8303895" y="6356350"/>
            <a:ext cx="2743200" cy="365125"/>
          </a:xfrm>
        </p:spPr>
        <p:txBody>
          <a:bodyPr/>
          <a:lstStyle/>
          <a:p>
            <a:fld id="{74F297BB-B745-4CAB-BE1D-CE4C89382949}" type="slidenum">
              <a:rPr lang="pt-BR" smtClean="0"/>
            </a:fld>
            <a:endParaRPr lang="pt-BR"/>
          </a:p>
        </p:txBody>
      </p:sp>
      <p:cxnSp>
        <p:nvCxnSpPr>
          <p:cNvPr id="46" name="Conector Reto 45"/>
          <p:cNvCxnSpPr/>
          <p:nvPr/>
        </p:nvCxnSpPr>
        <p:spPr>
          <a:xfrm>
            <a:off x="7541895" y="207645"/>
            <a:ext cx="27305" cy="644969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74" name="Conector de Seta Reta 73"/>
          <p:cNvCxnSpPr/>
          <p:nvPr/>
        </p:nvCxnSpPr>
        <p:spPr>
          <a:xfrm>
            <a:off x="1809750" y="1445895"/>
            <a:ext cx="8395335"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6" name="Caixa de Texto 75"/>
          <p:cNvSpPr txBox="1"/>
          <p:nvPr/>
        </p:nvSpPr>
        <p:spPr>
          <a:xfrm>
            <a:off x="7539355" y="207645"/>
            <a:ext cx="1292860" cy="645160"/>
          </a:xfrm>
          <a:prstGeom prst="rect">
            <a:avLst/>
          </a:prstGeom>
          <a:noFill/>
        </p:spPr>
        <p:txBody>
          <a:bodyPr wrap="square" rtlCol="0">
            <a:spAutoFit/>
          </a:bodyPr>
          <a:lstStyle/>
          <a:p>
            <a:r>
              <a:rPr lang="pt-BR" altLang="en-US"/>
              <a:t>junção metalurgica</a:t>
            </a:r>
            <a:endParaRPr lang="pt-BR" altLang="en-US"/>
          </a:p>
        </p:txBody>
      </p:sp>
      <p:sp>
        <p:nvSpPr>
          <p:cNvPr id="77" name="Forma livre 76"/>
          <p:cNvSpPr/>
          <p:nvPr/>
        </p:nvSpPr>
        <p:spPr>
          <a:xfrm flipV="1">
            <a:off x="5946140" y="431165"/>
            <a:ext cx="1622425" cy="421005"/>
          </a:xfrm>
          <a:custGeom>
            <a:avLst/>
            <a:gdLst>
              <a:gd name="connisteX0" fmla="*/ 0 w 1306195"/>
              <a:gd name="connsiteY0" fmla="*/ 12337 h 529227"/>
              <a:gd name="connisteX1" fmla="*/ 312420 w 1306195"/>
              <a:gd name="connsiteY1" fmla="*/ 52977 h 529227"/>
              <a:gd name="connisteX2" fmla="*/ 530225 w 1306195"/>
              <a:gd name="connsiteY2" fmla="*/ 447947 h 529227"/>
              <a:gd name="connisteX3" fmla="*/ 1306195 w 1306195"/>
              <a:gd name="connsiteY3" fmla="*/ 529227 h 529227"/>
            </a:gdLst>
            <a:ahLst/>
            <a:cxnLst>
              <a:cxn ang="0">
                <a:pos x="connisteX0" y="connsiteY0"/>
              </a:cxn>
              <a:cxn ang="0">
                <a:pos x="connisteX1" y="connsiteY1"/>
              </a:cxn>
              <a:cxn ang="0">
                <a:pos x="connisteX2" y="connsiteY2"/>
              </a:cxn>
              <a:cxn ang="0">
                <a:pos x="connisteX3" y="connsiteY3"/>
              </a:cxn>
            </a:cxnLst>
            <a:rect l="l" t="t" r="r" b="b"/>
            <a:pathLst>
              <a:path w="1306195" h="529228">
                <a:moveTo>
                  <a:pt x="0" y="12338"/>
                </a:moveTo>
                <a:cubicBezTo>
                  <a:pt x="58420" y="12338"/>
                  <a:pt x="206375" y="-34017"/>
                  <a:pt x="312420" y="52978"/>
                </a:cubicBezTo>
                <a:cubicBezTo>
                  <a:pt x="418465" y="139973"/>
                  <a:pt x="331470" y="352698"/>
                  <a:pt x="530225" y="447948"/>
                </a:cubicBezTo>
                <a:cubicBezTo>
                  <a:pt x="728980" y="543198"/>
                  <a:pt x="1155065" y="520973"/>
                  <a:pt x="1306195" y="529228"/>
                </a:cubicBezTo>
              </a:path>
            </a:pathLst>
          </a:custGeom>
          <a:noFill/>
          <a:ln w="0">
            <a:solidFill>
              <a:srgbClr val="C00000"/>
            </a:solidFill>
            <a:prstDash val="dashDot"/>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3" name="Caixa de Texto 82"/>
          <p:cNvSpPr txBox="1"/>
          <p:nvPr/>
        </p:nvSpPr>
        <p:spPr>
          <a:xfrm>
            <a:off x="4972685" y="667385"/>
            <a:ext cx="490220" cy="521970"/>
          </a:xfrm>
          <a:prstGeom prst="rect">
            <a:avLst/>
          </a:prstGeom>
          <a:noFill/>
        </p:spPr>
        <p:txBody>
          <a:bodyPr wrap="square" rtlCol="0">
            <a:spAutoFit/>
          </a:bodyPr>
          <a:lstStyle/>
          <a:p>
            <a:pPr algn="ctr"/>
            <a:r>
              <a:rPr lang="pt-BR" altLang="en-US" sz="2800" b="1"/>
              <a:t>+</a:t>
            </a:r>
            <a:endParaRPr lang="pt-BR" altLang="en-US" sz="2800" b="1"/>
          </a:p>
        </p:txBody>
      </p:sp>
      <p:sp>
        <p:nvSpPr>
          <p:cNvPr id="85" name="Caixa de Texto 84"/>
          <p:cNvSpPr txBox="1"/>
          <p:nvPr/>
        </p:nvSpPr>
        <p:spPr>
          <a:xfrm>
            <a:off x="6477635" y="1576705"/>
            <a:ext cx="490220" cy="521970"/>
          </a:xfrm>
          <a:prstGeom prst="rect">
            <a:avLst/>
          </a:prstGeom>
          <a:noFill/>
        </p:spPr>
        <p:txBody>
          <a:bodyPr wrap="square" rtlCol="0">
            <a:spAutoFit/>
          </a:bodyPr>
          <a:lstStyle/>
          <a:p>
            <a:pPr algn="ctr"/>
            <a:r>
              <a:rPr lang="pt-BR" altLang="en-US" sz="2800" b="1"/>
              <a:t>-</a:t>
            </a:r>
            <a:endParaRPr lang="pt-BR" altLang="en-US" sz="2800" b="1"/>
          </a:p>
        </p:txBody>
      </p:sp>
      <p:cxnSp>
        <p:nvCxnSpPr>
          <p:cNvPr id="86" name="Conector de Seta Reta 85"/>
          <p:cNvCxnSpPr/>
          <p:nvPr/>
        </p:nvCxnSpPr>
        <p:spPr>
          <a:xfrm>
            <a:off x="4340225" y="1663065"/>
            <a:ext cx="154305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7" name="Conector de Seta Reta 86"/>
          <p:cNvCxnSpPr/>
          <p:nvPr/>
        </p:nvCxnSpPr>
        <p:spPr>
          <a:xfrm>
            <a:off x="5887720" y="1189355"/>
            <a:ext cx="1651635" cy="5715"/>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8" name="CaixaDeTexto 6"/>
          <p:cNvSpPr txBox="1"/>
          <p:nvPr/>
        </p:nvSpPr>
        <p:spPr>
          <a:xfrm>
            <a:off x="6477635" y="796290"/>
            <a:ext cx="739140" cy="398780"/>
          </a:xfrm>
          <a:prstGeom prst="rect">
            <a:avLst/>
          </a:prstGeom>
          <a:noFill/>
        </p:spPr>
        <p:txBody>
          <a:bodyPr wrap="square" rtlCol="0">
            <a:spAutoFit/>
          </a:bodyPr>
          <a:lstStyle/>
          <a:p>
            <a:r>
              <a:rPr lang="pt-BR" sz="2000" b="1" dirty="0"/>
              <a:t>xp</a:t>
            </a:r>
            <a:endParaRPr lang="pt-BR" sz="2000" b="1" dirty="0"/>
          </a:p>
        </p:txBody>
      </p:sp>
      <p:sp>
        <p:nvSpPr>
          <p:cNvPr id="89" name="CaixaDeTexto 6"/>
          <p:cNvSpPr txBox="1"/>
          <p:nvPr/>
        </p:nvSpPr>
        <p:spPr>
          <a:xfrm>
            <a:off x="4877944" y="1638394"/>
            <a:ext cx="678737" cy="398780"/>
          </a:xfrm>
          <a:prstGeom prst="rect">
            <a:avLst/>
          </a:prstGeom>
          <a:noFill/>
        </p:spPr>
        <p:txBody>
          <a:bodyPr wrap="square" rtlCol="0">
            <a:spAutoFit/>
          </a:bodyPr>
          <a:lstStyle/>
          <a:p>
            <a:r>
              <a:rPr lang="pt-BR" sz="2000" b="1" dirty="0"/>
              <a:t>xn</a:t>
            </a:r>
            <a:endParaRPr lang="pt-BR" sz="2000" b="1" dirty="0"/>
          </a:p>
        </p:txBody>
      </p:sp>
      <p:cxnSp>
        <p:nvCxnSpPr>
          <p:cNvPr id="90" name="Conector de Seta Reta 89"/>
          <p:cNvCxnSpPr/>
          <p:nvPr/>
        </p:nvCxnSpPr>
        <p:spPr>
          <a:xfrm>
            <a:off x="4400550" y="2550795"/>
            <a:ext cx="3138805" cy="1524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5462779" y="2196559"/>
            <a:ext cx="678737" cy="398780"/>
          </a:xfrm>
          <a:prstGeom prst="rect">
            <a:avLst/>
          </a:prstGeom>
          <a:noFill/>
        </p:spPr>
        <p:txBody>
          <a:bodyPr wrap="square" rtlCol="0">
            <a:spAutoFit/>
          </a:bodyPr>
          <a:lstStyle/>
          <a:p>
            <a:r>
              <a:rPr lang="pt-BR" sz="2000" b="1" dirty="0"/>
              <a:t>xd</a:t>
            </a:r>
            <a:endParaRPr lang="pt-BR" sz="2000" b="1" dirty="0"/>
          </a:p>
        </p:txBody>
      </p:sp>
      <p:sp>
        <p:nvSpPr>
          <p:cNvPr id="93" name="Caixa de Texto 92"/>
          <p:cNvSpPr txBox="1"/>
          <p:nvPr/>
        </p:nvSpPr>
        <p:spPr>
          <a:xfrm>
            <a:off x="741680" y="431800"/>
            <a:ext cx="1496060" cy="583565"/>
          </a:xfrm>
          <a:prstGeom prst="rect">
            <a:avLst/>
          </a:prstGeom>
          <a:noFill/>
        </p:spPr>
        <p:txBody>
          <a:bodyPr wrap="none" rtlCol="0" anchor="t">
            <a:spAutoFit/>
          </a:bodyPr>
          <a:lstStyle/>
          <a:p>
            <a:r>
              <a:rPr lang="pt-BR" sz="3200" b="1" dirty="0" smtClean="0">
                <a:solidFill>
                  <a:srgbClr val="C00000"/>
                </a:solidFill>
                <a:latin typeface="Comic Sans MS" panose="030F0702030302020204" pitchFamily="66" charset="0"/>
                <a:sym typeface="+mn-ea"/>
              </a:rPr>
              <a:t>Cargas</a:t>
            </a:r>
            <a:endParaRPr lang="pt-BR" altLang="en-US" sz="3200" b="1" dirty="0" smtClean="0">
              <a:solidFill>
                <a:srgbClr val="C00000"/>
              </a:solidFill>
              <a:latin typeface="Comic Sans MS" panose="030F0702030302020204" pitchFamily="66" charset="0"/>
              <a:sym typeface="+mn-ea"/>
            </a:endParaRPr>
          </a:p>
        </p:txBody>
      </p:sp>
      <p:cxnSp>
        <p:nvCxnSpPr>
          <p:cNvPr id="40" name="Conector Reto 39"/>
          <p:cNvCxnSpPr/>
          <p:nvPr/>
        </p:nvCxnSpPr>
        <p:spPr>
          <a:xfrm>
            <a:off x="4340225" y="207645"/>
            <a:ext cx="0" cy="644969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0" name="Conector de Seta Reta 79"/>
          <p:cNvCxnSpPr/>
          <p:nvPr/>
        </p:nvCxnSpPr>
        <p:spPr>
          <a:xfrm>
            <a:off x="1809750" y="4062095"/>
            <a:ext cx="8395335"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3" name="Caixa de Texto 102"/>
          <p:cNvSpPr txBox="1"/>
          <p:nvPr/>
        </p:nvSpPr>
        <p:spPr>
          <a:xfrm>
            <a:off x="259715" y="3029585"/>
            <a:ext cx="2740025" cy="583565"/>
          </a:xfrm>
          <a:prstGeom prst="rect">
            <a:avLst/>
          </a:prstGeom>
          <a:noFill/>
        </p:spPr>
        <p:txBody>
          <a:bodyPr wrap="none" rtlCol="0" anchor="t">
            <a:spAutoFit/>
          </a:bodyPr>
          <a:lstStyle/>
          <a:p>
            <a:r>
              <a:rPr lang="pt-BR" altLang="en-US" sz="3200" b="1" dirty="0" smtClean="0">
                <a:solidFill>
                  <a:srgbClr val="C00000"/>
                </a:solidFill>
                <a:latin typeface="Comic Sans MS" panose="030F0702030302020204" pitchFamily="66" charset="0"/>
                <a:sym typeface="+mn-ea"/>
              </a:rPr>
              <a:t>Campo Elétr.</a:t>
            </a:r>
            <a:endParaRPr lang="pt-BR" altLang="en-US" sz="3200" b="1" dirty="0" smtClean="0">
              <a:solidFill>
                <a:srgbClr val="C00000"/>
              </a:solidFill>
              <a:latin typeface="Comic Sans MS" panose="030F0702030302020204" pitchFamily="66" charset="0"/>
              <a:sym typeface="+mn-ea"/>
            </a:endParaRPr>
          </a:p>
        </p:txBody>
      </p:sp>
      <p:sp>
        <p:nvSpPr>
          <p:cNvPr id="105" name="Forma livre 104"/>
          <p:cNvSpPr/>
          <p:nvPr/>
        </p:nvSpPr>
        <p:spPr>
          <a:xfrm>
            <a:off x="1880870" y="2809875"/>
            <a:ext cx="7604760" cy="1252220"/>
          </a:xfrm>
          <a:custGeom>
            <a:avLst/>
            <a:gdLst>
              <a:gd name="connisteX0" fmla="*/ 0 w 7604760"/>
              <a:gd name="connsiteY0" fmla="*/ 1207135 h 1252220"/>
              <a:gd name="connisteX1" fmla="*/ 2444115 w 7604760"/>
              <a:gd name="connsiteY1" fmla="*/ 1207135 h 1252220"/>
              <a:gd name="connisteX2" fmla="*/ 4013835 w 7604760"/>
              <a:gd name="connsiteY2" fmla="*/ 0 h 1252220"/>
              <a:gd name="connisteX3" fmla="*/ 5673090 w 7604760"/>
              <a:gd name="connsiteY3" fmla="*/ 1236980 h 1252220"/>
              <a:gd name="connisteX4" fmla="*/ 7604760 w 7604760"/>
              <a:gd name="connsiteY4" fmla="*/ 1252220 h 1252220"/>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7604760" h="1252220">
                <a:moveTo>
                  <a:pt x="0" y="1207135"/>
                </a:moveTo>
                <a:lnTo>
                  <a:pt x="2444115" y="1207135"/>
                </a:lnTo>
                <a:lnTo>
                  <a:pt x="4013835" y="0"/>
                </a:lnTo>
                <a:lnTo>
                  <a:pt x="5673090" y="1236980"/>
                </a:lnTo>
                <a:lnTo>
                  <a:pt x="7604760" y="1252220"/>
                </a:lnTo>
              </a:path>
            </a:pathLst>
          </a:custGeom>
          <a:noFill/>
          <a:ln w="444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06" name="Caixa de Texto 105"/>
              <p:cNvSpPr txBox="1"/>
              <p:nvPr/>
            </p:nvSpPr>
            <p:spPr>
              <a:xfrm>
                <a:off x="7895590" y="3017520"/>
                <a:ext cx="3818890" cy="82296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f>
                        <m:fPr>
                          <m:ctrlP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𝐸</m:t>
                          </m:r>
                        </m:num>
                        <m:den>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𝑥</m:t>
                          </m:r>
                        </m:den>
                      </m:f>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𝜌</m:t>
                          </m:r>
                        </m:num>
                        <m:den>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𝜀</m:t>
                          </m:r>
                        </m:den>
                      </m:f>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    ⟹    </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m:t>
                      </m:r>
                      <m:nary>
                        <m:naryPr>
                          <m:limLoc m:val="undOvr"/>
                          <m:subHide m:val="on"/>
                          <m:supHide m:val="on"/>
                          <m:ctrlP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ctrlPr>
                        </m:naryPr>
                        <m:sub/>
                        <m:sup/>
                        <m:e>
                          <m:f>
                            <m:fPr>
                              <m:ctrlP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𝜌</m:t>
                              </m:r>
                            </m:num>
                            <m:den>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𝜀</m:t>
                              </m:r>
                            </m:den>
                          </m:f>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𝑑𝑥</m:t>
                          </m:r>
                        </m:e>
                      </m:nary>
                    </m:oMath>
                  </m:oMathPara>
                </a14:m>
                <a:endParaRPr lang="en-US" altLang="pt-BR" sz="2400" i="1"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06" name="Caixa de Texto 105"/>
              <p:cNvSpPr txBox="1">
                <a:spLocks noRot="1" noChangeAspect="1" noMove="1" noResize="1" noEditPoints="1" noAdjustHandles="1" noChangeArrowheads="1" noChangeShapeType="1" noTextEdit="1"/>
              </p:cNvSpPr>
              <p:nvPr/>
            </p:nvSpPr>
            <p:spPr>
              <a:xfrm>
                <a:off x="7895590" y="3017520"/>
                <a:ext cx="3818890" cy="822960"/>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107" name="Conector Reto 106"/>
          <p:cNvCxnSpPr/>
          <p:nvPr/>
        </p:nvCxnSpPr>
        <p:spPr>
          <a:xfrm>
            <a:off x="5893435" y="0"/>
            <a:ext cx="27305" cy="644969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8" name="Conector de Seta Reta 107"/>
          <p:cNvCxnSpPr/>
          <p:nvPr/>
        </p:nvCxnSpPr>
        <p:spPr>
          <a:xfrm>
            <a:off x="1880870" y="4808220"/>
            <a:ext cx="8395335"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10" name="Caixa de Texto 109"/>
              <p:cNvSpPr txBox="1"/>
              <p:nvPr/>
            </p:nvSpPr>
            <p:spPr>
              <a:xfrm>
                <a:off x="3190240" y="2595245"/>
                <a:ext cx="2070735" cy="720090"/>
              </a:xfrm>
              <a:prstGeom prst="rect">
                <a:avLst/>
              </a:prstGeom>
              <a:solidFill>
                <a:schemeClr val="bg1"/>
              </a:solid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𝑞</m:t>
                      </m:r>
                      <m:f>
                        <m:fPr>
                          <m:ctrlP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𝑛</m:t>
                              </m:r>
                            </m:sub>
                          </m:sSub>
                          <m:sSub>
                            <m:sSubPr>
                              <m:ctrlP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𝐷</m:t>
                              </m:r>
                            </m:sub>
                          </m:sSub>
                        </m:num>
                        <m:den>
                          <m:sSub>
                            <m:sSubPr>
                              <m:ctrlPr>
                                <a:rPr lang="en-US" altLang="pt-BR" sz="20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000" i="1" smtClean="0">
                                  <a:latin typeface="Cambria Math" panose="02040503050406030204" pitchFamily="18" charset="0"/>
                                  <a:ea typeface="Cambria Math" panose="02040503050406030204" pitchFamily="18" charset="0"/>
                                  <a:cs typeface="Cambria Math" panose="02040503050406030204" pitchFamily="18" charset="0"/>
                                </a:rPr>
                                <m:t>𝜀</m:t>
                              </m:r>
                            </m:e>
                            <m:sub>
                              <m:r>
                                <a:rPr lang="en-US" altLang="pt-BR" sz="2000" i="1" smtClean="0">
                                  <a:latin typeface="Cambria Math" panose="02040503050406030204" pitchFamily="18" charset="0"/>
                                  <a:ea typeface="Cambria Math" panose="02040503050406030204" pitchFamily="18" charset="0"/>
                                  <a:cs typeface="Cambria Math" panose="02040503050406030204" pitchFamily="18" charset="0"/>
                                </a:rPr>
                                <m:t>𝑠</m:t>
                              </m:r>
                            </m:sub>
                          </m:sSub>
                        </m:den>
                      </m:f>
                      <m:r>
                        <a:rPr lang="en-US" altLang="pt-BR" sz="20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𝑞</m:t>
                      </m:r>
                      <m:f>
                        <m:fPr>
                          <m:ctrlP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𝑝</m:t>
                              </m:r>
                            </m:sub>
                          </m:sSub>
                          <m:sSub>
                            <m:sSubPr>
                              <m:ctrlP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𝐴</m:t>
                              </m:r>
                            </m:sub>
                          </m:sSub>
                        </m:num>
                        <m:den>
                          <m:sSub>
                            <m:sSubPr>
                              <m:ctrlPr>
                                <a:rPr lang="en-US" altLang="pt-BR" sz="20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000" i="1" smtClean="0">
                                  <a:latin typeface="Cambria Math" panose="02040503050406030204" pitchFamily="18" charset="0"/>
                                  <a:ea typeface="Cambria Math" panose="02040503050406030204" pitchFamily="18" charset="0"/>
                                  <a:cs typeface="Cambria Math" panose="02040503050406030204" pitchFamily="18" charset="0"/>
                                </a:rPr>
                                <m:t>𝜀</m:t>
                              </m:r>
                            </m:e>
                            <m:sub>
                              <m:r>
                                <a:rPr lang="en-US" altLang="pt-BR" sz="2000" i="1" smtClean="0">
                                  <a:latin typeface="Cambria Math" panose="02040503050406030204" pitchFamily="18" charset="0"/>
                                  <a:ea typeface="Cambria Math" panose="02040503050406030204" pitchFamily="18" charset="0"/>
                                  <a:cs typeface="Cambria Math" panose="02040503050406030204" pitchFamily="18" charset="0"/>
                                </a:rPr>
                                <m:t>𝑠</m:t>
                              </m:r>
                            </m:sub>
                          </m:sSub>
                        </m:den>
                      </m:f>
                    </m:oMath>
                  </m:oMathPara>
                </a14:m>
                <a:endParaRPr lang="en-US" altLang="pt-BR" sz="2000" i="1"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10" name="Caixa de Texto 109"/>
              <p:cNvSpPr txBox="1">
                <a:spLocks noRot="1" noChangeAspect="1" noMove="1" noResize="1" noEditPoints="1" noAdjustHandles="1" noChangeArrowheads="1" noChangeShapeType="1" noTextEdit="1"/>
              </p:cNvSpPr>
              <p:nvPr/>
            </p:nvSpPr>
            <p:spPr>
              <a:xfrm>
                <a:off x="3190240" y="2595245"/>
                <a:ext cx="2070735" cy="720090"/>
              </a:xfrm>
              <a:prstGeom prst="rect">
                <a:avLst/>
              </a:prstGeom>
              <a:blipFill rotWithShape="1">
                <a:blip r:embed="rId2"/>
                <a:stretch>
                  <a:fillRect/>
                </a:stretch>
              </a:blipFill>
            </p:spPr>
            <p:txBody>
              <a:bodyPr/>
              <a:lstStyle/>
              <a:p>
                <a:r>
                  <a:rPr lang="pt-BR" altLang="en-US">
                    <a:noFill/>
                  </a:rPr>
                  <a:t> </a:t>
                </a:r>
              </a:p>
            </p:txBody>
          </p:sp>
        </mc:Fallback>
      </mc:AlternateContent>
      <p:sp>
        <p:nvSpPr>
          <p:cNvPr id="111" name="Forma livre 110"/>
          <p:cNvSpPr/>
          <p:nvPr/>
        </p:nvSpPr>
        <p:spPr>
          <a:xfrm>
            <a:off x="5260975" y="2656205"/>
            <a:ext cx="618490" cy="410210"/>
          </a:xfrm>
          <a:custGeom>
            <a:avLst/>
            <a:gdLst>
              <a:gd name="connisteX0" fmla="*/ 618490 w 618490"/>
              <a:gd name="connsiteY0" fmla="*/ 138242 h 410022"/>
              <a:gd name="connisteX1" fmla="*/ 452120 w 618490"/>
              <a:gd name="connsiteY1" fmla="*/ 2352 h 410022"/>
              <a:gd name="connisteX2" fmla="*/ 226060 w 618490"/>
              <a:gd name="connsiteY2" fmla="*/ 243652 h 410022"/>
              <a:gd name="connisteX3" fmla="*/ 0 w 618490"/>
              <a:gd name="connsiteY3" fmla="*/ 410022 h 410022"/>
            </a:gdLst>
            <a:ahLst/>
            <a:cxnLst>
              <a:cxn ang="0">
                <a:pos x="connisteX0" y="connsiteY0"/>
              </a:cxn>
              <a:cxn ang="0">
                <a:pos x="connisteX1" y="connsiteY1"/>
              </a:cxn>
              <a:cxn ang="0">
                <a:pos x="connisteX2" y="connsiteY2"/>
              </a:cxn>
              <a:cxn ang="0">
                <a:pos x="connisteX3" y="connsiteY3"/>
              </a:cxn>
            </a:cxnLst>
            <a:rect l="l" t="t" r="r" b="b"/>
            <a:pathLst>
              <a:path w="618490" h="410022">
                <a:moveTo>
                  <a:pt x="618490" y="138242"/>
                </a:moveTo>
                <a:cubicBezTo>
                  <a:pt x="589915" y="106492"/>
                  <a:pt x="530860" y="-18603"/>
                  <a:pt x="452120" y="2352"/>
                </a:cubicBezTo>
                <a:cubicBezTo>
                  <a:pt x="373380" y="23307"/>
                  <a:pt x="316230" y="162372"/>
                  <a:pt x="226060" y="243652"/>
                </a:cubicBezTo>
                <a:cubicBezTo>
                  <a:pt x="135890" y="324932"/>
                  <a:pt x="40640" y="381447"/>
                  <a:pt x="0" y="410022"/>
                </a:cubicBezTo>
              </a:path>
            </a:pathLst>
          </a:custGeom>
          <a:noFill/>
          <a:ln w="0">
            <a:solidFill>
              <a:srgbClr val="C00000"/>
            </a:solidFill>
            <a:prstDash val="dashDot"/>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4" name="Forma livre 113"/>
          <p:cNvSpPr/>
          <p:nvPr/>
        </p:nvSpPr>
        <p:spPr>
          <a:xfrm>
            <a:off x="1941195" y="4785995"/>
            <a:ext cx="7514590" cy="1600200"/>
          </a:xfrm>
          <a:custGeom>
            <a:avLst/>
            <a:gdLst>
              <a:gd name="connisteX0" fmla="*/ 0 w 7514590"/>
              <a:gd name="connsiteY0" fmla="*/ 0 h 1600013"/>
              <a:gd name="connisteX1" fmla="*/ 1539240 w 7514590"/>
              <a:gd name="connsiteY1" fmla="*/ 15240 h 1600013"/>
              <a:gd name="connisteX2" fmla="*/ 2383790 w 7514590"/>
              <a:gd name="connsiteY2" fmla="*/ 30480 h 1600013"/>
              <a:gd name="connisteX3" fmla="*/ 2836545 w 7514590"/>
              <a:gd name="connsiteY3" fmla="*/ 181610 h 1600013"/>
              <a:gd name="connisteX4" fmla="*/ 3470275 w 7514590"/>
              <a:gd name="connsiteY4" fmla="*/ 709295 h 1600013"/>
              <a:gd name="connisteX5" fmla="*/ 3968115 w 7514590"/>
              <a:gd name="connsiteY5" fmla="*/ 1041400 h 1600013"/>
              <a:gd name="connisteX6" fmla="*/ 4858385 w 7514590"/>
              <a:gd name="connsiteY6" fmla="*/ 1418590 h 1600013"/>
              <a:gd name="connisteX7" fmla="*/ 5552440 w 7514590"/>
              <a:gd name="connsiteY7" fmla="*/ 1569720 h 1600013"/>
              <a:gd name="connisteX8" fmla="*/ 6186170 w 7514590"/>
              <a:gd name="connsiteY8" fmla="*/ 1599565 h 1600013"/>
              <a:gd name="connisteX9" fmla="*/ 7514590 w 7514590"/>
              <a:gd name="connsiteY9" fmla="*/ 1584325 h 1600013"/>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7514590" h="1600013">
                <a:moveTo>
                  <a:pt x="0" y="0"/>
                </a:moveTo>
                <a:cubicBezTo>
                  <a:pt x="290830" y="2540"/>
                  <a:pt x="1062355" y="8890"/>
                  <a:pt x="1539240" y="15240"/>
                </a:cubicBezTo>
                <a:cubicBezTo>
                  <a:pt x="2016125" y="21590"/>
                  <a:pt x="2124075" y="-2540"/>
                  <a:pt x="2383790" y="30480"/>
                </a:cubicBezTo>
                <a:cubicBezTo>
                  <a:pt x="2643505" y="63500"/>
                  <a:pt x="2619375" y="45720"/>
                  <a:pt x="2836545" y="181610"/>
                </a:cubicBezTo>
                <a:cubicBezTo>
                  <a:pt x="3053715" y="317500"/>
                  <a:pt x="3244215" y="537210"/>
                  <a:pt x="3470275" y="709295"/>
                </a:cubicBezTo>
                <a:cubicBezTo>
                  <a:pt x="3696335" y="881380"/>
                  <a:pt x="3690620" y="899795"/>
                  <a:pt x="3968115" y="1041400"/>
                </a:cubicBezTo>
                <a:cubicBezTo>
                  <a:pt x="4245610" y="1183005"/>
                  <a:pt x="4541520" y="1313180"/>
                  <a:pt x="4858385" y="1418590"/>
                </a:cubicBezTo>
                <a:cubicBezTo>
                  <a:pt x="5175250" y="1524000"/>
                  <a:pt x="5287010" y="1533525"/>
                  <a:pt x="5552440" y="1569720"/>
                </a:cubicBezTo>
                <a:cubicBezTo>
                  <a:pt x="5817870" y="1605915"/>
                  <a:pt x="5793740" y="1596390"/>
                  <a:pt x="6186170" y="1599565"/>
                </a:cubicBezTo>
                <a:cubicBezTo>
                  <a:pt x="6578600" y="1602740"/>
                  <a:pt x="7261860" y="1588135"/>
                  <a:pt x="7514590" y="1584325"/>
                </a:cubicBezTo>
              </a:path>
            </a:pathLst>
          </a:cu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5" name="Conector de Seta Reta 114"/>
          <p:cNvCxnSpPr/>
          <p:nvPr/>
        </p:nvCxnSpPr>
        <p:spPr>
          <a:xfrm>
            <a:off x="7569200" y="4839335"/>
            <a:ext cx="0" cy="1494155"/>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16" name="CaixaDeTexto 6"/>
          <p:cNvSpPr txBox="1"/>
          <p:nvPr/>
        </p:nvSpPr>
        <p:spPr>
          <a:xfrm>
            <a:off x="6967855" y="5386705"/>
            <a:ext cx="572135" cy="398780"/>
          </a:xfrm>
          <a:prstGeom prst="rect">
            <a:avLst/>
          </a:prstGeom>
          <a:noFill/>
        </p:spPr>
        <p:txBody>
          <a:bodyPr wrap="square" rtlCol="0">
            <a:spAutoFit/>
          </a:bodyPr>
          <a:lstStyle/>
          <a:p>
            <a:r>
              <a:rPr lang="pt-BR" sz="2000" b="1" dirty="0">
                <a:latin typeface="Symbol" panose="05050102010706020507" charset="0"/>
                <a:cs typeface="Symbol" panose="05050102010706020507" charset="0"/>
              </a:rPr>
              <a:t>f</a:t>
            </a:r>
            <a:r>
              <a:rPr lang="pt-BR" sz="2000" b="1" baseline="-25000" dirty="0">
                <a:latin typeface="Comic Sans MS" panose="030F0702030302020204" pitchFamily="66" charset="0"/>
                <a:cs typeface="Comic Sans MS" panose="030F0702030302020204" pitchFamily="66" charset="0"/>
              </a:rPr>
              <a:t>i</a:t>
            </a:r>
            <a:endParaRPr lang="pt-BR" sz="2000" b="1"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7" name="Caixa de Texto 116"/>
              <p:cNvSpPr txBox="1"/>
              <p:nvPr/>
            </p:nvSpPr>
            <p:spPr>
              <a:xfrm>
                <a:off x="7895590" y="5296535"/>
                <a:ext cx="4175760" cy="82296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f>
                        <m:fPr>
                          <m:ctrlP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𝑉</m:t>
                          </m:r>
                        </m:num>
                        <m:den>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𝑥</m:t>
                          </m:r>
                        </m:den>
                      </m:f>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    ⟹    </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𝑉</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m:t>
                      </m:r>
                      <m:nary>
                        <m:naryPr>
                          <m:limLoc m:val="undOvr"/>
                          <m:subHide m:val="on"/>
                          <m:supHide m:val="on"/>
                          <m:ctrlP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ctrlPr>
                        </m:naryPr>
                        <m:sub/>
                        <m:sup/>
                        <m:e>
                          <m:r>
                            <a:rPr lang="en-US" sz="2400" i="1">
                              <a:latin typeface="Cambria Math" panose="02040503050406030204" pitchFamily="18" charset="0"/>
                            </a:rPr>
                            <m:t>𝐸𝑑𝑥</m:t>
                          </m:r>
                        </m:e>
                      </m:nary>
                    </m:oMath>
                  </m:oMathPara>
                </a14:m>
                <a:endParaRPr lang="en-US" altLang="pt-BR" sz="2400" i="1"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17" name="Caixa de Texto 116"/>
              <p:cNvSpPr txBox="1">
                <a:spLocks noRot="1" noChangeAspect="1" noMove="1" noResize="1" noEditPoints="1" noAdjustHandles="1" noChangeArrowheads="1" noChangeShapeType="1" noTextEdit="1"/>
              </p:cNvSpPr>
              <p:nvPr/>
            </p:nvSpPr>
            <p:spPr>
              <a:xfrm>
                <a:off x="7895590" y="5296535"/>
                <a:ext cx="4175760" cy="822960"/>
              </a:xfrm>
              <a:prstGeom prst="rect">
                <a:avLst/>
              </a:prstGeom>
              <a:blipFill rotWithShape="1">
                <a:blip r:embed="rId3"/>
                <a:stretch>
                  <a:fillRect/>
                </a:stretch>
              </a:blipFill>
            </p:spPr>
            <p:txBody>
              <a:bodyPr/>
              <a:lstStyle/>
              <a:p>
                <a:r>
                  <a:rPr lang="pt-BR" altLang="en-US">
                    <a:noFill/>
                  </a:rPr>
                  <a:t> </a:t>
                </a:r>
              </a:p>
            </p:txBody>
          </p:sp>
        </mc:Fallback>
      </mc:AlternateContent>
      <p:sp>
        <p:nvSpPr>
          <p:cNvPr id="118" name="Caixa de Texto 117"/>
          <p:cNvSpPr txBox="1"/>
          <p:nvPr/>
        </p:nvSpPr>
        <p:spPr>
          <a:xfrm>
            <a:off x="259715" y="5415915"/>
            <a:ext cx="1905635" cy="583565"/>
          </a:xfrm>
          <a:prstGeom prst="rect">
            <a:avLst/>
          </a:prstGeom>
          <a:noFill/>
        </p:spPr>
        <p:txBody>
          <a:bodyPr wrap="none" rtlCol="0" anchor="t">
            <a:spAutoFit/>
          </a:bodyPr>
          <a:lstStyle/>
          <a:p>
            <a:r>
              <a:rPr lang="pt-BR" altLang="en-US" sz="3200" b="1" dirty="0" smtClean="0">
                <a:solidFill>
                  <a:srgbClr val="C00000"/>
                </a:solidFill>
                <a:latin typeface="Comic Sans MS" panose="030F0702030302020204" pitchFamily="66" charset="0"/>
                <a:sym typeface="+mn-ea"/>
              </a:rPr>
              <a:t>potêncial</a:t>
            </a:r>
            <a:endParaRPr lang="pt-BR" altLang="en-US" sz="3200" b="1" dirty="0" smtClean="0">
              <a:solidFill>
                <a:srgbClr val="C00000"/>
              </a:solidFill>
              <a:latin typeface="Comic Sans MS" panose="030F0702030302020204" pitchFamily="66" charset="0"/>
              <a:sym typeface="+mn-ea"/>
            </a:endParaRPr>
          </a:p>
        </p:txBody>
      </p:sp>
      <p:sp>
        <p:nvSpPr>
          <p:cNvPr id="119" name="Forma livre 118"/>
          <p:cNvSpPr/>
          <p:nvPr/>
        </p:nvSpPr>
        <p:spPr>
          <a:xfrm>
            <a:off x="5474970" y="4030345"/>
            <a:ext cx="410210" cy="1524000"/>
          </a:xfrm>
          <a:custGeom>
            <a:avLst/>
            <a:gdLst>
              <a:gd name="connisteX0" fmla="*/ 273961 w 410051"/>
              <a:gd name="connsiteY0" fmla="*/ 1524000 h 1524000"/>
              <a:gd name="connisteX1" fmla="*/ 2181 w 410051"/>
              <a:gd name="connsiteY1" fmla="*/ 1086485 h 1524000"/>
              <a:gd name="connisteX2" fmla="*/ 409851 w 410051"/>
              <a:gd name="connsiteY2" fmla="*/ 619125 h 1524000"/>
              <a:gd name="connisteX3" fmla="*/ 47266 w 410051"/>
              <a:gd name="connsiteY3" fmla="*/ 0 h 1524000"/>
            </a:gdLst>
            <a:ahLst/>
            <a:cxnLst>
              <a:cxn ang="0">
                <a:pos x="connisteX0" y="connsiteY0"/>
              </a:cxn>
              <a:cxn ang="0">
                <a:pos x="connisteX1" y="connsiteY1"/>
              </a:cxn>
              <a:cxn ang="0">
                <a:pos x="connisteX2" y="connsiteY2"/>
              </a:cxn>
              <a:cxn ang="0">
                <a:pos x="connisteX3" y="connsiteY3"/>
              </a:cxn>
            </a:cxnLst>
            <a:rect l="l" t="t" r="r" b="b"/>
            <a:pathLst>
              <a:path w="410051" h="1524000">
                <a:moveTo>
                  <a:pt x="273962" y="1524000"/>
                </a:moveTo>
                <a:cubicBezTo>
                  <a:pt x="211732" y="1445895"/>
                  <a:pt x="-25123" y="1267460"/>
                  <a:pt x="2182" y="1086485"/>
                </a:cubicBezTo>
                <a:cubicBezTo>
                  <a:pt x="29487" y="905510"/>
                  <a:pt x="400962" y="836295"/>
                  <a:pt x="409852" y="619125"/>
                </a:cubicBezTo>
                <a:cubicBezTo>
                  <a:pt x="418742" y="401955"/>
                  <a:pt x="127912" y="114300"/>
                  <a:pt x="47267" y="0"/>
                </a:cubicBezTo>
              </a:path>
            </a:pathLst>
          </a:custGeom>
          <a:noFill/>
          <a:ln>
            <a:solidFill>
              <a:srgbClr val="C00000"/>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0" name="Caixa de Texto 119"/>
          <p:cNvSpPr txBox="1"/>
          <p:nvPr/>
        </p:nvSpPr>
        <p:spPr>
          <a:xfrm>
            <a:off x="4878070" y="4062095"/>
            <a:ext cx="819785" cy="398780"/>
          </a:xfrm>
          <a:prstGeom prst="rect">
            <a:avLst/>
          </a:prstGeom>
          <a:noFill/>
        </p:spPr>
        <p:txBody>
          <a:bodyPr wrap="square" rtlCol="0">
            <a:spAutoFit/>
          </a:bodyPr>
          <a:lstStyle/>
          <a:p>
            <a:r>
              <a:rPr lang="pt-BR" altLang="en-US" sz="2000"/>
              <a:t>área</a:t>
            </a:r>
            <a:endParaRPr lang="pt-BR" altLang="en-US" sz="2000"/>
          </a:p>
        </p:txBody>
      </p:sp>
      <p:sp>
        <p:nvSpPr>
          <p:cNvPr id="3" name="CaixaDeTexto 6"/>
          <p:cNvSpPr txBox="1"/>
          <p:nvPr/>
        </p:nvSpPr>
        <p:spPr>
          <a:xfrm>
            <a:off x="3923030" y="694055"/>
            <a:ext cx="739140" cy="398780"/>
          </a:xfrm>
          <a:prstGeom prst="rect">
            <a:avLst/>
          </a:prstGeom>
          <a:noFill/>
        </p:spPr>
        <p:txBody>
          <a:bodyPr wrap="square" rtlCol="0">
            <a:spAutoFit/>
          </a:bodyPr>
          <a:p>
            <a:r>
              <a:rPr lang="pt-BR" sz="2000" b="1" dirty="0"/>
              <a:t>N</a:t>
            </a:r>
            <a:r>
              <a:rPr lang="pt-BR" sz="2000" b="1" baseline="-25000" dirty="0"/>
              <a:t>D</a:t>
            </a:r>
            <a:endParaRPr lang="pt-BR" sz="2000" b="1" baseline="-25000" dirty="0"/>
          </a:p>
        </p:txBody>
      </p:sp>
      <p:sp>
        <p:nvSpPr>
          <p:cNvPr id="5" name="CaixaDeTexto 6"/>
          <p:cNvSpPr txBox="1"/>
          <p:nvPr/>
        </p:nvSpPr>
        <p:spPr>
          <a:xfrm>
            <a:off x="7505700" y="1798955"/>
            <a:ext cx="739140" cy="398780"/>
          </a:xfrm>
          <a:prstGeom prst="rect">
            <a:avLst/>
          </a:prstGeom>
          <a:noFill/>
        </p:spPr>
        <p:txBody>
          <a:bodyPr wrap="square" rtlCol="0">
            <a:spAutoFit/>
          </a:bodyPr>
          <a:p>
            <a:r>
              <a:rPr lang="pt-BR" sz="2000" b="1" dirty="0"/>
              <a:t>N</a:t>
            </a:r>
            <a:r>
              <a:rPr lang="pt-BR" sz="2000" b="1" baseline="-25000" dirty="0"/>
              <a:t>A</a:t>
            </a:r>
            <a:endParaRPr lang="pt-BR" sz="2000" b="1" baseline="-25000" dirty="0"/>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 name="Espaço Reservado para Conteúdo 2"/>
          <p:cNvSpPr txBox="1"/>
          <p:nvPr/>
        </p:nvSpPr>
        <p:spPr>
          <a:xfrm>
            <a:off x="402590" y="603250"/>
            <a:ext cx="11275695" cy="5988685"/>
          </a:xfrm>
          <a:prstGeom prst="rect">
            <a:avLst/>
          </a:prstGeom>
        </p:spPr>
        <p:txBody>
          <a:bodyPr vert="horz" lIns="91440" tIns="45720" rIns="91440" bIns="45720" rtlCol="0">
            <a:normAutofit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sz="3600" b="1" dirty="0" smtClean="0">
                <a:solidFill>
                  <a:srgbClr val="C00000"/>
                </a:solidFill>
                <a:latin typeface="Comic Sans MS" panose="030F0702030302020204" pitchFamily="66" charset="0"/>
                <a:cs typeface="Comic Sans MS" panose="030F0702030302020204" pitchFamily="66" charset="0"/>
              </a:rPr>
              <a:t>Por que usar um amplificador com ganho 10</a:t>
            </a:r>
            <a:r>
              <a:rPr lang="pt-BR" sz="3600" b="1" baseline="30000" dirty="0" smtClean="0">
                <a:solidFill>
                  <a:srgbClr val="C00000"/>
                </a:solidFill>
                <a:latin typeface="Comic Sans MS" panose="030F0702030302020204" pitchFamily="66" charset="0"/>
                <a:cs typeface="Comic Sans MS" panose="030F0702030302020204" pitchFamily="66" charset="0"/>
              </a:rPr>
              <a:t>4</a:t>
            </a:r>
            <a:r>
              <a:rPr lang="pt-BR" sz="3600" b="1" dirty="0" smtClean="0">
                <a:solidFill>
                  <a:srgbClr val="C00000"/>
                </a:solidFill>
                <a:latin typeface="Comic Sans MS" panose="030F0702030302020204" pitchFamily="66" charset="0"/>
                <a:cs typeface="Comic Sans MS" panose="030F0702030302020204" pitchFamily="66" charset="0"/>
              </a:rPr>
              <a:t>  para obter um ganho de 100, 50. Não seria melhor ja fazer o amplificador com o ganho certo?</a:t>
            </a:r>
            <a:endParaRPr lang="pt-BR" sz="3600" b="1" dirty="0" smtClean="0">
              <a:solidFill>
                <a:srgbClr val="C00000"/>
              </a:solidFill>
              <a:latin typeface="Comic Sans MS" panose="030F0702030302020204" pitchFamily="66" charset="0"/>
              <a:cs typeface="Comic Sans MS" panose="030F0702030302020204" pitchFamily="66" charset="0"/>
            </a:endParaRPr>
          </a:p>
          <a:p>
            <a:pPr marL="271780" indent="-271780"/>
            <a:r>
              <a:rPr lang="pt-BR" b="1" dirty="0">
                <a:solidFill>
                  <a:srgbClr val="C00000"/>
                </a:solidFill>
                <a:latin typeface="Comic Sans MS" panose="030F0702030302020204" pitchFamily="66" charset="0"/>
                <a:cs typeface="Comic Sans MS" panose="030F0702030302020204" pitchFamily="66" charset="0"/>
              </a:rPr>
              <a:t>C</a:t>
            </a:r>
            <a:r>
              <a:rPr lang="pt-BR" b="1" dirty="0" smtClean="0">
                <a:solidFill>
                  <a:srgbClr val="C00000"/>
                </a:solidFill>
                <a:latin typeface="Comic Sans MS" panose="030F0702030302020204" pitchFamily="66" charset="0"/>
                <a:cs typeface="Comic Sans MS" panose="030F0702030302020204" pitchFamily="66" charset="0"/>
              </a:rPr>
              <a:t>omponentes com um valor fixo: </a:t>
            </a:r>
            <a:r>
              <a:rPr lang="pt-BR" b="1" dirty="0" smtClean="0">
                <a:latin typeface="Comic Sans MS" panose="030F0702030302020204" pitchFamily="66" charset="0"/>
                <a:cs typeface="Comic Sans MS" panose="030F0702030302020204" pitchFamily="66" charset="0"/>
              </a:rPr>
              <a:t>na fabricação de componentes é bastante dificil obter valores fixos. Caso um circuito necessite um resistor de 1,0 k</a:t>
            </a:r>
            <a:r>
              <a:rPr lang="pt-BR" b="1" dirty="0" smtClean="0">
                <a:latin typeface="Symbol" panose="05050102010706020507" charset="0"/>
                <a:cs typeface="Symbol" panose="05050102010706020507" charset="0"/>
              </a:rPr>
              <a:t>W</a:t>
            </a:r>
            <a:r>
              <a:rPr lang="pt-BR" b="1" dirty="0" smtClean="0">
                <a:latin typeface="Comic Sans MS" panose="030F0702030302020204" pitchFamily="66" charset="0"/>
                <a:cs typeface="Comic Sans MS" panose="030F0702030302020204" pitchFamily="66" charset="0"/>
              </a:rPr>
              <a:t>, não podendo desviar disso, ter-se-á um problema bastante grande. </a:t>
            </a:r>
            <a:endParaRPr lang="pt-BR" b="1" dirty="0" smtClean="0">
              <a:latin typeface="Comic Sans MS" panose="030F0702030302020204" pitchFamily="66" charset="0"/>
              <a:cs typeface="Comic Sans MS" panose="030F0702030302020204" pitchFamily="66" charset="0"/>
            </a:endParaRPr>
          </a:p>
          <a:p>
            <a:pPr marL="271780" indent="-271780"/>
            <a:r>
              <a:rPr lang="pt-BR" b="1" dirty="0" smtClean="0">
                <a:solidFill>
                  <a:srgbClr val="C00000"/>
                </a:solidFill>
                <a:latin typeface="Comic Sans MS" panose="030F0702030302020204" pitchFamily="66" charset="0"/>
                <a:cs typeface="Comic Sans MS" panose="030F0702030302020204" pitchFamily="66" charset="0"/>
              </a:rPr>
              <a:t>resistores com valores proporcionais: </a:t>
            </a:r>
            <a:r>
              <a:rPr lang="pt-BR" b="1" dirty="0" smtClean="0">
                <a:latin typeface="Comic Sans MS" panose="030F0702030302020204" pitchFamily="66" charset="0"/>
                <a:cs typeface="Comic Sans MS" panose="030F0702030302020204" pitchFamily="66" charset="0"/>
              </a:rPr>
              <a:t>Por outro lado, é possível fazer componentes casados com valores relacionados. Fazer dois resistores iguais, ou um com o dobro do valor do outro é tranquilo</a:t>
            </a:r>
            <a:r>
              <a:rPr lang="pt-BR" b="1" dirty="0" smtClean="0">
                <a:solidFill>
                  <a:srgbClr val="C00000"/>
                </a:solidFill>
                <a:latin typeface="Comic Sans MS" panose="030F0702030302020204" pitchFamily="66" charset="0"/>
                <a:cs typeface="Comic Sans MS" panose="030F0702030302020204" pitchFamily="66" charset="0"/>
              </a:rPr>
              <a:t>.</a:t>
            </a:r>
            <a:endParaRPr lang="pt-BR" dirty="0">
              <a:latin typeface="Comic Sans MS" panose="030F0702030302020204" pitchFamily="66" charset="0"/>
              <a:cs typeface="Comic Sans MS" panose="030F0702030302020204" pitchFamily="66" charset="0"/>
            </a:endParaRPr>
          </a:p>
          <a:p>
            <a:pPr marL="0" indent="0">
              <a:lnSpc>
                <a:spcPct val="100000"/>
              </a:lnSpc>
              <a:spcBef>
                <a:spcPts val="1600"/>
              </a:spcBef>
              <a:spcAft>
                <a:spcPts val="0"/>
              </a:spcAft>
              <a:buNone/>
            </a:pPr>
            <a:r>
              <a:rPr lang="pt-BR" b="1" dirty="0" smtClean="0">
                <a:solidFill>
                  <a:srgbClr val="C00000"/>
                </a:solidFill>
                <a:latin typeface="Comic Sans MS" panose="030F0702030302020204" pitchFamily="66" charset="0"/>
                <a:cs typeface="Comic Sans MS" panose="030F0702030302020204" pitchFamily="66" charset="0"/>
              </a:rPr>
              <a:t>Não seria fácil fazer um </a:t>
            </a:r>
            <a:r>
              <a:rPr lang="pt-BR" b="1" dirty="0" err="1" smtClean="0">
                <a:solidFill>
                  <a:srgbClr val="C00000"/>
                </a:solidFill>
                <a:latin typeface="Comic Sans MS" panose="030F0702030302020204" pitchFamily="66" charset="0"/>
                <a:cs typeface="Comic Sans MS" panose="030F0702030302020204" pitchFamily="66" charset="0"/>
              </a:rPr>
              <a:t>AmpOp</a:t>
            </a:r>
            <a:r>
              <a:rPr lang="pt-BR" b="1" dirty="0" smtClean="0">
                <a:solidFill>
                  <a:srgbClr val="C00000"/>
                </a:solidFill>
                <a:latin typeface="Comic Sans MS" panose="030F0702030302020204" pitchFamily="66" charset="0"/>
                <a:cs typeface="Comic Sans MS" panose="030F0702030302020204" pitchFamily="66" charset="0"/>
              </a:rPr>
              <a:t> com um ganho fixo, digamos 300, mas dá para fazer um </a:t>
            </a:r>
            <a:r>
              <a:rPr lang="pt-BR" b="1" dirty="0" err="1" smtClean="0">
                <a:solidFill>
                  <a:srgbClr val="C00000"/>
                </a:solidFill>
                <a:latin typeface="Comic Sans MS" panose="030F0702030302020204" pitchFamily="66" charset="0"/>
                <a:cs typeface="Comic Sans MS" panose="030F0702030302020204" pitchFamily="66" charset="0"/>
              </a:rPr>
              <a:t>AmpOp</a:t>
            </a:r>
            <a:r>
              <a:rPr lang="pt-BR" b="1" dirty="0" smtClean="0">
                <a:solidFill>
                  <a:srgbClr val="C00000"/>
                </a:solidFill>
                <a:latin typeface="Comic Sans MS" panose="030F0702030302020204" pitchFamily="66" charset="0"/>
                <a:cs typeface="Comic Sans MS" panose="030F0702030302020204" pitchFamily="66" charset="0"/>
              </a:rPr>
              <a:t> com ganho grande, por exemplo </a:t>
            </a:r>
            <a:r>
              <a:rPr lang="pt-BR" b="1" dirty="0" smtClean="0">
                <a:solidFill>
                  <a:srgbClr val="C00000"/>
                </a:solidFill>
                <a:latin typeface="Comic Sans MS" panose="030F0702030302020204" pitchFamily="66" charset="0"/>
                <a:cs typeface="Comic Sans MS" panose="030F0702030302020204" pitchFamily="66" charset="0"/>
              </a:rPr>
              <a:t>acima de dez mil.</a:t>
            </a:r>
            <a:endParaRPr lang="pt-BR" b="1" dirty="0" smtClean="0">
              <a:solidFill>
                <a:srgbClr val="C00000"/>
              </a:solidFill>
              <a:latin typeface="Comic Sans MS" panose="030F0702030302020204" pitchFamily="66" charset="0"/>
              <a:cs typeface="Comic Sans MS" panose="030F0702030302020204" pitchFamily="66" charset="0"/>
            </a:endParaRPr>
          </a:p>
        </p:txBody>
      </p:sp>
      <p:sp>
        <p:nvSpPr>
          <p:cNvPr id="5" name="Carinha Feliz 4"/>
          <p:cNvSpPr/>
          <p:nvPr/>
        </p:nvSpPr>
        <p:spPr>
          <a:xfrm>
            <a:off x="11435715" y="4060825"/>
            <a:ext cx="406400" cy="365760"/>
          </a:xfrm>
          <a:prstGeom prst="smileyFac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Raio 5"/>
          <p:cNvSpPr/>
          <p:nvPr/>
        </p:nvSpPr>
        <p:spPr>
          <a:xfrm>
            <a:off x="11353799" y="2681605"/>
            <a:ext cx="324485" cy="405765"/>
          </a:xfrm>
          <a:prstGeom prst="lightningBol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DeTexto 2"/>
              <p:cNvSpPr txBox="1"/>
              <p:nvPr/>
            </p:nvSpPr>
            <p:spPr>
              <a:xfrm>
                <a:off x="834390" y="455295"/>
                <a:ext cx="10790555" cy="6112510"/>
              </a:xfrm>
              <a:prstGeom prst="rect">
                <a:avLst/>
              </a:prstGeom>
              <a:noFill/>
            </p:spPr>
            <p:txBody>
              <a:bodyPr wrap="square" rtlCol="0">
                <a:spAutoFit/>
              </a:bodyPr>
              <a:lstStyle/>
              <a:p>
                <a:pPr marL="457200" indent="-457200" algn="l" fontAlgn="auto">
                  <a:spcAft>
                    <a:spcPts val="1200"/>
                  </a:spcAft>
                  <a:buFont typeface="Arial" panose="020B0604020202020204" pitchFamily="34" charset="0"/>
                  <a:buChar char="•"/>
                </a:pPr>
                <a:r>
                  <a:rPr lang="pt-BR" sz="2800" b="1" dirty="0" smtClean="0">
                    <a:solidFill>
                      <a:schemeClr val="tx1"/>
                    </a:solidFill>
                    <a:latin typeface="Comic Sans MS" panose="030F0702030302020204" pitchFamily="66" charset="0"/>
                  </a:rPr>
                  <a:t>o campo elétrico é linear por partes. O valor de pico é</a:t>
                </a:r>
                <a:endParaRPr lang="pt-BR" sz="2800" b="1" dirty="0" smtClean="0">
                  <a:solidFill>
                    <a:schemeClr val="tx1"/>
                  </a:solidFill>
                  <a:latin typeface="Comic Sans MS" panose="030F0702030302020204" pitchFamily="66" charset="0"/>
                </a:endParaRPr>
              </a:p>
              <a:p>
                <a:pPr indent="0" algn="l">
                  <a:buFont typeface="Arial" panose="020B0604020202020204" pitchFamily="34" charset="0"/>
                  <a:buNone/>
                </a:pPr>
                <a14:m>
                  <m:oMathPara xmlns:m="http://schemas.openxmlformats.org/officeDocument/2006/math">
                    <m:oMathParaPr>
                      <m:jc m:val="center"/>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𝑞</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sub>
                          </m:sSub>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𝐷</m:t>
                              </m:r>
                            </m:sub>
                          </m:sSub>
                        </m:num>
                        <m:den>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𝜀</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𝑠</m:t>
                              </m:r>
                            </m:sub>
                          </m:sSub>
                        </m:den>
                      </m:f>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𝑞</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𝑝</m:t>
                              </m:r>
                            </m:sub>
                          </m:sSub>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𝐴</m:t>
                              </m:r>
                            </m:sub>
                          </m:sSub>
                        </m:num>
                        <m:den>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𝜀</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𝑠</m:t>
                              </m:r>
                            </m:sub>
                          </m:sSub>
                        </m:den>
                      </m:f>
                    </m:oMath>
                  </m:oMathPara>
                </a14:m>
                <a:endParaRPr lang="en-US" altLang="pt-BR" sz="3200" i="1" smtClean="0">
                  <a:latin typeface="Cambria Math" panose="02040503050406030204" pitchFamily="18" charset="0"/>
                  <a:ea typeface="Cambria Math" panose="02040503050406030204" pitchFamily="18" charset="0"/>
                  <a:cs typeface="Cambria Math" panose="02040503050406030204" pitchFamily="18" charset="0"/>
                </a:endParaRPr>
              </a:p>
              <a:p>
                <a:pPr marL="457200" indent="-457200" algn="l" fontAlgn="auto">
                  <a:spcBef>
                    <a:spcPts val="600"/>
                  </a:spcBef>
                  <a:spcAft>
                    <a:spcPts val="1200"/>
                  </a:spcAft>
                  <a:buFont typeface="Arial" panose="020B0604020202020204" pitchFamily="34" charset="0"/>
                  <a:buChar char="•"/>
                </a:pPr>
                <a:r>
                  <a:rPr lang="pt-BR" sz="2800" b="1" dirty="0" smtClean="0">
                    <a:latin typeface="Comic Sans MS" panose="030F0702030302020204" pitchFamily="66" charset="0"/>
                    <a:sym typeface="+mn-ea"/>
                  </a:rPr>
                  <a:t>a queda de potêncial total é</a:t>
                </a:r>
                <a:r>
                  <a:rPr lang="pt-BR" sz="2800" b="1" dirty="0" smtClean="0">
                    <a:latin typeface="Symbol" panose="05050102010706020507" charset="0"/>
                    <a:cs typeface="Symbol" panose="05050102010706020507" charset="0"/>
                    <a:sym typeface="+mn-ea"/>
                  </a:rPr>
                  <a:t> </a:t>
                </a:r>
                <a:r>
                  <a:rPr lang="pt-BR" sz="2800" b="1" i="1" dirty="0" smtClean="0">
                    <a:latin typeface="Symbol" panose="05050102010706020507" charset="0"/>
                    <a:cs typeface="Symbol" panose="05050102010706020507" charset="0"/>
                    <a:sym typeface="+mn-ea"/>
                  </a:rPr>
                  <a:t>-f</a:t>
                </a:r>
                <a:r>
                  <a:rPr lang="pt-BR" sz="2800" b="1" i="1" baseline="-25000" dirty="0" smtClean="0">
                    <a:latin typeface="Comic Sans MS" panose="030F0702030302020204" pitchFamily="66" charset="0"/>
                    <a:cs typeface="Comic Sans MS" panose="030F0702030302020204" pitchFamily="66" charset="0"/>
                    <a:sym typeface="+mn-ea"/>
                  </a:rPr>
                  <a:t>i</a:t>
                </a:r>
                <a:r>
                  <a:rPr lang="pt-BR" sz="2800" b="1" baseline="-25000" dirty="0" smtClean="0">
                    <a:latin typeface="Comic Sans MS" panose="030F0702030302020204" pitchFamily="66" charset="0"/>
                    <a:cs typeface="Comic Sans MS" panose="030F0702030302020204" pitchFamily="66" charset="0"/>
                    <a:sym typeface="+mn-ea"/>
                  </a:rPr>
                  <a:t>  </a:t>
                </a:r>
                <a:r>
                  <a:rPr lang="pt-BR" sz="2800" b="1" dirty="0" smtClean="0">
                    <a:latin typeface="Comic Sans MS" panose="030F0702030302020204" pitchFamily="66" charset="0"/>
                    <a:cs typeface="Comic Sans MS" panose="030F0702030302020204" pitchFamily="66" charset="0"/>
                    <a:sym typeface="+mn-ea"/>
                  </a:rPr>
                  <a:t>dado por</a:t>
                </a:r>
                <a:endParaRPr lang="pt-BR" sz="2800" b="1" dirty="0" smtClean="0">
                  <a:solidFill>
                    <a:schemeClr val="tx1"/>
                  </a:solidFill>
                  <a:latin typeface="Comic Sans MS" panose="030F0702030302020204" pitchFamily="66" charset="0"/>
                  <a:cs typeface="Comic Sans MS" panose="030F0702030302020204" pitchFamily="66" charset="0"/>
                </a:endParaRPr>
              </a:p>
              <a:p>
                <a:pPr indent="0" algn="ctr">
                  <a:buFont typeface="Arial" panose="020B0604020202020204" pitchFamily="34" charset="0"/>
                  <a:buNone/>
                </a:pPr>
                <a14:m>
                  <m:oMathPara xmlns:m="http://schemas.openxmlformats.org/officeDocument/2006/math">
                    <m:oMathParaPr>
                      <m:jc m:val="center"/>
                    </m:oMathParaPr>
                    <m:oMath xmlns:m="http://schemas.openxmlformats.org/officeDocument/2006/math">
                      <m:sSub>
                        <m:sSubPr>
                          <m:ctrlPr>
                            <a:rPr 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m:t>
                          </m:r>
                          <m:r>
                            <a:rPr lang="en-US" altLang="pt-BR" sz="2800" i="1" dirty="0" smtClean="0">
                              <a:solidFill>
                                <a:schemeClr val="tx1"/>
                              </a:solidFill>
                              <a:latin typeface="Cambria Math" panose="02040503050406030204" pitchFamily="18" charset="0"/>
                              <a:cs typeface="Cambria Math" panose="02040503050406030204" pitchFamily="18" charset="0"/>
                            </a:rPr>
                            <m:t>𝜙</m:t>
                          </m:r>
                        </m:e>
                        <m:sub>
                          <m:r>
                            <a:rPr lang="en-US" altLang="pt-BR" sz="2800" i="1" dirty="0" smtClean="0">
                              <a:solidFill>
                                <a:schemeClr val="tx1"/>
                              </a:solidFill>
                              <a:latin typeface="Cambria Math" panose="02040503050406030204" pitchFamily="18" charset="0"/>
                              <a:cs typeface="Cambria Math" panose="02040503050406030204" pitchFamily="18" charset="0"/>
                            </a:rPr>
                            <m:t>𝑖</m:t>
                          </m:r>
                        </m:sub>
                      </m:sSub>
                      <m:r>
                        <a:rPr lang="en-US" altLang="pt-BR" sz="2800" dirty="0" smtClean="0">
                          <a:solidFill>
                            <a:schemeClr val="tx1"/>
                          </a:solidFill>
                          <a:latin typeface="Cambria Math" panose="02040503050406030204" pitchFamily="18" charset="0"/>
                          <a:cs typeface="Cambria Math" panose="02040503050406030204" pitchFamily="18" charset="0"/>
                        </a:rPr>
                        <m:t>=</m:t>
                      </m:r>
                      <m:r>
                        <a:rPr lang="en-US" altLang="pt-BR" sz="2800" dirty="0" smtClean="0">
                          <a:solidFill>
                            <a:schemeClr val="tx1"/>
                          </a:solidFill>
                          <a:latin typeface="Cambria Math" panose="02040503050406030204" pitchFamily="18" charset="0"/>
                          <a:cs typeface="Cambria Math" panose="02040503050406030204" pitchFamily="18" charset="0"/>
                        </a:rPr>
                        <m:t>−</m:t>
                      </m:r>
                      <m:r>
                        <a:rPr lang="en-US" altLang="pt-BR" sz="2800" dirty="0" smtClean="0">
                          <a:solidFill>
                            <a:schemeClr val="tx1"/>
                          </a:solidFill>
                          <a:latin typeface="Cambria Math" panose="02040503050406030204" pitchFamily="18" charset="0"/>
                          <a:cs typeface="Cambria Math" panose="02040503050406030204" pitchFamily="18" charset="0"/>
                        </a:rPr>
                        <m:t>(</m:t>
                      </m:r>
                      <m:sSub>
                        <m:sSubPr>
                          <m:ctrlPr>
                            <a:rPr lang="en-US" alt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𝜙</m:t>
                          </m:r>
                        </m:e>
                        <m:sub>
                          <m:r>
                            <a:rPr lang="en-US" altLang="pt-BR" sz="2800" i="1" dirty="0" smtClean="0">
                              <a:solidFill>
                                <a:schemeClr val="tx1"/>
                              </a:solidFill>
                              <a:latin typeface="Cambria Math" panose="02040503050406030204" pitchFamily="18" charset="0"/>
                              <a:cs typeface="Cambria Math" panose="02040503050406030204" pitchFamily="18" charset="0"/>
                            </a:rPr>
                            <m:t>𝑝</m:t>
                          </m:r>
                        </m:sub>
                      </m:sSub>
                      <m:r>
                        <a:rPr lang="en-US" altLang="pt-BR" sz="2800" dirty="0" smtClean="0">
                          <a:solidFill>
                            <a:schemeClr val="tx1"/>
                          </a:solidFill>
                          <a:latin typeface="Cambria Math" panose="02040503050406030204" pitchFamily="18" charset="0"/>
                          <a:cs typeface="Cambria Math" panose="02040503050406030204" pitchFamily="18" charset="0"/>
                        </a:rPr>
                        <m:t>+</m:t>
                      </m:r>
                      <m:sSub>
                        <m:sSubPr>
                          <m:ctrlPr>
                            <a:rPr 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𝜙</m:t>
                          </m:r>
                        </m:e>
                        <m:sub>
                          <m:r>
                            <a:rPr lang="en-US" altLang="pt-BR" sz="2800" i="1" dirty="0" smtClean="0">
                              <a:solidFill>
                                <a:schemeClr val="tx1"/>
                              </a:solidFill>
                              <a:latin typeface="Cambria Math" panose="02040503050406030204" pitchFamily="18" charset="0"/>
                              <a:cs typeface="Cambria Math" panose="02040503050406030204" pitchFamily="18" charset="0"/>
                            </a:rPr>
                            <m:t>𝑛</m:t>
                          </m:r>
                        </m:sub>
                      </m:sSub>
                      <m:r>
                        <a:rPr lang="en-US" altLang="pt-BR" sz="2800" dirty="0" smtClean="0">
                          <a:solidFill>
                            <a:schemeClr val="tx1"/>
                          </a:solidFill>
                          <a:latin typeface="Cambria Math" panose="02040503050406030204" pitchFamily="18" charset="0"/>
                          <a:cs typeface="Cambria Math" panose="02040503050406030204" pitchFamily="18" charset="0"/>
                        </a:rPr>
                        <m:t>)=</m:t>
                      </m:r>
                      <m:r>
                        <a:rPr lang="en-US" altLang="pt-BR" sz="2800" dirty="0" smtClean="0">
                          <a:solidFill>
                            <a:schemeClr val="tx1"/>
                          </a:solidFill>
                          <a:latin typeface="Cambria Math" panose="02040503050406030204" pitchFamily="18" charset="0"/>
                          <a:cs typeface="Cambria Math" panose="02040503050406030204" pitchFamily="18" charset="0"/>
                        </a:rPr>
                        <m:t>−</m:t>
                      </m:r>
                      <m:f>
                        <m:fPr>
                          <m:ctrlPr>
                            <a:rPr lang="pt-BR" sz="2800" i="1" dirty="0" smtClean="0">
                              <a:solidFill>
                                <a:schemeClr val="tx1"/>
                              </a:solidFill>
                              <a:latin typeface="Cambria Math" panose="02040503050406030204" pitchFamily="18" charset="0"/>
                              <a:cs typeface="Cambria Math" panose="02040503050406030204" pitchFamily="18" charset="0"/>
                            </a:rPr>
                          </m:ctrlPr>
                        </m:fPr>
                        <m:num>
                          <m:r>
                            <a:rPr lang="en-US" altLang="pt-BR" sz="2800" i="1" dirty="0" smtClean="0">
                              <a:solidFill>
                                <a:schemeClr val="tx1"/>
                              </a:solidFill>
                              <a:latin typeface="Cambria Math" panose="02040503050406030204" pitchFamily="18" charset="0"/>
                              <a:cs typeface="Cambria Math" panose="02040503050406030204" pitchFamily="18" charset="0"/>
                            </a:rPr>
                            <m:t>𝑘𝑇</m:t>
                          </m:r>
                        </m:num>
                        <m:den>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𝑞</m:t>
                          </m:r>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𝑙𝑛</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𝐷</m:t>
                              </m:r>
                            </m:sub>
                          </m:sSub>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𝐴</m:t>
                              </m:r>
                            </m:sub>
                          </m:sSub>
                        </m:num>
                        <m:den>
                          <m:sSubSup>
                            <m:sSubSup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𝑛</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𝑖</m:t>
                              </m:r>
                            </m:sub>
                            <m:sup>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2800" b="1" dirty="0" smtClean="0">
                  <a:solidFill>
                    <a:schemeClr val="tx1"/>
                  </a:solidFill>
                  <a:latin typeface="Comic Sans MS" panose="030F0702030302020204" pitchFamily="66" charset="0"/>
                </a:endParaRPr>
              </a:p>
              <a:p>
                <a:pPr marL="457200" indent="-457200" algn="l" fontAlgn="auto">
                  <a:spcBef>
                    <a:spcPts val="0"/>
                  </a:spcBef>
                  <a:spcAft>
                    <a:spcPts val="0"/>
                  </a:spcAft>
                  <a:buFont typeface="Arial" panose="020B0604020202020204" pitchFamily="34" charset="0"/>
                  <a:buChar char="•"/>
                </a:pPr>
                <a:r>
                  <a:rPr lang="pt-BR" sz="2800" b="1" dirty="0" smtClean="0">
                    <a:solidFill>
                      <a:schemeClr val="tx1"/>
                    </a:solidFill>
                    <a:latin typeface="Comic Sans MS" panose="030F0702030302020204" pitchFamily="66" charset="0"/>
                  </a:rPr>
                  <a:t>o potêncial total é proporcional a área abaixo do campo elétrico</a:t>
                </a:r>
                <a:endParaRPr lang="pt-BR" sz="2800" b="1" dirty="0" smtClean="0">
                  <a:solidFill>
                    <a:schemeClr val="tx1"/>
                  </a:solidFill>
                  <a:latin typeface="Comic Sans MS" panose="030F0702030302020204" pitchFamily="66" charset="0"/>
                </a:endParaRPr>
              </a:p>
              <a:p>
                <a:pPr indent="0" algn="ctr" fontAlgn="auto">
                  <a:buNone/>
                </a:pPr>
                <a14:m>
                  <m:oMathPara xmlns:m="http://schemas.openxmlformats.org/officeDocument/2006/math">
                    <m:oMathParaPr>
                      <m:jc m:val="center"/>
                    </m:oMathParaPr>
                    <m:oMath xmlns:m="http://schemas.openxmlformats.org/officeDocument/2006/math">
                      <m:r>
                        <m:rPr>
                          <m:sty m:val="p"/>
                        </m:rPr>
                        <a:rPr lang="en-US" altLang="pt-BR" sz="3200" dirty="0" smtClean="0">
                          <a:solidFill>
                            <a:schemeClr val="tx1"/>
                          </a:solidFill>
                          <a:latin typeface="Cambria Math" panose="02040503050406030204" pitchFamily="18" charset="0"/>
                          <a:cs typeface="Cambria Math" panose="02040503050406030204" pitchFamily="18" charset="0"/>
                        </a:rPr>
                        <m:t>V</m:t>
                      </m:r>
                      <m:r>
                        <a:rPr lang="en-US" altLang="pt-BR" sz="3200" dirty="0" smtClean="0">
                          <a:solidFill>
                            <a:schemeClr val="tx1"/>
                          </a:solidFill>
                          <a:latin typeface="Cambria Math" panose="02040503050406030204" pitchFamily="18" charset="0"/>
                          <a:cs typeface="Cambria Math" panose="02040503050406030204" pitchFamily="18" charset="0"/>
                        </a:rPr>
                        <m:t>=−</m:t>
                      </m:r>
                      <m:f>
                        <m:fPr>
                          <m:ctrlPr>
                            <a:rPr lang="pt-BR" sz="3200" b="1" i="1" dirty="0" smtClean="0">
                              <a:solidFill>
                                <a:schemeClr val="tx1"/>
                              </a:solidFill>
                              <a:latin typeface="Cambria Math" panose="02040503050406030204" pitchFamily="18" charset="0"/>
                              <a:cs typeface="Cambria Math" panose="02040503050406030204" pitchFamily="18" charset="0"/>
                            </a:rPr>
                          </m:ctrlPr>
                        </m:fPr>
                        <m:num>
                          <m:r>
                            <a:rPr lang="en-US" altLang="pt-BR" sz="3200" i="1" dirty="0" smtClean="0">
                              <a:solidFill>
                                <a:schemeClr val="tx1"/>
                              </a:solidFill>
                              <a:latin typeface="Cambria Math" panose="02040503050406030204" pitchFamily="18" charset="0"/>
                              <a:cs typeface="Cambria Math" panose="02040503050406030204" pitchFamily="18" charset="0"/>
                            </a:rPr>
                            <m:t>𝑞</m:t>
                          </m:r>
                        </m:num>
                        <m:den>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𝜀</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𝑠</m:t>
                              </m:r>
                            </m:sub>
                          </m:sSub>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sSubSup>
                            <m:sSubSup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𝐷</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𝑝</m:t>
                          </m:r>
                        </m:sub>
                        <m:sup>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p>
                      </m:sSubSup>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𝐴</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m:t>
                          </m:r>
                          <m:r>
                            <a:rPr lang="en-US" altLang="pt-BR" sz="3200" i="1" dirty="0" smtClean="0">
                              <a:solidFill>
                                <a:schemeClr val="tx1"/>
                              </a:solidFill>
                              <a:latin typeface="Cambria Math" panose="02040503050406030204" pitchFamily="18" charset="0"/>
                              <a:cs typeface="Cambria Math" panose="02040503050406030204" pitchFamily="18" charset="0"/>
                            </a:rPr>
                            <m:t>𝜙</m:t>
                          </m:r>
                        </m:e>
                        <m:sub>
                          <m:r>
                            <a:rPr lang="en-US" altLang="pt-BR" sz="3200" i="1" dirty="0" smtClean="0">
                              <a:solidFill>
                                <a:schemeClr val="tx1"/>
                              </a:solidFill>
                              <a:latin typeface="Cambria Math" panose="02040503050406030204" pitchFamily="18" charset="0"/>
                              <a:cs typeface="Cambria Math" panose="02040503050406030204" pitchFamily="18" charset="0"/>
                            </a:rPr>
                            <m:t>𝑖</m:t>
                          </m:r>
                        </m:sub>
                      </m:sSub>
                    </m:oMath>
                  </m:oMathPara>
                </a14:m>
                <a:endParaRPr lang="pt-BR" sz="3200" dirty="0" smtClean="0">
                  <a:solidFill>
                    <a:schemeClr val="tx1"/>
                  </a:solidFill>
                  <a:latin typeface="Comic Sans MS" panose="030F0702030302020204" pitchFamily="66" charset="0"/>
                </a:endParaRPr>
              </a:p>
              <a:p>
                <a:pPr marL="457200" indent="-457200" algn="l" fontAlgn="auto">
                  <a:spcBef>
                    <a:spcPts val="600"/>
                  </a:spcBef>
                  <a:spcAft>
                    <a:spcPts val="1200"/>
                  </a:spcAft>
                  <a:buFont typeface="Arial" panose="020B0604020202020204" pitchFamily="34" charset="0"/>
                  <a:buChar char="•"/>
                </a:pPr>
                <a:r>
                  <a:rPr lang="pt-BR" sz="2800" b="1" dirty="0" smtClean="0">
                    <a:solidFill>
                      <a:schemeClr val="tx1"/>
                    </a:solidFill>
                    <a:latin typeface="Comic Sans MS" panose="030F0702030302020204" pitchFamily="66" charset="0"/>
                  </a:rPr>
                  <a:t>pela conservação das cargas temos que</a:t>
                </a:r>
                <a:endParaRPr lang="pt-BR" sz="2800" b="1" dirty="0" smtClean="0">
                  <a:solidFill>
                    <a:schemeClr val="tx1"/>
                  </a:solidFill>
                  <a:latin typeface="Comic Sans MS" panose="030F0702030302020204" pitchFamily="66" charset="0"/>
                </a:endParaRPr>
              </a:p>
              <a:p>
                <a:pPr indent="0" algn="l">
                  <a:buFont typeface="Arial" panose="020B0604020202020204" pitchFamily="34" charset="0"/>
                  <a:buNone/>
                </a:pPr>
                <a14:m>
                  <m:oMathPara xmlns:m="http://schemas.openxmlformats.org/officeDocument/2006/math">
                    <m:oMathParaPr>
                      <m:jc m:val="center"/>
                    </m:oMathParaPr>
                    <m:oMath xmlns:m="http://schemas.openxmlformats.org/officeDocument/2006/math">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𝑛</m:t>
                          </m:r>
                        </m:sub>
                      </m:sSub>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𝐷</m:t>
                          </m:r>
                        </m:sub>
                      </m:s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𝑝</m:t>
                          </m:r>
                        </m:sub>
                      </m:sSub>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𝐴</m:t>
                          </m:r>
                        </m:sub>
                      </m:sSub>
                    </m:oMath>
                  </m:oMathPara>
                </a14:m>
                <a:endParaRPr lang="pt-BR" sz="2800" b="1" dirty="0" smtClean="0">
                  <a:solidFill>
                    <a:schemeClr val="tx1"/>
                  </a:solidFill>
                  <a:latin typeface="Comic Sans MS" panose="030F0702030302020204" pitchFamily="66" charset="0"/>
                  <a:sym typeface="+mn-ea"/>
                </a:endParaRPr>
              </a:p>
            </p:txBody>
          </p:sp>
        </mc:Choice>
        <mc:Fallback>
          <p:sp>
            <p:nvSpPr>
              <p:cNvPr id="4" name="CaixaDeTexto 2"/>
              <p:cNvSpPr txBox="1">
                <a:spLocks noRot="1" noChangeAspect="1" noMove="1" noResize="1" noEditPoints="1" noAdjustHandles="1" noChangeArrowheads="1" noChangeShapeType="1" noTextEdit="1"/>
              </p:cNvSpPr>
              <p:nvPr/>
            </p:nvSpPr>
            <p:spPr>
              <a:xfrm>
                <a:off x="834390" y="455295"/>
                <a:ext cx="10790555" cy="611251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DeTexto 2"/>
              <p:cNvSpPr txBox="1"/>
              <p:nvPr/>
            </p:nvSpPr>
            <p:spPr>
              <a:xfrm>
                <a:off x="701040" y="1314450"/>
                <a:ext cx="10790555" cy="4229100"/>
              </a:xfrm>
              <a:prstGeom prst="rect">
                <a:avLst/>
              </a:prstGeom>
              <a:noFill/>
            </p:spPr>
            <p:txBody>
              <a:bodyPr wrap="square" rtlCol="0">
                <a:spAutoFit/>
              </a:bodyPr>
              <a:lstStyle/>
              <a:p>
                <a:pPr marL="457200" indent="-457200" algn="l" fontAlgn="auto">
                  <a:spcAft>
                    <a:spcPts val="600"/>
                  </a:spcAft>
                  <a:buFont typeface="Arial" panose="020B0604020202020204" pitchFamily="34" charset="0"/>
                  <a:buChar char="•"/>
                </a:pPr>
                <a:r>
                  <a:rPr lang="pt-BR" sz="2800" b="1" dirty="0" smtClean="0">
                    <a:solidFill>
                      <a:schemeClr val="tx1"/>
                    </a:solidFill>
                    <a:latin typeface="Comic Sans MS" panose="030F0702030302020204" pitchFamily="66" charset="0"/>
                  </a:rPr>
                  <a:t>Unindo as duas últimas relações podemos obter:</a:t>
                </a:r>
                <a:endParaRPr lang="pt-BR" sz="2800" b="1" dirty="0" smtClean="0">
                  <a:solidFill>
                    <a:schemeClr val="tx1"/>
                  </a:solidFill>
                  <a:latin typeface="Comic Sans MS" panose="030F0702030302020204" pitchFamily="66" charset="0"/>
                </a:endParaRPr>
              </a:p>
              <a:p>
                <a:pPr indent="0" algn="l">
                  <a:buFont typeface="Arial" panose="020B0604020202020204" pitchFamily="34" charset="0"/>
                  <a:buNone/>
                </a:pPr>
                <a14:m>
                  <m:oMathPara xmlns:m="http://schemas.openxmlformats.org/officeDocument/2006/math">
                    <m:oMathParaPr>
                      <m:jc m:val="center"/>
                    </m:oMathParaPr>
                    <m:oMath xmlns:m="http://schemas.openxmlformats.org/officeDocument/2006/math">
                      <m:sSub>
                        <m:sSubPr>
                          <m:ctrlPr>
                            <a:rPr 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𝑥</m:t>
                          </m:r>
                        </m:e>
                        <m:sub>
                          <m:r>
                            <a:rPr lang="en-US" altLang="pt-BR" sz="2800" i="1" dirty="0" smtClean="0">
                              <a:solidFill>
                                <a:schemeClr val="tx1"/>
                              </a:solidFill>
                              <a:latin typeface="Cambria Math" panose="02040503050406030204" pitchFamily="18" charset="0"/>
                              <a:cs typeface="Cambria Math" panose="02040503050406030204" pitchFamily="18" charset="0"/>
                            </a:rPr>
                            <m:t>𝑑</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𝑛</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𝑝</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ad>
                        <m:radPr>
                          <m:degHide m:val="on"/>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radPr>
                        <m:deg/>
                        <m:e>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𝜀</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𝑠</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𝑞</m:t>
                              </m:r>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𝐷</m:t>
                                  </m:r>
                                </m:sub>
                              </m:sSub>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𝐴</m:t>
                                  </m:r>
                                </m:sub>
                              </m:sSub>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𝜙</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𝑖</m:t>
                              </m:r>
                            </m:sub>
                          </m:sSub>
                        </m:e>
                      </m:rad>
                    </m:oMath>
                  </m:oMathPara>
                </a14:m>
                <a:endParaRPr lang="en-US" altLang="pt-BR" sz="3200" i="1" smtClean="0">
                  <a:latin typeface="Cambria Math" panose="02040503050406030204" pitchFamily="18" charset="0"/>
                  <a:ea typeface="Cambria Math" panose="02040503050406030204" pitchFamily="18" charset="0"/>
                  <a:cs typeface="Cambria Math" panose="02040503050406030204" pitchFamily="18" charset="0"/>
                </a:endParaRPr>
              </a:p>
              <a:p>
                <a:pPr marL="457200" indent="-457200" algn="l" fontAlgn="auto">
                  <a:spcBef>
                    <a:spcPts val="600"/>
                  </a:spcBef>
                  <a:spcAft>
                    <a:spcPts val="0"/>
                  </a:spcAft>
                  <a:buFont typeface="Arial" panose="020B0604020202020204" pitchFamily="34" charset="0"/>
                  <a:buChar char="•"/>
                </a:pPr>
                <a:endParaRPr lang="pt-BR" sz="2800" b="1" dirty="0" smtClean="0">
                  <a:latin typeface="Comic Sans MS" panose="030F0702030302020204" pitchFamily="66" charset="0"/>
                  <a:sym typeface="+mn-ea"/>
                </a:endParaRPr>
              </a:p>
              <a:p>
                <a:pPr marL="457200" indent="-457200" algn="l" fontAlgn="auto">
                  <a:spcBef>
                    <a:spcPts val="600"/>
                  </a:spcBef>
                  <a:spcAft>
                    <a:spcPts val="0"/>
                  </a:spcAft>
                  <a:buFont typeface="Arial" panose="020B0604020202020204" pitchFamily="34" charset="0"/>
                  <a:buChar char="•"/>
                </a:pPr>
                <a:r>
                  <a:rPr lang="pt-BR" sz="2800" b="1" dirty="0" smtClean="0">
                    <a:latin typeface="Comic Sans MS" panose="030F0702030302020204" pitchFamily="66" charset="0"/>
                    <a:sym typeface="+mn-ea"/>
                  </a:rPr>
                  <a:t>note que na região de depleção a variação de potêncial total é</a:t>
                </a:r>
                <a:r>
                  <a:rPr lang="pt-BR" sz="2800" b="1" dirty="0" smtClean="0">
                    <a:latin typeface="Symbol" panose="05050102010706020507" charset="0"/>
                    <a:cs typeface="Symbol" panose="05050102010706020507" charset="0"/>
                    <a:sym typeface="+mn-ea"/>
                  </a:rPr>
                  <a:t> </a:t>
                </a:r>
                <a:r>
                  <a:rPr lang="pt-BR" sz="2800" b="1" i="1" dirty="0" smtClean="0">
                    <a:latin typeface="Symbol" panose="05050102010706020507" charset="0"/>
                    <a:cs typeface="Symbol" panose="05050102010706020507" charset="0"/>
                    <a:sym typeface="+mn-ea"/>
                  </a:rPr>
                  <a:t>f</a:t>
                </a:r>
                <a:r>
                  <a:rPr lang="pt-BR" sz="2800" b="1" i="1" baseline="-25000" dirty="0" smtClean="0">
                    <a:latin typeface="Comic Sans MS" panose="030F0702030302020204" pitchFamily="66" charset="0"/>
                    <a:cs typeface="Comic Sans MS" panose="030F0702030302020204" pitchFamily="66" charset="0"/>
                    <a:sym typeface="+mn-ea"/>
                  </a:rPr>
                  <a:t>i</a:t>
                </a:r>
                <a:r>
                  <a:rPr lang="pt-BR" sz="2800" b="1" baseline="-25000" dirty="0" smtClean="0">
                    <a:latin typeface="Comic Sans MS" panose="030F0702030302020204" pitchFamily="66" charset="0"/>
                    <a:cs typeface="Comic Sans MS" panose="030F0702030302020204" pitchFamily="66" charset="0"/>
                    <a:sym typeface="+mn-ea"/>
                  </a:rPr>
                  <a:t>  </a:t>
                </a:r>
                <a:r>
                  <a:rPr lang="pt-BR" sz="2800" b="1" dirty="0" smtClean="0">
                    <a:latin typeface="Comic Sans MS" panose="030F0702030302020204" pitchFamily="66" charset="0"/>
                    <a:cs typeface="Comic Sans MS" panose="030F0702030302020204" pitchFamily="66" charset="0"/>
                    <a:sym typeface="+mn-ea"/>
                  </a:rPr>
                  <a:t>dada por</a:t>
                </a:r>
                <a:endParaRPr lang="pt-BR" sz="2800" b="1" dirty="0" smtClean="0">
                  <a:solidFill>
                    <a:schemeClr val="tx1"/>
                  </a:solidFill>
                  <a:latin typeface="Comic Sans MS" panose="030F0702030302020204" pitchFamily="66" charset="0"/>
                  <a:cs typeface="Comic Sans MS" panose="030F0702030302020204" pitchFamily="66" charset="0"/>
                </a:endParaRPr>
              </a:p>
              <a:p>
                <a:pPr indent="0" algn="ctr" fontAlgn="auto">
                  <a:buFont typeface="Arial" panose="020B0604020202020204" pitchFamily="34" charset="0"/>
                  <a:buNone/>
                </a:pPr>
                <a14:m>
                  <m:oMathPara xmlns:m="http://schemas.openxmlformats.org/officeDocument/2006/math">
                    <m:oMathParaPr>
                      <m:jc m:val="center"/>
                    </m:oMathParaPr>
                    <m:oMath xmlns:m="http://schemas.openxmlformats.org/officeDocument/2006/math">
                      <m:sSub>
                        <m:sSubPr>
                          <m:ctrlPr>
                            <a:rPr 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𝜙</m:t>
                          </m:r>
                        </m:e>
                        <m:sub>
                          <m:r>
                            <a:rPr lang="en-US" altLang="pt-BR" sz="2800" i="1" dirty="0" smtClean="0">
                              <a:solidFill>
                                <a:schemeClr val="tx1"/>
                              </a:solidFill>
                              <a:latin typeface="Cambria Math" panose="02040503050406030204" pitchFamily="18" charset="0"/>
                              <a:cs typeface="Cambria Math" panose="02040503050406030204" pitchFamily="18" charset="0"/>
                            </a:rPr>
                            <m:t>𝑖</m:t>
                          </m:r>
                        </m:sub>
                      </m:sSub>
                      <m:r>
                        <a:rPr lang="en-US" altLang="pt-BR" sz="2800" dirty="0" smtClean="0">
                          <a:solidFill>
                            <a:schemeClr val="tx1"/>
                          </a:solidFill>
                          <a:latin typeface="Cambria Math" panose="02040503050406030204" pitchFamily="18" charset="0"/>
                          <a:cs typeface="Cambria Math" panose="02040503050406030204" pitchFamily="18" charset="0"/>
                        </a:rPr>
                        <m:t>=</m:t>
                      </m:r>
                      <m:f>
                        <m:fPr>
                          <m:ctrlPr>
                            <a:rPr lang="pt-BR" sz="2800" i="1" dirty="0" smtClean="0">
                              <a:solidFill>
                                <a:schemeClr val="tx1"/>
                              </a:solidFill>
                              <a:latin typeface="Cambria Math" panose="02040503050406030204" pitchFamily="18" charset="0"/>
                              <a:cs typeface="Cambria Math" panose="02040503050406030204" pitchFamily="18" charset="0"/>
                            </a:rPr>
                          </m:ctrlPr>
                        </m:fPr>
                        <m:num>
                          <m:r>
                            <a:rPr lang="en-US" altLang="pt-BR" sz="2800" i="1" dirty="0" smtClean="0">
                              <a:solidFill>
                                <a:schemeClr val="tx1"/>
                              </a:solidFill>
                              <a:latin typeface="Cambria Math" panose="02040503050406030204" pitchFamily="18" charset="0"/>
                              <a:cs typeface="Cambria Math" panose="02040503050406030204" pitchFamily="18" charset="0"/>
                            </a:rPr>
                            <m:t>𝑘𝑇</m:t>
                          </m:r>
                        </m:num>
                        <m:den>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𝑞</m:t>
                          </m:r>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𝑙𝑛</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𝐷</m:t>
                              </m:r>
                            </m:sub>
                          </m:sSub>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𝐴</m:t>
                              </m:r>
                            </m:sub>
                          </m:sSub>
                        </m:num>
                        <m:den>
                          <m:sSubSup>
                            <m:sSubSup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𝑛</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𝑖</m:t>
                              </m:r>
                            </m:sub>
                            <m:sup>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2800" b="1" dirty="0" smtClean="0">
                  <a:solidFill>
                    <a:schemeClr val="tx1"/>
                  </a:solidFill>
                  <a:latin typeface="Comic Sans MS" panose="030F0702030302020204" pitchFamily="66" charset="0"/>
                  <a:sym typeface="+mn-ea"/>
                </a:endParaRPr>
              </a:p>
            </p:txBody>
          </p:sp>
        </mc:Choice>
        <mc:Fallback>
          <p:sp>
            <p:nvSpPr>
              <p:cNvPr id="4" name="CaixaDeTexto 2"/>
              <p:cNvSpPr txBox="1">
                <a:spLocks noRot="1" noChangeAspect="1" noMove="1" noResize="1" noEditPoints="1" noAdjustHandles="1" noChangeArrowheads="1" noChangeShapeType="1" noTextEdit="1"/>
              </p:cNvSpPr>
              <p:nvPr/>
            </p:nvSpPr>
            <p:spPr>
              <a:xfrm>
                <a:off x="701040" y="1314450"/>
                <a:ext cx="10790555" cy="422910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10600" y="6166485"/>
            <a:ext cx="2743200" cy="365125"/>
          </a:xfrm>
        </p:spPr>
        <p:txBody>
          <a:bodyPr/>
          <a:lstStyle/>
          <a:p>
            <a:fld id="{74F297BB-B745-4CAB-BE1D-CE4C89382949}" type="slidenum">
              <a:rPr lang="pt-BR" smtClean="0"/>
            </a:fld>
            <a:endParaRPr lang="pt-BR"/>
          </a:p>
        </p:txBody>
      </p:sp>
      <p:sp>
        <p:nvSpPr>
          <p:cNvPr id="4" name="CaixaDeTexto 2"/>
          <p:cNvSpPr txBox="1"/>
          <p:nvPr/>
        </p:nvSpPr>
        <p:spPr>
          <a:xfrm>
            <a:off x="523240" y="365125"/>
            <a:ext cx="11145520" cy="1198880"/>
          </a:xfrm>
          <a:prstGeom prst="rect">
            <a:avLst/>
          </a:prstGeom>
          <a:noFill/>
        </p:spPr>
        <p:txBody>
          <a:bodyPr wrap="square" rtlCol="0">
            <a:spAutoFit/>
          </a:bodyPr>
          <a:lstStyle/>
          <a:p>
            <a:pPr marL="457200" indent="-457200" algn="l" fontAlgn="auto">
              <a:spcAft>
                <a:spcPts val="600"/>
              </a:spcAft>
              <a:buFont typeface="Arial" panose="020B0604020202020204" pitchFamily="34" charset="0"/>
              <a:buChar char="•"/>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rPr>
              <a:t>Distribuição de cargas e portadores na junção (V</a:t>
            </a:r>
            <a:r>
              <a:rPr lang="pt-BR" sz="36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rPr>
              <a:t>D</a:t>
            </a: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rPr>
              <a:t>=0)</a:t>
            </a:r>
            <a:r>
              <a:rPr lang="pt-BR" sz="2800" b="1" dirty="0" smtClean="0">
                <a:solidFill>
                  <a:schemeClr val="tx1"/>
                </a:solidFill>
                <a:latin typeface="Comic Sans MS" panose="030F0702030302020204" pitchFamily="66" charset="0"/>
              </a:rPr>
              <a:t> </a:t>
            </a:r>
            <a:endParaRPr lang="pt-BR" sz="2800" b="1" dirty="0" smtClean="0">
              <a:solidFill>
                <a:schemeClr val="tx1"/>
              </a:solidFill>
              <a:latin typeface="Comic Sans MS" panose="030F0702030302020204" pitchFamily="66" charset="0"/>
              <a:sym typeface="+mn-ea"/>
            </a:endParaRPr>
          </a:p>
        </p:txBody>
      </p:sp>
      <p:sp>
        <p:nvSpPr>
          <p:cNvPr id="39" name="Retângulo 38"/>
          <p:cNvSpPr/>
          <p:nvPr/>
        </p:nvSpPr>
        <p:spPr>
          <a:xfrm>
            <a:off x="6049645" y="3989070"/>
            <a:ext cx="2575560" cy="1535430"/>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 name="Retângulo 2"/>
          <p:cNvSpPr/>
          <p:nvPr/>
        </p:nvSpPr>
        <p:spPr>
          <a:xfrm>
            <a:off x="3646170" y="2393950"/>
            <a:ext cx="2403475" cy="15779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4" name="Conector de Seta Reta 73"/>
          <p:cNvCxnSpPr/>
          <p:nvPr/>
        </p:nvCxnSpPr>
        <p:spPr>
          <a:xfrm>
            <a:off x="1729740" y="5874385"/>
            <a:ext cx="8356600" cy="1778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6" name="Caixa de Texto 75"/>
          <p:cNvSpPr txBox="1"/>
          <p:nvPr/>
        </p:nvSpPr>
        <p:spPr>
          <a:xfrm>
            <a:off x="6737350" y="2526030"/>
            <a:ext cx="1361440" cy="645160"/>
          </a:xfrm>
          <a:prstGeom prst="rect">
            <a:avLst/>
          </a:prstGeom>
          <a:noFill/>
        </p:spPr>
        <p:txBody>
          <a:bodyPr wrap="square" rtlCol="0">
            <a:spAutoFit/>
          </a:bodyPr>
          <a:lstStyle/>
          <a:p>
            <a:r>
              <a:rPr lang="pt-BR" altLang="en-US" dirty="0" err="1"/>
              <a:t>junção</a:t>
            </a:r>
            <a:r>
              <a:rPr lang="pt-BR" altLang="en-US" dirty="0"/>
              <a:t> </a:t>
            </a:r>
            <a:r>
              <a:rPr lang="pt-BR" altLang="en-US" dirty="0" err="1"/>
              <a:t>metalurgica</a:t>
            </a:r>
            <a:endParaRPr lang="pt-BR" altLang="en-US" dirty="0"/>
          </a:p>
        </p:txBody>
      </p:sp>
      <p:sp>
        <p:nvSpPr>
          <p:cNvPr id="77" name="Forma livre 76"/>
          <p:cNvSpPr/>
          <p:nvPr/>
        </p:nvSpPr>
        <p:spPr>
          <a:xfrm flipV="1">
            <a:off x="5929630" y="2851785"/>
            <a:ext cx="1614170" cy="662305"/>
          </a:xfrm>
          <a:custGeom>
            <a:avLst/>
            <a:gdLst>
              <a:gd name="connisteX0" fmla="*/ 0 w 1306195"/>
              <a:gd name="connsiteY0" fmla="*/ 12337 h 529227"/>
              <a:gd name="connisteX1" fmla="*/ 312420 w 1306195"/>
              <a:gd name="connsiteY1" fmla="*/ 52977 h 529227"/>
              <a:gd name="connisteX2" fmla="*/ 530225 w 1306195"/>
              <a:gd name="connsiteY2" fmla="*/ 447947 h 529227"/>
              <a:gd name="connisteX3" fmla="*/ 1306195 w 1306195"/>
              <a:gd name="connsiteY3" fmla="*/ 529227 h 529227"/>
            </a:gdLst>
            <a:ahLst/>
            <a:cxnLst>
              <a:cxn ang="0">
                <a:pos x="connisteX0" y="connsiteY0"/>
              </a:cxn>
              <a:cxn ang="0">
                <a:pos x="connisteX1" y="connsiteY1"/>
              </a:cxn>
              <a:cxn ang="0">
                <a:pos x="connisteX2" y="connsiteY2"/>
              </a:cxn>
              <a:cxn ang="0">
                <a:pos x="connisteX3" y="connsiteY3"/>
              </a:cxn>
            </a:cxnLst>
            <a:rect l="l" t="t" r="r" b="b"/>
            <a:pathLst>
              <a:path w="1306195" h="529228">
                <a:moveTo>
                  <a:pt x="0" y="12338"/>
                </a:moveTo>
                <a:cubicBezTo>
                  <a:pt x="58420" y="12338"/>
                  <a:pt x="206375" y="-34017"/>
                  <a:pt x="312420" y="52978"/>
                </a:cubicBezTo>
                <a:cubicBezTo>
                  <a:pt x="418465" y="139973"/>
                  <a:pt x="331470" y="352698"/>
                  <a:pt x="530225" y="447948"/>
                </a:cubicBezTo>
                <a:cubicBezTo>
                  <a:pt x="728980" y="543198"/>
                  <a:pt x="1155065" y="520973"/>
                  <a:pt x="1306195" y="529228"/>
                </a:cubicBezTo>
              </a:path>
            </a:pathLst>
          </a:custGeom>
          <a:noFill/>
          <a:ln w="0">
            <a:solidFill>
              <a:srgbClr val="C00000"/>
            </a:solidFill>
            <a:prstDash val="dashDot"/>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3" name="Caixa de Texto 82"/>
          <p:cNvSpPr txBox="1"/>
          <p:nvPr/>
        </p:nvSpPr>
        <p:spPr>
          <a:xfrm>
            <a:off x="4619625" y="2764790"/>
            <a:ext cx="761365" cy="522605"/>
          </a:xfrm>
          <a:prstGeom prst="rect">
            <a:avLst/>
          </a:prstGeom>
          <a:noFill/>
        </p:spPr>
        <p:txBody>
          <a:bodyPr wrap="square" rtlCol="0">
            <a:spAutoFit/>
          </a:bodyPr>
          <a:lstStyle/>
          <a:p>
            <a:pPr algn="ctr"/>
            <a:r>
              <a:rPr lang="pt-BR" altLang="en-US" sz="2800" b="1"/>
              <a:t>+</a:t>
            </a:r>
            <a:endParaRPr lang="pt-BR" altLang="en-US" sz="2800" b="1"/>
          </a:p>
        </p:txBody>
      </p:sp>
      <p:sp>
        <p:nvSpPr>
          <p:cNvPr id="85" name="Caixa de Texto 84"/>
          <p:cNvSpPr txBox="1"/>
          <p:nvPr/>
        </p:nvSpPr>
        <p:spPr>
          <a:xfrm>
            <a:off x="7150100" y="4168140"/>
            <a:ext cx="761365" cy="522605"/>
          </a:xfrm>
          <a:prstGeom prst="rect">
            <a:avLst/>
          </a:prstGeom>
          <a:noFill/>
        </p:spPr>
        <p:txBody>
          <a:bodyPr wrap="square" rtlCol="0">
            <a:spAutoFit/>
          </a:bodyPr>
          <a:lstStyle/>
          <a:p>
            <a:pPr algn="ctr"/>
            <a:r>
              <a:rPr lang="pt-BR" altLang="en-US" sz="2800" b="1"/>
              <a:t>-</a:t>
            </a:r>
            <a:endParaRPr lang="pt-BR" altLang="en-US" sz="2800" b="1"/>
          </a:p>
        </p:txBody>
      </p:sp>
      <p:cxnSp>
        <p:nvCxnSpPr>
          <p:cNvPr id="86" name="Conector de Seta Reta 85"/>
          <p:cNvCxnSpPr/>
          <p:nvPr/>
        </p:nvCxnSpPr>
        <p:spPr>
          <a:xfrm>
            <a:off x="3637280" y="4330700"/>
            <a:ext cx="239649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7" name="Conector de Seta Reta 86"/>
          <p:cNvCxnSpPr/>
          <p:nvPr/>
        </p:nvCxnSpPr>
        <p:spPr>
          <a:xfrm>
            <a:off x="6040755" y="3585845"/>
            <a:ext cx="2564765" cy="889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8" name="CaixaDeTexto 6"/>
          <p:cNvSpPr txBox="1"/>
          <p:nvPr/>
        </p:nvSpPr>
        <p:spPr>
          <a:xfrm>
            <a:off x="7364730" y="3486150"/>
            <a:ext cx="1148080" cy="398780"/>
          </a:xfrm>
          <a:prstGeom prst="rect">
            <a:avLst/>
          </a:prstGeom>
          <a:noFill/>
        </p:spPr>
        <p:txBody>
          <a:bodyPr wrap="square" rtlCol="0">
            <a:spAutoFit/>
          </a:bodyPr>
          <a:lstStyle/>
          <a:p>
            <a:r>
              <a:rPr lang="pt-BR" sz="2000" b="1" dirty="0"/>
              <a:t>xp</a:t>
            </a:r>
            <a:endParaRPr lang="pt-BR" sz="2000" b="1" dirty="0"/>
          </a:p>
        </p:txBody>
      </p:sp>
      <p:sp>
        <p:nvSpPr>
          <p:cNvPr id="89" name="CaixaDeTexto 6"/>
          <p:cNvSpPr txBox="1"/>
          <p:nvPr/>
        </p:nvSpPr>
        <p:spPr>
          <a:xfrm>
            <a:off x="4472940" y="4291965"/>
            <a:ext cx="1054100" cy="398780"/>
          </a:xfrm>
          <a:prstGeom prst="rect">
            <a:avLst/>
          </a:prstGeom>
          <a:noFill/>
        </p:spPr>
        <p:txBody>
          <a:bodyPr wrap="square" rtlCol="0">
            <a:spAutoFit/>
          </a:bodyPr>
          <a:lstStyle/>
          <a:p>
            <a:r>
              <a:rPr lang="pt-BR" sz="2000" b="1" dirty="0"/>
              <a:t>xn</a:t>
            </a:r>
            <a:endParaRPr lang="pt-BR" sz="2000" b="1" dirty="0"/>
          </a:p>
        </p:txBody>
      </p:sp>
      <p:cxnSp>
        <p:nvCxnSpPr>
          <p:cNvPr id="90" name="Conector de Seta Reta 89"/>
          <p:cNvCxnSpPr/>
          <p:nvPr/>
        </p:nvCxnSpPr>
        <p:spPr>
          <a:xfrm>
            <a:off x="3731260" y="5727065"/>
            <a:ext cx="4874260" cy="2413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5380990" y="5301615"/>
            <a:ext cx="1054100" cy="398780"/>
          </a:xfrm>
          <a:prstGeom prst="rect">
            <a:avLst/>
          </a:prstGeom>
          <a:noFill/>
        </p:spPr>
        <p:txBody>
          <a:bodyPr wrap="square" rtlCol="0">
            <a:spAutoFit/>
          </a:bodyPr>
          <a:lstStyle/>
          <a:p>
            <a:r>
              <a:rPr lang="pt-BR" sz="2000" b="1" dirty="0"/>
              <a:t>xd</a:t>
            </a:r>
            <a:endParaRPr lang="pt-BR" sz="2000" b="1" dirty="0"/>
          </a:p>
        </p:txBody>
      </p:sp>
      <p:sp>
        <p:nvSpPr>
          <p:cNvPr id="6" name="Caixa de Texto 5"/>
          <p:cNvSpPr txBox="1"/>
          <p:nvPr/>
        </p:nvSpPr>
        <p:spPr>
          <a:xfrm>
            <a:off x="3798515" y="240463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7" name="Caixa de Texto 6"/>
          <p:cNvSpPr txBox="1"/>
          <p:nvPr/>
        </p:nvSpPr>
        <p:spPr>
          <a:xfrm>
            <a:off x="4889445" y="315838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8" name="Caixa de Texto 7"/>
          <p:cNvSpPr txBox="1"/>
          <p:nvPr/>
        </p:nvSpPr>
        <p:spPr>
          <a:xfrm>
            <a:off x="5061530" y="233478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9" name="Caixa de Texto 8"/>
          <p:cNvSpPr txBox="1"/>
          <p:nvPr/>
        </p:nvSpPr>
        <p:spPr>
          <a:xfrm>
            <a:off x="3798515" y="315838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0" name="Caixa de Texto 9"/>
          <p:cNvSpPr txBox="1"/>
          <p:nvPr/>
        </p:nvSpPr>
        <p:spPr>
          <a:xfrm>
            <a:off x="6276025" y="401022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1" name="Caixa de Texto 10"/>
          <p:cNvSpPr txBox="1"/>
          <p:nvPr/>
        </p:nvSpPr>
        <p:spPr>
          <a:xfrm>
            <a:off x="6603685" y="443631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2" name="Caixa de Texto 11"/>
          <p:cNvSpPr txBox="1"/>
          <p:nvPr/>
        </p:nvSpPr>
        <p:spPr>
          <a:xfrm>
            <a:off x="7037390" y="475571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3" name="Caixa de Texto 12"/>
          <p:cNvSpPr txBox="1"/>
          <p:nvPr/>
        </p:nvSpPr>
        <p:spPr>
          <a:xfrm>
            <a:off x="7798120" y="453283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4" name="Caixa de Texto 13"/>
          <p:cNvSpPr txBox="1"/>
          <p:nvPr/>
        </p:nvSpPr>
        <p:spPr>
          <a:xfrm>
            <a:off x="7798755" y="412135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5" name="Caixa de Texto 14"/>
          <p:cNvSpPr txBox="1"/>
          <p:nvPr/>
        </p:nvSpPr>
        <p:spPr>
          <a:xfrm>
            <a:off x="6277295" y="477095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7" name="Forma livre 16"/>
          <p:cNvSpPr/>
          <p:nvPr/>
        </p:nvSpPr>
        <p:spPr>
          <a:xfrm>
            <a:off x="1339215" y="2177415"/>
            <a:ext cx="9627235" cy="2954655"/>
          </a:xfrm>
          <a:custGeom>
            <a:avLst/>
            <a:gdLst>
              <a:gd name="connisteX0" fmla="*/ 0 w 9763125"/>
              <a:gd name="connsiteY0" fmla="*/ 8184 h 2954870"/>
              <a:gd name="connisteX1" fmla="*/ 1132205 w 9763125"/>
              <a:gd name="connsiteY1" fmla="*/ 8184 h 2954870"/>
              <a:gd name="connisteX2" fmla="*/ 1931670 w 9763125"/>
              <a:gd name="connsiteY2" fmla="*/ 8184 h 2954870"/>
              <a:gd name="connisteX3" fmla="*/ 2369185 w 9763125"/>
              <a:gd name="connsiteY3" fmla="*/ 98989 h 2954870"/>
              <a:gd name="connisteX4" fmla="*/ 3063240 w 9763125"/>
              <a:gd name="connsiteY4" fmla="*/ 415854 h 2954870"/>
              <a:gd name="connisteX5" fmla="*/ 4255135 w 9763125"/>
              <a:gd name="connsiteY5" fmla="*/ 1200079 h 2954870"/>
              <a:gd name="connisteX6" fmla="*/ 5930265 w 9763125"/>
              <a:gd name="connsiteY6" fmla="*/ 2391974 h 2954870"/>
              <a:gd name="connisteX7" fmla="*/ 6563995 w 9763125"/>
              <a:gd name="connsiteY7" fmla="*/ 2708839 h 2954870"/>
              <a:gd name="connisteX8" fmla="*/ 7499350 w 9763125"/>
              <a:gd name="connsiteY8" fmla="*/ 2905054 h 2954870"/>
              <a:gd name="connisteX9" fmla="*/ 9069070 w 9763125"/>
              <a:gd name="connsiteY9" fmla="*/ 2950774 h 2954870"/>
              <a:gd name="connisteX10" fmla="*/ 9763125 w 9763125"/>
              <a:gd name="connsiteY10" fmla="*/ 2950774 h 29548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9763125" h="2954870">
                <a:moveTo>
                  <a:pt x="0" y="8184"/>
                </a:moveTo>
                <a:cubicBezTo>
                  <a:pt x="210185" y="8184"/>
                  <a:pt x="746125" y="8184"/>
                  <a:pt x="1132205" y="8184"/>
                </a:cubicBezTo>
                <a:cubicBezTo>
                  <a:pt x="1518285" y="8184"/>
                  <a:pt x="1684020" y="-10231"/>
                  <a:pt x="1931670" y="8184"/>
                </a:cubicBezTo>
                <a:cubicBezTo>
                  <a:pt x="2179320" y="26599"/>
                  <a:pt x="2143125" y="17709"/>
                  <a:pt x="2369185" y="98989"/>
                </a:cubicBezTo>
                <a:cubicBezTo>
                  <a:pt x="2595245" y="180269"/>
                  <a:pt x="2686050" y="195509"/>
                  <a:pt x="3063240" y="415854"/>
                </a:cubicBezTo>
                <a:cubicBezTo>
                  <a:pt x="3440430" y="636199"/>
                  <a:pt x="3681730" y="805109"/>
                  <a:pt x="4255135" y="1200079"/>
                </a:cubicBezTo>
                <a:cubicBezTo>
                  <a:pt x="4828540" y="1595049"/>
                  <a:pt x="5468620" y="2090349"/>
                  <a:pt x="5930265" y="2391974"/>
                </a:cubicBezTo>
                <a:cubicBezTo>
                  <a:pt x="6391910" y="2693599"/>
                  <a:pt x="6250305" y="2605969"/>
                  <a:pt x="6563995" y="2708839"/>
                </a:cubicBezTo>
                <a:cubicBezTo>
                  <a:pt x="6877685" y="2811709"/>
                  <a:pt x="6998335" y="2856794"/>
                  <a:pt x="7499350" y="2905054"/>
                </a:cubicBezTo>
                <a:cubicBezTo>
                  <a:pt x="8000365" y="2953314"/>
                  <a:pt x="8616315" y="2941884"/>
                  <a:pt x="9069070" y="2950774"/>
                </a:cubicBezTo>
                <a:cubicBezTo>
                  <a:pt x="9521825" y="2959664"/>
                  <a:pt x="9655810" y="2951409"/>
                  <a:pt x="9763125" y="2950774"/>
                </a:cubicBezTo>
              </a:path>
            </a:pathLst>
          </a:cu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Forma livre 17"/>
          <p:cNvSpPr/>
          <p:nvPr/>
        </p:nvSpPr>
        <p:spPr>
          <a:xfrm flipV="1">
            <a:off x="1588135" y="3182620"/>
            <a:ext cx="9326880" cy="2227580"/>
          </a:xfrm>
          <a:custGeom>
            <a:avLst/>
            <a:gdLst>
              <a:gd name="connisteX0" fmla="*/ 0 w 9763125"/>
              <a:gd name="connsiteY0" fmla="*/ 8184 h 2954870"/>
              <a:gd name="connisteX1" fmla="*/ 1132205 w 9763125"/>
              <a:gd name="connsiteY1" fmla="*/ 8184 h 2954870"/>
              <a:gd name="connisteX2" fmla="*/ 1931670 w 9763125"/>
              <a:gd name="connsiteY2" fmla="*/ 8184 h 2954870"/>
              <a:gd name="connisteX3" fmla="*/ 2369185 w 9763125"/>
              <a:gd name="connsiteY3" fmla="*/ 98989 h 2954870"/>
              <a:gd name="connisteX4" fmla="*/ 3063240 w 9763125"/>
              <a:gd name="connsiteY4" fmla="*/ 415854 h 2954870"/>
              <a:gd name="connisteX5" fmla="*/ 4255135 w 9763125"/>
              <a:gd name="connsiteY5" fmla="*/ 1200079 h 2954870"/>
              <a:gd name="connisteX6" fmla="*/ 5930265 w 9763125"/>
              <a:gd name="connsiteY6" fmla="*/ 2391974 h 2954870"/>
              <a:gd name="connisteX7" fmla="*/ 6563995 w 9763125"/>
              <a:gd name="connsiteY7" fmla="*/ 2708839 h 2954870"/>
              <a:gd name="connisteX8" fmla="*/ 7499350 w 9763125"/>
              <a:gd name="connsiteY8" fmla="*/ 2905054 h 2954870"/>
              <a:gd name="connisteX9" fmla="*/ 9069070 w 9763125"/>
              <a:gd name="connsiteY9" fmla="*/ 2950774 h 2954870"/>
              <a:gd name="connisteX10" fmla="*/ 9763125 w 9763125"/>
              <a:gd name="connsiteY10" fmla="*/ 2950774 h 29548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9763125" h="2954870">
                <a:moveTo>
                  <a:pt x="0" y="8184"/>
                </a:moveTo>
                <a:cubicBezTo>
                  <a:pt x="210185" y="8184"/>
                  <a:pt x="746125" y="8184"/>
                  <a:pt x="1132205" y="8184"/>
                </a:cubicBezTo>
                <a:cubicBezTo>
                  <a:pt x="1518285" y="8184"/>
                  <a:pt x="1684020" y="-10231"/>
                  <a:pt x="1931670" y="8184"/>
                </a:cubicBezTo>
                <a:cubicBezTo>
                  <a:pt x="2179320" y="26599"/>
                  <a:pt x="2143125" y="17709"/>
                  <a:pt x="2369185" y="98989"/>
                </a:cubicBezTo>
                <a:cubicBezTo>
                  <a:pt x="2595245" y="180269"/>
                  <a:pt x="2686050" y="195509"/>
                  <a:pt x="3063240" y="415854"/>
                </a:cubicBezTo>
                <a:cubicBezTo>
                  <a:pt x="3440430" y="636199"/>
                  <a:pt x="3681730" y="805109"/>
                  <a:pt x="4255135" y="1200079"/>
                </a:cubicBezTo>
                <a:cubicBezTo>
                  <a:pt x="4828540" y="1595049"/>
                  <a:pt x="5468620" y="2090349"/>
                  <a:pt x="5930265" y="2391974"/>
                </a:cubicBezTo>
                <a:cubicBezTo>
                  <a:pt x="6391910" y="2693599"/>
                  <a:pt x="6250305" y="2605969"/>
                  <a:pt x="6563995" y="2708839"/>
                </a:cubicBezTo>
                <a:cubicBezTo>
                  <a:pt x="6877685" y="2811709"/>
                  <a:pt x="6998335" y="2856794"/>
                  <a:pt x="7499350" y="2905054"/>
                </a:cubicBezTo>
                <a:cubicBezTo>
                  <a:pt x="8000365" y="2953314"/>
                  <a:pt x="8616315" y="2941884"/>
                  <a:pt x="9069070" y="2950774"/>
                </a:cubicBezTo>
                <a:cubicBezTo>
                  <a:pt x="9521825" y="2959664"/>
                  <a:pt x="9655810" y="2951409"/>
                  <a:pt x="9763125" y="2950774"/>
                </a:cubicBezTo>
              </a:path>
            </a:pathLst>
          </a:cu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6" name="Conector Reto 45"/>
          <p:cNvCxnSpPr/>
          <p:nvPr/>
        </p:nvCxnSpPr>
        <p:spPr>
          <a:xfrm>
            <a:off x="3651250" y="152781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8583295" y="149098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4" name="CaixaDeTexto 6"/>
          <p:cNvSpPr txBox="1"/>
          <p:nvPr/>
        </p:nvSpPr>
        <p:spPr>
          <a:xfrm>
            <a:off x="2028825" y="1532255"/>
            <a:ext cx="1148080" cy="521970"/>
          </a:xfrm>
          <a:prstGeom prst="rect">
            <a:avLst/>
          </a:prstGeom>
          <a:noFill/>
        </p:spPr>
        <p:txBody>
          <a:bodyPr wrap="square" rtlCol="0">
            <a:spAutoFit/>
          </a:bodyPr>
          <a:lstStyle/>
          <a:p>
            <a:r>
              <a:rPr lang="pt-BR" sz="2800" b="1" dirty="0"/>
              <a:t>N (N</a:t>
            </a:r>
            <a:r>
              <a:rPr lang="pt-BR" sz="2800" b="1" baseline="-25000" dirty="0"/>
              <a:t>D</a:t>
            </a:r>
            <a:r>
              <a:rPr lang="pt-BR" sz="2800" b="1" dirty="0"/>
              <a:t>)</a:t>
            </a:r>
            <a:endParaRPr lang="pt-BR" sz="2800" b="1" dirty="0"/>
          </a:p>
        </p:txBody>
      </p:sp>
      <p:sp>
        <p:nvSpPr>
          <p:cNvPr id="25" name="CaixaDeTexto 6"/>
          <p:cNvSpPr txBox="1"/>
          <p:nvPr/>
        </p:nvSpPr>
        <p:spPr>
          <a:xfrm>
            <a:off x="9408160" y="1609090"/>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27" name="Seta para a esquerda 26"/>
          <p:cNvSpPr/>
          <p:nvPr/>
        </p:nvSpPr>
        <p:spPr>
          <a:xfrm>
            <a:off x="6336030" y="1720850"/>
            <a:ext cx="1463040" cy="135890"/>
          </a:xfrm>
          <a:prstGeom prst="lef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Seta para a esquerda 27"/>
          <p:cNvSpPr/>
          <p:nvPr/>
        </p:nvSpPr>
        <p:spPr>
          <a:xfrm flipH="1">
            <a:off x="6313805" y="2334895"/>
            <a:ext cx="1463040" cy="135890"/>
          </a:xfrm>
          <a:prstGeom prst="lef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Caixa de Texto 28"/>
          <p:cNvSpPr txBox="1"/>
          <p:nvPr/>
        </p:nvSpPr>
        <p:spPr>
          <a:xfrm>
            <a:off x="6784975" y="1355090"/>
            <a:ext cx="995680" cy="460375"/>
          </a:xfrm>
          <a:prstGeom prst="rect">
            <a:avLst/>
          </a:prstGeom>
          <a:noFill/>
        </p:spPr>
        <p:txBody>
          <a:bodyPr wrap="square" rtlCol="0">
            <a:spAutoFit/>
          </a:bodyPr>
          <a:lstStyle/>
          <a:p>
            <a:r>
              <a:rPr lang="pt-BR" altLang="en-US" sz="2400"/>
              <a:t>I</a:t>
            </a:r>
            <a:r>
              <a:rPr lang="pt-BR" altLang="en-US" sz="2400" baseline="-25000"/>
              <a:t>dif</a:t>
            </a:r>
            <a:endParaRPr lang="pt-BR" altLang="en-US" sz="2400" baseline="-25000"/>
          </a:p>
        </p:txBody>
      </p:sp>
      <p:sp>
        <p:nvSpPr>
          <p:cNvPr id="30" name="Caixa de Texto 29"/>
          <p:cNvSpPr txBox="1"/>
          <p:nvPr/>
        </p:nvSpPr>
        <p:spPr>
          <a:xfrm>
            <a:off x="6604000" y="1944370"/>
            <a:ext cx="1363980" cy="460375"/>
          </a:xfrm>
          <a:prstGeom prst="rect">
            <a:avLst/>
          </a:prstGeom>
          <a:noFill/>
        </p:spPr>
        <p:txBody>
          <a:bodyPr wrap="square" rtlCol="0">
            <a:spAutoFit/>
          </a:bodyPr>
          <a:lstStyle/>
          <a:p>
            <a:r>
              <a:rPr lang="pt-BR" altLang="en-US" sz="2400"/>
              <a:t>I</a:t>
            </a:r>
            <a:r>
              <a:rPr lang="pt-BR" altLang="en-US" sz="2400" baseline="-25000"/>
              <a:t>arrasto</a:t>
            </a:r>
            <a:endParaRPr lang="pt-BR" altLang="en-US" sz="2400" baseline="-25000"/>
          </a:p>
        </p:txBody>
      </p:sp>
      <p:cxnSp>
        <p:nvCxnSpPr>
          <p:cNvPr id="31" name="Conector de Seta Reta 30"/>
          <p:cNvCxnSpPr/>
          <p:nvPr/>
        </p:nvCxnSpPr>
        <p:spPr>
          <a:xfrm>
            <a:off x="4817745" y="1988820"/>
            <a:ext cx="2700655" cy="1524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 name="CaixaDeTexto 6"/>
          <p:cNvSpPr txBox="1"/>
          <p:nvPr/>
        </p:nvSpPr>
        <p:spPr>
          <a:xfrm>
            <a:off x="5015865" y="1527810"/>
            <a:ext cx="635000" cy="521970"/>
          </a:xfrm>
          <a:prstGeom prst="rect">
            <a:avLst/>
          </a:prstGeom>
          <a:noFill/>
        </p:spPr>
        <p:txBody>
          <a:bodyPr wrap="square" rtlCol="0">
            <a:spAutoFit/>
          </a:bodyPr>
          <a:lstStyle/>
          <a:p>
            <a:r>
              <a:rPr lang="pt-BR" sz="2800" b="1" dirty="0"/>
              <a:t>E</a:t>
            </a:r>
            <a:endParaRPr lang="pt-BR" sz="2800" b="1" dirty="0"/>
          </a:p>
        </p:txBody>
      </p:sp>
      <p:sp>
        <p:nvSpPr>
          <p:cNvPr id="60" name="CaixaDeTexto 6"/>
          <p:cNvSpPr txBox="1"/>
          <p:nvPr/>
        </p:nvSpPr>
        <p:spPr>
          <a:xfrm>
            <a:off x="10150475" y="3182458"/>
            <a:ext cx="1264285"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sp>
        <p:nvSpPr>
          <p:cNvPr id="61" name="CaixaDeTexto 6"/>
          <p:cNvSpPr txBox="1"/>
          <p:nvPr/>
        </p:nvSpPr>
        <p:spPr>
          <a:xfrm>
            <a:off x="9893300" y="5242050"/>
            <a:ext cx="1760220" cy="521970"/>
          </a:xfrm>
          <a:prstGeom prst="rect">
            <a:avLst/>
          </a:prstGeom>
          <a:noFill/>
        </p:spPr>
        <p:txBody>
          <a:bodyPr wrap="square" rtlCol="0">
            <a:spAutoFit/>
          </a:bodyPr>
          <a:lstStyle/>
          <a:p>
            <a:r>
              <a:rPr lang="pt-BR" sz="2800" b="1" dirty="0"/>
              <a:t>n</a:t>
            </a:r>
            <a:r>
              <a:rPr lang="pt-BR" sz="2800" b="1" baseline="-25000" dirty="0"/>
              <a:t>p0</a:t>
            </a:r>
            <a:r>
              <a:rPr lang="pt-BR" sz="2800" b="1" dirty="0"/>
              <a:t>=n</a:t>
            </a:r>
            <a:r>
              <a:rPr lang="pt-BR" sz="2800" b="1" baseline="-25000" dirty="0"/>
              <a:t>i</a:t>
            </a:r>
            <a:r>
              <a:rPr lang="pt-BR" sz="2800" b="1" baseline="30000" dirty="0"/>
              <a:t>2</a:t>
            </a:r>
            <a:r>
              <a:rPr lang="pt-BR" sz="2800" b="1" dirty="0"/>
              <a:t>/</a:t>
            </a:r>
            <a:r>
              <a:rPr lang="pt-BR" sz="2800" b="1" dirty="0">
                <a:sym typeface="+mn-ea"/>
              </a:rPr>
              <a:t>N</a:t>
            </a:r>
            <a:r>
              <a:rPr lang="pt-BR" sz="2800" b="1" baseline="-25000" dirty="0">
                <a:sym typeface="+mn-ea"/>
              </a:rPr>
              <a:t>A</a:t>
            </a:r>
            <a:endParaRPr lang="pt-BR" sz="2800" b="1" dirty="0"/>
          </a:p>
        </p:txBody>
      </p:sp>
      <p:sp>
        <p:nvSpPr>
          <p:cNvPr id="59" name="CaixaDeTexto 6"/>
          <p:cNvSpPr txBox="1"/>
          <p:nvPr/>
        </p:nvSpPr>
        <p:spPr>
          <a:xfrm>
            <a:off x="390479" y="5405681"/>
            <a:ext cx="1918335" cy="521970"/>
          </a:xfrm>
          <a:prstGeom prst="rect">
            <a:avLst/>
          </a:prstGeom>
          <a:noFill/>
        </p:spPr>
        <p:txBody>
          <a:bodyPr wrap="square" rtlCol="0">
            <a:spAutoFit/>
          </a:bodyPr>
          <a:lstStyle/>
          <a:p>
            <a:r>
              <a:rPr lang="pt-BR" sz="2800" b="1" dirty="0"/>
              <a:t>p</a:t>
            </a:r>
            <a:r>
              <a:rPr lang="pt-BR" sz="2800" b="1" baseline="-25000" dirty="0"/>
              <a:t>n0</a:t>
            </a:r>
            <a:r>
              <a:rPr lang="pt-BR" sz="2800" b="1" dirty="0">
                <a:sym typeface="+mn-ea"/>
              </a:rPr>
              <a:t>=n</a:t>
            </a:r>
            <a:r>
              <a:rPr lang="pt-BR" sz="2800" b="1" baseline="-25000" dirty="0">
                <a:sym typeface="+mn-ea"/>
              </a:rPr>
              <a:t>i</a:t>
            </a:r>
            <a:r>
              <a:rPr lang="pt-BR" sz="2800" b="1" baseline="30000" dirty="0">
                <a:sym typeface="+mn-ea"/>
              </a:rPr>
              <a:t>2</a:t>
            </a:r>
            <a:r>
              <a:rPr lang="pt-BR" sz="2800" b="1" dirty="0">
                <a:sym typeface="+mn-ea"/>
              </a:rPr>
              <a:t>/N</a:t>
            </a:r>
            <a:r>
              <a:rPr lang="pt-BR" sz="2800" b="1" baseline="-25000" dirty="0">
                <a:sym typeface="+mn-ea"/>
              </a:rPr>
              <a:t>D</a:t>
            </a:r>
            <a:endParaRPr lang="pt-BR" sz="2800" b="1" baseline="-25000" dirty="0">
              <a:sym typeface="+mn-ea"/>
            </a:endParaRPr>
          </a:p>
        </p:txBody>
      </p:sp>
      <p:sp>
        <p:nvSpPr>
          <p:cNvPr id="58" name="CaixaDeTexto 6"/>
          <p:cNvSpPr txBox="1"/>
          <p:nvPr/>
        </p:nvSpPr>
        <p:spPr>
          <a:xfrm>
            <a:off x="669421" y="2196624"/>
            <a:ext cx="1359535" cy="521970"/>
          </a:xfrm>
          <a:prstGeom prst="rect">
            <a:avLst/>
          </a:prstGeom>
          <a:noFill/>
        </p:spPr>
        <p:txBody>
          <a:bodyPr wrap="square" rtlCol="0">
            <a:spAutoFit/>
          </a:bodyPr>
          <a:lstStyle/>
          <a:p>
            <a:r>
              <a:rPr lang="pt-BR" sz="2800" b="1" dirty="0"/>
              <a:t>n</a:t>
            </a:r>
            <a:r>
              <a:rPr lang="pt-BR" sz="2800" b="1" baseline="-25000" dirty="0"/>
              <a:t>n0</a:t>
            </a:r>
            <a:r>
              <a:rPr lang="pt-BR" sz="2800" b="1" dirty="0"/>
              <a:t>=N</a:t>
            </a:r>
            <a:r>
              <a:rPr lang="pt-BR" sz="2800" b="1" baseline="-25000" dirty="0"/>
              <a:t>D</a:t>
            </a:r>
            <a:endParaRPr lang="pt-BR" sz="2800" b="1" baseline="-25000" dirty="0"/>
          </a:p>
        </p:txBody>
      </p:sp>
    </p:spTree>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tângulo 36"/>
          <p:cNvSpPr/>
          <p:nvPr/>
        </p:nvSpPr>
        <p:spPr>
          <a:xfrm>
            <a:off x="7253605" y="244094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Retângulo 7"/>
          <p:cNvSpPr/>
          <p:nvPr/>
        </p:nvSpPr>
        <p:spPr>
          <a:xfrm>
            <a:off x="1461135" y="290893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2397125" y="452755"/>
            <a:ext cx="7113905" cy="646331"/>
          </a:xfrm>
          <a:prstGeom prst="rect">
            <a:avLst/>
          </a:prstGeom>
          <a:noFill/>
        </p:spPr>
        <p:txBody>
          <a:bodyPr wrap="square" rtlCol="0">
            <a:spAutoFit/>
          </a:bodyPr>
          <a:lstStyle/>
          <a:p>
            <a:pPr algn="ctr"/>
            <a:r>
              <a:rPr lang="pt-BR" sz="3600" b="1" dirty="0" smtClean="0">
                <a:solidFill>
                  <a:srgbClr val="C00000"/>
                </a:solidFill>
                <a:latin typeface="Comic Sans MS" panose="030F0702030302020204" pitchFamily="66" charset="0"/>
              </a:rPr>
              <a:t>Junção P/N (fora do equilíbrio)</a:t>
            </a:r>
            <a:endParaRPr lang="pt-BR" sz="3600" b="1" dirty="0" smtClean="0">
              <a:solidFill>
                <a:srgbClr val="C00000"/>
              </a:solidFill>
              <a:latin typeface="Comic Sans MS" panose="030F0702030302020204" pitchFamily="66" charset="0"/>
            </a:endParaRPr>
          </a:p>
        </p:txBody>
      </p:sp>
      <p:cxnSp>
        <p:nvCxnSpPr>
          <p:cNvPr id="5" name="Conector Reto 4"/>
          <p:cNvCxnSpPr/>
          <p:nvPr/>
        </p:nvCxnSpPr>
        <p:spPr>
          <a:xfrm flipV="1">
            <a:off x="1461135" y="365696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1384935" y="540004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461135" y="4523740"/>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1061085" y="3316516"/>
            <a:ext cx="400050"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1384935" y="499040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1461135" y="4119186"/>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3080385" y="3716685"/>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3080385" y="4643578"/>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1384935" y="4119186"/>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461135" y="3725605"/>
            <a:ext cx="609601" cy="400110"/>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4204335" y="4138415"/>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4299586" y="4100137"/>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12" name="Retângulo 11"/>
          <p:cNvSpPr/>
          <p:nvPr/>
        </p:nvSpPr>
        <p:spPr>
          <a:xfrm>
            <a:off x="1396365" y="540004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2002155" y="3015615"/>
            <a:ext cx="2308860" cy="368300"/>
          </a:xfrm>
          <a:prstGeom prst="rect">
            <a:avLst/>
          </a:prstGeom>
          <a:noFill/>
        </p:spPr>
        <p:txBody>
          <a:bodyPr wrap="square" rtlCol="0">
            <a:spAutoFit/>
          </a:bodyPr>
          <a:lstStyle/>
          <a:p>
            <a:r>
              <a:rPr lang="pt-BR" altLang="en-US"/>
              <a:t>camada de condução</a:t>
            </a:r>
            <a:endParaRPr lang="pt-BR" altLang="en-US"/>
          </a:p>
        </p:txBody>
      </p:sp>
      <p:sp>
        <p:nvSpPr>
          <p:cNvPr id="23" name="Caixa de Texto 22"/>
          <p:cNvSpPr txBox="1"/>
          <p:nvPr/>
        </p:nvSpPr>
        <p:spPr>
          <a:xfrm>
            <a:off x="1931670" y="5511800"/>
            <a:ext cx="2308860" cy="368300"/>
          </a:xfrm>
          <a:prstGeom prst="rect">
            <a:avLst/>
          </a:prstGeom>
          <a:noFill/>
        </p:spPr>
        <p:txBody>
          <a:bodyPr wrap="square" rtlCol="0">
            <a:spAutoFit/>
          </a:bodyPr>
          <a:lstStyle/>
          <a:p>
            <a:r>
              <a:rPr lang="pt-BR" altLang="en-US"/>
              <a:t>camada de valência</a:t>
            </a:r>
            <a:endParaRPr lang="pt-BR" altLang="en-US"/>
          </a:p>
        </p:txBody>
      </p:sp>
      <p:cxnSp>
        <p:nvCxnSpPr>
          <p:cNvPr id="21" name="Conector Reto 20"/>
          <p:cNvCxnSpPr/>
          <p:nvPr/>
        </p:nvCxnSpPr>
        <p:spPr>
          <a:xfrm flipV="1">
            <a:off x="7253605" y="319595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7177405" y="493903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7253605" y="4062730"/>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0633075" y="2931071"/>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7177405" y="452939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7253605" y="3658176"/>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8872855" y="3255675"/>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8949055" y="3396566"/>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7253605" y="4458276"/>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10297251" y="4077534"/>
            <a:ext cx="609601"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9834880" y="4077395"/>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9319098" y="4038006"/>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8" name="Retângulo 37"/>
          <p:cNvSpPr/>
          <p:nvPr/>
        </p:nvSpPr>
        <p:spPr>
          <a:xfrm>
            <a:off x="7177405" y="493903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9" name="CaixaDeTexto 2"/>
          <p:cNvSpPr txBox="1"/>
          <p:nvPr/>
        </p:nvSpPr>
        <p:spPr>
          <a:xfrm>
            <a:off x="1061085" y="1280160"/>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40" name="CaixaDeTexto 2"/>
          <p:cNvSpPr txBox="1"/>
          <p:nvPr/>
        </p:nvSpPr>
        <p:spPr>
          <a:xfrm>
            <a:off x="9653270" y="1407160"/>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P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35" name="Forma livre 34"/>
          <p:cNvSpPr/>
          <p:nvPr/>
        </p:nvSpPr>
        <p:spPr>
          <a:xfrm>
            <a:off x="1604211" y="1264701"/>
            <a:ext cx="9028863" cy="1236345"/>
          </a:xfrm>
          <a:custGeom>
            <a:avLst/>
            <a:gdLst>
              <a:gd name="connisteX0" fmla="*/ 0 w 7272655"/>
              <a:gd name="connsiteY0" fmla="*/ 1236126 h 1236126"/>
              <a:gd name="connisteX1" fmla="*/ 467995 w 7272655"/>
              <a:gd name="connsiteY1" fmla="*/ 904021 h 1236126"/>
              <a:gd name="connisteX2" fmla="*/ 1539240 w 7272655"/>
              <a:gd name="connsiteY2" fmla="*/ 436026 h 1236126"/>
              <a:gd name="connisteX3" fmla="*/ 2957195 w 7272655"/>
              <a:gd name="connsiteY3" fmla="*/ 58836 h 1236126"/>
              <a:gd name="connisteX4" fmla="*/ 4058920 w 7272655"/>
              <a:gd name="connsiteY4" fmla="*/ 58836 h 1236126"/>
              <a:gd name="connisteX5" fmla="*/ 5522595 w 7272655"/>
              <a:gd name="connsiteY5" fmla="*/ 466506 h 1236126"/>
              <a:gd name="connisteX6" fmla="*/ 6880860 w 7272655"/>
              <a:gd name="connsiteY6" fmla="*/ 994191 h 1236126"/>
              <a:gd name="connisteX7" fmla="*/ 7272655 w 7272655"/>
              <a:gd name="connsiteY7" fmla="*/ 1190406 h 123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72655" h="1236126">
                <a:moveTo>
                  <a:pt x="0" y="1236126"/>
                </a:moveTo>
                <a:cubicBezTo>
                  <a:pt x="72390" y="1178976"/>
                  <a:pt x="160020" y="1064041"/>
                  <a:pt x="467995" y="904021"/>
                </a:cubicBezTo>
                <a:cubicBezTo>
                  <a:pt x="775970" y="744001"/>
                  <a:pt x="1041400" y="604936"/>
                  <a:pt x="1539240" y="436026"/>
                </a:cubicBezTo>
                <a:cubicBezTo>
                  <a:pt x="2037080" y="267116"/>
                  <a:pt x="2453005" y="134401"/>
                  <a:pt x="2957195" y="58836"/>
                </a:cubicBezTo>
                <a:cubicBezTo>
                  <a:pt x="3461385" y="-16729"/>
                  <a:pt x="3545840" y="-22444"/>
                  <a:pt x="4058920" y="58836"/>
                </a:cubicBezTo>
                <a:cubicBezTo>
                  <a:pt x="4572000" y="140116"/>
                  <a:pt x="4958080" y="279181"/>
                  <a:pt x="5522595" y="466506"/>
                </a:cubicBezTo>
                <a:cubicBezTo>
                  <a:pt x="6087110" y="653831"/>
                  <a:pt x="6530975" y="849411"/>
                  <a:pt x="6880860" y="994191"/>
                </a:cubicBezTo>
                <a:cubicBezTo>
                  <a:pt x="7230745" y="1138971"/>
                  <a:pt x="7221220" y="1161831"/>
                  <a:pt x="7272655" y="1190406"/>
                </a:cubicBezTo>
              </a:path>
            </a:pathLst>
          </a:custGeom>
          <a:noFill/>
          <a:ln w="317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DeTexto 2"/>
          <p:cNvSpPr txBox="1"/>
          <p:nvPr/>
        </p:nvSpPr>
        <p:spPr>
          <a:xfrm>
            <a:off x="3981466" y="1609487"/>
            <a:ext cx="4737418" cy="52322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 &gt; 0 (tensão externa)</a:t>
            </a:r>
            <a:endParaRPr lang="pt-BR" sz="2800" b="1" dirty="0" smtClean="0">
              <a:solidFill>
                <a:schemeClr val="tx1"/>
              </a:solidFill>
              <a:latin typeface="Comic Sans MS" panose="030F0702030302020204" pitchFamily="66" charset="0"/>
            </a:endParaRPr>
          </a:p>
        </p:txBody>
      </p:sp>
      <p:cxnSp>
        <p:nvCxnSpPr>
          <p:cNvPr id="42" name="Conector de Seta Reta 41"/>
          <p:cNvCxnSpPr/>
          <p:nvPr/>
        </p:nvCxnSpPr>
        <p:spPr>
          <a:xfrm flipH="1">
            <a:off x="5612765" y="4107815"/>
            <a:ext cx="0" cy="39243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flipV="1">
            <a:off x="4775835" y="4129405"/>
            <a:ext cx="1916430" cy="0"/>
          </a:xfrm>
          <a:prstGeom prst="line">
            <a:avLst/>
          </a:prstGeom>
          <a:ln>
            <a:solidFill>
              <a:srgbClr val="FF0000"/>
            </a:solidFill>
            <a:prstDash val="dashDot"/>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flipV="1">
            <a:off x="5629275" y="4462780"/>
            <a:ext cx="1916430" cy="0"/>
          </a:xfrm>
          <a:prstGeom prst="line">
            <a:avLst/>
          </a:prstGeom>
          <a:ln>
            <a:solidFill>
              <a:srgbClr val="FF0000"/>
            </a:solidFill>
            <a:prstDash val="dashDot"/>
          </a:ln>
        </p:spPr>
        <p:style>
          <a:lnRef idx="1">
            <a:schemeClr val="accent1"/>
          </a:lnRef>
          <a:fillRef idx="0">
            <a:schemeClr val="accent1"/>
          </a:fillRef>
          <a:effectRef idx="0">
            <a:schemeClr val="accent1"/>
          </a:effectRef>
          <a:fontRef idx="minor">
            <a:schemeClr val="tx1"/>
          </a:fontRef>
        </p:style>
      </p:cxnSp>
      <p:sp>
        <p:nvSpPr>
          <p:cNvPr id="45" name="CaixaDeTexto 2"/>
          <p:cNvSpPr txBox="1"/>
          <p:nvPr/>
        </p:nvSpPr>
        <p:spPr>
          <a:xfrm>
            <a:off x="5608955" y="4015105"/>
            <a:ext cx="1062990" cy="46037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qV</a:t>
            </a:r>
            <a:r>
              <a:rPr lang="pt-BR" sz="2400" b="1" baseline="-25000" dirty="0" smtClean="0">
                <a:solidFill>
                  <a:schemeClr val="tx1"/>
                </a:solidFill>
                <a:latin typeface="Comic Sans MS" panose="030F0702030302020204" pitchFamily="66" charset="0"/>
              </a:rPr>
              <a:t>D</a:t>
            </a:r>
            <a:endParaRPr lang="pt-BR" sz="2400" b="1" baseline="-25000" dirty="0" smtClean="0">
              <a:solidFill>
                <a:schemeClr val="tx1"/>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tângulo arredondado 53"/>
          <p:cNvSpPr/>
          <p:nvPr/>
        </p:nvSpPr>
        <p:spPr>
          <a:xfrm>
            <a:off x="5001895" y="2134235"/>
            <a:ext cx="199072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7" name="Retângulo 36"/>
          <p:cNvSpPr/>
          <p:nvPr/>
        </p:nvSpPr>
        <p:spPr>
          <a:xfrm>
            <a:off x="7253605" y="244094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Retângulo 7"/>
          <p:cNvSpPr/>
          <p:nvPr/>
        </p:nvSpPr>
        <p:spPr>
          <a:xfrm>
            <a:off x="1461135" y="290893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2397125" y="452755"/>
            <a:ext cx="7113905" cy="645160"/>
          </a:xfrm>
          <a:prstGeom prst="rect">
            <a:avLst/>
          </a:prstGeom>
          <a:noFill/>
        </p:spPr>
        <p:txBody>
          <a:bodyPr wrap="square" rtlCol="0">
            <a:spAutoFit/>
          </a:bodyPr>
          <a:lstStyle/>
          <a:p>
            <a:pPr algn="ctr"/>
            <a:r>
              <a:rPr lang="pt-BR" sz="3600" b="1" dirty="0" smtClean="0">
                <a:solidFill>
                  <a:srgbClr val="C00000"/>
                </a:solidFill>
                <a:latin typeface="Comic Sans MS" panose="030F0702030302020204" pitchFamily="66" charset="0"/>
              </a:rPr>
              <a:t>Junção P/N (fora do equilíbrio)</a:t>
            </a:r>
            <a:endParaRPr lang="pt-BR" sz="3600" b="1" dirty="0" smtClean="0">
              <a:solidFill>
                <a:srgbClr val="C00000"/>
              </a:solidFill>
              <a:latin typeface="Comic Sans MS" panose="030F0702030302020204" pitchFamily="66" charset="0"/>
            </a:endParaRPr>
          </a:p>
        </p:txBody>
      </p:sp>
      <p:cxnSp>
        <p:nvCxnSpPr>
          <p:cNvPr id="5" name="Conector Reto 4"/>
          <p:cNvCxnSpPr/>
          <p:nvPr/>
        </p:nvCxnSpPr>
        <p:spPr>
          <a:xfrm flipV="1">
            <a:off x="1461135" y="365696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1384935" y="540004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461135" y="451929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1061085" y="3316516"/>
            <a:ext cx="400050"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1384935" y="499040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1461135" y="4119186"/>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3080385" y="3716685"/>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3080385" y="4643578"/>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1384935" y="4156075"/>
            <a:ext cx="35941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461135" y="3725605"/>
            <a:ext cx="609601" cy="400110"/>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4204335" y="4153655"/>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4299586" y="4100137"/>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12" name="Retângulo 11"/>
          <p:cNvSpPr/>
          <p:nvPr/>
        </p:nvSpPr>
        <p:spPr>
          <a:xfrm>
            <a:off x="1396365" y="540004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2002155" y="3015615"/>
            <a:ext cx="2308860" cy="368300"/>
          </a:xfrm>
          <a:prstGeom prst="rect">
            <a:avLst/>
          </a:prstGeom>
          <a:noFill/>
        </p:spPr>
        <p:txBody>
          <a:bodyPr wrap="square" rtlCol="0">
            <a:spAutoFit/>
          </a:bodyPr>
          <a:lstStyle/>
          <a:p>
            <a:r>
              <a:rPr lang="pt-BR" altLang="en-US"/>
              <a:t>camada de condução</a:t>
            </a:r>
            <a:endParaRPr lang="pt-BR" altLang="en-US"/>
          </a:p>
        </p:txBody>
      </p:sp>
      <p:sp>
        <p:nvSpPr>
          <p:cNvPr id="23" name="Caixa de Texto 22"/>
          <p:cNvSpPr txBox="1"/>
          <p:nvPr/>
        </p:nvSpPr>
        <p:spPr>
          <a:xfrm>
            <a:off x="1931670" y="5511800"/>
            <a:ext cx="2308860" cy="368300"/>
          </a:xfrm>
          <a:prstGeom prst="rect">
            <a:avLst/>
          </a:prstGeom>
          <a:noFill/>
        </p:spPr>
        <p:txBody>
          <a:bodyPr wrap="square" rtlCol="0">
            <a:spAutoFit/>
          </a:bodyPr>
          <a:lstStyle/>
          <a:p>
            <a:r>
              <a:rPr lang="pt-BR" altLang="en-US"/>
              <a:t>camada de valência</a:t>
            </a:r>
            <a:endParaRPr lang="pt-BR" altLang="en-US"/>
          </a:p>
        </p:txBody>
      </p:sp>
      <p:cxnSp>
        <p:nvCxnSpPr>
          <p:cNvPr id="21" name="Conector Reto 20"/>
          <p:cNvCxnSpPr/>
          <p:nvPr/>
        </p:nvCxnSpPr>
        <p:spPr>
          <a:xfrm flipV="1">
            <a:off x="7253605" y="319595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7177405" y="493903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7253605" y="4062730"/>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0633075" y="2931071"/>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7177405" y="452939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7253605" y="3658176"/>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8872855" y="3255675"/>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8949055" y="3396566"/>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6996430" y="4382135"/>
            <a:ext cx="3648075" cy="762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10297251" y="4077534"/>
            <a:ext cx="609601"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9834880" y="403231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9217498" y="3982126"/>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8" name="Retângulo 37"/>
          <p:cNvSpPr/>
          <p:nvPr/>
        </p:nvSpPr>
        <p:spPr>
          <a:xfrm>
            <a:off x="7177405" y="493903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9" name="CaixaDeTexto 2"/>
          <p:cNvSpPr txBox="1"/>
          <p:nvPr/>
        </p:nvSpPr>
        <p:spPr>
          <a:xfrm>
            <a:off x="2165350" y="1229995"/>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40" name="CaixaDeTexto 2"/>
          <p:cNvSpPr txBox="1"/>
          <p:nvPr/>
        </p:nvSpPr>
        <p:spPr>
          <a:xfrm>
            <a:off x="8162925" y="1229995"/>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P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35" name="Forma livre 34"/>
          <p:cNvSpPr/>
          <p:nvPr/>
        </p:nvSpPr>
        <p:spPr>
          <a:xfrm>
            <a:off x="1384935" y="1390283"/>
            <a:ext cx="9259570" cy="1236345"/>
          </a:xfrm>
          <a:custGeom>
            <a:avLst/>
            <a:gdLst>
              <a:gd name="connisteX0" fmla="*/ 0 w 7272655"/>
              <a:gd name="connsiteY0" fmla="*/ 1236126 h 1236126"/>
              <a:gd name="connisteX1" fmla="*/ 467995 w 7272655"/>
              <a:gd name="connsiteY1" fmla="*/ 904021 h 1236126"/>
              <a:gd name="connisteX2" fmla="*/ 1539240 w 7272655"/>
              <a:gd name="connsiteY2" fmla="*/ 436026 h 1236126"/>
              <a:gd name="connisteX3" fmla="*/ 2957195 w 7272655"/>
              <a:gd name="connsiteY3" fmla="*/ 58836 h 1236126"/>
              <a:gd name="connisteX4" fmla="*/ 4058920 w 7272655"/>
              <a:gd name="connsiteY4" fmla="*/ 58836 h 1236126"/>
              <a:gd name="connisteX5" fmla="*/ 5522595 w 7272655"/>
              <a:gd name="connsiteY5" fmla="*/ 466506 h 1236126"/>
              <a:gd name="connisteX6" fmla="*/ 6880860 w 7272655"/>
              <a:gd name="connsiteY6" fmla="*/ 994191 h 1236126"/>
              <a:gd name="connisteX7" fmla="*/ 7272655 w 7272655"/>
              <a:gd name="connsiteY7" fmla="*/ 1190406 h 123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72655" h="1236126">
                <a:moveTo>
                  <a:pt x="0" y="1236126"/>
                </a:moveTo>
                <a:cubicBezTo>
                  <a:pt x="72390" y="1178976"/>
                  <a:pt x="160020" y="1064041"/>
                  <a:pt x="467995" y="904021"/>
                </a:cubicBezTo>
                <a:cubicBezTo>
                  <a:pt x="775970" y="744001"/>
                  <a:pt x="1041400" y="604936"/>
                  <a:pt x="1539240" y="436026"/>
                </a:cubicBezTo>
                <a:cubicBezTo>
                  <a:pt x="2037080" y="267116"/>
                  <a:pt x="2453005" y="134401"/>
                  <a:pt x="2957195" y="58836"/>
                </a:cubicBezTo>
                <a:cubicBezTo>
                  <a:pt x="3461385" y="-16729"/>
                  <a:pt x="3545840" y="-22444"/>
                  <a:pt x="4058920" y="58836"/>
                </a:cubicBezTo>
                <a:cubicBezTo>
                  <a:pt x="4572000" y="140116"/>
                  <a:pt x="4958080" y="279181"/>
                  <a:pt x="5522595" y="466506"/>
                </a:cubicBezTo>
                <a:cubicBezTo>
                  <a:pt x="6087110" y="653831"/>
                  <a:pt x="6530975" y="849411"/>
                  <a:pt x="6880860" y="994191"/>
                </a:cubicBezTo>
                <a:cubicBezTo>
                  <a:pt x="7230745" y="1138971"/>
                  <a:pt x="7221220" y="1161831"/>
                  <a:pt x="7272655" y="1190406"/>
                </a:cubicBezTo>
              </a:path>
            </a:pathLst>
          </a:custGeom>
          <a:noFill/>
          <a:ln w="317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DeTexto 2"/>
          <p:cNvSpPr txBox="1"/>
          <p:nvPr/>
        </p:nvSpPr>
        <p:spPr>
          <a:xfrm>
            <a:off x="5321935" y="1486535"/>
            <a:ext cx="154876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 &gt; 0</a:t>
            </a:r>
            <a:endParaRPr lang="pt-BR" sz="2800" b="1" dirty="0" smtClean="0">
              <a:solidFill>
                <a:schemeClr val="tx1"/>
              </a:solidFill>
              <a:latin typeface="Comic Sans MS" panose="030F0702030302020204" pitchFamily="66" charset="0"/>
            </a:endParaRPr>
          </a:p>
        </p:txBody>
      </p:sp>
      <p:cxnSp>
        <p:nvCxnSpPr>
          <p:cNvPr id="42" name="Conector de Seta Reta 41"/>
          <p:cNvCxnSpPr/>
          <p:nvPr/>
        </p:nvCxnSpPr>
        <p:spPr>
          <a:xfrm flipH="1">
            <a:off x="5612765" y="4107815"/>
            <a:ext cx="0" cy="32400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4775835" y="4168140"/>
            <a:ext cx="2246630" cy="1270"/>
          </a:xfrm>
          <a:prstGeom prst="line">
            <a:avLst/>
          </a:prstGeom>
          <a:ln w="22225">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5001895" y="4385945"/>
            <a:ext cx="2080895" cy="3810"/>
          </a:xfrm>
          <a:prstGeom prst="line">
            <a:avLst/>
          </a:prstGeom>
          <a:ln w="22225">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45" name="CaixaDeTexto 2"/>
          <p:cNvSpPr txBox="1"/>
          <p:nvPr/>
        </p:nvSpPr>
        <p:spPr>
          <a:xfrm>
            <a:off x="5612765" y="3992880"/>
            <a:ext cx="777240" cy="46037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qV</a:t>
            </a:r>
            <a:r>
              <a:rPr lang="pt-BR" sz="2400" b="1" baseline="-25000" dirty="0" smtClean="0">
                <a:solidFill>
                  <a:schemeClr val="tx1"/>
                </a:solidFill>
                <a:latin typeface="Comic Sans MS" panose="030F0702030302020204" pitchFamily="66" charset="0"/>
              </a:rPr>
              <a:t>D</a:t>
            </a:r>
            <a:endParaRPr lang="pt-BR" sz="2400" b="1" baseline="-25000" dirty="0" smtClean="0">
              <a:solidFill>
                <a:schemeClr val="tx1"/>
              </a:solidFill>
              <a:latin typeface="Comic Sans MS" panose="030F0702030302020204" pitchFamily="66" charset="0"/>
            </a:endParaRPr>
          </a:p>
        </p:txBody>
      </p:sp>
      <p:sp>
        <p:nvSpPr>
          <p:cNvPr id="20" name="Forma livre 19"/>
          <p:cNvSpPr/>
          <p:nvPr/>
        </p:nvSpPr>
        <p:spPr>
          <a:xfrm>
            <a:off x="4650740" y="319087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6" name="Forma livre 35"/>
          <p:cNvSpPr/>
          <p:nvPr/>
        </p:nvSpPr>
        <p:spPr>
          <a:xfrm>
            <a:off x="4805045" y="4062730"/>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19050">
            <a:solidFill>
              <a:srgbClr val="C00000"/>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6" name="CaixaDeTexto 15"/>
          <p:cNvSpPr txBox="1"/>
          <p:nvPr/>
        </p:nvSpPr>
        <p:spPr>
          <a:xfrm>
            <a:off x="5526405" y="3726875"/>
            <a:ext cx="609601" cy="398780"/>
          </a:xfrm>
          <a:prstGeom prst="rect">
            <a:avLst/>
          </a:prstGeom>
          <a:noFill/>
        </p:spPr>
        <p:txBody>
          <a:bodyPr wrap="square" rtlCol="0">
            <a:spAutoFit/>
          </a:bodyPr>
          <a:lstStyle/>
          <a:p>
            <a:r>
              <a:rPr lang="pt-BR" sz="2000" dirty="0" smtClean="0"/>
              <a:t>E</a:t>
            </a:r>
            <a:r>
              <a:rPr lang="pt-BR" sz="2000" baseline="-25000" dirty="0" smtClean="0"/>
              <a:t>FN</a:t>
            </a:r>
            <a:r>
              <a:rPr lang="pt-BR" sz="2000" dirty="0" smtClean="0"/>
              <a:t>’</a:t>
            </a:r>
            <a:endParaRPr lang="pt-BR" sz="2000" dirty="0" smtClean="0"/>
          </a:p>
        </p:txBody>
      </p:sp>
      <p:sp>
        <p:nvSpPr>
          <p:cNvPr id="47" name="CaixaDeTexto 15"/>
          <p:cNvSpPr txBox="1"/>
          <p:nvPr/>
        </p:nvSpPr>
        <p:spPr>
          <a:xfrm>
            <a:off x="6473190" y="4344730"/>
            <a:ext cx="609601" cy="398780"/>
          </a:xfrm>
          <a:prstGeom prst="rect">
            <a:avLst/>
          </a:prstGeom>
          <a:noFill/>
        </p:spPr>
        <p:txBody>
          <a:bodyPr wrap="square" rtlCol="0">
            <a:spAutoFit/>
          </a:bodyPr>
          <a:lstStyle/>
          <a:p>
            <a:r>
              <a:rPr lang="pt-BR" sz="2000" dirty="0" smtClean="0"/>
              <a:t>E</a:t>
            </a:r>
            <a:r>
              <a:rPr lang="pt-BR" sz="2000" baseline="-25000" dirty="0" smtClean="0"/>
              <a:t>FP</a:t>
            </a:r>
            <a:r>
              <a:rPr lang="pt-BR" sz="2000" dirty="0" smtClean="0"/>
              <a:t>’</a:t>
            </a:r>
            <a:endParaRPr lang="pt-BR" sz="2000" dirty="0" smtClean="0"/>
          </a:p>
        </p:txBody>
      </p:sp>
      <p:sp>
        <p:nvSpPr>
          <p:cNvPr id="50" name="Forma livre 49"/>
          <p:cNvSpPr/>
          <p:nvPr/>
        </p:nvSpPr>
        <p:spPr>
          <a:xfrm>
            <a:off x="4702810" y="243649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1" name="Forma livre 50"/>
          <p:cNvSpPr/>
          <p:nvPr/>
        </p:nvSpPr>
        <p:spPr>
          <a:xfrm flipH="1" flipV="1">
            <a:off x="4707890" y="494855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2" name="Forma livre 21"/>
          <p:cNvSpPr/>
          <p:nvPr/>
        </p:nvSpPr>
        <p:spPr>
          <a:xfrm>
            <a:off x="4650740" y="492950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2" name="Conector Reto 51"/>
          <p:cNvCxnSpPr/>
          <p:nvPr/>
        </p:nvCxnSpPr>
        <p:spPr>
          <a:xfrm>
            <a:off x="6995795" y="200088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a:off x="4977765" y="190246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5" name="Conector de Seta Reta 54"/>
          <p:cNvCxnSpPr/>
          <p:nvPr/>
        </p:nvCxnSpPr>
        <p:spPr>
          <a:xfrm flipH="1">
            <a:off x="6045200" y="3162300"/>
            <a:ext cx="10795" cy="50990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6" name="CaixaDeTexto 10"/>
          <p:cNvSpPr txBox="1"/>
          <p:nvPr/>
        </p:nvSpPr>
        <p:spPr>
          <a:xfrm>
            <a:off x="6035040" y="3178175"/>
            <a:ext cx="1943735" cy="460375"/>
          </a:xfrm>
          <a:prstGeom prst="rect">
            <a:avLst/>
          </a:prstGeom>
          <a:noFill/>
        </p:spPr>
        <p:txBody>
          <a:bodyPr wrap="square" rtlCol="0">
            <a:spAutoFit/>
          </a:bodyPr>
          <a:lstStyle/>
          <a:p>
            <a:pPr algn="ctr"/>
            <a:r>
              <a:rPr lang="pt-BR" sz="2400" dirty="0"/>
              <a:t>q(</a:t>
            </a:r>
            <a:r>
              <a:rPr lang="pt-BR" sz="2400" dirty="0" err="1" smtClean="0">
                <a:latin typeface="Symbol" panose="05050102010706020507" pitchFamily="18" charset="2"/>
                <a:sym typeface="+mn-ea"/>
              </a:rPr>
              <a:t>f</a:t>
            </a:r>
            <a:r>
              <a:rPr lang="pt-BR" sz="2400" baseline="-25000" dirty="0" err="1">
                <a:sym typeface="+mn-ea"/>
              </a:rPr>
              <a:t>N</a:t>
            </a:r>
            <a:r>
              <a:rPr lang="pt-BR" sz="2400" dirty="0" err="1">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err="1" smtClean="0">
                <a:cs typeface="+mn-lt"/>
                <a:sym typeface="+mn-ea"/>
              </a:rPr>
              <a:t>-V</a:t>
            </a:r>
            <a:r>
              <a:rPr lang="pt-BR" sz="2400" baseline="-25000" dirty="0" err="1" smtClean="0">
                <a:cs typeface="+mn-lt"/>
                <a:sym typeface="+mn-ea"/>
              </a:rPr>
              <a:t>D</a:t>
            </a:r>
            <a:r>
              <a:rPr lang="pt-BR" sz="2400" dirty="0" err="1" smtClean="0">
                <a:cs typeface="+mn-lt"/>
                <a:sym typeface="+mn-ea"/>
              </a:rPr>
              <a:t>) </a:t>
            </a:r>
            <a:endParaRPr lang="pt-BR" sz="2400" baseline="-25000" dirty="0" err="1" smtClean="0">
              <a:latin typeface="Comic Sans MS" panose="030F0702030302020204" pitchFamily="66" charset="0"/>
              <a:cs typeface="Comic Sans MS" panose="030F0702030302020204" pitchFamily="66" charset="0"/>
              <a:sym typeface="+mn-ea"/>
            </a:endParaRPr>
          </a:p>
        </p:txBody>
      </p:sp>
      <p:cxnSp>
        <p:nvCxnSpPr>
          <p:cNvPr id="57" name="Conector Reto 56"/>
          <p:cNvCxnSpPr/>
          <p:nvPr/>
        </p:nvCxnSpPr>
        <p:spPr>
          <a:xfrm>
            <a:off x="5966460" y="3183255"/>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a:off x="5031740" y="3658870"/>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3" name="Forma livre 2"/>
          <p:cNvSpPr/>
          <p:nvPr/>
        </p:nvSpPr>
        <p:spPr>
          <a:xfrm>
            <a:off x="7000875" y="4168140"/>
            <a:ext cx="1733550" cy="245110"/>
          </a:xfrm>
          <a:custGeom>
            <a:avLst/>
            <a:gdLst>
              <a:gd name="connisteX0" fmla="*/ 0 w 1733550"/>
              <a:gd name="connsiteY0" fmla="*/ 0 h 219075"/>
              <a:gd name="connisteX1" fmla="*/ 276225 w 1733550"/>
              <a:gd name="connsiteY1" fmla="*/ 85725 h 219075"/>
              <a:gd name="connisteX2" fmla="*/ 771525 w 1733550"/>
              <a:gd name="connsiteY2" fmla="*/ 190500 h 219075"/>
              <a:gd name="connisteX3" fmla="*/ 1733550 w 1733550"/>
              <a:gd name="connsiteY3" fmla="*/ 219075 h 219075"/>
            </a:gdLst>
            <a:ahLst/>
            <a:cxnLst>
              <a:cxn ang="0">
                <a:pos x="connisteX0" y="connsiteY0"/>
              </a:cxn>
              <a:cxn ang="0">
                <a:pos x="connisteX1" y="connsiteY1"/>
              </a:cxn>
              <a:cxn ang="0">
                <a:pos x="connisteX2" y="connsiteY2"/>
              </a:cxn>
              <a:cxn ang="0">
                <a:pos x="connisteX3" y="connsiteY3"/>
              </a:cxn>
            </a:cxnLst>
            <a:rect l="l" t="t" r="r" b="b"/>
            <a:pathLst>
              <a:path w="1733550" h="219075">
                <a:moveTo>
                  <a:pt x="0" y="0"/>
                </a:moveTo>
                <a:cubicBezTo>
                  <a:pt x="45085" y="15240"/>
                  <a:pt x="121920" y="47625"/>
                  <a:pt x="276225" y="85725"/>
                </a:cubicBezTo>
                <a:cubicBezTo>
                  <a:pt x="430530" y="123825"/>
                  <a:pt x="480060" y="163830"/>
                  <a:pt x="771525" y="190500"/>
                </a:cubicBezTo>
                <a:cubicBezTo>
                  <a:pt x="1062990" y="217170"/>
                  <a:pt x="1551305" y="215265"/>
                  <a:pt x="1733550" y="219075"/>
                </a:cubicBezTo>
              </a:path>
            </a:pathLst>
          </a:custGeom>
          <a:noFill/>
          <a:ln w="22225">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b="1"/>
          </a:p>
        </p:txBody>
      </p:sp>
      <p:sp>
        <p:nvSpPr>
          <p:cNvPr id="48" name="Forma livre 47"/>
          <p:cNvSpPr/>
          <p:nvPr/>
        </p:nvSpPr>
        <p:spPr>
          <a:xfrm flipH="1" flipV="1">
            <a:off x="3266440" y="4156075"/>
            <a:ext cx="1733550" cy="226695"/>
          </a:xfrm>
          <a:custGeom>
            <a:avLst/>
            <a:gdLst>
              <a:gd name="connisteX0" fmla="*/ 0 w 1733550"/>
              <a:gd name="connsiteY0" fmla="*/ 0 h 219075"/>
              <a:gd name="connisteX1" fmla="*/ 276225 w 1733550"/>
              <a:gd name="connsiteY1" fmla="*/ 85725 h 219075"/>
              <a:gd name="connisteX2" fmla="*/ 771525 w 1733550"/>
              <a:gd name="connsiteY2" fmla="*/ 190500 h 219075"/>
              <a:gd name="connisteX3" fmla="*/ 1733550 w 1733550"/>
              <a:gd name="connsiteY3" fmla="*/ 219075 h 219075"/>
            </a:gdLst>
            <a:ahLst/>
            <a:cxnLst>
              <a:cxn ang="0">
                <a:pos x="connisteX0" y="connsiteY0"/>
              </a:cxn>
              <a:cxn ang="0">
                <a:pos x="connisteX1" y="connsiteY1"/>
              </a:cxn>
              <a:cxn ang="0">
                <a:pos x="connisteX2" y="connsiteY2"/>
              </a:cxn>
              <a:cxn ang="0">
                <a:pos x="connisteX3" y="connsiteY3"/>
              </a:cxn>
            </a:cxnLst>
            <a:rect l="l" t="t" r="r" b="b"/>
            <a:pathLst>
              <a:path w="1733550" h="219075">
                <a:moveTo>
                  <a:pt x="0" y="0"/>
                </a:moveTo>
                <a:cubicBezTo>
                  <a:pt x="45085" y="15240"/>
                  <a:pt x="121920" y="47625"/>
                  <a:pt x="276225" y="85725"/>
                </a:cubicBezTo>
                <a:cubicBezTo>
                  <a:pt x="430530" y="123825"/>
                  <a:pt x="480060" y="163830"/>
                  <a:pt x="771525" y="190500"/>
                </a:cubicBezTo>
                <a:cubicBezTo>
                  <a:pt x="1062990" y="217170"/>
                  <a:pt x="1551305" y="215265"/>
                  <a:pt x="1733550" y="219075"/>
                </a:cubicBezTo>
              </a:path>
            </a:pathLst>
          </a:custGeom>
          <a:noFill/>
          <a:ln w="25400">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Tree>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DeTexto 2"/>
              <p:cNvSpPr txBox="1"/>
              <p:nvPr/>
            </p:nvSpPr>
            <p:spPr>
              <a:xfrm>
                <a:off x="313055" y="312420"/>
                <a:ext cx="11571605" cy="6281420"/>
              </a:xfrm>
              <a:prstGeom prst="rect">
                <a:avLst/>
              </a:prstGeom>
              <a:noFill/>
            </p:spPr>
            <p:txBody>
              <a:bodyPr wrap="square" rtlCol="0">
                <a:spAutoFit/>
              </a:bodyPr>
              <a:lstStyle/>
              <a:p>
                <a:pPr marL="457200" indent="-457200" algn="l" fontAlgn="auto">
                  <a:spcAft>
                    <a:spcPts val="600"/>
                  </a:spcAft>
                  <a:buFont typeface="Arial" panose="020B0604020202020204" pitchFamily="34" charset="0"/>
                  <a:buChar char="•"/>
                </a:pPr>
                <a:r>
                  <a:rPr lang="pt-BR" sz="2800" b="1" dirty="0" smtClean="0">
                    <a:solidFill>
                      <a:schemeClr val="tx1"/>
                    </a:solidFill>
                    <a:latin typeface="Comic Sans MS" panose="030F0702030302020204" pitchFamily="66" charset="0"/>
                  </a:rPr>
                  <a:t>A tensão na junção agora será</a:t>
                </a:r>
                <a:endParaRPr lang="pt-BR" sz="2800" b="1" dirty="0" smtClean="0">
                  <a:solidFill>
                    <a:schemeClr val="tx1"/>
                  </a:solidFill>
                  <a:latin typeface="Comic Sans MS" panose="030F0702030302020204" pitchFamily="66" charset="0"/>
                </a:endParaRPr>
              </a:p>
              <a:p>
                <a:pPr indent="0" algn="ctr" fontAlgn="auto">
                  <a:spcAft>
                    <a:spcPts val="600"/>
                  </a:spcAft>
                  <a:buFont typeface="Arial" panose="020B0604020202020204" pitchFamily="34" charset="0"/>
                  <a:buNone/>
                </a:pPr>
                <a:r>
                  <a:rPr lang="pt-BR" sz="2800" dirty="0">
                    <a:sym typeface="+mn-ea"/>
                  </a:rPr>
                  <a:t>q(</a:t>
                </a:r>
                <a:r>
                  <a:rPr lang="pt-BR" sz="2800" dirty="0" err="1" smtClean="0">
                    <a:latin typeface="Symbol" panose="05050102010706020507" pitchFamily="18" charset="2"/>
                    <a:sym typeface="+mn-ea"/>
                  </a:rPr>
                  <a:t>f</a:t>
                </a:r>
                <a:r>
                  <a:rPr lang="pt-BR" sz="2800" baseline="-25000" dirty="0" err="1">
                    <a:sym typeface="+mn-ea"/>
                  </a:rPr>
                  <a:t>N</a:t>
                </a:r>
                <a:r>
                  <a:rPr lang="pt-BR" sz="2800" dirty="0" err="1">
                    <a:sym typeface="+mn-ea"/>
                  </a:rPr>
                  <a:t>+</a:t>
                </a:r>
                <a:r>
                  <a:rPr lang="pt-BR" sz="2800" dirty="0" err="1" smtClean="0">
                    <a:latin typeface="Symbol" panose="05050102010706020507" pitchFamily="18" charset="2"/>
                    <a:sym typeface="+mn-ea"/>
                  </a:rPr>
                  <a:t>f</a:t>
                </a:r>
                <a:r>
                  <a:rPr lang="pt-BR" sz="2800" baseline="-25000" dirty="0" err="1" smtClean="0">
                    <a:cs typeface="+mn-lt"/>
                    <a:sym typeface="+mn-ea"/>
                  </a:rPr>
                  <a:t>P</a:t>
                </a:r>
                <a:r>
                  <a:rPr lang="pt-BR" sz="2800" dirty="0" err="1" smtClean="0">
                    <a:cs typeface="+mn-lt"/>
                    <a:sym typeface="+mn-ea"/>
                  </a:rPr>
                  <a:t>-V</a:t>
                </a:r>
                <a:r>
                  <a:rPr lang="pt-BR" sz="2800" baseline="-25000" dirty="0" err="1" smtClean="0">
                    <a:cs typeface="+mn-lt"/>
                    <a:sym typeface="+mn-ea"/>
                  </a:rPr>
                  <a:t>D</a:t>
                </a:r>
                <a:r>
                  <a:rPr lang="pt-BR" sz="2800" dirty="0" err="1" smtClean="0">
                    <a:cs typeface="+mn-lt"/>
                    <a:sym typeface="+mn-ea"/>
                  </a:rPr>
                  <a:t>)</a:t>
                </a:r>
                <a:endParaRPr lang="pt-BR" sz="2800" b="1" dirty="0" smtClean="0">
                  <a:solidFill>
                    <a:schemeClr val="tx1"/>
                  </a:solidFill>
                  <a:latin typeface="Comic Sans MS" panose="030F0702030302020204" pitchFamily="66" charset="0"/>
                </a:endParaRPr>
              </a:p>
              <a:p>
                <a:pPr indent="0" algn="l" fontAlgn="auto">
                  <a:spcBef>
                    <a:spcPts val="1200"/>
                  </a:spcBef>
                  <a:spcAft>
                    <a:spcPts val="600"/>
                  </a:spcAft>
                  <a:buFont typeface="Arial" panose="020B0604020202020204" pitchFamily="34" charset="0"/>
                  <a:buNone/>
                </a:pPr>
                <a:r>
                  <a:rPr lang="pt-BR" sz="2800" b="1" dirty="0" smtClean="0">
                    <a:solidFill>
                      <a:schemeClr val="tx1"/>
                    </a:solidFill>
                    <a:latin typeface="Comic Sans MS" panose="030F0702030302020204" pitchFamily="66" charset="0"/>
                  </a:rPr>
                  <a:t>menor que o caso de equilíbrio (V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 = 0). Com isso </a:t>
                </a:r>
                <a:endParaRPr lang="pt-BR" sz="2800" b="1" dirty="0" smtClean="0">
                  <a:solidFill>
                    <a:schemeClr val="tx1"/>
                  </a:solidFill>
                  <a:latin typeface="Comic Sans MS" panose="030F0702030302020204" pitchFamily="66" charset="0"/>
                </a:endParaRPr>
              </a:p>
              <a:p>
                <a:pPr indent="0" algn="l" fontAlgn="auto">
                  <a:spcAft>
                    <a:spcPts val="1200"/>
                  </a:spcAft>
                  <a:buFont typeface="Arial" panose="020B0604020202020204" pitchFamily="34" charset="0"/>
                  <a:buNone/>
                </a:pPr>
                <a:r>
                  <a:rPr lang="pt-BR" sz="2800" b="1" dirty="0" smtClean="0">
                    <a:solidFill>
                      <a:srgbClr val="C00000"/>
                    </a:solidFill>
                    <a:latin typeface="Comic Sans MS" panose="030F0702030302020204" pitchFamily="66" charset="0"/>
                  </a:rPr>
                  <a:t>campo elétrico diminui </a:t>
                </a:r>
                <a:r>
                  <a:rPr lang="pt-BR" sz="2800" b="1" dirty="0" smtClean="0">
                    <a:solidFill>
                      <a:srgbClr val="C00000"/>
                    </a:solidFill>
                    <a:latin typeface="Arial" panose="020B0604020202020204" pitchFamily="34" charset="0"/>
                    <a:cs typeface="Arial" panose="020B0604020202020204" pitchFamily="34" charset="0"/>
                  </a:rPr>
                  <a:t>→ </a:t>
                </a:r>
                <a:r>
                  <a:rPr lang="pt-BR" sz="2800" b="1" dirty="0" smtClean="0">
                    <a:solidFill>
                      <a:srgbClr val="C00000"/>
                    </a:solidFill>
                    <a:latin typeface="Comic Sans MS" panose="030F0702030302020204" pitchFamily="66" charset="0"/>
                    <a:cs typeface="Comic Sans MS" panose="030F0702030302020204" pitchFamily="66" charset="0"/>
                  </a:rPr>
                  <a:t> corrente de arrasto diminui </a:t>
                </a:r>
                <a:r>
                  <a:rPr lang="pt-BR" sz="2800" b="1" dirty="0" smtClean="0">
                    <a:solidFill>
                      <a:srgbClr val="C00000"/>
                    </a:solidFill>
                    <a:latin typeface="Arial" panose="020B0604020202020204" pitchFamily="34" charset="0"/>
                    <a:cs typeface="Arial" panose="020B0604020202020204" pitchFamily="34" charset="0"/>
                    <a:sym typeface="+mn-ea"/>
                  </a:rPr>
                  <a:t>→ </a:t>
                </a:r>
                <a:r>
                  <a:rPr lang="pt-BR" sz="2800" b="1" dirty="0" smtClean="0">
                    <a:solidFill>
                      <a:srgbClr val="C00000"/>
                    </a:solidFill>
                    <a:latin typeface="Comic Sans MS" panose="030F0702030302020204" pitchFamily="66" charset="0"/>
                    <a:cs typeface="Comic Sans MS" panose="030F0702030302020204" pitchFamily="66" charset="0"/>
                    <a:sym typeface="+mn-ea"/>
                  </a:rPr>
                  <a:t>o equilíbrio das correntes é quebrado e há uma corrente maior de difusão (lacunas do lado P para o lado N, e elétrons do N para o P). Observe que </a:t>
                </a:r>
                <a:r>
                  <a:rPr lang="pt-BR" sz="2800" b="1" dirty="0" smtClean="0">
                    <a:solidFill>
                      <a:schemeClr val="tx1"/>
                    </a:solidFill>
                    <a:latin typeface="Comic Sans MS" panose="030F0702030302020204" pitchFamily="66" charset="0"/>
                    <a:cs typeface="Comic Sans MS" panose="030F0702030302020204" pitchFamily="66" charset="0"/>
                    <a:sym typeface="+mn-ea"/>
                  </a:rPr>
                  <a:t>a difusão pega elétrons do lado N e lacunas do lado P</a:t>
                </a:r>
                <a:r>
                  <a:rPr lang="pt-BR" sz="2800" b="1" dirty="0" smtClean="0">
                    <a:solidFill>
                      <a:srgbClr val="C00000"/>
                    </a:solidFill>
                    <a:latin typeface="Comic Sans MS" panose="030F0702030302020204" pitchFamily="66" charset="0"/>
                    <a:cs typeface="Comic Sans MS" panose="030F0702030302020204" pitchFamily="66" charset="0"/>
                    <a:sym typeface="+mn-ea"/>
                  </a:rPr>
                  <a:t>, o que garante que a corrente final pode atingir valores elevados. </a:t>
                </a:r>
                <a:endParaRPr lang="pt-BR" sz="2800" b="1" dirty="0" smtClean="0">
                  <a:solidFill>
                    <a:srgbClr val="C00000"/>
                  </a:solidFill>
                  <a:latin typeface="Comic Sans MS" panose="030F0702030302020204" pitchFamily="66" charset="0"/>
                  <a:cs typeface="Comic Sans MS" panose="030F0702030302020204" pitchFamily="66" charset="0"/>
                  <a:sym typeface="+mn-ea"/>
                </a:endParaRPr>
              </a:p>
              <a:p>
                <a:pPr marL="457200" indent="-457200" algn="l" fontAlgn="auto">
                  <a:spcAft>
                    <a:spcPts val="600"/>
                  </a:spcAft>
                  <a:buFont typeface="Arial" panose="020B0604020202020204" pitchFamily="34" charset="0"/>
                  <a:buChar char="•"/>
                </a:pPr>
                <a:r>
                  <a:rPr lang="pt-BR" sz="2800" b="1" dirty="0" smtClean="0">
                    <a:solidFill>
                      <a:schemeClr val="tx1"/>
                    </a:solidFill>
                    <a:latin typeface="Comic Sans MS" panose="030F0702030302020204" pitchFamily="66" charset="0"/>
                    <a:cs typeface="Comic Sans MS" panose="030F0702030302020204" pitchFamily="66" charset="0"/>
                    <a:sym typeface="+mn-ea"/>
                  </a:rPr>
                  <a:t>A região de depleção terá agora dimensão (diminui)</a:t>
                </a:r>
                <a:endParaRPr lang="pt-BR" sz="28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600"/>
                  </a:spcAft>
                  <a:buFont typeface="Arial" panose="020B0604020202020204" pitchFamily="34" charset="0"/>
                  <a:buNone/>
                </a:pPr>
                <a14:m>
                  <m:oMathPara xmlns:m="http://schemas.openxmlformats.org/officeDocument/2006/math">
                    <m:oMathParaPr>
                      <m:jc m:val="center"/>
                    </m:oMathParaPr>
                    <m:oMath xmlns:m="http://schemas.openxmlformats.org/officeDocument/2006/math">
                      <m:sSub>
                        <m:sSubPr>
                          <m:ctrlPr>
                            <a:rPr 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𝑥</m:t>
                          </m:r>
                        </m:e>
                        <m:sub>
                          <m:r>
                            <a:rPr lang="en-US" altLang="pt-BR" sz="2800" i="1" dirty="0" smtClean="0">
                              <a:solidFill>
                                <a:schemeClr val="tx1"/>
                              </a:solidFill>
                              <a:latin typeface="Cambria Math" panose="02040503050406030204" pitchFamily="18" charset="0"/>
                              <a:cs typeface="Cambria Math" panose="02040503050406030204" pitchFamily="18" charset="0"/>
                            </a:rPr>
                            <m:t>𝑑</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𝑛</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𝑝</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ad>
                        <m:radPr>
                          <m:degHide m:val="on"/>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radPr>
                        <m:deg/>
                        <m:e>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𝜀</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𝑠</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𝑞</m:t>
                              </m:r>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𝐷</m:t>
                                  </m:r>
                                </m:sub>
                              </m:sSub>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𝐴</m:t>
                                  </m:r>
                                </m:sub>
                              </m:sSub>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𝜙</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𝐷</m:t>
                              </m:r>
                            </m:sub>
                          </m:s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e>
                      </m:rad>
                    </m:oMath>
                  </m:oMathPara>
                </a14:m>
                <a:endParaRPr lang="en-US" altLang="pt-BR" sz="2800" b="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endParaRPr>
              </a:p>
            </p:txBody>
          </p:sp>
        </mc:Choice>
        <mc:Fallback>
          <p:sp>
            <p:nvSpPr>
              <p:cNvPr id="4" name="CaixaDeTexto 2"/>
              <p:cNvSpPr txBox="1">
                <a:spLocks noRot="1" noChangeAspect="1" noMove="1" noResize="1" noEditPoints="1" noAdjustHandles="1" noChangeArrowheads="1" noChangeShapeType="1" noTextEdit="1"/>
              </p:cNvSpPr>
              <p:nvPr/>
            </p:nvSpPr>
            <p:spPr>
              <a:xfrm>
                <a:off x="313055" y="312420"/>
                <a:ext cx="11571605" cy="628142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24570" y="6278880"/>
            <a:ext cx="2743200" cy="365125"/>
          </a:xfrm>
        </p:spPr>
        <p:txBody>
          <a:bodyPr/>
          <a:lstStyle/>
          <a:p>
            <a:fld id="{74F297BB-B745-4CAB-BE1D-CE4C89382949}" type="slidenum">
              <a:rPr lang="pt-BR" smtClean="0"/>
            </a:fld>
            <a:endParaRPr lang="pt-BR"/>
          </a:p>
        </p:txBody>
      </p:sp>
      <p:sp>
        <p:nvSpPr>
          <p:cNvPr id="54" name="Retângulo arredondado 53"/>
          <p:cNvSpPr/>
          <p:nvPr/>
        </p:nvSpPr>
        <p:spPr>
          <a:xfrm>
            <a:off x="5001895" y="1626235"/>
            <a:ext cx="199072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7" name="Retângulo 36"/>
          <p:cNvSpPr/>
          <p:nvPr/>
        </p:nvSpPr>
        <p:spPr>
          <a:xfrm>
            <a:off x="7253605" y="193294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Retângulo 7"/>
          <p:cNvSpPr/>
          <p:nvPr/>
        </p:nvSpPr>
        <p:spPr>
          <a:xfrm>
            <a:off x="1461135" y="240093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 name="Conector Reto 4"/>
          <p:cNvCxnSpPr/>
          <p:nvPr/>
        </p:nvCxnSpPr>
        <p:spPr>
          <a:xfrm flipV="1">
            <a:off x="1461135" y="314896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1384935" y="489204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461135" y="401129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1061085" y="2808516"/>
            <a:ext cx="400050"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1384935" y="448240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1461135" y="3611186"/>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3080385" y="3208685"/>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3080385" y="4135578"/>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1384935" y="3648075"/>
            <a:ext cx="35941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461135" y="3217605"/>
            <a:ext cx="609601" cy="400110"/>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4204335" y="3645655"/>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4299586" y="3592137"/>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12" name="Retângulo 11"/>
          <p:cNvSpPr/>
          <p:nvPr/>
        </p:nvSpPr>
        <p:spPr>
          <a:xfrm>
            <a:off x="1396365" y="489204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2002155" y="2507615"/>
            <a:ext cx="2308860" cy="368300"/>
          </a:xfrm>
          <a:prstGeom prst="rect">
            <a:avLst/>
          </a:prstGeom>
          <a:noFill/>
        </p:spPr>
        <p:txBody>
          <a:bodyPr wrap="square" rtlCol="0">
            <a:spAutoFit/>
          </a:bodyPr>
          <a:lstStyle/>
          <a:p>
            <a:r>
              <a:rPr lang="pt-BR" altLang="en-US"/>
              <a:t>camada de condução</a:t>
            </a:r>
            <a:endParaRPr lang="pt-BR" altLang="en-US"/>
          </a:p>
        </p:txBody>
      </p:sp>
      <p:sp>
        <p:nvSpPr>
          <p:cNvPr id="23" name="Caixa de Texto 22"/>
          <p:cNvSpPr txBox="1"/>
          <p:nvPr/>
        </p:nvSpPr>
        <p:spPr>
          <a:xfrm>
            <a:off x="1931670" y="5003800"/>
            <a:ext cx="2308860" cy="368300"/>
          </a:xfrm>
          <a:prstGeom prst="rect">
            <a:avLst/>
          </a:prstGeom>
          <a:noFill/>
        </p:spPr>
        <p:txBody>
          <a:bodyPr wrap="square" rtlCol="0">
            <a:spAutoFit/>
          </a:bodyPr>
          <a:lstStyle/>
          <a:p>
            <a:r>
              <a:rPr lang="pt-BR" altLang="en-US"/>
              <a:t>camada de valência</a:t>
            </a:r>
            <a:endParaRPr lang="pt-BR" altLang="en-US"/>
          </a:p>
        </p:txBody>
      </p:sp>
      <p:cxnSp>
        <p:nvCxnSpPr>
          <p:cNvPr id="21" name="Conector Reto 20"/>
          <p:cNvCxnSpPr/>
          <p:nvPr/>
        </p:nvCxnSpPr>
        <p:spPr>
          <a:xfrm flipV="1">
            <a:off x="7253605" y="268795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7177405" y="443103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7253605" y="3554730"/>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0633075" y="2423071"/>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10297160" y="404044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10506710" y="3154621"/>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8872855" y="2747675"/>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8949055" y="2888566"/>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6996430" y="3874135"/>
            <a:ext cx="3648075" cy="762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10297251" y="3569534"/>
            <a:ext cx="609601"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9834880" y="352431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9217498" y="3474126"/>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8" name="Retângulo 37"/>
          <p:cNvSpPr/>
          <p:nvPr/>
        </p:nvSpPr>
        <p:spPr>
          <a:xfrm>
            <a:off x="7177405" y="443103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Forma livre 34"/>
          <p:cNvSpPr/>
          <p:nvPr/>
        </p:nvSpPr>
        <p:spPr>
          <a:xfrm>
            <a:off x="1461135" y="389890"/>
            <a:ext cx="9183370" cy="1236345"/>
          </a:xfrm>
          <a:custGeom>
            <a:avLst/>
            <a:gdLst>
              <a:gd name="connisteX0" fmla="*/ 0 w 7272655"/>
              <a:gd name="connsiteY0" fmla="*/ 1236126 h 1236126"/>
              <a:gd name="connisteX1" fmla="*/ 467995 w 7272655"/>
              <a:gd name="connsiteY1" fmla="*/ 904021 h 1236126"/>
              <a:gd name="connisteX2" fmla="*/ 1539240 w 7272655"/>
              <a:gd name="connsiteY2" fmla="*/ 436026 h 1236126"/>
              <a:gd name="connisteX3" fmla="*/ 2957195 w 7272655"/>
              <a:gd name="connsiteY3" fmla="*/ 58836 h 1236126"/>
              <a:gd name="connisteX4" fmla="*/ 4058920 w 7272655"/>
              <a:gd name="connsiteY4" fmla="*/ 58836 h 1236126"/>
              <a:gd name="connisteX5" fmla="*/ 5522595 w 7272655"/>
              <a:gd name="connsiteY5" fmla="*/ 466506 h 1236126"/>
              <a:gd name="connisteX6" fmla="*/ 6880860 w 7272655"/>
              <a:gd name="connsiteY6" fmla="*/ 994191 h 1236126"/>
              <a:gd name="connisteX7" fmla="*/ 7272655 w 7272655"/>
              <a:gd name="connsiteY7" fmla="*/ 1190406 h 123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72655" h="1236126">
                <a:moveTo>
                  <a:pt x="0" y="1236126"/>
                </a:moveTo>
                <a:cubicBezTo>
                  <a:pt x="72390" y="1178976"/>
                  <a:pt x="160020" y="1064041"/>
                  <a:pt x="467995" y="904021"/>
                </a:cubicBezTo>
                <a:cubicBezTo>
                  <a:pt x="775970" y="744001"/>
                  <a:pt x="1041400" y="604936"/>
                  <a:pt x="1539240" y="436026"/>
                </a:cubicBezTo>
                <a:cubicBezTo>
                  <a:pt x="2037080" y="267116"/>
                  <a:pt x="2453005" y="134401"/>
                  <a:pt x="2957195" y="58836"/>
                </a:cubicBezTo>
                <a:cubicBezTo>
                  <a:pt x="3461385" y="-16729"/>
                  <a:pt x="3545840" y="-22444"/>
                  <a:pt x="4058920" y="58836"/>
                </a:cubicBezTo>
                <a:cubicBezTo>
                  <a:pt x="4572000" y="140116"/>
                  <a:pt x="4958080" y="279181"/>
                  <a:pt x="5522595" y="466506"/>
                </a:cubicBezTo>
                <a:cubicBezTo>
                  <a:pt x="6087110" y="653831"/>
                  <a:pt x="6530975" y="849411"/>
                  <a:pt x="6880860" y="994191"/>
                </a:cubicBezTo>
                <a:cubicBezTo>
                  <a:pt x="7230745" y="1138971"/>
                  <a:pt x="7221220" y="1161831"/>
                  <a:pt x="7272655" y="1190406"/>
                </a:cubicBezTo>
              </a:path>
            </a:pathLst>
          </a:custGeom>
          <a:noFill/>
          <a:ln w="317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DeTexto 2"/>
          <p:cNvSpPr txBox="1"/>
          <p:nvPr/>
        </p:nvSpPr>
        <p:spPr>
          <a:xfrm>
            <a:off x="5360035" y="455930"/>
            <a:ext cx="154876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 &gt; 0</a:t>
            </a:r>
            <a:endParaRPr lang="pt-BR" sz="2800" b="1" dirty="0" smtClean="0">
              <a:solidFill>
                <a:schemeClr val="tx1"/>
              </a:solidFill>
              <a:latin typeface="Comic Sans MS" panose="030F0702030302020204" pitchFamily="66" charset="0"/>
            </a:endParaRPr>
          </a:p>
        </p:txBody>
      </p:sp>
      <p:cxnSp>
        <p:nvCxnSpPr>
          <p:cNvPr id="42" name="Conector de Seta Reta 41"/>
          <p:cNvCxnSpPr/>
          <p:nvPr/>
        </p:nvCxnSpPr>
        <p:spPr>
          <a:xfrm>
            <a:off x="5608955" y="3640455"/>
            <a:ext cx="3810" cy="24130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4775835" y="3660140"/>
            <a:ext cx="2246630" cy="127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5001895" y="3877945"/>
            <a:ext cx="2080895" cy="381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sp>
        <p:nvSpPr>
          <p:cNvPr id="20" name="Forma livre 19"/>
          <p:cNvSpPr/>
          <p:nvPr/>
        </p:nvSpPr>
        <p:spPr>
          <a:xfrm>
            <a:off x="4650740" y="268287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6" name="Forma livre 35"/>
          <p:cNvSpPr/>
          <p:nvPr/>
        </p:nvSpPr>
        <p:spPr>
          <a:xfrm>
            <a:off x="4805045" y="3554730"/>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6" name="CaixaDeTexto 15"/>
          <p:cNvSpPr txBox="1"/>
          <p:nvPr/>
        </p:nvSpPr>
        <p:spPr>
          <a:xfrm>
            <a:off x="5526405" y="3218875"/>
            <a:ext cx="609601" cy="398780"/>
          </a:xfrm>
          <a:prstGeom prst="rect">
            <a:avLst/>
          </a:prstGeom>
          <a:noFill/>
        </p:spPr>
        <p:txBody>
          <a:bodyPr wrap="square" rtlCol="0">
            <a:spAutoFit/>
          </a:bodyPr>
          <a:lstStyle/>
          <a:p>
            <a:r>
              <a:rPr lang="pt-BR" sz="2000" dirty="0" smtClean="0"/>
              <a:t>E</a:t>
            </a:r>
            <a:r>
              <a:rPr lang="pt-BR" sz="2000" baseline="-25000" dirty="0" smtClean="0"/>
              <a:t>FN</a:t>
            </a:r>
            <a:r>
              <a:rPr lang="pt-BR" sz="2000" dirty="0" smtClean="0"/>
              <a:t>’</a:t>
            </a:r>
            <a:endParaRPr lang="pt-BR" sz="2000" dirty="0" smtClean="0"/>
          </a:p>
        </p:txBody>
      </p:sp>
      <p:sp>
        <p:nvSpPr>
          <p:cNvPr id="47" name="CaixaDeTexto 15"/>
          <p:cNvSpPr txBox="1"/>
          <p:nvPr/>
        </p:nvSpPr>
        <p:spPr>
          <a:xfrm>
            <a:off x="6473190" y="3836730"/>
            <a:ext cx="609601" cy="398780"/>
          </a:xfrm>
          <a:prstGeom prst="rect">
            <a:avLst/>
          </a:prstGeom>
          <a:noFill/>
        </p:spPr>
        <p:txBody>
          <a:bodyPr wrap="square" rtlCol="0">
            <a:spAutoFit/>
          </a:bodyPr>
          <a:lstStyle/>
          <a:p>
            <a:r>
              <a:rPr lang="pt-BR" sz="2000" dirty="0" smtClean="0"/>
              <a:t>E</a:t>
            </a:r>
            <a:r>
              <a:rPr lang="pt-BR" sz="2000" baseline="-25000" dirty="0" smtClean="0"/>
              <a:t>FP</a:t>
            </a:r>
            <a:r>
              <a:rPr lang="pt-BR" sz="2000" dirty="0" smtClean="0"/>
              <a:t>’</a:t>
            </a:r>
            <a:endParaRPr lang="pt-BR" sz="2000" dirty="0" smtClean="0"/>
          </a:p>
        </p:txBody>
      </p:sp>
      <p:sp>
        <p:nvSpPr>
          <p:cNvPr id="50" name="Forma livre 49"/>
          <p:cNvSpPr/>
          <p:nvPr/>
        </p:nvSpPr>
        <p:spPr>
          <a:xfrm>
            <a:off x="4702810" y="192849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1" name="Forma livre 50"/>
          <p:cNvSpPr/>
          <p:nvPr/>
        </p:nvSpPr>
        <p:spPr>
          <a:xfrm flipH="1" flipV="1">
            <a:off x="4707890" y="444055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2" name="Forma livre 21"/>
          <p:cNvSpPr/>
          <p:nvPr/>
        </p:nvSpPr>
        <p:spPr>
          <a:xfrm>
            <a:off x="4650740" y="442150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2" name="Conector Reto 51"/>
          <p:cNvCxnSpPr/>
          <p:nvPr/>
        </p:nvCxnSpPr>
        <p:spPr>
          <a:xfrm>
            <a:off x="6995795" y="149288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a:off x="4977765" y="139446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5" name="Conector de Seta Reta 54"/>
          <p:cNvCxnSpPr/>
          <p:nvPr/>
        </p:nvCxnSpPr>
        <p:spPr>
          <a:xfrm flipH="1">
            <a:off x="6045200" y="2654300"/>
            <a:ext cx="10795" cy="50990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6" name="CaixaDeTexto 10"/>
          <p:cNvSpPr txBox="1"/>
          <p:nvPr/>
        </p:nvSpPr>
        <p:spPr>
          <a:xfrm>
            <a:off x="6035040" y="2670175"/>
            <a:ext cx="1943735" cy="460375"/>
          </a:xfrm>
          <a:prstGeom prst="rect">
            <a:avLst/>
          </a:prstGeom>
          <a:noFill/>
        </p:spPr>
        <p:txBody>
          <a:bodyPr wrap="square" rtlCol="0">
            <a:spAutoFit/>
          </a:bodyPr>
          <a:lstStyle/>
          <a:p>
            <a:pPr algn="ctr"/>
            <a:r>
              <a:rPr lang="pt-BR" sz="2400" dirty="0"/>
              <a:t>q(</a:t>
            </a:r>
            <a:r>
              <a:rPr lang="pt-BR" sz="2400" dirty="0" err="1" smtClean="0">
                <a:latin typeface="Symbol" panose="05050102010706020507" pitchFamily="18" charset="2"/>
                <a:sym typeface="+mn-ea"/>
              </a:rPr>
              <a:t>f</a:t>
            </a:r>
            <a:r>
              <a:rPr lang="pt-BR" sz="2400" baseline="-25000" dirty="0" err="1">
                <a:sym typeface="+mn-ea"/>
              </a:rPr>
              <a:t>N</a:t>
            </a:r>
            <a:r>
              <a:rPr lang="pt-BR" sz="2400" dirty="0" err="1">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err="1" smtClean="0">
                <a:cs typeface="+mn-lt"/>
                <a:sym typeface="+mn-ea"/>
              </a:rPr>
              <a:t>-V</a:t>
            </a:r>
            <a:r>
              <a:rPr lang="pt-BR" sz="2400" baseline="-25000" dirty="0" err="1" smtClean="0">
                <a:cs typeface="+mn-lt"/>
                <a:sym typeface="+mn-ea"/>
              </a:rPr>
              <a:t>D</a:t>
            </a:r>
            <a:r>
              <a:rPr lang="pt-BR" sz="2400" dirty="0" err="1" smtClean="0">
                <a:cs typeface="+mn-lt"/>
                <a:sym typeface="+mn-ea"/>
              </a:rPr>
              <a:t>) </a:t>
            </a:r>
            <a:endParaRPr lang="pt-BR" sz="2400" baseline="-25000" dirty="0" err="1" smtClean="0">
              <a:latin typeface="Comic Sans MS" panose="030F0702030302020204" pitchFamily="66" charset="0"/>
              <a:cs typeface="Comic Sans MS" panose="030F0702030302020204" pitchFamily="66" charset="0"/>
              <a:sym typeface="+mn-ea"/>
            </a:endParaRPr>
          </a:p>
        </p:txBody>
      </p:sp>
      <p:cxnSp>
        <p:nvCxnSpPr>
          <p:cNvPr id="57" name="Conector Reto 56"/>
          <p:cNvCxnSpPr/>
          <p:nvPr/>
        </p:nvCxnSpPr>
        <p:spPr>
          <a:xfrm>
            <a:off x="5966460" y="2675255"/>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a:off x="5031740" y="3150870"/>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4" name="CaixaDeTexto 2"/>
          <p:cNvSpPr txBox="1"/>
          <p:nvPr/>
        </p:nvSpPr>
        <p:spPr>
          <a:xfrm>
            <a:off x="5744845" y="537210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39" name="CaixaDeTexto 2"/>
          <p:cNvSpPr txBox="1"/>
          <p:nvPr/>
        </p:nvSpPr>
        <p:spPr>
          <a:xfrm>
            <a:off x="5360035" y="526224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40" name="CaixaDeTexto 2"/>
          <p:cNvSpPr txBox="1"/>
          <p:nvPr/>
        </p:nvSpPr>
        <p:spPr>
          <a:xfrm>
            <a:off x="4955540" y="526224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48" name="CaixaDeTexto 2"/>
          <p:cNvSpPr txBox="1"/>
          <p:nvPr/>
        </p:nvSpPr>
        <p:spPr>
          <a:xfrm>
            <a:off x="4854575" y="486346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49" name="CaixaDeTexto 2"/>
          <p:cNvSpPr txBox="1"/>
          <p:nvPr/>
        </p:nvSpPr>
        <p:spPr>
          <a:xfrm>
            <a:off x="5550535" y="500380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9" name="CaixaDeTexto 2"/>
          <p:cNvSpPr txBox="1"/>
          <p:nvPr/>
        </p:nvSpPr>
        <p:spPr>
          <a:xfrm>
            <a:off x="5550535" y="460692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0" name="CaixaDeTexto 2"/>
          <p:cNvSpPr txBox="1"/>
          <p:nvPr/>
        </p:nvSpPr>
        <p:spPr>
          <a:xfrm>
            <a:off x="5239385" y="486346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1" name="CaixaDeTexto 2"/>
          <p:cNvSpPr txBox="1"/>
          <p:nvPr/>
        </p:nvSpPr>
        <p:spPr>
          <a:xfrm>
            <a:off x="6136005" y="566102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2" name="CaixaDeTexto 2"/>
          <p:cNvSpPr txBox="1"/>
          <p:nvPr/>
        </p:nvSpPr>
        <p:spPr>
          <a:xfrm>
            <a:off x="6370955" y="497332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3" name="CaixaDeTexto 2"/>
          <p:cNvSpPr txBox="1"/>
          <p:nvPr/>
        </p:nvSpPr>
        <p:spPr>
          <a:xfrm>
            <a:off x="6525260" y="540258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4" name="CaixaDeTexto 2"/>
          <p:cNvSpPr txBox="1"/>
          <p:nvPr/>
        </p:nvSpPr>
        <p:spPr>
          <a:xfrm>
            <a:off x="5865495" y="478218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5" name="CaixaDeTexto 2"/>
          <p:cNvSpPr txBox="1"/>
          <p:nvPr/>
        </p:nvSpPr>
        <p:spPr>
          <a:xfrm>
            <a:off x="6076950" y="524319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6" name="CaixaDeTexto 2"/>
          <p:cNvSpPr txBox="1"/>
          <p:nvPr/>
        </p:nvSpPr>
        <p:spPr>
          <a:xfrm>
            <a:off x="6512560" y="459740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7" name="CaixaDeTexto 2"/>
          <p:cNvSpPr txBox="1"/>
          <p:nvPr/>
        </p:nvSpPr>
        <p:spPr>
          <a:xfrm>
            <a:off x="6136005" y="449326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8" name="CaixaDeTexto 2"/>
          <p:cNvSpPr txBox="1"/>
          <p:nvPr/>
        </p:nvSpPr>
        <p:spPr>
          <a:xfrm>
            <a:off x="5612765" y="560895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9" name="CaixaDeTexto 2"/>
          <p:cNvSpPr txBox="1"/>
          <p:nvPr/>
        </p:nvSpPr>
        <p:spPr>
          <a:xfrm>
            <a:off x="5031740" y="566102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80" name="Seta para a esquerda 79"/>
          <p:cNvSpPr/>
          <p:nvPr/>
        </p:nvSpPr>
        <p:spPr>
          <a:xfrm>
            <a:off x="6368415" y="1170940"/>
            <a:ext cx="1463040" cy="135890"/>
          </a:xfrm>
          <a:prstGeom prst="lef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Seta para a esquerda 80"/>
          <p:cNvSpPr/>
          <p:nvPr/>
        </p:nvSpPr>
        <p:spPr>
          <a:xfrm flipH="1">
            <a:off x="6719570" y="1797050"/>
            <a:ext cx="852805" cy="132080"/>
          </a:xfrm>
          <a:prstGeom prst="lef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2" name="Caixa de Texto 81"/>
          <p:cNvSpPr txBox="1"/>
          <p:nvPr/>
        </p:nvSpPr>
        <p:spPr>
          <a:xfrm>
            <a:off x="6798945" y="1394460"/>
            <a:ext cx="1363980" cy="460375"/>
          </a:xfrm>
          <a:prstGeom prst="rect">
            <a:avLst/>
          </a:prstGeom>
          <a:noFill/>
        </p:spPr>
        <p:txBody>
          <a:bodyPr wrap="square" rtlCol="0">
            <a:spAutoFit/>
          </a:bodyPr>
          <a:lstStyle/>
          <a:p>
            <a:r>
              <a:rPr lang="pt-BR" altLang="en-US" sz="2400"/>
              <a:t>I</a:t>
            </a:r>
            <a:r>
              <a:rPr lang="pt-BR" altLang="en-US" sz="2400" baseline="-25000"/>
              <a:t>arasto</a:t>
            </a:r>
            <a:endParaRPr lang="pt-BR" altLang="en-US" sz="2400" baseline="-25000"/>
          </a:p>
        </p:txBody>
      </p:sp>
      <p:cxnSp>
        <p:nvCxnSpPr>
          <p:cNvPr id="83" name="Conector de Seta Reta 82"/>
          <p:cNvCxnSpPr/>
          <p:nvPr/>
        </p:nvCxnSpPr>
        <p:spPr>
          <a:xfrm>
            <a:off x="4739005" y="1438910"/>
            <a:ext cx="1553210" cy="1587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4" name="CaixaDeTexto 6"/>
          <p:cNvSpPr txBox="1"/>
          <p:nvPr/>
        </p:nvSpPr>
        <p:spPr>
          <a:xfrm>
            <a:off x="5365750" y="977900"/>
            <a:ext cx="635000" cy="521970"/>
          </a:xfrm>
          <a:prstGeom prst="rect">
            <a:avLst/>
          </a:prstGeom>
          <a:noFill/>
        </p:spPr>
        <p:txBody>
          <a:bodyPr wrap="square" rtlCol="0">
            <a:spAutoFit/>
          </a:bodyPr>
          <a:lstStyle/>
          <a:p>
            <a:r>
              <a:rPr lang="pt-BR" sz="2800" b="1" dirty="0"/>
              <a:t>E</a:t>
            </a:r>
            <a:endParaRPr lang="pt-BR" sz="2800" b="1" dirty="0"/>
          </a:p>
        </p:txBody>
      </p:sp>
      <p:sp>
        <p:nvSpPr>
          <p:cNvPr id="85" name="Caixa de Texto 84"/>
          <p:cNvSpPr txBox="1"/>
          <p:nvPr/>
        </p:nvSpPr>
        <p:spPr>
          <a:xfrm>
            <a:off x="6810375" y="777875"/>
            <a:ext cx="773430" cy="460375"/>
          </a:xfrm>
          <a:prstGeom prst="rect">
            <a:avLst/>
          </a:prstGeom>
          <a:noFill/>
        </p:spPr>
        <p:txBody>
          <a:bodyPr wrap="square" rtlCol="0">
            <a:spAutoFit/>
          </a:bodyPr>
          <a:lstStyle/>
          <a:p>
            <a:r>
              <a:rPr lang="pt-BR" altLang="en-US" sz="2400"/>
              <a:t>I</a:t>
            </a:r>
            <a:r>
              <a:rPr lang="pt-BR" altLang="en-US" sz="2400" baseline="-25000"/>
              <a:t>dif</a:t>
            </a:r>
            <a:endParaRPr lang="pt-BR" altLang="en-US" sz="2400" baseline="-25000"/>
          </a:p>
        </p:txBody>
      </p:sp>
      <p:sp>
        <p:nvSpPr>
          <p:cNvPr id="90" name="CaixaDeTexto 2"/>
          <p:cNvSpPr txBox="1"/>
          <p:nvPr/>
        </p:nvSpPr>
        <p:spPr>
          <a:xfrm>
            <a:off x="5591175" y="3509010"/>
            <a:ext cx="777240" cy="46037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qV</a:t>
            </a:r>
            <a:r>
              <a:rPr lang="pt-BR" sz="2400" b="1" baseline="-25000" dirty="0" smtClean="0">
                <a:solidFill>
                  <a:schemeClr val="tx1"/>
                </a:solidFill>
                <a:latin typeface="Comic Sans MS" panose="030F0702030302020204" pitchFamily="66" charset="0"/>
              </a:rPr>
              <a:t>D</a:t>
            </a:r>
            <a:endParaRPr lang="pt-BR" sz="2400" b="1" baseline="-25000" dirty="0" smtClean="0">
              <a:solidFill>
                <a:schemeClr val="tx1"/>
              </a:solidFill>
              <a:latin typeface="Comic Sans MS" panose="030F0702030302020204" pitchFamily="66" charset="0"/>
            </a:endParaRPr>
          </a:p>
        </p:txBody>
      </p:sp>
      <p:sp>
        <p:nvSpPr>
          <p:cNvPr id="3" name="Forma livre 2"/>
          <p:cNvSpPr/>
          <p:nvPr/>
        </p:nvSpPr>
        <p:spPr>
          <a:xfrm>
            <a:off x="7000875" y="3657600"/>
            <a:ext cx="1733550" cy="219075"/>
          </a:xfrm>
          <a:custGeom>
            <a:avLst/>
            <a:gdLst>
              <a:gd name="connisteX0" fmla="*/ 0 w 1733550"/>
              <a:gd name="connsiteY0" fmla="*/ 0 h 219075"/>
              <a:gd name="connisteX1" fmla="*/ 276225 w 1733550"/>
              <a:gd name="connsiteY1" fmla="*/ 85725 h 219075"/>
              <a:gd name="connisteX2" fmla="*/ 771525 w 1733550"/>
              <a:gd name="connsiteY2" fmla="*/ 190500 h 219075"/>
              <a:gd name="connisteX3" fmla="*/ 1733550 w 1733550"/>
              <a:gd name="connsiteY3" fmla="*/ 219075 h 219075"/>
            </a:gdLst>
            <a:ahLst/>
            <a:cxnLst>
              <a:cxn ang="0">
                <a:pos x="connisteX0" y="connsiteY0"/>
              </a:cxn>
              <a:cxn ang="0">
                <a:pos x="connisteX1" y="connsiteY1"/>
              </a:cxn>
              <a:cxn ang="0">
                <a:pos x="connisteX2" y="connsiteY2"/>
              </a:cxn>
              <a:cxn ang="0">
                <a:pos x="connisteX3" y="connsiteY3"/>
              </a:cxn>
            </a:cxnLst>
            <a:rect l="l" t="t" r="r" b="b"/>
            <a:pathLst>
              <a:path w="1733550" h="219075">
                <a:moveTo>
                  <a:pt x="0" y="0"/>
                </a:moveTo>
                <a:cubicBezTo>
                  <a:pt x="45085" y="15240"/>
                  <a:pt x="121920" y="47625"/>
                  <a:pt x="276225" y="85725"/>
                </a:cubicBezTo>
                <a:cubicBezTo>
                  <a:pt x="430530" y="123825"/>
                  <a:pt x="480060" y="163830"/>
                  <a:pt x="771525" y="190500"/>
                </a:cubicBezTo>
                <a:cubicBezTo>
                  <a:pt x="1062990" y="217170"/>
                  <a:pt x="1551305" y="215265"/>
                  <a:pt x="1733550" y="219075"/>
                </a:cubicBezTo>
              </a:path>
            </a:pathLst>
          </a:custGeom>
          <a:noFill/>
          <a:ln>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b="1"/>
          </a:p>
        </p:txBody>
      </p:sp>
      <p:sp>
        <p:nvSpPr>
          <p:cNvPr id="45" name="Forma livre 44"/>
          <p:cNvSpPr/>
          <p:nvPr/>
        </p:nvSpPr>
        <p:spPr>
          <a:xfrm flipH="1" flipV="1">
            <a:off x="3266440" y="3648075"/>
            <a:ext cx="1733550" cy="219075"/>
          </a:xfrm>
          <a:custGeom>
            <a:avLst/>
            <a:gdLst>
              <a:gd name="connisteX0" fmla="*/ 0 w 1733550"/>
              <a:gd name="connsiteY0" fmla="*/ 0 h 219075"/>
              <a:gd name="connisteX1" fmla="*/ 276225 w 1733550"/>
              <a:gd name="connsiteY1" fmla="*/ 85725 h 219075"/>
              <a:gd name="connisteX2" fmla="*/ 771525 w 1733550"/>
              <a:gd name="connsiteY2" fmla="*/ 190500 h 219075"/>
              <a:gd name="connisteX3" fmla="*/ 1733550 w 1733550"/>
              <a:gd name="connsiteY3" fmla="*/ 219075 h 219075"/>
            </a:gdLst>
            <a:ahLst/>
            <a:cxnLst>
              <a:cxn ang="0">
                <a:pos x="connisteX0" y="connsiteY0"/>
              </a:cxn>
              <a:cxn ang="0">
                <a:pos x="connisteX1" y="connsiteY1"/>
              </a:cxn>
              <a:cxn ang="0">
                <a:pos x="connisteX2" y="connsiteY2"/>
              </a:cxn>
              <a:cxn ang="0">
                <a:pos x="connisteX3" y="connsiteY3"/>
              </a:cxn>
            </a:cxnLst>
            <a:rect l="l" t="t" r="r" b="b"/>
            <a:pathLst>
              <a:path w="1733550" h="219075">
                <a:moveTo>
                  <a:pt x="0" y="0"/>
                </a:moveTo>
                <a:cubicBezTo>
                  <a:pt x="45085" y="15240"/>
                  <a:pt x="121920" y="47625"/>
                  <a:pt x="276225" y="85725"/>
                </a:cubicBezTo>
                <a:cubicBezTo>
                  <a:pt x="430530" y="123825"/>
                  <a:pt x="480060" y="163830"/>
                  <a:pt x="771525" y="190500"/>
                </a:cubicBezTo>
                <a:cubicBezTo>
                  <a:pt x="1062990" y="217170"/>
                  <a:pt x="1551305" y="215265"/>
                  <a:pt x="1733550" y="219075"/>
                </a:cubicBezTo>
              </a:path>
            </a:pathLst>
          </a:custGeom>
          <a:noFill/>
          <a:ln>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Tree>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701040" y="365125"/>
            <a:ext cx="10790555" cy="583565"/>
          </a:xfrm>
          <a:prstGeom prst="rect">
            <a:avLst/>
          </a:prstGeom>
          <a:noFill/>
        </p:spPr>
        <p:txBody>
          <a:bodyPr wrap="square" rtlCol="0">
            <a:spAutoFit/>
          </a:bodyPr>
          <a:lstStyle/>
          <a:p>
            <a:pPr indent="0" algn="ctr" fontAlgn="auto">
              <a:spcAft>
                <a:spcPts val="600"/>
              </a:spcAft>
              <a:buFont typeface="Arial" panose="020B0604020202020204" pitchFamily="34" charset="0"/>
              <a:buNone/>
            </a:pP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rPr>
              <a:t>Distribuição de cargas e portadores na junção</a:t>
            </a:r>
            <a:r>
              <a:rPr lang="pt-BR" sz="2800" b="1" dirty="0" smtClean="0">
                <a:solidFill>
                  <a:schemeClr val="tx1"/>
                </a:solidFill>
                <a:latin typeface="Comic Sans MS" panose="030F0702030302020204" pitchFamily="66" charset="0"/>
              </a:rPr>
              <a:t> (V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&gt;0)</a:t>
            </a:r>
            <a:endParaRPr lang="pt-BR" sz="2800" b="1" dirty="0" smtClean="0">
              <a:solidFill>
                <a:schemeClr val="tx1"/>
              </a:solidFill>
              <a:latin typeface="Comic Sans MS" panose="030F0702030302020204" pitchFamily="66" charset="0"/>
              <a:sym typeface="+mn-ea"/>
            </a:endParaRPr>
          </a:p>
        </p:txBody>
      </p:sp>
      <p:sp>
        <p:nvSpPr>
          <p:cNvPr id="39" name="Retângulo 38"/>
          <p:cNvSpPr/>
          <p:nvPr/>
        </p:nvSpPr>
        <p:spPr>
          <a:xfrm>
            <a:off x="6049645" y="3883660"/>
            <a:ext cx="2343785" cy="1535430"/>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 name="Retângulo 4"/>
          <p:cNvSpPr/>
          <p:nvPr/>
        </p:nvSpPr>
        <p:spPr>
          <a:xfrm>
            <a:off x="3911600" y="2305685"/>
            <a:ext cx="2138045" cy="15779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4" name="Conector de Seta Reta 73"/>
          <p:cNvCxnSpPr/>
          <p:nvPr/>
        </p:nvCxnSpPr>
        <p:spPr>
          <a:xfrm>
            <a:off x="1729740" y="5768975"/>
            <a:ext cx="8356600" cy="1778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3" name="Caixa de Texto 82"/>
          <p:cNvSpPr txBox="1"/>
          <p:nvPr/>
        </p:nvSpPr>
        <p:spPr>
          <a:xfrm>
            <a:off x="4619625" y="2659380"/>
            <a:ext cx="761365" cy="522605"/>
          </a:xfrm>
          <a:prstGeom prst="rect">
            <a:avLst/>
          </a:prstGeom>
          <a:noFill/>
        </p:spPr>
        <p:txBody>
          <a:bodyPr wrap="square" rtlCol="0">
            <a:spAutoFit/>
          </a:bodyPr>
          <a:lstStyle/>
          <a:p>
            <a:pPr algn="ctr"/>
            <a:r>
              <a:rPr lang="pt-BR" altLang="en-US" sz="2800" b="1"/>
              <a:t>+</a:t>
            </a:r>
            <a:endParaRPr lang="pt-BR" altLang="en-US" sz="2800" b="1"/>
          </a:p>
        </p:txBody>
      </p:sp>
      <p:sp>
        <p:nvSpPr>
          <p:cNvPr id="85" name="Caixa de Texto 84"/>
          <p:cNvSpPr txBox="1"/>
          <p:nvPr/>
        </p:nvSpPr>
        <p:spPr>
          <a:xfrm>
            <a:off x="7150100" y="4062730"/>
            <a:ext cx="761365" cy="522605"/>
          </a:xfrm>
          <a:prstGeom prst="rect">
            <a:avLst/>
          </a:prstGeom>
          <a:noFill/>
        </p:spPr>
        <p:txBody>
          <a:bodyPr wrap="square" rtlCol="0">
            <a:spAutoFit/>
          </a:bodyPr>
          <a:lstStyle/>
          <a:p>
            <a:pPr algn="ctr"/>
            <a:r>
              <a:rPr lang="pt-BR" altLang="en-US" sz="2800" b="1"/>
              <a:t>-</a:t>
            </a:r>
            <a:endParaRPr lang="pt-BR" altLang="en-US" sz="2800" b="1"/>
          </a:p>
        </p:txBody>
      </p:sp>
      <p:cxnSp>
        <p:nvCxnSpPr>
          <p:cNvPr id="86" name="Conector de Seta Reta 85"/>
          <p:cNvCxnSpPr/>
          <p:nvPr/>
        </p:nvCxnSpPr>
        <p:spPr>
          <a:xfrm>
            <a:off x="3909695" y="4180205"/>
            <a:ext cx="212407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7" name="Conector de Seta Reta 86"/>
          <p:cNvCxnSpPr/>
          <p:nvPr/>
        </p:nvCxnSpPr>
        <p:spPr>
          <a:xfrm>
            <a:off x="6040755" y="3480435"/>
            <a:ext cx="236728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8" name="CaixaDeTexto 6"/>
          <p:cNvSpPr txBox="1"/>
          <p:nvPr/>
        </p:nvSpPr>
        <p:spPr>
          <a:xfrm>
            <a:off x="7364730" y="3450590"/>
            <a:ext cx="820420" cy="398780"/>
          </a:xfrm>
          <a:prstGeom prst="rect">
            <a:avLst/>
          </a:prstGeom>
          <a:noFill/>
        </p:spPr>
        <p:txBody>
          <a:bodyPr wrap="square" rtlCol="0">
            <a:spAutoFit/>
          </a:bodyPr>
          <a:lstStyle/>
          <a:p>
            <a:r>
              <a:rPr lang="pt-BR" sz="2000" b="1" dirty="0"/>
              <a:t>xp</a:t>
            </a:r>
            <a:endParaRPr lang="pt-BR" sz="2000" b="1" dirty="0"/>
          </a:p>
        </p:txBody>
      </p:sp>
      <p:sp>
        <p:nvSpPr>
          <p:cNvPr id="89" name="CaixaDeTexto 6"/>
          <p:cNvSpPr txBox="1"/>
          <p:nvPr/>
        </p:nvSpPr>
        <p:spPr>
          <a:xfrm>
            <a:off x="4559935" y="3854450"/>
            <a:ext cx="1054100" cy="398780"/>
          </a:xfrm>
          <a:prstGeom prst="rect">
            <a:avLst/>
          </a:prstGeom>
          <a:noFill/>
        </p:spPr>
        <p:txBody>
          <a:bodyPr wrap="square" rtlCol="0">
            <a:spAutoFit/>
          </a:bodyPr>
          <a:lstStyle/>
          <a:p>
            <a:r>
              <a:rPr lang="pt-BR" sz="2000" b="1" dirty="0"/>
              <a:t>xn</a:t>
            </a:r>
            <a:endParaRPr lang="pt-BR" sz="2000" b="1" dirty="0"/>
          </a:p>
        </p:txBody>
      </p:sp>
      <p:cxnSp>
        <p:nvCxnSpPr>
          <p:cNvPr id="90" name="Conector de Seta Reta 89"/>
          <p:cNvCxnSpPr/>
          <p:nvPr/>
        </p:nvCxnSpPr>
        <p:spPr>
          <a:xfrm>
            <a:off x="3952240" y="5619115"/>
            <a:ext cx="440245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5380990" y="5154295"/>
            <a:ext cx="599440" cy="398780"/>
          </a:xfrm>
          <a:prstGeom prst="rect">
            <a:avLst/>
          </a:prstGeom>
          <a:noFill/>
        </p:spPr>
        <p:txBody>
          <a:bodyPr wrap="square" rtlCol="0">
            <a:spAutoFit/>
          </a:bodyPr>
          <a:lstStyle/>
          <a:p>
            <a:r>
              <a:rPr lang="pt-BR" sz="2000" b="1" dirty="0"/>
              <a:t>xd</a:t>
            </a:r>
            <a:endParaRPr lang="pt-BR" sz="2000" b="1" dirty="0"/>
          </a:p>
        </p:txBody>
      </p:sp>
      <p:sp>
        <p:nvSpPr>
          <p:cNvPr id="6" name="Caixa de Texto 5"/>
          <p:cNvSpPr txBox="1"/>
          <p:nvPr/>
        </p:nvSpPr>
        <p:spPr>
          <a:xfrm>
            <a:off x="3798515" y="229922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7" name="Caixa de Texto 6"/>
          <p:cNvSpPr txBox="1"/>
          <p:nvPr/>
        </p:nvSpPr>
        <p:spPr>
          <a:xfrm>
            <a:off x="4889445" y="305297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8" name="Caixa de Texto 7"/>
          <p:cNvSpPr txBox="1"/>
          <p:nvPr/>
        </p:nvSpPr>
        <p:spPr>
          <a:xfrm>
            <a:off x="5061530" y="222937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9" name="Caixa de Texto 8"/>
          <p:cNvSpPr txBox="1"/>
          <p:nvPr/>
        </p:nvSpPr>
        <p:spPr>
          <a:xfrm>
            <a:off x="3798515" y="305297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0" name="Caixa de Texto 9"/>
          <p:cNvSpPr txBox="1"/>
          <p:nvPr/>
        </p:nvSpPr>
        <p:spPr>
          <a:xfrm>
            <a:off x="6276025" y="390481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1" name="Caixa de Texto 10"/>
          <p:cNvSpPr txBox="1"/>
          <p:nvPr/>
        </p:nvSpPr>
        <p:spPr>
          <a:xfrm>
            <a:off x="6603685" y="433090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2" name="Caixa de Texto 11"/>
          <p:cNvSpPr txBox="1"/>
          <p:nvPr/>
        </p:nvSpPr>
        <p:spPr>
          <a:xfrm>
            <a:off x="7037390" y="465030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3" name="Caixa de Texto 12"/>
          <p:cNvSpPr txBox="1"/>
          <p:nvPr/>
        </p:nvSpPr>
        <p:spPr>
          <a:xfrm>
            <a:off x="7798120" y="442742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4" name="Caixa de Texto 13"/>
          <p:cNvSpPr txBox="1"/>
          <p:nvPr/>
        </p:nvSpPr>
        <p:spPr>
          <a:xfrm>
            <a:off x="7798755" y="399879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5" name="Caixa de Texto 14"/>
          <p:cNvSpPr txBox="1"/>
          <p:nvPr/>
        </p:nvSpPr>
        <p:spPr>
          <a:xfrm>
            <a:off x="6277295" y="4665546"/>
            <a:ext cx="761308" cy="522390"/>
          </a:xfrm>
          <a:prstGeom prst="rect">
            <a:avLst/>
          </a:prstGeom>
          <a:noFill/>
        </p:spPr>
        <p:txBody>
          <a:bodyPr wrap="square" rtlCol="0">
            <a:spAutoFit/>
          </a:bodyPr>
          <a:lstStyle/>
          <a:p>
            <a:pPr algn="ctr"/>
            <a:r>
              <a:rPr lang="pt-BR" altLang="en-US" sz="2800" b="1"/>
              <a:t>-</a:t>
            </a:r>
            <a:endParaRPr lang="pt-BR" altLang="en-US" sz="2800" b="1"/>
          </a:p>
        </p:txBody>
      </p:sp>
      <p:cxnSp>
        <p:nvCxnSpPr>
          <p:cNvPr id="46" name="Conector Reto 45"/>
          <p:cNvCxnSpPr/>
          <p:nvPr/>
        </p:nvCxnSpPr>
        <p:spPr>
          <a:xfrm>
            <a:off x="3911600" y="142240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8393430" y="138112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4" name="CaixaDeTexto 6"/>
          <p:cNvSpPr txBox="1"/>
          <p:nvPr/>
        </p:nvSpPr>
        <p:spPr>
          <a:xfrm>
            <a:off x="1729740" y="1422400"/>
            <a:ext cx="1148080" cy="521970"/>
          </a:xfrm>
          <a:prstGeom prst="rect">
            <a:avLst/>
          </a:prstGeom>
          <a:noFill/>
        </p:spPr>
        <p:txBody>
          <a:bodyPr wrap="square" rtlCol="0">
            <a:spAutoFit/>
          </a:bodyPr>
          <a:lstStyle/>
          <a:p>
            <a:r>
              <a:rPr lang="pt-BR" sz="2800" b="1" dirty="0"/>
              <a:t>N (N</a:t>
            </a:r>
            <a:r>
              <a:rPr lang="pt-BR" sz="2800" b="1" baseline="-25000" dirty="0"/>
              <a:t>D</a:t>
            </a:r>
            <a:r>
              <a:rPr lang="pt-BR" sz="2800" b="1" dirty="0"/>
              <a:t>)</a:t>
            </a:r>
            <a:endParaRPr lang="pt-BR" sz="2800" b="1" dirty="0"/>
          </a:p>
        </p:txBody>
      </p:sp>
      <p:sp>
        <p:nvSpPr>
          <p:cNvPr id="25" name="CaixaDeTexto 6"/>
          <p:cNvSpPr txBox="1"/>
          <p:nvPr/>
        </p:nvSpPr>
        <p:spPr>
          <a:xfrm>
            <a:off x="9408160" y="1503680"/>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27" name="Seta para a esquerda 26"/>
          <p:cNvSpPr/>
          <p:nvPr/>
        </p:nvSpPr>
        <p:spPr>
          <a:xfrm>
            <a:off x="6336030" y="1615440"/>
            <a:ext cx="1463040" cy="135890"/>
          </a:xfrm>
          <a:prstGeom prst="lef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Caixa de Texto 28"/>
          <p:cNvSpPr txBox="1"/>
          <p:nvPr/>
        </p:nvSpPr>
        <p:spPr>
          <a:xfrm>
            <a:off x="6915785" y="1227455"/>
            <a:ext cx="995680" cy="460375"/>
          </a:xfrm>
          <a:prstGeom prst="rect">
            <a:avLst/>
          </a:prstGeom>
          <a:noFill/>
        </p:spPr>
        <p:txBody>
          <a:bodyPr wrap="square" rtlCol="0">
            <a:spAutoFit/>
          </a:bodyPr>
          <a:lstStyle/>
          <a:p>
            <a:r>
              <a:rPr lang="pt-BR" altLang="en-US" sz="2400"/>
              <a:t>I</a:t>
            </a:r>
            <a:r>
              <a:rPr lang="pt-BR" altLang="en-US" sz="2400" baseline="-25000"/>
              <a:t>dif</a:t>
            </a:r>
            <a:endParaRPr lang="pt-BR" altLang="en-US" sz="2400" baseline="-25000"/>
          </a:p>
        </p:txBody>
      </p:sp>
      <p:sp>
        <p:nvSpPr>
          <p:cNvPr id="30" name="Caixa de Texto 29"/>
          <p:cNvSpPr txBox="1"/>
          <p:nvPr/>
        </p:nvSpPr>
        <p:spPr>
          <a:xfrm>
            <a:off x="6604000" y="1838960"/>
            <a:ext cx="1363980" cy="460375"/>
          </a:xfrm>
          <a:prstGeom prst="rect">
            <a:avLst/>
          </a:prstGeom>
          <a:noFill/>
        </p:spPr>
        <p:txBody>
          <a:bodyPr wrap="square" rtlCol="0">
            <a:spAutoFit/>
          </a:bodyPr>
          <a:lstStyle/>
          <a:p>
            <a:r>
              <a:rPr lang="pt-BR" altLang="en-US" sz="2400"/>
              <a:t>I</a:t>
            </a:r>
            <a:r>
              <a:rPr lang="pt-BR" altLang="en-US" sz="2400" baseline="-25000"/>
              <a:t>arasto</a:t>
            </a:r>
            <a:endParaRPr lang="pt-BR" altLang="en-US" sz="2400" baseline="-25000"/>
          </a:p>
        </p:txBody>
      </p:sp>
      <p:cxnSp>
        <p:nvCxnSpPr>
          <p:cNvPr id="31" name="Conector de Seta Reta 30"/>
          <p:cNvCxnSpPr/>
          <p:nvPr/>
        </p:nvCxnSpPr>
        <p:spPr>
          <a:xfrm flipV="1">
            <a:off x="4817745" y="1959610"/>
            <a:ext cx="1539875" cy="317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 name="CaixaDeTexto 6"/>
          <p:cNvSpPr txBox="1"/>
          <p:nvPr/>
        </p:nvSpPr>
        <p:spPr>
          <a:xfrm>
            <a:off x="5015865" y="1422400"/>
            <a:ext cx="635000" cy="521970"/>
          </a:xfrm>
          <a:prstGeom prst="rect">
            <a:avLst/>
          </a:prstGeom>
          <a:noFill/>
        </p:spPr>
        <p:txBody>
          <a:bodyPr wrap="square" rtlCol="0">
            <a:spAutoFit/>
          </a:bodyPr>
          <a:lstStyle/>
          <a:p>
            <a:r>
              <a:rPr lang="pt-BR" sz="2800" b="1" dirty="0"/>
              <a:t>E</a:t>
            </a:r>
            <a:endParaRPr lang="pt-BR" sz="2800" b="1" dirty="0"/>
          </a:p>
        </p:txBody>
      </p:sp>
      <p:sp>
        <p:nvSpPr>
          <p:cNvPr id="81" name="Seta para a esquerda 80"/>
          <p:cNvSpPr/>
          <p:nvPr/>
        </p:nvSpPr>
        <p:spPr>
          <a:xfrm flipH="1">
            <a:off x="6671310" y="2305685"/>
            <a:ext cx="754380" cy="132080"/>
          </a:xfrm>
          <a:prstGeom prst="lef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 name="Forma livre 15"/>
          <p:cNvSpPr/>
          <p:nvPr/>
        </p:nvSpPr>
        <p:spPr>
          <a:xfrm>
            <a:off x="2292985" y="2209165"/>
            <a:ext cx="6098540" cy="2428875"/>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6" name="Forma livre 25"/>
          <p:cNvSpPr/>
          <p:nvPr/>
        </p:nvSpPr>
        <p:spPr>
          <a:xfrm>
            <a:off x="8364220" y="4650105"/>
            <a:ext cx="2468880" cy="504825"/>
          </a:xfrm>
          <a:custGeom>
            <a:avLst/>
            <a:gdLst>
              <a:gd name="connisteX0" fmla="*/ 0 w 2693035"/>
              <a:gd name="connsiteY0" fmla="*/ 0 h 443865"/>
              <a:gd name="connisteX1" fmla="*/ 246380 w 2693035"/>
              <a:gd name="connsiteY1" fmla="*/ 147955 h 443865"/>
              <a:gd name="connisteX2" fmla="*/ 623570 w 2693035"/>
              <a:gd name="connsiteY2" fmla="*/ 295910 h 443865"/>
              <a:gd name="connisteX3" fmla="*/ 1067435 w 2693035"/>
              <a:gd name="connsiteY3" fmla="*/ 345440 h 443865"/>
              <a:gd name="connisteX4" fmla="*/ 1838960 w 2693035"/>
              <a:gd name="connsiteY4" fmla="*/ 394335 h 443865"/>
              <a:gd name="connisteX5" fmla="*/ 2693035 w 2693035"/>
              <a:gd name="connsiteY5" fmla="*/ 443865 h 44386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693035" h="443865">
                <a:moveTo>
                  <a:pt x="0" y="0"/>
                </a:moveTo>
                <a:cubicBezTo>
                  <a:pt x="41910" y="26670"/>
                  <a:pt x="121920" y="88900"/>
                  <a:pt x="246380" y="147955"/>
                </a:cubicBezTo>
                <a:cubicBezTo>
                  <a:pt x="370840" y="207010"/>
                  <a:pt x="459105" y="256540"/>
                  <a:pt x="623570" y="295910"/>
                </a:cubicBezTo>
                <a:cubicBezTo>
                  <a:pt x="788035" y="335280"/>
                  <a:pt x="824230" y="325755"/>
                  <a:pt x="1067435" y="345440"/>
                </a:cubicBezTo>
                <a:cubicBezTo>
                  <a:pt x="1310640" y="365125"/>
                  <a:pt x="1513840" y="374650"/>
                  <a:pt x="1838960" y="394335"/>
                </a:cubicBezTo>
                <a:cubicBezTo>
                  <a:pt x="2164080" y="414020"/>
                  <a:pt x="2537460" y="434975"/>
                  <a:pt x="2693035" y="443865"/>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4" name="Forma livre 33"/>
          <p:cNvSpPr/>
          <p:nvPr/>
        </p:nvSpPr>
        <p:spPr>
          <a:xfrm>
            <a:off x="3897013" y="2978474"/>
            <a:ext cx="6855460" cy="1907864"/>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Forma livre 34"/>
          <p:cNvSpPr/>
          <p:nvPr/>
        </p:nvSpPr>
        <p:spPr>
          <a:xfrm>
            <a:off x="1739265" y="4881301"/>
            <a:ext cx="2172970" cy="363220"/>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6" name="Conector Reto 35"/>
          <p:cNvCxnSpPr/>
          <p:nvPr/>
        </p:nvCxnSpPr>
        <p:spPr>
          <a:xfrm>
            <a:off x="1597678" y="5255951"/>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a:off x="8404542" y="5185036"/>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8415578" y="4913094"/>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8568728" y="4999355"/>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V="1">
            <a:off x="8828843" y="5005762"/>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a:off x="3727768" y="4923460"/>
            <a:ext cx="246380" cy="278765"/>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3615373" y="5023384"/>
            <a:ext cx="215265"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3458658" y="5096098"/>
            <a:ext cx="131445" cy="246380"/>
          </a:xfrm>
          <a:prstGeom prst="line">
            <a:avLst/>
          </a:prstGeom>
        </p:spPr>
        <p:style>
          <a:lnRef idx="1">
            <a:schemeClr val="accent1"/>
          </a:lnRef>
          <a:fillRef idx="0">
            <a:schemeClr val="accent1"/>
          </a:fillRef>
          <a:effectRef idx="0">
            <a:schemeClr val="accent1"/>
          </a:effectRef>
          <a:fontRef idx="minor">
            <a:schemeClr val="tx1"/>
          </a:fontRef>
        </p:style>
      </p:cxnSp>
      <p:sp>
        <p:nvSpPr>
          <p:cNvPr id="45" name="Caixa de Texto 44"/>
          <p:cNvSpPr txBox="1"/>
          <p:nvPr/>
        </p:nvSpPr>
        <p:spPr>
          <a:xfrm>
            <a:off x="9123045" y="3386455"/>
            <a:ext cx="2637155" cy="1198880"/>
          </a:xfrm>
          <a:prstGeom prst="rect">
            <a:avLst/>
          </a:prstGeom>
          <a:noFill/>
        </p:spPr>
        <p:txBody>
          <a:bodyPr wrap="square" rtlCol="0">
            <a:spAutoFit/>
          </a:bodyPr>
          <a:lstStyle/>
          <a:p>
            <a:r>
              <a:rPr lang="pt-BR" altLang="en-US"/>
              <a:t>campo eletrico não consegue repelir os elétrons que entram na região P</a:t>
            </a:r>
            <a:endParaRPr lang="pt-BR" altLang="en-US"/>
          </a:p>
        </p:txBody>
      </p:sp>
      <p:sp>
        <p:nvSpPr>
          <p:cNvPr id="47" name="Caixa de Texto 46"/>
          <p:cNvSpPr txBox="1"/>
          <p:nvPr/>
        </p:nvSpPr>
        <p:spPr>
          <a:xfrm>
            <a:off x="567690" y="3131820"/>
            <a:ext cx="2637155" cy="1198880"/>
          </a:xfrm>
          <a:prstGeom prst="rect">
            <a:avLst/>
          </a:prstGeom>
          <a:noFill/>
        </p:spPr>
        <p:txBody>
          <a:bodyPr wrap="square" rtlCol="0">
            <a:spAutoFit/>
          </a:bodyPr>
          <a:lstStyle/>
          <a:p>
            <a:r>
              <a:rPr lang="pt-BR" altLang="en-US"/>
              <a:t>campo eletrico não consegue repelir as lacunas que entram na região N</a:t>
            </a:r>
            <a:endParaRPr lang="pt-BR" altLang="en-US"/>
          </a:p>
        </p:txBody>
      </p:sp>
      <p:sp>
        <p:nvSpPr>
          <p:cNvPr id="48" name="Forma livre 47"/>
          <p:cNvSpPr/>
          <p:nvPr/>
        </p:nvSpPr>
        <p:spPr>
          <a:xfrm>
            <a:off x="8755380" y="4573270"/>
            <a:ext cx="574675" cy="526415"/>
          </a:xfrm>
          <a:custGeom>
            <a:avLst/>
            <a:gdLst>
              <a:gd name="connisteX0" fmla="*/ 0 w 574675"/>
              <a:gd name="connsiteY0" fmla="*/ 509270 h 526212"/>
              <a:gd name="connisteX1" fmla="*/ 377825 w 574675"/>
              <a:gd name="connsiteY1" fmla="*/ 492760 h 526212"/>
              <a:gd name="connisteX2" fmla="*/ 328930 w 574675"/>
              <a:gd name="connsiteY2" fmla="*/ 197485 h 526212"/>
              <a:gd name="connisteX3" fmla="*/ 574675 w 574675"/>
              <a:gd name="connsiteY3" fmla="*/ 0 h 526212"/>
            </a:gdLst>
            <a:ahLst/>
            <a:cxnLst>
              <a:cxn ang="0">
                <a:pos x="connisteX0" y="connsiteY0"/>
              </a:cxn>
              <a:cxn ang="0">
                <a:pos x="connisteX1" y="connsiteY1"/>
              </a:cxn>
              <a:cxn ang="0">
                <a:pos x="connisteX2" y="connsiteY2"/>
              </a:cxn>
              <a:cxn ang="0">
                <a:pos x="connisteX3" y="connsiteY3"/>
              </a:cxn>
            </a:cxnLst>
            <a:rect l="l" t="t" r="r" b="b"/>
            <a:pathLst>
              <a:path w="574675" h="526213">
                <a:moveTo>
                  <a:pt x="0" y="509270"/>
                </a:moveTo>
                <a:cubicBezTo>
                  <a:pt x="76835" y="511810"/>
                  <a:pt x="311785" y="554990"/>
                  <a:pt x="377825" y="492760"/>
                </a:cubicBezTo>
                <a:cubicBezTo>
                  <a:pt x="443865" y="430530"/>
                  <a:pt x="289560" y="295910"/>
                  <a:pt x="328930" y="197485"/>
                </a:cubicBezTo>
                <a:cubicBezTo>
                  <a:pt x="368300" y="99060"/>
                  <a:pt x="524510" y="33655"/>
                  <a:pt x="574675"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2632710" y="4062730"/>
            <a:ext cx="1198245" cy="739140"/>
          </a:xfrm>
          <a:custGeom>
            <a:avLst/>
            <a:gdLst>
              <a:gd name="connisteX0" fmla="*/ 1198245 w 1198245"/>
              <a:gd name="connsiteY0" fmla="*/ 739140 h 739140"/>
              <a:gd name="connisteX1" fmla="*/ 607060 w 1198245"/>
              <a:gd name="connsiteY1" fmla="*/ 427355 h 739140"/>
              <a:gd name="connisteX2" fmla="*/ 771525 w 1198245"/>
              <a:gd name="connsiteY2" fmla="*/ 147955 h 739140"/>
              <a:gd name="connisteX3" fmla="*/ 0 w 1198245"/>
              <a:gd name="connsiteY3" fmla="*/ 0 h 739140"/>
            </a:gdLst>
            <a:ahLst/>
            <a:cxnLst>
              <a:cxn ang="0">
                <a:pos x="connisteX0" y="connsiteY0"/>
              </a:cxn>
              <a:cxn ang="0">
                <a:pos x="connisteX1" y="connsiteY1"/>
              </a:cxn>
              <a:cxn ang="0">
                <a:pos x="connisteX2" y="connsiteY2"/>
              </a:cxn>
              <a:cxn ang="0">
                <a:pos x="connisteX3" y="connsiteY3"/>
              </a:cxn>
            </a:cxnLst>
            <a:rect l="l" t="t" r="r" b="b"/>
            <a:pathLst>
              <a:path w="1198245" h="739140">
                <a:moveTo>
                  <a:pt x="1198245" y="739140"/>
                </a:moveTo>
                <a:cubicBezTo>
                  <a:pt x="1076960" y="682625"/>
                  <a:pt x="692150" y="545465"/>
                  <a:pt x="607060" y="427355"/>
                </a:cubicBezTo>
                <a:cubicBezTo>
                  <a:pt x="521970" y="309245"/>
                  <a:pt x="892810" y="233680"/>
                  <a:pt x="771525" y="147955"/>
                </a:cubicBezTo>
                <a:cubicBezTo>
                  <a:pt x="650240" y="62230"/>
                  <a:pt x="157480" y="24130"/>
                  <a:pt x="0"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7" name="Conector Reto 56"/>
          <p:cNvCxnSpPr/>
          <p:nvPr/>
        </p:nvCxnSpPr>
        <p:spPr>
          <a:xfrm flipH="1" flipV="1">
            <a:off x="1384935" y="2224817"/>
            <a:ext cx="2063750" cy="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58" name="CaixaDeTexto 6"/>
          <p:cNvSpPr txBox="1"/>
          <p:nvPr/>
        </p:nvSpPr>
        <p:spPr>
          <a:xfrm>
            <a:off x="847145" y="2305741"/>
            <a:ext cx="1359535" cy="521970"/>
          </a:xfrm>
          <a:prstGeom prst="rect">
            <a:avLst/>
          </a:prstGeom>
          <a:noFill/>
        </p:spPr>
        <p:txBody>
          <a:bodyPr wrap="square" rtlCol="0">
            <a:spAutoFit/>
          </a:bodyPr>
          <a:lstStyle/>
          <a:p>
            <a:r>
              <a:rPr lang="pt-BR" sz="2800" b="1" dirty="0"/>
              <a:t>n</a:t>
            </a:r>
            <a:r>
              <a:rPr lang="pt-BR" sz="2800" b="1" baseline="-25000" dirty="0"/>
              <a:t>n0</a:t>
            </a:r>
            <a:r>
              <a:rPr lang="pt-BR" sz="2800" b="1" dirty="0"/>
              <a:t>=N</a:t>
            </a:r>
            <a:r>
              <a:rPr lang="pt-BR" sz="2800" b="1" baseline="-25000" dirty="0"/>
              <a:t>D</a:t>
            </a:r>
            <a:endParaRPr lang="pt-BR" sz="2800" b="1" baseline="-25000" dirty="0"/>
          </a:p>
        </p:txBody>
      </p:sp>
      <p:sp>
        <p:nvSpPr>
          <p:cNvPr id="59" name="CaixaDeTexto 6"/>
          <p:cNvSpPr txBox="1"/>
          <p:nvPr/>
        </p:nvSpPr>
        <p:spPr>
          <a:xfrm>
            <a:off x="567690" y="4638675"/>
            <a:ext cx="1918335" cy="521970"/>
          </a:xfrm>
          <a:prstGeom prst="rect">
            <a:avLst/>
          </a:prstGeom>
          <a:noFill/>
        </p:spPr>
        <p:txBody>
          <a:bodyPr wrap="square" rtlCol="0">
            <a:spAutoFit/>
          </a:bodyPr>
          <a:lstStyle/>
          <a:p>
            <a:r>
              <a:rPr lang="pt-BR" sz="2800" b="1" dirty="0"/>
              <a:t>p</a:t>
            </a:r>
            <a:r>
              <a:rPr lang="pt-BR" sz="2800" b="1" baseline="-25000" dirty="0"/>
              <a:t>n0</a:t>
            </a:r>
            <a:r>
              <a:rPr lang="pt-BR" sz="2800" b="1" dirty="0">
                <a:sym typeface="+mn-ea"/>
              </a:rPr>
              <a:t>=n</a:t>
            </a:r>
            <a:r>
              <a:rPr lang="pt-BR" sz="2800" b="1" baseline="-25000" dirty="0">
                <a:sym typeface="+mn-ea"/>
              </a:rPr>
              <a:t>i</a:t>
            </a:r>
            <a:r>
              <a:rPr lang="pt-BR" sz="2800" b="1" baseline="30000" dirty="0">
                <a:sym typeface="+mn-ea"/>
              </a:rPr>
              <a:t>2</a:t>
            </a:r>
            <a:r>
              <a:rPr lang="pt-BR" sz="2800" b="1" dirty="0">
                <a:sym typeface="+mn-ea"/>
              </a:rPr>
              <a:t>/N</a:t>
            </a:r>
            <a:r>
              <a:rPr lang="pt-BR" sz="2800" b="1" baseline="-25000" dirty="0">
                <a:sym typeface="+mn-ea"/>
              </a:rPr>
              <a:t>D</a:t>
            </a:r>
            <a:endParaRPr lang="pt-BR" sz="2800" b="1" baseline="-25000" dirty="0">
              <a:sym typeface="+mn-ea"/>
            </a:endParaRPr>
          </a:p>
        </p:txBody>
      </p:sp>
      <p:sp>
        <p:nvSpPr>
          <p:cNvPr id="60" name="CaixaDeTexto 6"/>
          <p:cNvSpPr txBox="1"/>
          <p:nvPr/>
        </p:nvSpPr>
        <p:spPr>
          <a:xfrm>
            <a:off x="10170683" y="2405965"/>
            <a:ext cx="1264285"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sp>
        <p:nvSpPr>
          <p:cNvPr id="61" name="CaixaDeTexto 6"/>
          <p:cNvSpPr txBox="1"/>
          <p:nvPr/>
        </p:nvSpPr>
        <p:spPr>
          <a:xfrm>
            <a:off x="9999905" y="4572971"/>
            <a:ext cx="1760220" cy="521970"/>
          </a:xfrm>
          <a:prstGeom prst="rect">
            <a:avLst/>
          </a:prstGeom>
          <a:noFill/>
        </p:spPr>
        <p:txBody>
          <a:bodyPr wrap="square" rtlCol="0">
            <a:spAutoFit/>
          </a:bodyPr>
          <a:lstStyle/>
          <a:p>
            <a:r>
              <a:rPr lang="pt-BR" sz="2800" b="1" dirty="0"/>
              <a:t>n</a:t>
            </a:r>
            <a:r>
              <a:rPr lang="pt-BR" sz="2800" b="1" baseline="-25000" dirty="0"/>
              <a:t>p0</a:t>
            </a:r>
            <a:r>
              <a:rPr lang="pt-BR" sz="2800" b="1" dirty="0"/>
              <a:t>=n</a:t>
            </a:r>
            <a:r>
              <a:rPr lang="pt-BR" sz="2800" b="1" baseline="-25000" dirty="0"/>
              <a:t>i</a:t>
            </a:r>
            <a:r>
              <a:rPr lang="pt-BR" sz="2800" b="1" baseline="30000" dirty="0"/>
              <a:t>2</a:t>
            </a:r>
            <a:r>
              <a:rPr lang="pt-BR" sz="2800" b="1" dirty="0"/>
              <a:t>/</a:t>
            </a:r>
            <a:r>
              <a:rPr lang="pt-BR" sz="2800" b="1" dirty="0">
                <a:sym typeface="+mn-ea"/>
              </a:rPr>
              <a:t>N</a:t>
            </a:r>
            <a:r>
              <a:rPr lang="pt-BR" sz="2800" b="1" baseline="-25000" dirty="0">
                <a:sym typeface="+mn-ea"/>
              </a:rPr>
              <a:t>A</a:t>
            </a:r>
            <a:endParaRPr lang="pt-BR" sz="2800" b="1" dirty="0"/>
          </a:p>
        </p:txBody>
      </p:sp>
    </p:spTree>
  </p:cSld>
  <p:clrMapOvr>
    <a:masterClrMapping/>
  </p:clrMapOvr>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559165" y="6356350"/>
            <a:ext cx="2743200" cy="365125"/>
          </a:xfrm>
        </p:spPr>
        <p:txBody>
          <a:bodyPr/>
          <a:lstStyle/>
          <a:p>
            <a:fld id="{74F297BB-B745-4CAB-BE1D-CE4C89382949}" type="slidenum">
              <a:rPr lang="pt-BR" smtClean="0"/>
            </a:fld>
            <a:endParaRPr lang="pt-BR"/>
          </a:p>
        </p:txBody>
      </p:sp>
      <p:sp>
        <p:nvSpPr>
          <p:cNvPr id="37" name="Retângulo 36"/>
          <p:cNvSpPr/>
          <p:nvPr/>
        </p:nvSpPr>
        <p:spPr>
          <a:xfrm>
            <a:off x="7315200" y="200088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Retângulo 7"/>
          <p:cNvSpPr/>
          <p:nvPr/>
        </p:nvSpPr>
        <p:spPr>
          <a:xfrm>
            <a:off x="1396365" y="311531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CaixaDeTexto 2"/>
          <p:cNvSpPr txBox="1"/>
          <p:nvPr/>
        </p:nvSpPr>
        <p:spPr>
          <a:xfrm>
            <a:off x="2397125" y="452755"/>
            <a:ext cx="7113905" cy="645160"/>
          </a:xfrm>
          <a:prstGeom prst="rect">
            <a:avLst/>
          </a:prstGeom>
          <a:noFill/>
        </p:spPr>
        <p:txBody>
          <a:bodyPr wrap="square" rtlCol="0">
            <a:spAutoFit/>
          </a:bodyPr>
          <a:lstStyle/>
          <a:p>
            <a:pPr algn="ctr"/>
            <a:r>
              <a:rPr lang="pt-BR" sz="3600" b="1" dirty="0" smtClean="0">
                <a:solidFill>
                  <a:srgbClr val="C00000"/>
                </a:solidFill>
                <a:latin typeface="Comic Sans MS" panose="030F0702030302020204" pitchFamily="66" charset="0"/>
              </a:rPr>
              <a:t>Junção P/N (fora do equilíbrio)</a:t>
            </a:r>
            <a:endParaRPr lang="pt-BR" sz="3600" b="1" dirty="0" smtClean="0">
              <a:solidFill>
                <a:srgbClr val="C00000"/>
              </a:solidFill>
              <a:latin typeface="Comic Sans MS" panose="030F0702030302020204" pitchFamily="66" charset="0"/>
            </a:endParaRPr>
          </a:p>
        </p:txBody>
      </p:sp>
      <p:cxnSp>
        <p:nvCxnSpPr>
          <p:cNvPr id="5" name="Conector Reto 4"/>
          <p:cNvCxnSpPr/>
          <p:nvPr/>
        </p:nvCxnSpPr>
        <p:spPr>
          <a:xfrm flipV="1">
            <a:off x="1396365" y="386334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1365885" y="560641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396365" y="473011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996315" y="3522891"/>
            <a:ext cx="400050"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1320165" y="5196780"/>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1396365" y="4325561"/>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3015615" y="3923060"/>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3015615" y="4849953"/>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1320165" y="432556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396365" y="3931980"/>
            <a:ext cx="609601" cy="400110"/>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4139565" y="434479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4139566" y="4298257"/>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12" name="Retângulo 11"/>
          <p:cNvSpPr/>
          <p:nvPr/>
        </p:nvSpPr>
        <p:spPr>
          <a:xfrm>
            <a:off x="1377315" y="560641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1937385" y="3221990"/>
            <a:ext cx="2308860" cy="368300"/>
          </a:xfrm>
          <a:prstGeom prst="rect">
            <a:avLst/>
          </a:prstGeom>
          <a:noFill/>
        </p:spPr>
        <p:txBody>
          <a:bodyPr wrap="square" rtlCol="0">
            <a:spAutoFit/>
          </a:bodyPr>
          <a:lstStyle/>
          <a:p>
            <a:r>
              <a:rPr lang="pt-BR" altLang="en-US"/>
              <a:t>camada de conduçaõ</a:t>
            </a:r>
            <a:endParaRPr lang="pt-BR" altLang="en-US"/>
          </a:p>
        </p:txBody>
      </p:sp>
      <p:sp>
        <p:nvSpPr>
          <p:cNvPr id="23" name="Caixa de Texto 22"/>
          <p:cNvSpPr txBox="1"/>
          <p:nvPr/>
        </p:nvSpPr>
        <p:spPr>
          <a:xfrm>
            <a:off x="1912620" y="5718175"/>
            <a:ext cx="2308860" cy="368300"/>
          </a:xfrm>
          <a:prstGeom prst="rect">
            <a:avLst/>
          </a:prstGeom>
          <a:noFill/>
        </p:spPr>
        <p:txBody>
          <a:bodyPr wrap="square" rtlCol="0">
            <a:spAutoFit/>
          </a:bodyPr>
          <a:lstStyle/>
          <a:p>
            <a:r>
              <a:rPr lang="pt-BR" altLang="en-US"/>
              <a:t>camada de valência</a:t>
            </a:r>
            <a:endParaRPr lang="pt-BR" altLang="en-US"/>
          </a:p>
        </p:txBody>
      </p:sp>
      <p:cxnSp>
        <p:nvCxnSpPr>
          <p:cNvPr id="21" name="Conector Reto 20"/>
          <p:cNvCxnSpPr/>
          <p:nvPr/>
        </p:nvCxnSpPr>
        <p:spPr>
          <a:xfrm flipV="1">
            <a:off x="7315200" y="275590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7273290" y="449897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7349490" y="362267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0694670" y="2538641"/>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10526395" y="4126170"/>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10393045" y="3237171"/>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8968740" y="2815620"/>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9044940" y="2956511"/>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7349490" y="401822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10393136" y="3637479"/>
            <a:ext cx="609601"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9930765" y="363734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9414983" y="3597951"/>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8" name="Retângulo 37"/>
          <p:cNvSpPr/>
          <p:nvPr/>
        </p:nvSpPr>
        <p:spPr>
          <a:xfrm>
            <a:off x="7273290" y="449897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9" name="CaixaDeTexto 2"/>
          <p:cNvSpPr txBox="1"/>
          <p:nvPr/>
        </p:nvSpPr>
        <p:spPr>
          <a:xfrm>
            <a:off x="1470201" y="1260792"/>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40" name="CaixaDeTexto 2"/>
          <p:cNvSpPr txBox="1"/>
          <p:nvPr/>
        </p:nvSpPr>
        <p:spPr>
          <a:xfrm>
            <a:off x="8639711" y="1244600"/>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P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35" name="Forma livre 34"/>
          <p:cNvSpPr/>
          <p:nvPr/>
        </p:nvSpPr>
        <p:spPr>
          <a:xfrm>
            <a:off x="1320166" y="1229995"/>
            <a:ext cx="9420224" cy="1236345"/>
          </a:xfrm>
          <a:custGeom>
            <a:avLst/>
            <a:gdLst>
              <a:gd name="connisteX0" fmla="*/ 0 w 7272655"/>
              <a:gd name="connsiteY0" fmla="*/ 1236126 h 1236126"/>
              <a:gd name="connisteX1" fmla="*/ 467995 w 7272655"/>
              <a:gd name="connsiteY1" fmla="*/ 904021 h 1236126"/>
              <a:gd name="connisteX2" fmla="*/ 1539240 w 7272655"/>
              <a:gd name="connsiteY2" fmla="*/ 436026 h 1236126"/>
              <a:gd name="connisteX3" fmla="*/ 2957195 w 7272655"/>
              <a:gd name="connsiteY3" fmla="*/ 58836 h 1236126"/>
              <a:gd name="connisteX4" fmla="*/ 4058920 w 7272655"/>
              <a:gd name="connsiteY4" fmla="*/ 58836 h 1236126"/>
              <a:gd name="connisteX5" fmla="*/ 5522595 w 7272655"/>
              <a:gd name="connsiteY5" fmla="*/ 466506 h 1236126"/>
              <a:gd name="connisteX6" fmla="*/ 6880860 w 7272655"/>
              <a:gd name="connsiteY6" fmla="*/ 994191 h 1236126"/>
              <a:gd name="connisteX7" fmla="*/ 7272655 w 7272655"/>
              <a:gd name="connsiteY7" fmla="*/ 1190406 h 123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72655" h="1236126">
                <a:moveTo>
                  <a:pt x="0" y="1236126"/>
                </a:moveTo>
                <a:cubicBezTo>
                  <a:pt x="72390" y="1178976"/>
                  <a:pt x="160020" y="1064041"/>
                  <a:pt x="467995" y="904021"/>
                </a:cubicBezTo>
                <a:cubicBezTo>
                  <a:pt x="775970" y="744001"/>
                  <a:pt x="1041400" y="604936"/>
                  <a:pt x="1539240" y="436026"/>
                </a:cubicBezTo>
                <a:cubicBezTo>
                  <a:pt x="2037080" y="267116"/>
                  <a:pt x="2453005" y="134401"/>
                  <a:pt x="2957195" y="58836"/>
                </a:cubicBezTo>
                <a:cubicBezTo>
                  <a:pt x="3461385" y="-16729"/>
                  <a:pt x="3545840" y="-22444"/>
                  <a:pt x="4058920" y="58836"/>
                </a:cubicBezTo>
                <a:cubicBezTo>
                  <a:pt x="4572000" y="140116"/>
                  <a:pt x="4958080" y="279181"/>
                  <a:pt x="5522595" y="466506"/>
                </a:cubicBezTo>
                <a:cubicBezTo>
                  <a:pt x="6087110" y="653831"/>
                  <a:pt x="6530975" y="849411"/>
                  <a:pt x="6880860" y="994191"/>
                </a:cubicBezTo>
                <a:cubicBezTo>
                  <a:pt x="7230745" y="1138971"/>
                  <a:pt x="7221220" y="1161831"/>
                  <a:pt x="7272655" y="1190406"/>
                </a:cubicBezTo>
              </a:path>
            </a:pathLst>
          </a:custGeom>
          <a:noFill/>
          <a:ln w="317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DeTexto 2"/>
          <p:cNvSpPr txBox="1"/>
          <p:nvPr/>
        </p:nvSpPr>
        <p:spPr>
          <a:xfrm>
            <a:off x="4246245" y="1216491"/>
            <a:ext cx="3345815" cy="954107"/>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&lt;0</a:t>
            </a:r>
            <a:endParaRPr lang="pt-BR" sz="2800" b="1" dirty="0" smtClean="0">
              <a:solidFill>
                <a:schemeClr val="tx1"/>
              </a:solidFill>
              <a:latin typeface="Comic Sans MS" panose="030F0702030302020204" pitchFamily="66" charset="0"/>
            </a:endParaRPr>
          </a:p>
          <a:p>
            <a:pPr algn="ctr"/>
            <a:r>
              <a:rPr lang="pt-BR" sz="2800" b="1" dirty="0" smtClean="0">
                <a:latin typeface="Comic Sans MS" panose="030F0702030302020204" pitchFamily="66" charset="0"/>
              </a:rPr>
              <a:t>Tensão externa</a:t>
            </a:r>
            <a:endParaRPr lang="pt-BR" sz="2800" b="1" dirty="0" smtClean="0">
              <a:solidFill>
                <a:schemeClr val="tx1"/>
              </a:solidFill>
              <a:latin typeface="Comic Sans MS" panose="030F0702030302020204" pitchFamily="66" charset="0"/>
            </a:endParaRPr>
          </a:p>
        </p:txBody>
      </p:sp>
      <p:cxnSp>
        <p:nvCxnSpPr>
          <p:cNvPr id="43" name="Conector Reto 42"/>
          <p:cNvCxnSpPr/>
          <p:nvPr/>
        </p:nvCxnSpPr>
        <p:spPr>
          <a:xfrm flipV="1">
            <a:off x="4711065" y="4325620"/>
            <a:ext cx="1916430" cy="0"/>
          </a:xfrm>
          <a:prstGeom prst="line">
            <a:avLst/>
          </a:prstGeom>
          <a:ln>
            <a:solidFill>
              <a:srgbClr val="FF0000"/>
            </a:solidFill>
            <a:prstDash val="dashDot"/>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flipV="1">
            <a:off x="5629275" y="4018280"/>
            <a:ext cx="1916430" cy="0"/>
          </a:xfrm>
          <a:prstGeom prst="line">
            <a:avLst/>
          </a:prstGeom>
          <a:ln>
            <a:solidFill>
              <a:srgbClr val="FF0000"/>
            </a:solidFill>
            <a:prstDash val="dashDot"/>
          </a:ln>
        </p:spPr>
        <p:style>
          <a:lnRef idx="1">
            <a:schemeClr val="accent1"/>
          </a:lnRef>
          <a:fillRef idx="0">
            <a:schemeClr val="accent1"/>
          </a:fillRef>
          <a:effectRef idx="0">
            <a:schemeClr val="accent1"/>
          </a:effectRef>
          <a:fontRef idx="minor">
            <a:schemeClr val="tx1"/>
          </a:fontRef>
        </p:style>
      </p:cxnSp>
      <p:sp>
        <p:nvSpPr>
          <p:cNvPr id="45" name="CaixaDeTexto 2"/>
          <p:cNvSpPr txBox="1"/>
          <p:nvPr/>
        </p:nvSpPr>
        <p:spPr>
          <a:xfrm>
            <a:off x="5229225" y="3491865"/>
            <a:ext cx="1062990" cy="46037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q|V</a:t>
            </a:r>
            <a:r>
              <a:rPr lang="pt-BR" sz="2400" b="1" baseline="-25000" dirty="0" smtClean="0">
                <a:solidFill>
                  <a:schemeClr val="tx1"/>
                </a:solidFill>
                <a:latin typeface="Comic Sans MS" panose="030F0702030302020204" pitchFamily="66" charset="0"/>
              </a:rPr>
              <a:t>D</a:t>
            </a:r>
            <a:r>
              <a:rPr lang="pt-BR" sz="2400" b="1" dirty="0" smtClean="0">
                <a:solidFill>
                  <a:schemeClr val="tx1"/>
                </a:solidFill>
                <a:latin typeface="Comic Sans MS" panose="030F0702030302020204" pitchFamily="66" charset="0"/>
              </a:rPr>
              <a:t>|</a:t>
            </a:r>
            <a:endParaRPr lang="pt-BR" sz="2400" b="1" dirty="0" smtClean="0">
              <a:solidFill>
                <a:schemeClr val="tx1"/>
              </a:solidFill>
              <a:latin typeface="Comic Sans MS" panose="030F0702030302020204" pitchFamily="66" charset="0"/>
            </a:endParaRPr>
          </a:p>
        </p:txBody>
      </p:sp>
      <p:cxnSp>
        <p:nvCxnSpPr>
          <p:cNvPr id="20" name="Conector de Seta Reta 19"/>
          <p:cNvCxnSpPr/>
          <p:nvPr/>
        </p:nvCxnSpPr>
        <p:spPr>
          <a:xfrm flipH="1">
            <a:off x="5564505" y="4003040"/>
            <a:ext cx="0" cy="32400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4564380" y="4325620"/>
            <a:ext cx="2246630" cy="127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5347970" y="4014470"/>
            <a:ext cx="2080895" cy="381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a:off x="7251065" y="156845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a:off x="4775835" y="174942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tângulo arredondado 53"/>
          <p:cNvSpPr/>
          <p:nvPr/>
        </p:nvSpPr>
        <p:spPr>
          <a:xfrm>
            <a:off x="4749800" y="2072005"/>
            <a:ext cx="249491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4" name="Forma livre 73"/>
          <p:cNvSpPr/>
          <p:nvPr/>
        </p:nvSpPr>
        <p:spPr>
          <a:xfrm>
            <a:off x="4234815" y="4498975"/>
            <a:ext cx="3437890" cy="1865630"/>
          </a:xfrm>
          <a:custGeom>
            <a:avLst/>
            <a:gdLst>
              <a:gd name="connisteX0" fmla="*/ 0 w 3438083"/>
              <a:gd name="connsiteY0" fmla="*/ 1120344 h 1875529"/>
              <a:gd name="connisteX1" fmla="*/ 301625 w 3438083"/>
              <a:gd name="connsiteY1" fmla="*/ 1112089 h 1875529"/>
              <a:gd name="connisteX2" fmla="*/ 675005 w 3438083"/>
              <a:gd name="connsiteY2" fmla="*/ 1112089 h 1875529"/>
              <a:gd name="connisteX3" fmla="*/ 1135380 w 3438083"/>
              <a:gd name="connsiteY3" fmla="*/ 969214 h 1875529"/>
              <a:gd name="connisteX4" fmla="*/ 1635125 w 3438083"/>
              <a:gd name="connsiteY4" fmla="*/ 675844 h 1875529"/>
              <a:gd name="connisteX5" fmla="*/ 2190750 w 3438083"/>
              <a:gd name="connsiteY5" fmla="*/ 342469 h 1875529"/>
              <a:gd name="connisteX6" fmla="*/ 2707005 w 3438083"/>
              <a:gd name="connsiteY6" fmla="*/ 111964 h 1875529"/>
              <a:gd name="connisteX7" fmla="*/ 3024505 w 3438083"/>
              <a:gd name="connsiteY7" fmla="*/ 16714 h 1875529"/>
              <a:gd name="connisteX8" fmla="*/ 3373120 w 3438083"/>
              <a:gd name="connsiteY8" fmla="*/ 839 h 1875529"/>
              <a:gd name="connisteX9" fmla="*/ 3404870 w 3438083"/>
              <a:gd name="connsiteY9" fmla="*/ 16714 h 1875529"/>
              <a:gd name="connisteX10" fmla="*/ 3436620 w 3438083"/>
              <a:gd name="connsiteY10" fmla="*/ 80214 h 1875529"/>
              <a:gd name="connisteX11" fmla="*/ 3429000 w 3438083"/>
              <a:gd name="connsiteY11" fmla="*/ 453594 h 1875529"/>
              <a:gd name="connisteX12" fmla="*/ 3420745 w 3438083"/>
              <a:gd name="connsiteY12" fmla="*/ 762839 h 1875529"/>
              <a:gd name="connisteX13" fmla="*/ 3349625 w 3438083"/>
              <a:gd name="connsiteY13" fmla="*/ 755219 h 1875529"/>
              <a:gd name="connisteX14" fmla="*/ 2841625 w 3438083"/>
              <a:gd name="connsiteY14" fmla="*/ 771094 h 1875529"/>
              <a:gd name="connisteX15" fmla="*/ 2691130 w 3438083"/>
              <a:gd name="connsiteY15" fmla="*/ 802844 h 1875529"/>
              <a:gd name="connisteX16" fmla="*/ 2365375 w 3438083"/>
              <a:gd name="connsiteY16" fmla="*/ 921589 h 1875529"/>
              <a:gd name="connisteX17" fmla="*/ 1818005 w 3438083"/>
              <a:gd name="connsiteY17" fmla="*/ 1191464 h 1875529"/>
              <a:gd name="connisteX18" fmla="*/ 1254125 w 3438083"/>
              <a:gd name="connsiteY18" fmla="*/ 1508964 h 1875529"/>
              <a:gd name="connisteX19" fmla="*/ 730250 w 3438083"/>
              <a:gd name="connsiteY19" fmla="*/ 1802969 h 1875529"/>
              <a:gd name="connisteX20" fmla="*/ 404495 w 3438083"/>
              <a:gd name="connsiteY20" fmla="*/ 1866469 h 1875529"/>
              <a:gd name="connisteX21" fmla="*/ 111125 w 3438083"/>
              <a:gd name="connsiteY21" fmla="*/ 1874089 h 1875529"/>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 ang="0">
                <a:pos x="connisteX21" y="connsiteY21"/>
              </a:cxn>
            </a:cxnLst>
            <a:rect l="l" t="t" r="r" b="b"/>
            <a:pathLst>
              <a:path w="3438083" h="1875530">
                <a:moveTo>
                  <a:pt x="0" y="1120345"/>
                </a:moveTo>
                <a:cubicBezTo>
                  <a:pt x="52705" y="1118440"/>
                  <a:pt x="166370" y="1113995"/>
                  <a:pt x="301625" y="1112090"/>
                </a:cubicBezTo>
                <a:cubicBezTo>
                  <a:pt x="436880" y="1110185"/>
                  <a:pt x="508000" y="1140665"/>
                  <a:pt x="675005" y="1112090"/>
                </a:cubicBezTo>
                <a:cubicBezTo>
                  <a:pt x="842010" y="1083515"/>
                  <a:pt x="943610" y="1056210"/>
                  <a:pt x="1135380" y="969215"/>
                </a:cubicBezTo>
                <a:cubicBezTo>
                  <a:pt x="1327150" y="882220"/>
                  <a:pt x="1424305" y="800940"/>
                  <a:pt x="1635125" y="675845"/>
                </a:cubicBezTo>
                <a:cubicBezTo>
                  <a:pt x="1845945" y="550750"/>
                  <a:pt x="1976120" y="455500"/>
                  <a:pt x="2190750" y="342470"/>
                </a:cubicBezTo>
                <a:cubicBezTo>
                  <a:pt x="2405380" y="229440"/>
                  <a:pt x="2540000" y="177370"/>
                  <a:pt x="2707005" y="111965"/>
                </a:cubicBezTo>
                <a:cubicBezTo>
                  <a:pt x="2874010" y="46560"/>
                  <a:pt x="2891155" y="38940"/>
                  <a:pt x="3024505" y="16715"/>
                </a:cubicBezTo>
                <a:cubicBezTo>
                  <a:pt x="3157855" y="-5510"/>
                  <a:pt x="3296920" y="840"/>
                  <a:pt x="3373120" y="840"/>
                </a:cubicBezTo>
                <a:cubicBezTo>
                  <a:pt x="3449320" y="840"/>
                  <a:pt x="3392170" y="840"/>
                  <a:pt x="3404870" y="16715"/>
                </a:cubicBezTo>
                <a:cubicBezTo>
                  <a:pt x="3417570" y="32590"/>
                  <a:pt x="3431540" y="-7415"/>
                  <a:pt x="3436620" y="80215"/>
                </a:cubicBezTo>
                <a:cubicBezTo>
                  <a:pt x="3441700" y="167845"/>
                  <a:pt x="3432175" y="317070"/>
                  <a:pt x="3429000" y="453595"/>
                </a:cubicBezTo>
                <a:cubicBezTo>
                  <a:pt x="3425825" y="590120"/>
                  <a:pt x="3436620" y="702515"/>
                  <a:pt x="3420745" y="762840"/>
                </a:cubicBezTo>
                <a:cubicBezTo>
                  <a:pt x="3404870" y="823165"/>
                  <a:pt x="3465195" y="753315"/>
                  <a:pt x="3349625" y="755220"/>
                </a:cubicBezTo>
                <a:cubicBezTo>
                  <a:pt x="3234055" y="757125"/>
                  <a:pt x="2973070" y="761570"/>
                  <a:pt x="2841625" y="771095"/>
                </a:cubicBezTo>
                <a:cubicBezTo>
                  <a:pt x="2710180" y="780620"/>
                  <a:pt x="2786380" y="773000"/>
                  <a:pt x="2691130" y="802845"/>
                </a:cubicBezTo>
                <a:cubicBezTo>
                  <a:pt x="2595880" y="832690"/>
                  <a:pt x="2540000" y="844120"/>
                  <a:pt x="2365375" y="921590"/>
                </a:cubicBezTo>
                <a:cubicBezTo>
                  <a:pt x="2190750" y="999060"/>
                  <a:pt x="2040255" y="1073990"/>
                  <a:pt x="1818005" y="1191465"/>
                </a:cubicBezTo>
                <a:cubicBezTo>
                  <a:pt x="1595755" y="1308940"/>
                  <a:pt x="1471930" y="1386410"/>
                  <a:pt x="1254125" y="1508965"/>
                </a:cubicBezTo>
                <a:cubicBezTo>
                  <a:pt x="1036320" y="1631520"/>
                  <a:pt x="900430" y="1731215"/>
                  <a:pt x="730250" y="1802970"/>
                </a:cubicBezTo>
                <a:cubicBezTo>
                  <a:pt x="560070" y="1874725"/>
                  <a:pt x="528320" y="1852500"/>
                  <a:pt x="404495" y="1866470"/>
                </a:cubicBezTo>
                <a:cubicBezTo>
                  <a:pt x="280670" y="1880440"/>
                  <a:pt x="163195" y="1874090"/>
                  <a:pt x="111125" y="1874090"/>
                </a:cubicBezTo>
              </a:path>
            </a:pathLst>
          </a:custGeom>
          <a:pattFill prst="ltHorz">
            <a:fgClr>
              <a:srgbClr val="00B0F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a:xfrm>
            <a:off x="8559165" y="6356350"/>
            <a:ext cx="2743200" cy="365125"/>
          </a:xfrm>
        </p:spPr>
        <p:txBody>
          <a:bodyPr/>
          <a:lstStyle/>
          <a:p>
            <a:fld id="{74F297BB-B745-4CAB-BE1D-CE4C89382949}" type="slidenum">
              <a:rPr lang="pt-BR" smtClean="0"/>
            </a:fld>
            <a:endParaRPr lang="pt-BR"/>
          </a:p>
        </p:txBody>
      </p:sp>
      <p:sp>
        <p:nvSpPr>
          <p:cNvPr id="37" name="Retângulo 36"/>
          <p:cNvSpPr/>
          <p:nvPr/>
        </p:nvSpPr>
        <p:spPr>
          <a:xfrm>
            <a:off x="7315200" y="200088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Retângulo 7"/>
          <p:cNvSpPr/>
          <p:nvPr/>
        </p:nvSpPr>
        <p:spPr>
          <a:xfrm>
            <a:off x="1396365" y="311531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CaixaDeTexto 2"/>
          <p:cNvSpPr txBox="1"/>
          <p:nvPr/>
        </p:nvSpPr>
        <p:spPr>
          <a:xfrm>
            <a:off x="760095" y="383540"/>
            <a:ext cx="5765165" cy="521970"/>
          </a:xfrm>
          <a:prstGeom prst="rect">
            <a:avLst/>
          </a:prstGeom>
          <a:noFill/>
        </p:spPr>
        <p:txBody>
          <a:bodyPr wrap="square" rtlCol="0">
            <a:spAutoFit/>
          </a:bodyPr>
          <a:lstStyle/>
          <a:p>
            <a:pPr algn="ctr"/>
            <a:r>
              <a:rPr lang="pt-BR" sz="2800" b="1" dirty="0" smtClean="0">
                <a:solidFill>
                  <a:srgbClr val="C00000"/>
                </a:solidFill>
                <a:latin typeface="Comic Sans MS" panose="030F0702030302020204" pitchFamily="66" charset="0"/>
              </a:rPr>
              <a:t>Junção P/N (fora do equilíbrio)</a:t>
            </a:r>
            <a:endParaRPr lang="pt-BR" sz="2800" b="1" dirty="0" smtClean="0">
              <a:solidFill>
                <a:srgbClr val="C00000"/>
              </a:solidFill>
              <a:latin typeface="Comic Sans MS" panose="030F0702030302020204" pitchFamily="66" charset="0"/>
            </a:endParaRPr>
          </a:p>
        </p:txBody>
      </p:sp>
      <p:cxnSp>
        <p:nvCxnSpPr>
          <p:cNvPr id="5" name="Conector Reto 4"/>
          <p:cNvCxnSpPr/>
          <p:nvPr/>
        </p:nvCxnSpPr>
        <p:spPr>
          <a:xfrm flipV="1">
            <a:off x="1396365" y="386334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1365885" y="560641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396365" y="473011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996315" y="3522891"/>
            <a:ext cx="400050"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996315" y="520630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1396365" y="4325561"/>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3015615" y="3923060"/>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3015615" y="4849953"/>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1320165" y="432556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396365" y="3931980"/>
            <a:ext cx="609601" cy="400110"/>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4139565" y="434479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4234816" y="4298257"/>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12" name="Retângulo 11"/>
          <p:cNvSpPr/>
          <p:nvPr/>
        </p:nvSpPr>
        <p:spPr>
          <a:xfrm>
            <a:off x="1377315" y="560641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1937385" y="3221990"/>
            <a:ext cx="2308860" cy="368300"/>
          </a:xfrm>
          <a:prstGeom prst="rect">
            <a:avLst/>
          </a:prstGeom>
          <a:noFill/>
        </p:spPr>
        <p:txBody>
          <a:bodyPr wrap="square" rtlCol="0">
            <a:spAutoFit/>
          </a:bodyPr>
          <a:lstStyle/>
          <a:p>
            <a:r>
              <a:rPr lang="pt-BR" altLang="en-US"/>
              <a:t>camada de conduçaõ</a:t>
            </a:r>
            <a:endParaRPr lang="pt-BR" altLang="en-US"/>
          </a:p>
        </p:txBody>
      </p:sp>
      <p:sp>
        <p:nvSpPr>
          <p:cNvPr id="23" name="Caixa de Texto 22"/>
          <p:cNvSpPr txBox="1"/>
          <p:nvPr/>
        </p:nvSpPr>
        <p:spPr>
          <a:xfrm>
            <a:off x="1912620" y="5718175"/>
            <a:ext cx="2308860" cy="368300"/>
          </a:xfrm>
          <a:prstGeom prst="rect">
            <a:avLst/>
          </a:prstGeom>
          <a:noFill/>
        </p:spPr>
        <p:txBody>
          <a:bodyPr wrap="square" rtlCol="0">
            <a:spAutoFit/>
          </a:bodyPr>
          <a:lstStyle/>
          <a:p>
            <a:r>
              <a:rPr lang="pt-BR" altLang="en-US"/>
              <a:t>camada de valência</a:t>
            </a:r>
            <a:endParaRPr lang="pt-BR" altLang="en-US"/>
          </a:p>
        </p:txBody>
      </p:sp>
      <p:cxnSp>
        <p:nvCxnSpPr>
          <p:cNvPr id="21" name="Conector Reto 20"/>
          <p:cNvCxnSpPr/>
          <p:nvPr/>
        </p:nvCxnSpPr>
        <p:spPr>
          <a:xfrm flipV="1">
            <a:off x="7315200" y="275590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7273290" y="449897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7349490" y="362267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0694670" y="2538641"/>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10511790" y="409886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10458450" y="3220026"/>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8968740" y="2815620"/>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9044940" y="2956511"/>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7349490" y="401822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10589986" y="3637479"/>
            <a:ext cx="609601"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9930765" y="363734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9414983" y="3597951"/>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8" name="Retângulo 37"/>
          <p:cNvSpPr/>
          <p:nvPr/>
        </p:nvSpPr>
        <p:spPr>
          <a:xfrm>
            <a:off x="7273290" y="449897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9" name="CaixaDeTexto 2"/>
          <p:cNvSpPr txBox="1"/>
          <p:nvPr/>
        </p:nvSpPr>
        <p:spPr>
          <a:xfrm>
            <a:off x="841910" y="1568450"/>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40" name="CaixaDeTexto 2"/>
          <p:cNvSpPr txBox="1"/>
          <p:nvPr/>
        </p:nvSpPr>
        <p:spPr>
          <a:xfrm>
            <a:off x="8394665" y="1438910"/>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P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35" name="Forma livre 34"/>
          <p:cNvSpPr/>
          <p:nvPr/>
        </p:nvSpPr>
        <p:spPr>
          <a:xfrm>
            <a:off x="1377315" y="1435702"/>
            <a:ext cx="9275445" cy="1236345"/>
          </a:xfrm>
          <a:custGeom>
            <a:avLst/>
            <a:gdLst>
              <a:gd name="connisteX0" fmla="*/ 0 w 7272655"/>
              <a:gd name="connsiteY0" fmla="*/ 1236126 h 1236126"/>
              <a:gd name="connisteX1" fmla="*/ 467995 w 7272655"/>
              <a:gd name="connsiteY1" fmla="*/ 904021 h 1236126"/>
              <a:gd name="connisteX2" fmla="*/ 1539240 w 7272655"/>
              <a:gd name="connsiteY2" fmla="*/ 436026 h 1236126"/>
              <a:gd name="connisteX3" fmla="*/ 2957195 w 7272655"/>
              <a:gd name="connsiteY3" fmla="*/ 58836 h 1236126"/>
              <a:gd name="connisteX4" fmla="*/ 4058920 w 7272655"/>
              <a:gd name="connsiteY4" fmla="*/ 58836 h 1236126"/>
              <a:gd name="connisteX5" fmla="*/ 5522595 w 7272655"/>
              <a:gd name="connsiteY5" fmla="*/ 466506 h 1236126"/>
              <a:gd name="connisteX6" fmla="*/ 6880860 w 7272655"/>
              <a:gd name="connsiteY6" fmla="*/ 994191 h 1236126"/>
              <a:gd name="connisteX7" fmla="*/ 7272655 w 7272655"/>
              <a:gd name="connsiteY7" fmla="*/ 1190406 h 123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72655" h="1236126">
                <a:moveTo>
                  <a:pt x="0" y="1236126"/>
                </a:moveTo>
                <a:cubicBezTo>
                  <a:pt x="72390" y="1178976"/>
                  <a:pt x="160020" y="1064041"/>
                  <a:pt x="467995" y="904021"/>
                </a:cubicBezTo>
                <a:cubicBezTo>
                  <a:pt x="775970" y="744001"/>
                  <a:pt x="1041400" y="604936"/>
                  <a:pt x="1539240" y="436026"/>
                </a:cubicBezTo>
                <a:cubicBezTo>
                  <a:pt x="2037080" y="267116"/>
                  <a:pt x="2453005" y="134401"/>
                  <a:pt x="2957195" y="58836"/>
                </a:cubicBezTo>
                <a:cubicBezTo>
                  <a:pt x="3461385" y="-16729"/>
                  <a:pt x="3545840" y="-22444"/>
                  <a:pt x="4058920" y="58836"/>
                </a:cubicBezTo>
                <a:cubicBezTo>
                  <a:pt x="4572000" y="140116"/>
                  <a:pt x="4958080" y="279181"/>
                  <a:pt x="5522595" y="466506"/>
                </a:cubicBezTo>
                <a:cubicBezTo>
                  <a:pt x="6087110" y="653831"/>
                  <a:pt x="6530975" y="849411"/>
                  <a:pt x="6880860" y="994191"/>
                </a:cubicBezTo>
                <a:cubicBezTo>
                  <a:pt x="7230745" y="1138971"/>
                  <a:pt x="7221220" y="1161831"/>
                  <a:pt x="7272655" y="1190406"/>
                </a:cubicBezTo>
              </a:path>
            </a:pathLst>
          </a:custGeom>
          <a:noFill/>
          <a:ln w="317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DeTexto 2"/>
          <p:cNvSpPr txBox="1"/>
          <p:nvPr/>
        </p:nvSpPr>
        <p:spPr>
          <a:xfrm>
            <a:off x="4912995" y="1587500"/>
            <a:ext cx="154876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 &lt; 0</a:t>
            </a:r>
            <a:endParaRPr lang="pt-BR" sz="2800" b="1" dirty="0" smtClean="0">
              <a:solidFill>
                <a:schemeClr val="tx1"/>
              </a:solidFill>
              <a:latin typeface="Comic Sans MS" panose="030F0702030302020204" pitchFamily="66" charset="0"/>
            </a:endParaRPr>
          </a:p>
        </p:txBody>
      </p:sp>
      <p:cxnSp>
        <p:nvCxnSpPr>
          <p:cNvPr id="43" name="Conector Reto 42"/>
          <p:cNvCxnSpPr/>
          <p:nvPr/>
        </p:nvCxnSpPr>
        <p:spPr>
          <a:xfrm flipV="1">
            <a:off x="4711065" y="4325620"/>
            <a:ext cx="1916430" cy="0"/>
          </a:xfrm>
          <a:prstGeom prst="line">
            <a:avLst/>
          </a:prstGeom>
          <a:ln>
            <a:solidFill>
              <a:srgbClr val="FF0000"/>
            </a:solidFill>
            <a:prstDash val="dashDot"/>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flipV="1">
            <a:off x="5629275" y="4018280"/>
            <a:ext cx="1916430" cy="0"/>
          </a:xfrm>
          <a:prstGeom prst="line">
            <a:avLst/>
          </a:prstGeom>
          <a:ln>
            <a:solidFill>
              <a:srgbClr val="FF0000"/>
            </a:solidFill>
            <a:prstDash val="dashDot"/>
          </a:ln>
        </p:spPr>
        <p:style>
          <a:lnRef idx="1">
            <a:schemeClr val="accent1"/>
          </a:lnRef>
          <a:fillRef idx="0">
            <a:schemeClr val="accent1"/>
          </a:fillRef>
          <a:effectRef idx="0">
            <a:schemeClr val="accent1"/>
          </a:effectRef>
          <a:fontRef idx="minor">
            <a:schemeClr val="tx1"/>
          </a:fontRef>
        </p:style>
      </p:cxnSp>
      <p:sp>
        <p:nvSpPr>
          <p:cNvPr id="45" name="CaixaDeTexto 2"/>
          <p:cNvSpPr txBox="1"/>
          <p:nvPr/>
        </p:nvSpPr>
        <p:spPr>
          <a:xfrm>
            <a:off x="5229225" y="3491865"/>
            <a:ext cx="1062990" cy="46037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q|V</a:t>
            </a:r>
            <a:r>
              <a:rPr lang="pt-BR" sz="2400" b="1" baseline="-25000" dirty="0" smtClean="0">
                <a:solidFill>
                  <a:schemeClr val="tx1"/>
                </a:solidFill>
                <a:latin typeface="Comic Sans MS" panose="030F0702030302020204" pitchFamily="66" charset="0"/>
              </a:rPr>
              <a:t>D</a:t>
            </a:r>
            <a:r>
              <a:rPr lang="pt-BR" sz="2400" b="1" dirty="0" smtClean="0">
                <a:solidFill>
                  <a:schemeClr val="tx1"/>
                </a:solidFill>
                <a:latin typeface="Comic Sans MS" panose="030F0702030302020204" pitchFamily="66" charset="0"/>
              </a:rPr>
              <a:t>|</a:t>
            </a:r>
            <a:endParaRPr lang="pt-BR" sz="2400" b="1" dirty="0" smtClean="0">
              <a:solidFill>
                <a:schemeClr val="tx1"/>
              </a:solidFill>
              <a:latin typeface="Comic Sans MS" panose="030F0702030302020204" pitchFamily="66" charset="0"/>
            </a:endParaRPr>
          </a:p>
        </p:txBody>
      </p:sp>
      <p:cxnSp>
        <p:nvCxnSpPr>
          <p:cNvPr id="20" name="Conector de Seta Reta 19"/>
          <p:cNvCxnSpPr/>
          <p:nvPr/>
        </p:nvCxnSpPr>
        <p:spPr>
          <a:xfrm flipH="1">
            <a:off x="5564505" y="4003040"/>
            <a:ext cx="0" cy="32400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4564380" y="4325620"/>
            <a:ext cx="2690495" cy="6985"/>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4770120" y="4006850"/>
            <a:ext cx="2658745" cy="1143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sp>
        <p:nvSpPr>
          <p:cNvPr id="46" name="CaixaDeTexto 15"/>
          <p:cNvSpPr txBox="1"/>
          <p:nvPr/>
        </p:nvSpPr>
        <p:spPr>
          <a:xfrm>
            <a:off x="6512560" y="3615750"/>
            <a:ext cx="609601" cy="398780"/>
          </a:xfrm>
          <a:prstGeom prst="rect">
            <a:avLst/>
          </a:prstGeom>
          <a:noFill/>
        </p:spPr>
        <p:txBody>
          <a:bodyPr wrap="square" rtlCol="0">
            <a:spAutoFit/>
          </a:bodyPr>
          <a:lstStyle/>
          <a:p>
            <a:r>
              <a:rPr lang="pt-BR" sz="2000" dirty="0" smtClean="0"/>
              <a:t>E</a:t>
            </a:r>
            <a:r>
              <a:rPr lang="pt-BR" sz="2000" baseline="-25000" dirty="0" smtClean="0"/>
              <a:t>FP</a:t>
            </a:r>
            <a:r>
              <a:rPr lang="pt-BR" sz="2000" dirty="0" smtClean="0"/>
              <a:t>’</a:t>
            </a:r>
            <a:endParaRPr lang="pt-BR" sz="2000" dirty="0" smtClean="0"/>
          </a:p>
        </p:txBody>
      </p:sp>
      <p:sp>
        <p:nvSpPr>
          <p:cNvPr id="47" name="CaixaDeTexto 15"/>
          <p:cNvSpPr txBox="1"/>
          <p:nvPr/>
        </p:nvSpPr>
        <p:spPr>
          <a:xfrm>
            <a:off x="6099810" y="4299645"/>
            <a:ext cx="609601" cy="398780"/>
          </a:xfrm>
          <a:prstGeom prst="rect">
            <a:avLst/>
          </a:prstGeom>
          <a:noFill/>
        </p:spPr>
        <p:txBody>
          <a:bodyPr wrap="square" rtlCol="0">
            <a:spAutoFit/>
          </a:bodyPr>
          <a:lstStyle/>
          <a:p>
            <a:r>
              <a:rPr lang="pt-BR" sz="2000" dirty="0" smtClean="0"/>
              <a:t>E</a:t>
            </a:r>
            <a:r>
              <a:rPr lang="pt-BR" sz="2000" baseline="-25000" dirty="0" smtClean="0"/>
              <a:t>FN</a:t>
            </a:r>
            <a:r>
              <a:rPr lang="pt-BR" sz="2000" dirty="0" smtClean="0"/>
              <a:t>’</a:t>
            </a:r>
            <a:endParaRPr lang="pt-BR" sz="2000" dirty="0" smtClean="0"/>
          </a:p>
        </p:txBody>
      </p:sp>
      <p:cxnSp>
        <p:nvCxnSpPr>
          <p:cNvPr id="52" name="Conector Reto 51"/>
          <p:cNvCxnSpPr/>
          <p:nvPr/>
        </p:nvCxnSpPr>
        <p:spPr>
          <a:xfrm>
            <a:off x="7251065" y="156845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a:off x="4775835" y="174942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8" name="CaixaDeTexto 2"/>
          <p:cNvSpPr txBox="1"/>
          <p:nvPr/>
        </p:nvSpPr>
        <p:spPr>
          <a:xfrm>
            <a:off x="5744845" y="581787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49" name="CaixaDeTexto 2"/>
          <p:cNvSpPr txBox="1"/>
          <p:nvPr/>
        </p:nvSpPr>
        <p:spPr>
          <a:xfrm>
            <a:off x="5360035" y="570801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6" name="CaixaDeTexto 2"/>
          <p:cNvSpPr txBox="1"/>
          <p:nvPr/>
        </p:nvSpPr>
        <p:spPr>
          <a:xfrm>
            <a:off x="4955540" y="570801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9" name="CaixaDeTexto 2"/>
          <p:cNvSpPr txBox="1"/>
          <p:nvPr/>
        </p:nvSpPr>
        <p:spPr>
          <a:xfrm>
            <a:off x="4723765" y="624713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0" name="CaixaDeTexto 2"/>
          <p:cNvSpPr txBox="1"/>
          <p:nvPr/>
        </p:nvSpPr>
        <p:spPr>
          <a:xfrm>
            <a:off x="5550535" y="544957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1" name="CaixaDeTexto 2"/>
          <p:cNvSpPr txBox="1"/>
          <p:nvPr/>
        </p:nvSpPr>
        <p:spPr>
          <a:xfrm>
            <a:off x="4711065" y="588835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2" name="CaixaDeTexto 2"/>
          <p:cNvSpPr txBox="1"/>
          <p:nvPr/>
        </p:nvSpPr>
        <p:spPr>
          <a:xfrm>
            <a:off x="4854575" y="544957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3" name="CaixaDeTexto 2"/>
          <p:cNvSpPr txBox="1"/>
          <p:nvPr/>
        </p:nvSpPr>
        <p:spPr>
          <a:xfrm>
            <a:off x="6136005" y="610679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4" name="CaixaDeTexto 2"/>
          <p:cNvSpPr txBox="1"/>
          <p:nvPr/>
        </p:nvSpPr>
        <p:spPr>
          <a:xfrm>
            <a:off x="6370955" y="541909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5" name="CaixaDeTexto 2"/>
          <p:cNvSpPr txBox="1"/>
          <p:nvPr/>
        </p:nvSpPr>
        <p:spPr>
          <a:xfrm>
            <a:off x="6525260" y="584835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6" name="CaixaDeTexto 2"/>
          <p:cNvSpPr txBox="1"/>
          <p:nvPr/>
        </p:nvSpPr>
        <p:spPr>
          <a:xfrm>
            <a:off x="5865495" y="522795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7" name="CaixaDeTexto 2"/>
          <p:cNvSpPr txBox="1"/>
          <p:nvPr/>
        </p:nvSpPr>
        <p:spPr>
          <a:xfrm>
            <a:off x="6076950" y="568896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8" name="CaixaDeTexto 2"/>
          <p:cNvSpPr txBox="1"/>
          <p:nvPr/>
        </p:nvSpPr>
        <p:spPr>
          <a:xfrm>
            <a:off x="6767830" y="600773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9" name="CaixaDeTexto 2"/>
          <p:cNvSpPr txBox="1"/>
          <p:nvPr/>
        </p:nvSpPr>
        <p:spPr>
          <a:xfrm>
            <a:off x="6641465" y="544957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70" name="CaixaDeTexto 2"/>
          <p:cNvSpPr txBox="1"/>
          <p:nvPr/>
        </p:nvSpPr>
        <p:spPr>
          <a:xfrm>
            <a:off x="5612765" y="605472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71" name="CaixaDeTexto 2"/>
          <p:cNvSpPr txBox="1"/>
          <p:nvPr/>
        </p:nvSpPr>
        <p:spPr>
          <a:xfrm>
            <a:off x="5031740" y="610679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5" name="Forma livre 54"/>
          <p:cNvSpPr/>
          <p:nvPr/>
        </p:nvSpPr>
        <p:spPr>
          <a:xfrm>
            <a:off x="4246245" y="3620135"/>
            <a:ext cx="3674745" cy="1109980"/>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3" name="Forma livre 72"/>
          <p:cNvSpPr/>
          <p:nvPr/>
        </p:nvSpPr>
        <p:spPr>
          <a:xfrm>
            <a:off x="4364355" y="2002790"/>
            <a:ext cx="3437890" cy="1865630"/>
          </a:xfrm>
          <a:custGeom>
            <a:avLst/>
            <a:gdLst>
              <a:gd name="connisteX0" fmla="*/ 0 w 3438083"/>
              <a:gd name="connsiteY0" fmla="*/ 1120344 h 1875529"/>
              <a:gd name="connisteX1" fmla="*/ 301625 w 3438083"/>
              <a:gd name="connsiteY1" fmla="*/ 1112089 h 1875529"/>
              <a:gd name="connisteX2" fmla="*/ 675005 w 3438083"/>
              <a:gd name="connsiteY2" fmla="*/ 1112089 h 1875529"/>
              <a:gd name="connisteX3" fmla="*/ 1135380 w 3438083"/>
              <a:gd name="connsiteY3" fmla="*/ 969214 h 1875529"/>
              <a:gd name="connisteX4" fmla="*/ 1635125 w 3438083"/>
              <a:gd name="connsiteY4" fmla="*/ 675844 h 1875529"/>
              <a:gd name="connisteX5" fmla="*/ 2190750 w 3438083"/>
              <a:gd name="connsiteY5" fmla="*/ 342469 h 1875529"/>
              <a:gd name="connisteX6" fmla="*/ 2707005 w 3438083"/>
              <a:gd name="connsiteY6" fmla="*/ 111964 h 1875529"/>
              <a:gd name="connisteX7" fmla="*/ 3024505 w 3438083"/>
              <a:gd name="connsiteY7" fmla="*/ 16714 h 1875529"/>
              <a:gd name="connisteX8" fmla="*/ 3373120 w 3438083"/>
              <a:gd name="connsiteY8" fmla="*/ 839 h 1875529"/>
              <a:gd name="connisteX9" fmla="*/ 3404870 w 3438083"/>
              <a:gd name="connsiteY9" fmla="*/ 16714 h 1875529"/>
              <a:gd name="connisteX10" fmla="*/ 3436620 w 3438083"/>
              <a:gd name="connsiteY10" fmla="*/ 80214 h 1875529"/>
              <a:gd name="connisteX11" fmla="*/ 3429000 w 3438083"/>
              <a:gd name="connsiteY11" fmla="*/ 453594 h 1875529"/>
              <a:gd name="connisteX12" fmla="*/ 3420745 w 3438083"/>
              <a:gd name="connsiteY12" fmla="*/ 762839 h 1875529"/>
              <a:gd name="connisteX13" fmla="*/ 3349625 w 3438083"/>
              <a:gd name="connsiteY13" fmla="*/ 755219 h 1875529"/>
              <a:gd name="connisteX14" fmla="*/ 2841625 w 3438083"/>
              <a:gd name="connsiteY14" fmla="*/ 771094 h 1875529"/>
              <a:gd name="connisteX15" fmla="*/ 2691130 w 3438083"/>
              <a:gd name="connsiteY15" fmla="*/ 802844 h 1875529"/>
              <a:gd name="connisteX16" fmla="*/ 2365375 w 3438083"/>
              <a:gd name="connsiteY16" fmla="*/ 921589 h 1875529"/>
              <a:gd name="connisteX17" fmla="*/ 1818005 w 3438083"/>
              <a:gd name="connsiteY17" fmla="*/ 1191464 h 1875529"/>
              <a:gd name="connisteX18" fmla="*/ 1254125 w 3438083"/>
              <a:gd name="connsiteY18" fmla="*/ 1508964 h 1875529"/>
              <a:gd name="connisteX19" fmla="*/ 730250 w 3438083"/>
              <a:gd name="connsiteY19" fmla="*/ 1802969 h 1875529"/>
              <a:gd name="connisteX20" fmla="*/ 404495 w 3438083"/>
              <a:gd name="connsiteY20" fmla="*/ 1866469 h 1875529"/>
              <a:gd name="connisteX21" fmla="*/ 111125 w 3438083"/>
              <a:gd name="connsiteY21" fmla="*/ 1874089 h 1875529"/>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 ang="0">
                <a:pos x="connisteX21" y="connsiteY21"/>
              </a:cxn>
            </a:cxnLst>
            <a:rect l="l" t="t" r="r" b="b"/>
            <a:pathLst>
              <a:path w="3438083" h="1875530">
                <a:moveTo>
                  <a:pt x="0" y="1120345"/>
                </a:moveTo>
                <a:cubicBezTo>
                  <a:pt x="52705" y="1118440"/>
                  <a:pt x="166370" y="1113995"/>
                  <a:pt x="301625" y="1112090"/>
                </a:cubicBezTo>
                <a:cubicBezTo>
                  <a:pt x="436880" y="1110185"/>
                  <a:pt x="508000" y="1140665"/>
                  <a:pt x="675005" y="1112090"/>
                </a:cubicBezTo>
                <a:cubicBezTo>
                  <a:pt x="842010" y="1083515"/>
                  <a:pt x="943610" y="1056210"/>
                  <a:pt x="1135380" y="969215"/>
                </a:cubicBezTo>
                <a:cubicBezTo>
                  <a:pt x="1327150" y="882220"/>
                  <a:pt x="1424305" y="800940"/>
                  <a:pt x="1635125" y="675845"/>
                </a:cubicBezTo>
                <a:cubicBezTo>
                  <a:pt x="1845945" y="550750"/>
                  <a:pt x="1976120" y="455500"/>
                  <a:pt x="2190750" y="342470"/>
                </a:cubicBezTo>
                <a:cubicBezTo>
                  <a:pt x="2405380" y="229440"/>
                  <a:pt x="2540000" y="177370"/>
                  <a:pt x="2707005" y="111965"/>
                </a:cubicBezTo>
                <a:cubicBezTo>
                  <a:pt x="2874010" y="46560"/>
                  <a:pt x="2891155" y="38940"/>
                  <a:pt x="3024505" y="16715"/>
                </a:cubicBezTo>
                <a:cubicBezTo>
                  <a:pt x="3157855" y="-5510"/>
                  <a:pt x="3296920" y="840"/>
                  <a:pt x="3373120" y="840"/>
                </a:cubicBezTo>
                <a:cubicBezTo>
                  <a:pt x="3449320" y="840"/>
                  <a:pt x="3392170" y="840"/>
                  <a:pt x="3404870" y="16715"/>
                </a:cubicBezTo>
                <a:cubicBezTo>
                  <a:pt x="3417570" y="32590"/>
                  <a:pt x="3431540" y="-7415"/>
                  <a:pt x="3436620" y="80215"/>
                </a:cubicBezTo>
                <a:cubicBezTo>
                  <a:pt x="3441700" y="167845"/>
                  <a:pt x="3432175" y="317070"/>
                  <a:pt x="3429000" y="453595"/>
                </a:cubicBezTo>
                <a:cubicBezTo>
                  <a:pt x="3425825" y="590120"/>
                  <a:pt x="3436620" y="702515"/>
                  <a:pt x="3420745" y="762840"/>
                </a:cubicBezTo>
                <a:cubicBezTo>
                  <a:pt x="3404870" y="823165"/>
                  <a:pt x="3465195" y="753315"/>
                  <a:pt x="3349625" y="755220"/>
                </a:cubicBezTo>
                <a:cubicBezTo>
                  <a:pt x="3234055" y="757125"/>
                  <a:pt x="2973070" y="761570"/>
                  <a:pt x="2841625" y="771095"/>
                </a:cubicBezTo>
                <a:cubicBezTo>
                  <a:pt x="2710180" y="780620"/>
                  <a:pt x="2786380" y="773000"/>
                  <a:pt x="2691130" y="802845"/>
                </a:cubicBezTo>
                <a:cubicBezTo>
                  <a:pt x="2595880" y="832690"/>
                  <a:pt x="2540000" y="844120"/>
                  <a:pt x="2365375" y="921590"/>
                </a:cubicBezTo>
                <a:cubicBezTo>
                  <a:pt x="2190750" y="999060"/>
                  <a:pt x="2040255" y="1073990"/>
                  <a:pt x="1818005" y="1191465"/>
                </a:cubicBezTo>
                <a:cubicBezTo>
                  <a:pt x="1595755" y="1308940"/>
                  <a:pt x="1471930" y="1386410"/>
                  <a:pt x="1254125" y="1508965"/>
                </a:cubicBezTo>
                <a:cubicBezTo>
                  <a:pt x="1036320" y="1631520"/>
                  <a:pt x="900430" y="1731215"/>
                  <a:pt x="730250" y="1802970"/>
                </a:cubicBezTo>
                <a:cubicBezTo>
                  <a:pt x="560070" y="1874725"/>
                  <a:pt x="528320" y="1852500"/>
                  <a:pt x="404495" y="1866470"/>
                </a:cubicBezTo>
                <a:cubicBezTo>
                  <a:pt x="280670" y="1880440"/>
                  <a:pt x="163195" y="1874090"/>
                  <a:pt x="111125" y="1874090"/>
                </a:cubicBezTo>
              </a:path>
            </a:pathLst>
          </a:custGeom>
          <a:pattFill prst="ltHorz">
            <a:fgClr>
              <a:srgbClr val="00B0F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1" name="Forma livre 50"/>
          <p:cNvSpPr/>
          <p:nvPr/>
        </p:nvSpPr>
        <p:spPr>
          <a:xfrm>
            <a:off x="4262755" y="4488815"/>
            <a:ext cx="3785235" cy="1118870"/>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a:off x="4135755" y="2755900"/>
            <a:ext cx="3785235" cy="1115695"/>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5" name="Conector de Seta Reta 74"/>
          <p:cNvCxnSpPr/>
          <p:nvPr/>
        </p:nvCxnSpPr>
        <p:spPr>
          <a:xfrm flipH="1">
            <a:off x="5805805" y="2042160"/>
            <a:ext cx="3175" cy="105727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6" name="CaixaDeTexto 10"/>
          <p:cNvSpPr txBox="1"/>
          <p:nvPr/>
        </p:nvSpPr>
        <p:spPr>
          <a:xfrm>
            <a:off x="3717223" y="2232025"/>
            <a:ext cx="2210435" cy="460375"/>
          </a:xfrm>
          <a:prstGeom prst="rect">
            <a:avLst/>
          </a:prstGeom>
          <a:noFill/>
        </p:spPr>
        <p:txBody>
          <a:bodyPr wrap="square" rtlCol="0">
            <a:spAutoFit/>
          </a:bodyPr>
          <a:lstStyle/>
          <a:p>
            <a:pPr algn="ctr"/>
            <a:r>
              <a:rPr lang="pt-BR" sz="2400" dirty="0"/>
              <a:t>q(</a:t>
            </a:r>
            <a:r>
              <a:rPr lang="pt-BR" sz="2400" dirty="0" err="1" smtClean="0">
                <a:latin typeface="Symbol" panose="05050102010706020507" pitchFamily="18" charset="2"/>
                <a:sym typeface="+mn-ea"/>
              </a:rPr>
              <a:t>f</a:t>
            </a:r>
            <a:r>
              <a:rPr lang="pt-BR" sz="2400" baseline="-25000" dirty="0" err="1">
                <a:sym typeface="+mn-ea"/>
              </a:rPr>
              <a:t>N</a:t>
            </a:r>
            <a:r>
              <a:rPr lang="pt-BR" sz="2400" dirty="0" err="1">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err="1" smtClean="0">
                <a:cs typeface="+mn-lt"/>
                <a:sym typeface="+mn-ea"/>
              </a:rPr>
              <a:t>+|V</a:t>
            </a:r>
            <a:r>
              <a:rPr lang="pt-BR" sz="2400" baseline="-25000" dirty="0" err="1" smtClean="0">
                <a:cs typeface="+mn-lt"/>
                <a:sym typeface="+mn-ea"/>
              </a:rPr>
              <a:t>D</a:t>
            </a:r>
            <a:r>
              <a:rPr lang="pt-BR" sz="2400" dirty="0" err="1" smtClean="0">
                <a:cs typeface="+mn-lt"/>
                <a:sym typeface="+mn-ea"/>
              </a:rPr>
              <a:t>|) </a:t>
            </a:r>
            <a:endParaRPr lang="pt-BR" sz="2400" baseline="-25000" dirty="0" err="1" smtClean="0">
              <a:latin typeface="Comic Sans MS" panose="030F0702030302020204" pitchFamily="66" charset="0"/>
              <a:cs typeface="Comic Sans MS" panose="030F0702030302020204" pitchFamily="66" charset="0"/>
              <a:sym typeface="+mn-ea"/>
            </a:endParaRPr>
          </a:p>
        </p:txBody>
      </p:sp>
      <p:cxnSp>
        <p:nvCxnSpPr>
          <p:cNvPr id="77" name="Conector Reto 76"/>
          <p:cNvCxnSpPr/>
          <p:nvPr/>
        </p:nvCxnSpPr>
        <p:spPr>
          <a:xfrm>
            <a:off x="5789295" y="2063115"/>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4705985" y="3114040"/>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80" name="Seta para a esquerda 79"/>
          <p:cNvSpPr/>
          <p:nvPr/>
        </p:nvSpPr>
        <p:spPr>
          <a:xfrm>
            <a:off x="6823710" y="977900"/>
            <a:ext cx="925830" cy="135890"/>
          </a:xfrm>
          <a:prstGeom prst="lef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Seta para a esquerda 80"/>
          <p:cNvSpPr/>
          <p:nvPr/>
        </p:nvSpPr>
        <p:spPr>
          <a:xfrm flipH="1">
            <a:off x="6494780" y="1468120"/>
            <a:ext cx="1534795" cy="119380"/>
          </a:xfrm>
          <a:prstGeom prst="lef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9" name="Conector de Seta Reta 78"/>
          <p:cNvCxnSpPr/>
          <p:nvPr/>
        </p:nvCxnSpPr>
        <p:spPr>
          <a:xfrm>
            <a:off x="4749800" y="1290955"/>
            <a:ext cx="1973580" cy="1651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4" name="CaixaDeTexto 6"/>
          <p:cNvSpPr txBox="1"/>
          <p:nvPr/>
        </p:nvSpPr>
        <p:spPr>
          <a:xfrm>
            <a:off x="5295265" y="784860"/>
            <a:ext cx="635000" cy="521970"/>
          </a:xfrm>
          <a:prstGeom prst="rect">
            <a:avLst/>
          </a:prstGeom>
          <a:noFill/>
        </p:spPr>
        <p:txBody>
          <a:bodyPr wrap="square" rtlCol="0">
            <a:spAutoFit/>
          </a:bodyPr>
          <a:lstStyle/>
          <a:p>
            <a:r>
              <a:rPr lang="pt-BR" sz="2800" b="1" dirty="0"/>
              <a:t>E</a:t>
            </a:r>
            <a:endParaRPr lang="pt-BR" sz="2800" b="1" dirty="0"/>
          </a:p>
        </p:txBody>
      </p:sp>
      <p:sp>
        <p:nvSpPr>
          <p:cNvPr id="82" name="Caixa de Texto 81"/>
          <p:cNvSpPr txBox="1"/>
          <p:nvPr/>
        </p:nvSpPr>
        <p:spPr>
          <a:xfrm>
            <a:off x="7013575" y="583565"/>
            <a:ext cx="995680" cy="460375"/>
          </a:xfrm>
          <a:prstGeom prst="rect">
            <a:avLst/>
          </a:prstGeom>
          <a:noFill/>
        </p:spPr>
        <p:txBody>
          <a:bodyPr wrap="square" rtlCol="0">
            <a:spAutoFit/>
          </a:bodyPr>
          <a:lstStyle/>
          <a:p>
            <a:r>
              <a:rPr lang="pt-BR" altLang="en-US" sz="2400"/>
              <a:t>I</a:t>
            </a:r>
            <a:r>
              <a:rPr lang="pt-BR" altLang="en-US" sz="2400" baseline="-25000"/>
              <a:t>dif</a:t>
            </a:r>
            <a:endParaRPr lang="pt-BR" altLang="en-US" sz="2400" baseline="-25000"/>
          </a:p>
        </p:txBody>
      </p:sp>
      <p:sp>
        <p:nvSpPr>
          <p:cNvPr id="85" name="Caixa de Texto 84"/>
          <p:cNvSpPr txBox="1"/>
          <p:nvPr/>
        </p:nvSpPr>
        <p:spPr>
          <a:xfrm>
            <a:off x="6951345" y="1068705"/>
            <a:ext cx="1363980" cy="460375"/>
          </a:xfrm>
          <a:prstGeom prst="rect">
            <a:avLst/>
          </a:prstGeom>
          <a:noFill/>
        </p:spPr>
        <p:txBody>
          <a:bodyPr wrap="square" rtlCol="0">
            <a:spAutoFit/>
          </a:bodyPr>
          <a:lstStyle/>
          <a:p>
            <a:r>
              <a:rPr lang="pt-BR" altLang="en-US" sz="2400"/>
              <a:t>I</a:t>
            </a:r>
            <a:r>
              <a:rPr lang="pt-BR" altLang="en-US" sz="2400" baseline="-25000"/>
              <a:t>arasto</a:t>
            </a:r>
            <a:endParaRPr lang="pt-BR" altLang="en-US" sz="2400" baseline="-25000"/>
          </a:p>
        </p:txBody>
      </p:sp>
      <p:sp>
        <p:nvSpPr>
          <p:cNvPr id="3" name="Forma livre 2"/>
          <p:cNvSpPr/>
          <p:nvPr/>
        </p:nvSpPr>
        <p:spPr>
          <a:xfrm flipV="1">
            <a:off x="7254875" y="4006850"/>
            <a:ext cx="1733550" cy="311150"/>
          </a:xfrm>
          <a:custGeom>
            <a:avLst/>
            <a:gdLst>
              <a:gd name="connisteX0" fmla="*/ 0 w 1733550"/>
              <a:gd name="connsiteY0" fmla="*/ 0 h 219075"/>
              <a:gd name="connisteX1" fmla="*/ 276225 w 1733550"/>
              <a:gd name="connsiteY1" fmla="*/ 85725 h 219075"/>
              <a:gd name="connisteX2" fmla="*/ 771525 w 1733550"/>
              <a:gd name="connsiteY2" fmla="*/ 190500 h 219075"/>
              <a:gd name="connisteX3" fmla="*/ 1733550 w 1733550"/>
              <a:gd name="connsiteY3" fmla="*/ 219075 h 219075"/>
            </a:gdLst>
            <a:ahLst/>
            <a:cxnLst>
              <a:cxn ang="0">
                <a:pos x="connisteX0" y="connsiteY0"/>
              </a:cxn>
              <a:cxn ang="0">
                <a:pos x="connisteX1" y="connsiteY1"/>
              </a:cxn>
              <a:cxn ang="0">
                <a:pos x="connisteX2" y="connsiteY2"/>
              </a:cxn>
              <a:cxn ang="0">
                <a:pos x="connisteX3" y="connsiteY3"/>
              </a:cxn>
            </a:cxnLst>
            <a:rect l="l" t="t" r="r" b="b"/>
            <a:pathLst>
              <a:path w="1733550" h="219075">
                <a:moveTo>
                  <a:pt x="0" y="0"/>
                </a:moveTo>
                <a:cubicBezTo>
                  <a:pt x="45085" y="15240"/>
                  <a:pt x="121920" y="47625"/>
                  <a:pt x="276225" y="85725"/>
                </a:cubicBezTo>
                <a:cubicBezTo>
                  <a:pt x="430530" y="123825"/>
                  <a:pt x="480060" y="163830"/>
                  <a:pt x="771525" y="190500"/>
                </a:cubicBezTo>
                <a:cubicBezTo>
                  <a:pt x="1062990" y="217170"/>
                  <a:pt x="1551305" y="215265"/>
                  <a:pt x="1733550" y="219075"/>
                </a:cubicBezTo>
              </a:path>
            </a:pathLst>
          </a:custGeom>
          <a:noFill/>
          <a:ln>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b="1"/>
          </a:p>
        </p:txBody>
      </p:sp>
      <p:sp>
        <p:nvSpPr>
          <p:cNvPr id="42" name="Forma livre 41"/>
          <p:cNvSpPr/>
          <p:nvPr/>
        </p:nvSpPr>
        <p:spPr>
          <a:xfrm flipH="1">
            <a:off x="3053715" y="4014470"/>
            <a:ext cx="1733550" cy="311150"/>
          </a:xfrm>
          <a:custGeom>
            <a:avLst/>
            <a:gdLst>
              <a:gd name="connisteX0" fmla="*/ 0 w 1733550"/>
              <a:gd name="connsiteY0" fmla="*/ 0 h 219075"/>
              <a:gd name="connisteX1" fmla="*/ 276225 w 1733550"/>
              <a:gd name="connsiteY1" fmla="*/ 85725 h 219075"/>
              <a:gd name="connisteX2" fmla="*/ 771525 w 1733550"/>
              <a:gd name="connsiteY2" fmla="*/ 190500 h 219075"/>
              <a:gd name="connisteX3" fmla="*/ 1733550 w 1733550"/>
              <a:gd name="connsiteY3" fmla="*/ 219075 h 219075"/>
            </a:gdLst>
            <a:ahLst/>
            <a:cxnLst>
              <a:cxn ang="0">
                <a:pos x="connisteX0" y="connsiteY0"/>
              </a:cxn>
              <a:cxn ang="0">
                <a:pos x="connisteX1" y="connsiteY1"/>
              </a:cxn>
              <a:cxn ang="0">
                <a:pos x="connisteX2" y="connsiteY2"/>
              </a:cxn>
              <a:cxn ang="0">
                <a:pos x="connisteX3" y="connsiteY3"/>
              </a:cxn>
            </a:cxnLst>
            <a:rect l="l" t="t" r="r" b="b"/>
            <a:pathLst>
              <a:path w="1733550" h="219075">
                <a:moveTo>
                  <a:pt x="0" y="0"/>
                </a:moveTo>
                <a:cubicBezTo>
                  <a:pt x="45085" y="15240"/>
                  <a:pt x="121920" y="47625"/>
                  <a:pt x="276225" y="85725"/>
                </a:cubicBezTo>
                <a:cubicBezTo>
                  <a:pt x="430530" y="123825"/>
                  <a:pt x="480060" y="163830"/>
                  <a:pt x="771525" y="190500"/>
                </a:cubicBezTo>
                <a:cubicBezTo>
                  <a:pt x="1062990" y="217170"/>
                  <a:pt x="1551305" y="215265"/>
                  <a:pt x="1733550" y="219075"/>
                </a:cubicBezTo>
              </a:path>
            </a:pathLst>
          </a:custGeom>
          <a:noFill/>
          <a:ln>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Conteúdo 2"/>
          <p:cNvSpPr>
            <a:spLocks noGrp="1"/>
          </p:cNvSpPr>
          <p:nvPr>
            <p:ph idx="1"/>
          </p:nvPr>
        </p:nvSpPr>
        <p:spPr>
          <a:xfrm>
            <a:off x="558800" y="692150"/>
            <a:ext cx="11074400" cy="5664200"/>
          </a:xfrm>
        </p:spPr>
        <p:txBody>
          <a:bodyPr>
            <a:noAutofit/>
          </a:bodyPr>
          <a:lstStyle/>
          <a:p>
            <a:r>
              <a:rPr lang="pt-BR" altLang="en-US" sz="3200" b="1">
                <a:solidFill>
                  <a:srgbClr val="C00000"/>
                </a:solidFill>
                <a:latin typeface="Comic Sans MS" panose="030F0702030302020204" pitchFamily="66" charset="0"/>
                <a:cs typeface="Comic Sans MS" panose="030F0702030302020204" pitchFamily="66" charset="0"/>
              </a:rPr>
              <a:t>Amplificadores operacionais</a:t>
            </a:r>
            <a:endParaRPr lang="pt-BR" altLang="en-US" sz="3200" b="1">
              <a:solidFill>
                <a:srgbClr val="C00000"/>
              </a:solidFill>
              <a:latin typeface="Comic Sans MS" panose="030F0702030302020204" pitchFamily="66" charset="0"/>
              <a:cs typeface="Comic Sans MS" panose="030F0702030302020204" pitchFamily="66" charset="0"/>
            </a:endParaRPr>
          </a:p>
          <a:p>
            <a:pPr marL="0" indent="0">
              <a:buNone/>
            </a:pPr>
            <a:r>
              <a:rPr lang="pt-BR" altLang="en-US" sz="3200">
                <a:solidFill>
                  <a:schemeClr val="tx2"/>
                </a:solidFill>
                <a:latin typeface="Comic Sans MS" panose="030F0702030302020204" pitchFamily="66" charset="0"/>
                <a:cs typeface="Comic Sans MS" panose="030F0702030302020204" pitchFamily="66" charset="0"/>
              </a:rPr>
              <a:t>Descrição e principais características</a:t>
            </a:r>
            <a:endParaRPr lang="pt-BR" altLang="en-US" sz="3200">
              <a:solidFill>
                <a:schemeClr val="tx2"/>
              </a:solidFill>
              <a:latin typeface="Comic Sans MS" panose="030F0702030302020204" pitchFamily="66" charset="0"/>
              <a:cs typeface="Comic Sans MS" panose="030F0702030302020204" pitchFamily="66" charset="0"/>
            </a:endParaRPr>
          </a:p>
          <a:p>
            <a:pPr marL="0" indent="0" algn="ctr">
              <a:buNone/>
            </a:pPr>
            <a:r>
              <a:rPr lang="pt-BR" altLang="en-US" sz="3200">
                <a:latin typeface="Comic Sans MS" panose="030F0702030302020204" pitchFamily="66" charset="0"/>
                <a:cs typeface="Comic Sans MS" panose="030F0702030302020204" pitchFamily="66" charset="0"/>
              </a:rPr>
              <a:t>  recordar análises de circuitos, Laplace, Diagramas de Bode</a:t>
            </a:r>
            <a:endParaRPr lang="pt-BR" altLang="en-US" sz="3200">
              <a:latin typeface="Comic Sans MS" panose="030F0702030302020204" pitchFamily="66" charset="0"/>
              <a:cs typeface="Comic Sans MS" panose="030F0702030302020204" pitchFamily="66" charset="0"/>
            </a:endParaRPr>
          </a:p>
          <a:p>
            <a:pPr>
              <a:lnSpc>
                <a:spcPct val="140000"/>
              </a:lnSpc>
            </a:pPr>
            <a:r>
              <a:rPr lang="pt-BR" altLang="en-US" sz="3200" b="1">
                <a:solidFill>
                  <a:srgbClr val="C00000"/>
                </a:solidFill>
                <a:latin typeface="Comic Sans MS" panose="030F0702030302020204" pitchFamily="66" charset="0"/>
                <a:cs typeface="Comic Sans MS" panose="030F0702030302020204" pitchFamily="66" charset="0"/>
              </a:rPr>
              <a:t>Diodos</a:t>
            </a:r>
            <a:endParaRPr lang="pt-BR" altLang="en-US" sz="3200" b="1">
              <a:solidFill>
                <a:srgbClr val="C00000"/>
              </a:solidFill>
              <a:latin typeface="Comic Sans MS" panose="030F0702030302020204" pitchFamily="66" charset="0"/>
              <a:cs typeface="Comic Sans MS" panose="030F0702030302020204" pitchFamily="66" charset="0"/>
            </a:endParaRPr>
          </a:p>
          <a:p>
            <a:pPr marL="0" indent="0">
              <a:buNone/>
            </a:pPr>
            <a:r>
              <a:rPr lang="pt-BR" altLang="en-US" sz="3200">
                <a:solidFill>
                  <a:schemeClr val="tx1"/>
                </a:solidFill>
                <a:latin typeface="Comic Sans MS" panose="030F0702030302020204" pitchFamily="66" charset="0"/>
                <a:cs typeface="Comic Sans MS" panose="030F0702030302020204" pitchFamily="66" charset="0"/>
              </a:rPr>
              <a:t>Funcionamento, equações e algumas aplicações simples</a:t>
            </a:r>
            <a:endParaRPr lang="pt-BR" altLang="en-US" sz="3200">
              <a:solidFill>
                <a:schemeClr val="tx1"/>
              </a:solidFill>
              <a:latin typeface="Comic Sans MS" panose="030F0702030302020204" pitchFamily="66" charset="0"/>
              <a:cs typeface="Comic Sans MS" panose="030F0702030302020204" pitchFamily="66" charset="0"/>
            </a:endParaRPr>
          </a:p>
          <a:p>
            <a:pPr>
              <a:lnSpc>
                <a:spcPct val="170000"/>
              </a:lnSpc>
            </a:pPr>
            <a:r>
              <a:rPr lang="pt-BR" altLang="en-US" sz="3200" b="1">
                <a:solidFill>
                  <a:srgbClr val="C00000"/>
                </a:solidFill>
                <a:latin typeface="Comic Sans MS" panose="030F0702030302020204" pitchFamily="66" charset="0"/>
                <a:cs typeface="Comic Sans MS" panose="030F0702030302020204" pitchFamily="66" charset="0"/>
              </a:rPr>
              <a:t>Transistores</a:t>
            </a:r>
            <a:endParaRPr lang="pt-BR" altLang="en-US" sz="3200" b="1">
              <a:solidFill>
                <a:srgbClr val="C00000"/>
              </a:solidFill>
              <a:latin typeface="Comic Sans MS" panose="030F0702030302020204" pitchFamily="66" charset="0"/>
              <a:cs typeface="Comic Sans MS" panose="030F0702030302020204" pitchFamily="66" charset="0"/>
            </a:endParaRPr>
          </a:p>
          <a:p>
            <a:pPr marL="0" indent="0">
              <a:buNone/>
            </a:pPr>
            <a:r>
              <a:rPr lang="pt-BR" altLang="en-US" sz="3200">
                <a:solidFill>
                  <a:schemeClr val="tx1"/>
                </a:solidFill>
                <a:latin typeface="Comic Sans MS" panose="030F0702030302020204" pitchFamily="66" charset="0"/>
                <a:cs typeface="Comic Sans MS" panose="030F0702030302020204" pitchFamily="66" charset="0"/>
              </a:rPr>
              <a:t>Funcionamento, equações e algumas configurações básicas</a:t>
            </a:r>
            <a:endParaRPr lang="pt-BR" altLang="en-US" sz="3200">
              <a:solidFill>
                <a:schemeClr val="tx1"/>
              </a:solidFill>
              <a:latin typeface="Comic Sans MS" panose="030F0702030302020204" pitchFamily="66" charset="0"/>
              <a:cs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465897" y="604520"/>
            <a:ext cx="10715625" cy="5485130"/>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000" b="1" dirty="0" smtClean="0">
                <a:solidFill>
                  <a:srgbClr val="C00000"/>
                </a:solidFill>
                <a:latin typeface="Comic Sans MS" panose="030F0702030302020204" pitchFamily="66" charset="0"/>
              </a:rPr>
              <a:t>Impedância de </a:t>
            </a:r>
            <a:r>
              <a:rPr lang="pt-BR" sz="3000" b="1" dirty="0">
                <a:solidFill>
                  <a:srgbClr val="C00000"/>
                </a:solidFill>
                <a:latin typeface="Comic Sans MS" panose="030F0702030302020204" pitchFamily="66" charset="0"/>
              </a:rPr>
              <a:t>e</a:t>
            </a:r>
            <a:r>
              <a:rPr lang="pt-BR" sz="3000" b="1" dirty="0" smtClean="0">
                <a:solidFill>
                  <a:srgbClr val="C00000"/>
                </a:solidFill>
                <a:latin typeface="Comic Sans MS" panose="030F0702030302020204" pitchFamily="66" charset="0"/>
              </a:rPr>
              <a:t>ntrada, Impedância de saída</a:t>
            </a:r>
            <a:endParaRPr lang="pt-BR" sz="3000" b="1" dirty="0" smtClean="0">
              <a:solidFill>
                <a:srgbClr val="C00000"/>
              </a:solidFill>
              <a:latin typeface="Comic Sans MS" panose="030F0702030302020204" pitchFamily="66" charset="0"/>
            </a:endParaRPr>
          </a:p>
          <a:p>
            <a:pPr marL="0" indent="0" algn="ctr">
              <a:buNone/>
            </a:pPr>
            <a:r>
              <a:rPr lang="pt-BR" sz="3000" b="1" dirty="0" smtClean="0">
                <a:latin typeface="Comic Sans MS" panose="030F0702030302020204" pitchFamily="66" charset="0"/>
              </a:rPr>
              <a:t>cáculo da impedância de qualquer ponto de um circuito</a:t>
            </a:r>
            <a:endParaRPr lang="pt-BR" sz="3000" b="1" dirty="0" smtClean="0">
              <a:latin typeface="Comic Sans MS" panose="030F0702030302020204" pitchFamily="66" charset="0"/>
            </a:endParaRPr>
          </a:p>
          <a:p>
            <a:pPr lvl="1"/>
            <a:r>
              <a:rPr lang="pt-BR" sz="2600" b="1" dirty="0" smtClean="0">
                <a:latin typeface="Comic Sans MS" panose="030F0702030302020204" pitchFamily="66" charset="0"/>
              </a:rPr>
              <a:t>Desativar as fontes </a:t>
            </a:r>
            <a:r>
              <a:rPr lang="pt-BR" sz="2600" b="1" dirty="0" smtClean="0">
                <a:solidFill>
                  <a:srgbClr val="C00000"/>
                </a:solidFill>
                <a:latin typeface="Comic Sans MS" panose="030F0702030302020204" pitchFamily="66" charset="0"/>
              </a:rPr>
              <a:t>independentes</a:t>
            </a:r>
            <a:endParaRPr lang="pt-BR" sz="2600" b="1" dirty="0" smtClean="0">
              <a:latin typeface="Comic Sans MS" panose="030F0702030302020204" pitchFamily="66" charset="0"/>
            </a:endParaRPr>
          </a:p>
          <a:p>
            <a:pPr lvl="1"/>
            <a:endParaRPr lang="pt-BR" b="1" dirty="0"/>
          </a:p>
          <a:p>
            <a:pPr lvl="1"/>
            <a:endParaRPr lang="pt-BR" b="1" dirty="0" smtClean="0"/>
          </a:p>
          <a:p>
            <a:pPr lvl="1"/>
            <a:endParaRPr lang="pt-BR" b="1" dirty="0"/>
          </a:p>
          <a:p>
            <a:pPr lvl="1"/>
            <a:endParaRPr lang="pt-BR" b="1" dirty="0" smtClean="0"/>
          </a:p>
          <a:p>
            <a:pPr lvl="1"/>
            <a:endParaRPr lang="pt-BR" b="1" dirty="0"/>
          </a:p>
          <a:p>
            <a:pPr lvl="1"/>
            <a:endParaRPr lang="pt-BR" b="1" dirty="0" smtClean="0"/>
          </a:p>
          <a:p>
            <a:pPr lvl="1"/>
            <a:endParaRPr lang="pt-BR" b="1" dirty="0" smtClean="0">
              <a:latin typeface="Comic Sans MS" panose="030F0702030302020204" pitchFamily="66" charset="0"/>
            </a:endParaRPr>
          </a:p>
          <a:p>
            <a:pPr lvl="1"/>
            <a:r>
              <a:rPr lang="pt-BR" sz="2800" b="1" dirty="0" smtClean="0">
                <a:latin typeface="Comic Sans MS" panose="030F0702030302020204" pitchFamily="66" charset="0"/>
              </a:rPr>
              <a:t>Forçar uma tensão </a:t>
            </a:r>
            <a:r>
              <a:rPr lang="pt-BR" sz="2800" b="1" dirty="0" smtClean="0">
                <a:solidFill>
                  <a:srgbClr val="C00000"/>
                </a:solidFill>
                <a:latin typeface="Comic Sans MS" panose="030F0702030302020204" pitchFamily="66" charset="0"/>
              </a:rPr>
              <a:t>V</a:t>
            </a:r>
            <a:r>
              <a:rPr lang="pt-BR" sz="2800" b="1" dirty="0" smtClean="0">
                <a:latin typeface="Comic Sans MS" panose="030F0702030302020204" pitchFamily="66" charset="0"/>
              </a:rPr>
              <a:t> no nó e medir (calcular) a corrente </a:t>
            </a:r>
            <a:r>
              <a:rPr lang="pt-BR" sz="2800" b="1" dirty="0" smtClean="0">
                <a:solidFill>
                  <a:srgbClr val="C00000"/>
                </a:solidFill>
                <a:latin typeface="Comic Sans MS" panose="030F0702030302020204" pitchFamily="66" charset="0"/>
              </a:rPr>
              <a:t>i</a:t>
            </a:r>
            <a:r>
              <a:rPr lang="pt-BR" sz="2800" b="1" dirty="0" smtClean="0">
                <a:latin typeface="Comic Sans MS" panose="030F0702030302020204" pitchFamily="66" charset="0"/>
              </a:rPr>
              <a:t> ou</a:t>
            </a:r>
            <a:endParaRPr lang="pt-BR" sz="2800" b="1" dirty="0" smtClean="0">
              <a:latin typeface="Comic Sans MS" panose="030F0702030302020204" pitchFamily="66" charset="0"/>
            </a:endParaRPr>
          </a:p>
          <a:p>
            <a:pPr lvl="1"/>
            <a:r>
              <a:rPr lang="pt-BR" sz="2800" b="1" dirty="0" smtClean="0">
                <a:latin typeface="Comic Sans MS" panose="030F0702030302020204" pitchFamily="66" charset="0"/>
              </a:rPr>
              <a:t>Forçar uma corrente</a:t>
            </a:r>
            <a:r>
              <a:rPr lang="pt-BR" sz="2800" b="1" dirty="0" smtClean="0">
                <a:solidFill>
                  <a:srgbClr val="C00000"/>
                </a:solidFill>
                <a:latin typeface="Comic Sans MS" panose="030F0702030302020204" pitchFamily="66" charset="0"/>
              </a:rPr>
              <a:t> i </a:t>
            </a:r>
            <a:r>
              <a:rPr lang="pt-BR" sz="2800" b="1" dirty="0" smtClean="0">
                <a:latin typeface="Comic Sans MS" panose="030F0702030302020204" pitchFamily="66" charset="0"/>
              </a:rPr>
              <a:t>no nó e medir (calcular) a tensão </a:t>
            </a:r>
            <a:r>
              <a:rPr lang="pt-BR" sz="2800" b="1" dirty="0" smtClean="0">
                <a:solidFill>
                  <a:srgbClr val="C00000"/>
                </a:solidFill>
                <a:latin typeface="Comic Sans MS" panose="030F0702030302020204" pitchFamily="66" charset="0"/>
              </a:rPr>
              <a:t>V</a:t>
            </a:r>
            <a:endParaRPr lang="pt-BR" sz="2800" b="1" dirty="0" smtClean="0">
              <a:solidFill>
                <a:srgbClr val="C00000"/>
              </a:solidFill>
              <a:latin typeface="Comic Sans MS" panose="030F0702030302020204" pitchFamily="66" charset="0"/>
            </a:endParaRPr>
          </a:p>
          <a:p>
            <a:pPr marL="457200" lvl="1" indent="0" algn="ctr">
              <a:lnSpc>
                <a:spcPct val="80000"/>
              </a:lnSpc>
              <a:spcBef>
                <a:spcPts val="800"/>
              </a:spcBef>
              <a:spcAft>
                <a:spcPts val="0"/>
              </a:spcAft>
              <a:buNone/>
            </a:pPr>
            <a:r>
              <a:rPr lang="pt-BR" sz="3200" b="1" i="1" dirty="0" smtClean="0">
                <a:solidFill>
                  <a:srgbClr val="C00000"/>
                </a:solidFill>
                <a:latin typeface="Comic Sans MS" panose="030F0702030302020204" pitchFamily="66" charset="0"/>
              </a:rPr>
              <a:t>Z = V/i</a:t>
            </a:r>
            <a:endParaRPr lang="pt-BR" sz="3200" b="1" i="1" dirty="0" smtClean="0">
              <a:solidFill>
                <a:srgbClr val="C00000"/>
              </a:solidFill>
              <a:latin typeface="Comic Sans MS" panose="030F0702030302020204" pitchFamily="66" charset="0"/>
            </a:endParaRPr>
          </a:p>
          <a:p>
            <a:pPr lvl="1" algn="ctr"/>
            <a:endParaRPr lang="pt-BR" sz="3200" b="1" i="1" dirty="0" smtClean="0">
              <a:solidFill>
                <a:srgbClr val="C00000"/>
              </a:solidFill>
              <a:latin typeface="Comic Sans MS" panose="030F0702030302020204" pitchFamily="66" charset="0"/>
            </a:endParaRPr>
          </a:p>
        </p:txBody>
      </p:sp>
      <p:cxnSp>
        <p:nvCxnSpPr>
          <p:cNvPr id="6" name="Conector Reto 5"/>
          <p:cNvCxnSpPr/>
          <p:nvPr/>
        </p:nvCxnSpPr>
        <p:spPr>
          <a:xfrm flipH="1">
            <a:off x="1930400" y="2044700"/>
            <a:ext cx="25400" cy="15494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Elipse 3"/>
          <p:cNvSpPr/>
          <p:nvPr/>
        </p:nvSpPr>
        <p:spPr>
          <a:xfrm>
            <a:off x="1587500" y="2476500"/>
            <a:ext cx="698500" cy="7366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CaixaDeTexto 6"/>
          <p:cNvSpPr txBox="1"/>
          <p:nvPr/>
        </p:nvSpPr>
        <p:spPr>
          <a:xfrm>
            <a:off x="1993900" y="2132330"/>
            <a:ext cx="292100" cy="460375"/>
          </a:xfrm>
          <a:prstGeom prst="rect">
            <a:avLst/>
          </a:prstGeom>
          <a:noFill/>
        </p:spPr>
        <p:txBody>
          <a:bodyPr wrap="square" rtlCol="0">
            <a:spAutoFit/>
          </a:bodyPr>
          <a:lstStyle/>
          <a:p>
            <a:r>
              <a:rPr lang="pt-BR" sz="2400" b="1" dirty="0" smtClean="0"/>
              <a:t>+</a:t>
            </a:r>
            <a:endParaRPr lang="pt-BR" sz="2400" b="1" dirty="0" smtClean="0"/>
          </a:p>
        </p:txBody>
      </p:sp>
      <p:sp>
        <p:nvSpPr>
          <p:cNvPr id="8" name="CaixaDeTexto 7"/>
          <p:cNvSpPr txBox="1"/>
          <p:nvPr/>
        </p:nvSpPr>
        <p:spPr>
          <a:xfrm>
            <a:off x="2146300" y="3085475"/>
            <a:ext cx="914033" cy="523220"/>
          </a:xfrm>
          <a:prstGeom prst="rect">
            <a:avLst/>
          </a:prstGeom>
          <a:noFill/>
        </p:spPr>
        <p:txBody>
          <a:bodyPr wrap="none" rtlCol="0">
            <a:spAutoFit/>
          </a:bodyPr>
          <a:lstStyle/>
          <a:p>
            <a:r>
              <a:rPr lang="pt-BR" sz="2800" dirty="0" smtClean="0"/>
              <a:t>V = 0</a:t>
            </a:r>
            <a:endParaRPr lang="pt-BR" sz="2800" dirty="0"/>
          </a:p>
        </p:txBody>
      </p:sp>
      <p:cxnSp>
        <p:nvCxnSpPr>
          <p:cNvPr id="10" name="Conector Reto 9"/>
          <p:cNvCxnSpPr/>
          <p:nvPr/>
        </p:nvCxnSpPr>
        <p:spPr>
          <a:xfrm>
            <a:off x="3777742" y="2064892"/>
            <a:ext cx="0" cy="1563995"/>
          </a:xfrm>
          <a:prstGeom prst="line">
            <a:avLst/>
          </a:prstGeom>
          <a:ln w="34925">
            <a:solidFill>
              <a:schemeClr val="tx1">
                <a:alpha val="92000"/>
              </a:schemeClr>
            </a:solidFill>
          </a:ln>
        </p:spPr>
        <p:style>
          <a:lnRef idx="1">
            <a:schemeClr val="accent1"/>
          </a:lnRef>
          <a:fillRef idx="0">
            <a:schemeClr val="accent1"/>
          </a:fillRef>
          <a:effectRef idx="0">
            <a:schemeClr val="accent1"/>
          </a:effectRef>
          <a:fontRef idx="minor">
            <a:schemeClr val="tx1"/>
          </a:fontRef>
        </p:style>
      </p:cxnSp>
      <p:sp>
        <p:nvSpPr>
          <p:cNvPr id="13" name="CaixaDeTexto 12"/>
          <p:cNvSpPr txBox="1"/>
          <p:nvPr/>
        </p:nvSpPr>
        <p:spPr>
          <a:xfrm>
            <a:off x="9083815" y="3001353"/>
            <a:ext cx="800219" cy="523220"/>
          </a:xfrm>
          <a:prstGeom prst="rect">
            <a:avLst/>
          </a:prstGeom>
          <a:noFill/>
        </p:spPr>
        <p:txBody>
          <a:bodyPr wrap="none" rtlCol="0">
            <a:spAutoFit/>
          </a:bodyPr>
          <a:lstStyle/>
          <a:p>
            <a:r>
              <a:rPr lang="pt-BR" sz="2800" dirty="0"/>
              <a:t>I</a:t>
            </a:r>
            <a:r>
              <a:rPr lang="pt-BR" sz="2800" dirty="0" smtClean="0"/>
              <a:t> = 0</a:t>
            </a:r>
            <a:endParaRPr lang="pt-BR" sz="2800" dirty="0"/>
          </a:p>
        </p:txBody>
      </p:sp>
      <p:cxnSp>
        <p:nvCxnSpPr>
          <p:cNvPr id="14" name="Conector Reto 13"/>
          <p:cNvCxnSpPr/>
          <p:nvPr/>
        </p:nvCxnSpPr>
        <p:spPr>
          <a:xfrm flipH="1">
            <a:off x="8861013" y="1985978"/>
            <a:ext cx="25400" cy="15494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Elipse 10"/>
          <p:cNvSpPr/>
          <p:nvPr/>
        </p:nvSpPr>
        <p:spPr>
          <a:xfrm>
            <a:off x="8525015" y="2392378"/>
            <a:ext cx="698500" cy="7366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6" name="Conector de Seta Reta 15"/>
          <p:cNvCxnSpPr/>
          <p:nvPr/>
        </p:nvCxnSpPr>
        <p:spPr>
          <a:xfrm flipH="1">
            <a:off x="8861013" y="2530920"/>
            <a:ext cx="12700" cy="476499"/>
          </a:xfrm>
          <a:prstGeom prst="straightConnector1">
            <a:avLst/>
          </a:prstGeom>
          <a:ln w="22225">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9" name="Elipse 18"/>
          <p:cNvSpPr/>
          <p:nvPr/>
        </p:nvSpPr>
        <p:spPr>
          <a:xfrm>
            <a:off x="10350916" y="2064892"/>
            <a:ext cx="105051" cy="14363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Elipse 19"/>
          <p:cNvSpPr/>
          <p:nvPr/>
        </p:nvSpPr>
        <p:spPr>
          <a:xfrm>
            <a:off x="10350916" y="3275266"/>
            <a:ext cx="105051" cy="14363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1" name="CaixaDeTexto 20"/>
          <p:cNvSpPr txBox="1"/>
          <p:nvPr/>
        </p:nvSpPr>
        <p:spPr>
          <a:xfrm>
            <a:off x="1057413" y="3720713"/>
            <a:ext cx="3982180" cy="523220"/>
          </a:xfrm>
          <a:prstGeom prst="rect">
            <a:avLst/>
          </a:prstGeom>
          <a:noFill/>
        </p:spPr>
        <p:txBody>
          <a:bodyPr wrap="none" rtlCol="0">
            <a:spAutoFit/>
          </a:bodyPr>
          <a:lstStyle/>
          <a:p>
            <a:r>
              <a:rPr lang="pt-BR" sz="2800" dirty="0" smtClean="0">
                <a:latin typeface="Comic Sans MS" panose="030F0702030302020204" pitchFamily="66" charset="0"/>
              </a:rPr>
              <a:t>Fonte de tensão, curto</a:t>
            </a:r>
            <a:endParaRPr lang="pt-BR" sz="2800" dirty="0">
              <a:latin typeface="Comic Sans MS" panose="030F0702030302020204" pitchFamily="66" charset="0"/>
            </a:endParaRPr>
          </a:p>
        </p:txBody>
      </p:sp>
      <p:sp>
        <p:nvSpPr>
          <p:cNvPr id="22" name="CaixaDeTexto 21"/>
          <p:cNvSpPr txBox="1"/>
          <p:nvPr/>
        </p:nvSpPr>
        <p:spPr>
          <a:xfrm>
            <a:off x="7072151" y="3634573"/>
            <a:ext cx="4575291" cy="523220"/>
          </a:xfrm>
          <a:prstGeom prst="rect">
            <a:avLst/>
          </a:prstGeom>
          <a:noFill/>
        </p:spPr>
        <p:txBody>
          <a:bodyPr wrap="none" rtlCol="0">
            <a:spAutoFit/>
          </a:bodyPr>
          <a:lstStyle/>
          <a:p>
            <a:r>
              <a:rPr lang="pt-BR" sz="2800" dirty="0" smtClean="0">
                <a:latin typeface="Comic Sans MS" panose="030F0702030302020204" pitchFamily="66" charset="0"/>
              </a:rPr>
              <a:t>Fonte de corrente, aberto</a:t>
            </a:r>
            <a:endParaRPr lang="pt-BR" sz="2800" dirty="0">
              <a:latin typeface="Comic Sans MS" panose="030F0702030302020204" pitchFamily="66" charset="0"/>
            </a:endParaRPr>
          </a:p>
        </p:txBody>
      </p:sp>
      <p:cxnSp>
        <p:nvCxnSpPr>
          <p:cNvPr id="26" name="Conector Reto 25"/>
          <p:cNvCxnSpPr/>
          <p:nvPr/>
        </p:nvCxnSpPr>
        <p:spPr>
          <a:xfrm>
            <a:off x="10403441" y="2136711"/>
            <a:ext cx="0" cy="330578"/>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10404493" y="3016507"/>
            <a:ext cx="0" cy="330578"/>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DeTexto 2"/>
              <p:cNvSpPr txBox="1"/>
              <p:nvPr/>
            </p:nvSpPr>
            <p:spPr>
              <a:xfrm>
                <a:off x="452120" y="440055"/>
                <a:ext cx="11238230" cy="6281420"/>
              </a:xfrm>
              <a:prstGeom prst="rect">
                <a:avLst/>
              </a:prstGeom>
              <a:noFill/>
            </p:spPr>
            <p:txBody>
              <a:bodyPr wrap="square" rtlCol="0">
                <a:spAutoFit/>
              </a:bodyPr>
              <a:lstStyle/>
              <a:p>
                <a:pPr marL="457200" indent="-457200" algn="l" fontAlgn="auto">
                  <a:spcAft>
                    <a:spcPts val="600"/>
                  </a:spcAft>
                  <a:buFont typeface="Arial" panose="020B0604020202020204" pitchFamily="34" charset="0"/>
                  <a:buChar char="•"/>
                </a:pPr>
                <a:r>
                  <a:rPr lang="pt-BR" sz="2800" b="1" dirty="0" smtClean="0">
                    <a:solidFill>
                      <a:schemeClr val="tx1"/>
                    </a:solidFill>
                    <a:latin typeface="Comic Sans MS" panose="030F0702030302020204" pitchFamily="66" charset="0"/>
                  </a:rPr>
                  <a:t>A tensão na junção agora sera</a:t>
                </a:r>
                <a:endParaRPr lang="pt-BR" sz="2800" b="1" dirty="0" smtClean="0">
                  <a:solidFill>
                    <a:schemeClr val="tx1"/>
                  </a:solidFill>
                  <a:latin typeface="Comic Sans MS" panose="030F0702030302020204" pitchFamily="66" charset="0"/>
                </a:endParaRPr>
              </a:p>
              <a:p>
                <a:pPr indent="0" algn="ctr" fontAlgn="auto">
                  <a:spcAft>
                    <a:spcPts val="600"/>
                  </a:spcAft>
                  <a:buFont typeface="Arial" panose="020B0604020202020204" pitchFamily="34" charset="0"/>
                  <a:buNone/>
                </a:pPr>
                <a:r>
                  <a:rPr lang="pt-BR" sz="2800" dirty="0">
                    <a:sym typeface="+mn-ea"/>
                  </a:rPr>
                  <a:t>q(</a:t>
                </a:r>
                <a:r>
                  <a:rPr lang="pt-BR" sz="2800" dirty="0" err="1" smtClean="0">
                    <a:latin typeface="Symbol" panose="05050102010706020507" pitchFamily="18" charset="2"/>
                    <a:sym typeface="+mn-ea"/>
                  </a:rPr>
                  <a:t>f</a:t>
                </a:r>
                <a:r>
                  <a:rPr lang="pt-BR" sz="2800" baseline="-25000" dirty="0" err="1">
                    <a:sym typeface="+mn-ea"/>
                  </a:rPr>
                  <a:t>N</a:t>
                </a:r>
                <a:r>
                  <a:rPr lang="pt-BR" sz="2800" dirty="0" err="1">
                    <a:sym typeface="+mn-ea"/>
                  </a:rPr>
                  <a:t>+</a:t>
                </a:r>
                <a:r>
                  <a:rPr lang="pt-BR" sz="2800" dirty="0" err="1" smtClean="0">
                    <a:latin typeface="Symbol" panose="05050102010706020507" pitchFamily="18" charset="2"/>
                    <a:sym typeface="+mn-ea"/>
                  </a:rPr>
                  <a:t>f</a:t>
                </a:r>
                <a:r>
                  <a:rPr lang="pt-BR" sz="2800" baseline="-25000" dirty="0" err="1" smtClean="0">
                    <a:cs typeface="+mn-lt"/>
                    <a:sym typeface="+mn-ea"/>
                  </a:rPr>
                  <a:t>P</a:t>
                </a:r>
                <a:r>
                  <a:rPr lang="pt-BR" sz="2800" dirty="0" err="1" smtClean="0">
                    <a:cs typeface="+mn-lt"/>
                    <a:sym typeface="+mn-ea"/>
                  </a:rPr>
                  <a:t>+|V</a:t>
                </a:r>
                <a:r>
                  <a:rPr lang="pt-BR" sz="2800" baseline="-25000" dirty="0" err="1" smtClean="0">
                    <a:cs typeface="+mn-lt"/>
                    <a:sym typeface="+mn-ea"/>
                  </a:rPr>
                  <a:t>D</a:t>
                </a:r>
                <a:r>
                  <a:rPr lang="pt-BR" sz="2800" dirty="0" err="1" smtClean="0">
                    <a:cs typeface="+mn-lt"/>
                    <a:sym typeface="+mn-ea"/>
                  </a:rPr>
                  <a:t>|)</a:t>
                </a:r>
                <a:endParaRPr lang="pt-BR" sz="2800" b="1" dirty="0" smtClean="0">
                  <a:solidFill>
                    <a:schemeClr val="tx1"/>
                  </a:solidFill>
                  <a:latin typeface="Comic Sans MS" panose="030F0702030302020204" pitchFamily="66" charset="0"/>
                </a:endParaRPr>
              </a:p>
              <a:p>
                <a:pPr indent="0" algn="l" fontAlgn="auto">
                  <a:spcBef>
                    <a:spcPts val="1200"/>
                  </a:spcBef>
                  <a:spcAft>
                    <a:spcPts val="600"/>
                  </a:spcAft>
                  <a:buFont typeface="Arial" panose="020B0604020202020204" pitchFamily="34" charset="0"/>
                  <a:buNone/>
                </a:pPr>
                <a:r>
                  <a:rPr lang="pt-BR" sz="2800" b="1" dirty="0" smtClean="0">
                    <a:solidFill>
                      <a:schemeClr val="tx1"/>
                    </a:solidFill>
                    <a:latin typeface="Comic Sans MS" panose="030F0702030302020204" pitchFamily="66" charset="0"/>
                  </a:rPr>
                  <a:t>maior que o caso de equilíbrio (V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 = 0). Com isso </a:t>
                </a:r>
                <a:endParaRPr lang="pt-BR" sz="2800" b="1" dirty="0" smtClean="0">
                  <a:solidFill>
                    <a:schemeClr val="tx1"/>
                  </a:solidFill>
                  <a:latin typeface="Comic Sans MS" panose="030F0702030302020204" pitchFamily="66" charset="0"/>
                </a:endParaRPr>
              </a:p>
              <a:p>
                <a:pPr indent="0" algn="l" fontAlgn="auto">
                  <a:spcAft>
                    <a:spcPts val="1200"/>
                  </a:spcAft>
                  <a:buFont typeface="Arial" panose="020B0604020202020204" pitchFamily="34" charset="0"/>
                  <a:buNone/>
                </a:pPr>
                <a:r>
                  <a:rPr lang="pt-BR" sz="2800" b="1" dirty="0" smtClean="0">
                    <a:solidFill>
                      <a:srgbClr val="C00000"/>
                    </a:solidFill>
                    <a:latin typeface="Comic Sans MS" panose="030F0702030302020204" pitchFamily="66" charset="0"/>
                  </a:rPr>
                  <a:t>campo elétrico aumenta </a:t>
                </a:r>
                <a:r>
                  <a:rPr lang="pt-BR" sz="2800" b="1" dirty="0" smtClean="0">
                    <a:solidFill>
                      <a:srgbClr val="C00000"/>
                    </a:solidFill>
                    <a:latin typeface="Arial" panose="020B0604020202020204" pitchFamily="34" charset="0"/>
                    <a:cs typeface="Arial" panose="020B0604020202020204" pitchFamily="34" charset="0"/>
                  </a:rPr>
                  <a:t>→ </a:t>
                </a:r>
                <a:r>
                  <a:rPr lang="pt-BR" sz="2800" b="1" dirty="0" smtClean="0">
                    <a:solidFill>
                      <a:srgbClr val="C00000"/>
                    </a:solidFill>
                    <a:latin typeface="Comic Sans MS" panose="030F0702030302020204" pitchFamily="66" charset="0"/>
                    <a:cs typeface="Comic Sans MS" panose="030F0702030302020204" pitchFamily="66" charset="0"/>
                  </a:rPr>
                  <a:t> corrente de arrasto aumenta </a:t>
                </a:r>
                <a:r>
                  <a:rPr lang="pt-BR" sz="2800" b="1" dirty="0" smtClean="0">
                    <a:solidFill>
                      <a:srgbClr val="C00000"/>
                    </a:solidFill>
                    <a:latin typeface="Arial" panose="020B0604020202020204" pitchFamily="34" charset="0"/>
                    <a:cs typeface="Arial" panose="020B0604020202020204" pitchFamily="34" charset="0"/>
                    <a:sym typeface="+mn-ea"/>
                  </a:rPr>
                  <a:t>→ </a:t>
                </a:r>
                <a:r>
                  <a:rPr lang="pt-BR" sz="2800" b="1" dirty="0" smtClean="0">
                    <a:solidFill>
                      <a:srgbClr val="C00000"/>
                    </a:solidFill>
                    <a:latin typeface="Comic Sans MS" panose="030F0702030302020204" pitchFamily="66" charset="0"/>
                    <a:cs typeface="Comic Sans MS" panose="030F0702030302020204" pitchFamily="66" charset="0"/>
                    <a:sym typeface="+mn-ea"/>
                  </a:rPr>
                  <a:t>o equilíbrio das correntes é quebrado e há uma corrente maior de arrasto do lado N para o lado P. Observemos que </a:t>
                </a:r>
                <a:r>
                  <a:rPr lang="pt-BR" sz="2800" b="1" dirty="0" smtClean="0">
                    <a:solidFill>
                      <a:schemeClr val="tx1"/>
                    </a:solidFill>
                    <a:latin typeface="Comic Sans MS" panose="030F0702030302020204" pitchFamily="66" charset="0"/>
                    <a:cs typeface="Comic Sans MS" panose="030F0702030302020204" pitchFamily="66" charset="0"/>
                    <a:sym typeface="+mn-ea"/>
                  </a:rPr>
                  <a:t>a corrente de deriva pega elétrons do lado P e lacunas do lado N</a:t>
                </a:r>
                <a:r>
                  <a:rPr lang="pt-BR" sz="2800" b="1" dirty="0" smtClean="0">
                    <a:solidFill>
                      <a:srgbClr val="C00000"/>
                    </a:solidFill>
                    <a:latin typeface="Comic Sans MS" panose="030F0702030302020204" pitchFamily="66" charset="0"/>
                    <a:cs typeface="Comic Sans MS" panose="030F0702030302020204" pitchFamily="66" charset="0"/>
                    <a:sym typeface="+mn-ea"/>
                  </a:rPr>
                  <a:t>, o que limita a corrente final</a:t>
                </a:r>
                <a:endParaRPr lang="pt-BR" sz="2800" b="1" dirty="0" smtClean="0">
                  <a:solidFill>
                    <a:srgbClr val="C00000"/>
                  </a:solidFill>
                  <a:latin typeface="Comic Sans MS" panose="030F0702030302020204" pitchFamily="66" charset="0"/>
                  <a:cs typeface="Comic Sans MS" panose="030F0702030302020204" pitchFamily="66" charset="0"/>
                  <a:sym typeface="+mn-ea"/>
                </a:endParaRPr>
              </a:p>
              <a:p>
                <a:pPr marL="457200" indent="-457200" algn="l" fontAlgn="auto">
                  <a:spcAft>
                    <a:spcPts val="600"/>
                  </a:spcAft>
                  <a:buFont typeface="Arial" panose="020B0604020202020204" pitchFamily="34" charset="0"/>
                  <a:buChar char="•"/>
                </a:pPr>
                <a:r>
                  <a:rPr lang="pt-BR" sz="2800" b="1" dirty="0" smtClean="0">
                    <a:solidFill>
                      <a:schemeClr val="tx1"/>
                    </a:solidFill>
                    <a:latin typeface="Comic Sans MS" panose="030F0702030302020204" pitchFamily="66" charset="0"/>
                    <a:cs typeface="Comic Sans MS" panose="030F0702030302020204" pitchFamily="66" charset="0"/>
                    <a:sym typeface="+mn-ea"/>
                  </a:rPr>
                  <a:t>A região de depleção terá agora dimensão (aumenta com a tensão reversa)</a:t>
                </a:r>
                <a:endParaRPr lang="pt-BR" sz="28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600"/>
                  </a:spcAft>
                  <a:buFont typeface="Arial" panose="020B0604020202020204" pitchFamily="34" charset="0"/>
                  <a:buNone/>
                </a:pPr>
                <a14:m>
                  <m:oMathPara xmlns:m="http://schemas.openxmlformats.org/officeDocument/2006/math">
                    <m:oMathParaPr>
                      <m:jc m:val="center"/>
                    </m:oMathParaPr>
                    <m:oMath xmlns:m="http://schemas.openxmlformats.org/officeDocument/2006/math">
                      <m:sSub>
                        <m:sSubPr>
                          <m:ctrlPr>
                            <a:rPr 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𝑥</m:t>
                          </m:r>
                        </m:e>
                        <m:sub>
                          <m:r>
                            <a:rPr lang="en-US" altLang="pt-BR" sz="2800" i="1" dirty="0" smtClean="0">
                              <a:solidFill>
                                <a:schemeClr val="tx1"/>
                              </a:solidFill>
                              <a:latin typeface="Cambria Math" panose="02040503050406030204" pitchFamily="18" charset="0"/>
                              <a:cs typeface="Cambria Math" panose="02040503050406030204" pitchFamily="18" charset="0"/>
                            </a:rPr>
                            <m:t>𝑑</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𝑛</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𝑝</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ad>
                        <m:radPr>
                          <m:degHide m:val="on"/>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radPr>
                        <m:deg/>
                        <m:e>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𝜀</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𝑠</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𝑞</m:t>
                              </m:r>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𝐷</m:t>
                                  </m:r>
                                </m:sub>
                              </m:sSub>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𝐴</m:t>
                                  </m:r>
                                </m:sub>
                              </m:sSub>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𝜙</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𝐷</m:t>
                              </m:r>
                            </m:sub>
                          </m:s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e>
                      </m:rad>
                    </m:oMath>
                  </m:oMathPara>
                </a14:m>
                <a:endParaRPr lang="en-US" altLang="pt-BR" sz="2800" b="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endParaRPr>
              </a:p>
            </p:txBody>
          </p:sp>
        </mc:Choice>
        <mc:Fallback>
          <p:sp>
            <p:nvSpPr>
              <p:cNvPr id="4" name="CaixaDeTexto 2"/>
              <p:cNvSpPr txBox="1">
                <a:spLocks noRot="1" noChangeAspect="1" noMove="1" noResize="1" noEditPoints="1" noAdjustHandles="1" noChangeArrowheads="1" noChangeShapeType="1" noTextEdit="1"/>
              </p:cNvSpPr>
              <p:nvPr/>
            </p:nvSpPr>
            <p:spPr>
              <a:xfrm>
                <a:off x="452120" y="440055"/>
                <a:ext cx="11238230" cy="628142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559800" y="6324600"/>
            <a:ext cx="2743200" cy="365125"/>
          </a:xfrm>
        </p:spPr>
        <p:txBody>
          <a:bodyPr/>
          <a:lstStyle/>
          <a:p>
            <a:fld id="{74F297BB-B745-4CAB-BE1D-CE4C89382949}" type="slidenum">
              <a:rPr lang="pt-BR" smtClean="0"/>
            </a:fld>
            <a:endParaRPr lang="pt-BR"/>
          </a:p>
        </p:txBody>
      </p:sp>
      <p:sp>
        <p:nvSpPr>
          <p:cNvPr id="4" name="CaixaDeTexto 2"/>
          <p:cNvSpPr txBox="1"/>
          <p:nvPr/>
        </p:nvSpPr>
        <p:spPr>
          <a:xfrm>
            <a:off x="701040" y="365125"/>
            <a:ext cx="10790555" cy="583565"/>
          </a:xfrm>
          <a:prstGeom prst="rect">
            <a:avLst/>
          </a:prstGeom>
          <a:noFill/>
        </p:spPr>
        <p:txBody>
          <a:bodyPr wrap="square" rtlCol="0">
            <a:spAutoFit/>
          </a:bodyPr>
          <a:lstStyle/>
          <a:p>
            <a:pPr indent="0" algn="ctr" fontAlgn="auto">
              <a:spcAft>
                <a:spcPts val="600"/>
              </a:spcAft>
              <a:buFont typeface="Arial" panose="020B0604020202020204" pitchFamily="34" charset="0"/>
              <a:buNone/>
            </a:pP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rPr>
              <a:t>Distribuição de cargas e portadores na junção</a:t>
            </a:r>
            <a:r>
              <a:rPr lang="pt-BR" sz="2800" b="1" dirty="0" smtClean="0">
                <a:solidFill>
                  <a:schemeClr val="tx1"/>
                </a:solidFill>
                <a:latin typeface="Comic Sans MS" panose="030F0702030302020204" pitchFamily="66" charset="0"/>
              </a:rPr>
              <a:t> (V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 &lt;0)</a:t>
            </a:r>
            <a:endParaRPr lang="pt-BR" sz="2800" b="1" dirty="0" smtClean="0">
              <a:solidFill>
                <a:schemeClr val="tx1"/>
              </a:solidFill>
              <a:latin typeface="Comic Sans MS" panose="030F0702030302020204" pitchFamily="66" charset="0"/>
              <a:sym typeface="+mn-ea"/>
            </a:endParaRPr>
          </a:p>
        </p:txBody>
      </p:sp>
      <p:sp>
        <p:nvSpPr>
          <p:cNvPr id="39" name="Retângulo 38"/>
          <p:cNvSpPr/>
          <p:nvPr/>
        </p:nvSpPr>
        <p:spPr>
          <a:xfrm>
            <a:off x="6049645" y="3883660"/>
            <a:ext cx="2561590" cy="1535430"/>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 name="Retângulo 4"/>
          <p:cNvSpPr/>
          <p:nvPr/>
        </p:nvSpPr>
        <p:spPr>
          <a:xfrm>
            <a:off x="3565525" y="2305685"/>
            <a:ext cx="2484120" cy="15779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4" name="Conector de Seta Reta 73"/>
          <p:cNvCxnSpPr/>
          <p:nvPr/>
        </p:nvCxnSpPr>
        <p:spPr>
          <a:xfrm>
            <a:off x="1729740" y="5768975"/>
            <a:ext cx="83566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3" name="Caixa de Texto 82"/>
          <p:cNvSpPr txBox="1"/>
          <p:nvPr/>
        </p:nvSpPr>
        <p:spPr>
          <a:xfrm>
            <a:off x="4619625" y="2659380"/>
            <a:ext cx="761365" cy="522605"/>
          </a:xfrm>
          <a:prstGeom prst="rect">
            <a:avLst/>
          </a:prstGeom>
          <a:noFill/>
        </p:spPr>
        <p:txBody>
          <a:bodyPr wrap="square" rtlCol="0">
            <a:spAutoFit/>
          </a:bodyPr>
          <a:lstStyle/>
          <a:p>
            <a:pPr algn="ctr"/>
            <a:r>
              <a:rPr lang="pt-BR" altLang="en-US" sz="2800" b="1"/>
              <a:t>+</a:t>
            </a:r>
            <a:endParaRPr lang="pt-BR" altLang="en-US" sz="2800" b="1"/>
          </a:p>
        </p:txBody>
      </p:sp>
      <p:sp>
        <p:nvSpPr>
          <p:cNvPr id="85" name="Caixa de Texto 84"/>
          <p:cNvSpPr txBox="1"/>
          <p:nvPr/>
        </p:nvSpPr>
        <p:spPr>
          <a:xfrm>
            <a:off x="7150100" y="4062730"/>
            <a:ext cx="761365" cy="522605"/>
          </a:xfrm>
          <a:prstGeom prst="rect">
            <a:avLst/>
          </a:prstGeom>
          <a:noFill/>
        </p:spPr>
        <p:txBody>
          <a:bodyPr wrap="square" rtlCol="0">
            <a:spAutoFit/>
          </a:bodyPr>
          <a:lstStyle/>
          <a:p>
            <a:pPr algn="ctr"/>
            <a:r>
              <a:rPr lang="pt-BR" altLang="en-US" sz="2800" b="1"/>
              <a:t>-</a:t>
            </a:r>
            <a:endParaRPr lang="pt-BR" altLang="en-US" sz="2800" b="1"/>
          </a:p>
        </p:txBody>
      </p:sp>
      <p:cxnSp>
        <p:nvCxnSpPr>
          <p:cNvPr id="86" name="Conector de Seta Reta 85"/>
          <p:cNvCxnSpPr/>
          <p:nvPr/>
        </p:nvCxnSpPr>
        <p:spPr>
          <a:xfrm>
            <a:off x="3571240" y="4201160"/>
            <a:ext cx="2462530" cy="2413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7" name="Conector de Seta Reta 86"/>
          <p:cNvCxnSpPr/>
          <p:nvPr/>
        </p:nvCxnSpPr>
        <p:spPr>
          <a:xfrm>
            <a:off x="6040755" y="3480435"/>
            <a:ext cx="2546985" cy="1143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8" name="CaixaDeTexto 6"/>
          <p:cNvSpPr txBox="1"/>
          <p:nvPr/>
        </p:nvSpPr>
        <p:spPr>
          <a:xfrm>
            <a:off x="6604000" y="3053080"/>
            <a:ext cx="820420" cy="398780"/>
          </a:xfrm>
          <a:prstGeom prst="rect">
            <a:avLst/>
          </a:prstGeom>
          <a:noFill/>
        </p:spPr>
        <p:txBody>
          <a:bodyPr wrap="square" rtlCol="0">
            <a:spAutoFit/>
          </a:bodyPr>
          <a:lstStyle/>
          <a:p>
            <a:r>
              <a:rPr lang="pt-BR" sz="2000" b="1" dirty="0"/>
              <a:t>xp</a:t>
            </a:r>
            <a:endParaRPr lang="pt-BR" sz="2000" b="1" dirty="0"/>
          </a:p>
        </p:txBody>
      </p:sp>
      <p:sp>
        <p:nvSpPr>
          <p:cNvPr id="89" name="CaixaDeTexto 6"/>
          <p:cNvSpPr txBox="1"/>
          <p:nvPr/>
        </p:nvSpPr>
        <p:spPr>
          <a:xfrm>
            <a:off x="4559935" y="3854450"/>
            <a:ext cx="1054100" cy="398780"/>
          </a:xfrm>
          <a:prstGeom prst="rect">
            <a:avLst/>
          </a:prstGeom>
          <a:noFill/>
        </p:spPr>
        <p:txBody>
          <a:bodyPr wrap="square" rtlCol="0">
            <a:spAutoFit/>
          </a:bodyPr>
          <a:lstStyle/>
          <a:p>
            <a:r>
              <a:rPr lang="pt-BR" sz="2000" b="1" dirty="0"/>
              <a:t>xn</a:t>
            </a:r>
            <a:endParaRPr lang="pt-BR" sz="2000" b="1" dirty="0"/>
          </a:p>
        </p:txBody>
      </p:sp>
      <p:cxnSp>
        <p:nvCxnSpPr>
          <p:cNvPr id="90" name="Conector de Seta Reta 89"/>
          <p:cNvCxnSpPr/>
          <p:nvPr/>
        </p:nvCxnSpPr>
        <p:spPr>
          <a:xfrm>
            <a:off x="3623945" y="5619115"/>
            <a:ext cx="497459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5223510" y="5187950"/>
            <a:ext cx="599440" cy="398780"/>
          </a:xfrm>
          <a:prstGeom prst="rect">
            <a:avLst/>
          </a:prstGeom>
          <a:noFill/>
        </p:spPr>
        <p:txBody>
          <a:bodyPr wrap="square" rtlCol="0">
            <a:spAutoFit/>
          </a:bodyPr>
          <a:lstStyle/>
          <a:p>
            <a:r>
              <a:rPr lang="pt-BR" sz="2000" b="1" dirty="0"/>
              <a:t>xd</a:t>
            </a:r>
            <a:endParaRPr lang="pt-BR" sz="2000" b="1" dirty="0"/>
          </a:p>
        </p:txBody>
      </p:sp>
      <p:sp>
        <p:nvSpPr>
          <p:cNvPr id="6" name="Caixa de Texto 5"/>
          <p:cNvSpPr txBox="1"/>
          <p:nvPr/>
        </p:nvSpPr>
        <p:spPr>
          <a:xfrm>
            <a:off x="3798515" y="229922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7" name="Caixa de Texto 6"/>
          <p:cNvSpPr txBox="1"/>
          <p:nvPr/>
        </p:nvSpPr>
        <p:spPr>
          <a:xfrm>
            <a:off x="4889445" y="305297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8" name="Caixa de Texto 7"/>
          <p:cNvSpPr txBox="1"/>
          <p:nvPr/>
        </p:nvSpPr>
        <p:spPr>
          <a:xfrm>
            <a:off x="5061530" y="222937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9" name="Caixa de Texto 8"/>
          <p:cNvSpPr txBox="1"/>
          <p:nvPr/>
        </p:nvSpPr>
        <p:spPr>
          <a:xfrm>
            <a:off x="3798515" y="305297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0" name="Caixa de Texto 9"/>
          <p:cNvSpPr txBox="1"/>
          <p:nvPr/>
        </p:nvSpPr>
        <p:spPr>
          <a:xfrm>
            <a:off x="6276025" y="390481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1" name="Caixa de Texto 10"/>
          <p:cNvSpPr txBox="1"/>
          <p:nvPr/>
        </p:nvSpPr>
        <p:spPr>
          <a:xfrm>
            <a:off x="6603685" y="433090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2" name="Caixa de Texto 11"/>
          <p:cNvSpPr txBox="1"/>
          <p:nvPr/>
        </p:nvSpPr>
        <p:spPr>
          <a:xfrm>
            <a:off x="7037390" y="465030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3" name="Caixa de Texto 12"/>
          <p:cNvSpPr txBox="1"/>
          <p:nvPr/>
        </p:nvSpPr>
        <p:spPr>
          <a:xfrm>
            <a:off x="7798120" y="442742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4" name="Caixa de Texto 13"/>
          <p:cNvSpPr txBox="1"/>
          <p:nvPr/>
        </p:nvSpPr>
        <p:spPr>
          <a:xfrm>
            <a:off x="7798755" y="399879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5" name="Caixa de Texto 14"/>
          <p:cNvSpPr txBox="1"/>
          <p:nvPr/>
        </p:nvSpPr>
        <p:spPr>
          <a:xfrm>
            <a:off x="6277295" y="4665546"/>
            <a:ext cx="761308" cy="522390"/>
          </a:xfrm>
          <a:prstGeom prst="rect">
            <a:avLst/>
          </a:prstGeom>
          <a:noFill/>
        </p:spPr>
        <p:txBody>
          <a:bodyPr wrap="square" rtlCol="0">
            <a:spAutoFit/>
          </a:bodyPr>
          <a:lstStyle/>
          <a:p>
            <a:pPr algn="ctr"/>
            <a:r>
              <a:rPr lang="pt-BR" altLang="en-US" sz="2800" b="1"/>
              <a:t>-</a:t>
            </a:r>
            <a:endParaRPr lang="pt-BR" altLang="en-US" sz="2800" b="1"/>
          </a:p>
        </p:txBody>
      </p:sp>
      <p:cxnSp>
        <p:nvCxnSpPr>
          <p:cNvPr id="46" name="Conector Reto 45"/>
          <p:cNvCxnSpPr/>
          <p:nvPr/>
        </p:nvCxnSpPr>
        <p:spPr>
          <a:xfrm>
            <a:off x="3565525" y="142240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8595995" y="138557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0" name="CaixaDeTexto 6"/>
          <p:cNvSpPr txBox="1"/>
          <p:nvPr/>
        </p:nvSpPr>
        <p:spPr>
          <a:xfrm>
            <a:off x="812800" y="2531110"/>
            <a:ext cx="1359535" cy="521970"/>
          </a:xfrm>
          <a:prstGeom prst="rect">
            <a:avLst/>
          </a:prstGeom>
          <a:noFill/>
        </p:spPr>
        <p:txBody>
          <a:bodyPr wrap="square" rtlCol="0">
            <a:spAutoFit/>
          </a:bodyPr>
          <a:lstStyle/>
          <a:p>
            <a:r>
              <a:rPr lang="pt-BR" sz="2800" b="1" dirty="0"/>
              <a:t>n</a:t>
            </a:r>
            <a:r>
              <a:rPr lang="pt-BR" sz="2800" b="1" baseline="-25000" dirty="0"/>
              <a:t>n0</a:t>
            </a:r>
            <a:r>
              <a:rPr lang="pt-BR" sz="2800" b="1" dirty="0"/>
              <a:t>=N</a:t>
            </a:r>
            <a:r>
              <a:rPr lang="pt-BR" sz="2800" b="1" baseline="-25000" dirty="0"/>
              <a:t>D</a:t>
            </a:r>
            <a:endParaRPr lang="pt-BR" sz="2800" b="1" baseline="-25000" dirty="0"/>
          </a:p>
        </p:txBody>
      </p:sp>
      <p:sp>
        <p:nvSpPr>
          <p:cNvPr id="21" name="CaixaDeTexto 6"/>
          <p:cNvSpPr txBox="1"/>
          <p:nvPr/>
        </p:nvSpPr>
        <p:spPr>
          <a:xfrm>
            <a:off x="594752" y="4468798"/>
            <a:ext cx="1918335" cy="521970"/>
          </a:xfrm>
          <a:prstGeom prst="rect">
            <a:avLst/>
          </a:prstGeom>
          <a:noFill/>
        </p:spPr>
        <p:txBody>
          <a:bodyPr wrap="square" rtlCol="0">
            <a:spAutoFit/>
          </a:bodyPr>
          <a:lstStyle/>
          <a:p>
            <a:r>
              <a:rPr lang="pt-BR" sz="2800" b="1" dirty="0"/>
              <a:t>p</a:t>
            </a:r>
            <a:r>
              <a:rPr lang="pt-BR" sz="2800" b="1" baseline="-25000" dirty="0"/>
              <a:t>n0</a:t>
            </a:r>
            <a:r>
              <a:rPr lang="pt-BR" sz="2800" b="1" dirty="0">
                <a:sym typeface="+mn-ea"/>
              </a:rPr>
              <a:t>=n</a:t>
            </a:r>
            <a:r>
              <a:rPr lang="pt-BR" sz="2800" b="1" baseline="-25000" dirty="0">
                <a:sym typeface="+mn-ea"/>
              </a:rPr>
              <a:t>i</a:t>
            </a:r>
            <a:r>
              <a:rPr lang="pt-BR" sz="2800" b="1" baseline="30000" dirty="0">
                <a:sym typeface="+mn-ea"/>
              </a:rPr>
              <a:t>2</a:t>
            </a:r>
            <a:r>
              <a:rPr lang="pt-BR" sz="2800" b="1" dirty="0">
                <a:sym typeface="+mn-ea"/>
              </a:rPr>
              <a:t>/N</a:t>
            </a:r>
            <a:r>
              <a:rPr lang="pt-BR" sz="2800" b="1" baseline="-25000" dirty="0">
                <a:sym typeface="+mn-ea"/>
              </a:rPr>
              <a:t>D</a:t>
            </a:r>
            <a:endParaRPr lang="pt-BR" sz="2800" b="1" baseline="-25000" dirty="0">
              <a:sym typeface="+mn-ea"/>
            </a:endParaRPr>
          </a:p>
        </p:txBody>
      </p:sp>
      <p:sp>
        <p:nvSpPr>
          <p:cNvPr id="22" name="CaixaDeTexto 6"/>
          <p:cNvSpPr txBox="1"/>
          <p:nvPr/>
        </p:nvSpPr>
        <p:spPr>
          <a:xfrm>
            <a:off x="10227310" y="2137410"/>
            <a:ext cx="1264285"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sp>
        <p:nvSpPr>
          <p:cNvPr id="23" name="CaixaDeTexto 6"/>
          <p:cNvSpPr txBox="1"/>
          <p:nvPr/>
        </p:nvSpPr>
        <p:spPr>
          <a:xfrm>
            <a:off x="10252561" y="4170362"/>
            <a:ext cx="1760220" cy="953135"/>
          </a:xfrm>
          <a:prstGeom prst="rect">
            <a:avLst/>
          </a:prstGeom>
          <a:noFill/>
        </p:spPr>
        <p:txBody>
          <a:bodyPr wrap="square" rtlCol="0">
            <a:spAutoFit/>
          </a:bodyPr>
          <a:lstStyle/>
          <a:p>
            <a:r>
              <a:rPr lang="pt-BR" sz="2800" b="1" dirty="0"/>
              <a:t>n</a:t>
            </a:r>
            <a:r>
              <a:rPr lang="pt-BR" sz="2800" b="1" baseline="-25000" dirty="0"/>
              <a:t>p0</a:t>
            </a:r>
            <a:r>
              <a:rPr lang="pt-BR" sz="2800" b="1" dirty="0"/>
              <a:t>=n</a:t>
            </a:r>
            <a:r>
              <a:rPr lang="pt-BR" sz="2800" b="1" baseline="-25000" dirty="0"/>
              <a:t>i</a:t>
            </a:r>
            <a:r>
              <a:rPr lang="pt-BR" sz="2800" b="1" baseline="30000" dirty="0"/>
              <a:t>2</a:t>
            </a:r>
            <a:r>
              <a:rPr lang="pt-BR" sz="2800" b="1" dirty="0"/>
              <a:t>/</a:t>
            </a:r>
            <a:r>
              <a:rPr lang="pt-BR" sz="2800" b="1" dirty="0">
                <a:sym typeface="+mn-ea"/>
              </a:rPr>
              <a:t>N</a:t>
            </a:r>
            <a:r>
              <a:rPr lang="pt-BR" sz="2800" b="1" baseline="-25000" dirty="0">
                <a:sym typeface="+mn-ea"/>
              </a:rPr>
              <a:t>A</a:t>
            </a:r>
            <a:endParaRPr lang="pt-BR" sz="2800" b="1" baseline="-25000" dirty="0"/>
          </a:p>
          <a:p>
            <a:endParaRPr lang="pt-BR" sz="2800" b="1" dirty="0"/>
          </a:p>
        </p:txBody>
      </p:sp>
      <p:sp>
        <p:nvSpPr>
          <p:cNvPr id="24" name="CaixaDeTexto 6"/>
          <p:cNvSpPr txBox="1"/>
          <p:nvPr/>
        </p:nvSpPr>
        <p:spPr>
          <a:xfrm>
            <a:off x="1729740" y="1422400"/>
            <a:ext cx="1148080" cy="521970"/>
          </a:xfrm>
          <a:prstGeom prst="rect">
            <a:avLst/>
          </a:prstGeom>
          <a:noFill/>
        </p:spPr>
        <p:txBody>
          <a:bodyPr wrap="square" rtlCol="0">
            <a:spAutoFit/>
          </a:bodyPr>
          <a:lstStyle/>
          <a:p>
            <a:r>
              <a:rPr lang="pt-BR" sz="2800" b="1" dirty="0"/>
              <a:t>N (N</a:t>
            </a:r>
            <a:r>
              <a:rPr lang="pt-BR" sz="2800" b="1" baseline="-25000" dirty="0"/>
              <a:t>D</a:t>
            </a:r>
            <a:r>
              <a:rPr lang="pt-BR" sz="2800" b="1" dirty="0"/>
              <a:t>)</a:t>
            </a:r>
            <a:endParaRPr lang="pt-BR" sz="2800" b="1" dirty="0"/>
          </a:p>
        </p:txBody>
      </p:sp>
      <p:sp>
        <p:nvSpPr>
          <p:cNvPr id="25" name="CaixaDeTexto 6"/>
          <p:cNvSpPr txBox="1"/>
          <p:nvPr/>
        </p:nvSpPr>
        <p:spPr>
          <a:xfrm>
            <a:off x="9408160" y="1503680"/>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27" name="Seta para a esquerda 26"/>
          <p:cNvSpPr/>
          <p:nvPr/>
        </p:nvSpPr>
        <p:spPr>
          <a:xfrm flipH="1">
            <a:off x="6448425" y="1696720"/>
            <a:ext cx="1463040" cy="135890"/>
          </a:xfrm>
          <a:prstGeom prst="lef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Caixa de Texto 28"/>
          <p:cNvSpPr txBox="1"/>
          <p:nvPr/>
        </p:nvSpPr>
        <p:spPr>
          <a:xfrm>
            <a:off x="6915785" y="789305"/>
            <a:ext cx="995680" cy="460375"/>
          </a:xfrm>
          <a:prstGeom prst="rect">
            <a:avLst/>
          </a:prstGeom>
          <a:noFill/>
        </p:spPr>
        <p:txBody>
          <a:bodyPr wrap="square" rtlCol="0">
            <a:spAutoFit/>
          </a:bodyPr>
          <a:lstStyle/>
          <a:p>
            <a:r>
              <a:rPr lang="pt-BR" altLang="en-US" sz="2400"/>
              <a:t>I</a:t>
            </a:r>
            <a:r>
              <a:rPr lang="pt-BR" altLang="en-US" sz="2400" baseline="-25000"/>
              <a:t>dif</a:t>
            </a:r>
            <a:endParaRPr lang="pt-BR" altLang="en-US" sz="2400" baseline="-25000"/>
          </a:p>
        </p:txBody>
      </p:sp>
      <p:cxnSp>
        <p:nvCxnSpPr>
          <p:cNvPr id="31" name="Conector de Seta Reta 30"/>
          <p:cNvCxnSpPr/>
          <p:nvPr/>
        </p:nvCxnSpPr>
        <p:spPr>
          <a:xfrm flipV="1">
            <a:off x="4110990" y="1925320"/>
            <a:ext cx="1539875" cy="317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 name="CaixaDeTexto 6"/>
          <p:cNvSpPr txBox="1"/>
          <p:nvPr/>
        </p:nvSpPr>
        <p:spPr>
          <a:xfrm>
            <a:off x="4619625" y="1403350"/>
            <a:ext cx="635000" cy="521970"/>
          </a:xfrm>
          <a:prstGeom prst="rect">
            <a:avLst/>
          </a:prstGeom>
          <a:noFill/>
        </p:spPr>
        <p:txBody>
          <a:bodyPr wrap="square" rtlCol="0">
            <a:spAutoFit/>
          </a:bodyPr>
          <a:lstStyle/>
          <a:p>
            <a:r>
              <a:rPr lang="pt-BR" sz="2800" b="1" dirty="0"/>
              <a:t>E</a:t>
            </a:r>
            <a:endParaRPr lang="pt-BR" sz="2800" b="1" dirty="0"/>
          </a:p>
        </p:txBody>
      </p:sp>
      <p:cxnSp>
        <p:nvCxnSpPr>
          <p:cNvPr id="36" name="Conector Reto 35"/>
          <p:cNvCxnSpPr/>
          <p:nvPr/>
        </p:nvCxnSpPr>
        <p:spPr>
          <a:xfrm>
            <a:off x="1612265" y="4972685"/>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a:off x="8438366" y="4729783"/>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8589685" y="4832033"/>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8629968" y="4838700"/>
            <a:ext cx="376236" cy="355283"/>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V="1">
            <a:off x="8646755" y="4767789"/>
            <a:ext cx="785088" cy="725279"/>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a:off x="3319145" y="4984115"/>
            <a:ext cx="246380" cy="278765"/>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2989580" y="4968875"/>
            <a:ext cx="253365" cy="29083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2746375" y="4941570"/>
            <a:ext cx="131445" cy="246380"/>
          </a:xfrm>
          <a:prstGeom prst="line">
            <a:avLst/>
          </a:prstGeom>
        </p:spPr>
        <p:style>
          <a:lnRef idx="1">
            <a:schemeClr val="accent1"/>
          </a:lnRef>
          <a:fillRef idx="0">
            <a:schemeClr val="accent1"/>
          </a:fillRef>
          <a:effectRef idx="0">
            <a:schemeClr val="accent1"/>
          </a:effectRef>
          <a:fontRef idx="minor">
            <a:schemeClr val="tx1"/>
          </a:fontRef>
        </p:style>
      </p:cxnSp>
      <p:sp>
        <p:nvSpPr>
          <p:cNvPr id="47" name="Caixa de Texto 46"/>
          <p:cNvSpPr txBox="1"/>
          <p:nvPr/>
        </p:nvSpPr>
        <p:spPr>
          <a:xfrm>
            <a:off x="458816" y="3302159"/>
            <a:ext cx="2066290" cy="922020"/>
          </a:xfrm>
          <a:prstGeom prst="rect">
            <a:avLst/>
          </a:prstGeom>
          <a:noFill/>
        </p:spPr>
        <p:txBody>
          <a:bodyPr wrap="square" rtlCol="0">
            <a:spAutoFit/>
          </a:bodyPr>
          <a:lstStyle/>
          <a:p>
            <a:r>
              <a:rPr lang="pt-BR" altLang="en-US" dirty="0"/>
              <a:t>não há lacunas para o campo </a:t>
            </a:r>
            <a:r>
              <a:rPr lang="pt-BR" altLang="en-US" dirty="0" err="1"/>
              <a:t>eletrico</a:t>
            </a:r>
            <a:r>
              <a:rPr lang="pt-BR" altLang="en-US" dirty="0"/>
              <a:t> puxar na região N</a:t>
            </a:r>
            <a:endParaRPr lang="pt-BR" altLang="en-US" dirty="0"/>
          </a:p>
        </p:txBody>
      </p:sp>
      <p:sp>
        <p:nvSpPr>
          <p:cNvPr id="48" name="Forma livre 47"/>
          <p:cNvSpPr/>
          <p:nvPr/>
        </p:nvSpPr>
        <p:spPr>
          <a:xfrm>
            <a:off x="8792749" y="4274633"/>
            <a:ext cx="574675" cy="793115"/>
          </a:xfrm>
          <a:custGeom>
            <a:avLst/>
            <a:gdLst>
              <a:gd name="connisteX0" fmla="*/ 0 w 574675"/>
              <a:gd name="connsiteY0" fmla="*/ 509270 h 526212"/>
              <a:gd name="connisteX1" fmla="*/ 377825 w 574675"/>
              <a:gd name="connsiteY1" fmla="*/ 492760 h 526212"/>
              <a:gd name="connisteX2" fmla="*/ 328930 w 574675"/>
              <a:gd name="connsiteY2" fmla="*/ 197485 h 526212"/>
              <a:gd name="connisteX3" fmla="*/ 574675 w 574675"/>
              <a:gd name="connsiteY3" fmla="*/ 0 h 526212"/>
            </a:gdLst>
            <a:ahLst/>
            <a:cxnLst>
              <a:cxn ang="0">
                <a:pos x="connisteX0" y="connsiteY0"/>
              </a:cxn>
              <a:cxn ang="0">
                <a:pos x="connisteX1" y="connsiteY1"/>
              </a:cxn>
              <a:cxn ang="0">
                <a:pos x="connisteX2" y="connsiteY2"/>
              </a:cxn>
              <a:cxn ang="0">
                <a:pos x="connisteX3" y="connsiteY3"/>
              </a:cxn>
            </a:cxnLst>
            <a:rect l="l" t="t" r="r" b="b"/>
            <a:pathLst>
              <a:path w="574675" h="526213">
                <a:moveTo>
                  <a:pt x="0" y="509270"/>
                </a:moveTo>
                <a:cubicBezTo>
                  <a:pt x="76835" y="511810"/>
                  <a:pt x="311785" y="554990"/>
                  <a:pt x="377825" y="492760"/>
                </a:cubicBezTo>
                <a:cubicBezTo>
                  <a:pt x="443865" y="430530"/>
                  <a:pt x="289560" y="295910"/>
                  <a:pt x="328930" y="197485"/>
                </a:cubicBezTo>
                <a:cubicBezTo>
                  <a:pt x="368300" y="99060"/>
                  <a:pt x="524510" y="33655"/>
                  <a:pt x="574675"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2289885" y="4037876"/>
            <a:ext cx="1198245" cy="1296035"/>
          </a:xfrm>
          <a:custGeom>
            <a:avLst/>
            <a:gdLst>
              <a:gd name="connisteX0" fmla="*/ 1198245 w 1198245"/>
              <a:gd name="connsiteY0" fmla="*/ 739140 h 739140"/>
              <a:gd name="connisteX1" fmla="*/ 607060 w 1198245"/>
              <a:gd name="connsiteY1" fmla="*/ 427355 h 739140"/>
              <a:gd name="connisteX2" fmla="*/ 771525 w 1198245"/>
              <a:gd name="connsiteY2" fmla="*/ 147955 h 739140"/>
              <a:gd name="connisteX3" fmla="*/ 0 w 1198245"/>
              <a:gd name="connsiteY3" fmla="*/ 0 h 739140"/>
            </a:gdLst>
            <a:ahLst/>
            <a:cxnLst>
              <a:cxn ang="0">
                <a:pos x="connisteX0" y="connsiteY0"/>
              </a:cxn>
              <a:cxn ang="0">
                <a:pos x="connisteX1" y="connsiteY1"/>
              </a:cxn>
              <a:cxn ang="0">
                <a:pos x="connisteX2" y="connsiteY2"/>
              </a:cxn>
              <a:cxn ang="0">
                <a:pos x="connisteX3" y="connsiteY3"/>
              </a:cxn>
            </a:cxnLst>
            <a:rect l="l" t="t" r="r" b="b"/>
            <a:pathLst>
              <a:path w="1198245" h="739140">
                <a:moveTo>
                  <a:pt x="1198245" y="739140"/>
                </a:moveTo>
                <a:cubicBezTo>
                  <a:pt x="1076960" y="682625"/>
                  <a:pt x="692150" y="545465"/>
                  <a:pt x="607060" y="427355"/>
                </a:cubicBezTo>
                <a:cubicBezTo>
                  <a:pt x="521970" y="309245"/>
                  <a:pt x="892810" y="233680"/>
                  <a:pt x="771525" y="147955"/>
                </a:cubicBezTo>
                <a:cubicBezTo>
                  <a:pt x="650240" y="62230"/>
                  <a:pt x="157480" y="24130"/>
                  <a:pt x="0"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2" name="Forma livre 51"/>
          <p:cNvSpPr/>
          <p:nvPr/>
        </p:nvSpPr>
        <p:spPr>
          <a:xfrm>
            <a:off x="1475740" y="2367915"/>
            <a:ext cx="7164705" cy="3411855"/>
          </a:xfrm>
          <a:custGeom>
            <a:avLst/>
            <a:gdLst>
              <a:gd name="connisteX0" fmla="*/ 0 w 7164705"/>
              <a:gd name="connsiteY0" fmla="*/ 12629 h 3412004"/>
              <a:gd name="connisteX1" fmla="*/ 518795 w 7164705"/>
              <a:gd name="connsiteY1" fmla="*/ 2469 h 3412004"/>
              <a:gd name="connisteX2" fmla="*/ 1555750 w 7164705"/>
              <a:gd name="connsiteY2" fmla="*/ 2469 h 3412004"/>
              <a:gd name="connisteX3" fmla="*/ 1947545 w 7164705"/>
              <a:gd name="connsiteY3" fmla="*/ 23424 h 3412004"/>
              <a:gd name="connisteX4" fmla="*/ 2138045 w 7164705"/>
              <a:gd name="connsiteY4" fmla="*/ 107879 h 3412004"/>
              <a:gd name="connisteX5" fmla="*/ 2402205 w 7164705"/>
              <a:gd name="connsiteY5" fmla="*/ 478719 h 3412004"/>
              <a:gd name="connisteX6" fmla="*/ 2476500 w 7164705"/>
              <a:gd name="connsiteY6" fmla="*/ 1377879 h 3412004"/>
              <a:gd name="connisteX7" fmla="*/ 2519045 w 7164705"/>
              <a:gd name="connsiteY7" fmla="*/ 2563424 h 3412004"/>
              <a:gd name="connisteX8" fmla="*/ 2550795 w 7164705"/>
              <a:gd name="connsiteY8" fmla="*/ 3177469 h 3412004"/>
              <a:gd name="connisteX9" fmla="*/ 2698750 w 7164705"/>
              <a:gd name="connsiteY9" fmla="*/ 3325424 h 3412004"/>
              <a:gd name="connisteX10" fmla="*/ 2941955 w 7164705"/>
              <a:gd name="connsiteY10" fmla="*/ 3357174 h 3412004"/>
              <a:gd name="connisteX11" fmla="*/ 4106545 w 7164705"/>
              <a:gd name="connsiteY11" fmla="*/ 3388924 h 3412004"/>
              <a:gd name="connisteX12" fmla="*/ 5259705 w 7164705"/>
              <a:gd name="connsiteY12" fmla="*/ 3409879 h 3412004"/>
              <a:gd name="connisteX13" fmla="*/ 7164705 w 7164705"/>
              <a:gd name="connsiteY13" fmla="*/ 3409879 h 341200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Lst>
            <a:rect l="l" t="t" r="r" b="b"/>
            <a:pathLst>
              <a:path w="7164705" h="3412004">
                <a:moveTo>
                  <a:pt x="0" y="12630"/>
                </a:moveTo>
                <a:cubicBezTo>
                  <a:pt x="83185" y="10725"/>
                  <a:pt x="207645" y="4375"/>
                  <a:pt x="518795" y="2470"/>
                </a:cubicBezTo>
                <a:cubicBezTo>
                  <a:pt x="829945" y="565"/>
                  <a:pt x="1270000" y="-1975"/>
                  <a:pt x="1555750" y="2470"/>
                </a:cubicBezTo>
                <a:cubicBezTo>
                  <a:pt x="1841500" y="6915"/>
                  <a:pt x="1831340" y="2470"/>
                  <a:pt x="1947545" y="23425"/>
                </a:cubicBezTo>
                <a:cubicBezTo>
                  <a:pt x="2063750" y="44380"/>
                  <a:pt x="2047240" y="17075"/>
                  <a:pt x="2138045" y="107880"/>
                </a:cubicBezTo>
                <a:cubicBezTo>
                  <a:pt x="2228850" y="198685"/>
                  <a:pt x="2334260" y="224720"/>
                  <a:pt x="2402205" y="478720"/>
                </a:cubicBezTo>
                <a:cubicBezTo>
                  <a:pt x="2470150" y="732720"/>
                  <a:pt x="2453005" y="960685"/>
                  <a:pt x="2476500" y="1377880"/>
                </a:cubicBezTo>
                <a:cubicBezTo>
                  <a:pt x="2499995" y="1795075"/>
                  <a:pt x="2504440" y="2203380"/>
                  <a:pt x="2519045" y="2563425"/>
                </a:cubicBezTo>
                <a:cubicBezTo>
                  <a:pt x="2533650" y="2923470"/>
                  <a:pt x="2514600" y="3025070"/>
                  <a:pt x="2550795" y="3177470"/>
                </a:cubicBezTo>
                <a:cubicBezTo>
                  <a:pt x="2586990" y="3329870"/>
                  <a:pt x="2620645" y="3289230"/>
                  <a:pt x="2698750" y="3325425"/>
                </a:cubicBezTo>
                <a:cubicBezTo>
                  <a:pt x="2776855" y="3361620"/>
                  <a:pt x="2660650" y="3344475"/>
                  <a:pt x="2941955" y="3357175"/>
                </a:cubicBezTo>
                <a:cubicBezTo>
                  <a:pt x="3223260" y="3369875"/>
                  <a:pt x="3642995" y="3378130"/>
                  <a:pt x="4106545" y="3388925"/>
                </a:cubicBezTo>
                <a:cubicBezTo>
                  <a:pt x="4570095" y="3399720"/>
                  <a:pt x="4648200" y="3405435"/>
                  <a:pt x="5259705" y="3409880"/>
                </a:cubicBezTo>
                <a:cubicBezTo>
                  <a:pt x="5871210" y="3414325"/>
                  <a:pt x="6806565" y="3410515"/>
                  <a:pt x="7164705" y="3409880"/>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4" name="Forma livre 53"/>
          <p:cNvSpPr/>
          <p:nvPr/>
        </p:nvSpPr>
        <p:spPr>
          <a:xfrm>
            <a:off x="3592195" y="2687320"/>
            <a:ext cx="7302500" cy="3094355"/>
          </a:xfrm>
          <a:custGeom>
            <a:avLst/>
            <a:gdLst>
              <a:gd name="connisteX0" fmla="*/ 7302500 w 7302500"/>
              <a:gd name="connsiteY0" fmla="*/ 21327 h 3094494"/>
              <a:gd name="connisteX1" fmla="*/ 6530340 w 7302500"/>
              <a:gd name="connsiteY1" fmla="*/ 372 h 3094494"/>
              <a:gd name="connisteX2" fmla="*/ 5313045 w 7302500"/>
              <a:gd name="connsiteY2" fmla="*/ 10532 h 3094494"/>
              <a:gd name="connisteX3" fmla="*/ 4921250 w 7302500"/>
              <a:gd name="connsiteY3" fmla="*/ 32122 h 3094494"/>
              <a:gd name="connisteX4" fmla="*/ 4741545 w 7302500"/>
              <a:gd name="connsiteY4" fmla="*/ 190872 h 3094494"/>
              <a:gd name="connisteX5" fmla="*/ 4646295 w 7302500"/>
              <a:gd name="connsiteY5" fmla="*/ 857622 h 3094494"/>
              <a:gd name="connisteX6" fmla="*/ 4434840 w 7302500"/>
              <a:gd name="connsiteY6" fmla="*/ 2572122 h 3094494"/>
              <a:gd name="connisteX7" fmla="*/ 4170045 w 7302500"/>
              <a:gd name="connsiteY7" fmla="*/ 3026782 h 3094494"/>
              <a:gd name="connisteX8" fmla="*/ 3111500 w 7302500"/>
              <a:gd name="connsiteY8" fmla="*/ 3090282 h 3094494"/>
              <a:gd name="connisteX9" fmla="*/ 847090 w 7302500"/>
              <a:gd name="connsiteY9" fmla="*/ 3069327 h 3094494"/>
              <a:gd name="connisteX10" fmla="*/ 0 w 7302500"/>
              <a:gd name="connsiteY10" fmla="*/ 3058532 h 30944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7302500" h="3094495">
                <a:moveTo>
                  <a:pt x="7302500" y="21327"/>
                </a:moveTo>
                <a:cubicBezTo>
                  <a:pt x="7172325" y="16882"/>
                  <a:pt x="6928485" y="2277"/>
                  <a:pt x="6530340" y="372"/>
                </a:cubicBezTo>
                <a:cubicBezTo>
                  <a:pt x="6132195" y="-1533"/>
                  <a:pt x="5634990" y="4182"/>
                  <a:pt x="5313045" y="10532"/>
                </a:cubicBezTo>
                <a:cubicBezTo>
                  <a:pt x="4991100" y="16882"/>
                  <a:pt x="5035550" y="-4073"/>
                  <a:pt x="4921250" y="32122"/>
                </a:cubicBezTo>
                <a:cubicBezTo>
                  <a:pt x="4806950" y="68317"/>
                  <a:pt x="4796790" y="25772"/>
                  <a:pt x="4741545" y="190872"/>
                </a:cubicBezTo>
                <a:cubicBezTo>
                  <a:pt x="4686300" y="355972"/>
                  <a:pt x="4707890" y="381372"/>
                  <a:pt x="4646295" y="857622"/>
                </a:cubicBezTo>
                <a:cubicBezTo>
                  <a:pt x="4584700" y="1333872"/>
                  <a:pt x="4530090" y="2138417"/>
                  <a:pt x="4434840" y="2572122"/>
                </a:cubicBezTo>
                <a:cubicBezTo>
                  <a:pt x="4339590" y="3005827"/>
                  <a:pt x="4434840" y="2923277"/>
                  <a:pt x="4170045" y="3026782"/>
                </a:cubicBezTo>
                <a:cubicBezTo>
                  <a:pt x="3905250" y="3130287"/>
                  <a:pt x="3776345" y="3082027"/>
                  <a:pt x="3111500" y="3090282"/>
                </a:cubicBezTo>
                <a:cubicBezTo>
                  <a:pt x="2446655" y="3098537"/>
                  <a:pt x="1469390" y="3075677"/>
                  <a:pt x="847090" y="3069327"/>
                </a:cubicBezTo>
                <a:cubicBezTo>
                  <a:pt x="224790" y="3062977"/>
                  <a:pt x="123825" y="3060437"/>
                  <a:pt x="0" y="3058532"/>
                </a:cubicBezTo>
              </a:path>
            </a:pathLst>
          </a:cu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0" name="Seta para a esquerda 79"/>
          <p:cNvSpPr/>
          <p:nvPr/>
        </p:nvSpPr>
        <p:spPr>
          <a:xfrm>
            <a:off x="6797675" y="1249680"/>
            <a:ext cx="891540" cy="135890"/>
          </a:xfrm>
          <a:prstGeom prst="lef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2" name="Caixa de Texto 81"/>
          <p:cNvSpPr txBox="1"/>
          <p:nvPr/>
        </p:nvSpPr>
        <p:spPr>
          <a:xfrm>
            <a:off x="6731635" y="1696720"/>
            <a:ext cx="1363980" cy="460375"/>
          </a:xfrm>
          <a:prstGeom prst="rect">
            <a:avLst/>
          </a:prstGeom>
          <a:noFill/>
        </p:spPr>
        <p:txBody>
          <a:bodyPr wrap="square" rtlCol="0">
            <a:spAutoFit/>
          </a:bodyPr>
          <a:lstStyle/>
          <a:p>
            <a:r>
              <a:rPr lang="pt-BR" altLang="en-US" sz="2400"/>
              <a:t>I</a:t>
            </a:r>
            <a:r>
              <a:rPr lang="pt-BR" altLang="en-US" sz="2400" baseline="-25000"/>
              <a:t>arasto</a:t>
            </a:r>
            <a:endParaRPr lang="pt-BR" altLang="en-US" sz="2400" baseline="-25000"/>
          </a:p>
        </p:txBody>
      </p:sp>
      <p:sp>
        <p:nvSpPr>
          <p:cNvPr id="3" name="Caixa de Texto 2"/>
          <p:cNvSpPr txBox="1"/>
          <p:nvPr/>
        </p:nvSpPr>
        <p:spPr>
          <a:xfrm>
            <a:off x="8837615" y="3143589"/>
            <a:ext cx="2066290" cy="1198880"/>
          </a:xfrm>
          <a:prstGeom prst="rect">
            <a:avLst/>
          </a:prstGeom>
          <a:noFill/>
        </p:spPr>
        <p:txBody>
          <a:bodyPr wrap="square" rtlCol="0">
            <a:spAutoFit/>
          </a:bodyPr>
          <a:lstStyle/>
          <a:p>
            <a:r>
              <a:rPr lang="pt-BR" altLang="en-US" dirty="0"/>
              <a:t>não há </a:t>
            </a:r>
            <a:r>
              <a:rPr lang="pt-BR" altLang="en-US" dirty="0" err="1"/>
              <a:t>elétron</a:t>
            </a:r>
            <a:r>
              <a:rPr lang="pt-BR" altLang="en-US" dirty="0" err="1"/>
              <a:t>s</a:t>
            </a:r>
            <a:r>
              <a:rPr lang="pt-BR" altLang="en-US" dirty="0"/>
              <a:t> para o campo </a:t>
            </a:r>
            <a:r>
              <a:rPr lang="pt-BR" altLang="en-US" dirty="0" err="1"/>
              <a:t>eletrico</a:t>
            </a:r>
            <a:r>
              <a:rPr lang="pt-BR" altLang="en-US" dirty="0"/>
              <a:t> puxar na região P</a:t>
            </a:r>
            <a:endParaRPr lang="pt-BR" altLang="en-US" dirty="0"/>
          </a:p>
        </p:txBody>
      </p:sp>
      <p:cxnSp>
        <p:nvCxnSpPr>
          <p:cNvPr id="16" name="Conector Reto 15"/>
          <p:cNvCxnSpPr/>
          <p:nvPr/>
        </p:nvCxnSpPr>
        <p:spPr>
          <a:xfrm>
            <a:off x="6035040" y="1047115"/>
            <a:ext cx="10795" cy="4942840"/>
          </a:xfrm>
          <a:prstGeom prst="line">
            <a:avLst/>
          </a:prstGeom>
          <a:ln w="12700">
            <a:solidFill>
              <a:schemeClr val="tx1"/>
            </a:solidFill>
            <a:prstDash val="solid"/>
            <a:headEnd type="triangle"/>
            <a:tailEnd type="none"/>
          </a:ln>
        </p:spPr>
        <p:style>
          <a:lnRef idx="1">
            <a:schemeClr val="accent1"/>
          </a:lnRef>
          <a:fillRef idx="0">
            <a:schemeClr val="accent1"/>
          </a:fillRef>
          <a:effectRef idx="0">
            <a:schemeClr val="accent1"/>
          </a:effectRef>
          <a:fontRef idx="minor">
            <a:schemeClr val="tx1"/>
          </a:fontRef>
        </p:style>
      </p:cxnSp>
      <p:sp>
        <p:nvSpPr>
          <p:cNvPr id="17" name="Caixa de Texto 16"/>
          <p:cNvSpPr txBox="1"/>
          <p:nvPr/>
        </p:nvSpPr>
        <p:spPr>
          <a:xfrm>
            <a:off x="5869940" y="5908040"/>
            <a:ext cx="406400" cy="460375"/>
          </a:xfrm>
          <a:prstGeom prst="rect">
            <a:avLst/>
          </a:prstGeom>
          <a:noFill/>
        </p:spPr>
        <p:txBody>
          <a:bodyPr wrap="square" rtlCol="0">
            <a:spAutoFit/>
          </a:bodyPr>
          <a:lstStyle/>
          <a:p>
            <a:r>
              <a:rPr lang="pt-BR" altLang="en-US" sz="2400"/>
              <a:t>0</a:t>
            </a:r>
            <a:endParaRPr lang="pt-BR" altLang="en-US" sz="2400" baseline="-25000"/>
          </a:p>
        </p:txBody>
      </p:sp>
      <p:sp>
        <p:nvSpPr>
          <p:cNvPr id="18" name="Forma livre 17"/>
          <p:cNvSpPr/>
          <p:nvPr/>
        </p:nvSpPr>
        <p:spPr>
          <a:xfrm>
            <a:off x="8619565" y="4758966"/>
            <a:ext cx="2164976" cy="1023269"/>
          </a:xfrm>
          <a:custGeom>
            <a:avLst/>
            <a:gdLst>
              <a:gd name="connsiteX0" fmla="*/ 0 w 2164976"/>
              <a:gd name="connsiteY0" fmla="*/ 1023269 h 1023269"/>
              <a:gd name="connsiteX1" fmla="*/ 228600 w 2164976"/>
              <a:gd name="connsiteY1" fmla="*/ 781222 h 1023269"/>
              <a:gd name="connsiteX2" fmla="*/ 457200 w 2164976"/>
              <a:gd name="connsiteY2" fmla="*/ 552622 h 1023269"/>
              <a:gd name="connsiteX3" fmla="*/ 779929 w 2164976"/>
              <a:gd name="connsiteY3" fmla="*/ 270234 h 1023269"/>
              <a:gd name="connsiteX4" fmla="*/ 1102659 w 2164976"/>
              <a:gd name="connsiteY4" fmla="*/ 68528 h 1023269"/>
              <a:gd name="connsiteX5" fmla="*/ 1425388 w 2164976"/>
              <a:gd name="connsiteY5" fmla="*/ 14740 h 1023269"/>
              <a:gd name="connsiteX6" fmla="*/ 1936376 w 2164976"/>
              <a:gd name="connsiteY6" fmla="*/ 1293 h 1023269"/>
              <a:gd name="connsiteX7" fmla="*/ 2164976 w 2164976"/>
              <a:gd name="connsiteY7" fmla="*/ 1293 h 10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4976" h="1023269">
                <a:moveTo>
                  <a:pt x="0" y="1023269"/>
                </a:moveTo>
                <a:cubicBezTo>
                  <a:pt x="78441" y="940345"/>
                  <a:pt x="152400" y="859663"/>
                  <a:pt x="228600" y="781222"/>
                </a:cubicBezTo>
                <a:cubicBezTo>
                  <a:pt x="304800" y="702781"/>
                  <a:pt x="365312" y="637787"/>
                  <a:pt x="457200" y="552622"/>
                </a:cubicBezTo>
                <a:cubicBezTo>
                  <a:pt x="549088" y="467457"/>
                  <a:pt x="672353" y="350916"/>
                  <a:pt x="779929" y="270234"/>
                </a:cubicBezTo>
                <a:cubicBezTo>
                  <a:pt x="887505" y="189552"/>
                  <a:pt x="995083" y="111110"/>
                  <a:pt x="1102659" y="68528"/>
                </a:cubicBezTo>
                <a:cubicBezTo>
                  <a:pt x="1210236" y="25946"/>
                  <a:pt x="1286435" y="25946"/>
                  <a:pt x="1425388" y="14740"/>
                </a:cubicBezTo>
                <a:cubicBezTo>
                  <a:pt x="1564341" y="3534"/>
                  <a:pt x="1813111" y="3534"/>
                  <a:pt x="1936376" y="1293"/>
                </a:cubicBezTo>
                <a:cubicBezTo>
                  <a:pt x="2059641" y="-948"/>
                  <a:pt x="2112308" y="172"/>
                  <a:pt x="2164976" y="1293"/>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Forma livre 25"/>
          <p:cNvSpPr/>
          <p:nvPr/>
        </p:nvSpPr>
        <p:spPr>
          <a:xfrm>
            <a:off x="1466215" y="4968875"/>
            <a:ext cx="2127250" cy="826135"/>
          </a:xfrm>
          <a:custGeom>
            <a:avLst/>
            <a:gdLst>
              <a:gd name="connisteX0" fmla="*/ 0 w 2127250"/>
              <a:gd name="connsiteY0" fmla="*/ 558 h 826058"/>
              <a:gd name="connisteX1" fmla="*/ 729615 w 2127250"/>
              <a:gd name="connsiteY1" fmla="*/ 32308 h 826058"/>
              <a:gd name="connisteX2" fmla="*/ 1491615 w 2127250"/>
              <a:gd name="connsiteY2" fmla="*/ 222808 h 826058"/>
              <a:gd name="connisteX3" fmla="*/ 2000250 w 2127250"/>
              <a:gd name="connsiteY3" fmla="*/ 556183 h 826058"/>
              <a:gd name="connisteX4" fmla="*/ 2127250 w 2127250"/>
              <a:gd name="connsiteY4" fmla="*/ 826058 h 826058"/>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2127250" h="826059">
                <a:moveTo>
                  <a:pt x="0" y="559"/>
                </a:moveTo>
                <a:cubicBezTo>
                  <a:pt x="130810" y="3099"/>
                  <a:pt x="431165" y="-12141"/>
                  <a:pt x="729615" y="32309"/>
                </a:cubicBezTo>
                <a:cubicBezTo>
                  <a:pt x="1028065" y="76759"/>
                  <a:pt x="1237615" y="118034"/>
                  <a:pt x="1491615" y="222809"/>
                </a:cubicBezTo>
                <a:cubicBezTo>
                  <a:pt x="1745615" y="327584"/>
                  <a:pt x="1873250" y="435534"/>
                  <a:pt x="2000250" y="556184"/>
                </a:cubicBezTo>
                <a:cubicBezTo>
                  <a:pt x="2127250" y="676834"/>
                  <a:pt x="2112010" y="778434"/>
                  <a:pt x="2127250" y="826059"/>
                </a:cubicBezTo>
              </a:path>
            </a:pathLst>
          </a:custGeom>
          <a:noFill/>
          <a:ln w="539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Tree>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DeTexto 2"/>
              <p:cNvSpPr txBox="1"/>
              <p:nvPr/>
            </p:nvSpPr>
            <p:spPr>
              <a:xfrm>
                <a:off x="315595" y="368935"/>
                <a:ext cx="11393805" cy="6131560"/>
              </a:xfrm>
              <a:prstGeom prst="rect">
                <a:avLst/>
              </a:prstGeom>
              <a:noFill/>
            </p:spPr>
            <p:txBody>
              <a:bodyPr wrap="square" rtlCol="0">
                <a:spAutoFit/>
              </a:bodyPr>
              <a:lstStyle/>
              <a:p>
                <a:pPr marL="457200" indent="-457200" algn="l" fontAlgn="auto">
                  <a:spcAft>
                    <a:spcPts val="600"/>
                  </a:spcAft>
                  <a:buFont typeface="Arial" panose="020B0604020202020204" pitchFamily="34" charset="0"/>
                  <a:buChar char="•"/>
                </a:pPr>
                <a:r>
                  <a:rPr lang="pt-BR" sz="2800" b="1" dirty="0" smtClean="0">
                    <a:solidFill>
                      <a:schemeClr val="tx1"/>
                    </a:solidFill>
                    <a:latin typeface="Comic Sans MS" panose="030F0702030302020204" pitchFamily="66" charset="0"/>
                  </a:rPr>
                  <a:t>A corrente reversa é limitada pois as concentrações das lacunas do lado N e dos elétrons do lado P são limitadas!!</a:t>
                </a:r>
                <a:endParaRPr lang="pt-BR" sz="2800" b="1" dirty="0" smtClean="0">
                  <a:solidFill>
                    <a:schemeClr val="tx1"/>
                  </a:solidFill>
                  <a:latin typeface="Comic Sans MS" panose="030F0702030302020204" pitchFamily="66" charset="0"/>
                </a:endParaRPr>
              </a:p>
              <a:p>
                <a:pPr marL="457200" indent="-457200" algn="l" fontAlgn="auto">
                  <a:spcAft>
                    <a:spcPts val="600"/>
                  </a:spcAft>
                  <a:buFont typeface="Arial" panose="020B0604020202020204" pitchFamily="34" charset="0"/>
                  <a:buChar char="•"/>
                </a:pPr>
                <a:r>
                  <a:rPr lang="pt-BR" sz="2800" b="1" dirty="0" smtClean="0">
                    <a:solidFill>
                      <a:schemeClr val="tx1"/>
                    </a:solidFill>
                    <a:latin typeface="Comic Sans MS" panose="030F0702030302020204" pitchFamily="66" charset="0"/>
                  </a:rPr>
                  <a:t>podemos, com os níveis de quase fermi, calcular a concentração dos minoritários nas bordas das regiões de depleçaõ</a:t>
                </a:r>
                <a:endParaRPr lang="pt-BR" sz="2800" b="1" dirty="0" smtClean="0">
                  <a:solidFill>
                    <a:schemeClr val="tx1"/>
                  </a:solidFill>
                  <a:latin typeface="Comic Sans MS" panose="030F0702030302020204" pitchFamily="66" charset="0"/>
                </a:endParaRPr>
              </a:p>
              <a:p>
                <a:pPr marL="914400" lvl="1" indent="-457200" algn="l" fontAlgn="auto">
                  <a:spcAft>
                    <a:spcPts val="600"/>
                  </a:spcAft>
                  <a:buFont typeface="Arial" panose="020B0604020202020204" pitchFamily="34" charset="0"/>
                  <a:buChar char="•"/>
                </a:pPr>
                <a:r>
                  <a:rPr lang="pt-BR" sz="2800" b="1" dirty="0" smtClean="0">
                    <a:solidFill>
                      <a:schemeClr val="tx1"/>
                    </a:solidFill>
                    <a:latin typeface="Comic Sans MS" panose="030F0702030302020204" pitchFamily="66" charset="0"/>
                  </a:rPr>
                  <a:t>Região N: </a:t>
                </a:r>
                <a:endParaRPr lang="pt-BR" sz="2800" b="1" dirty="0" smtClean="0">
                  <a:solidFill>
                    <a:schemeClr val="tx1"/>
                  </a:solidFill>
                  <a:latin typeface="Comic Sans MS" panose="030F0702030302020204" pitchFamily="66" charset="0"/>
                </a:endParaRPr>
              </a:p>
              <a:p>
                <a:pPr lvl="1" indent="0" algn="l" fontAlgn="auto">
                  <a:spcAft>
                    <a:spcPts val="600"/>
                  </a:spcAft>
                  <a:buFont typeface="Arial" panose="020B0604020202020204" pitchFamily="34" charset="0"/>
                  <a:buNone/>
                </a:pPr>
                <a14:m>
                  <m:oMathPara xmlns:m="http://schemas.openxmlformats.org/officeDocument/2006/math">
                    <m:oMathParaPr>
                      <m:jc m:val="center"/>
                    </m:oMathParaPr>
                    <m:oMath xmlns:m="http://schemas.openxmlformats.org/officeDocument/2006/math">
                      <m:sSub>
                        <m:sSubPr>
                          <m:ctrlPr>
                            <a:rPr 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𝑝</m:t>
                          </m:r>
                        </m:e>
                        <m:sub>
                          <m:r>
                            <a:rPr lang="en-US" altLang="pt-BR" sz="2800" i="1" dirty="0" smtClean="0">
                              <a:solidFill>
                                <a:schemeClr val="tx1"/>
                              </a:solidFill>
                              <a:latin typeface="Cambria Math" panose="02040503050406030204" pitchFamily="18" charset="0"/>
                              <a:cs typeface="Cambria Math" panose="02040503050406030204" pitchFamily="18" charset="0"/>
                            </a:rPr>
                            <m:t>𝑛</m:t>
                          </m:r>
                        </m:sub>
                      </m:sSub>
                      <m:r>
                        <a:rPr lang="en-US" altLang="pt-BR" sz="2800" dirty="0" smtClean="0">
                          <a:solidFill>
                            <a:schemeClr val="tx1"/>
                          </a:solidFill>
                          <a:latin typeface="Cambria Math" panose="02040503050406030204" pitchFamily="18" charset="0"/>
                        </a:rPr>
                        <m:t>(</m:t>
                      </m:r>
                      <m:sSub>
                        <m:sSubPr>
                          <m:ctrlPr>
                            <a:rPr lang="en-US" alt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m:t>
                          </m:r>
                          <m:r>
                            <a:rPr lang="en-US" altLang="pt-BR" sz="2800" i="1" dirty="0" smtClean="0">
                              <a:solidFill>
                                <a:schemeClr val="tx1"/>
                              </a:solidFill>
                              <a:latin typeface="Cambria Math" panose="02040503050406030204" pitchFamily="18" charset="0"/>
                              <a:cs typeface="Cambria Math" panose="02040503050406030204" pitchFamily="18" charset="0"/>
                            </a:rPr>
                            <m:t>𝑥</m:t>
                          </m:r>
                        </m:e>
                        <m:sub>
                          <m:r>
                            <a:rPr lang="en-US" altLang="pt-BR" sz="2800" i="1" dirty="0" smtClean="0">
                              <a:solidFill>
                                <a:schemeClr val="tx1"/>
                              </a:solidFill>
                              <a:latin typeface="Cambria Math" panose="02040503050406030204" pitchFamily="18" charset="0"/>
                              <a:cs typeface="Cambria Math" panose="02040503050406030204" pitchFamily="18" charset="0"/>
                            </a:rPr>
                            <m:t>𝑛</m:t>
                          </m:r>
                        </m:sub>
                      </m:sSub>
                      <m:r>
                        <a:rPr lang="en-US" altLang="pt-BR" sz="2800" dirty="0" smtClean="0">
                          <a:solidFill>
                            <a:schemeClr val="tx1"/>
                          </a:solidFill>
                          <a:latin typeface="Cambria Math" panose="02040503050406030204" pitchFamily="18" charset="0"/>
                        </a:rPr>
                        <m:t>)=</m:t>
                      </m:r>
                      <m:sSub>
                        <m:sSubPr>
                          <m:ctrlPr>
                            <a:rPr 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𝑛</m:t>
                          </m:r>
                        </m:e>
                        <m:sub>
                          <m:r>
                            <a:rPr lang="en-US" altLang="pt-BR" sz="2800" i="1" dirty="0" smtClean="0">
                              <a:solidFill>
                                <a:schemeClr val="tx1"/>
                              </a:solidFill>
                              <a:latin typeface="Cambria Math" panose="02040503050406030204" pitchFamily="18" charset="0"/>
                              <a:cs typeface="Cambria Math" panose="02040503050406030204" pitchFamily="18" charset="0"/>
                            </a:rPr>
                            <m:t>𝑖</m:t>
                          </m:r>
                        </m:sub>
                      </m:sSub>
                      <m:r>
                        <a:rPr lang="pt-BR" sz="2800" b="0" i="1" smtClean="0">
                          <a:latin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sSubSup>
                                <m:sSubSupPr>
                                  <m:ctrlPr>
                                    <a:rPr lang="en-US" altLang="pt-BR" sz="2800" b="0" i="1" smtClean="0">
                                      <a:latin typeface="Cambria Math" panose="02040503050406030204" pitchFamily="18" charset="0"/>
                                      <a:cs typeface="Cambria Math" panose="02040503050406030204" pitchFamily="18" charset="0"/>
                                    </a:rPr>
                                  </m:ctrlPr>
                                </m:sSubSupPr>
                                <m:e>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cs typeface="Cambria Math" panose="02040503050406030204" pitchFamily="18" charset="0"/>
                                        </a:rPr>
                                        <m:t>𝑖</m:t>
                                      </m:r>
                                    </m:sub>
                                  </m:sSub>
                                  <m:r>
                                    <a:rPr lang="en-US" altLang="pt-BR" sz="2800" b="0" i="1" smtClean="0">
                                      <a:latin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cs typeface="Cambria Math" panose="02040503050406030204" pitchFamily="18" charset="0"/>
                                    </a:rPr>
                                    <m:t>𝐹𝑃</m:t>
                                  </m:r>
                                </m:sub>
                                <m:sup>
                                  <m:r>
                                    <a:rPr lang="en-US" altLang="pt-BR" sz="2800" b="0" i="1" smtClean="0">
                                      <a:latin typeface="Cambria Math" panose="02040503050406030204" pitchFamily="18" charset="0"/>
                                      <a:cs typeface="Cambria Math" panose="02040503050406030204" pitchFamily="18" charset="0"/>
                                    </a:rPr>
                                    <m:t>’</m:t>
                                  </m:r>
                                </m:sup>
                              </m:sSubSup>
                            </m:num>
                            <m:den>
                              <m:r>
                                <a:rPr lang="pt-BR" sz="2800" b="0" i="1" smtClean="0">
                                  <a:latin typeface="Cambria Math" panose="02040503050406030204" pitchFamily="18" charset="0"/>
                                </a:rPr>
                                <m:t>𝑘𝑇</m:t>
                              </m:r>
                            </m:den>
                          </m:f>
                        </m:e>
                      </m:d>
                      <m:r>
                        <a:rPr lang="en-US" altLang="pt-BR" sz="2800" b="0" i="1" smtClean="0">
                          <a:latin typeface="Cambria Math" panose="02040503050406030204" pitchFamily="18" charset="0"/>
                        </a:rPr>
                        <m:t>=</m:t>
                      </m:r>
                      <m:sSub>
                        <m:sSubPr>
                          <m:ctrlPr>
                            <a:rPr 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𝑛</m:t>
                          </m:r>
                        </m:e>
                        <m:sub>
                          <m:r>
                            <a:rPr lang="en-US" altLang="pt-BR" sz="2800" i="1" dirty="0" smtClean="0">
                              <a:solidFill>
                                <a:schemeClr val="tx1"/>
                              </a:solidFill>
                              <a:latin typeface="Cambria Math" panose="02040503050406030204" pitchFamily="18" charset="0"/>
                              <a:cs typeface="Cambria Math" panose="02040503050406030204" pitchFamily="18" charset="0"/>
                            </a:rPr>
                            <m:t>𝑖</m:t>
                          </m:r>
                        </m:sub>
                      </m:sSub>
                      <m:r>
                        <a:rPr lang="pt-BR" sz="2800" b="0" i="1" smtClean="0">
                          <a:latin typeface="Cambria Math" panose="02040503050406030204" pitchFamily="18" charset="0"/>
                        </a:rPr>
                        <m:t>𝑒𝑥𝑝</m:t>
                      </m:r>
                      <m:d>
                        <m:dPr>
                          <m:ctrlPr>
                            <a:rPr lang="pt-BR" sz="2800" b="0" i="1" smtClean="0">
                              <a:latin typeface="Cambria Math" panose="02040503050406030204" pitchFamily="18" charset="0"/>
                            </a:rPr>
                          </m:ctrlPr>
                        </m:dPr>
                        <m:e>
                          <m:r>
                            <a:rPr lang="en-US" altLang="pt-BR" sz="2800" b="0" i="1" smtClean="0">
                              <a:latin typeface="Cambria Math" panose="02040503050406030204" pitchFamily="18" charset="0"/>
                            </a:rPr>
                            <m:t>−</m:t>
                          </m:r>
                          <m:f>
                            <m:fPr>
                              <m:ctrlPr>
                                <a:rPr lang="pt-BR" sz="2800" b="0" i="1" smtClean="0">
                                  <a:latin typeface="Cambria Math" panose="02040503050406030204" pitchFamily="18" charset="0"/>
                                </a:rPr>
                              </m:ctrlPr>
                            </m:fPr>
                            <m:num>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𝑞</m:t>
                                  </m:r>
                                  <m:r>
                                    <a:rPr lang="en-US" altLang="pt-BR" sz="2800" i="1" smtClean="0">
                                      <a:latin typeface="Cambria Math" panose="02040503050406030204" pitchFamily="18" charset="0"/>
                                      <a:cs typeface="Cambria Math" panose="02040503050406030204" pitchFamily="18" charset="0"/>
                                    </a:rPr>
                                    <m:t>𝜙</m:t>
                                  </m:r>
                                </m:e>
                                <m:sub>
                                  <m:r>
                                    <a:rPr lang="en-US" altLang="pt-BR" sz="2800" b="0" i="1" smtClean="0">
                                      <a:latin typeface="Cambria Math" panose="02040503050406030204" pitchFamily="18" charset="0"/>
                                      <a:cs typeface="Cambria Math" panose="02040503050406030204" pitchFamily="18" charset="0"/>
                                    </a:rPr>
                                    <m:t>𝑛</m:t>
                                  </m:r>
                                </m:sub>
                              </m:sSub>
                              <m:r>
                                <a:rPr lang="en-US" altLang="pt-BR" sz="2800" b="0" i="1" smtClean="0">
                                  <a:latin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cs typeface="Cambria Math" panose="02040503050406030204" pitchFamily="18" charset="0"/>
                                </a:rPr>
                                <m:t>𝑞</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𝐷</m:t>
                                  </m:r>
                                </m:sub>
                              </m:sSub>
                            </m:num>
                            <m:den>
                              <m:r>
                                <a:rPr lang="pt-BR" sz="2800" b="0" i="1" smtClean="0">
                                  <a:latin typeface="Cambria Math" panose="02040503050406030204" pitchFamily="18" charset="0"/>
                                </a:rPr>
                                <m:t>𝑘𝑇</m:t>
                              </m:r>
                            </m:den>
                          </m:f>
                        </m:e>
                      </m:d>
                      <m:r>
                        <a:rPr lang="en-US" altLang="pt-BR" sz="2800" b="0" i="1" smtClean="0">
                          <a:latin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𝑝</m:t>
                          </m:r>
                        </m:e>
                        <m:sub>
                          <m:r>
                            <a:rPr lang="en-US" altLang="pt-BR" sz="2800" b="0" i="1" smtClean="0">
                              <a:latin typeface="Cambria Math" panose="02040503050406030204" pitchFamily="18" charset="0"/>
                              <a:cs typeface="Cambria Math" panose="02040503050406030204" pitchFamily="18" charset="0"/>
                            </a:rPr>
                            <m:t>𝑛</m:t>
                          </m:r>
                          <m:r>
                            <a:rPr lang="en-US" altLang="pt-BR" sz="2800" b="0" i="1" smtClean="0">
                              <a:latin typeface="Cambria Math" panose="02040503050406030204" pitchFamily="18" charset="0"/>
                              <a:cs typeface="Cambria Math" panose="02040503050406030204" pitchFamily="18" charset="0"/>
                            </a:rPr>
                            <m:t>0</m:t>
                          </m:r>
                        </m:sub>
                      </m:sSub>
                      <m:r>
                        <a:rPr lang="pt-BR" sz="2800" b="0" i="1" smtClean="0">
                          <a:latin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r>
                                <a:rPr lang="en-US" altLang="pt-BR" sz="2800" b="0" i="1" smtClean="0">
                                  <a:latin typeface="Cambria Math" panose="02040503050406030204" pitchFamily="18" charset="0"/>
                                  <a:cs typeface="Cambria Math" panose="02040503050406030204" pitchFamily="18" charset="0"/>
                                </a:rPr>
                                <m:t>𝑞</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𝐷</m:t>
                                  </m:r>
                                </m:sub>
                              </m:sSub>
                            </m:num>
                            <m:den>
                              <m:r>
                                <a:rPr lang="pt-BR" sz="2800" b="0" i="1" smtClean="0">
                                  <a:latin typeface="Cambria Math" panose="02040503050406030204" pitchFamily="18" charset="0"/>
                                </a:rPr>
                                <m:t>𝑘𝑇</m:t>
                              </m:r>
                            </m:den>
                          </m:f>
                        </m:e>
                      </m:d>
                    </m:oMath>
                  </m:oMathPara>
                </a14:m>
                <a:endParaRPr lang="pt-BR" sz="2800" b="0" i="1" smtClean="0">
                  <a:latin typeface="Cambria Math" panose="02040503050406030204" pitchFamily="18" charset="0"/>
                </a:endParaRPr>
              </a:p>
              <a:p>
                <a:pPr marL="914400" lvl="1" indent="-457200" algn="l" fontAlgn="auto">
                  <a:spcBef>
                    <a:spcPts val="1200"/>
                  </a:spcBef>
                  <a:spcAft>
                    <a:spcPts val="600"/>
                  </a:spcAft>
                  <a:buFont typeface="Arial" panose="020B0604020202020204" pitchFamily="34" charset="0"/>
                  <a:buChar char="•"/>
                </a:pPr>
                <a:r>
                  <a:rPr lang="pt-BR" sz="2800" b="1" dirty="0" smtClean="0">
                    <a:latin typeface="Comic Sans MS" panose="030F0702030302020204" pitchFamily="66" charset="0"/>
                    <a:sym typeface="+mn-ea"/>
                  </a:rPr>
                  <a:t>Região P: </a:t>
                </a:r>
                <a:endParaRPr lang="pt-BR" sz="2800" b="1" dirty="0" smtClean="0">
                  <a:solidFill>
                    <a:schemeClr val="tx1"/>
                  </a:solidFill>
                  <a:latin typeface="Comic Sans MS" panose="030F0702030302020204" pitchFamily="66" charset="0"/>
                </a:endParaRPr>
              </a:p>
              <a:p>
                <a:pPr lvl="1" indent="0" algn="l" fontAlgn="auto">
                  <a:spcAft>
                    <a:spcPts val="600"/>
                  </a:spcAft>
                  <a:buFont typeface="Arial" panose="020B0604020202020204" pitchFamily="34" charset="0"/>
                  <a:buNone/>
                </a:pPr>
                <a14:m>
                  <m:oMathPara xmlns:m="http://schemas.openxmlformats.org/officeDocument/2006/math">
                    <m:oMathParaPr>
                      <m:jc m:val="center"/>
                    </m:oMathParaPr>
                    <m:oMath xmlns:m="http://schemas.openxmlformats.org/officeDocument/2006/math">
                      <m:sSub>
                        <m:sSubPr>
                          <m:ctrlPr>
                            <a:rPr lang="pt-BR" sz="2800" i="1" dirty="0" smtClean="0">
                              <a:solidFill>
                                <a:schemeClr val="tx1"/>
                              </a:solidFill>
                              <a:latin typeface="Cambria Math" panose="02040503050406030204" pitchFamily="18" charset="0"/>
                              <a:cs typeface="Cambria Math" panose="02040503050406030204" pitchFamily="18" charset="0"/>
                            </a:rPr>
                          </m:ctrlPr>
                        </m:sSubPr>
                        <m:e>
                          <m:sSub>
                            <m:sSubPr>
                              <m:ctrlPr>
                                <a:rPr 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𝑛</m:t>
                              </m:r>
                            </m:e>
                            <m:sub>
                              <m:r>
                                <a:rPr lang="en-US" altLang="pt-BR" sz="2800" i="1" dirty="0" smtClean="0">
                                  <a:solidFill>
                                    <a:schemeClr val="tx1"/>
                                  </a:solidFill>
                                  <a:latin typeface="Cambria Math" panose="02040503050406030204" pitchFamily="18" charset="0"/>
                                  <a:cs typeface="Cambria Math" panose="02040503050406030204" pitchFamily="18" charset="0"/>
                                </a:rPr>
                                <m:t>𝑝</m:t>
                              </m:r>
                            </m:sub>
                          </m:sSub>
                          <m:r>
                            <a:rPr lang="en-US" altLang="pt-BR" sz="2800" dirty="0" smtClean="0">
                              <a:solidFill>
                                <a:schemeClr val="tx1"/>
                              </a:solidFill>
                              <a:latin typeface="Cambria Math" panose="02040503050406030204" pitchFamily="18" charset="0"/>
                            </a:rPr>
                            <m:t>(</m:t>
                          </m:r>
                          <m:sSub>
                            <m:sSubPr>
                              <m:ctrlPr>
                                <a:rPr lang="en-US" alt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𝑥</m:t>
                              </m:r>
                            </m:e>
                            <m:sub>
                              <m:r>
                                <a:rPr lang="en-US" altLang="pt-BR" sz="2800" i="1" dirty="0" smtClean="0">
                                  <a:solidFill>
                                    <a:schemeClr val="tx1"/>
                                  </a:solidFill>
                                  <a:latin typeface="Cambria Math" panose="02040503050406030204" pitchFamily="18" charset="0"/>
                                  <a:cs typeface="Cambria Math" panose="02040503050406030204" pitchFamily="18" charset="0"/>
                                </a:rPr>
                                <m:t>𝑝</m:t>
                              </m:r>
                            </m:sub>
                          </m:sSub>
                          <m:r>
                            <a:rPr lang="en-US" altLang="pt-BR" sz="2800" dirty="0" smtClean="0">
                              <a:solidFill>
                                <a:schemeClr val="tx1"/>
                              </a:solidFill>
                              <a:latin typeface="Cambria Math" panose="02040503050406030204" pitchFamily="18" charset="0"/>
                            </a:rPr>
                            <m:t>)=</m:t>
                          </m:r>
                          <m:r>
                            <a:rPr lang="en-US" altLang="pt-BR" sz="2800" i="1" dirty="0" smtClean="0">
                              <a:solidFill>
                                <a:schemeClr val="tx1"/>
                              </a:solidFill>
                              <a:latin typeface="Cambria Math" panose="02040503050406030204" pitchFamily="18" charset="0"/>
                              <a:cs typeface="Cambria Math" panose="02040503050406030204" pitchFamily="18" charset="0"/>
                            </a:rPr>
                            <m:t>𝑛</m:t>
                          </m:r>
                        </m:e>
                        <m:sub>
                          <m:r>
                            <a:rPr lang="en-US" altLang="pt-BR" sz="2800" i="1" dirty="0" smtClean="0">
                              <a:solidFill>
                                <a:schemeClr val="tx1"/>
                              </a:solidFill>
                              <a:latin typeface="Cambria Math" panose="02040503050406030204" pitchFamily="18" charset="0"/>
                              <a:cs typeface="Cambria Math" panose="02040503050406030204" pitchFamily="18" charset="0"/>
                            </a:rPr>
                            <m:t>𝑖</m:t>
                          </m:r>
                        </m:sub>
                      </m:sSub>
                      <m:r>
                        <a:rPr lang="pt-BR" sz="2800" b="0" i="1" smtClean="0">
                          <a:latin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sSubSup>
                                <m:sSubSupPr>
                                  <m:ctrlPr>
                                    <a:rPr lang="en-US" altLang="pt-BR" sz="2800" b="0" i="1" smtClean="0">
                                      <a:latin typeface="Cambria Math" panose="02040503050406030204" pitchFamily="18" charset="0"/>
                                      <a:cs typeface="Cambria Math" panose="02040503050406030204" pitchFamily="18" charset="0"/>
                                    </a:rPr>
                                  </m:ctrlPr>
                                </m:sSubSupPr>
                                <m:e>
                                  <m:r>
                                    <a:rPr lang="en-US" altLang="pt-BR" sz="2800" b="0" i="1" smtClean="0">
                                      <a:latin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cs typeface="Cambria Math" panose="02040503050406030204" pitchFamily="18" charset="0"/>
                                    </a:rPr>
                                    <m:t>𝐹𝑛</m:t>
                                  </m:r>
                                </m:sub>
                                <m:sup>
                                  <m:r>
                                    <a:rPr lang="en-US" altLang="pt-BR" sz="2800" b="0" i="1" smtClean="0">
                                      <a:latin typeface="Cambria Math" panose="02040503050406030204" pitchFamily="18" charset="0"/>
                                      <a:cs typeface="Cambria Math" panose="02040503050406030204" pitchFamily="18" charset="0"/>
                                    </a:rPr>
                                    <m:t>’</m:t>
                                  </m:r>
                                </m:sup>
                              </m:sSubSup>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cs typeface="Cambria Math" panose="02040503050406030204" pitchFamily="18" charset="0"/>
                                    </a:rPr>
                                    <m:t>𝑖</m:t>
                                  </m:r>
                                </m:sub>
                              </m:sSub>
                            </m:num>
                            <m:den>
                              <m:r>
                                <a:rPr lang="pt-BR" sz="2800" b="0" i="1" smtClean="0">
                                  <a:latin typeface="Cambria Math" panose="02040503050406030204" pitchFamily="18" charset="0"/>
                                </a:rPr>
                                <m:t>𝑘𝑇</m:t>
                              </m:r>
                            </m:den>
                          </m:f>
                        </m:e>
                      </m:d>
                      <m:r>
                        <a:rPr lang="en-US" altLang="pt-BR" sz="2800" b="0" i="1" smtClean="0">
                          <a:latin typeface="Cambria Math" panose="02040503050406030204" pitchFamily="18" charset="0"/>
                        </a:rPr>
                        <m:t>=</m:t>
                      </m:r>
                      <m:sSub>
                        <m:sSubPr>
                          <m:ctrlPr>
                            <a:rPr 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𝑛</m:t>
                          </m:r>
                        </m:e>
                        <m:sub>
                          <m:r>
                            <a:rPr lang="en-US" altLang="pt-BR" sz="2800" i="1" dirty="0" smtClean="0">
                              <a:solidFill>
                                <a:schemeClr val="tx1"/>
                              </a:solidFill>
                              <a:latin typeface="Cambria Math" panose="02040503050406030204" pitchFamily="18" charset="0"/>
                              <a:cs typeface="Cambria Math" panose="02040503050406030204" pitchFamily="18" charset="0"/>
                            </a:rPr>
                            <m:t>𝑖</m:t>
                          </m:r>
                        </m:sub>
                      </m:sSub>
                      <m:r>
                        <a:rPr lang="pt-BR" sz="2800" b="0" i="1" smtClean="0">
                          <a:latin typeface="Cambria Math" panose="02040503050406030204" pitchFamily="18" charset="0"/>
                        </a:rPr>
                        <m:t>𝑒𝑥𝑝</m:t>
                      </m:r>
                      <m:d>
                        <m:dPr>
                          <m:ctrlPr>
                            <a:rPr lang="pt-BR" sz="2800" b="0" i="1" smtClean="0">
                              <a:latin typeface="Cambria Math" panose="02040503050406030204" pitchFamily="18" charset="0"/>
                            </a:rPr>
                          </m:ctrlPr>
                        </m:dPr>
                        <m:e>
                          <m:r>
                            <a:rPr lang="en-US" altLang="pt-BR" sz="2800" b="0" i="1" smtClean="0">
                              <a:latin typeface="Cambria Math" panose="02040503050406030204" pitchFamily="18" charset="0"/>
                            </a:rPr>
                            <m:t>−</m:t>
                          </m:r>
                          <m:f>
                            <m:fPr>
                              <m:ctrlPr>
                                <a:rPr lang="pt-BR" sz="2800" b="0" i="1" smtClean="0">
                                  <a:latin typeface="Cambria Math" panose="02040503050406030204" pitchFamily="18" charset="0"/>
                                </a:rPr>
                              </m:ctrlPr>
                            </m:fPr>
                            <m:num>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𝑞</m:t>
                                  </m:r>
                                  <m:r>
                                    <a:rPr lang="en-US" altLang="pt-BR" sz="2800" i="1" smtClean="0">
                                      <a:latin typeface="Cambria Math" panose="02040503050406030204" pitchFamily="18" charset="0"/>
                                      <a:cs typeface="Cambria Math" panose="02040503050406030204" pitchFamily="18" charset="0"/>
                                    </a:rPr>
                                    <m:t>𝜙</m:t>
                                  </m:r>
                                </m:e>
                                <m:sub>
                                  <m:r>
                                    <a:rPr lang="en-US" altLang="pt-BR" sz="2800" i="1" smtClean="0">
                                      <a:latin typeface="Cambria Math" panose="02040503050406030204" pitchFamily="18" charset="0"/>
                                      <a:cs typeface="Cambria Math" panose="02040503050406030204" pitchFamily="18" charset="0"/>
                                    </a:rPr>
                                    <m:t>𝑝</m:t>
                                  </m:r>
                                </m:sub>
                              </m:sSub>
                              <m:r>
                                <a:rPr lang="en-US" altLang="pt-BR" sz="2800" b="0" i="1" smtClean="0">
                                  <a:latin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cs typeface="Cambria Math" panose="02040503050406030204" pitchFamily="18" charset="0"/>
                                </a:rPr>
                                <m:t>𝑞</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𝐷</m:t>
                                  </m:r>
                                </m:sub>
                              </m:sSub>
                            </m:num>
                            <m:den>
                              <m:r>
                                <a:rPr lang="pt-BR" sz="2800" b="0" i="1" smtClean="0">
                                  <a:latin typeface="Cambria Math" panose="02040503050406030204" pitchFamily="18" charset="0"/>
                                </a:rPr>
                                <m:t>𝑘𝑇</m:t>
                              </m:r>
                            </m:den>
                          </m:f>
                        </m:e>
                      </m:d>
                      <m:r>
                        <a:rPr lang="en-US" altLang="pt-BR" sz="2800" b="0" i="1" smtClean="0">
                          <a:latin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𝑛</m:t>
                          </m:r>
                        </m:e>
                        <m:sub>
                          <m:r>
                            <a:rPr lang="en-US" altLang="pt-BR" sz="2800" b="0" i="1" smtClean="0">
                              <a:latin typeface="Cambria Math" panose="02040503050406030204" pitchFamily="18" charset="0"/>
                              <a:cs typeface="Cambria Math" panose="02040503050406030204" pitchFamily="18" charset="0"/>
                            </a:rPr>
                            <m:t>𝑝</m:t>
                          </m:r>
                          <m:r>
                            <a:rPr lang="en-US" altLang="pt-BR" sz="2800" b="0" i="1" smtClean="0">
                              <a:latin typeface="Cambria Math" panose="02040503050406030204" pitchFamily="18" charset="0"/>
                              <a:cs typeface="Cambria Math" panose="02040503050406030204" pitchFamily="18" charset="0"/>
                            </a:rPr>
                            <m:t>0</m:t>
                          </m:r>
                        </m:sub>
                      </m:sSub>
                      <m:r>
                        <a:rPr lang="pt-BR" sz="2800" b="0" i="1" smtClean="0">
                          <a:latin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r>
                                <a:rPr lang="en-US" altLang="pt-BR" sz="2800" b="0" i="1" smtClean="0">
                                  <a:latin typeface="Cambria Math" panose="02040503050406030204" pitchFamily="18" charset="0"/>
                                  <a:cs typeface="Cambria Math" panose="02040503050406030204" pitchFamily="18" charset="0"/>
                                </a:rPr>
                                <m:t>𝑞</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𝐷</m:t>
                                  </m:r>
                                </m:sub>
                              </m:sSub>
                            </m:num>
                            <m:den>
                              <m:r>
                                <a:rPr lang="pt-BR" sz="2800" b="0" i="1" smtClean="0">
                                  <a:latin typeface="Cambria Math" panose="02040503050406030204" pitchFamily="18" charset="0"/>
                                </a:rPr>
                                <m:t>𝑘𝑇</m:t>
                              </m:r>
                            </m:den>
                          </m:f>
                        </m:e>
                      </m:d>
                    </m:oMath>
                  </m:oMathPara>
                </a14:m>
                <a:endParaRPr lang="pt-BR" sz="2800" b="0" i="1" smtClean="0">
                  <a:latin typeface="Cambria Math" panose="02040503050406030204" pitchFamily="18" charset="0"/>
                </a:endParaRPr>
              </a:p>
              <a:p>
                <a:pPr lvl="1" indent="0" algn="l" fontAlgn="auto">
                  <a:spcAft>
                    <a:spcPts val="600"/>
                  </a:spcAft>
                  <a:buFont typeface="Arial" panose="020B0604020202020204" pitchFamily="34" charset="0"/>
                  <a:buNone/>
                </a:pPr>
                <a:r>
                  <a:rPr lang="pt-BR" sz="2800" b="1" smtClean="0">
                    <a:latin typeface="Comic Sans MS" panose="030F0702030302020204" pitchFamily="66" charset="0"/>
                    <a:cs typeface="Comic Sans MS" panose="030F0702030302020204" pitchFamily="66" charset="0"/>
                  </a:rPr>
                  <a:t>A concentração aumenta com V</a:t>
                </a:r>
                <a:r>
                  <a:rPr lang="pt-BR" sz="2800" b="1" baseline="-25000" smtClean="0">
                    <a:latin typeface="Comic Sans MS" panose="030F0702030302020204" pitchFamily="66" charset="0"/>
                    <a:cs typeface="Comic Sans MS" panose="030F0702030302020204" pitchFamily="66" charset="0"/>
                  </a:rPr>
                  <a:t>D</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4" name="CaixaDeTexto 2"/>
              <p:cNvSpPr txBox="1">
                <a:spLocks noRot="1" noChangeAspect="1" noMove="1" noResize="1" noEditPoints="1" noAdjustHandles="1" noChangeArrowheads="1" noChangeShapeType="1" noTextEdit="1"/>
              </p:cNvSpPr>
              <p:nvPr/>
            </p:nvSpPr>
            <p:spPr>
              <a:xfrm>
                <a:off x="315595" y="368935"/>
                <a:ext cx="11393805" cy="613156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Espaço Reservado para Número de Slide 1"/>
          <p:cNvSpPr>
            <a:spLocks noGrp="1"/>
          </p:cNvSpPr>
          <p:nvPr>
            <p:ph type="sldNum" sz="quarter" idx="12"/>
          </p:nvPr>
        </p:nvSpPr>
        <p:spPr/>
        <p:txBody>
          <a:bodyPr/>
          <a:p>
            <a:fld id="{74F297BB-B745-4CAB-BE1D-CE4C89382949}" type="slidenum">
              <a:rPr lang="pt-BR" smtClean="0"/>
            </a:fld>
            <a:endParaRPr lang="pt-BR"/>
          </a:p>
        </p:txBody>
      </p:sp>
      <p:sp>
        <p:nvSpPr>
          <p:cNvPr id="4" name="CaixaDeTexto 2"/>
          <p:cNvSpPr txBox="1"/>
          <p:nvPr/>
        </p:nvSpPr>
        <p:spPr>
          <a:xfrm>
            <a:off x="701040" y="365125"/>
            <a:ext cx="10790555" cy="583565"/>
          </a:xfrm>
          <a:prstGeom prst="rect">
            <a:avLst/>
          </a:prstGeom>
          <a:noFill/>
        </p:spPr>
        <p:txBody>
          <a:bodyPr wrap="square" rtlCol="0">
            <a:spAutoFit/>
          </a:bodyPr>
          <a:p>
            <a:pPr indent="0" algn="ctr" fontAlgn="auto">
              <a:spcAft>
                <a:spcPts val="600"/>
              </a:spcAft>
              <a:buFont typeface="Arial" panose="020B0604020202020204" pitchFamily="34" charset="0"/>
              <a:buNone/>
            </a:pP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rPr>
              <a:t>Distribuição de cargas e portadores na junção</a:t>
            </a:r>
            <a:r>
              <a:rPr lang="pt-BR" sz="2800" b="1" dirty="0" smtClean="0">
                <a:solidFill>
                  <a:schemeClr val="tx1"/>
                </a:solidFill>
                <a:latin typeface="Comic Sans MS" panose="030F0702030302020204" pitchFamily="66" charset="0"/>
              </a:rPr>
              <a:t> (V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&gt;0)</a:t>
            </a:r>
            <a:endParaRPr lang="pt-BR" sz="2800" b="1" dirty="0" smtClean="0">
              <a:solidFill>
                <a:schemeClr val="tx1"/>
              </a:solidFill>
              <a:latin typeface="Comic Sans MS" panose="030F0702030302020204" pitchFamily="66" charset="0"/>
              <a:sym typeface="+mn-ea"/>
            </a:endParaRPr>
          </a:p>
        </p:txBody>
      </p:sp>
      <p:cxnSp>
        <p:nvCxnSpPr>
          <p:cNvPr id="74" name="Conector de Seta Reta 73"/>
          <p:cNvCxnSpPr/>
          <p:nvPr/>
        </p:nvCxnSpPr>
        <p:spPr>
          <a:xfrm>
            <a:off x="1729740" y="5768975"/>
            <a:ext cx="8356600"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6" name="Conector de Seta Reta 85"/>
          <p:cNvCxnSpPr/>
          <p:nvPr/>
        </p:nvCxnSpPr>
        <p:spPr>
          <a:xfrm>
            <a:off x="3909695" y="4180205"/>
            <a:ext cx="212407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7" name="Conector de Seta Reta 86"/>
          <p:cNvCxnSpPr/>
          <p:nvPr/>
        </p:nvCxnSpPr>
        <p:spPr>
          <a:xfrm>
            <a:off x="6040755" y="3480435"/>
            <a:ext cx="236728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8" name="CaixaDeTexto 6"/>
          <p:cNvSpPr txBox="1"/>
          <p:nvPr/>
        </p:nvSpPr>
        <p:spPr>
          <a:xfrm>
            <a:off x="7296785" y="3450590"/>
            <a:ext cx="683260" cy="398780"/>
          </a:xfrm>
          <a:prstGeom prst="rect">
            <a:avLst/>
          </a:prstGeom>
          <a:noFill/>
        </p:spPr>
        <p:txBody>
          <a:bodyPr wrap="square" rtlCol="0">
            <a:spAutoFit/>
          </a:bodyPr>
          <a:p>
            <a:r>
              <a:rPr lang="pt-BR" sz="2000" b="1" dirty="0"/>
              <a:t>xp</a:t>
            </a:r>
            <a:endParaRPr lang="pt-BR" sz="2000" b="1" dirty="0"/>
          </a:p>
        </p:txBody>
      </p:sp>
      <p:sp>
        <p:nvSpPr>
          <p:cNvPr id="89" name="CaixaDeTexto 6"/>
          <p:cNvSpPr txBox="1"/>
          <p:nvPr/>
        </p:nvSpPr>
        <p:spPr>
          <a:xfrm>
            <a:off x="4768850" y="3733165"/>
            <a:ext cx="564515" cy="398780"/>
          </a:xfrm>
          <a:prstGeom prst="rect">
            <a:avLst/>
          </a:prstGeom>
          <a:noFill/>
        </p:spPr>
        <p:txBody>
          <a:bodyPr wrap="square" rtlCol="0">
            <a:spAutoFit/>
          </a:bodyPr>
          <a:p>
            <a:r>
              <a:rPr lang="pt-BR" sz="2000" b="1" dirty="0"/>
              <a:t>xn</a:t>
            </a:r>
            <a:endParaRPr lang="pt-BR" sz="2000" b="1" dirty="0"/>
          </a:p>
        </p:txBody>
      </p:sp>
      <p:cxnSp>
        <p:nvCxnSpPr>
          <p:cNvPr id="90" name="Conector de Seta Reta 89"/>
          <p:cNvCxnSpPr/>
          <p:nvPr/>
        </p:nvCxnSpPr>
        <p:spPr>
          <a:xfrm>
            <a:off x="3952240" y="5619115"/>
            <a:ext cx="440245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6038850" y="5184775"/>
            <a:ext cx="599440" cy="398780"/>
          </a:xfrm>
          <a:prstGeom prst="rect">
            <a:avLst/>
          </a:prstGeom>
          <a:noFill/>
        </p:spPr>
        <p:txBody>
          <a:bodyPr wrap="square" rtlCol="0">
            <a:spAutoFit/>
          </a:bodyPr>
          <a:p>
            <a:r>
              <a:rPr lang="pt-BR" sz="2000" b="1" dirty="0"/>
              <a:t>xd</a:t>
            </a:r>
            <a:endParaRPr lang="pt-BR" sz="2000" b="1" dirty="0"/>
          </a:p>
        </p:txBody>
      </p:sp>
      <p:cxnSp>
        <p:nvCxnSpPr>
          <p:cNvPr id="46" name="Conector Reto 45"/>
          <p:cNvCxnSpPr/>
          <p:nvPr/>
        </p:nvCxnSpPr>
        <p:spPr>
          <a:xfrm>
            <a:off x="3911600" y="142240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8393430" y="138112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4" name="CaixaDeTexto 6"/>
          <p:cNvSpPr txBox="1"/>
          <p:nvPr/>
        </p:nvSpPr>
        <p:spPr>
          <a:xfrm>
            <a:off x="1729740" y="1422400"/>
            <a:ext cx="1148080" cy="521970"/>
          </a:xfrm>
          <a:prstGeom prst="rect">
            <a:avLst/>
          </a:prstGeom>
          <a:noFill/>
        </p:spPr>
        <p:txBody>
          <a:bodyPr wrap="square" rtlCol="0">
            <a:spAutoFit/>
          </a:bodyPr>
          <a:p>
            <a:r>
              <a:rPr lang="pt-BR" sz="2800" b="1" dirty="0"/>
              <a:t>N (N</a:t>
            </a:r>
            <a:r>
              <a:rPr lang="pt-BR" sz="2800" b="1" baseline="-25000" dirty="0"/>
              <a:t>D</a:t>
            </a:r>
            <a:r>
              <a:rPr lang="pt-BR" sz="2800" b="1" dirty="0"/>
              <a:t>)</a:t>
            </a:r>
            <a:endParaRPr lang="pt-BR" sz="2800" b="1" dirty="0"/>
          </a:p>
        </p:txBody>
      </p:sp>
      <p:sp>
        <p:nvSpPr>
          <p:cNvPr id="25" name="CaixaDeTexto 6"/>
          <p:cNvSpPr txBox="1"/>
          <p:nvPr/>
        </p:nvSpPr>
        <p:spPr>
          <a:xfrm>
            <a:off x="9408160" y="1503680"/>
            <a:ext cx="1148080" cy="521970"/>
          </a:xfrm>
          <a:prstGeom prst="rect">
            <a:avLst/>
          </a:prstGeom>
          <a:noFill/>
        </p:spPr>
        <p:txBody>
          <a:bodyPr wrap="square" rtlCol="0">
            <a:spAutoFit/>
          </a:bodyPr>
          <a:p>
            <a:r>
              <a:rPr lang="pt-BR" sz="2800" b="1" dirty="0"/>
              <a:t>P (N</a:t>
            </a:r>
            <a:r>
              <a:rPr lang="pt-BR" sz="2800" b="1" baseline="-25000" dirty="0"/>
              <a:t>A</a:t>
            </a:r>
            <a:r>
              <a:rPr lang="pt-BR" sz="2800" b="1" dirty="0"/>
              <a:t>)</a:t>
            </a:r>
            <a:endParaRPr lang="pt-BR" sz="2800" b="1" dirty="0"/>
          </a:p>
        </p:txBody>
      </p:sp>
      <p:sp>
        <p:nvSpPr>
          <p:cNvPr id="16" name="Forma livre 15"/>
          <p:cNvSpPr/>
          <p:nvPr/>
        </p:nvSpPr>
        <p:spPr>
          <a:xfrm>
            <a:off x="2292985" y="2208942"/>
            <a:ext cx="6098540" cy="2512060"/>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26" name="Forma livre 25"/>
          <p:cNvSpPr/>
          <p:nvPr/>
        </p:nvSpPr>
        <p:spPr>
          <a:xfrm>
            <a:off x="8363977" y="4727575"/>
            <a:ext cx="2468880" cy="411480"/>
          </a:xfrm>
          <a:custGeom>
            <a:avLst/>
            <a:gdLst>
              <a:gd name="connisteX0" fmla="*/ 0 w 2693035"/>
              <a:gd name="connsiteY0" fmla="*/ 0 h 443865"/>
              <a:gd name="connisteX1" fmla="*/ 246380 w 2693035"/>
              <a:gd name="connsiteY1" fmla="*/ 147955 h 443865"/>
              <a:gd name="connisteX2" fmla="*/ 623570 w 2693035"/>
              <a:gd name="connsiteY2" fmla="*/ 295910 h 443865"/>
              <a:gd name="connisteX3" fmla="*/ 1067435 w 2693035"/>
              <a:gd name="connsiteY3" fmla="*/ 345440 h 443865"/>
              <a:gd name="connisteX4" fmla="*/ 1838960 w 2693035"/>
              <a:gd name="connsiteY4" fmla="*/ 394335 h 443865"/>
              <a:gd name="connisteX5" fmla="*/ 2693035 w 2693035"/>
              <a:gd name="connsiteY5" fmla="*/ 443865 h 44386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693035" h="443865">
                <a:moveTo>
                  <a:pt x="0" y="0"/>
                </a:moveTo>
                <a:cubicBezTo>
                  <a:pt x="41910" y="26670"/>
                  <a:pt x="121920" y="88900"/>
                  <a:pt x="246380" y="147955"/>
                </a:cubicBezTo>
                <a:cubicBezTo>
                  <a:pt x="370840" y="207010"/>
                  <a:pt x="459105" y="256540"/>
                  <a:pt x="623570" y="295910"/>
                </a:cubicBezTo>
                <a:cubicBezTo>
                  <a:pt x="788035" y="335280"/>
                  <a:pt x="824230" y="325755"/>
                  <a:pt x="1067435" y="345440"/>
                </a:cubicBezTo>
                <a:cubicBezTo>
                  <a:pt x="1310640" y="365125"/>
                  <a:pt x="1513840" y="374650"/>
                  <a:pt x="1838960" y="394335"/>
                </a:cubicBezTo>
                <a:cubicBezTo>
                  <a:pt x="2164080" y="414020"/>
                  <a:pt x="2537460" y="434975"/>
                  <a:pt x="2693035" y="443865"/>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34" name="Forma livre 33"/>
          <p:cNvSpPr/>
          <p:nvPr/>
        </p:nvSpPr>
        <p:spPr>
          <a:xfrm>
            <a:off x="3897013" y="2978474"/>
            <a:ext cx="6855460" cy="1907864"/>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35" name="Forma livre 34"/>
          <p:cNvSpPr/>
          <p:nvPr/>
        </p:nvSpPr>
        <p:spPr>
          <a:xfrm>
            <a:off x="1739265" y="4881301"/>
            <a:ext cx="2172970" cy="363220"/>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36" name="Conector Reto 35"/>
          <p:cNvCxnSpPr/>
          <p:nvPr/>
        </p:nvCxnSpPr>
        <p:spPr>
          <a:xfrm>
            <a:off x="1597678" y="5255951"/>
            <a:ext cx="2299335"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a:off x="8404542" y="5153286"/>
            <a:ext cx="3152775"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8415578" y="4913094"/>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8568728" y="4999355"/>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V="1">
            <a:off x="8828843" y="5005762"/>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a:off x="3727768" y="4923460"/>
            <a:ext cx="246380" cy="278765"/>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3615373" y="5023384"/>
            <a:ext cx="215265"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3458658" y="5096098"/>
            <a:ext cx="131445" cy="246380"/>
          </a:xfrm>
          <a:prstGeom prst="line">
            <a:avLst/>
          </a:prstGeom>
        </p:spPr>
        <p:style>
          <a:lnRef idx="1">
            <a:schemeClr val="accent1"/>
          </a:lnRef>
          <a:fillRef idx="0">
            <a:schemeClr val="accent1"/>
          </a:fillRef>
          <a:effectRef idx="0">
            <a:schemeClr val="accent1"/>
          </a:effectRef>
          <a:fontRef idx="minor">
            <a:schemeClr val="tx1"/>
          </a:fontRef>
        </p:style>
      </p:cxnSp>
      <p:sp>
        <p:nvSpPr>
          <p:cNvPr id="48" name="Forma livre 47"/>
          <p:cNvSpPr/>
          <p:nvPr/>
        </p:nvSpPr>
        <p:spPr>
          <a:xfrm>
            <a:off x="8415655" y="4217035"/>
            <a:ext cx="574675" cy="526415"/>
          </a:xfrm>
          <a:custGeom>
            <a:avLst/>
            <a:gdLst>
              <a:gd name="connisteX0" fmla="*/ 0 w 574675"/>
              <a:gd name="connsiteY0" fmla="*/ 509270 h 526212"/>
              <a:gd name="connisteX1" fmla="*/ 377825 w 574675"/>
              <a:gd name="connsiteY1" fmla="*/ 492760 h 526212"/>
              <a:gd name="connisteX2" fmla="*/ 328930 w 574675"/>
              <a:gd name="connsiteY2" fmla="*/ 197485 h 526212"/>
              <a:gd name="connisteX3" fmla="*/ 574675 w 574675"/>
              <a:gd name="connsiteY3" fmla="*/ 0 h 526212"/>
            </a:gdLst>
            <a:ahLst/>
            <a:cxnLst>
              <a:cxn ang="0">
                <a:pos x="connisteX0" y="connsiteY0"/>
              </a:cxn>
              <a:cxn ang="0">
                <a:pos x="connisteX1" y="connsiteY1"/>
              </a:cxn>
              <a:cxn ang="0">
                <a:pos x="connisteX2" y="connsiteY2"/>
              </a:cxn>
              <a:cxn ang="0">
                <a:pos x="connisteX3" y="connsiteY3"/>
              </a:cxn>
            </a:cxnLst>
            <a:rect l="l" t="t" r="r" b="b"/>
            <a:pathLst>
              <a:path w="574675" h="526213">
                <a:moveTo>
                  <a:pt x="0" y="509270"/>
                </a:moveTo>
                <a:cubicBezTo>
                  <a:pt x="76835" y="511810"/>
                  <a:pt x="311785" y="554990"/>
                  <a:pt x="377825" y="492760"/>
                </a:cubicBezTo>
                <a:cubicBezTo>
                  <a:pt x="443865" y="430530"/>
                  <a:pt x="289560" y="295910"/>
                  <a:pt x="328930" y="197485"/>
                </a:cubicBezTo>
                <a:cubicBezTo>
                  <a:pt x="368300" y="99060"/>
                  <a:pt x="524510" y="33655"/>
                  <a:pt x="574675"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49" name="Forma livre 48"/>
          <p:cNvSpPr/>
          <p:nvPr/>
        </p:nvSpPr>
        <p:spPr>
          <a:xfrm>
            <a:off x="2632710" y="4062730"/>
            <a:ext cx="1198245" cy="739140"/>
          </a:xfrm>
          <a:custGeom>
            <a:avLst/>
            <a:gdLst>
              <a:gd name="connisteX0" fmla="*/ 1198245 w 1198245"/>
              <a:gd name="connsiteY0" fmla="*/ 739140 h 739140"/>
              <a:gd name="connisteX1" fmla="*/ 607060 w 1198245"/>
              <a:gd name="connsiteY1" fmla="*/ 427355 h 739140"/>
              <a:gd name="connisteX2" fmla="*/ 771525 w 1198245"/>
              <a:gd name="connsiteY2" fmla="*/ 147955 h 739140"/>
              <a:gd name="connisteX3" fmla="*/ 0 w 1198245"/>
              <a:gd name="connsiteY3" fmla="*/ 0 h 739140"/>
            </a:gdLst>
            <a:ahLst/>
            <a:cxnLst>
              <a:cxn ang="0">
                <a:pos x="connisteX0" y="connsiteY0"/>
              </a:cxn>
              <a:cxn ang="0">
                <a:pos x="connisteX1" y="connsiteY1"/>
              </a:cxn>
              <a:cxn ang="0">
                <a:pos x="connisteX2" y="connsiteY2"/>
              </a:cxn>
              <a:cxn ang="0">
                <a:pos x="connisteX3" y="connsiteY3"/>
              </a:cxn>
            </a:cxnLst>
            <a:rect l="l" t="t" r="r" b="b"/>
            <a:pathLst>
              <a:path w="1198245" h="739140">
                <a:moveTo>
                  <a:pt x="1198245" y="739140"/>
                </a:moveTo>
                <a:cubicBezTo>
                  <a:pt x="1076960" y="682625"/>
                  <a:pt x="692150" y="545465"/>
                  <a:pt x="607060" y="427355"/>
                </a:cubicBezTo>
                <a:cubicBezTo>
                  <a:pt x="521970" y="309245"/>
                  <a:pt x="892810" y="233680"/>
                  <a:pt x="771525" y="147955"/>
                </a:cubicBezTo>
                <a:cubicBezTo>
                  <a:pt x="650240" y="62230"/>
                  <a:pt x="157480" y="24130"/>
                  <a:pt x="0"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57" name="Conector Reto 56"/>
          <p:cNvCxnSpPr/>
          <p:nvPr/>
        </p:nvCxnSpPr>
        <p:spPr>
          <a:xfrm flipH="1" flipV="1">
            <a:off x="1384935" y="2208942"/>
            <a:ext cx="2063750" cy="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58" name="CaixaDeTexto 6"/>
          <p:cNvSpPr txBox="1"/>
          <p:nvPr/>
        </p:nvSpPr>
        <p:spPr>
          <a:xfrm>
            <a:off x="847145" y="2305741"/>
            <a:ext cx="1359535" cy="521970"/>
          </a:xfrm>
          <a:prstGeom prst="rect">
            <a:avLst/>
          </a:prstGeom>
          <a:noFill/>
        </p:spPr>
        <p:txBody>
          <a:bodyPr wrap="square" rtlCol="0">
            <a:spAutoFit/>
          </a:bodyPr>
          <a:p>
            <a:r>
              <a:rPr lang="pt-BR" sz="2800" b="1" dirty="0"/>
              <a:t>n</a:t>
            </a:r>
            <a:r>
              <a:rPr lang="pt-BR" sz="2800" b="1" baseline="-25000" dirty="0"/>
              <a:t>n0</a:t>
            </a:r>
            <a:r>
              <a:rPr lang="pt-BR" sz="2800" b="1" dirty="0"/>
              <a:t>=N</a:t>
            </a:r>
            <a:r>
              <a:rPr lang="pt-BR" sz="2800" b="1" baseline="-25000" dirty="0"/>
              <a:t>D</a:t>
            </a:r>
            <a:endParaRPr lang="pt-BR" sz="2800" b="1" baseline="-25000" dirty="0"/>
          </a:p>
        </p:txBody>
      </p:sp>
      <p:sp>
        <p:nvSpPr>
          <p:cNvPr id="59" name="CaixaDeTexto 6"/>
          <p:cNvSpPr txBox="1"/>
          <p:nvPr/>
        </p:nvSpPr>
        <p:spPr>
          <a:xfrm>
            <a:off x="567690" y="4638675"/>
            <a:ext cx="1918335" cy="521970"/>
          </a:xfrm>
          <a:prstGeom prst="rect">
            <a:avLst/>
          </a:prstGeom>
          <a:noFill/>
        </p:spPr>
        <p:txBody>
          <a:bodyPr wrap="square" rtlCol="0">
            <a:spAutoFit/>
          </a:bodyPr>
          <a:p>
            <a:r>
              <a:rPr lang="pt-BR" sz="2800" b="1" dirty="0"/>
              <a:t>p</a:t>
            </a:r>
            <a:r>
              <a:rPr lang="pt-BR" sz="2800" b="1" baseline="-25000" dirty="0"/>
              <a:t>n0</a:t>
            </a:r>
            <a:r>
              <a:rPr lang="pt-BR" sz="2800" b="1" dirty="0">
                <a:sym typeface="+mn-ea"/>
              </a:rPr>
              <a:t>=n</a:t>
            </a:r>
            <a:r>
              <a:rPr lang="pt-BR" sz="2800" b="1" baseline="-25000" dirty="0">
                <a:sym typeface="+mn-ea"/>
              </a:rPr>
              <a:t>i</a:t>
            </a:r>
            <a:r>
              <a:rPr lang="pt-BR" sz="2800" b="1" baseline="30000" dirty="0">
                <a:sym typeface="+mn-ea"/>
              </a:rPr>
              <a:t>2</a:t>
            </a:r>
            <a:r>
              <a:rPr lang="pt-BR" sz="2800" b="1" dirty="0">
                <a:sym typeface="+mn-ea"/>
              </a:rPr>
              <a:t>/N</a:t>
            </a:r>
            <a:r>
              <a:rPr lang="pt-BR" sz="2800" b="1" baseline="-25000" dirty="0">
                <a:sym typeface="+mn-ea"/>
              </a:rPr>
              <a:t>D</a:t>
            </a:r>
            <a:endParaRPr lang="pt-BR" sz="2800" b="1" baseline="-25000" dirty="0">
              <a:sym typeface="+mn-ea"/>
            </a:endParaRPr>
          </a:p>
        </p:txBody>
      </p:sp>
      <p:sp>
        <p:nvSpPr>
          <p:cNvPr id="60" name="CaixaDeTexto 6"/>
          <p:cNvSpPr txBox="1"/>
          <p:nvPr/>
        </p:nvSpPr>
        <p:spPr>
          <a:xfrm>
            <a:off x="10170683" y="2405965"/>
            <a:ext cx="1264285" cy="521970"/>
          </a:xfrm>
          <a:prstGeom prst="rect">
            <a:avLst/>
          </a:prstGeom>
          <a:noFill/>
        </p:spPr>
        <p:txBody>
          <a:bodyPr wrap="square" rtlCol="0">
            <a:spAutoFit/>
          </a:bodyPr>
          <a:p>
            <a:r>
              <a:rPr lang="pt-BR" sz="2800" b="1" dirty="0"/>
              <a:t>p</a:t>
            </a:r>
            <a:r>
              <a:rPr lang="pt-BR" sz="2800" b="1" baseline="-25000" dirty="0"/>
              <a:t>p0</a:t>
            </a:r>
            <a:r>
              <a:rPr lang="pt-BR" sz="2800" b="1" dirty="0"/>
              <a:t>=N</a:t>
            </a:r>
            <a:r>
              <a:rPr lang="pt-BR" sz="2800" b="1" baseline="-25000" dirty="0"/>
              <a:t>A</a:t>
            </a:r>
            <a:endParaRPr lang="pt-BR" sz="2800" b="1" baseline="-25000" dirty="0"/>
          </a:p>
        </p:txBody>
      </p:sp>
      <p:sp>
        <p:nvSpPr>
          <p:cNvPr id="61" name="CaixaDeTexto 6"/>
          <p:cNvSpPr txBox="1"/>
          <p:nvPr/>
        </p:nvSpPr>
        <p:spPr>
          <a:xfrm>
            <a:off x="9999905" y="4572971"/>
            <a:ext cx="1760220" cy="521970"/>
          </a:xfrm>
          <a:prstGeom prst="rect">
            <a:avLst/>
          </a:prstGeom>
          <a:noFill/>
        </p:spPr>
        <p:txBody>
          <a:bodyPr wrap="square" rtlCol="0">
            <a:spAutoFit/>
          </a:bodyPr>
          <a:p>
            <a:r>
              <a:rPr lang="pt-BR" sz="2800" b="1" dirty="0"/>
              <a:t>n</a:t>
            </a:r>
            <a:r>
              <a:rPr lang="pt-BR" sz="2800" b="1" baseline="-25000" dirty="0"/>
              <a:t>p0</a:t>
            </a:r>
            <a:r>
              <a:rPr lang="pt-BR" sz="2800" b="1" dirty="0"/>
              <a:t>=n</a:t>
            </a:r>
            <a:r>
              <a:rPr lang="pt-BR" sz="2800" b="1" baseline="-25000" dirty="0"/>
              <a:t>i</a:t>
            </a:r>
            <a:r>
              <a:rPr lang="pt-BR" sz="2800" b="1" baseline="30000" dirty="0"/>
              <a:t>2</a:t>
            </a:r>
            <a:r>
              <a:rPr lang="pt-BR" sz="2800" b="1" dirty="0"/>
              <a:t>/</a:t>
            </a:r>
            <a:r>
              <a:rPr lang="pt-BR" sz="2800" b="1" dirty="0">
                <a:sym typeface="+mn-ea"/>
              </a:rPr>
              <a:t>N</a:t>
            </a:r>
            <a:r>
              <a:rPr lang="pt-BR" sz="2800" b="1" baseline="-25000" dirty="0">
                <a:sym typeface="+mn-ea"/>
              </a:rPr>
              <a:t>A</a:t>
            </a:r>
            <a:endParaRPr lang="pt-BR" sz="2800" b="1" dirty="0"/>
          </a:p>
        </p:txBody>
      </p:sp>
      <mc:AlternateContent xmlns:mc="http://schemas.openxmlformats.org/markup-compatibility/2006">
        <mc:Choice xmlns:a14="http://schemas.microsoft.com/office/drawing/2010/main" Requires="a14">
          <p:sp>
            <p:nvSpPr>
              <p:cNvPr id="3" name="Caixa de Texto 2"/>
              <p:cNvSpPr txBox="1"/>
              <p:nvPr/>
            </p:nvSpPr>
            <p:spPr>
              <a:xfrm>
                <a:off x="701040" y="3660775"/>
                <a:ext cx="1999615" cy="78613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sz="2400" b="0" i="1" smtClean="0">
                              <a:latin typeface="Cambria Math" panose="02040503050406030204" pitchFamily="18" charset="0"/>
                              <a:cs typeface="Cambria Math" panose="02040503050406030204" pitchFamily="18" charset="0"/>
                            </a:rPr>
                          </m:ctrlPr>
                        </m:sSubPr>
                        <m:e>
                          <m:r>
                            <a:rPr lang="en-US" altLang="pt-BR" sz="2400" b="0" i="1" smtClean="0">
                              <a:latin typeface="Cambria Math" panose="02040503050406030204" pitchFamily="18" charset="0"/>
                              <a:cs typeface="Cambria Math" panose="02040503050406030204" pitchFamily="18" charset="0"/>
                            </a:rPr>
                            <m:t>𝑝</m:t>
                          </m:r>
                        </m:e>
                        <m:sub>
                          <m:r>
                            <a:rPr lang="en-US" altLang="pt-BR" sz="2400" b="0" i="1" smtClean="0">
                              <a:latin typeface="Cambria Math" panose="02040503050406030204" pitchFamily="18" charset="0"/>
                              <a:cs typeface="Cambria Math" panose="02040503050406030204" pitchFamily="18" charset="0"/>
                            </a:rPr>
                            <m:t>𝑛</m:t>
                          </m:r>
                          <m:r>
                            <a:rPr lang="en-US" altLang="pt-BR" sz="2400" b="0" i="1" smtClean="0">
                              <a:latin typeface="Cambria Math" panose="02040503050406030204" pitchFamily="18" charset="0"/>
                              <a:cs typeface="Cambria Math" panose="02040503050406030204" pitchFamily="18" charset="0"/>
                            </a:rPr>
                            <m:t>0</m:t>
                          </m:r>
                        </m:sub>
                      </m:sSub>
                      <m:r>
                        <a:rPr lang="pt-BR" sz="2400" b="0" i="1" smtClean="0">
                          <a:latin typeface="Cambria Math" panose="02040503050406030204" pitchFamily="18" charset="0"/>
                        </a:rPr>
                        <m:t>𝑒𝑥𝑝</m:t>
                      </m:r>
                      <m:d>
                        <m:dPr>
                          <m:ctrlPr>
                            <a:rPr lang="pt-BR" sz="2400" b="0" i="1" smtClean="0">
                              <a:latin typeface="Cambria Math" panose="02040503050406030204" pitchFamily="18" charset="0"/>
                            </a:rPr>
                          </m:ctrlPr>
                        </m:dPr>
                        <m:e>
                          <m:f>
                            <m:fPr>
                              <m:ctrlPr>
                                <a:rPr lang="pt-BR" sz="2400" b="0" i="1" smtClean="0">
                                  <a:latin typeface="Cambria Math" panose="02040503050406030204" pitchFamily="18" charset="0"/>
                                </a:rPr>
                              </m:ctrlPr>
                            </m:fPr>
                            <m:num>
                              <m:r>
                                <a:rPr lang="en-US" altLang="pt-BR" sz="2400" b="0" i="1" smtClean="0">
                                  <a:latin typeface="Cambria Math" panose="02040503050406030204" pitchFamily="18" charset="0"/>
                                  <a:cs typeface="Cambria Math" panose="02040503050406030204" pitchFamily="18" charset="0"/>
                                </a:rPr>
                                <m:t>𝑞</m:t>
                              </m:r>
                              <m:sSub>
                                <m:sSubPr>
                                  <m:ctrlPr>
                                    <a:rPr lang="en-US" altLang="pt-BR" sz="2400" b="0" i="1" smtClean="0">
                                      <a:latin typeface="Cambria Math" panose="02040503050406030204" pitchFamily="18" charset="0"/>
                                      <a:cs typeface="Cambria Math" panose="02040503050406030204" pitchFamily="18" charset="0"/>
                                    </a:rPr>
                                  </m:ctrlPr>
                                </m:sSubPr>
                                <m:e>
                                  <m:r>
                                    <a:rPr lang="en-US" altLang="pt-BR" sz="2400" b="0" i="1" smtClean="0">
                                      <a:latin typeface="Cambria Math" panose="02040503050406030204" pitchFamily="18" charset="0"/>
                                      <a:cs typeface="Cambria Math" panose="02040503050406030204" pitchFamily="18" charset="0"/>
                                    </a:rPr>
                                    <m:t>𝑉</m:t>
                                  </m:r>
                                </m:e>
                                <m:sub>
                                  <m:r>
                                    <a:rPr lang="en-US" altLang="pt-BR" sz="2400" b="0" i="1" smtClean="0">
                                      <a:latin typeface="Cambria Math" panose="02040503050406030204" pitchFamily="18" charset="0"/>
                                      <a:cs typeface="Cambria Math" panose="02040503050406030204" pitchFamily="18" charset="0"/>
                                    </a:rPr>
                                    <m:t>𝐷</m:t>
                                  </m:r>
                                </m:sub>
                              </m:sSub>
                            </m:num>
                            <m:den>
                              <m:r>
                                <a:rPr lang="pt-BR" sz="2400" b="0" i="1" smtClean="0">
                                  <a:latin typeface="Cambria Math" panose="02040503050406030204" pitchFamily="18" charset="0"/>
                                </a:rPr>
                                <m:t>𝑘𝑇</m:t>
                              </m:r>
                            </m:den>
                          </m:f>
                        </m:e>
                      </m:d>
                    </m:oMath>
                  </m:oMathPara>
                </a14:m>
                <a:endParaRPr lang="pt-BR" altLang="en-US" sz="2400" b="0" i="1" smtClean="0">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701040" y="3660775"/>
                <a:ext cx="1999615" cy="78613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 name="Caixa de Texto 16"/>
              <p:cNvSpPr txBox="1"/>
              <p:nvPr/>
            </p:nvSpPr>
            <p:spPr>
              <a:xfrm>
                <a:off x="8829040" y="3660775"/>
                <a:ext cx="2055495" cy="78613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sz="2400" b="0" i="1" smtClean="0">
                              <a:latin typeface="Cambria Math" panose="02040503050406030204" pitchFamily="18" charset="0"/>
                              <a:cs typeface="Cambria Math" panose="02040503050406030204" pitchFamily="18" charset="0"/>
                            </a:rPr>
                          </m:ctrlPr>
                        </m:sSubPr>
                        <m:e>
                          <m:r>
                            <a:rPr lang="en-US" altLang="pt-BR" sz="2400" b="0" i="1" smtClean="0">
                              <a:latin typeface="Cambria Math" panose="02040503050406030204" pitchFamily="18" charset="0"/>
                              <a:cs typeface="Cambria Math" panose="02040503050406030204" pitchFamily="18" charset="0"/>
                            </a:rPr>
                            <m:t>𝑛</m:t>
                          </m:r>
                        </m:e>
                        <m:sub>
                          <m:r>
                            <a:rPr lang="en-US" altLang="pt-BR" sz="2400" b="0" i="1" smtClean="0">
                              <a:latin typeface="Cambria Math" panose="02040503050406030204" pitchFamily="18" charset="0"/>
                              <a:cs typeface="Cambria Math" panose="02040503050406030204" pitchFamily="18" charset="0"/>
                            </a:rPr>
                            <m:t>𝑛</m:t>
                          </m:r>
                          <m:r>
                            <a:rPr lang="en-US" altLang="pt-BR" sz="2400" b="0" i="1" smtClean="0">
                              <a:latin typeface="Cambria Math" panose="02040503050406030204" pitchFamily="18" charset="0"/>
                              <a:cs typeface="Cambria Math" panose="02040503050406030204" pitchFamily="18" charset="0"/>
                            </a:rPr>
                            <m:t>0</m:t>
                          </m:r>
                        </m:sub>
                      </m:sSub>
                      <m:r>
                        <a:rPr lang="pt-BR" sz="2400" b="0" i="1" smtClean="0">
                          <a:latin typeface="Cambria Math" panose="02040503050406030204" pitchFamily="18" charset="0"/>
                        </a:rPr>
                        <m:t>𝑒𝑥𝑝</m:t>
                      </m:r>
                      <m:d>
                        <m:dPr>
                          <m:ctrlPr>
                            <a:rPr lang="pt-BR" sz="2400" b="0" i="1" smtClean="0">
                              <a:latin typeface="Cambria Math" panose="02040503050406030204" pitchFamily="18" charset="0"/>
                            </a:rPr>
                          </m:ctrlPr>
                        </m:dPr>
                        <m:e>
                          <m:f>
                            <m:fPr>
                              <m:ctrlPr>
                                <a:rPr lang="pt-BR" sz="2400" b="0" i="1" smtClean="0">
                                  <a:latin typeface="Cambria Math" panose="02040503050406030204" pitchFamily="18" charset="0"/>
                                </a:rPr>
                              </m:ctrlPr>
                            </m:fPr>
                            <m:num>
                              <m:r>
                                <a:rPr lang="en-US" altLang="pt-BR" sz="2400" b="0" i="1" smtClean="0">
                                  <a:latin typeface="Cambria Math" panose="02040503050406030204" pitchFamily="18" charset="0"/>
                                  <a:cs typeface="Cambria Math" panose="02040503050406030204" pitchFamily="18" charset="0"/>
                                </a:rPr>
                                <m:t>𝑞</m:t>
                              </m:r>
                              <m:sSub>
                                <m:sSubPr>
                                  <m:ctrlPr>
                                    <a:rPr lang="en-US" altLang="pt-BR" sz="2400" b="0" i="1" smtClean="0">
                                      <a:latin typeface="Cambria Math" panose="02040503050406030204" pitchFamily="18" charset="0"/>
                                      <a:cs typeface="Cambria Math" panose="02040503050406030204" pitchFamily="18" charset="0"/>
                                    </a:rPr>
                                  </m:ctrlPr>
                                </m:sSubPr>
                                <m:e>
                                  <m:r>
                                    <a:rPr lang="en-US" altLang="pt-BR" sz="2400" b="0" i="1" smtClean="0">
                                      <a:latin typeface="Cambria Math" panose="02040503050406030204" pitchFamily="18" charset="0"/>
                                      <a:cs typeface="Cambria Math" panose="02040503050406030204" pitchFamily="18" charset="0"/>
                                    </a:rPr>
                                    <m:t>𝑉</m:t>
                                  </m:r>
                                </m:e>
                                <m:sub>
                                  <m:r>
                                    <a:rPr lang="en-US" altLang="pt-BR" sz="2400" b="0" i="1" smtClean="0">
                                      <a:latin typeface="Cambria Math" panose="02040503050406030204" pitchFamily="18" charset="0"/>
                                      <a:cs typeface="Cambria Math" panose="02040503050406030204" pitchFamily="18" charset="0"/>
                                    </a:rPr>
                                    <m:t>𝐷</m:t>
                                  </m:r>
                                </m:sub>
                              </m:sSub>
                            </m:num>
                            <m:den>
                              <m:r>
                                <a:rPr lang="pt-BR" sz="2400" b="0" i="1" smtClean="0">
                                  <a:latin typeface="Cambria Math" panose="02040503050406030204" pitchFamily="18" charset="0"/>
                                </a:rPr>
                                <m:t>𝑘𝑇</m:t>
                              </m:r>
                            </m:den>
                          </m:f>
                        </m:e>
                      </m:d>
                    </m:oMath>
                  </m:oMathPara>
                </a14:m>
                <a:endParaRPr lang="pt-BR" altLang="en-US" sz="2400" b="0" i="1" smtClean="0">
                  <a:latin typeface="Cambria Math" panose="02040503050406030204" pitchFamily="18" charset="0"/>
                  <a:cs typeface="Cambria Math" panose="02040503050406030204" pitchFamily="18" charset="0"/>
                </a:endParaRPr>
              </a:p>
            </p:txBody>
          </p:sp>
        </mc:Choice>
        <mc:Fallback>
          <p:sp>
            <p:nvSpPr>
              <p:cNvPr id="17" name="Caixa de Texto 16"/>
              <p:cNvSpPr txBox="1">
                <a:spLocks noRot="1" noChangeAspect="1" noMove="1" noResize="1" noEditPoints="1" noAdjustHandles="1" noChangeArrowheads="1" noChangeShapeType="1" noTextEdit="1"/>
              </p:cNvSpPr>
              <p:nvPr/>
            </p:nvSpPr>
            <p:spPr>
              <a:xfrm>
                <a:off x="8829040" y="3660775"/>
                <a:ext cx="2055495" cy="786130"/>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Espaço Reservado para Número de Slide 1"/>
          <p:cNvSpPr>
            <a:spLocks noGrp="1"/>
          </p:cNvSpPr>
          <p:nvPr>
            <p:ph type="sldNum" sz="quarter" idx="12"/>
          </p:nvPr>
        </p:nvSpPr>
        <p:spPr/>
        <p:txBody>
          <a:bodyPr/>
          <a:p>
            <a:fld id="{74F297BB-B745-4CAB-BE1D-CE4C89382949}" type="slidenum">
              <a:rPr lang="pt-BR" smtClean="0"/>
            </a:fld>
            <a:endParaRPr lang="pt-BR"/>
          </a:p>
        </p:txBody>
      </p:sp>
      <p:sp>
        <p:nvSpPr>
          <p:cNvPr id="4" name="CaixaDeTexto 2"/>
          <p:cNvSpPr txBox="1"/>
          <p:nvPr/>
        </p:nvSpPr>
        <p:spPr>
          <a:xfrm>
            <a:off x="701040" y="365125"/>
            <a:ext cx="10790555" cy="583565"/>
          </a:xfrm>
          <a:prstGeom prst="rect">
            <a:avLst/>
          </a:prstGeom>
          <a:noFill/>
        </p:spPr>
        <p:txBody>
          <a:bodyPr wrap="square" rtlCol="0">
            <a:spAutoFit/>
          </a:bodyPr>
          <a:p>
            <a:pPr indent="0" algn="ctr" fontAlgn="auto">
              <a:spcAft>
                <a:spcPts val="600"/>
              </a:spcAft>
              <a:buFont typeface="Arial" panose="020B0604020202020204" pitchFamily="34" charset="0"/>
              <a:buNone/>
            </a:pP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rPr>
              <a:t>Distribuiçaõ de cargas e portadores na junção</a:t>
            </a:r>
            <a:r>
              <a:rPr lang="pt-BR" sz="2800" b="1" dirty="0" smtClean="0">
                <a:solidFill>
                  <a:schemeClr val="tx1"/>
                </a:solidFill>
                <a:latin typeface="Comic Sans MS" panose="030F0702030302020204" pitchFamily="66" charset="0"/>
              </a:rPr>
              <a:t> (V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 </a:t>
            </a:r>
            <a:r>
              <a:rPr lang="pt-BR" sz="2800" b="1" dirty="0" smtClean="0">
                <a:solidFill>
                  <a:schemeClr val="tx1"/>
                </a:solidFill>
                <a:latin typeface="Arial" panose="020B0604020202020204" pitchFamily="34" charset="0"/>
                <a:cs typeface="Arial" panose="020B0604020202020204" pitchFamily="34" charset="0"/>
              </a:rPr>
              <a:t>&lt;</a:t>
            </a:r>
            <a:r>
              <a:rPr lang="pt-BR" sz="2800" b="1" dirty="0" smtClean="0">
                <a:solidFill>
                  <a:schemeClr val="tx1"/>
                </a:solidFill>
                <a:latin typeface="Comic Sans MS" panose="030F0702030302020204" pitchFamily="66" charset="0"/>
              </a:rPr>
              <a:t> 0)</a:t>
            </a:r>
            <a:endParaRPr lang="pt-BR" sz="2800" b="1" dirty="0" smtClean="0">
              <a:solidFill>
                <a:schemeClr val="tx1"/>
              </a:solidFill>
              <a:latin typeface="Comic Sans MS" panose="030F0702030302020204" pitchFamily="66" charset="0"/>
              <a:sym typeface="+mn-ea"/>
            </a:endParaRPr>
          </a:p>
        </p:txBody>
      </p:sp>
      <p:cxnSp>
        <p:nvCxnSpPr>
          <p:cNvPr id="74" name="Conector de Seta Reta 73"/>
          <p:cNvCxnSpPr/>
          <p:nvPr/>
        </p:nvCxnSpPr>
        <p:spPr>
          <a:xfrm>
            <a:off x="1729740" y="5768975"/>
            <a:ext cx="8356600" cy="1778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6" name="Conector de Seta Reta 85"/>
          <p:cNvCxnSpPr/>
          <p:nvPr/>
        </p:nvCxnSpPr>
        <p:spPr>
          <a:xfrm>
            <a:off x="3571240" y="4201160"/>
            <a:ext cx="2462530" cy="2413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7" name="Conector de Seta Reta 86"/>
          <p:cNvCxnSpPr/>
          <p:nvPr/>
        </p:nvCxnSpPr>
        <p:spPr>
          <a:xfrm>
            <a:off x="6040755" y="3480435"/>
            <a:ext cx="2546985" cy="1143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8" name="CaixaDeTexto 6"/>
          <p:cNvSpPr txBox="1"/>
          <p:nvPr/>
        </p:nvSpPr>
        <p:spPr>
          <a:xfrm>
            <a:off x="6604000" y="3053080"/>
            <a:ext cx="820420" cy="398780"/>
          </a:xfrm>
          <a:prstGeom prst="rect">
            <a:avLst/>
          </a:prstGeom>
          <a:noFill/>
        </p:spPr>
        <p:txBody>
          <a:bodyPr wrap="square" rtlCol="0">
            <a:spAutoFit/>
          </a:bodyPr>
          <a:p>
            <a:r>
              <a:rPr lang="pt-BR" sz="2000" b="1" dirty="0"/>
              <a:t>xp</a:t>
            </a:r>
            <a:endParaRPr lang="pt-BR" sz="2000" b="1" dirty="0"/>
          </a:p>
        </p:txBody>
      </p:sp>
      <p:sp>
        <p:nvSpPr>
          <p:cNvPr id="89" name="CaixaDeTexto 6"/>
          <p:cNvSpPr txBox="1"/>
          <p:nvPr/>
        </p:nvSpPr>
        <p:spPr>
          <a:xfrm>
            <a:off x="4559935" y="3854450"/>
            <a:ext cx="1054100" cy="398780"/>
          </a:xfrm>
          <a:prstGeom prst="rect">
            <a:avLst/>
          </a:prstGeom>
          <a:noFill/>
        </p:spPr>
        <p:txBody>
          <a:bodyPr wrap="square" rtlCol="0">
            <a:spAutoFit/>
          </a:bodyPr>
          <a:p>
            <a:r>
              <a:rPr lang="pt-BR" sz="2000" b="1" dirty="0"/>
              <a:t>xn</a:t>
            </a:r>
            <a:endParaRPr lang="pt-BR" sz="2000" b="1" dirty="0"/>
          </a:p>
        </p:txBody>
      </p:sp>
      <p:cxnSp>
        <p:nvCxnSpPr>
          <p:cNvPr id="90" name="Conector de Seta Reta 89"/>
          <p:cNvCxnSpPr/>
          <p:nvPr/>
        </p:nvCxnSpPr>
        <p:spPr>
          <a:xfrm>
            <a:off x="3623945" y="5619115"/>
            <a:ext cx="497459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5223510" y="5187950"/>
            <a:ext cx="599440" cy="398780"/>
          </a:xfrm>
          <a:prstGeom prst="rect">
            <a:avLst/>
          </a:prstGeom>
          <a:noFill/>
        </p:spPr>
        <p:txBody>
          <a:bodyPr wrap="square" rtlCol="0">
            <a:spAutoFit/>
          </a:bodyPr>
          <a:p>
            <a:r>
              <a:rPr lang="pt-BR" sz="2000" b="1" dirty="0"/>
              <a:t>xd</a:t>
            </a:r>
            <a:endParaRPr lang="pt-BR" sz="2000" b="1" dirty="0"/>
          </a:p>
        </p:txBody>
      </p:sp>
      <p:cxnSp>
        <p:nvCxnSpPr>
          <p:cNvPr id="46" name="Conector Reto 45"/>
          <p:cNvCxnSpPr/>
          <p:nvPr/>
        </p:nvCxnSpPr>
        <p:spPr>
          <a:xfrm>
            <a:off x="3565525" y="142240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8595995" y="138557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0" name="CaixaDeTexto 6"/>
          <p:cNvSpPr txBox="1"/>
          <p:nvPr/>
        </p:nvSpPr>
        <p:spPr>
          <a:xfrm>
            <a:off x="812800" y="2531110"/>
            <a:ext cx="1359535" cy="521970"/>
          </a:xfrm>
          <a:prstGeom prst="rect">
            <a:avLst/>
          </a:prstGeom>
          <a:noFill/>
        </p:spPr>
        <p:txBody>
          <a:bodyPr wrap="square" rtlCol="0">
            <a:spAutoFit/>
          </a:bodyPr>
          <a:p>
            <a:r>
              <a:rPr lang="pt-BR" sz="2800" b="1" dirty="0"/>
              <a:t>n</a:t>
            </a:r>
            <a:r>
              <a:rPr lang="pt-BR" sz="2800" b="1" baseline="-25000" dirty="0"/>
              <a:t>n0</a:t>
            </a:r>
            <a:r>
              <a:rPr lang="pt-BR" sz="2800" b="1" dirty="0"/>
              <a:t>=N</a:t>
            </a:r>
            <a:r>
              <a:rPr lang="pt-BR" sz="2800" b="1" baseline="-25000" dirty="0"/>
              <a:t>D</a:t>
            </a:r>
            <a:endParaRPr lang="pt-BR" sz="2800" b="1" baseline="-25000" dirty="0"/>
          </a:p>
        </p:txBody>
      </p:sp>
      <p:sp>
        <p:nvSpPr>
          <p:cNvPr id="21" name="CaixaDeTexto 6"/>
          <p:cNvSpPr txBox="1"/>
          <p:nvPr/>
        </p:nvSpPr>
        <p:spPr>
          <a:xfrm>
            <a:off x="594752" y="4468798"/>
            <a:ext cx="1918335" cy="521970"/>
          </a:xfrm>
          <a:prstGeom prst="rect">
            <a:avLst/>
          </a:prstGeom>
          <a:noFill/>
        </p:spPr>
        <p:txBody>
          <a:bodyPr wrap="square" rtlCol="0">
            <a:spAutoFit/>
          </a:bodyPr>
          <a:p>
            <a:r>
              <a:rPr lang="pt-BR" sz="2800" b="1" dirty="0"/>
              <a:t>p</a:t>
            </a:r>
            <a:r>
              <a:rPr lang="pt-BR" sz="2800" b="1" baseline="-25000" dirty="0"/>
              <a:t>n0</a:t>
            </a:r>
            <a:r>
              <a:rPr lang="pt-BR" sz="2800" b="1" dirty="0">
                <a:sym typeface="+mn-ea"/>
              </a:rPr>
              <a:t>=n</a:t>
            </a:r>
            <a:r>
              <a:rPr lang="pt-BR" sz="2800" b="1" baseline="-25000" dirty="0">
                <a:sym typeface="+mn-ea"/>
              </a:rPr>
              <a:t>i</a:t>
            </a:r>
            <a:r>
              <a:rPr lang="pt-BR" sz="2800" b="1" baseline="30000" dirty="0">
                <a:sym typeface="+mn-ea"/>
              </a:rPr>
              <a:t>2</a:t>
            </a:r>
            <a:r>
              <a:rPr lang="pt-BR" sz="2800" b="1" dirty="0">
                <a:sym typeface="+mn-ea"/>
              </a:rPr>
              <a:t>/N</a:t>
            </a:r>
            <a:r>
              <a:rPr lang="pt-BR" sz="2800" b="1" baseline="-25000" dirty="0">
                <a:sym typeface="+mn-ea"/>
              </a:rPr>
              <a:t>D</a:t>
            </a:r>
            <a:endParaRPr lang="pt-BR" sz="2800" b="1" baseline="-25000" dirty="0">
              <a:sym typeface="+mn-ea"/>
            </a:endParaRPr>
          </a:p>
        </p:txBody>
      </p:sp>
      <p:sp>
        <p:nvSpPr>
          <p:cNvPr id="22" name="CaixaDeTexto 6"/>
          <p:cNvSpPr txBox="1"/>
          <p:nvPr/>
        </p:nvSpPr>
        <p:spPr>
          <a:xfrm>
            <a:off x="10227310" y="2137410"/>
            <a:ext cx="1264285" cy="521970"/>
          </a:xfrm>
          <a:prstGeom prst="rect">
            <a:avLst/>
          </a:prstGeom>
          <a:noFill/>
        </p:spPr>
        <p:txBody>
          <a:bodyPr wrap="square" rtlCol="0">
            <a:spAutoFit/>
          </a:bodyPr>
          <a:p>
            <a:r>
              <a:rPr lang="pt-BR" sz="2800" b="1" dirty="0"/>
              <a:t>p</a:t>
            </a:r>
            <a:r>
              <a:rPr lang="pt-BR" sz="2800" b="1" baseline="-25000" dirty="0"/>
              <a:t>p0</a:t>
            </a:r>
            <a:r>
              <a:rPr lang="pt-BR" sz="2800" b="1" dirty="0"/>
              <a:t>=N</a:t>
            </a:r>
            <a:r>
              <a:rPr lang="pt-BR" sz="2800" b="1" baseline="-25000" dirty="0"/>
              <a:t>A</a:t>
            </a:r>
            <a:endParaRPr lang="pt-BR" sz="2800" b="1" baseline="-25000" dirty="0"/>
          </a:p>
        </p:txBody>
      </p:sp>
      <p:sp>
        <p:nvSpPr>
          <p:cNvPr id="23" name="CaixaDeTexto 6"/>
          <p:cNvSpPr txBox="1"/>
          <p:nvPr/>
        </p:nvSpPr>
        <p:spPr>
          <a:xfrm>
            <a:off x="10252561" y="4170362"/>
            <a:ext cx="1760220" cy="953135"/>
          </a:xfrm>
          <a:prstGeom prst="rect">
            <a:avLst/>
          </a:prstGeom>
          <a:noFill/>
        </p:spPr>
        <p:txBody>
          <a:bodyPr wrap="square" rtlCol="0">
            <a:spAutoFit/>
          </a:bodyPr>
          <a:p>
            <a:r>
              <a:rPr lang="pt-BR" sz="2800" b="1" dirty="0"/>
              <a:t>n</a:t>
            </a:r>
            <a:r>
              <a:rPr lang="pt-BR" sz="2800" b="1" baseline="-25000" dirty="0"/>
              <a:t>p0</a:t>
            </a:r>
            <a:r>
              <a:rPr lang="pt-BR" sz="2800" b="1" dirty="0"/>
              <a:t>=n</a:t>
            </a:r>
            <a:r>
              <a:rPr lang="pt-BR" sz="2800" b="1" baseline="-25000" dirty="0"/>
              <a:t>i</a:t>
            </a:r>
            <a:r>
              <a:rPr lang="pt-BR" sz="2800" b="1" baseline="30000" dirty="0"/>
              <a:t>2</a:t>
            </a:r>
            <a:r>
              <a:rPr lang="pt-BR" sz="2800" b="1" dirty="0"/>
              <a:t>/</a:t>
            </a:r>
            <a:r>
              <a:rPr lang="pt-BR" sz="2800" b="1" dirty="0">
                <a:sym typeface="+mn-ea"/>
              </a:rPr>
              <a:t>N</a:t>
            </a:r>
            <a:r>
              <a:rPr lang="pt-BR" sz="2800" b="1" baseline="-25000" dirty="0">
                <a:sym typeface="+mn-ea"/>
              </a:rPr>
              <a:t>A</a:t>
            </a:r>
            <a:endParaRPr lang="pt-BR" sz="2800" b="1" baseline="-25000" dirty="0"/>
          </a:p>
          <a:p>
            <a:endParaRPr lang="pt-BR" sz="2800" b="1" dirty="0"/>
          </a:p>
        </p:txBody>
      </p:sp>
      <p:sp>
        <p:nvSpPr>
          <p:cNvPr id="24" name="CaixaDeTexto 6"/>
          <p:cNvSpPr txBox="1"/>
          <p:nvPr/>
        </p:nvSpPr>
        <p:spPr>
          <a:xfrm>
            <a:off x="1729740" y="1422400"/>
            <a:ext cx="1148080" cy="521970"/>
          </a:xfrm>
          <a:prstGeom prst="rect">
            <a:avLst/>
          </a:prstGeom>
          <a:noFill/>
        </p:spPr>
        <p:txBody>
          <a:bodyPr wrap="square" rtlCol="0">
            <a:spAutoFit/>
          </a:bodyPr>
          <a:p>
            <a:r>
              <a:rPr lang="pt-BR" sz="2800" b="1" dirty="0"/>
              <a:t>N (N</a:t>
            </a:r>
            <a:r>
              <a:rPr lang="pt-BR" sz="2800" b="1" baseline="-25000" dirty="0"/>
              <a:t>D</a:t>
            </a:r>
            <a:r>
              <a:rPr lang="pt-BR" sz="2800" b="1" dirty="0"/>
              <a:t>)</a:t>
            </a:r>
            <a:endParaRPr lang="pt-BR" sz="2800" b="1" dirty="0"/>
          </a:p>
        </p:txBody>
      </p:sp>
      <p:sp>
        <p:nvSpPr>
          <p:cNvPr id="25" name="CaixaDeTexto 6"/>
          <p:cNvSpPr txBox="1"/>
          <p:nvPr/>
        </p:nvSpPr>
        <p:spPr>
          <a:xfrm>
            <a:off x="9408160" y="1503680"/>
            <a:ext cx="1148080" cy="521970"/>
          </a:xfrm>
          <a:prstGeom prst="rect">
            <a:avLst/>
          </a:prstGeom>
          <a:noFill/>
        </p:spPr>
        <p:txBody>
          <a:bodyPr wrap="square" rtlCol="0">
            <a:spAutoFit/>
          </a:bodyPr>
          <a:p>
            <a:r>
              <a:rPr lang="pt-BR" sz="2800" b="1" dirty="0"/>
              <a:t>P (N</a:t>
            </a:r>
            <a:r>
              <a:rPr lang="pt-BR" sz="2800" b="1" baseline="-25000" dirty="0"/>
              <a:t>A</a:t>
            </a:r>
            <a:r>
              <a:rPr lang="pt-BR" sz="2800" b="1" dirty="0"/>
              <a:t>)</a:t>
            </a:r>
            <a:endParaRPr lang="pt-BR" sz="2800" b="1" dirty="0"/>
          </a:p>
        </p:txBody>
      </p:sp>
      <p:sp>
        <p:nvSpPr>
          <p:cNvPr id="35" name="Forma livre 34"/>
          <p:cNvSpPr/>
          <p:nvPr/>
        </p:nvSpPr>
        <p:spPr>
          <a:xfrm flipV="1">
            <a:off x="1730375" y="4972685"/>
            <a:ext cx="1884680" cy="796925"/>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36" name="Conector Reto 35"/>
          <p:cNvCxnSpPr/>
          <p:nvPr/>
        </p:nvCxnSpPr>
        <p:spPr>
          <a:xfrm>
            <a:off x="1612265" y="4972685"/>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a:off x="8438366" y="4729783"/>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8589685" y="4832033"/>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8629968" y="4838700"/>
            <a:ext cx="376236" cy="355283"/>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V="1">
            <a:off x="8646755" y="4767789"/>
            <a:ext cx="785088" cy="725279"/>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a:off x="3319145" y="4984115"/>
            <a:ext cx="246380" cy="278765"/>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2989580" y="4968875"/>
            <a:ext cx="253365" cy="29083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2746375" y="4941570"/>
            <a:ext cx="131445" cy="246380"/>
          </a:xfrm>
          <a:prstGeom prst="line">
            <a:avLst/>
          </a:prstGeom>
        </p:spPr>
        <p:style>
          <a:lnRef idx="1">
            <a:schemeClr val="accent1"/>
          </a:lnRef>
          <a:fillRef idx="0">
            <a:schemeClr val="accent1"/>
          </a:fillRef>
          <a:effectRef idx="0">
            <a:schemeClr val="accent1"/>
          </a:effectRef>
          <a:fontRef idx="minor">
            <a:schemeClr val="tx1"/>
          </a:fontRef>
        </p:style>
      </p:cxnSp>
      <p:sp>
        <p:nvSpPr>
          <p:cNvPr id="48" name="Forma livre 47"/>
          <p:cNvSpPr/>
          <p:nvPr/>
        </p:nvSpPr>
        <p:spPr>
          <a:xfrm>
            <a:off x="8634730" y="4274820"/>
            <a:ext cx="401955" cy="1494155"/>
          </a:xfrm>
          <a:custGeom>
            <a:avLst/>
            <a:gdLst>
              <a:gd name="connisteX0" fmla="*/ 0 w 574675"/>
              <a:gd name="connsiteY0" fmla="*/ 509270 h 526212"/>
              <a:gd name="connisteX1" fmla="*/ 377825 w 574675"/>
              <a:gd name="connsiteY1" fmla="*/ 492760 h 526212"/>
              <a:gd name="connisteX2" fmla="*/ 328930 w 574675"/>
              <a:gd name="connsiteY2" fmla="*/ 197485 h 526212"/>
              <a:gd name="connisteX3" fmla="*/ 574675 w 574675"/>
              <a:gd name="connsiteY3" fmla="*/ 0 h 526212"/>
            </a:gdLst>
            <a:ahLst/>
            <a:cxnLst>
              <a:cxn ang="0">
                <a:pos x="connisteX0" y="connsiteY0"/>
              </a:cxn>
              <a:cxn ang="0">
                <a:pos x="connisteX1" y="connsiteY1"/>
              </a:cxn>
              <a:cxn ang="0">
                <a:pos x="connisteX2" y="connsiteY2"/>
              </a:cxn>
              <a:cxn ang="0">
                <a:pos x="connisteX3" y="connsiteY3"/>
              </a:cxn>
            </a:cxnLst>
            <a:rect l="l" t="t" r="r" b="b"/>
            <a:pathLst>
              <a:path w="574675" h="526213">
                <a:moveTo>
                  <a:pt x="0" y="509270"/>
                </a:moveTo>
                <a:cubicBezTo>
                  <a:pt x="76835" y="511810"/>
                  <a:pt x="311785" y="554990"/>
                  <a:pt x="377825" y="492760"/>
                </a:cubicBezTo>
                <a:cubicBezTo>
                  <a:pt x="443865" y="430530"/>
                  <a:pt x="289560" y="295910"/>
                  <a:pt x="328930" y="197485"/>
                </a:cubicBezTo>
                <a:cubicBezTo>
                  <a:pt x="368300" y="99060"/>
                  <a:pt x="524510" y="33655"/>
                  <a:pt x="574675"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49" name="Forma livre 48"/>
          <p:cNvSpPr/>
          <p:nvPr/>
        </p:nvSpPr>
        <p:spPr>
          <a:xfrm>
            <a:off x="2494280" y="4274185"/>
            <a:ext cx="1198245" cy="1374140"/>
          </a:xfrm>
          <a:custGeom>
            <a:avLst/>
            <a:gdLst>
              <a:gd name="connisteX0" fmla="*/ 1198245 w 1198245"/>
              <a:gd name="connsiteY0" fmla="*/ 739140 h 739140"/>
              <a:gd name="connisteX1" fmla="*/ 607060 w 1198245"/>
              <a:gd name="connsiteY1" fmla="*/ 427355 h 739140"/>
              <a:gd name="connisteX2" fmla="*/ 771525 w 1198245"/>
              <a:gd name="connsiteY2" fmla="*/ 147955 h 739140"/>
              <a:gd name="connisteX3" fmla="*/ 0 w 1198245"/>
              <a:gd name="connsiteY3" fmla="*/ 0 h 739140"/>
            </a:gdLst>
            <a:ahLst/>
            <a:cxnLst>
              <a:cxn ang="0">
                <a:pos x="connisteX0" y="connsiteY0"/>
              </a:cxn>
              <a:cxn ang="0">
                <a:pos x="connisteX1" y="connsiteY1"/>
              </a:cxn>
              <a:cxn ang="0">
                <a:pos x="connisteX2" y="connsiteY2"/>
              </a:cxn>
              <a:cxn ang="0">
                <a:pos x="connisteX3" y="connsiteY3"/>
              </a:cxn>
            </a:cxnLst>
            <a:rect l="l" t="t" r="r" b="b"/>
            <a:pathLst>
              <a:path w="1198245" h="739140">
                <a:moveTo>
                  <a:pt x="1198245" y="739140"/>
                </a:moveTo>
                <a:cubicBezTo>
                  <a:pt x="1076960" y="682625"/>
                  <a:pt x="692150" y="545465"/>
                  <a:pt x="607060" y="427355"/>
                </a:cubicBezTo>
                <a:cubicBezTo>
                  <a:pt x="521970" y="309245"/>
                  <a:pt x="892810" y="233680"/>
                  <a:pt x="771525" y="147955"/>
                </a:cubicBezTo>
                <a:cubicBezTo>
                  <a:pt x="650240" y="62230"/>
                  <a:pt x="157480" y="24130"/>
                  <a:pt x="0"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52" name="Forma livre 51"/>
          <p:cNvSpPr/>
          <p:nvPr/>
        </p:nvSpPr>
        <p:spPr>
          <a:xfrm>
            <a:off x="1475740" y="2367915"/>
            <a:ext cx="7164705" cy="3411855"/>
          </a:xfrm>
          <a:custGeom>
            <a:avLst/>
            <a:gdLst>
              <a:gd name="connisteX0" fmla="*/ 0 w 7164705"/>
              <a:gd name="connsiteY0" fmla="*/ 12629 h 3412004"/>
              <a:gd name="connisteX1" fmla="*/ 518795 w 7164705"/>
              <a:gd name="connsiteY1" fmla="*/ 2469 h 3412004"/>
              <a:gd name="connisteX2" fmla="*/ 1555750 w 7164705"/>
              <a:gd name="connsiteY2" fmla="*/ 2469 h 3412004"/>
              <a:gd name="connisteX3" fmla="*/ 1947545 w 7164705"/>
              <a:gd name="connsiteY3" fmla="*/ 23424 h 3412004"/>
              <a:gd name="connisteX4" fmla="*/ 2138045 w 7164705"/>
              <a:gd name="connsiteY4" fmla="*/ 107879 h 3412004"/>
              <a:gd name="connisteX5" fmla="*/ 2402205 w 7164705"/>
              <a:gd name="connsiteY5" fmla="*/ 478719 h 3412004"/>
              <a:gd name="connisteX6" fmla="*/ 2476500 w 7164705"/>
              <a:gd name="connsiteY6" fmla="*/ 1377879 h 3412004"/>
              <a:gd name="connisteX7" fmla="*/ 2519045 w 7164705"/>
              <a:gd name="connsiteY7" fmla="*/ 2563424 h 3412004"/>
              <a:gd name="connisteX8" fmla="*/ 2550795 w 7164705"/>
              <a:gd name="connsiteY8" fmla="*/ 3177469 h 3412004"/>
              <a:gd name="connisteX9" fmla="*/ 2698750 w 7164705"/>
              <a:gd name="connsiteY9" fmla="*/ 3325424 h 3412004"/>
              <a:gd name="connisteX10" fmla="*/ 2941955 w 7164705"/>
              <a:gd name="connsiteY10" fmla="*/ 3357174 h 3412004"/>
              <a:gd name="connisteX11" fmla="*/ 4106545 w 7164705"/>
              <a:gd name="connsiteY11" fmla="*/ 3388924 h 3412004"/>
              <a:gd name="connisteX12" fmla="*/ 5259705 w 7164705"/>
              <a:gd name="connsiteY12" fmla="*/ 3409879 h 3412004"/>
              <a:gd name="connisteX13" fmla="*/ 7164705 w 7164705"/>
              <a:gd name="connsiteY13" fmla="*/ 3409879 h 341200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Lst>
            <a:rect l="l" t="t" r="r" b="b"/>
            <a:pathLst>
              <a:path w="7164705" h="3412004">
                <a:moveTo>
                  <a:pt x="0" y="12630"/>
                </a:moveTo>
                <a:cubicBezTo>
                  <a:pt x="83185" y="10725"/>
                  <a:pt x="207645" y="4375"/>
                  <a:pt x="518795" y="2470"/>
                </a:cubicBezTo>
                <a:cubicBezTo>
                  <a:pt x="829945" y="565"/>
                  <a:pt x="1270000" y="-1975"/>
                  <a:pt x="1555750" y="2470"/>
                </a:cubicBezTo>
                <a:cubicBezTo>
                  <a:pt x="1841500" y="6915"/>
                  <a:pt x="1831340" y="2470"/>
                  <a:pt x="1947545" y="23425"/>
                </a:cubicBezTo>
                <a:cubicBezTo>
                  <a:pt x="2063750" y="44380"/>
                  <a:pt x="2047240" y="17075"/>
                  <a:pt x="2138045" y="107880"/>
                </a:cubicBezTo>
                <a:cubicBezTo>
                  <a:pt x="2228850" y="198685"/>
                  <a:pt x="2334260" y="224720"/>
                  <a:pt x="2402205" y="478720"/>
                </a:cubicBezTo>
                <a:cubicBezTo>
                  <a:pt x="2470150" y="732720"/>
                  <a:pt x="2453005" y="960685"/>
                  <a:pt x="2476500" y="1377880"/>
                </a:cubicBezTo>
                <a:cubicBezTo>
                  <a:pt x="2499995" y="1795075"/>
                  <a:pt x="2504440" y="2203380"/>
                  <a:pt x="2519045" y="2563425"/>
                </a:cubicBezTo>
                <a:cubicBezTo>
                  <a:pt x="2533650" y="2923470"/>
                  <a:pt x="2514600" y="3025070"/>
                  <a:pt x="2550795" y="3177470"/>
                </a:cubicBezTo>
                <a:cubicBezTo>
                  <a:pt x="2586990" y="3329870"/>
                  <a:pt x="2620645" y="3289230"/>
                  <a:pt x="2698750" y="3325425"/>
                </a:cubicBezTo>
                <a:cubicBezTo>
                  <a:pt x="2776855" y="3361620"/>
                  <a:pt x="2660650" y="3344475"/>
                  <a:pt x="2941955" y="3357175"/>
                </a:cubicBezTo>
                <a:cubicBezTo>
                  <a:pt x="3223260" y="3369875"/>
                  <a:pt x="3642995" y="3378130"/>
                  <a:pt x="4106545" y="3388925"/>
                </a:cubicBezTo>
                <a:cubicBezTo>
                  <a:pt x="4570095" y="3399720"/>
                  <a:pt x="4648200" y="3405435"/>
                  <a:pt x="5259705" y="3409880"/>
                </a:cubicBezTo>
                <a:cubicBezTo>
                  <a:pt x="5871210" y="3414325"/>
                  <a:pt x="6806565" y="3410515"/>
                  <a:pt x="7164705" y="3409880"/>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54" name="Forma livre 53"/>
          <p:cNvSpPr/>
          <p:nvPr/>
        </p:nvSpPr>
        <p:spPr>
          <a:xfrm>
            <a:off x="3592195" y="2687320"/>
            <a:ext cx="7302500" cy="3094355"/>
          </a:xfrm>
          <a:custGeom>
            <a:avLst/>
            <a:gdLst>
              <a:gd name="connisteX0" fmla="*/ 7302500 w 7302500"/>
              <a:gd name="connsiteY0" fmla="*/ 21327 h 3094494"/>
              <a:gd name="connisteX1" fmla="*/ 6530340 w 7302500"/>
              <a:gd name="connsiteY1" fmla="*/ 372 h 3094494"/>
              <a:gd name="connisteX2" fmla="*/ 5313045 w 7302500"/>
              <a:gd name="connsiteY2" fmla="*/ 10532 h 3094494"/>
              <a:gd name="connisteX3" fmla="*/ 4921250 w 7302500"/>
              <a:gd name="connsiteY3" fmla="*/ 32122 h 3094494"/>
              <a:gd name="connisteX4" fmla="*/ 4741545 w 7302500"/>
              <a:gd name="connsiteY4" fmla="*/ 190872 h 3094494"/>
              <a:gd name="connisteX5" fmla="*/ 4646295 w 7302500"/>
              <a:gd name="connsiteY5" fmla="*/ 857622 h 3094494"/>
              <a:gd name="connisteX6" fmla="*/ 4434840 w 7302500"/>
              <a:gd name="connsiteY6" fmla="*/ 2572122 h 3094494"/>
              <a:gd name="connisteX7" fmla="*/ 4170045 w 7302500"/>
              <a:gd name="connsiteY7" fmla="*/ 3026782 h 3094494"/>
              <a:gd name="connisteX8" fmla="*/ 3111500 w 7302500"/>
              <a:gd name="connsiteY8" fmla="*/ 3090282 h 3094494"/>
              <a:gd name="connisteX9" fmla="*/ 847090 w 7302500"/>
              <a:gd name="connsiteY9" fmla="*/ 3069327 h 3094494"/>
              <a:gd name="connisteX10" fmla="*/ 0 w 7302500"/>
              <a:gd name="connsiteY10" fmla="*/ 3058532 h 30944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7302500" h="3094495">
                <a:moveTo>
                  <a:pt x="7302500" y="21327"/>
                </a:moveTo>
                <a:cubicBezTo>
                  <a:pt x="7172325" y="16882"/>
                  <a:pt x="6928485" y="2277"/>
                  <a:pt x="6530340" y="372"/>
                </a:cubicBezTo>
                <a:cubicBezTo>
                  <a:pt x="6132195" y="-1533"/>
                  <a:pt x="5634990" y="4182"/>
                  <a:pt x="5313045" y="10532"/>
                </a:cubicBezTo>
                <a:cubicBezTo>
                  <a:pt x="4991100" y="16882"/>
                  <a:pt x="5035550" y="-4073"/>
                  <a:pt x="4921250" y="32122"/>
                </a:cubicBezTo>
                <a:cubicBezTo>
                  <a:pt x="4806950" y="68317"/>
                  <a:pt x="4796790" y="25772"/>
                  <a:pt x="4741545" y="190872"/>
                </a:cubicBezTo>
                <a:cubicBezTo>
                  <a:pt x="4686300" y="355972"/>
                  <a:pt x="4707890" y="381372"/>
                  <a:pt x="4646295" y="857622"/>
                </a:cubicBezTo>
                <a:cubicBezTo>
                  <a:pt x="4584700" y="1333872"/>
                  <a:pt x="4530090" y="2138417"/>
                  <a:pt x="4434840" y="2572122"/>
                </a:cubicBezTo>
                <a:cubicBezTo>
                  <a:pt x="4339590" y="3005827"/>
                  <a:pt x="4434840" y="2923277"/>
                  <a:pt x="4170045" y="3026782"/>
                </a:cubicBezTo>
                <a:cubicBezTo>
                  <a:pt x="3905250" y="3130287"/>
                  <a:pt x="3776345" y="3082027"/>
                  <a:pt x="3111500" y="3090282"/>
                </a:cubicBezTo>
                <a:cubicBezTo>
                  <a:pt x="2446655" y="3098537"/>
                  <a:pt x="1469390" y="3075677"/>
                  <a:pt x="847090" y="3069327"/>
                </a:cubicBezTo>
                <a:cubicBezTo>
                  <a:pt x="224790" y="3062977"/>
                  <a:pt x="123825" y="3060437"/>
                  <a:pt x="0" y="3058532"/>
                </a:cubicBezTo>
              </a:path>
            </a:pathLst>
          </a:cu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16" name="Conector Reto 15"/>
          <p:cNvCxnSpPr/>
          <p:nvPr/>
        </p:nvCxnSpPr>
        <p:spPr>
          <a:xfrm>
            <a:off x="6035040" y="1047115"/>
            <a:ext cx="10795" cy="4942840"/>
          </a:xfrm>
          <a:prstGeom prst="line">
            <a:avLst/>
          </a:prstGeom>
          <a:ln w="12700">
            <a:solidFill>
              <a:schemeClr val="tx1"/>
            </a:solidFill>
            <a:prstDash val="solid"/>
            <a:headEnd type="triangle"/>
            <a:tailEnd type="none"/>
          </a:ln>
        </p:spPr>
        <p:style>
          <a:lnRef idx="1">
            <a:schemeClr val="accent1"/>
          </a:lnRef>
          <a:fillRef idx="0">
            <a:schemeClr val="accent1"/>
          </a:fillRef>
          <a:effectRef idx="0">
            <a:schemeClr val="accent1"/>
          </a:effectRef>
          <a:fontRef idx="minor">
            <a:schemeClr val="tx1"/>
          </a:fontRef>
        </p:style>
      </p:cxnSp>
      <p:sp>
        <p:nvSpPr>
          <p:cNvPr id="17" name="Caixa de Texto 16"/>
          <p:cNvSpPr txBox="1"/>
          <p:nvPr/>
        </p:nvSpPr>
        <p:spPr>
          <a:xfrm>
            <a:off x="5869940" y="5908040"/>
            <a:ext cx="406400" cy="460375"/>
          </a:xfrm>
          <a:prstGeom prst="rect">
            <a:avLst/>
          </a:prstGeom>
          <a:noFill/>
        </p:spPr>
        <p:txBody>
          <a:bodyPr wrap="square" rtlCol="0">
            <a:spAutoFit/>
          </a:bodyPr>
          <a:p>
            <a:r>
              <a:rPr lang="pt-BR" altLang="en-US" sz="2400"/>
              <a:t>0</a:t>
            </a:r>
            <a:endParaRPr lang="pt-BR" altLang="en-US" sz="2400" baseline="-25000"/>
          </a:p>
        </p:txBody>
      </p:sp>
      <p:sp>
        <p:nvSpPr>
          <p:cNvPr id="18" name="Forma livre 17"/>
          <p:cNvSpPr/>
          <p:nvPr/>
        </p:nvSpPr>
        <p:spPr>
          <a:xfrm>
            <a:off x="8619565" y="4758966"/>
            <a:ext cx="2164976" cy="1023269"/>
          </a:xfrm>
          <a:custGeom>
            <a:avLst/>
            <a:gdLst>
              <a:gd name="connsiteX0" fmla="*/ 0 w 2164976"/>
              <a:gd name="connsiteY0" fmla="*/ 1023269 h 1023269"/>
              <a:gd name="connsiteX1" fmla="*/ 228600 w 2164976"/>
              <a:gd name="connsiteY1" fmla="*/ 781222 h 1023269"/>
              <a:gd name="connsiteX2" fmla="*/ 457200 w 2164976"/>
              <a:gd name="connsiteY2" fmla="*/ 552622 h 1023269"/>
              <a:gd name="connsiteX3" fmla="*/ 779929 w 2164976"/>
              <a:gd name="connsiteY3" fmla="*/ 270234 h 1023269"/>
              <a:gd name="connsiteX4" fmla="*/ 1102659 w 2164976"/>
              <a:gd name="connsiteY4" fmla="*/ 68528 h 1023269"/>
              <a:gd name="connsiteX5" fmla="*/ 1425388 w 2164976"/>
              <a:gd name="connsiteY5" fmla="*/ 14740 h 1023269"/>
              <a:gd name="connsiteX6" fmla="*/ 1936376 w 2164976"/>
              <a:gd name="connsiteY6" fmla="*/ 1293 h 1023269"/>
              <a:gd name="connsiteX7" fmla="*/ 2164976 w 2164976"/>
              <a:gd name="connsiteY7" fmla="*/ 1293 h 10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4976" h="1023269">
                <a:moveTo>
                  <a:pt x="0" y="1023269"/>
                </a:moveTo>
                <a:cubicBezTo>
                  <a:pt x="78441" y="940345"/>
                  <a:pt x="152400" y="859663"/>
                  <a:pt x="228600" y="781222"/>
                </a:cubicBezTo>
                <a:cubicBezTo>
                  <a:pt x="304800" y="702781"/>
                  <a:pt x="365312" y="637787"/>
                  <a:pt x="457200" y="552622"/>
                </a:cubicBezTo>
                <a:cubicBezTo>
                  <a:pt x="549088" y="467457"/>
                  <a:pt x="672353" y="350916"/>
                  <a:pt x="779929" y="270234"/>
                </a:cubicBezTo>
                <a:cubicBezTo>
                  <a:pt x="887505" y="189552"/>
                  <a:pt x="995083" y="111110"/>
                  <a:pt x="1102659" y="68528"/>
                </a:cubicBezTo>
                <a:cubicBezTo>
                  <a:pt x="1210236" y="25946"/>
                  <a:pt x="1286435" y="25946"/>
                  <a:pt x="1425388" y="14740"/>
                </a:cubicBezTo>
                <a:cubicBezTo>
                  <a:pt x="1564341" y="3534"/>
                  <a:pt x="1813111" y="3534"/>
                  <a:pt x="1936376" y="1293"/>
                </a:cubicBezTo>
                <a:cubicBezTo>
                  <a:pt x="2059641" y="-948"/>
                  <a:pt x="2112308" y="172"/>
                  <a:pt x="2164976" y="1293"/>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mc:AlternateContent xmlns:mc="http://schemas.openxmlformats.org/markup-compatibility/2006">
        <mc:Choice xmlns:a14="http://schemas.microsoft.com/office/drawing/2010/main" Requires="a14">
          <p:sp>
            <p:nvSpPr>
              <p:cNvPr id="26" name="Caixa de Texto 25"/>
              <p:cNvSpPr txBox="1"/>
              <p:nvPr/>
            </p:nvSpPr>
            <p:spPr>
              <a:xfrm>
                <a:off x="878205" y="3463290"/>
                <a:ext cx="1999615" cy="78613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sz="2400" b="0" i="1" smtClean="0">
                              <a:latin typeface="Cambria Math" panose="02040503050406030204" pitchFamily="18" charset="0"/>
                              <a:cs typeface="Cambria Math" panose="02040503050406030204" pitchFamily="18" charset="0"/>
                            </a:rPr>
                          </m:ctrlPr>
                        </m:sSubPr>
                        <m:e>
                          <m:r>
                            <a:rPr lang="en-US" altLang="pt-BR" sz="2400" b="0" i="1" smtClean="0">
                              <a:latin typeface="Cambria Math" panose="02040503050406030204" pitchFamily="18" charset="0"/>
                              <a:cs typeface="Cambria Math" panose="02040503050406030204" pitchFamily="18" charset="0"/>
                            </a:rPr>
                            <m:t>𝑝</m:t>
                          </m:r>
                        </m:e>
                        <m:sub>
                          <m:r>
                            <a:rPr lang="en-US" altLang="pt-BR" sz="2400" b="0" i="1" smtClean="0">
                              <a:latin typeface="Cambria Math" panose="02040503050406030204" pitchFamily="18" charset="0"/>
                              <a:cs typeface="Cambria Math" panose="02040503050406030204" pitchFamily="18" charset="0"/>
                            </a:rPr>
                            <m:t>𝑛</m:t>
                          </m:r>
                          <m:r>
                            <a:rPr lang="en-US" altLang="pt-BR" sz="2400" b="0" i="1" smtClean="0">
                              <a:latin typeface="Cambria Math" panose="02040503050406030204" pitchFamily="18" charset="0"/>
                              <a:cs typeface="Cambria Math" panose="02040503050406030204" pitchFamily="18" charset="0"/>
                            </a:rPr>
                            <m:t>0</m:t>
                          </m:r>
                        </m:sub>
                      </m:sSub>
                      <m:r>
                        <a:rPr lang="pt-BR" sz="2400" b="0" i="1" smtClean="0">
                          <a:latin typeface="Cambria Math" panose="02040503050406030204" pitchFamily="18" charset="0"/>
                        </a:rPr>
                        <m:t>𝑒𝑥𝑝</m:t>
                      </m:r>
                      <m:d>
                        <m:dPr>
                          <m:ctrlPr>
                            <a:rPr lang="pt-BR" sz="2400" b="0" i="1" smtClean="0">
                              <a:latin typeface="Cambria Math" panose="02040503050406030204" pitchFamily="18" charset="0"/>
                            </a:rPr>
                          </m:ctrlPr>
                        </m:dPr>
                        <m:e>
                          <m:f>
                            <m:fPr>
                              <m:ctrlPr>
                                <a:rPr lang="pt-BR" sz="2400" b="0" i="1" smtClean="0">
                                  <a:latin typeface="Cambria Math" panose="02040503050406030204" pitchFamily="18" charset="0"/>
                                </a:rPr>
                              </m:ctrlPr>
                            </m:fPr>
                            <m:num>
                              <m:r>
                                <a:rPr lang="en-US" altLang="pt-BR" sz="2400" b="0" i="1" smtClean="0">
                                  <a:latin typeface="Cambria Math" panose="02040503050406030204" pitchFamily="18" charset="0"/>
                                  <a:cs typeface="Cambria Math" panose="02040503050406030204" pitchFamily="18" charset="0"/>
                                </a:rPr>
                                <m:t>𝑞</m:t>
                              </m:r>
                              <m:sSub>
                                <m:sSubPr>
                                  <m:ctrlPr>
                                    <a:rPr lang="en-US" altLang="pt-BR" sz="2400" b="0" i="1" smtClean="0">
                                      <a:latin typeface="Cambria Math" panose="02040503050406030204" pitchFamily="18" charset="0"/>
                                      <a:cs typeface="Cambria Math" panose="02040503050406030204" pitchFamily="18" charset="0"/>
                                    </a:rPr>
                                  </m:ctrlPr>
                                </m:sSubPr>
                                <m:e>
                                  <m:r>
                                    <a:rPr lang="en-US" altLang="pt-BR" sz="2400" b="0" i="1" smtClean="0">
                                      <a:latin typeface="Cambria Math" panose="02040503050406030204" pitchFamily="18" charset="0"/>
                                      <a:cs typeface="Cambria Math" panose="02040503050406030204" pitchFamily="18" charset="0"/>
                                    </a:rPr>
                                    <m:t>𝑉</m:t>
                                  </m:r>
                                </m:e>
                                <m:sub>
                                  <m:r>
                                    <a:rPr lang="en-US" altLang="pt-BR" sz="2400" b="0" i="1" smtClean="0">
                                      <a:latin typeface="Cambria Math" panose="02040503050406030204" pitchFamily="18" charset="0"/>
                                      <a:cs typeface="Cambria Math" panose="02040503050406030204" pitchFamily="18" charset="0"/>
                                    </a:rPr>
                                    <m:t>𝐷</m:t>
                                  </m:r>
                                </m:sub>
                              </m:sSub>
                            </m:num>
                            <m:den>
                              <m:r>
                                <a:rPr lang="pt-BR" sz="2400" b="0" i="1" smtClean="0">
                                  <a:latin typeface="Cambria Math" panose="02040503050406030204" pitchFamily="18" charset="0"/>
                                </a:rPr>
                                <m:t>𝑘𝑇</m:t>
                              </m:r>
                            </m:den>
                          </m:f>
                        </m:e>
                      </m:d>
                    </m:oMath>
                  </m:oMathPara>
                </a14:m>
                <a:endParaRPr lang="pt-BR" altLang="en-US" sz="2400" b="0" i="1" smtClean="0">
                  <a:latin typeface="Cambria Math" panose="02040503050406030204" pitchFamily="18" charset="0"/>
                  <a:cs typeface="Cambria Math" panose="02040503050406030204" pitchFamily="18" charset="0"/>
                </a:endParaRPr>
              </a:p>
            </p:txBody>
          </p:sp>
        </mc:Choice>
        <mc:Fallback>
          <p:sp>
            <p:nvSpPr>
              <p:cNvPr id="26" name="Caixa de Texto 25"/>
              <p:cNvSpPr txBox="1">
                <a:spLocks noRot="1" noChangeAspect="1" noMove="1" noResize="1" noEditPoints="1" noAdjustHandles="1" noChangeArrowheads="1" noChangeShapeType="1" noTextEdit="1"/>
              </p:cNvSpPr>
              <p:nvPr/>
            </p:nvSpPr>
            <p:spPr>
              <a:xfrm>
                <a:off x="878205" y="3463290"/>
                <a:ext cx="1999615" cy="78613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8" name="Caixa de Texto 27"/>
              <p:cNvSpPr txBox="1"/>
              <p:nvPr/>
            </p:nvSpPr>
            <p:spPr>
              <a:xfrm>
                <a:off x="8571865" y="3520440"/>
                <a:ext cx="2055495" cy="78613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sz="2400" b="0" i="1" smtClean="0">
                              <a:latin typeface="Cambria Math" panose="02040503050406030204" pitchFamily="18" charset="0"/>
                              <a:cs typeface="Cambria Math" panose="02040503050406030204" pitchFamily="18" charset="0"/>
                            </a:rPr>
                          </m:ctrlPr>
                        </m:sSubPr>
                        <m:e>
                          <m:r>
                            <a:rPr lang="en-US" altLang="pt-BR" sz="2400" b="0" i="1" smtClean="0">
                              <a:latin typeface="Cambria Math" panose="02040503050406030204" pitchFamily="18" charset="0"/>
                              <a:cs typeface="Cambria Math" panose="02040503050406030204" pitchFamily="18" charset="0"/>
                            </a:rPr>
                            <m:t>𝑛</m:t>
                          </m:r>
                        </m:e>
                        <m:sub>
                          <m:r>
                            <a:rPr lang="en-US" altLang="pt-BR" sz="2400" b="0" i="1" smtClean="0">
                              <a:latin typeface="Cambria Math" panose="02040503050406030204" pitchFamily="18" charset="0"/>
                              <a:cs typeface="Cambria Math" panose="02040503050406030204" pitchFamily="18" charset="0"/>
                            </a:rPr>
                            <m:t>𝑛</m:t>
                          </m:r>
                          <m:r>
                            <a:rPr lang="en-US" altLang="pt-BR" sz="2400" b="0" i="1" smtClean="0">
                              <a:latin typeface="Cambria Math" panose="02040503050406030204" pitchFamily="18" charset="0"/>
                              <a:cs typeface="Cambria Math" panose="02040503050406030204" pitchFamily="18" charset="0"/>
                            </a:rPr>
                            <m:t>0</m:t>
                          </m:r>
                        </m:sub>
                      </m:sSub>
                      <m:r>
                        <a:rPr lang="pt-BR" sz="2400" b="0" i="1" smtClean="0">
                          <a:latin typeface="Cambria Math" panose="02040503050406030204" pitchFamily="18" charset="0"/>
                        </a:rPr>
                        <m:t>𝑒𝑥𝑝</m:t>
                      </m:r>
                      <m:d>
                        <m:dPr>
                          <m:ctrlPr>
                            <a:rPr lang="pt-BR" sz="2400" b="0" i="1" smtClean="0">
                              <a:latin typeface="Cambria Math" panose="02040503050406030204" pitchFamily="18" charset="0"/>
                            </a:rPr>
                          </m:ctrlPr>
                        </m:dPr>
                        <m:e>
                          <m:f>
                            <m:fPr>
                              <m:ctrlPr>
                                <a:rPr lang="pt-BR" sz="2400" b="0" i="1" smtClean="0">
                                  <a:latin typeface="Cambria Math" panose="02040503050406030204" pitchFamily="18" charset="0"/>
                                </a:rPr>
                              </m:ctrlPr>
                            </m:fPr>
                            <m:num>
                              <m:r>
                                <a:rPr lang="en-US" altLang="pt-BR" sz="2400" b="0" i="1" smtClean="0">
                                  <a:latin typeface="Cambria Math" panose="02040503050406030204" pitchFamily="18" charset="0"/>
                                  <a:cs typeface="Cambria Math" panose="02040503050406030204" pitchFamily="18" charset="0"/>
                                </a:rPr>
                                <m:t>𝑞</m:t>
                              </m:r>
                              <m:sSub>
                                <m:sSubPr>
                                  <m:ctrlPr>
                                    <a:rPr lang="en-US" altLang="pt-BR" sz="2400" b="0" i="1" smtClean="0">
                                      <a:latin typeface="Cambria Math" panose="02040503050406030204" pitchFamily="18" charset="0"/>
                                      <a:cs typeface="Cambria Math" panose="02040503050406030204" pitchFamily="18" charset="0"/>
                                    </a:rPr>
                                  </m:ctrlPr>
                                </m:sSubPr>
                                <m:e>
                                  <m:r>
                                    <a:rPr lang="en-US" altLang="pt-BR" sz="2400" b="0" i="1" smtClean="0">
                                      <a:latin typeface="Cambria Math" panose="02040503050406030204" pitchFamily="18" charset="0"/>
                                      <a:cs typeface="Cambria Math" panose="02040503050406030204" pitchFamily="18" charset="0"/>
                                    </a:rPr>
                                    <m:t>𝑉</m:t>
                                  </m:r>
                                </m:e>
                                <m:sub>
                                  <m:r>
                                    <a:rPr lang="en-US" altLang="pt-BR" sz="2400" b="0" i="1" smtClean="0">
                                      <a:latin typeface="Cambria Math" panose="02040503050406030204" pitchFamily="18" charset="0"/>
                                      <a:cs typeface="Cambria Math" panose="02040503050406030204" pitchFamily="18" charset="0"/>
                                    </a:rPr>
                                    <m:t>𝐷</m:t>
                                  </m:r>
                                </m:sub>
                              </m:sSub>
                            </m:num>
                            <m:den>
                              <m:r>
                                <a:rPr lang="pt-BR" sz="2400" b="0" i="1" smtClean="0">
                                  <a:latin typeface="Cambria Math" panose="02040503050406030204" pitchFamily="18" charset="0"/>
                                </a:rPr>
                                <m:t>𝑘𝑇</m:t>
                              </m:r>
                            </m:den>
                          </m:f>
                        </m:e>
                      </m:d>
                    </m:oMath>
                  </m:oMathPara>
                </a14:m>
                <a:endParaRPr lang="pt-BR" altLang="en-US" sz="2400" b="0" i="1" smtClean="0">
                  <a:latin typeface="Cambria Math" panose="02040503050406030204" pitchFamily="18" charset="0"/>
                  <a:cs typeface="Cambria Math" panose="02040503050406030204" pitchFamily="18" charset="0"/>
                </a:endParaRPr>
              </a:p>
            </p:txBody>
          </p:sp>
        </mc:Choice>
        <mc:Fallback>
          <p:sp>
            <p:nvSpPr>
              <p:cNvPr id="28" name="Caixa de Texto 27"/>
              <p:cNvSpPr txBox="1">
                <a:spLocks noRot="1" noChangeAspect="1" noMove="1" noResize="1" noEditPoints="1" noAdjustHandles="1" noChangeArrowheads="1" noChangeShapeType="1" noTextEdit="1"/>
              </p:cNvSpPr>
              <p:nvPr/>
            </p:nvSpPr>
            <p:spPr>
              <a:xfrm>
                <a:off x="8571865" y="3520440"/>
                <a:ext cx="2055495" cy="786130"/>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4" name="Retângulo arredondado 53"/>
          <p:cNvSpPr/>
          <p:nvPr/>
        </p:nvSpPr>
        <p:spPr>
          <a:xfrm>
            <a:off x="5001895" y="2002155"/>
            <a:ext cx="199072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7" name="Retângulo 36"/>
          <p:cNvSpPr/>
          <p:nvPr/>
        </p:nvSpPr>
        <p:spPr>
          <a:xfrm>
            <a:off x="7253605" y="231394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Retângulo 7"/>
          <p:cNvSpPr/>
          <p:nvPr/>
        </p:nvSpPr>
        <p:spPr>
          <a:xfrm>
            <a:off x="1461135" y="277685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 name="Conector Reto 4"/>
          <p:cNvCxnSpPr/>
          <p:nvPr/>
        </p:nvCxnSpPr>
        <p:spPr>
          <a:xfrm flipV="1">
            <a:off x="1461135" y="352488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1384935" y="526796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461135" y="438721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1061085" y="3184436"/>
            <a:ext cx="400050"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1384935" y="485832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1461135" y="3987106"/>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3080385" y="3584605"/>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3080385" y="4511498"/>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1384935" y="4023995"/>
            <a:ext cx="35941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461135" y="3593525"/>
            <a:ext cx="609601" cy="400110"/>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4204335" y="4021575"/>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4299586" y="3968057"/>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12" name="Retângulo 11"/>
          <p:cNvSpPr/>
          <p:nvPr/>
        </p:nvSpPr>
        <p:spPr>
          <a:xfrm>
            <a:off x="1396365" y="526796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2002155" y="2883535"/>
            <a:ext cx="2308860" cy="368300"/>
          </a:xfrm>
          <a:prstGeom prst="rect">
            <a:avLst/>
          </a:prstGeom>
          <a:noFill/>
        </p:spPr>
        <p:txBody>
          <a:bodyPr wrap="square" rtlCol="0">
            <a:spAutoFit/>
          </a:bodyPr>
          <a:lstStyle/>
          <a:p>
            <a:r>
              <a:rPr lang="pt-BR" altLang="en-US"/>
              <a:t>camada de conduçaõ</a:t>
            </a:r>
            <a:endParaRPr lang="pt-BR" altLang="en-US"/>
          </a:p>
        </p:txBody>
      </p:sp>
      <p:sp>
        <p:nvSpPr>
          <p:cNvPr id="23" name="Caixa de Texto 22"/>
          <p:cNvSpPr txBox="1"/>
          <p:nvPr/>
        </p:nvSpPr>
        <p:spPr>
          <a:xfrm>
            <a:off x="1931670" y="5379720"/>
            <a:ext cx="2308860" cy="368300"/>
          </a:xfrm>
          <a:prstGeom prst="rect">
            <a:avLst/>
          </a:prstGeom>
          <a:noFill/>
        </p:spPr>
        <p:txBody>
          <a:bodyPr wrap="square" rtlCol="0">
            <a:spAutoFit/>
          </a:bodyPr>
          <a:lstStyle/>
          <a:p>
            <a:r>
              <a:rPr lang="pt-BR" altLang="en-US"/>
              <a:t>camada de valência</a:t>
            </a:r>
            <a:endParaRPr lang="pt-BR" altLang="en-US"/>
          </a:p>
        </p:txBody>
      </p:sp>
      <p:cxnSp>
        <p:nvCxnSpPr>
          <p:cNvPr id="21" name="Conector Reto 20"/>
          <p:cNvCxnSpPr/>
          <p:nvPr/>
        </p:nvCxnSpPr>
        <p:spPr>
          <a:xfrm flipV="1">
            <a:off x="7253605" y="306387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7177405" y="480695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7253605" y="3930650"/>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0633075" y="2798991"/>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10297160" y="441636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10506710" y="3530541"/>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8872855" y="3123595"/>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8949055" y="3264486"/>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6996430" y="4250055"/>
            <a:ext cx="3648075" cy="762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10297251" y="3945454"/>
            <a:ext cx="609601"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9834880" y="390023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9217498" y="3850046"/>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8" name="Retângulo 37"/>
          <p:cNvSpPr/>
          <p:nvPr/>
        </p:nvSpPr>
        <p:spPr>
          <a:xfrm>
            <a:off x="7177405" y="480695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Forma livre 34"/>
          <p:cNvSpPr/>
          <p:nvPr/>
        </p:nvSpPr>
        <p:spPr>
          <a:xfrm>
            <a:off x="1461135" y="1412875"/>
            <a:ext cx="9171940" cy="1236345"/>
          </a:xfrm>
          <a:custGeom>
            <a:avLst/>
            <a:gdLst>
              <a:gd name="connisteX0" fmla="*/ 0 w 7272655"/>
              <a:gd name="connsiteY0" fmla="*/ 1236126 h 1236126"/>
              <a:gd name="connisteX1" fmla="*/ 467995 w 7272655"/>
              <a:gd name="connsiteY1" fmla="*/ 904021 h 1236126"/>
              <a:gd name="connisteX2" fmla="*/ 1539240 w 7272655"/>
              <a:gd name="connsiteY2" fmla="*/ 436026 h 1236126"/>
              <a:gd name="connisteX3" fmla="*/ 2957195 w 7272655"/>
              <a:gd name="connsiteY3" fmla="*/ 58836 h 1236126"/>
              <a:gd name="connisteX4" fmla="*/ 4058920 w 7272655"/>
              <a:gd name="connsiteY4" fmla="*/ 58836 h 1236126"/>
              <a:gd name="connisteX5" fmla="*/ 5522595 w 7272655"/>
              <a:gd name="connsiteY5" fmla="*/ 466506 h 1236126"/>
              <a:gd name="connisteX6" fmla="*/ 6880860 w 7272655"/>
              <a:gd name="connsiteY6" fmla="*/ 994191 h 1236126"/>
              <a:gd name="connisteX7" fmla="*/ 7272655 w 7272655"/>
              <a:gd name="connsiteY7" fmla="*/ 1190406 h 123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72655" h="1236126">
                <a:moveTo>
                  <a:pt x="0" y="1236126"/>
                </a:moveTo>
                <a:cubicBezTo>
                  <a:pt x="72390" y="1178976"/>
                  <a:pt x="160020" y="1064041"/>
                  <a:pt x="467995" y="904021"/>
                </a:cubicBezTo>
                <a:cubicBezTo>
                  <a:pt x="775970" y="744001"/>
                  <a:pt x="1041400" y="604936"/>
                  <a:pt x="1539240" y="436026"/>
                </a:cubicBezTo>
                <a:cubicBezTo>
                  <a:pt x="2037080" y="267116"/>
                  <a:pt x="2453005" y="134401"/>
                  <a:pt x="2957195" y="58836"/>
                </a:cubicBezTo>
                <a:cubicBezTo>
                  <a:pt x="3461385" y="-16729"/>
                  <a:pt x="3545840" y="-22444"/>
                  <a:pt x="4058920" y="58836"/>
                </a:cubicBezTo>
                <a:cubicBezTo>
                  <a:pt x="4572000" y="140116"/>
                  <a:pt x="4958080" y="279181"/>
                  <a:pt x="5522595" y="466506"/>
                </a:cubicBezTo>
                <a:cubicBezTo>
                  <a:pt x="6087110" y="653831"/>
                  <a:pt x="6530975" y="849411"/>
                  <a:pt x="6880860" y="994191"/>
                </a:cubicBezTo>
                <a:cubicBezTo>
                  <a:pt x="7230745" y="1138971"/>
                  <a:pt x="7221220" y="1161831"/>
                  <a:pt x="7272655" y="1190406"/>
                </a:cubicBezTo>
              </a:path>
            </a:pathLst>
          </a:custGeom>
          <a:noFill/>
          <a:ln w="317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DeTexto 2"/>
          <p:cNvSpPr txBox="1"/>
          <p:nvPr/>
        </p:nvSpPr>
        <p:spPr>
          <a:xfrm>
            <a:off x="5267960" y="1770380"/>
            <a:ext cx="154876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 &gt; 0</a:t>
            </a:r>
            <a:endParaRPr lang="pt-BR" sz="2800" b="1" dirty="0" smtClean="0">
              <a:solidFill>
                <a:schemeClr val="tx1"/>
              </a:solidFill>
              <a:latin typeface="Comic Sans MS" panose="030F0702030302020204" pitchFamily="66" charset="0"/>
            </a:endParaRPr>
          </a:p>
        </p:txBody>
      </p:sp>
      <p:cxnSp>
        <p:nvCxnSpPr>
          <p:cNvPr id="42" name="Conector de Seta Reta 41"/>
          <p:cNvCxnSpPr/>
          <p:nvPr/>
        </p:nvCxnSpPr>
        <p:spPr>
          <a:xfrm>
            <a:off x="5608955" y="4016375"/>
            <a:ext cx="3810" cy="24130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4775835" y="4036060"/>
            <a:ext cx="2246630" cy="127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5001895" y="4253865"/>
            <a:ext cx="2080895" cy="381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sp>
        <p:nvSpPr>
          <p:cNvPr id="20" name="Forma livre 19"/>
          <p:cNvSpPr/>
          <p:nvPr/>
        </p:nvSpPr>
        <p:spPr>
          <a:xfrm>
            <a:off x="4650740" y="305879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6" name="Forma livre 35"/>
          <p:cNvSpPr/>
          <p:nvPr/>
        </p:nvSpPr>
        <p:spPr>
          <a:xfrm>
            <a:off x="4805045" y="3930650"/>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6" name="CaixaDeTexto 15"/>
          <p:cNvSpPr txBox="1"/>
          <p:nvPr/>
        </p:nvSpPr>
        <p:spPr>
          <a:xfrm>
            <a:off x="5526405" y="3594795"/>
            <a:ext cx="609601" cy="398780"/>
          </a:xfrm>
          <a:prstGeom prst="rect">
            <a:avLst/>
          </a:prstGeom>
          <a:noFill/>
        </p:spPr>
        <p:txBody>
          <a:bodyPr wrap="square" rtlCol="0">
            <a:spAutoFit/>
          </a:bodyPr>
          <a:lstStyle/>
          <a:p>
            <a:r>
              <a:rPr lang="pt-BR" sz="2000" dirty="0" smtClean="0"/>
              <a:t>E</a:t>
            </a:r>
            <a:r>
              <a:rPr lang="pt-BR" sz="2000" baseline="-25000" dirty="0" smtClean="0"/>
              <a:t>FN</a:t>
            </a:r>
            <a:r>
              <a:rPr lang="pt-BR" sz="2000" dirty="0" smtClean="0"/>
              <a:t>’</a:t>
            </a:r>
            <a:endParaRPr lang="pt-BR" sz="2000" dirty="0" smtClean="0"/>
          </a:p>
        </p:txBody>
      </p:sp>
      <p:sp>
        <p:nvSpPr>
          <p:cNvPr id="47" name="CaixaDeTexto 15"/>
          <p:cNvSpPr txBox="1"/>
          <p:nvPr/>
        </p:nvSpPr>
        <p:spPr>
          <a:xfrm>
            <a:off x="6473190" y="4212650"/>
            <a:ext cx="609601" cy="398780"/>
          </a:xfrm>
          <a:prstGeom prst="rect">
            <a:avLst/>
          </a:prstGeom>
          <a:noFill/>
        </p:spPr>
        <p:txBody>
          <a:bodyPr wrap="square" rtlCol="0">
            <a:spAutoFit/>
          </a:bodyPr>
          <a:lstStyle/>
          <a:p>
            <a:r>
              <a:rPr lang="pt-BR" sz="2000" dirty="0" smtClean="0"/>
              <a:t>E</a:t>
            </a:r>
            <a:r>
              <a:rPr lang="pt-BR" sz="2000" baseline="-25000" dirty="0" smtClean="0"/>
              <a:t>FP</a:t>
            </a:r>
            <a:r>
              <a:rPr lang="pt-BR" sz="2000" dirty="0" smtClean="0"/>
              <a:t>’</a:t>
            </a:r>
            <a:endParaRPr lang="pt-BR" sz="2000" dirty="0" smtClean="0"/>
          </a:p>
        </p:txBody>
      </p:sp>
      <p:sp>
        <p:nvSpPr>
          <p:cNvPr id="50" name="Forma livre 49"/>
          <p:cNvSpPr/>
          <p:nvPr/>
        </p:nvSpPr>
        <p:spPr>
          <a:xfrm>
            <a:off x="4702810" y="230441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1" name="Forma livre 50"/>
          <p:cNvSpPr/>
          <p:nvPr/>
        </p:nvSpPr>
        <p:spPr>
          <a:xfrm flipH="1" flipV="1">
            <a:off x="4707890" y="481647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2" name="Forma livre 21"/>
          <p:cNvSpPr/>
          <p:nvPr/>
        </p:nvSpPr>
        <p:spPr>
          <a:xfrm>
            <a:off x="4650740" y="479742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2" name="Conector Reto 51"/>
          <p:cNvCxnSpPr/>
          <p:nvPr/>
        </p:nvCxnSpPr>
        <p:spPr>
          <a:xfrm>
            <a:off x="6995795" y="186880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a:off x="4977765" y="177038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5" name="Conector de Seta Reta 54"/>
          <p:cNvCxnSpPr/>
          <p:nvPr/>
        </p:nvCxnSpPr>
        <p:spPr>
          <a:xfrm flipH="1">
            <a:off x="6045200" y="3030220"/>
            <a:ext cx="10795" cy="50990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6" name="CaixaDeTexto 10"/>
          <p:cNvSpPr txBox="1"/>
          <p:nvPr/>
        </p:nvSpPr>
        <p:spPr>
          <a:xfrm>
            <a:off x="6035040" y="3046095"/>
            <a:ext cx="1943735" cy="460375"/>
          </a:xfrm>
          <a:prstGeom prst="rect">
            <a:avLst/>
          </a:prstGeom>
          <a:noFill/>
        </p:spPr>
        <p:txBody>
          <a:bodyPr wrap="square" rtlCol="0">
            <a:spAutoFit/>
          </a:bodyPr>
          <a:lstStyle/>
          <a:p>
            <a:pPr algn="ctr"/>
            <a:r>
              <a:rPr lang="pt-BR" sz="2400" dirty="0"/>
              <a:t>q(</a:t>
            </a:r>
            <a:r>
              <a:rPr lang="pt-BR" sz="2400" dirty="0" err="1" smtClean="0">
                <a:latin typeface="Symbol" panose="05050102010706020507" pitchFamily="18" charset="2"/>
                <a:sym typeface="+mn-ea"/>
              </a:rPr>
              <a:t>f</a:t>
            </a:r>
            <a:r>
              <a:rPr lang="pt-BR" sz="2400" baseline="-25000" dirty="0" err="1">
                <a:sym typeface="+mn-ea"/>
              </a:rPr>
              <a:t>N</a:t>
            </a:r>
            <a:r>
              <a:rPr lang="pt-BR" sz="2400" dirty="0" err="1">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err="1" smtClean="0">
                <a:cs typeface="+mn-lt"/>
                <a:sym typeface="+mn-ea"/>
              </a:rPr>
              <a:t>-V</a:t>
            </a:r>
            <a:r>
              <a:rPr lang="pt-BR" sz="2400" baseline="-25000" dirty="0" err="1" smtClean="0">
                <a:cs typeface="+mn-lt"/>
                <a:sym typeface="+mn-ea"/>
              </a:rPr>
              <a:t>D</a:t>
            </a:r>
            <a:r>
              <a:rPr lang="pt-BR" sz="2400" dirty="0" err="1" smtClean="0">
                <a:cs typeface="+mn-lt"/>
                <a:sym typeface="+mn-ea"/>
              </a:rPr>
              <a:t>) </a:t>
            </a:r>
            <a:endParaRPr lang="pt-BR" sz="2400" baseline="-25000" dirty="0" err="1" smtClean="0">
              <a:latin typeface="Comic Sans MS" panose="030F0702030302020204" pitchFamily="66" charset="0"/>
              <a:cs typeface="Comic Sans MS" panose="030F0702030302020204" pitchFamily="66" charset="0"/>
              <a:sym typeface="+mn-ea"/>
            </a:endParaRPr>
          </a:p>
        </p:txBody>
      </p:sp>
      <p:cxnSp>
        <p:nvCxnSpPr>
          <p:cNvPr id="57" name="Conector Reto 56"/>
          <p:cNvCxnSpPr/>
          <p:nvPr/>
        </p:nvCxnSpPr>
        <p:spPr>
          <a:xfrm>
            <a:off x="5966460" y="3051175"/>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a:off x="5031740" y="3526790"/>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4" name="CaixaDeTexto 2"/>
          <p:cNvSpPr txBox="1"/>
          <p:nvPr/>
        </p:nvSpPr>
        <p:spPr>
          <a:xfrm>
            <a:off x="5744845" y="574802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39" name="CaixaDeTexto 2"/>
          <p:cNvSpPr txBox="1"/>
          <p:nvPr/>
        </p:nvSpPr>
        <p:spPr>
          <a:xfrm>
            <a:off x="5360035" y="563816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40" name="CaixaDeTexto 2"/>
          <p:cNvSpPr txBox="1"/>
          <p:nvPr/>
        </p:nvSpPr>
        <p:spPr>
          <a:xfrm>
            <a:off x="4955540" y="563816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48" name="CaixaDeTexto 2"/>
          <p:cNvSpPr txBox="1"/>
          <p:nvPr/>
        </p:nvSpPr>
        <p:spPr>
          <a:xfrm>
            <a:off x="4854575" y="523938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49" name="CaixaDeTexto 2"/>
          <p:cNvSpPr txBox="1"/>
          <p:nvPr/>
        </p:nvSpPr>
        <p:spPr>
          <a:xfrm>
            <a:off x="5550535" y="537972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9" name="CaixaDeTexto 2"/>
          <p:cNvSpPr txBox="1"/>
          <p:nvPr/>
        </p:nvSpPr>
        <p:spPr>
          <a:xfrm>
            <a:off x="5550535" y="498284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0" name="CaixaDeTexto 2"/>
          <p:cNvSpPr txBox="1"/>
          <p:nvPr/>
        </p:nvSpPr>
        <p:spPr>
          <a:xfrm>
            <a:off x="5239385" y="523938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1" name="CaixaDeTexto 2"/>
          <p:cNvSpPr txBox="1"/>
          <p:nvPr/>
        </p:nvSpPr>
        <p:spPr>
          <a:xfrm>
            <a:off x="6136005" y="603694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2" name="CaixaDeTexto 2"/>
          <p:cNvSpPr txBox="1"/>
          <p:nvPr/>
        </p:nvSpPr>
        <p:spPr>
          <a:xfrm>
            <a:off x="6370955" y="534924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3" name="CaixaDeTexto 2"/>
          <p:cNvSpPr txBox="1"/>
          <p:nvPr/>
        </p:nvSpPr>
        <p:spPr>
          <a:xfrm>
            <a:off x="6525260" y="577850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4" name="CaixaDeTexto 2"/>
          <p:cNvSpPr txBox="1"/>
          <p:nvPr/>
        </p:nvSpPr>
        <p:spPr>
          <a:xfrm>
            <a:off x="5865495" y="515810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5" name="CaixaDeTexto 2"/>
          <p:cNvSpPr txBox="1"/>
          <p:nvPr/>
        </p:nvSpPr>
        <p:spPr>
          <a:xfrm>
            <a:off x="6076950" y="561911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6" name="CaixaDeTexto 2"/>
          <p:cNvSpPr txBox="1"/>
          <p:nvPr/>
        </p:nvSpPr>
        <p:spPr>
          <a:xfrm>
            <a:off x="6512560" y="497332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7" name="CaixaDeTexto 2"/>
          <p:cNvSpPr txBox="1"/>
          <p:nvPr/>
        </p:nvSpPr>
        <p:spPr>
          <a:xfrm>
            <a:off x="6136005" y="486918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8" name="CaixaDeTexto 2"/>
          <p:cNvSpPr txBox="1"/>
          <p:nvPr/>
        </p:nvSpPr>
        <p:spPr>
          <a:xfrm>
            <a:off x="5612765" y="598487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9" name="CaixaDeTexto 2"/>
          <p:cNvSpPr txBox="1"/>
          <p:nvPr/>
        </p:nvSpPr>
        <p:spPr>
          <a:xfrm>
            <a:off x="5031740" y="603694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90" name="CaixaDeTexto 2"/>
          <p:cNvSpPr txBox="1"/>
          <p:nvPr/>
        </p:nvSpPr>
        <p:spPr>
          <a:xfrm>
            <a:off x="5591175" y="3884930"/>
            <a:ext cx="777240" cy="46037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qV</a:t>
            </a:r>
            <a:r>
              <a:rPr lang="pt-BR" sz="2400" b="1" baseline="-25000" dirty="0" smtClean="0">
                <a:solidFill>
                  <a:schemeClr val="tx1"/>
                </a:solidFill>
                <a:latin typeface="Comic Sans MS" panose="030F0702030302020204" pitchFamily="66" charset="0"/>
              </a:rPr>
              <a:t>D</a:t>
            </a:r>
            <a:endParaRPr lang="pt-BR" sz="2400" b="1" baseline="-25000" dirty="0" smtClean="0">
              <a:solidFill>
                <a:schemeClr val="tx1"/>
              </a:solidFill>
              <a:latin typeface="Comic Sans MS" panose="030F0702030302020204" pitchFamily="66" charset="0"/>
            </a:endParaRPr>
          </a:p>
        </p:txBody>
      </p:sp>
      <p:sp>
        <p:nvSpPr>
          <p:cNvPr id="3" name="CaixaDeTexto 2"/>
          <p:cNvSpPr txBox="1"/>
          <p:nvPr/>
        </p:nvSpPr>
        <p:spPr>
          <a:xfrm>
            <a:off x="1483694" y="1355060"/>
            <a:ext cx="178117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45" name="CaixaDeTexto 2"/>
          <p:cNvSpPr txBox="1"/>
          <p:nvPr/>
        </p:nvSpPr>
        <p:spPr>
          <a:xfrm>
            <a:off x="8867140" y="1329483"/>
            <a:ext cx="1586230"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P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72" name="Caixa de Texto 71"/>
          <p:cNvSpPr txBox="1"/>
          <p:nvPr/>
        </p:nvSpPr>
        <p:spPr>
          <a:xfrm>
            <a:off x="4955540" y="490855"/>
            <a:ext cx="1665605" cy="922020"/>
          </a:xfrm>
          <a:prstGeom prst="rect">
            <a:avLst/>
          </a:prstGeom>
          <a:noFill/>
        </p:spPr>
        <p:txBody>
          <a:bodyPr wrap="square" rtlCol="0">
            <a:spAutoFit/>
          </a:bodyPr>
          <a:lstStyle/>
          <a:p>
            <a:pPr algn="ctr"/>
            <a:r>
              <a:rPr lang="pt-BR" altLang="en-US"/>
              <a:t>bordas da região de depleção</a:t>
            </a:r>
            <a:endParaRPr lang="pt-BR" altLang="en-US"/>
          </a:p>
        </p:txBody>
      </p:sp>
      <p:sp>
        <p:nvSpPr>
          <p:cNvPr id="73" name="Forma livre 72"/>
          <p:cNvSpPr/>
          <p:nvPr/>
        </p:nvSpPr>
        <p:spPr>
          <a:xfrm>
            <a:off x="4491355" y="1041400"/>
            <a:ext cx="629285" cy="894715"/>
          </a:xfrm>
          <a:custGeom>
            <a:avLst/>
            <a:gdLst>
              <a:gd name="connisteX0" fmla="*/ 460618 w 629528"/>
              <a:gd name="connsiteY0" fmla="*/ 894973 h 894973"/>
              <a:gd name="connisteX1" fmla="*/ 5323 w 629528"/>
              <a:gd name="connsiteY1" fmla="*/ 620018 h 894973"/>
              <a:gd name="connisteX2" fmla="*/ 238368 w 629528"/>
              <a:gd name="connsiteY2" fmla="*/ 323473 h 894973"/>
              <a:gd name="connisteX3" fmla="*/ 153278 w 629528"/>
              <a:gd name="connsiteY3" fmla="*/ 27563 h 894973"/>
              <a:gd name="connisteX4" fmla="*/ 629528 w 629528"/>
              <a:gd name="connsiteY4" fmla="*/ 27563 h 894973"/>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629529" h="894973">
                <a:moveTo>
                  <a:pt x="460619" y="894973"/>
                </a:moveTo>
                <a:cubicBezTo>
                  <a:pt x="364734" y="846078"/>
                  <a:pt x="49774" y="734318"/>
                  <a:pt x="5324" y="620018"/>
                </a:cubicBezTo>
                <a:cubicBezTo>
                  <a:pt x="-39126" y="505718"/>
                  <a:pt x="208524" y="442218"/>
                  <a:pt x="238369" y="323473"/>
                </a:cubicBezTo>
                <a:cubicBezTo>
                  <a:pt x="268214" y="204728"/>
                  <a:pt x="75174" y="86618"/>
                  <a:pt x="153279" y="27563"/>
                </a:cubicBezTo>
                <a:cubicBezTo>
                  <a:pt x="231384" y="-31492"/>
                  <a:pt x="532374" y="21848"/>
                  <a:pt x="629529" y="27563"/>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4" name="Forma livre 73"/>
          <p:cNvSpPr/>
          <p:nvPr/>
        </p:nvSpPr>
        <p:spPr>
          <a:xfrm>
            <a:off x="6454140" y="1026160"/>
            <a:ext cx="810895" cy="995045"/>
          </a:xfrm>
          <a:custGeom>
            <a:avLst/>
            <a:gdLst>
              <a:gd name="connisteX0" fmla="*/ 561340 w 810613"/>
              <a:gd name="connsiteY0" fmla="*/ 995045 h 995045"/>
              <a:gd name="connisteX1" fmla="*/ 793750 w 810613"/>
              <a:gd name="connsiteY1" fmla="*/ 751205 h 995045"/>
              <a:gd name="connisteX2" fmla="*/ 137795 w 810613"/>
              <a:gd name="connsiteY2" fmla="*/ 497205 h 995045"/>
              <a:gd name="connisteX3" fmla="*/ 296545 w 810613"/>
              <a:gd name="connsiteY3" fmla="*/ 95250 h 995045"/>
              <a:gd name="connisteX4" fmla="*/ 0 w 810613"/>
              <a:gd name="connsiteY4" fmla="*/ 0 h 99504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810614" h="995045">
                <a:moveTo>
                  <a:pt x="561340" y="995045"/>
                </a:moveTo>
                <a:cubicBezTo>
                  <a:pt x="621030" y="951230"/>
                  <a:pt x="878205" y="850900"/>
                  <a:pt x="793750" y="751205"/>
                </a:cubicBezTo>
                <a:cubicBezTo>
                  <a:pt x="709295" y="651510"/>
                  <a:pt x="237490" y="628650"/>
                  <a:pt x="137795" y="497205"/>
                </a:cubicBezTo>
                <a:cubicBezTo>
                  <a:pt x="38100" y="365760"/>
                  <a:pt x="323850" y="194945"/>
                  <a:pt x="296545" y="95250"/>
                </a:cubicBezTo>
                <a:cubicBezTo>
                  <a:pt x="269240" y="-4445"/>
                  <a:pt x="62230" y="10795"/>
                  <a:pt x="0"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0" name="Forma livre 69"/>
          <p:cNvSpPr/>
          <p:nvPr/>
        </p:nvSpPr>
        <p:spPr>
          <a:xfrm>
            <a:off x="6992620" y="4038600"/>
            <a:ext cx="1733550" cy="219075"/>
          </a:xfrm>
          <a:custGeom>
            <a:avLst/>
            <a:gdLst>
              <a:gd name="connisteX0" fmla="*/ 0 w 1733550"/>
              <a:gd name="connsiteY0" fmla="*/ 0 h 219075"/>
              <a:gd name="connisteX1" fmla="*/ 276225 w 1733550"/>
              <a:gd name="connsiteY1" fmla="*/ 85725 h 219075"/>
              <a:gd name="connisteX2" fmla="*/ 771525 w 1733550"/>
              <a:gd name="connsiteY2" fmla="*/ 190500 h 219075"/>
              <a:gd name="connisteX3" fmla="*/ 1733550 w 1733550"/>
              <a:gd name="connsiteY3" fmla="*/ 219075 h 219075"/>
            </a:gdLst>
            <a:ahLst/>
            <a:cxnLst>
              <a:cxn ang="0">
                <a:pos x="connisteX0" y="connsiteY0"/>
              </a:cxn>
              <a:cxn ang="0">
                <a:pos x="connisteX1" y="connsiteY1"/>
              </a:cxn>
              <a:cxn ang="0">
                <a:pos x="connisteX2" y="connsiteY2"/>
              </a:cxn>
              <a:cxn ang="0">
                <a:pos x="connisteX3" y="connsiteY3"/>
              </a:cxn>
            </a:cxnLst>
            <a:rect l="l" t="t" r="r" b="b"/>
            <a:pathLst>
              <a:path w="1733550" h="219075">
                <a:moveTo>
                  <a:pt x="0" y="0"/>
                </a:moveTo>
                <a:cubicBezTo>
                  <a:pt x="45085" y="15240"/>
                  <a:pt x="121920" y="47625"/>
                  <a:pt x="276225" y="85725"/>
                </a:cubicBezTo>
                <a:cubicBezTo>
                  <a:pt x="430530" y="123825"/>
                  <a:pt x="480060" y="163830"/>
                  <a:pt x="771525" y="190500"/>
                </a:cubicBezTo>
                <a:cubicBezTo>
                  <a:pt x="1062990" y="217170"/>
                  <a:pt x="1551305" y="215265"/>
                  <a:pt x="1733550" y="219075"/>
                </a:cubicBezTo>
              </a:path>
            </a:pathLst>
          </a:custGeom>
          <a:noFill/>
          <a:ln>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b="1"/>
          </a:p>
        </p:txBody>
      </p:sp>
      <p:sp>
        <p:nvSpPr>
          <p:cNvPr id="71" name="Forma livre 70"/>
          <p:cNvSpPr/>
          <p:nvPr/>
        </p:nvSpPr>
        <p:spPr>
          <a:xfrm flipH="1" flipV="1">
            <a:off x="3258185" y="4029075"/>
            <a:ext cx="1733550" cy="219075"/>
          </a:xfrm>
          <a:custGeom>
            <a:avLst/>
            <a:gdLst>
              <a:gd name="connisteX0" fmla="*/ 0 w 1733550"/>
              <a:gd name="connsiteY0" fmla="*/ 0 h 219075"/>
              <a:gd name="connisteX1" fmla="*/ 276225 w 1733550"/>
              <a:gd name="connsiteY1" fmla="*/ 85725 h 219075"/>
              <a:gd name="connisteX2" fmla="*/ 771525 w 1733550"/>
              <a:gd name="connsiteY2" fmla="*/ 190500 h 219075"/>
              <a:gd name="connisteX3" fmla="*/ 1733550 w 1733550"/>
              <a:gd name="connsiteY3" fmla="*/ 219075 h 219075"/>
            </a:gdLst>
            <a:ahLst/>
            <a:cxnLst>
              <a:cxn ang="0">
                <a:pos x="connisteX0" y="connsiteY0"/>
              </a:cxn>
              <a:cxn ang="0">
                <a:pos x="connisteX1" y="connsiteY1"/>
              </a:cxn>
              <a:cxn ang="0">
                <a:pos x="connisteX2" y="connsiteY2"/>
              </a:cxn>
              <a:cxn ang="0">
                <a:pos x="connisteX3" y="connsiteY3"/>
              </a:cxn>
            </a:cxnLst>
            <a:rect l="l" t="t" r="r" b="b"/>
            <a:pathLst>
              <a:path w="1733550" h="219075">
                <a:moveTo>
                  <a:pt x="0" y="0"/>
                </a:moveTo>
                <a:cubicBezTo>
                  <a:pt x="45085" y="15240"/>
                  <a:pt x="121920" y="47625"/>
                  <a:pt x="276225" y="85725"/>
                </a:cubicBezTo>
                <a:cubicBezTo>
                  <a:pt x="430530" y="123825"/>
                  <a:pt x="480060" y="163830"/>
                  <a:pt x="771525" y="190500"/>
                </a:cubicBezTo>
                <a:cubicBezTo>
                  <a:pt x="1062990" y="217170"/>
                  <a:pt x="1551305" y="215265"/>
                  <a:pt x="1733550" y="219075"/>
                </a:cubicBezTo>
              </a:path>
            </a:pathLst>
          </a:custGeom>
          <a:noFill/>
          <a:ln>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Tree>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274320" y="272415"/>
            <a:ext cx="11424920" cy="6154420"/>
          </a:xfrm>
          <a:prstGeom prst="rect">
            <a:avLst/>
          </a:prstGeom>
          <a:noFill/>
        </p:spPr>
        <p:txBody>
          <a:bodyPr wrap="square" rtlCol="0">
            <a:spAutoFit/>
          </a:bodyPr>
          <a:lstStyle/>
          <a:p>
            <a:pPr indent="0" algn="ctr" fontAlgn="auto">
              <a:spcAft>
                <a:spcPts val="600"/>
              </a:spcAft>
              <a:buFont typeface="Arial" panose="020B0604020202020204" pitchFamily="34" charset="0"/>
              <a:buNone/>
            </a:pP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Cálculo da Corrente do diodo (Dopagem constante)</a:t>
            </a:r>
            <a:endPar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endParaRPr>
          </a:p>
          <a:p>
            <a:pPr indent="0" algn="l" fontAlgn="auto">
              <a:spcAft>
                <a:spcPts val="600"/>
              </a:spcAft>
              <a:buFont typeface="Arial" panose="020B0604020202020204" pitchFamily="34" charset="0"/>
              <a:buNone/>
            </a:pPr>
            <a:r>
              <a:rPr lang="pt-BR" sz="2800" b="1" dirty="0" smtClean="0">
                <a:solidFill>
                  <a:schemeClr val="tx1"/>
                </a:solidFill>
                <a:latin typeface="Comic Sans MS" panose="030F0702030302020204" pitchFamily="66" charset="0"/>
              </a:rPr>
              <a:t>Para conhecer as componentes das correntes ao longo do diodo achar sua expressão, são aplicadas algumas hipóteses simplificadoras:</a:t>
            </a:r>
            <a:endParaRPr lang="pt-BR" sz="2800" b="1" dirty="0" smtClean="0">
              <a:solidFill>
                <a:schemeClr val="tx1"/>
              </a:solidFill>
              <a:latin typeface="Comic Sans MS" panose="030F0702030302020204" pitchFamily="66" charset="0"/>
            </a:endParaRPr>
          </a:p>
          <a:p>
            <a:pPr indent="0" algn="l" fontAlgn="auto">
              <a:spcAft>
                <a:spcPts val="600"/>
              </a:spcAft>
              <a:buFont typeface="Arial" panose="020B0604020202020204" pitchFamily="34" charset="0"/>
              <a:buNone/>
            </a:pPr>
            <a:endParaRPr lang="pt-BR" sz="2800" b="1" dirty="0" smtClean="0">
              <a:solidFill>
                <a:schemeClr val="tx1"/>
              </a:solidFill>
              <a:latin typeface="Comic Sans MS" panose="030F0702030302020204" pitchFamily="66" charset="0"/>
            </a:endParaRPr>
          </a:p>
          <a:p>
            <a:pPr marL="457200" indent="-457200" algn="l" fontAlgn="auto">
              <a:spcAft>
                <a:spcPts val="600"/>
              </a:spcAft>
              <a:buFont typeface="Arial" panose="020B0604020202020204" pitchFamily="34" charset="0"/>
              <a:buChar char="•"/>
            </a:pP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Hipótese 1</a:t>
            </a:r>
            <a:r>
              <a:rPr lang="pt-BR" sz="2800" b="1" dirty="0" smtClean="0">
                <a:solidFill>
                  <a:srgbClr val="C00000"/>
                </a:solidFill>
                <a:latin typeface="Comic Sans MS" panose="030F0702030302020204" pitchFamily="66" charset="0"/>
              </a:rPr>
              <a:t>:</a:t>
            </a:r>
            <a:r>
              <a:rPr lang="pt-BR" sz="2800" b="1" dirty="0" smtClean="0">
                <a:solidFill>
                  <a:schemeClr val="tx1"/>
                </a:solidFill>
                <a:latin typeface="Comic Sans MS" panose="030F0702030302020204" pitchFamily="66" charset="0"/>
              </a:rPr>
              <a:t> não há geração/recombinação de portadores na região de depleção.</a:t>
            </a:r>
            <a:endParaRPr lang="pt-BR" sz="2800" b="1" dirty="0" smtClean="0">
              <a:solidFill>
                <a:schemeClr val="tx1"/>
              </a:solidFill>
              <a:latin typeface="Comic Sans MS" panose="030F0702030302020204" pitchFamily="66" charset="0"/>
            </a:endParaRPr>
          </a:p>
          <a:p>
            <a:pPr marL="914400" lvl="1" indent="-457200" algn="l" fontAlgn="auto">
              <a:spcAft>
                <a:spcPts val="600"/>
              </a:spcAft>
              <a:buFont typeface="Arial" panose="020B0604020202020204" pitchFamily="34" charset="0"/>
              <a:buChar char="•"/>
            </a:pPr>
            <a:r>
              <a:rPr lang="pt-BR" sz="2800" b="1" dirty="0" smtClean="0">
                <a:solidFill>
                  <a:schemeClr val="tx1"/>
                </a:solidFill>
                <a:latin typeface="Comic Sans MS" panose="030F0702030302020204" pitchFamily="66" charset="0"/>
              </a:rPr>
              <a:t>na geração um par elétron/lacuna é criado</a:t>
            </a:r>
            <a:endParaRPr lang="pt-BR" sz="2800" b="1" dirty="0" smtClean="0">
              <a:solidFill>
                <a:schemeClr val="tx1"/>
              </a:solidFill>
              <a:latin typeface="Comic Sans MS" panose="030F0702030302020204" pitchFamily="66" charset="0"/>
            </a:endParaRPr>
          </a:p>
          <a:p>
            <a:pPr marL="914400" lvl="1" indent="-457200" algn="l" fontAlgn="auto">
              <a:spcAft>
                <a:spcPts val="600"/>
              </a:spcAft>
              <a:buFont typeface="Arial" panose="020B0604020202020204" pitchFamily="34" charset="0"/>
              <a:buChar char="•"/>
            </a:pPr>
            <a:r>
              <a:rPr lang="pt-BR" sz="2800" b="1" dirty="0" smtClean="0">
                <a:solidFill>
                  <a:schemeClr val="tx1"/>
                </a:solidFill>
                <a:latin typeface="Comic Sans MS" panose="030F0702030302020204" pitchFamily="66" charset="0"/>
              </a:rPr>
              <a:t>na recombinação um par elétron/lacuna desaparece</a:t>
            </a:r>
            <a:endParaRPr lang="pt-BR" sz="2800" b="1" dirty="0" smtClean="0">
              <a:solidFill>
                <a:schemeClr val="tx1"/>
              </a:solidFill>
              <a:latin typeface="Comic Sans MS" panose="030F0702030302020204" pitchFamily="66" charset="0"/>
            </a:endParaRPr>
          </a:p>
          <a:p>
            <a:pPr lvl="1" indent="0" algn="l" fontAlgn="auto">
              <a:spcAft>
                <a:spcPts val="600"/>
              </a:spcAft>
              <a:buFont typeface="Arial" panose="020B0604020202020204" pitchFamily="34" charset="0"/>
              <a:buNone/>
            </a:pPr>
            <a:r>
              <a:rPr lang="pt-BR" sz="2800" b="1" dirty="0" smtClean="0">
                <a:solidFill>
                  <a:schemeClr val="tx1"/>
                </a:solidFill>
                <a:latin typeface="Comic Sans MS" panose="030F0702030302020204" pitchFamily="66" charset="0"/>
              </a:rPr>
              <a:t>Não havendo nem o surgimente nem o desaparecimento de portadores, podemos concluir que todos os portadores que entram na região de depleção devem sair quando o regime é estável (estável, todas as derivadas no tempo são nulas)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CaixaDeTexto 2"/>
              <p:cNvSpPr txBox="1"/>
              <p:nvPr/>
            </p:nvSpPr>
            <p:spPr>
              <a:xfrm>
                <a:off x="321310" y="381000"/>
                <a:ext cx="11508740" cy="6003925"/>
              </a:xfrm>
              <a:prstGeom prst="rect">
                <a:avLst/>
              </a:prstGeom>
              <a:noFill/>
            </p:spPr>
            <p:txBody>
              <a:bodyPr wrap="square" rtlCol="0">
                <a:spAutoFit/>
              </a:bodyPr>
              <a:lstStyle/>
              <a:p>
                <a:pPr marL="457200" indent="-457200" algn="l" fontAlgn="auto">
                  <a:spcAft>
                    <a:spcPts val="600"/>
                  </a:spcAft>
                  <a:buFont typeface="Arial" panose="020B0604020202020204" pitchFamily="34" charset="0"/>
                  <a:buChar char="•"/>
                </a:pP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Hipótese 2:</a:t>
                </a:r>
                <a:r>
                  <a:rPr lang="pt-BR" sz="2800" b="1" dirty="0" smtClean="0">
                    <a:solidFill>
                      <a:schemeClr val="tx1"/>
                    </a:solidFill>
                    <a:latin typeface="Comic Sans MS" panose="030F0702030302020204" pitchFamily="66" charset="0"/>
                  </a:rPr>
                  <a:t> na </a:t>
                </a:r>
                <a:r>
                  <a:rPr lang="pt-BR" sz="2800" b="1" dirty="0" smtClean="0">
                    <a:solidFill>
                      <a:srgbClr val="C00000"/>
                    </a:solidFill>
                    <a:latin typeface="Comic Sans MS" panose="030F0702030302020204" pitchFamily="66" charset="0"/>
                  </a:rPr>
                  <a:t>região N</a:t>
                </a:r>
                <a:r>
                  <a:rPr lang="pt-BR" sz="2800" b="1" dirty="0" smtClean="0">
                    <a:solidFill>
                      <a:schemeClr val="tx1"/>
                    </a:solidFill>
                    <a:latin typeface="Comic Sans MS" panose="030F0702030302020204" pitchFamily="66" charset="0"/>
                  </a:rPr>
                  <a:t>, n &gt;&gt; p;    na </a:t>
                </a:r>
                <a:r>
                  <a:rPr lang="pt-BR" sz="2800" b="1" dirty="0" smtClean="0">
                    <a:solidFill>
                      <a:srgbClr val="C00000"/>
                    </a:solidFill>
                    <a:latin typeface="Comic Sans MS" panose="030F0702030302020204" pitchFamily="66" charset="0"/>
                  </a:rPr>
                  <a:t>região P,</a:t>
                </a:r>
                <a:r>
                  <a:rPr lang="pt-BR" sz="2800" b="1" dirty="0" smtClean="0">
                    <a:solidFill>
                      <a:schemeClr val="tx1"/>
                    </a:solidFill>
                    <a:latin typeface="Comic Sans MS" panose="030F0702030302020204" pitchFamily="66" charset="0"/>
                  </a:rPr>
                  <a:t> p &gt;&gt; n</a:t>
                </a:r>
                <a:endParaRPr lang="pt-BR" sz="2800" b="1" dirty="0" smtClean="0">
                  <a:solidFill>
                    <a:schemeClr val="tx1"/>
                  </a:solidFill>
                  <a:latin typeface="Comic Sans MS" panose="030F0702030302020204" pitchFamily="66" charset="0"/>
                </a:endParaRPr>
              </a:p>
              <a:p>
                <a:pPr lvl="0" indent="0" algn="l" fontAlgn="auto">
                  <a:lnSpc>
                    <a:spcPct val="110000"/>
                  </a:lnSpc>
                  <a:spcBef>
                    <a:spcPts val="900"/>
                  </a:spcBef>
                  <a:spcAft>
                    <a:spcPts val="600"/>
                  </a:spcAft>
                  <a:buFont typeface="Arial" panose="020B0604020202020204" pitchFamily="34" charset="0"/>
                  <a:buNone/>
                </a:pPr>
                <a:r>
                  <a:rPr lang="pt-BR" sz="2800" b="1" dirty="0" smtClean="0">
                    <a:solidFill>
                      <a:schemeClr val="tx1"/>
                    </a:solidFill>
                    <a:latin typeface="Comic Sans MS" panose="030F0702030302020204" pitchFamily="66" charset="0"/>
                  </a:rPr>
                  <a:t>Consequência: a corrente de minoritários na região neutra, se significativa, é majoritariamente de difusão</a:t>
                </a:r>
                <a:endParaRPr lang="pt-BR" sz="2800" b="1" dirty="0" smtClean="0">
                  <a:solidFill>
                    <a:schemeClr val="tx1"/>
                  </a:solidFill>
                  <a:latin typeface="Comic Sans MS" panose="030F0702030302020204" pitchFamily="66" charset="0"/>
                </a:endParaRPr>
              </a:p>
              <a:p>
                <a:pPr indent="0" algn="l" fontAlgn="auto">
                  <a:lnSpc>
                    <a:spcPct val="100000"/>
                  </a:lnSpc>
                  <a:spcBef>
                    <a:spcPts val="700"/>
                  </a:spcBef>
                  <a:spcAft>
                    <a:spcPts val="400"/>
                  </a:spcAft>
                  <a:buFont typeface="Arial" panose="020B0604020202020204" pitchFamily="34" charset="0"/>
                  <a:buNone/>
                </a:pPr>
                <a:r>
                  <a:rPr lang="pt-BR" sz="2800" b="1" dirty="0" smtClean="0">
                    <a:solidFill>
                      <a:schemeClr val="tx1"/>
                    </a:solidFill>
                    <a:latin typeface="Comic Sans MS" panose="030F0702030302020204" pitchFamily="66" charset="0"/>
                  </a:rPr>
                  <a:t>Região P, por exemplo:                 </a:t>
                </a:r>
                <a:endParaRPr lang="pt-BR" sz="2800" b="1" dirty="0" smtClean="0">
                  <a:solidFill>
                    <a:schemeClr val="tx1"/>
                  </a:solidFill>
                  <a:latin typeface="Comic Sans MS" panose="030F0702030302020204" pitchFamily="66" charset="0"/>
                </a:endParaRPr>
              </a:p>
              <a:p>
                <a:pPr indent="0" algn="l" fontAlgn="auto">
                  <a:lnSpc>
                    <a:spcPct val="100000"/>
                  </a:lnSpc>
                  <a:spcBef>
                    <a:spcPts val="700"/>
                  </a:spcBef>
                  <a:spcAft>
                    <a:spcPts val="400"/>
                  </a:spcAft>
                  <a:buFont typeface="Arial" panose="020B0604020202020204" pitchFamily="34" charset="0"/>
                  <a:buNone/>
                </a:pPr>
                <a:r>
                  <a:rPr lang="pt-BR" sz="2800" b="1" dirty="0" smtClean="0">
                    <a:solidFill>
                      <a:schemeClr val="tx1"/>
                    </a:solidFill>
                    <a:latin typeface="Comic Sans MS" panose="030F0702030302020204" pitchFamily="66" charset="0"/>
                  </a:rPr>
                  <a:t>        </a:t>
                </a:r>
                <a:r>
                  <a:rPr lang="pt-BR" sz="3200" i="1" dirty="0" smtClean="0">
                    <a:solidFill>
                      <a:schemeClr val="tx1"/>
                    </a:solidFill>
                    <a:latin typeface="Cambria" panose="02040503050406030204" charset="0"/>
                    <a:cs typeface="Cambria" panose="02040503050406030204" charset="0"/>
                  </a:rPr>
                  <a:t>J  =  J</a:t>
                </a:r>
                <a:r>
                  <a:rPr lang="pt-BR" sz="3200" i="1" baseline="-25000" dirty="0" smtClean="0">
                    <a:solidFill>
                      <a:schemeClr val="tx1"/>
                    </a:solidFill>
                    <a:latin typeface="Cambria" panose="02040503050406030204" charset="0"/>
                    <a:cs typeface="Cambria" panose="02040503050406030204" charset="0"/>
                  </a:rPr>
                  <a:t>N  </a:t>
                </a:r>
                <a:r>
                  <a:rPr lang="pt-BR" sz="3200" i="1" dirty="0" smtClean="0">
                    <a:solidFill>
                      <a:schemeClr val="tx1"/>
                    </a:solidFill>
                    <a:latin typeface="Cambria" panose="02040503050406030204" charset="0"/>
                    <a:cs typeface="Cambria" panose="02040503050406030204" charset="0"/>
                  </a:rPr>
                  <a:t>+ J</a:t>
                </a:r>
                <a:r>
                  <a:rPr lang="pt-BR" sz="3200" i="1" baseline="-25000" dirty="0" smtClean="0">
                    <a:solidFill>
                      <a:schemeClr val="tx1"/>
                    </a:solidFill>
                    <a:latin typeface="Cambria" panose="02040503050406030204" charset="0"/>
                    <a:cs typeface="Cambria" panose="02040503050406030204" charset="0"/>
                  </a:rPr>
                  <a:t>P  </a:t>
                </a:r>
                <a:r>
                  <a:rPr lang="pt-BR" sz="3200" i="1" dirty="0" smtClean="0">
                    <a:solidFill>
                      <a:schemeClr val="tx1"/>
                    </a:solidFill>
                    <a:latin typeface="Cambria" panose="02040503050406030204" charset="0"/>
                    <a:cs typeface="Cambria" panose="02040503050406030204" charset="0"/>
                  </a:rPr>
                  <a:t>=       J</a:t>
                </a:r>
                <a:r>
                  <a:rPr lang="pt-BR" sz="3200" i="1" baseline="-25000" dirty="0" smtClean="0">
                    <a:solidFill>
                      <a:schemeClr val="tx1"/>
                    </a:solidFill>
                    <a:latin typeface="Cambria" panose="02040503050406030204" charset="0"/>
                    <a:cs typeface="Cambria" panose="02040503050406030204" charset="0"/>
                  </a:rPr>
                  <a:t>An</a:t>
                </a:r>
                <a:r>
                  <a:rPr lang="pt-BR" sz="3200" i="1" dirty="0" smtClean="0">
                    <a:solidFill>
                      <a:schemeClr val="tx1"/>
                    </a:solidFill>
                    <a:latin typeface="Cambria" panose="02040503050406030204" charset="0"/>
                    <a:cs typeface="Cambria" panose="02040503050406030204" charset="0"/>
                  </a:rPr>
                  <a:t> +     </a:t>
                </a:r>
                <a:r>
                  <a:rPr lang="pt-BR" sz="3200" i="1" dirty="0" smtClean="0">
                    <a:latin typeface="Cambria" panose="02040503050406030204" charset="0"/>
                    <a:cs typeface="Cambria" panose="02040503050406030204" charset="0"/>
                    <a:sym typeface="+mn-ea"/>
                  </a:rPr>
                  <a:t>J</a:t>
                </a:r>
                <a:r>
                  <a:rPr lang="pt-BR" sz="3200" i="1" baseline="-25000" dirty="0" smtClean="0">
                    <a:latin typeface="Cambria" panose="02040503050406030204" charset="0"/>
                    <a:cs typeface="Cambria" panose="02040503050406030204" charset="0"/>
                    <a:sym typeface="+mn-ea"/>
                  </a:rPr>
                  <a:t>Dn</a:t>
                </a:r>
                <a:r>
                  <a:rPr lang="pt-BR" sz="3200" i="1" dirty="0" smtClean="0">
                    <a:latin typeface="Cambria" panose="02040503050406030204" charset="0"/>
                    <a:cs typeface="Cambria" panose="02040503050406030204" charset="0"/>
                    <a:sym typeface="+mn-ea"/>
                  </a:rPr>
                  <a:t>     +     </a:t>
                </a:r>
                <a:r>
                  <a:rPr lang="pt-BR" sz="3200" i="1" dirty="0" smtClean="0">
                    <a:solidFill>
                      <a:schemeClr val="tx1"/>
                    </a:solidFill>
                    <a:latin typeface="Cambria" panose="02040503050406030204" charset="0"/>
                    <a:cs typeface="Cambria" panose="02040503050406030204" charset="0"/>
                  </a:rPr>
                  <a:t> </a:t>
                </a:r>
                <a:r>
                  <a:rPr lang="pt-BR" sz="3200" i="1" dirty="0" smtClean="0">
                    <a:latin typeface="Cambria" panose="02040503050406030204" charset="0"/>
                    <a:cs typeface="Cambria" panose="02040503050406030204" charset="0"/>
                    <a:sym typeface="+mn-ea"/>
                  </a:rPr>
                  <a:t>J</a:t>
                </a:r>
                <a:r>
                  <a:rPr lang="pt-BR" sz="3200" i="1" baseline="-25000" dirty="0" smtClean="0">
                    <a:latin typeface="Cambria" panose="02040503050406030204" charset="0"/>
                    <a:cs typeface="Cambria" panose="02040503050406030204" charset="0"/>
                    <a:sym typeface="+mn-ea"/>
                  </a:rPr>
                  <a:t>Ap</a:t>
                </a:r>
                <a:r>
                  <a:rPr lang="pt-BR" sz="3200" i="1" dirty="0" smtClean="0">
                    <a:latin typeface="Cambria" panose="02040503050406030204" charset="0"/>
                    <a:cs typeface="Cambria" panose="02040503050406030204" charset="0"/>
                    <a:sym typeface="+mn-ea"/>
                  </a:rPr>
                  <a:t>     + J</a:t>
                </a:r>
                <a:r>
                  <a:rPr lang="pt-BR" sz="3200" i="1" baseline="-25000" dirty="0" smtClean="0">
                    <a:latin typeface="Cambria" panose="02040503050406030204" charset="0"/>
                    <a:cs typeface="Cambria" panose="02040503050406030204" charset="0"/>
                    <a:sym typeface="+mn-ea"/>
                  </a:rPr>
                  <a:t>Dp</a:t>
                </a:r>
                <a:endParaRPr lang="pt-BR" sz="3200" i="1" baseline="-25000" dirty="0" smtClean="0">
                  <a:solidFill>
                    <a:schemeClr val="tx1"/>
                  </a:solidFill>
                  <a:latin typeface="Cambria" panose="02040503050406030204" charset="0"/>
                  <a:cs typeface="Cambria" panose="02040503050406030204" charset="0"/>
                </a:endParaRPr>
              </a:p>
              <a:p>
                <a:pPr indent="0" algn="ctr" fontAlgn="auto">
                  <a:lnSpc>
                    <a:spcPct val="110000"/>
                  </a:lnSpc>
                  <a:spcAft>
                    <a:spcPts val="600"/>
                  </a:spcAft>
                  <a:buFont typeface="Arial" panose="020B0604020202020204" pitchFamily="34" charset="0"/>
                  <a:buNone/>
                </a:pPr>
                <a14:m>
                  <m:oMath xmlns:m="http://schemas.openxmlformats.org/officeDocument/2006/math">
                    <m:r>
                      <a:rPr lang="en-US" altLang="pt-BR" sz="3200" i="1" dirty="0" smtClean="0">
                        <a:solidFill>
                          <a:schemeClr val="tx1"/>
                        </a:solidFill>
                        <a:latin typeface="Cambria Math" panose="02040503050406030204" pitchFamily="18" charset="0"/>
                        <a:cs typeface="Cambria Math" panose="02040503050406030204" pitchFamily="18" charset="0"/>
                      </a:rPr>
                      <m:t>𝐽</m:t>
                    </m:r>
                    <m:r>
                      <a:rPr lang="en-US" altLang="pt-BR" sz="3200" i="1" dirty="0" smtClean="0">
                        <a:solidFill>
                          <a:schemeClr val="tx1"/>
                        </a:solidFill>
                        <a:latin typeface="Cambria Math" panose="02040503050406030204" pitchFamily="18" charset="0"/>
                        <a:cs typeface="Cambria Math" panose="02040503050406030204" pitchFamily="18" charset="0"/>
                      </a:rPr>
                      <m:t>=</m:t>
                    </m:r>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𝜇</m:t>
                        </m:r>
                      </m:e>
                      <m:sub>
                        <m:r>
                          <a:rPr lang="en-US" altLang="pt-BR" sz="3200" i="1" dirty="0" smtClean="0">
                            <a:solidFill>
                              <a:schemeClr val="tx1"/>
                            </a:solidFill>
                            <a:latin typeface="Cambria Math" panose="02040503050406030204" pitchFamily="18" charset="0"/>
                            <a:cs typeface="Cambria Math" panose="02040503050406030204" pitchFamily="18" charset="0"/>
                          </a:rPr>
                          <m:t>𝑛</m:t>
                        </m:r>
                      </m:sub>
                    </m:sSub>
                    <m:r>
                      <a:rPr lang="en-US" altLang="pt-BR" sz="3200" i="1" dirty="0" smtClean="0">
                        <a:solidFill>
                          <a:schemeClr val="tx1"/>
                        </a:solidFill>
                        <a:latin typeface="Cambria Math" panose="02040503050406030204" pitchFamily="18" charset="0"/>
                        <a:cs typeface="Cambria Math" panose="02040503050406030204" pitchFamily="18" charset="0"/>
                      </a:rPr>
                      <m:t>𝑛</m:t>
                    </m:r>
                    <m:acc>
                      <m:accPr>
                        <m:chr m:val="⃗"/>
                        <m:ctrlPr>
                          <a:rPr lang="en-US" altLang="pt-BR" sz="3200" i="1" dirty="0" smtClean="0">
                            <a:solidFill>
                              <a:schemeClr val="tx1"/>
                            </a:solidFill>
                            <a:latin typeface="Cambria Math" panose="02040503050406030204" pitchFamily="18" charset="0"/>
                            <a:cs typeface="Cambria Math" panose="02040503050406030204" pitchFamily="18" charset="0"/>
                          </a:rPr>
                        </m:ctrlPr>
                      </m:accPr>
                      <m:e>
                        <m:r>
                          <a:rPr lang="en-US" altLang="pt-BR" sz="3200" i="1" dirty="0" smtClean="0">
                            <a:solidFill>
                              <a:schemeClr val="tx1"/>
                            </a:solidFill>
                            <a:latin typeface="Cambria Math" panose="02040503050406030204" pitchFamily="18" charset="0"/>
                            <a:cs typeface="Cambria Math" panose="02040503050406030204" pitchFamily="18" charset="0"/>
                          </a:rPr>
                          <m:t>𝐸</m:t>
                        </m:r>
                      </m:e>
                    </m:acc>
                    <m:r>
                      <a:rPr lang="en-US" altLang="pt-BR" sz="3200" i="1" dirty="0" smtClean="0">
                        <a:solidFill>
                          <a:schemeClr val="tx1"/>
                        </a:solidFill>
                        <a:latin typeface="Cambria Math" panose="02040503050406030204" pitchFamily="18" charset="0"/>
                        <a:cs typeface="Cambria Math" panose="02040503050406030204" pitchFamily="18" charset="0"/>
                      </a:rPr>
                      <m:t>+</m:t>
                    </m:r>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𝐷</m:t>
                        </m:r>
                      </m:e>
                      <m:sub>
                        <m:r>
                          <a:rPr lang="en-US" altLang="pt-BR" sz="3200" i="1" dirty="0" smtClean="0">
                            <a:solidFill>
                              <a:schemeClr val="tx1"/>
                            </a:solidFill>
                            <a:latin typeface="Cambria Math" panose="02040503050406030204" pitchFamily="18" charset="0"/>
                            <a:cs typeface="Cambria Math" panose="02040503050406030204" pitchFamily="18" charset="0"/>
                          </a:rPr>
                          <m:t>𝑛</m:t>
                        </m:r>
                      </m:sub>
                    </m:sSub>
                    <m:acc>
                      <m:accPr>
                        <m:chr m:val="⃗"/>
                        <m:ctrlPr>
                          <a:rPr lang="en-US" altLang="pt-BR" sz="3200" i="1" dirty="0" smtClean="0">
                            <a:solidFill>
                              <a:schemeClr val="tx1"/>
                            </a:solidFill>
                            <a:latin typeface="Cambria Math" panose="02040503050406030204" pitchFamily="18" charset="0"/>
                            <a:cs typeface="Cambria Math" panose="02040503050406030204" pitchFamily="18" charset="0"/>
                          </a:rPr>
                        </m:ctrlPr>
                      </m:accPr>
                      <m:e>
                        <m:r>
                          <a:rPr lang="en-US" altLang="pt-BR" sz="3200" i="1" dirty="0" smtClean="0">
                            <a:solidFill>
                              <a:schemeClr val="tx1"/>
                            </a:solidFill>
                            <a:latin typeface="Cambria Math" panose="02040503050406030204" pitchFamily="18" charset="0"/>
                            <a:cs typeface="Cambria Math" panose="02040503050406030204" pitchFamily="18" charset="0"/>
                          </a:rPr>
                          <m:t>𝛻</m:t>
                        </m:r>
                      </m:e>
                    </m:acc>
                    <m:r>
                      <a:rPr lang="en-US" altLang="pt-BR" sz="3200" i="1" dirty="0" smtClean="0">
                        <a:solidFill>
                          <a:schemeClr val="tx1"/>
                        </a:solidFill>
                        <a:latin typeface="Cambria Math" panose="02040503050406030204" pitchFamily="18" charset="0"/>
                        <a:cs typeface="Cambria Math" panose="02040503050406030204" pitchFamily="18" charset="0"/>
                      </a:rPr>
                      <m:t>𝑛</m:t>
                    </m:r>
                  </m:oMath>
                </a14:m>
                <a:r>
                  <a:rPr lang="pt-BR" altLang="en-US" sz="3200" dirty="0" smtClean="0">
                    <a:solidFill>
                      <a:schemeClr val="tx1"/>
                    </a:solidFill>
                    <a:latin typeface="Cambria Math" panose="02040503050406030204" pitchFamily="18" charset="0"/>
                    <a:cs typeface="Cambria Math" panose="02040503050406030204" pitchFamily="18" charset="0"/>
                  </a:rPr>
                  <a:t> +</a:t>
                </a:r>
                <a14:m>
                  <m:oMath xmlns:m="http://schemas.openxmlformats.org/officeDocument/2006/math">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 </m:t>
                        </m:r>
                        <m:r>
                          <a:rPr lang="en-US" altLang="pt-BR" sz="3200" i="1" dirty="0" smtClean="0">
                            <a:solidFill>
                              <a:schemeClr val="tx1"/>
                            </a:solidFill>
                            <a:latin typeface="Cambria Math" panose="02040503050406030204" pitchFamily="18" charset="0"/>
                            <a:cs typeface="Cambria Math" panose="02040503050406030204" pitchFamily="18" charset="0"/>
                          </a:rPr>
                          <m:t>𝜇</m:t>
                        </m:r>
                      </m:e>
                      <m:sub>
                        <m:r>
                          <a:rPr lang="en-US" altLang="pt-BR" sz="3200" i="1" dirty="0" smtClean="0">
                            <a:solidFill>
                              <a:schemeClr val="tx1"/>
                            </a:solidFill>
                            <a:latin typeface="Cambria Math" panose="02040503050406030204" pitchFamily="18" charset="0"/>
                            <a:cs typeface="Cambria Math" panose="02040503050406030204" pitchFamily="18" charset="0"/>
                          </a:rPr>
                          <m:t>𝑝</m:t>
                        </m:r>
                      </m:sub>
                    </m:sSub>
                    <m:r>
                      <a:rPr lang="en-US" altLang="pt-BR" sz="3200" i="1" dirty="0" smtClean="0">
                        <a:solidFill>
                          <a:schemeClr val="tx1"/>
                        </a:solidFill>
                        <a:latin typeface="Cambria Math" panose="02040503050406030204" pitchFamily="18" charset="0"/>
                        <a:cs typeface="Cambria Math" panose="02040503050406030204" pitchFamily="18" charset="0"/>
                      </a:rPr>
                      <m:t>𝑝</m:t>
                    </m:r>
                    <m:acc>
                      <m:accPr>
                        <m:chr m:val="⃗"/>
                        <m:ctrlPr>
                          <a:rPr lang="en-US" altLang="pt-BR" sz="3200" i="1" dirty="0" smtClean="0">
                            <a:solidFill>
                              <a:schemeClr val="tx1"/>
                            </a:solidFill>
                            <a:latin typeface="Cambria Math" panose="02040503050406030204" pitchFamily="18" charset="0"/>
                            <a:cs typeface="Cambria Math" panose="02040503050406030204" pitchFamily="18" charset="0"/>
                          </a:rPr>
                        </m:ctrlPr>
                      </m:accPr>
                      <m:e>
                        <m:r>
                          <a:rPr lang="en-US" altLang="pt-BR" sz="3200" i="1" dirty="0" smtClean="0">
                            <a:solidFill>
                              <a:schemeClr val="tx1"/>
                            </a:solidFill>
                            <a:latin typeface="Cambria Math" panose="02040503050406030204" pitchFamily="18" charset="0"/>
                            <a:cs typeface="Cambria Math" panose="02040503050406030204" pitchFamily="18" charset="0"/>
                          </a:rPr>
                          <m:t>𝐸</m:t>
                        </m:r>
                      </m:e>
                    </m:acc>
                    <m:r>
                      <a:rPr lang="en-US" altLang="pt-BR" sz="3200" i="1" dirty="0" smtClean="0">
                        <a:solidFill>
                          <a:schemeClr val="tx1"/>
                        </a:solidFill>
                        <a:latin typeface="Cambria Math" panose="02040503050406030204" pitchFamily="18" charset="0"/>
                        <a:cs typeface="Cambria Math" panose="02040503050406030204" pitchFamily="18" charset="0"/>
                      </a:rPr>
                      <m:t>−</m:t>
                    </m:r>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𝐷</m:t>
                        </m:r>
                      </m:e>
                      <m:sub>
                        <m:r>
                          <a:rPr lang="en-US" altLang="pt-BR" sz="3200" i="1" dirty="0" smtClean="0">
                            <a:solidFill>
                              <a:schemeClr val="tx1"/>
                            </a:solidFill>
                            <a:latin typeface="Cambria Math" panose="02040503050406030204" pitchFamily="18" charset="0"/>
                            <a:cs typeface="Cambria Math" panose="02040503050406030204" pitchFamily="18" charset="0"/>
                          </a:rPr>
                          <m:t>𝑝</m:t>
                        </m:r>
                      </m:sub>
                    </m:sSub>
                    <m:acc>
                      <m:accPr>
                        <m:chr m:val="⃗"/>
                        <m:ctrlPr>
                          <a:rPr lang="en-US" altLang="pt-BR" sz="3200" i="1" dirty="0" smtClean="0">
                            <a:solidFill>
                              <a:schemeClr val="tx1"/>
                            </a:solidFill>
                            <a:latin typeface="Cambria Math" panose="02040503050406030204" pitchFamily="18" charset="0"/>
                            <a:cs typeface="Cambria Math" panose="02040503050406030204" pitchFamily="18" charset="0"/>
                          </a:rPr>
                        </m:ctrlPr>
                      </m:accPr>
                      <m:e>
                        <m:r>
                          <a:rPr lang="en-US" altLang="pt-BR" sz="3200" i="1" dirty="0" smtClean="0">
                            <a:solidFill>
                              <a:schemeClr val="tx1"/>
                            </a:solidFill>
                            <a:latin typeface="Cambria Math" panose="02040503050406030204" pitchFamily="18" charset="0"/>
                            <a:cs typeface="Cambria Math" panose="02040503050406030204" pitchFamily="18" charset="0"/>
                          </a:rPr>
                          <m:t>𝛻</m:t>
                        </m:r>
                      </m:e>
                    </m:acc>
                    <m:r>
                      <a:rPr lang="en-US" altLang="pt-BR" sz="3200" i="1" dirty="0" smtClean="0">
                        <a:solidFill>
                          <a:schemeClr val="tx1"/>
                        </a:solidFill>
                        <a:latin typeface="Cambria Math" panose="02040503050406030204" pitchFamily="18" charset="0"/>
                        <a:cs typeface="Cambria Math" panose="02040503050406030204" pitchFamily="18" charset="0"/>
                      </a:rPr>
                      <m:t>𝑝</m:t>
                    </m:r>
                  </m:oMath>
                </a14:m>
                <a:endParaRPr lang="en-US" altLang="pt-BR" sz="3200" i="1" dirty="0" smtClean="0">
                  <a:solidFill>
                    <a:schemeClr val="tx1"/>
                  </a:solidFill>
                  <a:latin typeface="Cambria Math" panose="02040503050406030204" pitchFamily="18" charset="0"/>
                  <a:cs typeface="Cambria Math" panose="02040503050406030204" pitchFamily="18" charset="0"/>
                </a:endParaRPr>
              </a:p>
              <a:p>
                <a:pPr indent="0" algn="l" fontAlgn="auto">
                  <a:lnSpc>
                    <a:spcPct val="100000"/>
                  </a:lnSpc>
                  <a:spcBef>
                    <a:spcPts val="600"/>
                  </a:spcBef>
                  <a:spcAft>
                    <a:spcPts val="900"/>
                  </a:spcAft>
                  <a:buFont typeface="Arial" panose="020B0604020202020204" pitchFamily="34" charset="0"/>
                  <a:buNone/>
                </a:pPr>
                <a:r>
                  <a:rPr lang="pt-BR" sz="2800" b="1" dirty="0" smtClean="0">
                    <a:solidFill>
                      <a:srgbClr val="C00000"/>
                    </a:solidFill>
                    <a:latin typeface="Comic Sans MS" panose="030F0702030302020204" pitchFamily="66" charset="0"/>
                  </a:rPr>
                  <a:t>Para a região P, pela hipótese, teremos </a:t>
                </a:r>
                <a:endParaRPr lang="pt-BR" sz="2800" b="1" dirty="0" smtClean="0">
                  <a:solidFill>
                    <a:srgbClr val="C00000"/>
                  </a:solidFill>
                  <a:latin typeface="Comic Sans MS" panose="030F0702030302020204" pitchFamily="66" charset="0"/>
                </a:endParaRPr>
              </a:p>
              <a:p>
                <a:pPr indent="0" algn="ctr" fontAlgn="auto">
                  <a:spcAft>
                    <a:spcPts val="600"/>
                  </a:spcAft>
                  <a:buFont typeface="Arial" panose="020B0604020202020204" pitchFamily="34" charset="0"/>
                  <a:buNone/>
                </a:pPr>
                <a14:m>
                  <m:oMath xmlns:m="http://schemas.openxmlformats.org/officeDocument/2006/math">
                    <m:r>
                      <a:rPr lang="en-US" altLang="pt-BR" sz="2800" i="1" dirty="0" smtClean="0">
                        <a:solidFill>
                          <a:schemeClr val="tx1"/>
                        </a:solidFill>
                        <a:latin typeface="Cambria Math" panose="02040503050406030204" pitchFamily="18" charset="0"/>
                        <a:cs typeface="Cambria Math" panose="02040503050406030204" pitchFamily="18" charset="0"/>
                      </a:rPr>
                      <m:t>𝑝</m:t>
                    </m:r>
                    <m:r>
                      <a:rPr lang="en-US" altLang="pt-BR" sz="2800" i="1" dirty="0" smtClean="0">
                        <a:solidFill>
                          <a:schemeClr val="tx1"/>
                        </a:solidFill>
                        <a:latin typeface="Cambria Math" panose="02040503050406030204" pitchFamily="18" charset="0"/>
                        <a:cs typeface="Cambria Math" panose="02040503050406030204" pitchFamily="18" charset="0"/>
                      </a:rPr>
                      <m:t>&gt;&gt;</m:t>
                    </m:r>
                    <m:r>
                      <a:rPr lang="en-US" altLang="pt-BR" sz="2800" i="1" dirty="0" smtClean="0">
                        <a:solidFill>
                          <a:schemeClr val="tx1"/>
                        </a:solidFill>
                        <a:latin typeface="Cambria Math" panose="02040503050406030204" pitchFamily="18" charset="0"/>
                        <a:cs typeface="Cambria Math" panose="02040503050406030204" pitchFamily="18" charset="0"/>
                      </a:rPr>
                      <m:t>𝑛</m:t>
                    </m:r>
                    <m:r>
                      <a:rPr lang="en-US" altLang="pt-BR" sz="2800" i="1" dirty="0" smtClean="0">
                        <a:solidFill>
                          <a:schemeClr val="tx1"/>
                        </a:solidFill>
                        <a:latin typeface="Cambria Math" panose="02040503050406030204" pitchFamily="18" charset="0"/>
                        <a:cs typeface="Cambria Math" panose="02040503050406030204" pitchFamily="18" charset="0"/>
                      </a:rPr>
                      <m:t> </m:t>
                    </m:r>
                    <m:box>
                      <m:boxPr>
                        <m:noBreak m:val="on"/>
                        <m:ctrlPr>
                          <a:rPr lang="en-US" altLang="pt-BR" sz="2800" i="1" dirty="0" smtClean="0">
                            <a:solidFill>
                              <a:schemeClr val="tx1"/>
                            </a:solidFill>
                            <a:latin typeface="Cambria Math" panose="02040503050406030204" pitchFamily="18" charset="0"/>
                            <a:cs typeface="Cambria Math" panose="02040503050406030204" pitchFamily="18" charset="0"/>
                          </a:rPr>
                        </m:ctrlPr>
                      </m:boxPr>
                      <m:e>
                        <m:r>
                          <a:rPr lang="en-US" altLang="pt-BR" sz="2800" i="1" dirty="0" smtClean="0">
                            <a:solidFill>
                              <a:schemeClr val="tx1"/>
                            </a:solidFill>
                            <a:latin typeface="Cambria Math" panose="02040503050406030204" pitchFamily="18" charset="0"/>
                            <a:cs typeface="Cambria Math" panose="02040503050406030204" pitchFamily="18" charset="0"/>
                          </a:rPr>
                          <m:t>     ⟹ </m:t>
                        </m:r>
                      </m:e>
                    </m:box>
                    <m:sSub>
                      <m:sSubPr>
                        <m:ctrlPr>
                          <a:rPr lang="en-US" alt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 </m:t>
                        </m:r>
                        <m:sSub>
                          <m:sSubPr>
                            <m:ctrlPr>
                              <a:rPr lang="en-US" alt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       </m:t>
                            </m:r>
                            <m:r>
                              <a:rPr lang="en-US" altLang="pt-BR" sz="2800" i="1" dirty="0" smtClean="0">
                                <a:solidFill>
                                  <a:schemeClr val="tx1"/>
                                </a:solidFill>
                                <a:latin typeface="Cambria Math" panose="02040503050406030204" pitchFamily="18" charset="0"/>
                                <a:cs typeface="Cambria Math" panose="02040503050406030204" pitchFamily="18" charset="0"/>
                              </a:rPr>
                              <m:t>𝜇</m:t>
                            </m:r>
                          </m:e>
                          <m:sub>
                            <m:r>
                              <a:rPr lang="en-US" altLang="pt-BR" sz="2800" i="1" dirty="0" smtClean="0">
                                <a:solidFill>
                                  <a:schemeClr val="tx1"/>
                                </a:solidFill>
                                <a:latin typeface="Cambria Math" panose="02040503050406030204" pitchFamily="18" charset="0"/>
                                <a:cs typeface="Cambria Math" panose="02040503050406030204" pitchFamily="18" charset="0"/>
                              </a:rPr>
                              <m:t>𝑝</m:t>
                            </m:r>
                          </m:sub>
                        </m:sSub>
                        <m:r>
                          <a:rPr lang="en-US" altLang="pt-BR" sz="2800" i="1" dirty="0" smtClean="0">
                            <a:solidFill>
                              <a:schemeClr val="tx1"/>
                            </a:solidFill>
                            <a:latin typeface="Cambria Math" panose="02040503050406030204" pitchFamily="18" charset="0"/>
                            <a:cs typeface="Cambria Math" panose="02040503050406030204" pitchFamily="18" charset="0"/>
                          </a:rPr>
                          <m:t>𝑝</m:t>
                        </m:r>
                        <m:r>
                          <a:rPr lang="en-US" altLang="pt-BR" sz="2800" i="1" dirty="0" smtClean="0">
                            <a:solidFill>
                              <a:schemeClr val="tx1"/>
                            </a:solidFill>
                            <a:latin typeface="Cambria Math" panose="02040503050406030204" pitchFamily="18" charset="0"/>
                            <a:cs typeface="Cambria Math" panose="02040503050406030204" pitchFamily="18" charset="0"/>
                          </a:rPr>
                          <m:t>&gt;&gt;</m:t>
                        </m:r>
                        <m:r>
                          <a:rPr lang="en-US" altLang="pt-BR" sz="2800" i="1" dirty="0" smtClean="0">
                            <a:solidFill>
                              <a:schemeClr val="tx1"/>
                            </a:solidFill>
                            <a:latin typeface="Cambria Math" panose="02040503050406030204" pitchFamily="18" charset="0"/>
                            <a:cs typeface="Cambria Math" panose="02040503050406030204" pitchFamily="18" charset="0"/>
                          </a:rPr>
                          <m:t>𝜇</m:t>
                        </m:r>
                      </m:e>
                      <m:sub>
                        <m:r>
                          <a:rPr lang="en-US" altLang="pt-BR" sz="2800" i="1" dirty="0" smtClean="0">
                            <a:solidFill>
                              <a:schemeClr val="tx1"/>
                            </a:solidFill>
                            <a:latin typeface="Cambria Math" panose="02040503050406030204" pitchFamily="18" charset="0"/>
                            <a:cs typeface="Cambria Math" panose="02040503050406030204" pitchFamily="18" charset="0"/>
                          </a:rPr>
                          <m:t>𝑛</m:t>
                        </m:r>
                      </m:sub>
                    </m:sSub>
                    <m:r>
                      <a:rPr lang="en-US" altLang="pt-BR" sz="2800" i="1" dirty="0" smtClean="0">
                        <a:solidFill>
                          <a:schemeClr val="tx1"/>
                        </a:solidFill>
                        <a:latin typeface="Cambria Math" panose="02040503050406030204" pitchFamily="18" charset="0"/>
                        <a:cs typeface="Cambria Math" panose="02040503050406030204" pitchFamily="18" charset="0"/>
                      </a:rPr>
                      <m:t>𝑛</m:t>
                    </m:r>
                    <m:r>
                      <a:rPr lang="en-US" altLang="pt-BR" sz="2800" i="1" dirty="0" smtClean="0">
                        <a:solidFill>
                          <a:schemeClr val="tx1"/>
                        </a:solidFill>
                        <a:latin typeface="Cambria Math" panose="02040503050406030204" pitchFamily="18" charset="0"/>
                        <a:cs typeface="Cambria Math" panose="02040503050406030204" pitchFamily="18" charset="0"/>
                      </a:rPr>
                      <m:t>        ⟹</m:t>
                    </m:r>
                    <m:sSub>
                      <m:sSubPr>
                        <m:ctrlPr>
                          <a:rPr lang="en-US" alt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         </m:t>
                        </m:r>
                        <m:r>
                          <a:rPr lang="en-US" altLang="pt-BR" sz="2800" i="1" dirty="0" smtClean="0">
                            <a:solidFill>
                              <a:schemeClr val="tx1"/>
                            </a:solidFill>
                            <a:latin typeface="Cambria Math" panose="02040503050406030204" pitchFamily="18" charset="0"/>
                            <a:cs typeface="Cambria Math" panose="02040503050406030204" pitchFamily="18" charset="0"/>
                          </a:rPr>
                          <m:t>𝜇</m:t>
                        </m:r>
                      </m:e>
                      <m:sub>
                        <m:r>
                          <a:rPr lang="en-US" altLang="pt-BR" sz="2800" i="1" dirty="0" smtClean="0">
                            <a:solidFill>
                              <a:schemeClr val="tx1"/>
                            </a:solidFill>
                            <a:latin typeface="Cambria Math" panose="02040503050406030204" pitchFamily="18" charset="0"/>
                            <a:cs typeface="Cambria Math" panose="02040503050406030204" pitchFamily="18" charset="0"/>
                          </a:rPr>
                          <m:t>𝑝</m:t>
                        </m:r>
                      </m:sub>
                    </m:sSub>
                    <m:r>
                      <a:rPr lang="en-US" altLang="pt-BR" sz="2800" i="1" dirty="0" smtClean="0">
                        <a:solidFill>
                          <a:schemeClr val="tx1"/>
                        </a:solidFill>
                        <a:latin typeface="Cambria Math" panose="02040503050406030204" pitchFamily="18" charset="0"/>
                        <a:cs typeface="Cambria Math" panose="02040503050406030204" pitchFamily="18" charset="0"/>
                      </a:rPr>
                      <m:t>𝑝</m:t>
                    </m:r>
                    <m:acc>
                      <m:accPr>
                        <m:chr m:val="⃗"/>
                        <m:ctrlPr>
                          <a:rPr lang="en-US" altLang="pt-BR" sz="2800" i="1" dirty="0" smtClean="0">
                            <a:solidFill>
                              <a:schemeClr val="tx1"/>
                            </a:solidFill>
                            <a:latin typeface="Cambria Math" panose="02040503050406030204" pitchFamily="18" charset="0"/>
                            <a:cs typeface="Cambria Math" panose="02040503050406030204" pitchFamily="18" charset="0"/>
                          </a:rPr>
                        </m:ctrlPr>
                      </m:accPr>
                      <m:e>
                        <m:r>
                          <a:rPr lang="en-US" altLang="pt-BR" sz="2800" i="1" dirty="0" smtClean="0">
                            <a:solidFill>
                              <a:schemeClr val="tx1"/>
                            </a:solidFill>
                            <a:latin typeface="Cambria Math" panose="02040503050406030204" pitchFamily="18" charset="0"/>
                            <a:cs typeface="Cambria Math" panose="02040503050406030204" pitchFamily="18" charset="0"/>
                          </a:rPr>
                          <m:t>𝐸</m:t>
                        </m:r>
                      </m:e>
                    </m:acc>
                    <m:r>
                      <a:rPr lang="en-US" altLang="pt-BR" sz="2800" i="1" dirty="0" smtClean="0">
                        <a:solidFill>
                          <a:schemeClr val="tx1"/>
                        </a:solidFill>
                        <a:latin typeface="Cambria Math" panose="02040503050406030204" pitchFamily="18" charset="0"/>
                        <a:cs typeface="Cambria Math" panose="02040503050406030204" pitchFamily="18" charset="0"/>
                      </a:rPr>
                      <m:t>&gt;&gt;</m:t>
                    </m:r>
                    <m:sSub>
                      <m:sSubPr>
                        <m:ctrlPr>
                          <a:rPr lang="en-US" alt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𝜇</m:t>
                        </m:r>
                      </m:e>
                      <m:sub>
                        <m:r>
                          <a:rPr lang="en-US" altLang="pt-BR" sz="2800" i="1" dirty="0" smtClean="0">
                            <a:solidFill>
                              <a:schemeClr val="tx1"/>
                            </a:solidFill>
                            <a:latin typeface="Cambria Math" panose="02040503050406030204" pitchFamily="18" charset="0"/>
                            <a:cs typeface="Cambria Math" panose="02040503050406030204" pitchFamily="18" charset="0"/>
                          </a:rPr>
                          <m:t>𝑛</m:t>
                        </m:r>
                      </m:sub>
                    </m:sSub>
                    <m:r>
                      <a:rPr lang="en-US" altLang="pt-BR" sz="2800" i="1" dirty="0" smtClean="0">
                        <a:solidFill>
                          <a:schemeClr val="tx1"/>
                        </a:solidFill>
                        <a:latin typeface="Cambria Math" panose="02040503050406030204" pitchFamily="18" charset="0"/>
                        <a:cs typeface="Cambria Math" panose="02040503050406030204" pitchFamily="18" charset="0"/>
                      </a:rPr>
                      <m:t>𝑛</m:t>
                    </m:r>
                    <m:acc>
                      <m:accPr>
                        <m:chr m:val="⃗"/>
                        <m:ctrlPr>
                          <a:rPr lang="en-US" altLang="pt-BR" sz="2800" i="1" dirty="0" smtClean="0">
                            <a:solidFill>
                              <a:schemeClr val="tx1"/>
                            </a:solidFill>
                            <a:latin typeface="Cambria Math" panose="02040503050406030204" pitchFamily="18" charset="0"/>
                            <a:cs typeface="Cambria Math" panose="02040503050406030204" pitchFamily="18" charset="0"/>
                          </a:rPr>
                        </m:ctrlPr>
                      </m:accPr>
                      <m:e>
                        <m:r>
                          <a:rPr lang="en-US" altLang="pt-BR" sz="2800" i="1" dirty="0" smtClean="0">
                            <a:solidFill>
                              <a:schemeClr val="tx1"/>
                            </a:solidFill>
                            <a:latin typeface="Cambria Math" panose="02040503050406030204" pitchFamily="18" charset="0"/>
                            <a:cs typeface="Cambria Math" panose="02040503050406030204" pitchFamily="18" charset="0"/>
                          </a:rPr>
                          <m:t>𝐸</m:t>
                        </m:r>
                      </m:e>
                    </m:acc>
                  </m:oMath>
                </a14:m>
                <a:r>
                  <a:rPr lang="pt-BR" altLang="en-US" sz="2800" i="1" dirty="0" smtClean="0">
                    <a:solidFill>
                      <a:schemeClr val="tx1"/>
                    </a:solidFill>
                    <a:latin typeface="Cambria Math" panose="02040503050406030204" pitchFamily="18" charset="0"/>
                    <a:cs typeface="Cambria Math" panose="02040503050406030204" pitchFamily="18" charset="0"/>
                  </a:rPr>
                  <a:t>   </a:t>
                </a:r>
                <a:endParaRPr lang="pt-BR" altLang="en-US" sz="2800" i="1" dirty="0" smtClean="0">
                  <a:solidFill>
                    <a:schemeClr val="tx1"/>
                  </a:solidFill>
                  <a:latin typeface="Cambria Math" panose="02040503050406030204" pitchFamily="18" charset="0"/>
                  <a:cs typeface="Cambria Math" panose="02040503050406030204" pitchFamily="18" charset="0"/>
                </a:endParaRPr>
              </a:p>
              <a:p>
                <a:pPr indent="0" algn="l" fontAlgn="auto">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cs typeface="Comic Sans MS" panose="030F0702030302020204" pitchFamily="66" charset="0"/>
                  </a:rPr>
                  <a:t>por fim podemos aproximar</a:t>
                </a:r>
                <a:endParaRPr lang="pt-BR" altLang="en-US" sz="2800" b="1" dirty="0" smtClean="0">
                  <a:solidFill>
                    <a:schemeClr val="tx1"/>
                  </a:solidFill>
                  <a:latin typeface="Comic Sans MS" panose="030F0702030302020204" pitchFamily="66" charset="0"/>
                  <a:cs typeface="Comic Sans MS" panose="030F0702030302020204" pitchFamily="66" charset="0"/>
                </a:endParaRPr>
              </a:p>
              <a:p>
                <a:pPr indent="0" algn="l" fontAlgn="auto">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cs typeface="Comic Sans MS" panose="030F0702030302020204" pitchFamily="66" charset="0"/>
                  </a:rPr>
                  <a:t>                 </a:t>
                </a:r>
                <a14:m>
                  <m:oMath xmlns:m="http://schemas.openxmlformats.org/officeDocument/2006/math">
                    <m:r>
                      <a:rPr lang="en-US" altLang="pt-BR" sz="3200" i="1" dirty="0" smtClean="0">
                        <a:solidFill>
                          <a:schemeClr val="tx1"/>
                        </a:solidFill>
                        <a:latin typeface="Cambria Math" panose="02040503050406030204" pitchFamily="18" charset="0"/>
                        <a:cs typeface="Cambria Math" panose="02040503050406030204" pitchFamily="18" charset="0"/>
                      </a:rPr>
                      <m:t>𝐽</m:t>
                    </m:r>
                    <m:r>
                      <a:rPr lang="en-US" altLang="pt-BR" sz="3200" i="1" dirty="0" smtClean="0">
                        <a:solidFill>
                          <a:schemeClr val="tx1"/>
                        </a:solidFill>
                        <a:latin typeface="Cambria Math" panose="02040503050406030204" pitchFamily="18" charset="0"/>
                        <a:cs typeface="Cambria Math" panose="02040503050406030204" pitchFamily="18" charset="0"/>
                      </a:rPr>
                      <m:t>≈                 </m:t>
                    </m:r>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𝐷</m:t>
                        </m:r>
                      </m:e>
                      <m:sub>
                        <m:r>
                          <a:rPr lang="en-US" altLang="pt-BR" sz="3200" i="1" dirty="0" smtClean="0">
                            <a:solidFill>
                              <a:schemeClr val="tx1"/>
                            </a:solidFill>
                            <a:latin typeface="Cambria Math" panose="02040503050406030204" pitchFamily="18" charset="0"/>
                            <a:cs typeface="Cambria Math" panose="02040503050406030204" pitchFamily="18" charset="0"/>
                          </a:rPr>
                          <m:t>𝑛</m:t>
                        </m:r>
                      </m:sub>
                    </m:sSub>
                    <m:acc>
                      <m:accPr>
                        <m:chr m:val="⃗"/>
                        <m:ctrlPr>
                          <a:rPr lang="en-US" altLang="pt-BR" sz="3200" i="1" dirty="0" smtClean="0">
                            <a:solidFill>
                              <a:schemeClr val="tx1"/>
                            </a:solidFill>
                            <a:latin typeface="Cambria Math" panose="02040503050406030204" pitchFamily="18" charset="0"/>
                            <a:cs typeface="Cambria Math" panose="02040503050406030204" pitchFamily="18" charset="0"/>
                          </a:rPr>
                        </m:ctrlPr>
                      </m:accPr>
                      <m:e>
                        <m:r>
                          <a:rPr lang="en-US" altLang="pt-BR" sz="3200" i="1" dirty="0" smtClean="0">
                            <a:solidFill>
                              <a:schemeClr val="tx1"/>
                            </a:solidFill>
                            <a:latin typeface="Cambria Math" panose="02040503050406030204" pitchFamily="18" charset="0"/>
                            <a:cs typeface="Cambria Math" panose="02040503050406030204" pitchFamily="18" charset="0"/>
                          </a:rPr>
                          <m:t>𝛻</m:t>
                        </m:r>
                      </m:e>
                    </m:acc>
                    <m:r>
                      <a:rPr lang="en-US" altLang="pt-BR" sz="3200" i="1" dirty="0" smtClean="0">
                        <a:solidFill>
                          <a:schemeClr val="tx1"/>
                        </a:solidFill>
                        <a:latin typeface="Cambria Math" panose="02040503050406030204" pitchFamily="18" charset="0"/>
                        <a:cs typeface="Cambria Math" panose="02040503050406030204" pitchFamily="18" charset="0"/>
                      </a:rPr>
                      <m:t>𝑛</m:t>
                    </m:r>
                  </m:oMath>
                </a14:m>
                <a:r>
                  <a:rPr lang="pt-BR" altLang="en-US" sz="3200" dirty="0" smtClean="0">
                    <a:latin typeface="Cambria Math" panose="02040503050406030204" pitchFamily="18" charset="0"/>
                    <a:cs typeface="Cambria Math" panose="02040503050406030204" pitchFamily="18" charset="0"/>
                    <a:sym typeface="+mn-ea"/>
                  </a:rPr>
                  <a:t>+ </a:t>
                </a:r>
                <a14:m>
                  <m:oMath xmlns:m="http://schemas.openxmlformats.org/officeDocument/2006/math">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𝜇</m:t>
                        </m:r>
                      </m:e>
                      <m:sub>
                        <m:r>
                          <a:rPr lang="en-US" altLang="pt-BR" sz="3200" i="1" dirty="0" smtClean="0">
                            <a:solidFill>
                              <a:schemeClr val="tx1"/>
                            </a:solidFill>
                            <a:latin typeface="Cambria Math" panose="02040503050406030204" pitchFamily="18" charset="0"/>
                            <a:cs typeface="Cambria Math" panose="02040503050406030204" pitchFamily="18" charset="0"/>
                          </a:rPr>
                          <m:t>𝑝</m:t>
                        </m:r>
                      </m:sub>
                    </m:sSub>
                    <m:r>
                      <a:rPr lang="en-US" altLang="pt-BR" sz="3200" i="1" dirty="0" smtClean="0">
                        <a:solidFill>
                          <a:schemeClr val="tx1"/>
                        </a:solidFill>
                        <a:latin typeface="Cambria Math" panose="02040503050406030204" pitchFamily="18" charset="0"/>
                        <a:cs typeface="Cambria Math" panose="02040503050406030204" pitchFamily="18" charset="0"/>
                      </a:rPr>
                      <m:t>𝑝</m:t>
                    </m:r>
                    <m:acc>
                      <m:accPr>
                        <m:chr m:val="⃗"/>
                        <m:ctrlPr>
                          <a:rPr lang="en-US" altLang="pt-BR" sz="3200" i="1" dirty="0" smtClean="0">
                            <a:solidFill>
                              <a:schemeClr val="tx1"/>
                            </a:solidFill>
                            <a:latin typeface="Cambria Math" panose="02040503050406030204" pitchFamily="18" charset="0"/>
                            <a:cs typeface="Cambria Math" panose="02040503050406030204" pitchFamily="18" charset="0"/>
                          </a:rPr>
                        </m:ctrlPr>
                      </m:accPr>
                      <m:e>
                        <m:r>
                          <a:rPr lang="en-US" altLang="pt-BR" sz="3200" i="1" dirty="0" smtClean="0">
                            <a:solidFill>
                              <a:schemeClr val="tx1"/>
                            </a:solidFill>
                            <a:latin typeface="Cambria Math" panose="02040503050406030204" pitchFamily="18" charset="0"/>
                            <a:cs typeface="Cambria Math" panose="02040503050406030204" pitchFamily="18" charset="0"/>
                          </a:rPr>
                          <m:t>𝐸</m:t>
                        </m:r>
                      </m:e>
                    </m:acc>
                    <m:r>
                      <a:rPr lang="en-US" altLang="pt-BR" sz="3200" i="1" dirty="0" smtClean="0">
                        <a:solidFill>
                          <a:schemeClr val="tx1"/>
                        </a:solidFill>
                        <a:latin typeface="Cambria Math" panose="02040503050406030204" pitchFamily="18" charset="0"/>
                        <a:cs typeface="Cambria Math" panose="02040503050406030204" pitchFamily="18" charset="0"/>
                      </a:rPr>
                      <m:t>−</m:t>
                    </m:r>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𝐷</m:t>
                        </m:r>
                      </m:e>
                      <m:sub>
                        <m:r>
                          <a:rPr lang="en-US" altLang="pt-BR" sz="3200" i="1" dirty="0" smtClean="0">
                            <a:solidFill>
                              <a:schemeClr val="tx1"/>
                            </a:solidFill>
                            <a:latin typeface="Cambria Math" panose="02040503050406030204" pitchFamily="18" charset="0"/>
                            <a:cs typeface="Cambria Math" panose="02040503050406030204" pitchFamily="18" charset="0"/>
                          </a:rPr>
                          <m:t>𝑝</m:t>
                        </m:r>
                      </m:sub>
                    </m:sSub>
                    <m:acc>
                      <m:accPr>
                        <m:chr m:val="⃗"/>
                        <m:ctrlPr>
                          <a:rPr lang="en-US" altLang="pt-BR" sz="3200" i="1" dirty="0" smtClean="0">
                            <a:solidFill>
                              <a:schemeClr val="tx1"/>
                            </a:solidFill>
                            <a:latin typeface="Cambria Math" panose="02040503050406030204" pitchFamily="18" charset="0"/>
                            <a:cs typeface="Cambria Math" panose="02040503050406030204" pitchFamily="18" charset="0"/>
                          </a:rPr>
                        </m:ctrlPr>
                      </m:accPr>
                      <m:e>
                        <m:r>
                          <a:rPr lang="en-US" altLang="pt-BR" sz="3200" i="1" dirty="0" smtClean="0">
                            <a:solidFill>
                              <a:schemeClr val="tx1"/>
                            </a:solidFill>
                            <a:latin typeface="Cambria Math" panose="02040503050406030204" pitchFamily="18" charset="0"/>
                            <a:cs typeface="Cambria Math" panose="02040503050406030204" pitchFamily="18" charset="0"/>
                          </a:rPr>
                          <m:t>𝛻</m:t>
                        </m:r>
                      </m:e>
                    </m:acc>
                    <m:r>
                      <a:rPr lang="en-US" altLang="pt-BR" sz="3200" i="1" dirty="0" smtClean="0">
                        <a:solidFill>
                          <a:schemeClr val="tx1"/>
                        </a:solidFill>
                        <a:latin typeface="Cambria Math" panose="02040503050406030204" pitchFamily="18" charset="0"/>
                        <a:cs typeface="Cambria Math" panose="02040503050406030204" pitchFamily="18" charset="0"/>
                      </a:rPr>
                      <m:t>𝑝</m:t>
                    </m:r>
                  </m:oMath>
                </a14:m>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5" name="CaixaDeTexto 2"/>
              <p:cNvSpPr txBox="1">
                <a:spLocks noRot="1" noChangeAspect="1" noMove="1" noResize="1" noEditPoints="1" noAdjustHandles="1" noChangeArrowheads="1" noChangeShapeType="1" noTextEdit="1"/>
              </p:cNvSpPr>
              <p:nvPr/>
            </p:nvSpPr>
            <p:spPr>
              <a:xfrm>
                <a:off x="321310" y="381000"/>
                <a:ext cx="11508740" cy="600392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563245" y="633730"/>
            <a:ext cx="11182350" cy="5815965"/>
          </a:xfrm>
          <a:prstGeom prst="rect">
            <a:avLst/>
          </a:prstGeom>
          <a:noFill/>
        </p:spPr>
        <p:txBody>
          <a:bodyPr wrap="square" rtlCol="0">
            <a:spAutoFit/>
          </a:bodyPr>
          <a:lstStyle/>
          <a:p>
            <a:pPr marL="457200" indent="-457200" algn="l" fontAlgn="auto">
              <a:spcAft>
                <a:spcPts val="600"/>
              </a:spcAft>
              <a:buFont typeface="Arial" panose="020B0604020202020204" pitchFamily="34" charset="0"/>
              <a:buChar char="•"/>
            </a:pP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rPr>
              <a:t>Hipótese 3</a:t>
            </a:r>
            <a:r>
              <a:rPr lang="pt-BR" sz="3200" b="1" dirty="0" smtClean="0">
                <a:solidFill>
                  <a:srgbClr val="C00000"/>
                </a:solidFill>
                <a:latin typeface="Comic Sans MS" panose="030F0702030302020204" pitchFamily="66" charset="0"/>
              </a:rPr>
              <a:t>:</a:t>
            </a:r>
            <a:r>
              <a:rPr lang="pt-BR" sz="3200" b="1" dirty="0" smtClean="0">
                <a:solidFill>
                  <a:schemeClr val="tx1"/>
                </a:solidFill>
                <a:latin typeface="Comic Sans MS" panose="030F0702030302020204" pitchFamily="66" charset="0"/>
              </a:rPr>
              <a:t> longe da junção ou nos contatos as correntes são apenas de majoritários: longe da junção, os valorres de n e p não são afetados pela junção e seus valores iguais a dos semicondutores originais (dopagens constantes). Dessa forma, não há corrente difusão, apenas de arrasto </a:t>
            </a:r>
            <a:endParaRPr lang="pt-BR" sz="3200" b="1" dirty="0" smtClean="0">
              <a:solidFill>
                <a:schemeClr val="tx1"/>
              </a:solidFill>
              <a:latin typeface="Comic Sans MS" panose="030F0702030302020204" pitchFamily="66" charset="0"/>
            </a:endParaRPr>
          </a:p>
          <a:p>
            <a:pPr marL="914400" lvl="1" indent="-457200" algn="l" fontAlgn="auto">
              <a:spcAft>
                <a:spcPts val="600"/>
              </a:spcAft>
              <a:buFont typeface="Arial" panose="020B0604020202020204" pitchFamily="34" charset="0"/>
              <a:buChar char="•"/>
            </a:pPr>
            <a:r>
              <a:rPr lang="pt-BR" sz="3200" b="1" dirty="0" smtClean="0">
                <a:solidFill>
                  <a:schemeClr val="tx1"/>
                </a:solidFill>
                <a:latin typeface="Comic Sans MS" panose="030F0702030302020204" pitchFamily="66" charset="0"/>
              </a:rPr>
              <a:t>região P: J</a:t>
            </a:r>
            <a:r>
              <a:rPr lang="pt-BR" sz="3200" b="1" baseline="-25000" dirty="0" smtClean="0">
                <a:solidFill>
                  <a:schemeClr val="tx1"/>
                </a:solidFill>
                <a:latin typeface="Comic Sans MS" panose="030F0702030302020204" pitchFamily="66" charset="0"/>
              </a:rPr>
              <a:t>PA</a:t>
            </a:r>
            <a:r>
              <a:rPr lang="pt-BR" sz="3200" b="1" dirty="0" smtClean="0">
                <a:solidFill>
                  <a:schemeClr val="tx1"/>
                </a:solidFill>
                <a:latin typeface="Comic Sans MS" panose="030F0702030302020204" pitchFamily="66" charset="0"/>
              </a:rPr>
              <a:t> domina</a:t>
            </a:r>
            <a:endParaRPr lang="pt-BR" sz="3200" b="1" dirty="0" smtClean="0">
              <a:solidFill>
                <a:schemeClr val="tx1"/>
              </a:solidFill>
              <a:latin typeface="Comic Sans MS" panose="030F0702030302020204" pitchFamily="66" charset="0"/>
            </a:endParaRPr>
          </a:p>
          <a:p>
            <a:pPr marL="914400" lvl="1" indent="-457200" algn="l" fontAlgn="auto">
              <a:spcAft>
                <a:spcPts val="600"/>
              </a:spcAft>
              <a:buFont typeface="Arial" panose="020B0604020202020204" pitchFamily="34" charset="0"/>
              <a:buChar char="•"/>
            </a:pPr>
            <a:r>
              <a:rPr lang="pt-BR" sz="3200" b="1" dirty="0" smtClean="0">
                <a:latin typeface="Comic Sans MS" panose="030F0702030302020204" pitchFamily="66" charset="0"/>
                <a:sym typeface="+mn-ea"/>
              </a:rPr>
              <a:t>região N: J</a:t>
            </a:r>
            <a:r>
              <a:rPr lang="pt-BR" sz="3200" b="1" baseline="-25000" dirty="0" smtClean="0">
                <a:latin typeface="Comic Sans MS" panose="030F0702030302020204" pitchFamily="66" charset="0"/>
                <a:sym typeface="+mn-ea"/>
              </a:rPr>
              <a:t>NA </a:t>
            </a:r>
            <a:r>
              <a:rPr lang="pt-BR" sz="3200" b="1" dirty="0" smtClean="0">
                <a:latin typeface="Comic Sans MS" panose="030F0702030302020204" pitchFamily="66" charset="0"/>
                <a:sym typeface="+mn-ea"/>
              </a:rPr>
              <a:t>domina</a:t>
            </a:r>
            <a:endParaRPr lang="pt-BR" sz="3200" b="1" dirty="0" smtClean="0">
              <a:latin typeface="Comic Sans MS" panose="030F0702030302020204" pitchFamily="66" charset="0"/>
              <a:sym typeface="+mn-ea"/>
            </a:endParaRPr>
          </a:p>
          <a:p>
            <a:pPr marL="914400" lvl="1" indent="-457200" algn="l" fontAlgn="auto">
              <a:spcAft>
                <a:spcPts val="600"/>
              </a:spcAft>
              <a:buFont typeface="Arial" panose="020B0604020202020204" pitchFamily="34" charset="0"/>
              <a:buChar char="•"/>
            </a:pPr>
            <a:endParaRPr lang="pt-BR" sz="3200" b="1" dirty="0" smtClean="0">
              <a:latin typeface="Comic Sans MS" panose="030F0702030302020204" pitchFamily="66" charset="0"/>
              <a:sym typeface="+mn-ea"/>
            </a:endParaRPr>
          </a:p>
          <a:p>
            <a:pPr marL="12065" lvl="1" indent="635" algn="l" fontAlgn="auto">
              <a:spcAft>
                <a:spcPts val="600"/>
              </a:spcAft>
              <a:buFont typeface="Arial" panose="020B0604020202020204" pitchFamily="34" charset="0"/>
              <a:buNone/>
            </a:pPr>
            <a:r>
              <a:rPr lang="pt-BR" altLang="en-US" sz="3200" dirty="0" smtClean="0">
                <a:solidFill>
                  <a:srgbClr val="9A0000"/>
                </a:solidFill>
                <a:latin typeface="Comic Sans MS" panose="030F0702030302020204" pitchFamily="66" charset="0"/>
                <a:ea typeface="Cambria Math" panose="02040503050406030204" pitchFamily="18" charset="0"/>
                <a:cs typeface="Comic Sans MS" panose="030F0702030302020204" pitchFamily="66" charset="0"/>
                <a:sym typeface="+mn-ea"/>
              </a:rPr>
              <a:t>obs.: está última hipótese não é tão necessária quanto as outras na determinação da expressão da corrente</a:t>
            </a:r>
            <a:endParaRPr lang="pt-BR" altLang="en-US" sz="3200" dirty="0" smtClean="0">
              <a:solidFill>
                <a:srgbClr val="9A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16" name="Conector Reto 15"/>
          <p:cNvCxnSpPr/>
          <p:nvPr/>
        </p:nvCxnSpPr>
        <p:spPr>
          <a:xfrm>
            <a:off x="6020435" y="1327150"/>
            <a:ext cx="10795" cy="4942840"/>
          </a:xfrm>
          <a:prstGeom prst="line">
            <a:avLst/>
          </a:prstGeom>
          <a:ln w="12700">
            <a:solidFill>
              <a:schemeClr val="tx1"/>
            </a:solidFill>
            <a:prstDash val="solid"/>
            <a:headEnd type="triangle"/>
            <a:tailEnd type="none"/>
          </a:ln>
        </p:spPr>
        <p:style>
          <a:lnRef idx="1">
            <a:schemeClr val="accent1"/>
          </a:lnRef>
          <a:fillRef idx="0">
            <a:schemeClr val="accent1"/>
          </a:fillRef>
          <a:effectRef idx="0">
            <a:schemeClr val="accent1"/>
          </a:effectRef>
          <a:fontRef idx="minor">
            <a:schemeClr val="tx1"/>
          </a:fontRef>
        </p:style>
      </p:cxnSp>
      <p:sp>
        <p:nvSpPr>
          <p:cNvPr id="17" name="Caixa de Texto 16"/>
          <p:cNvSpPr txBox="1"/>
          <p:nvPr/>
        </p:nvSpPr>
        <p:spPr>
          <a:xfrm>
            <a:off x="5869940" y="5864225"/>
            <a:ext cx="406400" cy="460375"/>
          </a:xfrm>
          <a:prstGeom prst="rect">
            <a:avLst/>
          </a:prstGeom>
          <a:solidFill>
            <a:schemeClr val="bg1"/>
          </a:solidFill>
        </p:spPr>
        <p:txBody>
          <a:bodyPr wrap="square" rtlCol="0">
            <a:spAutoFit/>
          </a:bodyPr>
          <a:lstStyle/>
          <a:p>
            <a:r>
              <a:rPr lang="pt-BR" altLang="en-US" sz="2400"/>
              <a:t>0</a:t>
            </a:r>
            <a:endParaRPr lang="pt-BR" altLang="en-US" sz="2400" baseline="-25000"/>
          </a:p>
        </p:txBody>
      </p:sp>
      <p:sp>
        <p:nvSpPr>
          <p:cNvPr id="4" name="CaixaDeTexto 2"/>
          <p:cNvSpPr txBox="1"/>
          <p:nvPr/>
        </p:nvSpPr>
        <p:spPr>
          <a:xfrm>
            <a:off x="1169670" y="351155"/>
            <a:ext cx="9777730" cy="583565"/>
          </a:xfrm>
          <a:prstGeom prst="rect">
            <a:avLst/>
          </a:prstGeom>
          <a:noFill/>
        </p:spPr>
        <p:txBody>
          <a:bodyPr wrap="square" rtlCol="0">
            <a:spAutoFit/>
          </a:bodyPr>
          <a:lstStyle/>
          <a:p>
            <a:pPr indent="0" algn="ctr" fontAlgn="auto">
              <a:spcAft>
                <a:spcPts val="600"/>
              </a:spcAft>
              <a:buFont typeface="Arial" panose="020B0604020202020204" pitchFamily="34" charset="0"/>
              <a:buNone/>
            </a:pP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rPr>
              <a:t>Correntes no diodo (regime permanente)</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mn-ea"/>
            </a:endParaRPr>
          </a:p>
        </p:txBody>
      </p:sp>
      <p:grpSp>
        <p:nvGrpSpPr>
          <p:cNvPr id="6" name="Grupo 5"/>
          <p:cNvGrpSpPr/>
          <p:nvPr/>
        </p:nvGrpSpPr>
        <p:grpSpPr>
          <a:xfrm>
            <a:off x="446405" y="1021080"/>
            <a:ext cx="11175365" cy="5219065"/>
            <a:chOff x="703" y="1591"/>
            <a:chExt cx="17599" cy="8219"/>
          </a:xfrm>
        </p:grpSpPr>
        <p:cxnSp>
          <p:nvCxnSpPr>
            <p:cNvPr id="74" name="Conector de Seta Reta 73"/>
            <p:cNvCxnSpPr/>
            <p:nvPr/>
          </p:nvCxnSpPr>
          <p:spPr>
            <a:xfrm>
              <a:off x="2724" y="9085"/>
              <a:ext cx="15430" cy="4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6" name="Conector de Seta Reta 85"/>
            <p:cNvCxnSpPr/>
            <p:nvPr/>
          </p:nvCxnSpPr>
          <p:spPr>
            <a:xfrm>
              <a:off x="6529" y="8127"/>
              <a:ext cx="2993"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7" name="Conector de Seta Reta 86"/>
            <p:cNvCxnSpPr/>
            <p:nvPr/>
          </p:nvCxnSpPr>
          <p:spPr>
            <a:xfrm flipV="1">
              <a:off x="9481" y="8127"/>
              <a:ext cx="301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8" name="CaixaDeTexto 6"/>
            <p:cNvSpPr txBox="1"/>
            <p:nvPr/>
          </p:nvSpPr>
          <p:spPr>
            <a:xfrm>
              <a:off x="10726" y="7542"/>
              <a:ext cx="843" cy="628"/>
            </a:xfrm>
            <a:prstGeom prst="rect">
              <a:avLst/>
            </a:prstGeom>
            <a:noFill/>
          </p:spPr>
          <p:txBody>
            <a:bodyPr wrap="square" rtlCol="0">
              <a:spAutoFit/>
            </a:bodyPr>
            <a:lstStyle/>
            <a:p>
              <a:r>
                <a:rPr lang="pt-BR" sz="2000" b="1" dirty="0"/>
                <a:t>xp</a:t>
              </a:r>
              <a:endParaRPr lang="pt-BR" sz="2000" b="1" dirty="0"/>
            </a:p>
          </p:txBody>
        </p:sp>
        <p:sp>
          <p:nvSpPr>
            <p:cNvPr id="89" name="CaixaDeTexto 6"/>
            <p:cNvSpPr txBox="1"/>
            <p:nvPr/>
          </p:nvSpPr>
          <p:spPr>
            <a:xfrm>
              <a:off x="7780" y="7526"/>
              <a:ext cx="858" cy="628"/>
            </a:xfrm>
            <a:prstGeom prst="rect">
              <a:avLst/>
            </a:prstGeom>
            <a:noFill/>
          </p:spPr>
          <p:txBody>
            <a:bodyPr wrap="square" rtlCol="0">
              <a:spAutoFit/>
            </a:bodyPr>
            <a:lstStyle/>
            <a:p>
              <a:r>
                <a:rPr lang="pt-BR" sz="2000" b="1" dirty="0"/>
                <a:t>xn</a:t>
              </a:r>
              <a:endParaRPr lang="pt-BR" sz="2000" b="1" dirty="0"/>
            </a:p>
          </p:txBody>
        </p:sp>
        <p:cxnSp>
          <p:nvCxnSpPr>
            <p:cNvPr id="90" name="Conector de Seta Reta 89"/>
            <p:cNvCxnSpPr/>
            <p:nvPr/>
          </p:nvCxnSpPr>
          <p:spPr>
            <a:xfrm>
              <a:off x="6578" y="8828"/>
              <a:ext cx="5871"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8226" y="8170"/>
              <a:ext cx="944" cy="628"/>
            </a:xfrm>
            <a:prstGeom prst="rect">
              <a:avLst/>
            </a:prstGeom>
            <a:noFill/>
          </p:spPr>
          <p:txBody>
            <a:bodyPr wrap="square" rtlCol="0">
              <a:spAutoFit/>
            </a:bodyPr>
            <a:lstStyle/>
            <a:p>
              <a:r>
                <a:rPr lang="pt-BR" sz="2000" b="1" dirty="0"/>
                <a:t>xd</a:t>
              </a:r>
              <a:endParaRPr lang="pt-BR" sz="2000" b="1" dirty="0"/>
            </a:p>
          </p:txBody>
        </p:sp>
        <p:cxnSp>
          <p:nvCxnSpPr>
            <p:cNvPr id="46" name="Conector Reto 45"/>
            <p:cNvCxnSpPr/>
            <p:nvPr/>
          </p:nvCxnSpPr>
          <p:spPr>
            <a:xfrm>
              <a:off x="6513" y="2494"/>
              <a:ext cx="35" cy="7146"/>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12434" y="2425"/>
              <a:ext cx="35" cy="7146"/>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4" name="CaixaDeTexto 6"/>
            <p:cNvSpPr txBox="1"/>
            <p:nvPr/>
          </p:nvSpPr>
          <p:spPr>
            <a:xfrm>
              <a:off x="2468" y="1591"/>
              <a:ext cx="1808" cy="822"/>
            </a:xfrm>
            <a:prstGeom prst="rect">
              <a:avLst/>
            </a:prstGeom>
            <a:noFill/>
          </p:spPr>
          <p:txBody>
            <a:bodyPr wrap="square" rtlCol="0">
              <a:spAutoFit/>
            </a:bodyPr>
            <a:lstStyle/>
            <a:p>
              <a:r>
                <a:rPr lang="pt-BR" sz="2800" b="1" dirty="0"/>
                <a:t>N (N</a:t>
              </a:r>
              <a:r>
                <a:rPr lang="pt-BR" sz="2800" b="1" baseline="-25000" dirty="0"/>
                <a:t>D</a:t>
              </a:r>
              <a:r>
                <a:rPr lang="pt-BR" sz="2800" b="1" dirty="0"/>
                <a:t>)</a:t>
              </a:r>
              <a:endParaRPr lang="pt-BR" sz="2800" b="1" dirty="0"/>
            </a:p>
          </p:txBody>
        </p:sp>
        <p:sp>
          <p:nvSpPr>
            <p:cNvPr id="25" name="CaixaDeTexto 6"/>
            <p:cNvSpPr txBox="1"/>
            <p:nvPr/>
          </p:nvSpPr>
          <p:spPr>
            <a:xfrm>
              <a:off x="14703" y="1778"/>
              <a:ext cx="1808" cy="822"/>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30" name="Forma livre 29"/>
            <p:cNvSpPr/>
            <p:nvPr/>
          </p:nvSpPr>
          <p:spPr>
            <a:xfrm>
              <a:off x="2188" y="3740"/>
              <a:ext cx="10260" cy="2245"/>
            </a:xfrm>
            <a:custGeom>
              <a:avLst/>
              <a:gdLst>
                <a:gd name="connisteX0" fmla="*/ 0 w 6305550"/>
                <a:gd name="connsiteY0" fmla="*/ 6455 h 1425680"/>
                <a:gd name="connisteX1" fmla="*/ 657225 w 6305550"/>
                <a:gd name="connsiteY1" fmla="*/ 6455 h 1425680"/>
                <a:gd name="connisteX2" fmla="*/ 1181100 w 6305550"/>
                <a:gd name="connsiteY2" fmla="*/ 25505 h 1425680"/>
                <a:gd name="connisteX3" fmla="*/ 1571625 w 6305550"/>
                <a:gd name="connsiteY3" fmla="*/ 235055 h 1425680"/>
                <a:gd name="connisteX4" fmla="*/ 2085975 w 6305550"/>
                <a:gd name="connsiteY4" fmla="*/ 825605 h 1425680"/>
                <a:gd name="connisteX5" fmla="*/ 2533650 w 6305550"/>
                <a:gd name="connsiteY5" fmla="*/ 1330430 h 1425680"/>
                <a:gd name="connisteX6" fmla="*/ 2657475 w 6305550"/>
                <a:gd name="connsiteY6" fmla="*/ 1416155 h 1425680"/>
                <a:gd name="connisteX7" fmla="*/ 2819400 w 6305550"/>
                <a:gd name="connsiteY7" fmla="*/ 1416155 h 1425680"/>
                <a:gd name="connisteX8" fmla="*/ 3810000 w 6305550"/>
                <a:gd name="connsiteY8" fmla="*/ 1406630 h 1425680"/>
                <a:gd name="connisteX9" fmla="*/ 6305550 w 6305550"/>
                <a:gd name="connsiteY9" fmla="*/ 1425680 h 1425680"/>
                <a:gd name="connisteX10" fmla="*/ 6696075 w 6305550"/>
                <a:gd name="connsiteY10" fmla="*/ 1416155 h 14256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6305550" h="1425681">
                  <a:moveTo>
                    <a:pt x="0" y="6456"/>
                  </a:moveTo>
                  <a:cubicBezTo>
                    <a:pt x="120650" y="5821"/>
                    <a:pt x="421005" y="2646"/>
                    <a:pt x="657225" y="6456"/>
                  </a:cubicBezTo>
                  <a:cubicBezTo>
                    <a:pt x="893445" y="10266"/>
                    <a:pt x="998220" y="-20214"/>
                    <a:pt x="1181100" y="25506"/>
                  </a:cubicBezTo>
                  <a:cubicBezTo>
                    <a:pt x="1363980" y="71226"/>
                    <a:pt x="1390650" y="75036"/>
                    <a:pt x="1571625" y="235056"/>
                  </a:cubicBezTo>
                  <a:cubicBezTo>
                    <a:pt x="1752600" y="395076"/>
                    <a:pt x="1893570" y="606531"/>
                    <a:pt x="2085975" y="825606"/>
                  </a:cubicBezTo>
                  <a:cubicBezTo>
                    <a:pt x="2278380" y="1044681"/>
                    <a:pt x="2419350" y="1212321"/>
                    <a:pt x="2533650" y="1330431"/>
                  </a:cubicBezTo>
                  <a:cubicBezTo>
                    <a:pt x="2647950" y="1448541"/>
                    <a:pt x="2600325" y="1399011"/>
                    <a:pt x="2657475" y="1416156"/>
                  </a:cubicBezTo>
                  <a:cubicBezTo>
                    <a:pt x="2714625" y="1433301"/>
                    <a:pt x="2588895" y="1418061"/>
                    <a:pt x="2819400" y="1416156"/>
                  </a:cubicBezTo>
                  <a:cubicBezTo>
                    <a:pt x="3049905" y="1414251"/>
                    <a:pt x="3112770" y="1404726"/>
                    <a:pt x="3810000" y="1406631"/>
                  </a:cubicBezTo>
                  <a:cubicBezTo>
                    <a:pt x="4507230" y="1408536"/>
                    <a:pt x="5728335" y="1423776"/>
                    <a:pt x="6305550" y="1425681"/>
                  </a:cubicBezTo>
                </a:path>
              </a:pathLst>
            </a:custGeom>
            <a:noFill/>
            <a:ln w="444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3" name="Forma livre 32"/>
            <p:cNvSpPr/>
            <p:nvPr/>
          </p:nvSpPr>
          <p:spPr>
            <a:xfrm>
              <a:off x="11977" y="5965"/>
              <a:ext cx="5319" cy="3120"/>
            </a:xfrm>
            <a:custGeom>
              <a:avLst/>
              <a:gdLst>
                <a:gd name="connisteX0" fmla="*/ 0 w 3486150"/>
                <a:gd name="connsiteY0" fmla="*/ 12700 h 1858653"/>
                <a:gd name="connisteX1" fmla="*/ 285750 w 3486150"/>
                <a:gd name="connsiteY1" fmla="*/ 12700 h 1858653"/>
                <a:gd name="connisteX2" fmla="*/ 295275 w 3486150"/>
                <a:gd name="connsiteY2" fmla="*/ 12700 h 1858653"/>
                <a:gd name="connisteX3" fmla="*/ 409575 w 3486150"/>
                <a:gd name="connsiteY3" fmla="*/ 155575 h 1858653"/>
                <a:gd name="connisteX4" fmla="*/ 904875 w 3486150"/>
                <a:gd name="connsiteY4" fmla="*/ 746125 h 1858653"/>
                <a:gd name="connisteX5" fmla="*/ 1819275 w 3486150"/>
                <a:gd name="connsiteY5" fmla="*/ 1489075 h 1858653"/>
                <a:gd name="connisteX6" fmla="*/ 2819400 w 3486150"/>
                <a:gd name="connsiteY6" fmla="*/ 1812925 h 1858653"/>
                <a:gd name="connisteX7" fmla="*/ 3486150 w 3486150"/>
                <a:gd name="connsiteY7" fmla="*/ 1851025 h 1858653"/>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486150" h="1858654">
                  <a:moveTo>
                    <a:pt x="0" y="12700"/>
                  </a:moveTo>
                  <a:cubicBezTo>
                    <a:pt x="57150" y="12700"/>
                    <a:pt x="226695" y="12700"/>
                    <a:pt x="285750" y="12700"/>
                  </a:cubicBezTo>
                  <a:cubicBezTo>
                    <a:pt x="344805" y="12700"/>
                    <a:pt x="270510" y="-15875"/>
                    <a:pt x="295275" y="12700"/>
                  </a:cubicBezTo>
                  <a:cubicBezTo>
                    <a:pt x="320040" y="41275"/>
                    <a:pt x="287655" y="8890"/>
                    <a:pt x="409575" y="155575"/>
                  </a:cubicBezTo>
                  <a:cubicBezTo>
                    <a:pt x="531495" y="302260"/>
                    <a:pt x="622935" y="479425"/>
                    <a:pt x="904875" y="746125"/>
                  </a:cubicBezTo>
                  <a:cubicBezTo>
                    <a:pt x="1186815" y="1012825"/>
                    <a:pt x="1436370" y="1275715"/>
                    <a:pt x="1819275" y="1489075"/>
                  </a:cubicBezTo>
                  <a:cubicBezTo>
                    <a:pt x="2202180" y="1702435"/>
                    <a:pt x="2486025" y="1740535"/>
                    <a:pt x="2819400" y="1812925"/>
                  </a:cubicBezTo>
                  <a:cubicBezTo>
                    <a:pt x="3152775" y="1885315"/>
                    <a:pt x="3372485" y="1849755"/>
                    <a:pt x="3486150" y="1851025"/>
                  </a:cubicBezTo>
                </a:path>
              </a:pathLst>
            </a:custGeom>
            <a:noFill/>
            <a:ln w="444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4" name="Forma livre 33"/>
            <p:cNvSpPr/>
            <p:nvPr/>
          </p:nvSpPr>
          <p:spPr>
            <a:xfrm flipH="1">
              <a:off x="6514" y="3740"/>
              <a:ext cx="10278" cy="3365"/>
            </a:xfrm>
            <a:custGeom>
              <a:avLst/>
              <a:gdLst>
                <a:gd name="connisteX0" fmla="*/ 0 w 6305550"/>
                <a:gd name="connsiteY0" fmla="*/ 6455 h 1425680"/>
                <a:gd name="connisteX1" fmla="*/ 657225 w 6305550"/>
                <a:gd name="connsiteY1" fmla="*/ 6455 h 1425680"/>
                <a:gd name="connisteX2" fmla="*/ 1181100 w 6305550"/>
                <a:gd name="connsiteY2" fmla="*/ 25505 h 1425680"/>
                <a:gd name="connisteX3" fmla="*/ 1571625 w 6305550"/>
                <a:gd name="connsiteY3" fmla="*/ 235055 h 1425680"/>
                <a:gd name="connisteX4" fmla="*/ 2085975 w 6305550"/>
                <a:gd name="connsiteY4" fmla="*/ 825605 h 1425680"/>
                <a:gd name="connisteX5" fmla="*/ 2533650 w 6305550"/>
                <a:gd name="connsiteY5" fmla="*/ 1330430 h 1425680"/>
                <a:gd name="connisteX6" fmla="*/ 2657475 w 6305550"/>
                <a:gd name="connsiteY6" fmla="*/ 1416155 h 1425680"/>
                <a:gd name="connisteX7" fmla="*/ 2819400 w 6305550"/>
                <a:gd name="connsiteY7" fmla="*/ 1416155 h 1425680"/>
                <a:gd name="connisteX8" fmla="*/ 3810000 w 6305550"/>
                <a:gd name="connsiteY8" fmla="*/ 1406630 h 1425680"/>
                <a:gd name="connisteX9" fmla="*/ 6305550 w 6305550"/>
                <a:gd name="connsiteY9" fmla="*/ 1425680 h 1425680"/>
                <a:gd name="connisteX10" fmla="*/ 6696075 w 6305550"/>
                <a:gd name="connsiteY10" fmla="*/ 1416155 h 14256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6305550" h="1425681">
                  <a:moveTo>
                    <a:pt x="0" y="6456"/>
                  </a:moveTo>
                  <a:cubicBezTo>
                    <a:pt x="120650" y="5821"/>
                    <a:pt x="421005" y="2646"/>
                    <a:pt x="657225" y="6456"/>
                  </a:cubicBezTo>
                  <a:cubicBezTo>
                    <a:pt x="893445" y="10266"/>
                    <a:pt x="998220" y="-20214"/>
                    <a:pt x="1181100" y="25506"/>
                  </a:cubicBezTo>
                  <a:cubicBezTo>
                    <a:pt x="1363980" y="71226"/>
                    <a:pt x="1390650" y="75036"/>
                    <a:pt x="1571625" y="235056"/>
                  </a:cubicBezTo>
                  <a:cubicBezTo>
                    <a:pt x="1752600" y="395076"/>
                    <a:pt x="1893570" y="606531"/>
                    <a:pt x="2085975" y="825606"/>
                  </a:cubicBezTo>
                  <a:cubicBezTo>
                    <a:pt x="2278380" y="1044681"/>
                    <a:pt x="2419350" y="1212321"/>
                    <a:pt x="2533650" y="1330431"/>
                  </a:cubicBezTo>
                  <a:cubicBezTo>
                    <a:pt x="2647950" y="1448541"/>
                    <a:pt x="2600325" y="1399011"/>
                    <a:pt x="2657475" y="1416156"/>
                  </a:cubicBezTo>
                  <a:cubicBezTo>
                    <a:pt x="2714625" y="1433301"/>
                    <a:pt x="2588895" y="1418061"/>
                    <a:pt x="2819400" y="1416156"/>
                  </a:cubicBezTo>
                  <a:cubicBezTo>
                    <a:pt x="3049905" y="1414251"/>
                    <a:pt x="3112770" y="1404726"/>
                    <a:pt x="3810000" y="1406631"/>
                  </a:cubicBezTo>
                  <a:cubicBezTo>
                    <a:pt x="4507230" y="1408536"/>
                    <a:pt x="5728335" y="1423776"/>
                    <a:pt x="6305550" y="1425681"/>
                  </a:cubicBezTo>
                </a:path>
              </a:pathLst>
            </a:custGeom>
            <a:noFill/>
            <a:ln w="444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5" name="Forma livre 44"/>
            <p:cNvSpPr/>
            <p:nvPr/>
          </p:nvSpPr>
          <p:spPr>
            <a:xfrm flipH="1">
              <a:off x="2127" y="7103"/>
              <a:ext cx="4891" cy="1982"/>
            </a:xfrm>
            <a:custGeom>
              <a:avLst/>
              <a:gdLst>
                <a:gd name="connisteX0" fmla="*/ 0 w 3486150"/>
                <a:gd name="connsiteY0" fmla="*/ 12700 h 1858653"/>
                <a:gd name="connisteX1" fmla="*/ 285750 w 3486150"/>
                <a:gd name="connsiteY1" fmla="*/ 12700 h 1858653"/>
                <a:gd name="connisteX2" fmla="*/ 295275 w 3486150"/>
                <a:gd name="connsiteY2" fmla="*/ 12700 h 1858653"/>
                <a:gd name="connisteX3" fmla="*/ 409575 w 3486150"/>
                <a:gd name="connsiteY3" fmla="*/ 155575 h 1858653"/>
                <a:gd name="connisteX4" fmla="*/ 904875 w 3486150"/>
                <a:gd name="connsiteY4" fmla="*/ 746125 h 1858653"/>
                <a:gd name="connisteX5" fmla="*/ 1819275 w 3486150"/>
                <a:gd name="connsiteY5" fmla="*/ 1489075 h 1858653"/>
                <a:gd name="connisteX6" fmla="*/ 2819400 w 3486150"/>
                <a:gd name="connsiteY6" fmla="*/ 1812925 h 1858653"/>
                <a:gd name="connisteX7" fmla="*/ 3486150 w 3486150"/>
                <a:gd name="connsiteY7" fmla="*/ 1851025 h 1858653"/>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486150" h="1858654">
                  <a:moveTo>
                    <a:pt x="0" y="12700"/>
                  </a:moveTo>
                  <a:cubicBezTo>
                    <a:pt x="57150" y="12700"/>
                    <a:pt x="226695" y="12700"/>
                    <a:pt x="285750" y="12700"/>
                  </a:cubicBezTo>
                  <a:cubicBezTo>
                    <a:pt x="344805" y="12700"/>
                    <a:pt x="270510" y="-15875"/>
                    <a:pt x="295275" y="12700"/>
                  </a:cubicBezTo>
                  <a:cubicBezTo>
                    <a:pt x="320040" y="41275"/>
                    <a:pt x="287655" y="8890"/>
                    <a:pt x="409575" y="155575"/>
                  </a:cubicBezTo>
                  <a:cubicBezTo>
                    <a:pt x="531495" y="302260"/>
                    <a:pt x="622935" y="479425"/>
                    <a:pt x="904875" y="746125"/>
                  </a:cubicBezTo>
                  <a:cubicBezTo>
                    <a:pt x="1186815" y="1012825"/>
                    <a:pt x="1436370" y="1275715"/>
                    <a:pt x="1819275" y="1489075"/>
                  </a:cubicBezTo>
                  <a:cubicBezTo>
                    <a:pt x="2202180" y="1702435"/>
                    <a:pt x="2486025" y="1740535"/>
                    <a:pt x="2819400" y="1812925"/>
                  </a:cubicBezTo>
                  <a:cubicBezTo>
                    <a:pt x="3152775" y="1885315"/>
                    <a:pt x="3372485" y="1849755"/>
                    <a:pt x="3486150" y="1851025"/>
                  </a:cubicBezTo>
                </a:path>
              </a:pathLst>
            </a:custGeom>
            <a:noFill/>
            <a:ln w="444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CaixaDeTexto 6"/>
            <p:cNvSpPr txBox="1"/>
            <p:nvPr/>
          </p:nvSpPr>
          <p:spPr>
            <a:xfrm>
              <a:off x="8301" y="6211"/>
              <a:ext cx="2526" cy="822"/>
            </a:xfrm>
            <a:prstGeom prst="rect">
              <a:avLst/>
            </a:prstGeom>
            <a:solidFill>
              <a:schemeClr val="bg1"/>
            </a:solidFill>
          </p:spPr>
          <p:txBody>
            <a:bodyPr wrap="square" rtlCol="0">
              <a:spAutoFit/>
            </a:bodyPr>
            <a:lstStyle/>
            <a:p>
              <a:r>
                <a:rPr lang="pt-BR" sz="2800" b="1" dirty="0"/>
                <a:t>J</a:t>
              </a:r>
              <a:r>
                <a:rPr lang="pt-BR" sz="2800" b="1" baseline="-25000" dirty="0"/>
                <a:t>P</a:t>
              </a:r>
              <a:r>
                <a:rPr lang="pt-BR" sz="2800" b="1" dirty="0"/>
                <a:t>=J</a:t>
              </a:r>
              <a:r>
                <a:rPr lang="pt-BR" sz="2800" b="1" baseline="-25000" dirty="0"/>
                <a:t>Dp</a:t>
              </a:r>
              <a:r>
                <a:rPr lang="pt-BR" sz="2800" b="1" dirty="0"/>
                <a:t>+J</a:t>
              </a:r>
              <a:r>
                <a:rPr lang="pt-BR" sz="2800" b="1" baseline="-25000" dirty="0"/>
                <a:t>Ap</a:t>
              </a:r>
              <a:endParaRPr lang="pt-BR" sz="2800" b="1" baseline="-25000" dirty="0"/>
            </a:p>
          </p:txBody>
        </p:sp>
        <p:sp>
          <p:nvSpPr>
            <p:cNvPr id="20" name="CaixaDeTexto 6"/>
            <p:cNvSpPr txBox="1"/>
            <p:nvPr/>
          </p:nvSpPr>
          <p:spPr>
            <a:xfrm>
              <a:off x="8258" y="5066"/>
              <a:ext cx="2936" cy="822"/>
            </a:xfrm>
            <a:prstGeom prst="rect">
              <a:avLst/>
            </a:prstGeom>
            <a:solidFill>
              <a:schemeClr val="bg1"/>
            </a:solidFill>
          </p:spPr>
          <p:txBody>
            <a:bodyPr wrap="square" rtlCol="0">
              <a:spAutoFit/>
            </a:bodyPr>
            <a:lstStyle/>
            <a:p>
              <a:r>
                <a:rPr lang="pt-BR" sz="2800" b="1" dirty="0"/>
                <a:t>J</a:t>
              </a:r>
              <a:r>
                <a:rPr lang="pt-BR" sz="2800" b="1" baseline="-25000" dirty="0"/>
                <a:t>N</a:t>
              </a:r>
              <a:r>
                <a:rPr lang="pt-BR" sz="2800" b="1" dirty="0"/>
                <a:t>=J</a:t>
              </a:r>
              <a:r>
                <a:rPr lang="pt-BR" sz="2800" b="1" baseline="-25000" dirty="0"/>
                <a:t>Dn</a:t>
              </a:r>
              <a:r>
                <a:rPr lang="pt-BR" sz="2800" b="1" dirty="0"/>
                <a:t>+J</a:t>
              </a:r>
              <a:r>
                <a:rPr lang="pt-BR" sz="2800" b="1" baseline="-25000" dirty="0"/>
                <a:t>An</a:t>
              </a:r>
              <a:endParaRPr lang="pt-BR" sz="2800" b="1" baseline="-25000" dirty="0"/>
            </a:p>
          </p:txBody>
        </p:sp>
        <p:sp>
          <p:nvSpPr>
            <p:cNvPr id="51" name="CaixaDeTexto 6"/>
            <p:cNvSpPr txBox="1"/>
            <p:nvPr/>
          </p:nvSpPr>
          <p:spPr>
            <a:xfrm>
              <a:off x="703" y="2870"/>
              <a:ext cx="1966" cy="822"/>
            </a:xfrm>
            <a:prstGeom prst="rect">
              <a:avLst/>
            </a:prstGeom>
            <a:solidFill>
              <a:schemeClr val="bg1"/>
            </a:solidFill>
          </p:spPr>
          <p:txBody>
            <a:bodyPr wrap="square" rtlCol="0">
              <a:spAutoFit/>
            </a:bodyPr>
            <a:lstStyle/>
            <a:p>
              <a:r>
                <a:rPr lang="pt-BR" sz="2800" b="1" dirty="0" smtClean="0"/>
                <a:t>J</a:t>
              </a:r>
              <a:r>
                <a:rPr lang="pt-BR" sz="2800" b="1" baseline="-25000" dirty="0" smtClean="0"/>
                <a:t>N</a:t>
              </a:r>
              <a:r>
                <a:rPr lang="pt-BR" sz="2800" b="1" dirty="0" smtClean="0"/>
                <a:t>=J</a:t>
              </a:r>
              <a:r>
                <a:rPr lang="pt-BR" sz="2800" b="1" baseline="-25000" dirty="0" smtClean="0"/>
                <a:t>An</a:t>
              </a:r>
              <a:endParaRPr lang="pt-BR" sz="2800" b="1" baseline="-25000" dirty="0"/>
            </a:p>
          </p:txBody>
        </p:sp>
        <p:sp>
          <p:nvSpPr>
            <p:cNvPr id="53" name="CaixaDeTexto 6"/>
            <p:cNvSpPr txBox="1"/>
            <p:nvPr/>
          </p:nvSpPr>
          <p:spPr>
            <a:xfrm>
              <a:off x="1441" y="8170"/>
              <a:ext cx="1283" cy="822"/>
            </a:xfrm>
            <a:prstGeom prst="rect">
              <a:avLst/>
            </a:prstGeom>
            <a:solidFill>
              <a:schemeClr val="bg1"/>
            </a:solidFill>
          </p:spPr>
          <p:txBody>
            <a:bodyPr wrap="square" rtlCol="0">
              <a:spAutoFit/>
            </a:bodyPr>
            <a:lstStyle/>
            <a:p>
              <a:r>
                <a:rPr lang="pt-BR" sz="2800" b="1" dirty="0"/>
                <a:t>J</a:t>
              </a:r>
              <a:r>
                <a:rPr lang="pt-BR" sz="2800" b="1" baseline="-25000" dirty="0"/>
                <a:t>P</a:t>
              </a:r>
              <a:r>
                <a:rPr lang="pt-BR" sz="2800" b="1" dirty="0"/>
                <a:t>=0</a:t>
              </a:r>
              <a:endParaRPr lang="pt-BR" sz="2800" b="1" baseline="-25000" dirty="0"/>
            </a:p>
          </p:txBody>
        </p:sp>
        <p:cxnSp>
          <p:nvCxnSpPr>
            <p:cNvPr id="55" name="Conector de Seta Reta 54"/>
            <p:cNvCxnSpPr/>
            <p:nvPr/>
          </p:nvCxnSpPr>
          <p:spPr>
            <a:xfrm>
              <a:off x="1864" y="3697"/>
              <a:ext cx="15430" cy="43"/>
            </a:xfrm>
            <a:prstGeom prst="straightConnector1">
              <a:avLst/>
            </a:prstGeom>
            <a:ln>
              <a:solidFill>
                <a:schemeClr val="tx1"/>
              </a:solidFill>
              <a:prstDash val="dashDot"/>
              <a:tailEnd type="none"/>
            </a:ln>
          </p:spPr>
          <p:style>
            <a:lnRef idx="1">
              <a:schemeClr val="accent1"/>
            </a:lnRef>
            <a:fillRef idx="0">
              <a:schemeClr val="accent1"/>
            </a:fillRef>
            <a:effectRef idx="0">
              <a:schemeClr val="accent1"/>
            </a:effectRef>
            <a:fontRef idx="minor">
              <a:schemeClr val="tx1"/>
            </a:fontRef>
          </p:style>
        </p:cxnSp>
        <p:sp>
          <p:nvSpPr>
            <p:cNvPr id="56" name="CaixaDeTexto 6"/>
            <p:cNvSpPr txBox="1"/>
            <p:nvPr/>
          </p:nvSpPr>
          <p:spPr>
            <a:xfrm>
              <a:off x="16511" y="2907"/>
              <a:ext cx="1791" cy="822"/>
            </a:xfrm>
            <a:prstGeom prst="rect">
              <a:avLst/>
            </a:prstGeom>
            <a:solidFill>
              <a:schemeClr val="bg1"/>
            </a:solidFill>
          </p:spPr>
          <p:txBody>
            <a:bodyPr wrap="square" rtlCol="0">
              <a:spAutoFit/>
            </a:bodyPr>
            <a:lstStyle/>
            <a:p>
              <a:r>
                <a:rPr lang="pt-BR" sz="2800" b="1" dirty="0" smtClean="0"/>
                <a:t>J</a:t>
              </a:r>
              <a:r>
                <a:rPr lang="pt-BR" sz="2800" b="1" baseline="-25000" dirty="0"/>
                <a:t>P</a:t>
              </a:r>
              <a:r>
                <a:rPr lang="pt-BR" sz="2800" b="1" dirty="0" smtClean="0"/>
                <a:t>= J</a:t>
              </a:r>
              <a:r>
                <a:rPr lang="pt-BR" sz="2800" b="1" baseline="-25000" dirty="0" smtClean="0"/>
                <a:t>Ap</a:t>
              </a:r>
              <a:endParaRPr lang="pt-BR" sz="2800" b="1" baseline="-25000" dirty="0"/>
            </a:p>
          </p:txBody>
        </p:sp>
        <p:sp>
          <p:nvSpPr>
            <p:cNvPr id="57" name="CaixaDeTexto 6"/>
            <p:cNvSpPr txBox="1"/>
            <p:nvPr/>
          </p:nvSpPr>
          <p:spPr>
            <a:xfrm>
              <a:off x="16792" y="8154"/>
              <a:ext cx="1283" cy="822"/>
            </a:xfrm>
            <a:prstGeom prst="rect">
              <a:avLst/>
            </a:prstGeom>
            <a:solidFill>
              <a:schemeClr val="bg1"/>
            </a:solidFill>
          </p:spPr>
          <p:txBody>
            <a:bodyPr wrap="square" rtlCol="0">
              <a:spAutoFit/>
            </a:bodyPr>
            <a:lstStyle/>
            <a:p>
              <a:r>
                <a:rPr lang="pt-BR" sz="2800" b="1" dirty="0"/>
                <a:t>J</a:t>
              </a:r>
              <a:r>
                <a:rPr lang="pt-BR" sz="2800" b="1" baseline="-25000" dirty="0"/>
                <a:t>N</a:t>
              </a:r>
              <a:r>
                <a:rPr lang="pt-BR" sz="2800" b="1" dirty="0"/>
                <a:t>=0</a:t>
              </a:r>
              <a:endParaRPr lang="pt-BR" sz="2800" b="1" baseline="-25000" dirty="0"/>
            </a:p>
          </p:txBody>
        </p:sp>
        <p:sp>
          <p:nvSpPr>
            <p:cNvPr id="58" name="CaixaDeTexto 6"/>
            <p:cNvSpPr txBox="1"/>
            <p:nvPr/>
          </p:nvSpPr>
          <p:spPr>
            <a:xfrm>
              <a:off x="5004" y="6052"/>
              <a:ext cx="2552" cy="822"/>
            </a:xfrm>
            <a:prstGeom prst="rect">
              <a:avLst/>
            </a:prstGeom>
            <a:solidFill>
              <a:schemeClr val="bg1"/>
            </a:solidFill>
          </p:spPr>
          <p:txBody>
            <a:bodyPr wrap="square" rtlCol="0">
              <a:spAutoFit/>
            </a:bodyPr>
            <a:lstStyle/>
            <a:p>
              <a:r>
                <a:rPr lang="pt-BR" sz="2800" b="1" dirty="0"/>
                <a:t>J</a:t>
              </a:r>
              <a:r>
                <a:rPr lang="pt-BR" sz="2800" b="1" baseline="-25000" dirty="0"/>
                <a:t>P</a:t>
              </a:r>
              <a:r>
                <a:rPr lang="pt-BR" sz="2800" b="1" dirty="0"/>
                <a:t>=J</a:t>
              </a:r>
              <a:r>
                <a:rPr lang="pt-BR" sz="2800" b="1" baseline="-25000" dirty="0"/>
                <a:t>Dp</a:t>
              </a:r>
              <a:r>
                <a:rPr lang="pt-BR" sz="2400" b="1" dirty="0"/>
                <a:t>(-xn)</a:t>
              </a:r>
              <a:endParaRPr lang="pt-BR" sz="2400" b="1" dirty="0"/>
            </a:p>
          </p:txBody>
        </p:sp>
        <p:sp>
          <p:nvSpPr>
            <p:cNvPr id="59" name="CaixaDeTexto 6"/>
            <p:cNvSpPr txBox="1"/>
            <p:nvPr/>
          </p:nvSpPr>
          <p:spPr>
            <a:xfrm>
              <a:off x="11195" y="4549"/>
              <a:ext cx="2513" cy="822"/>
            </a:xfrm>
            <a:prstGeom prst="rect">
              <a:avLst/>
            </a:prstGeom>
            <a:solidFill>
              <a:schemeClr val="bg1"/>
            </a:solidFill>
          </p:spPr>
          <p:txBody>
            <a:bodyPr wrap="square" rtlCol="0">
              <a:spAutoFit/>
            </a:bodyPr>
            <a:lstStyle/>
            <a:p>
              <a:r>
                <a:rPr lang="pt-BR" sz="2800" b="1" dirty="0"/>
                <a:t>J</a:t>
              </a:r>
              <a:r>
                <a:rPr lang="pt-BR" sz="2800" b="1" baseline="-25000" dirty="0"/>
                <a:t>N</a:t>
              </a:r>
              <a:r>
                <a:rPr lang="pt-BR" sz="2800" b="1" dirty="0"/>
                <a:t>=J</a:t>
              </a:r>
              <a:r>
                <a:rPr lang="pt-BR" sz="2800" b="1" baseline="-25000" dirty="0"/>
                <a:t>Dn</a:t>
              </a:r>
              <a:r>
                <a:rPr lang="pt-BR" sz="2400" b="1" dirty="0">
                  <a:sym typeface="+mn-ea"/>
                </a:rPr>
                <a:t>(xp)</a:t>
              </a:r>
              <a:endParaRPr lang="pt-BR" sz="2800" b="1" baseline="-25000" dirty="0"/>
            </a:p>
          </p:txBody>
        </p:sp>
        <p:sp>
          <p:nvSpPr>
            <p:cNvPr id="60" name="Forma livre 59"/>
            <p:cNvSpPr/>
            <p:nvPr/>
          </p:nvSpPr>
          <p:spPr>
            <a:xfrm>
              <a:off x="12291" y="5371"/>
              <a:ext cx="635" cy="664"/>
            </a:xfrm>
            <a:custGeom>
              <a:avLst/>
              <a:gdLst>
                <a:gd name="connisteX0" fmla="*/ 203835 w 403366"/>
                <a:gd name="connsiteY0" fmla="*/ 421640 h 421640"/>
                <a:gd name="connisteX1" fmla="*/ 394335 w 403366"/>
                <a:gd name="connsiteY1" fmla="*/ 339725 h 421640"/>
                <a:gd name="connisteX2" fmla="*/ 326390 w 403366"/>
                <a:gd name="connsiteY2" fmla="*/ 176530 h 421640"/>
                <a:gd name="connisteX3" fmla="*/ 67945 w 403366"/>
                <a:gd name="connsiteY3" fmla="*/ 122555 h 421640"/>
                <a:gd name="connisteX4" fmla="*/ 0 w 403366"/>
                <a:gd name="connsiteY4" fmla="*/ 0 h 421640"/>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03366" h="421640">
                  <a:moveTo>
                    <a:pt x="203835" y="421640"/>
                  </a:moveTo>
                  <a:cubicBezTo>
                    <a:pt x="243205" y="408305"/>
                    <a:pt x="369570" y="388620"/>
                    <a:pt x="394335" y="339725"/>
                  </a:cubicBezTo>
                  <a:cubicBezTo>
                    <a:pt x="419100" y="290830"/>
                    <a:pt x="391795" y="219710"/>
                    <a:pt x="326390" y="176530"/>
                  </a:cubicBezTo>
                  <a:cubicBezTo>
                    <a:pt x="260985" y="133350"/>
                    <a:pt x="133350" y="158115"/>
                    <a:pt x="67945" y="122555"/>
                  </a:cubicBezTo>
                  <a:cubicBezTo>
                    <a:pt x="2540" y="86995"/>
                    <a:pt x="8255" y="23495"/>
                    <a:pt x="0" y="0"/>
                  </a:cubicBezTo>
                </a:path>
              </a:pathLst>
            </a:custGeom>
            <a:noFill/>
            <a:ln>
              <a:solidFill>
                <a:srgbClr val="C00000"/>
              </a:solidFill>
              <a:headEnd type="ova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3" name="Caixa de Texto 62"/>
            <p:cNvSpPr txBox="1"/>
            <p:nvPr/>
          </p:nvSpPr>
          <p:spPr>
            <a:xfrm>
              <a:off x="8113" y="3590"/>
              <a:ext cx="2753" cy="1016"/>
            </a:xfrm>
            <a:prstGeom prst="rect">
              <a:avLst/>
            </a:prstGeom>
            <a:solidFill>
              <a:schemeClr val="bg1"/>
            </a:solidFill>
            <a:ln w="12700" cmpd="sng">
              <a:solidFill>
                <a:srgbClr val="FFFF00"/>
              </a:solidFill>
              <a:prstDash val="solid"/>
            </a:ln>
          </p:spPr>
          <p:txBody>
            <a:bodyPr wrap="square" rtlCol="0">
              <a:spAutoFit/>
            </a:bodyPr>
            <a:lstStyle/>
            <a:p>
              <a:pPr algn="ctr"/>
              <a:r>
                <a:rPr lang="pt-BR" altLang="en-US" b="1"/>
                <a:t>hip. 1: corrente constante</a:t>
              </a:r>
              <a:endParaRPr lang="pt-BR" altLang="en-US" b="1"/>
            </a:p>
          </p:txBody>
        </p:sp>
        <p:sp>
          <p:nvSpPr>
            <p:cNvPr id="64" name="Caixa de Texto 63"/>
            <p:cNvSpPr txBox="1"/>
            <p:nvPr/>
          </p:nvSpPr>
          <p:spPr>
            <a:xfrm>
              <a:off x="2317" y="5858"/>
              <a:ext cx="2753" cy="1452"/>
            </a:xfrm>
            <a:prstGeom prst="rect">
              <a:avLst/>
            </a:prstGeom>
            <a:noFill/>
            <a:ln w="12700" cmpd="sng">
              <a:solidFill>
                <a:srgbClr val="FFFF00"/>
              </a:solidFill>
              <a:prstDash val="solid"/>
            </a:ln>
          </p:spPr>
          <p:txBody>
            <a:bodyPr wrap="square" rtlCol="0">
              <a:spAutoFit/>
            </a:bodyPr>
            <a:lstStyle/>
            <a:p>
              <a:pPr algn="ctr"/>
              <a:r>
                <a:rPr lang="pt-BR" altLang="en-US" b="1"/>
                <a:t>hip. 2: corrente de minoritários (difusão)</a:t>
              </a:r>
              <a:endParaRPr lang="pt-BR" altLang="en-US" b="1"/>
            </a:p>
          </p:txBody>
        </p:sp>
        <p:sp>
          <p:nvSpPr>
            <p:cNvPr id="65" name="Caixa de Texto 64"/>
            <p:cNvSpPr txBox="1"/>
            <p:nvPr/>
          </p:nvSpPr>
          <p:spPr>
            <a:xfrm>
              <a:off x="995" y="3838"/>
              <a:ext cx="2753" cy="1452"/>
            </a:xfrm>
            <a:prstGeom prst="rect">
              <a:avLst/>
            </a:prstGeom>
            <a:solidFill>
              <a:schemeClr val="bg1"/>
            </a:solidFill>
          </p:spPr>
          <p:txBody>
            <a:bodyPr wrap="square" rtlCol="0">
              <a:spAutoFit/>
            </a:bodyPr>
            <a:lstStyle/>
            <a:p>
              <a:pPr algn="ctr"/>
              <a:r>
                <a:rPr lang="pt-BR" altLang="en-US" b="1"/>
                <a:t>hip. 3: corrente de majoritários (arrasto)</a:t>
              </a:r>
              <a:endParaRPr lang="pt-BR" altLang="en-US" b="1"/>
            </a:p>
          </p:txBody>
        </p:sp>
        <p:sp>
          <p:nvSpPr>
            <p:cNvPr id="66" name="Caixa de Texto 65"/>
            <p:cNvSpPr txBox="1"/>
            <p:nvPr/>
          </p:nvSpPr>
          <p:spPr>
            <a:xfrm>
              <a:off x="17240" y="9085"/>
              <a:ext cx="640" cy="725"/>
            </a:xfrm>
            <a:prstGeom prst="rect">
              <a:avLst/>
            </a:prstGeom>
            <a:noFill/>
          </p:spPr>
          <p:txBody>
            <a:bodyPr wrap="square" rtlCol="0">
              <a:spAutoFit/>
            </a:bodyPr>
            <a:lstStyle/>
            <a:p>
              <a:r>
                <a:rPr lang="pt-BR" altLang="en-US" sz="2400"/>
                <a:t>X</a:t>
              </a:r>
              <a:endParaRPr lang="pt-BR" altLang="en-US" sz="2400"/>
            </a:p>
          </p:txBody>
        </p:sp>
        <p:sp>
          <p:nvSpPr>
            <p:cNvPr id="3" name="Forma livre 2"/>
            <p:cNvSpPr/>
            <p:nvPr/>
          </p:nvSpPr>
          <p:spPr>
            <a:xfrm>
              <a:off x="4955" y="6763"/>
              <a:ext cx="1456" cy="778"/>
            </a:xfrm>
            <a:custGeom>
              <a:avLst/>
              <a:gdLst>
                <a:gd name="connisteX0" fmla="*/ 1086485 w 1086485"/>
                <a:gd name="connsiteY0" fmla="*/ 256540 h 455031"/>
                <a:gd name="connisteX1" fmla="*/ 437515 w 1086485"/>
                <a:gd name="connsiteY1" fmla="*/ 452755 h 455031"/>
                <a:gd name="connisteX2" fmla="*/ 226060 w 1086485"/>
                <a:gd name="connsiteY2" fmla="*/ 135890 h 455031"/>
                <a:gd name="connisteX3" fmla="*/ 0 w 1086485"/>
                <a:gd name="connsiteY3" fmla="*/ 0 h 455031"/>
              </a:gdLst>
              <a:ahLst/>
              <a:cxnLst>
                <a:cxn ang="0">
                  <a:pos x="connisteX0" y="connsiteY0"/>
                </a:cxn>
                <a:cxn ang="0">
                  <a:pos x="connisteX1" y="connsiteY1"/>
                </a:cxn>
                <a:cxn ang="0">
                  <a:pos x="connisteX2" y="connsiteY2"/>
                </a:cxn>
                <a:cxn ang="0">
                  <a:pos x="connisteX3" y="connsiteY3"/>
                </a:cxn>
              </a:cxnLst>
              <a:rect l="l" t="t" r="r" b="b"/>
              <a:pathLst>
                <a:path w="1086485" h="455032">
                  <a:moveTo>
                    <a:pt x="1086485" y="256540"/>
                  </a:moveTo>
                  <a:cubicBezTo>
                    <a:pt x="960755" y="302260"/>
                    <a:pt x="609600" y="476885"/>
                    <a:pt x="437515" y="452755"/>
                  </a:cubicBezTo>
                  <a:cubicBezTo>
                    <a:pt x="265430" y="428625"/>
                    <a:pt x="313690" y="226695"/>
                    <a:pt x="226060" y="135890"/>
                  </a:cubicBezTo>
                  <a:cubicBezTo>
                    <a:pt x="138430" y="45085"/>
                    <a:pt x="41275" y="20955"/>
                    <a:pt x="0" y="0"/>
                  </a:cubicBezTo>
                </a:path>
              </a:pathLst>
            </a:custGeom>
            <a:noFill/>
            <a:ln>
              <a:solidFill>
                <a:srgbClr val="C00000"/>
              </a:solidFill>
              <a:headEnd type="ova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 name="CaixaDeTexto 6"/>
            <p:cNvSpPr txBox="1"/>
            <p:nvPr/>
          </p:nvSpPr>
          <p:spPr>
            <a:xfrm>
              <a:off x="6765" y="2308"/>
              <a:ext cx="2686" cy="822"/>
            </a:xfrm>
            <a:prstGeom prst="rect">
              <a:avLst/>
            </a:prstGeom>
            <a:noFill/>
          </p:spPr>
          <p:txBody>
            <a:bodyPr wrap="square" rtlCol="0">
              <a:spAutoFit/>
            </a:bodyPr>
            <a:p>
              <a:r>
                <a:rPr lang="pt-BR" sz="2800" b="1" dirty="0"/>
                <a:t>J</a:t>
              </a:r>
              <a:r>
                <a:rPr lang="pt-BR" sz="2800" b="1" baseline="-25000" dirty="0"/>
                <a:t>T </a:t>
              </a:r>
              <a:r>
                <a:rPr lang="pt-BR" sz="2800" b="1" dirty="0"/>
                <a:t>= J</a:t>
              </a:r>
              <a:r>
                <a:rPr lang="pt-BR" sz="2800" b="1" baseline="-25000" dirty="0"/>
                <a:t>N</a:t>
              </a:r>
              <a:r>
                <a:rPr lang="pt-BR" sz="2800" b="1" dirty="0"/>
                <a:t> + J</a:t>
              </a:r>
              <a:r>
                <a:rPr lang="pt-BR" sz="2800" b="1" baseline="-25000" dirty="0"/>
                <a:t>P</a:t>
              </a:r>
              <a:endParaRPr lang="pt-BR" sz="2800" b="1" baseline="-25000" dirty="0"/>
            </a:p>
          </p:txBody>
        </p:sp>
      </p:grpSp>
      <p:sp>
        <p:nvSpPr>
          <p:cNvPr id="21" name="Seta para a direita 20"/>
          <p:cNvSpPr/>
          <p:nvPr/>
        </p:nvSpPr>
        <p:spPr>
          <a:xfrm>
            <a:off x="4940300" y="6319520"/>
            <a:ext cx="2217420" cy="280670"/>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7" name="CaixaDeTexto 6"/>
          <p:cNvSpPr txBox="1"/>
          <p:nvPr/>
        </p:nvSpPr>
        <p:spPr>
          <a:xfrm>
            <a:off x="4467860" y="6167120"/>
            <a:ext cx="474980" cy="521970"/>
          </a:xfrm>
          <a:prstGeom prst="rect">
            <a:avLst/>
          </a:prstGeom>
          <a:noFill/>
        </p:spPr>
        <p:txBody>
          <a:bodyPr wrap="square" rtlCol="0">
            <a:spAutoFit/>
          </a:bodyPr>
          <a:p>
            <a:r>
              <a:rPr lang="pt-BR" sz="2800" b="1" dirty="0"/>
              <a:t>J</a:t>
            </a:r>
            <a:r>
              <a:rPr lang="pt-BR" sz="2800" b="1" baseline="-25000" dirty="0"/>
              <a:t>T </a:t>
            </a:r>
            <a:endParaRPr lang="pt-BR" sz="2800" b="1" baseline="-25000" dirty="0"/>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465897" y="698500"/>
            <a:ext cx="10715625" cy="694193"/>
          </a:xfrm>
          <a:prstGeom prst="rect">
            <a:avLst/>
          </a:prstGeom>
        </p:spPr>
        <p:txBody>
          <a:bodyPr vert="horz" lIns="91440" tIns="45720" rIns="91440" bIns="45720" rtlCol="0">
            <a:normAutofit fontScale="92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b="1" dirty="0" smtClean="0">
                <a:solidFill>
                  <a:srgbClr val="C00000"/>
                </a:solidFill>
                <a:latin typeface="Comic Sans MS" panose="030F0702030302020204" pitchFamily="66" charset="0"/>
              </a:rPr>
              <a:t>Cuidado, a tensão e a corrente devem seguir a relação do receptor</a:t>
            </a:r>
            <a:endParaRPr lang="pt-BR" b="1" dirty="0" smtClean="0">
              <a:solidFill>
                <a:srgbClr val="C00000"/>
              </a:solidFill>
              <a:latin typeface="Comic Sans MS" panose="030F0702030302020204" pitchFamily="66" charset="0"/>
            </a:endParaRPr>
          </a:p>
          <a:p>
            <a:pPr lvl="1" algn="ctr"/>
            <a:endParaRPr lang="pt-BR" b="1" dirty="0"/>
          </a:p>
        </p:txBody>
      </p:sp>
      <p:grpSp>
        <p:nvGrpSpPr>
          <p:cNvPr id="4" name="Grupo 3"/>
          <p:cNvGrpSpPr/>
          <p:nvPr/>
        </p:nvGrpSpPr>
        <p:grpSpPr>
          <a:xfrm rot="16200000">
            <a:off x="4436191" y="2098212"/>
            <a:ext cx="1381894" cy="255373"/>
            <a:chOff x="4112743" y="3509451"/>
            <a:chExt cx="1381894" cy="255373"/>
          </a:xfrm>
        </p:grpSpPr>
        <p:cxnSp>
          <p:nvCxnSpPr>
            <p:cNvPr id="5" name="Conector Reto 16"/>
            <p:cNvCxnSpPr/>
            <p:nvPr/>
          </p:nvCxnSpPr>
          <p:spPr>
            <a:xfrm>
              <a:off x="4112743" y="3641125"/>
              <a:ext cx="138189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tângulo 5"/>
            <p:cNvSpPr/>
            <p:nvPr/>
          </p:nvSpPr>
          <p:spPr>
            <a:xfrm>
              <a:off x="4548985" y="3509451"/>
              <a:ext cx="476096" cy="255373"/>
            </a:xfrm>
            <a:prstGeom prst="rect">
              <a:avLst/>
            </a:prstGeom>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cxnSp>
        <p:nvCxnSpPr>
          <p:cNvPr id="8" name="Conector de Seta Reta 7"/>
          <p:cNvCxnSpPr/>
          <p:nvPr/>
        </p:nvCxnSpPr>
        <p:spPr>
          <a:xfrm>
            <a:off x="5254825" y="1182055"/>
            <a:ext cx="0" cy="705794"/>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Forma livre 8"/>
          <p:cNvSpPr/>
          <p:nvPr/>
        </p:nvSpPr>
        <p:spPr>
          <a:xfrm>
            <a:off x="4572663" y="1828800"/>
            <a:ext cx="410817" cy="967409"/>
          </a:xfrm>
          <a:custGeom>
            <a:avLst/>
            <a:gdLst>
              <a:gd name="connsiteX0" fmla="*/ 410817 w 410817"/>
              <a:gd name="connsiteY0" fmla="*/ 967409 h 967409"/>
              <a:gd name="connsiteX1" fmla="*/ 0 w 410817"/>
              <a:gd name="connsiteY1" fmla="*/ 530087 h 967409"/>
              <a:gd name="connsiteX2" fmla="*/ 410817 w 410817"/>
              <a:gd name="connsiteY2" fmla="*/ 0 h 967409"/>
            </a:gdLst>
            <a:ahLst/>
            <a:cxnLst>
              <a:cxn ang="0">
                <a:pos x="connsiteX0" y="connsiteY0"/>
              </a:cxn>
              <a:cxn ang="0">
                <a:pos x="connsiteX1" y="connsiteY1"/>
              </a:cxn>
              <a:cxn ang="0">
                <a:pos x="connsiteX2" y="connsiteY2"/>
              </a:cxn>
            </a:cxnLst>
            <a:rect l="l" t="t" r="r" b="b"/>
            <a:pathLst>
              <a:path w="410817" h="967409">
                <a:moveTo>
                  <a:pt x="410817" y="967409"/>
                </a:moveTo>
                <a:cubicBezTo>
                  <a:pt x="205408" y="829365"/>
                  <a:pt x="0" y="691322"/>
                  <a:pt x="0" y="530087"/>
                </a:cubicBezTo>
                <a:cubicBezTo>
                  <a:pt x="0" y="368852"/>
                  <a:pt x="205408" y="184426"/>
                  <a:pt x="410817" y="0"/>
                </a:cubicBezTo>
              </a:path>
            </a:pathLst>
          </a:custGeom>
          <a:noFill/>
          <a:ln w="22225">
            <a:solidFill>
              <a:schemeClr val="tx1"/>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 name="CaixaDeTexto 9"/>
          <p:cNvSpPr txBox="1"/>
          <p:nvPr/>
        </p:nvSpPr>
        <p:spPr>
          <a:xfrm>
            <a:off x="5262802" y="1420777"/>
            <a:ext cx="477079" cy="461665"/>
          </a:xfrm>
          <a:prstGeom prst="rect">
            <a:avLst/>
          </a:prstGeom>
          <a:noFill/>
        </p:spPr>
        <p:txBody>
          <a:bodyPr wrap="square" rtlCol="0">
            <a:spAutoFit/>
          </a:bodyPr>
          <a:lstStyle/>
          <a:p>
            <a:r>
              <a:rPr lang="pt-BR" sz="2400" dirty="0" smtClean="0"/>
              <a:t>I</a:t>
            </a:r>
            <a:endParaRPr lang="pt-BR" sz="2400" dirty="0"/>
          </a:p>
        </p:txBody>
      </p:sp>
      <p:sp>
        <p:nvSpPr>
          <p:cNvPr id="11" name="CaixaDeTexto 10"/>
          <p:cNvSpPr txBox="1"/>
          <p:nvPr/>
        </p:nvSpPr>
        <p:spPr>
          <a:xfrm>
            <a:off x="4217764" y="2081671"/>
            <a:ext cx="477079" cy="461665"/>
          </a:xfrm>
          <a:prstGeom prst="rect">
            <a:avLst/>
          </a:prstGeom>
          <a:noFill/>
        </p:spPr>
        <p:txBody>
          <a:bodyPr wrap="square" rtlCol="0">
            <a:spAutoFit/>
          </a:bodyPr>
          <a:lstStyle/>
          <a:p>
            <a:r>
              <a:rPr lang="pt-BR" sz="2400" dirty="0"/>
              <a:t>V</a:t>
            </a:r>
            <a:endParaRPr lang="pt-BR" sz="2400" dirty="0"/>
          </a:p>
        </p:txBody>
      </p:sp>
      <p:sp>
        <p:nvSpPr>
          <p:cNvPr id="12" name="Espaço Reservado para Conteúdo 2"/>
          <p:cNvSpPr txBox="1"/>
          <p:nvPr/>
        </p:nvSpPr>
        <p:spPr>
          <a:xfrm>
            <a:off x="427990" y="3363595"/>
            <a:ext cx="6957060" cy="299275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b="1" dirty="0" smtClean="0">
                <a:latin typeface="Comic Sans MS" panose="030F0702030302020204" pitchFamily="66" charset="0"/>
              </a:rPr>
              <a:t>Impedância de entrada do amplificador inversor (modelo ideal)</a:t>
            </a:r>
            <a:endParaRPr lang="pt-BR" b="1" dirty="0" smtClean="0">
              <a:latin typeface="Comic Sans MS" panose="030F0702030302020204" pitchFamily="66" charset="0"/>
            </a:endParaRPr>
          </a:p>
          <a:p>
            <a:r>
              <a:rPr lang="pt-BR" b="1" dirty="0" smtClean="0">
                <a:latin typeface="Comic Sans MS" panose="030F0702030302020204" pitchFamily="66" charset="0"/>
              </a:rPr>
              <a:t>Inativar fontes</a:t>
            </a:r>
            <a:endParaRPr lang="pt-BR" b="1" dirty="0" smtClean="0">
              <a:latin typeface="Comic Sans MS" panose="030F0702030302020204" pitchFamily="66" charset="0"/>
            </a:endParaRPr>
          </a:p>
          <a:p>
            <a:r>
              <a:rPr lang="pt-BR" b="1" dirty="0" smtClean="0">
                <a:latin typeface="Comic Sans MS" panose="030F0702030302020204" pitchFamily="66" charset="0"/>
              </a:rPr>
              <a:t>Aplicar uma tensão em </a:t>
            </a:r>
            <a:r>
              <a:rPr lang="pt-BR" b="1" dirty="0" err="1" smtClean="0">
                <a:solidFill>
                  <a:srgbClr val="C00000"/>
                </a:solidFill>
                <a:latin typeface="Comic Sans MS" panose="030F0702030302020204" pitchFamily="66" charset="0"/>
              </a:rPr>
              <a:t>V</a:t>
            </a:r>
            <a:r>
              <a:rPr lang="pt-BR" b="1" baseline="-25000" dirty="0" err="1" smtClean="0">
                <a:solidFill>
                  <a:srgbClr val="C00000"/>
                </a:solidFill>
                <a:latin typeface="Comic Sans MS" panose="030F0702030302020204" pitchFamily="66" charset="0"/>
              </a:rPr>
              <a:t>in</a:t>
            </a:r>
            <a:r>
              <a:rPr lang="pt-BR" b="1" dirty="0" smtClean="0">
                <a:latin typeface="Comic Sans MS" panose="030F0702030302020204" pitchFamily="66" charset="0"/>
              </a:rPr>
              <a:t> e medir </a:t>
            </a:r>
            <a:r>
              <a:rPr lang="pt-BR" b="1" dirty="0" err="1" smtClean="0">
                <a:solidFill>
                  <a:srgbClr val="C00000"/>
                </a:solidFill>
                <a:latin typeface="Comic Sans MS" panose="030F0702030302020204" pitchFamily="66" charset="0"/>
              </a:rPr>
              <a:t>i</a:t>
            </a:r>
            <a:r>
              <a:rPr lang="pt-BR" b="1" baseline="-25000" dirty="0" err="1" smtClean="0">
                <a:solidFill>
                  <a:srgbClr val="C00000"/>
                </a:solidFill>
                <a:latin typeface="Comic Sans MS" panose="030F0702030302020204" pitchFamily="66" charset="0"/>
              </a:rPr>
              <a:t>in</a:t>
            </a:r>
            <a:endParaRPr lang="pt-BR" b="1" dirty="0" smtClean="0">
              <a:solidFill>
                <a:srgbClr val="C00000"/>
              </a:solidFill>
              <a:latin typeface="Comic Sans MS" panose="030F0702030302020204" pitchFamily="66" charset="0"/>
            </a:endParaRPr>
          </a:p>
          <a:p>
            <a:pPr marL="0" indent="0" algn="ctr">
              <a:buNone/>
            </a:pPr>
            <a:r>
              <a:rPr lang="pt-BR" b="1" dirty="0" err="1" smtClean="0">
                <a:solidFill>
                  <a:srgbClr val="C00000"/>
                </a:solidFill>
                <a:latin typeface="Comic Sans MS" panose="030F0702030302020204" pitchFamily="66" charset="0"/>
              </a:rPr>
              <a:t> </a:t>
            </a:r>
            <a:endParaRPr lang="pt-BR" b="1" dirty="0" err="1" smtClean="0">
              <a:solidFill>
                <a:srgbClr val="C00000"/>
              </a:solidFill>
              <a:latin typeface="Comic Sans MS" panose="030F0702030302020204" pitchFamily="66" charset="0"/>
            </a:endParaRPr>
          </a:p>
          <a:p>
            <a:pPr marL="0" indent="0" algn="ctr">
              <a:buNone/>
            </a:pPr>
            <a:r>
              <a:rPr lang="pt-BR" b="1" dirty="0" err="1" smtClean="0">
                <a:solidFill>
                  <a:srgbClr val="C00000"/>
                </a:solidFill>
                <a:latin typeface="Comic Sans MS" panose="030F0702030302020204" pitchFamily="66" charset="0"/>
              </a:rPr>
              <a:t>Z</a:t>
            </a:r>
            <a:r>
              <a:rPr lang="pt-BR" b="1" baseline="-25000" dirty="0" err="1" smtClean="0">
                <a:solidFill>
                  <a:srgbClr val="C00000"/>
                </a:solidFill>
                <a:latin typeface="Comic Sans MS" panose="030F0702030302020204" pitchFamily="66" charset="0"/>
              </a:rPr>
              <a:t>in</a:t>
            </a:r>
            <a:r>
              <a:rPr lang="pt-BR" b="1" dirty="0" smtClean="0">
                <a:solidFill>
                  <a:srgbClr val="C00000"/>
                </a:solidFill>
                <a:latin typeface="Comic Sans MS" panose="030F0702030302020204" pitchFamily="66" charset="0"/>
              </a:rPr>
              <a:t> = </a:t>
            </a:r>
            <a:r>
              <a:rPr lang="pt-BR" b="1" dirty="0" err="1" smtClean="0">
                <a:solidFill>
                  <a:srgbClr val="C00000"/>
                </a:solidFill>
                <a:latin typeface="Comic Sans MS" panose="030F0702030302020204" pitchFamily="66" charset="0"/>
              </a:rPr>
              <a:t>V</a:t>
            </a:r>
            <a:r>
              <a:rPr lang="pt-BR" b="1" baseline="-25000" dirty="0" err="1" smtClean="0">
                <a:solidFill>
                  <a:srgbClr val="C00000"/>
                </a:solidFill>
                <a:latin typeface="Comic Sans MS" panose="030F0702030302020204" pitchFamily="66" charset="0"/>
              </a:rPr>
              <a:t>in</a:t>
            </a:r>
            <a:r>
              <a:rPr lang="pt-BR" b="1" dirty="0" smtClean="0">
                <a:solidFill>
                  <a:srgbClr val="C00000"/>
                </a:solidFill>
                <a:latin typeface="Comic Sans MS" panose="030F0702030302020204" pitchFamily="66" charset="0"/>
              </a:rPr>
              <a:t>/</a:t>
            </a:r>
            <a:r>
              <a:rPr lang="pt-BR" b="1" dirty="0" err="1" smtClean="0">
                <a:solidFill>
                  <a:srgbClr val="C00000"/>
                </a:solidFill>
                <a:latin typeface="Comic Sans MS" panose="030F0702030302020204" pitchFamily="66" charset="0"/>
              </a:rPr>
              <a:t>i</a:t>
            </a:r>
            <a:r>
              <a:rPr lang="pt-BR" b="1" baseline="-25000" dirty="0" err="1" smtClean="0">
                <a:solidFill>
                  <a:srgbClr val="C00000"/>
                </a:solidFill>
                <a:latin typeface="Comic Sans MS" panose="030F0702030302020204" pitchFamily="66" charset="0"/>
              </a:rPr>
              <a:t>in</a:t>
            </a:r>
            <a:r>
              <a:rPr lang="pt-BR" b="1" dirty="0">
                <a:solidFill>
                  <a:srgbClr val="C00000"/>
                </a:solidFill>
                <a:latin typeface="Comic Sans MS" panose="030F0702030302020204" pitchFamily="66" charset="0"/>
              </a:rPr>
              <a:t> </a:t>
            </a:r>
            <a:r>
              <a:rPr lang="pt-BR" b="1" dirty="0" smtClean="0">
                <a:solidFill>
                  <a:srgbClr val="C00000"/>
                </a:solidFill>
                <a:latin typeface="Comic Sans MS" panose="030F0702030302020204" pitchFamily="66" charset="0"/>
              </a:rPr>
              <a:t>= R</a:t>
            </a:r>
            <a:r>
              <a:rPr lang="pt-BR" b="1" baseline="-25000" dirty="0" smtClean="0">
                <a:solidFill>
                  <a:srgbClr val="C00000"/>
                </a:solidFill>
                <a:latin typeface="Comic Sans MS" panose="030F0702030302020204" pitchFamily="66" charset="0"/>
              </a:rPr>
              <a:t>1</a:t>
            </a:r>
            <a:endParaRPr lang="pt-BR" b="1" dirty="0">
              <a:solidFill>
                <a:srgbClr val="C00000"/>
              </a:solidFill>
              <a:latin typeface="Comic Sans MS" panose="030F0702030302020204" pitchFamily="66" charset="0"/>
            </a:endParaRPr>
          </a:p>
        </p:txBody>
      </p:sp>
      <p:grpSp>
        <p:nvGrpSpPr>
          <p:cNvPr id="13" name="Grupo 12"/>
          <p:cNvGrpSpPr/>
          <p:nvPr/>
        </p:nvGrpSpPr>
        <p:grpSpPr>
          <a:xfrm>
            <a:off x="8449862" y="3291520"/>
            <a:ext cx="2621630" cy="1928573"/>
            <a:chOff x="1693407" y="3545673"/>
            <a:chExt cx="2621630" cy="1928573"/>
          </a:xfrm>
        </p:grpSpPr>
        <p:sp>
          <p:nvSpPr>
            <p:cNvPr id="14" name="Triângulo isósceles 13"/>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15" name="Conector Reto 4"/>
            <p:cNvCxnSpPr>
              <a:stCxn id="14"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CaixaDeTexto 17"/>
            <p:cNvSpPr txBox="1"/>
            <p:nvPr/>
          </p:nvSpPr>
          <p:spPr>
            <a:xfrm>
              <a:off x="2484748" y="5005170"/>
              <a:ext cx="288324" cy="46166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19" name="CaixaDeTexto 18"/>
            <p:cNvSpPr txBox="1"/>
            <p:nvPr/>
          </p:nvSpPr>
          <p:spPr>
            <a:xfrm>
              <a:off x="2504301" y="4229899"/>
              <a:ext cx="288324" cy="46166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20" name="CaixaDeTexto 19"/>
            <p:cNvSpPr txBox="1"/>
            <p:nvPr/>
          </p:nvSpPr>
          <p:spPr>
            <a:xfrm>
              <a:off x="3804961" y="4335941"/>
              <a:ext cx="510076"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endParaRPr lang="pt-BR" sz="2400" dirty="0">
                <a:latin typeface="Comic Sans MS" panose="030F0702030302020204" pitchFamily="66" charset="0"/>
              </a:endParaRPr>
            </a:p>
          </p:txBody>
        </p:sp>
        <p:cxnSp>
          <p:nvCxnSpPr>
            <p:cNvPr id="21" name="Conector de Seta Reta 10"/>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2" name="CaixaDeTexto 21"/>
            <p:cNvSpPr txBox="1"/>
            <p:nvPr/>
          </p:nvSpPr>
          <p:spPr>
            <a:xfrm>
              <a:off x="1693407" y="3545673"/>
              <a:ext cx="626651" cy="523220"/>
            </a:xfrm>
            <a:prstGeom prst="rect">
              <a:avLst/>
            </a:prstGeom>
            <a:noFill/>
          </p:spPr>
          <p:txBody>
            <a:bodyPr wrap="square" rtlCol="0">
              <a:spAutoFit/>
            </a:bodyPr>
            <a:lstStyle/>
            <a:p>
              <a:r>
                <a:rPr lang="pt-BR" sz="2800" dirty="0" err="1" smtClean="0">
                  <a:latin typeface="Comic Sans MS" panose="030F0702030302020204" pitchFamily="66" charset="0"/>
                </a:rPr>
                <a:t>i</a:t>
              </a:r>
              <a:r>
                <a:rPr lang="pt-BR" sz="2800" baseline="-25000" dirty="0" err="1" smtClean="0">
                  <a:latin typeface="Comic Sans MS" panose="030F0702030302020204" pitchFamily="66" charset="0"/>
                </a:rPr>
                <a:t>in</a:t>
              </a:r>
              <a:endParaRPr lang="pt-BR" sz="2800" dirty="0">
                <a:latin typeface="Comic Sans MS" panose="030F0702030302020204" pitchFamily="66" charset="0"/>
              </a:endParaRPr>
            </a:p>
          </p:txBody>
        </p:sp>
      </p:grpSp>
      <p:grpSp>
        <p:nvGrpSpPr>
          <p:cNvPr id="23" name="Grupo 22"/>
          <p:cNvGrpSpPr/>
          <p:nvPr/>
        </p:nvGrpSpPr>
        <p:grpSpPr>
          <a:xfrm>
            <a:off x="7547287" y="3973263"/>
            <a:ext cx="1381894" cy="255373"/>
            <a:chOff x="4112743" y="3509451"/>
            <a:chExt cx="1381894" cy="255373"/>
          </a:xfrm>
        </p:grpSpPr>
        <p:cxnSp>
          <p:nvCxnSpPr>
            <p:cNvPr id="24" name="Conector Reto 13"/>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Retângulo 24"/>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grpSp>
        <p:nvGrpSpPr>
          <p:cNvPr id="26" name="Grupo 25"/>
          <p:cNvGrpSpPr/>
          <p:nvPr/>
        </p:nvGrpSpPr>
        <p:grpSpPr>
          <a:xfrm>
            <a:off x="9390502" y="3088258"/>
            <a:ext cx="1381894" cy="255373"/>
            <a:chOff x="4112743" y="3509451"/>
            <a:chExt cx="1381894" cy="255373"/>
          </a:xfrm>
        </p:grpSpPr>
        <p:cxnSp>
          <p:nvCxnSpPr>
            <p:cNvPr id="27" name="Conector Reto 16"/>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Retângulo 27"/>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29" name="Forma livre 28"/>
          <p:cNvSpPr/>
          <p:nvPr/>
        </p:nvSpPr>
        <p:spPr>
          <a:xfrm>
            <a:off x="10728441" y="3216951"/>
            <a:ext cx="453081" cy="1315283"/>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30" name="Forma livre 29"/>
          <p:cNvSpPr/>
          <p:nvPr/>
        </p:nvSpPr>
        <p:spPr>
          <a:xfrm>
            <a:off x="9021860" y="3208713"/>
            <a:ext cx="387178" cy="906162"/>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31" name="Conector Reto 20"/>
          <p:cNvCxnSpPr/>
          <p:nvPr/>
        </p:nvCxnSpPr>
        <p:spPr>
          <a:xfrm>
            <a:off x="8774725" y="4987030"/>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21"/>
          <p:cNvCxnSpPr/>
          <p:nvPr/>
        </p:nvCxnSpPr>
        <p:spPr>
          <a:xfrm>
            <a:off x="8647673" y="5653940"/>
            <a:ext cx="2520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CaixaDeTexto 32"/>
          <p:cNvSpPr txBox="1"/>
          <p:nvPr/>
        </p:nvSpPr>
        <p:spPr>
          <a:xfrm>
            <a:off x="9832559" y="2617584"/>
            <a:ext cx="50366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34" name="CaixaDeTexto 33"/>
          <p:cNvSpPr txBox="1"/>
          <p:nvPr/>
        </p:nvSpPr>
        <p:spPr>
          <a:xfrm>
            <a:off x="7938598" y="3519574"/>
            <a:ext cx="47160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cxnSp>
        <p:nvCxnSpPr>
          <p:cNvPr id="35" name="Conector de Seta Reta 24"/>
          <p:cNvCxnSpPr/>
          <p:nvPr/>
        </p:nvCxnSpPr>
        <p:spPr>
          <a:xfrm>
            <a:off x="9826744" y="3475302"/>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36" name="CaixaDeTexto 35"/>
          <p:cNvSpPr txBox="1"/>
          <p:nvPr/>
        </p:nvSpPr>
        <p:spPr>
          <a:xfrm>
            <a:off x="10248149" y="3327246"/>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37" name="CaixaDeTexto 36"/>
          <p:cNvSpPr txBox="1"/>
          <p:nvPr/>
        </p:nvSpPr>
        <p:spPr>
          <a:xfrm>
            <a:off x="7001184" y="3880097"/>
            <a:ext cx="732893" cy="646331"/>
          </a:xfrm>
          <a:prstGeom prst="rect">
            <a:avLst/>
          </a:prstGeom>
          <a:noFill/>
        </p:spPr>
        <p:txBody>
          <a:bodyPr wrap="none" rtlCol="0">
            <a:spAutoFit/>
          </a:bodyPr>
          <a:lstStyle/>
          <a:p>
            <a:r>
              <a:rPr lang="pt-BR" sz="3600" dirty="0" err="1" smtClean="0">
                <a:latin typeface="Comic Sans MS" panose="030F0702030302020204" pitchFamily="66" charset="0"/>
              </a:rPr>
              <a:t>V</a:t>
            </a:r>
            <a:r>
              <a:rPr lang="pt-BR" sz="3600" baseline="-25000" dirty="0" err="1" smtClean="0">
                <a:latin typeface="Comic Sans MS" panose="030F0702030302020204" pitchFamily="66" charset="0"/>
              </a:rPr>
              <a:t>in</a:t>
            </a:r>
            <a:endParaRPr lang="pt-BR" sz="3600" dirty="0">
              <a:latin typeface="Comic Sans MS" panose="030F0702030302020204" pitchFamily="66" charset="0"/>
            </a:endParaRPr>
          </a:p>
        </p:txBody>
      </p:sp>
      <p:sp>
        <p:nvSpPr>
          <p:cNvPr id="38" name="Forma livre 37"/>
          <p:cNvSpPr/>
          <p:nvPr/>
        </p:nvSpPr>
        <p:spPr>
          <a:xfrm>
            <a:off x="8997535" y="4616688"/>
            <a:ext cx="1566726" cy="1045044"/>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39" name="Forma livre 38"/>
          <p:cNvSpPr/>
          <p:nvPr/>
        </p:nvSpPr>
        <p:spPr>
          <a:xfrm>
            <a:off x="7612380" y="4188460"/>
            <a:ext cx="807720" cy="1466215"/>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44" name="Forma livre 43"/>
          <p:cNvSpPr/>
          <p:nvPr/>
        </p:nvSpPr>
        <p:spPr>
          <a:xfrm>
            <a:off x="9404918" y="2602738"/>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none"/>
            <a:tailEnd type="triangl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701040" y="680720"/>
            <a:ext cx="11076305" cy="525653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rPr>
              <a:t>Cálculo da Corrente do diodo</a:t>
            </a:r>
            <a:endPar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sz="2800" b="1" dirty="0" smtClean="0">
                <a:solidFill>
                  <a:schemeClr val="tx1"/>
                </a:solidFill>
                <a:effectLst>
                  <a:outerShdw blurRad="38100" dist="38100" dir="2700000" algn="tl">
                    <a:srgbClr val="000000">
                      <a:alpha val="43137"/>
                    </a:srgbClr>
                  </a:outerShdw>
                </a:effectLst>
                <a:latin typeface="Comic Sans MS" panose="030F0702030302020204" pitchFamily="66" charset="0"/>
              </a:rPr>
              <a:t>A densidade de corrente do diodo pode ser calculada somando as correntes de elétrons e lacunas em qualquer ponto</a:t>
            </a:r>
            <a:endParaRPr lang="pt-BR" sz="2800" b="1" dirty="0" smtClean="0">
              <a:solidFill>
                <a:schemeClr val="tx1"/>
              </a:solidFill>
              <a:effectLst>
                <a:outerShdw blurRad="38100" dist="38100" dir="2700000" algn="tl">
                  <a:srgbClr val="000000">
                    <a:alpha val="43137"/>
                  </a:srgbClr>
                </a:outerShdw>
              </a:effectLst>
              <a:latin typeface="Comic Sans MS" panose="030F0702030302020204" pitchFamily="66" charset="0"/>
            </a:endParaRPr>
          </a:p>
          <a:p>
            <a:pPr indent="0" algn="ctr" fontAlgn="auto">
              <a:lnSpc>
                <a:spcPct val="100000"/>
              </a:lnSpc>
              <a:spcBef>
                <a:spcPts val="1000"/>
              </a:spcBef>
              <a:spcAft>
                <a:spcPts val="1400"/>
              </a:spcAft>
              <a:buFont typeface="Arial" panose="020B0604020202020204" pitchFamily="34" charset="0"/>
              <a:buNone/>
            </a:pPr>
            <a:r>
              <a:rPr lang="pt-BR" sz="3200" i="1" dirty="0" smtClean="0">
                <a:solidFill>
                  <a:schemeClr val="tx1"/>
                </a:solidFill>
                <a:effectLst>
                  <a:outerShdw blurRad="38100" dist="38100" dir="2700000" algn="tl">
                    <a:srgbClr val="000000">
                      <a:alpha val="43137"/>
                    </a:srgbClr>
                  </a:outerShdw>
                </a:effectLst>
                <a:latin typeface="Cambria" panose="02040503050406030204" charset="0"/>
                <a:cs typeface="Cambria" panose="02040503050406030204" charset="0"/>
              </a:rPr>
              <a:t>J(x) = J</a:t>
            </a:r>
            <a:r>
              <a:rPr lang="pt-BR" sz="3200" i="1" baseline="-25000" dirty="0" smtClean="0">
                <a:solidFill>
                  <a:schemeClr val="tx1"/>
                </a:solidFill>
                <a:effectLst>
                  <a:outerShdw blurRad="38100" dist="38100" dir="2700000" algn="tl">
                    <a:srgbClr val="000000">
                      <a:alpha val="43137"/>
                    </a:srgbClr>
                  </a:outerShdw>
                </a:effectLst>
                <a:latin typeface="Cambria" panose="02040503050406030204" charset="0"/>
                <a:cs typeface="Cambria" panose="02040503050406030204" charset="0"/>
              </a:rPr>
              <a:t>N</a:t>
            </a:r>
            <a:r>
              <a:rPr lang="pt-BR" sz="3200" i="1" dirty="0" smtClean="0">
                <a:solidFill>
                  <a:schemeClr val="tx1"/>
                </a:solidFill>
                <a:effectLst>
                  <a:outerShdw blurRad="38100" dist="38100" dir="2700000" algn="tl">
                    <a:srgbClr val="000000">
                      <a:alpha val="43137"/>
                    </a:srgbClr>
                  </a:outerShdw>
                </a:effectLst>
                <a:latin typeface="Cambria" panose="02040503050406030204" charset="0"/>
                <a:cs typeface="Cambria" panose="02040503050406030204" charset="0"/>
              </a:rPr>
              <a:t>(x) + J</a:t>
            </a:r>
            <a:r>
              <a:rPr lang="pt-BR" sz="3200" i="1" baseline="-25000" dirty="0" smtClean="0">
                <a:solidFill>
                  <a:schemeClr val="tx1"/>
                </a:solidFill>
                <a:effectLst>
                  <a:outerShdw blurRad="38100" dist="38100" dir="2700000" algn="tl">
                    <a:srgbClr val="000000">
                      <a:alpha val="43137"/>
                    </a:srgbClr>
                  </a:outerShdw>
                </a:effectLst>
                <a:latin typeface="Cambria" panose="02040503050406030204" charset="0"/>
                <a:cs typeface="Cambria" panose="02040503050406030204" charset="0"/>
              </a:rPr>
              <a:t>P</a:t>
            </a:r>
            <a:r>
              <a:rPr lang="pt-BR" sz="3200" i="1" dirty="0" smtClean="0">
                <a:solidFill>
                  <a:schemeClr val="tx1"/>
                </a:solidFill>
                <a:effectLst>
                  <a:outerShdw blurRad="38100" dist="38100" dir="2700000" algn="tl">
                    <a:srgbClr val="000000">
                      <a:alpha val="43137"/>
                    </a:srgbClr>
                  </a:outerShdw>
                </a:effectLst>
                <a:latin typeface="Cambria" panose="02040503050406030204" charset="0"/>
                <a:cs typeface="Cambria" panose="02040503050406030204" charset="0"/>
              </a:rPr>
              <a:t>(x)</a:t>
            </a:r>
            <a:endParaRPr lang="pt-BR" sz="3200" i="1" dirty="0" smtClean="0">
              <a:solidFill>
                <a:schemeClr val="tx1"/>
              </a:solidFill>
              <a:effectLst>
                <a:outerShdw blurRad="38100" dist="38100" dir="2700000" algn="tl">
                  <a:srgbClr val="000000">
                    <a:alpha val="43137"/>
                  </a:srgbClr>
                </a:outerShdw>
              </a:effectLst>
              <a:latin typeface="Cambria" panose="02040503050406030204" charset="0"/>
              <a:cs typeface="Cambria" panose="02040503050406030204" charset="0"/>
            </a:endParaRPr>
          </a:p>
          <a:p>
            <a:pPr indent="0" algn="l" fontAlgn="auto">
              <a:spcBef>
                <a:spcPts val="600"/>
              </a:spcBef>
              <a:spcAft>
                <a:spcPts val="600"/>
              </a:spcAft>
              <a:buFont typeface="Arial" panose="020B0604020202020204" pitchFamily="34" charset="0"/>
              <a:buNone/>
            </a:pPr>
            <a:r>
              <a:rPr lang="pt-BR" sz="2800" b="1" dirty="0" smtClean="0">
                <a:solidFill>
                  <a:schemeClr val="tx1"/>
                </a:solidFill>
                <a:effectLst>
                  <a:outerShdw blurRad="38100" dist="38100" dir="2700000" algn="tl">
                    <a:srgbClr val="000000">
                      <a:alpha val="43137"/>
                    </a:srgbClr>
                  </a:outerShdw>
                </a:effectLst>
                <a:latin typeface="Comic Sans MS" panose="030F0702030302020204" pitchFamily="66" charset="0"/>
              </a:rPr>
              <a:t>Em particular, a corrente pode ser encontrada como</a:t>
            </a:r>
            <a:endParaRPr lang="pt-BR" sz="2800" b="1" dirty="0" smtClean="0">
              <a:solidFill>
                <a:schemeClr val="tx1"/>
              </a:solidFill>
              <a:effectLst>
                <a:outerShdw blurRad="38100" dist="38100" dir="2700000" algn="tl">
                  <a:srgbClr val="000000">
                    <a:alpha val="43137"/>
                  </a:srgbClr>
                </a:outerShdw>
              </a:effectLst>
              <a:latin typeface="Comic Sans MS" panose="030F0702030302020204" pitchFamily="66" charset="0"/>
            </a:endParaRPr>
          </a:p>
          <a:p>
            <a:pPr indent="0" algn="ctr" fontAlgn="auto">
              <a:lnSpc>
                <a:spcPct val="100000"/>
              </a:lnSpc>
              <a:spcBef>
                <a:spcPts val="1200"/>
              </a:spcBef>
              <a:spcAft>
                <a:spcPts val="1400"/>
              </a:spcAft>
              <a:buFont typeface="Arial" panose="020B0604020202020204" pitchFamily="34" charset="0"/>
              <a:buNone/>
            </a:pPr>
            <a:r>
              <a:rPr lang="pt-BR" sz="3200" i="1" dirty="0" smtClean="0">
                <a:solidFill>
                  <a:schemeClr val="tx1"/>
                </a:solidFill>
                <a:effectLst>
                  <a:outerShdw blurRad="38100" dist="38100" dir="2700000" algn="tl">
                    <a:srgbClr val="000000">
                      <a:alpha val="43137"/>
                    </a:srgbClr>
                  </a:outerShdw>
                </a:effectLst>
                <a:latin typeface="Cambria" panose="02040503050406030204" charset="0"/>
                <a:cs typeface="Cambria" panose="02040503050406030204" charset="0"/>
              </a:rPr>
              <a:t> </a:t>
            </a:r>
            <a:r>
              <a:rPr lang="pt-BR" sz="3200"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J(x) = J</a:t>
            </a:r>
            <a:r>
              <a:rPr lang="pt-BR" sz="3200"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P</a:t>
            </a:r>
            <a:r>
              <a:rPr lang="pt-BR" sz="3200"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(-x</a:t>
            </a:r>
            <a:r>
              <a:rPr lang="pt-BR" sz="3200"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n</a:t>
            </a:r>
            <a:r>
              <a:rPr lang="pt-BR" sz="3200"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 + J</a:t>
            </a:r>
            <a:r>
              <a:rPr lang="pt-BR" sz="3200"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N</a:t>
            </a:r>
            <a:r>
              <a:rPr lang="pt-BR" sz="3200"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(x</a:t>
            </a:r>
            <a:r>
              <a:rPr lang="pt-BR" sz="3200"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p</a:t>
            </a:r>
            <a:r>
              <a:rPr lang="pt-BR" sz="3200"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 = J</a:t>
            </a:r>
            <a:r>
              <a:rPr lang="pt-BR" sz="3200"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Dp</a:t>
            </a:r>
            <a:r>
              <a:rPr lang="pt-BR" sz="3200"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(-x</a:t>
            </a:r>
            <a:r>
              <a:rPr lang="pt-BR" sz="3200"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n</a:t>
            </a:r>
            <a:r>
              <a:rPr lang="pt-BR" sz="3200"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 + J</a:t>
            </a:r>
            <a:r>
              <a:rPr lang="pt-BR" sz="3200"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Dn</a:t>
            </a:r>
            <a:r>
              <a:rPr lang="pt-BR" sz="3200"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(x</a:t>
            </a:r>
            <a:r>
              <a:rPr lang="pt-BR" sz="3200"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p</a:t>
            </a:r>
            <a:r>
              <a:rPr lang="pt-BR" sz="3200"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a:t>
            </a:r>
            <a:endParaRPr lang="pt-BR" sz="3200"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endParaRPr>
          </a:p>
          <a:p>
            <a:pPr indent="0" algn="l" fontAlgn="auto">
              <a:spcBef>
                <a:spcPts val="600"/>
              </a:spcBef>
              <a:spcAft>
                <a:spcPts val="600"/>
              </a:spcAft>
              <a:buFont typeface="Arial" panose="020B0604020202020204" pitchFamily="34" charset="0"/>
              <a:buNone/>
            </a:pPr>
            <a:r>
              <a:rPr lang="pt-BR" sz="2800" b="1" dirty="0" smtClean="0">
                <a:effectLst>
                  <a:outerShdw blurRad="38100" dist="38100" dir="2700000" algn="tl">
                    <a:srgbClr val="000000">
                      <a:alpha val="43137"/>
                    </a:srgbClr>
                  </a:outerShdw>
                </a:effectLst>
                <a:latin typeface="Comic Sans MS" panose="030F0702030302020204" pitchFamily="66" charset="0"/>
                <a:sym typeface="+mn-ea"/>
              </a:rPr>
              <a:t>As</a:t>
            </a:r>
            <a:r>
              <a:rPr lang="pt-BR" sz="2800" b="1" dirty="0" smtClean="0">
                <a:solidFill>
                  <a:schemeClr val="tx1"/>
                </a:solidFill>
                <a:effectLst>
                  <a:outerShdw blurRad="38100" dist="38100" dir="2700000" algn="tl">
                    <a:srgbClr val="000000">
                      <a:alpha val="43137"/>
                    </a:srgbClr>
                  </a:outerShdw>
                </a:effectLst>
                <a:latin typeface="Comic Sans MS" panose="030F0702030302020204" pitchFamily="66" charset="0"/>
              </a:rPr>
              <a:t>sim se conseguirmos encontrar a corrente de minoritários </a:t>
            </a:r>
            <a:r>
              <a:rPr lang="pt-BR" altLang="en-US" sz="28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mn-ea"/>
              </a:rPr>
              <a:t>nas extremidades da região de depleção, podemos determinar a corrente do diodo (lembrar que esta é apenas de difusão).</a:t>
            </a:r>
            <a:endParaRPr lang="pt-BR" altLang="en-US" sz="28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1252855" y="371475"/>
            <a:ext cx="6393815" cy="64516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rPr>
              <a:t>Equação da Continuidade</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mn-ea"/>
            </a:endParaRPr>
          </a:p>
        </p:txBody>
      </p:sp>
      <p:sp>
        <p:nvSpPr>
          <p:cNvPr id="3" name="Forma livre 2"/>
          <p:cNvSpPr/>
          <p:nvPr/>
        </p:nvSpPr>
        <p:spPr>
          <a:xfrm>
            <a:off x="8281035" y="1158875"/>
            <a:ext cx="2869565" cy="2663190"/>
          </a:xfrm>
          <a:custGeom>
            <a:avLst/>
            <a:gdLst>
              <a:gd name="connisteX0" fmla="*/ 633624 w 2869655"/>
              <a:gd name="connsiteY0" fmla="*/ 810284 h 2663330"/>
              <a:gd name="connisteX1" fmla="*/ 125624 w 2869655"/>
              <a:gd name="connsiteY1" fmla="*/ 1096034 h 2663330"/>
              <a:gd name="connisteX2" fmla="*/ 30374 w 2869655"/>
              <a:gd name="connsiteY2" fmla="*/ 1841524 h 2663330"/>
              <a:gd name="connisteX3" fmla="*/ 443124 w 2869655"/>
              <a:gd name="connsiteY3" fmla="*/ 2190774 h 2663330"/>
              <a:gd name="connisteX4" fmla="*/ 1539134 w 2869655"/>
              <a:gd name="connsiteY4" fmla="*/ 2651784 h 2663330"/>
              <a:gd name="connisteX5" fmla="*/ 1777259 w 2869655"/>
              <a:gd name="connsiteY5" fmla="*/ 1778024 h 2663330"/>
              <a:gd name="connisteX6" fmla="*/ 2793259 w 2869655"/>
              <a:gd name="connsiteY6" fmla="*/ 1492274 h 2663330"/>
              <a:gd name="connisteX7" fmla="*/ 2586884 w 2869655"/>
              <a:gd name="connsiteY7" fmla="*/ 556284 h 2663330"/>
              <a:gd name="connisteX8" fmla="*/ 1491509 w 2869655"/>
              <a:gd name="connsiteY8" fmla="*/ 659 h 2663330"/>
              <a:gd name="connisteX9" fmla="*/ 1078759 w 2869655"/>
              <a:gd name="connsiteY9" fmla="*/ 635659 h 2663330"/>
              <a:gd name="connisteX10" fmla="*/ 681249 w 2869655"/>
              <a:gd name="connsiteY10" fmla="*/ 778534 h 2663330"/>
              <a:gd name="connisteX11" fmla="*/ 522499 w 2869655"/>
              <a:gd name="connsiteY11" fmla="*/ 873784 h 266333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Lst>
            <a:rect l="l" t="t" r="r" b="b"/>
            <a:pathLst>
              <a:path w="2869656" h="2663331">
                <a:moveTo>
                  <a:pt x="633624" y="810285"/>
                </a:moveTo>
                <a:cubicBezTo>
                  <a:pt x="533929" y="852830"/>
                  <a:pt x="246274" y="889660"/>
                  <a:pt x="125624" y="1096035"/>
                </a:cubicBezTo>
                <a:cubicBezTo>
                  <a:pt x="4974" y="1302410"/>
                  <a:pt x="-33126" y="1622450"/>
                  <a:pt x="30374" y="1841525"/>
                </a:cubicBezTo>
                <a:cubicBezTo>
                  <a:pt x="93874" y="2060600"/>
                  <a:pt x="141499" y="2028850"/>
                  <a:pt x="443124" y="2190775"/>
                </a:cubicBezTo>
                <a:cubicBezTo>
                  <a:pt x="744749" y="2352700"/>
                  <a:pt x="1272434" y="2734335"/>
                  <a:pt x="1539134" y="2651785"/>
                </a:cubicBezTo>
                <a:cubicBezTo>
                  <a:pt x="1805834" y="2569235"/>
                  <a:pt x="1526434" y="2009800"/>
                  <a:pt x="1777259" y="1778025"/>
                </a:cubicBezTo>
                <a:cubicBezTo>
                  <a:pt x="2028084" y="1546250"/>
                  <a:pt x="2631334" y="1736750"/>
                  <a:pt x="2793259" y="1492275"/>
                </a:cubicBezTo>
                <a:cubicBezTo>
                  <a:pt x="2955184" y="1247800"/>
                  <a:pt x="2847234" y="854735"/>
                  <a:pt x="2586884" y="556285"/>
                </a:cubicBezTo>
                <a:cubicBezTo>
                  <a:pt x="2326534" y="257835"/>
                  <a:pt x="1793134" y="-15215"/>
                  <a:pt x="1491509" y="660"/>
                </a:cubicBezTo>
                <a:cubicBezTo>
                  <a:pt x="1189884" y="16535"/>
                  <a:pt x="1240684" y="480085"/>
                  <a:pt x="1078759" y="635660"/>
                </a:cubicBezTo>
                <a:cubicBezTo>
                  <a:pt x="916834" y="791235"/>
                  <a:pt x="792374" y="730910"/>
                  <a:pt x="681249" y="778535"/>
                </a:cubicBezTo>
                <a:cubicBezTo>
                  <a:pt x="570124" y="826160"/>
                  <a:pt x="545994" y="857275"/>
                  <a:pt x="522499" y="873785"/>
                </a:cubicBezTo>
              </a:path>
            </a:pathLst>
          </a:custGeom>
          <a:gradFill flip="none" rotWithShape="1">
            <a:gsLst>
              <a:gs pos="0">
                <a:srgbClr val="FF0000"/>
              </a:gs>
              <a:gs pos="100000">
                <a:srgbClr val="760303"/>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 name="Conector de Seta Reta 3"/>
          <p:cNvCxnSpPr/>
          <p:nvPr/>
        </p:nvCxnSpPr>
        <p:spPr>
          <a:xfrm flipV="1">
            <a:off x="7534910" y="3329940"/>
            <a:ext cx="1094740" cy="5080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6" name="Conector de Seta Reta 5"/>
          <p:cNvCxnSpPr>
            <a:endCxn id="3" idx="1"/>
          </p:cNvCxnSpPr>
          <p:nvPr/>
        </p:nvCxnSpPr>
        <p:spPr>
          <a:xfrm>
            <a:off x="7819390" y="2032635"/>
            <a:ext cx="587375" cy="22225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7" name="Conector de Seta Reta 6"/>
          <p:cNvCxnSpPr/>
          <p:nvPr/>
        </p:nvCxnSpPr>
        <p:spPr>
          <a:xfrm flipV="1">
            <a:off x="11150600" y="2058035"/>
            <a:ext cx="861060" cy="11049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8" name="Conector de Seta Reta 7"/>
          <p:cNvCxnSpPr/>
          <p:nvPr/>
        </p:nvCxnSpPr>
        <p:spPr>
          <a:xfrm flipV="1">
            <a:off x="10074275" y="3112770"/>
            <a:ext cx="889000" cy="1587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9" name="Conector de Seta Reta 8"/>
          <p:cNvCxnSpPr/>
          <p:nvPr/>
        </p:nvCxnSpPr>
        <p:spPr>
          <a:xfrm flipV="1">
            <a:off x="9090025" y="3954145"/>
            <a:ext cx="506730" cy="39687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0" name="Conector de Seta Reta 9"/>
          <p:cNvCxnSpPr/>
          <p:nvPr/>
        </p:nvCxnSpPr>
        <p:spPr>
          <a:xfrm flipV="1">
            <a:off x="7551420" y="2707640"/>
            <a:ext cx="729615" cy="17462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1" name="Conector de Seta Reta 10"/>
          <p:cNvCxnSpPr/>
          <p:nvPr/>
        </p:nvCxnSpPr>
        <p:spPr>
          <a:xfrm flipV="1">
            <a:off x="10963275" y="1540510"/>
            <a:ext cx="604520" cy="2540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2" name="Conector de Seta Reta 11"/>
          <p:cNvCxnSpPr/>
          <p:nvPr/>
        </p:nvCxnSpPr>
        <p:spPr>
          <a:xfrm flipV="1">
            <a:off x="10074275" y="747395"/>
            <a:ext cx="492125" cy="42735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3" name="Conector de Seta Reta 12"/>
          <p:cNvCxnSpPr/>
          <p:nvPr/>
        </p:nvCxnSpPr>
        <p:spPr>
          <a:xfrm>
            <a:off x="9137650" y="1017270"/>
            <a:ext cx="459105" cy="26924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4" name="Conector de Seta Reta 13"/>
          <p:cNvCxnSpPr>
            <a:endCxn id="3" idx="9"/>
          </p:cNvCxnSpPr>
          <p:nvPr/>
        </p:nvCxnSpPr>
        <p:spPr>
          <a:xfrm>
            <a:off x="8693150" y="1524635"/>
            <a:ext cx="666750" cy="26987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5" name="Conector de Seta Reta 14"/>
          <p:cNvCxnSpPr/>
          <p:nvPr/>
        </p:nvCxnSpPr>
        <p:spPr>
          <a:xfrm flipV="1">
            <a:off x="10546080" y="1174750"/>
            <a:ext cx="604520" cy="2540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6" name="Conector de Seta Reta 15"/>
          <p:cNvCxnSpPr/>
          <p:nvPr/>
        </p:nvCxnSpPr>
        <p:spPr>
          <a:xfrm flipV="1">
            <a:off x="8629650" y="3583940"/>
            <a:ext cx="508000" cy="35433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7" name="Caixa de Texto 16"/>
              <p:cNvSpPr txBox="1"/>
              <p:nvPr/>
            </p:nvSpPr>
            <p:spPr>
              <a:xfrm>
                <a:off x="11150600" y="791210"/>
                <a:ext cx="872490" cy="63754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acc>
                        <m:accPr>
                          <m:chr m:val="⃗"/>
                          <m:ctrlPr>
                            <a:rPr lang="en-US" altLang="pt-BR" sz="3200" i="1">
                              <a:latin typeface="Cambria Math" panose="02040503050406030204" pitchFamily="18" charset="0"/>
                              <a:cs typeface="Cambria Math" panose="02040503050406030204" pitchFamily="18" charset="0"/>
                            </a:rPr>
                          </m:ctrlPr>
                        </m:accPr>
                        <m:e>
                          <m:r>
                            <a:rPr lang="en-US" altLang="pt-BR" sz="3200" i="1">
                              <a:latin typeface="Cambria Math" panose="02040503050406030204" pitchFamily="18" charset="0"/>
                              <a:cs typeface="Cambria Math" panose="02040503050406030204" pitchFamily="18" charset="0"/>
                            </a:rPr>
                            <m:t>𝐹</m:t>
                          </m:r>
                        </m:e>
                      </m:acc>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17" name="Caixa de Texto 16"/>
              <p:cNvSpPr txBox="1">
                <a:spLocks noRot="1" noChangeAspect="1" noMove="1" noResize="1" noEditPoints="1" noAdjustHandles="1" noChangeArrowheads="1" noChangeShapeType="1" noTextEdit="1"/>
              </p:cNvSpPr>
              <p:nvPr/>
            </p:nvSpPr>
            <p:spPr>
              <a:xfrm>
                <a:off x="11150600" y="791210"/>
                <a:ext cx="872490" cy="637540"/>
              </a:xfrm>
              <a:prstGeom prst="rect">
                <a:avLst/>
              </a:prstGeom>
              <a:blipFill rotWithShape="1">
                <a:blip r:embed="rId1"/>
                <a:stretch>
                  <a:fillRect/>
                </a:stretch>
              </a:blipFill>
            </p:spPr>
            <p:txBody>
              <a:bodyPr/>
              <a:lstStyle/>
              <a:p>
                <a:r>
                  <a:rPr lang="pt-BR" altLang="en-US">
                    <a:noFill/>
                  </a:rPr>
                  <a:t> </a:t>
                </a:r>
              </a:p>
            </p:txBody>
          </p:sp>
        </mc:Fallback>
      </mc:AlternateContent>
      <p:sp>
        <p:nvSpPr>
          <p:cNvPr id="18" name="Caixa de Texto 17"/>
          <p:cNvSpPr txBox="1"/>
          <p:nvPr/>
        </p:nvSpPr>
        <p:spPr>
          <a:xfrm>
            <a:off x="9090025" y="2168525"/>
            <a:ext cx="1189990" cy="460375"/>
          </a:xfrm>
          <a:prstGeom prst="rect">
            <a:avLst/>
          </a:prstGeom>
          <a:noFill/>
        </p:spPr>
        <p:txBody>
          <a:bodyPr wrap="square" rtlCol="0">
            <a:spAutoFit/>
          </a:bodyPr>
          <a:lstStyle/>
          <a:p>
            <a:r>
              <a:rPr lang="pt-BR" altLang="en-US" sz="2400" b="1">
                <a:effectLst>
                  <a:outerShdw blurRad="38100" dist="38100" dir="2700000" algn="tl">
                    <a:srgbClr val="000000">
                      <a:alpha val="43137"/>
                    </a:srgbClr>
                  </a:outerShdw>
                </a:effectLst>
              </a:rPr>
              <a:t>Volume</a:t>
            </a:r>
            <a:endParaRPr lang="pt-BR" altLang="en-US" sz="2400" b="1">
              <a:effectLst>
                <a:outerShdw blurRad="38100" dist="38100" dir="2700000" algn="tl">
                  <a:srgbClr val="000000">
                    <a:alpha val="43137"/>
                  </a:srgbClr>
                </a:outerShdw>
              </a:effectLst>
            </a:endParaRPr>
          </a:p>
        </p:txBody>
      </p:sp>
      <mc:AlternateContent xmlns:mc="http://schemas.openxmlformats.org/markup-compatibility/2006">
        <mc:Choice xmlns:a14="http://schemas.microsoft.com/office/drawing/2010/main" Requires="a14">
          <p:sp>
            <p:nvSpPr>
              <p:cNvPr id="19" name="Caixa de Texto 18"/>
              <p:cNvSpPr txBox="1"/>
              <p:nvPr/>
            </p:nvSpPr>
            <p:spPr>
              <a:xfrm>
                <a:off x="206375" y="1613535"/>
                <a:ext cx="8013065" cy="1369060"/>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nary>
                            <m:naryPr>
                              <m:limLoc m:val="subSup"/>
                              <m:ctrlPr>
                                <a:rPr lang="en-US" altLang="pt-BR" sz="3200" i="1">
                                  <a:latin typeface="Cambria Math" panose="02040503050406030204" pitchFamily="18" charset="0"/>
                                  <a:cs typeface="Cambria Math" panose="02040503050406030204" pitchFamily="18" charset="0"/>
                                </a:rPr>
                              </m:ctrlPr>
                            </m:naryPr>
                            <m:sub>
                              <m:r>
                                <a:rPr lang="en-US" altLang="pt-BR" sz="3200" i="1">
                                  <a:latin typeface="Cambria Math" panose="02040503050406030204" pitchFamily="18" charset="0"/>
                                  <a:cs typeface="Cambria Math" panose="02040503050406030204" pitchFamily="18" charset="0"/>
                                </a:rPr>
                                <m:t>𝑉𝑜𝑙</m:t>
                              </m:r>
                            </m:sub>
                            <m:sup/>
                            <m:e>
                              <m:r>
                                <a:rPr lang="en-US" altLang="pt-BR" sz="3200" i="1">
                                  <a:latin typeface="Cambria Math" panose="02040503050406030204" pitchFamily="18" charset="0"/>
                                  <a:cs typeface="Cambria Math" panose="02040503050406030204" pitchFamily="18" charset="0"/>
                                </a:rPr>
                                <m:t>𝜌</m:t>
                              </m:r>
                            </m:e>
                          </m:nary>
                          <m:r>
                            <a:rPr lang="en-US" altLang="pt-BR" sz="3200" i="1">
                              <a:latin typeface="Cambria Math" panose="02040503050406030204" pitchFamily="18" charset="0"/>
                              <a:cs typeface="Cambria Math" panose="02040503050406030204" pitchFamily="18" charset="0"/>
                            </a:rPr>
                            <m:t>𝑑𝑉</m:t>
                          </m:r>
                        </m:num>
                        <m:den>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𝑡</m:t>
                          </m:r>
                        </m:den>
                      </m:f>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m:t>
                      </m:r>
                      <m:nary>
                        <m:naryPr>
                          <m:limLoc m:val="subSup"/>
                          <m:ctrlPr>
                            <a:rPr lang="en-US" altLang="pt-BR" sz="3200" i="1">
                              <a:latin typeface="Cambria Math" panose="02040503050406030204" pitchFamily="18" charset="0"/>
                              <a:cs typeface="Cambria Math" panose="02040503050406030204" pitchFamily="18" charset="0"/>
                            </a:rPr>
                          </m:ctrlPr>
                        </m:naryPr>
                        <m:sub>
                          <m:r>
                            <a:rPr lang="en-US" altLang="pt-BR" sz="3200" i="1">
                              <a:latin typeface="Cambria Math" panose="02040503050406030204" pitchFamily="18" charset="0"/>
                              <a:cs typeface="Cambria Math" panose="02040503050406030204" pitchFamily="18" charset="0"/>
                            </a:rPr>
                            <m:t>𝐴𝑟𝑒𝑎</m:t>
                          </m:r>
                        </m:sub>
                        <m:sup/>
                        <m:e>
                          <m:acc>
                            <m:accPr>
                              <m:chr m:val="⃗"/>
                              <m:ctrlPr>
                                <a:rPr lang="en-US" altLang="pt-BR" sz="3200" i="1">
                                  <a:latin typeface="Cambria Math" panose="02040503050406030204" pitchFamily="18" charset="0"/>
                                  <a:cs typeface="Cambria Math" panose="02040503050406030204" pitchFamily="18" charset="0"/>
                                </a:rPr>
                              </m:ctrlPr>
                            </m:accPr>
                            <m:e>
                              <m:r>
                                <a:rPr lang="en-US" altLang="pt-BR" sz="3200" i="1">
                                  <a:latin typeface="Cambria Math" panose="02040503050406030204" pitchFamily="18" charset="0"/>
                                  <a:cs typeface="Cambria Math" panose="02040503050406030204" pitchFamily="18" charset="0"/>
                                </a:rPr>
                                <m:t>𝐹</m:t>
                              </m:r>
                            </m:e>
                          </m:acc>
                        </m:e>
                      </m:nary>
                      <m:r>
                        <a:rPr lang="en-US" altLang="pt-BR" sz="3200" i="1">
                          <a:latin typeface="Cambria Math" panose="02040503050406030204" pitchFamily="18" charset="0"/>
                          <a:cs typeface="Cambria Math" panose="02040503050406030204" pitchFamily="18" charset="0"/>
                        </a:rPr>
                        <m:t>𝑑</m:t>
                      </m:r>
                      <m:acc>
                        <m:accPr>
                          <m:chr m:val="⃗"/>
                          <m:ctrlPr>
                            <a:rPr lang="en-US" altLang="pt-BR" sz="3200" i="1">
                              <a:latin typeface="Cambria Math" panose="02040503050406030204" pitchFamily="18" charset="0"/>
                              <a:cs typeface="Cambria Math" panose="02040503050406030204" pitchFamily="18" charset="0"/>
                            </a:rPr>
                          </m:ctrlPr>
                        </m:accPr>
                        <m:e>
                          <m:r>
                            <a:rPr lang="en-US" altLang="pt-BR" sz="3200" i="1">
                              <a:latin typeface="Cambria Math" panose="02040503050406030204" pitchFamily="18" charset="0"/>
                              <a:cs typeface="Cambria Math" panose="02040503050406030204" pitchFamily="18" charset="0"/>
                            </a:rPr>
                            <m:t>𝑠</m:t>
                          </m:r>
                        </m:e>
                      </m:acc>
                      <m:r>
                        <a:rPr lang="en-US" altLang="pt-BR" sz="3200" i="1">
                          <a:latin typeface="Cambria Math" panose="02040503050406030204" pitchFamily="18" charset="0"/>
                          <a:cs typeface="Cambria Math" panose="02040503050406030204" pitchFamily="18" charset="0"/>
                        </a:rPr>
                        <m:t>+</m:t>
                      </m:r>
                      <m:nary>
                        <m:naryPr>
                          <m:limLoc m:val="subSup"/>
                          <m:ctrlPr>
                            <a:rPr lang="en-US" altLang="pt-BR" sz="3200" i="1">
                              <a:latin typeface="Cambria Math" panose="02040503050406030204" pitchFamily="18" charset="0"/>
                              <a:cs typeface="Cambria Math" panose="02040503050406030204" pitchFamily="18" charset="0"/>
                            </a:rPr>
                          </m:ctrlPr>
                        </m:naryPr>
                        <m:sub>
                          <m:r>
                            <a:rPr lang="en-US" altLang="pt-BR" sz="3200" i="1">
                              <a:latin typeface="Cambria Math" panose="02040503050406030204" pitchFamily="18" charset="0"/>
                              <a:cs typeface="Cambria Math" panose="02040503050406030204" pitchFamily="18" charset="0"/>
                            </a:rPr>
                            <m:t>𝑉𝑜𝑙</m:t>
                          </m:r>
                        </m:sub>
                        <m:sup/>
                        <m:e>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𝐺</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m:t>
                          </m:r>
                        </m:e>
                      </m:nary>
                      <m:r>
                        <a:rPr lang="en-US" altLang="pt-BR" sz="3200" i="1">
                          <a:latin typeface="Cambria Math" panose="02040503050406030204" pitchFamily="18" charset="0"/>
                          <a:cs typeface="Cambria Math" panose="02040503050406030204" pitchFamily="18" charset="0"/>
                        </a:rPr>
                        <m:t>𝑑𝑉</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19" name="Caixa de Texto 18"/>
              <p:cNvSpPr txBox="1">
                <a:spLocks noRot="1" noChangeAspect="1" noMove="1" noResize="1" noEditPoints="1" noAdjustHandles="1" noChangeArrowheads="1" noChangeShapeType="1" noTextEdit="1"/>
              </p:cNvSpPr>
              <p:nvPr/>
            </p:nvSpPr>
            <p:spPr>
              <a:xfrm>
                <a:off x="206375" y="1613535"/>
                <a:ext cx="8013065" cy="136906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0" name="Caixa de Texto 19"/>
              <p:cNvSpPr txBox="1"/>
              <p:nvPr/>
            </p:nvSpPr>
            <p:spPr>
              <a:xfrm>
                <a:off x="267970" y="3579495"/>
                <a:ext cx="10039350" cy="1369060"/>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f>
                        <m:fPr>
                          <m:ctrlPr>
                            <a:rPr lang="en-US" altLang="pt-BR" sz="3200" i="1" smtClean="0">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nary>
                            <m:naryPr>
                              <m:limLoc m:val="subSup"/>
                              <m:ctrlPr>
                                <a:rPr lang="en-US" altLang="pt-BR" sz="3200" i="1">
                                  <a:latin typeface="Cambria Math" panose="02040503050406030204" pitchFamily="18" charset="0"/>
                                  <a:cs typeface="Cambria Math" panose="02040503050406030204" pitchFamily="18" charset="0"/>
                                </a:rPr>
                              </m:ctrlPr>
                            </m:naryPr>
                            <m:sub>
                              <m:r>
                                <a:rPr lang="en-US" altLang="pt-BR" sz="3200" i="1">
                                  <a:latin typeface="Cambria Math" panose="02040503050406030204" pitchFamily="18" charset="0"/>
                                  <a:cs typeface="Cambria Math" panose="02040503050406030204" pitchFamily="18" charset="0"/>
                                </a:rPr>
                                <m:t>𝑉𝑜𝑙</m:t>
                              </m:r>
                            </m:sub>
                            <m:sup/>
                            <m:e>
                              <m:r>
                                <a:rPr lang="en-US" altLang="pt-BR" sz="3200" i="1">
                                  <a:latin typeface="Cambria Math" panose="02040503050406030204" pitchFamily="18" charset="0"/>
                                  <a:cs typeface="Cambria Math" panose="02040503050406030204" pitchFamily="18" charset="0"/>
                                </a:rPr>
                                <m:t>𝜌</m:t>
                              </m:r>
                            </m:e>
                          </m:nary>
                          <m:r>
                            <a:rPr lang="en-US" altLang="pt-BR" sz="3200" i="1">
                              <a:latin typeface="Cambria Math" panose="02040503050406030204" pitchFamily="18" charset="0"/>
                              <a:cs typeface="Cambria Math" panose="02040503050406030204" pitchFamily="18" charset="0"/>
                            </a:rPr>
                            <m:t>𝑑𝑣</m:t>
                          </m:r>
                        </m:num>
                        <m:den>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𝑡</m:t>
                          </m:r>
                        </m:den>
                      </m:f>
                      <m:r>
                        <a:rPr lang="en-US" altLang="pt-BR" sz="3200" i="1">
                          <a:latin typeface="Cambria Math" panose="02040503050406030204" pitchFamily="18" charset="0"/>
                          <a:cs typeface="Cambria Math" panose="02040503050406030204" pitchFamily="18" charset="0"/>
                        </a:rPr>
                        <m:t>=</m:t>
                      </m:r>
                      <m:nary>
                        <m:naryPr>
                          <m:limLoc m:val="subSup"/>
                          <m:ctrlPr>
                            <a:rPr lang="en-US" altLang="pt-BR" sz="3200" i="1">
                              <a:latin typeface="Cambria Math" panose="02040503050406030204" pitchFamily="18" charset="0"/>
                              <a:cs typeface="Cambria Math" panose="02040503050406030204" pitchFamily="18" charset="0"/>
                            </a:rPr>
                          </m:ctrlPr>
                        </m:naryPr>
                        <m:sub>
                          <m:r>
                            <a:rPr lang="en-US" altLang="pt-BR" sz="3200" i="1">
                              <a:latin typeface="Cambria Math" panose="02040503050406030204" pitchFamily="18" charset="0"/>
                              <a:cs typeface="Cambria Math" panose="02040503050406030204" pitchFamily="18" charset="0"/>
                            </a:rPr>
                            <m:t>𝑉𝑜𝑙</m:t>
                          </m:r>
                        </m:sub>
                        <m:sup/>
                        <m:e>
                          <m:f>
                            <m:fPr>
                              <m:ctrlPr>
                                <a:rPr sz="3200" i="1">
                                  <a:latin typeface="Cambria Math" panose="02040503050406030204" pitchFamily="18" charset="0"/>
                                  <a:cs typeface="Cambria Math" panose="02040503050406030204" pitchFamily="18" charset="0"/>
                                </a:rPr>
                              </m:ctrlPr>
                            </m:fPr>
                            <m:num>
                              <m:r>
                                <a:rPr lang="en-US"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𝜌</m:t>
                              </m:r>
                            </m:num>
                            <m:den>
                              <m:r>
                                <a:rPr lang="en-US" sz="3200" i="1">
                                  <a:latin typeface="Cambria Math" panose="02040503050406030204" pitchFamily="18" charset="0"/>
                                  <a:cs typeface="Cambria Math" panose="02040503050406030204" pitchFamily="18" charset="0"/>
                                </a:rPr>
                                <m:t>𝜕</m:t>
                              </m:r>
                              <m:r>
                                <a:rPr lang="en-US" sz="3200" i="1">
                                  <a:latin typeface="Cambria Math" panose="02040503050406030204" pitchFamily="18" charset="0"/>
                                  <a:cs typeface="Cambria Math" panose="02040503050406030204" pitchFamily="18" charset="0"/>
                                </a:rPr>
                                <m:t>𝑡</m:t>
                              </m:r>
                            </m:den>
                          </m:f>
                        </m:e>
                      </m:nary>
                      <m:r>
                        <a:rPr lang="en-US" altLang="pt-BR" sz="3200" i="1">
                          <a:latin typeface="Cambria Math" panose="02040503050406030204" pitchFamily="18" charset="0"/>
                          <a:cs typeface="Cambria Math" panose="02040503050406030204" pitchFamily="18" charset="0"/>
                        </a:rPr>
                        <m:t>𝑑𝑣</m:t>
                      </m:r>
                      <m:r>
                        <a:rPr lang="en-US" altLang="pt-BR" sz="3200" i="1">
                          <a:latin typeface="Cambria Math" panose="02040503050406030204" pitchFamily="18" charset="0"/>
                          <a:cs typeface="Cambria Math" panose="02040503050406030204" pitchFamily="18" charset="0"/>
                        </a:rPr>
                        <m:t>=−</m:t>
                      </m:r>
                      <m:nary>
                        <m:naryPr>
                          <m:limLoc m:val="subSup"/>
                          <m:ctrlPr>
                            <a:rPr lang="en-US" altLang="pt-BR" sz="3200" i="1">
                              <a:latin typeface="Cambria Math" panose="02040503050406030204" pitchFamily="18" charset="0"/>
                              <a:cs typeface="Cambria Math" panose="02040503050406030204" pitchFamily="18" charset="0"/>
                            </a:rPr>
                          </m:ctrlPr>
                        </m:naryPr>
                        <m:sub>
                          <m:r>
                            <a:rPr lang="en-US" altLang="pt-BR" sz="3200" i="1">
                              <a:latin typeface="Cambria Math" panose="02040503050406030204" pitchFamily="18" charset="0"/>
                              <a:cs typeface="Cambria Math" panose="02040503050406030204" pitchFamily="18" charset="0"/>
                            </a:rPr>
                            <m:t>𝑣𝑜𝑙</m:t>
                          </m:r>
                        </m:sub>
                        <m:sup/>
                        <m:e>
                          <m:r>
                            <a:rPr lang="en-US" sz="3200" i="1">
                              <a:latin typeface="Cambria Math" panose="02040503050406030204" pitchFamily="18" charset="0"/>
                              <a:cs typeface="Cambria Math" panose="02040503050406030204" pitchFamily="18" charset="0"/>
                            </a:rPr>
                            <m:t>𝛻</m:t>
                          </m:r>
                          <m:acc>
                            <m:accPr>
                              <m:chr m:val="⃗"/>
                              <m:ctrlPr>
                                <a:rPr lang="en-US" altLang="pt-BR" sz="3200" i="1" smtClean="0">
                                  <a:latin typeface="Cambria Math" panose="02040503050406030204" pitchFamily="18" charset="0"/>
                                </a:rPr>
                              </m:ctrlPr>
                            </m:accPr>
                            <m:e>
                              <m:r>
                                <a:rPr lang="pt-BR" altLang="pt-BR" sz="3200" b="0" i="1" smtClean="0">
                                  <a:latin typeface="Cambria Math" panose="02040503050406030204" pitchFamily="18" charset="0"/>
                                </a:rPr>
                                <m:t>𝐹</m:t>
                              </m:r>
                            </m:e>
                          </m:acc>
                        </m:e>
                      </m:nary>
                      <m:r>
                        <a:rPr lang="en-US" altLang="pt-BR" sz="3200" i="1">
                          <a:latin typeface="Cambria Math" panose="02040503050406030204" pitchFamily="18" charset="0"/>
                          <a:cs typeface="Cambria Math" panose="02040503050406030204" pitchFamily="18" charset="0"/>
                        </a:rPr>
                        <m:t>𝑑𝑣</m:t>
                      </m:r>
                      <m:r>
                        <a:rPr lang="en-US" altLang="pt-BR" sz="3200" i="1">
                          <a:latin typeface="Cambria Math" panose="02040503050406030204" pitchFamily="18" charset="0"/>
                          <a:cs typeface="Cambria Math" panose="02040503050406030204" pitchFamily="18" charset="0"/>
                        </a:rPr>
                        <m:t>+</m:t>
                      </m:r>
                      <m:nary>
                        <m:naryPr>
                          <m:limLoc m:val="subSup"/>
                          <m:ctrlPr>
                            <a:rPr lang="en-US" altLang="pt-BR" sz="3200" i="1">
                              <a:latin typeface="Cambria Math" panose="02040503050406030204" pitchFamily="18" charset="0"/>
                              <a:cs typeface="Cambria Math" panose="02040503050406030204" pitchFamily="18" charset="0"/>
                            </a:rPr>
                          </m:ctrlPr>
                        </m:naryPr>
                        <m:sub>
                          <m:r>
                            <a:rPr lang="en-US" altLang="pt-BR" sz="3200" i="1">
                              <a:latin typeface="Cambria Math" panose="02040503050406030204" pitchFamily="18" charset="0"/>
                              <a:cs typeface="Cambria Math" panose="02040503050406030204" pitchFamily="18" charset="0"/>
                            </a:rPr>
                            <m:t>𝑉𝑜𝑙</m:t>
                          </m:r>
                        </m:sub>
                        <m:sup/>
                        <m:e>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𝐺</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m:t>
                          </m:r>
                        </m:e>
                      </m:nary>
                      <m:r>
                        <a:rPr lang="en-US" altLang="pt-BR" sz="3200" i="1">
                          <a:latin typeface="Cambria Math" panose="02040503050406030204" pitchFamily="18" charset="0"/>
                          <a:cs typeface="Cambria Math" panose="02040503050406030204" pitchFamily="18" charset="0"/>
                        </a:rPr>
                        <m:t>𝑑𝑣</m:t>
                      </m:r>
                    </m:oMath>
                  </m:oMathPara>
                </a14:m>
                <a:endParaRPr lang="en-US" altLang="pt-BR" sz="3200" i="1" dirty="0">
                  <a:latin typeface="Cambria Math" panose="02040503050406030204" pitchFamily="18" charset="0"/>
                  <a:cs typeface="Cambria Math" panose="02040503050406030204" pitchFamily="18" charset="0"/>
                </a:endParaRPr>
              </a:p>
            </p:txBody>
          </p:sp>
        </mc:Choice>
        <mc:Fallback>
          <p:sp>
            <p:nvSpPr>
              <p:cNvPr id="20" name="Caixa de Texto 19"/>
              <p:cNvSpPr txBox="1">
                <a:spLocks noRot="1" noChangeAspect="1" noMove="1" noResize="1" noEditPoints="1" noAdjustHandles="1" noChangeArrowheads="1" noChangeShapeType="1" noTextEdit="1"/>
              </p:cNvSpPr>
              <p:nvPr/>
            </p:nvSpPr>
            <p:spPr>
              <a:xfrm>
                <a:off x="267970" y="3579495"/>
                <a:ext cx="10039350" cy="1369060"/>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1" name="Caixa de Texto 20"/>
              <p:cNvSpPr txBox="1"/>
              <p:nvPr/>
            </p:nvSpPr>
            <p:spPr>
              <a:xfrm>
                <a:off x="638810" y="5305425"/>
                <a:ext cx="8769350" cy="890270"/>
              </a:xfrm>
              <a:prstGeom prst="rect">
                <a:avLst/>
              </a:prstGeom>
              <a:noFill/>
            </p:spPr>
            <p:txBody>
              <a:bodyPr wrap="square" rtlCol="0" anchor="t">
                <a:spAutoFit/>
              </a:bodyPr>
              <a:lstStyle/>
              <a:p>
                <a:pPr algn="l"/>
                <a:r>
                  <a:rPr lang="pt-BR" altLang="en-US" sz="3200">
                    <a:latin typeface="Comic Sans MS" panose="030F0702030302020204" pitchFamily="66" charset="0"/>
                    <a:cs typeface="Comic Sans MS" panose="030F0702030302020204" pitchFamily="66" charset="0"/>
                  </a:rPr>
                  <a:t>para uma dimensão:  </a:t>
                </a:r>
                <a14:m>
                  <m:oMath xmlns:m="http://schemas.openxmlformats.org/officeDocument/2006/math">
                    <m:f>
                      <m:fPr>
                        <m:ctrlPr>
                          <a:rPr lang="en-US" altLang="pt-BR" sz="3600" i="1">
                            <a:latin typeface="Cambria Math" panose="02040503050406030204" pitchFamily="18" charset="0"/>
                            <a:cs typeface="Cambria Math" panose="02040503050406030204" pitchFamily="18" charset="0"/>
                          </a:rPr>
                        </m:ctrlPr>
                      </m:fPr>
                      <m:num>
                        <m:r>
                          <a:rPr lang="en-US" altLang="pt-BR" sz="3600" i="1">
                            <a:latin typeface="Cambria Math" panose="02040503050406030204" pitchFamily="18" charset="0"/>
                            <a:cs typeface="Cambria Math" panose="02040503050406030204" pitchFamily="18" charset="0"/>
                          </a:rPr>
                          <m:t>𝜕𝜌</m:t>
                        </m:r>
                      </m:num>
                      <m:den>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𝑡</m:t>
                        </m:r>
                      </m:den>
                    </m:f>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m:t>
                    </m:r>
                    <m:f>
                      <m:fPr>
                        <m:ctrlPr>
                          <a:rPr lang="en-US" altLang="pt-BR" sz="3600" i="1">
                            <a:latin typeface="Cambria Math" panose="02040503050406030204" pitchFamily="18" charset="0"/>
                            <a:cs typeface="Cambria Math" panose="02040503050406030204" pitchFamily="18" charset="0"/>
                          </a:rPr>
                        </m:ctrlPr>
                      </m:fPr>
                      <m:num>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𝐹</m:t>
                        </m:r>
                      </m:num>
                      <m:den>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𝑥</m:t>
                        </m:r>
                      </m:den>
                    </m:f>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𝐺</m:t>
                    </m:r>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𝑅</m:t>
                    </m:r>
                    <m:r>
                      <a:rPr lang="en-US" altLang="pt-BR" sz="3600" i="1">
                        <a:latin typeface="Cambria Math" panose="02040503050406030204" pitchFamily="18" charset="0"/>
                        <a:cs typeface="Cambria Math" panose="02040503050406030204" pitchFamily="18" charset="0"/>
                      </a:rPr>
                      <m:t>)</m:t>
                    </m:r>
                  </m:oMath>
                </a14:m>
                <a:endParaRPr lang="en-US" altLang="pt-BR" sz="3600" i="1">
                  <a:latin typeface="Cambria Math" panose="02040503050406030204" pitchFamily="18" charset="0"/>
                  <a:cs typeface="Cambria Math" panose="02040503050406030204" pitchFamily="18" charset="0"/>
                </a:endParaRPr>
              </a:p>
            </p:txBody>
          </p:sp>
        </mc:Choice>
        <mc:Fallback>
          <p:sp>
            <p:nvSpPr>
              <p:cNvPr id="21" name="Caixa de Texto 20"/>
              <p:cNvSpPr txBox="1">
                <a:spLocks noRot="1" noChangeAspect="1" noMove="1" noResize="1" noEditPoints="1" noAdjustHandles="1" noChangeArrowheads="1" noChangeShapeType="1" noTextEdit="1"/>
              </p:cNvSpPr>
              <p:nvPr/>
            </p:nvSpPr>
            <p:spPr>
              <a:xfrm>
                <a:off x="638810" y="5305425"/>
                <a:ext cx="8769350" cy="890270"/>
              </a:xfrm>
              <a:prstGeom prst="rect">
                <a:avLst/>
              </a:prstGeom>
              <a:blipFill rotWithShape="1">
                <a:blip r:embed="rId4"/>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CaixaDeTexto 2"/>
              <p:cNvSpPr txBox="1"/>
              <p:nvPr/>
            </p:nvSpPr>
            <p:spPr>
              <a:xfrm>
                <a:off x="701040" y="287020"/>
                <a:ext cx="11076305" cy="628396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sz="4000" b="1" dirty="0" smtClean="0">
                    <a:solidFill>
                      <a:srgbClr val="C00000"/>
                    </a:solidFill>
                    <a:effectLst>
                      <a:outerShdw blurRad="38100" dist="38100" dir="2700000" algn="tl">
                        <a:srgbClr val="000000">
                          <a:alpha val="43137"/>
                        </a:srgbClr>
                      </a:outerShdw>
                    </a:effectLst>
                    <a:latin typeface="Comic Sans MS" panose="030F0702030302020204" pitchFamily="66" charset="0"/>
                  </a:rPr>
                  <a:t>Equação da Continuidade</a:t>
                </a:r>
                <a:endParaRPr lang="pt-BR" sz="4000" b="1" dirty="0" smtClean="0">
                  <a:solidFill>
                    <a:srgbClr val="C00000"/>
                  </a:solidFill>
                  <a:effectLst>
                    <a:outerShdw blurRad="38100" dist="38100" dir="2700000" algn="tl">
                      <a:srgbClr val="000000">
                        <a:alpha val="43137"/>
                      </a:srgbClr>
                    </a:outerShdw>
                  </a:effectLst>
                  <a:latin typeface="Comic Sans MS" panose="030F0702030302020204" pitchFamily="66" charset="0"/>
                </a:endParaRPr>
              </a:p>
              <a:p>
                <a:pPr indent="0" algn="ctr" fontAlgn="auto">
                  <a:spcBef>
                    <a:spcPts val="600"/>
                  </a:spcBef>
                  <a:spcAft>
                    <a:spcPts val="600"/>
                  </a:spcAft>
                  <a:buFont typeface="Arial" panose="020B0604020202020204" pitchFamily="34" charset="0"/>
                  <a:buNone/>
                </a:pPr>
                <a:endParaRPr lang="pt-BR" sz="4000" b="1" dirty="0" smtClean="0">
                  <a:solidFill>
                    <a:srgbClr val="C00000"/>
                  </a:solidFill>
                  <a:effectLst>
                    <a:outerShdw blurRad="38100" dist="38100" dir="2700000" algn="tl">
                      <a:srgbClr val="000000">
                        <a:alpha val="43137"/>
                      </a:srgbClr>
                    </a:outerShdw>
                  </a:effectLst>
                  <a:latin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rPr>
                  <a:t>Seja</a:t>
                </a:r>
                <a:endParaRPr lang="pt-BR" sz="3200" b="1" dirty="0" smtClean="0">
                  <a:solidFill>
                    <a:schemeClr val="tx1"/>
                  </a:solidFill>
                  <a:effectLst>
                    <a:outerShdw blurRad="38100" dist="38100" dir="2700000" algn="tl">
                      <a:srgbClr val="000000">
                        <a:alpha val="43137"/>
                      </a:srgbClr>
                    </a:outerShdw>
                  </a:effectLst>
                  <a:latin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sz="3200" b="1" dirty="0" smtClean="0">
                    <a:solidFill>
                      <a:schemeClr val="tx1"/>
                    </a:solidFill>
                    <a:effectLst/>
                    <a:latin typeface="Symbol" panose="05050102010706020507" charset="0"/>
                    <a:cs typeface="Symbol" panose="05050102010706020507" charset="0"/>
                  </a:rPr>
                  <a:t>r</a:t>
                </a:r>
                <a:r>
                  <a:rPr lang="pt-BR" sz="3200" b="1" dirty="0" smtClean="0">
                    <a:solidFill>
                      <a:schemeClr val="tx1"/>
                    </a:solidFill>
                    <a:effectLst/>
                    <a:latin typeface="Comic Sans MS" panose="030F0702030302020204" pitchFamily="66" charset="0"/>
                    <a:cs typeface="Comic Sans MS" panose="030F0702030302020204" pitchFamily="66" charset="0"/>
                  </a:rPr>
                  <a:t>: densidade de um portador (número de port./volume)</a:t>
                </a:r>
                <a:endParaRPr lang="pt-BR" sz="3200" b="1" dirty="0" smtClean="0">
                  <a:solidFill>
                    <a:schemeClr val="tx1"/>
                  </a:solidFill>
                  <a:effectLst/>
                  <a:latin typeface="Comic Sans MS" panose="030F0702030302020204" pitchFamily="66" charset="0"/>
                  <a:cs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14:m>
                  <m:oMath xmlns:m="http://schemas.openxmlformats.org/officeDocument/2006/math">
                    <m:acc>
                      <m:accPr>
                        <m:chr m:val="⃗"/>
                        <m:ctrlPr>
                          <a:rPr lang="en-US" altLang="pt-BR" sz="3200" b="1" i="1" dirty="0" smtClean="0">
                            <a:solidFill>
                              <a:schemeClr val="tx1"/>
                            </a:solidFill>
                            <a:effectLst/>
                            <a:latin typeface="Cambria Math" panose="02040503050406030204" pitchFamily="18" charset="0"/>
                            <a:cs typeface="Cambria Math" panose="02040503050406030204" pitchFamily="18" charset="0"/>
                          </a:rPr>
                        </m:ctrlPr>
                      </m:accPr>
                      <m:e>
                        <m:r>
                          <a:rPr lang="en-US" altLang="pt-BR" sz="3200" b="1" i="1" dirty="0" smtClean="0">
                            <a:solidFill>
                              <a:schemeClr val="tx1"/>
                            </a:solidFill>
                            <a:effectLst/>
                            <a:latin typeface="Cambria Math" panose="02040503050406030204" pitchFamily="18" charset="0"/>
                            <a:cs typeface="Cambria Math" panose="02040503050406030204" pitchFamily="18" charset="0"/>
                          </a:rPr>
                          <m:t>𝑭</m:t>
                        </m:r>
                      </m:e>
                    </m:acc>
                    <m:r>
                      <a:rPr lang="en-US" altLang="pt-BR" sz="3200" b="1" i="1" dirty="0" smtClean="0">
                        <a:solidFill>
                          <a:schemeClr val="tx1"/>
                        </a:solidFill>
                        <a:effectLst/>
                        <a:latin typeface="Cambria Math" panose="02040503050406030204" pitchFamily="18" charset="0"/>
                        <a:cs typeface="Cambria Math" panose="02040503050406030204" pitchFamily="18" charset="0"/>
                      </a:rPr>
                      <m:t>:</m:t>
                    </m:r>
                  </m:oMath>
                </a14:m>
                <a:r>
                  <a:rPr lang="pt-BR" altLang="en-US" sz="3200" b="1" dirty="0" smtClean="0">
                    <a:solidFill>
                      <a:schemeClr val="tx1"/>
                    </a:solidFill>
                    <a:effectLst/>
                    <a:latin typeface="Comic Sans MS" panose="030F0702030302020204" pitchFamily="66" charset="0"/>
                    <a:cs typeface="Comic Sans MS" panose="030F0702030302020204" pitchFamily="66" charset="0"/>
                  </a:rPr>
                  <a:t> Fluxo do portadores (número de port./área)</a:t>
                </a:r>
                <a:endParaRPr lang="pt-BR" altLang="en-US" sz="3200" b="1" dirty="0" smtClean="0">
                  <a:solidFill>
                    <a:schemeClr val="tx1"/>
                  </a:solidFill>
                  <a:effectLst/>
                  <a:latin typeface="Comic Sans MS" panose="030F0702030302020204" pitchFamily="66" charset="0"/>
                  <a:cs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sz="3200" b="1" dirty="0" smtClean="0">
                    <a:solidFill>
                      <a:schemeClr val="tx1"/>
                    </a:solidFill>
                    <a:effectLst/>
                    <a:latin typeface="Comic Sans MS" panose="030F0702030302020204" pitchFamily="66" charset="0"/>
                    <a:cs typeface="Comic Sans MS" panose="030F0702030302020204" pitchFamily="66" charset="0"/>
                  </a:rPr>
                  <a:t>G: taxa de geração deste portador (número de port./tempo)</a:t>
                </a:r>
                <a:endParaRPr lang="pt-BR" sz="3200" b="1" dirty="0" smtClean="0">
                  <a:solidFill>
                    <a:schemeClr val="tx1"/>
                  </a:solidFill>
                  <a:effectLst/>
                  <a:latin typeface="Comic Sans MS" panose="030F0702030302020204" pitchFamily="66" charset="0"/>
                  <a:cs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sz="3200" b="1" dirty="0" smtClean="0">
                    <a:effectLst/>
                    <a:latin typeface="Comic Sans MS" panose="030F0702030302020204" pitchFamily="66" charset="0"/>
                    <a:cs typeface="Comic Sans MS" panose="030F0702030302020204" pitchFamily="66" charset="0"/>
                    <a:sym typeface="+mn-ea"/>
                  </a:rPr>
                  <a:t>R: taxa de recombinação deste portador (número de port./tempo)</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5" name="CaixaDeTexto 2"/>
              <p:cNvSpPr txBox="1">
                <a:spLocks noRot="1" noChangeAspect="1" noMove="1" noResize="1" noEditPoints="1" noAdjustHandles="1" noChangeArrowheads="1" noChangeShapeType="1" noTextEdit="1"/>
              </p:cNvSpPr>
              <p:nvPr/>
            </p:nvSpPr>
            <p:spPr>
              <a:xfrm>
                <a:off x="701040" y="287020"/>
                <a:ext cx="11076305" cy="6283960"/>
              </a:xfrm>
              <a:prstGeom prst="rect">
                <a:avLst/>
              </a:prstGeom>
              <a:blipFill rotWithShape="1">
                <a:blip r:embed="rId1"/>
                <a:stretch>
                  <a:fillRect t="-6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732790" y="633095"/>
            <a:ext cx="11076305" cy="50158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rPr>
              <a:t>Concentração de portadores minoritários</a:t>
            </a:r>
            <a:endPar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sz="3200" b="1" dirty="0" smtClean="0">
                <a:solidFill>
                  <a:schemeClr val="tx1"/>
                </a:solidFill>
                <a:effectLst/>
                <a:latin typeface="Comic Sans MS" panose="030F0702030302020204" pitchFamily="66" charset="0"/>
              </a:rPr>
              <a:t>Região P</a:t>
            </a:r>
            <a:endParaRPr lang="pt-BR" sz="3200" b="1" dirty="0" smtClean="0">
              <a:solidFill>
                <a:schemeClr val="tx1"/>
              </a:solidFill>
              <a:effectLst/>
              <a:latin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altLang="en-US" sz="3200" b="1" dirty="0" smtClean="0">
                <a:latin typeface="Comic Sans MS" panose="030F0702030302020204" pitchFamily="66" charset="0"/>
                <a:cs typeface="Comic Sans MS" panose="030F0702030302020204" pitchFamily="66" charset="0"/>
                <a:sym typeface="+mn-ea"/>
              </a:rPr>
              <a:t>fora da região de depleção: x &gt; xp</a:t>
            </a:r>
            <a:endParaRPr lang="pt-BR" sz="3200" b="1" dirty="0" smtClean="0">
              <a:solidFill>
                <a:schemeClr val="tx1"/>
              </a:solidFill>
              <a:effectLst/>
              <a:latin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sz="3200" b="1" dirty="0" smtClean="0">
                <a:solidFill>
                  <a:schemeClr val="tx1"/>
                </a:solidFill>
                <a:effectLst/>
                <a:latin typeface="Comic Sans MS" panose="030F0702030302020204" pitchFamily="66" charset="0"/>
              </a:rPr>
              <a:t>minoritários elétrons n</a:t>
            </a:r>
            <a:r>
              <a:rPr lang="pt-BR" sz="3200" b="1" baseline="-25000" dirty="0" smtClean="0">
                <a:solidFill>
                  <a:schemeClr val="tx1"/>
                </a:solidFill>
                <a:effectLst/>
                <a:latin typeface="Comic Sans MS" panose="030F0702030302020204" pitchFamily="66" charset="0"/>
              </a:rPr>
              <a:t>P</a:t>
            </a:r>
            <a:r>
              <a:rPr lang="pt-BR" sz="3200" b="1" dirty="0" smtClean="0">
                <a:solidFill>
                  <a:schemeClr val="tx1"/>
                </a:solidFill>
                <a:effectLst/>
                <a:latin typeface="Comic Sans MS" panose="030F0702030302020204" pitchFamily="66" charset="0"/>
              </a:rPr>
              <a:t>(x)</a:t>
            </a:r>
            <a:endParaRPr lang="pt-BR" sz="3200" b="1" baseline="-25000" dirty="0" smtClean="0">
              <a:solidFill>
                <a:schemeClr val="tx1"/>
              </a:solidFill>
              <a:effectLst/>
              <a:latin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sz="3200" b="1" dirty="0" smtClean="0">
                <a:solidFill>
                  <a:schemeClr val="tx1"/>
                </a:solidFill>
                <a:effectLst/>
                <a:latin typeface="Comic Sans MS" panose="030F0702030302020204" pitchFamily="66" charset="0"/>
              </a:rPr>
              <a:t>n</a:t>
            </a:r>
            <a:r>
              <a:rPr lang="pt-BR" sz="3200" b="1" baseline="-25000" dirty="0" smtClean="0">
                <a:solidFill>
                  <a:schemeClr val="tx1"/>
                </a:solidFill>
                <a:effectLst/>
                <a:latin typeface="Comic Sans MS" panose="030F0702030302020204" pitchFamily="66" charset="0"/>
              </a:rPr>
              <a:t>p0</a:t>
            </a:r>
            <a:r>
              <a:rPr lang="pt-BR" sz="3200" b="1" dirty="0" smtClean="0">
                <a:solidFill>
                  <a:schemeClr val="tx1"/>
                </a:solidFill>
                <a:effectLst/>
                <a:latin typeface="Comic Sans MS" panose="030F0702030302020204" pitchFamily="66" charset="0"/>
              </a:rPr>
              <a:t>: concentração de minoritários longe da junção (</a:t>
            </a:r>
            <a:r>
              <a:rPr lang="pt-BR" sz="3200" b="1" dirty="0" smtClean="0">
                <a:effectLst/>
                <a:latin typeface="Comic Sans MS" panose="030F0702030302020204" pitchFamily="66" charset="0"/>
                <a:sym typeface="+mn-ea"/>
              </a:rPr>
              <a:t>n</a:t>
            </a:r>
            <a:r>
              <a:rPr lang="pt-BR" sz="3200" b="1" baseline="-25000" dirty="0" smtClean="0">
                <a:effectLst/>
                <a:latin typeface="Comic Sans MS" panose="030F0702030302020204" pitchFamily="66" charset="0"/>
                <a:sym typeface="+mn-ea"/>
              </a:rPr>
              <a:t>p0</a:t>
            </a:r>
            <a:r>
              <a:rPr lang="pt-BR" sz="3200" b="1" dirty="0" smtClean="0">
                <a:effectLst/>
                <a:latin typeface="Comic Sans MS" panose="030F0702030302020204" pitchFamily="66" charset="0"/>
                <a:sym typeface="+mn-ea"/>
              </a:rPr>
              <a:t>= n</a:t>
            </a:r>
            <a:r>
              <a:rPr lang="pt-BR" sz="3200" b="1" baseline="-25000" dirty="0" smtClean="0">
                <a:effectLst/>
                <a:latin typeface="Comic Sans MS" panose="030F0702030302020204" pitchFamily="66" charset="0"/>
                <a:sym typeface="+mn-ea"/>
              </a:rPr>
              <a:t>i</a:t>
            </a:r>
            <a:r>
              <a:rPr lang="pt-BR" sz="3200" b="1" baseline="30000" dirty="0" smtClean="0">
                <a:effectLst/>
                <a:latin typeface="Comic Sans MS" panose="030F0702030302020204" pitchFamily="66" charset="0"/>
                <a:sym typeface="+mn-ea"/>
              </a:rPr>
              <a:t>2</a:t>
            </a:r>
            <a:r>
              <a:rPr lang="pt-BR" sz="3200" b="1" dirty="0" smtClean="0">
                <a:effectLst/>
                <a:latin typeface="Comic Sans MS" panose="030F0702030302020204" pitchFamily="66" charset="0"/>
                <a:sym typeface="+mn-ea"/>
              </a:rPr>
              <a:t>/N</a:t>
            </a:r>
            <a:r>
              <a:rPr lang="pt-BR" sz="3200" b="1" baseline="-25000" dirty="0" smtClean="0">
                <a:effectLst/>
                <a:latin typeface="Comic Sans MS" panose="030F0702030302020204" pitchFamily="66" charset="0"/>
                <a:sym typeface="+mn-ea"/>
              </a:rPr>
              <a:t>A</a:t>
            </a:r>
            <a:r>
              <a:rPr lang="pt-BR" sz="3200" b="1" dirty="0" smtClean="0">
                <a:effectLst/>
                <a:latin typeface="Comic Sans MS" panose="030F0702030302020204" pitchFamily="66" charset="0"/>
                <a:sym typeface="+mn-ea"/>
              </a:rPr>
              <a:t>)</a:t>
            </a:r>
            <a:endParaRPr lang="pt-BR" sz="3200" b="1" dirty="0" smtClean="0">
              <a:solidFill>
                <a:schemeClr val="tx1"/>
              </a:solidFill>
              <a:effectLst/>
              <a:latin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sz="3200" b="1" dirty="0" smtClean="0">
                <a:latin typeface="Comic Sans MS" panose="030F0702030302020204" pitchFamily="66" charset="0"/>
                <a:cs typeface="Comic Sans MS" panose="030F0702030302020204" pitchFamily="66" charset="0"/>
                <a:sym typeface="+mn-ea"/>
              </a:rPr>
              <a:t>G: taxa de geração  </a:t>
            </a:r>
            <a:endParaRPr lang="pt-BR" sz="3200" b="1" dirty="0" smtClean="0">
              <a:solidFill>
                <a:schemeClr val="tx1"/>
              </a:solidFill>
              <a:latin typeface="Comic Sans MS" panose="030F0702030302020204" pitchFamily="66" charset="0"/>
              <a:cs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sz="3200" b="1" dirty="0" smtClean="0">
                <a:latin typeface="Comic Sans MS" panose="030F0702030302020204" pitchFamily="66" charset="0"/>
                <a:cs typeface="Comic Sans MS" panose="030F0702030302020204" pitchFamily="66" charset="0"/>
                <a:sym typeface="+mn-ea"/>
              </a:rPr>
              <a:t>R: taxa de recombinação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CaixaDeTexto 2"/>
              <p:cNvSpPr txBox="1"/>
              <p:nvPr/>
            </p:nvSpPr>
            <p:spPr>
              <a:xfrm>
                <a:off x="732790" y="680720"/>
                <a:ext cx="11076305" cy="583374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sym typeface="+mn-ea"/>
                  </a:rPr>
                  <a:t>Concentração de portadores minoritários</a:t>
                </a:r>
                <a:endParaRPr lang="pt-BR" sz="3600" b="1" dirty="0" smtClean="0">
                  <a:solidFill>
                    <a:srgbClr val="C00000"/>
                  </a:solidFill>
                  <a:effectLst/>
                  <a:latin typeface="Comic Sans MS" panose="030F0702030302020204" pitchFamily="66" charset="0"/>
                  <a:sym typeface="+mn-ea"/>
                </a:endParaRPr>
              </a:p>
              <a:p>
                <a:pPr indent="0" algn="l" fontAlgn="auto">
                  <a:spcBef>
                    <a:spcPts val="600"/>
                  </a:spcBef>
                  <a:spcAft>
                    <a:spcPts val="600"/>
                  </a:spcAft>
                  <a:buFont typeface="Arial" panose="020B0604020202020204" pitchFamily="34" charset="0"/>
                  <a:buNone/>
                </a:pPr>
                <a:r>
                  <a:rPr lang="pt-BR" sz="2800" b="1" dirty="0" smtClean="0">
                    <a:solidFill>
                      <a:schemeClr val="tx1"/>
                    </a:solidFill>
                    <a:effectLst/>
                    <a:latin typeface="Comic Sans MS" panose="030F0702030302020204" pitchFamily="66" charset="0"/>
                  </a:rPr>
                  <a:t>Região P</a:t>
                </a:r>
                <a:endParaRPr lang="pt-BR" sz="2800" b="1" dirty="0" smtClean="0">
                  <a:solidFill>
                    <a:schemeClr val="tx1"/>
                  </a:solidFill>
                  <a:effectLst/>
                  <a:latin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sz="2800" b="1" dirty="0" smtClean="0">
                    <a:solidFill>
                      <a:schemeClr val="tx1"/>
                    </a:solidFill>
                    <a:effectLst/>
                    <a:latin typeface="Comic Sans MS" panose="030F0702030302020204" pitchFamily="66" charset="0"/>
                  </a:rPr>
                  <a:t>As taxas de geração e recombinação dependem da concentração de portadores. Como boa aproximação podemos escrever na região P</a:t>
                </a:r>
                <a:endParaRPr lang="pt-BR" sz="2800" b="1" dirty="0" smtClean="0">
                  <a:solidFill>
                    <a:schemeClr val="tx1"/>
                  </a:solidFill>
                  <a:effectLst/>
                  <a:latin typeface="Comic Sans MS" panose="030F0702030302020204" pitchFamily="66" charset="0"/>
                </a:endParaRPr>
              </a:p>
              <a:p>
                <a:pPr indent="0" algn="l"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𝐺</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𝑅</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sub>
                          </m:sSub>
                        </m:den>
                      </m:f>
                    </m:oMath>
                  </m:oMathPara>
                </a14:m>
                <a:endParaRPr lang="en-US" altLang="pt-BR" sz="2800" i="1" dirty="0">
                  <a:latin typeface="Cambria Math" panose="02040503050406030204" pitchFamily="18" charset="0"/>
                  <a:cs typeface="Cambria Math" panose="02040503050406030204" pitchFamily="18" charset="0"/>
                </a:endParaRPr>
              </a:p>
              <a:p>
                <a:pPr marL="914400" lvl="1" indent="-457200" algn="l" fontAlgn="auto">
                  <a:spcBef>
                    <a:spcPts val="600"/>
                  </a:spcBef>
                  <a:spcAft>
                    <a:spcPts val="600"/>
                  </a:spcAft>
                  <a:buFont typeface="Arial" panose="020B0604020202020204" pitchFamily="34" charset="0"/>
                  <a:buChar char="•"/>
                </a:pPr>
                <a:r>
                  <a:rPr lang="pt-BR" sz="2800" b="1" dirty="0" smtClean="0">
                    <a:solidFill>
                      <a:schemeClr val="tx1"/>
                    </a:solidFill>
                    <a:effectLst/>
                    <a:latin typeface="Comic Sans MS" panose="030F0702030302020204" pitchFamily="66" charset="0"/>
                  </a:rPr>
                  <a:t>(G-R) depende apenas dos minoritários</a:t>
                </a:r>
                <a:endParaRPr lang="pt-BR" sz="2800" b="1" dirty="0" smtClean="0">
                  <a:solidFill>
                    <a:schemeClr val="tx1"/>
                  </a:solidFill>
                  <a:effectLst/>
                  <a:latin typeface="Comic Sans MS" panose="030F0702030302020204" pitchFamily="66" charset="0"/>
                </a:endParaRPr>
              </a:p>
              <a:p>
                <a:pPr marL="914400" lvl="1" indent="-457200" algn="l" fontAlgn="auto">
                  <a:spcBef>
                    <a:spcPts val="600"/>
                  </a:spcBef>
                  <a:spcAft>
                    <a:spcPts val="600"/>
                  </a:spcAft>
                  <a:buFont typeface="Arial" panose="020B0604020202020204" pitchFamily="34" charset="0"/>
                  <a:buChar char="•"/>
                </a:pPr>
                <a:r>
                  <a:rPr lang="pt-BR" sz="2800" b="1" dirty="0" smtClean="0">
                    <a:solidFill>
                      <a:schemeClr val="tx1"/>
                    </a:solidFill>
                    <a:effectLst/>
                    <a:latin typeface="Comic Sans MS" panose="030F0702030302020204" pitchFamily="66" charset="0"/>
                  </a:rPr>
                  <a:t>depende de quanto n</a:t>
                </a:r>
                <a:r>
                  <a:rPr lang="pt-BR" sz="2800" b="1" baseline="-25000" dirty="0" smtClean="0">
                    <a:solidFill>
                      <a:schemeClr val="tx1"/>
                    </a:solidFill>
                    <a:effectLst/>
                    <a:latin typeface="Comic Sans MS" panose="030F0702030302020204" pitchFamily="66" charset="0"/>
                  </a:rPr>
                  <a:t>P </a:t>
                </a:r>
                <a:r>
                  <a:rPr lang="pt-BR" sz="2800" b="1" dirty="0" smtClean="0">
                    <a:solidFill>
                      <a:schemeClr val="tx1"/>
                    </a:solidFill>
                    <a:effectLst/>
                    <a:latin typeface="Comic Sans MS" panose="030F0702030302020204" pitchFamily="66" charset="0"/>
                  </a:rPr>
                  <a:t>está distante</a:t>
                </a:r>
                <a:r>
                  <a:rPr lang="pt-BR" sz="2800" b="1" baseline="-25000" dirty="0" smtClean="0">
                    <a:solidFill>
                      <a:schemeClr val="tx1"/>
                    </a:solidFill>
                    <a:effectLst/>
                    <a:latin typeface="Comic Sans MS" panose="030F0702030302020204" pitchFamily="66" charset="0"/>
                  </a:rPr>
                  <a:t> </a:t>
                </a:r>
                <a:r>
                  <a:rPr lang="pt-BR" sz="2800" b="1" dirty="0" smtClean="0">
                    <a:solidFill>
                      <a:schemeClr val="tx1"/>
                    </a:solidFill>
                    <a:effectLst/>
                    <a:latin typeface="Comic Sans MS" panose="030F0702030302020204" pitchFamily="66" charset="0"/>
                  </a:rPr>
                  <a:t>da concentração de equilíbrio n</a:t>
                </a:r>
                <a:r>
                  <a:rPr lang="pt-BR" sz="2800" b="1" baseline="-25000" dirty="0" smtClean="0">
                    <a:solidFill>
                      <a:schemeClr val="tx1"/>
                    </a:solidFill>
                    <a:effectLst/>
                    <a:latin typeface="Comic Sans MS" panose="030F0702030302020204" pitchFamily="66" charset="0"/>
                  </a:rPr>
                  <a:t>p0</a:t>
                </a:r>
                <a:r>
                  <a:rPr lang="pt-BR" sz="2800" b="1" dirty="0" smtClean="0">
                    <a:solidFill>
                      <a:schemeClr val="tx1"/>
                    </a:solidFill>
                    <a:effectLst/>
                    <a:latin typeface="Comic Sans MS" panose="030F0702030302020204" pitchFamily="66" charset="0"/>
                  </a:rPr>
                  <a:t>.</a:t>
                </a:r>
                <a:r>
                  <a:rPr lang="pt-BR" sz="2800" b="1" baseline="-25000" dirty="0" smtClean="0">
                    <a:solidFill>
                      <a:schemeClr val="tx1"/>
                    </a:solidFill>
                    <a:effectLst/>
                    <a:latin typeface="Comic Sans MS" panose="030F0702030302020204" pitchFamily="66" charset="0"/>
                  </a:rPr>
                  <a:t> </a:t>
                </a:r>
                <a:endParaRPr lang="pt-BR" sz="2800" b="1" baseline="-25000" dirty="0" smtClean="0">
                  <a:solidFill>
                    <a:schemeClr val="tx1"/>
                  </a:solidFill>
                  <a:effectLst/>
                  <a:latin typeface="Comic Sans MS" panose="030F0702030302020204" pitchFamily="66" charset="0"/>
                </a:endParaRPr>
              </a:p>
              <a:p>
                <a:pPr marL="914400" lvl="1" indent="-457200" algn="l" fontAlgn="auto">
                  <a:spcBef>
                    <a:spcPts val="600"/>
                  </a:spcBef>
                  <a:spcAft>
                    <a:spcPts val="600"/>
                  </a:spcAft>
                  <a:buFont typeface="Arial" panose="020B0604020202020204" pitchFamily="34" charset="0"/>
                  <a:buChar char="•"/>
                </a:pPr>
                <a:r>
                  <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mn-ea"/>
                  </a:rPr>
                  <a:t>t</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n</a:t>
                </a:r>
                <a:r>
                  <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mn-ea"/>
                  </a:rPr>
                  <a: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 é o tempo de vida do minoritário na região P</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5" name="CaixaDeTexto 2"/>
              <p:cNvSpPr txBox="1">
                <a:spLocks noRot="1" noChangeAspect="1" noMove="1" noResize="1" noEditPoints="1" noAdjustHandles="1" noChangeArrowheads="1" noChangeShapeType="1" noTextEdit="1"/>
              </p:cNvSpPr>
              <p:nvPr/>
            </p:nvSpPr>
            <p:spPr>
              <a:xfrm>
                <a:off x="732790" y="680720"/>
                <a:ext cx="11076305" cy="583374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CaixaDeTexto 2"/>
              <p:cNvSpPr txBox="1"/>
              <p:nvPr/>
            </p:nvSpPr>
            <p:spPr>
              <a:xfrm>
                <a:off x="732790" y="680720"/>
                <a:ext cx="11076305" cy="577596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sym typeface="+mn-ea"/>
                  </a:rPr>
                  <a:t>Concentração de portadores minoritários</a:t>
                </a:r>
                <a:endParaRPr lang="pt-BR" sz="3600" b="1" dirty="0" smtClean="0">
                  <a:solidFill>
                    <a:srgbClr val="C00000"/>
                  </a:solidFill>
                  <a:effectLst/>
                  <a:latin typeface="Comic Sans MS" panose="030F0702030302020204" pitchFamily="66" charset="0"/>
                  <a:sym typeface="+mn-ea"/>
                </a:endParaRPr>
              </a:p>
              <a:p>
                <a:pPr indent="0" algn="l" fontAlgn="auto">
                  <a:spcBef>
                    <a:spcPts val="600"/>
                  </a:spcBef>
                  <a:spcAft>
                    <a:spcPts val="600"/>
                  </a:spcAft>
                  <a:buFont typeface="Arial" panose="020B0604020202020204" pitchFamily="34" charset="0"/>
                  <a:buNone/>
                </a:pPr>
                <a:r>
                  <a:rPr lang="pt-BR" sz="2800" b="1" dirty="0" smtClean="0">
                    <a:solidFill>
                      <a:schemeClr val="tx1"/>
                    </a:solidFill>
                    <a:effectLst/>
                    <a:latin typeface="Comic Sans MS" panose="030F0702030302020204" pitchFamily="66" charset="0"/>
                  </a:rPr>
                  <a:t>Região P</a:t>
                </a:r>
                <a:endParaRPr lang="pt-BR" sz="2800" b="1" dirty="0" smtClean="0">
                  <a:solidFill>
                    <a:schemeClr val="tx1"/>
                  </a:solidFill>
                  <a:effectLst/>
                  <a:latin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sz="2800" b="1" dirty="0" smtClean="0">
                    <a:solidFill>
                      <a:schemeClr val="tx1"/>
                    </a:solidFill>
                    <a:effectLst/>
                    <a:latin typeface="Comic Sans MS" panose="030F0702030302020204" pitchFamily="66" charset="0"/>
                  </a:rPr>
                  <a:t>Equação da continuidade para elétrons</a:t>
                </a:r>
                <a:endParaRPr lang="pt-BR" sz="2800" b="1" dirty="0" smtClean="0">
                  <a:solidFill>
                    <a:schemeClr val="tx1"/>
                  </a:solidFill>
                  <a:effectLst/>
                  <a:latin typeface="Comic Sans MS" panose="030F0702030302020204" pitchFamily="66" charset="0"/>
                </a:endParaRPr>
              </a:p>
              <a:p>
                <a:pPr indent="0" algn="ctr" fontAlgn="auto">
                  <a:spcBef>
                    <a:spcPts val="600"/>
                  </a:spcBef>
                  <a:spcAft>
                    <a:spcPts val="600"/>
                  </a:spcAft>
                  <a:buFont typeface="Arial" panose="020B0604020202020204" pitchFamily="34" charset="0"/>
                  <a:buNone/>
                </a:pPr>
                <a:r>
                  <a:rPr lang="pt-BR" altLang="en-US" sz="3200" dirty="0">
                    <a:latin typeface="Comic Sans MS" panose="030F0702030302020204" pitchFamily="66" charset="0"/>
                    <a:cs typeface="Comic Sans MS" panose="030F0702030302020204" pitchFamily="66" charset="0"/>
                    <a:sym typeface="+mn-ea"/>
                  </a:rPr>
                  <a:t> </a:t>
                </a:r>
                <a14:m>
                  <m:oMath xmlns:m="http://schemas.openxmlformats.org/officeDocument/2006/math">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sub>
                        </m:sSub>
                      </m:num>
                      <m:den>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𝑡</m:t>
                        </m:r>
                      </m:den>
                    </m:f>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m:t>
                        </m:r>
                      </m:num>
                      <m:den>
                        <m:r>
                          <a:rPr lang="en-US" altLang="pt-BR" sz="3200" i="1">
                            <a:latin typeface="Cambria Math" panose="02040503050406030204" pitchFamily="18" charset="0"/>
                            <a:cs typeface="Cambria Math" panose="02040503050406030204" pitchFamily="18" charset="0"/>
                          </a:rPr>
                          <m:t>𝑞</m:t>
                        </m:r>
                      </m:den>
                    </m:f>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𝐽</m:t>
                            </m:r>
                          </m:e>
                          <m:sub>
                            <m:r>
                              <a:rPr lang="en-US" altLang="pt-BR" sz="3200" i="1">
                                <a:latin typeface="Cambria Math" panose="02040503050406030204" pitchFamily="18" charset="0"/>
                                <a:cs typeface="Cambria Math" panose="02040503050406030204" pitchFamily="18" charset="0"/>
                              </a:rPr>
                              <m:t>𝑛</m:t>
                            </m:r>
                          </m:sub>
                        </m:sSub>
                        <m:r>
                          <a:rPr lang="en-US" altLang="pt-BR" sz="3200" i="1">
                            <a:latin typeface="Cambria Math" panose="02040503050406030204" pitchFamily="18" charset="0"/>
                            <a:cs typeface="Cambria Math" panose="02040503050406030204" pitchFamily="18" charset="0"/>
                          </a:rPr>
                          <m:t>)</m:t>
                        </m:r>
                      </m:num>
                      <m:den>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𝑥</m:t>
                        </m:r>
                      </m:den>
                    </m:f>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𝐺</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m:t>
                        </m:r>
                      </m:num>
                      <m:den>
                        <m:r>
                          <a:rPr lang="en-US" altLang="pt-BR" sz="3200" i="1">
                            <a:latin typeface="Cambria Math" panose="02040503050406030204" pitchFamily="18" charset="0"/>
                            <a:cs typeface="Cambria Math" panose="02040503050406030204" pitchFamily="18" charset="0"/>
                          </a:rPr>
                          <m:t>𝑞</m:t>
                        </m:r>
                      </m:den>
                    </m:f>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𝐽</m:t>
                            </m:r>
                          </m:e>
                          <m:sub>
                            <m:r>
                              <a:rPr lang="en-US" altLang="pt-BR" sz="3200" i="1">
                                <a:latin typeface="Cambria Math" panose="02040503050406030204" pitchFamily="18" charset="0"/>
                                <a:cs typeface="Cambria Math" panose="02040503050406030204" pitchFamily="18" charset="0"/>
                              </a:rPr>
                              <m:t>𝑛</m:t>
                            </m:r>
                          </m:sub>
                        </m:sSub>
                      </m:num>
                      <m:den>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𝑥</m:t>
                        </m:r>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𝑥</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r>
                              <a:rPr lang="en-US" altLang="pt-BR" sz="3200" i="1">
                                <a:latin typeface="Cambria Math" panose="02040503050406030204" pitchFamily="18" charset="0"/>
                                <a:cs typeface="Cambria Math" panose="02040503050406030204" pitchFamily="18" charset="0"/>
                              </a:rPr>
                              <m:t>0</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𝜏</m:t>
                            </m:r>
                          </m:e>
                          <m:sub>
                            <m:r>
                              <a:rPr lang="en-US" altLang="pt-BR" sz="3200" i="1">
                                <a:latin typeface="Cambria Math" panose="02040503050406030204" pitchFamily="18" charset="0"/>
                                <a:cs typeface="Cambria Math" panose="02040503050406030204" pitchFamily="18" charset="0"/>
                              </a:rPr>
                              <m:t>𝑛</m:t>
                            </m:r>
                          </m:sub>
                        </m:sSub>
                      </m:den>
                    </m:f>
                  </m:oMath>
                </a14:m>
                <a:endParaRPr lang="en-US" altLang="pt-BR" sz="3200" i="1" dirty="0">
                  <a:latin typeface="Cambria Math" panose="02040503050406030204" pitchFamily="18" charset="0"/>
                  <a:cs typeface="Cambria Math" panose="02040503050406030204" pitchFamily="18" charset="0"/>
                </a:endParaRPr>
              </a:p>
              <a:p>
                <a:pPr indent="0" algn="l" fontAlgn="auto">
                  <a:spcBef>
                    <a:spcPts val="600"/>
                  </a:spcBef>
                  <a:spcAft>
                    <a:spcPts val="600"/>
                  </a:spcAft>
                  <a:buFont typeface="Arial" panose="020B0604020202020204" pitchFamily="34" charset="0"/>
                  <a:buNone/>
                </a:pPr>
                <a:r>
                  <a:rPr lang="pt-BR" altLang="en-US" sz="2800" b="1" dirty="0">
                    <a:latin typeface="Comic Sans MS" panose="030F0702030302020204" pitchFamily="66" charset="0"/>
                    <a:cs typeface="Comic Sans MS" panose="030F0702030302020204" pitchFamily="66" charset="0"/>
                  </a:rPr>
                  <a:t>Lembrando que a corrente de </a:t>
                </a:r>
                <a:r>
                  <a:rPr lang="pt-BR" altLang="en-US" sz="2800" b="1" dirty="0" err="1">
                    <a:latin typeface="Comic Sans MS" panose="030F0702030302020204" pitchFamily="66" charset="0"/>
                    <a:cs typeface="Comic Sans MS" panose="030F0702030302020204" pitchFamily="66" charset="0"/>
                  </a:rPr>
                  <a:t>difuão</a:t>
                </a:r>
                <a:r>
                  <a:rPr lang="pt-BR" altLang="en-US" sz="2800" b="1" dirty="0">
                    <a:latin typeface="Comic Sans MS" panose="030F0702030302020204" pitchFamily="66" charset="0"/>
                    <a:cs typeface="Comic Sans MS" panose="030F0702030302020204" pitchFamily="66" charset="0"/>
                  </a:rPr>
                  <a:t> é </a:t>
                </a:r>
                <a:endParaRPr lang="en-US" altLang="pt-BR" sz="2800" b="1" dirty="0">
                  <a:latin typeface="Comic Sans MS" panose="030F0702030302020204" pitchFamily="66" charset="0"/>
                  <a:cs typeface="Comic Sans MS" panose="030F0702030302020204" pitchFamily="66" charset="0"/>
                </a:endParaRPr>
              </a:p>
              <a:p>
                <a:pPr indent="0" algn="l"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acc>
                        <m:accPr>
                          <m:chr m:val="⃗"/>
                          <m:ctrlPr>
                            <a:rPr lang="en-US" altLang="pt-BR" sz="2800" i="1">
                              <a:latin typeface="Cambria Math" panose="02040503050406030204" pitchFamily="18" charset="0"/>
                              <a:cs typeface="Cambria Math" panose="02040503050406030204" pitchFamily="18" charset="0"/>
                            </a:rPr>
                          </m:ctrlPr>
                        </m:acc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𝑛</m:t>
                              </m:r>
                            </m:sub>
                          </m:sSub>
                        </m:e>
                      </m:acc>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𝑛</m:t>
                          </m:r>
                        </m:num>
                        <m:den>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den>
                      </m:f>
                    </m:oMath>
                  </m:oMathPara>
                </a14:m>
                <a:endParaRPr lang="en-US" altLang="pt-BR" sz="2800" i="1" dirty="0">
                  <a:latin typeface="Cambria Math" panose="02040503050406030204" pitchFamily="18" charset="0"/>
                  <a:cs typeface="Cambria Math" panose="02040503050406030204" pitchFamily="18" charset="0"/>
                </a:endParaRPr>
              </a:p>
              <a:p>
                <a:pPr indent="0" algn="l" fontAlgn="auto">
                  <a:spcBef>
                    <a:spcPts val="600"/>
                  </a:spcBef>
                  <a:spcAft>
                    <a:spcPts val="600"/>
                  </a:spcAft>
                  <a:buFont typeface="Arial" panose="020B0604020202020204" pitchFamily="34" charset="0"/>
                  <a:buNone/>
                </a:pPr>
                <a:r>
                  <a:rPr lang="pt-BR" altLang="en-US" sz="2800" b="1" dirty="0">
                    <a:latin typeface="Comic Sans MS" panose="030F0702030302020204" pitchFamily="66" charset="0"/>
                    <a:cs typeface="Comic Sans MS" panose="030F0702030302020204" pitchFamily="66" charset="0"/>
                  </a:rPr>
                  <a:t>podemos então montar a equação</a:t>
                </a:r>
                <a:endParaRPr lang="pt-BR" sz="2800" b="1" dirty="0" smtClean="0">
                  <a:solidFill>
                    <a:schemeClr val="tx1"/>
                  </a:solidFill>
                  <a:effectLst/>
                  <a:latin typeface="Comic Sans MS" panose="030F0702030302020204" pitchFamily="66" charset="0"/>
                  <a:cs typeface="Comic Sans MS" panose="030F0702030302020204" pitchFamily="66" charset="0"/>
                </a:endParaRPr>
              </a:p>
              <a:p>
                <a:pPr indent="0" algn="ctr" fontAlgn="auto">
                  <a:spcBef>
                    <a:spcPts val="600"/>
                  </a:spcBef>
                  <a:spcAft>
                    <a:spcPts val="600"/>
                  </a:spcAft>
                  <a:buFont typeface="Arial" panose="020B0604020202020204" pitchFamily="34" charset="0"/>
                  <a:buNone/>
                </a:pPr>
                <a:r>
                  <a:rPr lang="pt-BR" altLang="en-US" sz="3200" dirty="0">
                    <a:latin typeface="Comic Sans MS" panose="030F0702030302020204" pitchFamily="66" charset="0"/>
                    <a:cs typeface="Comic Sans MS" panose="030F0702030302020204" pitchFamily="66" charset="0"/>
                    <a:sym typeface="+mn-ea"/>
                  </a:rPr>
                  <a:t> </a:t>
                </a:r>
                <a14:m>
                  <m:oMath xmlns:m="http://schemas.openxmlformats.org/officeDocument/2006/math">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𝑥</m:t>
                        </m:r>
                        <m:r>
                          <a:rPr lang="en-US" altLang="pt-BR" sz="3200" i="1">
                            <a:latin typeface="Cambria Math" panose="02040503050406030204" pitchFamily="18" charset="0"/>
                            <a:cs typeface="Cambria Math" panose="02040503050406030204" pitchFamily="18" charset="0"/>
                          </a:rPr>
                          <m:t>)</m:t>
                        </m:r>
                      </m:num>
                      <m:den>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𝑡</m:t>
                        </m:r>
                      </m:den>
                    </m:f>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𝐷</m:t>
                        </m:r>
                      </m:e>
                      <m:sub>
                        <m:r>
                          <a:rPr lang="en-US" altLang="pt-BR" sz="3200" i="1">
                            <a:latin typeface="Cambria Math" panose="02040503050406030204" pitchFamily="18" charset="0"/>
                            <a:cs typeface="Cambria Math" panose="02040503050406030204" pitchFamily="18" charset="0"/>
                          </a:rPr>
                          <m:t>𝑛</m:t>
                        </m:r>
                      </m:sub>
                    </m:sSub>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r>
                          <a:rPr lang="en-US" altLang="pt-BR" sz="3200" i="1" baseline="30000">
                            <a:latin typeface="Cambria Math" panose="02040503050406030204" pitchFamily="18" charset="0"/>
                            <a:cs typeface="Cambria Math" panose="02040503050406030204" pitchFamily="18" charset="0"/>
                          </a:rPr>
                          <m:t>2</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𝑥</m:t>
                        </m:r>
                        <m:r>
                          <a:rPr lang="en-US" altLang="pt-BR" sz="3200" i="1">
                            <a:latin typeface="Cambria Math" panose="02040503050406030204" pitchFamily="18" charset="0"/>
                            <a:cs typeface="Cambria Math" panose="02040503050406030204" pitchFamily="18" charset="0"/>
                          </a:rPr>
                          <m:t>)</m:t>
                        </m:r>
                      </m:num>
                      <m:den>
                        <m:r>
                          <a:rPr lang="en-US" altLang="pt-BR" sz="3200" i="1">
                            <a:latin typeface="Cambria Math" panose="02040503050406030204" pitchFamily="18" charset="0"/>
                            <a:cs typeface="Cambria Math" panose="02040503050406030204" pitchFamily="18" charset="0"/>
                          </a:rPr>
                          <m:t>𝜕</m:t>
                        </m:r>
                        <m:r>
                          <a:rPr lang="en-US" altLang="pt-BR" sz="3200" i="1" baseline="30000">
                            <a:latin typeface="Cambria Math" panose="02040503050406030204" pitchFamily="18" charset="0"/>
                            <a:cs typeface="Cambria Math" panose="02040503050406030204" pitchFamily="18" charset="0"/>
                          </a:rPr>
                          <m:t>2</m:t>
                        </m:r>
                        <m:r>
                          <a:rPr lang="en-US" altLang="pt-BR" sz="3200" i="1">
                            <a:latin typeface="Cambria Math" panose="02040503050406030204" pitchFamily="18" charset="0"/>
                            <a:cs typeface="Cambria Math" panose="02040503050406030204" pitchFamily="18" charset="0"/>
                          </a:rPr>
                          <m:t>𝑥</m:t>
                        </m:r>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𝑥</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r>
                              <a:rPr lang="en-US" altLang="pt-BR" sz="3200" i="1">
                                <a:latin typeface="Cambria Math" panose="02040503050406030204" pitchFamily="18" charset="0"/>
                                <a:cs typeface="Cambria Math" panose="02040503050406030204" pitchFamily="18" charset="0"/>
                              </a:rPr>
                              <m:t>0</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𝜏</m:t>
                            </m:r>
                          </m:e>
                          <m:sub>
                            <m:r>
                              <a:rPr lang="en-US" altLang="pt-BR" sz="3200" i="1">
                                <a:latin typeface="Cambria Math" panose="02040503050406030204" pitchFamily="18" charset="0"/>
                                <a:cs typeface="Cambria Math" panose="02040503050406030204" pitchFamily="18" charset="0"/>
                              </a:rPr>
                              <m:t>𝑛</m:t>
                            </m:r>
                          </m:sub>
                        </m:sSub>
                      </m:den>
                    </m:f>
                  </m:oMath>
                </a14:m>
                <a:endPar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mn-ea"/>
                </a:endParaRPr>
              </a:p>
            </p:txBody>
          </p:sp>
        </mc:Choice>
        <mc:Fallback>
          <p:sp>
            <p:nvSpPr>
              <p:cNvPr id="5" name="CaixaDeTexto 2"/>
              <p:cNvSpPr txBox="1">
                <a:spLocks noRot="1" noChangeAspect="1" noMove="1" noResize="1" noEditPoints="1" noAdjustHandles="1" noChangeArrowheads="1" noChangeShapeType="1" noTextEdit="1"/>
              </p:cNvSpPr>
              <p:nvPr/>
            </p:nvSpPr>
            <p:spPr>
              <a:xfrm>
                <a:off x="732790" y="680720"/>
                <a:ext cx="11076305" cy="577596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CaixaDeTexto 2"/>
              <p:cNvSpPr txBox="1"/>
              <p:nvPr/>
            </p:nvSpPr>
            <p:spPr>
              <a:xfrm>
                <a:off x="732155" y="448310"/>
                <a:ext cx="11076305" cy="615124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sym typeface="+mn-ea"/>
                  </a:rPr>
                  <a:t>Concentração de portadores minoritários</a:t>
                </a:r>
                <a:endParaRPr lang="pt-BR" sz="3600" b="1" dirty="0" smtClean="0">
                  <a:solidFill>
                    <a:srgbClr val="C00000"/>
                  </a:solidFill>
                  <a:effectLst/>
                  <a:latin typeface="Comic Sans MS" panose="030F0702030302020204" pitchFamily="66" charset="0"/>
                  <a:sym typeface="+mn-ea"/>
                </a:endParaRPr>
              </a:p>
              <a:p>
                <a:pPr indent="0" algn="l" fontAlgn="auto">
                  <a:lnSpc>
                    <a:spcPct val="100000"/>
                  </a:lnSpc>
                  <a:spcBef>
                    <a:spcPts val="600"/>
                  </a:spcBef>
                  <a:spcAft>
                    <a:spcPts val="18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Quando a corrente estabiliza, podemos usar </a:t>
                </a:r>
                <a14:m>
                  <m:oMath xmlns:m="http://schemas.openxmlformats.org/officeDocument/2006/math">
                    <m:f>
                      <m:fPr>
                        <m:ctrlPr>
                          <a:rPr lang="pt-BR" altLang="en-US"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mn-ea"/>
                          </a:rPr>
                        </m:ctrlPr>
                      </m:fPr>
                      <m:num>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mn-ea"/>
                          </a:rPr>
                          <m:t>𝝏</m:t>
                        </m:r>
                      </m:num>
                      <m:den>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mn-ea"/>
                          </a:rPr>
                          <m:t>𝝏</m:t>
                        </m:r>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mn-ea"/>
                          </a:rPr>
                          <m:t>𝒕</m:t>
                        </m:r>
                      </m:den>
                    </m:f>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mn-ea"/>
                      </a:rPr>
                      <m:t>=</m:t>
                    </m:r>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mn-ea"/>
                      </a:rPr>
                      <m:t>𝟎</m:t>
                    </m:r>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mn-ea"/>
                      </a:rPr>
                      <m:t>, </m:t>
                    </m:r>
                  </m:oMath>
                </a14:m>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resultando em uma equação diferencial linear de segunda ordem:</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endParaRPr>
              </a:p>
              <a:p>
                <a:pPr indent="0" algn="l" fontAlgn="auto">
                  <a:lnSpc>
                    <a:spcPct val="100000"/>
                  </a:lnSpc>
                  <a:spcBef>
                    <a:spcPts val="12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0</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r>
                            <a:rPr lang="en-US" altLang="pt-BR" sz="2800" i="1" baseline="30000">
                              <a:latin typeface="Cambria Math" panose="02040503050406030204" pitchFamily="18" charset="0"/>
                              <a:cs typeface="Cambria Math" panose="02040503050406030204" pitchFamily="18" charset="0"/>
                            </a:rPr>
                            <m:t>2</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num>
                        <m:den>
                          <m:r>
                            <a:rPr lang="en-US" altLang="pt-BR" sz="2800" i="1">
                              <a:latin typeface="Cambria Math" panose="02040503050406030204" pitchFamily="18" charset="0"/>
                              <a:cs typeface="Cambria Math" panose="02040503050406030204" pitchFamily="18" charset="0"/>
                            </a:rPr>
                            <m:t>𝜕</m:t>
                          </m:r>
                          <m:r>
                            <a:rPr lang="en-US" altLang="pt-BR" sz="2800" i="1" baseline="30000">
                              <a:latin typeface="Cambria Math" panose="02040503050406030204" pitchFamily="18" charset="0"/>
                              <a:cs typeface="Cambria Math" panose="02040503050406030204" pitchFamily="18" charset="0"/>
                            </a:rPr>
                            <m:t>2</m:t>
                          </m:r>
                          <m:r>
                            <a:rPr lang="en-US" altLang="pt-BR" sz="2800" i="1">
                              <a:latin typeface="Cambria Math" panose="02040503050406030204" pitchFamily="18" charset="0"/>
                              <a:cs typeface="Cambria Math" panose="02040503050406030204" pitchFamily="18" charset="0"/>
                            </a:rPr>
                            <m:t>𝑥</m:t>
                          </m:r>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sub>
                          </m:sSub>
                        </m:den>
                      </m:f>
                    </m:oMath>
                  </m:oMathPara>
                </a14:m>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Para sua resolução são necessárias duas condições iniciais</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endParaRPr>
              </a:p>
              <a:p>
                <a:pPr marL="514350" indent="-514350" algn="l" fontAlgn="auto">
                  <a:spcBef>
                    <a:spcPts val="600"/>
                  </a:spcBef>
                  <a:spcAft>
                    <a:spcPts val="600"/>
                  </a:spcAft>
                  <a:buFont typeface="Arial" panose="020B0604020202020204" pitchFamily="34" charset="0"/>
                  <a:buAutoNum type="arabicPeriod"/>
                </a:pPr>
                <a:r>
                  <a:rPr lang="pt-BR" altLang="en-US" sz="32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sz="3200" i="1"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n</a:t>
                </a:r>
                <a:r>
                  <a:rPr lang="pt-BR" altLang="en-US" sz="3200" i="1" baseline="-25000"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P</a:t>
                </a:r>
                <a:r>
                  <a:rPr lang="pt-BR" altLang="en-US" sz="3200" i="1"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(x</a:t>
                </a:r>
                <a:r>
                  <a:rPr lang="pt-BR" altLang="en-US" sz="3200" i="1" baseline="-25000"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p</a:t>
                </a:r>
                <a:r>
                  <a:rPr lang="pt-BR" altLang="en-US" sz="3200" i="1"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 = n</a:t>
                </a:r>
                <a:r>
                  <a:rPr lang="pt-BR" altLang="en-US" sz="3200" i="1" baseline="-25000"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p0</a:t>
                </a:r>
                <a:r>
                  <a:rPr lang="pt-BR" altLang="en-US" sz="3200" i="1"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exp(V</a:t>
                </a:r>
                <a:r>
                  <a:rPr lang="pt-BR" altLang="en-US" sz="3200" i="1" baseline="-25000"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D</a:t>
                </a:r>
                <a:r>
                  <a:rPr lang="pt-BR" altLang="en-US" sz="3200" i="1"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/U</a:t>
                </a:r>
                <a:r>
                  <a:rPr lang="pt-BR" altLang="en-US" sz="3200" i="1" baseline="-25000"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T</a:t>
                </a:r>
                <a:r>
                  <a:rPr lang="pt-BR" altLang="en-US" sz="3200" i="1"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a:t>
                </a:r>
                <a:endParaRPr lang="pt-BR" altLang="en-US" sz="3200" i="1" dirty="0" smtClean="0">
                  <a:solidFill>
                    <a:schemeClr val="tx1"/>
                  </a:solidFill>
                  <a:effectLst/>
                  <a:latin typeface="Cambria" panose="02040503050406030204" charset="0"/>
                  <a:ea typeface="Cambria Math" panose="02040503050406030204" pitchFamily="18" charset="0"/>
                  <a:cs typeface="Cambria" panose="02040503050406030204" charset="0"/>
                  <a:sym typeface="+mn-ea"/>
                </a:endParaRPr>
              </a:p>
              <a:p>
                <a:pPr marL="514350" indent="-514350" algn="l" fontAlgn="auto">
                  <a:spcBef>
                    <a:spcPts val="600"/>
                  </a:spcBef>
                  <a:spcAft>
                    <a:spcPts val="600"/>
                  </a:spcAft>
                  <a:buFont typeface="Arial" panose="020B0604020202020204" pitchFamily="34" charset="0"/>
                  <a:buAutoNum type="arabicPeriod"/>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 Há duas possibilidades para se adotar:</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endParaRPr>
              </a:p>
              <a:p>
                <a:pPr marL="971550" lvl="1" indent="-514350" algn="l" fontAlgn="auto">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diodo longo: 						</a:t>
                </a:r>
                <a:r>
                  <a:rPr lang="pt-BR" altLang="en-US" sz="3200" b="1" i="1"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n</a:t>
                </a:r>
                <a:r>
                  <a:rPr lang="pt-BR" altLang="en-US" sz="3200" b="1" i="1" baseline="-25000"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p</a:t>
                </a:r>
                <a:r>
                  <a:rPr lang="pt-BR" altLang="en-US" sz="3200" b="1" i="1"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a:t>
                </a:r>
                <a:r>
                  <a:rPr lang="pt-BR" altLang="en-US" sz="3200" b="1" i="1" dirty="0" smtClean="0">
                    <a:solidFill>
                      <a:schemeClr val="tx1"/>
                    </a:solidFill>
                    <a:effectLst/>
                    <a:latin typeface="Cambria" panose="02040503050406030204" charset="0"/>
                    <a:ea typeface="Cambria Math" panose="02040503050406030204" pitchFamily="18" charset="0"/>
                    <a:cs typeface="Cambria" panose="02040503050406030204" charset="0"/>
                    <a:sym typeface="Symbol" panose="05050102010706020507" charset="0"/>
                  </a:rPr>
                  <a:t>)=n</a:t>
                </a:r>
                <a:r>
                  <a:rPr lang="pt-BR" altLang="en-US" sz="3200" b="1" i="1" baseline="-25000" dirty="0" smtClean="0">
                    <a:solidFill>
                      <a:schemeClr val="tx1"/>
                    </a:solidFill>
                    <a:effectLst/>
                    <a:latin typeface="Cambria" panose="02040503050406030204" charset="0"/>
                    <a:ea typeface="Cambria Math" panose="02040503050406030204" pitchFamily="18" charset="0"/>
                    <a:cs typeface="Cambria" panose="02040503050406030204" charset="0"/>
                    <a:sym typeface="Symbol" panose="05050102010706020507" charset="0"/>
                  </a:rPr>
                  <a:t>p0</a:t>
                </a:r>
                <a:endPar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2" indent="-514350" algn="l" fontAlgn="auto">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diodo curto (comprimento do lado P=x</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LP</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i="1" dirty="0" smtClean="0">
                    <a:effectLst/>
                    <a:latin typeface="Cambria" panose="02040503050406030204" charset="0"/>
                    <a:ea typeface="Cambria Math" panose="02040503050406030204" pitchFamily="18" charset="0"/>
                    <a:cs typeface="Cambria" panose="02040503050406030204" charset="0"/>
                    <a:sym typeface="+mn-ea"/>
                  </a:rPr>
                  <a:t>n</a:t>
                </a:r>
                <a:r>
                  <a:rPr lang="pt-BR" altLang="en-US" sz="3200" b="1" i="1" baseline="-25000" dirty="0" smtClean="0">
                    <a:effectLst/>
                    <a:latin typeface="Cambria" panose="02040503050406030204" charset="0"/>
                    <a:ea typeface="Cambria Math" panose="02040503050406030204" pitchFamily="18" charset="0"/>
                    <a:cs typeface="Cambria" panose="02040503050406030204" charset="0"/>
                    <a:sym typeface="+mn-ea"/>
                  </a:rPr>
                  <a:t>p</a:t>
                </a:r>
                <a:r>
                  <a:rPr lang="pt-BR" altLang="en-US" sz="3200" b="1" i="1" dirty="0" smtClean="0">
                    <a:effectLst/>
                    <a:latin typeface="Cambria" panose="02040503050406030204" charset="0"/>
                    <a:ea typeface="Cambria Math" panose="02040503050406030204" pitchFamily="18" charset="0"/>
                    <a:cs typeface="Cambria" panose="02040503050406030204" charset="0"/>
                    <a:sym typeface="+mn-ea"/>
                  </a:rPr>
                  <a:t>(x</a:t>
                </a:r>
                <a:r>
                  <a:rPr lang="pt-BR" altLang="en-US" sz="3200" b="1" i="1" baseline="-25000" dirty="0" smtClean="0">
                    <a:effectLst/>
                    <a:latin typeface="Cambria" panose="02040503050406030204" charset="0"/>
                    <a:ea typeface="Cambria Math" panose="02040503050406030204" pitchFamily="18" charset="0"/>
                    <a:cs typeface="Cambria" panose="02040503050406030204" charset="0"/>
                    <a:sym typeface="+mn-ea"/>
                  </a:rPr>
                  <a:t>Lp</a:t>
                </a:r>
                <a:r>
                  <a:rPr lang="pt-BR" altLang="en-US" sz="3200" b="1" i="1" dirty="0" smtClean="0">
                    <a:effectLst/>
                    <a:latin typeface="Cambria" panose="02040503050406030204" charset="0"/>
                    <a:ea typeface="Cambria Math" panose="02040503050406030204" pitchFamily="18" charset="0"/>
                    <a:cs typeface="Cambria" panose="02040503050406030204" charset="0"/>
                    <a:sym typeface="Symbol" panose="05050102010706020507" charset="0"/>
                  </a:rPr>
                  <a:t>)=n</a:t>
                </a:r>
                <a:r>
                  <a:rPr lang="pt-BR" altLang="en-US" sz="3200" b="1" i="1" baseline="-25000" dirty="0" smtClean="0">
                    <a:effectLst/>
                    <a:latin typeface="Cambria" panose="02040503050406030204" charset="0"/>
                    <a:ea typeface="Cambria Math" panose="02040503050406030204" pitchFamily="18" charset="0"/>
                    <a:cs typeface="Cambria" panose="02040503050406030204" charset="0"/>
                    <a:sym typeface="Symbol" panose="05050102010706020507" charset="0"/>
                  </a:rPr>
                  <a:t>p0</a:t>
                </a:r>
                <a:endParaRPr lang="pt-BR" altLang="en-US" sz="3200" b="1" i="1" baseline="-25000" dirty="0" smtClean="0">
                  <a:solidFill>
                    <a:schemeClr val="tx1"/>
                  </a:solidFill>
                  <a:effectLst/>
                  <a:latin typeface="Cambria" panose="02040503050406030204" charset="0"/>
                  <a:ea typeface="Cambria Math" panose="02040503050406030204" pitchFamily="18" charset="0"/>
                  <a:cs typeface="Cambria" panose="02040503050406030204" charset="0"/>
                  <a:sym typeface="Symbol" panose="05050102010706020507" charset="0"/>
                </a:endParaRPr>
              </a:p>
            </p:txBody>
          </p:sp>
        </mc:Choice>
        <mc:Fallback>
          <p:sp>
            <p:nvSpPr>
              <p:cNvPr id="5" name="CaixaDeTexto 2"/>
              <p:cNvSpPr txBox="1">
                <a:spLocks noRot="1" noChangeAspect="1" noMove="1" noResize="1" noEditPoints="1" noAdjustHandles="1" noChangeArrowheads="1" noChangeShapeType="1" noTextEdit="1"/>
              </p:cNvSpPr>
              <p:nvPr/>
            </p:nvSpPr>
            <p:spPr>
              <a:xfrm>
                <a:off x="732155" y="448310"/>
                <a:ext cx="11076305" cy="615124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277495" y="574040"/>
            <a:ext cx="11076305" cy="64516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sym typeface="+mn-ea"/>
              </a:rPr>
              <a:t>Concentração de portadores minoritários</a:t>
            </a:r>
            <a:endPar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mn-ea"/>
            </a:endParaRPr>
          </a:p>
        </p:txBody>
      </p:sp>
      <p:cxnSp>
        <p:nvCxnSpPr>
          <p:cNvPr id="4" name="Conector de Seta Reta 3"/>
          <p:cNvCxnSpPr/>
          <p:nvPr/>
        </p:nvCxnSpPr>
        <p:spPr>
          <a:xfrm>
            <a:off x="946785" y="5506085"/>
            <a:ext cx="10001250" cy="10795"/>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 name="Conector de Seta Reta 5"/>
          <p:cNvCxnSpPr/>
          <p:nvPr/>
        </p:nvCxnSpPr>
        <p:spPr>
          <a:xfrm flipV="1">
            <a:off x="1486535" y="2119630"/>
            <a:ext cx="0" cy="382016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 name="Conector de Seta Reta 6"/>
          <p:cNvCxnSpPr/>
          <p:nvPr/>
        </p:nvCxnSpPr>
        <p:spPr>
          <a:xfrm flipV="1">
            <a:off x="2936875" y="2119630"/>
            <a:ext cx="0" cy="3820160"/>
          </a:xfrm>
          <a:prstGeom prst="straightConnector1">
            <a:avLst/>
          </a:prstGeom>
          <a:ln>
            <a:prstDash val="dashDot"/>
            <a:tailEnd type="none"/>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1264285" y="4807585"/>
            <a:ext cx="9312910" cy="0"/>
          </a:xfrm>
          <a:prstGeom prst="line">
            <a:avLst/>
          </a:prstGeom>
          <a:ln>
            <a:prstDash val="dashDot"/>
          </a:ln>
        </p:spPr>
        <p:style>
          <a:lnRef idx="1">
            <a:schemeClr val="accent1"/>
          </a:lnRef>
          <a:fillRef idx="0">
            <a:schemeClr val="accent1"/>
          </a:fillRef>
          <a:effectRef idx="0">
            <a:schemeClr val="accent1"/>
          </a:effectRef>
          <a:fontRef idx="minor">
            <a:schemeClr val="tx1"/>
          </a:fontRef>
        </p:style>
      </p:cxnSp>
      <p:sp>
        <p:nvSpPr>
          <p:cNvPr id="9" name="Forma livre 8"/>
          <p:cNvSpPr/>
          <p:nvPr/>
        </p:nvSpPr>
        <p:spPr>
          <a:xfrm>
            <a:off x="2685415" y="2341880"/>
            <a:ext cx="7461250" cy="2454910"/>
          </a:xfrm>
          <a:custGeom>
            <a:avLst/>
            <a:gdLst>
              <a:gd name="connisteX0" fmla="*/ 0 w 7461250"/>
              <a:gd name="connsiteY0" fmla="*/ 0 h 2454910"/>
              <a:gd name="connisteX1" fmla="*/ 402590 w 7461250"/>
              <a:gd name="connsiteY1" fmla="*/ 381000 h 2454910"/>
              <a:gd name="connisteX2" fmla="*/ 1280795 w 7461250"/>
              <a:gd name="connsiteY2" fmla="*/ 1132205 h 2454910"/>
              <a:gd name="connisteX3" fmla="*/ 2519045 w 7461250"/>
              <a:gd name="connsiteY3" fmla="*/ 1968500 h 2454910"/>
              <a:gd name="connisteX4" fmla="*/ 4043045 w 7461250"/>
              <a:gd name="connsiteY4" fmla="*/ 2327910 h 2454910"/>
              <a:gd name="connisteX5" fmla="*/ 5736590 w 7461250"/>
              <a:gd name="connsiteY5" fmla="*/ 2413000 h 2454910"/>
              <a:gd name="connisteX6" fmla="*/ 7461250 w 7461250"/>
              <a:gd name="connsiteY6" fmla="*/ 2454910 h 245491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7461250" h="2454910">
                <a:moveTo>
                  <a:pt x="0" y="0"/>
                </a:moveTo>
                <a:cubicBezTo>
                  <a:pt x="62865" y="60960"/>
                  <a:pt x="146685" y="154305"/>
                  <a:pt x="402590" y="381000"/>
                </a:cubicBezTo>
                <a:cubicBezTo>
                  <a:pt x="658495" y="607695"/>
                  <a:pt x="857250" y="814705"/>
                  <a:pt x="1280795" y="1132205"/>
                </a:cubicBezTo>
                <a:cubicBezTo>
                  <a:pt x="1704340" y="1449705"/>
                  <a:pt x="1966595" y="1729105"/>
                  <a:pt x="2519045" y="1968500"/>
                </a:cubicBezTo>
                <a:cubicBezTo>
                  <a:pt x="3071495" y="2207895"/>
                  <a:pt x="3399790" y="2239010"/>
                  <a:pt x="4043045" y="2327910"/>
                </a:cubicBezTo>
                <a:cubicBezTo>
                  <a:pt x="4686300" y="2416810"/>
                  <a:pt x="5052695" y="2387600"/>
                  <a:pt x="5736590" y="2413000"/>
                </a:cubicBezTo>
                <a:cubicBezTo>
                  <a:pt x="6420485" y="2438400"/>
                  <a:pt x="7150100" y="2447925"/>
                  <a:pt x="7461250" y="2454910"/>
                </a:cubicBezTo>
              </a:path>
            </a:pathLst>
          </a:custGeom>
          <a:noFill/>
          <a:ln w="412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 name="Caixa de Texto 9"/>
          <p:cNvSpPr txBox="1"/>
          <p:nvPr/>
        </p:nvSpPr>
        <p:spPr>
          <a:xfrm>
            <a:off x="10577195" y="5506085"/>
            <a:ext cx="455295" cy="460375"/>
          </a:xfrm>
          <a:prstGeom prst="rect">
            <a:avLst/>
          </a:prstGeom>
          <a:noFill/>
        </p:spPr>
        <p:txBody>
          <a:bodyPr wrap="square" rtlCol="0">
            <a:spAutoFit/>
          </a:bodyPr>
          <a:lstStyle/>
          <a:p>
            <a:r>
              <a:rPr lang="pt-BR" altLang="en-US" sz="2400"/>
              <a:t>X</a:t>
            </a:r>
            <a:endParaRPr lang="pt-BR" altLang="en-US" sz="2400"/>
          </a:p>
        </p:txBody>
      </p:sp>
      <p:sp>
        <p:nvSpPr>
          <p:cNvPr id="11" name="Caixa de Texto 10"/>
          <p:cNvSpPr txBox="1"/>
          <p:nvPr/>
        </p:nvSpPr>
        <p:spPr>
          <a:xfrm>
            <a:off x="2750185" y="5516880"/>
            <a:ext cx="581660" cy="583565"/>
          </a:xfrm>
          <a:prstGeom prst="rect">
            <a:avLst/>
          </a:prstGeom>
          <a:solidFill>
            <a:schemeClr val="bg1"/>
          </a:solidFill>
        </p:spPr>
        <p:txBody>
          <a:bodyPr wrap="square" rtlCol="0">
            <a:spAutoFit/>
          </a:bodyPr>
          <a:lstStyle/>
          <a:p>
            <a:r>
              <a:rPr lang="pt-BR" altLang="en-US" sz="3200"/>
              <a:t>x</a:t>
            </a:r>
            <a:r>
              <a:rPr lang="pt-BR" altLang="en-US" sz="3200" baseline="-25000"/>
              <a:t>P</a:t>
            </a:r>
            <a:endParaRPr lang="pt-BR" altLang="en-US" sz="3200" baseline="-25000"/>
          </a:p>
        </p:txBody>
      </p:sp>
      <p:sp>
        <p:nvSpPr>
          <p:cNvPr id="12" name="Caixa de Texto 11"/>
          <p:cNvSpPr txBox="1"/>
          <p:nvPr/>
        </p:nvSpPr>
        <p:spPr>
          <a:xfrm>
            <a:off x="1083310" y="4895850"/>
            <a:ext cx="1602105" cy="521970"/>
          </a:xfrm>
          <a:prstGeom prst="rect">
            <a:avLst/>
          </a:prstGeom>
          <a:solidFill>
            <a:schemeClr val="bg1"/>
          </a:solidFill>
        </p:spPr>
        <p:txBody>
          <a:bodyPr wrap="square" rtlCol="0">
            <a:spAutoFit/>
          </a:bodyPr>
          <a:lstStyle/>
          <a:p>
            <a:r>
              <a:rPr lang="pt-BR" altLang="en-US" sz="2800"/>
              <a:t>depleção</a:t>
            </a:r>
            <a:endParaRPr lang="pt-BR" altLang="en-US" sz="2800" baseline="-25000"/>
          </a:p>
        </p:txBody>
      </p:sp>
      <p:sp>
        <p:nvSpPr>
          <p:cNvPr id="13" name="Caixa de Texto 12"/>
          <p:cNvSpPr txBox="1"/>
          <p:nvPr/>
        </p:nvSpPr>
        <p:spPr>
          <a:xfrm>
            <a:off x="5297170" y="4926330"/>
            <a:ext cx="1983105" cy="460375"/>
          </a:xfrm>
          <a:prstGeom prst="rect">
            <a:avLst/>
          </a:prstGeom>
          <a:solidFill>
            <a:schemeClr val="bg1"/>
          </a:solidFill>
        </p:spPr>
        <p:txBody>
          <a:bodyPr wrap="square" rtlCol="0">
            <a:spAutoFit/>
          </a:bodyPr>
          <a:lstStyle/>
          <a:p>
            <a:r>
              <a:rPr lang="pt-BR" altLang="en-US" sz="2400"/>
              <a:t>região neutra</a:t>
            </a:r>
            <a:endParaRPr lang="pt-BR" altLang="en-US" sz="2400" baseline="-25000"/>
          </a:p>
        </p:txBody>
      </p:sp>
      <p:sp>
        <p:nvSpPr>
          <p:cNvPr id="14" name="Caixa de Texto 13"/>
          <p:cNvSpPr txBox="1"/>
          <p:nvPr/>
        </p:nvSpPr>
        <p:spPr>
          <a:xfrm>
            <a:off x="7482840" y="2795905"/>
            <a:ext cx="1682115" cy="583565"/>
          </a:xfrm>
          <a:prstGeom prst="rect">
            <a:avLst/>
          </a:prstGeom>
          <a:solidFill>
            <a:schemeClr val="bg1"/>
          </a:solidFill>
        </p:spPr>
        <p:txBody>
          <a:bodyPr wrap="square" rtlCol="0">
            <a:spAutoFit/>
          </a:bodyPr>
          <a:lstStyle/>
          <a:p>
            <a:r>
              <a:rPr lang="pt-BR" altLang="en-US" sz="3200" b="1">
                <a:solidFill>
                  <a:srgbClr val="C00000"/>
                </a:solidFill>
              </a:rPr>
              <a:t>Região P</a:t>
            </a:r>
            <a:endParaRPr lang="pt-BR" altLang="en-US" sz="3200" b="1">
              <a:solidFill>
                <a:srgbClr val="C00000"/>
              </a:solidFill>
            </a:endParaRPr>
          </a:p>
        </p:txBody>
      </p:sp>
      <mc:AlternateContent xmlns:mc="http://schemas.openxmlformats.org/markup-compatibility/2006">
        <mc:Choice xmlns:a14="http://schemas.microsoft.com/office/drawing/2010/main" Requires="a14">
          <p:sp>
            <p:nvSpPr>
              <p:cNvPr id="15" name="Caixa de Texto 14"/>
              <p:cNvSpPr txBox="1"/>
              <p:nvPr/>
            </p:nvSpPr>
            <p:spPr>
              <a:xfrm>
                <a:off x="1979296" y="1463541"/>
                <a:ext cx="3784600" cy="89090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baseline="-25000">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ea typeface="MS Mincho" charset="0"/>
                          <a:cs typeface="Cambria Math" panose="02040503050406030204" pitchFamily="18" charset="0"/>
                        </a:rPr>
                        <m:t>)</m:t>
                      </m:r>
                    </m:oMath>
                  </m:oMathPara>
                </a14:m>
                <a:endParaRPr lang="en-US" altLang="pt-BR" sz="2800" i="1" dirty="0">
                  <a:latin typeface="Cambria Math" panose="02040503050406030204" pitchFamily="18" charset="0"/>
                  <a:cs typeface="Cambria Math" panose="02040503050406030204" pitchFamily="18" charset="0"/>
                </a:endParaRPr>
              </a:p>
            </p:txBody>
          </p:sp>
        </mc:Choice>
        <mc:Fallback>
          <p:sp>
            <p:nvSpPr>
              <p:cNvPr id="15" name="Caixa de Texto 14"/>
              <p:cNvSpPr txBox="1">
                <a:spLocks noRot="1" noChangeAspect="1" noMove="1" noResize="1" noEditPoints="1" noAdjustHandles="1" noChangeArrowheads="1" noChangeShapeType="1" noTextEdit="1"/>
              </p:cNvSpPr>
              <p:nvPr/>
            </p:nvSpPr>
            <p:spPr>
              <a:xfrm>
                <a:off x="1979296" y="1463541"/>
                <a:ext cx="3784600" cy="890905"/>
              </a:xfrm>
              <a:prstGeom prst="rect">
                <a:avLst/>
              </a:prstGeom>
              <a:blipFill rotWithShape="1">
                <a:blip r:embed="rId1"/>
                <a:stretch>
                  <a:fillRect t="-56" b="-1939"/>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6" name="Caixa de Texto 15"/>
              <p:cNvSpPr txBox="1"/>
              <p:nvPr/>
            </p:nvSpPr>
            <p:spPr>
              <a:xfrm>
                <a:off x="9803765" y="4429125"/>
                <a:ext cx="857885" cy="37846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i="1">
                              <a:latin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cs typeface="Cambria Math" panose="02040503050406030204" pitchFamily="18" charset="0"/>
                            </a:rPr>
                            <m:t>𝑛</m:t>
                          </m:r>
                        </m:e>
                        <m:sub>
                          <m:r>
                            <a:rPr lang="en-US" altLang="pt-BR" i="1">
                              <a:latin typeface="Cambria Math" panose="02040503050406030204" pitchFamily="18" charset="0"/>
                              <a:cs typeface="Cambria Math" panose="02040503050406030204" pitchFamily="18" charset="0"/>
                            </a:rPr>
                            <m:t>𝑝</m:t>
                          </m:r>
                          <m:r>
                            <a:rPr lang="en-US" altLang="pt-BR" i="1">
                              <a:latin typeface="Cambria Math" panose="02040503050406030204" pitchFamily="18" charset="0"/>
                              <a:cs typeface="Cambria Math" panose="02040503050406030204" pitchFamily="18" charset="0"/>
                            </a:rPr>
                            <m:t>0</m:t>
                          </m:r>
                        </m:sub>
                      </m:sSub>
                    </m:oMath>
                  </m:oMathPara>
                </a14:m>
                <a:endParaRPr lang="pt-BR" altLang="en-US"/>
              </a:p>
            </p:txBody>
          </p:sp>
        </mc:Choice>
        <mc:Fallback>
          <p:sp>
            <p:nvSpPr>
              <p:cNvPr id="16" name="Caixa de Texto 15"/>
              <p:cNvSpPr txBox="1">
                <a:spLocks noRot="1" noChangeAspect="1" noMove="1" noResize="1" noEditPoints="1" noAdjustHandles="1" noChangeArrowheads="1" noChangeShapeType="1" noTextEdit="1"/>
              </p:cNvSpPr>
              <p:nvPr/>
            </p:nvSpPr>
            <p:spPr>
              <a:xfrm>
                <a:off x="9803765" y="4429125"/>
                <a:ext cx="857885" cy="378460"/>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18" name="Conector em curva 17"/>
          <p:cNvCxnSpPr/>
          <p:nvPr/>
        </p:nvCxnSpPr>
        <p:spPr>
          <a:xfrm>
            <a:off x="2936875" y="2598821"/>
            <a:ext cx="14872" cy="12700"/>
          </a:xfrm>
          <a:prstGeom prst="curved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0" name="Conector em curva 19"/>
          <p:cNvCxnSpPr/>
          <p:nvPr/>
        </p:nvCxnSpPr>
        <p:spPr>
          <a:xfrm flipV="1">
            <a:off x="2896879" y="2294523"/>
            <a:ext cx="544262" cy="269641"/>
          </a:xfrm>
          <a:prstGeom prst="curvedConnector3">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3" name="Caixa de Texto 2"/>
          <p:cNvSpPr txBox="1"/>
          <p:nvPr/>
        </p:nvSpPr>
        <p:spPr>
          <a:xfrm>
            <a:off x="560705" y="2119630"/>
            <a:ext cx="798830" cy="521970"/>
          </a:xfrm>
          <a:prstGeom prst="rect">
            <a:avLst/>
          </a:prstGeom>
          <a:solidFill>
            <a:schemeClr val="bg1"/>
          </a:solidFill>
        </p:spPr>
        <p:txBody>
          <a:bodyPr wrap="square" rtlCol="0">
            <a:spAutoFit/>
          </a:bodyPr>
          <a:p>
            <a:pPr algn="ctr"/>
            <a:r>
              <a:rPr lang="pt-BR" altLang="en-US" sz="2800"/>
              <a:t> n(x)</a:t>
            </a:r>
            <a:endParaRPr lang="pt-BR" altLang="en-US" sz="2800" baseline="-25000"/>
          </a:p>
        </p:txBody>
      </p:sp>
    </p:spTree>
  </p:cSld>
  <p:clrMapOvr>
    <a:masterClrMapping/>
  </p:clrMapOvr>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CaixaDeTexto 2"/>
              <p:cNvSpPr txBox="1"/>
              <p:nvPr/>
            </p:nvSpPr>
            <p:spPr>
              <a:xfrm>
                <a:off x="746760" y="675640"/>
                <a:ext cx="11076305" cy="516699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sym typeface="+mn-ea"/>
                  </a:rPr>
                  <a:t>Concentração de portadores minoritários</a:t>
                </a:r>
                <a:endParaRPr lang="pt-BR" sz="3600" b="1" dirty="0" smtClean="0">
                  <a:solidFill>
                    <a:srgbClr val="C00000"/>
                  </a:solidFill>
                  <a:effectLst/>
                  <a:latin typeface="Comic Sans MS" panose="030F0702030302020204" pitchFamily="66" charset="0"/>
                  <a:sym typeface="+mn-ea"/>
                </a:endParaRPr>
              </a:p>
              <a:p>
                <a:pPr indent="0" algn="ctr" fontAlgn="auto">
                  <a:spcBef>
                    <a:spcPts val="600"/>
                  </a:spcBef>
                  <a:spcAft>
                    <a:spcPts val="600"/>
                  </a:spcAft>
                  <a:buFont typeface="Arial" panose="020B0604020202020204" pitchFamily="34" charset="0"/>
                  <a:buNone/>
                </a:pPr>
                <a:r>
                  <a:rPr lang="pt-BR" altLang="en-US" sz="3200" dirty="0">
                    <a:latin typeface="Comic Sans MS" panose="030F0702030302020204" pitchFamily="66" charset="0"/>
                    <a:cs typeface="Comic Sans MS" panose="030F0702030302020204" pitchFamily="66" charset="0"/>
                    <a:sym typeface="+mn-ea"/>
                  </a:rPr>
                  <a:t> </a:t>
                </a:r>
                <a14:m>
                  <m:oMath xmlns:m="http://schemas.openxmlformats.org/officeDocument/2006/math">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𝐷</m:t>
                        </m:r>
                      </m:e>
                      <m:sub>
                        <m:r>
                          <a:rPr lang="en-US" altLang="pt-BR" sz="3200" i="1">
                            <a:latin typeface="Cambria Math" panose="02040503050406030204" pitchFamily="18" charset="0"/>
                            <a:cs typeface="Cambria Math" panose="02040503050406030204" pitchFamily="18" charset="0"/>
                          </a:rPr>
                          <m:t>𝑛</m:t>
                        </m:r>
                      </m:sub>
                    </m:sSub>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r>
                          <a:rPr lang="en-US" altLang="pt-BR" sz="3200" i="1" baseline="30000">
                            <a:latin typeface="Cambria Math" panose="02040503050406030204" pitchFamily="18" charset="0"/>
                            <a:cs typeface="Cambria Math" panose="02040503050406030204" pitchFamily="18" charset="0"/>
                          </a:rPr>
                          <m:t>2</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𝑥</m:t>
                        </m:r>
                        <m:r>
                          <a:rPr lang="en-US" altLang="pt-BR" sz="3200" i="1">
                            <a:latin typeface="Cambria Math" panose="02040503050406030204" pitchFamily="18" charset="0"/>
                            <a:cs typeface="Cambria Math" panose="02040503050406030204" pitchFamily="18" charset="0"/>
                          </a:rPr>
                          <m:t>)</m:t>
                        </m:r>
                      </m:num>
                      <m:den>
                        <m:r>
                          <a:rPr lang="en-US" altLang="pt-BR" sz="3200" i="1">
                            <a:latin typeface="Cambria Math" panose="02040503050406030204" pitchFamily="18" charset="0"/>
                            <a:cs typeface="Cambria Math" panose="02040503050406030204" pitchFamily="18" charset="0"/>
                          </a:rPr>
                          <m:t>𝜕</m:t>
                        </m:r>
                        <m:r>
                          <a:rPr lang="en-US" altLang="pt-BR" sz="3200" i="1" baseline="30000">
                            <a:latin typeface="Cambria Math" panose="02040503050406030204" pitchFamily="18" charset="0"/>
                            <a:cs typeface="Cambria Math" panose="02040503050406030204" pitchFamily="18" charset="0"/>
                          </a:rPr>
                          <m:t>2</m:t>
                        </m:r>
                        <m:r>
                          <a:rPr lang="en-US" altLang="pt-BR" sz="3200" i="1">
                            <a:latin typeface="Cambria Math" panose="02040503050406030204" pitchFamily="18" charset="0"/>
                            <a:cs typeface="Cambria Math" panose="02040503050406030204" pitchFamily="18" charset="0"/>
                          </a:rPr>
                          <m:t>𝑥</m:t>
                        </m:r>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𝑥</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r>
                              <a:rPr lang="en-US" altLang="pt-BR" sz="3200" i="1">
                                <a:latin typeface="Cambria Math" panose="02040503050406030204" pitchFamily="18" charset="0"/>
                                <a:cs typeface="Cambria Math" panose="02040503050406030204" pitchFamily="18" charset="0"/>
                              </a:rPr>
                              <m:t>0</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𝜏</m:t>
                            </m:r>
                          </m:e>
                          <m:sub>
                            <m:r>
                              <a:rPr lang="en-US" altLang="pt-BR" sz="3200" i="1">
                                <a:latin typeface="Cambria Math" panose="02040503050406030204" pitchFamily="18" charset="0"/>
                                <a:cs typeface="Cambria Math" panose="02040503050406030204" pitchFamily="18" charset="0"/>
                              </a:rPr>
                              <m:t>𝑛</m:t>
                            </m:r>
                          </m:sub>
                        </m:sSub>
                      </m:den>
                    </m:f>
                  </m:oMath>
                </a14:m>
                <a:endParaRPr lang="en-US" altLang="pt-BR" sz="3200" i="1" dirty="0">
                  <a:latin typeface="Cambria Math" panose="02040503050406030204" pitchFamily="18" charset="0"/>
                  <a:cs typeface="Cambria Math" panose="02040503050406030204" pitchFamily="18"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A solução para um diodo longo é</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endParaRPr>
              </a:p>
              <a:p>
                <a:pPr indent="0" algn="ctr" fontAlgn="auto">
                  <a:spcBef>
                    <a:spcPts val="600"/>
                  </a:spcBef>
                  <a:spcAft>
                    <a:spcPts val="600"/>
                  </a:spcAft>
                  <a:buFont typeface="Arial" panose="020B0604020202020204" pitchFamily="34" charset="0"/>
                  <a:buNone/>
                </a:pPr>
                <a:r>
                  <a:rPr lang="pt-BR" altLang="en-US" sz="3200" dirty="0">
                    <a:latin typeface="Comic Sans MS" panose="030F0702030302020204" pitchFamily="66" charset="0"/>
                    <a:cs typeface="Comic Sans MS" panose="030F0702030302020204" pitchFamily="66" charset="0"/>
                    <a:sym typeface="+mn-ea"/>
                  </a:rPr>
                  <a:t> </a:t>
                </a:r>
                <a:endParaRPr lang="pt-BR" altLang="en-US" sz="3200" dirty="0">
                  <a:latin typeface="Comic Sans MS" panose="030F0702030302020204" pitchFamily="66" charset="0"/>
                  <a:cs typeface="Comic Sans MS" panose="030F0702030302020204" pitchFamily="66" charset="0"/>
                  <a:sym typeface="+mn-ea"/>
                </a:endParaRPr>
              </a:p>
              <a:p>
                <a:pPr indent="0" algn="ctr"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𝑥</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d>
                        <m:dPr>
                          <m:begChr m:val="["/>
                          <m:endChr m:val="]"/>
                          <m:ctrlPr>
                            <a:rPr lang="en-US" altLang="pt-BR" sz="3200" i="1">
                              <a:latin typeface="Cambria Math" panose="02040503050406030204" pitchFamily="18" charset="0"/>
                              <a:cs typeface="Cambria Math" panose="02040503050406030204" pitchFamily="18" charset="0"/>
                            </a:rPr>
                          </m:ctrlPr>
                        </m:dPr>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𝑞</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𝐷</m:t>
                                  </m:r>
                                </m:sub>
                              </m:sSub>
                            </m:num>
                            <m:den>
                              <m:r>
                                <a:rPr lang="en-US" altLang="pt-BR" sz="3200" i="1">
                                  <a:latin typeface="Cambria Math" panose="02040503050406030204" pitchFamily="18" charset="0"/>
                                  <a:cs typeface="Cambria Math" panose="02040503050406030204" pitchFamily="18" charset="0"/>
                                </a:rPr>
                                <m:t>𝑘𝑇</m:t>
                              </m:r>
                            </m:den>
                          </m:f>
                          <m:r>
                            <a:rPr lang="en-US" altLang="pt-BR" sz="3200" i="1">
                              <a:latin typeface="Cambria Math" panose="02040503050406030204" pitchFamily="18" charset="0"/>
                              <a:cs typeface="Cambria Math" panose="02040503050406030204" pitchFamily="18" charset="0"/>
                            </a:rPr>
                            <m:t>)</m:t>
                          </m:r>
                          <m:r>
                            <a:rPr lang="pt-BR" altLang="en-US" sz="3200">
                              <a:latin typeface="Cambria Math" panose="02040503050406030204" pitchFamily="18" charset="0"/>
                            </a:rPr>
                            <m:t> </m:t>
                          </m:r>
                          <m:r>
                            <a:rPr lang="en-US" altLang="pt-BR" sz="3200">
                              <a:latin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r>
                                <a:rPr lang="en-US" altLang="pt-BR" sz="3200" i="1">
                                  <a:latin typeface="Cambria Math" panose="02040503050406030204" pitchFamily="18" charset="0"/>
                                  <a:cs typeface="Cambria Math" panose="02040503050406030204" pitchFamily="18" charset="0"/>
                                </a:rPr>
                                <m:t>0</m:t>
                              </m:r>
                            </m:sub>
                          </m:sSub>
                        </m:e>
                      </m:d>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𝑥</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𝑥</m:t>
                              </m:r>
                            </m:e>
                            <m:sub>
                              <m:r>
                                <a:rPr lang="en-US" altLang="pt-BR" sz="3200" i="1">
                                  <a:latin typeface="Cambria Math" panose="02040503050406030204" pitchFamily="18" charset="0"/>
                                  <a:cs typeface="Cambria Math" panose="02040503050406030204" pitchFamily="18" charset="0"/>
                                </a:rPr>
                                <m:t>𝑝</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𝐿</m:t>
                              </m:r>
                            </m:e>
                            <m:sub>
                              <m:r>
                                <a:rPr lang="en-US" altLang="pt-BR" sz="3200" i="1">
                                  <a:latin typeface="Cambria Math" panose="02040503050406030204" pitchFamily="18" charset="0"/>
                                  <a:cs typeface="Cambria Math" panose="02040503050406030204" pitchFamily="18" charset="0"/>
                                </a:rPr>
                                <m:t>𝑛</m:t>
                              </m:r>
                            </m:sub>
                          </m:sSub>
                        </m:den>
                      </m:f>
                      <m:r>
                        <a:rPr lang="en-US" altLang="pt-BR" sz="3200" i="1">
                          <a:latin typeface="Cambria Math" panose="02040503050406030204" pitchFamily="18" charset="0"/>
                          <a:cs typeface="Cambria Math" panose="02040503050406030204" pitchFamily="18" charset="0"/>
                        </a:rPr>
                        <m:t>)</m:t>
                      </m:r>
                    </m:oMath>
                  </m:oMathPara>
                </a14:m>
                <a:endParaRPr lang="en-US" altLang="pt-BR" sz="3200" i="1" dirty="0">
                  <a:latin typeface="Cambria Math" panose="02040503050406030204" pitchFamily="18" charset="0"/>
                  <a:cs typeface="Cambria Math" panose="02040503050406030204" pitchFamily="18" charset="0"/>
                </a:endParaRPr>
              </a:p>
              <a:p>
                <a:pPr indent="0" algn="l" fontAlgn="auto">
                  <a:spcBef>
                    <a:spcPts val="600"/>
                  </a:spcBef>
                  <a:spcAft>
                    <a:spcPts val="600"/>
                  </a:spcAft>
                  <a:buFont typeface="Arial" panose="020B0604020202020204" pitchFamily="34" charset="0"/>
                  <a:buNone/>
                </a:pP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onde</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pt-BR" altLang="en-US" sz="320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𝐿</m:t>
                        </m:r>
                      </m:e>
                      <m:sub>
                        <m:r>
                          <a:rPr lang="en-US" altLang="pt-BR" sz="320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𝑛</m:t>
                        </m:r>
                      </m:sub>
                    </m:sSub>
                    <m:r>
                      <a:rPr lang="en-US" altLang="pt-BR" sz="3200" dirty="0" smtClean="0">
                        <a:solidFill>
                          <a:schemeClr val="tx1"/>
                        </a:solidFill>
                        <a:effectLst/>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ad>
                      <m:radPr>
                        <m:degHide m:val="on"/>
                        <m:ctrlPr>
                          <a:rPr lang="en-US" altLang="pt-BR" sz="3200" i="1">
                            <a:latin typeface="Cambria Math" panose="02040503050406030204" pitchFamily="18" charset="0"/>
                            <a:cs typeface="Cambria Math" panose="02040503050406030204" pitchFamily="18" charset="0"/>
                          </a:rPr>
                        </m:ctrlPr>
                      </m:radPr>
                      <m:deg/>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𝐷</m:t>
                            </m:r>
                          </m:e>
                          <m:sub>
                            <m:r>
                              <a:rPr lang="en-US" altLang="pt-BR" sz="3200" i="1">
                                <a:latin typeface="Cambria Math" panose="02040503050406030204" pitchFamily="18" charset="0"/>
                                <a:cs typeface="Cambria Math" panose="02040503050406030204" pitchFamily="18" charset="0"/>
                              </a:rPr>
                              <m:t>𝑛</m:t>
                            </m:r>
                          </m:sub>
                        </m:sSub>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𝜏</m:t>
                            </m:r>
                          </m:e>
                          <m:sub>
                            <m:r>
                              <a:rPr lang="en-US" altLang="pt-BR" sz="3200" i="1">
                                <a:latin typeface="Cambria Math" panose="02040503050406030204" pitchFamily="18" charset="0"/>
                                <a:cs typeface="Cambria Math" panose="02040503050406030204" pitchFamily="18" charset="0"/>
                              </a:rPr>
                              <m:t>𝑛</m:t>
                            </m:r>
                          </m:sub>
                        </m:sSub>
                      </m:e>
                    </m:rad>
                  </m:oMath>
                </a14:m>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comprimento de difusão dos elétrons</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5" name="CaixaDeTexto 2"/>
              <p:cNvSpPr txBox="1">
                <a:spLocks noRot="1" noChangeAspect="1" noMove="1" noResize="1" noEditPoints="1" noAdjustHandles="1" noChangeArrowheads="1" noChangeShapeType="1" noTextEdit="1"/>
              </p:cNvSpPr>
              <p:nvPr/>
            </p:nvSpPr>
            <p:spPr>
              <a:xfrm>
                <a:off x="746760" y="675640"/>
                <a:ext cx="11076305" cy="516699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CaixaDeTexto 2"/>
              <p:cNvSpPr txBox="1"/>
              <p:nvPr/>
            </p:nvSpPr>
            <p:spPr>
              <a:xfrm>
                <a:off x="716915" y="861695"/>
                <a:ext cx="11076305" cy="542798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cs typeface="Comic Sans MS" panose="030F0702030302020204" pitchFamily="66" charset="0"/>
                  </a:rPr>
                  <a:t>Com o valor de </a:t>
                </a:r>
                <a:r>
                  <a:rPr lang="pt-BR" altLang="en-US" sz="2800" b="1" dirty="0" err="1" smtClean="0">
                    <a:latin typeface="Comic Sans MS" panose="030F0702030302020204" pitchFamily="66" charset="0"/>
                    <a:cs typeface="Comic Sans MS" panose="030F0702030302020204" pitchFamily="66" charset="0"/>
                  </a:rPr>
                  <a:t>n</a:t>
                </a:r>
                <a:r>
                  <a:rPr lang="pt-BR" altLang="en-US" sz="2800" b="1" baseline="-25000" dirty="0" err="1" smtClean="0">
                    <a:latin typeface="Comic Sans MS" panose="030F0702030302020204" pitchFamily="66" charset="0"/>
                    <a:cs typeface="Comic Sans MS" panose="030F0702030302020204" pitchFamily="66" charset="0"/>
                  </a:rPr>
                  <a:t>p</a:t>
                </a:r>
                <a:r>
                  <a:rPr lang="pt-BR" altLang="en-US" sz="2800" b="1" dirty="0" smtClean="0">
                    <a:latin typeface="Comic Sans MS" panose="030F0702030302020204" pitchFamily="66" charset="0"/>
                    <a:cs typeface="Comic Sans MS" panose="030F0702030302020204" pitchFamily="66" charset="0"/>
                  </a:rPr>
                  <a:t>(x), podemos </a:t>
                </a:r>
                <a:r>
                  <a:rPr lang="pt-BR" altLang="en-US" sz="2800" b="1" dirty="0">
                    <a:latin typeface="Comic Sans MS" panose="030F0702030302020204" pitchFamily="66" charset="0"/>
                    <a:cs typeface="Comic Sans MS" panose="030F0702030302020204" pitchFamily="66" charset="0"/>
                  </a:rPr>
                  <a:t>determinar a corrente de </a:t>
                </a:r>
                <a:r>
                  <a:rPr lang="pt-BR" altLang="en-US" sz="2800" b="1" dirty="0" smtClean="0">
                    <a:latin typeface="Comic Sans MS" panose="030F0702030302020204" pitchFamily="66" charset="0"/>
                    <a:cs typeface="Comic Sans MS" panose="030F0702030302020204" pitchFamily="66" charset="0"/>
                  </a:rPr>
                  <a:t>difusão </a:t>
                </a:r>
                <a:r>
                  <a:rPr lang="pt-BR" altLang="en-US" sz="2800" b="1" dirty="0">
                    <a:latin typeface="Comic Sans MS" panose="030F0702030302020204" pitchFamily="66" charset="0"/>
                    <a:cs typeface="Comic Sans MS" panose="030F0702030302020204" pitchFamily="66" charset="0"/>
                  </a:rPr>
                  <a:t>no ponto x</a:t>
                </a:r>
                <a:r>
                  <a:rPr lang="pt-BR" altLang="en-US" sz="2800" b="1" baseline="-25000" dirty="0">
                    <a:latin typeface="Comic Sans MS" panose="030F0702030302020204" pitchFamily="66" charset="0"/>
                    <a:cs typeface="Comic Sans MS" panose="030F0702030302020204" pitchFamily="66" charset="0"/>
                  </a:rPr>
                  <a:t>p </a:t>
                </a:r>
                <a:r>
                  <a:rPr lang="pt-BR" altLang="en-US" sz="2800" b="1" dirty="0">
                    <a:latin typeface="Comic Sans MS" panose="030F0702030302020204" pitchFamily="66" charset="0"/>
                    <a:cs typeface="Comic Sans MS" panose="030F0702030302020204" pitchFamily="66" charset="0"/>
                  </a:rPr>
                  <a:t>da região neutra P</a:t>
                </a:r>
                <a:r>
                  <a:rPr lang="pt-BR" altLang="en-US" sz="3200" dirty="0">
                    <a:latin typeface="Comic Sans MS" panose="030F0702030302020204" pitchFamily="66" charset="0"/>
                    <a:cs typeface="Comic Sans MS" panose="030F0702030302020204" pitchFamily="66" charset="0"/>
                  </a:rPr>
                  <a:t> </a:t>
                </a:r>
                <a:endParaRPr lang="en-US" altLang="pt-BR" sz="3200" dirty="0">
                  <a:latin typeface="Comic Sans MS" panose="030F0702030302020204" pitchFamily="66" charset="0"/>
                  <a:cs typeface="Comic Sans MS" panose="030F0702030302020204" pitchFamily="66" charset="0"/>
                </a:endParaRPr>
              </a:p>
              <a:p>
                <a:pPr indent="0" algn="ctr" fontAlgn="auto">
                  <a:spcBef>
                    <a:spcPts val="600"/>
                  </a:spcBef>
                  <a:spcAft>
                    <a:spcPts val="600"/>
                  </a:spcAft>
                  <a:buFont typeface="Arial" panose="020B0604020202020204" pitchFamily="34" charset="0"/>
                  <a:buNone/>
                </a:pPr>
                <a:r>
                  <a:rPr lang="pt-BR" altLang="en-US" sz="2800" dirty="0">
                    <a:latin typeface="Comic Sans MS" panose="030F0702030302020204" pitchFamily="66" charset="0"/>
                    <a:cs typeface="Comic Sans MS" panose="030F0702030302020204" pitchFamily="66" charset="0"/>
                    <a:sym typeface="+mn-ea"/>
                  </a:rPr>
                  <a:t> </a:t>
                </a: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𝐷𝑛</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𝑥</m:t>
                            </m:r>
                          </m:e>
                        </m:d>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𝑥</m:t>
                                </m:r>
                              </m:e>
                            </m:d>
                          </m:num>
                          <m:den>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den>
                        </m:f>
                        <m:r>
                          <a:rPr lang="en-US" altLang="pt-BR" sz="2800" i="1">
                            <a:latin typeface="Cambria Math" panose="02040503050406030204" pitchFamily="18" charset="0"/>
                            <a:cs typeface="Cambria Math" panose="02040503050406030204" pitchFamily="18" charset="0"/>
                          </a:rPr>
                          <m:t>=</m:t>
                        </m:r>
                        <m:r>
                          <a:rPr lang="pt-BR" altLang="pt-BR" sz="2800" b="0" i="1" smtClean="0">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𝑥</m:t>
                            </m:r>
                          </m:e>
                          <m:sub>
                            <m:r>
                              <a:rPr lang="en-US"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m:t>
                    </m:r>
                  </m:oMath>
                </a14:m>
                <a:endParaRPr lang="en-US" altLang="pt-BR" sz="2800" i="1" dirty="0">
                  <a:latin typeface="Cambria Math" panose="02040503050406030204" pitchFamily="18" charset="0"/>
                  <a:cs typeface="Cambria Math" panose="02040503050406030204" pitchFamily="18"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𝐷𝑛</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𝑥</m:t>
                              </m:r>
                              <m:r>
                                <a:rPr lang="en-US" altLang="pt-BR" sz="2800" i="1" baseline="-25000">
                                  <a:latin typeface="Cambria Math" panose="02040503050406030204" pitchFamily="18" charset="0"/>
                                  <a:cs typeface="Cambria Math" panose="02040503050406030204" pitchFamily="18" charset="0"/>
                                </a:rPr>
                                <m:t>𝑝</m:t>
                              </m:r>
                            </m:e>
                          </m:d>
                          <m:r>
                            <a:rPr lang="en-US" altLang="pt-BR" sz="2800" i="1">
                              <a:latin typeface="Cambria Math" panose="02040503050406030204" pitchFamily="18" charset="0"/>
                              <a:cs typeface="Cambria Math" panose="02040503050406030204" pitchFamily="18" charset="0"/>
                            </a:rPr>
                            <m:t>=</m:t>
                          </m:r>
                          <m:r>
                            <a:rPr lang="pt-BR" altLang="pt-BR" sz="2800" b="0" i="1" smtClean="0">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m:oMathPara>
                </a14:m>
                <a:endParaRPr lang="en-US" altLang="pt-BR" sz="2800" dirty="0">
                  <a:latin typeface="Cambria Math" panose="02040503050406030204" pitchFamily="18"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 forma analoga, podemos determinar a corrente de difusão de lacunas no ponto -x</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da região neura N, que será</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𝐷𝑝</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baseline="-25000">
                                  <a:latin typeface="Cambria Math" panose="02040503050406030204" pitchFamily="18" charset="0"/>
                                  <a:cs typeface="Cambria Math" panose="02040503050406030204" pitchFamily="18" charset="0"/>
                                </a:rPr>
                                <m:t>𝑛</m:t>
                              </m:r>
                            </m:e>
                          </m:d>
                          <m:r>
                            <a:rPr lang="en-US" altLang="pt-BR" sz="2800" i="1">
                              <a:latin typeface="Cambria Math" panose="02040503050406030204" pitchFamily="18" charset="0"/>
                              <a:cs typeface="Cambria Math" panose="02040503050406030204" pitchFamily="18" charset="0"/>
                            </a:rPr>
                            <m:t>=</m:t>
                          </m:r>
                          <m:r>
                            <a:rPr lang="pt-BR" altLang="pt-BR" sz="2800" b="0" i="1" smtClean="0">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𝑝</m:t>
                                  </m:r>
                                </m:sub>
                              </m:sSub>
                            </m:den>
                          </m:f>
                          <m:r>
                            <a:rPr lang="en-US" altLang="pt-BR" sz="2800" i="1">
                              <a:latin typeface="Cambria Math" panose="02040503050406030204" pitchFamily="18" charset="0"/>
                              <a:cs typeface="Cambria Math" panose="02040503050406030204" pitchFamily="18" charset="0"/>
                            </a:rPr>
                            <m:t>𝑝</m:t>
                          </m:r>
                        </m:e>
                        <m:sub>
                          <m:r>
                            <a:rPr lang="en-US" altLang="pt-BR" sz="2800" i="1">
                              <a:latin typeface="Cambria Math" panose="02040503050406030204" pitchFamily="18" charset="0"/>
                              <a:cs typeface="Cambria Math" panose="02040503050406030204" pitchFamily="18" charset="0"/>
                            </a:rPr>
                            <m:t>𝑛</m:t>
                          </m:r>
                          <m:r>
                            <a:rPr lang="en-US" altLang="pt-BR" sz="2800" i="1">
                              <a:latin typeface="Cambria Math" panose="02040503050406030204" pitchFamily="18" charset="0"/>
                              <a:cs typeface="Cambria Math" panose="02040503050406030204" pitchFamily="18" charset="0"/>
                            </a:rPr>
                            <m:t>0</m:t>
                          </m:r>
                        </m:sub>
                      </m:sSub>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m:oMathPara>
                </a14:m>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5" name="CaixaDeTexto 2"/>
              <p:cNvSpPr txBox="1">
                <a:spLocks noRot="1" noChangeAspect="1" noMove="1" noResize="1" noEditPoints="1" noAdjustHandles="1" noChangeArrowheads="1" noChangeShapeType="1" noTextEdit="1"/>
              </p:cNvSpPr>
              <p:nvPr/>
            </p:nvSpPr>
            <p:spPr>
              <a:xfrm>
                <a:off x="716915" y="861695"/>
                <a:ext cx="11076305" cy="542798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526526" y="560112"/>
            <a:ext cx="10389281" cy="218514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b="1" dirty="0" smtClean="0">
                <a:latin typeface="Comic Sans MS" panose="030F0702030302020204" pitchFamily="66" charset="0"/>
              </a:rPr>
              <a:t>Impedância de saída do amplificador inversor</a:t>
            </a:r>
            <a:endParaRPr lang="pt-BR" b="1" dirty="0" smtClean="0">
              <a:latin typeface="Comic Sans MS" panose="030F0702030302020204" pitchFamily="66" charset="0"/>
            </a:endParaRPr>
          </a:p>
          <a:p>
            <a:r>
              <a:rPr lang="pt-BR" b="1" dirty="0" smtClean="0">
                <a:latin typeface="Comic Sans MS" panose="030F0702030302020204" pitchFamily="66" charset="0"/>
              </a:rPr>
              <a:t>Inativar fontes</a:t>
            </a:r>
            <a:endParaRPr lang="pt-BR" b="1" dirty="0" smtClean="0">
              <a:latin typeface="Comic Sans MS" panose="030F0702030302020204" pitchFamily="66" charset="0"/>
            </a:endParaRPr>
          </a:p>
          <a:p>
            <a:r>
              <a:rPr lang="pt-BR" b="1" dirty="0" smtClean="0">
                <a:latin typeface="Comic Sans MS" panose="030F0702030302020204" pitchFamily="66" charset="0"/>
              </a:rPr>
              <a:t>Aplica uma tensão em </a:t>
            </a:r>
            <a:r>
              <a:rPr lang="pt-BR" b="1" dirty="0" smtClean="0">
                <a:solidFill>
                  <a:srgbClr val="C00000"/>
                </a:solidFill>
                <a:latin typeface="Comic Sans MS" panose="030F0702030302020204" pitchFamily="66" charset="0"/>
              </a:rPr>
              <a:t>V</a:t>
            </a:r>
            <a:r>
              <a:rPr lang="pt-BR" b="1" baseline="-25000" dirty="0" smtClean="0">
                <a:solidFill>
                  <a:srgbClr val="C00000"/>
                </a:solidFill>
                <a:latin typeface="Comic Sans MS" panose="030F0702030302020204" pitchFamily="66" charset="0"/>
              </a:rPr>
              <a:t>0</a:t>
            </a:r>
            <a:r>
              <a:rPr lang="pt-BR" b="1" dirty="0" smtClean="0">
                <a:latin typeface="Comic Sans MS" panose="030F0702030302020204" pitchFamily="66" charset="0"/>
              </a:rPr>
              <a:t> e mede </a:t>
            </a:r>
            <a:r>
              <a:rPr lang="pt-BR" b="1" dirty="0" smtClean="0">
                <a:solidFill>
                  <a:srgbClr val="C00000"/>
                </a:solidFill>
                <a:latin typeface="Comic Sans MS" panose="030F0702030302020204" pitchFamily="66" charset="0"/>
              </a:rPr>
              <a:t>i</a:t>
            </a:r>
            <a:r>
              <a:rPr lang="pt-BR" b="1" baseline="-25000" dirty="0" smtClean="0">
                <a:solidFill>
                  <a:srgbClr val="C00000"/>
                </a:solidFill>
                <a:latin typeface="Comic Sans MS" panose="030F0702030302020204" pitchFamily="66" charset="0"/>
              </a:rPr>
              <a:t>0</a:t>
            </a:r>
            <a:endParaRPr lang="pt-BR" b="1" dirty="0" smtClean="0">
              <a:solidFill>
                <a:srgbClr val="C00000"/>
              </a:solidFill>
              <a:latin typeface="Comic Sans MS" panose="030F0702030302020204" pitchFamily="66" charset="0"/>
            </a:endParaRPr>
          </a:p>
          <a:p>
            <a:pPr marL="0" indent="0" algn="ctr">
              <a:buNone/>
            </a:pPr>
            <a:r>
              <a:rPr lang="pt-BR" b="1" i="1" dirty="0" err="1" smtClean="0">
                <a:solidFill>
                  <a:srgbClr val="C00000"/>
                </a:solidFill>
                <a:latin typeface="Comic Sans MS" panose="030F0702030302020204" pitchFamily="66" charset="0"/>
              </a:rPr>
              <a:t>Z</a:t>
            </a:r>
            <a:r>
              <a:rPr lang="pt-BR" b="1" i="1" baseline="-25000" dirty="0" err="1">
                <a:solidFill>
                  <a:srgbClr val="C00000"/>
                </a:solidFill>
                <a:latin typeface="Comic Sans MS" panose="030F0702030302020204" pitchFamily="66" charset="0"/>
              </a:rPr>
              <a:t>o</a:t>
            </a:r>
            <a:r>
              <a:rPr lang="pt-BR" b="1" i="1" dirty="0" smtClean="0">
                <a:solidFill>
                  <a:srgbClr val="C00000"/>
                </a:solidFill>
                <a:latin typeface="Comic Sans MS" panose="030F0702030302020204" pitchFamily="66" charset="0"/>
              </a:rPr>
              <a:t> = V</a:t>
            </a:r>
            <a:r>
              <a:rPr lang="pt-BR" b="1" i="1" baseline="-25000" dirty="0" smtClean="0">
                <a:solidFill>
                  <a:srgbClr val="C00000"/>
                </a:solidFill>
                <a:latin typeface="Comic Sans MS" panose="030F0702030302020204" pitchFamily="66" charset="0"/>
              </a:rPr>
              <a:t>0</a:t>
            </a:r>
            <a:r>
              <a:rPr lang="pt-BR" b="1" i="1" dirty="0" smtClean="0">
                <a:solidFill>
                  <a:srgbClr val="C00000"/>
                </a:solidFill>
                <a:latin typeface="Comic Sans MS" panose="030F0702030302020204" pitchFamily="66" charset="0"/>
              </a:rPr>
              <a:t>/i</a:t>
            </a:r>
            <a:r>
              <a:rPr lang="pt-BR" b="1" i="1" baseline="-25000" dirty="0">
                <a:solidFill>
                  <a:srgbClr val="C00000"/>
                </a:solidFill>
                <a:latin typeface="Comic Sans MS" panose="030F0702030302020204" pitchFamily="66" charset="0"/>
              </a:rPr>
              <a:t>0</a:t>
            </a:r>
            <a:endParaRPr lang="pt-BR" b="1" i="1" dirty="0">
              <a:solidFill>
                <a:srgbClr val="C00000"/>
              </a:solidFill>
              <a:latin typeface="Comic Sans MS" panose="030F0702030302020204" pitchFamily="66" charset="0"/>
            </a:endParaRPr>
          </a:p>
        </p:txBody>
      </p:sp>
      <p:grpSp>
        <p:nvGrpSpPr>
          <p:cNvPr id="5" name="Grupo 4"/>
          <p:cNvGrpSpPr/>
          <p:nvPr/>
        </p:nvGrpSpPr>
        <p:grpSpPr>
          <a:xfrm>
            <a:off x="2052331" y="4011380"/>
            <a:ext cx="3292264" cy="1375719"/>
            <a:chOff x="2026508" y="4098527"/>
            <a:chExt cx="3292264" cy="1375719"/>
          </a:xfrm>
        </p:grpSpPr>
        <p:sp>
          <p:nvSpPr>
            <p:cNvPr id="6" name="Triângulo isósceles 5"/>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cxnSp>
          <p:nvCxnSpPr>
            <p:cNvPr id="7" name="Conector Reto 4"/>
            <p:cNvCxnSpPr>
              <a:stCxn id="6"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p:cNvSpPr txBox="1"/>
            <p:nvPr/>
          </p:nvSpPr>
          <p:spPr>
            <a:xfrm>
              <a:off x="2484748" y="5005170"/>
              <a:ext cx="288324" cy="400110"/>
            </a:xfrm>
            <a:prstGeom prst="rect">
              <a:avLst/>
            </a:prstGeom>
            <a:noFill/>
          </p:spPr>
          <p:txBody>
            <a:bodyPr wrap="square" rtlCol="0">
              <a:spAutoFit/>
            </a:bodyPr>
            <a:lstStyle/>
            <a:p>
              <a:r>
                <a:rPr lang="pt-BR" sz="2000" dirty="0" smtClean="0">
                  <a:latin typeface="Comic Sans MS" panose="030F0702030302020204" pitchFamily="66" charset="0"/>
                </a:rPr>
                <a:t>+</a:t>
              </a:r>
              <a:endParaRPr lang="pt-BR" sz="2000" dirty="0">
                <a:latin typeface="Comic Sans MS" panose="030F0702030302020204" pitchFamily="66" charset="0"/>
              </a:endParaRPr>
            </a:p>
          </p:txBody>
        </p:sp>
        <p:sp>
          <p:nvSpPr>
            <p:cNvPr id="11" name="CaixaDeTexto 10"/>
            <p:cNvSpPr txBox="1"/>
            <p:nvPr/>
          </p:nvSpPr>
          <p:spPr>
            <a:xfrm>
              <a:off x="2504301" y="4229899"/>
              <a:ext cx="288324" cy="400110"/>
            </a:xfrm>
            <a:prstGeom prst="rect">
              <a:avLst/>
            </a:prstGeom>
            <a:noFill/>
          </p:spPr>
          <p:txBody>
            <a:bodyPr wrap="square" rtlCol="0">
              <a:spAutoFit/>
            </a:bodyPr>
            <a:lstStyle/>
            <a:p>
              <a:r>
                <a:rPr lang="pt-BR" sz="2000" dirty="0">
                  <a:latin typeface="Comic Sans MS" panose="030F0702030302020204" pitchFamily="66" charset="0"/>
                </a:rPr>
                <a:t>-</a:t>
              </a:r>
              <a:endParaRPr lang="pt-BR" sz="2000" dirty="0">
                <a:latin typeface="Comic Sans MS" panose="030F0702030302020204" pitchFamily="66" charset="0"/>
              </a:endParaRPr>
            </a:p>
          </p:txBody>
        </p:sp>
        <p:sp>
          <p:nvSpPr>
            <p:cNvPr id="12" name="CaixaDeTexto 11"/>
            <p:cNvSpPr txBox="1"/>
            <p:nvPr/>
          </p:nvSpPr>
          <p:spPr>
            <a:xfrm>
              <a:off x="4701295" y="4251076"/>
              <a:ext cx="617477" cy="584775"/>
            </a:xfrm>
            <a:prstGeom prst="rect">
              <a:avLst/>
            </a:prstGeom>
            <a:noFill/>
          </p:spPr>
          <p:txBody>
            <a:bodyPr wrap="none" rtlCol="0">
              <a:spAutoFit/>
            </a:bodyPr>
            <a:lstStyle/>
            <a:p>
              <a:r>
                <a:rPr lang="pt-BR" sz="3200" dirty="0" smtClean="0">
                  <a:latin typeface="Comic Sans MS" panose="030F0702030302020204" pitchFamily="66" charset="0"/>
                </a:rPr>
                <a:t>V</a:t>
              </a:r>
              <a:r>
                <a:rPr lang="pt-BR" sz="3200" baseline="-25000" dirty="0">
                  <a:latin typeface="Comic Sans MS" panose="030F0702030302020204" pitchFamily="66" charset="0"/>
                </a:rPr>
                <a:t>0</a:t>
              </a:r>
              <a:endParaRPr lang="pt-BR" sz="3200" dirty="0">
                <a:latin typeface="Comic Sans MS" panose="030F0702030302020204" pitchFamily="66" charset="0"/>
              </a:endParaRPr>
            </a:p>
          </p:txBody>
        </p:sp>
      </p:grpSp>
      <p:grpSp>
        <p:nvGrpSpPr>
          <p:cNvPr id="15" name="Grupo 14"/>
          <p:cNvGrpSpPr/>
          <p:nvPr/>
        </p:nvGrpSpPr>
        <p:grpSpPr>
          <a:xfrm>
            <a:off x="816655" y="4140269"/>
            <a:ext cx="1381894" cy="255373"/>
            <a:chOff x="4112743" y="3509451"/>
            <a:chExt cx="1381894" cy="255373"/>
          </a:xfrm>
        </p:grpSpPr>
        <p:cxnSp>
          <p:nvCxnSpPr>
            <p:cNvPr id="16" name="Conector Reto 13"/>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grpSp>
      <p:grpSp>
        <p:nvGrpSpPr>
          <p:cNvPr id="18" name="Grupo 17"/>
          <p:cNvGrpSpPr/>
          <p:nvPr/>
        </p:nvGrpSpPr>
        <p:grpSpPr>
          <a:xfrm>
            <a:off x="2659870" y="3255264"/>
            <a:ext cx="1381894" cy="255373"/>
            <a:chOff x="4112743" y="3509451"/>
            <a:chExt cx="1381894" cy="255373"/>
          </a:xfrm>
        </p:grpSpPr>
        <p:cxnSp>
          <p:nvCxnSpPr>
            <p:cNvPr id="19" name="Conector Reto 16"/>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tângulo 1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grpSp>
      <p:sp>
        <p:nvSpPr>
          <p:cNvPr id="21" name="Forma livre 20"/>
          <p:cNvSpPr/>
          <p:nvPr/>
        </p:nvSpPr>
        <p:spPr>
          <a:xfrm>
            <a:off x="3997809" y="3383957"/>
            <a:ext cx="453081" cy="1315283"/>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sp>
        <p:nvSpPr>
          <p:cNvPr id="22" name="Forma livre 21"/>
          <p:cNvSpPr/>
          <p:nvPr/>
        </p:nvSpPr>
        <p:spPr>
          <a:xfrm>
            <a:off x="2291228" y="3375719"/>
            <a:ext cx="387178" cy="906162"/>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cxnSp>
        <p:nvCxnSpPr>
          <p:cNvPr id="23" name="Conector Reto 20"/>
          <p:cNvCxnSpPr/>
          <p:nvPr/>
        </p:nvCxnSpPr>
        <p:spPr>
          <a:xfrm>
            <a:off x="2044093" y="5154036"/>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1"/>
          <p:cNvCxnSpPr/>
          <p:nvPr/>
        </p:nvCxnSpPr>
        <p:spPr>
          <a:xfrm>
            <a:off x="1983716" y="5820946"/>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DeTexto 24"/>
          <p:cNvSpPr txBox="1"/>
          <p:nvPr/>
        </p:nvSpPr>
        <p:spPr>
          <a:xfrm>
            <a:off x="3138491" y="2841294"/>
            <a:ext cx="50366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6" name="CaixaDeTexto 25"/>
          <p:cNvSpPr txBox="1"/>
          <p:nvPr/>
        </p:nvSpPr>
        <p:spPr>
          <a:xfrm>
            <a:off x="1290119" y="3702264"/>
            <a:ext cx="47160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cxnSp>
        <p:nvCxnSpPr>
          <p:cNvPr id="27" name="Conector de Seta Reta 24"/>
          <p:cNvCxnSpPr/>
          <p:nvPr/>
        </p:nvCxnSpPr>
        <p:spPr>
          <a:xfrm>
            <a:off x="3096112" y="3642308"/>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8" name="CaixaDeTexto 27"/>
          <p:cNvSpPr txBox="1"/>
          <p:nvPr/>
        </p:nvSpPr>
        <p:spPr>
          <a:xfrm>
            <a:off x="3517517" y="3494252"/>
            <a:ext cx="431528" cy="523220"/>
          </a:xfrm>
          <a:prstGeom prst="rect">
            <a:avLst/>
          </a:prstGeom>
          <a:noFill/>
        </p:spPr>
        <p:txBody>
          <a:bodyPr wrap="none" rtlCol="0">
            <a:spAutoFit/>
          </a:bodyPr>
          <a:lstStyle/>
          <a:p>
            <a:r>
              <a:rPr lang="pt-BR" sz="2800" dirty="0" smtClean="0">
                <a:latin typeface="Comic Sans MS" panose="030F0702030302020204" pitchFamily="66" charset="0"/>
              </a:rPr>
              <a:t>i</a:t>
            </a:r>
            <a:r>
              <a:rPr lang="pt-BR" sz="2800" baseline="-25000" dirty="0" smtClean="0">
                <a:latin typeface="Comic Sans MS" panose="030F0702030302020204" pitchFamily="66" charset="0"/>
              </a:rPr>
              <a:t>2</a:t>
            </a:r>
            <a:endParaRPr lang="pt-BR" sz="2800" dirty="0">
              <a:latin typeface="Comic Sans MS" panose="030F0702030302020204" pitchFamily="66" charset="0"/>
            </a:endParaRPr>
          </a:p>
        </p:txBody>
      </p:sp>
      <p:sp>
        <p:nvSpPr>
          <p:cNvPr id="29" name="CaixaDeTexto 28"/>
          <p:cNvSpPr txBox="1"/>
          <p:nvPr/>
        </p:nvSpPr>
        <p:spPr>
          <a:xfrm>
            <a:off x="1975079" y="4432433"/>
            <a:ext cx="581025" cy="521970"/>
          </a:xfrm>
          <a:prstGeom prst="rect">
            <a:avLst/>
          </a:prstGeom>
          <a:noFill/>
        </p:spPr>
        <p:txBody>
          <a:bodyPr wrap="none" rtlCol="0">
            <a:spAutoFit/>
          </a:bodyPr>
          <a:lstStyle/>
          <a:p>
            <a:r>
              <a:rPr lang="pt-BR" sz="2800" dirty="0" smtClean="0">
                <a:latin typeface="Comic Sans MS" panose="030F0702030302020204" pitchFamily="66" charset="0"/>
              </a:rPr>
              <a:t>V</a:t>
            </a:r>
            <a:r>
              <a:rPr lang="pt-BR" sz="2800" baseline="-25000" dirty="0">
                <a:latin typeface="Comic Sans MS" panose="030F0702030302020204" pitchFamily="66" charset="0"/>
              </a:rPr>
              <a:t>D</a:t>
            </a:r>
            <a:endParaRPr lang="pt-BR" sz="2800" baseline="-25000" dirty="0">
              <a:latin typeface="Comic Sans MS" panose="030F0702030302020204" pitchFamily="66" charset="0"/>
            </a:endParaRPr>
          </a:p>
        </p:txBody>
      </p:sp>
      <p:sp>
        <p:nvSpPr>
          <p:cNvPr id="30" name="Forma livre 29"/>
          <p:cNvSpPr/>
          <p:nvPr/>
        </p:nvSpPr>
        <p:spPr>
          <a:xfrm>
            <a:off x="2266903" y="4783694"/>
            <a:ext cx="1566726" cy="1045044"/>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sp>
        <p:nvSpPr>
          <p:cNvPr id="32" name="Forma livre 31"/>
          <p:cNvSpPr/>
          <p:nvPr/>
        </p:nvSpPr>
        <p:spPr>
          <a:xfrm>
            <a:off x="2732284" y="2920888"/>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none"/>
            <a:tailEnd type="triangl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Reto 33"/>
          <p:cNvCxnSpPr>
            <a:stCxn id="21" idx="2"/>
          </p:cNvCxnSpPr>
          <p:nvPr/>
        </p:nvCxnSpPr>
        <p:spPr>
          <a:xfrm>
            <a:off x="4450890" y="4699240"/>
            <a:ext cx="59177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816655" y="4266753"/>
            <a:ext cx="0" cy="2691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21"/>
          <p:cNvCxnSpPr/>
          <p:nvPr/>
        </p:nvCxnSpPr>
        <p:spPr>
          <a:xfrm>
            <a:off x="752956" y="4535951"/>
            <a:ext cx="127397"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de Seta Reta 24"/>
          <p:cNvCxnSpPr/>
          <p:nvPr/>
        </p:nvCxnSpPr>
        <p:spPr>
          <a:xfrm>
            <a:off x="4693711" y="4783694"/>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cxnSp>
        <p:nvCxnSpPr>
          <p:cNvPr id="39" name="Conector de Seta Reta 24"/>
          <p:cNvCxnSpPr/>
          <p:nvPr/>
        </p:nvCxnSpPr>
        <p:spPr>
          <a:xfrm>
            <a:off x="3931863" y="4787287"/>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40" name="CaixaDeTexto 39"/>
          <p:cNvSpPr txBox="1"/>
          <p:nvPr/>
        </p:nvSpPr>
        <p:spPr>
          <a:xfrm>
            <a:off x="4778003" y="4693308"/>
            <a:ext cx="412292" cy="523220"/>
          </a:xfrm>
          <a:prstGeom prst="rect">
            <a:avLst/>
          </a:prstGeom>
          <a:noFill/>
        </p:spPr>
        <p:txBody>
          <a:bodyPr wrap="none" rtlCol="0">
            <a:spAutoFit/>
          </a:bodyPr>
          <a:lstStyle/>
          <a:p>
            <a:r>
              <a:rPr lang="pt-BR" sz="2800" dirty="0" err="1" smtClean="0">
                <a:latin typeface="Comic Sans MS" panose="030F0702030302020204" pitchFamily="66" charset="0"/>
              </a:rPr>
              <a:t>i</a:t>
            </a:r>
            <a:r>
              <a:rPr lang="pt-BR" sz="2800" baseline="-25000" dirty="0" err="1">
                <a:latin typeface="Comic Sans MS" panose="030F0702030302020204" pitchFamily="66" charset="0"/>
              </a:rPr>
              <a:t>o</a:t>
            </a:r>
            <a:endParaRPr lang="pt-BR" sz="2800" dirty="0">
              <a:latin typeface="Comic Sans MS" panose="030F0702030302020204" pitchFamily="66" charset="0"/>
            </a:endParaRPr>
          </a:p>
        </p:txBody>
      </p:sp>
      <p:cxnSp>
        <p:nvCxnSpPr>
          <p:cNvPr id="41" name="Conector de Seta Reta 24"/>
          <p:cNvCxnSpPr/>
          <p:nvPr/>
        </p:nvCxnSpPr>
        <p:spPr>
          <a:xfrm>
            <a:off x="1121729" y="4535951"/>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42" name="Forma livre 41"/>
          <p:cNvSpPr/>
          <p:nvPr/>
        </p:nvSpPr>
        <p:spPr>
          <a:xfrm>
            <a:off x="1939120" y="4326595"/>
            <a:ext cx="328454" cy="733425"/>
          </a:xfrm>
          <a:custGeom>
            <a:avLst/>
            <a:gdLst>
              <a:gd name="connsiteX0" fmla="*/ 147479 w 328454"/>
              <a:gd name="connsiteY0" fmla="*/ 733425 h 733425"/>
              <a:gd name="connsiteX1" fmla="*/ 4604 w 328454"/>
              <a:gd name="connsiteY1" fmla="*/ 447675 h 733425"/>
              <a:gd name="connsiteX2" fmla="*/ 299879 w 328454"/>
              <a:gd name="connsiteY2" fmla="*/ 0 h 733425"/>
              <a:gd name="connsiteX3" fmla="*/ 299879 w 328454"/>
              <a:gd name="connsiteY3" fmla="*/ 0 h 733425"/>
              <a:gd name="connsiteX4" fmla="*/ 328454 w 328454"/>
              <a:gd name="connsiteY4" fmla="*/ 0 h 733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454" h="733425">
                <a:moveTo>
                  <a:pt x="147479" y="733425"/>
                </a:moveTo>
                <a:cubicBezTo>
                  <a:pt x="63341" y="651668"/>
                  <a:pt x="-20796" y="569912"/>
                  <a:pt x="4604" y="447675"/>
                </a:cubicBezTo>
                <a:cubicBezTo>
                  <a:pt x="30004" y="325437"/>
                  <a:pt x="299879" y="0"/>
                  <a:pt x="299879" y="0"/>
                </a:cubicBezTo>
                <a:lnTo>
                  <a:pt x="299879" y="0"/>
                </a:lnTo>
                <a:lnTo>
                  <a:pt x="328454" y="0"/>
                </a:ln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sp>
        <p:nvSpPr>
          <p:cNvPr id="43" name="Espaço Reservado para Conteúdo 2"/>
          <p:cNvSpPr txBox="1"/>
          <p:nvPr/>
        </p:nvSpPr>
        <p:spPr>
          <a:xfrm>
            <a:off x="6941185" y="4266565"/>
            <a:ext cx="4754245" cy="1987550"/>
          </a:xfrm>
          <a:prstGeom prst="rect">
            <a:avLst/>
          </a:prstGeom>
        </p:spPr>
        <p:txBody>
          <a:bodyPr vert="horz" lIns="91440" tIns="45720" rIns="91440" bIns="45720" rtlCol="0">
            <a:normAutofit fontScale="9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pPr>
            <a:r>
              <a:rPr lang="pt-BR" sz="3100" b="1" dirty="0" smtClean="0">
                <a:solidFill>
                  <a:srgbClr val="C00000"/>
                </a:solidFill>
                <a:latin typeface="Comic Sans MS" panose="030F0702030302020204" pitchFamily="66" charset="0"/>
              </a:rPr>
              <a:t>Com os modelos propostos anteriormente não é possível calcular </a:t>
            </a:r>
            <a:r>
              <a:rPr lang="pt-BR" sz="3100" b="1" i="1" dirty="0" err="1" smtClean="0">
                <a:solidFill>
                  <a:srgbClr val="C00000"/>
                </a:solidFill>
                <a:latin typeface="Comic Sans MS" panose="030F0702030302020204" pitchFamily="66" charset="0"/>
              </a:rPr>
              <a:t>i</a:t>
            </a:r>
            <a:r>
              <a:rPr lang="pt-BR" sz="3100" b="1" i="1" baseline="-25000" dirty="0" err="1" smtClean="0">
                <a:solidFill>
                  <a:srgbClr val="C00000"/>
                </a:solidFill>
                <a:latin typeface="Comic Sans MS" panose="030F0702030302020204" pitchFamily="66" charset="0"/>
              </a:rPr>
              <a:t>AOp</a:t>
            </a:r>
            <a:r>
              <a:rPr lang="pt-BR" b="1" i="1" dirty="0" smtClean="0">
                <a:solidFill>
                  <a:srgbClr val="C00000"/>
                </a:solidFill>
                <a:latin typeface="Comic Sans MS" panose="030F0702030302020204" pitchFamily="66" charset="0"/>
              </a:rPr>
              <a:t> </a:t>
            </a:r>
            <a:endParaRPr lang="pt-BR" b="1" i="1" dirty="0" smtClean="0">
              <a:solidFill>
                <a:srgbClr val="C00000"/>
              </a:solidFill>
              <a:latin typeface="Comic Sans MS" panose="030F0702030302020204" pitchFamily="66" charset="0"/>
            </a:endParaRPr>
          </a:p>
        </p:txBody>
      </p:sp>
      <p:sp>
        <p:nvSpPr>
          <p:cNvPr id="44" name="CaixaDeTexto 43"/>
          <p:cNvSpPr txBox="1"/>
          <p:nvPr/>
        </p:nvSpPr>
        <p:spPr>
          <a:xfrm>
            <a:off x="3958532" y="4728373"/>
            <a:ext cx="779381" cy="523220"/>
          </a:xfrm>
          <a:prstGeom prst="rect">
            <a:avLst/>
          </a:prstGeom>
          <a:noFill/>
        </p:spPr>
        <p:txBody>
          <a:bodyPr wrap="none" rtlCol="0">
            <a:spAutoFit/>
          </a:bodyPr>
          <a:lstStyle/>
          <a:p>
            <a:r>
              <a:rPr lang="pt-BR" sz="2800" dirty="0" err="1" smtClean="0">
                <a:latin typeface="Comic Sans MS" panose="030F0702030302020204" pitchFamily="66" charset="0"/>
              </a:rPr>
              <a:t>i</a:t>
            </a:r>
            <a:r>
              <a:rPr lang="pt-BR" sz="2800" baseline="-25000" dirty="0" err="1" smtClean="0">
                <a:latin typeface="Comic Sans MS" panose="030F0702030302020204" pitchFamily="66" charset="0"/>
              </a:rPr>
              <a:t>AOp</a:t>
            </a:r>
            <a:endParaRPr lang="pt-BR" sz="2800" dirty="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CaixaDeTexto 2"/>
              <p:cNvSpPr txBox="1"/>
              <p:nvPr/>
            </p:nvSpPr>
            <p:spPr>
              <a:xfrm>
                <a:off x="447675" y="827405"/>
                <a:ext cx="11272520" cy="51555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cs typeface="Comic Sans MS" panose="030F0702030302020204" pitchFamily="66" charset="0"/>
                  </a:rPr>
                  <a:t>Como </a:t>
                </a:r>
                <a:r>
                  <a:rPr lang="pt-BR" altLang="en-US" sz="2800" b="1" dirty="0" err="1">
                    <a:latin typeface="Comic Sans MS" panose="030F0702030302020204" pitchFamily="66" charset="0"/>
                    <a:cs typeface="Comic Sans MS" panose="030F0702030302020204" pitchFamily="66" charset="0"/>
                  </a:rPr>
                  <a:t>ja</a:t>
                </a:r>
                <a:r>
                  <a:rPr lang="pt-BR" altLang="en-US" sz="2800" b="1" dirty="0">
                    <a:latin typeface="Comic Sans MS" panose="030F0702030302020204" pitchFamily="66" charset="0"/>
                    <a:cs typeface="Comic Sans MS" panose="030F0702030302020204" pitchFamily="66" charset="0"/>
                  </a:rPr>
                  <a:t> vimos, a densidade de corrente total do diodo será </a:t>
                </a:r>
                <a:endParaRPr lang="pt-BR" altLang="en-US" sz="2800" b="1" dirty="0">
                  <a:latin typeface="Comic Sans MS" panose="030F0702030302020204" pitchFamily="66" charset="0"/>
                  <a:cs typeface="Comic Sans MS" panose="030F0702030302020204" pitchFamily="66" charset="0"/>
                </a:endParaRPr>
              </a:p>
              <a:p>
                <a:pPr indent="0" algn="ctr" fontAlgn="auto">
                  <a:spcBef>
                    <a:spcPts val="600"/>
                  </a:spcBef>
                  <a:spcAft>
                    <a:spcPts val="600"/>
                  </a:spcAft>
                  <a:buFont typeface="Arial" panose="020B0604020202020204" pitchFamily="34" charset="0"/>
                  <a:buNone/>
                </a:pPr>
                <a:r>
                  <a:rPr lang="pt-BR" sz="3200" b="1"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J</a:t>
                </a:r>
                <a:r>
                  <a:rPr lang="pt-BR" sz="3200" b="1"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T </a:t>
                </a:r>
                <a:r>
                  <a:rPr lang="pt-BR" sz="3200" b="1"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 J</a:t>
                </a:r>
                <a:r>
                  <a:rPr lang="pt-BR" sz="3200" b="1"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P</a:t>
                </a:r>
                <a:r>
                  <a:rPr lang="pt-BR" sz="3200" b="1"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(-x</a:t>
                </a:r>
                <a:r>
                  <a:rPr lang="pt-BR" sz="3200" b="1"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n</a:t>
                </a:r>
                <a:r>
                  <a:rPr lang="pt-BR" sz="3200" b="1"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 + J</a:t>
                </a:r>
                <a:r>
                  <a:rPr lang="pt-BR" sz="3200" b="1"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N</a:t>
                </a:r>
                <a:r>
                  <a:rPr lang="pt-BR" sz="3200" b="1"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(x</a:t>
                </a:r>
                <a:r>
                  <a:rPr lang="pt-BR" sz="3200" b="1"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p</a:t>
                </a:r>
                <a:r>
                  <a:rPr lang="pt-BR" sz="3200" b="1"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 = J</a:t>
                </a:r>
                <a:r>
                  <a:rPr lang="pt-BR" sz="3200" b="1"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Dp</a:t>
                </a:r>
                <a:r>
                  <a:rPr lang="pt-BR" sz="3200" b="1"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(-x</a:t>
                </a:r>
                <a:r>
                  <a:rPr lang="pt-BR" sz="3200" b="1"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n</a:t>
                </a:r>
                <a:r>
                  <a:rPr lang="pt-BR" sz="3200" b="1"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 + J</a:t>
                </a:r>
                <a:r>
                  <a:rPr lang="pt-BR" sz="3200" b="1"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Dn</a:t>
                </a:r>
                <a:r>
                  <a:rPr lang="pt-BR" sz="3200" b="1"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(x</a:t>
                </a:r>
                <a:r>
                  <a:rPr lang="pt-BR" sz="3200" b="1"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p</a:t>
                </a:r>
                <a:r>
                  <a:rPr lang="pt-BR" sz="3200" b="1"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a:t>
                </a:r>
                <a:endParaRPr lang="pt-BR" sz="3200" b="1"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endParaRPr>
              </a:p>
              <a:p>
                <a:pPr indent="0" algn="l" fontAlgn="auto">
                  <a:spcBef>
                    <a:spcPts val="600"/>
                  </a:spcBef>
                  <a:spcAft>
                    <a:spcPts val="600"/>
                  </a:spcAft>
                  <a:buFont typeface="Arial" panose="020B0604020202020204" pitchFamily="34" charset="0"/>
                  <a:buNone/>
                </a:pPr>
                <a:r>
                  <a:rPr lang="pt-BR" sz="2800" b="1" dirty="0" smtClean="0">
                    <a:effectLst>
                      <a:outerShdw blurRad="38100" dist="38100" dir="2700000" algn="tl">
                        <a:srgbClr val="000000">
                          <a:alpha val="43137"/>
                        </a:srgbClr>
                      </a:outerShdw>
                    </a:effectLst>
                    <a:latin typeface="Comic Sans MS" panose="030F0702030302020204" pitchFamily="66" charset="0"/>
                    <a:sym typeface="+mn-ea"/>
                  </a:rPr>
                  <a:t>ou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𝑇</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𝑥</m:t>
                              </m:r>
                            </m:e>
                          </m:d>
                          <m:r>
                            <a:rPr lang="en-US" altLang="pt-BR" sz="2800" i="1">
                              <a:latin typeface="Cambria Math" panose="02040503050406030204" pitchFamily="18" charset="0"/>
                              <a:cs typeface="Cambria Math" panose="02040503050406030204" pitchFamily="18" charset="0"/>
                            </a:rPr>
                            <m:t>=</m:t>
                          </m:r>
                          <m:r>
                            <a:rPr lang="pt-BR" altLang="pt-BR" sz="2800" b="0" i="1" smtClean="0">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𝑝</m:t>
                              </m:r>
                            </m:sub>
                          </m:sSub>
                        </m:den>
                      </m:f>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𝑝</m:t>
                          </m:r>
                        </m:e>
                        <m:sub>
                          <m:r>
                            <a:rPr lang="en-US" altLang="pt-BR" sz="2800" i="1">
                              <a:latin typeface="Cambria Math" panose="02040503050406030204" pitchFamily="18" charset="0"/>
                              <a:cs typeface="Cambria Math" panose="02040503050406030204" pitchFamily="18" charset="0"/>
                            </a:rPr>
                            <m:t>𝑛</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m:oMathPara>
                </a14:m>
                <a:endParaRPr lang="en-US" altLang="pt-BR" sz="2400" dirty="0">
                  <a:latin typeface="Cambria Math" panose="02040503050406030204" pitchFamily="18" charset="0"/>
                </a:endParaRPr>
              </a:p>
              <a:p>
                <a:pPr indent="0" algn="l" fontAlgn="auto">
                  <a:lnSpc>
                    <a:spcPct val="100000"/>
                  </a:lnSpc>
                  <a:spcBef>
                    <a:spcPts val="600"/>
                  </a:spcBef>
                  <a:spcAft>
                    <a:spcPts val="1600"/>
                  </a:spcAft>
                  <a:buFont typeface="Arial" panose="020B0604020202020204" pitchFamily="34" charset="0"/>
                  <a:buNone/>
                </a:pPr>
                <a:r>
                  <a:rPr lang="pt-BR" altLang="en-US" sz="2400" b="1" dirty="0">
                    <a:latin typeface="Comic Sans MS" panose="030F0702030302020204" pitchFamily="66" charset="0"/>
                    <a:cs typeface="Comic Sans MS" panose="030F0702030302020204" pitchFamily="66" charset="0"/>
                  </a:rPr>
                  <a:t>A corrente é a </a:t>
                </a:r>
                <a:r>
                  <a:rPr lang="pt-BR" altLang="en-US" sz="2400" b="1" dirty="0" smtClean="0">
                    <a:latin typeface="Comic Sans MS" panose="030F0702030302020204" pitchFamily="66" charset="0"/>
                    <a:cs typeface="Comic Sans MS" panose="030F0702030302020204" pitchFamily="66" charset="0"/>
                  </a:rPr>
                  <a:t>densidade </a:t>
                </a:r>
                <a:r>
                  <a:rPr lang="pt-BR" altLang="en-US" sz="2400" b="1" dirty="0">
                    <a:latin typeface="Comic Sans MS" panose="030F0702030302020204" pitchFamily="66" charset="0"/>
                    <a:cs typeface="Comic Sans MS" panose="030F0702030302020204" pitchFamily="66" charset="0"/>
                  </a:rPr>
                  <a:t>de corrente vezes a área da junção</a:t>
                </a:r>
                <a:endParaRPr lang="pt-BR" altLang="en-US" sz="2400" b="1" dirty="0">
                  <a:latin typeface="Comic Sans MS" panose="030F0702030302020204" pitchFamily="66" charset="0"/>
                  <a:cs typeface="Comic Sans MS" panose="030F0702030302020204" pitchFamily="66" charset="0"/>
                </a:endParaRPr>
              </a:p>
              <a:p>
                <a:pPr indent="0" algn="ctr" fontAlgn="auto">
                  <a:spcBef>
                    <a:spcPts val="600"/>
                  </a:spcBef>
                  <a:spcAft>
                    <a:spcPts val="600"/>
                  </a:spcAft>
                  <a:buFont typeface="Arial" panose="020B0604020202020204" pitchFamily="34" charset="0"/>
                  <a:buNone/>
                </a:pP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𝑇</m:t>
                            </m:r>
                          </m:sub>
                        </m:sSub>
                        <m:r>
                          <a:rPr lang="en-US" altLang="pt-BR" sz="2800" i="1">
                            <a:latin typeface="Cambria Math" panose="02040503050406030204" pitchFamily="18" charset="0"/>
                            <a:cs typeface="Cambria Math" panose="02040503050406030204" pitchFamily="18" charset="0"/>
                          </a:rPr>
                          <m:t>=</m:t>
                        </m:r>
                        <m:r>
                          <a:rPr lang="pt-BR" altLang="pt-BR" sz="2800" b="0" i="1" smtClean="0">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𝑝</m:t>
                            </m:r>
                          </m:sub>
                        </m:sSub>
                      </m:den>
                    </m:f>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𝑝</m:t>
                        </m:r>
                      </m:e>
                      <m:sub>
                        <m:r>
                          <a:rPr lang="en-US" altLang="pt-BR" sz="2800" i="1">
                            <a:latin typeface="Cambria Math" panose="02040503050406030204" pitchFamily="18" charset="0"/>
                            <a:cs typeface="Cambria Math" panose="02040503050406030204" pitchFamily="18" charset="0"/>
                          </a:rPr>
                          <m:t>𝑛</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a14:m>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ou</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en-US" altLang="pt-BR" sz="2800" dirty="0" smtClean="0">
                    <a:cs typeface="Cambria Math" panose="02040503050406030204" pitchFamily="18" charset="0"/>
                  </a:rPr>
                  <a:t>                      </a:t>
                </a: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𝑇</m:t>
                        </m:r>
                      </m:sub>
                    </m:sSub>
                    <m:r>
                      <a:rPr lang="en-US" altLang="pt-BR" sz="2800" i="1">
                        <a:latin typeface="Cambria Math" panose="02040503050406030204" pitchFamily="18" charset="0"/>
                        <a:cs typeface="Cambria Math" panose="02040503050406030204" pitchFamily="18" charset="0"/>
                      </a:rPr>
                      <m:t>=</m:t>
                    </m:r>
                    <m:r>
                      <a:rPr lang="pt-BR" altLang="pt-BR" sz="2800" b="0" i="1" smtClean="0">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sSubSup>
                      <m:sSubSupPr>
                        <m:ctrlPr>
                          <a:rPr lang="en-US" altLang="pt-BR" sz="2800" i="1">
                            <a:latin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𝑖</m:t>
                        </m:r>
                      </m:sub>
                      <m:sup>
                        <m:r>
                          <a:rPr lang="en-US" altLang="pt-BR" sz="2800" i="1">
                            <a:latin typeface="Cambria Math" panose="02040503050406030204" pitchFamily="18" charset="0"/>
                            <a:cs typeface="Cambria Math" panose="02040503050406030204" pitchFamily="18" charset="0"/>
                          </a:rPr>
                          <m:t>2</m:t>
                        </m:r>
                      </m:sup>
                    </m:sSubSup>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b="0" i="1" smtClean="0">
                                    <a:latin typeface="Cambria Math" panose="02040503050406030204" pitchFamily="18" charset="0"/>
                                    <a:cs typeface="Cambria Math" panose="02040503050406030204" pitchFamily="18" charset="0"/>
                                  </a:rPr>
                                  <m:t>𝐴</m:t>
                                </m:r>
                              </m:sub>
                            </m:sSub>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b="0" i="1" smtClean="0">
                                    <a:latin typeface="Cambria Math" panose="02040503050406030204" pitchFamily="18" charset="0"/>
                                    <a:cs typeface="Cambria Math" panose="02040503050406030204" pitchFamily="18" charset="0"/>
                                  </a:rPr>
                                  <m:t>𝐷</m:t>
                                </m:r>
                              </m:sub>
                            </m:sSub>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𝑝</m:t>
                            </m:r>
                          </m:sub>
                        </m:sSub>
                      </m:den>
                    </m:f>
                    <m:r>
                      <a:rPr lang="en-US" altLang="pt-BR" sz="2800" i="1">
                        <a:latin typeface="Cambria Math" panose="02040503050406030204" pitchFamily="18" charset="0"/>
                        <a:cs typeface="Cambria Math" panose="02040503050406030204" pitchFamily="18" charset="0"/>
                      </a:rPr>
                      <m:t>)</m:t>
                    </m:r>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a14:m>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5" name="CaixaDeTexto 2"/>
              <p:cNvSpPr txBox="1">
                <a:spLocks noRot="1" noChangeAspect="1" noMove="1" noResize="1" noEditPoints="1" noAdjustHandles="1" noChangeArrowheads="1" noChangeShapeType="1" noTextEdit="1"/>
              </p:cNvSpPr>
              <p:nvPr/>
            </p:nvSpPr>
            <p:spPr>
              <a:xfrm>
                <a:off x="447675" y="827405"/>
                <a:ext cx="11272520" cy="515556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CaixaDeTexto 2"/>
              <p:cNvSpPr txBox="1"/>
              <p:nvPr/>
            </p:nvSpPr>
            <p:spPr>
              <a:xfrm>
                <a:off x="452755" y="723265"/>
                <a:ext cx="11442700" cy="588264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cs typeface="Comic Sans MS" panose="030F0702030302020204" pitchFamily="66" charset="0"/>
                  </a:rPr>
                  <a:t>A equação vale para qualquer V</a:t>
                </a:r>
                <a:r>
                  <a:rPr lang="pt-BR" altLang="en-US" sz="2800" b="1" baseline="-25000" dirty="0">
                    <a:latin typeface="Comic Sans MS" panose="030F0702030302020204" pitchFamily="66" charset="0"/>
                    <a:cs typeface="Comic Sans MS" panose="030F0702030302020204" pitchFamily="66" charset="0"/>
                  </a:rPr>
                  <a:t>D </a:t>
                </a:r>
                <a:r>
                  <a:rPr lang="pt-BR" altLang="en-US" sz="2800" b="1" dirty="0">
                    <a:latin typeface="Comic Sans MS" panose="030F0702030302020204" pitchFamily="66" charset="0"/>
                    <a:cs typeface="Comic Sans MS" panose="030F0702030302020204" pitchFamily="66" charset="0"/>
                  </a:rPr>
                  <a:t>(não fizemos nenhuma consideração sobre o valor de V</a:t>
                </a:r>
                <a:r>
                  <a:rPr lang="pt-BR" altLang="en-US" sz="2800" b="1" baseline="-25000" dirty="0">
                    <a:latin typeface="Comic Sans MS" panose="030F0702030302020204" pitchFamily="66" charset="0"/>
                    <a:cs typeface="Comic Sans MS" panose="030F0702030302020204" pitchFamily="66" charset="0"/>
                  </a:rPr>
                  <a:t>D</a:t>
                </a:r>
                <a:r>
                  <a:rPr lang="pt-BR" altLang="en-US" sz="2800" b="1" dirty="0">
                    <a:latin typeface="Comic Sans MS" panose="030F0702030302020204" pitchFamily="66" charset="0"/>
                    <a:cs typeface="Comic Sans MS" panose="030F0702030302020204" pitchFamily="66" charset="0"/>
                  </a:rPr>
                  <a:t>) </a:t>
                </a:r>
                <a:endParaRPr lang="pt-BR" altLang="en-US" sz="2800" b="1" dirty="0">
                  <a:latin typeface="Comic Sans MS" panose="030F0702030302020204" pitchFamily="66" charset="0"/>
                  <a:cs typeface="Comic Sans MS" panose="030F0702030302020204" pitchFamily="66" charset="0"/>
                </a:endParaRPr>
              </a:p>
              <a:p>
                <a:pPr indent="0" algn="ctr"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𝑇</m:t>
                          </m:r>
                        </m:sub>
                      </m:sSub>
                      <m:r>
                        <a:rPr lang="en-US" altLang="pt-BR" sz="2800" i="1">
                          <a:latin typeface="Cambria Math" panose="02040503050406030204" pitchFamily="18" charset="0"/>
                          <a:cs typeface="Cambria Math" panose="02040503050406030204" pitchFamily="18" charset="0"/>
                        </a:rPr>
                        <m:t>=</m:t>
                      </m:r>
                      <m:r>
                        <a:rPr lang="pt-BR" altLang="pt-BR" sz="2800" b="0" i="1" smtClean="0">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sSubSup>
                        <m:sSubSupPr>
                          <m:ctrlPr>
                            <a:rPr lang="en-US" altLang="pt-BR" sz="2800" i="1">
                              <a:latin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𝑖</m:t>
                          </m:r>
                        </m:sub>
                        <m:sup>
                          <m:r>
                            <a:rPr lang="en-US" altLang="pt-BR" sz="2800" i="1">
                              <a:latin typeface="Cambria Math" panose="02040503050406030204" pitchFamily="18" charset="0"/>
                              <a:cs typeface="Cambria Math" panose="02040503050406030204" pitchFamily="18" charset="0"/>
                            </a:rPr>
                            <m:t>2</m:t>
                          </m:r>
                        </m:sup>
                      </m:sSubSup>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b="0" i="1" smtClean="0">
                                      <a:latin typeface="Cambria Math" panose="02040503050406030204" pitchFamily="18" charset="0"/>
                                      <a:cs typeface="Cambria Math" panose="02040503050406030204" pitchFamily="18" charset="0"/>
                                    </a:rPr>
                                    <m:t>𝐴</m:t>
                                  </m:r>
                                </m:sub>
                              </m:sSub>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b="0" i="1" smtClean="0">
                                      <a:latin typeface="Cambria Math" panose="02040503050406030204" pitchFamily="18" charset="0"/>
                                      <a:cs typeface="Cambria Math" panose="02040503050406030204" pitchFamily="18" charset="0"/>
                                    </a:rPr>
                                    <m:t>𝐷</m:t>
                                  </m:r>
                                </m:sub>
                              </m:sSub>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𝑝</m:t>
                              </m:r>
                            </m:sub>
                          </m:sSub>
                        </m:den>
                      </m:f>
                      <m:r>
                        <a:rPr lang="en-US" altLang="pt-BR" sz="2800" i="1">
                          <a:latin typeface="Cambria Math" panose="02040503050406030204" pitchFamily="18" charset="0"/>
                          <a:cs typeface="Cambria Math" panose="02040503050406030204" pitchFamily="18" charset="0"/>
                        </a:rPr>
                        <m:t>)</m:t>
                      </m:r>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m:oMathPara>
                </a14:m>
                <a:endParaRPr lang="en-US" altLang="pt-BR" sz="2800" dirty="0">
                  <a:latin typeface="Cambria Math" panose="02040503050406030204" pitchFamily="18" charset="0"/>
                </a:endParaRPr>
              </a:p>
              <a:p>
                <a:pPr indent="0" algn="l" fontAlgn="auto">
                  <a:spcBef>
                    <a:spcPts val="600"/>
                  </a:spcBef>
                  <a:spcAft>
                    <a:spcPts val="600"/>
                  </a:spcAft>
                  <a:buFont typeface="Arial" panose="020B0604020202020204" pitchFamily="34" charset="0"/>
                  <a:buNone/>
                </a:pPr>
                <a:r>
                  <a:rPr lang="pt-BR" altLang="en-US" sz="2800" b="1" dirty="0" err="1"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 sinal negativo apenas indica que a corrente vai da direita para esquerda, ou do P para o N</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expressão é igual a vista antes </a:t>
                </a:r>
                <a14:m>
                  <m:oMath xmlns:m="http://schemas.openxmlformats.org/officeDocument/2006/math">
                    <m:r>
                      <a:rPr lang="en-US" altLang="pt-BR" sz="2800" b="1" i="1" dirty="0" smtClean="0">
                        <a:solidFill>
                          <a:schemeClr val="tx1"/>
                        </a:solidFill>
                        <a:latin typeface="Cambria Math" panose="02040503050406030204" pitchFamily="18" charset="0"/>
                        <a:cs typeface="Cambria Math" panose="02040503050406030204" pitchFamily="18" charset="0"/>
                        <a:sym typeface="+mn-ea"/>
                      </a:rPr>
                      <m:t>𝑰</m:t>
                    </m:r>
                    <m:r>
                      <a:rPr lang="en-US" altLang="pt-BR" sz="2800" b="1" i="1" baseline="-25000" dirty="0" smtClean="0">
                        <a:solidFill>
                          <a:schemeClr val="tx1"/>
                        </a:solidFill>
                        <a:latin typeface="Cambria Math" panose="02040503050406030204" pitchFamily="18" charset="0"/>
                        <a:cs typeface="Cambria Math" panose="02040503050406030204" pitchFamily="18" charset="0"/>
                        <a:sym typeface="+mn-ea"/>
                      </a:rPr>
                      <m:t>𝑫</m:t>
                    </m:r>
                    <m:r>
                      <a:rPr lang="en-US" altLang="pt-BR" sz="28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28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28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2800" b="1" i="1" dirty="0" smtClean="0">
                            <a:solidFill>
                              <a:schemeClr val="tx1"/>
                            </a:solidFill>
                            <a:latin typeface="Cambria Math" panose="02040503050406030204" pitchFamily="18" charset="0"/>
                            <a:cs typeface="Cambria Math" panose="02040503050406030204" pitchFamily="18" charset="0"/>
                            <a:sym typeface="+mn-ea"/>
                          </a:rPr>
                          <m:t>𝒔</m:t>
                        </m:r>
                      </m:sub>
                    </m:sSub>
                    <m:r>
                      <a:rPr lang="en-US" altLang="pt-BR" sz="28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2800" b="1" i="1" dirty="0" smtClean="0">
                        <a:solidFill>
                          <a:schemeClr val="tx1"/>
                        </a:solidFill>
                        <a:latin typeface="Cambria Math" panose="02040503050406030204" pitchFamily="18" charset="0"/>
                        <a:cs typeface="Cambria Math" panose="02040503050406030204" pitchFamily="18" charset="0"/>
                        <a:sym typeface="+mn-ea"/>
                      </a:rPr>
                      <m:t>𝒆𝒙𝒑</m:t>
                    </m:r>
                    <m:r>
                      <a:rPr lang="en-US" altLang="pt-BR" sz="2800" b="1"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sz="2800" b="1" i="1" dirty="0" smtClean="0">
                            <a:solidFill>
                              <a:schemeClr val="tx1"/>
                            </a:solidFill>
                            <a:latin typeface="Cambria Math" panose="02040503050406030204" pitchFamily="18" charset="0"/>
                            <a:cs typeface="Cambria Math" panose="02040503050406030204" pitchFamily="18" charset="0"/>
                            <a:sym typeface="+mn-ea"/>
                          </a:rPr>
                        </m:ctrlPr>
                      </m:fPr>
                      <m:num>
                        <m:sSub>
                          <m:sSubPr>
                            <m:ctrlPr>
                              <a:rPr lang="en-US" altLang="pt-BR" sz="28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2800" b="1" i="1" dirty="0" smtClean="0">
                                <a:solidFill>
                                  <a:schemeClr val="tx1"/>
                                </a:solidFill>
                                <a:latin typeface="Cambria Math" panose="02040503050406030204" pitchFamily="18" charset="0"/>
                                <a:cs typeface="Cambria Math" panose="02040503050406030204" pitchFamily="18" charset="0"/>
                                <a:sym typeface="+mn-ea"/>
                              </a:rPr>
                              <m:t>𝑽</m:t>
                            </m:r>
                          </m:e>
                          <m:sub>
                            <m:r>
                              <a:rPr lang="en-US" altLang="pt-BR" sz="2800" b="1" i="1" dirty="0" smtClean="0">
                                <a:solidFill>
                                  <a:schemeClr val="tx1"/>
                                </a:solidFill>
                                <a:latin typeface="Cambria Math" panose="02040503050406030204" pitchFamily="18" charset="0"/>
                                <a:cs typeface="Cambria Math" panose="02040503050406030204" pitchFamily="18" charset="0"/>
                                <a:sym typeface="+mn-ea"/>
                              </a:rPr>
                              <m:t>𝑫</m:t>
                            </m:r>
                          </m:sub>
                        </m:sSub>
                      </m:num>
                      <m:den>
                        <m:r>
                          <a:rPr lang="en-US" altLang="pt-BR" sz="2800" b="1" i="1" dirty="0" smtClean="0">
                            <a:solidFill>
                              <a:schemeClr val="tx1"/>
                            </a:solidFill>
                            <a:latin typeface="Cambria Math" panose="02040503050406030204" pitchFamily="18" charset="0"/>
                            <a:cs typeface="Cambria Math" panose="02040503050406030204" pitchFamily="18" charset="0"/>
                            <a:sym typeface="+mn-ea"/>
                          </a:rPr>
                          <m:t>𝒏</m:t>
                        </m:r>
                        <m:sSub>
                          <m:sSubPr>
                            <m:ctrlPr>
                              <a:rPr lang="en-US" altLang="pt-BR" sz="28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2800" b="1" i="1" dirty="0" smtClean="0">
                                <a:solidFill>
                                  <a:schemeClr val="tx1"/>
                                </a:solidFill>
                                <a:latin typeface="Cambria Math" panose="02040503050406030204" pitchFamily="18" charset="0"/>
                                <a:cs typeface="Cambria Math" panose="02040503050406030204" pitchFamily="18" charset="0"/>
                                <a:sym typeface="+mn-ea"/>
                              </a:rPr>
                              <m:t>𝑼</m:t>
                            </m:r>
                          </m:e>
                          <m:sub>
                            <m:r>
                              <a:rPr lang="en-US" altLang="pt-BR" sz="2800" b="1" i="1" dirty="0" smtClean="0">
                                <a:solidFill>
                                  <a:schemeClr val="tx1"/>
                                </a:solidFill>
                                <a:latin typeface="Cambria Math" panose="02040503050406030204" pitchFamily="18" charset="0"/>
                                <a:cs typeface="Cambria Math" panose="02040503050406030204" pitchFamily="18" charset="0"/>
                                <a:sym typeface="+mn-ea"/>
                              </a:rPr>
                              <m:t>𝑻</m:t>
                            </m:r>
                          </m:sub>
                        </m:sSub>
                      </m:den>
                    </m:f>
                    <m:r>
                      <a:rPr lang="en-US" altLang="pt-BR" sz="28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2800" b="1" i="1" dirty="0" smtClean="0">
                        <a:solidFill>
                          <a:schemeClr val="tx1"/>
                        </a:solidFill>
                        <a:latin typeface="Cambria Math" panose="02040503050406030204" pitchFamily="18" charset="0"/>
                        <a:cs typeface="Cambria Math" panose="02040503050406030204" pitchFamily="18" charset="0"/>
                        <a:sym typeface="+mn-ea"/>
                      </a:rPr>
                      <m:t>𝟏</m:t>
                    </m:r>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mn-ea"/>
                      </a:rPr>
                      <m:t>)</m:t>
                    </m:r>
                  </m:oMath>
                </a14:m>
                <a:r>
                  <a:rPr lang="pt-BR" altLang="en-US" sz="2800" dirty="0" smtClean="0">
                    <a:solidFill>
                      <a:schemeClr val="tx1"/>
                    </a:solidFill>
                    <a:latin typeface="Cambria Math" panose="02040503050406030204" pitchFamily="18" charset="0"/>
                    <a:ea typeface="MS Mincho" charset="0"/>
                    <a:cs typeface="Cambria Math" panose="02040503050406030204" pitchFamily="18" charset="0"/>
                    <a:sym typeface="+mn-ea"/>
                  </a:rPr>
                  <a: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onde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𝑆</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sSubSup>
                        <m:sSubSupPr>
                          <m:ctrlPr>
                            <a:rPr lang="en-US" altLang="pt-BR" sz="2800" i="1">
                              <a:latin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𝑖</m:t>
                          </m:r>
                        </m:sub>
                        <m:sup>
                          <m:r>
                            <a:rPr lang="en-US" altLang="pt-BR" sz="2800" i="1">
                              <a:latin typeface="Cambria Math" panose="02040503050406030204" pitchFamily="18" charset="0"/>
                              <a:cs typeface="Cambria Math" panose="02040503050406030204" pitchFamily="18" charset="0"/>
                            </a:rPr>
                            <m:t>2</m:t>
                          </m:r>
                        </m:sup>
                      </m:sSubSup>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b="0" i="1" smtClean="0">
                                      <a:latin typeface="Cambria Math" panose="02040503050406030204" pitchFamily="18" charset="0"/>
                                      <a:cs typeface="Cambria Math" panose="02040503050406030204" pitchFamily="18" charset="0"/>
                                    </a:rPr>
                                    <m:t>𝐴</m:t>
                                  </m:r>
                                </m:sub>
                              </m:sSub>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b="0" i="1" smtClean="0">
                                      <a:latin typeface="Cambria Math" panose="02040503050406030204" pitchFamily="18" charset="0"/>
                                      <a:cs typeface="Cambria Math" panose="02040503050406030204" pitchFamily="18" charset="0"/>
                                    </a:rPr>
                                    <m:t>𝐷</m:t>
                                  </m:r>
                                </m:sub>
                              </m:sSub>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𝑝</m:t>
                              </m:r>
                            </m:sub>
                          </m:sSub>
                        </m:den>
                      </m:f>
                      <m:r>
                        <a:rPr lang="en-US" altLang="pt-BR" sz="2800" i="1">
                          <a:latin typeface="Cambria Math" panose="02040503050406030204" pitchFamily="18" charset="0"/>
                          <a:cs typeface="Cambria Math" panose="02040503050406030204" pitchFamily="18" charset="0"/>
                        </a:rPr>
                        <m:t>)</m:t>
                      </m:r>
                    </m:oMath>
                  </m:oMathPara>
                </a14:m>
                <a:endParaRPr lang="en-US" altLang="pt-BR" sz="2800" i="1" dirty="0">
                  <a:latin typeface="Cambria Math" panose="02040503050406030204" pitchFamily="18" charset="0"/>
                  <a:cs typeface="Cambria Math" panose="02040503050406030204" pitchFamily="18"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aparece o termo </a:t>
                </a:r>
                <a:r>
                  <a:rPr lang="pt-BR" altLang="en-US" sz="2800" b="1" i="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no expoente. Para dopagens N</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N</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constantes, n=1.</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5" name="CaixaDeTexto 2"/>
              <p:cNvSpPr txBox="1">
                <a:spLocks noRot="1" noChangeAspect="1" noMove="1" noResize="1" noEditPoints="1" noAdjustHandles="1" noChangeArrowheads="1" noChangeShapeType="1" noTextEdit="1"/>
              </p:cNvSpPr>
              <p:nvPr/>
            </p:nvSpPr>
            <p:spPr>
              <a:xfrm>
                <a:off x="452755" y="723265"/>
                <a:ext cx="11442700" cy="588264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5" name="Seta para a esquerda 74"/>
          <p:cNvSpPr/>
          <p:nvPr/>
        </p:nvSpPr>
        <p:spPr>
          <a:xfrm>
            <a:off x="7461718" y="5941611"/>
            <a:ext cx="2717065" cy="446329"/>
          </a:xfrm>
          <a:prstGeom prst="lef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8" name="CaixaDeTexto 6"/>
          <p:cNvSpPr txBox="1"/>
          <p:nvPr/>
        </p:nvSpPr>
        <p:spPr>
          <a:xfrm>
            <a:off x="8077165" y="497147"/>
            <a:ext cx="635000" cy="521970"/>
          </a:xfrm>
          <a:prstGeom prst="rect">
            <a:avLst/>
          </a:prstGeom>
          <a:noFill/>
        </p:spPr>
        <p:txBody>
          <a:bodyPr wrap="square" rtlCol="0">
            <a:spAutoFit/>
          </a:bodyPr>
          <a:lstStyle/>
          <a:p>
            <a:r>
              <a:rPr lang="pt-BR" sz="2800" b="1" dirty="0" smtClean="0"/>
              <a:t>I</a:t>
            </a:r>
            <a:r>
              <a:rPr lang="pt-BR" sz="2800" b="1" baseline="-25000" dirty="0" smtClean="0"/>
              <a:t>T</a:t>
            </a:r>
            <a:endParaRPr lang="pt-BR" sz="2800" b="1" dirty="0"/>
          </a:p>
        </p:txBody>
      </p:sp>
      <p:sp>
        <p:nvSpPr>
          <p:cNvPr id="81" name="Retângulo arredondado 53"/>
          <p:cNvSpPr/>
          <p:nvPr/>
        </p:nvSpPr>
        <p:spPr>
          <a:xfrm>
            <a:off x="5001895" y="2134235"/>
            <a:ext cx="199072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2" name="Retângulo 81"/>
          <p:cNvSpPr/>
          <p:nvPr/>
        </p:nvSpPr>
        <p:spPr>
          <a:xfrm>
            <a:off x="7253605" y="244094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3" name="Retângulo 82"/>
          <p:cNvSpPr/>
          <p:nvPr/>
        </p:nvSpPr>
        <p:spPr>
          <a:xfrm>
            <a:off x="1461135" y="290893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5" name="CaixaDeTexto 2"/>
          <p:cNvSpPr txBox="1"/>
          <p:nvPr/>
        </p:nvSpPr>
        <p:spPr>
          <a:xfrm>
            <a:off x="2397125" y="452755"/>
            <a:ext cx="7113905" cy="645160"/>
          </a:xfrm>
          <a:prstGeom prst="rect">
            <a:avLst/>
          </a:prstGeom>
          <a:noFill/>
        </p:spPr>
        <p:txBody>
          <a:bodyPr wrap="square" rtlCol="0">
            <a:spAutoFit/>
          </a:bodyPr>
          <a:lstStyle/>
          <a:p>
            <a:pPr algn="ctr"/>
            <a:r>
              <a:rPr lang="pt-BR" sz="3600" b="1" dirty="0" smtClean="0">
                <a:solidFill>
                  <a:srgbClr val="C00000"/>
                </a:solidFill>
                <a:latin typeface="Comic Sans MS" panose="030F0702030302020204" pitchFamily="66" charset="0"/>
              </a:rPr>
              <a:t>Junção P/N (fora do equilíbrio)</a:t>
            </a:r>
            <a:endParaRPr lang="pt-BR" sz="3600" b="1" dirty="0" smtClean="0">
              <a:solidFill>
                <a:srgbClr val="C00000"/>
              </a:solidFill>
              <a:latin typeface="Comic Sans MS" panose="030F0702030302020204" pitchFamily="66" charset="0"/>
            </a:endParaRPr>
          </a:p>
        </p:txBody>
      </p:sp>
      <p:cxnSp>
        <p:nvCxnSpPr>
          <p:cNvPr id="86" name="Conector Reto 4"/>
          <p:cNvCxnSpPr/>
          <p:nvPr/>
        </p:nvCxnSpPr>
        <p:spPr>
          <a:xfrm flipV="1">
            <a:off x="1461135" y="365696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5"/>
          <p:cNvCxnSpPr/>
          <p:nvPr/>
        </p:nvCxnSpPr>
        <p:spPr>
          <a:xfrm flipV="1">
            <a:off x="1384935" y="540004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6"/>
          <p:cNvCxnSpPr/>
          <p:nvPr/>
        </p:nvCxnSpPr>
        <p:spPr>
          <a:xfrm flipV="1">
            <a:off x="1461135" y="451929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89" name="CaixaDeTexto 88"/>
          <p:cNvSpPr txBox="1"/>
          <p:nvPr/>
        </p:nvSpPr>
        <p:spPr>
          <a:xfrm>
            <a:off x="1061085" y="3316516"/>
            <a:ext cx="400050"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90" name="CaixaDeTexto 89"/>
          <p:cNvSpPr txBox="1"/>
          <p:nvPr/>
        </p:nvSpPr>
        <p:spPr>
          <a:xfrm>
            <a:off x="1384935" y="499040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91" name="CaixaDeTexto 90"/>
          <p:cNvSpPr txBox="1"/>
          <p:nvPr/>
        </p:nvSpPr>
        <p:spPr>
          <a:xfrm>
            <a:off x="1461135" y="4119186"/>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92" name="Conector de Seta Reta 12"/>
          <p:cNvCxnSpPr/>
          <p:nvPr/>
        </p:nvCxnSpPr>
        <p:spPr>
          <a:xfrm>
            <a:off x="3080385" y="3716685"/>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93" name="CaixaDeTexto 92"/>
          <p:cNvSpPr txBox="1"/>
          <p:nvPr/>
        </p:nvSpPr>
        <p:spPr>
          <a:xfrm>
            <a:off x="3080385" y="4643578"/>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94" name="Conector Reto 14"/>
          <p:cNvCxnSpPr/>
          <p:nvPr/>
        </p:nvCxnSpPr>
        <p:spPr>
          <a:xfrm flipV="1">
            <a:off x="1384935" y="4156075"/>
            <a:ext cx="35941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95" name="CaixaDeTexto 94"/>
          <p:cNvSpPr txBox="1"/>
          <p:nvPr/>
        </p:nvSpPr>
        <p:spPr>
          <a:xfrm>
            <a:off x="1461135" y="3725605"/>
            <a:ext cx="609601" cy="400110"/>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96" name="Conector de Seta Reta 17"/>
          <p:cNvCxnSpPr/>
          <p:nvPr/>
        </p:nvCxnSpPr>
        <p:spPr>
          <a:xfrm>
            <a:off x="4204335" y="4153655"/>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7" name="CaixaDeTexto 96"/>
          <p:cNvSpPr txBox="1"/>
          <p:nvPr/>
        </p:nvSpPr>
        <p:spPr>
          <a:xfrm>
            <a:off x="4299586" y="4100137"/>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98" name="Retângulo 97"/>
          <p:cNvSpPr/>
          <p:nvPr/>
        </p:nvSpPr>
        <p:spPr>
          <a:xfrm>
            <a:off x="1396365" y="540004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9" name="Caixa de Texto 16"/>
          <p:cNvSpPr txBox="1"/>
          <p:nvPr/>
        </p:nvSpPr>
        <p:spPr>
          <a:xfrm>
            <a:off x="2002155" y="3015615"/>
            <a:ext cx="2308860" cy="368300"/>
          </a:xfrm>
          <a:prstGeom prst="rect">
            <a:avLst/>
          </a:prstGeom>
          <a:noFill/>
        </p:spPr>
        <p:txBody>
          <a:bodyPr wrap="square" rtlCol="0">
            <a:spAutoFit/>
          </a:bodyPr>
          <a:lstStyle/>
          <a:p>
            <a:r>
              <a:rPr lang="pt-BR" altLang="en-US"/>
              <a:t>camada de condução</a:t>
            </a:r>
            <a:endParaRPr lang="pt-BR" altLang="en-US"/>
          </a:p>
        </p:txBody>
      </p:sp>
      <p:sp>
        <p:nvSpPr>
          <p:cNvPr id="100" name="Caixa de Texto 22"/>
          <p:cNvSpPr txBox="1"/>
          <p:nvPr/>
        </p:nvSpPr>
        <p:spPr>
          <a:xfrm>
            <a:off x="1931670" y="5511800"/>
            <a:ext cx="2308860" cy="368300"/>
          </a:xfrm>
          <a:prstGeom prst="rect">
            <a:avLst/>
          </a:prstGeom>
          <a:noFill/>
        </p:spPr>
        <p:txBody>
          <a:bodyPr wrap="square" rtlCol="0">
            <a:spAutoFit/>
          </a:bodyPr>
          <a:lstStyle/>
          <a:p>
            <a:r>
              <a:rPr lang="pt-BR" altLang="en-US"/>
              <a:t>camada de valência</a:t>
            </a:r>
            <a:endParaRPr lang="pt-BR" altLang="en-US"/>
          </a:p>
        </p:txBody>
      </p:sp>
      <p:cxnSp>
        <p:nvCxnSpPr>
          <p:cNvPr id="101" name="Conector Reto 20"/>
          <p:cNvCxnSpPr/>
          <p:nvPr/>
        </p:nvCxnSpPr>
        <p:spPr>
          <a:xfrm flipV="1">
            <a:off x="7253605" y="319595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Conector Reto 23"/>
          <p:cNvCxnSpPr/>
          <p:nvPr/>
        </p:nvCxnSpPr>
        <p:spPr>
          <a:xfrm flipV="1">
            <a:off x="7177405" y="493903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Conector Reto 24"/>
          <p:cNvCxnSpPr/>
          <p:nvPr/>
        </p:nvCxnSpPr>
        <p:spPr>
          <a:xfrm flipV="1">
            <a:off x="7253605" y="4062730"/>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04" name="CaixaDeTexto 6"/>
          <p:cNvSpPr txBox="1"/>
          <p:nvPr/>
        </p:nvSpPr>
        <p:spPr>
          <a:xfrm>
            <a:off x="10633075" y="2931071"/>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5" name="CaixaDeTexto 7"/>
          <p:cNvSpPr txBox="1"/>
          <p:nvPr/>
        </p:nvSpPr>
        <p:spPr>
          <a:xfrm>
            <a:off x="7177405" y="452939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06" name="CaixaDeTexto 8"/>
          <p:cNvSpPr txBox="1"/>
          <p:nvPr/>
        </p:nvSpPr>
        <p:spPr>
          <a:xfrm>
            <a:off x="7253605" y="3658176"/>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07" name="Conector de Seta Reta 28"/>
          <p:cNvCxnSpPr/>
          <p:nvPr/>
        </p:nvCxnSpPr>
        <p:spPr>
          <a:xfrm>
            <a:off x="8872855" y="3255675"/>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08" name="CaixaDeTexto 10"/>
          <p:cNvSpPr txBox="1"/>
          <p:nvPr/>
        </p:nvSpPr>
        <p:spPr>
          <a:xfrm>
            <a:off x="8949055" y="3396566"/>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09" name="Conector Reto 30"/>
          <p:cNvCxnSpPr/>
          <p:nvPr/>
        </p:nvCxnSpPr>
        <p:spPr>
          <a:xfrm flipV="1">
            <a:off x="6996430" y="4382135"/>
            <a:ext cx="3648075" cy="762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10" name="CaixaDeTexto 12"/>
          <p:cNvSpPr txBox="1"/>
          <p:nvPr/>
        </p:nvSpPr>
        <p:spPr>
          <a:xfrm>
            <a:off x="10297251" y="4077534"/>
            <a:ext cx="609601"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111" name="Conector de Seta Reta 32"/>
          <p:cNvCxnSpPr/>
          <p:nvPr/>
        </p:nvCxnSpPr>
        <p:spPr>
          <a:xfrm>
            <a:off x="9834880" y="403231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12" name="CaixaDeTexto 14"/>
          <p:cNvSpPr txBox="1"/>
          <p:nvPr/>
        </p:nvSpPr>
        <p:spPr>
          <a:xfrm>
            <a:off x="9217498" y="3982126"/>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113" name="Retângulo 112"/>
          <p:cNvSpPr/>
          <p:nvPr/>
        </p:nvSpPr>
        <p:spPr>
          <a:xfrm>
            <a:off x="7177405" y="493903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4" name="CaixaDeTexto 2"/>
          <p:cNvSpPr txBox="1"/>
          <p:nvPr/>
        </p:nvSpPr>
        <p:spPr>
          <a:xfrm>
            <a:off x="2165350" y="1229995"/>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115" name="CaixaDeTexto 2"/>
          <p:cNvSpPr txBox="1"/>
          <p:nvPr/>
        </p:nvSpPr>
        <p:spPr>
          <a:xfrm>
            <a:off x="8448207" y="1406198"/>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P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116" name="Forma livre 115"/>
          <p:cNvSpPr/>
          <p:nvPr/>
        </p:nvSpPr>
        <p:spPr>
          <a:xfrm>
            <a:off x="1384935" y="1390283"/>
            <a:ext cx="9259570" cy="1236345"/>
          </a:xfrm>
          <a:custGeom>
            <a:avLst/>
            <a:gdLst>
              <a:gd name="connisteX0" fmla="*/ 0 w 7272655"/>
              <a:gd name="connsiteY0" fmla="*/ 1236126 h 1236126"/>
              <a:gd name="connisteX1" fmla="*/ 467995 w 7272655"/>
              <a:gd name="connsiteY1" fmla="*/ 904021 h 1236126"/>
              <a:gd name="connisteX2" fmla="*/ 1539240 w 7272655"/>
              <a:gd name="connsiteY2" fmla="*/ 436026 h 1236126"/>
              <a:gd name="connisteX3" fmla="*/ 2957195 w 7272655"/>
              <a:gd name="connsiteY3" fmla="*/ 58836 h 1236126"/>
              <a:gd name="connisteX4" fmla="*/ 4058920 w 7272655"/>
              <a:gd name="connsiteY4" fmla="*/ 58836 h 1236126"/>
              <a:gd name="connisteX5" fmla="*/ 5522595 w 7272655"/>
              <a:gd name="connsiteY5" fmla="*/ 466506 h 1236126"/>
              <a:gd name="connisteX6" fmla="*/ 6880860 w 7272655"/>
              <a:gd name="connsiteY6" fmla="*/ 994191 h 1236126"/>
              <a:gd name="connisteX7" fmla="*/ 7272655 w 7272655"/>
              <a:gd name="connsiteY7" fmla="*/ 1190406 h 123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72655" h="1236126">
                <a:moveTo>
                  <a:pt x="0" y="1236126"/>
                </a:moveTo>
                <a:cubicBezTo>
                  <a:pt x="72390" y="1178976"/>
                  <a:pt x="160020" y="1064041"/>
                  <a:pt x="467995" y="904021"/>
                </a:cubicBezTo>
                <a:cubicBezTo>
                  <a:pt x="775970" y="744001"/>
                  <a:pt x="1041400" y="604936"/>
                  <a:pt x="1539240" y="436026"/>
                </a:cubicBezTo>
                <a:cubicBezTo>
                  <a:pt x="2037080" y="267116"/>
                  <a:pt x="2453005" y="134401"/>
                  <a:pt x="2957195" y="58836"/>
                </a:cubicBezTo>
                <a:cubicBezTo>
                  <a:pt x="3461385" y="-16729"/>
                  <a:pt x="3545840" y="-22444"/>
                  <a:pt x="4058920" y="58836"/>
                </a:cubicBezTo>
                <a:cubicBezTo>
                  <a:pt x="4572000" y="140116"/>
                  <a:pt x="4958080" y="279181"/>
                  <a:pt x="5522595" y="466506"/>
                </a:cubicBezTo>
                <a:cubicBezTo>
                  <a:pt x="6087110" y="653831"/>
                  <a:pt x="6530975" y="849411"/>
                  <a:pt x="6880860" y="994191"/>
                </a:cubicBezTo>
                <a:cubicBezTo>
                  <a:pt x="7230745" y="1138971"/>
                  <a:pt x="7221220" y="1161831"/>
                  <a:pt x="7272655" y="1190406"/>
                </a:cubicBezTo>
              </a:path>
            </a:pathLst>
          </a:custGeom>
          <a:noFill/>
          <a:ln w="317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7" name="CaixaDeTexto 2"/>
          <p:cNvSpPr txBox="1"/>
          <p:nvPr/>
        </p:nvSpPr>
        <p:spPr>
          <a:xfrm>
            <a:off x="5223510" y="1709421"/>
            <a:ext cx="154876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 </a:t>
            </a:r>
            <a:endParaRPr lang="pt-BR" sz="2800" b="1" dirty="0" smtClean="0">
              <a:solidFill>
                <a:schemeClr val="tx1"/>
              </a:solidFill>
              <a:latin typeface="Comic Sans MS" panose="030F0702030302020204" pitchFamily="66" charset="0"/>
            </a:endParaRPr>
          </a:p>
        </p:txBody>
      </p:sp>
      <p:cxnSp>
        <p:nvCxnSpPr>
          <p:cNvPr id="118" name="Conector de Seta Reta 41"/>
          <p:cNvCxnSpPr/>
          <p:nvPr/>
        </p:nvCxnSpPr>
        <p:spPr>
          <a:xfrm flipH="1">
            <a:off x="5612765" y="4107815"/>
            <a:ext cx="0" cy="32400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19" name="Conector Reto 42"/>
          <p:cNvCxnSpPr/>
          <p:nvPr/>
        </p:nvCxnSpPr>
        <p:spPr>
          <a:xfrm>
            <a:off x="4775835" y="4168140"/>
            <a:ext cx="2246630" cy="1270"/>
          </a:xfrm>
          <a:prstGeom prst="line">
            <a:avLst/>
          </a:prstGeom>
          <a:ln w="22225">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20" name="Conector Reto 43"/>
          <p:cNvCxnSpPr/>
          <p:nvPr/>
        </p:nvCxnSpPr>
        <p:spPr>
          <a:xfrm>
            <a:off x="5001895" y="4385945"/>
            <a:ext cx="2080895" cy="3810"/>
          </a:xfrm>
          <a:prstGeom prst="line">
            <a:avLst/>
          </a:prstGeom>
          <a:ln w="22225">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21" name="CaixaDeTexto 2"/>
          <p:cNvSpPr txBox="1"/>
          <p:nvPr/>
        </p:nvSpPr>
        <p:spPr>
          <a:xfrm>
            <a:off x="4820920" y="3735012"/>
            <a:ext cx="777240" cy="46037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qV</a:t>
            </a:r>
            <a:r>
              <a:rPr lang="pt-BR" sz="2400" b="1" baseline="-25000" dirty="0" smtClean="0">
                <a:solidFill>
                  <a:schemeClr val="tx1"/>
                </a:solidFill>
                <a:latin typeface="Comic Sans MS" panose="030F0702030302020204" pitchFamily="66" charset="0"/>
              </a:rPr>
              <a:t>D</a:t>
            </a:r>
            <a:endParaRPr lang="pt-BR" sz="2400" b="1" baseline="-25000" dirty="0" smtClean="0">
              <a:solidFill>
                <a:schemeClr val="tx1"/>
              </a:solidFill>
              <a:latin typeface="Comic Sans MS" panose="030F0702030302020204" pitchFamily="66" charset="0"/>
            </a:endParaRPr>
          </a:p>
        </p:txBody>
      </p:sp>
      <p:sp>
        <p:nvSpPr>
          <p:cNvPr id="122" name="Forma livre 121"/>
          <p:cNvSpPr/>
          <p:nvPr/>
        </p:nvSpPr>
        <p:spPr>
          <a:xfrm>
            <a:off x="4650740" y="319087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3" name="Forma livre 122"/>
          <p:cNvSpPr/>
          <p:nvPr/>
        </p:nvSpPr>
        <p:spPr>
          <a:xfrm>
            <a:off x="4805045" y="4062730"/>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19050">
            <a:solidFill>
              <a:srgbClr val="C00000"/>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4" name="CaixaDeTexto 15"/>
          <p:cNvSpPr txBox="1"/>
          <p:nvPr/>
        </p:nvSpPr>
        <p:spPr>
          <a:xfrm>
            <a:off x="5526405" y="3726875"/>
            <a:ext cx="609601" cy="398780"/>
          </a:xfrm>
          <a:prstGeom prst="rect">
            <a:avLst/>
          </a:prstGeom>
          <a:noFill/>
        </p:spPr>
        <p:txBody>
          <a:bodyPr wrap="square" rtlCol="0">
            <a:spAutoFit/>
          </a:bodyPr>
          <a:lstStyle/>
          <a:p>
            <a:r>
              <a:rPr lang="pt-BR" sz="2000" dirty="0" smtClean="0"/>
              <a:t>E</a:t>
            </a:r>
            <a:r>
              <a:rPr lang="pt-BR" sz="2000" baseline="-25000" dirty="0" smtClean="0"/>
              <a:t>FN</a:t>
            </a:r>
            <a:r>
              <a:rPr lang="pt-BR" sz="2000" dirty="0" smtClean="0"/>
              <a:t>’</a:t>
            </a:r>
            <a:endParaRPr lang="pt-BR" sz="2000" dirty="0" smtClean="0"/>
          </a:p>
        </p:txBody>
      </p:sp>
      <p:sp>
        <p:nvSpPr>
          <p:cNvPr id="125" name="CaixaDeTexto 15"/>
          <p:cNvSpPr txBox="1"/>
          <p:nvPr/>
        </p:nvSpPr>
        <p:spPr>
          <a:xfrm>
            <a:off x="6473190" y="4344730"/>
            <a:ext cx="609601" cy="398780"/>
          </a:xfrm>
          <a:prstGeom prst="rect">
            <a:avLst/>
          </a:prstGeom>
          <a:noFill/>
        </p:spPr>
        <p:txBody>
          <a:bodyPr wrap="square" rtlCol="0">
            <a:spAutoFit/>
          </a:bodyPr>
          <a:lstStyle/>
          <a:p>
            <a:r>
              <a:rPr lang="pt-BR" sz="2000" dirty="0" smtClean="0"/>
              <a:t>E</a:t>
            </a:r>
            <a:r>
              <a:rPr lang="pt-BR" sz="2000" baseline="-25000" dirty="0" smtClean="0"/>
              <a:t>FP</a:t>
            </a:r>
            <a:r>
              <a:rPr lang="pt-BR" sz="2000" dirty="0" smtClean="0"/>
              <a:t>’</a:t>
            </a:r>
            <a:endParaRPr lang="pt-BR" sz="2000" dirty="0" smtClean="0"/>
          </a:p>
        </p:txBody>
      </p:sp>
      <p:sp>
        <p:nvSpPr>
          <p:cNvPr id="126" name="Forma livre 125"/>
          <p:cNvSpPr/>
          <p:nvPr/>
        </p:nvSpPr>
        <p:spPr>
          <a:xfrm>
            <a:off x="4702810" y="243649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7" name="Forma livre 126"/>
          <p:cNvSpPr/>
          <p:nvPr/>
        </p:nvSpPr>
        <p:spPr>
          <a:xfrm flipH="1" flipV="1">
            <a:off x="4707890" y="494855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8" name="Forma livre 127"/>
          <p:cNvSpPr/>
          <p:nvPr/>
        </p:nvSpPr>
        <p:spPr>
          <a:xfrm>
            <a:off x="4650740" y="492950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29" name="Conector Reto 51"/>
          <p:cNvCxnSpPr/>
          <p:nvPr/>
        </p:nvCxnSpPr>
        <p:spPr>
          <a:xfrm>
            <a:off x="6995795" y="200088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0" name="Conector Reto 52"/>
          <p:cNvCxnSpPr/>
          <p:nvPr/>
        </p:nvCxnSpPr>
        <p:spPr>
          <a:xfrm>
            <a:off x="4977765" y="190246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1" name="Conector de Seta Reta 54"/>
          <p:cNvCxnSpPr/>
          <p:nvPr/>
        </p:nvCxnSpPr>
        <p:spPr>
          <a:xfrm flipH="1">
            <a:off x="6045200" y="3162300"/>
            <a:ext cx="10795" cy="50990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32" name="CaixaDeTexto 10"/>
          <p:cNvSpPr txBox="1"/>
          <p:nvPr/>
        </p:nvSpPr>
        <p:spPr>
          <a:xfrm>
            <a:off x="6035040" y="3178175"/>
            <a:ext cx="1943735" cy="460375"/>
          </a:xfrm>
          <a:prstGeom prst="rect">
            <a:avLst/>
          </a:prstGeom>
          <a:noFill/>
        </p:spPr>
        <p:txBody>
          <a:bodyPr wrap="square" rtlCol="0">
            <a:spAutoFit/>
          </a:bodyPr>
          <a:lstStyle/>
          <a:p>
            <a:pPr algn="ctr"/>
            <a:r>
              <a:rPr lang="pt-BR" sz="2400" dirty="0"/>
              <a:t>q(</a:t>
            </a:r>
            <a:r>
              <a:rPr lang="pt-BR" sz="2400" dirty="0" err="1" smtClean="0">
                <a:latin typeface="Symbol" panose="05050102010706020507" pitchFamily="18" charset="2"/>
                <a:sym typeface="+mn-ea"/>
              </a:rPr>
              <a:t>f</a:t>
            </a:r>
            <a:r>
              <a:rPr lang="pt-BR" sz="2400" baseline="-25000" dirty="0" err="1">
                <a:sym typeface="+mn-ea"/>
              </a:rPr>
              <a:t>N</a:t>
            </a:r>
            <a:r>
              <a:rPr lang="pt-BR" sz="2400" dirty="0" err="1">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err="1" smtClean="0">
                <a:cs typeface="+mn-lt"/>
                <a:sym typeface="+mn-ea"/>
              </a:rPr>
              <a:t>-V</a:t>
            </a:r>
            <a:r>
              <a:rPr lang="pt-BR" sz="2400" baseline="-25000" dirty="0" err="1" smtClean="0">
                <a:cs typeface="+mn-lt"/>
                <a:sym typeface="+mn-ea"/>
              </a:rPr>
              <a:t>D</a:t>
            </a:r>
            <a:r>
              <a:rPr lang="pt-BR" sz="2400" dirty="0" err="1" smtClean="0">
                <a:cs typeface="+mn-lt"/>
                <a:sym typeface="+mn-ea"/>
              </a:rPr>
              <a:t>) </a:t>
            </a:r>
            <a:endParaRPr lang="pt-BR" sz="2400" baseline="-25000" dirty="0" err="1" smtClean="0">
              <a:latin typeface="Comic Sans MS" panose="030F0702030302020204" pitchFamily="66" charset="0"/>
              <a:cs typeface="Comic Sans MS" panose="030F0702030302020204" pitchFamily="66" charset="0"/>
              <a:sym typeface="+mn-ea"/>
            </a:endParaRPr>
          </a:p>
        </p:txBody>
      </p:sp>
      <p:cxnSp>
        <p:nvCxnSpPr>
          <p:cNvPr id="133" name="Conector Reto 56"/>
          <p:cNvCxnSpPr/>
          <p:nvPr/>
        </p:nvCxnSpPr>
        <p:spPr>
          <a:xfrm>
            <a:off x="5966460" y="3183255"/>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34" name="Conector Reto 57"/>
          <p:cNvCxnSpPr/>
          <p:nvPr/>
        </p:nvCxnSpPr>
        <p:spPr>
          <a:xfrm>
            <a:off x="5031740" y="3658870"/>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36" name="CaixaDeTexto 2"/>
          <p:cNvSpPr txBox="1"/>
          <p:nvPr/>
        </p:nvSpPr>
        <p:spPr>
          <a:xfrm>
            <a:off x="8333105" y="5419467"/>
            <a:ext cx="892175" cy="521970"/>
          </a:xfrm>
          <a:prstGeom prst="rect">
            <a:avLst/>
          </a:prstGeom>
          <a:solidFill>
            <a:schemeClr val="bg1"/>
          </a:solidFill>
        </p:spPr>
        <p:txBody>
          <a:bodyPr wrap="square" rtlCol="0">
            <a:spAutoFit/>
          </a:bodyPr>
          <a:lstStyle/>
          <a:p>
            <a:pPr algn="ctr"/>
            <a:r>
              <a:rPr lang="pt-BR" sz="2800" b="1" dirty="0" smtClean="0">
                <a:latin typeface="Comic Sans MS" panose="030F0702030302020204" pitchFamily="66" charset="0"/>
              </a:rPr>
              <a:t>I</a:t>
            </a:r>
            <a:r>
              <a:rPr lang="pt-BR" sz="2800" b="1" baseline="-25000" dirty="0">
                <a:latin typeface="Comic Sans MS" panose="030F0702030302020204" pitchFamily="66" charset="0"/>
              </a:rPr>
              <a:t>T</a:t>
            </a:r>
            <a:r>
              <a:rPr lang="pt-BR" sz="2800" b="1" dirty="0" smtClean="0">
                <a:solidFill>
                  <a:schemeClr val="tx1"/>
                </a:solidFill>
                <a:latin typeface="Comic Sans MS" panose="030F0702030302020204" pitchFamily="66" charset="0"/>
              </a:rPr>
              <a:t> </a:t>
            </a:r>
            <a:endParaRPr lang="pt-BR" sz="2800" b="1" dirty="0" smtClean="0">
              <a:solidFill>
                <a:schemeClr val="tx1"/>
              </a:solidFill>
              <a:latin typeface="Comic Sans MS" panose="030F0702030302020204" pitchFamily="66" charset="0"/>
            </a:endParaRPr>
          </a:p>
        </p:txBody>
      </p:sp>
      <p:sp>
        <p:nvSpPr>
          <p:cNvPr id="3" name="Forma livre 2"/>
          <p:cNvSpPr/>
          <p:nvPr/>
        </p:nvSpPr>
        <p:spPr>
          <a:xfrm>
            <a:off x="5254388" y="4135272"/>
            <a:ext cx="300251" cy="177421"/>
          </a:xfrm>
          <a:custGeom>
            <a:avLst/>
            <a:gdLst>
              <a:gd name="connsiteX0" fmla="*/ 300251 w 300251"/>
              <a:gd name="connsiteY0" fmla="*/ 177421 h 177421"/>
              <a:gd name="connsiteX1" fmla="*/ 95534 w 300251"/>
              <a:gd name="connsiteY1" fmla="*/ 95534 h 177421"/>
              <a:gd name="connsiteX2" fmla="*/ 0 w 300251"/>
              <a:gd name="connsiteY2" fmla="*/ 0 h 177421"/>
            </a:gdLst>
            <a:ahLst/>
            <a:cxnLst>
              <a:cxn ang="0">
                <a:pos x="connsiteX0" y="connsiteY0"/>
              </a:cxn>
              <a:cxn ang="0">
                <a:pos x="connsiteX1" y="connsiteY1"/>
              </a:cxn>
              <a:cxn ang="0">
                <a:pos x="connsiteX2" y="connsiteY2"/>
              </a:cxn>
            </a:cxnLst>
            <a:rect l="l" t="t" r="r" b="b"/>
            <a:pathLst>
              <a:path w="300251" h="177421">
                <a:moveTo>
                  <a:pt x="300251" y="177421"/>
                </a:moveTo>
                <a:cubicBezTo>
                  <a:pt x="222913" y="151262"/>
                  <a:pt x="145576" y="125104"/>
                  <a:pt x="95534" y="95534"/>
                </a:cubicBezTo>
                <a:cubicBezTo>
                  <a:pt x="45492" y="65964"/>
                  <a:pt x="22746" y="32982"/>
                  <a:pt x="0" y="0"/>
                </a:cubicBezTo>
              </a:path>
            </a:pathLst>
          </a:custGeom>
          <a:noFill/>
          <a:ln w="1905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 name="Forma livre 3"/>
          <p:cNvSpPr/>
          <p:nvPr/>
        </p:nvSpPr>
        <p:spPr>
          <a:xfrm>
            <a:off x="6978650" y="4166870"/>
            <a:ext cx="1733550" cy="219075"/>
          </a:xfrm>
          <a:custGeom>
            <a:avLst/>
            <a:gdLst>
              <a:gd name="connisteX0" fmla="*/ 0 w 1733550"/>
              <a:gd name="connsiteY0" fmla="*/ 0 h 219075"/>
              <a:gd name="connisteX1" fmla="*/ 276225 w 1733550"/>
              <a:gd name="connsiteY1" fmla="*/ 85725 h 219075"/>
              <a:gd name="connisteX2" fmla="*/ 771525 w 1733550"/>
              <a:gd name="connsiteY2" fmla="*/ 190500 h 219075"/>
              <a:gd name="connisteX3" fmla="*/ 1733550 w 1733550"/>
              <a:gd name="connsiteY3" fmla="*/ 219075 h 219075"/>
            </a:gdLst>
            <a:ahLst/>
            <a:cxnLst>
              <a:cxn ang="0">
                <a:pos x="connisteX0" y="connsiteY0"/>
              </a:cxn>
              <a:cxn ang="0">
                <a:pos x="connisteX1" y="connsiteY1"/>
              </a:cxn>
              <a:cxn ang="0">
                <a:pos x="connisteX2" y="connsiteY2"/>
              </a:cxn>
              <a:cxn ang="0">
                <a:pos x="connisteX3" y="connsiteY3"/>
              </a:cxn>
            </a:cxnLst>
            <a:rect l="l" t="t" r="r" b="b"/>
            <a:pathLst>
              <a:path w="1733550" h="219075">
                <a:moveTo>
                  <a:pt x="0" y="0"/>
                </a:moveTo>
                <a:cubicBezTo>
                  <a:pt x="45085" y="15240"/>
                  <a:pt x="121920" y="47625"/>
                  <a:pt x="276225" y="85725"/>
                </a:cubicBezTo>
                <a:cubicBezTo>
                  <a:pt x="430530" y="123825"/>
                  <a:pt x="480060" y="163830"/>
                  <a:pt x="771525" y="190500"/>
                </a:cubicBezTo>
                <a:cubicBezTo>
                  <a:pt x="1062990" y="217170"/>
                  <a:pt x="1551305" y="215265"/>
                  <a:pt x="1733550" y="219075"/>
                </a:cubicBezTo>
              </a:path>
            </a:pathLst>
          </a:custGeom>
          <a:noFill/>
          <a:ln>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b="1"/>
          </a:p>
        </p:txBody>
      </p:sp>
      <p:sp>
        <p:nvSpPr>
          <p:cNvPr id="45" name="Forma livre 44"/>
          <p:cNvSpPr/>
          <p:nvPr/>
        </p:nvSpPr>
        <p:spPr>
          <a:xfrm flipH="1" flipV="1">
            <a:off x="3244215" y="4157345"/>
            <a:ext cx="1733550" cy="219075"/>
          </a:xfrm>
          <a:custGeom>
            <a:avLst/>
            <a:gdLst>
              <a:gd name="connisteX0" fmla="*/ 0 w 1733550"/>
              <a:gd name="connsiteY0" fmla="*/ 0 h 219075"/>
              <a:gd name="connisteX1" fmla="*/ 276225 w 1733550"/>
              <a:gd name="connsiteY1" fmla="*/ 85725 h 219075"/>
              <a:gd name="connisteX2" fmla="*/ 771525 w 1733550"/>
              <a:gd name="connsiteY2" fmla="*/ 190500 h 219075"/>
              <a:gd name="connisteX3" fmla="*/ 1733550 w 1733550"/>
              <a:gd name="connsiteY3" fmla="*/ 219075 h 219075"/>
            </a:gdLst>
            <a:ahLst/>
            <a:cxnLst>
              <a:cxn ang="0">
                <a:pos x="connisteX0" y="connsiteY0"/>
              </a:cxn>
              <a:cxn ang="0">
                <a:pos x="connisteX1" y="connsiteY1"/>
              </a:cxn>
              <a:cxn ang="0">
                <a:pos x="connisteX2" y="connsiteY2"/>
              </a:cxn>
              <a:cxn ang="0">
                <a:pos x="connisteX3" y="connsiteY3"/>
              </a:cxn>
            </a:cxnLst>
            <a:rect l="l" t="t" r="r" b="b"/>
            <a:pathLst>
              <a:path w="1733550" h="219075">
                <a:moveTo>
                  <a:pt x="0" y="0"/>
                </a:moveTo>
                <a:cubicBezTo>
                  <a:pt x="45085" y="15240"/>
                  <a:pt x="121920" y="47625"/>
                  <a:pt x="276225" y="85725"/>
                </a:cubicBezTo>
                <a:cubicBezTo>
                  <a:pt x="430530" y="123825"/>
                  <a:pt x="480060" y="163830"/>
                  <a:pt x="771525" y="190500"/>
                </a:cubicBezTo>
                <a:cubicBezTo>
                  <a:pt x="1062990" y="217170"/>
                  <a:pt x="1551305" y="215265"/>
                  <a:pt x="1733550" y="219075"/>
                </a:cubicBezTo>
              </a:path>
            </a:pathLst>
          </a:custGeom>
          <a:noFill/>
          <a:ln>
            <a:solidFill>
              <a:schemeClr val="tx1"/>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Tree>
  </p:cSld>
  <p:clrMapOvr>
    <a:masterClrMapping/>
  </p:clrMapOvr>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Espaço Reservado para Número de Slide 1"/>
          <p:cNvSpPr>
            <a:spLocks noGrp="1"/>
          </p:cNvSpPr>
          <p:nvPr>
            <p:ph type="sldNum" sz="quarter" idx="12"/>
          </p:nvPr>
        </p:nvSpPr>
        <p:spPr/>
        <p:txBody>
          <a:bodyPr/>
          <a:p>
            <a:fld id="{74F297BB-B745-4CAB-BE1D-CE4C89382949}" type="slidenum">
              <a:rPr lang="pt-BR" smtClean="0"/>
            </a:fld>
            <a:endParaRPr lang="pt-BR"/>
          </a:p>
        </p:txBody>
      </p:sp>
      <p:sp>
        <p:nvSpPr>
          <p:cNvPr id="5" name="CaixaDeTexto 2"/>
          <p:cNvSpPr txBox="1"/>
          <p:nvPr/>
        </p:nvSpPr>
        <p:spPr>
          <a:xfrm>
            <a:off x="558165" y="895350"/>
            <a:ext cx="11076305" cy="5077460"/>
          </a:xfrm>
          <a:prstGeom prst="rect">
            <a:avLst/>
          </a:prstGeom>
          <a:noFill/>
        </p:spPr>
        <p:txBody>
          <a:bodyPr wrap="square" rtlCol="0">
            <a:spAutoFit/>
          </a:bodyPr>
          <a:p>
            <a:pPr indent="0" algn="ctr" fontAlgn="auto">
              <a:spcBef>
                <a:spcPts val="600"/>
              </a:spcBef>
              <a:spcAft>
                <a:spcPts val="600"/>
              </a:spcAft>
              <a:buFont typeface="Arial" panose="020B0604020202020204" pitchFamily="34" charset="0"/>
              <a:buNone/>
            </a:pPr>
            <a:r>
              <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Cargas e capacitâncias no Diodo</a:t>
            </a:r>
            <a:endPar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 equações vistas até aqui mostram apenas as correntes DC no diodo. Por outro lado, durante a operação deste, há variações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 cargas na região de depleção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 concentração de elétrons e lacunas nas regiões neutras (nestas regiões, a soma das cargas será zero)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Os efeitos das cargas e portadores, cujas quantidades variam nos transientes, podem ser modelado por capacitâncias. Estas devem ser incorporadas ao modelo do diodo.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351790" y="688975"/>
            <a:ext cx="11603355" cy="175323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Cargas e capacitâncias no Diodo (capacitância de Junção)</a:t>
            </a:r>
            <a:endPar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altLang="en-US" sz="2800" b="1" dirty="0">
                <a:solidFill>
                  <a:srgbClr val="C00000"/>
                </a:solidFill>
                <a:latin typeface="Comic Sans MS" panose="030F0702030302020204" pitchFamily="66" charset="0"/>
                <a:cs typeface="Comic Sans MS" panose="030F0702030302020204" pitchFamily="66" charset="0"/>
              </a:rPr>
              <a:t>Diodo Reverso</a:t>
            </a:r>
            <a:endParaRPr lang="pt-BR" altLang="en-US" sz="2800" b="1" dirty="0">
              <a:solidFill>
                <a:srgbClr val="C00000"/>
              </a:solidFill>
              <a:latin typeface="Comic Sans MS" panose="030F0702030302020204" pitchFamily="66" charset="0"/>
              <a:cs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Cargas na região de depleção (lado N (+) e lado P(-))</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4" name="Conector de Seta Reta 3"/>
          <p:cNvCxnSpPr/>
          <p:nvPr/>
        </p:nvCxnSpPr>
        <p:spPr>
          <a:xfrm>
            <a:off x="588010" y="5975684"/>
            <a:ext cx="10001250" cy="10795"/>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 name="Conector de Seta Reta 5"/>
          <p:cNvCxnSpPr/>
          <p:nvPr/>
        </p:nvCxnSpPr>
        <p:spPr>
          <a:xfrm flipV="1">
            <a:off x="1156970" y="2589229"/>
            <a:ext cx="0" cy="382016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 name="Conector de Seta Reta 6"/>
          <p:cNvCxnSpPr/>
          <p:nvPr/>
        </p:nvCxnSpPr>
        <p:spPr>
          <a:xfrm flipV="1">
            <a:off x="4867275" y="2659079"/>
            <a:ext cx="0" cy="3820160"/>
          </a:xfrm>
          <a:prstGeom prst="straightConnector1">
            <a:avLst/>
          </a:prstGeom>
          <a:ln w="12700">
            <a:prstDash val="dashDot"/>
            <a:tailEnd type="none"/>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a:off x="9584690" y="5975684"/>
            <a:ext cx="1344930" cy="521970"/>
          </a:xfrm>
          <a:prstGeom prst="rect">
            <a:avLst/>
          </a:prstGeom>
          <a:noFill/>
        </p:spPr>
        <p:txBody>
          <a:bodyPr wrap="square" rtlCol="0">
            <a:spAutoFit/>
          </a:bodyPr>
          <a:lstStyle/>
          <a:p>
            <a:r>
              <a:rPr lang="pt-BR" altLang="en-US" sz="2800"/>
              <a:t>V</a:t>
            </a:r>
            <a:r>
              <a:rPr lang="pt-BR" altLang="en-US" sz="2800" baseline="-25000"/>
              <a:t>R</a:t>
            </a:r>
            <a:r>
              <a:rPr lang="pt-BR" altLang="en-US" sz="2800"/>
              <a:t>= - V</a:t>
            </a:r>
            <a:r>
              <a:rPr lang="pt-BR" altLang="en-US" sz="2800" baseline="-25000"/>
              <a:t>D</a:t>
            </a:r>
            <a:endParaRPr lang="pt-BR" altLang="en-US" sz="2800" baseline="-25000"/>
          </a:p>
        </p:txBody>
      </p:sp>
      <p:sp>
        <p:nvSpPr>
          <p:cNvPr id="11" name="Caixa de Texto 10"/>
          <p:cNvSpPr txBox="1"/>
          <p:nvPr/>
        </p:nvSpPr>
        <p:spPr>
          <a:xfrm>
            <a:off x="4594225" y="6037279"/>
            <a:ext cx="546100" cy="521970"/>
          </a:xfrm>
          <a:prstGeom prst="rect">
            <a:avLst/>
          </a:prstGeom>
          <a:solidFill>
            <a:schemeClr val="bg1"/>
          </a:solidFill>
        </p:spPr>
        <p:txBody>
          <a:bodyPr wrap="square" rtlCol="0">
            <a:spAutoFit/>
          </a:bodyPr>
          <a:lstStyle/>
          <a:p>
            <a:r>
              <a:rPr lang="pt-BR" altLang="en-US" sz="2800"/>
              <a:t>V</a:t>
            </a:r>
            <a:r>
              <a:rPr lang="pt-BR" altLang="en-US" sz="2800" baseline="-25000"/>
              <a:t>Q</a:t>
            </a:r>
            <a:endParaRPr lang="pt-BR" altLang="en-US" sz="2800" baseline="-25000"/>
          </a:p>
        </p:txBody>
      </p:sp>
      <p:sp>
        <p:nvSpPr>
          <p:cNvPr id="12" name="Caixa de Texto 11"/>
          <p:cNvSpPr txBox="1"/>
          <p:nvPr/>
        </p:nvSpPr>
        <p:spPr>
          <a:xfrm>
            <a:off x="664845" y="2589229"/>
            <a:ext cx="675005" cy="460375"/>
          </a:xfrm>
          <a:prstGeom prst="rect">
            <a:avLst/>
          </a:prstGeom>
          <a:noFill/>
        </p:spPr>
        <p:txBody>
          <a:bodyPr wrap="square" rtlCol="0">
            <a:spAutoFit/>
          </a:bodyPr>
          <a:lstStyle/>
          <a:p>
            <a:r>
              <a:rPr lang="pt-BR" altLang="en-US" sz="2400"/>
              <a:t>Qj</a:t>
            </a:r>
            <a:endParaRPr lang="pt-BR" altLang="en-US" sz="2400"/>
          </a:p>
        </p:txBody>
      </p:sp>
      <mc:AlternateContent xmlns:mc="http://schemas.openxmlformats.org/markup-compatibility/2006">
        <mc:Choice xmlns:a14="http://schemas.microsoft.com/office/drawing/2010/main" Requires="a14">
          <p:sp>
            <p:nvSpPr>
              <p:cNvPr id="13" name="Caixa de Texto 12"/>
              <p:cNvSpPr txBox="1"/>
              <p:nvPr/>
            </p:nvSpPr>
            <p:spPr>
              <a:xfrm>
                <a:off x="5882640" y="4278630"/>
                <a:ext cx="5890260" cy="857885"/>
              </a:xfrm>
              <a:prstGeom prst="rect">
                <a:avLst/>
              </a:prstGeom>
              <a:solidFill>
                <a:schemeClr val="bg1"/>
              </a:solidFill>
            </p:spPr>
            <p:txBody>
              <a:bodyPr wrap="square" rtlCol="0">
                <a:spAutoFit/>
              </a:bodyPr>
              <a:lstStyle/>
              <a:p>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𝐶</m:t>
                        </m:r>
                      </m:e>
                      <m:sub>
                        <m:r>
                          <a:rPr lang="en-US" altLang="pt-BR" sz="3200" i="1">
                            <a:latin typeface="Cambria Math" panose="02040503050406030204" pitchFamily="18" charset="0"/>
                            <a:cs typeface="Cambria Math" panose="02040503050406030204" pitchFamily="18" charset="0"/>
                          </a:rPr>
                          <m:t>𝑗</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𝑄𝑗</m:t>
                        </m:r>
                      </m:num>
                      <m:den>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𝑅</m:t>
                            </m:r>
                          </m:sub>
                        </m:sSub>
                      </m:den>
                    </m:f>
                    <m:r>
                      <a:rPr lang="en-US" altLang="pt-BR" sz="3200" i="1">
                        <a:latin typeface="Cambria Math" panose="02040503050406030204" pitchFamily="18" charset="0"/>
                        <a:cs typeface="Cambria Math" panose="02040503050406030204" pitchFamily="18" charset="0"/>
                      </a:rPr>
                      <m:t>    ⇒   </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𝐶</m:t>
                        </m:r>
                      </m:e>
                      <m:sub>
                        <m:r>
                          <a:rPr lang="en-US" altLang="pt-BR" sz="3200" i="1">
                            <a:latin typeface="Cambria Math" panose="02040503050406030204" pitchFamily="18" charset="0"/>
                            <a:cs typeface="Cambria Math" panose="02040503050406030204" pitchFamily="18" charset="0"/>
                          </a:rPr>
                          <m:t>𝑗</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𝑄</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𝑄𝑗</m:t>
                        </m:r>
                      </m:num>
                      <m:den>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𝑅</m:t>
                            </m:r>
                          </m:sub>
                        </m:sSub>
                      </m:den>
                    </m:f>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m:t>
                        </m:r>
                      </m:e>
                      <m:sub>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𝑄</m:t>
                            </m:r>
                          </m:sub>
                        </m:sSub>
                      </m:sub>
                    </m:sSub>
                  </m:oMath>
                </a14:m>
                <a:r>
                  <a:rPr lang="pt-BR" altLang="en-US" sz="2800" dirty="0"/>
                  <a:t> </a:t>
                </a:r>
                <a:endParaRPr lang="pt-BR" altLang="en-US" sz="2800" baseline="-25000" dirty="0"/>
              </a:p>
            </p:txBody>
          </p:sp>
        </mc:Choice>
        <mc:Fallback>
          <p:sp>
            <p:nvSpPr>
              <p:cNvPr id="13" name="Caixa de Texto 12"/>
              <p:cNvSpPr txBox="1">
                <a:spLocks noRot="1" noChangeAspect="1" noMove="1" noResize="1" noEditPoints="1" noAdjustHandles="1" noChangeArrowheads="1" noChangeShapeType="1" noTextEdit="1"/>
              </p:cNvSpPr>
              <p:nvPr/>
            </p:nvSpPr>
            <p:spPr>
              <a:xfrm>
                <a:off x="5882640" y="4278630"/>
                <a:ext cx="5890260" cy="857885"/>
              </a:xfrm>
              <a:prstGeom prst="rect">
                <a:avLst/>
              </a:prstGeom>
              <a:blipFill rotWithShape="1">
                <a:blip r:embed="rId1"/>
                <a:stretch>
                  <a:fillRect b="-2147"/>
                </a:stretch>
              </a:blipFill>
            </p:spPr>
            <p:txBody>
              <a:bodyPr/>
              <a:lstStyle/>
              <a:p>
                <a:r>
                  <a:rPr lang="pt-BR" altLang="en-US">
                    <a:noFill/>
                  </a:rPr>
                  <a:t> </a:t>
                </a:r>
              </a:p>
            </p:txBody>
          </p:sp>
        </mc:Fallback>
      </mc:AlternateContent>
      <p:sp>
        <p:nvSpPr>
          <p:cNvPr id="14" name="Caixa de Texto 13"/>
          <p:cNvSpPr txBox="1"/>
          <p:nvPr/>
        </p:nvSpPr>
        <p:spPr>
          <a:xfrm>
            <a:off x="8509635" y="2442210"/>
            <a:ext cx="3446145" cy="1383665"/>
          </a:xfrm>
          <a:prstGeom prst="rect">
            <a:avLst/>
          </a:prstGeom>
          <a:solidFill>
            <a:schemeClr val="bg1"/>
          </a:solidFill>
        </p:spPr>
        <p:txBody>
          <a:bodyPr wrap="square" rtlCol="0">
            <a:spAutoFit/>
          </a:bodyPr>
          <a:lstStyle/>
          <a:p>
            <a:r>
              <a:rPr lang="pt-BR" altLang="en-US" sz="2800" b="1" dirty="0" err="1" smtClean="0">
                <a:solidFill>
                  <a:srgbClr val="C00000"/>
                </a:solidFill>
                <a:latin typeface="Comic Sans MS" panose="030F0702030302020204" pitchFamily="66" charset="0"/>
                <a:cs typeface="Comic Sans MS" panose="030F0702030302020204" pitchFamily="66" charset="0"/>
              </a:rPr>
              <a:t>Qj</a:t>
            </a:r>
            <a:r>
              <a:rPr lang="pt-BR" altLang="en-US" sz="2800" b="1" dirty="0" smtClean="0">
                <a:solidFill>
                  <a:srgbClr val="C00000"/>
                </a:solidFill>
                <a:latin typeface="Comic Sans MS" panose="030F0702030302020204" pitchFamily="66" charset="0"/>
                <a:cs typeface="Comic Sans MS" panose="030F0702030302020204" pitchFamily="66" charset="0"/>
              </a:rPr>
              <a:t> </a:t>
            </a:r>
            <a:r>
              <a:rPr lang="pt-BR" altLang="en-US" sz="2800" b="1" dirty="0">
                <a:solidFill>
                  <a:srgbClr val="C00000"/>
                </a:solidFill>
                <a:latin typeface="Comic Sans MS" panose="030F0702030302020204" pitchFamily="66" charset="0"/>
                <a:cs typeface="Comic Sans MS" panose="030F0702030302020204" pitchFamily="66" charset="0"/>
              </a:rPr>
              <a:t>aumenta pois a região de depleção aumenta</a:t>
            </a:r>
            <a:endParaRPr lang="pt-BR" altLang="en-US" sz="2800" b="1" dirty="0">
              <a:solidFill>
                <a:srgbClr val="C00000"/>
              </a:solidFill>
              <a:latin typeface="Comic Sans MS" panose="030F0702030302020204" pitchFamily="66" charset="0"/>
              <a:cs typeface="Comic Sans MS" panose="030F0702030302020204" pitchFamily="66" charset="0"/>
            </a:endParaRPr>
          </a:p>
        </p:txBody>
      </p:sp>
      <p:sp>
        <p:nvSpPr>
          <p:cNvPr id="3" name="Forma livre 2"/>
          <p:cNvSpPr/>
          <p:nvPr/>
        </p:nvSpPr>
        <p:spPr>
          <a:xfrm>
            <a:off x="1096645" y="2856564"/>
            <a:ext cx="6216650" cy="2414270"/>
          </a:xfrm>
          <a:custGeom>
            <a:avLst/>
            <a:gdLst>
              <a:gd name="connisteX0" fmla="*/ 0 w 6216650"/>
              <a:gd name="connsiteY0" fmla="*/ 2414270 h 2414270"/>
              <a:gd name="connisteX1" fmla="*/ 483235 w 6216650"/>
              <a:gd name="connsiteY1" fmla="*/ 1901190 h 2414270"/>
              <a:gd name="connisteX2" fmla="*/ 1508760 w 6216650"/>
              <a:gd name="connsiteY2" fmla="*/ 1131570 h 2414270"/>
              <a:gd name="connisteX3" fmla="*/ 2293620 w 6216650"/>
              <a:gd name="connsiteY3" fmla="*/ 784860 h 2414270"/>
              <a:gd name="connisteX4" fmla="*/ 3364865 w 6216650"/>
              <a:gd name="connsiteY4" fmla="*/ 437515 h 2414270"/>
              <a:gd name="connisteX5" fmla="*/ 4617085 w 6216650"/>
              <a:gd name="connsiteY5" fmla="*/ 196215 h 2414270"/>
              <a:gd name="connisteX6" fmla="*/ 6216650 w 6216650"/>
              <a:gd name="connsiteY6" fmla="*/ 0 h 24142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6216650" h="2414270">
                <a:moveTo>
                  <a:pt x="0" y="2414270"/>
                </a:moveTo>
                <a:cubicBezTo>
                  <a:pt x="76200" y="2327275"/>
                  <a:pt x="181610" y="2157730"/>
                  <a:pt x="483235" y="1901190"/>
                </a:cubicBezTo>
                <a:cubicBezTo>
                  <a:pt x="784860" y="1644650"/>
                  <a:pt x="1146810" y="1355090"/>
                  <a:pt x="1508760" y="1131570"/>
                </a:cubicBezTo>
                <a:cubicBezTo>
                  <a:pt x="1870710" y="908050"/>
                  <a:pt x="1922145" y="923925"/>
                  <a:pt x="2293620" y="784860"/>
                </a:cubicBezTo>
                <a:cubicBezTo>
                  <a:pt x="2665095" y="645795"/>
                  <a:pt x="2900045" y="554990"/>
                  <a:pt x="3364865" y="437515"/>
                </a:cubicBezTo>
                <a:cubicBezTo>
                  <a:pt x="3829685" y="320040"/>
                  <a:pt x="4046855" y="283845"/>
                  <a:pt x="4617085" y="196215"/>
                </a:cubicBezTo>
                <a:cubicBezTo>
                  <a:pt x="5187315" y="108585"/>
                  <a:pt x="5922010" y="34290"/>
                  <a:pt x="6216650" y="0"/>
                </a:cubicBez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17"/>
          <p:cNvCxnSpPr/>
          <p:nvPr/>
        </p:nvCxnSpPr>
        <p:spPr>
          <a:xfrm flipV="1">
            <a:off x="2454910" y="2645744"/>
            <a:ext cx="5114925" cy="1040765"/>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9" name="Caixa de Texto 18"/>
          <p:cNvSpPr txBox="1"/>
          <p:nvPr/>
        </p:nvSpPr>
        <p:spPr>
          <a:xfrm>
            <a:off x="4476750" y="5341319"/>
            <a:ext cx="546100" cy="583565"/>
          </a:xfrm>
          <a:prstGeom prst="rect">
            <a:avLst/>
          </a:prstGeom>
          <a:noFill/>
        </p:spPr>
        <p:txBody>
          <a:bodyPr wrap="square" rtlCol="0">
            <a:spAutoFit/>
          </a:bodyPr>
          <a:lstStyle/>
          <a:p>
            <a:r>
              <a:rPr lang="pt-BR" altLang="en-US" sz="3200"/>
              <a:t>v</a:t>
            </a:r>
            <a:r>
              <a:rPr lang="pt-BR" altLang="en-US" sz="3200" baseline="-25000"/>
              <a:t>a</a:t>
            </a:r>
            <a:endParaRPr lang="pt-BR" altLang="en-US" sz="3200" baseline="-25000"/>
          </a:p>
        </p:txBody>
      </p:sp>
      <p:cxnSp>
        <p:nvCxnSpPr>
          <p:cNvPr id="20" name="Conector de Seta Reta 19"/>
          <p:cNvCxnSpPr/>
          <p:nvPr/>
        </p:nvCxnSpPr>
        <p:spPr>
          <a:xfrm>
            <a:off x="4476750" y="5918534"/>
            <a:ext cx="829945" cy="0"/>
          </a:xfrm>
          <a:prstGeom prst="straightConnector1">
            <a:avLst/>
          </a:prstGeom>
          <a:ln>
            <a:solidFill>
              <a:srgbClr val="C00000"/>
            </a:solidFill>
            <a:headEnd type="arrow"/>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452755" y="528320"/>
            <a:ext cx="11076305" cy="175323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Cargas no Diodo </a:t>
            </a:r>
            <a:r>
              <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(capacitância de Junção)</a:t>
            </a:r>
            <a:endPar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altLang="en-US" sz="2800" b="1" dirty="0">
                <a:solidFill>
                  <a:srgbClr val="C00000"/>
                </a:solidFill>
                <a:latin typeface="Comic Sans MS" panose="030F0702030302020204" pitchFamily="66" charset="0"/>
                <a:cs typeface="Comic Sans MS" panose="030F0702030302020204" pitchFamily="66" charset="0"/>
              </a:rPr>
              <a:t>Diodo Reverso</a:t>
            </a:r>
            <a:endParaRPr lang="pt-BR" altLang="en-US" sz="2800" b="1" dirty="0">
              <a:solidFill>
                <a:srgbClr val="C00000"/>
              </a:solidFill>
              <a:latin typeface="Comic Sans MS" panose="030F0702030302020204" pitchFamily="66" charset="0"/>
              <a:cs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Cargas na região de depleção (lado N e lado P)</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4" name="Caixa de Texto 13"/>
          <p:cNvSpPr txBox="1"/>
          <p:nvPr/>
        </p:nvSpPr>
        <p:spPr>
          <a:xfrm>
            <a:off x="3893820" y="2420620"/>
            <a:ext cx="7635240" cy="1814830"/>
          </a:xfrm>
          <a:prstGeom prst="rect">
            <a:avLst/>
          </a:prstGeom>
          <a:solidFill>
            <a:schemeClr val="bg1"/>
          </a:solidFill>
        </p:spPr>
        <p:txBody>
          <a:bodyPr wrap="square" rtlCol="0">
            <a:spAutoFit/>
          </a:bodyPr>
          <a:lstStyle/>
          <a:p>
            <a:r>
              <a:rPr lang="pt-BR" altLang="en-US" sz="2800" b="1">
                <a:solidFill>
                  <a:srgbClr val="C00000"/>
                </a:solidFill>
                <a:latin typeface="Comic Sans MS" panose="030F0702030302020204" pitchFamily="66" charset="0"/>
                <a:cs typeface="Comic Sans MS" panose="030F0702030302020204" pitchFamily="66" charset="0"/>
              </a:rPr>
              <a:t>v</a:t>
            </a:r>
            <a:r>
              <a:rPr lang="pt-BR" altLang="en-US" sz="2800" b="1" baseline="-25000">
                <a:solidFill>
                  <a:srgbClr val="C00000"/>
                </a:solidFill>
                <a:latin typeface="Comic Sans MS" panose="030F0702030302020204" pitchFamily="66" charset="0"/>
                <a:cs typeface="Comic Sans MS" panose="030F0702030302020204" pitchFamily="66" charset="0"/>
              </a:rPr>
              <a:t>a</a:t>
            </a:r>
            <a:r>
              <a:rPr lang="pt-BR" altLang="en-US" sz="2800" b="1">
                <a:solidFill>
                  <a:srgbClr val="C00000"/>
                </a:solidFill>
                <a:latin typeface="Comic Sans MS" panose="030F0702030302020204" pitchFamily="66" charset="0"/>
                <a:cs typeface="Comic Sans MS" panose="030F0702030302020204" pitchFamily="66" charset="0"/>
              </a:rPr>
              <a:t>: pequeno</a:t>
            </a:r>
            <a:endParaRPr lang="pt-BR" altLang="en-US" sz="2800" b="1">
              <a:solidFill>
                <a:srgbClr val="C00000"/>
              </a:solidFill>
              <a:latin typeface="Comic Sans MS" panose="030F0702030302020204" pitchFamily="66" charset="0"/>
              <a:cs typeface="Comic Sans MS" panose="030F0702030302020204" pitchFamily="66" charset="0"/>
            </a:endParaRPr>
          </a:p>
          <a:p>
            <a:r>
              <a:rPr lang="pt-BR" altLang="en-US" sz="2800" b="1">
                <a:solidFill>
                  <a:srgbClr val="C00000"/>
                </a:solidFill>
                <a:latin typeface="Comic Sans MS" panose="030F0702030302020204" pitchFamily="66" charset="0"/>
                <a:cs typeface="Comic Sans MS" panose="030F0702030302020204" pitchFamily="66" charset="0"/>
              </a:rPr>
              <a:t>V</a:t>
            </a:r>
            <a:r>
              <a:rPr lang="pt-BR" altLang="en-US" sz="2800" b="1" baseline="-25000">
                <a:solidFill>
                  <a:srgbClr val="C00000"/>
                </a:solidFill>
                <a:latin typeface="Comic Sans MS" panose="030F0702030302020204" pitchFamily="66" charset="0"/>
                <a:cs typeface="Comic Sans MS" panose="030F0702030302020204" pitchFamily="66" charset="0"/>
              </a:rPr>
              <a:t>Q</a:t>
            </a:r>
            <a:r>
              <a:rPr lang="pt-BR" altLang="en-US" sz="2800" b="1">
                <a:solidFill>
                  <a:srgbClr val="C00000"/>
                </a:solidFill>
                <a:latin typeface="Comic Sans MS" panose="030F0702030302020204" pitchFamily="66" charset="0"/>
                <a:cs typeface="Comic Sans MS" panose="030F0702030302020204" pitchFamily="66" charset="0"/>
              </a:rPr>
              <a:t>: ponto de polarização </a:t>
            </a:r>
            <a:endParaRPr lang="pt-BR" altLang="en-US" sz="2800" b="1">
              <a:solidFill>
                <a:srgbClr val="C00000"/>
              </a:solidFill>
              <a:latin typeface="Comic Sans MS" panose="030F0702030302020204" pitchFamily="66" charset="0"/>
              <a:cs typeface="Comic Sans MS" panose="030F0702030302020204" pitchFamily="66" charset="0"/>
            </a:endParaRPr>
          </a:p>
          <a:p>
            <a:endParaRPr lang="pt-BR" altLang="en-US" sz="2800" b="1">
              <a:solidFill>
                <a:srgbClr val="C00000"/>
              </a:solidFill>
              <a:latin typeface="Comic Sans MS" panose="030F0702030302020204" pitchFamily="66" charset="0"/>
              <a:cs typeface="Comic Sans MS" panose="030F0702030302020204" pitchFamily="66" charset="0"/>
            </a:endParaRPr>
          </a:p>
          <a:p>
            <a:r>
              <a:rPr lang="pt-BR" altLang="en-US" sz="2800" b="1">
                <a:solidFill>
                  <a:srgbClr val="C00000"/>
                </a:solidFill>
                <a:latin typeface="Comic Sans MS" panose="030F0702030302020204" pitchFamily="66" charset="0"/>
                <a:cs typeface="Comic Sans MS" panose="030F0702030302020204" pitchFamily="66" charset="0"/>
              </a:rPr>
              <a:t>O diodo se comporta como um capacitor </a:t>
            </a:r>
            <a:endParaRPr lang="pt-BR" altLang="en-US" sz="2800" b="1">
              <a:solidFill>
                <a:srgbClr val="C00000"/>
              </a:solidFill>
              <a:latin typeface="Comic Sans MS" panose="030F0702030302020204" pitchFamily="66" charset="0"/>
              <a:cs typeface="Comic Sans MS" panose="030F0702030302020204" pitchFamily="66" charset="0"/>
            </a:endParaRPr>
          </a:p>
        </p:txBody>
      </p:sp>
      <p:cxnSp>
        <p:nvCxnSpPr>
          <p:cNvPr id="8" name="Conector Reto 7"/>
          <p:cNvCxnSpPr/>
          <p:nvPr/>
        </p:nvCxnSpPr>
        <p:spPr>
          <a:xfrm>
            <a:off x="1523365" y="3338830"/>
            <a:ext cx="7620" cy="194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Elipse 8"/>
          <p:cNvSpPr/>
          <p:nvPr/>
        </p:nvSpPr>
        <p:spPr>
          <a:xfrm>
            <a:off x="1195705" y="3442335"/>
            <a:ext cx="633730" cy="64897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23" name="Grupo 22"/>
          <p:cNvGrpSpPr/>
          <p:nvPr/>
        </p:nvGrpSpPr>
        <p:grpSpPr>
          <a:xfrm rot="5400000" flipV="1">
            <a:off x="2411095" y="4572000"/>
            <a:ext cx="923290" cy="725170"/>
            <a:chOff x="2587" y="5946"/>
            <a:chExt cx="4283" cy="2118"/>
          </a:xfrm>
        </p:grpSpPr>
        <p:cxnSp>
          <p:nvCxnSpPr>
            <p:cNvPr id="15" name="Conector Reto 1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riângulo isósceles 1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7" name="Conector Reto 16"/>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9" name="Conector Reto 18"/>
          <p:cNvCxnSpPr/>
          <p:nvPr/>
        </p:nvCxnSpPr>
        <p:spPr>
          <a:xfrm>
            <a:off x="1508760" y="5405120"/>
            <a:ext cx="0" cy="81153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V="1">
            <a:off x="1285875" y="6200775"/>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Caixa de Texto 21"/>
          <p:cNvSpPr txBox="1"/>
          <p:nvPr/>
        </p:nvSpPr>
        <p:spPr>
          <a:xfrm>
            <a:off x="628650" y="3505835"/>
            <a:ext cx="756920"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a</a:t>
            </a:r>
            <a:endParaRPr lang="pt-BR" altLang="en-US" sz="2800" baseline="-25000">
              <a:latin typeface="Comic Sans MS" panose="030F0702030302020204" pitchFamily="66" charset="0"/>
              <a:cs typeface="Comic Sans MS" panose="030F0702030302020204" pitchFamily="66" charset="0"/>
            </a:endParaRPr>
          </a:p>
        </p:txBody>
      </p:sp>
      <p:sp>
        <p:nvSpPr>
          <p:cNvPr id="37" name="Forma livre 36"/>
          <p:cNvSpPr/>
          <p:nvPr/>
        </p:nvSpPr>
        <p:spPr>
          <a:xfrm flipH="1">
            <a:off x="1030605" y="4944110"/>
            <a:ext cx="354965" cy="844550"/>
          </a:xfrm>
          <a:custGeom>
            <a:avLst/>
            <a:gdLst>
              <a:gd name="connisteX0" fmla="*/ 0 w 355151"/>
              <a:gd name="connsiteY0" fmla="*/ 844550 h 844550"/>
              <a:gd name="connisteX1" fmla="*/ 286385 w 355151"/>
              <a:gd name="connsiteY1" fmla="*/ 648335 h 844550"/>
              <a:gd name="connisteX2" fmla="*/ 332105 w 355151"/>
              <a:gd name="connsiteY2" fmla="*/ 210820 h 844550"/>
              <a:gd name="connisteX3" fmla="*/ 60325 w 355151"/>
              <a:gd name="connsiteY3" fmla="*/ 0 h 844550"/>
            </a:gdLst>
            <a:ahLst/>
            <a:cxnLst>
              <a:cxn ang="0">
                <a:pos x="connisteX0" y="connsiteY0"/>
              </a:cxn>
              <a:cxn ang="0">
                <a:pos x="connisteX1" y="connsiteY1"/>
              </a:cxn>
              <a:cxn ang="0">
                <a:pos x="connisteX2" y="connsiteY2"/>
              </a:cxn>
              <a:cxn ang="0">
                <a:pos x="connisteX3" y="connsiteY3"/>
              </a:cxn>
            </a:cxnLst>
            <a:rect l="l" t="t" r="r" b="b"/>
            <a:pathLst>
              <a:path w="355151" h="844550">
                <a:moveTo>
                  <a:pt x="0" y="844550"/>
                </a:moveTo>
                <a:cubicBezTo>
                  <a:pt x="56515" y="814070"/>
                  <a:pt x="219710" y="775335"/>
                  <a:pt x="286385" y="648335"/>
                </a:cubicBezTo>
                <a:cubicBezTo>
                  <a:pt x="353060" y="521335"/>
                  <a:pt x="377190" y="340360"/>
                  <a:pt x="332105" y="210820"/>
                </a:cubicBezTo>
                <a:cubicBezTo>
                  <a:pt x="287020" y="81280"/>
                  <a:pt x="115570" y="33655"/>
                  <a:pt x="60325" y="0"/>
                </a:cubicBezTo>
              </a:path>
            </a:pathLst>
          </a:custGeom>
          <a:noFill/>
          <a:ln w="15875">
            <a:solidFill>
              <a:schemeClr val="tx1"/>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Caixa de Texto 80"/>
          <p:cNvSpPr txBox="1"/>
          <p:nvPr/>
        </p:nvSpPr>
        <p:spPr>
          <a:xfrm>
            <a:off x="452755" y="5134610"/>
            <a:ext cx="847725"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Q</a:t>
            </a:r>
            <a:endParaRPr lang="pt-BR" altLang="en-US" sz="2800" baseline="-25000">
              <a:latin typeface="Symbol" panose="05050102010706020507" charset="0"/>
              <a:cs typeface="Symbol" panose="05050102010706020507" charset="0"/>
            </a:endParaRPr>
          </a:p>
        </p:txBody>
      </p:sp>
      <p:cxnSp>
        <p:nvCxnSpPr>
          <p:cNvPr id="41" name="Conector Reto 40"/>
          <p:cNvCxnSpPr/>
          <p:nvPr/>
        </p:nvCxnSpPr>
        <p:spPr>
          <a:xfrm flipH="1" flipV="1">
            <a:off x="1174750" y="5269230"/>
            <a:ext cx="67881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flipH="1" flipV="1">
            <a:off x="1282700" y="5422265"/>
            <a:ext cx="46355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Forma livre 43"/>
          <p:cNvSpPr/>
          <p:nvPr/>
        </p:nvSpPr>
        <p:spPr>
          <a:xfrm>
            <a:off x="1530350" y="3247390"/>
            <a:ext cx="1351280" cy="1297305"/>
          </a:xfrm>
          <a:custGeom>
            <a:avLst/>
            <a:gdLst>
              <a:gd name="connisteX0" fmla="*/ 1357630 w 1372870"/>
              <a:gd name="connsiteY0" fmla="*/ 1297305 h 1297305"/>
              <a:gd name="connisteX1" fmla="*/ 1372870 w 1372870"/>
              <a:gd name="connsiteY1" fmla="*/ 14605 h 1297305"/>
              <a:gd name="connisteX2" fmla="*/ 0 w 1372870"/>
              <a:gd name="connsiteY2" fmla="*/ 0 h 1297305"/>
              <a:gd name="connisteX3" fmla="*/ 0 w 1372870"/>
              <a:gd name="connsiteY3" fmla="*/ 135890 h 1297305"/>
            </a:gdLst>
            <a:ahLst/>
            <a:cxnLst>
              <a:cxn ang="0">
                <a:pos x="connisteX0" y="connsiteY0"/>
              </a:cxn>
              <a:cxn ang="0">
                <a:pos x="connisteX1" y="connsiteY1"/>
              </a:cxn>
              <a:cxn ang="0">
                <a:pos x="connisteX2" y="connsiteY2"/>
              </a:cxn>
              <a:cxn ang="0">
                <a:pos x="connisteX3" y="connsiteY3"/>
              </a:cxn>
            </a:cxnLst>
            <a:rect l="l" t="t" r="r" b="b"/>
            <a:pathLst>
              <a:path w="1372870" h="1297305">
                <a:moveTo>
                  <a:pt x="1357630" y="1297305"/>
                </a:moveTo>
                <a:lnTo>
                  <a:pt x="1372870" y="14605"/>
                </a:lnTo>
                <a:lnTo>
                  <a:pt x="0" y="0"/>
                </a:lnTo>
                <a:lnTo>
                  <a:pt x="0" y="13589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5" name="Conector Reto 44"/>
          <p:cNvCxnSpPr/>
          <p:nvPr/>
        </p:nvCxnSpPr>
        <p:spPr>
          <a:xfrm flipV="1">
            <a:off x="2595245" y="6200775"/>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H="1">
            <a:off x="2865755" y="5329555"/>
            <a:ext cx="0" cy="87503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7" name="Caixa de Texto 46"/>
              <p:cNvSpPr txBox="1"/>
              <p:nvPr/>
            </p:nvSpPr>
            <p:spPr>
              <a:xfrm>
                <a:off x="5624195" y="4682490"/>
                <a:ext cx="2834640" cy="97409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𝑄</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𝑄𝑗</m:t>
                          </m:r>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𝑅</m:t>
                              </m:r>
                            </m:sub>
                          </m:sSub>
                        </m:den>
                      </m:f>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m:t>
                          </m:r>
                        </m:e>
                        <m: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𝑄</m:t>
                              </m:r>
                            </m:sub>
                          </m:sSub>
                        </m:sub>
                      </m:sSub>
                    </m:oMath>
                  </m:oMathPara>
                </a14:m>
                <a:endParaRPr lang="en-US" altLang="pt-BR" sz="2800" i="1">
                  <a:latin typeface="Cambria Math" panose="02040503050406030204" pitchFamily="18" charset="0"/>
                  <a:cs typeface="Cambria Math" panose="02040503050406030204" pitchFamily="18" charset="0"/>
                </a:endParaRPr>
              </a:p>
            </p:txBody>
          </p:sp>
        </mc:Choice>
        <mc:Fallback>
          <p:sp>
            <p:nvSpPr>
              <p:cNvPr id="47" name="Caixa de Texto 46"/>
              <p:cNvSpPr txBox="1">
                <a:spLocks noRot="1" noChangeAspect="1" noMove="1" noResize="1" noEditPoints="1" noAdjustHandles="1" noChangeArrowheads="1" noChangeShapeType="1" noTextEdit="1"/>
              </p:cNvSpPr>
              <p:nvPr/>
            </p:nvSpPr>
            <p:spPr>
              <a:xfrm>
                <a:off x="5624195" y="4682490"/>
                <a:ext cx="2834640" cy="974090"/>
              </a:xfrm>
              <a:prstGeom prst="rect">
                <a:avLst/>
              </a:prstGeom>
              <a:blipFill rotWithShape="1">
                <a:blip r:embed="rId1"/>
                <a:stretch>
                  <a:fillRect r="-90"/>
                </a:stretch>
              </a:blipFill>
            </p:spPr>
            <p:txBody>
              <a:bodyPr/>
              <a:lstStyle/>
              <a:p>
                <a:r>
                  <a:rPr lang="pt-BR" altLang="en-US">
                    <a:noFill/>
                  </a:rPr>
                  <a:t> </a:t>
                </a:r>
              </a:p>
            </p:txBody>
          </p:sp>
        </mc:Fallback>
      </mc:AlternateContent>
      <p:sp>
        <p:nvSpPr>
          <p:cNvPr id="3" name="Forma livre 2"/>
          <p:cNvSpPr/>
          <p:nvPr/>
        </p:nvSpPr>
        <p:spPr>
          <a:xfrm>
            <a:off x="1267327" y="3573908"/>
            <a:ext cx="529389" cy="345244"/>
          </a:xfrm>
          <a:custGeom>
            <a:avLst/>
            <a:gdLst>
              <a:gd name="connsiteX0" fmla="*/ 0 w 529389"/>
              <a:gd name="connsiteY0" fmla="*/ 276197 h 345244"/>
              <a:gd name="connsiteX1" fmla="*/ 64168 w 529389"/>
              <a:gd name="connsiteY1" fmla="*/ 131818 h 345244"/>
              <a:gd name="connsiteX2" fmla="*/ 192505 w 529389"/>
              <a:gd name="connsiteY2" fmla="*/ 3481 h 345244"/>
              <a:gd name="connsiteX3" fmla="*/ 304800 w 529389"/>
              <a:gd name="connsiteY3" fmla="*/ 276197 h 345244"/>
              <a:gd name="connsiteX4" fmla="*/ 368968 w 529389"/>
              <a:gd name="connsiteY4" fmla="*/ 340366 h 345244"/>
              <a:gd name="connsiteX5" fmla="*/ 529389 w 529389"/>
              <a:gd name="connsiteY5" fmla="*/ 179945 h 345244"/>
              <a:gd name="connsiteX6" fmla="*/ 529389 w 529389"/>
              <a:gd name="connsiteY6" fmla="*/ 179945 h 345244"/>
              <a:gd name="connsiteX7" fmla="*/ 481263 w 529389"/>
              <a:gd name="connsiteY7" fmla="*/ 163903 h 3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9389" h="345244">
                <a:moveTo>
                  <a:pt x="0" y="276197"/>
                </a:moveTo>
                <a:cubicBezTo>
                  <a:pt x="16042" y="226734"/>
                  <a:pt x="32084" y="177271"/>
                  <a:pt x="64168" y="131818"/>
                </a:cubicBezTo>
                <a:cubicBezTo>
                  <a:pt x="96252" y="86365"/>
                  <a:pt x="152400" y="-20582"/>
                  <a:pt x="192505" y="3481"/>
                </a:cubicBezTo>
                <a:cubicBezTo>
                  <a:pt x="232610" y="27544"/>
                  <a:pt x="275390" y="220050"/>
                  <a:pt x="304800" y="276197"/>
                </a:cubicBezTo>
                <a:cubicBezTo>
                  <a:pt x="334210" y="332344"/>
                  <a:pt x="331537" y="356408"/>
                  <a:pt x="368968" y="340366"/>
                </a:cubicBezTo>
                <a:cubicBezTo>
                  <a:pt x="406399" y="324324"/>
                  <a:pt x="529389" y="179945"/>
                  <a:pt x="529389" y="179945"/>
                </a:cubicBezTo>
                <a:lnTo>
                  <a:pt x="529389" y="179945"/>
                </a:lnTo>
                <a:lnTo>
                  <a:pt x="481263" y="163903"/>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452755" y="528320"/>
            <a:ext cx="11076305" cy="116840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Cargas no Diodo </a:t>
            </a:r>
            <a:r>
              <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(capacitância de Junção)</a:t>
            </a:r>
            <a:endParaRPr lang="pt-BR" altLang="en-US" sz="32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altLang="en-US" sz="2800" b="1">
                <a:solidFill>
                  <a:srgbClr val="C00000"/>
                </a:solidFill>
                <a:latin typeface="Comic Sans MS" panose="030F0702030302020204" pitchFamily="66" charset="0"/>
                <a:cs typeface="Comic Sans MS" panose="030F0702030302020204" pitchFamily="66" charset="0"/>
              </a:rPr>
              <a:t>Diodo Reverso</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8" name="Conector Reto 7"/>
          <p:cNvCxnSpPr/>
          <p:nvPr/>
        </p:nvCxnSpPr>
        <p:spPr>
          <a:xfrm>
            <a:off x="1523365" y="3528695"/>
            <a:ext cx="7620" cy="194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Elipse 8"/>
          <p:cNvSpPr/>
          <p:nvPr/>
        </p:nvSpPr>
        <p:spPr>
          <a:xfrm>
            <a:off x="1195705" y="3632200"/>
            <a:ext cx="633730" cy="64897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23" name="Grupo 22"/>
          <p:cNvGrpSpPr/>
          <p:nvPr/>
        </p:nvGrpSpPr>
        <p:grpSpPr>
          <a:xfrm rot="5400000" flipV="1">
            <a:off x="2398395" y="4761865"/>
            <a:ext cx="923290" cy="725170"/>
            <a:chOff x="2587" y="5946"/>
            <a:chExt cx="4283" cy="2118"/>
          </a:xfrm>
        </p:grpSpPr>
        <p:cxnSp>
          <p:nvCxnSpPr>
            <p:cNvPr id="15" name="Conector Reto 1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riângulo isósceles 1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7" name="Conector Reto 16"/>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9" name="Conector Reto 18"/>
          <p:cNvCxnSpPr/>
          <p:nvPr/>
        </p:nvCxnSpPr>
        <p:spPr>
          <a:xfrm>
            <a:off x="1508760" y="5594985"/>
            <a:ext cx="0" cy="81153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V="1">
            <a:off x="1285875" y="6390640"/>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Caixa de Texto 21"/>
          <p:cNvSpPr txBox="1"/>
          <p:nvPr/>
        </p:nvSpPr>
        <p:spPr>
          <a:xfrm>
            <a:off x="628650" y="3695700"/>
            <a:ext cx="756920"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a</a:t>
            </a:r>
            <a:endParaRPr lang="pt-BR" altLang="en-US" sz="2800" baseline="-25000">
              <a:latin typeface="Comic Sans MS" panose="030F0702030302020204" pitchFamily="66" charset="0"/>
              <a:cs typeface="Comic Sans MS" panose="030F0702030302020204" pitchFamily="66" charset="0"/>
            </a:endParaRPr>
          </a:p>
        </p:txBody>
      </p:sp>
      <p:sp>
        <p:nvSpPr>
          <p:cNvPr id="37" name="Forma livre 36"/>
          <p:cNvSpPr/>
          <p:nvPr/>
        </p:nvSpPr>
        <p:spPr>
          <a:xfrm flipH="1">
            <a:off x="1030605" y="5133975"/>
            <a:ext cx="354965" cy="844550"/>
          </a:xfrm>
          <a:custGeom>
            <a:avLst/>
            <a:gdLst>
              <a:gd name="connisteX0" fmla="*/ 0 w 355151"/>
              <a:gd name="connsiteY0" fmla="*/ 844550 h 844550"/>
              <a:gd name="connisteX1" fmla="*/ 286385 w 355151"/>
              <a:gd name="connsiteY1" fmla="*/ 648335 h 844550"/>
              <a:gd name="connisteX2" fmla="*/ 332105 w 355151"/>
              <a:gd name="connsiteY2" fmla="*/ 210820 h 844550"/>
              <a:gd name="connisteX3" fmla="*/ 60325 w 355151"/>
              <a:gd name="connsiteY3" fmla="*/ 0 h 844550"/>
            </a:gdLst>
            <a:ahLst/>
            <a:cxnLst>
              <a:cxn ang="0">
                <a:pos x="connisteX0" y="connsiteY0"/>
              </a:cxn>
              <a:cxn ang="0">
                <a:pos x="connisteX1" y="connsiteY1"/>
              </a:cxn>
              <a:cxn ang="0">
                <a:pos x="connisteX2" y="connsiteY2"/>
              </a:cxn>
              <a:cxn ang="0">
                <a:pos x="connisteX3" y="connsiteY3"/>
              </a:cxn>
            </a:cxnLst>
            <a:rect l="l" t="t" r="r" b="b"/>
            <a:pathLst>
              <a:path w="355151" h="844550">
                <a:moveTo>
                  <a:pt x="0" y="844550"/>
                </a:moveTo>
                <a:cubicBezTo>
                  <a:pt x="56515" y="814070"/>
                  <a:pt x="219710" y="775335"/>
                  <a:pt x="286385" y="648335"/>
                </a:cubicBezTo>
                <a:cubicBezTo>
                  <a:pt x="353060" y="521335"/>
                  <a:pt x="377190" y="340360"/>
                  <a:pt x="332105" y="210820"/>
                </a:cubicBezTo>
                <a:cubicBezTo>
                  <a:pt x="287020" y="81280"/>
                  <a:pt x="115570" y="33655"/>
                  <a:pt x="60325" y="0"/>
                </a:cubicBezTo>
              </a:path>
            </a:pathLst>
          </a:custGeom>
          <a:noFill/>
          <a:ln w="15875">
            <a:solidFill>
              <a:schemeClr val="tx1"/>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Caixa de Texto 80"/>
          <p:cNvSpPr txBox="1"/>
          <p:nvPr/>
        </p:nvSpPr>
        <p:spPr>
          <a:xfrm>
            <a:off x="452755" y="5324475"/>
            <a:ext cx="847725"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Q</a:t>
            </a:r>
            <a:endParaRPr lang="pt-BR" altLang="en-US" sz="2800" baseline="-25000">
              <a:latin typeface="Symbol" panose="05050102010706020507" charset="0"/>
              <a:cs typeface="Symbol" panose="05050102010706020507" charset="0"/>
            </a:endParaRPr>
          </a:p>
        </p:txBody>
      </p:sp>
      <p:cxnSp>
        <p:nvCxnSpPr>
          <p:cNvPr id="41" name="Conector Reto 40"/>
          <p:cNvCxnSpPr/>
          <p:nvPr/>
        </p:nvCxnSpPr>
        <p:spPr>
          <a:xfrm flipH="1" flipV="1">
            <a:off x="1174750" y="5459095"/>
            <a:ext cx="67881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flipH="1" flipV="1">
            <a:off x="1282700" y="5612130"/>
            <a:ext cx="46355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Forma livre 43"/>
          <p:cNvSpPr/>
          <p:nvPr/>
        </p:nvSpPr>
        <p:spPr>
          <a:xfrm>
            <a:off x="1530350" y="3437255"/>
            <a:ext cx="1351280" cy="1297305"/>
          </a:xfrm>
          <a:custGeom>
            <a:avLst/>
            <a:gdLst>
              <a:gd name="connisteX0" fmla="*/ 1357630 w 1372870"/>
              <a:gd name="connsiteY0" fmla="*/ 1297305 h 1297305"/>
              <a:gd name="connisteX1" fmla="*/ 1372870 w 1372870"/>
              <a:gd name="connsiteY1" fmla="*/ 14605 h 1297305"/>
              <a:gd name="connisteX2" fmla="*/ 0 w 1372870"/>
              <a:gd name="connsiteY2" fmla="*/ 0 h 1297305"/>
              <a:gd name="connisteX3" fmla="*/ 0 w 1372870"/>
              <a:gd name="connsiteY3" fmla="*/ 135890 h 1297305"/>
            </a:gdLst>
            <a:ahLst/>
            <a:cxnLst>
              <a:cxn ang="0">
                <a:pos x="connisteX0" y="connsiteY0"/>
              </a:cxn>
              <a:cxn ang="0">
                <a:pos x="connisteX1" y="connsiteY1"/>
              </a:cxn>
              <a:cxn ang="0">
                <a:pos x="connisteX2" y="connsiteY2"/>
              </a:cxn>
              <a:cxn ang="0">
                <a:pos x="connisteX3" y="connsiteY3"/>
              </a:cxn>
            </a:cxnLst>
            <a:rect l="l" t="t" r="r" b="b"/>
            <a:pathLst>
              <a:path w="1372870" h="1297305">
                <a:moveTo>
                  <a:pt x="1357630" y="1297305"/>
                </a:moveTo>
                <a:lnTo>
                  <a:pt x="1372870" y="14605"/>
                </a:lnTo>
                <a:lnTo>
                  <a:pt x="0" y="0"/>
                </a:lnTo>
                <a:lnTo>
                  <a:pt x="0" y="13589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5" name="Conector Reto 44"/>
          <p:cNvCxnSpPr/>
          <p:nvPr/>
        </p:nvCxnSpPr>
        <p:spPr>
          <a:xfrm flipV="1">
            <a:off x="2595245" y="6390640"/>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H="1">
            <a:off x="2865755" y="5519420"/>
            <a:ext cx="0" cy="87503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7" name="Caixa de Texto 46"/>
              <p:cNvSpPr txBox="1"/>
              <p:nvPr/>
            </p:nvSpPr>
            <p:spPr>
              <a:xfrm>
                <a:off x="4479925" y="4772660"/>
                <a:ext cx="6595745" cy="1835150"/>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𝑅</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𝜀</m:t>
                              </m:r>
                            </m:e>
                            <m:sub>
                              <m:r>
                                <a:rPr lang="en-US" altLang="pt-BR" sz="2800" i="1">
                                  <a:latin typeface="Cambria Math" panose="02040503050406030204" pitchFamily="18" charset="0"/>
                                  <a:cs typeface="Cambria Math" panose="02040503050406030204" pitchFamily="18" charset="0"/>
                                </a:rPr>
                                <m:t>𝑠</m:t>
                              </m:r>
                            </m:sub>
                          </m:sSub>
                          <m:r>
                            <a:rPr lang="en-US" altLang="pt-BR" sz="2800" i="1">
                              <a:latin typeface="Cambria Math" panose="02040503050406030204" pitchFamily="18" charset="0"/>
                              <a:cs typeface="Cambria Math" panose="02040503050406030204" pitchFamily="18" charset="0"/>
                            </a:rPr>
                            <m:t>𝐴𝑟𝑒𝑎</m:t>
                          </m:r>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𝑥</m:t>
                              </m:r>
                            </m:e>
                            <m:sub>
                              <m:r>
                                <a:rPr lang="en-US" altLang="pt-BR" sz="2800" i="1">
                                  <a:latin typeface="Cambria Math" panose="02040503050406030204" pitchFamily="18" charset="0"/>
                                  <a:cs typeface="Cambria Math" panose="02040503050406030204" pitchFamily="18" charset="0"/>
                                </a:rPr>
                                <m:t>𝑑</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r>
                                <a:rPr lang="en-US" altLang="pt-BR" sz="2800" i="1">
                                  <a:latin typeface="Cambria Math" panose="02040503050406030204" pitchFamily="18" charset="0"/>
                                  <a:cs typeface="Cambria Math" panose="02040503050406030204" pitchFamily="18" charset="0"/>
                                </a:rPr>
                                <m:t>0</m:t>
                              </m:r>
                            </m:sub>
                          </m:sSub>
                        </m:num>
                        <m:den>
                          <m:rad>
                            <m:radPr>
                              <m:degHide m:val="on"/>
                              <m:ctrlPr>
                                <a:rPr lang="en-US" altLang="pt-BR" sz="2800" i="1">
                                  <a:latin typeface="Cambria Math" panose="02040503050406030204" pitchFamily="18" charset="0"/>
                                  <a:cs typeface="Cambria Math" panose="02040503050406030204" pitchFamily="18" charset="0"/>
                                </a:rPr>
                              </m:ctrlPr>
                            </m:radPr>
                            <m:deg/>
                            <m:e>
                              <m:r>
                                <a:rPr lang="en-US" altLang="pt-BR" sz="2800" i="1">
                                  <a:latin typeface="Cambria Math" panose="02040503050406030204" pitchFamily="18" charset="0"/>
                                  <a:cs typeface="Cambria Math" panose="02040503050406030204" pitchFamily="18" charset="0"/>
                                </a:rPr>
                                <m:t>1</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𝑅</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𝜙</m:t>
                                      </m:r>
                                    </m:e>
                                    <m:sub>
                                      <m:r>
                                        <a:rPr lang="en-US" altLang="pt-BR" sz="2800" i="1">
                                          <a:latin typeface="Cambria Math" panose="02040503050406030204" pitchFamily="18" charset="0"/>
                                          <a:cs typeface="Cambria Math" panose="02040503050406030204" pitchFamily="18" charset="0"/>
                                        </a:rPr>
                                        <m:t>𝑖</m:t>
                                      </m:r>
                                    </m:sub>
                                  </m:sSub>
                                </m:den>
                              </m:f>
                            </m:e>
                          </m:rad>
                        </m:den>
                      </m:f>
                    </m:oMath>
                  </m:oMathPara>
                </a14:m>
                <a:endParaRPr lang="en-US" altLang="pt-BR" sz="2800" i="1">
                  <a:latin typeface="Cambria Math" panose="02040503050406030204" pitchFamily="18" charset="0"/>
                  <a:cs typeface="Cambria Math" panose="02040503050406030204" pitchFamily="18" charset="0"/>
                </a:endParaRPr>
              </a:p>
            </p:txBody>
          </p:sp>
        </mc:Choice>
        <mc:Fallback>
          <p:sp>
            <p:nvSpPr>
              <p:cNvPr id="47" name="Caixa de Texto 46"/>
              <p:cNvSpPr txBox="1">
                <a:spLocks noRot="1" noChangeAspect="1" noMove="1" noResize="1" noEditPoints="1" noAdjustHandles="1" noChangeArrowheads="1" noChangeShapeType="1" noTextEdit="1"/>
              </p:cNvSpPr>
              <p:nvPr/>
            </p:nvSpPr>
            <p:spPr>
              <a:xfrm>
                <a:off x="4479925" y="4772660"/>
                <a:ext cx="6595745" cy="183515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935990" y="2394585"/>
                <a:ext cx="10682605" cy="892810"/>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𝑗</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en-US" altLang="pt-BR" sz="2800" i="1">
                              <a:latin typeface="Cambria Math" panose="02040503050406030204" pitchFamily="18" charset="0"/>
                              <a:cs typeface="Cambria Math" panose="02040503050406030204" pitchFamily="18" charset="0"/>
                            </a:rPr>
                            <m:t>𝐷</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𝑥</m:t>
                          </m:r>
                        </m:e>
                        <m:sub>
                          <m:r>
                            <a:rPr lang="en-US" altLang="pt-BR" sz="2800" i="1">
                              <a:latin typeface="Cambria Math" panose="02040503050406030204" pitchFamily="18" charset="0"/>
                              <a:cs typeface="Cambria Math" panose="02040503050406030204" pitchFamily="18" charset="0"/>
                            </a:rPr>
                            <m:t>𝑛</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en-US" altLang="pt-BR" sz="2800" i="1">
                              <a:latin typeface="Cambria Math" panose="02040503050406030204" pitchFamily="18" charset="0"/>
                              <a:cs typeface="Cambria Math" panose="02040503050406030204" pitchFamily="18" charset="0"/>
                            </a:rPr>
                            <m:t>𝐴</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𝑥</m:t>
                          </m:r>
                        </m:e>
                        <m:sub>
                          <m:r>
                            <a:rPr lang="en-US" altLang="pt-BR" sz="2800" i="1">
                              <a:latin typeface="Cambria Math" panose="02040503050406030204" pitchFamily="18" charset="0"/>
                              <a:cs typeface="Cambria Math" panose="02040503050406030204" pitchFamily="18" charset="0"/>
                            </a:rPr>
                            <m:t>𝑃</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en-US" altLang="pt-BR" sz="2800" i="1">
                              <a:latin typeface="Cambria Math" panose="02040503050406030204" pitchFamily="18" charset="0"/>
                              <a:cs typeface="Cambria Math" panose="02040503050406030204" pitchFamily="18" charset="0"/>
                            </a:rPr>
                            <m:t>𝐴</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en-US" altLang="pt-BR" sz="2800" i="1">
                              <a:latin typeface="Cambria Math" panose="02040503050406030204" pitchFamily="18" charset="0"/>
                              <a:cs typeface="Cambria Math" panose="02040503050406030204" pitchFamily="18" charset="0"/>
                            </a:rPr>
                            <m:t>𝐷</m:t>
                          </m:r>
                        </m:sub>
                      </m:sSub>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𝑥</m:t>
                              </m:r>
                            </m:e>
                            <m:sub>
                              <m:r>
                                <a:rPr lang="en-US" altLang="pt-BR" sz="2800" i="1">
                                  <a:latin typeface="Cambria Math" panose="02040503050406030204" pitchFamily="18" charset="0"/>
                                  <a:cs typeface="Cambria Math" panose="02040503050406030204" pitchFamily="18" charset="0"/>
                                </a:rPr>
                                <m:t>𝑑</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en-US" altLang="pt-BR" sz="2800" i="1">
                                  <a:latin typeface="Cambria Math" panose="02040503050406030204" pitchFamily="18" charset="0"/>
                                  <a:cs typeface="Cambria Math" panose="02040503050406030204" pitchFamily="18" charset="0"/>
                                </a:rPr>
                                <m:t>𝐴</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en-US" altLang="pt-BR" sz="2800" i="1">
                                  <a:latin typeface="Cambria Math" panose="02040503050406030204" pitchFamily="18" charset="0"/>
                                  <a:cs typeface="Cambria Math" panose="02040503050406030204" pitchFamily="18" charset="0"/>
                                </a:rPr>
                                <m:t>𝐷</m:t>
                              </m:r>
                            </m:sub>
                          </m:sSub>
                        </m:den>
                      </m:f>
                    </m:oMath>
                  </m:oMathPara>
                </a14:m>
                <a:endParaRPr lang="en-US" altLang="pt-BR" sz="2800"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935990" y="2394585"/>
                <a:ext cx="10682605" cy="89281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4030345" y="3549650"/>
                <a:ext cx="7323455" cy="960755"/>
              </a:xfrm>
              <a:prstGeom prst="rect">
                <a:avLst/>
              </a:prstGeom>
              <a:noFill/>
            </p:spPr>
            <p:txBody>
              <a:bodyPr wrap="square" rtlCol="0" anchor="t">
                <a:spAutoFit/>
              </a:bodyPr>
              <a:lstStyle/>
              <a:p>
                <a:pPr algn="l"/>
                <a:r>
                  <a:rPr lang="pt-BR" altLang="en-US" sz="2800">
                    <a:latin typeface="Cambria Math" panose="02040503050406030204" pitchFamily="18" charset="0"/>
                    <a:cs typeface="Cambria Math" panose="02040503050406030204" pitchFamily="18" charset="0"/>
                  </a:rPr>
                  <a:t>como </a:t>
                </a: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𝑥</m:t>
                        </m:r>
                      </m:e>
                      <m:sub>
                        <m:r>
                          <a:rPr lang="en-US" altLang="pt-BR" sz="2800" i="1">
                            <a:latin typeface="Cambria Math" panose="02040503050406030204" pitchFamily="18" charset="0"/>
                            <a:cs typeface="Cambria Math" panose="02040503050406030204" pitchFamily="18" charset="0"/>
                          </a:rPr>
                          <m:t>𝑑</m:t>
                        </m:r>
                      </m:sub>
                    </m:sSub>
                    <m:r>
                      <a:rPr lang="en-US" altLang="pt-BR" sz="2800" i="1">
                        <a:latin typeface="Cambria Math" panose="02040503050406030204" pitchFamily="18" charset="0"/>
                        <a:cs typeface="Cambria Math" panose="02040503050406030204" pitchFamily="18" charset="0"/>
                      </a:rPr>
                      <m:t>=</m:t>
                    </m:r>
                    <m:rad>
                      <m:radPr>
                        <m:degHide m:val="on"/>
                        <m:ctrlPr>
                          <a:rPr lang="en-US" altLang="pt-BR" sz="2800" i="1">
                            <a:latin typeface="Cambria Math" panose="02040503050406030204" pitchFamily="18" charset="0"/>
                            <a:cs typeface="Cambria Math" panose="02040503050406030204" pitchFamily="18" charset="0"/>
                          </a:rPr>
                        </m:ctrlPr>
                      </m:radPr>
                      <m:deg/>
                      <m:e>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2</m:t>
                            </m:r>
                          </m:num>
                          <m:den>
                            <m:r>
                              <a:rPr lang="en-US" altLang="pt-BR" sz="2800" i="1">
                                <a:latin typeface="Cambria Math" panose="02040503050406030204" pitchFamily="18" charset="0"/>
                                <a:cs typeface="Cambria Math" panose="02040503050406030204" pitchFamily="18" charset="0"/>
                              </a:rPr>
                              <m:t>𝑞</m:t>
                            </m:r>
                          </m:den>
                        </m:f>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𝜀</m:t>
                            </m:r>
                          </m:e>
                          <m:sub>
                            <m:r>
                              <a:rPr lang="en-US" altLang="pt-BR" sz="2800" i="1">
                                <a:latin typeface="Cambria Math" panose="02040503050406030204" pitchFamily="18" charset="0"/>
                                <a:cs typeface="Cambria Math" panose="02040503050406030204" pitchFamily="18" charset="0"/>
                              </a:rPr>
                              <m:t>𝑠</m:t>
                            </m:r>
                          </m:sub>
                        </m:sSub>
                        <m:d>
                          <m:dPr>
                            <m:ctrlPr>
                              <a:rPr lang="en-US" altLang="pt-BR" sz="2800" i="1">
                                <a:latin typeface="Cambria Math" panose="02040503050406030204" pitchFamily="18" charset="0"/>
                                <a:cs typeface="Cambria Math" panose="02040503050406030204" pitchFamily="18" charset="0"/>
                              </a:rPr>
                            </m:ctrlPr>
                          </m:dPr>
                          <m:e>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𝐴</m:t>
                                    </m:r>
                                  </m:sub>
                                </m:sSub>
                              </m:den>
                            </m:f>
                            <m:r>
                              <a:rPr lang="en-US" sz="2800" i="1">
                                <a:latin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i="1">
                                    <a:latin typeface="Cambria Math" panose="02040503050406030204" pitchFamily="18" charset="0"/>
                                    <a:cs typeface="Cambria Math" panose="02040503050406030204" pitchFamily="18" charset="0"/>
                                  </a:rPr>
                                  <m:t>1</m:t>
                                </m:r>
                              </m:num>
                              <m:den>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𝐷</m:t>
                                    </m:r>
                                  </m:sub>
                                </m:sSub>
                              </m:den>
                            </m:f>
                          </m:e>
                        </m:d>
                        <m:d>
                          <m:dPr>
                            <m:ctrlPr>
                              <a:rPr sz="2800" i="1">
                                <a:latin typeface="Cambria Math" panose="02040503050406030204" pitchFamily="18" charset="0"/>
                                <a:cs typeface="Cambria Math" panose="02040503050406030204" pitchFamily="18" charset="0"/>
                              </a:rPr>
                            </m:ctrlPr>
                          </m:dPr>
                          <m:e>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𝜙</m:t>
                                </m:r>
                              </m:e>
                              <m:sub>
                                <m:r>
                                  <a:rPr lang="en-US" sz="2800" i="1">
                                    <a:latin typeface="Cambria Math" panose="02040503050406030204" pitchFamily="18" charset="0"/>
                                    <a:cs typeface="Cambria Math" panose="02040503050406030204" pitchFamily="18" charset="0"/>
                                  </a:rPr>
                                  <m:t>𝑖</m:t>
                                </m:r>
                              </m:sub>
                            </m:sSub>
                            <m:r>
                              <a:rPr lang="en-US" sz="2800" i="1">
                                <a:latin typeface="Cambria Math" panose="02040503050406030204" pitchFamily="18" charset="0"/>
                                <a:cs typeface="Cambria Math" panose="02040503050406030204" pitchFamily="18" charset="0"/>
                              </a:rPr>
                              <m:t>+</m:t>
                            </m:r>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𝑉</m:t>
                                </m:r>
                              </m:e>
                              <m:sub>
                                <m:r>
                                  <a:rPr lang="en-US" sz="2800" i="1">
                                    <a:latin typeface="Cambria Math" panose="02040503050406030204" pitchFamily="18" charset="0"/>
                                    <a:cs typeface="Cambria Math" panose="02040503050406030204" pitchFamily="18" charset="0"/>
                                  </a:rPr>
                                  <m:t>𝑅</m:t>
                                </m:r>
                              </m:sub>
                            </m:sSub>
                          </m:e>
                        </m:d>
                      </m:e>
                    </m:rad>
                  </m:oMath>
                </a14:m>
                <a:r>
                  <a:rPr lang="pt-BR" altLang="en-US" sz="2800" i="1">
                    <a:latin typeface="Cambria Math" panose="02040503050406030204" pitchFamily="18" charset="0"/>
                    <a:cs typeface="Cambria Math" panose="02040503050406030204" pitchFamily="18" charset="0"/>
                  </a:rPr>
                  <a:t> teremos:</a:t>
                </a:r>
                <a:endParaRPr lang="pt-BR" altLang="en-US" sz="2800" i="1">
                  <a:latin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4030345" y="3549650"/>
                <a:ext cx="7323455" cy="96075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 de Texto 5"/>
              <p:cNvSpPr txBox="1"/>
              <p:nvPr/>
            </p:nvSpPr>
            <p:spPr>
              <a:xfrm>
                <a:off x="5527040" y="1407160"/>
                <a:ext cx="2886710" cy="98425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𝑄</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𝑗</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𝑅</m:t>
                              </m:r>
                            </m:sub>
                          </m:sSub>
                        </m:den>
                      </m:f>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m:t>
                          </m:r>
                        </m:e>
                        <m: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𝑄</m:t>
                              </m:r>
                            </m:sub>
                          </m:sSub>
                        </m:sub>
                      </m:sSub>
                    </m:oMath>
                  </m:oMathPara>
                </a14:m>
                <a:endParaRPr lang="en-US" altLang="pt-BR" sz="2800" i="1">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5527040" y="1407160"/>
                <a:ext cx="2886710" cy="984250"/>
              </a:xfrm>
              <a:prstGeom prst="rect">
                <a:avLst/>
              </a:prstGeom>
              <a:blipFill rotWithShape="1">
                <a:blip r:embed="rId4"/>
                <a:stretch>
                  <a:fillRect/>
                </a:stretch>
              </a:blipFill>
            </p:spPr>
            <p:txBody>
              <a:bodyPr/>
              <a:lstStyle/>
              <a:p>
                <a:r>
                  <a:rPr lang="pt-BR" altLang="en-US">
                    <a:noFill/>
                  </a:rPr>
                  <a:t> </a:t>
                </a:r>
              </a:p>
            </p:txBody>
          </p:sp>
        </mc:Fallback>
      </mc:AlternateContent>
      <p:sp>
        <p:nvSpPr>
          <p:cNvPr id="7" name="Forma livre 6"/>
          <p:cNvSpPr/>
          <p:nvPr/>
        </p:nvSpPr>
        <p:spPr>
          <a:xfrm>
            <a:off x="3089910" y="4767580"/>
            <a:ext cx="354965" cy="844550"/>
          </a:xfrm>
          <a:custGeom>
            <a:avLst/>
            <a:gdLst>
              <a:gd name="connisteX0" fmla="*/ 0 w 355151"/>
              <a:gd name="connsiteY0" fmla="*/ 844550 h 844550"/>
              <a:gd name="connisteX1" fmla="*/ 286385 w 355151"/>
              <a:gd name="connsiteY1" fmla="*/ 648335 h 844550"/>
              <a:gd name="connisteX2" fmla="*/ 332105 w 355151"/>
              <a:gd name="connsiteY2" fmla="*/ 210820 h 844550"/>
              <a:gd name="connisteX3" fmla="*/ 60325 w 355151"/>
              <a:gd name="connsiteY3" fmla="*/ 0 h 844550"/>
            </a:gdLst>
            <a:ahLst/>
            <a:cxnLst>
              <a:cxn ang="0">
                <a:pos x="connisteX0" y="connsiteY0"/>
              </a:cxn>
              <a:cxn ang="0">
                <a:pos x="connisteX1" y="connsiteY1"/>
              </a:cxn>
              <a:cxn ang="0">
                <a:pos x="connisteX2" y="connsiteY2"/>
              </a:cxn>
              <a:cxn ang="0">
                <a:pos x="connisteX3" y="connsiteY3"/>
              </a:cxn>
            </a:cxnLst>
            <a:rect l="l" t="t" r="r" b="b"/>
            <a:pathLst>
              <a:path w="355151" h="844550">
                <a:moveTo>
                  <a:pt x="0" y="844550"/>
                </a:moveTo>
                <a:cubicBezTo>
                  <a:pt x="56515" y="814070"/>
                  <a:pt x="219710" y="775335"/>
                  <a:pt x="286385" y="648335"/>
                </a:cubicBezTo>
                <a:cubicBezTo>
                  <a:pt x="353060" y="521335"/>
                  <a:pt x="377190" y="340360"/>
                  <a:pt x="332105" y="210820"/>
                </a:cubicBezTo>
                <a:cubicBezTo>
                  <a:pt x="287020" y="81280"/>
                  <a:pt x="115570" y="33655"/>
                  <a:pt x="60325" y="0"/>
                </a:cubicBezTo>
              </a:path>
            </a:pathLst>
          </a:custGeom>
          <a:noFill/>
          <a:ln w="15875">
            <a:solidFill>
              <a:schemeClr val="tx1"/>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 name="Caixa de Texto 9"/>
          <p:cNvSpPr txBox="1"/>
          <p:nvPr/>
        </p:nvSpPr>
        <p:spPr>
          <a:xfrm>
            <a:off x="3444875" y="4962525"/>
            <a:ext cx="847725"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R</a:t>
            </a:r>
            <a:endParaRPr lang="pt-BR" altLang="en-US" sz="2800" baseline="-25000">
              <a:latin typeface="Comic Sans MS" panose="030F0702030302020204" pitchFamily="66" charset="0"/>
              <a:cs typeface="Comic Sans MS" panose="030F0702030302020204" pitchFamily="66" charset="0"/>
            </a:endParaRPr>
          </a:p>
        </p:txBody>
      </p:sp>
      <p:sp>
        <p:nvSpPr>
          <p:cNvPr id="11" name="Forma livre 10"/>
          <p:cNvSpPr/>
          <p:nvPr/>
        </p:nvSpPr>
        <p:spPr>
          <a:xfrm>
            <a:off x="1264920" y="3776980"/>
            <a:ext cx="489585" cy="346075"/>
          </a:xfrm>
          <a:custGeom>
            <a:avLst/>
            <a:gdLst>
              <a:gd name="connisteX0" fmla="*/ 0 w 612441"/>
              <a:gd name="connsiteY0" fmla="*/ 285987 h 346022"/>
              <a:gd name="connisteX1" fmla="*/ 83820 w 612441"/>
              <a:gd name="connsiteY1" fmla="*/ 105012 h 346022"/>
              <a:gd name="connisteX2" fmla="*/ 223520 w 612441"/>
              <a:gd name="connsiteY2" fmla="*/ 7222 h 346022"/>
              <a:gd name="connisteX3" fmla="*/ 348615 w 612441"/>
              <a:gd name="connsiteY3" fmla="*/ 258047 h 346022"/>
              <a:gd name="connisteX4" fmla="*/ 460375 w 612441"/>
              <a:gd name="connsiteY4" fmla="*/ 341867 h 346022"/>
              <a:gd name="connisteX5" fmla="*/ 599440 w 612441"/>
              <a:gd name="connsiteY5" fmla="*/ 174227 h 346022"/>
              <a:gd name="connisteX6" fmla="*/ 599440 w 612441"/>
              <a:gd name="connsiteY6" fmla="*/ 118982 h 34602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612442" h="346022">
                <a:moveTo>
                  <a:pt x="0" y="285987"/>
                </a:moveTo>
                <a:cubicBezTo>
                  <a:pt x="13970" y="251697"/>
                  <a:pt x="39370" y="160892"/>
                  <a:pt x="83820" y="105012"/>
                </a:cubicBezTo>
                <a:cubicBezTo>
                  <a:pt x="128270" y="49132"/>
                  <a:pt x="170815" y="-23258"/>
                  <a:pt x="223520" y="7222"/>
                </a:cubicBezTo>
                <a:cubicBezTo>
                  <a:pt x="276225" y="37702"/>
                  <a:pt x="300990" y="191372"/>
                  <a:pt x="348615" y="258047"/>
                </a:cubicBezTo>
                <a:cubicBezTo>
                  <a:pt x="396240" y="324722"/>
                  <a:pt x="410210" y="358377"/>
                  <a:pt x="460375" y="341867"/>
                </a:cubicBezTo>
                <a:cubicBezTo>
                  <a:pt x="510540" y="325357"/>
                  <a:pt x="571500" y="218677"/>
                  <a:pt x="599440" y="174227"/>
                </a:cubicBezTo>
                <a:cubicBezTo>
                  <a:pt x="627380" y="129777"/>
                  <a:pt x="601980" y="126602"/>
                  <a:pt x="599440" y="118982"/>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452755" y="528320"/>
            <a:ext cx="11076305" cy="181483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Cargas no Diodo </a:t>
            </a:r>
            <a:r>
              <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(capacitância de Junção)</a:t>
            </a:r>
            <a:endPar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altLang="en-US" sz="3200" b="1" dirty="0">
                <a:solidFill>
                  <a:srgbClr val="C00000"/>
                </a:solidFill>
                <a:latin typeface="Comic Sans MS" panose="030F0702030302020204" pitchFamily="66" charset="0"/>
                <a:cs typeface="Comic Sans MS" panose="030F0702030302020204" pitchFamily="66" charset="0"/>
              </a:rPr>
              <a:t>Diodo Reverso</a:t>
            </a:r>
            <a:endParaRPr lang="pt-BR" altLang="en-US" sz="3200" b="1" dirty="0">
              <a:solidFill>
                <a:srgbClr val="C00000"/>
              </a:solidFill>
              <a:latin typeface="Comic Sans MS" panose="030F0702030302020204" pitchFamily="66" charset="0"/>
              <a:cs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Chamando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Caixa de Texto 3"/>
              <p:cNvSpPr txBox="1"/>
              <p:nvPr/>
            </p:nvSpPr>
            <p:spPr>
              <a:xfrm>
                <a:off x="452755" y="2364740"/>
                <a:ext cx="8643620" cy="1356995"/>
              </a:xfrm>
              <a:prstGeom prst="rect">
                <a:avLst/>
              </a:prstGeom>
              <a:noFill/>
            </p:spPr>
            <p:txBody>
              <a:bodyPr wrap="square" rtlCol="0" anchor="t">
                <a:spAutoFit/>
              </a:bodyPr>
              <a:lstStyle/>
              <a:p>
                <a:pPr algn="l"/>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𝐴𝑟𝑒𝑎</m:t>
                    </m:r>
                    <m:rad>
                      <m:radPr>
                        <m:degHide m:val="on"/>
                        <m:ctrlPr>
                          <a:rPr lang="en-US" altLang="pt-BR" sz="2800" i="1">
                            <a:latin typeface="Cambria Math" panose="02040503050406030204" pitchFamily="18" charset="0"/>
                            <a:cs typeface="Cambria Math" panose="02040503050406030204" pitchFamily="18" charset="0"/>
                          </a:rPr>
                        </m:ctrlPr>
                      </m:radPr>
                      <m:deg/>
                      <m:e>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𝑞</m:t>
                                </m:r>
                                <m:r>
                                  <a:rPr lang="en-US" altLang="pt-BR" sz="2800" i="1">
                                    <a:latin typeface="Cambria Math" panose="02040503050406030204" pitchFamily="18" charset="0"/>
                                    <a:cs typeface="Cambria Math" panose="02040503050406030204" pitchFamily="18" charset="0"/>
                                  </a:rPr>
                                  <m:t>𝜀</m:t>
                                </m:r>
                              </m:e>
                              <m:sub>
                                <m:r>
                                  <a:rPr lang="en-US" altLang="pt-BR" sz="2800" i="1">
                                    <a:latin typeface="Cambria Math" panose="02040503050406030204" pitchFamily="18" charset="0"/>
                                    <a:cs typeface="Cambria Math" panose="02040503050406030204" pitchFamily="18" charset="0"/>
                                  </a:rPr>
                                  <m:t>𝑠</m:t>
                                </m:r>
                              </m:sub>
                            </m:sSub>
                          </m:num>
                          <m:den>
                            <m:r>
                              <a:rPr lang="en-US" altLang="pt-BR" sz="2800" i="1">
                                <a:latin typeface="Cambria Math" panose="02040503050406030204" pitchFamily="18" charset="0"/>
                                <a:cs typeface="Cambria Math" panose="02040503050406030204" pitchFamily="18" charset="0"/>
                              </a:rPr>
                              <m:t>2</m:t>
                            </m:r>
                            <m:d>
                              <m:dPr>
                                <m:ctrlPr>
                                  <a:rPr lang="en-US" altLang="pt-BR" sz="2800" i="1">
                                    <a:latin typeface="Cambria Math" panose="02040503050406030204" pitchFamily="18" charset="0"/>
                                    <a:cs typeface="Cambria Math" panose="02040503050406030204" pitchFamily="18" charset="0"/>
                                  </a:rPr>
                                </m:ctrlPr>
                              </m:dPr>
                              <m:e>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𝐴</m:t>
                                        </m:r>
                                      </m:sub>
                                    </m:sSub>
                                  </m:den>
                                </m:f>
                                <m:r>
                                  <a:rPr lang="en-US" sz="2800" i="1">
                                    <a:latin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i="1">
                                        <a:latin typeface="Cambria Math" panose="02040503050406030204" pitchFamily="18" charset="0"/>
                                        <a:cs typeface="Cambria Math" panose="02040503050406030204" pitchFamily="18" charset="0"/>
                                      </a:rPr>
                                      <m:t>1</m:t>
                                    </m:r>
                                  </m:num>
                                  <m:den>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𝐷</m:t>
                                        </m:r>
                                      </m:sub>
                                    </m:sSub>
                                  </m:den>
                                </m:f>
                              </m:e>
                            </m:d>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𝜙</m:t>
                                </m:r>
                              </m:e>
                              <m:sub>
                                <m:r>
                                  <a:rPr lang="en-US" sz="2800" i="1">
                                    <a:latin typeface="Cambria Math" panose="02040503050406030204" pitchFamily="18" charset="0"/>
                                    <a:cs typeface="Cambria Math" panose="02040503050406030204" pitchFamily="18" charset="0"/>
                                  </a:rPr>
                                  <m:t>𝑖</m:t>
                                </m:r>
                              </m:sub>
                            </m:sSub>
                          </m:den>
                        </m:f>
                      </m:e>
                    </m:rad>
                  </m:oMath>
                </a14:m>
                <a:r>
                  <a:rPr lang="pt-BR" altLang="en-US" sz="2800" i="1">
                    <a:latin typeface="Cambria Math" panose="02040503050406030204" pitchFamily="18" charset="0"/>
                    <a:cs typeface="Cambria Math" panose="02040503050406030204" pitchFamily="18" charset="0"/>
                  </a:rPr>
                  <a:t>     teremos:</a:t>
                </a:r>
                <a:endParaRPr lang="pt-BR" altLang="en-US" sz="2800" i="1">
                  <a:latin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452755" y="2364740"/>
                <a:ext cx="8643620" cy="135699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Caixa de Texto 6"/>
              <p:cNvSpPr txBox="1"/>
              <p:nvPr/>
            </p:nvSpPr>
            <p:spPr>
              <a:xfrm>
                <a:off x="276225" y="4210685"/>
                <a:ext cx="3315970" cy="1835150"/>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𝑅</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r>
                                <a:rPr lang="en-US" altLang="pt-BR" sz="2800" i="1">
                                  <a:latin typeface="Cambria Math" panose="02040503050406030204" pitchFamily="18" charset="0"/>
                                  <a:cs typeface="Cambria Math" panose="02040503050406030204" pitchFamily="18" charset="0"/>
                                </a:rPr>
                                <m:t>0</m:t>
                              </m:r>
                            </m:sub>
                          </m:sSub>
                        </m:num>
                        <m:den>
                          <m:rad>
                            <m:radPr>
                              <m:degHide m:val="on"/>
                              <m:ctrlPr>
                                <a:rPr lang="en-US" altLang="pt-BR" sz="2800" i="1">
                                  <a:latin typeface="Cambria Math" panose="02040503050406030204" pitchFamily="18" charset="0"/>
                                  <a:cs typeface="Cambria Math" panose="02040503050406030204" pitchFamily="18" charset="0"/>
                                </a:rPr>
                              </m:ctrlPr>
                            </m:radPr>
                            <m:deg/>
                            <m:e>
                              <m:r>
                                <a:rPr lang="en-US" altLang="pt-BR" sz="2800" i="1">
                                  <a:latin typeface="Cambria Math" panose="02040503050406030204" pitchFamily="18" charset="0"/>
                                  <a:cs typeface="Cambria Math" panose="02040503050406030204" pitchFamily="18" charset="0"/>
                                </a:rPr>
                                <m:t>1</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𝑅</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𝜙</m:t>
                                      </m:r>
                                    </m:e>
                                    <m:sub>
                                      <m:r>
                                        <a:rPr lang="en-US" altLang="pt-BR" sz="2800" i="1">
                                          <a:latin typeface="Cambria Math" panose="02040503050406030204" pitchFamily="18" charset="0"/>
                                          <a:cs typeface="Cambria Math" panose="02040503050406030204" pitchFamily="18" charset="0"/>
                                        </a:rPr>
                                        <m:t>𝑖</m:t>
                                      </m:r>
                                    </m:sub>
                                  </m:sSub>
                                </m:den>
                              </m:f>
                            </m:e>
                          </m:rad>
                        </m:den>
                      </m:f>
                    </m:oMath>
                  </m:oMathPara>
                </a14:m>
                <a:endParaRPr lang="en-US" altLang="pt-BR" sz="2800" i="1">
                  <a:latin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276225" y="4210685"/>
                <a:ext cx="3315970" cy="1835150"/>
              </a:xfrm>
              <a:prstGeom prst="rect">
                <a:avLst/>
              </a:prstGeom>
              <a:blipFill rotWithShape="1">
                <a:blip r:embed="rId2"/>
                <a:stretch>
                  <a:fillRect/>
                </a:stretch>
              </a:blipFill>
            </p:spPr>
            <p:txBody>
              <a:bodyPr/>
              <a:lstStyle/>
              <a:p>
                <a:r>
                  <a:rPr lang="pt-BR" altLang="en-US">
                    <a:noFill/>
                  </a:rPr>
                  <a:t> </a:t>
                </a:r>
              </a:p>
            </p:txBody>
          </p:sp>
        </mc:Fallback>
      </mc:AlternateContent>
      <p:sp>
        <p:nvSpPr>
          <p:cNvPr id="10" name="CaixaDeTexto 2"/>
          <p:cNvSpPr txBox="1"/>
          <p:nvPr/>
        </p:nvSpPr>
        <p:spPr>
          <a:xfrm>
            <a:off x="4630420" y="3911600"/>
            <a:ext cx="7180580" cy="1968500"/>
          </a:xfrm>
          <a:prstGeom prst="rect">
            <a:avLst/>
          </a:prstGeom>
          <a:noFill/>
        </p:spPr>
        <p:txBody>
          <a:bodyPr wrap="square" rtlCol="0">
            <a:spAutoFit/>
          </a:bodyPr>
          <a:lstStyle/>
          <a:p>
            <a:pPr marL="457200" indent="-457200" algn="l" fontAlgn="auto">
              <a:spcBef>
                <a:spcPts val="600"/>
              </a:spcBef>
              <a:spcAft>
                <a:spcPts val="600"/>
              </a:spcAft>
              <a:buFont typeface="Arial" panose="020B0604020202020204" pitchFamily="34" charset="0"/>
              <a:buChar char="•"/>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capacitância diminiu quando V</a:t>
            </a:r>
            <a:r>
              <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aumenta</a:t>
            </a:r>
            <a:endPar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é usado para implementar capacitores com valor ajustável (varactor)</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452755" y="528320"/>
            <a:ext cx="11076305" cy="224536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Cargas no Diodo </a:t>
            </a:r>
            <a:r>
              <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(capacitância de Junção)</a:t>
            </a:r>
            <a:endPar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Diodo direto</a:t>
            </a:r>
            <a:endPar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região de depleção colabora com uma capacitância neste estado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 name="Caixa de Texto 6"/>
              <p:cNvSpPr txBox="1"/>
              <p:nvPr/>
            </p:nvSpPr>
            <p:spPr>
              <a:xfrm>
                <a:off x="3084663" y="2983832"/>
                <a:ext cx="5231130" cy="1835150"/>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r>
                                <a:rPr lang="en-US" altLang="pt-BR" sz="2800" i="1">
                                  <a:latin typeface="Cambria Math" panose="02040503050406030204" pitchFamily="18" charset="0"/>
                                  <a:cs typeface="Cambria Math" panose="02040503050406030204" pitchFamily="18" charset="0"/>
                                </a:rPr>
                                <m:t>0</m:t>
                              </m:r>
                            </m:sub>
                          </m:sSub>
                        </m:num>
                        <m:den>
                          <m:rad>
                            <m:radPr>
                              <m:degHide m:val="on"/>
                              <m:ctrlPr>
                                <a:rPr lang="en-US" altLang="pt-BR" sz="2800" i="1">
                                  <a:latin typeface="Cambria Math" panose="02040503050406030204" pitchFamily="18" charset="0"/>
                                  <a:cs typeface="Cambria Math" panose="02040503050406030204" pitchFamily="18" charset="0"/>
                                </a:rPr>
                              </m:ctrlPr>
                            </m:radPr>
                            <m:deg/>
                            <m:e>
                              <m:r>
                                <a:rPr lang="en-US" altLang="pt-BR" sz="2800" i="1">
                                  <a:latin typeface="Cambria Math" panose="02040503050406030204" pitchFamily="18" charset="0"/>
                                  <a:cs typeface="Cambria Math" panose="02040503050406030204" pitchFamily="18" charset="0"/>
                                </a:rPr>
                                <m:t>1</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𝜙</m:t>
                                      </m:r>
                                    </m:e>
                                    <m:sub>
                                      <m:r>
                                        <a:rPr lang="en-US" altLang="pt-BR" sz="2800" i="1">
                                          <a:latin typeface="Cambria Math" panose="02040503050406030204" pitchFamily="18" charset="0"/>
                                          <a:cs typeface="Cambria Math" panose="02040503050406030204" pitchFamily="18" charset="0"/>
                                        </a:rPr>
                                        <m:t>𝑖</m:t>
                                      </m:r>
                                    </m:sub>
                                  </m:sSub>
                                </m:den>
                              </m:f>
                            </m:e>
                          </m:rad>
                        </m:den>
                      </m:f>
                    </m:oMath>
                  </m:oMathPara>
                </a14:m>
                <a:endParaRPr lang="en-US" altLang="pt-BR" sz="2800" i="1" dirty="0">
                  <a:latin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3084663" y="2983832"/>
                <a:ext cx="5231130" cy="1835150"/>
              </a:xfrm>
              <a:prstGeom prst="rect">
                <a:avLst/>
              </a:prstGeom>
              <a:blipFill rotWithShape="1">
                <a:blip r:embed="rId1"/>
                <a:stretch>
                  <a:fillRect l="-9" t="-33" r="9" b="3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 name="CaixaDeTexto 2"/>
              <p:cNvSpPr txBox="1"/>
              <p:nvPr/>
            </p:nvSpPr>
            <p:spPr>
              <a:xfrm>
                <a:off x="795655" y="5090795"/>
                <a:ext cx="10732770" cy="1537970"/>
              </a:xfrm>
              <a:prstGeom prst="rect">
                <a:avLst/>
              </a:prstGeom>
              <a:noFill/>
            </p:spPr>
            <p:txBody>
              <a:bodyPr wrap="square" rtlCol="0">
                <a:spAutoFit/>
              </a:bodyPr>
              <a:lstStyle/>
              <a:p>
                <a:pPr marL="457200" indent="-457200" algn="l" fontAlgn="auto">
                  <a:spcBef>
                    <a:spcPts val="600"/>
                  </a:spcBef>
                  <a:spcAft>
                    <a:spcPts val="600"/>
                  </a:spcAft>
                  <a:buFont typeface="Arial" panose="020B0604020202020204" pitchFamily="34" charset="0"/>
                  <a:buChar char="•"/>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capacitância aumenta quando V</a:t>
                </a:r>
                <a:r>
                  <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 </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aumenta</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não chega a </a:t>
                </a: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𝜙</m:t>
                        </m:r>
                      </m:e>
                      <m:sub>
                        <m:r>
                          <a:rPr lang="en-US" altLang="pt-BR" sz="2800" i="1">
                            <a:latin typeface="Cambria Math" panose="02040503050406030204" pitchFamily="18" charset="0"/>
                            <a:cs typeface="Cambria Math" panose="02040503050406030204" pitchFamily="18" charset="0"/>
                          </a:rPr>
                          <m:t>𝑖</m:t>
                        </m:r>
                      </m:sub>
                    </m:sSub>
                    <m:r>
                      <a:rPr lang="en-US" altLang="pt-BR" sz="2800" i="1">
                        <a:latin typeface="Cambria Math" panose="02040503050406030204" pitchFamily="18" charset="0"/>
                        <a:cs typeface="Cambria Math" panose="02040503050406030204" pitchFamily="18" charset="0"/>
                      </a:rPr>
                      <m:t> </m:t>
                    </m:r>
                  </m:oMath>
                </a14:m>
                <a:r>
                  <a:rPr lang="pt-BR" altLang="en-US" sz="2800">
                    <a:solidFill>
                      <a:srgbClr val="C00000"/>
                    </a:solidFill>
                    <a:latin typeface="Comic Sans MS" panose="030F0702030302020204" pitchFamily="66" charset="0"/>
                    <a:cs typeface="Comic Sans MS" panose="030F0702030302020204" pitchFamily="66" charset="0"/>
                  </a:rPr>
                  <a:t>(nesse caso a corrente no diodo seria muito alta e as equações não seriam válidas)</a:t>
                </a:r>
                <a:endParaRPr lang="pt-BR" altLang="en-US" sz="28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0" name="CaixaDeTexto 2"/>
              <p:cNvSpPr txBox="1">
                <a:spLocks noRot="1" noChangeAspect="1" noMove="1" noResize="1" noEditPoints="1" noAdjustHandles="1" noChangeArrowheads="1" noChangeShapeType="1" noTextEdit="1"/>
              </p:cNvSpPr>
              <p:nvPr/>
            </p:nvSpPr>
            <p:spPr>
              <a:xfrm>
                <a:off x="795655" y="5090795"/>
                <a:ext cx="10732770" cy="1537970"/>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419100" y="393065"/>
            <a:ext cx="11076305" cy="2183765"/>
          </a:xfrm>
          <a:prstGeom prst="rect">
            <a:avLst/>
          </a:prstGeom>
          <a:noFill/>
        </p:spPr>
        <p:txBody>
          <a:bodyPr wrap="square" rtlCol="0">
            <a:spAutoFit/>
          </a:bodyPr>
          <a:lstStyle/>
          <a:p>
            <a:pPr marL="457200" indent="-457200" algn="l" fontAlgn="auto">
              <a:spcBef>
                <a:spcPts val="600"/>
              </a:spcBef>
              <a:spcAft>
                <a:spcPts val="600"/>
              </a:spcAft>
              <a:buFont typeface="Arial" panose="020B0604020202020204" pitchFamily="34" charset="0"/>
              <a:buChar char="•"/>
            </a:pPr>
            <a:r>
              <a:rPr lang="pt-BR" altLang="en-US" sz="32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Diodo direto</a:t>
            </a:r>
            <a:endParaRPr lang="pt-BR" altLang="en-US" sz="32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Ainda na polarização direta, há excesso de portadores na região quase neutra, dos dois lado da junção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Pn</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Nn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do lado N;       Q</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Np</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Pp</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do lado P)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9" name="Retângulo 38"/>
          <p:cNvSpPr/>
          <p:nvPr/>
        </p:nvSpPr>
        <p:spPr>
          <a:xfrm>
            <a:off x="5853430" y="4453255"/>
            <a:ext cx="2343785" cy="1535430"/>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 name="Retângulo 2"/>
          <p:cNvSpPr/>
          <p:nvPr/>
        </p:nvSpPr>
        <p:spPr>
          <a:xfrm>
            <a:off x="3715385" y="2875280"/>
            <a:ext cx="2138045" cy="15779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4" name="Conector de Seta Reta 73"/>
          <p:cNvCxnSpPr/>
          <p:nvPr/>
        </p:nvCxnSpPr>
        <p:spPr>
          <a:xfrm>
            <a:off x="1533525" y="6338570"/>
            <a:ext cx="8356600" cy="1778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3" name="Caixa de Texto 82"/>
          <p:cNvSpPr txBox="1"/>
          <p:nvPr/>
        </p:nvSpPr>
        <p:spPr>
          <a:xfrm>
            <a:off x="4423410" y="3228975"/>
            <a:ext cx="761365" cy="522605"/>
          </a:xfrm>
          <a:prstGeom prst="rect">
            <a:avLst/>
          </a:prstGeom>
          <a:noFill/>
        </p:spPr>
        <p:txBody>
          <a:bodyPr wrap="square" rtlCol="0">
            <a:spAutoFit/>
          </a:bodyPr>
          <a:lstStyle/>
          <a:p>
            <a:pPr algn="ctr"/>
            <a:r>
              <a:rPr lang="pt-BR" altLang="en-US" sz="2800" b="1"/>
              <a:t>+</a:t>
            </a:r>
            <a:endParaRPr lang="pt-BR" altLang="en-US" sz="2800" b="1"/>
          </a:p>
        </p:txBody>
      </p:sp>
      <p:sp>
        <p:nvSpPr>
          <p:cNvPr id="85" name="Caixa de Texto 84"/>
          <p:cNvSpPr txBox="1"/>
          <p:nvPr/>
        </p:nvSpPr>
        <p:spPr>
          <a:xfrm>
            <a:off x="6953885" y="4632325"/>
            <a:ext cx="761365" cy="522605"/>
          </a:xfrm>
          <a:prstGeom prst="rect">
            <a:avLst/>
          </a:prstGeom>
          <a:noFill/>
        </p:spPr>
        <p:txBody>
          <a:bodyPr wrap="square" rtlCol="0">
            <a:spAutoFit/>
          </a:bodyPr>
          <a:lstStyle/>
          <a:p>
            <a:pPr algn="ctr"/>
            <a:r>
              <a:rPr lang="pt-BR" altLang="en-US" sz="2800" b="1"/>
              <a:t>-</a:t>
            </a:r>
            <a:endParaRPr lang="pt-BR" altLang="en-US" sz="2800" b="1"/>
          </a:p>
        </p:txBody>
      </p:sp>
      <p:cxnSp>
        <p:nvCxnSpPr>
          <p:cNvPr id="86" name="Conector de Seta Reta 85"/>
          <p:cNvCxnSpPr/>
          <p:nvPr/>
        </p:nvCxnSpPr>
        <p:spPr>
          <a:xfrm>
            <a:off x="3713480" y="4749800"/>
            <a:ext cx="212407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7" name="Conector de Seta Reta 86"/>
          <p:cNvCxnSpPr/>
          <p:nvPr/>
        </p:nvCxnSpPr>
        <p:spPr>
          <a:xfrm>
            <a:off x="5844540" y="4050030"/>
            <a:ext cx="236728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8" name="CaixaDeTexto 6"/>
          <p:cNvSpPr txBox="1"/>
          <p:nvPr/>
        </p:nvSpPr>
        <p:spPr>
          <a:xfrm>
            <a:off x="7229475" y="3684270"/>
            <a:ext cx="820420" cy="398780"/>
          </a:xfrm>
          <a:prstGeom prst="rect">
            <a:avLst/>
          </a:prstGeom>
          <a:noFill/>
        </p:spPr>
        <p:txBody>
          <a:bodyPr wrap="square" rtlCol="0">
            <a:spAutoFit/>
          </a:bodyPr>
          <a:lstStyle/>
          <a:p>
            <a:r>
              <a:rPr lang="pt-BR" sz="2000" b="1" dirty="0"/>
              <a:t>xp</a:t>
            </a:r>
            <a:endParaRPr lang="pt-BR" sz="2000" b="1" dirty="0"/>
          </a:p>
        </p:txBody>
      </p:sp>
      <p:sp>
        <p:nvSpPr>
          <p:cNvPr id="89" name="CaixaDeTexto 6"/>
          <p:cNvSpPr txBox="1"/>
          <p:nvPr/>
        </p:nvSpPr>
        <p:spPr>
          <a:xfrm>
            <a:off x="4363720" y="4424045"/>
            <a:ext cx="1054100" cy="398780"/>
          </a:xfrm>
          <a:prstGeom prst="rect">
            <a:avLst/>
          </a:prstGeom>
          <a:noFill/>
        </p:spPr>
        <p:txBody>
          <a:bodyPr wrap="square" rtlCol="0">
            <a:spAutoFit/>
          </a:bodyPr>
          <a:lstStyle/>
          <a:p>
            <a:r>
              <a:rPr lang="pt-BR" sz="2000" b="1" dirty="0"/>
              <a:t>xn</a:t>
            </a:r>
            <a:endParaRPr lang="pt-BR" sz="2000" b="1" dirty="0"/>
          </a:p>
        </p:txBody>
      </p:sp>
      <p:cxnSp>
        <p:nvCxnSpPr>
          <p:cNvPr id="90" name="Conector de Seta Reta 89"/>
          <p:cNvCxnSpPr/>
          <p:nvPr/>
        </p:nvCxnSpPr>
        <p:spPr>
          <a:xfrm>
            <a:off x="3756025" y="6188710"/>
            <a:ext cx="440245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5027295" y="5757545"/>
            <a:ext cx="599440" cy="398780"/>
          </a:xfrm>
          <a:prstGeom prst="rect">
            <a:avLst/>
          </a:prstGeom>
          <a:noFill/>
        </p:spPr>
        <p:txBody>
          <a:bodyPr wrap="square" rtlCol="0">
            <a:spAutoFit/>
          </a:bodyPr>
          <a:lstStyle/>
          <a:p>
            <a:r>
              <a:rPr lang="pt-BR" sz="2000" b="1" dirty="0"/>
              <a:t>xd</a:t>
            </a:r>
            <a:endParaRPr lang="pt-BR" sz="2000" b="1" dirty="0"/>
          </a:p>
        </p:txBody>
      </p:sp>
      <p:sp>
        <p:nvSpPr>
          <p:cNvPr id="6" name="Caixa de Texto 5"/>
          <p:cNvSpPr txBox="1"/>
          <p:nvPr/>
        </p:nvSpPr>
        <p:spPr>
          <a:xfrm>
            <a:off x="3602300" y="286882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4" name="Caixa de Texto 3"/>
          <p:cNvSpPr txBox="1"/>
          <p:nvPr/>
        </p:nvSpPr>
        <p:spPr>
          <a:xfrm>
            <a:off x="4693230" y="362256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8" name="Caixa de Texto 7"/>
          <p:cNvSpPr txBox="1"/>
          <p:nvPr/>
        </p:nvSpPr>
        <p:spPr>
          <a:xfrm>
            <a:off x="4865315" y="279897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9" name="Caixa de Texto 8"/>
          <p:cNvSpPr txBox="1"/>
          <p:nvPr/>
        </p:nvSpPr>
        <p:spPr>
          <a:xfrm>
            <a:off x="3602300" y="362256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1" name="Caixa de Texto 10"/>
          <p:cNvSpPr txBox="1"/>
          <p:nvPr/>
        </p:nvSpPr>
        <p:spPr>
          <a:xfrm>
            <a:off x="6079810" y="447441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2" name="Caixa de Texto 11"/>
          <p:cNvSpPr txBox="1"/>
          <p:nvPr/>
        </p:nvSpPr>
        <p:spPr>
          <a:xfrm>
            <a:off x="6407470" y="490049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3" name="Caixa de Texto 12"/>
          <p:cNvSpPr txBox="1"/>
          <p:nvPr/>
        </p:nvSpPr>
        <p:spPr>
          <a:xfrm>
            <a:off x="6841175" y="521990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4" name="Caixa de Texto 13"/>
          <p:cNvSpPr txBox="1"/>
          <p:nvPr/>
        </p:nvSpPr>
        <p:spPr>
          <a:xfrm>
            <a:off x="7601905" y="499701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5" name="Caixa de Texto 14"/>
          <p:cNvSpPr txBox="1"/>
          <p:nvPr/>
        </p:nvSpPr>
        <p:spPr>
          <a:xfrm>
            <a:off x="7602540" y="456839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6" name="Caixa de Texto 15"/>
          <p:cNvSpPr txBox="1"/>
          <p:nvPr/>
        </p:nvSpPr>
        <p:spPr>
          <a:xfrm>
            <a:off x="6081080" y="5235141"/>
            <a:ext cx="761308" cy="522390"/>
          </a:xfrm>
          <a:prstGeom prst="rect">
            <a:avLst/>
          </a:prstGeom>
          <a:noFill/>
        </p:spPr>
        <p:txBody>
          <a:bodyPr wrap="square" rtlCol="0">
            <a:spAutoFit/>
          </a:bodyPr>
          <a:lstStyle/>
          <a:p>
            <a:pPr algn="ctr"/>
            <a:r>
              <a:rPr lang="pt-BR" altLang="en-US" sz="2800" b="1"/>
              <a:t>-</a:t>
            </a:r>
            <a:endParaRPr lang="pt-BR" altLang="en-US" sz="2800" b="1"/>
          </a:p>
        </p:txBody>
      </p:sp>
      <p:cxnSp>
        <p:nvCxnSpPr>
          <p:cNvPr id="46" name="Conector Reto 45"/>
          <p:cNvCxnSpPr/>
          <p:nvPr/>
        </p:nvCxnSpPr>
        <p:spPr>
          <a:xfrm>
            <a:off x="3715385" y="199199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8197215" y="195072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7" name="Forma livre 16"/>
          <p:cNvSpPr/>
          <p:nvPr/>
        </p:nvSpPr>
        <p:spPr>
          <a:xfrm>
            <a:off x="2121535" y="3007360"/>
            <a:ext cx="6098540" cy="2512060"/>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6" name="Forma livre 25"/>
          <p:cNvSpPr/>
          <p:nvPr/>
        </p:nvSpPr>
        <p:spPr>
          <a:xfrm>
            <a:off x="8197215" y="5542280"/>
            <a:ext cx="2468880" cy="411480"/>
          </a:xfrm>
          <a:custGeom>
            <a:avLst/>
            <a:gdLst>
              <a:gd name="connisteX0" fmla="*/ 0 w 2693035"/>
              <a:gd name="connsiteY0" fmla="*/ 0 h 443865"/>
              <a:gd name="connisteX1" fmla="*/ 246380 w 2693035"/>
              <a:gd name="connsiteY1" fmla="*/ 147955 h 443865"/>
              <a:gd name="connisteX2" fmla="*/ 623570 w 2693035"/>
              <a:gd name="connsiteY2" fmla="*/ 295910 h 443865"/>
              <a:gd name="connisteX3" fmla="*/ 1067435 w 2693035"/>
              <a:gd name="connsiteY3" fmla="*/ 345440 h 443865"/>
              <a:gd name="connisteX4" fmla="*/ 1838960 w 2693035"/>
              <a:gd name="connsiteY4" fmla="*/ 394335 h 443865"/>
              <a:gd name="connisteX5" fmla="*/ 2693035 w 2693035"/>
              <a:gd name="connsiteY5" fmla="*/ 443865 h 44386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693035" h="443865">
                <a:moveTo>
                  <a:pt x="0" y="0"/>
                </a:moveTo>
                <a:cubicBezTo>
                  <a:pt x="41910" y="26670"/>
                  <a:pt x="121920" y="88900"/>
                  <a:pt x="246380" y="147955"/>
                </a:cubicBezTo>
                <a:cubicBezTo>
                  <a:pt x="370840" y="207010"/>
                  <a:pt x="459105" y="256540"/>
                  <a:pt x="623570" y="295910"/>
                </a:cubicBezTo>
                <a:cubicBezTo>
                  <a:pt x="788035" y="335280"/>
                  <a:pt x="824230" y="325755"/>
                  <a:pt x="1067435" y="345440"/>
                </a:cubicBezTo>
                <a:cubicBezTo>
                  <a:pt x="1310640" y="365125"/>
                  <a:pt x="1513840" y="374650"/>
                  <a:pt x="1838960" y="394335"/>
                </a:cubicBezTo>
                <a:cubicBezTo>
                  <a:pt x="2164080" y="414020"/>
                  <a:pt x="2537460" y="434975"/>
                  <a:pt x="2693035" y="443865"/>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4" name="Forma livre 33"/>
          <p:cNvSpPr/>
          <p:nvPr/>
        </p:nvSpPr>
        <p:spPr>
          <a:xfrm>
            <a:off x="3715385" y="3283585"/>
            <a:ext cx="6855460" cy="1871980"/>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Forma livre 34"/>
          <p:cNvSpPr/>
          <p:nvPr/>
        </p:nvSpPr>
        <p:spPr>
          <a:xfrm>
            <a:off x="1543050" y="5155565"/>
            <a:ext cx="2172970" cy="363220"/>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6" name="Conector Reto 35"/>
          <p:cNvCxnSpPr/>
          <p:nvPr/>
        </p:nvCxnSpPr>
        <p:spPr>
          <a:xfrm>
            <a:off x="1416050" y="5542280"/>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a:off x="8271510" y="5944870"/>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8219440" y="5602605"/>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8346440" y="5729605"/>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V="1">
            <a:off x="8541385" y="5789930"/>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a:off x="3532505" y="5263515"/>
            <a:ext cx="246380" cy="278765"/>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3351530" y="5336540"/>
            <a:ext cx="215265"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3171825" y="5356225"/>
            <a:ext cx="131445" cy="246380"/>
          </a:xfrm>
          <a:prstGeom prst="line">
            <a:avLst/>
          </a:prstGeom>
        </p:spPr>
        <p:style>
          <a:lnRef idx="1">
            <a:schemeClr val="accent1"/>
          </a:lnRef>
          <a:fillRef idx="0">
            <a:schemeClr val="accent1"/>
          </a:fillRef>
          <a:effectRef idx="0">
            <a:schemeClr val="accent1"/>
          </a:effectRef>
          <a:fontRef idx="minor">
            <a:schemeClr val="tx1"/>
          </a:fontRef>
        </p:style>
      </p:cxnSp>
      <p:sp>
        <p:nvSpPr>
          <p:cNvPr id="48" name="Forma livre 47"/>
          <p:cNvSpPr/>
          <p:nvPr/>
        </p:nvSpPr>
        <p:spPr>
          <a:xfrm>
            <a:off x="8559165" y="5142865"/>
            <a:ext cx="574675" cy="526415"/>
          </a:xfrm>
          <a:custGeom>
            <a:avLst/>
            <a:gdLst>
              <a:gd name="connisteX0" fmla="*/ 0 w 574675"/>
              <a:gd name="connsiteY0" fmla="*/ 509270 h 526212"/>
              <a:gd name="connisteX1" fmla="*/ 377825 w 574675"/>
              <a:gd name="connsiteY1" fmla="*/ 492760 h 526212"/>
              <a:gd name="connisteX2" fmla="*/ 328930 w 574675"/>
              <a:gd name="connsiteY2" fmla="*/ 197485 h 526212"/>
              <a:gd name="connisteX3" fmla="*/ 574675 w 574675"/>
              <a:gd name="connsiteY3" fmla="*/ 0 h 526212"/>
            </a:gdLst>
            <a:ahLst/>
            <a:cxnLst>
              <a:cxn ang="0">
                <a:pos x="connisteX0" y="connsiteY0"/>
              </a:cxn>
              <a:cxn ang="0">
                <a:pos x="connisteX1" y="connsiteY1"/>
              </a:cxn>
              <a:cxn ang="0">
                <a:pos x="connisteX2" y="connsiteY2"/>
              </a:cxn>
              <a:cxn ang="0">
                <a:pos x="connisteX3" y="connsiteY3"/>
              </a:cxn>
            </a:cxnLst>
            <a:rect l="l" t="t" r="r" b="b"/>
            <a:pathLst>
              <a:path w="574675" h="526213">
                <a:moveTo>
                  <a:pt x="0" y="509270"/>
                </a:moveTo>
                <a:cubicBezTo>
                  <a:pt x="76835" y="511810"/>
                  <a:pt x="311785" y="554990"/>
                  <a:pt x="377825" y="492760"/>
                </a:cubicBezTo>
                <a:cubicBezTo>
                  <a:pt x="443865" y="430530"/>
                  <a:pt x="289560" y="295910"/>
                  <a:pt x="328930" y="197485"/>
                </a:cubicBezTo>
                <a:cubicBezTo>
                  <a:pt x="368300" y="99060"/>
                  <a:pt x="524510" y="33655"/>
                  <a:pt x="574675"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2220595" y="4568190"/>
            <a:ext cx="1198245" cy="739140"/>
          </a:xfrm>
          <a:custGeom>
            <a:avLst/>
            <a:gdLst>
              <a:gd name="connisteX0" fmla="*/ 1198245 w 1198245"/>
              <a:gd name="connsiteY0" fmla="*/ 739140 h 739140"/>
              <a:gd name="connisteX1" fmla="*/ 607060 w 1198245"/>
              <a:gd name="connsiteY1" fmla="*/ 427355 h 739140"/>
              <a:gd name="connisteX2" fmla="*/ 771525 w 1198245"/>
              <a:gd name="connsiteY2" fmla="*/ 147955 h 739140"/>
              <a:gd name="connisteX3" fmla="*/ 0 w 1198245"/>
              <a:gd name="connsiteY3" fmla="*/ 0 h 739140"/>
            </a:gdLst>
            <a:ahLst/>
            <a:cxnLst>
              <a:cxn ang="0">
                <a:pos x="connisteX0" y="connsiteY0"/>
              </a:cxn>
              <a:cxn ang="0">
                <a:pos x="connisteX1" y="connsiteY1"/>
              </a:cxn>
              <a:cxn ang="0">
                <a:pos x="connisteX2" y="connsiteY2"/>
              </a:cxn>
              <a:cxn ang="0">
                <a:pos x="connisteX3" y="connsiteY3"/>
              </a:cxn>
            </a:cxnLst>
            <a:rect l="l" t="t" r="r" b="b"/>
            <a:pathLst>
              <a:path w="1198245" h="739140">
                <a:moveTo>
                  <a:pt x="1198245" y="739140"/>
                </a:moveTo>
                <a:cubicBezTo>
                  <a:pt x="1076960" y="682625"/>
                  <a:pt x="692150" y="545465"/>
                  <a:pt x="607060" y="427355"/>
                </a:cubicBezTo>
                <a:cubicBezTo>
                  <a:pt x="521970" y="309245"/>
                  <a:pt x="892810" y="233680"/>
                  <a:pt x="771525" y="147955"/>
                </a:cubicBezTo>
                <a:cubicBezTo>
                  <a:pt x="650240" y="62230"/>
                  <a:pt x="157480" y="24130"/>
                  <a:pt x="0"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7" name="Conector Reto 56"/>
          <p:cNvCxnSpPr/>
          <p:nvPr/>
        </p:nvCxnSpPr>
        <p:spPr>
          <a:xfrm flipH="1" flipV="1">
            <a:off x="1249045" y="3024505"/>
            <a:ext cx="2063750" cy="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58" name="CaixaDeTexto 6"/>
          <p:cNvSpPr txBox="1"/>
          <p:nvPr/>
        </p:nvSpPr>
        <p:spPr>
          <a:xfrm>
            <a:off x="709930" y="2415540"/>
            <a:ext cx="1359535" cy="521970"/>
          </a:xfrm>
          <a:prstGeom prst="rect">
            <a:avLst/>
          </a:prstGeom>
          <a:noFill/>
        </p:spPr>
        <p:txBody>
          <a:bodyPr wrap="square" rtlCol="0">
            <a:spAutoFit/>
          </a:bodyPr>
          <a:lstStyle/>
          <a:p>
            <a:r>
              <a:rPr lang="pt-BR" sz="2800" b="1" dirty="0"/>
              <a:t>n</a:t>
            </a:r>
            <a:r>
              <a:rPr lang="pt-BR" sz="2800" b="1" baseline="-25000" dirty="0"/>
              <a:t>n0</a:t>
            </a:r>
            <a:r>
              <a:rPr lang="pt-BR" sz="2800" b="1" dirty="0"/>
              <a:t>=N</a:t>
            </a:r>
            <a:r>
              <a:rPr lang="pt-BR" sz="2800" b="1" baseline="-25000" dirty="0"/>
              <a:t>D</a:t>
            </a:r>
            <a:endParaRPr lang="pt-BR" sz="2800" b="1" baseline="-25000" dirty="0"/>
          </a:p>
        </p:txBody>
      </p:sp>
      <p:sp>
        <p:nvSpPr>
          <p:cNvPr id="59" name="CaixaDeTexto 6"/>
          <p:cNvSpPr txBox="1"/>
          <p:nvPr/>
        </p:nvSpPr>
        <p:spPr>
          <a:xfrm>
            <a:off x="371475" y="5031740"/>
            <a:ext cx="1918335" cy="521970"/>
          </a:xfrm>
          <a:prstGeom prst="rect">
            <a:avLst/>
          </a:prstGeom>
          <a:noFill/>
        </p:spPr>
        <p:txBody>
          <a:bodyPr wrap="square" rtlCol="0">
            <a:spAutoFit/>
          </a:bodyPr>
          <a:lstStyle/>
          <a:p>
            <a:r>
              <a:rPr lang="pt-BR" sz="2800" b="1" dirty="0"/>
              <a:t>p</a:t>
            </a:r>
            <a:r>
              <a:rPr lang="pt-BR" sz="2800" b="1" baseline="-25000" dirty="0"/>
              <a:t>n0</a:t>
            </a:r>
            <a:r>
              <a:rPr lang="pt-BR" sz="2800" b="1" dirty="0">
                <a:sym typeface="+mn-ea"/>
              </a:rPr>
              <a:t>=n</a:t>
            </a:r>
            <a:r>
              <a:rPr lang="pt-BR" sz="2800" b="1" baseline="-25000" dirty="0">
                <a:sym typeface="+mn-ea"/>
              </a:rPr>
              <a:t>i</a:t>
            </a:r>
            <a:r>
              <a:rPr lang="pt-BR" sz="2800" b="1" baseline="30000" dirty="0">
                <a:sym typeface="+mn-ea"/>
              </a:rPr>
              <a:t>2</a:t>
            </a:r>
            <a:r>
              <a:rPr lang="pt-BR" sz="2800" b="1" dirty="0">
                <a:sym typeface="+mn-ea"/>
              </a:rPr>
              <a:t>/N</a:t>
            </a:r>
            <a:r>
              <a:rPr lang="pt-BR" sz="2800" b="1" baseline="-25000" dirty="0">
                <a:sym typeface="+mn-ea"/>
              </a:rPr>
              <a:t>D</a:t>
            </a:r>
            <a:endParaRPr lang="pt-BR" sz="2800" b="1" baseline="-25000" dirty="0">
              <a:sym typeface="+mn-ea"/>
            </a:endParaRPr>
          </a:p>
        </p:txBody>
      </p:sp>
      <p:sp>
        <p:nvSpPr>
          <p:cNvPr id="60" name="CaixaDeTexto 6"/>
          <p:cNvSpPr txBox="1"/>
          <p:nvPr/>
        </p:nvSpPr>
        <p:spPr>
          <a:xfrm>
            <a:off x="10031095" y="2707005"/>
            <a:ext cx="1264285"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sp>
        <p:nvSpPr>
          <p:cNvPr id="61" name="CaixaDeTexto 6"/>
          <p:cNvSpPr txBox="1"/>
          <p:nvPr/>
        </p:nvSpPr>
        <p:spPr>
          <a:xfrm>
            <a:off x="9890125" y="5343525"/>
            <a:ext cx="1760220" cy="953135"/>
          </a:xfrm>
          <a:prstGeom prst="rect">
            <a:avLst/>
          </a:prstGeom>
          <a:noFill/>
        </p:spPr>
        <p:txBody>
          <a:bodyPr wrap="square" rtlCol="0">
            <a:spAutoFit/>
          </a:bodyPr>
          <a:lstStyle/>
          <a:p>
            <a:r>
              <a:rPr lang="pt-BR" sz="2800" b="1" dirty="0"/>
              <a:t>n</a:t>
            </a:r>
            <a:r>
              <a:rPr lang="pt-BR" sz="2800" b="1" baseline="-25000" dirty="0"/>
              <a:t>p0</a:t>
            </a:r>
            <a:r>
              <a:rPr lang="pt-BR" sz="2800" b="1" dirty="0"/>
              <a:t>=n</a:t>
            </a:r>
            <a:r>
              <a:rPr lang="pt-BR" sz="2800" b="1" baseline="-25000" dirty="0"/>
              <a:t>i</a:t>
            </a:r>
            <a:r>
              <a:rPr lang="pt-BR" sz="2800" b="1" baseline="30000" dirty="0"/>
              <a:t>2</a:t>
            </a:r>
            <a:r>
              <a:rPr lang="pt-BR" sz="2800" b="1" dirty="0"/>
              <a:t>/</a:t>
            </a:r>
            <a:r>
              <a:rPr lang="pt-BR" sz="2800" b="1" dirty="0">
                <a:sym typeface="+mn-ea"/>
              </a:rPr>
              <a:t>N</a:t>
            </a:r>
            <a:r>
              <a:rPr lang="pt-BR" sz="2800" b="1" baseline="-25000" dirty="0">
                <a:sym typeface="+mn-ea"/>
              </a:rPr>
              <a:t>A</a:t>
            </a:r>
            <a:endParaRPr lang="pt-BR" sz="2800" b="1" baseline="-25000" dirty="0"/>
          </a:p>
          <a:p>
            <a:endParaRPr lang="pt-BR" sz="2800" b="1" dirty="0"/>
          </a:p>
        </p:txBody>
      </p:sp>
      <p:sp>
        <p:nvSpPr>
          <p:cNvPr id="18" name="CaixaDeTexto 6"/>
          <p:cNvSpPr txBox="1"/>
          <p:nvPr/>
        </p:nvSpPr>
        <p:spPr>
          <a:xfrm>
            <a:off x="1670050" y="4300855"/>
            <a:ext cx="787400" cy="521970"/>
          </a:xfrm>
          <a:prstGeom prst="rect">
            <a:avLst/>
          </a:prstGeom>
          <a:noFill/>
        </p:spPr>
        <p:txBody>
          <a:bodyPr wrap="square" rtlCol="0">
            <a:spAutoFit/>
          </a:bodyPr>
          <a:lstStyle/>
          <a:p>
            <a:r>
              <a:rPr lang="pt-BR" sz="2800" b="1" dirty="0"/>
              <a:t>Q</a:t>
            </a:r>
            <a:r>
              <a:rPr lang="pt-BR" sz="2800" b="1" baseline="-25000" dirty="0"/>
              <a:t>Pn</a:t>
            </a:r>
            <a:endParaRPr lang="pt-BR" sz="2800" b="1" baseline="-25000" dirty="0"/>
          </a:p>
        </p:txBody>
      </p:sp>
      <p:sp>
        <p:nvSpPr>
          <p:cNvPr id="20" name="CaixaDeTexto 6"/>
          <p:cNvSpPr txBox="1"/>
          <p:nvPr/>
        </p:nvSpPr>
        <p:spPr>
          <a:xfrm>
            <a:off x="9102725" y="4749800"/>
            <a:ext cx="787400" cy="521970"/>
          </a:xfrm>
          <a:prstGeom prst="rect">
            <a:avLst/>
          </a:prstGeom>
          <a:noFill/>
        </p:spPr>
        <p:txBody>
          <a:bodyPr wrap="square" rtlCol="0">
            <a:spAutoFit/>
          </a:bodyPr>
          <a:lstStyle/>
          <a:p>
            <a:r>
              <a:rPr lang="pt-BR" sz="2800" b="1" dirty="0" err="1" smtClean="0"/>
              <a:t>Q</a:t>
            </a:r>
            <a:r>
              <a:rPr lang="pt-BR" sz="2800" b="1" baseline="-25000" dirty="0" err="1" smtClean="0"/>
              <a:t>Np</a:t>
            </a:r>
            <a:endParaRPr lang="pt-BR" sz="2800" b="1" baseline="-25000" dirty="0"/>
          </a:p>
        </p:txBody>
      </p:sp>
      <p:sp>
        <p:nvSpPr>
          <p:cNvPr id="21" name="Forma livre 20"/>
          <p:cNvSpPr/>
          <p:nvPr/>
        </p:nvSpPr>
        <p:spPr>
          <a:xfrm>
            <a:off x="8049895" y="5488940"/>
            <a:ext cx="1997710" cy="464820"/>
          </a:xfrm>
          <a:custGeom>
            <a:avLst/>
            <a:gdLst>
              <a:gd name="connisteX0" fmla="*/ 159599 w 1811296"/>
              <a:gd name="connsiteY0" fmla="*/ 19850 h 447992"/>
              <a:gd name="connisteX1" fmla="*/ 325969 w 1811296"/>
              <a:gd name="connsiteY1" fmla="*/ 110655 h 447992"/>
              <a:gd name="connisteX2" fmla="*/ 778089 w 1811296"/>
              <a:gd name="connsiteY2" fmla="*/ 322110 h 447992"/>
              <a:gd name="connisteX3" fmla="*/ 1246084 w 1811296"/>
              <a:gd name="connsiteY3" fmla="*/ 367195 h 447992"/>
              <a:gd name="connisteX4" fmla="*/ 1759164 w 1811296"/>
              <a:gd name="connsiteY4" fmla="*/ 397040 h 447992"/>
              <a:gd name="connisteX5" fmla="*/ 144359 w 1811296"/>
              <a:gd name="connsiteY5" fmla="*/ 412280 h 447992"/>
              <a:gd name="connisteX6" fmla="*/ 144359 w 1811296"/>
              <a:gd name="connsiteY6" fmla="*/ 412280 h 447992"/>
              <a:gd name="connisteX7" fmla="*/ 159599 w 1811296"/>
              <a:gd name="connsiteY7" fmla="*/ 19850 h 44799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1811297" h="447993">
                <a:moveTo>
                  <a:pt x="159599" y="19851"/>
                </a:moveTo>
                <a:cubicBezTo>
                  <a:pt x="195794" y="-40474"/>
                  <a:pt x="202144" y="50331"/>
                  <a:pt x="325969" y="110656"/>
                </a:cubicBezTo>
                <a:cubicBezTo>
                  <a:pt x="449794" y="170981"/>
                  <a:pt x="593939" y="270676"/>
                  <a:pt x="778089" y="322111"/>
                </a:cubicBezTo>
                <a:cubicBezTo>
                  <a:pt x="962239" y="373546"/>
                  <a:pt x="1049869" y="351956"/>
                  <a:pt x="1246084" y="367196"/>
                </a:cubicBezTo>
                <a:cubicBezTo>
                  <a:pt x="1442299" y="382436"/>
                  <a:pt x="1979509" y="388151"/>
                  <a:pt x="1759164" y="397041"/>
                </a:cubicBezTo>
                <a:cubicBezTo>
                  <a:pt x="1538819" y="405931"/>
                  <a:pt x="467574" y="409106"/>
                  <a:pt x="144359" y="412281"/>
                </a:cubicBezTo>
                <a:cubicBezTo>
                  <a:pt x="-178856" y="415456"/>
                  <a:pt x="141184" y="491021"/>
                  <a:pt x="144359" y="412281"/>
                </a:cubicBezTo>
                <a:cubicBezTo>
                  <a:pt x="147534" y="333541"/>
                  <a:pt x="123404" y="80176"/>
                  <a:pt x="159599" y="19851"/>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2" name="Forma livre 21"/>
          <p:cNvSpPr/>
          <p:nvPr/>
        </p:nvSpPr>
        <p:spPr>
          <a:xfrm>
            <a:off x="1486535" y="5148580"/>
            <a:ext cx="2254885" cy="393065"/>
          </a:xfrm>
          <a:custGeom>
            <a:avLst/>
            <a:gdLst>
              <a:gd name="connisteX0" fmla="*/ 2254967 w 2254967"/>
              <a:gd name="connsiteY0" fmla="*/ 0 h 393242"/>
              <a:gd name="connisteX1" fmla="*/ 1953342 w 2254967"/>
              <a:gd name="connsiteY1" fmla="*/ 196215 h 393242"/>
              <a:gd name="connisteX2" fmla="*/ 866857 w 2254967"/>
              <a:gd name="connsiteY2" fmla="*/ 316865 h 393242"/>
              <a:gd name="connisteX3" fmla="*/ 429342 w 2254967"/>
              <a:gd name="connsiteY3" fmla="*/ 332105 h 393242"/>
              <a:gd name="connisteX4" fmla="*/ 127717 w 2254967"/>
              <a:gd name="connsiteY4" fmla="*/ 377190 h 393242"/>
              <a:gd name="connisteX5" fmla="*/ 2254967 w 2254967"/>
              <a:gd name="connsiteY5" fmla="*/ 392430 h 393242"/>
              <a:gd name="connisteX6" fmla="*/ 2345772 w 2254967"/>
              <a:gd name="connsiteY6" fmla="*/ 361950 h 39324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254968" h="393242">
                <a:moveTo>
                  <a:pt x="2254968" y="0"/>
                </a:moveTo>
                <a:cubicBezTo>
                  <a:pt x="2216233" y="36830"/>
                  <a:pt x="2230838" y="132715"/>
                  <a:pt x="1953343" y="196215"/>
                </a:cubicBezTo>
                <a:cubicBezTo>
                  <a:pt x="1675848" y="259715"/>
                  <a:pt x="1171658" y="289560"/>
                  <a:pt x="866858" y="316865"/>
                </a:cubicBezTo>
                <a:cubicBezTo>
                  <a:pt x="562058" y="344170"/>
                  <a:pt x="577298" y="320040"/>
                  <a:pt x="429343" y="332105"/>
                </a:cubicBezTo>
                <a:cubicBezTo>
                  <a:pt x="281388" y="344170"/>
                  <a:pt x="-237407" y="365125"/>
                  <a:pt x="127718" y="377190"/>
                </a:cubicBezTo>
                <a:cubicBezTo>
                  <a:pt x="492843" y="389255"/>
                  <a:pt x="1811103" y="395605"/>
                  <a:pt x="2254968" y="392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3" name="Forma livre 22"/>
          <p:cNvSpPr/>
          <p:nvPr/>
        </p:nvSpPr>
        <p:spPr>
          <a:xfrm>
            <a:off x="1717040" y="5133340"/>
            <a:ext cx="2009775" cy="392430"/>
          </a:xfrm>
          <a:custGeom>
            <a:avLst/>
            <a:gdLst>
              <a:gd name="connisteX0" fmla="*/ 1994549 w 2009789"/>
              <a:gd name="connsiteY0" fmla="*/ 0 h 392430"/>
              <a:gd name="connisteX1" fmla="*/ 1677684 w 2009789"/>
              <a:gd name="connsiteY1" fmla="*/ 196215 h 392430"/>
              <a:gd name="connisteX2" fmla="*/ 1104279 w 2009789"/>
              <a:gd name="connsiteY2" fmla="*/ 316865 h 392430"/>
              <a:gd name="connisteX3" fmla="*/ 440069 w 2009789"/>
              <a:gd name="connsiteY3" fmla="*/ 361950 h 392430"/>
              <a:gd name="connisteX4" fmla="*/ 108599 w 2009789"/>
              <a:gd name="connsiteY4" fmla="*/ 347345 h 392430"/>
              <a:gd name="connisteX5" fmla="*/ 2009789 w 2009789"/>
              <a:gd name="connsiteY5" fmla="*/ 392430 h 392430"/>
              <a:gd name="connisteX6" fmla="*/ 2266329 w 2009789"/>
              <a:gd name="connsiteY6" fmla="*/ 361950 h 39243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009790" h="392430">
                <a:moveTo>
                  <a:pt x="1994550" y="0"/>
                </a:moveTo>
                <a:cubicBezTo>
                  <a:pt x="1942480" y="36830"/>
                  <a:pt x="1855485" y="132715"/>
                  <a:pt x="1677685" y="196215"/>
                </a:cubicBezTo>
                <a:cubicBezTo>
                  <a:pt x="1499885" y="259715"/>
                  <a:pt x="1351930" y="283845"/>
                  <a:pt x="1104280" y="316865"/>
                </a:cubicBezTo>
                <a:cubicBezTo>
                  <a:pt x="856630" y="349885"/>
                  <a:pt x="639460" y="355600"/>
                  <a:pt x="440070" y="361950"/>
                </a:cubicBezTo>
                <a:cubicBezTo>
                  <a:pt x="240680" y="368300"/>
                  <a:pt x="-205090" y="340995"/>
                  <a:pt x="108600" y="347345"/>
                </a:cubicBezTo>
                <a:cubicBezTo>
                  <a:pt x="422290" y="353695"/>
                  <a:pt x="1577990" y="389255"/>
                  <a:pt x="2009790" y="392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Forma livre 27"/>
          <p:cNvSpPr/>
          <p:nvPr/>
        </p:nvSpPr>
        <p:spPr>
          <a:xfrm>
            <a:off x="1884045" y="5155565"/>
            <a:ext cx="1842770" cy="403225"/>
          </a:xfrm>
          <a:custGeom>
            <a:avLst/>
            <a:gdLst>
              <a:gd name="connisteX0" fmla="*/ 1822258 w 1842817"/>
              <a:gd name="connsiteY0" fmla="*/ 2152 h 402997"/>
              <a:gd name="connisteX1" fmla="*/ 1610803 w 1842817"/>
              <a:gd name="connsiteY1" fmla="*/ 138042 h 402997"/>
              <a:gd name="connisteX2" fmla="*/ 901508 w 1842817"/>
              <a:gd name="connsiteY2" fmla="*/ 288537 h 402997"/>
              <a:gd name="connisteX3" fmla="*/ 418908 w 1842817"/>
              <a:gd name="connsiteY3" fmla="*/ 334257 h 402997"/>
              <a:gd name="connisteX4" fmla="*/ 26478 w 1842817"/>
              <a:gd name="connsiteY4" fmla="*/ 319017 h 402997"/>
              <a:gd name="connisteX5" fmla="*/ 1037398 w 1842817"/>
              <a:gd name="connsiteY5" fmla="*/ 394582 h 402997"/>
              <a:gd name="connisteX6" fmla="*/ 1460308 w 1842817"/>
              <a:gd name="connsiteY6" fmla="*/ 394582 h 402997"/>
              <a:gd name="connisteX7" fmla="*/ 1807018 w 1842817"/>
              <a:gd name="connsiteY7" fmla="*/ 364102 h 402997"/>
              <a:gd name="connisteX8" fmla="*/ 1822258 w 1842817"/>
              <a:gd name="connsiteY8" fmla="*/ 228212 h 402997"/>
              <a:gd name="connisteX9" fmla="*/ 1822258 w 1842817"/>
              <a:gd name="connsiteY9" fmla="*/ 2152 h 40299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1842818" h="402998">
                <a:moveTo>
                  <a:pt x="1822258" y="2153"/>
                </a:moveTo>
                <a:cubicBezTo>
                  <a:pt x="1779713" y="-15627"/>
                  <a:pt x="1794953" y="80893"/>
                  <a:pt x="1610803" y="138043"/>
                </a:cubicBezTo>
                <a:cubicBezTo>
                  <a:pt x="1426653" y="195193"/>
                  <a:pt x="1139633" y="249168"/>
                  <a:pt x="901508" y="288538"/>
                </a:cubicBezTo>
                <a:cubicBezTo>
                  <a:pt x="663383" y="327908"/>
                  <a:pt x="594168" y="327908"/>
                  <a:pt x="418908" y="334258"/>
                </a:cubicBezTo>
                <a:cubicBezTo>
                  <a:pt x="243648" y="340608"/>
                  <a:pt x="-97347" y="306953"/>
                  <a:pt x="26478" y="319018"/>
                </a:cubicBezTo>
                <a:cubicBezTo>
                  <a:pt x="150303" y="331083"/>
                  <a:pt x="750378" y="379343"/>
                  <a:pt x="1037398" y="394583"/>
                </a:cubicBezTo>
                <a:cubicBezTo>
                  <a:pt x="1324418" y="409823"/>
                  <a:pt x="1306638" y="400933"/>
                  <a:pt x="1460308" y="394583"/>
                </a:cubicBezTo>
                <a:cubicBezTo>
                  <a:pt x="1613978" y="388233"/>
                  <a:pt x="1734628" y="397123"/>
                  <a:pt x="1807018" y="364103"/>
                </a:cubicBezTo>
                <a:cubicBezTo>
                  <a:pt x="1879408" y="331083"/>
                  <a:pt x="1819083" y="300603"/>
                  <a:pt x="1822258" y="228213"/>
                </a:cubicBezTo>
                <a:cubicBezTo>
                  <a:pt x="1825433" y="155823"/>
                  <a:pt x="1864803" y="19933"/>
                  <a:pt x="1822258" y="2153"/>
                </a:cubicBezTo>
                <a:close/>
              </a:path>
            </a:pathLst>
          </a:custGeom>
          <a:gradFill>
            <a:gsLst>
              <a:gs pos="0">
                <a:srgbClr val="E30000"/>
              </a:gs>
              <a:gs pos="100000">
                <a:srgbClr val="760303"/>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a:off x="1884045" y="2911475"/>
            <a:ext cx="1842770" cy="135255"/>
          </a:xfrm>
          <a:custGeom>
            <a:avLst/>
            <a:gdLst>
              <a:gd name="connisteX0" fmla="*/ 1822258 w 1842817"/>
              <a:gd name="connsiteY0" fmla="*/ 2152 h 402997"/>
              <a:gd name="connisteX1" fmla="*/ 1610803 w 1842817"/>
              <a:gd name="connsiteY1" fmla="*/ 138042 h 402997"/>
              <a:gd name="connisteX2" fmla="*/ 901508 w 1842817"/>
              <a:gd name="connsiteY2" fmla="*/ 288537 h 402997"/>
              <a:gd name="connisteX3" fmla="*/ 418908 w 1842817"/>
              <a:gd name="connsiteY3" fmla="*/ 334257 h 402997"/>
              <a:gd name="connisteX4" fmla="*/ 26478 w 1842817"/>
              <a:gd name="connsiteY4" fmla="*/ 319017 h 402997"/>
              <a:gd name="connisteX5" fmla="*/ 1037398 w 1842817"/>
              <a:gd name="connsiteY5" fmla="*/ 394582 h 402997"/>
              <a:gd name="connisteX6" fmla="*/ 1460308 w 1842817"/>
              <a:gd name="connsiteY6" fmla="*/ 394582 h 402997"/>
              <a:gd name="connisteX7" fmla="*/ 1807018 w 1842817"/>
              <a:gd name="connsiteY7" fmla="*/ 364102 h 402997"/>
              <a:gd name="connisteX8" fmla="*/ 1822258 w 1842817"/>
              <a:gd name="connsiteY8" fmla="*/ 228212 h 402997"/>
              <a:gd name="connisteX9" fmla="*/ 1822258 w 1842817"/>
              <a:gd name="connsiteY9" fmla="*/ 2152 h 40299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1842818" h="402998">
                <a:moveTo>
                  <a:pt x="1822258" y="2153"/>
                </a:moveTo>
                <a:cubicBezTo>
                  <a:pt x="1779713" y="-15627"/>
                  <a:pt x="1794953" y="80893"/>
                  <a:pt x="1610803" y="138043"/>
                </a:cubicBezTo>
                <a:cubicBezTo>
                  <a:pt x="1426653" y="195193"/>
                  <a:pt x="1139633" y="249168"/>
                  <a:pt x="901508" y="288538"/>
                </a:cubicBezTo>
                <a:cubicBezTo>
                  <a:pt x="663383" y="327908"/>
                  <a:pt x="594168" y="327908"/>
                  <a:pt x="418908" y="334258"/>
                </a:cubicBezTo>
                <a:cubicBezTo>
                  <a:pt x="243648" y="340608"/>
                  <a:pt x="-97347" y="306953"/>
                  <a:pt x="26478" y="319018"/>
                </a:cubicBezTo>
                <a:cubicBezTo>
                  <a:pt x="150303" y="331083"/>
                  <a:pt x="750378" y="379343"/>
                  <a:pt x="1037398" y="394583"/>
                </a:cubicBezTo>
                <a:cubicBezTo>
                  <a:pt x="1324418" y="409823"/>
                  <a:pt x="1306638" y="400933"/>
                  <a:pt x="1460308" y="394583"/>
                </a:cubicBezTo>
                <a:cubicBezTo>
                  <a:pt x="1613978" y="388233"/>
                  <a:pt x="1734628" y="397123"/>
                  <a:pt x="1807018" y="364103"/>
                </a:cubicBezTo>
                <a:cubicBezTo>
                  <a:pt x="1879408" y="331083"/>
                  <a:pt x="1819083" y="300603"/>
                  <a:pt x="1822258" y="228213"/>
                </a:cubicBezTo>
                <a:cubicBezTo>
                  <a:pt x="1825433" y="155823"/>
                  <a:pt x="1864803" y="19933"/>
                  <a:pt x="1822258" y="2153"/>
                </a:cubicBezTo>
                <a:close/>
              </a:path>
            </a:pathLst>
          </a:cu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1" name="Forma livre 50"/>
          <p:cNvSpPr/>
          <p:nvPr/>
        </p:nvSpPr>
        <p:spPr>
          <a:xfrm>
            <a:off x="8034655" y="3164840"/>
            <a:ext cx="1997710" cy="194310"/>
          </a:xfrm>
          <a:custGeom>
            <a:avLst/>
            <a:gdLst>
              <a:gd name="connisteX0" fmla="*/ 159599 w 1811296"/>
              <a:gd name="connsiteY0" fmla="*/ 19850 h 447992"/>
              <a:gd name="connisteX1" fmla="*/ 325969 w 1811296"/>
              <a:gd name="connsiteY1" fmla="*/ 110655 h 447992"/>
              <a:gd name="connisteX2" fmla="*/ 778089 w 1811296"/>
              <a:gd name="connsiteY2" fmla="*/ 322110 h 447992"/>
              <a:gd name="connisteX3" fmla="*/ 1246084 w 1811296"/>
              <a:gd name="connsiteY3" fmla="*/ 367195 h 447992"/>
              <a:gd name="connisteX4" fmla="*/ 1759164 w 1811296"/>
              <a:gd name="connsiteY4" fmla="*/ 397040 h 447992"/>
              <a:gd name="connisteX5" fmla="*/ 144359 w 1811296"/>
              <a:gd name="connsiteY5" fmla="*/ 412280 h 447992"/>
              <a:gd name="connisteX6" fmla="*/ 144359 w 1811296"/>
              <a:gd name="connsiteY6" fmla="*/ 412280 h 447992"/>
              <a:gd name="connisteX7" fmla="*/ 159599 w 1811296"/>
              <a:gd name="connsiteY7" fmla="*/ 19850 h 44799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1811297" h="447993">
                <a:moveTo>
                  <a:pt x="159599" y="19851"/>
                </a:moveTo>
                <a:cubicBezTo>
                  <a:pt x="195794" y="-40474"/>
                  <a:pt x="202144" y="50331"/>
                  <a:pt x="325969" y="110656"/>
                </a:cubicBezTo>
                <a:cubicBezTo>
                  <a:pt x="449794" y="170981"/>
                  <a:pt x="593939" y="270676"/>
                  <a:pt x="778089" y="322111"/>
                </a:cubicBezTo>
                <a:cubicBezTo>
                  <a:pt x="962239" y="373546"/>
                  <a:pt x="1049869" y="351956"/>
                  <a:pt x="1246084" y="367196"/>
                </a:cubicBezTo>
                <a:cubicBezTo>
                  <a:pt x="1442299" y="382436"/>
                  <a:pt x="1979509" y="388151"/>
                  <a:pt x="1759164" y="397041"/>
                </a:cubicBezTo>
                <a:cubicBezTo>
                  <a:pt x="1538819" y="405931"/>
                  <a:pt x="467574" y="409106"/>
                  <a:pt x="144359" y="412281"/>
                </a:cubicBezTo>
                <a:cubicBezTo>
                  <a:pt x="-178856" y="415456"/>
                  <a:pt x="141184" y="491021"/>
                  <a:pt x="144359" y="412281"/>
                </a:cubicBezTo>
                <a:cubicBezTo>
                  <a:pt x="147534" y="333541"/>
                  <a:pt x="123404" y="80176"/>
                  <a:pt x="159599" y="19851"/>
                </a:cubicBezTo>
                <a:close/>
              </a:path>
            </a:pathLst>
          </a:custGeom>
          <a:gradFill>
            <a:gsLst>
              <a:gs pos="0">
                <a:srgbClr val="E30000"/>
              </a:gs>
              <a:gs pos="100000">
                <a:srgbClr val="76030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2" name="CaixaDeTexto 6"/>
          <p:cNvSpPr txBox="1"/>
          <p:nvPr/>
        </p:nvSpPr>
        <p:spPr>
          <a:xfrm>
            <a:off x="2631440" y="3122930"/>
            <a:ext cx="787400" cy="521970"/>
          </a:xfrm>
          <a:prstGeom prst="rect">
            <a:avLst/>
          </a:prstGeom>
          <a:noFill/>
        </p:spPr>
        <p:txBody>
          <a:bodyPr wrap="square" rtlCol="0">
            <a:spAutoFit/>
          </a:bodyPr>
          <a:lstStyle/>
          <a:p>
            <a:r>
              <a:rPr lang="pt-BR" sz="2800" b="1" dirty="0"/>
              <a:t>Q</a:t>
            </a:r>
            <a:r>
              <a:rPr lang="pt-BR" sz="2800" b="1" baseline="-25000" dirty="0"/>
              <a:t>Nn</a:t>
            </a:r>
            <a:endParaRPr lang="pt-BR" sz="2800" b="1" baseline="-25000" dirty="0"/>
          </a:p>
        </p:txBody>
      </p:sp>
      <p:sp>
        <p:nvSpPr>
          <p:cNvPr id="53" name="CaixaDeTexto 6"/>
          <p:cNvSpPr txBox="1"/>
          <p:nvPr/>
        </p:nvSpPr>
        <p:spPr>
          <a:xfrm>
            <a:off x="8817610" y="3622675"/>
            <a:ext cx="787400" cy="521970"/>
          </a:xfrm>
          <a:prstGeom prst="rect">
            <a:avLst/>
          </a:prstGeom>
          <a:noFill/>
        </p:spPr>
        <p:txBody>
          <a:bodyPr wrap="square" rtlCol="0">
            <a:spAutoFit/>
          </a:bodyPr>
          <a:lstStyle/>
          <a:p>
            <a:r>
              <a:rPr lang="pt-BR" sz="2800" b="1" dirty="0" err="1" smtClean="0"/>
              <a:t>Q</a:t>
            </a:r>
            <a:r>
              <a:rPr lang="pt-BR" sz="2800" b="1" baseline="-25000" dirty="0" err="1" smtClean="0"/>
              <a:t>Pp</a:t>
            </a:r>
            <a:endParaRPr lang="pt-BR" sz="2800" b="1" baseline="-25000" dirty="0"/>
          </a:p>
        </p:txBody>
      </p:sp>
      <p:cxnSp>
        <p:nvCxnSpPr>
          <p:cNvPr id="55" name="Conector curvo 54"/>
          <p:cNvCxnSpPr/>
          <p:nvPr/>
        </p:nvCxnSpPr>
        <p:spPr>
          <a:xfrm>
            <a:off x="8713470" y="3630930"/>
            <a:ext cx="591820" cy="679450"/>
          </a:xfrm>
          <a:prstGeom prst="curvedConnector5">
            <a:avLst>
              <a:gd name="adj1" fmla="val 166524"/>
              <a:gd name="adj2" fmla="val 44486"/>
              <a:gd name="adj3" fmla="val 59764"/>
            </a:avLst>
          </a:prstGeom>
          <a:ln>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2" name="Conector curvo 61"/>
          <p:cNvCxnSpPr/>
          <p:nvPr/>
        </p:nvCxnSpPr>
        <p:spPr>
          <a:xfrm rot="10800000" flipV="1">
            <a:off x="3213100" y="3141345"/>
            <a:ext cx="407035" cy="302260"/>
          </a:xfrm>
          <a:prstGeom prst="curvedConnector3">
            <a:avLst>
              <a:gd name="adj1" fmla="val 49922"/>
            </a:avLst>
          </a:prstGeom>
          <a:ln>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598716" y="463994"/>
            <a:ext cx="10389281" cy="2221613"/>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b="1" dirty="0" smtClean="0">
                <a:latin typeface="Comic Sans MS" panose="030F0702030302020204" pitchFamily="66" charset="0"/>
              </a:rPr>
              <a:t>Temos que usar um modelo mais sofisticado para a análise da impedância de saída</a:t>
            </a:r>
            <a:endParaRPr lang="pt-BR" b="1" dirty="0" smtClean="0">
              <a:latin typeface="Comic Sans MS" panose="030F0702030302020204" pitchFamily="66" charset="0"/>
            </a:endParaRPr>
          </a:p>
          <a:p>
            <a:r>
              <a:rPr lang="pt-BR" b="1" dirty="0" smtClean="0">
                <a:solidFill>
                  <a:srgbClr val="C00000"/>
                </a:solidFill>
                <a:latin typeface="Comic Sans MS" panose="030F0702030302020204" pitchFamily="66" charset="0"/>
              </a:rPr>
              <a:t>Modelo </a:t>
            </a:r>
            <a:endParaRPr lang="pt-BR" b="1" dirty="0" smtClean="0">
              <a:solidFill>
                <a:srgbClr val="C00000"/>
              </a:solidFill>
              <a:latin typeface="Comic Sans MS" panose="030F0702030302020204" pitchFamily="66" charset="0"/>
            </a:endParaRPr>
          </a:p>
          <a:p>
            <a:pPr lvl="1"/>
            <a:r>
              <a:rPr lang="pt-BR" sz="2800" b="1" dirty="0" smtClean="0">
                <a:latin typeface="Comic Sans MS" panose="030F0702030302020204" pitchFamily="66" charset="0"/>
              </a:rPr>
              <a:t>Com corrente de entrada nula </a:t>
            </a:r>
            <a:endParaRPr lang="pt-BR" sz="2800" b="1" dirty="0" smtClean="0">
              <a:latin typeface="Comic Sans MS" panose="030F0702030302020204" pitchFamily="66" charset="0"/>
            </a:endParaRPr>
          </a:p>
          <a:p>
            <a:pPr lvl="1"/>
            <a:r>
              <a:rPr lang="pt-BR" sz="2800" b="1" dirty="0" smtClean="0">
                <a:latin typeface="Comic Sans MS" panose="030F0702030302020204" pitchFamily="66" charset="0"/>
              </a:rPr>
              <a:t>Ganho finito A</a:t>
            </a:r>
            <a:endParaRPr lang="pt-BR" sz="2800" b="1" dirty="0" smtClean="0">
              <a:latin typeface="Comic Sans MS" panose="030F0702030302020204" pitchFamily="66" charset="0"/>
            </a:endParaRPr>
          </a:p>
        </p:txBody>
      </p:sp>
      <p:grpSp>
        <p:nvGrpSpPr>
          <p:cNvPr id="36" name="Grupo 35"/>
          <p:cNvGrpSpPr/>
          <p:nvPr/>
        </p:nvGrpSpPr>
        <p:grpSpPr>
          <a:xfrm>
            <a:off x="7110658" y="2723522"/>
            <a:ext cx="2907144" cy="2413483"/>
            <a:chOff x="1939120" y="4011381"/>
            <a:chExt cx="2368812" cy="1375719"/>
          </a:xfrm>
        </p:grpSpPr>
        <p:grpSp>
          <p:nvGrpSpPr>
            <p:cNvPr id="4" name="Grupo 3"/>
            <p:cNvGrpSpPr/>
            <p:nvPr/>
          </p:nvGrpSpPr>
          <p:grpSpPr>
            <a:xfrm>
              <a:off x="2052331" y="4011381"/>
              <a:ext cx="2255601" cy="1375719"/>
              <a:chOff x="2026508" y="4098528"/>
              <a:chExt cx="2255601" cy="1375719"/>
            </a:xfrm>
          </p:grpSpPr>
          <p:sp>
            <p:nvSpPr>
              <p:cNvPr id="5" name="Triângulo isósceles 4"/>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6" name="Conector Reto 4"/>
              <p:cNvCxnSpPr/>
              <p:nvPr/>
            </p:nvCxnSpPr>
            <p:spPr>
              <a:xfrm flipV="1">
                <a:off x="3775483" y="4779528"/>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26315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0" name="CaixaDeTexto 9"/>
              <p:cNvSpPr txBox="1"/>
              <p:nvPr/>
            </p:nvSpPr>
            <p:spPr>
              <a:xfrm>
                <a:off x="2504301" y="4229899"/>
                <a:ext cx="288324" cy="26315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1" name="CaixaDeTexto 10"/>
              <p:cNvSpPr txBox="1"/>
              <p:nvPr/>
            </p:nvSpPr>
            <p:spPr>
              <a:xfrm>
                <a:off x="3063085" y="5034105"/>
                <a:ext cx="722557" cy="263155"/>
              </a:xfrm>
              <a:prstGeom prst="rect">
                <a:avLst/>
              </a:prstGeom>
              <a:noFill/>
            </p:spPr>
            <p:txBody>
              <a:bodyPr wrap="square" rtlCol="0">
                <a:spAutoFit/>
              </a:bodyPr>
              <a:lstStyle/>
              <a:p>
                <a:r>
                  <a:rPr lang="pt-BR" sz="2400" dirty="0" smtClean="0">
                    <a:latin typeface="Comic Sans MS" panose="030F0702030302020204" pitchFamily="66" charset="0"/>
                  </a:rPr>
                  <a:t>A.V</a:t>
                </a:r>
                <a:r>
                  <a:rPr lang="pt-BR" sz="2400" baseline="-25000" dirty="0">
                    <a:latin typeface="Comic Sans MS" panose="030F0702030302020204" pitchFamily="66" charset="0"/>
                  </a:rPr>
                  <a:t>D</a:t>
                </a:r>
                <a:endParaRPr lang="pt-BR" sz="2400" dirty="0">
                  <a:latin typeface="Comic Sans MS" panose="030F0702030302020204" pitchFamily="66" charset="0"/>
                </a:endParaRPr>
              </a:p>
            </p:txBody>
          </p:sp>
        </p:grpSp>
        <p:sp>
          <p:nvSpPr>
            <p:cNvPr id="25" name="CaixaDeTexto 24"/>
            <p:cNvSpPr txBox="1"/>
            <p:nvPr/>
          </p:nvSpPr>
          <p:spPr>
            <a:xfrm>
              <a:off x="2063979" y="4432433"/>
              <a:ext cx="433909" cy="26315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a:latin typeface="Comic Sans MS" panose="030F0702030302020204" pitchFamily="66" charset="0"/>
                </a:rPr>
                <a:t>D</a:t>
              </a:r>
              <a:endParaRPr lang="pt-BR" sz="2400" dirty="0">
                <a:latin typeface="Comic Sans MS" panose="030F0702030302020204" pitchFamily="66" charset="0"/>
              </a:endParaRPr>
            </a:p>
          </p:txBody>
        </p:sp>
        <p:sp>
          <p:nvSpPr>
            <p:cNvPr id="34" name="Forma livre 33"/>
            <p:cNvSpPr/>
            <p:nvPr/>
          </p:nvSpPr>
          <p:spPr>
            <a:xfrm>
              <a:off x="1939120" y="4326595"/>
              <a:ext cx="328454" cy="733425"/>
            </a:xfrm>
            <a:custGeom>
              <a:avLst/>
              <a:gdLst>
                <a:gd name="connsiteX0" fmla="*/ 147479 w 328454"/>
                <a:gd name="connsiteY0" fmla="*/ 733425 h 733425"/>
                <a:gd name="connsiteX1" fmla="*/ 4604 w 328454"/>
                <a:gd name="connsiteY1" fmla="*/ 447675 h 733425"/>
                <a:gd name="connsiteX2" fmla="*/ 299879 w 328454"/>
                <a:gd name="connsiteY2" fmla="*/ 0 h 733425"/>
                <a:gd name="connsiteX3" fmla="*/ 299879 w 328454"/>
                <a:gd name="connsiteY3" fmla="*/ 0 h 733425"/>
                <a:gd name="connsiteX4" fmla="*/ 328454 w 328454"/>
                <a:gd name="connsiteY4" fmla="*/ 0 h 733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454" h="733425">
                  <a:moveTo>
                    <a:pt x="147479" y="733425"/>
                  </a:moveTo>
                  <a:cubicBezTo>
                    <a:pt x="63341" y="651668"/>
                    <a:pt x="-20796" y="569912"/>
                    <a:pt x="4604" y="447675"/>
                  </a:cubicBezTo>
                  <a:cubicBezTo>
                    <a:pt x="30004" y="325437"/>
                    <a:pt x="299879" y="0"/>
                    <a:pt x="299879" y="0"/>
                  </a:cubicBezTo>
                  <a:lnTo>
                    <a:pt x="299879" y="0"/>
                  </a:lnTo>
                  <a:lnTo>
                    <a:pt x="328454" y="0"/>
                  </a:ln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37" name="Elipse 36"/>
          <p:cNvSpPr/>
          <p:nvPr/>
        </p:nvSpPr>
        <p:spPr>
          <a:xfrm>
            <a:off x="8201209" y="4051557"/>
            <a:ext cx="400721" cy="4540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39" name="Conector Reto 38"/>
          <p:cNvCxnSpPr/>
          <p:nvPr/>
        </p:nvCxnSpPr>
        <p:spPr>
          <a:xfrm>
            <a:off x="8401569" y="4505617"/>
            <a:ext cx="0" cy="6313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8201209" y="5137004"/>
            <a:ext cx="400721"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Forma livre 41"/>
          <p:cNvSpPr/>
          <p:nvPr/>
        </p:nvSpPr>
        <p:spPr>
          <a:xfrm>
            <a:off x="8410068" y="3921813"/>
            <a:ext cx="962527" cy="132348"/>
          </a:xfrm>
          <a:custGeom>
            <a:avLst/>
            <a:gdLst>
              <a:gd name="connsiteX0" fmla="*/ 962527 w 962527"/>
              <a:gd name="connsiteY0" fmla="*/ 0 h 132348"/>
              <a:gd name="connsiteX1" fmla="*/ 0 w 962527"/>
              <a:gd name="connsiteY1" fmla="*/ 12032 h 132348"/>
              <a:gd name="connsiteX2" fmla="*/ 0 w 962527"/>
              <a:gd name="connsiteY2" fmla="*/ 132348 h 132348"/>
            </a:gdLst>
            <a:ahLst/>
            <a:cxnLst>
              <a:cxn ang="0">
                <a:pos x="connsiteX0" y="connsiteY0"/>
              </a:cxn>
              <a:cxn ang="0">
                <a:pos x="connsiteX1" y="connsiteY1"/>
              </a:cxn>
              <a:cxn ang="0">
                <a:pos x="connsiteX2" y="connsiteY2"/>
              </a:cxn>
            </a:cxnLst>
            <a:rect l="l" t="t" r="r" b="b"/>
            <a:pathLst>
              <a:path w="962527" h="132348">
                <a:moveTo>
                  <a:pt x="962527" y="0"/>
                </a:moveTo>
                <a:lnTo>
                  <a:pt x="0" y="12032"/>
                </a:lnTo>
                <a:lnTo>
                  <a:pt x="0" y="132348"/>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43" name="CaixaDeTexto 42"/>
          <p:cNvSpPr txBox="1"/>
          <p:nvPr/>
        </p:nvSpPr>
        <p:spPr>
          <a:xfrm>
            <a:off x="9369026" y="3360680"/>
            <a:ext cx="492443"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o</a:t>
            </a:r>
            <a:endParaRPr lang="pt-BR" sz="2400" dirty="0">
              <a:latin typeface="Comic Sans MS" panose="030F0702030302020204" pitchFamily="66" charset="0"/>
            </a:endParaRPr>
          </a:p>
        </p:txBody>
      </p:sp>
      <p:grpSp>
        <p:nvGrpSpPr>
          <p:cNvPr id="44" name="Grupo 43"/>
          <p:cNvGrpSpPr/>
          <p:nvPr/>
        </p:nvGrpSpPr>
        <p:grpSpPr>
          <a:xfrm>
            <a:off x="1491144" y="3173356"/>
            <a:ext cx="3145131" cy="2413483"/>
            <a:chOff x="1939120" y="4011380"/>
            <a:chExt cx="2562730" cy="1375719"/>
          </a:xfrm>
        </p:grpSpPr>
        <p:grpSp>
          <p:nvGrpSpPr>
            <p:cNvPr id="45" name="Grupo 44"/>
            <p:cNvGrpSpPr/>
            <p:nvPr/>
          </p:nvGrpSpPr>
          <p:grpSpPr>
            <a:xfrm>
              <a:off x="2052331" y="4011380"/>
              <a:ext cx="2449519" cy="1375719"/>
              <a:chOff x="2026508" y="4098527"/>
              <a:chExt cx="2449519" cy="1375719"/>
            </a:xfrm>
          </p:grpSpPr>
          <p:sp>
            <p:nvSpPr>
              <p:cNvPr id="48" name="Triângulo isósceles 47"/>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800">
                  <a:latin typeface="Comic Sans MS" panose="030F0702030302020204" pitchFamily="66" charset="0"/>
                </a:endParaRPr>
              </a:p>
            </p:txBody>
          </p:sp>
          <p:cxnSp>
            <p:nvCxnSpPr>
              <p:cNvPr id="49" name="Conector Reto 4"/>
              <p:cNvCxnSpPr/>
              <p:nvPr/>
            </p:nvCxnSpPr>
            <p:spPr>
              <a:xfrm flipV="1">
                <a:off x="3775483" y="4779528"/>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2484748" y="5005170"/>
                <a:ext cx="288324" cy="298243"/>
              </a:xfrm>
              <a:prstGeom prst="rect">
                <a:avLst/>
              </a:prstGeom>
              <a:noFill/>
            </p:spPr>
            <p:txBody>
              <a:bodyPr wrap="square" rtlCol="0">
                <a:spAutoFit/>
              </a:bodyPr>
              <a:lstStyle/>
              <a:p>
                <a:r>
                  <a:rPr lang="pt-BR" sz="2800" dirty="0">
                    <a:latin typeface="Comic Sans MS" panose="030F0702030302020204" pitchFamily="66" charset="0"/>
                  </a:rPr>
                  <a:t>-</a:t>
                </a:r>
                <a:endParaRPr lang="pt-BR" sz="2800" dirty="0">
                  <a:latin typeface="Comic Sans MS" panose="030F0702030302020204" pitchFamily="66" charset="0"/>
                </a:endParaRPr>
              </a:p>
            </p:txBody>
          </p:sp>
          <p:sp>
            <p:nvSpPr>
              <p:cNvPr id="53" name="CaixaDeTexto 52"/>
              <p:cNvSpPr txBox="1"/>
              <p:nvPr/>
            </p:nvSpPr>
            <p:spPr>
              <a:xfrm>
                <a:off x="2504301" y="4229899"/>
                <a:ext cx="288324" cy="298243"/>
              </a:xfrm>
              <a:prstGeom prst="rect">
                <a:avLst/>
              </a:prstGeom>
              <a:noFill/>
            </p:spPr>
            <p:txBody>
              <a:bodyPr wrap="square" rtlCol="0">
                <a:spAutoFit/>
              </a:bodyPr>
              <a:lstStyle/>
              <a:p>
                <a:r>
                  <a:rPr lang="pt-BR" sz="2800" dirty="0">
                    <a:latin typeface="Comic Sans MS" panose="030F0702030302020204" pitchFamily="66" charset="0"/>
                  </a:rPr>
                  <a:t>+</a:t>
                </a:r>
                <a:endParaRPr lang="pt-BR" sz="2800" dirty="0">
                  <a:latin typeface="Comic Sans MS" panose="030F0702030302020204" pitchFamily="66" charset="0"/>
                </a:endParaRPr>
              </a:p>
            </p:txBody>
          </p:sp>
          <p:sp>
            <p:nvSpPr>
              <p:cNvPr id="54" name="CaixaDeTexto 53"/>
              <p:cNvSpPr txBox="1"/>
              <p:nvPr/>
            </p:nvSpPr>
            <p:spPr>
              <a:xfrm>
                <a:off x="3753470" y="4481285"/>
                <a:ext cx="722557" cy="298243"/>
              </a:xfrm>
              <a:prstGeom prst="rect">
                <a:avLst/>
              </a:prstGeom>
              <a:noFill/>
            </p:spPr>
            <p:txBody>
              <a:bodyPr wrap="square" rtlCol="0">
                <a:spAutoFit/>
              </a:bodyPr>
              <a:lstStyle/>
              <a:p>
                <a:r>
                  <a:rPr lang="pt-BR" sz="2800" dirty="0" err="1" smtClean="0">
                    <a:latin typeface="Comic Sans MS" panose="030F0702030302020204" pitchFamily="66" charset="0"/>
                  </a:rPr>
                  <a:t>V</a:t>
                </a:r>
                <a:r>
                  <a:rPr lang="pt-BR" sz="2800" baseline="-25000" dirty="0" err="1" smtClean="0">
                    <a:latin typeface="Comic Sans MS" panose="030F0702030302020204" pitchFamily="66" charset="0"/>
                  </a:rPr>
                  <a:t>o</a:t>
                </a:r>
                <a:endParaRPr lang="pt-BR" sz="2800" dirty="0">
                  <a:latin typeface="Comic Sans MS" panose="030F0702030302020204" pitchFamily="66" charset="0"/>
                </a:endParaRPr>
              </a:p>
            </p:txBody>
          </p:sp>
        </p:grpSp>
        <p:sp>
          <p:nvSpPr>
            <p:cNvPr id="46" name="CaixaDeTexto 45"/>
            <p:cNvSpPr txBox="1"/>
            <p:nvPr/>
          </p:nvSpPr>
          <p:spPr>
            <a:xfrm>
              <a:off x="2063979" y="4432433"/>
              <a:ext cx="482237" cy="298243"/>
            </a:xfrm>
            <a:prstGeom prst="rect">
              <a:avLst/>
            </a:prstGeom>
            <a:noFill/>
          </p:spPr>
          <p:txBody>
            <a:bodyPr wrap="none" rtlCol="0">
              <a:spAutoFit/>
            </a:bodyPr>
            <a:lstStyle/>
            <a:p>
              <a:r>
                <a:rPr lang="pt-BR" sz="2800" dirty="0" smtClean="0">
                  <a:latin typeface="Comic Sans MS" panose="030F0702030302020204" pitchFamily="66" charset="0"/>
                </a:rPr>
                <a:t>V</a:t>
              </a:r>
              <a:r>
                <a:rPr lang="pt-BR" sz="2800" baseline="-25000" dirty="0">
                  <a:latin typeface="Comic Sans MS" panose="030F0702030302020204" pitchFamily="66" charset="0"/>
                </a:rPr>
                <a:t>D</a:t>
              </a:r>
              <a:endParaRPr lang="pt-BR" sz="2800" dirty="0">
                <a:latin typeface="Comic Sans MS" panose="030F0702030302020204" pitchFamily="66" charset="0"/>
              </a:endParaRPr>
            </a:p>
          </p:txBody>
        </p:sp>
        <p:sp>
          <p:nvSpPr>
            <p:cNvPr id="47" name="Forma livre 46"/>
            <p:cNvSpPr/>
            <p:nvPr/>
          </p:nvSpPr>
          <p:spPr>
            <a:xfrm>
              <a:off x="1939120" y="4326595"/>
              <a:ext cx="328454" cy="733425"/>
            </a:xfrm>
            <a:custGeom>
              <a:avLst/>
              <a:gdLst>
                <a:gd name="connsiteX0" fmla="*/ 147479 w 328454"/>
                <a:gd name="connsiteY0" fmla="*/ 733425 h 733425"/>
                <a:gd name="connsiteX1" fmla="*/ 4604 w 328454"/>
                <a:gd name="connsiteY1" fmla="*/ 447675 h 733425"/>
                <a:gd name="connsiteX2" fmla="*/ 299879 w 328454"/>
                <a:gd name="connsiteY2" fmla="*/ 0 h 733425"/>
                <a:gd name="connsiteX3" fmla="*/ 299879 w 328454"/>
                <a:gd name="connsiteY3" fmla="*/ 0 h 733425"/>
                <a:gd name="connsiteX4" fmla="*/ 328454 w 328454"/>
                <a:gd name="connsiteY4" fmla="*/ 0 h 733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454" h="733425">
                  <a:moveTo>
                    <a:pt x="147479" y="733425"/>
                  </a:moveTo>
                  <a:cubicBezTo>
                    <a:pt x="63341" y="651668"/>
                    <a:pt x="-20796" y="569912"/>
                    <a:pt x="4604" y="447675"/>
                  </a:cubicBezTo>
                  <a:cubicBezTo>
                    <a:pt x="30004" y="325437"/>
                    <a:pt x="299879" y="0"/>
                    <a:pt x="299879" y="0"/>
                  </a:cubicBezTo>
                  <a:lnTo>
                    <a:pt x="299879" y="0"/>
                  </a:lnTo>
                  <a:lnTo>
                    <a:pt x="328454" y="0"/>
                  </a:ln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800">
                <a:latin typeface="Comic Sans MS" panose="030F0702030302020204" pitchFamily="66" charset="0"/>
              </a:endParaRPr>
            </a:p>
          </p:txBody>
        </p:sp>
      </p:grpSp>
      <p:sp>
        <p:nvSpPr>
          <p:cNvPr id="55" name="CaixaDeTexto 54"/>
          <p:cNvSpPr txBox="1"/>
          <p:nvPr/>
        </p:nvSpPr>
        <p:spPr>
          <a:xfrm>
            <a:off x="7749410" y="5674174"/>
            <a:ext cx="1775807" cy="523220"/>
          </a:xfrm>
          <a:prstGeom prst="rect">
            <a:avLst/>
          </a:prstGeom>
          <a:noFill/>
        </p:spPr>
        <p:txBody>
          <a:bodyPr wrap="none" rtlCol="0">
            <a:spAutoFit/>
          </a:bodyPr>
          <a:lstStyle/>
          <a:p>
            <a:r>
              <a:rPr lang="pt-BR" sz="2800" b="1" dirty="0" smtClean="0">
                <a:solidFill>
                  <a:srgbClr val="C00000"/>
                </a:solidFill>
                <a:effectLst>
                  <a:outerShdw blurRad="38100" dist="38100" dir="2700000" algn="tl">
                    <a:srgbClr val="000000">
                      <a:alpha val="43137"/>
                    </a:srgbClr>
                  </a:outerShdw>
                </a:effectLst>
              </a:rPr>
              <a:t>Por dentro</a:t>
            </a:r>
            <a:endParaRPr lang="pt-BR" sz="2800" b="1" dirty="0">
              <a:solidFill>
                <a:srgbClr val="C00000"/>
              </a:solidFill>
              <a:effectLst>
                <a:outerShdw blurRad="38100" dist="38100" dir="2700000" algn="tl">
                  <a:srgbClr val="000000">
                    <a:alpha val="43137"/>
                  </a:srgbClr>
                </a:outerShdw>
              </a:effectLst>
            </a:endParaRPr>
          </a:p>
        </p:txBody>
      </p:sp>
    </p:spTree>
  </p:cSld>
  <p:clrMapOvr>
    <a:masterClrMapping/>
  </p:clrMapOvr>
  <p:timing>
    <p:tnLst>
      <p:par>
        <p:cTn id="1" dur="indefinite" restart="never" nodeType="tmRoot"/>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557530" y="300355"/>
            <a:ext cx="11076305" cy="1753235"/>
          </a:xfrm>
          <a:prstGeom prst="rect">
            <a:avLst/>
          </a:prstGeom>
          <a:noFill/>
        </p:spPr>
        <p:txBody>
          <a:bodyPr wrap="square" rtlCol="0">
            <a:spAutoFit/>
          </a:bodyPr>
          <a:lstStyle/>
          <a:p>
            <a:pPr marL="457200" indent="-457200" algn="l" fontAlgn="auto">
              <a:spcBef>
                <a:spcPts val="600"/>
              </a:spcBef>
              <a:spcAft>
                <a:spcPts val="600"/>
              </a:spcAft>
              <a:buFont typeface="Arial" panose="020B0604020202020204" pitchFamily="34" charset="0"/>
              <a:buChar char="•"/>
            </a:pPr>
            <a:r>
              <a:rPr lang="pt-BR" altLang="en-US" sz="32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Diodo direto</a:t>
            </a:r>
            <a:endParaRPr lang="pt-BR" altLang="en-US" sz="32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carga total devido a este excesso de portadores é:</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DT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Pn</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Pp</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Nn</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Np</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Pn</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Nn</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9" name="Retângulo 38"/>
          <p:cNvSpPr/>
          <p:nvPr/>
        </p:nvSpPr>
        <p:spPr>
          <a:xfrm>
            <a:off x="5853430" y="4453255"/>
            <a:ext cx="2343785" cy="1535430"/>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 name="Retângulo 2"/>
          <p:cNvSpPr/>
          <p:nvPr/>
        </p:nvSpPr>
        <p:spPr>
          <a:xfrm>
            <a:off x="3715385" y="2875280"/>
            <a:ext cx="2138045" cy="15779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4" name="Conector de Seta Reta 73"/>
          <p:cNvCxnSpPr/>
          <p:nvPr/>
        </p:nvCxnSpPr>
        <p:spPr>
          <a:xfrm>
            <a:off x="1533525" y="6338570"/>
            <a:ext cx="8356600" cy="1778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3" name="Caixa de Texto 82"/>
          <p:cNvSpPr txBox="1"/>
          <p:nvPr/>
        </p:nvSpPr>
        <p:spPr>
          <a:xfrm>
            <a:off x="4423410" y="3228975"/>
            <a:ext cx="761365" cy="522605"/>
          </a:xfrm>
          <a:prstGeom prst="rect">
            <a:avLst/>
          </a:prstGeom>
          <a:noFill/>
        </p:spPr>
        <p:txBody>
          <a:bodyPr wrap="square" rtlCol="0">
            <a:spAutoFit/>
          </a:bodyPr>
          <a:lstStyle/>
          <a:p>
            <a:pPr algn="ctr"/>
            <a:r>
              <a:rPr lang="pt-BR" altLang="en-US" sz="2800" b="1"/>
              <a:t>+</a:t>
            </a:r>
            <a:endParaRPr lang="pt-BR" altLang="en-US" sz="2800" b="1"/>
          </a:p>
        </p:txBody>
      </p:sp>
      <p:sp>
        <p:nvSpPr>
          <p:cNvPr id="85" name="Caixa de Texto 84"/>
          <p:cNvSpPr txBox="1"/>
          <p:nvPr/>
        </p:nvSpPr>
        <p:spPr>
          <a:xfrm>
            <a:off x="6953885" y="4632325"/>
            <a:ext cx="761365" cy="522605"/>
          </a:xfrm>
          <a:prstGeom prst="rect">
            <a:avLst/>
          </a:prstGeom>
          <a:noFill/>
        </p:spPr>
        <p:txBody>
          <a:bodyPr wrap="square" rtlCol="0">
            <a:spAutoFit/>
          </a:bodyPr>
          <a:lstStyle/>
          <a:p>
            <a:pPr algn="ctr"/>
            <a:r>
              <a:rPr lang="pt-BR" altLang="en-US" sz="2800" b="1"/>
              <a:t>-</a:t>
            </a:r>
            <a:endParaRPr lang="pt-BR" altLang="en-US" sz="2800" b="1"/>
          </a:p>
        </p:txBody>
      </p:sp>
      <p:cxnSp>
        <p:nvCxnSpPr>
          <p:cNvPr id="86" name="Conector de Seta Reta 85"/>
          <p:cNvCxnSpPr/>
          <p:nvPr/>
        </p:nvCxnSpPr>
        <p:spPr>
          <a:xfrm>
            <a:off x="3713480" y="4749800"/>
            <a:ext cx="212407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7" name="Conector de Seta Reta 86"/>
          <p:cNvCxnSpPr/>
          <p:nvPr/>
        </p:nvCxnSpPr>
        <p:spPr>
          <a:xfrm>
            <a:off x="5844540" y="4050030"/>
            <a:ext cx="236728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8" name="CaixaDeTexto 6"/>
          <p:cNvSpPr txBox="1"/>
          <p:nvPr/>
        </p:nvSpPr>
        <p:spPr>
          <a:xfrm>
            <a:off x="7229475" y="3684270"/>
            <a:ext cx="820420" cy="398780"/>
          </a:xfrm>
          <a:prstGeom prst="rect">
            <a:avLst/>
          </a:prstGeom>
          <a:noFill/>
        </p:spPr>
        <p:txBody>
          <a:bodyPr wrap="square" rtlCol="0">
            <a:spAutoFit/>
          </a:bodyPr>
          <a:lstStyle/>
          <a:p>
            <a:r>
              <a:rPr lang="pt-BR" sz="2000" b="1" dirty="0"/>
              <a:t>xp</a:t>
            </a:r>
            <a:endParaRPr lang="pt-BR" sz="2000" b="1" dirty="0"/>
          </a:p>
        </p:txBody>
      </p:sp>
      <p:sp>
        <p:nvSpPr>
          <p:cNvPr id="89" name="CaixaDeTexto 6"/>
          <p:cNvSpPr txBox="1"/>
          <p:nvPr/>
        </p:nvSpPr>
        <p:spPr>
          <a:xfrm>
            <a:off x="4363720" y="4424045"/>
            <a:ext cx="1054100" cy="398780"/>
          </a:xfrm>
          <a:prstGeom prst="rect">
            <a:avLst/>
          </a:prstGeom>
          <a:noFill/>
        </p:spPr>
        <p:txBody>
          <a:bodyPr wrap="square" rtlCol="0">
            <a:spAutoFit/>
          </a:bodyPr>
          <a:lstStyle/>
          <a:p>
            <a:r>
              <a:rPr lang="pt-BR" sz="2000" b="1" dirty="0"/>
              <a:t>xn</a:t>
            </a:r>
            <a:endParaRPr lang="pt-BR" sz="2000" b="1" dirty="0"/>
          </a:p>
        </p:txBody>
      </p:sp>
      <p:cxnSp>
        <p:nvCxnSpPr>
          <p:cNvPr id="90" name="Conector de Seta Reta 89"/>
          <p:cNvCxnSpPr/>
          <p:nvPr/>
        </p:nvCxnSpPr>
        <p:spPr>
          <a:xfrm>
            <a:off x="3756025" y="6188710"/>
            <a:ext cx="440245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5027295" y="5757545"/>
            <a:ext cx="599440" cy="398780"/>
          </a:xfrm>
          <a:prstGeom prst="rect">
            <a:avLst/>
          </a:prstGeom>
          <a:noFill/>
        </p:spPr>
        <p:txBody>
          <a:bodyPr wrap="square" rtlCol="0">
            <a:spAutoFit/>
          </a:bodyPr>
          <a:lstStyle/>
          <a:p>
            <a:r>
              <a:rPr lang="pt-BR" sz="2000" b="1" dirty="0"/>
              <a:t>xd</a:t>
            </a:r>
            <a:endParaRPr lang="pt-BR" sz="2000" b="1" dirty="0"/>
          </a:p>
        </p:txBody>
      </p:sp>
      <p:sp>
        <p:nvSpPr>
          <p:cNvPr id="6" name="Caixa de Texto 5"/>
          <p:cNvSpPr txBox="1"/>
          <p:nvPr/>
        </p:nvSpPr>
        <p:spPr>
          <a:xfrm>
            <a:off x="3602300" y="286882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4" name="Caixa de Texto 3"/>
          <p:cNvSpPr txBox="1"/>
          <p:nvPr/>
        </p:nvSpPr>
        <p:spPr>
          <a:xfrm>
            <a:off x="4693230" y="362256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8" name="Caixa de Texto 7"/>
          <p:cNvSpPr txBox="1"/>
          <p:nvPr/>
        </p:nvSpPr>
        <p:spPr>
          <a:xfrm>
            <a:off x="4865315" y="279897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9" name="Caixa de Texto 8"/>
          <p:cNvSpPr txBox="1"/>
          <p:nvPr/>
        </p:nvSpPr>
        <p:spPr>
          <a:xfrm>
            <a:off x="3602300" y="362256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1" name="Caixa de Texto 10"/>
          <p:cNvSpPr txBox="1"/>
          <p:nvPr/>
        </p:nvSpPr>
        <p:spPr>
          <a:xfrm>
            <a:off x="6079810" y="447441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2" name="Caixa de Texto 11"/>
          <p:cNvSpPr txBox="1"/>
          <p:nvPr/>
        </p:nvSpPr>
        <p:spPr>
          <a:xfrm>
            <a:off x="6407470" y="490049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3" name="Caixa de Texto 12"/>
          <p:cNvSpPr txBox="1"/>
          <p:nvPr/>
        </p:nvSpPr>
        <p:spPr>
          <a:xfrm>
            <a:off x="6841175" y="521990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4" name="Caixa de Texto 13"/>
          <p:cNvSpPr txBox="1"/>
          <p:nvPr/>
        </p:nvSpPr>
        <p:spPr>
          <a:xfrm>
            <a:off x="7601905" y="499701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5" name="Caixa de Texto 14"/>
          <p:cNvSpPr txBox="1"/>
          <p:nvPr/>
        </p:nvSpPr>
        <p:spPr>
          <a:xfrm>
            <a:off x="7602540" y="456839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6" name="Caixa de Texto 15"/>
          <p:cNvSpPr txBox="1"/>
          <p:nvPr/>
        </p:nvSpPr>
        <p:spPr>
          <a:xfrm>
            <a:off x="6081080" y="5235141"/>
            <a:ext cx="761308" cy="522390"/>
          </a:xfrm>
          <a:prstGeom prst="rect">
            <a:avLst/>
          </a:prstGeom>
          <a:noFill/>
        </p:spPr>
        <p:txBody>
          <a:bodyPr wrap="square" rtlCol="0">
            <a:spAutoFit/>
          </a:bodyPr>
          <a:lstStyle/>
          <a:p>
            <a:pPr algn="ctr"/>
            <a:r>
              <a:rPr lang="pt-BR" altLang="en-US" sz="2800" b="1"/>
              <a:t>-</a:t>
            </a:r>
            <a:endParaRPr lang="pt-BR" altLang="en-US" sz="2800" b="1"/>
          </a:p>
        </p:txBody>
      </p:sp>
      <p:cxnSp>
        <p:nvCxnSpPr>
          <p:cNvPr id="46" name="Conector Reto 45"/>
          <p:cNvCxnSpPr/>
          <p:nvPr/>
        </p:nvCxnSpPr>
        <p:spPr>
          <a:xfrm>
            <a:off x="3715385" y="199199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8197215" y="195072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7" name="Forma livre 16"/>
          <p:cNvSpPr/>
          <p:nvPr/>
        </p:nvSpPr>
        <p:spPr>
          <a:xfrm>
            <a:off x="2121535" y="3007360"/>
            <a:ext cx="6098540" cy="2512060"/>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6" name="Forma livre 25"/>
          <p:cNvSpPr/>
          <p:nvPr/>
        </p:nvSpPr>
        <p:spPr>
          <a:xfrm>
            <a:off x="8197215" y="5542280"/>
            <a:ext cx="2468880" cy="411480"/>
          </a:xfrm>
          <a:custGeom>
            <a:avLst/>
            <a:gdLst>
              <a:gd name="connisteX0" fmla="*/ 0 w 2693035"/>
              <a:gd name="connsiteY0" fmla="*/ 0 h 443865"/>
              <a:gd name="connisteX1" fmla="*/ 246380 w 2693035"/>
              <a:gd name="connsiteY1" fmla="*/ 147955 h 443865"/>
              <a:gd name="connisteX2" fmla="*/ 623570 w 2693035"/>
              <a:gd name="connsiteY2" fmla="*/ 295910 h 443865"/>
              <a:gd name="connisteX3" fmla="*/ 1067435 w 2693035"/>
              <a:gd name="connsiteY3" fmla="*/ 345440 h 443865"/>
              <a:gd name="connisteX4" fmla="*/ 1838960 w 2693035"/>
              <a:gd name="connsiteY4" fmla="*/ 394335 h 443865"/>
              <a:gd name="connisteX5" fmla="*/ 2693035 w 2693035"/>
              <a:gd name="connsiteY5" fmla="*/ 443865 h 44386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693035" h="443865">
                <a:moveTo>
                  <a:pt x="0" y="0"/>
                </a:moveTo>
                <a:cubicBezTo>
                  <a:pt x="41910" y="26670"/>
                  <a:pt x="121920" y="88900"/>
                  <a:pt x="246380" y="147955"/>
                </a:cubicBezTo>
                <a:cubicBezTo>
                  <a:pt x="370840" y="207010"/>
                  <a:pt x="459105" y="256540"/>
                  <a:pt x="623570" y="295910"/>
                </a:cubicBezTo>
                <a:cubicBezTo>
                  <a:pt x="788035" y="335280"/>
                  <a:pt x="824230" y="325755"/>
                  <a:pt x="1067435" y="345440"/>
                </a:cubicBezTo>
                <a:cubicBezTo>
                  <a:pt x="1310640" y="365125"/>
                  <a:pt x="1513840" y="374650"/>
                  <a:pt x="1838960" y="394335"/>
                </a:cubicBezTo>
                <a:cubicBezTo>
                  <a:pt x="2164080" y="414020"/>
                  <a:pt x="2537460" y="434975"/>
                  <a:pt x="2693035" y="443865"/>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4" name="Forma livre 33"/>
          <p:cNvSpPr/>
          <p:nvPr/>
        </p:nvSpPr>
        <p:spPr>
          <a:xfrm>
            <a:off x="3715385" y="3283585"/>
            <a:ext cx="6855460" cy="1871980"/>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Forma livre 34"/>
          <p:cNvSpPr/>
          <p:nvPr/>
        </p:nvSpPr>
        <p:spPr>
          <a:xfrm>
            <a:off x="1543050" y="5155565"/>
            <a:ext cx="2172970" cy="363220"/>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6" name="Conector Reto 35"/>
          <p:cNvCxnSpPr/>
          <p:nvPr/>
        </p:nvCxnSpPr>
        <p:spPr>
          <a:xfrm>
            <a:off x="1416050" y="5542280"/>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a:off x="8271510" y="5944870"/>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8219440" y="5602605"/>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8346440" y="5729605"/>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V="1">
            <a:off x="8541385" y="5789930"/>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a:off x="3532505" y="5263515"/>
            <a:ext cx="246380" cy="278765"/>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3351530" y="5336540"/>
            <a:ext cx="215265"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3171825" y="5356225"/>
            <a:ext cx="131445" cy="246380"/>
          </a:xfrm>
          <a:prstGeom prst="line">
            <a:avLst/>
          </a:prstGeom>
        </p:spPr>
        <p:style>
          <a:lnRef idx="1">
            <a:schemeClr val="accent1"/>
          </a:lnRef>
          <a:fillRef idx="0">
            <a:schemeClr val="accent1"/>
          </a:fillRef>
          <a:effectRef idx="0">
            <a:schemeClr val="accent1"/>
          </a:effectRef>
          <a:fontRef idx="minor">
            <a:schemeClr val="tx1"/>
          </a:fontRef>
        </p:style>
      </p:cxnSp>
      <p:sp>
        <p:nvSpPr>
          <p:cNvPr id="48" name="Forma livre 47"/>
          <p:cNvSpPr/>
          <p:nvPr/>
        </p:nvSpPr>
        <p:spPr>
          <a:xfrm>
            <a:off x="8559165" y="5142865"/>
            <a:ext cx="574675" cy="526415"/>
          </a:xfrm>
          <a:custGeom>
            <a:avLst/>
            <a:gdLst>
              <a:gd name="connisteX0" fmla="*/ 0 w 574675"/>
              <a:gd name="connsiteY0" fmla="*/ 509270 h 526212"/>
              <a:gd name="connisteX1" fmla="*/ 377825 w 574675"/>
              <a:gd name="connsiteY1" fmla="*/ 492760 h 526212"/>
              <a:gd name="connisteX2" fmla="*/ 328930 w 574675"/>
              <a:gd name="connsiteY2" fmla="*/ 197485 h 526212"/>
              <a:gd name="connisteX3" fmla="*/ 574675 w 574675"/>
              <a:gd name="connsiteY3" fmla="*/ 0 h 526212"/>
            </a:gdLst>
            <a:ahLst/>
            <a:cxnLst>
              <a:cxn ang="0">
                <a:pos x="connisteX0" y="connsiteY0"/>
              </a:cxn>
              <a:cxn ang="0">
                <a:pos x="connisteX1" y="connsiteY1"/>
              </a:cxn>
              <a:cxn ang="0">
                <a:pos x="connisteX2" y="connsiteY2"/>
              </a:cxn>
              <a:cxn ang="0">
                <a:pos x="connisteX3" y="connsiteY3"/>
              </a:cxn>
            </a:cxnLst>
            <a:rect l="l" t="t" r="r" b="b"/>
            <a:pathLst>
              <a:path w="574675" h="526213">
                <a:moveTo>
                  <a:pt x="0" y="509270"/>
                </a:moveTo>
                <a:cubicBezTo>
                  <a:pt x="76835" y="511810"/>
                  <a:pt x="311785" y="554990"/>
                  <a:pt x="377825" y="492760"/>
                </a:cubicBezTo>
                <a:cubicBezTo>
                  <a:pt x="443865" y="430530"/>
                  <a:pt x="289560" y="295910"/>
                  <a:pt x="328930" y="197485"/>
                </a:cubicBezTo>
                <a:cubicBezTo>
                  <a:pt x="368300" y="99060"/>
                  <a:pt x="524510" y="33655"/>
                  <a:pt x="574675"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2220595" y="4568190"/>
            <a:ext cx="1198245" cy="739140"/>
          </a:xfrm>
          <a:custGeom>
            <a:avLst/>
            <a:gdLst>
              <a:gd name="connisteX0" fmla="*/ 1198245 w 1198245"/>
              <a:gd name="connsiteY0" fmla="*/ 739140 h 739140"/>
              <a:gd name="connisteX1" fmla="*/ 607060 w 1198245"/>
              <a:gd name="connsiteY1" fmla="*/ 427355 h 739140"/>
              <a:gd name="connisteX2" fmla="*/ 771525 w 1198245"/>
              <a:gd name="connsiteY2" fmla="*/ 147955 h 739140"/>
              <a:gd name="connisteX3" fmla="*/ 0 w 1198245"/>
              <a:gd name="connsiteY3" fmla="*/ 0 h 739140"/>
            </a:gdLst>
            <a:ahLst/>
            <a:cxnLst>
              <a:cxn ang="0">
                <a:pos x="connisteX0" y="connsiteY0"/>
              </a:cxn>
              <a:cxn ang="0">
                <a:pos x="connisteX1" y="connsiteY1"/>
              </a:cxn>
              <a:cxn ang="0">
                <a:pos x="connisteX2" y="connsiteY2"/>
              </a:cxn>
              <a:cxn ang="0">
                <a:pos x="connisteX3" y="connsiteY3"/>
              </a:cxn>
            </a:cxnLst>
            <a:rect l="l" t="t" r="r" b="b"/>
            <a:pathLst>
              <a:path w="1198245" h="739140">
                <a:moveTo>
                  <a:pt x="1198245" y="739140"/>
                </a:moveTo>
                <a:cubicBezTo>
                  <a:pt x="1076960" y="682625"/>
                  <a:pt x="692150" y="545465"/>
                  <a:pt x="607060" y="427355"/>
                </a:cubicBezTo>
                <a:cubicBezTo>
                  <a:pt x="521970" y="309245"/>
                  <a:pt x="892810" y="233680"/>
                  <a:pt x="771525" y="147955"/>
                </a:cubicBezTo>
                <a:cubicBezTo>
                  <a:pt x="650240" y="62230"/>
                  <a:pt x="157480" y="24130"/>
                  <a:pt x="0"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7" name="Conector Reto 56"/>
          <p:cNvCxnSpPr/>
          <p:nvPr/>
        </p:nvCxnSpPr>
        <p:spPr>
          <a:xfrm flipH="1" flipV="1">
            <a:off x="1249045" y="3024505"/>
            <a:ext cx="2063750" cy="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58" name="CaixaDeTexto 6"/>
          <p:cNvSpPr txBox="1"/>
          <p:nvPr/>
        </p:nvSpPr>
        <p:spPr>
          <a:xfrm>
            <a:off x="709930" y="2415540"/>
            <a:ext cx="1359535" cy="521970"/>
          </a:xfrm>
          <a:prstGeom prst="rect">
            <a:avLst/>
          </a:prstGeom>
          <a:noFill/>
        </p:spPr>
        <p:txBody>
          <a:bodyPr wrap="square" rtlCol="0">
            <a:spAutoFit/>
          </a:bodyPr>
          <a:lstStyle/>
          <a:p>
            <a:r>
              <a:rPr lang="pt-BR" sz="2800" b="1" dirty="0"/>
              <a:t>n</a:t>
            </a:r>
            <a:r>
              <a:rPr lang="pt-BR" sz="2800" b="1" baseline="-25000" dirty="0"/>
              <a:t>n0</a:t>
            </a:r>
            <a:r>
              <a:rPr lang="pt-BR" sz="2800" b="1" dirty="0"/>
              <a:t>=N</a:t>
            </a:r>
            <a:r>
              <a:rPr lang="pt-BR" sz="2800" b="1" baseline="-25000" dirty="0"/>
              <a:t>D</a:t>
            </a:r>
            <a:endParaRPr lang="pt-BR" sz="2800" b="1" baseline="-25000" dirty="0"/>
          </a:p>
        </p:txBody>
      </p:sp>
      <p:sp>
        <p:nvSpPr>
          <p:cNvPr id="59" name="CaixaDeTexto 6"/>
          <p:cNvSpPr txBox="1"/>
          <p:nvPr/>
        </p:nvSpPr>
        <p:spPr>
          <a:xfrm>
            <a:off x="371475" y="5031740"/>
            <a:ext cx="1918335" cy="521970"/>
          </a:xfrm>
          <a:prstGeom prst="rect">
            <a:avLst/>
          </a:prstGeom>
          <a:noFill/>
        </p:spPr>
        <p:txBody>
          <a:bodyPr wrap="square" rtlCol="0">
            <a:spAutoFit/>
          </a:bodyPr>
          <a:lstStyle/>
          <a:p>
            <a:r>
              <a:rPr lang="pt-BR" sz="2800" b="1" dirty="0"/>
              <a:t>p</a:t>
            </a:r>
            <a:r>
              <a:rPr lang="pt-BR" sz="2800" b="1" baseline="-25000" dirty="0"/>
              <a:t>n0</a:t>
            </a:r>
            <a:r>
              <a:rPr lang="pt-BR" sz="2800" b="1" dirty="0">
                <a:sym typeface="+mn-ea"/>
              </a:rPr>
              <a:t>=n</a:t>
            </a:r>
            <a:r>
              <a:rPr lang="pt-BR" sz="2800" b="1" baseline="-25000" dirty="0">
                <a:sym typeface="+mn-ea"/>
              </a:rPr>
              <a:t>i</a:t>
            </a:r>
            <a:r>
              <a:rPr lang="pt-BR" sz="2800" b="1" baseline="30000" dirty="0">
                <a:sym typeface="+mn-ea"/>
              </a:rPr>
              <a:t>2</a:t>
            </a:r>
            <a:r>
              <a:rPr lang="pt-BR" sz="2800" b="1" dirty="0">
                <a:sym typeface="+mn-ea"/>
              </a:rPr>
              <a:t>/N</a:t>
            </a:r>
            <a:r>
              <a:rPr lang="pt-BR" sz="2800" b="1" baseline="-25000" dirty="0">
                <a:sym typeface="+mn-ea"/>
              </a:rPr>
              <a:t>D</a:t>
            </a:r>
            <a:endParaRPr lang="pt-BR" sz="2800" b="1" baseline="-25000" dirty="0">
              <a:sym typeface="+mn-ea"/>
            </a:endParaRPr>
          </a:p>
        </p:txBody>
      </p:sp>
      <p:sp>
        <p:nvSpPr>
          <p:cNvPr id="60" name="CaixaDeTexto 6"/>
          <p:cNvSpPr txBox="1"/>
          <p:nvPr/>
        </p:nvSpPr>
        <p:spPr>
          <a:xfrm>
            <a:off x="10031095" y="2707005"/>
            <a:ext cx="1264285"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sp>
        <p:nvSpPr>
          <p:cNvPr id="61" name="CaixaDeTexto 6"/>
          <p:cNvSpPr txBox="1"/>
          <p:nvPr/>
        </p:nvSpPr>
        <p:spPr>
          <a:xfrm>
            <a:off x="9890125" y="5343525"/>
            <a:ext cx="1760220" cy="953135"/>
          </a:xfrm>
          <a:prstGeom prst="rect">
            <a:avLst/>
          </a:prstGeom>
          <a:noFill/>
        </p:spPr>
        <p:txBody>
          <a:bodyPr wrap="square" rtlCol="0">
            <a:spAutoFit/>
          </a:bodyPr>
          <a:lstStyle/>
          <a:p>
            <a:r>
              <a:rPr lang="pt-BR" sz="2800" b="1" dirty="0"/>
              <a:t>n</a:t>
            </a:r>
            <a:r>
              <a:rPr lang="pt-BR" sz="2800" b="1" baseline="-25000" dirty="0"/>
              <a:t>p0</a:t>
            </a:r>
            <a:r>
              <a:rPr lang="pt-BR" sz="2800" b="1" dirty="0"/>
              <a:t>=n</a:t>
            </a:r>
            <a:r>
              <a:rPr lang="pt-BR" sz="2800" b="1" baseline="-25000" dirty="0"/>
              <a:t>i</a:t>
            </a:r>
            <a:r>
              <a:rPr lang="pt-BR" sz="2800" b="1" baseline="30000" dirty="0"/>
              <a:t>2</a:t>
            </a:r>
            <a:r>
              <a:rPr lang="pt-BR" sz="2800" b="1" dirty="0"/>
              <a:t>/</a:t>
            </a:r>
            <a:r>
              <a:rPr lang="pt-BR" sz="2800" b="1" dirty="0">
                <a:sym typeface="+mn-ea"/>
              </a:rPr>
              <a:t>N</a:t>
            </a:r>
            <a:r>
              <a:rPr lang="pt-BR" sz="2800" b="1" baseline="-25000" dirty="0">
                <a:sym typeface="+mn-ea"/>
              </a:rPr>
              <a:t>A</a:t>
            </a:r>
            <a:endParaRPr lang="pt-BR" sz="2800" b="1" baseline="-25000" dirty="0"/>
          </a:p>
          <a:p>
            <a:endParaRPr lang="pt-BR" sz="2800" b="1" dirty="0"/>
          </a:p>
        </p:txBody>
      </p:sp>
      <p:sp>
        <p:nvSpPr>
          <p:cNvPr id="18" name="CaixaDeTexto 6"/>
          <p:cNvSpPr txBox="1"/>
          <p:nvPr/>
        </p:nvSpPr>
        <p:spPr>
          <a:xfrm>
            <a:off x="1670050" y="4300855"/>
            <a:ext cx="787400" cy="521970"/>
          </a:xfrm>
          <a:prstGeom prst="rect">
            <a:avLst/>
          </a:prstGeom>
          <a:noFill/>
        </p:spPr>
        <p:txBody>
          <a:bodyPr wrap="square" rtlCol="0">
            <a:spAutoFit/>
          </a:bodyPr>
          <a:lstStyle/>
          <a:p>
            <a:r>
              <a:rPr lang="pt-BR" sz="2800" b="1" dirty="0"/>
              <a:t>Q</a:t>
            </a:r>
            <a:r>
              <a:rPr lang="pt-BR" sz="2800" b="1" baseline="-25000" dirty="0"/>
              <a:t>Pn</a:t>
            </a:r>
            <a:endParaRPr lang="pt-BR" sz="2800" b="1" baseline="-25000" dirty="0"/>
          </a:p>
        </p:txBody>
      </p:sp>
      <p:sp>
        <p:nvSpPr>
          <p:cNvPr id="20" name="CaixaDeTexto 6"/>
          <p:cNvSpPr txBox="1"/>
          <p:nvPr/>
        </p:nvSpPr>
        <p:spPr>
          <a:xfrm>
            <a:off x="9102725" y="4749800"/>
            <a:ext cx="787400" cy="521970"/>
          </a:xfrm>
          <a:prstGeom prst="rect">
            <a:avLst/>
          </a:prstGeom>
          <a:noFill/>
        </p:spPr>
        <p:txBody>
          <a:bodyPr wrap="square" rtlCol="0">
            <a:spAutoFit/>
          </a:bodyPr>
          <a:lstStyle/>
          <a:p>
            <a:r>
              <a:rPr lang="pt-BR" sz="2800" b="1" dirty="0"/>
              <a:t>Q</a:t>
            </a:r>
            <a:r>
              <a:rPr lang="pt-BR" sz="2800" b="1" baseline="-25000" dirty="0"/>
              <a:t>Np</a:t>
            </a:r>
            <a:endParaRPr lang="pt-BR" sz="2800" b="1" baseline="-25000" dirty="0"/>
          </a:p>
        </p:txBody>
      </p:sp>
      <p:sp>
        <p:nvSpPr>
          <p:cNvPr id="21" name="Forma livre 20"/>
          <p:cNvSpPr/>
          <p:nvPr/>
        </p:nvSpPr>
        <p:spPr>
          <a:xfrm>
            <a:off x="8049895" y="5488940"/>
            <a:ext cx="1997710" cy="464820"/>
          </a:xfrm>
          <a:custGeom>
            <a:avLst/>
            <a:gdLst>
              <a:gd name="connisteX0" fmla="*/ 159599 w 1811296"/>
              <a:gd name="connsiteY0" fmla="*/ 19850 h 447992"/>
              <a:gd name="connisteX1" fmla="*/ 325969 w 1811296"/>
              <a:gd name="connsiteY1" fmla="*/ 110655 h 447992"/>
              <a:gd name="connisteX2" fmla="*/ 778089 w 1811296"/>
              <a:gd name="connsiteY2" fmla="*/ 322110 h 447992"/>
              <a:gd name="connisteX3" fmla="*/ 1246084 w 1811296"/>
              <a:gd name="connsiteY3" fmla="*/ 367195 h 447992"/>
              <a:gd name="connisteX4" fmla="*/ 1759164 w 1811296"/>
              <a:gd name="connsiteY4" fmla="*/ 397040 h 447992"/>
              <a:gd name="connisteX5" fmla="*/ 144359 w 1811296"/>
              <a:gd name="connsiteY5" fmla="*/ 412280 h 447992"/>
              <a:gd name="connisteX6" fmla="*/ 144359 w 1811296"/>
              <a:gd name="connsiteY6" fmla="*/ 412280 h 447992"/>
              <a:gd name="connisteX7" fmla="*/ 159599 w 1811296"/>
              <a:gd name="connsiteY7" fmla="*/ 19850 h 44799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1811297" h="447993">
                <a:moveTo>
                  <a:pt x="159599" y="19851"/>
                </a:moveTo>
                <a:cubicBezTo>
                  <a:pt x="195794" y="-40474"/>
                  <a:pt x="202144" y="50331"/>
                  <a:pt x="325969" y="110656"/>
                </a:cubicBezTo>
                <a:cubicBezTo>
                  <a:pt x="449794" y="170981"/>
                  <a:pt x="593939" y="270676"/>
                  <a:pt x="778089" y="322111"/>
                </a:cubicBezTo>
                <a:cubicBezTo>
                  <a:pt x="962239" y="373546"/>
                  <a:pt x="1049869" y="351956"/>
                  <a:pt x="1246084" y="367196"/>
                </a:cubicBezTo>
                <a:cubicBezTo>
                  <a:pt x="1442299" y="382436"/>
                  <a:pt x="1979509" y="388151"/>
                  <a:pt x="1759164" y="397041"/>
                </a:cubicBezTo>
                <a:cubicBezTo>
                  <a:pt x="1538819" y="405931"/>
                  <a:pt x="467574" y="409106"/>
                  <a:pt x="144359" y="412281"/>
                </a:cubicBezTo>
                <a:cubicBezTo>
                  <a:pt x="-178856" y="415456"/>
                  <a:pt x="141184" y="491021"/>
                  <a:pt x="144359" y="412281"/>
                </a:cubicBezTo>
                <a:cubicBezTo>
                  <a:pt x="147534" y="333541"/>
                  <a:pt x="123404" y="80176"/>
                  <a:pt x="159599" y="19851"/>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2" name="Forma livre 21"/>
          <p:cNvSpPr/>
          <p:nvPr/>
        </p:nvSpPr>
        <p:spPr>
          <a:xfrm>
            <a:off x="1486535" y="5148580"/>
            <a:ext cx="2254885" cy="393065"/>
          </a:xfrm>
          <a:custGeom>
            <a:avLst/>
            <a:gdLst>
              <a:gd name="connisteX0" fmla="*/ 2254967 w 2254967"/>
              <a:gd name="connsiteY0" fmla="*/ 0 h 393242"/>
              <a:gd name="connisteX1" fmla="*/ 1953342 w 2254967"/>
              <a:gd name="connsiteY1" fmla="*/ 196215 h 393242"/>
              <a:gd name="connisteX2" fmla="*/ 866857 w 2254967"/>
              <a:gd name="connsiteY2" fmla="*/ 316865 h 393242"/>
              <a:gd name="connisteX3" fmla="*/ 429342 w 2254967"/>
              <a:gd name="connsiteY3" fmla="*/ 332105 h 393242"/>
              <a:gd name="connisteX4" fmla="*/ 127717 w 2254967"/>
              <a:gd name="connsiteY4" fmla="*/ 377190 h 393242"/>
              <a:gd name="connisteX5" fmla="*/ 2254967 w 2254967"/>
              <a:gd name="connsiteY5" fmla="*/ 392430 h 393242"/>
              <a:gd name="connisteX6" fmla="*/ 2345772 w 2254967"/>
              <a:gd name="connsiteY6" fmla="*/ 361950 h 39324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254968" h="393242">
                <a:moveTo>
                  <a:pt x="2254968" y="0"/>
                </a:moveTo>
                <a:cubicBezTo>
                  <a:pt x="2216233" y="36830"/>
                  <a:pt x="2230838" y="132715"/>
                  <a:pt x="1953343" y="196215"/>
                </a:cubicBezTo>
                <a:cubicBezTo>
                  <a:pt x="1675848" y="259715"/>
                  <a:pt x="1171658" y="289560"/>
                  <a:pt x="866858" y="316865"/>
                </a:cubicBezTo>
                <a:cubicBezTo>
                  <a:pt x="562058" y="344170"/>
                  <a:pt x="577298" y="320040"/>
                  <a:pt x="429343" y="332105"/>
                </a:cubicBezTo>
                <a:cubicBezTo>
                  <a:pt x="281388" y="344170"/>
                  <a:pt x="-237407" y="365125"/>
                  <a:pt x="127718" y="377190"/>
                </a:cubicBezTo>
                <a:cubicBezTo>
                  <a:pt x="492843" y="389255"/>
                  <a:pt x="1811103" y="395605"/>
                  <a:pt x="2254968" y="392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3" name="Forma livre 22"/>
          <p:cNvSpPr/>
          <p:nvPr/>
        </p:nvSpPr>
        <p:spPr>
          <a:xfrm>
            <a:off x="1717040" y="5133340"/>
            <a:ext cx="2009775" cy="392430"/>
          </a:xfrm>
          <a:custGeom>
            <a:avLst/>
            <a:gdLst>
              <a:gd name="connisteX0" fmla="*/ 1994549 w 2009789"/>
              <a:gd name="connsiteY0" fmla="*/ 0 h 392430"/>
              <a:gd name="connisteX1" fmla="*/ 1677684 w 2009789"/>
              <a:gd name="connsiteY1" fmla="*/ 196215 h 392430"/>
              <a:gd name="connisteX2" fmla="*/ 1104279 w 2009789"/>
              <a:gd name="connsiteY2" fmla="*/ 316865 h 392430"/>
              <a:gd name="connisteX3" fmla="*/ 440069 w 2009789"/>
              <a:gd name="connsiteY3" fmla="*/ 361950 h 392430"/>
              <a:gd name="connisteX4" fmla="*/ 108599 w 2009789"/>
              <a:gd name="connsiteY4" fmla="*/ 347345 h 392430"/>
              <a:gd name="connisteX5" fmla="*/ 2009789 w 2009789"/>
              <a:gd name="connsiteY5" fmla="*/ 392430 h 392430"/>
              <a:gd name="connisteX6" fmla="*/ 2266329 w 2009789"/>
              <a:gd name="connsiteY6" fmla="*/ 361950 h 39243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009790" h="392430">
                <a:moveTo>
                  <a:pt x="1994550" y="0"/>
                </a:moveTo>
                <a:cubicBezTo>
                  <a:pt x="1942480" y="36830"/>
                  <a:pt x="1855485" y="132715"/>
                  <a:pt x="1677685" y="196215"/>
                </a:cubicBezTo>
                <a:cubicBezTo>
                  <a:pt x="1499885" y="259715"/>
                  <a:pt x="1351930" y="283845"/>
                  <a:pt x="1104280" y="316865"/>
                </a:cubicBezTo>
                <a:cubicBezTo>
                  <a:pt x="856630" y="349885"/>
                  <a:pt x="639460" y="355600"/>
                  <a:pt x="440070" y="361950"/>
                </a:cubicBezTo>
                <a:cubicBezTo>
                  <a:pt x="240680" y="368300"/>
                  <a:pt x="-205090" y="340995"/>
                  <a:pt x="108600" y="347345"/>
                </a:cubicBezTo>
                <a:cubicBezTo>
                  <a:pt x="422290" y="353695"/>
                  <a:pt x="1577990" y="389255"/>
                  <a:pt x="2009790" y="392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Forma livre 27"/>
          <p:cNvSpPr/>
          <p:nvPr/>
        </p:nvSpPr>
        <p:spPr>
          <a:xfrm>
            <a:off x="1884045" y="5155565"/>
            <a:ext cx="1842770" cy="403225"/>
          </a:xfrm>
          <a:custGeom>
            <a:avLst/>
            <a:gdLst>
              <a:gd name="connisteX0" fmla="*/ 1822258 w 1842817"/>
              <a:gd name="connsiteY0" fmla="*/ 2152 h 402997"/>
              <a:gd name="connisteX1" fmla="*/ 1610803 w 1842817"/>
              <a:gd name="connsiteY1" fmla="*/ 138042 h 402997"/>
              <a:gd name="connisteX2" fmla="*/ 901508 w 1842817"/>
              <a:gd name="connsiteY2" fmla="*/ 288537 h 402997"/>
              <a:gd name="connisteX3" fmla="*/ 418908 w 1842817"/>
              <a:gd name="connsiteY3" fmla="*/ 334257 h 402997"/>
              <a:gd name="connisteX4" fmla="*/ 26478 w 1842817"/>
              <a:gd name="connsiteY4" fmla="*/ 319017 h 402997"/>
              <a:gd name="connisteX5" fmla="*/ 1037398 w 1842817"/>
              <a:gd name="connsiteY5" fmla="*/ 394582 h 402997"/>
              <a:gd name="connisteX6" fmla="*/ 1460308 w 1842817"/>
              <a:gd name="connsiteY6" fmla="*/ 394582 h 402997"/>
              <a:gd name="connisteX7" fmla="*/ 1807018 w 1842817"/>
              <a:gd name="connsiteY7" fmla="*/ 364102 h 402997"/>
              <a:gd name="connisteX8" fmla="*/ 1822258 w 1842817"/>
              <a:gd name="connsiteY8" fmla="*/ 228212 h 402997"/>
              <a:gd name="connisteX9" fmla="*/ 1822258 w 1842817"/>
              <a:gd name="connsiteY9" fmla="*/ 2152 h 40299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1842818" h="402998">
                <a:moveTo>
                  <a:pt x="1822258" y="2153"/>
                </a:moveTo>
                <a:cubicBezTo>
                  <a:pt x="1779713" y="-15627"/>
                  <a:pt x="1794953" y="80893"/>
                  <a:pt x="1610803" y="138043"/>
                </a:cubicBezTo>
                <a:cubicBezTo>
                  <a:pt x="1426653" y="195193"/>
                  <a:pt x="1139633" y="249168"/>
                  <a:pt x="901508" y="288538"/>
                </a:cubicBezTo>
                <a:cubicBezTo>
                  <a:pt x="663383" y="327908"/>
                  <a:pt x="594168" y="327908"/>
                  <a:pt x="418908" y="334258"/>
                </a:cubicBezTo>
                <a:cubicBezTo>
                  <a:pt x="243648" y="340608"/>
                  <a:pt x="-97347" y="306953"/>
                  <a:pt x="26478" y="319018"/>
                </a:cubicBezTo>
                <a:cubicBezTo>
                  <a:pt x="150303" y="331083"/>
                  <a:pt x="750378" y="379343"/>
                  <a:pt x="1037398" y="394583"/>
                </a:cubicBezTo>
                <a:cubicBezTo>
                  <a:pt x="1324418" y="409823"/>
                  <a:pt x="1306638" y="400933"/>
                  <a:pt x="1460308" y="394583"/>
                </a:cubicBezTo>
                <a:cubicBezTo>
                  <a:pt x="1613978" y="388233"/>
                  <a:pt x="1734628" y="397123"/>
                  <a:pt x="1807018" y="364103"/>
                </a:cubicBezTo>
                <a:cubicBezTo>
                  <a:pt x="1879408" y="331083"/>
                  <a:pt x="1819083" y="300603"/>
                  <a:pt x="1822258" y="228213"/>
                </a:cubicBezTo>
                <a:cubicBezTo>
                  <a:pt x="1825433" y="155823"/>
                  <a:pt x="1864803" y="19933"/>
                  <a:pt x="1822258" y="2153"/>
                </a:cubicBezTo>
                <a:close/>
              </a:path>
            </a:pathLst>
          </a:custGeom>
          <a:gradFill>
            <a:gsLst>
              <a:gs pos="0">
                <a:srgbClr val="E30000"/>
              </a:gs>
              <a:gs pos="100000">
                <a:srgbClr val="760303"/>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2" name="CaixaDeTexto 6"/>
          <p:cNvSpPr txBox="1"/>
          <p:nvPr/>
        </p:nvSpPr>
        <p:spPr>
          <a:xfrm>
            <a:off x="2631440" y="3122930"/>
            <a:ext cx="787400" cy="521970"/>
          </a:xfrm>
          <a:prstGeom prst="rect">
            <a:avLst/>
          </a:prstGeom>
          <a:noFill/>
        </p:spPr>
        <p:txBody>
          <a:bodyPr wrap="square" rtlCol="0">
            <a:spAutoFit/>
          </a:bodyPr>
          <a:lstStyle/>
          <a:p>
            <a:r>
              <a:rPr lang="pt-BR" sz="2800" b="1" dirty="0"/>
              <a:t>Q</a:t>
            </a:r>
            <a:r>
              <a:rPr lang="pt-BR" sz="2800" b="1" baseline="-25000" dirty="0"/>
              <a:t>Nn</a:t>
            </a:r>
            <a:endParaRPr lang="pt-BR" sz="2800" b="1" baseline="-25000" dirty="0"/>
          </a:p>
        </p:txBody>
      </p:sp>
      <p:sp>
        <p:nvSpPr>
          <p:cNvPr id="53" name="CaixaDeTexto 6"/>
          <p:cNvSpPr txBox="1"/>
          <p:nvPr/>
        </p:nvSpPr>
        <p:spPr>
          <a:xfrm>
            <a:off x="8817610" y="3622675"/>
            <a:ext cx="787400" cy="521970"/>
          </a:xfrm>
          <a:prstGeom prst="rect">
            <a:avLst/>
          </a:prstGeom>
          <a:noFill/>
        </p:spPr>
        <p:txBody>
          <a:bodyPr wrap="square" rtlCol="0">
            <a:spAutoFit/>
          </a:bodyPr>
          <a:lstStyle/>
          <a:p>
            <a:r>
              <a:rPr lang="pt-BR" sz="2800" b="1" dirty="0"/>
              <a:t>Q</a:t>
            </a:r>
            <a:r>
              <a:rPr lang="pt-BR" sz="2800" b="1" baseline="-25000" dirty="0"/>
              <a:t>Pp</a:t>
            </a:r>
            <a:endParaRPr lang="pt-BR" sz="2800" b="1" baseline="-25000" dirty="0"/>
          </a:p>
        </p:txBody>
      </p:sp>
      <p:cxnSp>
        <p:nvCxnSpPr>
          <p:cNvPr id="55" name="Conector curvo 54"/>
          <p:cNvCxnSpPr>
            <a:stCxn id="51" idx="0"/>
            <a:endCxn id="53" idx="1"/>
          </p:cNvCxnSpPr>
          <p:nvPr/>
        </p:nvCxnSpPr>
        <p:spPr>
          <a:xfrm>
            <a:off x="8225790" y="3472180"/>
            <a:ext cx="591820" cy="411480"/>
          </a:xfrm>
          <a:prstGeom prst="curvedConnector5">
            <a:avLst>
              <a:gd name="adj1" fmla="val 166524"/>
              <a:gd name="adj2" fmla="val 19444"/>
              <a:gd name="adj3" fmla="val 59764"/>
            </a:avLst>
          </a:prstGeom>
          <a:ln>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2" name="Conector curvo 61"/>
          <p:cNvCxnSpPr/>
          <p:nvPr/>
        </p:nvCxnSpPr>
        <p:spPr>
          <a:xfrm rot="10800000" flipV="1">
            <a:off x="3213100" y="3141345"/>
            <a:ext cx="407035" cy="302260"/>
          </a:xfrm>
          <a:prstGeom prst="curvedConnector3">
            <a:avLst>
              <a:gd name="adj1" fmla="val 49922"/>
            </a:avLst>
          </a:prstGeom>
          <a:ln>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sp>
        <p:nvSpPr>
          <p:cNvPr id="7" name="Forma livre 6"/>
          <p:cNvSpPr/>
          <p:nvPr/>
        </p:nvSpPr>
        <p:spPr>
          <a:xfrm>
            <a:off x="1870710" y="2921000"/>
            <a:ext cx="1842770" cy="135255"/>
          </a:xfrm>
          <a:custGeom>
            <a:avLst/>
            <a:gdLst>
              <a:gd name="connisteX0" fmla="*/ 1822258 w 1842817"/>
              <a:gd name="connsiteY0" fmla="*/ 2152 h 402997"/>
              <a:gd name="connisteX1" fmla="*/ 1610803 w 1842817"/>
              <a:gd name="connsiteY1" fmla="*/ 138042 h 402997"/>
              <a:gd name="connisteX2" fmla="*/ 901508 w 1842817"/>
              <a:gd name="connsiteY2" fmla="*/ 288537 h 402997"/>
              <a:gd name="connisteX3" fmla="*/ 418908 w 1842817"/>
              <a:gd name="connsiteY3" fmla="*/ 334257 h 402997"/>
              <a:gd name="connisteX4" fmla="*/ 26478 w 1842817"/>
              <a:gd name="connsiteY4" fmla="*/ 319017 h 402997"/>
              <a:gd name="connisteX5" fmla="*/ 1037398 w 1842817"/>
              <a:gd name="connsiteY5" fmla="*/ 394582 h 402997"/>
              <a:gd name="connisteX6" fmla="*/ 1460308 w 1842817"/>
              <a:gd name="connsiteY6" fmla="*/ 394582 h 402997"/>
              <a:gd name="connisteX7" fmla="*/ 1807018 w 1842817"/>
              <a:gd name="connsiteY7" fmla="*/ 364102 h 402997"/>
              <a:gd name="connisteX8" fmla="*/ 1822258 w 1842817"/>
              <a:gd name="connsiteY8" fmla="*/ 228212 h 402997"/>
              <a:gd name="connisteX9" fmla="*/ 1822258 w 1842817"/>
              <a:gd name="connsiteY9" fmla="*/ 2152 h 40299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1842818" h="402998">
                <a:moveTo>
                  <a:pt x="1822258" y="2153"/>
                </a:moveTo>
                <a:cubicBezTo>
                  <a:pt x="1779713" y="-15627"/>
                  <a:pt x="1794953" y="80893"/>
                  <a:pt x="1610803" y="138043"/>
                </a:cubicBezTo>
                <a:cubicBezTo>
                  <a:pt x="1426653" y="195193"/>
                  <a:pt x="1139633" y="249168"/>
                  <a:pt x="901508" y="288538"/>
                </a:cubicBezTo>
                <a:cubicBezTo>
                  <a:pt x="663383" y="327908"/>
                  <a:pt x="594168" y="327908"/>
                  <a:pt x="418908" y="334258"/>
                </a:cubicBezTo>
                <a:cubicBezTo>
                  <a:pt x="243648" y="340608"/>
                  <a:pt x="-97347" y="306953"/>
                  <a:pt x="26478" y="319018"/>
                </a:cubicBezTo>
                <a:cubicBezTo>
                  <a:pt x="150303" y="331083"/>
                  <a:pt x="750378" y="379343"/>
                  <a:pt x="1037398" y="394583"/>
                </a:cubicBezTo>
                <a:cubicBezTo>
                  <a:pt x="1324418" y="409823"/>
                  <a:pt x="1306638" y="400933"/>
                  <a:pt x="1460308" y="394583"/>
                </a:cubicBezTo>
                <a:cubicBezTo>
                  <a:pt x="1613978" y="388233"/>
                  <a:pt x="1734628" y="397123"/>
                  <a:pt x="1807018" y="364103"/>
                </a:cubicBezTo>
                <a:cubicBezTo>
                  <a:pt x="1879408" y="331083"/>
                  <a:pt x="1819083" y="300603"/>
                  <a:pt x="1822258" y="228213"/>
                </a:cubicBezTo>
                <a:cubicBezTo>
                  <a:pt x="1825433" y="155823"/>
                  <a:pt x="1864803" y="19933"/>
                  <a:pt x="1822258" y="2153"/>
                </a:cubicBezTo>
                <a:close/>
              </a:path>
            </a:pathLst>
          </a:custGeom>
          <a:solidFill>
            <a:schemeClr val="tx2"/>
          </a:solidFill>
          <a:ln w="12700"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10" name="Forma livre 9"/>
          <p:cNvSpPr/>
          <p:nvPr/>
        </p:nvSpPr>
        <p:spPr>
          <a:xfrm>
            <a:off x="8033385" y="3157855"/>
            <a:ext cx="1997710" cy="194310"/>
          </a:xfrm>
          <a:custGeom>
            <a:avLst/>
            <a:gdLst>
              <a:gd name="connisteX0" fmla="*/ 159599 w 1811296"/>
              <a:gd name="connsiteY0" fmla="*/ 19850 h 447992"/>
              <a:gd name="connisteX1" fmla="*/ 325969 w 1811296"/>
              <a:gd name="connsiteY1" fmla="*/ 110655 h 447992"/>
              <a:gd name="connisteX2" fmla="*/ 778089 w 1811296"/>
              <a:gd name="connsiteY2" fmla="*/ 322110 h 447992"/>
              <a:gd name="connisteX3" fmla="*/ 1246084 w 1811296"/>
              <a:gd name="connsiteY3" fmla="*/ 367195 h 447992"/>
              <a:gd name="connisteX4" fmla="*/ 1759164 w 1811296"/>
              <a:gd name="connsiteY4" fmla="*/ 397040 h 447992"/>
              <a:gd name="connisteX5" fmla="*/ 144359 w 1811296"/>
              <a:gd name="connsiteY5" fmla="*/ 412280 h 447992"/>
              <a:gd name="connisteX6" fmla="*/ 144359 w 1811296"/>
              <a:gd name="connsiteY6" fmla="*/ 412280 h 447992"/>
              <a:gd name="connisteX7" fmla="*/ 159599 w 1811296"/>
              <a:gd name="connsiteY7" fmla="*/ 19850 h 44799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1811297" h="447993">
                <a:moveTo>
                  <a:pt x="159599" y="19851"/>
                </a:moveTo>
                <a:cubicBezTo>
                  <a:pt x="195794" y="-40474"/>
                  <a:pt x="202144" y="50331"/>
                  <a:pt x="325969" y="110656"/>
                </a:cubicBezTo>
                <a:cubicBezTo>
                  <a:pt x="449794" y="170981"/>
                  <a:pt x="593939" y="270676"/>
                  <a:pt x="778089" y="322111"/>
                </a:cubicBezTo>
                <a:cubicBezTo>
                  <a:pt x="962239" y="373546"/>
                  <a:pt x="1049869" y="351956"/>
                  <a:pt x="1246084" y="367196"/>
                </a:cubicBezTo>
                <a:cubicBezTo>
                  <a:pt x="1442299" y="382436"/>
                  <a:pt x="1979509" y="388151"/>
                  <a:pt x="1759164" y="397041"/>
                </a:cubicBezTo>
                <a:cubicBezTo>
                  <a:pt x="1538819" y="405931"/>
                  <a:pt x="467574" y="409106"/>
                  <a:pt x="144359" y="412281"/>
                </a:cubicBezTo>
                <a:cubicBezTo>
                  <a:pt x="-178856" y="415456"/>
                  <a:pt x="141184" y="491021"/>
                  <a:pt x="144359" y="412281"/>
                </a:cubicBezTo>
                <a:cubicBezTo>
                  <a:pt x="147534" y="333541"/>
                  <a:pt x="123404" y="80176"/>
                  <a:pt x="159599" y="19851"/>
                </a:cubicBezTo>
                <a:close/>
              </a:path>
            </a:pathLst>
          </a:custGeom>
          <a:gradFill>
            <a:gsLst>
              <a:gs pos="0">
                <a:srgbClr val="E30000"/>
              </a:gs>
              <a:gs pos="100000">
                <a:srgbClr val="76030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Tree>
  </p:cSld>
  <p:clrMapOvr>
    <a:masterClrMapping/>
  </p:clrMapOvr>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 de Texto 2"/>
              <p:cNvSpPr txBox="1"/>
              <p:nvPr/>
            </p:nvSpPr>
            <p:spPr>
              <a:xfrm>
                <a:off x="487680" y="2294255"/>
                <a:ext cx="9564370" cy="2434590"/>
              </a:xfrm>
              <a:prstGeom prst="rect">
                <a:avLst/>
              </a:prstGeom>
              <a:noFill/>
            </p:spPr>
            <p:txBody>
              <a:bodyPr wrap="square" rtlCol="0" anchor="t">
                <a:spAutoFit/>
              </a:bodyPr>
              <a:lstStyle/>
              <a:p>
                <a:pPr indent="0" algn="ctr" fontAlgn="auto">
                  <a:spcBef>
                    <a:spcPts val="600"/>
                  </a:spcBef>
                  <a:spcAft>
                    <a:spcPts val="600"/>
                  </a:spcAft>
                  <a:buFont typeface="Arial" panose="020B0604020202020204" pitchFamily="34" charset="0"/>
                  <a:buNone/>
                </a:pPr>
                <a:r>
                  <a:rPr lang="pt-BR" altLang="en-US" sz="2800">
                    <a:latin typeface="Comic Sans MS" panose="030F0702030302020204" pitchFamily="66" charset="0"/>
                    <a:cs typeface="Comic Sans MS" panose="030F0702030302020204" pitchFamily="66" charset="0"/>
                    <a:sym typeface="+mn-ea"/>
                  </a:rPr>
                  <a:t>           </a:t>
                </a: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d>
                      <m:dPr>
                        <m:begChr m:val="["/>
                        <m:endChr m:val="]"/>
                        <m:ctrlPr>
                          <a:rPr lang="en-US" altLang="pt-BR" sz="2800" i="1">
                            <a:latin typeface="Cambria Math" panose="02040503050406030204" pitchFamily="18" charset="0"/>
                            <a:cs typeface="Cambria Math" panose="02040503050406030204" pitchFamily="18" charset="0"/>
                          </a:rPr>
                        </m:ctrlPr>
                      </m:d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e>
                    </m:d>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𝑥</m:t>
                            </m:r>
                          </m:e>
                          <m:sub>
                            <m:r>
                              <a:rPr lang="en-US"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m:t>
                    </m:r>
                  </m:oMath>
                </a14:m>
                <a:endParaRPr lang="en-US" altLang="pt-BR" sz="2800" i="1">
                  <a:latin typeface="Cambria Math" panose="02040503050406030204" pitchFamily="18" charset="0"/>
                  <a:cs typeface="Cambria Math" panose="02040503050406030204" pitchFamily="18" charset="0"/>
                </a:endParaRPr>
              </a:p>
              <a:p>
                <a:pPr indent="0" algn="ctr" fontAlgn="auto">
                  <a:spcBef>
                    <a:spcPts val="600"/>
                  </a:spcBef>
                  <a:spcAft>
                    <a:spcPts val="600"/>
                  </a:spcAft>
                  <a:buFont typeface="Arial" panose="020B0604020202020204" pitchFamily="34" charset="0"/>
                  <a:buNone/>
                </a:pPr>
                <a14:m>
                  <m:oMathPara xmlns:m="http://schemas.openxmlformats.org/officeDocument/2006/math">
                    <m:oMathParaPr>
                      <m:jc m:val="center"/>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𝑁𝐷</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m:oMathPara>
                </a14:m>
                <a:endParaRPr lang="en-US" altLang="pt-BR" sz="2800" i="1">
                  <a:latin typeface="Cambria Math" panose="02040503050406030204" pitchFamily="18" charset="0"/>
                  <a:cs typeface="Cambria Math" panose="02040503050406030204" pitchFamily="18" charset="0"/>
                </a:endParaRPr>
              </a:p>
              <a:p>
                <a:pPr indent="0" algn="l" fontAlgn="auto">
                  <a:spcBef>
                    <a:spcPts val="600"/>
                  </a:spcBef>
                  <a:spcAft>
                    <a:spcPts val="6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onde </a:t>
                </a:r>
                <a14:m>
                  <m:oMath xmlns:m="http://schemas.openxmlformats.org/officeDocument/2006/math">
                    <m:sSub>
                      <m:sSubPr>
                        <m:ctrlPr>
                          <a:rPr lang="pt-BR" altLang="en-US" sz="280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𝐿</m:t>
                        </m:r>
                      </m:e>
                      <m:sub>
                        <m:r>
                          <a:rPr lang="en-US" altLang="pt-BR" sz="280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𝑛</m:t>
                        </m:r>
                      </m:sub>
                    </m:sSub>
                    <m:r>
                      <a:rPr lang="en-US" altLang="pt-BR" sz="2800" dirty="0" smtClean="0">
                        <a:solidFill>
                          <a:schemeClr val="tx1"/>
                        </a:solidFill>
                        <a:effectLst/>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ad>
                      <m:radPr>
                        <m:degHide m:val="on"/>
                        <m:ctrlPr>
                          <a:rPr lang="en-US" altLang="pt-BR" sz="2800" i="1">
                            <a:latin typeface="Cambria Math" panose="02040503050406030204" pitchFamily="18" charset="0"/>
                            <a:cs typeface="Cambria Math" panose="02040503050406030204" pitchFamily="18" charset="0"/>
                          </a:rPr>
                        </m:ctrlPr>
                      </m:radPr>
                      <m:deg/>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sub>
                        </m:sSub>
                      </m:e>
                    </m:rad>
                  </m:oMath>
                </a14:m>
                <a:endParaRPr lang="en-US" altLang="pt-BR" sz="2800"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487680" y="2294255"/>
                <a:ext cx="9564370" cy="2434590"/>
              </a:xfrm>
              <a:prstGeom prst="rect">
                <a:avLst/>
              </a:prstGeom>
              <a:blipFill rotWithShape="1">
                <a:blip r:embed="rId1"/>
                <a:stretch>
                  <a:fillRect/>
                </a:stretch>
              </a:blipFill>
            </p:spPr>
            <p:txBody>
              <a:bodyPr/>
              <a:lstStyle/>
              <a:p>
                <a:r>
                  <a:rPr lang="pt-BR" altLang="en-US">
                    <a:noFill/>
                  </a:rPr>
                  <a:t> </a:t>
                </a:r>
              </a:p>
            </p:txBody>
          </p:sp>
        </mc:Fallback>
      </mc:AlternateContent>
      <p:sp>
        <p:nvSpPr>
          <p:cNvPr id="5" name="CaixaDeTexto 2"/>
          <p:cNvSpPr txBox="1"/>
          <p:nvPr/>
        </p:nvSpPr>
        <p:spPr>
          <a:xfrm>
            <a:off x="297815" y="49530"/>
            <a:ext cx="11704955" cy="2030095"/>
          </a:xfrm>
          <a:prstGeom prst="rect">
            <a:avLst/>
          </a:prstGeom>
          <a:noFill/>
        </p:spPr>
        <p:txBody>
          <a:bodyPr wrap="square" rtlCol="0">
            <a:spAutoFit/>
          </a:bodyPr>
          <a:lstStyle/>
          <a:p>
            <a:pPr marL="457200" indent="-457200" algn="l" fontAlgn="auto">
              <a:spcBef>
                <a:spcPts val="600"/>
              </a:spcBef>
              <a:spcAft>
                <a:spcPts val="600"/>
              </a:spcAft>
              <a:buFont typeface="Arial" panose="020B0604020202020204" pitchFamily="34" charset="0"/>
              <a:buChar char="•"/>
            </a:pPr>
            <a:r>
              <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Diodo direto</a:t>
            </a:r>
            <a:endPar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aplicar as equações de portadores e corrente de minoritários na região neutra para determinar a carga. Para a região P, teremos portadores e corrente de minoritários dado por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Caixa de Texto 5"/>
              <p:cNvSpPr txBox="1"/>
              <p:nvPr/>
            </p:nvSpPr>
            <p:spPr>
              <a:xfrm>
                <a:off x="297815" y="4910455"/>
                <a:ext cx="11504930" cy="1682750"/>
              </a:xfrm>
              <a:prstGeom prst="rect">
                <a:avLst/>
              </a:prstGeom>
              <a:noFill/>
            </p:spPr>
            <p:txBody>
              <a:bodyPr wrap="none" rtlCol="0" anchor="t">
                <a:spAutoFit/>
              </a:bodyPr>
              <a:lstStyle/>
              <a:p>
                <a:pPr algn="l">
                  <a:lnSpc>
                    <a:spcPct val="100000"/>
                  </a:lnSpc>
                  <a:spcBef>
                    <a:spcPts val="0"/>
                  </a:spcBef>
                  <a:spcAft>
                    <a:spcPts val="1200"/>
                  </a:spcAft>
                </a:pPr>
                <a:r>
                  <a:rPr lang="pt-BR" altLang="en-US" sz="2800" b="1">
                    <a:latin typeface="Comic Sans MS" panose="030F0702030302020204" pitchFamily="66" charset="0"/>
                    <a:cs typeface="Comic Sans MS" panose="030F0702030302020204" pitchFamily="66" charset="0"/>
                  </a:rPr>
                  <a:t>O excesso de eletróns será:</a:t>
                </a:r>
                <a:endParaRPr lang="pt-BR" altLang="en-US" sz="2800" b="1">
                  <a:latin typeface="Comic Sans MS" panose="030F0702030302020204" pitchFamily="66" charset="0"/>
                  <a:cs typeface="Comic Sans MS" panose="030F0702030302020204" pitchFamily="66" charset="0"/>
                </a:endParaRPr>
              </a:p>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𝑁𝑝</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nary>
                            <m:naryPr>
                              <m:limLoc m:val="subSup"/>
                              <m:ctrlPr>
                                <a:rPr lang="en-US" altLang="pt-BR" sz="2800" i="1">
                                  <a:latin typeface="Cambria Math" panose="02040503050406030204" pitchFamily="18" charset="0"/>
                                  <a:cs typeface="Cambria Math" panose="02040503050406030204" pitchFamily="18" charset="0"/>
                                </a:rPr>
                              </m:ctrlPr>
                            </m:naryPr>
                            <m:sub>
                              <m:r>
                                <a:rPr lang="en-US" altLang="pt-BR" sz="2800" i="1">
                                  <a:latin typeface="Cambria Math" panose="02040503050406030204" pitchFamily="18" charset="0"/>
                                  <a:cs typeface="Cambria Math" panose="02040503050406030204" pitchFamily="18" charset="0"/>
                                </a:rPr>
                                <m:t>𝑥𝑝</m:t>
                              </m:r>
                            </m:sub>
                            <m:sup>
                              <m:r>
                                <a:rPr lang="en-US" altLang="pt-BR" sz="2800" i="1">
                                  <a:latin typeface="Cambria Math" panose="02040503050406030204" pitchFamily="18" charset="0"/>
                                  <a:cs typeface="Cambria Math" panose="02040503050406030204" pitchFamily="18" charset="0"/>
                                </a:rPr>
                                <m:t>∞</m:t>
                              </m:r>
                            </m:sup>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𝑑𝑥</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m:t>
                              </m:r>
                            </m:e>
                          </m:nary>
                          <m:f>
                            <m:fPr>
                              <m:ctrlPr>
                                <a:rPr lang="en-US" altLang="pt-BR" sz="2800" i="1">
                                  <a:latin typeface="Cambria Math" panose="02040503050406030204" pitchFamily="18" charset="0"/>
                                  <a:cs typeface="Cambria Math" panose="02040503050406030204" pitchFamily="18" charset="0"/>
                                </a:rPr>
                              </m:ctrlPr>
                            </m:fPr>
                            <m:num>
                              <m:sSubSup>
                                <m:sSubSupPr>
                                  <m:ctrlPr>
                                    <a:rPr lang="en-US" altLang="pt-BR" sz="2800" i="1">
                                      <a:latin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up>
                                  <m:r>
                                    <a:rPr lang="en-US" altLang="pt-BR" sz="2800" i="1">
                                      <a:latin typeface="Cambria Math" panose="02040503050406030204" pitchFamily="18" charset="0"/>
                                      <a:cs typeface="Cambria Math" panose="02040503050406030204" pitchFamily="18" charset="0"/>
                                    </a:rPr>
                                    <m:t>2</m:t>
                                  </m:r>
                                </m:sup>
                              </m:sSubSup>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𝑁𝐷</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𝑥𝑝</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sub>
                      </m:sSub>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𝑁𝐷</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𝑥𝑝</m:t>
                      </m:r>
                      <m:r>
                        <a:rPr lang="en-US" altLang="pt-BR" sz="2800" i="1">
                          <a:latin typeface="Cambria Math" panose="02040503050406030204" pitchFamily="18" charset="0"/>
                          <a:cs typeface="Cambria Math" panose="02040503050406030204" pitchFamily="18" charset="0"/>
                        </a:rPr>
                        <m:t>)</m:t>
                      </m:r>
                    </m:oMath>
                  </m:oMathPara>
                </a14:m>
                <a:endParaRPr lang="en-US" altLang="pt-BR" sz="2800">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297815" y="4910455"/>
                <a:ext cx="11504930" cy="1682750"/>
              </a:xfrm>
              <a:prstGeom prst="rect">
                <a:avLst/>
              </a:prstGeom>
              <a:blipFill rotWithShape="1">
                <a:blip r:embed="rId2"/>
                <a:stretch>
                  <a:fillRect r="-66"/>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487680" y="504190"/>
            <a:ext cx="11076305" cy="1168400"/>
          </a:xfrm>
          <a:prstGeom prst="rect">
            <a:avLst/>
          </a:prstGeom>
          <a:noFill/>
        </p:spPr>
        <p:txBody>
          <a:bodyPr wrap="square" rtlCol="0">
            <a:spAutoFit/>
          </a:bodyPr>
          <a:lstStyle/>
          <a:p>
            <a:pPr marL="457200" indent="-457200" algn="l" fontAlgn="auto">
              <a:spcBef>
                <a:spcPts val="600"/>
              </a:spcBef>
              <a:spcAft>
                <a:spcPts val="600"/>
              </a:spcAft>
              <a:buFont typeface="Arial" panose="020B0604020202020204" pitchFamily="34" charset="0"/>
              <a:buChar char="•"/>
            </a:pPr>
            <a:r>
              <a:rPr lang="pt-BR" altLang="en-US" sz="32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Diodo direto</a:t>
            </a:r>
            <a:endParaRPr lang="pt-BR" altLang="en-US" sz="32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 forma analoga na região N, o excesso de lacunas será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 name="Caixa de Texto 6"/>
              <p:cNvSpPr txBox="1"/>
              <p:nvPr/>
            </p:nvSpPr>
            <p:spPr>
              <a:xfrm>
                <a:off x="434340" y="1610995"/>
                <a:ext cx="11024870" cy="107315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𝑃𝑛</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nary>
                            <m:naryPr>
                              <m:limLoc m:val="subSup"/>
                              <m:ctrlPr>
                                <a:rPr lang="en-US" altLang="pt-BR" sz="2800" i="1">
                                  <a:latin typeface="Cambria Math" panose="02040503050406030204" pitchFamily="18" charset="0"/>
                                  <a:cs typeface="Cambria Math" panose="02040503050406030204" pitchFamily="18" charset="0"/>
                                </a:rPr>
                              </m:ctrlPr>
                            </m:naryPr>
                            <m:sub>
                              <m:r>
                                <a:rPr lang="en-US" altLang="pt-BR" sz="2800" i="1">
                                  <a:latin typeface="Cambria Math" panose="02040503050406030204" pitchFamily="18" charset="0"/>
                                  <a:cs typeface="Cambria Math" panose="02040503050406030204" pitchFamily="18" charset="0"/>
                                </a:rPr>
                                <m:t>−∞</m:t>
                              </m:r>
                            </m:sub>
                            <m:sup>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𝑝</m:t>
                              </m:r>
                            </m:sup>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𝑝</m:t>
                                  </m:r>
                                </m:e>
                                <m:sub>
                                  <m:r>
                                    <a:rPr lang="en-US" altLang="pt-BR" sz="2800" i="1">
                                      <a:latin typeface="Cambria Math" panose="02040503050406030204" pitchFamily="18" charset="0"/>
                                      <a:cs typeface="Cambria Math" panose="02040503050406030204" pitchFamily="18" charset="0"/>
                                    </a:rPr>
                                    <m:t>𝑛</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𝑝</m:t>
                                  </m:r>
                                </m:e>
                                <m:sub>
                                  <m:r>
                                    <a:rPr lang="en-US" altLang="pt-BR" sz="2800" i="1">
                                      <a:latin typeface="Cambria Math" panose="02040503050406030204" pitchFamily="18" charset="0"/>
                                      <a:cs typeface="Cambria Math" panose="02040503050406030204" pitchFamily="18" charset="0"/>
                                    </a:rPr>
                                    <m:t>𝑛</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𝑑𝑥</m:t>
                              </m:r>
                              <m:r>
                                <a:rPr lang="en-US" altLang="pt-BR" sz="2800" i="1">
                                  <a:latin typeface="Cambria Math" panose="02040503050406030204" pitchFamily="18" charset="0"/>
                                  <a:cs typeface="Cambria Math" panose="02040503050406030204" pitchFamily="18" charset="0"/>
                                </a:rPr>
                                <m:t>=</m:t>
                              </m:r>
                            </m:e>
                          </m:nary>
                          <m:f>
                            <m:fPr>
                              <m:ctrlPr>
                                <a:rPr lang="en-US" altLang="pt-BR" sz="2800" i="1">
                                  <a:latin typeface="Cambria Math" panose="02040503050406030204" pitchFamily="18" charset="0"/>
                                  <a:cs typeface="Cambria Math" panose="02040503050406030204" pitchFamily="18" charset="0"/>
                                </a:rPr>
                              </m:ctrlPr>
                            </m:fPr>
                            <m:num>
                              <m:sSubSup>
                                <m:sSubSupPr>
                                  <m:ctrlPr>
                                    <a:rPr lang="en-US" altLang="pt-BR" sz="2800" i="1">
                                      <a:latin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𝑝</m:t>
                                  </m:r>
                                </m:sub>
                                <m:sup>
                                  <m:r>
                                    <a:rPr lang="en-US" altLang="pt-BR" sz="2800" i="1">
                                      <a:latin typeface="Cambria Math" panose="02040503050406030204" pitchFamily="18" charset="0"/>
                                      <a:cs typeface="Cambria Math" panose="02040503050406030204" pitchFamily="18" charset="0"/>
                                    </a:rPr>
                                    <m:t>2</m:t>
                                  </m:r>
                                </m:sup>
                              </m:sSubSup>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𝑝</m:t>
                                  </m:r>
                                </m:sub>
                              </m:sSub>
                            </m:den>
                          </m:f>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𝑝𝐷</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𝑥𝑝</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𝑃𝐷</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𝑥𝑛</m:t>
                      </m:r>
                      <m:r>
                        <a:rPr lang="en-US" altLang="pt-BR" sz="2800" i="1">
                          <a:latin typeface="Cambria Math" panose="02040503050406030204" pitchFamily="18" charset="0"/>
                          <a:cs typeface="Cambria Math" panose="02040503050406030204" pitchFamily="18" charset="0"/>
                        </a:rPr>
                        <m:t>)</m:t>
                      </m:r>
                    </m:oMath>
                  </m:oMathPara>
                </a14:m>
                <a:endParaRPr lang="en-US" altLang="pt-BR" sz="2800">
                  <a:latin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434340" y="1610995"/>
                <a:ext cx="11024870" cy="1073150"/>
              </a:xfrm>
              <a:prstGeom prst="rect">
                <a:avLst/>
              </a:prstGeom>
              <a:blipFill rotWithShape="1">
                <a:blip r:embed="rId1"/>
                <a:stretch>
                  <a:fillRect r="-69"/>
                </a:stretch>
              </a:blipFill>
            </p:spPr>
            <p:txBody>
              <a:bodyPr/>
              <a:lstStyle/>
              <a:p>
                <a:r>
                  <a:rPr lang="pt-BR" altLang="en-US">
                    <a:noFill/>
                  </a:rPr>
                  <a:t> </a:t>
                </a:r>
              </a:p>
            </p:txBody>
          </p:sp>
        </mc:Fallback>
      </mc:AlternateContent>
      <p:sp>
        <p:nvSpPr>
          <p:cNvPr id="8" name="CaixaDeTexto 2"/>
          <p:cNvSpPr txBox="1"/>
          <p:nvPr/>
        </p:nvSpPr>
        <p:spPr>
          <a:xfrm>
            <a:off x="487680" y="2684145"/>
            <a:ext cx="11076305"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carga total na região neutra será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9" name="Caixa de Texto 8"/>
              <p:cNvSpPr txBox="1"/>
              <p:nvPr/>
            </p:nvSpPr>
            <p:spPr>
              <a:xfrm>
                <a:off x="1078865" y="5719445"/>
                <a:ext cx="8959850" cy="51181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𝐷𝑇</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𝑃𝑛</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𝑁𝑝</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𝑇</m:t>
                          </m:r>
                        </m:sub>
                      </m:sSub>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𝑃𝐷</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𝑥𝑛</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𝑁𝐷</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𝑥𝑝</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𝑇</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𝐷</m:t>
                          </m:r>
                        </m:sub>
                      </m:sSub>
                    </m:oMath>
                  </m:oMathPara>
                </a14:m>
                <a:endParaRPr lang="en-US" altLang="pt-BR" sz="2800">
                  <a:latin typeface="Cambria Math" panose="02040503050406030204" pitchFamily="18" charset="0"/>
                  <a:cs typeface="Cambria Math" panose="02040503050406030204" pitchFamily="18"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1078865" y="5719445"/>
                <a:ext cx="8959850" cy="51181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 name="CaixaDeTexto 2"/>
              <p:cNvSpPr txBox="1"/>
              <p:nvPr/>
            </p:nvSpPr>
            <p:spPr>
              <a:xfrm>
                <a:off x="487680" y="4168775"/>
                <a:ext cx="11076305" cy="1176020"/>
              </a:xfrm>
              <a:prstGeom prst="rect">
                <a:avLst/>
              </a:prstGeom>
              <a:noFill/>
            </p:spPr>
            <p:txBody>
              <a:bodyPr wrap="square" rtlCol="0">
                <a:spAutoFit/>
              </a:bodyPr>
              <a:lstStyle/>
              <a:p>
                <a:pPr indent="0" algn="l" fontAlgn="auto">
                  <a:lnSpc>
                    <a:spcPct val="100000"/>
                  </a:lnSpc>
                  <a:spcBef>
                    <a:spcPts val="600"/>
                  </a:spcBef>
                  <a:spcAft>
                    <a:spcPts val="10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Caso consideremos</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lnSpc>
                    <a:spcPct val="100000"/>
                  </a:lnSpc>
                  <a:spcBef>
                    <a:spcPts val="600"/>
                  </a:spcBef>
                  <a:spcAft>
                    <a:spcPts val="10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2</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𝑇</m:t>
                        </m:r>
                      </m:sub>
                    </m:sSub>
                  </m:oMath>
                </a14:m>
                <a:r>
                  <a:rPr lang="pt-BR" altLang="en-US" sz="2800" dirty="0">
                    <a:latin typeface="Cambria Math" panose="02040503050406030204" pitchFamily="18" charset="0"/>
                    <a:cs typeface="Cambria Math" panose="02040503050406030204" pitchFamily="18" charset="0"/>
                  </a:rPr>
                  <a:t>,     </a:t>
                </a:r>
                <a:r>
                  <a:rPr lang="pt-BR" altLang="en-US" sz="2800" b="1" dirty="0" smtClean="0">
                    <a:latin typeface="Comic Sans MS" panose="030F0702030302020204" pitchFamily="66" charset="0"/>
                    <a:cs typeface="Comic Sans MS" panose="030F0702030302020204" pitchFamily="66" charset="0"/>
                  </a:rPr>
                  <a:t>então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0" name="CaixaDeTexto 2"/>
              <p:cNvSpPr txBox="1">
                <a:spLocks noRot="1" noChangeAspect="1" noMove="1" noResize="1" noEditPoints="1" noAdjustHandles="1" noChangeArrowheads="1" noChangeShapeType="1" noTextEdit="1"/>
              </p:cNvSpPr>
              <p:nvPr/>
            </p:nvSpPr>
            <p:spPr>
              <a:xfrm>
                <a:off x="487680" y="4168775"/>
                <a:ext cx="11076305" cy="1176020"/>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 name="Caixa de Texto 10"/>
              <p:cNvSpPr txBox="1"/>
              <p:nvPr/>
            </p:nvSpPr>
            <p:spPr>
              <a:xfrm>
                <a:off x="1337945" y="3282315"/>
                <a:ext cx="9258300" cy="51181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𝐷𝑇</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𝑃𝑛</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𝑁𝑝</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𝑃𝐷</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𝑥𝑛</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sub>
                      </m:sSub>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𝑁𝐷</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𝑥𝑝</m:t>
                      </m:r>
                      <m:r>
                        <a:rPr lang="en-US" altLang="pt-BR" sz="2800" i="1">
                          <a:latin typeface="Cambria Math" panose="02040503050406030204" pitchFamily="18" charset="0"/>
                          <a:cs typeface="Cambria Math" panose="02040503050406030204" pitchFamily="18" charset="0"/>
                        </a:rPr>
                        <m:t>))</m:t>
                      </m:r>
                    </m:oMath>
                  </m:oMathPara>
                </a14:m>
                <a:endParaRPr lang="en-US" altLang="pt-BR" sz="2800">
                  <a:latin typeface="Cambria Math" panose="02040503050406030204" pitchFamily="18" charset="0"/>
                  <a:cs typeface="Cambria Math" panose="02040503050406030204" pitchFamily="18" charset="0"/>
                </a:endParaRPr>
              </a:p>
            </p:txBody>
          </p:sp>
        </mc:Choice>
        <mc:Fallback>
          <p:sp>
            <p:nvSpPr>
              <p:cNvPr id="11" name="Caixa de Texto 10"/>
              <p:cNvSpPr txBox="1">
                <a:spLocks noRot="1" noChangeAspect="1" noMove="1" noResize="1" noEditPoints="1" noAdjustHandles="1" noChangeArrowheads="1" noChangeShapeType="1" noTextEdit="1"/>
              </p:cNvSpPr>
              <p:nvPr/>
            </p:nvSpPr>
            <p:spPr>
              <a:xfrm>
                <a:off x="1337945" y="3282315"/>
                <a:ext cx="9258300" cy="511810"/>
              </a:xfrm>
              <a:prstGeom prst="rect">
                <a:avLst/>
              </a:prstGeom>
              <a:blipFill rotWithShape="1">
                <a:blip r:embed="rId4"/>
                <a:stretch>
                  <a:fillRect r="-8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487680" y="504190"/>
            <a:ext cx="11076305" cy="1168400"/>
          </a:xfrm>
          <a:prstGeom prst="rect">
            <a:avLst/>
          </a:prstGeom>
          <a:noFill/>
        </p:spPr>
        <p:txBody>
          <a:bodyPr wrap="square" rtlCol="0">
            <a:spAutoFit/>
          </a:bodyPr>
          <a:lstStyle/>
          <a:p>
            <a:pPr marL="457200" indent="-457200" algn="l" fontAlgn="auto">
              <a:spcBef>
                <a:spcPts val="600"/>
              </a:spcBef>
              <a:spcAft>
                <a:spcPts val="600"/>
              </a:spcAft>
              <a:buFont typeface="Arial" panose="020B0604020202020204" pitchFamily="34" charset="0"/>
              <a:buChar char="•"/>
            </a:pPr>
            <a:r>
              <a:rPr lang="pt-BR" altLang="en-US" sz="32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Diodo direto</a:t>
            </a:r>
            <a:endParaRPr lang="pt-BR" altLang="en-US" sz="32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 fim, a capacitância direta será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1" name="Caixa de Texto 10"/>
              <p:cNvSpPr txBox="1"/>
              <p:nvPr/>
            </p:nvSpPr>
            <p:spPr>
              <a:xfrm>
                <a:off x="1511935" y="2014220"/>
                <a:ext cx="8495665" cy="131381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𝐷</m:t>
                          </m:r>
                        </m:sub>
                      </m:sSub>
                      <m:r>
                        <a:rPr lang="en-US" altLang="pt-BR" sz="2800">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𝐷𝑇</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𝑇</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𝐷</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den>
                      </m:f>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𝑇</m:t>
                          </m:r>
                        </m:sub>
                      </m:sSub>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𝑆</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1</m:t>
                          </m:r>
                          <m:r>
                            <a:rPr lang="en-US" altLang="pt-BR" sz="2800" i="1">
                              <a:latin typeface="Cambria Math" panose="02040503050406030204" pitchFamily="18" charset="0"/>
                              <a:cs typeface="Cambria Math" panose="02040503050406030204" pitchFamily="18" charset="0"/>
                            </a:rPr>
                            <m:t>)</m:t>
                          </m:r>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𝑇</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𝐷</m:t>
                          </m:r>
                        </m:sub>
                      </m:sSub>
                    </m:oMath>
                  </m:oMathPara>
                </a14:m>
                <a:endParaRPr lang="en-US" altLang="pt-BR" sz="2800">
                  <a:latin typeface="Cambria Math" panose="02040503050406030204" pitchFamily="18" charset="0"/>
                  <a:cs typeface="Cambria Math" panose="02040503050406030204" pitchFamily="18" charset="0"/>
                </a:endParaRPr>
              </a:p>
            </p:txBody>
          </p:sp>
        </mc:Choice>
        <mc:Fallback>
          <p:sp>
            <p:nvSpPr>
              <p:cNvPr id="11" name="Caixa de Texto 10"/>
              <p:cNvSpPr txBox="1">
                <a:spLocks noRot="1" noChangeAspect="1" noMove="1" noResize="1" noEditPoints="1" noAdjustHandles="1" noChangeArrowheads="1" noChangeShapeType="1" noTextEdit="1"/>
              </p:cNvSpPr>
              <p:nvPr/>
            </p:nvSpPr>
            <p:spPr>
              <a:xfrm>
                <a:off x="1511935" y="2014220"/>
                <a:ext cx="8495665" cy="1313815"/>
              </a:xfrm>
              <a:prstGeom prst="rect">
                <a:avLst/>
              </a:prstGeom>
              <a:blipFill rotWithShape="1">
                <a:blip r:embed="rId1"/>
                <a:stretch>
                  <a:fillRect r="-90"/>
                </a:stretch>
              </a:blipFill>
            </p:spPr>
            <p:txBody>
              <a:bodyPr/>
              <a:lstStyle/>
              <a:p>
                <a:r>
                  <a:rPr lang="pt-BR" altLang="en-US">
                    <a:noFill/>
                  </a:rPr>
                  <a:t> </a:t>
                </a:r>
              </a:p>
            </p:txBody>
          </p:sp>
        </mc:Fallback>
      </mc:AlternateContent>
      <p:sp>
        <p:nvSpPr>
          <p:cNvPr id="3" name="CaixaDeTexto 2"/>
          <p:cNvSpPr txBox="1"/>
          <p:nvPr/>
        </p:nvSpPr>
        <p:spPr>
          <a:xfrm>
            <a:off x="487680" y="3966210"/>
            <a:ext cx="11076305" cy="181483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que um diodo passe da condução para o corte, o excesso de portadores que aparece na região neutra deve ser retirado. O tempo necessário para esta retirada atrasará a operação de corte de um diodo.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Espaço Reservado para Número de Slide 1"/>
          <p:cNvSpPr>
            <a:spLocks noGrp="1"/>
          </p:cNvSpPr>
          <p:nvPr>
            <p:ph type="sldNum" sz="quarter" idx="12"/>
          </p:nvPr>
        </p:nvSpPr>
        <p:spPr>
          <a:xfrm>
            <a:off x="9066530" y="6372225"/>
            <a:ext cx="2743200" cy="365125"/>
          </a:xfrm>
        </p:spPr>
        <p:txBody>
          <a:bodyPr/>
          <a:p>
            <a:fld id="{74F297BB-B745-4CAB-BE1D-CE4C89382949}" type="slidenum">
              <a:rPr lang="pt-BR" smtClean="0"/>
            </a:fld>
            <a:endParaRPr lang="pt-BR"/>
          </a:p>
        </p:txBody>
      </p:sp>
      <p:cxnSp>
        <p:nvCxnSpPr>
          <p:cNvPr id="90" name="Conector de Seta Reta 89"/>
          <p:cNvCxnSpPr/>
          <p:nvPr/>
        </p:nvCxnSpPr>
        <p:spPr>
          <a:xfrm>
            <a:off x="4822825" y="3179445"/>
            <a:ext cx="286004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6144895" y="2780665"/>
            <a:ext cx="536575" cy="398780"/>
          </a:xfrm>
          <a:prstGeom prst="rect">
            <a:avLst/>
          </a:prstGeom>
          <a:noFill/>
        </p:spPr>
        <p:txBody>
          <a:bodyPr wrap="square" rtlCol="0">
            <a:spAutoFit/>
          </a:bodyPr>
          <a:p>
            <a:r>
              <a:rPr lang="pt-BR" sz="2000" b="1" dirty="0"/>
              <a:t>xd</a:t>
            </a:r>
            <a:endParaRPr lang="pt-BR" sz="2000" b="1" dirty="0"/>
          </a:p>
        </p:txBody>
      </p:sp>
      <p:sp>
        <p:nvSpPr>
          <p:cNvPr id="11" name="Caixa de Texto 10"/>
          <p:cNvSpPr txBox="1"/>
          <p:nvPr/>
        </p:nvSpPr>
        <p:spPr>
          <a:xfrm>
            <a:off x="6307455" y="1737995"/>
            <a:ext cx="494665" cy="521970"/>
          </a:xfrm>
          <a:prstGeom prst="rect">
            <a:avLst/>
          </a:prstGeom>
          <a:noFill/>
        </p:spPr>
        <p:txBody>
          <a:bodyPr wrap="square" rtlCol="0">
            <a:spAutoFit/>
          </a:bodyPr>
          <a:p>
            <a:pPr algn="ctr"/>
            <a:r>
              <a:rPr lang="pt-BR" altLang="en-US" sz="2800" b="1"/>
              <a:t>-</a:t>
            </a:r>
            <a:endParaRPr lang="pt-BR" altLang="en-US" sz="2800" b="1"/>
          </a:p>
        </p:txBody>
      </p:sp>
      <p:sp>
        <p:nvSpPr>
          <p:cNvPr id="17" name="Forma livre 16"/>
          <p:cNvSpPr/>
          <p:nvPr/>
        </p:nvSpPr>
        <p:spPr>
          <a:xfrm>
            <a:off x="3735705" y="510540"/>
            <a:ext cx="3962400" cy="2101850"/>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26" name="Forma livre 25"/>
          <p:cNvSpPr/>
          <p:nvPr/>
        </p:nvSpPr>
        <p:spPr>
          <a:xfrm>
            <a:off x="7682865" y="2631440"/>
            <a:ext cx="1604010" cy="344170"/>
          </a:xfrm>
          <a:custGeom>
            <a:avLst/>
            <a:gdLst>
              <a:gd name="connisteX0" fmla="*/ 0 w 2693035"/>
              <a:gd name="connsiteY0" fmla="*/ 0 h 443865"/>
              <a:gd name="connisteX1" fmla="*/ 246380 w 2693035"/>
              <a:gd name="connsiteY1" fmla="*/ 147955 h 443865"/>
              <a:gd name="connisteX2" fmla="*/ 623570 w 2693035"/>
              <a:gd name="connsiteY2" fmla="*/ 295910 h 443865"/>
              <a:gd name="connisteX3" fmla="*/ 1067435 w 2693035"/>
              <a:gd name="connsiteY3" fmla="*/ 345440 h 443865"/>
              <a:gd name="connisteX4" fmla="*/ 1838960 w 2693035"/>
              <a:gd name="connsiteY4" fmla="*/ 394335 h 443865"/>
              <a:gd name="connisteX5" fmla="*/ 2693035 w 2693035"/>
              <a:gd name="connsiteY5" fmla="*/ 443865 h 44386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693035" h="443865">
                <a:moveTo>
                  <a:pt x="0" y="0"/>
                </a:moveTo>
                <a:cubicBezTo>
                  <a:pt x="41910" y="26670"/>
                  <a:pt x="121920" y="88900"/>
                  <a:pt x="246380" y="147955"/>
                </a:cubicBezTo>
                <a:cubicBezTo>
                  <a:pt x="370840" y="207010"/>
                  <a:pt x="459105" y="256540"/>
                  <a:pt x="623570" y="295910"/>
                </a:cubicBezTo>
                <a:cubicBezTo>
                  <a:pt x="788035" y="335280"/>
                  <a:pt x="824230" y="325755"/>
                  <a:pt x="1067435" y="345440"/>
                </a:cubicBezTo>
                <a:cubicBezTo>
                  <a:pt x="1310640" y="365125"/>
                  <a:pt x="1513840" y="374650"/>
                  <a:pt x="1838960" y="394335"/>
                </a:cubicBezTo>
                <a:cubicBezTo>
                  <a:pt x="2164080" y="414020"/>
                  <a:pt x="2537460" y="434975"/>
                  <a:pt x="2693035" y="443865"/>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34" name="Forma livre 33"/>
          <p:cNvSpPr/>
          <p:nvPr/>
        </p:nvSpPr>
        <p:spPr>
          <a:xfrm>
            <a:off x="4771390" y="741680"/>
            <a:ext cx="4453890" cy="1566545"/>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35" name="Forma livre 34"/>
          <p:cNvSpPr/>
          <p:nvPr/>
        </p:nvSpPr>
        <p:spPr>
          <a:xfrm>
            <a:off x="3359785" y="2307590"/>
            <a:ext cx="1411605" cy="304165"/>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36" name="Conector Reto 35"/>
          <p:cNvCxnSpPr/>
          <p:nvPr/>
        </p:nvCxnSpPr>
        <p:spPr>
          <a:xfrm>
            <a:off x="3277235" y="2631440"/>
            <a:ext cx="1494155" cy="952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a:off x="7731760" y="2968625"/>
            <a:ext cx="1494155" cy="952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7697470" y="2682240"/>
            <a:ext cx="114300" cy="1295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7780020" y="2788285"/>
            <a:ext cx="114300" cy="1295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V="1">
            <a:off x="7907020" y="2838450"/>
            <a:ext cx="114300" cy="1295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a:off x="4652645" y="2398395"/>
            <a:ext cx="160020" cy="233045"/>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4535170" y="2459355"/>
            <a:ext cx="139700" cy="236855"/>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4418330" y="2475865"/>
            <a:ext cx="85090" cy="206375"/>
          </a:xfrm>
          <a:prstGeom prst="line">
            <a:avLst/>
          </a:prstGeom>
        </p:spPr>
        <p:style>
          <a:lnRef idx="1">
            <a:schemeClr val="accent1"/>
          </a:lnRef>
          <a:fillRef idx="0">
            <a:schemeClr val="accent1"/>
          </a:fillRef>
          <a:effectRef idx="0">
            <a:schemeClr val="accent1"/>
          </a:effectRef>
          <a:fontRef idx="minor">
            <a:schemeClr val="tx1"/>
          </a:fontRef>
        </p:style>
      </p:cxnSp>
      <p:sp>
        <p:nvSpPr>
          <p:cNvPr id="48" name="Forma livre 47"/>
          <p:cNvSpPr/>
          <p:nvPr/>
        </p:nvSpPr>
        <p:spPr>
          <a:xfrm>
            <a:off x="7918450" y="2297430"/>
            <a:ext cx="373380" cy="440690"/>
          </a:xfrm>
          <a:custGeom>
            <a:avLst/>
            <a:gdLst>
              <a:gd name="connisteX0" fmla="*/ 0 w 574675"/>
              <a:gd name="connsiteY0" fmla="*/ 509270 h 526212"/>
              <a:gd name="connisteX1" fmla="*/ 377825 w 574675"/>
              <a:gd name="connsiteY1" fmla="*/ 492760 h 526212"/>
              <a:gd name="connisteX2" fmla="*/ 328930 w 574675"/>
              <a:gd name="connsiteY2" fmla="*/ 197485 h 526212"/>
              <a:gd name="connisteX3" fmla="*/ 574675 w 574675"/>
              <a:gd name="connsiteY3" fmla="*/ 0 h 526212"/>
            </a:gdLst>
            <a:ahLst/>
            <a:cxnLst>
              <a:cxn ang="0">
                <a:pos x="connisteX0" y="connsiteY0"/>
              </a:cxn>
              <a:cxn ang="0">
                <a:pos x="connisteX1" y="connsiteY1"/>
              </a:cxn>
              <a:cxn ang="0">
                <a:pos x="connisteX2" y="connsiteY2"/>
              </a:cxn>
              <a:cxn ang="0">
                <a:pos x="connisteX3" y="connsiteY3"/>
              </a:cxn>
            </a:cxnLst>
            <a:rect l="l" t="t" r="r" b="b"/>
            <a:pathLst>
              <a:path w="574675" h="526213">
                <a:moveTo>
                  <a:pt x="0" y="509270"/>
                </a:moveTo>
                <a:cubicBezTo>
                  <a:pt x="76835" y="511810"/>
                  <a:pt x="311785" y="554990"/>
                  <a:pt x="377825" y="492760"/>
                </a:cubicBezTo>
                <a:cubicBezTo>
                  <a:pt x="443865" y="430530"/>
                  <a:pt x="289560" y="295910"/>
                  <a:pt x="328930" y="197485"/>
                </a:cubicBezTo>
                <a:cubicBezTo>
                  <a:pt x="368300" y="99060"/>
                  <a:pt x="524510" y="33655"/>
                  <a:pt x="574675"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49" name="Forma livre 48"/>
          <p:cNvSpPr/>
          <p:nvPr/>
        </p:nvSpPr>
        <p:spPr>
          <a:xfrm>
            <a:off x="3799840" y="1816735"/>
            <a:ext cx="778510" cy="618490"/>
          </a:xfrm>
          <a:custGeom>
            <a:avLst/>
            <a:gdLst>
              <a:gd name="connisteX0" fmla="*/ 1198245 w 1198245"/>
              <a:gd name="connsiteY0" fmla="*/ 739140 h 739140"/>
              <a:gd name="connisteX1" fmla="*/ 607060 w 1198245"/>
              <a:gd name="connsiteY1" fmla="*/ 427355 h 739140"/>
              <a:gd name="connisteX2" fmla="*/ 771525 w 1198245"/>
              <a:gd name="connsiteY2" fmla="*/ 147955 h 739140"/>
              <a:gd name="connisteX3" fmla="*/ 0 w 1198245"/>
              <a:gd name="connsiteY3" fmla="*/ 0 h 739140"/>
            </a:gdLst>
            <a:ahLst/>
            <a:cxnLst>
              <a:cxn ang="0">
                <a:pos x="connisteX0" y="connsiteY0"/>
              </a:cxn>
              <a:cxn ang="0">
                <a:pos x="connisteX1" y="connsiteY1"/>
              </a:cxn>
              <a:cxn ang="0">
                <a:pos x="connisteX2" y="connsiteY2"/>
              </a:cxn>
              <a:cxn ang="0">
                <a:pos x="connisteX3" y="connsiteY3"/>
              </a:cxn>
            </a:cxnLst>
            <a:rect l="l" t="t" r="r" b="b"/>
            <a:pathLst>
              <a:path w="1198245" h="739140">
                <a:moveTo>
                  <a:pt x="1198245" y="739140"/>
                </a:moveTo>
                <a:cubicBezTo>
                  <a:pt x="1076960" y="682625"/>
                  <a:pt x="692150" y="545465"/>
                  <a:pt x="607060" y="427355"/>
                </a:cubicBezTo>
                <a:cubicBezTo>
                  <a:pt x="521970" y="309245"/>
                  <a:pt x="892810" y="233680"/>
                  <a:pt x="771525" y="147955"/>
                </a:cubicBezTo>
                <a:cubicBezTo>
                  <a:pt x="650240" y="62230"/>
                  <a:pt x="157480" y="24130"/>
                  <a:pt x="0"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57" name="Conector Reto 56"/>
          <p:cNvCxnSpPr/>
          <p:nvPr/>
        </p:nvCxnSpPr>
        <p:spPr>
          <a:xfrm flipH="1" flipV="1">
            <a:off x="3168650" y="524510"/>
            <a:ext cx="1341120" cy="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58" name="CaixaDeTexto 6"/>
          <p:cNvSpPr txBox="1"/>
          <p:nvPr/>
        </p:nvSpPr>
        <p:spPr>
          <a:xfrm>
            <a:off x="2818130" y="85090"/>
            <a:ext cx="1249045" cy="521970"/>
          </a:xfrm>
          <a:prstGeom prst="rect">
            <a:avLst/>
          </a:prstGeom>
          <a:noFill/>
        </p:spPr>
        <p:txBody>
          <a:bodyPr wrap="square" rtlCol="0">
            <a:spAutoFit/>
          </a:bodyPr>
          <a:p>
            <a:r>
              <a:rPr lang="pt-BR" sz="2800" b="1" dirty="0"/>
              <a:t>n</a:t>
            </a:r>
            <a:r>
              <a:rPr lang="pt-BR" sz="2800" b="1" baseline="-25000" dirty="0"/>
              <a:t>n0</a:t>
            </a:r>
            <a:r>
              <a:rPr lang="pt-BR" sz="2800" b="1" dirty="0"/>
              <a:t>=N</a:t>
            </a:r>
            <a:r>
              <a:rPr lang="pt-BR" sz="2800" b="1" baseline="-25000" dirty="0"/>
              <a:t>D</a:t>
            </a:r>
            <a:endParaRPr lang="pt-BR" sz="2800" b="1" baseline="-25000" dirty="0"/>
          </a:p>
        </p:txBody>
      </p:sp>
      <p:sp>
        <p:nvSpPr>
          <p:cNvPr id="59" name="CaixaDeTexto 6"/>
          <p:cNvSpPr txBox="1"/>
          <p:nvPr/>
        </p:nvSpPr>
        <p:spPr>
          <a:xfrm>
            <a:off x="2209165" y="2542540"/>
            <a:ext cx="1858010" cy="521970"/>
          </a:xfrm>
          <a:prstGeom prst="rect">
            <a:avLst/>
          </a:prstGeom>
          <a:noFill/>
        </p:spPr>
        <p:txBody>
          <a:bodyPr wrap="square" rtlCol="0">
            <a:spAutoFit/>
          </a:bodyPr>
          <a:p>
            <a:r>
              <a:rPr lang="pt-BR" sz="2800" b="1" dirty="0"/>
              <a:t>p</a:t>
            </a:r>
            <a:r>
              <a:rPr lang="pt-BR" sz="2800" b="1" baseline="-25000" dirty="0"/>
              <a:t>n0</a:t>
            </a:r>
            <a:r>
              <a:rPr lang="pt-BR" sz="2800" b="1" dirty="0">
                <a:sym typeface="+mn-ea"/>
              </a:rPr>
              <a:t>=n</a:t>
            </a:r>
            <a:r>
              <a:rPr lang="pt-BR" sz="2800" b="1" baseline="-25000" dirty="0">
                <a:sym typeface="+mn-ea"/>
              </a:rPr>
              <a:t>i</a:t>
            </a:r>
            <a:r>
              <a:rPr lang="pt-BR" sz="2800" b="1" baseline="30000" dirty="0">
                <a:sym typeface="+mn-ea"/>
              </a:rPr>
              <a:t>2</a:t>
            </a:r>
            <a:r>
              <a:rPr lang="pt-BR" sz="2800" b="1" dirty="0">
                <a:sym typeface="+mn-ea"/>
              </a:rPr>
              <a:t>/N</a:t>
            </a:r>
            <a:r>
              <a:rPr lang="pt-BR" sz="2800" b="1" baseline="-25000" dirty="0">
                <a:sym typeface="+mn-ea"/>
              </a:rPr>
              <a:t>D</a:t>
            </a:r>
            <a:endParaRPr lang="pt-BR" sz="2800" b="1" baseline="-25000" dirty="0">
              <a:sym typeface="+mn-ea"/>
            </a:endParaRPr>
          </a:p>
        </p:txBody>
      </p:sp>
      <p:sp>
        <p:nvSpPr>
          <p:cNvPr id="60" name="CaixaDeTexto 6"/>
          <p:cNvSpPr txBox="1"/>
          <p:nvPr/>
        </p:nvSpPr>
        <p:spPr>
          <a:xfrm>
            <a:off x="8597900" y="233045"/>
            <a:ext cx="1496060" cy="521970"/>
          </a:xfrm>
          <a:prstGeom prst="rect">
            <a:avLst/>
          </a:prstGeom>
          <a:noFill/>
        </p:spPr>
        <p:txBody>
          <a:bodyPr wrap="square" rtlCol="0">
            <a:spAutoFit/>
          </a:bodyPr>
          <a:p>
            <a:r>
              <a:rPr lang="pt-BR" sz="2800" b="1" dirty="0"/>
              <a:t>p</a:t>
            </a:r>
            <a:r>
              <a:rPr lang="pt-BR" sz="2800" b="1" baseline="-25000" dirty="0"/>
              <a:t>p0</a:t>
            </a:r>
            <a:r>
              <a:rPr lang="pt-BR" sz="2800" b="1" dirty="0"/>
              <a:t>=N</a:t>
            </a:r>
            <a:r>
              <a:rPr lang="pt-BR" sz="2800" b="1" baseline="-25000" dirty="0"/>
              <a:t>A</a:t>
            </a:r>
            <a:endParaRPr lang="pt-BR" sz="2800" b="1" baseline="-25000" dirty="0"/>
          </a:p>
        </p:txBody>
      </p:sp>
      <p:sp>
        <p:nvSpPr>
          <p:cNvPr id="61" name="CaixaDeTexto 6"/>
          <p:cNvSpPr txBox="1"/>
          <p:nvPr/>
        </p:nvSpPr>
        <p:spPr>
          <a:xfrm>
            <a:off x="9066530" y="2459355"/>
            <a:ext cx="1992630" cy="521970"/>
          </a:xfrm>
          <a:prstGeom prst="rect">
            <a:avLst/>
          </a:prstGeom>
          <a:noFill/>
        </p:spPr>
        <p:txBody>
          <a:bodyPr wrap="square" rtlCol="0">
            <a:spAutoFit/>
          </a:bodyPr>
          <a:p>
            <a:r>
              <a:rPr lang="pt-BR" sz="2800" b="1" dirty="0"/>
              <a:t>n</a:t>
            </a:r>
            <a:r>
              <a:rPr lang="pt-BR" sz="2800" b="1" baseline="-25000" dirty="0"/>
              <a:t>p0</a:t>
            </a:r>
            <a:r>
              <a:rPr lang="pt-BR" sz="2800" b="1" dirty="0"/>
              <a:t>=n</a:t>
            </a:r>
            <a:r>
              <a:rPr lang="pt-BR" sz="2800" b="1" baseline="-25000" dirty="0"/>
              <a:t>i</a:t>
            </a:r>
            <a:r>
              <a:rPr lang="pt-BR" sz="2800" b="1" baseline="30000" dirty="0"/>
              <a:t>2</a:t>
            </a:r>
            <a:r>
              <a:rPr lang="pt-BR" sz="2800" b="1" dirty="0"/>
              <a:t>/</a:t>
            </a:r>
            <a:r>
              <a:rPr lang="pt-BR" sz="2800" b="1" dirty="0">
                <a:sym typeface="+mn-ea"/>
              </a:rPr>
              <a:t>N</a:t>
            </a:r>
            <a:r>
              <a:rPr lang="pt-BR" sz="2800" b="1" baseline="-25000" dirty="0">
                <a:sym typeface="+mn-ea"/>
              </a:rPr>
              <a:t>A</a:t>
            </a:r>
            <a:endParaRPr lang="pt-BR" sz="2800" b="1" dirty="0"/>
          </a:p>
        </p:txBody>
      </p:sp>
      <mc:AlternateContent xmlns:mc="http://schemas.openxmlformats.org/markup-compatibility/2006">
        <mc:Choice xmlns:a14="http://schemas.microsoft.com/office/drawing/2010/main" Requires="a14">
          <p:sp>
            <p:nvSpPr>
              <p:cNvPr id="18" name="CaixaDeTexto 6"/>
              <p:cNvSpPr txBox="1"/>
              <p:nvPr/>
            </p:nvSpPr>
            <p:spPr>
              <a:xfrm>
                <a:off x="688975" y="1651635"/>
                <a:ext cx="3378200" cy="521970"/>
              </a:xfrm>
              <a:prstGeom prst="rect">
                <a:avLst/>
              </a:prstGeom>
              <a:noFill/>
            </p:spPr>
            <p:txBody>
              <a:bodyPr wrap="square" rtlCol="0">
                <a:spAutoFit/>
              </a:bodyPr>
              <a:p>
                <a:r>
                  <a:rPr lang="pt-BR" sz="2800" b="1" dirty="0"/>
                  <a:t>Q</a:t>
                </a:r>
                <a:r>
                  <a:rPr lang="pt-BR" sz="2800" b="1" baseline="-25000" dirty="0"/>
                  <a:t>Pn</a:t>
                </a:r>
                <a:r>
                  <a:rPr lang="pt-BR" sz="2800" b="1" dirty="0"/>
                  <a:t>=</a:t>
                </a:r>
                <a14:m>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 </m:t>
                        </m:r>
                        <m:r>
                          <a:rPr lang="en-US" altLang="pt-BR" sz="2400" i="1">
                            <a:latin typeface="Cambria Math" panose="02040503050406030204" pitchFamily="18" charset="0"/>
                            <a:cs typeface="Cambria Math" panose="02040503050406030204" pitchFamily="18" charset="0"/>
                          </a:rPr>
                          <m:t>𝜏</m:t>
                        </m:r>
                      </m:e>
                      <m:sub>
                        <m:r>
                          <a:rPr lang="en-US" altLang="pt-BR" sz="2400" i="1">
                            <a:latin typeface="Cambria Math" panose="02040503050406030204" pitchFamily="18" charset="0"/>
                            <a:cs typeface="Cambria Math" panose="02040503050406030204" pitchFamily="18" charset="0"/>
                          </a:rPr>
                          <m:t>𝑝</m:t>
                        </m:r>
                      </m:sub>
                    </m:sSub>
                    <m:r>
                      <a:rPr lang="en-US" altLang="pt-BR" sz="2400" i="1">
                        <a:latin typeface="Cambria Math" panose="02040503050406030204" pitchFamily="18" charset="0"/>
                        <a:cs typeface="Cambria Math" panose="02040503050406030204" pitchFamily="18" charset="0"/>
                      </a:rPr>
                      <m:t>𝐴𝑟𝑒𝑎</m:t>
                    </m:r>
                    <m:r>
                      <a:rPr lang="en-US" altLang="pt-BR" sz="2400" i="1">
                        <a:latin typeface="Cambria Math" panose="02040503050406030204" pitchFamily="18" charset="0"/>
                        <a:cs typeface="Cambria Math" panose="02040503050406030204" pitchFamily="18" charset="0"/>
                      </a:rPr>
                      <m:t>.</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𝐽</m:t>
                        </m:r>
                      </m:e>
                      <m:sub>
                        <m:r>
                          <a:rPr lang="en-US" altLang="pt-BR" sz="2400" i="1">
                            <a:latin typeface="Cambria Math" panose="02040503050406030204" pitchFamily="18" charset="0"/>
                            <a:cs typeface="Cambria Math" panose="02040503050406030204" pitchFamily="18" charset="0"/>
                          </a:rPr>
                          <m:t>𝑃𝐷</m:t>
                        </m:r>
                      </m:sub>
                    </m:sSub>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𝑥𝑛</m:t>
                    </m:r>
                    <m:r>
                      <a:rPr lang="en-US" altLang="pt-BR" sz="2400" i="1">
                        <a:latin typeface="Cambria Math" panose="02040503050406030204" pitchFamily="18" charset="0"/>
                        <a:ea typeface="MS Mincho" charset="0"/>
                        <a:cs typeface="Cambria Math" panose="02040503050406030204" pitchFamily="18" charset="0"/>
                      </a:rPr>
                      <m:t>)</m:t>
                    </m:r>
                  </m:oMath>
                </a14:m>
                <a:endParaRPr lang="en-US" altLang="pt-BR" sz="2400" b="1" i="1" baseline="-25000" dirty="0">
                  <a:latin typeface="Cambria Math" panose="02040503050406030204" pitchFamily="18" charset="0"/>
                  <a:ea typeface="MS Mincho" charset="0"/>
                  <a:cs typeface="Cambria Math" panose="02040503050406030204" pitchFamily="18" charset="0"/>
                </a:endParaRPr>
              </a:p>
            </p:txBody>
          </p:sp>
        </mc:Choice>
        <mc:Fallback>
          <p:sp>
            <p:nvSpPr>
              <p:cNvPr id="18" name="CaixaDeTexto 6"/>
              <p:cNvSpPr txBox="1">
                <a:spLocks noRot="1" noChangeAspect="1" noMove="1" noResize="1" noEditPoints="1" noAdjustHandles="1" noChangeArrowheads="1" noChangeShapeType="1" noTextEdit="1"/>
              </p:cNvSpPr>
              <p:nvPr/>
            </p:nvSpPr>
            <p:spPr>
              <a:xfrm>
                <a:off x="688975" y="1651635"/>
                <a:ext cx="3378200" cy="521970"/>
              </a:xfrm>
              <a:prstGeom prst="rect">
                <a:avLst/>
              </a:prstGeom>
              <a:blipFill rotWithShape="1">
                <a:blip r:embed="rId1"/>
                <a:stretch>
                  <a:fillRect b="-413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0" name="CaixaDeTexto 6"/>
              <p:cNvSpPr txBox="1"/>
              <p:nvPr/>
            </p:nvSpPr>
            <p:spPr>
              <a:xfrm>
                <a:off x="8263890" y="1913255"/>
                <a:ext cx="3538220" cy="521970"/>
              </a:xfrm>
              <a:prstGeom prst="rect">
                <a:avLst/>
              </a:prstGeom>
              <a:noFill/>
            </p:spPr>
            <p:txBody>
              <a:bodyPr wrap="square" rtlCol="0">
                <a:spAutoFit/>
              </a:bodyPr>
              <a:p>
                <a:r>
                  <a:rPr lang="pt-BR" sz="2800" b="1" dirty="0"/>
                  <a:t>Q</a:t>
                </a:r>
                <a:r>
                  <a:rPr lang="pt-BR" sz="2800" b="1" baseline="-25000" dirty="0"/>
                  <a:t>Np</a:t>
                </a:r>
                <a:r>
                  <a:rPr lang="pt-BR" sz="2800" b="1" dirty="0"/>
                  <a:t> = </a:t>
                </a:r>
                <a14:m>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𝜏</m:t>
                        </m:r>
                      </m:e>
                      <m:sub>
                        <m:r>
                          <a:rPr lang="en-US" altLang="pt-BR" sz="2400" i="1">
                            <a:latin typeface="Cambria Math" panose="02040503050406030204" pitchFamily="18" charset="0"/>
                            <a:cs typeface="Cambria Math" panose="02040503050406030204" pitchFamily="18" charset="0"/>
                          </a:rPr>
                          <m:t>𝑛</m:t>
                        </m:r>
                      </m:sub>
                    </m:sSub>
                    <m:r>
                      <a:rPr lang="en-US" altLang="pt-BR" sz="2400" i="1">
                        <a:latin typeface="Cambria Math" panose="02040503050406030204" pitchFamily="18" charset="0"/>
                        <a:cs typeface="Cambria Math" panose="02040503050406030204" pitchFamily="18" charset="0"/>
                      </a:rPr>
                      <m:t>𝐴𝑟𝑒𝑎</m:t>
                    </m:r>
                    <m:r>
                      <a:rPr lang="en-US" altLang="pt-BR" sz="2400" i="1">
                        <a:latin typeface="Cambria Math" panose="02040503050406030204" pitchFamily="18" charset="0"/>
                        <a:cs typeface="Cambria Math" panose="02040503050406030204" pitchFamily="18" charset="0"/>
                      </a:rPr>
                      <m:t>.</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𝐽</m:t>
                        </m:r>
                      </m:e>
                      <m:sub>
                        <m:r>
                          <a:rPr lang="en-US" altLang="pt-BR" sz="2400" i="1">
                            <a:latin typeface="Cambria Math" panose="02040503050406030204" pitchFamily="18" charset="0"/>
                            <a:cs typeface="Cambria Math" panose="02040503050406030204" pitchFamily="18" charset="0"/>
                          </a:rPr>
                          <m:t>𝑁𝐷</m:t>
                        </m:r>
                      </m:sub>
                    </m:sSub>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𝑥𝑝</m:t>
                    </m:r>
                    <m:r>
                      <a:rPr lang="en-US" altLang="pt-BR" sz="2400" i="1">
                        <a:latin typeface="Cambria Math" panose="02040503050406030204" pitchFamily="18" charset="0"/>
                        <a:ea typeface="MS Mincho" charset="0"/>
                        <a:cs typeface="Cambria Math" panose="02040503050406030204" pitchFamily="18" charset="0"/>
                      </a:rPr>
                      <m:t>)</m:t>
                    </m:r>
                  </m:oMath>
                </a14:m>
                <a:endParaRPr lang="en-US" altLang="pt-BR" sz="2400" b="1" i="1" dirty="0">
                  <a:latin typeface="Cambria Math" panose="02040503050406030204" pitchFamily="18" charset="0"/>
                  <a:cs typeface="Cambria Math" panose="02040503050406030204" pitchFamily="18" charset="0"/>
                </a:endParaRPr>
              </a:p>
            </p:txBody>
          </p:sp>
        </mc:Choice>
        <mc:Fallback>
          <p:sp>
            <p:nvSpPr>
              <p:cNvPr id="20" name="CaixaDeTexto 6"/>
              <p:cNvSpPr txBox="1">
                <a:spLocks noRot="1" noChangeAspect="1" noMove="1" noResize="1" noEditPoints="1" noAdjustHandles="1" noChangeArrowheads="1" noChangeShapeType="1" noTextEdit="1"/>
              </p:cNvSpPr>
              <p:nvPr/>
            </p:nvSpPr>
            <p:spPr>
              <a:xfrm>
                <a:off x="8263890" y="1913255"/>
                <a:ext cx="3538220" cy="521970"/>
              </a:xfrm>
              <a:prstGeom prst="rect">
                <a:avLst/>
              </a:prstGeom>
              <a:blipFill rotWithShape="1">
                <a:blip r:embed="rId2"/>
                <a:stretch>
                  <a:fillRect b="-4136"/>
                </a:stretch>
              </a:blipFill>
            </p:spPr>
            <p:txBody>
              <a:bodyPr/>
              <a:lstStyle/>
              <a:p>
                <a:r>
                  <a:rPr lang="pt-BR" altLang="en-US">
                    <a:noFill/>
                  </a:rPr>
                  <a:t> </a:t>
                </a:r>
              </a:p>
            </p:txBody>
          </p:sp>
        </mc:Fallback>
      </mc:AlternateContent>
      <p:sp>
        <p:nvSpPr>
          <p:cNvPr id="21" name="Forma livre 20"/>
          <p:cNvSpPr/>
          <p:nvPr/>
        </p:nvSpPr>
        <p:spPr>
          <a:xfrm>
            <a:off x="7587615" y="2602230"/>
            <a:ext cx="1297940" cy="388620"/>
          </a:xfrm>
          <a:custGeom>
            <a:avLst/>
            <a:gdLst>
              <a:gd name="connisteX0" fmla="*/ 159599 w 1811296"/>
              <a:gd name="connsiteY0" fmla="*/ 19850 h 447992"/>
              <a:gd name="connisteX1" fmla="*/ 325969 w 1811296"/>
              <a:gd name="connsiteY1" fmla="*/ 110655 h 447992"/>
              <a:gd name="connisteX2" fmla="*/ 778089 w 1811296"/>
              <a:gd name="connsiteY2" fmla="*/ 322110 h 447992"/>
              <a:gd name="connisteX3" fmla="*/ 1246084 w 1811296"/>
              <a:gd name="connsiteY3" fmla="*/ 367195 h 447992"/>
              <a:gd name="connisteX4" fmla="*/ 1759164 w 1811296"/>
              <a:gd name="connsiteY4" fmla="*/ 397040 h 447992"/>
              <a:gd name="connisteX5" fmla="*/ 144359 w 1811296"/>
              <a:gd name="connsiteY5" fmla="*/ 412280 h 447992"/>
              <a:gd name="connisteX6" fmla="*/ 144359 w 1811296"/>
              <a:gd name="connsiteY6" fmla="*/ 412280 h 447992"/>
              <a:gd name="connisteX7" fmla="*/ 159599 w 1811296"/>
              <a:gd name="connsiteY7" fmla="*/ 19850 h 44799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1811297" h="447993">
                <a:moveTo>
                  <a:pt x="159599" y="19851"/>
                </a:moveTo>
                <a:cubicBezTo>
                  <a:pt x="195794" y="-40474"/>
                  <a:pt x="202144" y="50331"/>
                  <a:pt x="325969" y="110656"/>
                </a:cubicBezTo>
                <a:cubicBezTo>
                  <a:pt x="449794" y="170981"/>
                  <a:pt x="593939" y="270676"/>
                  <a:pt x="778089" y="322111"/>
                </a:cubicBezTo>
                <a:cubicBezTo>
                  <a:pt x="962239" y="373546"/>
                  <a:pt x="1049869" y="351956"/>
                  <a:pt x="1246084" y="367196"/>
                </a:cubicBezTo>
                <a:cubicBezTo>
                  <a:pt x="1442299" y="382436"/>
                  <a:pt x="1979509" y="388151"/>
                  <a:pt x="1759164" y="397041"/>
                </a:cubicBezTo>
                <a:cubicBezTo>
                  <a:pt x="1538819" y="405931"/>
                  <a:pt x="467574" y="409106"/>
                  <a:pt x="144359" y="412281"/>
                </a:cubicBezTo>
                <a:cubicBezTo>
                  <a:pt x="-178856" y="415456"/>
                  <a:pt x="141184" y="491021"/>
                  <a:pt x="144359" y="412281"/>
                </a:cubicBezTo>
                <a:cubicBezTo>
                  <a:pt x="147534" y="333541"/>
                  <a:pt x="123404" y="80176"/>
                  <a:pt x="159599" y="19851"/>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22" name="Forma livre 21"/>
          <p:cNvSpPr/>
          <p:nvPr/>
        </p:nvSpPr>
        <p:spPr>
          <a:xfrm>
            <a:off x="3322955" y="2301875"/>
            <a:ext cx="1464945" cy="328930"/>
          </a:xfrm>
          <a:custGeom>
            <a:avLst/>
            <a:gdLst>
              <a:gd name="connisteX0" fmla="*/ 2254967 w 2254967"/>
              <a:gd name="connsiteY0" fmla="*/ 0 h 393242"/>
              <a:gd name="connisteX1" fmla="*/ 1953342 w 2254967"/>
              <a:gd name="connsiteY1" fmla="*/ 196215 h 393242"/>
              <a:gd name="connisteX2" fmla="*/ 866857 w 2254967"/>
              <a:gd name="connsiteY2" fmla="*/ 316865 h 393242"/>
              <a:gd name="connisteX3" fmla="*/ 429342 w 2254967"/>
              <a:gd name="connsiteY3" fmla="*/ 332105 h 393242"/>
              <a:gd name="connisteX4" fmla="*/ 127717 w 2254967"/>
              <a:gd name="connsiteY4" fmla="*/ 377190 h 393242"/>
              <a:gd name="connisteX5" fmla="*/ 2254967 w 2254967"/>
              <a:gd name="connsiteY5" fmla="*/ 392430 h 393242"/>
              <a:gd name="connisteX6" fmla="*/ 2345772 w 2254967"/>
              <a:gd name="connsiteY6" fmla="*/ 361950 h 39324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254968" h="393242">
                <a:moveTo>
                  <a:pt x="2254968" y="0"/>
                </a:moveTo>
                <a:cubicBezTo>
                  <a:pt x="2216233" y="36830"/>
                  <a:pt x="2230838" y="132715"/>
                  <a:pt x="1953343" y="196215"/>
                </a:cubicBezTo>
                <a:cubicBezTo>
                  <a:pt x="1675848" y="259715"/>
                  <a:pt x="1171658" y="289560"/>
                  <a:pt x="866858" y="316865"/>
                </a:cubicBezTo>
                <a:cubicBezTo>
                  <a:pt x="562058" y="344170"/>
                  <a:pt x="577298" y="320040"/>
                  <a:pt x="429343" y="332105"/>
                </a:cubicBezTo>
                <a:cubicBezTo>
                  <a:pt x="281388" y="344170"/>
                  <a:pt x="-237407" y="365125"/>
                  <a:pt x="127718" y="377190"/>
                </a:cubicBezTo>
                <a:cubicBezTo>
                  <a:pt x="492843" y="389255"/>
                  <a:pt x="1811103" y="395605"/>
                  <a:pt x="2254968" y="392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23" name="Forma livre 22"/>
          <p:cNvSpPr/>
          <p:nvPr/>
        </p:nvSpPr>
        <p:spPr>
          <a:xfrm>
            <a:off x="3472815" y="2289175"/>
            <a:ext cx="1305560" cy="328295"/>
          </a:xfrm>
          <a:custGeom>
            <a:avLst/>
            <a:gdLst>
              <a:gd name="connisteX0" fmla="*/ 1994549 w 2009789"/>
              <a:gd name="connsiteY0" fmla="*/ 0 h 392430"/>
              <a:gd name="connisteX1" fmla="*/ 1677684 w 2009789"/>
              <a:gd name="connsiteY1" fmla="*/ 196215 h 392430"/>
              <a:gd name="connisteX2" fmla="*/ 1104279 w 2009789"/>
              <a:gd name="connsiteY2" fmla="*/ 316865 h 392430"/>
              <a:gd name="connisteX3" fmla="*/ 440069 w 2009789"/>
              <a:gd name="connsiteY3" fmla="*/ 361950 h 392430"/>
              <a:gd name="connisteX4" fmla="*/ 108599 w 2009789"/>
              <a:gd name="connsiteY4" fmla="*/ 347345 h 392430"/>
              <a:gd name="connisteX5" fmla="*/ 2009789 w 2009789"/>
              <a:gd name="connsiteY5" fmla="*/ 392430 h 392430"/>
              <a:gd name="connisteX6" fmla="*/ 2266329 w 2009789"/>
              <a:gd name="connsiteY6" fmla="*/ 361950 h 39243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009790" h="392430">
                <a:moveTo>
                  <a:pt x="1994550" y="0"/>
                </a:moveTo>
                <a:cubicBezTo>
                  <a:pt x="1942480" y="36830"/>
                  <a:pt x="1855485" y="132715"/>
                  <a:pt x="1677685" y="196215"/>
                </a:cubicBezTo>
                <a:cubicBezTo>
                  <a:pt x="1499885" y="259715"/>
                  <a:pt x="1351930" y="283845"/>
                  <a:pt x="1104280" y="316865"/>
                </a:cubicBezTo>
                <a:cubicBezTo>
                  <a:pt x="856630" y="349885"/>
                  <a:pt x="639460" y="355600"/>
                  <a:pt x="440070" y="361950"/>
                </a:cubicBezTo>
                <a:cubicBezTo>
                  <a:pt x="240680" y="368300"/>
                  <a:pt x="-205090" y="340995"/>
                  <a:pt x="108600" y="347345"/>
                </a:cubicBezTo>
                <a:cubicBezTo>
                  <a:pt x="422290" y="353695"/>
                  <a:pt x="1577990" y="389255"/>
                  <a:pt x="2009790" y="392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28" name="Forma livre 27"/>
          <p:cNvSpPr/>
          <p:nvPr/>
        </p:nvSpPr>
        <p:spPr>
          <a:xfrm>
            <a:off x="3596640" y="2307590"/>
            <a:ext cx="1196975" cy="337185"/>
          </a:xfrm>
          <a:custGeom>
            <a:avLst/>
            <a:gdLst>
              <a:gd name="connisteX0" fmla="*/ 1822258 w 1842817"/>
              <a:gd name="connsiteY0" fmla="*/ 2152 h 402997"/>
              <a:gd name="connisteX1" fmla="*/ 1610803 w 1842817"/>
              <a:gd name="connsiteY1" fmla="*/ 138042 h 402997"/>
              <a:gd name="connisteX2" fmla="*/ 901508 w 1842817"/>
              <a:gd name="connsiteY2" fmla="*/ 288537 h 402997"/>
              <a:gd name="connisteX3" fmla="*/ 418908 w 1842817"/>
              <a:gd name="connsiteY3" fmla="*/ 334257 h 402997"/>
              <a:gd name="connisteX4" fmla="*/ 26478 w 1842817"/>
              <a:gd name="connsiteY4" fmla="*/ 319017 h 402997"/>
              <a:gd name="connisteX5" fmla="*/ 1037398 w 1842817"/>
              <a:gd name="connsiteY5" fmla="*/ 394582 h 402997"/>
              <a:gd name="connisteX6" fmla="*/ 1460308 w 1842817"/>
              <a:gd name="connsiteY6" fmla="*/ 394582 h 402997"/>
              <a:gd name="connisteX7" fmla="*/ 1807018 w 1842817"/>
              <a:gd name="connsiteY7" fmla="*/ 364102 h 402997"/>
              <a:gd name="connisteX8" fmla="*/ 1822258 w 1842817"/>
              <a:gd name="connsiteY8" fmla="*/ 228212 h 402997"/>
              <a:gd name="connisteX9" fmla="*/ 1822258 w 1842817"/>
              <a:gd name="connsiteY9" fmla="*/ 2152 h 40299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1842818" h="402998">
                <a:moveTo>
                  <a:pt x="1822258" y="2153"/>
                </a:moveTo>
                <a:cubicBezTo>
                  <a:pt x="1779713" y="-15627"/>
                  <a:pt x="1794953" y="80893"/>
                  <a:pt x="1610803" y="138043"/>
                </a:cubicBezTo>
                <a:cubicBezTo>
                  <a:pt x="1426653" y="195193"/>
                  <a:pt x="1139633" y="249168"/>
                  <a:pt x="901508" y="288538"/>
                </a:cubicBezTo>
                <a:cubicBezTo>
                  <a:pt x="663383" y="327908"/>
                  <a:pt x="594168" y="327908"/>
                  <a:pt x="418908" y="334258"/>
                </a:cubicBezTo>
                <a:cubicBezTo>
                  <a:pt x="243648" y="340608"/>
                  <a:pt x="-97347" y="306953"/>
                  <a:pt x="26478" y="319018"/>
                </a:cubicBezTo>
                <a:cubicBezTo>
                  <a:pt x="150303" y="331083"/>
                  <a:pt x="750378" y="379343"/>
                  <a:pt x="1037398" y="394583"/>
                </a:cubicBezTo>
                <a:cubicBezTo>
                  <a:pt x="1324418" y="409823"/>
                  <a:pt x="1306638" y="400933"/>
                  <a:pt x="1460308" y="394583"/>
                </a:cubicBezTo>
                <a:cubicBezTo>
                  <a:pt x="1613978" y="388233"/>
                  <a:pt x="1734628" y="397123"/>
                  <a:pt x="1807018" y="364103"/>
                </a:cubicBezTo>
                <a:cubicBezTo>
                  <a:pt x="1879408" y="331083"/>
                  <a:pt x="1819083" y="300603"/>
                  <a:pt x="1822258" y="228213"/>
                </a:cubicBezTo>
                <a:cubicBezTo>
                  <a:pt x="1825433" y="155823"/>
                  <a:pt x="1864803" y="19933"/>
                  <a:pt x="1822258" y="2153"/>
                </a:cubicBezTo>
                <a:close/>
              </a:path>
            </a:pathLst>
          </a:custGeom>
          <a:gradFill>
            <a:gsLst>
              <a:gs pos="0">
                <a:srgbClr val="E30000"/>
              </a:gs>
              <a:gs pos="100000">
                <a:srgbClr val="760303"/>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52" name="CaixaDeTexto 6"/>
          <p:cNvSpPr txBox="1"/>
          <p:nvPr/>
        </p:nvSpPr>
        <p:spPr>
          <a:xfrm>
            <a:off x="3799840" y="607060"/>
            <a:ext cx="997585" cy="521970"/>
          </a:xfrm>
          <a:prstGeom prst="rect">
            <a:avLst/>
          </a:prstGeom>
          <a:noFill/>
        </p:spPr>
        <p:txBody>
          <a:bodyPr wrap="square" rtlCol="0">
            <a:spAutoFit/>
          </a:bodyPr>
          <a:p>
            <a:r>
              <a:rPr lang="pt-BR" sz="2800" b="1" dirty="0"/>
              <a:t>Q</a:t>
            </a:r>
            <a:r>
              <a:rPr lang="pt-BR" sz="2800" b="1" baseline="-25000" dirty="0"/>
              <a:t>Nn</a:t>
            </a:r>
            <a:endParaRPr lang="pt-BR" sz="2800" b="1" baseline="-25000" dirty="0"/>
          </a:p>
        </p:txBody>
      </p:sp>
      <p:sp>
        <p:nvSpPr>
          <p:cNvPr id="53" name="CaixaDeTexto 6"/>
          <p:cNvSpPr txBox="1"/>
          <p:nvPr/>
        </p:nvSpPr>
        <p:spPr>
          <a:xfrm>
            <a:off x="8086090" y="1025525"/>
            <a:ext cx="980440" cy="521970"/>
          </a:xfrm>
          <a:prstGeom prst="rect">
            <a:avLst/>
          </a:prstGeom>
          <a:noFill/>
        </p:spPr>
        <p:txBody>
          <a:bodyPr wrap="square" rtlCol="0">
            <a:spAutoFit/>
          </a:bodyPr>
          <a:p>
            <a:r>
              <a:rPr lang="pt-BR" sz="2800" b="1" dirty="0"/>
              <a:t>Q</a:t>
            </a:r>
            <a:r>
              <a:rPr lang="pt-BR" sz="2800" b="1" baseline="-25000" dirty="0"/>
              <a:t>Pp</a:t>
            </a:r>
            <a:endParaRPr lang="pt-BR" sz="2800" b="1" baseline="-25000" dirty="0"/>
          </a:p>
        </p:txBody>
      </p:sp>
      <p:cxnSp>
        <p:nvCxnSpPr>
          <p:cNvPr id="55" name="Conector curvo 54"/>
          <p:cNvCxnSpPr>
            <a:stCxn id="51" idx="0"/>
            <a:endCxn id="53" idx="1"/>
          </p:cNvCxnSpPr>
          <p:nvPr/>
        </p:nvCxnSpPr>
        <p:spPr>
          <a:xfrm>
            <a:off x="7701915" y="899795"/>
            <a:ext cx="384175" cy="386715"/>
          </a:xfrm>
          <a:prstGeom prst="curvedConnector5">
            <a:avLst>
              <a:gd name="adj1" fmla="val 204132"/>
              <a:gd name="adj2" fmla="val 17241"/>
              <a:gd name="adj3" fmla="val 38017"/>
            </a:avLst>
          </a:prstGeom>
          <a:ln>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2" name="Conector curvo 61"/>
          <p:cNvCxnSpPr/>
          <p:nvPr/>
        </p:nvCxnSpPr>
        <p:spPr>
          <a:xfrm rot="10800000" flipV="1">
            <a:off x="4445000" y="622300"/>
            <a:ext cx="264160" cy="252730"/>
          </a:xfrm>
          <a:prstGeom prst="curvedConnector3">
            <a:avLst>
              <a:gd name="adj1" fmla="val 49922"/>
            </a:avLst>
          </a:prstGeom>
          <a:ln>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grpSp>
        <p:nvGrpSpPr>
          <p:cNvPr id="81" name="Grupo 80"/>
          <p:cNvGrpSpPr/>
          <p:nvPr/>
        </p:nvGrpSpPr>
        <p:grpSpPr>
          <a:xfrm>
            <a:off x="1825562" y="3589655"/>
            <a:ext cx="9022805" cy="3195320"/>
            <a:chOff x="-678" y="2182"/>
            <a:chExt cx="20826" cy="8086"/>
          </a:xfrm>
        </p:grpSpPr>
        <p:cxnSp>
          <p:nvCxnSpPr>
            <p:cNvPr id="7" name="Conector de Seta Reta 6"/>
            <p:cNvCxnSpPr/>
            <p:nvPr/>
          </p:nvCxnSpPr>
          <p:spPr>
            <a:xfrm>
              <a:off x="1008" y="9085"/>
              <a:ext cx="16057"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Conector de Seta Reta 26"/>
            <p:cNvCxnSpPr/>
            <p:nvPr/>
          </p:nvCxnSpPr>
          <p:spPr>
            <a:xfrm>
              <a:off x="5707" y="8264"/>
              <a:ext cx="7834"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29" name="CaixaDeTexto 6"/>
            <p:cNvSpPr txBox="1"/>
            <p:nvPr/>
          </p:nvSpPr>
          <p:spPr>
            <a:xfrm>
              <a:off x="9244" y="7275"/>
              <a:ext cx="2174" cy="1009"/>
            </a:xfrm>
            <a:prstGeom prst="rect">
              <a:avLst/>
            </a:prstGeom>
            <a:noFill/>
          </p:spPr>
          <p:txBody>
            <a:bodyPr wrap="square" rtlCol="0">
              <a:spAutoFit/>
            </a:bodyPr>
            <a:p>
              <a:r>
                <a:rPr lang="pt-BR" sz="2000" b="1" dirty="0"/>
                <a:t>xd</a:t>
              </a:r>
              <a:endParaRPr lang="pt-BR" sz="2000" b="1" dirty="0"/>
            </a:p>
          </p:txBody>
        </p:sp>
        <p:cxnSp>
          <p:nvCxnSpPr>
            <p:cNvPr id="46" name="Conector Reto 45"/>
            <p:cNvCxnSpPr/>
            <p:nvPr/>
          </p:nvCxnSpPr>
          <p:spPr>
            <a:xfrm>
              <a:off x="5615" y="2240"/>
              <a:ext cx="35" cy="7146"/>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13537" y="2182"/>
              <a:ext cx="35" cy="7146"/>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1" name="CaixaDeTexto 6"/>
            <p:cNvSpPr txBox="1"/>
            <p:nvPr/>
          </p:nvSpPr>
          <p:spPr>
            <a:xfrm>
              <a:off x="1343" y="2408"/>
              <a:ext cx="3428" cy="1321"/>
            </a:xfrm>
            <a:prstGeom prst="rect">
              <a:avLst/>
            </a:prstGeom>
            <a:noFill/>
          </p:spPr>
          <p:txBody>
            <a:bodyPr wrap="square" rtlCol="0">
              <a:spAutoFit/>
            </a:bodyPr>
            <a:p>
              <a:r>
                <a:rPr lang="pt-BR" sz="2800" b="1" dirty="0"/>
                <a:t>n</a:t>
              </a:r>
              <a:r>
                <a:rPr lang="pt-BR" sz="2800" b="1" baseline="-25000" dirty="0"/>
                <a:t>n0</a:t>
              </a:r>
              <a:r>
                <a:rPr lang="pt-BR" sz="2800" b="1" dirty="0"/>
                <a:t>=N</a:t>
              </a:r>
              <a:r>
                <a:rPr lang="pt-BR" sz="2800" b="1" baseline="-25000" dirty="0"/>
                <a:t>D</a:t>
              </a:r>
              <a:endParaRPr lang="pt-BR" sz="2800" b="1" baseline="-25000" dirty="0"/>
            </a:p>
          </p:txBody>
        </p:sp>
        <p:sp>
          <p:nvSpPr>
            <p:cNvPr id="32" name="CaixaDeTexto 6"/>
            <p:cNvSpPr txBox="1"/>
            <p:nvPr/>
          </p:nvSpPr>
          <p:spPr>
            <a:xfrm>
              <a:off x="-678" y="7494"/>
              <a:ext cx="4799" cy="1321"/>
            </a:xfrm>
            <a:prstGeom prst="rect">
              <a:avLst/>
            </a:prstGeom>
            <a:noFill/>
          </p:spPr>
          <p:txBody>
            <a:bodyPr wrap="square" rtlCol="0">
              <a:spAutoFit/>
            </a:bodyPr>
            <a:p>
              <a:r>
                <a:rPr lang="pt-BR" sz="2800" b="1" dirty="0"/>
                <a:t>p</a:t>
              </a:r>
              <a:r>
                <a:rPr lang="pt-BR" sz="2800" b="1" baseline="-25000" dirty="0"/>
                <a:t>n0</a:t>
              </a:r>
              <a:r>
                <a:rPr lang="pt-BR" sz="2800" b="1" dirty="0">
                  <a:sym typeface="+mn-ea"/>
                </a:rPr>
                <a:t>=n</a:t>
              </a:r>
              <a:r>
                <a:rPr lang="pt-BR" sz="2800" b="1" baseline="-25000" dirty="0">
                  <a:sym typeface="+mn-ea"/>
                </a:rPr>
                <a:t>i</a:t>
              </a:r>
              <a:r>
                <a:rPr lang="pt-BR" sz="2800" b="1" baseline="30000" dirty="0">
                  <a:sym typeface="+mn-ea"/>
                </a:rPr>
                <a:t>2</a:t>
              </a:r>
              <a:r>
                <a:rPr lang="pt-BR" sz="2800" b="1" dirty="0">
                  <a:sym typeface="+mn-ea"/>
                </a:rPr>
                <a:t>/N</a:t>
              </a:r>
              <a:r>
                <a:rPr lang="pt-BR" sz="2800" b="1" baseline="-25000" dirty="0">
                  <a:sym typeface="+mn-ea"/>
                </a:rPr>
                <a:t>D</a:t>
              </a:r>
              <a:endParaRPr lang="pt-BR" sz="2800" b="1" baseline="-25000" dirty="0">
                <a:sym typeface="+mn-ea"/>
              </a:endParaRPr>
            </a:p>
          </p:txBody>
        </p:sp>
        <p:sp>
          <p:nvSpPr>
            <p:cNvPr id="33" name="CaixaDeTexto 6"/>
            <p:cNvSpPr txBox="1"/>
            <p:nvPr/>
          </p:nvSpPr>
          <p:spPr>
            <a:xfrm>
              <a:off x="15361" y="2911"/>
              <a:ext cx="3549" cy="1321"/>
            </a:xfrm>
            <a:prstGeom prst="rect">
              <a:avLst/>
            </a:prstGeom>
            <a:noFill/>
          </p:spPr>
          <p:txBody>
            <a:bodyPr wrap="square" rtlCol="0">
              <a:spAutoFit/>
            </a:bodyPr>
            <a:p>
              <a:r>
                <a:rPr lang="pt-BR" sz="2800" b="1" dirty="0"/>
                <a:t>p</a:t>
              </a:r>
              <a:r>
                <a:rPr lang="pt-BR" sz="2800" b="1" baseline="-25000" dirty="0"/>
                <a:t>p0</a:t>
              </a:r>
              <a:r>
                <a:rPr lang="pt-BR" sz="2800" b="1" dirty="0"/>
                <a:t>=N</a:t>
              </a:r>
              <a:r>
                <a:rPr lang="pt-BR" sz="2800" b="1" baseline="-25000" dirty="0"/>
                <a:t>A</a:t>
              </a:r>
              <a:endParaRPr lang="pt-BR" sz="2800" b="1" baseline="-25000" dirty="0"/>
            </a:p>
          </p:txBody>
        </p:sp>
        <p:sp>
          <p:nvSpPr>
            <p:cNvPr id="45" name="CaixaDeTexto 6"/>
            <p:cNvSpPr txBox="1"/>
            <p:nvPr/>
          </p:nvSpPr>
          <p:spPr>
            <a:xfrm>
              <a:off x="15361" y="6238"/>
              <a:ext cx="4787" cy="2412"/>
            </a:xfrm>
            <a:prstGeom prst="rect">
              <a:avLst/>
            </a:prstGeom>
            <a:noFill/>
          </p:spPr>
          <p:txBody>
            <a:bodyPr wrap="square" rtlCol="0">
              <a:spAutoFit/>
            </a:bodyPr>
            <a:p>
              <a:r>
                <a:rPr lang="pt-BR" sz="2800" b="1" dirty="0"/>
                <a:t>n</a:t>
              </a:r>
              <a:r>
                <a:rPr lang="pt-BR" sz="2800" b="1" baseline="-25000" dirty="0"/>
                <a:t>p0</a:t>
              </a:r>
              <a:r>
                <a:rPr lang="pt-BR" sz="2800" b="1" dirty="0"/>
                <a:t>=n</a:t>
              </a:r>
              <a:r>
                <a:rPr lang="pt-BR" sz="2800" b="1" baseline="-25000" dirty="0"/>
                <a:t>i</a:t>
              </a:r>
              <a:r>
                <a:rPr lang="pt-BR" sz="2800" b="1" baseline="30000" dirty="0"/>
                <a:t>2</a:t>
              </a:r>
              <a:r>
                <a:rPr lang="pt-BR" sz="2800" b="1" dirty="0"/>
                <a:t>/</a:t>
              </a:r>
              <a:r>
                <a:rPr lang="pt-BR" sz="2800" b="1" dirty="0">
                  <a:sym typeface="+mn-ea"/>
                </a:rPr>
                <a:t>N</a:t>
              </a:r>
              <a:r>
                <a:rPr lang="pt-BR" sz="2800" b="1" baseline="-25000" dirty="0">
                  <a:sym typeface="+mn-ea"/>
                </a:rPr>
                <a:t>A</a:t>
              </a:r>
              <a:endParaRPr lang="pt-BR" sz="2800" b="1" baseline="-25000" dirty="0"/>
            </a:p>
            <a:p>
              <a:endParaRPr lang="pt-BR" sz="2800" b="1" dirty="0"/>
            </a:p>
          </p:txBody>
        </p:sp>
        <p:sp>
          <p:nvSpPr>
            <p:cNvPr id="63" name="Forma livre 62"/>
            <p:cNvSpPr/>
            <p:nvPr/>
          </p:nvSpPr>
          <p:spPr>
            <a:xfrm flipV="1">
              <a:off x="2725" y="7831"/>
              <a:ext cx="2968" cy="1255"/>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64" name="Conector Reto 63"/>
            <p:cNvCxnSpPr/>
            <p:nvPr/>
          </p:nvCxnSpPr>
          <p:spPr>
            <a:xfrm>
              <a:off x="2539" y="7831"/>
              <a:ext cx="3621" cy="1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a:off x="13289" y="7448"/>
              <a:ext cx="3621" cy="1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6" name="Conector Reto 65"/>
            <p:cNvCxnSpPr/>
            <p:nvPr/>
          </p:nvCxnSpPr>
          <p:spPr>
            <a:xfrm flipV="1">
              <a:off x="13527" y="7610"/>
              <a:ext cx="277" cy="244"/>
            </a:xfrm>
            <a:prstGeom prst="line">
              <a:avLst/>
            </a:prstGeom>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flipV="1">
              <a:off x="13591" y="7620"/>
              <a:ext cx="592" cy="560"/>
            </a:xfrm>
            <a:prstGeom prst="line">
              <a:avLst/>
            </a:prstGeom>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flipV="1">
              <a:off x="13617" y="7508"/>
              <a:ext cx="1236" cy="1142"/>
            </a:xfrm>
            <a:prstGeom prst="line">
              <a:avLst/>
            </a:prstGeom>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5227" y="7849"/>
              <a:ext cx="388" cy="439"/>
            </a:xfrm>
            <a:prstGeom prst="line">
              <a:avLst/>
            </a:prstGeom>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a:off x="4708" y="7825"/>
              <a:ext cx="399" cy="458"/>
            </a:xfrm>
            <a:prstGeom prst="line">
              <a:avLst/>
            </a:prstGeom>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4325" y="7782"/>
              <a:ext cx="207" cy="388"/>
            </a:xfrm>
            <a:prstGeom prst="line">
              <a:avLst/>
            </a:prstGeom>
          </p:spPr>
          <p:style>
            <a:lnRef idx="1">
              <a:schemeClr val="accent1"/>
            </a:lnRef>
            <a:fillRef idx="0">
              <a:schemeClr val="accent1"/>
            </a:fillRef>
            <a:effectRef idx="0">
              <a:schemeClr val="accent1"/>
            </a:effectRef>
            <a:fontRef idx="minor">
              <a:schemeClr val="tx1"/>
            </a:fontRef>
          </p:style>
        </p:cxnSp>
        <p:sp>
          <p:nvSpPr>
            <p:cNvPr id="75" name="Forma livre 74"/>
            <p:cNvSpPr/>
            <p:nvPr/>
          </p:nvSpPr>
          <p:spPr>
            <a:xfrm>
              <a:off x="2154" y="3729"/>
              <a:ext cx="11283" cy="5373"/>
            </a:xfrm>
            <a:custGeom>
              <a:avLst/>
              <a:gdLst>
                <a:gd name="connisteX0" fmla="*/ 0 w 7164705"/>
                <a:gd name="connsiteY0" fmla="*/ 12629 h 3412004"/>
                <a:gd name="connisteX1" fmla="*/ 518795 w 7164705"/>
                <a:gd name="connsiteY1" fmla="*/ 2469 h 3412004"/>
                <a:gd name="connisteX2" fmla="*/ 1555750 w 7164705"/>
                <a:gd name="connsiteY2" fmla="*/ 2469 h 3412004"/>
                <a:gd name="connisteX3" fmla="*/ 1947545 w 7164705"/>
                <a:gd name="connsiteY3" fmla="*/ 23424 h 3412004"/>
                <a:gd name="connisteX4" fmla="*/ 2138045 w 7164705"/>
                <a:gd name="connsiteY4" fmla="*/ 107879 h 3412004"/>
                <a:gd name="connisteX5" fmla="*/ 2402205 w 7164705"/>
                <a:gd name="connsiteY5" fmla="*/ 478719 h 3412004"/>
                <a:gd name="connisteX6" fmla="*/ 2476500 w 7164705"/>
                <a:gd name="connsiteY6" fmla="*/ 1377879 h 3412004"/>
                <a:gd name="connisteX7" fmla="*/ 2519045 w 7164705"/>
                <a:gd name="connsiteY7" fmla="*/ 2563424 h 3412004"/>
                <a:gd name="connisteX8" fmla="*/ 2550795 w 7164705"/>
                <a:gd name="connsiteY8" fmla="*/ 3177469 h 3412004"/>
                <a:gd name="connisteX9" fmla="*/ 2698750 w 7164705"/>
                <a:gd name="connsiteY9" fmla="*/ 3325424 h 3412004"/>
                <a:gd name="connisteX10" fmla="*/ 2941955 w 7164705"/>
                <a:gd name="connsiteY10" fmla="*/ 3357174 h 3412004"/>
                <a:gd name="connisteX11" fmla="*/ 4106545 w 7164705"/>
                <a:gd name="connsiteY11" fmla="*/ 3388924 h 3412004"/>
                <a:gd name="connisteX12" fmla="*/ 5259705 w 7164705"/>
                <a:gd name="connsiteY12" fmla="*/ 3409879 h 3412004"/>
                <a:gd name="connisteX13" fmla="*/ 7164705 w 7164705"/>
                <a:gd name="connsiteY13" fmla="*/ 3409879 h 341200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Lst>
              <a:rect l="l" t="t" r="r" b="b"/>
              <a:pathLst>
                <a:path w="7164705" h="3412004">
                  <a:moveTo>
                    <a:pt x="0" y="12630"/>
                  </a:moveTo>
                  <a:cubicBezTo>
                    <a:pt x="83185" y="10725"/>
                    <a:pt x="207645" y="4375"/>
                    <a:pt x="518795" y="2470"/>
                  </a:cubicBezTo>
                  <a:cubicBezTo>
                    <a:pt x="829945" y="565"/>
                    <a:pt x="1270000" y="-1975"/>
                    <a:pt x="1555750" y="2470"/>
                  </a:cubicBezTo>
                  <a:cubicBezTo>
                    <a:pt x="1841500" y="6915"/>
                    <a:pt x="1831340" y="2470"/>
                    <a:pt x="1947545" y="23425"/>
                  </a:cubicBezTo>
                  <a:cubicBezTo>
                    <a:pt x="2063750" y="44380"/>
                    <a:pt x="2047240" y="17075"/>
                    <a:pt x="2138045" y="107880"/>
                  </a:cubicBezTo>
                  <a:cubicBezTo>
                    <a:pt x="2228850" y="198685"/>
                    <a:pt x="2334260" y="224720"/>
                    <a:pt x="2402205" y="478720"/>
                  </a:cubicBezTo>
                  <a:cubicBezTo>
                    <a:pt x="2470150" y="732720"/>
                    <a:pt x="2453005" y="960685"/>
                    <a:pt x="2476500" y="1377880"/>
                  </a:cubicBezTo>
                  <a:cubicBezTo>
                    <a:pt x="2499995" y="1795075"/>
                    <a:pt x="2504440" y="2203380"/>
                    <a:pt x="2519045" y="2563425"/>
                  </a:cubicBezTo>
                  <a:cubicBezTo>
                    <a:pt x="2533650" y="2923470"/>
                    <a:pt x="2514600" y="3025070"/>
                    <a:pt x="2550795" y="3177470"/>
                  </a:cubicBezTo>
                  <a:cubicBezTo>
                    <a:pt x="2586990" y="3329870"/>
                    <a:pt x="2620645" y="3289230"/>
                    <a:pt x="2698750" y="3325425"/>
                  </a:cubicBezTo>
                  <a:cubicBezTo>
                    <a:pt x="2776855" y="3361620"/>
                    <a:pt x="2660650" y="3344475"/>
                    <a:pt x="2941955" y="3357175"/>
                  </a:cubicBezTo>
                  <a:cubicBezTo>
                    <a:pt x="3223260" y="3369875"/>
                    <a:pt x="3642995" y="3378130"/>
                    <a:pt x="4106545" y="3388925"/>
                  </a:cubicBezTo>
                  <a:cubicBezTo>
                    <a:pt x="4570095" y="3399720"/>
                    <a:pt x="4648200" y="3405435"/>
                    <a:pt x="5259705" y="3409880"/>
                  </a:cubicBezTo>
                  <a:cubicBezTo>
                    <a:pt x="5871210" y="3414325"/>
                    <a:pt x="6806565" y="3410515"/>
                    <a:pt x="7164705" y="3409880"/>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76" name="Forma livre 75"/>
            <p:cNvSpPr/>
            <p:nvPr/>
          </p:nvSpPr>
          <p:spPr>
            <a:xfrm>
              <a:off x="6133" y="4232"/>
              <a:ext cx="11500" cy="4873"/>
            </a:xfrm>
            <a:custGeom>
              <a:avLst/>
              <a:gdLst>
                <a:gd name="connisteX0" fmla="*/ 7302500 w 7302500"/>
                <a:gd name="connsiteY0" fmla="*/ 21327 h 3094494"/>
                <a:gd name="connisteX1" fmla="*/ 6530340 w 7302500"/>
                <a:gd name="connsiteY1" fmla="*/ 372 h 3094494"/>
                <a:gd name="connisteX2" fmla="*/ 5313045 w 7302500"/>
                <a:gd name="connsiteY2" fmla="*/ 10532 h 3094494"/>
                <a:gd name="connisteX3" fmla="*/ 4921250 w 7302500"/>
                <a:gd name="connsiteY3" fmla="*/ 32122 h 3094494"/>
                <a:gd name="connisteX4" fmla="*/ 4741545 w 7302500"/>
                <a:gd name="connsiteY4" fmla="*/ 190872 h 3094494"/>
                <a:gd name="connisteX5" fmla="*/ 4646295 w 7302500"/>
                <a:gd name="connsiteY5" fmla="*/ 857622 h 3094494"/>
                <a:gd name="connisteX6" fmla="*/ 4434840 w 7302500"/>
                <a:gd name="connsiteY6" fmla="*/ 2572122 h 3094494"/>
                <a:gd name="connisteX7" fmla="*/ 4170045 w 7302500"/>
                <a:gd name="connsiteY7" fmla="*/ 3026782 h 3094494"/>
                <a:gd name="connisteX8" fmla="*/ 3111500 w 7302500"/>
                <a:gd name="connsiteY8" fmla="*/ 3090282 h 3094494"/>
                <a:gd name="connisteX9" fmla="*/ 847090 w 7302500"/>
                <a:gd name="connsiteY9" fmla="*/ 3069327 h 3094494"/>
                <a:gd name="connisteX10" fmla="*/ 0 w 7302500"/>
                <a:gd name="connsiteY10" fmla="*/ 3058532 h 30944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7302500" h="3094495">
                  <a:moveTo>
                    <a:pt x="7302500" y="21327"/>
                  </a:moveTo>
                  <a:cubicBezTo>
                    <a:pt x="7172325" y="16882"/>
                    <a:pt x="6928485" y="2277"/>
                    <a:pt x="6530340" y="372"/>
                  </a:cubicBezTo>
                  <a:cubicBezTo>
                    <a:pt x="6132195" y="-1533"/>
                    <a:pt x="5634990" y="4182"/>
                    <a:pt x="5313045" y="10532"/>
                  </a:cubicBezTo>
                  <a:cubicBezTo>
                    <a:pt x="4991100" y="16882"/>
                    <a:pt x="5035550" y="-4073"/>
                    <a:pt x="4921250" y="32122"/>
                  </a:cubicBezTo>
                  <a:cubicBezTo>
                    <a:pt x="4806950" y="68317"/>
                    <a:pt x="4796790" y="25772"/>
                    <a:pt x="4741545" y="190872"/>
                  </a:cubicBezTo>
                  <a:cubicBezTo>
                    <a:pt x="4686300" y="355972"/>
                    <a:pt x="4707890" y="381372"/>
                    <a:pt x="4646295" y="857622"/>
                  </a:cubicBezTo>
                  <a:cubicBezTo>
                    <a:pt x="4584700" y="1333872"/>
                    <a:pt x="4530090" y="2138417"/>
                    <a:pt x="4434840" y="2572122"/>
                  </a:cubicBezTo>
                  <a:cubicBezTo>
                    <a:pt x="4339590" y="3005827"/>
                    <a:pt x="4434840" y="2923277"/>
                    <a:pt x="4170045" y="3026782"/>
                  </a:cubicBezTo>
                  <a:cubicBezTo>
                    <a:pt x="3905250" y="3130287"/>
                    <a:pt x="3776345" y="3082027"/>
                    <a:pt x="3111500" y="3090282"/>
                  </a:cubicBezTo>
                  <a:cubicBezTo>
                    <a:pt x="2446655" y="3098537"/>
                    <a:pt x="1469390" y="3075677"/>
                    <a:pt x="847090" y="3069327"/>
                  </a:cubicBezTo>
                  <a:cubicBezTo>
                    <a:pt x="224790" y="3062977"/>
                    <a:pt x="123825" y="3060437"/>
                    <a:pt x="0" y="3058532"/>
                  </a:cubicBezTo>
                </a:path>
              </a:pathLst>
            </a:cu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77" name="Caixa de Texto 76"/>
            <p:cNvSpPr txBox="1"/>
            <p:nvPr/>
          </p:nvSpPr>
          <p:spPr>
            <a:xfrm>
              <a:off x="9244" y="9103"/>
              <a:ext cx="640" cy="1165"/>
            </a:xfrm>
            <a:prstGeom prst="rect">
              <a:avLst/>
            </a:prstGeom>
            <a:noFill/>
          </p:spPr>
          <p:txBody>
            <a:bodyPr wrap="square" rtlCol="0">
              <a:spAutoFit/>
            </a:bodyPr>
            <a:p>
              <a:r>
                <a:rPr lang="pt-BR" altLang="en-US" sz="2400"/>
                <a:t>0</a:t>
              </a:r>
              <a:endParaRPr lang="pt-BR" altLang="en-US" sz="2400" baseline="-25000"/>
            </a:p>
          </p:txBody>
        </p:sp>
        <p:sp>
          <p:nvSpPr>
            <p:cNvPr id="78" name="Forma livre 77"/>
            <p:cNvSpPr/>
            <p:nvPr/>
          </p:nvSpPr>
          <p:spPr>
            <a:xfrm>
              <a:off x="13574" y="7494"/>
              <a:ext cx="3409" cy="1611"/>
            </a:xfrm>
            <a:custGeom>
              <a:avLst/>
              <a:gdLst>
                <a:gd name="connsiteX0" fmla="*/ 0 w 2164976"/>
                <a:gd name="connsiteY0" fmla="*/ 1023269 h 1023269"/>
                <a:gd name="connsiteX1" fmla="*/ 228600 w 2164976"/>
                <a:gd name="connsiteY1" fmla="*/ 781222 h 1023269"/>
                <a:gd name="connsiteX2" fmla="*/ 457200 w 2164976"/>
                <a:gd name="connsiteY2" fmla="*/ 552622 h 1023269"/>
                <a:gd name="connsiteX3" fmla="*/ 779929 w 2164976"/>
                <a:gd name="connsiteY3" fmla="*/ 270234 h 1023269"/>
                <a:gd name="connsiteX4" fmla="*/ 1102659 w 2164976"/>
                <a:gd name="connsiteY4" fmla="*/ 68528 h 1023269"/>
                <a:gd name="connsiteX5" fmla="*/ 1425388 w 2164976"/>
                <a:gd name="connsiteY5" fmla="*/ 14740 h 1023269"/>
                <a:gd name="connsiteX6" fmla="*/ 1936376 w 2164976"/>
                <a:gd name="connsiteY6" fmla="*/ 1293 h 1023269"/>
                <a:gd name="connsiteX7" fmla="*/ 2164976 w 2164976"/>
                <a:gd name="connsiteY7" fmla="*/ 1293 h 10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4976" h="1023269">
                  <a:moveTo>
                    <a:pt x="0" y="1023269"/>
                  </a:moveTo>
                  <a:cubicBezTo>
                    <a:pt x="78441" y="940345"/>
                    <a:pt x="152400" y="859663"/>
                    <a:pt x="228600" y="781222"/>
                  </a:cubicBezTo>
                  <a:cubicBezTo>
                    <a:pt x="304800" y="702781"/>
                    <a:pt x="365312" y="637787"/>
                    <a:pt x="457200" y="552622"/>
                  </a:cubicBezTo>
                  <a:cubicBezTo>
                    <a:pt x="549088" y="467457"/>
                    <a:pt x="672353" y="350916"/>
                    <a:pt x="779929" y="270234"/>
                  </a:cubicBezTo>
                  <a:cubicBezTo>
                    <a:pt x="887505" y="189552"/>
                    <a:pt x="995083" y="111110"/>
                    <a:pt x="1102659" y="68528"/>
                  </a:cubicBezTo>
                  <a:cubicBezTo>
                    <a:pt x="1210236" y="25946"/>
                    <a:pt x="1286435" y="25946"/>
                    <a:pt x="1425388" y="14740"/>
                  </a:cubicBezTo>
                  <a:cubicBezTo>
                    <a:pt x="1564341" y="3534"/>
                    <a:pt x="1813111" y="3534"/>
                    <a:pt x="1936376" y="1293"/>
                  </a:cubicBezTo>
                  <a:cubicBezTo>
                    <a:pt x="2059641" y="-948"/>
                    <a:pt x="2112308" y="172"/>
                    <a:pt x="2164976" y="1293"/>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grpSp>
      <p:cxnSp>
        <p:nvCxnSpPr>
          <p:cNvPr id="82" name="Conector Reto 81"/>
          <p:cNvCxnSpPr/>
          <p:nvPr/>
        </p:nvCxnSpPr>
        <p:spPr>
          <a:xfrm>
            <a:off x="7688026" y="348604"/>
            <a:ext cx="13575" cy="31281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4" name="Conector Reto 83"/>
          <p:cNvCxnSpPr/>
          <p:nvPr/>
        </p:nvCxnSpPr>
        <p:spPr>
          <a:xfrm>
            <a:off x="4799411" y="434964"/>
            <a:ext cx="13575" cy="31281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2" name="Conector de Seta Reta 91"/>
          <p:cNvCxnSpPr/>
          <p:nvPr/>
        </p:nvCxnSpPr>
        <p:spPr>
          <a:xfrm>
            <a:off x="2748009" y="3428877"/>
            <a:ext cx="6695344"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4" name="CaixaDeTexto 2"/>
          <p:cNvSpPr txBox="1"/>
          <p:nvPr/>
        </p:nvSpPr>
        <p:spPr>
          <a:xfrm>
            <a:off x="199390" y="906780"/>
            <a:ext cx="2134235" cy="583565"/>
          </a:xfrm>
          <a:prstGeom prst="rect">
            <a:avLst/>
          </a:prstGeom>
          <a:noFill/>
          <a:ln w="38100" cmpd="sng">
            <a:solidFill>
              <a:srgbClr val="FFFF00"/>
            </a:solidFill>
            <a:prstDash val="solid"/>
          </a:ln>
        </p:spPr>
        <p:txBody>
          <a:bodyPr wrap="square" rtlCol="0">
            <a:spAutoFit/>
          </a:bodyPr>
          <a:p>
            <a:pPr algn="ctr"/>
            <a:r>
              <a:rPr lang="pt-BR" sz="3200" b="1" dirty="0" smtClean="0">
                <a:solidFill>
                  <a:srgbClr val="9A0000"/>
                </a:solidFill>
                <a:latin typeface="Comic Sans MS" panose="030F0702030302020204" pitchFamily="66" charset="0"/>
              </a:rPr>
              <a:t>condução</a:t>
            </a:r>
            <a:endParaRPr lang="pt-BR" sz="3200" b="1" dirty="0" smtClean="0">
              <a:solidFill>
                <a:srgbClr val="9A0000"/>
              </a:solidFill>
              <a:latin typeface="Comic Sans MS" panose="030F0702030302020204" pitchFamily="66" charset="0"/>
            </a:endParaRPr>
          </a:p>
        </p:txBody>
      </p:sp>
      <p:sp>
        <p:nvSpPr>
          <p:cNvPr id="93" name="CaixaDeTexto 2"/>
          <p:cNvSpPr txBox="1"/>
          <p:nvPr/>
        </p:nvSpPr>
        <p:spPr>
          <a:xfrm>
            <a:off x="421640" y="4399915"/>
            <a:ext cx="1689735" cy="583565"/>
          </a:xfrm>
          <a:prstGeom prst="rect">
            <a:avLst/>
          </a:prstGeom>
          <a:noFill/>
          <a:ln w="38100" cmpd="sng">
            <a:solidFill>
              <a:srgbClr val="FFFF00"/>
            </a:solidFill>
            <a:prstDash val="solid"/>
          </a:ln>
        </p:spPr>
        <p:txBody>
          <a:bodyPr wrap="square" rtlCol="0">
            <a:spAutoFit/>
          </a:bodyPr>
          <a:p>
            <a:pPr algn="ctr"/>
            <a:r>
              <a:rPr lang="pt-BR" sz="3200" b="1" dirty="0" smtClean="0">
                <a:solidFill>
                  <a:srgbClr val="9A0000"/>
                </a:solidFill>
                <a:latin typeface="Comic Sans MS" panose="030F0702030302020204" pitchFamily="66" charset="0"/>
              </a:rPr>
              <a:t>corte</a:t>
            </a:r>
            <a:endParaRPr lang="pt-BR" sz="3200" b="1" dirty="0" smtClean="0">
              <a:solidFill>
                <a:srgbClr val="9A0000"/>
              </a:solidFill>
              <a:latin typeface="Comic Sans MS" panose="030F0702030302020204" pitchFamily="66" charset="0"/>
            </a:endParaRPr>
          </a:p>
        </p:txBody>
      </p:sp>
      <p:sp>
        <p:nvSpPr>
          <p:cNvPr id="3" name="Forma livre 2"/>
          <p:cNvSpPr/>
          <p:nvPr/>
        </p:nvSpPr>
        <p:spPr>
          <a:xfrm>
            <a:off x="2969895" y="420370"/>
            <a:ext cx="1842770" cy="135255"/>
          </a:xfrm>
          <a:custGeom>
            <a:avLst/>
            <a:gdLst>
              <a:gd name="connisteX0" fmla="*/ 1822258 w 1842817"/>
              <a:gd name="connsiteY0" fmla="*/ 2152 h 402997"/>
              <a:gd name="connisteX1" fmla="*/ 1610803 w 1842817"/>
              <a:gd name="connsiteY1" fmla="*/ 138042 h 402997"/>
              <a:gd name="connisteX2" fmla="*/ 901508 w 1842817"/>
              <a:gd name="connsiteY2" fmla="*/ 288537 h 402997"/>
              <a:gd name="connisteX3" fmla="*/ 418908 w 1842817"/>
              <a:gd name="connsiteY3" fmla="*/ 334257 h 402997"/>
              <a:gd name="connisteX4" fmla="*/ 26478 w 1842817"/>
              <a:gd name="connsiteY4" fmla="*/ 319017 h 402997"/>
              <a:gd name="connisteX5" fmla="*/ 1037398 w 1842817"/>
              <a:gd name="connsiteY5" fmla="*/ 394582 h 402997"/>
              <a:gd name="connisteX6" fmla="*/ 1460308 w 1842817"/>
              <a:gd name="connsiteY6" fmla="*/ 394582 h 402997"/>
              <a:gd name="connisteX7" fmla="*/ 1807018 w 1842817"/>
              <a:gd name="connsiteY7" fmla="*/ 364102 h 402997"/>
              <a:gd name="connisteX8" fmla="*/ 1822258 w 1842817"/>
              <a:gd name="connsiteY8" fmla="*/ 228212 h 402997"/>
              <a:gd name="connisteX9" fmla="*/ 1822258 w 1842817"/>
              <a:gd name="connsiteY9" fmla="*/ 2152 h 40299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1842818" h="402998">
                <a:moveTo>
                  <a:pt x="1822258" y="2153"/>
                </a:moveTo>
                <a:cubicBezTo>
                  <a:pt x="1779713" y="-15627"/>
                  <a:pt x="1794953" y="80893"/>
                  <a:pt x="1610803" y="138043"/>
                </a:cubicBezTo>
                <a:cubicBezTo>
                  <a:pt x="1426653" y="195193"/>
                  <a:pt x="1139633" y="249168"/>
                  <a:pt x="901508" y="288538"/>
                </a:cubicBezTo>
                <a:cubicBezTo>
                  <a:pt x="663383" y="327908"/>
                  <a:pt x="594168" y="327908"/>
                  <a:pt x="418908" y="334258"/>
                </a:cubicBezTo>
                <a:cubicBezTo>
                  <a:pt x="243648" y="340608"/>
                  <a:pt x="-97347" y="306953"/>
                  <a:pt x="26478" y="319018"/>
                </a:cubicBezTo>
                <a:cubicBezTo>
                  <a:pt x="150303" y="331083"/>
                  <a:pt x="750378" y="379343"/>
                  <a:pt x="1037398" y="394583"/>
                </a:cubicBezTo>
                <a:cubicBezTo>
                  <a:pt x="1324418" y="409823"/>
                  <a:pt x="1306638" y="400933"/>
                  <a:pt x="1460308" y="394583"/>
                </a:cubicBezTo>
                <a:cubicBezTo>
                  <a:pt x="1613978" y="388233"/>
                  <a:pt x="1734628" y="397123"/>
                  <a:pt x="1807018" y="364103"/>
                </a:cubicBezTo>
                <a:cubicBezTo>
                  <a:pt x="1879408" y="331083"/>
                  <a:pt x="1819083" y="300603"/>
                  <a:pt x="1822258" y="228213"/>
                </a:cubicBezTo>
                <a:cubicBezTo>
                  <a:pt x="1825433" y="155823"/>
                  <a:pt x="1864803" y="19933"/>
                  <a:pt x="1822258" y="2153"/>
                </a:cubicBezTo>
                <a:close/>
              </a:path>
            </a:pathLst>
          </a:custGeom>
          <a:solidFill>
            <a:schemeClr val="tx2"/>
          </a:solidFill>
          <a:ln w="12700"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10" name="Forma livre 9"/>
          <p:cNvSpPr/>
          <p:nvPr/>
        </p:nvSpPr>
        <p:spPr>
          <a:xfrm>
            <a:off x="7525385" y="607060"/>
            <a:ext cx="1997710" cy="194310"/>
          </a:xfrm>
          <a:custGeom>
            <a:avLst/>
            <a:gdLst>
              <a:gd name="connisteX0" fmla="*/ 159599 w 1811296"/>
              <a:gd name="connsiteY0" fmla="*/ 19850 h 447992"/>
              <a:gd name="connisteX1" fmla="*/ 325969 w 1811296"/>
              <a:gd name="connsiteY1" fmla="*/ 110655 h 447992"/>
              <a:gd name="connisteX2" fmla="*/ 778089 w 1811296"/>
              <a:gd name="connsiteY2" fmla="*/ 322110 h 447992"/>
              <a:gd name="connisteX3" fmla="*/ 1246084 w 1811296"/>
              <a:gd name="connsiteY3" fmla="*/ 367195 h 447992"/>
              <a:gd name="connisteX4" fmla="*/ 1759164 w 1811296"/>
              <a:gd name="connsiteY4" fmla="*/ 397040 h 447992"/>
              <a:gd name="connisteX5" fmla="*/ 144359 w 1811296"/>
              <a:gd name="connsiteY5" fmla="*/ 412280 h 447992"/>
              <a:gd name="connisteX6" fmla="*/ 144359 w 1811296"/>
              <a:gd name="connsiteY6" fmla="*/ 412280 h 447992"/>
              <a:gd name="connisteX7" fmla="*/ 159599 w 1811296"/>
              <a:gd name="connsiteY7" fmla="*/ 19850 h 44799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1811297" h="447993">
                <a:moveTo>
                  <a:pt x="159599" y="19851"/>
                </a:moveTo>
                <a:cubicBezTo>
                  <a:pt x="195794" y="-40474"/>
                  <a:pt x="202144" y="50331"/>
                  <a:pt x="325969" y="110656"/>
                </a:cubicBezTo>
                <a:cubicBezTo>
                  <a:pt x="449794" y="170981"/>
                  <a:pt x="593939" y="270676"/>
                  <a:pt x="778089" y="322111"/>
                </a:cubicBezTo>
                <a:cubicBezTo>
                  <a:pt x="962239" y="373546"/>
                  <a:pt x="1049869" y="351956"/>
                  <a:pt x="1246084" y="367196"/>
                </a:cubicBezTo>
                <a:cubicBezTo>
                  <a:pt x="1442299" y="382436"/>
                  <a:pt x="1979509" y="388151"/>
                  <a:pt x="1759164" y="397041"/>
                </a:cubicBezTo>
                <a:cubicBezTo>
                  <a:pt x="1538819" y="405931"/>
                  <a:pt x="467574" y="409106"/>
                  <a:pt x="144359" y="412281"/>
                </a:cubicBezTo>
                <a:cubicBezTo>
                  <a:pt x="-178856" y="415456"/>
                  <a:pt x="141184" y="491021"/>
                  <a:pt x="144359" y="412281"/>
                </a:cubicBezTo>
                <a:cubicBezTo>
                  <a:pt x="147534" y="333541"/>
                  <a:pt x="123404" y="80176"/>
                  <a:pt x="159599" y="19851"/>
                </a:cubicBezTo>
                <a:close/>
              </a:path>
            </a:pathLst>
          </a:custGeom>
          <a:gradFill>
            <a:gsLst>
              <a:gs pos="0">
                <a:srgbClr val="E30000"/>
              </a:gs>
              <a:gs pos="100000">
                <a:srgbClr val="76030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Tree>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m 3" descr="Draft1"/>
          <p:cNvPicPr>
            <a:picLocks noChangeAspect="1"/>
          </p:cNvPicPr>
          <p:nvPr/>
        </p:nvPicPr>
        <p:blipFill>
          <a:blip r:embed="rId1"/>
          <a:stretch>
            <a:fillRect/>
          </a:stretch>
        </p:blipFill>
        <p:spPr>
          <a:xfrm>
            <a:off x="384175" y="3356610"/>
            <a:ext cx="10969625" cy="3161665"/>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487680" y="504190"/>
            <a:ext cx="11076305" cy="521970"/>
          </a:xfrm>
          <a:prstGeom prst="rect">
            <a:avLst/>
          </a:prstGeom>
          <a:noFill/>
        </p:spPr>
        <p:txBody>
          <a:bodyPr wrap="square" rtlCol="0">
            <a:spAutoFit/>
          </a:bodyPr>
          <a:lstStyle/>
          <a:p>
            <a:pPr marL="457200" indent="-457200" algn="l" fontAlgn="auto">
              <a:spcBef>
                <a:spcPts val="600"/>
              </a:spcBef>
              <a:spcAft>
                <a:spcPts val="600"/>
              </a:spcAft>
              <a:buFont typeface="Arial" panose="020B0604020202020204" pitchFamily="34" charset="0"/>
              <a:buChar char="•"/>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atraso no corte de diodos</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6" name="Imagem 5" descr="Draft2"/>
          <p:cNvPicPr>
            <a:picLocks noChangeAspect="1"/>
          </p:cNvPicPr>
          <p:nvPr/>
        </p:nvPicPr>
        <p:blipFill>
          <a:blip r:embed="rId2"/>
          <a:srcRect l="9299" r="37803"/>
          <a:stretch>
            <a:fillRect/>
          </a:stretch>
        </p:blipFill>
        <p:spPr>
          <a:xfrm>
            <a:off x="1083945" y="1090328"/>
            <a:ext cx="5768027" cy="2264806"/>
          </a:xfrm>
          <a:prstGeom prst="rect">
            <a:avLst/>
          </a:prstGeom>
        </p:spPr>
      </p:pic>
      <p:sp>
        <p:nvSpPr>
          <p:cNvPr id="7" name="Caixa de Texto 6"/>
          <p:cNvSpPr txBox="1"/>
          <p:nvPr/>
        </p:nvSpPr>
        <p:spPr>
          <a:xfrm>
            <a:off x="1983740" y="3933824"/>
            <a:ext cx="904240" cy="368300"/>
          </a:xfrm>
          <a:prstGeom prst="rect">
            <a:avLst/>
          </a:prstGeom>
          <a:solidFill>
            <a:schemeClr val="bg1"/>
          </a:solidFill>
        </p:spPr>
        <p:txBody>
          <a:bodyPr wrap="none" rtlCol="0">
            <a:spAutoFit/>
          </a:bodyPr>
          <a:lstStyle/>
          <a:p>
            <a:r>
              <a:rPr lang="pt-BR" altLang="en-US" dirty="0"/>
              <a:t>entrada</a:t>
            </a:r>
            <a:endParaRPr lang="pt-BR" altLang="en-US" dirty="0"/>
          </a:p>
        </p:txBody>
      </p:sp>
      <p:sp>
        <p:nvSpPr>
          <p:cNvPr id="8" name="Caixa de Texto 7"/>
          <p:cNvSpPr txBox="1"/>
          <p:nvPr/>
        </p:nvSpPr>
        <p:spPr>
          <a:xfrm>
            <a:off x="2104407" y="4671695"/>
            <a:ext cx="663575" cy="368300"/>
          </a:xfrm>
          <a:prstGeom prst="rect">
            <a:avLst/>
          </a:prstGeom>
          <a:solidFill>
            <a:schemeClr val="bg1"/>
          </a:solidFill>
        </p:spPr>
        <p:txBody>
          <a:bodyPr wrap="none" rtlCol="0">
            <a:spAutoFit/>
          </a:bodyPr>
          <a:lstStyle/>
          <a:p>
            <a:r>
              <a:rPr lang="pt-BR" altLang="en-US" dirty="0"/>
              <a:t>saída</a:t>
            </a:r>
            <a:endParaRPr lang="pt-BR" altLang="en-US" dirty="0"/>
          </a:p>
        </p:txBody>
      </p:sp>
      <p:sp>
        <p:nvSpPr>
          <p:cNvPr id="10" name="Caixa de Texto 9"/>
          <p:cNvSpPr txBox="1"/>
          <p:nvPr/>
        </p:nvSpPr>
        <p:spPr>
          <a:xfrm>
            <a:off x="7000875" y="2848808"/>
            <a:ext cx="997585" cy="645160"/>
          </a:xfrm>
          <a:prstGeom prst="rect">
            <a:avLst/>
          </a:prstGeom>
          <a:solidFill>
            <a:schemeClr val="bg1"/>
          </a:solidFill>
        </p:spPr>
        <p:txBody>
          <a:bodyPr wrap="square" rtlCol="0">
            <a:spAutoFit/>
          </a:bodyPr>
          <a:lstStyle/>
          <a:p>
            <a:r>
              <a:rPr lang="pt-BR" altLang="en-US" dirty="0"/>
              <a:t>atraso no corte</a:t>
            </a:r>
            <a:endParaRPr lang="pt-BR" altLang="en-US" dirty="0"/>
          </a:p>
        </p:txBody>
      </p:sp>
      <p:cxnSp>
        <p:nvCxnSpPr>
          <p:cNvPr id="9" name="Conector curvo 8"/>
          <p:cNvCxnSpPr/>
          <p:nvPr/>
        </p:nvCxnSpPr>
        <p:spPr>
          <a:xfrm rot="16200000">
            <a:off x="6513513" y="3883977"/>
            <a:ext cx="1282700" cy="467995"/>
          </a:xfrm>
          <a:prstGeom prst="curvedConnector3">
            <a:avLst>
              <a:gd name="adj1" fmla="val 49975"/>
            </a:avLst>
          </a:prstGeom>
          <a:ln>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sp>
        <p:nvSpPr>
          <p:cNvPr id="3" name="Caixa de Texto 2"/>
          <p:cNvSpPr txBox="1"/>
          <p:nvPr/>
        </p:nvSpPr>
        <p:spPr>
          <a:xfrm>
            <a:off x="7625097" y="5495925"/>
            <a:ext cx="663575" cy="368300"/>
          </a:xfrm>
          <a:prstGeom prst="rect">
            <a:avLst/>
          </a:prstGeom>
          <a:solidFill>
            <a:schemeClr val="bg1"/>
          </a:solidFill>
        </p:spPr>
        <p:txBody>
          <a:bodyPr wrap="none" rtlCol="0">
            <a:spAutoFit/>
          </a:bodyPr>
          <a:lstStyle/>
          <a:p>
            <a:r>
              <a:rPr lang="pt-BR" altLang="en-US" dirty="0"/>
              <a:t>saída</a:t>
            </a:r>
            <a:endParaRPr lang="pt-BR" altLang="en-US" dirty="0"/>
          </a:p>
        </p:txBody>
      </p:sp>
      <p:sp>
        <p:nvSpPr>
          <p:cNvPr id="11" name="Caixa de Texto 10"/>
          <p:cNvSpPr txBox="1"/>
          <p:nvPr/>
        </p:nvSpPr>
        <p:spPr>
          <a:xfrm>
            <a:off x="5424822" y="4759325"/>
            <a:ext cx="1246505" cy="645160"/>
          </a:xfrm>
          <a:prstGeom prst="rect">
            <a:avLst/>
          </a:prstGeom>
          <a:solidFill>
            <a:schemeClr val="bg1"/>
          </a:solidFill>
        </p:spPr>
        <p:txBody>
          <a:bodyPr wrap="none" rtlCol="0">
            <a:spAutoFit/>
          </a:bodyPr>
          <a:lstStyle/>
          <a:p>
            <a:r>
              <a:rPr lang="pt-BR" altLang="en-US" dirty="0"/>
              <a:t>diodo corta</a:t>
            </a:r>
            <a:endParaRPr lang="pt-BR" altLang="en-US" dirty="0"/>
          </a:p>
          <a:p>
            <a:r>
              <a:rPr lang="pt-BR" altLang="en-US" dirty="0"/>
              <a:t>saida=0,6V</a:t>
            </a:r>
            <a:endParaRPr lang="pt-BR" altLang="en-US" dirty="0"/>
          </a:p>
        </p:txBody>
      </p:sp>
      <p:sp>
        <p:nvSpPr>
          <p:cNvPr id="12" name="Caixa de Texto 11"/>
          <p:cNvSpPr txBox="1"/>
          <p:nvPr/>
        </p:nvSpPr>
        <p:spPr>
          <a:xfrm>
            <a:off x="7388877" y="5864225"/>
            <a:ext cx="1433830" cy="645160"/>
          </a:xfrm>
          <a:prstGeom prst="rect">
            <a:avLst/>
          </a:prstGeom>
          <a:solidFill>
            <a:schemeClr val="bg1"/>
          </a:solidFill>
        </p:spPr>
        <p:txBody>
          <a:bodyPr wrap="none" rtlCol="0">
            <a:spAutoFit/>
          </a:bodyPr>
          <a:lstStyle/>
          <a:p>
            <a:r>
              <a:rPr lang="pt-BR" altLang="en-US" dirty="0"/>
              <a:t>diodo conduz</a:t>
            </a:r>
            <a:endParaRPr lang="pt-BR" altLang="en-US" dirty="0"/>
          </a:p>
          <a:p>
            <a:r>
              <a:rPr lang="pt-BR" altLang="en-US" dirty="0"/>
              <a:t>saida=V1</a:t>
            </a:r>
            <a:endParaRPr lang="pt-BR" altLang="en-US" dirty="0"/>
          </a:p>
        </p:txBody>
      </p:sp>
      <p:sp>
        <p:nvSpPr>
          <p:cNvPr id="13" name="Caixa de Texto 12"/>
          <p:cNvSpPr txBox="1"/>
          <p:nvPr/>
        </p:nvSpPr>
        <p:spPr>
          <a:xfrm>
            <a:off x="6106160" y="1261308"/>
            <a:ext cx="997585" cy="368300"/>
          </a:xfrm>
          <a:prstGeom prst="rect">
            <a:avLst/>
          </a:prstGeom>
          <a:solidFill>
            <a:schemeClr val="bg1"/>
          </a:solidFill>
        </p:spPr>
        <p:txBody>
          <a:bodyPr wrap="square" rtlCol="0">
            <a:spAutoFit/>
          </a:bodyPr>
          <a:p>
            <a:r>
              <a:rPr lang="pt-BR" altLang="en-US" dirty="0"/>
              <a:t>saída</a:t>
            </a:r>
            <a:endParaRPr lang="pt-BR" altLang="en-US" dirty="0"/>
          </a:p>
        </p:txBody>
      </p:sp>
      <p:sp>
        <p:nvSpPr>
          <p:cNvPr id="14" name="Caixa de Texto 13"/>
          <p:cNvSpPr txBox="1"/>
          <p:nvPr/>
        </p:nvSpPr>
        <p:spPr>
          <a:xfrm>
            <a:off x="3371850" y="1261308"/>
            <a:ext cx="997585" cy="368300"/>
          </a:xfrm>
          <a:prstGeom prst="rect">
            <a:avLst/>
          </a:prstGeom>
          <a:solidFill>
            <a:schemeClr val="bg1"/>
          </a:solidFill>
        </p:spPr>
        <p:txBody>
          <a:bodyPr wrap="square" rtlCol="0">
            <a:spAutoFit/>
          </a:bodyPr>
          <a:p>
            <a:pPr algn="r"/>
            <a:r>
              <a:rPr lang="pt-BR" altLang="en-US" dirty="0"/>
              <a:t>entrada</a:t>
            </a:r>
            <a:endParaRPr lang="pt-BR" altLang="en-US" dirty="0"/>
          </a:p>
        </p:txBody>
      </p:sp>
    </p:spTree>
  </p:cSld>
  <p:clrMapOvr>
    <a:masterClrMapping/>
  </p:clrMapOvr>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1540510" y="562958"/>
            <a:ext cx="9427210" cy="58477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para diodo considerando capacitâncias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 name="Caixa de Texto 7"/>
          <p:cNvSpPr txBox="1"/>
          <p:nvPr/>
        </p:nvSpPr>
        <p:spPr>
          <a:xfrm>
            <a:off x="5960110" y="3385185"/>
            <a:ext cx="483870" cy="583565"/>
          </a:xfrm>
          <a:prstGeom prst="rect">
            <a:avLst/>
          </a:prstGeom>
          <a:noFill/>
        </p:spPr>
        <p:txBody>
          <a:bodyPr wrap="none" rtlCol="0">
            <a:spAutoFit/>
          </a:bodyPr>
          <a:lstStyle/>
          <a:p>
            <a:r>
              <a:rPr lang="pt-BR" altLang="en-US" sz="3200" i="1"/>
              <a:t>C</a:t>
            </a:r>
            <a:r>
              <a:rPr lang="pt-BR" altLang="en-US" sz="3200" i="1" baseline="-25000"/>
              <a:t>J</a:t>
            </a:r>
            <a:endParaRPr lang="pt-BR" altLang="en-US" sz="3200" i="1" baseline="-25000"/>
          </a:p>
        </p:txBody>
      </p:sp>
      <p:grpSp>
        <p:nvGrpSpPr>
          <p:cNvPr id="23" name="Grupo 22"/>
          <p:cNvGrpSpPr/>
          <p:nvPr/>
        </p:nvGrpSpPr>
        <p:grpSpPr>
          <a:xfrm rot="16200000">
            <a:off x="4474845" y="3606165"/>
            <a:ext cx="923290" cy="725170"/>
            <a:chOff x="2587" y="5946"/>
            <a:chExt cx="4283" cy="2118"/>
          </a:xfrm>
        </p:grpSpPr>
        <p:cxnSp>
          <p:nvCxnSpPr>
            <p:cNvPr id="15" name="Conector Reto 1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riângulo isósceles 1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7" name="Conector Reto 16"/>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a:off x="5609590" y="3356610"/>
            <a:ext cx="678815" cy="1321295"/>
            <a:chOff x="9066" y="1893"/>
            <a:chExt cx="1069" cy="2081"/>
          </a:xfrm>
        </p:grpSpPr>
        <p:cxnSp>
          <p:nvCxnSpPr>
            <p:cNvPr id="41" name="Conector Reto 40"/>
            <p:cNvCxnSpPr/>
            <p:nvPr/>
          </p:nvCxnSpPr>
          <p:spPr>
            <a:xfrm flipH="1" flipV="1">
              <a:off x="9066" y="2857"/>
              <a:ext cx="106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H="1">
              <a:off x="9602" y="3010"/>
              <a:ext cx="0" cy="9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flipH="1" flipV="1">
              <a:off x="9066" y="3025"/>
              <a:ext cx="106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9601" y="1893"/>
              <a:ext cx="0" cy="9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 name="Grupo 17"/>
          <p:cNvGrpSpPr/>
          <p:nvPr/>
        </p:nvGrpSpPr>
        <p:grpSpPr>
          <a:xfrm>
            <a:off x="6600190" y="3366135"/>
            <a:ext cx="678180" cy="1321435"/>
            <a:chOff x="9066" y="1893"/>
            <a:chExt cx="1068" cy="2081"/>
          </a:xfrm>
        </p:grpSpPr>
        <p:cxnSp>
          <p:nvCxnSpPr>
            <p:cNvPr id="21" name="Conector Reto 20"/>
            <p:cNvCxnSpPr/>
            <p:nvPr/>
          </p:nvCxnSpPr>
          <p:spPr>
            <a:xfrm flipH="1" flipV="1">
              <a:off x="9066" y="2857"/>
              <a:ext cx="106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a:off x="9600" y="3010"/>
              <a:ext cx="0" cy="9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H="1" flipV="1">
              <a:off x="9066" y="3025"/>
              <a:ext cx="106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9601" y="1893"/>
              <a:ext cx="0" cy="9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7" name="Conector Reto 26"/>
          <p:cNvCxnSpPr/>
          <p:nvPr/>
        </p:nvCxnSpPr>
        <p:spPr>
          <a:xfrm flipH="1" flipV="1">
            <a:off x="4926965" y="3358515"/>
            <a:ext cx="20224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H="1" flipV="1">
            <a:off x="4928870" y="4678045"/>
            <a:ext cx="2022475"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Caixa de Texto 28"/>
          <p:cNvSpPr txBox="1"/>
          <p:nvPr/>
        </p:nvSpPr>
        <p:spPr>
          <a:xfrm>
            <a:off x="6943090" y="3416935"/>
            <a:ext cx="514985" cy="521970"/>
          </a:xfrm>
          <a:prstGeom prst="rect">
            <a:avLst/>
          </a:prstGeom>
          <a:noFill/>
        </p:spPr>
        <p:txBody>
          <a:bodyPr wrap="none" rtlCol="0">
            <a:spAutoFit/>
          </a:bodyPr>
          <a:lstStyle/>
          <a:p>
            <a:r>
              <a:rPr lang="pt-BR" altLang="en-US" sz="2800" i="1"/>
              <a:t>C</a:t>
            </a:r>
            <a:r>
              <a:rPr lang="pt-BR" altLang="en-US" sz="2800" i="1" baseline="-25000"/>
              <a:t>D</a:t>
            </a:r>
            <a:endParaRPr lang="pt-BR" altLang="en-US" sz="2800" i="1" baseline="-25000"/>
          </a:p>
        </p:txBody>
      </p:sp>
      <p:cxnSp>
        <p:nvCxnSpPr>
          <p:cNvPr id="30" name="Conector Reto 29"/>
          <p:cNvCxnSpPr/>
          <p:nvPr/>
        </p:nvCxnSpPr>
        <p:spPr>
          <a:xfrm flipV="1">
            <a:off x="4933950" y="3344545"/>
            <a:ext cx="0" cy="2127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flipV="1">
            <a:off x="4929672" y="4395470"/>
            <a:ext cx="0" cy="288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flipH="1">
            <a:off x="5938520" y="3061335"/>
            <a:ext cx="0" cy="612000"/>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flipH="1">
            <a:off x="5941695" y="4395470"/>
            <a:ext cx="0" cy="76073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 name="Caixa de Texto 2"/>
              <p:cNvSpPr txBox="1"/>
              <p:nvPr/>
            </p:nvSpPr>
            <p:spPr>
              <a:xfrm>
                <a:off x="2142490" y="5404485"/>
                <a:ext cx="7590790" cy="819150"/>
              </a:xfrm>
              <a:prstGeom prst="rect">
                <a:avLst/>
              </a:prstGeom>
              <a:noFill/>
            </p:spPr>
            <p:txBody>
              <a:bodyPr wrap="square" rtlCol="0" anchor="t">
                <a:spAutoFit/>
              </a:bodyPr>
              <a:p>
                <a:pPr indent="0" algn="l" fontAlgn="auto">
                  <a:spcBef>
                    <a:spcPts val="600"/>
                  </a:spcBef>
                  <a:spcAft>
                    <a:spcPts val="600"/>
                  </a:spcAft>
                  <a:buFont typeface="Arial" panose="020B0604020202020204" pitchFamily="34" charset="0"/>
                  <a:buNone/>
                </a:pPr>
                <a:r>
                  <a:rPr lang="en-US" altLang="pt-BR" dirty="0" smtClean="0">
                    <a:cs typeface="Cambria Math" panose="02040503050406030204" pitchFamily="18" charset="0"/>
                    <a:sym typeface="+mn-ea"/>
                  </a:rPr>
                  <a:t> </a:t>
                </a:r>
                <a14:m>
                  <m:oMath xmlns:m="http://schemas.openxmlformats.org/officeDocument/2006/math">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𝑰</m:t>
                        </m:r>
                      </m:e>
                      <m:sub>
                        <m:r>
                          <a:rPr lang="en-US" altLang="pt-BR" sz="2800" b="1" i="1">
                            <a:latin typeface="Cambria Math" panose="02040503050406030204" pitchFamily="18" charset="0"/>
                            <a:cs typeface="Cambria Math" panose="02040503050406030204" pitchFamily="18" charset="0"/>
                          </a:rPr>
                          <m:t>𝑫</m:t>
                        </m:r>
                      </m:sub>
                    </m:sSub>
                    <m:r>
                      <a:rPr lang="en-US" altLang="pt-BR" sz="2800" b="1" i="1">
                        <a:latin typeface="Cambria Math" panose="02040503050406030204" pitchFamily="18" charset="0"/>
                        <a:cs typeface="Cambria Math" panose="02040503050406030204" pitchFamily="18" charset="0"/>
                      </a:rPr>
                      <m:t>=</m:t>
                    </m:r>
                    <m:r>
                      <a:rPr lang="pt-BR" altLang="pt-BR" sz="2800" b="1" i="1" smtClean="0">
                        <a:latin typeface="Cambria Math" panose="02040503050406030204" pitchFamily="18" charset="0"/>
                        <a:cs typeface="Cambria Math" panose="02040503050406030204" pitchFamily="18" charset="0"/>
                      </a:rPr>
                      <m:t>−</m:t>
                    </m:r>
                    <m:r>
                      <a:rPr lang="en-US" altLang="pt-BR" sz="2800" b="1" i="1">
                        <a:latin typeface="Cambria Math" panose="02040503050406030204" pitchFamily="18" charset="0"/>
                        <a:cs typeface="Cambria Math" panose="02040503050406030204" pitchFamily="18" charset="0"/>
                      </a:rPr>
                      <m:t>𝑨𝒓𝒆𝒂</m:t>
                    </m:r>
                    <m:r>
                      <a:rPr lang="en-US" altLang="pt-BR" sz="2800" b="1" i="1">
                        <a:latin typeface="Cambria Math" panose="02040503050406030204" pitchFamily="18" charset="0"/>
                        <a:cs typeface="Cambria Math" panose="02040503050406030204" pitchFamily="18" charset="0"/>
                      </a:rPr>
                      <m:t>.</m:t>
                    </m:r>
                    <m:r>
                      <a:rPr lang="en-US" altLang="pt-BR" sz="2800" b="1" i="1">
                        <a:latin typeface="Cambria Math" panose="02040503050406030204" pitchFamily="18" charset="0"/>
                        <a:cs typeface="Cambria Math" panose="02040503050406030204" pitchFamily="18" charset="0"/>
                      </a:rPr>
                      <m:t>𝒒</m:t>
                    </m:r>
                    <m:sSubSup>
                      <m:sSubSupPr>
                        <m:ctrlPr>
                          <a:rPr lang="en-US" altLang="pt-BR" sz="2800" b="1" i="1">
                            <a:latin typeface="Cambria Math" panose="02040503050406030204" pitchFamily="18" charset="0"/>
                            <a:cs typeface="Cambria Math" panose="02040503050406030204" pitchFamily="18" charset="0"/>
                          </a:rPr>
                        </m:ctrlPr>
                      </m:sSubSupPr>
                      <m:e>
                        <m:r>
                          <a:rPr lang="en-US" altLang="pt-BR" sz="2800" b="1" i="1">
                            <a:latin typeface="Cambria Math" panose="02040503050406030204" pitchFamily="18" charset="0"/>
                            <a:cs typeface="Cambria Math" panose="02040503050406030204" pitchFamily="18" charset="0"/>
                          </a:rPr>
                          <m:t>𝒏</m:t>
                        </m:r>
                      </m:e>
                      <m:sub>
                        <m:r>
                          <a:rPr lang="en-US" altLang="pt-BR" sz="2800" b="1" i="1">
                            <a:latin typeface="Cambria Math" panose="02040503050406030204" pitchFamily="18" charset="0"/>
                            <a:cs typeface="Cambria Math" panose="02040503050406030204" pitchFamily="18" charset="0"/>
                          </a:rPr>
                          <m:t>𝒊</m:t>
                        </m:r>
                      </m:sub>
                      <m:sup>
                        <m:r>
                          <a:rPr lang="en-US" altLang="pt-BR" sz="2800" b="1" i="1">
                            <a:latin typeface="Cambria Math" panose="02040503050406030204" pitchFamily="18" charset="0"/>
                            <a:cs typeface="Cambria Math" panose="02040503050406030204" pitchFamily="18" charset="0"/>
                          </a:rPr>
                          <m:t>𝟐</m:t>
                        </m:r>
                      </m:sup>
                    </m:sSubSup>
                    <m:r>
                      <a:rPr lang="en-US" altLang="pt-BR" sz="2800" b="1" i="1">
                        <a:latin typeface="Cambria Math" panose="02040503050406030204" pitchFamily="18" charset="0"/>
                        <a:cs typeface="Cambria Math" panose="02040503050406030204" pitchFamily="18" charset="0"/>
                      </a:rPr>
                      <m:t>(</m:t>
                    </m:r>
                    <m:f>
                      <m:fPr>
                        <m:ctrlPr>
                          <a:rPr lang="en-US" altLang="pt-BR" sz="2800" b="1" i="1">
                            <a:latin typeface="Cambria Math" panose="02040503050406030204" pitchFamily="18" charset="0"/>
                            <a:cs typeface="Cambria Math" panose="02040503050406030204" pitchFamily="18" charset="0"/>
                          </a:rPr>
                        </m:ctrlPr>
                      </m:fPr>
                      <m:num>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𝑫</m:t>
                            </m:r>
                          </m:e>
                          <m:sub>
                            <m:r>
                              <a:rPr lang="en-US" altLang="pt-BR" sz="2800" b="1" i="1">
                                <a:latin typeface="Cambria Math" panose="02040503050406030204" pitchFamily="18" charset="0"/>
                                <a:cs typeface="Cambria Math" panose="02040503050406030204" pitchFamily="18" charset="0"/>
                              </a:rPr>
                              <m:t>𝒏</m:t>
                            </m:r>
                          </m:sub>
                        </m:sSub>
                      </m:num>
                      <m:den>
                        <m:sSub>
                          <m:sSubPr>
                            <m:ctrlPr>
                              <a:rPr lang="en-US" altLang="pt-BR" sz="2800" b="1" i="1">
                                <a:latin typeface="Cambria Math" panose="02040503050406030204" pitchFamily="18" charset="0"/>
                                <a:cs typeface="Cambria Math" panose="02040503050406030204" pitchFamily="18" charset="0"/>
                              </a:rPr>
                            </m:ctrlPr>
                          </m:sSubPr>
                          <m:e>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𝑵</m:t>
                                </m:r>
                              </m:e>
                              <m:sub>
                                <m:r>
                                  <a:rPr lang="pt-BR" altLang="pt-BR" sz="2800" b="1" i="1" smtClean="0">
                                    <a:latin typeface="Cambria Math" panose="02040503050406030204" pitchFamily="18" charset="0"/>
                                    <a:cs typeface="Cambria Math" panose="02040503050406030204" pitchFamily="18" charset="0"/>
                                  </a:rPr>
                                  <m:t>𝑨</m:t>
                                </m:r>
                              </m:sub>
                            </m:sSub>
                            <m:r>
                              <a:rPr lang="en-US" altLang="pt-BR" sz="2800" b="1" i="1">
                                <a:latin typeface="Cambria Math" panose="02040503050406030204" pitchFamily="18" charset="0"/>
                                <a:cs typeface="Cambria Math" panose="02040503050406030204" pitchFamily="18" charset="0"/>
                              </a:rPr>
                              <m:t>𝑳</m:t>
                            </m:r>
                          </m:e>
                          <m:sub>
                            <m:r>
                              <a:rPr lang="en-US" altLang="pt-BR" sz="2800" b="1" i="1">
                                <a:latin typeface="Cambria Math" panose="02040503050406030204" pitchFamily="18" charset="0"/>
                                <a:cs typeface="Cambria Math" panose="02040503050406030204" pitchFamily="18" charset="0"/>
                              </a:rPr>
                              <m:t>𝒏</m:t>
                            </m:r>
                          </m:sub>
                        </m:sSub>
                      </m:den>
                    </m:f>
                    <m:r>
                      <a:rPr lang="en-US" altLang="pt-BR" sz="2800" b="1" i="1">
                        <a:latin typeface="Cambria Math" panose="02040503050406030204" pitchFamily="18" charset="0"/>
                        <a:cs typeface="Cambria Math" panose="02040503050406030204" pitchFamily="18" charset="0"/>
                      </a:rPr>
                      <m:t>+</m:t>
                    </m:r>
                    <m:f>
                      <m:fPr>
                        <m:ctrlPr>
                          <a:rPr lang="en-US" altLang="pt-BR" sz="2800" b="1" i="1">
                            <a:latin typeface="Cambria Math" panose="02040503050406030204" pitchFamily="18" charset="0"/>
                            <a:cs typeface="Cambria Math" panose="02040503050406030204" pitchFamily="18" charset="0"/>
                          </a:rPr>
                        </m:ctrlPr>
                      </m:fPr>
                      <m:num>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𝑫</m:t>
                            </m:r>
                          </m:e>
                          <m:sub>
                            <m:r>
                              <a:rPr lang="en-US" altLang="pt-BR" sz="2800" b="1" i="1">
                                <a:latin typeface="Cambria Math" panose="02040503050406030204" pitchFamily="18" charset="0"/>
                                <a:cs typeface="Cambria Math" panose="02040503050406030204" pitchFamily="18" charset="0"/>
                              </a:rPr>
                              <m:t>𝒑</m:t>
                            </m:r>
                          </m:sub>
                        </m:sSub>
                      </m:num>
                      <m:den>
                        <m:sSub>
                          <m:sSubPr>
                            <m:ctrlPr>
                              <a:rPr lang="en-US" altLang="pt-BR" sz="2800" b="1" i="1">
                                <a:latin typeface="Cambria Math" panose="02040503050406030204" pitchFamily="18" charset="0"/>
                                <a:cs typeface="Cambria Math" panose="02040503050406030204" pitchFamily="18" charset="0"/>
                              </a:rPr>
                            </m:ctrlPr>
                          </m:sSubPr>
                          <m:e>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𝑵</m:t>
                                </m:r>
                              </m:e>
                              <m:sub>
                                <m:r>
                                  <a:rPr lang="pt-BR" altLang="pt-BR" sz="2800" b="1" i="1" smtClean="0">
                                    <a:latin typeface="Cambria Math" panose="02040503050406030204" pitchFamily="18" charset="0"/>
                                    <a:cs typeface="Cambria Math" panose="02040503050406030204" pitchFamily="18" charset="0"/>
                                  </a:rPr>
                                  <m:t>𝑫</m:t>
                                </m:r>
                              </m:sub>
                            </m:sSub>
                            <m:r>
                              <a:rPr lang="en-US" altLang="pt-BR" sz="2800" b="1" i="1">
                                <a:latin typeface="Cambria Math" panose="02040503050406030204" pitchFamily="18" charset="0"/>
                                <a:cs typeface="Cambria Math" panose="02040503050406030204" pitchFamily="18" charset="0"/>
                              </a:rPr>
                              <m:t>𝑳</m:t>
                            </m:r>
                          </m:e>
                          <m:sub>
                            <m:r>
                              <a:rPr lang="en-US" altLang="pt-BR" sz="2800" b="1" i="1">
                                <a:latin typeface="Cambria Math" panose="02040503050406030204" pitchFamily="18" charset="0"/>
                                <a:cs typeface="Cambria Math" panose="02040503050406030204" pitchFamily="18" charset="0"/>
                              </a:rPr>
                              <m:t>𝒑</m:t>
                            </m:r>
                          </m:sub>
                        </m:sSub>
                      </m:den>
                    </m:f>
                    <m:r>
                      <a:rPr lang="en-US" altLang="pt-BR" sz="2800" b="1" i="1">
                        <a:latin typeface="Cambria Math" panose="02040503050406030204" pitchFamily="18" charset="0"/>
                        <a:cs typeface="Cambria Math" panose="02040503050406030204" pitchFamily="18" charset="0"/>
                      </a:rPr>
                      <m:t>)</m:t>
                    </m:r>
                    <m:d>
                      <m:dPr>
                        <m:begChr m:val="["/>
                        <m:endChr m:val="]"/>
                        <m:ctrlPr>
                          <a:rPr lang="en-US" altLang="pt-BR" sz="2800" b="1" i="1">
                            <a:latin typeface="Cambria Math" panose="02040503050406030204" pitchFamily="18" charset="0"/>
                            <a:cs typeface="Cambria Math" panose="02040503050406030204" pitchFamily="18" charset="0"/>
                          </a:rPr>
                        </m:ctrlPr>
                      </m:dPr>
                      <m:e>
                        <m:r>
                          <a:rPr lang="en-US" altLang="pt-BR" sz="2800" b="1" i="1">
                            <a:latin typeface="Cambria Math" panose="02040503050406030204" pitchFamily="18" charset="0"/>
                            <a:cs typeface="Cambria Math" panose="02040503050406030204" pitchFamily="18" charset="0"/>
                          </a:rPr>
                          <m:t>𝒆𝒙𝒑</m:t>
                        </m:r>
                        <m:r>
                          <a:rPr lang="en-US" altLang="pt-BR" sz="2800" b="1" i="1">
                            <a:latin typeface="Cambria Math" panose="02040503050406030204" pitchFamily="18" charset="0"/>
                            <a:cs typeface="Cambria Math" panose="02040503050406030204" pitchFamily="18" charset="0"/>
                          </a:rPr>
                          <m:t>(</m:t>
                        </m:r>
                        <m:f>
                          <m:fPr>
                            <m:ctrlPr>
                              <a:rPr lang="en-US" altLang="pt-BR" sz="2800" b="1" i="1">
                                <a:latin typeface="Cambria Math" panose="02040503050406030204" pitchFamily="18" charset="0"/>
                                <a:cs typeface="Cambria Math" panose="02040503050406030204" pitchFamily="18" charset="0"/>
                              </a:rPr>
                            </m:ctrlPr>
                          </m:fPr>
                          <m:num>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𝑽</m:t>
                                </m:r>
                              </m:e>
                              <m:sub>
                                <m:r>
                                  <a:rPr lang="en-US" altLang="pt-BR" sz="2800" b="1" i="1">
                                    <a:latin typeface="Cambria Math" panose="02040503050406030204" pitchFamily="18" charset="0"/>
                                    <a:cs typeface="Cambria Math" panose="02040503050406030204" pitchFamily="18" charset="0"/>
                                  </a:rPr>
                                  <m:t>𝑫</m:t>
                                </m:r>
                              </m:sub>
                            </m:sSub>
                          </m:num>
                          <m:den>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𝑼</m:t>
                                </m:r>
                              </m:e>
                              <m:sub>
                                <m:r>
                                  <a:rPr lang="en-US" altLang="pt-BR" sz="2800" b="1" i="1">
                                    <a:latin typeface="Cambria Math" panose="02040503050406030204" pitchFamily="18" charset="0"/>
                                    <a:cs typeface="Cambria Math" panose="02040503050406030204" pitchFamily="18" charset="0"/>
                                  </a:rPr>
                                  <m:t>𝑻</m:t>
                                </m:r>
                              </m:sub>
                            </m:sSub>
                          </m:den>
                        </m:f>
                        <m:r>
                          <a:rPr lang="en-US" altLang="pt-BR" sz="2800" b="1" i="1">
                            <a:latin typeface="Cambria Math" panose="02040503050406030204" pitchFamily="18" charset="0"/>
                            <a:cs typeface="Cambria Math" panose="02040503050406030204" pitchFamily="18" charset="0"/>
                          </a:rPr>
                          <m:t>)</m:t>
                        </m:r>
                        <m:r>
                          <a:rPr lang="pt-BR" altLang="en-US" sz="2800" b="1" i="1">
                            <a:latin typeface="Cambria Math" panose="02040503050406030204" pitchFamily="18" charset="0"/>
                          </a:rPr>
                          <m:t> </m:t>
                        </m:r>
                        <m:r>
                          <a:rPr lang="en-US" altLang="pt-BR" sz="2800" b="1" i="1">
                            <a:latin typeface="Cambria Math" panose="02040503050406030204" pitchFamily="18" charset="0"/>
                          </a:rPr>
                          <m:t>−</m:t>
                        </m:r>
                        <m:r>
                          <a:rPr lang="en-US" altLang="pt-BR" sz="2800" b="1" i="1">
                            <a:latin typeface="Cambria Math" panose="02040503050406030204" pitchFamily="18" charset="0"/>
                          </a:rPr>
                          <m:t>𝟏</m:t>
                        </m:r>
                      </m:e>
                    </m:d>
                  </m:oMath>
                </a14:m>
                <a:endParaRPr lang="en-US" altLang="pt-BR" sz="2800" b="1"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2142490" y="5404485"/>
                <a:ext cx="7590790" cy="819150"/>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4" name="Conector Reto 3"/>
          <p:cNvCxnSpPr/>
          <p:nvPr/>
        </p:nvCxnSpPr>
        <p:spPr>
          <a:xfrm flipV="1">
            <a:off x="4419132" y="3745230"/>
            <a:ext cx="0" cy="396000"/>
          </a:xfrm>
          <a:prstGeom prst="line">
            <a:avLst/>
          </a:prstGeom>
          <a:ln w="25400">
            <a:solidFill>
              <a:schemeClr val="tx1"/>
            </a:solidFill>
            <a:headEnd type="triangle" w="lg" len="lg"/>
            <a:tailEnd type="none" w="lg" len="med"/>
          </a:ln>
        </p:spPr>
        <p:style>
          <a:lnRef idx="1">
            <a:schemeClr val="accent1"/>
          </a:lnRef>
          <a:fillRef idx="0">
            <a:schemeClr val="accent1"/>
          </a:fillRef>
          <a:effectRef idx="0">
            <a:schemeClr val="accent1"/>
          </a:effectRef>
          <a:fontRef idx="minor">
            <a:schemeClr val="tx1"/>
          </a:fontRef>
        </p:style>
      </p:cxnSp>
      <p:sp>
        <p:nvSpPr>
          <p:cNvPr id="6" name="Caixa de Texto 5"/>
          <p:cNvSpPr txBox="1"/>
          <p:nvPr/>
        </p:nvSpPr>
        <p:spPr>
          <a:xfrm>
            <a:off x="3849370" y="3682365"/>
            <a:ext cx="414655" cy="521970"/>
          </a:xfrm>
          <a:prstGeom prst="rect">
            <a:avLst/>
          </a:prstGeom>
          <a:noFill/>
        </p:spPr>
        <p:txBody>
          <a:bodyPr wrap="none" rtlCol="0">
            <a:spAutoFit/>
          </a:bodyPr>
          <a:p>
            <a:r>
              <a:rPr lang="pt-BR" altLang="en-US" sz="2800" i="1"/>
              <a:t>I</a:t>
            </a:r>
            <a:r>
              <a:rPr lang="pt-BR" altLang="en-US" sz="2800" i="1" baseline="-25000"/>
              <a:t>D</a:t>
            </a:r>
            <a:endParaRPr lang="pt-BR" altLang="en-US" sz="2800" i="1" baseline="-25000"/>
          </a:p>
        </p:txBody>
      </p:sp>
      <p:sp>
        <p:nvSpPr>
          <p:cNvPr id="7" name="Forma livre 6"/>
          <p:cNvSpPr/>
          <p:nvPr/>
        </p:nvSpPr>
        <p:spPr>
          <a:xfrm>
            <a:off x="6961505" y="3257550"/>
            <a:ext cx="720725" cy="1631315"/>
          </a:xfrm>
          <a:custGeom>
            <a:avLst/>
            <a:gdLst>
              <a:gd name="connisteX0" fmla="*/ 0 w 720870"/>
              <a:gd name="connsiteY0" fmla="*/ 2016125 h 2016125"/>
              <a:gd name="connisteX1" fmla="*/ 460375 w 720870"/>
              <a:gd name="connsiteY1" fmla="*/ 1697990 h 2016125"/>
              <a:gd name="connisteX2" fmla="*/ 698500 w 720870"/>
              <a:gd name="connsiteY2" fmla="*/ 999490 h 2016125"/>
              <a:gd name="connisteX3" fmla="*/ 619125 w 720870"/>
              <a:gd name="connsiteY3" fmla="*/ 365125 h 2016125"/>
              <a:gd name="connisteX4" fmla="*/ 63500 w 720870"/>
              <a:gd name="connsiteY4" fmla="*/ 0 h 201612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720870" h="2016125">
                <a:moveTo>
                  <a:pt x="0" y="2016125"/>
                </a:moveTo>
                <a:cubicBezTo>
                  <a:pt x="86995" y="1966595"/>
                  <a:pt x="320675" y="1901190"/>
                  <a:pt x="460375" y="1697990"/>
                </a:cubicBezTo>
                <a:cubicBezTo>
                  <a:pt x="600075" y="1494790"/>
                  <a:pt x="666750" y="1266190"/>
                  <a:pt x="698500" y="999490"/>
                </a:cubicBezTo>
                <a:cubicBezTo>
                  <a:pt x="730250" y="732790"/>
                  <a:pt x="746125" y="565150"/>
                  <a:pt x="619125" y="365125"/>
                </a:cubicBezTo>
                <a:cubicBezTo>
                  <a:pt x="492125" y="165100"/>
                  <a:pt x="172720" y="60325"/>
                  <a:pt x="63500" y="0"/>
                </a:cubicBezTo>
              </a:path>
            </a:pathLst>
          </a:custGeom>
          <a:noFill/>
          <a:ln w="1905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9" name="Caixa de Texto 8"/>
          <p:cNvSpPr txBox="1"/>
          <p:nvPr/>
        </p:nvSpPr>
        <p:spPr>
          <a:xfrm>
            <a:off x="7675880" y="3456305"/>
            <a:ext cx="527050" cy="521970"/>
          </a:xfrm>
          <a:prstGeom prst="rect">
            <a:avLst/>
          </a:prstGeom>
          <a:noFill/>
        </p:spPr>
        <p:txBody>
          <a:bodyPr wrap="none" rtlCol="0">
            <a:spAutoFit/>
          </a:bodyPr>
          <a:p>
            <a:r>
              <a:rPr lang="pt-BR" altLang="en-US" sz="2800" i="1"/>
              <a:t>V</a:t>
            </a:r>
            <a:r>
              <a:rPr lang="pt-BR" altLang="en-US" sz="2800" i="1" baseline="-25000"/>
              <a:t>D</a:t>
            </a:r>
            <a:endParaRPr lang="pt-BR" altLang="en-US" sz="2800" i="1" baseline="-25000"/>
          </a:p>
        </p:txBody>
      </p:sp>
      <p:sp>
        <p:nvSpPr>
          <p:cNvPr id="10" name="CaixaDeTexto 2"/>
          <p:cNvSpPr txBox="1"/>
          <p:nvPr/>
        </p:nvSpPr>
        <p:spPr>
          <a:xfrm>
            <a:off x="622935" y="1294130"/>
            <a:ext cx="11162665" cy="1383665"/>
          </a:xfrm>
          <a:prstGeom prst="rect">
            <a:avLst/>
          </a:prstGeom>
          <a:noFill/>
        </p:spPr>
        <p:txBody>
          <a:bodyPr wrap="square" rtlCol="0">
            <a:spAutoFit/>
          </a:bodyPr>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 diodo conduzindo temos um capacitor devido a região de depleção, 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outro devido as cargas acumuladas na região neutra, 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644525" y="683260"/>
            <a:ext cx="11162665" cy="196850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para Diodo</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 corte, o modelo pode ser reduzido ao capacitor 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talvez uma fonte de corrente para modelar a pequena corrente reversa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 de Texto 7"/>
          <p:cNvSpPr txBox="1"/>
          <p:nvPr/>
        </p:nvSpPr>
        <p:spPr>
          <a:xfrm>
            <a:off x="7901123" y="3829080"/>
            <a:ext cx="483870" cy="583565"/>
          </a:xfrm>
          <a:prstGeom prst="rect">
            <a:avLst/>
          </a:prstGeom>
          <a:solidFill>
            <a:schemeClr val="bg1"/>
          </a:solidFill>
        </p:spPr>
        <p:txBody>
          <a:bodyPr wrap="none" rtlCol="0">
            <a:spAutoFit/>
          </a:bodyPr>
          <a:lstStyle/>
          <a:p>
            <a:r>
              <a:rPr lang="pt-BR" altLang="en-US" sz="3200" i="1"/>
              <a:t>C</a:t>
            </a:r>
            <a:r>
              <a:rPr lang="pt-BR" altLang="en-US" sz="3200" i="1" baseline="-25000"/>
              <a:t>J</a:t>
            </a:r>
            <a:endParaRPr lang="pt-BR" altLang="en-US" sz="3200" i="1" baseline="-25000"/>
          </a:p>
        </p:txBody>
      </p:sp>
      <p:grpSp>
        <p:nvGrpSpPr>
          <p:cNvPr id="5" name="Grupo 4"/>
          <p:cNvGrpSpPr/>
          <p:nvPr/>
        </p:nvGrpSpPr>
        <p:grpSpPr>
          <a:xfrm rot="16200000">
            <a:off x="3532505" y="4028031"/>
            <a:ext cx="923290" cy="725170"/>
            <a:chOff x="2587" y="5946"/>
            <a:chExt cx="4283" cy="2118"/>
          </a:xfrm>
        </p:grpSpPr>
        <p:cxnSp>
          <p:nvCxnSpPr>
            <p:cNvPr id="6" name="Conector Reto 1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riângulo isósceles 6"/>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16"/>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 name="Grupo 8"/>
          <p:cNvGrpSpPr/>
          <p:nvPr/>
        </p:nvGrpSpPr>
        <p:grpSpPr>
          <a:xfrm>
            <a:off x="7551238" y="3800505"/>
            <a:ext cx="678815" cy="1321295"/>
            <a:chOff x="9066" y="1893"/>
            <a:chExt cx="1069" cy="2081"/>
          </a:xfrm>
        </p:grpSpPr>
        <p:cxnSp>
          <p:nvCxnSpPr>
            <p:cNvPr id="10" name="Conector Reto 40"/>
            <p:cNvCxnSpPr/>
            <p:nvPr/>
          </p:nvCxnSpPr>
          <p:spPr>
            <a:xfrm flipH="1" flipV="1">
              <a:off x="9066" y="2857"/>
              <a:ext cx="106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45"/>
            <p:cNvCxnSpPr/>
            <p:nvPr/>
          </p:nvCxnSpPr>
          <p:spPr>
            <a:xfrm flipH="1">
              <a:off x="9602" y="3010"/>
              <a:ext cx="0" cy="9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flipH="1" flipV="1">
              <a:off x="9066" y="3025"/>
              <a:ext cx="106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9601" y="1893"/>
              <a:ext cx="0" cy="9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2" name="Conector Reto 29"/>
          <p:cNvCxnSpPr/>
          <p:nvPr/>
        </p:nvCxnSpPr>
        <p:spPr>
          <a:xfrm flipV="1">
            <a:off x="3991610" y="3766411"/>
            <a:ext cx="0" cy="212725"/>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23" name="Conector Reto 30"/>
          <p:cNvCxnSpPr/>
          <p:nvPr/>
        </p:nvCxnSpPr>
        <p:spPr>
          <a:xfrm flipV="1">
            <a:off x="3987165" y="4817336"/>
            <a:ext cx="0" cy="288000"/>
          </a:xfrm>
          <a:prstGeom prst="line">
            <a:avLst/>
          </a:prstGeom>
          <a:ln w="25400">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4" name="Conector Reto 31"/>
          <p:cNvCxnSpPr/>
          <p:nvPr/>
        </p:nvCxnSpPr>
        <p:spPr>
          <a:xfrm flipH="1">
            <a:off x="7891598" y="3520470"/>
            <a:ext cx="0" cy="612000"/>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cxnSp>
        <p:nvCxnSpPr>
          <p:cNvPr id="25" name="Conector Reto 32"/>
          <p:cNvCxnSpPr/>
          <p:nvPr/>
        </p:nvCxnSpPr>
        <p:spPr>
          <a:xfrm flipH="1">
            <a:off x="7891598" y="4839365"/>
            <a:ext cx="0" cy="61200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27" name="Conector de Seta Reta 26"/>
          <p:cNvCxnSpPr/>
          <p:nvPr/>
        </p:nvCxnSpPr>
        <p:spPr>
          <a:xfrm flipV="1">
            <a:off x="4119562" y="4702628"/>
            <a:ext cx="0" cy="624115"/>
          </a:xfrm>
          <a:prstGeom prst="straightConnector1">
            <a:avLst/>
          </a:prstGeom>
          <a:ln>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28" name="CaixaDeTexto 27"/>
          <p:cNvSpPr txBox="1"/>
          <p:nvPr/>
        </p:nvSpPr>
        <p:spPr>
          <a:xfrm>
            <a:off x="4299405" y="4737045"/>
            <a:ext cx="442750" cy="646331"/>
          </a:xfrm>
          <a:prstGeom prst="rect">
            <a:avLst/>
          </a:prstGeom>
          <a:noFill/>
        </p:spPr>
        <p:txBody>
          <a:bodyPr wrap="none" rtlCol="0">
            <a:spAutoFit/>
          </a:bodyPr>
          <a:lstStyle/>
          <a:p>
            <a:r>
              <a:rPr lang="pt-BR" sz="3600" dirty="0" smtClean="0"/>
              <a:t>I</a:t>
            </a:r>
            <a:r>
              <a:rPr lang="pt-BR" sz="3600" baseline="-25000" dirty="0" smtClean="0"/>
              <a:t>S</a:t>
            </a:r>
            <a:endParaRPr lang="pt-BR" sz="3600" dirty="0"/>
          </a:p>
        </p:txBody>
      </p:sp>
      <p:sp>
        <p:nvSpPr>
          <p:cNvPr id="29" name="Elipse 28"/>
          <p:cNvSpPr/>
          <p:nvPr/>
        </p:nvSpPr>
        <p:spPr>
          <a:xfrm flipV="1">
            <a:off x="6577466" y="4132470"/>
            <a:ext cx="633730" cy="64897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1" name="Caixa de Texto 6"/>
          <p:cNvSpPr txBox="1"/>
          <p:nvPr/>
        </p:nvSpPr>
        <p:spPr>
          <a:xfrm>
            <a:off x="6174877" y="4190674"/>
            <a:ext cx="546100" cy="521970"/>
          </a:xfrm>
          <a:prstGeom prst="rect">
            <a:avLst/>
          </a:prstGeom>
          <a:noFill/>
        </p:spPr>
        <p:txBody>
          <a:bodyPr wrap="square" rtlCol="0">
            <a:spAutoFit/>
          </a:bodyPr>
          <a:lstStyle/>
          <a:p>
            <a:r>
              <a:rPr lang="pt-BR" altLang="en-US" sz="2800" dirty="0" smtClean="0">
                <a:latin typeface="Symbol" panose="05050102010706020507" charset="0"/>
                <a:cs typeface="Symbol" panose="05050102010706020507" charset="0"/>
              </a:rPr>
              <a:t>I</a:t>
            </a:r>
            <a:r>
              <a:rPr lang="pt-BR" altLang="en-US" sz="2800" baseline="-25000" dirty="0">
                <a:cs typeface="Symbol" panose="05050102010706020507" charset="0"/>
              </a:rPr>
              <a:t>S</a:t>
            </a:r>
            <a:endParaRPr lang="pt-BR" altLang="en-US" sz="2800" baseline="-25000" dirty="0">
              <a:cs typeface="Symbol" panose="05050102010706020507" charset="0"/>
            </a:endParaRPr>
          </a:p>
        </p:txBody>
      </p:sp>
      <p:cxnSp>
        <p:nvCxnSpPr>
          <p:cNvPr id="32" name="Conector de Seta Reta 8"/>
          <p:cNvCxnSpPr/>
          <p:nvPr/>
        </p:nvCxnSpPr>
        <p:spPr>
          <a:xfrm flipH="1" flipV="1">
            <a:off x="6879817" y="4189802"/>
            <a:ext cx="0" cy="504000"/>
          </a:xfrm>
          <a:prstGeom prst="straightConnector1">
            <a:avLst/>
          </a:prstGeom>
          <a:ln w="22225">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33" name="Forma livre 32"/>
          <p:cNvSpPr/>
          <p:nvPr/>
        </p:nvSpPr>
        <p:spPr>
          <a:xfrm>
            <a:off x="6879771" y="3657600"/>
            <a:ext cx="1001486" cy="493486"/>
          </a:xfrm>
          <a:custGeom>
            <a:avLst/>
            <a:gdLst>
              <a:gd name="connsiteX0" fmla="*/ 0 w 1001486"/>
              <a:gd name="connsiteY0" fmla="*/ 493486 h 493486"/>
              <a:gd name="connsiteX1" fmla="*/ 275772 w 1001486"/>
              <a:gd name="connsiteY1" fmla="*/ 159657 h 493486"/>
              <a:gd name="connsiteX2" fmla="*/ 1001486 w 1001486"/>
              <a:gd name="connsiteY2" fmla="*/ 0 h 493486"/>
            </a:gdLst>
            <a:ahLst/>
            <a:cxnLst>
              <a:cxn ang="0">
                <a:pos x="connsiteX0" y="connsiteY0"/>
              </a:cxn>
              <a:cxn ang="0">
                <a:pos x="connsiteX1" y="connsiteY1"/>
              </a:cxn>
              <a:cxn ang="0">
                <a:pos x="connsiteX2" y="connsiteY2"/>
              </a:cxn>
            </a:cxnLst>
            <a:rect l="l" t="t" r="r" b="b"/>
            <a:pathLst>
              <a:path w="1001486" h="493486">
                <a:moveTo>
                  <a:pt x="0" y="493486"/>
                </a:moveTo>
                <a:cubicBezTo>
                  <a:pt x="54429" y="367695"/>
                  <a:pt x="108858" y="241905"/>
                  <a:pt x="275772" y="159657"/>
                </a:cubicBezTo>
                <a:cubicBezTo>
                  <a:pt x="442686" y="77409"/>
                  <a:pt x="722086" y="38704"/>
                  <a:pt x="1001486"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Forma livre 33"/>
          <p:cNvSpPr/>
          <p:nvPr/>
        </p:nvSpPr>
        <p:spPr>
          <a:xfrm>
            <a:off x="6879771" y="4760686"/>
            <a:ext cx="1001486" cy="534879"/>
          </a:xfrm>
          <a:custGeom>
            <a:avLst/>
            <a:gdLst>
              <a:gd name="connsiteX0" fmla="*/ 1021472 w 1021472"/>
              <a:gd name="connsiteY0" fmla="*/ 508000 h 534879"/>
              <a:gd name="connsiteX1" fmla="*/ 339301 w 1021472"/>
              <a:gd name="connsiteY1" fmla="*/ 493485 h 534879"/>
              <a:gd name="connsiteX2" fmla="*/ 34501 w 1021472"/>
              <a:gd name="connsiteY2" fmla="*/ 116114 h 534879"/>
              <a:gd name="connsiteX3" fmla="*/ 19986 w 1021472"/>
              <a:gd name="connsiteY3" fmla="*/ 0 h 534879"/>
            </a:gdLst>
            <a:ahLst/>
            <a:cxnLst>
              <a:cxn ang="0">
                <a:pos x="connsiteX0" y="connsiteY0"/>
              </a:cxn>
              <a:cxn ang="0">
                <a:pos x="connsiteX1" y="connsiteY1"/>
              </a:cxn>
              <a:cxn ang="0">
                <a:pos x="connsiteX2" y="connsiteY2"/>
              </a:cxn>
              <a:cxn ang="0">
                <a:pos x="connsiteX3" y="connsiteY3"/>
              </a:cxn>
            </a:cxnLst>
            <a:rect l="l" t="t" r="r" b="b"/>
            <a:pathLst>
              <a:path w="1021472" h="534879">
                <a:moveTo>
                  <a:pt x="1021472" y="508000"/>
                </a:moveTo>
                <a:cubicBezTo>
                  <a:pt x="762634" y="533399"/>
                  <a:pt x="503796" y="558799"/>
                  <a:pt x="339301" y="493485"/>
                </a:cubicBezTo>
                <a:cubicBezTo>
                  <a:pt x="174806" y="428171"/>
                  <a:pt x="87720" y="198361"/>
                  <a:pt x="34501" y="116114"/>
                </a:cubicBezTo>
                <a:cubicBezTo>
                  <a:pt x="-18718" y="33867"/>
                  <a:pt x="634" y="16933"/>
                  <a:pt x="19986" y="0"/>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762000" y="406400"/>
            <a:ext cx="10751820" cy="196850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para Diodo</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considerar o diodo conduzindo diretamente, sem nos preocuparmos com transitórios (sem capacitores). Neste caso, podemos utilizar simplesmente a equação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5" name="Grupo 4"/>
          <p:cNvGrpSpPr/>
          <p:nvPr/>
        </p:nvGrpSpPr>
        <p:grpSpPr>
          <a:xfrm rot="16200000">
            <a:off x="8148955" y="3306204"/>
            <a:ext cx="923290" cy="725170"/>
            <a:chOff x="2587" y="5946"/>
            <a:chExt cx="4283" cy="2118"/>
          </a:xfrm>
        </p:grpSpPr>
        <p:cxnSp>
          <p:nvCxnSpPr>
            <p:cNvPr id="6" name="Conector Reto 1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riângulo isósceles 6"/>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16"/>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2" name="Conector Reto 29"/>
          <p:cNvCxnSpPr/>
          <p:nvPr/>
        </p:nvCxnSpPr>
        <p:spPr>
          <a:xfrm flipV="1">
            <a:off x="8608060" y="3044584"/>
            <a:ext cx="0" cy="212725"/>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23" name="Conector Reto 30"/>
          <p:cNvCxnSpPr/>
          <p:nvPr/>
        </p:nvCxnSpPr>
        <p:spPr>
          <a:xfrm flipV="1">
            <a:off x="8608060" y="3986434"/>
            <a:ext cx="0" cy="288000"/>
          </a:xfrm>
          <a:prstGeom prst="line">
            <a:avLst/>
          </a:prstGeom>
          <a:ln w="25400">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 name="Conector de Seta Reta 26"/>
          <p:cNvCxnSpPr/>
          <p:nvPr/>
        </p:nvCxnSpPr>
        <p:spPr>
          <a:xfrm flipV="1">
            <a:off x="8011023" y="2711118"/>
            <a:ext cx="0" cy="624115"/>
          </a:xfrm>
          <a:prstGeom prst="straightConnector1">
            <a:avLst/>
          </a:prstGeom>
          <a:ln>
            <a:solidFill>
              <a:schemeClr val="tx1"/>
            </a:solidFill>
            <a:headEnd type="triangle" w="lg" len="lg"/>
            <a:tailEnd type="none" w="lg" len="lg"/>
          </a:ln>
        </p:spPr>
        <p:style>
          <a:lnRef idx="1">
            <a:schemeClr val="accent1"/>
          </a:lnRef>
          <a:fillRef idx="0">
            <a:schemeClr val="accent1"/>
          </a:fillRef>
          <a:effectRef idx="0">
            <a:schemeClr val="accent1"/>
          </a:effectRef>
          <a:fontRef idx="minor">
            <a:schemeClr val="tx1"/>
          </a:fontRef>
        </p:style>
      </p:cxnSp>
      <p:sp>
        <p:nvSpPr>
          <p:cNvPr id="28" name="CaixaDeTexto 27"/>
          <p:cNvSpPr txBox="1"/>
          <p:nvPr/>
        </p:nvSpPr>
        <p:spPr>
          <a:xfrm>
            <a:off x="8064378" y="2667109"/>
            <a:ext cx="490840" cy="646331"/>
          </a:xfrm>
          <a:prstGeom prst="rect">
            <a:avLst/>
          </a:prstGeom>
          <a:noFill/>
        </p:spPr>
        <p:txBody>
          <a:bodyPr wrap="none" rtlCol="0">
            <a:spAutoFit/>
          </a:bodyPr>
          <a:lstStyle/>
          <a:p>
            <a:r>
              <a:rPr lang="pt-BR" sz="3600" dirty="0" smtClean="0"/>
              <a:t>I</a:t>
            </a:r>
            <a:r>
              <a:rPr lang="pt-BR" sz="3600" baseline="-25000" dirty="0" smtClean="0"/>
              <a:t>D</a:t>
            </a:r>
            <a:endParaRPr lang="pt-BR" sz="3600" dirty="0"/>
          </a:p>
        </p:txBody>
      </p:sp>
      <mc:AlternateContent xmlns:mc="http://schemas.openxmlformats.org/markup-compatibility/2006">
        <mc:Choice xmlns:a14="http://schemas.microsoft.com/office/drawing/2010/main" Requires="a14">
          <p:sp>
            <p:nvSpPr>
              <p:cNvPr id="14" name="Retângulo 13"/>
              <p:cNvSpPr/>
              <p:nvPr/>
            </p:nvSpPr>
            <p:spPr>
              <a:xfrm>
                <a:off x="1404578" y="3088909"/>
                <a:ext cx="4297779" cy="1188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𝐼</m:t>
                          </m:r>
                        </m:e>
                        <m:sub>
                          <m:r>
                            <a:rPr lang="pt-BR" altLang="pt-BR" sz="3200" b="0" i="1" smtClean="0">
                              <a:latin typeface="Cambria Math" panose="02040503050406030204" pitchFamily="18" charset="0"/>
                            </a:rPr>
                            <m:t>𝐷</m:t>
                          </m:r>
                        </m:sub>
                      </m:sSub>
                      <m:r>
                        <a:rPr lang="pt-BR" altLang="pt-BR" sz="3200" b="0" i="1" smtClean="0">
                          <a:latin typeface="Cambria Math" panose="02040503050406030204" pitchFamily="18" charset="0"/>
                        </a:rPr>
                        <m:t>=</m:t>
                      </m:r>
                      <m:sSub>
                        <m:sSubPr>
                          <m:ctrlPr>
                            <a:rPr lang="pt-BR" altLang="pt-BR" sz="3200" b="0" i="1" smtClean="0">
                              <a:latin typeface="Cambria Math" panose="02040503050406030204" pitchFamily="18" charset="0"/>
                            </a:rPr>
                          </m:ctrlPr>
                        </m:sSubPr>
                        <m:e>
                          <m:r>
                            <a:rPr lang="pt-BR" altLang="pt-BR" sz="3200" b="0" i="1" smtClean="0">
                              <a:latin typeface="Cambria Math" panose="02040503050406030204" pitchFamily="18" charset="0"/>
                            </a:rPr>
                            <m:t>𝐼</m:t>
                          </m:r>
                        </m:e>
                        <m:sub>
                          <m:r>
                            <a:rPr lang="pt-BR" altLang="pt-BR" sz="3200" b="0" i="1" smtClean="0">
                              <a:latin typeface="Cambria Math" panose="02040503050406030204" pitchFamily="18" charset="0"/>
                            </a:rPr>
                            <m:t>𝑆</m:t>
                          </m:r>
                        </m:sub>
                      </m:sSub>
                      <m:d>
                        <m:dPr>
                          <m:begChr m:val="["/>
                          <m:endChr m:val="]"/>
                          <m:ctrlPr>
                            <a:rPr lang="en-US" altLang="pt-BR" sz="3200" i="1" smtClean="0">
                              <a:latin typeface="Cambria Math" panose="02040503050406030204" pitchFamily="18" charset="0"/>
                              <a:cs typeface="Cambria Math" panose="02040503050406030204" pitchFamily="18" charset="0"/>
                            </a:rPr>
                          </m:ctrlPr>
                        </m:dPr>
                        <m:e>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𝐷</m:t>
                                  </m:r>
                                </m:sub>
                              </m:sSub>
                            </m:num>
                            <m:den>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𝑈</m:t>
                                  </m:r>
                                </m:e>
                                <m:sub>
                                  <m:r>
                                    <a:rPr lang="pt-BR" altLang="pt-BR" sz="3200" b="0" i="1" smtClean="0">
                                      <a:latin typeface="Cambria Math" panose="02040503050406030204" pitchFamily="18" charset="0"/>
                                    </a:rPr>
                                    <m:t>𝑇</m:t>
                                  </m:r>
                                </m:sub>
                              </m:sSub>
                            </m:den>
                          </m:f>
                          <m:r>
                            <a:rPr lang="en-US" altLang="pt-BR" sz="3200" i="1">
                              <a:latin typeface="Cambria Math" panose="02040503050406030204" pitchFamily="18" charset="0"/>
                              <a:cs typeface="Cambria Math" panose="02040503050406030204" pitchFamily="18" charset="0"/>
                            </a:rPr>
                            <m:t>)</m:t>
                          </m:r>
                          <m:r>
                            <a:rPr lang="pt-BR" altLang="en-US" sz="3200">
                              <a:latin typeface="Cambria Math" panose="02040503050406030204" pitchFamily="18" charset="0"/>
                            </a:rPr>
                            <m:t> </m:t>
                          </m:r>
                          <m:r>
                            <a:rPr lang="en-US" altLang="pt-BR" sz="3200">
                              <a:latin typeface="Cambria Math" panose="02040503050406030204" pitchFamily="18" charset="0"/>
                            </a:rPr>
                            <m:t>−</m:t>
                          </m:r>
                          <m:r>
                            <a:rPr lang="en-US" altLang="pt-BR" sz="3200">
                              <a:latin typeface="Cambria Math" panose="02040503050406030204" pitchFamily="18" charset="0"/>
                            </a:rPr>
                            <m:t>1</m:t>
                          </m:r>
                        </m:e>
                      </m:d>
                    </m:oMath>
                  </m:oMathPara>
                </a14:m>
                <a:endParaRPr lang="pt-BR" dirty="0"/>
              </a:p>
            </p:txBody>
          </p:sp>
        </mc:Choice>
        <mc:Fallback>
          <p:sp>
            <p:nvSpPr>
              <p:cNvPr id="14" name="Retângulo 13"/>
              <p:cNvSpPr>
                <a:spLocks noRot="1" noChangeAspect="1" noMove="1" noResize="1" noEditPoints="1" noAdjustHandles="1" noChangeArrowheads="1" noChangeShapeType="1" noTextEdit="1"/>
              </p:cNvSpPr>
              <p:nvPr/>
            </p:nvSpPr>
            <p:spPr>
              <a:xfrm>
                <a:off x="1404578" y="3088909"/>
                <a:ext cx="4297779" cy="1188210"/>
              </a:xfrm>
              <a:prstGeom prst="rect">
                <a:avLst/>
              </a:prstGeom>
              <a:blipFill rotWithShape="1">
                <a:blip r:embed="rId1"/>
                <a:stretch>
                  <a:fillRect l="-14" t="-23" r="1" b="33"/>
                </a:stretch>
              </a:blipFill>
            </p:spPr>
            <p:txBody>
              <a:bodyPr/>
              <a:lstStyle/>
              <a:p>
                <a:r>
                  <a:rPr lang="pt-BR" altLang="en-US">
                    <a:noFill/>
                  </a:rPr>
                  <a:t> </a:t>
                </a:r>
              </a:p>
            </p:txBody>
          </p:sp>
        </mc:Fallback>
      </mc:AlternateContent>
      <p:sp>
        <p:nvSpPr>
          <p:cNvPr id="15" name="Forma livre 14"/>
          <p:cNvSpPr/>
          <p:nvPr/>
        </p:nvSpPr>
        <p:spPr>
          <a:xfrm>
            <a:off x="8777903" y="3121909"/>
            <a:ext cx="474326" cy="1117600"/>
          </a:xfrm>
          <a:custGeom>
            <a:avLst/>
            <a:gdLst>
              <a:gd name="connsiteX0" fmla="*/ 0 w 474326"/>
              <a:gd name="connsiteY0" fmla="*/ 1117600 h 1117600"/>
              <a:gd name="connsiteX1" fmla="*/ 362857 w 474326"/>
              <a:gd name="connsiteY1" fmla="*/ 928914 h 1117600"/>
              <a:gd name="connsiteX2" fmla="*/ 464457 w 474326"/>
              <a:gd name="connsiteY2" fmla="*/ 435428 h 1117600"/>
              <a:gd name="connsiteX3" fmla="*/ 159657 w 474326"/>
              <a:gd name="connsiteY3" fmla="*/ 0 h 1117600"/>
            </a:gdLst>
            <a:ahLst/>
            <a:cxnLst>
              <a:cxn ang="0">
                <a:pos x="connsiteX0" y="connsiteY0"/>
              </a:cxn>
              <a:cxn ang="0">
                <a:pos x="connsiteX1" y="connsiteY1"/>
              </a:cxn>
              <a:cxn ang="0">
                <a:pos x="connsiteX2" y="connsiteY2"/>
              </a:cxn>
              <a:cxn ang="0">
                <a:pos x="connsiteX3" y="connsiteY3"/>
              </a:cxn>
            </a:cxnLst>
            <a:rect l="l" t="t" r="r" b="b"/>
            <a:pathLst>
              <a:path w="474326" h="1117600">
                <a:moveTo>
                  <a:pt x="0" y="1117600"/>
                </a:moveTo>
                <a:cubicBezTo>
                  <a:pt x="142724" y="1080104"/>
                  <a:pt x="285448" y="1042609"/>
                  <a:pt x="362857" y="928914"/>
                </a:cubicBezTo>
                <a:cubicBezTo>
                  <a:pt x="440266" y="815219"/>
                  <a:pt x="498324" y="590247"/>
                  <a:pt x="464457" y="435428"/>
                </a:cubicBezTo>
                <a:cubicBezTo>
                  <a:pt x="430590" y="280609"/>
                  <a:pt x="295123" y="140304"/>
                  <a:pt x="159657"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CaixaDeTexto 25"/>
          <p:cNvSpPr txBox="1"/>
          <p:nvPr/>
        </p:nvSpPr>
        <p:spPr>
          <a:xfrm>
            <a:off x="9205097" y="3131058"/>
            <a:ext cx="635110" cy="646331"/>
          </a:xfrm>
          <a:prstGeom prst="rect">
            <a:avLst/>
          </a:prstGeom>
          <a:noFill/>
        </p:spPr>
        <p:txBody>
          <a:bodyPr wrap="none" rtlCol="0">
            <a:spAutoFit/>
          </a:bodyPr>
          <a:lstStyle/>
          <a:p>
            <a:r>
              <a:rPr lang="pt-BR" sz="3600" dirty="0"/>
              <a:t>V</a:t>
            </a:r>
            <a:r>
              <a:rPr lang="pt-BR" sz="3600" baseline="-25000" dirty="0" smtClean="0"/>
              <a:t>D</a:t>
            </a:r>
            <a:endParaRPr lang="pt-BR" sz="3600" dirty="0"/>
          </a:p>
        </p:txBody>
      </p:sp>
      <p:sp>
        <p:nvSpPr>
          <p:cNvPr id="29" name="CaixaDeTexto 28"/>
          <p:cNvSpPr txBox="1"/>
          <p:nvPr/>
        </p:nvSpPr>
        <p:spPr>
          <a:xfrm>
            <a:off x="1001395" y="4759325"/>
            <a:ext cx="10511790" cy="95313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experimentar a utilização dessa equação para resolver circuitos simples.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dirty="0"/>
          </a:p>
        </p:txBody>
      </p:sp>
      <p:sp>
        <p:nvSpPr>
          <p:cNvPr id="3" name="CaixaDeTexto 2"/>
          <p:cNvSpPr txBox="1"/>
          <p:nvPr/>
        </p:nvSpPr>
        <p:spPr>
          <a:xfrm>
            <a:off x="778510" y="382270"/>
            <a:ext cx="10893425" cy="1537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para Diodo</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 o circuito abaixo. Para o diodo conduzindo diretamente teremos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4" name="Retângulo 13"/>
              <p:cNvSpPr/>
              <p:nvPr/>
            </p:nvSpPr>
            <p:spPr>
              <a:xfrm>
                <a:off x="1034485" y="1938522"/>
                <a:ext cx="5225415" cy="864870"/>
              </a:xfrm>
              <a:prstGeom prst="rect">
                <a:avLst/>
              </a:prstGeom>
            </p:spPr>
            <p:txBody>
              <a:bodyPr wrap="none">
                <a:spAutoFit/>
              </a:bodyPr>
              <a:lstStyle/>
              <a:p>
                <a14:m>
                  <m:oMath xmlns:m="http://schemas.openxmlformats.org/officeDocument/2006/math">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𝐼</m:t>
                        </m:r>
                      </m:e>
                      <m:sub>
                        <m:r>
                          <a:rPr lang="pt-BR" altLang="pt-BR" sz="3200" b="0" i="1" smtClean="0">
                            <a:latin typeface="Cambria Math" panose="02040503050406030204" pitchFamily="18" charset="0"/>
                          </a:rPr>
                          <m:t>𝐷</m:t>
                        </m:r>
                      </m:sub>
                    </m:sSub>
                    <m:r>
                      <a:rPr lang="pt-BR" altLang="pt-BR" sz="3200" b="0" i="1" smtClean="0">
                        <a:latin typeface="Cambria Math" panose="02040503050406030204" pitchFamily="18" charset="0"/>
                      </a:rPr>
                      <m:t>=</m:t>
                    </m:r>
                    <m:sSub>
                      <m:sSubPr>
                        <m:ctrlPr>
                          <a:rPr lang="pt-BR" altLang="pt-BR" sz="3200" b="0" i="1" smtClean="0">
                            <a:latin typeface="Cambria Math" panose="02040503050406030204" pitchFamily="18" charset="0"/>
                          </a:rPr>
                        </m:ctrlPr>
                      </m:sSubPr>
                      <m:e>
                        <m:r>
                          <a:rPr lang="pt-BR" altLang="pt-BR" sz="3200" b="0" i="1" smtClean="0">
                            <a:latin typeface="Cambria Math" panose="02040503050406030204" pitchFamily="18" charset="0"/>
                          </a:rPr>
                          <m:t>𝐼</m:t>
                        </m:r>
                      </m:e>
                      <m:sub>
                        <m:r>
                          <a:rPr lang="pt-BR" altLang="pt-BR" sz="3200" b="0" i="1" smtClean="0">
                            <a:latin typeface="Cambria Math" panose="02040503050406030204" pitchFamily="18" charset="0"/>
                          </a:rPr>
                          <m:t>𝑆</m:t>
                        </m:r>
                      </m:sub>
                    </m:sSub>
                    <m:d>
                      <m:dPr>
                        <m:begChr m:val="["/>
                        <m:endChr m:val="]"/>
                        <m:ctrlPr>
                          <a:rPr lang="en-US" altLang="pt-BR" sz="3200" i="1" smtClean="0">
                            <a:latin typeface="Cambria Math" panose="02040503050406030204" pitchFamily="18" charset="0"/>
                            <a:cs typeface="Cambria Math" panose="02040503050406030204" pitchFamily="18" charset="0"/>
                          </a:rPr>
                        </m:ctrlPr>
                      </m:dPr>
                      <m:e>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𝐷</m:t>
                                </m:r>
                              </m:sub>
                            </m:sSub>
                          </m:num>
                          <m:den>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𝑛𝑈</m:t>
                                </m:r>
                              </m:e>
                              <m:sub>
                                <m:r>
                                  <a:rPr lang="pt-BR" altLang="pt-BR" sz="3200" b="0" i="1" smtClean="0">
                                    <a:latin typeface="Cambria Math" panose="02040503050406030204" pitchFamily="18" charset="0"/>
                                  </a:rPr>
                                  <m:t>𝑇</m:t>
                                </m:r>
                              </m:sub>
                            </m:sSub>
                          </m:den>
                        </m:f>
                        <m:r>
                          <a:rPr lang="en-US" altLang="pt-BR" sz="3200" i="1">
                            <a:latin typeface="Cambria Math" panose="02040503050406030204" pitchFamily="18" charset="0"/>
                            <a:cs typeface="Cambria Math" panose="02040503050406030204" pitchFamily="18" charset="0"/>
                          </a:rPr>
                          <m:t>)</m:t>
                        </m:r>
                        <m:r>
                          <a:rPr lang="pt-BR" altLang="en-US" sz="3200">
                            <a:latin typeface="Cambria Math" panose="02040503050406030204" pitchFamily="18" charset="0"/>
                          </a:rPr>
                          <m:t> </m:t>
                        </m:r>
                        <m:r>
                          <a:rPr lang="en-US" altLang="pt-BR" sz="3200">
                            <a:latin typeface="Cambria Math" panose="02040503050406030204" pitchFamily="18" charset="0"/>
                          </a:rPr>
                          <m:t>−</m:t>
                        </m:r>
                        <m:r>
                          <a:rPr lang="en-US" altLang="pt-BR" sz="3200">
                            <a:latin typeface="Cambria Math" panose="02040503050406030204" pitchFamily="18" charset="0"/>
                          </a:rPr>
                          <m:t>1</m:t>
                        </m:r>
                      </m:e>
                    </m:d>
                    <m:r>
                      <a:rPr lang="en-US" altLang="pt-BR" sz="3200">
                        <a:latin typeface="Cambria Math" panose="02040503050406030204" pitchFamily="18" charset="0"/>
                      </a:rPr>
                      <m:t>  </m:t>
                    </m:r>
                    <m:r>
                      <a:rPr lang="en-US" altLang="pt-BR" sz="3200">
                        <a:latin typeface="Cambria Math" panose="02040503050406030204" pitchFamily="18" charset="0"/>
                      </a:rPr>
                      <m:t>   </m:t>
                    </m:r>
                  </m:oMath>
                </a14:m>
                <a:r>
                  <a:rPr lang="pt-BR" altLang="en-US" sz="3200">
                    <a:latin typeface="Comic Sans MS" panose="030F0702030302020204" pitchFamily="66" charset="0"/>
                    <a:cs typeface="Comic Sans MS" panose="030F0702030302020204" pitchFamily="66" charset="0"/>
                  </a:rPr>
                  <a:t>ou</a:t>
                </a:r>
                <a:endParaRPr lang="pt-BR" altLang="en-US" sz="3200" dirty="0">
                  <a:latin typeface="Comic Sans MS" panose="030F0702030302020204" pitchFamily="66" charset="0"/>
                  <a:cs typeface="Comic Sans MS" panose="030F0702030302020204" pitchFamily="66" charset="0"/>
                </a:endParaRPr>
              </a:p>
            </p:txBody>
          </p:sp>
        </mc:Choice>
        <mc:Fallback>
          <p:sp>
            <p:nvSpPr>
              <p:cNvPr id="14" name="Retângulo 13"/>
              <p:cNvSpPr>
                <a:spLocks noRot="1" noChangeAspect="1" noMove="1" noResize="1" noEditPoints="1" noAdjustHandles="1" noChangeArrowheads="1" noChangeShapeType="1" noTextEdit="1"/>
              </p:cNvSpPr>
              <p:nvPr/>
            </p:nvSpPr>
            <p:spPr>
              <a:xfrm>
                <a:off x="1034485" y="1938522"/>
                <a:ext cx="5225415" cy="864870"/>
              </a:xfrm>
              <a:prstGeom prst="rect">
                <a:avLst/>
              </a:prstGeom>
              <a:blipFill rotWithShape="1">
                <a:blip r:embed="rId1"/>
                <a:stretch>
                  <a:fillRect l="-1" t="-58" r="-424" b="58"/>
                </a:stretch>
              </a:blipFill>
            </p:spPr>
            <p:txBody>
              <a:bodyPr/>
              <a:lstStyle/>
              <a:p>
                <a:r>
                  <a:rPr lang="pt-BR" altLang="en-US">
                    <a:noFill/>
                  </a:rPr>
                  <a:t> </a:t>
                </a:r>
              </a:p>
            </p:txBody>
          </p:sp>
        </mc:Fallback>
      </mc:AlternateContent>
      <p:grpSp>
        <p:nvGrpSpPr>
          <p:cNvPr id="17" name="Grupo 16"/>
          <p:cNvGrpSpPr/>
          <p:nvPr/>
        </p:nvGrpSpPr>
        <p:grpSpPr>
          <a:xfrm rot="10800000">
            <a:off x="1332989" y="4446764"/>
            <a:ext cx="1381760" cy="255270"/>
            <a:chOff x="4152748" y="3524056"/>
            <a:chExt cx="1381894" cy="255373"/>
          </a:xfrm>
        </p:grpSpPr>
        <p:cxnSp>
          <p:nvCxnSpPr>
            <p:cNvPr id="18"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Retângulo 18"/>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0" name="Caixa de Texto 26"/>
          <p:cNvSpPr txBox="1"/>
          <p:nvPr/>
        </p:nvSpPr>
        <p:spPr>
          <a:xfrm>
            <a:off x="1858138" y="4645118"/>
            <a:ext cx="439420" cy="521970"/>
          </a:xfrm>
          <a:prstGeom prst="rect">
            <a:avLst/>
          </a:prstGeom>
          <a:noFill/>
        </p:spPr>
        <p:txBody>
          <a:bodyPr wrap="square" rtlCol="0">
            <a:spAutoFit/>
          </a:bodyPr>
          <a:lstStyle/>
          <a:p>
            <a:pPr algn="ctr"/>
            <a:r>
              <a:rPr lang="pt-BR" altLang="en-US" sz="2800" dirty="0"/>
              <a:t>R</a:t>
            </a:r>
            <a:endParaRPr lang="pt-BR" altLang="en-US" sz="2800" dirty="0">
              <a:latin typeface="Symbol" panose="05050102010706020507" charset="0"/>
              <a:cs typeface="Symbol" panose="05050102010706020507" charset="0"/>
            </a:endParaRPr>
          </a:p>
        </p:txBody>
      </p:sp>
      <p:cxnSp>
        <p:nvCxnSpPr>
          <p:cNvPr id="21" name="Conector Reto 76"/>
          <p:cNvCxnSpPr/>
          <p:nvPr/>
        </p:nvCxnSpPr>
        <p:spPr>
          <a:xfrm>
            <a:off x="906618" y="6243347"/>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CaixaDeTexto 8"/>
          <p:cNvSpPr txBox="1"/>
          <p:nvPr/>
        </p:nvSpPr>
        <p:spPr>
          <a:xfrm>
            <a:off x="708095" y="4670802"/>
            <a:ext cx="288324" cy="461665"/>
          </a:xfrm>
          <a:prstGeom prst="rect">
            <a:avLst/>
          </a:prstGeom>
          <a:noFill/>
        </p:spPr>
        <p:txBody>
          <a:bodyPr wrap="square" rtlCol="0">
            <a:spAutoFit/>
          </a:bodyPr>
          <a:lstStyle/>
          <a:p>
            <a:r>
              <a:rPr lang="pt-BR" sz="2400" dirty="0" smtClean="0"/>
              <a:t>+</a:t>
            </a:r>
            <a:endParaRPr lang="pt-BR" sz="2400" dirty="0"/>
          </a:p>
        </p:txBody>
      </p:sp>
      <p:sp>
        <p:nvSpPr>
          <p:cNvPr id="25" name="CaixaDeTexto 47"/>
          <p:cNvSpPr txBox="1"/>
          <p:nvPr/>
        </p:nvSpPr>
        <p:spPr>
          <a:xfrm>
            <a:off x="233428" y="5072265"/>
            <a:ext cx="585470" cy="460375"/>
          </a:xfrm>
          <a:prstGeom prst="rect">
            <a:avLst/>
          </a:prstGeom>
          <a:noFill/>
        </p:spPr>
        <p:txBody>
          <a:bodyPr wrap="none" rtlCol="0">
            <a:spAutoFit/>
          </a:bodyPr>
          <a:lstStyle/>
          <a:p>
            <a:r>
              <a:rPr lang="pt-BR" sz="2400" dirty="0"/>
              <a:t>Vin</a:t>
            </a:r>
            <a:endParaRPr lang="pt-BR" sz="2400" baseline="-25000" dirty="0"/>
          </a:p>
        </p:txBody>
      </p:sp>
      <p:sp>
        <p:nvSpPr>
          <p:cNvPr id="32" name="Forma livre 31"/>
          <p:cNvSpPr/>
          <p:nvPr/>
        </p:nvSpPr>
        <p:spPr>
          <a:xfrm>
            <a:off x="2443136" y="4582323"/>
            <a:ext cx="5289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4" name="Conector Reto 8"/>
          <p:cNvCxnSpPr/>
          <p:nvPr/>
        </p:nvCxnSpPr>
        <p:spPr>
          <a:xfrm flipH="1">
            <a:off x="1035219" y="5871704"/>
            <a:ext cx="0" cy="37164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Forma livre 36"/>
          <p:cNvSpPr/>
          <p:nvPr/>
        </p:nvSpPr>
        <p:spPr>
          <a:xfrm>
            <a:off x="2923063" y="4645854"/>
            <a:ext cx="497840" cy="123888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9" name="Grupo 38"/>
          <p:cNvGrpSpPr/>
          <p:nvPr/>
        </p:nvGrpSpPr>
        <p:grpSpPr>
          <a:xfrm rot="16200000">
            <a:off x="2639030" y="5025565"/>
            <a:ext cx="620395" cy="453390"/>
            <a:chOff x="2587" y="5946"/>
            <a:chExt cx="4283" cy="2118"/>
          </a:xfrm>
        </p:grpSpPr>
        <p:cxnSp>
          <p:nvCxnSpPr>
            <p:cNvPr id="40"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riângulo isósceles 40"/>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2"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3" name="Conector Reto 2"/>
          <p:cNvCxnSpPr/>
          <p:nvPr/>
        </p:nvCxnSpPr>
        <p:spPr>
          <a:xfrm>
            <a:off x="748503" y="5178137"/>
            <a:ext cx="6064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5"/>
          <p:cNvCxnSpPr/>
          <p:nvPr/>
        </p:nvCxnSpPr>
        <p:spPr>
          <a:xfrm>
            <a:off x="841213" y="5303867"/>
            <a:ext cx="40767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23"/>
          <p:cNvCxnSpPr/>
          <p:nvPr/>
        </p:nvCxnSpPr>
        <p:spPr>
          <a:xfrm flipH="1">
            <a:off x="1027268" y="4599673"/>
            <a:ext cx="0" cy="56451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24"/>
          <p:cNvCxnSpPr/>
          <p:nvPr/>
        </p:nvCxnSpPr>
        <p:spPr>
          <a:xfrm>
            <a:off x="1034551" y="5289065"/>
            <a:ext cx="0" cy="62617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Forma livre 47"/>
          <p:cNvSpPr/>
          <p:nvPr/>
        </p:nvSpPr>
        <p:spPr>
          <a:xfrm>
            <a:off x="1648751" y="4011688"/>
            <a:ext cx="895350" cy="464185"/>
          </a:xfrm>
          <a:custGeom>
            <a:avLst/>
            <a:gdLst>
              <a:gd name="connisteX0" fmla="*/ 895310 w 895310"/>
              <a:gd name="connsiteY0" fmla="*/ 464433 h 464433"/>
              <a:gd name="connisteX1" fmla="*/ 699095 w 895310"/>
              <a:gd name="connsiteY1" fmla="*/ 117723 h 464433"/>
              <a:gd name="connisteX2" fmla="*/ 382230 w 895310"/>
              <a:gd name="connsiteY2" fmla="*/ 11678 h 464433"/>
              <a:gd name="connisteX3" fmla="*/ 50125 w 895310"/>
              <a:gd name="connsiteY3" fmla="*/ 298698 h 464433"/>
              <a:gd name="connisteX4" fmla="*/ 5040 w 895310"/>
              <a:gd name="connsiteY4" fmla="*/ 434588 h 464433"/>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895310" h="464434">
                <a:moveTo>
                  <a:pt x="895310" y="464434"/>
                </a:moveTo>
                <a:cubicBezTo>
                  <a:pt x="862290" y="397124"/>
                  <a:pt x="801965" y="208529"/>
                  <a:pt x="699095" y="117724"/>
                </a:cubicBezTo>
                <a:cubicBezTo>
                  <a:pt x="596225" y="26919"/>
                  <a:pt x="511770" y="-24516"/>
                  <a:pt x="382230" y="11679"/>
                </a:cubicBezTo>
                <a:cubicBezTo>
                  <a:pt x="252690" y="47874"/>
                  <a:pt x="125690" y="214244"/>
                  <a:pt x="50125" y="298699"/>
                </a:cubicBezTo>
                <a:cubicBezTo>
                  <a:pt x="-25440" y="383154"/>
                  <a:pt x="7580" y="412999"/>
                  <a:pt x="5040" y="434589"/>
                </a:cubicBezTo>
              </a:path>
            </a:pathLst>
          </a:custGeom>
          <a:noFill/>
          <a:ln>
            <a:solidFill>
              <a:schemeClr val="tx1"/>
            </a:solidFill>
            <a:prstDash val="sysDash"/>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 name="Conector Reto 8"/>
          <p:cNvCxnSpPr/>
          <p:nvPr/>
        </p:nvCxnSpPr>
        <p:spPr>
          <a:xfrm flipH="1" flipV="1">
            <a:off x="2953831" y="4589277"/>
            <a:ext cx="0" cy="36278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Conector Reto 102"/>
          <p:cNvCxnSpPr/>
          <p:nvPr/>
        </p:nvCxnSpPr>
        <p:spPr>
          <a:xfrm flipH="1" flipV="1">
            <a:off x="2953831" y="5557573"/>
            <a:ext cx="0" cy="36278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flipH="1" flipV="1">
            <a:off x="1027268" y="4582323"/>
            <a:ext cx="32176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ector Reto 104"/>
          <p:cNvCxnSpPr/>
          <p:nvPr/>
        </p:nvCxnSpPr>
        <p:spPr>
          <a:xfrm>
            <a:off x="1034551" y="5915243"/>
            <a:ext cx="191467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6" name="CaixaDeTexto 47"/>
          <p:cNvSpPr txBox="1"/>
          <p:nvPr/>
        </p:nvSpPr>
        <p:spPr>
          <a:xfrm>
            <a:off x="3356293" y="4973485"/>
            <a:ext cx="632960" cy="523220"/>
          </a:xfrm>
          <a:prstGeom prst="rect">
            <a:avLst/>
          </a:prstGeom>
          <a:noFill/>
        </p:spPr>
        <p:txBody>
          <a:bodyPr wrap="square" rtlCol="0">
            <a:spAutoFit/>
          </a:bodyPr>
          <a:lstStyle/>
          <a:p>
            <a:r>
              <a:rPr lang="pt-BR" sz="2800" dirty="0" smtClean="0"/>
              <a:t>V</a:t>
            </a:r>
            <a:r>
              <a:rPr lang="pt-BR" sz="2800" baseline="-25000" dirty="0" smtClean="0"/>
              <a:t>D</a:t>
            </a:r>
            <a:endParaRPr lang="pt-BR" sz="2800" baseline="-25000" dirty="0"/>
          </a:p>
        </p:txBody>
      </p:sp>
      <p:sp>
        <p:nvSpPr>
          <p:cNvPr id="107" name="CaixaDeTexto 47"/>
          <p:cNvSpPr txBox="1"/>
          <p:nvPr/>
        </p:nvSpPr>
        <p:spPr>
          <a:xfrm>
            <a:off x="1906726" y="3573686"/>
            <a:ext cx="518091" cy="523220"/>
          </a:xfrm>
          <a:prstGeom prst="rect">
            <a:avLst/>
          </a:prstGeom>
          <a:noFill/>
        </p:spPr>
        <p:txBody>
          <a:bodyPr wrap="none" rtlCol="0">
            <a:spAutoFit/>
          </a:bodyPr>
          <a:lstStyle/>
          <a:p>
            <a:r>
              <a:rPr lang="pt-BR" sz="2800" dirty="0" smtClean="0"/>
              <a:t>V</a:t>
            </a:r>
            <a:r>
              <a:rPr lang="pt-BR" sz="2800" baseline="-25000" dirty="0"/>
              <a:t>R</a:t>
            </a:r>
            <a:endParaRPr lang="pt-BR" sz="2800" baseline="-25000" dirty="0"/>
          </a:p>
        </p:txBody>
      </p:sp>
      <mc:AlternateContent xmlns:mc="http://schemas.openxmlformats.org/markup-compatibility/2006">
        <mc:Choice xmlns:a14="http://schemas.microsoft.com/office/drawing/2010/main" Requires="a14">
          <p:sp>
            <p:nvSpPr>
              <p:cNvPr id="108" name="Retângulo 107"/>
              <p:cNvSpPr/>
              <p:nvPr/>
            </p:nvSpPr>
            <p:spPr>
              <a:xfrm>
                <a:off x="6517182" y="1793708"/>
                <a:ext cx="3148875" cy="1097352"/>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𝐷</m:t>
                          </m:r>
                        </m:sub>
                      </m:sSub>
                      <m:r>
                        <a:rPr lang="pt-BR" altLang="pt-BR" sz="3200" b="0" i="1" smtClean="0">
                          <a:latin typeface="Cambria Math" panose="02040503050406030204" pitchFamily="18" charset="0"/>
                        </a:rPr>
                        <m:t>=</m:t>
                      </m:r>
                      <m:r>
                        <m:rPr>
                          <m:sty m:val="p"/>
                        </m:rPr>
                        <a:rPr lang="pt-BR" altLang="pt-BR" sz="3200">
                          <a:latin typeface="Cambria Math" panose="02040503050406030204" pitchFamily="18" charset="0"/>
                        </a:rPr>
                        <m:t>n</m:t>
                      </m:r>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𝑈</m:t>
                          </m:r>
                        </m:e>
                        <m:sub>
                          <m:r>
                            <a:rPr lang="pt-BR" altLang="pt-BR" sz="3200" i="1">
                              <a:latin typeface="Cambria Math" panose="02040503050406030204" pitchFamily="18" charset="0"/>
                            </a:rPr>
                            <m:t>𝑇</m:t>
                          </m:r>
                        </m:sub>
                      </m:sSub>
                      <m:r>
                        <m:rPr>
                          <m:sty m:val="p"/>
                        </m:rPr>
                        <a:rPr lang="pt-BR" altLang="pt-BR" sz="3200">
                          <a:latin typeface="Cambria Math" panose="02040503050406030204" pitchFamily="18" charset="0"/>
                        </a:rPr>
                        <m:t>ln</m:t>
                      </m:r>
                      <m:r>
                        <a:rPr lang="pt-BR" altLang="pt-BR" sz="3200" i="1">
                          <a:latin typeface="Cambria Math" panose="02040503050406030204" pitchFamily="18" charset="0"/>
                        </a:rPr>
                        <m:t>(</m:t>
                      </m:r>
                      <m:f>
                        <m:fPr>
                          <m:ctrlPr>
                            <a:rPr lang="pt-BR" altLang="pt-BR" sz="3200" i="1">
                              <a:latin typeface="Cambria Math" panose="02040503050406030204" pitchFamily="18" charset="0"/>
                            </a:rPr>
                          </m:ctrlPr>
                        </m:fPr>
                        <m:num>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𝐼</m:t>
                              </m:r>
                            </m:e>
                            <m:sub>
                              <m:r>
                                <a:rPr lang="pt-BR" altLang="pt-BR" sz="3200" i="1">
                                  <a:latin typeface="Cambria Math" panose="02040503050406030204" pitchFamily="18" charset="0"/>
                                </a:rPr>
                                <m:t>𝐷</m:t>
                              </m:r>
                            </m:sub>
                          </m:sSub>
                        </m:num>
                        <m:den>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𝐼</m:t>
                              </m:r>
                            </m:e>
                            <m:sub>
                              <m:r>
                                <a:rPr lang="pt-BR" altLang="pt-BR" sz="3200" i="1">
                                  <a:latin typeface="Cambria Math" panose="02040503050406030204" pitchFamily="18" charset="0"/>
                                </a:rPr>
                                <m:t>𝑆</m:t>
                              </m:r>
                            </m:sub>
                          </m:sSub>
                        </m:den>
                      </m:f>
                      <m:r>
                        <a:rPr lang="pt-BR" altLang="pt-BR" sz="3200" i="1">
                          <a:latin typeface="Cambria Math" panose="02040503050406030204" pitchFamily="18" charset="0"/>
                        </a:rPr>
                        <m:t>) </m:t>
                      </m:r>
                    </m:oMath>
                  </m:oMathPara>
                </a14:m>
                <a:endParaRPr lang="pt-BR" sz="3200" dirty="0"/>
              </a:p>
            </p:txBody>
          </p:sp>
        </mc:Choice>
        <mc:Fallback>
          <p:sp>
            <p:nvSpPr>
              <p:cNvPr id="108" name="Retângulo 107"/>
              <p:cNvSpPr>
                <a:spLocks noRot="1" noChangeAspect="1" noMove="1" noResize="1" noEditPoints="1" noAdjustHandles="1" noChangeArrowheads="1" noChangeShapeType="1" noTextEdit="1"/>
              </p:cNvSpPr>
              <p:nvPr/>
            </p:nvSpPr>
            <p:spPr>
              <a:xfrm>
                <a:off x="6517182" y="1793708"/>
                <a:ext cx="3148875" cy="1097352"/>
              </a:xfrm>
              <a:prstGeom prst="rect">
                <a:avLst/>
              </a:prstGeom>
              <a:blipFill rotWithShape="1">
                <a:blip r:embed="rId2"/>
                <a:stretch>
                  <a:fillRect l="-6" t="-43" r="-885" b="49"/>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9" name="Retângulo 108"/>
              <p:cNvSpPr/>
              <p:nvPr/>
            </p:nvSpPr>
            <p:spPr>
              <a:xfrm>
                <a:off x="4790018" y="3129264"/>
                <a:ext cx="5596890" cy="1424940"/>
              </a:xfrm>
              <a:prstGeom prst="rect">
                <a:avLst/>
              </a:prstGeom>
            </p:spPr>
            <p:txBody>
              <a:bodyPr wrap="none">
                <a:spAutoFit/>
              </a:bodyPr>
              <a:lstStyle/>
              <a:p>
                <a:pPr>
                  <a:lnSpc>
                    <a:spcPct val="100000"/>
                  </a:lnSpc>
                  <a:spcBef>
                    <a:spcPts val="0"/>
                  </a:spcBef>
                  <a:spcAft>
                    <a:spcPts val="1200"/>
                  </a:spcAft>
                </a:pPr>
                <a:r>
                  <a:rPr lang="pt-BR" altLang="en-US" sz="2800" b="1" smtClean="0">
                    <a:latin typeface="Comic Sans MS" panose="030F0702030302020204" pitchFamily="66" charset="0"/>
                    <a:cs typeface="Comic Sans MS" panose="030F0702030302020204" pitchFamily="66" charset="0"/>
                  </a:rPr>
                  <a:t>A análise de malha nos fornece</a:t>
                </a:r>
                <a:endParaRPr lang="pt-BR" altLang="en-US" sz="2800" b="1" smtClean="0">
                  <a:latin typeface="Comic Sans MS" panose="030F0702030302020204" pitchFamily="66" charset="0"/>
                  <a:cs typeface="Comic Sans MS" panose="030F0702030302020204" pitchFamily="66" charset="0"/>
                </a:endParaRPr>
              </a:p>
              <a:p>
                <a14:m>
                  <m:oMath xmlns:m="http://schemas.openxmlformats.org/officeDocument/2006/math">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𝑖𝑛</m:t>
                        </m:r>
                      </m:sub>
                    </m:sSub>
                    <m:r>
                      <a:rPr lang="pt-BR" altLang="pt-BR" sz="3200" b="0" i="1" smtClean="0">
                        <a:latin typeface="Cambria Math" panose="02040503050406030204" pitchFamily="18" charset="0"/>
                      </a:rPr>
                      <m:t>=</m:t>
                    </m:r>
                    <m:sSub>
                      <m:sSubPr>
                        <m:ctrlPr>
                          <a:rPr lang="pt-BR" altLang="pt-BR" sz="3200" b="0" i="1" smtClean="0">
                            <a:latin typeface="Cambria Math" panose="02040503050406030204" pitchFamily="18" charset="0"/>
                          </a:rPr>
                        </m:ctrlPr>
                      </m:sSubPr>
                      <m:e>
                        <m:r>
                          <a:rPr lang="pt-BR" altLang="pt-BR" sz="3200" b="0" i="1" smtClean="0">
                            <a:latin typeface="Cambria Math" panose="02040503050406030204" pitchFamily="18" charset="0"/>
                          </a:rPr>
                          <m:t>𝑅𝐼</m:t>
                        </m:r>
                      </m:e>
                      <m:sub>
                        <m:r>
                          <a:rPr lang="pt-BR" altLang="pt-BR" sz="3200" b="0" i="1" smtClean="0">
                            <a:latin typeface="Cambria Math" panose="02040503050406030204" pitchFamily="18" charset="0"/>
                          </a:rPr>
                          <m:t>𝐷</m:t>
                        </m:r>
                      </m:sub>
                    </m:sSub>
                    <m:r>
                      <a:rPr lang="pt-BR" altLang="pt-BR" sz="3200" b="0" i="1" smtClean="0">
                        <a:latin typeface="Cambria Math" panose="02040503050406030204" pitchFamily="18" charset="0"/>
                      </a:rPr>
                      <m:t>+</m:t>
                    </m:r>
                  </m:oMath>
                </a14:m>
                <a:r>
                  <a:rPr lang="pt-BR" altLang="pt-BR" sz="3200" dirty="0"/>
                  <a:t> </a:t>
                </a:r>
                <a14:m>
                  <m:oMath xmlns:m="http://schemas.openxmlformats.org/officeDocument/2006/math">
                    <m:r>
                      <m:rPr>
                        <m:sty m:val="p"/>
                      </m:rPr>
                      <a:rPr lang="pt-BR" altLang="pt-BR" sz="3200">
                        <a:latin typeface="Cambria Math" panose="02040503050406030204" pitchFamily="18" charset="0"/>
                      </a:rPr>
                      <m:t>n</m:t>
                    </m:r>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𝑈</m:t>
                        </m:r>
                      </m:e>
                      <m:sub>
                        <m:r>
                          <a:rPr lang="pt-BR" altLang="pt-BR" sz="3200" i="1">
                            <a:latin typeface="Cambria Math" panose="02040503050406030204" pitchFamily="18" charset="0"/>
                          </a:rPr>
                          <m:t>𝑇</m:t>
                        </m:r>
                      </m:sub>
                    </m:sSub>
                    <m:r>
                      <m:rPr>
                        <m:sty m:val="p"/>
                      </m:rPr>
                      <a:rPr lang="pt-BR" altLang="pt-BR" sz="3200">
                        <a:latin typeface="Cambria Math" panose="02040503050406030204" pitchFamily="18" charset="0"/>
                      </a:rPr>
                      <m:t>ln</m:t>
                    </m:r>
                    <m:r>
                      <a:rPr lang="pt-BR" altLang="pt-BR" sz="3200" i="1">
                        <a:latin typeface="Cambria Math" panose="02040503050406030204" pitchFamily="18" charset="0"/>
                      </a:rPr>
                      <m:t>(</m:t>
                    </m:r>
                    <m:f>
                      <m:fPr>
                        <m:ctrlPr>
                          <a:rPr lang="pt-BR" altLang="pt-BR" sz="3200" i="1">
                            <a:latin typeface="Cambria Math" panose="02040503050406030204" pitchFamily="18" charset="0"/>
                          </a:rPr>
                        </m:ctrlPr>
                      </m:fPr>
                      <m:num>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𝐼</m:t>
                            </m:r>
                          </m:e>
                          <m:sub>
                            <m:r>
                              <a:rPr lang="pt-BR" altLang="pt-BR" sz="3200" i="1">
                                <a:latin typeface="Cambria Math" panose="02040503050406030204" pitchFamily="18" charset="0"/>
                              </a:rPr>
                              <m:t>𝐷</m:t>
                            </m:r>
                          </m:sub>
                        </m:sSub>
                      </m:num>
                      <m:den>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𝐼</m:t>
                            </m:r>
                          </m:e>
                          <m:sub>
                            <m:r>
                              <a:rPr lang="pt-BR" altLang="pt-BR" sz="3200" i="1">
                                <a:latin typeface="Cambria Math" panose="02040503050406030204" pitchFamily="18" charset="0"/>
                              </a:rPr>
                              <m:t>𝑆</m:t>
                            </m:r>
                          </m:sub>
                        </m:sSub>
                      </m:den>
                    </m:f>
                    <m:r>
                      <a:rPr lang="pt-BR" altLang="pt-BR" sz="3200" i="1">
                        <a:latin typeface="Cambria Math" panose="02040503050406030204" pitchFamily="18" charset="0"/>
                      </a:rPr>
                      <m:t>) </m:t>
                    </m:r>
                  </m:oMath>
                </a14:m>
                <a:endParaRPr lang="pt-BR" sz="3600" dirty="0"/>
              </a:p>
            </p:txBody>
          </p:sp>
        </mc:Choice>
        <mc:Fallback>
          <p:sp>
            <p:nvSpPr>
              <p:cNvPr id="109" name="Retângulo 108"/>
              <p:cNvSpPr>
                <a:spLocks noRot="1" noChangeAspect="1" noMove="1" noResize="1" noEditPoints="1" noAdjustHandles="1" noChangeArrowheads="1" noChangeShapeType="1" noTextEdit="1"/>
              </p:cNvSpPr>
              <p:nvPr/>
            </p:nvSpPr>
            <p:spPr>
              <a:xfrm>
                <a:off x="4790018" y="3129264"/>
                <a:ext cx="5596890" cy="1424940"/>
              </a:xfrm>
              <a:prstGeom prst="rect">
                <a:avLst/>
              </a:prstGeom>
              <a:blipFill rotWithShape="1">
                <a:blip r:embed="rId3"/>
                <a:stretch>
                  <a:fillRect l="-4" t="-43" r="-144" b="43"/>
                </a:stretch>
              </a:blipFill>
            </p:spPr>
            <p:txBody>
              <a:bodyPr/>
              <a:lstStyle/>
              <a:p>
                <a:r>
                  <a:rPr lang="pt-BR" altLang="en-US">
                    <a:noFill/>
                  </a:rPr>
                  <a:t> </a:t>
                </a:r>
              </a:p>
            </p:txBody>
          </p:sp>
        </mc:Fallback>
      </mc:AlternateContent>
      <p:cxnSp>
        <p:nvCxnSpPr>
          <p:cNvPr id="111" name="Conector de Seta Reta 110"/>
          <p:cNvCxnSpPr/>
          <p:nvPr/>
        </p:nvCxnSpPr>
        <p:spPr>
          <a:xfrm>
            <a:off x="1248883" y="4700597"/>
            <a:ext cx="399868"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2" name="CaixaDeTexto 47"/>
          <p:cNvSpPr txBox="1"/>
          <p:nvPr/>
        </p:nvSpPr>
        <p:spPr>
          <a:xfrm>
            <a:off x="1234950" y="4588424"/>
            <a:ext cx="421910" cy="523220"/>
          </a:xfrm>
          <a:prstGeom prst="rect">
            <a:avLst/>
          </a:prstGeom>
          <a:noFill/>
        </p:spPr>
        <p:txBody>
          <a:bodyPr wrap="none" rtlCol="0">
            <a:spAutoFit/>
          </a:bodyPr>
          <a:lstStyle/>
          <a:p>
            <a:r>
              <a:rPr lang="pt-BR" sz="2800" dirty="0" smtClean="0"/>
              <a:t>I</a:t>
            </a:r>
            <a:r>
              <a:rPr lang="pt-BR" sz="2800" baseline="-25000" dirty="0"/>
              <a:t>D</a:t>
            </a:r>
            <a:endParaRPr lang="pt-BR" sz="2800" baseline="-25000" dirty="0"/>
          </a:p>
        </p:txBody>
      </p:sp>
      <p:sp>
        <p:nvSpPr>
          <p:cNvPr id="113" name="CaixaDeTexto 112"/>
          <p:cNvSpPr txBox="1"/>
          <p:nvPr/>
        </p:nvSpPr>
        <p:spPr>
          <a:xfrm>
            <a:off x="3926840" y="4730750"/>
            <a:ext cx="8046720" cy="1537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é possível isolar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nesta equação!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Conclusão: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mesmo num caso simples, não é  viável o uso da expressão exponencial!!</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762489" y="383396"/>
            <a:ext cx="10389281" cy="218514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b="1" dirty="0" smtClean="0">
                <a:solidFill>
                  <a:srgbClr val="C00000"/>
                </a:solidFill>
                <a:latin typeface="Comic Sans MS" panose="030F0702030302020204" pitchFamily="66" charset="0"/>
              </a:rPr>
              <a:t>Modelo </a:t>
            </a:r>
            <a:endParaRPr lang="pt-BR" b="1" dirty="0" smtClean="0">
              <a:solidFill>
                <a:srgbClr val="C00000"/>
              </a:solidFill>
              <a:latin typeface="Comic Sans MS" panose="030F0702030302020204" pitchFamily="66" charset="0"/>
            </a:endParaRPr>
          </a:p>
          <a:p>
            <a:pPr lvl="1"/>
            <a:r>
              <a:rPr lang="pt-BR" sz="2800" b="1" dirty="0" smtClean="0">
                <a:latin typeface="Comic Sans MS" panose="030F0702030302020204" pitchFamily="66" charset="0"/>
              </a:rPr>
              <a:t>Com corrente de entrada nula </a:t>
            </a:r>
            <a:endParaRPr lang="pt-BR" sz="2800" b="1" dirty="0" smtClean="0">
              <a:latin typeface="Comic Sans MS" panose="030F0702030302020204" pitchFamily="66" charset="0"/>
            </a:endParaRPr>
          </a:p>
          <a:p>
            <a:pPr lvl="1"/>
            <a:r>
              <a:rPr lang="pt-BR" sz="2800" b="1" dirty="0" smtClean="0">
                <a:latin typeface="Comic Sans MS" panose="030F0702030302020204" pitchFamily="66" charset="0"/>
              </a:rPr>
              <a:t>Ganho finito A</a:t>
            </a:r>
            <a:endParaRPr lang="pt-BR" sz="2800" b="1" dirty="0" smtClean="0">
              <a:latin typeface="Comic Sans MS" panose="030F0702030302020204" pitchFamily="66" charset="0"/>
            </a:endParaRPr>
          </a:p>
          <a:p>
            <a:pPr lvl="1"/>
            <a:r>
              <a:rPr lang="pt-BR" sz="2800" b="1" dirty="0" smtClean="0">
                <a:latin typeface="Comic Sans MS" panose="030F0702030302020204" pitchFamily="66" charset="0"/>
              </a:rPr>
              <a:t>Impedância de saída (r</a:t>
            </a:r>
            <a:r>
              <a:rPr lang="pt-BR" sz="2800" b="1" baseline="-25000" dirty="0" smtClean="0">
                <a:latin typeface="Comic Sans MS" panose="030F0702030302020204" pitchFamily="66" charset="0"/>
              </a:rPr>
              <a:t>i</a:t>
            </a:r>
            <a:r>
              <a:rPr lang="pt-BR" sz="2800" b="1" dirty="0" smtClean="0">
                <a:latin typeface="Comic Sans MS" panose="030F0702030302020204" pitchFamily="66" charset="0"/>
              </a:rPr>
              <a:t>)</a:t>
            </a:r>
            <a:endParaRPr lang="pt-BR" sz="2800" b="1" dirty="0" smtClean="0">
              <a:latin typeface="Comic Sans MS" panose="030F0702030302020204" pitchFamily="66" charset="0"/>
            </a:endParaRPr>
          </a:p>
        </p:txBody>
      </p:sp>
      <p:grpSp>
        <p:nvGrpSpPr>
          <p:cNvPr id="4" name="Grupo 3"/>
          <p:cNvGrpSpPr/>
          <p:nvPr/>
        </p:nvGrpSpPr>
        <p:grpSpPr>
          <a:xfrm>
            <a:off x="7110658" y="2723522"/>
            <a:ext cx="2907144" cy="2413483"/>
            <a:chOff x="1939120" y="4011381"/>
            <a:chExt cx="2368812" cy="1375719"/>
          </a:xfrm>
        </p:grpSpPr>
        <p:grpSp>
          <p:nvGrpSpPr>
            <p:cNvPr id="5" name="Grupo 4"/>
            <p:cNvGrpSpPr/>
            <p:nvPr/>
          </p:nvGrpSpPr>
          <p:grpSpPr>
            <a:xfrm>
              <a:off x="2052331" y="4011381"/>
              <a:ext cx="2255601" cy="1375719"/>
              <a:chOff x="2026508" y="4098528"/>
              <a:chExt cx="2255601" cy="1375719"/>
            </a:xfrm>
          </p:grpSpPr>
          <p:sp>
            <p:nvSpPr>
              <p:cNvPr id="8" name="Triângulo isósceles 7"/>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9" name="Conector Reto 4"/>
              <p:cNvCxnSpPr/>
              <p:nvPr/>
            </p:nvCxnSpPr>
            <p:spPr>
              <a:xfrm flipV="1">
                <a:off x="3775483" y="4779528"/>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CaixaDeTexto 11"/>
              <p:cNvSpPr txBox="1"/>
              <p:nvPr/>
            </p:nvSpPr>
            <p:spPr>
              <a:xfrm>
                <a:off x="2484748" y="5005170"/>
                <a:ext cx="288324" cy="26315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3" name="CaixaDeTexto 12"/>
              <p:cNvSpPr txBox="1"/>
              <p:nvPr/>
            </p:nvSpPr>
            <p:spPr>
              <a:xfrm>
                <a:off x="2504301" y="4229899"/>
                <a:ext cx="288324" cy="26315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4" name="CaixaDeTexto 13"/>
              <p:cNvSpPr txBox="1"/>
              <p:nvPr/>
            </p:nvSpPr>
            <p:spPr>
              <a:xfrm>
                <a:off x="3128279" y="4999357"/>
                <a:ext cx="722557" cy="263155"/>
              </a:xfrm>
              <a:prstGeom prst="rect">
                <a:avLst/>
              </a:prstGeom>
              <a:noFill/>
            </p:spPr>
            <p:txBody>
              <a:bodyPr wrap="square" rtlCol="0">
                <a:spAutoFit/>
              </a:bodyPr>
              <a:lstStyle/>
              <a:p>
                <a:r>
                  <a:rPr lang="pt-BR" sz="2400" dirty="0" smtClean="0">
                    <a:latin typeface="Comic Sans MS" panose="030F0702030302020204" pitchFamily="66" charset="0"/>
                  </a:rPr>
                  <a:t>A.V</a:t>
                </a:r>
                <a:r>
                  <a:rPr lang="pt-BR" sz="2400" baseline="-25000" dirty="0">
                    <a:latin typeface="Comic Sans MS" panose="030F0702030302020204" pitchFamily="66" charset="0"/>
                  </a:rPr>
                  <a:t>D</a:t>
                </a:r>
                <a:endParaRPr lang="pt-BR" sz="2400" dirty="0">
                  <a:latin typeface="Comic Sans MS" panose="030F0702030302020204" pitchFamily="66" charset="0"/>
                </a:endParaRPr>
              </a:p>
            </p:txBody>
          </p:sp>
        </p:grpSp>
        <p:sp>
          <p:nvSpPr>
            <p:cNvPr id="6" name="CaixaDeTexto 5"/>
            <p:cNvSpPr txBox="1"/>
            <p:nvPr/>
          </p:nvSpPr>
          <p:spPr>
            <a:xfrm>
              <a:off x="2063979" y="4432433"/>
              <a:ext cx="433909" cy="26315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a:latin typeface="Comic Sans MS" panose="030F0702030302020204" pitchFamily="66" charset="0"/>
                </a:rPr>
                <a:t>D</a:t>
              </a:r>
              <a:endParaRPr lang="pt-BR" sz="2400" dirty="0">
                <a:latin typeface="Comic Sans MS" panose="030F0702030302020204" pitchFamily="66" charset="0"/>
              </a:endParaRPr>
            </a:p>
          </p:txBody>
        </p:sp>
        <p:sp>
          <p:nvSpPr>
            <p:cNvPr id="7" name="Forma livre 6"/>
            <p:cNvSpPr/>
            <p:nvPr/>
          </p:nvSpPr>
          <p:spPr>
            <a:xfrm>
              <a:off x="1939120" y="4326595"/>
              <a:ext cx="328454" cy="733425"/>
            </a:xfrm>
            <a:custGeom>
              <a:avLst/>
              <a:gdLst>
                <a:gd name="connsiteX0" fmla="*/ 147479 w 328454"/>
                <a:gd name="connsiteY0" fmla="*/ 733425 h 733425"/>
                <a:gd name="connsiteX1" fmla="*/ 4604 w 328454"/>
                <a:gd name="connsiteY1" fmla="*/ 447675 h 733425"/>
                <a:gd name="connsiteX2" fmla="*/ 299879 w 328454"/>
                <a:gd name="connsiteY2" fmla="*/ 0 h 733425"/>
                <a:gd name="connsiteX3" fmla="*/ 299879 w 328454"/>
                <a:gd name="connsiteY3" fmla="*/ 0 h 733425"/>
                <a:gd name="connsiteX4" fmla="*/ 328454 w 328454"/>
                <a:gd name="connsiteY4" fmla="*/ 0 h 733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454" h="733425">
                  <a:moveTo>
                    <a:pt x="147479" y="733425"/>
                  </a:moveTo>
                  <a:cubicBezTo>
                    <a:pt x="63341" y="651668"/>
                    <a:pt x="-20796" y="569912"/>
                    <a:pt x="4604" y="447675"/>
                  </a:cubicBezTo>
                  <a:cubicBezTo>
                    <a:pt x="30004" y="325437"/>
                    <a:pt x="299879" y="0"/>
                    <a:pt x="299879" y="0"/>
                  </a:cubicBezTo>
                  <a:lnTo>
                    <a:pt x="299879" y="0"/>
                  </a:lnTo>
                  <a:lnTo>
                    <a:pt x="328454" y="0"/>
                  </a:ln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15" name="Elipse 14"/>
          <p:cNvSpPr/>
          <p:nvPr/>
        </p:nvSpPr>
        <p:spPr>
          <a:xfrm>
            <a:off x="8201209" y="4051557"/>
            <a:ext cx="400721" cy="4540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16" name="Conector Reto 15"/>
          <p:cNvCxnSpPr/>
          <p:nvPr/>
        </p:nvCxnSpPr>
        <p:spPr>
          <a:xfrm>
            <a:off x="8401569" y="4505617"/>
            <a:ext cx="0" cy="6313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8201209" y="5137004"/>
            <a:ext cx="400721"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Forma livre 17"/>
          <p:cNvSpPr/>
          <p:nvPr/>
        </p:nvSpPr>
        <p:spPr>
          <a:xfrm>
            <a:off x="8410068" y="3921813"/>
            <a:ext cx="962527" cy="132348"/>
          </a:xfrm>
          <a:custGeom>
            <a:avLst/>
            <a:gdLst>
              <a:gd name="connsiteX0" fmla="*/ 962527 w 962527"/>
              <a:gd name="connsiteY0" fmla="*/ 0 h 132348"/>
              <a:gd name="connsiteX1" fmla="*/ 0 w 962527"/>
              <a:gd name="connsiteY1" fmla="*/ 12032 h 132348"/>
              <a:gd name="connsiteX2" fmla="*/ 0 w 962527"/>
              <a:gd name="connsiteY2" fmla="*/ 132348 h 132348"/>
            </a:gdLst>
            <a:ahLst/>
            <a:cxnLst>
              <a:cxn ang="0">
                <a:pos x="connsiteX0" y="connsiteY0"/>
              </a:cxn>
              <a:cxn ang="0">
                <a:pos x="connsiteX1" y="connsiteY1"/>
              </a:cxn>
              <a:cxn ang="0">
                <a:pos x="connsiteX2" y="connsiteY2"/>
              </a:cxn>
            </a:cxnLst>
            <a:rect l="l" t="t" r="r" b="b"/>
            <a:pathLst>
              <a:path w="962527" h="132348">
                <a:moveTo>
                  <a:pt x="962527" y="0"/>
                </a:moveTo>
                <a:lnTo>
                  <a:pt x="0" y="12032"/>
                </a:lnTo>
                <a:lnTo>
                  <a:pt x="0" y="132348"/>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9" name="CaixaDeTexto 18"/>
          <p:cNvSpPr txBox="1"/>
          <p:nvPr/>
        </p:nvSpPr>
        <p:spPr>
          <a:xfrm>
            <a:off x="9369026" y="3360680"/>
            <a:ext cx="492443"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o</a:t>
            </a:r>
            <a:endParaRPr lang="pt-BR" sz="2400" dirty="0">
              <a:latin typeface="Comic Sans MS" panose="030F0702030302020204" pitchFamily="66" charset="0"/>
            </a:endParaRPr>
          </a:p>
        </p:txBody>
      </p:sp>
      <p:grpSp>
        <p:nvGrpSpPr>
          <p:cNvPr id="20" name="Grupo 19"/>
          <p:cNvGrpSpPr/>
          <p:nvPr/>
        </p:nvGrpSpPr>
        <p:grpSpPr>
          <a:xfrm>
            <a:off x="1391656" y="2781245"/>
            <a:ext cx="3145131" cy="2413483"/>
            <a:chOff x="1939120" y="4011380"/>
            <a:chExt cx="2562730" cy="1375719"/>
          </a:xfrm>
        </p:grpSpPr>
        <p:grpSp>
          <p:nvGrpSpPr>
            <p:cNvPr id="21" name="Grupo 20"/>
            <p:cNvGrpSpPr/>
            <p:nvPr/>
          </p:nvGrpSpPr>
          <p:grpSpPr>
            <a:xfrm>
              <a:off x="2052331" y="4011380"/>
              <a:ext cx="2449519" cy="1375719"/>
              <a:chOff x="2026508" y="4098527"/>
              <a:chExt cx="2449519" cy="1375719"/>
            </a:xfrm>
          </p:grpSpPr>
          <p:sp>
            <p:nvSpPr>
              <p:cNvPr id="24" name="Triângulo isósceles 23"/>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25" name="Conector Reto 4"/>
              <p:cNvCxnSpPr/>
              <p:nvPr/>
            </p:nvCxnSpPr>
            <p:spPr>
              <a:xfrm flipV="1">
                <a:off x="3775483" y="4779528"/>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CaixaDeTexto 27"/>
              <p:cNvSpPr txBox="1"/>
              <p:nvPr/>
            </p:nvSpPr>
            <p:spPr>
              <a:xfrm>
                <a:off x="2484748" y="5005170"/>
                <a:ext cx="288324" cy="26315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29" name="CaixaDeTexto 28"/>
              <p:cNvSpPr txBox="1"/>
              <p:nvPr/>
            </p:nvSpPr>
            <p:spPr>
              <a:xfrm>
                <a:off x="2504301" y="4229899"/>
                <a:ext cx="288324" cy="26315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30" name="CaixaDeTexto 29"/>
              <p:cNvSpPr txBox="1"/>
              <p:nvPr/>
            </p:nvSpPr>
            <p:spPr>
              <a:xfrm>
                <a:off x="3753470" y="4481285"/>
                <a:ext cx="722557" cy="263155"/>
              </a:xfrm>
              <a:prstGeom prst="rect">
                <a:avLst/>
              </a:prstGeom>
              <a:noFill/>
            </p:spPr>
            <p:txBody>
              <a:bodyPr wrap="square" rtlCol="0">
                <a:spAutoFit/>
              </a:bodyPr>
              <a:lstStyle/>
              <a:p>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o</a:t>
                </a:r>
                <a:endParaRPr lang="pt-BR" sz="2400" dirty="0">
                  <a:latin typeface="Comic Sans MS" panose="030F0702030302020204" pitchFamily="66" charset="0"/>
                </a:endParaRPr>
              </a:p>
            </p:txBody>
          </p:sp>
        </p:grpSp>
        <p:sp>
          <p:nvSpPr>
            <p:cNvPr id="22" name="CaixaDeTexto 21"/>
            <p:cNvSpPr txBox="1"/>
            <p:nvPr/>
          </p:nvSpPr>
          <p:spPr>
            <a:xfrm>
              <a:off x="2063979" y="4432433"/>
              <a:ext cx="433909" cy="26315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a:latin typeface="Comic Sans MS" panose="030F0702030302020204" pitchFamily="66" charset="0"/>
                </a:rPr>
                <a:t>D</a:t>
              </a:r>
              <a:endParaRPr lang="pt-BR" sz="2400" dirty="0">
                <a:latin typeface="Comic Sans MS" panose="030F0702030302020204" pitchFamily="66" charset="0"/>
              </a:endParaRPr>
            </a:p>
          </p:txBody>
        </p:sp>
        <p:sp>
          <p:nvSpPr>
            <p:cNvPr id="23" name="Forma livre 22"/>
            <p:cNvSpPr/>
            <p:nvPr/>
          </p:nvSpPr>
          <p:spPr>
            <a:xfrm>
              <a:off x="1939120" y="4326595"/>
              <a:ext cx="328454" cy="733425"/>
            </a:xfrm>
            <a:custGeom>
              <a:avLst/>
              <a:gdLst>
                <a:gd name="connsiteX0" fmla="*/ 147479 w 328454"/>
                <a:gd name="connsiteY0" fmla="*/ 733425 h 733425"/>
                <a:gd name="connsiteX1" fmla="*/ 4604 w 328454"/>
                <a:gd name="connsiteY1" fmla="*/ 447675 h 733425"/>
                <a:gd name="connsiteX2" fmla="*/ 299879 w 328454"/>
                <a:gd name="connsiteY2" fmla="*/ 0 h 733425"/>
                <a:gd name="connsiteX3" fmla="*/ 299879 w 328454"/>
                <a:gd name="connsiteY3" fmla="*/ 0 h 733425"/>
                <a:gd name="connsiteX4" fmla="*/ 328454 w 328454"/>
                <a:gd name="connsiteY4" fmla="*/ 0 h 733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454" h="733425">
                  <a:moveTo>
                    <a:pt x="147479" y="733425"/>
                  </a:moveTo>
                  <a:cubicBezTo>
                    <a:pt x="63341" y="651668"/>
                    <a:pt x="-20796" y="569912"/>
                    <a:pt x="4604" y="447675"/>
                  </a:cubicBezTo>
                  <a:cubicBezTo>
                    <a:pt x="30004" y="325437"/>
                    <a:pt x="299879" y="0"/>
                    <a:pt x="299879" y="0"/>
                  </a:cubicBezTo>
                  <a:lnTo>
                    <a:pt x="299879" y="0"/>
                  </a:lnTo>
                  <a:lnTo>
                    <a:pt x="328454" y="0"/>
                  </a:ln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31" name="CaixaDeTexto 30"/>
          <p:cNvSpPr txBox="1"/>
          <p:nvPr/>
        </p:nvSpPr>
        <p:spPr>
          <a:xfrm>
            <a:off x="8172205" y="5246268"/>
            <a:ext cx="1775807" cy="523220"/>
          </a:xfrm>
          <a:prstGeom prst="rect">
            <a:avLst/>
          </a:prstGeom>
          <a:noFill/>
        </p:spPr>
        <p:txBody>
          <a:bodyPr wrap="none" rtlCol="0">
            <a:spAutoFit/>
          </a:bodyPr>
          <a:lstStyle/>
          <a:p>
            <a:r>
              <a:rPr lang="pt-BR" sz="2800" b="1" dirty="0" smtClean="0">
                <a:solidFill>
                  <a:srgbClr val="C00000"/>
                </a:solidFill>
                <a:effectLst>
                  <a:outerShdw blurRad="38100" dist="38100" dir="2700000" algn="tl">
                    <a:srgbClr val="000000">
                      <a:alpha val="43137"/>
                    </a:srgbClr>
                  </a:outerShdw>
                </a:effectLst>
              </a:rPr>
              <a:t>Por dentro</a:t>
            </a:r>
            <a:endParaRPr lang="pt-BR" sz="2800" b="1" dirty="0">
              <a:solidFill>
                <a:srgbClr val="C00000"/>
              </a:solidFill>
              <a:effectLst>
                <a:outerShdw blurRad="38100" dist="38100" dir="2700000" algn="tl">
                  <a:srgbClr val="000000">
                    <a:alpha val="43137"/>
                  </a:srgbClr>
                </a:outerShdw>
              </a:effectLst>
            </a:endParaRPr>
          </a:p>
        </p:txBody>
      </p:sp>
      <p:grpSp>
        <p:nvGrpSpPr>
          <p:cNvPr id="32" name="Grupo 31"/>
          <p:cNvGrpSpPr/>
          <p:nvPr/>
        </p:nvGrpSpPr>
        <p:grpSpPr>
          <a:xfrm>
            <a:off x="8481087" y="3831178"/>
            <a:ext cx="732715" cy="172581"/>
            <a:chOff x="4112743" y="3509451"/>
            <a:chExt cx="1381894" cy="255373"/>
          </a:xfrm>
        </p:grpSpPr>
        <p:cxnSp>
          <p:nvCxnSpPr>
            <p:cNvPr id="33" name="Conector Reto 16"/>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Retângulo 3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35" name="CaixaDeTexto 34"/>
          <p:cNvSpPr txBox="1"/>
          <p:nvPr/>
        </p:nvSpPr>
        <p:spPr>
          <a:xfrm>
            <a:off x="8643687" y="3403461"/>
            <a:ext cx="389850"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a:latin typeface="Comic Sans MS" panose="030F0702030302020204" pitchFamily="66" charset="0"/>
              </a:rPr>
              <a:t>i</a:t>
            </a:r>
            <a:endParaRPr lang="pt-BR" sz="2400" dirty="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363855" y="121285"/>
            <a:ext cx="11684000" cy="66160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para Diodo</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Mesmo se pudessemos resolver um circuito com a equação básica do diodo, ainda teríamos a limitação de que ela não leva em consideração o comportamento transiente do diodo. A inclusão das capacitâncias aumentarias ainda mais a complexidade das equações.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problemas simples, pode-se utilizar métodos gráficos de resolução. Considere o caso em que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2.0 V    e     R = 100 Ohms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spcBef>
                <a:spcPts val="600"/>
              </a:spcBef>
              <a:spcAft>
                <a:spcPts val="600"/>
              </a:spcAft>
              <a:buFont typeface="Arial" panose="020B0604020202020204" pitchFamily="34" charset="0"/>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Traçar a curva do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x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do diodo (normalmente a curva é fornecida pelo fabricante)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spcBef>
                <a:spcPts val="600"/>
              </a:spcBef>
              <a:spcAft>
                <a:spcPts val="600"/>
              </a:spcAft>
              <a:buFont typeface="Arial" panose="020B0604020202020204" pitchFamily="34" charset="0"/>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traçar uma reta passando por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 inclinação -1/R</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spcBef>
                <a:spcPts val="600"/>
              </a:spcBef>
              <a:spcAft>
                <a:spcPts val="600"/>
              </a:spcAft>
              <a:buFont typeface="Arial" panose="020B0604020202020204" pitchFamily="34" charset="0"/>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intersecção entre as curvas é o ponto de operação do diodo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rotWithShape="1">
          <a:blip r:embed="rId1"/>
          <a:srcRect l="3811" t="2855" r="3264" b="1290"/>
          <a:stretch>
            <a:fillRect/>
          </a:stretch>
        </p:blipFill>
        <p:spPr>
          <a:xfrm>
            <a:off x="2039352" y="774923"/>
            <a:ext cx="7495674" cy="5321075"/>
          </a:xfrm>
          <a:prstGeom prst="rect">
            <a:avLst/>
          </a:prstGeom>
        </p:spPr>
      </p:pic>
      <p:cxnSp>
        <p:nvCxnSpPr>
          <p:cNvPr id="5" name="Conector de Seta Reta 4"/>
          <p:cNvCxnSpPr/>
          <p:nvPr/>
        </p:nvCxnSpPr>
        <p:spPr>
          <a:xfrm flipV="1">
            <a:off x="2743200" y="6188575"/>
            <a:ext cx="2069432" cy="19718"/>
          </a:xfrm>
          <a:prstGeom prst="straightConnector1">
            <a:avLst/>
          </a:prstGeom>
          <a:ln w="28575">
            <a:solidFill>
              <a:srgbClr val="C00000"/>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6" name="Conector de Seta Reta 5"/>
          <p:cNvCxnSpPr>
            <a:endCxn id="9" idx="0"/>
          </p:cNvCxnSpPr>
          <p:nvPr/>
        </p:nvCxnSpPr>
        <p:spPr>
          <a:xfrm flipV="1">
            <a:off x="4812632" y="6140449"/>
            <a:ext cx="3236494" cy="48126"/>
          </a:xfrm>
          <a:prstGeom prst="straightConnector1">
            <a:avLst/>
          </a:prstGeom>
          <a:ln w="28575">
            <a:solidFill>
              <a:srgbClr val="C00000"/>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7745196" y="6140449"/>
            <a:ext cx="607859" cy="461665"/>
          </a:xfrm>
          <a:prstGeom prst="rect">
            <a:avLst/>
          </a:prstGeom>
          <a:noFill/>
        </p:spPr>
        <p:txBody>
          <a:bodyPr wrap="none" rtlCol="0">
            <a:spAutoFit/>
          </a:bodyPr>
          <a:lstStyle/>
          <a:p>
            <a:r>
              <a:rPr lang="pt-BR" sz="2400" b="1" dirty="0" err="1" smtClean="0"/>
              <a:t>Vin</a:t>
            </a:r>
            <a:endParaRPr lang="pt-BR" sz="2400" b="1" dirty="0"/>
          </a:p>
        </p:txBody>
      </p:sp>
      <p:sp>
        <p:nvSpPr>
          <p:cNvPr id="10" name="CaixaDeTexto 9"/>
          <p:cNvSpPr txBox="1"/>
          <p:nvPr/>
        </p:nvSpPr>
        <p:spPr>
          <a:xfrm>
            <a:off x="5835315" y="5742954"/>
            <a:ext cx="482824" cy="461665"/>
          </a:xfrm>
          <a:prstGeom prst="rect">
            <a:avLst/>
          </a:prstGeom>
          <a:noFill/>
        </p:spPr>
        <p:txBody>
          <a:bodyPr wrap="none" rtlCol="0">
            <a:spAutoFit/>
          </a:bodyPr>
          <a:lstStyle/>
          <a:p>
            <a:r>
              <a:rPr lang="pt-BR" sz="2400" b="1" dirty="0" smtClean="0"/>
              <a:t>V</a:t>
            </a:r>
            <a:r>
              <a:rPr lang="pt-BR" sz="2400" b="1" baseline="-25000" dirty="0" smtClean="0"/>
              <a:t>R</a:t>
            </a:r>
            <a:endParaRPr lang="pt-BR" sz="2400" b="1" dirty="0"/>
          </a:p>
        </p:txBody>
      </p:sp>
      <p:sp>
        <p:nvSpPr>
          <p:cNvPr id="11" name="CaixaDeTexto 10"/>
          <p:cNvSpPr txBox="1"/>
          <p:nvPr/>
        </p:nvSpPr>
        <p:spPr>
          <a:xfrm>
            <a:off x="3499596" y="5742954"/>
            <a:ext cx="497252" cy="461665"/>
          </a:xfrm>
          <a:prstGeom prst="rect">
            <a:avLst/>
          </a:prstGeom>
          <a:noFill/>
        </p:spPr>
        <p:txBody>
          <a:bodyPr wrap="none" rtlCol="0">
            <a:spAutoFit/>
          </a:bodyPr>
          <a:lstStyle/>
          <a:p>
            <a:r>
              <a:rPr lang="pt-BR" sz="2400" b="1" dirty="0" smtClean="0"/>
              <a:t>V</a:t>
            </a:r>
            <a:r>
              <a:rPr lang="pt-BR" sz="2400" b="1" baseline="-25000" dirty="0"/>
              <a:t>D</a:t>
            </a:r>
            <a:endParaRPr lang="pt-BR" sz="2400" b="1" dirty="0"/>
          </a:p>
        </p:txBody>
      </p:sp>
      <p:sp>
        <p:nvSpPr>
          <p:cNvPr id="14" name="CaixaDeTexto 13"/>
          <p:cNvSpPr txBox="1"/>
          <p:nvPr/>
        </p:nvSpPr>
        <p:spPr>
          <a:xfrm>
            <a:off x="3996666" y="251663"/>
            <a:ext cx="4483479"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Resolução gráfica</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666037" y="653849"/>
            <a:ext cx="10820109" cy="15995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para Diodo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substituir o diodo por modelos lineares mais simples, para aproximar a resolução de problemas.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9" name="Conector de Seta Reta 41"/>
          <p:cNvCxnSpPr/>
          <p:nvPr/>
        </p:nvCxnSpPr>
        <p:spPr>
          <a:xfrm>
            <a:off x="5543196" y="3913205"/>
            <a:ext cx="0" cy="1994361"/>
          </a:xfrm>
          <a:prstGeom prst="straightConnector1">
            <a:avLst/>
          </a:prstGeom>
          <a:ln w="28575">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0" name="Conector de Seta Reta 43"/>
          <p:cNvCxnSpPr/>
          <p:nvPr/>
        </p:nvCxnSpPr>
        <p:spPr>
          <a:xfrm>
            <a:off x="4215325" y="5718164"/>
            <a:ext cx="3772930"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CaixaDeTexto 10"/>
          <p:cNvSpPr txBox="1"/>
          <p:nvPr/>
        </p:nvSpPr>
        <p:spPr>
          <a:xfrm>
            <a:off x="7321616" y="5770753"/>
            <a:ext cx="600710" cy="460375"/>
          </a:xfrm>
          <a:prstGeom prst="rect">
            <a:avLst/>
          </a:prstGeom>
          <a:noFill/>
        </p:spPr>
        <p:txBody>
          <a:bodyPr wrap="none" rtlCol="0">
            <a:spAutoFit/>
          </a:bodyPr>
          <a:lstStyle/>
          <a:p>
            <a:r>
              <a:rPr lang="pt-BR" sz="2400" dirty="0">
                <a:latin typeface="Comic Sans MS" panose="030F0702030302020204" pitchFamily="66" charset="0"/>
                <a:cs typeface="Comic Sans MS" panose="030F0702030302020204" pitchFamily="66" charset="0"/>
              </a:rPr>
              <a:t>VD</a:t>
            </a:r>
            <a:endParaRPr lang="pt-BR" sz="2400" dirty="0">
              <a:latin typeface="Comic Sans MS" panose="030F0702030302020204" pitchFamily="66" charset="0"/>
              <a:cs typeface="Comic Sans MS" panose="030F0702030302020204" pitchFamily="66" charset="0"/>
            </a:endParaRPr>
          </a:p>
        </p:txBody>
      </p:sp>
      <p:sp>
        <p:nvSpPr>
          <p:cNvPr id="12" name="CaixaDeTexto 11"/>
          <p:cNvSpPr txBox="1"/>
          <p:nvPr/>
        </p:nvSpPr>
        <p:spPr>
          <a:xfrm>
            <a:off x="5068615" y="3840554"/>
            <a:ext cx="421910" cy="523220"/>
          </a:xfrm>
          <a:prstGeom prst="rect">
            <a:avLst/>
          </a:prstGeom>
          <a:noFill/>
        </p:spPr>
        <p:txBody>
          <a:bodyPr wrap="none" rtlCol="0">
            <a:spAutoFit/>
          </a:bodyPr>
          <a:lstStyle/>
          <a:p>
            <a:r>
              <a:rPr lang="pt-BR" sz="2800" dirty="0" smtClean="0"/>
              <a:t>I</a:t>
            </a:r>
            <a:r>
              <a:rPr lang="pt-BR" sz="2800" baseline="-25000" dirty="0" smtClean="0"/>
              <a:t>D</a:t>
            </a:r>
            <a:endParaRPr lang="pt-BR" sz="2800" dirty="0"/>
          </a:p>
        </p:txBody>
      </p:sp>
      <p:cxnSp>
        <p:nvCxnSpPr>
          <p:cNvPr id="13" name="Conector Reto 19"/>
          <p:cNvCxnSpPr/>
          <p:nvPr/>
        </p:nvCxnSpPr>
        <p:spPr>
          <a:xfrm>
            <a:off x="4367296" y="5696064"/>
            <a:ext cx="1178560"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 name="Conector Reto 20"/>
          <p:cNvCxnSpPr/>
          <p:nvPr/>
        </p:nvCxnSpPr>
        <p:spPr>
          <a:xfrm flipH="1" flipV="1">
            <a:off x="5572526" y="4185399"/>
            <a:ext cx="0" cy="151066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15" name="Caixa de Texto 27"/>
          <p:cNvSpPr txBox="1"/>
          <p:nvPr/>
        </p:nvSpPr>
        <p:spPr>
          <a:xfrm>
            <a:off x="1474470" y="2571115"/>
            <a:ext cx="8136890" cy="953135"/>
          </a:xfrm>
          <a:prstGeom prst="rect">
            <a:avLst/>
          </a:prstGeom>
          <a:noFill/>
        </p:spPr>
        <p:txBody>
          <a:bodyPr wrap="square" rtlCol="0" anchor="t">
            <a:spAutoFit/>
          </a:bodyPr>
          <a:lstStyle/>
          <a:p>
            <a:pPr algn="ctr"/>
            <a:r>
              <a:rPr lang="pt-BR" altLang="en-US" sz="2800" b="1" dirty="0" smtClean="0">
                <a:solidFill>
                  <a:srgbClr val="C00000"/>
                </a:solidFill>
                <a:latin typeface="Comic Sans MS" panose="030F0702030302020204" pitchFamily="66" charset="0"/>
                <a:cs typeface="Comic Sans MS" panose="030F0702030302020204" pitchFamily="66" charset="0"/>
                <a:sym typeface="+mn-ea"/>
              </a:rPr>
              <a:t>Curva ideal de corrente e tensão do diodo (modelo mais simples)</a:t>
            </a:r>
            <a:endParaRPr lang="pt-BR" altLang="en-US" sz="2800" b="1" dirty="0" smtClean="0">
              <a:solidFill>
                <a:srgbClr val="C00000"/>
              </a:solidFill>
              <a:latin typeface="Comic Sans MS" panose="030F0702030302020204" pitchFamily="66" charset="0"/>
              <a:cs typeface="Comic Sans MS" panose="030F0702030302020204" pitchFamily="66" charset="0"/>
              <a:sym typeface="+mn-ea"/>
            </a:endParaRPr>
          </a:p>
        </p:txBody>
      </p:sp>
      <p:grpSp>
        <p:nvGrpSpPr>
          <p:cNvPr id="16" name="Grupo 15"/>
          <p:cNvGrpSpPr/>
          <p:nvPr/>
        </p:nvGrpSpPr>
        <p:grpSpPr>
          <a:xfrm rot="16200000">
            <a:off x="8300401" y="4534017"/>
            <a:ext cx="620395" cy="453390"/>
            <a:chOff x="2587" y="5946"/>
            <a:chExt cx="4283" cy="2118"/>
          </a:xfrm>
        </p:grpSpPr>
        <p:cxnSp>
          <p:nvCxnSpPr>
            <p:cNvPr id="17" name="Conector Reto 16"/>
            <p:cNvCxnSpPr/>
            <p:nvPr/>
          </p:nvCxnSpPr>
          <p:spPr>
            <a:xfrm>
              <a:off x="2587" y="7005"/>
              <a:ext cx="4283" cy="0"/>
            </a:xfrm>
            <a:prstGeom prst="line">
              <a:avLst/>
            </a:prstGeom>
            <a:ln w="25400">
              <a:solidFill>
                <a:schemeClr val="tx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a:solidFill>
              <a:srgbClr val="FFFF00"/>
            </a:solidFill>
            <a:ln>
              <a:head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headEnd type="none"/>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666037" y="653849"/>
            <a:ext cx="10820109" cy="1600438"/>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para Diodo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substituir o diodo por modelos lineares mais simples para aproximar a resolução de problemas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25" name="Conector de Seta Reta 41"/>
          <p:cNvCxnSpPr/>
          <p:nvPr/>
        </p:nvCxnSpPr>
        <p:spPr>
          <a:xfrm>
            <a:off x="5257513" y="4003501"/>
            <a:ext cx="0" cy="1994361"/>
          </a:xfrm>
          <a:prstGeom prst="straightConnector1">
            <a:avLst/>
          </a:prstGeom>
          <a:ln w="28575">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26" name="Conector de Seta Reta 43"/>
          <p:cNvCxnSpPr/>
          <p:nvPr/>
        </p:nvCxnSpPr>
        <p:spPr>
          <a:xfrm>
            <a:off x="3929642" y="5808460"/>
            <a:ext cx="3772930"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7" name="CaixaDeTexto 26"/>
          <p:cNvSpPr txBox="1"/>
          <p:nvPr/>
        </p:nvSpPr>
        <p:spPr>
          <a:xfrm>
            <a:off x="7101973" y="5759449"/>
            <a:ext cx="532518" cy="461665"/>
          </a:xfrm>
          <a:prstGeom prst="rect">
            <a:avLst/>
          </a:prstGeom>
          <a:noFill/>
        </p:spPr>
        <p:txBody>
          <a:bodyPr wrap="none" rtlCol="0">
            <a:spAutoFit/>
          </a:bodyPr>
          <a:lstStyle/>
          <a:p>
            <a:r>
              <a:rPr lang="pt-BR" sz="2400" dirty="0">
                <a:latin typeface="Comic Sans MS" panose="030F0702030302020204" pitchFamily="66" charset="0"/>
                <a:cs typeface="Comic Sans MS" panose="030F0702030302020204" pitchFamily="66" charset="0"/>
              </a:rPr>
              <a:t>V</a:t>
            </a:r>
            <a:r>
              <a:rPr lang="pt-BR" sz="2400" baseline="-25000" dirty="0">
                <a:latin typeface="Comic Sans MS" panose="030F0702030302020204" pitchFamily="66" charset="0"/>
                <a:cs typeface="Comic Sans MS" panose="030F0702030302020204" pitchFamily="66" charset="0"/>
              </a:rPr>
              <a:t>D</a:t>
            </a:r>
            <a:endParaRPr lang="pt-BR" sz="2400" baseline="-25000" dirty="0">
              <a:latin typeface="Comic Sans MS" panose="030F0702030302020204" pitchFamily="66" charset="0"/>
              <a:cs typeface="Comic Sans MS" panose="030F0702030302020204" pitchFamily="66" charset="0"/>
            </a:endParaRPr>
          </a:p>
        </p:txBody>
      </p:sp>
      <p:sp>
        <p:nvSpPr>
          <p:cNvPr id="28" name="CaixaDeTexto 27"/>
          <p:cNvSpPr txBox="1"/>
          <p:nvPr/>
        </p:nvSpPr>
        <p:spPr>
          <a:xfrm>
            <a:off x="4782932" y="3930850"/>
            <a:ext cx="421910" cy="523220"/>
          </a:xfrm>
          <a:prstGeom prst="rect">
            <a:avLst/>
          </a:prstGeom>
          <a:noFill/>
        </p:spPr>
        <p:txBody>
          <a:bodyPr wrap="none" rtlCol="0">
            <a:spAutoFit/>
          </a:bodyPr>
          <a:lstStyle/>
          <a:p>
            <a:r>
              <a:rPr lang="pt-BR" sz="2800" dirty="0" smtClean="0"/>
              <a:t>I</a:t>
            </a:r>
            <a:r>
              <a:rPr lang="pt-BR" sz="2800" baseline="-25000" dirty="0" smtClean="0"/>
              <a:t>D</a:t>
            </a:r>
            <a:endParaRPr lang="pt-BR" sz="2800" dirty="0"/>
          </a:p>
        </p:txBody>
      </p:sp>
      <p:cxnSp>
        <p:nvCxnSpPr>
          <p:cNvPr id="29" name="Conector Reto 14"/>
          <p:cNvCxnSpPr/>
          <p:nvPr/>
        </p:nvCxnSpPr>
        <p:spPr>
          <a:xfrm flipV="1">
            <a:off x="3868888" y="5759690"/>
            <a:ext cx="1704975" cy="1333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0" name="Conector Reto 22"/>
          <p:cNvCxnSpPr/>
          <p:nvPr/>
        </p:nvCxnSpPr>
        <p:spPr>
          <a:xfrm flipV="1">
            <a:off x="5573863" y="4224482"/>
            <a:ext cx="59432" cy="155235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1" name="CaixaDeTexto 46"/>
          <p:cNvSpPr txBox="1"/>
          <p:nvPr/>
        </p:nvSpPr>
        <p:spPr>
          <a:xfrm>
            <a:off x="5257933" y="5922009"/>
            <a:ext cx="928370" cy="460375"/>
          </a:xfrm>
          <a:prstGeom prst="rect">
            <a:avLst/>
          </a:prstGeom>
          <a:noFill/>
        </p:spPr>
        <p:txBody>
          <a:bodyPr wrap="none" rtlCol="0">
            <a:spAutoFit/>
          </a:bodyPr>
          <a:lstStyle/>
          <a:p>
            <a:r>
              <a:rPr lang="pt-BR" sz="2400" dirty="0">
                <a:latin typeface="Comic Sans MS" panose="030F0702030302020204" pitchFamily="66" charset="0"/>
                <a:cs typeface="Comic Sans MS" panose="030F0702030302020204" pitchFamily="66" charset="0"/>
              </a:rPr>
              <a:t>0,6 V</a:t>
            </a:r>
            <a:endParaRPr lang="pt-BR" sz="2400" dirty="0">
              <a:latin typeface="Comic Sans MS" panose="030F0702030302020204" pitchFamily="66" charset="0"/>
              <a:cs typeface="Comic Sans MS" panose="030F0702030302020204" pitchFamily="66" charset="0"/>
            </a:endParaRPr>
          </a:p>
        </p:txBody>
      </p:sp>
      <p:sp>
        <p:nvSpPr>
          <p:cNvPr id="32" name="Caixa de Texto 31"/>
          <p:cNvSpPr txBox="1"/>
          <p:nvPr/>
        </p:nvSpPr>
        <p:spPr>
          <a:xfrm>
            <a:off x="1605915" y="2485390"/>
            <a:ext cx="9194165" cy="953135"/>
          </a:xfrm>
          <a:prstGeom prst="rect">
            <a:avLst/>
          </a:prstGeom>
          <a:noFill/>
        </p:spPr>
        <p:txBody>
          <a:bodyPr wrap="square" rtlCol="0">
            <a:spAutoFit/>
          </a:bodyPr>
          <a:lstStyle/>
          <a:p>
            <a:r>
              <a:rPr lang="pt-BR" altLang="en-US" sz="2800" dirty="0">
                <a:latin typeface="Comic Sans MS" panose="030F0702030302020204" pitchFamily="66" charset="0"/>
                <a:cs typeface="Comic Sans MS" panose="030F0702030302020204" pitchFamily="66" charset="0"/>
              </a:rPr>
              <a:t>Modelo mais </a:t>
            </a:r>
            <a:r>
              <a:rPr lang="pt-BR" altLang="en-US" sz="2800" dirty="0" smtClean="0">
                <a:latin typeface="Comic Sans MS" panose="030F0702030302020204" pitchFamily="66" charset="0"/>
                <a:cs typeface="Comic Sans MS" panose="030F0702030302020204" pitchFamily="66" charset="0"/>
              </a:rPr>
              <a:t>próximo </a:t>
            </a:r>
            <a:r>
              <a:rPr lang="pt-BR" altLang="en-US" sz="2800" dirty="0">
                <a:latin typeface="Comic Sans MS" panose="030F0702030302020204" pitchFamily="66" charset="0"/>
                <a:cs typeface="Comic Sans MS" panose="030F0702030302020204" pitchFamily="66" charset="0"/>
              </a:rPr>
              <a:t>do real: a condução inicia quando a tensão está </a:t>
            </a:r>
            <a:r>
              <a:rPr lang="pt-BR" altLang="en-US" sz="2800" dirty="0" smtClean="0">
                <a:latin typeface="Comic Sans MS" panose="030F0702030302020204" pitchFamily="66" charset="0"/>
                <a:cs typeface="Comic Sans MS" panose="030F0702030302020204" pitchFamily="66" charset="0"/>
              </a:rPr>
              <a:t>próxima </a:t>
            </a:r>
            <a:r>
              <a:rPr lang="pt-BR" altLang="en-US" sz="2800" dirty="0">
                <a:latin typeface="Comic Sans MS" panose="030F0702030302020204" pitchFamily="66" charset="0"/>
                <a:cs typeface="Comic Sans MS" panose="030F0702030302020204" pitchFamily="66" charset="0"/>
              </a:rPr>
              <a:t>de 0,6 V </a:t>
            </a:r>
            <a:endParaRPr lang="pt-BR" altLang="en-US" sz="2800" dirty="0">
              <a:latin typeface="Comic Sans MS" panose="030F0702030302020204" pitchFamily="66" charset="0"/>
              <a:cs typeface="Comic Sans MS" panose="030F0702030302020204" pitchFamily="66" charset="0"/>
            </a:endParaRPr>
          </a:p>
        </p:txBody>
      </p:sp>
      <p:cxnSp>
        <p:nvCxnSpPr>
          <p:cNvPr id="33" name="Conector Reto 2"/>
          <p:cNvCxnSpPr/>
          <p:nvPr/>
        </p:nvCxnSpPr>
        <p:spPr>
          <a:xfrm flipH="1">
            <a:off x="5559893" y="5312015"/>
            <a:ext cx="13970" cy="72453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5" name="CaixaDeTexto 8"/>
          <p:cNvSpPr txBox="1"/>
          <p:nvPr/>
        </p:nvSpPr>
        <p:spPr>
          <a:xfrm>
            <a:off x="9298806" y="4693752"/>
            <a:ext cx="288324" cy="461665"/>
          </a:xfrm>
          <a:prstGeom prst="rect">
            <a:avLst/>
          </a:prstGeom>
          <a:noFill/>
        </p:spPr>
        <p:txBody>
          <a:bodyPr wrap="square" rtlCol="0">
            <a:spAutoFit/>
          </a:bodyPr>
          <a:lstStyle/>
          <a:p>
            <a:r>
              <a:rPr lang="pt-BR" sz="2400" dirty="0" smtClean="0"/>
              <a:t>+</a:t>
            </a:r>
            <a:endParaRPr lang="pt-BR" sz="2400" dirty="0"/>
          </a:p>
        </p:txBody>
      </p:sp>
      <p:sp>
        <p:nvSpPr>
          <p:cNvPr id="36" name="CaixaDeTexto 47"/>
          <p:cNvSpPr txBox="1"/>
          <p:nvPr/>
        </p:nvSpPr>
        <p:spPr>
          <a:xfrm>
            <a:off x="8824139" y="5095215"/>
            <a:ext cx="577850" cy="460375"/>
          </a:xfrm>
          <a:prstGeom prst="rect">
            <a:avLst/>
          </a:prstGeom>
          <a:noFill/>
        </p:spPr>
        <p:txBody>
          <a:bodyPr wrap="none" rtlCol="0">
            <a:spAutoFit/>
          </a:bodyPr>
          <a:lstStyle/>
          <a:p>
            <a:r>
              <a:rPr lang="pt-BR" sz="2400" dirty="0" smtClean="0"/>
              <a:t>V</a:t>
            </a:r>
            <a:r>
              <a:rPr lang="pt-BR" sz="2400" baseline="-25000" dirty="0" smtClean="0"/>
              <a:t>D0</a:t>
            </a:r>
            <a:endParaRPr lang="pt-BR" sz="2400" baseline="-25000" dirty="0"/>
          </a:p>
        </p:txBody>
      </p:sp>
      <p:cxnSp>
        <p:nvCxnSpPr>
          <p:cNvPr id="38" name="Conector Reto 2"/>
          <p:cNvCxnSpPr/>
          <p:nvPr/>
        </p:nvCxnSpPr>
        <p:spPr>
          <a:xfrm>
            <a:off x="9339214" y="5201087"/>
            <a:ext cx="6064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5"/>
          <p:cNvCxnSpPr/>
          <p:nvPr/>
        </p:nvCxnSpPr>
        <p:spPr>
          <a:xfrm>
            <a:off x="9431924" y="5326817"/>
            <a:ext cx="40767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23"/>
          <p:cNvCxnSpPr/>
          <p:nvPr/>
        </p:nvCxnSpPr>
        <p:spPr>
          <a:xfrm flipH="1">
            <a:off x="9619717" y="4636572"/>
            <a:ext cx="0" cy="564515"/>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Conector Reto 24"/>
          <p:cNvCxnSpPr/>
          <p:nvPr/>
        </p:nvCxnSpPr>
        <p:spPr>
          <a:xfrm>
            <a:off x="9640502" y="5312015"/>
            <a:ext cx="0" cy="626178"/>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grpSp>
        <p:nvGrpSpPr>
          <p:cNvPr id="43" name="Grupo 42"/>
          <p:cNvGrpSpPr/>
          <p:nvPr/>
        </p:nvGrpSpPr>
        <p:grpSpPr>
          <a:xfrm rot="16200000">
            <a:off x="9317140" y="4110271"/>
            <a:ext cx="620395" cy="453390"/>
            <a:chOff x="2587" y="5946"/>
            <a:chExt cx="4283" cy="2118"/>
          </a:xfrm>
        </p:grpSpPr>
        <p:cxnSp>
          <p:nvCxnSpPr>
            <p:cNvPr id="44" name="Conector Reto 16"/>
            <p:cNvCxnSpPr/>
            <p:nvPr/>
          </p:nvCxnSpPr>
          <p:spPr>
            <a:xfrm>
              <a:off x="2587" y="7005"/>
              <a:ext cx="4283" cy="0"/>
            </a:xfrm>
            <a:prstGeom prst="line">
              <a:avLst/>
            </a:prstGeom>
            <a:ln w="25400">
              <a:solidFill>
                <a:schemeClr val="tx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45" name="Triângulo isósceles 44"/>
            <p:cNvSpPr/>
            <p:nvPr/>
          </p:nvSpPr>
          <p:spPr>
            <a:xfrm rot="16200000">
              <a:off x="3788" y="6196"/>
              <a:ext cx="2118" cy="1618"/>
            </a:xfrm>
            <a:prstGeom prst="triangle">
              <a:avLst/>
            </a:prstGeom>
            <a:solidFill>
              <a:srgbClr val="FFFF00"/>
            </a:solidFill>
            <a:ln>
              <a:head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6" name="Conector Reto 18"/>
            <p:cNvCxnSpPr/>
            <p:nvPr/>
          </p:nvCxnSpPr>
          <p:spPr>
            <a:xfrm flipH="1">
              <a:off x="3978" y="6190"/>
              <a:ext cx="24" cy="1641"/>
            </a:xfrm>
            <a:prstGeom prst="line">
              <a:avLst/>
            </a:prstGeom>
            <a:ln w="25400">
              <a:solidFill>
                <a:schemeClr val="tx1"/>
              </a:solidFill>
              <a:headEnd type="none"/>
            </a:ln>
          </p:spPr>
          <p:style>
            <a:lnRef idx="1">
              <a:schemeClr val="accent1"/>
            </a:lnRef>
            <a:fillRef idx="0">
              <a:schemeClr val="accent1"/>
            </a:fillRef>
            <a:effectRef idx="0">
              <a:schemeClr val="accent1"/>
            </a:effectRef>
            <a:fontRef idx="minor">
              <a:schemeClr val="tx1"/>
            </a:fontRef>
          </p:style>
        </p:cxnSp>
      </p:grpSp>
      <p:sp>
        <p:nvSpPr>
          <p:cNvPr id="47" name="CaixaDeTexto 46"/>
          <p:cNvSpPr txBox="1"/>
          <p:nvPr/>
        </p:nvSpPr>
        <p:spPr>
          <a:xfrm>
            <a:off x="10009660" y="4266768"/>
            <a:ext cx="1768433" cy="461665"/>
          </a:xfrm>
          <a:prstGeom prst="rect">
            <a:avLst/>
          </a:prstGeom>
          <a:noFill/>
        </p:spPr>
        <p:txBody>
          <a:bodyPr wrap="none" rtlCol="0">
            <a:spAutoFit/>
          </a:bodyPr>
          <a:lstStyle/>
          <a:p>
            <a:r>
              <a:rPr lang="pt-BR" sz="2400" dirty="0" smtClean="0">
                <a:latin typeface="Comic Sans MS" panose="030F0702030302020204" pitchFamily="66" charset="0"/>
                <a:cs typeface="Comic Sans MS" panose="030F0702030302020204" pitchFamily="66" charset="0"/>
              </a:rPr>
              <a:t>Diodo ideal</a:t>
            </a:r>
            <a:endParaRPr lang="pt-BR" sz="24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rot="10800000">
            <a:off x="2206317" y="2850964"/>
            <a:ext cx="1381760" cy="255270"/>
            <a:chOff x="4152748" y="3524056"/>
            <a:chExt cx="1381894" cy="255373"/>
          </a:xfrm>
        </p:grpSpPr>
        <p:cxnSp>
          <p:nvCxnSpPr>
            <p:cNvPr id="4"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Retângulo 4"/>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 name="Caixa de Texto 26"/>
          <p:cNvSpPr txBox="1"/>
          <p:nvPr/>
        </p:nvSpPr>
        <p:spPr>
          <a:xfrm>
            <a:off x="2731466" y="3037420"/>
            <a:ext cx="439420" cy="521970"/>
          </a:xfrm>
          <a:prstGeom prst="rect">
            <a:avLst/>
          </a:prstGeom>
          <a:noFill/>
        </p:spPr>
        <p:txBody>
          <a:bodyPr wrap="square" rtlCol="0">
            <a:spAutoFit/>
          </a:bodyPr>
          <a:lstStyle/>
          <a:p>
            <a:pPr algn="ctr"/>
            <a:r>
              <a:rPr lang="pt-BR" altLang="en-US" sz="2800" dirty="0"/>
              <a:t>R</a:t>
            </a:r>
            <a:endParaRPr lang="pt-BR" altLang="en-US" sz="2800" dirty="0">
              <a:latin typeface="Symbol" panose="05050102010706020507" charset="0"/>
              <a:cs typeface="Symbol" panose="05050102010706020507" charset="0"/>
            </a:endParaRPr>
          </a:p>
        </p:txBody>
      </p:sp>
      <p:cxnSp>
        <p:nvCxnSpPr>
          <p:cNvPr id="7" name="Conector Reto 76"/>
          <p:cNvCxnSpPr/>
          <p:nvPr/>
        </p:nvCxnSpPr>
        <p:spPr>
          <a:xfrm>
            <a:off x="1779946" y="4635649"/>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aixaDeTexto 8"/>
          <p:cNvSpPr txBox="1"/>
          <p:nvPr/>
        </p:nvSpPr>
        <p:spPr>
          <a:xfrm>
            <a:off x="1581423" y="3063104"/>
            <a:ext cx="288324" cy="461665"/>
          </a:xfrm>
          <a:prstGeom prst="rect">
            <a:avLst/>
          </a:prstGeom>
          <a:noFill/>
        </p:spPr>
        <p:txBody>
          <a:bodyPr wrap="square" rtlCol="0">
            <a:spAutoFit/>
          </a:bodyPr>
          <a:lstStyle/>
          <a:p>
            <a:r>
              <a:rPr lang="pt-BR" sz="2400" dirty="0" smtClean="0"/>
              <a:t>+</a:t>
            </a:r>
            <a:endParaRPr lang="pt-BR" sz="2400" dirty="0"/>
          </a:p>
        </p:txBody>
      </p:sp>
      <p:sp>
        <p:nvSpPr>
          <p:cNvPr id="9" name="CaixaDeTexto 47"/>
          <p:cNvSpPr txBox="1"/>
          <p:nvPr/>
        </p:nvSpPr>
        <p:spPr>
          <a:xfrm>
            <a:off x="1106756" y="3464567"/>
            <a:ext cx="585470" cy="460375"/>
          </a:xfrm>
          <a:prstGeom prst="rect">
            <a:avLst/>
          </a:prstGeom>
          <a:noFill/>
        </p:spPr>
        <p:txBody>
          <a:bodyPr wrap="none" rtlCol="0">
            <a:spAutoFit/>
          </a:bodyPr>
          <a:lstStyle/>
          <a:p>
            <a:r>
              <a:rPr lang="pt-BR" sz="2400" dirty="0"/>
              <a:t>Vin</a:t>
            </a:r>
            <a:endParaRPr lang="pt-BR" sz="2400" baseline="-25000" dirty="0"/>
          </a:p>
        </p:txBody>
      </p:sp>
      <p:sp>
        <p:nvSpPr>
          <p:cNvPr id="10" name="Forma livre 9"/>
          <p:cNvSpPr/>
          <p:nvPr/>
        </p:nvSpPr>
        <p:spPr>
          <a:xfrm>
            <a:off x="3316464" y="2974625"/>
            <a:ext cx="5289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 name="Conector Reto 8"/>
          <p:cNvCxnSpPr/>
          <p:nvPr/>
        </p:nvCxnSpPr>
        <p:spPr>
          <a:xfrm flipH="1">
            <a:off x="1908547" y="4264006"/>
            <a:ext cx="0" cy="37164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Forma livre 11"/>
          <p:cNvSpPr/>
          <p:nvPr/>
        </p:nvSpPr>
        <p:spPr>
          <a:xfrm>
            <a:off x="3796391" y="3038156"/>
            <a:ext cx="497840" cy="123888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13" name="Grupo 12"/>
          <p:cNvGrpSpPr/>
          <p:nvPr/>
        </p:nvGrpSpPr>
        <p:grpSpPr>
          <a:xfrm rot="16200000">
            <a:off x="3515700" y="3417867"/>
            <a:ext cx="620395" cy="453390"/>
            <a:chOff x="2587" y="5946"/>
            <a:chExt cx="4283" cy="2118"/>
          </a:xfrm>
        </p:grpSpPr>
        <p:cxnSp>
          <p:nvCxnSpPr>
            <p:cNvPr id="14"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riângulo isósceles 1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6"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 name="Conector Reto 2"/>
          <p:cNvCxnSpPr/>
          <p:nvPr/>
        </p:nvCxnSpPr>
        <p:spPr>
          <a:xfrm>
            <a:off x="1621831" y="3570439"/>
            <a:ext cx="6064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5"/>
          <p:cNvCxnSpPr/>
          <p:nvPr/>
        </p:nvCxnSpPr>
        <p:spPr>
          <a:xfrm>
            <a:off x="1714541" y="3696169"/>
            <a:ext cx="40767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23"/>
          <p:cNvCxnSpPr/>
          <p:nvPr/>
        </p:nvCxnSpPr>
        <p:spPr>
          <a:xfrm flipH="1">
            <a:off x="1900596" y="2991975"/>
            <a:ext cx="0" cy="56451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24"/>
          <p:cNvCxnSpPr/>
          <p:nvPr/>
        </p:nvCxnSpPr>
        <p:spPr>
          <a:xfrm>
            <a:off x="1907879" y="3681367"/>
            <a:ext cx="0" cy="62617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Forma livre 20"/>
          <p:cNvSpPr/>
          <p:nvPr/>
        </p:nvSpPr>
        <p:spPr>
          <a:xfrm>
            <a:off x="2522079" y="2403990"/>
            <a:ext cx="895350" cy="464185"/>
          </a:xfrm>
          <a:custGeom>
            <a:avLst/>
            <a:gdLst>
              <a:gd name="connisteX0" fmla="*/ 895310 w 895310"/>
              <a:gd name="connsiteY0" fmla="*/ 464433 h 464433"/>
              <a:gd name="connisteX1" fmla="*/ 699095 w 895310"/>
              <a:gd name="connsiteY1" fmla="*/ 117723 h 464433"/>
              <a:gd name="connisteX2" fmla="*/ 382230 w 895310"/>
              <a:gd name="connsiteY2" fmla="*/ 11678 h 464433"/>
              <a:gd name="connisteX3" fmla="*/ 50125 w 895310"/>
              <a:gd name="connsiteY3" fmla="*/ 298698 h 464433"/>
              <a:gd name="connisteX4" fmla="*/ 5040 w 895310"/>
              <a:gd name="connsiteY4" fmla="*/ 434588 h 464433"/>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895310" h="464434">
                <a:moveTo>
                  <a:pt x="895310" y="464434"/>
                </a:moveTo>
                <a:cubicBezTo>
                  <a:pt x="862290" y="397124"/>
                  <a:pt x="801965" y="208529"/>
                  <a:pt x="699095" y="117724"/>
                </a:cubicBezTo>
                <a:cubicBezTo>
                  <a:pt x="596225" y="26919"/>
                  <a:pt x="511770" y="-24516"/>
                  <a:pt x="382230" y="11679"/>
                </a:cubicBezTo>
                <a:cubicBezTo>
                  <a:pt x="252690" y="47874"/>
                  <a:pt x="125690" y="214244"/>
                  <a:pt x="50125" y="298699"/>
                </a:cubicBezTo>
                <a:cubicBezTo>
                  <a:pt x="-25440" y="383154"/>
                  <a:pt x="7580" y="412999"/>
                  <a:pt x="5040" y="434589"/>
                </a:cubicBezTo>
              </a:path>
            </a:pathLst>
          </a:custGeom>
          <a:noFill/>
          <a:ln>
            <a:solidFill>
              <a:schemeClr val="tx1"/>
            </a:solidFill>
            <a:prstDash val="sysDash"/>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2" name="Conector Reto 21"/>
          <p:cNvCxnSpPr/>
          <p:nvPr/>
        </p:nvCxnSpPr>
        <p:spPr>
          <a:xfrm flipH="1" flipV="1">
            <a:off x="3827159" y="2981579"/>
            <a:ext cx="0" cy="36278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flipH="1" flipV="1">
            <a:off x="3827159" y="3949875"/>
            <a:ext cx="0" cy="36278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flipV="1">
            <a:off x="1900596" y="2974625"/>
            <a:ext cx="32176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1907879" y="4307545"/>
            <a:ext cx="191467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CaixaDeTexto 47"/>
          <p:cNvSpPr txBox="1"/>
          <p:nvPr/>
        </p:nvSpPr>
        <p:spPr>
          <a:xfrm>
            <a:off x="4197350" y="3394710"/>
            <a:ext cx="741045" cy="521970"/>
          </a:xfrm>
          <a:prstGeom prst="rect">
            <a:avLst/>
          </a:prstGeom>
          <a:noFill/>
        </p:spPr>
        <p:txBody>
          <a:bodyPr wrap="square" rtlCol="0">
            <a:spAutoFit/>
          </a:bodyPr>
          <a:lstStyle/>
          <a:p>
            <a:r>
              <a:rPr lang="pt-BR" sz="2800" dirty="0" smtClean="0"/>
              <a:t>V</a:t>
            </a:r>
            <a:r>
              <a:rPr lang="pt-BR" sz="2800" baseline="-25000" dirty="0" smtClean="0"/>
              <a:t>D0</a:t>
            </a:r>
            <a:endParaRPr lang="pt-BR" sz="2800" baseline="-25000" dirty="0"/>
          </a:p>
        </p:txBody>
      </p:sp>
      <p:cxnSp>
        <p:nvCxnSpPr>
          <p:cNvPr id="27" name="Conector de Seta Reta 26"/>
          <p:cNvCxnSpPr/>
          <p:nvPr/>
        </p:nvCxnSpPr>
        <p:spPr>
          <a:xfrm>
            <a:off x="2122211" y="3092899"/>
            <a:ext cx="399868"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8" name="CaixaDeTexto 47"/>
          <p:cNvSpPr txBox="1"/>
          <p:nvPr/>
        </p:nvSpPr>
        <p:spPr>
          <a:xfrm>
            <a:off x="2108278" y="2980726"/>
            <a:ext cx="421910" cy="523220"/>
          </a:xfrm>
          <a:prstGeom prst="rect">
            <a:avLst/>
          </a:prstGeom>
          <a:noFill/>
        </p:spPr>
        <p:txBody>
          <a:bodyPr wrap="none" rtlCol="0">
            <a:spAutoFit/>
          </a:bodyPr>
          <a:lstStyle/>
          <a:p>
            <a:r>
              <a:rPr lang="pt-BR" sz="2800" dirty="0" smtClean="0"/>
              <a:t>I</a:t>
            </a:r>
            <a:r>
              <a:rPr lang="pt-BR" sz="2800" baseline="-25000" dirty="0"/>
              <a:t>D</a:t>
            </a:r>
            <a:endParaRPr lang="pt-BR" sz="2800" baseline="-25000" dirty="0"/>
          </a:p>
        </p:txBody>
      </p:sp>
      <p:sp>
        <p:nvSpPr>
          <p:cNvPr id="29" name="CaixaDeTexto 28"/>
          <p:cNvSpPr txBox="1"/>
          <p:nvPr/>
        </p:nvSpPr>
        <p:spPr>
          <a:xfrm>
            <a:off x="666037" y="653849"/>
            <a:ext cx="10820109" cy="95313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Solução com o modelo acima. Consideramos que sabemos que o diodo conduz, então teremos: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0" name="Retângulo 29"/>
              <p:cNvSpPr/>
              <p:nvPr/>
            </p:nvSpPr>
            <p:spPr>
              <a:xfrm>
                <a:off x="5448939" y="3092319"/>
                <a:ext cx="6393815" cy="850900"/>
              </a:xfrm>
              <a:prstGeom prst="rect">
                <a:avLst/>
              </a:prstGeom>
            </p:spPr>
            <p:txBody>
              <a:bodyPr wrap="none">
                <a:spAutoFit/>
              </a:bodyPr>
              <a:lstStyle/>
              <a:p>
                <a14:m>
                  <m:oMath xmlns:m="http://schemas.openxmlformats.org/officeDocument/2006/math">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𝑖𝑛</m:t>
                        </m:r>
                      </m:sub>
                    </m:sSub>
                    <m:r>
                      <a:rPr lang="pt-BR" altLang="pt-BR" sz="3200" b="0" i="1" smtClean="0">
                        <a:latin typeface="Cambria Math" panose="02040503050406030204" pitchFamily="18" charset="0"/>
                      </a:rPr>
                      <m:t>=</m:t>
                    </m:r>
                    <m:sSub>
                      <m:sSubPr>
                        <m:ctrlPr>
                          <a:rPr lang="pt-BR" altLang="pt-BR" sz="3200" b="0" i="1" smtClean="0">
                            <a:latin typeface="Cambria Math" panose="02040503050406030204" pitchFamily="18" charset="0"/>
                          </a:rPr>
                        </m:ctrlPr>
                      </m:sSubPr>
                      <m:e>
                        <m:r>
                          <a:rPr lang="pt-BR" altLang="pt-BR" sz="3200" b="0" i="1" smtClean="0">
                            <a:latin typeface="Cambria Math" panose="02040503050406030204" pitchFamily="18" charset="0"/>
                          </a:rPr>
                          <m:t>𝑅𝐼</m:t>
                        </m:r>
                      </m:e>
                      <m:sub>
                        <m:r>
                          <a:rPr lang="pt-BR" altLang="pt-BR" sz="3200" b="0" i="1" smtClean="0">
                            <a:latin typeface="Cambria Math" panose="02040503050406030204" pitchFamily="18" charset="0"/>
                          </a:rPr>
                          <m:t>𝐷</m:t>
                        </m:r>
                      </m:sub>
                    </m:sSub>
                    <m:r>
                      <a:rPr lang="pt-BR" altLang="pt-BR" sz="3200" b="0" i="1" smtClean="0">
                        <a:latin typeface="Cambria Math" panose="02040503050406030204" pitchFamily="18" charset="0"/>
                      </a:rPr>
                      <m:t>+</m:t>
                    </m:r>
                    <m:sSub>
                      <m:sSubPr>
                        <m:ctrlPr>
                          <a:rPr lang="pt-BR" altLang="pt-BR" sz="3200" b="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𝐷</m:t>
                        </m:r>
                        <m:r>
                          <a:rPr lang="en-US" altLang="pt-BR" sz="3200" b="0" i="1" smtClean="0">
                            <a:latin typeface="Cambria Math" panose="02040503050406030204" pitchFamily="18" charset="0"/>
                          </a:rPr>
                          <m:t>0</m:t>
                        </m:r>
                      </m:sub>
                    </m:sSub>
                    <m:r>
                      <a:rPr lang="pt-BR" altLang="pt-BR" sz="3200" b="0" i="1" smtClean="0">
                        <a:latin typeface="Cambria Math" panose="02040503050406030204" pitchFamily="18" charset="0"/>
                      </a:rPr>
                      <m:t> </m:t>
                    </m:r>
                    <m:r>
                      <a:rPr lang="en-US" altLang="pt-BR" sz="3200" i="1" smtClean="0">
                        <a:latin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rPr>
                      <m:t>     </m:t>
                    </m:r>
                    <m:sSub>
                      <m:sSubPr>
                        <m:ctrlPr>
                          <a:rPr lang="pt-BR" altLang="pt-BR" sz="3200" b="0" i="1" smtClean="0">
                            <a:latin typeface="Cambria Math" panose="02040503050406030204" pitchFamily="18" charset="0"/>
                          </a:rPr>
                        </m:ctrlPr>
                      </m:sSubPr>
                      <m:e>
                        <m:r>
                          <a:rPr lang="pt-BR" altLang="pt-BR" sz="3200" b="0" i="1" smtClean="0">
                            <a:latin typeface="Cambria Math" panose="02040503050406030204" pitchFamily="18" charset="0"/>
                          </a:rPr>
                          <m:t>𝐼</m:t>
                        </m:r>
                      </m:e>
                      <m:sub>
                        <m:r>
                          <a:rPr lang="pt-BR" altLang="pt-BR" sz="3200" b="0" i="1" smtClean="0">
                            <a:latin typeface="Cambria Math" panose="02040503050406030204" pitchFamily="18" charset="0"/>
                          </a:rPr>
                          <m:t>𝐷</m:t>
                        </m:r>
                      </m:sub>
                    </m:sSub>
                    <m:r>
                      <a:rPr lang="pt-BR" altLang="pt-BR" sz="3200" b="0" i="1" smtClean="0">
                        <a:latin typeface="Cambria Math" panose="02040503050406030204" pitchFamily="18" charset="0"/>
                      </a:rPr>
                      <m:t>=</m:t>
                    </m:r>
                    <m:f>
                      <m:fPr>
                        <m:ctrlPr>
                          <a:rPr lang="pt-BR" altLang="pt-BR" sz="3200" b="0" i="1" smtClean="0">
                            <a:latin typeface="Cambria Math" panose="02040503050406030204" pitchFamily="18" charset="0"/>
                          </a:rPr>
                        </m:ctrlPr>
                      </m:fPr>
                      <m:num>
                        <m:sSub>
                          <m:sSubPr>
                            <m:ctrlPr>
                              <a:rPr lang="pt-BR" altLang="pt-BR" sz="3200" b="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𝑖𝑛</m:t>
                            </m:r>
                          </m:sub>
                        </m:sSub>
                        <m:r>
                          <a:rPr lang="pt-BR" altLang="pt-BR" sz="3200" b="0" i="1" smtClean="0">
                            <a:latin typeface="Cambria Math" panose="02040503050406030204" pitchFamily="18" charset="0"/>
                          </a:rPr>
                          <m:t>−</m:t>
                        </m:r>
                        <m:sSub>
                          <m:sSubPr>
                            <m:ctrlPr>
                              <a:rPr lang="pt-BR" altLang="pt-BR" sz="3200" b="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𝐷</m:t>
                            </m:r>
                            <m:r>
                              <a:rPr lang="en-US" altLang="pt-BR" sz="3200" b="0" i="1" smtClean="0">
                                <a:latin typeface="Cambria Math" panose="02040503050406030204" pitchFamily="18" charset="0"/>
                              </a:rPr>
                              <m:t>0</m:t>
                            </m:r>
                          </m:sub>
                        </m:sSub>
                      </m:num>
                      <m:den>
                        <m:r>
                          <a:rPr lang="pt-BR" altLang="pt-BR" sz="3200" b="0" i="1" smtClean="0">
                            <a:latin typeface="Cambria Math" panose="02040503050406030204" pitchFamily="18" charset="0"/>
                          </a:rPr>
                          <m:t>𝑅</m:t>
                        </m:r>
                      </m:den>
                    </m:f>
                  </m:oMath>
                </a14:m>
                <a:r>
                  <a:rPr lang="pt-BR" sz="3600" dirty="0" smtClean="0"/>
                  <a:t> </a:t>
                </a:r>
                <a:endParaRPr lang="pt-BR" sz="3600" dirty="0"/>
              </a:p>
            </p:txBody>
          </p:sp>
        </mc:Choice>
        <mc:Fallback>
          <p:sp>
            <p:nvSpPr>
              <p:cNvPr id="30" name="Retângulo 29"/>
              <p:cNvSpPr>
                <a:spLocks noRot="1" noChangeAspect="1" noMove="1" noResize="1" noEditPoints="1" noAdjustHandles="1" noChangeArrowheads="1" noChangeShapeType="1" noTextEdit="1"/>
              </p:cNvSpPr>
              <p:nvPr/>
            </p:nvSpPr>
            <p:spPr>
              <a:xfrm>
                <a:off x="5448939" y="3092319"/>
                <a:ext cx="6393815" cy="850900"/>
              </a:xfrm>
              <a:prstGeom prst="rect">
                <a:avLst/>
              </a:prstGeom>
              <a:blipFill rotWithShape="1">
                <a:blip r:embed="rId1"/>
                <a:stretch>
                  <a:fillRect t="-59" r="-1827" b="59"/>
                </a:stretch>
              </a:blipFill>
            </p:spPr>
            <p:txBody>
              <a:bodyPr/>
              <a:lstStyle/>
              <a:p>
                <a:r>
                  <a:rPr lang="pt-BR" altLang="en-US">
                    <a:noFill/>
                  </a:rPr>
                  <a:t> </a:t>
                </a:r>
              </a:p>
            </p:txBody>
          </p:sp>
        </mc:Fallback>
      </mc:AlternateContent>
      <p:sp>
        <p:nvSpPr>
          <p:cNvPr id="31" name="CaixaDeTexto 30"/>
          <p:cNvSpPr txBox="1"/>
          <p:nvPr/>
        </p:nvSpPr>
        <p:spPr>
          <a:xfrm>
            <a:off x="818437" y="5198612"/>
            <a:ext cx="10820109" cy="954107"/>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 modelo um pouco mais sofisticado do diodo, leva em consideração a inclinação da curva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x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2" name="CaixaDeTexto 47"/>
          <p:cNvSpPr txBox="1"/>
          <p:nvPr/>
        </p:nvSpPr>
        <p:spPr>
          <a:xfrm>
            <a:off x="2743660" y="1949369"/>
            <a:ext cx="518091" cy="523220"/>
          </a:xfrm>
          <a:prstGeom prst="rect">
            <a:avLst/>
          </a:prstGeom>
          <a:noFill/>
        </p:spPr>
        <p:txBody>
          <a:bodyPr wrap="none" rtlCol="0">
            <a:spAutoFit/>
          </a:bodyPr>
          <a:lstStyle/>
          <a:p>
            <a:r>
              <a:rPr lang="pt-BR" sz="2800" dirty="0" smtClean="0"/>
              <a:t>V</a:t>
            </a:r>
            <a:r>
              <a:rPr lang="pt-BR" sz="2800" baseline="-25000" dirty="0"/>
              <a:t>R</a:t>
            </a:r>
            <a:endParaRPr lang="pt-BR" sz="2800" baseline="-25000" dirty="0"/>
          </a:p>
        </p:txBody>
      </p:sp>
    </p:spTree>
  </p:cSld>
  <p:clrMapOvr>
    <a:masterClrMapping/>
  </p:clrMapOvr>
  <p:timing>
    <p:tnLst>
      <p:par>
        <p:cTn id="1" dur="indefinite" restart="never" nodeType="tmRoot"/>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1026" name="Picture 2" descr="Com base na curva característica típica do diodo de Silíc..."/>
          <p:cNvPicPr>
            <a:picLocks noChangeAspect="1" noChangeArrowheads="1"/>
          </p:cNvPicPr>
          <p:nvPr/>
        </p:nvPicPr>
        <p:blipFill rotWithShape="1">
          <a:blip r:embed="rId1">
            <a:extLst>
              <a:ext uri="{28A0092B-C50C-407E-A947-70E740481C1C}">
                <a14:useLocalDpi xmlns:a14="http://schemas.microsoft.com/office/drawing/2010/main" val="0"/>
              </a:ext>
            </a:extLst>
          </a:blip>
          <a:srcRect l="1866" t="10591" r="1984" b="2946"/>
          <a:stretch>
            <a:fillRect/>
          </a:stretch>
        </p:blipFill>
        <p:spPr bwMode="auto">
          <a:xfrm>
            <a:off x="1925052" y="1928728"/>
            <a:ext cx="8037096" cy="4427622"/>
          </a:xfrm>
          <a:prstGeom prst="rect">
            <a:avLst/>
          </a:prstGeom>
          <a:noFill/>
          <a:extLst>
            <a:ext uri="{909E8E84-426E-40DD-AFC4-6F175D3DCCD1}">
              <a14:hiddenFill xmlns:a14="http://schemas.microsoft.com/office/drawing/2010/main">
                <a:solidFill>
                  <a:srgbClr val="FFFFFF"/>
                </a:solidFill>
              </a14:hiddenFill>
            </a:ext>
          </a:extLst>
        </p:spPr>
      </p:pic>
      <p:cxnSp>
        <p:nvCxnSpPr>
          <p:cNvPr id="13" name="Conector Reto 12"/>
          <p:cNvCxnSpPr/>
          <p:nvPr/>
        </p:nvCxnSpPr>
        <p:spPr>
          <a:xfrm>
            <a:off x="2390274" y="6059571"/>
            <a:ext cx="3850105" cy="1"/>
          </a:xfrm>
          <a:prstGeom prst="line">
            <a:avLst/>
          </a:prstGeom>
          <a:ln w="508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6144127" y="3625516"/>
            <a:ext cx="3818021" cy="2434055"/>
          </a:xfrm>
          <a:prstGeom prst="line">
            <a:avLst/>
          </a:prstGeom>
          <a:ln w="50800">
            <a:solidFill>
              <a:srgbClr val="FFC000"/>
            </a:solidFill>
          </a:ln>
        </p:spPr>
        <p:style>
          <a:lnRef idx="1">
            <a:schemeClr val="accent1"/>
          </a:lnRef>
          <a:fillRef idx="0">
            <a:schemeClr val="accent1"/>
          </a:fillRef>
          <a:effectRef idx="0">
            <a:schemeClr val="accent1"/>
          </a:effectRef>
          <a:fontRef idx="minor">
            <a:schemeClr val="tx1"/>
          </a:fontRef>
        </p:style>
      </p:cxnSp>
      <p:sp>
        <p:nvSpPr>
          <p:cNvPr id="21" name="CaixaDeTexto 20"/>
          <p:cNvSpPr txBox="1"/>
          <p:nvPr/>
        </p:nvSpPr>
        <p:spPr>
          <a:xfrm>
            <a:off x="8114097" y="2710432"/>
            <a:ext cx="1446999" cy="461665"/>
          </a:xfrm>
          <a:prstGeom prst="rect">
            <a:avLst/>
          </a:prstGeom>
          <a:solidFill>
            <a:schemeClr val="bg1"/>
          </a:solidFill>
        </p:spPr>
        <p:txBody>
          <a:bodyPr wrap="none" rtlCol="0">
            <a:spAutoFit/>
          </a:bodyPr>
          <a:lstStyle/>
          <a:p>
            <a:r>
              <a:rPr lang="pt-BR" sz="2400" dirty="0" smtClean="0"/>
              <a:t>Curva real</a:t>
            </a:r>
            <a:endParaRPr lang="pt-BR" sz="2400" dirty="0"/>
          </a:p>
        </p:txBody>
      </p:sp>
      <p:sp>
        <p:nvSpPr>
          <p:cNvPr id="23" name="CaixaDeTexto 22"/>
          <p:cNvSpPr txBox="1"/>
          <p:nvPr/>
        </p:nvSpPr>
        <p:spPr>
          <a:xfrm>
            <a:off x="8317832" y="4657877"/>
            <a:ext cx="1140056" cy="461665"/>
          </a:xfrm>
          <a:prstGeom prst="rect">
            <a:avLst/>
          </a:prstGeom>
          <a:solidFill>
            <a:schemeClr val="bg1"/>
          </a:solidFill>
        </p:spPr>
        <p:txBody>
          <a:bodyPr wrap="none" rtlCol="0">
            <a:spAutoFit/>
          </a:bodyPr>
          <a:lstStyle/>
          <a:p>
            <a:r>
              <a:rPr lang="pt-BR" sz="2400" dirty="0" smtClean="0"/>
              <a:t>modelo</a:t>
            </a:r>
            <a:endParaRPr lang="pt-BR" sz="2400" dirty="0"/>
          </a:p>
        </p:txBody>
      </p:sp>
      <p:sp>
        <p:nvSpPr>
          <p:cNvPr id="24" name="CaixaDeTexto 23"/>
          <p:cNvSpPr txBox="1"/>
          <p:nvPr/>
        </p:nvSpPr>
        <p:spPr>
          <a:xfrm>
            <a:off x="734072" y="871022"/>
            <a:ext cx="10820109"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curva do modelo tangencia a curva real em um ponto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2" name="CaixaDeTexto 21"/>
          <p:cNvSpPr txBox="1"/>
          <p:nvPr/>
        </p:nvSpPr>
        <p:spPr>
          <a:xfrm>
            <a:off x="9112702" y="3352076"/>
            <a:ext cx="2560445" cy="523220"/>
          </a:xfrm>
          <a:prstGeom prst="rect">
            <a:avLst/>
          </a:prstGeom>
          <a:solidFill>
            <a:schemeClr val="bg1"/>
          </a:solidFill>
        </p:spPr>
        <p:txBody>
          <a:bodyPr wrap="none" rtlCol="0">
            <a:spAutoFit/>
          </a:bodyPr>
          <a:lstStyle/>
          <a:p>
            <a:r>
              <a:rPr lang="pt-BR" sz="2800" dirty="0" smtClean="0"/>
              <a:t>Inclinação = 1/r</a:t>
            </a:r>
            <a:r>
              <a:rPr lang="pt-BR" sz="2800" baseline="-25000" dirty="0" smtClean="0"/>
              <a:t>d</a:t>
            </a:r>
            <a:endParaRPr lang="pt-BR" sz="2800" dirty="0"/>
          </a:p>
        </p:txBody>
      </p:sp>
      <p:sp>
        <p:nvSpPr>
          <p:cNvPr id="28" name="Elipse 27"/>
          <p:cNvSpPr/>
          <p:nvPr/>
        </p:nvSpPr>
        <p:spPr>
          <a:xfrm>
            <a:off x="6689558" y="5534527"/>
            <a:ext cx="176463" cy="144379"/>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CaixaDeTexto 29"/>
          <p:cNvSpPr txBox="1"/>
          <p:nvPr/>
        </p:nvSpPr>
        <p:spPr>
          <a:xfrm>
            <a:off x="6617010" y="6166185"/>
            <a:ext cx="508344" cy="523220"/>
          </a:xfrm>
          <a:prstGeom prst="rect">
            <a:avLst/>
          </a:prstGeom>
          <a:solidFill>
            <a:schemeClr val="bg1"/>
          </a:solidFill>
        </p:spPr>
        <p:txBody>
          <a:bodyPr wrap="none" rtlCol="0">
            <a:spAutoFit/>
          </a:bodyPr>
          <a:lstStyle/>
          <a:p>
            <a:r>
              <a:rPr lang="pt-BR" sz="2800" b="1" dirty="0" err="1" smtClean="0"/>
              <a:t>V</a:t>
            </a:r>
            <a:r>
              <a:rPr lang="pt-BR" sz="2800" b="1" baseline="-25000" dirty="0" err="1"/>
              <a:t>q</a:t>
            </a:r>
            <a:endParaRPr lang="pt-BR" sz="2800" b="1" dirty="0"/>
          </a:p>
        </p:txBody>
      </p:sp>
      <p:cxnSp>
        <p:nvCxnSpPr>
          <p:cNvPr id="31" name="Conector Reto 30"/>
          <p:cNvCxnSpPr/>
          <p:nvPr/>
        </p:nvCxnSpPr>
        <p:spPr>
          <a:xfrm>
            <a:off x="2326106" y="5598695"/>
            <a:ext cx="4475747" cy="0"/>
          </a:xfrm>
          <a:prstGeom prst="line">
            <a:avLst/>
          </a:prstGeom>
          <a:ln w="444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3" name="CaixaDeTexto 32"/>
          <p:cNvSpPr txBox="1"/>
          <p:nvPr/>
        </p:nvSpPr>
        <p:spPr>
          <a:xfrm>
            <a:off x="2121563" y="5305914"/>
            <a:ext cx="409086" cy="523220"/>
          </a:xfrm>
          <a:prstGeom prst="rect">
            <a:avLst/>
          </a:prstGeom>
          <a:solidFill>
            <a:schemeClr val="bg1"/>
          </a:solidFill>
        </p:spPr>
        <p:txBody>
          <a:bodyPr wrap="none" rtlCol="0">
            <a:spAutoFit/>
          </a:bodyPr>
          <a:lstStyle/>
          <a:p>
            <a:r>
              <a:rPr lang="pt-BR" sz="2800" b="1" dirty="0" err="1"/>
              <a:t>I</a:t>
            </a:r>
            <a:r>
              <a:rPr lang="pt-BR" sz="2800" b="1" baseline="-25000" dirty="0" err="1" smtClean="0"/>
              <a:t>q</a:t>
            </a:r>
            <a:endParaRPr lang="pt-BR" sz="2800" b="1" dirty="0"/>
          </a:p>
        </p:txBody>
      </p:sp>
      <p:cxnSp>
        <p:nvCxnSpPr>
          <p:cNvPr id="34" name="Conector Reto 33"/>
          <p:cNvCxnSpPr>
            <a:stCxn id="28" idx="0"/>
          </p:cNvCxnSpPr>
          <p:nvPr/>
        </p:nvCxnSpPr>
        <p:spPr>
          <a:xfrm flipH="1">
            <a:off x="6777789" y="5534527"/>
            <a:ext cx="1" cy="688557"/>
          </a:xfrm>
          <a:prstGeom prst="line">
            <a:avLst/>
          </a:prstGeom>
          <a:ln w="317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 name="CaixaDeTexto 29"/>
          <p:cNvSpPr txBox="1"/>
          <p:nvPr/>
        </p:nvSpPr>
        <p:spPr>
          <a:xfrm>
            <a:off x="5890570" y="6166185"/>
            <a:ext cx="655320" cy="521970"/>
          </a:xfrm>
          <a:prstGeom prst="rect">
            <a:avLst/>
          </a:prstGeom>
          <a:solidFill>
            <a:schemeClr val="bg1"/>
          </a:solidFill>
        </p:spPr>
        <p:txBody>
          <a:bodyPr wrap="none" rtlCol="0">
            <a:spAutoFit/>
          </a:bodyPr>
          <a:p>
            <a:r>
              <a:rPr lang="pt-BR" sz="2800" b="1" dirty="0" err="1" smtClean="0"/>
              <a:t>V</a:t>
            </a:r>
            <a:r>
              <a:rPr lang="pt-BR" sz="2800" b="1" baseline="-25000" dirty="0" err="1" smtClean="0"/>
              <a:t>D0</a:t>
            </a:r>
            <a:endParaRPr lang="pt-BR" sz="2800" b="1" baseline="-25000" dirty="0" err="1" smtClean="0"/>
          </a:p>
        </p:txBody>
      </p:sp>
    </p:spTree>
  </p:cSld>
  <p:clrMapOvr>
    <a:masterClrMapping/>
  </p:clrMapOvr>
  <p:timing>
    <p:tnLst>
      <p:par>
        <p:cTn id="1" dur="indefinite" restart="never" nodeType="tmRoot"/>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734072" y="871022"/>
            <a:ext cx="10820109" cy="13836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valor de 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pode ser calculado como a inclinação da curva real no ponto onde as curvas real e ideal se tocam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Vq</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Iq</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 “-1” que soma na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exponencial</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desprezado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4" name="Grupo 3"/>
          <p:cNvGrpSpPr/>
          <p:nvPr/>
        </p:nvGrpSpPr>
        <p:grpSpPr>
          <a:xfrm rot="16200000">
            <a:off x="290609" y="4102842"/>
            <a:ext cx="1381760" cy="255270"/>
            <a:chOff x="4152748" y="3524056"/>
            <a:chExt cx="1381894" cy="255373"/>
          </a:xfrm>
        </p:grpSpPr>
        <p:cxnSp>
          <p:nvCxnSpPr>
            <p:cNvPr id="5" name="Conector Reto 20"/>
            <p:cNvCxnSpPr/>
            <p:nvPr/>
          </p:nvCxnSpPr>
          <p:spPr>
            <a:xfrm>
              <a:off x="4152748" y="3654460"/>
              <a:ext cx="13818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 name="Retângulo 5"/>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 name="Caixa de Texto 26"/>
          <p:cNvSpPr txBox="1"/>
          <p:nvPr/>
        </p:nvSpPr>
        <p:spPr>
          <a:xfrm>
            <a:off x="989765" y="4138125"/>
            <a:ext cx="628187" cy="523220"/>
          </a:xfrm>
          <a:prstGeom prst="rect">
            <a:avLst/>
          </a:prstGeom>
          <a:noFill/>
        </p:spPr>
        <p:txBody>
          <a:bodyPr wrap="square" rtlCol="0">
            <a:spAutoFit/>
          </a:bodyPr>
          <a:lstStyle/>
          <a:p>
            <a:pPr algn="ctr"/>
            <a:r>
              <a:rPr lang="pt-BR" altLang="en-US" sz="2800" dirty="0" smtClean="0"/>
              <a:t>r</a:t>
            </a:r>
            <a:r>
              <a:rPr lang="pt-BR" altLang="en-US" sz="2800" baseline="-25000" dirty="0"/>
              <a:t>d</a:t>
            </a:r>
            <a:endParaRPr lang="pt-BR" altLang="en-US" sz="2800" dirty="0">
              <a:latin typeface="Symbol" panose="05050102010706020507" charset="0"/>
              <a:cs typeface="Symbol" panose="05050102010706020507" charset="0"/>
            </a:endParaRPr>
          </a:p>
        </p:txBody>
      </p:sp>
      <p:sp>
        <p:nvSpPr>
          <p:cNvPr id="9" name="CaixaDeTexto 8"/>
          <p:cNvSpPr txBox="1"/>
          <p:nvPr/>
        </p:nvSpPr>
        <p:spPr>
          <a:xfrm>
            <a:off x="663310" y="4574622"/>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47"/>
          <p:cNvSpPr txBox="1"/>
          <p:nvPr/>
        </p:nvSpPr>
        <p:spPr>
          <a:xfrm>
            <a:off x="188643" y="4976085"/>
            <a:ext cx="577850" cy="460375"/>
          </a:xfrm>
          <a:prstGeom prst="rect">
            <a:avLst/>
          </a:prstGeom>
          <a:noFill/>
        </p:spPr>
        <p:txBody>
          <a:bodyPr wrap="none" rtlCol="0">
            <a:spAutoFit/>
          </a:bodyPr>
          <a:lstStyle/>
          <a:p>
            <a:r>
              <a:rPr lang="pt-BR" sz="2400" dirty="0" smtClean="0"/>
              <a:t>V</a:t>
            </a:r>
            <a:r>
              <a:rPr lang="pt-BR" sz="2400" baseline="-25000" dirty="0" smtClean="0"/>
              <a:t>D0</a:t>
            </a:r>
            <a:endParaRPr lang="pt-BR" sz="2400" baseline="-25000" dirty="0"/>
          </a:p>
        </p:txBody>
      </p:sp>
      <p:cxnSp>
        <p:nvCxnSpPr>
          <p:cNvPr id="18" name="Conector Reto 2"/>
          <p:cNvCxnSpPr/>
          <p:nvPr/>
        </p:nvCxnSpPr>
        <p:spPr>
          <a:xfrm>
            <a:off x="687676" y="5081957"/>
            <a:ext cx="6064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5"/>
          <p:cNvCxnSpPr/>
          <p:nvPr/>
        </p:nvCxnSpPr>
        <p:spPr>
          <a:xfrm>
            <a:off x="780386" y="5207687"/>
            <a:ext cx="40767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23"/>
          <p:cNvCxnSpPr/>
          <p:nvPr/>
        </p:nvCxnSpPr>
        <p:spPr>
          <a:xfrm flipH="1">
            <a:off x="982483" y="4503493"/>
            <a:ext cx="0" cy="56451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4"/>
          <p:cNvCxnSpPr/>
          <p:nvPr/>
        </p:nvCxnSpPr>
        <p:spPr>
          <a:xfrm>
            <a:off x="973724" y="5192885"/>
            <a:ext cx="0" cy="626178"/>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0" name="Retângulo 29"/>
              <p:cNvSpPr/>
              <p:nvPr/>
            </p:nvSpPr>
            <p:spPr>
              <a:xfrm>
                <a:off x="2688069" y="2558833"/>
                <a:ext cx="8426794" cy="1642181"/>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rPr>
                          </m:ctrlPr>
                        </m:sSubPr>
                        <m:e>
                          <m:r>
                            <a:rPr lang="pt-BR" altLang="pt-BR" sz="3200" i="1">
                              <a:latin typeface="Cambria Math" panose="02040503050406030204" pitchFamily="18" charset="0"/>
                            </a:rPr>
                            <m:t>𝑟</m:t>
                          </m:r>
                        </m:e>
                        <m:sub>
                          <m:r>
                            <a:rPr lang="pt-BR" altLang="pt-BR" sz="3200" i="1">
                              <a:latin typeface="Cambria Math" panose="02040503050406030204" pitchFamily="18" charset="0"/>
                            </a:rPr>
                            <m:t>𝑑</m:t>
                          </m:r>
                        </m:sub>
                      </m:sSub>
                      <m:r>
                        <a:rPr lang="pt-BR" altLang="pt-BR" sz="3200" i="1">
                          <a:latin typeface="Cambria Math" panose="02040503050406030204" pitchFamily="18" charset="0"/>
                        </a:rPr>
                        <m:t>=</m:t>
                      </m:r>
                      <m:f>
                        <m:fPr>
                          <m:ctrlPr>
                            <a:rPr lang="pt-BR" altLang="pt-BR" sz="3200" i="1">
                              <a:latin typeface="Cambria Math" panose="02040503050406030204" pitchFamily="18" charset="0"/>
                            </a:rPr>
                          </m:ctrlPr>
                        </m:fPr>
                        <m:num>
                          <m:r>
                            <a:rPr lang="pt-BR" altLang="pt-BR" sz="3200" i="1">
                              <a:latin typeface="Cambria Math" panose="02040503050406030204" pitchFamily="18" charset="0"/>
                            </a:rPr>
                            <m:t>𝜕</m:t>
                          </m:r>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𝑉</m:t>
                              </m:r>
                            </m:e>
                            <m:sub>
                              <m:r>
                                <a:rPr lang="pt-BR" altLang="pt-BR" sz="3200" i="1">
                                  <a:latin typeface="Cambria Math" panose="02040503050406030204" pitchFamily="18" charset="0"/>
                                </a:rPr>
                                <m:t>𝐷</m:t>
                              </m:r>
                            </m:sub>
                          </m:sSub>
                        </m:num>
                        <m:den>
                          <m:r>
                            <a:rPr lang="pt-BR" altLang="pt-BR" sz="3200" i="1">
                              <a:latin typeface="Cambria Math" panose="02040503050406030204" pitchFamily="18" charset="0"/>
                            </a:rPr>
                            <m:t>𝜕</m:t>
                          </m:r>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𝐼</m:t>
                              </m:r>
                            </m:e>
                            <m:sub>
                              <m:r>
                                <a:rPr lang="pt-BR" altLang="pt-BR" sz="3200" i="1">
                                  <a:latin typeface="Cambria Math" panose="02040503050406030204" pitchFamily="18" charset="0"/>
                                </a:rPr>
                                <m:t>𝐷</m:t>
                              </m:r>
                            </m:sub>
                          </m:sSub>
                        </m:den>
                      </m:f>
                      <m:sSub>
                        <m:sSubPr>
                          <m:ctrlPr>
                            <a:rPr lang="pt-BR" altLang="pt-BR" sz="3200" i="1" smtClean="0">
                              <a:latin typeface="Cambria Math" panose="02040503050406030204" pitchFamily="18" charset="0"/>
                            </a:rPr>
                          </m:ctrlPr>
                        </m:sSubPr>
                        <m:e>
                          <m:r>
                            <a:rPr lang="pt-BR" altLang="pt-BR" sz="3200" b="0" i="1" smtClean="0">
                              <a:latin typeface="Cambria Math" panose="02040503050406030204" pitchFamily="18" charset="0"/>
                            </a:rPr>
                            <m:t>|</m:t>
                          </m:r>
                        </m:e>
                        <m:sub>
                          <m:r>
                            <a:rPr lang="pt-BR" altLang="pt-BR" sz="3200" b="0" i="1" smtClean="0">
                              <a:latin typeface="Cambria Math" panose="02040503050406030204" pitchFamily="18" charset="0"/>
                            </a:rPr>
                            <m:t>𝐼𝑞</m:t>
                          </m:r>
                        </m:sub>
                      </m:sSub>
                      <m:r>
                        <a:rPr lang="pt-BR" altLang="pt-BR" sz="3200" i="1">
                          <a:latin typeface="Cambria Math" panose="02040503050406030204" pitchFamily="18" charset="0"/>
                        </a:rPr>
                        <m:t>=</m:t>
                      </m:r>
                      <m:f>
                        <m:fPr>
                          <m:ctrlPr>
                            <a:rPr lang="pt-BR" altLang="pt-BR" sz="3200" i="1" smtClean="0">
                              <a:latin typeface="Cambria Math" panose="02040503050406030204" pitchFamily="18" charset="0"/>
                            </a:rPr>
                          </m:ctrlPr>
                        </m:fPr>
                        <m:num>
                          <m:r>
                            <a:rPr lang="pt-BR" altLang="pt-BR" sz="3200" i="1" smtClean="0">
                              <a:latin typeface="Cambria Math" panose="02040503050406030204" pitchFamily="18" charset="0"/>
                            </a:rPr>
                            <m:t>𝜕</m:t>
                          </m:r>
                        </m:num>
                        <m:den>
                          <m:r>
                            <a:rPr lang="pt-BR" altLang="pt-BR" sz="3200" i="1" smtClean="0">
                              <a:latin typeface="Cambria Math" panose="02040503050406030204" pitchFamily="18" charset="0"/>
                            </a:rPr>
                            <m:t>𝜕</m:t>
                          </m:r>
                          <m:sSub>
                            <m:sSubPr>
                              <m:ctrlPr>
                                <a:rPr lang="pt-BR" altLang="pt-BR" sz="3200" i="1" smtClean="0">
                                  <a:latin typeface="Cambria Math" panose="02040503050406030204" pitchFamily="18" charset="0"/>
                                </a:rPr>
                              </m:ctrlPr>
                            </m:sSubPr>
                            <m:e>
                              <m:r>
                                <a:rPr lang="pt-BR" altLang="pt-BR" sz="3200" b="0" i="1" smtClean="0">
                                  <a:latin typeface="Cambria Math" panose="02040503050406030204" pitchFamily="18" charset="0"/>
                                </a:rPr>
                                <m:t>𝐼</m:t>
                              </m:r>
                            </m:e>
                            <m:sub>
                              <m:r>
                                <a:rPr lang="pt-BR" altLang="pt-BR" sz="3200" b="0" i="1" smtClean="0">
                                  <a:latin typeface="Cambria Math" panose="02040503050406030204" pitchFamily="18" charset="0"/>
                                </a:rPr>
                                <m:t>𝐷</m:t>
                              </m:r>
                            </m:sub>
                          </m:sSub>
                        </m:den>
                      </m:f>
                      <m:d>
                        <m:dPr>
                          <m:ctrlPr>
                            <a:rPr lang="pt-BR" altLang="pt-BR" sz="3200" b="0" i="1" smtClean="0">
                              <a:latin typeface="Cambria Math" panose="02040503050406030204" pitchFamily="18" charset="0"/>
                            </a:rPr>
                          </m:ctrlPr>
                        </m:dPr>
                        <m:e>
                          <m:r>
                            <m:rPr>
                              <m:sty m:val="p"/>
                            </m:rPr>
                            <a:rPr lang="pt-BR" altLang="pt-BR" sz="3200">
                              <a:latin typeface="Cambria Math" panose="02040503050406030204" pitchFamily="18" charset="0"/>
                            </a:rPr>
                            <m:t>n</m:t>
                          </m:r>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𝑈</m:t>
                              </m:r>
                            </m:e>
                            <m:sub>
                              <m:r>
                                <a:rPr lang="pt-BR" altLang="pt-BR" sz="3200" i="1">
                                  <a:latin typeface="Cambria Math" panose="02040503050406030204" pitchFamily="18" charset="0"/>
                                </a:rPr>
                                <m:t>𝑇</m:t>
                              </m:r>
                            </m:sub>
                          </m:sSub>
                          <m:r>
                            <m:rPr>
                              <m:sty m:val="p"/>
                            </m:rPr>
                            <a:rPr lang="pt-BR" altLang="pt-BR" sz="3200">
                              <a:latin typeface="Cambria Math" panose="02040503050406030204" pitchFamily="18" charset="0"/>
                            </a:rPr>
                            <m:t>ln</m:t>
                          </m:r>
                          <m:d>
                            <m:dPr>
                              <m:ctrlPr>
                                <a:rPr lang="pt-BR" altLang="pt-BR" sz="3200" i="1">
                                  <a:latin typeface="Cambria Math" panose="02040503050406030204" pitchFamily="18" charset="0"/>
                                </a:rPr>
                              </m:ctrlPr>
                            </m:dPr>
                            <m:e>
                              <m:f>
                                <m:fPr>
                                  <m:ctrlPr>
                                    <a:rPr lang="pt-BR" altLang="pt-BR" sz="3200" i="1">
                                      <a:latin typeface="Cambria Math" panose="02040503050406030204" pitchFamily="18" charset="0"/>
                                    </a:rPr>
                                  </m:ctrlPr>
                                </m:fPr>
                                <m:num>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𝐼</m:t>
                                      </m:r>
                                    </m:e>
                                    <m:sub>
                                      <m:r>
                                        <a:rPr lang="pt-BR" altLang="pt-BR" sz="3200" i="1">
                                          <a:latin typeface="Cambria Math" panose="02040503050406030204" pitchFamily="18" charset="0"/>
                                        </a:rPr>
                                        <m:t>𝐷</m:t>
                                      </m:r>
                                    </m:sub>
                                  </m:sSub>
                                </m:num>
                                <m:den>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𝐼</m:t>
                                      </m:r>
                                    </m:e>
                                    <m:sub>
                                      <m:r>
                                        <a:rPr lang="pt-BR" altLang="pt-BR" sz="3200" i="1">
                                          <a:latin typeface="Cambria Math" panose="02040503050406030204" pitchFamily="18" charset="0"/>
                                        </a:rPr>
                                        <m:t>𝑆</m:t>
                                      </m:r>
                                    </m:sub>
                                  </m:sSub>
                                </m:den>
                              </m:f>
                            </m:e>
                          </m:d>
                        </m:e>
                      </m:d>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m:t>
                          </m:r>
                        </m:e>
                        <m:sub>
                          <m:r>
                            <a:rPr lang="pt-BR" altLang="pt-BR" sz="3200" i="1">
                              <a:latin typeface="Cambria Math" panose="02040503050406030204" pitchFamily="18" charset="0"/>
                            </a:rPr>
                            <m:t>𝐼𝑞</m:t>
                          </m:r>
                        </m:sub>
                      </m:sSub>
                      <m:r>
                        <a:rPr lang="pt-BR" altLang="pt-BR" sz="3200" b="0" i="1" smtClean="0">
                          <a:latin typeface="Cambria Math" panose="02040503050406030204" pitchFamily="18" charset="0"/>
                        </a:rPr>
                        <m:t>=</m:t>
                      </m:r>
                      <m:r>
                        <a:rPr lang="pt-BR" altLang="pt-BR" sz="3200" i="1">
                          <a:latin typeface="Cambria Math" panose="02040503050406030204" pitchFamily="18" charset="0"/>
                        </a:rPr>
                        <m:t> </m:t>
                      </m:r>
                      <m:f>
                        <m:fPr>
                          <m:ctrlPr>
                            <a:rPr lang="pt-BR" altLang="pt-BR" sz="3200" i="1" smtClean="0">
                              <a:latin typeface="Cambria Math" panose="02040503050406030204" pitchFamily="18" charset="0"/>
                            </a:rPr>
                          </m:ctrlPr>
                        </m:fPr>
                        <m:num>
                          <m:r>
                            <m:rPr>
                              <m:sty m:val="p"/>
                            </m:rPr>
                            <a:rPr lang="pt-BR" altLang="pt-BR" sz="3200">
                              <a:latin typeface="Cambria Math" panose="02040503050406030204" pitchFamily="18" charset="0"/>
                            </a:rPr>
                            <m:t>n</m:t>
                          </m:r>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𝑈</m:t>
                              </m:r>
                            </m:e>
                            <m:sub>
                              <m:r>
                                <a:rPr lang="pt-BR" altLang="pt-BR" sz="3200" i="1">
                                  <a:latin typeface="Cambria Math" panose="02040503050406030204" pitchFamily="18" charset="0"/>
                                </a:rPr>
                                <m:t>𝑇</m:t>
                              </m:r>
                            </m:sub>
                          </m:sSub>
                        </m:num>
                        <m:den>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𝐼</m:t>
                              </m:r>
                            </m:e>
                            <m:sub>
                              <m:r>
                                <a:rPr lang="pt-BR" altLang="pt-BR" sz="3200" b="0" i="1" smtClean="0">
                                  <a:latin typeface="Cambria Math" panose="02040503050406030204" pitchFamily="18" charset="0"/>
                                </a:rPr>
                                <m:t>𝑞</m:t>
                              </m:r>
                            </m:sub>
                          </m:sSub>
                        </m:den>
                      </m:f>
                    </m:oMath>
                  </m:oMathPara>
                </a14:m>
                <a:endParaRPr lang="pt-BR" sz="3200" dirty="0"/>
              </a:p>
              <a:p>
                <a:endParaRPr lang="pt-BR" dirty="0"/>
              </a:p>
            </p:txBody>
          </p:sp>
        </mc:Choice>
        <mc:Fallback>
          <p:sp>
            <p:nvSpPr>
              <p:cNvPr id="30" name="Retângulo 29"/>
              <p:cNvSpPr>
                <a:spLocks noRot="1" noChangeAspect="1" noMove="1" noResize="1" noEditPoints="1" noAdjustHandles="1" noChangeArrowheads="1" noChangeShapeType="1" noTextEdit="1"/>
              </p:cNvSpPr>
              <p:nvPr/>
            </p:nvSpPr>
            <p:spPr>
              <a:xfrm>
                <a:off x="2688069" y="2558833"/>
                <a:ext cx="8426794" cy="1642181"/>
              </a:xfrm>
              <a:prstGeom prst="rect">
                <a:avLst/>
              </a:prstGeom>
              <a:blipFill rotWithShape="1">
                <a:blip r:embed="rId1"/>
                <a:stretch>
                  <a:fillRect l="-1" t="-25" r="5" b="30"/>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1" name="CaixaDeTexto 30"/>
              <p:cNvSpPr txBox="1"/>
              <p:nvPr/>
            </p:nvSpPr>
            <p:spPr>
              <a:xfrm>
                <a:off x="2422358" y="4138135"/>
                <a:ext cx="9159897" cy="2045335"/>
              </a:xfrm>
              <a:prstGeom prst="rect">
                <a:avLst/>
              </a:prstGeom>
              <a:noFill/>
            </p:spPr>
            <p:txBody>
              <a:bodyPr wrap="square" rtlCol="0">
                <a:spAutoFit/>
              </a:bodyPr>
              <a:lstStyle/>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Aproximação linear: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14:m>
                  <m:oMathPara xmlns:m="http://schemas.openxmlformats.org/officeDocument/2006/math">
                    <m:oMathParaPr>
                      <m:jc m:val="centerGroup"/>
                    </m:oMathParaPr>
                    <m:oMath xmlns:m="http://schemas.openxmlformats.org/officeDocument/2006/math">
                      <m:sSub>
                        <m:sSubPr>
                          <m:ctrlPr>
                            <a:rPr lang="en-US" altLang="pt-BR" sz="2800" i="1" smtClean="0">
                              <a:latin typeface="Cambria Math" panose="02040503050406030204" pitchFamily="18" charset="0"/>
                            </a:rPr>
                          </m:ctrlPr>
                        </m:sSubPr>
                        <m:e>
                          <m:sSub>
                            <m:sSubPr>
                              <m:ctrlPr>
                                <a:rPr lang="en-US" altLang="pt-BR" sz="2800" i="1" smtClean="0">
                                  <a:latin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cs typeface="Cambria Math" panose="02040503050406030204" pitchFamily="18" charset="0"/>
                                </a:rPr>
                                <m:t>𝑉</m:t>
                              </m:r>
                            </m:e>
                            <m:sub>
                              <m:r>
                                <a:rPr lang="en-US" altLang="pt-BR" sz="2800" i="1" smtClean="0">
                                  <a:latin typeface="Cambria Math" panose="02040503050406030204" pitchFamily="18" charset="0"/>
                                  <a:cs typeface="Cambria Math" panose="02040503050406030204" pitchFamily="18" charset="0"/>
                                </a:rPr>
                                <m:t>𝐷</m:t>
                              </m:r>
                            </m:sub>
                          </m:sSub>
                          <m:r>
                            <a:rPr lang="en-US" altLang="pt-BR" sz="2800" i="1">
                              <a:latin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𝐷</m:t>
                              </m:r>
                            </m:sub>
                          </m:sSub>
                          <m:r>
                            <a:rPr lang="pt-BR" altLang="pt-BR" sz="2800" i="1">
                              <a:latin typeface="Cambria Math" panose="02040503050406030204" pitchFamily="18" charset="0"/>
                            </a:rPr>
                            <m:t>𝑟</m:t>
                          </m:r>
                        </m:e>
                        <m:sub>
                          <m:r>
                            <a:rPr lang="pt-BR" altLang="pt-BR" sz="2800" i="1">
                              <a:latin typeface="Cambria Math" panose="02040503050406030204" pitchFamily="18" charset="0"/>
                            </a:rPr>
                            <m:t>𝑑</m:t>
                          </m:r>
                        </m:sub>
                      </m:sSub>
                      <m:r>
                        <a:rPr lang="en-US" altLang="pt-BR" sz="2800" i="1">
                          <a:latin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𝐷𝑜</m:t>
                          </m:r>
                        </m:sub>
                      </m:sSub>
                    </m:oMath>
                  </m:oMathPara>
                </a14:m>
                <a:endParaRPr lang="en-US" altLang="pt-BR" sz="2800" i="1">
                  <a:latin typeface="Cambria Math" panose="02040503050406030204" pitchFamily="18" charset="0"/>
                  <a:cs typeface="Cambria Math" panose="02040503050406030204" pitchFamily="18" charset="0"/>
                </a:endParaRPr>
              </a:p>
              <a:p>
                <a:pPr>
                  <a:spcBef>
                    <a:spcPts val="600"/>
                  </a:spcBef>
                  <a:spcAft>
                    <a:spcPts val="600"/>
                  </a:spcAft>
                </a:pPr>
                <a:r>
                  <a:rPr lang="pt-BR" altLang="en-US" sz="2800" b="1">
                    <a:latin typeface="Comic Sans MS" panose="030F0702030302020204" pitchFamily="66" charset="0"/>
                    <a:cs typeface="Comic Sans MS" panose="030F0702030302020204" pitchFamily="66" charset="0"/>
                  </a:rPr>
                  <a:t>Está aproximação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será razoável se estivermos trabalhando em torno do ponto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err="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Vq</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err="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Iq</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1" name="CaixaDeTexto 30"/>
              <p:cNvSpPr txBox="1">
                <a:spLocks noRot="1" noChangeAspect="1" noMove="1" noResize="1" noEditPoints="1" noAdjustHandles="1" noChangeArrowheads="1" noChangeShapeType="1" noTextEdit="1"/>
              </p:cNvSpPr>
              <p:nvPr/>
            </p:nvSpPr>
            <p:spPr>
              <a:xfrm>
                <a:off x="2422358" y="4138135"/>
                <a:ext cx="9159897" cy="2045335"/>
              </a:xfrm>
              <a:prstGeom prst="rect">
                <a:avLst/>
              </a:prstGeom>
              <a:blipFill rotWithShape="1">
                <a:blip r:embed="rId2"/>
                <a:stretch>
                  <a:fillRect l="-5" t="-23" r="5" b="23"/>
                </a:stretch>
              </a:blipFill>
            </p:spPr>
            <p:txBody>
              <a:bodyPr/>
              <a:lstStyle/>
              <a:p>
                <a:r>
                  <a:rPr lang="pt-BR" altLang="en-US">
                    <a:noFill/>
                  </a:rPr>
                  <a:t> </a:t>
                </a:r>
              </a:p>
            </p:txBody>
          </p:sp>
        </mc:Fallback>
      </mc:AlternateContent>
      <p:grpSp>
        <p:nvGrpSpPr>
          <p:cNvPr id="32" name="Grupo 31"/>
          <p:cNvGrpSpPr/>
          <p:nvPr/>
        </p:nvGrpSpPr>
        <p:grpSpPr>
          <a:xfrm rot="16200000">
            <a:off x="671292" y="3043398"/>
            <a:ext cx="620395" cy="453390"/>
            <a:chOff x="2587" y="5946"/>
            <a:chExt cx="4283" cy="2118"/>
          </a:xfrm>
        </p:grpSpPr>
        <p:cxnSp>
          <p:nvCxnSpPr>
            <p:cNvPr id="33" name="Conector Reto 16"/>
            <p:cNvCxnSpPr/>
            <p:nvPr/>
          </p:nvCxnSpPr>
          <p:spPr>
            <a:xfrm>
              <a:off x="2587" y="7005"/>
              <a:ext cx="4283" cy="0"/>
            </a:xfrm>
            <a:prstGeom prst="line">
              <a:avLst/>
            </a:prstGeom>
            <a:ln w="25400">
              <a:solidFill>
                <a:schemeClr val="tx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4" name="Triângulo isósceles 33"/>
            <p:cNvSpPr/>
            <p:nvPr/>
          </p:nvSpPr>
          <p:spPr>
            <a:xfrm rot="16200000">
              <a:off x="3788" y="6196"/>
              <a:ext cx="2118" cy="1618"/>
            </a:xfrm>
            <a:prstGeom prst="triangle">
              <a:avLst/>
            </a:prstGeom>
            <a:solidFill>
              <a:srgbClr val="FFFF00"/>
            </a:solidFill>
            <a:ln>
              <a:head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5" name="Conector Reto 18"/>
            <p:cNvCxnSpPr/>
            <p:nvPr/>
          </p:nvCxnSpPr>
          <p:spPr>
            <a:xfrm flipH="1">
              <a:off x="3978" y="6190"/>
              <a:ext cx="24" cy="1641"/>
            </a:xfrm>
            <a:prstGeom prst="line">
              <a:avLst/>
            </a:prstGeom>
            <a:ln w="25400">
              <a:solidFill>
                <a:schemeClr val="tx1"/>
              </a:solidFill>
              <a:headEnd type="none"/>
            </a:ln>
          </p:spPr>
          <p:style>
            <a:lnRef idx="1">
              <a:schemeClr val="accent1"/>
            </a:lnRef>
            <a:fillRef idx="0">
              <a:schemeClr val="accent1"/>
            </a:fillRef>
            <a:effectRef idx="0">
              <a:schemeClr val="accent1"/>
            </a:effectRef>
            <a:fontRef idx="minor">
              <a:schemeClr val="tx1"/>
            </a:fontRef>
          </p:style>
        </p:cxnSp>
      </p:grpSp>
      <p:sp>
        <p:nvSpPr>
          <p:cNvPr id="36" name="CaixaDeTexto 35"/>
          <p:cNvSpPr txBox="1"/>
          <p:nvPr/>
        </p:nvSpPr>
        <p:spPr>
          <a:xfrm>
            <a:off x="1016613" y="3357375"/>
            <a:ext cx="1768433" cy="461665"/>
          </a:xfrm>
          <a:prstGeom prst="rect">
            <a:avLst/>
          </a:prstGeom>
          <a:noFill/>
        </p:spPr>
        <p:txBody>
          <a:bodyPr wrap="none" rtlCol="0">
            <a:spAutoFit/>
          </a:bodyPr>
          <a:lstStyle/>
          <a:p>
            <a:r>
              <a:rPr lang="pt-BR" sz="2400" dirty="0" smtClean="0">
                <a:latin typeface="Comic Sans MS" panose="030F0702030302020204" pitchFamily="66" charset="0"/>
                <a:cs typeface="Comic Sans MS" panose="030F0702030302020204" pitchFamily="66" charset="0"/>
              </a:rPr>
              <a:t>Diodo ideal</a:t>
            </a:r>
            <a:endParaRPr lang="pt-BR" sz="2400" baseline="-25000" dirty="0">
              <a:latin typeface="Comic Sans MS" panose="030F0702030302020204" pitchFamily="66" charset="0"/>
              <a:cs typeface="Comic Sans MS" panose="030F0702030302020204" pitchFamily="66" charset="0"/>
            </a:endParaRPr>
          </a:p>
        </p:txBody>
      </p:sp>
      <p:sp>
        <p:nvSpPr>
          <p:cNvPr id="12" name="Forma livre 11"/>
          <p:cNvSpPr/>
          <p:nvPr/>
        </p:nvSpPr>
        <p:spPr>
          <a:xfrm>
            <a:off x="1234567" y="3891435"/>
            <a:ext cx="497840" cy="1788316"/>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8" name="CaixaDeTexto 47"/>
          <p:cNvSpPr txBox="1"/>
          <p:nvPr/>
        </p:nvSpPr>
        <p:spPr>
          <a:xfrm>
            <a:off x="1619933" y="4921475"/>
            <a:ext cx="477520" cy="460375"/>
          </a:xfrm>
          <a:prstGeom prst="rect">
            <a:avLst/>
          </a:prstGeom>
          <a:noFill/>
        </p:spPr>
        <p:txBody>
          <a:bodyPr wrap="none" rtlCol="0">
            <a:spAutoFit/>
          </a:bodyPr>
          <a:p>
            <a:r>
              <a:rPr lang="pt-BR" sz="2400" dirty="0" smtClean="0"/>
              <a:t>V</a:t>
            </a:r>
            <a:r>
              <a:rPr lang="pt-BR" sz="2400" baseline="-25000" dirty="0" smtClean="0"/>
              <a:t>D</a:t>
            </a:r>
            <a:endParaRPr lang="pt-BR" sz="2400" baseline="-25000" dirty="0"/>
          </a:p>
        </p:txBody>
      </p:sp>
    </p:spTree>
  </p:cSld>
  <p:clrMapOvr>
    <a:masterClrMapping/>
  </p:clrMapOvr>
  <p:timing>
    <p:tnLst>
      <p:par>
        <p:cTn id="1" dur="indefinite" restart="never" nodeType="tmRoot"/>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rot="10800000">
            <a:off x="2982926" y="1734506"/>
            <a:ext cx="1381760" cy="255270"/>
            <a:chOff x="4152748" y="3524056"/>
            <a:chExt cx="1381894" cy="255373"/>
          </a:xfrm>
        </p:grpSpPr>
        <p:cxnSp>
          <p:nvCxnSpPr>
            <p:cNvPr id="4"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Retângulo 4"/>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 name="Caixa de Texto 26"/>
          <p:cNvSpPr txBox="1"/>
          <p:nvPr/>
        </p:nvSpPr>
        <p:spPr>
          <a:xfrm>
            <a:off x="3472259" y="2194778"/>
            <a:ext cx="439420" cy="521970"/>
          </a:xfrm>
          <a:prstGeom prst="rect">
            <a:avLst/>
          </a:prstGeom>
          <a:noFill/>
        </p:spPr>
        <p:txBody>
          <a:bodyPr wrap="square" rtlCol="0">
            <a:spAutoFit/>
          </a:bodyPr>
          <a:lstStyle/>
          <a:p>
            <a:pPr algn="ctr"/>
            <a:r>
              <a:rPr lang="pt-BR" altLang="en-US" sz="2800" dirty="0"/>
              <a:t>R</a:t>
            </a:r>
            <a:endParaRPr lang="pt-BR" altLang="en-US" sz="2800" dirty="0">
              <a:latin typeface="Symbol" panose="05050102010706020507" charset="0"/>
              <a:cs typeface="Symbol" panose="05050102010706020507" charset="0"/>
            </a:endParaRPr>
          </a:p>
        </p:txBody>
      </p:sp>
      <p:cxnSp>
        <p:nvCxnSpPr>
          <p:cNvPr id="7" name="Conector Reto 76"/>
          <p:cNvCxnSpPr/>
          <p:nvPr/>
        </p:nvCxnSpPr>
        <p:spPr>
          <a:xfrm>
            <a:off x="2260515" y="4668464"/>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aixaDeTexto 8"/>
          <p:cNvSpPr txBox="1"/>
          <p:nvPr/>
        </p:nvSpPr>
        <p:spPr>
          <a:xfrm>
            <a:off x="2033669" y="2293294"/>
            <a:ext cx="288324" cy="461665"/>
          </a:xfrm>
          <a:prstGeom prst="rect">
            <a:avLst/>
          </a:prstGeom>
          <a:noFill/>
        </p:spPr>
        <p:txBody>
          <a:bodyPr wrap="square" rtlCol="0">
            <a:spAutoFit/>
          </a:bodyPr>
          <a:lstStyle/>
          <a:p>
            <a:r>
              <a:rPr lang="pt-BR" sz="2400" dirty="0" smtClean="0"/>
              <a:t>+</a:t>
            </a:r>
            <a:endParaRPr lang="pt-BR" sz="2400" dirty="0"/>
          </a:p>
        </p:txBody>
      </p:sp>
      <p:sp>
        <p:nvSpPr>
          <p:cNvPr id="9" name="CaixaDeTexto 47"/>
          <p:cNvSpPr txBox="1"/>
          <p:nvPr/>
        </p:nvSpPr>
        <p:spPr>
          <a:xfrm>
            <a:off x="1559002" y="2694757"/>
            <a:ext cx="585470" cy="460375"/>
          </a:xfrm>
          <a:prstGeom prst="rect">
            <a:avLst/>
          </a:prstGeom>
          <a:noFill/>
        </p:spPr>
        <p:txBody>
          <a:bodyPr wrap="none" rtlCol="0">
            <a:spAutoFit/>
          </a:bodyPr>
          <a:lstStyle/>
          <a:p>
            <a:r>
              <a:rPr lang="pt-BR" sz="2400" dirty="0"/>
              <a:t>Vin</a:t>
            </a:r>
            <a:endParaRPr lang="pt-BR" sz="2400" baseline="-25000" dirty="0"/>
          </a:p>
        </p:txBody>
      </p:sp>
      <p:cxnSp>
        <p:nvCxnSpPr>
          <p:cNvPr id="11" name="Conector Reto 8"/>
          <p:cNvCxnSpPr/>
          <p:nvPr/>
        </p:nvCxnSpPr>
        <p:spPr>
          <a:xfrm flipH="1">
            <a:off x="2369317" y="3451493"/>
            <a:ext cx="0" cy="121697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Forma livre 11"/>
          <p:cNvSpPr/>
          <p:nvPr/>
        </p:nvSpPr>
        <p:spPr>
          <a:xfrm>
            <a:off x="5604002" y="2366800"/>
            <a:ext cx="497840" cy="1788316"/>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7" name="Conector Reto 2"/>
          <p:cNvCxnSpPr/>
          <p:nvPr/>
        </p:nvCxnSpPr>
        <p:spPr>
          <a:xfrm>
            <a:off x="2074077" y="2800629"/>
            <a:ext cx="6064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5"/>
          <p:cNvCxnSpPr/>
          <p:nvPr/>
        </p:nvCxnSpPr>
        <p:spPr>
          <a:xfrm>
            <a:off x="2166787" y="2926359"/>
            <a:ext cx="40767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23"/>
          <p:cNvCxnSpPr/>
          <p:nvPr/>
        </p:nvCxnSpPr>
        <p:spPr>
          <a:xfrm>
            <a:off x="2345606" y="1863633"/>
            <a:ext cx="7236" cy="92304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24"/>
          <p:cNvCxnSpPr/>
          <p:nvPr/>
        </p:nvCxnSpPr>
        <p:spPr>
          <a:xfrm>
            <a:off x="2360125" y="2911557"/>
            <a:ext cx="0" cy="62617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Forma livre 20"/>
          <p:cNvSpPr/>
          <p:nvPr/>
        </p:nvSpPr>
        <p:spPr>
          <a:xfrm>
            <a:off x="3368650" y="1408293"/>
            <a:ext cx="895350" cy="464185"/>
          </a:xfrm>
          <a:custGeom>
            <a:avLst/>
            <a:gdLst>
              <a:gd name="connisteX0" fmla="*/ 895310 w 895310"/>
              <a:gd name="connsiteY0" fmla="*/ 464433 h 464433"/>
              <a:gd name="connisteX1" fmla="*/ 699095 w 895310"/>
              <a:gd name="connsiteY1" fmla="*/ 117723 h 464433"/>
              <a:gd name="connisteX2" fmla="*/ 382230 w 895310"/>
              <a:gd name="connsiteY2" fmla="*/ 11678 h 464433"/>
              <a:gd name="connisteX3" fmla="*/ 50125 w 895310"/>
              <a:gd name="connsiteY3" fmla="*/ 298698 h 464433"/>
              <a:gd name="connisteX4" fmla="*/ 5040 w 895310"/>
              <a:gd name="connsiteY4" fmla="*/ 434588 h 464433"/>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895310" h="464434">
                <a:moveTo>
                  <a:pt x="895310" y="464434"/>
                </a:moveTo>
                <a:cubicBezTo>
                  <a:pt x="862290" y="397124"/>
                  <a:pt x="801965" y="208529"/>
                  <a:pt x="699095" y="117724"/>
                </a:cubicBezTo>
                <a:cubicBezTo>
                  <a:pt x="596225" y="26919"/>
                  <a:pt x="511770" y="-24516"/>
                  <a:pt x="382230" y="11679"/>
                </a:cubicBezTo>
                <a:cubicBezTo>
                  <a:pt x="252690" y="47874"/>
                  <a:pt x="125690" y="214244"/>
                  <a:pt x="50125" y="298699"/>
                </a:cubicBezTo>
                <a:cubicBezTo>
                  <a:pt x="-25440" y="383154"/>
                  <a:pt x="7580" y="412999"/>
                  <a:pt x="5040" y="434589"/>
                </a:cubicBezTo>
              </a:path>
            </a:pathLst>
          </a:custGeom>
          <a:noFill/>
          <a:ln>
            <a:solidFill>
              <a:schemeClr val="tx1"/>
            </a:solidFill>
            <a:prstDash val="sysDash"/>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4" name="Conector Reto 23"/>
          <p:cNvCxnSpPr/>
          <p:nvPr/>
        </p:nvCxnSpPr>
        <p:spPr>
          <a:xfrm flipH="1">
            <a:off x="2352473" y="1869244"/>
            <a:ext cx="991751"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4029117" y="1869244"/>
            <a:ext cx="1355799" cy="161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de Seta Reta 26"/>
          <p:cNvCxnSpPr/>
          <p:nvPr/>
        </p:nvCxnSpPr>
        <p:spPr>
          <a:xfrm>
            <a:off x="2782992" y="2051155"/>
            <a:ext cx="399868"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8" name="CaixaDeTexto 47"/>
          <p:cNvSpPr txBox="1"/>
          <p:nvPr/>
        </p:nvSpPr>
        <p:spPr>
          <a:xfrm>
            <a:off x="2741608" y="2000906"/>
            <a:ext cx="421910" cy="523220"/>
          </a:xfrm>
          <a:prstGeom prst="rect">
            <a:avLst/>
          </a:prstGeom>
          <a:noFill/>
        </p:spPr>
        <p:txBody>
          <a:bodyPr wrap="none" rtlCol="0">
            <a:spAutoFit/>
          </a:bodyPr>
          <a:lstStyle/>
          <a:p>
            <a:r>
              <a:rPr lang="pt-BR" sz="2800" dirty="0" smtClean="0"/>
              <a:t>I</a:t>
            </a:r>
            <a:r>
              <a:rPr lang="pt-BR" sz="2800" baseline="-25000" dirty="0"/>
              <a:t>D</a:t>
            </a:r>
            <a:endParaRPr lang="pt-BR" sz="2800" baseline="-25000" dirty="0"/>
          </a:p>
        </p:txBody>
      </p:sp>
      <p:grpSp>
        <p:nvGrpSpPr>
          <p:cNvPr id="29" name="Grupo 28"/>
          <p:cNvGrpSpPr/>
          <p:nvPr/>
        </p:nvGrpSpPr>
        <p:grpSpPr>
          <a:xfrm rot="16200000">
            <a:off x="4703712" y="2626570"/>
            <a:ext cx="1381760" cy="255270"/>
            <a:chOff x="4152748" y="3524056"/>
            <a:chExt cx="1381894" cy="255373"/>
          </a:xfrm>
        </p:grpSpPr>
        <p:cxnSp>
          <p:nvCxnSpPr>
            <p:cNvPr id="30" name="Conector Reto 20"/>
            <p:cNvCxnSpPr/>
            <p:nvPr/>
          </p:nvCxnSpPr>
          <p:spPr>
            <a:xfrm>
              <a:off x="4152748" y="3654460"/>
              <a:ext cx="1381894" cy="0"/>
            </a:xfrm>
            <a:prstGeom prst="line">
              <a:avLst/>
            </a:prstGeom>
            <a:ln w="25400">
              <a:solidFill>
                <a:schemeClr val="tx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1" name="Retângulo 30"/>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 de Texto 26"/>
          <p:cNvSpPr txBox="1"/>
          <p:nvPr/>
        </p:nvSpPr>
        <p:spPr>
          <a:xfrm>
            <a:off x="5402868" y="2661853"/>
            <a:ext cx="628187" cy="523220"/>
          </a:xfrm>
          <a:prstGeom prst="rect">
            <a:avLst/>
          </a:prstGeom>
          <a:noFill/>
        </p:spPr>
        <p:txBody>
          <a:bodyPr wrap="square" rtlCol="0">
            <a:spAutoFit/>
          </a:bodyPr>
          <a:lstStyle/>
          <a:p>
            <a:pPr algn="ctr"/>
            <a:r>
              <a:rPr lang="pt-BR" altLang="en-US" sz="2800" dirty="0" smtClean="0"/>
              <a:t>r</a:t>
            </a:r>
            <a:r>
              <a:rPr lang="pt-BR" altLang="en-US" sz="2800" baseline="-25000" dirty="0"/>
              <a:t>d</a:t>
            </a:r>
            <a:endParaRPr lang="pt-BR" altLang="en-US" sz="2800" dirty="0">
              <a:latin typeface="Symbol" panose="05050102010706020507" charset="0"/>
              <a:cs typeface="Symbol" panose="05050102010706020507" charset="0"/>
            </a:endParaRPr>
          </a:p>
        </p:txBody>
      </p:sp>
      <p:sp>
        <p:nvSpPr>
          <p:cNvPr id="33" name="CaixaDeTexto 32"/>
          <p:cNvSpPr txBox="1"/>
          <p:nvPr/>
        </p:nvSpPr>
        <p:spPr>
          <a:xfrm>
            <a:off x="5076413" y="3098350"/>
            <a:ext cx="288324" cy="461665"/>
          </a:xfrm>
          <a:prstGeom prst="rect">
            <a:avLst/>
          </a:prstGeom>
          <a:noFill/>
        </p:spPr>
        <p:txBody>
          <a:bodyPr wrap="square" rtlCol="0">
            <a:spAutoFit/>
          </a:bodyPr>
          <a:lstStyle/>
          <a:p>
            <a:r>
              <a:rPr lang="pt-BR" sz="2400" dirty="0" smtClean="0"/>
              <a:t>+</a:t>
            </a:r>
            <a:endParaRPr lang="pt-BR" sz="2400" dirty="0"/>
          </a:p>
        </p:txBody>
      </p:sp>
      <p:sp>
        <p:nvSpPr>
          <p:cNvPr id="34" name="CaixaDeTexto 47"/>
          <p:cNvSpPr txBox="1"/>
          <p:nvPr/>
        </p:nvSpPr>
        <p:spPr>
          <a:xfrm>
            <a:off x="4601746" y="3499813"/>
            <a:ext cx="577850" cy="460375"/>
          </a:xfrm>
          <a:prstGeom prst="rect">
            <a:avLst/>
          </a:prstGeom>
          <a:noFill/>
        </p:spPr>
        <p:txBody>
          <a:bodyPr wrap="none" rtlCol="0">
            <a:spAutoFit/>
          </a:bodyPr>
          <a:lstStyle/>
          <a:p>
            <a:r>
              <a:rPr lang="pt-BR" sz="2400" dirty="0" smtClean="0"/>
              <a:t>V</a:t>
            </a:r>
            <a:r>
              <a:rPr lang="pt-BR" sz="2400" baseline="-25000" dirty="0" smtClean="0"/>
              <a:t>D0</a:t>
            </a:r>
            <a:endParaRPr lang="pt-BR" sz="2400" baseline="-25000" dirty="0"/>
          </a:p>
        </p:txBody>
      </p:sp>
      <p:cxnSp>
        <p:nvCxnSpPr>
          <p:cNvPr id="35" name="Conector Reto 2"/>
          <p:cNvCxnSpPr/>
          <p:nvPr/>
        </p:nvCxnSpPr>
        <p:spPr>
          <a:xfrm>
            <a:off x="5100779" y="3605685"/>
            <a:ext cx="6064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5"/>
          <p:cNvCxnSpPr/>
          <p:nvPr/>
        </p:nvCxnSpPr>
        <p:spPr>
          <a:xfrm>
            <a:off x="5193489" y="3731415"/>
            <a:ext cx="40767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23"/>
          <p:cNvCxnSpPr/>
          <p:nvPr/>
        </p:nvCxnSpPr>
        <p:spPr>
          <a:xfrm flipH="1">
            <a:off x="5395586" y="3027221"/>
            <a:ext cx="0" cy="56451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24"/>
          <p:cNvCxnSpPr/>
          <p:nvPr/>
        </p:nvCxnSpPr>
        <p:spPr>
          <a:xfrm>
            <a:off x="5386827" y="3716613"/>
            <a:ext cx="0" cy="626178"/>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2360125" y="4313099"/>
            <a:ext cx="2991595" cy="3131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5" name="Retângulo 44"/>
              <p:cNvSpPr/>
              <p:nvPr/>
            </p:nvSpPr>
            <p:spPr>
              <a:xfrm>
                <a:off x="7174759" y="2832344"/>
                <a:ext cx="2686685" cy="937260"/>
              </a:xfrm>
              <a:prstGeom prst="rect">
                <a:avLst/>
              </a:prstGeom>
            </p:spPr>
            <p:txBody>
              <a:bodyPr wrap="none">
                <a:spAutoFit/>
              </a:bodyPr>
              <a:lstStyle/>
              <a:p>
                <a14:m>
                  <m:oMath xmlns:m="http://schemas.openxmlformats.org/officeDocument/2006/math">
                    <m:sSub>
                      <m:sSubPr>
                        <m:ctrlPr>
                          <a:rPr lang="pt-BR" altLang="pt-BR" sz="3600" b="0" i="1" smtClean="0">
                            <a:latin typeface="Cambria Math" panose="02040503050406030204" pitchFamily="18" charset="0"/>
                          </a:rPr>
                        </m:ctrlPr>
                      </m:sSubPr>
                      <m:e>
                        <m:r>
                          <a:rPr lang="pt-BR" altLang="pt-BR" sz="3600" b="0" i="1" smtClean="0">
                            <a:latin typeface="Cambria Math" panose="02040503050406030204" pitchFamily="18" charset="0"/>
                          </a:rPr>
                          <m:t>𝐼</m:t>
                        </m:r>
                      </m:e>
                      <m:sub>
                        <m:r>
                          <a:rPr lang="pt-BR" altLang="pt-BR" sz="3600" b="0" i="1" smtClean="0">
                            <a:latin typeface="Cambria Math" panose="02040503050406030204" pitchFamily="18" charset="0"/>
                          </a:rPr>
                          <m:t>𝐷</m:t>
                        </m:r>
                      </m:sub>
                    </m:sSub>
                    <m:r>
                      <a:rPr lang="pt-BR" altLang="pt-BR" sz="3600" b="0" i="1" smtClean="0">
                        <a:latin typeface="Cambria Math" panose="02040503050406030204" pitchFamily="18" charset="0"/>
                      </a:rPr>
                      <m:t>=</m:t>
                    </m:r>
                    <m:f>
                      <m:fPr>
                        <m:ctrlPr>
                          <a:rPr lang="pt-BR" altLang="pt-BR" sz="3600" b="0" i="1" smtClean="0">
                            <a:latin typeface="Cambria Math" panose="02040503050406030204" pitchFamily="18" charset="0"/>
                          </a:rPr>
                        </m:ctrlPr>
                      </m:fPr>
                      <m:num>
                        <m:sSub>
                          <m:sSubPr>
                            <m:ctrlPr>
                              <a:rPr lang="pt-BR" altLang="pt-BR" sz="3600" b="0" i="1" smtClean="0">
                                <a:latin typeface="Cambria Math" panose="02040503050406030204" pitchFamily="18" charset="0"/>
                              </a:rPr>
                            </m:ctrlPr>
                          </m:sSubPr>
                          <m:e>
                            <m:r>
                              <a:rPr lang="pt-BR" altLang="pt-BR" sz="3600" b="0" i="1" smtClean="0">
                                <a:latin typeface="Cambria Math" panose="02040503050406030204" pitchFamily="18" charset="0"/>
                              </a:rPr>
                              <m:t>𝑉</m:t>
                            </m:r>
                          </m:e>
                          <m:sub>
                            <m:r>
                              <a:rPr lang="pt-BR" altLang="pt-BR" sz="3600" b="0" i="1" smtClean="0">
                                <a:latin typeface="Cambria Math" panose="02040503050406030204" pitchFamily="18" charset="0"/>
                              </a:rPr>
                              <m:t>𝑖𝑛</m:t>
                            </m:r>
                          </m:sub>
                        </m:sSub>
                        <m:r>
                          <a:rPr lang="pt-BR" altLang="pt-BR" sz="3600" b="0" i="1" smtClean="0">
                            <a:latin typeface="Cambria Math" panose="02040503050406030204" pitchFamily="18" charset="0"/>
                          </a:rPr>
                          <m:t>−</m:t>
                        </m:r>
                        <m:sSub>
                          <m:sSubPr>
                            <m:ctrlPr>
                              <a:rPr lang="pt-BR" altLang="pt-BR" sz="3600" b="0" i="1" smtClean="0">
                                <a:latin typeface="Cambria Math" panose="02040503050406030204" pitchFamily="18" charset="0"/>
                              </a:rPr>
                            </m:ctrlPr>
                          </m:sSubPr>
                          <m:e>
                            <m:r>
                              <a:rPr lang="pt-BR" altLang="pt-BR" sz="3600" b="0" i="1" smtClean="0">
                                <a:latin typeface="Cambria Math" panose="02040503050406030204" pitchFamily="18" charset="0"/>
                              </a:rPr>
                              <m:t>𝑉</m:t>
                            </m:r>
                          </m:e>
                          <m:sub>
                            <m:r>
                              <a:rPr lang="pt-BR" altLang="pt-BR" sz="3600" b="0" i="1" smtClean="0">
                                <a:latin typeface="Cambria Math" panose="02040503050406030204" pitchFamily="18" charset="0"/>
                              </a:rPr>
                              <m:t>𝐷</m:t>
                            </m:r>
                            <m:r>
                              <a:rPr lang="en-US" altLang="pt-BR" sz="3600" b="0" i="1" smtClean="0">
                                <a:latin typeface="Cambria Math" panose="02040503050406030204" pitchFamily="18" charset="0"/>
                              </a:rPr>
                              <m:t>0</m:t>
                            </m:r>
                          </m:sub>
                        </m:sSub>
                      </m:num>
                      <m:den>
                        <m:r>
                          <a:rPr lang="pt-BR" altLang="pt-BR" sz="3600" b="0" i="1" smtClean="0">
                            <a:latin typeface="Cambria Math" panose="02040503050406030204" pitchFamily="18" charset="0"/>
                          </a:rPr>
                          <m:t>𝑅</m:t>
                        </m:r>
                        <m:r>
                          <a:rPr lang="pt-BR" altLang="pt-BR" sz="3600" b="0" i="1" smtClean="0">
                            <a:latin typeface="Cambria Math" panose="02040503050406030204" pitchFamily="18" charset="0"/>
                          </a:rPr>
                          <m:t>+</m:t>
                        </m:r>
                        <m:sSub>
                          <m:sSubPr>
                            <m:ctrlPr>
                              <a:rPr lang="pt-BR" altLang="pt-BR" sz="3600" b="0" i="1" smtClean="0">
                                <a:latin typeface="Cambria Math" panose="02040503050406030204" pitchFamily="18" charset="0"/>
                              </a:rPr>
                            </m:ctrlPr>
                          </m:sSubPr>
                          <m:e>
                            <m:r>
                              <a:rPr lang="pt-BR" altLang="pt-BR" sz="3600" b="0" i="1" smtClean="0">
                                <a:latin typeface="Cambria Math" panose="02040503050406030204" pitchFamily="18" charset="0"/>
                              </a:rPr>
                              <m:t>𝑟</m:t>
                            </m:r>
                          </m:e>
                          <m:sub>
                            <m:r>
                              <a:rPr lang="pt-BR" altLang="pt-BR" sz="3600" b="0" i="1" smtClean="0">
                                <a:latin typeface="Cambria Math" panose="02040503050406030204" pitchFamily="18" charset="0"/>
                              </a:rPr>
                              <m:t>𝑑</m:t>
                            </m:r>
                          </m:sub>
                        </m:sSub>
                      </m:den>
                    </m:f>
                  </m:oMath>
                </a14:m>
                <a:r>
                  <a:rPr lang="pt-BR" sz="3600" dirty="0" smtClean="0"/>
                  <a:t> </a:t>
                </a:r>
                <a:endParaRPr lang="pt-BR" sz="3600" dirty="0"/>
              </a:p>
            </p:txBody>
          </p:sp>
        </mc:Choice>
        <mc:Fallback>
          <p:sp>
            <p:nvSpPr>
              <p:cNvPr id="45" name="Retângulo 44"/>
              <p:cNvSpPr>
                <a:spLocks noRot="1" noChangeAspect="1" noMove="1" noResize="1" noEditPoints="1" noAdjustHandles="1" noChangeArrowheads="1" noChangeShapeType="1" noTextEdit="1"/>
              </p:cNvSpPr>
              <p:nvPr/>
            </p:nvSpPr>
            <p:spPr>
              <a:xfrm>
                <a:off x="7174759" y="2832344"/>
                <a:ext cx="2686685" cy="937260"/>
              </a:xfrm>
              <a:prstGeom prst="rect">
                <a:avLst/>
              </a:prstGeom>
              <a:blipFill rotWithShape="1">
                <a:blip r:embed="rId1"/>
                <a:stretch>
                  <a:fillRect l="-20" t="-26" r="-4329" b="26"/>
                </a:stretch>
              </a:blipFill>
            </p:spPr>
            <p:txBody>
              <a:bodyPr/>
              <a:lstStyle/>
              <a:p>
                <a:r>
                  <a:rPr lang="pt-BR" altLang="en-US">
                    <a:noFill/>
                  </a:rPr>
                  <a:t> </a:t>
                </a:r>
              </a:p>
            </p:txBody>
          </p:sp>
        </mc:Fallback>
      </mc:AlternateContent>
      <p:sp>
        <p:nvSpPr>
          <p:cNvPr id="46" name="CaixaDeTexto 45"/>
          <p:cNvSpPr txBox="1"/>
          <p:nvPr/>
        </p:nvSpPr>
        <p:spPr>
          <a:xfrm>
            <a:off x="1115217" y="500229"/>
            <a:ext cx="10820109"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Solução do problema com nosso novo modelo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7" name="CaixaDeTexto 47"/>
          <p:cNvSpPr txBox="1"/>
          <p:nvPr/>
        </p:nvSpPr>
        <p:spPr>
          <a:xfrm>
            <a:off x="3596876" y="940846"/>
            <a:ext cx="518091" cy="523220"/>
          </a:xfrm>
          <a:prstGeom prst="rect">
            <a:avLst/>
          </a:prstGeom>
          <a:noFill/>
        </p:spPr>
        <p:txBody>
          <a:bodyPr wrap="none" rtlCol="0">
            <a:spAutoFit/>
          </a:bodyPr>
          <a:lstStyle/>
          <a:p>
            <a:r>
              <a:rPr lang="pt-BR" sz="2800" dirty="0" smtClean="0"/>
              <a:t>V</a:t>
            </a:r>
            <a:r>
              <a:rPr lang="pt-BR" sz="2800" baseline="-25000" dirty="0"/>
              <a:t>R</a:t>
            </a:r>
            <a:endParaRPr lang="pt-BR" sz="2800" baseline="-25000" dirty="0"/>
          </a:p>
        </p:txBody>
      </p:sp>
      <p:sp>
        <p:nvSpPr>
          <p:cNvPr id="48" name="CaixaDeTexto 47"/>
          <p:cNvSpPr txBox="1"/>
          <p:nvPr/>
        </p:nvSpPr>
        <p:spPr>
          <a:xfrm>
            <a:off x="599400" y="5006164"/>
            <a:ext cx="11004884" cy="1383665"/>
          </a:xfrm>
          <a:prstGeom prst="rect">
            <a:avLst/>
          </a:prstGeom>
          <a:noFill/>
        </p:spPr>
        <p:txBody>
          <a:bodyPr wrap="square" rtlCol="0">
            <a:spAutoFit/>
          </a:bodyPr>
          <a:lstStyle/>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Veja que podemos estimar o ponto Iq, usando um valor incial para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D0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 Uma vez estimado Iq, calcula-se 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se necessário, um novo valor de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49" name="Grupo 48"/>
          <p:cNvGrpSpPr/>
          <p:nvPr/>
        </p:nvGrpSpPr>
        <p:grpSpPr>
          <a:xfrm rot="16200000">
            <a:off x="5084395" y="1958809"/>
            <a:ext cx="620395" cy="453390"/>
            <a:chOff x="2587" y="5946"/>
            <a:chExt cx="4283" cy="2118"/>
          </a:xfrm>
        </p:grpSpPr>
        <p:cxnSp>
          <p:nvCxnSpPr>
            <p:cNvPr id="50" name="Conector Reto 16"/>
            <p:cNvCxnSpPr/>
            <p:nvPr/>
          </p:nvCxnSpPr>
          <p:spPr>
            <a:xfrm>
              <a:off x="2587" y="7005"/>
              <a:ext cx="4283" cy="0"/>
            </a:xfrm>
            <a:prstGeom prst="line">
              <a:avLst/>
            </a:prstGeom>
            <a:ln w="25400">
              <a:solidFill>
                <a:schemeClr val="tx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51" name="Triângulo isósceles 50"/>
            <p:cNvSpPr/>
            <p:nvPr/>
          </p:nvSpPr>
          <p:spPr>
            <a:xfrm rot="16200000">
              <a:off x="3788" y="6196"/>
              <a:ext cx="2118" cy="1618"/>
            </a:xfrm>
            <a:prstGeom prst="triangle">
              <a:avLst/>
            </a:prstGeom>
            <a:solidFill>
              <a:srgbClr val="FFFF00"/>
            </a:solidFill>
            <a:ln>
              <a:head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2" name="Conector Reto 18"/>
            <p:cNvCxnSpPr/>
            <p:nvPr/>
          </p:nvCxnSpPr>
          <p:spPr>
            <a:xfrm flipH="1">
              <a:off x="3978" y="6190"/>
              <a:ext cx="24" cy="1641"/>
            </a:xfrm>
            <a:prstGeom prst="line">
              <a:avLst/>
            </a:prstGeom>
            <a:ln w="25400">
              <a:solidFill>
                <a:schemeClr val="tx1"/>
              </a:solidFill>
              <a:headEnd type="none"/>
            </a:ln>
          </p:spPr>
          <p:style>
            <a:lnRef idx="1">
              <a:schemeClr val="accent1"/>
            </a:lnRef>
            <a:fillRef idx="0">
              <a:schemeClr val="accent1"/>
            </a:fillRef>
            <a:effectRef idx="0">
              <a:schemeClr val="accent1"/>
            </a:effectRef>
            <a:fontRef idx="minor">
              <a:schemeClr val="tx1"/>
            </a:fontRef>
          </p:style>
        </p:cxnSp>
      </p:grpSp>
      <p:sp>
        <p:nvSpPr>
          <p:cNvPr id="54" name="CaixaDeTexto 53"/>
          <p:cNvSpPr txBox="1"/>
          <p:nvPr/>
        </p:nvSpPr>
        <p:spPr>
          <a:xfrm>
            <a:off x="5635531" y="1921789"/>
            <a:ext cx="1768433" cy="461665"/>
          </a:xfrm>
          <a:prstGeom prst="rect">
            <a:avLst/>
          </a:prstGeom>
          <a:noFill/>
        </p:spPr>
        <p:txBody>
          <a:bodyPr wrap="none" rtlCol="0">
            <a:spAutoFit/>
          </a:bodyPr>
          <a:lstStyle/>
          <a:p>
            <a:r>
              <a:rPr lang="pt-BR" sz="2400" dirty="0" smtClean="0">
                <a:latin typeface="Comic Sans MS" panose="030F0702030302020204" pitchFamily="66" charset="0"/>
                <a:cs typeface="Comic Sans MS" panose="030F0702030302020204" pitchFamily="66" charset="0"/>
              </a:rPr>
              <a:t>Diodo ideal</a:t>
            </a:r>
            <a:endParaRPr lang="pt-BR" sz="24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077325" y="6245225"/>
            <a:ext cx="2743200" cy="365125"/>
          </a:xfrm>
        </p:spPr>
        <p:txBody>
          <a:bodyPr/>
          <a:lstStyle/>
          <a:p>
            <a:fld id="{74F297BB-B745-4CAB-BE1D-CE4C89382949}" type="slidenum">
              <a:rPr lang="pt-BR" smtClean="0"/>
            </a:fld>
            <a:endParaRPr lang="pt-BR"/>
          </a:p>
        </p:txBody>
      </p:sp>
      <p:pic>
        <p:nvPicPr>
          <p:cNvPr id="717827" name="Picture 3" descr="c:\ch03_conv\sedr42021_tb0301.jp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2657785" y="533400"/>
            <a:ext cx="2001838" cy="2471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829" name="Picture 5" descr="c:\ch03_conv\sedr42021_tb030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702985" y="358775"/>
            <a:ext cx="2286000" cy="2871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830" name="Picture 6" descr="c:\ch03_conv\sedr42021_tb0303.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47060" y="377825"/>
            <a:ext cx="2286000" cy="2725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831" name="Picture 7" descr="c:\ch03_conv\sedr42021_tb0304.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95948" y="3713163"/>
            <a:ext cx="1114425" cy="2220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832" name="Picture 8" descr="c:\ch03_conv\sedr42021_tb0305.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890310" y="3330575"/>
            <a:ext cx="1627188" cy="2828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833" name="Picture 9" descr="c:\ch03_conv\sedr42021_tb0306.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12148" y="3800475"/>
            <a:ext cx="1682750" cy="2232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Picture 3" descr="c:\ch03_conv\sedr42021_tb0301.jp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2676215" y="558552"/>
            <a:ext cx="2001838" cy="2471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6" descr="c:\ch03_conv\sedr42021_tb0303.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65490" y="402977"/>
            <a:ext cx="2286000" cy="2725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 name="Picture 7" descr="c:\ch03_conv\sedr42021_tb0304.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14378" y="3738315"/>
            <a:ext cx="1114425" cy="2220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8" descr="c:\ch03_conv\sedr42021_tb0305.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08740" y="3355727"/>
            <a:ext cx="1627188" cy="2828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9" descr="c:\ch03_conv\sedr42021_tb0306.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30578" y="3825627"/>
            <a:ext cx="1682750" cy="2232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6" name="CaixaDeTexto 45"/>
          <p:cNvSpPr txBox="1"/>
          <p:nvPr/>
        </p:nvSpPr>
        <p:spPr>
          <a:xfrm>
            <a:off x="553085" y="3128645"/>
            <a:ext cx="1894205" cy="5835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Modelos</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tretch>
            <a:fillRect/>
          </a:stretch>
        </p:blipFill>
        <p:spPr>
          <a:xfrm>
            <a:off x="1331496" y="332926"/>
            <a:ext cx="9512967" cy="6087472"/>
          </a:xfrm>
          <a:prstGeom prst="rect">
            <a:avLst/>
          </a:prstGeom>
        </p:spPr>
      </p:pic>
      <p:sp>
        <p:nvSpPr>
          <p:cNvPr id="46" name="CaixaDeTexto 45"/>
          <p:cNvSpPr txBox="1"/>
          <p:nvPr/>
        </p:nvSpPr>
        <p:spPr>
          <a:xfrm>
            <a:off x="735965" y="332740"/>
            <a:ext cx="3867785" cy="1753235"/>
          </a:xfrm>
          <a:prstGeom prst="rect">
            <a:avLst/>
          </a:prstGeom>
          <a:solidFill>
            <a:schemeClr val="bg1"/>
          </a:solidFill>
        </p:spPr>
        <p:txBody>
          <a:bodyPr wrap="square" rtlCol="0">
            <a:spAutoFit/>
          </a:bodyPr>
          <a:p>
            <a:pPr indent="0" algn="l" fontAlgn="auto">
              <a:spcBef>
                <a:spcPts val="600"/>
              </a:spcBef>
              <a:spcAft>
                <a:spcPts val="600"/>
              </a:spcAft>
              <a:buFont typeface="Arial" panose="020B0604020202020204" pitchFamily="34" charset="0"/>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Modelos de pequenos sinais: Diodo </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11" name="Grupo 10"/>
          <p:cNvGrpSpPr/>
          <p:nvPr/>
        </p:nvGrpSpPr>
        <p:grpSpPr>
          <a:xfrm>
            <a:off x="816655" y="4140269"/>
            <a:ext cx="1381894" cy="255373"/>
            <a:chOff x="4112743" y="3509451"/>
            <a:chExt cx="1381894" cy="255373"/>
          </a:xfrm>
        </p:grpSpPr>
        <p:cxnSp>
          <p:nvCxnSpPr>
            <p:cNvPr id="12" name="Conector Reto 13"/>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Retângulo 1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grpSp>
        <p:nvGrpSpPr>
          <p:cNvPr id="14" name="Grupo 13"/>
          <p:cNvGrpSpPr/>
          <p:nvPr/>
        </p:nvGrpSpPr>
        <p:grpSpPr>
          <a:xfrm>
            <a:off x="2659870" y="3252757"/>
            <a:ext cx="1381894" cy="255373"/>
            <a:chOff x="4112743" y="3509451"/>
            <a:chExt cx="1381894" cy="255373"/>
          </a:xfrm>
        </p:grpSpPr>
        <p:cxnSp>
          <p:nvCxnSpPr>
            <p:cNvPr id="15" name="Conector Reto 16"/>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17" name="Forma livre 16"/>
          <p:cNvSpPr/>
          <p:nvPr/>
        </p:nvSpPr>
        <p:spPr>
          <a:xfrm>
            <a:off x="3997809" y="3383957"/>
            <a:ext cx="607506" cy="165264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8" name="Forma livre 17"/>
          <p:cNvSpPr/>
          <p:nvPr/>
        </p:nvSpPr>
        <p:spPr>
          <a:xfrm>
            <a:off x="2291228" y="3375719"/>
            <a:ext cx="387178" cy="906162"/>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19" name="Conector Reto 20"/>
          <p:cNvCxnSpPr/>
          <p:nvPr/>
        </p:nvCxnSpPr>
        <p:spPr>
          <a:xfrm flipH="1">
            <a:off x="2181647" y="5811459"/>
            <a:ext cx="0" cy="4233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21"/>
          <p:cNvCxnSpPr/>
          <p:nvPr/>
        </p:nvCxnSpPr>
        <p:spPr>
          <a:xfrm>
            <a:off x="2075078" y="6234785"/>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CaixaDeTexto 20"/>
          <p:cNvSpPr txBox="1"/>
          <p:nvPr/>
        </p:nvSpPr>
        <p:spPr>
          <a:xfrm>
            <a:off x="3138491" y="2812329"/>
            <a:ext cx="50366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2" name="CaixaDeTexto 21"/>
          <p:cNvSpPr txBox="1"/>
          <p:nvPr/>
        </p:nvSpPr>
        <p:spPr>
          <a:xfrm>
            <a:off x="1275343" y="3675080"/>
            <a:ext cx="47160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cxnSp>
        <p:nvCxnSpPr>
          <p:cNvPr id="23" name="Conector de Seta Reta 24"/>
          <p:cNvCxnSpPr/>
          <p:nvPr/>
        </p:nvCxnSpPr>
        <p:spPr>
          <a:xfrm>
            <a:off x="3096112" y="3642308"/>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4" name="CaixaDeTexto 23"/>
          <p:cNvSpPr txBox="1"/>
          <p:nvPr/>
        </p:nvSpPr>
        <p:spPr>
          <a:xfrm>
            <a:off x="3517517" y="3494252"/>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5" name="CaixaDeTexto 24"/>
          <p:cNvSpPr txBox="1"/>
          <p:nvPr/>
        </p:nvSpPr>
        <p:spPr>
          <a:xfrm>
            <a:off x="2171554" y="4756025"/>
            <a:ext cx="532518"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a:latin typeface="Comic Sans MS" panose="030F0702030302020204" pitchFamily="66" charset="0"/>
              </a:rPr>
              <a:t>D</a:t>
            </a:r>
            <a:endParaRPr lang="pt-BR" sz="2400" dirty="0">
              <a:latin typeface="Comic Sans MS" panose="030F0702030302020204" pitchFamily="66" charset="0"/>
            </a:endParaRPr>
          </a:p>
        </p:txBody>
      </p:sp>
      <p:sp>
        <p:nvSpPr>
          <p:cNvPr id="27" name="Forma livre 26"/>
          <p:cNvSpPr/>
          <p:nvPr/>
        </p:nvSpPr>
        <p:spPr>
          <a:xfrm>
            <a:off x="2731211" y="2810395"/>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none"/>
            <a:tailEnd type="triangl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29" name="Conector Reto 28"/>
          <p:cNvCxnSpPr/>
          <p:nvPr/>
        </p:nvCxnSpPr>
        <p:spPr>
          <a:xfrm>
            <a:off x="816655" y="4266753"/>
            <a:ext cx="0" cy="2691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1"/>
          <p:cNvCxnSpPr/>
          <p:nvPr/>
        </p:nvCxnSpPr>
        <p:spPr>
          <a:xfrm>
            <a:off x="752956" y="4535951"/>
            <a:ext cx="127397"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de Seta Reta 24"/>
          <p:cNvCxnSpPr/>
          <p:nvPr/>
        </p:nvCxnSpPr>
        <p:spPr>
          <a:xfrm>
            <a:off x="5050975" y="5088270"/>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cxnSp>
        <p:nvCxnSpPr>
          <p:cNvPr id="32" name="Conector de Seta Reta 24"/>
          <p:cNvCxnSpPr/>
          <p:nvPr/>
        </p:nvCxnSpPr>
        <p:spPr>
          <a:xfrm>
            <a:off x="4132891" y="5149338"/>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cxnSp>
        <p:nvCxnSpPr>
          <p:cNvPr id="34" name="Conector de Seta Reta 24"/>
          <p:cNvCxnSpPr/>
          <p:nvPr/>
        </p:nvCxnSpPr>
        <p:spPr>
          <a:xfrm>
            <a:off x="1121729" y="4535951"/>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36" name="CaixaDeTexto 35"/>
          <p:cNvSpPr txBox="1"/>
          <p:nvPr/>
        </p:nvSpPr>
        <p:spPr>
          <a:xfrm>
            <a:off x="4211496" y="5080298"/>
            <a:ext cx="585417" cy="461665"/>
          </a:xfrm>
          <a:prstGeom prst="rect">
            <a:avLst/>
          </a:prstGeom>
          <a:noFill/>
        </p:spPr>
        <p:txBody>
          <a:bodyPr wrap="none" rtlCol="0">
            <a:spAutoFit/>
          </a:bodyPr>
          <a:lstStyle/>
          <a:p>
            <a:r>
              <a:rPr lang="pt-BR" sz="2400" dirty="0" err="1" smtClean="0">
                <a:latin typeface="Comic Sans MS" panose="030F0702030302020204" pitchFamily="66" charset="0"/>
              </a:rPr>
              <a:t>i</a:t>
            </a:r>
            <a:r>
              <a:rPr lang="pt-BR" sz="2400" baseline="-25000" dirty="0" err="1" smtClean="0">
                <a:latin typeface="Comic Sans MS" panose="030F0702030302020204" pitchFamily="66" charset="0"/>
              </a:rPr>
              <a:t>AO</a:t>
            </a:r>
            <a:endParaRPr lang="pt-BR" sz="2400" dirty="0">
              <a:latin typeface="Comic Sans MS" panose="030F0702030302020204" pitchFamily="66" charset="0"/>
            </a:endParaRPr>
          </a:p>
        </p:txBody>
      </p:sp>
      <p:sp>
        <p:nvSpPr>
          <p:cNvPr id="37" name="Espaço Reservado para Conteúdo 2"/>
          <p:cNvSpPr txBox="1"/>
          <p:nvPr/>
        </p:nvSpPr>
        <p:spPr>
          <a:xfrm>
            <a:off x="526526" y="328950"/>
            <a:ext cx="10389281" cy="218514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b="1" dirty="0" smtClean="0">
                <a:latin typeface="Comic Sans MS" panose="030F0702030302020204" pitchFamily="66" charset="0"/>
              </a:rPr>
              <a:t>Impedância de saída do amplificador inversor</a:t>
            </a:r>
            <a:endParaRPr lang="pt-BR" b="1" dirty="0" smtClean="0">
              <a:latin typeface="Comic Sans MS" panose="030F0702030302020204" pitchFamily="66" charset="0"/>
            </a:endParaRPr>
          </a:p>
          <a:p>
            <a:r>
              <a:rPr lang="pt-BR" b="1" dirty="0" smtClean="0">
                <a:latin typeface="Comic Sans MS" panose="030F0702030302020204" pitchFamily="66" charset="0"/>
              </a:rPr>
              <a:t>Inativar fontes</a:t>
            </a:r>
            <a:endParaRPr lang="pt-BR" b="1" dirty="0" smtClean="0">
              <a:latin typeface="Comic Sans MS" panose="030F0702030302020204" pitchFamily="66" charset="0"/>
            </a:endParaRPr>
          </a:p>
          <a:p>
            <a:r>
              <a:rPr lang="pt-BR" b="1" dirty="0" smtClean="0">
                <a:latin typeface="Comic Sans MS" panose="030F0702030302020204" pitchFamily="66" charset="0"/>
              </a:rPr>
              <a:t>Aplica uma tensão em </a:t>
            </a:r>
            <a:r>
              <a:rPr lang="pt-BR" b="1" dirty="0" smtClean="0">
                <a:solidFill>
                  <a:srgbClr val="C00000"/>
                </a:solidFill>
                <a:latin typeface="Comic Sans MS" panose="030F0702030302020204" pitchFamily="66" charset="0"/>
              </a:rPr>
              <a:t>V</a:t>
            </a:r>
            <a:r>
              <a:rPr lang="pt-BR" b="1" baseline="-25000" dirty="0" smtClean="0">
                <a:solidFill>
                  <a:srgbClr val="C00000"/>
                </a:solidFill>
                <a:latin typeface="Comic Sans MS" panose="030F0702030302020204" pitchFamily="66" charset="0"/>
              </a:rPr>
              <a:t>0</a:t>
            </a:r>
            <a:r>
              <a:rPr lang="pt-BR" b="1" dirty="0" smtClean="0">
                <a:latin typeface="Comic Sans MS" panose="030F0702030302020204" pitchFamily="66" charset="0"/>
              </a:rPr>
              <a:t> e medir </a:t>
            </a:r>
            <a:r>
              <a:rPr lang="pt-BR" b="1" dirty="0" smtClean="0">
                <a:solidFill>
                  <a:srgbClr val="C00000"/>
                </a:solidFill>
                <a:latin typeface="Comic Sans MS" panose="030F0702030302020204" pitchFamily="66" charset="0"/>
              </a:rPr>
              <a:t>i</a:t>
            </a:r>
            <a:r>
              <a:rPr lang="pt-BR" b="1" baseline="-25000" dirty="0" smtClean="0">
                <a:solidFill>
                  <a:srgbClr val="C00000"/>
                </a:solidFill>
                <a:latin typeface="Comic Sans MS" panose="030F0702030302020204" pitchFamily="66" charset="0"/>
              </a:rPr>
              <a:t>0</a:t>
            </a:r>
            <a:endParaRPr lang="pt-BR" b="1" dirty="0" smtClean="0">
              <a:solidFill>
                <a:srgbClr val="C00000"/>
              </a:solidFill>
              <a:latin typeface="Comic Sans MS" panose="030F0702030302020204" pitchFamily="66" charset="0"/>
            </a:endParaRPr>
          </a:p>
          <a:p>
            <a:r>
              <a:rPr lang="pt-BR" b="1" dirty="0" err="1" smtClean="0">
                <a:solidFill>
                  <a:srgbClr val="C00000"/>
                </a:solidFill>
                <a:latin typeface="Comic Sans MS" panose="030F0702030302020204" pitchFamily="66" charset="0"/>
              </a:rPr>
              <a:t>Z</a:t>
            </a:r>
            <a:r>
              <a:rPr lang="pt-BR" b="1" baseline="-25000" dirty="0" err="1">
                <a:solidFill>
                  <a:srgbClr val="C00000"/>
                </a:solidFill>
                <a:latin typeface="Comic Sans MS" panose="030F0702030302020204" pitchFamily="66" charset="0"/>
              </a:rPr>
              <a:t>o</a:t>
            </a:r>
            <a:r>
              <a:rPr lang="pt-BR" b="1" dirty="0" smtClean="0">
                <a:solidFill>
                  <a:srgbClr val="C00000"/>
                </a:solidFill>
                <a:latin typeface="Comic Sans MS" panose="030F0702030302020204" pitchFamily="66" charset="0"/>
              </a:rPr>
              <a:t> = V</a:t>
            </a:r>
            <a:r>
              <a:rPr lang="pt-BR" b="1" baseline="-25000" dirty="0" smtClean="0">
                <a:solidFill>
                  <a:srgbClr val="C00000"/>
                </a:solidFill>
                <a:latin typeface="Comic Sans MS" panose="030F0702030302020204" pitchFamily="66" charset="0"/>
              </a:rPr>
              <a:t>0</a:t>
            </a:r>
            <a:r>
              <a:rPr lang="pt-BR" b="1" dirty="0" smtClean="0">
                <a:solidFill>
                  <a:srgbClr val="C00000"/>
                </a:solidFill>
                <a:latin typeface="Comic Sans MS" panose="030F0702030302020204" pitchFamily="66" charset="0"/>
              </a:rPr>
              <a:t>/I</a:t>
            </a:r>
            <a:r>
              <a:rPr lang="pt-BR" b="1" baseline="-25000" dirty="0">
                <a:solidFill>
                  <a:srgbClr val="C00000"/>
                </a:solidFill>
                <a:latin typeface="Comic Sans MS" panose="030F0702030302020204" pitchFamily="66" charset="0"/>
              </a:rPr>
              <a:t>0</a:t>
            </a:r>
            <a:endParaRPr lang="pt-BR" b="1" dirty="0">
              <a:solidFill>
                <a:srgbClr val="C00000"/>
              </a:solidFill>
              <a:latin typeface="Comic Sans MS" panose="030F0702030302020204" pitchFamily="66" charset="0"/>
            </a:endParaRPr>
          </a:p>
        </p:txBody>
      </p:sp>
      <p:grpSp>
        <p:nvGrpSpPr>
          <p:cNvPr id="65" name="Grupo 64"/>
          <p:cNvGrpSpPr/>
          <p:nvPr/>
        </p:nvGrpSpPr>
        <p:grpSpPr>
          <a:xfrm>
            <a:off x="2028413" y="3821303"/>
            <a:ext cx="3201481" cy="2413483"/>
            <a:chOff x="7110658" y="2723522"/>
            <a:chExt cx="3201481" cy="2413483"/>
          </a:xfrm>
        </p:grpSpPr>
        <p:grpSp>
          <p:nvGrpSpPr>
            <p:cNvPr id="45" name="Grupo 44"/>
            <p:cNvGrpSpPr/>
            <p:nvPr/>
          </p:nvGrpSpPr>
          <p:grpSpPr>
            <a:xfrm>
              <a:off x="7110658" y="2723522"/>
              <a:ext cx="3132541" cy="2413483"/>
              <a:chOff x="1939120" y="4011381"/>
              <a:chExt cx="2552471" cy="1375719"/>
            </a:xfrm>
          </p:grpSpPr>
          <p:grpSp>
            <p:nvGrpSpPr>
              <p:cNvPr id="46" name="Grupo 45"/>
              <p:cNvGrpSpPr/>
              <p:nvPr/>
            </p:nvGrpSpPr>
            <p:grpSpPr>
              <a:xfrm>
                <a:off x="2052331" y="4011381"/>
                <a:ext cx="2439260" cy="1375719"/>
                <a:chOff x="2026508" y="4098528"/>
                <a:chExt cx="2439260" cy="1375719"/>
              </a:xfrm>
            </p:grpSpPr>
            <p:sp>
              <p:nvSpPr>
                <p:cNvPr id="49" name="Triângulo isósceles 48"/>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50" name="Conector Reto 4"/>
                <p:cNvCxnSpPr/>
                <p:nvPr/>
              </p:nvCxnSpPr>
              <p:spPr>
                <a:xfrm flipV="1">
                  <a:off x="3550678" y="4790958"/>
                  <a:ext cx="915090" cy="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CaixaDeTexto 52"/>
                <p:cNvSpPr txBox="1"/>
                <p:nvPr/>
              </p:nvSpPr>
              <p:spPr>
                <a:xfrm>
                  <a:off x="2485017" y="5030183"/>
                  <a:ext cx="288324" cy="26315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54" name="CaixaDeTexto 53"/>
                <p:cNvSpPr txBox="1"/>
                <p:nvPr/>
              </p:nvSpPr>
              <p:spPr>
                <a:xfrm>
                  <a:off x="2504301" y="4229899"/>
                  <a:ext cx="288324" cy="26315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55" name="CaixaDeTexto 54"/>
                <p:cNvSpPr txBox="1"/>
                <p:nvPr/>
              </p:nvSpPr>
              <p:spPr>
                <a:xfrm>
                  <a:off x="3111326" y="5030183"/>
                  <a:ext cx="819855" cy="263155"/>
                </a:xfrm>
                <a:prstGeom prst="rect">
                  <a:avLst/>
                </a:prstGeom>
                <a:noFill/>
              </p:spPr>
              <p:txBody>
                <a:bodyPr wrap="square" rtlCol="0">
                  <a:spAutoFit/>
                </a:bodyPr>
                <a:lstStyle/>
                <a:p>
                  <a:r>
                    <a:rPr lang="pt-BR" sz="2400" dirty="0" smtClean="0">
                      <a:latin typeface="Comic Sans MS" panose="030F0702030302020204" pitchFamily="66" charset="0"/>
                    </a:rPr>
                    <a:t>-A.V</a:t>
                  </a:r>
                  <a:r>
                    <a:rPr lang="pt-BR" sz="2400" baseline="-25000" dirty="0" smtClean="0">
                      <a:latin typeface="Comic Sans MS" panose="030F0702030302020204" pitchFamily="66" charset="0"/>
                    </a:rPr>
                    <a:t>D</a:t>
                  </a:r>
                  <a:endParaRPr lang="pt-BR" sz="2400" dirty="0">
                    <a:latin typeface="Comic Sans MS" panose="030F0702030302020204" pitchFamily="66" charset="0"/>
                  </a:endParaRPr>
                </a:p>
              </p:txBody>
            </p:sp>
          </p:grpSp>
          <p:sp>
            <p:nvSpPr>
              <p:cNvPr id="48" name="Forma livre 47"/>
              <p:cNvSpPr/>
              <p:nvPr/>
            </p:nvSpPr>
            <p:spPr>
              <a:xfrm>
                <a:off x="1939120" y="4326595"/>
                <a:ext cx="328454" cy="733425"/>
              </a:xfrm>
              <a:custGeom>
                <a:avLst/>
                <a:gdLst>
                  <a:gd name="connsiteX0" fmla="*/ 147479 w 328454"/>
                  <a:gd name="connsiteY0" fmla="*/ 733425 h 733425"/>
                  <a:gd name="connsiteX1" fmla="*/ 4604 w 328454"/>
                  <a:gd name="connsiteY1" fmla="*/ 447675 h 733425"/>
                  <a:gd name="connsiteX2" fmla="*/ 299879 w 328454"/>
                  <a:gd name="connsiteY2" fmla="*/ 0 h 733425"/>
                  <a:gd name="connsiteX3" fmla="*/ 299879 w 328454"/>
                  <a:gd name="connsiteY3" fmla="*/ 0 h 733425"/>
                  <a:gd name="connsiteX4" fmla="*/ 328454 w 328454"/>
                  <a:gd name="connsiteY4" fmla="*/ 0 h 733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454" h="733425">
                    <a:moveTo>
                      <a:pt x="147479" y="733425"/>
                    </a:moveTo>
                    <a:cubicBezTo>
                      <a:pt x="63341" y="651668"/>
                      <a:pt x="-20796" y="569912"/>
                      <a:pt x="4604" y="447675"/>
                    </a:cubicBezTo>
                    <a:cubicBezTo>
                      <a:pt x="30004" y="325437"/>
                      <a:pt x="299879" y="0"/>
                      <a:pt x="299879" y="0"/>
                    </a:cubicBezTo>
                    <a:lnTo>
                      <a:pt x="299879" y="0"/>
                    </a:lnTo>
                    <a:lnTo>
                      <a:pt x="328454" y="0"/>
                    </a:ln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56" name="Elipse 55"/>
            <p:cNvSpPr/>
            <p:nvPr/>
          </p:nvSpPr>
          <p:spPr>
            <a:xfrm>
              <a:off x="8201209" y="4051557"/>
              <a:ext cx="400721" cy="4540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57" name="Conector Reto 56"/>
            <p:cNvCxnSpPr/>
            <p:nvPr/>
          </p:nvCxnSpPr>
          <p:spPr>
            <a:xfrm>
              <a:off x="8401569" y="4505617"/>
              <a:ext cx="0" cy="6313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a:off x="8210734" y="5137004"/>
              <a:ext cx="400721"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Forma livre 58"/>
            <p:cNvSpPr/>
            <p:nvPr/>
          </p:nvSpPr>
          <p:spPr>
            <a:xfrm>
              <a:off x="8392617" y="3938817"/>
              <a:ext cx="962527" cy="132348"/>
            </a:xfrm>
            <a:custGeom>
              <a:avLst/>
              <a:gdLst>
                <a:gd name="connsiteX0" fmla="*/ 962527 w 962527"/>
                <a:gd name="connsiteY0" fmla="*/ 0 h 132348"/>
                <a:gd name="connsiteX1" fmla="*/ 0 w 962527"/>
                <a:gd name="connsiteY1" fmla="*/ 12032 h 132348"/>
                <a:gd name="connsiteX2" fmla="*/ 0 w 962527"/>
                <a:gd name="connsiteY2" fmla="*/ 132348 h 132348"/>
              </a:gdLst>
              <a:ahLst/>
              <a:cxnLst>
                <a:cxn ang="0">
                  <a:pos x="connsiteX0" y="connsiteY0"/>
                </a:cxn>
                <a:cxn ang="0">
                  <a:pos x="connsiteX1" y="connsiteY1"/>
                </a:cxn>
                <a:cxn ang="0">
                  <a:pos x="connsiteX2" y="connsiteY2"/>
                </a:cxn>
              </a:cxnLst>
              <a:rect l="l" t="t" r="r" b="b"/>
              <a:pathLst>
                <a:path w="962527" h="132348">
                  <a:moveTo>
                    <a:pt x="962527" y="0"/>
                  </a:moveTo>
                  <a:lnTo>
                    <a:pt x="0" y="12032"/>
                  </a:lnTo>
                  <a:lnTo>
                    <a:pt x="0" y="132348"/>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60" name="CaixaDeTexto 59"/>
            <p:cNvSpPr txBox="1"/>
            <p:nvPr/>
          </p:nvSpPr>
          <p:spPr>
            <a:xfrm>
              <a:off x="9819696" y="3449276"/>
              <a:ext cx="492443"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o</a:t>
              </a:r>
              <a:endParaRPr lang="pt-BR" sz="2400" dirty="0">
                <a:latin typeface="Comic Sans MS" panose="030F0702030302020204" pitchFamily="66" charset="0"/>
              </a:endParaRPr>
            </a:p>
          </p:txBody>
        </p:sp>
        <p:sp>
          <p:nvSpPr>
            <p:cNvPr id="63" name="Retângulo 62"/>
            <p:cNvSpPr/>
            <p:nvPr/>
          </p:nvSpPr>
          <p:spPr>
            <a:xfrm>
              <a:off x="8712393" y="3843878"/>
              <a:ext cx="252438" cy="172581"/>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64" name="CaixaDeTexto 63"/>
            <p:cNvSpPr txBox="1"/>
            <p:nvPr/>
          </p:nvSpPr>
          <p:spPr>
            <a:xfrm>
              <a:off x="8615421" y="3416396"/>
              <a:ext cx="389850"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a:latin typeface="Comic Sans MS" panose="030F0702030302020204" pitchFamily="66" charset="0"/>
                </a:rPr>
                <a:t>i</a:t>
              </a:r>
              <a:endParaRPr lang="pt-BR" sz="2400" dirty="0">
                <a:latin typeface="Comic Sans MS" panose="030F0702030302020204" pitchFamily="66" charset="0"/>
              </a:endParaRPr>
            </a:p>
          </p:txBody>
        </p:sp>
      </p:grpSp>
      <p:sp>
        <p:nvSpPr>
          <p:cNvPr id="67" name="CaixaDeTexto 66"/>
          <p:cNvSpPr txBox="1"/>
          <p:nvPr/>
        </p:nvSpPr>
        <p:spPr>
          <a:xfrm>
            <a:off x="1238987" y="4463210"/>
            <a:ext cx="36420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a:latin typeface="Comic Sans MS" panose="030F0702030302020204" pitchFamily="66" charset="0"/>
              </a:rPr>
              <a:t>1</a:t>
            </a:r>
            <a:endParaRPr lang="pt-BR" sz="2400" dirty="0">
              <a:latin typeface="Comic Sans MS" panose="030F0702030302020204" pitchFamily="66" charset="0"/>
            </a:endParaRPr>
          </a:p>
        </p:txBody>
      </p:sp>
      <p:sp>
        <p:nvSpPr>
          <p:cNvPr id="68" name="CaixaDeTexto 67"/>
          <p:cNvSpPr txBox="1"/>
          <p:nvPr/>
        </p:nvSpPr>
        <p:spPr>
          <a:xfrm>
            <a:off x="5160954" y="5027949"/>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a:latin typeface="Comic Sans MS" panose="030F0702030302020204" pitchFamily="66" charset="0"/>
              </a:rPr>
              <a:t>0</a:t>
            </a:r>
            <a:endParaRPr lang="pt-BR" sz="2400" dirty="0">
              <a:latin typeface="Comic Sans MS" panose="030F0702030302020204" pitchFamily="66" charset="0"/>
            </a:endParaRPr>
          </a:p>
        </p:txBody>
      </p:sp>
      <p:sp>
        <p:nvSpPr>
          <p:cNvPr id="71" name="CaixaDeTexto 70"/>
          <p:cNvSpPr txBox="1"/>
          <p:nvPr/>
        </p:nvSpPr>
        <p:spPr>
          <a:xfrm>
            <a:off x="3036009" y="4801148"/>
            <a:ext cx="338554" cy="461665"/>
          </a:xfrm>
          <a:prstGeom prst="rect">
            <a:avLst/>
          </a:prstGeom>
          <a:noFill/>
        </p:spPr>
        <p:txBody>
          <a:bodyPr wrap="non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72" name="CaixaDeTexto 71"/>
          <p:cNvSpPr txBox="1"/>
          <p:nvPr/>
        </p:nvSpPr>
        <p:spPr>
          <a:xfrm>
            <a:off x="5370028" y="2164865"/>
            <a:ext cx="1037463" cy="523220"/>
          </a:xfrm>
          <a:prstGeom prst="rect">
            <a:avLst/>
          </a:prstGeom>
          <a:noFill/>
        </p:spPr>
        <p:txBody>
          <a:bodyPr wrap="none" rtlCol="0">
            <a:spAutoFit/>
          </a:bodyPr>
          <a:lstStyle/>
          <a:p>
            <a:r>
              <a:rPr lang="pt-BR" sz="2800" dirty="0">
                <a:latin typeface="Comic Sans MS" panose="030F0702030302020204" pitchFamily="66" charset="0"/>
              </a:rPr>
              <a:t>i</a:t>
            </a:r>
            <a:r>
              <a:rPr lang="pt-BR" sz="2800" baseline="-25000" dirty="0" smtClean="0">
                <a:latin typeface="Comic Sans MS" panose="030F0702030302020204" pitchFamily="66" charset="0"/>
              </a:rPr>
              <a:t>1</a:t>
            </a:r>
            <a:r>
              <a:rPr lang="pt-BR" sz="2800" dirty="0" smtClean="0">
                <a:latin typeface="Comic Sans MS" panose="030F0702030302020204" pitchFamily="66" charset="0"/>
              </a:rPr>
              <a:t> = i</a:t>
            </a:r>
            <a:r>
              <a:rPr lang="pt-BR" sz="2800" baseline="-25000" dirty="0" smtClean="0">
                <a:latin typeface="Comic Sans MS" panose="030F0702030302020204" pitchFamily="66" charset="0"/>
              </a:rPr>
              <a:t>2</a:t>
            </a:r>
            <a:endParaRPr lang="pt-BR" sz="2800" dirty="0">
              <a:latin typeface="Comic Sans MS" panose="030F0702030302020204" pitchFamily="66" charset="0"/>
            </a:endParaRPr>
          </a:p>
        </p:txBody>
      </p:sp>
      <p:sp>
        <p:nvSpPr>
          <p:cNvPr id="73" name="CaixaDeTexto 72"/>
          <p:cNvSpPr txBox="1"/>
          <p:nvPr/>
        </p:nvSpPr>
        <p:spPr>
          <a:xfrm>
            <a:off x="5370028" y="2861046"/>
            <a:ext cx="1715534" cy="523220"/>
          </a:xfrm>
          <a:prstGeom prst="rect">
            <a:avLst/>
          </a:prstGeom>
          <a:noFill/>
        </p:spPr>
        <p:txBody>
          <a:bodyPr wrap="none" rtlCol="0">
            <a:spAutoFit/>
          </a:bodyPr>
          <a:lstStyle/>
          <a:p>
            <a:r>
              <a:rPr lang="pt-BR" sz="2800" dirty="0">
                <a:latin typeface="Comic Sans MS" panose="030F0702030302020204" pitchFamily="66" charset="0"/>
              </a:rPr>
              <a:t>i</a:t>
            </a:r>
            <a:r>
              <a:rPr lang="pt-BR" sz="2800" baseline="-25000" dirty="0" smtClean="0">
                <a:latin typeface="Comic Sans MS" panose="030F0702030302020204" pitchFamily="66" charset="0"/>
              </a:rPr>
              <a:t>1</a:t>
            </a:r>
            <a:r>
              <a:rPr lang="pt-BR" sz="2800" dirty="0" smtClean="0">
                <a:latin typeface="Comic Sans MS" panose="030F0702030302020204" pitchFamily="66" charset="0"/>
              </a:rPr>
              <a:t> = V</a:t>
            </a:r>
            <a:r>
              <a:rPr lang="pt-BR" sz="2800" baseline="-25000" dirty="0" smtClean="0">
                <a:latin typeface="Comic Sans MS" panose="030F0702030302020204" pitchFamily="66" charset="0"/>
              </a:rPr>
              <a:t>D</a:t>
            </a:r>
            <a:r>
              <a:rPr lang="pt-BR" sz="2800" dirty="0" smtClean="0">
                <a:latin typeface="Comic Sans MS" panose="030F0702030302020204" pitchFamily="66" charset="0"/>
              </a:rPr>
              <a:t>/R</a:t>
            </a:r>
            <a:r>
              <a:rPr lang="pt-BR" sz="2800" baseline="-25000" dirty="0" smtClean="0">
                <a:latin typeface="Comic Sans MS" panose="030F0702030302020204" pitchFamily="66" charset="0"/>
              </a:rPr>
              <a:t>1</a:t>
            </a:r>
            <a:endParaRPr lang="pt-BR" sz="2800" dirty="0">
              <a:latin typeface="Comic Sans MS" panose="030F0702030302020204" pitchFamily="66" charset="0"/>
            </a:endParaRPr>
          </a:p>
        </p:txBody>
      </p:sp>
      <p:sp>
        <p:nvSpPr>
          <p:cNvPr id="75" name="CaixaDeTexto 74"/>
          <p:cNvSpPr txBox="1"/>
          <p:nvPr/>
        </p:nvSpPr>
        <p:spPr>
          <a:xfrm>
            <a:off x="8610600" y="2623820"/>
            <a:ext cx="3255645" cy="521970"/>
          </a:xfrm>
          <a:prstGeom prst="rect">
            <a:avLst/>
          </a:prstGeom>
          <a:noFill/>
        </p:spPr>
        <p:txBody>
          <a:bodyPr wrap="square" rtlCol="0">
            <a:spAutoFit/>
          </a:bodyPr>
          <a:lstStyle/>
          <a:p>
            <a:r>
              <a:rPr lang="pt-BR" sz="2800" dirty="0" smtClean="0">
                <a:latin typeface="Comic Sans MS" panose="030F0702030302020204" pitchFamily="66" charset="0"/>
              </a:rPr>
              <a:t>V</a:t>
            </a:r>
            <a:r>
              <a:rPr lang="pt-BR" sz="2800" baseline="-25000" dirty="0">
                <a:latin typeface="Comic Sans MS" panose="030F0702030302020204" pitchFamily="66" charset="0"/>
              </a:rPr>
              <a:t>D</a:t>
            </a:r>
            <a:r>
              <a:rPr lang="pt-BR" sz="2800" dirty="0" smtClean="0">
                <a:latin typeface="Comic Sans MS" panose="030F0702030302020204" pitchFamily="66" charset="0"/>
              </a:rPr>
              <a:t> = V</a:t>
            </a:r>
            <a:r>
              <a:rPr lang="pt-BR" sz="2800" baseline="-25000" dirty="0" smtClean="0">
                <a:latin typeface="Comic Sans MS" panose="030F0702030302020204" pitchFamily="66" charset="0"/>
              </a:rPr>
              <a:t>0.</a:t>
            </a:r>
            <a:r>
              <a:rPr lang="pt-BR" sz="2800" dirty="0" smtClean="0">
                <a:latin typeface="Comic Sans MS" panose="030F0702030302020204" pitchFamily="66" charset="0"/>
              </a:rPr>
              <a:t>R</a:t>
            </a:r>
            <a:r>
              <a:rPr lang="pt-BR" sz="2800" baseline="-25000" dirty="0" smtClean="0">
                <a:latin typeface="Comic Sans MS" panose="030F0702030302020204" pitchFamily="66" charset="0"/>
              </a:rPr>
              <a:t>1</a:t>
            </a:r>
            <a:r>
              <a:rPr lang="pt-BR" sz="2800" dirty="0" smtClean="0">
                <a:latin typeface="Comic Sans MS" panose="030F0702030302020204" pitchFamily="66" charset="0"/>
              </a:rPr>
              <a:t>/(R</a:t>
            </a:r>
            <a:r>
              <a:rPr lang="pt-BR" sz="2800" baseline="-25000" dirty="0" smtClean="0">
                <a:latin typeface="Comic Sans MS" panose="030F0702030302020204" pitchFamily="66" charset="0"/>
              </a:rPr>
              <a:t>2</a:t>
            </a:r>
            <a:r>
              <a:rPr lang="pt-BR" sz="2800" dirty="0" smtClean="0">
                <a:latin typeface="Comic Sans MS" panose="030F0702030302020204" pitchFamily="66" charset="0"/>
              </a:rPr>
              <a:t> + R</a:t>
            </a:r>
            <a:r>
              <a:rPr lang="pt-BR" sz="2800" baseline="-25000" dirty="0" smtClean="0">
                <a:latin typeface="Comic Sans MS" panose="030F0702030302020204" pitchFamily="66" charset="0"/>
              </a:rPr>
              <a:t>1</a:t>
            </a:r>
            <a:r>
              <a:rPr lang="pt-BR" sz="2800" dirty="0" smtClean="0">
                <a:latin typeface="Comic Sans MS" panose="030F0702030302020204" pitchFamily="66" charset="0"/>
              </a:rPr>
              <a:t>)</a:t>
            </a:r>
            <a:endParaRPr lang="pt-BR" sz="2800" baseline="-25000" dirty="0">
              <a:latin typeface="Comic Sans MS" panose="030F0702030302020204" pitchFamily="66" charset="0"/>
            </a:endParaRPr>
          </a:p>
        </p:txBody>
      </p:sp>
      <p:sp>
        <p:nvSpPr>
          <p:cNvPr id="76" name="CaixaDeTexto 75"/>
          <p:cNvSpPr txBox="1"/>
          <p:nvPr/>
        </p:nvSpPr>
        <p:spPr>
          <a:xfrm>
            <a:off x="7847067" y="5288125"/>
            <a:ext cx="1930337" cy="523220"/>
          </a:xfrm>
          <a:prstGeom prst="rect">
            <a:avLst/>
          </a:prstGeom>
          <a:noFill/>
        </p:spPr>
        <p:txBody>
          <a:bodyPr wrap="none" rtlCol="0">
            <a:spAutoFit/>
          </a:bodyPr>
          <a:lstStyle/>
          <a:p>
            <a:r>
              <a:rPr lang="pt-BR" sz="2800" dirty="0" smtClean="0">
                <a:latin typeface="Comic Sans MS" panose="030F0702030302020204" pitchFamily="66" charset="0"/>
              </a:rPr>
              <a:t>i</a:t>
            </a:r>
            <a:r>
              <a:rPr lang="pt-BR" sz="2800" baseline="-25000" dirty="0">
                <a:latin typeface="Comic Sans MS" panose="030F0702030302020204" pitchFamily="66" charset="0"/>
              </a:rPr>
              <a:t>0</a:t>
            </a:r>
            <a:r>
              <a:rPr lang="pt-BR" sz="2800" dirty="0" smtClean="0">
                <a:latin typeface="Comic Sans MS" panose="030F0702030302020204" pitchFamily="66" charset="0"/>
              </a:rPr>
              <a:t> = </a:t>
            </a:r>
            <a:r>
              <a:rPr lang="pt-BR" sz="2800" dirty="0" err="1" smtClean="0">
                <a:latin typeface="Comic Sans MS" panose="030F0702030302020204" pitchFamily="66" charset="0"/>
              </a:rPr>
              <a:t>i</a:t>
            </a:r>
            <a:r>
              <a:rPr lang="pt-BR" sz="2800" baseline="-25000" dirty="0" err="1" smtClean="0">
                <a:latin typeface="Comic Sans MS" panose="030F0702030302020204" pitchFamily="66" charset="0"/>
              </a:rPr>
              <a:t>AO</a:t>
            </a:r>
            <a:r>
              <a:rPr lang="pt-BR" sz="2800" dirty="0" smtClean="0">
                <a:latin typeface="Comic Sans MS" panose="030F0702030302020204" pitchFamily="66" charset="0"/>
              </a:rPr>
              <a:t> + i</a:t>
            </a:r>
            <a:r>
              <a:rPr lang="pt-BR" sz="2800" baseline="-25000" dirty="0" smtClean="0">
                <a:latin typeface="Comic Sans MS" panose="030F0702030302020204" pitchFamily="66" charset="0"/>
              </a:rPr>
              <a:t>2</a:t>
            </a:r>
            <a:endParaRPr lang="pt-BR" sz="2800" dirty="0">
              <a:latin typeface="Comic Sans MS" panose="030F0702030302020204" pitchFamily="66" charset="0"/>
            </a:endParaRPr>
          </a:p>
        </p:txBody>
      </p:sp>
      <p:sp>
        <p:nvSpPr>
          <p:cNvPr id="5" name="CaixaDeTexto 73"/>
          <p:cNvSpPr txBox="1"/>
          <p:nvPr/>
        </p:nvSpPr>
        <p:spPr>
          <a:xfrm>
            <a:off x="5337008" y="3581735"/>
            <a:ext cx="2880917" cy="523220"/>
          </a:xfrm>
          <a:prstGeom prst="rect">
            <a:avLst/>
          </a:prstGeom>
          <a:noFill/>
        </p:spPr>
        <p:txBody>
          <a:bodyPr wrap="none" rtlCol="0">
            <a:spAutoFit/>
          </a:bodyPr>
          <a:p>
            <a:r>
              <a:rPr lang="pt-BR" sz="2800" dirty="0" smtClean="0">
                <a:latin typeface="Comic Sans MS" panose="030F0702030302020204" pitchFamily="66" charset="0"/>
              </a:rPr>
              <a:t>i</a:t>
            </a:r>
            <a:r>
              <a:rPr lang="pt-BR" sz="2800" baseline="-25000" dirty="0">
                <a:latin typeface="Comic Sans MS" panose="030F0702030302020204" pitchFamily="66" charset="0"/>
              </a:rPr>
              <a:t>2</a:t>
            </a:r>
            <a:r>
              <a:rPr lang="pt-BR" sz="2800" dirty="0" smtClean="0">
                <a:latin typeface="Comic Sans MS" panose="030F0702030302020204" pitchFamily="66" charset="0"/>
              </a:rPr>
              <a:t> = (</a:t>
            </a:r>
            <a:r>
              <a:rPr lang="pt-BR" sz="2800" baseline="-25000" dirty="0">
                <a:latin typeface="Comic Sans MS" panose="030F0702030302020204" pitchFamily="66" charset="0"/>
              </a:rPr>
              <a:t> </a:t>
            </a:r>
            <a:r>
              <a:rPr lang="pt-BR" sz="2800" dirty="0" smtClean="0">
                <a:latin typeface="Comic Sans MS" panose="030F0702030302020204" pitchFamily="66" charset="0"/>
              </a:rPr>
              <a:t>V</a:t>
            </a:r>
            <a:r>
              <a:rPr lang="pt-BR" sz="2800" baseline="-25000" dirty="0" smtClean="0">
                <a:latin typeface="Comic Sans MS" panose="030F0702030302020204" pitchFamily="66" charset="0"/>
              </a:rPr>
              <a:t>0</a:t>
            </a:r>
            <a:r>
              <a:rPr lang="pt-BR" sz="2800" dirty="0" smtClean="0">
                <a:latin typeface="Comic Sans MS" panose="030F0702030302020204" pitchFamily="66" charset="0"/>
              </a:rPr>
              <a:t> – V</a:t>
            </a:r>
            <a:r>
              <a:rPr lang="pt-BR" sz="2800" baseline="-25000" dirty="0" smtClean="0">
                <a:latin typeface="Comic Sans MS" panose="030F0702030302020204" pitchFamily="66" charset="0"/>
              </a:rPr>
              <a:t>D</a:t>
            </a:r>
            <a:r>
              <a:rPr lang="pt-BR" sz="2800" dirty="0" smtClean="0">
                <a:latin typeface="Comic Sans MS" panose="030F0702030302020204" pitchFamily="66" charset="0"/>
              </a:rPr>
              <a:t>)/R</a:t>
            </a:r>
            <a:r>
              <a:rPr lang="pt-BR" sz="2800" baseline="-25000" dirty="0" smtClean="0">
                <a:latin typeface="Comic Sans MS" panose="030F0702030302020204" pitchFamily="66" charset="0"/>
              </a:rPr>
              <a:t>2</a:t>
            </a:r>
            <a:endParaRPr lang="pt-BR" sz="2800" baseline="-25000" dirty="0">
              <a:latin typeface="Comic Sans MS" panose="030F0702030302020204" pitchFamily="66" charset="0"/>
            </a:endParaRPr>
          </a:p>
        </p:txBody>
      </p:sp>
      <p:cxnSp>
        <p:nvCxnSpPr>
          <p:cNvPr id="41" name="Conector Reto 40"/>
          <p:cNvCxnSpPr/>
          <p:nvPr/>
        </p:nvCxnSpPr>
        <p:spPr>
          <a:xfrm>
            <a:off x="8319135" y="2199005"/>
            <a:ext cx="8255" cy="193802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Retângulo 2"/>
              <p:cNvSpPr/>
              <p:nvPr/>
            </p:nvSpPr>
            <p:spPr>
              <a:xfrm>
                <a:off x="4101402" y="2640672"/>
                <a:ext cx="3836035" cy="58356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𝐷</m:t>
                          </m:r>
                        </m:sub>
                      </m:sSub>
                      <m:r>
                        <a:rPr lang="pt-BR" altLang="pt-BR" sz="3200" b="0" i="1" smtClean="0">
                          <a:latin typeface="Cambria Math" panose="02040503050406030204" pitchFamily="18" charset="0"/>
                        </a:rPr>
                        <m:t>(</m:t>
                      </m:r>
                      <m:r>
                        <a:rPr lang="pt-BR" altLang="pt-BR" sz="3200" b="0" i="1" smtClean="0">
                          <a:latin typeface="Cambria Math" panose="02040503050406030204" pitchFamily="18" charset="0"/>
                        </a:rPr>
                        <m:t>𝑡</m:t>
                      </m:r>
                      <m:r>
                        <a:rPr lang="pt-BR" altLang="pt-BR" sz="3200" b="0" i="1" smtClean="0">
                          <a:latin typeface="Cambria Math" panose="02040503050406030204" pitchFamily="18" charset="0"/>
                        </a:rPr>
                        <m:t>)=</m:t>
                      </m:r>
                      <m:sSub>
                        <m:sSubPr>
                          <m:ctrlPr>
                            <a:rPr lang="pt-BR" altLang="pt-BR" sz="3200" b="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𝐷</m:t>
                          </m:r>
                          <m:r>
                            <a:rPr lang="en-US" altLang="pt-BR" sz="3200" b="0" i="1" smtClean="0">
                              <a:latin typeface="Cambria Math" panose="02040503050406030204" pitchFamily="18" charset="0"/>
                            </a:rPr>
                            <m:t>0</m:t>
                          </m:r>
                        </m:sub>
                      </m:sSub>
                      <m:r>
                        <a:rPr lang="pt-BR" altLang="pt-BR" sz="3200" b="0" i="1" smtClean="0">
                          <a:latin typeface="Cambria Math" panose="02040503050406030204" pitchFamily="18" charset="0"/>
                        </a:rPr>
                        <m:t>+</m:t>
                      </m:r>
                      <m:sSub>
                        <m:sSubPr>
                          <m:ctrlPr>
                            <a:rPr lang="pt-BR" altLang="pt-BR" sz="3200" b="0" i="1" smtClean="0">
                              <a:latin typeface="Cambria Math" panose="02040503050406030204" pitchFamily="18" charset="0"/>
                            </a:rPr>
                          </m:ctrlPr>
                        </m:sSubPr>
                        <m:e>
                          <m:r>
                            <a:rPr lang="pt-BR" altLang="pt-BR" sz="3200" b="0" i="1" smtClean="0">
                              <a:latin typeface="Cambria Math" panose="02040503050406030204" pitchFamily="18" charset="0"/>
                            </a:rPr>
                            <m:t>𝑣</m:t>
                          </m:r>
                        </m:e>
                        <m:sub>
                          <m:r>
                            <a:rPr lang="pt-BR" altLang="pt-BR" sz="3200" b="0" i="1" smtClean="0">
                              <a:latin typeface="Cambria Math" panose="02040503050406030204" pitchFamily="18" charset="0"/>
                            </a:rPr>
                            <m:t>𝑑</m:t>
                          </m:r>
                        </m:sub>
                      </m:sSub>
                      <m:r>
                        <a:rPr lang="pt-BR" altLang="pt-BR" sz="3200" b="0" i="1" smtClean="0">
                          <a:latin typeface="Cambria Math" panose="02040503050406030204" pitchFamily="18" charset="0"/>
                        </a:rPr>
                        <m:t>(</m:t>
                      </m:r>
                      <m:r>
                        <a:rPr lang="pt-BR" altLang="pt-BR" sz="3200" b="0" i="1" smtClean="0">
                          <a:latin typeface="Cambria Math" panose="02040503050406030204" pitchFamily="18" charset="0"/>
                        </a:rPr>
                        <m:t>𝑡</m:t>
                      </m:r>
                      <m:r>
                        <a:rPr lang="pt-BR" altLang="pt-BR" sz="3200" b="0" i="1" smtClean="0">
                          <a:latin typeface="Cambria Math" panose="02040503050406030204" pitchFamily="18" charset="0"/>
                        </a:rPr>
                        <m:t>) </m:t>
                      </m:r>
                    </m:oMath>
                  </m:oMathPara>
                </a14:m>
                <a:endParaRPr lang="pt-BR" sz="3600" dirty="0"/>
              </a:p>
            </p:txBody>
          </p:sp>
        </mc:Choice>
        <mc:Fallback>
          <p:sp>
            <p:nvSpPr>
              <p:cNvPr id="3" name="Retângulo 2"/>
              <p:cNvSpPr>
                <a:spLocks noRot="1" noChangeAspect="1" noMove="1" noResize="1" noEditPoints="1" noAdjustHandles="1" noChangeArrowheads="1" noChangeShapeType="1" noTextEdit="1"/>
              </p:cNvSpPr>
              <p:nvPr/>
            </p:nvSpPr>
            <p:spPr>
              <a:xfrm>
                <a:off x="4101402" y="2640672"/>
                <a:ext cx="3836035" cy="583565"/>
              </a:xfrm>
              <a:prstGeom prst="rect">
                <a:avLst/>
              </a:prstGeom>
              <a:blipFill rotWithShape="1">
                <a:blip r:embed="rId1"/>
                <a:stretch>
                  <a:fillRect l="-15" t="-59" r="-333" b="59"/>
                </a:stretch>
              </a:blipFill>
            </p:spPr>
            <p:txBody>
              <a:bodyPr/>
              <a:lstStyle/>
              <a:p>
                <a:r>
                  <a:rPr lang="pt-BR" altLang="en-US">
                    <a:noFill/>
                  </a:rPr>
                  <a:t> </a:t>
                </a:r>
              </a:p>
            </p:txBody>
          </p:sp>
        </mc:Fallback>
      </mc:AlternateContent>
      <p:sp>
        <p:nvSpPr>
          <p:cNvPr id="4" name="CaixaDeTexto 3"/>
          <p:cNvSpPr txBox="1"/>
          <p:nvPr/>
        </p:nvSpPr>
        <p:spPr>
          <a:xfrm>
            <a:off x="734072" y="790811"/>
            <a:ext cx="10820109" cy="1691640"/>
          </a:xfrm>
          <a:prstGeom prst="rect">
            <a:avLst/>
          </a:prstGeom>
          <a:noFill/>
        </p:spPr>
        <p:txBody>
          <a:bodyPr wrap="square" rtlCol="0">
            <a:spAutoFit/>
          </a:bodyPr>
          <a:lstStyle/>
          <a:p>
            <a:pPr marL="1075055" indent="-1075055"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	tensão total no diodo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1075055" indent="-1075055"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tensão DC na entrada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1075055" indent="-1075055" algn="l" fontAlgn="auto">
              <a:spcBef>
                <a:spcPts val="600"/>
              </a:spcBef>
              <a:spcAft>
                <a:spcPts val="600"/>
              </a:spcAft>
              <a:buFont typeface="Arial" panose="020B0604020202020204" pitchFamily="34" charset="0"/>
              <a:buNone/>
            </a:pP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	tensão de pequeno sinal na entrada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CaixaDeTexto 4"/>
          <p:cNvSpPr txBox="1"/>
          <p:nvPr/>
        </p:nvSpPr>
        <p:spPr>
          <a:xfrm>
            <a:off x="568303" y="3237859"/>
            <a:ext cx="10820109"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no diodo será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Retângulo 5"/>
              <p:cNvSpPr/>
              <p:nvPr/>
            </p:nvSpPr>
            <p:spPr>
              <a:xfrm>
                <a:off x="2055475" y="3701415"/>
                <a:ext cx="8452485" cy="132715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3600" i="1" smtClean="0">
                              <a:latin typeface="Cambria Math" panose="02040503050406030204" pitchFamily="18" charset="0"/>
                            </a:rPr>
                          </m:ctrlPr>
                        </m:sSubPr>
                        <m:e>
                          <m:r>
                            <a:rPr lang="pt-BR" altLang="pt-BR" sz="3600" b="0" i="1" smtClean="0">
                              <a:latin typeface="Cambria Math" panose="02040503050406030204" pitchFamily="18" charset="0"/>
                            </a:rPr>
                            <m:t>𝐼</m:t>
                          </m:r>
                        </m:e>
                        <m:sub>
                          <m:r>
                            <a:rPr lang="pt-BR" altLang="pt-BR" sz="3600" b="0" i="1" smtClean="0">
                              <a:latin typeface="Cambria Math" panose="02040503050406030204" pitchFamily="18" charset="0"/>
                            </a:rPr>
                            <m:t>𝐷</m:t>
                          </m:r>
                        </m:sub>
                      </m:sSub>
                      <m:d>
                        <m:dPr>
                          <m:ctrlPr>
                            <a:rPr lang="pt-BR" altLang="pt-BR" sz="3600" b="0" i="1" smtClean="0">
                              <a:latin typeface="Cambria Math" panose="02040503050406030204" pitchFamily="18" charset="0"/>
                            </a:rPr>
                          </m:ctrlPr>
                        </m:dPr>
                        <m:e>
                          <m:r>
                            <a:rPr lang="pt-BR" altLang="pt-BR" sz="3600" b="0" i="1" smtClean="0">
                              <a:latin typeface="Cambria Math" panose="02040503050406030204" pitchFamily="18" charset="0"/>
                            </a:rPr>
                            <m:t>𝑡</m:t>
                          </m:r>
                        </m:e>
                      </m:d>
                      <m:r>
                        <a:rPr lang="pt-BR" altLang="pt-BR" sz="3600" b="0" i="1" smtClean="0">
                          <a:latin typeface="Cambria Math" panose="02040503050406030204" pitchFamily="18" charset="0"/>
                        </a:rPr>
                        <m:t>=</m:t>
                      </m:r>
                      <m:sSub>
                        <m:sSubPr>
                          <m:ctrlPr>
                            <a:rPr lang="pt-BR" altLang="pt-BR" sz="3600" i="1">
                              <a:latin typeface="Cambria Math" panose="02040503050406030204" pitchFamily="18" charset="0"/>
                            </a:rPr>
                          </m:ctrlPr>
                        </m:sSubPr>
                        <m:e>
                          <m:r>
                            <a:rPr lang="pt-BR" altLang="pt-BR" sz="3600" i="1">
                              <a:latin typeface="Cambria Math" panose="02040503050406030204" pitchFamily="18" charset="0"/>
                            </a:rPr>
                            <m:t>𝐼</m:t>
                          </m:r>
                        </m:e>
                        <m:sub>
                          <m:r>
                            <a:rPr lang="pt-BR" altLang="pt-BR" sz="3600" i="1">
                              <a:latin typeface="Cambria Math" panose="02040503050406030204" pitchFamily="18" charset="0"/>
                            </a:rPr>
                            <m:t>𝑆</m:t>
                          </m:r>
                        </m:sub>
                      </m:sSub>
                      <m:func>
                        <m:funcPr>
                          <m:ctrlPr>
                            <a:rPr lang="pt-BR" altLang="pt-BR" sz="3600" i="1">
                              <a:latin typeface="Cambria Math" panose="02040503050406030204" pitchFamily="18" charset="0"/>
                            </a:rPr>
                          </m:ctrlPr>
                        </m:funcPr>
                        <m:fName>
                          <m:r>
                            <m:rPr>
                              <m:sty m:val="p"/>
                            </m:rPr>
                            <a:rPr lang="pt-BR" altLang="pt-BR" sz="3600">
                              <a:latin typeface="Cambria Math" panose="02040503050406030204" pitchFamily="18" charset="0"/>
                            </a:rPr>
                            <m:t>exp</m:t>
                          </m:r>
                        </m:fName>
                        <m:e>
                          <m:d>
                            <m:dPr>
                              <m:ctrlPr>
                                <a:rPr lang="pt-BR" altLang="pt-BR" sz="3600" i="1">
                                  <a:latin typeface="Cambria Math" panose="02040503050406030204" pitchFamily="18" charset="0"/>
                                </a:rPr>
                              </m:ctrlPr>
                            </m:dPr>
                            <m:e>
                              <m:f>
                                <m:fPr>
                                  <m:ctrlPr>
                                    <a:rPr lang="pt-BR" altLang="pt-BR" sz="3600" i="1">
                                      <a:latin typeface="Cambria Math" panose="02040503050406030204" pitchFamily="18" charset="0"/>
                                    </a:rPr>
                                  </m:ctrlPr>
                                </m:fPr>
                                <m:num>
                                  <m:sSub>
                                    <m:sSubPr>
                                      <m:ctrlPr>
                                        <a:rPr lang="en-US" altLang="pt-BR" sz="3600" i="1">
                                          <a:latin typeface="Cambria Math" panose="02040503050406030204" pitchFamily="18" charset="0"/>
                                        </a:rPr>
                                      </m:ctrlPr>
                                    </m:sSubPr>
                                    <m:e>
                                      <m:r>
                                        <a:rPr lang="pt-BR" altLang="pt-BR" sz="3600" i="1">
                                          <a:latin typeface="Cambria Math" panose="02040503050406030204" pitchFamily="18" charset="0"/>
                                        </a:rPr>
                                        <m:t>𝑉</m:t>
                                      </m:r>
                                    </m:e>
                                    <m:sub>
                                      <m:r>
                                        <a:rPr lang="pt-BR" altLang="pt-BR" sz="3600" i="1">
                                          <a:latin typeface="Cambria Math" panose="02040503050406030204" pitchFamily="18" charset="0"/>
                                        </a:rPr>
                                        <m:t>𝐷</m:t>
                                      </m:r>
                                    </m:sub>
                                  </m:sSub>
                                  <m:d>
                                    <m:dPr>
                                      <m:ctrlPr>
                                        <a:rPr lang="pt-BR" altLang="pt-BR" sz="3600" i="1">
                                          <a:latin typeface="Cambria Math" panose="02040503050406030204" pitchFamily="18" charset="0"/>
                                        </a:rPr>
                                      </m:ctrlPr>
                                    </m:dPr>
                                    <m:e>
                                      <m:r>
                                        <a:rPr lang="pt-BR" altLang="pt-BR" sz="3600" i="1">
                                          <a:latin typeface="Cambria Math" panose="02040503050406030204" pitchFamily="18" charset="0"/>
                                        </a:rPr>
                                        <m:t>𝑡</m:t>
                                      </m:r>
                                    </m:e>
                                  </m:d>
                                </m:num>
                                <m:den>
                                  <m:sSub>
                                    <m:sSubPr>
                                      <m:ctrlPr>
                                        <a:rPr lang="pt-BR" altLang="pt-BR" sz="3600" i="1">
                                          <a:latin typeface="Cambria Math" panose="02040503050406030204" pitchFamily="18" charset="0"/>
                                        </a:rPr>
                                      </m:ctrlPr>
                                    </m:sSubPr>
                                    <m:e>
                                      <m:r>
                                        <a:rPr lang="en-US" altLang="pt-BR" sz="3600" i="1">
                                          <a:latin typeface="Cambria Math" panose="02040503050406030204" pitchFamily="18" charset="0"/>
                                        </a:rPr>
                                        <m:t>𝑛</m:t>
                                      </m:r>
                                      <m:r>
                                        <a:rPr lang="pt-BR" altLang="pt-BR" sz="3600" i="1">
                                          <a:latin typeface="Cambria Math" panose="02040503050406030204" pitchFamily="18" charset="0"/>
                                        </a:rPr>
                                        <m:t>𝑈</m:t>
                                      </m:r>
                                    </m:e>
                                    <m:sub>
                                      <m:r>
                                        <a:rPr lang="pt-BR" altLang="pt-BR" sz="3600" i="1">
                                          <a:latin typeface="Cambria Math" panose="02040503050406030204" pitchFamily="18" charset="0"/>
                                        </a:rPr>
                                        <m:t>𝑇</m:t>
                                      </m:r>
                                    </m:sub>
                                  </m:sSub>
                                </m:den>
                              </m:f>
                            </m:e>
                          </m:d>
                        </m:e>
                      </m:func>
                      <m:r>
                        <a:rPr lang="pt-BR" altLang="pt-BR" sz="3600" b="0" i="1" smtClean="0">
                          <a:latin typeface="Cambria Math" panose="02040503050406030204" pitchFamily="18" charset="0"/>
                        </a:rPr>
                        <m:t>=</m:t>
                      </m:r>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𝐼</m:t>
                          </m:r>
                        </m:e>
                        <m:sub>
                          <m:r>
                            <a:rPr lang="pt-BR" altLang="pt-BR" sz="3200" i="1">
                              <a:latin typeface="Cambria Math" panose="02040503050406030204" pitchFamily="18" charset="0"/>
                            </a:rPr>
                            <m:t>𝑆</m:t>
                          </m:r>
                        </m:sub>
                      </m:sSub>
                      <m:r>
                        <m:rPr>
                          <m:sty m:val="p"/>
                        </m:rPr>
                        <a:rPr lang="pt-BR" altLang="pt-BR" sz="3200">
                          <a:latin typeface="Cambria Math" panose="02040503050406030204" pitchFamily="18" charset="0"/>
                        </a:rPr>
                        <m:t>exp</m:t>
                      </m:r>
                      <m:r>
                        <a:rPr lang="pt-BR" altLang="pt-BR" sz="3200" i="1">
                          <a:latin typeface="Cambria Math" panose="02040503050406030204" pitchFamily="18" charset="0"/>
                        </a:rPr>
                        <m:t>⁡(</m:t>
                      </m:r>
                      <m:f>
                        <m:fPr>
                          <m:ctrlPr>
                            <a:rPr lang="pt-BR" altLang="pt-BR" sz="3200" i="1">
                              <a:latin typeface="Cambria Math" panose="02040503050406030204" pitchFamily="18" charset="0"/>
                            </a:rPr>
                          </m:ctrlPr>
                        </m:fPr>
                        <m:num>
                          <m:sSub>
                            <m:sSubPr>
                              <m:ctrlPr>
                                <a:rPr lang="pt-BR" altLang="pt-BR" sz="2800" i="1">
                                  <a:latin typeface="Cambria Math" panose="02040503050406030204" pitchFamily="18" charset="0"/>
                                </a:rPr>
                              </m:ctrlPr>
                            </m:sSubPr>
                            <m:e>
                              <m:r>
                                <a:rPr lang="pt-BR" altLang="pt-BR" sz="2800" i="1">
                                  <a:latin typeface="Cambria Math" panose="02040503050406030204" pitchFamily="18" charset="0"/>
                                </a:rPr>
                                <m:t>𝑉</m:t>
                              </m:r>
                            </m:e>
                            <m:sub>
                              <m:r>
                                <a:rPr lang="pt-BR" altLang="pt-BR" sz="2800" i="1">
                                  <a:latin typeface="Cambria Math" panose="02040503050406030204" pitchFamily="18" charset="0"/>
                                </a:rPr>
                                <m:t>𝐷</m:t>
                              </m:r>
                              <m:r>
                                <a:rPr lang="en-US" altLang="pt-BR" sz="2800" i="1">
                                  <a:latin typeface="Cambria Math" panose="02040503050406030204" pitchFamily="18" charset="0"/>
                                </a:rPr>
                                <m:t>0</m:t>
                              </m:r>
                            </m:sub>
                          </m:sSub>
                          <m:r>
                            <a:rPr lang="pt-BR" altLang="pt-BR" sz="2800" i="1">
                              <a:latin typeface="Cambria Math" panose="02040503050406030204" pitchFamily="18" charset="0"/>
                            </a:rPr>
                            <m:t>+</m:t>
                          </m:r>
                          <m:sSub>
                            <m:sSubPr>
                              <m:ctrlPr>
                                <a:rPr lang="pt-BR" altLang="pt-BR" sz="2800" i="1">
                                  <a:latin typeface="Cambria Math" panose="02040503050406030204" pitchFamily="18" charset="0"/>
                                </a:rPr>
                              </m:ctrlPr>
                            </m:sSubPr>
                            <m:e>
                              <m:r>
                                <a:rPr lang="pt-BR" altLang="pt-BR" sz="2800" i="1">
                                  <a:latin typeface="Cambria Math" panose="02040503050406030204" pitchFamily="18" charset="0"/>
                                </a:rPr>
                                <m:t>𝑣</m:t>
                              </m:r>
                            </m:e>
                            <m:sub>
                              <m:r>
                                <a:rPr lang="pt-BR" altLang="pt-BR" sz="2800" b="0" i="1" smtClean="0">
                                  <a:latin typeface="Cambria Math" panose="02040503050406030204" pitchFamily="18" charset="0"/>
                                </a:rPr>
                                <m:t>𝑑</m:t>
                              </m:r>
                            </m:sub>
                          </m:sSub>
                          <m:r>
                            <a:rPr lang="pt-BR" altLang="pt-BR" sz="2800" i="1">
                              <a:latin typeface="Cambria Math" panose="02040503050406030204" pitchFamily="18" charset="0"/>
                            </a:rPr>
                            <m:t>(</m:t>
                          </m:r>
                          <m:r>
                            <a:rPr lang="pt-BR" altLang="pt-BR" sz="2800" i="1">
                              <a:latin typeface="Cambria Math" panose="02040503050406030204" pitchFamily="18" charset="0"/>
                            </a:rPr>
                            <m:t>𝑡</m:t>
                          </m:r>
                          <m:r>
                            <a:rPr lang="pt-BR" altLang="pt-BR" sz="2800" i="1">
                              <a:latin typeface="Cambria Math" panose="02040503050406030204" pitchFamily="18" charset="0"/>
                            </a:rPr>
                            <m:t>)</m:t>
                          </m:r>
                        </m:num>
                        <m:den>
                          <m:sSub>
                            <m:sSubPr>
                              <m:ctrlPr>
                                <a:rPr lang="pt-BR" altLang="pt-BR" sz="3200" i="1">
                                  <a:latin typeface="Cambria Math" panose="02040503050406030204" pitchFamily="18" charset="0"/>
                                </a:rPr>
                              </m:ctrlPr>
                            </m:sSubPr>
                            <m:e>
                              <m:r>
                                <a:rPr lang="en-US" altLang="pt-BR" sz="3200" i="1">
                                  <a:latin typeface="Cambria Math" panose="02040503050406030204" pitchFamily="18" charset="0"/>
                                </a:rPr>
                                <m:t>𝑛</m:t>
                              </m:r>
                              <m:r>
                                <a:rPr lang="pt-BR" altLang="pt-BR" sz="3200" i="1">
                                  <a:latin typeface="Cambria Math" panose="02040503050406030204" pitchFamily="18" charset="0"/>
                                </a:rPr>
                                <m:t>𝑈</m:t>
                              </m:r>
                            </m:e>
                            <m:sub>
                              <m:r>
                                <a:rPr lang="pt-BR" altLang="pt-BR" sz="3200" i="1">
                                  <a:latin typeface="Cambria Math" panose="02040503050406030204" pitchFamily="18" charset="0"/>
                                </a:rPr>
                                <m:t>𝑇</m:t>
                              </m:r>
                            </m:sub>
                          </m:sSub>
                        </m:den>
                      </m:f>
                      <m:r>
                        <a:rPr lang="pt-BR" altLang="pt-BR" sz="3200" i="1">
                          <a:latin typeface="Cambria Math" panose="02040503050406030204" pitchFamily="18" charset="0"/>
                        </a:rPr>
                        <m:t>)</m:t>
                      </m:r>
                    </m:oMath>
                  </m:oMathPara>
                </a14:m>
                <a:endParaRPr lang="pt-BR" sz="2800" dirty="0"/>
              </a:p>
            </p:txBody>
          </p:sp>
        </mc:Choice>
        <mc:Fallback>
          <p:sp>
            <p:nvSpPr>
              <p:cNvPr id="6" name="Retângulo 5"/>
              <p:cNvSpPr>
                <a:spLocks noRot="1" noChangeAspect="1" noMove="1" noResize="1" noEditPoints="1" noAdjustHandles="1" noChangeArrowheads="1" noChangeShapeType="1" noTextEdit="1"/>
              </p:cNvSpPr>
              <p:nvPr/>
            </p:nvSpPr>
            <p:spPr>
              <a:xfrm>
                <a:off x="2055475" y="3701415"/>
                <a:ext cx="8452485" cy="1327150"/>
              </a:xfrm>
              <a:prstGeom prst="rect">
                <a:avLst/>
              </a:prstGeom>
              <a:blipFill rotWithShape="1">
                <a:blip r:embed="rId2"/>
                <a:stretch>
                  <a:fillRect l="-7" r="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Retângulo 6"/>
              <p:cNvSpPr/>
              <p:nvPr/>
            </p:nvSpPr>
            <p:spPr>
              <a:xfrm>
                <a:off x="2258674" y="5201365"/>
                <a:ext cx="6246495" cy="978535"/>
              </a:xfrm>
              <a:prstGeom prst="rect">
                <a:avLst/>
              </a:prstGeom>
            </p:spPr>
            <p:txBody>
              <a:bodyPr wrap="none">
                <a:spAutoFit/>
              </a:bodyPr>
              <a:lstStyle/>
              <a:p>
                <a14:m>
                  <m:oMath xmlns:m="http://schemas.openxmlformats.org/officeDocument/2006/math">
                    <m:sSub>
                      <m:sSubPr>
                        <m:ctrlPr>
                          <a:rPr lang="en-US" altLang="pt-BR" sz="4000" i="1" smtClean="0">
                            <a:latin typeface="Cambria Math" panose="02040503050406030204" pitchFamily="18" charset="0"/>
                            <a:ea typeface="Cambria Math" panose="02040503050406030204" pitchFamily="18" charset="0"/>
                          </a:rPr>
                        </m:ctrlPr>
                      </m:sSubPr>
                      <m:e>
                        <m:r>
                          <a:rPr lang="pt-BR" altLang="pt-BR" sz="4000" b="0" i="1" smtClean="0">
                            <a:latin typeface="Cambria Math" panose="02040503050406030204" pitchFamily="18" charset="0"/>
                            <a:ea typeface="Cambria Math" panose="02040503050406030204" pitchFamily="18" charset="0"/>
                          </a:rPr>
                          <m:t>𝐼</m:t>
                        </m:r>
                      </m:e>
                      <m:sub>
                        <m:r>
                          <a:rPr lang="pt-BR" altLang="pt-BR" sz="4000" b="0" i="1" smtClean="0">
                            <a:latin typeface="Cambria Math" panose="02040503050406030204" pitchFamily="18" charset="0"/>
                            <a:ea typeface="Cambria Math" panose="02040503050406030204" pitchFamily="18" charset="0"/>
                          </a:rPr>
                          <m:t>𝐷</m:t>
                        </m:r>
                      </m:sub>
                    </m:sSub>
                    <m:d>
                      <m:dPr>
                        <m:ctrlPr>
                          <a:rPr lang="pt-BR" altLang="pt-BR" sz="4000" b="0" i="1" smtClean="0">
                            <a:latin typeface="Cambria Math" panose="02040503050406030204" pitchFamily="18" charset="0"/>
                            <a:ea typeface="Cambria Math" panose="02040503050406030204" pitchFamily="18" charset="0"/>
                          </a:rPr>
                        </m:ctrlPr>
                      </m:dPr>
                      <m:e>
                        <m:r>
                          <a:rPr lang="pt-BR" altLang="pt-BR" sz="4000" b="0" i="1" smtClean="0">
                            <a:latin typeface="Cambria Math" panose="02040503050406030204" pitchFamily="18" charset="0"/>
                            <a:ea typeface="Cambria Math" panose="02040503050406030204" pitchFamily="18" charset="0"/>
                          </a:rPr>
                          <m:t>𝑡</m:t>
                        </m:r>
                      </m:e>
                    </m:d>
                    <m:r>
                      <a:rPr lang="pt-BR" altLang="pt-BR" sz="4000" b="0" i="1" smtClean="0">
                        <a:latin typeface="Cambria Math" panose="02040503050406030204" pitchFamily="18" charset="0"/>
                        <a:ea typeface="Cambria Math" panose="02040503050406030204" pitchFamily="18" charset="0"/>
                      </a:rPr>
                      <m:t>=</m:t>
                    </m:r>
                    <m:sSub>
                      <m:sSubPr>
                        <m:ctrlPr>
                          <a:rPr lang="pt-BR" altLang="pt-BR" sz="3600" i="1">
                            <a:latin typeface="Cambria Math" panose="02040503050406030204" pitchFamily="18" charset="0"/>
                            <a:ea typeface="Cambria Math" panose="02040503050406030204" pitchFamily="18" charset="0"/>
                          </a:rPr>
                        </m:ctrlPr>
                      </m:sSubPr>
                      <m:e>
                        <m:r>
                          <a:rPr lang="pt-BR" altLang="pt-BR" sz="3600" i="1">
                            <a:latin typeface="Cambria Math" panose="02040503050406030204" pitchFamily="18" charset="0"/>
                            <a:ea typeface="Cambria Math" panose="02040503050406030204" pitchFamily="18" charset="0"/>
                          </a:rPr>
                          <m:t>𝐼</m:t>
                        </m:r>
                      </m:e>
                      <m:sub>
                        <m:r>
                          <a:rPr lang="pt-BR" altLang="pt-BR" sz="3600" i="1">
                            <a:latin typeface="Cambria Math" panose="02040503050406030204" pitchFamily="18" charset="0"/>
                            <a:ea typeface="Cambria Math" panose="02040503050406030204" pitchFamily="18" charset="0"/>
                          </a:rPr>
                          <m:t>𝑆</m:t>
                        </m:r>
                      </m:sub>
                    </m:sSub>
                    <m:r>
                      <m:rPr>
                        <m:sty m:val="p"/>
                      </m:rPr>
                      <a:rPr lang="pt-BR" altLang="pt-BR" sz="3600">
                        <a:latin typeface="Cambria Math" panose="02040503050406030204" pitchFamily="18" charset="0"/>
                        <a:ea typeface="Cambria Math" panose="02040503050406030204" pitchFamily="18" charset="0"/>
                      </a:rPr>
                      <m:t>exp</m:t>
                    </m:r>
                    <m:r>
                      <a:rPr lang="pt-BR" altLang="pt-BR" sz="3600" i="1">
                        <a:latin typeface="Cambria Math" panose="02040503050406030204" pitchFamily="18" charset="0"/>
                        <a:ea typeface="Cambria Math" panose="02040503050406030204" pitchFamily="18" charset="0"/>
                      </a:rPr>
                      <m:t>⁡(</m:t>
                    </m:r>
                    <m:f>
                      <m:fPr>
                        <m:ctrlPr>
                          <a:rPr lang="pt-BR" altLang="pt-BR" sz="3600" i="1">
                            <a:latin typeface="Cambria Math" panose="02040503050406030204" pitchFamily="18" charset="0"/>
                            <a:ea typeface="Cambria Math" panose="02040503050406030204" pitchFamily="18" charset="0"/>
                          </a:rPr>
                        </m:ctrlPr>
                      </m:fPr>
                      <m:num>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𝑉</m:t>
                            </m:r>
                          </m:e>
                          <m:sub>
                            <m:r>
                              <a:rPr lang="pt-BR" altLang="pt-BR" sz="3200" i="1">
                                <a:latin typeface="Cambria Math" panose="02040503050406030204" pitchFamily="18" charset="0"/>
                                <a:ea typeface="Cambria Math" panose="02040503050406030204" pitchFamily="18" charset="0"/>
                              </a:rPr>
                              <m:t>𝐷</m:t>
                            </m:r>
                            <m:r>
                              <a:rPr lang="en-US" altLang="pt-BR" sz="3200" i="1">
                                <a:latin typeface="Cambria Math" panose="02040503050406030204" pitchFamily="18" charset="0"/>
                                <a:ea typeface="Cambria Math" panose="02040503050406030204" pitchFamily="18" charset="0"/>
                              </a:rPr>
                              <m:t>0</m:t>
                            </m:r>
                          </m:sub>
                        </m:sSub>
                      </m:num>
                      <m:den>
                        <m:sSub>
                          <m:sSubPr>
                            <m:ctrlPr>
                              <a:rPr lang="pt-BR" altLang="pt-BR" sz="3600" i="1">
                                <a:latin typeface="Cambria Math" panose="02040503050406030204" pitchFamily="18" charset="0"/>
                                <a:ea typeface="Cambria Math" panose="02040503050406030204" pitchFamily="18" charset="0"/>
                              </a:rPr>
                            </m:ctrlPr>
                          </m:sSubPr>
                          <m:e>
                            <m:r>
                              <a:rPr lang="en-US" altLang="pt-BR" sz="3600" i="1">
                                <a:latin typeface="Cambria Math" panose="02040503050406030204" pitchFamily="18" charset="0"/>
                                <a:ea typeface="Cambria Math" panose="02040503050406030204" pitchFamily="18" charset="0"/>
                              </a:rPr>
                              <m:t>𝑛</m:t>
                            </m:r>
                            <m:r>
                              <a:rPr lang="pt-BR" altLang="pt-BR" sz="3600" i="1">
                                <a:latin typeface="Cambria Math" panose="02040503050406030204" pitchFamily="18" charset="0"/>
                                <a:ea typeface="Cambria Math" panose="02040503050406030204" pitchFamily="18" charset="0"/>
                              </a:rPr>
                              <m:t>𝑈</m:t>
                            </m:r>
                          </m:e>
                          <m:sub>
                            <m:r>
                              <a:rPr lang="pt-BR" altLang="pt-BR" sz="3600" i="1">
                                <a:latin typeface="Cambria Math" panose="02040503050406030204" pitchFamily="18" charset="0"/>
                                <a:ea typeface="Cambria Math" panose="02040503050406030204" pitchFamily="18" charset="0"/>
                              </a:rPr>
                              <m:t>𝑇</m:t>
                            </m:r>
                          </m:sub>
                        </m:sSub>
                      </m:den>
                    </m:f>
                    <m:r>
                      <a:rPr lang="pt-BR" altLang="pt-BR" sz="3600" i="1">
                        <a:latin typeface="Cambria Math" panose="02040503050406030204" pitchFamily="18" charset="0"/>
                        <a:ea typeface="Cambria Math" panose="02040503050406030204" pitchFamily="18" charset="0"/>
                      </a:rPr>
                      <m:t>)</m:t>
                    </m:r>
                  </m:oMath>
                </a14:m>
                <a:r>
                  <a:rPr lang="pt-BR" altLang="pt-BR" sz="3600" dirty="0">
                    <a:latin typeface="Cambria Math" panose="02040503050406030204" pitchFamily="18" charset="0"/>
                    <a:ea typeface="Cambria Math" panose="02040503050406030204" pitchFamily="18" charset="0"/>
                  </a:rPr>
                  <a:t> </a:t>
                </a:r>
                <a14:m>
                  <m:oMath xmlns:m="http://schemas.openxmlformats.org/officeDocument/2006/math">
                    <m:r>
                      <m:rPr>
                        <m:sty m:val="p"/>
                      </m:rPr>
                      <a:rPr lang="pt-BR" altLang="pt-BR" sz="3600">
                        <a:latin typeface="Cambria Math" panose="02040503050406030204" pitchFamily="18" charset="0"/>
                        <a:ea typeface="Cambria Math" panose="02040503050406030204" pitchFamily="18" charset="0"/>
                      </a:rPr>
                      <m:t>exp</m:t>
                    </m:r>
                    <m:r>
                      <a:rPr lang="pt-BR" altLang="pt-BR" sz="3600" i="1">
                        <a:latin typeface="Cambria Math" panose="02040503050406030204" pitchFamily="18" charset="0"/>
                        <a:ea typeface="Cambria Math" panose="02040503050406030204" pitchFamily="18" charset="0"/>
                      </a:rPr>
                      <m:t>⁡(</m:t>
                    </m:r>
                    <m:f>
                      <m:fPr>
                        <m:ctrlPr>
                          <a:rPr lang="pt-BR" altLang="pt-BR" sz="3600" i="1">
                            <a:latin typeface="Cambria Math" panose="02040503050406030204" pitchFamily="18" charset="0"/>
                            <a:ea typeface="Cambria Math" panose="02040503050406030204" pitchFamily="18" charset="0"/>
                          </a:rPr>
                        </m:ctrlPr>
                      </m:fPr>
                      <m:num>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𝑣</m:t>
                            </m:r>
                          </m:e>
                          <m:sub>
                            <m:r>
                              <a:rPr lang="pt-BR" altLang="pt-BR" sz="3200" b="0" i="1" smtClean="0">
                                <a:latin typeface="Cambria Math" panose="02040503050406030204" pitchFamily="18" charset="0"/>
                                <a:ea typeface="Cambria Math" panose="02040503050406030204" pitchFamily="18" charset="0"/>
                              </a:rPr>
                              <m:t>𝑑</m:t>
                            </m:r>
                          </m:sub>
                        </m:sSub>
                        <m:r>
                          <a:rPr lang="pt-BR" altLang="pt-BR" sz="3200" i="1">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𝑡</m:t>
                        </m:r>
                        <m:r>
                          <a:rPr lang="pt-BR" altLang="pt-BR" sz="3200" i="1">
                            <a:latin typeface="Cambria Math" panose="02040503050406030204" pitchFamily="18" charset="0"/>
                            <a:ea typeface="Cambria Math" panose="02040503050406030204" pitchFamily="18" charset="0"/>
                          </a:rPr>
                          <m:t>)</m:t>
                        </m:r>
                      </m:num>
                      <m:den>
                        <m:sSub>
                          <m:sSubPr>
                            <m:ctrlPr>
                              <a:rPr lang="pt-BR" altLang="pt-BR" sz="3600" i="1">
                                <a:latin typeface="Cambria Math" panose="02040503050406030204" pitchFamily="18" charset="0"/>
                                <a:ea typeface="Cambria Math" panose="02040503050406030204" pitchFamily="18" charset="0"/>
                              </a:rPr>
                            </m:ctrlPr>
                          </m:sSubPr>
                          <m:e>
                            <m:r>
                              <a:rPr lang="en-US" altLang="pt-BR" sz="3600" i="1">
                                <a:latin typeface="Cambria Math" panose="02040503050406030204" pitchFamily="18" charset="0"/>
                                <a:ea typeface="Cambria Math" panose="02040503050406030204" pitchFamily="18" charset="0"/>
                              </a:rPr>
                              <m:t>𝑛</m:t>
                            </m:r>
                            <m:r>
                              <a:rPr lang="pt-BR" altLang="pt-BR" sz="3600" i="1">
                                <a:latin typeface="Cambria Math" panose="02040503050406030204" pitchFamily="18" charset="0"/>
                                <a:ea typeface="Cambria Math" panose="02040503050406030204" pitchFamily="18" charset="0"/>
                              </a:rPr>
                              <m:t>𝑈</m:t>
                            </m:r>
                          </m:e>
                          <m:sub>
                            <m:r>
                              <a:rPr lang="pt-BR" altLang="pt-BR" sz="3600" i="1">
                                <a:latin typeface="Cambria Math" panose="02040503050406030204" pitchFamily="18" charset="0"/>
                                <a:ea typeface="Cambria Math" panose="02040503050406030204" pitchFamily="18" charset="0"/>
                              </a:rPr>
                              <m:t>𝑇</m:t>
                            </m:r>
                          </m:sub>
                        </m:sSub>
                      </m:den>
                    </m:f>
                    <m:r>
                      <a:rPr lang="pt-BR" altLang="pt-BR" sz="3600" i="1">
                        <a:latin typeface="Cambria Math" panose="02040503050406030204" pitchFamily="18" charset="0"/>
                        <a:ea typeface="Cambria Math" panose="02040503050406030204" pitchFamily="18" charset="0"/>
                      </a:rPr>
                      <m:t>)</m:t>
                    </m:r>
                  </m:oMath>
                </a14:m>
                <a:endParaRPr lang="pt-BR" sz="3200" dirty="0">
                  <a:latin typeface="Cambria Math" panose="02040503050406030204" pitchFamily="18" charset="0"/>
                  <a:ea typeface="Cambria Math" panose="02040503050406030204" pitchFamily="18" charset="0"/>
                </a:endParaRPr>
              </a:p>
            </p:txBody>
          </p:sp>
        </mc:Choice>
        <mc:Fallback>
          <p:sp>
            <p:nvSpPr>
              <p:cNvPr id="7" name="Retângulo 6"/>
              <p:cNvSpPr>
                <a:spLocks noRot="1" noChangeAspect="1" noMove="1" noResize="1" noEditPoints="1" noAdjustHandles="1" noChangeArrowheads="1" noChangeShapeType="1" noTextEdit="1"/>
              </p:cNvSpPr>
              <p:nvPr/>
            </p:nvSpPr>
            <p:spPr>
              <a:xfrm>
                <a:off x="2258674" y="5201365"/>
                <a:ext cx="6246495" cy="978535"/>
              </a:xfrm>
              <a:prstGeom prst="rect">
                <a:avLst/>
              </a:prstGeom>
              <a:blipFill rotWithShape="1">
                <a:blip r:embed="rId3"/>
                <a:stretch>
                  <a:fillRect l="-10" t="-8" r="-336" b="8"/>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1070957" y="550180"/>
            <a:ext cx="10820109"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Chamemos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Retângulo 3"/>
              <p:cNvSpPr/>
              <p:nvPr/>
            </p:nvSpPr>
            <p:spPr>
              <a:xfrm>
                <a:off x="3622252" y="960404"/>
                <a:ext cx="3549015" cy="114173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3600" i="1" smtClean="0">
                              <a:latin typeface="Cambria Math" panose="02040503050406030204" pitchFamily="18" charset="0"/>
                              <a:ea typeface="Cambria Math" panose="02040503050406030204" pitchFamily="18" charset="0"/>
                            </a:rPr>
                          </m:ctrlPr>
                        </m:sSubPr>
                        <m:e>
                          <m:r>
                            <a:rPr lang="pt-BR" altLang="pt-BR" sz="3600" b="0" i="1" smtClean="0">
                              <a:latin typeface="Cambria Math" panose="02040503050406030204" pitchFamily="18" charset="0"/>
                              <a:ea typeface="Cambria Math" panose="02040503050406030204" pitchFamily="18" charset="0"/>
                            </a:rPr>
                            <m:t>𝐼</m:t>
                          </m:r>
                        </m:e>
                        <m:sub>
                          <m:r>
                            <a:rPr lang="pt-BR" altLang="pt-BR" sz="3600" b="0" i="1" smtClean="0">
                              <a:latin typeface="Cambria Math" panose="02040503050406030204" pitchFamily="18" charset="0"/>
                              <a:ea typeface="Cambria Math" panose="02040503050406030204" pitchFamily="18" charset="0"/>
                            </a:rPr>
                            <m:t>𝐷</m:t>
                          </m:r>
                          <m:r>
                            <a:rPr lang="pt-BR" altLang="pt-BR" sz="3600" b="0" i="1" smtClean="0">
                              <a:latin typeface="Cambria Math" panose="02040503050406030204" pitchFamily="18" charset="0"/>
                              <a:ea typeface="Cambria Math" panose="02040503050406030204" pitchFamily="18" charset="0"/>
                            </a:rPr>
                            <m:t>0</m:t>
                          </m:r>
                        </m:sub>
                      </m:sSub>
                      <m:r>
                        <a:rPr lang="pt-BR" altLang="pt-BR" sz="3600" b="0" i="1" smtClean="0">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𝑆</m:t>
                          </m:r>
                        </m:sub>
                      </m:sSub>
                      <m:r>
                        <m:rPr>
                          <m:sty m:val="p"/>
                        </m:rPr>
                        <a:rPr lang="pt-BR" altLang="pt-BR" sz="3200">
                          <a:latin typeface="Cambria Math" panose="02040503050406030204" pitchFamily="18" charset="0"/>
                          <a:ea typeface="Cambria Math" panose="02040503050406030204" pitchFamily="18" charset="0"/>
                        </a:rPr>
                        <m:t>exp</m:t>
                      </m:r>
                      <m:r>
                        <a:rPr lang="pt-BR" altLang="pt-BR" sz="3200" i="1">
                          <a:latin typeface="Cambria Math" panose="02040503050406030204" pitchFamily="18" charset="0"/>
                          <a:ea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𝑉</m:t>
                              </m:r>
                            </m:e>
                            <m:sub>
                              <m:r>
                                <a:rPr lang="pt-BR" altLang="pt-BR" sz="2800" i="1">
                                  <a:latin typeface="Cambria Math" panose="02040503050406030204" pitchFamily="18" charset="0"/>
                                  <a:ea typeface="Cambria Math" panose="02040503050406030204" pitchFamily="18" charset="0"/>
                                </a:rPr>
                                <m:t>𝐷</m:t>
                              </m:r>
                              <m:r>
                                <a:rPr lang="en-US" altLang="pt-BR" sz="2800" i="1">
                                  <a:latin typeface="Cambria Math" panose="02040503050406030204" pitchFamily="18" charset="0"/>
                                  <a:ea typeface="Cambria Math" panose="02040503050406030204" pitchFamily="18" charset="0"/>
                                </a:rPr>
                                <m:t>0</m:t>
                              </m:r>
                            </m:sub>
                          </m:sSub>
                        </m:num>
                        <m:den>
                          <m:sSub>
                            <m:sSubPr>
                              <m:ctrlPr>
                                <a:rPr lang="pt-BR" altLang="pt-BR" sz="3200" i="1">
                                  <a:latin typeface="Cambria Math" panose="02040503050406030204" pitchFamily="18" charset="0"/>
                                  <a:ea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rPr>
                                <m:t>𝑛</m:t>
                              </m:r>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r>
                        <a:rPr lang="pt-BR" altLang="pt-BR" sz="3200" i="1">
                          <a:latin typeface="Cambria Math" panose="02040503050406030204" pitchFamily="18" charset="0"/>
                          <a:ea typeface="Cambria Math" panose="02040503050406030204" pitchFamily="18" charset="0"/>
                        </a:rPr>
                        <m:t>)</m:t>
                      </m:r>
                    </m:oMath>
                  </m:oMathPara>
                </a14:m>
                <a:endParaRPr lang="pt-BR" sz="2800" dirty="0">
                  <a:latin typeface="Cambria Math" panose="02040503050406030204" pitchFamily="18" charset="0"/>
                  <a:ea typeface="Cambria Math" panose="02040503050406030204" pitchFamily="18" charset="0"/>
                </a:endParaRPr>
              </a:p>
            </p:txBody>
          </p:sp>
        </mc:Choice>
        <mc:Fallback>
          <p:sp>
            <p:nvSpPr>
              <p:cNvPr id="4" name="Retângulo 3"/>
              <p:cNvSpPr>
                <a:spLocks noRot="1" noChangeAspect="1" noMove="1" noResize="1" noEditPoints="1" noAdjustHandles="1" noChangeArrowheads="1" noChangeShapeType="1" noTextEdit="1"/>
              </p:cNvSpPr>
              <p:nvPr/>
            </p:nvSpPr>
            <p:spPr>
              <a:xfrm>
                <a:off x="3622252" y="960404"/>
                <a:ext cx="3549015" cy="1141730"/>
              </a:xfrm>
              <a:prstGeom prst="rect">
                <a:avLst/>
              </a:prstGeom>
              <a:blipFill rotWithShape="1">
                <a:blip r:embed="rId1"/>
                <a:stretch>
                  <a:fillRect l="-6" t="-25" r="-209" b="2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DeTexto 4"/>
              <p:cNvSpPr txBox="1"/>
              <p:nvPr/>
            </p:nvSpPr>
            <p:spPr>
              <a:xfrm>
                <a:off x="1070956" y="1985949"/>
                <a:ext cx="10820109" cy="27933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Esta é a corrente no diodo causada por uma tensão DC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Esta corrente pode ser chamada de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de polarização do diodo.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expandir o termo </a:t>
                </a:r>
                <a14:m>
                  <m:oMath xmlns:m="http://schemas.openxmlformats.org/officeDocument/2006/math">
                    <m:r>
                      <m:rPr>
                        <m:sty m:val="p"/>
                      </m:rPr>
                      <a:rPr lang="pt-BR" altLang="pt-BR" sz="3200">
                        <a:latin typeface="Cambria Math" panose="02040503050406030204" pitchFamily="18" charset="0"/>
                        <a:ea typeface="Cambria Math" panose="02040503050406030204" pitchFamily="18" charset="0"/>
                      </a:rPr>
                      <m:t>exp</m:t>
                    </m:r>
                    <m:r>
                      <a:rPr lang="pt-BR" altLang="pt-BR" sz="3200" i="1">
                        <a:latin typeface="Cambria Math" panose="02040503050406030204" pitchFamily="18" charset="0"/>
                        <a:ea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pt-BR" altLang="pt-BR" sz="2800" b="0" i="1" smtClean="0">
                                <a:latin typeface="Cambria Math" panose="02040503050406030204" pitchFamily="18" charset="0"/>
                                <a:ea typeface="Cambria Math" panose="02040503050406030204" pitchFamily="18" charset="0"/>
                              </a:rPr>
                              <m:t>𝑑</m:t>
                            </m:r>
                          </m:sub>
                        </m:sSub>
                        <m:r>
                          <a:rPr lang="pt-BR" altLang="pt-BR" sz="2800" i="1">
                            <a:latin typeface="Cambria Math" panose="02040503050406030204" pitchFamily="18" charset="0"/>
                            <a:ea typeface="Cambria Math" panose="02040503050406030204" pitchFamily="18" charset="0"/>
                          </a:rPr>
                          <m:t>(</m:t>
                        </m:r>
                        <m:r>
                          <a:rPr lang="pt-BR" altLang="pt-BR" sz="2800" i="1">
                            <a:latin typeface="Cambria Math" panose="02040503050406030204" pitchFamily="18" charset="0"/>
                            <a:ea typeface="Cambria Math" panose="02040503050406030204" pitchFamily="18" charset="0"/>
                          </a:rPr>
                          <m:t>𝑡</m:t>
                        </m:r>
                        <m:r>
                          <a:rPr lang="pt-BR" altLang="pt-BR" sz="2800" i="1">
                            <a:latin typeface="Cambria Math" panose="02040503050406030204" pitchFamily="18" charset="0"/>
                            <a:ea typeface="Cambria Math" panose="02040503050406030204" pitchFamily="18" charset="0"/>
                          </a:rPr>
                          <m:t>)</m:t>
                        </m:r>
                      </m:num>
                      <m:den>
                        <m:sSub>
                          <m:sSubPr>
                            <m:ctrlPr>
                              <a:rPr lang="pt-BR" altLang="pt-BR" sz="3200" i="1">
                                <a:latin typeface="Cambria Math" panose="02040503050406030204" pitchFamily="18" charset="0"/>
                                <a:ea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rPr>
                              <m:t>𝑛</m:t>
                            </m:r>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r>
                      <a:rPr lang="pt-BR" altLang="pt-BR" sz="3200" i="1">
                        <a:latin typeface="Cambria Math" panose="02040503050406030204" pitchFamily="18" charset="0"/>
                        <a:ea typeface="Cambria Math" panose="02040503050406030204" pitchFamily="18" charset="0"/>
                      </a:rPr>
                      <m:t>)</m:t>
                    </m:r>
                  </m:oMath>
                </a14:m>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 série de Taylor em torno de </a:t>
                </a:r>
                <a14:m>
                  <m:oMath xmlns:m="http://schemas.openxmlformats.org/officeDocument/2006/math">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r>
                      <a:rPr lang="en-US" altLang="pt-BR" sz="2800" b="1" i="1" baseline="-25000"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𝒅</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oMath>
                </a14:m>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Isso resultará em</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5" name="CaixaDeTexto 4"/>
              <p:cNvSpPr txBox="1">
                <a:spLocks noRot="1" noChangeAspect="1" noMove="1" noResize="1" noEditPoints="1" noAdjustHandles="1" noChangeArrowheads="1" noChangeShapeType="1" noTextEdit="1"/>
              </p:cNvSpPr>
              <p:nvPr/>
            </p:nvSpPr>
            <p:spPr>
              <a:xfrm>
                <a:off x="1070956" y="1985949"/>
                <a:ext cx="10820109" cy="2793365"/>
              </a:xfrm>
              <a:prstGeom prst="rect">
                <a:avLst/>
              </a:prstGeom>
              <a:blipFill rotWithShape="1">
                <a:blip r:embed="rId2"/>
                <a:stretch>
                  <a:fillRect l="-3" t="-11" r="1" b="1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Retângulo 5"/>
              <p:cNvSpPr/>
              <p:nvPr/>
            </p:nvSpPr>
            <p:spPr>
              <a:xfrm>
                <a:off x="859341" y="5132325"/>
                <a:ext cx="10805160" cy="871855"/>
              </a:xfrm>
              <a:prstGeom prst="rect">
                <a:avLst/>
              </a:prstGeom>
            </p:spPr>
            <p:txBody>
              <a:bodyPr wrap="none">
                <a:spAutoFit/>
              </a:bodyPr>
              <a:lstStyle/>
              <a:p>
                <a14:m>
                  <m:oMath xmlns:m="http://schemas.openxmlformats.org/officeDocument/2006/math">
                    <m:func>
                      <m:funcPr>
                        <m:ctrlPr>
                          <a:rPr lang="pt-BR" altLang="pt-BR" sz="3200" i="1" smtClean="0">
                            <a:latin typeface="Cambria Math" panose="02040503050406030204" pitchFamily="18" charset="0"/>
                            <a:ea typeface="Cambria Math" panose="02040503050406030204" pitchFamily="18" charset="0"/>
                          </a:rPr>
                        </m:ctrlPr>
                      </m:funcPr>
                      <m:fName>
                        <m:r>
                          <m:rPr>
                            <m:sty m:val="p"/>
                          </m:rPr>
                          <a:rPr lang="pt-BR" altLang="pt-BR" sz="3200">
                            <a:latin typeface="Cambria Math" panose="02040503050406030204" pitchFamily="18" charset="0"/>
                            <a:ea typeface="Cambria Math" panose="02040503050406030204" pitchFamily="18" charset="0"/>
                          </a:rPr>
                          <m:t>exp</m:t>
                        </m:r>
                      </m:fName>
                      <m:e>
                        <m:d>
                          <m:dPr>
                            <m:ctrlPr>
                              <a:rPr lang="pt-BR" altLang="pt-BR" sz="3200" i="1">
                                <a:latin typeface="Cambria Math" panose="02040503050406030204" pitchFamily="18" charset="0"/>
                                <a:ea typeface="Cambria Math" panose="02040503050406030204" pitchFamily="18" charset="0"/>
                              </a:rPr>
                            </m:ctrlPr>
                          </m:dPr>
                          <m:e>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pt-BR" altLang="pt-BR" sz="2800" b="0" i="1" smtClean="0">
                                        <a:latin typeface="Cambria Math" panose="02040503050406030204" pitchFamily="18" charset="0"/>
                                        <a:ea typeface="Cambria Math" panose="02040503050406030204" pitchFamily="18" charset="0"/>
                                      </a:rPr>
                                      <m:t>𝑑</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sSub>
                                  <m:sSubPr>
                                    <m:ctrlPr>
                                      <a:rPr lang="pt-BR" altLang="pt-BR" sz="3200" i="1">
                                        <a:latin typeface="Cambria Math" panose="02040503050406030204" pitchFamily="18" charset="0"/>
                                        <a:ea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rPr>
                                      <m:t>𝑛</m:t>
                                    </m:r>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e>
                        </m:d>
                      </m:e>
                    </m:func>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1</m:t>
                    </m:r>
                    <m:r>
                      <a:rPr lang="pt-BR" altLang="pt-BR" sz="3200" b="0" i="1" smtClean="0">
                        <a:latin typeface="Cambria Math" panose="02040503050406030204" pitchFamily="18" charset="0"/>
                        <a:ea typeface="Cambria Math" panose="02040503050406030204" pitchFamily="18" charset="0"/>
                      </a:rPr>
                      <m:t>+(</m:t>
                    </m:r>
                    <m:f>
                      <m:fPr>
                        <m:ctrlPr>
                          <a:rPr lang="pt-BR" altLang="pt-BR" sz="3200" b="0" i="1" smtClean="0">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pt-BR" altLang="pt-BR" sz="2800" b="0" i="1" smtClean="0">
                                <a:latin typeface="Cambria Math" panose="02040503050406030204" pitchFamily="18" charset="0"/>
                                <a:ea typeface="Cambria Math" panose="02040503050406030204" pitchFamily="18" charset="0"/>
                              </a:rPr>
                              <m:t>𝑑</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r>
                          <a:rPr lang="pt-BR" altLang="pt-BR" sz="3200" b="0" i="1" smtClean="0">
                            <a:latin typeface="Cambria Math" panose="02040503050406030204" pitchFamily="18" charset="0"/>
                            <a:ea typeface="Cambria Math" panose="02040503050406030204" pitchFamily="18" charset="0"/>
                          </a:rPr>
                          <m:t>𝑛</m:t>
                        </m:r>
                        <m:sSub>
                          <m:sSubPr>
                            <m:ctrlPr>
                              <a:rPr lang="pt-BR" altLang="pt-BR" sz="3200" b="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𝑈</m:t>
                            </m:r>
                          </m:e>
                          <m:sub>
                            <m:r>
                              <a:rPr lang="pt-BR" altLang="pt-BR" sz="3200" b="0" i="1" smtClean="0">
                                <a:latin typeface="Cambria Math" panose="02040503050406030204" pitchFamily="18" charset="0"/>
                                <a:ea typeface="Cambria Math" panose="02040503050406030204" pitchFamily="18" charset="0"/>
                              </a:rPr>
                              <m:t>𝑇</m:t>
                            </m:r>
                          </m:sub>
                        </m:sSub>
                      </m:den>
                    </m:f>
                    <m:r>
                      <a:rPr lang="pt-BR" altLang="pt-BR" sz="3200" b="0" i="1" smtClean="0">
                        <a:latin typeface="Cambria Math" panose="02040503050406030204" pitchFamily="18" charset="0"/>
                        <a:ea typeface="Cambria Math" panose="02040503050406030204" pitchFamily="18" charset="0"/>
                      </a:rPr>
                      <m:t>)</m:t>
                    </m:r>
                    <m:func>
                      <m:funcPr>
                        <m:ctrlPr>
                          <a:rPr lang="pt-BR" altLang="pt-BR" sz="3200" i="1">
                            <a:latin typeface="Cambria Math" panose="02040503050406030204" pitchFamily="18" charset="0"/>
                            <a:ea typeface="Cambria Math" panose="02040503050406030204" pitchFamily="18" charset="0"/>
                          </a:rPr>
                        </m:ctrlPr>
                      </m:funcPr>
                      <m:fName>
                        <m:r>
                          <m:rPr>
                            <m:sty m:val="p"/>
                          </m:rPr>
                          <a:rPr lang="pt-BR" altLang="pt-BR" sz="3200">
                            <a:latin typeface="Cambria Math" panose="02040503050406030204" pitchFamily="18" charset="0"/>
                            <a:ea typeface="Cambria Math" panose="02040503050406030204" pitchFamily="18" charset="0"/>
                          </a:rPr>
                          <m:t>exp</m:t>
                        </m:r>
                      </m:fName>
                      <m:e>
                        <m:d>
                          <m:dPr>
                            <m:ctrlPr>
                              <a:rPr lang="pt-BR" altLang="pt-BR" sz="3200" i="1">
                                <a:latin typeface="Cambria Math" panose="02040503050406030204" pitchFamily="18" charset="0"/>
                                <a:ea typeface="Cambria Math" panose="02040503050406030204" pitchFamily="18" charset="0"/>
                              </a:rPr>
                            </m:ctrlPr>
                          </m:dPr>
                          <m:e>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pt-BR" altLang="pt-BR" sz="2800" b="0" i="1" smtClean="0">
                                        <a:latin typeface="Cambria Math" panose="02040503050406030204" pitchFamily="18" charset="0"/>
                                        <a:ea typeface="Cambria Math" panose="02040503050406030204" pitchFamily="18" charset="0"/>
                                      </a:rPr>
                                      <m:t>𝑑</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sSub>
                                  <m:sSubPr>
                                    <m:ctrlPr>
                                      <a:rPr lang="pt-BR" altLang="pt-BR" sz="3200" i="1">
                                        <a:latin typeface="Cambria Math" panose="02040503050406030204" pitchFamily="18" charset="0"/>
                                        <a:ea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rPr>
                                      <m:t>𝑛</m:t>
                                    </m:r>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e>
                        </m:d>
                      </m:e>
                    </m:func>
                    <m:sSub>
                      <m:sSubPr>
                        <m:ctrlPr>
                          <a:rPr lang="pt-BR" altLang="pt-BR" sz="320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m:t>
                        </m:r>
                      </m:e>
                      <m:sub>
                        <m:r>
                          <a:rPr lang="pt-BR" altLang="pt-BR" sz="3200" b="0" i="1" smtClean="0">
                            <a:latin typeface="Cambria Math" panose="02040503050406030204" pitchFamily="18" charset="0"/>
                            <a:ea typeface="Cambria Math" panose="02040503050406030204" pitchFamily="18" charset="0"/>
                          </a:rPr>
                          <m:t>0</m:t>
                        </m:r>
                      </m:sub>
                    </m:sSub>
                    <m:r>
                      <a:rPr lang="pt-BR" altLang="pt-BR" sz="3200" b="0" i="1" smtClean="0">
                        <a:latin typeface="Cambria Math" panose="02040503050406030204" pitchFamily="18" charset="0"/>
                        <a:ea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pt-BR" altLang="pt-BR" sz="2800" b="0" i="1" smtClean="0">
                                <a:latin typeface="Cambria Math" panose="02040503050406030204" pitchFamily="18" charset="0"/>
                                <a:ea typeface="Cambria Math" panose="02040503050406030204" pitchFamily="18" charset="0"/>
                              </a:rPr>
                              <m:t>𝑑</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r>
                          <a:rPr lang="pt-BR" altLang="pt-BR" sz="32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sSup>
                      <m:sSupPr>
                        <m:ctrlPr>
                          <a:rPr lang="pt-BR" altLang="pt-BR" sz="3200" i="1" smtClean="0">
                            <a:latin typeface="Cambria Math" panose="02040503050406030204" pitchFamily="18" charset="0"/>
                            <a:ea typeface="Cambria Math" panose="02040503050406030204" pitchFamily="18" charset="0"/>
                          </a:rPr>
                        </m:ctrlPr>
                      </m:sSupPr>
                      <m:e>
                        <m:r>
                          <a:rPr lang="pt-BR" altLang="pt-BR" sz="3200" b="0" i="1" smtClean="0">
                            <a:latin typeface="Cambria Math" panose="02040503050406030204" pitchFamily="18" charset="0"/>
                            <a:ea typeface="Cambria Math" panose="02040503050406030204" pitchFamily="18" charset="0"/>
                          </a:rPr>
                          <m:t>)</m:t>
                        </m:r>
                      </m:e>
                      <m:sup>
                        <m:r>
                          <a:rPr lang="pt-BR" altLang="pt-BR" sz="3200" b="0" i="1" smtClean="0">
                            <a:latin typeface="Cambria Math" panose="02040503050406030204" pitchFamily="18" charset="0"/>
                            <a:ea typeface="Cambria Math" panose="02040503050406030204" pitchFamily="18" charset="0"/>
                          </a:rPr>
                          <m:t>2</m:t>
                        </m:r>
                      </m:sup>
                    </m:sSup>
                    <m:func>
                      <m:funcPr>
                        <m:ctrlPr>
                          <a:rPr lang="pt-BR" altLang="pt-BR" sz="3200" i="1">
                            <a:latin typeface="Cambria Math" panose="02040503050406030204" pitchFamily="18" charset="0"/>
                            <a:ea typeface="Cambria Math" panose="02040503050406030204" pitchFamily="18" charset="0"/>
                          </a:rPr>
                        </m:ctrlPr>
                      </m:funcPr>
                      <m:fName>
                        <m:r>
                          <m:rPr>
                            <m:sty m:val="p"/>
                          </m:rPr>
                          <a:rPr lang="pt-BR" altLang="pt-BR" sz="3200">
                            <a:latin typeface="Cambria Math" panose="02040503050406030204" pitchFamily="18" charset="0"/>
                            <a:ea typeface="Cambria Math" panose="02040503050406030204" pitchFamily="18" charset="0"/>
                          </a:rPr>
                          <m:t>exp</m:t>
                        </m:r>
                      </m:fName>
                      <m:e>
                        <m:d>
                          <m:dPr>
                            <m:ctrlPr>
                              <a:rPr lang="pt-BR" altLang="pt-BR" sz="3200" i="1">
                                <a:latin typeface="Cambria Math" panose="02040503050406030204" pitchFamily="18" charset="0"/>
                                <a:ea typeface="Cambria Math" panose="02040503050406030204" pitchFamily="18" charset="0"/>
                              </a:rPr>
                            </m:ctrlPr>
                          </m:dPr>
                          <m:e>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pt-BR" altLang="pt-BR" sz="2800" b="0" i="1" smtClean="0">
                                        <a:latin typeface="Cambria Math" panose="02040503050406030204" pitchFamily="18" charset="0"/>
                                        <a:ea typeface="Cambria Math" panose="02040503050406030204" pitchFamily="18" charset="0"/>
                                      </a:rPr>
                                      <m:t>𝑑</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sSub>
                                  <m:sSubPr>
                                    <m:ctrlPr>
                                      <a:rPr lang="pt-BR" altLang="pt-BR" sz="3200" i="1">
                                        <a:latin typeface="Cambria Math" panose="02040503050406030204" pitchFamily="18" charset="0"/>
                                        <a:ea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rPr>
                                      <m:t>𝑛</m:t>
                                    </m:r>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e>
                        </m:d>
                      </m:e>
                    </m:func>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m:t>
                        </m:r>
                      </m:e>
                      <m:sub>
                        <m:r>
                          <a:rPr lang="pt-BR" altLang="pt-BR" sz="3200" i="1">
                            <a:latin typeface="Cambria Math" panose="02040503050406030204" pitchFamily="18" charset="0"/>
                            <a:ea typeface="Cambria Math" panose="02040503050406030204" pitchFamily="18" charset="0"/>
                          </a:rPr>
                          <m:t>0</m:t>
                        </m:r>
                      </m:sub>
                    </m:sSub>
                  </m:oMath>
                </a14:m>
                <a:r>
                  <a:rPr lang="pt-BR" sz="2800" dirty="0" smtClean="0"/>
                  <a:t>+ ...</a:t>
                </a:r>
                <a:endParaRPr lang="pt-BR" sz="2800" dirty="0"/>
              </a:p>
            </p:txBody>
          </p:sp>
        </mc:Choice>
        <mc:Fallback>
          <p:sp>
            <p:nvSpPr>
              <p:cNvPr id="6" name="Retângulo 5"/>
              <p:cNvSpPr>
                <a:spLocks noRot="1" noChangeAspect="1" noMove="1" noResize="1" noEditPoints="1" noAdjustHandles="1" noChangeArrowheads="1" noChangeShapeType="1" noTextEdit="1"/>
              </p:cNvSpPr>
              <p:nvPr/>
            </p:nvSpPr>
            <p:spPr>
              <a:xfrm>
                <a:off x="859341" y="5132325"/>
                <a:ext cx="10805160" cy="871855"/>
              </a:xfrm>
              <a:prstGeom prst="rect">
                <a:avLst/>
              </a:prstGeom>
              <a:blipFill rotWithShape="1">
                <a:blip r:embed="rId3"/>
                <a:stretch>
                  <a:fillRect l="-2" t="-29" r="2" b="29"/>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CaixaDeTexto 4"/>
              <p:cNvSpPr txBox="1"/>
              <p:nvPr/>
            </p:nvSpPr>
            <p:spPr>
              <a:xfrm>
                <a:off x="828226" y="574243"/>
                <a:ext cx="10820109" cy="212280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tenhamos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14:m>
                  <m:oMath xmlns:m="http://schemas.openxmlformats.org/officeDocument/2006/math">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r>
                      <a:rPr lang="en-US" altLang="pt-BR" sz="2800" b="1" i="1" baseline="-25000"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𝒅</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𝒏𝑼</m:t>
                    </m:r>
                    <m:r>
                      <a:rPr lang="en-US" altLang="pt-BR" sz="2800" b="1" i="1" baseline="-25000"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𝟐𝟓</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𝒎𝑽</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oMath>
                </a14:m>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série de Taylor pode ser aproximada pela termo linear, ou seja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5" name="CaixaDeTexto 4"/>
              <p:cNvSpPr txBox="1">
                <a:spLocks noRot="1" noChangeAspect="1" noMove="1" noResize="1" noEditPoints="1" noAdjustHandles="1" noChangeArrowheads="1" noChangeShapeType="1" noTextEdit="1"/>
              </p:cNvSpPr>
              <p:nvPr/>
            </p:nvSpPr>
            <p:spPr>
              <a:xfrm>
                <a:off x="828226" y="574243"/>
                <a:ext cx="10820109" cy="2122805"/>
              </a:xfrm>
              <a:prstGeom prst="rect">
                <a:avLst/>
              </a:prstGeom>
              <a:blipFill rotWithShape="1">
                <a:blip r:embed="rId1"/>
                <a:stretch>
                  <a:fillRect l="-2" t="-10" r="5" b="10"/>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Retângulo 5"/>
              <p:cNvSpPr/>
              <p:nvPr/>
            </p:nvSpPr>
            <p:spPr>
              <a:xfrm>
                <a:off x="1582205" y="2843584"/>
                <a:ext cx="8787130" cy="118999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func>
                        <m:funcPr>
                          <m:ctrlPr>
                            <a:rPr lang="pt-BR" altLang="pt-BR" sz="3200" i="1" smtClean="0">
                              <a:latin typeface="Cambria Math" panose="02040503050406030204" pitchFamily="18" charset="0"/>
                              <a:ea typeface="Cambria Math" panose="02040503050406030204" pitchFamily="18" charset="0"/>
                            </a:rPr>
                          </m:ctrlPr>
                        </m:funcPr>
                        <m:fName>
                          <m:r>
                            <m:rPr>
                              <m:sty m:val="p"/>
                            </m:rPr>
                            <a:rPr lang="pt-BR" altLang="pt-BR" sz="3200">
                              <a:latin typeface="Cambria Math" panose="02040503050406030204" pitchFamily="18" charset="0"/>
                              <a:ea typeface="Cambria Math" panose="02040503050406030204" pitchFamily="18" charset="0"/>
                            </a:rPr>
                            <m:t>exp</m:t>
                          </m:r>
                        </m:fName>
                        <m:e>
                          <m:d>
                            <m:dPr>
                              <m:ctrlPr>
                                <a:rPr lang="pt-BR" altLang="pt-BR" sz="3200" i="1">
                                  <a:latin typeface="Cambria Math" panose="02040503050406030204" pitchFamily="18" charset="0"/>
                                  <a:ea typeface="Cambria Math" panose="02040503050406030204" pitchFamily="18" charset="0"/>
                                </a:rPr>
                              </m:ctrlPr>
                            </m:dPr>
                            <m:e>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en-US" altLang="pt-BR" sz="2800" i="1">
                                          <a:latin typeface="Cambria Math" panose="02040503050406030204" pitchFamily="18" charset="0"/>
                                          <a:ea typeface="Cambria Math" panose="02040503050406030204" pitchFamily="18" charset="0"/>
                                        </a:rPr>
                                        <m:t>𝑑</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r>
                                    <a:rPr lang="en-US" altLang="pt-BR" sz="28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e>
                          </m:d>
                        </m:e>
                      </m:func>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1</m:t>
                      </m:r>
                      <m:r>
                        <a:rPr lang="pt-BR" altLang="pt-BR" sz="3200" b="0" i="1" smtClean="0">
                          <a:latin typeface="Cambria Math" panose="02040503050406030204" pitchFamily="18" charset="0"/>
                          <a:ea typeface="Cambria Math" panose="02040503050406030204" pitchFamily="18" charset="0"/>
                        </a:rPr>
                        <m:t>+</m:t>
                      </m:r>
                      <m:f>
                        <m:fPr>
                          <m:ctrlPr>
                            <a:rPr lang="pt-BR" altLang="pt-BR" sz="3200" b="0" i="1" smtClean="0">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en-US" altLang="pt-BR" sz="2800" i="1">
                                  <a:latin typeface="Cambria Math" panose="02040503050406030204" pitchFamily="18" charset="0"/>
                                  <a:ea typeface="Cambria Math" panose="02040503050406030204" pitchFamily="18" charset="0"/>
                                </a:rPr>
                                <m:t>𝑑</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r>
                            <a:rPr lang="pt-BR" altLang="pt-BR" sz="3200" b="0" i="1" smtClean="0">
                              <a:latin typeface="Cambria Math" panose="02040503050406030204" pitchFamily="18" charset="0"/>
                              <a:ea typeface="Cambria Math" panose="02040503050406030204" pitchFamily="18" charset="0"/>
                            </a:rPr>
                            <m:t>𝑛</m:t>
                          </m:r>
                          <m:sSub>
                            <m:sSubPr>
                              <m:ctrlPr>
                                <a:rPr lang="pt-BR" altLang="pt-BR" sz="3200" b="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𝑈</m:t>
                              </m:r>
                            </m:e>
                            <m:sub>
                              <m:r>
                                <a:rPr lang="pt-BR" altLang="pt-BR" sz="3200" b="0" i="1" smtClean="0">
                                  <a:latin typeface="Cambria Math" panose="02040503050406030204" pitchFamily="18" charset="0"/>
                                  <a:ea typeface="Cambria Math" panose="02040503050406030204" pitchFamily="18" charset="0"/>
                                </a:rPr>
                                <m:t>𝑇</m:t>
                              </m:r>
                            </m:sub>
                          </m:sSub>
                        </m:den>
                      </m:f>
                      <m:func>
                        <m:funcPr>
                          <m:ctrlPr>
                            <a:rPr lang="pt-BR" altLang="pt-BR" sz="3200" i="1">
                              <a:latin typeface="Cambria Math" panose="02040503050406030204" pitchFamily="18" charset="0"/>
                              <a:ea typeface="Cambria Math" panose="02040503050406030204" pitchFamily="18" charset="0"/>
                            </a:rPr>
                          </m:ctrlPr>
                        </m:funcPr>
                        <m:fName>
                          <m:r>
                            <m:rPr>
                              <m:sty m:val="p"/>
                            </m:rPr>
                            <a:rPr lang="pt-BR" altLang="pt-BR" sz="3200">
                              <a:latin typeface="Cambria Math" panose="02040503050406030204" pitchFamily="18" charset="0"/>
                              <a:ea typeface="Cambria Math" panose="02040503050406030204" pitchFamily="18" charset="0"/>
                            </a:rPr>
                            <m:t>exp</m:t>
                          </m:r>
                        </m:fName>
                        <m:e>
                          <m:d>
                            <m:dPr>
                              <m:ctrlPr>
                                <a:rPr lang="pt-BR" altLang="pt-BR" sz="3200" i="1">
                                  <a:latin typeface="Cambria Math" panose="02040503050406030204" pitchFamily="18" charset="0"/>
                                  <a:ea typeface="Cambria Math" panose="02040503050406030204" pitchFamily="18" charset="0"/>
                                </a:rPr>
                              </m:ctrlPr>
                            </m:dPr>
                            <m:e>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en-US" altLang="pt-BR" sz="2800" i="1">
                                          <a:latin typeface="Cambria Math" panose="02040503050406030204" pitchFamily="18" charset="0"/>
                                          <a:ea typeface="Cambria Math" panose="02040503050406030204" pitchFamily="18" charset="0"/>
                                        </a:rPr>
                                        <m:t>𝑑</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sSub>
                                    <m:sSubPr>
                                      <m:ctrlPr>
                                        <a:rPr lang="pt-BR" altLang="pt-BR" sz="3200" i="1">
                                          <a:latin typeface="Cambria Math" panose="02040503050406030204" pitchFamily="18" charset="0"/>
                                          <a:ea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rPr>
                                        <m:t>𝑛</m:t>
                                      </m:r>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e>
                          </m:d>
                        </m:e>
                      </m:func>
                      <m:sSub>
                        <m:sSubPr>
                          <m:ctrlPr>
                            <a:rPr lang="pt-BR" altLang="pt-BR" sz="320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m:t>
                          </m:r>
                        </m:e>
                        <m:sub>
                          <m:r>
                            <a:rPr lang="pt-BR" altLang="pt-BR" sz="3200" b="0" i="1" smtClean="0">
                              <a:latin typeface="Cambria Math" panose="02040503050406030204" pitchFamily="18" charset="0"/>
                              <a:ea typeface="Cambria Math" panose="02040503050406030204" pitchFamily="18" charset="0"/>
                            </a:rPr>
                            <m:t>0</m:t>
                          </m:r>
                        </m:sub>
                      </m:sSub>
                      <m:r>
                        <a:rPr lang="pt-BR" altLang="pt-BR" sz="3200" b="0" i="0" smtClean="0">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1</m:t>
                      </m:r>
                      <m:r>
                        <a:rPr lang="pt-BR" altLang="pt-BR" sz="3200" i="1">
                          <a:latin typeface="Cambria Math" panose="02040503050406030204" pitchFamily="18" charset="0"/>
                          <a:ea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en-US" altLang="pt-BR" sz="2800" i="1">
                                  <a:latin typeface="Cambria Math" panose="02040503050406030204" pitchFamily="18" charset="0"/>
                                  <a:ea typeface="Cambria Math" panose="02040503050406030204" pitchFamily="18" charset="0"/>
                                </a:rPr>
                                <m:t>𝑑</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r>
                            <a:rPr lang="pt-BR" altLang="pt-BR" sz="32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oMath>
                  </m:oMathPara>
                </a14:m>
                <a:endParaRPr lang="pt-BR" sz="2800" dirty="0"/>
              </a:p>
            </p:txBody>
          </p:sp>
        </mc:Choice>
        <mc:Fallback>
          <p:sp>
            <p:nvSpPr>
              <p:cNvPr id="6" name="Retângulo 5"/>
              <p:cNvSpPr>
                <a:spLocks noRot="1" noChangeAspect="1" noMove="1" noResize="1" noEditPoints="1" noAdjustHandles="1" noChangeArrowheads="1" noChangeShapeType="1" noTextEdit="1"/>
              </p:cNvSpPr>
              <p:nvPr/>
            </p:nvSpPr>
            <p:spPr>
              <a:xfrm>
                <a:off x="1582205" y="2843584"/>
                <a:ext cx="8787130" cy="1189990"/>
              </a:xfrm>
              <a:prstGeom prst="rect">
                <a:avLst/>
              </a:prstGeom>
              <a:blipFill rotWithShape="1">
                <a:blip r:embed="rId2"/>
                <a:stretch>
                  <a:fillRect l="-5" t="-5" r="5" b="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Retângulo 6"/>
              <p:cNvSpPr/>
              <p:nvPr/>
            </p:nvSpPr>
            <p:spPr>
              <a:xfrm>
                <a:off x="406603" y="4569448"/>
                <a:ext cx="11329670" cy="1456690"/>
              </a:xfrm>
              <a:prstGeom prst="rect">
                <a:avLst/>
              </a:prstGeom>
            </p:spPr>
            <p:txBody>
              <a:bodyPr wrap="none">
                <a:spAutoFit/>
              </a:bodyPr>
              <a:lstStyle/>
              <a:p>
                <a:pPr indent="0" fontAlgn="auto">
                  <a:spcAft>
                    <a:spcPts val="1200"/>
                  </a:spcAft>
                </a:pPr>
                <a:r>
                  <a:rPr lang="pt-BR" altLang="en-US" sz="2800" b="1" smtClean="0">
                    <a:latin typeface="Comic Sans MS" panose="030F0702030302020204" pitchFamily="66" charset="0"/>
                    <a:ea typeface="Cambria Math" panose="02040503050406030204" pitchFamily="18" charset="0"/>
                    <a:cs typeface="Comic Sans MS" panose="030F0702030302020204" pitchFamily="66" charset="0"/>
                  </a:rPr>
                  <a:t>Desta fora a corrente será no diodo será:</a:t>
                </a:r>
                <a:endParaRPr lang="pt-BR" altLang="en-US" sz="2800" b="1" smtClean="0">
                  <a:latin typeface="Comic Sans MS" panose="030F0702030302020204" pitchFamily="66" charset="0"/>
                  <a:ea typeface="Cambria Math" panose="02040503050406030204" pitchFamily="18" charset="0"/>
                  <a:cs typeface="Comic Sans MS" panose="030F0702030302020204" pitchFamily="66" charset="0"/>
                </a:endParaRPr>
              </a:p>
              <a:p>
                <a14:m>
                  <m:oMath xmlns:m="http://schemas.openxmlformats.org/officeDocument/2006/math">
                    <m:sSub>
                      <m:sSubPr>
                        <m:ctrlPr>
                          <a:rPr lang="en-US" altLang="pt-BR" sz="320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𝐼</m:t>
                        </m:r>
                      </m:e>
                      <m:sub>
                        <m:r>
                          <a:rPr lang="pt-BR" altLang="pt-BR" sz="3200" b="0" i="1" smtClean="0">
                            <a:latin typeface="Cambria Math" panose="02040503050406030204" pitchFamily="18" charset="0"/>
                            <a:ea typeface="Cambria Math" panose="02040503050406030204" pitchFamily="18" charset="0"/>
                          </a:rPr>
                          <m:t>𝐷</m:t>
                        </m:r>
                      </m:sub>
                    </m:sSub>
                    <m:d>
                      <m:dPr>
                        <m:ctrlPr>
                          <a:rPr lang="pt-BR" altLang="pt-BR" sz="3200" b="0" i="1" smtClean="0">
                            <a:latin typeface="Cambria Math" panose="02040503050406030204" pitchFamily="18" charset="0"/>
                            <a:ea typeface="Cambria Math" panose="02040503050406030204" pitchFamily="18" charset="0"/>
                          </a:rPr>
                        </m:ctrlPr>
                      </m:dPr>
                      <m:e>
                        <m:r>
                          <a:rPr lang="pt-BR" altLang="pt-BR" sz="3200" b="0" i="1" smtClean="0">
                            <a:latin typeface="Cambria Math" panose="02040503050406030204" pitchFamily="18" charset="0"/>
                            <a:ea typeface="Cambria Math" panose="02040503050406030204" pitchFamily="18" charset="0"/>
                          </a:rPr>
                          <m:t>𝑡</m:t>
                        </m:r>
                      </m:e>
                    </m:d>
                    <m:r>
                      <a:rPr lang="pt-BR" altLang="pt-BR" sz="3200" b="0" i="1" smtClean="0">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𝑆</m:t>
                        </m:r>
                      </m:sub>
                    </m:sSub>
                    <m:r>
                      <m:rPr>
                        <m:sty m:val="p"/>
                      </m:rPr>
                      <a:rPr lang="pt-BR" altLang="pt-BR" sz="3200">
                        <a:latin typeface="Cambria Math" panose="02040503050406030204" pitchFamily="18" charset="0"/>
                        <a:ea typeface="Cambria Math" panose="02040503050406030204" pitchFamily="18" charset="0"/>
                      </a:rPr>
                      <m:t>exp</m:t>
                    </m:r>
                    <m:r>
                      <a:rPr lang="pt-BR" altLang="pt-BR" sz="3200" i="1">
                        <a:latin typeface="Cambria Math" panose="02040503050406030204" pitchFamily="18" charset="0"/>
                        <a:ea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𝑉</m:t>
                            </m:r>
                          </m:e>
                          <m:sub>
                            <m:r>
                              <a:rPr lang="pt-BR" altLang="pt-BR" sz="3200" i="1">
                                <a:latin typeface="Cambria Math" panose="02040503050406030204" pitchFamily="18" charset="0"/>
                                <a:ea typeface="Cambria Math" panose="02040503050406030204" pitchFamily="18" charset="0"/>
                              </a:rPr>
                              <m:t>𝐷</m:t>
                            </m:r>
                          </m:sub>
                        </m:sSub>
                      </m:num>
                      <m:den>
                        <m:sSub>
                          <m:sSubPr>
                            <m:ctrlPr>
                              <a:rPr lang="pt-BR" altLang="pt-BR" sz="3200" i="1">
                                <a:latin typeface="Cambria Math" panose="02040503050406030204" pitchFamily="18" charset="0"/>
                                <a:ea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rPr>
                              <m:t>𝑛</m:t>
                            </m:r>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r>
                      <a:rPr lang="pt-BR" altLang="pt-BR" sz="3200" i="1">
                        <a:latin typeface="Cambria Math" panose="02040503050406030204" pitchFamily="18" charset="0"/>
                        <a:ea typeface="Cambria Math" panose="02040503050406030204" pitchFamily="18" charset="0"/>
                      </a:rPr>
                      <m:t>)</m:t>
                    </m:r>
                  </m:oMath>
                </a14:m>
                <a:r>
                  <a:rPr lang="pt-BR" altLang="pt-BR" sz="3200" dirty="0">
                    <a:latin typeface="Cambria Math" panose="02040503050406030204" pitchFamily="18" charset="0"/>
                    <a:ea typeface="Cambria Math" panose="02040503050406030204" pitchFamily="18" charset="0"/>
                  </a:rPr>
                  <a:t> </a:t>
                </a:r>
                <a14:m>
                  <m:oMath xmlns:m="http://schemas.openxmlformats.org/officeDocument/2006/math">
                    <m:func>
                      <m:funcPr>
                        <m:ctrlPr>
                          <a:rPr lang="pt-BR" altLang="pt-BR" sz="3200" i="1">
                            <a:latin typeface="Cambria Math" panose="02040503050406030204" pitchFamily="18" charset="0"/>
                            <a:ea typeface="Cambria Math" panose="02040503050406030204" pitchFamily="18" charset="0"/>
                          </a:rPr>
                        </m:ctrlPr>
                      </m:funcPr>
                      <m:fName>
                        <m:r>
                          <m:rPr>
                            <m:sty m:val="p"/>
                          </m:rPr>
                          <a:rPr lang="pt-BR" altLang="pt-BR" sz="3200">
                            <a:latin typeface="Cambria Math" panose="02040503050406030204" pitchFamily="18" charset="0"/>
                            <a:ea typeface="Cambria Math" panose="02040503050406030204" pitchFamily="18" charset="0"/>
                          </a:rPr>
                          <m:t>exp</m:t>
                        </m:r>
                      </m:fName>
                      <m:e>
                        <m:d>
                          <m:dPr>
                            <m:ctrlPr>
                              <a:rPr lang="pt-BR" altLang="pt-BR" sz="3200" i="1">
                                <a:latin typeface="Cambria Math" panose="02040503050406030204" pitchFamily="18" charset="0"/>
                                <a:ea typeface="Cambria Math" panose="02040503050406030204" pitchFamily="18" charset="0"/>
                              </a:rPr>
                            </m:ctrlPr>
                          </m:dPr>
                          <m:e>
                            <m:f>
                              <m:fPr>
                                <m:ctrlPr>
                                  <a:rPr lang="pt-BR" altLang="pt-BR" sz="3200" i="1">
                                    <a:latin typeface="Cambria Math" panose="02040503050406030204" pitchFamily="18" charset="0"/>
                                    <a:ea typeface="Cambria Math" panose="02040503050406030204" pitchFamily="18" charset="0"/>
                                  </a:rPr>
                                </m:ctrlPr>
                              </m:fPr>
                              <m:num>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𝑣</m:t>
                                    </m:r>
                                  </m:e>
                                  <m:sub>
                                    <m:r>
                                      <a:rPr lang="pt-BR" altLang="pt-BR" sz="3200" b="0" i="1" smtClean="0">
                                        <a:latin typeface="Cambria Math" panose="02040503050406030204" pitchFamily="18" charset="0"/>
                                        <a:ea typeface="Cambria Math" panose="02040503050406030204" pitchFamily="18" charset="0"/>
                                      </a:rPr>
                                      <m:t>𝑑</m:t>
                                    </m:r>
                                  </m:sub>
                                </m:sSub>
                                <m:d>
                                  <m:dPr>
                                    <m:ctrlPr>
                                      <a:rPr lang="pt-BR" altLang="pt-BR" sz="3200" i="1">
                                        <a:latin typeface="Cambria Math" panose="02040503050406030204" pitchFamily="18" charset="0"/>
                                        <a:ea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rPr>
                                      <m:t>𝑡</m:t>
                                    </m:r>
                                  </m:e>
                                </m:d>
                              </m:num>
                              <m:den>
                                <m:r>
                                  <a:rPr lang="en-US" altLang="pt-BR" sz="32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e>
                        </m:d>
                      </m:e>
                    </m:func>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𝐷</m:t>
                        </m:r>
                        <m:r>
                          <a:rPr lang="pt-BR" altLang="pt-BR" sz="3200" i="1">
                            <a:latin typeface="Cambria Math" panose="02040503050406030204" pitchFamily="18" charset="0"/>
                            <a:ea typeface="Cambria Math" panose="02040503050406030204" pitchFamily="18" charset="0"/>
                          </a:rPr>
                          <m:t>0</m:t>
                        </m:r>
                      </m:sub>
                    </m:sSub>
                    <m:d>
                      <m:dPr>
                        <m:ctrlPr>
                          <a:rPr lang="pt-BR" altLang="pt-BR" sz="3200" b="0" i="1" smtClean="0">
                            <a:latin typeface="Cambria Math" panose="02040503050406030204" pitchFamily="18" charset="0"/>
                            <a:ea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rPr>
                          <m:t>1</m:t>
                        </m:r>
                        <m:r>
                          <a:rPr lang="pt-BR" altLang="pt-BR" sz="3200" i="1">
                            <a:latin typeface="Cambria Math" panose="02040503050406030204" pitchFamily="18" charset="0"/>
                            <a:ea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𝑣</m:t>
                                </m:r>
                              </m:e>
                              <m:sub>
                                <m:r>
                                  <a:rPr lang="en-US" altLang="pt-BR" sz="3200" i="1">
                                    <a:latin typeface="Cambria Math" panose="02040503050406030204" pitchFamily="18" charset="0"/>
                                    <a:ea typeface="Cambria Math" panose="02040503050406030204" pitchFamily="18" charset="0"/>
                                  </a:rPr>
                                  <m:t>𝑑</m:t>
                                </m:r>
                              </m:sub>
                            </m:sSub>
                            <m:d>
                              <m:dPr>
                                <m:ctrlPr>
                                  <a:rPr lang="pt-BR" altLang="pt-BR" sz="3200" i="1">
                                    <a:latin typeface="Cambria Math" panose="02040503050406030204" pitchFamily="18" charset="0"/>
                                    <a:ea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rPr>
                                  <m:t>𝑡</m:t>
                                </m:r>
                              </m:e>
                            </m:d>
                          </m:num>
                          <m:den>
                            <m:r>
                              <a:rPr lang="pt-BR" altLang="pt-BR" sz="32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e>
                    </m:d>
                    <m:r>
                      <a:rPr lang="pt-BR" altLang="pt-BR" sz="3200" b="0" i="0" smtClean="0">
                        <a:latin typeface="Cambria Math" panose="02040503050406030204" pitchFamily="18" charset="0"/>
                        <a:ea typeface="Cambria Math" panose="02040503050406030204" pitchFamily="18" charset="0"/>
                      </a:rPr>
                      <m:t>=</m:t>
                    </m:r>
                    <m:sSub>
                      <m:sSubPr>
                        <m:ctrlPr>
                          <a:rPr lang="en-US"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𝐷</m:t>
                        </m:r>
                        <m:r>
                          <a:rPr lang="pt-BR" altLang="pt-BR" sz="3200" i="1">
                            <a:latin typeface="Cambria Math" panose="02040503050406030204" pitchFamily="18" charset="0"/>
                            <a:ea typeface="Cambria Math" panose="02040503050406030204" pitchFamily="18" charset="0"/>
                          </a:rPr>
                          <m:t>0</m:t>
                        </m:r>
                      </m:sub>
                    </m:sSub>
                  </m:oMath>
                </a14:m>
                <a:r>
                  <a:rPr lang="pt-BR" sz="3200" dirty="0" smtClean="0">
                    <a:latin typeface="Cambria Math" panose="02040503050406030204" pitchFamily="18" charset="0"/>
                    <a:ea typeface="Cambria Math" panose="02040503050406030204" pitchFamily="18" charset="0"/>
                  </a:rPr>
                  <a:t>+</a:t>
                </a:r>
                <a14:m>
                  <m:oMath xmlns:m="http://schemas.openxmlformats.org/officeDocument/2006/math">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𝑣</m:t>
                        </m:r>
                      </m:e>
                      <m:sub>
                        <m:r>
                          <a:rPr lang="en-US" altLang="pt-BR" sz="3200" i="1">
                            <a:latin typeface="Cambria Math" panose="02040503050406030204" pitchFamily="18" charset="0"/>
                            <a:ea typeface="Cambria Math" panose="02040503050406030204" pitchFamily="18" charset="0"/>
                          </a:rPr>
                          <m:t>𝑑</m:t>
                        </m:r>
                      </m:sub>
                    </m:sSub>
                    <m:d>
                      <m:dPr>
                        <m:ctrlPr>
                          <a:rPr lang="pt-BR" altLang="pt-BR" sz="3200" i="1">
                            <a:latin typeface="Cambria Math" panose="02040503050406030204" pitchFamily="18" charset="0"/>
                            <a:ea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rPr>
                          <m:t>𝑡</m:t>
                        </m:r>
                      </m:e>
                    </m:d>
                    <m:f>
                      <m:fPr>
                        <m:ctrlPr>
                          <a:rPr lang="pt-BR" altLang="pt-BR" sz="3200" i="1" smtClean="0">
                            <a:latin typeface="Cambria Math" panose="02040503050406030204" pitchFamily="18" charset="0"/>
                            <a:ea typeface="Cambria Math" panose="02040503050406030204" pitchFamily="18" charset="0"/>
                          </a:rPr>
                        </m:ctrlPr>
                      </m:fPr>
                      <m:num>
                        <m:sSub>
                          <m:sSubPr>
                            <m:ctrlPr>
                              <a:rPr lang="en-US"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𝐷</m:t>
                            </m:r>
                            <m:r>
                              <a:rPr lang="pt-BR" altLang="pt-BR" sz="3200" i="1">
                                <a:latin typeface="Cambria Math" panose="02040503050406030204" pitchFamily="18" charset="0"/>
                                <a:ea typeface="Cambria Math" panose="02040503050406030204" pitchFamily="18" charset="0"/>
                              </a:rPr>
                              <m:t>0</m:t>
                            </m:r>
                          </m:sub>
                        </m:sSub>
                      </m:num>
                      <m:den>
                        <m:r>
                          <a:rPr lang="pt-BR" altLang="pt-BR" sz="32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oMath>
                </a14:m>
                <a:endParaRPr lang="pt-BR" sz="2800" dirty="0">
                  <a:latin typeface="Cambria Math" panose="02040503050406030204" pitchFamily="18" charset="0"/>
                  <a:ea typeface="Cambria Math" panose="02040503050406030204" pitchFamily="18" charset="0"/>
                </a:endParaRPr>
              </a:p>
            </p:txBody>
          </p:sp>
        </mc:Choice>
        <mc:Fallback>
          <p:sp>
            <p:nvSpPr>
              <p:cNvPr id="7" name="Retângulo 6"/>
              <p:cNvSpPr>
                <a:spLocks noRot="1" noChangeAspect="1" noMove="1" noResize="1" noEditPoints="1" noAdjustHandles="1" noChangeArrowheads="1" noChangeShapeType="1" noTextEdit="1"/>
              </p:cNvSpPr>
              <p:nvPr/>
            </p:nvSpPr>
            <p:spPr>
              <a:xfrm>
                <a:off x="406603" y="4569448"/>
                <a:ext cx="11329670" cy="1456690"/>
              </a:xfrm>
              <a:prstGeom prst="rect">
                <a:avLst/>
              </a:prstGeom>
              <a:blipFill rotWithShape="1">
                <a:blip r:embed="rId3"/>
                <a:stretch>
                  <a:fillRect l="-2" t="-43" r="-65" b="43"/>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828226" y="574243"/>
            <a:ext cx="10820109"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 corrente do diodo será</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Retângulo 3"/>
              <p:cNvSpPr/>
              <p:nvPr/>
            </p:nvSpPr>
            <p:spPr>
              <a:xfrm>
                <a:off x="3989847" y="1297095"/>
                <a:ext cx="3985895" cy="837565"/>
              </a:xfrm>
              <a:prstGeom prst="rect">
                <a:avLst/>
              </a:prstGeom>
            </p:spPr>
            <p:txBody>
              <a:bodyPr wrap="none">
                <a:spAutoFit/>
              </a:bodyPr>
              <a:lstStyle/>
              <a:p>
                <a14:m>
                  <m:oMath xmlns:m="http://schemas.openxmlformats.org/officeDocument/2006/math">
                    <m:sSub>
                      <m:sSubPr>
                        <m:ctrlPr>
                          <a:rPr lang="en-US" altLang="pt-BR" sz="320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𝐼</m:t>
                        </m:r>
                      </m:e>
                      <m:sub>
                        <m:r>
                          <a:rPr lang="pt-BR" altLang="pt-BR" sz="3200" b="0" i="1" smtClean="0">
                            <a:latin typeface="Cambria Math" panose="02040503050406030204" pitchFamily="18" charset="0"/>
                            <a:ea typeface="Cambria Math" panose="02040503050406030204" pitchFamily="18" charset="0"/>
                          </a:rPr>
                          <m:t>𝐷</m:t>
                        </m:r>
                      </m:sub>
                    </m:sSub>
                    <m:d>
                      <m:dPr>
                        <m:ctrlPr>
                          <a:rPr lang="pt-BR" altLang="pt-BR" sz="3200" b="0" i="1" smtClean="0">
                            <a:latin typeface="Cambria Math" panose="02040503050406030204" pitchFamily="18" charset="0"/>
                            <a:ea typeface="Cambria Math" panose="02040503050406030204" pitchFamily="18" charset="0"/>
                          </a:rPr>
                        </m:ctrlPr>
                      </m:dPr>
                      <m:e>
                        <m:r>
                          <a:rPr lang="pt-BR" altLang="pt-BR" sz="3200" b="0" i="1" smtClean="0">
                            <a:latin typeface="Cambria Math" panose="02040503050406030204" pitchFamily="18" charset="0"/>
                            <a:ea typeface="Cambria Math" panose="02040503050406030204" pitchFamily="18" charset="0"/>
                          </a:rPr>
                          <m:t>𝑡</m:t>
                        </m:r>
                      </m:e>
                    </m:d>
                    <m:r>
                      <a:rPr lang="pt-BR" altLang="pt-BR" sz="3200" b="0" i="1" smtClean="0">
                        <a:latin typeface="Cambria Math" panose="02040503050406030204" pitchFamily="18" charset="0"/>
                        <a:ea typeface="Cambria Math" panose="02040503050406030204" pitchFamily="18" charset="0"/>
                      </a:rPr>
                      <m:t>=</m:t>
                    </m:r>
                    <m:sSub>
                      <m:sSubPr>
                        <m:ctrlPr>
                          <a:rPr lang="en-US"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𝐷</m:t>
                        </m:r>
                        <m:r>
                          <a:rPr lang="pt-BR" altLang="pt-BR" sz="3200" i="1">
                            <a:latin typeface="Cambria Math" panose="02040503050406030204" pitchFamily="18" charset="0"/>
                            <a:ea typeface="Cambria Math" panose="02040503050406030204" pitchFamily="18" charset="0"/>
                          </a:rPr>
                          <m:t>0</m:t>
                        </m:r>
                      </m:sub>
                    </m:sSub>
                  </m:oMath>
                </a14:m>
                <a:r>
                  <a:rPr lang="pt-BR" sz="3200" dirty="0" smtClean="0">
                    <a:latin typeface="Cambria Math" panose="02040503050406030204" pitchFamily="18" charset="0"/>
                    <a:ea typeface="Cambria Math" panose="02040503050406030204" pitchFamily="18" charset="0"/>
                  </a:rPr>
                  <a:t>+</a:t>
                </a:r>
                <a14:m>
                  <m:oMath xmlns:m="http://schemas.openxmlformats.org/officeDocument/2006/math">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𝑣</m:t>
                        </m:r>
                      </m:e>
                      <m:sub>
                        <m:r>
                          <a:rPr lang="en-US" altLang="pt-BR" sz="3200" i="1">
                            <a:latin typeface="Cambria Math" panose="02040503050406030204" pitchFamily="18" charset="0"/>
                            <a:ea typeface="Cambria Math" panose="02040503050406030204" pitchFamily="18" charset="0"/>
                          </a:rPr>
                          <m:t>𝑑</m:t>
                        </m:r>
                      </m:sub>
                    </m:sSub>
                    <m:d>
                      <m:dPr>
                        <m:ctrlPr>
                          <a:rPr lang="pt-BR" altLang="pt-BR" sz="3200" i="1">
                            <a:latin typeface="Cambria Math" panose="02040503050406030204" pitchFamily="18" charset="0"/>
                            <a:ea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rPr>
                          <m:t>𝑡</m:t>
                        </m:r>
                      </m:e>
                    </m:d>
                    <m:f>
                      <m:fPr>
                        <m:ctrlPr>
                          <a:rPr lang="pt-BR" altLang="pt-BR" sz="3200" i="1" smtClean="0">
                            <a:latin typeface="Cambria Math" panose="02040503050406030204" pitchFamily="18" charset="0"/>
                            <a:ea typeface="Cambria Math" panose="02040503050406030204" pitchFamily="18" charset="0"/>
                          </a:rPr>
                        </m:ctrlPr>
                      </m:fPr>
                      <m:num>
                        <m:sSub>
                          <m:sSubPr>
                            <m:ctrlPr>
                              <a:rPr lang="en-US"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𝐷</m:t>
                            </m:r>
                            <m:r>
                              <a:rPr lang="pt-BR" altLang="pt-BR" sz="3200" i="1">
                                <a:latin typeface="Cambria Math" panose="02040503050406030204" pitchFamily="18" charset="0"/>
                                <a:ea typeface="Cambria Math" panose="02040503050406030204" pitchFamily="18" charset="0"/>
                              </a:rPr>
                              <m:t>0</m:t>
                            </m:r>
                          </m:sub>
                        </m:sSub>
                      </m:num>
                      <m:den>
                        <m:r>
                          <a:rPr lang="pt-BR" altLang="pt-BR" sz="32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oMath>
                </a14:m>
                <a:endParaRPr lang="pt-BR" sz="2800" dirty="0">
                  <a:latin typeface="Cambria Math" panose="02040503050406030204" pitchFamily="18" charset="0"/>
                  <a:ea typeface="Cambria Math" panose="02040503050406030204" pitchFamily="18" charset="0"/>
                </a:endParaRPr>
              </a:p>
            </p:txBody>
          </p:sp>
        </mc:Choice>
        <mc:Fallback>
          <p:sp>
            <p:nvSpPr>
              <p:cNvPr id="4" name="Retângulo 3"/>
              <p:cNvSpPr>
                <a:spLocks noRot="1" noChangeAspect="1" noMove="1" noResize="1" noEditPoints="1" noAdjustHandles="1" noChangeArrowheads="1" noChangeShapeType="1" noTextEdit="1"/>
              </p:cNvSpPr>
              <p:nvPr/>
            </p:nvSpPr>
            <p:spPr>
              <a:xfrm>
                <a:off x="3989847" y="1297095"/>
                <a:ext cx="3985895" cy="837565"/>
              </a:xfrm>
              <a:prstGeom prst="rect">
                <a:avLst/>
              </a:prstGeom>
              <a:blipFill rotWithShape="1">
                <a:blip r:embed="rId1"/>
                <a:stretch>
                  <a:fillRect l="-4" t="-51" r="-188" b="5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DeTexto 4"/>
              <p:cNvSpPr txBox="1"/>
              <p:nvPr/>
            </p:nvSpPr>
            <p:spPr>
              <a:xfrm>
                <a:off x="828224" y="2346896"/>
                <a:ext cx="10820109" cy="3138170"/>
              </a:xfrm>
              <a:prstGeom prst="rect">
                <a:avLst/>
              </a:prstGeom>
              <a:noFill/>
            </p:spPr>
            <p:txBody>
              <a:bodyPr wrap="square" rtlCol="0">
                <a:spAutoFit/>
              </a:bodyPr>
              <a:lstStyle/>
              <a:p>
                <a:pPr marL="457200" indent="-457200" algn="l"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primeiro termo: corrente causada pela tensão DC (corrente de polarização)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segundo termo: corrente causada pela entrada de pequeno valor </a:t>
                </a:r>
                <a14:m>
                  <m:oMath xmlns:m="http://schemas.openxmlformats.org/officeDocument/2006/math">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r>
                      <a:rPr lang="en-US" altLang="pt-BR" sz="2800" b="1" i="1" baseline="-25000"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𝒅</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𝒕</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(corrente de pequenos sinais)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l" fontAlgn="auto">
                  <a:spcBef>
                    <a:spcPts val="600"/>
                  </a:spcBef>
                  <a:spcAft>
                    <a:spcPts val="600"/>
                  </a:spcAft>
                </a:pP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l" fontAlgn="auto">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chamemos 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nU</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então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5" name="CaixaDeTexto 4"/>
              <p:cNvSpPr txBox="1">
                <a:spLocks noRot="1" noChangeAspect="1" noMove="1" noResize="1" noEditPoints="1" noAdjustHandles="1" noChangeArrowheads="1" noChangeShapeType="1" noTextEdit="1"/>
              </p:cNvSpPr>
              <p:nvPr/>
            </p:nvSpPr>
            <p:spPr>
              <a:xfrm>
                <a:off x="828224" y="2346896"/>
                <a:ext cx="10820109" cy="3138170"/>
              </a:xfrm>
              <a:prstGeom prst="rect">
                <a:avLst/>
              </a:prstGeom>
              <a:blipFill rotWithShape="1">
                <a:blip r:embed="rId2"/>
                <a:stretch>
                  <a:fillRect l="-2" t="-18" r="5" b="18"/>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Retângulo 5"/>
              <p:cNvSpPr/>
              <p:nvPr/>
            </p:nvSpPr>
            <p:spPr>
              <a:xfrm>
                <a:off x="4018422" y="5764648"/>
                <a:ext cx="3957320" cy="583565"/>
              </a:xfrm>
              <a:prstGeom prst="rect">
                <a:avLst/>
              </a:prstGeom>
            </p:spPr>
            <p:txBody>
              <a:bodyPr wrap="none">
                <a:spAutoFit/>
              </a:bodyPr>
              <a:lstStyle/>
              <a:p>
                <a14:m>
                  <m:oMath xmlns:m="http://schemas.openxmlformats.org/officeDocument/2006/math">
                    <m:sSub>
                      <m:sSubPr>
                        <m:ctrlPr>
                          <a:rPr lang="en-US" altLang="pt-BR" sz="3200" i="1" smtClean="0">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𝐷</m:t>
                        </m:r>
                      </m:sub>
                    </m:sSub>
                    <m:d>
                      <m:dPr>
                        <m:ctrlPr>
                          <a:rPr lang="pt-BR" altLang="pt-BR" sz="3200" i="1">
                            <a:latin typeface="Cambria Math" panose="02040503050406030204" pitchFamily="18" charset="0"/>
                            <a:ea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rPr>
                          <m:t>𝑡</m:t>
                        </m:r>
                      </m:e>
                    </m:d>
                    <m:r>
                      <a:rPr lang="pt-BR" altLang="pt-BR" sz="3200" i="1">
                        <a:latin typeface="Cambria Math" panose="02040503050406030204" pitchFamily="18" charset="0"/>
                        <a:ea typeface="Cambria Math" panose="02040503050406030204" pitchFamily="18" charset="0"/>
                      </a:rPr>
                      <m:t>=</m:t>
                    </m:r>
                    <m:sSub>
                      <m:sSubPr>
                        <m:ctrlPr>
                          <a:rPr lang="en-US"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𝐷</m:t>
                        </m:r>
                        <m:r>
                          <a:rPr lang="pt-BR" altLang="pt-BR" sz="3200" i="1">
                            <a:latin typeface="Cambria Math" panose="02040503050406030204" pitchFamily="18" charset="0"/>
                            <a:ea typeface="Cambria Math" panose="02040503050406030204" pitchFamily="18" charset="0"/>
                          </a:rPr>
                          <m:t>0</m:t>
                        </m:r>
                      </m:sub>
                    </m:sSub>
                  </m:oMath>
                </a14:m>
                <a:r>
                  <a:rPr lang="pt-BR" sz="3200" dirty="0">
                    <a:latin typeface="Cambria Math" panose="02040503050406030204" pitchFamily="18" charset="0"/>
                    <a:ea typeface="Cambria Math" panose="02040503050406030204" pitchFamily="18" charset="0"/>
                  </a:rPr>
                  <a:t>+</a:t>
                </a:r>
                <a14:m>
                  <m:oMath xmlns:m="http://schemas.openxmlformats.org/officeDocument/2006/math">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𝑣</m:t>
                        </m:r>
                      </m:e>
                      <m:sub>
                        <m:r>
                          <a:rPr lang="en-US" altLang="pt-BR" sz="3200" i="1">
                            <a:latin typeface="Cambria Math" panose="02040503050406030204" pitchFamily="18" charset="0"/>
                            <a:ea typeface="Cambria Math" panose="02040503050406030204" pitchFamily="18" charset="0"/>
                          </a:rPr>
                          <m:t>𝑑</m:t>
                        </m:r>
                      </m:sub>
                    </m:sSub>
                    <m:d>
                      <m:dPr>
                        <m:ctrlPr>
                          <a:rPr lang="pt-BR" altLang="pt-BR" sz="3200" i="1">
                            <a:latin typeface="Cambria Math" panose="02040503050406030204" pitchFamily="18" charset="0"/>
                            <a:ea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rPr>
                          <m:t>𝑡</m:t>
                        </m:r>
                      </m:e>
                    </m:d>
                    <m:r>
                      <a:rPr lang="pt-BR" altLang="pt-BR" sz="3200" b="0" i="1" smtClean="0">
                        <a:latin typeface="Cambria Math" panose="02040503050406030204" pitchFamily="18" charset="0"/>
                        <a:ea typeface="Cambria Math" panose="02040503050406030204" pitchFamily="18" charset="0"/>
                      </a:rPr>
                      <m:t>/</m:t>
                    </m:r>
                    <m:sSub>
                      <m:sSubPr>
                        <m:ctrlPr>
                          <a:rPr lang="pt-BR" altLang="pt-BR" sz="3200" b="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𝑟</m:t>
                        </m:r>
                      </m:e>
                      <m:sub>
                        <m:r>
                          <a:rPr lang="pt-BR" altLang="pt-BR" sz="3200" b="0" i="1" smtClean="0">
                            <a:latin typeface="Cambria Math" panose="02040503050406030204" pitchFamily="18" charset="0"/>
                            <a:ea typeface="Cambria Math" panose="02040503050406030204" pitchFamily="18" charset="0"/>
                          </a:rPr>
                          <m:t>𝑑</m:t>
                        </m:r>
                      </m:sub>
                    </m:sSub>
                  </m:oMath>
                </a14:m>
                <a:endParaRPr lang="pt-BR" sz="1600" dirty="0">
                  <a:latin typeface="Cambria Math" panose="02040503050406030204" pitchFamily="18" charset="0"/>
                  <a:ea typeface="Cambria Math" panose="02040503050406030204" pitchFamily="18" charset="0"/>
                </a:endParaRPr>
              </a:p>
            </p:txBody>
          </p:sp>
        </mc:Choice>
        <mc:Fallback>
          <p:sp>
            <p:nvSpPr>
              <p:cNvPr id="6" name="Retângulo 5"/>
              <p:cNvSpPr>
                <a:spLocks noRot="1" noChangeAspect="1" noMove="1" noResize="1" noEditPoints="1" noAdjustHandles="1" noChangeArrowheads="1" noChangeShapeType="1" noTextEdit="1"/>
              </p:cNvSpPr>
              <p:nvPr/>
            </p:nvSpPr>
            <p:spPr>
              <a:xfrm>
                <a:off x="4018422" y="5764648"/>
                <a:ext cx="3957320" cy="583565"/>
              </a:xfrm>
              <a:prstGeom prst="rect">
                <a:avLst/>
              </a:prstGeom>
              <a:blipFill rotWithShape="1">
                <a:blip r:embed="rId3"/>
                <a:stretch>
                  <a:fillRect l="-4" t="-20" r="4" b="2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685717" y="1235947"/>
            <a:ext cx="10820109" cy="3999865"/>
          </a:xfrm>
          <a:prstGeom prst="rect">
            <a:avLst/>
          </a:prstGeom>
          <a:noFill/>
        </p:spPr>
        <p:txBody>
          <a:bodyPr wrap="square" rtlCol="0">
            <a:spAutoFit/>
          </a:bodyPr>
          <a:lstStyle/>
          <a:p>
            <a:pPr algn="l" fontAlgn="auto">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Muitas vezes estamos interessados apenas no comportamento do diodo para pequenos sinais. Neste caso o modelo para o diodo será apenas um resistor (talvez com capacitores adicionais caso queiramos saber o efeito das cargas)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Bef>
                <a:spcPts val="600"/>
              </a:spcBef>
              <a:spcAft>
                <a:spcPts val="600"/>
              </a:spcAft>
            </a:pPr>
            <a:r>
              <a:rPr lang="pt-BR" altLang="en-US" sz="2800" b="1" i="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i="1"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i="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a:t>
            </a:r>
            <a:r>
              <a:rPr lang="pt-BR" altLang="en-US" sz="2800" b="1" i="1" dirty="0" err="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nU</a:t>
            </a:r>
            <a:r>
              <a:rPr lang="pt-BR" altLang="en-US" sz="2800" b="1" i="1" baseline="-25000" dirty="0" err="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r>
              <a:rPr lang="pt-BR" altLang="en-US" sz="2800" b="1" i="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D0</a:t>
            </a:r>
            <a:endPar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l" fontAlgn="auto">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Este é o modelo de pequenos sinais para o diodo.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l" fontAlgn="auto">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Observe que o valor de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depende da corrente de polarização do circuito!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rot="16200000">
            <a:off x="1934011" y="5430631"/>
            <a:ext cx="620395" cy="453390"/>
            <a:chOff x="2587" y="5946"/>
            <a:chExt cx="4283" cy="2118"/>
          </a:xfrm>
        </p:grpSpPr>
        <p:cxnSp>
          <p:nvCxnSpPr>
            <p:cNvPr id="4"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riângulo isósceles 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Grupo 6"/>
          <p:cNvGrpSpPr/>
          <p:nvPr/>
        </p:nvGrpSpPr>
        <p:grpSpPr>
          <a:xfrm rot="5400000">
            <a:off x="1554851" y="4549907"/>
            <a:ext cx="1381894" cy="255373"/>
            <a:chOff x="4152748" y="3524056"/>
            <a:chExt cx="1381894" cy="255373"/>
          </a:xfrm>
        </p:grpSpPr>
        <p:cxnSp>
          <p:nvCxnSpPr>
            <p:cNvPr id="8"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 name="Conector Reto 2"/>
          <p:cNvCxnSpPr/>
          <p:nvPr/>
        </p:nvCxnSpPr>
        <p:spPr>
          <a:xfrm>
            <a:off x="2255321" y="5920851"/>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3"/>
          <p:cNvCxnSpPr/>
          <p:nvPr/>
        </p:nvCxnSpPr>
        <p:spPr>
          <a:xfrm flipV="1">
            <a:off x="2014021" y="6313281"/>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de Seta Reta 4"/>
          <p:cNvCxnSpPr/>
          <p:nvPr/>
        </p:nvCxnSpPr>
        <p:spPr>
          <a:xfrm flipV="1">
            <a:off x="2239446" y="3610688"/>
            <a:ext cx="0" cy="573439"/>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13" name="Caixa de Texto 6"/>
          <p:cNvSpPr txBox="1"/>
          <p:nvPr/>
        </p:nvSpPr>
        <p:spPr>
          <a:xfrm>
            <a:off x="2469878" y="4406149"/>
            <a:ext cx="1513272" cy="523220"/>
          </a:xfrm>
          <a:prstGeom prst="rect">
            <a:avLst/>
          </a:prstGeom>
          <a:noFill/>
        </p:spPr>
        <p:txBody>
          <a:bodyPr wrap="square" rtlCol="0">
            <a:spAutoFit/>
          </a:bodyPr>
          <a:lstStyle/>
          <a:p>
            <a:r>
              <a:rPr lang="pt-BR" altLang="en-US" sz="2800" dirty="0" smtClean="0"/>
              <a:t>10 </a:t>
            </a:r>
            <a:r>
              <a:rPr lang="pt-BR" altLang="en-US" sz="2800" dirty="0"/>
              <a:t>K</a:t>
            </a:r>
            <a:r>
              <a:rPr lang="pt-BR" altLang="en-US" sz="2800" dirty="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cxnSp>
        <p:nvCxnSpPr>
          <p:cNvPr id="14" name="Conector de Seta Reta 8"/>
          <p:cNvCxnSpPr/>
          <p:nvPr/>
        </p:nvCxnSpPr>
        <p:spPr>
          <a:xfrm flipH="1">
            <a:off x="1936979" y="4153646"/>
            <a:ext cx="14605" cy="75501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5" name="Caixa de Texto 9"/>
          <p:cNvSpPr txBox="1"/>
          <p:nvPr/>
        </p:nvSpPr>
        <p:spPr>
          <a:xfrm>
            <a:off x="1697261" y="4256018"/>
            <a:ext cx="288290" cy="521970"/>
          </a:xfrm>
          <a:prstGeom prst="rect">
            <a:avLst/>
          </a:prstGeom>
          <a:noFill/>
        </p:spPr>
        <p:txBody>
          <a:bodyPr wrap="square" rtlCol="0">
            <a:spAutoFit/>
          </a:bodyPr>
          <a:lstStyle/>
          <a:p>
            <a:r>
              <a:rPr lang="pt-BR" altLang="en-US" sz="2800" dirty="0"/>
              <a:t>i</a:t>
            </a:r>
            <a:endParaRPr lang="pt-BR" altLang="en-US" sz="2800" dirty="0"/>
          </a:p>
        </p:txBody>
      </p:sp>
      <p:sp>
        <p:nvSpPr>
          <p:cNvPr id="16" name="CaixaDeTexto 15"/>
          <p:cNvSpPr txBox="1"/>
          <p:nvPr/>
        </p:nvSpPr>
        <p:spPr>
          <a:xfrm>
            <a:off x="828226" y="574243"/>
            <a:ext cx="10820109" cy="23996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determine a oscilação da tensão de saída causada pela variação do sinal de alimentação (considere n=1.75).</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aproximar a queda de tensão do diodo por 0,7 V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Esta tensão depende na verdade da corrente que passa por ele.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9" name="Conector Reto 18"/>
          <p:cNvCxnSpPr/>
          <p:nvPr/>
        </p:nvCxnSpPr>
        <p:spPr>
          <a:xfrm>
            <a:off x="2240716" y="5174848"/>
            <a:ext cx="711033"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20" name="Caixa de Texto 6"/>
          <p:cNvSpPr txBox="1"/>
          <p:nvPr/>
        </p:nvSpPr>
        <p:spPr>
          <a:xfrm>
            <a:off x="2801685" y="5104967"/>
            <a:ext cx="1224280" cy="646331"/>
          </a:xfrm>
          <a:prstGeom prst="rect">
            <a:avLst/>
          </a:prstGeom>
          <a:noFill/>
        </p:spPr>
        <p:txBody>
          <a:bodyPr wrap="square" rtlCol="0">
            <a:spAutoFit/>
          </a:bodyPr>
          <a:lstStyle/>
          <a:p>
            <a:r>
              <a:rPr lang="pt-BR" altLang="en-US" sz="3600" dirty="0" err="1" smtClean="0">
                <a:latin typeface="Comic Sans MS" panose="030F0702030302020204" pitchFamily="66" charset="0"/>
                <a:cs typeface="Symbol" panose="05050102010706020507" charset="0"/>
              </a:rPr>
              <a:t>v</a:t>
            </a:r>
            <a:r>
              <a:rPr lang="pt-BR" altLang="en-US" sz="3600" baseline="-25000" dirty="0" err="1" smtClean="0">
                <a:latin typeface="Comic Sans MS" panose="030F0702030302020204" pitchFamily="66" charset="0"/>
                <a:cs typeface="Symbol" panose="05050102010706020507" charset="0"/>
              </a:rPr>
              <a:t>out</a:t>
            </a:r>
            <a:endParaRPr lang="pt-BR" altLang="en-US" sz="3600" dirty="0">
              <a:latin typeface="Comic Sans MS" panose="030F0702030302020204" pitchFamily="66" charset="0"/>
              <a:cs typeface="Symbol" panose="05050102010706020507" charset="0"/>
            </a:endParaRPr>
          </a:p>
        </p:txBody>
      </p:sp>
      <p:sp>
        <p:nvSpPr>
          <p:cNvPr id="21" name="Caixa de Texto 6"/>
          <p:cNvSpPr txBox="1"/>
          <p:nvPr/>
        </p:nvSpPr>
        <p:spPr>
          <a:xfrm>
            <a:off x="960185" y="3070362"/>
            <a:ext cx="3600450" cy="521970"/>
          </a:xfrm>
          <a:prstGeom prst="rect">
            <a:avLst/>
          </a:prstGeom>
          <a:noFill/>
        </p:spPr>
        <p:txBody>
          <a:bodyPr wrap="square" rtlCol="0">
            <a:spAutoFit/>
          </a:bodyPr>
          <a:lstStyle/>
          <a:p>
            <a:r>
              <a:rPr lang="pt-BR" altLang="en-US" sz="2800" dirty="0">
                <a:latin typeface="Comic Sans MS" panose="030F0702030302020204" pitchFamily="66" charset="0"/>
                <a:cs typeface="Symbol" panose="05050102010706020507" charset="0"/>
              </a:rPr>
              <a:t>V</a:t>
            </a:r>
            <a:r>
              <a:rPr lang="pt-BR" altLang="en-US" sz="2800" baseline="-25000" dirty="0" smtClean="0">
                <a:latin typeface="Comic Sans MS" panose="030F0702030302020204" pitchFamily="66" charset="0"/>
                <a:cs typeface="Symbol" panose="05050102010706020507" charset="0"/>
              </a:rPr>
              <a:t>DD</a:t>
            </a:r>
            <a:r>
              <a:rPr lang="pt-BR" altLang="en-US" sz="2800" dirty="0" smtClean="0">
                <a:latin typeface="Comic Sans MS" panose="030F0702030302020204" pitchFamily="66" charset="0"/>
                <a:cs typeface="Symbol" panose="05050102010706020507" charset="0"/>
              </a:rPr>
              <a:t>= </a:t>
            </a:r>
            <a:r>
              <a:rPr lang="pt-BR" altLang="en-US" sz="2800" i="1" dirty="0" smtClean="0">
                <a:latin typeface="Comic Sans MS" panose="030F0702030302020204" pitchFamily="66" charset="0"/>
                <a:cs typeface="Symbol" panose="05050102010706020507" charset="0"/>
              </a:rPr>
              <a:t>10</a:t>
            </a:r>
            <a:r>
              <a:rPr lang="pt-BR" altLang="en-US" sz="2800" dirty="0" smtClean="0">
                <a:latin typeface="Comic Sans MS" panose="030F0702030302020204" pitchFamily="66" charset="0"/>
                <a:cs typeface="Symbol" panose="05050102010706020507" charset="0"/>
              </a:rPr>
              <a:t> +</a:t>
            </a:r>
            <a:r>
              <a:rPr lang="pt-BR" altLang="en-US" sz="2800" dirty="0" err="1" smtClean="0">
                <a:latin typeface="Comic Sans MS" panose="030F0702030302020204" pitchFamily="66" charset="0"/>
                <a:cs typeface="Symbol" panose="05050102010706020507" charset="0"/>
              </a:rPr>
              <a:t>sen</a:t>
            </a:r>
            <a:r>
              <a:rPr lang="pt-BR" altLang="en-US" sz="2800" dirty="0" smtClean="0">
                <a:latin typeface="Comic Sans MS" panose="030F0702030302020204" pitchFamily="66" charset="0"/>
                <a:cs typeface="Symbol" panose="05050102010706020507" charset="0"/>
              </a:rPr>
              <a:t>(</a:t>
            </a:r>
            <a:r>
              <a:rPr lang="pt-BR" altLang="en-US" sz="2800" i="1" dirty="0" smtClean="0">
                <a:latin typeface="Comic Sans MS" panose="030F0702030302020204" pitchFamily="66" charset="0"/>
                <a:cs typeface="Symbol" panose="05050102010706020507" charset="0"/>
              </a:rPr>
              <a:t>2</a:t>
            </a:r>
            <a:r>
              <a:rPr lang="pt-BR" altLang="en-US" sz="2800" i="1" dirty="0" smtClean="0">
                <a:latin typeface="Symbol" panose="05050102010706020507" pitchFamily="18" charset="2"/>
                <a:cs typeface="Symbol" panose="05050102010706020507" charset="0"/>
              </a:rPr>
              <a:t>p</a:t>
            </a:r>
            <a:r>
              <a:rPr lang="pt-BR" altLang="en-US" sz="2800" i="1" dirty="0" smtClean="0">
                <a:latin typeface="Comic Sans MS" panose="030F0702030302020204" pitchFamily="66" charset="0"/>
                <a:cs typeface="Symbol" panose="05050102010706020507" charset="0"/>
              </a:rPr>
              <a:t>60t</a:t>
            </a:r>
            <a:r>
              <a:rPr lang="pt-BR" altLang="en-US" sz="2800" dirty="0" smtClean="0">
                <a:latin typeface="Comic Sans MS" panose="030F0702030302020204" pitchFamily="66" charset="0"/>
                <a:cs typeface="Symbol" panose="05050102010706020507" charset="0"/>
              </a:rPr>
              <a:t>) </a:t>
            </a:r>
            <a:endParaRPr lang="pt-BR" altLang="en-US" sz="2800" dirty="0">
              <a:latin typeface="Comic Sans MS" panose="030F0702030302020204" pitchFamily="66" charset="0"/>
              <a:cs typeface="Symbol" panose="05050102010706020507" charset="0"/>
            </a:endParaRPr>
          </a:p>
        </p:txBody>
      </p:sp>
      <p:sp>
        <p:nvSpPr>
          <p:cNvPr id="23" name="CaixaDeTexto 22"/>
          <p:cNvSpPr txBox="1"/>
          <p:nvPr/>
        </p:nvSpPr>
        <p:spPr>
          <a:xfrm>
            <a:off x="5820410" y="2947670"/>
            <a:ext cx="6051550"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será (aproximação):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4" name="Retângulo 23"/>
              <p:cNvSpPr/>
              <p:nvPr/>
            </p:nvSpPr>
            <p:spPr>
              <a:xfrm>
                <a:off x="6238280" y="3600005"/>
                <a:ext cx="4794250" cy="100901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𝐷</m:t>
                          </m:r>
                          <m:r>
                            <a:rPr lang="pt-BR" altLang="pt-BR" sz="3200" i="1">
                              <a:latin typeface="Cambria Math" panose="02040503050406030204" pitchFamily="18" charset="0"/>
                              <a:ea typeface="Cambria Math" panose="02040503050406030204" pitchFamily="18" charset="0"/>
                            </a:rPr>
                            <m:t>0</m:t>
                          </m:r>
                        </m:sub>
                      </m:sSub>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r>
                            <a:rPr lang="pt-BR" altLang="pt-BR" sz="3200" i="1">
                              <a:latin typeface="Cambria Math" panose="02040503050406030204" pitchFamily="18" charset="0"/>
                              <a:ea typeface="Cambria Math" panose="02040503050406030204" pitchFamily="18" charset="0"/>
                            </a:rPr>
                            <m:t>10</m:t>
                          </m:r>
                          <m:r>
                            <a:rPr lang="pt-BR" altLang="pt-BR" sz="3200" i="1">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0</m:t>
                          </m:r>
                          <m:r>
                            <a:rPr lang="pt-BR"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7</m:t>
                          </m:r>
                        </m:num>
                        <m:den>
                          <m:r>
                            <a:rPr lang="pt-BR" altLang="pt-BR" sz="3200" i="1">
                              <a:latin typeface="Cambria Math" panose="02040503050406030204" pitchFamily="18" charset="0"/>
                              <a:ea typeface="Cambria Math" panose="02040503050406030204" pitchFamily="18" charset="0"/>
                            </a:rPr>
                            <m:t>10</m:t>
                          </m:r>
                          <m:r>
                            <a:rPr lang="pt-BR" altLang="pt-BR" sz="3200" i="1">
                              <a:latin typeface="Cambria Math" panose="02040503050406030204" pitchFamily="18" charset="0"/>
                              <a:ea typeface="Cambria Math" panose="02040503050406030204" pitchFamily="18" charset="0"/>
                            </a:rPr>
                            <m:t>𝑘</m:t>
                          </m:r>
                        </m:den>
                      </m:f>
                      <m:r>
                        <a:rPr lang="pt-BR" altLang="pt-BR" sz="3200" i="1">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0</m:t>
                      </m:r>
                      <m:r>
                        <a:rPr lang="en-US" altLang="pt-BR" sz="3200" i="1">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93</m:t>
                      </m:r>
                      <m:r>
                        <a:rPr lang="pt-BR" altLang="pt-BR" sz="3200" i="1">
                          <a:latin typeface="Cambria Math" panose="02040503050406030204" pitchFamily="18" charset="0"/>
                          <a:ea typeface="Cambria Math" panose="02040503050406030204" pitchFamily="18" charset="0"/>
                        </a:rPr>
                        <m:t> </m:t>
                      </m:r>
                      <m:r>
                        <a:rPr lang="pt-BR" altLang="pt-BR" sz="3200" i="1">
                          <a:latin typeface="Cambria Math" panose="02040503050406030204" pitchFamily="18" charset="0"/>
                          <a:ea typeface="Cambria Math" panose="02040503050406030204" pitchFamily="18" charset="0"/>
                        </a:rPr>
                        <m:t>𝑚𝐴</m:t>
                      </m:r>
                      <m:r>
                        <a:rPr lang="pt-BR" altLang="pt-BR" sz="3200" i="1">
                          <a:latin typeface="Cambria Math" panose="02040503050406030204" pitchFamily="18" charset="0"/>
                          <a:ea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4" name="Retângulo 23"/>
              <p:cNvSpPr>
                <a:spLocks noRot="1" noChangeAspect="1" noMove="1" noResize="1" noEditPoints="1" noAdjustHandles="1" noChangeArrowheads="1" noChangeShapeType="1" noTextEdit="1"/>
              </p:cNvSpPr>
              <p:nvPr/>
            </p:nvSpPr>
            <p:spPr>
              <a:xfrm>
                <a:off x="6238280" y="3600005"/>
                <a:ext cx="4794250" cy="1009015"/>
              </a:xfrm>
              <a:prstGeom prst="rect">
                <a:avLst/>
              </a:prstGeom>
              <a:blipFill rotWithShape="1">
                <a:blip r:embed="rId1"/>
                <a:stretch>
                  <a:fillRect l="-1" t="-19" r="-449" b="19"/>
                </a:stretch>
              </a:blipFill>
            </p:spPr>
            <p:txBody>
              <a:bodyPr/>
              <a:lstStyle/>
              <a:p>
                <a:r>
                  <a:rPr lang="pt-BR" altLang="en-US">
                    <a:noFill/>
                  </a:rPr>
                  <a:t> </a:t>
                </a:r>
              </a:p>
            </p:txBody>
          </p:sp>
        </mc:Fallback>
      </mc:AlternateContent>
      <p:sp>
        <p:nvSpPr>
          <p:cNvPr id="25" name="CaixaDeTexto 24"/>
          <p:cNvSpPr txBox="1"/>
          <p:nvPr/>
        </p:nvSpPr>
        <p:spPr>
          <a:xfrm>
            <a:off x="6830377" y="4680447"/>
            <a:ext cx="4628000"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caso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será:</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6" name="Retângulo 25"/>
              <p:cNvSpPr/>
              <p:nvPr/>
            </p:nvSpPr>
            <p:spPr>
              <a:xfrm>
                <a:off x="6855182" y="5347129"/>
                <a:ext cx="3556000" cy="840740"/>
              </a:xfrm>
              <a:prstGeom prst="rect">
                <a:avLst/>
              </a:prstGeom>
            </p:spPr>
            <p:txBody>
              <a:bodyPr wrap="none">
                <a:spAutoFit/>
              </a:bodyPr>
              <a:lstStyle/>
              <a:p>
                <a14:m>
                  <m:oMath xmlns:m="http://schemas.openxmlformats.org/officeDocument/2006/math">
                    <m:sSub>
                      <m:sSubPr>
                        <m:ctrlPr>
                          <a:rPr lang="en-US" altLang="pt-BR" sz="320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𝑟</m:t>
                        </m:r>
                      </m:e>
                      <m:sub>
                        <m:r>
                          <a:rPr lang="pt-BR" altLang="pt-BR" sz="3200" b="0" i="1" smtClean="0">
                            <a:latin typeface="Cambria Math" panose="02040503050406030204" pitchFamily="18" charset="0"/>
                            <a:ea typeface="Cambria Math" panose="02040503050406030204" pitchFamily="18" charset="0"/>
                          </a:rPr>
                          <m:t>𝑑</m:t>
                        </m:r>
                      </m:sub>
                    </m:s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r>
                          <a:rPr lang="pt-BR" altLang="pt-BR" sz="3200" b="0" i="1" smtClean="0">
                            <a:latin typeface="Cambria Math" panose="02040503050406030204" pitchFamily="18" charset="0"/>
                            <a:ea typeface="Cambria Math" panose="02040503050406030204" pitchFamily="18" charset="0"/>
                          </a:rPr>
                          <m:t>𝑛</m:t>
                        </m:r>
                        <m:sSub>
                          <m:sSubPr>
                            <m:ctrlPr>
                              <a:rPr lang="pt-BR" altLang="pt-BR" sz="3200" b="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𝑈</m:t>
                            </m:r>
                          </m:e>
                          <m:sub>
                            <m:r>
                              <a:rPr lang="pt-BR" altLang="pt-BR" sz="3200" b="0" i="1" smtClean="0">
                                <a:latin typeface="Cambria Math" panose="02040503050406030204" pitchFamily="18" charset="0"/>
                                <a:ea typeface="Cambria Math" panose="02040503050406030204" pitchFamily="18" charset="0"/>
                              </a:rPr>
                              <m:t>𝑇</m:t>
                            </m:r>
                          </m:sub>
                        </m:sSub>
                      </m:num>
                      <m:den>
                        <m:sSub>
                          <m:sSubPr>
                            <m:ctrlPr>
                              <a:rPr lang="pt-BR" altLang="pt-BR" sz="320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𝐼</m:t>
                            </m:r>
                          </m:e>
                          <m:sub>
                            <m:r>
                              <a:rPr lang="pt-BR" altLang="pt-BR" sz="3200" b="0" i="1" smtClean="0">
                                <a:latin typeface="Cambria Math" panose="02040503050406030204" pitchFamily="18" charset="0"/>
                                <a:ea typeface="Cambria Math" panose="02040503050406030204" pitchFamily="18" charset="0"/>
                              </a:rPr>
                              <m:t>𝐷</m:t>
                            </m:r>
                            <m:r>
                              <a:rPr lang="en-US" altLang="pt-BR" sz="3200" b="0" i="1" smtClean="0">
                                <a:latin typeface="Cambria Math" panose="02040503050406030204" pitchFamily="18" charset="0"/>
                                <a:ea typeface="Cambria Math" panose="02040503050406030204" pitchFamily="18" charset="0"/>
                              </a:rPr>
                              <m:t>0</m:t>
                            </m:r>
                          </m:sub>
                        </m:sSub>
                      </m:den>
                    </m:f>
                    <m:r>
                      <a:rPr lang="pt-BR"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47</m:t>
                    </m:r>
                  </m:oMath>
                </a14:m>
                <a:r>
                  <a:rPr lang="pt-BR" sz="3200" dirty="0" smtClean="0">
                    <a:latin typeface="Cambria Math" panose="02040503050406030204" pitchFamily="18" charset="0"/>
                    <a:ea typeface="Cambria Math" panose="02040503050406030204" pitchFamily="18" charset="0"/>
                  </a:rPr>
                  <a:t> Ohm</a:t>
                </a:r>
                <a:endParaRPr lang="pt-BR" sz="3200" dirty="0">
                  <a:latin typeface="Cambria Math" panose="02040503050406030204" pitchFamily="18" charset="0"/>
                  <a:ea typeface="Cambria Math" panose="02040503050406030204" pitchFamily="18" charset="0"/>
                </a:endParaRPr>
              </a:p>
            </p:txBody>
          </p:sp>
        </mc:Choice>
        <mc:Fallback>
          <p:sp>
            <p:nvSpPr>
              <p:cNvPr id="26" name="Retângulo 25"/>
              <p:cNvSpPr>
                <a:spLocks noRot="1" noChangeAspect="1" noMove="1" noResize="1" noEditPoints="1" noAdjustHandles="1" noChangeArrowheads="1" noChangeShapeType="1" noTextEdit="1"/>
              </p:cNvSpPr>
              <p:nvPr/>
            </p:nvSpPr>
            <p:spPr>
              <a:xfrm>
                <a:off x="6855182" y="5347129"/>
                <a:ext cx="3556000" cy="840740"/>
              </a:xfrm>
              <a:prstGeom prst="rect">
                <a:avLst/>
              </a:prstGeom>
              <a:blipFill rotWithShape="1">
                <a:blip r:embed="rId2"/>
                <a:stretch>
                  <a:fillRect l="-10" t="-51" r="-597" b="5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7" name="Grupo 6"/>
          <p:cNvGrpSpPr/>
          <p:nvPr/>
        </p:nvGrpSpPr>
        <p:grpSpPr>
          <a:xfrm rot="5400000">
            <a:off x="809045" y="3998890"/>
            <a:ext cx="1381894" cy="255373"/>
            <a:chOff x="4152748" y="3524056"/>
            <a:chExt cx="1381894" cy="255373"/>
          </a:xfrm>
        </p:grpSpPr>
        <p:cxnSp>
          <p:nvCxnSpPr>
            <p:cNvPr id="8"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 name="Conector Reto 2"/>
          <p:cNvCxnSpPr/>
          <p:nvPr/>
        </p:nvCxnSpPr>
        <p:spPr>
          <a:xfrm>
            <a:off x="1498887" y="5369834"/>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3"/>
          <p:cNvCxnSpPr/>
          <p:nvPr/>
        </p:nvCxnSpPr>
        <p:spPr>
          <a:xfrm flipV="1">
            <a:off x="1269473" y="5971837"/>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de Seta Reta 4"/>
          <p:cNvCxnSpPr/>
          <p:nvPr/>
        </p:nvCxnSpPr>
        <p:spPr>
          <a:xfrm flipV="1">
            <a:off x="1500157" y="3059671"/>
            <a:ext cx="0" cy="573439"/>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13" name="Caixa de Texto 6"/>
          <p:cNvSpPr txBox="1"/>
          <p:nvPr/>
        </p:nvSpPr>
        <p:spPr>
          <a:xfrm>
            <a:off x="1733319" y="3772452"/>
            <a:ext cx="1513272" cy="523220"/>
          </a:xfrm>
          <a:prstGeom prst="rect">
            <a:avLst/>
          </a:prstGeom>
          <a:noFill/>
        </p:spPr>
        <p:txBody>
          <a:bodyPr wrap="square" rtlCol="0">
            <a:spAutoFit/>
          </a:bodyPr>
          <a:lstStyle/>
          <a:p>
            <a:r>
              <a:rPr lang="pt-BR" altLang="en-US" sz="2800" dirty="0" smtClean="0"/>
              <a:t>10 </a:t>
            </a:r>
            <a:r>
              <a:rPr lang="pt-BR" altLang="en-US" sz="2800" dirty="0"/>
              <a:t>K</a:t>
            </a:r>
            <a:r>
              <a:rPr lang="pt-BR" altLang="en-US" sz="2800" dirty="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cxnSp>
        <p:nvCxnSpPr>
          <p:cNvPr id="14" name="Conector de Seta Reta 8"/>
          <p:cNvCxnSpPr/>
          <p:nvPr/>
        </p:nvCxnSpPr>
        <p:spPr>
          <a:xfrm flipH="1">
            <a:off x="1195150" y="3602629"/>
            <a:ext cx="14605" cy="75501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5" name="Caixa de Texto 9"/>
          <p:cNvSpPr txBox="1"/>
          <p:nvPr/>
        </p:nvSpPr>
        <p:spPr>
          <a:xfrm>
            <a:off x="955432" y="3705001"/>
            <a:ext cx="288290" cy="521970"/>
          </a:xfrm>
          <a:prstGeom prst="rect">
            <a:avLst/>
          </a:prstGeom>
          <a:noFill/>
        </p:spPr>
        <p:txBody>
          <a:bodyPr wrap="square" rtlCol="0">
            <a:spAutoFit/>
          </a:bodyPr>
          <a:lstStyle/>
          <a:p>
            <a:r>
              <a:rPr lang="pt-BR" altLang="en-US" sz="2800" dirty="0"/>
              <a:t>i</a:t>
            </a:r>
            <a:endParaRPr lang="pt-BR" altLang="en-US" sz="2800" dirty="0"/>
          </a:p>
        </p:txBody>
      </p:sp>
      <p:cxnSp>
        <p:nvCxnSpPr>
          <p:cNvPr id="16" name="Conector Reto 15"/>
          <p:cNvCxnSpPr/>
          <p:nvPr/>
        </p:nvCxnSpPr>
        <p:spPr>
          <a:xfrm>
            <a:off x="1498887" y="4796111"/>
            <a:ext cx="711033"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17" name="Caixa de Texto 6"/>
          <p:cNvSpPr txBox="1"/>
          <p:nvPr/>
        </p:nvSpPr>
        <p:spPr>
          <a:xfrm>
            <a:off x="2333691" y="4357644"/>
            <a:ext cx="1224280" cy="646331"/>
          </a:xfrm>
          <a:prstGeom prst="rect">
            <a:avLst/>
          </a:prstGeom>
          <a:noFill/>
        </p:spPr>
        <p:txBody>
          <a:bodyPr wrap="square" rtlCol="0">
            <a:spAutoFit/>
          </a:bodyPr>
          <a:lstStyle/>
          <a:p>
            <a:r>
              <a:rPr lang="pt-BR" altLang="en-US" sz="3600" dirty="0" err="1">
                <a:latin typeface="Comic Sans MS" panose="030F0702030302020204" pitchFamily="66" charset="0"/>
                <a:cs typeface="Symbol" panose="05050102010706020507" charset="0"/>
              </a:rPr>
              <a:t>v</a:t>
            </a:r>
            <a:r>
              <a:rPr lang="pt-BR" altLang="en-US" sz="3600" baseline="-25000" dirty="0" err="1" smtClean="0">
                <a:latin typeface="Comic Sans MS" panose="030F0702030302020204" pitchFamily="66" charset="0"/>
                <a:cs typeface="Symbol" panose="05050102010706020507" charset="0"/>
              </a:rPr>
              <a:t>out</a:t>
            </a:r>
            <a:endParaRPr lang="pt-BR" altLang="en-US" sz="3600" dirty="0">
              <a:latin typeface="Comic Sans MS" panose="030F0702030302020204" pitchFamily="66" charset="0"/>
              <a:cs typeface="Symbol" panose="05050102010706020507" charset="0"/>
            </a:endParaRPr>
          </a:p>
        </p:txBody>
      </p:sp>
      <p:grpSp>
        <p:nvGrpSpPr>
          <p:cNvPr id="18" name="Grupo 17"/>
          <p:cNvGrpSpPr/>
          <p:nvPr/>
        </p:nvGrpSpPr>
        <p:grpSpPr>
          <a:xfrm rot="5400000">
            <a:off x="806819" y="5153203"/>
            <a:ext cx="1381894" cy="255373"/>
            <a:chOff x="4152748" y="3524056"/>
            <a:chExt cx="1381894" cy="255373"/>
          </a:xfrm>
        </p:grpSpPr>
        <p:cxnSp>
          <p:nvCxnSpPr>
            <p:cNvPr id="19"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tângulo 19"/>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1" name="Caixa de Texto 6"/>
          <p:cNvSpPr txBox="1"/>
          <p:nvPr/>
        </p:nvSpPr>
        <p:spPr>
          <a:xfrm>
            <a:off x="1766465" y="5068617"/>
            <a:ext cx="1513272" cy="523220"/>
          </a:xfrm>
          <a:prstGeom prst="rect">
            <a:avLst/>
          </a:prstGeom>
          <a:noFill/>
        </p:spPr>
        <p:txBody>
          <a:bodyPr wrap="square" rtlCol="0">
            <a:spAutoFit/>
          </a:bodyPr>
          <a:lstStyle/>
          <a:p>
            <a:r>
              <a:rPr lang="pt-BR" altLang="en-US" sz="2800" dirty="0"/>
              <a:t>4</a:t>
            </a:r>
            <a:r>
              <a:rPr lang="pt-BR" altLang="en-US" sz="2800" dirty="0" smtClean="0"/>
              <a:t>7 </a:t>
            </a:r>
            <a:r>
              <a:rPr lang="pt-BR" altLang="en-US" sz="2800" dirty="0" smtClean="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sp>
        <p:nvSpPr>
          <p:cNvPr id="22" name="Caixa de Texto 6"/>
          <p:cNvSpPr txBox="1"/>
          <p:nvPr/>
        </p:nvSpPr>
        <p:spPr>
          <a:xfrm>
            <a:off x="364884" y="2418830"/>
            <a:ext cx="3397534" cy="521970"/>
          </a:xfrm>
          <a:prstGeom prst="rect">
            <a:avLst/>
          </a:prstGeom>
          <a:noFill/>
        </p:spPr>
        <p:txBody>
          <a:bodyPr wrap="square" rtlCol="0">
            <a:spAutoFit/>
          </a:bodyPr>
          <a:lstStyle/>
          <a:p>
            <a:r>
              <a:rPr lang="pt-BR" altLang="en-US" sz="2800" dirty="0">
                <a:latin typeface="Comic Sans MS" panose="030F0702030302020204" pitchFamily="66" charset="0"/>
                <a:cs typeface="Symbol" panose="05050102010706020507" charset="0"/>
              </a:rPr>
              <a:t>v</a:t>
            </a:r>
            <a:r>
              <a:rPr lang="pt-BR" altLang="en-US" sz="2800" baseline="-25000" dirty="0" smtClean="0">
                <a:latin typeface="Comic Sans MS" panose="030F0702030302020204" pitchFamily="66" charset="0"/>
                <a:cs typeface="Symbol" panose="05050102010706020507" charset="0"/>
              </a:rPr>
              <a:t>DD</a:t>
            </a:r>
            <a:r>
              <a:rPr lang="pt-BR" altLang="en-US" sz="2800" dirty="0" smtClean="0">
                <a:latin typeface="Comic Sans MS" panose="030F0702030302020204" pitchFamily="66" charset="0"/>
                <a:cs typeface="Symbol" panose="05050102010706020507" charset="0"/>
              </a:rPr>
              <a:t>= </a:t>
            </a:r>
            <a:r>
              <a:rPr lang="pt-BR" altLang="en-US" sz="2800" dirty="0" err="1" smtClean="0">
                <a:latin typeface="Comic Sans MS" panose="030F0702030302020204" pitchFamily="66" charset="0"/>
                <a:cs typeface="Symbol" panose="05050102010706020507" charset="0"/>
              </a:rPr>
              <a:t>sen</a:t>
            </a:r>
            <a:r>
              <a:rPr lang="pt-BR" altLang="en-US" sz="2800" dirty="0" smtClean="0">
                <a:latin typeface="Comic Sans MS" panose="030F0702030302020204" pitchFamily="66" charset="0"/>
                <a:cs typeface="Symbol" panose="05050102010706020507" charset="0"/>
              </a:rPr>
              <a:t>(2</a:t>
            </a:r>
            <a:r>
              <a:rPr lang="pt-BR" altLang="en-US" sz="2800" dirty="0" smtClean="0">
                <a:latin typeface="Symbol" panose="05050102010706020507" pitchFamily="18" charset="2"/>
                <a:cs typeface="Symbol" panose="05050102010706020507" charset="0"/>
              </a:rPr>
              <a:t>p</a:t>
            </a:r>
            <a:r>
              <a:rPr lang="pt-BR" altLang="en-US" sz="2800" dirty="0" smtClean="0">
                <a:latin typeface="Comic Sans MS" panose="030F0702030302020204" pitchFamily="66" charset="0"/>
                <a:cs typeface="Symbol" panose="05050102010706020507" charset="0"/>
              </a:rPr>
              <a:t>60t) </a:t>
            </a:r>
            <a:endParaRPr lang="pt-BR" altLang="en-US" sz="2800" dirty="0">
              <a:latin typeface="Comic Sans MS" panose="030F0702030302020204" pitchFamily="66" charset="0"/>
              <a:cs typeface="Symbol" panose="05050102010706020507" charset="0"/>
            </a:endParaRPr>
          </a:p>
        </p:txBody>
      </p:sp>
      <mc:AlternateContent xmlns:mc="http://schemas.openxmlformats.org/markup-compatibility/2006">
        <mc:Choice xmlns:a14="http://schemas.microsoft.com/office/drawing/2010/main" Requires="a14">
          <p:sp>
            <p:nvSpPr>
              <p:cNvPr id="24" name="Retângulo 23"/>
              <p:cNvSpPr/>
              <p:nvPr/>
            </p:nvSpPr>
            <p:spPr>
              <a:xfrm>
                <a:off x="2066710" y="1524335"/>
                <a:ext cx="9286240" cy="892175"/>
              </a:xfrm>
              <a:prstGeom prst="rect">
                <a:avLst/>
              </a:prstGeom>
            </p:spPr>
            <p:txBody>
              <a:bodyPr wrap="none">
                <a:spAutoFit/>
              </a:bodyPr>
              <a:lstStyle/>
              <a:p>
                <a14:m>
                  <m:oMath xmlns:m="http://schemas.openxmlformats.org/officeDocument/2006/math">
                    <m:sSub>
                      <m:sSubPr>
                        <m:ctrlPr>
                          <a:rPr lang="en-US" altLang="pt-BR" sz="3600" i="1" smtClean="0">
                            <a:latin typeface="Cambria Math" panose="02040503050406030204" pitchFamily="18" charset="0"/>
                            <a:ea typeface="Cambria Math" panose="02040503050406030204" pitchFamily="18" charset="0"/>
                          </a:rPr>
                        </m:ctrlPr>
                      </m:sSubPr>
                      <m:e>
                        <m:r>
                          <a:rPr lang="pt-BR" altLang="pt-BR" sz="3600" b="0" i="1" smtClean="0">
                            <a:latin typeface="Cambria Math" panose="02040503050406030204" pitchFamily="18" charset="0"/>
                            <a:ea typeface="Cambria Math" panose="02040503050406030204" pitchFamily="18" charset="0"/>
                          </a:rPr>
                          <m:t>𝑣</m:t>
                        </m:r>
                      </m:e>
                      <m:sub>
                        <m:r>
                          <a:rPr lang="pt-BR" altLang="pt-BR" sz="3600" b="0" i="1" smtClean="0">
                            <a:latin typeface="Cambria Math" panose="02040503050406030204" pitchFamily="18" charset="0"/>
                            <a:ea typeface="Cambria Math" panose="02040503050406030204" pitchFamily="18" charset="0"/>
                          </a:rPr>
                          <m:t>𝑜𝑢𝑡</m:t>
                        </m:r>
                      </m:sub>
                    </m:sSub>
                    <m:r>
                      <a:rPr lang="pt-BR" altLang="pt-BR" sz="3600" i="1">
                        <a:latin typeface="Cambria Math" panose="02040503050406030204" pitchFamily="18" charset="0"/>
                        <a:ea typeface="Cambria Math" panose="02040503050406030204" pitchFamily="18" charset="0"/>
                      </a:rPr>
                      <m:t>=</m:t>
                    </m:r>
                    <m:r>
                      <a:rPr lang="pt-BR" altLang="pt-BR" sz="3600" b="0" i="1" smtClean="0">
                        <a:latin typeface="Cambria Math" panose="02040503050406030204" pitchFamily="18" charset="0"/>
                        <a:ea typeface="Cambria Math" panose="02040503050406030204" pitchFamily="18" charset="0"/>
                      </a:rPr>
                      <m:t>𝑠𝑒𝑛</m:t>
                    </m:r>
                    <m:d>
                      <m:dPr>
                        <m:ctrlPr>
                          <a:rPr lang="pt-BR" altLang="pt-BR" sz="3600" b="0" i="1" smtClean="0">
                            <a:latin typeface="Cambria Math" panose="02040503050406030204" pitchFamily="18" charset="0"/>
                            <a:ea typeface="Cambria Math" panose="02040503050406030204" pitchFamily="18" charset="0"/>
                          </a:rPr>
                        </m:ctrlPr>
                      </m:dPr>
                      <m:e>
                        <m:r>
                          <m:rPr>
                            <m:nor/>
                          </m:rPr>
                          <a:rPr lang="pt-BR" altLang="en-US" sz="3200" i="1" dirty="0">
                            <a:latin typeface="Comic Sans MS" panose="030F0702030302020204" pitchFamily="66" charset="0"/>
                            <a:cs typeface="Symbol" panose="05050102010706020507" charset="0"/>
                          </a:rPr>
                          <m:t>2</m:t>
                        </m:r>
                        <m:r>
                          <m:rPr>
                            <m:nor/>
                          </m:rPr>
                          <a:rPr lang="pt-BR" altLang="en-US" sz="3200" i="1" dirty="0">
                            <a:latin typeface="Symbol" panose="05050102010706020507" pitchFamily="18" charset="2"/>
                            <a:cs typeface="Symbol" panose="05050102010706020507" charset="0"/>
                          </a:rPr>
                          <m:t>p</m:t>
                        </m:r>
                        <m:r>
                          <m:rPr>
                            <m:nor/>
                          </m:rPr>
                          <a:rPr lang="en-US" altLang="pt-BR" sz="3200" i="1" dirty="0">
                            <a:latin typeface="Symbol" panose="05050102010706020507" pitchFamily="18" charset="2"/>
                            <a:cs typeface="Symbol" panose="05050102010706020507" charset="0"/>
                          </a:rPr>
                          <m:t>.</m:t>
                        </m:r>
                        <m:r>
                          <m:rPr>
                            <m:nor/>
                          </m:rPr>
                          <a:rPr lang="pt-BR" altLang="en-US" sz="3200" i="1" dirty="0">
                            <a:latin typeface="Comic Sans MS" panose="030F0702030302020204" pitchFamily="66" charset="0"/>
                            <a:cs typeface="Symbol" panose="05050102010706020507" charset="0"/>
                          </a:rPr>
                          <m:t>60</m:t>
                        </m:r>
                        <m:r>
                          <m:rPr>
                            <m:nor/>
                          </m:rPr>
                          <a:rPr lang="en-US" altLang="pt-BR" sz="3200" i="1" dirty="0">
                            <a:latin typeface="Comic Sans MS" panose="030F0702030302020204" pitchFamily="66" charset="0"/>
                            <a:cs typeface="Symbol" panose="05050102010706020507" charset="0"/>
                          </a:rPr>
                          <m:t>.</m:t>
                        </m:r>
                        <m:r>
                          <m:rPr>
                            <m:nor/>
                          </m:rPr>
                          <a:rPr lang="pt-BR" altLang="en-US" sz="3200" i="1" dirty="0">
                            <a:latin typeface="Comic Sans MS" panose="030F0702030302020204" pitchFamily="66" charset="0"/>
                            <a:cs typeface="Symbol" panose="05050102010706020507" charset="0"/>
                          </a:rPr>
                          <m:t>t</m:t>
                        </m:r>
                      </m:e>
                    </m:d>
                    <m:f>
                      <m:fPr>
                        <m:ctrlPr>
                          <a:rPr lang="pt-BR" altLang="pt-BR" sz="3600" i="1">
                            <a:latin typeface="Cambria Math" panose="02040503050406030204" pitchFamily="18" charset="0"/>
                            <a:ea typeface="Cambria Math" panose="02040503050406030204" pitchFamily="18" charset="0"/>
                          </a:rPr>
                        </m:ctrlPr>
                      </m:fPr>
                      <m:num>
                        <m:sSub>
                          <m:sSubPr>
                            <m:ctrlPr>
                              <a:rPr lang="pt-BR" altLang="pt-BR" sz="3600" i="1" smtClean="0">
                                <a:latin typeface="Cambria Math" panose="02040503050406030204" pitchFamily="18" charset="0"/>
                                <a:ea typeface="Cambria Math" panose="02040503050406030204" pitchFamily="18" charset="0"/>
                              </a:rPr>
                            </m:ctrlPr>
                          </m:sSubPr>
                          <m:e>
                            <m:r>
                              <a:rPr lang="pt-BR" altLang="pt-BR" sz="3600" b="0" i="1" smtClean="0">
                                <a:latin typeface="Cambria Math" panose="02040503050406030204" pitchFamily="18" charset="0"/>
                                <a:ea typeface="Cambria Math" panose="02040503050406030204" pitchFamily="18" charset="0"/>
                              </a:rPr>
                              <m:t>𝑟</m:t>
                            </m:r>
                          </m:e>
                          <m:sub>
                            <m:r>
                              <a:rPr lang="pt-BR" altLang="pt-BR" sz="3600" b="0" i="1" smtClean="0">
                                <a:latin typeface="Cambria Math" panose="02040503050406030204" pitchFamily="18" charset="0"/>
                                <a:ea typeface="Cambria Math" panose="02040503050406030204" pitchFamily="18" charset="0"/>
                              </a:rPr>
                              <m:t>𝑑</m:t>
                            </m:r>
                          </m:sub>
                        </m:sSub>
                      </m:num>
                      <m:den>
                        <m:r>
                          <a:rPr lang="pt-BR" altLang="pt-BR" sz="3600" i="1">
                            <a:latin typeface="Cambria Math" panose="02040503050406030204" pitchFamily="18" charset="0"/>
                            <a:ea typeface="Cambria Math" panose="02040503050406030204" pitchFamily="18" charset="0"/>
                          </a:rPr>
                          <m:t>10</m:t>
                        </m:r>
                        <m:r>
                          <a:rPr lang="pt-BR" altLang="pt-BR" sz="3600" i="1">
                            <a:latin typeface="Cambria Math" panose="02040503050406030204" pitchFamily="18" charset="0"/>
                            <a:ea typeface="Cambria Math" panose="02040503050406030204" pitchFamily="18" charset="0"/>
                          </a:rPr>
                          <m:t>𝑘</m:t>
                        </m:r>
                        <m:r>
                          <a:rPr lang="pt-BR" altLang="pt-BR" sz="3600" b="0" i="1" smtClean="0">
                            <a:latin typeface="Cambria Math" panose="02040503050406030204" pitchFamily="18" charset="0"/>
                            <a:ea typeface="Cambria Math" panose="02040503050406030204" pitchFamily="18" charset="0"/>
                          </a:rPr>
                          <m:t>+</m:t>
                        </m:r>
                        <m:sSub>
                          <m:sSubPr>
                            <m:ctrlPr>
                              <a:rPr lang="pt-BR" altLang="pt-BR" sz="3600" b="0" i="1" smtClean="0">
                                <a:latin typeface="Cambria Math" panose="02040503050406030204" pitchFamily="18" charset="0"/>
                                <a:ea typeface="Cambria Math" panose="02040503050406030204" pitchFamily="18" charset="0"/>
                              </a:rPr>
                            </m:ctrlPr>
                          </m:sSubPr>
                          <m:e>
                            <m:r>
                              <a:rPr lang="pt-BR" altLang="pt-BR" sz="3600" b="0" i="1" smtClean="0">
                                <a:latin typeface="Cambria Math" panose="02040503050406030204" pitchFamily="18" charset="0"/>
                                <a:ea typeface="Cambria Math" panose="02040503050406030204" pitchFamily="18" charset="0"/>
                              </a:rPr>
                              <m:t>𝑟</m:t>
                            </m:r>
                          </m:e>
                          <m:sub>
                            <m:r>
                              <a:rPr lang="pt-BR" altLang="pt-BR" sz="3600" b="0" i="1" smtClean="0">
                                <a:latin typeface="Cambria Math" panose="02040503050406030204" pitchFamily="18" charset="0"/>
                                <a:ea typeface="Cambria Math" panose="02040503050406030204" pitchFamily="18" charset="0"/>
                              </a:rPr>
                              <m:t>𝑑</m:t>
                            </m:r>
                          </m:sub>
                        </m:sSub>
                      </m:den>
                    </m:f>
                    <m:r>
                      <a:rPr lang="en-US" altLang="pt-BR" sz="36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600" i="1">
                        <a:latin typeface="Cambria Math" panose="02040503050406030204" pitchFamily="18" charset="0"/>
                        <a:ea typeface="Cambria Math" panose="02040503050406030204" pitchFamily="18" charset="0"/>
                      </a:rPr>
                      <m:t>4</m:t>
                    </m:r>
                    <m:r>
                      <a:rPr lang="en-US" altLang="pt-BR" sz="3600" i="1">
                        <a:latin typeface="Cambria Math" panose="02040503050406030204" pitchFamily="18" charset="0"/>
                        <a:ea typeface="Cambria Math" panose="02040503050406030204" pitchFamily="18" charset="0"/>
                      </a:rPr>
                      <m:t>.</m:t>
                    </m:r>
                    <m:r>
                      <a:rPr lang="pt-BR" altLang="pt-BR" sz="3600" b="0" i="1" smtClean="0">
                        <a:latin typeface="Cambria Math" panose="02040503050406030204" pitchFamily="18" charset="0"/>
                        <a:ea typeface="Cambria Math" panose="02040503050406030204" pitchFamily="18" charset="0"/>
                      </a:rPr>
                      <m:t>7</m:t>
                    </m:r>
                  </m:oMath>
                </a14:m>
                <a:r>
                  <a:rPr lang="pt-BR" altLang="pt-BR" sz="3200" dirty="0">
                    <a:ea typeface="Cambria Math" panose="02040503050406030204" pitchFamily="18" charset="0"/>
                  </a:rPr>
                  <a:t> </a:t>
                </a:r>
                <a14:m>
                  <m:oMath xmlns:m="http://schemas.openxmlformats.org/officeDocument/2006/math">
                    <m:r>
                      <a:rPr lang="pt-BR" altLang="pt-BR" sz="3200" i="1">
                        <a:latin typeface="Cambria Math" panose="02040503050406030204" pitchFamily="18" charset="0"/>
                        <a:ea typeface="Cambria Math" panose="02040503050406030204" pitchFamily="18" charset="0"/>
                      </a:rPr>
                      <m:t>𝑠𝑒𝑛</m:t>
                    </m:r>
                    <m:r>
                      <a:rPr lang="pt-BR" altLang="pt-BR" sz="3200" i="1">
                        <a:latin typeface="Cambria Math" panose="02040503050406030204" pitchFamily="18" charset="0"/>
                        <a:ea typeface="Cambria Math" panose="02040503050406030204" pitchFamily="18" charset="0"/>
                      </a:rPr>
                      <m:t>(</m:t>
                    </m:r>
                    <m:r>
                      <m:rPr>
                        <m:nor/>
                      </m:rPr>
                      <a:rPr lang="pt-BR" altLang="en-US" sz="2800" i="1" dirty="0">
                        <a:latin typeface="Comic Sans MS" panose="030F0702030302020204" pitchFamily="66" charset="0"/>
                        <a:cs typeface="Symbol" panose="05050102010706020507" charset="0"/>
                      </a:rPr>
                      <m:t>2</m:t>
                    </m:r>
                    <m:r>
                      <m:rPr>
                        <m:nor/>
                      </m:rPr>
                      <a:rPr lang="pt-BR" altLang="en-US" sz="2800" i="1" dirty="0">
                        <a:latin typeface="Symbol" panose="05050102010706020507" pitchFamily="18" charset="2"/>
                        <a:cs typeface="Symbol" panose="05050102010706020507" charset="0"/>
                      </a:rPr>
                      <m:t>p</m:t>
                    </m:r>
                    <m:r>
                      <m:rPr>
                        <m:nor/>
                      </m:rPr>
                      <a:rPr lang="en-US" altLang="pt-BR" sz="2800" i="1" dirty="0">
                        <a:latin typeface="Symbol" panose="05050102010706020507" pitchFamily="18" charset="2"/>
                        <a:cs typeface="Symbol" panose="05050102010706020507" charset="0"/>
                      </a:rPr>
                      <m:t>.</m:t>
                    </m:r>
                    <m:r>
                      <m:rPr>
                        <m:nor/>
                      </m:rPr>
                      <a:rPr lang="pt-BR" altLang="en-US" sz="2800" i="1" dirty="0">
                        <a:latin typeface="Comic Sans MS" panose="030F0702030302020204" pitchFamily="66" charset="0"/>
                        <a:cs typeface="Symbol" panose="05050102010706020507" charset="0"/>
                      </a:rPr>
                      <m:t>60</m:t>
                    </m:r>
                    <m:r>
                      <m:rPr>
                        <m:nor/>
                      </m:rPr>
                      <a:rPr lang="pt-BR" altLang="en-US" sz="2800" i="1" dirty="0">
                        <a:latin typeface="Comic Sans MS" panose="030F0702030302020204" pitchFamily="66" charset="0"/>
                        <a:cs typeface="Symbol" panose="05050102010706020507" charset="0"/>
                      </a:rPr>
                      <m:t>t</m:t>
                    </m:r>
                    <m:r>
                      <a:rPr lang="pt-BR" altLang="en-US" sz="2800" i="1" dirty="0">
                        <a:latin typeface="Cambria Math" panose="02040503050406030204" pitchFamily="18" charset="0"/>
                        <a:cs typeface="Symbol" panose="05050102010706020507" charset="0"/>
                      </a:rPr>
                      <m:t>)</m:t>
                    </m:r>
                  </m:oMath>
                </a14:m>
                <a:r>
                  <a:rPr lang="pt-BR" sz="3200" dirty="0" smtClean="0">
                    <a:latin typeface="Cambria Math" panose="02040503050406030204" pitchFamily="18" charset="0"/>
                    <a:ea typeface="Cambria Math" panose="02040503050406030204" pitchFamily="18" charset="0"/>
                  </a:rPr>
                  <a:t> mV</a:t>
                </a:r>
                <a:endParaRPr lang="pt-BR" sz="3200" dirty="0">
                  <a:latin typeface="Cambria Math" panose="02040503050406030204" pitchFamily="18" charset="0"/>
                  <a:ea typeface="Cambria Math" panose="02040503050406030204" pitchFamily="18" charset="0"/>
                </a:endParaRPr>
              </a:p>
            </p:txBody>
          </p:sp>
        </mc:Choice>
        <mc:Fallback>
          <p:sp>
            <p:nvSpPr>
              <p:cNvPr id="24" name="Retângulo 23"/>
              <p:cNvSpPr>
                <a:spLocks noRot="1" noChangeAspect="1" noMove="1" noResize="1" noEditPoints="1" noAdjustHandles="1" noChangeArrowheads="1" noChangeShapeType="1" noTextEdit="1"/>
              </p:cNvSpPr>
              <p:nvPr/>
            </p:nvSpPr>
            <p:spPr>
              <a:xfrm>
                <a:off x="2066710" y="1524335"/>
                <a:ext cx="9286240" cy="892175"/>
              </a:xfrm>
              <a:prstGeom prst="rect">
                <a:avLst/>
              </a:prstGeom>
              <a:blipFill rotWithShape="1">
                <a:blip r:embed="rId1"/>
                <a:stretch>
                  <a:fillRect l="-5" t="-38" r="-228" b="38"/>
                </a:stretch>
              </a:blipFill>
            </p:spPr>
            <p:txBody>
              <a:bodyPr/>
              <a:lstStyle/>
              <a:p>
                <a:r>
                  <a:rPr lang="pt-BR" altLang="en-US">
                    <a:noFill/>
                  </a:rPr>
                  <a:t> </a:t>
                </a:r>
              </a:p>
            </p:txBody>
          </p:sp>
        </mc:Fallback>
      </mc:AlternateContent>
      <p:sp>
        <p:nvSpPr>
          <p:cNvPr id="25" name="CaixaDeTexto 24"/>
          <p:cNvSpPr txBox="1"/>
          <p:nvPr/>
        </p:nvSpPr>
        <p:spPr>
          <a:xfrm>
            <a:off x="798668" y="633490"/>
            <a:ext cx="10820109"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6" name="CaixaDeTexto 25"/>
          <p:cNvSpPr txBox="1"/>
          <p:nvPr/>
        </p:nvSpPr>
        <p:spPr>
          <a:xfrm>
            <a:off x="3688202" y="2805180"/>
            <a:ext cx="7684168" cy="110680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Sinal da saída total será</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(polarização </a:t>
            </a:r>
            <a:r>
              <a:rPr lang="pt-BR" altLang="en-US" sz="2800" b="1" dirty="0" smtClean="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pequenos sinais)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7" name="Retângulo 26"/>
              <p:cNvSpPr/>
              <p:nvPr/>
            </p:nvSpPr>
            <p:spPr>
              <a:xfrm>
                <a:off x="3949258" y="3965836"/>
                <a:ext cx="6001385" cy="645160"/>
              </a:xfrm>
              <a:prstGeom prst="rect">
                <a:avLst/>
              </a:prstGeom>
            </p:spPr>
            <p:txBody>
              <a:bodyPr wrap="none">
                <a:spAutoFit/>
              </a:bodyPr>
              <a:lstStyle/>
              <a:p>
                <a14:m>
                  <m:oMath xmlns:m="http://schemas.openxmlformats.org/officeDocument/2006/math">
                    <m:sSub>
                      <m:sSubPr>
                        <m:ctrlPr>
                          <a:rPr lang="en-US" altLang="pt-BR" sz="3600" i="1" smtClean="0">
                            <a:latin typeface="Cambria Math" panose="02040503050406030204" pitchFamily="18" charset="0"/>
                            <a:ea typeface="Cambria Math" panose="02040503050406030204" pitchFamily="18" charset="0"/>
                          </a:rPr>
                        </m:ctrlPr>
                      </m:sSubPr>
                      <m:e>
                        <m:r>
                          <a:rPr lang="pt-BR" altLang="pt-BR" sz="3600" b="0" i="1" smtClean="0">
                            <a:latin typeface="Cambria Math" panose="02040503050406030204" pitchFamily="18" charset="0"/>
                            <a:ea typeface="Cambria Math" panose="02040503050406030204" pitchFamily="18" charset="0"/>
                          </a:rPr>
                          <m:t>𝑉</m:t>
                        </m:r>
                      </m:e>
                      <m:sub>
                        <m:r>
                          <a:rPr lang="pt-BR" altLang="pt-BR" sz="3600" b="0" i="1" smtClean="0">
                            <a:latin typeface="Cambria Math" panose="02040503050406030204" pitchFamily="18" charset="0"/>
                            <a:ea typeface="Cambria Math" panose="02040503050406030204" pitchFamily="18" charset="0"/>
                          </a:rPr>
                          <m:t>𝑜𝑢𝑡</m:t>
                        </m:r>
                      </m:sub>
                    </m:sSub>
                    <m:r>
                      <a:rPr lang="pt-BR" altLang="pt-BR" sz="3600" i="1">
                        <a:latin typeface="Cambria Math" panose="02040503050406030204" pitchFamily="18" charset="0"/>
                        <a:ea typeface="Cambria Math" panose="02040503050406030204" pitchFamily="18" charset="0"/>
                      </a:rPr>
                      <m:t>=</m:t>
                    </m:r>
                  </m:oMath>
                </a14:m>
                <a:r>
                  <a:rPr lang="pt-BR" sz="3200" dirty="0" smtClean="0">
                    <a:latin typeface="Cambria Math" panose="02040503050406030204" pitchFamily="18" charset="0"/>
                    <a:ea typeface="Cambria Math" panose="02040503050406030204" pitchFamily="18" charset="0"/>
                  </a:rPr>
                  <a:t>0.7V + 4.7</a:t>
                </a:r>
                <a:r>
                  <a:rPr lang="pt-BR" altLang="pt-BR" sz="3200" dirty="0" smtClean="0">
                    <a:ea typeface="Cambria Math" panose="02040503050406030204" pitchFamily="18" charset="0"/>
                  </a:rPr>
                  <a:t> </a:t>
                </a:r>
                <a14:m>
                  <m:oMath xmlns:m="http://schemas.openxmlformats.org/officeDocument/2006/math">
                    <m:r>
                      <a:rPr lang="pt-BR" altLang="pt-BR" sz="3200" i="1">
                        <a:latin typeface="Cambria Math" panose="02040503050406030204" pitchFamily="18" charset="0"/>
                        <a:ea typeface="Cambria Math" panose="02040503050406030204" pitchFamily="18" charset="0"/>
                      </a:rPr>
                      <m:t>𝑠𝑒𝑛</m:t>
                    </m:r>
                    <m:r>
                      <a:rPr lang="pt-BR" altLang="pt-BR" sz="3200" i="1">
                        <a:latin typeface="Cambria Math" panose="02040503050406030204" pitchFamily="18" charset="0"/>
                        <a:ea typeface="Cambria Math" panose="02040503050406030204" pitchFamily="18" charset="0"/>
                      </a:rPr>
                      <m:t>(</m:t>
                    </m:r>
                    <m:r>
                      <m:rPr>
                        <m:nor/>
                      </m:rPr>
                      <a:rPr lang="pt-BR" altLang="en-US" sz="2800" i="1" dirty="0">
                        <a:latin typeface="Cambria Math" panose="02040503050406030204" pitchFamily="18" charset="0"/>
                        <a:ea typeface="Cambria Math" panose="02040503050406030204" pitchFamily="18" charset="0"/>
                        <a:cs typeface="Symbol" panose="05050102010706020507" charset="0"/>
                      </a:rPr>
                      <m:t>2</m:t>
                    </m:r>
                    <m:r>
                      <m:rPr>
                        <m:nor/>
                      </m:rPr>
                      <a:rPr lang="pt-BR" altLang="en-US" sz="2800" i="1" dirty="0">
                        <a:latin typeface="Symbol" panose="05050102010706020507" pitchFamily="18" charset="2"/>
                        <a:ea typeface="Cambria Math" panose="02040503050406030204" pitchFamily="18" charset="0"/>
                        <a:cs typeface="Symbol" panose="05050102010706020507" charset="0"/>
                      </a:rPr>
                      <m:t>p</m:t>
                    </m:r>
                    <m:r>
                      <m:rPr>
                        <m:nor/>
                      </m:rPr>
                      <a:rPr lang="en-US" altLang="pt-BR" sz="2800" i="1" dirty="0">
                        <a:latin typeface="Symbol" panose="05050102010706020507" pitchFamily="18" charset="2"/>
                        <a:ea typeface="Cambria Math" panose="02040503050406030204" pitchFamily="18" charset="0"/>
                        <a:cs typeface="Symbol" panose="05050102010706020507" charset="0"/>
                      </a:rPr>
                      <m:t>.</m:t>
                    </m:r>
                    <m:r>
                      <m:rPr>
                        <m:nor/>
                      </m:rPr>
                      <a:rPr lang="pt-BR" altLang="en-US" sz="2800" i="1" dirty="0">
                        <a:latin typeface="Cambria Math" panose="02040503050406030204" pitchFamily="18" charset="0"/>
                        <a:ea typeface="Cambria Math" panose="02040503050406030204" pitchFamily="18" charset="0"/>
                        <a:cs typeface="Symbol" panose="05050102010706020507" charset="0"/>
                      </a:rPr>
                      <m:t>60</m:t>
                    </m:r>
                    <m:r>
                      <m:rPr>
                        <m:nor/>
                      </m:rPr>
                      <a:rPr lang="pt-BR" altLang="en-US" sz="2800" i="1" dirty="0">
                        <a:latin typeface="Cambria Math" panose="02040503050406030204" pitchFamily="18" charset="0"/>
                        <a:ea typeface="Cambria Math" panose="02040503050406030204" pitchFamily="18" charset="0"/>
                        <a:cs typeface="Symbol" panose="05050102010706020507" charset="0"/>
                      </a:rPr>
                      <m:t>t</m:t>
                    </m:r>
                    <m:r>
                      <a:rPr lang="pt-BR" altLang="en-US" sz="2800" i="1" dirty="0">
                        <a:latin typeface="Cambria Math" panose="02040503050406030204" pitchFamily="18" charset="0"/>
                        <a:cs typeface="Symbol" panose="05050102010706020507" charset="0"/>
                      </a:rPr>
                      <m:t>)</m:t>
                    </m:r>
                  </m:oMath>
                </a14:m>
                <a:r>
                  <a:rPr lang="pt-BR" sz="3200" dirty="0" smtClean="0">
                    <a:latin typeface="Cambria Math" panose="02040503050406030204" pitchFamily="18" charset="0"/>
                    <a:ea typeface="Cambria Math" panose="02040503050406030204" pitchFamily="18" charset="0"/>
                  </a:rPr>
                  <a:t> mV</a:t>
                </a:r>
                <a:endParaRPr lang="pt-BR" sz="3200" dirty="0">
                  <a:latin typeface="Cambria Math" panose="02040503050406030204" pitchFamily="18" charset="0"/>
                  <a:ea typeface="Cambria Math" panose="02040503050406030204" pitchFamily="18" charset="0"/>
                </a:endParaRPr>
              </a:p>
            </p:txBody>
          </p:sp>
        </mc:Choice>
        <mc:Fallback>
          <p:sp>
            <p:nvSpPr>
              <p:cNvPr id="27" name="Retângulo 26"/>
              <p:cNvSpPr>
                <a:spLocks noRot="1" noChangeAspect="1" noMove="1" noResize="1" noEditPoints="1" noAdjustHandles="1" noChangeArrowheads="1" noChangeShapeType="1" noTextEdit="1"/>
              </p:cNvSpPr>
              <p:nvPr/>
            </p:nvSpPr>
            <p:spPr>
              <a:xfrm>
                <a:off x="3949258" y="3965836"/>
                <a:ext cx="6001385" cy="645160"/>
              </a:xfrm>
              <a:prstGeom prst="rect">
                <a:avLst/>
              </a:prstGeom>
              <a:blipFill rotWithShape="1">
                <a:blip r:embed="rId2"/>
                <a:stretch>
                  <a:fillRect l="-3" t="-40" r="-357" b="40"/>
                </a:stretch>
              </a:blipFill>
            </p:spPr>
            <p:txBody>
              <a:bodyPr/>
              <a:lstStyle/>
              <a:p>
                <a:r>
                  <a:rPr lang="pt-BR" altLang="en-US">
                    <a:noFill/>
                  </a:rPr>
                  <a:t> </a:t>
                </a:r>
              </a:p>
            </p:txBody>
          </p:sp>
        </mc:Fallback>
      </mc:AlternateContent>
      <p:sp>
        <p:nvSpPr>
          <p:cNvPr id="28" name="CaixaDeTexto 27"/>
          <p:cNvSpPr txBox="1"/>
          <p:nvPr/>
        </p:nvSpPr>
        <p:spPr>
          <a:xfrm>
            <a:off x="3491931" y="5006935"/>
            <a:ext cx="7846840" cy="13836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tensão </a:t>
            </a:r>
            <a:r>
              <a:rPr lang="pt-BR" altLang="en-US" sz="2800" b="1" i="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i="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(t)=4.7 </a:t>
            </a:r>
            <a:r>
              <a:rPr lang="pt-BR" altLang="en-US" sz="2800" b="1" i="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mV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U</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Dessa forma o modelo de pequenos sinais deve dar uma boa aproximação.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5" name="CaixaDeTexto 24"/>
          <p:cNvSpPr txBox="1"/>
          <p:nvPr/>
        </p:nvSpPr>
        <p:spPr>
          <a:xfrm>
            <a:off x="798668" y="633490"/>
            <a:ext cx="10820109"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6" name="CaixaDeTexto 25"/>
          <p:cNvSpPr txBox="1"/>
          <p:nvPr/>
        </p:nvSpPr>
        <p:spPr>
          <a:xfrm>
            <a:off x="716915" y="1673860"/>
            <a:ext cx="10901680" cy="430784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Sinal da saída total será então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 V (esse valor pode variar um pouco, pois foi uma aproximação que fizemos no início. Normalmente este valor não é tão importante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uma oscilação entre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4.7 mV</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(simulação):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Diodo 1N914 (n=1.75)</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descr="Diodops1"/>
          <p:cNvPicPr>
            <a:picLocks noChangeAspect="1"/>
          </p:cNvPicPr>
          <p:nvPr/>
        </p:nvPicPr>
        <p:blipFill>
          <a:blip r:embed="rId1"/>
          <a:stretch>
            <a:fillRect/>
          </a:stretch>
        </p:blipFill>
        <p:spPr>
          <a:xfrm>
            <a:off x="1091565" y="3413760"/>
            <a:ext cx="10058400" cy="2941955"/>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6" name="CaixaDeTexto 25"/>
          <p:cNvSpPr txBox="1"/>
          <p:nvPr/>
        </p:nvSpPr>
        <p:spPr>
          <a:xfrm>
            <a:off x="645160" y="362585"/>
            <a:ext cx="10901680" cy="82994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 1N914 D </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(Is=2.52n Rs=.568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N=1.752</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Cjo=4p M=0.4 Tt=20n Iave=200m Vpk=75 mfg=OnSemi type=silicon) </a:t>
            </a:r>
            <a:endPar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3" name="Imagem 2" descr="Diodops"/>
          <p:cNvPicPr>
            <a:picLocks noChangeAspect="1"/>
          </p:cNvPicPr>
          <p:nvPr/>
        </p:nvPicPr>
        <p:blipFill>
          <a:blip r:embed="rId2"/>
          <a:srcRect l="31793" t="27562" r="26559" b="30883"/>
          <a:stretch>
            <a:fillRect/>
          </a:stretch>
        </p:blipFill>
        <p:spPr>
          <a:xfrm>
            <a:off x="5576073" y="1192282"/>
            <a:ext cx="4189095" cy="2042160"/>
          </a:xfrm>
          <a:prstGeom prst="rect">
            <a:avLst/>
          </a:prstGeom>
        </p:spPr>
      </p:pic>
      <p:sp>
        <p:nvSpPr>
          <p:cNvPr id="5" name="Caixa de Texto 4"/>
          <p:cNvSpPr txBox="1"/>
          <p:nvPr/>
        </p:nvSpPr>
        <p:spPr>
          <a:xfrm>
            <a:off x="7562215" y="4048760"/>
            <a:ext cx="904240" cy="368300"/>
          </a:xfrm>
          <a:prstGeom prst="rect">
            <a:avLst/>
          </a:prstGeom>
          <a:solidFill>
            <a:schemeClr val="bg1"/>
          </a:solidFill>
        </p:spPr>
        <p:txBody>
          <a:bodyPr wrap="none" rtlCol="0">
            <a:spAutoFit/>
          </a:bodyPr>
          <a:lstStyle/>
          <a:p>
            <a:r>
              <a:rPr lang="pt-BR" altLang="en-US"/>
              <a:t>entrada</a:t>
            </a:r>
            <a:endParaRPr lang="pt-BR" altLang="en-US"/>
          </a:p>
        </p:txBody>
      </p:sp>
      <p:sp>
        <p:nvSpPr>
          <p:cNvPr id="6" name="Caixa de Texto 5"/>
          <p:cNvSpPr txBox="1"/>
          <p:nvPr/>
        </p:nvSpPr>
        <p:spPr>
          <a:xfrm>
            <a:off x="5843270" y="5429885"/>
            <a:ext cx="555625" cy="368300"/>
          </a:xfrm>
          <a:prstGeom prst="rect">
            <a:avLst/>
          </a:prstGeom>
          <a:solidFill>
            <a:schemeClr val="bg1"/>
          </a:solidFill>
        </p:spPr>
        <p:txBody>
          <a:bodyPr wrap="none" rtlCol="0">
            <a:spAutoFit/>
          </a:bodyPr>
          <a:lstStyle/>
          <a:p>
            <a:r>
              <a:rPr lang="pt-BR" altLang="en-US"/>
              <a:t>V</a:t>
            </a:r>
            <a:r>
              <a:rPr lang="pt-BR" altLang="en-US" baseline="-25000"/>
              <a:t>OUt</a:t>
            </a:r>
            <a:endParaRPr lang="pt-BR" altLang="en-US" baseline="-25000"/>
          </a:p>
        </p:txBody>
      </p:sp>
      <p:sp>
        <p:nvSpPr>
          <p:cNvPr id="8" name="Caixa de Texto 6"/>
          <p:cNvSpPr txBox="1"/>
          <p:nvPr/>
        </p:nvSpPr>
        <p:spPr>
          <a:xfrm>
            <a:off x="843749" y="2712472"/>
            <a:ext cx="4069715" cy="521970"/>
          </a:xfrm>
          <a:prstGeom prst="rect">
            <a:avLst/>
          </a:prstGeom>
          <a:noFill/>
        </p:spPr>
        <p:txBody>
          <a:bodyPr wrap="square" rtlCol="0">
            <a:spAutoFit/>
          </a:bodyPr>
          <a:lstStyle/>
          <a:p>
            <a:r>
              <a:rPr lang="pt-BR" altLang="en-US" sz="2800" dirty="0">
                <a:latin typeface="Comic Sans MS" panose="030F0702030302020204" pitchFamily="66" charset="0"/>
                <a:cs typeface="Symbol" panose="05050102010706020507" charset="0"/>
              </a:rPr>
              <a:t>V</a:t>
            </a:r>
            <a:r>
              <a:rPr lang="pt-BR" altLang="en-US" sz="2800" baseline="-25000" dirty="0" smtClean="0">
                <a:latin typeface="Comic Sans MS" panose="030F0702030302020204" pitchFamily="66" charset="0"/>
                <a:cs typeface="Symbol" panose="05050102010706020507" charset="0"/>
              </a:rPr>
              <a:t>DD</a:t>
            </a:r>
            <a:r>
              <a:rPr lang="pt-BR" altLang="en-US" sz="2800" dirty="0" smtClean="0">
                <a:latin typeface="Comic Sans MS" panose="030F0702030302020204" pitchFamily="66" charset="0"/>
                <a:cs typeface="Symbol" panose="05050102010706020507" charset="0"/>
              </a:rPr>
              <a:t>= 10 +</a:t>
            </a:r>
            <a:r>
              <a:rPr lang="pt-BR" altLang="en-US" sz="2800" dirty="0" err="1" smtClean="0">
                <a:latin typeface="Comic Sans MS" panose="030F0702030302020204" pitchFamily="66" charset="0"/>
                <a:cs typeface="Symbol" panose="05050102010706020507" charset="0"/>
              </a:rPr>
              <a:t>sen</a:t>
            </a:r>
            <a:r>
              <a:rPr lang="pt-BR" altLang="en-US" sz="2800" dirty="0" smtClean="0">
                <a:latin typeface="Comic Sans MS" panose="030F0702030302020204" pitchFamily="66" charset="0"/>
                <a:cs typeface="Symbol" panose="05050102010706020507" charset="0"/>
              </a:rPr>
              <a:t>(2</a:t>
            </a:r>
            <a:r>
              <a:rPr lang="pt-BR" altLang="en-US" sz="2800" dirty="0" smtClean="0">
                <a:latin typeface="Symbol" panose="05050102010706020507" pitchFamily="18" charset="2"/>
                <a:cs typeface="Symbol" panose="05050102010706020507" charset="0"/>
              </a:rPr>
              <a:t>p</a:t>
            </a:r>
            <a:r>
              <a:rPr lang="pt-BR" altLang="en-US" sz="2800" dirty="0" smtClean="0">
                <a:latin typeface="Comic Sans MS" panose="030F0702030302020204" pitchFamily="66" charset="0"/>
                <a:cs typeface="Symbol" panose="05050102010706020507" charset="0"/>
              </a:rPr>
              <a:t>60t) </a:t>
            </a:r>
            <a:endParaRPr lang="pt-BR" altLang="en-US" sz="2800" dirty="0">
              <a:latin typeface="Comic Sans MS" panose="030F0702030302020204" pitchFamily="66" charset="0"/>
              <a:cs typeface="Symbol" panose="05050102010706020507" charset="0"/>
            </a:endParaRPr>
          </a:p>
        </p:txBody>
      </p:sp>
      <p:sp>
        <p:nvSpPr>
          <p:cNvPr id="4" name="Caixa de Texto 3"/>
          <p:cNvSpPr txBox="1"/>
          <p:nvPr/>
        </p:nvSpPr>
        <p:spPr>
          <a:xfrm>
            <a:off x="8960485" y="1192530"/>
            <a:ext cx="518160" cy="368300"/>
          </a:xfrm>
          <a:prstGeom prst="rect">
            <a:avLst/>
          </a:prstGeom>
          <a:noFill/>
        </p:spPr>
        <p:txBody>
          <a:bodyPr wrap="none" rtlCol="0">
            <a:spAutoFit/>
          </a:bodyPr>
          <a:p>
            <a:r>
              <a:rPr lang="pt-BR" altLang="en-US"/>
              <a:t>V</a:t>
            </a:r>
            <a:r>
              <a:rPr lang="pt-BR" altLang="en-US" baseline="-25000"/>
              <a:t>out</a:t>
            </a:r>
            <a:endParaRPr lang="pt-BR" altLang="en-US" baseline="-25000"/>
          </a:p>
        </p:txBody>
      </p:sp>
    </p:spTree>
  </p:cSld>
  <p:clrMapOvr>
    <a:masterClrMapping/>
  </p:clrMapOvr>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descr="Diodops2"/>
          <p:cNvPicPr>
            <a:picLocks noChangeAspect="1"/>
          </p:cNvPicPr>
          <p:nvPr/>
        </p:nvPicPr>
        <p:blipFill>
          <a:blip r:embed="rId1"/>
          <a:stretch>
            <a:fillRect/>
          </a:stretch>
        </p:blipFill>
        <p:spPr>
          <a:xfrm>
            <a:off x="700405" y="1283335"/>
            <a:ext cx="11063605" cy="5073015"/>
          </a:xfrm>
          <a:prstGeom prst="rect">
            <a:avLst/>
          </a:prstGeom>
        </p:spPr>
      </p:pic>
      <p:sp>
        <p:nvSpPr>
          <p:cNvPr id="6" name="Caixa de Texto 5"/>
          <p:cNvSpPr txBox="1"/>
          <p:nvPr/>
        </p:nvSpPr>
        <p:spPr>
          <a:xfrm>
            <a:off x="4069080" y="751205"/>
            <a:ext cx="5140960" cy="953135"/>
          </a:xfrm>
          <a:prstGeom prst="rect">
            <a:avLst/>
          </a:prstGeom>
          <a:solidFill>
            <a:schemeClr val="bg1"/>
          </a:solidFill>
        </p:spPr>
        <p:txBody>
          <a:bodyPr wrap="none" rtlCol="0">
            <a:spAutoFit/>
          </a:bodyPr>
          <a:lstStyle/>
          <a:p>
            <a:r>
              <a:rPr lang="pt-BR" altLang="en-US" sz="2800"/>
              <a:t>saída: oscilação inferior a 10 mV</a:t>
            </a:r>
            <a:r>
              <a:rPr lang="pt-BR" altLang="en-US" sz="2800" baseline="-25000"/>
              <a:t>PP</a:t>
            </a:r>
            <a:r>
              <a:rPr lang="pt-BR" altLang="en-US" sz="2800"/>
              <a:t> </a:t>
            </a:r>
            <a:endParaRPr lang="pt-BR" altLang="en-US" sz="2800"/>
          </a:p>
          <a:p>
            <a:r>
              <a:rPr lang="pt-BR" altLang="en-US" sz="2800"/>
              <a:t>Valor DC de 0.581 V</a:t>
            </a:r>
            <a:endParaRPr lang="pt-BR" altLang="en-US" sz="2800"/>
          </a:p>
        </p:txBody>
      </p:sp>
      <p:sp>
        <p:nvSpPr>
          <p:cNvPr id="5" name="Caixa de Texto 4"/>
          <p:cNvSpPr txBox="1"/>
          <p:nvPr/>
        </p:nvSpPr>
        <p:spPr>
          <a:xfrm>
            <a:off x="7484110" y="2898775"/>
            <a:ext cx="555625" cy="368300"/>
          </a:xfrm>
          <a:prstGeom prst="rect">
            <a:avLst/>
          </a:prstGeom>
          <a:solidFill>
            <a:schemeClr val="bg1"/>
          </a:solidFill>
        </p:spPr>
        <p:txBody>
          <a:bodyPr wrap="none" rtlCol="0">
            <a:spAutoFit/>
          </a:bodyPr>
          <a:p>
            <a:r>
              <a:rPr lang="pt-BR" altLang="en-US"/>
              <a:t>V</a:t>
            </a:r>
            <a:r>
              <a:rPr lang="pt-BR" altLang="en-US" baseline="-25000"/>
              <a:t>OUt</a:t>
            </a:r>
            <a:endParaRPr lang="pt-BR" altLang="en-US" baseline="-25000"/>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11" name="Grupo 10"/>
          <p:cNvGrpSpPr/>
          <p:nvPr/>
        </p:nvGrpSpPr>
        <p:grpSpPr>
          <a:xfrm>
            <a:off x="551960" y="1758015"/>
            <a:ext cx="1381894" cy="255373"/>
            <a:chOff x="4112743" y="3509451"/>
            <a:chExt cx="1381894" cy="255373"/>
          </a:xfrm>
        </p:grpSpPr>
        <p:cxnSp>
          <p:nvCxnSpPr>
            <p:cNvPr id="12" name="Conector Reto 13"/>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Retângulo 1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grpSp>
        <p:nvGrpSpPr>
          <p:cNvPr id="14" name="Grupo 13"/>
          <p:cNvGrpSpPr/>
          <p:nvPr/>
        </p:nvGrpSpPr>
        <p:grpSpPr>
          <a:xfrm>
            <a:off x="2395175" y="870503"/>
            <a:ext cx="1381894" cy="255373"/>
            <a:chOff x="4112743" y="3509451"/>
            <a:chExt cx="1381894" cy="255373"/>
          </a:xfrm>
        </p:grpSpPr>
        <p:cxnSp>
          <p:nvCxnSpPr>
            <p:cNvPr id="15" name="Conector Reto 16"/>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17" name="Forma livre 16"/>
          <p:cNvSpPr/>
          <p:nvPr/>
        </p:nvSpPr>
        <p:spPr>
          <a:xfrm>
            <a:off x="3733114" y="1011228"/>
            <a:ext cx="607506" cy="1632052"/>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8" name="Forma livre 17"/>
          <p:cNvSpPr/>
          <p:nvPr/>
        </p:nvSpPr>
        <p:spPr>
          <a:xfrm>
            <a:off x="2026533" y="993465"/>
            <a:ext cx="387178" cy="906162"/>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19" name="Conector Reto 20"/>
          <p:cNvCxnSpPr/>
          <p:nvPr/>
        </p:nvCxnSpPr>
        <p:spPr>
          <a:xfrm flipH="1">
            <a:off x="1916952" y="3429205"/>
            <a:ext cx="10756" cy="4233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21"/>
          <p:cNvCxnSpPr/>
          <p:nvPr/>
        </p:nvCxnSpPr>
        <p:spPr>
          <a:xfrm>
            <a:off x="1838958" y="3852531"/>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CaixaDeTexto 20"/>
          <p:cNvSpPr txBox="1"/>
          <p:nvPr/>
        </p:nvSpPr>
        <p:spPr>
          <a:xfrm>
            <a:off x="2861789" y="430856"/>
            <a:ext cx="50366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2" name="CaixaDeTexto 21"/>
          <p:cNvSpPr txBox="1"/>
          <p:nvPr/>
        </p:nvSpPr>
        <p:spPr>
          <a:xfrm>
            <a:off x="1008138" y="1280398"/>
            <a:ext cx="47160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cxnSp>
        <p:nvCxnSpPr>
          <p:cNvPr id="23" name="Conector de Seta Reta 24"/>
          <p:cNvCxnSpPr/>
          <p:nvPr/>
        </p:nvCxnSpPr>
        <p:spPr>
          <a:xfrm>
            <a:off x="2831417" y="1260054"/>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4" name="CaixaDeTexto 23"/>
          <p:cNvSpPr txBox="1"/>
          <p:nvPr/>
        </p:nvSpPr>
        <p:spPr>
          <a:xfrm>
            <a:off x="3252822" y="1111998"/>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5" name="CaixaDeTexto 24"/>
          <p:cNvSpPr txBox="1"/>
          <p:nvPr/>
        </p:nvSpPr>
        <p:spPr>
          <a:xfrm>
            <a:off x="1906859" y="2373771"/>
            <a:ext cx="532518"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a:latin typeface="Comic Sans MS" panose="030F0702030302020204" pitchFamily="66" charset="0"/>
              </a:rPr>
              <a:t>D</a:t>
            </a:r>
            <a:endParaRPr lang="pt-BR" sz="2400" dirty="0">
              <a:latin typeface="Comic Sans MS" panose="030F0702030302020204" pitchFamily="66" charset="0"/>
            </a:endParaRPr>
          </a:p>
        </p:txBody>
      </p:sp>
      <p:sp>
        <p:nvSpPr>
          <p:cNvPr id="27" name="Forma livre 26"/>
          <p:cNvSpPr/>
          <p:nvPr/>
        </p:nvSpPr>
        <p:spPr>
          <a:xfrm>
            <a:off x="2506418" y="484057"/>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none"/>
            <a:tailEnd type="triangl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29" name="Conector Reto 28"/>
          <p:cNvCxnSpPr/>
          <p:nvPr/>
        </p:nvCxnSpPr>
        <p:spPr>
          <a:xfrm>
            <a:off x="551960" y="1884499"/>
            <a:ext cx="0" cy="2691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1"/>
          <p:cNvCxnSpPr/>
          <p:nvPr/>
        </p:nvCxnSpPr>
        <p:spPr>
          <a:xfrm>
            <a:off x="488261" y="2153697"/>
            <a:ext cx="127397"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de Seta Reta 24"/>
          <p:cNvCxnSpPr/>
          <p:nvPr/>
        </p:nvCxnSpPr>
        <p:spPr>
          <a:xfrm>
            <a:off x="4786280" y="2706016"/>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cxnSp>
        <p:nvCxnSpPr>
          <p:cNvPr id="32" name="Conector de Seta Reta 24"/>
          <p:cNvCxnSpPr/>
          <p:nvPr/>
        </p:nvCxnSpPr>
        <p:spPr>
          <a:xfrm>
            <a:off x="4092823" y="2806503"/>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cxnSp>
        <p:nvCxnSpPr>
          <p:cNvPr id="34" name="Conector de Seta Reta 24"/>
          <p:cNvCxnSpPr/>
          <p:nvPr/>
        </p:nvCxnSpPr>
        <p:spPr>
          <a:xfrm>
            <a:off x="857034" y="2153697"/>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36" name="CaixaDeTexto 35"/>
          <p:cNvSpPr txBox="1"/>
          <p:nvPr/>
        </p:nvSpPr>
        <p:spPr>
          <a:xfrm>
            <a:off x="4146230" y="2756809"/>
            <a:ext cx="585417" cy="461665"/>
          </a:xfrm>
          <a:prstGeom prst="rect">
            <a:avLst/>
          </a:prstGeom>
          <a:noFill/>
        </p:spPr>
        <p:txBody>
          <a:bodyPr wrap="none" rtlCol="0">
            <a:spAutoFit/>
          </a:bodyPr>
          <a:lstStyle/>
          <a:p>
            <a:r>
              <a:rPr lang="pt-BR" sz="2400" dirty="0" err="1" smtClean="0">
                <a:latin typeface="Comic Sans MS" panose="030F0702030302020204" pitchFamily="66" charset="0"/>
              </a:rPr>
              <a:t>i</a:t>
            </a:r>
            <a:r>
              <a:rPr lang="pt-BR" sz="2400" baseline="-25000" dirty="0" err="1" smtClean="0">
                <a:latin typeface="Comic Sans MS" panose="030F0702030302020204" pitchFamily="66" charset="0"/>
              </a:rPr>
              <a:t>AO</a:t>
            </a:r>
            <a:endParaRPr lang="pt-BR" sz="2400" dirty="0">
              <a:latin typeface="Comic Sans MS" panose="030F0702030302020204" pitchFamily="66" charset="0"/>
            </a:endParaRPr>
          </a:p>
        </p:txBody>
      </p:sp>
      <p:grpSp>
        <p:nvGrpSpPr>
          <p:cNvPr id="65" name="Grupo 64"/>
          <p:cNvGrpSpPr/>
          <p:nvPr/>
        </p:nvGrpSpPr>
        <p:grpSpPr>
          <a:xfrm>
            <a:off x="1763718" y="1439049"/>
            <a:ext cx="3389385" cy="2413483"/>
            <a:chOff x="7110658" y="2723522"/>
            <a:chExt cx="3389385" cy="2413483"/>
          </a:xfrm>
        </p:grpSpPr>
        <p:grpSp>
          <p:nvGrpSpPr>
            <p:cNvPr id="45" name="Grupo 44"/>
            <p:cNvGrpSpPr/>
            <p:nvPr/>
          </p:nvGrpSpPr>
          <p:grpSpPr>
            <a:xfrm>
              <a:off x="7110658" y="2723522"/>
              <a:ext cx="3389385" cy="2413483"/>
              <a:chOff x="1939120" y="4011381"/>
              <a:chExt cx="2761754" cy="1375719"/>
            </a:xfrm>
          </p:grpSpPr>
          <p:grpSp>
            <p:nvGrpSpPr>
              <p:cNvPr id="46" name="Grupo 45"/>
              <p:cNvGrpSpPr/>
              <p:nvPr/>
            </p:nvGrpSpPr>
            <p:grpSpPr>
              <a:xfrm>
                <a:off x="2052331" y="4011381"/>
                <a:ext cx="2648543" cy="1375719"/>
                <a:chOff x="2026508" y="4098528"/>
                <a:chExt cx="2648543" cy="1375719"/>
              </a:xfrm>
            </p:grpSpPr>
            <p:sp>
              <p:nvSpPr>
                <p:cNvPr id="49" name="Triângulo isósceles 48"/>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50" name="Conector Reto 4"/>
                <p:cNvCxnSpPr/>
                <p:nvPr/>
              </p:nvCxnSpPr>
              <p:spPr>
                <a:xfrm flipV="1">
                  <a:off x="3759961" y="4784956"/>
                  <a:ext cx="915090" cy="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CaixaDeTexto 52"/>
                <p:cNvSpPr txBox="1"/>
                <p:nvPr/>
              </p:nvSpPr>
              <p:spPr>
                <a:xfrm>
                  <a:off x="2485017" y="5030183"/>
                  <a:ext cx="288324" cy="26315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54" name="CaixaDeTexto 53"/>
                <p:cNvSpPr txBox="1"/>
                <p:nvPr/>
              </p:nvSpPr>
              <p:spPr>
                <a:xfrm>
                  <a:off x="2504301" y="4229899"/>
                  <a:ext cx="288324" cy="26315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55" name="CaixaDeTexto 54"/>
                <p:cNvSpPr txBox="1"/>
                <p:nvPr/>
              </p:nvSpPr>
              <p:spPr>
                <a:xfrm>
                  <a:off x="3102785" y="4928983"/>
                  <a:ext cx="819855" cy="263155"/>
                </a:xfrm>
                <a:prstGeom prst="rect">
                  <a:avLst/>
                </a:prstGeom>
                <a:noFill/>
              </p:spPr>
              <p:txBody>
                <a:bodyPr wrap="square" rtlCol="0">
                  <a:spAutoFit/>
                </a:bodyPr>
                <a:lstStyle/>
                <a:p>
                  <a:r>
                    <a:rPr lang="pt-BR" sz="2400" dirty="0" smtClean="0">
                      <a:latin typeface="Comic Sans MS" panose="030F0702030302020204" pitchFamily="66" charset="0"/>
                    </a:rPr>
                    <a:t>-A.V</a:t>
                  </a:r>
                  <a:r>
                    <a:rPr lang="pt-BR" sz="2400" baseline="-25000" dirty="0" smtClean="0">
                      <a:latin typeface="Comic Sans MS" panose="030F0702030302020204" pitchFamily="66" charset="0"/>
                    </a:rPr>
                    <a:t>D</a:t>
                  </a:r>
                  <a:endParaRPr lang="pt-BR" sz="2400" dirty="0">
                    <a:latin typeface="Comic Sans MS" panose="030F0702030302020204" pitchFamily="66" charset="0"/>
                  </a:endParaRPr>
                </a:p>
              </p:txBody>
            </p:sp>
          </p:grpSp>
          <p:sp>
            <p:nvSpPr>
              <p:cNvPr id="48" name="Forma livre 47"/>
              <p:cNvSpPr/>
              <p:nvPr/>
            </p:nvSpPr>
            <p:spPr>
              <a:xfrm>
                <a:off x="1939120" y="4326595"/>
                <a:ext cx="328454" cy="733425"/>
              </a:xfrm>
              <a:custGeom>
                <a:avLst/>
                <a:gdLst>
                  <a:gd name="connsiteX0" fmla="*/ 147479 w 328454"/>
                  <a:gd name="connsiteY0" fmla="*/ 733425 h 733425"/>
                  <a:gd name="connsiteX1" fmla="*/ 4604 w 328454"/>
                  <a:gd name="connsiteY1" fmla="*/ 447675 h 733425"/>
                  <a:gd name="connsiteX2" fmla="*/ 299879 w 328454"/>
                  <a:gd name="connsiteY2" fmla="*/ 0 h 733425"/>
                  <a:gd name="connsiteX3" fmla="*/ 299879 w 328454"/>
                  <a:gd name="connsiteY3" fmla="*/ 0 h 733425"/>
                  <a:gd name="connsiteX4" fmla="*/ 328454 w 328454"/>
                  <a:gd name="connsiteY4" fmla="*/ 0 h 733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454" h="733425">
                    <a:moveTo>
                      <a:pt x="147479" y="733425"/>
                    </a:moveTo>
                    <a:cubicBezTo>
                      <a:pt x="63341" y="651668"/>
                      <a:pt x="-20796" y="569912"/>
                      <a:pt x="4604" y="447675"/>
                    </a:cubicBezTo>
                    <a:cubicBezTo>
                      <a:pt x="30004" y="325437"/>
                      <a:pt x="299879" y="0"/>
                      <a:pt x="299879" y="0"/>
                    </a:cubicBezTo>
                    <a:lnTo>
                      <a:pt x="299879" y="0"/>
                    </a:lnTo>
                    <a:lnTo>
                      <a:pt x="328454" y="0"/>
                    </a:ln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56" name="Elipse 55"/>
            <p:cNvSpPr/>
            <p:nvPr/>
          </p:nvSpPr>
          <p:spPr>
            <a:xfrm>
              <a:off x="8201209" y="4051557"/>
              <a:ext cx="400721" cy="4540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57" name="Conector Reto 56"/>
            <p:cNvCxnSpPr/>
            <p:nvPr/>
          </p:nvCxnSpPr>
          <p:spPr>
            <a:xfrm>
              <a:off x="8401569" y="4505617"/>
              <a:ext cx="0" cy="6313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a:off x="8201209" y="5137004"/>
              <a:ext cx="400721"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Forma livre 58"/>
            <p:cNvSpPr/>
            <p:nvPr/>
          </p:nvSpPr>
          <p:spPr>
            <a:xfrm>
              <a:off x="8410068" y="3921813"/>
              <a:ext cx="962527" cy="132348"/>
            </a:xfrm>
            <a:custGeom>
              <a:avLst/>
              <a:gdLst>
                <a:gd name="connsiteX0" fmla="*/ 962527 w 962527"/>
                <a:gd name="connsiteY0" fmla="*/ 0 h 132348"/>
                <a:gd name="connsiteX1" fmla="*/ 0 w 962527"/>
                <a:gd name="connsiteY1" fmla="*/ 12032 h 132348"/>
                <a:gd name="connsiteX2" fmla="*/ 0 w 962527"/>
                <a:gd name="connsiteY2" fmla="*/ 132348 h 132348"/>
              </a:gdLst>
              <a:ahLst/>
              <a:cxnLst>
                <a:cxn ang="0">
                  <a:pos x="connsiteX0" y="connsiteY0"/>
                </a:cxn>
                <a:cxn ang="0">
                  <a:pos x="connsiteX1" y="connsiteY1"/>
                </a:cxn>
                <a:cxn ang="0">
                  <a:pos x="connsiteX2" y="connsiteY2"/>
                </a:cxn>
              </a:cxnLst>
              <a:rect l="l" t="t" r="r" b="b"/>
              <a:pathLst>
                <a:path w="962527" h="132348">
                  <a:moveTo>
                    <a:pt x="962527" y="0"/>
                  </a:moveTo>
                  <a:lnTo>
                    <a:pt x="0" y="12032"/>
                  </a:lnTo>
                  <a:lnTo>
                    <a:pt x="0" y="132348"/>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60" name="CaixaDeTexto 59"/>
            <p:cNvSpPr txBox="1"/>
            <p:nvPr/>
          </p:nvSpPr>
          <p:spPr>
            <a:xfrm>
              <a:off x="9863252" y="3396634"/>
              <a:ext cx="492443"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o</a:t>
              </a:r>
              <a:endParaRPr lang="pt-BR" sz="2400" dirty="0">
                <a:latin typeface="Comic Sans MS" panose="030F0702030302020204" pitchFamily="66" charset="0"/>
              </a:endParaRPr>
            </a:p>
          </p:txBody>
        </p:sp>
        <p:grpSp>
          <p:nvGrpSpPr>
            <p:cNvPr id="61" name="Grupo 60"/>
            <p:cNvGrpSpPr/>
            <p:nvPr/>
          </p:nvGrpSpPr>
          <p:grpSpPr>
            <a:xfrm>
              <a:off x="8481087" y="3843878"/>
              <a:ext cx="732715" cy="172581"/>
              <a:chOff x="4112743" y="3509451"/>
              <a:chExt cx="1381894" cy="255373"/>
            </a:xfrm>
          </p:grpSpPr>
          <p:cxnSp>
            <p:nvCxnSpPr>
              <p:cNvPr id="62" name="Conector Reto 16"/>
              <p:cNvCxnSpPr/>
              <p:nvPr/>
            </p:nvCxnSpPr>
            <p:spPr>
              <a:xfrm>
                <a:off x="4112743" y="3627031"/>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Retângulo 6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64" name="CaixaDeTexto 63"/>
            <p:cNvSpPr txBox="1"/>
            <p:nvPr/>
          </p:nvSpPr>
          <p:spPr>
            <a:xfrm>
              <a:off x="8574981" y="3390396"/>
              <a:ext cx="389850"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a:latin typeface="Comic Sans MS" panose="030F0702030302020204" pitchFamily="66" charset="0"/>
                </a:rPr>
                <a:t>i</a:t>
              </a:r>
              <a:endParaRPr lang="pt-BR" sz="2400" dirty="0">
                <a:latin typeface="Comic Sans MS" panose="030F0702030302020204" pitchFamily="66" charset="0"/>
              </a:endParaRPr>
            </a:p>
          </p:txBody>
        </p:sp>
      </p:grpSp>
      <p:sp>
        <p:nvSpPr>
          <p:cNvPr id="67" name="CaixaDeTexto 66"/>
          <p:cNvSpPr txBox="1"/>
          <p:nvPr/>
        </p:nvSpPr>
        <p:spPr>
          <a:xfrm>
            <a:off x="974292" y="2080956"/>
            <a:ext cx="36420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a:latin typeface="Comic Sans MS" panose="030F0702030302020204" pitchFamily="66" charset="0"/>
              </a:rPr>
              <a:t>1</a:t>
            </a:r>
            <a:endParaRPr lang="pt-BR" sz="2400" dirty="0">
              <a:latin typeface="Comic Sans MS" panose="030F0702030302020204" pitchFamily="66" charset="0"/>
            </a:endParaRPr>
          </a:p>
        </p:txBody>
      </p:sp>
      <p:sp>
        <p:nvSpPr>
          <p:cNvPr id="68" name="CaixaDeTexto 67"/>
          <p:cNvSpPr txBox="1"/>
          <p:nvPr/>
        </p:nvSpPr>
        <p:spPr>
          <a:xfrm>
            <a:off x="4896259" y="2645695"/>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a:latin typeface="Comic Sans MS" panose="030F0702030302020204" pitchFamily="66" charset="0"/>
              </a:rPr>
              <a:t>0</a:t>
            </a:r>
            <a:endParaRPr lang="pt-BR" sz="2400" dirty="0">
              <a:latin typeface="Comic Sans MS" panose="030F0702030302020204" pitchFamily="66" charset="0"/>
            </a:endParaRPr>
          </a:p>
        </p:txBody>
      </p:sp>
      <p:sp>
        <p:nvSpPr>
          <p:cNvPr id="71" name="CaixaDeTexto 70"/>
          <p:cNvSpPr txBox="1"/>
          <p:nvPr/>
        </p:nvSpPr>
        <p:spPr>
          <a:xfrm>
            <a:off x="2754280" y="2430111"/>
            <a:ext cx="332142" cy="461665"/>
          </a:xfrm>
          <a:prstGeom prst="rect">
            <a:avLst/>
          </a:prstGeom>
          <a:noFill/>
        </p:spPr>
        <p:txBody>
          <a:bodyPr wrap="non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75" name="CaixaDeTexto 74"/>
          <p:cNvSpPr txBox="1"/>
          <p:nvPr/>
        </p:nvSpPr>
        <p:spPr>
          <a:xfrm>
            <a:off x="6388766" y="613910"/>
            <a:ext cx="3642337" cy="523220"/>
          </a:xfrm>
          <a:prstGeom prst="rect">
            <a:avLst/>
          </a:prstGeom>
          <a:noFill/>
        </p:spPr>
        <p:txBody>
          <a:bodyPr wrap="square" rtlCol="0">
            <a:spAutoFit/>
          </a:bodyPr>
          <a:lstStyle/>
          <a:p>
            <a:r>
              <a:rPr lang="pt-BR" sz="2800" dirty="0" smtClean="0">
                <a:latin typeface="Comic Sans MS" panose="030F0702030302020204" pitchFamily="66" charset="0"/>
              </a:rPr>
              <a:t>V</a:t>
            </a:r>
            <a:r>
              <a:rPr lang="pt-BR" sz="2800" baseline="-25000" dirty="0">
                <a:latin typeface="Comic Sans MS" panose="030F0702030302020204" pitchFamily="66" charset="0"/>
              </a:rPr>
              <a:t>D</a:t>
            </a:r>
            <a:r>
              <a:rPr lang="pt-BR" sz="2800" dirty="0" smtClean="0">
                <a:latin typeface="Comic Sans MS" panose="030F0702030302020204" pitchFamily="66" charset="0"/>
              </a:rPr>
              <a:t> = V</a:t>
            </a:r>
            <a:r>
              <a:rPr lang="pt-BR" sz="2800" baseline="-25000" dirty="0" smtClean="0">
                <a:latin typeface="Comic Sans MS" panose="030F0702030302020204" pitchFamily="66" charset="0"/>
              </a:rPr>
              <a:t>0.</a:t>
            </a:r>
            <a:r>
              <a:rPr lang="pt-BR" sz="2800" dirty="0" smtClean="0">
                <a:latin typeface="Comic Sans MS" panose="030F0702030302020204" pitchFamily="66" charset="0"/>
              </a:rPr>
              <a:t>R</a:t>
            </a:r>
            <a:r>
              <a:rPr lang="pt-BR" sz="2800" baseline="-25000" dirty="0" smtClean="0">
                <a:latin typeface="Comic Sans MS" panose="030F0702030302020204" pitchFamily="66" charset="0"/>
              </a:rPr>
              <a:t>1</a:t>
            </a:r>
            <a:r>
              <a:rPr lang="pt-BR" sz="2800" dirty="0" smtClean="0">
                <a:latin typeface="Comic Sans MS" panose="030F0702030302020204" pitchFamily="66" charset="0"/>
              </a:rPr>
              <a:t>/(R</a:t>
            </a:r>
            <a:r>
              <a:rPr lang="pt-BR" sz="2800" baseline="-25000" dirty="0" smtClean="0">
                <a:latin typeface="Comic Sans MS" panose="030F0702030302020204" pitchFamily="66" charset="0"/>
              </a:rPr>
              <a:t>2</a:t>
            </a:r>
            <a:r>
              <a:rPr lang="pt-BR" sz="2800" dirty="0" smtClean="0">
                <a:latin typeface="Comic Sans MS" panose="030F0702030302020204" pitchFamily="66" charset="0"/>
              </a:rPr>
              <a:t> + R</a:t>
            </a:r>
            <a:r>
              <a:rPr lang="pt-BR" sz="2800" baseline="-25000" dirty="0" smtClean="0">
                <a:latin typeface="Comic Sans MS" panose="030F0702030302020204" pitchFamily="66" charset="0"/>
              </a:rPr>
              <a:t>1</a:t>
            </a:r>
            <a:r>
              <a:rPr lang="pt-BR" sz="2800" dirty="0" smtClean="0">
                <a:latin typeface="Comic Sans MS" panose="030F0702030302020204" pitchFamily="66" charset="0"/>
              </a:rPr>
              <a:t>)</a:t>
            </a:r>
            <a:endParaRPr lang="pt-BR" sz="2800" baseline="-25000" dirty="0">
              <a:latin typeface="Comic Sans MS" panose="030F0702030302020204" pitchFamily="66" charset="0"/>
            </a:endParaRPr>
          </a:p>
        </p:txBody>
      </p:sp>
      <p:sp>
        <p:nvSpPr>
          <p:cNvPr id="76" name="CaixaDeTexto 75"/>
          <p:cNvSpPr txBox="1"/>
          <p:nvPr/>
        </p:nvSpPr>
        <p:spPr>
          <a:xfrm>
            <a:off x="6680232" y="3011549"/>
            <a:ext cx="1930337" cy="523220"/>
          </a:xfrm>
          <a:prstGeom prst="rect">
            <a:avLst/>
          </a:prstGeom>
          <a:noFill/>
        </p:spPr>
        <p:txBody>
          <a:bodyPr wrap="none" rtlCol="0">
            <a:spAutoFit/>
          </a:bodyPr>
          <a:lstStyle/>
          <a:p>
            <a:r>
              <a:rPr lang="pt-BR" sz="2800" dirty="0" smtClean="0">
                <a:latin typeface="Comic Sans MS" panose="030F0702030302020204" pitchFamily="66" charset="0"/>
              </a:rPr>
              <a:t>i</a:t>
            </a:r>
            <a:r>
              <a:rPr lang="pt-BR" sz="2800" baseline="-25000" dirty="0">
                <a:latin typeface="Comic Sans MS" panose="030F0702030302020204" pitchFamily="66" charset="0"/>
              </a:rPr>
              <a:t>0</a:t>
            </a:r>
            <a:r>
              <a:rPr lang="pt-BR" sz="2800" dirty="0" smtClean="0">
                <a:latin typeface="Comic Sans MS" panose="030F0702030302020204" pitchFamily="66" charset="0"/>
              </a:rPr>
              <a:t> = </a:t>
            </a:r>
            <a:r>
              <a:rPr lang="pt-BR" sz="2800" dirty="0" err="1" smtClean="0">
                <a:latin typeface="Comic Sans MS" panose="030F0702030302020204" pitchFamily="66" charset="0"/>
              </a:rPr>
              <a:t>i</a:t>
            </a:r>
            <a:r>
              <a:rPr lang="pt-BR" sz="2800" baseline="-25000" dirty="0" err="1" smtClean="0">
                <a:latin typeface="Comic Sans MS" panose="030F0702030302020204" pitchFamily="66" charset="0"/>
              </a:rPr>
              <a:t>AO</a:t>
            </a:r>
            <a:r>
              <a:rPr lang="pt-BR" sz="2800" dirty="0" smtClean="0">
                <a:latin typeface="Comic Sans MS" panose="030F0702030302020204" pitchFamily="66" charset="0"/>
              </a:rPr>
              <a:t> + i</a:t>
            </a:r>
            <a:r>
              <a:rPr lang="pt-BR" sz="2800" baseline="-25000" dirty="0" smtClean="0">
                <a:latin typeface="Comic Sans MS" panose="030F0702030302020204" pitchFamily="66" charset="0"/>
              </a:rPr>
              <a:t>2</a:t>
            </a:r>
            <a:endParaRPr lang="pt-BR" sz="2800" dirty="0">
              <a:latin typeface="Comic Sans MS" panose="030F0702030302020204" pitchFamily="66" charset="0"/>
            </a:endParaRPr>
          </a:p>
        </p:txBody>
      </p:sp>
      <p:sp>
        <p:nvSpPr>
          <p:cNvPr id="66" name="CaixaDeTexto 65"/>
          <p:cNvSpPr txBox="1"/>
          <p:nvPr/>
        </p:nvSpPr>
        <p:spPr>
          <a:xfrm>
            <a:off x="6388767" y="2208447"/>
            <a:ext cx="3264035" cy="523220"/>
          </a:xfrm>
          <a:prstGeom prst="rect">
            <a:avLst/>
          </a:prstGeom>
          <a:noFill/>
        </p:spPr>
        <p:txBody>
          <a:bodyPr wrap="none" rtlCol="0">
            <a:spAutoFit/>
          </a:bodyPr>
          <a:lstStyle/>
          <a:p>
            <a:r>
              <a:rPr lang="pt-BR" sz="2800" dirty="0" err="1" smtClean="0">
                <a:latin typeface="Comic Sans MS" panose="030F0702030302020204" pitchFamily="66" charset="0"/>
              </a:rPr>
              <a:t>i</a:t>
            </a:r>
            <a:r>
              <a:rPr lang="pt-BR" sz="2800" baseline="-25000" dirty="0" err="1" smtClean="0">
                <a:latin typeface="Comic Sans MS" panose="030F0702030302020204" pitchFamily="66" charset="0"/>
              </a:rPr>
              <a:t>AO</a:t>
            </a:r>
            <a:r>
              <a:rPr lang="pt-BR" sz="2800" dirty="0" smtClean="0">
                <a:latin typeface="Comic Sans MS" panose="030F0702030302020204" pitchFamily="66" charset="0"/>
              </a:rPr>
              <a:t> = (V</a:t>
            </a:r>
            <a:r>
              <a:rPr lang="pt-BR" sz="2800" baseline="-25000" dirty="0" smtClean="0">
                <a:latin typeface="Comic Sans MS" panose="030F0702030302020204" pitchFamily="66" charset="0"/>
              </a:rPr>
              <a:t>0</a:t>
            </a:r>
            <a:r>
              <a:rPr lang="pt-BR" sz="2800" dirty="0" smtClean="0">
                <a:latin typeface="Comic Sans MS" panose="030F0702030302020204" pitchFamily="66" charset="0"/>
              </a:rPr>
              <a:t> + A.V</a:t>
            </a:r>
            <a:r>
              <a:rPr lang="pt-BR" sz="2800" baseline="-25000" dirty="0" smtClean="0">
                <a:latin typeface="Comic Sans MS" panose="030F0702030302020204" pitchFamily="66" charset="0"/>
              </a:rPr>
              <a:t>D</a:t>
            </a:r>
            <a:r>
              <a:rPr lang="pt-BR" sz="2800" dirty="0" smtClean="0">
                <a:latin typeface="Comic Sans MS" panose="030F0702030302020204" pitchFamily="66" charset="0"/>
              </a:rPr>
              <a:t>)/r</a:t>
            </a:r>
            <a:r>
              <a:rPr lang="pt-BR" sz="2800" baseline="-25000" dirty="0" smtClean="0">
                <a:latin typeface="Comic Sans MS" panose="030F0702030302020204" pitchFamily="66" charset="0"/>
              </a:rPr>
              <a:t>i</a:t>
            </a:r>
            <a:endParaRPr lang="pt-BR" sz="2800" dirty="0">
              <a:latin typeface="Comic Sans MS" panose="030F0702030302020204" pitchFamily="66" charset="0"/>
            </a:endParaRPr>
          </a:p>
        </p:txBody>
      </p:sp>
      <p:sp>
        <p:nvSpPr>
          <p:cNvPr id="69" name="CaixaDeTexto 68"/>
          <p:cNvSpPr txBox="1"/>
          <p:nvPr/>
        </p:nvSpPr>
        <p:spPr>
          <a:xfrm>
            <a:off x="6388767" y="1434235"/>
            <a:ext cx="2564130" cy="521970"/>
          </a:xfrm>
          <a:prstGeom prst="rect">
            <a:avLst/>
          </a:prstGeom>
          <a:noFill/>
        </p:spPr>
        <p:txBody>
          <a:bodyPr wrap="none" rtlCol="0">
            <a:spAutoFit/>
          </a:bodyPr>
          <a:lstStyle/>
          <a:p>
            <a:r>
              <a:rPr lang="pt-BR" sz="2800" dirty="0" smtClean="0">
                <a:latin typeface="Comic Sans MS" panose="030F0702030302020204" pitchFamily="66" charset="0"/>
              </a:rPr>
              <a:t>i</a:t>
            </a:r>
            <a:r>
              <a:rPr lang="pt-BR" sz="2800" baseline="-25000" dirty="0">
                <a:latin typeface="Comic Sans MS" panose="030F0702030302020204" pitchFamily="66" charset="0"/>
              </a:rPr>
              <a:t>2</a:t>
            </a:r>
            <a:r>
              <a:rPr lang="pt-BR" sz="2800" dirty="0" smtClean="0">
                <a:latin typeface="Comic Sans MS" panose="030F0702030302020204" pitchFamily="66" charset="0"/>
              </a:rPr>
              <a:t> = </a:t>
            </a:r>
            <a:r>
              <a:rPr lang="pt-BR" sz="2800" baseline="-25000" dirty="0">
                <a:latin typeface="Comic Sans MS" panose="030F0702030302020204" pitchFamily="66" charset="0"/>
              </a:rPr>
              <a:t> </a:t>
            </a:r>
            <a:r>
              <a:rPr lang="pt-BR" sz="2800" dirty="0" smtClean="0">
                <a:latin typeface="Comic Sans MS" panose="030F0702030302020204" pitchFamily="66" charset="0"/>
              </a:rPr>
              <a:t>V</a:t>
            </a:r>
            <a:r>
              <a:rPr lang="pt-BR" sz="2800" baseline="-25000" dirty="0" smtClean="0">
                <a:latin typeface="Comic Sans MS" panose="030F0702030302020204" pitchFamily="66" charset="0"/>
              </a:rPr>
              <a:t>0</a:t>
            </a:r>
            <a:r>
              <a:rPr lang="pt-BR" sz="2800" dirty="0" smtClean="0">
                <a:latin typeface="Comic Sans MS" panose="030F0702030302020204" pitchFamily="66" charset="0"/>
              </a:rPr>
              <a:t>/(R</a:t>
            </a:r>
            <a:r>
              <a:rPr lang="pt-BR" sz="2800" baseline="-25000" dirty="0" smtClean="0">
                <a:latin typeface="Comic Sans MS" panose="030F0702030302020204" pitchFamily="66" charset="0"/>
              </a:rPr>
              <a:t>2</a:t>
            </a:r>
            <a:r>
              <a:rPr lang="pt-BR" sz="2800" dirty="0" smtClean="0">
                <a:latin typeface="Comic Sans MS" panose="030F0702030302020204" pitchFamily="66" charset="0"/>
              </a:rPr>
              <a:t>+R</a:t>
            </a:r>
            <a:r>
              <a:rPr lang="pt-BR" sz="2800" baseline="-25000" dirty="0" smtClean="0">
                <a:latin typeface="Comic Sans MS" panose="030F0702030302020204" pitchFamily="66" charset="0"/>
              </a:rPr>
              <a:t>1</a:t>
            </a:r>
            <a:r>
              <a:rPr lang="pt-BR" sz="2800" dirty="0" smtClean="0">
                <a:latin typeface="Comic Sans MS" panose="030F0702030302020204" pitchFamily="66" charset="0"/>
              </a:rPr>
              <a:t>)</a:t>
            </a:r>
            <a:endParaRPr lang="pt-BR" sz="2800"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70" name="CaixaDeTexto 69"/>
              <p:cNvSpPr txBox="1"/>
              <p:nvPr/>
            </p:nvSpPr>
            <p:spPr>
              <a:xfrm>
                <a:off x="3776980" y="3935730"/>
                <a:ext cx="6171565" cy="95440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𝑖</m:t>
                          </m:r>
                        </m:e>
                        <m:sub>
                          <m:r>
                            <a:rPr lang="en-US" altLang="pt-BR" sz="2800" i="1" dirty="0" smtClean="0">
                              <a:latin typeface="Cambria Math" panose="02040503050406030204" pitchFamily="18" charset="0"/>
                              <a:cs typeface="Cambria Math" panose="02040503050406030204" pitchFamily="18" charset="0"/>
                            </a:rPr>
                            <m:t>0</m:t>
                          </m:r>
                        </m:sub>
                      </m:sSub>
                      <m:r>
                        <a:rPr lang="pt-BR" sz="2800" i="1" smtClean="0">
                          <a:latin typeface="Cambria Math" panose="02040503050406030204" pitchFamily="18" charset="0"/>
                        </a:rPr>
                        <m:t>=</m:t>
                      </m:r>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𝑉</m:t>
                          </m:r>
                        </m:e>
                        <m:sub>
                          <m:r>
                            <a:rPr lang="pt-BR" sz="2800" b="0" i="1" smtClean="0">
                              <a:latin typeface="Cambria Math" panose="02040503050406030204" pitchFamily="18" charset="0"/>
                            </a:rPr>
                            <m:t>0</m:t>
                          </m:r>
                        </m:sub>
                      </m:sSub>
                      <m:d>
                        <m:dPr>
                          <m:begChr m:val="["/>
                          <m:endChr m:val="]"/>
                          <m:ctrlPr>
                            <a:rPr lang="pt-BR" sz="2800" i="1" smtClean="0">
                              <a:latin typeface="Cambria Math" panose="02040503050406030204" pitchFamily="18" charset="0"/>
                            </a:rPr>
                          </m:ctrlPr>
                        </m:dPr>
                        <m:e>
                          <m:f>
                            <m:fPr>
                              <m:ctrlPr>
                                <a:rPr lang="pt-BR" sz="2800" i="1" smtClean="0">
                                  <a:latin typeface="Cambria Math" panose="02040503050406030204" pitchFamily="18" charset="0"/>
                                </a:rPr>
                              </m:ctrlPr>
                            </m:fPr>
                            <m:num>
                              <m:r>
                                <a:rPr lang="pt-BR" sz="2800" b="0" i="1" smtClean="0">
                                  <a:latin typeface="Cambria Math" panose="02040503050406030204" pitchFamily="18" charset="0"/>
                                </a:rPr>
                                <m:t>1</m:t>
                              </m:r>
                            </m:num>
                            <m:den>
                              <m:r>
                                <a:rPr lang="pt-BR" sz="2800" b="0" i="1" smtClean="0">
                                  <a:latin typeface="Cambria Math" panose="02040503050406030204" pitchFamily="18" charset="0"/>
                                </a:rPr>
                                <m:t>𝑟</m:t>
                              </m:r>
                              <m:r>
                                <a:rPr lang="pt-BR" sz="2800" b="0" i="1" baseline="-25000" smtClean="0">
                                  <a:latin typeface="Cambria Math" panose="02040503050406030204" pitchFamily="18" charset="0"/>
                                </a:rPr>
                                <m:t>𝑖</m:t>
                              </m:r>
                            </m:den>
                          </m:f>
                          <m:r>
                            <a:rPr lang="pt-BR" sz="2800" b="0" i="1" smtClean="0">
                              <a:latin typeface="Cambria Math" panose="02040503050406030204" pitchFamily="18" charset="0"/>
                            </a:rPr>
                            <m:t>+</m:t>
                          </m:r>
                          <m:f>
                            <m:fPr>
                              <m:ctrlPr>
                                <a:rPr lang="pt-BR" sz="2800" b="0" i="1" smtClean="0">
                                  <a:latin typeface="Cambria Math" panose="02040503050406030204" pitchFamily="18" charset="0"/>
                                </a:rPr>
                              </m:ctrlPr>
                            </m:fPr>
                            <m:num>
                              <m:r>
                                <a:rPr lang="pt-BR" sz="2800" b="0" i="1" smtClean="0">
                                  <a:latin typeface="Cambria Math" panose="02040503050406030204" pitchFamily="18" charset="0"/>
                                </a:rPr>
                                <m:t>𝑅</m:t>
                              </m:r>
                              <m:r>
                                <a:rPr lang="pt-BR" sz="2800" b="0" i="1" baseline="-25000" smtClean="0">
                                  <a:latin typeface="Cambria Math" panose="02040503050406030204" pitchFamily="18" charset="0"/>
                                </a:rPr>
                                <m:t>1</m:t>
                              </m:r>
                              <m:r>
                                <a:rPr lang="pt-BR" sz="2800" b="0" i="1" smtClean="0">
                                  <a:latin typeface="Cambria Math" panose="02040503050406030204" pitchFamily="18" charset="0"/>
                                </a:rPr>
                                <m:t>𝐴</m:t>
                              </m:r>
                            </m:num>
                            <m:den>
                              <m:r>
                                <a:rPr lang="pt-BR" sz="2800" b="0" i="1" smtClean="0">
                                  <a:latin typeface="Cambria Math" panose="02040503050406030204" pitchFamily="18" charset="0"/>
                                </a:rPr>
                                <m:t>𝑟</m:t>
                              </m:r>
                              <m:r>
                                <a:rPr lang="pt-BR" sz="2800" b="0" i="1" baseline="-25000" smtClean="0">
                                  <a:latin typeface="Cambria Math" panose="02040503050406030204" pitchFamily="18" charset="0"/>
                                </a:rPr>
                                <m:t>𝑖</m:t>
                              </m:r>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𝑅</m:t>
                                  </m:r>
                                  <m:r>
                                    <a:rPr lang="pt-BR" sz="2800" b="0" i="1" baseline="-25000" smtClean="0">
                                      <a:latin typeface="Cambria Math" panose="02040503050406030204" pitchFamily="18" charset="0"/>
                                    </a:rPr>
                                    <m:t>1</m:t>
                                  </m:r>
                                  <m:r>
                                    <a:rPr lang="pt-BR" sz="2800" b="0" i="1" smtClean="0">
                                      <a:latin typeface="Cambria Math" panose="02040503050406030204" pitchFamily="18" charset="0"/>
                                    </a:rPr>
                                    <m:t>+</m:t>
                                  </m:r>
                                  <m:r>
                                    <a:rPr lang="pt-BR" sz="2800" b="0" i="1" smtClean="0">
                                      <a:latin typeface="Cambria Math" panose="02040503050406030204" pitchFamily="18" charset="0"/>
                                    </a:rPr>
                                    <m:t>𝑅</m:t>
                                  </m:r>
                                  <m:r>
                                    <a:rPr lang="pt-BR" sz="2800" b="0" i="1" baseline="-25000" smtClean="0">
                                      <a:latin typeface="Cambria Math" panose="02040503050406030204" pitchFamily="18" charset="0"/>
                                    </a:rPr>
                                    <m:t>2</m:t>
                                  </m:r>
                                </m:e>
                              </m:d>
                            </m:den>
                          </m:f>
                          <m:r>
                            <a:rPr lang="en-US" altLang="pt-BR" sz="2800" b="0" i="1" smtClean="0">
                              <a:latin typeface="Cambria Math" panose="02040503050406030204" pitchFamily="18" charset="0"/>
                            </a:rPr>
                            <m:t>+</m:t>
                          </m:r>
                          <m:f>
                            <m:fPr>
                              <m:ctrlPr>
                                <a:rPr lang="pt-BR" sz="2800" b="0" i="1" smtClean="0">
                                  <a:latin typeface="Cambria Math" panose="02040503050406030204" pitchFamily="18" charset="0"/>
                                </a:rPr>
                              </m:ctrlPr>
                            </m:fPr>
                            <m:num>
                              <m:r>
                                <a:rPr lang="en-US" altLang="pt-BR" sz="2800" b="0" i="1" smtClean="0">
                                  <a:latin typeface="Cambria Math" panose="02040503050406030204" pitchFamily="18" charset="0"/>
                                </a:rPr>
                                <m:t>1</m:t>
                              </m:r>
                            </m:num>
                            <m:den>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𝑅</m:t>
                                  </m:r>
                                  <m:r>
                                    <a:rPr lang="pt-BR" sz="2800" b="0" i="1" baseline="-25000" smtClean="0">
                                      <a:latin typeface="Cambria Math" panose="02040503050406030204" pitchFamily="18" charset="0"/>
                                    </a:rPr>
                                    <m:t>1</m:t>
                                  </m:r>
                                  <m:r>
                                    <a:rPr lang="pt-BR" sz="2800" b="0" i="1" smtClean="0">
                                      <a:latin typeface="Cambria Math" panose="02040503050406030204" pitchFamily="18" charset="0"/>
                                    </a:rPr>
                                    <m:t>+</m:t>
                                  </m:r>
                                  <m:r>
                                    <a:rPr lang="pt-BR" sz="2800" b="0" i="1" smtClean="0">
                                      <a:latin typeface="Cambria Math" panose="02040503050406030204" pitchFamily="18" charset="0"/>
                                    </a:rPr>
                                    <m:t>𝑅</m:t>
                                  </m:r>
                                  <m:r>
                                    <a:rPr lang="pt-BR" sz="2800" b="0" i="1" baseline="-25000" smtClean="0">
                                      <a:latin typeface="Cambria Math" panose="02040503050406030204" pitchFamily="18" charset="0"/>
                                    </a:rPr>
                                    <m:t>2</m:t>
                                  </m:r>
                                </m:e>
                              </m:d>
                            </m:den>
                          </m:f>
                        </m:e>
                      </m:d>
                    </m:oMath>
                  </m:oMathPara>
                </a14:m>
                <a:endParaRPr lang="pt-BR" sz="2800" b="0" i="1" baseline="-25000" dirty="0" smtClean="0">
                  <a:latin typeface="Cambria Math" panose="02040503050406030204" pitchFamily="18" charset="0"/>
                </a:endParaRPr>
              </a:p>
            </p:txBody>
          </p:sp>
        </mc:Choice>
        <mc:Fallback>
          <p:sp>
            <p:nvSpPr>
              <p:cNvPr id="70" name="CaixaDeTexto 69"/>
              <p:cNvSpPr txBox="1">
                <a:spLocks noRot="1" noChangeAspect="1" noMove="1" noResize="1" noEditPoints="1" noAdjustHandles="1" noChangeArrowheads="1" noChangeShapeType="1" noTextEdit="1"/>
              </p:cNvSpPr>
              <p:nvPr/>
            </p:nvSpPr>
            <p:spPr>
              <a:xfrm>
                <a:off x="3776980" y="3935730"/>
                <a:ext cx="6171565" cy="954405"/>
              </a:xfrm>
              <a:prstGeom prst="rect">
                <a:avLst/>
              </a:prstGeom>
              <a:blipFill rotWithShape="1">
                <a:blip r:embed="rId1"/>
                <a:stretch>
                  <a:fillRect b="-179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7" name="CaixaDeTexto 76"/>
              <p:cNvSpPr txBox="1"/>
              <p:nvPr/>
            </p:nvSpPr>
            <p:spPr>
              <a:xfrm>
                <a:off x="615950" y="5492115"/>
                <a:ext cx="10729595" cy="864235"/>
              </a:xfrm>
              <a:prstGeom prst="rect">
                <a:avLst/>
              </a:prstGeom>
              <a:noFill/>
            </p:spPr>
            <p:txBody>
              <a:bodyPr wrap="square" rtlCol="0">
                <a:spAutoFit/>
              </a:bodyPr>
              <a:lstStyle/>
              <a:p>
                <a:r>
                  <a:rPr lang="pt-BR" sz="3200" dirty="0" smtClean="0"/>
                  <a:t> </a:t>
                </a:r>
                <a14:m>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𝑖</m:t>
                        </m:r>
                      </m:e>
                      <m:sub>
                        <m:r>
                          <a:rPr lang="en-US" altLang="pt-BR" sz="3200" i="1" dirty="0" smtClean="0">
                            <a:latin typeface="Cambria Math" panose="02040503050406030204" pitchFamily="18" charset="0"/>
                            <a:cs typeface="Cambria Math" panose="02040503050406030204" pitchFamily="18" charset="0"/>
                          </a:rPr>
                          <m:t>0</m:t>
                        </m:r>
                      </m:sub>
                    </m:sSub>
                    <m:r>
                      <a:rPr lang="pt-BR" sz="3200" i="1" smtClean="0">
                        <a:latin typeface="Cambria Math" panose="02040503050406030204" pitchFamily="18" charset="0"/>
                        <a:ea typeface="Cambria Math" panose="02040503050406030204" pitchFamily="18" charset="0"/>
                      </a:rPr>
                      <m:t>≈</m:t>
                    </m:r>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𝑉</m:t>
                        </m:r>
                      </m:e>
                      <m:sub>
                        <m:r>
                          <a:rPr lang="pt-BR" sz="3200" b="0" i="1" smtClean="0">
                            <a:latin typeface="Cambria Math" panose="02040503050406030204" pitchFamily="18" charset="0"/>
                          </a:rPr>
                          <m:t>0</m:t>
                        </m:r>
                      </m:sub>
                    </m:sSub>
                    <m:d>
                      <m:dPr>
                        <m:begChr m:val="["/>
                        <m:endChr m:val="]"/>
                        <m:ctrlPr>
                          <a:rPr lang="pt-BR" sz="3200" i="1" smtClean="0">
                            <a:latin typeface="Cambria Math" panose="02040503050406030204" pitchFamily="18" charset="0"/>
                          </a:rPr>
                        </m:ctrlPr>
                      </m:dPr>
                      <m:e>
                        <m:f>
                          <m:fPr>
                            <m:ctrlPr>
                              <a:rPr lang="pt-BR" sz="3200" b="0" i="1" smtClean="0">
                                <a:latin typeface="Cambria Math" panose="02040503050406030204" pitchFamily="18" charset="0"/>
                              </a:rPr>
                            </m:ctrlPr>
                          </m:fPr>
                          <m:num>
                            <m:r>
                              <a:rPr lang="pt-BR" sz="3200" b="0" i="1" smtClean="0">
                                <a:latin typeface="Cambria Math" panose="02040503050406030204" pitchFamily="18" charset="0"/>
                              </a:rPr>
                              <m:t>𝑅</m:t>
                            </m:r>
                            <m:r>
                              <a:rPr lang="pt-BR" sz="3200" b="0" i="1" baseline="-25000" smtClean="0">
                                <a:latin typeface="Cambria Math" panose="02040503050406030204" pitchFamily="18" charset="0"/>
                              </a:rPr>
                              <m:t>1</m:t>
                            </m:r>
                            <m:r>
                              <a:rPr lang="pt-BR" sz="3200" b="0" i="1" smtClean="0">
                                <a:latin typeface="Cambria Math" panose="02040503050406030204" pitchFamily="18" charset="0"/>
                              </a:rPr>
                              <m:t>𝐴</m:t>
                            </m:r>
                          </m:num>
                          <m:den>
                            <m:r>
                              <a:rPr lang="pt-BR" sz="3200" b="0" i="1" smtClean="0">
                                <a:latin typeface="Cambria Math" panose="02040503050406030204" pitchFamily="18" charset="0"/>
                              </a:rPr>
                              <m:t>𝑟</m:t>
                            </m:r>
                            <m:r>
                              <a:rPr lang="pt-BR" sz="3200" b="0" i="1" baseline="-25000" smtClean="0">
                                <a:latin typeface="Cambria Math" panose="02040503050406030204" pitchFamily="18" charset="0"/>
                              </a:rPr>
                              <m:t>𝑖</m:t>
                            </m:r>
                            <m:d>
                              <m:dPr>
                                <m:ctrlPr>
                                  <a:rPr lang="pt-BR" sz="3200" b="0" i="1" smtClean="0">
                                    <a:latin typeface="Cambria Math" panose="02040503050406030204" pitchFamily="18" charset="0"/>
                                  </a:rPr>
                                </m:ctrlPr>
                              </m:dPr>
                              <m:e>
                                <m:r>
                                  <a:rPr lang="pt-BR" sz="3200" b="0" i="1" smtClean="0">
                                    <a:latin typeface="Cambria Math" panose="02040503050406030204" pitchFamily="18" charset="0"/>
                                  </a:rPr>
                                  <m:t>𝑅</m:t>
                                </m:r>
                                <m:r>
                                  <a:rPr lang="pt-BR" sz="3200" b="0" i="1" baseline="-25000" smtClean="0">
                                    <a:latin typeface="Cambria Math" panose="02040503050406030204" pitchFamily="18" charset="0"/>
                                  </a:rPr>
                                  <m:t>1</m:t>
                                </m:r>
                                <m:r>
                                  <a:rPr lang="pt-BR" sz="3200" b="0" i="1" smtClean="0">
                                    <a:latin typeface="Cambria Math" panose="02040503050406030204" pitchFamily="18" charset="0"/>
                                  </a:rPr>
                                  <m:t>+</m:t>
                                </m:r>
                                <m:r>
                                  <a:rPr lang="pt-BR" sz="3200" b="0" i="1" smtClean="0">
                                    <a:latin typeface="Cambria Math" panose="02040503050406030204" pitchFamily="18" charset="0"/>
                                  </a:rPr>
                                  <m:t>𝑅</m:t>
                                </m:r>
                                <m:r>
                                  <a:rPr lang="pt-BR" sz="3200" b="0" i="1" baseline="-25000" smtClean="0">
                                    <a:latin typeface="Cambria Math" panose="02040503050406030204" pitchFamily="18" charset="0"/>
                                  </a:rPr>
                                  <m:t>2</m:t>
                                </m:r>
                              </m:e>
                            </m:d>
                          </m:den>
                        </m:f>
                      </m:e>
                    </m:d>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    </m:t>
                        </m:r>
                        <m:r>
                          <a:rPr lang="en-US" altLang="pt-BR" sz="3200" i="1" smtClean="0">
                            <a:latin typeface="Cambria Math" panose="02040503050406030204" pitchFamily="18" charset="0"/>
                            <a:cs typeface="Cambria Math" panose="02040503050406030204" pitchFamily="18" charset="0"/>
                          </a:rPr>
                          <m:t>⟹</m:t>
                        </m:r>
                        <m:r>
                          <a:rPr lang="pt-BR" sz="3200" b="0" i="1" smtClean="0">
                            <a:latin typeface="Cambria Math" panose="02040503050406030204" pitchFamily="18" charset="0"/>
                          </a:rPr>
                          <m:t>     </m:t>
                        </m:r>
                        <m:r>
                          <a:rPr lang="pt-BR" sz="3200" b="0" i="1" smtClean="0">
                            <a:latin typeface="Cambria Math" panose="02040503050406030204" pitchFamily="18" charset="0"/>
                          </a:rPr>
                          <m:t>𝑍</m:t>
                        </m:r>
                      </m:e>
                      <m:sub>
                        <m:r>
                          <a:rPr lang="pt-BR" sz="3200" b="0" i="1" smtClean="0">
                            <a:latin typeface="Cambria Math" panose="02040503050406030204" pitchFamily="18" charset="0"/>
                          </a:rPr>
                          <m:t>𝑜𝑢𝑡</m:t>
                        </m:r>
                      </m:sub>
                    </m:sSub>
                    <m:r>
                      <a:rPr lang="pt-BR" sz="3200" b="0" i="1" smtClean="0">
                        <a:latin typeface="Cambria Math" panose="02040503050406030204" pitchFamily="18" charset="0"/>
                        <a:ea typeface="Cambria Math" panose="02040503050406030204" pitchFamily="18" charset="0"/>
                      </a:rPr>
                      <m:t>≈</m:t>
                    </m:r>
                    <m:f>
                      <m:fPr>
                        <m:ctrlPr>
                          <a:rPr lang="pt-BR" sz="3200" b="0" i="1" smtClean="0">
                            <a:latin typeface="Cambria Math" panose="02040503050406030204" pitchFamily="18" charset="0"/>
                          </a:rPr>
                        </m:ctrlPr>
                      </m:fPr>
                      <m:num>
                        <m:r>
                          <a:rPr lang="pt-BR" sz="3200" b="0" i="1" smtClean="0">
                            <a:latin typeface="Cambria Math" panose="02040503050406030204" pitchFamily="18" charset="0"/>
                          </a:rPr>
                          <m:t>𝑟</m:t>
                        </m:r>
                        <m:r>
                          <a:rPr lang="pt-BR" sz="3200" b="0" i="1" baseline="-25000" smtClean="0">
                            <a:latin typeface="Cambria Math" panose="02040503050406030204" pitchFamily="18" charset="0"/>
                          </a:rPr>
                          <m:t>𝑖</m:t>
                        </m:r>
                      </m:num>
                      <m:den>
                        <m:r>
                          <a:rPr lang="pt-BR" sz="3200" b="0" i="1" smtClean="0">
                            <a:latin typeface="Cambria Math" panose="02040503050406030204" pitchFamily="18" charset="0"/>
                          </a:rPr>
                          <m:t>𝐴</m:t>
                        </m:r>
                      </m:den>
                    </m:f>
                    <m:f>
                      <m:fPr>
                        <m:ctrlPr>
                          <a:rPr lang="pt-BR" sz="3200" b="0" i="1" smtClean="0">
                            <a:latin typeface="Cambria Math" panose="02040503050406030204" pitchFamily="18" charset="0"/>
                          </a:rPr>
                        </m:ctrlPr>
                      </m:fPr>
                      <m:num>
                        <m:d>
                          <m:dPr>
                            <m:ctrlPr>
                              <a:rPr lang="pt-BR" sz="3200" b="0" i="1" smtClean="0">
                                <a:latin typeface="Cambria Math" panose="02040503050406030204" pitchFamily="18" charset="0"/>
                              </a:rPr>
                            </m:ctrlPr>
                          </m:dPr>
                          <m:e>
                            <m:r>
                              <a:rPr lang="pt-BR" sz="3200" b="0" i="1" smtClean="0">
                                <a:latin typeface="Cambria Math" panose="02040503050406030204" pitchFamily="18" charset="0"/>
                              </a:rPr>
                              <m:t>𝑅</m:t>
                            </m:r>
                            <m:r>
                              <a:rPr lang="pt-BR" sz="3200" b="0" i="1" baseline="-25000" smtClean="0">
                                <a:latin typeface="Cambria Math" panose="02040503050406030204" pitchFamily="18" charset="0"/>
                              </a:rPr>
                              <m:t>1</m:t>
                            </m:r>
                            <m:r>
                              <a:rPr lang="pt-BR" sz="3200" b="0" i="1" smtClean="0">
                                <a:latin typeface="Cambria Math" panose="02040503050406030204" pitchFamily="18" charset="0"/>
                              </a:rPr>
                              <m:t>+</m:t>
                            </m:r>
                            <m:r>
                              <a:rPr lang="pt-BR" sz="3200" b="0" i="1" smtClean="0">
                                <a:latin typeface="Cambria Math" panose="02040503050406030204" pitchFamily="18" charset="0"/>
                              </a:rPr>
                              <m:t>𝑅</m:t>
                            </m:r>
                            <m:r>
                              <a:rPr lang="pt-BR" sz="3200" b="0" i="1" baseline="-25000" smtClean="0">
                                <a:latin typeface="Cambria Math" panose="02040503050406030204" pitchFamily="18" charset="0"/>
                              </a:rPr>
                              <m:t>2</m:t>
                            </m:r>
                          </m:e>
                        </m:d>
                      </m:num>
                      <m:den>
                        <m:r>
                          <a:rPr lang="pt-BR" sz="3200" b="0" i="1" smtClean="0">
                            <a:latin typeface="Cambria Math" panose="02040503050406030204" pitchFamily="18" charset="0"/>
                          </a:rPr>
                          <m:t>𝑅</m:t>
                        </m:r>
                        <m:r>
                          <a:rPr lang="pt-BR" sz="3200" b="0" i="1" baseline="-25000" smtClean="0">
                            <a:latin typeface="Cambria Math" panose="02040503050406030204" pitchFamily="18" charset="0"/>
                          </a:rPr>
                          <m:t>1</m:t>
                        </m:r>
                      </m:den>
                    </m:f>
                    <m:r>
                      <a:rPr lang="pt-BR" sz="3200" b="0" i="1" smtClean="0">
                        <a:latin typeface="Cambria Math" panose="02040503050406030204" pitchFamily="18" charset="0"/>
                        <a:ea typeface="Cambria Math" panose="02040503050406030204" pitchFamily="18" charset="0"/>
                      </a:rPr>
                      <m:t>≈</m:t>
                    </m:r>
                    <m:f>
                      <m:fPr>
                        <m:ctrlPr>
                          <a:rPr lang="pt-BR" sz="3200" i="1">
                            <a:latin typeface="Cambria Math" panose="02040503050406030204" pitchFamily="18" charset="0"/>
                          </a:rPr>
                        </m:ctrlPr>
                      </m:fPr>
                      <m:num>
                        <m:r>
                          <a:rPr lang="pt-BR" sz="3200" i="1">
                            <a:latin typeface="Cambria Math" panose="02040503050406030204" pitchFamily="18" charset="0"/>
                          </a:rPr>
                          <m:t>𝑟</m:t>
                        </m:r>
                        <m:r>
                          <a:rPr lang="pt-BR" sz="3200" i="1" baseline="-25000">
                            <a:latin typeface="Cambria Math" panose="02040503050406030204" pitchFamily="18" charset="0"/>
                          </a:rPr>
                          <m:t>𝑖</m:t>
                        </m:r>
                      </m:num>
                      <m:den>
                        <m:r>
                          <a:rPr lang="pt-BR" sz="3200" i="1">
                            <a:latin typeface="Cambria Math" panose="02040503050406030204" pitchFamily="18" charset="0"/>
                          </a:rPr>
                          <m:t>𝐴</m:t>
                        </m:r>
                      </m:den>
                    </m:f>
                    <m:r>
                      <a:rPr lang="en-US" altLang="pt-BR" sz="3200" i="1">
                        <a:latin typeface="Cambria Math" panose="02040503050406030204" pitchFamily="18" charset="0"/>
                      </a:rPr>
                      <m:t>(</m:t>
                    </m:r>
                    <m:f>
                      <m:fPr>
                        <m:ctrlPr>
                          <a:rPr lang="pt-BR" sz="3200" i="1">
                            <a:latin typeface="Cambria Math" panose="02040503050406030204" pitchFamily="18" charset="0"/>
                          </a:rPr>
                        </m:ctrlPr>
                      </m:fPr>
                      <m:num>
                        <m:r>
                          <a:rPr lang="pt-BR" sz="3200" i="1">
                            <a:latin typeface="Cambria Math" panose="02040503050406030204" pitchFamily="18" charset="0"/>
                          </a:rPr>
                          <m:t>𝑅</m:t>
                        </m:r>
                        <m:r>
                          <a:rPr lang="pt-BR" sz="3200" i="1" baseline="-25000">
                            <a:latin typeface="Cambria Math" panose="02040503050406030204" pitchFamily="18" charset="0"/>
                          </a:rPr>
                          <m:t>2</m:t>
                        </m:r>
                      </m:num>
                      <m:den>
                        <m:r>
                          <a:rPr lang="pt-BR" sz="3200" i="1">
                            <a:latin typeface="Cambria Math" panose="02040503050406030204" pitchFamily="18" charset="0"/>
                          </a:rPr>
                          <m:t>𝑅</m:t>
                        </m:r>
                        <m:r>
                          <a:rPr lang="pt-BR" sz="3200" i="1" baseline="-25000">
                            <a:latin typeface="Cambria Math" panose="02040503050406030204" pitchFamily="18" charset="0"/>
                          </a:rPr>
                          <m:t>1</m:t>
                        </m:r>
                      </m:den>
                    </m:f>
                  </m:oMath>
                </a14:m>
                <a:r>
                  <a:rPr lang="pt-BR" sz="3200" dirty="0" smtClean="0"/>
                  <a:t> )</a:t>
                </a:r>
                <a:r>
                  <a:rPr lang="pt-BR" sz="2800" dirty="0" smtClean="0"/>
                  <a:t>    </a:t>
                </a:r>
                <a:r>
                  <a:rPr lang="pt-BR" sz="2800" dirty="0" smtClean="0">
                    <a:latin typeface="Comic Sans MS" panose="030F0702030302020204" pitchFamily="66" charset="0"/>
                  </a:rPr>
                  <a:t>pequeno</a:t>
                </a:r>
                <a:endParaRPr lang="pt-BR" sz="2800" dirty="0">
                  <a:latin typeface="Comic Sans MS" panose="030F0702030302020204" pitchFamily="66" charset="0"/>
                </a:endParaRPr>
              </a:p>
            </p:txBody>
          </p:sp>
        </mc:Choice>
        <mc:Fallback>
          <p:sp>
            <p:nvSpPr>
              <p:cNvPr id="77" name="CaixaDeTexto 76"/>
              <p:cNvSpPr txBox="1">
                <a:spLocks noRot="1" noChangeAspect="1" noMove="1" noResize="1" noEditPoints="1" noAdjustHandles="1" noChangeArrowheads="1" noChangeShapeType="1" noTextEdit="1"/>
              </p:cNvSpPr>
              <p:nvPr/>
            </p:nvSpPr>
            <p:spPr>
              <a:xfrm>
                <a:off x="615950" y="5492115"/>
                <a:ext cx="10729595" cy="864235"/>
              </a:xfrm>
              <a:prstGeom prst="rect">
                <a:avLst/>
              </a:prstGeom>
              <a:blipFill rotWithShape="1">
                <a:blip r:embed="rId2"/>
                <a:stretch>
                  <a:fillRect b="-3306"/>
                </a:stretch>
              </a:blipFill>
            </p:spPr>
            <p:txBody>
              <a:bodyPr/>
              <a:lstStyle/>
              <a:p>
                <a:r>
                  <a:rPr lang="pt-BR" altLang="en-US">
                    <a:noFill/>
                  </a:rPr>
                  <a:t> </a:t>
                </a:r>
              </a:p>
            </p:txBody>
          </p:sp>
        </mc:Fallback>
      </mc:AlternateContent>
      <p:cxnSp>
        <p:nvCxnSpPr>
          <p:cNvPr id="4" name="Conector Reto 3"/>
          <p:cNvCxnSpPr/>
          <p:nvPr/>
        </p:nvCxnSpPr>
        <p:spPr>
          <a:xfrm>
            <a:off x="6330826" y="623033"/>
            <a:ext cx="8708" cy="2092106"/>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1239520" y="517873"/>
            <a:ext cx="9427210" cy="107632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mais completo de pequenos sinais incorpora as capacitâncias do diodo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 name="Caixa de Texto 7"/>
          <p:cNvSpPr txBox="1"/>
          <p:nvPr/>
        </p:nvSpPr>
        <p:spPr>
          <a:xfrm>
            <a:off x="3658235" y="2322195"/>
            <a:ext cx="446405" cy="521970"/>
          </a:xfrm>
          <a:prstGeom prst="rect">
            <a:avLst/>
          </a:prstGeom>
          <a:noFill/>
        </p:spPr>
        <p:txBody>
          <a:bodyPr wrap="none" rtlCol="0">
            <a:spAutoFit/>
          </a:bodyPr>
          <a:lstStyle/>
          <a:p>
            <a:r>
              <a:rPr lang="pt-BR" altLang="en-US" sz="2800"/>
              <a:t>C</a:t>
            </a:r>
            <a:r>
              <a:rPr lang="pt-BR" altLang="en-US" sz="2800" baseline="-25000"/>
              <a:t>J</a:t>
            </a:r>
            <a:endParaRPr lang="pt-BR" altLang="en-US" sz="2800" baseline="-25000"/>
          </a:p>
        </p:txBody>
      </p:sp>
      <p:grpSp>
        <p:nvGrpSpPr>
          <p:cNvPr id="14" name="Grupo 13"/>
          <p:cNvGrpSpPr/>
          <p:nvPr/>
        </p:nvGrpSpPr>
        <p:grpSpPr>
          <a:xfrm>
            <a:off x="3318510" y="2232025"/>
            <a:ext cx="678815" cy="1321295"/>
            <a:chOff x="9066" y="1893"/>
            <a:chExt cx="1069" cy="2081"/>
          </a:xfrm>
        </p:grpSpPr>
        <p:cxnSp>
          <p:nvCxnSpPr>
            <p:cNvPr id="41" name="Conector Reto 40"/>
            <p:cNvCxnSpPr/>
            <p:nvPr/>
          </p:nvCxnSpPr>
          <p:spPr>
            <a:xfrm flipH="1" flipV="1">
              <a:off x="9066" y="2857"/>
              <a:ext cx="106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H="1">
              <a:off x="9602" y="3010"/>
              <a:ext cx="0" cy="9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flipH="1" flipV="1">
              <a:off x="9066" y="3025"/>
              <a:ext cx="106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9601" y="1893"/>
              <a:ext cx="0" cy="9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 name="Grupo 17"/>
          <p:cNvGrpSpPr/>
          <p:nvPr/>
        </p:nvGrpSpPr>
        <p:grpSpPr>
          <a:xfrm>
            <a:off x="4309110" y="2241550"/>
            <a:ext cx="678180" cy="1321435"/>
            <a:chOff x="9066" y="1893"/>
            <a:chExt cx="1068" cy="2081"/>
          </a:xfrm>
        </p:grpSpPr>
        <p:cxnSp>
          <p:nvCxnSpPr>
            <p:cNvPr id="21" name="Conector Reto 20"/>
            <p:cNvCxnSpPr/>
            <p:nvPr/>
          </p:nvCxnSpPr>
          <p:spPr>
            <a:xfrm flipH="1" flipV="1">
              <a:off x="9066" y="2857"/>
              <a:ext cx="106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a:off x="9600" y="3010"/>
              <a:ext cx="0" cy="9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H="1" flipV="1">
              <a:off x="9066" y="3025"/>
              <a:ext cx="106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9601" y="1893"/>
              <a:ext cx="0" cy="9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7" name="Conector Reto 26"/>
          <p:cNvCxnSpPr/>
          <p:nvPr/>
        </p:nvCxnSpPr>
        <p:spPr>
          <a:xfrm flipH="1" flipV="1">
            <a:off x="2635885" y="2233930"/>
            <a:ext cx="20224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H="1" flipV="1">
            <a:off x="2647950" y="3577590"/>
            <a:ext cx="20224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Caixa de Texto 28"/>
          <p:cNvSpPr txBox="1"/>
          <p:nvPr/>
        </p:nvSpPr>
        <p:spPr>
          <a:xfrm>
            <a:off x="4723130" y="2352675"/>
            <a:ext cx="467360" cy="460375"/>
          </a:xfrm>
          <a:prstGeom prst="rect">
            <a:avLst/>
          </a:prstGeom>
          <a:noFill/>
        </p:spPr>
        <p:txBody>
          <a:bodyPr wrap="none" rtlCol="0">
            <a:spAutoFit/>
          </a:bodyPr>
          <a:lstStyle/>
          <a:p>
            <a:r>
              <a:rPr lang="pt-BR" altLang="en-US" sz="2400"/>
              <a:t>C</a:t>
            </a:r>
            <a:r>
              <a:rPr lang="pt-BR" altLang="en-US" sz="2400" baseline="-25000"/>
              <a:t>D</a:t>
            </a:r>
            <a:endParaRPr lang="pt-BR" altLang="en-US" sz="2400" baseline="-25000"/>
          </a:p>
        </p:txBody>
      </p:sp>
      <p:cxnSp>
        <p:nvCxnSpPr>
          <p:cNvPr id="31" name="Conector Reto 30"/>
          <p:cNvCxnSpPr/>
          <p:nvPr/>
        </p:nvCxnSpPr>
        <p:spPr>
          <a:xfrm flipV="1">
            <a:off x="2653832" y="3270885"/>
            <a:ext cx="0" cy="288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flipH="1">
            <a:off x="3658870" y="1951990"/>
            <a:ext cx="0" cy="612000"/>
          </a:xfrm>
          <a:prstGeom prst="line">
            <a:avLst/>
          </a:prstGeom>
          <a:ln w="25400">
            <a:solidFill>
              <a:schemeClr val="tx1"/>
            </a:solidFill>
            <a:headEnd type="ova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flipH="1">
            <a:off x="3658870" y="3270885"/>
            <a:ext cx="0" cy="61200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rot="5400000">
            <a:off x="1974584" y="2785288"/>
            <a:ext cx="1381894" cy="255373"/>
            <a:chOff x="4152748" y="3524056"/>
            <a:chExt cx="1381894" cy="255373"/>
          </a:xfrm>
        </p:grpSpPr>
        <p:cxnSp>
          <p:nvCxnSpPr>
            <p:cNvPr id="19"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tângulo 19"/>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 name="Caixa de Texto 3"/>
          <p:cNvSpPr txBox="1"/>
          <p:nvPr/>
        </p:nvSpPr>
        <p:spPr>
          <a:xfrm>
            <a:off x="2145030" y="2353310"/>
            <a:ext cx="393065" cy="460375"/>
          </a:xfrm>
          <a:prstGeom prst="rect">
            <a:avLst/>
          </a:prstGeom>
          <a:noFill/>
        </p:spPr>
        <p:txBody>
          <a:bodyPr wrap="none" rtlCol="0">
            <a:spAutoFit/>
          </a:bodyPr>
          <a:lstStyle/>
          <a:p>
            <a:r>
              <a:rPr lang="pt-BR" altLang="en-US" sz="2400"/>
              <a:t>r</a:t>
            </a:r>
            <a:r>
              <a:rPr lang="pt-BR" altLang="en-US" sz="2400" baseline="-25000"/>
              <a:t>d</a:t>
            </a:r>
            <a:endParaRPr lang="pt-BR" altLang="en-US" sz="2400" baseline="-25000"/>
          </a:p>
        </p:txBody>
      </p:sp>
      <p:sp>
        <p:nvSpPr>
          <p:cNvPr id="6" name="CaixaDeTexto 25"/>
          <p:cNvSpPr txBox="1"/>
          <p:nvPr/>
        </p:nvSpPr>
        <p:spPr>
          <a:xfrm>
            <a:off x="645160" y="4233545"/>
            <a:ext cx="10901680" cy="212280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ver o efeito das capacitâncias no modelo de pequenos sinais. Do modelo do diodo temos que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4 pF</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t</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20 ns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 name="Caixa de Texto 6"/>
              <p:cNvSpPr txBox="1"/>
              <p:nvPr/>
            </p:nvSpPr>
            <p:spPr>
              <a:xfrm>
                <a:off x="7074535" y="1574165"/>
                <a:ext cx="3434715" cy="1587500"/>
              </a:xfrm>
              <a:prstGeom prst="rect">
                <a:avLst/>
              </a:prstGeom>
              <a:noFill/>
            </p:spPr>
            <p:txBody>
              <a:bodyPr wrap="squar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𝐶</m:t>
                          </m:r>
                        </m:e>
                        <m:sub>
                          <m:r>
                            <a:rPr lang="en-US" altLang="pt-BR" sz="2400" i="1">
                              <a:latin typeface="Cambria Math" panose="02040503050406030204" pitchFamily="18" charset="0"/>
                              <a:cs typeface="Cambria Math" panose="02040503050406030204" pitchFamily="18" charset="0"/>
                            </a:rPr>
                            <m:t>𝑗</m:t>
                          </m:r>
                        </m:sub>
                      </m:sSub>
                      <m:r>
                        <a:rPr lang="en-US" altLang="pt-BR" sz="2400" i="1">
                          <a:latin typeface="Cambria Math" panose="02040503050406030204" pitchFamily="18" charset="0"/>
                          <a:cs typeface="Cambria Math" panose="02040503050406030204" pitchFamily="18" charset="0"/>
                        </a:rPr>
                        <m:t>(</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en-US" altLang="pt-BR" sz="2400" i="1">
                              <a:latin typeface="Cambria Math" panose="02040503050406030204" pitchFamily="18" charset="0"/>
                              <a:cs typeface="Cambria Math" panose="02040503050406030204" pitchFamily="18" charset="0"/>
                            </a:rPr>
                            <m:t>𝐷</m:t>
                          </m:r>
                        </m:sub>
                      </m:sSub>
                      <m:r>
                        <a:rPr lang="en-US" altLang="pt-BR" sz="2400" i="1">
                          <a:latin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𝐶</m:t>
                              </m:r>
                            </m:e>
                            <m:sub>
                              <m:r>
                                <a:rPr lang="en-US" altLang="pt-BR" sz="2400" i="1">
                                  <a:latin typeface="Cambria Math" panose="02040503050406030204" pitchFamily="18" charset="0"/>
                                  <a:cs typeface="Cambria Math" panose="02040503050406030204" pitchFamily="18" charset="0"/>
                                </a:rPr>
                                <m:t>𝑗</m:t>
                              </m:r>
                              <m:r>
                                <a:rPr lang="en-US" altLang="pt-BR" sz="2400" i="1">
                                  <a:latin typeface="Cambria Math" panose="02040503050406030204" pitchFamily="18" charset="0"/>
                                  <a:cs typeface="Cambria Math" panose="02040503050406030204" pitchFamily="18" charset="0"/>
                                </a:rPr>
                                <m:t>0</m:t>
                              </m:r>
                            </m:sub>
                          </m:sSub>
                        </m:num>
                        <m:den>
                          <m:rad>
                            <m:radPr>
                              <m:degHide m:val="on"/>
                              <m:ctrlPr>
                                <a:rPr lang="en-US" altLang="pt-BR" sz="2400" i="1">
                                  <a:latin typeface="Cambria Math" panose="02040503050406030204" pitchFamily="18" charset="0"/>
                                  <a:cs typeface="Cambria Math" panose="02040503050406030204" pitchFamily="18" charset="0"/>
                                </a:rPr>
                              </m:ctrlPr>
                            </m:radPr>
                            <m:deg/>
                            <m:e>
                              <m:r>
                                <a:rPr lang="en-US" altLang="pt-BR" sz="2400" i="1">
                                  <a:latin typeface="Cambria Math" panose="02040503050406030204" pitchFamily="18" charset="0"/>
                                  <a:cs typeface="Cambria Math" panose="02040503050406030204" pitchFamily="18" charset="0"/>
                                </a:rPr>
                                <m:t>1</m:t>
                              </m:r>
                              <m:r>
                                <a:rPr lang="en-US" altLang="pt-BR" sz="2400" i="1">
                                  <a:latin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en-US" altLang="pt-BR" sz="2400" i="1">
                                          <a:latin typeface="Cambria Math" panose="02040503050406030204" pitchFamily="18" charset="0"/>
                                          <a:cs typeface="Cambria Math" panose="02040503050406030204" pitchFamily="18" charset="0"/>
                                        </a:rPr>
                                        <m:t>𝐷</m:t>
                                      </m:r>
                                    </m:sub>
                                  </m:sSub>
                                </m:num>
                                <m:den>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𝜙</m:t>
                                      </m:r>
                                    </m:e>
                                    <m:sub>
                                      <m:r>
                                        <a:rPr lang="en-US" altLang="pt-BR" sz="2400" i="1">
                                          <a:latin typeface="Cambria Math" panose="02040503050406030204" pitchFamily="18" charset="0"/>
                                          <a:cs typeface="Cambria Math" panose="02040503050406030204" pitchFamily="18" charset="0"/>
                                        </a:rPr>
                                        <m:t>𝑖</m:t>
                                      </m:r>
                                    </m:sub>
                                  </m:sSub>
                                </m:den>
                              </m:f>
                            </m:e>
                          </m:rad>
                        </m:den>
                      </m:f>
                    </m:oMath>
                  </m:oMathPara>
                </a14:m>
                <a:endParaRPr lang="en-US" altLang="pt-BR" sz="2400" i="1" dirty="0">
                  <a:latin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7074535" y="1574165"/>
                <a:ext cx="3434715" cy="158750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 name="Caixa de Texto 8"/>
              <p:cNvSpPr txBox="1"/>
              <p:nvPr/>
            </p:nvSpPr>
            <p:spPr>
              <a:xfrm>
                <a:off x="7468870" y="3458210"/>
                <a:ext cx="2419985" cy="775335"/>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𝐶</m:t>
                          </m:r>
                        </m:e>
                        <m:sub>
                          <m:r>
                            <a:rPr lang="en-US" altLang="pt-BR" sz="2400" i="1">
                              <a:latin typeface="Cambria Math" panose="02040503050406030204" pitchFamily="18" charset="0"/>
                              <a:cs typeface="Cambria Math" panose="02040503050406030204" pitchFamily="18" charset="0"/>
                            </a:rPr>
                            <m:t>𝐷</m:t>
                          </m:r>
                        </m:sub>
                      </m:sSub>
                      <m:r>
                        <a:rPr lang="en-US" altLang="pt-BR" sz="2400" i="1">
                          <a:latin typeface="Cambria Math" panose="02040503050406030204" pitchFamily="18" charset="0"/>
                          <a:cs typeface="Cambria Math" panose="02040503050406030204" pitchFamily="18" charset="0"/>
                        </a:rPr>
                        <m:t>(</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en-US" altLang="pt-BR" sz="2400" i="1">
                              <a:latin typeface="Cambria Math" panose="02040503050406030204" pitchFamily="18" charset="0"/>
                              <a:cs typeface="Cambria Math" panose="02040503050406030204" pitchFamily="18" charset="0"/>
                            </a:rPr>
                            <m:t>𝐷</m:t>
                          </m:r>
                        </m:sub>
                      </m:sSub>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𝜏</m:t>
                              </m:r>
                            </m:e>
                            <m:sub>
                              <m:r>
                                <a:rPr lang="en-US" altLang="pt-BR" sz="2400" i="1">
                                  <a:latin typeface="Cambria Math" panose="02040503050406030204" pitchFamily="18" charset="0"/>
                                  <a:cs typeface="Cambria Math" panose="02040503050406030204" pitchFamily="18" charset="0"/>
                                </a:rPr>
                                <m:t>𝑇</m:t>
                              </m:r>
                            </m:sub>
                          </m:sSub>
                        </m:num>
                        <m:den>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𝑛𝑈</m:t>
                              </m:r>
                            </m:e>
                            <m:sub>
                              <m:r>
                                <a:rPr lang="en-US" altLang="pt-BR" sz="2400" i="1">
                                  <a:latin typeface="Cambria Math" panose="02040503050406030204" pitchFamily="18" charset="0"/>
                                  <a:cs typeface="Cambria Math" panose="02040503050406030204" pitchFamily="18" charset="0"/>
                                </a:rPr>
                                <m:t>𝑇</m:t>
                              </m:r>
                            </m:sub>
                          </m:sSub>
                        </m:den>
                      </m:f>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𝐼</m:t>
                          </m:r>
                        </m:e>
                        <m:sub>
                          <m:r>
                            <a:rPr lang="en-US" altLang="pt-BR" sz="2400" i="1">
                              <a:latin typeface="Cambria Math" panose="02040503050406030204" pitchFamily="18" charset="0"/>
                              <a:cs typeface="Cambria Math" panose="02040503050406030204" pitchFamily="18" charset="0"/>
                            </a:rPr>
                            <m:t>𝐷</m:t>
                          </m:r>
                        </m:sub>
                      </m:sSub>
                    </m:oMath>
                  </m:oMathPara>
                </a14:m>
                <a:endParaRPr lang="pt-BR" altLang="en-US" sz="2400"/>
              </a:p>
            </p:txBody>
          </p:sp>
        </mc:Choice>
        <mc:Fallback>
          <p:sp>
            <p:nvSpPr>
              <p:cNvPr id="9" name="Caixa de Texto 8"/>
              <p:cNvSpPr txBox="1">
                <a:spLocks noRot="1" noChangeAspect="1" noMove="1" noResize="1" noEditPoints="1" noAdjustHandles="1" noChangeArrowheads="1" noChangeShapeType="1" noTextEdit="1"/>
              </p:cNvSpPr>
              <p:nvPr/>
            </p:nvSpPr>
            <p:spPr>
              <a:xfrm>
                <a:off x="7468870" y="3458210"/>
                <a:ext cx="2419985" cy="775335"/>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5"/>
          <p:cNvSpPr txBox="1"/>
          <p:nvPr/>
        </p:nvSpPr>
        <p:spPr>
          <a:xfrm>
            <a:off x="645160" y="582295"/>
            <a:ext cx="10901680" cy="489267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4 pF</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t</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20 ns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t</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/(nU</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0.423 nF</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capacitância 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muito maior que 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portanto podemos desprezar esta última.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Consideremos que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VDD = 10</a:t>
            </a:r>
            <a:r>
              <a:rPr lang="pt-BR" altLang="en-US" sz="2800" dirty="0" smtClean="0">
                <a:latin typeface="Comic Sans MS" panose="030F0702030302020204" pitchFamily="66" charset="0"/>
                <a:cs typeface="Symbol" panose="05050102010706020507" charset="0"/>
                <a:sym typeface="+mn-ea"/>
              </a:rPr>
              <a:t> +</a:t>
            </a:r>
            <a:r>
              <a:rPr lang="pt-BR" altLang="en-US" sz="2800" dirty="0" err="1" smtClean="0">
                <a:latin typeface="Comic Sans MS" panose="030F0702030302020204" pitchFamily="66" charset="0"/>
                <a:cs typeface="Symbol" panose="05050102010706020507" charset="0"/>
                <a:sym typeface="+mn-ea"/>
              </a:rPr>
              <a:t>sen</a:t>
            </a:r>
            <a:r>
              <a:rPr lang="pt-BR" altLang="en-US" sz="2800" dirty="0" smtClean="0">
                <a:latin typeface="Comic Sans MS" panose="030F0702030302020204" pitchFamily="66" charset="0"/>
                <a:cs typeface="Symbol" panose="05050102010706020507" charset="0"/>
                <a:sym typeface="+mn-ea"/>
              </a:rPr>
              <a:t>(2</a:t>
            </a:r>
            <a:r>
              <a:rPr lang="pt-BR" altLang="en-US" sz="2800" dirty="0" smtClean="0">
                <a:latin typeface="Symbol" panose="05050102010706020507" pitchFamily="18" charset="2"/>
                <a:cs typeface="Symbol" panose="05050102010706020507" charset="0"/>
                <a:sym typeface="+mn-ea"/>
              </a:rPr>
              <a:t>p.</a:t>
            </a:r>
            <a:r>
              <a:rPr lang="pt-BR" altLang="en-US" sz="2800" dirty="0" smtClean="0">
                <a:latin typeface="Comic Sans MS" panose="030F0702030302020204" pitchFamily="66" charset="0"/>
                <a:cs typeface="Comic Sans MS" panose="030F0702030302020204" pitchFamily="66" charset="0"/>
                <a:sym typeface="+mn-ea"/>
              </a:rPr>
              <a:t>10e6.</a:t>
            </a:r>
            <a:r>
              <a:rPr lang="pt-BR" altLang="en-US" sz="2800" dirty="0" smtClean="0">
                <a:latin typeface="Comic Sans MS" panose="030F0702030302020204" pitchFamily="66" charset="0"/>
                <a:cs typeface="Symbol" panose="05050102010706020507" charset="0"/>
                <a:sym typeface="+mn-ea"/>
              </a:rPr>
              <a:t>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 capacitor de 0.46 nF, em 10 MHz será equivalente a uma impedância de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1/(j2</a:t>
            </a: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-j37,44 Ohms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7" name="Grupo 6"/>
          <p:cNvGrpSpPr/>
          <p:nvPr/>
        </p:nvGrpSpPr>
        <p:grpSpPr>
          <a:xfrm rot="5400000">
            <a:off x="333590" y="1455267"/>
            <a:ext cx="1381894" cy="255373"/>
            <a:chOff x="4152748" y="3524056"/>
            <a:chExt cx="1381894" cy="255373"/>
          </a:xfrm>
        </p:grpSpPr>
        <p:cxnSp>
          <p:nvCxnSpPr>
            <p:cNvPr id="8"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 name="Conector Reto 2"/>
          <p:cNvCxnSpPr/>
          <p:nvPr/>
        </p:nvCxnSpPr>
        <p:spPr>
          <a:xfrm>
            <a:off x="1008827" y="2826211"/>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3"/>
          <p:cNvCxnSpPr/>
          <p:nvPr/>
        </p:nvCxnSpPr>
        <p:spPr>
          <a:xfrm flipV="1">
            <a:off x="764808" y="3428214"/>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de Seta Reta 4"/>
          <p:cNvCxnSpPr/>
          <p:nvPr/>
        </p:nvCxnSpPr>
        <p:spPr>
          <a:xfrm flipV="1">
            <a:off x="1010097" y="516048"/>
            <a:ext cx="0" cy="573439"/>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13" name="Caixa de Texto 6"/>
          <p:cNvSpPr txBox="1"/>
          <p:nvPr/>
        </p:nvSpPr>
        <p:spPr>
          <a:xfrm>
            <a:off x="1243259" y="1228829"/>
            <a:ext cx="1513272" cy="523220"/>
          </a:xfrm>
          <a:prstGeom prst="rect">
            <a:avLst/>
          </a:prstGeom>
          <a:noFill/>
        </p:spPr>
        <p:txBody>
          <a:bodyPr wrap="square" rtlCol="0">
            <a:spAutoFit/>
          </a:bodyPr>
          <a:lstStyle/>
          <a:p>
            <a:r>
              <a:rPr lang="pt-BR" altLang="en-US" sz="2800" dirty="0" smtClean="0"/>
              <a:t>10 </a:t>
            </a:r>
            <a:r>
              <a:rPr lang="pt-BR" altLang="en-US" sz="2800" dirty="0"/>
              <a:t>K</a:t>
            </a:r>
            <a:r>
              <a:rPr lang="pt-BR" altLang="en-US" sz="2800" dirty="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cxnSp>
        <p:nvCxnSpPr>
          <p:cNvPr id="14" name="Conector de Seta Reta 8"/>
          <p:cNvCxnSpPr/>
          <p:nvPr/>
        </p:nvCxnSpPr>
        <p:spPr>
          <a:xfrm flipH="1">
            <a:off x="705090" y="1059006"/>
            <a:ext cx="14605" cy="75501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5" name="Caixa de Texto 9"/>
          <p:cNvSpPr txBox="1"/>
          <p:nvPr/>
        </p:nvSpPr>
        <p:spPr>
          <a:xfrm>
            <a:off x="465372" y="1161378"/>
            <a:ext cx="288290" cy="521970"/>
          </a:xfrm>
          <a:prstGeom prst="rect">
            <a:avLst/>
          </a:prstGeom>
          <a:noFill/>
        </p:spPr>
        <p:txBody>
          <a:bodyPr wrap="square" rtlCol="0">
            <a:spAutoFit/>
          </a:bodyPr>
          <a:lstStyle/>
          <a:p>
            <a:r>
              <a:rPr lang="pt-BR" altLang="en-US" sz="2800" dirty="0"/>
              <a:t>i</a:t>
            </a:r>
            <a:endParaRPr lang="pt-BR" altLang="en-US" sz="2800" dirty="0"/>
          </a:p>
        </p:txBody>
      </p:sp>
      <p:cxnSp>
        <p:nvCxnSpPr>
          <p:cNvPr id="16" name="Conector Reto 15"/>
          <p:cNvCxnSpPr/>
          <p:nvPr/>
        </p:nvCxnSpPr>
        <p:spPr>
          <a:xfrm>
            <a:off x="1008827" y="2252488"/>
            <a:ext cx="711033"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grpSp>
        <p:nvGrpSpPr>
          <p:cNvPr id="18" name="Grupo 17"/>
          <p:cNvGrpSpPr/>
          <p:nvPr/>
        </p:nvGrpSpPr>
        <p:grpSpPr>
          <a:xfrm rot="5400000">
            <a:off x="316759" y="2609580"/>
            <a:ext cx="1381894" cy="255373"/>
            <a:chOff x="4152748" y="3524056"/>
            <a:chExt cx="1381894" cy="255373"/>
          </a:xfrm>
        </p:grpSpPr>
        <p:cxnSp>
          <p:nvCxnSpPr>
            <p:cNvPr id="19" name="Conector Reto 93"/>
            <p:cNvCxnSpPr/>
            <p:nvPr/>
          </p:nvCxnSpPr>
          <p:spPr>
            <a:xfrm>
              <a:off x="4152748" y="3639855"/>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tângulo 19"/>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1" name="Caixa de Texto 6"/>
          <p:cNvSpPr txBox="1"/>
          <p:nvPr/>
        </p:nvSpPr>
        <p:spPr>
          <a:xfrm>
            <a:off x="1348740" y="2394585"/>
            <a:ext cx="5923280" cy="891540"/>
          </a:xfrm>
          <a:prstGeom prst="rect">
            <a:avLst/>
          </a:prstGeom>
          <a:noFill/>
        </p:spPr>
        <p:txBody>
          <a:bodyPr wrap="square" rtlCol="0">
            <a:spAutoFit/>
          </a:bodyPr>
          <a:lstStyle/>
          <a:p>
            <a:r>
              <a:rPr lang="pt-BR" altLang="en-US" sz="2400" dirty="0" smtClean="0">
                <a:latin typeface="Comic Sans MS" panose="030F0702030302020204" pitchFamily="66" charset="0"/>
                <a:cs typeface="Comic Sans MS" panose="030F0702030302020204" pitchFamily="66" charset="0"/>
              </a:rPr>
              <a:t>|(</a:t>
            </a:r>
            <a:r>
              <a:rPr lang="pt-BR" altLang="en-US" sz="2400" dirty="0">
                <a:latin typeface="Comic Sans MS" panose="030F0702030302020204" pitchFamily="66" charset="0"/>
                <a:cs typeface="Comic Sans MS" panose="030F0702030302020204" pitchFamily="66" charset="0"/>
              </a:rPr>
              <a:t>4</a:t>
            </a:r>
            <a:r>
              <a:rPr lang="pt-BR" altLang="en-US" sz="2400" dirty="0" smtClean="0">
                <a:latin typeface="Comic Sans MS" panose="030F0702030302020204" pitchFamily="66" charset="0"/>
                <a:cs typeface="Comic Sans MS" panose="030F0702030302020204" pitchFamily="66" charset="0"/>
              </a:rPr>
              <a:t>7//(-34.6j)| </a:t>
            </a:r>
            <a:r>
              <a:rPr lang="pt-BR" altLang="en-US" sz="2800" dirty="0" smtClean="0">
                <a:latin typeface="Symbol" panose="05050102010706020507" charset="0"/>
                <a:cs typeface="Symbol" panose="05050102010706020507" charset="0"/>
                <a:sym typeface="+mn-ea"/>
              </a:rPr>
              <a:t>W </a:t>
            </a:r>
            <a:r>
              <a:rPr lang="pt-BR" altLang="en-US" sz="2400" dirty="0" smtClean="0">
                <a:latin typeface="Comic Sans MS" panose="030F0702030302020204" pitchFamily="66" charset="0"/>
                <a:cs typeface="Comic Sans MS" panose="030F0702030302020204" pitchFamily="66" charset="0"/>
                <a:sym typeface="+mn-ea"/>
              </a:rPr>
              <a:t>= 29,3</a:t>
            </a:r>
            <a:r>
              <a:rPr lang="pt-BR" altLang="en-US" sz="2400" dirty="0" smtClean="0">
                <a:latin typeface="Comic Sans MS" panose="030F0702030302020204" pitchFamily="66" charset="0"/>
                <a:cs typeface="Comic Sans MS" panose="030F0702030302020204" pitchFamily="66" charset="0"/>
              </a:rPr>
              <a:t> </a:t>
            </a:r>
            <a:r>
              <a:rPr lang="pt-BR" altLang="en-US" sz="2400" dirty="0" smtClean="0">
                <a:latin typeface="Symbol" panose="05050102010706020507" charset="0"/>
                <a:cs typeface="Symbol" panose="05050102010706020507" charset="0"/>
                <a:sym typeface="+mn-ea"/>
              </a:rPr>
              <a:t>W </a:t>
            </a:r>
            <a:endParaRPr lang="pt-BR" altLang="en-US" sz="2400" dirty="0" smtClean="0">
              <a:latin typeface="Symbol" panose="05050102010706020507" charset="0"/>
              <a:cs typeface="Symbol" panose="05050102010706020507" charset="0"/>
              <a:sym typeface="+mn-ea"/>
            </a:endParaRPr>
          </a:p>
          <a:p>
            <a:r>
              <a:rPr lang="pt-BR" altLang="en-US" sz="2400" dirty="0" smtClean="0">
                <a:latin typeface="Comic Sans MS" panose="030F0702030302020204" pitchFamily="66" charset="0"/>
                <a:cs typeface="Comic Sans MS" panose="030F0702030302020204" pitchFamily="66" charset="0"/>
                <a:sym typeface="+mn-ea"/>
              </a:rPr>
              <a:t>(lembrar que a capacitância é imaginária)</a:t>
            </a:r>
            <a:endParaRPr lang="pt-BR" altLang="en-US" sz="2400" dirty="0" smtClean="0">
              <a:latin typeface="Comic Sans MS" panose="030F0702030302020204" pitchFamily="66" charset="0"/>
              <a:cs typeface="Comic Sans MS" panose="030F0702030302020204" pitchFamily="66" charset="0"/>
            </a:endParaRPr>
          </a:p>
        </p:txBody>
      </p:sp>
      <p:sp>
        <p:nvSpPr>
          <p:cNvPr id="6" name="CaixaDeTexto 25"/>
          <p:cNvSpPr txBox="1"/>
          <p:nvPr/>
        </p:nvSpPr>
        <p:spPr>
          <a:xfrm>
            <a:off x="779413" y="5185965"/>
            <a:ext cx="10901680"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Deveremos ter agora uma oscilação de cerca de 5,84 mVpp</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7" name="Caixa de Texto 6"/>
          <p:cNvSpPr txBox="1"/>
          <p:nvPr/>
        </p:nvSpPr>
        <p:spPr>
          <a:xfrm>
            <a:off x="1132186" y="457658"/>
            <a:ext cx="4089069" cy="523220"/>
          </a:xfrm>
          <a:prstGeom prst="rect">
            <a:avLst/>
          </a:prstGeom>
          <a:noFill/>
        </p:spPr>
        <p:txBody>
          <a:bodyPr wrap="square" rtlCol="0">
            <a:spAutoFit/>
          </a:bodyPr>
          <a:lstStyle/>
          <a:p>
            <a:r>
              <a:rPr lang="pt-BR" altLang="en-US" sz="2800" dirty="0">
                <a:latin typeface="Comic Sans MS" panose="030F0702030302020204" pitchFamily="66" charset="0"/>
                <a:cs typeface="Symbol" panose="05050102010706020507" charset="0"/>
              </a:rPr>
              <a:t>V</a:t>
            </a:r>
            <a:r>
              <a:rPr lang="pt-BR" altLang="en-US" sz="2800" baseline="-25000" dirty="0" smtClean="0">
                <a:latin typeface="Comic Sans MS" panose="030F0702030302020204" pitchFamily="66" charset="0"/>
                <a:cs typeface="Symbol" panose="05050102010706020507" charset="0"/>
              </a:rPr>
              <a:t>DD</a:t>
            </a:r>
            <a:r>
              <a:rPr lang="pt-BR" altLang="en-US" sz="2800" dirty="0" smtClean="0">
                <a:latin typeface="Comic Sans MS" panose="030F0702030302020204" pitchFamily="66" charset="0"/>
                <a:cs typeface="Symbol" panose="05050102010706020507" charset="0"/>
              </a:rPr>
              <a:t>= 10 +</a:t>
            </a:r>
            <a:r>
              <a:rPr lang="pt-BR" altLang="en-US" sz="2800" dirty="0" err="1" smtClean="0">
                <a:latin typeface="Comic Sans MS" panose="030F0702030302020204" pitchFamily="66" charset="0"/>
                <a:cs typeface="Symbol" panose="05050102010706020507" charset="0"/>
              </a:rPr>
              <a:t>sen</a:t>
            </a:r>
            <a:r>
              <a:rPr lang="pt-BR" altLang="en-US" sz="2800" dirty="0" smtClean="0">
                <a:latin typeface="Comic Sans MS" panose="030F0702030302020204" pitchFamily="66" charset="0"/>
                <a:cs typeface="Symbol" panose="05050102010706020507" charset="0"/>
              </a:rPr>
              <a:t>(2</a:t>
            </a:r>
            <a:r>
              <a:rPr lang="pt-BR" altLang="en-US" sz="2800" dirty="0" smtClean="0">
                <a:latin typeface="Symbol" panose="05050102010706020507" pitchFamily="18" charset="2"/>
                <a:cs typeface="Symbol" panose="05050102010706020507" charset="0"/>
              </a:rPr>
              <a:t>p</a:t>
            </a:r>
            <a:r>
              <a:rPr lang="pt-BR" altLang="en-US" sz="2800" dirty="0" smtClean="0">
                <a:latin typeface="Comic Sans MS" panose="030F0702030302020204" pitchFamily="66" charset="0"/>
                <a:cs typeface="Comic Sans MS" panose="030F0702030302020204" pitchFamily="66" charset="0"/>
              </a:rPr>
              <a:t>10e6</a:t>
            </a:r>
            <a:r>
              <a:rPr lang="pt-BR" altLang="en-US" sz="2800" dirty="0" smtClean="0">
                <a:latin typeface="Comic Sans MS" panose="030F0702030302020204" pitchFamily="66" charset="0"/>
                <a:cs typeface="Symbol" panose="05050102010706020507" charset="0"/>
              </a:rPr>
              <a:t>t) </a:t>
            </a:r>
            <a:endParaRPr lang="pt-BR" altLang="en-US" sz="2800" dirty="0">
              <a:latin typeface="Comic Sans MS" panose="030F0702030302020204" pitchFamily="66" charset="0"/>
              <a:cs typeface="Symbol" panose="05050102010706020507" charset="0"/>
            </a:endParaRPr>
          </a:p>
        </p:txBody>
      </p:sp>
      <mc:AlternateContent xmlns:mc="http://schemas.openxmlformats.org/markup-compatibility/2006">
        <mc:Choice xmlns:a14="http://schemas.microsoft.com/office/drawing/2010/main" Requires="a14">
          <p:sp>
            <p:nvSpPr>
              <p:cNvPr id="22" name="Caixa de Texto 21"/>
              <p:cNvSpPr txBox="1"/>
              <p:nvPr/>
            </p:nvSpPr>
            <p:spPr>
              <a:xfrm>
                <a:off x="5219572" y="3501239"/>
                <a:ext cx="5088890" cy="1201420"/>
              </a:xfrm>
              <a:prstGeom prst="rect">
                <a:avLst/>
              </a:prstGeom>
              <a:noFill/>
              <a:ln w="60325">
                <a:solidFill>
                  <a:srgbClr val="FFFF00"/>
                </a:solidFill>
              </a:ln>
            </p:spPr>
            <p:txBody>
              <a:bodyPr wrap="square" rtlCol="0" anchor="t">
                <a:spAutoFit/>
              </a:bodyPr>
              <a:lstStyle/>
              <a:p>
                <a:pPr marL="0" indent="0" algn="ctr" fontAlgn="auto">
                  <a:lnSpc>
                    <a:spcPct val="120000"/>
                  </a:lnSpc>
                  <a:spcBef>
                    <a:spcPts val="0"/>
                  </a:spcBef>
                  <a:spcAft>
                    <a:spcPts val="0"/>
                  </a:spcAft>
                  <a:buNone/>
                </a:pPr>
                <a:r>
                  <a:rPr lang="pt-BR" altLang="pt-BR" sz="2800" dirty="0" smtClean="0">
                    <a:latin typeface="Comic Sans MS" panose="030F0702030302020204" pitchFamily="66" charset="0"/>
                    <a:ea typeface="Cambria Math" panose="02040503050406030204" pitchFamily="18" charset="0"/>
                    <a:cs typeface="Comic Sans MS" panose="030F0702030302020204" pitchFamily="66" charset="0"/>
                    <a:sym typeface="+mn-ea"/>
                  </a:rPr>
                  <a:t>Regime permanente senoidal</a:t>
                </a:r>
                <a:endParaRPr lang="pt-BR" altLang="pt-BR" sz="2800" dirty="0" smtClean="0">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algn="ctr" fontAlgn="auto">
                  <a:lnSpc>
                    <a:spcPct val="120000"/>
                  </a:lnSpc>
                  <a:spcBef>
                    <a:spcPts val="600"/>
                  </a:spcBef>
                  <a:spcAft>
                    <a:spcPts val="1800"/>
                  </a:spcAft>
                  <a:buNone/>
                </a:pPr>
                <a:r>
                  <a:rPr lang="pt-BR" altLang="pt-BR" sz="2800" i="1" dirty="0" smtClean="0">
                    <a:latin typeface="Cambria Math" panose="02040503050406030204" pitchFamily="18" charset="0"/>
                    <a:ea typeface="Cambria Math" panose="02040503050406030204" pitchFamily="18" charset="0"/>
                    <a:sym typeface="+mn-ea"/>
                  </a:rPr>
                  <a:t>y(t)=A</a:t>
                </a:r>
                <a14:m>
                  <m:oMath xmlns:m="http://schemas.openxmlformats.org/officeDocument/2006/math">
                    <m:d>
                      <m:dPr>
                        <m:begChr m:val="|"/>
                        <m:endChr m:val="|"/>
                        <m:ctrlPr>
                          <a:rPr lang="pt-BR" altLang="pt-BR" sz="28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28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800" i="1">
                                <a:latin typeface="Cambria Math" panose="02040503050406030204" pitchFamily="18" charset="0"/>
                                <a:ea typeface="Cambria Math" panose="02040503050406030204" pitchFamily="18" charset="0"/>
                                <a:cs typeface="Cambria Math" panose="02040503050406030204" pitchFamily="18" charset="0"/>
                              </a:rPr>
                              <m:t>𝜔</m:t>
                            </m:r>
                          </m:e>
                        </m:d>
                      </m:e>
                    </m:d>
                    <m:func>
                      <m:funcPr>
                        <m:ctrlPr>
                          <a:rPr lang="pt-BR" altLang="pt-BR" sz="2800" i="1">
                            <a:latin typeface="Cambria Math" panose="02040503050406030204" pitchFamily="18" charset="0"/>
                            <a:ea typeface="Cambria Math" panose="02040503050406030204" pitchFamily="18" charset="0"/>
                            <a:cs typeface="Cambria Math" panose="02040503050406030204" pitchFamily="18" charset="0"/>
                          </a:rPr>
                        </m:ctrlPr>
                      </m:funcPr>
                      <m:fName>
                        <m:r>
                          <m:rPr>
                            <m:sty m:val="p"/>
                          </m:rPr>
                          <a:rPr lang="pt-BR" altLang="pt-BR" sz="2800">
                            <a:latin typeface="Cambria Math" panose="02040503050406030204" pitchFamily="18" charset="0"/>
                            <a:ea typeface="Cambria Math" panose="02040503050406030204" pitchFamily="18" charset="0"/>
                            <a:cs typeface="Cambria Math" panose="02040503050406030204" pitchFamily="18" charset="0"/>
                          </a:rPr>
                          <m:t>cos</m:t>
                        </m:r>
                      </m:fName>
                      <m:e>
                        <m:d>
                          <m:dPr>
                            <m:ctrlPr>
                              <a:rPr lang="pt-BR" altLang="pt-BR" sz="28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𝜃</m:t>
                            </m:r>
                            <m:r>
                              <a:rPr lang="pt-BR" altLang="pt-BR" sz="2800" i="1">
                                <a:latin typeface="Cambria Math" panose="02040503050406030204" pitchFamily="18" charset="0"/>
                                <a:ea typeface="Cambria Math" panose="02040503050406030204" pitchFamily="18" charset="0"/>
                              </a:rPr>
                              <m:t>+</m:t>
                            </m:r>
                            <m:r>
                              <a:rPr lang="pt-BR" altLang="pt-BR" sz="2800" i="1">
                                <a:latin typeface="Cambria Math" panose="02040503050406030204" pitchFamily="18" charset="0"/>
                                <a:ea typeface="Cambria Math" panose="02040503050406030204" pitchFamily="18" charset="0"/>
                              </a:rPr>
                              <m:t>𝜔</m:t>
                            </m:r>
                            <m:r>
                              <a:rPr lang="pt-BR" altLang="pt-BR" sz="2800" i="1">
                                <a:latin typeface="Cambria Math" panose="02040503050406030204" pitchFamily="18" charset="0"/>
                                <a:ea typeface="Cambria Math" panose="02040503050406030204" pitchFamily="18" charset="0"/>
                              </a:rPr>
                              <m:t>𝑡</m:t>
                            </m:r>
                          </m:e>
                        </m:d>
                      </m:e>
                    </m:func>
                  </m:oMath>
                </a14:m>
                <a:endParaRPr lang="pt-BR" altLang="pt-BR"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5219572" y="3501239"/>
                <a:ext cx="5088890" cy="1201420"/>
              </a:xfrm>
              <a:prstGeom prst="rect">
                <a:avLst/>
              </a:prstGeom>
              <a:blipFill rotWithShape="1">
                <a:blip r:embed="rId1"/>
                <a:stretch>
                  <a:fillRect l="-596" t="-2524" r="-589" b="-2497"/>
                </a:stretch>
              </a:blipFill>
              <a:ln w="60325">
                <a:solidFill>
                  <a:srgbClr val="FFFF00"/>
                </a:solidFill>
              </a:ln>
            </p:spPr>
            <p:txBody>
              <a:bodyPr/>
              <a:lstStyle/>
              <a:p>
                <a:r>
                  <a:rPr lang="pt-BR" altLang="en-US">
                    <a:noFill/>
                  </a:rPr>
                  <a:t> </a:t>
                </a:r>
              </a:p>
            </p:txBody>
          </p:sp>
        </mc:Fallback>
      </mc:AlternateContent>
      <p:sp>
        <p:nvSpPr>
          <p:cNvPr id="3" name="Caixa de Texto 2"/>
          <p:cNvSpPr txBox="1"/>
          <p:nvPr/>
        </p:nvSpPr>
        <p:spPr>
          <a:xfrm>
            <a:off x="1723390" y="1842770"/>
            <a:ext cx="680720" cy="460375"/>
          </a:xfrm>
          <a:prstGeom prst="rect">
            <a:avLst/>
          </a:prstGeom>
          <a:noFill/>
        </p:spPr>
        <p:txBody>
          <a:bodyPr wrap="none" rtlCol="0">
            <a:spAutoFit/>
          </a:bodyPr>
          <a:lstStyle/>
          <a:p>
            <a:r>
              <a:rPr lang="pt-BR" altLang="en-US" sz="2400"/>
              <a:t>V</a:t>
            </a:r>
            <a:r>
              <a:rPr lang="pt-BR" altLang="en-US" sz="2400" baseline="-25000"/>
              <a:t>OUt</a:t>
            </a:r>
            <a:endParaRPr lang="pt-BR" altLang="en-US" sz="2400" baseline="-25000"/>
          </a:p>
        </p:txBody>
      </p:sp>
    </p:spTree>
  </p:cSld>
  <p:clrMapOvr>
    <a:masterClrMapping/>
  </p:clrMapOvr>
  <p:timing>
    <p:tnLst>
      <p:par>
        <p:cTn id="1" dur="indefinite" restart="never" nodeType="tmRoot"/>
      </p:par>
    </p:tn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descr="Diodops4"/>
          <p:cNvPicPr>
            <a:picLocks noChangeAspect="1"/>
          </p:cNvPicPr>
          <p:nvPr/>
        </p:nvPicPr>
        <p:blipFill>
          <a:blip r:embed="rId1"/>
          <a:stretch>
            <a:fillRect/>
          </a:stretch>
        </p:blipFill>
        <p:spPr>
          <a:xfrm>
            <a:off x="586491" y="1083966"/>
            <a:ext cx="11018300" cy="3817627"/>
          </a:xfrm>
          <a:prstGeom prst="rect">
            <a:avLst/>
          </a:prstGeom>
        </p:spPr>
      </p:pic>
      <p:sp>
        <p:nvSpPr>
          <p:cNvPr id="4" name="Caixa de Texto 4"/>
          <p:cNvSpPr txBox="1"/>
          <p:nvPr/>
        </p:nvSpPr>
        <p:spPr>
          <a:xfrm>
            <a:off x="3199876" y="654761"/>
            <a:ext cx="6290310" cy="583565"/>
          </a:xfrm>
          <a:prstGeom prst="rect">
            <a:avLst/>
          </a:prstGeom>
          <a:solidFill>
            <a:schemeClr val="bg1"/>
          </a:solidFill>
        </p:spPr>
        <p:txBody>
          <a:bodyPr wrap="none" rtlCol="0">
            <a:spAutoFit/>
          </a:bodyPr>
          <a:lstStyle/>
          <a:p>
            <a:r>
              <a:rPr lang="pt-BR" altLang="en-US" sz="3200" dirty="0" err="1"/>
              <a:t>saída</a:t>
            </a:r>
            <a:r>
              <a:rPr lang="pt-BR" altLang="en-US" sz="3200" dirty="0"/>
              <a:t>: oscilação próxima a 5.93 </a:t>
            </a:r>
            <a:r>
              <a:rPr lang="pt-BR" altLang="en-US" sz="3200" dirty="0" err="1"/>
              <a:t>mV</a:t>
            </a:r>
            <a:r>
              <a:rPr lang="pt-BR" altLang="en-US" sz="3200" baseline="-25000" dirty="0" err="1"/>
              <a:t>PP</a:t>
            </a:r>
            <a:r>
              <a:rPr lang="pt-BR" altLang="en-US" sz="3200" dirty="0"/>
              <a:t> </a:t>
            </a:r>
            <a:endParaRPr lang="pt-BR" altLang="en-US" sz="3200" dirty="0"/>
          </a:p>
        </p:txBody>
      </p:sp>
      <p:sp>
        <p:nvSpPr>
          <p:cNvPr id="5" name="CaixaDeTexto 25"/>
          <p:cNvSpPr txBox="1"/>
          <p:nvPr/>
        </p:nvSpPr>
        <p:spPr>
          <a:xfrm>
            <a:off x="255905" y="5349240"/>
            <a:ext cx="11715115" cy="119888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Observemos que a oscilação está em 10 MHz e o diodo está sempre conduzindo. Caso a tensão de entrada seja </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VDD = 6</a:t>
            </a:r>
            <a:r>
              <a:rPr lang="pt-BR" altLang="en-US" sz="2400" dirty="0" err="1" smtClean="0">
                <a:latin typeface="Comic Sans MS" panose="030F0702030302020204" pitchFamily="66" charset="0"/>
                <a:cs typeface="Symbol" panose="05050102010706020507" charset="0"/>
                <a:sym typeface="+mn-ea"/>
              </a:rPr>
              <a:t>sen</a:t>
            </a:r>
            <a:r>
              <a:rPr lang="pt-BR" altLang="en-US" sz="2400" dirty="0" smtClean="0">
                <a:latin typeface="Comic Sans MS" panose="030F0702030302020204" pitchFamily="66" charset="0"/>
                <a:cs typeface="Symbol" panose="05050102010706020507" charset="0"/>
                <a:sym typeface="+mn-ea"/>
              </a:rPr>
              <a:t>(2</a:t>
            </a:r>
            <a:r>
              <a:rPr lang="pt-BR" altLang="en-US" sz="2400" dirty="0" smtClean="0">
                <a:latin typeface="Symbol" panose="05050102010706020507" pitchFamily="18" charset="2"/>
                <a:cs typeface="Symbol" panose="05050102010706020507" charset="0"/>
                <a:sym typeface="+mn-ea"/>
              </a:rPr>
              <a:t>p.</a:t>
            </a:r>
            <a:r>
              <a:rPr lang="pt-BR" altLang="en-US" sz="2400" dirty="0" smtClean="0">
                <a:latin typeface="Comic Sans MS" panose="030F0702030302020204" pitchFamily="66" charset="0"/>
                <a:cs typeface="Comic Sans MS" panose="030F0702030302020204" pitchFamily="66" charset="0"/>
                <a:sym typeface="+mn-ea"/>
              </a:rPr>
              <a:t>10e6.</a:t>
            </a:r>
            <a:r>
              <a:rPr lang="pt-BR" altLang="en-US" sz="2400" dirty="0" smtClean="0">
                <a:latin typeface="Comic Sans MS" panose="030F0702030302020204" pitchFamily="66" charset="0"/>
                <a:cs typeface="Symbol" panose="05050102010706020507" charset="0"/>
                <a:sym typeface="+mn-ea"/>
              </a:rPr>
              <a:t>t), o diodo deveria </a:t>
            </a:r>
            <a:r>
              <a:rPr lang="pt-BR" altLang="en-US" sz="2400" b="1" dirty="0" smtClean="0">
                <a:latin typeface="Comic Sans MS" panose="030F0702030302020204" pitchFamily="66" charset="0"/>
                <a:cs typeface="Symbol" panose="05050102010706020507" charset="0"/>
                <a:sym typeface="+mn-ea"/>
              </a:rPr>
              <a:t>conduzir e cortar, mas não terá tempo de fazer isso como se espera</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 de Texto 5"/>
          <p:cNvSpPr txBox="1"/>
          <p:nvPr/>
        </p:nvSpPr>
        <p:spPr>
          <a:xfrm>
            <a:off x="7359015" y="2242820"/>
            <a:ext cx="680720" cy="460375"/>
          </a:xfrm>
          <a:prstGeom prst="rect">
            <a:avLst/>
          </a:prstGeom>
          <a:solidFill>
            <a:schemeClr val="bg1"/>
          </a:solidFill>
        </p:spPr>
        <p:txBody>
          <a:bodyPr wrap="none" rtlCol="0">
            <a:spAutoFit/>
          </a:bodyPr>
          <a:lstStyle/>
          <a:p>
            <a:r>
              <a:rPr lang="pt-BR" altLang="en-US" sz="2400"/>
              <a:t>V</a:t>
            </a:r>
            <a:r>
              <a:rPr lang="pt-BR" altLang="en-US" sz="2400" baseline="-25000"/>
              <a:t>OUt</a:t>
            </a:r>
            <a:endParaRPr lang="pt-BR" altLang="en-US" sz="2400" baseline="-25000"/>
          </a:p>
        </p:txBody>
      </p:sp>
    </p:spTree>
  </p:cSld>
  <p:clrMapOvr>
    <a:masterClrMapping/>
  </p:clrMapOvr>
  <p:timing>
    <p:tnLst>
      <p:par>
        <p:cTn id="1" dur="indefinite" restart="never" nodeType="tmRoot"/>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5"/>
          <p:cNvSpPr txBox="1"/>
          <p:nvPr/>
        </p:nvSpPr>
        <p:spPr>
          <a:xfrm>
            <a:off x="551815" y="522575"/>
            <a:ext cx="10901680" cy="46037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 10 MHz não daria para o diodo cortar ou conduzir (muito rápido!) </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4" name="Imagem 3" descr="Diodops5"/>
          <p:cNvPicPr>
            <a:picLocks noChangeAspect="1"/>
          </p:cNvPicPr>
          <p:nvPr/>
        </p:nvPicPr>
        <p:blipFill>
          <a:blip r:embed="rId1"/>
          <a:stretch>
            <a:fillRect/>
          </a:stretch>
        </p:blipFill>
        <p:spPr>
          <a:xfrm>
            <a:off x="551815" y="1087060"/>
            <a:ext cx="11088370" cy="2743200"/>
          </a:xfrm>
          <a:prstGeom prst="rect">
            <a:avLst/>
          </a:prstGeom>
        </p:spPr>
      </p:pic>
      <p:sp>
        <p:nvSpPr>
          <p:cNvPr id="5" name="Caixa de Texto 4"/>
          <p:cNvSpPr txBox="1"/>
          <p:nvPr/>
        </p:nvSpPr>
        <p:spPr>
          <a:xfrm>
            <a:off x="4364990" y="982980"/>
            <a:ext cx="3126740" cy="521970"/>
          </a:xfrm>
          <a:prstGeom prst="rect">
            <a:avLst/>
          </a:prstGeom>
          <a:solidFill>
            <a:schemeClr val="bg1"/>
          </a:solidFill>
        </p:spPr>
        <p:txBody>
          <a:bodyPr wrap="none" rtlCol="0">
            <a:spAutoFit/>
          </a:bodyPr>
          <a:lstStyle/>
          <a:p>
            <a:r>
              <a:rPr lang="pt-BR" altLang="en-US" sz="2800"/>
              <a:t>V</a:t>
            </a:r>
            <a:r>
              <a:rPr lang="pt-BR" altLang="en-US" sz="2800" baseline="-25000"/>
              <a:t>DD</a:t>
            </a:r>
            <a:r>
              <a:rPr lang="pt-BR" altLang="en-US" sz="2800"/>
              <a:t>: 6sen(2</a:t>
            </a:r>
            <a:r>
              <a:rPr lang="pt-BR" altLang="en-US" sz="2800">
                <a:latin typeface="Symbol" panose="05050102010706020507" charset="0"/>
                <a:cs typeface="Symbol" panose="05050102010706020507" charset="0"/>
              </a:rPr>
              <a:t>p.</a:t>
            </a:r>
            <a:r>
              <a:rPr lang="pt-BR" altLang="en-US" sz="2800"/>
              <a:t>10e6t) </a:t>
            </a:r>
            <a:endParaRPr lang="pt-BR" altLang="en-US" sz="2800"/>
          </a:p>
        </p:txBody>
      </p:sp>
      <p:pic>
        <p:nvPicPr>
          <p:cNvPr id="7" name="Imagem 6" descr="Diodops6"/>
          <p:cNvPicPr>
            <a:picLocks noChangeAspect="1"/>
          </p:cNvPicPr>
          <p:nvPr/>
        </p:nvPicPr>
        <p:blipFill>
          <a:blip r:embed="rId2"/>
          <a:stretch>
            <a:fillRect/>
          </a:stretch>
        </p:blipFill>
        <p:spPr>
          <a:xfrm>
            <a:off x="551815" y="4221480"/>
            <a:ext cx="11088370" cy="2390775"/>
          </a:xfrm>
          <a:prstGeom prst="rect">
            <a:avLst/>
          </a:prstGeom>
        </p:spPr>
      </p:pic>
      <p:sp>
        <p:nvSpPr>
          <p:cNvPr id="8" name="Caixa de Texto 7"/>
          <p:cNvSpPr txBox="1"/>
          <p:nvPr/>
        </p:nvSpPr>
        <p:spPr>
          <a:xfrm>
            <a:off x="4395470" y="4042852"/>
            <a:ext cx="3126740" cy="521970"/>
          </a:xfrm>
          <a:prstGeom prst="rect">
            <a:avLst/>
          </a:prstGeom>
          <a:solidFill>
            <a:schemeClr val="bg1"/>
          </a:solidFill>
        </p:spPr>
        <p:txBody>
          <a:bodyPr wrap="none" rtlCol="0">
            <a:spAutoFit/>
          </a:bodyPr>
          <a:lstStyle/>
          <a:p>
            <a:r>
              <a:rPr lang="pt-BR" altLang="en-US" sz="2800" dirty="0"/>
              <a:t>V</a:t>
            </a:r>
            <a:r>
              <a:rPr lang="pt-BR" altLang="en-US" sz="2800" baseline="-25000" dirty="0"/>
              <a:t>DD</a:t>
            </a:r>
            <a:r>
              <a:rPr lang="pt-BR" altLang="en-US" sz="2800" dirty="0"/>
              <a:t>: 6sen(2</a:t>
            </a:r>
            <a:r>
              <a:rPr lang="pt-BR" altLang="en-US" sz="2800" dirty="0">
                <a:latin typeface="Symbol" panose="05050102010706020507" charset="0"/>
                <a:cs typeface="Symbol" panose="05050102010706020507" charset="0"/>
              </a:rPr>
              <a:t>p.</a:t>
            </a:r>
            <a:r>
              <a:rPr lang="pt-BR" altLang="en-US" sz="2800" dirty="0"/>
              <a:t>10e3t) </a:t>
            </a:r>
            <a:endParaRPr lang="pt-BR" altLang="en-US" sz="2800" dirty="0"/>
          </a:p>
        </p:txBody>
      </p:sp>
      <p:sp>
        <p:nvSpPr>
          <p:cNvPr id="3" name="Caixa de Texto 2"/>
          <p:cNvSpPr txBox="1"/>
          <p:nvPr/>
        </p:nvSpPr>
        <p:spPr>
          <a:xfrm>
            <a:off x="5218430" y="5367655"/>
            <a:ext cx="680720" cy="460375"/>
          </a:xfrm>
          <a:prstGeom prst="rect">
            <a:avLst/>
          </a:prstGeom>
          <a:solidFill>
            <a:schemeClr val="bg1"/>
          </a:solidFill>
        </p:spPr>
        <p:txBody>
          <a:bodyPr wrap="none" rtlCol="0">
            <a:spAutoFit/>
          </a:bodyPr>
          <a:lstStyle/>
          <a:p>
            <a:r>
              <a:rPr lang="pt-BR" altLang="en-US" sz="2400"/>
              <a:t>V</a:t>
            </a:r>
            <a:r>
              <a:rPr lang="pt-BR" altLang="en-US" sz="2400" baseline="-25000"/>
              <a:t>OUt</a:t>
            </a:r>
            <a:endParaRPr lang="pt-BR" altLang="en-US" sz="2400" baseline="-25000"/>
          </a:p>
        </p:txBody>
      </p:sp>
      <p:sp>
        <p:nvSpPr>
          <p:cNvPr id="9" name="Caixa de Texto 8"/>
          <p:cNvSpPr txBox="1"/>
          <p:nvPr/>
        </p:nvSpPr>
        <p:spPr>
          <a:xfrm>
            <a:off x="2190115" y="1917065"/>
            <a:ext cx="680720" cy="460375"/>
          </a:xfrm>
          <a:prstGeom prst="rect">
            <a:avLst/>
          </a:prstGeom>
          <a:solidFill>
            <a:schemeClr val="bg1"/>
          </a:solidFill>
        </p:spPr>
        <p:txBody>
          <a:bodyPr wrap="none" rtlCol="0">
            <a:spAutoFit/>
          </a:bodyPr>
          <a:p>
            <a:r>
              <a:rPr lang="pt-BR" altLang="en-US" sz="2400"/>
              <a:t>V</a:t>
            </a:r>
            <a:r>
              <a:rPr lang="pt-BR" altLang="en-US" sz="2400" baseline="-25000"/>
              <a:t>OUt</a:t>
            </a:r>
            <a:endParaRPr lang="pt-BR" altLang="en-US" sz="2400" baseline="-25000"/>
          </a:p>
        </p:txBody>
      </p:sp>
    </p:spTree>
  </p:cSld>
  <p:clrMapOvr>
    <a:masterClrMapping/>
  </p:clrMapOvr>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tretch>
            <a:fillRect/>
          </a:stretch>
        </p:blipFill>
        <p:spPr>
          <a:xfrm>
            <a:off x="873125" y="1216025"/>
            <a:ext cx="10934700" cy="2438400"/>
          </a:xfrm>
          <a:prstGeom prst="rect">
            <a:avLst/>
          </a:prstGeom>
        </p:spPr>
      </p:pic>
      <p:sp>
        <p:nvSpPr>
          <p:cNvPr id="5" name="CaixaDeTexto 2"/>
          <p:cNvSpPr txBox="1"/>
          <p:nvPr/>
        </p:nvSpPr>
        <p:spPr>
          <a:xfrm>
            <a:off x="3571240" y="415925"/>
            <a:ext cx="4932045" cy="70675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40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Fontes de tensão</a:t>
            </a:r>
            <a:endParaRPr lang="pt-BR" altLang="en-US" sz="40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 de Texto 3"/>
          <p:cNvSpPr txBox="1"/>
          <p:nvPr/>
        </p:nvSpPr>
        <p:spPr>
          <a:xfrm>
            <a:off x="7987030" y="1802765"/>
            <a:ext cx="1550670" cy="368300"/>
          </a:xfrm>
          <a:prstGeom prst="rect">
            <a:avLst/>
          </a:prstGeom>
          <a:solidFill>
            <a:schemeClr val="bg1"/>
          </a:solidFill>
        </p:spPr>
        <p:txBody>
          <a:bodyPr wrap="square" rtlCol="0">
            <a:spAutoFit/>
          </a:bodyPr>
          <a:lstStyle/>
          <a:p>
            <a:pPr algn="ctr"/>
            <a:r>
              <a:rPr lang="pt-BR" altLang="en-US"/>
              <a:t>REGULAÇÃO</a:t>
            </a:r>
            <a:endParaRPr lang="pt-BR" altLang="en-US"/>
          </a:p>
        </p:txBody>
      </p:sp>
      <p:sp>
        <p:nvSpPr>
          <p:cNvPr id="6" name="Caixa de Texto 5"/>
          <p:cNvSpPr txBox="1"/>
          <p:nvPr/>
        </p:nvSpPr>
        <p:spPr>
          <a:xfrm>
            <a:off x="3638550" y="1916430"/>
            <a:ext cx="1564640" cy="1568450"/>
          </a:xfrm>
          <a:prstGeom prst="rect">
            <a:avLst/>
          </a:prstGeom>
          <a:solidFill>
            <a:schemeClr val="bg1"/>
          </a:solidFill>
          <a:ln w="19050">
            <a:solidFill>
              <a:schemeClr val="tx1"/>
            </a:solidFill>
          </a:ln>
        </p:spPr>
        <p:txBody>
          <a:bodyPr wrap="square" rtlCol="0">
            <a:spAutoFit/>
          </a:bodyPr>
          <a:lstStyle/>
          <a:p>
            <a:pPr algn="ctr"/>
            <a:endParaRPr lang="pt-BR" altLang="en-US" sz="2000"/>
          </a:p>
          <a:p>
            <a:pPr algn="ctr"/>
            <a:r>
              <a:rPr lang="pt-BR" altLang="en-US" sz="2000"/>
              <a:t>diodos retificadores</a:t>
            </a:r>
            <a:endParaRPr lang="pt-BR" altLang="en-US" sz="2000"/>
          </a:p>
          <a:p>
            <a:pPr algn="ctr"/>
            <a:endParaRPr lang="pt-BR" altLang="en-US"/>
          </a:p>
          <a:p>
            <a:pPr algn="ctr"/>
            <a:endParaRPr lang="pt-BR" altLang="en-US"/>
          </a:p>
        </p:txBody>
      </p:sp>
      <p:sp>
        <p:nvSpPr>
          <p:cNvPr id="7" name="Caixa de Texto 6"/>
          <p:cNvSpPr txBox="1"/>
          <p:nvPr/>
        </p:nvSpPr>
        <p:spPr>
          <a:xfrm>
            <a:off x="3571240" y="3623310"/>
            <a:ext cx="1699260" cy="1198880"/>
          </a:xfrm>
          <a:prstGeom prst="rect">
            <a:avLst/>
          </a:prstGeom>
          <a:solidFill>
            <a:schemeClr val="bg1"/>
          </a:solidFill>
        </p:spPr>
        <p:txBody>
          <a:bodyPr wrap="square" rtlCol="0">
            <a:spAutoFit/>
          </a:bodyPr>
          <a:lstStyle/>
          <a:p>
            <a:pPr algn="ctr"/>
            <a:r>
              <a:rPr lang="pt-BR" altLang="en-US">
                <a:latin typeface="Comic Sans MS" panose="030F0702030302020204" pitchFamily="66" charset="0"/>
                <a:cs typeface="Comic Sans MS" panose="030F0702030302020204" pitchFamily="66" charset="0"/>
              </a:rPr>
              <a:t>retificador de onda completa (ponte de diodos)</a:t>
            </a:r>
            <a:endParaRPr lang="pt-BR" altLang="en-US">
              <a:latin typeface="Comic Sans MS" panose="030F0702030302020204" pitchFamily="66" charset="0"/>
              <a:cs typeface="Comic Sans MS" panose="030F0702030302020204" pitchFamily="66" charset="0"/>
            </a:endParaRPr>
          </a:p>
        </p:txBody>
      </p:sp>
      <p:sp>
        <p:nvSpPr>
          <p:cNvPr id="8" name="Caixa de Texto 7"/>
          <p:cNvSpPr txBox="1"/>
          <p:nvPr/>
        </p:nvSpPr>
        <p:spPr>
          <a:xfrm>
            <a:off x="5789930" y="3623310"/>
            <a:ext cx="1699260" cy="1198880"/>
          </a:xfrm>
          <a:prstGeom prst="rect">
            <a:avLst/>
          </a:prstGeom>
          <a:solidFill>
            <a:schemeClr val="bg1"/>
          </a:solidFill>
        </p:spPr>
        <p:txBody>
          <a:bodyPr wrap="square" rtlCol="0">
            <a:spAutoFit/>
          </a:bodyPr>
          <a:lstStyle/>
          <a:p>
            <a:pPr algn="ctr"/>
            <a:r>
              <a:rPr lang="pt-BR" altLang="en-US">
                <a:latin typeface="Comic Sans MS" panose="030F0702030302020204" pitchFamily="66" charset="0"/>
                <a:cs typeface="Comic Sans MS" panose="030F0702030302020204" pitchFamily="66" charset="0"/>
              </a:rPr>
              <a:t>reduzir ondulações Um RC é um filtro simples</a:t>
            </a:r>
            <a:endParaRPr lang="pt-BR" altLang="en-US">
              <a:latin typeface="Comic Sans MS" panose="030F0702030302020204" pitchFamily="66" charset="0"/>
              <a:cs typeface="Comic Sans MS" panose="030F0702030302020204" pitchFamily="66" charset="0"/>
            </a:endParaRPr>
          </a:p>
        </p:txBody>
      </p:sp>
      <p:sp>
        <p:nvSpPr>
          <p:cNvPr id="9" name="Caixa de Texto 8"/>
          <p:cNvSpPr txBox="1"/>
          <p:nvPr/>
        </p:nvSpPr>
        <p:spPr>
          <a:xfrm>
            <a:off x="7912735" y="3345815"/>
            <a:ext cx="1699260" cy="2306955"/>
          </a:xfrm>
          <a:prstGeom prst="rect">
            <a:avLst/>
          </a:prstGeom>
          <a:solidFill>
            <a:schemeClr val="bg1"/>
          </a:solidFill>
        </p:spPr>
        <p:txBody>
          <a:bodyPr wrap="square" rtlCol="0">
            <a:spAutoFit/>
          </a:bodyPr>
          <a:lstStyle/>
          <a:p>
            <a:pPr algn="ctr"/>
            <a:r>
              <a:rPr lang="pt-BR" altLang="en-US">
                <a:latin typeface="Comic Sans MS" panose="030F0702030302020204" pitchFamily="66" charset="0"/>
                <a:cs typeface="Comic Sans MS" panose="030F0702030302020204" pitchFamily="66" charset="0"/>
              </a:rPr>
              <a:t>mantem a tensão na saída fixa independente da corrente puxada. Zener pode ser usado</a:t>
            </a:r>
            <a:endParaRPr lang="pt-BR" altLang="en-US">
              <a:latin typeface="Comic Sans MS" panose="030F0702030302020204" pitchFamily="66" charset="0"/>
              <a:cs typeface="Comic Sans MS" panose="030F0702030302020204" pitchFamily="66" charset="0"/>
            </a:endParaRPr>
          </a:p>
        </p:txBody>
      </p:sp>
      <p:sp>
        <p:nvSpPr>
          <p:cNvPr id="10" name="Caixa de Texto 9"/>
          <p:cNvSpPr txBox="1"/>
          <p:nvPr/>
        </p:nvSpPr>
        <p:spPr>
          <a:xfrm>
            <a:off x="873125" y="3654425"/>
            <a:ext cx="1699260" cy="1753235"/>
          </a:xfrm>
          <a:prstGeom prst="rect">
            <a:avLst/>
          </a:prstGeom>
          <a:solidFill>
            <a:schemeClr val="bg1"/>
          </a:solidFill>
        </p:spPr>
        <p:txBody>
          <a:bodyPr wrap="square" rtlCol="0">
            <a:spAutoFit/>
          </a:bodyPr>
          <a:lstStyle/>
          <a:p>
            <a:pPr algn="ctr"/>
            <a:r>
              <a:rPr lang="pt-BR" altLang="en-US">
                <a:latin typeface="Comic Sans MS" panose="030F0702030302020204" pitchFamily="66" charset="0"/>
                <a:cs typeface="Comic Sans MS" panose="030F0702030302020204" pitchFamily="66" charset="0"/>
              </a:rPr>
              <a:t>reduz a tensão no sistema elétronico</a:t>
            </a:r>
            <a:endParaRPr lang="pt-BR" altLang="en-US">
              <a:latin typeface="Comic Sans MS" panose="030F0702030302020204" pitchFamily="66" charset="0"/>
              <a:cs typeface="Comic Sans MS" panose="030F0702030302020204" pitchFamily="66" charset="0"/>
            </a:endParaRPr>
          </a:p>
          <a:p>
            <a:pPr algn="ctr"/>
            <a:r>
              <a:rPr lang="pt-BR" altLang="en-US">
                <a:latin typeface="Comic Sans MS" panose="030F0702030302020204" pitchFamily="66" charset="0"/>
                <a:cs typeface="Comic Sans MS" panose="030F0702030302020204" pitchFamily="66" charset="0"/>
              </a:rPr>
              <a:t>(de 110 V</a:t>
            </a:r>
            <a:r>
              <a:rPr lang="pt-BR" altLang="en-US" baseline="-25000">
                <a:latin typeface="Comic Sans MS" panose="030F0702030302020204" pitchFamily="66" charset="0"/>
                <a:cs typeface="Comic Sans MS" panose="030F0702030302020204" pitchFamily="66" charset="0"/>
              </a:rPr>
              <a:t>P  </a:t>
            </a:r>
            <a:r>
              <a:rPr lang="pt-BR" altLang="en-US">
                <a:latin typeface="Comic Sans MS" panose="030F0702030302020204" pitchFamily="66" charset="0"/>
                <a:cs typeface="Comic Sans MS" panose="030F0702030302020204" pitchFamily="66" charset="0"/>
              </a:rPr>
              <a:t>para 10 V</a:t>
            </a:r>
            <a:r>
              <a:rPr lang="pt-BR" altLang="en-US" baseline="-25000">
                <a:latin typeface="Comic Sans MS" panose="030F0702030302020204" pitchFamily="66" charset="0"/>
                <a:cs typeface="Comic Sans MS" panose="030F0702030302020204" pitchFamily="66" charset="0"/>
              </a:rPr>
              <a:t>P</a:t>
            </a:r>
            <a:r>
              <a:rPr lang="pt-BR" altLang="en-US">
                <a:latin typeface="Comic Sans MS" panose="030F0702030302020204" pitchFamily="66" charset="0"/>
                <a:cs typeface="Comic Sans MS" panose="030F0702030302020204" pitchFamily="66" charset="0"/>
              </a:rPr>
              <a:t>)</a:t>
            </a:r>
            <a:endParaRPr lang="pt-BR" altLang="en-US">
              <a:latin typeface="Comic Sans MS" panose="030F0702030302020204" pitchFamily="66" charset="0"/>
              <a:cs typeface="Comic Sans MS" panose="030F0702030302020204" pitchFamily="66" charset="0"/>
            </a:endParaRPr>
          </a:p>
        </p:txBody>
      </p:sp>
      <p:sp>
        <p:nvSpPr>
          <p:cNvPr id="11" name="CaixaDeTexto 25"/>
          <p:cNvSpPr txBox="1"/>
          <p:nvPr/>
        </p:nvSpPr>
        <p:spPr>
          <a:xfrm>
            <a:off x="295275" y="5543550"/>
            <a:ext cx="11634470" cy="906780"/>
          </a:xfrm>
          <a:prstGeom prst="rect">
            <a:avLst/>
          </a:prstGeom>
          <a:noFill/>
        </p:spPr>
        <p:txBody>
          <a:bodyPr wrap="square" rtlCol="0">
            <a:spAutoFit/>
          </a:bodyPr>
          <a:lstStyle/>
          <a:p>
            <a:pPr marL="194310" indent="-194310" algn="l" fontAlgn="auto">
              <a:spcBef>
                <a:spcPts val="600"/>
              </a:spcBef>
              <a:spcAft>
                <a:spcPts val="600"/>
              </a:spcAft>
              <a:buFont typeface="Arial" panose="020B0604020202020204" pitchFamily="34" charset="0"/>
              <a:buChar char="•"/>
            </a:pPr>
            <a:r>
              <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zener: diodo que trabalha na ruptura</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194310" indent="-194310" algn="l" fontAlgn="auto">
              <a:spcBef>
                <a:spcPts val="0"/>
              </a:spcBef>
              <a:spcAft>
                <a:spcPts val="0"/>
              </a:spcAft>
              <a:buFont typeface="Arial" panose="020B0604020202020204" pitchFamily="34" charset="0"/>
              <a:buChar char="•"/>
            </a:pPr>
            <a:r>
              <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ponte de diodos: é um retificador de onda completa e será visto adiante</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4034155" y="296545"/>
            <a:ext cx="5400040" cy="64516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Regulador com diodos</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DeTexto 25"/>
          <p:cNvSpPr txBox="1"/>
          <p:nvPr/>
        </p:nvSpPr>
        <p:spPr>
          <a:xfrm>
            <a:off x="322580" y="941705"/>
            <a:ext cx="11547475" cy="95313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Suponha que queremos uma tensão próxima de 3 V. Precisaremos de cerca de 4 diodo (4*0.7 = 2.8 V) (considere n=1,75)</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4" name="Grupo 3"/>
          <p:cNvGrpSpPr/>
          <p:nvPr/>
        </p:nvGrpSpPr>
        <p:grpSpPr>
          <a:xfrm rot="16200000">
            <a:off x="973255" y="4384377"/>
            <a:ext cx="620395" cy="453390"/>
            <a:chOff x="2587" y="5946"/>
            <a:chExt cx="4283" cy="2118"/>
          </a:xfrm>
        </p:grpSpPr>
        <p:cxnSp>
          <p:nvCxnSpPr>
            <p:cNvPr id="17"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riângulo isósceles 2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3"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upo 23"/>
          <p:cNvGrpSpPr/>
          <p:nvPr/>
        </p:nvGrpSpPr>
        <p:grpSpPr>
          <a:xfrm rot="5400000">
            <a:off x="594095" y="3503653"/>
            <a:ext cx="1381894" cy="255373"/>
            <a:chOff x="4152748" y="3524056"/>
            <a:chExt cx="1381894" cy="255373"/>
          </a:xfrm>
        </p:grpSpPr>
        <p:cxnSp>
          <p:nvCxnSpPr>
            <p:cNvPr id="25"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Retângulo 25"/>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8" name="Conector Reto 3"/>
          <p:cNvCxnSpPr/>
          <p:nvPr/>
        </p:nvCxnSpPr>
        <p:spPr>
          <a:xfrm flipV="1">
            <a:off x="1058345" y="6505912"/>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de Seta Reta 4"/>
          <p:cNvCxnSpPr/>
          <p:nvPr/>
        </p:nvCxnSpPr>
        <p:spPr>
          <a:xfrm flipV="1">
            <a:off x="1279960" y="2564434"/>
            <a:ext cx="0" cy="573439"/>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30" name="Caixa de Texto 6"/>
          <p:cNvSpPr txBox="1"/>
          <p:nvPr/>
        </p:nvSpPr>
        <p:spPr>
          <a:xfrm>
            <a:off x="1524753" y="3339187"/>
            <a:ext cx="1513272" cy="521970"/>
          </a:xfrm>
          <a:prstGeom prst="rect">
            <a:avLst/>
          </a:prstGeom>
          <a:noFill/>
        </p:spPr>
        <p:txBody>
          <a:bodyPr wrap="square" rtlCol="0">
            <a:spAutoFit/>
          </a:bodyPr>
          <a:lstStyle/>
          <a:p>
            <a:r>
              <a:rPr lang="pt-BR" altLang="en-US" sz="2800" dirty="0" smtClean="0"/>
              <a:t>10 </a:t>
            </a:r>
            <a:r>
              <a:rPr lang="pt-BR" altLang="en-US" sz="2800" dirty="0"/>
              <a:t>K</a:t>
            </a:r>
            <a:r>
              <a:rPr lang="pt-BR" altLang="en-US" sz="2800" dirty="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cxnSp>
        <p:nvCxnSpPr>
          <p:cNvPr id="31" name="Conector de Seta Reta 8"/>
          <p:cNvCxnSpPr/>
          <p:nvPr/>
        </p:nvCxnSpPr>
        <p:spPr>
          <a:xfrm flipH="1">
            <a:off x="990828" y="3107392"/>
            <a:ext cx="14605" cy="75501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 name="Caixa de Texto 9"/>
          <p:cNvSpPr txBox="1"/>
          <p:nvPr/>
        </p:nvSpPr>
        <p:spPr>
          <a:xfrm>
            <a:off x="751110" y="3209764"/>
            <a:ext cx="288290" cy="521970"/>
          </a:xfrm>
          <a:prstGeom prst="rect">
            <a:avLst/>
          </a:prstGeom>
          <a:noFill/>
        </p:spPr>
        <p:txBody>
          <a:bodyPr wrap="square" rtlCol="0">
            <a:spAutoFit/>
          </a:bodyPr>
          <a:lstStyle/>
          <a:p>
            <a:r>
              <a:rPr lang="pt-BR" altLang="en-US" sz="2800" dirty="0"/>
              <a:t>i</a:t>
            </a:r>
            <a:endParaRPr lang="pt-BR" altLang="en-US" sz="2800" dirty="0"/>
          </a:p>
        </p:txBody>
      </p:sp>
      <p:cxnSp>
        <p:nvCxnSpPr>
          <p:cNvPr id="33" name="Conector Reto 32"/>
          <p:cNvCxnSpPr/>
          <p:nvPr/>
        </p:nvCxnSpPr>
        <p:spPr>
          <a:xfrm>
            <a:off x="1294565" y="4300874"/>
            <a:ext cx="711033"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34" name="Caixa de Texto 6"/>
          <p:cNvSpPr txBox="1"/>
          <p:nvPr/>
        </p:nvSpPr>
        <p:spPr>
          <a:xfrm>
            <a:off x="2129369" y="3862407"/>
            <a:ext cx="1224280" cy="646331"/>
          </a:xfrm>
          <a:prstGeom prst="rect">
            <a:avLst/>
          </a:prstGeom>
          <a:noFill/>
        </p:spPr>
        <p:txBody>
          <a:bodyPr wrap="square" rtlCol="0">
            <a:spAutoFit/>
          </a:bodyPr>
          <a:lstStyle/>
          <a:p>
            <a:r>
              <a:rPr lang="pt-BR" altLang="en-US" sz="3600" dirty="0" err="1" smtClean="0">
                <a:latin typeface="Comic Sans MS" panose="030F0702030302020204" pitchFamily="66" charset="0"/>
                <a:cs typeface="Symbol" panose="05050102010706020507" charset="0"/>
              </a:rPr>
              <a:t>v</a:t>
            </a:r>
            <a:r>
              <a:rPr lang="pt-BR" altLang="en-US" sz="3600" baseline="-25000" dirty="0" err="1" smtClean="0">
                <a:latin typeface="Comic Sans MS" panose="030F0702030302020204" pitchFamily="66" charset="0"/>
                <a:cs typeface="Symbol" panose="05050102010706020507" charset="0"/>
              </a:rPr>
              <a:t>out</a:t>
            </a:r>
            <a:endParaRPr lang="pt-BR" altLang="en-US" sz="3600" dirty="0">
              <a:latin typeface="Comic Sans MS" panose="030F0702030302020204" pitchFamily="66" charset="0"/>
              <a:cs typeface="Symbol" panose="05050102010706020507" charset="0"/>
            </a:endParaRPr>
          </a:p>
        </p:txBody>
      </p:sp>
      <p:grpSp>
        <p:nvGrpSpPr>
          <p:cNvPr id="35" name="Grupo 34"/>
          <p:cNvGrpSpPr/>
          <p:nvPr/>
        </p:nvGrpSpPr>
        <p:grpSpPr>
          <a:xfrm rot="16200000">
            <a:off x="976430" y="4842847"/>
            <a:ext cx="620395" cy="453390"/>
            <a:chOff x="2587" y="5946"/>
            <a:chExt cx="4283" cy="2118"/>
          </a:xfrm>
        </p:grpSpPr>
        <p:cxnSp>
          <p:nvCxnSpPr>
            <p:cNvPr id="36"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riângulo isósceles 36"/>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9" name="Grupo 38"/>
          <p:cNvGrpSpPr/>
          <p:nvPr/>
        </p:nvGrpSpPr>
        <p:grpSpPr>
          <a:xfrm rot="16200000">
            <a:off x="966905" y="5338147"/>
            <a:ext cx="620395" cy="453390"/>
            <a:chOff x="2587" y="5946"/>
            <a:chExt cx="4283" cy="2118"/>
          </a:xfrm>
        </p:grpSpPr>
        <p:cxnSp>
          <p:nvCxnSpPr>
            <p:cNvPr id="40"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riângulo isósceles 40"/>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2"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 name="Grupo 42"/>
          <p:cNvGrpSpPr/>
          <p:nvPr/>
        </p:nvGrpSpPr>
        <p:grpSpPr>
          <a:xfrm rot="16200000">
            <a:off x="966905" y="5818207"/>
            <a:ext cx="620395" cy="453390"/>
            <a:chOff x="2587" y="5946"/>
            <a:chExt cx="4283" cy="2118"/>
          </a:xfrm>
        </p:grpSpPr>
        <p:cxnSp>
          <p:nvCxnSpPr>
            <p:cNvPr id="44"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riângulo isósceles 4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6"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Caixa de Texto 6"/>
          <p:cNvSpPr txBox="1"/>
          <p:nvPr/>
        </p:nvSpPr>
        <p:spPr>
          <a:xfrm>
            <a:off x="215900" y="2042160"/>
            <a:ext cx="3137535" cy="521970"/>
          </a:xfrm>
          <a:prstGeom prst="rect">
            <a:avLst/>
          </a:prstGeom>
          <a:noFill/>
        </p:spPr>
        <p:txBody>
          <a:bodyPr wrap="square" rtlCol="0">
            <a:spAutoFit/>
          </a:bodyPr>
          <a:lstStyle/>
          <a:p>
            <a:r>
              <a:rPr lang="pt-BR" altLang="en-US" sz="2400" dirty="0">
                <a:latin typeface="Comic Sans MS" panose="030F0702030302020204" pitchFamily="66" charset="0"/>
                <a:cs typeface="Symbol" panose="05050102010706020507" charset="0"/>
              </a:rPr>
              <a:t>V</a:t>
            </a:r>
            <a:r>
              <a:rPr lang="pt-BR" altLang="en-US" sz="2400" baseline="-25000" dirty="0" smtClean="0">
                <a:latin typeface="Comic Sans MS" panose="030F0702030302020204" pitchFamily="66" charset="0"/>
                <a:cs typeface="Symbol" panose="05050102010706020507" charset="0"/>
              </a:rPr>
              <a:t>DD</a:t>
            </a:r>
            <a:r>
              <a:rPr lang="pt-BR" altLang="en-US" sz="2400" dirty="0" smtClean="0">
                <a:latin typeface="Comic Sans MS" panose="030F0702030302020204" pitchFamily="66" charset="0"/>
                <a:cs typeface="Symbol" panose="05050102010706020507" charset="0"/>
              </a:rPr>
              <a:t>= 10 +</a:t>
            </a:r>
            <a:r>
              <a:rPr lang="pt-BR" altLang="en-US" sz="2400" dirty="0" err="1" smtClean="0">
                <a:latin typeface="Comic Sans MS" panose="030F0702030302020204" pitchFamily="66" charset="0"/>
                <a:cs typeface="Symbol" panose="05050102010706020507" charset="0"/>
              </a:rPr>
              <a:t>sen</a:t>
            </a:r>
            <a:r>
              <a:rPr lang="pt-BR" altLang="en-US" sz="2400" dirty="0" smtClean="0">
                <a:latin typeface="Comic Sans MS" panose="030F0702030302020204" pitchFamily="66" charset="0"/>
                <a:cs typeface="Symbol" panose="05050102010706020507" charset="0"/>
              </a:rPr>
              <a:t>(2</a:t>
            </a:r>
            <a:r>
              <a:rPr lang="pt-BR" altLang="en-US" sz="2400" dirty="0" smtClean="0">
                <a:latin typeface="Symbol" panose="05050102010706020507" pitchFamily="18" charset="2"/>
                <a:cs typeface="Symbol" panose="05050102010706020507" charset="0"/>
              </a:rPr>
              <a:t>p</a:t>
            </a:r>
            <a:r>
              <a:rPr lang="pt-BR" altLang="en-US" sz="2400" dirty="0" smtClean="0">
                <a:latin typeface="Comic Sans MS" panose="030F0702030302020204" pitchFamily="66" charset="0"/>
                <a:cs typeface="Symbol" panose="05050102010706020507" charset="0"/>
              </a:rPr>
              <a:t>60t)</a:t>
            </a:r>
            <a:r>
              <a:rPr lang="pt-BR" altLang="en-US" sz="2800" dirty="0" smtClean="0">
                <a:latin typeface="Comic Sans MS" panose="030F0702030302020204" pitchFamily="66" charset="0"/>
                <a:cs typeface="Symbol" panose="05050102010706020507" charset="0"/>
              </a:rPr>
              <a:t> </a:t>
            </a:r>
            <a:endParaRPr lang="pt-BR" altLang="en-US" sz="2800" dirty="0">
              <a:latin typeface="Comic Sans MS" panose="030F0702030302020204" pitchFamily="66" charset="0"/>
              <a:cs typeface="Symbol" panose="05050102010706020507" charset="0"/>
            </a:endParaRPr>
          </a:p>
        </p:txBody>
      </p:sp>
      <p:cxnSp>
        <p:nvCxnSpPr>
          <p:cNvPr id="48" name="Conector Reto 47"/>
          <p:cNvCxnSpPr/>
          <p:nvPr/>
        </p:nvCxnSpPr>
        <p:spPr>
          <a:xfrm flipH="1">
            <a:off x="1276985" y="6288405"/>
            <a:ext cx="0" cy="23114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CaixaDeTexto 22"/>
          <p:cNvSpPr txBox="1"/>
          <p:nvPr/>
        </p:nvSpPr>
        <p:spPr>
          <a:xfrm>
            <a:off x="4823460" y="2392680"/>
            <a:ext cx="4396740"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será:</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1" name="Retângulo 50"/>
              <p:cNvSpPr/>
              <p:nvPr/>
            </p:nvSpPr>
            <p:spPr>
              <a:xfrm>
                <a:off x="4740128" y="3202873"/>
                <a:ext cx="5173345" cy="100901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𝐷</m:t>
                          </m:r>
                          <m:r>
                            <a:rPr lang="pt-BR" altLang="pt-BR" sz="3200" i="1">
                              <a:latin typeface="Cambria Math" panose="02040503050406030204" pitchFamily="18" charset="0"/>
                              <a:ea typeface="Cambria Math" panose="02040503050406030204" pitchFamily="18" charset="0"/>
                            </a:rPr>
                            <m:t>0</m:t>
                          </m:r>
                        </m:sub>
                      </m:sSub>
                      <m:r>
                        <a:rPr lang="pt-BR" altLang="pt-BR" sz="3200" i="1">
                          <a:latin typeface="Cambria Math" panose="02040503050406030204" pitchFamily="18" charset="0"/>
                          <a:ea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r>
                            <a:rPr lang="pt-BR" altLang="pt-BR" sz="3200" i="1">
                              <a:latin typeface="Cambria Math" panose="02040503050406030204" pitchFamily="18" charset="0"/>
                              <a:ea typeface="Cambria Math" panose="02040503050406030204" pitchFamily="18" charset="0"/>
                            </a:rPr>
                            <m:t>10</m:t>
                          </m:r>
                          <m:r>
                            <a:rPr lang="pt-BR"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4</m:t>
                          </m:r>
                          <m:r>
                            <a:rPr lang="en-US" altLang="pt-BR" sz="3200" i="1">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0</m:t>
                          </m:r>
                          <m:r>
                            <a:rPr lang="pt-BR"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7</m:t>
                          </m:r>
                        </m:num>
                        <m:den>
                          <m:r>
                            <a:rPr lang="en-US" altLang="pt-BR" sz="3200" i="1">
                              <a:latin typeface="Cambria Math" panose="02040503050406030204" pitchFamily="18" charset="0"/>
                              <a:ea typeface="Cambria Math" panose="02040503050406030204" pitchFamily="18" charset="0"/>
                            </a:rPr>
                            <m:t>10</m:t>
                          </m:r>
                          <m:r>
                            <a:rPr lang="en-US" altLang="pt-BR" sz="3200" i="1">
                              <a:latin typeface="Cambria Math" panose="02040503050406030204" pitchFamily="18" charset="0"/>
                              <a:ea typeface="Cambria Math" panose="02040503050406030204" pitchFamily="18" charset="0"/>
                            </a:rPr>
                            <m:t>𝑘</m:t>
                          </m:r>
                        </m:den>
                      </m:f>
                      <m:r>
                        <a:rPr lang="pt-BR"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0</m:t>
                      </m:r>
                      <m:r>
                        <a:rPr lang="en-US"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7</m:t>
                      </m:r>
                      <m:r>
                        <a:rPr lang="en-US" altLang="pt-BR" sz="3200" i="1">
                          <a:latin typeface="Cambria Math" panose="02040503050406030204" pitchFamily="18" charset="0"/>
                          <a:ea typeface="Cambria Math" panose="02040503050406030204" pitchFamily="18" charset="0"/>
                        </a:rPr>
                        <m:t> </m:t>
                      </m:r>
                      <m:r>
                        <a:rPr lang="pt-BR" altLang="pt-BR" sz="3200" i="1">
                          <a:latin typeface="Cambria Math" panose="02040503050406030204" pitchFamily="18" charset="0"/>
                          <a:ea typeface="Cambria Math" panose="02040503050406030204" pitchFamily="18" charset="0"/>
                        </a:rPr>
                        <m:t>𝑚𝐴</m:t>
                      </m:r>
                      <m:r>
                        <a:rPr lang="pt-BR" altLang="pt-BR" sz="3200" i="1">
                          <a:latin typeface="Cambria Math" panose="02040503050406030204" pitchFamily="18" charset="0"/>
                          <a:ea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1" name="Retângulo 50"/>
              <p:cNvSpPr>
                <a:spLocks noRot="1" noChangeAspect="1" noMove="1" noResize="1" noEditPoints="1" noAdjustHandles="1" noChangeArrowheads="1" noChangeShapeType="1" noTextEdit="1"/>
              </p:cNvSpPr>
              <p:nvPr/>
            </p:nvSpPr>
            <p:spPr>
              <a:xfrm>
                <a:off x="4740128" y="3202873"/>
                <a:ext cx="5173345" cy="1009015"/>
              </a:xfrm>
              <a:prstGeom prst="rect">
                <a:avLst/>
              </a:prstGeom>
              <a:blipFill rotWithShape="1">
                <a:blip r:embed="rId1"/>
                <a:stretch>
                  <a:fillRect l="-9" t="-56" r="-408" b="56"/>
                </a:stretch>
              </a:blipFill>
            </p:spPr>
            <p:txBody>
              <a:bodyPr/>
              <a:lstStyle/>
              <a:p>
                <a:r>
                  <a:rPr lang="pt-BR" altLang="en-US">
                    <a:noFill/>
                  </a:rPr>
                  <a:t> </a:t>
                </a:r>
              </a:p>
            </p:txBody>
          </p:sp>
        </mc:Fallback>
      </mc:AlternateContent>
      <p:sp>
        <p:nvSpPr>
          <p:cNvPr id="52" name="CaixaDeTexto 24"/>
          <p:cNvSpPr txBox="1"/>
          <p:nvPr/>
        </p:nvSpPr>
        <p:spPr>
          <a:xfrm>
            <a:off x="4823460" y="4539615"/>
            <a:ext cx="4396740"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caso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será:</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3" name="Retângulo 52"/>
              <p:cNvSpPr/>
              <p:nvPr/>
            </p:nvSpPr>
            <p:spPr>
              <a:xfrm>
                <a:off x="4992223" y="5478495"/>
                <a:ext cx="3957955" cy="838200"/>
              </a:xfrm>
              <a:prstGeom prst="rect">
                <a:avLst/>
              </a:prstGeom>
            </p:spPr>
            <p:txBody>
              <a:bodyPr wrap="none">
                <a:spAutoFit/>
              </a:bodyPr>
              <a:lstStyle/>
              <a:p>
                <a14:m>
                  <m:oMath xmlns:m="http://schemas.openxmlformats.org/officeDocument/2006/math">
                    <m:sSub>
                      <m:sSubPr>
                        <m:ctrlPr>
                          <a:rPr lang="en-US" altLang="pt-BR" sz="320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𝑟</m:t>
                        </m:r>
                      </m:e>
                      <m:sub>
                        <m:r>
                          <a:rPr lang="pt-BR" altLang="pt-BR" sz="3200" b="0" i="1" smtClean="0">
                            <a:latin typeface="Cambria Math" panose="02040503050406030204" pitchFamily="18" charset="0"/>
                            <a:ea typeface="Cambria Math" panose="02040503050406030204" pitchFamily="18" charset="0"/>
                          </a:rPr>
                          <m:t>𝑑</m:t>
                        </m:r>
                      </m:sub>
                    </m:sSub>
                    <m:r>
                      <a:rPr lang="pt-BR" altLang="pt-BR" sz="3200" i="1">
                        <a:latin typeface="Cambria Math" panose="02040503050406030204" pitchFamily="18" charset="0"/>
                        <a:ea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r>
                          <a:rPr lang="pt-BR" altLang="pt-BR" sz="3200" b="0" i="1" smtClean="0">
                            <a:latin typeface="Cambria Math" panose="02040503050406030204" pitchFamily="18" charset="0"/>
                            <a:ea typeface="Cambria Math" panose="02040503050406030204" pitchFamily="18" charset="0"/>
                          </a:rPr>
                          <m:t>𝑛</m:t>
                        </m:r>
                        <m:sSub>
                          <m:sSubPr>
                            <m:ctrlPr>
                              <a:rPr lang="pt-BR" altLang="pt-BR" sz="3200" b="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𝑈</m:t>
                            </m:r>
                          </m:e>
                          <m:sub>
                            <m:r>
                              <a:rPr lang="pt-BR" altLang="pt-BR" sz="3200" b="0" i="1" smtClean="0">
                                <a:latin typeface="Cambria Math" panose="02040503050406030204" pitchFamily="18" charset="0"/>
                                <a:ea typeface="Cambria Math" panose="02040503050406030204" pitchFamily="18" charset="0"/>
                              </a:rPr>
                              <m:t>𝑇</m:t>
                            </m:r>
                          </m:sub>
                        </m:sSub>
                      </m:num>
                      <m:den>
                        <m:sSub>
                          <m:sSubPr>
                            <m:ctrlPr>
                              <a:rPr lang="pt-BR" altLang="pt-BR" sz="320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𝐼</m:t>
                            </m:r>
                          </m:e>
                          <m:sub>
                            <m:r>
                              <a:rPr lang="pt-BR" altLang="pt-BR" sz="3200" b="0" i="1" smtClean="0">
                                <a:latin typeface="Cambria Math" panose="02040503050406030204" pitchFamily="18" charset="0"/>
                                <a:ea typeface="Cambria Math" panose="02040503050406030204" pitchFamily="18" charset="0"/>
                              </a:rPr>
                              <m:t>𝐷</m:t>
                            </m:r>
                          </m:sub>
                        </m:sSub>
                      </m:den>
                    </m:f>
                    <m:r>
                      <a:rPr lang="pt-BR"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 </m:t>
                    </m:r>
                    <m:r>
                      <a:rPr lang="en-US" altLang="pt-BR" sz="3200" i="1">
                        <a:latin typeface="Cambria Math" panose="02040503050406030204" pitchFamily="18" charset="0"/>
                        <a:ea typeface="Cambria Math" panose="02040503050406030204" pitchFamily="18" charset="0"/>
                      </a:rPr>
                      <m:t>60</m:t>
                    </m:r>
                    <m:r>
                      <a:rPr lang="en-US"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7</m:t>
                    </m:r>
                  </m:oMath>
                </a14:m>
                <a:r>
                  <a:rPr lang="pt-BR" sz="3200" dirty="0" smtClean="0">
                    <a:latin typeface="Cambria Math" panose="02040503050406030204" pitchFamily="18" charset="0"/>
                    <a:ea typeface="Cambria Math" panose="02040503050406030204" pitchFamily="18" charset="0"/>
                  </a:rPr>
                  <a:t> Ohm</a:t>
                </a:r>
                <a:endParaRPr lang="pt-BR" sz="3200" dirty="0">
                  <a:latin typeface="Cambria Math" panose="02040503050406030204" pitchFamily="18" charset="0"/>
                  <a:ea typeface="Cambria Math" panose="02040503050406030204" pitchFamily="18" charset="0"/>
                </a:endParaRPr>
              </a:p>
            </p:txBody>
          </p:sp>
        </mc:Choice>
        <mc:Fallback>
          <p:sp>
            <p:nvSpPr>
              <p:cNvPr id="53" name="Retângulo 52"/>
              <p:cNvSpPr>
                <a:spLocks noRot="1" noChangeAspect="1" noMove="1" noResize="1" noEditPoints="1" noAdjustHandles="1" noChangeArrowheads="1" noChangeShapeType="1" noTextEdit="1"/>
              </p:cNvSpPr>
              <p:nvPr/>
            </p:nvSpPr>
            <p:spPr>
              <a:xfrm>
                <a:off x="4992223" y="5478495"/>
                <a:ext cx="3957955" cy="838200"/>
              </a:xfrm>
              <a:prstGeom prst="rect">
                <a:avLst/>
              </a:prstGeom>
              <a:blipFill rotWithShape="1">
                <a:blip r:embed="rId2"/>
                <a:stretch>
                  <a:fillRect l="-12" t="-42" r="-533" b="4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7" name="Grupo 6"/>
          <p:cNvGrpSpPr/>
          <p:nvPr/>
        </p:nvGrpSpPr>
        <p:grpSpPr>
          <a:xfrm rot="5400000">
            <a:off x="620450" y="1944665"/>
            <a:ext cx="1381894" cy="255373"/>
            <a:chOff x="4152748" y="3524056"/>
            <a:chExt cx="1381894" cy="255373"/>
          </a:xfrm>
        </p:grpSpPr>
        <p:cxnSp>
          <p:nvCxnSpPr>
            <p:cNvPr id="8"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 name="Conector Reto 2"/>
          <p:cNvCxnSpPr/>
          <p:nvPr/>
        </p:nvCxnSpPr>
        <p:spPr>
          <a:xfrm>
            <a:off x="1295052" y="3315609"/>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3"/>
          <p:cNvCxnSpPr/>
          <p:nvPr/>
        </p:nvCxnSpPr>
        <p:spPr>
          <a:xfrm flipV="1">
            <a:off x="1054843" y="6548417"/>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de Seta Reta 4"/>
          <p:cNvCxnSpPr/>
          <p:nvPr/>
        </p:nvCxnSpPr>
        <p:spPr>
          <a:xfrm flipV="1">
            <a:off x="1308387" y="974966"/>
            <a:ext cx="0" cy="573439"/>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4" name="Conector de Seta Reta 8"/>
          <p:cNvCxnSpPr/>
          <p:nvPr/>
        </p:nvCxnSpPr>
        <p:spPr>
          <a:xfrm flipH="1">
            <a:off x="991315" y="1548404"/>
            <a:ext cx="14605" cy="75501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5" name="Caixa de Texto 9"/>
          <p:cNvSpPr txBox="1"/>
          <p:nvPr/>
        </p:nvSpPr>
        <p:spPr>
          <a:xfrm>
            <a:off x="751597" y="1650776"/>
            <a:ext cx="288290" cy="521970"/>
          </a:xfrm>
          <a:prstGeom prst="rect">
            <a:avLst/>
          </a:prstGeom>
          <a:noFill/>
        </p:spPr>
        <p:txBody>
          <a:bodyPr wrap="square" rtlCol="0">
            <a:spAutoFit/>
          </a:bodyPr>
          <a:lstStyle/>
          <a:p>
            <a:r>
              <a:rPr lang="pt-BR" altLang="en-US" sz="2800" dirty="0"/>
              <a:t>i</a:t>
            </a:r>
            <a:endParaRPr lang="pt-BR" altLang="en-US" sz="2800" dirty="0"/>
          </a:p>
        </p:txBody>
      </p:sp>
      <p:cxnSp>
        <p:nvCxnSpPr>
          <p:cNvPr id="16" name="Conector Reto 15"/>
          <p:cNvCxnSpPr/>
          <p:nvPr/>
        </p:nvCxnSpPr>
        <p:spPr>
          <a:xfrm>
            <a:off x="1295052" y="2619966"/>
            <a:ext cx="711033"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grpSp>
        <p:nvGrpSpPr>
          <p:cNvPr id="18" name="Grupo 17"/>
          <p:cNvGrpSpPr/>
          <p:nvPr/>
        </p:nvGrpSpPr>
        <p:grpSpPr>
          <a:xfrm rot="5400000">
            <a:off x="620129" y="3098978"/>
            <a:ext cx="1381894" cy="255373"/>
            <a:chOff x="4152748" y="3524056"/>
            <a:chExt cx="1381894" cy="255373"/>
          </a:xfrm>
        </p:grpSpPr>
        <p:cxnSp>
          <p:nvCxnSpPr>
            <p:cNvPr id="19"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tângulo 19"/>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 name="Grupo 2"/>
          <p:cNvGrpSpPr/>
          <p:nvPr/>
        </p:nvGrpSpPr>
        <p:grpSpPr>
          <a:xfrm rot="5400000">
            <a:off x="620129" y="3991153"/>
            <a:ext cx="1381894" cy="255373"/>
            <a:chOff x="4152748" y="3524056"/>
            <a:chExt cx="1381894" cy="255373"/>
          </a:xfrm>
        </p:grpSpPr>
        <p:cxnSp>
          <p:nvCxnSpPr>
            <p:cNvPr id="4"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Retângulo 4"/>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 name="Grupo 5"/>
          <p:cNvGrpSpPr/>
          <p:nvPr/>
        </p:nvGrpSpPr>
        <p:grpSpPr>
          <a:xfrm rot="5400000">
            <a:off x="620129" y="4892853"/>
            <a:ext cx="1381894" cy="255373"/>
            <a:chOff x="4152748" y="3524056"/>
            <a:chExt cx="1381894" cy="255373"/>
          </a:xfrm>
        </p:grpSpPr>
        <p:cxnSp>
          <p:nvCxnSpPr>
            <p:cNvPr id="13"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1" name="Grupo 20"/>
          <p:cNvGrpSpPr/>
          <p:nvPr/>
        </p:nvGrpSpPr>
        <p:grpSpPr>
          <a:xfrm rot="5400000">
            <a:off x="620129" y="5729783"/>
            <a:ext cx="1381894" cy="255373"/>
            <a:chOff x="4152748" y="3524056"/>
            <a:chExt cx="1381894" cy="255373"/>
          </a:xfrm>
        </p:grpSpPr>
        <p:cxnSp>
          <p:nvCxnSpPr>
            <p:cNvPr id="22"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Retângulo 22"/>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0" name="Caixa de Texto 6"/>
          <p:cNvSpPr txBox="1"/>
          <p:nvPr/>
        </p:nvSpPr>
        <p:spPr>
          <a:xfrm>
            <a:off x="1538088" y="1754227"/>
            <a:ext cx="1513272" cy="521970"/>
          </a:xfrm>
          <a:prstGeom prst="rect">
            <a:avLst/>
          </a:prstGeom>
          <a:noFill/>
        </p:spPr>
        <p:txBody>
          <a:bodyPr wrap="square" rtlCol="0">
            <a:spAutoFit/>
          </a:bodyPr>
          <a:lstStyle/>
          <a:p>
            <a:r>
              <a:rPr lang="pt-BR" altLang="en-US" sz="2800" dirty="0" smtClean="0"/>
              <a:t>10 </a:t>
            </a:r>
            <a:r>
              <a:rPr lang="pt-BR" altLang="en-US" sz="2800" dirty="0"/>
              <a:t>K</a:t>
            </a:r>
            <a:r>
              <a:rPr lang="pt-BR" altLang="en-US" sz="2800" dirty="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sp>
        <p:nvSpPr>
          <p:cNvPr id="28" name="Caixa de Texto 6"/>
          <p:cNvSpPr txBox="1"/>
          <p:nvPr/>
        </p:nvSpPr>
        <p:spPr>
          <a:xfrm>
            <a:off x="1524753" y="5595977"/>
            <a:ext cx="1513272" cy="521970"/>
          </a:xfrm>
          <a:prstGeom prst="rect">
            <a:avLst/>
          </a:prstGeom>
          <a:noFill/>
        </p:spPr>
        <p:txBody>
          <a:bodyPr wrap="square" rtlCol="0">
            <a:spAutoFit/>
          </a:bodyPr>
          <a:lstStyle/>
          <a:p>
            <a:r>
              <a:rPr lang="pt-BR" altLang="en-US" sz="2800" dirty="0" smtClean="0"/>
              <a:t>60,7 </a:t>
            </a:r>
            <a:r>
              <a:rPr lang="pt-BR" altLang="en-US" sz="2800" dirty="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sp>
        <p:nvSpPr>
          <p:cNvPr id="29" name="Caixa de Texto 6"/>
          <p:cNvSpPr txBox="1"/>
          <p:nvPr/>
        </p:nvSpPr>
        <p:spPr>
          <a:xfrm>
            <a:off x="1524753" y="4644112"/>
            <a:ext cx="1513272" cy="521970"/>
          </a:xfrm>
          <a:prstGeom prst="rect">
            <a:avLst/>
          </a:prstGeom>
          <a:noFill/>
        </p:spPr>
        <p:txBody>
          <a:bodyPr wrap="square" rtlCol="0">
            <a:spAutoFit/>
          </a:bodyPr>
          <a:lstStyle/>
          <a:p>
            <a:r>
              <a:rPr lang="pt-BR" altLang="en-US" sz="2800" dirty="0" smtClean="0"/>
              <a:t>60,7 </a:t>
            </a:r>
            <a:r>
              <a:rPr lang="pt-BR" altLang="en-US" sz="2800" dirty="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sp>
        <p:nvSpPr>
          <p:cNvPr id="31" name="Caixa de Texto 6"/>
          <p:cNvSpPr txBox="1"/>
          <p:nvPr/>
        </p:nvSpPr>
        <p:spPr>
          <a:xfrm>
            <a:off x="1538088" y="3823692"/>
            <a:ext cx="1513272" cy="521970"/>
          </a:xfrm>
          <a:prstGeom prst="rect">
            <a:avLst/>
          </a:prstGeom>
          <a:noFill/>
        </p:spPr>
        <p:txBody>
          <a:bodyPr wrap="square" rtlCol="0">
            <a:spAutoFit/>
          </a:bodyPr>
          <a:lstStyle/>
          <a:p>
            <a:r>
              <a:rPr lang="pt-BR" altLang="en-US" sz="2800" dirty="0" smtClean="0"/>
              <a:t>60,7 </a:t>
            </a:r>
            <a:r>
              <a:rPr lang="pt-BR" altLang="en-US" sz="2800" dirty="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sp>
        <p:nvSpPr>
          <p:cNvPr id="32" name="Caixa de Texto 6"/>
          <p:cNvSpPr txBox="1"/>
          <p:nvPr/>
        </p:nvSpPr>
        <p:spPr>
          <a:xfrm>
            <a:off x="1538088" y="2965172"/>
            <a:ext cx="1513272" cy="521970"/>
          </a:xfrm>
          <a:prstGeom prst="rect">
            <a:avLst/>
          </a:prstGeom>
          <a:noFill/>
        </p:spPr>
        <p:txBody>
          <a:bodyPr wrap="square" rtlCol="0">
            <a:spAutoFit/>
          </a:bodyPr>
          <a:lstStyle/>
          <a:p>
            <a:r>
              <a:rPr lang="pt-BR" altLang="en-US" sz="2800" dirty="0" smtClean="0"/>
              <a:t>60,7 </a:t>
            </a:r>
            <a:r>
              <a:rPr lang="pt-BR" altLang="en-US" sz="2800" dirty="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sp>
        <p:nvSpPr>
          <p:cNvPr id="34" name="Caixa de Texto 6"/>
          <p:cNvSpPr txBox="1"/>
          <p:nvPr/>
        </p:nvSpPr>
        <p:spPr>
          <a:xfrm>
            <a:off x="2006179" y="2151082"/>
            <a:ext cx="1224280" cy="646331"/>
          </a:xfrm>
          <a:prstGeom prst="rect">
            <a:avLst/>
          </a:prstGeom>
          <a:noFill/>
        </p:spPr>
        <p:txBody>
          <a:bodyPr wrap="square" rtlCol="0">
            <a:spAutoFit/>
          </a:bodyPr>
          <a:lstStyle/>
          <a:p>
            <a:r>
              <a:rPr lang="pt-BR" altLang="en-US" sz="3600" dirty="0" err="1" smtClean="0">
                <a:latin typeface="Comic Sans MS" panose="030F0702030302020204" pitchFamily="66" charset="0"/>
                <a:cs typeface="Symbol" panose="05050102010706020507" charset="0"/>
              </a:rPr>
              <a:t>v</a:t>
            </a:r>
            <a:r>
              <a:rPr lang="pt-BR" altLang="en-US" sz="3600" baseline="-25000" dirty="0" err="1" smtClean="0">
                <a:latin typeface="Comic Sans MS" panose="030F0702030302020204" pitchFamily="66" charset="0"/>
                <a:cs typeface="Symbol" panose="05050102010706020507" charset="0"/>
              </a:rPr>
              <a:t>out</a:t>
            </a:r>
            <a:endParaRPr lang="pt-BR" altLang="en-US" sz="3600" dirty="0">
              <a:latin typeface="Comic Sans MS" panose="030F0702030302020204" pitchFamily="66" charset="0"/>
              <a:cs typeface="Symbol" panose="05050102010706020507" charset="0"/>
            </a:endParaRPr>
          </a:p>
        </p:txBody>
      </p:sp>
      <p:sp>
        <p:nvSpPr>
          <p:cNvPr id="47" name="Caixa de Texto 6"/>
          <p:cNvSpPr txBox="1"/>
          <p:nvPr/>
        </p:nvSpPr>
        <p:spPr>
          <a:xfrm>
            <a:off x="378460" y="452755"/>
            <a:ext cx="3137535" cy="521970"/>
          </a:xfrm>
          <a:prstGeom prst="rect">
            <a:avLst/>
          </a:prstGeom>
          <a:noFill/>
        </p:spPr>
        <p:txBody>
          <a:bodyPr wrap="square" rtlCol="0">
            <a:spAutoFit/>
          </a:bodyPr>
          <a:lstStyle/>
          <a:p>
            <a:r>
              <a:rPr lang="pt-BR" altLang="en-US" sz="2400" dirty="0">
                <a:latin typeface="Comic Sans MS" panose="030F0702030302020204" pitchFamily="66" charset="0"/>
                <a:cs typeface="Symbol" panose="05050102010706020507" charset="0"/>
              </a:rPr>
              <a:t>v</a:t>
            </a:r>
            <a:r>
              <a:rPr lang="pt-BR" altLang="en-US" sz="2400" baseline="-25000" dirty="0" smtClean="0">
                <a:latin typeface="Comic Sans MS" panose="030F0702030302020204" pitchFamily="66" charset="0"/>
                <a:cs typeface="Symbol" panose="05050102010706020507" charset="0"/>
              </a:rPr>
              <a:t>DD</a:t>
            </a:r>
            <a:r>
              <a:rPr lang="pt-BR" altLang="en-US" sz="2400" dirty="0" smtClean="0">
                <a:latin typeface="Comic Sans MS" panose="030F0702030302020204" pitchFamily="66" charset="0"/>
                <a:cs typeface="Symbol" panose="05050102010706020507" charset="0"/>
              </a:rPr>
              <a:t>= </a:t>
            </a:r>
            <a:r>
              <a:rPr lang="pt-BR" altLang="en-US" sz="2400" dirty="0" err="1" smtClean="0">
                <a:latin typeface="Comic Sans MS" panose="030F0702030302020204" pitchFamily="66" charset="0"/>
                <a:cs typeface="Symbol" panose="05050102010706020507" charset="0"/>
              </a:rPr>
              <a:t>sen</a:t>
            </a:r>
            <a:r>
              <a:rPr lang="pt-BR" altLang="en-US" sz="2400" dirty="0" smtClean="0">
                <a:latin typeface="Comic Sans MS" panose="030F0702030302020204" pitchFamily="66" charset="0"/>
                <a:cs typeface="Symbol" panose="05050102010706020507" charset="0"/>
              </a:rPr>
              <a:t>(2</a:t>
            </a:r>
            <a:r>
              <a:rPr lang="pt-BR" altLang="en-US" sz="2400" dirty="0" smtClean="0">
                <a:latin typeface="Symbol" panose="05050102010706020507" pitchFamily="18" charset="2"/>
                <a:cs typeface="Symbol" panose="05050102010706020507" charset="0"/>
              </a:rPr>
              <a:t>p</a:t>
            </a:r>
            <a:r>
              <a:rPr lang="pt-BR" altLang="en-US" sz="2400" dirty="0" smtClean="0">
                <a:latin typeface="Comic Sans MS" panose="030F0702030302020204" pitchFamily="66" charset="0"/>
                <a:cs typeface="Symbol" panose="05050102010706020507" charset="0"/>
              </a:rPr>
              <a:t>60t)</a:t>
            </a:r>
            <a:r>
              <a:rPr lang="pt-BR" altLang="en-US" sz="2800" dirty="0" smtClean="0">
                <a:latin typeface="Comic Sans MS" panose="030F0702030302020204" pitchFamily="66" charset="0"/>
                <a:cs typeface="Symbol" panose="05050102010706020507" charset="0"/>
              </a:rPr>
              <a:t> </a:t>
            </a:r>
            <a:endParaRPr lang="pt-BR" altLang="en-US" sz="2800" dirty="0">
              <a:latin typeface="Comic Sans MS" panose="030F0702030302020204" pitchFamily="66" charset="0"/>
              <a:cs typeface="Symbol" panose="05050102010706020507" charset="0"/>
            </a:endParaRPr>
          </a:p>
        </p:txBody>
      </p:sp>
      <mc:AlternateContent xmlns:mc="http://schemas.openxmlformats.org/markup-compatibility/2006">
        <mc:Choice xmlns:a14="http://schemas.microsoft.com/office/drawing/2010/main" Requires="a14">
          <p:sp>
            <p:nvSpPr>
              <p:cNvPr id="33" name="Retângulo 32"/>
              <p:cNvSpPr/>
              <p:nvPr/>
            </p:nvSpPr>
            <p:spPr>
              <a:xfrm>
                <a:off x="3515780" y="1178260"/>
                <a:ext cx="8154670" cy="743585"/>
              </a:xfrm>
              <a:prstGeom prst="rect">
                <a:avLst/>
              </a:prstGeom>
            </p:spPr>
            <p:txBody>
              <a:bodyPr wrap="none">
                <a:spAutoFit/>
              </a:bodyPr>
              <a:lstStyle/>
              <a:p>
                <a14:m>
                  <m:oMath xmlns:m="http://schemas.openxmlformats.org/officeDocument/2006/math">
                    <m:sSub>
                      <m:sSubPr>
                        <m:ctrlPr>
                          <a:rPr lang="en-US" altLang="pt-BR" sz="2800" i="1" smtClean="0">
                            <a:latin typeface="Cambria Math" panose="02040503050406030204" pitchFamily="18" charset="0"/>
                            <a:ea typeface="Cambria Math" panose="02040503050406030204" pitchFamily="18" charset="0"/>
                          </a:rPr>
                        </m:ctrlPr>
                      </m:sSubPr>
                      <m:e>
                        <m:r>
                          <a:rPr lang="pt-BR" altLang="pt-BR" sz="2800" b="0" i="1" smtClean="0">
                            <a:latin typeface="Cambria Math" panose="02040503050406030204" pitchFamily="18" charset="0"/>
                            <a:ea typeface="Cambria Math" panose="02040503050406030204" pitchFamily="18" charset="0"/>
                          </a:rPr>
                          <m:t>𝑣</m:t>
                        </m:r>
                      </m:e>
                      <m:sub>
                        <m:r>
                          <a:rPr lang="pt-BR" altLang="pt-BR" sz="2800" b="0" i="1" smtClean="0">
                            <a:latin typeface="Cambria Math" panose="02040503050406030204" pitchFamily="18" charset="0"/>
                            <a:ea typeface="Cambria Math" panose="02040503050406030204" pitchFamily="18" charset="0"/>
                          </a:rPr>
                          <m:t>𝑜𝑢𝑡</m:t>
                        </m:r>
                      </m:sub>
                    </m:sSub>
                    <m:r>
                      <a:rPr lang="pt-BR" altLang="pt-BR" sz="2800" i="1">
                        <a:latin typeface="Cambria Math" panose="02040503050406030204" pitchFamily="18" charset="0"/>
                        <a:ea typeface="Cambria Math" panose="02040503050406030204" pitchFamily="18" charset="0"/>
                      </a:rPr>
                      <m:t>=</m:t>
                    </m:r>
                    <m:r>
                      <a:rPr lang="pt-BR" altLang="pt-BR" sz="2800" b="0" i="1" smtClean="0">
                        <a:latin typeface="Cambria Math" panose="02040503050406030204" pitchFamily="18" charset="0"/>
                        <a:ea typeface="Cambria Math" panose="02040503050406030204" pitchFamily="18" charset="0"/>
                      </a:rPr>
                      <m:t>𝑠𝑒𝑛</m:t>
                    </m:r>
                    <m:d>
                      <m:dPr>
                        <m:ctrlPr>
                          <a:rPr lang="pt-BR" altLang="pt-BR" sz="2800" b="0" i="1" smtClean="0">
                            <a:latin typeface="Cambria Math" panose="02040503050406030204" pitchFamily="18" charset="0"/>
                            <a:ea typeface="Cambria Math" panose="02040503050406030204" pitchFamily="18" charset="0"/>
                          </a:rPr>
                        </m:ctrlPr>
                      </m:dPr>
                      <m:e>
                        <m:r>
                          <m:rPr>
                            <m:nor/>
                          </m:rPr>
                          <a:rPr lang="pt-BR" altLang="en-US" sz="2800" dirty="0">
                            <a:latin typeface="Comic Sans MS" panose="030F0702030302020204" pitchFamily="66" charset="0"/>
                            <a:cs typeface="Symbol" panose="05050102010706020507" charset="0"/>
                          </a:rPr>
                          <m:t>2</m:t>
                        </m:r>
                        <m:r>
                          <m:rPr>
                            <m:nor/>
                          </m:rPr>
                          <a:rPr lang="pt-BR" altLang="en-US" sz="2800" dirty="0">
                            <a:latin typeface="Symbol" panose="05050102010706020507" pitchFamily="18" charset="2"/>
                            <a:cs typeface="Symbol" panose="05050102010706020507" charset="0"/>
                          </a:rPr>
                          <m:t>p</m:t>
                        </m:r>
                        <m:r>
                          <m:rPr>
                            <m:nor/>
                          </m:rPr>
                          <a:rPr lang="en-US" altLang="pt-BR" sz="2800" dirty="0">
                            <a:latin typeface="Symbol" panose="05050102010706020507" pitchFamily="18" charset="2"/>
                            <a:cs typeface="Symbol" panose="05050102010706020507" charset="0"/>
                          </a:rPr>
                          <m:t>.</m:t>
                        </m:r>
                        <m:r>
                          <m:rPr>
                            <m:nor/>
                          </m:rPr>
                          <a:rPr lang="pt-BR" altLang="en-US" sz="2800" dirty="0">
                            <a:latin typeface="Comic Sans MS" panose="030F0702030302020204" pitchFamily="66" charset="0"/>
                            <a:cs typeface="Symbol" panose="05050102010706020507" charset="0"/>
                          </a:rPr>
                          <m:t>60</m:t>
                        </m:r>
                        <m:r>
                          <m:rPr>
                            <m:nor/>
                          </m:rPr>
                          <a:rPr lang="en-US" altLang="pt-BR" sz="2800" dirty="0">
                            <a:latin typeface="Comic Sans MS" panose="030F0702030302020204" pitchFamily="66" charset="0"/>
                            <a:cs typeface="Symbol" panose="05050102010706020507" charset="0"/>
                          </a:rPr>
                          <m:t>.</m:t>
                        </m:r>
                        <m:r>
                          <m:rPr>
                            <m:nor/>
                          </m:rPr>
                          <a:rPr lang="pt-BR" altLang="en-US" sz="2800" dirty="0">
                            <a:latin typeface="Comic Sans MS" panose="030F0702030302020204" pitchFamily="66" charset="0"/>
                            <a:cs typeface="Symbol" panose="05050102010706020507" charset="0"/>
                          </a:rPr>
                          <m:t>t</m:t>
                        </m:r>
                      </m:e>
                    </m:d>
                    <m:f>
                      <m:fPr>
                        <m:ctrlPr>
                          <a:rPr lang="pt-BR" altLang="pt-BR" sz="2800" i="1">
                            <a:latin typeface="Cambria Math" panose="02040503050406030204" pitchFamily="18" charset="0"/>
                            <a:ea typeface="Cambria Math" panose="02040503050406030204" pitchFamily="18" charset="0"/>
                          </a:rPr>
                        </m:ctrlPr>
                      </m:fPr>
                      <m:num>
                        <m:sSub>
                          <m:sSubPr>
                            <m:ctrlPr>
                              <a:rPr lang="pt-BR" altLang="pt-BR" sz="2800" i="1" smtClean="0">
                                <a:latin typeface="Cambria Math" panose="02040503050406030204" pitchFamily="18" charset="0"/>
                                <a:ea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rPr>
                              <m:t>4</m:t>
                            </m:r>
                            <m:r>
                              <a:rPr lang="pt-BR" altLang="pt-BR" sz="2800" b="0" i="1" smtClean="0">
                                <a:latin typeface="Cambria Math" panose="02040503050406030204" pitchFamily="18" charset="0"/>
                                <a:ea typeface="Cambria Math" panose="02040503050406030204" pitchFamily="18" charset="0"/>
                              </a:rPr>
                              <m:t>𝑟</m:t>
                            </m:r>
                          </m:e>
                          <m:sub>
                            <m:r>
                              <a:rPr lang="pt-BR" altLang="pt-BR" sz="2800" b="0" i="1" smtClean="0">
                                <a:latin typeface="Cambria Math" panose="02040503050406030204" pitchFamily="18" charset="0"/>
                                <a:ea typeface="Cambria Math" panose="02040503050406030204" pitchFamily="18" charset="0"/>
                              </a:rPr>
                              <m:t>𝑑</m:t>
                            </m:r>
                          </m:sub>
                        </m:sSub>
                      </m:num>
                      <m:den>
                        <m:r>
                          <a:rPr lang="pt-BR" altLang="pt-BR" sz="2800" i="1">
                            <a:latin typeface="Cambria Math" panose="02040503050406030204" pitchFamily="18" charset="0"/>
                            <a:ea typeface="Cambria Math" panose="02040503050406030204" pitchFamily="18" charset="0"/>
                          </a:rPr>
                          <m:t>10</m:t>
                        </m:r>
                        <m:r>
                          <a:rPr lang="pt-BR" altLang="pt-BR" sz="2800" i="1">
                            <a:latin typeface="Cambria Math" panose="02040503050406030204" pitchFamily="18" charset="0"/>
                            <a:ea typeface="Cambria Math" panose="02040503050406030204" pitchFamily="18" charset="0"/>
                          </a:rPr>
                          <m:t>𝑘</m:t>
                        </m:r>
                        <m:r>
                          <a:rPr lang="pt-BR" altLang="pt-BR" sz="2800" b="0" i="1" smtClean="0">
                            <a:latin typeface="Cambria Math" panose="02040503050406030204" pitchFamily="18" charset="0"/>
                            <a:ea typeface="Cambria Math" panose="02040503050406030204" pitchFamily="18" charset="0"/>
                          </a:rPr>
                          <m:t>+</m:t>
                        </m:r>
                        <m:sSub>
                          <m:sSubPr>
                            <m:ctrlPr>
                              <a:rPr lang="pt-BR" altLang="pt-BR" sz="2800" b="0" i="1" smtClean="0">
                                <a:latin typeface="Cambria Math" panose="02040503050406030204" pitchFamily="18" charset="0"/>
                                <a:ea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rPr>
                              <m:t>4</m:t>
                            </m:r>
                            <m:r>
                              <a:rPr lang="pt-BR" altLang="pt-BR" sz="2800" b="0" i="1" smtClean="0">
                                <a:latin typeface="Cambria Math" panose="02040503050406030204" pitchFamily="18" charset="0"/>
                                <a:ea typeface="Cambria Math" panose="02040503050406030204" pitchFamily="18" charset="0"/>
                              </a:rPr>
                              <m:t>𝑟</m:t>
                            </m:r>
                          </m:e>
                          <m:sub>
                            <m:r>
                              <a:rPr lang="pt-BR" altLang="pt-BR" sz="2800" b="0" i="1" smtClean="0">
                                <a:latin typeface="Cambria Math" panose="02040503050406030204" pitchFamily="18" charset="0"/>
                                <a:ea typeface="Cambria Math" panose="02040503050406030204" pitchFamily="18" charset="0"/>
                              </a:rPr>
                              <m:t>𝑑</m:t>
                            </m:r>
                          </m:sub>
                        </m:sSub>
                      </m:den>
                    </m:f>
                    <m:r>
                      <a:rPr lang="pt-BR" altLang="pt-BR" sz="2800" i="1">
                        <a:latin typeface="Cambria Math" panose="02040503050406030204" pitchFamily="18" charset="0"/>
                        <a:ea typeface="Cambria Math" panose="02040503050406030204" pitchFamily="18" charset="0"/>
                      </a:rPr>
                      <m:t>=</m:t>
                    </m:r>
                    <m:r>
                      <a:rPr lang="en-US" altLang="pt-BR" sz="2800" i="1">
                        <a:latin typeface="Cambria Math" panose="02040503050406030204" pitchFamily="18" charset="0"/>
                        <a:ea typeface="Cambria Math" panose="02040503050406030204" pitchFamily="18" charset="0"/>
                      </a:rPr>
                      <m:t>23</m:t>
                    </m:r>
                    <m:r>
                      <a:rPr lang="en-US" altLang="pt-BR" sz="2800" i="1">
                        <a:latin typeface="Cambria Math" panose="02040503050406030204" pitchFamily="18" charset="0"/>
                        <a:ea typeface="Cambria Math" panose="02040503050406030204" pitchFamily="18" charset="0"/>
                      </a:rPr>
                      <m:t>,</m:t>
                    </m:r>
                    <m:r>
                      <a:rPr lang="en-US" altLang="pt-BR" sz="2800" i="1">
                        <a:latin typeface="Cambria Math" panose="02040503050406030204" pitchFamily="18" charset="0"/>
                        <a:ea typeface="Cambria Math" panose="02040503050406030204" pitchFamily="18" charset="0"/>
                      </a:rPr>
                      <m:t>7</m:t>
                    </m:r>
                  </m:oMath>
                </a14:m>
                <a:r>
                  <a:rPr lang="pt-BR" altLang="pt-BR" sz="2800" dirty="0">
                    <a:ea typeface="Cambria Math" panose="02040503050406030204" pitchFamily="18" charset="0"/>
                  </a:rPr>
                  <a:t> </a:t>
                </a:r>
                <a14:m>
                  <m:oMath xmlns:m="http://schemas.openxmlformats.org/officeDocument/2006/math">
                    <m:r>
                      <a:rPr lang="pt-BR" altLang="pt-BR" sz="2800" i="1">
                        <a:latin typeface="Cambria Math" panose="02040503050406030204" pitchFamily="18" charset="0"/>
                        <a:ea typeface="Cambria Math" panose="02040503050406030204" pitchFamily="18" charset="0"/>
                      </a:rPr>
                      <m:t>𝑠𝑒𝑛</m:t>
                    </m:r>
                    <m:r>
                      <a:rPr lang="pt-BR" altLang="pt-BR" sz="2800" i="1">
                        <a:latin typeface="Cambria Math" panose="02040503050406030204" pitchFamily="18" charset="0"/>
                        <a:ea typeface="Cambria Math" panose="02040503050406030204" pitchFamily="18" charset="0"/>
                      </a:rPr>
                      <m:t>(</m:t>
                    </m:r>
                    <m:r>
                      <m:rPr>
                        <m:nor/>
                      </m:rPr>
                      <a:rPr lang="pt-BR" altLang="en-US" sz="2800" dirty="0">
                        <a:latin typeface="Comic Sans MS" panose="030F0702030302020204" pitchFamily="66" charset="0"/>
                        <a:cs typeface="Symbol" panose="05050102010706020507" charset="0"/>
                      </a:rPr>
                      <m:t>2</m:t>
                    </m:r>
                    <m:r>
                      <m:rPr>
                        <m:nor/>
                      </m:rPr>
                      <a:rPr lang="pt-BR" altLang="en-US" sz="2800" dirty="0">
                        <a:latin typeface="Symbol" panose="05050102010706020507" pitchFamily="18" charset="2"/>
                        <a:cs typeface="Symbol" panose="05050102010706020507" charset="0"/>
                      </a:rPr>
                      <m:t>p</m:t>
                    </m:r>
                    <m:r>
                      <m:rPr>
                        <m:nor/>
                      </m:rPr>
                      <a:rPr lang="en-US" altLang="pt-BR" sz="2800" dirty="0">
                        <a:latin typeface="Symbol" panose="05050102010706020507" pitchFamily="18" charset="2"/>
                        <a:cs typeface="Symbol" panose="05050102010706020507" charset="0"/>
                      </a:rPr>
                      <m:t>.</m:t>
                    </m:r>
                    <m:r>
                      <m:rPr>
                        <m:nor/>
                      </m:rPr>
                      <a:rPr lang="pt-BR" altLang="en-US" sz="2800" dirty="0">
                        <a:latin typeface="Comic Sans MS" panose="030F0702030302020204" pitchFamily="66" charset="0"/>
                        <a:cs typeface="Symbol" panose="05050102010706020507" charset="0"/>
                      </a:rPr>
                      <m:t>60</m:t>
                    </m:r>
                    <m:r>
                      <m:rPr>
                        <m:nor/>
                      </m:rPr>
                      <a:rPr lang="pt-BR" altLang="en-US" sz="2800" dirty="0">
                        <a:latin typeface="Comic Sans MS" panose="030F0702030302020204" pitchFamily="66" charset="0"/>
                        <a:cs typeface="Symbol" panose="05050102010706020507" charset="0"/>
                      </a:rPr>
                      <m:t>t</m:t>
                    </m:r>
                    <m:r>
                      <a:rPr lang="pt-BR" altLang="en-US" sz="2800" i="1" dirty="0">
                        <a:latin typeface="Cambria Math" panose="02040503050406030204" pitchFamily="18" charset="0"/>
                        <a:cs typeface="Symbol" panose="05050102010706020507" charset="0"/>
                      </a:rPr>
                      <m:t>)</m:t>
                    </m:r>
                    <m:r>
                      <a:rPr lang="en-US" altLang="pt-BR" sz="2800" i="1" dirty="0">
                        <a:latin typeface="Cambria Math" panose="02040503050406030204" pitchFamily="18" charset="0"/>
                        <a:cs typeface="Symbol" panose="05050102010706020507" charset="0"/>
                      </a:rPr>
                      <m:t> </m:t>
                    </m:r>
                  </m:oMath>
                </a14:m>
                <a:r>
                  <a:rPr lang="pt-BR" sz="2800" dirty="0" smtClean="0">
                    <a:latin typeface="Cambria Math" panose="02040503050406030204" pitchFamily="18" charset="0"/>
                    <a:ea typeface="Cambria Math" panose="02040503050406030204" pitchFamily="18" charset="0"/>
                  </a:rPr>
                  <a:t>mV</a:t>
                </a:r>
                <a:endParaRPr lang="pt-BR" sz="2800" dirty="0">
                  <a:latin typeface="Cambria Math" panose="02040503050406030204" pitchFamily="18" charset="0"/>
                  <a:ea typeface="Cambria Math" panose="02040503050406030204" pitchFamily="18" charset="0"/>
                </a:endParaRPr>
              </a:p>
            </p:txBody>
          </p:sp>
        </mc:Choice>
        <mc:Fallback>
          <p:sp>
            <p:nvSpPr>
              <p:cNvPr id="33" name="Retângulo 32"/>
              <p:cNvSpPr>
                <a:spLocks noRot="1" noChangeAspect="1" noMove="1" noResize="1" noEditPoints="1" noAdjustHandles="1" noChangeArrowheads="1" noChangeShapeType="1" noTextEdit="1"/>
              </p:cNvSpPr>
              <p:nvPr/>
            </p:nvSpPr>
            <p:spPr>
              <a:xfrm>
                <a:off x="3515780" y="1178260"/>
                <a:ext cx="8154670" cy="743585"/>
              </a:xfrm>
              <a:prstGeom prst="rect">
                <a:avLst/>
              </a:prstGeom>
              <a:blipFill rotWithShape="1">
                <a:blip r:embed="rId1"/>
                <a:stretch>
                  <a:fillRect l="-5" t="-45" r="-88" b="45"/>
                </a:stretch>
              </a:blipFill>
            </p:spPr>
            <p:txBody>
              <a:bodyPr/>
              <a:lstStyle/>
              <a:p>
                <a:r>
                  <a:rPr lang="pt-BR" altLang="en-US">
                    <a:noFill/>
                  </a:rPr>
                  <a:t> </a:t>
                </a:r>
              </a:p>
            </p:txBody>
          </p:sp>
        </mc:Fallback>
      </mc:AlternateContent>
      <p:sp>
        <p:nvSpPr>
          <p:cNvPr id="35" name="CaixaDeTexto 25"/>
          <p:cNvSpPr txBox="1"/>
          <p:nvPr/>
        </p:nvSpPr>
        <p:spPr>
          <a:xfrm>
            <a:off x="3353435" y="3723640"/>
            <a:ext cx="8425180" cy="13836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 cada diodo a tensão varia (23.7/4) mV, ou seja 5.6 mV (ainda podemos considerar o modelo de pequenos sinais)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4" name="Imagem 3" descr="Diodops6"/>
          <p:cNvPicPr>
            <a:picLocks noChangeAspect="1"/>
          </p:cNvPicPr>
          <p:nvPr/>
        </p:nvPicPr>
        <p:blipFill>
          <a:blip r:embed="rId1"/>
          <a:srcRect l="30979" t="32088" r="35985" b="20418"/>
          <a:stretch>
            <a:fillRect/>
          </a:stretch>
        </p:blipFill>
        <p:spPr>
          <a:xfrm>
            <a:off x="6679565" y="496570"/>
            <a:ext cx="3811905" cy="2795905"/>
          </a:xfrm>
          <a:prstGeom prst="rect">
            <a:avLst/>
          </a:prstGeom>
        </p:spPr>
      </p:pic>
      <p:pic>
        <p:nvPicPr>
          <p:cNvPr id="5" name="Imagem 4" descr="Diodops7"/>
          <p:cNvPicPr>
            <a:picLocks noChangeAspect="1"/>
          </p:cNvPicPr>
          <p:nvPr/>
        </p:nvPicPr>
        <p:blipFill>
          <a:blip r:embed="rId2"/>
          <a:stretch>
            <a:fillRect/>
          </a:stretch>
        </p:blipFill>
        <p:spPr>
          <a:xfrm>
            <a:off x="597535" y="3291840"/>
            <a:ext cx="11141710" cy="3213735"/>
          </a:xfrm>
          <a:prstGeom prst="rect">
            <a:avLst/>
          </a:prstGeom>
        </p:spPr>
      </p:pic>
      <p:sp>
        <p:nvSpPr>
          <p:cNvPr id="47" name="Caixa de Texto 6"/>
          <p:cNvSpPr txBox="1"/>
          <p:nvPr/>
        </p:nvSpPr>
        <p:spPr>
          <a:xfrm>
            <a:off x="1506358" y="2734628"/>
            <a:ext cx="4069715" cy="521970"/>
          </a:xfrm>
          <a:prstGeom prst="rect">
            <a:avLst/>
          </a:prstGeom>
          <a:noFill/>
        </p:spPr>
        <p:txBody>
          <a:bodyPr wrap="square" rtlCol="0">
            <a:spAutoFit/>
          </a:bodyPr>
          <a:lstStyle/>
          <a:p>
            <a:r>
              <a:rPr lang="pt-BR" altLang="en-US" sz="2800" dirty="0">
                <a:latin typeface="Comic Sans MS" panose="030F0702030302020204" pitchFamily="66" charset="0"/>
                <a:cs typeface="Symbol" panose="05050102010706020507" charset="0"/>
              </a:rPr>
              <a:t>V</a:t>
            </a:r>
            <a:r>
              <a:rPr lang="pt-BR" altLang="en-US" sz="2800" baseline="-25000" dirty="0" smtClean="0">
                <a:latin typeface="Comic Sans MS" panose="030F0702030302020204" pitchFamily="66" charset="0"/>
                <a:cs typeface="Symbol" panose="05050102010706020507" charset="0"/>
              </a:rPr>
              <a:t>DD</a:t>
            </a:r>
            <a:r>
              <a:rPr lang="pt-BR" altLang="en-US" sz="2800" dirty="0" smtClean="0">
                <a:latin typeface="Comic Sans MS" panose="030F0702030302020204" pitchFamily="66" charset="0"/>
                <a:cs typeface="Symbol" panose="05050102010706020507" charset="0"/>
              </a:rPr>
              <a:t>= 10 +</a:t>
            </a:r>
            <a:r>
              <a:rPr lang="pt-BR" altLang="en-US" sz="2800" dirty="0" err="1" smtClean="0">
                <a:latin typeface="Comic Sans MS" panose="030F0702030302020204" pitchFamily="66" charset="0"/>
                <a:cs typeface="Symbol" panose="05050102010706020507" charset="0"/>
              </a:rPr>
              <a:t>sen</a:t>
            </a:r>
            <a:r>
              <a:rPr lang="pt-BR" altLang="en-US" sz="2800" dirty="0" smtClean="0">
                <a:latin typeface="Comic Sans MS" panose="030F0702030302020204" pitchFamily="66" charset="0"/>
                <a:cs typeface="Symbol" panose="05050102010706020507" charset="0"/>
              </a:rPr>
              <a:t>(2</a:t>
            </a:r>
            <a:r>
              <a:rPr lang="pt-BR" altLang="en-US" sz="2800" dirty="0" smtClean="0">
                <a:latin typeface="Symbol" panose="05050102010706020507" pitchFamily="18" charset="2"/>
                <a:cs typeface="Symbol" panose="05050102010706020507" charset="0"/>
              </a:rPr>
              <a:t>p</a:t>
            </a:r>
            <a:r>
              <a:rPr lang="pt-BR" altLang="en-US" sz="2800" dirty="0" smtClean="0">
                <a:latin typeface="Comic Sans MS" panose="030F0702030302020204" pitchFamily="66" charset="0"/>
                <a:cs typeface="Symbol" panose="05050102010706020507" charset="0"/>
              </a:rPr>
              <a:t>60t) </a:t>
            </a:r>
            <a:endParaRPr lang="pt-BR" altLang="en-US" sz="2800" dirty="0">
              <a:latin typeface="Comic Sans MS" panose="030F0702030302020204" pitchFamily="66" charset="0"/>
              <a:cs typeface="Symbol" panose="05050102010706020507" charset="0"/>
            </a:endParaRPr>
          </a:p>
        </p:txBody>
      </p:sp>
      <p:sp>
        <p:nvSpPr>
          <p:cNvPr id="6" name="Caixa de Texto 5"/>
          <p:cNvSpPr txBox="1"/>
          <p:nvPr/>
        </p:nvSpPr>
        <p:spPr>
          <a:xfrm>
            <a:off x="5116195" y="3884295"/>
            <a:ext cx="730250" cy="460375"/>
          </a:xfrm>
          <a:prstGeom prst="rect">
            <a:avLst/>
          </a:prstGeom>
          <a:solidFill>
            <a:schemeClr val="bg1"/>
          </a:solidFill>
        </p:spPr>
        <p:txBody>
          <a:bodyPr wrap="none" rtlCol="0">
            <a:spAutoFit/>
          </a:bodyPr>
          <a:lstStyle/>
          <a:p>
            <a:r>
              <a:rPr lang="pt-BR" altLang="en-US" sz="2400"/>
              <a:t>VDD</a:t>
            </a:r>
            <a:endParaRPr lang="pt-BR" altLang="en-US" sz="2400"/>
          </a:p>
        </p:txBody>
      </p:sp>
      <p:sp>
        <p:nvSpPr>
          <p:cNvPr id="7" name="Caixa de Texto 6"/>
          <p:cNvSpPr txBox="1"/>
          <p:nvPr/>
        </p:nvSpPr>
        <p:spPr>
          <a:xfrm>
            <a:off x="5742940" y="5402580"/>
            <a:ext cx="705485" cy="521970"/>
          </a:xfrm>
          <a:prstGeom prst="rect">
            <a:avLst/>
          </a:prstGeom>
          <a:solidFill>
            <a:schemeClr val="bg1"/>
          </a:solidFill>
        </p:spPr>
        <p:txBody>
          <a:bodyPr wrap="none" rtlCol="0">
            <a:spAutoFit/>
          </a:bodyPr>
          <a:lstStyle/>
          <a:p>
            <a:r>
              <a:rPr lang="pt-BR" altLang="en-US" sz="2800"/>
              <a:t>V</a:t>
            </a:r>
            <a:r>
              <a:rPr lang="pt-BR" altLang="en-US" sz="2800" baseline="-25000"/>
              <a:t>out</a:t>
            </a:r>
            <a:endParaRPr lang="pt-BR" altLang="en-US" sz="2800" baseline="-25000"/>
          </a:p>
        </p:txBody>
      </p:sp>
      <p:sp>
        <p:nvSpPr>
          <p:cNvPr id="3" name="Caixa de Texto 2"/>
          <p:cNvSpPr txBox="1"/>
          <p:nvPr/>
        </p:nvSpPr>
        <p:spPr>
          <a:xfrm>
            <a:off x="9400540" y="496570"/>
            <a:ext cx="705485" cy="521970"/>
          </a:xfrm>
          <a:prstGeom prst="rect">
            <a:avLst/>
          </a:prstGeom>
          <a:noFill/>
        </p:spPr>
        <p:txBody>
          <a:bodyPr wrap="none" rtlCol="0">
            <a:spAutoFit/>
          </a:bodyPr>
          <a:p>
            <a:r>
              <a:rPr lang="pt-BR" altLang="en-US" sz="2800"/>
              <a:t>V</a:t>
            </a:r>
            <a:r>
              <a:rPr lang="pt-BR" altLang="en-US" sz="2800" baseline="-25000"/>
              <a:t>out</a:t>
            </a:r>
            <a:endParaRPr lang="pt-BR" altLang="en-US" sz="2800" baseline="-25000"/>
          </a:p>
        </p:txBody>
      </p:sp>
    </p:spTree>
  </p:cSld>
  <p:clrMapOvr>
    <a:masterClrMapping/>
  </p:clrMapOvr>
  <p:timing>
    <p:tnLst>
      <p:par>
        <p:cTn id="1" dur="indefinite" restart="never" nodeType="tmRoot"/>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descr="Diodops7"/>
          <p:cNvPicPr>
            <a:picLocks noChangeAspect="1"/>
          </p:cNvPicPr>
          <p:nvPr/>
        </p:nvPicPr>
        <p:blipFill>
          <a:blip r:embed="rId1"/>
          <a:stretch>
            <a:fillRect/>
          </a:stretch>
        </p:blipFill>
        <p:spPr>
          <a:xfrm>
            <a:off x="283845" y="317500"/>
            <a:ext cx="11290300" cy="3869690"/>
          </a:xfrm>
          <a:prstGeom prst="rect">
            <a:avLst/>
          </a:prstGeom>
        </p:spPr>
      </p:pic>
      <p:sp>
        <p:nvSpPr>
          <p:cNvPr id="5" name="Caixa de Texto 4"/>
          <p:cNvSpPr txBox="1"/>
          <p:nvPr/>
        </p:nvSpPr>
        <p:spPr>
          <a:xfrm>
            <a:off x="3468370" y="317500"/>
            <a:ext cx="5255895" cy="521970"/>
          </a:xfrm>
          <a:prstGeom prst="rect">
            <a:avLst/>
          </a:prstGeom>
          <a:solidFill>
            <a:schemeClr val="bg1"/>
          </a:solidFill>
        </p:spPr>
        <p:txBody>
          <a:bodyPr wrap="none" rtlCol="0">
            <a:spAutoFit/>
          </a:bodyPr>
          <a:lstStyle/>
          <a:p>
            <a:r>
              <a:rPr lang="pt-BR" altLang="en-US" sz="2800"/>
              <a:t>saída: oscilação próxima a 48 mV</a:t>
            </a:r>
            <a:r>
              <a:rPr lang="pt-BR" altLang="en-US" sz="2800" baseline="-25000"/>
              <a:t>PP</a:t>
            </a:r>
            <a:r>
              <a:rPr lang="pt-BR" altLang="en-US" sz="2800"/>
              <a:t> </a:t>
            </a:r>
            <a:endParaRPr lang="pt-BR" altLang="en-US" sz="2800"/>
          </a:p>
        </p:txBody>
      </p:sp>
      <p:sp>
        <p:nvSpPr>
          <p:cNvPr id="35" name="CaixaDeTexto 25"/>
          <p:cNvSpPr txBox="1"/>
          <p:nvPr/>
        </p:nvSpPr>
        <p:spPr>
          <a:xfrm>
            <a:off x="523875" y="4187190"/>
            <a:ext cx="11144885" cy="227647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tensão de saída ficou abaixo do esperado, próxima a 2.47 V</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se use diodos para regulador teremos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tensão pouco controlada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variação grande com temperatura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Retângulo 85"/>
          <p:cNvSpPr/>
          <p:nvPr/>
        </p:nvSpPr>
        <p:spPr>
          <a:xfrm>
            <a:off x="6841723" y="4105727"/>
            <a:ext cx="1063113" cy="1543720"/>
          </a:xfrm>
          <a:prstGeom prst="rect">
            <a:avLst/>
          </a:prstGeom>
          <a:solidFill>
            <a:schemeClr val="accent4">
              <a:lumMod val="40000"/>
              <a:lumOff val="60000"/>
            </a:schemeClr>
          </a:solidFill>
          <a:ln w="34925">
            <a:solidFill>
              <a:srgbClr val="FFFF00"/>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516255" y="572135"/>
            <a:ext cx="11277600" cy="145161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b="1" dirty="0" smtClean="0">
                <a:latin typeface="Comic Sans MS" panose="030F0702030302020204" pitchFamily="66" charset="0"/>
              </a:rPr>
              <a:t>Sem a utilização de um modelo mais completo não conseguimos descobrir qual a impedância de saída</a:t>
            </a:r>
            <a:endParaRPr lang="pt-BR" b="1" dirty="0" smtClean="0">
              <a:latin typeface="Comic Sans MS" panose="030F0702030302020204" pitchFamily="66" charset="0"/>
            </a:endParaRPr>
          </a:p>
          <a:p>
            <a:r>
              <a:rPr lang="pt-BR" b="1" dirty="0" smtClean="0">
                <a:solidFill>
                  <a:srgbClr val="C00000"/>
                </a:solidFill>
                <a:latin typeface="Comic Sans MS" panose="030F0702030302020204" pitchFamily="66" charset="0"/>
              </a:rPr>
              <a:t>Necessidade de impedância de entrada/saída</a:t>
            </a:r>
            <a:endParaRPr lang="pt-BR" b="1" dirty="0">
              <a:solidFill>
                <a:srgbClr val="C00000"/>
              </a:solidFill>
              <a:latin typeface="Comic Sans MS" panose="030F0702030302020204" pitchFamily="66" charset="0"/>
            </a:endParaRPr>
          </a:p>
        </p:txBody>
      </p:sp>
      <p:grpSp>
        <p:nvGrpSpPr>
          <p:cNvPr id="76" name="Grupo 75"/>
          <p:cNvGrpSpPr/>
          <p:nvPr/>
        </p:nvGrpSpPr>
        <p:grpSpPr>
          <a:xfrm>
            <a:off x="352611" y="2123610"/>
            <a:ext cx="5110762" cy="4065076"/>
            <a:chOff x="352611" y="2123610"/>
            <a:chExt cx="5403360" cy="4065076"/>
          </a:xfrm>
        </p:grpSpPr>
        <p:grpSp>
          <p:nvGrpSpPr>
            <p:cNvPr id="4" name="Grupo 3"/>
            <p:cNvGrpSpPr/>
            <p:nvPr/>
          </p:nvGrpSpPr>
          <p:grpSpPr>
            <a:xfrm>
              <a:off x="2374189" y="3149990"/>
              <a:ext cx="2598231" cy="1778685"/>
              <a:chOff x="1693682" y="3695561"/>
              <a:chExt cx="2598231" cy="1778685"/>
            </a:xfrm>
          </p:grpSpPr>
          <p:sp>
            <p:nvSpPr>
              <p:cNvPr id="5" name="Triângulo isósceles 4"/>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cxnSp>
            <p:nvCxnSpPr>
              <p:cNvPr id="6" name="Conector Reto 4"/>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370703"/>
              </a:xfrm>
              <a:prstGeom prst="rect">
                <a:avLst/>
              </a:prstGeom>
              <a:noFill/>
            </p:spPr>
            <p:txBody>
              <a:bodyPr wrap="square" rtlCol="0">
                <a:spAutoFit/>
              </a:bodyPr>
              <a:lstStyle/>
              <a:p>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10" name="CaixaDeTexto 9"/>
              <p:cNvSpPr txBox="1"/>
              <p:nvPr/>
            </p:nvSpPr>
            <p:spPr>
              <a:xfrm>
                <a:off x="2504301" y="4229899"/>
                <a:ext cx="288324" cy="370703"/>
              </a:xfrm>
              <a:prstGeom prst="rect">
                <a:avLst/>
              </a:prstGeom>
              <a:noFill/>
            </p:spPr>
            <p:txBody>
              <a:bodyPr wrap="square" rtlCol="0">
                <a:spAutoFit/>
              </a:bodyPr>
              <a:lstStyle/>
              <a:p>
                <a:r>
                  <a:rPr lang="pt-BR" dirty="0">
                    <a:latin typeface="Comic Sans MS" panose="030F0702030302020204" pitchFamily="66" charset="0"/>
                  </a:rPr>
                  <a:t>-</a:t>
                </a:r>
                <a:endParaRPr lang="pt-BR" dirty="0">
                  <a:latin typeface="Comic Sans MS" panose="030F0702030302020204" pitchFamily="66" charset="0"/>
                </a:endParaRPr>
              </a:p>
            </p:txBody>
          </p:sp>
          <p:sp>
            <p:nvSpPr>
              <p:cNvPr id="11" name="CaixaDeTexto 10"/>
              <p:cNvSpPr txBox="1"/>
              <p:nvPr/>
            </p:nvSpPr>
            <p:spPr>
              <a:xfrm>
                <a:off x="3764693" y="4422119"/>
                <a:ext cx="454540" cy="369332"/>
              </a:xfrm>
              <a:prstGeom prst="rect">
                <a:avLst/>
              </a:prstGeom>
              <a:noFill/>
            </p:spPr>
            <p:txBody>
              <a:bodyPr wrap="none" rtlCol="0">
                <a:spAutoFit/>
              </a:bodyPr>
              <a:lstStyle/>
              <a:p>
                <a:r>
                  <a:rPr lang="pt-BR" dirty="0" smtClean="0">
                    <a:latin typeface="Comic Sans MS" panose="030F0702030302020204" pitchFamily="66" charset="0"/>
                  </a:rPr>
                  <a:t>V</a:t>
                </a:r>
                <a:r>
                  <a:rPr lang="pt-BR" baseline="-25000" dirty="0" smtClean="0">
                    <a:latin typeface="Comic Sans MS" panose="030F0702030302020204" pitchFamily="66" charset="0"/>
                  </a:rPr>
                  <a:t>0</a:t>
                </a:r>
                <a:endParaRPr lang="pt-BR" dirty="0">
                  <a:latin typeface="Comic Sans MS" panose="030F0702030302020204" pitchFamily="66" charset="0"/>
                </a:endParaRPr>
              </a:p>
            </p:txBody>
          </p:sp>
          <p:cxnSp>
            <p:nvCxnSpPr>
              <p:cNvPr id="12" name="Conector de Seta Reta 10"/>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3" name="CaixaDeTexto 12"/>
              <p:cNvSpPr txBox="1"/>
              <p:nvPr/>
            </p:nvSpPr>
            <p:spPr>
              <a:xfrm>
                <a:off x="1693682" y="3695561"/>
                <a:ext cx="626651" cy="523220"/>
              </a:xfrm>
              <a:prstGeom prst="rect">
                <a:avLst/>
              </a:prstGeom>
              <a:noFill/>
            </p:spPr>
            <p:txBody>
              <a:bodyPr wrap="square" rtlCol="0">
                <a:spAutoFit/>
              </a:bodyPr>
              <a:lstStyle/>
              <a:p>
                <a:r>
                  <a:rPr lang="pt-BR" sz="2800" dirty="0" err="1" smtClean="0">
                    <a:latin typeface="Comic Sans MS" panose="030F0702030302020204" pitchFamily="66" charset="0"/>
                  </a:rPr>
                  <a:t>i</a:t>
                </a:r>
                <a:r>
                  <a:rPr lang="pt-BR" sz="2800" baseline="-25000" dirty="0" err="1" smtClean="0">
                    <a:latin typeface="Comic Sans MS" panose="030F0702030302020204" pitchFamily="66" charset="0"/>
                  </a:rPr>
                  <a:t>in</a:t>
                </a:r>
                <a:endParaRPr lang="pt-BR" sz="2800" dirty="0">
                  <a:latin typeface="Comic Sans MS" panose="030F0702030302020204" pitchFamily="66" charset="0"/>
                </a:endParaRPr>
              </a:p>
            </p:txBody>
          </p:sp>
        </p:grpSp>
        <p:grpSp>
          <p:nvGrpSpPr>
            <p:cNvPr id="14" name="Grupo 13"/>
            <p:cNvGrpSpPr/>
            <p:nvPr/>
          </p:nvGrpSpPr>
          <p:grpSpPr>
            <a:xfrm>
              <a:off x="1471339" y="3681845"/>
              <a:ext cx="1381894" cy="255373"/>
              <a:chOff x="4112743" y="3509451"/>
              <a:chExt cx="1381894" cy="255373"/>
            </a:xfrm>
          </p:grpSpPr>
          <p:cxnSp>
            <p:nvCxnSpPr>
              <p:cNvPr id="15" name="Conector Reto 13"/>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grpSp>
        <p:grpSp>
          <p:nvGrpSpPr>
            <p:cNvPr id="17" name="Grupo 16"/>
            <p:cNvGrpSpPr/>
            <p:nvPr/>
          </p:nvGrpSpPr>
          <p:grpSpPr>
            <a:xfrm>
              <a:off x="3314554" y="2796840"/>
              <a:ext cx="1381894" cy="255373"/>
              <a:chOff x="4112743" y="3509451"/>
              <a:chExt cx="1381894" cy="255373"/>
            </a:xfrm>
          </p:grpSpPr>
          <p:cxnSp>
            <p:nvCxnSpPr>
              <p:cNvPr id="18" name="Conector Reto 16"/>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Retângulo 18"/>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grpSp>
        <p:sp>
          <p:nvSpPr>
            <p:cNvPr id="20" name="Forma livre 19"/>
            <p:cNvSpPr/>
            <p:nvPr/>
          </p:nvSpPr>
          <p:spPr>
            <a:xfrm>
              <a:off x="4652493" y="2925533"/>
              <a:ext cx="453081" cy="1315283"/>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sp>
          <p:nvSpPr>
            <p:cNvPr id="21" name="Forma livre 20"/>
            <p:cNvSpPr/>
            <p:nvPr/>
          </p:nvSpPr>
          <p:spPr>
            <a:xfrm>
              <a:off x="2945912" y="2917295"/>
              <a:ext cx="387178" cy="906162"/>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cxnSp>
          <p:nvCxnSpPr>
            <p:cNvPr id="22" name="Conector Reto 20"/>
            <p:cNvCxnSpPr/>
            <p:nvPr/>
          </p:nvCxnSpPr>
          <p:spPr>
            <a:xfrm>
              <a:off x="2698777" y="4695612"/>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1"/>
            <p:cNvCxnSpPr/>
            <p:nvPr/>
          </p:nvCxnSpPr>
          <p:spPr>
            <a:xfrm>
              <a:off x="2638400" y="5362522"/>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DeTexto 24"/>
            <p:cNvSpPr txBox="1"/>
            <p:nvPr/>
          </p:nvSpPr>
          <p:spPr>
            <a:xfrm>
              <a:off x="1740631" y="3256927"/>
              <a:ext cx="690824" cy="368300"/>
            </a:xfrm>
            <a:prstGeom prst="rect">
              <a:avLst/>
            </a:prstGeom>
            <a:noFill/>
          </p:spPr>
          <p:txBody>
            <a:bodyPr wrap="none" rtlCol="0">
              <a:spAutoFit/>
            </a:bodyPr>
            <a:lstStyle/>
            <a:p>
              <a:r>
                <a:rPr lang="pt-BR" dirty="0" smtClean="0">
                  <a:latin typeface="Comic Sans MS" panose="030F0702030302020204" pitchFamily="66" charset="0"/>
                </a:rPr>
                <a:t>1 k</a:t>
              </a:r>
              <a:r>
                <a:rPr lang="pt-BR" dirty="0" smtClean="0">
                  <a:latin typeface="Symbol" panose="05050102010706020507" pitchFamily="18" charset="2"/>
                </a:rPr>
                <a:t>W</a:t>
              </a:r>
              <a:endParaRPr lang="pt-BR" dirty="0">
                <a:latin typeface="Symbol" panose="05050102010706020507" pitchFamily="18" charset="2"/>
              </a:endParaRPr>
            </a:p>
          </p:txBody>
        </p:sp>
        <p:cxnSp>
          <p:nvCxnSpPr>
            <p:cNvPr id="26" name="Conector de Seta Reta 24"/>
            <p:cNvCxnSpPr/>
            <p:nvPr/>
          </p:nvCxnSpPr>
          <p:spPr>
            <a:xfrm>
              <a:off x="3750796" y="3183884"/>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7" name="CaixaDeTexto 26"/>
            <p:cNvSpPr txBox="1"/>
            <p:nvPr/>
          </p:nvSpPr>
          <p:spPr>
            <a:xfrm>
              <a:off x="4172201" y="3035828"/>
              <a:ext cx="363022" cy="369332"/>
            </a:xfrm>
            <a:prstGeom prst="rect">
              <a:avLst/>
            </a:prstGeom>
            <a:noFill/>
          </p:spPr>
          <p:txBody>
            <a:bodyPr wrap="none" rtlCol="0">
              <a:spAutoFit/>
            </a:bodyPr>
            <a:lstStyle/>
            <a:p>
              <a:r>
                <a:rPr lang="pt-BR" dirty="0" smtClean="0">
                  <a:latin typeface="Comic Sans MS" panose="030F0702030302020204" pitchFamily="66" charset="0"/>
                </a:rPr>
                <a:t>i</a:t>
              </a:r>
              <a:r>
                <a:rPr lang="pt-BR" baseline="-25000" dirty="0" smtClean="0">
                  <a:latin typeface="Comic Sans MS" panose="030F0702030302020204" pitchFamily="66" charset="0"/>
                </a:rPr>
                <a:t>2</a:t>
              </a:r>
              <a:endParaRPr lang="pt-BR" dirty="0">
                <a:latin typeface="Comic Sans MS" panose="030F0702030302020204" pitchFamily="66" charset="0"/>
              </a:endParaRPr>
            </a:p>
          </p:txBody>
        </p:sp>
        <p:sp>
          <p:nvSpPr>
            <p:cNvPr id="28" name="CaixaDeTexto 27"/>
            <p:cNvSpPr txBox="1"/>
            <p:nvPr/>
          </p:nvSpPr>
          <p:spPr>
            <a:xfrm>
              <a:off x="352611" y="4250205"/>
              <a:ext cx="901961" cy="461665"/>
            </a:xfrm>
            <a:prstGeom prst="rect">
              <a:avLst/>
            </a:prstGeom>
            <a:noFill/>
          </p:spPr>
          <p:txBody>
            <a:bodyPr wrap="none" rtlCol="0">
              <a:spAutoFit/>
            </a:bodyPr>
            <a:lstStyle/>
            <a:p>
              <a:r>
                <a:rPr lang="pt-BR" sz="2400" dirty="0">
                  <a:latin typeface="Comic Sans MS" panose="030F0702030302020204" pitchFamily="66" charset="0"/>
                </a:rPr>
                <a:t>1</a:t>
              </a:r>
              <a:r>
                <a:rPr lang="pt-BR" sz="2400" dirty="0" smtClean="0">
                  <a:latin typeface="Comic Sans MS" panose="030F0702030302020204" pitchFamily="66" charset="0"/>
                </a:rPr>
                <a:t> </a:t>
              </a:r>
              <a:r>
                <a:rPr lang="pt-BR" sz="2400" dirty="0" err="1" smtClean="0">
                  <a:latin typeface="Comic Sans MS" panose="030F0702030302020204" pitchFamily="66" charset="0"/>
                </a:rPr>
                <a:t>mV</a:t>
              </a:r>
              <a:endParaRPr lang="pt-BR" sz="2400" dirty="0">
                <a:latin typeface="Comic Sans MS" panose="030F0702030302020204" pitchFamily="66" charset="0"/>
              </a:endParaRPr>
            </a:p>
          </p:txBody>
        </p:sp>
        <p:sp>
          <p:nvSpPr>
            <p:cNvPr id="29" name="Forma livre 28"/>
            <p:cNvSpPr/>
            <p:nvPr/>
          </p:nvSpPr>
          <p:spPr>
            <a:xfrm>
              <a:off x="2921587" y="4325270"/>
              <a:ext cx="1566726" cy="1045044"/>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sp>
          <p:nvSpPr>
            <p:cNvPr id="31" name="Forma livre 30"/>
            <p:cNvSpPr/>
            <p:nvPr/>
          </p:nvSpPr>
          <p:spPr>
            <a:xfrm>
              <a:off x="3386968" y="2462464"/>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none"/>
              <a:tailEnd type="triangl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sp>
          <p:nvSpPr>
            <p:cNvPr id="32" name="Elipse 31"/>
            <p:cNvSpPr/>
            <p:nvPr/>
          </p:nvSpPr>
          <p:spPr>
            <a:xfrm>
              <a:off x="1180745" y="4188576"/>
              <a:ext cx="505817" cy="58948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sp>
          <p:nvSpPr>
            <p:cNvPr id="33" name="Forma livre 32"/>
            <p:cNvSpPr/>
            <p:nvPr/>
          </p:nvSpPr>
          <p:spPr>
            <a:xfrm>
              <a:off x="1455821" y="3801976"/>
              <a:ext cx="0" cy="397042"/>
            </a:xfrm>
            <a:custGeom>
              <a:avLst/>
              <a:gdLst>
                <a:gd name="connsiteX0" fmla="*/ 0 w 0"/>
                <a:gd name="connsiteY0" fmla="*/ 0 h 397042"/>
                <a:gd name="connsiteX1" fmla="*/ 0 w 0"/>
                <a:gd name="connsiteY1" fmla="*/ 397042 h 397042"/>
              </a:gdLst>
              <a:ahLst/>
              <a:cxnLst>
                <a:cxn ang="0">
                  <a:pos x="connsiteX0" y="connsiteY0"/>
                </a:cxn>
                <a:cxn ang="0">
                  <a:pos x="connsiteX1" y="connsiteY1"/>
                </a:cxn>
              </a:cxnLst>
              <a:rect l="l" t="t" r="r" b="b"/>
              <a:pathLst>
                <a:path h="397042">
                  <a:moveTo>
                    <a:pt x="0" y="0"/>
                  </a:moveTo>
                  <a:lnTo>
                    <a:pt x="0" y="39704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cxnSp>
          <p:nvCxnSpPr>
            <p:cNvPr id="35" name="Conector Reto 34"/>
            <p:cNvCxnSpPr>
              <a:stCxn id="32" idx="4"/>
            </p:cNvCxnSpPr>
            <p:nvPr/>
          </p:nvCxnSpPr>
          <p:spPr>
            <a:xfrm flipH="1">
              <a:off x="1433653" y="4778062"/>
              <a:ext cx="1" cy="58446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a:off x="1300513" y="5370314"/>
              <a:ext cx="25348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CaixaDeTexto 37"/>
            <p:cNvSpPr txBox="1"/>
            <p:nvPr/>
          </p:nvSpPr>
          <p:spPr>
            <a:xfrm>
              <a:off x="1071979" y="3955938"/>
              <a:ext cx="312179" cy="369332"/>
            </a:xfrm>
            <a:prstGeom prst="rect">
              <a:avLst/>
            </a:prstGeom>
            <a:noFill/>
          </p:spPr>
          <p:txBody>
            <a:bodyPr wrap="none" rtlCol="0">
              <a:spAutoFit/>
            </a:bodyPr>
            <a:lstStyle/>
            <a:p>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9" name="CaixaDeTexto 38"/>
            <p:cNvSpPr txBox="1"/>
            <p:nvPr/>
          </p:nvSpPr>
          <p:spPr>
            <a:xfrm>
              <a:off x="3788668" y="2123610"/>
              <a:ext cx="838522" cy="368300"/>
            </a:xfrm>
            <a:prstGeom prst="rect">
              <a:avLst/>
            </a:prstGeom>
            <a:noFill/>
          </p:spPr>
          <p:txBody>
            <a:bodyPr wrap="none" rtlCol="0">
              <a:spAutoFit/>
            </a:bodyPr>
            <a:lstStyle/>
            <a:p>
              <a:r>
                <a:rPr lang="pt-BR" dirty="0" smtClean="0">
                  <a:latin typeface="Comic Sans MS" panose="030F0702030302020204" pitchFamily="66" charset="0"/>
                </a:rPr>
                <a:t>10 k</a:t>
              </a:r>
              <a:r>
                <a:rPr lang="pt-BR" dirty="0" smtClean="0">
                  <a:latin typeface="Symbol" panose="05050102010706020507" pitchFamily="18" charset="2"/>
                </a:rPr>
                <a:t>W</a:t>
              </a:r>
              <a:endParaRPr lang="pt-BR" dirty="0">
                <a:latin typeface="Symbol" panose="05050102010706020507" pitchFamily="18" charset="2"/>
              </a:endParaRPr>
            </a:p>
          </p:txBody>
        </p:sp>
        <p:sp>
          <p:nvSpPr>
            <p:cNvPr id="40" name="CaixaDeTexto 39"/>
            <p:cNvSpPr txBox="1"/>
            <p:nvPr/>
          </p:nvSpPr>
          <p:spPr>
            <a:xfrm>
              <a:off x="4520139" y="4250204"/>
              <a:ext cx="1235832" cy="461665"/>
            </a:xfrm>
            <a:prstGeom prst="rect">
              <a:avLst/>
            </a:prstGeom>
            <a:noFill/>
          </p:spPr>
          <p:txBody>
            <a:bodyPr wrap="none" rtlCol="0">
              <a:spAutoFit/>
            </a:bodyPr>
            <a:lstStyle/>
            <a:p>
              <a:r>
                <a:rPr lang="pt-BR" sz="2400" dirty="0">
                  <a:latin typeface="Comic Sans MS" panose="030F0702030302020204" pitchFamily="66" charset="0"/>
                </a:rPr>
                <a:t>-</a:t>
              </a:r>
              <a:r>
                <a:rPr lang="pt-BR" sz="2400" dirty="0" smtClean="0">
                  <a:latin typeface="Comic Sans MS" panose="030F0702030302020204" pitchFamily="66" charset="0"/>
                </a:rPr>
                <a:t>10 </a:t>
              </a:r>
              <a:r>
                <a:rPr lang="pt-BR" sz="2400" dirty="0" err="1" smtClean="0">
                  <a:latin typeface="Comic Sans MS" panose="030F0702030302020204" pitchFamily="66" charset="0"/>
                </a:rPr>
                <a:t>mV</a:t>
              </a:r>
              <a:endParaRPr lang="pt-BR" sz="2400" dirty="0">
                <a:latin typeface="Comic Sans MS" panose="030F0702030302020204" pitchFamily="66" charset="0"/>
              </a:endParaRPr>
            </a:p>
          </p:txBody>
        </p:sp>
        <p:sp>
          <p:nvSpPr>
            <p:cNvPr id="41" name="CaixaDeTexto 40"/>
            <p:cNvSpPr txBox="1"/>
            <p:nvPr/>
          </p:nvSpPr>
          <p:spPr>
            <a:xfrm>
              <a:off x="1786571" y="5665466"/>
              <a:ext cx="1151093" cy="523220"/>
            </a:xfrm>
            <a:prstGeom prst="rect">
              <a:avLst/>
            </a:prstGeom>
            <a:noFill/>
          </p:spPr>
          <p:txBody>
            <a:bodyPr wrap="none" rtlCol="0">
              <a:spAutoFit/>
            </a:bodyPr>
            <a:lstStyle/>
            <a:p>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Ideal</a:t>
              </a:r>
              <a:endParaRPr lang="pt-BR" sz="2800" b="1" dirty="0">
                <a:solidFill>
                  <a:srgbClr val="C00000"/>
                </a:solidFill>
                <a:effectLst>
                  <a:outerShdw blurRad="38100" dist="38100" dir="2700000" algn="tl">
                    <a:srgbClr val="000000">
                      <a:alpha val="43137"/>
                    </a:srgbClr>
                  </a:outerShdw>
                </a:effectLst>
                <a:latin typeface="Comic Sans MS" panose="030F0702030302020204" pitchFamily="66" charset="0"/>
              </a:endParaRPr>
            </a:p>
          </p:txBody>
        </p:sp>
      </p:grpSp>
      <p:sp>
        <p:nvSpPr>
          <p:cNvPr id="73" name="CaixaDeTexto 72"/>
          <p:cNvSpPr txBox="1"/>
          <p:nvPr/>
        </p:nvSpPr>
        <p:spPr>
          <a:xfrm>
            <a:off x="9541528" y="2157504"/>
            <a:ext cx="817853" cy="369332"/>
          </a:xfrm>
          <a:prstGeom prst="rect">
            <a:avLst/>
          </a:prstGeom>
          <a:noFill/>
        </p:spPr>
        <p:txBody>
          <a:bodyPr wrap="none" rtlCol="0">
            <a:spAutoFit/>
          </a:bodyPr>
          <a:lstStyle/>
          <a:p>
            <a:r>
              <a:rPr lang="pt-BR" dirty="0" smtClean="0">
                <a:latin typeface="Comic Sans MS" panose="030F0702030302020204" pitchFamily="66" charset="0"/>
              </a:rPr>
              <a:t>10 K</a:t>
            </a:r>
            <a:r>
              <a:rPr lang="pt-BR" dirty="0" smtClean="0">
                <a:latin typeface="Symbol" panose="05050102010706020507" pitchFamily="18" charset="2"/>
              </a:rPr>
              <a:t>W</a:t>
            </a:r>
            <a:endParaRPr lang="pt-BR" dirty="0">
              <a:latin typeface="Symbol" panose="05050102010706020507" pitchFamily="18" charset="2"/>
            </a:endParaRPr>
          </a:p>
        </p:txBody>
      </p:sp>
      <p:grpSp>
        <p:nvGrpSpPr>
          <p:cNvPr id="77" name="Grupo 76"/>
          <p:cNvGrpSpPr/>
          <p:nvPr/>
        </p:nvGrpSpPr>
        <p:grpSpPr>
          <a:xfrm>
            <a:off x="6289316" y="2496358"/>
            <a:ext cx="5050072" cy="3837515"/>
            <a:chOff x="5558347" y="2496358"/>
            <a:chExt cx="5221047" cy="3837515"/>
          </a:xfrm>
        </p:grpSpPr>
        <p:grpSp>
          <p:nvGrpSpPr>
            <p:cNvPr id="42" name="Grupo 41"/>
            <p:cNvGrpSpPr/>
            <p:nvPr/>
          </p:nvGrpSpPr>
          <p:grpSpPr>
            <a:xfrm>
              <a:off x="7567486" y="3183884"/>
              <a:ext cx="2598231" cy="1778685"/>
              <a:chOff x="1693682" y="3695561"/>
              <a:chExt cx="2598231" cy="1778685"/>
            </a:xfrm>
          </p:grpSpPr>
          <p:sp>
            <p:nvSpPr>
              <p:cNvPr id="43" name="Triângulo isósceles 42"/>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cxnSp>
            <p:nvCxnSpPr>
              <p:cNvPr id="44" name="Conector Reto 4"/>
              <p:cNvCxnSpPr>
                <a:stCxn id="43"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CaixaDeTexto 46"/>
              <p:cNvSpPr txBox="1"/>
              <p:nvPr/>
            </p:nvSpPr>
            <p:spPr>
              <a:xfrm>
                <a:off x="2484748" y="5005170"/>
                <a:ext cx="288324" cy="370703"/>
              </a:xfrm>
              <a:prstGeom prst="rect">
                <a:avLst/>
              </a:prstGeom>
              <a:noFill/>
            </p:spPr>
            <p:txBody>
              <a:bodyPr wrap="square" rtlCol="0">
                <a:spAutoFit/>
              </a:bodyPr>
              <a:lstStyle/>
              <a:p>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48" name="CaixaDeTexto 47"/>
              <p:cNvSpPr txBox="1"/>
              <p:nvPr/>
            </p:nvSpPr>
            <p:spPr>
              <a:xfrm>
                <a:off x="2504301" y="4229899"/>
                <a:ext cx="288324" cy="370703"/>
              </a:xfrm>
              <a:prstGeom prst="rect">
                <a:avLst/>
              </a:prstGeom>
              <a:noFill/>
            </p:spPr>
            <p:txBody>
              <a:bodyPr wrap="square" rtlCol="0">
                <a:spAutoFit/>
              </a:bodyPr>
              <a:lstStyle/>
              <a:p>
                <a:r>
                  <a:rPr lang="pt-BR" dirty="0">
                    <a:latin typeface="Comic Sans MS" panose="030F0702030302020204" pitchFamily="66" charset="0"/>
                  </a:rPr>
                  <a:t>-</a:t>
                </a:r>
                <a:endParaRPr lang="pt-BR" dirty="0">
                  <a:latin typeface="Comic Sans MS" panose="030F0702030302020204" pitchFamily="66" charset="0"/>
                </a:endParaRPr>
              </a:p>
            </p:txBody>
          </p:sp>
          <p:sp>
            <p:nvSpPr>
              <p:cNvPr id="49" name="CaixaDeTexto 48"/>
              <p:cNvSpPr txBox="1"/>
              <p:nvPr/>
            </p:nvSpPr>
            <p:spPr>
              <a:xfrm>
                <a:off x="3764693" y="4422119"/>
                <a:ext cx="444482" cy="369332"/>
              </a:xfrm>
              <a:prstGeom prst="rect">
                <a:avLst/>
              </a:prstGeom>
              <a:noFill/>
            </p:spPr>
            <p:txBody>
              <a:bodyPr wrap="none" rtlCol="0">
                <a:spAutoFit/>
              </a:bodyPr>
              <a:lstStyle/>
              <a:p>
                <a:r>
                  <a:rPr lang="pt-BR" dirty="0" smtClean="0">
                    <a:latin typeface="Comic Sans MS" panose="030F0702030302020204" pitchFamily="66" charset="0"/>
                  </a:rPr>
                  <a:t>V</a:t>
                </a:r>
                <a:r>
                  <a:rPr lang="pt-BR" baseline="-25000" dirty="0" smtClean="0">
                    <a:latin typeface="Comic Sans MS" panose="030F0702030302020204" pitchFamily="66" charset="0"/>
                  </a:rPr>
                  <a:t>0</a:t>
                </a:r>
                <a:endParaRPr lang="pt-BR" dirty="0">
                  <a:latin typeface="Comic Sans MS" panose="030F0702030302020204" pitchFamily="66" charset="0"/>
                </a:endParaRPr>
              </a:p>
            </p:txBody>
          </p:sp>
          <p:cxnSp>
            <p:nvCxnSpPr>
              <p:cNvPr id="50" name="Conector de Seta Reta 10"/>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51" name="CaixaDeTexto 50"/>
              <p:cNvSpPr txBox="1"/>
              <p:nvPr/>
            </p:nvSpPr>
            <p:spPr>
              <a:xfrm>
                <a:off x="1693682" y="3695561"/>
                <a:ext cx="626651" cy="523220"/>
              </a:xfrm>
              <a:prstGeom prst="rect">
                <a:avLst/>
              </a:prstGeom>
              <a:noFill/>
            </p:spPr>
            <p:txBody>
              <a:bodyPr wrap="square" rtlCol="0">
                <a:spAutoFit/>
              </a:bodyPr>
              <a:lstStyle/>
              <a:p>
                <a:r>
                  <a:rPr lang="pt-BR" sz="2800" dirty="0" err="1" smtClean="0">
                    <a:latin typeface="Comic Sans MS" panose="030F0702030302020204" pitchFamily="66" charset="0"/>
                  </a:rPr>
                  <a:t>i</a:t>
                </a:r>
                <a:r>
                  <a:rPr lang="pt-BR" sz="2800" baseline="-25000" dirty="0" err="1" smtClean="0">
                    <a:latin typeface="Comic Sans MS" panose="030F0702030302020204" pitchFamily="66" charset="0"/>
                  </a:rPr>
                  <a:t>in</a:t>
                </a:r>
                <a:endParaRPr lang="pt-BR" sz="2800" dirty="0">
                  <a:latin typeface="Comic Sans MS" panose="030F0702030302020204" pitchFamily="66" charset="0"/>
                </a:endParaRPr>
              </a:p>
            </p:txBody>
          </p:sp>
        </p:grpSp>
        <p:grpSp>
          <p:nvGrpSpPr>
            <p:cNvPr id="52" name="Grupo 51"/>
            <p:cNvGrpSpPr/>
            <p:nvPr/>
          </p:nvGrpSpPr>
          <p:grpSpPr>
            <a:xfrm>
              <a:off x="6664636" y="3715739"/>
              <a:ext cx="1381894" cy="255373"/>
              <a:chOff x="4112743" y="3509451"/>
              <a:chExt cx="1381894" cy="255373"/>
            </a:xfrm>
          </p:grpSpPr>
          <p:cxnSp>
            <p:nvCxnSpPr>
              <p:cNvPr id="53" name="Conector Reto 13"/>
              <p:cNvCxnSpPr/>
              <p:nvPr/>
            </p:nvCxnSpPr>
            <p:spPr>
              <a:xfrm>
                <a:off x="4112743" y="3629093"/>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grpSp>
        <p:grpSp>
          <p:nvGrpSpPr>
            <p:cNvPr id="55" name="Grupo 54"/>
            <p:cNvGrpSpPr/>
            <p:nvPr/>
          </p:nvGrpSpPr>
          <p:grpSpPr>
            <a:xfrm>
              <a:off x="8507851" y="2830734"/>
              <a:ext cx="1381894" cy="255373"/>
              <a:chOff x="4112743" y="3509451"/>
              <a:chExt cx="1381894" cy="255373"/>
            </a:xfrm>
          </p:grpSpPr>
          <p:cxnSp>
            <p:nvCxnSpPr>
              <p:cNvPr id="56" name="Conector Reto 16"/>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Retângulo 56"/>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grpSp>
        <p:sp>
          <p:nvSpPr>
            <p:cNvPr id="58" name="Forma livre 57"/>
            <p:cNvSpPr/>
            <p:nvPr/>
          </p:nvSpPr>
          <p:spPr>
            <a:xfrm>
              <a:off x="9845790" y="2959427"/>
              <a:ext cx="453081" cy="1315283"/>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sp>
          <p:nvSpPr>
            <p:cNvPr id="59" name="Forma livre 58"/>
            <p:cNvSpPr/>
            <p:nvPr/>
          </p:nvSpPr>
          <p:spPr>
            <a:xfrm>
              <a:off x="8139209" y="2951189"/>
              <a:ext cx="387178" cy="906162"/>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cxnSp>
          <p:nvCxnSpPr>
            <p:cNvPr id="60" name="Conector Reto 20"/>
            <p:cNvCxnSpPr/>
            <p:nvPr/>
          </p:nvCxnSpPr>
          <p:spPr>
            <a:xfrm>
              <a:off x="7892074" y="4729506"/>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21"/>
            <p:cNvCxnSpPr/>
            <p:nvPr/>
          </p:nvCxnSpPr>
          <p:spPr>
            <a:xfrm>
              <a:off x="7831697" y="5396416"/>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CaixaDeTexto 61"/>
            <p:cNvSpPr txBox="1"/>
            <p:nvPr/>
          </p:nvSpPr>
          <p:spPr>
            <a:xfrm>
              <a:off x="6933927" y="3290821"/>
              <a:ext cx="675537" cy="368300"/>
            </a:xfrm>
            <a:prstGeom prst="rect">
              <a:avLst/>
            </a:prstGeom>
            <a:noFill/>
          </p:spPr>
          <p:txBody>
            <a:bodyPr wrap="none" rtlCol="0">
              <a:spAutoFit/>
            </a:bodyPr>
            <a:lstStyle/>
            <a:p>
              <a:r>
                <a:rPr lang="pt-BR" dirty="0" smtClean="0">
                  <a:latin typeface="Comic Sans MS" panose="030F0702030302020204" pitchFamily="66" charset="0"/>
                </a:rPr>
                <a:t>1 k</a:t>
              </a:r>
              <a:r>
                <a:rPr lang="pt-BR" dirty="0" smtClean="0">
                  <a:latin typeface="Symbol" panose="05050102010706020507" pitchFamily="18" charset="2"/>
                </a:rPr>
                <a:t>W</a:t>
              </a:r>
              <a:endParaRPr lang="pt-BR" dirty="0">
                <a:latin typeface="Symbol" panose="05050102010706020507" pitchFamily="18" charset="2"/>
              </a:endParaRPr>
            </a:p>
          </p:txBody>
        </p:sp>
        <p:cxnSp>
          <p:nvCxnSpPr>
            <p:cNvPr id="63" name="Conector de Seta Reta 24"/>
            <p:cNvCxnSpPr/>
            <p:nvPr/>
          </p:nvCxnSpPr>
          <p:spPr>
            <a:xfrm>
              <a:off x="8944093" y="3217778"/>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64" name="CaixaDeTexto 63"/>
            <p:cNvSpPr txBox="1"/>
            <p:nvPr/>
          </p:nvSpPr>
          <p:spPr>
            <a:xfrm>
              <a:off x="9365498" y="3069722"/>
              <a:ext cx="354989" cy="369332"/>
            </a:xfrm>
            <a:prstGeom prst="rect">
              <a:avLst/>
            </a:prstGeom>
            <a:noFill/>
          </p:spPr>
          <p:txBody>
            <a:bodyPr wrap="none" rtlCol="0">
              <a:spAutoFit/>
            </a:bodyPr>
            <a:lstStyle/>
            <a:p>
              <a:r>
                <a:rPr lang="pt-BR" dirty="0" smtClean="0">
                  <a:latin typeface="Comic Sans MS" panose="030F0702030302020204" pitchFamily="66" charset="0"/>
                </a:rPr>
                <a:t>i</a:t>
              </a:r>
              <a:r>
                <a:rPr lang="pt-BR" baseline="-25000" dirty="0" smtClean="0">
                  <a:latin typeface="Comic Sans MS" panose="030F0702030302020204" pitchFamily="66" charset="0"/>
                </a:rPr>
                <a:t>2</a:t>
              </a:r>
              <a:endParaRPr lang="pt-BR" dirty="0">
                <a:latin typeface="Comic Sans MS" panose="030F0702030302020204" pitchFamily="66" charset="0"/>
              </a:endParaRPr>
            </a:p>
          </p:txBody>
        </p:sp>
        <p:sp>
          <p:nvSpPr>
            <p:cNvPr id="65" name="CaixaDeTexto 64"/>
            <p:cNvSpPr txBox="1"/>
            <p:nvPr/>
          </p:nvSpPr>
          <p:spPr>
            <a:xfrm>
              <a:off x="5558347" y="4957870"/>
              <a:ext cx="882002" cy="461665"/>
            </a:xfrm>
            <a:prstGeom prst="rect">
              <a:avLst/>
            </a:prstGeom>
            <a:noFill/>
          </p:spPr>
          <p:txBody>
            <a:bodyPr wrap="none" rtlCol="0">
              <a:spAutoFit/>
            </a:bodyPr>
            <a:lstStyle/>
            <a:p>
              <a:r>
                <a:rPr lang="pt-BR" sz="2400" dirty="0">
                  <a:latin typeface="Comic Sans MS" panose="030F0702030302020204" pitchFamily="66" charset="0"/>
                </a:rPr>
                <a:t>1</a:t>
              </a:r>
              <a:r>
                <a:rPr lang="pt-BR" sz="2400" dirty="0" smtClean="0">
                  <a:latin typeface="Comic Sans MS" panose="030F0702030302020204" pitchFamily="66" charset="0"/>
                </a:rPr>
                <a:t> </a:t>
              </a:r>
              <a:r>
                <a:rPr lang="pt-BR" sz="2400" dirty="0" err="1" smtClean="0">
                  <a:latin typeface="Comic Sans MS" panose="030F0702030302020204" pitchFamily="66" charset="0"/>
                </a:rPr>
                <a:t>mV</a:t>
              </a:r>
              <a:endParaRPr lang="pt-BR" sz="2400" dirty="0">
                <a:latin typeface="Comic Sans MS" panose="030F0702030302020204" pitchFamily="66" charset="0"/>
              </a:endParaRPr>
            </a:p>
          </p:txBody>
        </p:sp>
        <p:sp>
          <p:nvSpPr>
            <p:cNvPr id="66" name="Forma livre 65"/>
            <p:cNvSpPr/>
            <p:nvPr/>
          </p:nvSpPr>
          <p:spPr>
            <a:xfrm>
              <a:off x="8114884" y="4359164"/>
              <a:ext cx="1566726" cy="1045044"/>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sp>
          <p:nvSpPr>
            <p:cNvPr id="67" name="Forma livre 66"/>
            <p:cNvSpPr/>
            <p:nvPr/>
          </p:nvSpPr>
          <p:spPr>
            <a:xfrm>
              <a:off x="8580265" y="2496358"/>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none"/>
              <a:tailEnd type="triangl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sp>
          <p:nvSpPr>
            <p:cNvPr id="68" name="Elipse 67"/>
            <p:cNvSpPr/>
            <p:nvPr/>
          </p:nvSpPr>
          <p:spPr>
            <a:xfrm>
              <a:off x="6383465" y="4854443"/>
              <a:ext cx="505817" cy="35235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sp>
          <p:nvSpPr>
            <p:cNvPr id="69" name="Forma livre 68"/>
            <p:cNvSpPr/>
            <p:nvPr/>
          </p:nvSpPr>
          <p:spPr>
            <a:xfrm>
              <a:off x="6649118" y="3835870"/>
              <a:ext cx="0" cy="397042"/>
            </a:xfrm>
            <a:custGeom>
              <a:avLst/>
              <a:gdLst>
                <a:gd name="connsiteX0" fmla="*/ 0 w 0"/>
                <a:gd name="connsiteY0" fmla="*/ 0 h 397042"/>
                <a:gd name="connsiteX1" fmla="*/ 0 w 0"/>
                <a:gd name="connsiteY1" fmla="*/ 397042 h 397042"/>
              </a:gdLst>
              <a:ahLst/>
              <a:cxnLst>
                <a:cxn ang="0">
                  <a:pos x="connsiteX0" y="connsiteY0"/>
                </a:cxn>
                <a:cxn ang="0">
                  <a:pos x="connsiteX1" y="connsiteY1"/>
                </a:cxn>
              </a:cxnLst>
              <a:rect l="l" t="t" r="r" b="b"/>
              <a:pathLst>
                <a:path h="397042">
                  <a:moveTo>
                    <a:pt x="0" y="0"/>
                  </a:moveTo>
                  <a:lnTo>
                    <a:pt x="0" y="39704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cxnSp>
          <p:nvCxnSpPr>
            <p:cNvPr id="71" name="Conector Reto 70"/>
            <p:cNvCxnSpPr/>
            <p:nvPr/>
          </p:nvCxnSpPr>
          <p:spPr>
            <a:xfrm>
              <a:off x="6518689" y="5909536"/>
              <a:ext cx="25348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CaixaDeTexto 71"/>
            <p:cNvSpPr txBox="1"/>
            <p:nvPr/>
          </p:nvSpPr>
          <p:spPr>
            <a:xfrm>
              <a:off x="6684812" y="4593237"/>
              <a:ext cx="305271" cy="369332"/>
            </a:xfrm>
            <a:prstGeom prst="rect">
              <a:avLst/>
            </a:prstGeom>
            <a:noFill/>
          </p:spPr>
          <p:txBody>
            <a:bodyPr wrap="none" rtlCol="0">
              <a:spAutoFit/>
            </a:bodyPr>
            <a:lstStyle/>
            <a:p>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74" name="CaixaDeTexto 73"/>
            <p:cNvSpPr txBox="1"/>
            <p:nvPr/>
          </p:nvSpPr>
          <p:spPr>
            <a:xfrm>
              <a:off x="9713436" y="4284098"/>
              <a:ext cx="1065958" cy="461665"/>
            </a:xfrm>
            <a:prstGeom prst="rect">
              <a:avLst/>
            </a:prstGeom>
            <a:noFill/>
          </p:spPr>
          <p:txBody>
            <a:bodyPr wrap="none" rtlCol="0">
              <a:spAutoFit/>
            </a:bodyPr>
            <a:lstStyle/>
            <a:p>
              <a:r>
                <a:rPr lang="pt-BR" sz="2400" dirty="0" smtClean="0">
                  <a:latin typeface="Comic Sans MS" panose="030F0702030302020204" pitchFamily="66" charset="0"/>
                </a:rPr>
                <a:t>-</a:t>
              </a:r>
              <a:r>
                <a:rPr lang="pt-BR" sz="2400" dirty="0">
                  <a:latin typeface="Comic Sans MS" panose="030F0702030302020204" pitchFamily="66" charset="0"/>
                </a:rPr>
                <a:t>5</a:t>
              </a:r>
              <a:r>
                <a:rPr lang="pt-BR" sz="2400" dirty="0" smtClean="0">
                  <a:latin typeface="Comic Sans MS" panose="030F0702030302020204" pitchFamily="66" charset="0"/>
                </a:rPr>
                <a:t> </a:t>
              </a:r>
              <a:r>
                <a:rPr lang="pt-BR" sz="2400" dirty="0" err="1" smtClean="0">
                  <a:latin typeface="Comic Sans MS" panose="030F0702030302020204" pitchFamily="66" charset="0"/>
                </a:rPr>
                <a:t>mV</a:t>
              </a:r>
              <a:endParaRPr lang="pt-BR" sz="2400" dirty="0">
                <a:latin typeface="Comic Sans MS" panose="030F0702030302020204" pitchFamily="66" charset="0"/>
              </a:endParaRPr>
            </a:p>
          </p:txBody>
        </p:sp>
        <p:sp>
          <p:nvSpPr>
            <p:cNvPr id="75" name="CaixaDeTexto 74"/>
            <p:cNvSpPr txBox="1"/>
            <p:nvPr/>
          </p:nvSpPr>
          <p:spPr>
            <a:xfrm>
              <a:off x="8194197" y="5810653"/>
              <a:ext cx="941664" cy="523220"/>
            </a:xfrm>
            <a:prstGeom prst="rect">
              <a:avLst/>
            </a:prstGeom>
            <a:noFill/>
          </p:spPr>
          <p:txBody>
            <a:bodyPr wrap="none" rtlCol="0">
              <a:spAutoFit/>
            </a:bodyPr>
            <a:lstStyle/>
            <a:p>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Real</a:t>
              </a:r>
              <a:endParaRPr lang="pt-BR" sz="2800" b="1" dirty="0">
                <a:solidFill>
                  <a:srgbClr val="C00000"/>
                </a:solidFill>
                <a:effectLst>
                  <a:outerShdw blurRad="38100" dist="38100" dir="2700000" algn="tl">
                    <a:srgbClr val="000000">
                      <a:alpha val="43137"/>
                    </a:srgbClr>
                  </a:outerShdw>
                </a:effectLst>
                <a:latin typeface="Comic Sans MS" panose="030F0702030302020204" pitchFamily="66" charset="0"/>
              </a:endParaRPr>
            </a:p>
          </p:txBody>
        </p:sp>
      </p:grpSp>
      <p:grpSp>
        <p:nvGrpSpPr>
          <p:cNvPr id="80" name="Grupo 79"/>
          <p:cNvGrpSpPr/>
          <p:nvPr/>
        </p:nvGrpSpPr>
        <p:grpSpPr>
          <a:xfrm rot="16200000">
            <a:off x="6971812" y="4411548"/>
            <a:ext cx="732715" cy="172581"/>
            <a:chOff x="4112743" y="3509451"/>
            <a:chExt cx="1381894" cy="255373"/>
          </a:xfrm>
        </p:grpSpPr>
        <p:cxnSp>
          <p:nvCxnSpPr>
            <p:cNvPr id="81" name="Conector Reto 16"/>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Retângulo 81"/>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grpSp>
      <p:cxnSp>
        <p:nvCxnSpPr>
          <p:cNvPr id="84" name="Conector Reto 83"/>
          <p:cNvCxnSpPr>
            <a:stCxn id="68" idx="4"/>
          </p:cNvCxnSpPr>
          <p:nvPr/>
        </p:nvCxnSpPr>
        <p:spPr>
          <a:xfrm>
            <a:off x="7331406" y="5206800"/>
            <a:ext cx="5320" cy="7027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CaixaDeTexto 84"/>
          <p:cNvSpPr txBox="1"/>
          <p:nvPr/>
        </p:nvSpPr>
        <p:spPr>
          <a:xfrm>
            <a:off x="6520682" y="4284098"/>
            <a:ext cx="653415" cy="368300"/>
          </a:xfrm>
          <a:prstGeom prst="rect">
            <a:avLst/>
          </a:prstGeom>
          <a:noFill/>
        </p:spPr>
        <p:txBody>
          <a:bodyPr wrap="none" rtlCol="0">
            <a:spAutoFit/>
          </a:bodyPr>
          <a:lstStyle/>
          <a:p>
            <a:r>
              <a:rPr lang="pt-BR" dirty="0" smtClean="0">
                <a:latin typeface="Comic Sans MS" panose="030F0702030302020204" pitchFamily="66" charset="0"/>
              </a:rPr>
              <a:t>1 k</a:t>
            </a:r>
            <a:r>
              <a:rPr lang="pt-BR" dirty="0" smtClean="0">
                <a:latin typeface="Symbol" panose="05050102010706020507" pitchFamily="18" charset="2"/>
              </a:rPr>
              <a:t>W</a:t>
            </a:r>
            <a:endParaRPr lang="pt-BR" dirty="0">
              <a:latin typeface="Symbol" panose="05050102010706020507" pitchFamily="18" charset="2"/>
            </a:endParaRPr>
          </a:p>
        </p:txBody>
      </p:sp>
      <p:sp>
        <p:nvSpPr>
          <p:cNvPr id="87" name="CaixaDeTexto 86"/>
          <p:cNvSpPr txBox="1"/>
          <p:nvPr/>
        </p:nvSpPr>
        <p:spPr>
          <a:xfrm>
            <a:off x="7287474" y="5349478"/>
            <a:ext cx="1301959" cy="461665"/>
          </a:xfrm>
          <a:prstGeom prst="rect">
            <a:avLst/>
          </a:prstGeom>
          <a:noFill/>
        </p:spPr>
        <p:txBody>
          <a:bodyPr wrap="none" rtlCol="0">
            <a:spAutoFit/>
          </a:bodyPr>
          <a:lstStyle/>
          <a:p>
            <a:r>
              <a:rPr lang="pt-BR" sz="2400" dirty="0" smtClean="0">
                <a:solidFill>
                  <a:srgbClr val="C00000"/>
                </a:solidFill>
                <a:latin typeface="Comic Sans MS" panose="030F0702030302020204" pitchFamily="66" charset="0"/>
              </a:rPr>
              <a:t>entrada</a:t>
            </a:r>
            <a:endParaRPr lang="pt-BR" sz="2400" dirty="0">
              <a:solidFill>
                <a:srgbClr val="C0000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descr="DiodoReg1"/>
          <p:cNvPicPr>
            <a:picLocks noChangeAspect="1"/>
          </p:cNvPicPr>
          <p:nvPr/>
        </p:nvPicPr>
        <p:blipFill>
          <a:blip r:embed="rId1"/>
          <a:stretch>
            <a:fillRect/>
          </a:stretch>
        </p:blipFill>
        <p:spPr>
          <a:xfrm>
            <a:off x="622300" y="1614805"/>
            <a:ext cx="10946765" cy="4741545"/>
          </a:xfrm>
          <a:prstGeom prst="rect">
            <a:avLst/>
          </a:prstGeom>
        </p:spPr>
      </p:pic>
      <p:sp>
        <p:nvSpPr>
          <p:cNvPr id="35" name="CaixaDeTexto 25"/>
          <p:cNvSpPr txBox="1"/>
          <p:nvPr/>
        </p:nvSpPr>
        <p:spPr>
          <a:xfrm>
            <a:off x="424815" y="527050"/>
            <a:ext cx="11144885" cy="110680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 em Temp = 100 </a:t>
            </a:r>
            <a:r>
              <a:rPr lang="pt-BR" altLang="en-US" sz="2800" b="1" baseline="30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valor DC cai para aproximadamente 1.92 V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5" name="CaixaDeTexto 25"/>
          <p:cNvSpPr txBox="1"/>
          <p:nvPr/>
        </p:nvSpPr>
        <p:spPr>
          <a:xfrm>
            <a:off x="424815" y="527050"/>
            <a:ext cx="11144885" cy="216852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Dois conceitos importantes em reguladores (e fontes de tensão) são: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Regulação de linha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Regulação de carga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 name="Caixa de Texto 2"/>
              <p:cNvSpPr txBox="1"/>
              <p:nvPr/>
            </p:nvSpPr>
            <p:spPr>
              <a:xfrm>
                <a:off x="748284" y="3136201"/>
                <a:ext cx="11206850" cy="985013"/>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altLang="pt-BR" sz="2800" b="1" i="1">
                          <a:latin typeface="Cambria Math" panose="02040503050406030204" pitchFamily="18" charset="0"/>
                          <a:cs typeface="Cambria Math" panose="02040503050406030204" pitchFamily="18" charset="0"/>
                        </a:rPr>
                        <m:t>𝑹𝒆𝒈𝒖𝒍𝒂</m:t>
                      </m:r>
                      <m:r>
                        <a:rPr lang="en-US" altLang="pt-BR" sz="2800" b="1" i="1">
                          <a:latin typeface="Cambria Math" panose="02040503050406030204" pitchFamily="18" charset="0"/>
                          <a:cs typeface="Cambria Math" panose="02040503050406030204" pitchFamily="18" charset="0"/>
                        </a:rPr>
                        <m:t>çã</m:t>
                      </m:r>
                      <m:r>
                        <a:rPr lang="en-US" altLang="pt-BR" sz="2800" b="1" i="1">
                          <a:latin typeface="Cambria Math" panose="02040503050406030204" pitchFamily="18" charset="0"/>
                          <a:cs typeface="Cambria Math" panose="02040503050406030204" pitchFamily="18" charset="0"/>
                        </a:rPr>
                        <m:t>𝒐</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𝒅𝒆</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𝒍𝒊𝒏𝒉𝒂</m:t>
                      </m:r>
                      <m:r>
                        <a:rPr lang="en-US" altLang="pt-BR" sz="2800"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𝑹</m:t>
                      </m:r>
                      <m:r>
                        <a:rPr lang="en-US" altLang="pt-BR" sz="2800" b="1" i="1" baseline="-25000">
                          <a:latin typeface="Cambria Math" panose="02040503050406030204" pitchFamily="18" charset="0"/>
                          <a:cs typeface="Cambria Math" panose="02040503050406030204" pitchFamily="18" charset="0"/>
                        </a:rPr>
                        <m:t>𝑳</m:t>
                      </m:r>
                      <m:r>
                        <a:rPr lang="en-US" altLang="pt-BR" sz="2800" i="1">
                          <a:latin typeface="Cambria Math" panose="02040503050406030204" pitchFamily="18" charset="0"/>
                          <a:cs typeface="Cambria Math" panose="02040503050406030204" pitchFamily="18" charset="0"/>
                        </a:rPr>
                        <m:t>= </m:t>
                      </m:r>
                      <m:f>
                        <m:fPr>
                          <m:ctrlPr>
                            <a:rPr lang="en-US" altLang="pt-BR" sz="2800" b="1" i="1">
                              <a:latin typeface="Cambria Math" panose="02040503050406030204" pitchFamily="18" charset="0"/>
                              <a:cs typeface="Cambria Math" panose="02040503050406030204" pitchFamily="18" charset="0"/>
                            </a:rPr>
                          </m:ctrlPr>
                        </m:fPr>
                        <m:num>
                          <m:r>
                            <a:rPr lang="en-US" altLang="pt-BR" sz="2800" b="1" i="1">
                              <a:latin typeface="Cambria Math" panose="02040503050406030204" pitchFamily="18" charset="0"/>
                              <a:cs typeface="Cambria Math" panose="02040503050406030204" pitchFamily="18" charset="0"/>
                            </a:rPr>
                            <m:t>𝒗𝒂𝒓𝒊𝒂</m:t>
                          </m:r>
                          <m:r>
                            <a:rPr lang="en-US" altLang="pt-BR" sz="2800" b="1" i="1">
                              <a:latin typeface="Cambria Math" panose="02040503050406030204" pitchFamily="18" charset="0"/>
                              <a:cs typeface="Cambria Math" panose="02040503050406030204" pitchFamily="18" charset="0"/>
                            </a:rPr>
                            <m:t>çã</m:t>
                          </m:r>
                          <m:r>
                            <a:rPr lang="en-US" altLang="pt-BR" sz="2800" b="1" i="1">
                              <a:latin typeface="Cambria Math" panose="02040503050406030204" pitchFamily="18" charset="0"/>
                              <a:cs typeface="Cambria Math" panose="02040503050406030204" pitchFamily="18" charset="0"/>
                            </a:rPr>
                            <m:t>𝒐</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𝒅𝒂</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𝒕𝒆𝒏𝒔</m:t>
                          </m:r>
                          <m:r>
                            <a:rPr lang="en-US" altLang="pt-BR" sz="2800" b="1" i="1">
                              <a:latin typeface="Cambria Math" panose="02040503050406030204" pitchFamily="18" charset="0"/>
                              <a:cs typeface="Cambria Math" panose="02040503050406030204" pitchFamily="18" charset="0"/>
                            </a:rPr>
                            <m:t>ã</m:t>
                          </m:r>
                          <m:r>
                            <a:rPr lang="en-US" altLang="pt-BR" sz="2800" b="1" i="1">
                              <a:latin typeface="Cambria Math" panose="02040503050406030204" pitchFamily="18" charset="0"/>
                              <a:cs typeface="Cambria Math" panose="02040503050406030204" pitchFamily="18" charset="0"/>
                            </a:rPr>
                            <m:t>𝒐</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𝒅𝒆</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𝒔𝒂</m:t>
                          </m:r>
                          <m:r>
                            <a:rPr lang="en-US" altLang="pt-BR" sz="2800" b="1" i="1">
                              <a:latin typeface="Cambria Math" panose="02040503050406030204" pitchFamily="18" charset="0"/>
                              <a:cs typeface="Cambria Math" panose="02040503050406030204" pitchFamily="18" charset="0"/>
                            </a:rPr>
                            <m:t>í</m:t>
                          </m:r>
                          <m:r>
                            <a:rPr lang="en-US" altLang="pt-BR" sz="2800" b="1" i="1">
                              <a:latin typeface="Cambria Math" panose="02040503050406030204" pitchFamily="18" charset="0"/>
                              <a:cs typeface="Cambria Math" panose="02040503050406030204" pitchFamily="18" charset="0"/>
                            </a:rPr>
                            <m:t>𝒅𝒂</m:t>
                          </m:r>
                        </m:num>
                        <m:den>
                          <m:r>
                            <a:rPr lang="en-US" altLang="pt-BR" sz="2800" b="1" i="1">
                              <a:latin typeface="Cambria Math" panose="02040503050406030204" pitchFamily="18" charset="0"/>
                              <a:cs typeface="Cambria Math" panose="02040503050406030204" pitchFamily="18" charset="0"/>
                            </a:rPr>
                            <m:t>𝒗𝒂𝒓𝒊𝒂</m:t>
                          </m:r>
                          <m:r>
                            <a:rPr lang="en-US" altLang="pt-BR" sz="2800" b="1" i="1">
                              <a:latin typeface="Cambria Math" panose="02040503050406030204" pitchFamily="18" charset="0"/>
                              <a:cs typeface="Cambria Math" panose="02040503050406030204" pitchFamily="18" charset="0"/>
                            </a:rPr>
                            <m:t>çã</m:t>
                          </m:r>
                          <m:r>
                            <a:rPr lang="en-US" altLang="pt-BR" sz="2800" b="1" i="1">
                              <a:latin typeface="Cambria Math" panose="02040503050406030204" pitchFamily="18" charset="0"/>
                              <a:cs typeface="Cambria Math" panose="02040503050406030204" pitchFamily="18" charset="0"/>
                            </a:rPr>
                            <m:t>𝒐</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𝒏𝒂</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𝒕𝒆𝒏𝒔</m:t>
                          </m:r>
                          <m:r>
                            <a:rPr lang="en-US" altLang="pt-BR" sz="2800" b="1" i="1">
                              <a:latin typeface="Cambria Math" panose="02040503050406030204" pitchFamily="18" charset="0"/>
                              <a:cs typeface="Cambria Math" panose="02040503050406030204" pitchFamily="18" charset="0"/>
                            </a:rPr>
                            <m:t>ã</m:t>
                          </m:r>
                          <m:r>
                            <a:rPr lang="en-US" altLang="pt-BR" sz="2800" b="1" i="1">
                              <a:latin typeface="Cambria Math" panose="02040503050406030204" pitchFamily="18" charset="0"/>
                              <a:cs typeface="Cambria Math" panose="02040503050406030204" pitchFamily="18" charset="0"/>
                            </a:rPr>
                            <m:t>𝒐</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𝒅𝒆</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𝒂𝒍𝒊𝒎𝒆𝒏𝒕𝒂</m:t>
                          </m:r>
                          <m:r>
                            <a:rPr lang="en-US" altLang="pt-BR" sz="2800" b="1" i="1">
                              <a:latin typeface="Cambria Math" panose="02040503050406030204" pitchFamily="18" charset="0"/>
                              <a:cs typeface="Cambria Math" panose="02040503050406030204" pitchFamily="18" charset="0"/>
                            </a:rPr>
                            <m:t>çã</m:t>
                          </m:r>
                          <m:r>
                            <a:rPr lang="en-US" altLang="pt-BR" sz="2800" b="1" i="1">
                              <a:latin typeface="Cambria Math" panose="02040503050406030204" pitchFamily="18" charset="0"/>
                              <a:cs typeface="Cambria Math" panose="02040503050406030204" pitchFamily="18" charset="0"/>
                            </a:rPr>
                            <m:t>𝒐</m:t>
                          </m:r>
                        </m:den>
                      </m:f>
                      <m:r>
                        <a:rPr lang="en-US" altLang="pt-BR" sz="2800" i="1">
                          <a:latin typeface="Cambria Math" panose="02040503050406030204" pitchFamily="18" charset="0"/>
                          <a:cs typeface="Cambria Math" panose="02040503050406030204" pitchFamily="18" charset="0"/>
                        </a:rPr>
                        <m:t> </m:t>
                      </m:r>
                    </m:oMath>
                  </m:oMathPara>
                </a14:m>
                <a:endParaRPr lang="pt-BR" altLang="en-US" dirty="0"/>
              </a:p>
            </p:txBody>
          </p:sp>
        </mc:Choice>
        <mc:Fallback>
          <p:sp>
            <p:nvSpPr>
              <p:cNvPr id="3" name="Caixa de Texto 2"/>
              <p:cNvSpPr txBox="1">
                <a:spLocks noRot="1" noChangeAspect="1" noMove="1" noResize="1" noEditPoints="1" noAdjustHandles="1" noChangeArrowheads="1" noChangeShapeType="1" noTextEdit="1"/>
              </p:cNvSpPr>
              <p:nvPr/>
            </p:nvSpPr>
            <p:spPr>
              <a:xfrm>
                <a:off x="748284" y="3136201"/>
                <a:ext cx="11206850" cy="985013"/>
              </a:xfrm>
              <a:prstGeom prst="rect">
                <a:avLst/>
              </a:prstGeom>
              <a:blipFill rotWithShape="1">
                <a:blip r:embed="rId1"/>
                <a:stretch>
                  <a:fillRect l="-2" t="-58" r="6" b="-83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748284" y="4958651"/>
                <a:ext cx="10640990" cy="988091"/>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altLang="pt-BR" sz="2800" b="1" i="1">
                          <a:latin typeface="Cambria Math" panose="02040503050406030204" pitchFamily="18" charset="0"/>
                          <a:cs typeface="Cambria Math" panose="02040503050406030204" pitchFamily="18" charset="0"/>
                        </a:rPr>
                        <m:t>𝑹𝒆𝒈𝒖𝒍𝒂</m:t>
                      </m:r>
                      <m:r>
                        <a:rPr lang="en-US" altLang="pt-BR" sz="2800" b="1" i="1">
                          <a:latin typeface="Cambria Math" panose="02040503050406030204" pitchFamily="18" charset="0"/>
                          <a:cs typeface="Cambria Math" panose="02040503050406030204" pitchFamily="18" charset="0"/>
                        </a:rPr>
                        <m:t>çã</m:t>
                      </m:r>
                      <m:r>
                        <a:rPr lang="en-US" altLang="pt-BR" sz="2800" b="1" i="1">
                          <a:latin typeface="Cambria Math" panose="02040503050406030204" pitchFamily="18" charset="0"/>
                          <a:cs typeface="Cambria Math" panose="02040503050406030204" pitchFamily="18" charset="0"/>
                        </a:rPr>
                        <m:t>𝒐</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𝒅𝒆</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𝒄𝒂𝒓𝒈𝒂</m:t>
                      </m:r>
                      <m:r>
                        <a:rPr lang="en-US" altLang="pt-BR" sz="2800"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𝑹</m:t>
                      </m:r>
                      <m:r>
                        <a:rPr lang="en-US" altLang="pt-BR" sz="2800" b="1" i="1" baseline="-25000">
                          <a:latin typeface="Cambria Math" panose="02040503050406030204" pitchFamily="18" charset="0"/>
                          <a:cs typeface="Cambria Math" panose="02040503050406030204" pitchFamily="18" charset="0"/>
                        </a:rPr>
                        <m:t>𝑪</m:t>
                      </m:r>
                      <m:r>
                        <a:rPr lang="en-US" altLang="pt-BR" sz="2800" i="1">
                          <a:latin typeface="Cambria Math" panose="02040503050406030204" pitchFamily="18" charset="0"/>
                          <a:cs typeface="Cambria Math" panose="02040503050406030204" pitchFamily="18" charset="0"/>
                        </a:rPr>
                        <m:t>= </m:t>
                      </m:r>
                      <m:f>
                        <m:fPr>
                          <m:ctrlPr>
                            <a:rPr lang="en-US" altLang="pt-BR" sz="2800" b="1" i="1">
                              <a:latin typeface="Cambria Math" panose="02040503050406030204" pitchFamily="18" charset="0"/>
                              <a:cs typeface="Cambria Math" panose="02040503050406030204" pitchFamily="18" charset="0"/>
                            </a:rPr>
                          </m:ctrlPr>
                        </m:fPr>
                        <m:num>
                          <m:r>
                            <a:rPr lang="en-US" altLang="pt-BR" sz="2800" b="1" i="1">
                              <a:latin typeface="Cambria Math" panose="02040503050406030204" pitchFamily="18" charset="0"/>
                              <a:cs typeface="Cambria Math" panose="02040503050406030204" pitchFamily="18" charset="0"/>
                            </a:rPr>
                            <m:t>𝒗𝒂𝒓𝒊𝒂</m:t>
                          </m:r>
                          <m:r>
                            <a:rPr lang="en-US" altLang="pt-BR" sz="2800" b="1" i="1">
                              <a:latin typeface="Cambria Math" panose="02040503050406030204" pitchFamily="18" charset="0"/>
                              <a:cs typeface="Cambria Math" panose="02040503050406030204" pitchFamily="18" charset="0"/>
                            </a:rPr>
                            <m:t>çã</m:t>
                          </m:r>
                          <m:r>
                            <a:rPr lang="en-US" altLang="pt-BR" sz="2800" b="1" i="1">
                              <a:latin typeface="Cambria Math" panose="02040503050406030204" pitchFamily="18" charset="0"/>
                              <a:cs typeface="Cambria Math" panose="02040503050406030204" pitchFamily="18" charset="0"/>
                            </a:rPr>
                            <m:t>𝒐</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𝒅𝒂</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𝒕𝒆𝒏𝒔</m:t>
                          </m:r>
                          <m:r>
                            <a:rPr lang="en-US" altLang="pt-BR" sz="2800" b="1" i="1">
                              <a:latin typeface="Cambria Math" panose="02040503050406030204" pitchFamily="18" charset="0"/>
                              <a:cs typeface="Cambria Math" panose="02040503050406030204" pitchFamily="18" charset="0"/>
                            </a:rPr>
                            <m:t>ã</m:t>
                          </m:r>
                          <m:r>
                            <a:rPr lang="en-US" altLang="pt-BR" sz="2800" b="1" i="1">
                              <a:latin typeface="Cambria Math" panose="02040503050406030204" pitchFamily="18" charset="0"/>
                              <a:cs typeface="Cambria Math" panose="02040503050406030204" pitchFamily="18" charset="0"/>
                            </a:rPr>
                            <m:t>𝒐</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𝒅𝒆</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𝒔𝒂</m:t>
                          </m:r>
                          <m:r>
                            <a:rPr lang="en-US" altLang="pt-BR" sz="2800" b="1" i="1">
                              <a:latin typeface="Cambria Math" panose="02040503050406030204" pitchFamily="18" charset="0"/>
                              <a:cs typeface="Cambria Math" panose="02040503050406030204" pitchFamily="18" charset="0"/>
                            </a:rPr>
                            <m:t>í</m:t>
                          </m:r>
                          <m:r>
                            <a:rPr lang="en-US" altLang="pt-BR" sz="2800" b="1" i="1">
                              <a:latin typeface="Cambria Math" panose="02040503050406030204" pitchFamily="18" charset="0"/>
                              <a:cs typeface="Cambria Math" panose="02040503050406030204" pitchFamily="18" charset="0"/>
                            </a:rPr>
                            <m:t>𝒅𝒂</m:t>
                          </m:r>
                        </m:num>
                        <m:den>
                          <m:r>
                            <a:rPr lang="en-US" altLang="pt-BR" sz="2800" b="1" i="1">
                              <a:latin typeface="Cambria Math" panose="02040503050406030204" pitchFamily="18" charset="0"/>
                              <a:cs typeface="Cambria Math" panose="02040503050406030204" pitchFamily="18" charset="0"/>
                            </a:rPr>
                            <m:t>𝒗𝒂𝒓𝒊𝒂</m:t>
                          </m:r>
                          <m:r>
                            <a:rPr lang="en-US" altLang="pt-BR" sz="2800" b="1" i="1">
                              <a:latin typeface="Cambria Math" panose="02040503050406030204" pitchFamily="18" charset="0"/>
                              <a:cs typeface="Cambria Math" panose="02040503050406030204" pitchFamily="18" charset="0"/>
                            </a:rPr>
                            <m:t>çã</m:t>
                          </m:r>
                          <m:r>
                            <a:rPr lang="en-US" altLang="pt-BR" sz="2800" b="1" i="1">
                              <a:latin typeface="Cambria Math" panose="02040503050406030204" pitchFamily="18" charset="0"/>
                              <a:cs typeface="Cambria Math" panose="02040503050406030204" pitchFamily="18" charset="0"/>
                            </a:rPr>
                            <m:t>𝒐</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𝒏𝒂</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𝒄𝒐𝒓𝒓𝒆𝒏𝒕𝒆</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𝒅𝒆</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𝒄𝒂𝒓𝒈𝒂</m:t>
                          </m:r>
                        </m:den>
                      </m:f>
                      <m:r>
                        <a:rPr lang="en-US" altLang="pt-BR" sz="2800" i="1">
                          <a:latin typeface="Cambria Math" panose="02040503050406030204" pitchFamily="18" charset="0"/>
                          <a:cs typeface="Cambria Math" panose="02040503050406030204" pitchFamily="18" charset="0"/>
                        </a:rPr>
                        <m:t> </m:t>
                      </m:r>
                    </m:oMath>
                  </m:oMathPara>
                </a14:m>
                <a:endParaRPr lang="pt-BR" altLang="en-US" dirty="0"/>
              </a:p>
            </p:txBody>
          </p:sp>
        </mc:Choice>
        <mc:Fallback>
          <p:sp>
            <p:nvSpPr>
              <p:cNvPr id="4" name="Caixa de Texto 3"/>
              <p:cNvSpPr txBox="1">
                <a:spLocks noRot="1" noChangeAspect="1" noMove="1" noResize="1" noEditPoints="1" noAdjustHandles="1" noChangeArrowheads="1" noChangeShapeType="1" noTextEdit="1"/>
              </p:cNvSpPr>
              <p:nvPr/>
            </p:nvSpPr>
            <p:spPr>
              <a:xfrm>
                <a:off x="748284" y="4958651"/>
                <a:ext cx="10640990" cy="988091"/>
              </a:xfrm>
              <a:prstGeom prst="rect">
                <a:avLst/>
              </a:prstGeom>
              <a:blipFill rotWithShape="1">
                <a:blip r:embed="rId2"/>
                <a:stretch>
                  <a:fillRect l="-2" t="-58" r="5" b="-839"/>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5" name="CaixaDeTexto 25"/>
          <p:cNvSpPr txBox="1"/>
          <p:nvPr/>
        </p:nvSpPr>
        <p:spPr>
          <a:xfrm>
            <a:off x="394335" y="771525"/>
            <a:ext cx="11402695" cy="498475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No regulador com quatro diodos analisado temos que RL = 22.1 mV/V (teórico) ou 24 mV/V (simulação)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estudo feito anteriormente é de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análise</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Temos um circuito e devemos descobrir “como funciona” (”características”).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projeto,</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por outro lado, é o contrário: sabemos como deve funcionar o circuito, quais são as características desejadas, mas não o temos. Para projetar, devemos, no mínimo, saber fazer a análise</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Projeto: desejamos fonte de 2,0 V e uma regulação de carga R</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 tensão de alimentação deve ser de 10 V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4" name="Grupo 3"/>
          <p:cNvGrpSpPr/>
          <p:nvPr/>
        </p:nvGrpSpPr>
        <p:grpSpPr>
          <a:xfrm rot="16200000">
            <a:off x="838000" y="3295987"/>
            <a:ext cx="620395" cy="453390"/>
            <a:chOff x="2587" y="5946"/>
            <a:chExt cx="4283" cy="2118"/>
          </a:xfrm>
        </p:grpSpPr>
        <p:cxnSp>
          <p:nvCxnSpPr>
            <p:cNvPr id="17"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riângulo isósceles 2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3"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upo 23"/>
          <p:cNvGrpSpPr/>
          <p:nvPr/>
        </p:nvGrpSpPr>
        <p:grpSpPr>
          <a:xfrm rot="5400000">
            <a:off x="458840" y="2415263"/>
            <a:ext cx="1381894" cy="255373"/>
            <a:chOff x="4152748" y="3524056"/>
            <a:chExt cx="1381894" cy="255373"/>
          </a:xfrm>
        </p:grpSpPr>
        <p:cxnSp>
          <p:nvCxnSpPr>
            <p:cNvPr id="25"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Retângulo 25"/>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8" name="Conector Reto 3"/>
          <p:cNvCxnSpPr/>
          <p:nvPr/>
        </p:nvCxnSpPr>
        <p:spPr>
          <a:xfrm flipV="1">
            <a:off x="895150" y="4869517"/>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de Seta Reta 4"/>
          <p:cNvCxnSpPr/>
          <p:nvPr/>
        </p:nvCxnSpPr>
        <p:spPr>
          <a:xfrm flipV="1">
            <a:off x="1144705" y="1476044"/>
            <a:ext cx="0" cy="573439"/>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30" name="Caixa de Texto 6"/>
          <p:cNvSpPr txBox="1"/>
          <p:nvPr/>
        </p:nvSpPr>
        <p:spPr>
          <a:xfrm>
            <a:off x="1471930" y="2252345"/>
            <a:ext cx="615315" cy="521970"/>
          </a:xfrm>
          <a:prstGeom prst="rect">
            <a:avLst/>
          </a:prstGeom>
          <a:noFill/>
        </p:spPr>
        <p:txBody>
          <a:bodyPr wrap="square" rtlCol="0">
            <a:spAutoFit/>
          </a:bodyPr>
          <a:lstStyle/>
          <a:p>
            <a:r>
              <a:rPr lang="pt-BR" altLang="en-US" sz="2800" dirty="0" smtClean="0"/>
              <a:t>R</a:t>
            </a:r>
            <a:endParaRPr lang="pt-BR" altLang="en-US" sz="2800" dirty="0">
              <a:latin typeface="Symbol" panose="05050102010706020507" charset="0"/>
              <a:cs typeface="Symbol" panose="05050102010706020507" charset="0"/>
            </a:endParaRPr>
          </a:p>
        </p:txBody>
      </p:sp>
      <p:cxnSp>
        <p:nvCxnSpPr>
          <p:cNvPr id="31" name="Conector de Seta Reta 8"/>
          <p:cNvCxnSpPr/>
          <p:nvPr/>
        </p:nvCxnSpPr>
        <p:spPr>
          <a:xfrm flipH="1">
            <a:off x="840968" y="2019002"/>
            <a:ext cx="14605" cy="75501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 name="Caixa de Texto 9"/>
          <p:cNvSpPr txBox="1"/>
          <p:nvPr/>
        </p:nvSpPr>
        <p:spPr>
          <a:xfrm>
            <a:off x="601250" y="2121374"/>
            <a:ext cx="288290" cy="521970"/>
          </a:xfrm>
          <a:prstGeom prst="rect">
            <a:avLst/>
          </a:prstGeom>
          <a:noFill/>
        </p:spPr>
        <p:txBody>
          <a:bodyPr wrap="square" rtlCol="0">
            <a:spAutoFit/>
          </a:bodyPr>
          <a:lstStyle/>
          <a:p>
            <a:r>
              <a:rPr lang="pt-BR" altLang="en-US" sz="2800" dirty="0"/>
              <a:t>i</a:t>
            </a:r>
            <a:endParaRPr lang="pt-BR" altLang="en-US" sz="2800" dirty="0"/>
          </a:p>
        </p:txBody>
      </p:sp>
      <p:cxnSp>
        <p:nvCxnSpPr>
          <p:cNvPr id="33" name="Conector Reto 32"/>
          <p:cNvCxnSpPr/>
          <p:nvPr/>
        </p:nvCxnSpPr>
        <p:spPr>
          <a:xfrm>
            <a:off x="1144705" y="3212484"/>
            <a:ext cx="711033"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34" name="Caixa de Texto 6"/>
          <p:cNvSpPr txBox="1"/>
          <p:nvPr/>
        </p:nvSpPr>
        <p:spPr>
          <a:xfrm>
            <a:off x="1378799" y="3024207"/>
            <a:ext cx="1224280" cy="646331"/>
          </a:xfrm>
          <a:prstGeom prst="rect">
            <a:avLst/>
          </a:prstGeom>
          <a:noFill/>
        </p:spPr>
        <p:txBody>
          <a:bodyPr wrap="square" rtlCol="0">
            <a:spAutoFit/>
          </a:bodyPr>
          <a:lstStyle/>
          <a:p>
            <a:r>
              <a:rPr lang="pt-BR" altLang="en-US" sz="3600" dirty="0" err="1" smtClean="0">
                <a:latin typeface="Comic Sans MS" panose="030F0702030302020204" pitchFamily="66" charset="0"/>
                <a:cs typeface="Symbol" panose="05050102010706020507" charset="0"/>
              </a:rPr>
              <a:t>v</a:t>
            </a:r>
            <a:r>
              <a:rPr lang="pt-BR" altLang="en-US" sz="3600" baseline="-25000" dirty="0" err="1" smtClean="0">
                <a:latin typeface="Comic Sans MS" panose="030F0702030302020204" pitchFamily="66" charset="0"/>
                <a:cs typeface="Symbol" panose="05050102010706020507" charset="0"/>
              </a:rPr>
              <a:t>out</a:t>
            </a:r>
            <a:endParaRPr lang="pt-BR" altLang="en-US" sz="3600" dirty="0">
              <a:latin typeface="Comic Sans MS" panose="030F0702030302020204" pitchFamily="66" charset="0"/>
              <a:cs typeface="Symbol" panose="05050102010706020507" charset="0"/>
            </a:endParaRPr>
          </a:p>
        </p:txBody>
      </p:sp>
      <p:grpSp>
        <p:nvGrpSpPr>
          <p:cNvPr id="35" name="Grupo 34"/>
          <p:cNvGrpSpPr/>
          <p:nvPr/>
        </p:nvGrpSpPr>
        <p:grpSpPr>
          <a:xfrm rot="16200000">
            <a:off x="841175" y="3754457"/>
            <a:ext cx="620395" cy="453390"/>
            <a:chOff x="2587" y="5946"/>
            <a:chExt cx="4283" cy="2118"/>
          </a:xfrm>
        </p:grpSpPr>
        <p:cxnSp>
          <p:nvCxnSpPr>
            <p:cNvPr id="36"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riângulo isósceles 36"/>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9" name="Grupo 38"/>
          <p:cNvGrpSpPr/>
          <p:nvPr/>
        </p:nvGrpSpPr>
        <p:grpSpPr>
          <a:xfrm rot="16200000">
            <a:off x="831650" y="4249757"/>
            <a:ext cx="620395" cy="453390"/>
            <a:chOff x="2587" y="5946"/>
            <a:chExt cx="4283" cy="2118"/>
          </a:xfrm>
        </p:grpSpPr>
        <p:cxnSp>
          <p:nvCxnSpPr>
            <p:cNvPr id="40"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riângulo isósceles 40"/>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2"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Caixa de Texto 6"/>
          <p:cNvSpPr txBox="1"/>
          <p:nvPr/>
        </p:nvSpPr>
        <p:spPr>
          <a:xfrm>
            <a:off x="406400" y="953770"/>
            <a:ext cx="1789430" cy="521970"/>
          </a:xfrm>
          <a:prstGeom prst="rect">
            <a:avLst/>
          </a:prstGeom>
          <a:noFill/>
        </p:spPr>
        <p:txBody>
          <a:bodyPr wrap="square" rtlCol="0">
            <a:spAutoFit/>
          </a:bodyPr>
          <a:lstStyle/>
          <a:p>
            <a:r>
              <a:rPr lang="pt-BR" altLang="en-US" sz="2400" dirty="0">
                <a:latin typeface="Comic Sans MS" panose="030F0702030302020204" pitchFamily="66" charset="0"/>
                <a:cs typeface="Symbol" panose="05050102010706020507" charset="0"/>
              </a:rPr>
              <a:t>V</a:t>
            </a:r>
            <a:r>
              <a:rPr lang="pt-BR" altLang="en-US" sz="2400" baseline="-25000" dirty="0" smtClean="0">
                <a:latin typeface="Comic Sans MS" panose="030F0702030302020204" pitchFamily="66" charset="0"/>
                <a:cs typeface="Symbol" panose="05050102010706020507" charset="0"/>
              </a:rPr>
              <a:t>DD</a:t>
            </a:r>
            <a:r>
              <a:rPr lang="pt-BR" altLang="en-US" sz="2400" dirty="0" smtClean="0">
                <a:latin typeface="Comic Sans MS" panose="030F0702030302020204" pitchFamily="66" charset="0"/>
                <a:cs typeface="Symbol" panose="05050102010706020507" charset="0"/>
              </a:rPr>
              <a:t>= 10 V</a:t>
            </a:r>
            <a:r>
              <a:rPr lang="pt-BR" altLang="en-US" sz="2800" dirty="0" smtClean="0">
                <a:latin typeface="Comic Sans MS" panose="030F0702030302020204" pitchFamily="66" charset="0"/>
                <a:cs typeface="Symbol" panose="05050102010706020507" charset="0"/>
              </a:rPr>
              <a:t> </a:t>
            </a:r>
            <a:endParaRPr lang="pt-BR" altLang="en-US" sz="2800" dirty="0">
              <a:latin typeface="Comic Sans MS" panose="030F0702030302020204" pitchFamily="66" charset="0"/>
              <a:cs typeface="Symbol" panose="05050102010706020507" charset="0"/>
            </a:endParaRPr>
          </a:p>
        </p:txBody>
      </p:sp>
      <p:cxnSp>
        <p:nvCxnSpPr>
          <p:cNvPr id="48" name="Conector Reto 47"/>
          <p:cNvCxnSpPr/>
          <p:nvPr/>
        </p:nvCxnSpPr>
        <p:spPr>
          <a:xfrm flipH="1">
            <a:off x="1141730" y="4638675"/>
            <a:ext cx="0" cy="23114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3"/>
          <p:cNvCxnSpPr/>
          <p:nvPr/>
        </p:nvCxnSpPr>
        <p:spPr>
          <a:xfrm flipV="1">
            <a:off x="4147928" y="3626782"/>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a:off x="3392805" y="2019300"/>
            <a:ext cx="1720850" cy="20955"/>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grpSp>
        <p:nvGrpSpPr>
          <p:cNvPr id="18" name="Grupo 17"/>
          <p:cNvGrpSpPr/>
          <p:nvPr/>
        </p:nvGrpSpPr>
        <p:grpSpPr>
          <a:xfrm rot="5400000">
            <a:off x="3705594" y="2575103"/>
            <a:ext cx="1381894" cy="255373"/>
            <a:chOff x="4152748" y="3524056"/>
            <a:chExt cx="1381894" cy="255373"/>
          </a:xfrm>
        </p:grpSpPr>
        <p:cxnSp>
          <p:nvCxnSpPr>
            <p:cNvPr id="19"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tângulo 19"/>
            <p:cNvSpPr/>
            <p:nvPr/>
          </p:nvSpPr>
          <p:spPr>
            <a:xfrm>
              <a:off x="456232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50" name="Grupo 49"/>
          <p:cNvGrpSpPr/>
          <p:nvPr/>
        </p:nvGrpSpPr>
        <p:grpSpPr>
          <a:xfrm rot="5400000">
            <a:off x="2705469" y="2597963"/>
            <a:ext cx="1381894" cy="255373"/>
            <a:chOff x="4152748" y="3524056"/>
            <a:chExt cx="1381894" cy="255373"/>
          </a:xfrm>
        </p:grpSpPr>
        <p:cxnSp>
          <p:nvCxnSpPr>
            <p:cNvPr id="51"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Retângulo 5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3" name="Caixa de Texto 6"/>
          <p:cNvSpPr txBox="1"/>
          <p:nvPr/>
        </p:nvSpPr>
        <p:spPr>
          <a:xfrm>
            <a:off x="4955540" y="1211580"/>
            <a:ext cx="670560" cy="521970"/>
          </a:xfrm>
          <a:prstGeom prst="rect">
            <a:avLst/>
          </a:prstGeom>
          <a:noFill/>
        </p:spPr>
        <p:txBody>
          <a:bodyPr wrap="square" rtlCol="0">
            <a:spAutoFit/>
          </a:bodyPr>
          <a:lstStyle/>
          <a:p>
            <a:r>
              <a:rPr lang="pt-BR" altLang="en-US" sz="2800" dirty="0">
                <a:latin typeface="Symbol" panose="05050102010706020507" charset="0"/>
                <a:cs typeface="Symbol" panose="05050102010706020507" charset="0"/>
              </a:rPr>
              <a:t>D</a:t>
            </a:r>
            <a:r>
              <a:rPr lang="pt-BR" altLang="en-US" sz="2800" dirty="0">
                <a:latin typeface="Comic Sans MS" panose="030F0702030302020204" pitchFamily="66" charset="0"/>
                <a:cs typeface="Comic Sans MS" panose="030F0702030302020204" pitchFamily="66" charset="0"/>
              </a:rPr>
              <a:t>i</a:t>
            </a:r>
            <a:endParaRPr lang="pt-BR" altLang="en-US" sz="2800" dirty="0">
              <a:latin typeface="Comic Sans MS" panose="030F0702030302020204" pitchFamily="66" charset="0"/>
              <a:cs typeface="Comic Sans MS" panose="030F0702030302020204" pitchFamily="66" charset="0"/>
            </a:endParaRPr>
          </a:p>
        </p:txBody>
      </p:sp>
      <p:sp>
        <p:nvSpPr>
          <p:cNvPr id="57" name="Caixa de Texto 6"/>
          <p:cNvSpPr txBox="1"/>
          <p:nvPr/>
        </p:nvSpPr>
        <p:spPr>
          <a:xfrm>
            <a:off x="4524375" y="2475865"/>
            <a:ext cx="724535" cy="521970"/>
          </a:xfrm>
          <a:prstGeom prst="rect">
            <a:avLst/>
          </a:prstGeom>
          <a:noFill/>
        </p:spPr>
        <p:txBody>
          <a:bodyPr wrap="square" rtlCol="0">
            <a:spAutoFit/>
          </a:bodyPr>
          <a:lstStyle/>
          <a:p>
            <a:r>
              <a:rPr lang="pt-BR" altLang="en-US" sz="2800" dirty="0" smtClean="0"/>
              <a:t>3r</a:t>
            </a:r>
            <a:r>
              <a:rPr lang="pt-BR" altLang="en-US" sz="2800" baseline="-25000" dirty="0" smtClean="0"/>
              <a:t>d </a:t>
            </a:r>
            <a:endParaRPr lang="pt-BR" altLang="en-US" sz="2800" dirty="0">
              <a:latin typeface="Symbol" panose="05050102010706020507" charset="0"/>
              <a:cs typeface="Symbol" panose="05050102010706020507" charset="0"/>
            </a:endParaRPr>
          </a:p>
        </p:txBody>
      </p:sp>
      <p:cxnSp>
        <p:nvCxnSpPr>
          <p:cNvPr id="59" name="Conector Reto 58"/>
          <p:cNvCxnSpPr/>
          <p:nvPr/>
        </p:nvCxnSpPr>
        <p:spPr>
          <a:xfrm>
            <a:off x="3391535" y="3404235"/>
            <a:ext cx="1007110" cy="12065"/>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H="1">
            <a:off x="4396740" y="3385820"/>
            <a:ext cx="0" cy="23114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Caixa de Texto 6"/>
          <p:cNvSpPr txBox="1"/>
          <p:nvPr/>
        </p:nvSpPr>
        <p:spPr>
          <a:xfrm>
            <a:off x="2778125" y="2448560"/>
            <a:ext cx="615315" cy="521970"/>
          </a:xfrm>
          <a:prstGeom prst="rect">
            <a:avLst/>
          </a:prstGeom>
          <a:noFill/>
        </p:spPr>
        <p:txBody>
          <a:bodyPr wrap="square" rtlCol="0">
            <a:spAutoFit/>
          </a:bodyPr>
          <a:lstStyle/>
          <a:p>
            <a:r>
              <a:rPr lang="pt-BR" altLang="en-US" sz="2800" dirty="0" smtClean="0"/>
              <a:t>R</a:t>
            </a:r>
            <a:endParaRPr lang="pt-BR" altLang="en-US" sz="2800" dirty="0">
              <a:latin typeface="Symbol" panose="05050102010706020507" charset="0"/>
              <a:cs typeface="Symbol" panose="05050102010706020507" charset="0"/>
            </a:endParaRPr>
          </a:p>
        </p:txBody>
      </p:sp>
      <p:sp>
        <p:nvSpPr>
          <p:cNvPr id="70" name="Elipse 69"/>
          <p:cNvSpPr/>
          <p:nvPr/>
        </p:nvSpPr>
        <p:spPr>
          <a:xfrm rot="16200000" flipV="1">
            <a:off x="4988696" y="1727725"/>
            <a:ext cx="633730" cy="64897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2" name="Conector de Seta Reta 8"/>
          <p:cNvCxnSpPr/>
          <p:nvPr/>
        </p:nvCxnSpPr>
        <p:spPr>
          <a:xfrm rot="16200000" flipH="1" flipV="1">
            <a:off x="5291047" y="1785057"/>
            <a:ext cx="0" cy="504000"/>
          </a:xfrm>
          <a:prstGeom prst="straightConnector1">
            <a:avLst/>
          </a:prstGeom>
          <a:ln w="22225">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75" name="Caixa de Texto 6"/>
          <p:cNvSpPr txBox="1"/>
          <p:nvPr/>
        </p:nvSpPr>
        <p:spPr>
          <a:xfrm>
            <a:off x="3917950" y="1497330"/>
            <a:ext cx="670560" cy="521970"/>
          </a:xfrm>
          <a:prstGeom prst="rect">
            <a:avLst/>
          </a:prstGeom>
          <a:noFill/>
        </p:spPr>
        <p:txBody>
          <a:bodyPr wrap="square" rtlCol="0">
            <a:spAutoFit/>
          </a:bodyPr>
          <a:lstStyle/>
          <a:p>
            <a:r>
              <a:rPr lang="pt-BR" altLang="en-US" sz="2800" dirty="0">
                <a:latin typeface="Symbol" panose="05050102010706020507" charset="0"/>
                <a:cs typeface="Symbol" panose="05050102010706020507" charset="0"/>
              </a:rPr>
              <a:t>D</a:t>
            </a:r>
            <a:r>
              <a:rPr lang="pt-BR" altLang="en-US" sz="2800" dirty="0">
                <a:latin typeface="Comic Sans MS" panose="030F0702030302020204" pitchFamily="66" charset="0"/>
                <a:cs typeface="Comic Sans MS" panose="030F0702030302020204" pitchFamily="66" charset="0"/>
              </a:rPr>
              <a:t>v</a:t>
            </a:r>
            <a:endParaRPr lang="pt-BR" altLang="en-US" sz="2800" dirty="0">
              <a:latin typeface="Comic Sans MS" panose="030F0702030302020204" pitchFamily="66" charset="0"/>
              <a:cs typeface="Comic Sans MS" panose="030F0702030302020204" pitchFamily="66" charset="0"/>
            </a:endParaRPr>
          </a:p>
        </p:txBody>
      </p:sp>
      <p:sp>
        <p:nvSpPr>
          <p:cNvPr id="76" name="CaixaDeTexto 25"/>
          <p:cNvSpPr txBox="1"/>
          <p:nvPr/>
        </p:nvSpPr>
        <p:spPr>
          <a:xfrm>
            <a:off x="406400" y="5102225"/>
            <a:ext cx="2030095"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regulador</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7" name="CaixaDeTexto 25"/>
          <p:cNvSpPr txBox="1"/>
          <p:nvPr/>
        </p:nvSpPr>
        <p:spPr>
          <a:xfrm>
            <a:off x="3083560" y="4342130"/>
            <a:ext cx="2030095" cy="13836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8" name="Caixa de Texto 77"/>
              <p:cNvSpPr txBox="1"/>
              <p:nvPr/>
            </p:nvSpPr>
            <p:spPr>
              <a:xfrm>
                <a:off x="7392924" y="733361"/>
                <a:ext cx="2981960" cy="1091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𝑣</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𝑖</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3</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𝑑</m:t>
                              </m:r>
                            </m:sub>
                          </m:sSub>
                        </m:num>
                        <m:den>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3</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𝑑</m:t>
                              </m:r>
                            </m:sub>
                          </m:sSub>
                        </m:den>
                      </m:f>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78" name="Caixa de Texto 77"/>
              <p:cNvSpPr txBox="1">
                <a:spLocks noRot="1" noChangeAspect="1" noMove="1" noResize="1" noEditPoints="1" noAdjustHandles="1" noChangeArrowheads="1" noChangeShapeType="1" noTextEdit="1"/>
              </p:cNvSpPr>
              <p:nvPr/>
            </p:nvSpPr>
            <p:spPr>
              <a:xfrm>
                <a:off x="7392924" y="733361"/>
                <a:ext cx="2981960" cy="1091565"/>
              </a:xfrm>
              <a:prstGeom prst="rect">
                <a:avLst/>
              </a:prstGeom>
              <a:blipFill rotWithShape="1">
                <a:blip r:embed="rId1"/>
                <a:stretch>
                  <a:fillRect l="-9" t="-52" r="-716" b="5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9" name="Caixa de Texto 78"/>
              <p:cNvSpPr txBox="1"/>
              <p:nvPr/>
            </p:nvSpPr>
            <p:spPr>
              <a:xfrm>
                <a:off x="7302119" y="2195766"/>
                <a:ext cx="3530600" cy="1091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𝑅</m:t>
                      </m:r>
                      <m:r>
                        <a:rPr lang="en-US" altLang="pt-BR" sz="3200" i="1" baseline="-25000">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𝑣</m:t>
                          </m:r>
                        </m:num>
                        <m:den>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𝑖</m:t>
                          </m:r>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3</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𝑑</m:t>
                              </m:r>
                            </m:sub>
                          </m:sSub>
                        </m:num>
                        <m:den>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3</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𝑑</m:t>
                              </m:r>
                            </m:sub>
                          </m:sSub>
                        </m:den>
                      </m:f>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79" name="Caixa de Texto 78"/>
              <p:cNvSpPr txBox="1">
                <a:spLocks noRot="1" noChangeAspect="1" noMove="1" noResize="1" noEditPoints="1" noAdjustHandles="1" noChangeArrowheads="1" noChangeShapeType="1" noTextEdit="1"/>
              </p:cNvSpPr>
              <p:nvPr/>
            </p:nvSpPr>
            <p:spPr>
              <a:xfrm>
                <a:off x="7302119" y="2195766"/>
                <a:ext cx="3530600" cy="1091565"/>
              </a:xfrm>
              <a:prstGeom prst="rect">
                <a:avLst/>
              </a:prstGeom>
              <a:blipFill rotWithShape="1">
                <a:blip r:embed="rId2"/>
                <a:stretch>
                  <a:fillRect l="-7" t="-52" r="7" b="-233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0" name="Caixa de Texto 79"/>
              <p:cNvSpPr txBox="1"/>
              <p:nvPr/>
            </p:nvSpPr>
            <p:spPr>
              <a:xfrm>
                <a:off x="7302119" y="3748341"/>
                <a:ext cx="2754630" cy="100520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𝐷</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2</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m:t>
                          </m:r>
                        </m:num>
                        <m:den>
                          <m:r>
                            <a:rPr lang="en-US" altLang="pt-BR" sz="3200" i="1">
                              <a:latin typeface="Cambria Math" panose="02040503050406030204" pitchFamily="18" charset="0"/>
                              <a:cs typeface="Cambria Math" panose="02040503050406030204" pitchFamily="18" charset="0"/>
                            </a:rPr>
                            <m:t>𝑅</m:t>
                          </m:r>
                        </m:den>
                      </m:f>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80" name="Caixa de Texto 79"/>
              <p:cNvSpPr txBox="1">
                <a:spLocks noRot="1" noChangeAspect="1" noMove="1" noResize="1" noEditPoints="1" noAdjustHandles="1" noChangeArrowheads="1" noChangeShapeType="1" noTextEdit="1"/>
              </p:cNvSpPr>
              <p:nvPr/>
            </p:nvSpPr>
            <p:spPr>
              <a:xfrm>
                <a:off x="7302119" y="3748341"/>
                <a:ext cx="2754630" cy="1005205"/>
              </a:xfrm>
              <a:prstGeom prst="rect">
                <a:avLst/>
              </a:prstGeom>
              <a:blipFill rotWithShape="1">
                <a:blip r:embed="rId3"/>
                <a:stretch>
                  <a:fillRect l="-9" t="-57" r="-314" b="5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1" name="Caixa de Texto 80"/>
              <p:cNvSpPr txBox="1"/>
              <p:nvPr/>
            </p:nvSpPr>
            <p:spPr>
              <a:xfrm>
                <a:off x="7145909" y="5102161"/>
                <a:ext cx="3228975" cy="109283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𝑑</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𝑛</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𝑈</m:t>
                              </m:r>
                            </m:e>
                            <m:sub>
                              <m:r>
                                <a:rPr lang="en-US" altLang="pt-BR" sz="3200" i="1">
                                  <a:latin typeface="Cambria Math" panose="02040503050406030204" pitchFamily="18" charset="0"/>
                                  <a:cs typeface="Cambria Math" panose="02040503050406030204" pitchFamily="18" charset="0"/>
                                </a:rPr>
                                <m:t>𝑇</m:t>
                              </m:r>
                            </m:sub>
                          </m:sSub>
                          <m:r>
                            <a:rPr lang="en-US" altLang="pt-BR" sz="3200" i="1">
                              <a:latin typeface="Cambria Math" panose="02040503050406030204" pitchFamily="18" charset="0"/>
                              <a:cs typeface="Cambria Math" panose="02040503050406030204" pitchFamily="18" charset="0"/>
                            </a:rPr>
                            <m:t>𝑅</m:t>
                          </m:r>
                        </m:num>
                        <m:den>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2</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den>
                      </m:f>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81" name="Caixa de Texto 80"/>
              <p:cNvSpPr txBox="1">
                <a:spLocks noRot="1" noChangeAspect="1" noMove="1" noResize="1" noEditPoints="1" noAdjustHandles="1" noChangeArrowheads="1" noChangeShapeType="1" noTextEdit="1"/>
              </p:cNvSpPr>
              <p:nvPr/>
            </p:nvSpPr>
            <p:spPr>
              <a:xfrm>
                <a:off x="7145909" y="5102161"/>
                <a:ext cx="3228975" cy="1092835"/>
              </a:xfrm>
              <a:prstGeom prst="rect">
                <a:avLst/>
              </a:prstGeom>
              <a:blipFill rotWithShape="1">
                <a:blip r:embed="rId4"/>
                <a:stretch>
                  <a:fillRect l="-8" t="-52" r="8" b="5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82" name="Caixa de Texto 81"/>
              <p:cNvSpPr txBox="1"/>
              <p:nvPr/>
            </p:nvSpPr>
            <p:spPr>
              <a:xfrm>
                <a:off x="2710815" y="1727200"/>
                <a:ext cx="7272655" cy="1096010"/>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𝑅</m:t>
                      </m:r>
                      <m:r>
                        <a:rPr lang="en-US" altLang="pt-BR" sz="3200" i="1" baseline="-25000">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3</m:t>
                          </m:r>
                          <m:r>
                            <a:rPr lang="en-US" altLang="pt-BR" sz="3200" i="1">
                              <a:latin typeface="Cambria Math" panose="02040503050406030204" pitchFamily="18" charset="0"/>
                              <a:cs typeface="Cambria Math" panose="02040503050406030204" pitchFamily="18" charset="0"/>
                            </a:rPr>
                            <m:t>𝑛</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𝑈</m:t>
                              </m:r>
                            </m:e>
                            <m:sub>
                              <m:r>
                                <a:rPr lang="en-US" altLang="pt-BR" sz="3200" i="1">
                                  <a:latin typeface="Cambria Math" panose="02040503050406030204" pitchFamily="18" charset="0"/>
                                  <a:cs typeface="Cambria Math" panose="02040503050406030204" pitchFamily="18" charset="0"/>
                                </a:rPr>
                                <m:t>𝑇</m:t>
                              </m:r>
                            </m:sub>
                          </m:sSub>
                        </m:num>
                        <m:den>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10</m:t>
                          </m:r>
                          <m:r>
                            <a:rPr lang="en-US" altLang="pt-BR" sz="3200" i="1">
                              <a:latin typeface="Cambria Math" panose="02040503050406030204" pitchFamily="18" charset="0"/>
                              <a:cs typeface="Cambria Math" panose="02040503050406030204" pitchFamily="18" charset="0"/>
                            </a:rPr>
                            <m:t> − </m:t>
                          </m:r>
                          <m:r>
                            <a:rPr lang="en-US" altLang="pt-BR" sz="3200" i="1">
                              <a:latin typeface="Cambria Math" panose="02040503050406030204" pitchFamily="18" charset="0"/>
                              <a:cs typeface="Cambria Math" panose="02040503050406030204" pitchFamily="18" charset="0"/>
                            </a:rPr>
                            <m:t>2</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3</m:t>
                          </m:r>
                          <m:r>
                            <a:rPr lang="en-US" altLang="pt-BR" sz="3200" i="1">
                              <a:latin typeface="Cambria Math" panose="02040503050406030204" pitchFamily="18" charset="0"/>
                              <a:cs typeface="Cambria Math" panose="02040503050406030204" pitchFamily="18" charset="0"/>
                            </a:rPr>
                            <m:t>𝑛</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3</m:t>
                          </m:r>
                          <m:r>
                            <a:rPr lang="en-US" altLang="pt-BR" sz="3200" i="1">
                              <a:latin typeface="Cambria Math" panose="02040503050406030204" pitchFamily="18" charset="0"/>
                              <a:cs typeface="Cambria Math" panose="02040503050406030204" pitchFamily="18" charset="0"/>
                            </a:rPr>
                            <m:t>𝑛</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𝑈</m:t>
                              </m:r>
                            </m:e>
                            <m:sub>
                              <m:r>
                                <a:rPr lang="en-US" altLang="pt-BR" sz="3200" i="1">
                                  <a:latin typeface="Cambria Math" panose="02040503050406030204" pitchFamily="18" charset="0"/>
                                  <a:cs typeface="Cambria Math" panose="02040503050406030204" pitchFamily="18" charset="0"/>
                                </a:rPr>
                                <m:t>𝑇</m:t>
                              </m:r>
                            </m:sub>
                          </m:sSub>
                        </m:num>
                        <m:den>
                          <m:r>
                            <a:rPr lang="en-US" altLang="pt-BR" sz="3200" i="1">
                              <a:latin typeface="Cambria Math" panose="02040503050406030204" pitchFamily="18" charset="0"/>
                              <a:cs typeface="Cambria Math" panose="02040503050406030204" pitchFamily="18" charset="0"/>
                            </a:rPr>
                            <m:t>10</m:t>
                          </m:r>
                          <m:r>
                            <a:rPr lang="en-US" altLang="pt-BR" sz="3200" i="1">
                              <a:latin typeface="Cambria Math" panose="02040503050406030204" pitchFamily="18" charset="0"/>
                              <a:cs typeface="Cambria Math" panose="02040503050406030204" pitchFamily="18" charset="0"/>
                            </a:rPr>
                            <m:t> − </m:t>
                          </m:r>
                          <m:r>
                            <a:rPr lang="en-US" altLang="pt-BR" sz="3200" i="1">
                              <a:latin typeface="Cambria Math" panose="02040503050406030204" pitchFamily="18" charset="0"/>
                              <a:cs typeface="Cambria Math" panose="02040503050406030204" pitchFamily="18" charset="0"/>
                            </a:rPr>
                            <m:t>2</m:t>
                          </m:r>
                        </m:den>
                      </m:f>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82" name="Caixa de Texto 81"/>
              <p:cNvSpPr txBox="1">
                <a:spLocks noRot="1" noChangeAspect="1" noMove="1" noResize="1" noEditPoints="1" noAdjustHandles="1" noChangeArrowheads="1" noChangeShapeType="1" noTextEdit="1"/>
              </p:cNvSpPr>
              <p:nvPr/>
            </p:nvSpPr>
            <p:spPr>
              <a:xfrm>
                <a:off x="2710815" y="1727200"/>
                <a:ext cx="7272655" cy="1096010"/>
              </a:xfrm>
              <a:prstGeom prst="rect">
                <a:avLst/>
              </a:prstGeom>
              <a:blipFill rotWithShape="1">
                <a:blip r:embed="rId1"/>
                <a:stretch>
                  <a:fillRect b="-2375"/>
                </a:stretch>
              </a:blipFill>
            </p:spPr>
            <p:txBody>
              <a:bodyPr/>
              <a:lstStyle/>
              <a:p>
                <a:r>
                  <a:rPr lang="pt-BR" altLang="en-US">
                    <a:noFill/>
                  </a:rPr>
                  <a:t> </a:t>
                </a:r>
              </a:p>
            </p:txBody>
          </p:sp>
        </mc:Fallback>
      </mc:AlternateContent>
      <p:sp>
        <p:nvSpPr>
          <p:cNvPr id="35" name="CaixaDeTexto 25"/>
          <p:cNvSpPr txBox="1"/>
          <p:nvPr/>
        </p:nvSpPr>
        <p:spPr>
          <a:xfrm>
            <a:off x="394335" y="548005"/>
            <a:ext cx="11402695" cy="107632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Utilizando a expressão de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na expressão de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obtemos</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 name="CaixaDeTexto 25"/>
          <p:cNvSpPr txBox="1"/>
          <p:nvPr/>
        </p:nvSpPr>
        <p:spPr>
          <a:xfrm>
            <a:off x="394970" y="3023235"/>
            <a:ext cx="11402695" cy="5835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 fim achamos o valor de R para obter o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desejado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Caixa de Texto 3"/>
              <p:cNvSpPr txBox="1"/>
              <p:nvPr/>
            </p:nvSpPr>
            <p:spPr>
              <a:xfrm>
                <a:off x="3096895" y="3799205"/>
                <a:ext cx="4323715" cy="110172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𝑅</m:t>
                          </m:r>
                          <m:r>
                            <a:rPr lang="en-US" altLang="pt-BR" sz="3200" i="1" baseline="-25000">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10</m:t>
                          </m:r>
                          <m:r>
                            <a:rPr lang="en-US" altLang="pt-BR" sz="3200" i="1">
                              <a:latin typeface="Cambria Math" panose="02040503050406030204" pitchFamily="18" charset="0"/>
                              <a:cs typeface="Cambria Math" panose="02040503050406030204" pitchFamily="18" charset="0"/>
                            </a:rPr>
                            <m:t> − </m:t>
                          </m:r>
                          <m:r>
                            <a:rPr lang="en-US" altLang="pt-BR" sz="3200" i="1">
                              <a:latin typeface="Cambria Math" panose="02040503050406030204" pitchFamily="18" charset="0"/>
                              <a:cs typeface="Cambria Math" panose="02040503050406030204" pitchFamily="18" charset="0"/>
                            </a:rPr>
                            <m:t>2</m:t>
                          </m:r>
                          <m:r>
                            <a:rPr lang="en-US" altLang="pt-BR" sz="3200" i="1">
                              <a:latin typeface="Cambria Math" panose="02040503050406030204" pitchFamily="18" charset="0"/>
                              <a:cs typeface="Cambria Math" panose="02040503050406030204" pitchFamily="18" charset="0"/>
                            </a:rPr>
                            <m:t>)</m:t>
                          </m:r>
                        </m:num>
                        <m:den>
                          <m:r>
                            <a:rPr lang="en-US" altLang="pt-BR" sz="3200" i="1">
                              <a:latin typeface="Cambria Math" panose="02040503050406030204" pitchFamily="18" charset="0"/>
                              <a:cs typeface="Cambria Math" panose="02040503050406030204" pitchFamily="18" charset="0"/>
                            </a:rPr>
                            <m:t>3</m:t>
                          </m:r>
                          <m:r>
                            <a:rPr lang="en-US" altLang="pt-BR" sz="3200" i="1">
                              <a:latin typeface="Cambria Math" panose="02040503050406030204" pitchFamily="18" charset="0"/>
                              <a:cs typeface="Cambria Math" panose="02040503050406030204" pitchFamily="18" charset="0"/>
                            </a:rPr>
                            <m:t>𝑛</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𝑈</m:t>
                              </m:r>
                            </m:e>
                            <m:sub>
                              <m:r>
                                <a:rPr lang="en-US" altLang="pt-BR" sz="3200" i="1">
                                  <a:latin typeface="Cambria Math" panose="02040503050406030204" pitchFamily="18" charset="0"/>
                                  <a:cs typeface="Cambria Math" panose="02040503050406030204" pitchFamily="18" charset="0"/>
                                </a:rPr>
                                <m:t>𝑇</m:t>
                              </m:r>
                            </m:sub>
                          </m:sSub>
                        </m:den>
                      </m:f>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3096895" y="3799205"/>
                <a:ext cx="4323715" cy="1101725"/>
              </a:xfrm>
              <a:prstGeom prst="rect">
                <a:avLst/>
              </a:prstGeom>
              <a:blipFill rotWithShape="1">
                <a:blip r:embed="rId2"/>
                <a:stretch>
                  <a:fillRect b="-2363"/>
                </a:stretch>
              </a:blipFill>
            </p:spPr>
            <p:txBody>
              <a:bodyPr/>
              <a:lstStyle/>
              <a:p>
                <a:r>
                  <a:rPr lang="pt-BR" altLang="en-US">
                    <a:noFill/>
                  </a:rPr>
                  <a:t> </a:t>
                </a:r>
              </a:p>
            </p:txBody>
          </p:sp>
        </mc:Fallback>
      </mc:AlternateContent>
      <p:sp>
        <p:nvSpPr>
          <p:cNvPr id="5" name="CaixaDeTexto 25"/>
          <p:cNvSpPr txBox="1"/>
          <p:nvPr/>
        </p:nvSpPr>
        <p:spPr>
          <a:xfrm>
            <a:off x="394335" y="5109845"/>
            <a:ext cx="11402695" cy="5835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um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 20 V/A teremos</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Caixa de Texto 5"/>
              <p:cNvSpPr txBox="1"/>
              <p:nvPr/>
            </p:nvSpPr>
            <p:spPr>
              <a:xfrm>
                <a:off x="3178810" y="5772785"/>
                <a:ext cx="4323715"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1</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22</m:t>
                      </m:r>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𝐾𝑂ℎ𝑚</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3178810" y="5772785"/>
                <a:ext cx="4323715" cy="58356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5"/>
          <p:cNvSpPr txBox="1"/>
          <p:nvPr/>
        </p:nvSpPr>
        <p:spPr>
          <a:xfrm>
            <a:off x="313055" y="279400"/>
            <a:ext cx="11402695" cy="107632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Oscilação na saída para uma corrente de carga de sen(2</a:t>
            </a:r>
            <a:r>
              <a:rPr lang="pt-BR" altLang="en-US" sz="32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1k.t) mA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3" name="Imagem 2" descr="DiodoRC1"/>
          <p:cNvPicPr>
            <a:picLocks noChangeAspect="1"/>
          </p:cNvPicPr>
          <p:nvPr/>
        </p:nvPicPr>
        <p:blipFill>
          <a:blip r:embed="rId1"/>
          <a:stretch>
            <a:fillRect/>
          </a:stretch>
        </p:blipFill>
        <p:spPr>
          <a:xfrm>
            <a:off x="3533775" y="2894330"/>
            <a:ext cx="8291195" cy="3557270"/>
          </a:xfrm>
          <a:prstGeom prst="rect">
            <a:avLst/>
          </a:prstGeom>
        </p:spPr>
      </p:pic>
      <p:pic>
        <p:nvPicPr>
          <p:cNvPr id="6" name="Imagem 5" descr="DiodoRCasc"/>
          <p:cNvPicPr>
            <a:picLocks noChangeAspect="1"/>
          </p:cNvPicPr>
          <p:nvPr/>
        </p:nvPicPr>
        <p:blipFill>
          <a:blip r:embed="rId2"/>
          <a:srcRect l="45988" t="44984" r="39195" b="15729"/>
          <a:stretch>
            <a:fillRect/>
          </a:stretch>
        </p:blipFill>
        <p:spPr>
          <a:xfrm>
            <a:off x="313055" y="1355725"/>
            <a:ext cx="4252595" cy="2753360"/>
          </a:xfrm>
          <a:prstGeom prst="rect">
            <a:avLst/>
          </a:prstGeom>
        </p:spPr>
      </p:pic>
    </p:spTree>
  </p:cSld>
  <p:clrMapOvr>
    <a:masterClrMapping/>
  </p:clrMapOvr>
  <p:timing>
    <p:tnLst>
      <p:par>
        <p:cTn id="1" dur="indefinite" restart="never" nodeType="tmRoot"/>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4" name="Imagem 3" descr="DiodoRC2"/>
          <p:cNvPicPr>
            <a:picLocks noChangeAspect="1"/>
          </p:cNvPicPr>
          <p:nvPr/>
        </p:nvPicPr>
        <p:blipFill>
          <a:blip r:embed="rId1"/>
          <a:stretch>
            <a:fillRect/>
          </a:stretch>
        </p:blipFill>
        <p:spPr>
          <a:xfrm>
            <a:off x="686435" y="1845310"/>
            <a:ext cx="10929620" cy="4511040"/>
          </a:xfrm>
          <a:prstGeom prst="rect">
            <a:avLst/>
          </a:prstGeom>
        </p:spPr>
      </p:pic>
      <p:sp>
        <p:nvSpPr>
          <p:cNvPr id="5" name="CaixaDeTexto 25"/>
          <p:cNvSpPr txBox="1"/>
          <p:nvPr/>
        </p:nvSpPr>
        <p:spPr>
          <a:xfrm>
            <a:off x="313055" y="279400"/>
            <a:ext cx="11402695" cy="107632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Oscilação na saída para uma corrente de carga de sen(2</a:t>
            </a:r>
            <a:r>
              <a:rPr lang="pt-BR" altLang="en-US" sz="32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1k.</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 mA</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DeTexto 25"/>
          <p:cNvSpPr txBox="1"/>
          <p:nvPr/>
        </p:nvSpPr>
        <p:spPr>
          <a:xfrm>
            <a:off x="2837815" y="1579880"/>
            <a:ext cx="6626225" cy="583565"/>
          </a:xfrm>
          <a:prstGeom prst="rect">
            <a:avLst/>
          </a:prstGeom>
          <a:solidFill>
            <a:schemeClr val="bg1"/>
          </a:solid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saída: oscila 21 mVp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21)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tretch>
            <a:fillRect/>
          </a:stretch>
        </p:blipFill>
        <p:spPr>
          <a:xfrm>
            <a:off x="418465" y="2395855"/>
            <a:ext cx="11355705" cy="2532380"/>
          </a:xfrm>
          <a:prstGeom prst="rect">
            <a:avLst/>
          </a:prstGeom>
        </p:spPr>
      </p:pic>
      <p:sp>
        <p:nvSpPr>
          <p:cNvPr id="5" name="CaixaDeTexto 2"/>
          <p:cNvSpPr txBox="1"/>
          <p:nvPr/>
        </p:nvSpPr>
        <p:spPr>
          <a:xfrm>
            <a:off x="4139565" y="833120"/>
            <a:ext cx="4322445" cy="64516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Fontes de tensão</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 de Texto 3"/>
          <p:cNvSpPr txBox="1"/>
          <p:nvPr/>
        </p:nvSpPr>
        <p:spPr>
          <a:xfrm>
            <a:off x="7947025" y="2982595"/>
            <a:ext cx="1557020" cy="368300"/>
          </a:xfrm>
          <a:prstGeom prst="rect">
            <a:avLst/>
          </a:prstGeom>
          <a:solidFill>
            <a:schemeClr val="bg1"/>
          </a:solidFill>
        </p:spPr>
        <p:txBody>
          <a:bodyPr wrap="square" rtlCol="0">
            <a:spAutoFit/>
          </a:bodyPr>
          <a:lstStyle/>
          <a:p>
            <a:pPr algn="ctr"/>
            <a:r>
              <a:rPr lang="pt-BR" altLang="en-US"/>
              <a:t>REGULAÇÃO</a:t>
            </a:r>
            <a:endParaRPr lang="pt-BR" altLang="en-US"/>
          </a:p>
        </p:txBody>
      </p:sp>
      <p:sp>
        <p:nvSpPr>
          <p:cNvPr id="6" name="Caixa de Texto 5"/>
          <p:cNvSpPr txBox="1"/>
          <p:nvPr/>
        </p:nvSpPr>
        <p:spPr>
          <a:xfrm>
            <a:off x="3400425" y="3143885"/>
            <a:ext cx="1477645" cy="1568450"/>
          </a:xfrm>
          <a:prstGeom prst="rect">
            <a:avLst/>
          </a:prstGeom>
          <a:solidFill>
            <a:schemeClr val="bg1"/>
          </a:solidFill>
          <a:ln w="19050">
            <a:solidFill>
              <a:schemeClr val="tx1"/>
            </a:solidFill>
          </a:ln>
        </p:spPr>
        <p:txBody>
          <a:bodyPr wrap="square" rtlCol="0">
            <a:spAutoFit/>
          </a:bodyPr>
          <a:lstStyle/>
          <a:p>
            <a:pPr algn="ctr"/>
            <a:endParaRPr lang="pt-BR" altLang="en-US" sz="2000"/>
          </a:p>
          <a:p>
            <a:pPr algn="ctr"/>
            <a:r>
              <a:rPr lang="pt-BR" altLang="en-US" sz="2000"/>
              <a:t>diodos retificadores</a:t>
            </a:r>
            <a:endParaRPr lang="pt-BR" altLang="en-US" sz="2000"/>
          </a:p>
          <a:p>
            <a:pPr algn="ctr"/>
            <a:endParaRPr lang="pt-BR" altLang="en-US"/>
          </a:p>
          <a:p>
            <a:pPr algn="ctr"/>
            <a:endParaRPr lang="pt-BR" altLang="en-US"/>
          </a:p>
        </p:txBody>
      </p:sp>
    </p:spTree>
  </p:cSld>
  <p:clrMapOvr>
    <a:masterClrMapping/>
  </p:clrMapOvr>
  <p:timing>
    <p:tnLst>
      <p:par>
        <p:cT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8" name="Caixa de Texto 27"/>
          <p:cNvSpPr txBox="1"/>
          <p:nvPr/>
        </p:nvSpPr>
        <p:spPr>
          <a:xfrm>
            <a:off x="394335" y="416560"/>
            <a:ext cx="9685020" cy="645160"/>
          </a:xfrm>
          <a:prstGeom prst="rect">
            <a:avLst/>
          </a:prstGeom>
          <a:noFill/>
        </p:spPr>
        <p:txBody>
          <a:bodyPr wrap="square" rtlCol="0" anchor="t">
            <a:spAutoFit/>
          </a:bodyPr>
          <a:lstStyle/>
          <a:p>
            <a:pPr algn="l"/>
            <a:r>
              <a:rPr lang="pt-BR" sz="3600" b="1" dirty="0" smtClean="0">
                <a:solidFill>
                  <a:schemeClr val="tx1"/>
                </a:solidFill>
                <a:latin typeface="Comic Sans MS" panose="030F0702030302020204" pitchFamily="66" charset="0"/>
                <a:cs typeface="Comic Sans MS" panose="030F0702030302020204" pitchFamily="66" charset="0"/>
                <a:sym typeface="+mn-ea"/>
              </a:rPr>
              <a:t>Circuito Retificadores: meia onda</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p:grpSp>
        <p:nvGrpSpPr>
          <p:cNvPr id="16" name="Grupo 15"/>
          <p:cNvGrpSpPr/>
          <p:nvPr/>
        </p:nvGrpSpPr>
        <p:grpSpPr>
          <a:xfrm rot="10800000">
            <a:off x="3275106" y="1564640"/>
            <a:ext cx="620395" cy="453390"/>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upo 19"/>
          <p:cNvGrpSpPr/>
          <p:nvPr/>
        </p:nvGrpSpPr>
        <p:grpSpPr>
          <a:xfrm rot="16200000">
            <a:off x="3591971" y="2816225"/>
            <a:ext cx="1381760" cy="255270"/>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7" name="Caixa de Texto 26"/>
          <p:cNvSpPr txBox="1"/>
          <p:nvPr/>
        </p:nvSpPr>
        <p:spPr>
          <a:xfrm>
            <a:off x="4425091" y="2739390"/>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4" name="Forma livre 3"/>
          <p:cNvSpPr/>
          <p:nvPr/>
        </p:nvSpPr>
        <p:spPr>
          <a:xfrm>
            <a:off x="1046891" y="2690495"/>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Forma livre 6"/>
          <p:cNvSpPr/>
          <p:nvPr/>
        </p:nvSpPr>
        <p:spPr>
          <a:xfrm flipV="1">
            <a:off x="3840891" y="1789430"/>
            <a:ext cx="1123950"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Forma livre 11"/>
          <p:cNvSpPr/>
          <p:nvPr/>
        </p:nvSpPr>
        <p:spPr>
          <a:xfrm>
            <a:off x="4659406" y="1955165"/>
            <a:ext cx="306070" cy="192976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12"/>
          <p:cNvSpPr txBox="1"/>
          <p:nvPr/>
        </p:nvSpPr>
        <p:spPr>
          <a:xfrm>
            <a:off x="4965476" y="2479040"/>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0</a:t>
            </a:r>
            <a:endParaRPr lang="pt-BR" altLang="en-US" sz="2800" baseline="-25000">
              <a:latin typeface="Comic Sans MS" panose="030F0702030302020204" pitchFamily="66" charset="0"/>
              <a:cs typeface="Comic Sans MS" panose="030F0702030302020204" pitchFamily="66" charset="0"/>
            </a:endParaRPr>
          </a:p>
        </p:txBody>
      </p:sp>
      <p:sp>
        <p:nvSpPr>
          <p:cNvPr id="14" name="Caixa de Texto 13"/>
          <p:cNvSpPr txBox="1"/>
          <p:nvPr/>
        </p:nvSpPr>
        <p:spPr>
          <a:xfrm>
            <a:off x="2873151" y="1092835"/>
            <a:ext cx="142113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Diodo</a:t>
            </a:r>
            <a:endParaRPr lang="pt-BR" altLang="en-US" sz="2800">
              <a:latin typeface="Comic Sans MS" panose="030F0702030302020204" pitchFamily="66" charset="0"/>
              <a:cs typeface="Comic Sans MS" panose="030F0702030302020204" pitchFamily="66" charset="0"/>
            </a:endParaRPr>
          </a:p>
        </p:txBody>
      </p:sp>
      <p:cxnSp>
        <p:nvCxnSpPr>
          <p:cNvPr id="42" name="Conector de Seta Reta 41"/>
          <p:cNvCxnSpPr/>
          <p:nvPr/>
        </p:nvCxnSpPr>
        <p:spPr>
          <a:xfrm>
            <a:off x="8304410" y="1472786"/>
            <a:ext cx="0" cy="1994361"/>
          </a:xfrm>
          <a:prstGeom prst="straightConnector1">
            <a:avLst/>
          </a:prstGeom>
          <a:ln w="28575">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4" name="Conector de Seta Reta 43"/>
          <p:cNvCxnSpPr/>
          <p:nvPr/>
        </p:nvCxnSpPr>
        <p:spPr>
          <a:xfrm>
            <a:off x="6976539" y="3277745"/>
            <a:ext cx="3772930"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7" name="CaixaDeTexto 46"/>
          <p:cNvSpPr txBox="1"/>
          <p:nvPr/>
        </p:nvSpPr>
        <p:spPr>
          <a:xfrm>
            <a:off x="10367310" y="3261119"/>
            <a:ext cx="523875" cy="460375"/>
          </a:xfrm>
          <a:prstGeom prst="rect">
            <a:avLst/>
          </a:prstGeom>
          <a:noFill/>
        </p:spPr>
        <p:txBody>
          <a:bodyPr wrap="none" rtlCol="0">
            <a:spAutoFit/>
          </a:bodyPr>
          <a:lstStyle/>
          <a:p>
            <a:r>
              <a:rPr lang="pt-BR" sz="2400" dirty="0">
                <a:latin typeface="Comic Sans MS" panose="030F0702030302020204" pitchFamily="66" charset="0"/>
                <a:cs typeface="Comic Sans MS" panose="030F0702030302020204" pitchFamily="66" charset="0"/>
              </a:rPr>
              <a:t>V</a:t>
            </a:r>
            <a:r>
              <a:rPr lang="pt-BR" sz="2400" baseline="-25000" dirty="0">
                <a:latin typeface="Comic Sans MS" panose="030F0702030302020204" pitchFamily="66" charset="0"/>
                <a:cs typeface="Comic Sans MS" panose="030F0702030302020204" pitchFamily="66" charset="0"/>
              </a:rPr>
              <a:t>D</a:t>
            </a:r>
            <a:endParaRPr lang="pt-BR" sz="2400" baseline="-25000" dirty="0">
              <a:latin typeface="Comic Sans MS" panose="030F0702030302020204" pitchFamily="66" charset="0"/>
              <a:cs typeface="Comic Sans MS" panose="030F0702030302020204" pitchFamily="66" charset="0"/>
            </a:endParaRPr>
          </a:p>
        </p:txBody>
      </p:sp>
      <p:sp>
        <p:nvSpPr>
          <p:cNvPr id="48" name="CaixaDeTexto 47"/>
          <p:cNvSpPr txBox="1"/>
          <p:nvPr/>
        </p:nvSpPr>
        <p:spPr>
          <a:xfrm>
            <a:off x="7828915" y="1301750"/>
            <a:ext cx="475615" cy="521970"/>
          </a:xfrm>
          <a:prstGeom prst="rect">
            <a:avLst/>
          </a:prstGeom>
          <a:noFill/>
        </p:spPr>
        <p:txBody>
          <a:bodyPr wrap="square" rtlCol="0">
            <a:spAutoFit/>
          </a:bodyPr>
          <a:lstStyle/>
          <a:p>
            <a:r>
              <a:rPr lang="pt-BR" sz="2800" dirty="0"/>
              <a:t>I</a:t>
            </a:r>
            <a:r>
              <a:rPr lang="pt-BR" sz="2800" baseline="-25000" dirty="0"/>
              <a:t>D</a:t>
            </a:r>
            <a:endParaRPr lang="pt-BR" sz="2800" baseline="-25000" dirty="0"/>
          </a:p>
        </p:txBody>
      </p:sp>
      <p:cxnSp>
        <p:nvCxnSpPr>
          <p:cNvPr id="15" name="Conector Reto 14"/>
          <p:cNvCxnSpPr/>
          <p:nvPr/>
        </p:nvCxnSpPr>
        <p:spPr>
          <a:xfrm flipV="1">
            <a:off x="6915785" y="3246120"/>
            <a:ext cx="1704975" cy="13335"/>
          </a:xfrm>
          <a:prstGeom prst="line">
            <a:avLst/>
          </a:prstGeom>
          <a:ln w="412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flipV="1">
            <a:off x="8606790" y="1798955"/>
            <a:ext cx="689610" cy="143129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1" name="CaixaDeTexto 46"/>
          <p:cNvSpPr txBox="1"/>
          <p:nvPr/>
        </p:nvSpPr>
        <p:spPr>
          <a:xfrm>
            <a:off x="8306735" y="3391294"/>
            <a:ext cx="614680" cy="460375"/>
          </a:xfrm>
          <a:prstGeom prst="rect">
            <a:avLst/>
          </a:prstGeom>
          <a:noFill/>
        </p:spPr>
        <p:txBody>
          <a:bodyPr wrap="none" rtlCol="0">
            <a:spAutoFit/>
          </a:bodyPr>
          <a:lstStyle/>
          <a:p>
            <a:r>
              <a:rPr lang="pt-BR" sz="2400" dirty="0">
                <a:latin typeface="Comic Sans MS" panose="030F0702030302020204" pitchFamily="66" charset="0"/>
                <a:cs typeface="Comic Sans MS" panose="030F0702030302020204" pitchFamily="66" charset="0"/>
              </a:rPr>
              <a:t> V</a:t>
            </a:r>
            <a:r>
              <a:rPr lang="pt-BR" sz="2400" baseline="-25000" dirty="0">
                <a:latin typeface="Comic Sans MS" panose="030F0702030302020204" pitchFamily="66" charset="0"/>
                <a:cs typeface="Comic Sans MS" panose="030F0702030302020204" pitchFamily="66" charset="0"/>
              </a:rPr>
              <a:t>D</a:t>
            </a:r>
            <a:endParaRPr lang="pt-BR" sz="2400" baseline="-25000" dirty="0">
              <a:latin typeface="Comic Sans MS" panose="030F0702030302020204" pitchFamily="66" charset="0"/>
              <a:cs typeface="Comic Sans MS" panose="030F0702030302020204" pitchFamily="66" charset="0"/>
            </a:endParaRPr>
          </a:p>
        </p:txBody>
      </p:sp>
      <p:sp>
        <p:nvSpPr>
          <p:cNvPr id="32" name="Caixa de Texto 31"/>
          <p:cNvSpPr txBox="1"/>
          <p:nvPr/>
        </p:nvSpPr>
        <p:spPr>
          <a:xfrm>
            <a:off x="7383780" y="3806190"/>
            <a:ext cx="3135630"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Modelo simples </a:t>
            </a:r>
            <a:endParaRPr lang="pt-BR" altLang="en-US" sz="2800">
              <a:latin typeface="Comic Sans MS" panose="030F0702030302020204" pitchFamily="66" charset="0"/>
              <a:cs typeface="Comic Sans MS" panose="030F0702030302020204" pitchFamily="66" charset="0"/>
            </a:endParaRPr>
          </a:p>
        </p:txBody>
      </p:sp>
      <p:cxnSp>
        <p:nvCxnSpPr>
          <p:cNvPr id="3" name="Conector Reto 2"/>
          <p:cNvCxnSpPr/>
          <p:nvPr/>
        </p:nvCxnSpPr>
        <p:spPr>
          <a:xfrm flipH="1">
            <a:off x="8591550" y="2781300"/>
            <a:ext cx="13970" cy="72453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 name="CaixaDeTexto 46"/>
          <p:cNvSpPr txBox="1"/>
          <p:nvPr/>
        </p:nvSpPr>
        <p:spPr>
          <a:xfrm>
            <a:off x="8919510" y="2239404"/>
            <a:ext cx="599440" cy="460375"/>
          </a:xfrm>
          <a:prstGeom prst="rect">
            <a:avLst/>
          </a:prstGeom>
          <a:noFill/>
        </p:spPr>
        <p:txBody>
          <a:bodyPr wrap="none" rtlCol="0">
            <a:spAutoFit/>
          </a:bodyPr>
          <a:lstStyle/>
          <a:p>
            <a:r>
              <a:rPr lang="pt-BR" sz="2400" dirty="0">
                <a:latin typeface="Comic Sans MS" panose="030F0702030302020204" pitchFamily="66" charset="0"/>
                <a:cs typeface="Comic Sans MS" panose="030F0702030302020204" pitchFamily="66" charset="0"/>
              </a:rPr>
              <a:t> rd</a:t>
            </a:r>
            <a:endParaRPr lang="pt-BR" sz="24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82" name="Caixa de Texto 81"/>
              <p:cNvSpPr txBox="1"/>
              <p:nvPr/>
            </p:nvSpPr>
            <p:spPr>
              <a:xfrm>
                <a:off x="777240" y="4490085"/>
                <a:ext cx="10542270" cy="1580515"/>
              </a:xfrm>
              <a:prstGeom prst="rect">
                <a:avLst/>
              </a:prstGeom>
              <a:noFill/>
            </p:spPr>
            <p:txBody>
              <a:bodyPr wrap="square" rtlCol="0" anchor="t">
                <a:spAutoFit/>
              </a:bodyPr>
              <a:lstStyle/>
              <a:p>
                <a:pPr algn="l"/>
                <a:r>
                  <a:rPr lang="pt-BR" altLang="en-US" sz="3200">
                    <a:latin typeface="Comic Sans MS" panose="030F0702030302020204" pitchFamily="66" charset="0"/>
                    <a:cs typeface="Comic Sans MS" panose="030F0702030302020204" pitchFamily="66" charset="0"/>
                  </a:rPr>
                  <a:t>Diodo conduzindo</a:t>
                </a:r>
                <a:endParaRPr lang="en-US" altLang="pt-BR" sz="3200">
                  <a:latin typeface="Comic Sans MS" panose="030F0702030302020204" pitchFamily="66" charset="0"/>
                  <a:cs typeface="Comic Sans MS" panose="030F0702030302020204" pitchFamily="66" charset="0"/>
                </a:endParaRPr>
              </a:p>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𝑆</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𝐷</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𝑅</m:t>
                          </m:r>
                        </m:num>
                        <m:den>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 +</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𝑑</m:t>
                              </m:r>
                            </m:sub>
                          </m:sSub>
                          <m:r>
                            <a:rPr lang="en-US" altLang="pt-BR" sz="3200" i="1">
                              <a:latin typeface="Cambria Math" panose="02040503050406030204" pitchFamily="18" charset="0"/>
                              <a:cs typeface="Cambria Math" panose="02040503050406030204" pitchFamily="18" charset="0"/>
                            </a:rPr>
                            <m:t> </m:t>
                          </m:r>
                        </m:den>
                      </m:f>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𝑆</m:t>
                          </m:r>
                        </m:sub>
                      </m:sSub>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𝑅</m:t>
                          </m:r>
                        </m:num>
                        <m:den>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 +</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𝑑</m:t>
                              </m:r>
                            </m:sub>
                          </m:sSub>
                          <m:r>
                            <a:rPr lang="en-US" altLang="pt-BR" sz="3200" i="1">
                              <a:latin typeface="Cambria Math" panose="02040503050406030204" pitchFamily="18" charset="0"/>
                              <a:cs typeface="Cambria Math" panose="02040503050406030204" pitchFamily="18" charset="0"/>
                            </a:rPr>
                            <m:t> </m:t>
                          </m:r>
                        </m:den>
                      </m:f>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𝐷</m:t>
                          </m:r>
                        </m:sub>
                      </m:sSub>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𝑅</m:t>
                          </m:r>
                        </m:num>
                        <m:den>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 +</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𝑑</m:t>
                              </m:r>
                            </m:sub>
                          </m:sSub>
                          <m:r>
                            <a:rPr lang="en-US" altLang="pt-BR" sz="3200" i="1">
                              <a:latin typeface="Cambria Math" panose="02040503050406030204" pitchFamily="18" charset="0"/>
                              <a:cs typeface="Cambria Math" panose="02040503050406030204" pitchFamily="18" charset="0"/>
                            </a:rPr>
                            <m:t> </m:t>
                          </m:r>
                        </m:den>
                      </m:f>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82" name="Caixa de Texto 81"/>
              <p:cNvSpPr txBox="1">
                <a:spLocks noRot="1" noChangeAspect="1" noMove="1" noResize="1" noEditPoints="1" noAdjustHandles="1" noChangeArrowheads="1" noChangeShapeType="1" noTextEdit="1"/>
              </p:cNvSpPr>
              <p:nvPr/>
            </p:nvSpPr>
            <p:spPr>
              <a:xfrm>
                <a:off x="777240" y="4490085"/>
                <a:ext cx="10542270" cy="158051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36" name="Conector Reto 35"/>
          <p:cNvCxnSpPr/>
          <p:nvPr/>
        </p:nvCxnSpPr>
        <p:spPr>
          <a:xfrm flipH="1" flipV="1">
            <a:off x="2406426" y="3990340"/>
            <a:ext cx="2523490" cy="3810"/>
          </a:xfrm>
          <a:prstGeom prst="line">
            <a:avLst/>
          </a:prstGeom>
          <a:ln w="25400" cmpd="sng">
            <a:solidFill>
              <a:schemeClr val="tx1"/>
            </a:solidFill>
            <a:headEnd type="oval" w="lg" len="lg"/>
            <a:tailEnd type="none"/>
          </a:ln>
        </p:spPr>
        <p:style>
          <a:lnRef idx="1">
            <a:schemeClr val="accent1"/>
          </a:lnRef>
          <a:fillRef idx="0">
            <a:schemeClr val="accent1"/>
          </a:fillRef>
          <a:effectRef idx="0">
            <a:schemeClr val="accent1"/>
          </a:effectRef>
          <a:fontRef idx="minor">
            <a:schemeClr val="tx1"/>
          </a:fontRef>
        </p:style>
      </p:cxnSp>
      <p:sp>
        <p:nvSpPr>
          <p:cNvPr id="91" name="CaixaDeTexto 90"/>
          <p:cNvSpPr txBox="1"/>
          <p:nvPr/>
        </p:nvSpPr>
        <p:spPr>
          <a:xfrm>
            <a:off x="430306" y="2604135"/>
            <a:ext cx="585470" cy="460375"/>
          </a:xfrm>
          <a:prstGeom prst="rect">
            <a:avLst/>
          </a:prstGeom>
          <a:noFill/>
        </p:spPr>
        <p:txBody>
          <a:bodyPr wrap="none" rtlCol="0">
            <a:spAutoFit/>
          </a:bodyPr>
          <a:lstStyle/>
          <a:p>
            <a:r>
              <a:rPr lang="pt-BR" sz="2400" dirty="0"/>
              <a:t>Vin</a:t>
            </a:r>
            <a:endParaRPr lang="pt-BR" sz="2400" dirty="0"/>
          </a:p>
        </p:txBody>
      </p:sp>
      <p:sp>
        <p:nvSpPr>
          <p:cNvPr id="92" name="Forma livre 91"/>
          <p:cNvSpPr/>
          <p:nvPr/>
        </p:nvSpPr>
        <p:spPr>
          <a:xfrm rot="16200000">
            <a:off x="-252954" y="2616835"/>
            <a:ext cx="2022475" cy="51498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4" name="Conector Reto 23"/>
          <p:cNvCxnSpPr/>
          <p:nvPr/>
        </p:nvCxnSpPr>
        <p:spPr>
          <a:xfrm flipH="1">
            <a:off x="2014631" y="1964690"/>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H="1">
            <a:off x="712881" y="1755140"/>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712881" y="3944620"/>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Forma livre 45"/>
          <p:cNvSpPr/>
          <p:nvPr/>
        </p:nvSpPr>
        <p:spPr>
          <a:xfrm rot="5400000" flipH="1">
            <a:off x="1737771" y="2813685"/>
            <a:ext cx="1849755" cy="29400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29" name="Grupo 28"/>
          <p:cNvGrpSpPr/>
          <p:nvPr/>
        </p:nvGrpSpPr>
        <p:grpSpPr>
          <a:xfrm>
            <a:off x="2125756" y="1807845"/>
            <a:ext cx="566470" cy="2176145"/>
            <a:chOff x="6767" y="6146"/>
            <a:chExt cx="892" cy="3427"/>
          </a:xfrm>
        </p:grpSpPr>
        <p:sp>
          <p:nvSpPr>
            <p:cNvPr id="30" name="Forma livre 29"/>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3" name="Forma livre 32"/>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Forma livre 33"/>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5" name="Forma livre 34"/>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7" name="Forma livre 36"/>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Forma livre 3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9" name="Conector Reto 38"/>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Elipse 3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54" name="CaixaDeTexto 90"/>
          <p:cNvSpPr txBox="1"/>
          <p:nvPr/>
        </p:nvSpPr>
        <p:spPr>
          <a:xfrm>
            <a:off x="2842036" y="2600325"/>
            <a:ext cx="461010" cy="460375"/>
          </a:xfrm>
          <a:prstGeom prst="rect">
            <a:avLst/>
          </a:prstGeom>
          <a:noFill/>
        </p:spPr>
        <p:txBody>
          <a:bodyPr wrap="none" rtlCol="0">
            <a:spAutoFit/>
          </a:bodyPr>
          <a:lstStyle/>
          <a:p>
            <a:r>
              <a:rPr lang="pt-BR" sz="2400" dirty="0"/>
              <a:t>Vs</a:t>
            </a:r>
            <a:endParaRPr lang="pt-BR" sz="2400" dirty="0"/>
          </a:p>
        </p:txBody>
      </p:sp>
      <p:sp>
        <p:nvSpPr>
          <p:cNvPr id="56" name="CaixaDeTexto 90"/>
          <p:cNvSpPr txBox="1"/>
          <p:nvPr/>
        </p:nvSpPr>
        <p:spPr>
          <a:xfrm>
            <a:off x="2616611" y="1863090"/>
            <a:ext cx="334645" cy="460375"/>
          </a:xfrm>
          <a:prstGeom prst="rect">
            <a:avLst/>
          </a:prstGeom>
          <a:noFill/>
        </p:spPr>
        <p:txBody>
          <a:bodyPr wrap="none" rtlCol="0">
            <a:spAutoFit/>
          </a:bodyPr>
          <a:lstStyle/>
          <a:p>
            <a:r>
              <a:rPr lang="pt-BR" sz="2400" dirty="0"/>
              <a:t>+</a:t>
            </a:r>
            <a:endParaRPr lang="pt-BR" sz="2400" dirty="0"/>
          </a:p>
        </p:txBody>
      </p:sp>
      <p:grpSp>
        <p:nvGrpSpPr>
          <p:cNvPr id="41" name="Grupo 40"/>
          <p:cNvGrpSpPr/>
          <p:nvPr/>
        </p:nvGrpSpPr>
        <p:grpSpPr>
          <a:xfrm flipH="1">
            <a:off x="1460911" y="1768475"/>
            <a:ext cx="401955" cy="2176145"/>
            <a:chOff x="7026" y="6146"/>
            <a:chExt cx="633" cy="3427"/>
          </a:xfrm>
        </p:grpSpPr>
        <p:sp>
          <p:nvSpPr>
            <p:cNvPr id="43" name="Forma livre 42"/>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5" name="Forma livre 44"/>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9" name="Forma livre 48"/>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0" name="Forma livre 49"/>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Forma livre 54"/>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Forma livre 5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0" name="Elipse 5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61" name="Conector Reto 60"/>
          <p:cNvCxnSpPr/>
          <p:nvPr/>
        </p:nvCxnSpPr>
        <p:spPr>
          <a:xfrm flipH="1">
            <a:off x="2406426" y="1791335"/>
            <a:ext cx="1059180"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flipH="1" flipV="1">
            <a:off x="4283486" y="1779905"/>
            <a:ext cx="0" cy="5594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flipH="1" flipV="1">
            <a:off x="4294281" y="3427730"/>
            <a:ext cx="0" cy="5594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8" name="Imagem 7" descr="Retificador"/>
          <p:cNvPicPr>
            <a:picLocks noChangeAspect="1"/>
          </p:cNvPicPr>
          <p:nvPr/>
        </p:nvPicPr>
        <p:blipFill>
          <a:blip r:embed="rId1"/>
          <a:srcRect t="4971"/>
          <a:stretch>
            <a:fillRect/>
          </a:stretch>
        </p:blipFill>
        <p:spPr>
          <a:xfrm>
            <a:off x="367030" y="1943100"/>
            <a:ext cx="11150600" cy="4636770"/>
          </a:xfrm>
          <a:prstGeom prst="rect">
            <a:avLst/>
          </a:prstGeom>
        </p:spPr>
      </p:pic>
      <mc:AlternateContent xmlns:mc="http://schemas.openxmlformats.org/markup-compatibility/2006">
        <mc:Choice xmlns:a14="http://schemas.microsoft.com/office/drawing/2010/main" Requires="a14">
          <p:sp>
            <p:nvSpPr>
              <p:cNvPr id="82" name="Caixa de Texto 81"/>
              <p:cNvSpPr txBox="1"/>
              <p:nvPr/>
            </p:nvSpPr>
            <p:spPr>
              <a:xfrm>
                <a:off x="1066910" y="532044"/>
                <a:ext cx="9811910" cy="1229995"/>
              </a:xfrm>
              <a:prstGeom prst="rect">
                <a:avLst/>
              </a:prstGeom>
              <a:solidFill>
                <a:schemeClr val="bg1"/>
              </a:solidFill>
            </p:spPr>
            <p:txBody>
              <a:bodyPr wrap="square" rtlCol="0" anchor="t">
                <a:spAutoFit/>
              </a:bodyPr>
              <a:lstStyle/>
              <a:p>
                <a:pPr algn="l" defTabSz="914400" fontAlgn="auto">
                  <a:spcAft>
                    <a:spcPts val="1200"/>
                  </a:spcAft>
                  <a:tabLst>
                    <a:tab pos="4387215" algn="l"/>
                  </a:tabLst>
                </a:pPr>
                <a:r>
                  <a:rPr lang="pt-BR" altLang="en-US" sz="3200" dirty="0" smtClean="0">
                    <a:latin typeface="Comic Sans MS" panose="030F0702030302020204" pitchFamily="66" charset="0"/>
                    <a:cs typeface="Comic Sans MS" panose="030F0702030302020204" pitchFamily="66" charset="0"/>
                  </a:rPr>
                  <a:t>Se </a:t>
                </a:r>
                <a:r>
                  <a:rPr lang="pt-BR" altLang="en-US" sz="3200" baseline="-25000" dirty="0">
                    <a:latin typeface="Comic Sans MS" panose="030F0702030302020204" pitchFamily="66" charset="0"/>
                    <a:cs typeface="Comic Sans MS" panose="030F0702030302020204" pitchFamily="66" charset="0"/>
                    <a:sym typeface="+mn-ea"/>
                  </a:rPr>
                  <a:t> </a:t>
                </a:r>
                <a:r>
                  <a:rPr lang="pt-BR" altLang="en-US" sz="3200" dirty="0">
                    <a:latin typeface="Comic Sans MS" panose="030F0702030302020204" pitchFamily="66" charset="0"/>
                    <a:cs typeface="Comic Sans MS" panose="030F0702030302020204" pitchFamily="66" charset="0"/>
                    <a:sym typeface="+mn-ea"/>
                  </a:rPr>
                  <a:t>(</a:t>
                </a:r>
                <a:r>
                  <a:rPr lang="pt-BR" altLang="en-US" sz="3200" dirty="0" smtClean="0">
                    <a:latin typeface="Comic Sans MS" panose="030F0702030302020204" pitchFamily="66" charset="0"/>
                    <a:cs typeface="Comic Sans MS" panose="030F0702030302020204" pitchFamily="66" charset="0"/>
                  </a:rPr>
                  <a:t>R &gt;&gt; r</a:t>
                </a:r>
                <a:r>
                  <a:rPr lang="pt-BR" altLang="en-US" sz="3200" dirty="0">
                    <a:latin typeface="Comic Sans MS" panose="030F0702030302020204" pitchFamily="66" charset="0"/>
                    <a:cs typeface="Comic Sans MS" panose="030F0702030302020204" pitchFamily="66" charset="0"/>
                  </a:rPr>
                  <a:t>d) </a:t>
                </a:r>
                <a:r>
                  <a:rPr lang="pt-BR" altLang="en-US" sz="3200" dirty="0">
                    <a:latin typeface="Comic Sans MS" panose="030F0702030302020204" pitchFamily="66" charset="0"/>
                    <a:cs typeface="Comic Sans MS" panose="030F0702030302020204" pitchFamily="66" charset="0"/>
                  </a:rPr>
                  <a:t> então	</a:t>
                </a:r>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𝑆</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𝐷</m:t>
                        </m:r>
                      </m:sub>
                    </m:sSub>
                    <m:r>
                      <a:rPr lang="en-US" altLang="pt-BR" sz="3200" i="1">
                        <a:latin typeface="Cambria Math" panose="02040503050406030204" pitchFamily="18" charset="0"/>
                        <a:cs typeface="Cambria Math" panose="02040503050406030204" pitchFamily="18" charset="0"/>
                      </a:rPr>
                      <m:t>)</m:t>
                    </m:r>
                  </m:oMath>
                </a14:m>
                <a:endParaRPr lang="en-US" altLang="pt-BR" sz="3200" i="1" dirty="0">
                  <a:latin typeface="Cambria Math" panose="02040503050406030204" pitchFamily="18" charset="0"/>
                  <a:cs typeface="Cambria Math" panose="02040503050406030204" pitchFamily="18" charset="0"/>
                </a:endParaRPr>
              </a:p>
              <a:p>
                <a:pPr algn="l" defTabSz="914400" fontAlgn="auto">
                  <a:spcAft>
                    <a:spcPts val="1200"/>
                  </a:spcAft>
                  <a:tabLst>
                    <a:tab pos="4387215" algn="l"/>
                  </a:tabLst>
                </a:pPr>
                <a:r>
                  <a:rPr lang="pt-BR" altLang="en-US" sz="3200" dirty="0">
                    <a:latin typeface="Comic Sans MS" panose="030F0702030302020204" pitchFamily="66" charset="0"/>
                    <a:cs typeface="Comic Sans MS" panose="030F0702030302020204" pitchFamily="66" charset="0"/>
                  </a:rPr>
                  <a:t>e se, ainda, </a:t>
                </a:r>
                <a:r>
                  <a:rPr lang="pt-BR" altLang="en-US" sz="3200" dirty="0" err="1">
                    <a:latin typeface="Comic Sans MS" panose="030F0702030302020204" pitchFamily="66" charset="0"/>
                    <a:cs typeface="Comic Sans MS" panose="030F0702030302020204" pitchFamily="66" charset="0"/>
                  </a:rPr>
                  <a:t>V</a:t>
                </a:r>
                <a:r>
                  <a:rPr lang="pt-BR" altLang="en-US" sz="3200" baseline="-25000" dirty="0" err="1">
                    <a:latin typeface="Comic Sans MS" panose="030F0702030302020204" pitchFamily="66" charset="0"/>
                    <a:cs typeface="Comic Sans MS" panose="030F0702030302020204" pitchFamily="66" charset="0"/>
                  </a:rPr>
                  <a:t>S</a:t>
                </a:r>
                <a:r>
                  <a:rPr lang="pt-BR" altLang="en-US" sz="3200" dirty="0">
                    <a:latin typeface="Comic Sans MS" panose="030F0702030302020204" pitchFamily="66" charset="0"/>
                    <a:cs typeface="Comic Sans MS" panose="030F0702030302020204" pitchFamily="66" charset="0"/>
                  </a:rPr>
                  <a:t> &gt;&gt; V</a:t>
                </a:r>
                <a:r>
                  <a:rPr lang="pt-BR" altLang="en-US" sz="3200" baseline="-25000" dirty="0">
                    <a:latin typeface="Comic Sans MS" panose="030F0702030302020204" pitchFamily="66" charset="0"/>
                    <a:cs typeface="Comic Sans MS" panose="030F0702030302020204" pitchFamily="66" charset="0"/>
                  </a:rPr>
                  <a:t>D </a:t>
                </a:r>
                <a:r>
                  <a:rPr lang="pt-BR" altLang="en-US" sz="3200" dirty="0">
                    <a:latin typeface="Comic Sans MS" panose="030F0702030302020204" pitchFamily="66" charset="0"/>
                    <a:cs typeface="Comic Sans MS" panose="030F0702030302020204" pitchFamily="66" charset="0"/>
                  </a:rPr>
                  <a:t> então</a:t>
                </a:r>
                <a:r>
                  <a:rPr lang="pt-BR" altLang="en-US" sz="3200" i="1" dirty="0">
                    <a:latin typeface="Comic Sans MS" panose="030F0702030302020204" pitchFamily="66" charset="0"/>
                    <a:cs typeface="Comic Sans MS" panose="030F0702030302020204" pitchFamily="66" charset="0"/>
                  </a:rPr>
                  <a:t> 	</a:t>
                </a:r>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𝑆</m:t>
                        </m:r>
                      </m:sub>
                    </m:sSub>
                  </m:oMath>
                </a14:m>
                <a:endParaRPr lang="pt-BR" altLang="en-US" sz="3200" i="1" dirty="0">
                  <a:latin typeface="Comic Sans MS" panose="030F0702030302020204" pitchFamily="66" charset="0"/>
                  <a:cs typeface="Comic Sans MS" panose="030F0702030302020204" pitchFamily="66" charset="0"/>
                </a:endParaRPr>
              </a:p>
            </p:txBody>
          </p:sp>
        </mc:Choice>
        <mc:Fallback>
          <p:sp>
            <p:nvSpPr>
              <p:cNvPr id="82" name="Caixa de Texto 81"/>
              <p:cNvSpPr txBox="1">
                <a:spLocks noRot="1" noChangeAspect="1" noMove="1" noResize="1" noEditPoints="1" noAdjustHandles="1" noChangeArrowheads="1" noChangeShapeType="1" noTextEdit="1"/>
              </p:cNvSpPr>
              <p:nvPr/>
            </p:nvSpPr>
            <p:spPr>
              <a:xfrm>
                <a:off x="1066910" y="532044"/>
                <a:ext cx="9811910" cy="1229995"/>
              </a:xfrm>
              <a:prstGeom prst="rect">
                <a:avLst/>
              </a:prstGeom>
              <a:blipFill rotWithShape="1">
                <a:blip r:embed="rId2"/>
                <a:stretch>
                  <a:fillRect l="-1" t="-45" b="-1969"/>
                </a:stretch>
              </a:blipFill>
            </p:spPr>
            <p:txBody>
              <a:bodyPr/>
              <a:lstStyle/>
              <a:p>
                <a:r>
                  <a:rPr lang="pt-BR" altLang="en-US">
                    <a:noFill/>
                  </a:rPr>
                  <a:t> </a:t>
                </a:r>
              </a:p>
            </p:txBody>
          </p:sp>
        </mc:Fallback>
      </mc:AlternateContent>
      <p:sp>
        <p:nvSpPr>
          <p:cNvPr id="4" name="Caixa de Texto 3"/>
          <p:cNvSpPr txBox="1"/>
          <p:nvPr/>
        </p:nvSpPr>
        <p:spPr>
          <a:xfrm>
            <a:off x="5311140" y="3571240"/>
            <a:ext cx="556895" cy="521970"/>
          </a:xfrm>
          <a:prstGeom prst="rect">
            <a:avLst/>
          </a:prstGeom>
          <a:noFill/>
        </p:spPr>
        <p:txBody>
          <a:bodyPr wrap="none" rtlCol="0">
            <a:spAutoFit/>
          </a:bodyPr>
          <a:lstStyle/>
          <a:p>
            <a:r>
              <a:rPr lang="pt-BR" altLang="en-US" sz="2800"/>
              <a:t>Vo</a:t>
            </a:r>
            <a:endParaRPr lang="pt-BR" altLang="en-US" sz="2800"/>
          </a:p>
        </p:txBody>
      </p:sp>
      <p:sp>
        <p:nvSpPr>
          <p:cNvPr id="5" name="Caixa de Texto 4"/>
          <p:cNvSpPr txBox="1"/>
          <p:nvPr/>
        </p:nvSpPr>
        <p:spPr>
          <a:xfrm>
            <a:off x="3357245" y="3177540"/>
            <a:ext cx="490855" cy="521970"/>
          </a:xfrm>
          <a:prstGeom prst="rect">
            <a:avLst/>
          </a:prstGeom>
          <a:noFill/>
        </p:spPr>
        <p:txBody>
          <a:bodyPr wrap="none" rtlCol="0">
            <a:spAutoFit/>
          </a:bodyPr>
          <a:lstStyle/>
          <a:p>
            <a:r>
              <a:rPr lang="pt-BR" altLang="en-US" sz="2800"/>
              <a:t>V</a:t>
            </a:r>
            <a:r>
              <a:rPr lang="pt-BR" altLang="en-US" sz="2800" baseline="-25000"/>
              <a:t>S</a:t>
            </a:r>
            <a:endParaRPr lang="pt-BR" altLang="en-US" sz="2800" baseline="-25000"/>
          </a:p>
        </p:txBody>
      </p:sp>
      <p:cxnSp>
        <p:nvCxnSpPr>
          <p:cNvPr id="6" name="Conector de Seta Reta 5"/>
          <p:cNvCxnSpPr/>
          <p:nvPr/>
        </p:nvCxnSpPr>
        <p:spPr>
          <a:xfrm flipH="1">
            <a:off x="3017520" y="2409825"/>
            <a:ext cx="15240" cy="36195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7" name="Caixa de Texto 6"/>
          <p:cNvSpPr txBox="1"/>
          <p:nvPr/>
        </p:nvSpPr>
        <p:spPr>
          <a:xfrm>
            <a:off x="1810385" y="2472690"/>
            <a:ext cx="527050" cy="521970"/>
          </a:xfrm>
          <a:prstGeom prst="rect">
            <a:avLst/>
          </a:prstGeom>
          <a:noFill/>
        </p:spPr>
        <p:txBody>
          <a:bodyPr wrap="none" rtlCol="0">
            <a:spAutoFit/>
          </a:bodyPr>
          <a:lstStyle/>
          <a:p>
            <a:r>
              <a:rPr lang="pt-BR" altLang="en-US" sz="2800"/>
              <a:t>V</a:t>
            </a:r>
            <a:r>
              <a:rPr lang="pt-BR" altLang="en-US" sz="2800" baseline="-25000"/>
              <a:t>D</a:t>
            </a:r>
            <a:endParaRPr lang="pt-BR" altLang="en-US" sz="2800" baseline="-25000"/>
          </a:p>
        </p:txBody>
      </p:sp>
      <p:cxnSp>
        <p:nvCxnSpPr>
          <p:cNvPr id="9" name="Conector de Seta Reta 8"/>
          <p:cNvCxnSpPr/>
          <p:nvPr/>
        </p:nvCxnSpPr>
        <p:spPr>
          <a:xfrm flipV="1">
            <a:off x="4314825" y="4258945"/>
            <a:ext cx="2912110" cy="15240"/>
          </a:xfrm>
          <a:prstGeom prst="straightConnector1">
            <a:avLst/>
          </a:prstGeom>
          <a:ln w="38100">
            <a:solidFill>
              <a:srgbClr val="FFC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a:off x="4852035" y="4274185"/>
            <a:ext cx="1837055" cy="521970"/>
          </a:xfrm>
          <a:prstGeom prst="rect">
            <a:avLst/>
          </a:prstGeom>
          <a:noFill/>
        </p:spPr>
        <p:txBody>
          <a:bodyPr wrap="none" rtlCol="0">
            <a:spAutoFit/>
          </a:bodyPr>
          <a:lstStyle/>
          <a:p>
            <a:r>
              <a:rPr lang="pt-BR" altLang="en-US" sz="2800"/>
              <a:t>diodo corta</a:t>
            </a:r>
            <a:endParaRPr lang="pt-BR" altLang="en-US" sz="2800"/>
          </a:p>
        </p:txBody>
      </p:sp>
      <p:sp>
        <p:nvSpPr>
          <p:cNvPr id="11" name="Caixa de Texto 10"/>
          <p:cNvSpPr txBox="1"/>
          <p:nvPr/>
        </p:nvSpPr>
        <p:spPr>
          <a:xfrm>
            <a:off x="2106295" y="4415790"/>
            <a:ext cx="2128520" cy="521970"/>
          </a:xfrm>
          <a:prstGeom prst="rect">
            <a:avLst/>
          </a:prstGeom>
          <a:noFill/>
        </p:spPr>
        <p:txBody>
          <a:bodyPr wrap="none" rtlCol="0">
            <a:spAutoFit/>
          </a:bodyPr>
          <a:lstStyle/>
          <a:p>
            <a:r>
              <a:rPr lang="pt-BR" altLang="en-US" sz="2800"/>
              <a:t>diodo conduz</a:t>
            </a:r>
            <a:endParaRPr lang="pt-BR" altLang="en-US" sz="2800"/>
          </a:p>
        </p:txBody>
      </p:sp>
      <p:cxnSp>
        <p:nvCxnSpPr>
          <p:cNvPr id="12" name="Conector de Seta Reta 11"/>
          <p:cNvCxnSpPr/>
          <p:nvPr/>
        </p:nvCxnSpPr>
        <p:spPr>
          <a:xfrm flipV="1">
            <a:off x="1841500" y="4250055"/>
            <a:ext cx="2393315" cy="23495"/>
          </a:xfrm>
          <a:prstGeom prst="straightConnector1">
            <a:avLst/>
          </a:prstGeom>
          <a:ln w="38100">
            <a:solidFill>
              <a:srgbClr val="FF0000"/>
            </a:solidFill>
            <a:headEnd type="triangle" w="lg" len="med"/>
            <a:tailEnd type="triangle" w="lg" len="med"/>
          </a:ln>
        </p:spPr>
        <p:style>
          <a:lnRef idx="1">
            <a:schemeClr val="dk1"/>
          </a:lnRef>
          <a:fillRef idx="0">
            <a:schemeClr val="dk1"/>
          </a:fillRef>
          <a:effectRef idx="0">
            <a:schemeClr val="dk1"/>
          </a:effectRef>
          <a:fontRef idx="minor">
            <a:schemeClr val="tx1"/>
          </a:fontRef>
        </p:style>
      </p:cxnSp>
      <p:cxnSp>
        <p:nvCxnSpPr>
          <p:cNvPr id="13" name="Conector Reto 12"/>
          <p:cNvCxnSpPr/>
          <p:nvPr/>
        </p:nvCxnSpPr>
        <p:spPr>
          <a:xfrm flipV="1">
            <a:off x="618490" y="3705225"/>
            <a:ext cx="10260330"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1894840" y="350456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a:off x="4249420" y="350456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a:off x="9551670" y="3571240"/>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7226935" y="363156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18" name="Forma livre 17"/>
          <p:cNvSpPr/>
          <p:nvPr/>
        </p:nvSpPr>
        <p:spPr>
          <a:xfrm>
            <a:off x="1810385" y="2703830"/>
            <a:ext cx="2580005" cy="1377315"/>
          </a:xfrm>
          <a:custGeom>
            <a:avLst/>
            <a:gdLst>
              <a:gd name="connisteX0" fmla="*/ 0 w 2580005"/>
              <a:gd name="connsiteY0" fmla="*/ 1366137 h 1377449"/>
              <a:gd name="connisteX1" fmla="*/ 196215 w 2580005"/>
              <a:gd name="connsiteY1" fmla="*/ 1184527 h 1377449"/>
              <a:gd name="connisteX2" fmla="*/ 301625 w 2580005"/>
              <a:gd name="connsiteY2" fmla="*/ 928622 h 1377449"/>
              <a:gd name="connisteX3" fmla="*/ 678815 w 2580005"/>
              <a:gd name="connsiteY3" fmla="*/ 355217 h 1377449"/>
              <a:gd name="connisteX4" fmla="*/ 1086485 w 2580005"/>
              <a:gd name="connsiteY4" fmla="*/ 52957 h 1377449"/>
              <a:gd name="connisteX5" fmla="*/ 1388110 w 2580005"/>
              <a:gd name="connsiteY5" fmla="*/ 23112 h 1377449"/>
              <a:gd name="connisteX6" fmla="*/ 1689735 w 2580005"/>
              <a:gd name="connsiteY6" fmla="*/ 219327 h 1377449"/>
              <a:gd name="connisteX7" fmla="*/ 2021840 w 2580005"/>
              <a:gd name="connsiteY7" fmla="*/ 596517 h 1377449"/>
              <a:gd name="connisteX8" fmla="*/ 2399030 w 2580005"/>
              <a:gd name="connsiteY8" fmla="*/ 1245487 h 1377449"/>
              <a:gd name="connisteX9" fmla="*/ 2489835 w 2580005"/>
              <a:gd name="connsiteY9" fmla="*/ 1366137 h 1377449"/>
              <a:gd name="connisteX10" fmla="*/ 2580005 w 2580005"/>
              <a:gd name="connsiteY10" fmla="*/ 1366137 h 1377449"/>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2580005" h="1377449">
                <a:moveTo>
                  <a:pt x="0" y="1366138"/>
                </a:moveTo>
                <a:cubicBezTo>
                  <a:pt x="36830" y="1335023"/>
                  <a:pt x="135890" y="1272158"/>
                  <a:pt x="196215" y="1184528"/>
                </a:cubicBezTo>
                <a:cubicBezTo>
                  <a:pt x="256540" y="1096898"/>
                  <a:pt x="205105" y="1094358"/>
                  <a:pt x="301625" y="928623"/>
                </a:cubicBezTo>
                <a:cubicBezTo>
                  <a:pt x="398145" y="762888"/>
                  <a:pt x="521970" y="530478"/>
                  <a:pt x="678815" y="355218"/>
                </a:cubicBezTo>
                <a:cubicBezTo>
                  <a:pt x="835660" y="179958"/>
                  <a:pt x="944880" y="119633"/>
                  <a:pt x="1086485" y="52958"/>
                </a:cubicBezTo>
                <a:cubicBezTo>
                  <a:pt x="1228090" y="-13717"/>
                  <a:pt x="1267460" y="-9907"/>
                  <a:pt x="1388110" y="23113"/>
                </a:cubicBezTo>
                <a:cubicBezTo>
                  <a:pt x="1508760" y="56133"/>
                  <a:pt x="1562735" y="104393"/>
                  <a:pt x="1689735" y="219328"/>
                </a:cubicBezTo>
                <a:cubicBezTo>
                  <a:pt x="1816735" y="334263"/>
                  <a:pt x="1880235" y="391413"/>
                  <a:pt x="2021840" y="596518"/>
                </a:cubicBezTo>
                <a:cubicBezTo>
                  <a:pt x="2163445" y="801623"/>
                  <a:pt x="2305685" y="1091818"/>
                  <a:pt x="2399030" y="1245488"/>
                </a:cubicBezTo>
                <a:cubicBezTo>
                  <a:pt x="2492375" y="1399158"/>
                  <a:pt x="2453640" y="1342008"/>
                  <a:pt x="2489835" y="1366138"/>
                </a:cubicBezTo>
                <a:cubicBezTo>
                  <a:pt x="2526030" y="1390268"/>
                  <a:pt x="2563495" y="1368678"/>
                  <a:pt x="2580005" y="1366138"/>
                </a:cubicBezTo>
              </a:path>
            </a:pathLst>
          </a:custGeom>
          <a:noFill/>
          <a:ln w="412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9" name="Forma livre 18"/>
          <p:cNvSpPr/>
          <p:nvPr/>
        </p:nvSpPr>
        <p:spPr>
          <a:xfrm>
            <a:off x="4360545" y="4009390"/>
            <a:ext cx="2884805" cy="47625"/>
          </a:xfrm>
          <a:custGeom>
            <a:avLst/>
            <a:gdLst>
              <a:gd name="connisteX0" fmla="*/ 0 w 2884765"/>
              <a:gd name="connsiteY0" fmla="*/ 29845 h 47466"/>
              <a:gd name="connisteX1" fmla="*/ 678815 w 2884765"/>
              <a:gd name="connsiteY1" fmla="*/ 29845 h 47466"/>
              <a:gd name="connisteX2" fmla="*/ 1931035 w 2884765"/>
              <a:gd name="connsiteY2" fmla="*/ 45085 h 47466"/>
              <a:gd name="connisteX3" fmla="*/ 2670810 w 2884765"/>
              <a:gd name="connsiteY3" fmla="*/ 45085 h 47466"/>
              <a:gd name="connisteX4" fmla="*/ 2866390 w 2884765"/>
              <a:gd name="connsiteY4" fmla="*/ 29845 h 47466"/>
              <a:gd name="connisteX5" fmla="*/ 2866390 w 2884765"/>
              <a:gd name="connsiteY5" fmla="*/ 0 h 4746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884766" h="47466">
                <a:moveTo>
                  <a:pt x="0" y="29845"/>
                </a:moveTo>
                <a:cubicBezTo>
                  <a:pt x="110490" y="29845"/>
                  <a:pt x="292735" y="26670"/>
                  <a:pt x="678815" y="29845"/>
                </a:cubicBezTo>
                <a:cubicBezTo>
                  <a:pt x="1064895" y="33020"/>
                  <a:pt x="1532890" y="41910"/>
                  <a:pt x="1931035" y="45085"/>
                </a:cubicBezTo>
                <a:cubicBezTo>
                  <a:pt x="2329180" y="48260"/>
                  <a:pt x="2483485" y="48260"/>
                  <a:pt x="2670810" y="45085"/>
                </a:cubicBezTo>
                <a:cubicBezTo>
                  <a:pt x="2858135" y="41910"/>
                  <a:pt x="2827020" y="38735"/>
                  <a:pt x="2866390" y="29845"/>
                </a:cubicBezTo>
                <a:cubicBezTo>
                  <a:pt x="2905760" y="20955"/>
                  <a:pt x="2870200" y="5715"/>
                  <a:pt x="2866390" y="0"/>
                </a:cubicBezTo>
              </a:path>
            </a:pathLst>
          </a:custGeom>
          <a:noFill/>
          <a:ln w="476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0" name="Conector Reto 12"/>
          <p:cNvCxnSpPr/>
          <p:nvPr/>
        </p:nvCxnSpPr>
        <p:spPr>
          <a:xfrm flipV="1">
            <a:off x="770890" y="4075343"/>
            <a:ext cx="10260330"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3" name="Conector de Seta Reta 2"/>
          <p:cNvCxnSpPr/>
          <p:nvPr/>
        </p:nvCxnSpPr>
        <p:spPr>
          <a:xfrm flipH="1">
            <a:off x="11111230" y="4093210"/>
            <a:ext cx="0" cy="1687195"/>
          </a:xfrm>
          <a:prstGeom prst="straightConnector1">
            <a:avLst/>
          </a:prstGeom>
          <a:ln w="19050">
            <a:solidFill>
              <a:schemeClr val="tx1"/>
            </a:solidFill>
            <a:prstDash val="dashDot"/>
            <a:headEnd type="triangle" w="lg" len="lg"/>
            <a:tailEnd type="triangle" w="lg" len="lg"/>
          </a:ln>
        </p:spPr>
        <p:style>
          <a:lnRef idx="1">
            <a:schemeClr val="accent1"/>
          </a:lnRef>
          <a:fillRef idx="0">
            <a:schemeClr val="accent1"/>
          </a:fillRef>
          <a:effectRef idx="0">
            <a:schemeClr val="accent1"/>
          </a:effectRef>
          <a:fontRef idx="minor">
            <a:schemeClr val="tx1"/>
          </a:fontRef>
        </p:style>
      </p:cxnSp>
      <p:sp>
        <p:nvSpPr>
          <p:cNvPr id="21" name="Caixa de Texto 20"/>
          <p:cNvSpPr txBox="1"/>
          <p:nvPr/>
        </p:nvSpPr>
        <p:spPr>
          <a:xfrm>
            <a:off x="10356215" y="4580255"/>
            <a:ext cx="675005" cy="521970"/>
          </a:xfrm>
          <a:prstGeom prst="rect">
            <a:avLst/>
          </a:prstGeom>
          <a:noFill/>
        </p:spPr>
        <p:txBody>
          <a:bodyPr wrap="none" rtlCol="0">
            <a:spAutoFit/>
          </a:bodyPr>
          <a:lstStyle/>
          <a:p>
            <a:r>
              <a:rPr lang="pt-BR" altLang="en-US" sz="2800"/>
              <a:t>PID</a:t>
            </a:r>
            <a:endParaRPr lang="pt-BR" altLang="en-US" sz="2800"/>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586740" y="557530"/>
            <a:ext cx="11092815" cy="518795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sz="3600" b="1" dirty="0" smtClean="0">
                <a:solidFill>
                  <a:srgbClr val="C00000"/>
                </a:solidFill>
                <a:latin typeface="Comic Sans MS" panose="030F0702030302020204" pitchFamily="66" charset="0"/>
              </a:rPr>
              <a:t>O que normalmente gostaríamos</a:t>
            </a:r>
            <a:endParaRPr lang="pt-BR" sz="3600" b="1" dirty="0" smtClean="0">
              <a:solidFill>
                <a:srgbClr val="C00000"/>
              </a:solidFill>
              <a:latin typeface="Comic Sans MS" panose="030F0702030302020204" pitchFamily="66" charset="0"/>
            </a:endParaRPr>
          </a:p>
          <a:p>
            <a:pPr lvl="1"/>
            <a:r>
              <a:rPr lang="pt-BR" sz="3200" b="1" dirty="0" smtClean="0">
                <a:latin typeface="Comic Sans MS" panose="030F0702030302020204" pitchFamily="66" charset="0"/>
              </a:rPr>
              <a:t>Impedância de entrada grande, para não afetar o circuito anterior</a:t>
            </a:r>
            <a:endParaRPr lang="pt-BR" sz="3200" b="1" dirty="0" smtClean="0">
              <a:latin typeface="Comic Sans MS" panose="030F0702030302020204" pitchFamily="66" charset="0"/>
            </a:endParaRPr>
          </a:p>
          <a:p>
            <a:pPr lvl="1"/>
            <a:r>
              <a:rPr lang="pt-BR" sz="3200" b="1" dirty="0" smtClean="0">
                <a:latin typeface="Comic Sans MS" panose="030F0702030302020204" pitchFamily="66" charset="0"/>
              </a:rPr>
              <a:t>Impedância de saída pequena para não ser afetado pelo circuito posterior</a:t>
            </a:r>
            <a:endParaRPr lang="pt-BR" sz="3200" b="1" dirty="0" smtClean="0">
              <a:latin typeface="Comic Sans MS" panose="030F0702030302020204" pitchFamily="66" charset="0"/>
            </a:endParaRPr>
          </a:p>
          <a:p>
            <a:pPr lvl="1"/>
            <a:endParaRPr lang="pt-BR" sz="3200" b="1" dirty="0" smtClean="0">
              <a:latin typeface="Comic Sans MS" panose="030F0702030302020204" pitchFamily="66" charset="0"/>
            </a:endParaRPr>
          </a:p>
          <a:p>
            <a:r>
              <a:rPr lang="pt-BR" sz="3600" b="1" dirty="0" smtClean="0">
                <a:solidFill>
                  <a:srgbClr val="C00000"/>
                </a:solidFill>
                <a:latin typeface="Comic Sans MS" panose="030F0702030302020204" pitchFamily="66" charset="0"/>
              </a:rPr>
              <a:t>Exceção: quando é necessário o casamento entre impedâncias</a:t>
            </a:r>
            <a:endParaRPr lang="pt-BR" sz="3600" b="1" dirty="0" smtClean="0">
              <a:solidFill>
                <a:srgbClr val="C00000"/>
              </a:solidFill>
              <a:latin typeface="Comic Sans MS" panose="030F0702030302020204" pitchFamily="66" charset="0"/>
            </a:endParaRPr>
          </a:p>
          <a:p>
            <a:pPr lvl="1"/>
            <a:r>
              <a:rPr lang="pt-BR" sz="3200" b="1" dirty="0" smtClean="0">
                <a:latin typeface="Comic Sans MS" panose="030F0702030302020204" pitchFamily="66" charset="0"/>
              </a:rPr>
              <a:t>Máxima transferência de potência</a:t>
            </a:r>
            <a:endParaRPr lang="pt-BR" sz="3200" b="1" dirty="0" smtClean="0">
              <a:latin typeface="Comic Sans MS" panose="030F0702030302020204" pitchFamily="66" charset="0"/>
            </a:endParaRPr>
          </a:p>
          <a:p>
            <a:pPr lvl="1"/>
            <a:r>
              <a:rPr lang="pt-BR" sz="3200" b="1" dirty="0" smtClean="0">
                <a:latin typeface="Comic Sans MS" panose="030F0702030302020204" pitchFamily="66" charset="0"/>
              </a:rPr>
              <a:t>Não haver reflexão de sinais</a:t>
            </a:r>
            <a:endParaRPr lang="pt-BR" sz="3200" b="1" dirty="0" smtClean="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6" name="Conector Reto 35"/>
          <p:cNvCxnSpPr/>
          <p:nvPr/>
        </p:nvCxnSpPr>
        <p:spPr>
          <a:xfrm flipH="1" flipV="1">
            <a:off x="2197735" y="5763895"/>
            <a:ext cx="1950085"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82" name="Caixa de Texto 81"/>
          <p:cNvSpPr txBox="1"/>
          <p:nvPr/>
        </p:nvSpPr>
        <p:spPr>
          <a:xfrm>
            <a:off x="365760" y="147955"/>
            <a:ext cx="11568430" cy="2553335"/>
          </a:xfrm>
          <a:prstGeom prst="rect">
            <a:avLst/>
          </a:prstGeom>
          <a:solidFill>
            <a:schemeClr val="bg1"/>
          </a:solidFill>
        </p:spPr>
        <p:txBody>
          <a:bodyPr wrap="square" rtlCol="0" anchor="t">
            <a:spAutoFit/>
          </a:bodyPr>
          <a:lstStyle/>
          <a:p>
            <a:pPr algn="l"/>
            <a:r>
              <a:rPr lang="pt-BR" altLang="en-US" sz="3200" b="1">
                <a:solidFill>
                  <a:srgbClr val="C00000"/>
                </a:solidFill>
                <a:latin typeface="Comic Sans MS" panose="030F0702030302020204" pitchFamily="66" charset="0"/>
                <a:cs typeface="Comic Sans MS" panose="030F0702030302020204" pitchFamily="66" charset="0"/>
              </a:rPr>
              <a:t>PID: peak inverse voltage = Vs</a:t>
            </a:r>
            <a:r>
              <a:rPr lang="pt-BR" altLang="en-US" sz="3200" b="1" baseline="-25000">
                <a:solidFill>
                  <a:srgbClr val="C00000"/>
                </a:solidFill>
                <a:latin typeface="Comic Sans MS" panose="030F0702030302020204" pitchFamily="66" charset="0"/>
                <a:cs typeface="Comic Sans MS" panose="030F0702030302020204" pitchFamily="66" charset="0"/>
              </a:rPr>
              <a:t>max</a:t>
            </a:r>
            <a:endParaRPr lang="pt-BR" altLang="en-US" sz="3200" b="1">
              <a:solidFill>
                <a:srgbClr val="C00000"/>
              </a:solidFill>
              <a:latin typeface="Comic Sans MS" panose="030F0702030302020204" pitchFamily="66" charset="0"/>
              <a:cs typeface="Comic Sans MS" panose="030F0702030302020204" pitchFamily="66" charset="0"/>
            </a:endParaRPr>
          </a:p>
          <a:p>
            <a:pPr algn="l"/>
            <a:r>
              <a:rPr lang="pt-BR" altLang="en-US" sz="3200">
                <a:latin typeface="Comic Sans MS" panose="030F0702030302020204" pitchFamily="66" charset="0"/>
                <a:cs typeface="Comic Sans MS" panose="030F0702030302020204" pitchFamily="66" charset="0"/>
              </a:rPr>
              <a:t>Importante para saber se o diodo entra na região de ruptura (tensões acima de PID)</a:t>
            </a:r>
            <a:endParaRPr lang="pt-BR" altLang="en-US" sz="3200">
              <a:latin typeface="Comic Sans MS" panose="030F0702030302020204" pitchFamily="66" charset="0"/>
              <a:cs typeface="Comic Sans MS" panose="030F0702030302020204" pitchFamily="66" charset="0"/>
            </a:endParaRPr>
          </a:p>
          <a:p>
            <a:pPr algn="l"/>
            <a:endParaRPr lang="pt-BR" altLang="en-US" sz="3200" i="1">
              <a:latin typeface="Comic Sans MS" panose="030F0702030302020204" pitchFamily="66" charset="0"/>
              <a:cs typeface="Comic Sans MS" panose="030F0702030302020204" pitchFamily="66" charset="0"/>
            </a:endParaRPr>
          </a:p>
          <a:p>
            <a:pPr algn="l"/>
            <a:r>
              <a:rPr lang="pt-BR" sz="3200" b="1" dirty="0" smtClean="0">
                <a:latin typeface="Comic Sans MS" panose="030F0702030302020204" pitchFamily="66" charset="0"/>
                <a:cs typeface="Comic Sans MS" panose="030F0702030302020204" pitchFamily="66" charset="0"/>
                <a:sym typeface="+mn-ea"/>
              </a:rPr>
              <a:t>Circuito Retificadores: onda completa</a:t>
            </a:r>
            <a:endParaRPr lang="pt-BR" altLang="en-US" sz="3200" i="1">
              <a:latin typeface="Comic Sans MS" panose="030F0702030302020204" pitchFamily="66" charset="0"/>
              <a:cs typeface="Comic Sans MS" panose="030F0702030302020204" pitchFamily="66" charset="0"/>
            </a:endParaRPr>
          </a:p>
        </p:txBody>
      </p:sp>
      <p:sp>
        <p:nvSpPr>
          <p:cNvPr id="91" name="CaixaDeTexto 90"/>
          <p:cNvSpPr txBox="1"/>
          <p:nvPr/>
        </p:nvSpPr>
        <p:spPr>
          <a:xfrm>
            <a:off x="365760" y="4208145"/>
            <a:ext cx="585470" cy="460375"/>
          </a:xfrm>
          <a:prstGeom prst="rect">
            <a:avLst/>
          </a:prstGeom>
          <a:noFill/>
        </p:spPr>
        <p:txBody>
          <a:bodyPr wrap="none" rtlCol="0">
            <a:spAutoFit/>
          </a:bodyPr>
          <a:lstStyle/>
          <a:p>
            <a:r>
              <a:rPr lang="pt-BR" sz="2400" dirty="0"/>
              <a:t>Vin</a:t>
            </a:r>
            <a:endParaRPr lang="pt-BR" sz="2400" dirty="0"/>
          </a:p>
        </p:txBody>
      </p:sp>
      <p:sp>
        <p:nvSpPr>
          <p:cNvPr id="92" name="Forma livre 91"/>
          <p:cNvSpPr/>
          <p:nvPr/>
        </p:nvSpPr>
        <p:spPr>
          <a:xfrm rot="16200000">
            <a:off x="-675640" y="4329430"/>
            <a:ext cx="2377440" cy="51498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00" name="CaixaDeTexto 99"/>
          <p:cNvSpPr txBox="1"/>
          <p:nvPr/>
        </p:nvSpPr>
        <p:spPr>
          <a:xfrm>
            <a:off x="5252085" y="3235960"/>
            <a:ext cx="523240" cy="460375"/>
          </a:xfrm>
          <a:prstGeom prst="rect">
            <a:avLst/>
          </a:prstGeom>
          <a:noFill/>
        </p:spPr>
        <p:txBody>
          <a:bodyPr wrap="square" rtlCol="0">
            <a:spAutoFit/>
          </a:bodyPr>
          <a:lstStyle/>
          <a:p>
            <a:r>
              <a:rPr lang="pt-BR" sz="2400" dirty="0" smtClean="0">
                <a:latin typeface="Comic Sans MS" panose="030F0702030302020204" pitchFamily="66" charset="0"/>
                <a:cs typeface="Comic Sans MS" panose="030F0702030302020204" pitchFamily="66" charset="0"/>
              </a:rPr>
              <a:t>V</a:t>
            </a:r>
            <a:r>
              <a:rPr lang="pt-BR" sz="2400" baseline="-25000" dirty="0" smtClean="0">
                <a:latin typeface="Comic Sans MS" panose="030F0702030302020204" pitchFamily="66" charset="0"/>
                <a:cs typeface="Comic Sans MS" panose="030F0702030302020204" pitchFamily="66" charset="0"/>
              </a:rPr>
              <a:t>0</a:t>
            </a:r>
            <a:endParaRPr lang="pt-BR" sz="2400" baseline="-25000" dirty="0" smtClean="0">
              <a:latin typeface="Comic Sans MS" panose="030F0702030302020204" pitchFamily="66" charset="0"/>
              <a:cs typeface="Comic Sans MS" panose="030F0702030302020204" pitchFamily="66" charset="0"/>
            </a:endParaRPr>
          </a:p>
        </p:txBody>
      </p:sp>
      <p:grpSp>
        <p:nvGrpSpPr>
          <p:cNvPr id="103" name="Grupo 102"/>
          <p:cNvGrpSpPr/>
          <p:nvPr/>
        </p:nvGrpSpPr>
        <p:grpSpPr>
          <a:xfrm>
            <a:off x="1432416" y="3288998"/>
            <a:ext cx="294122" cy="1327094"/>
            <a:chOff x="1113892" y="857756"/>
            <a:chExt cx="294122" cy="1327094"/>
          </a:xfrm>
        </p:grpSpPr>
        <p:grpSp>
          <p:nvGrpSpPr>
            <p:cNvPr id="104" name="Grupo 103"/>
            <p:cNvGrpSpPr/>
            <p:nvPr/>
          </p:nvGrpSpPr>
          <p:grpSpPr>
            <a:xfrm>
              <a:off x="1116699" y="1116701"/>
              <a:ext cx="291315" cy="940474"/>
              <a:chOff x="1149067" y="472114"/>
              <a:chExt cx="404603" cy="986250"/>
            </a:xfrm>
          </p:grpSpPr>
          <p:sp>
            <p:nvSpPr>
              <p:cNvPr id="107" name="Forma livre 106"/>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8" name="Forma livre 107"/>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9" name="Forma livre 108"/>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0" name="Forma livre 109"/>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05" name="Forma livre 104"/>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6" name="Forma livre 105"/>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3" name="Grupo 2"/>
          <p:cNvGrpSpPr/>
          <p:nvPr/>
        </p:nvGrpSpPr>
        <p:grpSpPr>
          <a:xfrm>
            <a:off x="1415271" y="4576143"/>
            <a:ext cx="294122" cy="1327094"/>
            <a:chOff x="1113892" y="857756"/>
            <a:chExt cx="294122" cy="1327094"/>
          </a:xfrm>
        </p:grpSpPr>
        <p:grpSp>
          <p:nvGrpSpPr>
            <p:cNvPr id="4" name="Grupo 3"/>
            <p:cNvGrpSpPr/>
            <p:nvPr/>
          </p:nvGrpSpPr>
          <p:grpSpPr>
            <a:xfrm>
              <a:off x="1116699" y="1116701"/>
              <a:ext cx="291315" cy="940474"/>
              <a:chOff x="1149067" y="472114"/>
              <a:chExt cx="404603" cy="986250"/>
            </a:xfrm>
          </p:grpSpPr>
          <p:sp>
            <p:nvSpPr>
              <p:cNvPr id="5" name="Forma livre 4"/>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Forma livre 5"/>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Forma livre 6"/>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Forma livre 7"/>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9" name="Forma livre 8"/>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 name="Forma livre 9"/>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3" name="Forma livre 12"/>
          <p:cNvSpPr/>
          <p:nvPr/>
        </p:nvSpPr>
        <p:spPr>
          <a:xfrm>
            <a:off x="2106930" y="5051425"/>
            <a:ext cx="241300" cy="483870"/>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 name="Forma livre 13"/>
          <p:cNvSpPr/>
          <p:nvPr/>
        </p:nvSpPr>
        <p:spPr>
          <a:xfrm>
            <a:off x="2106930" y="4694555"/>
            <a:ext cx="241300" cy="483870"/>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Forma livre 14"/>
          <p:cNvSpPr/>
          <p:nvPr/>
        </p:nvSpPr>
        <p:spPr>
          <a:xfrm>
            <a:off x="2106930" y="4377690"/>
            <a:ext cx="291465" cy="45656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Forma livre 15"/>
          <p:cNvSpPr/>
          <p:nvPr/>
        </p:nvSpPr>
        <p:spPr>
          <a:xfrm>
            <a:off x="2106930" y="4019550"/>
            <a:ext cx="241300" cy="483870"/>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Forma livre 16"/>
          <p:cNvSpPr/>
          <p:nvPr/>
        </p:nvSpPr>
        <p:spPr>
          <a:xfrm>
            <a:off x="2104390" y="3581400"/>
            <a:ext cx="137795" cy="570865"/>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Forma livre 17"/>
          <p:cNvSpPr/>
          <p:nvPr/>
        </p:nvSpPr>
        <p:spPr>
          <a:xfrm>
            <a:off x="2115185" y="5518785"/>
            <a:ext cx="105410" cy="238760"/>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1" name="Conector Reto 20"/>
          <p:cNvCxnSpPr/>
          <p:nvPr/>
        </p:nvCxnSpPr>
        <p:spPr>
          <a:xfrm flipH="1">
            <a:off x="1828800" y="3806825"/>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flipH="1">
            <a:off x="1939925" y="3808730"/>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a:stCxn id="15" idx="6"/>
          </p:cNvCxnSpPr>
          <p:nvPr/>
        </p:nvCxnSpPr>
        <p:spPr>
          <a:xfrm>
            <a:off x="2388235" y="4675505"/>
            <a:ext cx="2863850" cy="1143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a:off x="530225" y="3298825"/>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H="1">
            <a:off x="517525" y="5902960"/>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 name="Grupo 25"/>
          <p:cNvGrpSpPr/>
          <p:nvPr/>
        </p:nvGrpSpPr>
        <p:grpSpPr>
          <a:xfrm rot="10800000">
            <a:off x="3332480" y="3321685"/>
            <a:ext cx="620395" cy="453390"/>
            <a:chOff x="2587" y="5946"/>
            <a:chExt cx="4283" cy="2118"/>
          </a:xfrm>
        </p:grpSpPr>
        <p:cxnSp>
          <p:nvCxnSpPr>
            <p:cNvPr id="27" name="Conector Reto 2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riângulo isósceles 28"/>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0" name="Conector Reto 29"/>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 name="Grupo 30"/>
          <p:cNvGrpSpPr/>
          <p:nvPr/>
        </p:nvGrpSpPr>
        <p:grpSpPr>
          <a:xfrm rot="10800000">
            <a:off x="3319145" y="5538470"/>
            <a:ext cx="620395" cy="453390"/>
            <a:chOff x="2587" y="5946"/>
            <a:chExt cx="4283" cy="2118"/>
          </a:xfrm>
        </p:grpSpPr>
        <p:cxnSp>
          <p:nvCxnSpPr>
            <p:cNvPr id="32" name="Conector Reto 31"/>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riângulo isósceles 32"/>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4" name="Conector Reto 33"/>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 name="Conector Reto 34"/>
          <p:cNvCxnSpPr/>
          <p:nvPr/>
        </p:nvCxnSpPr>
        <p:spPr>
          <a:xfrm flipH="1" flipV="1">
            <a:off x="2217420" y="3553460"/>
            <a:ext cx="1129030"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7" name="Grupo 36"/>
          <p:cNvGrpSpPr/>
          <p:nvPr/>
        </p:nvGrpSpPr>
        <p:grpSpPr>
          <a:xfrm rot="16200000">
            <a:off x="4683925" y="3982715"/>
            <a:ext cx="1116000" cy="255270"/>
            <a:chOff x="4165619" y="3524056"/>
            <a:chExt cx="1116108" cy="255373"/>
          </a:xfrm>
        </p:grpSpPr>
        <p:cxnSp>
          <p:nvCxnSpPr>
            <p:cNvPr id="38" name="Conector Reto 37"/>
            <p:cNvCxnSpPr/>
            <p:nvPr/>
          </p:nvCxnSpPr>
          <p:spPr>
            <a:xfrm>
              <a:off x="4165619" y="3668268"/>
              <a:ext cx="111610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Retângulo 38"/>
            <p:cNvSpPr/>
            <p:nvPr/>
          </p:nvSpPr>
          <p:spPr>
            <a:xfrm>
              <a:off x="4495641"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0" name="Conector Reto 39"/>
          <p:cNvCxnSpPr/>
          <p:nvPr/>
        </p:nvCxnSpPr>
        <p:spPr>
          <a:xfrm>
            <a:off x="3904615" y="3557793"/>
            <a:ext cx="136080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a:off x="5135746" y="4992223"/>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H="1">
            <a:off x="5248275" y="4627880"/>
            <a:ext cx="3810" cy="36957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CaixaDeTexto 90"/>
          <p:cNvSpPr txBox="1"/>
          <p:nvPr/>
        </p:nvSpPr>
        <p:spPr>
          <a:xfrm>
            <a:off x="5426710" y="3880485"/>
            <a:ext cx="348615" cy="460375"/>
          </a:xfrm>
          <a:prstGeom prst="rect">
            <a:avLst/>
          </a:prstGeom>
          <a:noFill/>
        </p:spPr>
        <p:txBody>
          <a:bodyPr wrap="none" rtlCol="0">
            <a:spAutoFit/>
          </a:bodyPr>
          <a:lstStyle/>
          <a:p>
            <a:r>
              <a:rPr lang="pt-BR" sz="2400" dirty="0" err="1" smtClean="0"/>
              <a:t>R</a:t>
            </a:r>
            <a:endParaRPr lang="pt-BR" sz="2400" dirty="0"/>
          </a:p>
        </p:txBody>
      </p:sp>
      <p:sp>
        <p:nvSpPr>
          <p:cNvPr id="43" name="CaixaDeTexto 90"/>
          <p:cNvSpPr txBox="1"/>
          <p:nvPr/>
        </p:nvSpPr>
        <p:spPr>
          <a:xfrm>
            <a:off x="3394710" y="2886075"/>
            <a:ext cx="524510" cy="460375"/>
          </a:xfrm>
          <a:prstGeom prst="rect">
            <a:avLst/>
          </a:prstGeom>
          <a:noFill/>
        </p:spPr>
        <p:txBody>
          <a:bodyPr wrap="none" rtlCol="0">
            <a:spAutoFit/>
          </a:bodyPr>
          <a:lstStyle/>
          <a:p>
            <a:r>
              <a:rPr lang="pt-BR" sz="2400" dirty="0"/>
              <a:t>D1</a:t>
            </a:r>
            <a:endParaRPr lang="pt-BR" sz="2400" dirty="0"/>
          </a:p>
        </p:txBody>
      </p:sp>
      <p:sp>
        <p:nvSpPr>
          <p:cNvPr id="44" name="CaixaDeTexto 90"/>
          <p:cNvSpPr txBox="1"/>
          <p:nvPr/>
        </p:nvSpPr>
        <p:spPr>
          <a:xfrm>
            <a:off x="3349625" y="5951220"/>
            <a:ext cx="524510" cy="460375"/>
          </a:xfrm>
          <a:prstGeom prst="rect">
            <a:avLst/>
          </a:prstGeom>
          <a:noFill/>
        </p:spPr>
        <p:txBody>
          <a:bodyPr wrap="none" rtlCol="0">
            <a:spAutoFit/>
          </a:bodyPr>
          <a:lstStyle/>
          <a:p>
            <a:r>
              <a:rPr lang="pt-BR" sz="2400" dirty="0"/>
              <a:t>D2</a:t>
            </a:r>
            <a:endParaRPr lang="pt-BR" sz="2400" dirty="0"/>
          </a:p>
        </p:txBody>
      </p:sp>
      <p:cxnSp>
        <p:nvCxnSpPr>
          <p:cNvPr id="45" name="Conector Reto 44"/>
          <p:cNvCxnSpPr/>
          <p:nvPr/>
        </p:nvCxnSpPr>
        <p:spPr>
          <a:xfrm flipH="1">
            <a:off x="4136390" y="3571240"/>
            <a:ext cx="13335" cy="22047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Forma livre 45"/>
          <p:cNvSpPr/>
          <p:nvPr/>
        </p:nvSpPr>
        <p:spPr>
          <a:xfrm rot="5400000" flipH="1">
            <a:off x="2272665" y="3934460"/>
            <a:ext cx="890270" cy="35877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47" name="Elipse 46"/>
          <p:cNvSpPr/>
          <p:nvPr/>
        </p:nvSpPr>
        <p:spPr>
          <a:xfrm>
            <a:off x="4096385" y="3528695"/>
            <a:ext cx="108000" cy="108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8" name="Elipse 47"/>
          <p:cNvSpPr/>
          <p:nvPr/>
        </p:nvSpPr>
        <p:spPr>
          <a:xfrm>
            <a:off x="2398395" y="3636645"/>
            <a:ext cx="108000" cy="108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Elipse 48"/>
          <p:cNvSpPr/>
          <p:nvPr/>
        </p:nvSpPr>
        <p:spPr>
          <a:xfrm>
            <a:off x="1151255" y="3397885"/>
            <a:ext cx="108000" cy="108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Elipse 49"/>
          <p:cNvSpPr/>
          <p:nvPr/>
        </p:nvSpPr>
        <p:spPr>
          <a:xfrm>
            <a:off x="2430780" y="4815840"/>
            <a:ext cx="108000" cy="108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1" name="Forma livre 50"/>
          <p:cNvSpPr/>
          <p:nvPr/>
        </p:nvSpPr>
        <p:spPr>
          <a:xfrm rot="16200000" flipH="1" flipV="1">
            <a:off x="2240280" y="5019675"/>
            <a:ext cx="890270" cy="35877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52" name="CaixaDeTexto 90"/>
          <p:cNvSpPr txBox="1"/>
          <p:nvPr/>
        </p:nvSpPr>
        <p:spPr>
          <a:xfrm>
            <a:off x="2858135" y="3901440"/>
            <a:ext cx="615315" cy="460375"/>
          </a:xfrm>
          <a:prstGeom prst="rect">
            <a:avLst/>
          </a:prstGeom>
          <a:noFill/>
        </p:spPr>
        <p:txBody>
          <a:bodyPr wrap="none" rtlCol="0">
            <a:spAutoFit/>
          </a:bodyPr>
          <a:lstStyle/>
          <a:p>
            <a:r>
              <a:rPr lang="pt-BR" sz="2400" dirty="0"/>
              <a:t>Vs1</a:t>
            </a:r>
            <a:endParaRPr lang="pt-BR" sz="2400" dirty="0"/>
          </a:p>
        </p:txBody>
      </p:sp>
      <p:sp>
        <p:nvSpPr>
          <p:cNvPr id="53" name="CaixaDeTexto 90"/>
          <p:cNvSpPr txBox="1"/>
          <p:nvPr/>
        </p:nvSpPr>
        <p:spPr>
          <a:xfrm>
            <a:off x="2858135" y="4997450"/>
            <a:ext cx="615315" cy="460375"/>
          </a:xfrm>
          <a:prstGeom prst="rect">
            <a:avLst/>
          </a:prstGeom>
          <a:noFill/>
        </p:spPr>
        <p:txBody>
          <a:bodyPr wrap="none" rtlCol="0">
            <a:spAutoFit/>
          </a:bodyPr>
          <a:lstStyle/>
          <a:p>
            <a:r>
              <a:rPr lang="pt-BR" sz="2400" dirty="0"/>
              <a:t>Vs2</a:t>
            </a:r>
            <a:endParaRPr lang="pt-BR" sz="2400" dirty="0"/>
          </a:p>
        </p:txBody>
      </p:sp>
      <p:sp>
        <p:nvSpPr>
          <p:cNvPr id="54" name="CaixaDeTexto 90"/>
          <p:cNvSpPr txBox="1"/>
          <p:nvPr/>
        </p:nvSpPr>
        <p:spPr>
          <a:xfrm>
            <a:off x="2858135" y="3901440"/>
            <a:ext cx="461010" cy="460375"/>
          </a:xfrm>
          <a:prstGeom prst="rect">
            <a:avLst/>
          </a:prstGeom>
          <a:noFill/>
        </p:spPr>
        <p:txBody>
          <a:bodyPr wrap="none" rtlCol="0">
            <a:spAutoFit/>
          </a:bodyPr>
          <a:lstStyle/>
          <a:p>
            <a:r>
              <a:rPr lang="pt-BR" sz="2400" dirty="0"/>
              <a:t>Vs</a:t>
            </a:r>
            <a:endParaRPr lang="pt-BR" sz="2400" dirty="0"/>
          </a:p>
        </p:txBody>
      </p:sp>
      <p:sp>
        <p:nvSpPr>
          <p:cNvPr id="56" name="CaixaDeTexto 90"/>
          <p:cNvSpPr txBox="1"/>
          <p:nvPr/>
        </p:nvSpPr>
        <p:spPr>
          <a:xfrm>
            <a:off x="2430780" y="3636645"/>
            <a:ext cx="334645" cy="460375"/>
          </a:xfrm>
          <a:prstGeom prst="rect">
            <a:avLst/>
          </a:prstGeom>
          <a:noFill/>
        </p:spPr>
        <p:txBody>
          <a:bodyPr wrap="none" rtlCol="0">
            <a:spAutoFit/>
          </a:bodyPr>
          <a:lstStyle/>
          <a:p>
            <a:r>
              <a:rPr lang="pt-BR" sz="2400" dirty="0"/>
              <a:t>+</a:t>
            </a:r>
            <a:endParaRPr lang="pt-BR" sz="2400" dirty="0"/>
          </a:p>
        </p:txBody>
      </p:sp>
      <p:sp>
        <p:nvSpPr>
          <p:cNvPr id="57" name="CaixaDeTexto 90"/>
          <p:cNvSpPr txBox="1"/>
          <p:nvPr/>
        </p:nvSpPr>
        <p:spPr>
          <a:xfrm>
            <a:off x="2388235" y="4762500"/>
            <a:ext cx="334645" cy="460375"/>
          </a:xfrm>
          <a:prstGeom prst="rect">
            <a:avLst/>
          </a:prstGeom>
          <a:noFill/>
        </p:spPr>
        <p:txBody>
          <a:bodyPr wrap="none" rtlCol="0">
            <a:spAutoFit/>
          </a:bodyPr>
          <a:lstStyle/>
          <a:p>
            <a:r>
              <a:rPr lang="pt-BR" sz="2400" dirty="0"/>
              <a:t>+</a:t>
            </a:r>
            <a:endParaRPr lang="pt-BR" sz="2400" dirty="0"/>
          </a:p>
        </p:txBody>
      </p:sp>
      <p:sp>
        <p:nvSpPr>
          <p:cNvPr id="58" name="Caixa de Texto 57"/>
          <p:cNvSpPr txBox="1"/>
          <p:nvPr/>
        </p:nvSpPr>
        <p:spPr>
          <a:xfrm>
            <a:off x="5897880" y="3557270"/>
            <a:ext cx="6035675" cy="2553335"/>
          </a:xfrm>
          <a:prstGeom prst="rect">
            <a:avLst/>
          </a:prstGeom>
          <a:solidFill>
            <a:schemeClr val="bg1"/>
          </a:solidFill>
        </p:spPr>
        <p:txBody>
          <a:bodyPr wrap="square" rtlCol="0" anchor="t">
            <a:spAutoFit/>
          </a:bodyPr>
          <a:lstStyle/>
          <a:p>
            <a:pPr algn="ctr"/>
            <a:r>
              <a:rPr lang="pt-BR" altLang="en-US" sz="3200" b="1">
                <a:solidFill>
                  <a:srgbClr val="C00000"/>
                </a:solidFill>
                <a:latin typeface="Comic Sans MS" panose="030F0702030302020204" pitchFamily="66" charset="0"/>
                <a:cs typeface="Comic Sans MS" panose="030F0702030302020204" pitchFamily="66" charset="0"/>
              </a:rPr>
              <a:t>Vs1 = -Vs2</a:t>
            </a:r>
            <a:endParaRPr lang="pt-BR" altLang="en-US" sz="3200" b="1">
              <a:solidFill>
                <a:srgbClr val="C00000"/>
              </a:solidFill>
              <a:latin typeface="Comic Sans MS" panose="030F0702030302020204" pitchFamily="66" charset="0"/>
              <a:cs typeface="Comic Sans MS" panose="030F0702030302020204" pitchFamily="66" charset="0"/>
            </a:endParaRPr>
          </a:p>
          <a:p>
            <a:pPr marL="457200" indent="-457200" algn="l">
              <a:buFont typeface="Arial" panose="020B0604020202020204" pitchFamily="34" charset="0"/>
              <a:buChar char="•"/>
            </a:pPr>
            <a:r>
              <a:rPr lang="pt-BR" altLang="en-US" sz="3200">
                <a:latin typeface="Comic Sans MS" panose="030F0702030302020204" pitchFamily="66" charset="0"/>
                <a:cs typeface="Comic Sans MS" panose="030F0702030302020204" pitchFamily="66" charset="0"/>
              </a:rPr>
              <a:t>quando Vs1 &gt; V</a:t>
            </a:r>
            <a:r>
              <a:rPr lang="pt-BR" altLang="en-US" sz="3200" baseline="-25000">
                <a:latin typeface="Comic Sans MS" panose="030F0702030302020204" pitchFamily="66" charset="0"/>
                <a:cs typeface="Comic Sans MS" panose="030F0702030302020204" pitchFamily="66" charset="0"/>
              </a:rPr>
              <a:t>D </a:t>
            </a:r>
            <a:r>
              <a:rPr lang="pt-BR" altLang="en-US" sz="3200">
                <a:latin typeface="Comic Sans MS" panose="030F0702030302020204" pitchFamily="66" charset="0"/>
                <a:cs typeface="Comic Sans MS" panose="030F0702030302020204" pitchFamily="66" charset="0"/>
              </a:rPr>
              <a:t>então diodo D1 conduz</a:t>
            </a:r>
            <a:endParaRPr lang="pt-BR" altLang="en-US" sz="3200">
              <a:latin typeface="Comic Sans MS" panose="030F0702030302020204" pitchFamily="66" charset="0"/>
              <a:cs typeface="Comic Sans MS" panose="030F0702030302020204" pitchFamily="66" charset="0"/>
            </a:endParaRPr>
          </a:p>
          <a:p>
            <a:pPr marL="457200" indent="-457200" algn="l">
              <a:buFont typeface="Arial" panose="020B0604020202020204" pitchFamily="34" charset="0"/>
              <a:buChar char="•"/>
            </a:pPr>
            <a:r>
              <a:rPr lang="pt-BR" altLang="en-US" sz="3200">
                <a:latin typeface="Comic Sans MS" panose="030F0702030302020204" pitchFamily="66" charset="0"/>
                <a:cs typeface="Comic Sans MS" panose="030F0702030302020204" pitchFamily="66" charset="0"/>
              </a:rPr>
              <a:t>quando Vs2 &gt; V</a:t>
            </a:r>
            <a:r>
              <a:rPr lang="pt-BR" altLang="en-US" sz="3200" baseline="-25000">
                <a:latin typeface="Comic Sans MS" panose="030F0702030302020204" pitchFamily="66" charset="0"/>
                <a:cs typeface="Comic Sans MS" panose="030F0702030302020204" pitchFamily="66" charset="0"/>
              </a:rPr>
              <a:t>D </a:t>
            </a:r>
            <a:r>
              <a:rPr lang="pt-BR" altLang="en-US" sz="3200">
                <a:latin typeface="Comic Sans MS" panose="030F0702030302020204" pitchFamily="66" charset="0"/>
                <a:cs typeface="Comic Sans MS" panose="030F0702030302020204" pitchFamily="66" charset="0"/>
              </a:rPr>
              <a:t>então diodo D2 conduz</a:t>
            </a:r>
            <a:endParaRPr lang="pt-BR" altLang="en-US" sz="3200" i="1">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descr="RetificadorComp"/>
          <p:cNvPicPr>
            <a:picLocks noChangeAspect="1"/>
          </p:cNvPicPr>
          <p:nvPr/>
        </p:nvPicPr>
        <p:blipFill>
          <a:blip r:embed="rId1"/>
          <a:stretch>
            <a:fillRect/>
          </a:stretch>
        </p:blipFill>
        <p:spPr>
          <a:xfrm>
            <a:off x="751205" y="1234440"/>
            <a:ext cx="10688955" cy="5121910"/>
          </a:xfrm>
          <a:prstGeom prst="rect">
            <a:avLst/>
          </a:prstGeom>
        </p:spPr>
      </p:pic>
      <p:sp>
        <p:nvSpPr>
          <p:cNvPr id="4" name="Caixa de Texto 3"/>
          <p:cNvSpPr txBox="1"/>
          <p:nvPr/>
        </p:nvSpPr>
        <p:spPr>
          <a:xfrm>
            <a:off x="1828800" y="1656080"/>
            <a:ext cx="680085" cy="460375"/>
          </a:xfrm>
          <a:prstGeom prst="rect">
            <a:avLst/>
          </a:prstGeom>
          <a:solidFill>
            <a:schemeClr val="bg1"/>
          </a:solidFill>
        </p:spPr>
        <p:txBody>
          <a:bodyPr wrap="square" rtlCol="0">
            <a:spAutoFit/>
          </a:bodyPr>
          <a:lstStyle/>
          <a:p>
            <a:r>
              <a:rPr lang="pt-BR" altLang="en-US" sz="2400"/>
              <a:t>Vs1</a:t>
            </a:r>
            <a:endParaRPr lang="pt-BR" altLang="en-US" sz="2400"/>
          </a:p>
        </p:txBody>
      </p:sp>
      <p:sp>
        <p:nvSpPr>
          <p:cNvPr id="5" name="Caixa de Texto 4"/>
          <p:cNvSpPr txBox="1"/>
          <p:nvPr/>
        </p:nvSpPr>
        <p:spPr>
          <a:xfrm>
            <a:off x="4132580" y="1656080"/>
            <a:ext cx="680085" cy="460375"/>
          </a:xfrm>
          <a:prstGeom prst="rect">
            <a:avLst/>
          </a:prstGeom>
          <a:solidFill>
            <a:schemeClr val="bg1"/>
          </a:solidFill>
        </p:spPr>
        <p:txBody>
          <a:bodyPr wrap="square" rtlCol="0">
            <a:spAutoFit/>
          </a:bodyPr>
          <a:lstStyle/>
          <a:p>
            <a:r>
              <a:rPr lang="pt-BR" altLang="en-US" sz="2400"/>
              <a:t>Vs2</a:t>
            </a:r>
            <a:endParaRPr lang="pt-BR" altLang="en-US" sz="2400"/>
          </a:p>
        </p:txBody>
      </p:sp>
      <p:sp>
        <p:nvSpPr>
          <p:cNvPr id="6" name="Caixa de Texto 5"/>
          <p:cNvSpPr txBox="1"/>
          <p:nvPr/>
        </p:nvSpPr>
        <p:spPr>
          <a:xfrm>
            <a:off x="6553835" y="2313305"/>
            <a:ext cx="503555" cy="460375"/>
          </a:xfrm>
          <a:prstGeom prst="rect">
            <a:avLst/>
          </a:prstGeom>
          <a:solidFill>
            <a:schemeClr val="bg1"/>
          </a:solidFill>
        </p:spPr>
        <p:txBody>
          <a:bodyPr wrap="square" rtlCol="0">
            <a:spAutoFit/>
          </a:bodyPr>
          <a:lstStyle/>
          <a:p>
            <a:pPr algn="ctr"/>
            <a:r>
              <a:rPr lang="pt-BR" altLang="en-US" sz="2400"/>
              <a:t>Vo</a:t>
            </a:r>
            <a:endParaRPr lang="pt-BR" altLang="en-US" sz="2400"/>
          </a:p>
        </p:txBody>
      </p:sp>
      <p:cxnSp>
        <p:nvCxnSpPr>
          <p:cNvPr id="7" name="Conector de Seta Reta 6"/>
          <p:cNvCxnSpPr/>
          <p:nvPr/>
        </p:nvCxnSpPr>
        <p:spPr>
          <a:xfrm>
            <a:off x="1079500" y="3794760"/>
            <a:ext cx="2068830" cy="635"/>
          </a:xfrm>
          <a:prstGeom prst="straightConnector1">
            <a:avLst/>
          </a:prstGeom>
          <a:ln w="38100">
            <a:solidFill>
              <a:srgbClr val="C0000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 name="Conector de Seta Reta 7"/>
          <p:cNvCxnSpPr/>
          <p:nvPr/>
        </p:nvCxnSpPr>
        <p:spPr>
          <a:xfrm flipV="1">
            <a:off x="3411220" y="3794760"/>
            <a:ext cx="2063115" cy="635"/>
          </a:xfrm>
          <a:prstGeom prst="straightConnector1">
            <a:avLst/>
          </a:prstGeom>
          <a:ln w="34925">
            <a:solidFill>
              <a:srgbClr val="00206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1" name="Conector de Seta Reta 10"/>
          <p:cNvCxnSpPr/>
          <p:nvPr/>
        </p:nvCxnSpPr>
        <p:spPr>
          <a:xfrm>
            <a:off x="5771515" y="3795395"/>
            <a:ext cx="2068830" cy="635"/>
          </a:xfrm>
          <a:prstGeom prst="straightConnector1">
            <a:avLst/>
          </a:prstGeom>
          <a:ln w="38100">
            <a:solidFill>
              <a:srgbClr val="C0000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1043305" y="3176905"/>
            <a:ext cx="0" cy="675640"/>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V="1">
            <a:off x="3216275" y="3252470"/>
            <a:ext cx="0" cy="675640"/>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809625" y="3497580"/>
            <a:ext cx="10587355" cy="3175"/>
          </a:xfrm>
          <a:prstGeom prst="line">
            <a:avLst/>
          </a:prstGeom>
          <a:ln>
            <a:solidFill>
              <a:schemeClr val="tx1"/>
            </a:solidFill>
            <a:prstDash val="lgDash"/>
          </a:ln>
        </p:spPr>
        <p:style>
          <a:lnRef idx="1">
            <a:schemeClr val="accent1"/>
          </a:lnRef>
          <a:fillRef idx="0">
            <a:schemeClr val="accent1"/>
          </a:fillRef>
          <a:effectRef idx="0">
            <a:schemeClr val="accent1"/>
          </a:effectRef>
          <a:fontRef idx="minor">
            <a:schemeClr val="tx1"/>
          </a:fontRef>
        </p:style>
      </p:cxnSp>
      <p:sp>
        <p:nvSpPr>
          <p:cNvPr id="12" name="Caixa de Texto 11"/>
          <p:cNvSpPr txBox="1"/>
          <p:nvPr/>
        </p:nvSpPr>
        <p:spPr>
          <a:xfrm>
            <a:off x="6057900" y="3252470"/>
            <a:ext cx="1496060" cy="460375"/>
          </a:xfrm>
          <a:prstGeom prst="rect">
            <a:avLst/>
          </a:prstGeom>
          <a:solidFill>
            <a:schemeClr val="bg1"/>
          </a:solidFill>
        </p:spPr>
        <p:txBody>
          <a:bodyPr wrap="square" rtlCol="0">
            <a:spAutoFit/>
          </a:bodyPr>
          <a:lstStyle/>
          <a:p>
            <a:pPr algn="ctr"/>
            <a:r>
              <a:rPr lang="pt-BR" altLang="en-US" sz="2400"/>
              <a:t>D1 conduz</a:t>
            </a:r>
            <a:endParaRPr lang="pt-BR" altLang="en-US" sz="2400"/>
          </a:p>
        </p:txBody>
      </p:sp>
      <p:sp>
        <p:nvSpPr>
          <p:cNvPr id="10" name="Caixa de Texto 9"/>
          <p:cNvSpPr txBox="1"/>
          <p:nvPr/>
        </p:nvSpPr>
        <p:spPr>
          <a:xfrm>
            <a:off x="3724910" y="3252470"/>
            <a:ext cx="1496060" cy="460375"/>
          </a:xfrm>
          <a:prstGeom prst="rect">
            <a:avLst/>
          </a:prstGeom>
          <a:solidFill>
            <a:schemeClr val="bg1"/>
          </a:solidFill>
        </p:spPr>
        <p:txBody>
          <a:bodyPr wrap="square" rtlCol="0">
            <a:spAutoFit/>
          </a:bodyPr>
          <a:lstStyle/>
          <a:p>
            <a:pPr algn="ctr"/>
            <a:r>
              <a:rPr lang="pt-BR" altLang="en-US" sz="2400"/>
              <a:t>D2 conduz</a:t>
            </a:r>
            <a:endParaRPr lang="pt-BR" altLang="en-US" sz="2400"/>
          </a:p>
        </p:txBody>
      </p:sp>
      <p:sp>
        <p:nvSpPr>
          <p:cNvPr id="9" name="Caixa de Texto 8"/>
          <p:cNvSpPr txBox="1"/>
          <p:nvPr/>
        </p:nvSpPr>
        <p:spPr>
          <a:xfrm>
            <a:off x="1365885" y="3252470"/>
            <a:ext cx="1496060" cy="460375"/>
          </a:xfrm>
          <a:prstGeom prst="rect">
            <a:avLst/>
          </a:prstGeom>
          <a:solidFill>
            <a:schemeClr val="bg1"/>
          </a:solidFill>
        </p:spPr>
        <p:txBody>
          <a:bodyPr wrap="square" rtlCol="0">
            <a:spAutoFit/>
          </a:bodyPr>
          <a:lstStyle/>
          <a:p>
            <a:pPr algn="ctr"/>
            <a:r>
              <a:rPr lang="pt-BR" altLang="en-US" sz="2400"/>
              <a:t>D1 conduz</a:t>
            </a:r>
            <a:endParaRPr lang="pt-BR" altLang="en-US" sz="2400"/>
          </a:p>
        </p:txBody>
      </p:sp>
      <p:cxnSp>
        <p:nvCxnSpPr>
          <p:cNvPr id="18" name="Conector de Seta Reta 17"/>
          <p:cNvCxnSpPr/>
          <p:nvPr/>
        </p:nvCxnSpPr>
        <p:spPr>
          <a:xfrm>
            <a:off x="9204960" y="2230755"/>
            <a:ext cx="0" cy="3345815"/>
          </a:xfrm>
          <a:prstGeom prst="straightConnector1">
            <a:avLst/>
          </a:prstGeom>
          <a:ln w="22225">
            <a:solidFill>
              <a:srgbClr val="C00000"/>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sp>
        <p:nvSpPr>
          <p:cNvPr id="19" name="Caixa de Texto 18"/>
          <p:cNvSpPr txBox="1"/>
          <p:nvPr/>
        </p:nvSpPr>
        <p:spPr>
          <a:xfrm>
            <a:off x="8845550" y="3422015"/>
            <a:ext cx="729615" cy="460375"/>
          </a:xfrm>
          <a:prstGeom prst="rect">
            <a:avLst/>
          </a:prstGeom>
          <a:solidFill>
            <a:schemeClr val="bg1"/>
          </a:solidFill>
        </p:spPr>
        <p:txBody>
          <a:bodyPr wrap="square" rtlCol="0">
            <a:spAutoFit/>
          </a:bodyPr>
          <a:lstStyle/>
          <a:p>
            <a:pPr algn="ctr"/>
            <a:r>
              <a:rPr lang="pt-BR" altLang="en-US" sz="2400"/>
              <a:t>PID</a:t>
            </a:r>
            <a:endParaRPr lang="pt-BR" altLang="en-US" sz="2400"/>
          </a:p>
        </p:txBody>
      </p:sp>
      <p:sp>
        <p:nvSpPr>
          <p:cNvPr id="47" name="Caixa de Texto 6"/>
          <p:cNvSpPr txBox="1"/>
          <p:nvPr/>
        </p:nvSpPr>
        <p:spPr>
          <a:xfrm>
            <a:off x="4060824" y="659765"/>
            <a:ext cx="4069715" cy="521970"/>
          </a:xfrm>
          <a:prstGeom prst="rect">
            <a:avLst/>
          </a:prstGeom>
          <a:noFill/>
        </p:spPr>
        <p:txBody>
          <a:bodyPr wrap="square" rtlCol="0">
            <a:spAutoFit/>
          </a:bodyPr>
          <a:lstStyle/>
          <a:p>
            <a:r>
              <a:rPr lang="pt-BR" altLang="en-US" sz="2800" dirty="0">
                <a:latin typeface="Comic Sans MS" panose="030F0702030302020204" pitchFamily="66" charset="0"/>
                <a:cs typeface="Symbol" panose="05050102010706020507" charset="0"/>
              </a:rPr>
              <a:t>Vs1</a:t>
            </a:r>
            <a:r>
              <a:rPr lang="pt-BR" altLang="en-US" sz="2800" dirty="0" smtClean="0">
                <a:latin typeface="Comic Sans MS" panose="030F0702030302020204" pitchFamily="66" charset="0"/>
                <a:cs typeface="Symbol" panose="05050102010706020507" charset="0"/>
              </a:rPr>
              <a:t>= 4.</a:t>
            </a:r>
            <a:r>
              <a:rPr lang="pt-BR" altLang="en-US" sz="2800" dirty="0" err="1" smtClean="0">
                <a:latin typeface="Comic Sans MS" panose="030F0702030302020204" pitchFamily="66" charset="0"/>
                <a:cs typeface="Symbol" panose="05050102010706020507" charset="0"/>
              </a:rPr>
              <a:t>sen</a:t>
            </a:r>
            <a:r>
              <a:rPr lang="pt-BR" altLang="en-US" sz="2800" dirty="0" smtClean="0">
                <a:latin typeface="Comic Sans MS" panose="030F0702030302020204" pitchFamily="66" charset="0"/>
                <a:cs typeface="Symbol" panose="05050102010706020507" charset="0"/>
              </a:rPr>
              <a:t>(2</a:t>
            </a:r>
            <a:r>
              <a:rPr lang="pt-BR" altLang="en-US" sz="2800" dirty="0" smtClean="0">
                <a:latin typeface="Symbol" panose="05050102010706020507" pitchFamily="18" charset="2"/>
                <a:cs typeface="Symbol" panose="05050102010706020507" charset="0"/>
              </a:rPr>
              <a:t>p</a:t>
            </a:r>
            <a:r>
              <a:rPr lang="pt-BR" altLang="en-US" sz="2800" dirty="0" smtClean="0">
                <a:latin typeface="Comic Sans MS" panose="030F0702030302020204" pitchFamily="66" charset="0"/>
                <a:cs typeface="Comic Sans MS" panose="030F0702030302020204" pitchFamily="66" charset="0"/>
              </a:rPr>
              <a:t>.1k.</a:t>
            </a:r>
            <a:r>
              <a:rPr lang="pt-BR" altLang="en-US" sz="2800" dirty="0" smtClean="0">
                <a:latin typeface="Comic Sans MS" panose="030F0702030302020204" pitchFamily="66" charset="0"/>
                <a:cs typeface="Symbol" panose="05050102010706020507" charset="0"/>
              </a:rPr>
              <a:t>t) </a:t>
            </a:r>
            <a:endParaRPr lang="pt-BR" altLang="en-US" sz="2800" dirty="0">
              <a:latin typeface="Comic Sans MS" panose="030F0702030302020204" pitchFamily="66" charset="0"/>
              <a:cs typeface="Symbol" panose="05050102010706020507" charset="0"/>
            </a:endParaRPr>
          </a:p>
        </p:txBody>
      </p:sp>
      <p:cxnSp>
        <p:nvCxnSpPr>
          <p:cNvPr id="20" name="Conector de Seta Reta 19"/>
          <p:cNvCxnSpPr/>
          <p:nvPr/>
        </p:nvCxnSpPr>
        <p:spPr>
          <a:xfrm>
            <a:off x="9204325" y="1933575"/>
            <a:ext cx="0" cy="2971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21" name="Caixa de Texto 20"/>
          <p:cNvSpPr txBox="1"/>
          <p:nvPr/>
        </p:nvSpPr>
        <p:spPr>
          <a:xfrm>
            <a:off x="9382760" y="1923415"/>
            <a:ext cx="634365" cy="307340"/>
          </a:xfrm>
          <a:prstGeom prst="rect">
            <a:avLst/>
          </a:prstGeom>
          <a:solidFill>
            <a:schemeClr val="bg1"/>
          </a:solidFill>
        </p:spPr>
        <p:txBody>
          <a:bodyPr wrap="square" lIns="0" tIns="0" rIns="0" bIns="0" rtlCol="0">
            <a:spAutoFit/>
          </a:bodyPr>
          <a:lstStyle/>
          <a:p>
            <a:pPr algn="ctr"/>
            <a:r>
              <a:rPr lang="pt-BR" altLang="en-US" sz="2000"/>
              <a:t>0,6 V</a:t>
            </a:r>
            <a:endParaRPr lang="pt-BR" altLang="en-US" sz="2000"/>
          </a:p>
        </p:txBody>
      </p:sp>
    </p:spTree>
  </p:cSld>
  <p:clrMapOvr>
    <a:masterClrMapping/>
  </p:clrMapOvr>
  <p:timing>
    <p:tnLst>
      <p:par>
        <p:cTn id="1" dur="indefinite" restart="never" nodeType="tmRoot"/>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576945" y="6356350"/>
            <a:ext cx="2743200" cy="365125"/>
          </a:xfrm>
        </p:spPr>
        <p:txBody>
          <a:bodyPr/>
          <a:lstStyle/>
          <a:p>
            <a:fld id="{74F297BB-B745-4CAB-BE1D-CE4C89382949}" type="slidenum">
              <a:rPr lang="pt-BR" smtClean="0"/>
            </a:fld>
            <a:endParaRPr lang="pt-BR"/>
          </a:p>
        </p:txBody>
      </p:sp>
      <p:sp>
        <p:nvSpPr>
          <p:cNvPr id="82" name="Caixa de Texto 81"/>
          <p:cNvSpPr txBox="1"/>
          <p:nvPr/>
        </p:nvSpPr>
        <p:spPr>
          <a:xfrm>
            <a:off x="803275" y="372745"/>
            <a:ext cx="11151870" cy="2553335"/>
          </a:xfrm>
          <a:prstGeom prst="rect">
            <a:avLst/>
          </a:prstGeom>
          <a:solidFill>
            <a:schemeClr val="bg1"/>
          </a:solidFill>
        </p:spPr>
        <p:txBody>
          <a:bodyPr wrap="square" rtlCol="0" anchor="t">
            <a:spAutoFit/>
          </a:bodyPr>
          <a:lstStyle/>
          <a:p>
            <a:pPr marL="457200" indent="-457200" algn="l">
              <a:buFont typeface="Arial" panose="020B0604020202020204" pitchFamily="34" charset="0"/>
              <a:buChar char="•"/>
            </a:pPr>
            <a:r>
              <a:rPr lang="pt-BR" altLang="en-US" sz="3200" b="1" dirty="0">
                <a:solidFill>
                  <a:srgbClr val="C00000"/>
                </a:solidFill>
                <a:latin typeface="Comic Sans MS" panose="030F0702030302020204" pitchFamily="66" charset="0"/>
                <a:cs typeface="Comic Sans MS" panose="030F0702030302020204" pitchFamily="66" charset="0"/>
              </a:rPr>
              <a:t>PID= 2Vs</a:t>
            </a:r>
            <a:r>
              <a:rPr lang="pt-BR" altLang="en-US" sz="3200" b="1" baseline="-25000" dirty="0">
                <a:solidFill>
                  <a:srgbClr val="C00000"/>
                </a:solidFill>
                <a:latin typeface="Comic Sans MS" panose="030F0702030302020204" pitchFamily="66" charset="0"/>
                <a:cs typeface="Comic Sans MS" panose="030F0702030302020204" pitchFamily="66" charset="0"/>
              </a:rPr>
              <a:t>max </a:t>
            </a:r>
            <a:r>
              <a:rPr lang="pt-BR" altLang="en-US" sz="3200" b="1" dirty="0">
                <a:solidFill>
                  <a:srgbClr val="C00000"/>
                </a:solidFill>
                <a:latin typeface="Comic Sans MS" panose="030F0702030302020204" pitchFamily="66" charset="0"/>
                <a:cs typeface="Comic Sans MS" panose="030F0702030302020204" pitchFamily="66" charset="0"/>
              </a:rPr>
              <a:t>- V</a:t>
            </a:r>
            <a:r>
              <a:rPr lang="pt-BR" altLang="en-US" sz="3200" b="1" baseline="-25000" dirty="0">
                <a:solidFill>
                  <a:srgbClr val="C00000"/>
                </a:solidFill>
                <a:latin typeface="Comic Sans MS" panose="030F0702030302020204" pitchFamily="66" charset="0"/>
                <a:cs typeface="Comic Sans MS" panose="030F0702030302020204" pitchFamily="66" charset="0"/>
              </a:rPr>
              <a:t>D </a:t>
            </a:r>
            <a:endParaRPr lang="pt-BR" altLang="en-US" sz="3200" b="1" baseline="-25000" dirty="0">
              <a:solidFill>
                <a:srgbClr val="C00000"/>
              </a:solidFill>
              <a:latin typeface="Comic Sans MS" panose="030F0702030302020204" pitchFamily="66" charset="0"/>
              <a:cs typeface="Comic Sans MS" panose="030F0702030302020204" pitchFamily="66" charset="0"/>
            </a:endParaRPr>
          </a:p>
          <a:p>
            <a:pPr marL="498475" indent="-47625" algn="l" defTabSz="914400">
              <a:buFont typeface="Arial" panose="020B0604020202020204" pitchFamily="34" charset="0"/>
              <a:buNone/>
            </a:pPr>
            <a:r>
              <a:rPr lang="pt-BR" altLang="en-US" sz="3200" dirty="0">
                <a:latin typeface="Comic Sans MS" panose="030F0702030302020204" pitchFamily="66" charset="0"/>
                <a:cs typeface="Comic Sans MS" panose="030F0702030302020204" pitchFamily="66" charset="0"/>
              </a:rPr>
              <a:t>é maior do que o caso anterior</a:t>
            </a:r>
            <a:endParaRPr lang="pt-BR" altLang="en-US" sz="3200" dirty="0">
              <a:latin typeface="Comic Sans MS" panose="030F0702030302020204" pitchFamily="66" charset="0"/>
              <a:cs typeface="Comic Sans MS" panose="030F0702030302020204" pitchFamily="66" charset="0"/>
            </a:endParaRPr>
          </a:p>
          <a:p>
            <a:pPr algn="l"/>
            <a:endParaRPr lang="pt-BR" sz="3200" b="1" dirty="0" smtClean="0">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sz="3200" b="1" dirty="0" smtClean="0">
                <a:latin typeface="Comic Sans MS" panose="030F0702030302020204" pitchFamily="66" charset="0"/>
                <a:cs typeface="Comic Sans MS" panose="030F0702030302020204" pitchFamily="66" charset="0"/>
                <a:sym typeface="+mn-ea"/>
              </a:rPr>
              <a:t>há necessidade de um transformador com três terminais </a:t>
            </a:r>
            <a:endParaRPr lang="pt-BR" altLang="en-US" sz="3200" i="1" dirty="0">
              <a:latin typeface="Comic Sans MS" panose="030F0702030302020204" pitchFamily="66" charset="0"/>
              <a:cs typeface="Comic Sans MS" panose="030F0702030302020204" pitchFamily="66" charset="0"/>
            </a:endParaRPr>
          </a:p>
        </p:txBody>
      </p:sp>
      <p:cxnSp>
        <p:nvCxnSpPr>
          <p:cNvPr id="36" name="Conector Reto 35"/>
          <p:cNvCxnSpPr/>
          <p:nvPr/>
        </p:nvCxnSpPr>
        <p:spPr>
          <a:xfrm flipH="1" flipV="1">
            <a:off x="4156765" y="5584040"/>
            <a:ext cx="504190"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CaixaDeTexto 90"/>
          <p:cNvSpPr txBox="1"/>
          <p:nvPr/>
        </p:nvSpPr>
        <p:spPr>
          <a:xfrm>
            <a:off x="2677215" y="4029560"/>
            <a:ext cx="585470" cy="460375"/>
          </a:xfrm>
          <a:prstGeom prst="rect">
            <a:avLst/>
          </a:prstGeom>
          <a:noFill/>
        </p:spPr>
        <p:txBody>
          <a:bodyPr wrap="none" rtlCol="0">
            <a:spAutoFit/>
          </a:bodyPr>
          <a:lstStyle/>
          <a:p>
            <a:r>
              <a:rPr lang="pt-BR" sz="2400" dirty="0"/>
              <a:t>Vin</a:t>
            </a:r>
            <a:endParaRPr lang="pt-BR" sz="2400" dirty="0"/>
          </a:p>
        </p:txBody>
      </p:sp>
      <p:sp>
        <p:nvSpPr>
          <p:cNvPr id="92" name="Forma livre 91"/>
          <p:cNvSpPr/>
          <p:nvPr/>
        </p:nvSpPr>
        <p:spPr>
          <a:xfrm rot="16200000">
            <a:off x="1487225" y="4225140"/>
            <a:ext cx="2022475" cy="51498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1" name="Conector Reto 20"/>
          <p:cNvCxnSpPr/>
          <p:nvPr/>
        </p:nvCxnSpPr>
        <p:spPr>
          <a:xfrm flipH="1">
            <a:off x="3754810" y="3572995"/>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a:off x="2453060" y="3363445"/>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H="1">
            <a:off x="2453060" y="5552925"/>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Forma livre 45"/>
          <p:cNvSpPr/>
          <p:nvPr/>
        </p:nvSpPr>
        <p:spPr>
          <a:xfrm rot="5400000" flipH="1">
            <a:off x="3477950" y="4421990"/>
            <a:ext cx="1849755" cy="29400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11" name="Grupo 10"/>
          <p:cNvGrpSpPr/>
          <p:nvPr/>
        </p:nvGrpSpPr>
        <p:grpSpPr>
          <a:xfrm>
            <a:off x="3865935" y="3416150"/>
            <a:ext cx="566470" cy="2176145"/>
            <a:chOff x="6767" y="6146"/>
            <a:chExt cx="892" cy="3427"/>
          </a:xfrm>
        </p:grpSpPr>
        <p:sp>
          <p:nvSpPr>
            <p:cNvPr id="13" name="Forma livre 12"/>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 name="Forma livre 13"/>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Forma livre 14"/>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Forma livre 15"/>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Forma livre 16"/>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Forma livre 1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2" name="Conector Reto 21"/>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Elipse 47"/>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54" name="CaixaDeTexto 90"/>
          <p:cNvSpPr txBox="1"/>
          <p:nvPr/>
        </p:nvSpPr>
        <p:spPr>
          <a:xfrm>
            <a:off x="4582215" y="4208630"/>
            <a:ext cx="461010" cy="460375"/>
          </a:xfrm>
          <a:prstGeom prst="rect">
            <a:avLst/>
          </a:prstGeom>
          <a:noFill/>
        </p:spPr>
        <p:txBody>
          <a:bodyPr wrap="none" rtlCol="0">
            <a:spAutoFit/>
          </a:bodyPr>
          <a:lstStyle/>
          <a:p>
            <a:r>
              <a:rPr lang="pt-BR" sz="2400" dirty="0"/>
              <a:t>Vs</a:t>
            </a:r>
            <a:endParaRPr lang="pt-BR" sz="2400" dirty="0"/>
          </a:p>
        </p:txBody>
      </p:sp>
      <p:sp>
        <p:nvSpPr>
          <p:cNvPr id="56" name="CaixaDeTexto 90"/>
          <p:cNvSpPr txBox="1"/>
          <p:nvPr/>
        </p:nvSpPr>
        <p:spPr>
          <a:xfrm>
            <a:off x="4356790" y="3471395"/>
            <a:ext cx="334645" cy="460375"/>
          </a:xfrm>
          <a:prstGeom prst="rect">
            <a:avLst/>
          </a:prstGeom>
          <a:noFill/>
        </p:spPr>
        <p:txBody>
          <a:bodyPr wrap="none" rtlCol="0">
            <a:spAutoFit/>
          </a:bodyPr>
          <a:lstStyle/>
          <a:p>
            <a:r>
              <a:rPr lang="pt-BR" sz="2400" dirty="0"/>
              <a:t>+</a:t>
            </a:r>
            <a:endParaRPr lang="pt-BR" sz="2400" dirty="0"/>
          </a:p>
        </p:txBody>
      </p:sp>
      <p:grpSp>
        <p:nvGrpSpPr>
          <p:cNvPr id="12" name="Grupo 11"/>
          <p:cNvGrpSpPr/>
          <p:nvPr/>
        </p:nvGrpSpPr>
        <p:grpSpPr>
          <a:xfrm flipH="1">
            <a:off x="3201090" y="3376780"/>
            <a:ext cx="401955" cy="2176145"/>
            <a:chOff x="7026" y="6146"/>
            <a:chExt cx="633" cy="3427"/>
          </a:xfrm>
        </p:grpSpPr>
        <p:sp>
          <p:nvSpPr>
            <p:cNvPr id="19" name="Forma livre 18"/>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Forma livre 19"/>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8" name="Forma livre 27"/>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3" name="Forma livre 42"/>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Forma livre 54"/>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Forma livre 5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0" name="Elipse 5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61" name="Conector Reto 60"/>
          <p:cNvCxnSpPr/>
          <p:nvPr/>
        </p:nvCxnSpPr>
        <p:spPr>
          <a:xfrm flipH="1" flipV="1">
            <a:off x="4146605" y="3416150"/>
            <a:ext cx="504190"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CaixaDeTexto 90"/>
          <p:cNvSpPr txBox="1"/>
          <p:nvPr/>
        </p:nvSpPr>
        <p:spPr>
          <a:xfrm>
            <a:off x="7066501" y="4208630"/>
            <a:ext cx="585470" cy="460375"/>
          </a:xfrm>
          <a:prstGeom prst="rect">
            <a:avLst/>
          </a:prstGeom>
          <a:noFill/>
        </p:spPr>
        <p:txBody>
          <a:bodyPr wrap="none" rtlCol="0">
            <a:spAutoFit/>
          </a:bodyPr>
          <a:lstStyle/>
          <a:p>
            <a:r>
              <a:rPr lang="pt-BR" sz="2400" dirty="0"/>
              <a:t>Vin</a:t>
            </a:r>
            <a:endParaRPr lang="pt-BR" sz="2400" dirty="0"/>
          </a:p>
        </p:txBody>
      </p:sp>
      <p:grpSp>
        <p:nvGrpSpPr>
          <p:cNvPr id="64" name="Grupo 63"/>
          <p:cNvGrpSpPr/>
          <p:nvPr/>
        </p:nvGrpSpPr>
        <p:grpSpPr>
          <a:xfrm>
            <a:off x="7757237" y="3184708"/>
            <a:ext cx="294122" cy="1327094"/>
            <a:chOff x="1113892" y="857756"/>
            <a:chExt cx="294122" cy="1327094"/>
          </a:xfrm>
        </p:grpSpPr>
        <p:grpSp>
          <p:nvGrpSpPr>
            <p:cNvPr id="65" name="Grupo 64"/>
            <p:cNvGrpSpPr/>
            <p:nvPr/>
          </p:nvGrpSpPr>
          <p:grpSpPr>
            <a:xfrm>
              <a:off x="1116699" y="1116701"/>
              <a:ext cx="291315" cy="940474"/>
              <a:chOff x="1149067" y="472114"/>
              <a:chExt cx="404603" cy="986250"/>
            </a:xfrm>
          </p:grpSpPr>
          <p:sp>
            <p:nvSpPr>
              <p:cNvPr id="66" name="Forma livre 65"/>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7" name="Forma livre 66"/>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8" name="Forma livre 67"/>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9" name="Forma livre 68"/>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70" name="Forma livre 69"/>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1" name="Forma livre 70"/>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72" name="Grupo 71"/>
          <p:cNvGrpSpPr/>
          <p:nvPr/>
        </p:nvGrpSpPr>
        <p:grpSpPr>
          <a:xfrm>
            <a:off x="7740092" y="4471853"/>
            <a:ext cx="294122" cy="1327094"/>
            <a:chOff x="1113892" y="857756"/>
            <a:chExt cx="294122" cy="1327094"/>
          </a:xfrm>
        </p:grpSpPr>
        <p:grpSp>
          <p:nvGrpSpPr>
            <p:cNvPr id="73" name="Grupo 72"/>
            <p:cNvGrpSpPr/>
            <p:nvPr/>
          </p:nvGrpSpPr>
          <p:grpSpPr>
            <a:xfrm>
              <a:off x="1116699" y="1116701"/>
              <a:ext cx="291315" cy="940474"/>
              <a:chOff x="1149067" y="472114"/>
              <a:chExt cx="404603" cy="986250"/>
            </a:xfrm>
          </p:grpSpPr>
          <p:sp>
            <p:nvSpPr>
              <p:cNvPr id="74" name="Forma livre 73"/>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5" name="Forma livre 74"/>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6" name="Forma livre 75"/>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8" name="Forma livre 77"/>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79" name="Forma livre 78"/>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0" name="Forma livre 79"/>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81" name="Forma livre 80"/>
          <p:cNvSpPr/>
          <p:nvPr/>
        </p:nvSpPr>
        <p:spPr>
          <a:xfrm>
            <a:off x="8431751" y="4947135"/>
            <a:ext cx="241300" cy="483870"/>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3" name="Forma livre 82"/>
          <p:cNvSpPr/>
          <p:nvPr/>
        </p:nvSpPr>
        <p:spPr>
          <a:xfrm>
            <a:off x="8431751" y="4590265"/>
            <a:ext cx="241300" cy="483870"/>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4" name="Forma livre 83"/>
          <p:cNvSpPr/>
          <p:nvPr/>
        </p:nvSpPr>
        <p:spPr>
          <a:xfrm>
            <a:off x="8431751" y="4273400"/>
            <a:ext cx="291465" cy="45656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5" name="Forma livre 84"/>
          <p:cNvSpPr/>
          <p:nvPr/>
        </p:nvSpPr>
        <p:spPr>
          <a:xfrm>
            <a:off x="8431751" y="3915260"/>
            <a:ext cx="241300" cy="483870"/>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6" name="Forma livre 85"/>
          <p:cNvSpPr/>
          <p:nvPr/>
        </p:nvSpPr>
        <p:spPr>
          <a:xfrm>
            <a:off x="8429211" y="3477110"/>
            <a:ext cx="137795" cy="570865"/>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7" name="Forma livre 86"/>
          <p:cNvSpPr/>
          <p:nvPr/>
        </p:nvSpPr>
        <p:spPr>
          <a:xfrm>
            <a:off x="8440006" y="5414495"/>
            <a:ext cx="105410" cy="238760"/>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88" name="Conector Reto 87"/>
          <p:cNvCxnSpPr/>
          <p:nvPr/>
        </p:nvCxnSpPr>
        <p:spPr>
          <a:xfrm flipH="1">
            <a:off x="8153621" y="3702535"/>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flipH="1">
            <a:off x="8264746" y="3704440"/>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Conector Reto 89"/>
          <p:cNvCxnSpPr/>
          <p:nvPr/>
        </p:nvCxnSpPr>
        <p:spPr>
          <a:xfrm flipH="1">
            <a:off x="6855046" y="3194535"/>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Conector Reto 92"/>
          <p:cNvCxnSpPr/>
          <p:nvPr/>
        </p:nvCxnSpPr>
        <p:spPr>
          <a:xfrm flipH="1">
            <a:off x="6842346" y="5798670"/>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Forma livre 113"/>
          <p:cNvSpPr/>
          <p:nvPr/>
        </p:nvSpPr>
        <p:spPr>
          <a:xfrm rot="5400000" flipH="1">
            <a:off x="8597486" y="3887320"/>
            <a:ext cx="890270" cy="35877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16" name="Elipse 115"/>
          <p:cNvSpPr/>
          <p:nvPr/>
        </p:nvSpPr>
        <p:spPr>
          <a:xfrm>
            <a:off x="8723216" y="3532355"/>
            <a:ext cx="108000" cy="108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7" name="Elipse 116"/>
          <p:cNvSpPr/>
          <p:nvPr/>
        </p:nvSpPr>
        <p:spPr>
          <a:xfrm>
            <a:off x="7476076" y="3293595"/>
            <a:ext cx="108000" cy="108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8" name="Elipse 117"/>
          <p:cNvSpPr/>
          <p:nvPr/>
        </p:nvSpPr>
        <p:spPr>
          <a:xfrm>
            <a:off x="8755601" y="4711550"/>
            <a:ext cx="108000" cy="108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9" name="Forma livre 118"/>
          <p:cNvSpPr/>
          <p:nvPr/>
        </p:nvSpPr>
        <p:spPr>
          <a:xfrm rot="16200000" flipH="1" flipV="1">
            <a:off x="8565101" y="4915385"/>
            <a:ext cx="890270" cy="35877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20" name="CaixaDeTexto 90"/>
          <p:cNvSpPr txBox="1"/>
          <p:nvPr/>
        </p:nvSpPr>
        <p:spPr>
          <a:xfrm>
            <a:off x="9182956" y="3797150"/>
            <a:ext cx="615315" cy="460375"/>
          </a:xfrm>
          <a:prstGeom prst="rect">
            <a:avLst/>
          </a:prstGeom>
          <a:noFill/>
        </p:spPr>
        <p:txBody>
          <a:bodyPr wrap="none" rtlCol="0">
            <a:spAutoFit/>
          </a:bodyPr>
          <a:lstStyle/>
          <a:p>
            <a:r>
              <a:rPr lang="pt-BR" sz="2400" dirty="0"/>
              <a:t>Vs1</a:t>
            </a:r>
            <a:endParaRPr lang="pt-BR" sz="2400" dirty="0"/>
          </a:p>
        </p:txBody>
      </p:sp>
      <p:sp>
        <p:nvSpPr>
          <p:cNvPr id="121" name="CaixaDeTexto 90"/>
          <p:cNvSpPr txBox="1"/>
          <p:nvPr/>
        </p:nvSpPr>
        <p:spPr>
          <a:xfrm>
            <a:off x="9182956" y="4893160"/>
            <a:ext cx="615315" cy="460375"/>
          </a:xfrm>
          <a:prstGeom prst="rect">
            <a:avLst/>
          </a:prstGeom>
          <a:noFill/>
        </p:spPr>
        <p:txBody>
          <a:bodyPr wrap="none" rtlCol="0">
            <a:spAutoFit/>
          </a:bodyPr>
          <a:lstStyle/>
          <a:p>
            <a:r>
              <a:rPr lang="pt-BR" sz="2400" dirty="0"/>
              <a:t>Vs2</a:t>
            </a:r>
            <a:endParaRPr lang="pt-BR" sz="2400" dirty="0"/>
          </a:p>
        </p:txBody>
      </p:sp>
      <p:sp>
        <p:nvSpPr>
          <p:cNvPr id="122" name="CaixaDeTexto 90"/>
          <p:cNvSpPr txBox="1"/>
          <p:nvPr/>
        </p:nvSpPr>
        <p:spPr>
          <a:xfrm>
            <a:off x="9182956" y="3797150"/>
            <a:ext cx="461010" cy="460375"/>
          </a:xfrm>
          <a:prstGeom prst="rect">
            <a:avLst/>
          </a:prstGeom>
          <a:noFill/>
        </p:spPr>
        <p:txBody>
          <a:bodyPr wrap="none" rtlCol="0">
            <a:spAutoFit/>
          </a:bodyPr>
          <a:lstStyle/>
          <a:p>
            <a:r>
              <a:rPr lang="pt-BR" sz="2400" dirty="0"/>
              <a:t>Vs</a:t>
            </a:r>
            <a:endParaRPr lang="pt-BR" sz="2400" dirty="0"/>
          </a:p>
        </p:txBody>
      </p:sp>
      <p:sp>
        <p:nvSpPr>
          <p:cNvPr id="123" name="CaixaDeTexto 90"/>
          <p:cNvSpPr txBox="1"/>
          <p:nvPr/>
        </p:nvSpPr>
        <p:spPr>
          <a:xfrm>
            <a:off x="8755601" y="3532355"/>
            <a:ext cx="334645" cy="460375"/>
          </a:xfrm>
          <a:prstGeom prst="rect">
            <a:avLst/>
          </a:prstGeom>
          <a:noFill/>
        </p:spPr>
        <p:txBody>
          <a:bodyPr wrap="none" rtlCol="0">
            <a:spAutoFit/>
          </a:bodyPr>
          <a:lstStyle/>
          <a:p>
            <a:r>
              <a:rPr lang="pt-BR" sz="2400" dirty="0"/>
              <a:t>+</a:t>
            </a:r>
            <a:endParaRPr lang="pt-BR" sz="2400" dirty="0"/>
          </a:p>
        </p:txBody>
      </p:sp>
      <p:sp>
        <p:nvSpPr>
          <p:cNvPr id="124" name="CaixaDeTexto 90"/>
          <p:cNvSpPr txBox="1"/>
          <p:nvPr/>
        </p:nvSpPr>
        <p:spPr>
          <a:xfrm>
            <a:off x="8713056" y="4658210"/>
            <a:ext cx="334645" cy="460375"/>
          </a:xfrm>
          <a:prstGeom prst="rect">
            <a:avLst/>
          </a:prstGeom>
          <a:noFill/>
        </p:spPr>
        <p:txBody>
          <a:bodyPr wrap="none" rtlCol="0">
            <a:spAutoFit/>
          </a:bodyPr>
          <a:lstStyle/>
          <a:p>
            <a:r>
              <a:rPr lang="pt-BR" sz="2400" dirty="0"/>
              <a:t>+</a:t>
            </a:r>
            <a:endParaRPr lang="pt-BR" sz="2400" dirty="0"/>
          </a:p>
        </p:txBody>
      </p:sp>
      <p:cxnSp>
        <p:nvCxnSpPr>
          <p:cNvPr id="125" name="Conector Reto 124"/>
          <p:cNvCxnSpPr/>
          <p:nvPr/>
        </p:nvCxnSpPr>
        <p:spPr>
          <a:xfrm flipH="1" flipV="1">
            <a:off x="8525096" y="5659605"/>
            <a:ext cx="504190"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Conector Reto 125"/>
          <p:cNvCxnSpPr/>
          <p:nvPr/>
        </p:nvCxnSpPr>
        <p:spPr>
          <a:xfrm flipH="1" flipV="1">
            <a:off x="8545416" y="3481555"/>
            <a:ext cx="504190"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Forma livre 126"/>
          <p:cNvSpPr/>
          <p:nvPr/>
        </p:nvSpPr>
        <p:spPr>
          <a:xfrm rot="16200000">
            <a:off x="5863811" y="4234665"/>
            <a:ext cx="2321560" cy="51498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3" name="Conector Reto 22"/>
          <p:cNvCxnSpPr/>
          <p:nvPr/>
        </p:nvCxnSpPr>
        <p:spPr>
          <a:xfrm>
            <a:off x="8712835" y="4563745"/>
            <a:ext cx="864000" cy="1143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Losango 43"/>
          <p:cNvSpPr/>
          <p:nvPr/>
        </p:nvSpPr>
        <p:spPr>
          <a:xfrm>
            <a:off x="3760194" y="2744470"/>
            <a:ext cx="2700000" cy="2700000"/>
          </a:xfrm>
          <a:prstGeom prst="diamond">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82" name="Caixa de Texto 81"/>
          <p:cNvSpPr txBox="1"/>
          <p:nvPr/>
        </p:nvSpPr>
        <p:spPr>
          <a:xfrm>
            <a:off x="727075" y="398780"/>
            <a:ext cx="10008870" cy="1076325"/>
          </a:xfrm>
          <a:prstGeom prst="rect">
            <a:avLst/>
          </a:prstGeom>
          <a:solidFill>
            <a:schemeClr val="bg1"/>
          </a:solidFill>
        </p:spPr>
        <p:txBody>
          <a:bodyPr wrap="square" rtlCol="0" anchor="t">
            <a:spAutoFit/>
          </a:bodyPr>
          <a:lstStyle/>
          <a:p>
            <a:pPr algn="l"/>
            <a:r>
              <a:rPr lang="pt-BR" sz="3200" b="1" dirty="0" smtClean="0">
                <a:latin typeface="Comic Sans MS" panose="030F0702030302020204" pitchFamily="66" charset="0"/>
                <a:cs typeface="Comic Sans MS" panose="030F0702030302020204" pitchFamily="66" charset="0"/>
                <a:sym typeface="+mn-ea"/>
              </a:rPr>
              <a:t>Circuito Retificadores: onda completa</a:t>
            </a:r>
            <a:endParaRPr lang="pt-BR" sz="3200" b="1" dirty="0" smtClean="0">
              <a:latin typeface="Comic Sans MS" panose="030F0702030302020204" pitchFamily="66" charset="0"/>
              <a:cs typeface="Comic Sans MS" panose="030F0702030302020204" pitchFamily="66" charset="0"/>
              <a:sym typeface="+mn-ea"/>
            </a:endParaRPr>
          </a:p>
          <a:p>
            <a:pPr algn="l"/>
            <a:r>
              <a:rPr lang="pt-BR" altLang="en-US" sz="3200">
                <a:solidFill>
                  <a:srgbClr val="C00000"/>
                </a:solidFill>
                <a:latin typeface="Comic Sans MS" panose="030F0702030302020204" pitchFamily="66" charset="0"/>
                <a:cs typeface="Comic Sans MS" panose="030F0702030302020204" pitchFamily="66" charset="0"/>
              </a:rPr>
              <a:t>Retificador em Ponte</a:t>
            </a:r>
            <a:endParaRPr lang="pt-BR" altLang="en-US" sz="3200">
              <a:solidFill>
                <a:srgbClr val="C00000"/>
              </a:solidFill>
              <a:latin typeface="Comic Sans MS" panose="030F0702030302020204" pitchFamily="66" charset="0"/>
              <a:cs typeface="Comic Sans MS" panose="030F0702030302020204" pitchFamily="66" charset="0"/>
            </a:endParaRPr>
          </a:p>
        </p:txBody>
      </p:sp>
      <p:grpSp>
        <p:nvGrpSpPr>
          <p:cNvPr id="16" name="Grupo 15"/>
          <p:cNvGrpSpPr/>
          <p:nvPr/>
        </p:nvGrpSpPr>
        <p:grpSpPr>
          <a:xfrm rot="8137405">
            <a:off x="4172309" y="3149712"/>
            <a:ext cx="600075" cy="475615"/>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 name="Caixa de Texto 26"/>
          <p:cNvSpPr txBox="1"/>
          <p:nvPr/>
        </p:nvSpPr>
        <p:spPr>
          <a:xfrm>
            <a:off x="4905099" y="4117340"/>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4" name="Forma livre 3"/>
          <p:cNvSpPr/>
          <p:nvPr/>
        </p:nvSpPr>
        <p:spPr>
          <a:xfrm>
            <a:off x="1279249" y="3848100"/>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Forma livre 6"/>
          <p:cNvSpPr/>
          <p:nvPr/>
        </p:nvSpPr>
        <p:spPr>
          <a:xfrm>
            <a:off x="3649704" y="4661535"/>
            <a:ext cx="216000"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Forma livre 11"/>
          <p:cNvSpPr/>
          <p:nvPr/>
        </p:nvSpPr>
        <p:spPr>
          <a:xfrm rot="16440000" flipV="1">
            <a:off x="4976495" y="3224530"/>
            <a:ext cx="292735" cy="1308100"/>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12"/>
          <p:cNvSpPr txBox="1"/>
          <p:nvPr/>
        </p:nvSpPr>
        <p:spPr>
          <a:xfrm>
            <a:off x="4762224" y="3239770"/>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0</a:t>
            </a:r>
            <a:endParaRPr lang="pt-BR" altLang="en-US" sz="2800" baseline="-25000">
              <a:latin typeface="Comic Sans MS" panose="030F0702030302020204" pitchFamily="66" charset="0"/>
              <a:cs typeface="Comic Sans MS" panose="030F0702030302020204" pitchFamily="66" charset="0"/>
            </a:endParaRPr>
          </a:p>
        </p:txBody>
      </p:sp>
      <p:cxnSp>
        <p:nvCxnSpPr>
          <p:cNvPr id="36" name="Conector Reto 35"/>
          <p:cNvCxnSpPr/>
          <p:nvPr/>
        </p:nvCxnSpPr>
        <p:spPr>
          <a:xfrm flipH="1" flipV="1">
            <a:off x="2705459" y="5426075"/>
            <a:ext cx="2419350" cy="6985"/>
          </a:xfrm>
          <a:prstGeom prst="line">
            <a:avLst/>
          </a:prstGeom>
          <a:ln w="25400" cmpd="sng">
            <a:solidFill>
              <a:schemeClr val="tx1"/>
            </a:solidFill>
            <a:headEnd type="oval" w="lg" len="lg"/>
            <a:tailEnd type="none"/>
          </a:ln>
        </p:spPr>
        <p:style>
          <a:lnRef idx="1">
            <a:schemeClr val="accent1"/>
          </a:lnRef>
          <a:fillRef idx="0">
            <a:schemeClr val="accent1"/>
          </a:fillRef>
          <a:effectRef idx="0">
            <a:schemeClr val="accent1"/>
          </a:effectRef>
          <a:fontRef idx="minor">
            <a:schemeClr val="tx1"/>
          </a:fontRef>
        </p:style>
      </p:cxnSp>
      <p:sp>
        <p:nvSpPr>
          <p:cNvPr id="91" name="CaixaDeTexto 90"/>
          <p:cNvSpPr txBox="1"/>
          <p:nvPr/>
        </p:nvSpPr>
        <p:spPr>
          <a:xfrm>
            <a:off x="575669" y="3761740"/>
            <a:ext cx="585470" cy="460375"/>
          </a:xfrm>
          <a:prstGeom prst="rect">
            <a:avLst/>
          </a:prstGeom>
          <a:noFill/>
        </p:spPr>
        <p:txBody>
          <a:bodyPr wrap="none" rtlCol="0">
            <a:spAutoFit/>
          </a:bodyPr>
          <a:lstStyle/>
          <a:p>
            <a:r>
              <a:rPr lang="pt-BR" sz="2400" dirty="0"/>
              <a:t>Vin</a:t>
            </a:r>
            <a:endParaRPr lang="pt-BR" sz="2400" dirty="0"/>
          </a:p>
        </p:txBody>
      </p:sp>
      <p:sp>
        <p:nvSpPr>
          <p:cNvPr id="92" name="Forma livre 91"/>
          <p:cNvSpPr/>
          <p:nvPr/>
        </p:nvSpPr>
        <p:spPr>
          <a:xfrm rot="16200000">
            <a:off x="407394" y="3833495"/>
            <a:ext cx="2022475" cy="51498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4" name="Conector Reto 23"/>
          <p:cNvCxnSpPr/>
          <p:nvPr/>
        </p:nvCxnSpPr>
        <p:spPr>
          <a:xfrm flipH="1">
            <a:off x="2326999" y="3122295"/>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H="1">
            <a:off x="1025249" y="2912745"/>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1025249" y="5102225"/>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Forma livre 45"/>
          <p:cNvSpPr/>
          <p:nvPr/>
        </p:nvSpPr>
        <p:spPr>
          <a:xfrm rot="5400000" flipH="1">
            <a:off x="2050139" y="3971290"/>
            <a:ext cx="1849755" cy="29400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29" name="Grupo 28"/>
          <p:cNvGrpSpPr/>
          <p:nvPr/>
        </p:nvGrpSpPr>
        <p:grpSpPr>
          <a:xfrm>
            <a:off x="2438124" y="2965450"/>
            <a:ext cx="566470" cy="2176145"/>
            <a:chOff x="6767" y="6146"/>
            <a:chExt cx="892" cy="3427"/>
          </a:xfrm>
        </p:grpSpPr>
        <p:sp>
          <p:nvSpPr>
            <p:cNvPr id="30" name="Forma livre 29"/>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3" name="Forma livre 32"/>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Forma livre 33"/>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5" name="Forma livre 34"/>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7" name="Forma livre 36"/>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Forma livre 3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9" name="Conector Reto 38"/>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Elipse 3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54" name="CaixaDeTexto 90"/>
          <p:cNvSpPr txBox="1"/>
          <p:nvPr/>
        </p:nvSpPr>
        <p:spPr>
          <a:xfrm>
            <a:off x="3154404" y="3757930"/>
            <a:ext cx="461010" cy="460375"/>
          </a:xfrm>
          <a:prstGeom prst="rect">
            <a:avLst/>
          </a:prstGeom>
          <a:noFill/>
        </p:spPr>
        <p:txBody>
          <a:bodyPr wrap="none" rtlCol="0">
            <a:spAutoFit/>
          </a:bodyPr>
          <a:lstStyle/>
          <a:p>
            <a:r>
              <a:rPr lang="pt-BR" sz="2400" dirty="0"/>
              <a:t>Vs</a:t>
            </a:r>
            <a:endParaRPr lang="pt-BR" sz="2400" dirty="0"/>
          </a:p>
        </p:txBody>
      </p:sp>
      <p:sp>
        <p:nvSpPr>
          <p:cNvPr id="56" name="CaixaDeTexto 90"/>
          <p:cNvSpPr txBox="1"/>
          <p:nvPr/>
        </p:nvSpPr>
        <p:spPr>
          <a:xfrm>
            <a:off x="2928979" y="3020695"/>
            <a:ext cx="334645" cy="460375"/>
          </a:xfrm>
          <a:prstGeom prst="rect">
            <a:avLst/>
          </a:prstGeom>
          <a:noFill/>
        </p:spPr>
        <p:txBody>
          <a:bodyPr wrap="none" rtlCol="0">
            <a:spAutoFit/>
          </a:bodyPr>
          <a:lstStyle/>
          <a:p>
            <a:r>
              <a:rPr lang="pt-BR" sz="2400" dirty="0"/>
              <a:t>+</a:t>
            </a:r>
            <a:endParaRPr lang="pt-BR" sz="2400" dirty="0"/>
          </a:p>
        </p:txBody>
      </p:sp>
      <p:grpSp>
        <p:nvGrpSpPr>
          <p:cNvPr id="41" name="Grupo 40"/>
          <p:cNvGrpSpPr/>
          <p:nvPr/>
        </p:nvGrpSpPr>
        <p:grpSpPr>
          <a:xfrm flipH="1">
            <a:off x="1773279" y="2926080"/>
            <a:ext cx="401955" cy="2176145"/>
            <a:chOff x="7026" y="6146"/>
            <a:chExt cx="633" cy="3427"/>
          </a:xfrm>
        </p:grpSpPr>
        <p:sp>
          <p:nvSpPr>
            <p:cNvPr id="43" name="Forma livre 42"/>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5" name="Forma livre 44"/>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9" name="Forma livre 48"/>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0" name="Forma livre 49"/>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Forma livre 54"/>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Forma livre 5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0" name="Elipse 5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61" name="Conector Reto 60"/>
          <p:cNvCxnSpPr/>
          <p:nvPr/>
        </p:nvCxnSpPr>
        <p:spPr>
          <a:xfrm flipH="1">
            <a:off x="2717524" y="2744470"/>
            <a:ext cx="2420620" cy="26035"/>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flipH="1" flipV="1">
            <a:off x="2728954" y="2746375"/>
            <a:ext cx="11430"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flipH="1" flipV="1">
            <a:off x="3760194" y="4094480"/>
            <a:ext cx="0" cy="5594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rot="18900000" flipH="1" flipV="1">
            <a:off x="5492474" y="4526280"/>
            <a:ext cx="620395" cy="453390"/>
            <a:chOff x="2587" y="5946"/>
            <a:chExt cx="4283" cy="2118"/>
          </a:xfrm>
        </p:grpSpPr>
        <p:cxnSp>
          <p:nvCxnSpPr>
            <p:cNvPr id="5" name="Conector Reto 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riângulo isósceles 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 name="Grupo 8"/>
          <p:cNvGrpSpPr/>
          <p:nvPr/>
        </p:nvGrpSpPr>
        <p:grpSpPr>
          <a:xfrm rot="13560000">
            <a:off x="5420719" y="3113405"/>
            <a:ext cx="594360" cy="491490"/>
            <a:chOff x="2587" y="5946"/>
            <a:chExt cx="4283" cy="2118"/>
          </a:xfrm>
        </p:grpSpPr>
        <p:cxnSp>
          <p:nvCxnSpPr>
            <p:cNvPr id="10" name="Conector Reto 9"/>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riângulo isósceles 10"/>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13"/>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 name="Grupo 14"/>
          <p:cNvGrpSpPr/>
          <p:nvPr/>
        </p:nvGrpSpPr>
        <p:grpSpPr>
          <a:xfrm rot="13500000">
            <a:off x="4047849" y="4463415"/>
            <a:ext cx="620395" cy="453390"/>
            <a:chOff x="2587" y="5946"/>
            <a:chExt cx="4283" cy="2118"/>
          </a:xfrm>
        </p:grpSpPr>
        <p:cxnSp>
          <p:nvCxnSpPr>
            <p:cNvPr id="23" name="Conector Reto 2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riângulo isósceles 2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1" name="Conector Reto 30"/>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7" name="Conector Reto 46"/>
          <p:cNvCxnSpPr>
            <a:stCxn id="44" idx="1"/>
            <a:endCxn id="44" idx="3"/>
          </p:cNvCxnSpPr>
          <p:nvPr/>
        </p:nvCxnSpPr>
        <p:spPr>
          <a:xfrm>
            <a:off x="3760194" y="4094480"/>
            <a:ext cx="27000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 name="Grupo 19"/>
          <p:cNvGrpSpPr/>
          <p:nvPr/>
        </p:nvGrpSpPr>
        <p:grpSpPr>
          <a:xfrm rot="10800000" flipH="1">
            <a:off x="4433294" y="3947795"/>
            <a:ext cx="1274445" cy="255270"/>
            <a:chOff x="4152748" y="3524056"/>
            <a:chExt cx="1274569" cy="255373"/>
          </a:xfrm>
        </p:grpSpPr>
        <p:cxnSp>
          <p:nvCxnSpPr>
            <p:cNvPr id="21" name="Conector Reto 20"/>
            <p:cNvCxnSpPr/>
            <p:nvPr/>
          </p:nvCxnSpPr>
          <p:spPr>
            <a:xfrm flipV="1">
              <a:off x="4152748" y="3640943"/>
              <a:ext cx="127456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8" name="Conector Reto 47"/>
          <p:cNvCxnSpPr/>
          <p:nvPr/>
        </p:nvCxnSpPr>
        <p:spPr>
          <a:xfrm flipH="1" flipV="1">
            <a:off x="2717524" y="5032375"/>
            <a:ext cx="11430"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Caixa de Texto 58"/>
          <p:cNvSpPr txBox="1"/>
          <p:nvPr/>
        </p:nvSpPr>
        <p:spPr>
          <a:xfrm>
            <a:off x="5752189" y="2776855"/>
            <a:ext cx="62928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D1</a:t>
            </a:r>
            <a:endParaRPr lang="pt-BR" altLang="en-US" sz="2800">
              <a:latin typeface="Comic Sans MS" panose="030F0702030302020204" pitchFamily="66" charset="0"/>
              <a:cs typeface="Comic Sans MS" panose="030F0702030302020204" pitchFamily="66" charset="0"/>
            </a:endParaRPr>
          </a:p>
        </p:txBody>
      </p:sp>
      <p:sp>
        <p:nvSpPr>
          <p:cNvPr id="62" name="Caixa de Texto 61"/>
          <p:cNvSpPr txBox="1"/>
          <p:nvPr/>
        </p:nvSpPr>
        <p:spPr>
          <a:xfrm>
            <a:off x="3793214" y="4806950"/>
            <a:ext cx="7956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D2</a:t>
            </a:r>
            <a:endParaRPr lang="pt-BR" altLang="en-US" sz="2800">
              <a:latin typeface="Comic Sans MS" panose="030F0702030302020204" pitchFamily="66" charset="0"/>
              <a:cs typeface="Comic Sans MS" panose="030F0702030302020204" pitchFamily="66" charset="0"/>
            </a:endParaRPr>
          </a:p>
        </p:txBody>
      </p:sp>
      <p:sp>
        <p:nvSpPr>
          <p:cNvPr id="65" name="Caixa de Texto 64"/>
          <p:cNvSpPr txBox="1"/>
          <p:nvPr/>
        </p:nvSpPr>
        <p:spPr>
          <a:xfrm>
            <a:off x="3530324" y="3014345"/>
            <a:ext cx="7956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D4</a:t>
            </a:r>
            <a:endParaRPr lang="pt-BR" altLang="en-US" sz="2800">
              <a:latin typeface="Comic Sans MS" panose="030F0702030302020204" pitchFamily="66" charset="0"/>
              <a:cs typeface="Comic Sans MS" panose="030F0702030302020204" pitchFamily="66" charset="0"/>
            </a:endParaRPr>
          </a:p>
        </p:txBody>
      </p:sp>
      <p:sp>
        <p:nvSpPr>
          <p:cNvPr id="66" name="Caixa de Texto 65"/>
          <p:cNvSpPr txBox="1"/>
          <p:nvPr/>
        </p:nvSpPr>
        <p:spPr>
          <a:xfrm>
            <a:off x="5752189" y="4761230"/>
            <a:ext cx="7956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D3</a:t>
            </a:r>
            <a:endParaRPr lang="pt-BR" altLang="en-US" sz="2800">
              <a:latin typeface="Comic Sans MS" panose="030F0702030302020204" pitchFamily="66" charset="0"/>
              <a:cs typeface="Comic Sans MS" panose="030F0702030302020204" pitchFamily="66" charset="0"/>
            </a:endParaRPr>
          </a:p>
        </p:txBody>
      </p:sp>
      <p:sp>
        <p:nvSpPr>
          <p:cNvPr id="67" name="Caixa de Texto 66"/>
          <p:cNvSpPr txBox="1"/>
          <p:nvPr/>
        </p:nvSpPr>
        <p:spPr>
          <a:xfrm>
            <a:off x="7008834" y="3275330"/>
            <a:ext cx="4972685" cy="1568450"/>
          </a:xfrm>
          <a:prstGeom prst="rect">
            <a:avLst/>
          </a:prstGeom>
          <a:noFill/>
        </p:spPr>
        <p:txBody>
          <a:bodyPr wrap="square" rtlCol="0" anchor="t">
            <a:spAutoFit/>
          </a:bodyPr>
          <a:lstStyle/>
          <a:p>
            <a:pPr algn="l"/>
            <a:r>
              <a:rPr lang="pt-BR" sz="3200" b="1" dirty="0" smtClean="0">
                <a:latin typeface="Comic Sans MS" panose="030F0702030302020204" pitchFamily="66" charset="0"/>
                <a:cs typeface="Comic Sans MS" panose="030F0702030302020204" pitchFamily="66" charset="0"/>
                <a:sym typeface="+mn-ea"/>
              </a:rPr>
              <a:t>Conduzem</a:t>
            </a:r>
            <a:endParaRPr lang="pt-BR" sz="3200" b="1" dirty="0" smtClean="0">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sz="3200" b="1" dirty="0" smtClean="0">
                <a:latin typeface="Comic Sans MS" panose="030F0702030302020204" pitchFamily="66" charset="0"/>
                <a:cs typeface="Comic Sans MS" panose="030F0702030302020204" pitchFamily="66" charset="0"/>
                <a:sym typeface="+mn-ea"/>
              </a:rPr>
              <a:t>D1 e D2 (Vs &gt; 0)</a:t>
            </a:r>
            <a:endParaRPr lang="pt-BR" sz="3200" b="1" dirty="0" smtClean="0">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sz="3200" b="1" dirty="0" smtClean="0">
                <a:latin typeface="Comic Sans MS" panose="030F0702030302020204" pitchFamily="66" charset="0"/>
                <a:cs typeface="Comic Sans MS" panose="030F0702030302020204" pitchFamily="66" charset="0"/>
                <a:sym typeface="+mn-ea"/>
              </a:rPr>
              <a:t>ou D3 e D4 (Vs &lt; 0)</a:t>
            </a:r>
            <a:endParaRPr lang="pt-BR" altLang="en-US" sz="3200" dirty="0">
              <a:solidFill>
                <a:srgbClr val="C00000"/>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Losango 43"/>
          <p:cNvSpPr/>
          <p:nvPr/>
        </p:nvSpPr>
        <p:spPr>
          <a:xfrm>
            <a:off x="3385710" y="2881088"/>
            <a:ext cx="2700000" cy="2700000"/>
          </a:xfrm>
          <a:prstGeom prst="diamond">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82" name="Caixa de Texto 81"/>
          <p:cNvSpPr txBox="1"/>
          <p:nvPr/>
        </p:nvSpPr>
        <p:spPr>
          <a:xfrm>
            <a:off x="727075" y="398780"/>
            <a:ext cx="10008870" cy="1076325"/>
          </a:xfrm>
          <a:prstGeom prst="rect">
            <a:avLst/>
          </a:prstGeom>
          <a:solidFill>
            <a:schemeClr val="bg1"/>
          </a:solidFill>
        </p:spPr>
        <p:txBody>
          <a:bodyPr wrap="square" rtlCol="0" anchor="t">
            <a:spAutoFit/>
          </a:bodyPr>
          <a:lstStyle/>
          <a:p>
            <a:pPr algn="l"/>
            <a:r>
              <a:rPr lang="pt-BR" sz="3200" b="1" dirty="0" smtClean="0">
                <a:latin typeface="Comic Sans MS" panose="030F0702030302020204" pitchFamily="66" charset="0"/>
                <a:cs typeface="Comic Sans MS" panose="030F0702030302020204" pitchFamily="66" charset="0"/>
                <a:sym typeface="+mn-ea"/>
              </a:rPr>
              <a:t>Circuito Retificadores: onda completa</a:t>
            </a:r>
            <a:endParaRPr lang="pt-BR" sz="3200" b="1" dirty="0" smtClean="0">
              <a:latin typeface="Comic Sans MS" panose="030F0702030302020204" pitchFamily="66" charset="0"/>
              <a:cs typeface="Comic Sans MS" panose="030F0702030302020204" pitchFamily="66" charset="0"/>
              <a:sym typeface="+mn-ea"/>
            </a:endParaRPr>
          </a:p>
          <a:p>
            <a:pPr algn="l"/>
            <a:r>
              <a:rPr lang="pt-BR" altLang="en-US" sz="3200">
                <a:solidFill>
                  <a:srgbClr val="C00000"/>
                </a:solidFill>
                <a:latin typeface="Comic Sans MS" panose="030F0702030302020204" pitchFamily="66" charset="0"/>
                <a:cs typeface="Comic Sans MS" panose="030F0702030302020204" pitchFamily="66" charset="0"/>
              </a:rPr>
              <a:t>Retificador em Ponte (Vs &gt; 0)</a:t>
            </a:r>
            <a:endParaRPr lang="pt-BR" altLang="en-US" sz="3200">
              <a:solidFill>
                <a:srgbClr val="C00000"/>
              </a:solidFill>
              <a:latin typeface="Comic Sans MS" panose="030F0702030302020204" pitchFamily="66" charset="0"/>
              <a:cs typeface="Comic Sans MS" panose="030F0702030302020204" pitchFamily="66" charset="0"/>
            </a:endParaRPr>
          </a:p>
        </p:txBody>
      </p:sp>
      <p:grpSp>
        <p:nvGrpSpPr>
          <p:cNvPr id="16" name="Grupo 15"/>
          <p:cNvGrpSpPr/>
          <p:nvPr/>
        </p:nvGrpSpPr>
        <p:grpSpPr>
          <a:xfrm rot="8040000">
            <a:off x="3797825" y="3272883"/>
            <a:ext cx="600075" cy="475615"/>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 name="Caixa de Texto 26"/>
          <p:cNvSpPr txBox="1"/>
          <p:nvPr/>
        </p:nvSpPr>
        <p:spPr>
          <a:xfrm>
            <a:off x="4530615" y="4253958"/>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4" name="Forma livre 3"/>
          <p:cNvSpPr/>
          <p:nvPr/>
        </p:nvSpPr>
        <p:spPr>
          <a:xfrm>
            <a:off x="904765" y="3984718"/>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Forma livre 6"/>
          <p:cNvSpPr/>
          <p:nvPr/>
        </p:nvSpPr>
        <p:spPr>
          <a:xfrm>
            <a:off x="3275220" y="4798153"/>
            <a:ext cx="216000"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Forma livre 11"/>
          <p:cNvSpPr/>
          <p:nvPr/>
        </p:nvSpPr>
        <p:spPr>
          <a:xfrm rot="16440000" flipV="1">
            <a:off x="4558665" y="3493135"/>
            <a:ext cx="274320" cy="112204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12"/>
          <p:cNvSpPr txBox="1"/>
          <p:nvPr/>
        </p:nvSpPr>
        <p:spPr>
          <a:xfrm>
            <a:off x="4303285" y="3477988"/>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0</a:t>
            </a:r>
            <a:endParaRPr lang="pt-BR" altLang="en-US" sz="2800" baseline="-25000">
              <a:latin typeface="Comic Sans MS" panose="030F0702030302020204" pitchFamily="66" charset="0"/>
              <a:cs typeface="Comic Sans MS" panose="030F0702030302020204" pitchFamily="66" charset="0"/>
            </a:endParaRPr>
          </a:p>
        </p:txBody>
      </p:sp>
      <p:cxnSp>
        <p:nvCxnSpPr>
          <p:cNvPr id="36" name="Conector Reto 35"/>
          <p:cNvCxnSpPr/>
          <p:nvPr/>
        </p:nvCxnSpPr>
        <p:spPr>
          <a:xfrm flipH="1" flipV="1">
            <a:off x="2330975" y="5562693"/>
            <a:ext cx="2419350" cy="6985"/>
          </a:xfrm>
          <a:prstGeom prst="line">
            <a:avLst/>
          </a:prstGeom>
          <a:ln w="25400" cmpd="sng">
            <a:solidFill>
              <a:schemeClr val="tx1"/>
            </a:solidFill>
            <a:headEnd type="oval" w="lg" len="lg"/>
            <a:tailEnd type="none"/>
          </a:ln>
        </p:spPr>
        <p:style>
          <a:lnRef idx="1">
            <a:schemeClr val="accent1"/>
          </a:lnRef>
          <a:fillRef idx="0">
            <a:schemeClr val="accent1"/>
          </a:fillRef>
          <a:effectRef idx="0">
            <a:schemeClr val="accent1"/>
          </a:effectRef>
          <a:fontRef idx="minor">
            <a:schemeClr val="tx1"/>
          </a:fontRef>
        </p:style>
      </p:cxnSp>
      <p:sp>
        <p:nvSpPr>
          <p:cNvPr id="91" name="CaixaDeTexto 90"/>
          <p:cNvSpPr txBox="1"/>
          <p:nvPr/>
        </p:nvSpPr>
        <p:spPr>
          <a:xfrm>
            <a:off x="235786" y="3916521"/>
            <a:ext cx="585470" cy="460375"/>
          </a:xfrm>
          <a:prstGeom prst="rect">
            <a:avLst/>
          </a:prstGeom>
          <a:noFill/>
        </p:spPr>
        <p:txBody>
          <a:bodyPr wrap="none" rtlCol="0">
            <a:spAutoFit/>
          </a:bodyPr>
          <a:lstStyle/>
          <a:p>
            <a:r>
              <a:rPr lang="pt-BR" sz="2400" dirty="0"/>
              <a:t>Vin</a:t>
            </a:r>
            <a:endParaRPr lang="pt-BR" sz="2400" dirty="0"/>
          </a:p>
        </p:txBody>
      </p:sp>
      <p:sp>
        <p:nvSpPr>
          <p:cNvPr id="92" name="Forma livre 91"/>
          <p:cNvSpPr/>
          <p:nvPr/>
        </p:nvSpPr>
        <p:spPr>
          <a:xfrm rot="16200000">
            <a:off x="32910" y="3970113"/>
            <a:ext cx="2022475" cy="51498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4" name="Conector Reto 23"/>
          <p:cNvCxnSpPr/>
          <p:nvPr/>
        </p:nvCxnSpPr>
        <p:spPr>
          <a:xfrm flipH="1">
            <a:off x="1952515" y="3258913"/>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H="1">
            <a:off x="650765" y="3049363"/>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650765" y="5238843"/>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Forma livre 45"/>
          <p:cNvSpPr/>
          <p:nvPr/>
        </p:nvSpPr>
        <p:spPr>
          <a:xfrm rot="5400000" flipH="1">
            <a:off x="1675655" y="4107908"/>
            <a:ext cx="1849755" cy="29400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29" name="Grupo 28"/>
          <p:cNvGrpSpPr/>
          <p:nvPr/>
        </p:nvGrpSpPr>
        <p:grpSpPr>
          <a:xfrm>
            <a:off x="2063640" y="3102068"/>
            <a:ext cx="566470" cy="2176145"/>
            <a:chOff x="6767" y="6146"/>
            <a:chExt cx="892" cy="3427"/>
          </a:xfrm>
        </p:grpSpPr>
        <p:sp>
          <p:nvSpPr>
            <p:cNvPr id="30" name="Forma livre 29"/>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3" name="Forma livre 32"/>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Forma livre 33"/>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5" name="Forma livre 34"/>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7" name="Forma livre 36"/>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Forma livre 3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9" name="Conector Reto 38"/>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Elipse 3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54" name="CaixaDeTexto 90"/>
          <p:cNvSpPr txBox="1"/>
          <p:nvPr/>
        </p:nvSpPr>
        <p:spPr>
          <a:xfrm>
            <a:off x="2779920" y="3894548"/>
            <a:ext cx="461010" cy="460375"/>
          </a:xfrm>
          <a:prstGeom prst="rect">
            <a:avLst/>
          </a:prstGeom>
          <a:noFill/>
        </p:spPr>
        <p:txBody>
          <a:bodyPr wrap="none" rtlCol="0">
            <a:spAutoFit/>
          </a:bodyPr>
          <a:lstStyle/>
          <a:p>
            <a:r>
              <a:rPr lang="pt-BR" sz="2400" dirty="0"/>
              <a:t>Vs</a:t>
            </a:r>
            <a:endParaRPr lang="pt-BR" sz="2400" dirty="0"/>
          </a:p>
        </p:txBody>
      </p:sp>
      <p:sp>
        <p:nvSpPr>
          <p:cNvPr id="56" name="CaixaDeTexto 90"/>
          <p:cNvSpPr txBox="1"/>
          <p:nvPr/>
        </p:nvSpPr>
        <p:spPr>
          <a:xfrm>
            <a:off x="2554495" y="3157313"/>
            <a:ext cx="334645" cy="460375"/>
          </a:xfrm>
          <a:prstGeom prst="rect">
            <a:avLst/>
          </a:prstGeom>
          <a:noFill/>
        </p:spPr>
        <p:txBody>
          <a:bodyPr wrap="none" rtlCol="0">
            <a:spAutoFit/>
          </a:bodyPr>
          <a:lstStyle/>
          <a:p>
            <a:r>
              <a:rPr lang="pt-BR" sz="2400" dirty="0"/>
              <a:t>+</a:t>
            </a:r>
            <a:endParaRPr lang="pt-BR" sz="2400" dirty="0"/>
          </a:p>
        </p:txBody>
      </p:sp>
      <p:grpSp>
        <p:nvGrpSpPr>
          <p:cNvPr id="41" name="Grupo 40"/>
          <p:cNvGrpSpPr/>
          <p:nvPr/>
        </p:nvGrpSpPr>
        <p:grpSpPr>
          <a:xfrm flipH="1">
            <a:off x="1398795" y="3062698"/>
            <a:ext cx="401955" cy="2176145"/>
            <a:chOff x="7026" y="6146"/>
            <a:chExt cx="633" cy="3427"/>
          </a:xfrm>
        </p:grpSpPr>
        <p:sp>
          <p:nvSpPr>
            <p:cNvPr id="43" name="Forma livre 42"/>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5" name="Forma livre 44"/>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9" name="Forma livre 48"/>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0" name="Forma livre 49"/>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Forma livre 54"/>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Forma livre 5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0" name="Elipse 5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61" name="Conector Reto 60"/>
          <p:cNvCxnSpPr/>
          <p:nvPr/>
        </p:nvCxnSpPr>
        <p:spPr>
          <a:xfrm flipH="1">
            <a:off x="2343040" y="2881088"/>
            <a:ext cx="2420620" cy="26035"/>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flipH="1" flipV="1">
            <a:off x="2354470" y="2882993"/>
            <a:ext cx="11430"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flipH="1" flipV="1">
            <a:off x="3385710" y="4231098"/>
            <a:ext cx="0" cy="5594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rot="18900000" flipH="1" flipV="1">
            <a:off x="5117990" y="4662898"/>
            <a:ext cx="620395" cy="453390"/>
            <a:chOff x="2587" y="5946"/>
            <a:chExt cx="4283" cy="2118"/>
          </a:xfrm>
        </p:grpSpPr>
        <p:cxnSp>
          <p:nvCxnSpPr>
            <p:cNvPr id="5" name="Conector Reto 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riângulo isósceles 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 name="Grupo 8"/>
          <p:cNvGrpSpPr/>
          <p:nvPr/>
        </p:nvGrpSpPr>
        <p:grpSpPr>
          <a:xfrm rot="13560000">
            <a:off x="5046235" y="3250023"/>
            <a:ext cx="594360" cy="491490"/>
            <a:chOff x="2587" y="5946"/>
            <a:chExt cx="4283" cy="2118"/>
          </a:xfrm>
        </p:grpSpPr>
        <p:cxnSp>
          <p:nvCxnSpPr>
            <p:cNvPr id="10" name="Conector Reto 9"/>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riângulo isósceles 10"/>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13"/>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 name="Grupo 14"/>
          <p:cNvGrpSpPr/>
          <p:nvPr/>
        </p:nvGrpSpPr>
        <p:grpSpPr>
          <a:xfrm rot="13500000">
            <a:off x="3673365" y="4600033"/>
            <a:ext cx="620395" cy="453390"/>
            <a:chOff x="2587" y="5946"/>
            <a:chExt cx="4283" cy="2118"/>
          </a:xfrm>
        </p:grpSpPr>
        <p:cxnSp>
          <p:nvCxnSpPr>
            <p:cNvPr id="23" name="Conector Reto 2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riângulo isósceles 2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1" name="Conector Reto 30"/>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7" name="Conector Reto 46"/>
          <p:cNvCxnSpPr>
            <a:stCxn id="44" idx="1"/>
            <a:endCxn id="44" idx="3"/>
          </p:cNvCxnSpPr>
          <p:nvPr/>
        </p:nvCxnSpPr>
        <p:spPr>
          <a:xfrm>
            <a:off x="3375550" y="4231098"/>
            <a:ext cx="27000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 name="Grupo 19"/>
          <p:cNvGrpSpPr/>
          <p:nvPr/>
        </p:nvGrpSpPr>
        <p:grpSpPr>
          <a:xfrm rot="10800000" flipH="1">
            <a:off x="4058810" y="4104210"/>
            <a:ext cx="1274445" cy="255270"/>
            <a:chOff x="4152748" y="3524056"/>
            <a:chExt cx="1274569" cy="255373"/>
          </a:xfrm>
        </p:grpSpPr>
        <p:cxnSp>
          <p:nvCxnSpPr>
            <p:cNvPr id="21" name="Conector Reto 20"/>
            <p:cNvCxnSpPr/>
            <p:nvPr/>
          </p:nvCxnSpPr>
          <p:spPr>
            <a:xfrm flipV="1">
              <a:off x="4152748" y="3640943"/>
              <a:ext cx="127456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8" name="Conector Reto 47"/>
          <p:cNvCxnSpPr/>
          <p:nvPr/>
        </p:nvCxnSpPr>
        <p:spPr>
          <a:xfrm flipH="1" flipV="1">
            <a:off x="2343040" y="5168993"/>
            <a:ext cx="11430"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Caixa de Texto 58"/>
          <p:cNvSpPr txBox="1"/>
          <p:nvPr/>
        </p:nvSpPr>
        <p:spPr>
          <a:xfrm>
            <a:off x="4530615" y="3150963"/>
            <a:ext cx="62928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D1</a:t>
            </a:r>
            <a:endParaRPr lang="pt-BR" altLang="en-US" sz="2800">
              <a:latin typeface="Comic Sans MS" panose="030F0702030302020204" pitchFamily="66" charset="0"/>
              <a:cs typeface="Comic Sans MS" panose="030F0702030302020204" pitchFamily="66" charset="0"/>
            </a:endParaRPr>
          </a:p>
        </p:txBody>
      </p:sp>
      <p:sp>
        <p:nvSpPr>
          <p:cNvPr id="62" name="Caixa de Texto 61"/>
          <p:cNvSpPr txBox="1"/>
          <p:nvPr/>
        </p:nvSpPr>
        <p:spPr>
          <a:xfrm>
            <a:off x="4058810" y="4657818"/>
            <a:ext cx="7956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D2</a:t>
            </a:r>
            <a:endParaRPr lang="pt-BR" altLang="en-US" sz="2800">
              <a:latin typeface="Comic Sans MS" panose="030F0702030302020204" pitchFamily="66" charset="0"/>
              <a:cs typeface="Comic Sans MS" panose="030F0702030302020204" pitchFamily="66" charset="0"/>
            </a:endParaRPr>
          </a:p>
        </p:txBody>
      </p:sp>
      <p:sp>
        <p:nvSpPr>
          <p:cNvPr id="65" name="Caixa de Texto 64"/>
          <p:cNvSpPr txBox="1"/>
          <p:nvPr/>
        </p:nvSpPr>
        <p:spPr>
          <a:xfrm>
            <a:off x="3155840" y="3150963"/>
            <a:ext cx="7956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D4</a:t>
            </a:r>
            <a:endParaRPr lang="pt-BR" altLang="en-US" sz="2800">
              <a:latin typeface="Comic Sans MS" panose="030F0702030302020204" pitchFamily="66" charset="0"/>
              <a:cs typeface="Comic Sans MS" panose="030F0702030302020204" pitchFamily="66" charset="0"/>
            </a:endParaRPr>
          </a:p>
        </p:txBody>
      </p:sp>
      <p:sp>
        <p:nvSpPr>
          <p:cNvPr id="66" name="Caixa de Texto 65"/>
          <p:cNvSpPr txBox="1"/>
          <p:nvPr/>
        </p:nvSpPr>
        <p:spPr>
          <a:xfrm>
            <a:off x="5377705" y="4897848"/>
            <a:ext cx="7956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D3</a:t>
            </a:r>
            <a:endParaRPr lang="pt-BR" altLang="en-US" sz="2800">
              <a:latin typeface="Comic Sans MS" panose="030F0702030302020204" pitchFamily="66" charset="0"/>
              <a:cs typeface="Comic Sans MS" panose="030F0702030302020204" pitchFamily="66" charset="0"/>
            </a:endParaRPr>
          </a:p>
        </p:txBody>
      </p:sp>
      <p:sp>
        <p:nvSpPr>
          <p:cNvPr id="67" name="Caixa de Texto 66"/>
          <p:cNvSpPr txBox="1"/>
          <p:nvPr/>
        </p:nvSpPr>
        <p:spPr>
          <a:xfrm>
            <a:off x="8189761" y="2320383"/>
            <a:ext cx="3649980" cy="3046095"/>
          </a:xfrm>
          <a:prstGeom prst="rect">
            <a:avLst/>
          </a:prstGeom>
          <a:noFill/>
        </p:spPr>
        <p:txBody>
          <a:bodyPr wrap="square" rtlCol="0" anchor="t">
            <a:spAutoFit/>
          </a:bodyPr>
          <a:lstStyle/>
          <a:p>
            <a:pPr algn="ctr"/>
            <a:r>
              <a:rPr lang="pt-BR" sz="3200"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rPr>
              <a:t>PID</a:t>
            </a:r>
            <a:endParaRPr lang="pt-BR" sz="3200"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endParaRPr>
          </a:p>
          <a:p>
            <a:pPr algn="l"/>
            <a:r>
              <a:rPr lang="pt-BR" sz="3200" b="1" dirty="0" smtClean="0">
                <a:latin typeface="Comic Sans MS" panose="030F0702030302020204" pitchFamily="66" charset="0"/>
                <a:cs typeface="Comic Sans MS" panose="030F0702030302020204" pitchFamily="66" charset="0"/>
                <a:sym typeface="+mn-ea"/>
              </a:rPr>
              <a:t>Os diodos D3 e D4 tem de tensão reversa máxima de  (Vs</a:t>
            </a:r>
            <a:r>
              <a:rPr lang="pt-BR" sz="3200" b="1" baseline="-25000" dirty="0" smtClean="0">
                <a:latin typeface="Comic Sans MS" panose="030F0702030302020204" pitchFamily="66" charset="0"/>
                <a:cs typeface="Comic Sans MS" panose="030F0702030302020204" pitchFamily="66" charset="0"/>
                <a:sym typeface="+mn-ea"/>
              </a:rPr>
              <a:t>max</a:t>
            </a:r>
            <a:r>
              <a:rPr lang="pt-BR" sz="3200" b="1" dirty="0" smtClean="0">
                <a:latin typeface="Comic Sans MS" panose="030F0702030302020204" pitchFamily="66" charset="0"/>
                <a:cs typeface="Comic Sans MS" panose="030F0702030302020204" pitchFamily="66" charset="0"/>
                <a:sym typeface="+mn-ea"/>
              </a:rPr>
              <a:t>-V</a:t>
            </a:r>
            <a:r>
              <a:rPr lang="pt-BR" sz="3200" b="1" baseline="-25000" dirty="0" smtClean="0">
                <a:latin typeface="Comic Sans MS" panose="030F0702030302020204" pitchFamily="66" charset="0"/>
                <a:cs typeface="Comic Sans MS" panose="030F0702030302020204" pitchFamily="66" charset="0"/>
                <a:sym typeface="+mn-ea"/>
              </a:rPr>
              <a:t>D</a:t>
            </a:r>
            <a:r>
              <a:rPr lang="pt-BR" sz="3200" b="1" dirty="0" smtClean="0">
                <a:latin typeface="Comic Sans MS" panose="030F0702030302020204" pitchFamily="66" charset="0"/>
                <a:cs typeface="Comic Sans MS" panose="030F0702030302020204" pitchFamily="66" charset="0"/>
                <a:sym typeface="+mn-ea"/>
              </a:rPr>
              <a:t>) </a:t>
            </a:r>
            <a:endParaRPr lang="pt-BR" altLang="en-US" sz="3200" dirty="0">
              <a:solidFill>
                <a:srgbClr val="C00000"/>
              </a:solidFill>
              <a:latin typeface="Comic Sans MS" panose="030F0702030302020204" pitchFamily="66" charset="0"/>
              <a:cs typeface="Comic Sans MS" panose="030F0702030302020204" pitchFamily="66" charset="0"/>
            </a:endParaRPr>
          </a:p>
        </p:txBody>
      </p:sp>
      <p:sp>
        <p:nvSpPr>
          <p:cNvPr id="32" name="Forma livre 31"/>
          <p:cNvSpPr/>
          <p:nvPr/>
        </p:nvSpPr>
        <p:spPr>
          <a:xfrm rot="7740000" flipV="1">
            <a:off x="3736865" y="4646388"/>
            <a:ext cx="314325" cy="88328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2" name="Caixa de Texto 41"/>
          <p:cNvSpPr txBox="1"/>
          <p:nvPr/>
        </p:nvSpPr>
        <p:spPr>
          <a:xfrm>
            <a:off x="3339355" y="4938488"/>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D</a:t>
            </a:r>
            <a:endParaRPr lang="pt-BR" altLang="en-US" sz="2800" baseline="-25000">
              <a:latin typeface="Comic Sans MS" panose="030F0702030302020204" pitchFamily="66" charset="0"/>
              <a:cs typeface="Comic Sans MS" panose="030F0702030302020204" pitchFamily="66" charset="0"/>
            </a:endParaRPr>
          </a:p>
        </p:txBody>
      </p:sp>
      <p:sp>
        <p:nvSpPr>
          <p:cNvPr id="53" name="Caixa de Texto 52"/>
          <p:cNvSpPr txBox="1"/>
          <p:nvPr/>
        </p:nvSpPr>
        <p:spPr>
          <a:xfrm>
            <a:off x="3322845" y="2320383"/>
            <a:ext cx="169164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S</a:t>
            </a:r>
            <a:r>
              <a:rPr lang="pt-BR" altLang="en-US" sz="2800">
                <a:latin typeface="Comic Sans MS" panose="030F0702030302020204" pitchFamily="66" charset="0"/>
                <a:cs typeface="Comic Sans MS" panose="030F0702030302020204" pitchFamily="66" charset="0"/>
              </a:rPr>
              <a:t> - V</a:t>
            </a:r>
            <a:r>
              <a:rPr lang="pt-BR" altLang="en-US" sz="2800" baseline="-25000">
                <a:latin typeface="Comic Sans MS" panose="030F0702030302020204" pitchFamily="66" charset="0"/>
                <a:cs typeface="Comic Sans MS" panose="030F0702030302020204" pitchFamily="66" charset="0"/>
              </a:rPr>
              <a:t>D</a:t>
            </a:r>
            <a:r>
              <a:rPr lang="pt-BR" altLang="en-US" sz="2800">
                <a:latin typeface="Comic Sans MS" panose="030F0702030302020204" pitchFamily="66" charset="0"/>
                <a:cs typeface="Comic Sans MS" panose="030F0702030302020204" pitchFamily="66" charset="0"/>
              </a:rPr>
              <a:t>)</a:t>
            </a:r>
            <a:endParaRPr lang="pt-BR" altLang="en-US" sz="2800">
              <a:latin typeface="Comic Sans MS" panose="030F0702030302020204" pitchFamily="66" charset="0"/>
              <a:cs typeface="Comic Sans MS" panose="030F0702030302020204" pitchFamily="66" charset="0"/>
            </a:endParaRPr>
          </a:p>
        </p:txBody>
      </p:sp>
      <p:sp>
        <p:nvSpPr>
          <p:cNvPr id="57" name="Forma livre 56"/>
          <p:cNvSpPr/>
          <p:nvPr/>
        </p:nvSpPr>
        <p:spPr>
          <a:xfrm rot="7620000" flipH="1" flipV="1">
            <a:off x="5425330" y="2860768"/>
            <a:ext cx="324485" cy="88328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3" name="Caixa de Texto 62"/>
          <p:cNvSpPr txBox="1"/>
          <p:nvPr/>
        </p:nvSpPr>
        <p:spPr>
          <a:xfrm>
            <a:off x="5389770" y="2727418"/>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D</a:t>
            </a:r>
            <a:endParaRPr lang="pt-BR" altLang="en-US" sz="2800" baseline="-25000">
              <a:latin typeface="Comic Sans MS" panose="030F0702030302020204" pitchFamily="66" charset="0"/>
              <a:cs typeface="Comic Sans MS" panose="030F0702030302020204" pitchFamily="66" charset="0"/>
            </a:endParaRPr>
          </a:p>
        </p:txBody>
      </p:sp>
      <p:sp>
        <p:nvSpPr>
          <p:cNvPr id="64" name="Caixa de Texto 63"/>
          <p:cNvSpPr txBox="1"/>
          <p:nvPr/>
        </p:nvSpPr>
        <p:spPr>
          <a:xfrm>
            <a:off x="6006354" y="3965033"/>
            <a:ext cx="2051831"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S</a:t>
            </a:r>
            <a:r>
              <a:rPr lang="pt-BR" altLang="en-US" sz="2800" dirty="0">
                <a:latin typeface="Comic Sans MS" panose="030F0702030302020204" pitchFamily="66" charset="0"/>
                <a:cs typeface="Comic Sans MS" panose="030F0702030302020204" pitchFamily="66" charset="0"/>
              </a:rPr>
              <a:t> - 2V</a:t>
            </a:r>
            <a:r>
              <a:rPr lang="pt-BR" altLang="en-US" sz="2800" baseline="-25000" dirty="0">
                <a:latin typeface="Comic Sans MS" panose="030F0702030302020204" pitchFamily="66" charset="0"/>
                <a:cs typeface="Comic Sans MS" panose="030F0702030302020204" pitchFamily="66" charset="0"/>
              </a:rPr>
              <a:t>D</a:t>
            </a:r>
            <a:r>
              <a:rPr lang="pt-BR" altLang="en-US" sz="2800" dirty="0">
                <a:latin typeface="Comic Sans MS" panose="030F0702030302020204" pitchFamily="66" charset="0"/>
                <a:cs typeface="Comic Sans MS" panose="030F0702030302020204" pitchFamily="66" charset="0"/>
              </a:rPr>
              <a:t>)</a:t>
            </a:r>
            <a:endParaRPr lang="pt-BR" altLang="en-US" sz="2800" dirty="0">
              <a:latin typeface="Comic Sans MS" panose="030F0702030302020204" pitchFamily="66" charset="0"/>
              <a:cs typeface="Comic Sans MS" panose="030F0702030302020204" pitchFamily="66" charset="0"/>
            </a:endParaRPr>
          </a:p>
        </p:txBody>
      </p:sp>
      <p:sp>
        <p:nvSpPr>
          <p:cNvPr id="68" name="Caixa de Texto 67"/>
          <p:cNvSpPr txBox="1"/>
          <p:nvPr/>
        </p:nvSpPr>
        <p:spPr>
          <a:xfrm>
            <a:off x="3989070" y="5581015"/>
            <a:ext cx="141478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D</a:t>
            </a:r>
            <a:endParaRPr lang="pt-BR" altLang="en-US" sz="28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Losango 43"/>
          <p:cNvSpPr/>
          <p:nvPr/>
        </p:nvSpPr>
        <p:spPr>
          <a:xfrm>
            <a:off x="3385710" y="2881088"/>
            <a:ext cx="2700000" cy="2700000"/>
          </a:xfrm>
          <a:prstGeom prst="diamond">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82" name="Caixa de Texto 81"/>
          <p:cNvSpPr txBox="1"/>
          <p:nvPr/>
        </p:nvSpPr>
        <p:spPr>
          <a:xfrm>
            <a:off x="733425" y="382270"/>
            <a:ext cx="10008870" cy="1076325"/>
          </a:xfrm>
          <a:prstGeom prst="rect">
            <a:avLst/>
          </a:prstGeom>
          <a:solidFill>
            <a:schemeClr val="bg1"/>
          </a:solidFill>
        </p:spPr>
        <p:txBody>
          <a:bodyPr wrap="square" rtlCol="0" anchor="t">
            <a:spAutoFit/>
          </a:bodyPr>
          <a:lstStyle/>
          <a:p>
            <a:pPr algn="l"/>
            <a:r>
              <a:rPr lang="pt-BR" sz="3200" b="1" dirty="0" smtClean="0">
                <a:latin typeface="Comic Sans MS" panose="030F0702030302020204" pitchFamily="66" charset="0"/>
                <a:cs typeface="Comic Sans MS" panose="030F0702030302020204" pitchFamily="66" charset="0"/>
                <a:sym typeface="+mn-ea"/>
              </a:rPr>
              <a:t>Circuito Retificadores: onda completa</a:t>
            </a:r>
            <a:endParaRPr lang="pt-BR" sz="3200" b="1" dirty="0" smtClean="0">
              <a:latin typeface="Comic Sans MS" panose="030F0702030302020204" pitchFamily="66" charset="0"/>
              <a:cs typeface="Comic Sans MS" panose="030F0702030302020204" pitchFamily="66" charset="0"/>
              <a:sym typeface="+mn-ea"/>
            </a:endParaRPr>
          </a:p>
          <a:p>
            <a:pPr algn="l"/>
            <a:r>
              <a:rPr lang="pt-BR" altLang="en-US" sz="3200">
                <a:solidFill>
                  <a:srgbClr val="C00000"/>
                </a:solidFill>
                <a:latin typeface="Comic Sans MS" panose="030F0702030302020204" pitchFamily="66" charset="0"/>
                <a:cs typeface="Comic Sans MS" panose="030F0702030302020204" pitchFamily="66" charset="0"/>
              </a:rPr>
              <a:t>Retificador em Ponte (Vs &lt; 0)</a:t>
            </a:r>
            <a:endParaRPr lang="pt-BR" altLang="en-US" sz="3200">
              <a:solidFill>
                <a:srgbClr val="C00000"/>
              </a:solidFill>
              <a:latin typeface="Comic Sans MS" panose="030F0702030302020204" pitchFamily="66" charset="0"/>
              <a:cs typeface="Comic Sans MS" panose="030F0702030302020204" pitchFamily="66" charset="0"/>
            </a:endParaRPr>
          </a:p>
        </p:txBody>
      </p:sp>
      <p:grpSp>
        <p:nvGrpSpPr>
          <p:cNvPr id="16" name="Grupo 15"/>
          <p:cNvGrpSpPr/>
          <p:nvPr/>
        </p:nvGrpSpPr>
        <p:grpSpPr>
          <a:xfrm rot="8040000">
            <a:off x="3797825" y="3272883"/>
            <a:ext cx="600075" cy="475615"/>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 name="Caixa de Texto 26"/>
          <p:cNvSpPr txBox="1"/>
          <p:nvPr/>
        </p:nvSpPr>
        <p:spPr>
          <a:xfrm>
            <a:off x="4530615" y="4253958"/>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4" name="Forma livre 3"/>
          <p:cNvSpPr/>
          <p:nvPr/>
        </p:nvSpPr>
        <p:spPr>
          <a:xfrm>
            <a:off x="904765" y="3984718"/>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Forma livre 6"/>
          <p:cNvSpPr/>
          <p:nvPr/>
        </p:nvSpPr>
        <p:spPr>
          <a:xfrm>
            <a:off x="3275220" y="4765133"/>
            <a:ext cx="216000"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Forma livre 11"/>
          <p:cNvSpPr/>
          <p:nvPr/>
        </p:nvSpPr>
        <p:spPr>
          <a:xfrm rot="16200000" flipV="1">
            <a:off x="4559300" y="3528695"/>
            <a:ext cx="277495" cy="101790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12"/>
          <p:cNvSpPr txBox="1"/>
          <p:nvPr/>
        </p:nvSpPr>
        <p:spPr>
          <a:xfrm>
            <a:off x="4391550" y="3462748"/>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0</a:t>
            </a:r>
            <a:endParaRPr lang="pt-BR" altLang="en-US" sz="2800" baseline="-25000">
              <a:latin typeface="Comic Sans MS" panose="030F0702030302020204" pitchFamily="66" charset="0"/>
              <a:cs typeface="Comic Sans MS" panose="030F0702030302020204" pitchFamily="66" charset="0"/>
            </a:endParaRPr>
          </a:p>
        </p:txBody>
      </p:sp>
      <p:cxnSp>
        <p:nvCxnSpPr>
          <p:cNvPr id="36" name="Conector Reto 35"/>
          <p:cNvCxnSpPr/>
          <p:nvPr/>
        </p:nvCxnSpPr>
        <p:spPr>
          <a:xfrm flipH="1" flipV="1">
            <a:off x="2330975" y="5562693"/>
            <a:ext cx="2419350" cy="6985"/>
          </a:xfrm>
          <a:prstGeom prst="line">
            <a:avLst/>
          </a:prstGeom>
          <a:ln w="25400" cmpd="sng">
            <a:solidFill>
              <a:schemeClr val="tx1"/>
            </a:solidFill>
            <a:headEnd type="oval" w="lg" len="lg"/>
            <a:tailEnd type="none"/>
          </a:ln>
        </p:spPr>
        <p:style>
          <a:lnRef idx="1">
            <a:schemeClr val="accent1"/>
          </a:lnRef>
          <a:fillRef idx="0">
            <a:schemeClr val="accent1"/>
          </a:fillRef>
          <a:effectRef idx="0">
            <a:schemeClr val="accent1"/>
          </a:effectRef>
          <a:fontRef idx="minor">
            <a:schemeClr val="tx1"/>
          </a:fontRef>
        </p:style>
      </p:cxnSp>
      <p:sp>
        <p:nvSpPr>
          <p:cNvPr id="91" name="CaixaDeTexto 90"/>
          <p:cNvSpPr txBox="1"/>
          <p:nvPr/>
        </p:nvSpPr>
        <p:spPr>
          <a:xfrm>
            <a:off x="235786" y="3916521"/>
            <a:ext cx="585470" cy="460375"/>
          </a:xfrm>
          <a:prstGeom prst="rect">
            <a:avLst/>
          </a:prstGeom>
          <a:noFill/>
        </p:spPr>
        <p:txBody>
          <a:bodyPr wrap="none" rtlCol="0">
            <a:spAutoFit/>
          </a:bodyPr>
          <a:lstStyle/>
          <a:p>
            <a:r>
              <a:rPr lang="pt-BR" sz="2400" dirty="0"/>
              <a:t>Vin</a:t>
            </a:r>
            <a:endParaRPr lang="pt-BR" sz="2400" dirty="0"/>
          </a:p>
        </p:txBody>
      </p:sp>
      <p:sp>
        <p:nvSpPr>
          <p:cNvPr id="92" name="Forma livre 91"/>
          <p:cNvSpPr/>
          <p:nvPr/>
        </p:nvSpPr>
        <p:spPr>
          <a:xfrm rot="16200000">
            <a:off x="32910" y="3970113"/>
            <a:ext cx="2022475" cy="51498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4" name="Conector Reto 23"/>
          <p:cNvCxnSpPr/>
          <p:nvPr/>
        </p:nvCxnSpPr>
        <p:spPr>
          <a:xfrm flipH="1">
            <a:off x="1952515" y="3258913"/>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H="1">
            <a:off x="650765" y="3049363"/>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650765" y="5238843"/>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Forma livre 45"/>
          <p:cNvSpPr/>
          <p:nvPr/>
        </p:nvSpPr>
        <p:spPr>
          <a:xfrm rot="5400000" flipH="1">
            <a:off x="1675655" y="4107908"/>
            <a:ext cx="1849755" cy="29400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headEnd type="triangle" w="lg" len="med"/>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29" name="Grupo 28"/>
          <p:cNvGrpSpPr/>
          <p:nvPr/>
        </p:nvGrpSpPr>
        <p:grpSpPr>
          <a:xfrm>
            <a:off x="2063640" y="3102068"/>
            <a:ext cx="566470" cy="2176145"/>
            <a:chOff x="6767" y="6146"/>
            <a:chExt cx="892" cy="3427"/>
          </a:xfrm>
        </p:grpSpPr>
        <p:sp>
          <p:nvSpPr>
            <p:cNvPr id="30" name="Forma livre 29"/>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3" name="Forma livre 32"/>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Forma livre 33"/>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5" name="Forma livre 34"/>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7" name="Forma livre 36"/>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Forma livre 3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9" name="Conector Reto 38"/>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Elipse 3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54" name="CaixaDeTexto 90"/>
          <p:cNvSpPr txBox="1"/>
          <p:nvPr/>
        </p:nvSpPr>
        <p:spPr>
          <a:xfrm>
            <a:off x="2694830" y="4437473"/>
            <a:ext cx="461010" cy="460375"/>
          </a:xfrm>
          <a:prstGeom prst="rect">
            <a:avLst/>
          </a:prstGeom>
          <a:noFill/>
        </p:spPr>
        <p:txBody>
          <a:bodyPr wrap="none" rtlCol="0">
            <a:spAutoFit/>
          </a:bodyPr>
          <a:lstStyle/>
          <a:p>
            <a:r>
              <a:rPr lang="pt-BR" sz="2400" dirty="0"/>
              <a:t>Vs</a:t>
            </a:r>
            <a:endParaRPr lang="pt-BR" sz="2400" dirty="0"/>
          </a:p>
        </p:txBody>
      </p:sp>
      <p:sp>
        <p:nvSpPr>
          <p:cNvPr id="56" name="CaixaDeTexto 90"/>
          <p:cNvSpPr txBox="1"/>
          <p:nvPr/>
        </p:nvSpPr>
        <p:spPr>
          <a:xfrm>
            <a:off x="2554495" y="3157313"/>
            <a:ext cx="334645" cy="460375"/>
          </a:xfrm>
          <a:prstGeom prst="rect">
            <a:avLst/>
          </a:prstGeom>
          <a:noFill/>
        </p:spPr>
        <p:txBody>
          <a:bodyPr wrap="none" rtlCol="0">
            <a:spAutoFit/>
          </a:bodyPr>
          <a:lstStyle/>
          <a:p>
            <a:r>
              <a:rPr lang="pt-BR" sz="2400" dirty="0"/>
              <a:t>+</a:t>
            </a:r>
            <a:endParaRPr lang="pt-BR" sz="2400" dirty="0"/>
          </a:p>
        </p:txBody>
      </p:sp>
      <p:grpSp>
        <p:nvGrpSpPr>
          <p:cNvPr id="41" name="Grupo 40"/>
          <p:cNvGrpSpPr/>
          <p:nvPr/>
        </p:nvGrpSpPr>
        <p:grpSpPr>
          <a:xfrm flipH="1">
            <a:off x="1398795" y="3062698"/>
            <a:ext cx="401955" cy="2176145"/>
            <a:chOff x="7026" y="6146"/>
            <a:chExt cx="633" cy="3427"/>
          </a:xfrm>
        </p:grpSpPr>
        <p:sp>
          <p:nvSpPr>
            <p:cNvPr id="43" name="Forma livre 42"/>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5" name="Forma livre 44"/>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9" name="Forma livre 48"/>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0" name="Forma livre 49"/>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Forma livre 54"/>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Forma livre 5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0" name="Elipse 5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61" name="Conector Reto 60"/>
          <p:cNvCxnSpPr/>
          <p:nvPr/>
        </p:nvCxnSpPr>
        <p:spPr>
          <a:xfrm flipH="1">
            <a:off x="2343040" y="2881088"/>
            <a:ext cx="2420620" cy="26035"/>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flipH="1" flipV="1">
            <a:off x="2354470" y="2882993"/>
            <a:ext cx="11430"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flipH="1" flipV="1">
            <a:off x="3385710" y="4231098"/>
            <a:ext cx="0" cy="5594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rot="18900000" flipH="1" flipV="1">
            <a:off x="5117990" y="4662898"/>
            <a:ext cx="620395" cy="453390"/>
            <a:chOff x="2587" y="5946"/>
            <a:chExt cx="4283" cy="2118"/>
          </a:xfrm>
        </p:grpSpPr>
        <p:cxnSp>
          <p:nvCxnSpPr>
            <p:cNvPr id="5" name="Conector Reto 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riângulo isósceles 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 name="Grupo 8"/>
          <p:cNvGrpSpPr/>
          <p:nvPr/>
        </p:nvGrpSpPr>
        <p:grpSpPr>
          <a:xfrm rot="13560000">
            <a:off x="5046235" y="3250023"/>
            <a:ext cx="594360" cy="491490"/>
            <a:chOff x="2587" y="5946"/>
            <a:chExt cx="4283" cy="2118"/>
          </a:xfrm>
        </p:grpSpPr>
        <p:cxnSp>
          <p:nvCxnSpPr>
            <p:cNvPr id="10" name="Conector Reto 9"/>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riângulo isósceles 10"/>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13"/>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 name="Grupo 14"/>
          <p:cNvGrpSpPr/>
          <p:nvPr/>
        </p:nvGrpSpPr>
        <p:grpSpPr>
          <a:xfrm rot="13500000">
            <a:off x="3673365" y="4600033"/>
            <a:ext cx="620395" cy="453390"/>
            <a:chOff x="2587" y="5946"/>
            <a:chExt cx="4283" cy="2118"/>
          </a:xfrm>
        </p:grpSpPr>
        <p:cxnSp>
          <p:nvCxnSpPr>
            <p:cNvPr id="23" name="Conector Reto 2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riângulo isósceles 2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1" name="Conector Reto 30"/>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7" name="Conector Reto 46"/>
          <p:cNvCxnSpPr>
            <a:stCxn id="44" idx="1"/>
            <a:endCxn id="44" idx="3"/>
          </p:cNvCxnSpPr>
          <p:nvPr/>
        </p:nvCxnSpPr>
        <p:spPr>
          <a:xfrm>
            <a:off x="3375550" y="4231098"/>
            <a:ext cx="27000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 name="Grupo 19"/>
          <p:cNvGrpSpPr/>
          <p:nvPr/>
        </p:nvGrpSpPr>
        <p:grpSpPr>
          <a:xfrm rot="10800000" flipH="1">
            <a:off x="4058810" y="4104210"/>
            <a:ext cx="1274445" cy="255270"/>
            <a:chOff x="4152748" y="3524056"/>
            <a:chExt cx="1274569" cy="255373"/>
          </a:xfrm>
        </p:grpSpPr>
        <p:cxnSp>
          <p:nvCxnSpPr>
            <p:cNvPr id="21" name="Conector Reto 20"/>
            <p:cNvCxnSpPr/>
            <p:nvPr/>
          </p:nvCxnSpPr>
          <p:spPr>
            <a:xfrm flipV="1">
              <a:off x="4152748" y="3640943"/>
              <a:ext cx="127456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8" name="Conector Reto 47"/>
          <p:cNvCxnSpPr/>
          <p:nvPr/>
        </p:nvCxnSpPr>
        <p:spPr>
          <a:xfrm flipH="1" flipV="1">
            <a:off x="2343040" y="5168993"/>
            <a:ext cx="11430"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Caixa de Texto 58"/>
          <p:cNvSpPr txBox="1"/>
          <p:nvPr/>
        </p:nvSpPr>
        <p:spPr>
          <a:xfrm>
            <a:off x="4530615" y="3150963"/>
            <a:ext cx="62928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D1</a:t>
            </a:r>
            <a:endParaRPr lang="pt-BR" altLang="en-US" sz="2800">
              <a:latin typeface="Comic Sans MS" panose="030F0702030302020204" pitchFamily="66" charset="0"/>
              <a:cs typeface="Comic Sans MS" panose="030F0702030302020204" pitchFamily="66" charset="0"/>
            </a:endParaRPr>
          </a:p>
        </p:txBody>
      </p:sp>
      <p:sp>
        <p:nvSpPr>
          <p:cNvPr id="62" name="Caixa de Texto 61"/>
          <p:cNvSpPr txBox="1"/>
          <p:nvPr/>
        </p:nvSpPr>
        <p:spPr>
          <a:xfrm>
            <a:off x="4058810" y="4657818"/>
            <a:ext cx="7956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D2</a:t>
            </a:r>
            <a:endParaRPr lang="pt-BR" altLang="en-US" sz="2800">
              <a:latin typeface="Comic Sans MS" panose="030F0702030302020204" pitchFamily="66" charset="0"/>
              <a:cs typeface="Comic Sans MS" panose="030F0702030302020204" pitchFamily="66" charset="0"/>
            </a:endParaRPr>
          </a:p>
        </p:txBody>
      </p:sp>
      <p:sp>
        <p:nvSpPr>
          <p:cNvPr id="65" name="Caixa de Texto 64"/>
          <p:cNvSpPr txBox="1"/>
          <p:nvPr/>
        </p:nvSpPr>
        <p:spPr>
          <a:xfrm>
            <a:off x="3585735" y="3709763"/>
            <a:ext cx="7956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D4</a:t>
            </a:r>
            <a:endParaRPr lang="pt-BR" altLang="en-US" sz="2800">
              <a:latin typeface="Comic Sans MS" panose="030F0702030302020204" pitchFamily="66" charset="0"/>
              <a:cs typeface="Comic Sans MS" panose="030F0702030302020204" pitchFamily="66" charset="0"/>
            </a:endParaRPr>
          </a:p>
        </p:txBody>
      </p:sp>
      <p:sp>
        <p:nvSpPr>
          <p:cNvPr id="66" name="Caixa de Texto 65"/>
          <p:cNvSpPr txBox="1"/>
          <p:nvPr/>
        </p:nvSpPr>
        <p:spPr>
          <a:xfrm>
            <a:off x="4863355" y="4249513"/>
            <a:ext cx="7956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D3</a:t>
            </a:r>
            <a:endParaRPr lang="pt-BR" altLang="en-US" sz="2800">
              <a:latin typeface="Comic Sans MS" panose="030F0702030302020204" pitchFamily="66" charset="0"/>
              <a:cs typeface="Comic Sans MS" panose="030F0702030302020204" pitchFamily="66" charset="0"/>
            </a:endParaRPr>
          </a:p>
        </p:txBody>
      </p:sp>
      <p:sp>
        <p:nvSpPr>
          <p:cNvPr id="67" name="Caixa de Texto 66"/>
          <p:cNvSpPr txBox="1"/>
          <p:nvPr/>
        </p:nvSpPr>
        <p:spPr>
          <a:xfrm>
            <a:off x="8189761" y="2320383"/>
            <a:ext cx="3649980" cy="3046095"/>
          </a:xfrm>
          <a:prstGeom prst="rect">
            <a:avLst/>
          </a:prstGeom>
          <a:noFill/>
        </p:spPr>
        <p:txBody>
          <a:bodyPr wrap="square" rtlCol="0" anchor="t">
            <a:spAutoFit/>
          </a:bodyPr>
          <a:lstStyle/>
          <a:p>
            <a:pPr algn="ctr"/>
            <a:r>
              <a:rPr lang="pt-BR" sz="3200"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rPr>
              <a:t>PID</a:t>
            </a:r>
            <a:endParaRPr lang="pt-BR" sz="3200"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endParaRPr>
          </a:p>
          <a:p>
            <a:pPr algn="l"/>
            <a:r>
              <a:rPr lang="pt-BR" sz="3200" b="1" dirty="0" smtClean="0">
                <a:latin typeface="Comic Sans MS" panose="030F0702030302020204" pitchFamily="66" charset="0"/>
                <a:cs typeface="Comic Sans MS" panose="030F0702030302020204" pitchFamily="66" charset="0"/>
                <a:sym typeface="+mn-ea"/>
              </a:rPr>
              <a:t>Os diodos D1 e D2 tem de tensão reversa máxima de  (Vs</a:t>
            </a:r>
            <a:r>
              <a:rPr lang="pt-BR" sz="3200" b="1" baseline="-25000" dirty="0" smtClean="0">
                <a:latin typeface="Comic Sans MS" panose="030F0702030302020204" pitchFamily="66" charset="0"/>
                <a:cs typeface="Comic Sans MS" panose="030F0702030302020204" pitchFamily="66" charset="0"/>
                <a:sym typeface="+mn-ea"/>
              </a:rPr>
              <a:t>max</a:t>
            </a:r>
            <a:r>
              <a:rPr lang="pt-BR" sz="3200" b="1" dirty="0" smtClean="0">
                <a:latin typeface="Comic Sans MS" panose="030F0702030302020204" pitchFamily="66" charset="0"/>
                <a:cs typeface="Comic Sans MS" panose="030F0702030302020204" pitchFamily="66" charset="0"/>
                <a:sym typeface="+mn-ea"/>
              </a:rPr>
              <a:t>-V</a:t>
            </a:r>
            <a:r>
              <a:rPr lang="pt-BR" sz="3200" b="1" baseline="-25000" dirty="0" smtClean="0">
                <a:latin typeface="Comic Sans MS" panose="030F0702030302020204" pitchFamily="66" charset="0"/>
                <a:cs typeface="Comic Sans MS" panose="030F0702030302020204" pitchFamily="66" charset="0"/>
                <a:sym typeface="+mn-ea"/>
              </a:rPr>
              <a:t>D</a:t>
            </a:r>
            <a:r>
              <a:rPr lang="pt-BR" sz="3200" b="1" dirty="0" smtClean="0">
                <a:latin typeface="Comic Sans MS" panose="030F0702030302020204" pitchFamily="66" charset="0"/>
                <a:cs typeface="Comic Sans MS" panose="030F0702030302020204" pitchFamily="66" charset="0"/>
                <a:sym typeface="+mn-ea"/>
              </a:rPr>
              <a:t>) </a:t>
            </a:r>
            <a:endParaRPr lang="pt-BR" altLang="en-US" sz="3200" dirty="0">
              <a:solidFill>
                <a:srgbClr val="C00000"/>
              </a:solidFill>
              <a:latin typeface="Comic Sans MS" panose="030F0702030302020204" pitchFamily="66" charset="0"/>
              <a:cs typeface="Comic Sans MS" panose="030F0702030302020204" pitchFamily="66" charset="0"/>
            </a:endParaRPr>
          </a:p>
        </p:txBody>
      </p:sp>
      <p:sp>
        <p:nvSpPr>
          <p:cNvPr id="32" name="Forma livre 31"/>
          <p:cNvSpPr/>
          <p:nvPr/>
        </p:nvSpPr>
        <p:spPr>
          <a:xfrm rot="13560000" flipV="1">
            <a:off x="3630820" y="2946493"/>
            <a:ext cx="314325" cy="88328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2" name="Caixa de Texto 41"/>
          <p:cNvSpPr txBox="1"/>
          <p:nvPr/>
        </p:nvSpPr>
        <p:spPr>
          <a:xfrm>
            <a:off x="3032015" y="3018248"/>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D</a:t>
            </a:r>
            <a:endParaRPr lang="pt-BR" altLang="en-US" sz="2800" baseline="-25000">
              <a:latin typeface="Comic Sans MS" panose="030F0702030302020204" pitchFamily="66" charset="0"/>
              <a:cs typeface="Comic Sans MS" panose="030F0702030302020204" pitchFamily="66" charset="0"/>
            </a:endParaRPr>
          </a:p>
        </p:txBody>
      </p:sp>
      <p:sp>
        <p:nvSpPr>
          <p:cNvPr id="53" name="Caixa de Texto 52"/>
          <p:cNvSpPr txBox="1"/>
          <p:nvPr/>
        </p:nvSpPr>
        <p:spPr>
          <a:xfrm>
            <a:off x="3967370" y="5581108"/>
            <a:ext cx="169164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S</a:t>
            </a:r>
            <a:r>
              <a:rPr lang="pt-BR" altLang="en-US" sz="2800">
                <a:latin typeface="Comic Sans MS" panose="030F0702030302020204" pitchFamily="66" charset="0"/>
                <a:cs typeface="Comic Sans MS" panose="030F0702030302020204" pitchFamily="66" charset="0"/>
              </a:rPr>
              <a:t> - V</a:t>
            </a:r>
            <a:r>
              <a:rPr lang="pt-BR" altLang="en-US" sz="2800" baseline="-25000">
                <a:latin typeface="Comic Sans MS" panose="030F0702030302020204" pitchFamily="66" charset="0"/>
                <a:cs typeface="Comic Sans MS" panose="030F0702030302020204" pitchFamily="66" charset="0"/>
              </a:rPr>
              <a:t>D</a:t>
            </a:r>
            <a:r>
              <a:rPr lang="pt-BR" altLang="en-US" sz="2800">
                <a:latin typeface="Comic Sans MS" panose="030F0702030302020204" pitchFamily="66" charset="0"/>
                <a:cs typeface="Comic Sans MS" panose="030F0702030302020204" pitchFamily="66" charset="0"/>
              </a:rPr>
              <a:t>)</a:t>
            </a:r>
            <a:endParaRPr lang="pt-BR" altLang="en-US" sz="2800">
              <a:latin typeface="Comic Sans MS" panose="030F0702030302020204" pitchFamily="66" charset="0"/>
              <a:cs typeface="Comic Sans MS" panose="030F0702030302020204" pitchFamily="66" charset="0"/>
            </a:endParaRPr>
          </a:p>
        </p:txBody>
      </p:sp>
      <p:sp>
        <p:nvSpPr>
          <p:cNvPr id="57" name="Forma livre 56"/>
          <p:cNvSpPr/>
          <p:nvPr/>
        </p:nvSpPr>
        <p:spPr>
          <a:xfrm rot="1800000" flipV="1">
            <a:off x="5552440" y="4531995"/>
            <a:ext cx="201295" cy="933450"/>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3" name="Caixa de Texto 62"/>
          <p:cNvSpPr txBox="1"/>
          <p:nvPr/>
        </p:nvSpPr>
        <p:spPr>
          <a:xfrm>
            <a:off x="5528200" y="4938488"/>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D</a:t>
            </a:r>
            <a:endParaRPr lang="pt-BR" altLang="en-US" sz="2800" baseline="-25000">
              <a:latin typeface="Comic Sans MS" panose="030F0702030302020204" pitchFamily="66" charset="0"/>
              <a:cs typeface="Comic Sans MS" panose="030F0702030302020204" pitchFamily="66" charset="0"/>
            </a:endParaRPr>
          </a:p>
        </p:txBody>
      </p:sp>
      <p:sp>
        <p:nvSpPr>
          <p:cNvPr id="64" name="Caixa de Texto 63"/>
          <p:cNvSpPr txBox="1"/>
          <p:nvPr/>
        </p:nvSpPr>
        <p:spPr>
          <a:xfrm>
            <a:off x="6006354" y="3965033"/>
            <a:ext cx="2051831"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S</a:t>
            </a:r>
            <a:r>
              <a:rPr lang="pt-BR" altLang="en-US" sz="2800" dirty="0">
                <a:latin typeface="Comic Sans MS" panose="030F0702030302020204" pitchFamily="66" charset="0"/>
                <a:cs typeface="Comic Sans MS" panose="030F0702030302020204" pitchFamily="66" charset="0"/>
              </a:rPr>
              <a:t> - 2V</a:t>
            </a:r>
            <a:r>
              <a:rPr lang="pt-BR" altLang="en-US" sz="2800" baseline="-25000" dirty="0">
                <a:latin typeface="Comic Sans MS" panose="030F0702030302020204" pitchFamily="66" charset="0"/>
                <a:cs typeface="Comic Sans MS" panose="030F0702030302020204" pitchFamily="66" charset="0"/>
              </a:rPr>
              <a:t>D</a:t>
            </a:r>
            <a:r>
              <a:rPr lang="pt-BR" altLang="en-US" sz="2800" dirty="0">
                <a:latin typeface="Comic Sans MS" panose="030F0702030302020204" pitchFamily="66" charset="0"/>
                <a:cs typeface="Comic Sans MS" panose="030F0702030302020204" pitchFamily="66" charset="0"/>
              </a:rPr>
              <a:t>)</a:t>
            </a:r>
            <a:endParaRPr lang="pt-BR" altLang="en-US" sz="2800" dirty="0">
              <a:latin typeface="Comic Sans MS" panose="030F0702030302020204" pitchFamily="66" charset="0"/>
              <a:cs typeface="Comic Sans MS" panose="030F0702030302020204" pitchFamily="66" charset="0"/>
            </a:endParaRPr>
          </a:p>
        </p:txBody>
      </p:sp>
      <p:sp>
        <p:nvSpPr>
          <p:cNvPr id="68" name="Caixa de Texto 67"/>
          <p:cNvSpPr txBox="1"/>
          <p:nvPr/>
        </p:nvSpPr>
        <p:spPr>
          <a:xfrm>
            <a:off x="3975100" y="2320290"/>
            <a:ext cx="141478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D</a:t>
            </a:r>
            <a:endParaRPr lang="pt-BR" altLang="en-US" sz="28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4" name="Imagem 3" descr="Ponte"/>
          <p:cNvPicPr>
            <a:picLocks noChangeAspect="1"/>
          </p:cNvPicPr>
          <p:nvPr/>
        </p:nvPicPr>
        <p:blipFill>
          <a:blip r:embed="rId1"/>
          <a:stretch>
            <a:fillRect/>
          </a:stretch>
        </p:blipFill>
        <p:spPr>
          <a:xfrm>
            <a:off x="540302" y="2177415"/>
            <a:ext cx="11137900" cy="3858895"/>
          </a:xfrm>
          <a:prstGeom prst="rect">
            <a:avLst/>
          </a:prstGeom>
        </p:spPr>
      </p:pic>
      <p:sp>
        <p:nvSpPr>
          <p:cNvPr id="5" name="Caixa de Texto 4"/>
          <p:cNvSpPr txBox="1"/>
          <p:nvPr/>
        </p:nvSpPr>
        <p:spPr>
          <a:xfrm>
            <a:off x="1592497" y="2124710"/>
            <a:ext cx="556260" cy="460375"/>
          </a:xfrm>
          <a:prstGeom prst="rect">
            <a:avLst/>
          </a:prstGeom>
          <a:solidFill>
            <a:schemeClr val="bg1"/>
          </a:solidFill>
        </p:spPr>
        <p:txBody>
          <a:bodyPr wrap="square" rtlCol="0">
            <a:spAutoFit/>
          </a:bodyPr>
          <a:lstStyle/>
          <a:p>
            <a:r>
              <a:rPr lang="pt-BR" altLang="en-US" sz="2400"/>
              <a:t>Vs</a:t>
            </a:r>
            <a:endParaRPr lang="pt-BR" altLang="en-US" sz="2400"/>
          </a:p>
        </p:txBody>
      </p:sp>
      <p:sp>
        <p:nvSpPr>
          <p:cNvPr id="6" name="Caixa de Texto 5"/>
          <p:cNvSpPr txBox="1"/>
          <p:nvPr/>
        </p:nvSpPr>
        <p:spPr>
          <a:xfrm>
            <a:off x="3573697" y="2995930"/>
            <a:ext cx="680085" cy="460375"/>
          </a:xfrm>
          <a:prstGeom prst="rect">
            <a:avLst/>
          </a:prstGeom>
          <a:solidFill>
            <a:schemeClr val="bg1"/>
          </a:solidFill>
        </p:spPr>
        <p:txBody>
          <a:bodyPr wrap="square" rtlCol="0">
            <a:spAutoFit/>
          </a:bodyPr>
          <a:lstStyle/>
          <a:p>
            <a:r>
              <a:rPr lang="pt-BR" altLang="en-US" sz="2400"/>
              <a:t>Vo</a:t>
            </a:r>
            <a:endParaRPr lang="pt-BR" altLang="en-US" sz="2400"/>
          </a:p>
        </p:txBody>
      </p:sp>
      <p:cxnSp>
        <p:nvCxnSpPr>
          <p:cNvPr id="7" name="Conector de Seta Reta 6"/>
          <p:cNvCxnSpPr/>
          <p:nvPr/>
        </p:nvCxnSpPr>
        <p:spPr>
          <a:xfrm flipV="1">
            <a:off x="961307" y="4106545"/>
            <a:ext cx="1752600" cy="0"/>
          </a:xfrm>
          <a:prstGeom prst="straightConnector1">
            <a:avLst/>
          </a:prstGeom>
          <a:ln w="28575">
            <a:solidFill>
              <a:srgbClr val="C0000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 name="Conector de Seta Reta 7"/>
          <p:cNvCxnSpPr/>
          <p:nvPr/>
        </p:nvCxnSpPr>
        <p:spPr>
          <a:xfrm flipV="1">
            <a:off x="3037122" y="4106545"/>
            <a:ext cx="1752600" cy="0"/>
          </a:xfrm>
          <a:prstGeom prst="straightConnector1">
            <a:avLst/>
          </a:prstGeom>
          <a:ln w="28575">
            <a:solidFill>
              <a:srgbClr val="0070C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9" name="Conector de Seta Reta 8"/>
          <p:cNvCxnSpPr/>
          <p:nvPr/>
        </p:nvCxnSpPr>
        <p:spPr>
          <a:xfrm flipV="1">
            <a:off x="5098332" y="4106545"/>
            <a:ext cx="1752600" cy="0"/>
          </a:xfrm>
          <a:prstGeom prst="straightConnector1">
            <a:avLst/>
          </a:prstGeom>
          <a:ln w="28575">
            <a:solidFill>
              <a:srgbClr val="C00000"/>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a:off x="1288332" y="4163695"/>
            <a:ext cx="1099185" cy="460375"/>
          </a:xfrm>
          <a:prstGeom prst="rect">
            <a:avLst/>
          </a:prstGeom>
          <a:solidFill>
            <a:schemeClr val="bg1"/>
          </a:solidFill>
        </p:spPr>
        <p:txBody>
          <a:bodyPr wrap="square" rtlCol="0">
            <a:spAutoFit/>
          </a:bodyPr>
          <a:lstStyle/>
          <a:p>
            <a:r>
              <a:rPr lang="pt-BR" altLang="en-US" sz="2400"/>
              <a:t>D1, D2</a:t>
            </a:r>
            <a:endParaRPr lang="pt-BR" altLang="en-US" sz="2400"/>
          </a:p>
        </p:txBody>
      </p:sp>
      <p:sp>
        <p:nvSpPr>
          <p:cNvPr id="11" name="Caixa de Texto 10"/>
          <p:cNvSpPr txBox="1"/>
          <p:nvPr/>
        </p:nvSpPr>
        <p:spPr>
          <a:xfrm>
            <a:off x="3444157" y="4163695"/>
            <a:ext cx="1099185" cy="460375"/>
          </a:xfrm>
          <a:prstGeom prst="rect">
            <a:avLst/>
          </a:prstGeom>
          <a:solidFill>
            <a:schemeClr val="bg1"/>
          </a:solidFill>
        </p:spPr>
        <p:txBody>
          <a:bodyPr wrap="square" rtlCol="0">
            <a:spAutoFit/>
          </a:bodyPr>
          <a:lstStyle/>
          <a:p>
            <a:r>
              <a:rPr lang="pt-BR" altLang="en-US" sz="2400"/>
              <a:t>D3, D4</a:t>
            </a:r>
            <a:endParaRPr lang="pt-BR" altLang="en-US" sz="2400"/>
          </a:p>
        </p:txBody>
      </p:sp>
      <p:sp>
        <p:nvSpPr>
          <p:cNvPr id="12" name="Caixa de Texto 11"/>
          <p:cNvSpPr txBox="1"/>
          <p:nvPr/>
        </p:nvSpPr>
        <p:spPr>
          <a:xfrm>
            <a:off x="5493302" y="4163695"/>
            <a:ext cx="1099185" cy="460375"/>
          </a:xfrm>
          <a:prstGeom prst="rect">
            <a:avLst/>
          </a:prstGeom>
          <a:solidFill>
            <a:schemeClr val="bg1"/>
          </a:solidFill>
        </p:spPr>
        <p:txBody>
          <a:bodyPr wrap="square" rtlCol="0">
            <a:spAutoFit/>
          </a:bodyPr>
          <a:lstStyle/>
          <a:p>
            <a:r>
              <a:rPr lang="pt-BR" altLang="en-US" sz="2400"/>
              <a:t>D1, D2</a:t>
            </a:r>
            <a:endParaRPr lang="pt-BR" altLang="en-US" sz="2400"/>
          </a:p>
        </p:txBody>
      </p:sp>
      <p:cxnSp>
        <p:nvCxnSpPr>
          <p:cNvPr id="13" name="Conector Reto 12"/>
          <p:cNvCxnSpPr/>
          <p:nvPr/>
        </p:nvCxnSpPr>
        <p:spPr>
          <a:xfrm>
            <a:off x="923207" y="3611245"/>
            <a:ext cx="0" cy="55245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2774232" y="3690620"/>
            <a:ext cx="0" cy="55245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a:off x="3027597" y="3690620"/>
            <a:ext cx="0" cy="55245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a:off x="4818297" y="3611245"/>
            <a:ext cx="0" cy="55245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82" name="Caixa de Texto 81"/>
          <p:cNvSpPr txBox="1"/>
          <p:nvPr/>
        </p:nvSpPr>
        <p:spPr>
          <a:xfrm>
            <a:off x="1091565" y="437515"/>
            <a:ext cx="10008870" cy="1076325"/>
          </a:xfrm>
          <a:prstGeom prst="rect">
            <a:avLst/>
          </a:prstGeom>
          <a:solidFill>
            <a:schemeClr val="bg1"/>
          </a:solidFill>
        </p:spPr>
        <p:txBody>
          <a:bodyPr wrap="square" rtlCol="0" anchor="t">
            <a:spAutoFit/>
          </a:bodyPr>
          <a:lstStyle/>
          <a:p>
            <a:pPr algn="l"/>
            <a:r>
              <a:rPr lang="pt-BR" sz="3200" b="1" dirty="0" smtClean="0">
                <a:latin typeface="Comic Sans MS" panose="030F0702030302020204" pitchFamily="66" charset="0"/>
                <a:cs typeface="Comic Sans MS" panose="030F0702030302020204" pitchFamily="66" charset="0"/>
                <a:sym typeface="+mn-ea"/>
              </a:rPr>
              <a:t>Circuito Retificadores: onda completa</a:t>
            </a:r>
            <a:endParaRPr lang="pt-BR" sz="3200" b="1" dirty="0" smtClean="0">
              <a:latin typeface="Comic Sans MS" panose="030F0702030302020204" pitchFamily="66" charset="0"/>
              <a:cs typeface="Comic Sans MS" panose="030F0702030302020204" pitchFamily="66" charset="0"/>
              <a:sym typeface="+mn-ea"/>
            </a:endParaRPr>
          </a:p>
          <a:p>
            <a:pPr algn="l"/>
            <a:r>
              <a:rPr lang="pt-BR" altLang="en-US" sz="3200" dirty="0">
                <a:solidFill>
                  <a:srgbClr val="C00000"/>
                </a:solidFill>
                <a:latin typeface="Comic Sans MS" panose="030F0702030302020204" pitchFamily="66" charset="0"/>
                <a:cs typeface="Comic Sans MS" panose="030F0702030302020204" pitchFamily="66" charset="0"/>
              </a:rPr>
              <a:t>saída</a:t>
            </a:r>
            <a:endParaRPr lang="pt-BR" altLang="en-US" sz="3200" dirty="0">
              <a:solidFill>
                <a:srgbClr val="C00000"/>
              </a:solidFill>
              <a:latin typeface="Comic Sans MS" panose="030F0702030302020204" pitchFamily="66" charset="0"/>
              <a:cs typeface="Comic Sans MS" panose="030F0702030302020204" pitchFamily="66" charset="0"/>
            </a:endParaRPr>
          </a:p>
        </p:txBody>
      </p:sp>
      <p:sp>
        <p:nvSpPr>
          <p:cNvPr id="47" name="Caixa de Texto 6"/>
          <p:cNvSpPr txBox="1"/>
          <p:nvPr/>
        </p:nvSpPr>
        <p:spPr>
          <a:xfrm>
            <a:off x="4446822" y="1833880"/>
            <a:ext cx="4069715" cy="521970"/>
          </a:xfrm>
          <a:prstGeom prst="rect">
            <a:avLst/>
          </a:prstGeom>
          <a:solidFill>
            <a:schemeClr val="bg1"/>
          </a:solidFill>
        </p:spPr>
        <p:txBody>
          <a:bodyPr wrap="square" rtlCol="0">
            <a:spAutoFit/>
          </a:bodyPr>
          <a:lstStyle/>
          <a:p>
            <a:r>
              <a:rPr lang="pt-BR" altLang="en-US" sz="2800" dirty="0">
                <a:latin typeface="Comic Sans MS" panose="030F0702030302020204" pitchFamily="66" charset="0"/>
                <a:cs typeface="Symbol" panose="05050102010706020507" charset="0"/>
              </a:rPr>
              <a:t>Vs1</a:t>
            </a:r>
            <a:r>
              <a:rPr lang="pt-BR" altLang="en-US" sz="2800" dirty="0" smtClean="0">
                <a:latin typeface="Comic Sans MS" panose="030F0702030302020204" pitchFamily="66" charset="0"/>
                <a:cs typeface="Symbol" panose="05050102010706020507" charset="0"/>
              </a:rPr>
              <a:t>= 4.</a:t>
            </a:r>
            <a:r>
              <a:rPr lang="pt-BR" altLang="en-US" sz="2800" dirty="0" err="1" smtClean="0">
                <a:latin typeface="Comic Sans MS" panose="030F0702030302020204" pitchFamily="66" charset="0"/>
                <a:cs typeface="Symbol" panose="05050102010706020507" charset="0"/>
              </a:rPr>
              <a:t>sen</a:t>
            </a:r>
            <a:r>
              <a:rPr lang="pt-BR" altLang="en-US" sz="2800" dirty="0" smtClean="0">
                <a:latin typeface="Comic Sans MS" panose="030F0702030302020204" pitchFamily="66" charset="0"/>
                <a:cs typeface="Symbol" panose="05050102010706020507" charset="0"/>
              </a:rPr>
              <a:t>(2</a:t>
            </a:r>
            <a:r>
              <a:rPr lang="pt-BR" altLang="en-US" sz="2800" dirty="0" smtClean="0">
                <a:latin typeface="Symbol" panose="05050102010706020507" pitchFamily="18" charset="2"/>
                <a:cs typeface="Symbol" panose="05050102010706020507" charset="0"/>
              </a:rPr>
              <a:t>p</a:t>
            </a:r>
            <a:r>
              <a:rPr lang="pt-BR" altLang="en-US" sz="2800" dirty="0" smtClean="0">
                <a:latin typeface="Comic Sans MS" panose="030F0702030302020204" pitchFamily="66" charset="0"/>
                <a:cs typeface="Comic Sans MS" panose="030F0702030302020204" pitchFamily="66" charset="0"/>
              </a:rPr>
              <a:t>.1k.</a:t>
            </a:r>
            <a:r>
              <a:rPr lang="pt-BR" altLang="en-US" sz="2800" dirty="0" smtClean="0">
                <a:latin typeface="Comic Sans MS" panose="030F0702030302020204" pitchFamily="66" charset="0"/>
                <a:cs typeface="Symbol" panose="05050102010706020507" charset="0"/>
              </a:rPr>
              <a:t>t) </a:t>
            </a:r>
            <a:endParaRPr lang="pt-BR" altLang="en-US" sz="2800" dirty="0">
              <a:latin typeface="Comic Sans MS" panose="030F0702030302020204" pitchFamily="66" charset="0"/>
              <a:cs typeface="Symbol" panose="05050102010706020507" charset="0"/>
            </a:endParaRPr>
          </a:p>
        </p:txBody>
      </p:sp>
      <p:sp>
        <p:nvSpPr>
          <p:cNvPr id="21" name="Caixa de Texto 20"/>
          <p:cNvSpPr txBox="1"/>
          <p:nvPr/>
        </p:nvSpPr>
        <p:spPr>
          <a:xfrm>
            <a:off x="9176937" y="2428240"/>
            <a:ext cx="859790" cy="307340"/>
          </a:xfrm>
          <a:prstGeom prst="rect">
            <a:avLst/>
          </a:prstGeom>
          <a:solidFill>
            <a:schemeClr val="bg1"/>
          </a:solidFill>
        </p:spPr>
        <p:txBody>
          <a:bodyPr wrap="square" lIns="0" tIns="0" rIns="0" bIns="0" rtlCol="0">
            <a:spAutoFit/>
          </a:bodyPr>
          <a:lstStyle/>
          <a:p>
            <a:pPr algn="ctr"/>
            <a:r>
              <a:rPr lang="pt-BR" altLang="en-US" sz="2000"/>
              <a:t>2*0,6 V</a:t>
            </a:r>
            <a:endParaRPr lang="pt-BR" altLang="en-US" sz="2000"/>
          </a:p>
        </p:txBody>
      </p:sp>
      <p:cxnSp>
        <p:nvCxnSpPr>
          <p:cNvPr id="18" name="Conector de Seta Reta 17"/>
          <p:cNvCxnSpPr/>
          <p:nvPr/>
        </p:nvCxnSpPr>
        <p:spPr>
          <a:xfrm flipV="1">
            <a:off x="10108482" y="2355850"/>
            <a:ext cx="0" cy="452120"/>
          </a:xfrm>
          <a:prstGeom prst="straightConnector1">
            <a:avLst/>
          </a:prstGeom>
          <a:ln w="1270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 name="Conector de Seta Reta 2"/>
          <p:cNvCxnSpPr/>
          <p:nvPr/>
        </p:nvCxnSpPr>
        <p:spPr>
          <a:xfrm>
            <a:off x="10108565" y="2810510"/>
            <a:ext cx="0" cy="1512000"/>
          </a:xfrm>
          <a:prstGeom prst="straightConnector1">
            <a:avLst/>
          </a:prstGeom>
          <a:ln w="22225">
            <a:solidFill>
              <a:srgbClr val="C00000"/>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sp>
        <p:nvSpPr>
          <p:cNvPr id="19" name="Caixa de Texto 18"/>
          <p:cNvSpPr txBox="1"/>
          <p:nvPr/>
        </p:nvSpPr>
        <p:spPr>
          <a:xfrm>
            <a:off x="9729470" y="4305300"/>
            <a:ext cx="729615" cy="460375"/>
          </a:xfrm>
          <a:prstGeom prst="rect">
            <a:avLst/>
          </a:prstGeom>
          <a:solidFill>
            <a:schemeClr val="bg1"/>
          </a:solidFill>
        </p:spPr>
        <p:txBody>
          <a:bodyPr wrap="square" rtlCol="0">
            <a:spAutoFit/>
          </a:bodyPr>
          <a:p>
            <a:pPr algn="ctr"/>
            <a:r>
              <a:rPr lang="pt-BR" altLang="en-US" sz="2400"/>
              <a:t>PID</a:t>
            </a:r>
            <a:endParaRPr lang="pt-BR" altLang="en-US" sz="2400"/>
          </a:p>
        </p:txBody>
      </p:sp>
    </p:spTree>
  </p:cSld>
  <p:clrMapOvr>
    <a:masterClrMapping/>
  </p:clrMapOvr>
  <p:timing>
    <p:tnLst>
      <p:par>
        <p:cTn id="1" dur="indefinite" restart="never" nodeType="tmRoot"/>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Forma livre 4"/>
          <p:cNvSpPr/>
          <p:nvPr/>
        </p:nvSpPr>
        <p:spPr>
          <a:xfrm>
            <a:off x="4414860" y="3288030"/>
            <a:ext cx="842645" cy="1092200"/>
          </a:xfrm>
          <a:custGeom>
            <a:avLst/>
            <a:gdLst>
              <a:gd name="connisteX0" fmla="*/ 15240 w 861060"/>
              <a:gd name="connsiteY0" fmla="*/ 1238885 h 1238885"/>
              <a:gd name="connisteX1" fmla="*/ 0 w 861060"/>
              <a:gd name="connsiteY1" fmla="*/ 15240 h 1238885"/>
              <a:gd name="connisteX2" fmla="*/ 861060 w 861060"/>
              <a:gd name="connsiteY2" fmla="*/ 0 h 1238885"/>
            </a:gdLst>
            <a:ahLst/>
            <a:cxnLst>
              <a:cxn ang="0">
                <a:pos x="connisteX0" y="connsiteY0"/>
              </a:cxn>
              <a:cxn ang="0">
                <a:pos x="connisteX1" y="connsiteY1"/>
              </a:cxn>
              <a:cxn ang="0">
                <a:pos x="connisteX2" y="connsiteY2"/>
              </a:cxn>
            </a:cxnLst>
            <a:rect l="l" t="t" r="r" b="b"/>
            <a:pathLst>
              <a:path w="861060" h="1238885">
                <a:moveTo>
                  <a:pt x="15240" y="1238885"/>
                </a:moveTo>
                <a:lnTo>
                  <a:pt x="0" y="15240"/>
                </a:lnTo>
                <a:lnTo>
                  <a:pt x="86106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Caixa de Texto 27"/>
          <p:cNvSpPr txBox="1"/>
          <p:nvPr/>
        </p:nvSpPr>
        <p:spPr>
          <a:xfrm>
            <a:off x="1011555" y="960120"/>
            <a:ext cx="9948545" cy="1235710"/>
          </a:xfrm>
          <a:prstGeom prst="rect">
            <a:avLst/>
          </a:prstGeom>
          <a:noFill/>
        </p:spPr>
        <p:txBody>
          <a:bodyPr wrap="square" rtlCol="0" anchor="t">
            <a:spAutoFit/>
          </a:bodyPr>
          <a:lstStyle/>
          <a:p>
            <a:pPr algn="l"/>
            <a:r>
              <a:rPr lang="pt-BR" sz="3600" b="1" dirty="0" smtClean="0">
                <a:solidFill>
                  <a:schemeClr val="tx1"/>
                </a:solidFill>
                <a:latin typeface="Comic Sans MS" panose="030F0702030302020204" pitchFamily="66" charset="0"/>
                <a:cs typeface="Comic Sans MS" panose="030F0702030302020204" pitchFamily="66" charset="0"/>
                <a:sym typeface="+mn-ea"/>
              </a:rPr>
              <a:t>Retificador meia onda com filtro (RC)</a:t>
            </a:r>
            <a:endParaRPr lang="pt-BR" sz="3600" b="1" dirty="0" smtClean="0">
              <a:solidFill>
                <a:schemeClr val="tx1"/>
              </a:solidFill>
              <a:latin typeface="Comic Sans MS" panose="030F0702030302020204" pitchFamily="66" charset="0"/>
              <a:cs typeface="Comic Sans MS" panose="030F0702030302020204" pitchFamily="66" charset="0"/>
              <a:sym typeface="+mn-ea"/>
            </a:endParaRPr>
          </a:p>
          <a:p>
            <a:pPr algn="l">
              <a:lnSpc>
                <a:spcPct val="120000"/>
              </a:lnSpc>
            </a:pPr>
            <a:r>
              <a:rPr lang="pt-BR" altLang="en-US" sz="3200" b="1" i="1" dirty="0" smtClean="0">
                <a:solidFill>
                  <a:srgbClr val="C00000"/>
                </a:solidFill>
                <a:latin typeface="Comic Sans MS" panose="030F0702030302020204" pitchFamily="66" charset="0"/>
                <a:cs typeface="Comic Sans MS" panose="030F0702030302020204" pitchFamily="66" charset="0"/>
                <a:sym typeface="+mn-ea"/>
              </a:rPr>
              <a:t>ripple</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variação da tensão na saída</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grpSp>
        <p:nvGrpSpPr>
          <p:cNvPr id="16" name="Grupo 15"/>
          <p:cNvGrpSpPr/>
          <p:nvPr/>
        </p:nvGrpSpPr>
        <p:grpSpPr>
          <a:xfrm rot="10800000">
            <a:off x="5243140" y="3062688"/>
            <a:ext cx="620395" cy="453390"/>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upo 19"/>
          <p:cNvGrpSpPr/>
          <p:nvPr/>
        </p:nvGrpSpPr>
        <p:grpSpPr>
          <a:xfrm rot="16200000">
            <a:off x="5690815" y="3856990"/>
            <a:ext cx="1381760" cy="255270"/>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7" name="Caixa de Texto 26"/>
          <p:cNvSpPr txBox="1"/>
          <p:nvPr/>
        </p:nvSpPr>
        <p:spPr>
          <a:xfrm>
            <a:off x="6509330" y="3780155"/>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cxnSp>
        <p:nvCxnSpPr>
          <p:cNvPr id="77" name="Conector Reto 76"/>
          <p:cNvCxnSpPr/>
          <p:nvPr/>
        </p:nvCxnSpPr>
        <p:spPr>
          <a:xfrm>
            <a:off x="4332416" y="5039848"/>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CaixaDeTexto 8"/>
          <p:cNvSpPr txBox="1"/>
          <p:nvPr/>
        </p:nvSpPr>
        <p:spPr>
          <a:xfrm>
            <a:off x="4132848" y="3386973"/>
            <a:ext cx="288324" cy="461665"/>
          </a:xfrm>
          <a:prstGeom prst="rect">
            <a:avLst/>
          </a:prstGeom>
          <a:noFill/>
        </p:spPr>
        <p:txBody>
          <a:bodyPr wrap="square" rtlCol="0">
            <a:spAutoFit/>
          </a:bodyPr>
          <a:lstStyle/>
          <a:p>
            <a:r>
              <a:rPr lang="pt-BR" sz="2400" dirty="0" smtClean="0"/>
              <a:t>+</a:t>
            </a:r>
            <a:endParaRPr lang="pt-BR" sz="2400" dirty="0"/>
          </a:p>
        </p:txBody>
      </p:sp>
      <p:sp>
        <p:nvSpPr>
          <p:cNvPr id="88" name="CaixaDeTexto 47"/>
          <p:cNvSpPr txBox="1"/>
          <p:nvPr/>
        </p:nvSpPr>
        <p:spPr>
          <a:xfrm>
            <a:off x="4657450" y="3738474"/>
            <a:ext cx="585470" cy="460375"/>
          </a:xfrm>
          <a:prstGeom prst="rect">
            <a:avLst/>
          </a:prstGeom>
          <a:noFill/>
        </p:spPr>
        <p:txBody>
          <a:bodyPr wrap="none" rtlCol="0">
            <a:spAutoFit/>
          </a:bodyPr>
          <a:lstStyle/>
          <a:p>
            <a:r>
              <a:rPr lang="pt-BR" sz="2400" dirty="0"/>
              <a:t>Vin</a:t>
            </a:r>
            <a:endParaRPr lang="pt-BR" sz="2400" baseline="-25000" dirty="0"/>
          </a:p>
        </p:txBody>
      </p:sp>
      <p:sp>
        <p:nvSpPr>
          <p:cNvPr id="90" name="Elipse 89"/>
          <p:cNvSpPr/>
          <p:nvPr/>
        </p:nvSpPr>
        <p:spPr>
          <a:xfrm>
            <a:off x="4222060" y="375475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Forma livre 3"/>
          <p:cNvSpPr/>
          <p:nvPr/>
        </p:nvSpPr>
        <p:spPr>
          <a:xfrm>
            <a:off x="4281750" y="3803015"/>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Forma livre 6"/>
          <p:cNvSpPr/>
          <p:nvPr/>
        </p:nvSpPr>
        <p:spPr>
          <a:xfrm>
            <a:off x="5853375" y="3291840"/>
            <a:ext cx="5289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Forma livre 7"/>
          <p:cNvSpPr/>
          <p:nvPr/>
        </p:nvSpPr>
        <p:spPr>
          <a:xfrm>
            <a:off x="4422085" y="4346575"/>
            <a:ext cx="1979295" cy="330200"/>
          </a:xfrm>
          <a:custGeom>
            <a:avLst/>
            <a:gdLst>
              <a:gd name="connisteX0" fmla="*/ 1948815 w 1948815"/>
              <a:gd name="connsiteY0" fmla="*/ 317500 h 317500"/>
              <a:gd name="connisteX1" fmla="*/ 15240 w 1948815"/>
              <a:gd name="connsiteY1" fmla="*/ 317500 h 317500"/>
              <a:gd name="connisteX2" fmla="*/ 0 w 1948815"/>
              <a:gd name="connsiteY2" fmla="*/ 0 h 317500"/>
            </a:gdLst>
            <a:ahLst/>
            <a:cxnLst>
              <a:cxn ang="0">
                <a:pos x="connisteX0" y="connsiteY0"/>
              </a:cxn>
              <a:cxn ang="0">
                <a:pos x="connisteX1" y="connsiteY1"/>
              </a:cxn>
              <a:cxn ang="0">
                <a:pos x="connisteX2" y="connsiteY2"/>
              </a:cxn>
            </a:cxnLst>
            <a:rect l="l" t="t" r="r" b="b"/>
            <a:pathLst>
              <a:path w="1948815" h="317500">
                <a:moveTo>
                  <a:pt x="1948815" y="317500"/>
                </a:moveTo>
                <a:lnTo>
                  <a:pt x="15240" y="317500"/>
                </a:lnTo>
                <a:lnTo>
                  <a:pt x="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 name="Conector Reto 8"/>
          <p:cNvCxnSpPr>
            <a:stCxn id="8" idx="1"/>
          </p:cNvCxnSpPr>
          <p:nvPr/>
        </p:nvCxnSpPr>
        <p:spPr>
          <a:xfrm flipH="1">
            <a:off x="4433515" y="4676775"/>
            <a:ext cx="3810" cy="36957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6370900" y="3288777"/>
            <a:ext cx="196850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 name="Forma livre 11"/>
          <p:cNvSpPr/>
          <p:nvPr/>
        </p:nvSpPr>
        <p:spPr>
          <a:xfrm>
            <a:off x="8350830" y="3387090"/>
            <a:ext cx="497840" cy="123888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12"/>
          <p:cNvSpPr txBox="1"/>
          <p:nvPr/>
        </p:nvSpPr>
        <p:spPr>
          <a:xfrm>
            <a:off x="8437190" y="2940685"/>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0</a:t>
            </a:r>
            <a:endParaRPr lang="pt-BR" altLang="en-US" sz="2800" baseline="-25000">
              <a:latin typeface="Comic Sans MS" panose="030F0702030302020204" pitchFamily="66" charset="0"/>
              <a:cs typeface="Comic Sans MS" panose="030F0702030302020204" pitchFamily="66" charset="0"/>
            </a:endParaRPr>
          </a:p>
        </p:txBody>
      </p:sp>
      <p:sp>
        <p:nvSpPr>
          <p:cNvPr id="14" name="Caixa de Texto 13"/>
          <p:cNvSpPr txBox="1"/>
          <p:nvPr/>
        </p:nvSpPr>
        <p:spPr>
          <a:xfrm>
            <a:off x="4843090" y="2539365"/>
            <a:ext cx="142113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Diodo</a:t>
            </a:r>
            <a:endParaRPr lang="pt-BR" altLang="en-US" sz="2800">
              <a:latin typeface="Comic Sans MS" panose="030F0702030302020204" pitchFamily="66" charset="0"/>
              <a:cs typeface="Comic Sans MS" panose="030F0702030302020204" pitchFamily="66" charset="0"/>
            </a:endParaRPr>
          </a:p>
        </p:txBody>
      </p:sp>
      <p:grpSp>
        <p:nvGrpSpPr>
          <p:cNvPr id="71" name="Grupo 70"/>
          <p:cNvGrpSpPr/>
          <p:nvPr/>
        </p:nvGrpSpPr>
        <p:grpSpPr>
          <a:xfrm>
            <a:off x="7253579" y="3305810"/>
            <a:ext cx="695448" cy="1360805"/>
            <a:chOff x="3101300" y="2309675"/>
            <a:chExt cx="695448" cy="1360805"/>
          </a:xfrm>
        </p:grpSpPr>
        <p:cxnSp>
          <p:nvCxnSpPr>
            <p:cNvPr id="72" name="Conector Reto 71"/>
            <p:cNvCxnSpPr/>
            <p:nvPr/>
          </p:nvCxnSpPr>
          <p:spPr>
            <a:xfrm>
              <a:off x="3101300" y="2971782"/>
              <a:ext cx="695448"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a:off x="3101300" y="3082636"/>
              <a:ext cx="695448"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H="1" flipV="1">
              <a:off x="3450521" y="2309675"/>
              <a:ext cx="8255" cy="6623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H="1" flipV="1">
              <a:off x="3458776" y="3079295"/>
              <a:ext cx="5080" cy="5911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 name="Conector Reto 2"/>
          <p:cNvCxnSpPr/>
          <p:nvPr/>
        </p:nvCxnSpPr>
        <p:spPr>
          <a:xfrm>
            <a:off x="6382330" y="4675505"/>
            <a:ext cx="196850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24" name="Caixa de Texto 23"/>
          <p:cNvSpPr txBox="1"/>
          <p:nvPr/>
        </p:nvSpPr>
        <p:spPr>
          <a:xfrm>
            <a:off x="8037775" y="3780155"/>
            <a:ext cx="439420" cy="521970"/>
          </a:xfrm>
          <a:prstGeom prst="rect">
            <a:avLst/>
          </a:prstGeom>
          <a:noFill/>
        </p:spPr>
        <p:txBody>
          <a:bodyPr wrap="square" rtlCol="0">
            <a:spAutoFit/>
          </a:bodyPr>
          <a:lstStyle/>
          <a:p>
            <a:pPr algn="ctr"/>
            <a:r>
              <a:rPr lang="pt-BR" altLang="en-US" sz="2800">
                <a:latin typeface="+mn-ea"/>
                <a:cs typeface="+mn-ea"/>
              </a:rPr>
              <a:t>C</a:t>
            </a:r>
            <a:endParaRPr lang="pt-BR" altLang="en-US" sz="2800">
              <a:latin typeface="+mn-ea"/>
              <a:cs typeface="+mn-ea"/>
            </a:endParaRPr>
          </a:p>
        </p:txBody>
      </p:sp>
    </p:spTree>
  </p:cSld>
  <p:clrMapOvr>
    <a:masterClrMapping/>
  </p:clrMapOvr>
  <p:timing>
    <p:tnLst>
      <p:par>
        <p:cTn id="1" dur="indefinite" restart="never" nodeType="tmRoot"/>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20" name="Imagem 19" descr="Retificador"/>
          <p:cNvPicPr>
            <a:picLocks noChangeAspect="1"/>
          </p:cNvPicPr>
          <p:nvPr/>
        </p:nvPicPr>
        <p:blipFill>
          <a:blip r:embed="rId1"/>
          <a:srcRect t="4652"/>
          <a:stretch>
            <a:fillRect/>
          </a:stretch>
        </p:blipFill>
        <p:spPr>
          <a:xfrm>
            <a:off x="1054735" y="1892300"/>
            <a:ext cx="10752455" cy="4464050"/>
          </a:xfrm>
          <a:prstGeom prst="rect">
            <a:avLst/>
          </a:prstGeom>
        </p:spPr>
      </p:pic>
      <p:sp>
        <p:nvSpPr>
          <p:cNvPr id="4" name="Caixa de Texto 3"/>
          <p:cNvSpPr txBox="1"/>
          <p:nvPr/>
        </p:nvSpPr>
        <p:spPr>
          <a:xfrm>
            <a:off x="10508615" y="2313940"/>
            <a:ext cx="556895" cy="521970"/>
          </a:xfrm>
          <a:prstGeom prst="rect">
            <a:avLst/>
          </a:prstGeom>
          <a:noFill/>
        </p:spPr>
        <p:txBody>
          <a:bodyPr wrap="none" rtlCol="0">
            <a:spAutoFit/>
          </a:bodyPr>
          <a:lstStyle/>
          <a:p>
            <a:r>
              <a:rPr lang="pt-BR" altLang="en-US" sz="2800"/>
              <a:t>Vo</a:t>
            </a:r>
            <a:endParaRPr lang="pt-BR" altLang="en-US" sz="2800"/>
          </a:p>
        </p:txBody>
      </p:sp>
      <p:sp>
        <p:nvSpPr>
          <p:cNvPr id="5" name="Caixa de Texto 4"/>
          <p:cNvSpPr txBox="1"/>
          <p:nvPr/>
        </p:nvSpPr>
        <p:spPr>
          <a:xfrm>
            <a:off x="1612265" y="1990725"/>
            <a:ext cx="653415" cy="521970"/>
          </a:xfrm>
          <a:prstGeom prst="rect">
            <a:avLst/>
          </a:prstGeom>
          <a:noFill/>
        </p:spPr>
        <p:txBody>
          <a:bodyPr wrap="none" rtlCol="0">
            <a:spAutoFit/>
          </a:bodyPr>
          <a:lstStyle/>
          <a:p>
            <a:r>
              <a:rPr lang="pt-BR" altLang="en-US" sz="2800"/>
              <a:t>Vin</a:t>
            </a:r>
            <a:endParaRPr lang="pt-BR" altLang="en-US" sz="2800"/>
          </a:p>
        </p:txBody>
      </p:sp>
      <p:cxnSp>
        <p:nvCxnSpPr>
          <p:cNvPr id="6" name="Conector de Seta Reta 5"/>
          <p:cNvCxnSpPr/>
          <p:nvPr/>
        </p:nvCxnSpPr>
        <p:spPr>
          <a:xfrm flipH="1">
            <a:off x="8698865" y="2300605"/>
            <a:ext cx="15240" cy="36195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7" name="Caixa de Texto 6"/>
          <p:cNvSpPr txBox="1"/>
          <p:nvPr/>
        </p:nvSpPr>
        <p:spPr>
          <a:xfrm>
            <a:off x="8888730" y="2140585"/>
            <a:ext cx="915035" cy="521970"/>
          </a:xfrm>
          <a:prstGeom prst="rect">
            <a:avLst/>
          </a:prstGeom>
          <a:noFill/>
        </p:spPr>
        <p:txBody>
          <a:bodyPr wrap="none" rtlCol="0">
            <a:spAutoFit/>
          </a:bodyPr>
          <a:lstStyle/>
          <a:p>
            <a:r>
              <a:rPr lang="pt-BR" altLang="en-US" sz="2800"/>
              <a:t>0,6 V</a:t>
            </a:r>
            <a:endParaRPr lang="pt-BR" altLang="en-US" sz="2800"/>
          </a:p>
        </p:txBody>
      </p:sp>
      <p:cxnSp>
        <p:nvCxnSpPr>
          <p:cNvPr id="9" name="Conector de Seta Reta 8"/>
          <p:cNvCxnSpPr/>
          <p:nvPr/>
        </p:nvCxnSpPr>
        <p:spPr>
          <a:xfrm>
            <a:off x="2473325" y="2931795"/>
            <a:ext cx="2844000" cy="0"/>
          </a:xfrm>
          <a:prstGeom prst="straightConnector1">
            <a:avLst/>
          </a:prstGeom>
          <a:ln w="38100">
            <a:solidFill>
              <a:srgbClr val="FFC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a:off x="3070860" y="2957830"/>
            <a:ext cx="1837055" cy="612000"/>
          </a:xfrm>
          <a:prstGeom prst="rect">
            <a:avLst/>
          </a:prstGeom>
          <a:noFill/>
        </p:spPr>
        <p:txBody>
          <a:bodyPr wrap="none" rtlCol="0">
            <a:spAutoFit/>
          </a:bodyPr>
          <a:lstStyle/>
          <a:p>
            <a:r>
              <a:rPr lang="pt-BR" altLang="en-US" sz="2800"/>
              <a:t>diodo corta</a:t>
            </a:r>
            <a:endParaRPr lang="pt-BR" altLang="en-US" sz="2800"/>
          </a:p>
        </p:txBody>
      </p:sp>
      <p:sp>
        <p:nvSpPr>
          <p:cNvPr id="11" name="Caixa de Texto 10"/>
          <p:cNvSpPr txBox="1"/>
          <p:nvPr/>
        </p:nvSpPr>
        <p:spPr>
          <a:xfrm>
            <a:off x="1748155" y="3723005"/>
            <a:ext cx="1370330" cy="953135"/>
          </a:xfrm>
          <a:prstGeom prst="rect">
            <a:avLst/>
          </a:prstGeom>
          <a:noFill/>
        </p:spPr>
        <p:txBody>
          <a:bodyPr wrap="square" rtlCol="0">
            <a:spAutoFit/>
          </a:bodyPr>
          <a:lstStyle/>
          <a:p>
            <a:pPr algn="ctr"/>
            <a:r>
              <a:rPr lang="pt-BR" altLang="en-US" sz="2800"/>
              <a:t>diodo conduz</a:t>
            </a:r>
            <a:endParaRPr lang="pt-BR" altLang="en-US" sz="2800"/>
          </a:p>
        </p:txBody>
      </p:sp>
      <p:cxnSp>
        <p:nvCxnSpPr>
          <p:cNvPr id="12" name="Conector de Seta Reta 11"/>
          <p:cNvCxnSpPr/>
          <p:nvPr/>
        </p:nvCxnSpPr>
        <p:spPr>
          <a:xfrm flipV="1">
            <a:off x="2180590" y="2930525"/>
            <a:ext cx="288000" cy="0"/>
          </a:xfrm>
          <a:prstGeom prst="straightConnector1">
            <a:avLst/>
          </a:prstGeom>
          <a:ln w="38100">
            <a:solidFill>
              <a:srgbClr val="FF0000"/>
            </a:solidFill>
            <a:headEnd type="triangle" w="lg" len="med"/>
            <a:tailEnd type="triangle" w="lg" len="med"/>
          </a:ln>
        </p:spPr>
        <p:style>
          <a:lnRef idx="1">
            <a:schemeClr val="dk1"/>
          </a:lnRef>
          <a:fillRef idx="0">
            <a:schemeClr val="dk1"/>
          </a:fillRef>
          <a:effectRef idx="0">
            <a:schemeClr val="dk1"/>
          </a:effectRef>
          <a:fontRef idx="minor">
            <a:schemeClr val="tx1"/>
          </a:fontRef>
        </p:style>
      </p:cxnSp>
      <p:cxnSp>
        <p:nvCxnSpPr>
          <p:cNvPr id="13" name="Conector Reto 12"/>
          <p:cNvCxnSpPr/>
          <p:nvPr/>
        </p:nvCxnSpPr>
        <p:spPr>
          <a:xfrm flipV="1">
            <a:off x="1300480" y="3549015"/>
            <a:ext cx="10260330" cy="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1774825" y="336867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a:off x="3143885" y="3402330"/>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a:off x="6244590" y="3435350"/>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4879975" y="349567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28" name="Caixa de Texto 27"/>
          <p:cNvSpPr txBox="1"/>
          <p:nvPr/>
        </p:nvSpPr>
        <p:spPr>
          <a:xfrm>
            <a:off x="1569085" y="384810"/>
            <a:ext cx="8325485" cy="1153160"/>
          </a:xfrm>
          <a:prstGeom prst="rect">
            <a:avLst/>
          </a:prstGeom>
          <a:noFill/>
        </p:spPr>
        <p:txBody>
          <a:bodyPr wrap="square" rtlCol="0" anchor="t">
            <a:spAutoFit/>
          </a:bodyPr>
          <a:lstStyle/>
          <a:p>
            <a:pPr algn="ctr" fontAlgn="auto">
              <a:spcAft>
                <a:spcPts val="600"/>
              </a:spcAft>
            </a:pPr>
            <a:r>
              <a:rPr lang="pt-BR" sz="3600" b="1" dirty="0" smtClean="0">
                <a:solidFill>
                  <a:schemeClr val="tx1"/>
                </a:solidFill>
                <a:latin typeface="Comic Sans MS" panose="030F0702030302020204" pitchFamily="66" charset="0"/>
                <a:cs typeface="Comic Sans MS" panose="030F0702030302020204" pitchFamily="66" charset="0"/>
                <a:sym typeface="+mn-ea"/>
              </a:rPr>
              <a:t>Retificador + Filtro RC</a:t>
            </a:r>
            <a:endParaRPr lang="pt-BR" sz="3600" b="1" dirty="0" smtClean="0">
              <a:solidFill>
                <a:schemeClr val="tx1"/>
              </a:solidFill>
              <a:latin typeface="Comic Sans MS" panose="030F0702030302020204" pitchFamily="66" charset="0"/>
              <a:cs typeface="Comic Sans MS" panose="030F0702030302020204" pitchFamily="66" charset="0"/>
              <a:sym typeface="+mn-ea"/>
            </a:endParaRPr>
          </a:p>
          <a:p>
            <a:pPr algn="ctr"/>
            <a:r>
              <a:rPr lang="pt-BR" sz="2800" b="1" dirty="0" smtClean="0">
                <a:solidFill>
                  <a:schemeClr val="tx1"/>
                </a:solidFill>
                <a:latin typeface="Comic Sans MS" panose="030F0702030302020204" pitchFamily="66" charset="0"/>
                <a:cs typeface="Comic Sans MS" panose="030F0702030302020204" pitchFamily="66" charset="0"/>
                <a:sym typeface="+mn-ea"/>
              </a:rPr>
              <a:t>V</a:t>
            </a:r>
            <a:r>
              <a:rPr lang="pt-BR" sz="2800" b="1" baseline="-25000" dirty="0" smtClean="0">
                <a:solidFill>
                  <a:schemeClr val="tx1"/>
                </a:solidFill>
                <a:latin typeface="Comic Sans MS" panose="030F0702030302020204" pitchFamily="66" charset="0"/>
                <a:cs typeface="Comic Sans MS" panose="030F0702030302020204" pitchFamily="66" charset="0"/>
                <a:sym typeface="+mn-ea"/>
              </a:rPr>
              <a:t>in</a:t>
            </a:r>
            <a:r>
              <a:rPr lang="pt-BR" sz="2800" b="1" dirty="0" smtClean="0">
                <a:solidFill>
                  <a:schemeClr val="tx1"/>
                </a:solidFill>
                <a:latin typeface="Comic Sans MS" panose="030F0702030302020204" pitchFamily="66" charset="0"/>
                <a:cs typeface="Comic Sans MS" panose="030F0702030302020204" pitchFamily="66" charset="0"/>
                <a:sym typeface="+mn-ea"/>
              </a:rPr>
              <a:t> = 2.5sen(2</a:t>
            </a:r>
            <a:r>
              <a:rPr lang="pt-BR" sz="2800" b="1" dirty="0" smtClean="0">
                <a:solidFill>
                  <a:schemeClr val="tx1"/>
                </a:solidFill>
                <a:latin typeface="Symbol" panose="05050102010706020507" charset="0"/>
                <a:cs typeface="Symbol" panose="05050102010706020507" charset="0"/>
                <a:sym typeface="+mn-ea"/>
              </a:rPr>
              <a:t>p.</a:t>
            </a:r>
            <a:r>
              <a:rPr lang="pt-BR" sz="2800" b="1" dirty="0" smtClean="0">
                <a:solidFill>
                  <a:schemeClr val="tx1"/>
                </a:solidFill>
                <a:latin typeface="Comic Sans MS" panose="030F0702030302020204" pitchFamily="66" charset="0"/>
                <a:cs typeface="Comic Sans MS" panose="030F0702030302020204" pitchFamily="66" charset="0"/>
                <a:sym typeface="+mn-ea"/>
              </a:rPr>
              <a:t>1K.t); R = 10 k</a:t>
            </a:r>
            <a:r>
              <a:rPr lang="pt-BR" sz="2800" b="1" dirty="0" smtClean="0">
                <a:solidFill>
                  <a:schemeClr val="tx1"/>
                </a:solidFill>
                <a:latin typeface="Symbol" panose="05050102010706020507" charset="0"/>
                <a:cs typeface="Symbol" panose="05050102010706020507" charset="0"/>
                <a:sym typeface="+mn-ea"/>
              </a:rPr>
              <a:t>W</a:t>
            </a:r>
            <a:r>
              <a:rPr lang="pt-BR" sz="2800" b="1" dirty="0" smtClean="0">
                <a:solidFill>
                  <a:schemeClr val="tx1"/>
                </a:solidFill>
                <a:latin typeface="Comic Sans MS" panose="030F0702030302020204" pitchFamily="66" charset="0"/>
                <a:cs typeface="Comic Sans MS" panose="030F0702030302020204" pitchFamily="66" charset="0"/>
                <a:sym typeface="+mn-ea"/>
              </a:rPr>
              <a:t>; C=1,0 </a:t>
            </a:r>
            <a:r>
              <a:rPr lang="pt-BR" sz="2800" b="1" dirty="0" smtClean="0">
                <a:solidFill>
                  <a:schemeClr val="tx1"/>
                </a:solidFill>
                <a:latin typeface="Symbol" panose="05050102010706020507" charset="0"/>
                <a:cs typeface="Symbol" panose="05050102010706020507" charset="0"/>
                <a:sym typeface="+mn-ea"/>
              </a:rPr>
              <a:t>m</a:t>
            </a:r>
            <a:r>
              <a:rPr lang="pt-BR" sz="2800" b="1" dirty="0" smtClean="0">
                <a:solidFill>
                  <a:schemeClr val="tx1"/>
                </a:solidFill>
                <a:latin typeface="Comic Sans MS" panose="030F0702030302020204" pitchFamily="66" charset="0"/>
                <a:cs typeface="Comic Sans MS" panose="030F0702030302020204" pitchFamily="66" charset="0"/>
                <a:sym typeface="+mn-ea"/>
              </a:rPr>
              <a:t>F</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p:txBody>
      </p:sp>
      <p:cxnSp>
        <p:nvCxnSpPr>
          <p:cNvPr id="23" name="Conector Reto 22"/>
          <p:cNvCxnSpPr/>
          <p:nvPr/>
        </p:nvCxnSpPr>
        <p:spPr>
          <a:xfrm>
            <a:off x="2433320" y="250253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a:off x="2239010" y="251269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5324475" y="250253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5615940" y="250253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27" name="Forma livre 26"/>
          <p:cNvSpPr/>
          <p:nvPr/>
        </p:nvSpPr>
        <p:spPr>
          <a:xfrm>
            <a:off x="1328420" y="2662555"/>
            <a:ext cx="10008000" cy="178435"/>
          </a:xfrm>
          <a:custGeom>
            <a:avLst/>
            <a:gdLst>
              <a:gd name="connisteX0" fmla="*/ 0 w 10042525"/>
              <a:gd name="connsiteY0" fmla="*/ 96290 h 178205"/>
              <a:gd name="connisteX1" fmla="*/ 327025 w 10042525"/>
              <a:gd name="connsiteY1" fmla="*/ 96290 h 178205"/>
              <a:gd name="connisteX2" fmla="*/ 666750 w 10042525"/>
              <a:gd name="connsiteY2" fmla="*/ 137565 h 178205"/>
              <a:gd name="connisteX3" fmla="*/ 816610 w 10042525"/>
              <a:gd name="connsiteY3" fmla="*/ 96290 h 178205"/>
              <a:gd name="connisteX4" fmla="*/ 884555 w 10042525"/>
              <a:gd name="connsiteY4" fmla="*/ 178205 h 178205"/>
              <a:gd name="connisteX5" fmla="*/ 1007110 w 10042525"/>
              <a:gd name="connsiteY5" fmla="*/ 96290 h 178205"/>
              <a:gd name="connisteX6" fmla="*/ 1156970 w 10042525"/>
              <a:gd name="connsiteY6" fmla="*/ 15010 h 178205"/>
              <a:gd name="connisteX7" fmla="*/ 1265555 w 10042525"/>
              <a:gd name="connsiteY7" fmla="*/ 15010 h 178205"/>
              <a:gd name="connisteX8" fmla="*/ 1551305 w 10042525"/>
              <a:gd name="connsiteY8" fmla="*/ 28345 h 178205"/>
              <a:gd name="connisteX9" fmla="*/ 1837055 w 10042525"/>
              <a:gd name="connsiteY9" fmla="*/ 42315 h 178205"/>
              <a:gd name="connisteX10" fmla="*/ 2136775 w 10042525"/>
              <a:gd name="connsiteY10" fmla="*/ 55650 h 178205"/>
              <a:gd name="connisteX11" fmla="*/ 2639695 w 10042525"/>
              <a:gd name="connsiteY11" fmla="*/ 69620 h 178205"/>
              <a:gd name="connisteX12" fmla="*/ 3170555 w 10042525"/>
              <a:gd name="connsiteY12" fmla="*/ 82955 h 178205"/>
              <a:gd name="connisteX13" fmla="*/ 3646805 w 10042525"/>
              <a:gd name="connsiteY13" fmla="*/ 110260 h 178205"/>
              <a:gd name="connisteX14" fmla="*/ 3864610 w 10042525"/>
              <a:gd name="connsiteY14" fmla="*/ 123595 h 178205"/>
              <a:gd name="connisteX15" fmla="*/ 3932555 w 10042525"/>
              <a:gd name="connsiteY15" fmla="*/ 150900 h 178205"/>
              <a:gd name="connisteX16" fmla="*/ 4027805 w 10042525"/>
              <a:gd name="connsiteY16" fmla="*/ 137565 h 178205"/>
              <a:gd name="connisteX17" fmla="*/ 4177665 w 10042525"/>
              <a:gd name="connsiteY17" fmla="*/ 55650 h 178205"/>
              <a:gd name="connisteX18" fmla="*/ 4327525 w 10042525"/>
              <a:gd name="connsiteY18" fmla="*/ 15010 h 178205"/>
              <a:gd name="connisteX19" fmla="*/ 4653915 w 10042525"/>
              <a:gd name="connsiteY19" fmla="*/ 28345 h 178205"/>
              <a:gd name="connisteX20" fmla="*/ 5293360 w 10042525"/>
              <a:gd name="connsiteY20" fmla="*/ 42315 h 178205"/>
              <a:gd name="connisteX21" fmla="*/ 6014720 w 10042525"/>
              <a:gd name="connsiteY21" fmla="*/ 82955 h 178205"/>
              <a:gd name="connisteX22" fmla="*/ 6558915 w 10042525"/>
              <a:gd name="connsiteY22" fmla="*/ 110260 h 178205"/>
              <a:gd name="connisteX23" fmla="*/ 6925945 w 10042525"/>
              <a:gd name="connsiteY23" fmla="*/ 137565 h 178205"/>
              <a:gd name="connisteX24" fmla="*/ 6994525 w 10042525"/>
              <a:gd name="connsiteY24" fmla="*/ 96290 h 178205"/>
              <a:gd name="connisteX25" fmla="*/ 7157720 w 10042525"/>
              <a:gd name="connsiteY25" fmla="*/ 150900 h 178205"/>
              <a:gd name="connisteX26" fmla="*/ 7293610 w 10042525"/>
              <a:gd name="connsiteY26" fmla="*/ 55650 h 178205"/>
              <a:gd name="connisteX27" fmla="*/ 7456805 w 10042525"/>
              <a:gd name="connsiteY27" fmla="*/ 1040 h 178205"/>
              <a:gd name="connisteX28" fmla="*/ 7715250 w 10042525"/>
              <a:gd name="connsiteY28" fmla="*/ 28345 h 178205"/>
              <a:gd name="connisteX29" fmla="*/ 8314055 w 10042525"/>
              <a:gd name="connsiteY29" fmla="*/ 69620 h 178205"/>
              <a:gd name="connisteX30" fmla="*/ 9211945 w 10042525"/>
              <a:gd name="connsiteY30" fmla="*/ 96290 h 178205"/>
              <a:gd name="connisteX31" fmla="*/ 10042525 w 10042525"/>
              <a:gd name="connsiteY31" fmla="*/ 137565 h 17820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 ang="0">
                <a:pos x="connisteX21" y="connsiteY21"/>
              </a:cxn>
              <a:cxn ang="0">
                <a:pos x="connisteX22" y="connsiteY22"/>
              </a:cxn>
              <a:cxn ang="0">
                <a:pos x="connisteX23" y="connsiteY23"/>
              </a:cxn>
              <a:cxn ang="0">
                <a:pos x="connisteX24" y="connsiteY24"/>
              </a:cxn>
              <a:cxn ang="0">
                <a:pos x="connisteX25" y="connsiteY25"/>
              </a:cxn>
              <a:cxn ang="0">
                <a:pos x="connisteX26" y="connsiteY26"/>
              </a:cxn>
              <a:cxn ang="0">
                <a:pos x="connisteX27" y="connsiteY27"/>
              </a:cxn>
              <a:cxn ang="0">
                <a:pos x="connisteX28" y="connsiteY28"/>
              </a:cxn>
              <a:cxn ang="0">
                <a:pos x="connisteX29" y="connsiteY29"/>
              </a:cxn>
              <a:cxn ang="0">
                <a:pos x="connisteX30" y="connsiteY30"/>
              </a:cxn>
              <a:cxn ang="0">
                <a:pos x="connisteX31" y="connsiteY31"/>
              </a:cxn>
            </a:cxnLst>
            <a:rect l="l" t="t" r="r" b="b"/>
            <a:pathLst>
              <a:path w="10042525" h="178206">
                <a:moveTo>
                  <a:pt x="0" y="96291"/>
                </a:moveTo>
                <a:cubicBezTo>
                  <a:pt x="58420" y="95656"/>
                  <a:pt x="193675" y="88036"/>
                  <a:pt x="327025" y="96291"/>
                </a:cubicBezTo>
                <a:cubicBezTo>
                  <a:pt x="460375" y="104546"/>
                  <a:pt x="568960" y="137566"/>
                  <a:pt x="666750" y="137566"/>
                </a:cubicBezTo>
                <a:cubicBezTo>
                  <a:pt x="764540" y="137566"/>
                  <a:pt x="772795" y="88036"/>
                  <a:pt x="816610" y="96291"/>
                </a:cubicBezTo>
                <a:cubicBezTo>
                  <a:pt x="860425" y="104546"/>
                  <a:pt x="846455" y="178206"/>
                  <a:pt x="884555" y="178206"/>
                </a:cubicBezTo>
                <a:cubicBezTo>
                  <a:pt x="922655" y="178206"/>
                  <a:pt x="952500" y="128676"/>
                  <a:pt x="1007110" y="96291"/>
                </a:cubicBezTo>
                <a:cubicBezTo>
                  <a:pt x="1061720" y="63906"/>
                  <a:pt x="1105535" y="31521"/>
                  <a:pt x="1156970" y="15011"/>
                </a:cubicBezTo>
                <a:cubicBezTo>
                  <a:pt x="1208405" y="-1499"/>
                  <a:pt x="1186815" y="12471"/>
                  <a:pt x="1265555" y="15011"/>
                </a:cubicBezTo>
                <a:cubicBezTo>
                  <a:pt x="1344295" y="17551"/>
                  <a:pt x="1437005" y="22631"/>
                  <a:pt x="1551305" y="28346"/>
                </a:cubicBezTo>
                <a:cubicBezTo>
                  <a:pt x="1665605" y="34061"/>
                  <a:pt x="1720215" y="36601"/>
                  <a:pt x="1837055" y="42316"/>
                </a:cubicBezTo>
                <a:cubicBezTo>
                  <a:pt x="1953895" y="48031"/>
                  <a:pt x="1976120" y="49936"/>
                  <a:pt x="2136775" y="55651"/>
                </a:cubicBezTo>
                <a:cubicBezTo>
                  <a:pt x="2297430" y="61366"/>
                  <a:pt x="2432685" y="63906"/>
                  <a:pt x="2639695" y="69621"/>
                </a:cubicBezTo>
                <a:cubicBezTo>
                  <a:pt x="2846705" y="75336"/>
                  <a:pt x="2969260" y="74701"/>
                  <a:pt x="3170555" y="82956"/>
                </a:cubicBezTo>
                <a:cubicBezTo>
                  <a:pt x="3371850" y="91211"/>
                  <a:pt x="3507740" y="102006"/>
                  <a:pt x="3646805" y="110261"/>
                </a:cubicBezTo>
                <a:cubicBezTo>
                  <a:pt x="3785870" y="118516"/>
                  <a:pt x="3807460" y="115341"/>
                  <a:pt x="3864610" y="123596"/>
                </a:cubicBezTo>
                <a:cubicBezTo>
                  <a:pt x="3921760" y="131851"/>
                  <a:pt x="3900170" y="148361"/>
                  <a:pt x="3932555" y="150901"/>
                </a:cubicBezTo>
                <a:cubicBezTo>
                  <a:pt x="3964940" y="153441"/>
                  <a:pt x="3978910" y="156616"/>
                  <a:pt x="4027805" y="137566"/>
                </a:cubicBezTo>
                <a:cubicBezTo>
                  <a:pt x="4076700" y="118516"/>
                  <a:pt x="4117975" y="80416"/>
                  <a:pt x="4177665" y="55651"/>
                </a:cubicBezTo>
                <a:cubicBezTo>
                  <a:pt x="4237355" y="30886"/>
                  <a:pt x="4232275" y="20726"/>
                  <a:pt x="4327525" y="15011"/>
                </a:cubicBezTo>
                <a:cubicBezTo>
                  <a:pt x="4422775" y="9296"/>
                  <a:pt x="4460875" y="22631"/>
                  <a:pt x="4653915" y="28346"/>
                </a:cubicBezTo>
                <a:cubicBezTo>
                  <a:pt x="4846955" y="34061"/>
                  <a:pt x="5020945" y="31521"/>
                  <a:pt x="5293360" y="42316"/>
                </a:cubicBezTo>
                <a:cubicBezTo>
                  <a:pt x="5565775" y="53111"/>
                  <a:pt x="5761355" y="69621"/>
                  <a:pt x="6014720" y="82956"/>
                </a:cubicBezTo>
                <a:cubicBezTo>
                  <a:pt x="6268085" y="96291"/>
                  <a:pt x="6376670" y="99466"/>
                  <a:pt x="6558915" y="110261"/>
                </a:cubicBezTo>
                <a:cubicBezTo>
                  <a:pt x="6741160" y="121056"/>
                  <a:pt x="6838950" y="140106"/>
                  <a:pt x="6925945" y="137566"/>
                </a:cubicBezTo>
                <a:cubicBezTo>
                  <a:pt x="7012940" y="135026"/>
                  <a:pt x="6948170" y="93751"/>
                  <a:pt x="6994525" y="96291"/>
                </a:cubicBezTo>
                <a:cubicBezTo>
                  <a:pt x="7040880" y="98831"/>
                  <a:pt x="7098030" y="159156"/>
                  <a:pt x="7157720" y="150901"/>
                </a:cubicBezTo>
                <a:cubicBezTo>
                  <a:pt x="7217410" y="142646"/>
                  <a:pt x="7233920" y="85496"/>
                  <a:pt x="7293610" y="55651"/>
                </a:cubicBezTo>
                <a:cubicBezTo>
                  <a:pt x="7353300" y="25806"/>
                  <a:pt x="7372350" y="6756"/>
                  <a:pt x="7456805" y="1041"/>
                </a:cubicBezTo>
                <a:cubicBezTo>
                  <a:pt x="7541260" y="-4674"/>
                  <a:pt x="7543800" y="14376"/>
                  <a:pt x="7715250" y="28346"/>
                </a:cubicBezTo>
                <a:cubicBezTo>
                  <a:pt x="7886700" y="42316"/>
                  <a:pt x="8014970" y="56286"/>
                  <a:pt x="8314055" y="69621"/>
                </a:cubicBezTo>
                <a:cubicBezTo>
                  <a:pt x="8613140" y="82956"/>
                  <a:pt x="8866505" y="82956"/>
                  <a:pt x="9211945" y="96291"/>
                </a:cubicBezTo>
                <a:cubicBezTo>
                  <a:pt x="9557385" y="109626"/>
                  <a:pt x="9894570" y="129946"/>
                  <a:pt x="10042525" y="137566"/>
                </a:cubicBez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Forma livre 7"/>
          <p:cNvSpPr/>
          <p:nvPr/>
        </p:nvSpPr>
        <p:spPr>
          <a:xfrm>
            <a:off x="4001135" y="2264410"/>
            <a:ext cx="6369050" cy="3318510"/>
          </a:xfrm>
          <a:custGeom>
            <a:avLst/>
            <a:gdLst>
              <a:gd name="connisteX0" fmla="*/ 0 w 6369050"/>
              <a:gd name="connsiteY0" fmla="*/ 3298179 h 3318507"/>
              <a:gd name="connisteX1" fmla="*/ 198120 w 6369050"/>
              <a:gd name="connsiteY1" fmla="*/ 3218804 h 3318507"/>
              <a:gd name="connisteX2" fmla="*/ 568325 w 6369050"/>
              <a:gd name="connsiteY2" fmla="*/ 2492364 h 3318507"/>
              <a:gd name="connisteX3" fmla="*/ 911860 w 6369050"/>
              <a:gd name="connsiteY3" fmla="*/ 1210299 h 3318507"/>
              <a:gd name="connisteX4" fmla="*/ 1360805 w 6369050"/>
              <a:gd name="connsiteY4" fmla="*/ 179694 h 3318507"/>
              <a:gd name="connisteX5" fmla="*/ 1585595 w 6369050"/>
              <a:gd name="connsiteY5" fmla="*/ 34279 h 3318507"/>
              <a:gd name="connisteX6" fmla="*/ 1823085 w 6369050"/>
              <a:gd name="connsiteY6" fmla="*/ 232399 h 3318507"/>
              <a:gd name="connisteX7" fmla="*/ 2100580 w 6369050"/>
              <a:gd name="connsiteY7" fmla="*/ 827394 h 3318507"/>
              <a:gd name="connisteX8" fmla="*/ 2550160 w 6369050"/>
              <a:gd name="connsiteY8" fmla="*/ 2320279 h 3318507"/>
              <a:gd name="connisteX9" fmla="*/ 2893695 w 6369050"/>
              <a:gd name="connsiteY9" fmla="*/ 3139429 h 3318507"/>
              <a:gd name="connisteX10" fmla="*/ 3105150 w 6369050"/>
              <a:gd name="connsiteY10" fmla="*/ 3298179 h 3318507"/>
              <a:gd name="connisteX11" fmla="*/ 3316605 w 6369050"/>
              <a:gd name="connsiteY11" fmla="*/ 3192769 h 3318507"/>
              <a:gd name="connisteX12" fmla="*/ 3514725 w 6369050"/>
              <a:gd name="connsiteY12" fmla="*/ 2875269 h 3318507"/>
              <a:gd name="connisteX13" fmla="*/ 4083050 w 6369050"/>
              <a:gd name="connsiteY13" fmla="*/ 1038849 h 3318507"/>
              <a:gd name="connisteX14" fmla="*/ 4545330 w 6369050"/>
              <a:gd name="connsiteY14" fmla="*/ 166359 h 3318507"/>
              <a:gd name="connisteX15" fmla="*/ 4743450 w 6369050"/>
              <a:gd name="connsiteY15" fmla="*/ 34279 h 3318507"/>
              <a:gd name="connisteX16" fmla="*/ 5074285 w 6369050"/>
              <a:gd name="connsiteY16" fmla="*/ 430519 h 3318507"/>
              <a:gd name="connisteX17" fmla="*/ 5496560 w 6369050"/>
              <a:gd name="connsiteY17" fmla="*/ 1685914 h 3318507"/>
              <a:gd name="connisteX18" fmla="*/ 5932805 w 6369050"/>
              <a:gd name="connsiteY18" fmla="*/ 3020684 h 3318507"/>
              <a:gd name="connisteX19" fmla="*/ 6196965 w 6369050"/>
              <a:gd name="connsiteY19" fmla="*/ 3284844 h 3318507"/>
              <a:gd name="connisteX20" fmla="*/ 6369050 w 6369050"/>
              <a:gd name="connsiteY20" fmla="*/ 3271509 h 331850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Lst>
            <a:rect l="l" t="t" r="r" b="b"/>
            <a:pathLst>
              <a:path w="6369050" h="3318508">
                <a:moveTo>
                  <a:pt x="0" y="3298179"/>
                </a:moveTo>
                <a:cubicBezTo>
                  <a:pt x="32385" y="3296909"/>
                  <a:pt x="84455" y="3380094"/>
                  <a:pt x="198120" y="3218804"/>
                </a:cubicBezTo>
                <a:cubicBezTo>
                  <a:pt x="311785" y="3057514"/>
                  <a:pt x="425450" y="2894319"/>
                  <a:pt x="568325" y="2492364"/>
                </a:cubicBezTo>
                <a:cubicBezTo>
                  <a:pt x="711200" y="2090409"/>
                  <a:pt x="753110" y="1672579"/>
                  <a:pt x="911860" y="1210299"/>
                </a:cubicBezTo>
                <a:cubicBezTo>
                  <a:pt x="1070610" y="748019"/>
                  <a:pt x="1226185" y="414644"/>
                  <a:pt x="1360805" y="179694"/>
                </a:cubicBezTo>
                <a:cubicBezTo>
                  <a:pt x="1495425" y="-55256"/>
                  <a:pt x="1492885" y="23484"/>
                  <a:pt x="1585595" y="34279"/>
                </a:cubicBezTo>
                <a:cubicBezTo>
                  <a:pt x="1678305" y="45074"/>
                  <a:pt x="1720215" y="73649"/>
                  <a:pt x="1823085" y="232399"/>
                </a:cubicBezTo>
                <a:cubicBezTo>
                  <a:pt x="1925955" y="391149"/>
                  <a:pt x="1955165" y="409564"/>
                  <a:pt x="2100580" y="827394"/>
                </a:cubicBezTo>
                <a:cubicBezTo>
                  <a:pt x="2245995" y="1245224"/>
                  <a:pt x="2391410" y="1857999"/>
                  <a:pt x="2550160" y="2320279"/>
                </a:cubicBezTo>
                <a:cubicBezTo>
                  <a:pt x="2708910" y="2782559"/>
                  <a:pt x="2782570" y="2943849"/>
                  <a:pt x="2893695" y="3139429"/>
                </a:cubicBezTo>
                <a:cubicBezTo>
                  <a:pt x="3004820" y="3335009"/>
                  <a:pt x="3020695" y="3287384"/>
                  <a:pt x="3105150" y="3298179"/>
                </a:cubicBezTo>
                <a:cubicBezTo>
                  <a:pt x="3189605" y="3308974"/>
                  <a:pt x="3234690" y="3277224"/>
                  <a:pt x="3316605" y="3192769"/>
                </a:cubicBezTo>
                <a:cubicBezTo>
                  <a:pt x="3398520" y="3108314"/>
                  <a:pt x="3361690" y="3305799"/>
                  <a:pt x="3514725" y="2875269"/>
                </a:cubicBezTo>
                <a:cubicBezTo>
                  <a:pt x="3667760" y="2444739"/>
                  <a:pt x="3876675" y="1580504"/>
                  <a:pt x="4083050" y="1038849"/>
                </a:cubicBezTo>
                <a:cubicBezTo>
                  <a:pt x="4289425" y="497194"/>
                  <a:pt x="4413250" y="367019"/>
                  <a:pt x="4545330" y="166359"/>
                </a:cubicBezTo>
                <a:cubicBezTo>
                  <a:pt x="4677410" y="-34301"/>
                  <a:pt x="4637405" y="-18426"/>
                  <a:pt x="4743450" y="34279"/>
                </a:cubicBezTo>
                <a:cubicBezTo>
                  <a:pt x="4849495" y="86984"/>
                  <a:pt x="4923790" y="100319"/>
                  <a:pt x="5074285" y="430519"/>
                </a:cubicBezTo>
                <a:cubicBezTo>
                  <a:pt x="5224780" y="760719"/>
                  <a:pt x="5325110" y="1167754"/>
                  <a:pt x="5496560" y="1685914"/>
                </a:cubicBezTo>
                <a:cubicBezTo>
                  <a:pt x="5668010" y="2204074"/>
                  <a:pt x="5792470" y="2700644"/>
                  <a:pt x="5932805" y="3020684"/>
                </a:cubicBezTo>
                <a:cubicBezTo>
                  <a:pt x="6073140" y="3340724"/>
                  <a:pt x="6109970" y="3234679"/>
                  <a:pt x="6196965" y="3284844"/>
                </a:cubicBezTo>
                <a:cubicBezTo>
                  <a:pt x="6283960" y="3335009"/>
                  <a:pt x="6339840" y="3279764"/>
                  <a:pt x="6369050" y="32715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 name="Conector Reto 2"/>
          <p:cNvCxnSpPr/>
          <p:nvPr/>
        </p:nvCxnSpPr>
        <p:spPr>
          <a:xfrm flipV="1">
            <a:off x="5165090" y="2644775"/>
            <a:ext cx="3924000" cy="0"/>
          </a:xfrm>
          <a:prstGeom prst="line">
            <a:avLst/>
          </a:prstGeom>
          <a:ln w="1270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8" name="Conector de Seta Reta 17"/>
          <p:cNvCxnSpPr/>
          <p:nvPr/>
        </p:nvCxnSpPr>
        <p:spPr>
          <a:xfrm>
            <a:off x="8225155" y="2609850"/>
            <a:ext cx="0" cy="216000"/>
          </a:xfrm>
          <a:prstGeom prst="straightConnector1">
            <a:avLst/>
          </a:prstGeom>
          <a:ln>
            <a:headEnd type="triangl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curvo 18"/>
          <p:cNvCxnSpPr/>
          <p:nvPr/>
        </p:nvCxnSpPr>
        <p:spPr>
          <a:xfrm rot="10800000" flipV="1">
            <a:off x="7644130" y="2708275"/>
            <a:ext cx="581025" cy="447040"/>
          </a:xfrm>
          <a:prstGeom prst="curvedConnector3">
            <a:avLst>
              <a:gd name="adj1" fmla="val 49945"/>
            </a:avLst>
          </a:prstGeom>
          <a:ln>
            <a:solidFill>
              <a:srgbClr val="C00000"/>
            </a:solidFill>
            <a:tailEnd type="arrow"/>
          </a:ln>
        </p:spPr>
        <p:style>
          <a:lnRef idx="1">
            <a:schemeClr val="accent1"/>
          </a:lnRef>
          <a:fillRef idx="0">
            <a:schemeClr val="accent1"/>
          </a:fillRef>
          <a:effectRef idx="0">
            <a:schemeClr val="accent1"/>
          </a:effectRef>
          <a:fontRef idx="minor">
            <a:schemeClr val="tx1"/>
          </a:fontRef>
        </p:style>
      </p:cxnSp>
      <p:sp>
        <p:nvSpPr>
          <p:cNvPr id="21" name="Caixa de Texto 20"/>
          <p:cNvSpPr txBox="1"/>
          <p:nvPr/>
        </p:nvSpPr>
        <p:spPr>
          <a:xfrm>
            <a:off x="6781800" y="2957830"/>
            <a:ext cx="1021080" cy="521970"/>
          </a:xfrm>
          <a:prstGeom prst="rect">
            <a:avLst/>
          </a:prstGeom>
          <a:noFill/>
        </p:spPr>
        <p:txBody>
          <a:bodyPr wrap="none" rtlCol="0">
            <a:spAutoFit/>
          </a:bodyPr>
          <a:lstStyle/>
          <a:p>
            <a:r>
              <a:rPr lang="pt-BR" altLang="en-US" sz="2800"/>
              <a:t>ripple</a:t>
            </a:r>
            <a:endParaRPr lang="pt-BR" altLang="en-US" sz="2800"/>
          </a:p>
        </p:txBody>
      </p:sp>
      <p:cxnSp>
        <p:nvCxnSpPr>
          <p:cNvPr id="29" name="Conector de Seta Reta 28"/>
          <p:cNvCxnSpPr/>
          <p:nvPr/>
        </p:nvCxnSpPr>
        <p:spPr>
          <a:xfrm flipV="1">
            <a:off x="2453005" y="2219325"/>
            <a:ext cx="3105150"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30" name="Caixa de Texto 29"/>
          <p:cNvSpPr txBox="1"/>
          <p:nvPr/>
        </p:nvSpPr>
        <p:spPr>
          <a:xfrm>
            <a:off x="4001135" y="1990725"/>
            <a:ext cx="351155" cy="460375"/>
          </a:xfrm>
          <a:prstGeom prst="rect">
            <a:avLst/>
          </a:prstGeom>
          <a:solidFill>
            <a:schemeClr val="bg1"/>
          </a:solidFill>
        </p:spPr>
        <p:txBody>
          <a:bodyPr wrap="square" rtlCol="0">
            <a:spAutoFit/>
          </a:bodyPr>
          <a:lstStyle/>
          <a:p>
            <a:r>
              <a:rPr lang="pt-BR" altLang="en-US" sz="2400"/>
              <a:t>T</a:t>
            </a:r>
            <a:endParaRPr lang="pt-BR" altLang="en-US" sz="2400"/>
          </a:p>
        </p:txBody>
      </p:sp>
    </p:spTree>
  </p:cSld>
  <p:clrMapOvr>
    <a:masterClrMapping/>
  </p:clrMapOvr>
  <p:timing>
    <p:tnLst>
      <p:par>
        <p:cTn id="1" dur="indefinite" restart="never" nodeType="tmRoot"/>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Conector Reto 3"/>
          <p:cNvCxnSpPr/>
          <p:nvPr/>
        </p:nvCxnSpPr>
        <p:spPr>
          <a:xfrm flipV="1">
            <a:off x="3681136" y="1923401"/>
            <a:ext cx="0" cy="40748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7" name="Forma livre 26"/>
          <p:cNvSpPr/>
          <p:nvPr/>
        </p:nvSpPr>
        <p:spPr>
          <a:xfrm>
            <a:off x="2129483" y="2015073"/>
            <a:ext cx="328295" cy="1124585"/>
          </a:xfrm>
          <a:custGeom>
            <a:avLst/>
            <a:gdLst>
              <a:gd name="connsiteX0" fmla="*/ 308208 w 328086"/>
              <a:gd name="connsiteY0" fmla="*/ 0 h 1242391"/>
              <a:gd name="connsiteX1" fmla="*/ 69668 w 328086"/>
              <a:gd name="connsiteY1" fmla="*/ 208721 h 1242391"/>
              <a:gd name="connsiteX2" fmla="*/ 95 w 328086"/>
              <a:gd name="connsiteY2" fmla="*/ 606287 h 1242391"/>
              <a:gd name="connsiteX3" fmla="*/ 79608 w 328086"/>
              <a:gd name="connsiteY3" fmla="*/ 1023730 h 1242391"/>
              <a:gd name="connsiteX4" fmla="*/ 328086 w 328086"/>
              <a:gd name="connsiteY4" fmla="*/ 1242391 h 1242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86" h="1242391">
                <a:moveTo>
                  <a:pt x="308208" y="0"/>
                </a:moveTo>
                <a:cubicBezTo>
                  <a:pt x="214614" y="53836"/>
                  <a:pt x="121020" y="107673"/>
                  <a:pt x="69668" y="208721"/>
                </a:cubicBezTo>
                <a:cubicBezTo>
                  <a:pt x="18316" y="309769"/>
                  <a:pt x="-1562" y="470452"/>
                  <a:pt x="95" y="606287"/>
                </a:cubicBezTo>
                <a:cubicBezTo>
                  <a:pt x="1752" y="742122"/>
                  <a:pt x="24943" y="917713"/>
                  <a:pt x="79608" y="1023730"/>
                </a:cubicBezTo>
                <a:cubicBezTo>
                  <a:pt x="134273" y="1129747"/>
                  <a:pt x="231179" y="1186069"/>
                  <a:pt x="328086" y="1242391"/>
                </a:cubicBezTo>
              </a:path>
            </a:pathLst>
          </a:custGeom>
          <a:noFill/>
          <a:ln>
            <a:prstDash val="dashDot"/>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CaixaDeTexto 29"/>
          <p:cNvSpPr txBox="1"/>
          <p:nvPr/>
        </p:nvSpPr>
        <p:spPr>
          <a:xfrm>
            <a:off x="2141902" y="2489068"/>
            <a:ext cx="419667" cy="400110"/>
          </a:xfrm>
          <a:prstGeom prst="rect">
            <a:avLst/>
          </a:prstGeom>
          <a:noFill/>
        </p:spPr>
        <p:txBody>
          <a:bodyPr wrap="none" rtlCol="0">
            <a:spAutoFit/>
          </a:bodyPr>
          <a:lstStyle/>
          <a:p>
            <a:r>
              <a:rPr lang="pt-BR" sz="2000" dirty="0" smtClean="0"/>
              <a:t>V</a:t>
            </a:r>
            <a:r>
              <a:rPr lang="pt-BR" sz="2000" baseline="-25000" dirty="0"/>
              <a:t>C</a:t>
            </a:r>
            <a:endParaRPr lang="pt-BR" sz="2000" dirty="0"/>
          </a:p>
        </p:txBody>
      </p:sp>
      <p:sp>
        <p:nvSpPr>
          <p:cNvPr id="32" name="CaixaDeTexto 31"/>
          <p:cNvSpPr txBox="1"/>
          <p:nvPr/>
        </p:nvSpPr>
        <p:spPr>
          <a:xfrm>
            <a:off x="2637213" y="2523420"/>
            <a:ext cx="646267" cy="400110"/>
          </a:xfrm>
          <a:prstGeom prst="rect">
            <a:avLst/>
          </a:prstGeom>
          <a:noFill/>
        </p:spPr>
        <p:txBody>
          <a:bodyPr wrap="none" rtlCol="0">
            <a:spAutoFit/>
          </a:bodyPr>
          <a:lstStyle/>
          <a:p>
            <a:r>
              <a:rPr lang="pt-BR" sz="2000" dirty="0" smtClean="0"/>
              <a:t>1/</a:t>
            </a:r>
            <a:r>
              <a:rPr lang="pt-BR" sz="2000" dirty="0" err="1" smtClean="0"/>
              <a:t>sC</a:t>
            </a:r>
            <a:endParaRPr lang="pt-BR" sz="2000" dirty="0"/>
          </a:p>
        </p:txBody>
      </p:sp>
      <p:sp>
        <p:nvSpPr>
          <p:cNvPr id="33" name="Elipse 32"/>
          <p:cNvSpPr/>
          <p:nvPr/>
        </p:nvSpPr>
        <p:spPr>
          <a:xfrm>
            <a:off x="3481145" y="2258792"/>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33"/>
          <p:cNvCxnSpPr/>
          <p:nvPr/>
        </p:nvCxnSpPr>
        <p:spPr>
          <a:xfrm flipH="1">
            <a:off x="3670232" y="2328921"/>
            <a:ext cx="0" cy="363994"/>
          </a:xfrm>
          <a:prstGeom prst="straightConnector1">
            <a:avLst/>
          </a:prstGeom>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H="1" flipV="1">
            <a:off x="2692709" y="3179299"/>
            <a:ext cx="1855" cy="26722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1" name="Grupo 70"/>
          <p:cNvGrpSpPr/>
          <p:nvPr/>
        </p:nvGrpSpPr>
        <p:grpSpPr>
          <a:xfrm>
            <a:off x="2324764" y="1946896"/>
            <a:ext cx="695448" cy="922531"/>
            <a:chOff x="3101300" y="2564296"/>
            <a:chExt cx="695448" cy="922531"/>
          </a:xfrm>
        </p:grpSpPr>
        <p:cxnSp>
          <p:nvCxnSpPr>
            <p:cNvPr id="72" name="Conector Reto 71"/>
            <p:cNvCxnSpPr/>
            <p:nvPr/>
          </p:nvCxnSpPr>
          <p:spPr>
            <a:xfrm>
              <a:off x="3101300" y="2971782"/>
              <a:ext cx="69544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a:off x="3101300" y="3082636"/>
              <a:ext cx="69544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V="1">
              <a:off x="3458817" y="2564296"/>
              <a:ext cx="0" cy="40748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V="1">
              <a:off x="3458817" y="3079341"/>
              <a:ext cx="0" cy="40748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6" name="Forma livre 75"/>
          <p:cNvSpPr/>
          <p:nvPr/>
        </p:nvSpPr>
        <p:spPr>
          <a:xfrm>
            <a:off x="2694305" y="2818765"/>
            <a:ext cx="984250" cy="382270"/>
          </a:xfrm>
          <a:custGeom>
            <a:avLst/>
            <a:gdLst>
              <a:gd name="connsiteX0" fmla="*/ 983974 w 983974"/>
              <a:gd name="connsiteY0" fmla="*/ 0 h 337931"/>
              <a:gd name="connsiteX1" fmla="*/ 974035 w 983974"/>
              <a:gd name="connsiteY1" fmla="*/ 337931 h 337931"/>
              <a:gd name="connsiteX2" fmla="*/ 0 w 983974"/>
              <a:gd name="connsiteY2" fmla="*/ 337931 h 337931"/>
              <a:gd name="connsiteX3" fmla="*/ 0 w 983974"/>
              <a:gd name="connsiteY3" fmla="*/ 29818 h 337931"/>
            </a:gdLst>
            <a:ahLst/>
            <a:cxnLst>
              <a:cxn ang="0">
                <a:pos x="connsiteX0" y="connsiteY0"/>
              </a:cxn>
              <a:cxn ang="0">
                <a:pos x="connsiteX1" y="connsiteY1"/>
              </a:cxn>
              <a:cxn ang="0">
                <a:pos x="connsiteX2" y="connsiteY2"/>
              </a:cxn>
              <a:cxn ang="0">
                <a:pos x="connsiteX3" y="connsiteY3"/>
              </a:cxn>
            </a:cxnLst>
            <a:rect l="l" t="t" r="r" b="b"/>
            <a:pathLst>
              <a:path w="983974" h="337931">
                <a:moveTo>
                  <a:pt x="983974" y="0"/>
                </a:moveTo>
                <a:lnTo>
                  <a:pt x="974035" y="337931"/>
                </a:lnTo>
                <a:lnTo>
                  <a:pt x="0" y="337931"/>
                </a:lnTo>
                <a:lnTo>
                  <a:pt x="0" y="29818"/>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7" name="CaixaDeTexto 76"/>
          <p:cNvSpPr txBox="1"/>
          <p:nvPr/>
        </p:nvSpPr>
        <p:spPr>
          <a:xfrm>
            <a:off x="3819075" y="2350062"/>
            <a:ext cx="1317625" cy="398780"/>
          </a:xfrm>
          <a:prstGeom prst="rect">
            <a:avLst/>
          </a:prstGeom>
          <a:noFill/>
        </p:spPr>
        <p:txBody>
          <a:bodyPr wrap="none" rtlCol="0">
            <a:spAutoFit/>
          </a:bodyPr>
          <a:lstStyle/>
          <a:p>
            <a:r>
              <a:rPr lang="pt-BR" sz="2000" dirty="0" smtClean="0"/>
              <a:t>C</a:t>
            </a:r>
            <a:r>
              <a:rPr lang="pt-BR" sz="2000" dirty="0"/>
              <a:t>Vc(0)</a:t>
            </a:r>
            <a:r>
              <a:rPr lang="pt-BR" sz="2000" dirty="0" smtClean="0">
                <a:latin typeface="Symbol" panose="05050102010706020507" pitchFamily="18" charset="2"/>
              </a:rPr>
              <a:t>d</a:t>
            </a:r>
            <a:r>
              <a:rPr lang="pt-BR" sz="2000" dirty="0" smtClean="0"/>
              <a:t>(t)  </a:t>
            </a:r>
            <a:endParaRPr lang="pt-BR" sz="2000" dirty="0"/>
          </a:p>
        </p:txBody>
      </p:sp>
      <p:grpSp>
        <p:nvGrpSpPr>
          <p:cNvPr id="20" name="Grupo 19"/>
          <p:cNvGrpSpPr/>
          <p:nvPr/>
        </p:nvGrpSpPr>
        <p:grpSpPr>
          <a:xfrm rot="16200000">
            <a:off x="1043857" y="2450382"/>
            <a:ext cx="1273175" cy="255270"/>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 name="Conector Reto 2"/>
          <p:cNvCxnSpPr/>
          <p:nvPr/>
        </p:nvCxnSpPr>
        <p:spPr>
          <a:xfrm flipH="1" flipV="1">
            <a:off x="1687830" y="1927860"/>
            <a:ext cx="2016000" cy="6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flipH="1" flipV="1">
            <a:off x="1669415" y="3201035"/>
            <a:ext cx="1022350" cy="6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2574156" y="3446633"/>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 de Texto 8"/>
          <p:cNvSpPr txBox="1"/>
          <p:nvPr/>
        </p:nvSpPr>
        <p:spPr>
          <a:xfrm>
            <a:off x="393700" y="302260"/>
            <a:ext cx="10960100" cy="1198880"/>
          </a:xfrm>
          <a:prstGeom prst="rect">
            <a:avLst/>
          </a:prstGeom>
          <a:noFill/>
        </p:spPr>
        <p:txBody>
          <a:bodyPr wrap="square" rtlCol="0" anchor="t">
            <a:spAutoFit/>
          </a:bodyPr>
          <a:lstStyle/>
          <a:p>
            <a:pPr algn="l"/>
            <a:r>
              <a:rPr lang="pt-BR" altLang="en-US" sz="3600" b="1" dirty="0" smtClean="0">
                <a:solidFill>
                  <a:schemeClr val="tx1"/>
                </a:solidFill>
                <a:latin typeface="Comic Sans MS" panose="030F0702030302020204" pitchFamily="66" charset="0"/>
                <a:cs typeface="Comic Sans MS" panose="030F0702030302020204" pitchFamily="66" charset="0"/>
                <a:sym typeface="+mn-ea"/>
              </a:rPr>
              <a:t>Para estimar o </a:t>
            </a:r>
            <a:r>
              <a:rPr lang="pt-BR" altLang="en-US" sz="3600" b="1" i="1" dirty="0" smtClean="0">
                <a:solidFill>
                  <a:schemeClr val="tx1"/>
                </a:solidFill>
                <a:latin typeface="Comic Sans MS" panose="030F0702030302020204" pitchFamily="66" charset="0"/>
                <a:cs typeface="Comic Sans MS" panose="030F0702030302020204" pitchFamily="66" charset="0"/>
                <a:sym typeface="+mn-ea"/>
              </a:rPr>
              <a:t>ripple</a:t>
            </a:r>
            <a:r>
              <a:rPr lang="pt-BR" altLang="en-US" sz="3600" b="1" dirty="0" smtClean="0">
                <a:solidFill>
                  <a:schemeClr val="tx1"/>
                </a:solidFill>
                <a:latin typeface="Comic Sans MS" panose="030F0702030302020204" pitchFamily="66" charset="0"/>
                <a:cs typeface="Comic Sans MS" panose="030F0702030302020204" pitchFamily="66" charset="0"/>
                <a:sym typeface="+mn-ea"/>
              </a:rPr>
              <a:t> lembrar o comportamento de um circuito RC.</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p:sp>
        <p:nvSpPr>
          <p:cNvPr id="10" name="CaixaDeTexto 31"/>
          <p:cNvSpPr txBox="1"/>
          <p:nvPr/>
        </p:nvSpPr>
        <p:spPr>
          <a:xfrm>
            <a:off x="1219258" y="2397690"/>
            <a:ext cx="320675" cy="398780"/>
          </a:xfrm>
          <a:prstGeom prst="rect">
            <a:avLst/>
          </a:prstGeom>
          <a:noFill/>
        </p:spPr>
        <p:txBody>
          <a:bodyPr wrap="none" rtlCol="0">
            <a:spAutoFit/>
          </a:bodyPr>
          <a:lstStyle/>
          <a:p>
            <a:r>
              <a:rPr lang="pt-BR" sz="2000" dirty="0"/>
              <a:t>R</a:t>
            </a:r>
            <a:endParaRPr lang="pt-BR" sz="2000" dirty="0"/>
          </a:p>
        </p:txBody>
      </p:sp>
      <mc:AlternateContent xmlns:mc="http://schemas.openxmlformats.org/markup-compatibility/2006">
        <mc:Choice xmlns:a14="http://schemas.microsoft.com/office/drawing/2010/main" Requires="a14">
          <p:sp>
            <p:nvSpPr>
              <p:cNvPr id="99" name="CaixaDeTexto 41"/>
              <p:cNvSpPr txBox="1"/>
              <p:nvPr/>
            </p:nvSpPr>
            <p:spPr>
              <a:xfrm>
                <a:off x="6396258" y="2496953"/>
                <a:ext cx="5307330" cy="2018665"/>
              </a:xfrm>
              <a:prstGeom prst="rect">
                <a:avLst/>
              </a:prstGeom>
              <a:noFill/>
              <a:ln w="25400">
                <a:noFill/>
              </a:ln>
            </p:spPr>
            <p:txBody>
              <a:bodyPr wrap="none" rtlCol="0">
                <a:spAutoFit/>
              </a:bodyPr>
              <a:lstStyle/>
              <a:p>
                <a:pPr algn="l"/>
                <a:r>
                  <a:rPr lang="pt-BR" sz="3600" dirty="0" smtClean="0"/>
                  <a:t> </a:t>
                </a:r>
                <a14:m>
                  <m:oMath xmlns:m="http://schemas.openxmlformats.org/officeDocument/2006/math">
                    <m:sSub>
                      <m:sSubPr>
                        <m:ctrlPr>
                          <a:rPr 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𝑐</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𝑠</m:t>
                    </m:r>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𝐶𝑉</m:t>
                        </m:r>
                      </m:e>
                      <m:sub>
                        <m:r>
                          <a:rPr lang="en-US" altLang="pt-BR" sz="2800" i="1" dirty="0" smtClean="0">
                            <a:latin typeface="Cambria Math" panose="02040503050406030204" pitchFamily="18" charset="0"/>
                            <a:cs typeface="Cambria Math" panose="02040503050406030204" pitchFamily="18" charset="0"/>
                          </a:rPr>
                          <m:t>𝐶</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𝑅</m:t>
                        </m:r>
                        <m:f>
                          <m:fPr>
                            <m:type m:val="skw"/>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r>
                              <a:rPr lang="en-US" altLang="pt-BR" sz="2800" i="1" dirty="0" smtClean="0">
                                <a:latin typeface="Cambria Math" panose="02040503050406030204" pitchFamily="18" charset="0"/>
                                <a:cs typeface="Cambria Math" panose="02040503050406030204" pitchFamily="18" charset="0"/>
                              </a:rPr>
                              <m:t>𝑠𝐶</m:t>
                            </m:r>
                          </m:den>
                        </m:f>
                      </m:num>
                      <m:den>
                        <m:r>
                          <a:rPr lang="en-US" altLang="pt-BR" sz="2800" i="1" dirty="0" smtClean="0">
                            <a:latin typeface="Cambria Math" panose="02040503050406030204" pitchFamily="18" charset="0"/>
                            <a:cs typeface="Cambria Math" panose="02040503050406030204" pitchFamily="18" charset="0"/>
                          </a:rPr>
                          <m:t>𝑅</m:t>
                        </m:r>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r>
                              <a:rPr lang="en-US" altLang="pt-BR" sz="2800" i="1" dirty="0" smtClean="0">
                                <a:latin typeface="Cambria Math" panose="02040503050406030204" pitchFamily="18" charset="0"/>
                                <a:cs typeface="Cambria Math" panose="02040503050406030204" pitchFamily="18" charset="0"/>
                              </a:rPr>
                              <m:t>𝑠𝐶</m:t>
                            </m:r>
                          </m:den>
                        </m:f>
                      </m:den>
                    </m:f>
                    <m:r>
                      <a:rPr lang="en-US" altLang="pt-BR" sz="2800" i="1" dirty="0" smtClean="0">
                        <a:latin typeface="Cambria Math" panose="02040503050406030204" pitchFamily="18" charset="0"/>
                        <a:cs typeface="Cambria Math" panose="02040503050406030204" pitchFamily="18" charset="0"/>
                      </a:rPr>
                      <m:t>=</m:t>
                    </m:r>
                  </m:oMath>
                </a14:m>
                <a:endParaRPr lang="en-US" altLang="pt-BR" sz="2800" i="1" dirty="0" smtClean="0">
                  <a:latin typeface="Cambria Math" panose="02040503050406030204" pitchFamily="18" charset="0"/>
                  <a:cs typeface="Cambria Math" panose="02040503050406030204" pitchFamily="18" charset="0"/>
                </a:endParaRPr>
              </a:p>
              <a:p>
                <a:pPr algn="l"/>
                <a14:m>
                  <m:oMathPara xmlns:m="http://schemas.openxmlformats.org/officeDocument/2006/math">
                    <m:oMathParaPr>
                      <m:jc m:val="left"/>
                    </m:oMathParaPr>
                    <m:oMath xmlns:m="http://schemas.openxmlformats.org/officeDocument/2006/math">
                      <m:r>
                        <a:rPr lang="en-US" altLang="pt-BR" sz="2800" i="1" dirty="0" smtClean="0">
                          <a:latin typeface="Cambria Math" panose="02040503050406030204" pitchFamily="18" charset="0"/>
                          <a:cs typeface="Cambria Math" panose="02040503050406030204" pitchFamily="18" charset="0"/>
                        </a:rPr>
                        <m:t>𝐶</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𝑐</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𝑅</m:t>
                          </m:r>
                        </m:num>
                        <m:den>
                          <m:r>
                            <a:rPr lang="en-US" altLang="pt-BR" sz="2800" i="1" dirty="0" smtClean="0">
                              <a:latin typeface="Cambria Math" panose="02040503050406030204" pitchFamily="18" charset="0"/>
                              <a:cs typeface="Cambria Math" panose="02040503050406030204" pitchFamily="18" charset="0"/>
                            </a:rPr>
                            <m:t>𝑠𝐶𝑅</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1</m:t>
                          </m:r>
                        </m:den>
                      </m:f>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𝐶</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r>
                            <a:rPr lang="en-US" altLang="pt-BR" sz="2800" i="1" dirty="0" smtClean="0">
                              <a:latin typeface="Cambria Math" panose="02040503050406030204" pitchFamily="18" charset="0"/>
                              <a:cs typeface="Cambria Math" panose="02040503050406030204" pitchFamily="18" charset="0"/>
                            </a:rPr>
                            <m:t>𝑠</m:t>
                          </m:r>
                          <m:r>
                            <a:rPr lang="en-US" altLang="pt-BR" sz="2800" i="1" dirty="0" smtClean="0">
                              <a:latin typeface="Cambria Math" panose="02040503050406030204" pitchFamily="18" charset="0"/>
                              <a:cs typeface="Cambria Math" panose="02040503050406030204" pitchFamily="18" charset="0"/>
                            </a:rPr>
                            <m:t>+</m:t>
                          </m:r>
                          <m:f>
                            <m:fPr>
                              <m:type m:val="skw"/>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r>
                                <a:rPr lang="en-US" altLang="pt-BR" sz="2800" i="1" dirty="0" smtClean="0">
                                  <a:latin typeface="Cambria Math" panose="02040503050406030204" pitchFamily="18" charset="0"/>
                                  <a:cs typeface="Cambria Math" panose="02040503050406030204" pitchFamily="18" charset="0"/>
                                </a:rPr>
                                <m:t>𝑅𝐶</m:t>
                              </m:r>
                            </m:den>
                          </m:f>
                        </m:den>
                      </m:f>
                    </m:oMath>
                  </m:oMathPara>
                </a14:m>
                <a:endParaRPr lang="en-US" altLang="pt-BR" sz="2800" i="1" dirty="0" smtClean="0">
                  <a:latin typeface="Cambria Math" panose="02040503050406030204" pitchFamily="18" charset="0"/>
                  <a:cs typeface="Cambria Math" panose="02040503050406030204" pitchFamily="18" charset="0"/>
                </a:endParaRPr>
              </a:p>
            </p:txBody>
          </p:sp>
        </mc:Choice>
        <mc:Fallback>
          <p:sp>
            <p:nvSpPr>
              <p:cNvPr id="99" name="CaixaDeTexto 41"/>
              <p:cNvSpPr txBox="1">
                <a:spLocks noRot="1" noChangeAspect="1" noMove="1" noResize="1" noEditPoints="1" noAdjustHandles="1" noChangeArrowheads="1" noChangeShapeType="1" noTextEdit="1"/>
              </p:cNvSpPr>
              <p:nvPr/>
            </p:nvSpPr>
            <p:spPr>
              <a:xfrm>
                <a:off x="6396258" y="2496953"/>
                <a:ext cx="5307330" cy="2018665"/>
              </a:xfrm>
              <a:prstGeom prst="rect">
                <a:avLst/>
              </a:prstGeom>
              <a:blipFill rotWithShape="1">
                <a:blip r:embed="rId1"/>
                <a:stretch>
                  <a:fillRect l="-10" t="-7" r="-133" b="7"/>
                </a:stretch>
              </a:blipFill>
              <a:ln w="25400">
                <a:no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 name="CaixaDeTexto 41"/>
              <p:cNvSpPr txBox="1"/>
              <p:nvPr/>
            </p:nvSpPr>
            <p:spPr>
              <a:xfrm>
                <a:off x="6396258" y="5187581"/>
                <a:ext cx="3345815" cy="647700"/>
              </a:xfrm>
              <a:prstGeom prst="rect">
                <a:avLst/>
              </a:prstGeom>
              <a:noFill/>
              <a:ln w="25400">
                <a:noFill/>
              </a:ln>
            </p:spPr>
            <p:txBody>
              <a:bodyPr wrap="none" rtlCol="0">
                <a:spAutoFit/>
              </a:bodyPr>
              <a:lstStyle/>
              <a:p>
                <a:pPr algn="l"/>
                <a:r>
                  <a:rPr lang="pt-BR" sz="3600" dirty="0" smtClean="0"/>
                  <a:t> </a:t>
                </a:r>
                <a14:m>
                  <m:oMath xmlns:m="http://schemas.openxmlformats.org/officeDocument/2006/math">
                    <m:sSub>
                      <m:sSubPr>
                        <m:ctrlPr>
                          <a:rPr 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𝐶</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𝑡</m:t>
                    </m:r>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𝐶</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sSup>
                      <m:sSupPr>
                        <m:ctrlPr>
                          <a:rPr lang="en-US" altLang="pt-BR" sz="2800" i="1" dirty="0" smtClean="0">
                            <a:latin typeface="Cambria Math" panose="02040503050406030204" pitchFamily="18" charset="0"/>
                            <a:cs typeface="Cambria Math" panose="02040503050406030204" pitchFamily="18" charset="0"/>
                          </a:rPr>
                        </m:ctrlPr>
                      </m:sSupPr>
                      <m:e>
                        <m:r>
                          <a:rPr lang="en-US" altLang="pt-BR" sz="2800" i="1" dirty="0" smtClean="0">
                            <a:latin typeface="Cambria Math" panose="02040503050406030204" pitchFamily="18" charset="0"/>
                            <a:cs typeface="Cambria Math" panose="02040503050406030204" pitchFamily="18" charset="0"/>
                          </a:rPr>
                          <m:t>𝑒</m:t>
                        </m:r>
                      </m:e>
                      <m:sup>
                        <m:r>
                          <a:rPr lang="en-US" altLang="pt-BR" sz="2800" i="1" dirty="0" smtClean="0">
                            <a:latin typeface="Cambria Math" panose="02040503050406030204" pitchFamily="18" charset="0"/>
                            <a:cs typeface="Cambria Math" panose="02040503050406030204" pitchFamily="18" charset="0"/>
                          </a:rPr>
                          <m:t>−</m:t>
                        </m:r>
                        <m:f>
                          <m:fPr>
                            <m:type m:val="skw"/>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𝑡</m:t>
                            </m:r>
                          </m:num>
                          <m:den>
                            <m:r>
                              <a:rPr lang="en-US" altLang="pt-BR" sz="2800" i="1" dirty="0" smtClean="0">
                                <a:latin typeface="Cambria Math" panose="02040503050406030204" pitchFamily="18" charset="0"/>
                                <a:cs typeface="Cambria Math" panose="02040503050406030204" pitchFamily="18" charset="0"/>
                              </a:rPr>
                              <m:t>𝑅𝐶</m:t>
                            </m:r>
                          </m:den>
                        </m:f>
                      </m:sup>
                    </m:sSup>
                  </m:oMath>
                </a14:m>
                <a:endParaRPr lang="en-US" altLang="pt-BR" sz="2800" i="1" dirty="0" smtClean="0">
                  <a:latin typeface="Cambria Math" panose="02040503050406030204" pitchFamily="18" charset="0"/>
                  <a:cs typeface="Cambria Math" panose="02040503050406030204" pitchFamily="18" charset="0"/>
                </a:endParaRPr>
              </a:p>
            </p:txBody>
          </p:sp>
        </mc:Choice>
        <mc:Fallback>
          <p:sp>
            <p:nvSpPr>
              <p:cNvPr id="11" name="CaixaDeTexto 41"/>
              <p:cNvSpPr txBox="1">
                <a:spLocks noRot="1" noChangeAspect="1" noMove="1" noResize="1" noEditPoints="1" noAdjustHandles="1" noChangeArrowheads="1" noChangeShapeType="1" noTextEdit="1"/>
              </p:cNvSpPr>
              <p:nvPr/>
            </p:nvSpPr>
            <p:spPr>
              <a:xfrm>
                <a:off x="6396258" y="5187581"/>
                <a:ext cx="3345815" cy="647700"/>
              </a:xfrm>
              <a:prstGeom prst="rect">
                <a:avLst/>
              </a:prstGeom>
              <a:blipFill rotWithShape="1">
                <a:blip r:embed="rId2"/>
                <a:stretch>
                  <a:fillRect l="-16" t="-41" r="-212" b="41"/>
                </a:stretch>
              </a:blipFill>
              <a:ln w="25400">
                <a:noFill/>
              </a:ln>
            </p:spPr>
            <p:txBody>
              <a:bodyPr/>
              <a:lstStyle/>
              <a:p>
                <a:r>
                  <a:rPr lang="pt-BR" altLang="en-US">
                    <a:noFill/>
                  </a:rPr>
                  <a:t> </a:t>
                </a:r>
              </a:p>
            </p:txBody>
          </p:sp>
        </mc:Fallback>
      </mc:AlternateContent>
      <p:cxnSp>
        <p:nvCxnSpPr>
          <p:cNvPr id="42" name="Conector de Seta Reta 41"/>
          <p:cNvCxnSpPr/>
          <p:nvPr/>
        </p:nvCxnSpPr>
        <p:spPr>
          <a:xfrm>
            <a:off x="2403990" y="3999451"/>
            <a:ext cx="0" cy="1994361"/>
          </a:xfrm>
          <a:prstGeom prst="straightConnector1">
            <a:avLst/>
          </a:prstGeom>
          <a:ln w="28575">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4" name="Conector de Seta Reta 43"/>
          <p:cNvCxnSpPr/>
          <p:nvPr/>
        </p:nvCxnSpPr>
        <p:spPr>
          <a:xfrm>
            <a:off x="1781604" y="5804410"/>
            <a:ext cx="3772930"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7" name="CaixaDeTexto 46"/>
          <p:cNvSpPr txBox="1"/>
          <p:nvPr/>
        </p:nvSpPr>
        <p:spPr>
          <a:xfrm>
            <a:off x="5228255" y="5804294"/>
            <a:ext cx="326390" cy="460375"/>
          </a:xfrm>
          <a:prstGeom prst="rect">
            <a:avLst/>
          </a:prstGeom>
          <a:noFill/>
        </p:spPr>
        <p:txBody>
          <a:bodyPr wrap="none" rtlCol="0">
            <a:spAutoFit/>
          </a:bodyPr>
          <a:lstStyle/>
          <a:p>
            <a:r>
              <a:rPr lang="pt-BR" sz="2400" dirty="0">
                <a:latin typeface="Comic Sans MS" panose="030F0702030302020204" pitchFamily="66" charset="0"/>
                <a:cs typeface="Comic Sans MS" panose="030F0702030302020204" pitchFamily="66" charset="0"/>
              </a:rPr>
              <a:t>t</a:t>
            </a:r>
            <a:endParaRPr lang="pt-BR" sz="2400" dirty="0">
              <a:latin typeface="Comic Sans MS" panose="030F0702030302020204" pitchFamily="66" charset="0"/>
              <a:cs typeface="Comic Sans MS" panose="030F0702030302020204" pitchFamily="66" charset="0"/>
            </a:endParaRPr>
          </a:p>
        </p:txBody>
      </p:sp>
      <p:sp>
        <p:nvSpPr>
          <p:cNvPr id="48" name="CaixaDeTexto 47"/>
          <p:cNvSpPr txBox="1"/>
          <p:nvPr/>
        </p:nvSpPr>
        <p:spPr>
          <a:xfrm>
            <a:off x="1884324" y="3709630"/>
            <a:ext cx="508000" cy="521970"/>
          </a:xfrm>
          <a:prstGeom prst="rect">
            <a:avLst/>
          </a:prstGeom>
          <a:noFill/>
        </p:spPr>
        <p:txBody>
          <a:bodyPr wrap="none" rtlCol="0">
            <a:spAutoFit/>
          </a:bodyPr>
          <a:lstStyle/>
          <a:p>
            <a:r>
              <a:rPr lang="pt-BR" sz="2800" dirty="0"/>
              <a:t>V</a:t>
            </a:r>
            <a:r>
              <a:rPr lang="pt-BR" sz="2800" baseline="-25000" dirty="0"/>
              <a:t>C</a:t>
            </a:r>
            <a:endParaRPr lang="pt-BR" sz="2800" baseline="-25000" dirty="0"/>
          </a:p>
        </p:txBody>
      </p:sp>
      <p:sp>
        <p:nvSpPr>
          <p:cNvPr id="13" name="Forma livre 12"/>
          <p:cNvSpPr/>
          <p:nvPr/>
        </p:nvSpPr>
        <p:spPr>
          <a:xfrm>
            <a:off x="2391410" y="4375785"/>
            <a:ext cx="2814320" cy="1242060"/>
          </a:xfrm>
          <a:custGeom>
            <a:avLst/>
            <a:gdLst>
              <a:gd name="connisteX0" fmla="*/ 0 w 2857500"/>
              <a:gd name="connsiteY0" fmla="*/ 0 h 1242064"/>
              <a:gd name="connisteX1" fmla="*/ 190500 w 2857500"/>
              <a:gd name="connsiteY1" fmla="*/ 258445 h 1242064"/>
              <a:gd name="connisteX2" fmla="*/ 598805 w 2857500"/>
              <a:gd name="connsiteY2" fmla="*/ 653415 h 1242064"/>
              <a:gd name="connisteX3" fmla="*/ 1115695 w 2857500"/>
              <a:gd name="connsiteY3" fmla="*/ 993140 h 1242064"/>
              <a:gd name="connisteX4" fmla="*/ 1510665 w 2857500"/>
              <a:gd name="connsiteY4" fmla="*/ 1115695 h 1242064"/>
              <a:gd name="connisteX5" fmla="*/ 2068195 w 2857500"/>
              <a:gd name="connsiteY5" fmla="*/ 1197610 h 1242064"/>
              <a:gd name="connisteX6" fmla="*/ 2667000 w 2857500"/>
              <a:gd name="connsiteY6" fmla="*/ 1238250 h 1242064"/>
              <a:gd name="connisteX7" fmla="*/ 2857500 w 2857500"/>
              <a:gd name="connsiteY7" fmla="*/ 1238250 h 124206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2857500" h="1242064">
                <a:moveTo>
                  <a:pt x="0" y="0"/>
                </a:moveTo>
                <a:cubicBezTo>
                  <a:pt x="29845" y="43815"/>
                  <a:pt x="70485" y="127635"/>
                  <a:pt x="190500" y="258445"/>
                </a:cubicBezTo>
                <a:cubicBezTo>
                  <a:pt x="310515" y="389255"/>
                  <a:pt x="414020" y="506730"/>
                  <a:pt x="598805" y="653415"/>
                </a:cubicBezTo>
                <a:cubicBezTo>
                  <a:pt x="783590" y="800100"/>
                  <a:pt x="933450" y="900430"/>
                  <a:pt x="1115695" y="993140"/>
                </a:cubicBezTo>
                <a:cubicBezTo>
                  <a:pt x="1297940" y="1085850"/>
                  <a:pt x="1320165" y="1075055"/>
                  <a:pt x="1510665" y="1115695"/>
                </a:cubicBezTo>
                <a:cubicBezTo>
                  <a:pt x="1701165" y="1156335"/>
                  <a:pt x="1837055" y="1172845"/>
                  <a:pt x="2068195" y="1197610"/>
                </a:cubicBezTo>
                <a:cubicBezTo>
                  <a:pt x="2299335" y="1222375"/>
                  <a:pt x="2508885" y="1229995"/>
                  <a:pt x="2667000" y="1238250"/>
                </a:cubicBezTo>
                <a:cubicBezTo>
                  <a:pt x="2825115" y="1246505"/>
                  <a:pt x="2831465" y="1238885"/>
                  <a:pt x="2857500" y="1238250"/>
                </a:cubicBez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4" name="CaixaDeTexto 41"/>
              <p:cNvSpPr txBox="1"/>
              <p:nvPr/>
            </p:nvSpPr>
            <p:spPr>
              <a:xfrm>
                <a:off x="3663853" y="4928368"/>
                <a:ext cx="1797050" cy="645160"/>
              </a:xfrm>
              <a:prstGeom prst="rect">
                <a:avLst/>
              </a:prstGeom>
              <a:noFill/>
              <a:ln w="25400">
                <a:noFill/>
              </a:ln>
            </p:spPr>
            <p:txBody>
              <a:bodyPr wrap="none" rtlCol="0">
                <a:spAutoFit/>
              </a:bodyPr>
              <a:lstStyle/>
              <a:p>
                <a:pPr algn="l"/>
                <a:r>
                  <a:rPr lang="pt-BR" sz="3600" dirty="0" smtClean="0"/>
                  <a:t> </a:t>
                </a:r>
                <a14:m>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𝑐</m:t>
                        </m:r>
                      </m:sub>
                    </m:sSub>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0</m:t>
                    </m:r>
                    <m:r>
                      <a:rPr lang="en-US" altLang="pt-BR" sz="2400" i="1" dirty="0" smtClean="0">
                        <a:latin typeface="Cambria Math" panose="02040503050406030204" pitchFamily="18" charset="0"/>
                        <a:cs typeface="Cambria Math" panose="02040503050406030204" pitchFamily="18" charset="0"/>
                      </a:rPr>
                      <m:t>)</m:t>
                    </m:r>
                    <m:sSup>
                      <m:sSupPr>
                        <m:ctrlPr>
                          <a:rPr lang="en-US" altLang="pt-BR" sz="2400" i="1" dirty="0" smtClean="0">
                            <a:latin typeface="Cambria Math" panose="02040503050406030204" pitchFamily="18" charset="0"/>
                            <a:cs typeface="Cambria Math" panose="02040503050406030204" pitchFamily="18" charset="0"/>
                          </a:rPr>
                        </m:ctrlPr>
                      </m:sSupPr>
                      <m:e>
                        <m:r>
                          <a:rPr lang="en-US" altLang="pt-BR" sz="2400" i="1" dirty="0" smtClean="0">
                            <a:latin typeface="Cambria Math" panose="02040503050406030204" pitchFamily="18" charset="0"/>
                            <a:cs typeface="Cambria Math" panose="02040503050406030204" pitchFamily="18" charset="0"/>
                          </a:rPr>
                          <m:t>𝑒</m:t>
                        </m:r>
                      </m:e>
                      <m:sup>
                        <m:r>
                          <a:rPr lang="en-US" altLang="pt-BR" sz="2400" i="1" dirty="0" smtClean="0">
                            <a:latin typeface="Cambria Math" panose="02040503050406030204" pitchFamily="18" charset="0"/>
                            <a:cs typeface="Cambria Math" panose="02040503050406030204" pitchFamily="18" charset="0"/>
                          </a:rPr>
                          <m:t>−</m:t>
                        </m:r>
                        <m:f>
                          <m:fPr>
                            <m:type m:val="skw"/>
                            <m:ctrlPr>
                              <a:rPr lang="en-US" altLang="pt-BR" sz="2400" i="1" dirty="0" smtClean="0">
                                <a:latin typeface="Cambria Math" panose="02040503050406030204" pitchFamily="18" charset="0"/>
                                <a:cs typeface="Cambria Math" panose="02040503050406030204" pitchFamily="18" charset="0"/>
                              </a:rPr>
                            </m:ctrlPr>
                          </m:fPr>
                          <m:num>
                            <m:r>
                              <a:rPr lang="en-US" altLang="pt-BR" sz="2400" i="1" dirty="0" smtClean="0">
                                <a:latin typeface="Cambria Math" panose="02040503050406030204" pitchFamily="18" charset="0"/>
                                <a:cs typeface="Cambria Math" panose="02040503050406030204" pitchFamily="18" charset="0"/>
                              </a:rPr>
                              <m:t>𝑡</m:t>
                            </m:r>
                          </m:num>
                          <m:den>
                            <m:r>
                              <a:rPr lang="en-US" altLang="pt-BR" sz="2400" i="1" dirty="0" smtClean="0">
                                <a:latin typeface="Cambria Math" panose="02040503050406030204" pitchFamily="18" charset="0"/>
                                <a:cs typeface="Cambria Math" panose="02040503050406030204" pitchFamily="18" charset="0"/>
                              </a:rPr>
                              <m:t>𝑅𝐶</m:t>
                            </m:r>
                          </m:den>
                        </m:f>
                      </m:sup>
                    </m:sSup>
                  </m:oMath>
                </a14:m>
                <a:endParaRPr lang="en-US" altLang="pt-BR" sz="2400" i="1" dirty="0" smtClean="0">
                  <a:latin typeface="Cambria Math" panose="02040503050406030204" pitchFamily="18" charset="0"/>
                  <a:cs typeface="Cambria Math" panose="02040503050406030204" pitchFamily="18" charset="0"/>
                </a:endParaRPr>
              </a:p>
            </p:txBody>
          </p:sp>
        </mc:Choice>
        <mc:Fallback>
          <p:sp>
            <p:nvSpPr>
              <p:cNvPr id="14" name="CaixaDeTexto 41"/>
              <p:cNvSpPr txBox="1">
                <a:spLocks noRot="1" noChangeAspect="1" noMove="1" noResize="1" noEditPoints="1" noAdjustHandles="1" noChangeArrowheads="1" noChangeShapeType="1" noTextEdit="1"/>
              </p:cNvSpPr>
              <p:nvPr/>
            </p:nvSpPr>
            <p:spPr>
              <a:xfrm>
                <a:off x="3663853" y="4928368"/>
                <a:ext cx="1797050" cy="645160"/>
              </a:xfrm>
              <a:prstGeom prst="rect">
                <a:avLst/>
              </a:prstGeom>
              <a:blipFill rotWithShape="1">
                <a:blip r:embed="rId3"/>
                <a:stretch>
                  <a:fillRect l="-30" t="-21" r="30" b="21"/>
                </a:stretch>
              </a:blipFill>
              <a:ln w="25400">
                <a:no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6" name="CaixaDeTexto 41"/>
              <p:cNvSpPr txBox="1"/>
              <p:nvPr/>
            </p:nvSpPr>
            <p:spPr>
              <a:xfrm>
                <a:off x="1473738" y="4120648"/>
                <a:ext cx="1011555" cy="583565"/>
              </a:xfrm>
              <a:prstGeom prst="rect">
                <a:avLst/>
              </a:prstGeom>
              <a:noFill/>
              <a:ln w="25400">
                <a:noFill/>
              </a:ln>
            </p:spPr>
            <p:txBody>
              <a:bodyPr wrap="none" rtlCol="0">
                <a:spAutoFit/>
              </a:bodyPr>
              <a:lstStyle/>
              <a:p>
                <a:pPr algn="l"/>
                <a:r>
                  <a:rPr lang="pt-BR" sz="3200" dirty="0" smtClean="0"/>
                  <a:t> </a:t>
                </a:r>
                <a14:m>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𝑐</m:t>
                        </m:r>
                      </m:sub>
                    </m:sSub>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0</m:t>
                    </m:r>
                    <m:r>
                      <a:rPr lang="en-US" altLang="pt-BR" sz="2400" i="1" dirty="0" smtClean="0">
                        <a:latin typeface="Cambria Math" panose="02040503050406030204" pitchFamily="18" charset="0"/>
                        <a:cs typeface="Cambria Math" panose="02040503050406030204" pitchFamily="18" charset="0"/>
                      </a:rPr>
                      <m:t>)</m:t>
                    </m:r>
                  </m:oMath>
                </a14:m>
                <a:endParaRPr lang="en-US" altLang="pt-BR" sz="2400" i="1" dirty="0" smtClean="0">
                  <a:latin typeface="Cambria Math" panose="02040503050406030204" pitchFamily="18" charset="0"/>
                  <a:cs typeface="Cambria Math" panose="02040503050406030204" pitchFamily="18" charset="0"/>
                </a:endParaRPr>
              </a:p>
            </p:txBody>
          </p:sp>
        </mc:Choice>
        <mc:Fallback>
          <p:sp>
            <p:nvSpPr>
              <p:cNvPr id="16" name="CaixaDeTexto 41"/>
              <p:cNvSpPr txBox="1">
                <a:spLocks noRot="1" noChangeAspect="1" noMove="1" noResize="1" noEditPoints="1" noAdjustHandles="1" noChangeArrowheads="1" noChangeShapeType="1" noTextEdit="1"/>
              </p:cNvSpPr>
              <p:nvPr/>
            </p:nvSpPr>
            <p:spPr>
              <a:xfrm>
                <a:off x="1473738" y="4120648"/>
                <a:ext cx="1011555" cy="583565"/>
              </a:xfrm>
              <a:prstGeom prst="rect">
                <a:avLst/>
              </a:prstGeom>
              <a:blipFill rotWithShape="1">
                <a:blip r:embed="rId4"/>
                <a:stretch>
                  <a:fillRect l="-53" t="-23" r="53" b="23"/>
                </a:stretch>
              </a:blipFill>
              <a:ln w="2540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496385" y="547624"/>
            <a:ext cx="8319441" cy="75884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600" b="1" dirty="0" smtClean="0">
                <a:solidFill>
                  <a:srgbClr val="C00000"/>
                </a:solidFill>
                <a:latin typeface="Comic Sans MS" panose="030F0702030302020204" pitchFamily="66" charset="0"/>
              </a:rPr>
              <a:t>Exercício</a:t>
            </a:r>
            <a:endParaRPr lang="pt-BR" sz="3600" b="1" dirty="0" smtClean="0">
              <a:solidFill>
                <a:srgbClr val="C00000"/>
              </a:solidFill>
              <a:latin typeface="Comic Sans MS" panose="030F0702030302020204" pitchFamily="66" charset="0"/>
            </a:endParaRPr>
          </a:p>
        </p:txBody>
      </p:sp>
      <p:grpSp>
        <p:nvGrpSpPr>
          <p:cNvPr id="4" name="Grupo 3"/>
          <p:cNvGrpSpPr/>
          <p:nvPr/>
        </p:nvGrpSpPr>
        <p:grpSpPr>
          <a:xfrm>
            <a:off x="4124052" y="2425441"/>
            <a:ext cx="4109045" cy="1690709"/>
            <a:chOff x="1747767" y="3783537"/>
            <a:chExt cx="4109045" cy="1690709"/>
          </a:xfrm>
        </p:grpSpPr>
        <p:sp>
          <p:nvSpPr>
            <p:cNvPr id="5" name="Triângulo isósceles 4"/>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1" name="CaixaDeTexto 10"/>
            <p:cNvSpPr txBox="1"/>
            <p:nvPr/>
          </p:nvSpPr>
          <p:spPr>
            <a:xfrm>
              <a:off x="5346736" y="4557297"/>
              <a:ext cx="510076"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endParaRPr lang="pt-BR" sz="2400" dirty="0">
                <a:latin typeface="Comic Sans MS" panose="030F0702030302020204" pitchFamily="66" charset="0"/>
              </a:endParaRPr>
            </a:p>
          </p:txBody>
        </p:sp>
        <p:cxnSp>
          <p:nvCxnSpPr>
            <p:cNvPr id="12" name="Conector de Seta Reta 11"/>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3" name="CaixaDeTexto 12"/>
            <p:cNvSpPr txBox="1"/>
            <p:nvPr/>
          </p:nvSpPr>
          <p:spPr>
            <a:xfrm>
              <a:off x="1747767" y="3783537"/>
              <a:ext cx="411528"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grpSp>
      <p:grpSp>
        <p:nvGrpSpPr>
          <p:cNvPr id="14" name="Grupo 13"/>
          <p:cNvGrpSpPr/>
          <p:nvPr/>
        </p:nvGrpSpPr>
        <p:grpSpPr>
          <a:xfrm>
            <a:off x="3167117" y="2869320"/>
            <a:ext cx="1381894" cy="255373"/>
            <a:chOff x="4112743" y="3509451"/>
            <a:chExt cx="1381894" cy="255373"/>
          </a:xfrm>
        </p:grpSpPr>
        <p:cxnSp>
          <p:nvCxnSpPr>
            <p:cNvPr id="15" name="Conector Reto 14"/>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grpSp>
        <p:nvGrpSpPr>
          <p:cNvPr id="17" name="Grupo 16"/>
          <p:cNvGrpSpPr/>
          <p:nvPr/>
        </p:nvGrpSpPr>
        <p:grpSpPr>
          <a:xfrm>
            <a:off x="5010332" y="1984315"/>
            <a:ext cx="1381894" cy="255373"/>
            <a:chOff x="4112743" y="3509451"/>
            <a:chExt cx="1381894" cy="255373"/>
          </a:xfrm>
        </p:grpSpPr>
        <p:cxnSp>
          <p:nvCxnSpPr>
            <p:cNvPr id="18" name="Conector Reto 17"/>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Retângulo 18"/>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21" name="Forma livre 20"/>
          <p:cNvSpPr/>
          <p:nvPr/>
        </p:nvSpPr>
        <p:spPr>
          <a:xfrm>
            <a:off x="4641690" y="2104770"/>
            <a:ext cx="387178" cy="906162"/>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22" name="Conector Reto 21"/>
          <p:cNvCxnSpPr/>
          <p:nvPr/>
        </p:nvCxnSpPr>
        <p:spPr>
          <a:xfrm>
            <a:off x="4394555" y="3883087"/>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4334178" y="4549997"/>
            <a:ext cx="12739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CaixaDeTexto 23"/>
          <p:cNvSpPr txBox="1"/>
          <p:nvPr/>
        </p:nvSpPr>
        <p:spPr>
          <a:xfrm>
            <a:off x="5433790" y="1529804"/>
            <a:ext cx="50366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5" name="CaixaDeTexto 24"/>
          <p:cNvSpPr txBox="1"/>
          <p:nvPr/>
        </p:nvSpPr>
        <p:spPr>
          <a:xfrm>
            <a:off x="3607851" y="2383579"/>
            <a:ext cx="47160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sp>
        <p:nvSpPr>
          <p:cNvPr id="28" name="CaixaDeTexto 27"/>
          <p:cNvSpPr txBox="1"/>
          <p:nvPr/>
        </p:nvSpPr>
        <p:spPr>
          <a:xfrm>
            <a:off x="2621014" y="2776154"/>
            <a:ext cx="550151"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in</a:t>
            </a:r>
            <a:endParaRPr lang="pt-BR" sz="2400" dirty="0">
              <a:latin typeface="Comic Sans MS" panose="030F0702030302020204" pitchFamily="66" charset="0"/>
            </a:endParaRPr>
          </a:p>
        </p:txBody>
      </p:sp>
      <p:sp>
        <p:nvSpPr>
          <p:cNvPr id="29" name="Forma livre 28"/>
          <p:cNvSpPr/>
          <p:nvPr/>
        </p:nvSpPr>
        <p:spPr>
          <a:xfrm>
            <a:off x="4617365" y="3512745"/>
            <a:ext cx="1566726" cy="1045044"/>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30" name="Forma livre 29"/>
          <p:cNvSpPr/>
          <p:nvPr/>
        </p:nvSpPr>
        <p:spPr>
          <a:xfrm>
            <a:off x="2886668" y="3084525"/>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nvGrpSpPr>
          <p:cNvPr id="37" name="Grupo 36"/>
          <p:cNvGrpSpPr/>
          <p:nvPr/>
        </p:nvGrpSpPr>
        <p:grpSpPr>
          <a:xfrm rot="5400000">
            <a:off x="6022085" y="2414889"/>
            <a:ext cx="875611" cy="255373"/>
            <a:chOff x="4112743" y="3509451"/>
            <a:chExt cx="1381894" cy="255373"/>
          </a:xfrm>
        </p:grpSpPr>
        <p:cxnSp>
          <p:nvCxnSpPr>
            <p:cNvPr id="38" name="Conector Reto 37"/>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Retângulo 38"/>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cxnSp>
        <p:nvCxnSpPr>
          <p:cNvPr id="41" name="Conector Reto 40"/>
          <p:cNvCxnSpPr/>
          <p:nvPr/>
        </p:nvCxnSpPr>
        <p:spPr>
          <a:xfrm>
            <a:off x="6330449" y="2985204"/>
            <a:ext cx="25537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2" name="Grupo 41"/>
          <p:cNvGrpSpPr/>
          <p:nvPr/>
        </p:nvGrpSpPr>
        <p:grpSpPr>
          <a:xfrm>
            <a:off x="6346349" y="1982934"/>
            <a:ext cx="1381894" cy="255373"/>
            <a:chOff x="4112743" y="3509451"/>
            <a:chExt cx="1381894" cy="255373"/>
          </a:xfrm>
        </p:grpSpPr>
        <p:cxnSp>
          <p:nvCxnSpPr>
            <p:cNvPr id="43" name="Conector Reto 42"/>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45" name="Forma livre 44"/>
          <p:cNvSpPr/>
          <p:nvPr/>
        </p:nvSpPr>
        <p:spPr>
          <a:xfrm>
            <a:off x="6590270" y="2108886"/>
            <a:ext cx="1145060" cy="1319405"/>
          </a:xfrm>
          <a:custGeom>
            <a:avLst/>
            <a:gdLst>
              <a:gd name="connsiteX0" fmla="*/ 0 w 1145060"/>
              <a:gd name="connsiteY0" fmla="*/ 1309817 h 1309817"/>
              <a:gd name="connsiteX1" fmla="*/ 1145060 w 1145060"/>
              <a:gd name="connsiteY1" fmla="*/ 1301579 h 1309817"/>
              <a:gd name="connsiteX2" fmla="*/ 1128584 w 1145060"/>
              <a:gd name="connsiteY2" fmla="*/ 0 h 1309817"/>
            </a:gdLst>
            <a:ahLst/>
            <a:cxnLst>
              <a:cxn ang="0">
                <a:pos x="connsiteX0" y="connsiteY0"/>
              </a:cxn>
              <a:cxn ang="0">
                <a:pos x="connsiteX1" y="connsiteY1"/>
              </a:cxn>
              <a:cxn ang="0">
                <a:pos x="connsiteX2" y="connsiteY2"/>
              </a:cxn>
            </a:cxnLst>
            <a:rect l="l" t="t" r="r" b="b"/>
            <a:pathLst>
              <a:path w="1145060" h="1309817">
                <a:moveTo>
                  <a:pt x="0" y="1309817"/>
                </a:moveTo>
                <a:lnTo>
                  <a:pt x="1145060" y="1301579"/>
                </a:lnTo>
                <a:lnTo>
                  <a:pt x="1128584"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46" name="CaixaDeTexto 45"/>
          <p:cNvSpPr txBox="1"/>
          <p:nvPr/>
        </p:nvSpPr>
        <p:spPr>
          <a:xfrm>
            <a:off x="6785464" y="1494517"/>
            <a:ext cx="50366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a:latin typeface="Comic Sans MS" panose="030F0702030302020204" pitchFamily="66" charset="0"/>
              </a:rPr>
              <a:t>4</a:t>
            </a:r>
            <a:endParaRPr lang="pt-BR" sz="2400" dirty="0">
              <a:latin typeface="Comic Sans MS" panose="030F0702030302020204" pitchFamily="66" charset="0"/>
            </a:endParaRPr>
          </a:p>
        </p:txBody>
      </p:sp>
      <p:sp>
        <p:nvSpPr>
          <p:cNvPr id="47" name="CaixaDeTexto 46"/>
          <p:cNvSpPr txBox="1"/>
          <p:nvPr/>
        </p:nvSpPr>
        <p:spPr>
          <a:xfrm>
            <a:off x="6651254" y="2490712"/>
            <a:ext cx="50366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3</a:t>
            </a:r>
            <a:endParaRPr lang="pt-BR" sz="2400" dirty="0">
              <a:latin typeface="Comic Sans MS" panose="030F0702030302020204" pitchFamily="66" charset="0"/>
            </a:endParaRPr>
          </a:p>
        </p:txBody>
      </p:sp>
      <p:sp>
        <p:nvSpPr>
          <p:cNvPr id="48" name="CaixaDeTexto 47"/>
          <p:cNvSpPr txBox="1"/>
          <p:nvPr/>
        </p:nvSpPr>
        <p:spPr>
          <a:xfrm>
            <a:off x="953109" y="4861878"/>
            <a:ext cx="9495891" cy="1383665"/>
          </a:xfrm>
          <a:prstGeom prst="rect">
            <a:avLst/>
          </a:prstGeom>
          <a:noFill/>
        </p:spPr>
        <p:txBody>
          <a:bodyPr wrap="square" rtlCol="0">
            <a:spAutoFit/>
          </a:bodyPr>
          <a:lstStyle/>
          <a:p>
            <a:r>
              <a:rPr lang="pt-BR" sz="2800" b="1" dirty="0" smtClean="0">
                <a:solidFill>
                  <a:srgbClr val="C00000"/>
                </a:solidFill>
                <a:latin typeface="Comic Sans MS" panose="030F0702030302020204" pitchFamily="66" charset="0"/>
              </a:rPr>
              <a:t>Mostre que a tensão na saída vale (usar modelo ideal)</a:t>
            </a:r>
            <a:endParaRPr lang="pt-BR" sz="2800" b="1" dirty="0" smtClean="0">
              <a:solidFill>
                <a:srgbClr val="C00000"/>
              </a:solidFill>
              <a:latin typeface="Comic Sans MS" panose="030F0702030302020204" pitchFamily="66" charset="0"/>
            </a:endParaRPr>
          </a:p>
          <a:p>
            <a:endParaRPr lang="pt-BR" sz="2800" b="1" dirty="0" smtClean="0">
              <a:solidFill>
                <a:srgbClr val="C00000"/>
              </a:solidFill>
              <a:latin typeface="Comic Sans MS" panose="030F0702030302020204" pitchFamily="66" charset="0"/>
            </a:endParaRPr>
          </a:p>
          <a:p>
            <a:pPr algn="ctr"/>
            <a:r>
              <a:rPr lang="pt-BR" sz="2800" dirty="0" smtClean="0">
                <a:latin typeface="Comic Sans MS" panose="030F0702030302020204" pitchFamily="66" charset="0"/>
              </a:rPr>
              <a:t>V</a:t>
            </a:r>
            <a:r>
              <a:rPr lang="pt-BR" sz="2800" baseline="-25000" dirty="0" smtClean="0">
                <a:latin typeface="Comic Sans MS" panose="030F0702030302020204" pitchFamily="66" charset="0"/>
              </a:rPr>
              <a:t>0</a:t>
            </a:r>
            <a:r>
              <a:rPr lang="pt-BR" sz="2800" dirty="0" smtClean="0">
                <a:latin typeface="Comic Sans MS" panose="030F0702030302020204" pitchFamily="66" charset="0"/>
              </a:rPr>
              <a:t> = -(R</a:t>
            </a:r>
            <a:r>
              <a:rPr lang="pt-BR" sz="2800" baseline="-25000" dirty="0" smtClean="0">
                <a:latin typeface="Comic Sans MS" panose="030F0702030302020204" pitchFamily="66" charset="0"/>
              </a:rPr>
              <a:t>2</a:t>
            </a:r>
            <a:r>
              <a:rPr lang="pt-BR" sz="2800" dirty="0" smtClean="0">
                <a:latin typeface="Comic Sans MS" panose="030F0702030302020204" pitchFamily="66" charset="0"/>
              </a:rPr>
              <a:t>/R</a:t>
            </a:r>
            <a:r>
              <a:rPr lang="pt-BR" sz="2800" baseline="-25000" dirty="0" smtClean="0">
                <a:latin typeface="Comic Sans MS" panose="030F0702030302020204" pitchFamily="66" charset="0"/>
              </a:rPr>
              <a:t>1</a:t>
            </a:r>
            <a:r>
              <a:rPr lang="pt-BR" sz="2800" dirty="0" smtClean="0">
                <a:latin typeface="Comic Sans MS" panose="030F0702030302020204" pitchFamily="66" charset="0"/>
              </a:rPr>
              <a:t>).V</a:t>
            </a:r>
            <a:r>
              <a:rPr lang="pt-BR" sz="2800" baseline="-25000" dirty="0" smtClean="0">
                <a:latin typeface="Comic Sans MS" panose="030F0702030302020204" pitchFamily="66" charset="0"/>
              </a:rPr>
              <a:t>in</a:t>
            </a:r>
            <a:r>
              <a:rPr lang="pt-BR" sz="2800" dirty="0" smtClean="0">
                <a:latin typeface="Comic Sans MS" panose="030F0702030302020204" pitchFamily="66" charset="0"/>
              </a:rPr>
              <a:t>.(1 + R</a:t>
            </a:r>
            <a:r>
              <a:rPr lang="pt-BR" sz="2800" baseline="-25000" dirty="0" smtClean="0">
                <a:latin typeface="Comic Sans MS" panose="030F0702030302020204" pitchFamily="66" charset="0"/>
              </a:rPr>
              <a:t>4</a:t>
            </a:r>
            <a:r>
              <a:rPr lang="pt-BR" sz="2800" dirty="0" smtClean="0">
                <a:latin typeface="Comic Sans MS" panose="030F0702030302020204" pitchFamily="66" charset="0"/>
              </a:rPr>
              <a:t>/R</a:t>
            </a:r>
            <a:r>
              <a:rPr lang="pt-BR" sz="2800" baseline="-25000" dirty="0">
                <a:latin typeface="Comic Sans MS" panose="030F0702030302020204" pitchFamily="66" charset="0"/>
              </a:rPr>
              <a:t>2</a:t>
            </a:r>
            <a:r>
              <a:rPr lang="pt-BR" sz="2800" dirty="0" smtClean="0">
                <a:latin typeface="Comic Sans MS" panose="030F0702030302020204" pitchFamily="66" charset="0"/>
              </a:rPr>
              <a:t> + R</a:t>
            </a:r>
            <a:r>
              <a:rPr lang="pt-BR" sz="2800" baseline="-25000" dirty="0" smtClean="0">
                <a:latin typeface="Comic Sans MS" panose="030F0702030302020204" pitchFamily="66" charset="0"/>
              </a:rPr>
              <a:t>4</a:t>
            </a:r>
            <a:r>
              <a:rPr lang="pt-BR" sz="2800" dirty="0" smtClean="0">
                <a:latin typeface="Comic Sans MS" panose="030F0702030302020204" pitchFamily="66" charset="0"/>
              </a:rPr>
              <a:t>/R</a:t>
            </a:r>
            <a:r>
              <a:rPr lang="pt-BR" sz="2800" baseline="-25000" dirty="0" smtClean="0">
                <a:latin typeface="Comic Sans MS" panose="030F0702030302020204" pitchFamily="66" charset="0"/>
              </a:rPr>
              <a:t>3</a:t>
            </a:r>
            <a:r>
              <a:rPr lang="pt-BR" sz="2800" dirty="0" smtClean="0">
                <a:latin typeface="Comic Sans MS" panose="030F0702030302020204" pitchFamily="66" charset="0"/>
              </a:rPr>
              <a:t>)</a:t>
            </a:r>
            <a:endParaRPr lang="pt-BR" sz="2800" dirty="0" smtClean="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9" name="Caixa de Texto 8"/>
          <p:cNvSpPr txBox="1"/>
          <p:nvPr/>
        </p:nvSpPr>
        <p:spPr>
          <a:xfrm>
            <a:off x="394335" y="416560"/>
            <a:ext cx="9044305" cy="521970"/>
          </a:xfrm>
          <a:prstGeom prst="rect">
            <a:avLst/>
          </a:prstGeom>
          <a:noFill/>
        </p:spPr>
        <p:txBody>
          <a:bodyPr wrap="square" rtlCol="0" anchor="t">
            <a:spAutoFit/>
          </a:bodyPr>
          <a:lstStyle/>
          <a:p>
            <a:pPr algn="l"/>
            <a:r>
              <a:rPr lang="pt-BR" altLang="en-US" sz="2800" b="1" dirty="0" smtClean="0">
                <a:solidFill>
                  <a:schemeClr val="tx1"/>
                </a:solidFill>
                <a:latin typeface="Comic Sans MS" panose="030F0702030302020204" pitchFamily="66" charset="0"/>
                <a:cs typeface="Comic Sans MS" panose="030F0702030302020204" pitchFamily="66" charset="0"/>
                <a:sym typeface="+mn-ea"/>
              </a:rPr>
              <a:t>A descarga da saída é uma exponencial, dado por </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11" name="CaixaDeTexto 41"/>
              <p:cNvSpPr txBox="1"/>
              <p:nvPr/>
            </p:nvSpPr>
            <p:spPr>
              <a:xfrm>
                <a:off x="3789583" y="1047883"/>
                <a:ext cx="3359150" cy="647700"/>
              </a:xfrm>
              <a:prstGeom prst="rect">
                <a:avLst/>
              </a:prstGeom>
              <a:noFill/>
              <a:ln w="25400">
                <a:noFill/>
              </a:ln>
            </p:spPr>
            <p:txBody>
              <a:bodyPr wrap="none" rtlCol="0">
                <a:spAutoFit/>
              </a:bodyPr>
              <a:lstStyle/>
              <a:p>
                <a:pPr algn="l"/>
                <a:r>
                  <a:rPr lang="pt-BR" sz="3600" dirty="0" smtClean="0"/>
                  <a:t> </a:t>
                </a:r>
                <a14:m>
                  <m:oMath xmlns:m="http://schemas.openxmlformats.org/officeDocument/2006/math">
                    <m:sSub>
                      <m:sSubPr>
                        <m:ctrlPr>
                          <a:rPr 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0</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𝑡</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𝑉𝑜</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sSup>
                      <m:sSupPr>
                        <m:ctrlPr>
                          <a:rPr lang="en-US" altLang="pt-BR" sz="2800" i="1" dirty="0" smtClean="0">
                            <a:latin typeface="Cambria Math" panose="02040503050406030204" pitchFamily="18" charset="0"/>
                            <a:cs typeface="Cambria Math" panose="02040503050406030204" pitchFamily="18" charset="0"/>
                          </a:rPr>
                        </m:ctrlPr>
                      </m:sSupPr>
                      <m:e>
                        <m:r>
                          <a:rPr lang="en-US" altLang="pt-BR" sz="2800" i="1" dirty="0" smtClean="0">
                            <a:latin typeface="Cambria Math" panose="02040503050406030204" pitchFamily="18" charset="0"/>
                            <a:cs typeface="Cambria Math" panose="02040503050406030204" pitchFamily="18" charset="0"/>
                          </a:rPr>
                          <m:t>𝑒</m:t>
                        </m:r>
                      </m:e>
                      <m:sup>
                        <m:r>
                          <a:rPr lang="en-US" altLang="pt-BR" sz="2800" i="1" dirty="0" smtClean="0">
                            <a:latin typeface="Cambria Math" panose="02040503050406030204" pitchFamily="18" charset="0"/>
                            <a:cs typeface="Cambria Math" panose="02040503050406030204" pitchFamily="18" charset="0"/>
                          </a:rPr>
                          <m:t>−</m:t>
                        </m:r>
                        <m:f>
                          <m:fPr>
                            <m:type m:val="skw"/>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𝑡</m:t>
                            </m:r>
                          </m:num>
                          <m:den>
                            <m:r>
                              <a:rPr lang="en-US" altLang="pt-BR" sz="2800" i="1" dirty="0" smtClean="0">
                                <a:latin typeface="Cambria Math" panose="02040503050406030204" pitchFamily="18" charset="0"/>
                                <a:cs typeface="Cambria Math" panose="02040503050406030204" pitchFamily="18" charset="0"/>
                              </a:rPr>
                              <m:t>𝑅𝐶</m:t>
                            </m:r>
                          </m:den>
                        </m:f>
                      </m:sup>
                    </m:sSup>
                  </m:oMath>
                </a14:m>
                <a:endParaRPr lang="en-US" altLang="pt-BR" sz="2800" i="1" dirty="0" smtClean="0">
                  <a:latin typeface="Cambria Math" panose="02040503050406030204" pitchFamily="18" charset="0"/>
                  <a:cs typeface="Cambria Math" panose="02040503050406030204" pitchFamily="18" charset="0"/>
                </a:endParaRPr>
              </a:p>
            </p:txBody>
          </p:sp>
        </mc:Choice>
        <mc:Fallback>
          <p:sp>
            <p:nvSpPr>
              <p:cNvPr id="11" name="CaixaDeTexto 41"/>
              <p:cNvSpPr txBox="1">
                <a:spLocks noRot="1" noChangeAspect="1" noMove="1" noResize="1" noEditPoints="1" noAdjustHandles="1" noChangeArrowheads="1" noChangeShapeType="1" noTextEdit="1"/>
              </p:cNvSpPr>
              <p:nvPr/>
            </p:nvSpPr>
            <p:spPr>
              <a:xfrm>
                <a:off x="3789583" y="1047883"/>
                <a:ext cx="3359150" cy="647700"/>
              </a:xfrm>
              <a:prstGeom prst="rect">
                <a:avLst/>
              </a:prstGeom>
              <a:blipFill rotWithShape="1">
                <a:blip r:embed="rId1"/>
                <a:stretch>
                  <a:fillRect l="-16" t="-21" r="-211" b="21"/>
                </a:stretch>
              </a:blipFill>
              <a:ln w="25400">
                <a:no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234950" y="1570355"/>
                <a:ext cx="11254105" cy="3925570"/>
              </a:xfrm>
              <a:prstGeom prst="rect">
                <a:avLst/>
              </a:prstGeom>
              <a:noFill/>
            </p:spPr>
            <p:txBody>
              <a:bodyPr wrap="square" rtlCol="0" anchor="t">
                <a:spAutoFit/>
              </a:bodyPr>
              <a:lstStyle/>
              <a:p>
                <a:pPr algn="l"/>
                <a:r>
                  <a:rPr lang="pt-BR" altLang="en-US" sz="2800" b="1" dirty="0" smtClean="0">
                    <a:solidFill>
                      <a:schemeClr val="tx1"/>
                    </a:solidFill>
                    <a:latin typeface="Comic Sans MS" panose="030F0702030302020204" pitchFamily="66" charset="0"/>
                    <a:cs typeface="Comic Sans MS" panose="030F0702030302020204" pitchFamily="66" charset="0"/>
                    <a:sym typeface="+mn-ea"/>
                  </a:rPr>
                  <a:t>onde </a:t>
                </a:r>
                <a:r>
                  <a:rPr lang="pt-BR" altLang="en-US" sz="2800" i="1" dirty="0" smtClean="0">
                    <a:solidFill>
                      <a:schemeClr val="tx1"/>
                    </a:solidFill>
                    <a:latin typeface="Cambria" panose="02040503050406030204" charset="0"/>
                    <a:cs typeface="Cambria" panose="02040503050406030204" charset="0"/>
                    <a:sym typeface="+mn-ea"/>
                  </a:rPr>
                  <a:t>V</a:t>
                </a:r>
                <a:r>
                  <a:rPr lang="pt-BR" altLang="en-US" sz="2800" i="1" baseline="-25000" dirty="0" smtClean="0">
                    <a:solidFill>
                      <a:schemeClr val="tx1"/>
                    </a:solidFill>
                    <a:latin typeface="Cambria" panose="02040503050406030204" charset="0"/>
                    <a:cs typeface="Cambria" panose="02040503050406030204" charset="0"/>
                    <a:sym typeface="+mn-ea"/>
                  </a:rPr>
                  <a:t>0</a:t>
                </a:r>
                <a:r>
                  <a:rPr lang="pt-BR" altLang="en-US" sz="2800" i="1" dirty="0" smtClean="0">
                    <a:solidFill>
                      <a:schemeClr val="tx1"/>
                    </a:solidFill>
                    <a:latin typeface="Cambria" panose="02040503050406030204" charset="0"/>
                    <a:cs typeface="Cambria" panose="02040503050406030204" charset="0"/>
                    <a:sym typeface="+mn-ea"/>
                  </a:rPr>
                  <a:t>(0)=(V</a:t>
                </a:r>
                <a:r>
                  <a:rPr lang="pt-BR" altLang="en-US" sz="2800" i="1" baseline="-25000" dirty="0" smtClean="0">
                    <a:solidFill>
                      <a:schemeClr val="tx1"/>
                    </a:solidFill>
                    <a:latin typeface="Cambria" panose="02040503050406030204" charset="0"/>
                    <a:cs typeface="Cambria" panose="02040503050406030204" charset="0"/>
                    <a:sym typeface="+mn-ea"/>
                  </a:rPr>
                  <a:t>Smax </a:t>
                </a:r>
                <a:r>
                  <a:rPr lang="pt-BR" altLang="en-US" sz="2800" i="1" dirty="0" smtClean="0">
                    <a:solidFill>
                      <a:schemeClr val="tx1"/>
                    </a:solidFill>
                    <a:latin typeface="Cambria" panose="02040503050406030204" charset="0"/>
                    <a:cs typeface="Cambria" panose="02040503050406030204" charset="0"/>
                    <a:sym typeface="+mn-ea"/>
                  </a:rPr>
                  <a:t>-V</a:t>
                </a:r>
                <a:r>
                  <a:rPr lang="pt-BR" altLang="en-US" sz="2800" i="1" baseline="-25000" dirty="0" smtClean="0">
                    <a:solidFill>
                      <a:schemeClr val="tx1"/>
                    </a:solidFill>
                    <a:latin typeface="Cambria" panose="02040503050406030204" charset="0"/>
                    <a:cs typeface="Cambria" panose="02040503050406030204" charset="0"/>
                    <a:sym typeface="+mn-ea"/>
                  </a:rPr>
                  <a:t>D</a:t>
                </a:r>
                <a:r>
                  <a:rPr lang="pt-BR" altLang="en-US" sz="2800" i="1" dirty="0" smtClean="0">
                    <a:solidFill>
                      <a:schemeClr val="tx1"/>
                    </a:solidFill>
                    <a:latin typeface="Cambria" panose="02040503050406030204" charset="0"/>
                    <a:cs typeface="Cambria" panose="02040503050406030204" charset="0"/>
                    <a:sym typeface="+mn-ea"/>
                  </a:rPr>
                  <a:t>)</a:t>
                </a:r>
                <a:endParaRPr lang="pt-BR" altLang="en-US" sz="2800" i="1" dirty="0" smtClean="0">
                  <a:solidFill>
                    <a:schemeClr val="tx1"/>
                  </a:solidFill>
                  <a:latin typeface="Comic Sans MS" panose="030F0702030302020204" pitchFamily="66" charset="0"/>
                  <a:cs typeface="Comic Sans MS" panose="030F0702030302020204" pitchFamily="66" charset="0"/>
                  <a:sym typeface="+mn-ea"/>
                </a:endParaRPr>
              </a:p>
              <a:p>
                <a:pPr marL="348615" indent="-348615" algn="l" fontAlgn="auto">
                  <a:spcBef>
                    <a:spcPts val="1200"/>
                  </a:spcBef>
                  <a:buFont typeface="Arial" panose="020B0604020202020204" pitchFamily="34" charset="0"/>
                  <a:buChar char="•"/>
                </a:pPr>
                <a:r>
                  <a:rPr lang="pt-BR" altLang="en-US" sz="2800" b="1" dirty="0" smtClean="0">
                    <a:latin typeface="Comic Sans MS" panose="030F0702030302020204" pitchFamily="66" charset="0"/>
                    <a:cs typeface="Comic Sans MS" panose="030F0702030302020204" pitchFamily="66" charset="0"/>
                    <a:sym typeface="+mn-ea"/>
                  </a:rPr>
                  <a:t>a exponencial pode também ser aproximada pela sua série de Taylor com apenas o termo de primeira ordem </a:t>
                </a:r>
                <a:endParaRPr lang="pt-BR" altLang="en-US" sz="2800" b="1" dirty="0" smtClean="0">
                  <a:latin typeface="Comic Sans MS" panose="030F0702030302020204" pitchFamily="66" charset="0"/>
                  <a:cs typeface="Comic Sans MS" panose="030F0702030302020204" pitchFamily="66" charset="0"/>
                  <a:sym typeface="+mn-ea"/>
                </a:endParaRPr>
              </a:p>
              <a:p>
                <a:pPr marL="348615" indent="-348615" algn="l">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i="1" dirty="0" smtClean="0">
                              <a:latin typeface="Cambria Math" panose="02040503050406030204" pitchFamily="18" charset="0"/>
                              <a:cs typeface="Cambria Math" panose="02040503050406030204" pitchFamily="18" charset="0"/>
                              <a:sym typeface="+mn-ea"/>
                            </a:rPr>
                          </m:ctrlPr>
                        </m:sSubPr>
                        <m:e>
                          <m:r>
                            <a:rPr lang="en-US" altLang="pt-BR" sz="2800" i="1" dirty="0" smtClean="0">
                              <a:latin typeface="Cambria Math" panose="02040503050406030204" pitchFamily="18" charset="0"/>
                              <a:cs typeface="Cambria Math" panose="02040503050406030204" pitchFamily="18" charset="0"/>
                              <a:sym typeface="+mn-ea"/>
                            </a:rPr>
                            <m:t>𝑉</m:t>
                          </m:r>
                        </m:e>
                        <m:sub>
                          <m:r>
                            <a:rPr lang="en-US" altLang="pt-BR" sz="2800" i="1" dirty="0" smtClean="0">
                              <a:latin typeface="Cambria Math" panose="02040503050406030204" pitchFamily="18" charset="0"/>
                              <a:cs typeface="Cambria Math" panose="02040503050406030204" pitchFamily="18" charset="0"/>
                              <a:sym typeface="+mn-ea"/>
                            </a:rPr>
                            <m:t>0</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𝑡</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𝑉𝑜</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sSup>
                        <m:sSupPr>
                          <m:ctrlPr>
                            <a:rPr lang="en-US" altLang="pt-BR" sz="2800" i="1" dirty="0" smtClean="0">
                              <a:latin typeface="Cambria Math" panose="02040503050406030204" pitchFamily="18" charset="0"/>
                              <a:cs typeface="Cambria Math" panose="02040503050406030204" pitchFamily="18" charset="0"/>
                            </a:rPr>
                          </m:ctrlPr>
                        </m:sSupPr>
                        <m:e>
                          <m:r>
                            <a:rPr lang="en-US" altLang="pt-BR" sz="2800" i="1" dirty="0" smtClean="0">
                              <a:latin typeface="Cambria Math" panose="02040503050406030204" pitchFamily="18" charset="0"/>
                              <a:cs typeface="Cambria Math" panose="02040503050406030204" pitchFamily="18" charset="0"/>
                            </a:rPr>
                            <m:t>𝑒</m:t>
                          </m:r>
                        </m:e>
                        <m:sup>
                          <m:r>
                            <a:rPr lang="en-US" altLang="pt-BR" sz="2800" i="1" dirty="0" smtClean="0">
                              <a:latin typeface="Cambria Math" panose="02040503050406030204" pitchFamily="18" charset="0"/>
                              <a:cs typeface="Cambria Math" panose="02040503050406030204" pitchFamily="18" charset="0"/>
                            </a:rPr>
                            <m:t>−</m:t>
                          </m:r>
                          <m:f>
                            <m:fPr>
                              <m:type m:val="skw"/>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𝑡</m:t>
                              </m:r>
                            </m:num>
                            <m:den>
                              <m:r>
                                <a:rPr lang="en-US" altLang="pt-BR" sz="2800" i="1" dirty="0" smtClean="0">
                                  <a:latin typeface="Cambria Math" panose="02040503050406030204" pitchFamily="18" charset="0"/>
                                  <a:cs typeface="Cambria Math" panose="02040503050406030204" pitchFamily="18" charset="0"/>
                                </a:rPr>
                                <m:t>𝑅𝐶</m:t>
                              </m:r>
                            </m:den>
                          </m:f>
                        </m:sup>
                      </m:sSup>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0</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1</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𝑡</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𝑅𝐶</m:t>
                      </m:r>
                      <m:r>
                        <a:rPr lang="en-US" altLang="pt-BR" sz="2800" i="1" dirty="0" smtClean="0">
                          <a:latin typeface="Cambria Math" panose="02040503050406030204" pitchFamily="18" charset="0"/>
                          <a:cs typeface="Cambria Math" panose="02040503050406030204" pitchFamily="18" charset="0"/>
                        </a:rPr>
                        <m:t>)</m:t>
                      </m:r>
                    </m:oMath>
                  </m:oMathPara>
                </a14:m>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marL="348615" indent="-348615" algn="l" fontAlgn="auto">
                  <a:spcBef>
                    <a:spcPts val="1200"/>
                  </a:spcBef>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Se o </a:t>
                </a:r>
                <a:r>
                  <a:rPr lang="pt-BR" altLang="en-US" sz="2800" b="1" i="1" dirty="0" smtClean="0">
                    <a:solidFill>
                      <a:schemeClr val="tx1"/>
                    </a:solidFill>
                    <a:latin typeface="Comic Sans MS" panose="030F0702030302020204" pitchFamily="66" charset="0"/>
                    <a:cs typeface="Comic Sans MS" panose="030F0702030302020204" pitchFamily="66" charset="0"/>
                    <a:sym typeface="+mn-ea"/>
                  </a:rPr>
                  <a:t>ripple</a:t>
                </a:r>
                <a:r>
                  <a:rPr lang="pt-BR" altLang="en-US" sz="2800" b="1" dirty="0" smtClean="0">
                    <a:solidFill>
                      <a:schemeClr val="tx1"/>
                    </a:solidFill>
                    <a:latin typeface="Comic Sans MS" panose="030F0702030302020204" pitchFamily="66" charset="0"/>
                    <a:cs typeface="Comic Sans MS" panose="030F0702030302020204" pitchFamily="66" charset="0"/>
                    <a:sym typeface="+mn-ea"/>
                  </a:rPr>
                  <a:t> for pequeno podemos aproximar o valor de t pelo período do sinal T (no caso de onda completa, por T/2).</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i="1" dirty="0" smtClean="0">
                              <a:latin typeface="Cambria Math" panose="02040503050406030204" pitchFamily="18" charset="0"/>
                              <a:cs typeface="Cambria Math" panose="02040503050406030204" pitchFamily="18" charset="0"/>
                              <a:sym typeface="+mn-ea"/>
                            </a:rPr>
                          </m:ctrlPr>
                        </m:sSubPr>
                        <m:e>
                          <m:r>
                            <a:rPr lang="en-US" altLang="pt-BR" sz="2800" i="1" dirty="0" smtClean="0">
                              <a:latin typeface="Cambria Math" panose="02040503050406030204" pitchFamily="18" charset="0"/>
                              <a:cs typeface="Cambria Math" panose="02040503050406030204" pitchFamily="18" charset="0"/>
                              <a:sym typeface="+mn-ea"/>
                            </a:rPr>
                            <m:t>𝑉</m:t>
                          </m:r>
                        </m:e>
                        <m:sub>
                          <m:r>
                            <a:rPr lang="en-US" altLang="pt-BR" sz="2800" i="1" dirty="0" smtClean="0">
                              <a:latin typeface="Cambria Math" panose="02040503050406030204" pitchFamily="18" charset="0"/>
                              <a:cs typeface="Cambria Math" panose="02040503050406030204" pitchFamily="18" charset="0"/>
                              <a:sym typeface="+mn-ea"/>
                            </a:rPr>
                            <m:t>0</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𝑇</m:t>
                      </m:r>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0</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1</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𝑇</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𝑅𝐶</m:t>
                      </m:r>
                      <m:r>
                        <a:rPr lang="en-US" altLang="pt-BR" sz="2800" i="1" dirty="0" smtClean="0">
                          <a:latin typeface="Cambria Math" panose="02040503050406030204" pitchFamily="18" charset="0"/>
                          <a:cs typeface="Cambria Math" panose="02040503050406030204" pitchFamily="18" charset="0"/>
                        </a:rPr>
                        <m:t>)</m:t>
                      </m:r>
                    </m:oMath>
                  </m:oMathPara>
                </a14:m>
                <a:endParaRPr lang="en-US" altLang="pt-BR" sz="2800" i="1" dirty="0" smtClean="0">
                  <a:latin typeface="Cambria Math" panose="02040503050406030204" pitchFamily="18" charset="0"/>
                  <a:cs typeface="Cambria Math" panose="02040503050406030204" pitchFamily="18" charset="0"/>
                </a:endParaRPr>
              </a:p>
              <a:p>
                <a:pPr indent="0" algn="l">
                  <a:buFont typeface="Arial" panose="020B0604020202020204" pitchFamily="34" charset="0"/>
                  <a:buNone/>
                </a:pPr>
                <a:r>
                  <a:rPr lang="pt-BR" altLang="en-US" sz="2800" b="1" dirty="0" smtClean="0">
                    <a:latin typeface="Comic Sans MS" panose="030F0702030302020204" pitchFamily="66" charset="0"/>
                    <a:cs typeface="Comic Sans MS" panose="030F0702030302020204" pitchFamily="66" charset="0"/>
                  </a:rPr>
                  <a:t>O </a:t>
                </a:r>
                <a:r>
                  <a:rPr lang="pt-BR" altLang="en-US" sz="2800" b="1" i="1" dirty="0" smtClean="0">
                    <a:latin typeface="Comic Sans MS" panose="030F0702030302020204" pitchFamily="66" charset="0"/>
                    <a:cs typeface="Comic Sans MS" panose="030F0702030302020204" pitchFamily="66" charset="0"/>
                  </a:rPr>
                  <a:t>ripple</a:t>
                </a:r>
                <a:r>
                  <a:rPr lang="pt-BR" altLang="en-US" sz="2800" b="1" dirty="0" smtClean="0">
                    <a:latin typeface="Comic Sans MS" panose="030F0702030302020204" pitchFamily="66" charset="0"/>
                    <a:cs typeface="Comic Sans MS" panose="030F0702030302020204" pitchFamily="66" charset="0"/>
                  </a:rPr>
                  <a:t> será então</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234950" y="1570355"/>
                <a:ext cx="11254105" cy="392557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Caixa de Texto 6"/>
              <p:cNvSpPr txBox="1"/>
              <p:nvPr/>
            </p:nvSpPr>
            <p:spPr>
              <a:xfrm>
                <a:off x="716280" y="5495925"/>
                <a:ext cx="10834370" cy="843280"/>
              </a:xfrm>
              <a:prstGeom prst="rect">
                <a:avLst/>
              </a:prstGeom>
              <a:noFill/>
            </p:spPr>
            <p:txBody>
              <a:bodyPr wrap="none" rtlCol="0" anchor="t">
                <a:spAutoFit/>
              </a:bodyPr>
              <a:lstStyle/>
              <a:p>
                <a:pPr indent="0" algn="l">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400" i="1" dirty="0" smtClean="0">
                              <a:latin typeface="Cambria Math" panose="02040503050406030204" pitchFamily="18" charset="0"/>
                              <a:cs typeface="Cambria Math" panose="02040503050406030204" pitchFamily="18" charset="0"/>
                              <a:sym typeface="+mn-ea"/>
                            </a:rPr>
                          </m:ctrlPr>
                        </m:sSubPr>
                        <m:e>
                          <m:r>
                            <a:rPr lang="en-US" altLang="pt-BR" sz="2400" i="1" dirty="0" smtClean="0">
                              <a:latin typeface="Cambria Math" panose="02040503050406030204" pitchFamily="18" charset="0"/>
                              <a:cs typeface="Cambria Math" panose="02040503050406030204" pitchFamily="18" charset="0"/>
                              <a:sym typeface="+mn-ea"/>
                            </a:rPr>
                            <m:t>𝑟𝑖𝑝𝑝𝑙𝑒</m:t>
                          </m:r>
                          <m:r>
                            <a:rPr lang="en-US" altLang="pt-BR" sz="2400" i="1" dirty="0" smtClean="0">
                              <a:latin typeface="Cambria Math" panose="02040503050406030204" pitchFamily="18" charset="0"/>
                              <a:cs typeface="Cambria Math" panose="02040503050406030204" pitchFamily="18" charset="0"/>
                              <a:sym typeface="+mn-ea"/>
                            </a:rPr>
                            <m:t>=</m:t>
                          </m:r>
                          <m:sSub>
                            <m:sSubPr>
                              <m:ctrlPr>
                                <a:rPr lang="en-US" altLang="pt-BR" sz="2400" i="1" dirty="0" smtClean="0">
                                  <a:latin typeface="Cambria Math" panose="02040503050406030204" pitchFamily="18" charset="0"/>
                                  <a:cs typeface="Cambria Math" panose="02040503050406030204" pitchFamily="18" charset="0"/>
                                  <a:sym typeface="+mn-ea"/>
                                </a:rPr>
                              </m:ctrlPr>
                            </m:sSubPr>
                            <m:e>
                              <m:r>
                                <a:rPr lang="en-US" altLang="pt-BR" sz="2400" i="1" dirty="0" smtClean="0">
                                  <a:latin typeface="Cambria Math" panose="02040503050406030204" pitchFamily="18" charset="0"/>
                                  <a:cs typeface="Cambria Math" panose="02040503050406030204" pitchFamily="18" charset="0"/>
                                  <a:sym typeface="+mn-ea"/>
                                </a:rPr>
                                <m:t>𝑉</m:t>
                              </m:r>
                            </m:e>
                            <m:sub>
                              <m:r>
                                <a:rPr lang="en-US" altLang="pt-BR" sz="2400" i="1" dirty="0" smtClean="0">
                                  <a:latin typeface="Cambria Math" panose="02040503050406030204" pitchFamily="18" charset="0"/>
                                  <a:cs typeface="Cambria Math" panose="02040503050406030204" pitchFamily="18" charset="0"/>
                                  <a:sym typeface="+mn-ea"/>
                                </a:rPr>
                                <m:t>0</m:t>
                              </m:r>
                            </m:sub>
                          </m:sSub>
                          <m:r>
                            <a:rPr lang="en-US" altLang="pt-BR" sz="2400" i="1" dirty="0" smtClean="0">
                              <a:latin typeface="Cambria Math" panose="02040503050406030204" pitchFamily="18" charset="0"/>
                              <a:cs typeface="Cambria Math" panose="02040503050406030204" pitchFamily="18" charset="0"/>
                              <a:sym typeface="+mn-ea"/>
                            </a:rPr>
                            <m:t>(</m:t>
                          </m:r>
                          <m:r>
                            <a:rPr lang="en-US" altLang="pt-BR" sz="2400" i="1" dirty="0" smtClean="0">
                              <a:latin typeface="Cambria Math" panose="02040503050406030204" pitchFamily="18" charset="0"/>
                              <a:cs typeface="Cambria Math" panose="02040503050406030204" pitchFamily="18" charset="0"/>
                              <a:sym typeface="+mn-ea"/>
                            </a:rPr>
                            <m:t>0</m:t>
                          </m:r>
                          <m:r>
                            <a:rPr lang="en-US" altLang="pt-BR" sz="2400" i="1" dirty="0" smtClean="0">
                              <a:latin typeface="Cambria Math" panose="02040503050406030204" pitchFamily="18" charset="0"/>
                              <a:cs typeface="Cambria Math" panose="02040503050406030204" pitchFamily="18" charset="0"/>
                              <a:sym typeface="+mn-ea"/>
                            </a:rPr>
                            <m:t>)−</m:t>
                          </m:r>
                          <m:r>
                            <a:rPr lang="en-US" altLang="pt-BR" sz="2400" i="1" dirty="0" smtClean="0">
                              <a:latin typeface="Cambria Math" panose="02040503050406030204" pitchFamily="18" charset="0"/>
                              <a:cs typeface="Cambria Math" panose="02040503050406030204" pitchFamily="18" charset="0"/>
                              <a:sym typeface="+mn-ea"/>
                            </a:rPr>
                            <m:t>𝑉</m:t>
                          </m:r>
                        </m:e>
                        <m:sub>
                          <m:r>
                            <a:rPr lang="en-US" altLang="pt-BR" sz="2400" i="1" dirty="0" smtClean="0">
                              <a:latin typeface="Cambria Math" panose="02040503050406030204" pitchFamily="18" charset="0"/>
                              <a:cs typeface="Cambria Math" panose="02040503050406030204" pitchFamily="18" charset="0"/>
                              <a:sym typeface="+mn-ea"/>
                            </a:rPr>
                            <m:t>0</m:t>
                          </m:r>
                        </m:sub>
                      </m:sSub>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𝑇</m:t>
                      </m:r>
                      <m:r>
                        <a:rPr lang="en-US" altLang="pt-BR" sz="2400" i="1" dirty="0" smtClean="0">
                          <a:latin typeface="Cambria Math" panose="02040503050406030204" pitchFamily="18" charset="0"/>
                          <a:cs typeface="Cambria Math" panose="02040503050406030204" pitchFamily="18" charset="0"/>
                        </a:rPr>
                        <m:t>)=</m:t>
                      </m:r>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0</m:t>
                          </m:r>
                        </m:sub>
                      </m:sSub>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0</m:t>
                      </m:r>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𝑇</m:t>
                      </m:r>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𝑅𝐶</m:t>
                      </m:r>
                      <m:r>
                        <a:rPr lang="en-US" altLang="pt-BR" sz="2400" i="1" dirty="0" smtClean="0">
                          <a:latin typeface="Cambria Math" panose="02040503050406030204" pitchFamily="18" charset="0"/>
                          <a:cs typeface="Cambria Math" panose="02040503050406030204" pitchFamily="18" charset="0"/>
                        </a:rPr>
                        <m:t>=(</m:t>
                      </m:r>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𝑉𝑖𝑛</m:t>
                          </m:r>
                        </m:e>
                        <m:sub>
                          <m:r>
                            <a:rPr lang="en-US" altLang="pt-BR" sz="2400" i="1" dirty="0" smtClean="0">
                              <a:latin typeface="Cambria Math" panose="02040503050406030204" pitchFamily="18" charset="0"/>
                              <a:cs typeface="Cambria Math" panose="02040503050406030204" pitchFamily="18" charset="0"/>
                            </a:rPr>
                            <m:t>𝑚𝑎𝑥</m:t>
                          </m:r>
                        </m:sub>
                      </m:sSub>
                      <m:r>
                        <a:rPr lang="en-US" altLang="pt-BR" sz="2400" i="1" dirty="0" smtClean="0">
                          <a:latin typeface="Cambria Math" panose="02040503050406030204" pitchFamily="18" charset="0"/>
                          <a:cs typeface="Cambria Math" panose="02040503050406030204" pitchFamily="18" charset="0"/>
                        </a:rPr>
                        <m:t>−</m:t>
                      </m:r>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𝐷</m:t>
                          </m:r>
                        </m:sub>
                      </m:sSub>
                      <m:r>
                        <a:rPr lang="en-US" altLang="pt-BR" sz="2400" i="1" dirty="0" smtClean="0">
                          <a:latin typeface="Cambria Math" panose="02040503050406030204" pitchFamily="18" charset="0"/>
                          <a:cs typeface="Cambria Math" panose="02040503050406030204" pitchFamily="18" charset="0"/>
                        </a:rPr>
                        <m:t>)</m:t>
                      </m:r>
                      <m:f>
                        <m:fPr>
                          <m:ctrlPr>
                            <a:rPr lang="en-US" altLang="pt-BR" sz="2400" i="1" dirty="0" smtClean="0">
                              <a:latin typeface="Cambria Math" panose="02040503050406030204" pitchFamily="18" charset="0"/>
                              <a:cs typeface="Cambria Math" panose="02040503050406030204" pitchFamily="18" charset="0"/>
                            </a:rPr>
                          </m:ctrlPr>
                        </m:fPr>
                        <m:num>
                          <m:r>
                            <a:rPr lang="en-US" altLang="pt-BR" sz="2400" i="1" dirty="0" smtClean="0">
                              <a:latin typeface="Cambria Math" panose="02040503050406030204" pitchFamily="18" charset="0"/>
                              <a:cs typeface="Cambria Math" panose="02040503050406030204" pitchFamily="18" charset="0"/>
                            </a:rPr>
                            <m:t>𝑇</m:t>
                          </m:r>
                        </m:num>
                        <m:den>
                          <m:r>
                            <a:rPr lang="en-US" altLang="pt-BR" sz="2400" i="1" dirty="0" smtClean="0">
                              <a:latin typeface="Cambria Math" panose="02040503050406030204" pitchFamily="18" charset="0"/>
                              <a:cs typeface="Cambria Math" panose="02040503050406030204" pitchFamily="18" charset="0"/>
                            </a:rPr>
                            <m:t>𝑅𝐶</m:t>
                          </m:r>
                        </m:den>
                      </m:f>
                      <m:r>
                        <a:rPr lang="en-US" altLang="pt-BR" sz="2400" i="1" dirty="0" smtClean="0">
                          <a:latin typeface="Cambria Math" panose="02040503050406030204" pitchFamily="18" charset="0"/>
                          <a:cs typeface="Cambria Math" panose="02040503050406030204" pitchFamily="18" charset="0"/>
                        </a:rPr>
                        <m:t>=(</m:t>
                      </m:r>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𝑉𝑖𝑛</m:t>
                          </m:r>
                        </m:e>
                        <m:sub>
                          <m:r>
                            <a:rPr lang="en-US" altLang="pt-BR" sz="2400" i="1" dirty="0" smtClean="0">
                              <a:latin typeface="Cambria Math" panose="02040503050406030204" pitchFamily="18" charset="0"/>
                              <a:cs typeface="Cambria Math" panose="02040503050406030204" pitchFamily="18" charset="0"/>
                            </a:rPr>
                            <m:t>𝑚𝑎𝑥</m:t>
                          </m:r>
                        </m:sub>
                      </m:sSub>
                      <m:r>
                        <a:rPr lang="en-US" altLang="pt-BR" sz="2400" i="1" dirty="0" smtClean="0">
                          <a:latin typeface="Cambria Math" panose="02040503050406030204" pitchFamily="18" charset="0"/>
                          <a:cs typeface="Cambria Math" panose="02040503050406030204" pitchFamily="18" charset="0"/>
                        </a:rPr>
                        <m:t>−</m:t>
                      </m:r>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𝐷</m:t>
                          </m:r>
                        </m:sub>
                      </m:sSub>
                      <m:r>
                        <a:rPr lang="en-US" altLang="pt-BR" sz="2400" i="1" dirty="0" smtClean="0">
                          <a:latin typeface="Cambria Math" panose="02040503050406030204" pitchFamily="18" charset="0"/>
                          <a:cs typeface="Cambria Math" panose="02040503050406030204" pitchFamily="18" charset="0"/>
                        </a:rPr>
                        <m:t>)</m:t>
                      </m:r>
                      <m:f>
                        <m:fPr>
                          <m:ctrlPr>
                            <a:rPr lang="en-US" altLang="pt-BR" sz="2400" i="1" dirty="0" smtClean="0">
                              <a:latin typeface="Cambria Math" panose="02040503050406030204" pitchFamily="18" charset="0"/>
                              <a:cs typeface="Cambria Math" panose="02040503050406030204" pitchFamily="18" charset="0"/>
                            </a:rPr>
                          </m:ctrlPr>
                        </m:fPr>
                        <m:num>
                          <m:r>
                            <a:rPr lang="en-US" altLang="pt-BR" sz="2400" i="1" dirty="0" smtClean="0">
                              <a:latin typeface="Cambria Math" panose="02040503050406030204" pitchFamily="18" charset="0"/>
                              <a:cs typeface="Cambria Math" panose="02040503050406030204" pitchFamily="18" charset="0"/>
                            </a:rPr>
                            <m:t>1</m:t>
                          </m:r>
                        </m:num>
                        <m:den>
                          <m:r>
                            <a:rPr lang="en-US" altLang="pt-BR" sz="2400" i="1" dirty="0" smtClean="0">
                              <a:latin typeface="Cambria Math" panose="02040503050406030204" pitchFamily="18" charset="0"/>
                              <a:cs typeface="Cambria Math" panose="02040503050406030204" pitchFamily="18" charset="0"/>
                            </a:rPr>
                            <m:t>𝑓𝑅𝐶</m:t>
                          </m:r>
                        </m:den>
                      </m:f>
                    </m:oMath>
                  </m:oMathPara>
                </a14:m>
                <a:endParaRPr lang="en-US" altLang="pt-BR" sz="2400" i="1" dirty="0" smtClean="0">
                  <a:latin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716280" y="5495925"/>
                <a:ext cx="10834370" cy="843280"/>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9" name="Caixa de Texto 8"/>
              <p:cNvSpPr txBox="1"/>
              <p:nvPr/>
            </p:nvSpPr>
            <p:spPr>
              <a:xfrm>
                <a:off x="379095" y="360045"/>
                <a:ext cx="11434445" cy="6169025"/>
              </a:xfrm>
              <a:prstGeom prst="rect">
                <a:avLst/>
              </a:prstGeom>
              <a:noFill/>
            </p:spPr>
            <p:txBody>
              <a:bodyPr wrap="square" rtlCol="0" anchor="t">
                <a:spAutoFit/>
              </a:bodyPr>
              <a:lstStyle/>
              <a:p>
                <a:pPr algn="l">
                  <a:lnSpc>
                    <a:spcPct val="90000"/>
                  </a:lnSpc>
                  <a:spcBef>
                    <a:spcPts val="0"/>
                  </a:spcBef>
                  <a:spcAft>
                    <a:spcPts val="500"/>
                  </a:spcAft>
                </a:pPr>
                <a:r>
                  <a:rPr lang="pt-BR" altLang="en-US" sz="2800" b="1" dirty="0" smtClean="0">
                    <a:solidFill>
                      <a:srgbClr val="C00000"/>
                    </a:solidFill>
                    <a:latin typeface="Comic Sans MS" panose="030F0702030302020204" pitchFamily="66" charset="0"/>
                    <a:cs typeface="Comic Sans MS" panose="030F0702030302020204" pitchFamily="66" charset="0"/>
                    <a:sym typeface="+mn-ea"/>
                  </a:rPr>
                  <a:t>Resultado igual é obtido, mais simplesmente, se lembrarmos que</a:t>
                </a:r>
                <a:r>
                  <a:rPr lang="pt-BR" altLang="en-US" sz="2800" b="1" dirty="0" smtClean="0">
                    <a:solidFill>
                      <a:schemeClr val="tx1"/>
                    </a:solidFill>
                    <a:latin typeface="Comic Sans MS" panose="030F0702030302020204" pitchFamily="66" charset="0"/>
                    <a:cs typeface="Comic Sans MS" panose="030F0702030302020204" pitchFamily="66" charset="0"/>
                    <a:sym typeface="+mn-ea"/>
                  </a:rPr>
                  <a:t> </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marL="361315" indent="-361315" algn="l">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para um capacitor</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marL="361315" indent="-361315" algn="l">
                  <a:buFont typeface="Arial" panose="020B0604020202020204" pitchFamily="34" charset="0"/>
                  <a:buNone/>
                </a:pPr>
                <a14:m>
                  <m:oMathPara xmlns:m="http://schemas.openxmlformats.org/officeDocument/2006/math">
                    <m:oMathParaPr>
                      <m:jc m:val="centerGroup"/>
                    </m:oMathParaPr>
                    <m:oMath xmlns:m="http://schemas.openxmlformats.org/officeDocument/2006/math">
                      <m:r>
                        <m:rPr>
                          <m:sty m:val="p"/>
                        </m:rPr>
                        <a:rPr lang="en-US" altLang="pt-BR" sz="2800" dirty="0" smtClean="0">
                          <a:latin typeface="Cambria Math" panose="02040503050406030204" pitchFamily="18" charset="0"/>
                          <a:cs typeface="Cambria Math" panose="02040503050406030204" pitchFamily="18" charset="0"/>
                        </a:rPr>
                        <m:t>C</m:t>
                      </m:r>
                      <m:r>
                        <a:rPr lang="en-US" altLang="pt-BR" sz="2800" dirty="0" smtClean="0">
                          <a:latin typeface="Cambria Math" panose="02040503050406030204" pitchFamily="18" charset="0"/>
                          <a:cs typeface="Cambria Math" panose="02040503050406030204" pitchFamily="18" charset="0"/>
                        </a:rPr>
                        <m:t>∙</m:t>
                      </m:r>
                      <m:r>
                        <a:rPr lang="en-US" altLang="pt-BR" sz="2800" dirty="0" smtClean="0">
                          <a:latin typeface="Cambria Math" panose="02040503050406030204" pitchFamily="18" charset="0"/>
                          <a:cs typeface="Cambria Math" panose="02040503050406030204" pitchFamily="18" charset="0"/>
                        </a:rPr>
                        <m:t>∆</m:t>
                      </m:r>
                      <m:r>
                        <m:rPr>
                          <m:sty m:val="p"/>
                        </m:rPr>
                        <a:rPr lang="en-US" altLang="pt-BR" sz="2800" dirty="0" smtClean="0">
                          <a:latin typeface="Cambria Math" panose="02040503050406030204" pitchFamily="18" charset="0"/>
                          <a:cs typeface="Cambria Math" panose="02040503050406030204" pitchFamily="18" charset="0"/>
                        </a:rPr>
                        <m:t>V</m:t>
                      </m:r>
                      <m:r>
                        <a:rPr lang="en-US" altLang="pt-BR" sz="2800" dirty="0" smtClean="0">
                          <a:latin typeface="Cambria Math" panose="02040503050406030204" pitchFamily="18" charset="0"/>
                          <a:cs typeface="Cambria Math" panose="02040503050406030204" pitchFamily="18" charset="0"/>
                        </a:rPr>
                        <m:t> </m:t>
                      </m:r>
                      <m:r>
                        <a:rPr lang="en-US" altLang="pt-BR" sz="2800" i="1" dirty="0" smtClean="0">
                          <a:latin typeface="Cambria Math" panose="02040503050406030204" pitchFamily="18" charset="0"/>
                          <a:cs typeface="Cambria Math" panose="02040503050406030204" pitchFamily="18" charset="0"/>
                        </a:rPr>
                        <m:t>=</m:t>
                      </m:r>
                      <m:r>
                        <a:rPr lang="en-US" altLang="pt-BR" sz="2800" dirty="0" smtClean="0">
                          <a:latin typeface="Cambria Math" panose="02040503050406030204" pitchFamily="18" charset="0"/>
                          <a:cs typeface="Cambria Math" panose="02040503050406030204" pitchFamily="18" charset="0"/>
                        </a:rPr>
                        <m:t>∆</m:t>
                      </m:r>
                      <m:r>
                        <m:rPr>
                          <m:sty m:val="p"/>
                        </m:rPr>
                        <a:rPr lang="en-US" altLang="pt-BR" sz="2800" dirty="0" smtClean="0">
                          <a:latin typeface="Cambria Math" panose="02040503050406030204" pitchFamily="18" charset="0"/>
                          <a:cs typeface="Cambria Math" panose="02040503050406030204" pitchFamily="18" charset="0"/>
                        </a:rPr>
                        <m:t>Q</m:t>
                      </m:r>
                    </m:oMath>
                  </m:oMathPara>
                </a14:m>
                <a:endParaRPr lang="en-US" altLang="pt-BR" sz="2800" dirty="0" smtClean="0">
                  <a:latin typeface="Cambria Math" panose="02040503050406030204" pitchFamily="18" charset="0"/>
                  <a:cs typeface="Cambria Math" panose="02040503050406030204" pitchFamily="18" charset="0"/>
                </a:endParaRPr>
              </a:p>
              <a:p>
                <a:pPr marL="361315" indent="-361315" algn="l">
                  <a:lnSpc>
                    <a:spcPct val="90000"/>
                  </a:lnSpc>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se o capacitor for descarregado por uma corrente I</a:t>
                </a:r>
                <a:r>
                  <a:rPr lang="pt-BR" altLang="en-US" sz="2800" b="1" baseline="-25000" dirty="0" smtClean="0">
                    <a:solidFill>
                      <a:schemeClr val="tx1"/>
                    </a:solidFill>
                    <a:latin typeface="Comic Sans MS" panose="030F0702030302020204" pitchFamily="66" charset="0"/>
                    <a:cs typeface="Comic Sans MS" panose="030F0702030302020204" pitchFamily="66" charset="0"/>
                    <a:sym typeface="+mn-ea"/>
                  </a:rPr>
                  <a:t>0 </a:t>
                </a:r>
                <a:r>
                  <a:rPr lang="pt-BR" altLang="en-US" sz="2800" b="1" dirty="0" smtClean="0">
                    <a:solidFill>
                      <a:schemeClr val="tx1"/>
                    </a:solidFill>
                    <a:latin typeface="Comic Sans MS" panose="030F0702030302020204" pitchFamily="66" charset="0"/>
                    <a:cs typeface="Comic Sans MS" panose="030F0702030302020204" pitchFamily="66" charset="0"/>
                    <a:sym typeface="+mn-ea"/>
                  </a:rPr>
                  <a:t>constante, durante um intervalo T, teremos</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marL="361315" indent="-361315" algn="l">
                  <a:lnSpc>
                    <a:spcPct val="110000"/>
                  </a:lnSpc>
                  <a:buFont typeface="Arial" panose="020B0604020202020204" pitchFamily="34" charset="0"/>
                  <a:buNone/>
                </a:pPr>
                <a14:m>
                  <m:oMathPara xmlns:m="http://schemas.openxmlformats.org/officeDocument/2006/math">
                    <m:oMathParaPr>
                      <m:jc m:val="centerGroup"/>
                    </m:oMathParaPr>
                    <m:oMath xmlns:m="http://schemas.openxmlformats.org/officeDocument/2006/math">
                      <m:r>
                        <m:rPr>
                          <m:sty m:val="p"/>
                        </m:rPr>
                        <a:rPr lang="en-US" altLang="pt-BR" sz="2800" dirty="0" smtClean="0">
                          <a:latin typeface="Cambria Math" panose="02040503050406030204" pitchFamily="18" charset="0"/>
                          <a:cs typeface="Cambria Math" panose="02040503050406030204" pitchFamily="18" charset="0"/>
                        </a:rPr>
                        <m:t>C</m:t>
                      </m:r>
                      <m:r>
                        <a:rPr lang="en-US" altLang="pt-BR" sz="2800" dirty="0" smtClean="0">
                          <a:latin typeface="Cambria Math" panose="02040503050406030204" pitchFamily="18" charset="0"/>
                          <a:cs typeface="Cambria Math" panose="02040503050406030204" pitchFamily="18" charset="0"/>
                        </a:rPr>
                        <m:t>∙</m:t>
                      </m:r>
                      <m:r>
                        <a:rPr lang="en-US" altLang="pt-BR" sz="2800" dirty="0" smtClean="0">
                          <a:latin typeface="Cambria Math" panose="02040503050406030204" pitchFamily="18" charset="0"/>
                          <a:cs typeface="Cambria Math" panose="02040503050406030204" pitchFamily="18" charset="0"/>
                        </a:rPr>
                        <m:t>∆</m:t>
                      </m:r>
                      <m:r>
                        <m:rPr>
                          <m:sty m:val="p"/>
                        </m:rPr>
                        <a:rPr lang="en-US" altLang="pt-BR" sz="2800" dirty="0" smtClean="0">
                          <a:latin typeface="Cambria Math" panose="02040503050406030204" pitchFamily="18" charset="0"/>
                          <a:cs typeface="Cambria Math" panose="02040503050406030204" pitchFamily="18" charset="0"/>
                        </a:rPr>
                        <m:t>V</m:t>
                      </m:r>
                      <m:r>
                        <a:rPr lang="en-US" altLang="pt-BR" sz="2800" dirty="0" smtClean="0">
                          <a:latin typeface="Cambria Math" panose="02040503050406030204" pitchFamily="18" charset="0"/>
                          <a:cs typeface="Cambria Math" panose="02040503050406030204" pitchFamily="18" charset="0"/>
                        </a:rPr>
                        <m:t> </m:t>
                      </m:r>
                      <m:r>
                        <a:rPr lang="en-US" altLang="pt-BR" sz="2800" i="1" dirty="0" smtClean="0">
                          <a:latin typeface="Cambria Math" panose="02040503050406030204" pitchFamily="18" charset="0"/>
                          <a:cs typeface="Cambria Math" panose="02040503050406030204" pitchFamily="18" charset="0"/>
                        </a:rPr>
                        <m:t>=</m:t>
                      </m:r>
                      <m:r>
                        <a:rPr lang="en-US" altLang="pt-BR" sz="2800" dirty="0" smtClean="0">
                          <a:latin typeface="Cambria Math" panose="02040503050406030204" pitchFamily="18" charset="0"/>
                          <a:cs typeface="Cambria Math" panose="02040503050406030204" pitchFamily="18" charset="0"/>
                        </a:rPr>
                        <m:t>∆</m:t>
                      </m:r>
                      <m:r>
                        <m:rPr>
                          <m:sty m:val="p"/>
                        </m:rPr>
                        <a:rPr lang="en-US" altLang="pt-BR" sz="2800" dirty="0" smtClean="0">
                          <a:latin typeface="Cambria Math" panose="02040503050406030204" pitchFamily="18" charset="0"/>
                          <a:cs typeface="Cambria Math" panose="02040503050406030204" pitchFamily="18" charset="0"/>
                        </a:rPr>
                        <m:t>Q</m:t>
                      </m:r>
                      <m:r>
                        <a:rPr lang="en-US" altLang="pt-BR" sz="2800"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𝐼</m:t>
                          </m:r>
                        </m:e>
                        <m:sub>
                          <m:r>
                            <a:rPr lang="en-US" altLang="pt-BR" sz="2800" i="1" dirty="0" smtClean="0">
                              <a:latin typeface="Cambria Math" panose="02040503050406030204" pitchFamily="18" charset="0"/>
                              <a:cs typeface="Cambria Math" panose="02040503050406030204" pitchFamily="18" charset="0"/>
                            </a:rPr>
                            <m:t>0</m:t>
                          </m:r>
                        </m:sub>
                      </m:sSub>
                      <m:r>
                        <a:rPr lang="en-US" altLang="pt-BR" sz="2800" i="1" dirty="0" smtClean="0">
                          <a:latin typeface="Cambria Math" panose="02040503050406030204" pitchFamily="18" charset="0"/>
                          <a:cs typeface="Cambria Math" panose="02040503050406030204" pitchFamily="18" charset="0"/>
                        </a:rPr>
                        <m:t>𝑇</m:t>
                      </m:r>
                    </m:oMath>
                  </m:oMathPara>
                </a14:m>
                <a:endParaRPr lang="en-US" altLang="pt-BR" sz="2800" i="1" dirty="0" smtClean="0">
                  <a:latin typeface="Cambria Math" panose="02040503050406030204" pitchFamily="18" charset="0"/>
                  <a:cs typeface="Cambria Math" panose="02040503050406030204" pitchFamily="18" charset="0"/>
                </a:endParaRPr>
              </a:p>
              <a:p>
                <a:pPr marL="361315" indent="-361315" algn="l">
                  <a:lnSpc>
                    <a:spcPct val="90000"/>
                  </a:lnSpc>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no filtro o capacitor C é descarregado pela corrente que passa por R, cujo valor é </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marL="361315" indent="-361315" algn="l">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𝐼</m:t>
                          </m:r>
                        </m:e>
                        <m:sub>
                          <m:r>
                            <a:rPr lang="en-US" altLang="pt-BR" sz="2800" i="1" dirty="0" smtClean="0">
                              <a:latin typeface="Cambria Math" panose="02040503050406030204" pitchFamily="18" charset="0"/>
                              <a:cs typeface="Cambria Math" panose="02040503050406030204" pitchFamily="18" charset="0"/>
                            </a:rPr>
                            <m:t>0</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𝑡</m:t>
                      </m:r>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0</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𝑡</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𝑅</m:t>
                      </m:r>
                    </m:oMath>
                  </m:oMathPara>
                </a14:m>
                <a:endParaRPr lang="en-US" altLang="pt-BR" sz="2800" i="1" dirty="0" smtClean="0">
                  <a:latin typeface="Cambria Math" panose="02040503050406030204" pitchFamily="18" charset="0"/>
                  <a:cs typeface="Cambria Math" panose="02040503050406030204" pitchFamily="18" charset="0"/>
                </a:endParaRPr>
              </a:p>
              <a:p>
                <a:pPr marL="361315" indent="-361315" algn="l">
                  <a:buFont typeface="Arial" panose="020B0604020202020204" pitchFamily="34" charset="0"/>
                  <a:buNone/>
                </a:pPr>
                <a:r>
                  <a:rPr lang="pt-BR" altLang="en-US" sz="2800" b="1" dirty="0" smtClean="0">
                    <a:solidFill>
                      <a:srgbClr val="C00000"/>
                    </a:solidFill>
                    <a:latin typeface="Comic Sans MS" panose="030F0702030302020204" pitchFamily="66" charset="0"/>
                    <a:cs typeface="Comic Sans MS" panose="030F0702030302020204" pitchFamily="66" charset="0"/>
                    <a:sym typeface="+mn-ea"/>
                  </a:rPr>
                  <a:t>Caso o </a:t>
                </a:r>
                <a:r>
                  <a:rPr lang="pt-BR" altLang="en-US" sz="2800" b="1" i="1" dirty="0" smtClean="0">
                    <a:solidFill>
                      <a:srgbClr val="C00000"/>
                    </a:solidFill>
                    <a:latin typeface="Comic Sans MS" panose="030F0702030302020204" pitchFamily="66" charset="0"/>
                    <a:cs typeface="Comic Sans MS" panose="030F0702030302020204" pitchFamily="66" charset="0"/>
                    <a:sym typeface="+mn-ea"/>
                  </a:rPr>
                  <a:t>ripple</a:t>
                </a:r>
                <a:r>
                  <a:rPr lang="pt-BR" altLang="en-US" sz="2800" b="1" dirty="0" smtClean="0">
                    <a:solidFill>
                      <a:srgbClr val="C00000"/>
                    </a:solidFill>
                    <a:latin typeface="Comic Sans MS" panose="030F0702030302020204" pitchFamily="66" charset="0"/>
                    <a:cs typeface="Comic Sans MS" panose="030F0702030302020204" pitchFamily="66" charset="0"/>
                    <a:sym typeface="+mn-ea"/>
                  </a:rPr>
                  <a:t> em </a:t>
                </a:r>
                <a:r>
                  <a:rPr lang="pt-BR" altLang="en-US" sz="2800" b="1" i="1" dirty="0" smtClean="0">
                    <a:solidFill>
                      <a:srgbClr val="C00000"/>
                    </a:solidFill>
                    <a:latin typeface="Comic Sans MS" panose="030F0702030302020204" pitchFamily="66" charset="0"/>
                    <a:cs typeface="Comic Sans MS" panose="030F0702030302020204" pitchFamily="66" charset="0"/>
                    <a:sym typeface="+mn-ea"/>
                  </a:rPr>
                  <a:t>Vo(t)</a:t>
                </a:r>
                <a:r>
                  <a:rPr lang="pt-BR" altLang="en-US" sz="2800" b="1" dirty="0" smtClean="0">
                    <a:solidFill>
                      <a:srgbClr val="C00000"/>
                    </a:solidFill>
                    <a:latin typeface="Comic Sans MS" panose="030F0702030302020204" pitchFamily="66" charset="0"/>
                    <a:cs typeface="Comic Sans MS" panose="030F0702030302020204" pitchFamily="66" charset="0"/>
                    <a:sym typeface="+mn-ea"/>
                  </a:rPr>
                  <a:t> seja pequeno, poderemos </a:t>
                </a:r>
                <a:r>
                  <a:rPr lang="pt-BR" altLang="en-US" sz="2800" i="1" dirty="0" smtClean="0">
                    <a:solidFill>
                      <a:srgbClr val="C00000"/>
                    </a:solidFill>
                    <a:latin typeface="Cambria Math" panose="02040503050406030204" pitchFamily="18" charset="0"/>
                    <a:cs typeface="Cambria Math" panose="02040503050406030204" pitchFamily="18" charset="0"/>
                    <a:sym typeface="+mn-ea"/>
                  </a:rPr>
                  <a:t> </a:t>
                </a:r>
                <a:r>
                  <a:rPr lang="pt-BR" altLang="en-US" sz="2800" b="1" dirty="0" smtClean="0">
                    <a:solidFill>
                      <a:srgbClr val="C00000"/>
                    </a:solidFill>
                    <a:latin typeface="Comic Sans MS" panose="030F0702030302020204" pitchFamily="66" charset="0"/>
                    <a:cs typeface="Comic Sans MS" panose="030F0702030302020204" pitchFamily="66" charset="0"/>
                    <a:sym typeface="+mn-ea"/>
                  </a:rPr>
                  <a:t>considerar</a:t>
                </a:r>
                <a:endParaRPr lang="pt-BR" altLang="en-US" sz="2800" b="1" dirty="0" smtClean="0">
                  <a:solidFill>
                    <a:srgbClr val="C00000"/>
                  </a:solidFill>
                  <a:latin typeface="Comic Sans MS" panose="030F0702030302020204" pitchFamily="66" charset="0"/>
                  <a:cs typeface="Comic Sans MS" panose="030F0702030302020204" pitchFamily="66" charset="0"/>
                  <a:sym typeface="+mn-ea"/>
                </a:endParaRPr>
              </a:p>
              <a:p>
                <a:pPr indent="0" algn="ctr">
                  <a:lnSpc>
                    <a:spcPct val="130000"/>
                  </a:lnSpc>
                  <a:buFont typeface="Arial" panose="020B0604020202020204" pitchFamily="34" charset="0"/>
                  <a:buNone/>
                </a:pPr>
                <a:r>
                  <a:rPr lang="pt-BR" altLang="en-US" sz="2800" i="1" dirty="0" smtClean="0">
                    <a:solidFill>
                      <a:schemeClr val="tx1"/>
                    </a:solidFill>
                    <a:latin typeface="Cambria Math" panose="02040503050406030204" pitchFamily="18" charset="0"/>
                    <a:cs typeface="Cambria Math" panose="02040503050406030204" pitchFamily="18" charset="0"/>
                    <a:sym typeface="+mn-ea"/>
                  </a:rPr>
                  <a:t>V</a:t>
                </a:r>
                <a:r>
                  <a:rPr lang="pt-BR" altLang="en-US" sz="2800" i="1" baseline="-25000" dirty="0" smtClean="0">
                    <a:solidFill>
                      <a:schemeClr val="tx1"/>
                    </a:solidFill>
                    <a:latin typeface="Cambria Math" panose="02040503050406030204" pitchFamily="18" charset="0"/>
                    <a:cs typeface="Cambria Math" panose="02040503050406030204" pitchFamily="18" charset="0"/>
                    <a:sym typeface="+mn-ea"/>
                  </a:rPr>
                  <a:t>0</a:t>
                </a:r>
                <a:r>
                  <a:rPr lang="pt-BR" altLang="en-US" sz="2800" i="1" dirty="0" smtClean="0">
                    <a:solidFill>
                      <a:schemeClr val="tx1"/>
                    </a:solidFill>
                    <a:latin typeface="Cambria Math" panose="02040503050406030204" pitchFamily="18" charset="0"/>
                    <a:cs typeface="Cambria Math" panose="02040503050406030204" pitchFamily="18" charset="0"/>
                    <a:sym typeface="+mn-ea"/>
                  </a:rPr>
                  <a:t>(t) </a:t>
                </a:r>
                <a:r>
                  <a:rPr lang="pt-BR" altLang="en-US" sz="2800" i="1" dirty="0" smtClean="0">
                    <a:solidFill>
                      <a:schemeClr val="tx1"/>
                    </a:solidFill>
                    <a:latin typeface="Arial" panose="020B0604020202020204" pitchFamily="34" charset="0"/>
                    <a:cs typeface="Arial" panose="020B0604020202020204" pitchFamily="34" charset="0"/>
                    <a:sym typeface="+mn-ea"/>
                  </a:rPr>
                  <a:t>≈ const.=</a:t>
                </a:r>
                <a14:m>
                  <m:oMath xmlns:m="http://schemas.openxmlformats.org/officeDocument/2006/math">
                    <m:r>
                      <a:rPr lang="en-US" altLang="pt-BR" sz="2800" i="1" dirty="0" smtClean="0">
                        <a:latin typeface="Cambria Math" panose="02040503050406030204" pitchFamily="18" charset="0"/>
                        <a:cs typeface="Cambria Math" panose="02040503050406030204" pitchFamily="18" charset="0"/>
                      </a:rPr>
                      <m:t> (</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r>
                          <a:rPr lang="en-US" altLang="pt-BR" sz="2800" i="1" baseline="-25000" dirty="0" smtClean="0">
                            <a:latin typeface="Cambria Math" panose="02040503050406030204" pitchFamily="18" charset="0"/>
                            <a:cs typeface="Cambria Math" panose="02040503050406030204" pitchFamily="18" charset="0"/>
                          </a:rPr>
                          <m:t>𝑆</m:t>
                        </m:r>
                      </m:e>
                      <m:sub>
                        <m:r>
                          <a:rPr lang="en-US" altLang="pt-BR" sz="2800" i="1" dirty="0" smtClean="0">
                            <a:latin typeface="Cambria Math" panose="02040503050406030204" pitchFamily="18" charset="0"/>
                            <a:cs typeface="Cambria Math" panose="02040503050406030204" pitchFamily="18" charset="0"/>
                          </a:rPr>
                          <m:t>𝑚𝑎𝑥</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𝐷</m:t>
                        </m:r>
                      </m:sub>
                    </m:sSub>
                    <m:r>
                      <a:rPr lang="en-US" altLang="pt-BR" sz="2800" i="1" dirty="0" smtClean="0">
                        <a:latin typeface="Cambria Math" panose="02040503050406030204" pitchFamily="18" charset="0"/>
                        <a:cs typeface="Cambria Math" panose="02040503050406030204" pitchFamily="18" charset="0"/>
                      </a:rPr>
                      <m:t>)</m:t>
                    </m:r>
                  </m:oMath>
                </a14:m>
                <a:endParaRPr lang="en-US" altLang="pt-BR" sz="2800" i="1" dirty="0" smtClean="0">
                  <a:latin typeface="Cambria Math" panose="02040503050406030204" pitchFamily="18" charset="0"/>
                  <a:cs typeface="Cambria Math" panose="02040503050406030204" pitchFamily="18" charset="0"/>
                </a:endParaRPr>
              </a:p>
              <a:p>
                <a:pPr indent="0" algn="l">
                  <a:buFont typeface="Arial" panose="020B0604020202020204" pitchFamily="34" charset="0"/>
                  <a:buNone/>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Assim</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i="1" dirty="0" smtClean="0">
                          <a:latin typeface="Cambria Math" panose="02040503050406030204" pitchFamily="18" charset="0"/>
                          <a:cs typeface="Cambria Math" panose="02040503050406030204" pitchFamily="18" charset="0"/>
                        </a:rPr>
                        <m:t>𝑟𝑖𝑝𝑝𝑙𝑒</m:t>
                      </m:r>
                      <m:r>
                        <a:rPr lang="en-US" altLang="pt-BR" sz="2800" dirty="0" smtClean="0">
                          <a:latin typeface="Cambria Math" panose="02040503050406030204" pitchFamily="18" charset="0"/>
                          <a:cs typeface="Cambria Math" panose="02040503050406030204" pitchFamily="18" charset="0"/>
                        </a:rPr>
                        <m:t>=∆</m:t>
                      </m:r>
                      <m:r>
                        <m:rPr>
                          <m:sty m:val="p"/>
                        </m:rPr>
                        <a:rPr lang="en-US" altLang="pt-BR" sz="2800" dirty="0" smtClean="0">
                          <a:latin typeface="Cambria Math" panose="02040503050406030204" pitchFamily="18" charset="0"/>
                          <a:cs typeface="Cambria Math" panose="02040503050406030204" pitchFamily="18" charset="0"/>
                        </a:rPr>
                        <m:t>V</m:t>
                      </m:r>
                      <m:r>
                        <a:rPr lang="en-US" altLang="pt-BR" sz="2800" dirty="0" smtClean="0">
                          <a:latin typeface="Cambria Math" panose="02040503050406030204" pitchFamily="18" charset="0"/>
                          <a:cs typeface="Cambria Math" panose="02040503050406030204" pitchFamily="18" charset="0"/>
                        </a:rPr>
                        <m:t> </m:t>
                      </m:r>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dirty="0" smtClean="0">
                              <a:latin typeface="Cambria Math" panose="02040503050406030204" pitchFamily="18" charset="0"/>
                              <a:cs typeface="Cambria Math" panose="02040503050406030204" pitchFamily="18" charset="0"/>
                            </a:rPr>
                            <m:t>∆</m:t>
                          </m:r>
                          <m:r>
                            <m:rPr>
                              <m:sty m:val="p"/>
                            </m:rPr>
                            <a:rPr lang="en-US" altLang="pt-BR" sz="2800" dirty="0" smtClean="0">
                              <a:latin typeface="Cambria Math" panose="02040503050406030204" pitchFamily="18" charset="0"/>
                              <a:cs typeface="Cambria Math" panose="02040503050406030204" pitchFamily="18" charset="0"/>
                            </a:rPr>
                            <m:t>Q</m:t>
                          </m:r>
                        </m:num>
                        <m:den>
                          <m:r>
                            <a:rPr lang="en-US" altLang="pt-BR" sz="2800" i="1" dirty="0" smtClean="0">
                              <a:latin typeface="Cambria Math" panose="02040503050406030204" pitchFamily="18" charset="0"/>
                              <a:cs typeface="Cambria Math" panose="02040503050406030204" pitchFamily="18" charset="0"/>
                            </a:rPr>
                            <m:t>𝐶</m:t>
                          </m:r>
                        </m:den>
                      </m:f>
                      <m:r>
                        <a:rPr lang="en-US" altLang="pt-BR" sz="2800"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𝐼</m:t>
                              </m:r>
                            </m:e>
                            <m:sub>
                              <m:r>
                                <a:rPr lang="en-US" altLang="pt-BR" sz="2800" i="1" dirty="0" smtClean="0">
                                  <a:latin typeface="Cambria Math" panose="02040503050406030204" pitchFamily="18" charset="0"/>
                                  <a:cs typeface="Cambria Math" panose="02040503050406030204" pitchFamily="18" charset="0"/>
                                </a:rPr>
                                <m:t>0</m:t>
                              </m:r>
                            </m:sub>
                          </m:sSub>
                          <m:r>
                            <a:rPr lang="en-US" altLang="pt-BR" sz="2800" i="1" dirty="0" smtClean="0">
                              <a:latin typeface="Cambria Math" panose="02040503050406030204" pitchFamily="18" charset="0"/>
                              <a:cs typeface="Cambria Math" panose="02040503050406030204" pitchFamily="18" charset="0"/>
                            </a:rPr>
                            <m:t>𝑇</m:t>
                          </m:r>
                        </m:num>
                        <m:den>
                          <m:r>
                            <a:rPr lang="en-US" altLang="pt-BR" sz="2800" i="1" dirty="0" smtClean="0">
                              <a:latin typeface="Cambria Math" panose="02040503050406030204" pitchFamily="18" charset="0"/>
                              <a:cs typeface="Cambria Math" panose="02040503050406030204" pitchFamily="18" charset="0"/>
                            </a:rPr>
                            <m:t>𝐶</m:t>
                          </m:r>
                        </m:den>
                      </m:f>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r>
                                <a:rPr lang="en-US" altLang="pt-BR" sz="2800" i="1" baseline="-25000" dirty="0" smtClean="0">
                                  <a:latin typeface="Cambria Math" panose="02040503050406030204" pitchFamily="18" charset="0"/>
                                  <a:cs typeface="Cambria Math" panose="02040503050406030204" pitchFamily="18" charset="0"/>
                                </a:rPr>
                                <m:t>𝑆</m:t>
                              </m:r>
                            </m:e>
                            <m:sub>
                              <m:r>
                                <a:rPr lang="en-US" altLang="pt-BR" sz="2800" i="1" dirty="0" smtClean="0">
                                  <a:latin typeface="Cambria Math" panose="02040503050406030204" pitchFamily="18" charset="0"/>
                                  <a:cs typeface="Cambria Math" panose="02040503050406030204" pitchFamily="18" charset="0"/>
                                </a:rPr>
                                <m:t>𝑚𝑎𝑥</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𝐷</m:t>
                              </m:r>
                            </m:sub>
                          </m:sSub>
                          <m:r>
                            <a:rPr lang="en-US" altLang="pt-BR" sz="2800" i="1" dirty="0" smtClean="0">
                              <a:latin typeface="Cambria Math" panose="02040503050406030204" pitchFamily="18" charset="0"/>
                              <a:cs typeface="Cambria Math" panose="02040503050406030204" pitchFamily="18" charset="0"/>
                            </a:rPr>
                            <m:t>)</m:t>
                          </m:r>
                        </m:num>
                        <m:den>
                          <m:r>
                            <a:rPr lang="en-US" altLang="pt-BR" sz="2800" i="1" dirty="0" smtClean="0">
                              <a:latin typeface="Cambria Math" panose="02040503050406030204" pitchFamily="18" charset="0"/>
                              <a:cs typeface="Cambria Math" panose="02040503050406030204" pitchFamily="18" charset="0"/>
                            </a:rPr>
                            <m:t>𝑅𝐶</m:t>
                          </m:r>
                        </m:den>
                      </m:f>
                      <m:r>
                        <a:rPr lang="en-US" altLang="pt-BR" sz="2800" i="1" dirty="0" smtClean="0">
                          <a:latin typeface="Cambria Math" panose="02040503050406030204" pitchFamily="18" charset="0"/>
                          <a:cs typeface="Cambria Math" panose="02040503050406030204" pitchFamily="18" charset="0"/>
                        </a:rPr>
                        <m:t>𝑇</m:t>
                      </m:r>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r>
                                <a:rPr lang="en-US" altLang="pt-BR" sz="2800" i="1" baseline="-25000" dirty="0" smtClean="0">
                                  <a:latin typeface="Cambria Math" panose="02040503050406030204" pitchFamily="18" charset="0"/>
                                  <a:cs typeface="Cambria Math" panose="02040503050406030204" pitchFamily="18" charset="0"/>
                                </a:rPr>
                                <m:t>𝑆</m:t>
                              </m:r>
                            </m:e>
                            <m:sub>
                              <m:r>
                                <a:rPr lang="en-US" altLang="pt-BR" sz="2800" i="1" dirty="0" smtClean="0">
                                  <a:latin typeface="Cambria Math" panose="02040503050406030204" pitchFamily="18" charset="0"/>
                                  <a:cs typeface="Cambria Math" panose="02040503050406030204" pitchFamily="18" charset="0"/>
                                </a:rPr>
                                <m:t>𝑚𝑎𝑥</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𝐷</m:t>
                              </m:r>
                            </m:sub>
                          </m:sSub>
                          <m:r>
                            <a:rPr lang="en-US" altLang="pt-BR" sz="2800" i="1" dirty="0" smtClean="0">
                              <a:latin typeface="Cambria Math" panose="02040503050406030204" pitchFamily="18" charset="0"/>
                              <a:cs typeface="Cambria Math" panose="02040503050406030204" pitchFamily="18" charset="0"/>
                            </a:rPr>
                            <m:t>)</m:t>
                          </m:r>
                        </m:num>
                        <m:den>
                          <m:r>
                            <a:rPr lang="en-US" altLang="pt-BR" sz="2800" i="1" dirty="0" smtClean="0">
                              <a:latin typeface="Cambria Math" panose="02040503050406030204" pitchFamily="18" charset="0"/>
                              <a:cs typeface="Cambria Math" panose="02040503050406030204" pitchFamily="18" charset="0"/>
                            </a:rPr>
                            <m:t>𝑓</m:t>
                          </m:r>
                          <m:r>
                            <a:rPr lang="en-US" altLang="pt-BR" sz="2800" i="1" dirty="0" smtClean="0">
                              <a:latin typeface="Cambria Math" panose="02040503050406030204" pitchFamily="18" charset="0"/>
                              <a:cs typeface="Cambria Math" panose="02040503050406030204" pitchFamily="18" charset="0"/>
                            </a:rPr>
                            <m:t>𝑅𝐶</m:t>
                          </m:r>
                        </m:den>
                      </m:f>
                    </m:oMath>
                  </m:oMathPara>
                </a14:m>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379095" y="360045"/>
                <a:ext cx="11434445" cy="6169025"/>
              </a:xfrm>
              <a:prstGeom prst="rect">
                <a:avLst/>
              </a:prstGeom>
              <a:blipFill rotWithShape="1">
                <a:blip r:embed="rId1"/>
                <a:stretch>
                  <a:fillRect t="-39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9" name="Caixa de Texto 8"/>
              <p:cNvSpPr txBox="1"/>
              <p:nvPr/>
            </p:nvSpPr>
            <p:spPr>
              <a:xfrm>
                <a:off x="379095" y="628015"/>
                <a:ext cx="11434445" cy="5728335"/>
              </a:xfrm>
              <a:prstGeom prst="rect">
                <a:avLst/>
              </a:prstGeom>
              <a:noFill/>
            </p:spPr>
            <p:txBody>
              <a:bodyPr wrap="square" rtlCol="0" anchor="t">
                <a:spAutoFit/>
              </a:bodyPr>
              <a:lstStyle/>
              <a:p>
                <a:pPr marL="298450" indent="-298450" algn="l">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Para um retificador de onda completa o </a:t>
                </a:r>
                <a:r>
                  <a:rPr lang="pt-BR" altLang="en-US" sz="2800" b="1" i="1" dirty="0" smtClean="0">
                    <a:solidFill>
                      <a:schemeClr val="tx1"/>
                    </a:solidFill>
                    <a:latin typeface="Comic Sans MS" panose="030F0702030302020204" pitchFamily="66" charset="0"/>
                    <a:cs typeface="Comic Sans MS" panose="030F0702030302020204" pitchFamily="66" charset="0"/>
                    <a:sym typeface="+mn-ea"/>
                  </a:rPr>
                  <a:t>ripple</a:t>
                </a:r>
                <a:r>
                  <a:rPr lang="pt-BR" altLang="en-US" sz="2800" b="1" dirty="0" smtClean="0">
                    <a:solidFill>
                      <a:schemeClr val="tx1"/>
                    </a:solidFill>
                    <a:latin typeface="Comic Sans MS" panose="030F0702030302020204" pitchFamily="66" charset="0"/>
                    <a:cs typeface="Comic Sans MS" panose="030F0702030302020204" pitchFamily="66" charset="0"/>
                    <a:sym typeface="+mn-ea"/>
                  </a:rPr>
                  <a:t> cairá pela metade, ou</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i="1" dirty="0" smtClean="0">
                          <a:latin typeface="Cambria Math" panose="02040503050406030204" pitchFamily="18" charset="0"/>
                          <a:cs typeface="Cambria Math" panose="02040503050406030204" pitchFamily="18" charset="0"/>
                        </a:rPr>
                        <m:t>𝑟𝑖𝑝𝑝𝑙𝑒</m:t>
                      </m:r>
                      <m:r>
                        <a:rPr lang="en-US" altLang="pt-BR" sz="2800" dirty="0" smtClean="0">
                          <a:latin typeface="Cambria Math" panose="02040503050406030204" pitchFamily="18" charset="0"/>
                          <a:cs typeface="Cambria Math" panose="02040503050406030204" pitchFamily="18" charset="0"/>
                        </a:rPr>
                        <m:t>=∆</m:t>
                      </m:r>
                      <m:r>
                        <m:rPr>
                          <m:sty m:val="p"/>
                        </m:rPr>
                        <a:rPr lang="en-US" altLang="pt-BR" sz="2800" dirty="0" smtClean="0">
                          <a:latin typeface="Cambria Math" panose="02040503050406030204" pitchFamily="18" charset="0"/>
                          <a:cs typeface="Cambria Math" panose="02040503050406030204" pitchFamily="18" charset="0"/>
                        </a:rPr>
                        <m:t>V</m:t>
                      </m:r>
                      <m:r>
                        <a:rPr lang="en-US" altLang="pt-BR" sz="2800" dirty="0" smtClean="0">
                          <a:latin typeface="Cambria Math" panose="02040503050406030204" pitchFamily="18" charset="0"/>
                          <a:cs typeface="Cambria Math" panose="02040503050406030204" pitchFamily="18" charset="0"/>
                        </a:rPr>
                        <m:t> </m:t>
                      </m:r>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dirty="0" smtClean="0">
                              <a:latin typeface="Cambria Math" panose="02040503050406030204" pitchFamily="18" charset="0"/>
                              <a:cs typeface="Cambria Math" panose="02040503050406030204" pitchFamily="18" charset="0"/>
                            </a:rPr>
                            <m:t>∆</m:t>
                          </m:r>
                          <m:r>
                            <m:rPr>
                              <m:sty m:val="p"/>
                            </m:rPr>
                            <a:rPr lang="en-US" altLang="pt-BR" sz="2800" dirty="0" smtClean="0">
                              <a:latin typeface="Cambria Math" panose="02040503050406030204" pitchFamily="18" charset="0"/>
                              <a:cs typeface="Cambria Math" panose="02040503050406030204" pitchFamily="18" charset="0"/>
                            </a:rPr>
                            <m:t>Q</m:t>
                          </m:r>
                        </m:num>
                        <m:den>
                          <m:r>
                            <a:rPr lang="en-US" altLang="pt-BR" sz="2800" i="1" dirty="0" smtClean="0">
                              <a:latin typeface="Cambria Math" panose="02040503050406030204" pitchFamily="18" charset="0"/>
                              <a:cs typeface="Cambria Math" panose="02040503050406030204" pitchFamily="18" charset="0"/>
                            </a:rPr>
                            <m:t>𝐶</m:t>
                          </m:r>
                        </m:den>
                      </m:f>
                      <m:r>
                        <a:rPr lang="en-US" altLang="pt-BR" sz="2800"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𝐼</m:t>
                              </m:r>
                            </m:e>
                            <m:sub>
                              <m:r>
                                <a:rPr lang="en-US" altLang="pt-BR" sz="2800" i="1" dirty="0" smtClean="0">
                                  <a:latin typeface="Cambria Math" panose="02040503050406030204" pitchFamily="18" charset="0"/>
                                  <a:cs typeface="Cambria Math" panose="02040503050406030204" pitchFamily="18" charset="0"/>
                                </a:rPr>
                                <m:t>0</m:t>
                              </m:r>
                            </m:sub>
                          </m:sSub>
                          <m:r>
                            <a:rPr lang="en-US" altLang="pt-BR" sz="2800" i="1" dirty="0" smtClean="0">
                              <a:latin typeface="Cambria Math" panose="02040503050406030204" pitchFamily="18" charset="0"/>
                              <a:cs typeface="Cambria Math" panose="02040503050406030204" pitchFamily="18" charset="0"/>
                            </a:rPr>
                            <m:t>𝑇</m:t>
                          </m:r>
                        </m:num>
                        <m:den>
                          <m:r>
                            <a:rPr lang="en-US" altLang="pt-BR" sz="2800" i="1" dirty="0" smtClean="0">
                              <a:latin typeface="Cambria Math" panose="02040503050406030204" pitchFamily="18" charset="0"/>
                              <a:cs typeface="Cambria Math" panose="02040503050406030204" pitchFamily="18" charset="0"/>
                            </a:rPr>
                            <m:t>2</m:t>
                          </m:r>
                          <m:r>
                            <a:rPr lang="en-US" altLang="pt-BR" sz="2800" i="1" dirty="0" smtClean="0">
                              <a:latin typeface="Cambria Math" panose="02040503050406030204" pitchFamily="18" charset="0"/>
                              <a:cs typeface="Cambria Math" panose="02040503050406030204" pitchFamily="18" charset="0"/>
                            </a:rPr>
                            <m:t>𝐶</m:t>
                          </m:r>
                        </m:den>
                      </m:f>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r>
                                <a:rPr lang="en-US" altLang="pt-BR" sz="2800" i="1" baseline="-25000" dirty="0" smtClean="0">
                                  <a:latin typeface="Cambria Math" panose="02040503050406030204" pitchFamily="18" charset="0"/>
                                  <a:cs typeface="Cambria Math" panose="02040503050406030204" pitchFamily="18" charset="0"/>
                                </a:rPr>
                                <m:t>𝑆</m:t>
                              </m:r>
                            </m:e>
                            <m:sub>
                              <m:r>
                                <a:rPr lang="en-US" altLang="pt-BR" sz="2800" i="1" dirty="0" smtClean="0">
                                  <a:latin typeface="Cambria Math" panose="02040503050406030204" pitchFamily="18" charset="0"/>
                                  <a:cs typeface="Cambria Math" panose="02040503050406030204" pitchFamily="18" charset="0"/>
                                </a:rPr>
                                <m:t>𝑚𝑎𝑥</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𝐷</m:t>
                              </m:r>
                            </m:sub>
                          </m:sSub>
                          <m:r>
                            <a:rPr lang="en-US" altLang="pt-BR" sz="2800" i="1" dirty="0" smtClean="0">
                              <a:latin typeface="Cambria Math" panose="02040503050406030204" pitchFamily="18" charset="0"/>
                              <a:cs typeface="Cambria Math" panose="02040503050406030204" pitchFamily="18" charset="0"/>
                            </a:rPr>
                            <m:t>)</m:t>
                          </m:r>
                        </m:num>
                        <m:den>
                          <m:r>
                            <a:rPr lang="en-US" altLang="pt-BR" sz="2800" i="1" dirty="0" smtClean="0">
                              <a:latin typeface="Cambria Math" panose="02040503050406030204" pitchFamily="18" charset="0"/>
                              <a:cs typeface="Cambria Math" panose="02040503050406030204" pitchFamily="18" charset="0"/>
                            </a:rPr>
                            <m:t>2</m:t>
                          </m:r>
                          <m:r>
                            <a:rPr lang="en-US" altLang="pt-BR" sz="2800" i="1" dirty="0" smtClean="0">
                              <a:latin typeface="Cambria Math" panose="02040503050406030204" pitchFamily="18" charset="0"/>
                              <a:cs typeface="Cambria Math" panose="02040503050406030204" pitchFamily="18" charset="0"/>
                            </a:rPr>
                            <m:t>𝑅𝐶</m:t>
                          </m:r>
                        </m:den>
                      </m:f>
                      <m:r>
                        <a:rPr lang="en-US" altLang="pt-BR" sz="2800" i="1" dirty="0" smtClean="0">
                          <a:latin typeface="Cambria Math" panose="02040503050406030204" pitchFamily="18" charset="0"/>
                          <a:cs typeface="Cambria Math" panose="02040503050406030204" pitchFamily="18" charset="0"/>
                        </a:rPr>
                        <m:t>𝑇</m:t>
                      </m:r>
                    </m:oMath>
                  </m:oMathPara>
                </a14:m>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endParaRPr lang="pt-BR" altLang="en-US" sz="2800" b="1" dirty="0" smtClean="0">
                  <a:solidFill>
                    <a:srgbClr val="C00000"/>
                  </a:solidFill>
                  <a:latin typeface="Comic Sans MS" panose="030F0702030302020204" pitchFamily="66" charset="0"/>
                  <a:cs typeface="Comic Sans MS" panose="030F0702030302020204" pitchFamily="66" charset="0"/>
                  <a:sym typeface="+mn-ea"/>
                </a:endParaRPr>
              </a:p>
              <a:p>
                <a:pPr algn="ctr"/>
                <a:r>
                  <a:rPr lang="pt-BR" altLang="en-US" sz="2800" b="1" dirty="0" smtClean="0">
                    <a:solidFill>
                      <a:srgbClr val="C00000"/>
                    </a:solidFill>
                    <a:latin typeface="Comic Sans MS" panose="030F0702030302020204" pitchFamily="66" charset="0"/>
                    <a:cs typeface="Comic Sans MS" panose="030F0702030302020204" pitchFamily="66" charset="0"/>
                    <a:sym typeface="+mn-ea"/>
                  </a:rPr>
                  <a:t>Dado o valor de R, ou seja a carga esperada, e o valor de T, podemos calcular o C necessário para manter o </a:t>
                </a:r>
                <a:r>
                  <a:rPr lang="pt-BR" altLang="en-US" sz="2800" b="1" i="1" dirty="0" smtClean="0">
                    <a:solidFill>
                      <a:srgbClr val="C00000"/>
                    </a:solidFill>
                    <a:latin typeface="Comic Sans MS" panose="030F0702030302020204" pitchFamily="66" charset="0"/>
                    <a:cs typeface="Comic Sans MS" panose="030F0702030302020204" pitchFamily="66" charset="0"/>
                    <a:sym typeface="+mn-ea"/>
                  </a:rPr>
                  <a:t>ripple </a:t>
                </a:r>
                <a:r>
                  <a:rPr lang="pt-BR" altLang="en-US" sz="2800" b="1" dirty="0" smtClean="0">
                    <a:solidFill>
                      <a:srgbClr val="C00000"/>
                    </a:solidFill>
                    <a:latin typeface="Comic Sans MS" panose="030F0702030302020204" pitchFamily="66" charset="0"/>
                    <a:cs typeface="Comic Sans MS" panose="030F0702030302020204" pitchFamily="66" charset="0"/>
                    <a:sym typeface="+mn-ea"/>
                  </a:rPr>
                  <a:t>dentro de limites desejados</a:t>
                </a:r>
                <a:endParaRPr lang="pt-BR" altLang="en-US" sz="2800" b="1" dirty="0" smtClean="0">
                  <a:solidFill>
                    <a:srgbClr val="C00000"/>
                  </a:solidFill>
                  <a:latin typeface="Comic Sans MS" panose="030F0702030302020204" pitchFamily="66" charset="0"/>
                  <a:cs typeface="Comic Sans MS" panose="030F0702030302020204" pitchFamily="66" charset="0"/>
                  <a:sym typeface="+mn-ea"/>
                </a:endParaRPr>
              </a:p>
              <a:p>
                <a:pPr algn="ctr"/>
                <a:endParaRPr lang="pt-BR" altLang="en-US" sz="2800" b="1" dirty="0" smtClean="0">
                  <a:solidFill>
                    <a:srgbClr val="C00000"/>
                  </a:solidFill>
                  <a:latin typeface="Comic Sans MS" panose="030F0702030302020204" pitchFamily="66" charset="0"/>
                  <a:cs typeface="Comic Sans MS" panose="030F0702030302020204" pitchFamily="66" charset="0"/>
                  <a:sym typeface="+mn-ea"/>
                </a:endParaRPr>
              </a:p>
              <a:p>
                <a:pPr marL="313690" indent="-313690" algn="l" fontAlgn="auto">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O valor do </a:t>
                </a:r>
                <a:r>
                  <a:rPr lang="pt-BR" altLang="en-US" sz="2800" b="1" i="1" dirty="0" smtClean="0">
                    <a:solidFill>
                      <a:schemeClr val="tx1"/>
                    </a:solidFill>
                    <a:latin typeface="Comic Sans MS" panose="030F0702030302020204" pitchFamily="66" charset="0"/>
                    <a:cs typeface="Comic Sans MS" panose="030F0702030302020204" pitchFamily="66" charset="0"/>
                    <a:sym typeface="+mn-ea"/>
                  </a:rPr>
                  <a:t>ripple</a:t>
                </a:r>
                <a:r>
                  <a:rPr lang="pt-BR" altLang="en-US" sz="2800" b="1" dirty="0" smtClean="0">
                    <a:solidFill>
                      <a:schemeClr val="tx1"/>
                    </a:solidFill>
                    <a:latin typeface="Comic Sans MS" panose="030F0702030302020204" pitchFamily="66" charset="0"/>
                    <a:cs typeface="Comic Sans MS" panose="030F0702030302020204" pitchFamily="66" charset="0"/>
                    <a:sym typeface="+mn-ea"/>
                  </a:rPr>
                  <a:t> normalmente é dado como porcentagem, assim </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indent="0" algn="ctr">
                  <a:buFont typeface="Arial" panose="020B0604020202020204" pitchFamily="34" charset="0"/>
                  <a:buNone/>
                </a:pPr>
                <a14:m>
                  <m:oMath xmlns:m="http://schemas.openxmlformats.org/officeDocument/2006/math">
                    <m:r>
                      <a:rPr lang="en-US" altLang="pt-BR" sz="3600" i="1" dirty="0" smtClean="0">
                        <a:latin typeface="Cambria Math" panose="02040503050406030204" pitchFamily="18" charset="0"/>
                        <a:cs typeface="Cambria Math" panose="02040503050406030204" pitchFamily="18" charset="0"/>
                      </a:rPr>
                      <m:t>𝑟𝑖𝑝𝑝𝑙𝑒</m:t>
                    </m:r>
                    <m:r>
                      <a:rPr lang="en-US" altLang="pt-BR" sz="3600" i="1" dirty="0" smtClean="0">
                        <a:latin typeface="Cambria Math" panose="02040503050406030204" pitchFamily="18" charset="0"/>
                        <a:cs typeface="Cambria Math" panose="02040503050406030204" pitchFamily="18" charset="0"/>
                      </a:rPr>
                      <m:t>%</m:t>
                    </m:r>
                    <m:r>
                      <a:rPr lang="en-US" altLang="pt-BR" sz="3600" dirty="0" smtClean="0">
                        <a:latin typeface="Cambria Math" panose="02040503050406030204" pitchFamily="18" charset="0"/>
                        <a:cs typeface="Cambria Math" panose="02040503050406030204" pitchFamily="18" charset="0"/>
                      </a:rPr>
                      <m:t>=</m:t>
                    </m:r>
                    <m:r>
                      <a:rPr lang="en-US" altLang="pt-BR" sz="3600" dirty="0" smtClean="0">
                        <a:latin typeface="Cambria Math" panose="02040503050406030204" pitchFamily="18" charset="0"/>
                        <a:cs typeface="Cambria Math" panose="02040503050406030204" pitchFamily="18" charset="0"/>
                      </a:rPr>
                      <m:t>100</m:t>
                    </m:r>
                    <m:r>
                      <a:rPr lang="en-US" altLang="pt-BR" sz="3600" dirty="0" smtClean="0">
                        <a:latin typeface="Cambria Math" panose="02040503050406030204" pitchFamily="18" charset="0"/>
                        <a:cs typeface="Cambria Math" panose="02040503050406030204" pitchFamily="18" charset="0"/>
                      </a:rPr>
                      <m:t>∙</m:t>
                    </m:r>
                    <m:f>
                      <m:fPr>
                        <m:ctrlPr>
                          <a:rPr lang="en-US" altLang="pt-BR" sz="3600" i="1" dirty="0" smtClean="0">
                            <a:latin typeface="Cambria Math" panose="02040503050406030204" pitchFamily="18" charset="0"/>
                            <a:cs typeface="Cambria Math" panose="02040503050406030204" pitchFamily="18" charset="0"/>
                          </a:rPr>
                        </m:ctrlPr>
                      </m:fPr>
                      <m:num>
                        <m:r>
                          <a:rPr lang="en-US" altLang="pt-BR" sz="3600" i="1" dirty="0" smtClean="0">
                            <a:latin typeface="Cambria Math" panose="02040503050406030204" pitchFamily="18" charset="0"/>
                            <a:cs typeface="Cambria Math" panose="02040503050406030204" pitchFamily="18" charset="0"/>
                          </a:rPr>
                          <m:t>𝑟𝑖𝑝𝑝𝑙𝑒</m:t>
                        </m:r>
                      </m:num>
                      <m:den>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𝑉𝑖𝑛</m:t>
                            </m:r>
                          </m:e>
                          <m:sub>
                            <m:r>
                              <a:rPr lang="en-US" altLang="pt-BR" sz="3600" i="1" dirty="0" smtClean="0">
                                <a:latin typeface="Cambria Math" panose="02040503050406030204" pitchFamily="18" charset="0"/>
                                <a:cs typeface="Cambria Math" panose="02040503050406030204" pitchFamily="18" charset="0"/>
                              </a:rPr>
                              <m:t>𝑚𝑎𝑥</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𝐷</m:t>
                            </m:r>
                          </m:sub>
                        </m:sSub>
                        <m:r>
                          <a:rPr lang="en-US" altLang="pt-BR" sz="3600" i="1" dirty="0" smtClean="0">
                            <a:latin typeface="Cambria Math" panose="02040503050406030204" pitchFamily="18" charset="0"/>
                            <a:cs typeface="Cambria Math" panose="02040503050406030204" pitchFamily="18" charset="0"/>
                          </a:rPr>
                          <m:t>)</m:t>
                        </m:r>
                      </m:den>
                    </m:f>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100</m:t>
                    </m:r>
                    <m:r>
                      <a:rPr lang="en-US" altLang="pt-BR" sz="3600" i="1" dirty="0" smtClean="0">
                        <a:latin typeface="Cambria Math" panose="02040503050406030204" pitchFamily="18" charset="0"/>
                        <a:cs typeface="Cambria Math" panose="02040503050406030204" pitchFamily="18" charset="0"/>
                      </a:rPr>
                      <m:t>.</m:t>
                    </m:r>
                    <m:f>
                      <m:fPr>
                        <m:ctrlPr>
                          <a:rPr lang="en-US" altLang="pt-BR" sz="3600" i="1" dirty="0" smtClean="0">
                            <a:latin typeface="Cambria Math" panose="02040503050406030204" pitchFamily="18" charset="0"/>
                            <a:cs typeface="Cambria Math" panose="02040503050406030204" pitchFamily="18" charset="0"/>
                          </a:rPr>
                        </m:ctrlPr>
                      </m:fPr>
                      <m:num>
                        <m:r>
                          <a:rPr lang="en-US" altLang="pt-BR" sz="3600" i="1" dirty="0" smtClean="0">
                            <a:latin typeface="Cambria Math" panose="02040503050406030204" pitchFamily="18" charset="0"/>
                            <a:cs typeface="Cambria Math" panose="02040503050406030204" pitchFamily="18" charset="0"/>
                          </a:rPr>
                          <m:t>𝑇</m:t>
                        </m:r>
                      </m:num>
                      <m:den>
                        <m:r>
                          <a:rPr lang="en-US" altLang="pt-BR" sz="3600" i="1" dirty="0" smtClean="0">
                            <a:latin typeface="Cambria Math" panose="02040503050406030204" pitchFamily="18" charset="0"/>
                            <a:cs typeface="Cambria Math" panose="02040503050406030204" pitchFamily="18" charset="0"/>
                          </a:rPr>
                          <m:t>𝑅𝐶</m:t>
                        </m:r>
                      </m:den>
                    </m:f>
                  </m:oMath>
                </a14:m>
                <a:r>
                  <a:rPr lang="pt-BR" altLang="en-US" sz="2800" b="1" dirty="0" smtClean="0">
                    <a:solidFill>
                      <a:schemeClr val="tx1"/>
                    </a:solidFill>
                    <a:latin typeface="Comic Sans MS" panose="030F0702030302020204" pitchFamily="66" charset="0"/>
                    <a:cs typeface="Comic Sans MS" panose="030F0702030302020204" pitchFamily="66" charset="0"/>
                    <a:sym typeface="+mn-ea"/>
                  </a:rPr>
                  <a:t>     </a:t>
                </a:r>
                <a:r>
                  <a:rPr lang="pt-BR" altLang="en-US" sz="2800" dirty="0" smtClean="0">
                    <a:solidFill>
                      <a:schemeClr val="tx1"/>
                    </a:solidFill>
                    <a:latin typeface="Comic Sans MS" panose="030F0702030302020204" pitchFamily="66" charset="0"/>
                    <a:cs typeface="Comic Sans MS" panose="030F0702030302020204" pitchFamily="66" charset="0"/>
                    <a:sym typeface="+mn-ea"/>
                  </a:rPr>
                  <a:t>(meia onda)</a:t>
                </a:r>
                <a:endParaRPr lang="pt-BR" altLang="en-US" sz="2800" dirty="0" smtClean="0">
                  <a:solidFill>
                    <a:schemeClr val="tx1"/>
                  </a:solidFill>
                  <a:latin typeface="Comic Sans MS" panose="030F0702030302020204" pitchFamily="66" charset="0"/>
                  <a:cs typeface="Comic Sans MS" panose="030F0702030302020204" pitchFamily="66" charset="0"/>
                  <a:sym typeface="+mn-ea"/>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379095" y="628015"/>
                <a:ext cx="11434445" cy="572833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6" name="CaixaDeTexto 45"/>
          <p:cNvSpPr txBox="1"/>
          <p:nvPr/>
        </p:nvSpPr>
        <p:spPr>
          <a:xfrm>
            <a:off x="762635" y="462280"/>
            <a:ext cx="11272520" cy="116840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Diodo zener</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Diodo zener é desenvolvido para trabalhar na região de ruptura</a:t>
            </a:r>
            <a:r>
              <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812034" name="Picture 2" descr="c:\ch03_conv\sedr42021_0320.jp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5029835" y="1911350"/>
            <a:ext cx="1303655" cy="19323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CaixaDeTexto 45"/>
          <p:cNvSpPr txBox="1"/>
          <p:nvPr/>
        </p:nvSpPr>
        <p:spPr>
          <a:xfrm>
            <a:off x="858042" y="4251174"/>
            <a:ext cx="10820109" cy="1814830"/>
          </a:xfrm>
          <a:prstGeom prst="rect">
            <a:avLst/>
          </a:prstGeom>
          <a:noFill/>
        </p:spPr>
        <p:txBody>
          <a:bodyPr wrap="square" rtlCol="0">
            <a:spAutoFit/>
          </a:bodyPr>
          <a:lstStyle/>
          <a:p>
            <a:pPr marL="457200" indent="-457200" algn="l" fontAlgn="auto">
              <a:spcBef>
                <a:spcPts val="600"/>
              </a:spcBef>
              <a:spcAft>
                <a:spcPts val="600"/>
              </a:spcAft>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ZK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ZK</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Tensão mínima (módulo) e Corrente mínima (módulo) para que haja a ruptura do diodo. Em um projeto devemos garantir que a corrente reversa seja menor do que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ZK</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(maior que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ZK</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em módulo)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814082" name="Picture 2" descr="c:\ch03_conv\sedr42021_0321.jp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1515745" y="873125"/>
            <a:ext cx="9564370" cy="51111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3" name="Conector Reto 2"/>
          <p:cNvCxnSpPr/>
          <p:nvPr/>
        </p:nvCxnSpPr>
        <p:spPr>
          <a:xfrm flipH="1">
            <a:off x="3162300" y="633095"/>
            <a:ext cx="1000125" cy="5686425"/>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 name="Caixa de Texto 3"/>
          <p:cNvSpPr txBox="1"/>
          <p:nvPr/>
        </p:nvSpPr>
        <p:spPr>
          <a:xfrm>
            <a:off x="3447415" y="1256665"/>
            <a:ext cx="820420" cy="460375"/>
          </a:xfrm>
          <a:prstGeom prst="rect">
            <a:avLst/>
          </a:prstGeom>
          <a:solidFill>
            <a:schemeClr val="bg1"/>
          </a:solidFill>
        </p:spPr>
        <p:txBody>
          <a:bodyPr wrap="square" rtlCol="0">
            <a:spAutoFit/>
          </a:bodyPr>
          <a:lstStyle/>
          <a:p>
            <a:pPr algn="r"/>
            <a:r>
              <a:rPr lang="pt-BR" altLang="en-US" sz="2400" i="1"/>
              <a:t>-V</a:t>
            </a:r>
            <a:r>
              <a:rPr lang="pt-BR" altLang="en-US" sz="2400" i="1" baseline="-25000"/>
              <a:t>Z0</a:t>
            </a:r>
            <a:endParaRPr lang="pt-BR" altLang="en-US" sz="2400" i="1" baseline="-25000"/>
          </a:p>
        </p:txBody>
      </p:sp>
      <p:sp>
        <p:nvSpPr>
          <p:cNvPr id="5" name="Caixa de Texto 4"/>
          <p:cNvSpPr txBox="1"/>
          <p:nvPr/>
        </p:nvSpPr>
        <p:spPr>
          <a:xfrm>
            <a:off x="4421505" y="1478915"/>
            <a:ext cx="820420" cy="460375"/>
          </a:xfrm>
          <a:prstGeom prst="rect">
            <a:avLst/>
          </a:prstGeom>
          <a:solidFill>
            <a:schemeClr val="bg1"/>
          </a:solidFill>
        </p:spPr>
        <p:txBody>
          <a:bodyPr wrap="square" rtlCol="0">
            <a:spAutoFit/>
          </a:bodyPr>
          <a:lstStyle/>
          <a:p>
            <a:pPr algn="l"/>
            <a:r>
              <a:rPr lang="pt-BR" altLang="en-US" sz="2400" i="1"/>
              <a:t>-V</a:t>
            </a:r>
            <a:r>
              <a:rPr lang="pt-BR" altLang="en-US" sz="2400" i="1" baseline="-25000"/>
              <a:t>ZK</a:t>
            </a:r>
            <a:endParaRPr lang="pt-BR" altLang="en-US" sz="2400" i="1" baseline="-25000"/>
          </a:p>
        </p:txBody>
      </p:sp>
      <p:sp>
        <p:nvSpPr>
          <p:cNvPr id="7" name="Caixa de Texto 6"/>
          <p:cNvSpPr txBox="1"/>
          <p:nvPr/>
        </p:nvSpPr>
        <p:spPr>
          <a:xfrm>
            <a:off x="8251190" y="2199005"/>
            <a:ext cx="672465" cy="368935"/>
          </a:xfrm>
          <a:prstGeom prst="rect">
            <a:avLst/>
          </a:prstGeom>
          <a:solidFill>
            <a:schemeClr val="bg1"/>
          </a:solidFill>
        </p:spPr>
        <p:txBody>
          <a:bodyPr wrap="square" lIns="0" tIns="0" bIns="0" rtlCol="0">
            <a:spAutoFit/>
          </a:bodyPr>
          <a:lstStyle/>
          <a:p>
            <a:pPr algn="l"/>
            <a:r>
              <a:rPr lang="pt-BR" altLang="en-US" sz="2400" i="1"/>
              <a:t>-I</a:t>
            </a:r>
            <a:r>
              <a:rPr lang="pt-BR" altLang="en-US" sz="2400" i="1" baseline="-25000"/>
              <a:t>ZK</a:t>
            </a:r>
            <a:endParaRPr lang="pt-BR" altLang="en-US" sz="2400" i="1" baseline="-25000"/>
          </a:p>
        </p:txBody>
      </p:sp>
      <p:sp>
        <p:nvSpPr>
          <p:cNvPr id="6" name="Caixa de Texto 5"/>
          <p:cNvSpPr txBox="1"/>
          <p:nvPr/>
        </p:nvSpPr>
        <p:spPr>
          <a:xfrm>
            <a:off x="2423795" y="1289685"/>
            <a:ext cx="869950" cy="460375"/>
          </a:xfrm>
          <a:prstGeom prst="rect">
            <a:avLst/>
          </a:prstGeom>
          <a:solidFill>
            <a:schemeClr val="bg1"/>
          </a:solidFill>
        </p:spPr>
        <p:txBody>
          <a:bodyPr wrap="square" rtlCol="0">
            <a:spAutoFit/>
          </a:bodyPr>
          <a:p>
            <a:pPr algn="r"/>
            <a:r>
              <a:rPr lang="pt-BR" altLang="en-US" sz="2400" i="1"/>
              <a:t>-V</a:t>
            </a:r>
            <a:r>
              <a:rPr lang="pt-BR" altLang="en-US" sz="2400" i="1" baseline="-25000"/>
              <a:t>Znon</a:t>
            </a:r>
            <a:endParaRPr lang="pt-BR" altLang="en-US" sz="2400" i="1" baseline="-25000"/>
          </a:p>
        </p:txBody>
      </p:sp>
    </p:spTree>
  </p:cSld>
  <p:clrMapOvr>
    <a:masterClrMapping/>
  </p:clrMapOvr>
  <p:timing>
    <p:tnLst>
      <p:par>
        <p:cTn id="1" dur="indefinite" restart="never" nodeType="tmRoot"/>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45"/>
              <p:cNvSpPr txBox="1"/>
              <p:nvPr/>
            </p:nvSpPr>
            <p:spPr>
              <a:xfrm>
                <a:off x="995837" y="938379"/>
                <a:ext cx="10820109" cy="5081905"/>
              </a:xfrm>
              <a:prstGeom prst="rect">
                <a:avLst/>
              </a:prstGeom>
              <a:noFill/>
            </p:spPr>
            <p:txBody>
              <a:bodyPr wrap="square" rtlCol="0">
                <a:spAutoFit/>
              </a:bodyPr>
              <a:lstStyle/>
              <a:p>
                <a:pPr marL="457200" indent="-457200" algn="l" fontAlgn="auto">
                  <a:lnSpc>
                    <a:spcPct val="80000"/>
                  </a:lnSpc>
                  <a:spcBef>
                    <a:spcPts val="600"/>
                  </a:spcBef>
                  <a:spcAft>
                    <a:spcPts val="0"/>
                  </a:spcAft>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Znom</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de teste</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Tensão nominal.</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lnSpc>
                    <a:spcPct val="100000"/>
                  </a:lnSpc>
                  <a:spcBef>
                    <a:spcPts val="5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Znom</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ZT</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dão o ponto Q.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Pelo ponto Q passa uma reta tangencial a curva do diodo. Esta curva tem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lgn="l" fontAlgn="auto">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inclinação 1/r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 </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lgn="l" fontAlgn="auto">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intercepta o eixo X na tensão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Z0</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0" indent="-457200" algn="l" fontAlgn="auto">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No ponto Q, uma variação da tensão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D</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 causará uma variação em I de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0" indent="0" algn="ctr"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𝒁</m:t>
                              </m:r>
                            </m:sub>
                          </m:sSub>
                        </m:den>
                      </m:f>
                    </m:oMath>
                  </m:oMathPara>
                </a14:m>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995837" y="938379"/>
                <a:ext cx="10820109" cy="5081905"/>
              </a:xfrm>
              <a:prstGeom prst="rect">
                <a:avLst/>
              </a:prstGeom>
              <a:blipFill rotWithShape="1">
                <a:blip r:embed="rId1"/>
                <a:stretch>
                  <a:fillRect l="-1" t="-1172" r="5" b="1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tretch>
            <a:fillRect/>
          </a:stretch>
        </p:blipFill>
        <p:spPr>
          <a:xfrm>
            <a:off x="810260" y="803275"/>
            <a:ext cx="10760075" cy="5918200"/>
          </a:xfrm>
          <a:prstGeom prst="rect">
            <a:avLst/>
          </a:prstGeom>
        </p:spPr>
      </p:pic>
      <p:sp>
        <p:nvSpPr>
          <p:cNvPr id="46" name="CaixaDeTexto 45"/>
          <p:cNvSpPr txBox="1"/>
          <p:nvPr/>
        </p:nvSpPr>
        <p:spPr>
          <a:xfrm>
            <a:off x="4696460" y="405130"/>
            <a:ext cx="5257800"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Diodo zener (especificações)</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Retângulo 3"/>
          <p:cNvSpPr/>
          <p:nvPr/>
        </p:nvSpPr>
        <p:spPr>
          <a:xfrm>
            <a:off x="993913" y="4505739"/>
            <a:ext cx="4611757" cy="331304"/>
          </a:xfrm>
          <a:prstGeom prst="rect">
            <a:avLst/>
          </a:prstGeom>
          <a:noFill/>
          <a:ln w="539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542020" y="6271260"/>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45"/>
              <p:cNvSpPr txBox="1"/>
              <p:nvPr/>
            </p:nvSpPr>
            <p:spPr>
              <a:xfrm>
                <a:off x="685957" y="316714"/>
                <a:ext cx="10820109" cy="227647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considerar que o diodo tenha</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Znom</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=7,5 V;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=34 mA  </a:t>
                </a:r>
                <a14:m>
                  <m:oMath xmlns:m="http://schemas.openxmlformats.org/officeDocument/2006/math">
                    <m:r>
                      <a:rPr lang="en-US" altLang="pt-BR"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 Ohm;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ZK</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=0,5 mA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a tensão na saída e a oscilação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685957" y="316714"/>
                <a:ext cx="10820109" cy="2276475"/>
              </a:xfrm>
              <a:prstGeom prst="rect">
                <a:avLst/>
              </a:prstGeom>
              <a:blipFill rotWithShape="1">
                <a:blip r:embed="rId1"/>
                <a:stretch>
                  <a:fillRect l="-1" t="-21" r="5" b="21"/>
                </a:stretch>
              </a:blipFill>
            </p:spPr>
            <p:txBody>
              <a:bodyPr/>
              <a:lstStyle/>
              <a:p>
                <a:r>
                  <a:rPr lang="pt-BR" altLang="en-US">
                    <a:noFill/>
                  </a:rPr>
                  <a:t> </a:t>
                </a:r>
              </a:p>
            </p:txBody>
          </p:sp>
        </mc:Fallback>
      </mc:AlternateContent>
      <p:grpSp>
        <p:nvGrpSpPr>
          <p:cNvPr id="8" name="Grupo 7"/>
          <p:cNvGrpSpPr/>
          <p:nvPr/>
        </p:nvGrpSpPr>
        <p:grpSpPr>
          <a:xfrm rot="5400000">
            <a:off x="1966965" y="4277083"/>
            <a:ext cx="1381894" cy="255373"/>
            <a:chOff x="4152748" y="3524056"/>
            <a:chExt cx="1381894" cy="255373"/>
          </a:xfrm>
        </p:grpSpPr>
        <p:cxnSp>
          <p:nvCxnSpPr>
            <p:cNvPr id="9"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tângulo 9"/>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 name="Conector Reto 2"/>
          <p:cNvCxnSpPr/>
          <p:nvPr/>
        </p:nvCxnSpPr>
        <p:spPr>
          <a:xfrm>
            <a:off x="2651560" y="5648027"/>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3"/>
          <p:cNvCxnSpPr/>
          <p:nvPr/>
        </p:nvCxnSpPr>
        <p:spPr>
          <a:xfrm flipV="1">
            <a:off x="2414705" y="6040457"/>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Conector de Seta Reta 4"/>
          <p:cNvCxnSpPr/>
          <p:nvPr/>
        </p:nvCxnSpPr>
        <p:spPr>
          <a:xfrm flipV="1">
            <a:off x="2652830" y="3337864"/>
            <a:ext cx="0" cy="573439"/>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14" name="Caixa de Texto 6"/>
          <p:cNvSpPr txBox="1"/>
          <p:nvPr/>
        </p:nvSpPr>
        <p:spPr>
          <a:xfrm>
            <a:off x="2871588" y="4112617"/>
            <a:ext cx="1513272" cy="521970"/>
          </a:xfrm>
          <a:prstGeom prst="rect">
            <a:avLst/>
          </a:prstGeom>
          <a:noFill/>
        </p:spPr>
        <p:txBody>
          <a:bodyPr wrap="square" rtlCol="0">
            <a:spAutoFit/>
          </a:bodyPr>
          <a:lstStyle/>
          <a:p>
            <a:r>
              <a:rPr lang="pt-BR" altLang="en-US" sz="2800" dirty="0" smtClean="0"/>
              <a:t>0,5 </a:t>
            </a:r>
            <a:r>
              <a:rPr lang="pt-BR" altLang="en-US" sz="2800" dirty="0"/>
              <a:t>K</a:t>
            </a:r>
            <a:r>
              <a:rPr lang="pt-BR" altLang="en-US" sz="2800" dirty="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cxnSp>
        <p:nvCxnSpPr>
          <p:cNvPr id="15" name="Conector de Seta Reta 8"/>
          <p:cNvCxnSpPr/>
          <p:nvPr/>
        </p:nvCxnSpPr>
        <p:spPr>
          <a:xfrm flipH="1">
            <a:off x="2337663" y="3880822"/>
            <a:ext cx="14605" cy="75501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 name="Caixa de Texto 9"/>
          <p:cNvSpPr txBox="1"/>
          <p:nvPr/>
        </p:nvSpPr>
        <p:spPr>
          <a:xfrm>
            <a:off x="1884680" y="3983355"/>
            <a:ext cx="501650" cy="521970"/>
          </a:xfrm>
          <a:prstGeom prst="rect">
            <a:avLst/>
          </a:prstGeom>
          <a:noFill/>
        </p:spPr>
        <p:txBody>
          <a:bodyPr wrap="square" rtlCol="0">
            <a:spAutoFit/>
          </a:bodyPr>
          <a:lstStyle/>
          <a:p>
            <a:r>
              <a:rPr lang="pt-BR" altLang="en-US" sz="2800" dirty="0"/>
              <a:t>I</a:t>
            </a:r>
            <a:r>
              <a:rPr lang="pt-BR" altLang="en-US" sz="2800" baseline="-25000" dirty="0"/>
              <a:t>D</a:t>
            </a:r>
            <a:endParaRPr lang="pt-BR" altLang="en-US" sz="2800" baseline="-25000" dirty="0"/>
          </a:p>
        </p:txBody>
      </p:sp>
      <p:cxnSp>
        <p:nvCxnSpPr>
          <p:cNvPr id="19" name="Conector Reto 18"/>
          <p:cNvCxnSpPr/>
          <p:nvPr/>
        </p:nvCxnSpPr>
        <p:spPr>
          <a:xfrm>
            <a:off x="2641400" y="4948574"/>
            <a:ext cx="711033"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20" name="Caixa de Texto 6"/>
          <p:cNvSpPr txBox="1"/>
          <p:nvPr/>
        </p:nvSpPr>
        <p:spPr>
          <a:xfrm>
            <a:off x="7230719" y="4584919"/>
            <a:ext cx="833755" cy="645160"/>
          </a:xfrm>
          <a:prstGeom prst="rect">
            <a:avLst/>
          </a:prstGeom>
          <a:noFill/>
        </p:spPr>
        <p:txBody>
          <a:bodyPr wrap="square" rtlCol="0">
            <a:spAutoFit/>
          </a:bodyPr>
          <a:lstStyle/>
          <a:p>
            <a:r>
              <a:rPr lang="pt-BR" altLang="en-US" sz="3600" dirty="0" err="1" smtClean="0">
                <a:latin typeface="Comic Sans MS" panose="030F0702030302020204" pitchFamily="66" charset="0"/>
                <a:cs typeface="Symbol" panose="05050102010706020507" charset="0"/>
              </a:rPr>
              <a:t>v</a:t>
            </a:r>
            <a:r>
              <a:rPr lang="pt-BR" altLang="en-US" sz="3600" baseline="-25000" dirty="0" err="1" smtClean="0">
                <a:latin typeface="Comic Sans MS" panose="030F0702030302020204" pitchFamily="66" charset="0"/>
                <a:cs typeface="Symbol" panose="05050102010706020507" charset="0"/>
              </a:rPr>
              <a:t>Z0</a:t>
            </a:r>
            <a:endParaRPr lang="pt-BR" altLang="en-US" sz="3600" baseline="-25000" dirty="0" err="1" smtClean="0">
              <a:latin typeface="Comic Sans MS" panose="030F0702030302020204" pitchFamily="66" charset="0"/>
              <a:cs typeface="Symbol" panose="05050102010706020507" charset="0"/>
            </a:endParaRPr>
          </a:p>
        </p:txBody>
      </p:sp>
      <p:sp>
        <p:nvSpPr>
          <p:cNvPr id="21" name="Caixa de Texto 6"/>
          <p:cNvSpPr txBox="1"/>
          <p:nvPr/>
        </p:nvSpPr>
        <p:spPr>
          <a:xfrm>
            <a:off x="1196974" y="2886075"/>
            <a:ext cx="3904451" cy="523220"/>
          </a:xfrm>
          <a:prstGeom prst="rect">
            <a:avLst/>
          </a:prstGeom>
          <a:noFill/>
        </p:spPr>
        <p:txBody>
          <a:bodyPr wrap="square" rtlCol="0">
            <a:spAutoFit/>
          </a:bodyPr>
          <a:lstStyle/>
          <a:p>
            <a:r>
              <a:rPr lang="pt-BR" altLang="en-US" sz="2800" dirty="0">
                <a:latin typeface="Comic Sans MS" panose="030F0702030302020204" pitchFamily="66" charset="0"/>
                <a:cs typeface="Symbol" panose="05050102010706020507" charset="0"/>
              </a:rPr>
              <a:t>V</a:t>
            </a:r>
            <a:r>
              <a:rPr lang="pt-BR" altLang="en-US" sz="2800" baseline="-25000" dirty="0" smtClean="0">
                <a:latin typeface="Comic Sans MS" panose="030F0702030302020204" pitchFamily="66" charset="0"/>
                <a:cs typeface="Symbol" panose="05050102010706020507" charset="0"/>
              </a:rPr>
              <a:t>DD</a:t>
            </a:r>
            <a:r>
              <a:rPr lang="pt-BR" altLang="en-US" sz="2800" dirty="0" smtClean="0">
                <a:latin typeface="Comic Sans MS" panose="030F0702030302020204" pitchFamily="66" charset="0"/>
                <a:cs typeface="Symbol" panose="05050102010706020507" charset="0"/>
              </a:rPr>
              <a:t>= 10 + </a:t>
            </a:r>
            <a:r>
              <a:rPr lang="pt-BR" altLang="en-US" sz="2800" dirty="0" err="1" smtClean="0">
                <a:latin typeface="Comic Sans MS" panose="030F0702030302020204" pitchFamily="66" charset="0"/>
                <a:cs typeface="Symbol" panose="05050102010706020507" charset="0"/>
              </a:rPr>
              <a:t>sen</a:t>
            </a:r>
            <a:r>
              <a:rPr lang="pt-BR" altLang="en-US" sz="2800" dirty="0" smtClean="0">
                <a:latin typeface="Comic Sans MS" panose="030F0702030302020204" pitchFamily="66" charset="0"/>
                <a:cs typeface="Symbol" panose="05050102010706020507" charset="0"/>
              </a:rPr>
              <a:t>(2</a:t>
            </a:r>
            <a:r>
              <a:rPr lang="pt-BR" altLang="en-US" sz="2800" dirty="0" smtClean="0">
                <a:latin typeface="Symbol" panose="05050102010706020507" pitchFamily="18" charset="2"/>
                <a:cs typeface="Symbol" panose="05050102010706020507" charset="0"/>
              </a:rPr>
              <a:t>p</a:t>
            </a:r>
            <a:r>
              <a:rPr lang="pt-BR" altLang="en-US" sz="2800" dirty="0" smtClean="0">
                <a:latin typeface="Comic Sans MS" panose="030F0702030302020204" pitchFamily="66" charset="0"/>
                <a:cs typeface="Symbol" panose="05050102010706020507" charset="0"/>
              </a:rPr>
              <a:t>60t) </a:t>
            </a:r>
            <a:endParaRPr lang="pt-BR" altLang="en-US" sz="2800" dirty="0">
              <a:latin typeface="Comic Sans MS" panose="030F0702030302020204" pitchFamily="66" charset="0"/>
              <a:cs typeface="Symbol" panose="05050102010706020507" charset="0"/>
            </a:endParaRPr>
          </a:p>
        </p:txBody>
      </p:sp>
      <p:grpSp>
        <p:nvGrpSpPr>
          <p:cNvPr id="22" name="Grupo 21"/>
          <p:cNvGrpSpPr/>
          <p:nvPr/>
        </p:nvGrpSpPr>
        <p:grpSpPr>
          <a:xfrm>
            <a:off x="2430145" y="5072380"/>
            <a:ext cx="455295" cy="619760"/>
            <a:chOff x="10977" y="6541"/>
            <a:chExt cx="717" cy="976"/>
          </a:xfrm>
        </p:grpSpPr>
        <p:grpSp>
          <p:nvGrpSpPr>
            <p:cNvPr id="4" name="Grupo 3"/>
            <p:cNvGrpSpPr/>
            <p:nvPr/>
          </p:nvGrpSpPr>
          <p:grpSpPr>
            <a:xfrm rot="5400000" flipV="1">
              <a:off x="10846" y="6672"/>
              <a:ext cx="977" cy="714"/>
              <a:chOff x="2587" y="5946"/>
              <a:chExt cx="4283" cy="2118"/>
            </a:xfrm>
          </p:grpSpPr>
          <p:cxnSp>
            <p:nvCxnSpPr>
              <p:cNvPr id="5"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riângulo isósceles 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flipV="1">
              <a:off x="11604" y="669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flipV="1">
              <a:off x="10999" y="685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 name="Grupo 22"/>
          <p:cNvGrpSpPr/>
          <p:nvPr/>
        </p:nvGrpSpPr>
        <p:grpSpPr>
          <a:xfrm rot="5400000">
            <a:off x="7608222" y="3969108"/>
            <a:ext cx="1381894" cy="255373"/>
            <a:chOff x="4152748" y="3524056"/>
            <a:chExt cx="1381894" cy="255373"/>
          </a:xfrm>
        </p:grpSpPr>
        <p:cxnSp>
          <p:nvCxnSpPr>
            <p:cNvPr id="24"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Retângulo 24"/>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7" name="Conector Reto 3"/>
          <p:cNvCxnSpPr/>
          <p:nvPr/>
        </p:nvCxnSpPr>
        <p:spPr>
          <a:xfrm flipV="1">
            <a:off x="8075295" y="6328273"/>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de Seta Reta 4"/>
          <p:cNvCxnSpPr/>
          <p:nvPr/>
        </p:nvCxnSpPr>
        <p:spPr>
          <a:xfrm flipV="1">
            <a:off x="8294087" y="3175661"/>
            <a:ext cx="0" cy="573439"/>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29" name="Caixa de Texto 6"/>
          <p:cNvSpPr txBox="1"/>
          <p:nvPr/>
        </p:nvSpPr>
        <p:spPr>
          <a:xfrm>
            <a:off x="8499593" y="3804642"/>
            <a:ext cx="1513272" cy="521970"/>
          </a:xfrm>
          <a:prstGeom prst="rect">
            <a:avLst/>
          </a:prstGeom>
          <a:noFill/>
        </p:spPr>
        <p:txBody>
          <a:bodyPr wrap="square" rtlCol="0">
            <a:spAutoFit/>
          </a:bodyPr>
          <a:lstStyle/>
          <a:p>
            <a:r>
              <a:rPr lang="pt-BR" altLang="en-US" sz="2800" dirty="0" smtClean="0"/>
              <a:t>0,5 </a:t>
            </a:r>
            <a:r>
              <a:rPr lang="pt-BR" altLang="en-US" sz="2800" dirty="0"/>
              <a:t>K</a:t>
            </a:r>
            <a:r>
              <a:rPr lang="pt-BR" altLang="en-US" sz="2800" dirty="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cxnSp>
        <p:nvCxnSpPr>
          <p:cNvPr id="30" name="Conector de Seta Reta 8"/>
          <p:cNvCxnSpPr/>
          <p:nvPr/>
        </p:nvCxnSpPr>
        <p:spPr>
          <a:xfrm flipH="1">
            <a:off x="7965668" y="3572847"/>
            <a:ext cx="0" cy="755015"/>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Caixa de Texto 9"/>
          <p:cNvSpPr txBox="1"/>
          <p:nvPr/>
        </p:nvSpPr>
        <p:spPr>
          <a:xfrm>
            <a:off x="7533005" y="3689350"/>
            <a:ext cx="522605" cy="521970"/>
          </a:xfrm>
          <a:prstGeom prst="rect">
            <a:avLst/>
          </a:prstGeom>
          <a:noFill/>
        </p:spPr>
        <p:txBody>
          <a:bodyPr wrap="square" rtlCol="0">
            <a:spAutoFit/>
          </a:bodyPr>
          <a:lstStyle/>
          <a:p>
            <a:r>
              <a:rPr lang="pt-BR" altLang="en-US" sz="2800" dirty="0"/>
              <a:t>I</a:t>
            </a:r>
            <a:r>
              <a:rPr lang="pt-BR" altLang="en-US" sz="2800" baseline="-25000" dirty="0"/>
              <a:t>D</a:t>
            </a:r>
            <a:endParaRPr lang="pt-BR" altLang="en-US" sz="2800" baseline="-25000" dirty="0"/>
          </a:p>
        </p:txBody>
      </p:sp>
      <p:cxnSp>
        <p:nvCxnSpPr>
          <p:cNvPr id="32" name="Conector Reto 31"/>
          <p:cNvCxnSpPr/>
          <p:nvPr/>
        </p:nvCxnSpPr>
        <p:spPr>
          <a:xfrm>
            <a:off x="8269405" y="4640599"/>
            <a:ext cx="711033"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33" name="Caixa de Texto 6"/>
          <p:cNvSpPr txBox="1"/>
          <p:nvPr/>
        </p:nvSpPr>
        <p:spPr>
          <a:xfrm>
            <a:off x="8980384" y="4315797"/>
            <a:ext cx="1224280" cy="646331"/>
          </a:xfrm>
          <a:prstGeom prst="rect">
            <a:avLst/>
          </a:prstGeom>
          <a:noFill/>
        </p:spPr>
        <p:txBody>
          <a:bodyPr wrap="square" rtlCol="0">
            <a:spAutoFit/>
          </a:bodyPr>
          <a:lstStyle/>
          <a:p>
            <a:r>
              <a:rPr lang="pt-BR" altLang="en-US" sz="3600" dirty="0" err="1" smtClean="0">
                <a:latin typeface="Comic Sans MS" panose="030F0702030302020204" pitchFamily="66" charset="0"/>
                <a:cs typeface="Symbol" panose="05050102010706020507" charset="0"/>
              </a:rPr>
              <a:t>v</a:t>
            </a:r>
            <a:r>
              <a:rPr lang="pt-BR" altLang="en-US" sz="3600" baseline="-25000" dirty="0" err="1" smtClean="0">
                <a:latin typeface="Comic Sans MS" panose="030F0702030302020204" pitchFamily="66" charset="0"/>
                <a:cs typeface="Symbol" panose="05050102010706020507" charset="0"/>
              </a:rPr>
              <a:t>out</a:t>
            </a:r>
            <a:endParaRPr lang="pt-BR" altLang="en-US" sz="3600" dirty="0">
              <a:latin typeface="Comic Sans MS" panose="030F0702030302020204" pitchFamily="66" charset="0"/>
              <a:cs typeface="Symbol" panose="05050102010706020507" charset="0"/>
            </a:endParaRPr>
          </a:p>
        </p:txBody>
      </p:sp>
      <p:sp>
        <p:nvSpPr>
          <p:cNvPr id="34" name="Caixa de Texto 6"/>
          <p:cNvSpPr txBox="1"/>
          <p:nvPr/>
        </p:nvSpPr>
        <p:spPr>
          <a:xfrm>
            <a:off x="6824696" y="2710448"/>
            <a:ext cx="4333634" cy="523220"/>
          </a:xfrm>
          <a:prstGeom prst="rect">
            <a:avLst/>
          </a:prstGeom>
          <a:noFill/>
        </p:spPr>
        <p:txBody>
          <a:bodyPr wrap="square" rtlCol="0">
            <a:spAutoFit/>
          </a:bodyPr>
          <a:lstStyle/>
          <a:p>
            <a:r>
              <a:rPr lang="pt-BR" altLang="en-US" sz="2800" dirty="0">
                <a:latin typeface="Comic Sans MS" panose="030F0702030302020204" pitchFamily="66" charset="0"/>
                <a:cs typeface="Symbol" panose="05050102010706020507" charset="0"/>
              </a:rPr>
              <a:t>V</a:t>
            </a:r>
            <a:r>
              <a:rPr lang="pt-BR" altLang="en-US" sz="2800" baseline="-25000" dirty="0" smtClean="0">
                <a:latin typeface="Comic Sans MS" panose="030F0702030302020204" pitchFamily="66" charset="0"/>
                <a:cs typeface="Symbol" panose="05050102010706020507" charset="0"/>
              </a:rPr>
              <a:t>DD</a:t>
            </a:r>
            <a:r>
              <a:rPr lang="pt-BR" altLang="en-US" sz="2800" dirty="0" smtClean="0">
                <a:latin typeface="Comic Sans MS" panose="030F0702030302020204" pitchFamily="66" charset="0"/>
                <a:cs typeface="Symbol" panose="05050102010706020507" charset="0"/>
              </a:rPr>
              <a:t>= 10 + </a:t>
            </a:r>
            <a:r>
              <a:rPr lang="pt-BR" altLang="en-US" sz="2800" dirty="0" err="1" smtClean="0">
                <a:latin typeface="Comic Sans MS" panose="030F0702030302020204" pitchFamily="66" charset="0"/>
                <a:cs typeface="Symbol" panose="05050102010706020507" charset="0"/>
              </a:rPr>
              <a:t>sen</a:t>
            </a:r>
            <a:r>
              <a:rPr lang="pt-BR" altLang="en-US" sz="2800" dirty="0" smtClean="0">
                <a:latin typeface="Comic Sans MS" panose="030F0702030302020204" pitchFamily="66" charset="0"/>
                <a:cs typeface="Symbol" panose="05050102010706020507" charset="0"/>
              </a:rPr>
              <a:t>(2</a:t>
            </a:r>
            <a:r>
              <a:rPr lang="pt-BR" altLang="en-US" sz="2800" dirty="0" smtClean="0">
                <a:latin typeface="Symbol" panose="05050102010706020507" pitchFamily="18" charset="2"/>
                <a:cs typeface="Symbol" panose="05050102010706020507" charset="0"/>
              </a:rPr>
              <a:t>p</a:t>
            </a:r>
            <a:r>
              <a:rPr lang="pt-BR" altLang="en-US" sz="2800" dirty="0" smtClean="0">
                <a:latin typeface="Comic Sans MS" panose="030F0702030302020204" pitchFamily="66" charset="0"/>
                <a:cs typeface="Symbol" panose="05050102010706020507" charset="0"/>
              </a:rPr>
              <a:t>60t) </a:t>
            </a:r>
            <a:endParaRPr lang="pt-BR" altLang="en-US" sz="2800" dirty="0">
              <a:latin typeface="Comic Sans MS" panose="030F0702030302020204" pitchFamily="66" charset="0"/>
              <a:cs typeface="Symbol" panose="05050102010706020507" charset="0"/>
            </a:endParaRPr>
          </a:p>
        </p:txBody>
      </p:sp>
      <p:grpSp>
        <p:nvGrpSpPr>
          <p:cNvPr id="42" name="Grupo 41"/>
          <p:cNvGrpSpPr/>
          <p:nvPr/>
        </p:nvGrpSpPr>
        <p:grpSpPr>
          <a:xfrm rot="5400000">
            <a:off x="7664492" y="5565191"/>
            <a:ext cx="1256820" cy="269344"/>
            <a:chOff x="4152748" y="3524056"/>
            <a:chExt cx="1381894" cy="255373"/>
          </a:xfrm>
        </p:grpSpPr>
        <p:cxnSp>
          <p:nvCxnSpPr>
            <p:cNvPr id="43"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5" name="Conector Reto 44"/>
          <p:cNvCxnSpPr/>
          <p:nvPr/>
        </p:nvCxnSpPr>
        <p:spPr>
          <a:xfrm flipH="1" flipV="1">
            <a:off x="8289290" y="4667885"/>
            <a:ext cx="3175" cy="30607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V="1">
            <a:off x="8014335" y="4973955"/>
            <a:ext cx="571500" cy="0"/>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flipV="1">
            <a:off x="8075295" y="5047781"/>
            <a:ext cx="432000" cy="0"/>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 de Texto 6"/>
          <p:cNvSpPr txBox="1"/>
          <p:nvPr/>
        </p:nvSpPr>
        <p:spPr>
          <a:xfrm>
            <a:off x="3352379" y="4623772"/>
            <a:ext cx="1224280" cy="646331"/>
          </a:xfrm>
          <a:prstGeom prst="rect">
            <a:avLst/>
          </a:prstGeom>
          <a:noFill/>
        </p:spPr>
        <p:txBody>
          <a:bodyPr wrap="square" rtlCol="0">
            <a:spAutoFit/>
          </a:bodyPr>
          <a:lstStyle/>
          <a:p>
            <a:r>
              <a:rPr lang="pt-BR" altLang="en-US" sz="3600" dirty="0" err="1" smtClean="0">
                <a:latin typeface="Comic Sans MS" panose="030F0702030302020204" pitchFamily="66" charset="0"/>
                <a:cs typeface="Symbol" panose="05050102010706020507" charset="0"/>
              </a:rPr>
              <a:t>v</a:t>
            </a:r>
            <a:r>
              <a:rPr lang="pt-BR" altLang="en-US" sz="3600" baseline="-25000" dirty="0" err="1" smtClean="0">
                <a:latin typeface="Comic Sans MS" panose="030F0702030302020204" pitchFamily="66" charset="0"/>
                <a:cs typeface="Symbol" panose="05050102010706020507" charset="0"/>
              </a:rPr>
              <a:t>out</a:t>
            </a:r>
            <a:endParaRPr lang="pt-BR" altLang="en-US" sz="3600" dirty="0">
              <a:latin typeface="Comic Sans MS" panose="030F0702030302020204" pitchFamily="66" charset="0"/>
              <a:cs typeface="Symbol" panose="05050102010706020507" charset="0"/>
            </a:endParaRPr>
          </a:p>
        </p:txBody>
      </p:sp>
      <p:sp>
        <p:nvSpPr>
          <p:cNvPr id="49" name="Caixa de Texto 6"/>
          <p:cNvSpPr txBox="1"/>
          <p:nvPr/>
        </p:nvSpPr>
        <p:spPr>
          <a:xfrm>
            <a:off x="7495277" y="5399425"/>
            <a:ext cx="1224280" cy="645160"/>
          </a:xfrm>
          <a:prstGeom prst="rect">
            <a:avLst/>
          </a:prstGeom>
          <a:noFill/>
        </p:spPr>
        <p:txBody>
          <a:bodyPr wrap="square" rtlCol="0">
            <a:spAutoFit/>
          </a:bodyPr>
          <a:lstStyle/>
          <a:p>
            <a:r>
              <a:rPr lang="pt-BR" altLang="en-US" sz="3600" dirty="0" err="1" smtClean="0">
                <a:latin typeface="Comic Sans MS" panose="030F0702030302020204" pitchFamily="66" charset="0"/>
                <a:cs typeface="Symbol" panose="05050102010706020507" charset="0"/>
              </a:rPr>
              <a:t>r</a:t>
            </a:r>
            <a:r>
              <a:rPr lang="pt-BR" altLang="en-US" sz="3600" baseline="-25000" dirty="0" err="1" smtClean="0">
                <a:latin typeface="Comic Sans MS" panose="030F0702030302020204" pitchFamily="66" charset="0"/>
                <a:cs typeface="Symbol" panose="05050102010706020507" charset="0"/>
              </a:rPr>
              <a:t>Z</a:t>
            </a:r>
            <a:endParaRPr lang="pt-BR" altLang="en-US" sz="3600" baseline="-25000" dirty="0" err="1" smtClean="0">
              <a:latin typeface="Comic Sans MS" panose="030F0702030302020204" pitchFamily="66" charset="0"/>
              <a:cs typeface="Symbol" panose="05050102010706020507" charset="0"/>
            </a:endParaRPr>
          </a:p>
        </p:txBody>
      </p:sp>
      <p:sp>
        <p:nvSpPr>
          <p:cNvPr id="50" name="CaixaDeTexto 45"/>
          <p:cNvSpPr txBox="1"/>
          <p:nvPr/>
        </p:nvSpPr>
        <p:spPr>
          <a:xfrm>
            <a:off x="4872990" y="3911600"/>
            <a:ext cx="1507490" cy="46037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1" name="Seta para a direita 50"/>
          <p:cNvSpPr/>
          <p:nvPr/>
        </p:nvSpPr>
        <p:spPr>
          <a:xfrm>
            <a:off x="4797425" y="4466590"/>
            <a:ext cx="1583055" cy="344805"/>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685957" y="316714"/>
            <a:ext cx="10820109" cy="621601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Precisamos determinar o valor de </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no modelo do Zener</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Znom</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Pelos valores dados temos que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Z0</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7,33 V</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na montagem pode ser determinada pela expressão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10-7,33 =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*(500+5)</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que nos dá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=5.4 mA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tensão Vout será</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 =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Id =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7,36 V</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oscilação na saída será de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/(500+r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1Vp =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9,9 mVp</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6" name="CaixaDeTexto 45"/>
          <p:cNvSpPr txBox="1"/>
          <p:nvPr/>
        </p:nvSpPr>
        <p:spPr>
          <a:xfrm>
            <a:off x="2252345" y="381635"/>
            <a:ext cx="6280150" cy="5835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Regulador com Diodo zener</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4" name="Losango 43"/>
          <p:cNvSpPr/>
          <p:nvPr/>
        </p:nvSpPr>
        <p:spPr>
          <a:xfrm>
            <a:off x="5284470" y="2216150"/>
            <a:ext cx="2483485" cy="2700020"/>
          </a:xfrm>
          <a:prstGeom prst="diamond">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6" name="Grupo 5"/>
          <p:cNvGrpSpPr/>
          <p:nvPr/>
        </p:nvGrpSpPr>
        <p:grpSpPr>
          <a:xfrm rot="7937200">
            <a:off x="5639435" y="2640442"/>
            <a:ext cx="600075" cy="437515"/>
            <a:chOff x="2587" y="5946"/>
            <a:chExt cx="4283" cy="2118"/>
          </a:xfrm>
        </p:grpSpPr>
        <p:cxnSp>
          <p:nvCxnSpPr>
            <p:cNvPr id="11" name="Conector Reto 10"/>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riângulo isósceles 1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3" name="Conector Reto 2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5" name="Caixa de Texto 24"/>
          <p:cNvSpPr txBox="1"/>
          <p:nvPr/>
        </p:nvSpPr>
        <p:spPr>
          <a:xfrm>
            <a:off x="6337300" y="3589020"/>
            <a:ext cx="404495"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26" name="Forma livre 25"/>
          <p:cNvSpPr/>
          <p:nvPr/>
        </p:nvSpPr>
        <p:spPr>
          <a:xfrm>
            <a:off x="3002280" y="3319780"/>
            <a:ext cx="2914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Forma livre 27"/>
          <p:cNvSpPr/>
          <p:nvPr/>
        </p:nvSpPr>
        <p:spPr>
          <a:xfrm>
            <a:off x="5182870" y="4124960"/>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Forma livre 28"/>
          <p:cNvSpPr/>
          <p:nvPr/>
        </p:nvSpPr>
        <p:spPr>
          <a:xfrm rot="10980000" flipH="1" flipV="1">
            <a:off x="8562975" y="3595370"/>
            <a:ext cx="281305" cy="1163320"/>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0" name="Caixa de Texto 29"/>
          <p:cNvSpPr txBox="1"/>
          <p:nvPr/>
        </p:nvSpPr>
        <p:spPr>
          <a:xfrm>
            <a:off x="8722360" y="3869055"/>
            <a:ext cx="85090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Vsr</a:t>
            </a:r>
            <a:endParaRPr lang="pt-BR" altLang="en-US" sz="2800" baseline="-25000">
              <a:latin typeface="Comic Sans MS" panose="030F0702030302020204" pitchFamily="66" charset="0"/>
              <a:cs typeface="Comic Sans MS" panose="030F0702030302020204" pitchFamily="66" charset="0"/>
            </a:endParaRPr>
          </a:p>
        </p:txBody>
      </p:sp>
      <p:cxnSp>
        <p:nvCxnSpPr>
          <p:cNvPr id="36" name="Conector Reto 35"/>
          <p:cNvCxnSpPr/>
          <p:nvPr/>
        </p:nvCxnSpPr>
        <p:spPr>
          <a:xfrm flipH="1" flipV="1">
            <a:off x="4314190" y="4912995"/>
            <a:ext cx="2225040" cy="0"/>
          </a:xfrm>
          <a:prstGeom prst="line">
            <a:avLst/>
          </a:prstGeom>
          <a:ln w="25400" cmpd="sng">
            <a:solidFill>
              <a:schemeClr val="tx1"/>
            </a:solidFill>
            <a:headEnd type="oval" w="lg" len="lg"/>
            <a:tailEnd type="none"/>
          </a:ln>
        </p:spPr>
        <p:style>
          <a:lnRef idx="1">
            <a:schemeClr val="accent1"/>
          </a:lnRef>
          <a:fillRef idx="0">
            <a:schemeClr val="accent1"/>
          </a:fillRef>
          <a:effectRef idx="0">
            <a:schemeClr val="accent1"/>
          </a:effectRef>
          <a:fontRef idx="minor">
            <a:schemeClr val="tx1"/>
          </a:fontRef>
        </p:style>
      </p:cxnSp>
      <p:sp>
        <p:nvSpPr>
          <p:cNvPr id="91" name="CaixaDeTexto 90"/>
          <p:cNvSpPr txBox="1"/>
          <p:nvPr/>
        </p:nvSpPr>
        <p:spPr>
          <a:xfrm>
            <a:off x="2355215" y="3233420"/>
            <a:ext cx="538480" cy="829945"/>
          </a:xfrm>
          <a:prstGeom prst="rect">
            <a:avLst/>
          </a:prstGeom>
          <a:noFill/>
        </p:spPr>
        <p:txBody>
          <a:bodyPr wrap="square" rtlCol="0">
            <a:spAutoFit/>
          </a:bodyPr>
          <a:lstStyle/>
          <a:p>
            <a:r>
              <a:rPr lang="pt-BR" sz="2400" dirty="0"/>
              <a:t>Vin</a:t>
            </a:r>
            <a:endParaRPr lang="pt-BR" sz="2400" dirty="0"/>
          </a:p>
        </p:txBody>
      </p:sp>
      <p:sp>
        <p:nvSpPr>
          <p:cNvPr id="92" name="Forma livre 91"/>
          <p:cNvSpPr/>
          <p:nvPr/>
        </p:nvSpPr>
        <p:spPr>
          <a:xfrm rot="16200000">
            <a:off x="2119630" y="3326130"/>
            <a:ext cx="2022475" cy="4737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31" name="Conector Reto 30"/>
          <p:cNvCxnSpPr/>
          <p:nvPr/>
        </p:nvCxnSpPr>
        <p:spPr>
          <a:xfrm flipH="1">
            <a:off x="3966210" y="2593975"/>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flipH="1">
            <a:off x="2768600" y="2384425"/>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flipH="1">
            <a:off x="2768600" y="4573905"/>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Forma livre 33"/>
          <p:cNvSpPr/>
          <p:nvPr/>
        </p:nvSpPr>
        <p:spPr>
          <a:xfrm rot="5400000" flipH="1">
            <a:off x="3637280" y="3455035"/>
            <a:ext cx="1849755" cy="2705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35" name="Grupo 34"/>
          <p:cNvGrpSpPr/>
          <p:nvPr/>
        </p:nvGrpSpPr>
        <p:grpSpPr>
          <a:xfrm>
            <a:off x="4068445" y="2437130"/>
            <a:ext cx="521335" cy="2176145"/>
            <a:chOff x="6767" y="6146"/>
            <a:chExt cx="892" cy="3427"/>
          </a:xfrm>
        </p:grpSpPr>
        <p:sp>
          <p:nvSpPr>
            <p:cNvPr id="37" name="Forma livre 36"/>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Forma livre 37"/>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 name="Forma livre 38"/>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0" name="Forma livre 39"/>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1" name="Forma livre 40"/>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2" name="Forma livre 41"/>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43" name="Conector Reto 42"/>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Elipse 44"/>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54" name="CaixaDeTexto 90"/>
          <p:cNvSpPr txBox="1"/>
          <p:nvPr/>
        </p:nvSpPr>
        <p:spPr>
          <a:xfrm>
            <a:off x="4589780" y="3233420"/>
            <a:ext cx="655320" cy="460375"/>
          </a:xfrm>
          <a:prstGeom prst="rect">
            <a:avLst/>
          </a:prstGeom>
          <a:noFill/>
        </p:spPr>
        <p:txBody>
          <a:bodyPr wrap="square" rtlCol="0">
            <a:spAutoFit/>
          </a:bodyPr>
          <a:lstStyle/>
          <a:p>
            <a:r>
              <a:rPr lang="pt-BR" sz="2400" dirty="0"/>
              <a:t>Vs</a:t>
            </a:r>
            <a:endParaRPr lang="pt-BR" sz="2400" dirty="0"/>
          </a:p>
        </p:txBody>
      </p:sp>
      <p:sp>
        <p:nvSpPr>
          <p:cNvPr id="56" name="CaixaDeTexto 90"/>
          <p:cNvSpPr txBox="1"/>
          <p:nvPr/>
        </p:nvSpPr>
        <p:spPr>
          <a:xfrm>
            <a:off x="4519930" y="2492375"/>
            <a:ext cx="307975" cy="460375"/>
          </a:xfrm>
          <a:prstGeom prst="rect">
            <a:avLst/>
          </a:prstGeom>
          <a:noFill/>
        </p:spPr>
        <p:txBody>
          <a:bodyPr wrap="square" rtlCol="0">
            <a:spAutoFit/>
          </a:bodyPr>
          <a:lstStyle/>
          <a:p>
            <a:r>
              <a:rPr lang="pt-BR" sz="2400" dirty="0"/>
              <a:t>+</a:t>
            </a:r>
            <a:endParaRPr lang="pt-BR" sz="2400" dirty="0"/>
          </a:p>
        </p:txBody>
      </p:sp>
      <p:grpSp>
        <p:nvGrpSpPr>
          <p:cNvPr id="47" name="Grupo 46"/>
          <p:cNvGrpSpPr/>
          <p:nvPr/>
        </p:nvGrpSpPr>
        <p:grpSpPr>
          <a:xfrm flipH="1">
            <a:off x="3456940" y="2397760"/>
            <a:ext cx="369570" cy="2176145"/>
            <a:chOff x="7026" y="6146"/>
            <a:chExt cx="633" cy="3427"/>
          </a:xfrm>
        </p:grpSpPr>
        <p:sp>
          <p:nvSpPr>
            <p:cNvPr id="48" name="Forma livre 47"/>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9" name="Forma livre 48"/>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0" name="Forma livre 49"/>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1" name="Forma livre 50"/>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Forma livre 54"/>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Forma livre 5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0" name="Elipse 5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61" name="Conector Reto 60"/>
          <p:cNvCxnSpPr/>
          <p:nvPr/>
        </p:nvCxnSpPr>
        <p:spPr>
          <a:xfrm flipH="1">
            <a:off x="4325620" y="2216150"/>
            <a:ext cx="2226310"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flipH="1" flipV="1">
            <a:off x="4351020" y="2218055"/>
            <a:ext cx="0" cy="41211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flipH="1" flipV="1">
            <a:off x="5284470" y="3566160"/>
            <a:ext cx="0" cy="5594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 name="Grupo 56"/>
          <p:cNvGrpSpPr/>
          <p:nvPr/>
        </p:nvGrpSpPr>
        <p:grpSpPr>
          <a:xfrm rot="18702898" flipH="1" flipV="1">
            <a:off x="6877685" y="3997960"/>
            <a:ext cx="570865" cy="453390"/>
            <a:chOff x="2587" y="5946"/>
            <a:chExt cx="4283" cy="2118"/>
          </a:xfrm>
        </p:grpSpPr>
        <p:cxnSp>
          <p:nvCxnSpPr>
            <p:cNvPr id="59" name="Conector Reto 5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Triângulo isósceles 6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3" name="Conector Reto 6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 name="Grupo 63"/>
          <p:cNvGrpSpPr/>
          <p:nvPr/>
        </p:nvGrpSpPr>
        <p:grpSpPr>
          <a:xfrm rot="13663417">
            <a:off x="6788150" y="2604770"/>
            <a:ext cx="594360" cy="452120"/>
            <a:chOff x="2587" y="5946"/>
            <a:chExt cx="4283" cy="2118"/>
          </a:xfrm>
        </p:grpSpPr>
        <p:cxnSp>
          <p:nvCxnSpPr>
            <p:cNvPr id="6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riângulo isósceles 6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8" name="Grupo 67"/>
          <p:cNvGrpSpPr/>
          <p:nvPr/>
        </p:nvGrpSpPr>
        <p:grpSpPr>
          <a:xfrm rot="13611415">
            <a:off x="5523865" y="3966957"/>
            <a:ext cx="620395" cy="417195"/>
            <a:chOff x="2587" y="5946"/>
            <a:chExt cx="4283" cy="2118"/>
          </a:xfrm>
        </p:grpSpPr>
        <p:cxnSp>
          <p:nvCxnSpPr>
            <p:cNvPr id="69" name="Conector Reto 6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riângulo isósceles 69"/>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6" name="Conector Reto 75"/>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9" name="Grupo 78"/>
          <p:cNvGrpSpPr/>
          <p:nvPr/>
        </p:nvGrpSpPr>
        <p:grpSpPr>
          <a:xfrm rot="5400000" flipH="1">
            <a:off x="7133590" y="4089400"/>
            <a:ext cx="1274445" cy="234950"/>
            <a:chOff x="4152748" y="3524056"/>
            <a:chExt cx="1274569" cy="255373"/>
          </a:xfrm>
        </p:grpSpPr>
        <p:cxnSp>
          <p:nvCxnSpPr>
            <p:cNvPr id="80" name="Conector Reto 79"/>
            <p:cNvCxnSpPr/>
            <p:nvPr/>
          </p:nvCxnSpPr>
          <p:spPr>
            <a:xfrm flipV="1">
              <a:off x="4152748" y="3640943"/>
              <a:ext cx="127456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tângulo 8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2" name="Conector Reto 81"/>
          <p:cNvCxnSpPr/>
          <p:nvPr/>
        </p:nvCxnSpPr>
        <p:spPr>
          <a:xfrm flipH="1" flipV="1">
            <a:off x="4325620" y="4504055"/>
            <a:ext cx="0" cy="41211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Caixa de Texto 82"/>
          <p:cNvSpPr txBox="1"/>
          <p:nvPr/>
        </p:nvSpPr>
        <p:spPr>
          <a:xfrm>
            <a:off x="7116445" y="2248535"/>
            <a:ext cx="65151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D1</a:t>
            </a:r>
            <a:endParaRPr lang="pt-BR" altLang="en-US" sz="2800" dirty="0">
              <a:latin typeface="Comic Sans MS" panose="030F0702030302020204" pitchFamily="66" charset="0"/>
              <a:cs typeface="Comic Sans MS" panose="030F0702030302020204" pitchFamily="66" charset="0"/>
            </a:endParaRPr>
          </a:p>
        </p:txBody>
      </p:sp>
      <p:sp>
        <p:nvSpPr>
          <p:cNvPr id="84" name="Caixa de Texto 83"/>
          <p:cNvSpPr txBox="1"/>
          <p:nvPr/>
        </p:nvSpPr>
        <p:spPr>
          <a:xfrm>
            <a:off x="5314950" y="4278630"/>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D2</a:t>
            </a:r>
            <a:endParaRPr lang="pt-BR" altLang="en-US" sz="2800">
              <a:latin typeface="Comic Sans MS" panose="030F0702030302020204" pitchFamily="66" charset="0"/>
              <a:cs typeface="Comic Sans MS" panose="030F0702030302020204" pitchFamily="66" charset="0"/>
            </a:endParaRPr>
          </a:p>
        </p:txBody>
      </p:sp>
      <p:sp>
        <p:nvSpPr>
          <p:cNvPr id="85" name="Caixa de Texto 84"/>
          <p:cNvSpPr txBox="1"/>
          <p:nvPr/>
        </p:nvSpPr>
        <p:spPr>
          <a:xfrm>
            <a:off x="5073015" y="2486025"/>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D4</a:t>
            </a:r>
            <a:endParaRPr lang="pt-BR" altLang="en-US" sz="2800">
              <a:latin typeface="Comic Sans MS" panose="030F0702030302020204" pitchFamily="66" charset="0"/>
              <a:cs typeface="Comic Sans MS" panose="030F0702030302020204" pitchFamily="66" charset="0"/>
            </a:endParaRPr>
          </a:p>
        </p:txBody>
      </p:sp>
      <p:sp>
        <p:nvSpPr>
          <p:cNvPr id="87" name="Caixa de Texto 86"/>
          <p:cNvSpPr txBox="1"/>
          <p:nvPr/>
        </p:nvSpPr>
        <p:spPr>
          <a:xfrm>
            <a:off x="6833235" y="4382770"/>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D3</a:t>
            </a:r>
            <a:endParaRPr lang="pt-BR" altLang="en-US" sz="2800">
              <a:latin typeface="Comic Sans MS" panose="030F0702030302020204" pitchFamily="66" charset="0"/>
              <a:cs typeface="Comic Sans MS" panose="030F0702030302020204" pitchFamily="66" charset="0"/>
            </a:endParaRPr>
          </a:p>
        </p:txBody>
      </p:sp>
      <p:sp>
        <p:nvSpPr>
          <p:cNvPr id="89" name="Forma livre 88"/>
          <p:cNvSpPr/>
          <p:nvPr/>
        </p:nvSpPr>
        <p:spPr>
          <a:xfrm>
            <a:off x="7684770" y="4844415"/>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93"/>
          <p:cNvCxnSpPr/>
          <p:nvPr/>
        </p:nvCxnSpPr>
        <p:spPr>
          <a:xfrm flipV="1">
            <a:off x="8101330" y="4109720"/>
            <a:ext cx="540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Conector Reto 94"/>
          <p:cNvCxnSpPr/>
          <p:nvPr/>
        </p:nvCxnSpPr>
        <p:spPr>
          <a:xfrm flipV="1">
            <a:off x="8088630" y="4224020"/>
            <a:ext cx="55245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Conector Reto 95"/>
          <p:cNvCxnSpPr/>
          <p:nvPr/>
        </p:nvCxnSpPr>
        <p:spPr>
          <a:xfrm flipV="1">
            <a:off x="7783195" y="3566795"/>
            <a:ext cx="5524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Conector Reto 96"/>
          <p:cNvCxnSpPr/>
          <p:nvPr/>
        </p:nvCxnSpPr>
        <p:spPr>
          <a:xfrm flipH="1" flipV="1">
            <a:off x="8320405" y="3573780"/>
            <a:ext cx="0" cy="5524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Conector Reto 97"/>
          <p:cNvCxnSpPr/>
          <p:nvPr/>
        </p:nvCxnSpPr>
        <p:spPr>
          <a:xfrm flipH="1" flipV="1">
            <a:off x="8320405" y="4214495"/>
            <a:ext cx="0" cy="36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Conector Reto 98"/>
          <p:cNvCxnSpPr/>
          <p:nvPr/>
        </p:nvCxnSpPr>
        <p:spPr>
          <a:xfrm flipV="1">
            <a:off x="7767955" y="4574540"/>
            <a:ext cx="5524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CaixaDeTexto 45"/>
          <p:cNvSpPr txBox="1"/>
          <p:nvPr/>
        </p:nvSpPr>
        <p:spPr>
          <a:xfrm>
            <a:off x="3477895" y="1355090"/>
            <a:ext cx="3628390"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Retificador + Filtro</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Conteúdo 2"/>
          <p:cNvSpPr>
            <a:spLocks noGrp="1"/>
          </p:cNvSpPr>
          <p:nvPr>
            <p:ph idx="1"/>
          </p:nvPr>
        </p:nvSpPr>
        <p:spPr>
          <a:xfrm>
            <a:off x="934085" y="865505"/>
            <a:ext cx="10515600" cy="5343525"/>
          </a:xfrm>
        </p:spPr>
        <p:txBody>
          <a:bodyPr>
            <a:normAutofit lnSpcReduction="20000"/>
          </a:bodyPr>
          <a:lstStyle/>
          <a:p>
            <a:r>
              <a:rPr lang="pt-BR" altLang="en-US" sz="3600" b="1" dirty="0">
                <a:solidFill>
                  <a:srgbClr val="C00000"/>
                </a:solidFill>
                <a:latin typeface="Comic Sans MS" panose="030F0702030302020204" pitchFamily="66" charset="0"/>
                <a:cs typeface="Comic Sans MS" panose="030F0702030302020204" pitchFamily="66" charset="0"/>
              </a:rPr>
              <a:t>Observações</a:t>
            </a:r>
            <a:endParaRPr lang="pt-BR" altLang="en-US" sz="3600" b="1" dirty="0">
              <a:solidFill>
                <a:srgbClr val="C00000"/>
              </a:solidFill>
              <a:latin typeface="Comic Sans MS" panose="030F0702030302020204" pitchFamily="66" charset="0"/>
              <a:cs typeface="Comic Sans MS" panose="030F0702030302020204" pitchFamily="66" charset="0"/>
            </a:endParaRPr>
          </a:p>
          <a:p>
            <a:pPr lvl="1">
              <a:lnSpc>
                <a:spcPct val="130000"/>
              </a:lnSpc>
              <a:spcAft>
                <a:spcPts val="0"/>
              </a:spcAft>
            </a:pPr>
            <a:r>
              <a:rPr lang="pt-BR" altLang="en-US" sz="3200" dirty="0">
                <a:latin typeface="Comic Sans MS" panose="030F0702030302020204" pitchFamily="66" charset="0"/>
                <a:cs typeface="Comic Sans MS" panose="030F0702030302020204" pitchFamily="66" charset="0"/>
              </a:rPr>
              <a:t> Não existe uma técnica geral que permita analisar e menos ainda criar circuitos </a:t>
            </a:r>
            <a:r>
              <a:rPr lang="pt-BR" altLang="en-US" sz="3200" dirty="0" smtClean="0">
                <a:latin typeface="Comic Sans MS" panose="030F0702030302020204" pitchFamily="66" charset="0"/>
                <a:cs typeface="Comic Sans MS" panose="030F0702030302020204" pitchFamily="66" charset="0"/>
              </a:rPr>
              <a:t>eletrônicos</a:t>
            </a:r>
            <a:endParaRPr lang="pt-BR" altLang="en-US" sz="3200" dirty="0">
              <a:latin typeface="Comic Sans MS" panose="030F0702030302020204" pitchFamily="66" charset="0"/>
              <a:cs typeface="Comic Sans MS" panose="030F0702030302020204" pitchFamily="66" charset="0"/>
            </a:endParaRPr>
          </a:p>
          <a:p>
            <a:pPr lvl="1">
              <a:lnSpc>
                <a:spcPct val="110000"/>
              </a:lnSpc>
            </a:pPr>
            <a:r>
              <a:rPr lang="pt-BR" altLang="en-US" sz="3200" dirty="0">
                <a:latin typeface="Comic Sans MS" panose="030F0702030302020204" pitchFamily="66" charset="0"/>
                <a:cs typeface="Comic Sans MS" panose="030F0702030302020204" pitchFamily="66" charset="0"/>
              </a:rPr>
              <a:t>o que dá é aprender sobre </a:t>
            </a:r>
            <a:endParaRPr lang="pt-BR" altLang="en-US" sz="3200" dirty="0">
              <a:latin typeface="Comic Sans MS" panose="030F0702030302020204" pitchFamily="66" charset="0"/>
              <a:cs typeface="Comic Sans MS" panose="030F0702030302020204" pitchFamily="66" charset="0"/>
            </a:endParaRPr>
          </a:p>
          <a:p>
            <a:pPr lvl="2">
              <a:lnSpc>
                <a:spcPct val="100000"/>
              </a:lnSpc>
              <a:buFont typeface="Wingdings" panose="05000000000000000000" charset="0"/>
              <a:buChar char="ü"/>
            </a:pPr>
            <a:r>
              <a:rPr lang="pt-BR" altLang="en-US" sz="2665" dirty="0">
                <a:latin typeface="Comic Sans MS" panose="030F0702030302020204" pitchFamily="66" charset="0"/>
                <a:cs typeface="Comic Sans MS" panose="030F0702030302020204" pitchFamily="66" charset="0"/>
              </a:rPr>
              <a:t>   </a:t>
            </a:r>
            <a:r>
              <a:rPr lang="pt-BR" altLang="en-US" sz="2800" dirty="0">
                <a:latin typeface="Comic Sans MS" panose="030F0702030302020204" pitchFamily="66" charset="0"/>
                <a:cs typeface="Comic Sans MS" panose="030F0702030302020204" pitchFamily="66" charset="0"/>
              </a:rPr>
              <a:t>circuitos básicos que servem </a:t>
            </a:r>
            <a:endParaRPr lang="pt-BR" altLang="en-US" sz="2800" dirty="0">
              <a:latin typeface="Comic Sans MS" panose="030F0702030302020204" pitchFamily="66" charset="0"/>
              <a:cs typeface="Comic Sans MS" panose="030F0702030302020204" pitchFamily="66" charset="0"/>
            </a:endParaRPr>
          </a:p>
          <a:p>
            <a:pPr lvl="3">
              <a:lnSpc>
                <a:spcPct val="100000"/>
              </a:lnSpc>
            </a:pPr>
            <a:r>
              <a:rPr lang="pt-BR" altLang="en-US" sz="2400" dirty="0">
                <a:latin typeface="Comic Sans MS" panose="030F0702030302020204" pitchFamily="66" charset="0"/>
                <a:cs typeface="Comic Sans MS" panose="030F0702030302020204" pitchFamily="66" charset="0"/>
              </a:rPr>
              <a:t>de bloco de </a:t>
            </a:r>
            <a:r>
              <a:rPr lang="pt-BR" altLang="en-US" sz="2400" dirty="0" smtClean="0">
                <a:latin typeface="Comic Sans MS" panose="030F0702030302020204" pitchFamily="66" charset="0"/>
                <a:cs typeface="Comic Sans MS" panose="030F0702030302020204" pitchFamily="66" charset="0"/>
              </a:rPr>
              <a:t>formação</a:t>
            </a:r>
            <a:endParaRPr lang="pt-BR" altLang="en-US" sz="2400" dirty="0">
              <a:latin typeface="Comic Sans MS" panose="030F0702030302020204" pitchFamily="66" charset="0"/>
              <a:cs typeface="Comic Sans MS" panose="030F0702030302020204" pitchFamily="66" charset="0"/>
            </a:endParaRPr>
          </a:p>
          <a:p>
            <a:pPr lvl="3">
              <a:lnSpc>
                <a:spcPct val="100000"/>
              </a:lnSpc>
            </a:pPr>
            <a:r>
              <a:rPr lang="pt-BR" altLang="en-US" sz="2400" dirty="0">
                <a:latin typeface="Comic Sans MS" panose="030F0702030302020204" pitchFamily="66" charset="0"/>
                <a:cs typeface="Comic Sans MS" panose="030F0702030302020204" pitchFamily="66" charset="0"/>
              </a:rPr>
              <a:t>de exemplo</a:t>
            </a:r>
            <a:endParaRPr lang="pt-BR" altLang="en-US" sz="3600" dirty="0">
              <a:latin typeface="Comic Sans MS" panose="030F0702030302020204" pitchFamily="66" charset="0"/>
              <a:cs typeface="Comic Sans MS" panose="030F0702030302020204" pitchFamily="66" charset="0"/>
            </a:endParaRPr>
          </a:p>
          <a:p>
            <a:pPr marL="1544955" lvl="2" indent="-629920">
              <a:lnSpc>
                <a:spcPct val="130000"/>
              </a:lnSpc>
              <a:buFont typeface="Wingdings" panose="05000000000000000000" charset="0"/>
              <a:buChar char="ü"/>
            </a:pPr>
            <a:r>
              <a:rPr lang="pt-BR" altLang="en-US" sz="2800" dirty="0">
                <a:latin typeface="Comic Sans MS" panose="030F0702030302020204" pitchFamily="66" charset="0"/>
                <a:cs typeface="Comic Sans MS" panose="030F0702030302020204" pitchFamily="66" charset="0"/>
              </a:rPr>
              <a:t>técnicas de análise que podem ser aplicadas em outras configurações</a:t>
            </a:r>
            <a:endParaRPr lang="pt-BR" altLang="en-US" sz="2800" dirty="0">
              <a:latin typeface="Comic Sans MS" panose="030F0702030302020204" pitchFamily="66" charset="0"/>
              <a:cs typeface="Comic Sans MS" panose="030F0702030302020204" pitchFamily="66" charset="0"/>
            </a:endParaRPr>
          </a:p>
          <a:p>
            <a:pPr marL="0" indent="0" algn="ctr">
              <a:lnSpc>
                <a:spcPct val="150000"/>
              </a:lnSpc>
              <a:buNone/>
            </a:pPr>
            <a:r>
              <a:rPr lang="pt-BR" altLang="en-US" sz="3600" b="1" dirty="0" err="1">
                <a:latin typeface="Comic Sans MS" panose="030F0702030302020204" pitchFamily="66" charset="0"/>
                <a:cs typeface="Comic Sans MS" panose="030F0702030302020204" pitchFamily="66" charset="0"/>
              </a:rPr>
              <a:t>Sedra</a:t>
            </a:r>
            <a:r>
              <a:rPr lang="pt-BR" altLang="en-US" sz="3600" b="1" dirty="0">
                <a:latin typeface="Comic Sans MS" panose="030F0702030302020204" pitchFamily="66" charset="0"/>
                <a:cs typeface="Comic Sans MS" panose="030F0702030302020204" pitchFamily="66" charset="0"/>
              </a:rPr>
              <a:t>/Smith 4</a:t>
            </a:r>
            <a:r>
              <a:rPr lang="pt-BR" altLang="en-US" sz="3600" b="1" baseline="30000" dirty="0">
                <a:latin typeface="Comic Sans MS" panose="030F0702030302020204" pitchFamily="66" charset="0"/>
                <a:cs typeface="Comic Sans MS" panose="030F0702030302020204" pitchFamily="66" charset="0"/>
              </a:rPr>
              <a:t>o</a:t>
            </a:r>
            <a:r>
              <a:rPr lang="pt-BR" altLang="en-US" sz="3600" b="1" dirty="0">
                <a:latin typeface="Comic Sans MS" panose="030F0702030302020204" pitchFamily="66" charset="0"/>
                <a:cs typeface="Comic Sans MS" panose="030F0702030302020204" pitchFamily="66" charset="0"/>
              </a:rPr>
              <a:t> </a:t>
            </a:r>
            <a:r>
              <a:rPr lang="pt-BR" altLang="en-US" sz="3600" b="1" dirty="0" smtClean="0">
                <a:latin typeface="Comic Sans MS" panose="030F0702030302020204" pitchFamily="66" charset="0"/>
                <a:cs typeface="Comic Sans MS" panose="030F0702030302020204" pitchFamily="66" charset="0"/>
              </a:rPr>
              <a:t>edição</a:t>
            </a:r>
            <a:endParaRPr lang="pt-BR" altLang="en-US" sz="3600" b="1" dirty="0" smtClean="0">
              <a:latin typeface="Comic Sans MS" panose="030F0702030302020204" pitchFamily="66" charset="0"/>
              <a:cs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7" name="CaixaDeTexto 45"/>
          <p:cNvSpPr txBox="1"/>
          <p:nvPr/>
        </p:nvSpPr>
        <p:spPr>
          <a:xfrm>
            <a:off x="629920" y="589280"/>
            <a:ext cx="10783570"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1. Aplicação de Amplificadores, Z</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Z</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Retângulo arredondado 3"/>
          <p:cNvSpPr/>
          <p:nvPr/>
        </p:nvSpPr>
        <p:spPr>
          <a:xfrm>
            <a:off x="4935220" y="4302760"/>
            <a:ext cx="268287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20" name="Grupo 19"/>
          <p:cNvGrpSpPr/>
          <p:nvPr/>
        </p:nvGrpSpPr>
        <p:grpSpPr>
          <a:xfrm rot="5400000" flipH="1">
            <a:off x="4909990" y="5097551"/>
            <a:ext cx="1274445" cy="23495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5899785" y="5074285"/>
            <a:ext cx="1126490" cy="508000"/>
            <a:chOff x="14922" y="4274"/>
            <a:chExt cx="1774" cy="800"/>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6452870" y="4627245"/>
            <a:ext cx="127444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flipH="1">
            <a:off x="6285865" y="590550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H="1">
            <a:off x="5384800" y="585216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4431665" y="4562475"/>
            <a:ext cx="1139825" cy="1524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6633210" y="409956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4759960" y="516890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 name="Caixa de Texto 23"/>
          <p:cNvSpPr txBox="1"/>
          <p:nvPr/>
        </p:nvSpPr>
        <p:spPr>
          <a:xfrm>
            <a:off x="6633210" y="5330190"/>
            <a:ext cx="185610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ganho.v</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2" name="Forma livre 11"/>
          <p:cNvSpPr/>
          <p:nvPr/>
        </p:nvSpPr>
        <p:spPr>
          <a:xfrm>
            <a:off x="4695190" y="4665980"/>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23"/>
          <p:cNvSpPr txBox="1"/>
          <p:nvPr/>
        </p:nvSpPr>
        <p:spPr>
          <a:xfrm>
            <a:off x="3846195" y="483616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 name="CaixaDeTexto 45"/>
          <p:cNvSpPr txBox="1"/>
          <p:nvPr/>
        </p:nvSpPr>
        <p:spPr>
          <a:xfrm>
            <a:off x="884555" y="1417955"/>
            <a:ext cx="10469880" cy="2353310"/>
          </a:xfrm>
          <a:prstGeom prst="rect">
            <a:avLst/>
          </a:prstGeom>
          <a:noFill/>
        </p:spPr>
        <p:txBody>
          <a:bodyPr wrap="square" rtlCol="0">
            <a:spAutoFit/>
          </a:bodyPr>
          <a:lstStyle/>
          <a:p>
            <a:pPr indent="0" algn="ctr">
              <a:lnSpc>
                <a:spcPct val="100000"/>
              </a:lnSpc>
              <a:spcBef>
                <a:spcPts val="600"/>
              </a:spcBef>
              <a:spcAft>
                <a:spcPts val="12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Três tipos de amplificadores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600"/>
              </a:spcAft>
              <a:buFont typeface="+mj-lt"/>
              <a:buAutoNum type="arabicPeriod"/>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 MOhm, Z</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 kOhm, ganho=10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(Amp1)</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600"/>
              </a:spcAft>
              <a:buFont typeface="+mj-lt"/>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 kOhm,  Z</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 kOhm, ganho=100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(Amp2)</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600"/>
              </a:spcAft>
              <a:buFont typeface="+mj-lt"/>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 kOhm,  Z</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=20 Ohm,   ganho=1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(Amp3)</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6" name="CaixaDeTexto 45"/>
          <p:cNvSpPr txBox="1"/>
          <p:nvPr/>
        </p:nvSpPr>
        <p:spPr>
          <a:xfrm>
            <a:off x="2252345" y="381635"/>
            <a:ext cx="6280150" cy="5835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Regulador com Diodo zener</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0" name="CaixaDeTexto 45"/>
          <p:cNvSpPr txBox="1"/>
          <p:nvPr/>
        </p:nvSpPr>
        <p:spPr>
          <a:xfrm>
            <a:off x="2252345" y="1613535"/>
            <a:ext cx="6947535"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Retificador + Filtro + Regulador Zener</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2" name="Grupo 11"/>
          <p:cNvGrpSpPr/>
          <p:nvPr/>
        </p:nvGrpSpPr>
        <p:grpSpPr>
          <a:xfrm>
            <a:off x="1346200" y="2788285"/>
            <a:ext cx="9671050" cy="2839085"/>
            <a:chOff x="2120" y="4391"/>
            <a:chExt cx="15230" cy="4471"/>
          </a:xfrm>
        </p:grpSpPr>
        <p:sp>
          <p:nvSpPr>
            <p:cNvPr id="44" name="Losango 43"/>
            <p:cNvSpPr/>
            <p:nvPr/>
          </p:nvSpPr>
          <p:spPr>
            <a:xfrm>
              <a:off x="6880" y="4391"/>
              <a:ext cx="3911" cy="4252"/>
            </a:xfrm>
            <a:prstGeom prst="diamond">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6" name="Grupo 5"/>
            <p:cNvGrpSpPr/>
            <p:nvPr/>
          </p:nvGrpSpPr>
          <p:grpSpPr>
            <a:xfrm rot="7922376">
              <a:off x="7439" y="5038"/>
              <a:ext cx="945" cy="689"/>
              <a:chOff x="2587" y="5946"/>
              <a:chExt cx="4283" cy="2118"/>
            </a:xfrm>
          </p:grpSpPr>
          <p:cxnSp>
            <p:nvCxnSpPr>
              <p:cNvPr id="11" name="Conector Reto 10"/>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riângulo isósceles 1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3" name="Conector Reto 2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5" name="Caixa de Texto 24"/>
            <p:cNvSpPr txBox="1"/>
            <p:nvPr/>
          </p:nvSpPr>
          <p:spPr>
            <a:xfrm>
              <a:off x="8538" y="6553"/>
              <a:ext cx="637" cy="822"/>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26" name="Forma livre 25"/>
            <p:cNvSpPr/>
            <p:nvPr/>
          </p:nvSpPr>
          <p:spPr>
            <a:xfrm>
              <a:off x="3286" y="6129"/>
              <a:ext cx="45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Forma livre 27"/>
            <p:cNvSpPr/>
            <p:nvPr/>
          </p:nvSpPr>
          <p:spPr>
            <a:xfrm>
              <a:off x="6720" y="7397"/>
              <a:ext cx="313"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Forma livre 28"/>
            <p:cNvSpPr/>
            <p:nvPr/>
          </p:nvSpPr>
          <p:spPr>
            <a:xfrm rot="10620000" flipV="1">
              <a:off x="11005" y="6564"/>
              <a:ext cx="443" cy="1446"/>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0" name="Caixa de Texto 29"/>
            <p:cNvSpPr txBox="1"/>
            <p:nvPr/>
          </p:nvSpPr>
          <p:spPr>
            <a:xfrm>
              <a:off x="10041" y="6962"/>
              <a:ext cx="1316" cy="822"/>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Vsr</a:t>
              </a:r>
              <a:endParaRPr lang="pt-BR" altLang="en-US" sz="2800" baseline="-25000">
                <a:latin typeface="Comic Sans MS" panose="030F0702030302020204" pitchFamily="66" charset="0"/>
                <a:cs typeface="Comic Sans MS" panose="030F0702030302020204" pitchFamily="66" charset="0"/>
              </a:endParaRPr>
            </a:p>
          </p:txBody>
        </p:sp>
        <p:cxnSp>
          <p:nvCxnSpPr>
            <p:cNvPr id="36" name="Conector Reto 35"/>
            <p:cNvCxnSpPr/>
            <p:nvPr/>
          </p:nvCxnSpPr>
          <p:spPr>
            <a:xfrm flipH="1" flipV="1">
              <a:off x="5352" y="8614"/>
              <a:ext cx="3504" cy="0"/>
            </a:xfrm>
            <a:prstGeom prst="line">
              <a:avLst/>
            </a:prstGeom>
            <a:ln w="25400" cmpd="sng">
              <a:solidFill>
                <a:schemeClr val="tx1"/>
              </a:solidFill>
              <a:headEnd type="oval" w="lg" len="lg"/>
              <a:tailEnd type="none"/>
            </a:ln>
          </p:spPr>
          <p:style>
            <a:lnRef idx="1">
              <a:schemeClr val="accent1"/>
            </a:lnRef>
            <a:fillRef idx="0">
              <a:schemeClr val="accent1"/>
            </a:fillRef>
            <a:effectRef idx="0">
              <a:schemeClr val="accent1"/>
            </a:effectRef>
            <a:fontRef idx="minor">
              <a:schemeClr val="tx1"/>
            </a:fontRef>
          </p:style>
        </p:cxnSp>
        <p:sp>
          <p:nvSpPr>
            <p:cNvPr id="91" name="CaixaDeTexto 90"/>
            <p:cNvSpPr txBox="1"/>
            <p:nvPr/>
          </p:nvSpPr>
          <p:spPr>
            <a:xfrm>
              <a:off x="2120" y="5993"/>
              <a:ext cx="995" cy="727"/>
            </a:xfrm>
            <a:prstGeom prst="rect">
              <a:avLst/>
            </a:prstGeom>
            <a:noFill/>
          </p:spPr>
          <p:txBody>
            <a:bodyPr wrap="square" rtlCol="0">
              <a:spAutoFit/>
            </a:bodyPr>
            <a:lstStyle/>
            <a:p>
              <a:r>
                <a:rPr lang="pt-BR" sz="2400" dirty="0"/>
                <a:t>Vin</a:t>
              </a:r>
              <a:endParaRPr lang="pt-BR" sz="2400" dirty="0"/>
            </a:p>
          </p:txBody>
        </p:sp>
        <p:sp>
          <p:nvSpPr>
            <p:cNvPr id="92" name="Forma livre 91"/>
            <p:cNvSpPr/>
            <p:nvPr/>
          </p:nvSpPr>
          <p:spPr>
            <a:xfrm rot="16200000">
              <a:off x="1896" y="6139"/>
              <a:ext cx="3185" cy="746"/>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31" name="Conector Reto 30"/>
            <p:cNvCxnSpPr/>
            <p:nvPr/>
          </p:nvCxnSpPr>
          <p:spPr>
            <a:xfrm flipH="1">
              <a:off x="4804" y="4986"/>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flipH="1">
              <a:off x="2918" y="4656"/>
              <a:ext cx="149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flipH="1">
              <a:off x="2918" y="8104"/>
              <a:ext cx="149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Forma livre 33"/>
            <p:cNvSpPr/>
            <p:nvPr/>
          </p:nvSpPr>
          <p:spPr>
            <a:xfrm rot="5400000" flipH="1">
              <a:off x="4286" y="6342"/>
              <a:ext cx="2913" cy="426"/>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35" name="Grupo 34"/>
            <p:cNvGrpSpPr/>
            <p:nvPr/>
          </p:nvGrpSpPr>
          <p:grpSpPr>
            <a:xfrm>
              <a:off x="4965" y="4739"/>
              <a:ext cx="821" cy="3427"/>
              <a:chOff x="6767" y="6146"/>
              <a:chExt cx="892" cy="3427"/>
            </a:xfrm>
          </p:grpSpPr>
          <p:sp>
            <p:nvSpPr>
              <p:cNvPr id="37" name="Forma livre 36"/>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Forma livre 37"/>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 name="Forma livre 38"/>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0" name="Forma livre 39"/>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1" name="Forma livre 40"/>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2" name="Forma livre 41"/>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43" name="Conector Reto 42"/>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Elipse 44"/>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54" name="CaixaDeTexto 90"/>
            <p:cNvSpPr txBox="1"/>
            <p:nvPr/>
          </p:nvSpPr>
          <p:spPr>
            <a:xfrm>
              <a:off x="5895" y="5988"/>
              <a:ext cx="1141" cy="727"/>
            </a:xfrm>
            <a:prstGeom prst="rect">
              <a:avLst/>
            </a:prstGeom>
            <a:noFill/>
          </p:spPr>
          <p:txBody>
            <a:bodyPr wrap="square" rtlCol="0">
              <a:spAutoFit/>
            </a:bodyPr>
            <a:lstStyle/>
            <a:p>
              <a:r>
                <a:rPr lang="pt-BR" sz="2400" dirty="0"/>
                <a:t>Vs</a:t>
              </a:r>
              <a:endParaRPr lang="pt-BR" sz="2400" dirty="0"/>
            </a:p>
          </p:txBody>
        </p:sp>
        <p:sp>
          <p:nvSpPr>
            <p:cNvPr id="56" name="CaixaDeTexto 90"/>
            <p:cNvSpPr txBox="1"/>
            <p:nvPr/>
          </p:nvSpPr>
          <p:spPr>
            <a:xfrm>
              <a:off x="5676" y="4826"/>
              <a:ext cx="485" cy="725"/>
            </a:xfrm>
            <a:prstGeom prst="rect">
              <a:avLst/>
            </a:prstGeom>
            <a:noFill/>
          </p:spPr>
          <p:txBody>
            <a:bodyPr wrap="square" rtlCol="0">
              <a:spAutoFit/>
            </a:bodyPr>
            <a:lstStyle/>
            <a:p>
              <a:r>
                <a:rPr lang="pt-BR" sz="2400" dirty="0"/>
                <a:t>+</a:t>
              </a:r>
              <a:endParaRPr lang="pt-BR" sz="2400" dirty="0"/>
            </a:p>
          </p:txBody>
        </p:sp>
        <p:grpSp>
          <p:nvGrpSpPr>
            <p:cNvPr id="47" name="Grupo 46"/>
            <p:cNvGrpSpPr/>
            <p:nvPr/>
          </p:nvGrpSpPr>
          <p:grpSpPr>
            <a:xfrm flipH="1">
              <a:off x="4002" y="4677"/>
              <a:ext cx="582" cy="3427"/>
              <a:chOff x="7026" y="6146"/>
              <a:chExt cx="633" cy="3427"/>
            </a:xfrm>
          </p:grpSpPr>
          <p:sp>
            <p:nvSpPr>
              <p:cNvPr id="48" name="Forma livre 47"/>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9" name="Forma livre 48"/>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0" name="Forma livre 49"/>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1" name="Forma livre 50"/>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Forma livre 54"/>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Forma livre 5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0" name="Elipse 5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61" name="Conector Reto 60"/>
            <p:cNvCxnSpPr/>
            <p:nvPr/>
          </p:nvCxnSpPr>
          <p:spPr>
            <a:xfrm flipH="1">
              <a:off x="5370" y="4391"/>
              <a:ext cx="3506"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flipH="1" flipV="1">
              <a:off x="5386" y="4394"/>
              <a:ext cx="0" cy="64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flipH="1" flipV="1">
              <a:off x="6880" y="6517"/>
              <a:ext cx="0" cy="88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 name="Grupo 56"/>
            <p:cNvGrpSpPr/>
            <p:nvPr/>
          </p:nvGrpSpPr>
          <p:grpSpPr>
            <a:xfrm rot="18842755" flipH="1" flipV="1">
              <a:off x="9389" y="7197"/>
              <a:ext cx="899" cy="714"/>
              <a:chOff x="2587" y="5946"/>
              <a:chExt cx="4283" cy="2118"/>
            </a:xfrm>
          </p:grpSpPr>
          <p:cxnSp>
            <p:nvCxnSpPr>
              <p:cNvPr id="59" name="Conector Reto 5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Triângulo isósceles 6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3" name="Conector Reto 6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 name="Grupo 63"/>
            <p:cNvGrpSpPr/>
            <p:nvPr/>
          </p:nvGrpSpPr>
          <p:grpSpPr>
            <a:xfrm rot="13714950">
              <a:off x="9248" y="4982"/>
              <a:ext cx="936" cy="712"/>
              <a:chOff x="2587" y="5946"/>
              <a:chExt cx="4283" cy="2118"/>
            </a:xfrm>
          </p:grpSpPr>
          <p:cxnSp>
            <p:nvCxnSpPr>
              <p:cNvPr id="6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riângulo isósceles 6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8" name="Grupo 67"/>
            <p:cNvGrpSpPr/>
            <p:nvPr/>
          </p:nvGrpSpPr>
          <p:grpSpPr>
            <a:xfrm rot="13659895">
              <a:off x="7257" y="7127"/>
              <a:ext cx="977" cy="657"/>
              <a:chOff x="2587" y="5946"/>
              <a:chExt cx="4283" cy="2118"/>
            </a:xfrm>
          </p:grpSpPr>
          <p:cxnSp>
            <p:nvCxnSpPr>
              <p:cNvPr id="69" name="Conector Reto 6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riângulo isósceles 69"/>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6" name="Conector Reto 75"/>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9" name="Grupo 78"/>
            <p:cNvGrpSpPr/>
            <p:nvPr/>
          </p:nvGrpSpPr>
          <p:grpSpPr>
            <a:xfrm flipH="1">
              <a:off x="11623" y="6311"/>
              <a:ext cx="2007" cy="370"/>
              <a:chOff x="4152748" y="3524056"/>
              <a:chExt cx="1274569" cy="255373"/>
            </a:xfrm>
          </p:grpSpPr>
          <p:cxnSp>
            <p:nvCxnSpPr>
              <p:cNvPr id="80" name="Conector Reto 79"/>
              <p:cNvCxnSpPr/>
              <p:nvPr/>
            </p:nvCxnSpPr>
            <p:spPr>
              <a:xfrm flipV="1">
                <a:off x="4152748" y="3637492"/>
                <a:ext cx="127456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tângulo 8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2" name="Conector Reto 81"/>
            <p:cNvCxnSpPr/>
            <p:nvPr/>
          </p:nvCxnSpPr>
          <p:spPr>
            <a:xfrm flipH="1" flipV="1">
              <a:off x="5370" y="7994"/>
              <a:ext cx="0" cy="64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Caixa de Texto 82"/>
            <p:cNvSpPr txBox="1"/>
            <p:nvPr/>
          </p:nvSpPr>
          <p:spPr>
            <a:xfrm>
              <a:off x="9765" y="4442"/>
              <a:ext cx="1201" cy="824"/>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D1</a:t>
              </a:r>
              <a:endParaRPr lang="pt-BR" altLang="en-US" sz="2800" dirty="0">
                <a:latin typeface="Comic Sans MS" panose="030F0702030302020204" pitchFamily="66" charset="0"/>
                <a:cs typeface="Comic Sans MS" panose="030F0702030302020204" pitchFamily="66" charset="0"/>
              </a:endParaRPr>
            </a:p>
          </p:txBody>
        </p:sp>
        <p:sp>
          <p:nvSpPr>
            <p:cNvPr id="84" name="Caixa de Texto 83"/>
            <p:cNvSpPr txBox="1"/>
            <p:nvPr/>
          </p:nvSpPr>
          <p:spPr>
            <a:xfrm>
              <a:off x="6928" y="7639"/>
              <a:ext cx="1153" cy="822"/>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D2</a:t>
              </a:r>
              <a:endParaRPr lang="pt-BR" altLang="en-US" sz="2800">
                <a:latin typeface="Comic Sans MS" panose="030F0702030302020204" pitchFamily="66" charset="0"/>
                <a:cs typeface="Comic Sans MS" panose="030F0702030302020204" pitchFamily="66" charset="0"/>
              </a:endParaRPr>
            </a:p>
          </p:txBody>
        </p:sp>
        <p:sp>
          <p:nvSpPr>
            <p:cNvPr id="85" name="Caixa de Texto 84"/>
            <p:cNvSpPr txBox="1"/>
            <p:nvPr/>
          </p:nvSpPr>
          <p:spPr>
            <a:xfrm>
              <a:off x="6547" y="4816"/>
              <a:ext cx="1153" cy="822"/>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D4</a:t>
              </a:r>
              <a:endParaRPr lang="pt-BR" altLang="en-US" sz="2800">
                <a:latin typeface="Comic Sans MS" panose="030F0702030302020204" pitchFamily="66" charset="0"/>
                <a:cs typeface="Comic Sans MS" panose="030F0702030302020204" pitchFamily="66" charset="0"/>
              </a:endParaRPr>
            </a:p>
          </p:txBody>
        </p:sp>
        <p:sp>
          <p:nvSpPr>
            <p:cNvPr id="87" name="Caixa de Texto 86"/>
            <p:cNvSpPr txBox="1"/>
            <p:nvPr/>
          </p:nvSpPr>
          <p:spPr>
            <a:xfrm>
              <a:off x="9319" y="7803"/>
              <a:ext cx="1153" cy="822"/>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D3</a:t>
              </a:r>
              <a:endParaRPr lang="pt-BR" altLang="en-US" sz="2800">
                <a:latin typeface="Comic Sans MS" panose="030F0702030302020204" pitchFamily="66" charset="0"/>
                <a:cs typeface="Comic Sans MS" panose="030F0702030302020204" pitchFamily="66" charset="0"/>
              </a:endParaRPr>
            </a:p>
          </p:txBody>
        </p:sp>
        <p:sp>
          <p:nvSpPr>
            <p:cNvPr id="89" name="Forma livre 88"/>
            <p:cNvSpPr/>
            <p:nvPr/>
          </p:nvSpPr>
          <p:spPr>
            <a:xfrm>
              <a:off x="11515" y="8144"/>
              <a:ext cx="313"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93"/>
            <p:cNvCxnSpPr/>
            <p:nvPr/>
          </p:nvCxnSpPr>
          <p:spPr>
            <a:xfrm flipV="1">
              <a:off x="11260" y="7174"/>
              <a:ext cx="85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Conector Reto 94"/>
            <p:cNvCxnSpPr/>
            <p:nvPr/>
          </p:nvCxnSpPr>
          <p:spPr>
            <a:xfrm flipV="1">
              <a:off x="11260" y="7294"/>
              <a:ext cx="87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Conector Reto 95"/>
            <p:cNvCxnSpPr/>
            <p:nvPr/>
          </p:nvCxnSpPr>
          <p:spPr>
            <a:xfrm flipV="1">
              <a:off x="10791" y="6494"/>
              <a:ext cx="87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Conector Reto 96"/>
            <p:cNvCxnSpPr/>
            <p:nvPr/>
          </p:nvCxnSpPr>
          <p:spPr>
            <a:xfrm flipH="1" flipV="1">
              <a:off x="11695" y="7276"/>
              <a:ext cx="0" cy="87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Conector Reto 97"/>
            <p:cNvCxnSpPr/>
            <p:nvPr/>
          </p:nvCxnSpPr>
          <p:spPr>
            <a:xfrm flipH="1" flipV="1">
              <a:off x="11696" y="6519"/>
              <a:ext cx="0" cy="68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Conector Reto 98"/>
            <p:cNvCxnSpPr/>
            <p:nvPr/>
          </p:nvCxnSpPr>
          <p:spPr>
            <a:xfrm>
              <a:off x="13630" y="6495"/>
              <a:ext cx="284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Caixa de Texto 2"/>
            <p:cNvSpPr txBox="1"/>
            <p:nvPr/>
          </p:nvSpPr>
          <p:spPr>
            <a:xfrm>
              <a:off x="11817" y="5510"/>
              <a:ext cx="1316" cy="822"/>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R</a:t>
              </a:r>
              <a:endParaRPr lang="pt-BR" altLang="en-US" sz="2800" baseline="-25000">
                <a:latin typeface="Comic Sans MS" panose="030F0702030302020204" pitchFamily="66" charset="0"/>
                <a:cs typeface="Comic Sans MS" panose="030F0702030302020204" pitchFamily="66" charset="0"/>
              </a:endParaRPr>
            </a:p>
          </p:txBody>
        </p:sp>
        <p:cxnSp>
          <p:nvCxnSpPr>
            <p:cNvPr id="4" name="Conector Reto 2"/>
            <p:cNvCxnSpPr/>
            <p:nvPr/>
          </p:nvCxnSpPr>
          <p:spPr>
            <a:xfrm>
              <a:off x="13668" y="7357"/>
              <a:ext cx="0" cy="64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 name="Grupo 21"/>
            <p:cNvGrpSpPr/>
            <p:nvPr/>
          </p:nvGrpSpPr>
          <p:grpSpPr>
            <a:xfrm>
              <a:off x="13301" y="6484"/>
              <a:ext cx="716" cy="977"/>
              <a:chOff x="10978" y="6503"/>
              <a:chExt cx="716" cy="977"/>
            </a:xfrm>
          </p:grpSpPr>
          <p:grpSp>
            <p:nvGrpSpPr>
              <p:cNvPr id="5" name="Grupo 4"/>
              <p:cNvGrpSpPr/>
              <p:nvPr/>
            </p:nvGrpSpPr>
            <p:grpSpPr>
              <a:xfrm rot="5400000" flipV="1">
                <a:off x="10846" y="6635"/>
                <a:ext cx="977" cy="714"/>
                <a:chOff x="2424" y="5946"/>
                <a:chExt cx="4283" cy="2118"/>
              </a:xfrm>
            </p:grpSpPr>
            <p:cxnSp>
              <p:nvCxnSpPr>
                <p:cNvPr id="7" name="Conector Reto 12"/>
                <p:cNvCxnSpPr/>
                <p:nvPr/>
              </p:nvCxnSpPr>
              <p:spPr>
                <a:xfrm>
                  <a:off x="2424"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riângulo isósceles 7"/>
                <p:cNvSpPr/>
                <p:nvPr/>
              </p:nvSpPr>
              <p:spPr>
                <a:xfrm rot="16200000">
                  <a:off x="3674"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flipV="1">
                <a:off x="11604" y="669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flipV="1">
                <a:off x="10999" y="685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3" name="Conector Reto 12"/>
            <p:cNvCxnSpPr/>
            <p:nvPr/>
          </p:nvCxnSpPr>
          <p:spPr>
            <a:xfrm>
              <a:off x="11702" y="7974"/>
              <a:ext cx="466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2" name="Grupo 71"/>
            <p:cNvGrpSpPr/>
            <p:nvPr/>
          </p:nvGrpSpPr>
          <p:grpSpPr>
            <a:xfrm>
              <a:off x="16314" y="5666"/>
              <a:ext cx="1036" cy="3196"/>
              <a:chOff x="15072" y="5666"/>
              <a:chExt cx="1036" cy="3196"/>
            </a:xfrm>
          </p:grpSpPr>
          <p:sp>
            <p:nvSpPr>
              <p:cNvPr id="10" name="Retângulo arredondado 9"/>
              <p:cNvSpPr/>
              <p:nvPr/>
            </p:nvSpPr>
            <p:spPr>
              <a:xfrm>
                <a:off x="15072" y="5735"/>
                <a:ext cx="1037" cy="3110"/>
              </a:xfrm>
              <a:prstGeom prst="roundRect">
                <a:avLst/>
              </a:prstGeom>
              <a:solidFill>
                <a:schemeClr val="accent2">
                  <a:lumMod val="60000"/>
                  <a:lumOff val="4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4" name="Caixa de Texto 13"/>
              <p:cNvSpPr txBox="1"/>
              <p:nvPr/>
            </p:nvSpPr>
            <p:spPr>
              <a:xfrm rot="16200000">
                <a:off x="14029" y="7048"/>
                <a:ext cx="3196" cy="433"/>
              </a:xfrm>
              <a:prstGeom prst="rect">
                <a:avLst/>
              </a:prstGeom>
              <a:noFill/>
            </p:spPr>
            <p:txBody>
              <a:bodyPr vert="vert" wrap="square" rtlCol="0">
                <a:spAutoFit/>
              </a:bodyPr>
              <a:lstStyle/>
              <a:p>
                <a:r>
                  <a:rPr lang="pt-BR" altLang="en-US" sz="2400" b="1"/>
                  <a:t>Carga</a:t>
                </a:r>
                <a:endParaRPr lang="pt-BR" altLang="en-US" sz="2400" b="1"/>
              </a:p>
            </p:txBody>
          </p:sp>
        </p:grpSp>
        <p:cxnSp>
          <p:nvCxnSpPr>
            <p:cNvPr id="16" name="Conector de Seta Reta 15"/>
            <p:cNvCxnSpPr/>
            <p:nvPr/>
          </p:nvCxnSpPr>
          <p:spPr>
            <a:xfrm>
              <a:off x="15020" y="6291"/>
              <a:ext cx="737" cy="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flipH="1">
              <a:off x="14136" y="6852"/>
              <a:ext cx="1" cy="85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9"/>
            <p:cNvCxnSpPr/>
            <p:nvPr/>
          </p:nvCxnSpPr>
          <p:spPr>
            <a:xfrm>
              <a:off x="11370" y="6282"/>
              <a:ext cx="737"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Caixa de Texto 20"/>
            <p:cNvSpPr txBox="1"/>
            <p:nvPr/>
          </p:nvSpPr>
          <p:spPr>
            <a:xfrm>
              <a:off x="14976" y="5429"/>
              <a:ext cx="826" cy="822"/>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L</a:t>
              </a:r>
              <a:endParaRPr lang="pt-BR" altLang="en-US" sz="2800" baseline="-25000">
                <a:latin typeface="Comic Sans MS" panose="030F0702030302020204" pitchFamily="66" charset="0"/>
                <a:cs typeface="Comic Sans MS" panose="030F0702030302020204" pitchFamily="66" charset="0"/>
              </a:endParaRPr>
            </a:p>
          </p:txBody>
        </p:sp>
        <p:sp>
          <p:nvSpPr>
            <p:cNvPr id="24" name="Caixa de Texto 23"/>
            <p:cNvSpPr txBox="1"/>
            <p:nvPr/>
          </p:nvSpPr>
          <p:spPr>
            <a:xfrm>
              <a:off x="14007" y="6817"/>
              <a:ext cx="956" cy="822"/>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Z</a:t>
              </a:r>
              <a:endParaRPr lang="pt-BR" altLang="en-US" sz="2800" baseline="-25000">
                <a:latin typeface="Comic Sans MS" panose="030F0702030302020204" pitchFamily="66" charset="0"/>
                <a:cs typeface="Comic Sans MS" panose="030F0702030302020204" pitchFamily="66" charset="0"/>
              </a:endParaRPr>
            </a:p>
          </p:txBody>
        </p:sp>
        <p:sp>
          <p:nvSpPr>
            <p:cNvPr id="27" name="Caixa de Texto 26"/>
            <p:cNvSpPr txBox="1"/>
            <p:nvPr/>
          </p:nvSpPr>
          <p:spPr>
            <a:xfrm>
              <a:off x="11281" y="5510"/>
              <a:ext cx="826" cy="822"/>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endParaRPr lang="pt-BR" altLang="en-US" sz="2800" baseline="-25000">
                <a:latin typeface="Comic Sans MS" panose="030F0702030302020204" pitchFamily="66" charset="0"/>
                <a:cs typeface="Comic Sans MS" panose="030F0702030302020204" pitchFamily="66" charset="0"/>
              </a:endParaRPr>
            </a:p>
          </p:txBody>
        </p:sp>
        <p:sp>
          <p:nvSpPr>
            <p:cNvPr id="71" name="Forma livre 70"/>
            <p:cNvSpPr/>
            <p:nvPr/>
          </p:nvSpPr>
          <p:spPr>
            <a:xfrm rot="10620000" flipV="1">
              <a:off x="15799" y="6554"/>
              <a:ext cx="443" cy="1446"/>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3" name="Caixa de Texto 72"/>
            <p:cNvSpPr txBox="1"/>
            <p:nvPr/>
          </p:nvSpPr>
          <p:spPr>
            <a:xfrm>
              <a:off x="14777" y="6836"/>
              <a:ext cx="1316" cy="822"/>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Vo</a:t>
              </a:r>
              <a:endParaRPr lang="pt-BR" altLang="en-US" sz="2800" baseline="-25000">
                <a:latin typeface="Comic Sans MS" panose="030F0702030302020204" pitchFamily="66" charset="0"/>
                <a:cs typeface="Comic Sans MS" panose="030F0702030302020204" pitchFamily="66" charset="0"/>
              </a:endParaRPr>
            </a:p>
          </p:txBody>
        </p:sp>
      </p:grpSp>
    </p:spTree>
  </p:cSld>
  <p:clrMapOvr>
    <a:masterClrMapping/>
  </p:clrMapOvr>
  <p:timing>
    <p:tnLst>
      <p:par>
        <p:cTn id="1" dur="indefinite" restart="never" nodeType="tmRoot"/>
      </p:par>
    </p:tn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Forma livre 4"/>
          <p:cNvSpPr/>
          <p:nvPr/>
        </p:nvSpPr>
        <p:spPr>
          <a:xfrm>
            <a:off x="3485515" y="2362200"/>
            <a:ext cx="842645" cy="1092200"/>
          </a:xfrm>
          <a:custGeom>
            <a:avLst/>
            <a:gdLst>
              <a:gd name="connisteX0" fmla="*/ 15240 w 861060"/>
              <a:gd name="connsiteY0" fmla="*/ 1238885 h 1238885"/>
              <a:gd name="connisteX1" fmla="*/ 0 w 861060"/>
              <a:gd name="connsiteY1" fmla="*/ 15240 h 1238885"/>
              <a:gd name="connisteX2" fmla="*/ 861060 w 861060"/>
              <a:gd name="connsiteY2" fmla="*/ 0 h 1238885"/>
            </a:gdLst>
            <a:ahLst/>
            <a:cxnLst>
              <a:cxn ang="0">
                <a:pos x="connisteX0" y="connsiteY0"/>
              </a:cxn>
              <a:cxn ang="0">
                <a:pos x="connisteX1" y="connsiteY1"/>
              </a:cxn>
              <a:cxn ang="0">
                <a:pos x="connisteX2" y="connsiteY2"/>
              </a:cxn>
            </a:cxnLst>
            <a:rect l="l" t="t" r="r" b="b"/>
            <a:pathLst>
              <a:path w="861060" h="1238885">
                <a:moveTo>
                  <a:pt x="15240" y="1238885"/>
                </a:moveTo>
                <a:lnTo>
                  <a:pt x="0" y="15240"/>
                </a:lnTo>
                <a:lnTo>
                  <a:pt x="86106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20" name="Grupo 19"/>
          <p:cNvGrpSpPr/>
          <p:nvPr/>
        </p:nvGrpSpPr>
        <p:grpSpPr>
          <a:xfrm rot="10800000">
            <a:off x="4191635" y="2251075"/>
            <a:ext cx="1381760" cy="255270"/>
            <a:chOff x="4152748" y="3524056"/>
            <a:chExt cx="1381894" cy="255373"/>
          </a:xfrm>
        </p:grpSpPr>
        <p:cxnSp>
          <p:nvCxnSpPr>
            <p:cNvPr id="21" name="Conector Reto 20"/>
            <p:cNvCxnSpPr/>
            <p:nvPr/>
          </p:nvCxnSpPr>
          <p:spPr>
            <a:xfrm>
              <a:off x="4152748" y="3654460"/>
              <a:ext cx="138189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77" name="Conector Reto 76"/>
          <p:cNvCxnSpPr/>
          <p:nvPr/>
        </p:nvCxnSpPr>
        <p:spPr>
          <a:xfrm>
            <a:off x="3396481" y="4129258"/>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CaixaDeTexto 8"/>
          <p:cNvSpPr txBox="1"/>
          <p:nvPr/>
        </p:nvSpPr>
        <p:spPr>
          <a:xfrm>
            <a:off x="3196913" y="2476383"/>
            <a:ext cx="288324" cy="461665"/>
          </a:xfrm>
          <a:prstGeom prst="rect">
            <a:avLst/>
          </a:prstGeom>
          <a:noFill/>
        </p:spPr>
        <p:txBody>
          <a:bodyPr wrap="square" rtlCol="0">
            <a:spAutoFit/>
          </a:bodyPr>
          <a:lstStyle/>
          <a:p>
            <a:r>
              <a:rPr lang="pt-BR" sz="2400" dirty="0" smtClean="0"/>
              <a:t>+</a:t>
            </a:r>
            <a:endParaRPr lang="pt-BR" sz="2400" dirty="0"/>
          </a:p>
        </p:txBody>
      </p:sp>
      <p:sp>
        <p:nvSpPr>
          <p:cNvPr id="88" name="CaixaDeTexto 47"/>
          <p:cNvSpPr txBox="1"/>
          <p:nvPr/>
        </p:nvSpPr>
        <p:spPr>
          <a:xfrm>
            <a:off x="3721515" y="2832964"/>
            <a:ext cx="567055" cy="460375"/>
          </a:xfrm>
          <a:prstGeom prst="rect">
            <a:avLst/>
          </a:prstGeom>
          <a:noFill/>
        </p:spPr>
        <p:txBody>
          <a:bodyPr wrap="none" rtlCol="0">
            <a:spAutoFit/>
          </a:bodyPr>
          <a:lstStyle/>
          <a:p>
            <a:r>
              <a:rPr lang="pt-BR" sz="2400" dirty="0"/>
              <a:t>Vsr</a:t>
            </a:r>
            <a:endParaRPr lang="pt-BR" sz="2400" dirty="0"/>
          </a:p>
        </p:txBody>
      </p:sp>
      <p:sp>
        <p:nvSpPr>
          <p:cNvPr id="90" name="Elipse 89"/>
          <p:cNvSpPr/>
          <p:nvPr/>
        </p:nvSpPr>
        <p:spPr>
          <a:xfrm>
            <a:off x="3286125" y="284416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Forma livre 3"/>
          <p:cNvSpPr/>
          <p:nvPr/>
        </p:nvSpPr>
        <p:spPr>
          <a:xfrm>
            <a:off x="3373755" y="2945765"/>
            <a:ext cx="267335" cy="236220"/>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Forma livre 7"/>
          <p:cNvSpPr/>
          <p:nvPr/>
        </p:nvSpPr>
        <p:spPr>
          <a:xfrm>
            <a:off x="3500755" y="3447415"/>
            <a:ext cx="1979295" cy="317500"/>
          </a:xfrm>
          <a:custGeom>
            <a:avLst/>
            <a:gdLst>
              <a:gd name="connisteX0" fmla="*/ 1948815 w 1948815"/>
              <a:gd name="connsiteY0" fmla="*/ 317500 h 317500"/>
              <a:gd name="connisteX1" fmla="*/ 15240 w 1948815"/>
              <a:gd name="connsiteY1" fmla="*/ 317500 h 317500"/>
              <a:gd name="connisteX2" fmla="*/ 0 w 1948815"/>
              <a:gd name="connsiteY2" fmla="*/ 0 h 317500"/>
            </a:gdLst>
            <a:ahLst/>
            <a:cxnLst>
              <a:cxn ang="0">
                <a:pos x="connisteX0" y="connsiteY0"/>
              </a:cxn>
              <a:cxn ang="0">
                <a:pos x="connisteX1" y="connsiteY1"/>
              </a:cxn>
              <a:cxn ang="0">
                <a:pos x="connisteX2" y="connsiteY2"/>
              </a:cxn>
            </a:cxnLst>
            <a:rect l="l" t="t" r="r" b="b"/>
            <a:pathLst>
              <a:path w="1948815" h="317500">
                <a:moveTo>
                  <a:pt x="1948815" y="317500"/>
                </a:moveTo>
                <a:lnTo>
                  <a:pt x="15240" y="317500"/>
                </a:lnTo>
                <a:lnTo>
                  <a:pt x="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 name="Conector Reto 8"/>
          <p:cNvCxnSpPr/>
          <p:nvPr/>
        </p:nvCxnSpPr>
        <p:spPr>
          <a:xfrm flipH="1">
            <a:off x="3497580" y="3753485"/>
            <a:ext cx="3810" cy="36957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5442585" y="2383155"/>
            <a:ext cx="2677160" cy="0"/>
          </a:xfrm>
          <a:prstGeom prst="line">
            <a:avLst/>
          </a:prstGeom>
          <a:ln w="25400" cmpd="sng">
            <a:solidFill>
              <a:schemeClr val="tx1"/>
            </a:solidFill>
            <a:prstDash val="solid"/>
            <a:tailEnd type="none" w="lg" len="lg"/>
          </a:ln>
        </p:spPr>
        <p:style>
          <a:lnRef idx="1">
            <a:schemeClr val="accent1"/>
          </a:lnRef>
          <a:fillRef idx="0">
            <a:schemeClr val="accent1"/>
          </a:fillRef>
          <a:effectRef idx="0">
            <a:schemeClr val="accent1"/>
          </a:effectRef>
          <a:fontRef idx="minor">
            <a:schemeClr val="tx1"/>
          </a:fontRef>
        </p:style>
      </p:cxnSp>
      <p:sp>
        <p:nvSpPr>
          <p:cNvPr id="14" name="Caixa de Texto 13"/>
          <p:cNvSpPr txBox="1"/>
          <p:nvPr/>
        </p:nvSpPr>
        <p:spPr>
          <a:xfrm>
            <a:off x="3197225" y="739775"/>
            <a:ext cx="6043930" cy="583565"/>
          </a:xfrm>
          <a:prstGeom prst="rect">
            <a:avLst/>
          </a:prstGeom>
          <a:noFill/>
        </p:spPr>
        <p:txBody>
          <a:bodyPr wrap="square" rtlCol="0">
            <a:spAutoFit/>
          </a:bodyPr>
          <a:lstStyle/>
          <a:p>
            <a:pPr algn="ctr"/>
            <a:r>
              <a:rPr lang="pt-BR" altLang="en-US" sz="3200" b="1">
                <a:solidFill>
                  <a:srgbClr val="C00000"/>
                </a:solidFill>
                <a:latin typeface="Comic Sans MS" panose="030F0702030302020204" pitchFamily="66" charset="0"/>
                <a:cs typeface="Comic Sans MS" panose="030F0702030302020204" pitchFamily="66" charset="0"/>
              </a:rPr>
              <a:t>Regulador com Diodo zener</a:t>
            </a:r>
            <a:endParaRPr lang="pt-BR" altLang="en-US" sz="3200" b="1">
              <a:solidFill>
                <a:srgbClr val="C00000"/>
              </a:solidFill>
              <a:latin typeface="Comic Sans MS" panose="030F0702030302020204" pitchFamily="66" charset="0"/>
              <a:cs typeface="Comic Sans MS" panose="030F0702030302020204" pitchFamily="66" charset="0"/>
            </a:endParaRPr>
          </a:p>
        </p:txBody>
      </p:sp>
      <p:cxnSp>
        <p:nvCxnSpPr>
          <p:cNvPr id="3" name="Conector Reto 2"/>
          <p:cNvCxnSpPr/>
          <p:nvPr/>
        </p:nvCxnSpPr>
        <p:spPr>
          <a:xfrm>
            <a:off x="5446395" y="3764915"/>
            <a:ext cx="268859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 name="Conector Reto 2"/>
          <p:cNvCxnSpPr/>
          <p:nvPr/>
        </p:nvCxnSpPr>
        <p:spPr>
          <a:xfrm>
            <a:off x="5989120" y="2392382"/>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5760720" y="2800985"/>
            <a:ext cx="455295" cy="619760"/>
            <a:chOff x="10977" y="6541"/>
            <a:chExt cx="717" cy="976"/>
          </a:xfrm>
        </p:grpSpPr>
        <p:grpSp>
          <p:nvGrpSpPr>
            <p:cNvPr id="15" name="Grupo 14"/>
            <p:cNvGrpSpPr/>
            <p:nvPr/>
          </p:nvGrpSpPr>
          <p:grpSpPr>
            <a:xfrm rot="5400000" flipV="1">
              <a:off x="10846" y="6672"/>
              <a:ext cx="977" cy="714"/>
              <a:chOff x="2587" y="5946"/>
              <a:chExt cx="4283" cy="2118"/>
            </a:xfrm>
          </p:grpSpPr>
          <p:cxnSp>
            <p:nvCxnSpPr>
              <p:cNvPr id="23"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riângulo isósceles 2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6"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8" name="Conector Reto 27"/>
            <p:cNvCxnSpPr/>
            <p:nvPr/>
          </p:nvCxnSpPr>
          <p:spPr>
            <a:xfrm flipV="1">
              <a:off x="11604" y="669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flipV="1">
              <a:off x="10999" y="685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 name="Grupo 35"/>
          <p:cNvGrpSpPr/>
          <p:nvPr/>
        </p:nvGrpSpPr>
        <p:grpSpPr>
          <a:xfrm>
            <a:off x="7904480" y="2037080"/>
            <a:ext cx="657860" cy="2029460"/>
            <a:chOff x="15072" y="5666"/>
            <a:chExt cx="1036" cy="3196"/>
          </a:xfrm>
        </p:grpSpPr>
        <p:sp>
          <p:nvSpPr>
            <p:cNvPr id="30" name="Retângulo arredondado 29"/>
            <p:cNvSpPr/>
            <p:nvPr/>
          </p:nvSpPr>
          <p:spPr>
            <a:xfrm>
              <a:off x="15072" y="5735"/>
              <a:ext cx="1037" cy="3110"/>
            </a:xfrm>
            <a:prstGeom prst="roundRect">
              <a:avLst/>
            </a:prstGeom>
            <a:solidFill>
              <a:schemeClr val="accent2">
                <a:lumMod val="60000"/>
                <a:lumOff val="4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1" name="Caixa de Texto 30"/>
            <p:cNvSpPr txBox="1"/>
            <p:nvPr/>
          </p:nvSpPr>
          <p:spPr>
            <a:xfrm rot="16200000">
              <a:off x="14029" y="7048"/>
              <a:ext cx="3196" cy="433"/>
            </a:xfrm>
            <a:prstGeom prst="rect">
              <a:avLst/>
            </a:prstGeom>
            <a:noFill/>
          </p:spPr>
          <p:txBody>
            <a:bodyPr vert="vert" wrap="square" rtlCol="0">
              <a:spAutoFit/>
            </a:bodyPr>
            <a:lstStyle/>
            <a:p>
              <a:r>
                <a:rPr lang="pt-BR" altLang="en-US" sz="2400" b="1"/>
                <a:t>Carga</a:t>
              </a:r>
              <a:endParaRPr lang="pt-BR" altLang="en-US" sz="2400" b="1"/>
            </a:p>
          </p:txBody>
        </p:sp>
      </p:grpSp>
      <p:cxnSp>
        <p:nvCxnSpPr>
          <p:cNvPr id="32" name="Conector de Seta Reta 31"/>
          <p:cNvCxnSpPr/>
          <p:nvPr/>
        </p:nvCxnSpPr>
        <p:spPr>
          <a:xfrm>
            <a:off x="7289800" y="2273935"/>
            <a:ext cx="468000" cy="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3" name="Conector de Seta Reta 32"/>
          <p:cNvCxnSpPr/>
          <p:nvPr/>
        </p:nvCxnSpPr>
        <p:spPr>
          <a:xfrm flipH="1">
            <a:off x="6405245" y="2780030"/>
            <a:ext cx="635" cy="54000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4" name="Caixa de Texto 33"/>
          <p:cNvSpPr txBox="1"/>
          <p:nvPr/>
        </p:nvSpPr>
        <p:spPr>
          <a:xfrm>
            <a:off x="7233285" y="1751965"/>
            <a:ext cx="52451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L</a:t>
            </a:r>
            <a:endParaRPr lang="pt-BR" altLang="en-US" sz="2800" baseline="-25000">
              <a:latin typeface="Comic Sans MS" panose="030F0702030302020204" pitchFamily="66" charset="0"/>
              <a:cs typeface="Comic Sans MS" panose="030F0702030302020204" pitchFamily="66" charset="0"/>
            </a:endParaRPr>
          </a:p>
        </p:txBody>
      </p:sp>
      <p:sp>
        <p:nvSpPr>
          <p:cNvPr id="35" name="Caixa de Texto 34"/>
          <p:cNvSpPr txBox="1"/>
          <p:nvPr/>
        </p:nvSpPr>
        <p:spPr>
          <a:xfrm>
            <a:off x="6405880" y="2743200"/>
            <a:ext cx="6070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Z</a:t>
            </a:r>
            <a:endParaRPr lang="pt-BR" altLang="en-US" sz="2800" baseline="-25000">
              <a:latin typeface="Comic Sans MS" panose="030F0702030302020204" pitchFamily="66" charset="0"/>
              <a:cs typeface="Comic Sans MS" panose="030F0702030302020204" pitchFamily="66" charset="0"/>
            </a:endParaRPr>
          </a:p>
        </p:txBody>
      </p:sp>
      <p:cxnSp>
        <p:nvCxnSpPr>
          <p:cNvPr id="37" name="Conector Reto 2"/>
          <p:cNvCxnSpPr/>
          <p:nvPr/>
        </p:nvCxnSpPr>
        <p:spPr>
          <a:xfrm>
            <a:off x="5987850" y="3378537"/>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Caixa de Texto 37"/>
          <p:cNvSpPr txBox="1"/>
          <p:nvPr/>
        </p:nvSpPr>
        <p:spPr>
          <a:xfrm>
            <a:off x="4036060" y="1740535"/>
            <a:ext cx="52451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endParaRPr lang="pt-BR" altLang="en-US" sz="2800" baseline="-25000">
              <a:latin typeface="Comic Sans MS" panose="030F0702030302020204" pitchFamily="66" charset="0"/>
              <a:cs typeface="Comic Sans MS" panose="030F0702030302020204" pitchFamily="66" charset="0"/>
            </a:endParaRPr>
          </a:p>
        </p:txBody>
      </p:sp>
      <p:cxnSp>
        <p:nvCxnSpPr>
          <p:cNvPr id="39" name="Conector de Seta Reta 38"/>
          <p:cNvCxnSpPr/>
          <p:nvPr/>
        </p:nvCxnSpPr>
        <p:spPr>
          <a:xfrm>
            <a:off x="4092575" y="2262505"/>
            <a:ext cx="468000" cy="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0" name="Caixa de Texto 39"/>
          <p:cNvSpPr txBox="1"/>
          <p:nvPr/>
        </p:nvSpPr>
        <p:spPr>
          <a:xfrm>
            <a:off x="4521200" y="1751965"/>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R</a:t>
            </a:r>
            <a:endParaRPr lang="pt-BR" altLang="en-US" sz="2800" baseline="-25000">
              <a:latin typeface="Comic Sans MS" panose="030F0702030302020204" pitchFamily="66" charset="0"/>
              <a:cs typeface="Comic Sans MS" panose="030F0702030302020204" pitchFamily="66" charset="0"/>
            </a:endParaRPr>
          </a:p>
        </p:txBody>
      </p:sp>
      <p:sp>
        <p:nvSpPr>
          <p:cNvPr id="41" name="Forma livre 40"/>
          <p:cNvSpPr/>
          <p:nvPr/>
        </p:nvSpPr>
        <p:spPr>
          <a:xfrm>
            <a:off x="736600" y="5200650"/>
            <a:ext cx="3991610" cy="200660"/>
          </a:xfrm>
          <a:custGeom>
            <a:avLst/>
            <a:gdLst>
              <a:gd name="connisteX0" fmla="*/ 0 w 10042525"/>
              <a:gd name="connsiteY0" fmla="*/ 96290 h 178205"/>
              <a:gd name="connisteX1" fmla="*/ 327025 w 10042525"/>
              <a:gd name="connsiteY1" fmla="*/ 96290 h 178205"/>
              <a:gd name="connisteX2" fmla="*/ 666750 w 10042525"/>
              <a:gd name="connsiteY2" fmla="*/ 137565 h 178205"/>
              <a:gd name="connisteX3" fmla="*/ 816610 w 10042525"/>
              <a:gd name="connsiteY3" fmla="*/ 96290 h 178205"/>
              <a:gd name="connisteX4" fmla="*/ 884555 w 10042525"/>
              <a:gd name="connsiteY4" fmla="*/ 178205 h 178205"/>
              <a:gd name="connisteX5" fmla="*/ 1007110 w 10042525"/>
              <a:gd name="connsiteY5" fmla="*/ 96290 h 178205"/>
              <a:gd name="connisteX6" fmla="*/ 1156970 w 10042525"/>
              <a:gd name="connsiteY6" fmla="*/ 15010 h 178205"/>
              <a:gd name="connisteX7" fmla="*/ 1265555 w 10042525"/>
              <a:gd name="connsiteY7" fmla="*/ 15010 h 178205"/>
              <a:gd name="connisteX8" fmla="*/ 1551305 w 10042525"/>
              <a:gd name="connsiteY8" fmla="*/ 28345 h 178205"/>
              <a:gd name="connisteX9" fmla="*/ 1837055 w 10042525"/>
              <a:gd name="connsiteY9" fmla="*/ 42315 h 178205"/>
              <a:gd name="connisteX10" fmla="*/ 2136775 w 10042525"/>
              <a:gd name="connsiteY10" fmla="*/ 55650 h 178205"/>
              <a:gd name="connisteX11" fmla="*/ 2639695 w 10042525"/>
              <a:gd name="connsiteY11" fmla="*/ 69620 h 178205"/>
              <a:gd name="connisteX12" fmla="*/ 3170555 w 10042525"/>
              <a:gd name="connsiteY12" fmla="*/ 82955 h 178205"/>
              <a:gd name="connisteX13" fmla="*/ 3646805 w 10042525"/>
              <a:gd name="connsiteY13" fmla="*/ 110260 h 178205"/>
              <a:gd name="connisteX14" fmla="*/ 3864610 w 10042525"/>
              <a:gd name="connsiteY14" fmla="*/ 123595 h 178205"/>
              <a:gd name="connisteX15" fmla="*/ 3932555 w 10042525"/>
              <a:gd name="connsiteY15" fmla="*/ 150900 h 178205"/>
              <a:gd name="connisteX16" fmla="*/ 4027805 w 10042525"/>
              <a:gd name="connsiteY16" fmla="*/ 137565 h 178205"/>
              <a:gd name="connisteX17" fmla="*/ 4177665 w 10042525"/>
              <a:gd name="connsiteY17" fmla="*/ 55650 h 178205"/>
              <a:gd name="connisteX18" fmla="*/ 4327525 w 10042525"/>
              <a:gd name="connsiteY18" fmla="*/ 15010 h 178205"/>
              <a:gd name="connisteX19" fmla="*/ 4653915 w 10042525"/>
              <a:gd name="connsiteY19" fmla="*/ 28345 h 178205"/>
              <a:gd name="connisteX20" fmla="*/ 5293360 w 10042525"/>
              <a:gd name="connsiteY20" fmla="*/ 42315 h 178205"/>
              <a:gd name="connisteX21" fmla="*/ 6014720 w 10042525"/>
              <a:gd name="connsiteY21" fmla="*/ 82955 h 178205"/>
              <a:gd name="connisteX22" fmla="*/ 6558915 w 10042525"/>
              <a:gd name="connsiteY22" fmla="*/ 110260 h 178205"/>
              <a:gd name="connisteX23" fmla="*/ 6925945 w 10042525"/>
              <a:gd name="connsiteY23" fmla="*/ 137565 h 178205"/>
              <a:gd name="connisteX24" fmla="*/ 6994525 w 10042525"/>
              <a:gd name="connsiteY24" fmla="*/ 96290 h 178205"/>
              <a:gd name="connisteX25" fmla="*/ 7157720 w 10042525"/>
              <a:gd name="connsiteY25" fmla="*/ 150900 h 178205"/>
              <a:gd name="connisteX26" fmla="*/ 7293610 w 10042525"/>
              <a:gd name="connsiteY26" fmla="*/ 55650 h 178205"/>
              <a:gd name="connisteX27" fmla="*/ 7456805 w 10042525"/>
              <a:gd name="connsiteY27" fmla="*/ 1040 h 178205"/>
              <a:gd name="connisteX28" fmla="*/ 7715250 w 10042525"/>
              <a:gd name="connsiteY28" fmla="*/ 28345 h 178205"/>
              <a:gd name="connisteX29" fmla="*/ 8314055 w 10042525"/>
              <a:gd name="connsiteY29" fmla="*/ 69620 h 178205"/>
              <a:gd name="connisteX30" fmla="*/ 9211945 w 10042525"/>
              <a:gd name="connsiteY30" fmla="*/ 96290 h 178205"/>
              <a:gd name="connisteX31" fmla="*/ 10042525 w 10042525"/>
              <a:gd name="connsiteY31" fmla="*/ 137565 h 17820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 ang="0">
                <a:pos x="connisteX21" y="connsiteY21"/>
              </a:cxn>
              <a:cxn ang="0">
                <a:pos x="connisteX22" y="connsiteY22"/>
              </a:cxn>
              <a:cxn ang="0">
                <a:pos x="connisteX23" y="connsiteY23"/>
              </a:cxn>
              <a:cxn ang="0">
                <a:pos x="connisteX24" y="connsiteY24"/>
              </a:cxn>
              <a:cxn ang="0">
                <a:pos x="connisteX25" y="connsiteY25"/>
              </a:cxn>
              <a:cxn ang="0">
                <a:pos x="connisteX26" y="connsiteY26"/>
              </a:cxn>
              <a:cxn ang="0">
                <a:pos x="connisteX27" y="connsiteY27"/>
              </a:cxn>
              <a:cxn ang="0">
                <a:pos x="connisteX28" y="connsiteY28"/>
              </a:cxn>
              <a:cxn ang="0">
                <a:pos x="connisteX29" y="connsiteY29"/>
              </a:cxn>
              <a:cxn ang="0">
                <a:pos x="connisteX30" y="connsiteY30"/>
              </a:cxn>
              <a:cxn ang="0">
                <a:pos x="connisteX31" y="connsiteY31"/>
              </a:cxn>
            </a:cxnLst>
            <a:rect l="l" t="t" r="r" b="b"/>
            <a:pathLst>
              <a:path w="10042525" h="178206">
                <a:moveTo>
                  <a:pt x="0" y="96291"/>
                </a:moveTo>
                <a:cubicBezTo>
                  <a:pt x="58420" y="95656"/>
                  <a:pt x="193675" y="88036"/>
                  <a:pt x="327025" y="96291"/>
                </a:cubicBezTo>
                <a:cubicBezTo>
                  <a:pt x="460375" y="104546"/>
                  <a:pt x="568960" y="137566"/>
                  <a:pt x="666750" y="137566"/>
                </a:cubicBezTo>
                <a:cubicBezTo>
                  <a:pt x="764540" y="137566"/>
                  <a:pt x="772795" y="88036"/>
                  <a:pt x="816610" y="96291"/>
                </a:cubicBezTo>
                <a:cubicBezTo>
                  <a:pt x="860425" y="104546"/>
                  <a:pt x="846455" y="178206"/>
                  <a:pt x="884555" y="178206"/>
                </a:cubicBezTo>
                <a:cubicBezTo>
                  <a:pt x="922655" y="178206"/>
                  <a:pt x="952500" y="128676"/>
                  <a:pt x="1007110" y="96291"/>
                </a:cubicBezTo>
                <a:cubicBezTo>
                  <a:pt x="1061720" y="63906"/>
                  <a:pt x="1105535" y="31521"/>
                  <a:pt x="1156970" y="15011"/>
                </a:cubicBezTo>
                <a:cubicBezTo>
                  <a:pt x="1208405" y="-1499"/>
                  <a:pt x="1186815" y="12471"/>
                  <a:pt x="1265555" y="15011"/>
                </a:cubicBezTo>
                <a:cubicBezTo>
                  <a:pt x="1344295" y="17551"/>
                  <a:pt x="1437005" y="22631"/>
                  <a:pt x="1551305" y="28346"/>
                </a:cubicBezTo>
                <a:cubicBezTo>
                  <a:pt x="1665605" y="34061"/>
                  <a:pt x="1720215" y="36601"/>
                  <a:pt x="1837055" y="42316"/>
                </a:cubicBezTo>
                <a:cubicBezTo>
                  <a:pt x="1953895" y="48031"/>
                  <a:pt x="1976120" y="49936"/>
                  <a:pt x="2136775" y="55651"/>
                </a:cubicBezTo>
                <a:cubicBezTo>
                  <a:pt x="2297430" y="61366"/>
                  <a:pt x="2432685" y="63906"/>
                  <a:pt x="2639695" y="69621"/>
                </a:cubicBezTo>
                <a:cubicBezTo>
                  <a:pt x="2846705" y="75336"/>
                  <a:pt x="2969260" y="74701"/>
                  <a:pt x="3170555" y="82956"/>
                </a:cubicBezTo>
                <a:cubicBezTo>
                  <a:pt x="3371850" y="91211"/>
                  <a:pt x="3507740" y="102006"/>
                  <a:pt x="3646805" y="110261"/>
                </a:cubicBezTo>
                <a:cubicBezTo>
                  <a:pt x="3785870" y="118516"/>
                  <a:pt x="3807460" y="115341"/>
                  <a:pt x="3864610" y="123596"/>
                </a:cubicBezTo>
                <a:cubicBezTo>
                  <a:pt x="3921760" y="131851"/>
                  <a:pt x="3900170" y="148361"/>
                  <a:pt x="3932555" y="150901"/>
                </a:cubicBezTo>
                <a:cubicBezTo>
                  <a:pt x="3964940" y="153441"/>
                  <a:pt x="3978910" y="156616"/>
                  <a:pt x="4027805" y="137566"/>
                </a:cubicBezTo>
                <a:cubicBezTo>
                  <a:pt x="4076700" y="118516"/>
                  <a:pt x="4117975" y="80416"/>
                  <a:pt x="4177665" y="55651"/>
                </a:cubicBezTo>
                <a:cubicBezTo>
                  <a:pt x="4237355" y="30886"/>
                  <a:pt x="4232275" y="20726"/>
                  <a:pt x="4327525" y="15011"/>
                </a:cubicBezTo>
                <a:cubicBezTo>
                  <a:pt x="4422775" y="9296"/>
                  <a:pt x="4460875" y="22631"/>
                  <a:pt x="4653915" y="28346"/>
                </a:cubicBezTo>
                <a:cubicBezTo>
                  <a:pt x="4846955" y="34061"/>
                  <a:pt x="5020945" y="31521"/>
                  <a:pt x="5293360" y="42316"/>
                </a:cubicBezTo>
                <a:cubicBezTo>
                  <a:pt x="5565775" y="53111"/>
                  <a:pt x="5761355" y="69621"/>
                  <a:pt x="6014720" y="82956"/>
                </a:cubicBezTo>
                <a:cubicBezTo>
                  <a:pt x="6268085" y="96291"/>
                  <a:pt x="6376670" y="99466"/>
                  <a:pt x="6558915" y="110261"/>
                </a:cubicBezTo>
                <a:cubicBezTo>
                  <a:pt x="6741160" y="121056"/>
                  <a:pt x="6838950" y="140106"/>
                  <a:pt x="6925945" y="137566"/>
                </a:cubicBezTo>
                <a:cubicBezTo>
                  <a:pt x="7012940" y="135026"/>
                  <a:pt x="6948170" y="93751"/>
                  <a:pt x="6994525" y="96291"/>
                </a:cubicBezTo>
                <a:cubicBezTo>
                  <a:pt x="7040880" y="98831"/>
                  <a:pt x="7098030" y="159156"/>
                  <a:pt x="7157720" y="150901"/>
                </a:cubicBezTo>
                <a:cubicBezTo>
                  <a:pt x="7217410" y="142646"/>
                  <a:pt x="7233920" y="85496"/>
                  <a:pt x="7293610" y="55651"/>
                </a:cubicBezTo>
                <a:cubicBezTo>
                  <a:pt x="7353300" y="25806"/>
                  <a:pt x="7372350" y="6756"/>
                  <a:pt x="7456805" y="1041"/>
                </a:cubicBezTo>
                <a:cubicBezTo>
                  <a:pt x="7541260" y="-4674"/>
                  <a:pt x="7543800" y="14376"/>
                  <a:pt x="7715250" y="28346"/>
                </a:cubicBezTo>
                <a:cubicBezTo>
                  <a:pt x="7886700" y="42316"/>
                  <a:pt x="8014970" y="56286"/>
                  <a:pt x="8314055" y="69621"/>
                </a:cubicBezTo>
                <a:cubicBezTo>
                  <a:pt x="8613140" y="82956"/>
                  <a:pt x="8866505" y="82956"/>
                  <a:pt x="9211945" y="96291"/>
                </a:cubicBezTo>
                <a:cubicBezTo>
                  <a:pt x="9557385" y="109626"/>
                  <a:pt x="9894570" y="129946"/>
                  <a:pt x="10042525" y="137566"/>
                </a:cubicBez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2" name="Conector de Seta Reta 41"/>
          <p:cNvCxnSpPr/>
          <p:nvPr/>
        </p:nvCxnSpPr>
        <p:spPr>
          <a:xfrm>
            <a:off x="1410335" y="4069080"/>
            <a:ext cx="12065" cy="2410460"/>
          </a:xfrm>
          <a:prstGeom prst="straightConnector1">
            <a:avLst/>
          </a:prstGeom>
          <a:ln w="1270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3" name="Conector de Seta Reta 42"/>
          <p:cNvCxnSpPr/>
          <p:nvPr/>
        </p:nvCxnSpPr>
        <p:spPr>
          <a:xfrm flipV="1">
            <a:off x="1045845" y="6279515"/>
            <a:ext cx="3491865" cy="2349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4" name="CaixaDeTexto 47"/>
          <p:cNvSpPr txBox="1"/>
          <p:nvPr/>
        </p:nvSpPr>
        <p:spPr>
          <a:xfrm>
            <a:off x="1132620" y="4740504"/>
            <a:ext cx="567055" cy="460375"/>
          </a:xfrm>
          <a:prstGeom prst="rect">
            <a:avLst/>
          </a:prstGeom>
          <a:solidFill>
            <a:schemeClr val="bg1"/>
          </a:solidFill>
        </p:spPr>
        <p:txBody>
          <a:bodyPr wrap="none" rtlCol="0">
            <a:spAutoFit/>
          </a:bodyPr>
          <a:lstStyle/>
          <a:p>
            <a:r>
              <a:rPr lang="pt-BR" sz="2400" dirty="0"/>
              <a:t>Vsr</a:t>
            </a:r>
            <a:endParaRPr lang="pt-BR" sz="2400" dirty="0"/>
          </a:p>
        </p:txBody>
      </p:sp>
      <p:sp>
        <p:nvSpPr>
          <p:cNvPr id="45" name="Caixa de Texto 44"/>
          <p:cNvSpPr txBox="1"/>
          <p:nvPr/>
        </p:nvSpPr>
        <p:spPr>
          <a:xfrm>
            <a:off x="4521200" y="5198745"/>
            <a:ext cx="3525520" cy="521970"/>
          </a:xfrm>
          <a:prstGeom prst="rect">
            <a:avLst/>
          </a:prstGeom>
          <a:noFill/>
        </p:spPr>
        <p:txBody>
          <a:bodyPr wrap="square" rtlCol="0">
            <a:spAutoFit/>
          </a:bodyPr>
          <a:lstStyle/>
          <a:p>
            <a:pPr algn="ctr"/>
            <a:r>
              <a:rPr lang="pt-BR" altLang="en-US" sz="2800" b="1">
                <a:solidFill>
                  <a:schemeClr val="tx1"/>
                </a:solidFill>
                <a:latin typeface="Comic Sans MS" panose="030F0702030302020204" pitchFamily="66" charset="0"/>
                <a:cs typeface="Comic Sans MS" panose="030F0702030302020204" pitchFamily="66" charset="0"/>
              </a:rPr>
              <a:t>Vsr tem um ripple</a:t>
            </a:r>
            <a:endParaRPr lang="pt-BR" altLang="en-US" sz="2800" b="1">
              <a:solidFill>
                <a:schemeClr val="tx1"/>
              </a:solidFill>
              <a:latin typeface="Comic Sans MS" panose="030F0702030302020204" pitchFamily="66" charset="0"/>
              <a:cs typeface="Comic Sans MS" panose="030F0702030302020204" pitchFamily="66" charset="0"/>
            </a:endParaRPr>
          </a:p>
        </p:txBody>
      </p:sp>
      <p:sp>
        <p:nvSpPr>
          <p:cNvPr id="53" name="Caixa de Texto 52"/>
          <p:cNvSpPr txBox="1"/>
          <p:nvPr/>
        </p:nvSpPr>
        <p:spPr>
          <a:xfrm>
            <a:off x="6842125" y="2723515"/>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Vo</a:t>
            </a:r>
            <a:endParaRPr lang="pt-BR" altLang="en-US" sz="2800" baseline="-25000">
              <a:latin typeface="Comic Sans MS" panose="030F0702030302020204" pitchFamily="66" charset="0"/>
              <a:cs typeface="Comic Sans MS" panose="030F0702030302020204" pitchFamily="66" charset="0"/>
            </a:endParaRPr>
          </a:p>
        </p:txBody>
      </p:sp>
      <p:sp>
        <p:nvSpPr>
          <p:cNvPr id="54" name="Forma livre 53"/>
          <p:cNvSpPr/>
          <p:nvPr/>
        </p:nvSpPr>
        <p:spPr>
          <a:xfrm rot="10620000" flipV="1">
            <a:off x="7503795" y="2513330"/>
            <a:ext cx="281305" cy="111950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3" name="Caixa de Texto 12"/>
              <p:cNvSpPr txBox="1"/>
              <p:nvPr/>
            </p:nvSpPr>
            <p:spPr>
              <a:xfrm>
                <a:off x="958469" y="584136"/>
                <a:ext cx="4135755" cy="97663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𝑅</m:t>
                          </m:r>
                        </m:e>
                        <m:sub>
                          <m:r>
                            <a:rPr lang="en-US" altLang="pt-BR" sz="2800" i="1">
                              <a:latin typeface="Cambria Math" panose="02040503050406030204" pitchFamily="18" charset="0"/>
                              <a:cs typeface="Cambria Math" panose="02040503050406030204" pitchFamily="18" charset="0"/>
                            </a:rPr>
                            <m:t>𝐿</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0</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𝑆𝑟</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𝑟</m:t>
                              </m:r>
                            </m:e>
                            <m:sub>
                              <m:r>
                                <a:rPr lang="en-US" altLang="pt-BR" sz="2800" i="1">
                                  <a:latin typeface="Cambria Math" panose="02040503050406030204" pitchFamily="18" charset="0"/>
                                  <a:cs typeface="Cambria Math" panose="02040503050406030204" pitchFamily="18" charset="0"/>
                                </a:rPr>
                                <m:t>𝑧</m:t>
                              </m:r>
                            </m:sub>
                          </m:sSub>
                        </m:num>
                        <m:den>
                          <m:r>
                            <a:rPr lang="en-US" altLang="pt-BR" sz="2800" i="1">
                              <a:latin typeface="Cambria Math" panose="02040503050406030204" pitchFamily="18" charset="0"/>
                              <a:cs typeface="Cambria Math" panose="02040503050406030204" pitchFamily="18" charset="0"/>
                            </a:rPr>
                            <m:t>𝑅</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𝑟</m:t>
                              </m:r>
                            </m:e>
                            <m:sub>
                              <m:r>
                                <a:rPr lang="en-US" altLang="pt-BR" sz="2800" i="1">
                                  <a:latin typeface="Cambria Math" panose="02040503050406030204" pitchFamily="18" charset="0"/>
                                  <a:cs typeface="Cambria Math" panose="02040503050406030204" pitchFamily="18" charset="0"/>
                                </a:rPr>
                                <m:t>𝑍</m:t>
                              </m:r>
                            </m:sub>
                          </m:sSub>
                        </m:den>
                      </m:f>
                    </m:oMath>
                  </m:oMathPara>
                </a14:m>
                <a:endParaRPr lang="en-US" altLang="pt-BR" sz="2800" i="1" baseline="-25000">
                  <a:latin typeface="Cambria Math" panose="02040503050406030204" pitchFamily="18" charset="0"/>
                  <a:cs typeface="Cambria Math" panose="02040503050406030204" pitchFamily="18" charset="0"/>
                </a:endParaRPr>
              </a:p>
            </p:txBody>
          </p:sp>
        </mc:Choice>
        <mc:Fallback>
          <p:sp>
            <p:nvSpPr>
              <p:cNvPr id="13" name="Caixa de Texto 12"/>
              <p:cNvSpPr txBox="1">
                <a:spLocks noRot="1" noChangeAspect="1" noMove="1" noResize="1" noEditPoints="1" noAdjustHandles="1" noChangeArrowheads="1" noChangeShapeType="1" noTextEdit="1"/>
              </p:cNvSpPr>
              <p:nvPr/>
            </p:nvSpPr>
            <p:spPr>
              <a:xfrm>
                <a:off x="958469" y="584136"/>
                <a:ext cx="4135755" cy="976630"/>
              </a:xfrm>
              <a:prstGeom prst="rect">
                <a:avLst/>
              </a:prstGeom>
              <a:blipFill rotWithShape="1">
                <a:blip r:embed="rId1"/>
                <a:stretch>
                  <a:fillRect l="-6" t="-58" r="6" b="-169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1368044" y="2216086"/>
                <a:ext cx="3915410" cy="97409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𝑅</m:t>
                          </m:r>
                        </m:e>
                        <m:sub>
                          <m:r>
                            <a:rPr lang="en-US" altLang="pt-BR" sz="2800" i="1">
                              <a:latin typeface="Cambria Math" panose="02040503050406030204" pitchFamily="18" charset="0"/>
                              <a:cs typeface="Cambria Math" panose="02040503050406030204" pitchFamily="18" charset="0"/>
                            </a:rPr>
                            <m:t>𝐶</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0</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𝐿</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𝑅</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𝑟</m:t>
                              </m:r>
                            </m:e>
                            <m:sub>
                              <m:r>
                                <a:rPr lang="en-US" altLang="pt-BR" sz="2800" i="1">
                                  <a:latin typeface="Cambria Math" panose="02040503050406030204" pitchFamily="18" charset="0"/>
                                  <a:cs typeface="Cambria Math" panose="02040503050406030204" pitchFamily="18" charset="0"/>
                                </a:rPr>
                                <m:t>𝑍</m:t>
                              </m:r>
                            </m:sub>
                          </m:sSub>
                        </m:num>
                        <m:den>
                          <m:r>
                            <a:rPr lang="en-US" altLang="pt-BR" sz="2800" i="1">
                              <a:latin typeface="Cambria Math" panose="02040503050406030204" pitchFamily="18" charset="0"/>
                              <a:cs typeface="Cambria Math" panose="02040503050406030204" pitchFamily="18" charset="0"/>
                            </a:rPr>
                            <m:t>𝑅</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𝑟</m:t>
                              </m:r>
                            </m:e>
                            <m:sub>
                              <m:r>
                                <a:rPr lang="en-US" altLang="pt-BR" sz="2800" i="1">
                                  <a:latin typeface="Cambria Math" panose="02040503050406030204" pitchFamily="18" charset="0"/>
                                  <a:cs typeface="Cambria Math" panose="02040503050406030204" pitchFamily="18" charset="0"/>
                                </a:rPr>
                                <m:t>𝑍</m:t>
                              </m:r>
                            </m:sub>
                          </m:sSub>
                        </m:den>
                      </m:f>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𝑟</m:t>
                          </m:r>
                        </m:e>
                        <m:sub>
                          <m:r>
                            <a:rPr lang="en-US" altLang="pt-BR" sz="2800" i="1">
                              <a:latin typeface="Cambria Math" panose="02040503050406030204" pitchFamily="18" charset="0"/>
                              <a:cs typeface="Cambria Math" panose="02040503050406030204" pitchFamily="18" charset="0"/>
                            </a:rPr>
                            <m:t>𝑍</m:t>
                          </m:r>
                        </m:sub>
                      </m:sSub>
                    </m:oMath>
                  </m:oMathPara>
                </a14:m>
                <a:endParaRPr lang="en-US" altLang="pt-BR" sz="2800" i="1" baseline="-25000">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1368044" y="2216086"/>
                <a:ext cx="3915410" cy="974090"/>
              </a:xfrm>
              <a:prstGeom prst="rect">
                <a:avLst/>
              </a:prstGeom>
              <a:blipFill rotWithShape="1">
                <a:blip r:embed="rId2"/>
                <a:stretch>
                  <a:fillRect l="-6" t="-59" r="6" b="-1701"/>
                </a:stretch>
              </a:blipFill>
            </p:spPr>
            <p:txBody>
              <a:bodyPr/>
              <a:lstStyle/>
              <a:p>
                <a:r>
                  <a:rPr lang="pt-BR" altLang="en-US">
                    <a:noFill/>
                  </a:rPr>
                  <a:t> </a:t>
                </a:r>
              </a:p>
            </p:txBody>
          </p:sp>
        </mc:Fallback>
      </mc:AlternateContent>
      <p:sp>
        <p:nvSpPr>
          <p:cNvPr id="14" name="Caixa de Texto 13"/>
          <p:cNvSpPr txBox="1"/>
          <p:nvPr/>
        </p:nvSpPr>
        <p:spPr>
          <a:xfrm>
            <a:off x="6805295" y="875030"/>
            <a:ext cx="4548505" cy="1076325"/>
          </a:xfrm>
          <a:prstGeom prst="rect">
            <a:avLst/>
          </a:prstGeom>
          <a:noFill/>
        </p:spPr>
        <p:txBody>
          <a:bodyPr wrap="square" rtlCol="0">
            <a:spAutoFit/>
          </a:bodyPr>
          <a:lstStyle/>
          <a:p>
            <a:pPr algn="ctr"/>
            <a:r>
              <a:rPr lang="pt-BR" altLang="en-US" sz="3200" b="1">
                <a:solidFill>
                  <a:schemeClr val="tx1"/>
                </a:solidFill>
                <a:latin typeface="Comic Sans MS" panose="030F0702030302020204" pitchFamily="66" charset="0"/>
                <a:cs typeface="Comic Sans MS" panose="030F0702030302020204" pitchFamily="66" charset="0"/>
              </a:rPr>
              <a:t>Regulação de linha, pior caso</a:t>
            </a:r>
            <a:r>
              <a:rPr lang="pt-BR" altLang="en-US" sz="3200" b="1">
                <a:solidFill>
                  <a:srgbClr val="C00000"/>
                </a:solidFill>
                <a:latin typeface="Comic Sans MS" panose="030F0702030302020204" pitchFamily="66" charset="0"/>
                <a:cs typeface="Comic Sans MS" panose="030F0702030302020204" pitchFamily="66" charset="0"/>
              </a:rPr>
              <a:t> </a:t>
            </a:r>
            <a:endParaRPr lang="pt-BR" altLang="en-US" sz="3200" b="1">
              <a:solidFill>
                <a:srgbClr val="C00000"/>
              </a:solidFill>
              <a:latin typeface="Comic Sans MS" panose="030F0702030302020204" pitchFamily="66" charset="0"/>
              <a:cs typeface="Comic Sans MS" panose="030F0702030302020204" pitchFamily="66" charset="0"/>
            </a:endParaRPr>
          </a:p>
        </p:txBody>
      </p:sp>
      <p:sp>
        <p:nvSpPr>
          <p:cNvPr id="4" name="Caixa de Texto 3"/>
          <p:cNvSpPr txBox="1"/>
          <p:nvPr/>
        </p:nvSpPr>
        <p:spPr>
          <a:xfrm>
            <a:off x="6933565" y="2455545"/>
            <a:ext cx="4548505" cy="583565"/>
          </a:xfrm>
          <a:prstGeom prst="rect">
            <a:avLst/>
          </a:prstGeom>
          <a:noFill/>
        </p:spPr>
        <p:txBody>
          <a:bodyPr wrap="square" rtlCol="0">
            <a:spAutoFit/>
          </a:bodyPr>
          <a:lstStyle/>
          <a:p>
            <a:pPr algn="ctr"/>
            <a:r>
              <a:rPr lang="pt-BR" altLang="en-US" sz="3200" b="1">
                <a:solidFill>
                  <a:schemeClr val="tx1"/>
                </a:solidFill>
                <a:latin typeface="Comic Sans MS" panose="030F0702030302020204" pitchFamily="66" charset="0"/>
                <a:cs typeface="Comic Sans MS" panose="030F0702030302020204" pitchFamily="66" charset="0"/>
              </a:rPr>
              <a:t>Regulação de carga</a:t>
            </a:r>
            <a:r>
              <a:rPr lang="pt-BR" altLang="en-US" sz="3200" b="1">
                <a:solidFill>
                  <a:srgbClr val="C00000"/>
                </a:solidFill>
                <a:latin typeface="Comic Sans MS" panose="030F0702030302020204" pitchFamily="66" charset="0"/>
                <a:cs typeface="Comic Sans MS" panose="030F0702030302020204" pitchFamily="66" charset="0"/>
              </a:rPr>
              <a:t> </a:t>
            </a:r>
            <a:endParaRPr lang="pt-BR" altLang="en-US" sz="3200" b="1">
              <a:solidFill>
                <a:srgbClr val="C00000"/>
              </a:solidFill>
              <a:latin typeface="Comic Sans MS" panose="030F0702030302020204" pitchFamily="66" charset="0"/>
              <a:cs typeface="Comic Sans MS" panose="030F0702030302020204" pitchFamily="66" charset="0"/>
            </a:endParaRPr>
          </a:p>
        </p:txBody>
      </p:sp>
      <p:sp>
        <p:nvSpPr>
          <p:cNvPr id="5" name="CaixaDeTexto 45"/>
          <p:cNvSpPr txBox="1"/>
          <p:nvPr/>
        </p:nvSpPr>
        <p:spPr>
          <a:xfrm>
            <a:off x="685957" y="3948279"/>
            <a:ext cx="10820109" cy="181483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 podemos reduzir o valor de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aumentando o valor de R. Por outro lado, este aumento causaria a diminuição na corrente que passa pelo resistor, deixando menos corrente para poder usar na carga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Lmax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Zmin</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33557" y="378944"/>
            <a:ext cx="10820109" cy="372300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dimensionar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Max</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 max valor que pode ser aplicado a R, dados: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ZMin</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mínima corrente que deve passar pelo zener</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LMax</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máxima corrente de carga esperada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Vsr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Mim</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mínima tensão na entrada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Consideremos primeiro que conhecemos R,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 corrente no zener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 name="Forma livre 2"/>
          <p:cNvSpPr/>
          <p:nvPr/>
        </p:nvSpPr>
        <p:spPr>
          <a:xfrm>
            <a:off x="5063490" y="4612005"/>
            <a:ext cx="842645" cy="1092200"/>
          </a:xfrm>
          <a:custGeom>
            <a:avLst/>
            <a:gdLst>
              <a:gd name="connisteX0" fmla="*/ 15240 w 861060"/>
              <a:gd name="connsiteY0" fmla="*/ 1238885 h 1238885"/>
              <a:gd name="connisteX1" fmla="*/ 0 w 861060"/>
              <a:gd name="connsiteY1" fmla="*/ 15240 h 1238885"/>
              <a:gd name="connisteX2" fmla="*/ 861060 w 861060"/>
              <a:gd name="connsiteY2" fmla="*/ 0 h 1238885"/>
            </a:gdLst>
            <a:ahLst/>
            <a:cxnLst>
              <a:cxn ang="0">
                <a:pos x="connisteX0" y="connsiteY0"/>
              </a:cxn>
              <a:cxn ang="0">
                <a:pos x="connisteX1" y="connsiteY1"/>
              </a:cxn>
              <a:cxn ang="0">
                <a:pos x="connisteX2" y="connsiteY2"/>
              </a:cxn>
            </a:cxnLst>
            <a:rect l="l" t="t" r="r" b="b"/>
            <a:pathLst>
              <a:path w="861060" h="1238885">
                <a:moveTo>
                  <a:pt x="15240" y="1238885"/>
                </a:moveTo>
                <a:lnTo>
                  <a:pt x="0" y="15240"/>
                </a:lnTo>
                <a:lnTo>
                  <a:pt x="86106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grpSp>
        <p:nvGrpSpPr>
          <p:cNvPr id="20" name="Grupo 19"/>
          <p:cNvGrpSpPr/>
          <p:nvPr/>
        </p:nvGrpSpPr>
        <p:grpSpPr>
          <a:xfrm rot="10800000">
            <a:off x="5769610" y="4500880"/>
            <a:ext cx="1381760" cy="255270"/>
            <a:chOff x="4152748" y="3524056"/>
            <a:chExt cx="1381894" cy="255373"/>
          </a:xfrm>
        </p:grpSpPr>
        <p:cxnSp>
          <p:nvCxnSpPr>
            <p:cNvPr id="21" name="Conector Reto 20"/>
            <p:cNvCxnSpPr/>
            <p:nvPr/>
          </p:nvCxnSpPr>
          <p:spPr>
            <a:xfrm>
              <a:off x="4152748" y="3654460"/>
              <a:ext cx="138189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cxnSp>
        <p:nvCxnSpPr>
          <p:cNvPr id="77" name="Conector Reto 76"/>
          <p:cNvCxnSpPr/>
          <p:nvPr/>
        </p:nvCxnSpPr>
        <p:spPr>
          <a:xfrm>
            <a:off x="4974456" y="6379063"/>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CaixaDeTexto 8"/>
          <p:cNvSpPr txBox="1"/>
          <p:nvPr/>
        </p:nvSpPr>
        <p:spPr>
          <a:xfrm>
            <a:off x="4774888" y="4726188"/>
            <a:ext cx="288324" cy="461665"/>
          </a:xfrm>
          <a:prstGeom prst="rect">
            <a:avLst/>
          </a:prstGeom>
          <a:noFill/>
        </p:spPr>
        <p:txBody>
          <a:bodyPr wrap="square" rtlCol="0">
            <a:spAutoFit/>
          </a:bodyPr>
          <a:p>
            <a:r>
              <a:rPr lang="pt-BR" sz="2400" dirty="0" smtClean="0"/>
              <a:t>+</a:t>
            </a:r>
            <a:endParaRPr lang="pt-BR" sz="2400" dirty="0"/>
          </a:p>
        </p:txBody>
      </p:sp>
      <p:sp>
        <p:nvSpPr>
          <p:cNvPr id="88" name="CaixaDeTexto 47"/>
          <p:cNvSpPr txBox="1"/>
          <p:nvPr/>
        </p:nvSpPr>
        <p:spPr>
          <a:xfrm>
            <a:off x="5299490" y="5082769"/>
            <a:ext cx="1040130" cy="460375"/>
          </a:xfrm>
          <a:prstGeom prst="rect">
            <a:avLst/>
          </a:prstGeom>
          <a:noFill/>
        </p:spPr>
        <p:txBody>
          <a:bodyPr wrap="none" rtlCol="0">
            <a:spAutoFit/>
          </a:bodyPr>
          <a:p>
            <a:r>
              <a:rPr lang="pt-BR" sz="2400" dirty="0"/>
              <a:t>Vsrmin</a:t>
            </a:r>
            <a:endParaRPr lang="pt-BR" sz="2400" dirty="0"/>
          </a:p>
        </p:txBody>
      </p:sp>
      <p:sp>
        <p:nvSpPr>
          <p:cNvPr id="90" name="Elipse 89"/>
          <p:cNvSpPr/>
          <p:nvPr/>
        </p:nvSpPr>
        <p:spPr>
          <a:xfrm>
            <a:off x="4864100" y="509397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4" name="Forma livre 3"/>
          <p:cNvSpPr/>
          <p:nvPr/>
        </p:nvSpPr>
        <p:spPr>
          <a:xfrm>
            <a:off x="4918710" y="5162550"/>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8" name="Forma livre 7"/>
          <p:cNvSpPr/>
          <p:nvPr/>
        </p:nvSpPr>
        <p:spPr>
          <a:xfrm>
            <a:off x="5064125" y="5697220"/>
            <a:ext cx="1979295" cy="317500"/>
          </a:xfrm>
          <a:custGeom>
            <a:avLst/>
            <a:gdLst>
              <a:gd name="connisteX0" fmla="*/ 1948815 w 1948815"/>
              <a:gd name="connsiteY0" fmla="*/ 317500 h 317500"/>
              <a:gd name="connisteX1" fmla="*/ 15240 w 1948815"/>
              <a:gd name="connsiteY1" fmla="*/ 317500 h 317500"/>
              <a:gd name="connisteX2" fmla="*/ 0 w 1948815"/>
              <a:gd name="connsiteY2" fmla="*/ 0 h 317500"/>
            </a:gdLst>
            <a:ahLst/>
            <a:cxnLst>
              <a:cxn ang="0">
                <a:pos x="connisteX0" y="connsiteY0"/>
              </a:cxn>
              <a:cxn ang="0">
                <a:pos x="connisteX1" y="connsiteY1"/>
              </a:cxn>
              <a:cxn ang="0">
                <a:pos x="connisteX2" y="connsiteY2"/>
              </a:cxn>
            </a:cxnLst>
            <a:rect l="l" t="t" r="r" b="b"/>
            <a:pathLst>
              <a:path w="1948815" h="317500">
                <a:moveTo>
                  <a:pt x="1948815" y="317500"/>
                </a:moveTo>
                <a:lnTo>
                  <a:pt x="15240" y="317500"/>
                </a:lnTo>
                <a:lnTo>
                  <a:pt x="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9" name="Conector Reto 8"/>
          <p:cNvCxnSpPr/>
          <p:nvPr/>
        </p:nvCxnSpPr>
        <p:spPr>
          <a:xfrm flipH="1">
            <a:off x="5075555" y="6003290"/>
            <a:ext cx="3810" cy="36957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7043420" y="4635500"/>
            <a:ext cx="2677160" cy="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7024370" y="6014720"/>
            <a:ext cx="268859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2" name="Conector Reto 2"/>
          <p:cNvCxnSpPr/>
          <p:nvPr/>
        </p:nvCxnSpPr>
        <p:spPr>
          <a:xfrm>
            <a:off x="7582335" y="4630757"/>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6" name="Grupo 35"/>
          <p:cNvGrpSpPr/>
          <p:nvPr/>
        </p:nvGrpSpPr>
        <p:grpSpPr>
          <a:xfrm>
            <a:off x="9482455" y="4286885"/>
            <a:ext cx="657860" cy="2029460"/>
            <a:chOff x="15072" y="5666"/>
            <a:chExt cx="1036" cy="3196"/>
          </a:xfrm>
        </p:grpSpPr>
        <p:sp>
          <p:nvSpPr>
            <p:cNvPr id="30" name="Retângulo arredondado 29"/>
            <p:cNvSpPr/>
            <p:nvPr/>
          </p:nvSpPr>
          <p:spPr>
            <a:xfrm>
              <a:off x="15072" y="5735"/>
              <a:ext cx="1037" cy="3110"/>
            </a:xfrm>
            <a:prstGeom prst="roundRect">
              <a:avLst/>
            </a:prstGeom>
            <a:solidFill>
              <a:schemeClr val="accent2">
                <a:lumMod val="60000"/>
                <a:lumOff val="4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31" name="Caixa de Texto 30"/>
            <p:cNvSpPr txBox="1"/>
            <p:nvPr/>
          </p:nvSpPr>
          <p:spPr>
            <a:xfrm rot="16200000">
              <a:off x="14029" y="7048"/>
              <a:ext cx="3196" cy="433"/>
            </a:xfrm>
            <a:prstGeom prst="rect">
              <a:avLst/>
            </a:prstGeom>
            <a:noFill/>
          </p:spPr>
          <p:txBody>
            <a:bodyPr vert="vert" wrap="square" rtlCol="0">
              <a:spAutoFit/>
            </a:bodyPr>
            <a:p>
              <a:r>
                <a:rPr lang="pt-BR" altLang="en-US" sz="2400" b="1"/>
                <a:t>Carga</a:t>
              </a:r>
              <a:endParaRPr lang="pt-BR" altLang="en-US" sz="2400" b="1"/>
            </a:p>
          </p:txBody>
        </p:sp>
      </p:grpSp>
      <p:cxnSp>
        <p:nvCxnSpPr>
          <p:cNvPr id="32" name="Conector de Seta Reta 31"/>
          <p:cNvCxnSpPr/>
          <p:nvPr/>
        </p:nvCxnSpPr>
        <p:spPr>
          <a:xfrm>
            <a:off x="8867775" y="4523740"/>
            <a:ext cx="468000" cy="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3" name="Conector de Seta Reta 32"/>
          <p:cNvCxnSpPr/>
          <p:nvPr/>
        </p:nvCxnSpPr>
        <p:spPr>
          <a:xfrm flipH="1">
            <a:off x="7983220" y="5029835"/>
            <a:ext cx="635" cy="54000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4" name="Caixa de Texto 33"/>
          <p:cNvSpPr txBox="1"/>
          <p:nvPr/>
        </p:nvSpPr>
        <p:spPr>
          <a:xfrm>
            <a:off x="8307070" y="4001770"/>
            <a:ext cx="1028700" cy="521970"/>
          </a:xfrm>
          <a:prstGeom prst="rect">
            <a:avLst/>
          </a:prstGeom>
          <a:noFill/>
        </p:spPr>
        <p:txBody>
          <a:bodyPr wrap="square" rtlCol="0">
            <a:spAutoFit/>
          </a:bodyPr>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Lmax</a:t>
            </a:r>
            <a:endParaRPr lang="pt-BR" altLang="en-US" sz="2800" baseline="-25000">
              <a:latin typeface="Comic Sans MS" panose="030F0702030302020204" pitchFamily="66" charset="0"/>
              <a:cs typeface="Comic Sans MS" panose="030F0702030302020204" pitchFamily="66" charset="0"/>
            </a:endParaRPr>
          </a:p>
        </p:txBody>
      </p:sp>
      <p:sp>
        <p:nvSpPr>
          <p:cNvPr id="35" name="Caixa de Texto 34"/>
          <p:cNvSpPr txBox="1"/>
          <p:nvPr/>
        </p:nvSpPr>
        <p:spPr>
          <a:xfrm>
            <a:off x="7849235" y="5367020"/>
            <a:ext cx="1146810" cy="521970"/>
          </a:xfrm>
          <a:prstGeom prst="rect">
            <a:avLst/>
          </a:prstGeom>
          <a:noFill/>
        </p:spPr>
        <p:txBody>
          <a:bodyPr wrap="square" rtlCol="0">
            <a:spAutoFit/>
          </a:bodyPr>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ZMin</a:t>
            </a:r>
            <a:endParaRPr lang="pt-BR" altLang="en-US" sz="2800" baseline="-25000">
              <a:latin typeface="Comic Sans MS" panose="030F0702030302020204" pitchFamily="66" charset="0"/>
              <a:cs typeface="Comic Sans MS" panose="030F0702030302020204" pitchFamily="66" charset="0"/>
            </a:endParaRPr>
          </a:p>
        </p:txBody>
      </p:sp>
      <p:sp>
        <p:nvSpPr>
          <p:cNvPr id="38" name="Caixa de Texto 37"/>
          <p:cNvSpPr txBox="1"/>
          <p:nvPr/>
        </p:nvSpPr>
        <p:spPr>
          <a:xfrm>
            <a:off x="5614035" y="3990340"/>
            <a:ext cx="524510" cy="521970"/>
          </a:xfrm>
          <a:prstGeom prst="rect">
            <a:avLst/>
          </a:prstGeom>
          <a:noFill/>
        </p:spPr>
        <p:txBody>
          <a:bodyPr wrap="square" rtlCol="0">
            <a:spAutoFit/>
          </a:bodyPr>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R</a:t>
            </a:r>
            <a:endParaRPr lang="pt-BR" altLang="en-US" sz="2800" baseline="-25000">
              <a:latin typeface="Comic Sans MS" panose="030F0702030302020204" pitchFamily="66" charset="0"/>
              <a:cs typeface="Comic Sans MS" panose="030F0702030302020204" pitchFamily="66" charset="0"/>
            </a:endParaRPr>
          </a:p>
        </p:txBody>
      </p:sp>
      <p:cxnSp>
        <p:nvCxnSpPr>
          <p:cNvPr id="39" name="Conector de Seta Reta 38"/>
          <p:cNvCxnSpPr/>
          <p:nvPr/>
        </p:nvCxnSpPr>
        <p:spPr>
          <a:xfrm>
            <a:off x="5670550" y="4512310"/>
            <a:ext cx="468000" cy="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0" name="Caixa de Texto 39"/>
          <p:cNvSpPr txBox="1"/>
          <p:nvPr/>
        </p:nvSpPr>
        <p:spPr>
          <a:xfrm>
            <a:off x="6099175" y="4001770"/>
            <a:ext cx="835660" cy="521970"/>
          </a:xfrm>
          <a:prstGeom prst="rect">
            <a:avLst/>
          </a:prstGeom>
          <a:noFill/>
        </p:spPr>
        <p:txBody>
          <a:bodyPr wrap="square" rtlCol="0">
            <a:spAutoFit/>
          </a:bodyPr>
          <a:p>
            <a:pPr algn="ctr"/>
            <a:r>
              <a:rPr lang="pt-BR" altLang="en-US" sz="2800">
                <a:latin typeface="Comic Sans MS" panose="030F0702030302020204" pitchFamily="66" charset="0"/>
                <a:cs typeface="Comic Sans MS" panose="030F0702030302020204" pitchFamily="66" charset="0"/>
              </a:rPr>
              <a:t>R</a:t>
            </a:r>
            <a:endParaRPr lang="pt-BR" altLang="en-US" sz="2800" baseline="-25000">
              <a:latin typeface="Comic Sans MS" panose="030F0702030302020204" pitchFamily="66" charset="0"/>
              <a:cs typeface="Comic Sans MS" panose="030F0702030302020204" pitchFamily="66" charset="0"/>
            </a:endParaRPr>
          </a:p>
        </p:txBody>
      </p:sp>
      <p:sp>
        <p:nvSpPr>
          <p:cNvPr id="53" name="Caixa de Texto 52"/>
          <p:cNvSpPr txBox="1"/>
          <p:nvPr/>
        </p:nvSpPr>
        <p:spPr>
          <a:xfrm>
            <a:off x="8420100" y="4973320"/>
            <a:ext cx="835660" cy="521970"/>
          </a:xfrm>
          <a:prstGeom prst="rect">
            <a:avLst/>
          </a:prstGeom>
          <a:noFill/>
        </p:spPr>
        <p:txBody>
          <a:bodyPr wrap="square" rtlCol="0">
            <a:spAutoFit/>
          </a:bodyPr>
          <a:p>
            <a:pPr algn="ctr"/>
            <a:r>
              <a:rPr lang="pt-BR" altLang="en-US" sz="2800">
                <a:latin typeface="Comic Sans MS" panose="030F0702030302020204" pitchFamily="66" charset="0"/>
                <a:cs typeface="Comic Sans MS" panose="030F0702030302020204" pitchFamily="66" charset="0"/>
              </a:rPr>
              <a:t>Vo</a:t>
            </a:r>
            <a:endParaRPr lang="pt-BR" altLang="en-US" sz="2800" baseline="-25000">
              <a:latin typeface="Comic Sans MS" panose="030F0702030302020204" pitchFamily="66" charset="0"/>
              <a:cs typeface="Comic Sans MS" panose="030F0702030302020204" pitchFamily="66" charset="0"/>
            </a:endParaRPr>
          </a:p>
        </p:txBody>
      </p:sp>
      <p:sp>
        <p:nvSpPr>
          <p:cNvPr id="54" name="Forma livre 53"/>
          <p:cNvSpPr/>
          <p:nvPr/>
        </p:nvSpPr>
        <p:spPr>
          <a:xfrm rot="10620000" flipV="1">
            <a:off x="9081770" y="4763135"/>
            <a:ext cx="281305" cy="111950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14" name="Caixa de Texto 6"/>
          <p:cNvSpPr txBox="1"/>
          <p:nvPr/>
        </p:nvSpPr>
        <p:spPr>
          <a:xfrm>
            <a:off x="6514439" y="4635084"/>
            <a:ext cx="833755" cy="645160"/>
          </a:xfrm>
          <a:prstGeom prst="rect">
            <a:avLst/>
          </a:prstGeom>
          <a:noFill/>
        </p:spPr>
        <p:txBody>
          <a:bodyPr wrap="square" rtlCol="0">
            <a:spAutoFit/>
          </a:bodyPr>
          <a:p>
            <a:r>
              <a:rPr lang="pt-BR" altLang="en-US" sz="3600" dirty="0" err="1" smtClean="0">
                <a:latin typeface="Comic Sans MS" panose="030F0702030302020204" pitchFamily="66" charset="0"/>
                <a:cs typeface="Symbol" panose="05050102010706020507" charset="0"/>
              </a:rPr>
              <a:t>v</a:t>
            </a:r>
            <a:r>
              <a:rPr lang="pt-BR" altLang="en-US" sz="3600" baseline="-25000" dirty="0" err="1" smtClean="0">
                <a:latin typeface="Comic Sans MS" panose="030F0702030302020204" pitchFamily="66" charset="0"/>
                <a:cs typeface="Symbol" panose="05050102010706020507" charset="0"/>
              </a:rPr>
              <a:t>Z0</a:t>
            </a:r>
            <a:endParaRPr lang="pt-BR" altLang="en-US" sz="3600" baseline="-25000" dirty="0" err="1" smtClean="0">
              <a:latin typeface="Comic Sans MS" panose="030F0702030302020204" pitchFamily="66" charset="0"/>
              <a:cs typeface="Symbol" panose="05050102010706020507" charset="0"/>
            </a:endParaRPr>
          </a:p>
        </p:txBody>
      </p:sp>
      <p:grpSp>
        <p:nvGrpSpPr>
          <p:cNvPr id="42" name="Grupo 41"/>
          <p:cNvGrpSpPr/>
          <p:nvPr/>
        </p:nvGrpSpPr>
        <p:grpSpPr>
          <a:xfrm rot="5400000">
            <a:off x="7131050" y="5447665"/>
            <a:ext cx="929005" cy="238760"/>
            <a:chOff x="4152748" y="3524056"/>
            <a:chExt cx="1381894" cy="255373"/>
          </a:xfrm>
        </p:grpSpPr>
        <p:cxnSp>
          <p:nvCxnSpPr>
            <p:cNvPr id="43"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cxnSp>
        <p:nvCxnSpPr>
          <p:cNvPr id="46" name="Conector Reto 45"/>
          <p:cNvCxnSpPr/>
          <p:nvPr/>
        </p:nvCxnSpPr>
        <p:spPr>
          <a:xfrm flipV="1">
            <a:off x="7298055" y="5024120"/>
            <a:ext cx="571500" cy="0"/>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flipV="1">
            <a:off x="7359015" y="5097946"/>
            <a:ext cx="432000" cy="0"/>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Caixa de Texto 6"/>
          <p:cNvSpPr txBox="1"/>
          <p:nvPr/>
        </p:nvSpPr>
        <p:spPr>
          <a:xfrm>
            <a:off x="6828527" y="5280680"/>
            <a:ext cx="1224280" cy="645160"/>
          </a:xfrm>
          <a:prstGeom prst="rect">
            <a:avLst/>
          </a:prstGeom>
          <a:noFill/>
        </p:spPr>
        <p:txBody>
          <a:bodyPr wrap="square" rtlCol="0">
            <a:spAutoFit/>
          </a:bodyPr>
          <a:p>
            <a:r>
              <a:rPr lang="pt-BR" altLang="en-US" sz="3600" dirty="0" err="1" smtClean="0">
                <a:latin typeface="Comic Sans MS" panose="030F0702030302020204" pitchFamily="66" charset="0"/>
                <a:cs typeface="Symbol" panose="05050102010706020507" charset="0"/>
              </a:rPr>
              <a:t>r</a:t>
            </a:r>
            <a:r>
              <a:rPr lang="pt-BR" altLang="en-US" sz="3600" baseline="-25000" dirty="0" err="1" smtClean="0">
                <a:latin typeface="Comic Sans MS" panose="030F0702030302020204" pitchFamily="66" charset="0"/>
                <a:cs typeface="Symbol" panose="05050102010706020507" charset="0"/>
              </a:rPr>
              <a:t>Z</a:t>
            </a:r>
            <a:endParaRPr lang="pt-BR" altLang="en-US" sz="3600" baseline="-25000" dirty="0" err="1" smtClean="0">
              <a:latin typeface="Comic Sans MS" panose="030F0702030302020204" pitchFamily="66" charset="0"/>
              <a:cs typeface="Symbol" panose="05050102010706020507" charset="0"/>
            </a:endParaRPr>
          </a:p>
        </p:txBody>
      </p:sp>
    </p:spTree>
  </p:cSld>
  <p:clrMapOvr>
    <a:masterClrMapping/>
  </p:clrMapOvr>
  <p:timing>
    <p:tnLst>
      <p:par>
        <p:cTn id="1" dur="indefinite" restart="never" nodeType="tmRoot"/>
      </p:par>
    </p:tn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33557" y="378944"/>
            <a:ext cx="10820109"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então escrever</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Caixa de Texto 5"/>
              <p:cNvSpPr txBox="1"/>
              <p:nvPr/>
            </p:nvSpPr>
            <p:spPr>
              <a:xfrm>
                <a:off x="1925955" y="1155065"/>
                <a:ext cx="6684645" cy="1069340"/>
              </a:xfrm>
              <a:prstGeom prst="rect">
                <a:avLst/>
              </a:prstGeom>
              <a:noFill/>
            </p:spPr>
            <p:txBody>
              <a:bodyPr wrap="square" rtlCol="0" anchor="t">
                <a:noAutofit/>
              </a:bodyPr>
              <a:lstStyle/>
              <a:p>
                <a:pPr algn="l"/>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𝑆</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𝑍</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𝑟</m:t>
                              </m:r>
                            </m:e>
                            <m:sub>
                              <m:r>
                                <a:rPr lang="en-US" altLang="pt-BR" sz="2800" i="1">
                                  <a:latin typeface="Cambria Math" panose="02040503050406030204" pitchFamily="18" charset="0"/>
                                  <a:cs typeface="Cambria Math" panose="02040503050406030204" pitchFamily="18" charset="0"/>
                                </a:rPr>
                                <m:t>𝑍</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𝑍</m:t>
                              </m:r>
                            </m:sub>
                          </m:sSub>
                          <m:r>
                            <a:rPr lang="en-US" altLang="pt-BR" sz="2800" i="1">
                              <a:latin typeface="Cambria Math" panose="02040503050406030204" pitchFamily="18" charset="0"/>
                              <a:cs typeface="Cambria Math" panose="02040503050406030204" pitchFamily="18" charset="0"/>
                            </a:rPr>
                            <m:t>)</m:t>
                          </m:r>
                        </m:num>
                        <m:den>
                          <m:r>
                            <a:rPr lang="en-US" altLang="pt-BR" sz="2800" i="1">
                              <a:latin typeface="Cambria Math" panose="02040503050406030204" pitchFamily="18" charset="0"/>
                              <a:cs typeface="Cambria Math" panose="02040503050406030204" pitchFamily="18" charset="0"/>
                            </a:rPr>
                            <m:t>𝑅</m:t>
                          </m:r>
                        </m:den>
                      </m:f>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𝑍</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𝐼</m:t>
                      </m:r>
                      <m:r>
                        <a:rPr lang="en-US" altLang="pt-BR" sz="2800" i="1" baseline="-25000">
                          <a:latin typeface="Cambria Math" panose="02040503050406030204" pitchFamily="18" charset="0"/>
                          <a:cs typeface="Cambria Math" panose="02040503050406030204" pitchFamily="18" charset="0"/>
                        </a:rPr>
                        <m:t>𝐿</m:t>
                      </m:r>
                    </m:oMath>
                  </m:oMathPara>
                </a14:m>
                <a:endParaRPr lang="en-US" altLang="pt-BR" sz="2800" i="1" baseline="-25000">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1925955" y="1155065"/>
                <a:ext cx="6684645" cy="106934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1739900" y="2478405"/>
                <a:ext cx="6684645" cy="1069340"/>
              </a:xfrm>
              <a:prstGeom prst="rect">
                <a:avLst/>
              </a:prstGeom>
              <a:noFill/>
            </p:spPr>
            <p:txBody>
              <a:bodyPr wrap="square" rtlCol="0" anchor="t">
                <a:noAutofit/>
              </a:bodyPr>
              <a:p>
                <a:pPr algn="l"/>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𝑆</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𝑍</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𝑟</m:t>
                              </m:r>
                            </m:e>
                            <m:sub>
                              <m:r>
                                <a:rPr lang="en-US" altLang="pt-BR" sz="2800" i="1">
                                  <a:latin typeface="Cambria Math" panose="02040503050406030204" pitchFamily="18" charset="0"/>
                                  <a:cs typeface="Cambria Math" panose="02040503050406030204" pitchFamily="18" charset="0"/>
                                </a:rPr>
                                <m:t>𝑍</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𝑅</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𝑍</m:t>
                              </m:r>
                            </m:sub>
                          </m:sSub>
                          <m:r>
                            <a:rPr lang="en-US" altLang="pt-BR" sz="2800" i="1">
                              <a:latin typeface="Cambria Math" panose="02040503050406030204" pitchFamily="18" charset="0"/>
                              <a:cs typeface="Cambria Math" panose="02040503050406030204" pitchFamily="18" charset="0"/>
                            </a:rPr>
                            <m:t>)</m:t>
                          </m:r>
                        </m:num>
                        <m:den>
                          <m:r>
                            <a:rPr lang="en-US" altLang="pt-BR" sz="2800" i="1">
                              <a:latin typeface="Cambria Math" panose="02040503050406030204" pitchFamily="18" charset="0"/>
                              <a:cs typeface="Cambria Math" panose="02040503050406030204" pitchFamily="18" charset="0"/>
                            </a:rPr>
                            <m:t>𝑅</m:t>
                          </m:r>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𝐼</m:t>
                      </m:r>
                      <m:r>
                        <a:rPr lang="en-US" altLang="pt-BR" sz="2800" i="1" baseline="-25000">
                          <a:latin typeface="Cambria Math" panose="02040503050406030204" pitchFamily="18" charset="0"/>
                          <a:cs typeface="Cambria Math" panose="02040503050406030204" pitchFamily="18" charset="0"/>
                        </a:rPr>
                        <m:t>𝐿</m:t>
                      </m:r>
                    </m:oMath>
                  </m:oMathPara>
                </a14:m>
                <a:endParaRPr lang="en-US" altLang="pt-BR" sz="2800" i="1" baseline="-25000">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1739900" y="2478405"/>
                <a:ext cx="6684645" cy="1069340"/>
              </a:xfrm>
              <a:prstGeom prst="rect">
                <a:avLst/>
              </a:prstGeom>
              <a:blipFill rotWithShape="1">
                <a:blip r:embed="rId2"/>
                <a:stretch>
                  <a:fillRect/>
                </a:stretch>
              </a:blipFill>
            </p:spPr>
            <p:txBody>
              <a:bodyPr/>
              <a:lstStyle/>
              <a:p>
                <a:r>
                  <a:rPr lang="pt-BR" altLang="en-US">
                    <a:noFill/>
                  </a:rPr>
                  <a:t> </a:t>
                </a:r>
              </a:p>
            </p:txBody>
          </p:sp>
        </mc:Fallback>
      </mc:AlternateContent>
      <p:sp>
        <p:nvSpPr>
          <p:cNvPr id="4" name="CaixaDeTexto 45"/>
          <p:cNvSpPr txBox="1"/>
          <p:nvPr/>
        </p:nvSpPr>
        <p:spPr>
          <a:xfrm>
            <a:off x="400842" y="3598394"/>
            <a:ext cx="10820109" cy="1383665"/>
          </a:xfrm>
          <a:prstGeom prst="rect">
            <a:avLst/>
          </a:prstGeom>
          <a:noFill/>
        </p:spPr>
        <p:txBody>
          <a:bodyPr wrap="square" rtlCol="0">
            <a:spAutoFit/>
          </a:bodyPr>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Observe que a corrente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será máxima quando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for mínimo, ou seja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 </a:t>
            </a:r>
            <a:r>
              <a:rPr lang="pt-BR" altLang="en-US" sz="2800" b="1" i="1" dirty="0" smtClean="0">
                <a:solidFill>
                  <a:schemeClr val="tx1"/>
                </a:solidFill>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b="1" i="1" baseline="-25000" dirty="0" smtClean="0">
                <a:solidFill>
                  <a:schemeClr val="tx1"/>
                </a:solidFill>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ZMin</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Agora se considerarmos que a entrada pode são tão baixa quanto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Vsr</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Mim</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teremos</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8" name="Caixa de Texto 7"/>
              <p:cNvSpPr txBox="1"/>
              <p:nvPr/>
            </p:nvSpPr>
            <p:spPr>
              <a:xfrm>
                <a:off x="2364740" y="5381625"/>
                <a:ext cx="6684645" cy="1069340"/>
              </a:xfrm>
              <a:prstGeom prst="rect">
                <a:avLst/>
              </a:prstGeom>
              <a:noFill/>
            </p:spPr>
            <p:txBody>
              <a:bodyPr wrap="square" rtlCol="0" anchor="t">
                <a:noAutofit/>
              </a:bodyPr>
              <a:p>
                <a:pPr algn="l"/>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𝑉𝑠𝑟</m:t>
                              </m:r>
                            </m:e>
                            <m:sub>
                              <m:r>
                                <a:rPr lang="en-US" altLang="pt-BR" sz="2800" i="1">
                                  <a:latin typeface="Cambria Math" panose="02040503050406030204" pitchFamily="18" charset="0"/>
                                  <a:cs typeface="Cambria Math" panose="02040503050406030204" pitchFamily="18" charset="0"/>
                                </a:rPr>
                                <m:t>𝑚𝑖𝑛</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𝑍</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𝑟</m:t>
                              </m:r>
                            </m:e>
                            <m:sub>
                              <m:r>
                                <a:rPr lang="en-US" altLang="pt-BR" sz="2800" i="1">
                                  <a:latin typeface="Cambria Math" panose="02040503050406030204" pitchFamily="18" charset="0"/>
                                  <a:cs typeface="Cambria Math" panose="02040503050406030204" pitchFamily="18" charset="0"/>
                                </a:rPr>
                                <m:t>𝑍</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𝑅</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𝑍𝑚𝑖𝑛</m:t>
                              </m:r>
                            </m:sub>
                          </m:sSub>
                          <m:r>
                            <a:rPr lang="en-US" altLang="pt-BR" sz="2800" i="1">
                              <a:latin typeface="Cambria Math" panose="02040503050406030204" pitchFamily="18" charset="0"/>
                              <a:cs typeface="Cambria Math" panose="02040503050406030204" pitchFamily="18" charset="0"/>
                            </a:rPr>
                            <m:t>)</m:t>
                          </m:r>
                        </m:num>
                        <m:den>
                          <m:r>
                            <a:rPr lang="en-US" altLang="pt-BR" sz="2800" i="1">
                              <a:latin typeface="Cambria Math" panose="02040503050406030204" pitchFamily="18" charset="0"/>
                              <a:cs typeface="Cambria Math" panose="02040503050406030204" pitchFamily="18" charset="0"/>
                            </a:rPr>
                            <m:t>𝑅</m:t>
                          </m:r>
                        </m:den>
                      </m:f>
                      <m:r>
                        <a:rPr lang="en-US" altLang="pt-BR" sz="2800" i="1">
                          <a:latin typeface="Cambria Math" panose="02040503050406030204" pitchFamily="18" charset="0"/>
                          <a:cs typeface="Cambria Math" panose="02040503050406030204" pitchFamily="18" charset="0"/>
                        </a:rPr>
                        <m:t>&gt;</m:t>
                      </m:r>
                      <m:r>
                        <a:rPr lang="en-US" altLang="pt-BR" sz="2800" i="1">
                          <a:latin typeface="Cambria Math" panose="02040503050406030204" pitchFamily="18" charset="0"/>
                          <a:cs typeface="Cambria Math" panose="02040503050406030204" pitchFamily="18" charset="0"/>
                        </a:rPr>
                        <m:t>𝐼</m:t>
                      </m:r>
                      <m:r>
                        <a:rPr lang="en-US" altLang="pt-BR" sz="2800" i="1" baseline="-25000">
                          <a:latin typeface="Cambria Math" panose="02040503050406030204" pitchFamily="18" charset="0"/>
                          <a:cs typeface="Cambria Math" panose="02040503050406030204" pitchFamily="18" charset="0"/>
                        </a:rPr>
                        <m:t>𝐿</m:t>
                      </m:r>
                    </m:oMath>
                  </m:oMathPara>
                </a14:m>
                <a:endParaRPr lang="en-US" altLang="pt-BR" sz="2800" i="1" baseline="-25000">
                  <a:latin typeface="Cambria Math" panose="02040503050406030204" pitchFamily="18" charset="0"/>
                  <a:cs typeface="Cambria Math" panose="02040503050406030204" pitchFamily="18" charset="0"/>
                </a:endParaRPr>
              </a:p>
            </p:txBody>
          </p:sp>
        </mc:Choice>
        <mc:Fallback>
          <p:sp>
            <p:nvSpPr>
              <p:cNvPr id="8" name="Caixa de Texto 7"/>
              <p:cNvSpPr txBox="1">
                <a:spLocks noRot="1" noChangeAspect="1" noMove="1" noResize="1" noEditPoints="1" noAdjustHandles="1" noChangeArrowheads="1" noChangeShapeType="1" noTextEdit="1"/>
              </p:cNvSpPr>
              <p:nvPr/>
            </p:nvSpPr>
            <p:spPr>
              <a:xfrm>
                <a:off x="2364740" y="5381625"/>
                <a:ext cx="6684645" cy="1069340"/>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33557" y="378944"/>
            <a:ext cx="10820109" cy="224536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 fim, se conhecemos os valores de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ZMin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(depende do diodo) e de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Vsr</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Mim</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depende do retificador) e temos uma especificação para máxima corrente desejada,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LMax</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poderemos calcular o valor necessário para R. partimos da equação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Caixa de Texto 5"/>
              <p:cNvSpPr txBox="1"/>
              <p:nvPr/>
            </p:nvSpPr>
            <p:spPr>
              <a:xfrm>
                <a:off x="1941195" y="2624455"/>
                <a:ext cx="8309610" cy="90233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𝑉𝑠𝑟</m:t>
                              </m:r>
                            </m:e>
                            <m:sub>
                              <m:r>
                                <a:rPr lang="en-US" altLang="pt-BR" sz="2800" i="1">
                                  <a:latin typeface="Cambria Math" panose="02040503050406030204" pitchFamily="18" charset="0"/>
                                  <a:cs typeface="Cambria Math" panose="02040503050406030204" pitchFamily="18" charset="0"/>
                                </a:rPr>
                                <m:t>𝑀𝑖𝑛</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𝑍</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𝑟</m:t>
                              </m:r>
                            </m:e>
                            <m:sub>
                              <m:r>
                                <a:rPr lang="en-US" altLang="pt-BR" sz="2800" i="1">
                                  <a:latin typeface="Cambria Math" panose="02040503050406030204" pitchFamily="18" charset="0"/>
                                  <a:cs typeface="Cambria Math" panose="02040503050406030204" pitchFamily="18" charset="0"/>
                                </a:rPr>
                                <m:t>𝑍</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𝑍𝑀𝑖𝑛</m:t>
                              </m:r>
                            </m:sub>
                          </m:sSub>
                          <m:r>
                            <a:rPr lang="en-US" altLang="pt-BR" sz="2800" i="1">
                              <a:latin typeface="Cambria Math" panose="02040503050406030204" pitchFamily="18" charset="0"/>
                              <a:cs typeface="Cambria Math" panose="02040503050406030204" pitchFamily="18" charset="0"/>
                            </a:rPr>
                            <m:t>)</m:t>
                          </m:r>
                        </m:num>
                        <m:den>
                          <m:r>
                            <a:rPr lang="en-US" altLang="pt-BR" sz="2800" i="1">
                              <a:latin typeface="Cambria Math" panose="02040503050406030204" pitchFamily="18" charset="0"/>
                              <a:cs typeface="Cambria Math" panose="02040503050406030204" pitchFamily="18" charset="0"/>
                            </a:rPr>
                            <m:t>𝑅</m:t>
                          </m:r>
                        </m:den>
                      </m:f>
                      <m:r>
                        <a:rPr lang="en-US" altLang="pt-BR" sz="2800" i="1">
                          <a:latin typeface="Cambria Math" panose="02040503050406030204" pitchFamily="18" charset="0"/>
                          <a:cs typeface="Cambria Math" panose="02040503050406030204" pitchFamily="18" charset="0"/>
                        </a:rPr>
                        <m:t>&gt;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𝑍𝑀𝑖𝑛</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𝐼</m:t>
                      </m:r>
                      <m:r>
                        <a:rPr lang="en-US" altLang="pt-BR" sz="2800" i="1" baseline="-25000">
                          <a:latin typeface="Cambria Math" panose="02040503050406030204" pitchFamily="18" charset="0"/>
                          <a:cs typeface="Cambria Math" panose="02040503050406030204" pitchFamily="18" charset="0"/>
                        </a:rPr>
                        <m:t>𝐿𝑀𝑎𝑥</m:t>
                      </m:r>
                    </m:oMath>
                  </m:oMathPara>
                </a14:m>
                <a:endParaRPr lang="en-US" altLang="pt-BR" sz="2800" i="1" baseline="-25000">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1941195" y="2624455"/>
                <a:ext cx="8309610" cy="902335"/>
              </a:xfrm>
              <a:prstGeom prst="rect">
                <a:avLst/>
              </a:prstGeom>
              <a:blipFill rotWithShape="1">
                <a:blip r:embed="rId1"/>
                <a:stretch>
                  <a:fillRect b="-1970"/>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Caixa de Texto 6"/>
              <p:cNvSpPr txBox="1"/>
              <p:nvPr/>
            </p:nvSpPr>
            <p:spPr>
              <a:xfrm>
                <a:off x="2496820" y="4387215"/>
                <a:ext cx="7198360" cy="977265"/>
              </a:xfrm>
              <a:prstGeom prst="rect">
                <a:avLst/>
              </a:prstGeom>
              <a:noFill/>
              <a:ln w="31750">
                <a:solidFill>
                  <a:srgbClr val="FFFF00"/>
                </a:solidFill>
              </a:ln>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𝑅</m:t>
                          </m:r>
                        </m:e>
                        <m:sub>
                          <m:r>
                            <a:rPr lang="en-US" altLang="pt-BR" sz="2800" i="1">
                              <a:latin typeface="Cambria Math" panose="02040503050406030204" pitchFamily="18" charset="0"/>
                              <a:cs typeface="Cambria Math" panose="02040503050406030204" pitchFamily="18" charset="0"/>
                            </a:rPr>
                            <m:t>𝑀𝑎𝑥</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𝑉𝑠𝑟</m:t>
                              </m:r>
                            </m:e>
                            <m:sub>
                              <m:r>
                                <a:rPr lang="en-US" altLang="pt-BR" sz="2800" i="1">
                                  <a:latin typeface="Cambria Math" panose="02040503050406030204" pitchFamily="18" charset="0"/>
                                  <a:cs typeface="Cambria Math" panose="02040503050406030204" pitchFamily="18" charset="0"/>
                                </a:rPr>
                                <m:t>𝑀𝑖𝑛</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𝑍</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𝑟</m:t>
                              </m:r>
                            </m:e>
                            <m:sub>
                              <m:r>
                                <a:rPr lang="en-US" altLang="pt-BR" sz="2800" i="1">
                                  <a:latin typeface="Cambria Math" panose="02040503050406030204" pitchFamily="18" charset="0"/>
                                  <a:cs typeface="Cambria Math" panose="02040503050406030204" pitchFamily="18" charset="0"/>
                                </a:rPr>
                                <m:t>𝑍</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𝑍𝑀𝑖𝑛</m:t>
                              </m:r>
                            </m:sub>
                          </m:sSub>
                          <m:r>
                            <a:rPr lang="en-US" altLang="pt-BR" sz="2800" i="1">
                              <a:latin typeface="Cambria Math" panose="02040503050406030204" pitchFamily="18" charset="0"/>
                              <a:cs typeface="Cambria Math" panose="02040503050406030204" pitchFamily="18" charset="0"/>
                            </a:rPr>
                            <m:t>)</m:t>
                          </m:r>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𝑍𝑀𝑖𝑛</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𝐼</m:t>
                          </m:r>
                          <m:r>
                            <a:rPr lang="en-US" altLang="pt-BR" sz="2800" i="1" baseline="-25000">
                              <a:latin typeface="Cambria Math" panose="02040503050406030204" pitchFamily="18" charset="0"/>
                              <a:cs typeface="Cambria Math" panose="02040503050406030204" pitchFamily="18" charset="0"/>
                            </a:rPr>
                            <m:t>𝐿𝑀𝑎𝑥</m:t>
                          </m:r>
                          <m:r>
                            <a:rPr lang="en-US" altLang="pt-BR" sz="2800" i="1" baseline="-25000">
                              <a:latin typeface="Cambria Math" panose="02040503050406030204" pitchFamily="18" charset="0"/>
                              <a:cs typeface="Cambria Math" panose="02040503050406030204" pitchFamily="18" charset="0"/>
                            </a:rPr>
                            <m:t> </m:t>
                          </m:r>
                        </m:den>
                      </m:f>
                      <m:r>
                        <a:rPr lang="en-US" altLang="pt-BR" sz="2800" i="1">
                          <a:latin typeface="Cambria Math" panose="02040503050406030204" pitchFamily="18" charset="0"/>
                          <a:cs typeface="Cambria Math" panose="02040503050406030204" pitchFamily="18" charset="0"/>
                        </a:rPr>
                        <m:t>&gt;</m:t>
                      </m:r>
                      <m:r>
                        <a:rPr lang="en-US" altLang="pt-BR" sz="2800" i="1">
                          <a:latin typeface="Cambria Math" panose="02040503050406030204" pitchFamily="18" charset="0"/>
                          <a:cs typeface="Cambria Math" panose="02040503050406030204" pitchFamily="18" charset="0"/>
                        </a:rPr>
                        <m:t>𝑅</m:t>
                      </m:r>
                    </m:oMath>
                  </m:oMathPara>
                </a14:m>
                <a:endParaRPr lang="en-US" altLang="pt-BR" sz="2800" i="1">
                  <a:latin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2496820" y="4387215"/>
                <a:ext cx="7198360" cy="977265"/>
              </a:xfrm>
              <a:prstGeom prst="rect">
                <a:avLst/>
              </a:prstGeom>
              <a:blipFill rotWithShape="1">
                <a:blip r:embed="rId2"/>
                <a:stretch>
                  <a:fillRect l="-221" t="-1624" r="-221" b="-1754"/>
                </a:stretch>
              </a:blipFill>
              <a:ln w="31750">
                <a:solidFill>
                  <a:srgbClr val="FFFF00"/>
                </a:solidFill>
              </a:ln>
            </p:spPr>
            <p:txBody>
              <a:bodyPr/>
              <a:lstStyle/>
              <a:p>
                <a:r>
                  <a:rPr lang="pt-BR" altLang="en-US">
                    <a:noFill/>
                  </a:rPr>
                  <a:t> </a:t>
                </a:r>
              </a:p>
            </p:txBody>
          </p:sp>
        </mc:Fallback>
      </mc:AlternateContent>
      <p:sp>
        <p:nvSpPr>
          <p:cNvPr id="3" name="CaixaDeTexto 45"/>
          <p:cNvSpPr txBox="1"/>
          <p:nvPr/>
        </p:nvSpPr>
        <p:spPr>
          <a:xfrm>
            <a:off x="353695" y="5631180"/>
            <a:ext cx="11127105" cy="521970"/>
          </a:xfrm>
          <a:prstGeom prst="rect">
            <a:avLst/>
          </a:prstGeom>
          <a:noFill/>
        </p:spPr>
        <p:txBody>
          <a:bodyPr wrap="square" rtlCol="0">
            <a:spAutoFit/>
          </a:bodyPr>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Veja que o valor de R deve ser menor ou igual a um valor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Max</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DeTexto 45"/>
          <p:cNvSpPr txBox="1"/>
          <p:nvPr/>
        </p:nvSpPr>
        <p:spPr>
          <a:xfrm>
            <a:off x="480695" y="3598545"/>
            <a:ext cx="11127105" cy="521970"/>
          </a:xfrm>
          <a:prstGeom prst="rect">
            <a:avLst/>
          </a:prstGeom>
          <a:noFill/>
        </p:spPr>
        <p:txBody>
          <a:bodyPr wrap="square" rtlCol="0">
            <a:spAutoFit/>
          </a:bodyPr>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colocamos R a esquerda da desigualdade, dando: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483870" y="3362960"/>
            <a:ext cx="11194415" cy="3192145"/>
          </a:xfrm>
          <a:prstGeom prst="rect">
            <a:avLst/>
          </a:prstGeom>
          <a:noFill/>
        </p:spPr>
        <p:txBody>
          <a:bodyPr wrap="square" rtlCol="0">
            <a:spAutoFit/>
          </a:bodyPr>
          <a:lstStyle/>
          <a:p>
            <a:pPr marL="457200" indent="-457200" algn="l" fontAlgn="auto">
              <a:lnSpc>
                <a:spcPct val="120000"/>
              </a:lnSpc>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 Caso o zener seja dominado pelo tunelamento (também chamado de efeito zener),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normalmente inferior a 5,0 V (módulo). Nesta situação, o aumento da temperatura eleva a energia dos elétrons na banda de  valência, o que facilita o salto destes para a banda de condução. Em consequência, o módulo da tensão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diminuirá.</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 name="CaixaDeTexto 45"/>
          <p:cNvSpPr txBox="1"/>
          <p:nvPr/>
        </p:nvSpPr>
        <p:spPr>
          <a:xfrm>
            <a:off x="906937" y="236704"/>
            <a:ext cx="10820109" cy="2983230"/>
          </a:xfrm>
          <a:prstGeom prst="rect">
            <a:avLst/>
          </a:prstGeom>
          <a:noFill/>
        </p:spPr>
        <p:txBody>
          <a:bodyPr wrap="square" rtlCol="0">
            <a:spAutoFit/>
          </a:bodyPr>
          <a:p>
            <a:pPr marL="457200" indent="-457200" algn="l" fontAlgn="auto">
              <a:lnSpc>
                <a:spcPct val="120000"/>
              </a:lnSpc>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R </a:t>
            </a:r>
            <a:r>
              <a:rPr lang="pt-BR" altLang="en-US" sz="2800" b="1" dirty="0" smtClean="0">
                <a:solidFill>
                  <a:schemeClr val="tx1"/>
                </a:solidFill>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&lt;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Max</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então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indent="0" algn="l" fontAlgn="auto">
              <a:lnSpc>
                <a:spcPct val="120000"/>
              </a:lnSpc>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 </a:t>
            </a:r>
            <a:r>
              <a:rPr lang="pt-BR" altLang="en-US" sz="2800" b="1" dirty="0" smtClean="0">
                <a:solidFill>
                  <a:schemeClr val="tx1"/>
                </a:solidFill>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&gt;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LMax</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ou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&gt;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ZMin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(está seria a situação normal)</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1175" lvl="0" indent="-414655" algn="l" fontAlgn="auto">
              <a:lnSpc>
                <a:spcPct val="120000"/>
              </a:lnSpc>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R </a:t>
            </a:r>
            <a:r>
              <a:rPr lang="pt-BR" altLang="en-US" sz="2800" b="1" dirty="0" smtClean="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&gt;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Max</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então ao aumentar a corrente de carga, indo para próximo de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IL</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Max</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 zener sairá da ruptura e a tensão na saída ficará fora de controle.</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4" name="Caixa de Texto 13"/>
          <p:cNvSpPr txBox="1"/>
          <p:nvPr/>
        </p:nvSpPr>
        <p:spPr>
          <a:xfrm>
            <a:off x="208915" y="1798320"/>
            <a:ext cx="2573020" cy="1568450"/>
          </a:xfrm>
          <a:prstGeom prst="rect">
            <a:avLst/>
          </a:prstGeom>
          <a:noFill/>
        </p:spPr>
        <p:txBody>
          <a:bodyPr wrap="square" rtlCol="0">
            <a:spAutoFit/>
          </a:bodyPr>
          <a:lstStyle/>
          <a:p>
            <a:pPr algn="ctr"/>
            <a:r>
              <a:rPr lang="pt-BR" altLang="en-US" sz="3200" b="1">
                <a:solidFill>
                  <a:srgbClr val="C00000"/>
                </a:solidFill>
                <a:latin typeface="Comic Sans MS" panose="030F0702030302020204" pitchFamily="66" charset="0"/>
                <a:cs typeface="Comic Sans MS" panose="030F0702030302020204" pitchFamily="66" charset="0"/>
              </a:rPr>
              <a:t>Outros circuitos com diodos</a:t>
            </a:r>
            <a:endParaRPr lang="pt-BR" altLang="en-US" sz="3200" b="1">
              <a:solidFill>
                <a:srgbClr val="C00000"/>
              </a:solidFill>
              <a:latin typeface="Comic Sans MS" panose="030F0702030302020204" pitchFamily="66" charset="0"/>
              <a:cs typeface="Comic Sans MS" panose="030F0702030302020204" pitchFamily="66" charset="0"/>
            </a:endParaRPr>
          </a:p>
        </p:txBody>
      </p:sp>
      <p:pic>
        <p:nvPicPr>
          <p:cNvPr id="863234" name="Picture 1026" descr="c:\ch03_conv\sedr42021_0335.jp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2781935" y="445770"/>
            <a:ext cx="8875395" cy="608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20" name="Grupo 19"/>
          <p:cNvGrpSpPr/>
          <p:nvPr/>
        </p:nvGrpSpPr>
        <p:grpSpPr>
          <a:xfrm rot="10800000">
            <a:off x="1311275" y="2775694"/>
            <a:ext cx="1381760" cy="255270"/>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 name="Conector Reto 9"/>
          <p:cNvCxnSpPr/>
          <p:nvPr/>
        </p:nvCxnSpPr>
        <p:spPr>
          <a:xfrm>
            <a:off x="2566035" y="2900789"/>
            <a:ext cx="2677160" cy="571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 name="Conector Reto 2"/>
          <p:cNvCxnSpPr/>
          <p:nvPr/>
        </p:nvCxnSpPr>
        <p:spPr>
          <a:xfrm flipV="1">
            <a:off x="1363980" y="4293344"/>
            <a:ext cx="3856355" cy="18415"/>
          </a:xfrm>
          <a:prstGeom prst="line">
            <a:avLst/>
          </a:prstGeom>
          <a:ln w="25400">
            <a:solidFill>
              <a:schemeClr val="tx1"/>
            </a:solidFill>
            <a:headEnd type="oval"/>
            <a:tailEnd type="oval" w="lg" len="lg"/>
          </a:ln>
        </p:spPr>
        <p:style>
          <a:lnRef idx="1">
            <a:schemeClr val="accent1"/>
          </a:lnRef>
          <a:fillRef idx="0">
            <a:schemeClr val="accent1"/>
          </a:fillRef>
          <a:effectRef idx="0">
            <a:schemeClr val="accent1"/>
          </a:effectRef>
          <a:fontRef idx="minor">
            <a:schemeClr val="tx1"/>
          </a:fontRef>
        </p:style>
      </p:cxnSp>
      <p:cxnSp>
        <p:nvCxnSpPr>
          <p:cNvPr id="6" name="Conector Reto 2"/>
          <p:cNvCxnSpPr/>
          <p:nvPr/>
        </p:nvCxnSpPr>
        <p:spPr>
          <a:xfrm>
            <a:off x="3138605" y="2917001"/>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 name="Grupo 14"/>
          <p:cNvGrpSpPr/>
          <p:nvPr/>
        </p:nvGrpSpPr>
        <p:grpSpPr>
          <a:xfrm rot="5400000" flipV="1">
            <a:off x="2826937" y="3408789"/>
            <a:ext cx="620395" cy="453390"/>
            <a:chOff x="2587" y="5946"/>
            <a:chExt cx="4283" cy="2118"/>
          </a:xfrm>
        </p:grpSpPr>
        <p:cxnSp>
          <p:nvCxnSpPr>
            <p:cNvPr id="23"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riângulo isósceles 2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6"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7" name="Conector Reto 2"/>
          <p:cNvCxnSpPr/>
          <p:nvPr/>
        </p:nvCxnSpPr>
        <p:spPr>
          <a:xfrm>
            <a:off x="3137252" y="3903156"/>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Caixa de Texto 37"/>
          <p:cNvSpPr txBox="1"/>
          <p:nvPr/>
        </p:nvSpPr>
        <p:spPr>
          <a:xfrm>
            <a:off x="2704465" y="1165969"/>
            <a:ext cx="87693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DD</a:t>
            </a:r>
            <a:endParaRPr lang="pt-BR" altLang="en-US" sz="2800" baseline="-25000">
              <a:latin typeface="Comic Sans MS" panose="030F0702030302020204" pitchFamily="66" charset="0"/>
              <a:cs typeface="Comic Sans MS" panose="030F0702030302020204" pitchFamily="66" charset="0"/>
            </a:endParaRPr>
          </a:p>
        </p:txBody>
      </p:sp>
      <p:sp>
        <p:nvSpPr>
          <p:cNvPr id="40" name="Caixa de Texto 39"/>
          <p:cNvSpPr txBox="1"/>
          <p:nvPr/>
        </p:nvSpPr>
        <p:spPr>
          <a:xfrm>
            <a:off x="1640840" y="2276584"/>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R</a:t>
            </a:r>
            <a:endParaRPr lang="pt-BR" altLang="en-US" sz="2800" baseline="-25000">
              <a:latin typeface="Comic Sans MS" panose="030F0702030302020204" pitchFamily="66" charset="0"/>
              <a:cs typeface="Comic Sans MS" panose="030F0702030302020204" pitchFamily="66" charset="0"/>
            </a:endParaRPr>
          </a:p>
        </p:txBody>
      </p:sp>
      <p:sp>
        <p:nvSpPr>
          <p:cNvPr id="53" name="Caixa de Texto 52"/>
          <p:cNvSpPr txBox="1"/>
          <p:nvPr/>
        </p:nvSpPr>
        <p:spPr>
          <a:xfrm>
            <a:off x="5422265" y="3267819"/>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Vo</a:t>
            </a:r>
            <a:endParaRPr lang="pt-BR" altLang="en-US" sz="2800" baseline="-25000">
              <a:latin typeface="Comic Sans MS" panose="030F0702030302020204" pitchFamily="66" charset="0"/>
              <a:cs typeface="Comic Sans MS" panose="030F0702030302020204" pitchFamily="66" charset="0"/>
            </a:endParaRPr>
          </a:p>
        </p:txBody>
      </p:sp>
      <p:sp>
        <p:nvSpPr>
          <p:cNvPr id="54" name="Forma livre 53"/>
          <p:cNvSpPr/>
          <p:nvPr/>
        </p:nvSpPr>
        <p:spPr>
          <a:xfrm rot="10620000" flipV="1">
            <a:off x="1092200" y="3019534"/>
            <a:ext cx="281305" cy="111950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Caixa de Texto 6"/>
          <p:cNvSpPr txBox="1"/>
          <p:nvPr/>
        </p:nvSpPr>
        <p:spPr>
          <a:xfrm>
            <a:off x="1085850" y="3248134"/>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Vin</a:t>
            </a:r>
            <a:endParaRPr lang="pt-BR" altLang="en-US" sz="2800" baseline="-25000">
              <a:latin typeface="Comic Sans MS" panose="030F0702030302020204" pitchFamily="66" charset="0"/>
              <a:cs typeface="Comic Sans MS" panose="030F0702030302020204" pitchFamily="66" charset="0"/>
            </a:endParaRPr>
          </a:p>
        </p:txBody>
      </p:sp>
      <p:sp>
        <p:nvSpPr>
          <p:cNvPr id="12" name="Forma livre 11"/>
          <p:cNvSpPr/>
          <p:nvPr/>
        </p:nvSpPr>
        <p:spPr>
          <a:xfrm rot="10800000" flipH="1" flipV="1">
            <a:off x="5266690" y="3030964"/>
            <a:ext cx="281305" cy="111950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3" name="Conector Reto 2"/>
          <p:cNvCxnSpPr/>
          <p:nvPr/>
        </p:nvCxnSpPr>
        <p:spPr>
          <a:xfrm>
            <a:off x="3130350" y="1687641"/>
            <a:ext cx="0" cy="408305"/>
          </a:xfrm>
          <a:prstGeom prst="line">
            <a:avLst/>
          </a:prstGeom>
          <a:ln w="25400">
            <a:solidFill>
              <a:schemeClr val="tx1"/>
            </a:solidFill>
            <a:headEnd type="arrow" w="lg" len="lg"/>
          </a:ln>
        </p:spPr>
        <p:style>
          <a:lnRef idx="1">
            <a:schemeClr val="accent1"/>
          </a:lnRef>
          <a:fillRef idx="0">
            <a:schemeClr val="accent1"/>
          </a:fillRef>
          <a:effectRef idx="0">
            <a:schemeClr val="accent1"/>
          </a:effectRef>
          <a:fontRef idx="minor">
            <a:schemeClr val="tx1"/>
          </a:fontRef>
        </p:style>
      </p:cxnSp>
      <p:grpSp>
        <p:nvGrpSpPr>
          <p:cNvPr id="14" name="Grupo 13"/>
          <p:cNvGrpSpPr/>
          <p:nvPr/>
        </p:nvGrpSpPr>
        <p:grpSpPr>
          <a:xfrm rot="5400000" flipV="1">
            <a:off x="2818765" y="2030839"/>
            <a:ext cx="620395" cy="453390"/>
            <a:chOff x="2587" y="5946"/>
            <a:chExt cx="4283" cy="2118"/>
          </a:xfrm>
        </p:grpSpPr>
        <p:cxnSp>
          <p:nvCxnSpPr>
            <p:cNvPr id="16"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riângulo isósceles 16"/>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9" name="Conector Reto 2"/>
          <p:cNvCxnSpPr/>
          <p:nvPr/>
        </p:nvCxnSpPr>
        <p:spPr>
          <a:xfrm>
            <a:off x="3129080" y="2525206"/>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Caixa de Texto 23"/>
          <p:cNvSpPr txBox="1"/>
          <p:nvPr/>
        </p:nvSpPr>
        <p:spPr>
          <a:xfrm>
            <a:off x="3211830" y="2039094"/>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D2</a:t>
            </a:r>
            <a:endParaRPr lang="pt-BR" altLang="en-US" sz="2800">
              <a:latin typeface="Comic Sans MS" panose="030F0702030302020204" pitchFamily="66" charset="0"/>
              <a:cs typeface="Comic Sans MS" panose="030F0702030302020204" pitchFamily="66" charset="0"/>
            </a:endParaRPr>
          </a:p>
        </p:txBody>
      </p:sp>
      <p:sp>
        <p:nvSpPr>
          <p:cNvPr id="27" name="Caixa de Texto 26"/>
          <p:cNvSpPr txBox="1"/>
          <p:nvPr/>
        </p:nvSpPr>
        <p:spPr>
          <a:xfrm>
            <a:off x="3193415" y="3424029"/>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D1</a:t>
            </a:r>
            <a:endParaRPr lang="pt-BR" altLang="en-US" sz="2800">
              <a:latin typeface="Comic Sans MS" panose="030F0702030302020204" pitchFamily="66" charset="0"/>
              <a:cs typeface="Comic Sans MS" panose="030F0702030302020204" pitchFamily="66" charset="0"/>
            </a:endParaRPr>
          </a:p>
        </p:txBody>
      </p:sp>
      <p:sp>
        <p:nvSpPr>
          <p:cNvPr id="41" name="CaixaDeTexto 20"/>
          <p:cNvSpPr txBox="1"/>
          <p:nvPr/>
        </p:nvSpPr>
        <p:spPr>
          <a:xfrm>
            <a:off x="11008995" y="3903454"/>
            <a:ext cx="485140" cy="368300"/>
          </a:xfrm>
          <a:prstGeom prst="rect">
            <a:avLst/>
          </a:prstGeom>
          <a:solidFill>
            <a:schemeClr val="bg1"/>
          </a:solidFill>
        </p:spPr>
        <p:txBody>
          <a:bodyPr wrap="none" rtlCol="0">
            <a:spAutoFit/>
          </a:bodyPr>
          <a:lstStyle/>
          <a:p>
            <a:r>
              <a:rPr lang="pt-BR" dirty="0" err="1" smtClean="0"/>
              <a:t>Vin</a:t>
            </a:r>
            <a:endParaRPr lang="pt-BR" dirty="0"/>
          </a:p>
        </p:txBody>
      </p:sp>
      <p:sp>
        <p:nvSpPr>
          <p:cNvPr id="42" name="CaixaDeTexto 21"/>
          <p:cNvSpPr txBox="1"/>
          <p:nvPr/>
        </p:nvSpPr>
        <p:spPr>
          <a:xfrm>
            <a:off x="8324850" y="1680319"/>
            <a:ext cx="422910" cy="368300"/>
          </a:xfrm>
          <a:prstGeom prst="rect">
            <a:avLst/>
          </a:prstGeom>
          <a:solidFill>
            <a:schemeClr val="bg1"/>
          </a:solidFill>
        </p:spPr>
        <p:txBody>
          <a:bodyPr wrap="none" rtlCol="0">
            <a:spAutoFit/>
          </a:bodyPr>
          <a:lstStyle/>
          <a:p>
            <a:r>
              <a:rPr lang="pt-BR" dirty="0" smtClean="0"/>
              <a:t>Vo</a:t>
            </a:r>
            <a:endParaRPr lang="pt-BR" dirty="0"/>
          </a:p>
        </p:txBody>
      </p:sp>
      <p:sp>
        <p:nvSpPr>
          <p:cNvPr id="43" name="Forma livre 42"/>
          <p:cNvSpPr/>
          <p:nvPr/>
        </p:nvSpPr>
        <p:spPr>
          <a:xfrm>
            <a:off x="7190740" y="2726799"/>
            <a:ext cx="4029075" cy="1386205"/>
          </a:xfrm>
          <a:custGeom>
            <a:avLst/>
            <a:gdLst>
              <a:gd name="connsiteX0" fmla="*/ 0 w 3558746"/>
              <a:gd name="connsiteY0" fmla="*/ 2163626 h 2184373"/>
              <a:gd name="connsiteX1" fmla="*/ 486033 w 3558746"/>
              <a:gd name="connsiteY1" fmla="*/ 2163626 h 2184373"/>
              <a:gd name="connsiteX2" fmla="*/ 963827 w 3558746"/>
              <a:gd name="connsiteY2" fmla="*/ 2163626 h 2184373"/>
              <a:gd name="connsiteX3" fmla="*/ 1342768 w 3558746"/>
              <a:gd name="connsiteY3" fmla="*/ 1883539 h 2184373"/>
              <a:gd name="connsiteX4" fmla="*/ 1902941 w 3558746"/>
              <a:gd name="connsiteY4" fmla="*/ 894999 h 2184373"/>
              <a:gd name="connsiteX5" fmla="*/ 2273643 w 3558746"/>
              <a:gd name="connsiteY5" fmla="*/ 235972 h 2184373"/>
              <a:gd name="connsiteX6" fmla="*/ 2561968 w 3558746"/>
              <a:gd name="connsiteY6" fmla="*/ 21788 h 2184373"/>
              <a:gd name="connsiteX7" fmla="*/ 3006811 w 3558746"/>
              <a:gd name="connsiteY7" fmla="*/ 5312 h 2184373"/>
              <a:gd name="connsiteX8" fmla="*/ 3558746 w 3558746"/>
              <a:gd name="connsiteY8" fmla="*/ 5312 h 218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58746" h="2184373">
                <a:moveTo>
                  <a:pt x="0" y="2163626"/>
                </a:moveTo>
                <a:lnTo>
                  <a:pt x="486033" y="2163626"/>
                </a:lnTo>
                <a:cubicBezTo>
                  <a:pt x="646671" y="2163626"/>
                  <a:pt x="821038" y="2210307"/>
                  <a:pt x="963827" y="2163626"/>
                </a:cubicBezTo>
                <a:cubicBezTo>
                  <a:pt x="1106616" y="2116945"/>
                  <a:pt x="1186249" y="2094977"/>
                  <a:pt x="1342768" y="1883539"/>
                </a:cubicBezTo>
                <a:cubicBezTo>
                  <a:pt x="1499287" y="1672101"/>
                  <a:pt x="1902941" y="894999"/>
                  <a:pt x="1902941" y="894999"/>
                </a:cubicBezTo>
                <a:cubicBezTo>
                  <a:pt x="2058087" y="620404"/>
                  <a:pt x="2163805" y="381507"/>
                  <a:pt x="2273643" y="235972"/>
                </a:cubicBezTo>
                <a:cubicBezTo>
                  <a:pt x="2383481" y="90437"/>
                  <a:pt x="2439773" y="60231"/>
                  <a:pt x="2561968" y="21788"/>
                </a:cubicBezTo>
                <a:cubicBezTo>
                  <a:pt x="2684163" y="-16655"/>
                  <a:pt x="2840681" y="8058"/>
                  <a:pt x="3006811" y="5312"/>
                </a:cubicBezTo>
                <a:cubicBezTo>
                  <a:pt x="3172941" y="2566"/>
                  <a:pt x="3365843" y="3939"/>
                  <a:pt x="3558746" y="5312"/>
                </a:cubicBezTo>
              </a:path>
            </a:pathLst>
          </a:cu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46" name="Conector de Seta Reta 45"/>
          <p:cNvCxnSpPr/>
          <p:nvPr/>
        </p:nvCxnSpPr>
        <p:spPr>
          <a:xfrm>
            <a:off x="8747760" y="1680319"/>
            <a:ext cx="0" cy="2916000"/>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7" name="Conector de Seta Reta 46"/>
          <p:cNvCxnSpPr/>
          <p:nvPr/>
        </p:nvCxnSpPr>
        <p:spPr>
          <a:xfrm>
            <a:off x="6917055" y="3903454"/>
            <a:ext cx="457708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7664450" y="2729974"/>
            <a:ext cx="3571875" cy="698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a:off x="6961505" y="4113004"/>
            <a:ext cx="2376000" cy="698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51" name="CaixaDeTexto 21"/>
          <p:cNvSpPr txBox="1"/>
          <p:nvPr/>
        </p:nvSpPr>
        <p:spPr>
          <a:xfrm>
            <a:off x="7750175" y="2353419"/>
            <a:ext cx="932815" cy="368300"/>
          </a:xfrm>
          <a:prstGeom prst="rect">
            <a:avLst/>
          </a:prstGeom>
          <a:solidFill>
            <a:schemeClr val="bg1"/>
          </a:solidFill>
        </p:spPr>
        <p:txBody>
          <a:bodyPr wrap="none" rtlCol="0">
            <a:spAutoFit/>
          </a:bodyPr>
          <a:lstStyle/>
          <a:p>
            <a:r>
              <a:rPr lang="pt-BR" dirty="0" smtClean="0"/>
              <a:t>V</a:t>
            </a:r>
            <a:r>
              <a:rPr lang="pt-BR" baseline="-25000" dirty="0" smtClean="0"/>
              <a:t>DD</a:t>
            </a:r>
            <a:r>
              <a:rPr lang="pt-BR" dirty="0" smtClean="0"/>
              <a:t> + V</a:t>
            </a:r>
            <a:r>
              <a:rPr lang="pt-BR" baseline="-25000" dirty="0" smtClean="0"/>
              <a:t>D</a:t>
            </a:r>
            <a:endParaRPr lang="pt-BR" baseline="-25000" dirty="0" smtClean="0"/>
          </a:p>
        </p:txBody>
      </p:sp>
      <p:sp>
        <p:nvSpPr>
          <p:cNvPr id="78" name="CaixaDeTexto 21"/>
          <p:cNvSpPr txBox="1"/>
          <p:nvPr/>
        </p:nvSpPr>
        <p:spPr>
          <a:xfrm>
            <a:off x="8807450" y="4046329"/>
            <a:ext cx="509270" cy="368300"/>
          </a:xfrm>
          <a:prstGeom prst="rect">
            <a:avLst/>
          </a:prstGeom>
          <a:solidFill>
            <a:schemeClr val="bg1"/>
          </a:solidFill>
        </p:spPr>
        <p:txBody>
          <a:bodyPr wrap="square" rtlCol="0">
            <a:spAutoFit/>
          </a:bodyPr>
          <a:lstStyle/>
          <a:p>
            <a:r>
              <a:rPr lang="pt-BR" dirty="0" smtClean="0"/>
              <a:t>-V</a:t>
            </a:r>
            <a:r>
              <a:rPr lang="pt-BR" baseline="-25000" dirty="0" smtClean="0"/>
              <a:t>D</a:t>
            </a:r>
            <a:endParaRPr lang="pt-BR" baseline="-25000" dirty="0" smtClean="0"/>
          </a:p>
        </p:txBody>
      </p:sp>
      <p:cxnSp>
        <p:nvCxnSpPr>
          <p:cNvPr id="73" name="Conector Reto 56"/>
          <p:cNvCxnSpPr/>
          <p:nvPr/>
        </p:nvCxnSpPr>
        <p:spPr>
          <a:xfrm flipV="1">
            <a:off x="9850312" y="2654166"/>
            <a:ext cx="0" cy="1391920"/>
          </a:xfrm>
          <a:prstGeom prst="line">
            <a:avLst/>
          </a:prstGeom>
          <a:ln w="12700" cmpd="sng">
            <a:solidFill>
              <a:schemeClr val="accent1">
                <a:shade val="50000"/>
              </a:schemeClr>
            </a:solidFill>
            <a:prstDash val="dashDot"/>
          </a:ln>
        </p:spPr>
        <p:style>
          <a:lnRef idx="1">
            <a:schemeClr val="accent1"/>
          </a:lnRef>
          <a:fillRef idx="0">
            <a:schemeClr val="accent1"/>
          </a:fillRef>
          <a:effectRef idx="0">
            <a:schemeClr val="accent1"/>
          </a:effectRef>
          <a:fontRef idx="minor">
            <a:schemeClr val="tx1"/>
          </a:fontRef>
        </p:style>
      </p:cxnSp>
      <p:sp>
        <p:nvSpPr>
          <p:cNvPr id="5" name="CaixaDeTexto 21"/>
          <p:cNvSpPr txBox="1"/>
          <p:nvPr/>
        </p:nvSpPr>
        <p:spPr>
          <a:xfrm>
            <a:off x="9502775" y="3943459"/>
            <a:ext cx="932815" cy="368300"/>
          </a:xfrm>
          <a:prstGeom prst="rect">
            <a:avLst/>
          </a:prstGeom>
          <a:solidFill>
            <a:schemeClr val="bg1"/>
          </a:solidFill>
        </p:spPr>
        <p:txBody>
          <a:bodyPr wrap="none" rtlCol="0">
            <a:spAutoFit/>
          </a:bodyPr>
          <a:p>
            <a:r>
              <a:rPr lang="pt-BR" dirty="0" smtClean="0"/>
              <a:t>V</a:t>
            </a:r>
            <a:r>
              <a:rPr lang="pt-BR" baseline="-25000" dirty="0" smtClean="0"/>
              <a:t>DD</a:t>
            </a:r>
            <a:r>
              <a:rPr lang="pt-BR" dirty="0" smtClean="0"/>
              <a:t> + V</a:t>
            </a:r>
            <a:r>
              <a:rPr lang="pt-BR" baseline="-25000" dirty="0" smtClean="0"/>
              <a:t>D</a:t>
            </a:r>
            <a:endParaRPr lang="pt-BR" baseline="-25000" dirty="0" smtClean="0"/>
          </a:p>
        </p:txBody>
      </p:sp>
      <p:cxnSp>
        <p:nvCxnSpPr>
          <p:cNvPr id="8" name="Conector Reto 56"/>
          <p:cNvCxnSpPr/>
          <p:nvPr/>
        </p:nvCxnSpPr>
        <p:spPr>
          <a:xfrm flipV="1">
            <a:off x="8415847" y="3590156"/>
            <a:ext cx="0" cy="540000"/>
          </a:xfrm>
          <a:prstGeom prst="line">
            <a:avLst/>
          </a:prstGeom>
          <a:ln w="12700" cmpd="sng">
            <a:solidFill>
              <a:schemeClr val="accent1">
                <a:shade val="50000"/>
              </a:schemeClr>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21"/>
          <p:cNvSpPr txBox="1"/>
          <p:nvPr/>
        </p:nvSpPr>
        <p:spPr>
          <a:xfrm>
            <a:off x="8138160" y="3458319"/>
            <a:ext cx="509270" cy="368300"/>
          </a:xfrm>
          <a:prstGeom prst="rect">
            <a:avLst/>
          </a:prstGeom>
          <a:solidFill>
            <a:schemeClr val="bg1"/>
          </a:solidFill>
        </p:spPr>
        <p:txBody>
          <a:bodyPr wrap="square" rtlCol="0">
            <a:spAutoFit/>
          </a:bodyPr>
          <a:p>
            <a:r>
              <a:rPr lang="pt-BR" dirty="0" smtClean="0"/>
              <a:t>-V</a:t>
            </a:r>
            <a:r>
              <a:rPr lang="pt-BR" baseline="-25000" dirty="0" smtClean="0"/>
              <a:t>D</a:t>
            </a:r>
            <a:endParaRPr lang="pt-BR" baseline="-25000" dirty="0" smtClean="0"/>
          </a:p>
        </p:txBody>
      </p:sp>
    </p:spTree>
  </p:cSld>
  <p:clrMapOvr>
    <a:masterClrMapping/>
  </p:clrMapOvr>
  <p:timing>
    <p:tnLst>
      <p:par>
        <p:cTn id="1" dur="indefinite" restart="never" nodeType="tmRoot"/>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865282" name="Picture 2" descr="c:\ch03_conv\sedr42021_0336.jp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1323340" y="1209675"/>
            <a:ext cx="10030460" cy="2423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Forma livre 11"/>
          <p:cNvSpPr/>
          <p:nvPr/>
        </p:nvSpPr>
        <p:spPr>
          <a:xfrm rot="5400000" flipH="1">
            <a:off x="6020435" y="748665"/>
            <a:ext cx="340360" cy="109664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6" name="Caixa de Texto 55"/>
          <p:cNvSpPr txBox="1"/>
          <p:nvPr/>
        </p:nvSpPr>
        <p:spPr>
          <a:xfrm>
            <a:off x="2778125" y="372745"/>
            <a:ext cx="6824980" cy="583565"/>
          </a:xfrm>
          <a:prstGeom prst="rect">
            <a:avLst/>
          </a:prstGeom>
          <a:noFill/>
        </p:spPr>
        <p:txBody>
          <a:bodyPr wrap="square" rtlCol="0">
            <a:spAutoFit/>
          </a:bodyPr>
          <a:lstStyle/>
          <a:p>
            <a:pPr algn="ctr" fontAlgn="auto">
              <a:spcAft>
                <a:spcPts val="1200"/>
              </a:spcAft>
            </a:pPr>
            <a:r>
              <a:rPr lang="pt-BR" altLang="en-US" sz="3200" b="1" dirty="0">
                <a:solidFill>
                  <a:srgbClr val="C00000"/>
                </a:solidFill>
                <a:latin typeface="Comic Sans MS" panose="030F0702030302020204" pitchFamily="66" charset="0"/>
                <a:cs typeface="Comic Sans MS" panose="030F0702030302020204" pitchFamily="66" charset="0"/>
              </a:rPr>
              <a:t>Circuito restaurador</a:t>
            </a:r>
            <a:r>
              <a:rPr lang="pt-BR" altLang="en-US" sz="3200" b="1" dirty="0">
                <a:solidFill>
                  <a:schemeClr val="tx1"/>
                </a:solidFill>
                <a:latin typeface="Comic Sans MS" panose="030F0702030302020204" pitchFamily="66" charset="0"/>
                <a:cs typeface="Comic Sans MS" panose="030F0702030302020204" pitchFamily="66" charset="0"/>
              </a:rPr>
              <a:t> </a:t>
            </a:r>
            <a:endParaRPr lang="pt-BR" altLang="en-US" sz="3200" b="1" dirty="0">
              <a:solidFill>
                <a:schemeClr val="tx1"/>
              </a:solidFill>
              <a:latin typeface="Comic Sans MS" panose="030F0702030302020204" pitchFamily="66" charset="0"/>
              <a:cs typeface="Comic Sans MS" panose="030F0702030302020204" pitchFamily="66" charset="0"/>
            </a:endParaRPr>
          </a:p>
        </p:txBody>
      </p:sp>
      <p:sp>
        <p:nvSpPr>
          <p:cNvPr id="4" name="Caixa de Texto 3"/>
          <p:cNvSpPr txBox="1"/>
          <p:nvPr/>
        </p:nvSpPr>
        <p:spPr>
          <a:xfrm>
            <a:off x="346710" y="3632835"/>
            <a:ext cx="11498580" cy="2907665"/>
          </a:xfrm>
          <a:prstGeom prst="rect">
            <a:avLst/>
          </a:prstGeom>
          <a:noFill/>
        </p:spPr>
        <p:txBody>
          <a:bodyPr wrap="square" rtlCol="0">
            <a:spAutoFit/>
          </a:bodyPr>
          <a:lstStyle/>
          <a:p>
            <a:pPr marL="457200" indent="-457200" algn="l" fontAlgn="auto">
              <a:spcAft>
                <a:spcPts val="600"/>
              </a:spcAft>
              <a:buFont typeface="Arial" panose="020B0604020202020204" pitchFamily="34" charset="0"/>
              <a:buChar char="•"/>
            </a:pPr>
            <a:r>
              <a:rPr lang="pt-BR" altLang="en-US" sz="2800" b="1">
                <a:solidFill>
                  <a:schemeClr val="tx1"/>
                </a:solidFill>
                <a:latin typeface="Comic Sans MS" panose="030F0702030302020204" pitchFamily="66" charset="0"/>
                <a:cs typeface="Comic Sans MS" panose="030F0702030302020204" pitchFamily="66" charset="0"/>
              </a:rPr>
              <a:t>Quando o circuito inicia, t=0s, o capacitor está descarregado</a:t>
            </a:r>
            <a:endParaRPr lang="pt-BR" altLang="en-US" sz="2800" b="1">
              <a:solidFill>
                <a:schemeClr val="tx1"/>
              </a:solidFill>
              <a:latin typeface="Comic Sans MS" panose="030F0702030302020204" pitchFamily="66" charset="0"/>
              <a:cs typeface="Comic Sans MS" panose="030F0702030302020204" pitchFamily="66" charset="0"/>
            </a:endParaRPr>
          </a:p>
          <a:p>
            <a:pPr marL="457200" indent="-457200" algn="l" fontAlgn="auto">
              <a:spcAft>
                <a:spcPts val="600"/>
              </a:spcAft>
              <a:buFont typeface="Arial" panose="020B0604020202020204" pitchFamily="34" charset="0"/>
              <a:buChar char="•"/>
            </a:pPr>
            <a:r>
              <a:rPr lang="pt-BR" altLang="en-US" sz="2800" b="1">
                <a:solidFill>
                  <a:schemeClr val="tx1"/>
                </a:solidFill>
                <a:latin typeface="Comic Sans MS" panose="030F0702030302020204" pitchFamily="66" charset="0"/>
                <a:cs typeface="Comic Sans MS" panose="030F0702030302020204" pitchFamily="66" charset="0"/>
              </a:rPr>
              <a:t>quando a entrada vai para -6V, o sinal de saída tende a ficar negativo, mas o diodo começa a conduzir. </a:t>
            </a:r>
            <a:endParaRPr lang="pt-BR" altLang="en-US" sz="2800" b="1">
              <a:solidFill>
                <a:schemeClr val="tx1"/>
              </a:solidFill>
              <a:latin typeface="Comic Sans MS" panose="030F0702030302020204" pitchFamily="66" charset="0"/>
              <a:cs typeface="Comic Sans MS" panose="030F0702030302020204" pitchFamily="66" charset="0"/>
            </a:endParaRPr>
          </a:p>
          <a:p>
            <a:pPr marL="457200" indent="-457200" algn="l" fontAlgn="auto">
              <a:spcAft>
                <a:spcPts val="600"/>
              </a:spcAft>
              <a:buFont typeface="Arial" panose="020B0604020202020204" pitchFamily="34" charset="0"/>
              <a:buChar char="•"/>
            </a:pPr>
            <a:r>
              <a:rPr lang="pt-BR" altLang="en-US" sz="2800" b="1">
                <a:solidFill>
                  <a:schemeClr val="tx1"/>
                </a:solidFill>
                <a:latin typeface="Comic Sans MS" panose="030F0702030302020204" pitchFamily="66" charset="0"/>
                <a:cs typeface="Comic Sans MS" panose="030F0702030302020204" pitchFamily="66" charset="0"/>
              </a:rPr>
              <a:t>o capacitor é carregado com a tensão 6 V pelo diodo (preste atenção na orientação da tensão)</a:t>
            </a:r>
            <a:endParaRPr lang="pt-BR" altLang="en-US" sz="2800" b="1">
              <a:solidFill>
                <a:schemeClr val="tx1"/>
              </a:solidFill>
              <a:latin typeface="Comic Sans MS" panose="030F0702030302020204" pitchFamily="66" charset="0"/>
              <a:cs typeface="Comic Sans MS" panose="030F0702030302020204" pitchFamily="66" charset="0"/>
            </a:endParaRPr>
          </a:p>
          <a:p>
            <a:pPr marL="457200" indent="-457200" algn="l" fontAlgn="auto">
              <a:spcAft>
                <a:spcPts val="600"/>
              </a:spcAft>
              <a:buFont typeface="Arial" panose="020B0604020202020204" pitchFamily="34" charset="0"/>
              <a:buChar char="•"/>
            </a:pPr>
            <a:r>
              <a:rPr lang="pt-BR" altLang="en-US" sz="2800" b="1">
                <a:solidFill>
                  <a:schemeClr val="tx1"/>
                </a:solidFill>
                <a:latin typeface="Comic Sans MS" panose="030F0702030302020204" pitchFamily="66" charset="0"/>
                <a:cs typeface="Comic Sans MS" panose="030F0702030302020204" pitchFamily="66" charset="0"/>
              </a:rPr>
              <a:t>agora a tensão de entrada muda para 4 V</a:t>
            </a:r>
            <a:endParaRPr lang="pt-BR" altLang="en-US" sz="2800" b="1">
              <a:solidFill>
                <a:schemeClr val="tx1"/>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7"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0" name="Grupo 19"/>
          <p:cNvGrpSpPr/>
          <p:nvPr/>
        </p:nvGrpSpPr>
        <p:grpSpPr>
          <a:xfrm rot="5400000" flipH="1">
            <a:off x="9138920" y="5560060"/>
            <a:ext cx="1274445" cy="22479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4093224" y="5366399"/>
            <a:ext cx="1127125" cy="485746"/>
            <a:chOff x="14922" y="4274"/>
            <a:chExt cx="1775" cy="801"/>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5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4635500" y="4907915"/>
            <a:ext cx="121602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a:off x="4484370" y="618617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624695" y="630936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707755" y="5019675"/>
            <a:ext cx="1087120" cy="146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3919855" y="4325620"/>
            <a:ext cx="24485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dirty="0">
                <a:latin typeface="Comic Sans MS" panose="030F0702030302020204" pitchFamily="66" charset="0"/>
                <a:cs typeface="Comic Sans MS" panose="030F0702030302020204" pitchFamily="66" charset="0"/>
              </a:rPr>
              <a:t>= 0,5M</a:t>
            </a:r>
            <a:r>
              <a:rPr lang="pt-BR" altLang="en-US" sz="2800" dirty="0">
                <a:latin typeface="Symbol" panose="05050102010706020507" charset="0"/>
                <a:cs typeface="Symbol" panose="05050102010706020507" charset="0"/>
              </a:rPr>
              <a:t>W</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9794875" y="5380355"/>
            <a:ext cx="215392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load</a:t>
            </a:r>
            <a:r>
              <a:rPr lang="pt-BR" altLang="en-US" sz="2800" dirty="0" smtClean="0">
                <a:latin typeface="Comic Sans MS" panose="030F0702030302020204" pitchFamily="66" charset="0"/>
                <a:cs typeface="Comic Sans MS" panose="030F0702030302020204" pitchFamily="66" charset="0"/>
              </a:rPr>
              <a:t>=100</a:t>
            </a:r>
            <a:r>
              <a:rPr lang="pt-BR" altLang="en-US" sz="2800" dirty="0">
                <a:latin typeface="Symbol" panose="05050102010706020507" charset="0"/>
                <a:cs typeface="Symbol" panose="05050102010706020507" charset="0"/>
                <a:sym typeface="+mn-ea"/>
              </a:rPr>
              <a:t>W</a:t>
            </a:r>
            <a:endParaRPr lang="pt-BR" altLang="en-US" sz="2800" dirty="0" smtClean="0">
              <a:latin typeface="Comic Sans MS" panose="030F0702030302020204" pitchFamily="66" charset="0"/>
              <a:cs typeface="Comic Sans MS" panose="030F0702030302020204" pitchFamily="66" charset="0"/>
            </a:endParaRPr>
          </a:p>
        </p:txBody>
      </p:sp>
      <p:sp>
        <p:nvSpPr>
          <p:cNvPr id="11" name="Caixa de Texto 23"/>
          <p:cNvSpPr txBox="1"/>
          <p:nvPr/>
        </p:nvSpPr>
        <p:spPr>
          <a:xfrm>
            <a:off x="2115820" y="5416550"/>
            <a:ext cx="2519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 30mV</a:t>
            </a:r>
            <a:r>
              <a:rPr lang="pt-BR" altLang="en-US" sz="2800" baseline="-25000" dirty="0" smtClean="0">
                <a:latin typeface="Comic Sans MS" panose="030F0702030302020204" pitchFamily="66" charset="0"/>
                <a:cs typeface="Comic Sans MS" panose="030F0702030302020204" pitchFamily="66" charset="0"/>
              </a:rPr>
              <a:t>ef</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3" name="Caixa de Texto 23"/>
          <p:cNvSpPr txBox="1"/>
          <p:nvPr/>
        </p:nvSpPr>
        <p:spPr>
          <a:xfrm>
            <a:off x="8951123" y="450624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5" name="CaixaDeTexto 45"/>
              <p:cNvSpPr txBox="1"/>
              <p:nvPr/>
            </p:nvSpPr>
            <p:spPr>
              <a:xfrm>
                <a:off x="416560" y="1094740"/>
                <a:ext cx="11522710" cy="319468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Deseja-se montar com os amplificadores um sistema que permita fornecer na saída uma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potência</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 0.5 W</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ou mais. Consideremos que vin= 30 mV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ef</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Z</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=0,5 MOhm e Z</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load</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=100 Ohm</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um sinal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sen(</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w</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V</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ef</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 V</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P</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a:t>
                </a:r>
                <a14:m>
                  <m:oMath xmlns:m="http://schemas.openxmlformats.org/officeDocument/2006/math">
                    <m:rad>
                      <m:radPr>
                        <m:degHide m:val="on"/>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radPr>
                      <m:deg/>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e>
                    </m:rad>
                  </m:oMath>
                </a14:m>
                <a:r>
                  <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endPar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potência num resistor R é </a:t>
                </a:r>
                <a14:m>
                  <m:oMath xmlns:m="http://schemas.openxmlformats.org/officeDocument/2006/math">
                    <m:sSubSup>
                      <m:sSubSup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Sup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𝒆𝒇</m:t>
                        </m:r>
                      </m:sub>
                      <m:sup>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p>
                    </m:sSubSup>
                  </m:oMath>
                </a14:m>
                <a:r>
                  <a:rPr lang="pt-BR" altLang="en-US" sz="2800" b="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/R</a:t>
                </a:r>
                <a:endParaRPr lang="pt-BR" altLang="en-US" sz="2800" b="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5" name="CaixaDeTexto 45"/>
              <p:cNvSpPr txBox="1">
                <a:spLocks noRot="1" noChangeAspect="1" noMove="1" noResize="1" noEditPoints="1" noAdjustHandles="1" noChangeArrowheads="1" noChangeShapeType="1" noTextEdit="1"/>
              </p:cNvSpPr>
              <p:nvPr/>
            </p:nvSpPr>
            <p:spPr>
              <a:xfrm>
                <a:off x="416560" y="1094740"/>
                <a:ext cx="11522710" cy="3194685"/>
              </a:xfrm>
              <a:prstGeom prst="rect">
                <a:avLst/>
              </a:prstGeom>
              <a:blipFill rotWithShape="1">
                <a:blip r:embed="rId1"/>
                <a:stretch>
                  <a:fillRect/>
                </a:stretch>
              </a:blipFill>
            </p:spPr>
            <p:txBody>
              <a:bodyPr/>
              <a:lstStyle/>
              <a:p>
                <a:r>
                  <a:rPr lang="pt-BR" altLang="en-US">
                    <a:noFill/>
                  </a:rPr>
                  <a:t> </a:t>
                </a:r>
              </a:p>
            </p:txBody>
          </p:sp>
        </mc:Fallback>
      </mc:AlternateContent>
      <p:sp>
        <p:nvSpPr>
          <p:cNvPr id="5" name="Caixa de Texto 4"/>
          <p:cNvSpPr txBox="1"/>
          <p:nvPr/>
        </p:nvSpPr>
        <p:spPr>
          <a:xfrm>
            <a:off x="5849620" y="4847590"/>
            <a:ext cx="2849880" cy="1198880"/>
          </a:xfrm>
          <a:prstGeom prst="rect">
            <a:avLst/>
          </a:prstGeom>
          <a:solidFill>
            <a:schemeClr val="accent2">
              <a:lumMod val="75000"/>
            </a:schemeClr>
          </a:solidFill>
          <a:ln>
            <a:solidFill>
              <a:srgbClr val="C00000"/>
            </a:solidFill>
          </a:ln>
        </p:spPr>
        <p:txBody>
          <a:bodyPr wrap="square" rtlCol="0">
            <a:spAutoFit/>
          </a:bodyPr>
          <a:lstStyle/>
          <a:p>
            <a:pPr algn="ctr"/>
            <a:r>
              <a:rPr lang="pt-BR" altLang="en-US" sz="2400" b="1" dirty="0">
                <a:latin typeface="Comic Sans MS" panose="030F0702030302020204" pitchFamily="66" charset="0"/>
                <a:cs typeface="Comic Sans MS" panose="030F0702030302020204" pitchFamily="66" charset="0"/>
              </a:rPr>
              <a:t>sistema para fornecer 0.5W ou mais a carga</a:t>
            </a:r>
            <a:endParaRPr lang="pt-BR" altLang="en-US" sz="2400" b="1" dirty="0">
              <a:latin typeface="Comic Sans MS" panose="030F0702030302020204" pitchFamily="66" charset="0"/>
              <a:cs typeface="Comic Sans MS" panose="030F0702030302020204" pitchFamily="66" charset="0"/>
            </a:endParaRPr>
          </a:p>
        </p:txBody>
      </p:sp>
      <p:sp>
        <p:nvSpPr>
          <p:cNvPr id="3" name="Caixa de Texto 23"/>
          <p:cNvSpPr txBox="1"/>
          <p:nvPr/>
        </p:nvSpPr>
        <p:spPr>
          <a:xfrm>
            <a:off x="9785350" y="4573905"/>
            <a:ext cx="132080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0,5W</a:t>
            </a:r>
            <a:endParaRPr lang="pt-BR" altLang="en-US" sz="2800" dirty="0" smtClean="0">
              <a:latin typeface="Comic Sans MS" panose="030F0702030302020204" pitchFamily="66" charset="0"/>
              <a:cs typeface="Comic Sans MS" panose="030F0702030302020204" pitchFamily="66" charset="0"/>
            </a:endParaRPr>
          </a:p>
        </p:txBody>
      </p:sp>
      <p:sp>
        <p:nvSpPr>
          <p:cNvPr id="7" name="Forma livre 6"/>
          <p:cNvSpPr/>
          <p:nvPr/>
        </p:nvSpPr>
        <p:spPr>
          <a:xfrm>
            <a:off x="9335128" y="5135888"/>
            <a:ext cx="267670" cy="946768"/>
          </a:xfrm>
          <a:custGeom>
            <a:avLst/>
            <a:gdLst>
              <a:gd name="connsiteX0" fmla="*/ 202933 w 267670"/>
              <a:gd name="connsiteY0" fmla="*/ 946768 h 946768"/>
              <a:gd name="connsiteX1" fmla="*/ 8724 w 267670"/>
              <a:gd name="connsiteY1" fmla="*/ 679731 h 946768"/>
              <a:gd name="connsiteX2" fmla="*/ 57277 w 267670"/>
              <a:gd name="connsiteY2" fmla="*/ 226577 h 946768"/>
              <a:gd name="connsiteX3" fmla="*/ 267670 w 267670"/>
              <a:gd name="connsiteY3" fmla="*/ 0 h 946768"/>
            </a:gdLst>
            <a:ahLst/>
            <a:cxnLst>
              <a:cxn ang="0">
                <a:pos x="connsiteX0" y="connsiteY0"/>
              </a:cxn>
              <a:cxn ang="0">
                <a:pos x="connsiteX1" y="connsiteY1"/>
              </a:cxn>
              <a:cxn ang="0">
                <a:pos x="connsiteX2" y="connsiteY2"/>
              </a:cxn>
              <a:cxn ang="0">
                <a:pos x="connsiteX3" y="connsiteY3"/>
              </a:cxn>
            </a:cxnLst>
            <a:rect l="l" t="t" r="r" b="b"/>
            <a:pathLst>
              <a:path w="267670" h="946768">
                <a:moveTo>
                  <a:pt x="202933" y="946768"/>
                </a:moveTo>
                <a:cubicBezTo>
                  <a:pt x="117966" y="873265"/>
                  <a:pt x="33000" y="799763"/>
                  <a:pt x="8724" y="679731"/>
                </a:cubicBezTo>
                <a:cubicBezTo>
                  <a:pt x="-15552" y="559699"/>
                  <a:pt x="14119" y="339865"/>
                  <a:pt x="57277" y="226577"/>
                </a:cubicBezTo>
                <a:cubicBezTo>
                  <a:pt x="100435" y="113289"/>
                  <a:pt x="184052" y="56644"/>
                  <a:pt x="267670" y="0"/>
                </a:cubicBezTo>
              </a:path>
            </a:pathLst>
          </a:custGeom>
          <a:noFill/>
          <a:ln w="1587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 de Texto 3"/>
          <p:cNvSpPr txBox="1"/>
          <p:nvPr/>
        </p:nvSpPr>
        <p:spPr>
          <a:xfrm>
            <a:off x="346710" y="1227455"/>
            <a:ext cx="11498580" cy="3261360"/>
          </a:xfrm>
          <a:prstGeom prst="rect">
            <a:avLst/>
          </a:prstGeom>
          <a:noFill/>
        </p:spPr>
        <p:txBody>
          <a:bodyPr wrap="square" rtlCol="0">
            <a:spAutoFit/>
          </a:bodyPr>
          <a:lstStyle/>
          <a:p>
            <a:pPr marL="457200" indent="-457200" algn="l" fontAlgn="auto">
              <a:spcAft>
                <a:spcPts val="600"/>
              </a:spcAft>
              <a:buFont typeface="Arial" panose="020B0604020202020204" pitchFamily="34" charset="0"/>
              <a:buChar char="•"/>
            </a:pPr>
            <a:r>
              <a:rPr lang="pt-BR" altLang="en-US" sz="2800" b="1">
                <a:solidFill>
                  <a:schemeClr val="tx1"/>
                </a:solidFill>
                <a:latin typeface="Comic Sans MS" panose="030F0702030302020204" pitchFamily="66" charset="0"/>
                <a:cs typeface="Comic Sans MS" panose="030F0702030302020204" pitchFamily="66" charset="0"/>
              </a:rPr>
              <a:t>O capacitor mantem a tensão de 6 V, assim a saída vai para 10 V</a:t>
            </a:r>
            <a:endParaRPr lang="pt-BR" altLang="en-US" sz="2800" b="1">
              <a:solidFill>
                <a:schemeClr val="tx1"/>
              </a:solidFill>
              <a:latin typeface="Comic Sans MS" panose="030F0702030302020204" pitchFamily="66" charset="0"/>
              <a:cs typeface="Comic Sans MS" panose="030F0702030302020204" pitchFamily="66" charset="0"/>
            </a:endParaRPr>
          </a:p>
          <a:p>
            <a:pPr marL="457200" indent="-457200" algn="l" fontAlgn="auto">
              <a:spcAft>
                <a:spcPts val="600"/>
              </a:spcAft>
              <a:buFont typeface="Arial" panose="020B0604020202020204" pitchFamily="34" charset="0"/>
              <a:buChar char="•"/>
            </a:pPr>
            <a:r>
              <a:rPr lang="pt-BR" altLang="en-US" sz="2800" b="1">
                <a:solidFill>
                  <a:schemeClr val="tx1"/>
                </a:solidFill>
                <a:latin typeface="Comic Sans MS" panose="030F0702030302020204" pitchFamily="66" charset="0"/>
                <a:cs typeface="Comic Sans MS" panose="030F0702030302020204" pitchFamily="66" charset="0"/>
              </a:rPr>
              <a:t>quando a entrada vai para -6V, o sinal de saída volta para zero</a:t>
            </a:r>
            <a:endParaRPr lang="pt-BR" altLang="en-US" sz="2800" b="1">
              <a:solidFill>
                <a:schemeClr val="tx1"/>
              </a:solidFill>
              <a:latin typeface="Comic Sans MS" panose="030F0702030302020204" pitchFamily="66" charset="0"/>
              <a:cs typeface="Comic Sans MS" panose="030F0702030302020204" pitchFamily="66" charset="0"/>
            </a:endParaRPr>
          </a:p>
          <a:p>
            <a:pPr indent="0" algn="l" fontAlgn="auto">
              <a:spcAft>
                <a:spcPts val="600"/>
              </a:spcAft>
              <a:buFont typeface="Arial" panose="020B0604020202020204" pitchFamily="34" charset="0"/>
              <a:buNone/>
            </a:pPr>
            <a:r>
              <a:rPr lang="pt-BR" altLang="en-US" sz="2800" b="1">
                <a:solidFill>
                  <a:schemeClr val="tx1"/>
                </a:solidFill>
                <a:latin typeface="Comic Sans MS" panose="030F0702030302020204" pitchFamily="66" charset="0"/>
                <a:cs typeface="Comic Sans MS" panose="030F0702030302020204" pitchFamily="66" charset="0"/>
              </a:rPr>
              <a:t>Observe que o diodo conduz apenas no inicio para carregar o capacitor depois fica cortado. O capacitor fica sempre com a tensão de 6V.</a:t>
            </a:r>
            <a:endParaRPr lang="pt-BR" altLang="en-US" sz="2800" b="1">
              <a:solidFill>
                <a:schemeClr val="tx1"/>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 de Texto 55"/>
          <p:cNvSpPr txBox="1"/>
          <p:nvPr/>
        </p:nvSpPr>
        <p:spPr>
          <a:xfrm>
            <a:off x="949325" y="455249"/>
            <a:ext cx="10501147" cy="584775"/>
          </a:xfrm>
          <a:prstGeom prst="rect">
            <a:avLst/>
          </a:prstGeom>
          <a:noFill/>
        </p:spPr>
        <p:txBody>
          <a:bodyPr wrap="square" rtlCol="0">
            <a:spAutoFit/>
          </a:bodyPr>
          <a:lstStyle/>
          <a:p>
            <a:pPr algn="ctr" fontAlgn="auto">
              <a:spcAft>
                <a:spcPts val="1200"/>
              </a:spcAft>
            </a:pPr>
            <a:r>
              <a:rPr lang="pt-BR" altLang="en-US" sz="3200" b="1" dirty="0">
                <a:solidFill>
                  <a:srgbClr val="C00000"/>
                </a:solidFill>
                <a:latin typeface="Comic Sans MS" panose="030F0702030302020204" pitchFamily="66" charset="0"/>
                <a:cs typeface="Comic Sans MS" panose="030F0702030302020204" pitchFamily="66" charset="0"/>
              </a:rPr>
              <a:t>Circuito </a:t>
            </a:r>
            <a:r>
              <a:rPr lang="pt-BR" altLang="en-US" sz="3200" b="1" dirty="0" smtClean="0">
                <a:solidFill>
                  <a:srgbClr val="C00000"/>
                </a:solidFill>
                <a:latin typeface="Comic Sans MS" panose="030F0702030302020204" pitchFamily="66" charset="0"/>
                <a:cs typeface="Comic Sans MS" panose="030F0702030302020204" pitchFamily="66" charset="0"/>
              </a:rPr>
              <a:t>restaurador com resistor de carga</a:t>
            </a:r>
            <a:r>
              <a:rPr lang="pt-BR" altLang="en-US" sz="3200" b="1" dirty="0" smtClean="0">
                <a:solidFill>
                  <a:schemeClr val="tx1"/>
                </a:solidFill>
                <a:latin typeface="Comic Sans MS" panose="030F0702030302020204" pitchFamily="66" charset="0"/>
                <a:cs typeface="Comic Sans MS" panose="030F0702030302020204" pitchFamily="66" charset="0"/>
              </a:rPr>
              <a:t> </a:t>
            </a:r>
            <a:endParaRPr lang="pt-BR" altLang="en-US" sz="3200" b="1" dirty="0">
              <a:solidFill>
                <a:schemeClr val="tx1"/>
              </a:solidFill>
              <a:latin typeface="Comic Sans MS" panose="030F0702030302020204" pitchFamily="66" charset="0"/>
              <a:cs typeface="Comic Sans MS" panose="030F0702030302020204" pitchFamily="66" charset="0"/>
            </a:endParaRPr>
          </a:p>
        </p:txBody>
      </p:sp>
      <p:pic>
        <p:nvPicPr>
          <p:cNvPr id="7" name="Imagem 6"/>
          <p:cNvPicPr>
            <a:picLocks noChangeAspect="1"/>
          </p:cNvPicPr>
          <p:nvPr/>
        </p:nvPicPr>
        <p:blipFill rotWithShape="1">
          <a:blip r:embed="rId1">
            <a:extLst>
              <a:ext uri="{28A0092B-C50C-407E-A947-70E740481C1C}">
                <a14:useLocalDpi xmlns:a14="http://schemas.microsoft.com/office/drawing/2010/main" val="0"/>
              </a:ext>
            </a:extLst>
          </a:blip>
          <a:srcRect l="33644" t="37061" r="39091" b="10308"/>
          <a:stretch>
            <a:fillRect/>
          </a:stretch>
        </p:blipFill>
        <p:spPr>
          <a:xfrm>
            <a:off x="2169994" y="1910687"/>
            <a:ext cx="7746169" cy="3439236"/>
          </a:xfrm>
          <a:prstGeom prst="rect">
            <a:avLst/>
          </a:prstGeom>
        </p:spPr>
      </p:pic>
    </p:spTree>
  </p:cSld>
  <p:clrMapOvr>
    <a:masterClrMapping/>
  </p:clrMapOvr>
  <p:timing>
    <p:tnLst>
      <p:par>
        <p:cTn id="1" dur="indefinite" restart="never" nodeType="tmRoot"/>
      </p:par>
    </p:tn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5" name="Imagem 4"/>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272954" y="1631046"/>
            <a:ext cx="11599279" cy="4537741"/>
          </a:xfrm>
          <a:prstGeom prst="rect">
            <a:avLst/>
          </a:prstGeom>
        </p:spPr>
      </p:pic>
      <p:sp>
        <p:nvSpPr>
          <p:cNvPr id="6" name="Forma livre 5"/>
          <p:cNvSpPr/>
          <p:nvPr/>
        </p:nvSpPr>
        <p:spPr>
          <a:xfrm>
            <a:off x="1637731" y="2192133"/>
            <a:ext cx="3751773" cy="2327271"/>
          </a:xfrm>
          <a:custGeom>
            <a:avLst/>
            <a:gdLst>
              <a:gd name="connsiteX0" fmla="*/ 0 w 3751773"/>
              <a:gd name="connsiteY0" fmla="*/ 114339 h 2327271"/>
              <a:gd name="connsiteX1" fmla="*/ 491320 w 3751773"/>
              <a:gd name="connsiteY1" fmla="*/ 359998 h 2327271"/>
              <a:gd name="connsiteX2" fmla="*/ 1064526 w 3751773"/>
              <a:gd name="connsiteY2" fmla="*/ 632954 h 2327271"/>
              <a:gd name="connsiteX3" fmla="*/ 1828800 w 3751773"/>
              <a:gd name="connsiteY3" fmla="*/ 892261 h 2327271"/>
              <a:gd name="connsiteX4" fmla="*/ 1869744 w 3751773"/>
              <a:gd name="connsiteY4" fmla="*/ 1001443 h 2327271"/>
              <a:gd name="connsiteX5" fmla="*/ 1842448 w 3751773"/>
              <a:gd name="connsiteY5" fmla="*/ 2093264 h 2327271"/>
              <a:gd name="connsiteX6" fmla="*/ 1856096 w 3751773"/>
              <a:gd name="connsiteY6" fmla="*/ 2325276 h 2327271"/>
              <a:gd name="connsiteX7" fmla="*/ 1869744 w 3751773"/>
              <a:gd name="connsiteY7" fmla="*/ 2202446 h 2327271"/>
              <a:gd name="connsiteX8" fmla="*/ 2279176 w 3751773"/>
              <a:gd name="connsiteY8" fmla="*/ 2147855 h 2327271"/>
              <a:gd name="connsiteX9" fmla="*/ 2988860 w 3751773"/>
              <a:gd name="connsiteY9" fmla="*/ 2134207 h 2327271"/>
              <a:gd name="connsiteX10" fmla="*/ 3521123 w 3751773"/>
              <a:gd name="connsiteY10" fmla="*/ 2120560 h 2327271"/>
              <a:gd name="connsiteX11" fmla="*/ 3739487 w 3751773"/>
              <a:gd name="connsiteY11" fmla="*/ 2147855 h 2327271"/>
              <a:gd name="connsiteX12" fmla="*/ 3725839 w 3751773"/>
              <a:gd name="connsiteY12" fmla="*/ 2093264 h 2327271"/>
              <a:gd name="connsiteX13" fmla="*/ 3739487 w 3751773"/>
              <a:gd name="connsiteY13" fmla="*/ 1410876 h 2327271"/>
              <a:gd name="connsiteX14" fmla="*/ 3725839 w 3751773"/>
              <a:gd name="connsiteY14" fmla="*/ 127986 h 2327271"/>
              <a:gd name="connsiteX15" fmla="*/ 3725839 w 3751773"/>
              <a:gd name="connsiteY15" fmla="*/ 114339 h 232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1773" h="2327271">
                <a:moveTo>
                  <a:pt x="0" y="114339"/>
                </a:moveTo>
                <a:lnTo>
                  <a:pt x="491320" y="359998"/>
                </a:lnTo>
                <a:cubicBezTo>
                  <a:pt x="668741" y="446434"/>
                  <a:pt x="841613" y="544244"/>
                  <a:pt x="1064526" y="632954"/>
                </a:cubicBezTo>
                <a:cubicBezTo>
                  <a:pt x="1287439" y="721664"/>
                  <a:pt x="1694597" y="830846"/>
                  <a:pt x="1828800" y="892261"/>
                </a:cubicBezTo>
                <a:cubicBezTo>
                  <a:pt x="1963003" y="953676"/>
                  <a:pt x="1867469" y="801276"/>
                  <a:pt x="1869744" y="1001443"/>
                </a:cubicBezTo>
                <a:cubicBezTo>
                  <a:pt x="1872019" y="1201610"/>
                  <a:pt x="1844723" y="1872625"/>
                  <a:pt x="1842448" y="2093264"/>
                </a:cubicBezTo>
                <a:cubicBezTo>
                  <a:pt x="1840173" y="2313903"/>
                  <a:pt x="1851547" y="2307079"/>
                  <a:pt x="1856096" y="2325276"/>
                </a:cubicBezTo>
                <a:cubicBezTo>
                  <a:pt x="1860645" y="2343473"/>
                  <a:pt x="1799231" y="2232016"/>
                  <a:pt x="1869744" y="2202446"/>
                </a:cubicBezTo>
                <a:cubicBezTo>
                  <a:pt x="1940257" y="2172876"/>
                  <a:pt x="2092657" y="2159228"/>
                  <a:pt x="2279176" y="2147855"/>
                </a:cubicBezTo>
                <a:cubicBezTo>
                  <a:pt x="2465695" y="2136482"/>
                  <a:pt x="2988860" y="2134207"/>
                  <a:pt x="2988860" y="2134207"/>
                </a:cubicBezTo>
                <a:cubicBezTo>
                  <a:pt x="3195851" y="2129658"/>
                  <a:pt x="3396019" y="2118285"/>
                  <a:pt x="3521123" y="2120560"/>
                </a:cubicBezTo>
                <a:cubicBezTo>
                  <a:pt x="3646227" y="2122835"/>
                  <a:pt x="3705368" y="2152404"/>
                  <a:pt x="3739487" y="2147855"/>
                </a:cubicBezTo>
                <a:cubicBezTo>
                  <a:pt x="3773606" y="2143306"/>
                  <a:pt x="3725839" y="2216094"/>
                  <a:pt x="3725839" y="2093264"/>
                </a:cubicBezTo>
                <a:cubicBezTo>
                  <a:pt x="3725839" y="1970434"/>
                  <a:pt x="3739487" y="1738422"/>
                  <a:pt x="3739487" y="1410876"/>
                </a:cubicBezTo>
                <a:cubicBezTo>
                  <a:pt x="3739487" y="1083330"/>
                  <a:pt x="3728114" y="344076"/>
                  <a:pt x="3725839" y="127986"/>
                </a:cubicBezTo>
                <a:cubicBezTo>
                  <a:pt x="3723564" y="-88104"/>
                  <a:pt x="3724701" y="13117"/>
                  <a:pt x="3725839" y="114339"/>
                </a:cubicBezTo>
              </a:path>
            </a:pathLst>
          </a:custGeom>
          <a:noFill/>
          <a:ln w="285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Forma livre 6"/>
          <p:cNvSpPr/>
          <p:nvPr/>
        </p:nvSpPr>
        <p:spPr>
          <a:xfrm>
            <a:off x="5389504" y="2192133"/>
            <a:ext cx="3751773" cy="2327271"/>
          </a:xfrm>
          <a:custGeom>
            <a:avLst/>
            <a:gdLst>
              <a:gd name="connsiteX0" fmla="*/ 0 w 3751773"/>
              <a:gd name="connsiteY0" fmla="*/ 114339 h 2327271"/>
              <a:gd name="connsiteX1" fmla="*/ 491320 w 3751773"/>
              <a:gd name="connsiteY1" fmla="*/ 359998 h 2327271"/>
              <a:gd name="connsiteX2" fmla="*/ 1064526 w 3751773"/>
              <a:gd name="connsiteY2" fmla="*/ 632954 h 2327271"/>
              <a:gd name="connsiteX3" fmla="*/ 1828800 w 3751773"/>
              <a:gd name="connsiteY3" fmla="*/ 892261 h 2327271"/>
              <a:gd name="connsiteX4" fmla="*/ 1869744 w 3751773"/>
              <a:gd name="connsiteY4" fmla="*/ 1001443 h 2327271"/>
              <a:gd name="connsiteX5" fmla="*/ 1842448 w 3751773"/>
              <a:gd name="connsiteY5" fmla="*/ 2093264 h 2327271"/>
              <a:gd name="connsiteX6" fmla="*/ 1856096 w 3751773"/>
              <a:gd name="connsiteY6" fmla="*/ 2325276 h 2327271"/>
              <a:gd name="connsiteX7" fmla="*/ 1869744 w 3751773"/>
              <a:gd name="connsiteY7" fmla="*/ 2202446 h 2327271"/>
              <a:gd name="connsiteX8" fmla="*/ 2279176 w 3751773"/>
              <a:gd name="connsiteY8" fmla="*/ 2147855 h 2327271"/>
              <a:gd name="connsiteX9" fmla="*/ 2988860 w 3751773"/>
              <a:gd name="connsiteY9" fmla="*/ 2134207 h 2327271"/>
              <a:gd name="connsiteX10" fmla="*/ 3521123 w 3751773"/>
              <a:gd name="connsiteY10" fmla="*/ 2120560 h 2327271"/>
              <a:gd name="connsiteX11" fmla="*/ 3739487 w 3751773"/>
              <a:gd name="connsiteY11" fmla="*/ 2147855 h 2327271"/>
              <a:gd name="connsiteX12" fmla="*/ 3725839 w 3751773"/>
              <a:gd name="connsiteY12" fmla="*/ 2093264 h 2327271"/>
              <a:gd name="connsiteX13" fmla="*/ 3739487 w 3751773"/>
              <a:gd name="connsiteY13" fmla="*/ 1410876 h 2327271"/>
              <a:gd name="connsiteX14" fmla="*/ 3725839 w 3751773"/>
              <a:gd name="connsiteY14" fmla="*/ 127986 h 2327271"/>
              <a:gd name="connsiteX15" fmla="*/ 3725839 w 3751773"/>
              <a:gd name="connsiteY15" fmla="*/ 114339 h 232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1773" h="2327271">
                <a:moveTo>
                  <a:pt x="0" y="114339"/>
                </a:moveTo>
                <a:lnTo>
                  <a:pt x="491320" y="359998"/>
                </a:lnTo>
                <a:cubicBezTo>
                  <a:pt x="668741" y="446434"/>
                  <a:pt x="841613" y="544244"/>
                  <a:pt x="1064526" y="632954"/>
                </a:cubicBezTo>
                <a:cubicBezTo>
                  <a:pt x="1287439" y="721664"/>
                  <a:pt x="1694597" y="830846"/>
                  <a:pt x="1828800" y="892261"/>
                </a:cubicBezTo>
                <a:cubicBezTo>
                  <a:pt x="1963003" y="953676"/>
                  <a:pt x="1867469" y="801276"/>
                  <a:pt x="1869744" y="1001443"/>
                </a:cubicBezTo>
                <a:cubicBezTo>
                  <a:pt x="1872019" y="1201610"/>
                  <a:pt x="1844723" y="1872625"/>
                  <a:pt x="1842448" y="2093264"/>
                </a:cubicBezTo>
                <a:cubicBezTo>
                  <a:pt x="1840173" y="2313903"/>
                  <a:pt x="1851547" y="2307079"/>
                  <a:pt x="1856096" y="2325276"/>
                </a:cubicBezTo>
                <a:cubicBezTo>
                  <a:pt x="1860645" y="2343473"/>
                  <a:pt x="1799231" y="2232016"/>
                  <a:pt x="1869744" y="2202446"/>
                </a:cubicBezTo>
                <a:cubicBezTo>
                  <a:pt x="1940257" y="2172876"/>
                  <a:pt x="2092657" y="2159228"/>
                  <a:pt x="2279176" y="2147855"/>
                </a:cubicBezTo>
                <a:cubicBezTo>
                  <a:pt x="2465695" y="2136482"/>
                  <a:pt x="2988860" y="2134207"/>
                  <a:pt x="2988860" y="2134207"/>
                </a:cubicBezTo>
                <a:cubicBezTo>
                  <a:pt x="3195851" y="2129658"/>
                  <a:pt x="3396019" y="2118285"/>
                  <a:pt x="3521123" y="2120560"/>
                </a:cubicBezTo>
                <a:cubicBezTo>
                  <a:pt x="3646227" y="2122835"/>
                  <a:pt x="3705368" y="2152404"/>
                  <a:pt x="3739487" y="2147855"/>
                </a:cubicBezTo>
                <a:cubicBezTo>
                  <a:pt x="3773606" y="2143306"/>
                  <a:pt x="3725839" y="2216094"/>
                  <a:pt x="3725839" y="2093264"/>
                </a:cubicBezTo>
                <a:cubicBezTo>
                  <a:pt x="3725839" y="1970434"/>
                  <a:pt x="3739487" y="1738422"/>
                  <a:pt x="3739487" y="1410876"/>
                </a:cubicBezTo>
                <a:cubicBezTo>
                  <a:pt x="3739487" y="1083330"/>
                  <a:pt x="3728114" y="344076"/>
                  <a:pt x="3725839" y="127986"/>
                </a:cubicBezTo>
                <a:cubicBezTo>
                  <a:pt x="3723564" y="-88104"/>
                  <a:pt x="3724701" y="13117"/>
                  <a:pt x="3725839" y="114339"/>
                </a:cubicBezTo>
              </a:path>
            </a:pathLst>
          </a:custGeom>
          <a:noFill/>
          <a:ln w="285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Forma livre 7"/>
          <p:cNvSpPr/>
          <p:nvPr/>
        </p:nvSpPr>
        <p:spPr>
          <a:xfrm>
            <a:off x="532263" y="2292824"/>
            <a:ext cx="1091821" cy="2019869"/>
          </a:xfrm>
          <a:custGeom>
            <a:avLst/>
            <a:gdLst>
              <a:gd name="connsiteX0" fmla="*/ 0 w 1091821"/>
              <a:gd name="connsiteY0" fmla="*/ 2019869 h 2019869"/>
              <a:gd name="connsiteX1" fmla="*/ 1091821 w 1091821"/>
              <a:gd name="connsiteY1" fmla="*/ 2006221 h 2019869"/>
              <a:gd name="connsiteX2" fmla="*/ 1091821 w 1091821"/>
              <a:gd name="connsiteY2" fmla="*/ 0 h 2019869"/>
            </a:gdLst>
            <a:ahLst/>
            <a:cxnLst>
              <a:cxn ang="0">
                <a:pos x="connsiteX0" y="connsiteY0"/>
              </a:cxn>
              <a:cxn ang="0">
                <a:pos x="connsiteX1" y="connsiteY1"/>
              </a:cxn>
              <a:cxn ang="0">
                <a:pos x="connsiteX2" y="connsiteY2"/>
              </a:cxn>
            </a:cxnLst>
            <a:rect l="l" t="t" r="r" b="b"/>
            <a:pathLst>
              <a:path w="1091821" h="2019869">
                <a:moveTo>
                  <a:pt x="0" y="2019869"/>
                </a:moveTo>
                <a:lnTo>
                  <a:pt x="1091821" y="2006221"/>
                </a:lnTo>
                <a:lnTo>
                  <a:pt x="1091821" y="0"/>
                </a:lnTo>
              </a:path>
            </a:pathLst>
          </a:custGeom>
          <a:no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 de Texto 3"/>
          <p:cNvSpPr txBox="1"/>
          <p:nvPr/>
        </p:nvSpPr>
        <p:spPr>
          <a:xfrm>
            <a:off x="346710" y="543560"/>
            <a:ext cx="11498580" cy="1722120"/>
          </a:xfrm>
          <a:prstGeom prst="rect">
            <a:avLst/>
          </a:prstGeom>
          <a:noFill/>
        </p:spPr>
        <p:txBody>
          <a:bodyPr wrap="square" rtlCol="0">
            <a:spAutoFit/>
          </a:bodyPr>
          <a:lstStyle/>
          <a:p>
            <a:pPr indent="0" algn="ctr" fontAlgn="auto">
              <a:spcAft>
                <a:spcPts val="600"/>
              </a:spcAft>
              <a:buFont typeface="Arial" panose="020B0604020202020204" pitchFamily="34" charset="0"/>
              <a:buNone/>
            </a:pPr>
            <a:r>
              <a:rPr lang="pt-BR" altLang="en-US" sz="3600" b="1" dirty="0">
                <a:solidFill>
                  <a:srgbClr val="C00000"/>
                </a:solidFill>
                <a:latin typeface="Comic Sans MS" panose="030F0702030302020204" pitchFamily="66" charset="0"/>
                <a:cs typeface="Comic Sans MS" panose="030F0702030302020204" pitchFamily="66" charset="0"/>
              </a:rPr>
              <a:t>Diodos Especiais</a:t>
            </a:r>
            <a:endParaRPr lang="pt-BR" altLang="en-US" sz="3600" b="1" dirty="0">
              <a:solidFill>
                <a:srgbClr val="C00000"/>
              </a:solidFill>
              <a:latin typeface="Comic Sans MS" panose="030F0702030302020204" pitchFamily="66" charset="0"/>
              <a:cs typeface="Comic Sans MS" panose="030F0702030302020204" pitchFamily="66" charset="0"/>
            </a:endParaRPr>
          </a:p>
          <a:p>
            <a:pPr indent="0" algn="l" fontAlgn="auto">
              <a:spcAft>
                <a:spcPts val="600"/>
              </a:spcAft>
              <a:buFont typeface="Arial" panose="020B0604020202020204" pitchFamily="34" charset="0"/>
              <a:buNone/>
            </a:pPr>
            <a:r>
              <a:rPr lang="pt-BR" altLang="en-US" sz="3200" b="1" dirty="0">
                <a:gradFill>
                  <a:gsLst>
                    <a:gs pos="0">
                      <a:srgbClr val="012D86"/>
                    </a:gs>
                    <a:gs pos="100000">
                      <a:srgbClr val="0E2557"/>
                    </a:gs>
                  </a:gsLst>
                  <a:lin scaled="0"/>
                </a:gra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1. Diodo Schottky</a:t>
            </a:r>
            <a:endParaRPr lang="pt-BR" altLang="en-US" sz="3200" b="1" dirty="0">
              <a:gradFill>
                <a:gsLst>
                  <a:gs pos="0">
                    <a:srgbClr val="012D86"/>
                  </a:gs>
                  <a:gs pos="100000">
                    <a:srgbClr val="0E2557"/>
                  </a:gs>
                </a:gsLst>
                <a:lin scaled="0"/>
              </a:gra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indent="0" algn="l" fontAlgn="auto">
              <a:spcAft>
                <a:spcPts val="600"/>
              </a:spcAft>
              <a:buFont typeface="Arial" panose="020B0604020202020204" pitchFamily="34" charset="0"/>
              <a:buNone/>
            </a:pPr>
            <a:r>
              <a:rPr lang="pt-BR" altLang="en-US" sz="2800" b="1" dirty="0">
                <a:solidFill>
                  <a:schemeClr val="tx1"/>
                </a:solidFill>
                <a:latin typeface="Comic Sans MS" panose="030F0702030302020204" pitchFamily="66" charset="0"/>
                <a:cs typeface="Comic Sans MS" panose="030F0702030302020204" pitchFamily="66" charset="0"/>
              </a:rPr>
              <a:t>A junção entre metal e </a:t>
            </a:r>
            <a:r>
              <a:rPr lang="pt-BR" altLang="en-US" sz="2800" b="1" dirty="0" err="1">
                <a:solidFill>
                  <a:schemeClr val="tx1"/>
                </a:solidFill>
                <a:latin typeface="Comic Sans MS" panose="030F0702030302020204" pitchFamily="66" charset="0"/>
                <a:cs typeface="Comic Sans MS" panose="030F0702030302020204" pitchFamily="66" charset="0"/>
              </a:rPr>
              <a:t>silício</a:t>
            </a:r>
            <a:r>
              <a:rPr lang="pt-BR" altLang="en-US" sz="2800" b="1" dirty="0">
                <a:solidFill>
                  <a:schemeClr val="tx1"/>
                </a:solidFill>
                <a:latin typeface="Comic Sans MS" panose="030F0702030302020204" pitchFamily="66" charset="0"/>
                <a:cs typeface="Comic Sans MS" panose="030F0702030302020204" pitchFamily="66" charset="0"/>
              </a:rPr>
              <a:t> (N) forma um diodo</a:t>
            </a:r>
            <a:endParaRPr lang="pt-BR" altLang="en-US" sz="2800" b="1" dirty="0">
              <a:solidFill>
                <a:schemeClr val="tx1"/>
              </a:solidFill>
              <a:latin typeface="Comic Sans MS" panose="030F0702030302020204" pitchFamily="66" charset="0"/>
              <a:cs typeface="Comic Sans MS" panose="030F0702030302020204" pitchFamily="66" charset="0"/>
            </a:endParaRPr>
          </a:p>
        </p:txBody>
      </p:sp>
      <p:pic>
        <p:nvPicPr>
          <p:cNvPr id="5" name="Imagem 4"/>
          <p:cNvPicPr>
            <a:picLocks noChangeAspect="1"/>
          </p:cNvPicPr>
          <p:nvPr/>
        </p:nvPicPr>
        <p:blipFill>
          <a:blip r:embed="rId1"/>
          <a:srcRect l="4319" t="8373" r="8858" b="9451"/>
          <a:stretch>
            <a:fillRect/>
          </a:stretch>
        </p:blipFill>
        <p:spPr>
          <a:xfrm>
            <a:off x="6990080" y="2869565"/>
            <a:ext cx="4855210" cy="3021965"/>
          </a:xfrm>
          <a:prstGeom prst="rect">
            <a:avLst/>
          </a:prstGeom>
        </p:spPr>
      </p:pic>
      <p:sp>
        <p:nvSpPr>
          <p:cNvPr id="6" name="Caixa de Texto 5"/>
          <p:cNvSpPr txBox="1"/>
          <p:nvPr/>
        </p:nvSpPr>
        <p:spPr>
          <a:xfrm>
            <a:off x="346710" y="2640330"/>
            <a:ext cx="6412865" cy="3322955"/>
          </a:xfrm>
          <a:prstGeom prst="rect">
            <a:avLst/>
          </a:prstGeom>
          <a:noFill/>
        </p:spPr>
        <p:txBody>
          <a:bodyPr wrap="square" rtlCol="0">
            <a:spAutoFit/>
          </a:bodyPr>
          <a:lstStyle/>
          <a:p>
            <a:pPr indent="0" algn="ctr" fontAlgn="auto">
              <a:spcAft>
                <a:spcPts val="600"/>
              </a:spcAft>
              <a:buNone/>
            </a:pPr>
            <a:r>
              <a:rPr lang="pt-BR" altLang="en-US" sz="32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Vantagens</a:t>
            </a:r>
            <a:endParaRPr lang="pt-BR" altLang="en-US" sz="32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marL="457200" indent="-457200" algn="l" fontAlgn="auto">
              <a:spcAft>
                <a:spcPts val="600"/>
              </a:spcAft>
              <a:buFont typeface="Arial" panose="020B0604020202020204" pitchFamily="34" charset="0"/>
              <a:buChar char="•"/>
            </a:pPr>
            <a:r>
              <a:rPr lang="pt-BR" altLang="en-US" sz="2800" b="1">
                <a:solidFill>
                  <a:schemeClr val="tx1"/>
                </a:solidFill>
                <a:latin typeface="Comic Sans MS" panose="030F0702030302020204" pitchFamily="66" charset="0"/>
                <a:cs typeface="Comic Sans MS" panose="030F0702030302020204" pitchFamily="66" charset="0"/>
              </a:rPr>
              <a:t>as cargas da região neutra aparecem apenas no silício (menor capacitância, mais rápidos)</a:t>
            </a:r>
            <a:endParaRPr lang="pt-BR" altLang="en-US" sz="2800" b="1">
              <a:solidFill>
                <a:schemeClr val="tx1"/>
              </a:solidFill>
              <a:latin typeface="Comic Sans MS" panose="030F0702030302020204" pitchFamily="66" charset="0"/>
              <a:cs typeface="Comic Sans MS" panose="030F0702030302020204" pitchFamily="66" charset="0"/>
            </a:endParaRPr>
          </a:p>
          <a:p>
            <a:pPr marL="457200" indent="-457200" algn="l" fontAlgn="auto">
              <a:spcAft>
                <a:spcPts val="600"/>
              </a:spcAft>
              <a:buFont typeface="Arial" panose="020B0604020202020204" pitchFamily="34" charset="0"/>
              <a:buChar char="•"/>
            </a:pPr>
            <a:r>
              <a:rPr lang="pt-BR" altLang="en-US" sz="2800" b="1">
                <a:solidFill>
                  <a:schemeClr val="tx1"/>
                </a:solidFill>
                <a:latin typeface="Comic Sans MS" panose="030F0702030302020204" pitchFamily="66" charset="0"/>
                <a:cs typeface="Comic Sans MS" panose="030F0702030302020204" pitchFamily="66" charset="0"/>
              </a:rPr>
              <a:t>menor tensão de condução (ideal para ponte de diodos)</a:t>
            </a:r>
            <a:endParaRPr lang="pt-BR" altLang="en-US" sz="2800" b="1">
              <a:solidFill>
                <a:schemeClr val="tx1"/>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ixa de Texto 3"/>
          <p:cNvSpPr txBox="1"/>
          <p:nvPr/>
        </p:nvSpPr>
        <p:spPr>
          <a:xfrm>
            <a:off x="346710" y="366395"/>
            <a:ext cx="11498580" cy="1722120"/>
          </a:xfrm>
          <a:prstGeom prst="rect">
            <a:avLst/>
          </a:prstGeom>
          <a:noFill/>
        </p:spPr>
        <p:txBody>
          <a:bodyPr wrap="square" rtlCol="0">
            <a:spAutoFit/>
          </a:bodyPr>
          <a:lstStyle/>
          <a:p>
            <a:pPr indent="0" algn="ctr" fontAlgn="auto">
              <a:spcAft>
                <a:spcPts val="600"/>
              </a:spcAft>
              <a:buFont typeface="Arial" panose="020B0604020202020204" pitchFamily="34" charset="0"/>
              <a:buNone/>
            </a:pPr>
            <a:r>
              <a:rPr lang="pt-BR" altLang="en-US" sz="3600" b="1">
                <a:solidFill>
                  <a:srgbClr val="C00000"/>
                </a:solidFill>
                <a:latin typeface="Comic Sans MS" panose="030F0702030302020204" pitchFamily="66" charset="0"/>
                <a:cs typeface="Comic Sans MS" panose="030F0702030302020204" pitchFamily="66" charset="0"/>
              </a:rPr>
              <a:t>Diodos Especiais</a:t>
            </a:r>
            <a:endParaRPr lang="pt-BR" altLang="en-US" sz="3600" b="1">
              <a:solidFill>
                <a:srgbClr val="C00000"/>
              </a:solidFill>
              <a:latin typeface="Comic Sans MS" panose="030F0702030302020204" pitchFamily="66" charset="0"/>
              <a:cs typeface="Comic Sans MS" panose="030F0702030302020204" pitchFamily="66" charset="0"/>
            </a:endParaRPr>
          </a:p>
          <a:p>
            <a:pPr indent="0" algn="l" fontAlgn="auto">
              <a:spcAft>
                <a:spcPts val="600"/>
              </a:spcAft>
              <a:buFont typeface="Arial" panose="020B0604020202020204" pitchFamily="34" charset="0"/>
              <a:buNone/>
            </a:pPr>
            <a:r>
              <a:rPr lang="pt-BR" altLang="en-US" sz="3200" b="1">
                <a:gradFill>
                  <a:gsLst>
                    <a:gs pos="0">
                      <a:srgbClr val="012D86"/>
                    </a:gs>
                    <a:gs pos="100000">
                      <a:srgbClr val="0E2557"/>
                    </a:gs>
                  </a:gsLst>
                  <a:lin scaled="0"/>
                </a:gra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2. Diodo Varactor</a:t>
            </a:r>
            <a:endParaRPr lang="pt-BR" altLang="en-US" sz="3200" b="1">
              <a:gradFill>
                <a:gsLst>
                  <a:gs pos="0">
                    <a:srgbClr val="012D86"/>
                  </a:gs>
                  <a:gs pos="100000">
                    <a:srgbClr val="0E2557"/>
                  </a:gs>
                </a:gsLst>
                <a:lin scaled="0"/>
              </a:gra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indent="0" algn="l" fontAlgn="auto">
              <a:spcAft>
                <a:spcPts val="600"/>
              </a:spcAft>
              <a:buFont typeface="Arial" panose="020B0604020202020204" pitchFamily="34" charset="0"/>
              <a:buNone/>
            </a:pPr>
            <a:r>
              <a:rPr lang="pt-BR" altLang="en-US" sz="2800" b="1">
                <a:solidFill>
                  <a:schemeClr val="tx1"/>
                </a:solidFill>
                <a:latin typeface="Comic Sans MS" panose="030F0702030302020204" pitchFamily="66" charset="0"/>
                <a:cs typeface="Comic Sans MS" panose="030F0702030302020204" pitchFamily="66" charset="0"/>
              </a:rPr>
              <a:t>Diodo polarizado reversamente para ser usado como capacitor </a:t>
            </a:r>
            <a:endParaRPr lang="pt-BR" altLang="en-US" sz="2800" b="1">
              <a:solidFill>
                <a:schemeClr val="tx1"/>
              </a:solidFill>
              <a:latin typeface="Comic Sans MS" panose="030F0702030302020204" pitchFamily="66" charset="0"/>
              <a:cs typeface="Comic Sans MS" panose="030F0702030302020204" pitchFamily="66" charset="0"/>
            </a:endParaRPr>
          </a:p>
        </p:txBody>
      </p:sp>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grpSp>
        <p:nvGrpSpPr>
          <p:cNvPr id="16" name="Grupo 15"/>
          <p:cNvGrpSpPr/>
          <p:nvPr/>
        </p:nvGrpSpPr>
        <p:grpSpPr>
          <a:xfrm>
            <a:off x="4701540" y="2494627"/>
            <a:ext cx="6923405" cy="3816835"/>
            <a:chOff x="7183" y="3874"/>
            <a:chExt cx="11570" cy="6290"/>
          </a:xfrm>
        </p:grpSpPr>
        <p:cxnSp>
          <p:nvCxnSpPr>
            <p:cNvPr id="7" name="Conector de Seta Reta 6"/>
            <p:cNvCxnSpPr/>
            <p:nvPr/>
          </p:nvCxnSpPr>
          <p:spPr>
            <a:xfrm>
              <a:off x="7183" y="9207"/>
              <a:ext cx="11570" cy="8"/>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 name="Conector de Seta Reta 7"/>
            <p:cNvCxnSpPr/>
            <p:nvPr/>
          </p:nvCxnSpPr>
          <p:spPr>
            <a:xfrm flipV="1">
              <a:off x="8079" y="3874"/>
              <a:ext cx="0" cy="6016"/>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Conector de Seta Reta 8"/>
            <p:cNvCxnSpPr/>
            <p:nvPr/>
          </p:nvCxnSpPr>
          <p:spPr>
            <a:xfrm flipV="1">
              <a:off x="13922" y="3984"/>
              <a:ext cx="0" cy="6016"/>
            </a:xfrm>
            <a:prstGeom prst="straightConnector1">
              <a:avLst/>
            </a:prstGeom>
            <a:ln w="12700">
              <a:prstDash val="dashDot"/>
              <a:tailEnd type="none"/>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a:off x="16026" y="9117"/>
              <a:ext cx="2689" cy="860"/>
            </a:xfrm>
            <a:prstGeom prst="rect">
              <a:avLst/>
            </a:prstGeom>
            <a:noFill/>
          </p:spPr>
          <p:txBody>
            <a:bodyPr wrap="square" rtlCol="0">
              <a:spAutoFit/>
            </a:bodyPr>
            <a:lstStyle/>
            <a:p>
              <a:r>
                <a:rPr lang="pt-BR" altLang="en-US" sz="2800"/>
                <a:t>V</a:t>
              </a:r>
              <a:r>
                <a:rPr lang="pt-BR" altLang="en-US" sz="2800" baseline="-25000"/>
                <a:t>R</a:t>
              </a:r>
              <a:r>
                <a:rPr lang="pt-BR" altLang="en-US" sz="2800"/>
                <a:t>= - V</a:t>
              </a:r>
              <a:r>
                <a:rPr lang="pt-BR" altLang="en-US" sz="2800" baseline="-25000"/>
                <a:t>D</a:t>
              </a:r>
              <a:endParaRPr lang="pt-BR" altLang="en-US" sz="2800" baseline="-25000"/>
            </a:p>
          </p:txBody>
        </p:sp>
        <p:sp>
          <p:nvSpPr>
            <p:cNvPr id="11" name="Caixa de Texto 10"/>
            <p:cNvSpPr txBox="1"/>
            <p:nvPr/>
          </p:nvSpPr>
          <p:spPr>
            <a:xfrm>
              <a:off x="13492" y="9304"/>
              <a:ext cx="1391" cy="860"/>
            </a:xfrm>
            <a:prstGeom prst="rect">
              <a:avLst/>
            </a:prstGeom>
            <a:solidFill>
              <a:schemeClr val="bg1"/>
            </a:solidFill>
          </p:spPr>
          <p:txBody>
            <a:bodyPr wrap="square" rtlCol="0">
              <a:spAutoFit/>
            </a:bodyPr>
            <a:lstStyle/>
            <a:p>
              <a:r>
                <a:rPr lang="pt-BR" altLang="en-US" sz="2800"/>
                <a:t>V</a:t>
              </a:r>
              <a:r>
                <a:rPr lang="pt-BR" altLang="en-US" sz="2800" baseline="-25000"/>
                <a:t>Q</a:t>
              </a:r>
              <a:endParaRPr lang="pt-BR" altLang="en-US" sz="2800" baseline="-25000"/>
            </a:p>
          </p:txBody>
        </p:sp>
        <p:sp>
          <p:nvSpPr>
            <p:cNvPr id="12" name="Caixa de Texto 11"/>
            <p:cNvSpPr txBox="1"/>
            <p:nvPr/>
          </p:nvSpPr>
          <p:spPr>
            <a:xfrm>
              <a:off x="7304" y="3874"/>
              <a:ext cx="1063" cy="759"/>
            </a:xfrm>
            <a:prstGeom prst="rect">
              <a:avLst/>
            </a:prstGeom>
            <a:noFill/>
          </p:spPr>
          <p:txBody>
            <a:bodyPr wrap="square" rtlCol="0">
              <a:spAutoFit/>
            </a:bodyPr>
            <a:lstStyle/>
            <a:p>
              <a:r>
                <a:rPr lang="pt-BR" altLang="en-US" sz="2400"/>
                <a:t>Qj</a:t>
              </a:r>
              <a:endParaRPr lang="pt-BR" altLang="en-US" sz="2400"/>
            </a:p>
          </p:txBody>
        </p:sp>
        <mc:AlternateContent xmlns:mc="http://schemas.openxmlformats.org/markup-compatibility/2006">
          <mc:Choice xmlns:a14="http://schemas.microsoft.com/office/drawing/2010/main" Requires="a14">
            <p:sp>
              <p:nvSpPr>
                <p:cNvPr id="13" name="Caixa de Texto 12"/>
                <p:cNvSpPr txBox="1"/>
                <p:nvPr/>
              </p:nvSpPr>
              <p:spPr>
                <a:xfrm>
                  <a:off x="12723" y="6058"/>
                  <a:ext cx="3445" cy="1414"/>
                </a:xfrm>
                <a:prstGeom prst="rect">
                  <a:avLst/>
                </a:prstGeom>
                <a:solidFill>
                  <a:schemeClr val="bg1"/>
                </a:solidFill>
              </p:spPr>
              <p:txBody>
                <a:bodyPr wrap="square" rtlCol="0">
                  <a:spAutoFit/>
                </a:bodyPr>
                <a:lstStyle/>
                <a:p>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𝐶</m:t>
                          </m:r>
                        </m:e>
                        <m:sub>
                          <m:r>
                            <a:rPr lang="en-US" altLang="pt-BR" sz="3200" i="1">
                              <a:latin typeface="Cambria Math" panose="02040503050406030204" pitchFamily="18" charset="0"/>
                              <a:cs typeface="Cambria Math" panose="02040503050406030204" pitchFamily="18" charset="0"/>
                            </a:rPr>
                            <m:t>𝑗</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𝑄𝑗</m:t>
                          </m:r>
                        </m:num>
                        <m:den>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𝑅</m:t>
                              </m:r>
                            </m:sub>
                          </m:sSub>
                        </m:den>
                      </m:f>
                    </m:oMath>
                  </a14:m>
                  <a:r>
                    <a:rPr lang="pt-BR" altLang="en-US" sz="2800" dirty="0"/>
                    <a:t> </a:t>
                  </a:r>
                  <a:endParaRPr lang="pt-BR" altLang="en-US" sz="2800" baseline="-25000" dirty="0"/>
                </a:p>
              </p:txBody>
            </p:sp>
          </mc:Choice>
          <mc:Fallback>
            <p:sp>
              <p:nvSpPr>
                <p:cNvPr id="13" name="Caixa de Texto 12"/>
                <p:cNvSpPr txBox="1">
                  <a:spLocks noRot="1" noChangeAspect="1" noMove="1" noResize="1" noEditPoints="1" noAdjustHandles="1" noChangeArrowheads="1" noChangeShapeType="1" noTextEdit="1"/>
                </p:cNvSpPr>
                <p:nvPr/>
              </p:nvSpPr>
              <p:spPr>
                <a:xfrm>
                  <a:off x="12723" y="6058"/>
                  <a:ext cx="3445" cy="1414"/>
                </a:xfrm>
                <a:prstGeom prst="rect">
                  <a:avLst/>
                </a:prstGeom>
                <a:blipFill rotWithShape="1">
                  <a:blip r:embed="rId1"/>
                </a:blipFill>
              </p:spPr>
              <p:txBody>
                <a:bodyPr/>
                <a:lstStyle/>
                <a:p>
                  <a:r>
                    <a:rPr lang="pt-BR" altLang="en-US">
                      <a:noFill/>
                    </a:rPr>
                    <a:t> </a:t>
                  </a:r>
                </a:p>
              </p:txBody>
            </p:sp>
          </mc:Fallback>
        </mc:AlternateContent>
        <p:sp>
          <p:nvSpPr>
            <p:cNvPr id="14" name="Forma livre 13"/>
            <p:cNvSpPr/>
            <p:nvPr/>
          </p:nvSpPr>
          <p:spPr>
            <a:xfrm>
              <a:off x="7984" y="4295"/>
              <a:ext cx="9790" cy="3802"/>
            </a:xfrm>
            <a:custGeom>
              <a:avLst/>
              <a:gdLst>
                <a:gd name="connisteX0" fmla="*/ 0 w 6216650"/>
                <a:gd name="connsiteY0" fmla="*/ 2414270 h 2414270"/>
                <a:gd name="connisteX1" fmla="*/ 483235 w 6216650"/>
                <a:gd name="connsiteY1" fmla="*/ 1901190 h 2414270"/>
                <a:gd name="connisteX2" fmla="*/ 1508760 w 6216650"/>
                <a:gd name="connsiteY2" fmla="*/ 1131570 h 2414270"/>
                <a:gd name="connisteX3" fmla="*/ 2293620 w 6216650"/>
                <a:gd name="connsiteY3" fmla="*/ 784860 h 2414270"/>
                <a:gd name="connisteX4" fmla="*/ 3364865 w 6216650"/>
                <a:gd name="connsiteY4" fmla="*/ 437515 h 2414270"/>
                <a:gd name="connisteX5" fmla="*/ 4617085 w 6216650"/>
                <a:gd name="connsiteY5" fmla="*/ 196215 h 2414270"/>
                <a:gd name="connisteX6" fmla="*/ 6216650 w 6216650"/>
                <a:gd name="connsiteY6" fmla="*/ 0 h 24142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6216650" h="2414270">
                  <a:moveTo>
                    <a:pt x="0" y="2414270"/>
                  </a:moveTo>
                  <a:cubicBezTo>
                    <a:pt x="76200" y="2327275"/>
                    <a:pt x="181610" y="2157730"/>
                    <a:pt x="483235" y="1901190"/>
                  </a:cubicBezTo>
                  <a:cubicBezTo>
                    <a:pt x="784860" y="1644650"/>
                    <a:pt x="1146810" y="1355090"/>
                    <a:pt x="1508760" y="1131570"/>
                  </a:cubicBezTo>
                  <a:cubicBezTo>
                    <a:pt x="1870710" y="908050"/>
                    <a:pt x="1922145" y="923925"/>
                    <a:pt x="2293620" y="784860"/>
                  </a:cubicBezTo>
                  <a:cubicBezTo>
                    <a:pt x="2665095" y="645795"/>
                    <a:pt x="2900045" y="554990"/>
                    <a:pt x="3364865" y="437515"/>
                  </a:cubicBezTo>
                  <a:cubicBezTo>
                    <a:pt x="3829685" y="320040"/>
                    <a:pt x="4046855" y="283845"/>
                    <a:pt x="4617085" y="196215"/>
                  </a:cubicBezTo>
                  <a:cubicBezTo>
                    <a:pt x="5187315" y="108585"/>
                    <a:pt x="5922010" y="34290"/>
                    <a:pt x="6216650" y="0"/>
                  </a:cubicBez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17"/>
            <p:cNvCxnSpPr/>
            <p:nvPr/>
          </p:nvCxnSpPr>
          <p:spPr>
            <a:xfrm flipV="1">
              <a:off x="10123" y="3963"/>
              <a:ext cx="8055" cy="1639"/>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9" name="Caixa de Texto 18"/>
            <p:cNvSpPr txBox="1"/>
            <p:nvPr/>
          </p:nvSpPr>
          <p:spPr>
            <a:xfrm>
              <a:off x="13307" y="8392"/>
              <a:ext cx="860" cy="759"/>
            </a:xfrm>
            <a:prstGeom prst="rect">
              <a:avLst/>
            </a:prstGeom>
            <a:noFill/>
          </p:spPr>
          <p:txBody>
            <a:bodyPr wrap="square" rtlCol="0">
              <a:spAutoFit/>
            </a:bodyPr>
            <a:lstStyle/>
            <a:p>
              <a:r>
                <a:rPr lang="pt-BR" altLang="en-US" sz="2400"/>
                <a:t>v</a:t>
              </a:r>
              <a:r>
                <a:rPr lang="pt-BR" altLang="en-US" sz="2400" baseline="-25000"/>
                <a:t>a</a:t>
              </a:r>
              <a:endParaRPr lang="pt-BR" altLang="en-US" sz="2400" baseline="-25000"/>
            </a:p>
          </p:txBody>
        </p:sp>
        <p:cxnSp>
          <p:nvCxnSpPr>
            <p:cNvPr id="20" name="Conector de Seta Reta 19"/>
            <p:cNvCxnSpPr/>
            <p:nvPr/>
          </p:nvCxnSpPr>
          <p:spPr>
            <a:xfrm>
              <a:off x="13307" y="9117"/>
              <a:ext cx="1307" cy="0"/>
            </a:xfrm>
            <a:prstGeom prst="straightConnector1">
              <a:avLst/>
            </a:prstGeom>
            <a:ln>
              <a:solidFill>
                <a:srgbClr val="C00000"/>
              </a:solidFill>
              <a:headEnd type="arrow"/>
              <a:tailEnd type="arrow"/>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mc:Choice xmlns:a14="http://schemas.microsoft.com/office/drawing/2010/main" Requires="a14">
          <p:sp>
            <p:nvSpPr>
              <p:cNvPr id="15" name="Caixa de Texto 14"/>
              <p:cNvSpPr txBox="1"/>
              <p:nvPr/>
            </p:nvSpPr>
            <p:spPr>
              <a:xfrm>
                <a:off x="861060" y="4358005"/>
                <a:ext cx="3403600" cy="1835150"/>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𝑅</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r>
                                <a:rPr lang="en-US" altLang="pt-BR" sz="2800" i="1">
                                  <a:latin typeface="Cambria Math" panose="02040503050406030204" pitchFamily="18" charset="0"/>
                                  <a:cs typeface="Cambria Math" panose="02040503050406030204" pitchFamily="18" charset="0"/>
                                </a:rPr>
                                <m:t>0</m:t>
                              </m:r>
                            </m:sub>
                          </m:sSub>
                        </m:num>
                        <m:den>
                          <m:rad>
                            <m:radPr>
                              <m:degHide m:val="on"/>
                              <m:ctrlPr>
                                <a:rPr lang="en-US" altLang="pt-BR" sz="2800" i="1">
                                  <a:latin typeface="Cambria Math" panose="02040503050406030204" pitchFamily="18" charset="0"/>
                                  <a:cs typeface="Cambria Math" panose="02040503050406030204" pitchFamily="18" charset="0"/>
                                </a:rPr>
                              </m:ctrlPr>
                            </m:radPr>
                            <m:deg/>
                            <m:e>
                              <m:r>
                                <a:rPr lang="en-US" altLang="pt-BR" sz="2800" i="1">
                                  <a:latin typeface="Cambria Math" panose="02040503050406030204" pitchFamily="18" charset="0"/>
                                  <a:cs typeface="Cambria Math" panose="02040503050406030204" pitchFamily="18" charset="0"/>
                                </a:rPr>
                                <m:t>1</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𝑅</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𝜙</m:t>
                                      </m:r>
                                    </m:e>
                                    <m:sub>
                                      <m:r>
                                        <a:rPr lang="en-US" altLang="pt-BR" sz="2800" i="1">
                                          <a:latin typeface="Cambria Math" panose="02040503050406030204" pitchFamily="18" charset="0"/>
                                          <a:cs typeface="Cambria Math" panose="02040503050406030204" pitchFamily="18" charset="0"/>
                                        </a:rPr>
                                        <m:t>𝑖</m:t>
                                      </m:r>
                                    </m:sub>
                                  </m:sSub>
                                </m:den>
                              </m:f>
                            </m:e>
                          </m:rad>
                        </m:den>
                      </m:f>
                    </m:oMath>
                  </m:oMathPara>
                </a14:m>
                <a:endParaRPr lang="en-US" altLang="pt-BR" sz="2800" i="1">
                  <a:latin typeface="Cambria Math" panose="02040503050406030204" pitchFamily="18" charset="0"/>
                  <a:cs typeface="Cambria Math" panose="02040503050406030204" pitchFamily="18" charset="0"/>
                </a:endParaRPr>
              </a:p>
            </p:txBody>
          </p:sp>
        </mc:Choice>
        <mc:Fallback>
          <p:sp>
            <p:nvSpPr>
              <p:cNvPr id="15" name="Caixa de Texto 14"/>
              <p:cNvSpPr txBox="1">
                <a:spLocks noRot="1" noChangeAspect="1" noMove="1" noResize="1" noEditPoints="1" noAdjustHandles="1" noChangeArrowheads="1" noChangeShapeType="1" noTextEdit="1"/>
              </p:cNvSpPr>
              <p:nvPr/>
            </p:nvSpPr>
            <p:spPr>
              <a:xfrm>
                <a:off x="861060" y="4358005"/>
                <a:ext cx="3403600" cy="1835150"/>
              </a:xfrm>
              <a:prstGeom prst="rect">
                <a:avLst/>
              </a:prstGeom>
              <a:blipFill rotWithShape="1">
                <a:blip r:embed="rId2"/>
                <a:stretch>
                  <a:fillRect/>
                </a:stretch>
              </a:blipFill>
            </p:spPr>
            <p:txBody>
              <a:bodyPr/>
              <a:lstStyle/>
              <a:p>
                <a:r>
                  <a:rPr lang="pt-BR" altLang="en-US">
                    <a:noFill/>
                  </a:rPr>
                  <a:t> </a:t>
                </a:r>
              </a:p>
            </p:txBody>
          </p:sp>
        </mc:Fallback>
      </mc:AlternateContent>
      <p:sp>
        <p:nvSpPr>
          <p:cNvPr id="17" name="Caixa de Texto 16"/>
          <p:cNvSpPr txBox="1"/>
          <p:nvPr/>
        </p:nvSpPr>
        <p:spPr>
          <a:xfrm>
            <a:off x="425450" y="2731770"/>
            <a:ext cx="4559300" cy="953135"/>
          </a:xfrm>
          <a:prstGeom prst="rect">
            <a:avLst/>
          </a:prstGeom>
          <a:noFill/>
        </p:spPr>
        <p:txBody>
          <a:bodyPr wrap="square" rtlCol="0">
            <a:spAutoFit/>
          </a:bodyPr>
          <a:lstStyle/>
          <a:p>
            <a:pPr indent="0" algn="l" fontAlgn="auto">
              <a:spcAft>
                <a:spcPts val="600"/>
              </a:spcAft>
              <a:buFont typeface="Arial" panose="020B0604020202020204" pitchFamily="34" charset="0"/>
              <a:buNone/>
            </a:pPr>
            <a:r>
              <a:rPr lang="pt-BR" altLang="en-US" sz="2800" b="1">
                <a:solidFill>
                  <a:schemeClr val="tx1"/>
                </a:solidFill>
                <a:latin typeface="Comic Sans MS" panose="030F0702030302020204" pitchFamily="66" charset="0"/>
                <a:cs typeface="Comic Sans MS" panose="030F0702030302020204" pitchFamily="66" charset="0"/>
              </a:rPr>
              <a:t>Usados para construção de filtros ajustáveis </a:t>
            </a:r>
            <a:endParaRPr lang="pt-BR" altLang="en-US" sz="2800" b="1">
              <a:solidFill>
                <a:schemeClr val="tx1"/>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ixa de Texto 3"/>
          <p:cNvSpPr txBox="1"/>
          <p:nvPr/>
        </p:nvSpPr>
        <p:spPr>
          <a:xfrm>
            <a:off x="346710" y="366395"/>
            <a:ext cx="11498580" cy="6047105"/>
          </a:xfrm>
          <a:prstGeom prst="rect">
            <a:avLst/>
          </a:prstGeom>
          <a:noFill/>
        </p:spPr>
        <p:txBody>
          <a:bodyPr wrap="square" rtlCol="0">
            <a:spAutoFit/>
          </a:bodyPr>
          <a:lstStyle/>
          <a:p>
            <a:pPr indent="0" algn="ctr" fontAlgn="auto">
              <a:spcAft>
                <a:spcPts val="600"/>
              </a:spcAft>
              <a:buFont typeface="Arial" panose="020B0604020202020204" pitchFamily="34" charset="0"/>
              <a:buNone/>
            </a:pPr>
            <a:r>
              <a:rPr lang="pt-BR" altLang="en-US" sz="3600" b="1">
                <a:solidFill>
                  <a:srgbClr val="C00000"/>
                </a:solidFill>
                <a:latin typeface="Comic Sans MS" panose="030F0702030302020204" pitchFamily="66" charset="0"/>
                <a:cs typeface="Comic Sans MS" panose="030F0702030302020204" pitchFamily="66" charset="0"/>
              </a:rPr>
              <a:t>Diodos Especiais</a:t>
            </a:r>
            <a:endParaRPr lang="pt-BR" altLang="en-US" sz="3600" b="1">
              <a:solidFill>
                <a:srgbClr val="C00000"/>
              </a:solidFill>
              <a:latin typeface="Comic Sans MS" panose="030F0702030302020204" pitchFamily="66" charset="0"/>
              <a:cs typeface="Comic Sans MS" panose="030F0702030302020204" pitchFamily="66" charset="0"/>
            </a:endParaRPr>
          </a:p>
          <a:p>
            <a:pPr indent="0" algn="l" fontAlgn="auto">
              <a:spcAft>
                <a:spcPts val="600"/>
              </a:spcAft>
              <a:buFont typeface="Arial" panose="020B0604020202020204" pitchFamily="34" charset="0"/>
              <a:buNone/>
            </a:pPr>
            <a:r>
              <a:rPr lang="pt-BR" altLang="en-US" sz="3200" b="1">
                <a:gradFill>
                  <a:gsLst>
                    <a:gs pos="0">
                      <a:srgbClr val="012D86"/>
                    </a:gs>
                    <a:gs pos="100000">
                      <a:srgbClr val="0E2557"/>
                    </a:gs>
                  </a:gsLst>
                  <a:lin scaled="0"/>
                </a:gra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3. Foto-Diodo </a:t>
            </a:r>
            <a:endParaRPr lang="pt-BR" altLang="en-US" sz="3200" b="1">
              <a:gradFill>
                <a:gsLst>
                  <a:gs pos="0">
                    <a:srgbClr val="012D86"/>
                  </a:gs>
                  <a:gs pos="100000">
                    <a:srgbClr val="0E2557"/>
                  </a:gs>
                </a:gsLst>
                <a:lin scaled="0"/>
              </a:gra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indent="0" algn="l" fontAlgn="auto">
              <a:spcAft>
                <a:spcPts val="600"/>
              </a:spcAft>
              <a:buFont typeface="Arial" panose="020B0604020202020204" pitchFamily="34" charset="0"/>
              <a:buNone/>
            </a:pPr>
            <a:r>
              <a:rPr lang="pt-BR" altLang="en-US" sz="2800" b="1">
                <a:solidFill>
                  <a:schemeClr val="tx1"/>
                </a:solidFill>
                <a:latin typeface="Comic Sans MS" panose="030F0702030302020204" pitchFamily="66" charset="0"/>
                <a:cs typeface="Comic Sans MS" panose="030F0702030302020204" pitchFamily="66" charset="0"/>
              </a:rPr>
              <a:t>Junção P/N reversamente polarizada. A luz que atinge a região de depleção causa o aparecimento de pares elétrons lacunas e o aumento da corrente reversa. </a:t>
            </a:r>
            <a:endParaRPr lang="pt-BR" altLang="en-US" sz="2800" b="1">
              <a:solidFill>
                <a:schemeClr val="tx1"/>
              </a:solidFill>
              <a:latin typeface="Comic Sans MS" panose="030F0702030302020204" pitchFamily="66" charset="0"/>
              <a:cs typeface="Comic Sans MS" panose="030F0702030302020204" pitchFamily="66" charset="0"/>
            </a:endParaRPr>
          </a:p>
          <a:p>
            <a:pPr indent="0" algn="l" fontAlgn="auto">
              <a:spcAft>
                <a:spcPts val="600"/>
              </a:spcAft>
              <a:buFont typeface="Arial" panose="020B0604020202020204" pitchFamily="34" charset="0"/>
              <a:buNone/>
            </a:pPr>
            <a:endParaRPr lang="pt-BR" altLang="en-US" sz="2800" b="1">
              <a:solidFill>
                <a:schemeClr val="tx1"/>
              </a:solidFill>
              <a:latin typeface="Comic Sans MS" panose="030F0702030302020204" pitchFamily="66" charset="0"/>
              <a:cs typeface="Comic Sans MS" panose="030F0702030302020204" pitchFamily="66" charset="0"/>
            </a:endParaRPr>
          </a:p>
          <a:p>
            <a:pPr indent="0" algn="l" fontAlgn="auto">
              <a:spcAft>
                <a:spcPts val="600"/>
              </a:spcAft>
              <a:buFont typeface="Arial" panose="020B0604020202020204" pitchFamily="34" charset="0"/>
              <a:buNone/>
            </a:pPr>
            <a:r>
              <a:rPr lang="pt-BR" altLang="en-US" sz="3200" b="1">
                <a:gradFill>
                  <a:gsLst>
                    <a:gs pos="0">
                      <a:srgbClr val="012D86"/>
                    </a:gs>
                    <a:gs pos="100000">
                      <a:srgbClr val="0E2557"/>
                    </a:gs>
                  </a:gsLst>
                  <a:lin scaled="0"/>
                </a:gra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4. Diodo-emissor</a:t>
            </a:r>
            <a:endParaRPr lang="pt-BR" altLang="en-US" sz="3200" b="1">
              <a:gradFill>
                <a:gsLst>
                  <a:gs pos="0">
                    <a:srgbClr val="012D86"/>
                  </a:gs>
                  <a:gs pos="100000">
                    <a:srgbClr val="0E2557"/>
                  </a:gs>
                </a:gsLst>
                <a:lin scaled="0"/>
              </a:gra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endParaRPr>
          </a:p>
          <a:p>
            <a:pPr indent="0" algn="l" fontAlgn="auto">
              <a:spcAft>
                <a:spcPts val="600"/>
              </a:spcAft>
              <a:buFont typeface="Arial" panose="020B0604020202020204" pitchFamily="34" charset="0"/>
              <a:buNone/>
            </a:pPr>
            <a:r>
              <a:rPr lang="pt-BR" altLang="en-US" sz="2800" b="1">
                <a:solidFill>
                  <a:schemeClr val="tx1"/>
                </a:solidFill>
                <a:effectLst/>
                <a:latin typeface="Comic Sans MS" panose="030F0702030302020204" pitchFamily="66" charset="0"/>
                <a:cs typeface="Comic Sans MS" panose="030F0702030302020204" pitchFamily="66" charset="0"/>
                <a:sym typeface="+mn-ea"/>
              </a:rPr>
              <a:t>Junção P/N diretamente polarizada. Os elétrons/lacunas injetados na região de depleção recombinam e emitem fotons</a:t>
            </a:r>
            <a:endParaRPr lang="pt-BR" altLang="en-US" sz="2800" b="1">
              <a:solidFill>
                <a:schemeClr val="tx1"/>
              </a:solidFill>
              <a:effectLst/>
              <a:latin typeface="Comic Sans MS" panose="030F0702030302020204" pitchFamily="66" charset="0"/>
              <a:cs typeface="Comic Sans MS" panose="030F0702030302020204" pitchFamily="66" charset="0"/>
              <a:sym typeface="+mn-ea"/>
            </a:endParaRPr>
          </a:p>
          <a:p>
            <a:pPr indent="0" algn="l" fontAlgn="auto">
              <a:spcAft>
                <a:spcPts val="600"/>
              </a:spcAft>
              <a:buFont typeface="Arial" panose="020B0604020202020204" pitchFamily="34" charset="0"/>
              <a:buNone/>
            </a:pPr>
            <a:endParaRPr lang="pt-BR" altLang="en-US" sz="2800" b="1">
              <a:solidFill>
                <a:schemeClr val="tx1"/>
              </a:solidFill>
              <a:effectLst/>
              <a:latin typeface="Comic Sans MS" panose="030F0702030302020204" pitchFamily="66" charset="0"/>
              <a:cs typeface="Comic Sans MS" panose="030F0702030302020204" pitchFamily="66" charset="0"/>
              <a:sym typeface="+mn-ea"/>
            </a:endParaRPr>
          </a:p>
          <a:p>
            <a:pPr indent="0" algn="l" fontAlgn="auto">
              <a:spcAft>
                <a:spcPts val="600"/>
              </a:spcAft>
              <a:buFont typeface="Arial" panose="020B0604020202020204" pitchFamily="34" charset="0"/>
              <a:buNone/>
            </a:pPr>
            <a:r>
              <a:rPr lang="pt-BR" altLang="en-US" sz="2800" b="1">
                <a:solidFill>
                  <a:schemeClr val="tx1"/>
                </a:solidFill>
                <a:effectLst/>
                <a:latin typeface="Comic Sans MS" panose="030F0702030302020204" pitchFamily="66" charset="0"/>
                <a:cs typeface="Comic Sans MS" panose="030F0702030302020204" pitchFamily="66" charset="0"/>
                <a:sym typeface="+mn-ea"/>
              </a:rPr>
              <a:t>obs.: em diodos normais não se deseja a recombinação ou geração de pares elétrons/lacunas na região de depleção.</a:t>
            </a:r>
            <a:endParaRPr lang="pt-BR" altLang="en-US" sz="2800" b="1">
              <a:solidFill>
                <a:schemeClr val="tx1"/>
              </a:solidFill>
              <a:effectLst/>
              <a:latin typeface="Comic Sans MS" panose="030F0702030302020204" pitchFamily="66" charset="0"/>
              <a:cs typeface="Comic Sans MS" panose="030F0702030302020204" pitchFamily="66" charset="0"/>
              <a:sym typeface="+mn-ea"/>
            </a:endParaRPr>
          </a:p>
        </p:txBody>
      </p:sp>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Tree>
  </p:cSld>
  <p:clrMapOvr>
    <a:masterClrMapping/>
  </p:clrMapOvr>
  <p:timing>
    <p:tnLst>
      <p:par>
        <p:cTn id="1" dur="indefinite" restart="never" nodeType="tmRoot"/>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 de Texto 3"/>
          <p:cNvSpPr txBox="1"/>
          <p:nvPr/>
        </p:nvSpPr>
        <p:spPr>
          <a:xfrm>
            <a:off x="346710" y="659130"/>
            <a:ext cx="11498580" cy="5554345"/>
          </a:xfrm>
          <a:prstGeom prst="rect">
            <a:avLst/>
          </a:prstGeom>
          <a:noFill/>
        </p:spPr>
        <p:txBody>
          <a:bodyPr wrap="square" rtlCol="0">
            <a:spAutoFit/>
          </a:bodyPr>
          <a:lstStyle/>
          <a:p>
            <a:pPr indent="0" algn="ctr" fontAlgn="auto">
              <a:spcAft>
                <a:spcPts val="600"/>
              </a:spcAft>
              <a:buFont typeface="Arial" panose="020B0604020202020204" pitchFamily="34" charset="0"/>
              <a:buNone/>
            </a:pPr>
            <a:r>
              <a:rPr lang="pt-BR" altLang="en-US" sz="3600" b="1" dirty="0" smtClean="0">
                <a:solidFill>
                  <a:srgbClr val="C00000"/>
                </a:solidFill>
                <a:latin typeface="Comic Sans MS" panose="030F0702030302020204" pitchFamily="66" charset="0"/>
                <a:cs typeface="Comic Sans MS" panose="030F0702030302020204" pitchFamily="66" charset="0"/>
              </a:rPr>
              <a:t>Transistor Bipolar de Junção (</a:t>
            </a:r>
            <a:r>
              <a:rPr lang="pt-BR" altLang="en-US" sz="3600" b="1" i="1" dirty="0" smtClean="0">
                <a:solidFill>
                  <a:srgbClr val="C00000"/>
                </a:solidFill>
                <a:latin typeface="Comic Sans MS" panose="030F0702030302020204" pitchFamily="66" charset="0"/>
                <a:cs typeface="Comic Sans MS" panose="030F0702030302020204" pitchFamily="66" charset="0"/>
              </a:rPr>
              <a:t>Bipolar </a:t>
            </a:r>
            <a:r>
              <a:rPr lang="pt-BR" altLang="en-US" sz="3600" b="1" i="1" dirty="0" err="1" smtClean="0">
                <a:solidFill>
                  <a:srgbClr val="C00000"/>
                </a:solidFill>
                <a:latin typeface="Comic Sans MS" panose="030F0702030302020204" pitchFamily="66" charset="0"/>
                <a:cs typeface="Comic Sans MS" panose="030F0702030302020204" pitchFamily="66" charset="0"/>
              </a:rPr>
              <a:t>Junction</a:t>
            </a:r>
            <a:r>
              <a:rPr lang="pt-BR" altLang="en-US" sz="3600" b="1" i="1" dirty="0" smtClean="0">
                <a:solidFill>
                  <a:srgbClr val="C00000"/>
                </a:solidFill>
                <a:latin typeface="Comic Sans MS" panose="030F0702030302020204" pitchFamily="66" charset="0"/>
                <a:cs typeface="Comic Sans MS" panose="030F0702030302020204" pitchFamily="66" charset="0"/>
              </a:rPr>
              <a:t> Transistor</a:t>
            </a:r>
            <a:r>
              <a:rPr lang="pt-BR" altLang="en-US" sz="3600" b="1" dirty="0" smtClean="0">
                <a:solidFill>
                  <a:srgbClr val="C00000"/>
                </a:solidFill>
                <a:latin typeface="Comic Sans MS" panose="030F0702030302020204" pitchFamily="66" charset="0"/>
                <a:cs typeface="Comic Sans MS" panose="030F0702030302020204" pitchFamily="66" charset="0"/>
              </a:rPr>
              <a:t> – BJT)</a:t>
            </a:r>
            <a:endParaRPr lang="pt-BR" altLang="en-US" sz="3600" b="1" dirty="0" smtClean="0">
              <a:solidFill>
                <a:srgbClr val="C00000"/>
              </a:solidFill>
              <a:latin typeface="Comic Sans MS" panose="030F0702030302020204" pitchFamily="66" charset="0"/>
              <a:cs typeface="Comic Sans MS" panose="030F0702030302020204" pitchFamily="66" charset="0"/>
            </a:endParaRPr>
          </a:p>
          <a:p>
            <a:pPr indent="0" algn="ctr" fontAlgn="auto">
              <a:spcAft>
                <a:spcPts val="600"/>
              </a:spcAft>
              <a:buFont typeface="Arial" panose="020B0604020202020204" pitchFamily="34" charset="0"/>
              <a:buNone/>
            </a:pPr>
            <a:r>
              <a:rPr lang="pt-BR" altLang="en-US" sz="3600" b="1" dirty="0" smtClean="0">
                <a:solidFill>
                  <a:srgbClr val="C00000"/>
                </a:solidFill>
                <a:latin typeface="Comic Sans MS" panose="030F0702030302020204" pitchFamily="66" charset="0"/>
                <a:cs typeface="Comic Sans MS" panose="030F0702030302020204" pitchFamily="66" charset="0"/>
              </a:rPr>
              <a:t>(ou apenas Transistor Bipolar)</a:t>
            </a:r>
            <a:endParaRPr lang="pt-BR" altLang="en-US" sz="3600" b="1" dirty="0" smtClean="0">
              <a:solidFill>
                <a:srgbClr val="C00000"/>
              </a:solidFill>
              <a:latin typeface="Comic Sans MS" panose="030F0702030302020204" pitchFamily="66" charset="0"/>
              <a:cs typeface="Comic Sans MS" panose="030F0702030302020204" pitchFamily="66" charset="0"/>
            </a:endParaRPr>
          </a:p>
          <a:p>
            <a:pPr indent="0" algn="ctr" fontAlgn="auto">
              <a:spcAft>
                <a:spcPts val="600"/>
              </a:spcAft>
              <a:buFont typeface="Arial" panose="020B0604020202020204" pitchFamily="34" charset="0"/>
              <a:buNone/>
            </a:pPr>
            <a:endParaRPr lang="pt-BR" altLang="en-US" sz="3600" b="1" dirty="0">
              <a:solidFill>
                <a:srgbClr val="C00000"/>
              </a:solidFill>
              <a:latin typeface="Comic Sans MS" panose="030F0702030302020204" pitchFamily="66" charset="0"/>
              <a:cs typeface="Comic Sans MS" panose="030F0702030302020204" pitchFamily="66" charset="0"/>
            </a:endParaRPr>
          </a:p>
          <a:p>
            <a:pPr indent="0" algn="l" fontAlgn="auto">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cs typeface="Comic Sans MS" panose="030F0702030302020204" pitchFamily="66" charset="0"/>
              </a:rPr>
              <a:t>Vimos, até agora, como dispositivo básico apenas os diodos. Verificamos que eles podem ser utilizados em </a:t>
            </a:r>
            <a:r>
              <a:rPr lang="pt-BR" altLang="en-US" sz="2800" b="1" dirty="0" smtClean="0">
                <a:latin typeface="Comic Sans MS" panose="030F0702030302020204" pitchFamily="66" charset="0"/>
                <a:cs typeface="Comic Sans MS" panose="030F0702030302020204" pitchFamily="66" charset="0"/>
                <a:sym typeface="+mn-ea"/>
              </a:rPr>
              <a:t>blocos lógicos primitivos, </a:t>
            </a:r>
            <a:r>
              <a:rPr lang="pt-BR" altLang="en-US" sz="2800" b="1" dirty="0" smtClean="0">
                <a:solidFill>
                  <a:schemeClr val="tx1"/>
                </a:solidFill>
                <a:latin typeface="Comic Sans MS" panose="030F0702030302020204" pitchFamily="66" charset="0"/>
                <a:cs typeface="Comic Sans MS" panose="030F0702030302020204" pitchFamily="66" charset="0"/>
              </a:rPr>
              <a:t>fontes de tensão, limitadores de tensão, restauradores etc. Há, no entanto, apenas uma quantidade limitada de aplicações possíveis para diodos e seus variantes (</a:t>
            </a:r>
            <a:r>
              <a:rPr lang="pt-BR" altLang="en-US" sz="2800" b="1" dirty="0" err="1" smtClean="0">
                <a:solidFill>
                  <a:schemeClr val="tx1"/>
                </a:solidFill>
                <a:latin typeface="Comic Sans MS" panose="030F0702030302020204" pitchFamily="66" charset="0"/>
                <a:cs typeface="Comic Sans MS" panose="030F0702030302020204" pitchFamily="66" charset="0"/>
              </a:rPr>
              <a:t>zener</a:t>
            </a:r>
            <a:r>
              <a:rPr lang="pt-BR" altLang="en-US" sz="2800" b="1" dirty="0" smtClean="0">
                <a:solidFill>
                  <a:schemeClr val="tx1"/>
                </a:solidFill>
                <a:latin typeface="Comic Sans MS" panose="030F0702030302020204" pitchFamily="66" charset="0"/>
                <a:cs typeface="Comic Sans MS" panose="030F0702030302020204" pitchFamily="66" charset="0"/>
              </a:rPr>
              <a:t>, foto diodos etc.). Outros dispositivos para construção de circuitos eletrônicos mais sofisticados são necessários. </a:t>
            </a:r>
            <a:endParaRPr lang="pt-BR" altLang="en-US" sz="2800" b="1" dirty="0">
              <a:solidFill>
                <a:schemeClr val="tx1"/>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Rectangle 4">
            <a:hlinkClick r:id="rId1" action="ppaction://hlinksldjump"/>
          </p:cNvPr>
          <p:cNvSpPr>
            <a:spLocks noChangeArrowheads="1"/>
          </p:cNvSpPr>
          <p:nvPr/>
        </p:nvSpPr>
        <p:spPr bwMode="auto">
          <a:xfrm>
            <a:off x="3380348" y="290512"/>
            <a:ext cx="5682970" cy="585418"/>
          </a:xfrm>
          <a:prstGeom prst="rect">
            <a:avLst/>
          </a:prstGeom>
          <a:noFill/>
          <a:ln w="25400">
            <a:solidFill>
              <a:srgbClr val="FF3300"/>
            </a:solidFill>
            <a:miter lim="800000"/>
          </a:ln>
          <a:extLst>
            <a:ext uri="{909E8E84-426E-40DD-AFC4-6F175D3DCCD1}">
              <a14:hiddenFill xmlns:a14="http://schemas.microsoft.com/office/drawing/2010/main">
                <a:solidFill>
                  <a:srgbClr val="FFFFFF"/>
                </a:solidFill>
              </a14:hiddenFill>
            </a:ext>
          </a:extLst>
        </p:spPr>
        <p:txBody>
          <a:bodyPr wrap="square" lIns="92075" tIns="46038" rIns="92075" bIns="46038">
            <a:spAutoFit/>
          </a:bodyPr>
          <a:lstStyle>
            <a:lvl1pPr defTabSz="913130">
              <a:spcBef>
                <a:spcPct val="20000"/>
              </a:spcBef>
              <a:buClr>
                <a:schemeClr val="accent1"/>
              </a:buClr>
              <a:buFont typeface="Marlett" pitchFamily="2" charset="2"/>
              <a:buChar char="h"/>
              <a:defRPr sz="3200">
                <a:solidFill>
                  <a:schemeClr val="tx1"/>
                </a:solidFill>
                <a:latin typeface="Times New Roman" panose="02020603050405020304" pitchFamily="18" charset="0"/>
              </a:defRPr>
            </a:lvl1pPr>
            <a:lvl2pPr marL="742950" indent="-285750" defTabSz="913130">
              <a:spcBef>
                <a:spcPct val="20000"/>
              </a:spcBef>
              <a:buClr>
                <a:schemeClr val="accent1"/>
              </a:buClr>
              <a:buFont typeface="Wingdings" panose="05000000000000000000" pitchFamily="2" charset="2"/>
              <a:buChar char="w"/>
              <a:defRPr sz="2800">
                <a:solidFill>
                  <a:schemeClr val="tx1"/>
                </a:solidFill>
                <a:latin typeface="Times New Roman" panose="02020603050405020304" pitchFamily="18" charset="0"/>
              </a:defRPr>
            </a:lvl2pPr>
            <a:lvl3pPr marL="1143000" indent="-228600" defTabSz="913130">
              <a:spcBef>
                <a:spcPct val="20000"/>
              </a:spcBef>
              <a:buClr>
                <a:schemeClr val="accent2"/>
              </a:buClr>
              <a:buChar char="•"/>
              <a:defRPr sz="2400">
                <a:solidFill>
                  <a:schemeClr val="tx1"/>
                </a:solidFill>
                <a:latin typeface="Times New Roman" panose="02020603050405020304" pitchFamily="18" charset="0"/>
              </a:defRPr>
            </a:lvl3pPr>
            <a:lvl4pPr marL="1600200" indent="-228600" defTabSz="913130">
              <a:spcBef>
                <a:spcPct val="20000"/>
              </a:spcBef>
              <a:buChar char="–"/>
              <a:defRPr sz="2000">
                <a:solidFill>
                  <a:schemeClr val="tx1"/>
                </a:solidFill>
                <a:latin typeface="Times New Roman" panose="02020603050405020304" pitchFamily="18" charset="0"/>
              </a:defRPr>
            </a:lvl4pPr>
            <a:lvl5pPr marL="2057400" indent="-228600" defTabSz="913130">
              <a:spcBef>
                <a:spcPct val="20000"/>
              </a:spcBef>
              <a:buChar char="•"/>
              <a:defRPr sz="2000">
                <a:solidFill>
                  <a:schemeClr val="tx1"/>
                </a:solidFill>
                <a:latin typeface="Times New Roman" panose="02020603050405020304" pitchFamily="18" charset="0"/>
              </a:defRPr>
            </a:lvl5pPr>
            <a:lvl6pPr marL="25146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ClrTx/>
              <a:buFontTx/>
              <a:buNone/>
            </a:pPr>
            <a:r>
              <a:rPr lang="pt-BR" altLang="pt-BR" b="1" i="1" dirty="0" smtClean="0">
                <a:solidFill>
                  <a:srgbClr val="FF0000"/>
                </a:solidFill>
                <a:effectLst>
                  <a:outerShdw blurRad="38100" dist="38100" dir="2700000" algn="tl">
                    <a:srgbClr val="000000">
                      <a:alpha val="43137"/>
                    </a:srgbClr>
                  </a:outerShdw>
                </a:effectLst>
                <a:latin typeface="Comic Sans MS" panose="030F0702030302020204" pitchFamily="66" charset="0"/>
              </a:rPr>
              <a:t>Já vimos </a:t>
            </a:r>
            <a:r>
              <a:rPr lang="pt-BR" altLang="pt-BR" sz="2800" i="1" dirty="0" smtClean="0">
                <a:latin typeface="Comic Sans MS" panose="030F0702030302020204" pitchFamily="66" charset="0"/>
              </a:rPr>
              <a:t>Válvulas </a:t>
            </a:r>
            <a:r>
              <a:rPr lang="pt-BR" altLang="pt-BR" sz="2800" i="1" dirty="0">
                <a:latin typeface="Comic Sans MS" panose="030F0702030302020204" pitchFamily="66" charset="0"/>
              </a:rPr>
              <a:t>Diodo</a:t>
            </a:r>
            <a:endParaRPr lang="pt-BR" altLang="pt-BR" sz="2800" i="1" dirty="0">
              <a:latin typeface="Comic Sans MS" panose="030F0702030302020204" pitchFamily="66" charset="0"/>
            </a:endParaRPr>
          </a:p>
        </p:txBody>
      </p:sp>
      <p:pic>
        <p:nvPicPr>
          <p:cNvPr id="4" name="Picture 2" descr="Válvula termiónica electrónic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91235" y="987425"/>
            <a:ext cx="4808538" cy="3636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4" descr="Tensão saturação de uma valvul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2798" y="979487"/>
            <a:ext cx="4113212" cy="209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7"/>
          <p:cNvSpPr txBox="1">
            <a:spLocks noChangeArrowheads="1"/>
          </p:cNvSpPr>
          <p:nvPr/>
        </p:nvSpPr>
        <p:spPr bwMode="auto">
          <a:xfrm>
            <a:off x="1294373" y="4802187"/>
            <a:ext cx="9364662" cy="1630045"/>
          </a:xfrm>
          <a:prstGeom prst="rect">
            <a:avLst/>
          </a:prstGeom>
          <a:solidFill>
            <a:srgbClr val="FFFF99"/>
          </a:solidFill>
          <a:ln w="19050" algn="ctr">
            <a:solidFill>
              <a:srgbClr val="000082"/>
            </a:solidFill>
            <a:miter lim="800000"/>
          </a:ln>
        </p:spPr>
        <p:txBody>
          <a:bodyPr>
            <a:spAutoFit/>
          </a:bodyPr>
          <a:lstStyle>
            <a:lvl1pPr defTabSz="913130">
              <a:spcBef>
                <a:spcPct val="20000"/>
              </a:spcBef>
              <a:buClr>
                <a:schemeClr val="accent1"/>
              </a:buClr>
              <a:buFont typeface="Marlett" pitchFamily="2" charset="2"/>
              <a:buChar char="h"/>
              <a:defRPr sz="3200">
                <a:solidFill>
                  <a:schemeClr val="tx1"/>
                </a:solidFill>
                <a:latin typeface="Times New Roman" panose="02020603050405020304" pitchFamily="18" charset="0"/>
              </a:defRPr>
            </a:lvl1pPr>
            <a:lvl2pPr marL="742950" indent="-285750" defTabSz="913130">
              <a:spcBef>
                <a:spcPct val="20000"/>
              </a:spcBef>
              <a:buClr>
                <a:schemeClr val="accent1"/>
              </a:buClr>
              <a:buFont typeface="Wingdings" panose="05000000000000000000" pitchFamily="2" charset="2"/>
              <a:buChar char="w"/>
              <a:defRPr sz="2800">
                <a:solidFill>
                  <a:schemeClr val="tx1"/>
                </a:solidFill>
                <a:latin typeface="Times New Roman" panose="02020603050405020304" pitchFamily="18" charset="0"/>
              </a:defRPr>
            </a:lvl2pPr>
            <a:lvl3pPr marL="1143000" indent="-228600" defTabSz="913130">
              <a:spcBef>
                <a:spcPct val="20000"/>
              </a:spcBef>
              <a:buClr>
                <a:schemeClr val="accent2"/>
              </a:buClr>
              <a:buChar char="•"/>
              <a:defRPr sz="2400">
                <a:solidFill>
                  <a:schemeClr val="tx1"/>
                </a:solidFill>
                <a:latin typeface="Times New Roman" panose="02020603050405020304" pitchFamily="18" charset="0"/>
              </a:defRPr>
            </a:lvl3pPr>
            <a:lvl4pPr marL="1600200" indent="-228600" defTabSz="913130">
              <a:spcBef>
                <a:spcPct val="20000"/>
              </a:spcBef>
              <a:buChar char="–"/>
              <a:defRPr sz="2000">
                <a:solidFill>
                  <a:schemeClr val="tx1"/>
                </a:solidFill>
                <a:latin typeface="Times New Roman" panose="02020603050405020304" pitchFamily="18" charset="0"/>
              </a:defRPr>
            </a:lvl4pPr>
            <a:lvl5pPr marL="2057400" indent="-228600" defTabSz="913130">
              <a:spcBef>
                <a:spcPct val="20000"/>
              </a:spcBef>
              <a:buChar char="•"/>
              <a:defRPr sz="2000">
                <a:solidFill>
                  <a:schemeClr val="tx1"/>
                </a:solidFill>
                <a:latin typeface="Times New Roman" panose="02020603050405020304" pitchFamily="18" charset="0"/>
              </a:defRPr>
            </a:lvl5pPr>
            <a:lvl6pPr marL="25146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600"/>
              </a:spcBef>
              <a:buClrTx/>
              <a:buFont typeface="Arial" panose="020B0604020202020204" pitchFamily="34" charset="0"/>
              <a:buChar char="•"/>
            </a:pPr>
            <a:r>
              <a:rPr lang="pt-BR" altLang="pt-BR" sz="1800">
                <a:latin typeface="Comic Sans MS" panose="030F0702030302020204" pitchFamily="66" charset="0"/>
                <a:ea typeface="Times New Roman" panose="02020603050405020304" pitchFamily="18" charset="0"/>
                <a:cs typeface="Arial" panose="020B0604020202020204" pitchFamily="34" charset="0"/>
              </a:rPr>
              <a:t> O filamento é aquecido, fornecendo energia aos elétrons que podem sair do metal;</a:t>
            </a:r>
            <a:endParaRPr lang="pt-BR" altLang="pt-BR" sz="1800">
              <a:latin typeface="Comic Sans MS" panose="030F0702030302020204" pitchFamily="66" charset="0"/>
              <a:ea typeface="Times New Roman" panose="02020603050405020304" pitchFamily="18" charset="0"/>
              <a:cs typeface="Arial" panose="020B0604020202020204" pitchFamily="34" charset="0"/>
            </a:endParaRPr>
          </a:p>
          <a:p>
            <a:pPr>
              <a:spcBef>
                <a:spcPts val="600"/>
              </a:spcBef>
              <a:buClrTx/>
              <a:buFont typeface="Arial" panose="020B0604020202020204" pitchFamily="34" charset="0"/>
              <a:buChar char="•"/>
            </a:pPr>
            <a:r>
              <a:rPr lang="pt-BR" altLang="pt-BR" sz="1800">
                <a:latin typeface="Comic Sans MS" panose="030F0702030302020204" pitchFamily="66" charset="0"/>
                <a:ea typeface="Times New Roman" panose="02020603050405020304" pitchFamily="18" charset="0"/>
                <a:cs typeface="Arial" panose="020B0604020202020204" pitchFamily="34" charset="0"/>
              </a:rPr>
              <a:t> Se a tensão entre ânodo e cátodo for positiva, haverá uma corrente. Adicionalmente, o campo elétrico e a corrente existentes diminuem a barreira de potêncial para extração dos eletróns, aumentando a corrente;</a:t>
            </a:r>
            <a:endParaRPr lang="pt-BR" altLang="pt-BR" sz="1800">
              <a:latin typeface="Comic Sans MS" panose="030F0702030302020204" pitchFamily="66" charset="0"/>
              <a:ea typeface="Times New Roman" panose="02020603050405020304" pitchFamily="18" charset="0"/>
              <a:cs typeface="Arial" panose="020B0604020202020204" pitchFamily="34" charset="0"/>
            </a:endParaRPr>
          </a:p>
          <a:p>
            <a:pPr>
              <a:spcBef>
                <a:spcPts val="600"/>
              </a:spcBef>
              <a:buClrTx/>
              <a:buFont typeface="Arial" panose="020B0604020202020204" pitchFamily="34" charset="0"/>
              <a:buChar char="•"/>
            </a:pPr>
            <a:r>
              <a:rPr lang="pt-BR" altLang="pt-BR" sz="1800">
                <a:latin typeface="Comic Sans MS" panose="030F0702030302020204" pitchFamily="66" charset="0"/>
                <a:ea typeface="Times New Roman" panose="02020603050405020304" pitchFamily="18" charset="0"/>
                <a:cs typeface="Arial" panose="020B0604020202020204" pitchFamily="34" charset="0"/>
              </a:rPr>
              <a:t> Se a tensão entre ânodo e cátodo for negativa, não haverá corrente.</a:t>
            </a:r>
            <a:endParaRPr lang="pt-BR" altLang="pt-BR" sz="1800">
              <a:latin typeface="Comic Sans MS" panose="030F0702030302020204" pitchFamily="66" charset="0"/>
              <a:ea typeface="Times New Roman" panose="02020603050405020304" pitchFamily="18" charset="0"/>
              <a:cs typeface="Arial" panose="020B0604020202020204" pitchFamily="34" charset="0"/>
            </a:endParaRPr>
          </a:p>
        </p:txBody>
      </p:sp>
      <p:pic>
        <p:nvPicPr>
          <p:cNvPr id="7" name="Picture 6" descr="Electrónica Analógica                    Válvulas Termoiónicas Cátodos quanto á forma de aquecimento: Cátodo de Aquecime..."/>
          <p:cNvPicPr>
            <a:picLocks noChangeAspect="1" noChangeArrowheads="1"/>
          </p:cNvPicPr>
          <p:nvPr/>
        </p:nvPicPr>
        <p:blipFill>
          <a:blip r:embed="rId4">
            <a:extLst>
              <a:ext uri="{28A0092B-C50C-407E-A947-70E740481C1C}">
                <a14:useLocalDpi xmlns:a14="http://schemas.microsoft.com/office/drawing/2010/main" val="0"/>
              </a:ext>
            </a:extLst>
          </a:blip>
          <a:srcRect l="4646" t="59615" r="69450" b="8569"/>
          <a:stretch>
            <a:fillRect/>
          </a:stretch>
        </p:blipFill>
        <p:spPr bwMode="auto">
          <a:xfrm>
            <a:off x="6671235" y="2940050"/>
            <a:ext cx="1795463" cy="165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Rectangle 4">
            <a:hlinkClick r:id="rId1" action="ppaction://hlinksldjump"/>
          </p:cNvPr>
          <p:cNvSpPr>
            <a:spLocks noChangeArrowheads="1"/>
          </p:cNvSpPr>
          <p:nvPr/>
        </p:nvSpPr>
        <p:spPr bwMode="auto">
          <a:xfrm>
            <a:off x="3675717" y="417525"/>
            <a:ext cx="5401048" cy="523862"/>
          </a:xfrm>
          <a:prstGeom prst="rect">
            <a:avLst/>
          </a:prstGeom>
          <a:noFill/>
          <a:ln w="25400">
            <a:solidFill>
              <a:srgbClr val="FF3300"/>
            </a:solidFill>
            <a:miter lim="800000"/>
          </a:ln>
          <a:extLst>
            <a:ext uri="{909E8E84-426E-40DD-AFC4-6F175D3DCCD1}">
              <a14:hiddenFill xmlns:a14="http://schemas.microsoft.com/office/drawing/2010/main">
                <a:solidFill>
                  <a:srgbClr val="FFFFFF"/>
                </a:solidFill>
              </a14:hiddenFill>
            </a:ext>
          </a:extLst>
        </p:spPr>
        <p:txBody>
          <a:bodyPr wrap="square" lIns="92075" tIns="46038" rIns="92075" bIns="46038">
            <a:spAutoFit/>
          </a:bodyPr>
          <a:lstStyle>
            <a:lvl1pPr defTabSz="913130">
              <a:spcBef>
                <a:spcPct val="20000"/>
              </a:spcBef>
              <a:buClr>
                <a:schemeClr val="accent1"/>
              </a:buClr>
              <a:buFont typeface="Marlett" pitchFamily="2" charset="2"/>
              <a:buChar char="h"/>
              <a:defRPr sz="3200">
                <a:solidFill>
                  <a:schemeClr val="tx1"/>
                </a:solidFill>
                <a:latin typeface="Times New Roman" panose="02020603050405020304" pitchFamily="18" charset="0"/>
              </a:defRPr>
            </a:lvl1pPr>
            <a:lvl2pPr marL="742950" indent="-285750" defTabSz="913130">
              <a:spcBef>
                <a:spcPct val="20000"/>
              </a:spcBef>
              <a:buClr>
                <a:schemeClr val="accent1"/>
              </a:buClr>
              <a:buFont typeface="Wingdings" panose="05000000000000000000" pitchFamily="2" charset="2"/>
              <a:buChar char="w"/>
              <a:defRPr sz="2800">
                <a:solidFill>
                  <a:schemeClr val="tx1"/>
                </a:solidFill>
                <a:latin typeface="Times New Roman" panose="02020603050405020304" pitchFamily="18" charset="0"/>
              </a:defRPr>
            </a:lvl2pPr>
            <a:lvl3pPr marL="1143000" indent="-228600" defTabSz="913130">
              <a:spcBef>
                <a:spcPct val="20000"/>
              </a:spcBef>
              <a:buClr>
                <a:schemeClr val="accent2"/>
              </a:buClr>
              <a:buChar char="•"/>
              <a:defRPr sz="2400">
                <a:solidFill>
                  <a:schemeClr val="tx1"/>
                </a:solidFill>
                <a:latin typeface="Times New Roman" panose="02020603050405020304" pitchFamily="18" charset="0"/>
              </a:defRPr>
            </a:lvl3pPr>
            <a:lvl4pPr marL="1600200" indent="-228600" defTabSz="913130">
              <a:spcBef>
                <a:spcPct val="20000"/>
              </a:spcBef>
              <a:buChar char="–"/>
              <a:defRPr sz="2000">
                <a:solidFill>
                  <a:schemeClr val="tx1"/>
                </a:solidFill>
                <a:latin typeface="Times New Roman" panose="02020603050405020304" pitchFamily="18" charset="0"/>
              </a:defRPr>
            </a:lvl4pPr>
            <a:lvl5pPr marL="2057400" indent="-228600" defTabSz="913130">
              <a:spcBef>
                <a:spcPct val="20000"/>
              </a:spcBef>
              <a:buChar char="•"/>
              <a:defRPr sz="2000">
                <a:solidFill>
                  <a:schemeClr val="tx1"/>
                </a:solidFill>
                <a:latin typeface="Times New Roman" panose="02020603050405020304" pitchFamily="18" charset="0"/>
              </a:defRPr>
            </a:lvl5pPr>
            <a:lvl6pPr marL="25146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ClrTx/>
              <a:buFontTx/>
              <a:buNone/>
            </a:pPr>
            <a:r>
              <a:rPr lang="pt-BR" altLang="pt-BR" sz="2800" i="1" dirty="0" smtClean="0">
                <a:latin typeface="Comic Sans MS" panose="030F0702030302020204" pitchFamily="66" charset="0"/>
              </a:rPr>
              <a:t>Evolução na Válvula </a:t>
            </a:r>
            <a:r>
              <a:rPr lang="pt-BR" altLang="pt-BR" sz="2800" i="1" dirty="0">
                <a:latin typeface="Comic Sans MS" panose="030F0702030302020204" pitchFamily="66" charset="0"/>
              </a:rPr>
              <a:t>Diodo</a:t>
            </a:r>
            <a:endParaRPr lang="pt-BR" altLang="pt-BR" sz="2800" i="1" dirty="0">
              <a:latin typeface="Comic Sans MS" panose="030F0702030302020204" pitchFamily="66" charset="0"/>
            </a:endParaRPr>
          </a:p>
        </p:txBody>
      </p:sp>
      <p:sp>
        <p:nvSpPr>
          <p:cNvPr id="4" name="Rectangle 5"/>
          <p:cNvSpPr>
            <a:spLocks noChangeArrowheads="1"/>
          </p:cNvSpPr>
          <p:nvPr/>
        </p:nvSpPr>
        <p:spPr bwMode="auto">
          <a:xfrm>
            <a:off x="1403911" y="1233487"/>
            <a:ext cx="9309100" cy="2286000"/>
          </a:xfrm>
          <a:prstGeom prst="rect">
            <a:avLst/>
          </a:prstGeom>
          <a:solidFill>
            <a:srgbClr val="FFFFCC"/>
          </a:solidFill>
          <a:ln w="9525">
            <a:noFill/>
            <a:miter lim="800000"/>
          </a:ln>
          <a:effectLst>
            <a:outerShdw dist="107763" dir="13500000" algn="ctr" rotWithShape="0">
              <a:schemeClr val="bg2"/>
            </a:outerShdw>
          </a:effectLst>
        </p:spPr>
        <p:txBody>
          <a:bodyPr lIns="92075" tIns="46038" rIns="92075" bIns="46038"/>
          <a:lstStyle/>
          <a:p>
            <a:pPr algn="ctr">
              <a:defRPr/>
            </a:pPr>
            <a:r>
              <a:rPr lang="pt-BR" sz="2800" dirty="0">
                <a:solidFill>
                  <a:srgbClr val="C00000"/>
                </a:solidFill>
                <a:latin typeface="Comic Sans MS" panose="030F0702030302020204" pitchFamily="66" charset="0"/>
              </a:rPr>
              <a:t>A válvula descrita acima é de aquecimento direto. Nela o catodo é um dos terminais do filamento. Muitas vezes é conveniente isolar o aquecimento do resto do circuito. Nas válvulas de aquecimento indireto o filamento é isolado do cátodo.</a:t>
            </a:r>
            <a:endParaRPr lang="pt-BR" sz="2800" b="1" dirty="0">
              <a:solidFill>
                <a:srgbClr val="C00000"/>
              </a:solidFill>
              <a:effectLst>
                <a:outerShdw blurRad="38100" dist="38100" dir="2700000" algn="tl">
                  <a:srgbClr val="000000">
                    <a:alpha val="43137"/>
                  </a:srgbClr>
                </a:outerShdw>
              </a:effectLst>
              <a:latin typeface="Comic Sans MS" panose="030F0702030302020204" pitchFamily="66" charset="0"/>
            </a:endParaRPr>
          </a:p>
        </p:txBody>
      </p:sp>
      <p:pic>
        <p:nvPicPr>
          <p:cNvPr id="5" name="Picture 2" descr="Electrónica Analógica                              A Válvula Diodo                                                       ..."/>
          <p:cNvPicPr>
            <a:picLocks noChangeAspect="1" noChangeArrowheads="1"/>
          </p:cNvPicPr>
          <p:nvPr/>
        </p:nvPicPr>
        <p:blipFill>
          <a:blip r:embed="rId2">
            <a:extLst>
              <a:ext uri="{28A0092B-C50C-407E-A947-70E740481C1C}">
                <a14:useLocalDpi xmlns:a14="http://schemas.microsoft.com/office/drawing/2010/main" val="0"/>
              </a:ext>
            </a:extLst>
          </a:blip>
          <a:srcRect l="5589" t="32822" r="61604" b="33701"/>
          <a:stretch>
            <a:fillRect/>
          </a:stretch>
        </p:blipFill>
        <p:spPr bwMode="auto">
          <a:xfrm>
            <a:off x="1797611" y="3811587"/>
            <a:ext cx="2767013" cy="191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4" descr="Electrónica Analógica                              A Válvula Diodo                                                       ..."/>
          <p:cNvPicPr>
            <a:picLocks noChangeAspect="1" noChangeArrowheads="1"/>
          </p:cNvPicPr>
          <p:nvPr/>
        </p:nvPicPr>
        <p:blipFill>
          <a:blip r:embed="rId2">
            <a:extLst>
              <a:ext uri="{28A0092B-C50C-407E-A947-70E740481C1C}">
                <a14:useLocalDpi xmlns:a14="http://schemas.microsoft.com/office/drawing/2010/main" val="0"/>
              </a:ext>
            </a:extLst>
          </a:blip>
          <a:srcRect l="34631" t="14194" b="52316"/>
          <a:stretch>
            <a:fillRect/>
          </a:stretch>
        </p:blipFill>
        <p:spPr bwMode="auto">
          <a:xfrm>
            <a:off x="5339324" y="4406900"/>
            <a:ext cx="4759325" cy="191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tângulo 9"/>
          <p:cNvSpPr>
            <a:spLocks noChangeArrowheads="1"/>
          </p:cNvSpPr>
          <p:nvPr/>
        </p:nvSpPr>
        <p:spPr bwMode="auto">
          <a:xfrm>
            <a:off x="4070911" y="3663950"/>
            <a:ext cx="754063" cy="236537"/>
          </a:xfrm>
          <a:prstGeom prst="rect">
            <a:avLst/>
          </a:prstGeom>
          <a:solidFill>
            <a:schemeClr val="bg1"/>
          </a:solidFill>
          <a:ln>
            <a:noFill/>
          </a:ln>
          <a:extLst>
            <a:ext uri="{91240B29-F687-4F45-9708-019B960494DF}">
              <a14:hiddenLine xmlns:a14="http://schemas.microsoft.com/office/drawing/2010/main" w="19050">
                <a:solidFill>
                  <a:srgbClr val="000000"/>
                </a:solidFill>
                <a:round/>
              </a14:hiddenLine>
            </a:ext>
          </a:extLst>
        </p:spPr>
        <p:txBody>
          <a:bodyPr/>
          <a:lstStyle>
            <a:lvl1pPr defTabSz="913130">
              <a:spcBef>
                <a:spcPct val="20000"/>
              </a:spcBef>
              <a:buClr>
                <a:schemeClr val="accent1"/>
              </a:buClr>
              <a:buFont typeface="Marlett" pitchFamily="2" charset="2"/>
              <a:buChar char="h"/>
              <a:defRPr sz="3200">
                <a:solidFill>
                  <a:schemeClr val="tx1"/>
                </a:solidFill>
                <a:latin typeface="Times New Roman" panose="02020603050405020304" pitchFamily="18" charset="0"/>
              </a:defRPr>
            </a:lvl1pPr>
            <a:lvl2pPr marL="742950" indent="-285750" defTabSz="913130">
              <a:spcBef>
                <a:spcPct val="20000"/>
              </a:spcBef>
              <a:buClr>
                <a:schemeClr val="accent1"/>
              </a:buClr>
              <a:buFont typeface="Wingdings" panose="05000000000000000000" pitchFamily="2" charset="2"/>
              <a:buChar char="w"/>
              <a:defRPr sz="2800">
                <a:solidFill>
                  <a:schemeClr val="tx1"/>
                </a:solidFill>
                <a:latin typeface="Times New Roman" panose="02020603050405020304" pitchFamily="18" charset="0"/>
              </a:defRPr>
            </a:lvl2pPr>
            <a:lvl3pPr marL="1143000" indent="-228600" defTabSz="913130">
              <a:spcBef>
                <a:spcPct val="20000"/>
              </a:spcBef>
              <a:buClr>
                <a:schemeClr val="accent2"/>
              </a:buClr>
              <a:buChar char="•"/>
              <a:defRPr sz="2400">
                <a:solidFill>
                  <a:schemeClr val="tx1"/>
                </a:solidFill>
                <a:latin typeface="Times New Roman" panose="02020603050405020304" pitchFamily="18" charset="0"/>
              </a:defRPr>
            </a:lvl3pPr>
            <a:lvl4pPr marL="1600200" indent="-228600" defTabSz="913130">
              <a:spcBef>
                <a:spcPct val="20000"/>
              </a:spcBef>
              <a:buChar char="–"/>
              <a:defRPr sz="2000">
                <a:solidFill>
                  <a:schemeClr val="tx1"/>
                </a:solidFill>
                <a:latin typeface="Times New Roman" panose="02020603050405020304" pitchFamily="18" charset="0"/>
              </a:defRPr>
            </a:lvl4pPr>
            <a:lvl5pPr marL="2057400" indent="-228600" defTabSz="913130">
              <a:spcBef>
                <a:spcPct val="20000"/>
              </a:spcBef>
              <a:buChar char="•"/>
              <a:defRPr sz="2000">
                <a:solidFill>
                  <a:schemeClr val="tx1"/>
                </a:solidFill>
                <a:latin typeface="Times New Roman" panose="02020603050405020304" pitchFamily="18" charset="0"/>
              </a:defRPr>
            </a:lvl5pPr>
            <a:lvl6pPr marL="25146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ClrTx/>
              <a:buFontTx/>
              <a:buNone/>
            </a:pPr>
            <a:endParaRPr lang="pt-BR" altLang="pt-BR" sz="1200">
              <a:latin typeface="Arial" panose="020B0604020202020204" pitchFamily="34" charset="0"/>
            </a:endParaRPr>
          </a:p>
        </p:txBody>
      </p:sp>
      <p:sp>
        <p:nvSpPr>
          <p:cNvPr id="8" name="Retângulo 10"/>
          <p:cNvSpPr>
            <a:spLocks noChangeArrowheads="1"/>
          </p:cNvSpPr>
          <p:nvPr/>
        </p:nvSpPr>
        <p:spPr bwMode="auto">
          <a:xfrm>
            <a:off x="5153586" y="5983287"/>
            <a:ext cx="468313" cy="373063"/>
          </a:xfrm>
          <a:prstGeom prst="rect">
            <a:avLst/>
          </a:prstGeom>
          <a:solidFill>
            <a:schemeClr val="bg1"/>
          </a:solidFill>
          <a:ln>
            <a:noFill/>
          </a:ln>
          <a:extLst>
            <a:ext uri="{91240B29-F687-4F45-9708-019B960494DF}">
              <a14:hiddenLine xmlns:a14="http://schemas.microsoft.com/office/drawing/2010/main" w="19050">
                <a:solidFill>
                  <a:srgbClr val="000000"/>
                </a:solidFill>
                <a:round/>
              </a14:hiddenLine>
            </a:ext>
          </a:extLst>
        </p:spPr>
        <p:txBody>
          <a:bodyPr/>
          <a:lstStyle>
            <a:lvl1pPr defTabSz="913130">
              <a:spcBef>
                <a:spcPct val="20000"/>
              </a:spcBef>
              <a:buClr>
                <a:schemeClr val="accent1"/>
              </a:buClr>
              <a:buFont typeface="Marlett" pitchFamily="2" charset="2"/>
              <a:buChar char="h"/>
              <a:defRPr sz="3200">
                <a:solidFill>
                  <a:schemeClr val="tx1"/>
                </a:solidFill>
                <a:latin typeface="Times New Roman" panose="02020603050405020304" pitchFamily="18" charset="0"/>
              </a:defRPr>
            </a:lvl1pPr>
            <a:lvl2pPr marL="742950" indent="-285750" defTabSz="913130">
              <a:spcBef>
                <a:spcPct val="20000"/>
              </a:spcBef>
              <a:buClr>
                <a:schemeClr val="accent1"/>
              </a:buClr>
              <a:buFont typeface="Wingdings" panose="05000000000000000000" pitchFamily="2" charset="2"/>
              <a:buChar char="w"/>
              <a:defRPr sz="2800">
                <a:solidFill>
                  <a:schemeClr val="tx1"/>
                </a:solidFill>
                <a:latin typeface="Times New Roman" panose="02020603050405020304" pitchFamily="18" charset="0"/>
              </a:defRPr>
            </a:lvl2pPr>
            <a:lvl3pPr marL="1143000" indent="-228600" defTabSz="913130">
              <a:spcBef>
                <a:spcPct val="20000"/>
              </a:spcBef>
              <a:buClr>
                <a:schemeClr val="accent2"/>
              </a:buClr>
              <a:buChar char="•"/>
              <a:defRPr sz="2400">
                <a:solidFill>
                  <a:schemeClr val="tx1"/>
                </a:solidFill>
                <a:latin typeface="Times New Roman" panose="02020603050405020304" pitchFamily="18" charset="0"/>
              </a:defRPr>
            </a:lvl3pPr>
            <a:lvl4pPr marL="1600200" indent="-228600" defTabSz="913130">
              <a:spcBef>
                <a:spcPct val="20000"/>
              </a:spcBef>
              <a:buChar char="–"/>
              <a:defRPr sz="2000">
                <a:solidFill>
                  <a:schemeClr val="tx1"/>
                </a:solidFill>
                <a:latin typeface="Times New Roman" panose="02020603050405020304" pitchFamily="18" charset="0"/>
              </a:defRPr>
            </a:lvl4pPr>
            <a:lvl5pPr marL="2057400" indent="-228600" defTabSz="913130">
              <a:spcBef>
                <a:spcPct val="20000"/>
              </a:spcBef>
              <a:buChar char="•"/>
              <a:defRPr sz="2000">
                <a:solidFill>
                  <a:schemeClr val="tx1"/>
                </a:solidFill>
                <a:latin typeface="Times New Roman" panose="02020603050405020304" pitchFamily="18" charset="0"/>
              </a:defRPr>
            </a:lvl5pPr>
            <a:lvl6pPr marL="25146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ClrTx/>
              <a:buFontTx/>
              <a:buNone/>
            </a:pPr>
            <a:endParaRPr lang="pt-BR" altLang="pt-BR" sz="1200">
              <a:latin typeface="Arial" panose="020B0604020202020204" pitchFamily="34" charset="0"/>
            </a:endParaRPr>
          </a:p>
        </p:txBody>
      </p:sp>
      <p:sp>
        <p:nvSpPr>
          <p:cNvPr id="9" name="Retângulo 11"/>
          <p:cNvSpPr>
            <a:spLocks noChangeArrowheads="1"/>
          </p:cNvSpPr>
          <p:nvPr/>
        </p:nvSpPr>
        <p:spPr bwMode="auto">
          <a:xfrm>
            <a:off x="5264711" y="4281487"/>
            <a:ext cx="2389188" cy="152400"/>
          </a:xfrm>
          <a:prstGeom prst="rect">
            <a:avLst/>
          </a:prstGeom>
          <a:solidFill>
            <a:schemeClr val="bg1"/>
          </a:solidFill>
          <a:ln>
            <a:noFill/>
          </a:ln>
          <a:extLst>
            <a:ext uri="{91240B29-F687-4F45-9708-019B960494DF}">
              <a14:hiddenLine xmlns:a14="http://schemas.microsoft.com/office/drawing/2010/main" w="19050">
                <a:solidFill>
                  <a:srgbClr val="000000"/>
                </a:solidFill>
                <a:round/>
              </a14:hiddenLine>
            </a:ext>
          </a:extLst>
        </p:spPr>
        <p:txBody>
          <a:bodyPr/>
          <a:lstStyle>
            <a:lvl1pPr defTabSz="913130">
              <a:spcBef>
                <a:spcPct val="20000"/>
              </a:spcBef>
              <a:buClr>
                <a:schemeClr val="accent1"/>
              </a:buClr>
              <a:buFont typeface="Marlett" pitchFamily="2" charset="2"/>
              <a:buChar char="h"/>
              <a:defRPr sz="3200">
                <a:solidFill>
                  <a:schemeClr val="tx1"/>
                </a:solidFill>
                <a:latin typeface="Times New Roman" panose="02020603050405020304" pitchFamily="18" charset="0"/>
              </a:defRPr>
            </a:lvl1pPr>
            <a:lvl2pPr marL="742950" indent="-285750" defTabSz="913130">
              <a:spcBef>
                <a:spcPct val="20000"/>
              </a:spcBef>
              <a:buClr>
                <a:schemeClr val="accent1"/>
              </a:buClr>
              <a:buFont typeface="Wingdings" panose="05000000000000000000" pitchFamily="2" charset="2"/>
              <a:buChar char="w"/>
              <a:defRPr sz="2800">
                <a:solidFill>
                  <a:schemeClr val="tx1"/>
                </a:solidFill>
                <a:latin typeface="Times New Roman" panose="02020603050405020304" pitchFamily="18" charset="0"/>
              </a:defRPr>
            </a:lvl2pPr>
            <a:lvl3pPr marL="1143000" indent="-228600" defTabSz="913130">
              <a:spcBef>
                <a:spcPct val="20000"/>
              </a:spcBef>
              <a:buClr>
                <a:schemeClr val="accent2"/>
              </a:buClr>
              <a:buChar char="•"/>
              <a:defRPr sz="2400">
                <a:solidFill>
                  <a:schemeClr val="tx1"/>
                </a:solidFill>
                <a:latin typeface="Times New Roman" panose="02020603050405020304" pitchFamily="18" charset="0"/>
              </a:defRPr>
            </a:lvl3pPr>
            <a:lvl4pPr marL="1600200" indent="-228600" defTabSz="913130">
              <a:spcBef>
                <a:spcPct val="20000"/>
              </a:spcBef>
              <a:buChar char="–"/>
              <a:defRPr sz="2000">
                <a:solidFill>
                  <a:schemeClr val="tx1"/>
                </a:solidFill>
                <a:latin typeface="Times New Roman" panose="02020603050405020304" pitchFamily="18" charset="0"/>
              </a:defRPr>
            </a:lvl4pPr>
            <a:lvl5pPr marL="2057400" indent="-228600" defTabSz="913130">
              <a:spcBef>
                <a:spcPct val="20000"/>
              </a:spcBef>
              <a:buChar char="•"/>
              <a:defRPr sz="2000">
                <a:solidFill>
                  <a:schemeClr val="tx1"/>
                </a:solidFill>
                <a:latin typeface="Times New Roman" panose="02020603050405020304" pitchFamily="18" charset="0"/>
              </a:defRPr>
            </a:lvl5pPr>
            <a:lvl6pPr marL="25146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ClrTx/>
              <a:buFontTx/>
              <a:buNone/>
            </a:pPr>
            <a:endParaRPr lang="pt-BR" altLang="pt-BR" sz="1200">
              <a:latin typeface="Arial" panose="020B0604020202020204" pitchFamily="34" charset="0"/>
            </a:endParaRPr>
          </a:p>
        </p:txBody>
      </p:sp>
    </p:spTree>
  </p:cSld>
  <p:clrMapOvr>
    <a:masterClrMapping/>
  </p:clrMapOvr>
  <p:timing>
    <p:tnLst>
      <p:par>
        <p:cTn id="1" dur="indefinite" restart="never" nodeType="tmRoot"/>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Rectangle 4">
            <a:hlinkClick r:id="rId1" action="ppaction://hlinksldjump"/>
          </p:cNvPr>
          <p:cNvSpPr>
            <a:spLocks noChangeArrowheads="1"/>
          </p:cNvSpPr>
          <p:nvPr/>
        </p:nvSpPr>
        <p:spPr bwMode="auto">
          <a:xfrm>
            <a:off x="2788210" y="411970"/>
            <a:ext cx="6207872" cy="523862"/>
          </a:xfrm>
          <a:prstGeom prst="rect">
            <a:avLst/>
          </a:prstGeom>
          <a:noFill/>
          <a:ln w="25400">
            <a:solidFill>
              <a:srgbClr val="FF3300"/>
            </a:solidFill>
            <a:miter lim="800000"/>
          </a:ln>
          <a:extLst>
            <a:ext uri="{909E8E84-426E-40DD-AFC4-6F175D3DCCD1}">
              <a14:hiddenFill xmlns:a14="http://schemas.microsoft.com/office/drawing/2010/main">
                <a:solidFill>
                  <a:srgbClr val="FFFFFF"/>
                </a:solidFill>
              </a14:hiddenFill>
            </a:ext>
          </a:extLst>
        </p:spPr>
        <p:txBody>
          <a:bodyPr wrap="square" lIns="92075" tIns="46038" rIns="92075" bIns="46038">
            <a:spAutoFit/>
          </a:bodyPr>
          <a:lstStyle>
            <a:lvl1pPr defTabSz="913130">
              <a:spcBef>
                <a:spcPct val="20000"/>
              </a:spcBef>
              <a:buClr>
                <a:schemeClr val="accent1"/>
              </a:buClr>
              <a:buFont typeface="Marlett" pitchFamily="2" charset="2"/>
              <a:buChar char="h"/>
              <a:defRPr sz="3200">
                <a:solidFill>
                  <a:schemeClr val="tx1"/>
                </a:solidFill>
                <a:latin typeface="Times New Roman" panose="02020603050405020304" pitchFamily="18" charset="0"/>
              </a:defRPr>
            </a:lvl1pPr>
            <a:lvl2pPr marL="742950" indent="-285750" defTabSz="913130">
              <a:spcBef>
                <a:spcPct val="20000"/>
              </a:spcBef>
              <a:buClr>
                <a:schemeClr val="accent1"/>
              </a:buClr>
              <a:buFont typeface="Wingdings" panose="05000000000000000000" pitchFamily="2" charset="2"/>
              <a:buChar char="w"/>
              <a:defRPr sz="2800">
                <a:solidFill>
                  <a:schemeClr val="tx1"/>
                </a:solidFill>
                <a:latin typeface="Times New Roman" panose="02020603050405020304" pitchFamily="18" charset="0"/>
              </a:defRPr>
            </a:lvl2pPr>
            <a:lvl3pPr marL="1143000" indent="-228600" defTabSz="913130">
              <a:spcBef>
                <a:spcPct val="20000"/>
              </a:spcBef>
              <a:buClr>
                <a:schemeClr val="accent2"/>
              </a:buClr>
              <a:buChar char="•"/>
              <a:defRPr sz="2400">
                <a:solidFill>
                  <a:schemeClr val="tx1"/>
                </a:solidFill>
                <a:latin typeface="Times New Roman" panose="02020603050405020304" pitchFamily="18" charset="0"/>
              </a:defRPr>
            </a:lvl3pPr>
            <a:lvl4pPr marL="1600200" indent="-228600" defTabSz="913130">
              <a:spcBef>
                <a:spcPct val="20000"/>
              </a:spcBef>
              <a:buChar char="–"/>
              <a:defRPr sz="2000">
                <a:solidFill>
                  <a:schemeClr val="tx1"/>
                </a:solidFill>
                <a:latin typeface="Times New Roman" panose="02020603050405020304" pitchFamily="18" charset="0"/>
              </a:defRPr>
            </a:lvl4pPr>
            <a:lvl5pPr marL="2057400" indent="-228600" defTabSz="913130">
              <a:spcBef>
                <a:spcPct val="20000"/>
              </a:spcBef>
              <a:buChar char="•"/>
              <a:defRPr sz="2000">
                <a:solidFill>
                  <a:schemeClr val="tx1"/>
                </a:solidFill>
                <a:latin typeface="Times New Roman" panose="02020603050405020304" pitchFamily="18" charset="0"/>
              </a:defRPr>
            </a:lvl5pPr>
            <a:lvl6pPr marL="25146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ClrTx/>
              <a:buFontTx/>
              <a:buNone/>
            </a:pPr>
            <a:r>
              <a:rPr lang="pt-BR" altLang="pt-BR" sz="2800" i="1" dirty="0" smtClean="0">
                <a:latin typeface="Comic Sans MS" panose="030F0702030302020204" pitchFamily="66" charset="0"/>
              </a:rPr>
              <a:t>Evolução da Válvula: tríodo</a:t>
            </a:r>
            <a:endParaRPr lang="pt-BR" altLang="pt-BR" sz="2800" i="1" dirty="0">
              <a:latin typeface="Comic Sans MS" panose="030F0702030302020204" pitchFamily="66" charset="0"/>
            </a:endParaRPr>
          </a:p>
        </p:txBody>
      </p:sp>
      <p:sp>
        <p:nvSpPr>
          <p:cNvPr id="4" name="Rectangle 5"/>
          <p:cNvSpPr>
            <a:spLocks noChangeArrowheads="1"/>
          </p:cNvSpPr>
          <p:nvPr/>
        </p:nvSpPr>
        <p:spPr bwMode="auto">
          <a:xfrm>
            <a:off x="501015" y="1270635"/>
            <a:ext cx="10852150" cy="1055370"/>
          </a:xfrm>
          <a:prstGeom prst="rect">
            <a:avLst/>
          </a:prstGeom>
          <a:solidFill>
            <a:srgbClr val="FFFFCC"/>
          </a:solidFill>
          <a:ln w="9525">
            <a:noFill/>
            <a:miter lim="800000"/>
          </a:ln>
          <a:effectLst>
            <a:outerShdw dist="107763" dir="13500000" algn="ctr" rotWithShape="0">
              <a:schemeClr val="bg2"/>
            </a:outerShdw>
          </a:effectLst>
        </p:spPr>
        <p:txBody>
          <a:bodyPr lIns="92075" tIns="46038" rIns="92075" bIns="46038"/>
          <a:lstStyle/>
          <a:p>
            <a:pPr algn="ctr">
              <a:defRPr/>
            </a:pPr>
            <a:r>
              <a:rPr lang="pt-BR" sz="2800" dirty="0">
                <a:solidFill>
                  <a:srgbClr val="C00000"/>
                </a:solidFill>
                <a:latin typeface="Comic Sans MS" panose="030F0702030302020204" pitchFamily="66" charset="0"/>
              </a:rPr>
              <a:t>Caso uma grelha seja colocada entre o cátodo e o ânodo, a tensão nessa grelha controlará a corrente que passa pelo circuito</a:t>
            </a:r>
            <a:r>
              <a:rPr lang="pt-BR" sz="2800" dirty="0" smtClean="0">
                <a:solidFill>
                  <a:srgbClr val="C00000"/>
                </a:solidFill>
                <a:latin typeface="Comic Sans MS" panose="030F0702030302020204" pitchFamily="66" charset="0"/>
              </a:rPr>
              <a:t>.</a:t>
            </a:r>
            <a:endParaRPr lang="pt-BR" sz="2800" b="1" dirty="0">
              <a:solidFill>
                <a:srgbClr val="C00000"/>
              </a:solidFill>
              <a:effectLst>
                <a:outerShdw blurRad="38100" dist="38100" dir="2700000" algn="tl">
                  <a:srgbClr val="000000">
                    <a:alpha val="43137"/>
                  </a:srgbClr>
                </a:outerShdw>
              </a:effectLst>
              <a:latin typeface="Comic Sans MS" panose="030F0702030302020204" pitchFamily="66" charset="0"/>
            </a:endParaRPr>
          </a:p>
        </p:txBody>
      </p:sp>
      <p:pic>
        <p:nvPicPr>
          <p:cNvPr id="5" name="Picture 3" descr="tensão placa tríod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50638" y="2402541"/>
            <a:ext cx="3909661" cy="263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2" descr="funcionamento válvula tríod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30900" y="2519503"/>
            <a:ext cx="4962525" cy="2522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tângulo 7"/>
          <p:cNvSpPr>
            <a:spLocks noChangeArrowheads="1"/>
          </p:cNvSpPr>
          <p:nvPr/>
        </p:nvSpPr>
        <p:spPr bwMode="auto">
          <a:xfrm>
            <a:off x="2062675" y="2725878"/>
            <a:ext cx="1263650" cy="579438"/>
          </a:xfrm>
          <a:prstGeom prst="rect">
            <a:avLst/>
          </a:prstGeom>
          <a:solidFill>
            <a:schemeClr val="bg1"/>
          </a:solidFill>
          <a:ln>
            <a:noFill/>
          </a:ln>
          <a:extLst>
            <a:ext uri="{91240B29-F687-4F45-9708-019B960494DF}">
              <a14:hiddenLine xmlns:a14="http://schemas.microsoft.com/office/drawing/2010/main" w="19050">
                <a:solidFill>
                  <a:srgbClr val="000000"/>
                </a:solidFill>
                <a:round/>
              </a14:hiddenLine>
            </a:ext>
          </a:extLst>
        </p:spPr>
        <p:txBody>
          <a:bodyPr/>
          <a:lstStyle>
            <a:lvl1pPr defTabSz="913130">
              <a:spcBef>
                <a:spcPct val="20000"/>
              </a:spcBef>
              <a:buClr>
                <a:schemeClr val="accent1"/>
              </a:buClr>
              <a:buFont typeface="Marlett" pitchFamily="2" charset="2"/>
              <a:buChar char="h"/>
              <a:defRPr sz="3200">
                <a:solidFill>
                  <a:schemeClr val="tx1"/>
                </a:solidFill>
                <a:latin typeface="Times New Roman" panose="02020603050405020304" pitchFamily="18" charset="0"/>
              </a:defRPr>
            </a:lvl1pPr>
            <a:lvl2pPr marL="742950" indent="-285750" defTabSz="913130">
              <a:spcBef>
                <a:spcPct val="20000"/>
              </a:spcBef>
              <a:buClr>
                <a:schemeClr val="accent1"/>
              </a:buClr>
              <a:buFont typeface="Wingdings" panose="05000000000000000000" pitchFamily="2" charset="2"/>
              <a:buChar char="w"/>
              <a:defRPr sz="2800">
                <a:solidFill>
                  <a:schemeClr val="tx1"/>
                </a:solidFill>
                <a:latin typeface="Times New Roman" panose="02020603050405020304" pitchFamily="18" charset="0"/>
              </a:defRPr>
            </a:lvl2pPr>
            <a:lvl3pPr marL="1143000" indent="-228600" defTabSz="913130">
              <a:spcBef>
                <a:spcPct val="20000"/>
              </a:spcBef>
              <a:buClr>
                <a:schemeClr val="accent2"/>
              </a:buClr>
              <a:buChar char="•"/>
              <a:defRPr sz="2400">
                <a:solidFill>
                  <a:schemeClr val="tx1"/>
                </a:solidFill>
                <a:latin typeface="Times New Roman" panose="02020603050405020304" pitchFamily="18" charset="0"/>
              </a:defRPr>
            </a:lvl3pPr>
            <a:lvl4pPr marL="1600200" indent="-228600" defTabSz="913130">
              <a:spcBef>
                <a:spcPct val="20000"/>
              </a:spcBef>
              <a:buChar char="–"/>
              <a:defRPr sz="2000">
                <a:solidFill>
                  <a:schemeClr val="tx1"/>
                </a:solidFill>
                <a:latin typeface="Times New Roman" panose="02020603050405020304" pitchFamily="18" charset="0"/>
              </a:defRPr>
            </a:lvl4pPr>
            <a:lvl5pPr marL="2057400" indent="-228600" defTabSz="913130">
              <a:spcBef>
                <a:spcPct val="20000"/>
              </a:spcBef>
              <a:buChar char="•"/>
              <a:defRPr sz="2000">
                <a:solidFill>
                  <a:schemeClr val="tx1"/>
                </a:solidFill>
                <a:latin typeface="Times New Roman" panose="02020603050405020304" pitchFamily="18" charset="0"/>
              </a:defRPr>
            </a:lvl5pPr>
            <a:lvl6pPr marL="25146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ClrTx/>
              <a:buFontTx/>
              <a:buNone/>
            </a:pPr>
            <a:endParaRPr lang="pt-BR" altLang="pt-BR" sz="1200">
              <a:latin typeface="Arial" panose="020B0604020202020204" pitchFamily="34" charset="0"/>
            </a:endParaRPr>
          </a:p>
        </p:txBody>
      </p:sp>
      <p:sp>
        <p:nvSpPr>
          <p:cNvPr id="8" name="Retângulo 8"/>
          <p:cNvSpPr>
            <a:spLocks noChangeArrowheads="1"/>
          </p:cNvSpPr>
          <p:nvPr/>
        </p:nvSpPr>
        <p:spPr bwMode="auto">
          <a:xfrm>
            <a:off x="7350638" y="3275153"/>
            <a:ext cx="974725" cy="577850"/>
          </a:xfrm>
          <a:prstGeom prst="rect">
            <a:avLst/>
          </a:prstGeom>
          <a:solidFill>
            <a:schemeClr val="bg1"/>
          </a:solidFill>
          <a:ln>
            <a:noFill/>
          </a:ln>
          <a:extLst>
            <a:ext uri="{91240B29-F687-4F45-9708-019B960494DF}">
              <a14:hiddenLine xmlns:a14="http://schemas.microsoft.com/office/drawing/2010/main" w="19050">
                <a:solidFill>
                  <a:srgbClr val="000000"/>
                </a:solidFill>
                <a:round/>
              </a14:hiddenLine>
            </a:ext>
          </a:extLst>
        </p:spPr>
        <p:txBody>
          <a:bodyPr/>
          <a:lstStyle>
            <a:lvl1pPr defTabSz="913130">
              <a:spcBef>
                <a:spcPct val="20000"/>
              </a:spcBef>
              <a:buClr>
                <a:schemeClr val="accent1"/>
              </a:buClr>
              <a:buFont typeface="Marlett" pitchFamily="2" charset="2"/>
              <a:buChar char="h"/>
              <a:defRPr sz="3200">
                <a:solidFill>
                  <a:schemeClr val="tx1"/>
                </a:solidFill>
                <a:latin typeface="Times New Roman" panose="02020603050405020304" pitchFamily="18" charset="0"/>
              </a:defRPr>
            </a:lvl1pPr>
            <a:lvl2pPr marL="742950" indent="-285750" defTabSz="913130">
              <a:spcBef>
                <a:spcPct val="20000"/>
              </a:spcBef>
              <a:buClr>
                <a:schemeClr val="accent1"/>
              </a:buClr>
              <a:buFont typeface="Wingdings" panose="05000000000000000000" pitchFamily="2" charset="2"/>
              <a:buChar char="w"/>
              <a:defRPr sz="2800">
                <a:solidFill>
                  <a:schemeClr val="tx1"/>
                </a:solidFill>
                <a:latin typeface="Times New Roman" panose="02020603050405020304" pitchFamily="18" charset="0"/>
              </a:defRPr>
            </a:lvl2pPr>
            <a:lvl3pPr marL="1143000" indent="-228600" defTabSz="913130">
              <a:spcBef>
                <a:spcPct val="20000"/>
              </a:spcBef>
              <a:buClr>
                <a:schemeClr val="accent2"/>
              </a:buClr>
              <a:buChar char="•"/>
              <a:defRPr sz="2400">
                <a:solidFill>
                  <a:schemeClr val="tx1"/>
                </a:solidFill>
                <a:latin typeface="Times New Roman" panose="02020603050405020304" pitchFamily="18" charset="0"/>
              </a:defRPr>
            </a:lvl3pPr>
            <a:lvl4pPr marL="1600200" indent="-228600" defTabSz="913130">
              <a:spcBef>
                <a:spcPct val="20000"/>
              </a:spcBef>
              <a:buChar char="–"/>
              <a:defRPr sz="2000">
                <a:solidFill>
                  <a:schemeClr val="tx1"/>
                </a:solidFill>
                <a:latin typeface="Times New Roman" panose="02020603050405020304" pitchFamily="18" charset="0"/>
              </a:defRPr>
            </a:lvl4pPr>
            <a:lvl5pPr marL="2057400" indent="-228600" defTabSz="913130">
              <a:spcBef>
                <a:spcPct val="20000"/>
              </a:spcBef>
              <a:buChar char="•"/>
              <a:defRPr sz="2000">
                <a:solidFill>
                  <a:schemeClr val="tx1"/>
                </a:solidFill>
                <a:latin typeface="Times New Roman" panose="02020603050405020304" pitchFamily="18" charset="0"/>
              </a:defRPr>
            </a:lvl5pPr>
            <a:lvl6pPr marL="25146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ClrTx/>
              <a:buFontTx/>
              <a:buNone/>
            </a:pPr>
            <a:endParaRPr lang="pt-BR" altLang="pt-BR" sz="1200">
              <a:latin typeface="Arial" panose="020B0604020202020204" pitchFamily="34" charset="0"/>
            </a:endParaRPr>
          </a:p>
        </p:txBody>
      </p:sp>
      <p:sp>
        <p:nvSpPr>
          <p:cNvPr id="9" name="Rectangle 5"/>
          <p:cNvSpPr>
            <a:spLocks noChangeArrowheads="1"/>
          </p:cNvSpPr>
          <p:nvPr/>
        </p:nvSpPr>
        <p:spPr bwMode="auto">
          <a:xfrm>
            <a:off x="322729" y="5210038"/>
            <a:ext cx="11282083" cy="1448173"/>
          </a:xfrm>
          <a:prstGeom prst="rect">
            <a:avLst/>
          </a:prstGeom>
          <a:solidFill>
            <a:srgbClr val="FFFFCC"/>
          </a:solidFill>
          <a:ln w="9525">
            <a:noFill/>
            <a:miter lim="800000"/>
          </a:ln>
          <a:effectLst>
            <a:outerShdw dist="107763" dir="13500000" algn="ctr" rotWithShape="0">
              <a:schemeClr val="bg2"/>
            </a:outerShdw>
          </a:effectLst>
        </p:spPr>
        <p:txBody>
          <a:bodyPr lIns="92075" tIns="46038" rIns="92075" bIns="46038"/>
          <a:lstStyle/>
          <a:p>
            <a:pPr algn="ctr">
              <a:defRPr/>
            </a:pPr>
            <a:r>
              <a:rPr lang="pt-BR" sz="2800" dirty="0">
                <a:solidFill>
                  <a:srgbClr val="C00000"/>
                </a:solidFill>
                <a:latin typeface="Comic Sans MS" panose="030F0702030302020204" pitchFamily="66" charset="0"/>
              </a:rPr>
              <a:t>Há outros tipos de válvulas: tetrodo, </a:t>
            </a:r>
            <a:r>
              <a:rPr lang="pt-BR" sz="2800" dirty="0" smtClean="0">
                <a:solidFill>
                  <a:srgbClr val="C00000"/>
                </a:solidFill>
                <a:latin typeface="Comic Sans MS" panose="030F0702030302020204" pitchFamily="66" charset="0"/>
              </a:rPr>
              <a:t>pêntodo. Dessa forma se obtinham diversos dispositivos que permitiam implementação de muitos circuitos</a:t>
            </a:r>
            <a:endParaRPr lang="pt-BR" sz="2800" b="1" dirty="0">
              <a:solidFill>
                <a:srgbClr val="C00000"/>
              </a:solidFill>
              <a:effectLst>
                <a:outerShdw blurRad="38100" dist="38100" dir="2700000" algn="tl">
                  <a:srgbClr val="000000">
                    <a:alpha val="43137"/>
                  </a:srgbClr>
                </a:outerShdw>
              </a:effectLst>
              <a:latin typeface="Comic Sans MS" panose="030F0702030302020204" pitchFamily="66" charset="0"/>
            </a:endParaRPr>
          </a:p>
        </p:txBody>
      </p:sp>
      <p:sp>
        <p:nvSpPr>
          <p:cNvPr id="10" name="Rectangle 4">
            <a:hlinkClick r:id="rId1" action="ppaction://hlinksldjump"/>
          </p:cNvPr>
          <p:cNvSpPr>
            <a:spLocks noChangeArrowheads="1"/>
          </p:cNvSpPr>
          <p:nvPr/>
        </p:nvSpPr>
        <p:spPr bwMode="auto">
          <a:xfrm>
            <a:off x="8185756" y="2775091"/>
            <a:ext cx="798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lIns="92075" tIns="46038" rIns="92075" bIns="46038">
            <a:spAutoFit/>
          </a:bodyPr>
          <a:lstStyle>
            <a:lvl1pPr defTabSz="913130">
              <a:spcBef>
                <a:spcPct val="20000"/>
              </a:spcBef>
              <a:buClr>
                <a:schemeClr val="accent1"/>
              </a:buClr>
              <a:buFont typeface="Marlett" pitchFamily="2" charset="2"/>
              <a:buChar char="h"/>
              <a:defRPr sz="3200">
                <a:solidFill>
                  <a:schemeClr val="tx1"/>
                </a:solidFill>
                <a:latin typeface="Times New Roman" panose="02020603050405020304" pitchFamily="18" charset="0"/>
              </a:defRPr>
            </a:lvl1pPr>
            <a:lvl2pPr marL="742950" indent="-285750" defTabSz="913130">
              <a:spcBef>
                <a:spcPct val="20000"/>
              </a:spcBef>
              <a:buClr>
                <a:schemeClr val="accent1"/>
              </a:buClr>
              <a:buFont typeface="Wingdings" panose="05000000000000000000" pitchFamily="2" charset="2"/>
              <a:buChar char="w"/>
              <a:defRPr sz="2800">
                <a:solidFill>
                  <a:schemeClr val="tx1"/>
                </a:solidFill>
                <a:latin typeface="Times New Roman" panose="02020603050405020304" pitchFamily="18" charset="0"/>
              </a:defRPr>
            </a:lvl2pPr>
            <a:lvl3pPr marL="1143000" indent="-228600" defTabSz="913130">
              <a:spcBef>
                <a:spcPct val="20000"/>
              </a:spcBef>
              <a:buClr>
                <a:schemeClr val="accent2"/>
              </a:buClr>
              <a:buChar char="•"/>
              <a:defRPr sz="2400">
                <a:solidFill>
                  <a:schemeClr val="tx1"/>
                </a:solidFill>
                <a:latin typeface="Times New Roman" panose="02020603050405020304" pitchFamily="18" charset="0"/>
              </a:defRPr>
            </a:lvl3pPr>
            <a:lvl4pPr marL="1600200" indent="-228600" defTabSz="913130">
              <a:spcBef>
                <a:spcPct val="20000"/>
              </a:spcBef>
              <a:buChar char="–"/>
              <a:defRPr sz="2000">
                <a:solidFill>
                  <a:schemeClr val="tx1"/>
                </a:solidFill>
                <a:latin typeface="Times New Roman" panose="02020603050405020304" pitchFamily="18" charset="0"/>
              </a:defRPr>
            </a:lvl4pPr>
            <a:lvl5pPr marL="2057400" indent="-228600" defTabSz="913130">
              <a:spcBef>
                <a:spcPct val="20000"/>
              </a:spcBef>
              <a:buChar char="•"/>
              <a:defRPr sz="2000">
                <a:solidFill>
                  <a:schemeClr val="tx1"/>
                </a:solidFill>
                <a:latin typeface="Times New Roman" panose="02020603050405020304" pitchFamily="18" charset="0"/>
              </a:defRPr>
            </a:lvl5pPr>
            <a:lvl6pPr marL="25146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ClrTx/>
              <a:buFontTx/>
              <a:buNone/>
            </a:pPr>
            <a:r>
              <a:rPr lang="pt-BR" altLang="pt-BR" sz="2400" dirty="0" err="1">
                <a:solidFill>
                  <a:srgbClr val="0070C0"/>
                </a:solidFill>
                <a:latin typeface="Comic Sans MS" panose="030F0702030302020204" pitchFamily="66" charset="0"/>
              </a:rPr>
              <a:t>Ep</a:t>
            </a:r>
            <a:endParaRPr lang="pt-BR" altLang="pt-BR" sz="2400" dirty="0">
              <a:solidFill>
                <a:srgbClr val="0070C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7"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0" name="Grupo 19"/>
          <p:cNvGrpSpPr/>
          <p:nvPr/>
        </p:nvGrpSpPr>
        <p:grpSpPr>
          <a:xfrm rot="5400000" flipH="1">
            <a:off x="8596630" y="5426710"/>
            <a:ext cx="1274445" cy="22479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3550934" y="5233049"/>
            <a:ext cx="1127125" cy="485746"/>
            <a:chOff x="14922" y="4274"/>
            <a:chExt cx="1775" cy="801"/>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5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4093210" y="4774565"/>
            <a:ext cx="121602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a:off x="3942080" y="605282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082405" y="617601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165465" y="4886325"/>
            <a:ext cx="1087120" cy="146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3377565" y="4192270"/>
            <a:ext cx="23533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dirty="0">
                <a:latin typeface="Comic Sans MS" panose="030F0702030302020204" pitchFamily="66" charset="0"/>
                <a:cs typeface="Comic Sans MS" panose="030F0702030302020204" pitchFamily="66" charset="0"/>
              </a:rPr>
              <a:t>= 0</a:t>
            </a:r>
            <a:r>
              <a:rPr lang="pt-BR" altLang="en-US" sz="2800" dirty="0">
                <a:latin typeface="Comic Sans MS" panose="030F0702030302020204" pitchFamily="66" charset="0"/>
                <a:cs typeface="Comic Sans MS" panose="030F0702030302020204" pitchFamily="66" charset="0"/>
              </a:rPr>
              <a:t>.5M</a:t>
            </a:r>
            <a:r>
              <a:rPr lang="pt-BR" altLang="en-US" sz="2800" dirty="0">
                <a:latin typeface="Symbol" panose="05050102010706020507" charset="0"/>
                <a:cs typeface="Symbol" panose="05050102010706020507" charset="0"/>
              </a:rPr>
              <a:t>W</a:t>
            </a:r>
            <a:r>
              <a:rPr lang="pt-BR" altLang="en-US" sz="2800" dirty="0" smtClean="0">
                <a:latin typeface="Symbol" panose="05050102010706020507" charset="0"/>
                <a:cs typeface="Symbol" panose="05050102010706020507" charset="0"/>
              </a:rPr>
              <a:t> </a:t>
            </a:r>
            <a:endParaRPr lang="pt-BR" altLang="en-US" sz="2800" dirty="0" smtClean="0">
              <a:latin typeface="Symbol" panose="05050102010706020507" charset="0"/>
              <a:cs typeface="Symbol" panose="05050102010706020507" charset="0"/>
            </a:endParaRPr>
          </a:p>
        </p:txBody>
      </p:sp>
      <p:sp>
        <p:nvSpPr>
          <p:cNvPr id="10" name="Caixa de Texto 23"/>
          <p:cNvSpPr txBox="1"/>
          <p:nvPr/>
        </p:nvSpPr>
        <p:spPr>
          <a:xfrm>
            <a:off x="9243060" y="5101590"/>
            <a:ext cx="182499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load</a:t>
            </a:r>
            <a:r>
              <a:rPr lang="pt-BR" altLang="en-US" sz="2800" dirty="0" smtClean="0">
                <a:latin typeface="Comic Sans MS" panose="030F0702030302020204" pitchFamily="66" charset="0"/>
                <a:cs typeface="Comic Sans MS" panose="030F0702030302020204" pitchFamily="66" charset="0"/>
              </a:rPr>
              <a:t>=100</a:t>
            </a:r>
            <a:endParaRPr lang="pt-BR" altLang="en-US" sz="2800" dirty="0" smtClean="0">
              <a:latin typeface="Comic Sans MS" panose="030F0702030302020204" pitchFamily="66" charset="0"/>
              <a:cs typeface="Comic Sans MS" panose="030F0702030302020204" pitchFamily="66" charset="0"/>
            </a:endParaRPr>
          </a:p>
        </p:txBody>
      </p:sp>
      <p:sp>
        <p:nvSpPr>
          <p:cNvPr id="11" name="Caixa de Texto 23"/>
          <p:cNvSpPr txBox="1"/>
          <p:nvPr/>
        </p:nvSpPr>
        <p:spPr>
          <a:xfrm>
            <a:off x="1594485" y="5505450"/>
            <a:ext cx="2519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 30mV</a:t>
            </a:r>
            <a:r>
              <a:rPr lang="pt-BR" altLang="en-US" sz="2800" baseline="-25000" dirty="0" smtClean="0">
                <a:latin typeface="Comic Sans MS" panose="030F0702030302020204" pitchFamily="66" charset="0"/>
                <a:cs typeface="Comic Sans MS" panose="030F0702030302020204" pitchFamily="66" charset="0"/>
              </a:rPr>
              <a:t>ef</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3" name="Caixa de Texto 23"/>
          <p:cNvSpPr txBox="1"/>
          <p:nvPr/>
        </p:nvSpPr>
        <p:spPr>
          <a:xfrm>
            <a:off x="8776970" y="436435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5" name="CaixaDeTexto 45"/>
              <p:cNvSpPr txBox="1"/>
              <p:nvPr/>
            </p:nvSpPr>
            <p:spPr>
              <a:xfrm>
                <a:off x="651510" y="1094740"/>
                <a:ext cx="10918825" cy="25165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calcular o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Lef</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para poder saber o ganho que necessitamos.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14:m>
                  <m:oMath xmlns:m="http://schemas.openxmlformats.org/officeDocument/2006/math">
                    <m:sSubSup>
                      <m:sSubSupPr>
                        <m:ctrlPr>
                          <a:rPr lang="pt-BR" altLang="en-US"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SupPr>
                      <m:e>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𝑳𝒆𝒇</m:t>
                        </m:r>
                      </m:sub>
                      <m:sup>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p>
                    </m:sSubSup>
                    <m:r>
                      <a:rPr lang="en-US" altLang="pt-BR" sz="2800" b="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
                      <a:rPr lang="en-US" sz="2800" b="1" i="1">
                        <a:latin typeface="Cambria Math" panose="02040503050406030204" pitchFamily="18" charset="0"/>
                      </a:rPr>
                      <m:t>𝟏𝟎𝟎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𝑾</m:t>
                    </m:r>
                  </m:oMath>
                </a14:m>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pt-BR" altLang="en-US"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𝑳𝒆𝒇</m:t>
                        </m:r>
                      </m:sub>
                    </m:sSub>
                    <m:r>
                      <a:rPr lang="en-US" altLang="pt-BR" sz="2800" b="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ad>
                      <m:radPr>
                        <m:degHide m:val="on"/>
                        <m:ctrlP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radPr>
                      <m:deg/>
                      <m:e>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𝟓𝟎</m:t>
                        </m:r>
                      </m:e>
                    </m:rad>
                  </m:oMath>
                </a14:m>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𝑮𝒂𝒏𝒉𝒐</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𝒅𝒐</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𝑺𝒊𝒔𝒕𝒆𝒎𝒂</m:t>
                    </m:r>
                    <m:r>
                      <a:rPr lang="en-US" altLang="pt-BR" sz="2800" b="1" i="1" dirty="0" smtClean="0">
                        <a:latin typeface="Cambria Math" panose="02040503050406030204" pitchFamily="18" charset="0"/>
                        <a:ea typeface="MS Mincho" charset="0"/>
                        <a:cs typeface="Cambria Math" panose="02040503050406030204" pitchFamily="18" charset="0"/>
                        <a:sym typeface="Symbol" panose="05050102010706020507" charset="0"/>
                      </a:rPr>
                      <m:t>≥</m:t>
                    </m:r>
                    <m:f>
                      <m:fPr>
                        <m:ctrlP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ad>
                          <m:radPr>
                            <m:degHide m:val="on"/>
                            <m:ctrlP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radPr>
                          <m:deg/>
                          <m:e>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𝟓𝟎</m:t>
                            </m:r>
                          </m:e>
                        </m:rad>
                      </m:num>
                      <m:den>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𝟑𝟎</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den>
                    </m:f>
                  </m:oMath>
                </a14:m>
                <a:r>
                  <a:rPr lang="pt-BR" altLang="en-US" sz="2800"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=235</a:t>
                </a:r>
                <a:endPar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5" name="CaixaDeTexto 45"/>
              <p:cNvSpPr txBox="1">
                <a:spLocks noRot="1" noChangeAspect="1" noMove="1" noResize="1" noEditPoints="1" noAdjustHandles="1" noChangeArrowheads="1" noChangeShapeType="1" noTextEdit="1"/>
              </p:cNvSpPr>
              <p:nvPr/>
            </p:nvSpPr>
            <p:spPr>
              <a:xfrm>
                <a:off x="651510" y="1094740"/>
                <a:ext cx="10918825" cy="2516505"/>
              </a:xfrm>
              <a:prstGeom prst="rect">
                <a:avLst/>
              </a:prstGeom>
              <a:blipFill rotWithShape="1">
                <a:blip r:embed="rId1"/>
                <a:stretch>
                  <a:fillRect/>
                </a:stretch>
              </a:blipFill>
            </p:spPr>
            <p:txBody>
              <a:bodyPr/>
              <a:lstStyle/>
              <a:p>
                <a:r>
                  <a:rPr lang="pt-BR" altLang="en-US">
                    <a:noFill/>
                  </a:rPr>
                  <a:t> </a:t>
                </a:r>
              </a:p>
            </p:txBody>
          </p:sp>
        </mc:Fallback>
      </mc:AlternateContent>
      <p:sp>
        <p:nvSpPr>
          <p:cNvPr id="3" name="Caixa de Texto 2"/>
          <p:cNvSpPr txBox="1"/>
          <p:nvPr/>
        </p:nvSpPr>
        <p:spPr>
          <a:xfrm>
            <a:off x="5327650" y="4714240"/>
            <a:ext cx="2849880" cy="1198880"/>
          </a:xfrm>
          <a:prstGeom prst="rect">
            <a:avLst/>
          </a:prstGeom>
          <a:solidFill>
            <a:schemeClr val="accent2">
              <a:lumMod val="75000"/>
            </a:schemeClr>
          </a:solidFill>
          <a:ln>
            <a:solidFill>
              <a:srgbClr val="C00000"/>
            </a:solidFill>
          </a:ln>
        </p:spPr>
        <p:txBody>
          <a:bodyPr wrap="square" rtlCol="0">
            <a:spAutoFit/>
          </a:bodyPr>
          <a:lstStyle/>
          <a:p>
            <a:pPr algn="ctr"/>
            <a:r>
              <a:rPr lang="pt-BR" altLang="en-US" sz="2400" b="1">
                <a:latin typeface="Comic Sans MS" panose="030F0702030302020204" pitchFamily="66" charset="0"/>
                <a:cs typeface="Comic Sans MS" panose="030F0702030302020204" pitchFamily="66" charset="0"/>
              </a:rPr>
              <a:t>sistema para fornecer 0.5W ou mais a carga</a:t>
            </a:r>
            <a:endParaRPr lang="pt-BR" altLang="en-US" sz="2400" b="1">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2252345" y="381635"/>
            <a:ext cx="8596948" cy="58477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Regulador com Diodo </a:t>
            </a:r>
            <a:r>
              <a:rPr lang="pt-BR" altLang="en-US" sz="32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zener</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(dificuldades)</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Losango 3"/>
          <p:cNvSpPr/>
          <p:nvPr/>
        </p:nvSpPr>
        <p:spPr>
          <a:xfrm>
            <a:off x="4341905" y="3359292"/>
            <a:ext cx="2483485" cy="2700020"/>
          </a:xfrm>
          <a:prstGeom prst="diamond">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 name="Grupo 4"/>
          <p:cNvGrpSpPr/>
          <p:nvPr/>
        </p:nvGrpSpPr>
        <p:grpSpPr>
          <a:xfrm rot="7933089">
            <a:off x="4696870" y="3783584"/>
            <a:ext cx="600075" cy="437515"/>
            <a:chOff x="2587" y="5946"/>
            <a:chExt cx="4283" cy="2118"/>
          </a:xfrm>
        </p:grpSpPr>
        <p:cxnSp>
          <p:nvCxnSpPr>
            <p:cNvPr id="6" name="Conector Reto 10"/>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riângulo isósceles 6"/>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2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 name="Caixa de Texto 24"/>
          <p:cNvSpPr txBox="1"/>
          <p:nvPr/>
        </p:nvSpPr>
        <p:spPr>
          <a:xfrm>
            <a:off x="5394735" y="4732162"/>
            <a:ext cx="404495"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10" name="Forma livre 9"/>
          <p:cNvSpPr/>
          <p:nvPr/>
        </p:nvSpPr>
        <p:spPr>
          <a:xfrm>
            <a:off x="2059715" y="4462922"/>
            <a:ext cx="2914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 name="Forma livre 10"/>
          <p:cNvSpPr/>
          <p:nvPr/>
        </p:nvSpPr>
        <p:spPr>
          <a:xfrm>
            <a:off x="4240305" y="5268102"/>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Forma livre 11"/>
          <p:cNvSpPr/>
          <p:nvPr/>
        </p:nvSpPr>
        <p:spPr>
          <a:xfrm rot="10620000" flipV="1">
            <a:off x="6961280" y="4739147"/>
            <a:ext cx="281305" cy="918210"/>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29"/>
          <p:cNvSpPr txBox="1"/>
          <p:nvPr/>
        </p:nvSpPr>
        <p:spPr>
          <a:xfrm>
            <a:off x="6349140" y="4991877"/>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Vsr</a:t>
            </a:r>
            <a:endParaRPr lang="pt-BR" altLang="en-US" sz="2800" baseline="-25000">
              <a:latin typeface="Comic Sans MS" panose="030F0702030302020204" pitchFamily="66" charset="0"/>
              <a:cs typeface="Comic Sans MS" panose="030F0702030302020204" pitchFamily="66" charset="0"/>
            </a:endParaRPr>
          </a:p>
        </p:txBody>
      </p:sp>
      <p:cxnSp>
        <p:nvCxnSpPr>
          <p:cNvPr id="14" name="Conector Reto 35"/>
          <p:cNvCxnSpPr/>
          <p:nvPr/>
        </p:nvCxnSpPr>
        <p:spPr>
          <a:xfrm flipH="1" flipV="1">
            <a:off x="3371625" y="6040897"/>
            <a:ext cx="2225040" cy="6985"/>
          </a:xfrm>
          <a:prstGeom prst="line">
            <a:avLst/>
          </a:prstGeom>
          <a:ln w="25400" cmpd="sng">
            <a:solidFill>
              <a:schemeClr val="tx1"/>
            </a:solidFill>
            <a:headEnd type="oval" w="lg" len="lg"/>
            <a:tailEnd type="none"/>
          </a:ln>
        </p:spPr>
        <p:style>
          <a:lnRef idx="1">
            <a:schemeClr val="accent1"/>
          </a:lnRef>
          <a:fillRef idx="0">
            <a:schemeClr val="accent1"/>
          </a:fillRef>
          <a:effectRef idx="0">
            <a:schemeClr val="accent1"/>
          </a:effectRef>
          <a:fontRef idx="minor">
            <a:schemeClr val="tx1"/>
          </a:fontRef>
        </p:style>
      </p:cxnSp>
      <p:sp>
        <p:nvSpPr>
          <p:cNvPr id="15" name="CaixaDeTexto 14"/>
          <p:cNvSpPr txBox="1"/>
          <p:nvPr/>
        </p:nvSpPr>
        <p:spPr>
          <a:xfrm>
            <a:off x="1319305" y="4376562"/>
            <a:ext cx="631825" cy="461665"/>
          </a:xfrm>
          <a:prstGeom prst="rect">
            <a:avLst/>
          </a:prstGeom>
          <a:noFill/>
        </p:spPr>
        <p:txBody>
          <a:bodyPr wrap="square" rtlCol="0">
            <a:spAutoFit/>
          </a:bodyPr>
          <a:lstStyle/>
          <a:p>
            <a:r>
              <a:rPr lang="pt-BR" sz="2400" dirty="0"/>
              <a:t>Vin</a:t>
            </a:r>
            <a:endParaRPr lang="pt-BR" sz="2400" dirty="0"/>
          </a:p>
        </p:txBody>
      </p:sp>
      <p:sp>
        <p:nvSpPr>
          <p:cNvPr id="16" name="Forma livre 15"/>
          <p:cNvSpPr/>
          <p:nvPr/>
        </p:nvSpPr>
        <p:spPr>
          <a:xfrm rot="16200000">
            <a:off x="1177065" y="4469272"/>
            <a:ext cx="2022475" cy="4737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7" name="Conector Reto 30"/>
          <p:cNvCxnSpPr/>
          <p:nvPr/>
        </p:nvCxnSpPr>
        <p:spPr>
          <a:xfrm flipH="1">
            <a:off x="3023645" y="3737117"/>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31"/>
          <p:cNvCxnSpPr/>
          <p:nvPr/>
        </p:nvCxnSpPr>
        <p:spPr>
          <a:xfrm flipH="1">
            <a:off x="1826035" y="3527567"/>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32"/>
          <p:cNvCxnSpPr/>
          <p:nvPr/>
        </p:nvCxnSpPr>
        <p:spPr>
          <a:xfrm flipH="1">
            <a:off x="1826035" y="5717047"/>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Forma livre 19"/>
          <p:cNvSpPr/>
          <p:nvPr/>
        </p:nvSpPr>
        <p:spPr>
          <a:xfrm rot="5400000" flipH="1">
            <a:off x="2694715" y="4598177"/>
            <a:ext cx="1849755" cy="2705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21" name="Grupo 20"/>
          <p:cNvGrpSpPr/>
          <p:nvPr/>
        </p:nvGrpSpPr>
        <p:grpSpPr>
          <a:xfrm>
            <a:off x="3125880" y="3580272"/>
            <a:ext cx="521335" cy="2176145"/>
            <a:chOff x="6767" y="6146"/>
            <a:chExt cx="892" cy="3427"/>
          </a:xfrm>
        </p:grpSpPr>
        <p:sp>
          <p:nvSpPr>
            <p:cNvPr id="22" name="Forma livre 21"/>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3" name="Forma livre 22"/>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Forma livre 23"/>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Forma livre 24"/>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Forma livre 25"/>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7" name="Forma livre 26"/>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8" name="Conector Reto 42"/>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Elipse 28"/>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30" name="CaixaDeTexto 90"/>
          <p:cNvSpPr txBox="1"/>
          <p:nvPr/>
        </p:nvSpPr>
        <p:spPr>
          <a:xfrm>
            <a:off x="3716519" y="4373643"/>
            <a:ext cx="724493" cy="461665"/>
          </a:xfrm>
          <a:prstGeom prst="rect">
            <a:avLst/>
          </a:prstGeom>
          <a:noFill/>
        </p:spPr>
        <p:txBody>
          <a:bodyPr wrap="square" rtlCol="0">
            <a:spAutoFit/>
          </a:bodyPr>
          <a:lstStyle/>
          <a:p>
            <a:r>
              <a:rPr lang="pt-BR" sz="2400" dirty="0"/>
              <a:t>Vs</a:t>
            </a:r>
            <a:endParaRPr lang="pt-BR" sz="2400" dirty="0"/>
          </a:p>
        </p:txBody>
      </p:sp>
      <p:sp>
        <p:nvSpPr>
          <p:cNvPr id="31" name="CaixaDeTexto 90"/>
          <p:cNvSpPr txBox="1"/>
          <p:nvPr/>
        </p:nvSpPr>
        <p:spPr>
          <a:xfrm>
            <a:off x="3577365" y="3635517"/>
            <a:ext cx="307975" cy="460375"/>
          </a:xfrm>
          <a:prstGeom prst="rect">
            <a:avLst/>
          </a:prstGeom>
          <a:noFill/>
        </p:spPr>
        <p:txBody>
          <a:bodyPr wrap="square" rtlCol="0">
            <a:spAutoFit/>
          </a:bodyPr>
          <a:lstStyle/>
          <a:p>
            <a:r>
              <a:rPr lang="pt-BR" sz="2400" dirty="0"/>
              <a:t>+</a:t>
            </a:r>
            <a:endParaRPr lang="pt-BR" sz="2400" dirty="0"/>
          </a:p>
        </p:txBody>
      </p:sp>
      <p:grpSp>
        <p:nvGrpSpPr>
          <p:cNvPr id="32" name="Grupo 31"/>
          <p:cNvGrpSpPr/>
          <p:nvPr/>
        </p:nvGrpSpPr>
        <p:grpSpPr>
          <a:xfrm flipH="1">
            <a:off x="2514375" y="3540902"/>
            <a:ext cx="369570" cy="2176145"/>
            <a:chOff x="7026" y="6146"/>
            <a:chExt cx="633" cy="3427"/>
          </a:xfrm>
        </p:grpSpPr>
        <p:sp>
          <p:nvSpPr>
            <p:cNvPr id="33" name="Forma livre 32"/>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Forma livre 33"/>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5" name="Forma livre 34"/>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6" name="Forma livre 35"/>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7" name="Forma livre 36"/>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Forma livre 3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 name="Elipse 38"/>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40" name="Conector Reto 60"/>
          <p:cNvCxnSpPr/>
          <p:nvPr/>
        </p:nvCxnSpPr>
        <p:spPr>
          <a:xfrm flipH="1">
            <a:off x="3383055" y="3359292"/>
            <a:ext cx="2226310" cy="26035"/>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51"/>
          <p:cNvCxnSpPr/>
          <p:nvPr/>
        </p:nvCxnSpPr>
        <p:spPr>
          <a:xfrm flipH="1" flipV="1">
            <a:off x="3393215" y="3361197"/>
            <a:ext cx="10795"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52"/>
          <p:cNvCxnSpPr/>
          <p:nvPr/>
        </p:nvCxnSpPr>
        <p:spPr>
          <a:xfrm flipH="1" flipV="1">
            <a:off x="4341905" y="4709302"/>
            <a:ext cx="0" cy="5594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3" name="Grupo 42"/>
          <p:cNvGrpSpPr/>
          <p:nvPr/>
        </p:nvGrpSpPr>
        <p:grpSpPr>
          <a:xfrm rot="18739138" flipH="1" flipV="1">
            <a:off x="5935120" y="5141102"/>
            <a:ext cx="570865" cy="453390"/>
            <a:chOff x="2587" y="5946"/>
            <a:chExt cx="4283" cy="2118"/>
          </a:xfrm>
        </p:grpSpPr>
        <p:cxnSp>
          <p:nvCxnSpPr>
            <p:cNvPr id="44" name="Conector Reto 5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riângulo isósceles 4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6" name="Conector Reto 6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 name="Grupo 46"/>
          <p:cNvGrpSpPr/>
          <p:nvPr/>
        </p:nvGrpSpPr>
        <p:grpSpPr>
          <a:xfrm rot="13655196">
            <a:off x="5859032" y="3758545"/>
            <a:ext cx="594360" cy="452120"/>
            <a:chOff x="2587" y="5946"/>
            <a:chExt cx="4283" cy="2118"/>
          </a:xfrm>
        </p:grpSpPr>
        <p:cxnSp>
          <p:nvCxnSpPr>
            <p:cNvPr id="48"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Triângulo isósceles 48"/>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 name="Grupo 50"/>
          <p:cNvGrpSpPr/>
          <p:nvPr/>
        </p:nvGrpSpPr>
        <p:grpSpPr>
          <a:xfrm rot="13556803">
            <a:off x="4581300" y="5096652"/>
            <a:ext cx="620395" cy="417195"/>
            <a:chOff x="2587" y="5946"/>
            <a:chExt cx="4283" cy="2118"/>
          </a:xfrm>
        </p:grpSpPr>
        <p:cxnSp>
          <p:nvCxnSpPr>
            <p:cNvPr id="52" name="Conector Reto 6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riângulo isósceles 52"/>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4" name="Conector Reto 75"/>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flipH="1">
            <a:off x="7353710" y="4586830"/>
            <a:ext cx="1274445" cy="234950"/>
            <a:chOff x="4152748" y="3524056"/>
            <a:chExt cx="1274569" cy="255373"/>
          </a:xfrm>
        </p:grpSpPr>
        <p:cxnSp>
          <p:nvCxnSpPr>
            <p:cNvPr id="56" name="Conector Reto 79"/>
            <p:cNvCxnSpPr/>
            <p:nvPr/>
          </p:nvCxnSpPr>
          <p:spPr>
            <a:xfrm flipV="1">
              <a:off x="4152748" y="3640943"/>
              <a:ext cx="127456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Retângulo 5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8" name="Conector Reto 81"/>
          <p:cNvCxnSpPr/>
          <p:nvPr/>
        </p:nvCxnSpPr>
        <p:spPr>
          <a:xfrm flipH="1" flipV="1">
            <a:off x="3383055" y="5647197"/>
            <a:ext cx="10795"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Caixa de Texto 82"/>
          <p:cNvSpPr txBox="1"/>
          <p:nvPr/>
        </p:nvSpPr>
        <p:spPr>
          <a:xfrm>
            <a:off x="6126235" y="3417488"/>
            <a:ext cx="794068" cy="52322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D1</a:t>
            </a:r>
            <a:endParaRPr lang="pt-BR" altLang="en-US" sz="2800">
              <a:latin typeface="Comic Sans MS" panose="030F0702030302020204" pitchFamily="66" charset="0"/>
              <a:cs typeface="Comic Sans MS" panose="030F0702030302020204" pitchFamily="66" charset="0"/>
            </a:endParaRPr>
          </a:p>
        </p:txBody>
      </p:sp>
      <p:sp>
        <p:nvSpPr>
          <p:cNvPr id="60" name="Caixa de Texto 83"/>
          <p:cNvSpPr txBox="1"/>
          <p:nvPr/>
        </p:nvSpPr>
        <p:spPr>
          <a:xfrm>
            <a:off x="4372385" y="5421772"/>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D2</a:t>
            </a:r>
            <a:endParaRPr lang="pt-BR" altLang="en-US" sz="2800">
              <a:latin typeface="Comic Sans MS" panose="030F0702030302020204" pitchFamily="66" charset="0"/>
              <a:cs typeface="Comic Sans MS" panose="030F0702030302020204" pitchFamily="66" charset="0"/>
            </a:endParaRPr>
          </a:p>
        </p:txBody>
      </p:sp>
      <p:sp>
        <p:nvSpPr>
          <p:cNvPr id="61" name="Caixa de Texto 84"/>
          <p:cNvSpPr txBox="1"/>
          <p:nvPr/>
        </p:nvSpPr>
        <p:spPr>
          <a:xfrm>
            <a:off x="4130450" y="3629167"/>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D4</a:t>
            </a:r>
            <a:endParaRPr lang="pt-BR" altLang="en-US" sz="2800">
              <a:latin typeface="Comic Sans MS" panose="030F0702030302020204" pitchFamily="66" charset="0"/>
              <a:cs typeface="Comic Sans MS" panose="030F0702030302020204" pitchFamily="66" charset="0"/>
            </a:endParaRPr>
          </a:p>
        </p:txBody>
      </p:sp>
      <p:sp>
        <p:nvSpPr>
          <p:cNvPr id="62" name="Caixa de Texto 86"/>
          <p:cNvSpPr txBox="1"/>
          <p:nvPr/>
        </p:nvSpPr>
        <p:spPr>
          <a:xfrm>
            <a:off x="5890670" y="5525912"/>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D3</a:t>
            </a:r>
            <a:endParaRPr lang="pt-BR" altLang="en-US" sz="2800">
              <a:latin typeface="Comic Sans MS" panose="030F0702030302020204" pitchFamily="66" charset="0"/>
              <a:cs typeface="Comic Sans MS" panose="030F0702030302020204" pitchFamily="66" charset="0"/>
            </a:endParaRPr>
          </a:p>
        </p:txBody>
      </p:sp>
      <p:sp>
        <p:nvSpPr>
          <p:cNvPr id="63" name="Forma livre 62"/>
          <p:cNvSpPr/>
          <p:nvPr/>
        </p:nvSpPr>
        <p:spPr>
          <a:xfrm>
            <a:off x="7285296" y="5742364"/>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4" name="Conector Reto 93"/>
          <p:cNvCxnSpPr/>
          <p:nvPr/>
        </p:nvCxnSpPr>
        <p:spPr>
          <a:xfrm flipV="1">
            <a:off x="7123205" y="5111257"/>
            <a:ext cx="540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94"/>
          <p:cNvCxnSpPr/>
          <p:nvPr/>
        </p:nvCxnSpPr>
        <p:spPr>
          <a:xfrm flipV="1">
            <a:off x="7123205" y="5202697"/>
            <a:ext cx="55245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95"/>
          <p:cNvCxnSpPr/>
          <p:nvPr/>
        </p:nvCxnSpPr>
        <p:spPr>
          <a:xfrm flipV="1">
            <a:off x="6825390" y="4692319"/>
            <a:ext cx="5524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96"/>
          <p:cNvCxnSpPr/>
          <p:nvPr/>
        </p:nvCxnSpPr>
        <p:spPr>
          <a:xfrm flipH="1" flipV="1">
            <a:off x="7399430" y="5191267"/>
            <a:ext cx="0" cy="5524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97"/>
          <p:cNvCxnSpPr/>
          <p:nvPr/>
        </p:nvCxnSpPr>
        <p:spPr>
          <a:xfrm flipH="1" flipV="1">
            <a:off x="7400065" y="4692565"/>
            <a:ext cx="0" cy="432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98"/>
          <p:cNvCxnSpPr/>
          <p:nvPr/>
        </p:nvCxnSpPr>
        <p:spPr>
          <a:xfrm>
            <a:off x="8577037" y="4695145"/>
            <a:ext cx="180784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DeTexto 45"/>
          <p:cNvSpPr txBox="1"/>
          <p:nvPr/>
        </p:nvSpPr>
        <p:spPr>
          <a:xfrm>
            <a:off x="393700" y="1179830"/>
            <a:ext cx="11198860" cy="181483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Já vimos o regulador com </a:t>
            </a:r>
            <a:r>
              <a:rPr lang="pt-BR" altLang="en-US" sz="2800" b="1" dirty="0" err="1"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zener</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Sabemos que a corrente que passa no </a:t>
            </a:r>
            <a:r>
              <a:rPr lang="pt-BR" altLang="en-US" sz="2800" b="1" dirty="0" err="1"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zener</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que a mínima corrente deve ser superior a </a:t>
            </a:r>
            <a:r>
              <a:rPr lang="pt-BR" altLang="en-US" sz="2800" b="1" dirty="0" err="1"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err="1"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ZMin</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Quando a corrente de carga diminui, o consumo total da fonte não diminui e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aumenta (variando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1" name="Caixa de Texto 2"/>
          <p:cNvSpPr txBox="1"/>
          <p:nvPr/>
        </p:nvSpPr>
        <p:spPr>
          <a:xfrm>
            <a:off x="7476900" y="4069857"/>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R</a:t>
            </a:r>
            <a:endParaRPr lang="pt-BR" altLang="en-US" sz="2800" baseline="-25000">
              <a:latin typeface="Comic Sans MS" panose="030F0702030302020204" pitchFamily="66" charset="0"/>
              <a:cs typeface="Comic Sans MS" panose="030F0702030302020204" pitchFamily="66" charset="0"/>
            </a:endParaRPr>
          </a:p>
        </p:txBody>
      </p:sp>
      <p:cxnSp>
        <p:nvCxnSpPr>
          <p:cNvPr id="72" name="Conector Reto 2"/>
          <p:cNvCxnSpPr/>
          <p:nvPr/>
        </p:nvCxnSpPr>
        <p:spPr>
          <a:xfrm>
            <a:off x="8650180" y="5242404"/>
            <a:ext cx="0" cy="4083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3" name="Grupo 72"/>
          <p:cNvGrpSpPr/>
          <p:nvPr/>
        </p:nvGrpSpPr>
        <p:grpSpPr>
          <a:xfrm>
            <a:off x="8422967" y="4679905"/>
            <a:ext cx="455295" cy="619760"/>
            <a:chOff x="10977" y="6541"/>
            <a:chExt cx="717" cy="976"/>
          </a:xfrm>
        </p:grpSpPr>
        <p:grpSp>
          <p:nvGrpSpPr>
            <p:cNvPr id="74" name="Grupo 73"/>
            <p:cNvGrpSpPr/>
            <p:nvPr/>
          </p:nvGrpSpPr>
          <p:grpSpPr>
            <a:xfrm rot="5400000" flipV="1">
              <a:off x="10846" y="6672"/>
              <a:ext cx="977" cy="714"/>
              <a:chOff x="2587" y="5946"/>
              <a:chExt cx="4283" cy="2118"/>
            </a:xfrm>
          </p:grpSpPr>
          <p:cxnSp>
            <p:nvCxnSpPr>
              <p:cNvPr id="77"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Triângulo isósceles 7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9"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5" name="Conector Reto 16"/>
            <p:cNvCxnSpPr/>
            <p:nvPr/>
          </p:nvCxnSpPr>
          <p:spPr>
            <a:xfrm flipV="1">
              <a:off x="11604" y="669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Conector Reto 17"/>
            <p:cNvCxnSpPr/>
            <p:nvPr/>
          </p:nvCxnSpPr>
          <p:spPr>
            <a:xfrm flipV="1">
              <a:off x="10999" y="685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0" name="Conector Reto 12"/>
          <p:cNvCxnSpPr/>
          <p:nvPr/>
        </p:nvCxnSpPr>
        <p:spPr>
          <a:xfrm>
            <a:off x="7403875" y="5634497"/>
            <a:ext cx="2961640" cy="508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1" name="Grupo 80"/>
          <p:cNvGrpSpPr/>
          <p:nvPr/>
        </p:nvGrpSpPr>
        <p:grpSpPr>
          <a:xfrm>
            <a:off x="10332495" y="4168917"/>
            <a:ext cx="657860" cy="2029460"/>
            <a:chOff x="15072" y="5666"/>
            <a:chExt cx="1036" cy="3196"/>
          </a:xfrm>
        </p:grpSpPr>
        <p:sp>
          <p:nvSpPr>
            <p:cNvPr id="82" name="Retângulo arredondado 9"/>
            <p:cNvSpPr/>
            <p:nvPr/>
          </p:nvSpPr>
          <p:spPr>
            <a:xfrm>
              <a:off x="15072" y="5735"/>
              <a:ext cx="1037" cy="3110"/>
            </a:xfrm>
            <a:prstGeom prst="roundRect">
              <a:avLst/>
            </a:prstGeom>
            <a:solidFill>
              <a:schemeClr val="accent2">
                <a:lumMod val="60000"/>
                <a:lumOff val="4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3" name="Caixa de Texto 13"/>
            <p:cNvSpPr txBox="1"/>
            <p:nvPr/>
          </p:nvSpPr>
          <p:spPr>
            <a:xfrm rot="16200000">
              <a:off x="14029" y="7048"/>
              <a:ext cx="3196" cy="433"/>
            </a:xfrm>
            <a:prstGeom prst="rect">
              <a:avLst/>
            </a:prstGeom>
            <a:noFill/>
          </p:spPr>
          <p:txBody>
            <a:bodyPr vert="vert" wrap="square" rtlCol="0">
              <a:spAutoFit/>
            </a:bodyPr>
            <a:lstStyle/>
            <a:p>
              <a:r>
                <a:rPr lang="pt-BR" altLang="en-US" sz="2400" b="1"/>
                <a:t>Carga</a:t>
              </a:r>
              <a:endParaRPr lang="pt-BR" altLang="en-US" sz="2400" b="1"/>
            </a:p>
          </p:txBody>
        </p:sp>
      </p:grpSp>
      <p:cxnSp>
        <p:nvCxnSpPr>
          <p:cNvPr id="84" name="Conector de Seta Reta 15"/>
          <p:cNvCxnSpPr/>
          <p:nvPr/>
        </p:nvCxnSpPr>
        <p:spPr>
          <a:xfrm>
            <a:off x="9510805" y="4565792"/>
            <a:ext cx="468000" cy="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5" name="Conector de Seta Reta 18"/>
          <p:cNvCxnSpPr/>
          <p:nvPr/>
        </p:nvCxnSpPr>
        <p:spPr>
          <a:xfrm flipH="1">
            <a:off x="8949465" y="4922027"/>
            <a:ext cx="635" cy="54000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6" name="Conector de Seta Reta 19"/>
          <p:cNvCxnSpPr/>
          <p:nvPr/>
        </p:nvCxnSpPr>
        <p:spPr>
          <a:xfrm>
            <a:off x="7193055" y="4560077"/>
            <a:ext cx="468000"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7" name="Caixa de Texto 20"/>
          <p:cNvSpPr txBox="1"/>
          <p:nvPr/>
        </p:nvSpPr>
        <p:spPr>
          <a:xfrm>
            <a:off x="9482865" y="4018422"/>
            <a:ext cx="52451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L</a:t>
            </a:r>
            <a:endParaRPr lang="pt-BR" altLang="en-US" sz="2800" baseline="-25000">
              <a:latin typeface="Comic Sans MS" panose="030F0702030302020204" pitchFamily="66" charset="0"/>
              <a:cs typeface="Comic Sans MS" panose="030F0702030302020204" pitchFamily="66" charset="0"/>
            </a:endParaRPr>
          </a:p>
        </p:txBody>
      </p:sp>
      <p:sp>
        <p:nvSpPr>
          <p:cNvPr id="88" name="Caixa de Texto 23"/>
          <p:cNvSpPr txBox="1"/>
          <p:nvPr/>
        </p:nvSpPr>
        <p:spPr>
          <a:xfrm>
            <a:off x="8867550" y="4899802"/>
            <a:ext cx="6070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Z</a:t>
            </a:r>
            <a:endParaRPr lang="pt-BR" altLang="en-US" sz="2800" baseline="-25000">
              <a:latin typeface="Comic Sans MS" panose="030F0702030302020204" pitchFamily="66" charset="0"/>
              <a:cs typeface="Comic Sans MS" panose="030F0702030302020204" pitchFamily="66" charset="0"/>
            </a:endParaRPr>
          </a:p>
        </p:txBody>
      </p:sp>
      <p:sp>
        <p:nvSpPr>
          <p:cNvPr id="89" name="Caixa de Texto 26"/>
          <p:cNvSpPr txBox="1"/>
          <p:nvPr/>
        </p:nvSpPr>
        <p:spPr>
          <a:xfrm>
            <a:off x="7136540" y="4069857"/>
            <a:ext cx="52451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endParaRPr lang="pt-BR" altLang="en-US" sz="2800" baseline="-25000">
              <a:latin typeface="Comic Sans MS" panose="030F0702030302020204" pitchFamily="66" charset="0"/>
              <a:cs typeface="Comic Sans MS" panose="030F0702030302020204" pitchFamily="66" charset="0"/>
            </a:endParaRPr>
          </a:p>
        </p:txBody>
      </p:sp>
      <p:sp>
        <p:nvSpPr>
          <p:cNvPr id="90" name="Forma livre 89"/>
          <p:cNvSpPr/>
          <p:nvPr/>
        </p:nvSpPr>
        <p:spPr>
          <a:xfrm rot="10620000" flipV="1">
            <a:off x="10005470" y="4732797"/>
            <a:ext cx="281305" cy="918210"/>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1" name="Caixa de Texto 72"/>
          <p:cNvSpPr txBox="1"/>
          <p:nvPr/>
        </p:nvSpPr>
        <p:spPr>
          <a:xfrm>
            <a:off x="9356500" y="4911867"/>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Vo</a:t>
            </a:r>
            <a:endParaRPr lang="pt-BR" altLang="en-US" sz="2800" baseline="-2500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2284160" y="504854"/>
            <a:ext cx="8596948" cy="58477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Regulador com Diodo </a:t>
            </a:r>
            <a:r>
              <a:rPr lang="pt-BR" altLang="en-US" sz="32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zener</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(dificuldades)</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Losango 3"/>
          <p:cNvSpPr/>
          <p:nvPr/>
        </p:nvSpPr>
        <p:spPr>
          <a:xfrm>
            <a:off x="4341905" y="3359292"/>
            <a:ext cx="2483485" cy="2700020"/>
          </a:xfrm>
          <a:prstGeom prst="diamond">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 name="Grupo 4"/>
          <p:cNvGrpSpPr/>
          <p:nvPr/>
        </p:nvGrpSpPr>
        <p:grpSpPr>
          <a:xfrm rot="7917568">
            <a:off x="4696870" y="3783584"/>
            <a:ext cx="600075" cy="437515"/>
            <a:chOff x="2587" y="5946"/>
            <a:chExt cx="4283" cy="2118"/>
          </a:xfrm>
        </p:grpSpPr>
        <p:cxnSp>
          <p:nvCxnSpPr>
            <p:cNvPr id="6" name="Conector Reto 10"/>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riângulo isósceles 6"/>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2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 name="Caixa de Texto 24"/>
          <p:cNvSpPr txBox="1"/>
          <p:nvPr/>
        </p:nvSpPr>
        <p:spPr>
          <a:xfrm>
            <a:off x="5394735" y="4732162"/>
            <a:ext cx="404495"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10" name="Forma livre 9"/>
          <p:cNvSpPr/>
          <p:nvPr/>
        </p:nvSpPr>
        <p:spPr>
          <a:xfrm>
            <a:off x="2059715" y="4462922"/>
            <a:ext cx="2914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 name="Forma livre 10"/>
          <p:cNvSpPr/>
          <p:nvPr/>
        </p:nvSpPr>
        <p:spPr>
          <a:xfrm>
            <a:off x="4240305" y="5268102"/>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Forma livre 11"/>
          <p:cNvSpPr/>
          <p:nvPr/>
        </p:nvSpPr>
        <p:spPr>
          <a:xfrm rot="10620000" flipV="1">
            <a:off x="6961280" y="4739147"/>
            <a:ext cx="281305" cy="918210"/>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29"/>
          <p:cNvSpPr txBox="1"/>
          <p:nvPr/>
        </p:nvSpPr>
        <p:spPr>
          <a:xfrm>
            <a:off x="6349140" y="4991877"/>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Vsr</a:t>
            </a:r>
            <a:endParaRPr lang="pt-BR" altLang="en-US" sz="2800" baseline="-25000">
              <a:latin typeface="Comic Sans MS" panose="030F0702030302020204" pitchFamily="66" charset="0"/>
              <a:cs typeface="Comic Sans MS" panose="030F0702030302020204" pitchFamily="66" charset="0"/>
            </a:endParaRPr>
          </a:p>
        </p:txBody>
      </p:sp>
      <p:cxnSp>
        <p:nvCxnSpPr>
          <p:cNvPr id="14" name="Conector Reto 35"/>
          <p:cNvCxnSpPr/>
          <p:nvPr/>
        </p:nvCxnSpPr>
        <p:spPr>
          <a:xfrm flipH="1" flipV="1">
            <a:off x="3371625" y="6040897"/>
            <a:ext cx="2225040" cy="6985"/>
          </a:xfrm>
          <a:prstGeom prst="line">
            <a:avLst/>
          </a:prstGeom>
          <a:ln w="25400" cmpd="sng">
            <a:solidFill>
              <a:schemeClr val="tx1"/>
            </a:solidFill>
            <a:headEnd type="oval" w="lg" len="lg"/>
            <a:tailEnd type="none"/>
          </a:ln>
        </p:spPr>
        <p:style>
          <a:lnRef idx="1">
            <a:schemeClr val="accent1"/>
          </a:lnRef>
          <a:fillRef idx="0">
            <a:schemeClr val="accent1"/>
          </a:fillRef>
          <a:effectRef idx="0">
            <a:schemeClr val="accent1"/>
          </a:effectRef>
          <a:fontRef idx="minor">
            <a:schemeClr val="tx1"/>
          </a:fontRef>
        </p:style>
      </p:cxnSp>
      <p:sp>
        <p:nvSpPr>
          <p:cNvPr id="15" name="CaixaDeTexto 14"/>
          <p:cNvSpPr txBox="1"/>
          <p:nvPr/>
        </p:nvSpPr>
        <p:spPr>
          <a:xfrm>
            <a:off x="1319305" y="4376562"/>
            <a:ext cx="631825" cy="461665"/>
          </a:xfrm>
          <a:prstGeom prst="rect">
            <a:avLst/>
          </a:prstGeom>
          <a:noFill/>
        </p:spPr>
        <p:txBody>
          <a:bodyPr wrap="square" rtlCol="0">
            <a:spAutoFit/>
          </a:bodyPr>
          <a:lstStyle/>
          <a:p>
            <a:r>
              <a:rPr lang="pt-BR" sz="2400" dirty="0"/>
              <a:t>Vin</a:t>
            </a:r>
            <a:endParaRPr lang="pt-BR" sz="2400" dirty="0"/>
          </a:p>
        </p:txBody>
      </p:sp>
      <p:sp>
        <p:nvSpPr>
          <p:cNvPr id="16" name="Forma livre 15"/>
          <p:cNvSpPr/>
          <p:nvPr/>
        </p:nvSpPr>
        <p:spPr>
          <a:xfrm rot="16200000">
            <a:off x="1177065" y="4469272"/>
            <a:ext cx="2022475" cy="4737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7" name="Conector Reto 30"/>
          <p:cNvCxnSpPr/>
          <p:nvPr/>
        </p:nvCxnSpPr>
        <p:spPr>
          <a:xfrm flipH="1">
            <a:off x="3023645" y="3737117"/>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31"/>
          <p:cNvCxnSpPr/>
          <p:nvPr/>
        </p:nvCxnSpPr>
        <p:spPr>
          <a:xfrm flipH="1">
            <a:off x="1826035" y="3527567"/>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32"/>
          <p:cNvCxnSpPr/>
          <p:nvPr/>
        </p:nvCxnSpPr>
        <p:spPr>
          <a:xfrm flipH="1">
            <a:off x="1826035" y="5717047"/>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Forma livre 19"/>
          <p:cNvSpPr/>
          <p:nvPr/>
        </p:nvSpPr>
        <p:spPr>
          <a:xfrm rot="5400000" flipH="1">
            <a:off x="2694715" y="4598177"/>
            <a:ext cx="1849755" cy="2705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21" name="Grupo 20"/>
          <p:cNvGrpSpPr/>
          <p:nvPr/>
        </p:nvGrpSpPr>
        <p:grpSpPr>
          <a:xfrm>
            <a:off x="3125880" y="3580272"/>
            <a:ext cx="521335" cy="2176145"/>
            <a:chOff x="6767" y="6146"/>
            <a:chExt cx="892" cy="3427"/>
          </a:xfrm>
        </p:grpSpPr>
        <p:sp>
          <p:nvSpPr>
            <p:cNvPr id="22" name="Forma livre 21"/>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3" name="Forma livre 22"/>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Forma livre 23"/>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Forma livre 24"/>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Forma livre 25"/>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7" name="Forma livre 26"/>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8" name="Conector Reto 42"/>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Elipse 28"/>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30" name="CaixaDeTexto 90"/>
          <p:cNvSpPr txBox="1"/>
          <p:nvPr/>
        </p:nvSpPr>
        <p:spPr>
          <a:xfrm>
            <a:off x="3716519" y="4373643"/>
            <a:ext cx="724493" cy="461665"/>
          </a:xfrm>
          <a:prstGeom prst="rect">
            <a:avLst/>
          </a:prstGeom>
          <a:noFill/>
        </p:spPr>
        <p:txBody>
          <a:bodyPr wrap="square" rtlCol="0">
            <a:spAutoFit/>
          </a:bodyPr>
          <a:lstStyle/>
          <a:p>
            <a:r>
              <a:rPr lang="pt-BR" sz="2400" dirty="0"/>
              <a:t>Vs</a:t>
            </a:r>
            <a:endParaRPr lang="pt-BR" sz="2400" dirty="0"/>
          </a:p>
        </p:txBody>
      </p:sp>
      <p:sp>
        <p:nvSpPr>
          <p:cNvPr id="31" name="CaixaDeTexto 90"/>
          <p:cNvSpPr txBox="1"/>
          <p:nvPr/>
        </p:nvSpPr>
        <p:spPr>
          <a:xfrm>
            <a:off x="3577365" y="3635517"/>
            <a:ext cx="307975" cy="460375"/>
          </a:xfrm>
          <a:prstGeom prst="rect">
            <a:avLst/>
          </a:prstGeom>
          <a:noFill/>
        </p:spPr>
        <p:txBody>
          <a:bodyPr wrap="square" rtlCol="0">
            <a:spAutoFit/>
          </a:bodyPr>
          <a:lstStyle/>
          <a:p>
            <a:r>
              <a:rPr lang="pt-BR" sz="2400" dirty="0"/>
              <a:t>+</a:t>
            </a:r>
            <a:endParaRPr lang="pt-BR" sz="2400" dirty="0"/>
          </a:p>
        </p:txBody>
      </p:sp>
      <p:grpSp>
        <p:nvGrpSpPr>
          <p:cNvPr id="32" name="Grupo 31"/>
          <p:cNvGrpSpPr/>
          <p:nvPr/>
        </p:nvGrpSpPr>
        <p:grpSpPr>
          <a:xfrm flipH="1">
            <a:off x="2514375" y="3540902"/>
            <a:ext cx="369570" cy="2176145"/>
            <a:chOff x="7026" y="6146"/>
            <a:chExt cx="633" cy="3427"/>
          </a:xfrm>
        </p:grpSpPr>
        <p:sp>
          <p:nvSpPr>
            <p:cNvPr id="33" name="Forma livre 32"/>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Forma livre 33"/>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5" name="Forma livre 34"/>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6" name="Forma livre 35"/>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7" name="Forma livre 36"/>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Forma livre 3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 name="Elipse 38"/>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40" name="Conector Reto 60"/>
          <p:cNvCxnSpPr/>
          <p:nvPr/>
        </p:nvCxnSpPr>
        <p:spPr>
          <a:xfrm flipH="1">
            <a:off x="3383055" y="3359292"/>
            <a:ext cx="2226310" cy="26035"/>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51"/>
          <p:cNvCxnSpPr/>
          <p:nvPr/>
        </p:nvCxnSpPr>
        <p:spPr>
          <a:xfrm flipH="1" flipV="1">
            <a:off x="3393215" y="3361197"/>
            <a:ext cx="10795"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52"/>
          <p:cNvCxnSpPr/>
          <p:nvPr/>
        </p:nvCxnSpPr>
        <p:spPr>
          <a:xfrm flipH="1" flipV="1">
            <a:off x="4341905" y="4709302"/>
            <a:ext cx="0" cy="5594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3" name="Grupo 42"/>
          <p:cNvGrpSpPr/>
          <p:nvPr/>
        </p:nvGrpSpPr>
        <p:grpSpPr>
          <a:xfrm rot="18720463" flipH="1" flipV="1">
            <a:off x="5935120" y="5141102"/>
            <a:ext cx="570865" cy="453390"/>
            <a:chOff x="2587" y="5946"/>
            <a:chExt cx="4283" cy="2118"/>
          </a:xfrm>
        </p:grpSpPr>
        <p:cxnSp>
          <p:nvCxnSpPr>
            <p:cNvPr id="44" name="Conector Reto 5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riângulo isósceles 4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6" name="Conector Reto 6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 name="Grupo 46"/>
          <p:cNvGrpSpPr/>
          <p:nvPr/>
        </p:nvGrpSpPr>
        <p:grpSpPr>
          <a:xfrm rot="13609247">
            <a:off x="5845585" y="3734465"/>
            <a:ext cx="594360" cy="452120"/>
            <a:chOff x="2587" y="5946"/>
            <a:chExt cx="4283" cy="2118"/>
          </a:xfrm>
        </p:grpSpPr>
        <p:cxnSp>
          <p:nvCxnSpPr>
            <p:cNvPr id="48"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Triângulo isósceles 48"/>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 name="Grupo 50"/>
          <p:cNvGrpSpPr/>
          <p:nvPr/>
        </p:nvGrpSpPr>
        <p:grpSpPr>
          <a:xfrm rot="13619354">
            <a:off x="4581300" y="5096652"/>
            <a:ext cx="620395" cy="417195"/>
            <a:chOff x="2587" y="5946"/>
            <a:chExt cx="4283" cy="2118"/>
          </a:xfrm>
        </p:grpSpPr>
        <p:cxnSp>
          <p:nvCxnSpPr>
            <p:cNvPr id="52" name="Conector Reto 6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riângulo isósceles 52"/>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4" name="Conector Reto 75"/>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flipH="1">
            <a:off x="7367157" y="4592022"/>
            <a:ext cx="1274445" cy="234950"/>
            <a:chOff x="4152748" y="3524056"/>
            <a:chExt cx="1274569" cy="255373"/>
          </a:xfrm>
        </p:grpSpPr>
        <p:cxnSp>
          <p:nvCxnSpPr>
            <p:cNvPr id="56" name="Conector Reto 79"/>
            <p:cNvCxnSpPr/>
            <p:nvPr/>
          </p:nvCxnSpPr>
          <p:spPr>
            <a:xfrm flipV="1">
              <a:off x="4152748" y="3640943"/>
              <a:ext cx="127456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Retângulo 5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8" name="Conector Reto 81"/>
          <p:cNvCxnSpPr/>
          <p:nvPr/>
        </p:nvCxnSpPr>
        <p:spPr>
          <a:xfrm flipH="1" flipV="1">
            <a:off x="3383055" y="5647197"/>
            <a:ext cx="10795"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Caixa de Texto 82"/>
          <p:cNvSpPr txBox="1"/>
          <p:nvPr/>
        </p:nvSpPr>
        <p:spPr>
          <a:xfrm>
            <a:off x="6173879" y="3391677"/>
            <a:ext cx="673395"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D1</a:t>
            </a:r>
            <a:endParaRPr lang="pt-BR" altLang="en-US" sz="2800" dirty="0">
              <a:latin typeface="Comic Sans MS" panose="030F0702030302020204" pitchFamily="66" charset="0"/>
              <a:cs typeface="Comic Sans MS" panose="030F0702030302020204" pitchFamily="66" charset="0"/>
            </a:endParaRPr>
          </a:p>
        </p:txBody>
      </p:sp>
      <p:sp>
        <p:nvSpPr>
          <p:cNvPr id="60" name="Caixa de Texto 83"/>
          <p:cNvSpPr txBox="1"/>
          <p:nvPr/>
        </p:nvSpPr>
        <p:spPr>
          <a:xfrm>
            <a:off x="4372385" y="5421772"/>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D2</a:t>
            </a:r>
            <a:endParaRPr lang="pt-BR" altLang="en-US" sz="2800">
              <a:latin typeface="Comic Sans MS" panose="030F0702030302020204" pitchFamily="66" charset="0"/>
              <a:cs typeface="Comic Sans MS" panose="030F0702030302020204" pitchFamily="66" charset="0"/>
            </a:endParaRPr>
          </a:p>
        </p:txBody>
      </p:sp>
      <p:sp>
        <p:nvSpPr>
          <p:cNvPr id="61" name="Caixa de Texto 84"/>
          <p:cNvSpPr txBox="1"/>
          <p:nvPr/>
        </p:nvSpPr>
        <p:spPr>
          <a:xfrm>
            <a:off x="4130450" y="3629167"/>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D4</a:t>
            </a:r>
            <a:endParaRPr lang="pt-BR" altLang="en-US" sz="2800">
              <a:latin typeface="Comic Sans MS" panose="030F0702030302020204" pitchFamily="66" charset="0"/>
              <a:cs typeface="Comic Sans MS" panose="030F0702030302020204" pitchFamily="66" charset="0"/>
            </a:endParaRPr>
          </a:p>
        </p:txBody>
      </p:sp>
      <p:sp>
        <p:nvSpPr>
          <p:cNvPr id="62" name="Caixa de Texto 86"/>
          <p:cNvSpPr txBox="1"/>
          <p:nvPr/>
        </p:nvSpPr>
        <p:spPr>
          <a:xfrm>
            <a:off x="5890670" y="5525912"/>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D3</a:t>
            </a:r>
            <a:endParaRPr lang="pt-BR" altLang="en-US" sz="2800">
              <a:latin typeface="Comic Sans MS" panose="030F0702030302020204" pitchFamily="66" charset="0"/>
              <a:cs typeface="Comic Sans MS" panose="030F0702030302020204" pitchFamily="66" charset="0"/>
            </a:endParaRPr>
          </a:p>
        </p:txBody>
      </p:sp>
      <p:sp>
        <p:nvSpPr>
          <p:cNvPr id="63" name="Forma livre 62"/>
          <p:cNvSpPr/>
          <p:nvPr/>
        </p:nvSpPr>
        <p:spPr>
          <a:xfrm>
            <a:off x="7285296" y="5742364"/>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4" name="Conector Reto 93"/>
          <p:cNvCxnSpPr/>
          <p:nvPr/>
        </p:nvCxnSpPr>
        <p:spPr>
          <a:xfrm flipV="1">
            <a:off x="7123205" y="5124704"/>
            <a:ext cx="540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94"/>
          <p:cNvCxnSpPr/>
          <p:nvPr/>
        </p:nvCxnSpPr>
        <p:spPr>
          <a:xfrm flipV="1">
            <a:off x="7123205" y="5202697"/>
            <a:ext cx="55245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95"/>
          <p:cNvCxnSpPr/>
          <p:nvPr/>
        </p:nvCxnSpPr>
        <p:spPr>
          <a:xfrm flipV="1">
            <a:off x="6825390" y="4701682"/>
            <a:ext cx="5524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96"/>
          <p:cNvCxnSpPr/>
          <p:nvPr/>
        </p:nvCxnSpPr>
        <p:spPr>
          <a:xfrm flipH="1" flipV="1">
            <a:off x="7399430" y="5191267"/>
            <a:ext cx="0" cy="5524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97"/>
          <p:cNvCxnSpPr/>
          <p:nvPr/>
        </p:nvCxnSpPr>
        <p:spPr>
          <a:xfrm flipH="1" flipV="1">
            <a:off x="7400065" y="4710572"/>
            <a:ext cx="0" cy="432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98"/>
          <p:cNvCxnSpPr/>
          <p:nvPr/>
        </p:nvCxnSpPr>
        <p:spPr>
          <a:xfrm>
            <a:off x="8588150" y="4704222"/>
            <a:ext cx="180784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DeTexto 45"/>
          <p:cNvSpPr txBox="1"/>
          <p:nvPr/>
        </p:nvSpPr>
        <p:spPr>
          <a:xfrm>
            <a:off x="564515" y="1398270"/>
            <a:ext cx="11230610" cy="13836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Suponha que temos o </a:t>
            </a:r>
            <a:r>
              <a:rPr lang="pt-BR" altLang="en-US" sz="2800" b="1" dirty="0" err="1"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zener</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 </a:t>
            </a:r>
            <a:r>
              <a:rPr lang="pt-BR" altLang="en-US" sz="2800" b="1" dirty="0" err="1"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err="1"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 Ohms e que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varia de 50mA. Isso causará uma variação de 0.25 V na saída da fonte de tensão. Para muitos casos este é um valor muito elevado!</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1" name="Caixa de Texto 2"/>
          <p:cNvSpPr txBox="1"/>
          <p:nvPr/>
        </p:nvSpPr>
        <p:spPr>
          <a:xfrm>
            <a:off x="7476900" y="4069857"/>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R</a:t>
            </a:r>
            <a:endParaRPr lang="pt-BR" altLang="en-US" sz="2800" baseline="-25000">
              <a:latin typeface="Comic Sans MS" panose="030F0702030302020204" pitchFamily="66" charset="0"/>
              <a:cs typeface="Comic Sans MS" panose="030F0702030302020204" pitchFamily="66" charset="0"/>
            </a:endParaRPr>
          </a:p>
        </p:txBody>
      </p:sp>
      <p:cxnSp>
        <p:nvCxnSpPr>
          <p:cNvPr id="72" name="Conector Reto 2"/>
          <p:cNvCxnSpPr/>
          <p:nvPr/>
        </p:nvCxnSpPr>
        <p:spPr>
          <a:xfrm>
            <a:off x="8640132" y="5242404"/>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3" name="Grupo 72"/>
          <p:cNvGrpSpPr/>
          <p:nvPr/>
        </p:nvGrpSpPr>
        <p:grpSpPr>
          <a:xfrm>
            <a:off x="8417252" y="4704222"/>
            <a:ext cx="455295" cy="619760"/>
            <a:chOff x="10977" y="6541"/>
            <a:chExt cx="717" cy="976"/>
          </a:xfrm>
        </p:grpSpPr>
        <p:grpSp>
          <p:nvGrpSpPr>
            <p:cNvPr id="74" name="Grupo 73"/>
            <p:cNvGrpSpPr/>
            <p:nvPr/>
          </p:nvGrpSpPr>
          <p:grpSpPr>
            <a:xfrm rot="5400000" flipV="1">
              <a:off x="10846" y="6672"/>
              <a:ext cx="977" cy="714"/>
              <a:chOff x="2587" y="5946"/>
              <a:chExt cx="4283" cy="2118"/>
            </a:xfrm>
          </p:grpSpPr>
          <p:cxnSp>
            <p:nvCxnSpPr>
              <p:cNvPr id="77"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Triângulo isósceles 7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9"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5" name="Conector Reto 16"/>
            <p:cNvCxnSpPr/>
            <p:nvPr/>
          </p:nvCxnSpPr>
          <p:spPr>
            <a:xfrm flipV="1">
              <a:off x="11604" y="669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Conector Reto 17"/>
            <p:cNvCxnSpPr/>
            <p:nvPr/>
          </p:nvCxnSpPr>
          <p:spPr>
            <a:xfrm flipV="1">
              <a:off x="10999" y="685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0" name="Conector Reto 12"/>
          <p:cNvCxnSpPr/>
          <p:nvPr/>
        </p:nvCxnSpPr>
        <p:spPr>
          <a:xfrm>
            <a:off x="7403875" y="5634497"/>
            <a:ext cx="29616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1" name="Grupo 80"/>
          <p:cNvGrpSpPr/>
          <p:nvPr/>
        </p:nvGrpSpPr>
        <p:grpSpPr>
          <a:xfrm>
            <a:off x="10332495" y="4168917"/>
            <a:ext cx="657860" cy="2029460"/>
            <a:chOff x="15072" y="5666"/>
            <a:chExt cx="1036" cy="3196"/>
          </a:xfrm>
        </p:grpSpPr>
        <p:sp>
          <p:nvSpPr>
            <p:cNvPr id="82" name="Retângulo arredondado 9"/>
            <p:cNvSpPr/>
            <p:nvPr/>
          </p:nvSpPr>
          <p:spPr>
            <a:xfrm>
              <a:off x="15072" y="5735"/>
              <a:ext cx="1037" cy="3110"/>
            </a:xfrm>
            <a:prstGeom prst="roundRect">
              <a:avLst/>
            </a:prstGeom>
            <a:solidFill>
              <a:schemeClr val="accent2">
                <a:lumMod val="60000"/>
                <a:lumOff val="4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3" name="Caixa de Texto 13"/>
            <p:cNvSpPr txBox="1"/>
            <p:nvPr/>
          </p:nvSpPr>
          <p:spPr>
            <a:xfrm rot="16200000">
              <a:off x="14029" y="7048"/>
              <a:ext cx="3196" cy="433"/>
            </a:xfrm>
            <a:prstGeom prst="rect">
              <a:avLst/>
            </a:prstGeom>
            <a:noFill/>
          </p:spPr>
          <p:txBody>
            <a:bodyPr vert="vert" wrap="square" rtlCol="0">
              <a:spAutoFit/>
            </a:bodyPr>
            <a:lstStyle/>
            <a:p>
              <a:r>
                <a:rPr lang="pt-BR" altLang="en-US" sz="2400" b="1"/>
                <a:t>Carga</a:t>
              </a:r>
              <a:endParaRPr lang="pt-BR" altLang="en-US" sz="2400" b="1"/>
            </a:p>
          </p:txBody>
        </p:sp>
      </p:grpSp>
      <p:cxnSp>
        <p:nvCxnSpPr>
          <p:cNvPr id="84" name="Conector de Seta Reta 15"/>
          <p:cNvCxnSpPr/>
          <p:nvPr/>
        </p:nvCxnSpPr>
        <p:spPr>
          <a:xfrm>
            <a:off x="9510805" y="4565792"/>
            <a:ext cx="468000" cy="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5" name="Conector de Seta Reta 18"/>
          <p:cNvCxnSpPr/>
          <p:nvPr/>
        </p:nvCxnSpPr>
        <p:spPr>
          <a:xfrm flipH="1">
            <a:off x="8949465" y="4922027"/>
            <a:ext cx="635" cy="54000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6" name="Conector de Seta Reta 19"/>
          <p:cNvCxnSpPr/>
          <p:nvPr/>
        </p:nvCxnSpPr>
        <p:spPr>
          <a:xfrm>
            <a:off x="7193055" y="4560077"/>
            <a:ext cx="468000"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7" name="Caixa de Texto 20"/>
          <p:cNvSpPr txBox="1"/>
          <p:nvPr/>
        </p:nvSpPr>
        <p:spPr>
          <a:xfrm>
            <a:off x="9482865" y="4018422"/>
            <a:ext cx="52451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L</a:t>
            </a:r>
            <a:endParaRPr lang="pt-BR" altLang="en-US" sz="2800" baseline="-25000">
              <a:latin typeface="Comic Sans MS" panose="030F0702030302020204" pitchFamily="66" charset="0"/>
              <a:cs typeface="Comic Sans MS" panose="030F0702030302020204" pitchFamily="66" charset="0"/>
            </a:endParaRPr>
          </a:p>
        </p:txBody>
      </p:sp>
      <p:sp>
        <p:nvSpPr>
          <p:cNvPr id="88" name="Caixa de Texto 23"/>
          <p:cNvSpPr txBox="1"/>
          <p:nvPr/>
        </p:nvSpPr>
        <p:spPr>
          <a:xfrm>
            <a:off x="8867550" y="4899802"/>
            <a:ext cx="6070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Z</a:t>
            </a:r>
            <a:endParaRPr lang="pt-BR" altLang="en-US" sz="2800" baseline="-25000">
              <a:latin typeface="Comic Sans MS" panose="030F0702030302020204" pitchFamily="66" charset="0"/>
              <a:cs typeface="Comic Sans MS" panose="030F0702030302020204" pitchFamily="66" charset="0"/>
            </a:endParaRPr>
          </a:p>
        </p:txBody>
      </p:sp>
      <p:sp>
        <p:nvSpPr>
          <p:cNvPr id="89" name="Caixa de Texto 26"/>
          <p:cNvSpPr txBox="1"/>
          <p:nvPr/>
        </p:nvSpPr>
        <p:spPr>
          <a:xfrm>
            <a:off x="7136540" y="4069857"/>
            <a:ext cx="52451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endParaRPr lang="pt-BR" altLang="en-US" sz="2800" baseline="-25000">
              <a:latin typeface="Comic Sans MS" panose="030F0702030302020204" pitchFamily="66" charset="0"/>
              <a:cs typeface="Comic Sans MS" panose="030F0702030302020204" pitchFamily="66" charset="0"/>
            </a:endParaRPr>
          </a:p>
        </p:txBody>
      </p:sp>
      <p:sp>
        <p:nvSpPr>
          <p:cNvPr id="90" name="Forma livre 89"/>
          <p:cNvSpPr/>
          <p:nvPr/>
        </p:nvSpPr>
        <p:spPr>
          <a:xfrm rot="10620000" flipV="1">
            <a:off x="10005470" y="4732797"/>
            <a:ext cx="281305" cy="918210"/>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1" name="Caixa de Texto 72"/>
          <p:cNvSpPr txBox="1"/>
          <p:nvPr/>
        </p:nvSpPr>
        <p:spPr>
          <a:xfrm>
            <a:off x="9356500" y="4911867"/>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Vo</a:t>
            </a:r>
            <a:endParaRPr lang="pt-BR" altLang="en-US" sz="2800" baseline="-2500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Conector Reto 12"/>
          <p:cNvCxnSpPr/>
          <p:nvPr/>
        </p:nvCxnSpPr>
        <p:spPr>
          <a:xfrm>
            <a:off x="9700246" y="3527045"/>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2252345" y="381635"/>
            <a:ext cx="8596948" cy="58477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Regulador com Diodo </a:t>
            </a:r>
            <a:r>
              <a:rPr lang="pt-BR" altLang="en-US" sz="32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zener</a:t>
            </a:r>
            <a:r>
              <a:rPr lang="pt-BR" altLang="en-US" sz="32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(dificuldades)</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Losango 3"/>
          <p:cNvSpPr/>
          <p:nvPr/>
        </p:nvSpPr>
        <p:spPr>
          <a:xfrm>
            <a:off x="3683000" y="2189399"/>
            <a:ext cx="2483485" cy="2700020"/>
          </a:xfrm>
          <a:prstGeom prst="diamond">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 name="Grupo 4"/>
          <p:cNvGrpSpPr/>
          <p:nvPr/>
        </p:nvGrpSpPr>
        <p:grpSpPr>
          <a:xfrm rot="7927049">
            <a:off x="4039380" y="2600244"/>
            <a:ext cx="600075" cy="437515"/>
            <a:chOff x="2587" y="5946"/>
            <a:chExt cx="4283" cy="2118"/>
          </a:xfrm>
        </p:grpSpPr>
        <p:cxnSp>
          <p:nvCxnSpPr>
            <p:cNvPr id="6" name="Conector Reto 10"/>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riângulo isósceles 6"/>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2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 name="Caixa de Texto 24"/>
          <p:cNvSpPr txBox="1"/>
          <p:nvPr/>
        </p:nvSpPr>
        <p:spPr>
          <a:xfrm>
            <a:off x="4735830" y="3562269"/>
            <a:ext cx="404495" cy="521970"/>
          </a:xfrm>
          <a:prstGeom prst="rect">
            <a:avLst/>
          </a:prstGeom>
          <a:noFill/>
        </p:spPr>
        <p:txBody>
          <a:bodyPr wrap="square" rtlCol="0">
            <a:spAutoFit/>
          </a:bodyPr>
          <a:lstStyle/>
          <a:p>
            <a:pPr algn="ctr"/>
            <a:r>
              <a:rPr lang="pt-BR" altLang="en-US" sz="2800" dirty="0"/>
              <a:t>R</a:t>
            </a:r>
            <a:endParaRPr lang="pt-BR" altLang="en-US" sz="2800" dirty="0">
              <a:latin typeface="Symbol" panose="05050102010706020507" charset="0"/>
              <a:cs typeface="Symbol" panose="05050102010706020507" charset="0"/>
            </a:endParaRPr>
          </a:p>
        </p:txBody>
      </p:sp>
      <p:sp>
        <p:nvSpPr>
          <p:cNvPr id="10" name="Forma livre 9"/>
          <p:cNvSpPr/>
          <p:nvPr/>
        </p:nvSpPr>
        <p:spPr>
          <a:xfrm>
            <a:off x="1400810" y="3293029"/>
            <a:ext cx="2914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 name="Forma livre 10"/>
          <p:cNvSpPr/>
          <p:nvPr/>
        </p:nvSpPr>
        <p:spPr>
          <a:xfrm>
            <a:off x="3581400" y="4098209"/>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Forma livre 11"/>
          <p:cNvSpPr/>
          <p:nvPr/>
        </p:nvSpPr>
        <p:spPr>
          <a:xfrm rot="10620000" flipV="1">
            <a:off x="6302375" y="3569254"/>
            <a:ext cx="281305" cy="918210"/>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29"/>
          <p:cNvSpPr txBox="1"/>
          <p:nvPr/>
        </p:nvSpPr>
        <p:spPr>
          <a:xfrm>
            <a:off x="5690235" y="3821984"/>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Vsr</a:t>
            </a:r>
            <a:endParaRPr lang="pt-BR" altLang="en-US" sz="2800" baseline="-25000">
              <a:latin typeface="Comic Sans MS" panose="030F0702030302020204" pitchFamily="66" charset="0"/>
              <a:cs typeface="Comic Sans MS" panose="030F0702030302020204" pitchFamily="66" charset="0"/>
            </a:endParaRPr>
          </a:p>
        </p:txBody>
      </p:sp>
      <p:cxnSp>
        <p:nvCxnSpPr>
          <p:cNvPr id="14" name="Conector Reto 35"/>
          <p:cNvCxnSpPr/>
          <p:nvPr/>
        </p:nvCxnSpPr>
        <p:spPr>
          <a:xfrm flipH="1" flipV="1">
            <a:off x="2725420" y="4882434"/>
            <a:ext cx="2225040" cy="0"/>
          </a:xfrm>
          <a:prstGeom prst="line">
            <a:avLst/>
          </a:prstGeom>
          <a:ln w="25400" cmpd="sng">
            <a:solidFill>
              <a:schemeClr val="tx1"/>
            </a:solidFill>
            <a:headEnd type="oval" w="lg" len="lg"/>
            <a:tailEnd type="none"/>
          </a:ln>
        </p:spPr>
        <p:style>
          <a:lnRef idx="1">
            <a:schemeClr val="accent1"/>
          </a:lnRef>
          <a:fillRef idx="0">
            <a:schemeClr val="accent1"/>
          </a:fillRef>
          <a:effectRef idx="0">
            <a:schemeClr val="accent1"/>
          </a:effectRef>
          <a:fontRef idx="minor">
            <a:schemeClr val="tx1"/>
          </a:fontRef>
        </p:style>
      </p:cxnSp>
      <p:sp>
        <p:nvSpPr>
          <p:cNvPr id="15" name="CaixaDeTexto 14"/>
          <p:cNvSpPr txBox="1"/>
          <p:nvPr/>
        </p:nvSpPr>
        <p:spPr>
          <a:xfrm>
            <a:off x="660400" y="3206669"/>
            <a:ext cx="631825" cy="461665"/>
          </a:xfrm>
          <a:prstGeom prst="rect">
            <a:avLst/>
          </a:prstGeom>
          <a:noFill/>
        </p:spPr>
        <p:txBody>
          <a:bodyPr wrap="square" rtlCol="0">
            <a:spAutoFit/>
          </a:bodyPr>
          <a:lstStyle/>
          <a:p>
            <a:r>
              <a:rPr lang="pt-BR" sz="2400" dirty="0"/>
              <a:t>Vin</a:t>
            </a:r>
            <a:endParaRPr lang="pt-BR" sz="2400" dirty="0"/>
          </a:p>
        </p:txBody>
      </p:sp>
      <p:sp>
        <p:nvSpPr>
          <p:cNvPr id="16" name="Forma livre 15"/>
          <p:cNvSpPr/>
          <p:nvPr/>
        </p:nvSpPr>
        <p:spPr>
          <a:xfrm rot="16200000">
            <a:off x="518160" y="3299379"/>
            <a:ext cx="2022475" cy="4737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7" name="Conector Reto 30"/>
          <p:cNvCxnSpPr/>
          <p:nvPr/>
        </p:nvCxnSpPr>
        <p:spPr>
          <a:xfrm flipH="1">
            <a:off x="2364740" y="2567224"/>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31"/>
          <p:cNvCxnSpPr/>
          <p:nvPr/>
        </p:nvCxnSpPr>
        <p:spPr>
          <a:xfrm flipH="1">
            <a:off x="1167130" y="2357674"/>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32"/>
          <p:cNvCxnSpPr/>
          <p:nvPr/>
        </p:nvCxnSpPr>
        <p:spPr>
          <a:xfrm flipH="1">
            <a:off x="1167130" y="4547154"/>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Forma livre 19"/>
          <p:cNvSpPr/>
          <p:nvPr/>
        </p:nvSpPr>
        <p:spPr>
          <a:xfrm rot="5400000" flipH="1">
            <a:off x="2035810" y="3428284"/>
            <a:ext cx="1849755" cy="2705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21" name="Grupo 20"/>
          <p:cNvGrpSpPr/>
          <p:nvPr/>
        </p:nvGrpSpPr>
        <p:grpSpPr>
          <a:xfrm>
            <a:off x="2466975" y="2410379"/>
            <a:ext cx="521335" cy="2176145"/>
            <a:chOff x="6767" y="6146"/>
            <a:chExt cx="892" cy="3427"/>
          </a:xfrm>
        </p:grpSpPr>
        <p:sp>
          <p:nvSpPr>
            <p:cNvPr id="22" name="Forma livre 21"/>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3" name="Forma livre 22"/>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Forma livre 23"/>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Forma livre 24"/>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Forma livre 25"/>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7" name="Forma livre 26"/>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8" name="Conector Reto 42"/>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Elipse 28"/>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30" name="CaixaDeTexto 90"/>
          <p:cNvSpPr txBox="1"/>
          <p:nvPr/>
        </p:nvSpPr>
        <p:spPr>
          <a:xfrm>
            <a:off x="3057614" y="3203750"/>
            <a:ext cx="724493" cy="461665"/>
          </a:xfrm>
          <a:prstGeom prst="rect">
            <a:avLst/>
          </a:prstGeom>
          <a:noFill/>
        </p:spPr>
        <p:txBody>
          <a:bodyPr wrap="square" rtlCol="0">
            <a:spAutoFit/>
          </a:bodyPr>
          <a:lstStyle/>
          <a:p>
            <a:r>
              <a:rPr lang="pt-BR" sz="2400" dirty="0"/>
              <a:t>Vs</a:t>
            </a:r>
            <a:endParaRPr lang="pt-BR" sz="2400" dirty="0"/>
          </a:p>
        </p:txBody>
      </p:sp>
      <p:sp>
        <p:nvSpPr>
          <p:cNvPr id="31" name="CaixaDeTexto 90"/>
          <p:cNvSpPr txBox="1"/>
          <p:nvPr/>
        </p:nvSpPr>
        <p:spPr>
          <a:xfrm>
            <a:off x="2918460" y="2465624"/>
            <a:ext cx="307975" cy="460375"/>
          </a:xfrm>
          <a:prstGeom prst="rect">
            <a:avLst/>
          </a:prstGeom>
          <a:noFill/>
        </p:spPr>
        <p:txBody>
          <a:bodyPr wrap="square" rtlCol="0">
            <a:spAutoFit/>
          </a:bodyPr>
          <a:lstStyle/>
          <a:p>
            <a:r>
              <a:rPr lang="pt-BR" sz="2400" dirty="0"/>
              <a:t>+</a:t>
            </a:r>
            <a:endParaRPr lang="pt-BR" sz="2400" dirty="0"/>
          </a:p>
        </p:txBody>
      </p:sp>
      <p:grpSp>
        <p:nvGrpSpPr>
          <p:cNvPr id="32" name="Grupo 31"/>
          <p:cNvGrpSpPr/>
          <p:nvPr/>
        </p:nvGrpSpPr>
        <p:grpSpPr>
          <a:xfrm flipH="1">
            <a:off x="1855470" y="2371009"/>
            <a:ext cx="369570" cy="2176145"/>
            <a:chOff x="7026" y="6146"/>
            <a:chExt cx="633" cy="3427"/>
          </a:xfrm>
        </p:grpSpPr>
        <p:sp>
          <p:nvSpPr>
            <p:cNvPr id="33" name="Forma livre 32"/>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Forma livre 33"/>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5" name="Forma livre 34"/>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6" name="Forma livre 35"/>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7" name="Forma livre 36"/>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Forma livre 3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 name="Elipse 38"/>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40" name="Conector Reto 60"/>
          <p:cNvCxnSpPr/>
          <p:nvPr/>
        </p:nvCxnSpPr>
        <p:spPr>
          <a:xfrm flipH="1">
            <a:off x="2724150" y="2189399"/>
            <a:ext cx="2226310"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51"/>
          <p:cNvCxnSpPr/>
          <p:nvPr/>
        </p:nvCxnSpPr>
        <p:spPr>
          <a:xfrm flipH="1" flipV="1">
            <a:off x="2739390" y="2174159"/>
            <a:ext cx="0" cy="41211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52"/>
          <p:cNvCxnSpPr/>
          <p:nvPr/>
        </p:nvCxnSpPr>
        <p:spPr>
          <a:xfrm flipH="1" flipV="1">
            <a:off x="3683000" y="3539409"/>
            <a:ext cx="0" cy="5594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3" name="Grupo 42"/>
          <p:cNvGrpSpPr/>
          <p:nvPr/>
        </p:nvGrpSpPr>
        <p:grpSpPr>
          <a:xfrm rot="18813469" flipH="1" flipV="1">
            <a:off x="5264183" y="3984656"/>
            <a:ext cx="570865" cy="453390"/>
            <a:chOff x="2587" y="5946"/>
            <a:chExt cx="4283" cy="2118"/>
          </a:xfrm>
        </p:grpSpPr>
        <p:cxnSp>
          <p:nvCxnSpPr>
            <p:cNvPr id="44" name="Conector Reto 5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riângulo isósceles 4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6" name="Conector Reto 6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 name="Grupo 46"/>
          <p:cNvGrpSpPr/>
          <p:nvPr/>
        </p:nvGrpSpPr>
        <p:grpSpPr>
          <a:xfrm rot="13669588">
            <a:off x="5198712" y="2578019"/>
            <a:ext cx="594360" cy="452120"/>
            <a:chOff x="2587" y="5946"/>
            <a:chExt cx="4283" cy="2118"/>
          </a:xfrm>
        </p:grpSpPr>
        <p:cxnSp>
          <p:nvCxnSpPr>
            <p:cNvPr id="48"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Triângulo isósceles 48"/>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 name="Grupo 50"/>
          <p:cNvGrpSpPr/>
          <p:nvPr/>
        </p:nvGrpSpPr>
        <p:grpSpPr>
          <a:xfrm rot="13642030">
            <a:off x="3922395" y="3926759"/>
            <a:ext cx="620395" cy="417195"/>
            <a:chOff x="2587" y="5946"/>
            <a:chExt cx="4283" cy="2118"/>
          </a:xfrm>
        </p:grpSpPr>
        <p:cxnSp>
          <p:nvCxnSpPr>
            <p:cNvPr id="52" name="Conector Reto 6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riângulo isósceles 52"/>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4" name="Conector Reto 75"/>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flipH="1">
            <a:off x="7029315" y="4049278"/>
            <a:ext cx="1274445" cy="234950"/>
            <a:chOff x="4152748" y="3524056"/>
            <a:chExt cx="1274569" cy="255373"/>
          </a:xfrm>
        </p:grpSpPr>
        <p:cxnSp>
          <p:nvCxnSpPr>
            <p:cNvPr id="56" name="Conector Reto 79"/>
            <p:cNvCxnSpPr/>
            <p:nvPr/>
          </p:nvCxnSpPr>
          <p:spPr>
            <a:xfrm flipV="1">
              <a:off x="4152748" y="3640943"/>
              <a:ext cx="127456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Retângulo 5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8" name="Conector Reto 81"/>
          <p:cNvCxnSpPr/>
          <p:nvPr/>
        </p:nvCxnSpPr>
        <p:spPr>
          <a:xfrm flipH="1" flipV="1">
            <a:off x="2724150" y="4477304"/>
            <a:ext cx="0" cy="41211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Caixa de Texto 82"/>
          <p:cNvSpPr txBox="1"/>
          <p:nvPr/>
        </p:nvSpPr>
        <p:spPr>
          <a:xfrm>
            <a:off x="5514975" y="2221784"/>
            <a:ext cx="65151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D1</a:t>
            </a:r>
            <a:endParaRPr lang="pt-BR" altLang="en-US" sz="2800" dirty="0">
              <a:latin typeface="Comic Sans MS" panose="030F0702030302020204" pitchFamily="66" charset="0"/>
              <a:cs typeface="Comic Sans MS" panose="030F0702030302020204" pitchFamily="66" charset="0"/>
            </a:endParaRPr>
          </a:p>
        </p:txBody>
      </p:sp>
      <p:sp>
        <p:nvSpPr>
          <p:cNvPr id="60" name="Caixa de Texto 83"/>
          <p:cNvSpPr txBox="1"/>
          <p:nvPr/>
        </p:nvSpPr>
        <p:spPr>
          <a:xfrm>
            <a:off x="3713480" y="4251879"/>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D2</a:t>
            </a:r>
            <a:endParaRPr lang="pt-BR" altLang="en-US" sz="2800">
              <a:latin typeface="Comic Sans MS" panose="030F0702030302020204" pitchFamily="66" charset="0"/>
              <a:cs typeface="Comic Sans MS" panose="030F0702030302020204" pitchFamily="66" charset="0"/>
            </a:endParaRPr>
          </a:p>
        </p:txBody>
      </p:sp>
      <p:sp>
        <p:nvSpPr>
          <p:cNvPr id="61" name="Caixa de Texto 84"/>
          <p:cNvSpPr txBox="1"/>
          <p:nvPr/>
        </p:nvSpPr>
        <p:spPr>
          <a:xfrm>
            <a:off x="3471545" y="2459274"/>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D4</a:t>
            </a:r>
            <a:endParaRPr lang="pt-BR" altLang="en-US" sz="2800">
              <a:latin typeface="Comic Sans MS" panose="030F0702030302020204" pitchFamily="66" charset="0"/>
              <a:cs typeface="Comic Sans MS" panose="030F0702030302020204" pitchFamily="66" charset="0"/>
            </a:endParaRPr>
          </a:p>
        </p:txBody>
      </p:sp>
      <p:sp>
        <p:nvSpPr>
          <p:cNvPr id="62" name="Caixa de Texto 86"/>
          <p:cNvSpPr txBox="1"/>
          <p:nvPr/>
        </p:nvSpPr>
        <p:spPr>
          <a:xfrm>
            <a:off x="5257574" y="4447491"/>
            <a:ext cx="7321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D3</a:t>
            </a:r>
            <a:endParaRPr lang="pt-BR" altLang="en-US" sz="2800" dirty="0">
              <a:latin typeface="Comic Sans MS" panose="030F0702030302020204" pitchFamily="66" charset="0"/>
              <a:cs typeface="Comic Sans MS" panose="030F0702030302020204" pitchFamily="66" charset="0"/>
            </a:endParaRPr>
          </a:p>
        </p:txBody>
      </p:sp>
      <p:sp>
        <p:nvSpPr>
          <p:cNvPr id="63" name="Forma livre 62"/>
          <p:cNvSpPr/>
          <p:nvPr/>
        </p:nvSpPr>
        <p:spPr>
          <a:xfrm>
            <a:off x="6628766" y="5783105"/>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4" name="Conector Reto 93"/>
          <p:cNvCxnSpPr/>
          <p:nvPr/>
        </p:nvCxnSpPr>
        <p:spPr>
          <a:xfrm flipV="1">
            <a:off x="6464300" y="3954811"/>
            <a:ext cx="540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94"/>
          <p:cNvCxnSpPr/>
          <p:nvPr/>
        </p:nvCxnSpPr>
        <p:spPr>
          <a:xfrm flipV="1">
            <a:off x="6464300" y="4032804"/>
            <a:ext cx="55245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95"/>
          <p:cNvCxnSpPr/>
          <p:nvPr/>
        </p:nvCxnSpPr>
        <p:spPr>
          <a:xfrm flipV="1">
            <a:off x="6166485" y="3524804"/>
            <a:ext cx="5524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96"/>
          <p:cNvCxnSpPr/>
          <p:nvPr/>
        </p:nvCxnSpPr>
        <p:spPr>
          <a:xfrm flipH="1" flipV="1">
            <a:off x="6748780" y="4029629"/>
            <a:ext cx="0" cy="5524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97"/>
          <p:cNvCxnSpPr/>
          <p:nvPr/>
        </p:nvCxnSpPr>
        <p:spPr>
          <a:xfrm flipH="1" flipV="1">
            <a:off x="6741160" y="3540679"/>
            <a:ext cx="0" cy="432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98"/>
          <p:cNvCxnSpPr/>
          <p:nvPr/>
        </p:nvCxnSpPr>
        <p:spPr>
          <a:xfrm>
            <a:off x="6438874" y="3525283"/>
            <a:ext cx="245419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DeTexto 45"/>
          <p:cNvSpPr txBox="1"/>
          <p:nvPr/>
        </p:nvSpPr>
        <p:spPr>
          <a:xfrm>
            <a:off x="498643" y="1112563"/>
            <a:ext cx="11040155"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configuração alternativa para a fonte de corrente:</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1" name="Caixa de Texto 2"/>
          <p:cNvSpPr txBox="1"/>
          <p:nvPr/>
        </p:nvSpPr>
        <p:spPr>
          <a:xfrm>
            <a:off x="7573947" y="3715004"/>
            <a:ext cx="8356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endParaRPr lang="pt-BR" altLang="en-US" sz="2800" baseline="-25000" dirty="0">
              <a:latin typeface="Comic Sans MS" panose="030F0702030302020204" pitchFamily="66" charset="0"/>
              <a:cs typeface="Comic Sans MS" panose="030F0702030302020204" pitchFamily="66" charset="0"/>
            </a:endParaRPr>
          </a:p>
        </p:txBody>
      </p:sp>
      <p:cxnSp>
        <p:nvCxnSpPr>
          <p:cNvPr id="72" name="Conector Reto 2"/>
          <p:cNvCxnSpPr/>
          <p:nvPr/>
        </p:nvCxnSpPr>
        <p:spPr>
          <a:xfrm>
            <a:off x="6741160" y="4515638"/>
            <a:ext cx="0" cy="12674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3" name="Grupo 72"/>
          <p:cNvGrpSpPr/>
          <p:nvPr/>
        </p:nvGrpSpPr>
        <p:grpSpPr>
          <a:xfrm>
            <a:off x="7457340" y="4798791"/>
            <a:ext cx="455295" cy="619760"/>
            <a:chOff x="10977" y="6541"/>
            <a:chExt cx="717" cy="976"/>
          </a:xfrm>
        </p:grpSpPr>
        <p:grpSp>
          <p:nvGrpSpPr>
            <p:cNvPr id="74" name="Grupo 73"/>
            <p:cNvGrpSpPr/>
            <p:nvPr/>
          </p:nvGrpSpPr>
          <p:grpSpPr>
            <a:xfrm rot="5400000" flipV="1">
              <a:off x="10846" y="6672"/>
              <a:ext cx="977" cy="714"/>
              <a:chOff x="2587" y="5946"/>
              <a:chExt cx="4283" cy="2118"/>
            </a:xfrm>
          </p:grpSpPr>
          <p:cxnSp>
            <p:nvCxnSpPr>
              <p:cNvPr id="77"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Triângulo isósceles 7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9"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5" name="Conector Reto 16"/>
            <p:cNvCxnSpPr/>
            <p:nvPr/>
          </p:nvCxnSpPr>
          <p:spPr>
            <a:xfrm flipV="1">
              <a:off x="11604" y="669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Conector Reto 17"/>
            <p:cNvCxnSpPr/>
            <p:nvPr/>
          </p:nvCxnSpPr>
          <p:spPr>
            <a:xfrm flipV="1">
              <a:off x="10999" y="685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0" name="Conector Reto 12"/>
          <p:cNvCxnSpPr/>
          <p:nvPr/>
        </p:nvCxnSpPr>
        <p:spPr>
          <a:xfrm>
            <a:off x="6739890" y="5418195"/>
            <a:ext cx="38673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1" name="Grupo 80"/>
          <p:cNvGrpSpPr/>
          <p:nvPr/>
        </p:nvGrpSpPr>
        <p:grpSpPr>
          <a:xfrm>
            <a:off x="10569604" y="3229797"/>
            <a:ext cx="658495" cy="2863948"/>
            <a:chOff x="15072" y="5735"/>
            <a:chExt cx="1037" cy="3508"/>
          </a:xfrm>
        </p:grpSpPr>
        <p:sp>
          <p:nvSpPr>
            <p:cNvPr id="82" name="Retângulo arredondado 9"/>
            <p:cNvSpPr/>
            <p:nvPr/>
          </p:nvSpPr>
          <p:spPr>
            <a:xfrm>
              <a:off x="15072" y="5735"/>
              <a:ext cx="1037" cy="3110"/>
            </a:xfrm>
            <a:prstGeom prst="roundRect">
              <a:avLst/>
            </a:prstGeom>
            <a:solidFill>
              <a:schemeClr val="accent2">
                <a:lumMod val="60000"/>
                <a:lumOff val="4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3" name="Caixa de Texto 13"/>
            <p:cNvSpPr txBox="1"/>
            <p:nvPr/>
          </p:nvSpPr>
          <p:spPr>
            <a:xfrm rot="16200000">
              <a:off x="14055" y="7428"/>
              <a:ext cx="3196" cy="433"/>
            </a:xfrm>
            <a:prstGeom prst="rect">
              <a:avLst/>
            </a:prstGeom>
            <a:noFill/>
          </p:spPr>
          <p:txBody>
            <a:bodyPr vert="vert" wrap="square" rtlCol="0">
              <a:spAutoFit/>
            </a:bodyPr>
            <a:lstStyle/>
            <a:p>
              <a:r>
                <a:rPr lang="pt-BR" altLang="en-US" sz="2400" b="1" dirty="0"/>
                <a:t>Carga</a:t>
              </a:r>
              <a:endParaRPr lang="pt-BR" altLang="en-US" sz="2400" b="1" dirty="0"/>
            </a:p>
          </p:txBody>
        </p:sp>
      </p:grpSp>
      <p:cxnSp>
        <p:nvCxnSpPr>
          <p:cNvPr id="85" name="Conector de Seta Reta 18"/>
          <p:cNvCxnSpPr/>
          <p:nvPr/>
        </p:nvCxnSpPr>
        <p:spPr>
          <a:xfrm flipH="1">
            <a:off x="7296813" y="4795451"/>
            <a:ext cx="635" cy="54000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6" name="Conector de Seta Reta 19"/>
          <p:cNvCxnSpPr/>
          <p:nvPr/>
        </p:nvCxnSpPr>
        <p:spPr>
          <a:xfrm>
            <a:off x="7902793" y="3390092"/>
            <a:ext cx="468000"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7" name="Caixa de Texto 20"/>
          <p:cNvSpPr txBox="1"/>
          <p:nvPr/>
        </p:nvSpPr>
        <p:spPr>
          <a:xfrm>
            <a:off x="7811195" y="2798493"/>
            <a:ext cx="5245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sp>
        <p:nvSpPr>
          <p:cNvPr id="88" name="Caixa de Texto 23"/>
          <p:cNvSpPr txBox="1"/>
          <p:nvPr/>
        </p:nvSpPr>
        <p:spPr>
          <a:xfrm>
            <a:off x="6731803" y="4729306"/>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Z</a:t>
            </a:r>
            <a:endParaRPr lang="pt-BR" altLang="en-US" sz="2800" baseline="-25000" dirty="0">
              <a:latin typeface="Comic Sans MS" panose="030F0702030302020204" pitchFamily="66" charset="0"/>
              <a:cs typeface="Comic Sans MS" panose="030F0702030302020204" pitchFamily="66" charset="0"/>
            </a:endParaRPr>
          </a:p>
        </p:txBody>
      </p:sp>
      <p:sp>
        <p:nvSpPr>
          <p:cNvPr id="90" name="Forma livre 89"/>
          <p:cNvSpPr/>
          <p:nvPr/>
        </p:nvSpPr>
        <p:spPr>
          <a:xfrm rot="10620000" flipV="1">
            <a:off x="10074720" y="3645905"/>
            <a:ext cx="332920" cy="1658982"/>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1" name="Caixa de Texto 72"/>
          <p:cNvSpPr txBox="1"/>
          <p:nvPr/>
        </p:nvSpPr>
        <p:spPr>
          <a:xfrm>
            <a:off x="9921457" y="4147021"/>
            <a:ext cx="835660" cy="521970"/>
          </a:xfrm>
          <a:prstGeom prst="rect">
            <a:avLst/>
          </a:prstGeom>
          <a:noFill/>
        </p:spPr>
        <p:txBody>
          <a:bodyPr wrap="square" rtlCol="0">
            <a:spAutoFit/>
          </a:bodyPr>
          <a:lstStyle/>
          <a:p>
            <a:pPr algn="ctr"/>
            <a:r>
              <a:rPr lang="pt-BR" altLang="en-US" sz="2800" dirty="0" err="1">
                <a:latin typeface="Comic Sans MS" panose="030F0702030302020204" pitchFamily="66" charset="0"/>
                <a:cs typeface="Comic Sans MS" panose="030F0702030302020204" pitchFamily="66" charset="0"/>
              </a:rPr>
              <a:t>Vo</a:t>
            </a:r>
            <a:endParaRPr lang="pt-BR" altLang="en-US" sz="2800" baseline="-25000" dirty="0">
              <a:latin typeface="Comic Sans MS" panose="030F0702030302020204" pitchFamily="66" charset="0"/>
              <a:cs typeface="Comic Sans MS" panose="030F0702030302020204" pitchFamily="66" charset="0"/>
            </a:endParaRPr>
          </a:p>
        </p:txBody>
      </p:sp>
      <p:sp>
        <p:nvSpPr>
          <p:cNvPr id="95" name="Retângulo de cantos arredondados 94"/>
          <p:cNvSpPr/>
          <p:nvPr/>
        </p:nvSpPr>
        <p:spPr>
          <a:xfrm>
            <a:off x="8786313" y="3236538"/>
            <a:ext cx="927847" cy="557830"/>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98" name="Grupo 97"/>
          <p:cNvGrpSpPr/>
          <p:nvPr/>
        </p:nvGrpSpPr>
        <p:grpSpPr>
          <a:xfrm rot="16200000" flipV="1">
            <a:off x="8795041" y="3844973"/>
            <a:ext cx="978195" cy="848403"/>
            <a:chOff x="1935892" y="4251585"/>
            <a:chExt cx="2265404" cy="1375719"/>
          </a:xfrm>
        </p:grpSpPr>
        <p:sp>
          <p:nvSpPr>
            <p:cNvPr id="99" name="Triângulo isósceles 98"/>
            <p:cNvSpPr/>
            <p:nvPr/>
          </p:nvSpPr>
          <p:spPr>
            <a:xfrm rot="5400000">
              <a:off x="2380733" y="4313369"/>
              <a:ext cx="1375719" cy="1252152"/>
            </a:xfrm>
            <a:prstGeom prst="triangle">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0" name="Conector Reto 6"/>
            <p:cNvCxnSpPr/>
            <p:nvPr/>
          </p:nvCxnSpPr>
          <p:spPr>
            <a:xfrm flipV="1">
              <a:off x="3694670" y="4961248"/>
              <a:ext cx="506626" cy="2"/>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Conector Reto 8"/>
            <p:cNvCxnSpPr/>
            <p:nvPr/>
          </p:nvCxnSpPr>
          <p:spPr>
            <a:xfrm flipV="1">
              <a:off x="1935892" y="4506955"/>
              <a:ext cx="506626" cy="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Conector Reto 9"/>
            <p:cNvCxnSpPr/>
            <p:nvPr/>
          </p:nvCxnSpPr>
          <p:spPr>
            <a:xfrm flipV="1">
              <a:off x="1935892" y="5386000"/>
              <a:ext cx="506626" cy="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CaixaDeTexto 102"/>
            <p:cNvSpPr txBox="1"/>
            <p:nvPr/>
          </p:nvSpPr>
          <p:spPr>
            <a:xfrm>
              <a:off x="2649890" y="5015299"/>
              <a:ext cx="288325" cy="370703"/>
            </a:xfrm>
            <a:prstGeom prst="rect">
              <a:avLst/>
            </a:prstGeom>
            <a:noFill/>
          </p:spPr>
          <p:txBody>
            <a:bodyPr wrap="square" rtlCol="0">
              <a:spAutoFit/>
            </a:bodyPr>
            <a:lstStyle/>
            <a:p>
              <a:r>
                <a:rPr lang="pt-BR" dirty="0" smtClean="0"/>
                <a:t>+</a:t>
              </a:r>
              <a:endParaRPr lang="pt-BR" dirty="0"/>
            </a:p>
          </p:txBody>
        </p:sp>
        <p:sp>
          <p:nvSpPr>
            <p:cNvPr id="104" name="CaixaDeTexto 103"/>
            <p:cNvSpPr txBox="1"/>
            <p:nvPr/>
          </p:nvSpPr>
          <p:spPr>
            <a:xfrm rot="16200000">
              <a:off x="2425569" y="4318000"/>
              <a:ext cx="201878" cy="529443"/>
            </a:xfrm>
            <a:prstGeom prst="rect">
              <a:avLst/>
            </a:prstGeom>
            <a:noFill/>
          </p:spPr>
          <p:txBody>
            <a:bodyPr wrap="square" rtlCol="0">
              <a:spAutoFit/>
            </a:bodyPr>
            <a:lstStyle/>
            <a:p>
              <a:r>
                <a:rPr lang="pt-BR" dirty="0"/>
                <a:t>-</a:t>
              </a:r>
              <a:endParaRPr lang="pt-BR" dirty="0"/>
            </a:p>
          </p:txBody>
        </p:sp>
      </p:grpSp>
      <p:cxnSp>
        <p:nvCxnSpPr>
          <p:cNvPr id="113" name="Conector Reto 112"/>
          <p:cNvCxnSpPr/>
          <p:nvPr/>
        </p:nvCxnSpPr>
        <p:spPr>
          <a:xfrm>
            <a:off x="7683967" y="4747104"/>
            <a:ext cx="132529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CaixaDeTexto 113"/>
          <p:cNvSpPr txBox="1"/>
          <p:nvPr/>
        </p:nvSpPr>
        <p:spPr>
          <a:xfrm>
            <a:off x="8457016" y="3174919"/>
            <a:ext cx="433131" cy="400110"/>
          </a:xfrm>
          <a:prstGeom prst="rect">
            <a:avLst/>
          </a:prstGeom>
          <a:noFill/>
        </p:spPr>
        <p:txBody>
          <a:bodyPr wrap="square" rtlCol="0">
            <a:spAutoFit/>
          </a:bodyPr>
          <a:lstStyle/>
          <a:p>
            <a:r>
              <a:rPr lang="pt-BR" sz="2000" b="1" dirty="0" smtClean="0">
                <a:solidFill>
                  <a:srgbClr val="FF0000"/>
                </a:solidFill>
              </a:rPr>
              <a:t>c</a:t>
            </a:r>
            <a:endParaRPr lang="pt-BR" sz="2000" b="1" dirty="0">
              <a:solidFill>
                <a:srgbClr val="FF0000"/>
              </a:solidFill>
            </a:endParaRPr>
          </a:p>
        </p:txBody>
      </p:sp>
      <p:sp>
        <p:nvSpPr>
          <p:cNvPr id="115" name="CaixaDeTexto 114"/>
          <p:cNvSpPr txBox="1"/>
          <p:nvPr/>
        </p:nvSpPr>
        <p:spPr>
          <a:xfrm>
            <a:off x="9671505" y="3168745"/>
            <a:ext cx="433131" cy="400110"/>
          </a:xfrm>
          <a:prstGeom prst="rect">
            <a:avLst/>
          </a:prstGeom>
          <a:noFill/>
        </p:spPr>
        <p:txBody>
          <a:bodyPr wrap="square" rtlCol="0">
            <a:spAutoFit/>
          </a:bodyPr>
          <a:lstStyle/>
          <a:p>
            <a:r>
              <a:rPr lang="pt-BR" sz="2000" b="1" dirty="0">
                <a:solidFill>
                  <a:srgbClr val="FF0000"/>
                </a:solidFill>
              </a:rPr>
              <a:t>e</a:t>
            </a:r>
            <a:endParaRPr lang="pt-BR" sz="2000" b="1" dirty="0">
              <a:solidFill>
                <a:srgbClr val="FF0000"/>
              </a:solidFill>
            </a:endParaRPr>
          </a:p>
        </p:txBody>
      </p:sp>
      <p:sp>
        <p:nvSpPr>
          <p:cNvPr id="116" name="CaixaDeTexto 115"/>
          <p:cNvSpPr txBox="1"/>
          <p:nvPr/>
        </p:nvSpPr>
        <p:spPr>
          <a:xfrm>
            <a:off x="9230361" y="3719069"/>
            <a:ext cx="433131" cy="400110"/>
          </a:xfrm>
          <a:prstGeom prst="rect">
            <a:avLst/>
          </a:prstGeom>
          <a:noFill/>
        </p:spPr>
        <p:txBody>
          <a:bodyPr wrap="square" rtlCol="0">
            <a:spAutoFit/>
          </a:bodyPr>
          <a:lstStyle/>
          <a:p>
            <a:r>
              <a:rPr lang="pt-BR" sz="2000" b="1" dirty="0">
                <a:solidFill>
                  <a:srgbClr val="FF0000"/>
                </a:solidFill>
              </a:rPr>
              <a:t>b</a:t>
            </a:r>
            <a:endParaRPr lang="pt-BR" sz="2000" b="1" dirty="0">
              <a:solidFill>
                <a:srgbClr val="FF0000"/>
              </a:solidFill>
            </a:endParaRPr>
          </a:p>
        </p:txBody>
      </p:sp>
      <p:sp>
        <p:nvSpPr>
          <p:cNvPr id="117" name="CaixaDeTexto 116"/>
          <p:cNvSpPr txBox="1"/>
          <p:nvPr/>
        </p:nvSpPr>
        <p:spPr>
          <a:xfrm>
            <a:off x="6320711" y="2998697"/>
            <a:ext cx="852354" cy="461665"/>
          </a:xfrm>
          <a:prstGeom prst="rect">
            <a:avLst/>
          </a:prstGeom>
          <a:noFill/>
        </p:spPr>
        <p:txBody>
          <a:bodyPr wrap="square" rtlCol="0">
            <a:spAutoFit/>
          </a:bodyPr>
          <a:lstStyle/>
          <a:p>
            <a:r>
              <a:rPr lang="pt-BR" sz="2400" b="1" dirty="0" smtClean="0">
                <a:solidFill>
                  <a:srgbClr val="002060"/>
                </a:solidFill>
              </a:rPr>
              <a:t>8,0 V</a:t>
            </a:r>
            <a:endParaRPr lang="pt-BR" sz="2400" b="1" dirty="0">
              <a:solidFill>
                <a:srgbClr val="002060"/>
              </a:solidFill>
            </a:endParaRPr>
          </a:p>
        </p:txBody>
      </p:sp>
      <p:sp>
        <p:nvSpPr>
          <p:cNvPr id="118" name="CaixaDeTexto 117"/>
          <p:cNvSpPr txBox="1"/>
          <p:nvPr/>
        </p:nvSpPr>
        <p:spPr>
          <a:xfrm>
            <a:off x="9794568" y="2942156"/>
            <a:ext cx="852354" cy="461665"/>
          </a:xfrm>
          <a:prstGeom prst="rect">
            <a:avLst/>
          </a:prstGeom>
          <a:noFill/>
        </p:spPr>
        <p:txBody>
          <a:bodyPr wrap="square" rtlCol="0">
            <a:spAutoFit/>
          </a:bodyPr>
          <a:lstStyle/>
          <a:p>
            <a:r>
              <a:rPr lang="pt-BR" sz="2400" b="1" dirty="0">
                <a:solidFill>
                  <a:srgbClr val="002060"/>
                </a:solidFill>
              </a:rPr>
              <a:t>4</a:t>
            </a:r>
            <a:r>
              <a:rPr lang="pt-BR" sz="2400" b="1" dirty="0" smtClean="0">
                <a:solidFill>
                  <a:srgbClr val="002060"/>
                </a:solidFill>
              </a:rPr>
              <a:t>,0 V</a:t>
            </a:r>
            <a:endParaRPr lang="pt-BR" sz="2400" b="1" dirty="0">
              <a:solidFill>
                <a:srgbClr val="002060"/>
              </a:solidFill>
            </a:endParaRPr>
          </a:p>
        </p:txBody>
      </p:sp>
      <p:sp>
        <p:nvSpPr>
          <p:cNvPr id="119" name="CaixaDeTexto 118"/>
          <p:cNvSpPr txBox="1"/>
          <p:nvPr/>
        </p:nvSpPr>
        <p:spPr>
          <a:xfrm>
            <a:off x="7745824" y="4311285"/>
            <a:ext cx="852354" cy="461665"/>
          </a:xfrm>
          <a:prstGeom prst="rect">
            <a:avLst/>
          </a:prstGeom>
          <a:noFill/>
        </p:spPr>
        <p:txBody>
          <a:bodyPr wrap="square" rtlCol="0">
            <a:spAutoFit/>
          </a:bodyPr>
          <a:lstStyle/>
          <a:p>
            <a:r>
              <a:rPr lang="pt-BR" sz="2400" b="1" dirty="0" smtClean="0">
                <a:solidFill>
                  <a:srgbClr val="002060"/>
                </a:solidFill>
              </a:rPr>
              <a:t>4,0 V</a:t>
            </a:r>
            <a:endParaRPr lang="pt-BR" sz="2400" b="1" dirty="0">
              <a:solidFill>
                <a:srgbClr val="002060"/>
              </a:solidFill>
            </a:endParaRPr>
          </a:p>
        </p:txBody>
      </p:sp>
      <p:cxnSp>
        <p:nvCxnSpPr>
          <p:cNvPr id="121" name="Conector Reto 120"/>
          <p:cNvCxnSpPr/>
          <p:nvPr/>
        </p:nvCxnSpPr>
        <p:spPr>
          <a:xfrm flipV="1">
            <a:off x="9557718" y="4751864"/>
            <a:ext cx="40940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Conector Reto 122"/>
          <p:cNvCxnSpPr/>
          <p:nvPr/>
        </p:nvCxnSpPr>
        <p:spPr>
          <a:xfrm flipV="1">
            <a:off x="9967121" y="3539409"/>
            <a:ext cx="0" cy="11991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Caixa de Texto 82"/>
          <p:cNvSpPr txBox="1"/>
          <p:nvPr/>
        </p:nvSpPr>
        <p:spPr>
          <a:xfrm>
            <a:off x="8809904" y="3239539"/>
            <a:ext cx="853492" cy="521970"/>
          </a:xfrm>
          <a:prstGeom prst="rect">
            <a:avLst/>
          </a:prstGeom>
          <a:noFill/>
        </p:spPr>
        <p:txBody>
          <a:bodyPr wrap="square" rtlCol="0">
            <a:spAutoFit/>
          </a:bodyPr>
          <a:p>
            <a:pPr algn="ctr"/>
            <a:r>
              <a:rPr lang="pt-BR" altLang="en-US" sz="2800" b="1" dirty="0">
                <a:latin typeface="Symbol" panose="05050102010706020507" charset="0"/>
                <a:cs typeface="Symbol" panose="05050102010706020507" charset="0"/>
              </a:rPr>
              <a:t>D</a:t>
            </a:r>
            <a:endParaRPr lang="pt-BR" altLang="en-US" sz="2800" b="1" dirty="0">
              <a:latin typeface="Symbol" panose="05050102010706020507" charset="0"/>
              <a:cs typeface="Symbol" panose="05050102010706020507" charset="0"/>
            </a:endParaRPr>
          </a:p>
        </p:txBody>
      </p:sp>
    </p:spTree>
  </p:cSld>
  <p:clrMapOvr>
    <a:masterClrMapping/>
  </p:clrMapOvr>
  <p:timing>
    <p:tnLst>
      <p:par>
        <p:cTn id="1" dur="indefinite" restart="never" nodeType="tmRoot"/>
      </p:par>
    </p:tn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385445" y="230505"/>
            <a:ext cx="11325225" cy="618553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Nesse circuito comparamos a tensão de saída com o tensão no </a:t>
            </a:r>
            <a:r>
              <a:rPr lang="pt-BR" altLang="en-US" sz="2800" b="1" dirty="0" err="1"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zener</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ajustamos, através de uma tensão de controle, a corrente que passa pelo dispositivo </a:t>
            </a:r>
            <a:r>
              <a:rPr lang="pt-BR" altLang="en-US" sz="2800" b="1" u="sng" dirty="0" smtClean="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D</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Neste caso a corrente do </a:t>
            </a:r>
            <a:r>
              <a:rPr lang="pt-BR" altLang="en-US" sz="2800" b="1" dirty="0" err="1"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zener</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praticamente fixa (varia apenas com o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ripple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na saída do retificador)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sua tensão não depende da corrente de carga.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deve ser o dispositivo </a:t>
            </a:r>
            <a:r>
              <a:rPr lang="pt-BR" altLang="en-US" sz="2800" b="1" u="sng" dirty="0" smtClean="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Ter três terminais (b, c, 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tensão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pode ter qualquer valor</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que passa entre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depender da tensão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endPar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ganho entre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deve ser grande (variacões pequenas em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causam variações grandes em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Pequena corrente entrando por b (reduz consumo)</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7922260" y="6447155"/>
            <a:ext cx="2743200" cy="365125"/>
          </a:xfrm>
        </p:spPr>
        <p:txBody>
          <a:bodyPr/>
          <a:lstStyle/>
          <a:p>
            <a:fld id="{74F297BB-B745-4CAB-BE1D-CE4C89382949}" type="slidenum">
              <a:rPr lang="pt-BR" smtClean="0"/>
            </a:fld>
            <a:endParaRPr lang="pt-BR"/>
          </a:p>
        </p:txBody>
      </p:sp>
      <p:sp>
        <p:nvSpPr>
          <p:cNvPr id="3" name="CaixaDeTexto 45"/>
          <p:cNvSpPr txBox="1"/>
          <p:nvPr/>
        </p:nvSpPr>
        <p:spPr>
          <a:xfrm>
            <a:off x="1124779" y="183279"/>
            <a:ext cx="9503523" cy="281495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buFont typeface="Arial" panose="020B0604020202020204" pitchFamily="34" charset="0"/>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 que </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3,9 V</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buFont typeface="+mj-lt"/>
              <a:buAutoNum type="arabicPeriod"/>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diferença entre tensão no zener e V</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alta</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buFont typeface="+mj-lt"/>
              <a:buAutoNum type="arabicPeriod"/>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saída do </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AmpOp</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alta </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buFont typeface="+mj-lt"/>
              <a:buAutoNum type="arabicPeriod"/>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tensão </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aumenta</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buFont typeface="+mj-lt"/>
              <a:buAutoNum type="arabicPeriod"/>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aumenta a corrente que vai para carga 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buFont typeface="+mj-lt"/>
              <a:buAutoNum type="arabicPeriod"/>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tensão </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aumenta até se ajustar a 4,0 V</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4" name="Conector Reto 12"/>
          <p:cNvCxnSpPr/>
          <p:nvPr/>
        </p:nvCxnSpPr>
        <p:spPr>
          <a:xfrm>
            <a:off x="10024392" y="4373850"/>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Losango 4"/>
          <p:cNvSpPr/>
          <p:nvPr/>
        </p:nvSpPr>
        <p:spPr>
          <a:xfrm>
            <a:off x="4007146" y="3036204"/>
            <a:ext cx="2483485" cy="2700020"/>
          </a:xfrm>
          <a:prstGeom prst="diamond">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6" name="Grupo 5"/>
          <p:cNvGrpSpPr/>
          <p:nvPr/>
        </p:nvGrpSpPr>
        <p:grpSpPr>
          <a:xfrm rot="7987846">
            <a:off x="4362111" y="3447049"/>
            <a:ext cx="600075" cy="437515"/>
            <a:chOff x="2587" y="5946"/>
            <a:chExt cx="4283" cy="2118"/>
          </a:xfrm>
        </p:grpSpPr>
        <p:cxnSp>
          <p:nvCxnSpPr>
            <p:cNvPr id="7" name="Conector Reto 10"/>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riângulo isósceles 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 name="Conector Reto 2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 name="Caixa de Texto 24"/>
          <p:cNvSpPr txBox="1"/>
          <p:nvPr/>
        </p:nvSpPr>
        <p:spPr>
          <a:xfrm>
            <a:off x="5059976" y="4409074"/>
            <a:ext cx="404495" cy="521970"/>
          </a:xfrm>
          <a:prstGeom prst="rect">
            <a:avLst/>
          </a:prstGeom>
          <a:noFill/>
        </p:spPr>
        <p:txBody>
          <a:bodyPr wrap="square" rtlCol="0">
            <a:spAutoFit/>
          </a:bodyPr>
          <a:lstStyle/>
          <a:p>
            <a:pPr algn="ctr"/>
            <a:r>
              <a:rPr lang="pt-BR" altLang="en-US" sz="2800" dirty="0"/>
              <a:t>R</a:t>
            </a:r>
            <a:endParaRPr lang="pt-BR" altLang="en-US" sz="2800" dirty="0">
              <a:latin typeface="Symbol" panose="05050102010706020507" charset="0"/>
              <a:cs typeface="Symbol" panose="05050102010706020507" charset="0"/>
            </a:endParaRPr>
          </a:p>
        </p:txBody>
      </p:sp>
      <p:sp>
        <p:nvSpPr>
          <p:cNvPr id="11" name="Forma livre 10"/>
          <p:cNvSpPr/>
          <p:nvPr/>
        </p:nvSpPr>
        <p:spPr>
          <a:xfrm>
            <a:off x="1724956" y="4139834"/>
            <a:ext cx="2914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Forma livre 11"/>
          <p:cNvSpPr/>
          <p:nvPr/>
        </p:nvSpPr>
        <p:spPr>
          <a:xfrm>
            <a:off x="3905546" y="4945014"/>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Forma livre 12"/>
          <p:cNvSpPr/>
          <p:nvPr/>
        </p:nvSpPr>
        <p:spPr>
          <a:xfrm rot="10620000" flipV="1">
            <a:off x="6626521" y="4416059"/>
            <a:ext cx="281305" cy="918210"/>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4" name="Caixa de Texto 29"/>
          <p:cNvSpPr txBox="1"/>
          <p:nvPr/>
        </p:nvSpPr>
        <p:spPr>
          <a:xfrm>
            <a:off x="6014381" y="4668789"/>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Vsr</a:t>
            </a:r>
            <a:endParaRPr lang="pt-BR" altLang="en-US" sz="2800" baseline="-25000">
              <a:latin typeface="Comic Sans MS" panose="030F0702030302020204" pitchFamily="66" charset="0"/>
              <a:cs typeface="Comic Sans MS" panose="030F0702030302020204" pitchFamily="66" charset="0"/>
            </a:endParaRPr>
          </a:p>
        </p:txBody>
      </p:sp>
      <p:cxnSp>
        <p:nvCxnSpPr>
          <p:cNvPr id="15" name="Conector Reto 35"/>
          <p:cNvCxnSpPr/>
          <p:nvPr/>
        </p:nvCxnSpPr>
        <p:spPr>
          <a:xfrm flipH="1" flipV="1">
            <a:off x="3036866" y="5717809"/>
            <a:ext cx="2225040" cy="6985"/>
          </a:xfrm>
          <a:prstGeom prst="line">
            <a:avLst/>
          </a:prstGeom>
          <a:ln w="25400" cmpd="sng">
            <a:solidFill>
              <a:schemeClr val="tx1"/>
            </a:solidFill>
            <a:headEnd type="oval" w="lg" len="lg"/>
            <a:tailEnd type="non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984546" y="4053474"/>
            <a:ext cx="631825" cy="461665"/>
          </a:xfrm>
          <a:prstGeom prst="rect">
            <a:avLst/>
          </a:prstGeom>
          <a:noFill/>
        </p:spPr>
        <p:txBody>
          <a:bodyPr wrap="square" rtlCol="0">
            <a:spAutoFit/>
          </a:bodyPr>
          <a:lstStyle/>
          <a:p>
            <a:r>
              <a:rPr lang="pt-BR" sz="2400" dirty="0"/>
              <a:t>Vin</a:t>
            </a:r>
            <a:endParaRPr lang="pt-BR" sz="2400" dirty="0"/>
          </a:p>
        </p:txBody>
      </p:sp>
      <p:sp>
        <p:nvSpPr>
          <p:cNvPr id="17" name="Forma livre 16"/>
          <p:cNvSpPr/>
          <p:nvPr/>
        </p:nvSpPr>
        <p:spPr>
          <a:xfrm rot="16200000">
            <a:off x="842306" y="4146184"/>
            <a:ext cx="2022475" cy="4737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8" name="Conector Reto 30"/>
          <p:cNvCxnSpPr/>
          <p:nvPr/>
        </p:nvCxnSpPr>
        <p:spPr>
          <a:xfrm flipH="1">
            <a:off x="2688886" y="3414029"/>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31"/>
          <p:cNvCxnSpPr/>
          <p:nvPr/>
        </p:nvCxnSpPr>
        <p:spPr>
          <a:xfrm flipH="1">
            <a:off x="1491276" y="3204479"/>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32"/>
          <p:cNvCxnSpPr/>
          <p:nvPr/>
        </p:nvCxnSpPr>
        <p:spPr>
          <a:xfrm flipH="1">
            <a:off x="1491276" y="5393959"/>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Forma livre 20"/>
          <p:cNvSpPr/>
          <p:nvPr/>
        </p:nvSpPr>
        <p:spPr>
          <a:xfrm rot="5400000" flipH="1">
            <a:off x="2359956" y="4275089"/>
            <a:ext cx="1849755" cy="2705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22" name="Grupo 21"/>
          <p:cNvGrpSpPr/>
          <p:nvPr/>
        </p:nvGrpSpPr>
        <p:grpSpPr>
          <a:xfrm>
            <a:off x="2791121" y="3257184"/>
            <a:ext cx="521335" cy="2176145"/>
            <a:chOff x="6767" y="6146"/>
            <a:chExt cx="892" cy="3427"/>
          </a:xfrm>
        </p:grpSpPr>
        <p:sp>
          <p:nvSpPr>
            <p:cNvPr id="23" name="Forma livre 22"/>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Forma livre 23"/>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Forma livre 24"/>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Forma livre 25"/>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7" name="Forma livre 26"/>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8" name="Forma livre 2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9" name="Conector Reto 42"/>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Elipse 2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31" name="CaixaDeTexto 90"/>
          <p:cNvSpPr txBox="1"/>
          <p:nvPr/>
        </p:nvSpPr>
        <p:spPr>
          <a:xfrm>
            <a:off x="3381760" y="4050555"/>
            <a:ext cx="724493" cy="461665"/>
          </a:xfrm>
          <a:prstGeom prst="rect">
            <a:avLst/>
          </a:prstGeom>
          <a:noFill/>
        </p:spPr>
        <p:txBody>
          <a:bodyPr wrap="square" rtlCol="0">
            <a:spAutoFit/>
          </a:bodyPr>
          <a:lstStyle/>
          <a:p>
            <a:r>
              <a:rPr lang="pt-BR" sz="2400" dirty="0"/>
              <a:t>Vs</a:t>
            </a:r>
            <a:endParaRPr lang="pt-BR" sz="2400" dirty="0"/>
          </a:p>
        </p:txBody>
      </p:sp>
      <p:sp>
        <p:nvSpPr>
          <p:cNvPr id="32" name="CaixaDeTexto 90"/>
          <p:cNvSpPr txBox="1"/>
          <p:nvPr/>
        </p:nvSpPr>
        <p:spPr>
          <a:xfrm>
            <a:off x="3242606" y="3312429"/>
            <a:ext cx="307975" cy="460375"/>
          </a:xfrm>
          <a:prstGeom prst="rect">
            <a:avLst/>
          </a:prstGeom>
          <a:noFill/>
        </p:spPr>
        <p:txBody>
          <a:bodyPr wrap="square" rtlCol="0">
            <a:spAutoFit/>
          </a:bodyPr>
          <a:lstStyle/>
          <a:p>
            <a:r>
              <a:rPr lang="pt-BR" sz="2400" dirty="0"/>
              <a:t>+</a:t>
            </a:r>
            <a:endParaRPr lang="pt-BR" sz="2400" dirty="0"/>
          </a:p>
        </p:txBody>
      </p:sp>
      <p:grpSp>
        <p:nvGrpSpPr>
          <p:cNvPr id="33" name="Grupo 32"/>
          <p:cNvGrpSpPr/>
          <p:nvPr/>
        </p:nvGrpSpPr>
        <p:grpSpPr>
          <a:xfrm flipH="1">
            <a:off x="2179616" y="3217814"/>
            <a:ext cx="369570" cy="2176145"/>
            <a:chOff x="7026" y="6146"/>
            <a:chExt cx="633" cy="3427"/>
          </a:xfrm>
        </p:grpSpPr>
        <p:sp>
          <p:nvSpPr>
            <p:cNvPr id="34" name="Forma livre 33"/>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5" name="Forma livre 34"/>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6" name="Forma livre 35"/>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7" name="Forma livre 36"/>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Forma livre 37"/>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 name="Forma livre 38"/>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0" name="Elipse 3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41" name="Conector Reto 60"/>
          <p:cNvCxnSpPr/>
          <p:nvPr/>
        </p:nvCxnSpPr>
        <p:spPr>
          <a:xfrm flipH="1">
            <a:off x="3048296" y="3036204"/>
            <a:ext cx="2226310"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51"/>
          <p:cNvCxnSpPr/>
          <p:nvPr/>
        </p:nvCxnSpPr>
        <p:spPr>
          <a:xfrm flipH="1" flipV="1">
            <a:off x="3058456" y="3038109"/>
            <a:ext cx="0" cy="41211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52"/>
          <p:cNvCxnSpPr/>
          <p:nvPr/>
        </p:nvCxnSpPr>
        <p:spPr>
          <a:xfrm flipH="1" flipV="1">
            <a:off x="4007146" y="4386214"/>
            <a:ext cx="0" cy="5594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4" name="Grupo 43"/>
          <p:cNvGrpSpPr/>
          <p:nvPr/>
        </p:nvGrpSpPr>
        <p:grpSpPr>
          <a:xfrm rot="18786718" flipH="1" flipV="1">
            <a:off x="5600361" y="4818014"/>
            <a:ext cx="570865" cy="453390"/>
            <a:chOff x="2587" y="5946"/>
            <a:chExt cx="4283" cy="2118"/>
          </a:xfrm>
        </p:grpSpPr>
        <p:cxnSp>
          <p:nvCxnSpPr>
            <p:cNvPr id="45" name="Conector Reto 5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riângulo isósceles 4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7" name="Conector Reto 6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8" name="Grupo 47"/>
          <p:cNvGrpSpPr/>
          <p:nvPr/>
        </p:nvGrpSpPr>
        <p:grpSpPr>
          <a:xfrm rot="13606193">
            <a:off x="5510826" y="3416980"/>
            <a:ext cx="594360" cy="452120"/>
            <a:chOff x="2587" y="5946"/>
            <a:chExt cx="4283" cy="2118"/>
          </a:xfrm>
        </p:grpSpPr>
        <p:cxnSp>
          <p:nvCxnSpPr>
            <p:cNvPr id="49"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riângulo isósceles 49"/>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1"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upo 51"/>
          <p:cNvGrpSpPr/>
          <p:nvPr/>
        </p:nvGrpSpPr>
        <p:grpSpPr>
          <a:xfrm rot="13623118">
            <a:off x="4246541" y="4773564"/>
            <a:ext cx="620395" cy="417195"/>
            <a:chOff x="2587" y="5946"/>
            <a:chExt cx="4283" cy="2118"/>
          </a:xfrm>
        </p:grpSpPr>
        <p:cxnSp>
          <p:nvCxnSpPr>
            <p:cNvPr id="53" name="Conector Reto 6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riângulo isósceles 53"/>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5" name="Conector Reto 75"/>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 name="Grupo 55"/>
          <p:cNvGrpSpPr/>
          <p:nvPr/>
        </p:nvGrpSpPr>
        <p:grpSpPr>
          <a:xfrm rot="5400000" flipH="1">
            <a:off x="7341509" y="4894700"/>
            <a:ext cx="1274445" cy="234950"/>
            <a:chOff x="4152748" y="3524056"/>
            <a:chExt cx="1274569" cy="255373"/>
          </a:xfrm>
        </p:grpSpPr>
        <p:cxnSp>
          <p:nvCxnSpPr>
            <p:cNvPr id="57" name="Conector Reto 79"/>
            <p:cNvCxnSpPr/>
            <p:nvPr/>
          </p:nvCxnSpPr>
          <p:spPr>
            <a:xfrm flipV="1">
              <a:off x="4152748" y="3640943"/>
              <a:ext cx="127456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Retângulo 5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9" name="Conector Reto 81"/>
          <p:cNvCxnSpPr/>
          <p:nvPr/>
        </p:nvCxnSpPr>
        <p:spPr>
          <a:xfrm flipH="1" flipV="1">
            <a:off x="3048296" y="5324109"/>
            <a:ext cx="0" cy="41211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Caixa de Texto 82"/>
          <p:cNvSpPr txBox="1"/>
          <p:nvPr/>
        </p:nvSpPr>
        <p:spPr>
          <a:xfrm>
            <a:off x="5773334" y="3120794"/>
            <a:ext cx="853492"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D1</a:t>
            </a:r>
            <a:endParaRPr lang="pt-BR" altLang="en-US" sz="2800" dirty="0">
              <a:latin typeface="Comic Sans MS" panose="030F0702030302020204" pitchFamily="66" charset="0"/>
              <a:cs typeface="Comic Sans MS" panose="030F0702030302020204" pitchFamily="66" charset="0"/>
            </a:endParaRPr>
          </a:p>
        </p:txBody>
      </p:sp>
      <p:sp>
        <p:nvSpPr>
          <p:cNvPr id="61" name="Caixa de Texto 83"/>
          <p:cNvSpPr txBox="1"/>
          <p:nvPr/>
        </p:nvSpPr>
        <p:spPr>
          <a:xfrm>
            <a:off x="4037626" y="5098684"/>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D2</a:t>
            </a:r>
            <a:endParaRPr lang="pt-BR" altLang="en-US" sz="2800">
              <a:latin typeface="Comic Sans MS" panose="030F0702030302020204" pitchFamily="66" charset="0"/>
              <a:cs typeface="Comic Sans MS" panose="030F0702030302020204" pitchFamily="66" charset="0"/>
            </a:endParaRPr>
          </a:p>
        </p:txBody>
      </p:sp>
      <p:sp>
        <p:nvSpPr>
          <p:cNvPr id="62" name="Caixa de Texto 84"/>
          <p:cNvSpPr txBox="1"/>
          <p:nvPr/>
        </p:nvSpPr>
        <p:spPr>
          <a:xfrm>
            <a:off x="3795691" y="3306079"/>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D4</a:t>
            </a:r>
            <a:endParaRPr lang="pt-BR" altLang="en-US" sz="2800">
              <a:latin typeface="Comic Sans MS" panose="030F0702030302020204" pitchFamily="66" charset="0"/>
              <a:cs typeface="Comic Sans MS" panose="030F0702030302020204" pitchFamily="66" charset="0"/>
            </a:endParaRPr>
          </a:p>
        </p:txBody>
      </p:sp>
      <p:sp>
        <p:nvSpPr>
          <p:cNvPr id="63" name="Caixa de Texto 86"/>
          <p:cNvSpPr txBox="1"/>
          <p:nvPr/>
        </p:nvSpPr>
        <p:spPr>
          <a:xfrm>
            <a:off x="5555911" y="5202824"/>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D3</a:t>
            </a:r>
            <a:endParaRPr lang="pt-BR" altLang="en-US" sz="2800">
              <a:latin typeface="Comic Sans MS" panose="030F0702030302020204" pitchFamily="66" charset="0"/>
              <a:cs typeface="Comic Sans MS" panose="030F0702030302020204" pitchFamily="66" charset="0"/>
            </a:endParaRPr>
          </a:p>
        </p:txBody>
      </p:sp>
      <p:sp>
        <p:nvSpPr>
          <p:cNvPr id="64" name="Forma livre 63"/>
          <p:cNvSpPr/>
          <p:nvPr/>
        </p:nvSpPr>
        <p:spPr>
          <a:xfrm>
            <a:off x="6952912" y="6629910"/>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5" name="Conector Reto 93"/>
          <p:cNvCxnSpPr/>
          <p:nvPr/>
        </p:nvCxnSpPr>
        <p:spPr>
          <a:xfrm flipV="1">
            <a:off x="6788446" y="4788169"/>
            <a:ext cx="540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94"/>
          <p:cNvCxnSpPr/>
          <p:nvPr/>
        </p:nvCxnSpPr>
        <p:spPr>
          <a:xfrm flipV="1">
            <a:off x="6788446" y="4879609"/>
            <a:ext cx="55245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95"/>
          <p:cNvCxnSpPr/>
          <p:nvPr/>
        </p:nvCxnSpPr>
        <p:spPr>
          <a:xfrm flipV="1">
            <a:off x="6490631" y="4371609"/>
            <a:ext cx="5524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96"/>
          <p:cNvCxnSpPr/>
          <p:nvPr/>
        </p:nvCxnSpPr>
        <p:spPr>
          <a:xfrm flipH="1" flipV="1">
            <a:off x="7064671" y="4868179"/>
            <a:ext cx="0" cy="5524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97"/>
          <p:cNvCxnSpPr/>
          <p:nvPr/>
        </p:nvCxnSpPr>
        <p:spPr>
          <a:xfrm flipH="1" flipV="1">
            <a:off x="7065306" y="4374149"/>
            <a:ext cx="0" cy="432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98"/>
          <p:cNvCxnSpPr/>
          <p:nvPr/>
        </p:nvCxnSpPr>
        <p:spPr>
          <a:xfrm>
            <a:off x="6763020" y="4372088"/>
            <a:ext cx="245419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Caixa de Texto 2"/>
          <p:cNvSpPr txBox="1"/>
          <p:nvPr/>
        </p:nvSpPr>
        <p:spPr>
          <a:xfrm>
            <a:off x="7922157" y="4754316"/>
            <a:ext cx="8356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endParaRPr lang="pt-BR" altLang="en-US" sz="2800" baseline="-25000" dirty="0">
              <a:latin typeface="Comic Sans MS" panose="030F0702030302020204" pitchFamily="66" charset="0"/>
              <a:cs typeface="Comic Sans MS" panose="030F0702030302020204" pitchFamily="66" charset="0"/>
            </a:endParaRPr>
          </a:p>
        </p:txBody>
      </p:sp>
      <p:cxnSp>
        <p:nvCxnSpPr>
          <p:cNvPr id="72" name="Conector Reto 2"/>
          <p:cNvCxnSpPr/>
          <p:nvPr/>
        </p:nvCxnSpPr>
        <p:spPr>
          <a:xfrm>
            <a:off x="7065306" y="5362443"/>
            <a:ext cx="0" cy="12674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3" name="Grupo 72"/>
          <p:cNvGrpSpPr/>
          <p:nvPr/>
        </p:nvGrpSpPr>
        <p:grpSpPr>
          <a:xfrm>
            <a:off x="7765430" y="5647875"/>
            <a:ext cx="455295" cy="619760"/>
            <a:chOff x="10977" y="6541"/>
            <a:chExt cx="717" cy="976"/>
          </a:xfrm>
        </p:grpSpPr>
        <p:grpSp>
          <p:nvGrpSpPr>
            <p:cNvPr id="74" name="Grupo 73"/>
            <p:cNvGrpSpPr/>
            <p:nvPr/>
          </p:nvGrpSpPr>
          <p:grpSpPr>
            <a:xfrm rot="5400000" flipV="1">
              <a:off x="10846" y="6672"/>
              <a:ext cx="977" cy="714"/>
              <a:chOff x="2587" y="5946"/>
              <a:chExt cx="4283" cy="2118"/>
            </a:xfrm>
          </p:grpSpPr>
          <p:cxnSp>
            <p:nvCxnSpPr>
              <p:cNvPr id="77"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Triângulo isósceles 7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9"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5" name="Conector Reto 16"/>
            <p:cNvCxnSpPr/>
            <p:nvPr/>
          </p:nvCxnSpPr>
          <p:spPr>
            <a:xfrm flipV="1">
              <a:off x="11604" y="669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Conector Reto 17"/>
            <p:cNvCxnSpPr/>
            <p:nvPr/>
          </p:nvCxnSpPr>
          <p:spPr>
            <a:xfrm flipV="1">
              <a:off x="10999" y="685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0" name="Conector Reto 12"/>
          <p:cNvCxnSpPr/>
          <p:nvPr/>
        </p:nvCxnSpPr>
        <p:spPr>
          <a:xfrm>
            <a:off x="7064036" y="6265000"/>
            <a:ext cx="38673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1" name="Grupo 80"/>
          <p:cNvGrpSpPr/>
          <p:nvPr/>
        </p:nvGrpSpPr>
        <p:grpSpPr>
          <a:xfrm>
            <a:off x="10893750" y="4076602"/>
            <a:ext cx="658495" cy="2863948"/>
            <a:chOff x="15072" y="5735"/>
            <a:chExt cx="1037" cy="3508"/>
          </a:xfrm>
        </p:grpSpPr>
        <p:sp>
          <p:nvSpPr>
            <p:cNvPr id="82" name="Retângulo arredondado 9"/>
            <p:cNvSpPr/>
            <p:nvPr/>
          </p:nvSpPr>
          <p:spPr>
            <a:xfrm>
              <a:off x="15072" y="5735"/>
              <a:ext cx="1037" cy="3110"/>
            </a:xfrm>
            <a:prstGeom prst="roundRect">
              <a:avLst/>
            </a:prstGeom>
            <a:solidFill>
              <a:schemeClr val="accent2">
                <a:lumMod val="60000"/>
                <a:lumOff val="4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3" name="Caixa de Texto 13"/>
            <p:cNvSpPr txBox="1"/>
            <p:nvPr/>
          </p:nvSpPr>
          <p:spPr>
            <a:xfrm rot="16200000">
              <a:off x="14055" y="7428"/>
              <a:ext cx="3196" cy="433"/>
            </a:xfrm>
            <a:prstGeom prst="rect">
              <a:avLst/>
            </a:prstGeom>
            <a:noFill/>
          </p:spPr>
          <p:txBody>
            <a:bodyPr vert="vert" wrap="square" rtlCol="0">
              <a:spAutoFit/>
            </a:bodyPr>
            <a:lstStyle/>
            <a:p>
              <a:r>
                <a:rPr lang="pt-BR" altLang="en-US" sz="2400" b="1" dirty="0"/>
                <a:t>Carga</a:t>
              </a:r>
              <a:endParaRPr lang="pt-BR" altLang="en-US" sz="2400" b="1" dirty="0"/>
            </a:p>
          </p:txBody>
        </p:sp>
      </p:grpSp>
      <p:cxnSp>
        <p:nvCxnSpPr>
          <p:cNvPr id="84" name="Conector de Seta Reta 18"/>
          <p:cNvCxnSpPr/>
          <p:nvPr/>
        </p:nvCxnSpPr>
        <p:spPr>
          <a:xfrm flipH="1">
            <a:off x="7620959" y="5377557"/>
            <a:ext cx="635" cy="54000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5" name="Conector de Seta Reta 19"/>
          <p:cNvCxnSpPr/>
          <p:nvPr/>
        </p:nvCxnSpPr>
        <p:spPr>
          <a:xfrm>
            <a:off x="8240888" y="4242547"/>
            <a:ext cx="468000"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6" name="Caixa de Texto 20"/>
          <p:cNvSpPr txBox="1"/>
          <p:nvPr/>
        </p:nvSpPr>
        <p:spPr>
          <a:xfrm>
            <a:off x="8078036" y="3695374"/>
            <a:ext cx="5245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sp>
        <p:nvSpPr>
          <p:cNvPr id="87" name="Caixa de Texto 23"/>
          <p:cNvSpPr txBox="1"/>
          <p:nvPr/>
        </p:nvSpPr>
        <p:spPr>
          <a:xfrm>
            <a:off x="8248193" y="5623718"/>
            <a:ext cx="6070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Z</a:t>
            </a:r>
            <a:endParaRPr lang="pt-BR" altLang="en-US" sz="2800" baseline="-25000">
              <a:latin typeface="Comic Sans MS" panose="030F0702030302020204" pitchFamily="66" charset="0"/>
              <a:cs typeface="Comic Sans MS" panose="030F0702030302020204" pitchFamily="66" charset="0"/>
            </a:endParaRPr>
          </a:p>
        </p:txBody>
      </p:sp>
      <p:sp>
        <p:nvSpPr>
          <p:cNvPr id="88" name="Forma livre 87"/>
          <p:cNvSpPr/>
          <p:nvPr/>
        </p:nvSpPr>
        <p:spPr>
          <a:xfrm rot="10620000" flipV="1">
            <a:off x="10383999" y="4478245"/>
            <a:ext cx="332920" cy="1658982"/>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9" name="Caixa de Texto 72"/>
          <p:cNvSpPr txBox="1"/>
          <p:nvPr/>
        </p:nvSpPr>
        <p:spPr>
          <a:xfrm>
            <a:off x="10245603" y="4993826"/>
            <a:ext cx="835660" cy="521970"/>
          </a:xfrm>
          <a:prstGeom prst="rect">
            <a:avLst/>
          </a:prstGeom>
          <a:noFill/>
        </p:spPr>
        <p:txBody>
          <a:bodyPr wrap="square" rtlCol="0">
            <a:spAutoFit/>
          </a:bodyPr>
          <a:lstStyle/>
          <a:p>
            <a:pPr algn="ctr"/>
            <a:r>
              <a:rPr lang="pt-BR" altLang="en-US" sz="2800" dirty="0" err="1">
                <a:latin typeface="Comic Sans MS" panose="030F0702030302020204" pitchFamily="66" charset="0"/>
                <a:cs typeface="Comic Sans MS" panose="030F0702030302020204" pitchFamily="66" charset="0"/>
              </a:rPr>
              <a:t>Vo</a:t>
            </a:r>
            <a:endParaRPr lang="pt-BR" altLang="en-US" sz="2800" baseline="-25000" dirty="0">
              <a:latin typeface="Comic Sans MS" panose="030F0702030302020204" pitchFamily="66" charset="0"/>
              <a:cs typeface="Comic Sans MS" panose="030F0702030302020204" pitchFamily="66" charset="0"/>
            </a:endParaRPr>
          </a:p>
        </p:txBody>
      </p:sp>
      <p:sp>
        <p:nvSpPr>
          <p:cNvPr id="90" name="Retângulo de cantos arredondados 89"/>
          <p:cNvSpPr/>
          <p:nvPr/>
        </p:nvSpPr>
        <p:spPr>
          <a:xfrm>
            <a:off x="9110459" y="4083343"/>
            <a:ext cx="927847" cy="557830"/>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91" name="Grupo 90"/>
          <p:cNvGrpSpPr/>
          <p:nvPr/>
        </p:nvGrpSpPr>
        <p:grpSpPr>
          <a:xfrm rot="16200000" flipV="1">
            <a:off x="9126052" y="4701910"/>
            <a:ext cx="978195" cy="848403"/>
            <a:chOff x="1935892" y="4251585"/>
            <a:chExt cx="2265404" cy="1375719"/>
          </a:xfrm>
        </p:grpSpPr>
        <p:sp>
          <p:nvSpPr>
            <p:cNvPr id="92" name="Triângulo isósceles 91"/>
            <p:cNvSpPr/>
            <p:nvPr/>
          </p:nvSpPr>
          <p:spPr>
            <a:xfrm rot="5400000">
              <a:off x="2380733" y="4313369"/>
              <a:ext cx="1375719" cy="1252152"/>
            </a:xfrm>
            <a:prstGeom prst="triangle">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93" name="Conector Reto 6"/>
            <p:cNvCxnSpPr/>
            <p:nvPr/>
          </p:nvCxnSpPr>
          <p:spPr>
            <a:xfrm flipV="1">
              <a:off x="3694670" y="4961248"/>
              <a:ext cx="506626" cy="2"/>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Conector Reto 8"/>
            <p:cNvCxnSpPr/>
            <p:nvPr/>
          </p:nvCxnSpPr>
          <p:spPr>
            <a:xfrm flipV="1">
              <a:off x="1935892" y="4506955"/>
              <a:ext cx="506626" cy="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Conector Reto 9"/>
            <p:cNvCxnSpPr/>
            <p:nvPr/>
          </p:nvCxnSpPr>
          <p:spPr>
            <a:xfrm flipV="1">
              <a:off x="1935892" y="5386000"/>
              <a:ext cx="506626" cy="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96" name="CaixaDeTexto 95"/>
            <p:cNvSpPr txBox="1"/>
            <p:nvPr/>
          </p:nvSpPr>
          <p:spPr>
            <a:xfrm>
              <a:off x="2649890" y="5015299"/>
              <a:ext cx="288325" cy="370703"/>
            </a:xfrm>
            <a:prstGeom prst="rect">
              <a:avLst/>
            </a:prstGeom>
            <a:noFill/>
          </p:spPr>
          <p:txBody>
            <a:bodyPr wrap="square" rtlCol="0">
              <a:spAutoFit/>
            </a:bodyPr>
            <a:lstStyle/>
            <a:p>
              <a:r>
                <a:rPr lang="pt-BR" dirty="0" smtClean="0"/>
                <a:t>+</a:t>
              </a:r>
              <a:endParaRPr lang="pt-BR" dirty="0"/>
            </a:p>
          </p:txBody>
        </p:sp>
        <p:sp>
          <p:nvSpPr>
            <p:cNvPr id="97" name="CaixaDeTexto 96"/>
            <p:cNvSpPr txBox="1"/>
            <p:nvPr/>
          </p:nvSpPr>
          <p:spPr>
            <a:xfrm rot="16200000">
              <a:off x="2425569" y="4318000"/>
              <a:ext cx="201878" cy="529443"/>
            </a:xfrm>
            <a:prstGeom prst="rect">
              <a:avLst/>
            </a:prstGeom>
            <a:noFill/>
          </p:spPr>
          <p:txBody>
            <a:bodyPr wrap="square" rtlCol="0">
              <a:spAutoFit/>
            </a:bodyPr>
            <a:lstStyle/>
            <a:p>
              <a:r>
                <a:rPr lang="pt-BR" dirty="0"/>
                <a:t>-</a:t>
              </a:r>
              <a:endParaRPr lang="pt-BR" dirty="0"/>
            </a:p>
          </p:txBody>
        </p:sp>
      </p:grpSp>
      <p:cxnSp>
        <p:nvCxnSpPr>
          <p:cNvPr id="99" name="Conector Reto 98"/>
          <p:cNvCxnSpPr/>
          <p:nvPr/>
        </p:nvCxnSpPr>
        <p:spPr>
          <a:xfrm>
            <a:off x="8008113" y="5607244"/>
            <a:ext cx="132529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CaixaDeTexto 99"/>
          <p:cNvSpPr txBox="1"/>
          <p:nvPr/>
        </p:nvSpPr>
        <p:spPr>
          <a:xfrm>
            <a:off x="8781162" y="4021724"/>
            <a:ext cx="433131" cy="400110"/>
          </a:xfrm>
          <a:prstGeom prst="rect">
            <a:avLst/>
          </a:prstGeom>
          <a:noFill/>
        </p:spPr>
        <p:txBody>
          <a:bodyPr wrap="square" rtlCol="0">
            <a:spAutoFit/>
          </a:bodyPr>
          <a:lstStyle/>
          <a:p>
            <a:r>
              <a:rPr lang="pt-BR" sz="2000" b="1" dirty="0" smtClean="0">
                <a:solidFill>
                  <a:srgbClr val="FF0000"/>
                </a:solidFill>
              </a:rPr>
              <a:t>c</a:t>
            </a:r>
            <a:endParaRPr lang="pt-BR" sz="2000" b="1" dirty="0">
              <a:solidFill>
                <a:srgbClr val="FF0000"/>
              </a:solidFill>
            </a:endParaRPr>
          </a:p>
        </p:txBody>
      </p:sp>
      <p:sp>
        <p:nvSpPr>
          <p:cNvPr id="101" name="CaixaDeTexto 100"/>
          <p:cNvSpPr txBox="1"/>
          <p:nvPr/>
        </p:nvSpPr>
        <p:spPr>
          <a:xfrm>
            <a:off x="9995651" y="4015550"/>
            <a:ext cx="433131" cy="400110"/>
          </a:xfrm>
          <a:prstGeom prst="rect">
            <a:avLst/>
          </a:prstGeom>
          <a:noFill/>
        </p:spPr>
        <p:txBody>
          <a:bodyPr wrap="square" rtlCol="0">
            <a:spAutoFit/>
          </a:bodyPr>
          <a:lstStyle/>
          <a:p>
            <a:r>
              <a:rPr lang="pt-BR" sz="2000" b="1" dirty="0">
                <a:solidFill>
                  <a:srgbClr val="FF0000"/>
                </a:solidFill>
              </a:rPr>
              <a:t>e</a:t>
            </a:r>
            <a:endParaRPr lang="pt-BR" sz="2000" b="1" dirty="0">
              <a:solidFill>
                <a:srgbClr val="FF0000"/>
              </a:solidFill>
            </a:endParaRPr>
          </a:p>
        </p:txBody>
      </p:sp>
      <p:sp>
        <p:nvSpPr>
          <p:cNvPr id="102" name="CaixaDeTexto 101"/>
          <p:cNvSpPr txBox="1"/>
          <p:nvPr/>
        </p:nvSpPr>
        <p:spPr>
          <a:xfrm>
            <a:off x="9554507" y="4565874"/>
            <a:ext cx="433131" cy="400110"/>
          </a:xfrm>
          <a:prstGeom prst="rect">
            <a:avLst/>
          </a:prstGeom>
          <a:noFill/>
        </p:spPr>
        <p:txBody>
          <a:bodyPr wrap="square" rtlCol="0">
            <a:spAutoFit/>
          </a:bodyPr>
          <a:lstStyle/>
          <a:p>
            <a:r>
              <a:rPr lang="pt-BR" sz="2000" b="1" dirty="0">
                <a:solidFill>
                  <a:srgbClr val="FF0000"/>
                </a:solidFill>
              </a:rPr>
              <a:t>b</a:t>
            </a:r>
            <a:endParaRPr lang="pt-BR" sz="2000" b="1" dirty="0">
              <a:solidFill>
                <a:srgbClr val="FF0000"/>
              </a:solidFill>
            </a:endParaRPr>
          </a:p>
        </p:txBody>
      </p:sp>
      <p:sp>
        <p:nvSpPr>
          <p:cNvPr id="103" name="CaixaDeTexto 102"/>
          <p:cNvSpPr txBox="1"/>
          <p:nvPr/>
        </p:nvSpPr>
        <p:spPr>
          <a:xfrm>
            <a:off x="6644857" y="3845502"/>
            <a:ext cx="852354" cy="461665"/>
          </a:xfrm>
          <a:prstGeom prst="rect">
            <a:avLst/>
          </a:prstGeom>
          <a:noFill/>
        </p:spPr>
        <p:txBody>
          <a:bodyPr wrap="square" rtlCol="0">
            <a:spAutoFit/>
          </a:bodyPr>
          <a:lstStyle/>
          <a:p>
            <a:r>
              <a:rPr lang="pt-BR" sz="2400" b="1" dirty="0" smtClean="0">
                <a:solidFill>
                  <a:srgbClr val="002060"/>
                </a:solidFill>
              </a:rPr>
              <a:t>8,0 V</a:t>
            </a:r>
            <a:endParaRPr lang="pt-BR" sz="2400" b="1" dirty="0">
              <a:solidFill>
                <a:srgbClr val="002060"/>
              </a:solidFill>
            </a:endParaRPr>
          </a:p>
        </p:txBody>
      </p:sp>
      <p:sp>
        <p:nvSpPr>
          <p:cNvPr id="104" name="CaixaDeTexto 103"/>
          <p:cNvSpPr txBox="1"/>
          <p:nvPr/>
        </p:nvSpPr>
        <p:spPr>
          <a:xfrm>
            <a:off x="10229006" y="3827696"/>
            <a:ext cx="852354" cy="460375"/>
          </a:xfrm>
          <a:prstGeom prst="rect">
            <a:avLst/>
          </a:prstGeom>
          <a:noFill/>
        </p:spPr>
        <p:txBody>
          <a:bodyPr wrap="square" rtlCol="0">
            <a:spAutoFit/>
          </a:bodyPr>
          <a:lstStyle/>
          <a:p>
            <a:r>
              <a:rPr lang="pt-BR" sz="2400" b="1" dirty="0">
                <a:solidFill>
                  <a:srgbClr val="002060"/>
                </a:solidFill>
              </a:rPr>
              <a:t>3.9</a:t>
            </a:r>
            <a:r>
              <a:rPr lang="pt-BR" sz="2400" b="1" dirty="0" smtClean="0">
                <a:solidFill>
                  <a:srgbClr val="002060"/>
                </a:solidFill>
              </a:rPr>
              <a:t> V</a:t>
            </a:r>
            <a:endParaRPr lang="pt-BR" sz="2400" b="1" dirty="0">
              <a:solidFill>
                <a:srgbClr val="002060"/>
              </a:solidFill>
            </a:endParaRPr>
          </a:p>
        </p:txBody>
      </p:sp>
      <p:sp>
        <p:nvSpPr>
          <p:cNvPr id="105" name="CaixaDeTexto 104"/>
          <p:cNvSpPr txBox="1"/>
          <p:nvPr/>
        </p:nvSpPr>
        <p:spPr>
          <a:xfrm>
            <a:off x="8069970" y="5158090"/>
            <a:ext cx="852354" cy="461665"/>
          </a:xfrm>
          <a:prstGeom prst="rect">
            <a:avLst/>
          </a:prstGeom>
          <a:noFill/>
        </p:spPr>
        <p:txBody>
          <a:bodyPr wrap="square" rtlCol="0">
            <a:spAutoFit/>
          </a:bodyPr>
          <a:lstStyle/>
          <a:p>
            <a:r>
              <a:rPr lang="pt-BR" sz="2400" b="1" dirty="0" smtClean="0">
                <a:solidFill>
                  <a:srgbClr val="002060"/>
                </a:solidFill>
              </a:rPr>
              <a:t>4,0 V</a:t>
            </a:r>
            <a:endParaRPr lang="pt-BR" sz="2400" b="1" dirty="0">
              <a:solidFill>
                <a:srgbClr val="002060"/>
              </a:solidFill>
            </a:endParaRPr>
          </a:p>
        </p:txBody>
      </p:sp>
      <p:cxnSp>
        <p:nvCxnSpPr>
          <p:cNvPr id="106" name="Conector Reto 105"/>
          <p:cNvCxnSpPr/>
          <p:nvPr/>
        </p:nvCxnSpPr>
        <p:spPr>
          <a:xfrm flipV="1">
            <a:off x="9874848" y="5594859"/>
            <a:ext cx="40940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Reto 106"/>
          <p:cNvCxnSpPr/>
          <p:nvPr/>
        </p:nvCxnSpPr>
        <p:spPr>
          <a:xfrm flipV="1">
            <a:off x="10271551" y="4383039"/>
            <a:ext cx="0" cy="11991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Caixa de Texto 82"/>
          <p:cNvSpPr txBox="1"/>
          <p:nvPr/>
        </p:nvSpPr>
        <p:spPr>
          <a:xfrm>
            <a:off x="9142009" y="4076469"/>
            <a:ext cx="853492" cy="521970"/>
          </a:xfrm>
          <a:prstGeom prst="rect">
            <a:avLst/>
          </a:prstGeom>
          <a:noFill/>
        </p:spPr>
        <p:txBody>
          <a:bodyPr wrap="square" rtlCol="0">
            <a:spAutoFit/>
          </a:bodyPr>
          <a:p>
            <a:pPr algn="ctr"/>
            <a:r>
              <a:rPr lang="pt-BR" altLang="en-US" sz="2800" b="1" dirty="0">
                <a:latin typeface="Symbol" panose="05050102010706020507" charset="0"/>
                <a:cs typeface="Symbol" panose="05050102010706020507" charset="0"/>
              </a:rPr>
              <a:t>D</a:t>
            </a:r>
            <a:endParaRPr lang="pt-BR" altLang="en-US" sz="2800" b="1" dirty="0">
              <a:latin typeface="Symbol" panose="05050102010706020507" charset="0"/>
              <a:cs typeface="Symbol" panose="05050102010706020507" charset="0"/>
            </a:endParaRPr>
          </a:p>
        </p:txBody>
      </p:sp>
    </p:spTree>
  </p:cSld>
  <p:clrMapOvr>
    <a:masterClrMapping/>
  </p:clrMapOvr>
  <p:timing>
    <p:tnLst>
      <p:par>
        <p:cTn id="1" dur="indefinite" restart="never" nodeType="tmRoot"/>
      </p:par>
    </p:tn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a:off x="1029098" y="2657843"/>
            <a:ext cx="7021541" cy="3698507"/>
            <a:chOff x="7183" y="3874"/>
            <a:chExt cx="11734" cy="6095"/>
          </a:xfrm>
        </p:grpSpPr>
        <p:cxnSp>
          <p:nvCxnSpPr>
            <p:cNvPr id="4" name="Conector de Seta Reta 6"/>
            <p:cNvCxnSpPr/>
            <p:nvPr/>
          </p:nvCxnSpPr>
          <p:spPr>
            <a:xfrm>
              <a:off x="7183" y="9207"/>
              <a:ext cx="11570" cy="8"/>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 name="Conector de Seta Reta 7"/>
            <p:cNvCxnSpPr/>
            <p:nvPr/>
          </p:nvCxnSpPr>
          <p:spPr>
            <a:xfrm flipV="1">
              <a:off x="8079" y="3874"/>
              <a:ext cx="0" cy="6016"/>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 name="Caixa de Texto 9"/>
            <p:cNvSpPr txBox="1"/>
            <p:nvPr/>
          </p:nvSpPr>
          <p:spPr>
            <a:xfrm>
              <a:off x="17909" y="9109"/>
              <a:ext cx="1008" cy="860"/>
            </a:xfrm>
            <a:prstGeom prst="rect">
              <a:avLst/>
            </a:prstGeom>
            <a:noFill/>
          </p:spPr>
          <p:txBody>
            <a:bodyPr wrap="square" rtlCol="0">
              <a:spAutoFit/>
            </a:bodyPr>
            <a:lstStyle/>
            <a:p>
              <a:r>
                <a:rPr lang="pt-BR" altLang="en-US" sz="2800" dirty="0" err="1" smtClean="0"/>
                <a:t>V</a:t>
              </a:r>
              <a:r>
                <a:rPr lang="pt-BR" altLang="en-US" sz="2800" baseline="-25000" dirty="0" err="1" smtClean="0"/>
                <a:t>ce</a:t>
              </a:r>
              <a:endParaRPr lang="pt-BR" altLang="en-US" sz="2800" baseline="-25000" dirty="0"/>
            </a:p>
          </p:txBody>
        </p:sp>
        <p:sp>
          <p:nvSpPr>
            <p:cNvPr id="9" name="Caixa de Texto 11"/>
            <p:cNvSpPr txBox="1"/>
            <p:nvPr/>
          </p:nvSpPr>
          <p:spPr>
            <a:xfrm>
              <a:off x="7304" y="3874"/>
              <a:ext cx="1063" cy="759"/>
            </a:xfrm>
            <a:prstGeom prst="rect">
              <a:avLst/>
            </a:prstGeom>
            <a:noFill/>
          </p:spPr>
          <p:txBody>
            <a:bodyPr wrap="square" rtlCol="0">
              <a:spAutoFit/>
            </a:bodyPr>
            <a:lstStyle/>
            <a:p>
              <a:r>
                <a:rPr lang="pt-BR" altLang="en-US" sz="2400" dirty="0" smtClean="0"/>
                <a:t>I</a:t>
              </a:r>
              <a:r>
                <a:rPr lang="pt-BR" altLang="en-US" sz="2400" baseline="-25000" dirty="0" smtClean="0"/>
                <a:t>ce</a:t>
              </a:r>
              <a:endParaRPr lang="pt-BR" altLang="en-US" sz="2400" dirty="0"/>
            </a:p>
          </p:txBody>
        </p:sp>
        <p:cxnSp>
          <p:nvCxnSpPr>
            <p:cNvPr id="12" name="Conector Reto 17"/>
            <p:cNvCxnSpPr/>
            <p:nvPr/>
          </p:nvCxnSpPr>
          <p:spPr>
            <a:xfrm flipV="1">
              <a:off x="8079" y="8360"/>
              <a:ext cx="10334" cy="0"/>
            </a:xfrm>
            <a:prstGeom prst="line">
              <a:avLst/>
            </a:prstGeom>
            <a:ln w="22225">
              <a:solidFill>
                <a:schemeClr val="tx1"/>
              </a:solidFill>
              <a:prstDash val="solid"/>
            </a:ln>
          </p:spPr>
          <p:style>
            <a:lnRef idx="1">
              <a:schemeClr val="accent1"/>
            </a:lnRef>
            <a:fillRef idx="0">
              <a:schemeClr val="accent1"/>
            </a:fillRef>
            <a:effectRef idx="0">
              <a:schemeClr val="accent1"/>
            </a:effectRef>
            <a:fontRef idx="minor">
              <a:schemeClr val="tx1"/>
            </a:fontRef>
          </p:style>
        </p:cxnSp>
        <p:sp>
          <p:nvSpPr>
            <p:cNvPr id="13" name="Caixa de Texto 18"/>
            <p:cNvSpPr txBox="1"/>
            <p:nvPr/>
          </p:nvSpPr>
          <p:spPr>
            <a:xfrm>
              <a:off x="12209" y="7682"/>
              <a:ext cx="1121" cy="761"/>
            </a:xfrm>
            <a:prstGeom prst="rect">
              <a:avLst/>
            </a:prstGeom>
            <a:noFill/>
          </p:spPr>
          <p:txBody>
            <a:bodyPr wrap="square" rtlCol="0">
              <a:spAutoFit/>
            </a:bodyPr>
            <a:lstStyle/>
            <a:p>
              <a:r>
                <a:rPr lang="pt-BR" altLang="en-US" sz="2400" dirty="0" smtClean="0"/>
                <a:t>v</a:t>
              </a:r>
              <a:r>
                <a:rPr lang="pt-BR" altLang="en-US" sz="2400" baseline="-25000" dirty="0" smtClean="0"/>
                <a:t>be1</a:t>
              </a:r>
              <a:endParaRPr lang="pt-BR" altLang="en-US" sz="2400" baseline="-25000" dirty="0"/>
            </a:p>
          </p:txBody>
        </p:sp>
      </p:grpSp>
      <p:cxnSp>
        <p:nvCxnSpPr>
          <p:cNvPr id="16" name="Conector Reto 17"/>
          <p:cNvCxnSpPr/>
          <p:nvPr/>
        </p:nvCxnSpPr>
        <p:spPr>
          <a:xfrm flipV="1">
            <a:off x="1583512" y="4912598"/>
            <a:ext cx="6183791" cy="0"/>
          </a:xfrm>
          <a:prstGeom prst="line">
            <a:avLst/>
          </a:prstGeom>
          <a:ln w="22225">
            <a:solidFill>
              <a:srgbClr val="C00000"/>
            </a:solidFill>
            <a:prstDash val="solid"/>
          </a:ln>
        </p:spPr>
        <p:style>
          <a:lnRef idx="1">
            <a:schemeClr val="accent1"/>
          </a:lnRef>
          <a:fillRef idx="0">
            <a:schemeClr val="accent1"/>
          </a:fillRef>
          <a:effectRef idx="0">
            <a:schemeClr val="accent1"/>
          </a:effectRef>
          <a:fontRef idx="minor">
            <a:schemeClr val="tx1"/>
          </a:fontRef>
        </p:style>
      </p:cxnSp>
      <p:cxnSp>
        <p:nvCxnSpPr>
          <p:cNvPr id="17" name="Conector Reto 17"/>
          <p:cNvCxnSpPr/>
          <p:nvPr/>
        </p:nvCxnSpPr>
        <p:spPr>
          <a:xfrm flipV="1">
            <a:off x="1583512" y="4436391"/>
            <a:ext cx="6183791" cy="0"/>
          </a:xfrm>
          <a:prstGeom prst="line">
            <a:avLst/>
          </a:prstGeom>
          <a:ln w="22225">
            <a:solidFill>
              <a:srgbClr val="002060"/>
            </a:solidFill>
            <a:prstDash val="solid"/>
          </a:ln>
        </p:spPr>
        <p:style>
          <a:lnRef idx="1">
            <a:schemeClr val="accent1"/>
          </a:lnRef>
          <a:fillRef idx="0">
            <a:schemeClr val="accent1"/>
          </a:fillRef>
          <a:effectRef idx="0">
            <a:schemeClr val="accent1"/>
          </a:effectRef>
          <a:fontRef idx="minor">
            <a:schemeClr val="tx1"/>
          </a:fontRef>
        </p:style>
      </p:cxnSp>
      <p:cxnSp>
        <p:nvCxnSpPr>
          <p:cNvPr id="19" name="Conector Reto 17"/>
          <p:cNvCxnSpPr/>
          <p:nvPr/>
        </p:nvCxnSpPr>
        <p:spPr>
          <a:xfrm flipV="1">
            <a:off x="1583512" y="4024339"/>
            <a:ext cx="6183791" cy="0"/>
          </a:xfrm>
          <a:prstGeom prst="line">
            <a:avLst/>
          </a:prstGeom>
          <a:ln w="22225">
            <a:solidFill>
              <a:srgbClr val="FFC000"/>
            </a:solidFill>
            <a:prstDash val="solid"/>
          </a:ln>
        </p:spPr>
        <p:style>
          <a:lnRef idx="1">
            <a:schemeClr val="accent1"/>
          </a:lnRef>
          <a:fillRef idx="0">
            <a:schemeClr val="accent1"/>
          </a:fillRef>
          <a:effectRef idx="0">
            <a:schemeClr val="accent1"/>
          </a:effectRef>
          <a:fontRef idx="minor">
            <a:schemeClr val="tx1"/>
          </a:fontRef>
        </p:style>
      </p:cxnSp>
      <p:sp>
        <p:nvSpPr>
          <p:cNvPr id="21" name="Caixa de Texto 18"/>
          <p:cNvSpPr txBox="1"/>
          <p:nvPr/>
        </p:nvSpPr>
        <p:spPr>
          <a:xfrm>
            <a:off x="4031596" y="3585347"/>
            <a:ext cx="670798" cy="461782"/>
          </a:xfrm>
          <a:prstGeom prst="rect">
            <a:avLst/>
          </a:prstGeom>
          <a:noFill/>
        </p:spPr>
        <p:txBody>
          <a:bodyPr wrap="square" rtlCol="0">
            <a:spAutoFit/>
          </a:bodyPr>
          <a:lstStyle/>
          <a:p>
            <a:r>
              <a:rPr lang="pt-BR" altLang="en-US" sz="2400" dirty="0" smtClean="0"/>
              <a:t>v</a:t>
            </a:r>
            <a:r>
              <a:rPr lang="pt-BR" altLang="en-US" sz="2400" baseline="-25000" dirty="0" smtClean="0"/>
              <a:t>be4</a:t>
            </a:r>
            <a:endParaRPr lang="pt-BR" altLang="en-US" sz="2400" baseline="-25000" dirty="0"/>
          </a:p>
        </p:txBody>
      </p:sp>
      <p:sp>
        <p:nvSpPr>
          <p:cNvPr id="22" name="Caixa de Texto 18"/>
          <p:cNvSpPr txBox="1"/>
          <p:nvPr/>
        </p:nvSpPr>
        <p:spPr>
          <a:xfrm>
            <a:off x="4031596" y="4007186"/>
            <a:ext cx="670798" cy="461782"/>
          </a:xfrm>
          <a:prstGeom prst="rect">
            <a:avLst/>
          </a:prstGeom>
          <a:noFill/>
        </p:spPr>
        <p:txBody>
          <a:bodyPr wrap="square" rtlCol="0">
            <a:spAutoFit/>
          </a:bodyPr>
          <a:lstStyle/>
          <a:p>
            <a:r>
              <a:rPr lang="pt-BR" altLang="en-US" sz="2400" dirty="0" smtClean="0"/>
              <a:t>v</a:t>
            </a:r>
            <a:r>
              <a:rPr lang="pt-BR" altLang="en-US" sz="2400" baseline="-25000" dirty="0" smtClean="0"/>
              <a:t>be3</a:t>
            </a:r>
            <a:endParaRPr lang="pt-BR" altLang="en-US" sz="2400" baseline="-25000" dirty="0"/>
          </a:p>
        </p:txBody>
      </p:sp>
      <p:sp>
        <p:nvSpPr>
          <p:cNvPr id="23" name="Caixa de Texto 18"/>
          <p:cNvSpPr txBox="1"/>
          <p:nvPr/>
        </p:nvSpPr>
        <p:spPr>
          <a:xfrm>
            <a:off x="4036620" y="4482415"/>
            <a:ext cx="670798" cy="461782"/>
          </a:xfrm>
          <a:prstGeom prst="rect">
            <a:avLst/>
          </a:prstGeom>
          <a:noFill/>
        </p:spPr>
        <p:txBody>
          <a:bodyPr wrap="square" rtlCol="0">
            <a:spAutoFit/>
          </a:bodyPr>
          <a:lstStyle/>
          <a:p>
            <a:r>
              <a:rPr lang="pt-BR" altLang="en-US" sz="2400" dirty="0" smtClean="0"/>
              <a:t>v</a:t>
            </a:r>
            <a:r>
              <a:rPr lang="pt-BR" altLang="en-US" sz="2400" baseline="-25000" dirty="0" smtClean="0"/>
              <a:t>be2</a:t>
            </a:r>
            <a:endParaRPr lang="pt-BR" altLang="en-US" sz="2400" baseline="-25000" dirty="0"/>
          </a:p>
        </p:txBody>
      </p:sp>
      <p:sp>
        <p:nvSpPr>
          <p:cNvPr id="25" name="Caixa de Texto 11"/>
          <p:cNvSpPr txBox="1"/>
          <p:nvPr/>
        </p:nvSpPr>
        <p:spPr>
          <a:xfrm>
            <a:off x="1047352" y="5062180"/>
            <a:ext cx="636092" cy="460569"/>
          </a:xfrm>
          <a:prstGeom prst="rect">
            <a:avLst/>
          </a:prstGeom>
          <a:noFill/>
        </p:spPr>
        <p:txBody>
          <a:bodyPr wrap="square" rtlCol="0">
            <a:spAutoFit/>
          </a:bodyPr>
          <a:lstStyle/>
          <a:p>
            <a:r>
              <a:rPr lang="pt-BR" altLang="en-US" sz="2400" dirty="0" smtClean="0"/>
              <a:t>I</a:t>
            </a:r>
            <a:r>
              <a:rPr lang="pt-BR" altLang="en-US" sz="2400" baseline="-25000" dirty="0" smtClean="0"/>
              <a:t>ce1</a:t>
            </a:r>
            <a:endParaRPr lang="pt-BR" altLang="en-US" sz="2400" dirty="0"/>
          </a:p>
        </p:txBody>
      </p:sp>
      <p:sp>
        <p:nvSpPr>
          <p:cNvPr id="27" name="Caixa de Texto 11"/>
          <p:cNvSpPr txBox="1"/>
          <p:nvPr/>
        </p:nvSpPr>
        <p:spPr>
          <a:xfrm>
            <a:off x="1047352" y="4088283"/>
            <a:ext cx="636092" cy="460569"/>
          </a:xfrm>
          <a:prstGeom prst="rect">
            <a:avLst/>
          </a:prstGeom>
          <a:noFill/>
        </p:spPr>
        <p:txBody>
          <a:bodyPr wrap="square" rtlCol="0">
            <a:spAutoFit/>
          </a:bodyPr>
          <a:lstStyle/>
          <a:p>
            <a:r>
              <a:rPr lang="pt-BR" altLang="en-US" sz="2400" dirty="0" smtClean="0"/>
              <a:t>I</a:t>
            </a:r>
            <a:r>
              <a:rPr lang="pt-BR" altLang="en-US" sz="2400" baseline="-25000" dirty="0" smtClean="0"/>
              <a:t>ce3</a:t>
            </a:r>
            <a:endParaRPr lang="pt-BR" altLang="en-US" sz="2400" dirty="0"/>
          </a:p>
        </p:txBody>
      </p:sp>
      <p:sp>
        <p:nvSpPr>
          <p:cNvPr id="28" name="Caixa de Texto 11"/>
          <p:cNvSpPr txBox="1"/>
          <p:nvPr/>
        </p:nvSpPr>
        <p:spPr>
          <a:xfrm>
            <a:off x="1038225" y="3615368"/>
            <a:ext cx="636092" cy="460569"/>
          </a:xfrm>
          <a:prstGeom prst="rect">
            <a:avLst/>
          </a:prstGeom>
          <a:noFill/>
        </p:spPr>
        <p:txBody>
          <a:bodyPr wrap="square" rtlCol="0">
            <a:spAutoFit/>
          </a:bodyPr>
          <a:lstStyle/>
          <a:p>
            <a:r>
              <a:rPr lang="pt-BR" altLang="en-US" sz="2400" dirty="0" smtClean="0"/>
              <a:t>I</a:t>
            </a:r>
            <a:r>
              <a:rPr lang="pt-BR" altLang="en-US" sz="2400" baseline="-25000" dirty="0" smtClean="0"/>
              <a:t>ce4</a:t>
            </a:r>
            <a:endParaRPr lang="pt-BR" altLang="en-US" sz="2400" dirty="0"/>
          </a:p>
        </p:txBody>
      </p:sp>
      <p:sp>
        <p:nvSpPr>
          <p:cNvPr id="29" name="Caixa de Texto 11"/>
          <p:cNvSpPr txBox="1"/>
          <p:nvPr/>
        </p:nvSpPr>
        <p:spPr>
          <a:xfrm>
            <a:off x="1029098" y="4570164"/>
            <a:ext cx="636092" cy="460569"/>
          </a:xfrm>
          <a:prstGeom prst="rect">
            <a:avLst/>
          </a:prstGeom>
          <a:noFill/>
        </p:spPr>
        <p:txBody>
          <a:bodyPr wrap="square" rtlCol="0">
            <a:spAutoFit/>
          </a:bodyPr>
          <a:lstStyle/>
          <a:p>
            <a:r>
              <a:rPr lang="pt-BR" altLang="en-US" sz="2400" dirty="0" smtClean="0"/>
              <a:t>I</a:t>
            </a:r>
            <a:r>
              <a:rPr lang="pt-BR" altLang="en-US" sz="2400" baseline="-25000" dirty="0" smtClean="0"/>
              <a:t>ce2</a:t>
            </a:r>
            <a:endParaRPr lang="pt-BR" altLang="en-US" sz="2400" dirty="0"/>
          </a:p>
        </p:txBody>
      </p:sp>
      <p:sp>
        <p:nvSpPr>
          <p:cNvPr id="34" name="Caixa de Texto 18"/>
          <p:cNvSpPr txBox="1"/>
          <p:nvPr/>
        </p:nvSpPr>
        <p:spPr>
          <a:xfrm>
            <a:off x="3661029" y="2623627"/>
            <a:ext cx="3158309" cy="461665"/>
          </a:xfrm>
          <a:prstGeom prst="rect">
            <a:avLst/>
          </a:prstGeom>
          <a:noFill/>
        </p:spPr>
        <p:txBody>
          <a:bodyPr wrap="square" rtlCol="0">
            <a:spAutoFit/>
          </a:bodyPr>
          <a:lstStyle/>
          <a:p>
            <a:r>
              <a:rPr lang="pt-BR" altLang="en-US" sz="2400" dirty="0" smtClean="0"/>
              <a:t>V</a:t>
            </a:r>
            <a:r>
              <a:rPr lang="pt-BR" altLang="en-US" sz="2400" baseline="-25000" dirty="0" smtClean="0"/>
              <a:t>eb1</a:t>
            </a:r>
            <a:r>
              <a:rPr lang="pt-BR" altLang="en-US" sz="2400" dirty="0" smtClean="0"/>
              <a:t> </a:t>
            </a:r>
            <a:r>
              <a:rPr lang="pt-BR" altLang="en-US" sz="2400" dirty="0"/>
              <a:t>&lt;</a:t>
            </a:r>
            <a:r>
              <a:rPr lang="pt-BR" altLang="en-US" sz="2400" dirty="0" smtClean="0"/>
              <a:t> V</a:t>
            </a:r>
            <a:r>
              <a:rPr lang="pt-BR" altLang="en-US" sz="2400" baseline="-25000" dirty="0" smtClean="0"/>
              <a:t>eb2</a:t>
            </a:r>
            <a:r>
              <a:rPr lang="pt-BR" altLang="en-US" sz="2400" dirty="0" smtClean="0"/>
              <a:t> &lt; V</a:t>
            </a:r>
            <a:r>
              <a:rPr lang="pt-BR" altLang="en-US" sz="2400" baseline="-25000" dirty="0" smtClean="0"/>
              <a:t>eb3 </a:t>
            </a:r>
            <a:r>
              <a:rPr lang="pt-BR" altLang="en-US" sz="2400" dirty="0" smtClean="0"/>
              <a:t>&lt;</a:t>
            </a:r>
            <a:r>
              <a:rPr lang="pt-BR" altLang="en-US" sz="2400" baseline="-25000" dirty="0" smtClean="0"/>
              <a:t> </a:t>
            </a:r>
            <a:r>
              <a:rPr lang="pt-BR" altLang="en-US" sz="2400" dirty="0" smtClean="0"/>
              <a:t>V</a:t>
            </a:r>
            <a:r>
              <a:rPr lang="pt-BR" altLang="en-US" sz="2400" baseline="-25000" dirty="0" smtClean="0"/>
              <a:t>eb4</a:t>
            </a:r>
            <a:endParaRPr lang="pt-BR" altLang="en-US" sz="2400" baseline="-25000" dirty="0"/>
          </a:p>
        </p:txBody>
      </p:sp>
      <p:sp>
        <p:nvSpPr>
          <p:cNvPr id="35" name="CaixaDeTexto 34"/>
          <p:cNvSpPr txBox="1"/>
          <p:nvPr/>
        </p:nvSpPr>
        <p:spPr>
          <a:xfrm>
            <a:off x="1565350" y="633571"/>
            <a:ext cx="9397010" cy="175323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Comportamento do nosso dispositivo </a:t>
            </a:r>
            <a:r>
              <a:rPr lang="pt-BR" altLang="en-US" sz="3200" b="1" u="sng" dirty="0" smtClean="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D</a:t>
            </a:r>
            <a:endParaRPr lang="pt-BR" altLang="en-US" sz="3200" b="1" u="sng"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342900" indent="-342900" algn="l"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na entrada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deve ser baixa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342900" indent="-342900" algn="l"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Curvas de operação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7" name="Retângulo de cantos arredondados 36"/>
          <p:cNvSpPr/>
          <p:nvPr/>
        </p:nvSpPr>
        <p:spPr>
          <a:xfrm>
            <a:off x="9494978" y="3528958"/>
            <a:ext cx="927847" cy="557830"/>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CaixaDeTexto 37"/>
          <p:cNvSpPr txBox="1"/>
          <p:nvPr/>
        </p:nvSpPr>
        <p:spPr>
          <a:xfrm>
            <a:off x="9165681" y="3467339"/>
            <a:ext cx="433131" cy="400110"/>
          </a:xfrm>
          <a:prstGeom prst="rect">
            <a:avLst/>
          </a:prstGeom>
          <a:noFill/>
        </p:spPr>
        <p:txBody>
          <a:bodyPr wrap="square" rtlCol="0">
            <a:spAutoFit/>
          </a:bodyPr>
          <a:lstStyle/>
          <a:p>
            <a:r>
              <a:rPr lang="pt-BR" sz="2000" b="1" dirty="0" smtClean="0">
                <a:solidFill>
                  <a:srgbClr val="FF0000"/>
                </a:solidFill>
              </a:rPr>
              <a:t>c</a:t>
            </a:r>
            <a:endParaRPr lang="pt-BR" sz="2000" b="1" dirty="0">
              <a:solidFill>
                <a:srgbClr val="FF0000"/>
              </a:solidFill>
            </a:endParaRPr>
          </a:p>
        </p:txBody>
      </p:sp>
      <p:sp>
        <p:nvSpPr>
          <p:cNvPr id="39" name="CaixaDeTexto 38"/>
          <p:cNvSpPr txBox="1"/>
          <p:nvPr/>
        </p:nvSpPr>
        <p:spPr>
          <a:xfrm>
            <a:off x="10422825" y="3434492"/>
            <a:ext cx="433131" cy="400110"/>
          </a:xfrm>
          <a:prstGeom prst="rect">
            <a:avLst/>
          </a:prstGeom>
          <a:noFill/>
        </p:spPr>
        <p:txBody>
          <a:bodyPr wrap="square" rtlCol="0">
            <a:spAutoFit/>
          </a:bodyPr>
          <a:lstStyle/>
          <a:p>
            <a:r>
              <a:rPr lang="pt-BR" sz="2000" b="1" dirty="0">
                <a:solidFill>
                  <a:srgbClr val="FF0000"/>
                </a:solidFill>
              </a:rPr>
              <a:t>e</a:t>
            </a:r>
            <a:endParaRPr lang="pt-BR" sz="2000" b="1" dirty="0">
              <a:solidFill>
                <a:srgbClr val="FF0000"/>
              </a:solidFill>
            </a:endParaRPr>
          </a:p>
        </p:txBody>
      </p:sp>
      <p:sp>
        <p:nvSpPr>
          <p:cNvPr id="40" name="CaixaDeTexto 39"/>
          <p:cNvSpPr txBox="1"/>
          <p:nvPr/>
        </p:nvSpPr>
        <p:spPr>
          <a:xfrm>
            <a:off x="9939026" y="4011489"/>
            <a:ext cx="433131" cy="400110"/>
          </a:xfrm>
          <a:prstGeom prst="rect">
            <a:avLst/>
          </a:prstGeom>
          <a:noFill/>
        </p:spPr>
        <p:txBody>
          <a:bodyPr wrap="square" rtlCol="0">
            <a:spAutoFit/>
          </a:bodyPr>
          <a:lstStyle/>
          <a:p>
            <a:r>
              <a:rPr lang="pt-BR" sz="2000" b="1" dirty="0">
                <a:solidFill>
                  <a:srgbClr val="FF0000"/>
                </a:solidFill>
              </a:rPr>
              <a:t>b</a:t>
            </a:r>
            <a:endParaRPr lang="pt-BR" sz="2000" b="1" dirty="0">
              <a:solidFill>
                <a:srgbClr val="FF0000"/>
              </a:solidFill>
            </a:endParaRPr>
          </a:p>
        </p:txBody>
      </p:sp>
      <p:cxnSp>
        <p:nvCxnSpPr>
          <p:cNvPr id="42" name="Conector Reto 41"/>
          <p:cNvCxnSpPr/>
          <p:nvPr/>
        </p:nvCxnSpPr>
        <p:spPr>
          <a:xfrm>
            <a:off x="10422825" y="3821521"/>
            <a:ext cx="504000" cy="0"/>
          </a:xfrm>
          <a:prstGeom prst="line">
            <a:avLst/>
          </a:prstGeom>
          <a:ln w="22225">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flipH="1">
            <a:off x="9033510" y="3807873"/>
            <a:ext cx="504000" cy="0"/>
          </a:xfrm>
          <a:prstGeom prst="line">
            <a:avLst/>
          </a:prstGeom>
          <a:ln w="22225">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rot="5400000">
            <a:off x="9687026" y="4338788"/>
            <a:ext cx="504000" cy="0"/>
          </a:xfrm>
          <a:prstGeom prst="line">
            <a:avLst/>
          </a:prstGeom>
          <a:ln w="22225">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6" name="Conector de Seta Reta 19"/>
          <p:cNvCxnSpPr/>
          <p:nvPr/>
        </p:nvCxnSpPr>
        <p:spPr>
          <a:xfrm>
            <a:off x="8859046" y="4001242"/>
            <a:ext cx="468000"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7" name="Caixa de Texto 20"/>
          <p:cNvSpPr txBox="1"/>
          <p:nvPr/>
        </p:nvSpPr>
        <p:spPr>
          <a:xfrm>
            <a:off x="8451727" y="3796856"/>
            <a:ext cx="672899"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smtClean="0">
                <a:latin typeface="Comic Sans MS" panose="030F0702030302020204" pitchFamily="66" charset="0"/>
                <a:cs typeface="Comic Sans MS" panose="030F0702030302020204" pitchFamily="66" charset="0"/>
              </a:rPr>
              <a:t>ce</a:t>
            </a:r>
            <a:endParaRPr lang="pt-BR" altLang="en-US" sz="2800" baseline="-25000" dirty="0">
              <a:latin typeface="Comic Sans MS" panose="030F0702030302020204" pitchFamily="66" charset="0"/>
              <a:cs typeface="Comic Sans MS" panose="030F0702030302020204" pitchFamily="66" charset="0"/>
            </a:endParaRPr>
          </a:p>
        </p:txBody>
      </p:sp>
      <p:sp>
        <p:nvSpPr>
          <p:cNvPr id="48" name="Forma livre 47"/>
          <p:cNvSpPr/>
          <p:nvPr/>
        </p:nvSpPr>
        <p:spPr>
          <a:xfrm>
            <a:off x="10098022" y="3914284"/>
            <a:ext cx="598939" cy="545910"/>
          </a:xfrm>
          <a:custGeom>
            <a:avLst/>
            <a:gdLst>
              <a:gd name="connsiteX0" fmla="*/ 573206 w 598939"/>
              <a:gd name="connsiteY0" fmla="*/ 0 h 545910"/>
              <a:gd name="connsiteX1" fmla="*/ 532262 w 598939"/>
              <a:gd name="connsiteY1" fmla="*/ 368489 h 545910"/>
              <a:gd name="connsiteX2" fmla="*/ 0 w 598939"/>
              <a:gd name="connsiteY2" fmla="*/ 545910 h 545910"/>
            </a:gdLst>
            <a:ahLst/>
            <a:cxnLst>
              <a:cxn ang="0">
                <a:pos x="connsiteX0" y="connsiteY0"/>
              </a:cxn>
              <a:cxn ang="0">
                <a:pos x="connsiteX1" y="connsiteY1"/>
              </a:cxn>
              <a:cxn ang="0">
                <a:pos x="connsiteX2" y="connsiteY2"/>
              </a:cxn>
            </a:cxnLst>
            <a:rect l="l" t="t" r="r" b="b"/>
            <a:pathLst>
              <a:path w="598939" h="545910">
                <a:moveTo>
                  <a:pt x="573206" y="0"/>
                </a:moveTo>
                <a:cubicBezTo>
                  <a:pt x="600501" y="138752"/>
                  <a:pt x="627796" y="277504"/>
                  <a:pt x="532262" y="368489"/>
                </a:cubicBezTo>
                <a:cubicBezTo>
                  <a:pt x="436728" y="459474"/>
                  <a:pt x="218364" y="502692"/>
                  <a:pt x="0" y="545910"/>
                </a:cubicBezTo>
              </a:path>
            </a:pathLst>
          </a:custGeom>
          <a:noFill/>
          <a:ln w="19050">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9" name="Caixa de Texto 18"/>
          <p:cNvSpPr txBox="1"/>
          <p:nvPr/>
        </p:nvSpPr>
        <p:spPr>
          <a:xfrm>
            <a:off x="10361562" y="4244861"/>
            <a:ext cx="670798" cy="461782"/>
          </a:xfrm>
          <a:prstGeom prst="rect">
            <a:avLst/>
          </a:prstGeom>
          <a:noFill/>
        </p:spPr>
        <p:txBody>
          <a:bodyPr wrap="square" rtlCol="0">
            <a:spAutoFit/>
          </a:bodyPr>
          <a:lstStyle/>
          <a:p>
            <a:r>
              <a:rPr lang="pt-BR" altLang="en-US" sz="2400" dirty="0" err="1" smtClean="0"/>
              <a:t>v</a:t>
            </a:r>
            <a:r>
              <a:rPr lang="pt-BR" altLang="en-US" sz="2400" baseline="-25000" dirty="0" err="1" smtClean="0"/>
              <a:t>be</a:t>
            </a:r>
            <a:endParaRPr lang="pt-BR" altLang="en-US" sz="2400" baseline="-25000" dirty="0"/>
          </a:p>
        </p:txBody>
      </p:sp>
      <p:sp>
        <p:nvSpPr>
          <p:cNvPr id="50" name="Forma livre 49"/>
          <p:cNvSpPr/>
          <p:nvPr/>
        </p:nvSpPr>
        <p:spPr>
          <a:xfrm>
            <a:off x="9238694" y="3226897"/>
            <a:ext cx="1487606" cy="404126"/>
          </a:xfrm>
          <a:custGeom>
            <a:avLst/>
            <a:gdLst>
              <a:gd name="connsiteX0" fmla="*/ 1487606 w 1487606"/>
              <a:gd name="connsiteY0" fmla="*/ 404126 h 404126"/>
              <a:gd name="connsiteX1" fmla="*/ 1132764 w 1487606"/>
              <a:gd name="connsiteY1" fmla="*/ 117523 h 404126"/>
              <a:gd name="connsiteX2" fmla="*/ 641445 w 1487606"/>
              <a:gd name="connsiteY2" fmla="*/ 8341 h 404126"/>
              <a:gd name="connsiteX3" fmla="*/ 0 w 1487606"/>
              <a:gd name="connsiteY3" fmla="*/ 322239 h 404126"/>
            </a:gdLst>
            <a:ahLst/>
            <a:cxnLst>
              <a:cxn ang="0">
                <a:pos x="connsiteX0" y="connsiteY0"/>
              </a:cxn>
              <a:cxn ang="0">
                <a:pos x="connsiteX1" y="connsiteY1"/>
              </a:cxn>
              <a:cxn ang="0">
                <a:pos x="connsiteX2" y="connsiteY2"/>
              </a:cxn>
              <a:cxn ang="0">
                <a:pos x="connsiteX3" y="connsiteY3"/>
              </a:cxn>
            </a:cxnLst>
            <a:rect l="l" t="t" r="r" b="b"/>
            <a:pathLst>
              <a:path w="1487606" h="404126">
                <a:moveTo>
                  <a:pt x="1487606" y="404126"/>
                </a:moveTo>
                <a:cubicBezTo>
                  <a:pt x="1380698" y="293806"/>
                  <a:pt x="1273791" y="183487"/>
                  <a:pt x="1132764" y="117523"/>
                </a:cubicBezTo>
                <a:cubicBezTo>
                  <a:pt x="991737" y="51559"/>
                  <a:pt x="830239" y="-25778"/>
                  <a:pt x="641445" y="8341"/>
                </a:cubicBezTo>
                <a:cubicBezTo>
                  <a:pt x="452651" y="42460"/>
                  <a:pt x="226325" y="182349"/>
                  <a:pt x="0" y="322239"/>
                </a:cubicBezTo>
              </a:path>
            </a:pathLst>
          </a:custGeom>
          <a:noFill/>
          <a:ln w="19050">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1" name="Caixa de Texto 18"/>
          <p:cNvSpPr txBox="1"/>
          <p:nvPr/>
        </p:nvSpPr>
        <p:spPr>
          <a:xfrm>
            <a:off x="9759798" y="2741722"/>
            <a:ext cx="670798" cy="461782"/>
          </a:xfrm>
          <a:prstGeom prst="rect">
            <a:avLst/>
          </a:prstGeom>
          <a:noFill/>
        </p:spPr>
        <p:txBody>
          <a:bodyPr wrap="square" rtlCol="0">
            <a:spAutoFit/>
          </a:bodyPr>
          <a:lstStyle/>
          <a:p>
            <a:r>
              <a:rPr lang="pt-BR" altLang="en-US" sz="2400" dirty="0" err="1" smtClean="0"/>
              <a:t>v</a:t>
            </a:r>
            <a:r>
              <a:rPr lang="pt-BR" altLang="en-US" sz="2400" baseline="-25000" dirty="0" err="1" smtClean="0"/>
              <a:t>ce</a:t>
            </a:r>
            <a:endParaRPr lang="pt-BR" altLang="en-US" sz="2400" baseline="-25000" dirty="0"/>
          </a:p>
        </p:txBody>
      </p:sp>
      <p:sp>
        <p:nvSpPr>
          <p:cNvPr id="98" name="Caixa de Texto 82"/>
          <p:cNvSpPr txBox="1"/>
          <p:nvPr/>
        </p:nvSpPr>
        <p:spPr>
          <a:xfrm>
            <a:off x="9532534" y="3535449"/>
            <a:ext cx="853492" cy="521970"/>
          </a:xfrm>
          <a:prstGeom prst="rect">
            <a:avLst/>
          </a:prstGeom>
          <a:noFill/>
        </p:spPr>
        <p:txBody>
          <a:bodyPr wrap="square" rtlCol="0">
            <a:spAutoFit/>
          </a:bodyPr>
          <a:p>
            <a:pPr algn="ctr"/>
            <a:r>
              <a:rPr lang="pt-BR" altLang="en-US" sz="2800" b="1" dirty="0">
                <a:latin typeface="Symbol" panose="05050102010706020507" charset="0"/>
                <a:cs typeface="Symbol" panose="05050102010706020507" charset="0"/>
              </a:rPr>
              <a:t>D</a:t>
            </a:r>
            <a:endParaRPr lang="pt-BR" altLang="en-US" sz="2800" b="1" dirty="0">
              <a:latin typeface="Symbol" panose="05050102010706020507" charset="0"/>
              <a:cs typeface="Symbol" panose="05050102010706020507" charset="0"/>
            </a:endParaRPr>
          </a:p>
        </p:txBody>
      </p:sp>
    </p:spTree>
  </p:cSld>
  <p:clrMapOvr>
    <a:masterClrMapping/>
  </p:clrMapOvr>
  <p:timing>
    <p:tnLst>
      <p:par>
        <p:cTn id="1" dur="indefinite" restart="never" nodeType="tmRoot"/>
      </p:par>
    </p:tn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6" name="Picture 8" descr="img092"/>
          <p:cNvPicPr>
            <a:picLocks noChangeAspect="1" noChangeArrowheads="1"/>
          </p:cNvPicPr>
          <p:nvPr/>
        </p:nvPicPr>
        <p:blipFill>
          <a:blip r:embed="rId1" cstate="print">
            <a:extLst>
              <a:ext uri="{28A0092B-C50C-407E-A947-70E740481C1C}">
                <a14:useLocalDpi xmlns:a14="http://schemas.microsoft.com/office/drawing/2010/main" val="0"/>
              </a:ext>
            </a:extLst>
          </a:blip>
          <a:srcRect l="2040" t="1347" r="2380" b="2966"/>
          <a:stretch>
            <a:fillRect/>
          </a:stretch>
        </p:blipFill>
        <p:spPr bwMode="auto">
          <a:xfrm>
            <a:off x="6609417" y="2253080"/>
            <a:ext cx="4802654" cy="4050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06825" y="1242919"/>
            <a:ext cx="5802592" cy="46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8" name="Rectangle 6">
            <a:hlinkClick r:id="rId3" action="ppaction://hlinksldjump"/>
          </p:cNvPr>
          <p:cNvSpPr>
            <a:spLocks noChangeArrowheads="1"/>
          </p:cNvSpPr>
          <p:nvPr/>
        </p:nvSpPr>
        <p:spPr bwMode="auto">
          <a:xfrm>
            <a:off x="1175404" y="304707"/>
            <a:ext cx="9545637" cy="727075"/>
          </a:xfrm>
          <a:prstGeom prst="rect">
            <a:avLst/>
          </a:prstGeom>
          <a:noFill/>
          <a:ln w="25400">
            <a:solidFill>
              <a:srgbClr val="FF3300"/>
            </a:solidFill>
            <a:miter lim="800000"/>
          </a:ln>
          <a:effectLst/>
        </p:spPr>
        <p:txBody>
          <a:bodyPr lIns="92075" tIns="46038" rIns="92075" bIns="46038">
            <a:spAutoFit/>
          </a:bodyPr>
          <a:lstStyle/>
          <a:p>
            <a:pPr algn="ctr">
              <a:defRPr/>
            </a:pPr>
            <a:r>
              <a:rPr lang="en-US" sz="2000">
                <a:latin typeface="Comic Sans MS" panose="030F0702030302020204" pitchFamily="66" charset="0"/>
              </a:rPr>
              <a:t>1948: transistores bipolares - </a:t>
            </a:r>
            <a:r>
              <a:rPr lang="en-US" sz="2000" b="1">
                <a:solidFill>
                  <a:srgbClr val="DA0F03"/>
                </a:solidFill>
                <a:effectLst>
                  <a:outerShdw blurRad="38100" dist="38100" dir="2700000" algn="tl">
                    <a:srgbClr val="C0C0C0"/>
                  </a:outerShdw>
                </a:effectLst>
                <a:latin typeface="Comic Sans MS" panose="030F0702030302020204" pitchFamily="66" charset="0"/>
              </a:rPr>
              <a:t>Bardeen, Brattain e Shockley</a:t>
            </a:r>
            <a:r>
              <a:rPr lang="en-US" sz="2000">
                <a:latin typeface="Comic Sans MS" panose="030F0702030302020204" pitchFamily="66" charset="0"/>
              </a:rPr>
              <a:t> (</a:t>
            </a:r>
            <a:r>
              <a:rPr lang="en-US" sz="2000" i="1">
                <a:latin typeface="Comic Sans MS" panose="030F0702030302020204" pitchFamily="66" charset="0"/>
              </a:rPr>
              <a:t>BellTelephone Laboratories</a:t>
            </a:r>
            <a:r>
              <a:rPr lang="en-US" sz="2000">
                <a:latin typeface="Comic Sans MS" panose="030F0702030302020204" pitchFamily="66" charset="0"/>
              </a:rPr>
              <a:t>). Segue daí a explicação da física básica do transistor.</a:t>
            </a:r>
            <a:endParaRPr lang="en-US" sz="2000">
              <a:latin typeface="Comic Sans MS" panose="030F0702030302020204" pitchFamily="66" charset="0"/>
            </a:endParaRPr>
          </a:p>
        </p:txBody>
      </p:sp>
      <p:sp>
        <p:nvSpPr>
          <p:cNvPr id="9" name="Text Box 7"/>
          <p:cNvSpPr txBox="1">
            <a:spLocks noChangeArrowheads="1"/>
          </p:cNvSpPr>
          <p:nvPr/>
        </p:nvSpPr>
        <p:spPr bwMode="auto">
          <a:xfrm>
            <a:off x="1935817" y="4573494"/>
            <a:ext cx="5840413" cy="1938020"/>
          </a:xfrm>
          <a:prstGeom prst="rect">
            <a:avLst/>
          </a:prstGeom>
          <a:solidFill>
            <a:srgbClr val="FFFF99"/>
          </a:solidFill>
          <a:ln w="19050" algn="ctr">
            <a:solidFill>
              <a:srgbClr val="000082"/>
            </a:solidFill>
            <a:miter lim="800000"/>
          </a:ln>
          <a:effectLst/>
        </p:spPr>
        <p:txBody>
          <a:bodyPr>
            <a:spAutoFit/>
          </a:bodyPr>
          <a:lstStyle/>
          <a:p>
            <a:pPr>
              <a:spcBef>
                <a:spcPct val="50000"/>
              </a:spcBef>
              <a:defRPr/>
            </a:pPr>
            <a:r>
              <a:rPr lang="en-US" sz="2000" b="1" dirty="0">
                <a:solidFill>
                  <a:srgbClr val="DA0F03"/>
                </a:solidFill>
                <a:effectLst>
                  <a:outerShdw blurRad="38100" dist="38100" dir="2700000" algn="tl">
                    <a:srgbClr val="000000"/>
                  </a:outerShdw>
                </a:effectLst>
                <a:latin typeface="Comic Sans MS" panose="030F0702030302020204" pitchFamily="66" charset="0"/>
              </a:rPr>
              <a:t>Bardeen, Brattain e Shockley</a:t>
            </a:r>
            <a:r>
              <a:rPr lang="en-US" sz="2000" dirty="0">
                <a:latin typeface="Comic Sans MS" panose="030F0702030302020204" pitchFamily="66" charset="0"/>
              </a:rPr>
              <a:t> </a:t>
            </a:r>
            <a:r>
              <a:rPr lang="pt-BR" sz="2000" dirty="0">
                <a:latin typeface="Comic Sans MS" panose="030F0702030302020204" pitchFamily="66" charset="0"/>
              </a:rPr>
              <a:t>ganharam o prêmio </a:t>
            </a:r>
            <a:r>
              <a:rPr lang="pt-BR" sz="2000" b="1" dirty="0">
                <a:solidFill>
                  <a:srgbClr val="DA0F03"/>
                </a:solidFill>
                <a:effectLst>
                  <a:outerShdw blurRad="38100" dist="38100" dir="2700000" algn="tl">
                    <a:srgbClr val="000000"/>
                  </a:outerShdw>
                </a:effectLst>
                <a:latin typeface="Comic Sans MS" panose="030F0702030302020204" pitchFamily="66" charset="0"/>
              </a:rPr>
              <a:t>Nobel de física</a:t>
            </a:r>
            <a:r>
              <a:rPr lang="pt-BR" sz="2000" dirty="0">
                <a:latin typeface="Comic Sans MS" panose="030F0702030302020204" pitchFamily="66" charset="0"/>
              </a:rPr>
              <a:t> pelas pesquisas em semicondutores e descoberta do efeito transistor em </a:t>
            </a:r>
            <a:r>
              <a:rPr lang="pt-BR" sz="2000" b="1" dirty="0">
                <a:solidFill>
                  <a:srgbClr val="DA0F03"/>
                </a:solidFill>
                <a:effectLst>
                  <a:outerShdw blurRad="38100" dist="38100" dir="2700000" algn="tl">
                    <a:srgbClr val="000000"/>
                  </a:outerShdw>
                </a:effectLst>
                <a:latin typeface="Comic Sans MS" panose="030F0702030302020204" pitchFamily="66" charset="0"/>
              </a:rPr>
              <a:t>1956</a:t>
            </a:r>
            <a:r>
              <a:rPr lang="pt-BR" sz="2000" dirty="0">
                <a:latin typeface="Comic Sans MS" panose="030F0702030302020204" pitchFamily="66" charset="0"/>
              </a:rPr>
              <a:t>. </a:t>
            </a:r>
            <a:r>
              <a:rPr lang="pt-BR" sz="2000" b="1" dirty="0">
                <a:solidFill>
                  <a:srgbClr val="DA0F03"/>
                </a:solidFill>
                <a:effectLst>
                  <a:outerShdw blurRad="38100" dist="38100" dir="2700000" algn="tl">
                    <a:srgbClr val="000000"/>
                  </a:outerShdw>
                </a:effectLst>
                <a:latin typeface="Comic Sans MS" panose="030F0702030302020204" pitchFamily="66" charset="0"/>
              </a:rPr>
              <a:t>Bardeen</a:t>
            </a:r>
            <a:r>
              <a:rPr lang="pt-BR" sz="2000" dirty="0">
                <a:latin typeface="Comic Sans MS" panose="030F0702030302020204" pitchFamily="66" charset="0"/>
              </a:rPr>
              <a:t> recebeu </a:t>
            </a:r>
            <a:r>
              <a:rPr lang="pt-BR" sz="2000" b="1" dirty="0">
                <a:solidFill>
                  <a:srgbClr val="DA0F03"/>
                </a:solidFill>
                <a:effectLst>
                  <a:outerShdw blurRad="38100" dist="38100" dir="2700000" algn="tl">
                    <a:srgbClr val="000000"/>
                  </a:outerShdw>
                </a:effectLst>
                <a:latin typeface="Comic Sans MS" panose="030F0702030302020204" pitchFamily="66" charset="0"/>
              </a:rPr>
              <a:t>outro Nobel em 1972</a:t>
            </a:r>
            <a:r>
              <a:rPr lang="pt-BR" sz="2000" dirty="0">
                <a:latin typeface="Comic Sans MS" panose="030F0702030302020204" pitchFamily="66" charset="0"/>
              </a:rPr>
              <a:t> pelo desenvolvimento da teoria da supercondutividade.</a:t>
            </a:r>
            <a:r>
              <a:rPr lang="pt-BR" dirty="0">
                <a:latin typeface="Arial" panose="020B0604020202020204" pitchFamily="34" charset="0"/>
              </a:rPr>
              <a:t> </a:t>
            </a:r>
            <a:endParaRPr lang="en-US" dirty="0">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1" name="Espaço Reservado para Número de Slide 2"/>
          <p:cNvSpPr>
            <a:spLocks noGrp="1"/>
          </p:cNvSpPr>
          <p:nvPr>
            <p:ph type="sldNum" sz="quarter" idx="12"/>
          </p:nvPr>
        </p:nvSpPr>
        <p:spPr/>
        <p:txBody>
          <a:bodyPr wrap="none" lIns="92075" tIns="46038" rIns="92075" bIns="46038" anchor="ctr" anchorCtr="0"/>
          <a:lstStyle>
            <a:lvl1pPr marL="0" lvl="0" indent="0" algn="l" defTabSz="914400" rtl="0" eaLnBrk="1" fontAlgn="base" latinLnBrk="0" hangingPunct="1">
              <a:lnSpc>
                <a:spcPct val="100000"/>
              </a:lnSpc>
              <a:spcBef>
                <a:spcPct val="0"/>
              </a:spcBef>
              <a:spcAft>
                <a:spcPct val="0"/>
              </a:spcAft>
              <a:buNone/>
              <a:defRPr sz="1200" b="0" i="0" u="none" kern="1200" baseline="0">
                <a:solidFill>
                  <a:schemeClr val="tx1"/>
                </a:solidFill>
                <a:latin typeface="Arial" panose="020B0604020202020204" pitchFamily="34" charset="0"/>
              </a:defRPr>
            </a:lvl1pPr>
            <a:lvl2pPr marL="455930" lvl="1" indent="1270" algn="l" defTabSz="914400" rtl="0" eaLnBrk="1" fontAlgn="base" latinLnBrk="0" hangingPunct="1">
              <a:lnSpc>
                <a:spcPct val="100000"/>
              </a:lnSpc>
              <a:spcBef>
                <a:spcPct val="0"/>
              </a:spcBef>
              <a:spcAft>
                <a:spcPct val="0"/>
              </a:spcAft>
              <a:buNone/>
              <a:defRPr sz="1200" b="0" i="0" u="none" kern="1200" baseline="0">
                <a:solidFill>
                  <a:schemeClr val="tx1"/>
                </a:solidFill>
                <a:latin typeface="Arial" panose="020B0604020202020204" pitchFamily="34" charset="0"/>
                <a:ea typeface="+mn-ea"/>
                <a:cs typeface="+mn-cs"/>
              </a:defRPr>
            </a:lvl2pPr>
            <a:lvl3pPr marL="913130" lvl="2" indent="1270" algn="l" defTabSz="914400" rtl="0" eaLnBrk="1" fontAlgn="base" latinLnBrk="0" hangingPunct="1">
              <a:lnSpc>
                <a:spcPct val="100000"/>
              </a:lnSpc>
              <a:spcBef>
                <a:spcPct val="0"/>
              </a:spcBef>
              <a:spcAft>
                <a:spcPct val="0"/>
              </a:spcAft>
              <a:buNone/>
              <a:defRPr sz="1200" b="0" i="0" u="none" kern="1200" baseline="0">
                <a:solidFill>
                  <a:schemeClr val="tx1"/>
                </a:solidFill>
                <a:latin typeface="Arial" panose="020B0604020202020204" pitchFamily="34" charset="0"/>
                <a:ea typeface="+mn-ea"/>
                <a:cs typeface="+mn-cs"/>
              </a:defRPr>
            </a:lvl3pPr>
            <a:lvl4pPr marL="1370330" lvl="3" indent="1270" algn="l" defTabSz="914400" rtl="0" eaLnBrk="1" fontAlgn="base" latinLnBrk="0" hangingPunct="1">
              <a:lnSpc>
                <a:spcPct val="100000"/>
              </a:lnSpc>
              <a:spcBef>
                <a:spcPct val="0"/>
              </a:spcBef>
              <a:spcAft>
                <a:spcPct val="0"/>
              </a:spcAft>
              <a:buNone/>
              <a:defRPr sz="1200" b="0" i="0" u="none" kern="1200" baseline="0">
                <a:solidFill>
                  <a:schemeClr val="tx1"/>
                </a:solidFill>
                <a:latin typeface="Arial" panose="020B0604020202020204" pitchFamily="34" charset="0"/>
                <a:ea typeface="+mn-ea"/>
                <a:cs typeface="+mn-cs"/>
              </a:defRPr>
            </a:lvl4pPr>
            <a:lvl5pPr marL="1827530" lvl="4" indent="1270" algn="l" defTabSz="914400" rtl="0" eaLnBrk="1" fontAlgn="base" latinLnBrk="0" hangingPunct="1">
              <a:lnSpc>
                <a:spcPct val="100000"/>
              </a:lnSpc>
              <a:spcBef>
                <a:spcPct val="0"/>
              </a:spcBef>
              <a:spcAft>
                <a:spcPct val="0"/>
              </a:spcAft>
              <a:buNone/>
              <a:defRPr sz="1200" b="0" i="0" u="none" kern="1200" baseline="0">
                <a:solidFill>
                  <a:schemeClr val="tx1"/>
                </a:solidFill>
                <a:latin typeface="Arial" panose="020B0604020202020204" pitchFamily="34" charset="0"/>
                <a:ea typeface="+mn-ea"/>
                <a:cs typeface="+mn-cs"/>
              </a:defRPr>
            </a:lvl5pPr>
          </a:lstStyle>
          <a:p>
            <a:pPr lvl="0" algn="r" defTabSz="913130" eaLnBrk="0" hangingPunct="0">
              <a:buClrTx/>
              <a:buFontTx/>
            </a:pPr>
            <a:fld id="{9A0DB2DC-4C9A-4742-B13C-FB6460FD3503}" type="slidenum">
              <a:rPr lang="pt-BR" altLang="pt-BR" sz="1400" dirty="0">
                <a:latin typeface="Comic Sans MS" panose="030F0702030302020204" pitchFamily="66" charset="0"/>
              </a:rPr>
            </a:fld>
            <a:endParaRPr lang="pt-BR" altLang="pt-BR" sz="1400" dirty="0">
              <a:latin typeface="Comic Sans MS" panose="030F0702030302020204" pitchFamily="66" charset="0"/>
            </a:endParaRPr>
          </a:p>
        </p:txBody>
      </p:sp>
      <p:sp>
        <p:nvSpPr>
          <p:cNvPr id="10242" name="Espaço Reservado para Data 1"/>
          <p:cNvSpPr txBox="1"/>
          <p:nvPr/>
        </p:nvSpPr>
        <p:spPr>
          <a:xfrm>
            <a:off x="419100" y="6264275"/>
            <a:ext cx="2063750" cy="457200"/>
          </a:xfrm>
          <a:prstGeom prst="rect">
            <a:avLst/>
          </a:prstGeom>
          <a:noFill/>
          <a:ln w="9525">
            <a:noFill/>
          </a:ln>
        </p:spPr>
        <p:txBody>
          <a:bodyPr wrap="none" lIns="92075" tIns="46038" rIns="92075" bIns="46038" anchor="ctr" anchorCtr="0"/>
          <a:p>
            <a:pPr algn="ctr" eaLnBrk="0" hangingPunct="0">
              <a:buClrTx/>
              <a:buFontTx/>
            </a:pPr>
            <a:r>
              <a:rPr lang="pt-BR" altLang="zh-CN" sz="1400">
                <a:latin typeface="Times New Roman" panose="02020603050405020304" pitchFamily="18" charset="0"/>
              </a:rPr>
              <a:t>     </a:t>
            </a:r>
            <a:r>
              <a:rPr lang="pt-BR" altLang="zh-CN" sz="1400">
                <a:latin typeface="Comic Sans MS" panose="030F0702030302020204" pitchFamily="66" charset="0"/>
              </a:rPr>
              <a:t>mar./2025</a:t>
            </a:r>
            <a:endParaRPr lang="pt-BR" altLang="zh-CN" sz="1400">
              <a:latin typeface="Comic Sans MS" panose="030F0702030302020204" pitchFamily="66" charset="0"/>
            </a:endParaRPr>
          </a:p>
        </p:txBody>
      </p:sp>
      <p:pic>
        <p:nvPicPr>
          <p:cNvPr id="10244" name="Picture 8" descr="img092"/>
          <p:cNvPicPr>
            <a:picLocks noChangeAspect="1"/>
          </p:cNvPicPr>
          <p:nvPr/>
        </p:nvPicPr>
        <p:blipFill>
          <a:blip r:embed="rId1"/>
          <a:srcRect l="2040" t="1347" r="2380" b="2966"/>
          <a:stretch>
            <a:fillRect/>
          </a:stretch>
        </p:blipFill>
        <p:spPr>
          <a:xfrm>
            <a:off x="8024495" y="1713230"/>
            <a:ext cx="2444115" cy="2061845"/>
          </a:xfrm>
          <a:prstGeom prst="rect">
            <a:avLst/>
          </a:prstGeom>
          <a:noFill/>
          <a:ln w="9525">
            <a:noFill/>
          </a:ln>
        </p:spPr>
      </p:pic>
      <p:sp>
        <p:nvSpPr>
          <p:cNvPr id="8" name="Rectangle 6">
            <a:hlinkClick r:id="" action="ppaction://noaction"/>
          </p:cNvPr>
          <p:cNvSpPr>
            <a:spLocks noChangeArrowheads="1"/>
          </p:cNvSpPr>
          <p:nvPr/>
        </p:nvSpPr>
        <p:spPr bwMode="auto">
          <a:xfrm>
            <a:off x="1322388" y="373063"/>
            <a:ext cx="9545638" cy="706755"/>
          </a:xfrm>
          <a:prstGeom prst="rect">
            <a:avLst/>
          </a:prstGeom>
          <a:noFill/>
          <a:ln w="25400">
            <a:solidFill>
              <a:srgbClr val="FF3300"/>
            </a:solidFill>
            <a:miter lim="800000"/>
          </a:ln>
          <a:effectLst/>
        </p:spPr>
        <p:txBody>
          <a:bodyPr lIns="92075" tIns="46038" rIns="92075" bIns="46038">
            <a:spAutoFit/>
          </a:body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sz="2000" b="0" i="0" u="none" strike="noStrike" kern="1200" cap="none" spc="0" normalizeH="0" baseline="0" noProof="0">
                <a:ln>
                  <a:noFill/>
                </a:ln>
                <a:solidFill>
                  <a:schemeClr val="tx1"/>
                </a:solidFill>
                <a:effectLst/>
                <a:uLnTx/>
                <a:uFillTx/>
                <a:latin typeface="Comic Sans MS" panose="030F0702030302020204" pitchFamily="66" charset="0"/>
                <a:ea typeface="+mn-ea"/>
                <a:cs typeface="+mn-cs"/>
              </a:rPr>
              <a:t>1948: transistores bipolares - </a:t>
            </a:r>
            <a:r>
              <a:rPr kumimoji="0" lang="en-US" sz="2000" b="1" i="0" u="none" strike="noStrike" kern="1200" cap="none" spc="0" normalizeH="0" baseline="0" noProof="0">
                <a:ln>
                  <a:noFill/>
                </a:ln>
                <a:solidFill>
                  <a:srgbClr val="DA0F03"/>
                </a:solidFill>
                <a:effectLst>
                  <a:outerShdw blurRad="38100" dist="38100" dir="2700000" algn="tl">
                    <a:srgbClr val="C0C0C0"/>
                  </a:outerShdw>
                </a:effectLst>
                <a:uLnTx/>
                <a:uFillTx/>
                <a:latin typeface="Comic Sans MS" panose="030F0702030302020204" pitchFamily="66" charset="0"/>
                <a:ea typeface="+mn-ea"/>
                <a:cs typeface="+mn-cs"/>
              </a:rPr>
              <a:t>Bardeen, Brattain e Shockley</a:t>
            </a:r>
            <a:r>
              <a:rPr kumimoji="0" lang="en-US" sz="2000" b="0" i="0" u="none" strike="noStrike" kern="1200" cap="none" spc="0" normalizeH="0" baseline="0" noProof="0">
                <a:ln>
                  <a:noFill/>
                </a:ln>
                <a:solidFill>
                  <a:schemeClr val="tx1"/>
                </a:solidFill>
                <a:effectLst/>
                <a:uLnTx/>
                <a:uFillTx/>
                <a:latin typeface="Comic Sans MS" panose="030F0702030302020204" pitchFamily="66" charset="0"/>
                <a:ea typeface="+mn-ea"/>
                <a:cs typeface="+mn-cs"/>
              </a:rPr>
              <a:t> (</a:t>
            </a:r>
            <a:r>
              <a:rPr kumimoji="0" lang="en-US" sz="2000" b="0" i="1" u="none" strike="noStrike" kern="1200" cap="none" spc="0" normalizeH="0" baseline="0" noProof="0">
                <a:ln>
                  <a:noFill/>
                </a:ln>
                <a:solidFill>
                  <a:schemeClr val="tx1"/>
                </a:solidFill>
                <a:effectLst/>
                <a:uLnTx/>
                <a:uFillTx/>
                <a:latin typeface="Comic Sans MS" panose="030F0702030302020204" pitchFamily="66" charset="0"/>
                <a:ea typeface="+mn-ea"/>
                <a:cs typeface="+mn-cs"/>
              </a:rPr>
              <a:t>BellTelephone Laboratories</a:t>
            </a:r>
            <a:r>
              <a:rPr kumimoji="0" lang="en-US" sz="2000" b="0" i="0" u="none" strike="noStrike" kern="1200" cap="none" spc="0" normalizeH="0" baseline="0" noProof="0">
                <a:ln>
                  <a:noFill/>
                </a:ln>
                <a:solidFill>
                  <a:schemeClr val="tx1"/>
                </a:solidFill>
                <a:effectLst/>
                <a:uLnTx/>
                <a:uFillTx/>
                <a:latin typeface="Comic Sans MS" panose="030F0702030302020204" pitchFamily="66" charset="0"/>
                <a:ea typeface="+mn-ea"/>
                <a:cs typeface="+mn-cs"/>
              </a:rPr>
              <a:t>). Segue daí a explicação da física básica do transistor.</a:t>
            </a:r>
            <a:endParaRPr kumimoji="0" lang="en-US" sz="2000" b="0" i="0" u="none" strike="noStrike" kern="1200" cap="none" spc="0" normalizeH="0" baseline="0" noProof="0">
              <a:ln>
                <a:noFill/>
              </a:ln>
              <a:solidFill>
                <a:schemeClr val="tx1"/>
              </a:solidFill>
              <a:effectLst/>
              <a:uLnTx/>
              <a:uFillTx/>
              <a:latin typeface="Comic Sans MS" panose="030F0702030302020204" pitchFamily="66" charset="0"/>
              <a:ea typeface="+mn-ea"/>
              <a:cs typeface="+mn-cs"/>
            </a:endParaRPr>
          </a:p>
        </p:txBody>
      </p:sp>
      <p:pic>
        <p:nvPicPr>
          <p:cNvPr id="2" name="Imagem 1"/>
          <p:cNvPicPr/>
          <p:nvPr/>
        </p:nvPicPr>
        <p:blipFill>
          <a:blip r:embed="rId2"/>
        </p:blipFill>
        <p:spPr>
          <a:xfrm>
            <a:off x="1630680" y="1713230"/>
            <a:ext cx="6259830" cy="4496435"/>
          </a:xfrm>
          <a:prstGeom prst="rect">
            <a:avLst/>
          </a:prstGeom>
        </p:spPr>
      </p:pic>
    </p:spTree>
  </p:cSld>
  <p:clrMapOvr>
    <a:masterClrMapping/>
  </p:clrMapOvr>
  <p:transition>
    <p:random/>
  </p:transition>
  <p:timing>
    <p:tnLst>
      <p:par>
        <p:cTn id="1" dur="indefinite" restart="never" nodeType="tmRoot"/>
      </p:par>
    </p:tn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0241" name="Espaço Reservado para Número de Slide 2"/>
          <p:cNvSpPr>
            <a:spLocks noGrp="1"/>
          </p:cNvSpPr>
          <p:nvPr>
            <p:ph type="sldNum" sz="quarter" idx="12"/>
          </p:nvPr>
        </p:nvSpPr>
        <p:spPr/>
        <p:txBody>
          <a:bodyPr wrap="none" lIns="92075" tIns="46038" rIns="92075" bIns="46038" anchor="ctr" anchorCtr="0"/>
          <a:lstStyle>
            <a:lvl1pPr marL="0" lvl="0" indent="0" algn="l" defTabSz="914400" rtl="0" eaLnBrk="1" fontAlgn="base" latinLnBrk="0" hangingPunct="1">
              <a:lnSpc>
                <a:spcPct val="100000"/>
              </a:lnSpc>
              <a:spcBef>
                <a:spcPct val="0"/>
              </a:spcBef>
              <a:spcAft>
                <a:spcPct val="0"/>
              </a:spcAft>
              <a:buNone/>
              <a:defRPr sz="1200" b="0" i="0" u="none" kern="1200" baseline="0">
                <a:solidFill>
                  <a:schemeClr val="tx1"/>
                </a:solidFill>
                <a:latin typeface="Arial" panose="020B0604020202020204" pitchFamily="34" charset="0"/>
              </a:defRPr>
            </a:lvl1pPr>
            <a:lvl2pPr marL="455930" lvl="1" indent="1270" algn="l" defTabSz="914400" rtl="0" eaLnBrk="1" fontAlgn="base" latinLnBrk="0" hangingPunct="1">
              <a:lnSpc>
                <a:spcPct val="100000"/>
              </a:lnSpc>
              <a:spcBef>
                <a:spcPct val="0"/>
              </a:spcBef>
              <a:spcAft>
                <a:spcPct val="0"/>
              </a:spcAft>
              <a:buNone/>
              <a:defRPr sz="1200" b="0" i="0" u="none" kern="1200" baseline="0">
                <a:solidFill>
                  <a:schemeClr val="tx1"/>
                </a:solidFill>
                <a:latin typeface="Arial" panose="020B0604020202020204" pitchFamily="34" charset="0"/>
                <a:ea typeface="+mn-ea"/>
                <a:cs typeface="+mn-cs"/>
              </a:defRPr>
            </a:lvl2pPr>
            <a:lvl3pPr marL="913130" lvl="2" indent="1270" algn="l" defTabSz="914400" rtl="0" eaLnBrk="1" fontAlgn="base" latinLnBrk="0" hangingPunct="1">
              <a:lnSpc>
                <a:spcPct val="100000"/>
              </a:lnSpc>
              <a:spcBef>
                <a:spcPct val="0"/>
              </a:spcBef>
              <a:spcAft>
                <a:spcPct val="0"/>
              </a:spcAft>
              <a:buNone/>
              <a:defRPr sz="1200" b="0" i="0" u="none" kern="1200" baseline="0">
                <a:solidFill>
                  <a:schemeClr val="tx1"/>
                </a:solidFill>
                <a:latin typeface="Arial" panose="020B0604020202020204" pitchFamily="34" charset="0"/>
                <a:ea typeface="+mn-ea"/>
                <a:cs typeface="+mn-cs"/>
              </a:defRPr>
            </a:lvl3pPr>
            <a:lvl4pPr marL="1370330" lvl="3" indent="1270" algn="l" defTabSz="914400" rtl="0" eaLnBrk="1" fontAlgn="base" latinLnBrk="0" hangingPunct="1">
              <a:lnSpc>
                <a:spcPct val="100000"/>
              </a:lnSpc>
              <a:spcBef>
                <a:spcPct val="0"/>
              </a:spcBef>
              <a:spcAft>
                <a:spcPct val="0"/>
              </a:spcAft>
              <a:buNone/>
              <a:defRPr sz="1200" b="0" i="0" u="none" kern="1200" baseline="0">
                <a:solidFill>
                  <a:schemeClr val="tx1"/>
                </a:solidFill>
                <a:latin typeface="Arial" panose="020B0604020202020204" pitchFamily="34" charset="0"/>
                <a:ea typeface="+mn-ea"/>
                <a:cs typeface="+mn-cs"/>
              </a:defRPr>
            </a:lvl4pPr>
            <a:lvl5pPr marL="1827530" lvl="4" indent="1270" algn="l" defTabSz="914400" rtl="0" eaLnBrk="1" fontAlgn="base" latinLnBrk="0" hangingPunct="1">
              <a:lnSpc>
                <a:spcPct val="100000"/>
              </a:lnSpc>
              <a:spcBef>
                <a:spcPct val="0"/>
              </a:spcBef>
              <a:spcAft>
                <a:spcPct val="0"/>
              </a:spcAft>
              <a:buNone/>
              <a:defRPr sz="1200" b="0" i="0" u="none" kern="1200" baseline="0">
                <a:solidFill>
                  <a:schemeClr val="tx1"/>
                </a:solidFill>
                <a:latin typeface="Arial" panose="020B0604020202020204" pitchFamily="34" charset="0"/>
                <a:ea typeface="+mn-ea"/>
                <a:cs typeface="+mn-cs"/>
              </a:defRPr>
            </a:lvl5pPr>
          </a:lstStyle>
          <a:p>
            <a:pPr lvl="0" algn="r" defTabSz="913130" eaLnBrk="0" hangingPunct="0">
              <a:buClrTx/>
              <a:buFontTx/>
            </a:pPr>
            <a:fld id="{9A0DB2DC-4C9A-4742-B13C-FB6460FD3503}" type="slidenum">
              <a:rPr lang="pt-BR" altLang="pt-BR" sz="1400" dirty="0">
                <a:latin typeface="Comic Sans MS" panose="030F0702030302020204" pitchFamily="66" charset="0"/>
              </a:rPr>
            </a:fld>
            <a:endParaRPr lang="pt-BR" altLang="pt-BR" sz="1400" dirty="0">
              <a:latin typeface="Comic Sans MS" panose="030F0702030302020204" pitchFamily="66" charset="0"/>
            </a:endParaRPr>
          </a:p>
        </p:txBody>
      </p:sp>
      <p:sp>
        <p:nvSpPr>
          <p:cNvPr id="10242" name="Espaço Reservado para Data 1"/>
          <p:cNvSpPr txBox="1"/>
          <p:nvPr/>
        </p:nvSpPr>
        <p:spPr>
          <a:xfrm>
            <a:off x="1885950" y="6248400"/>
            <a:ext cx="2063750" cy="457200"/>
          </a:xfrm>
          <a:prstGeom prst="rect">
            <a:avLst/>
          </a:prstGeom>
          <a:noFill/>
          <a:ln w="9525">
            <a:noFill/>
          </a:ln>
        </p:spPr>
        <p:txBody>
          <a:bodyPr wrap="none" lIns="92075" tIns="46038" rIns="92075" bIns="46038" anchor="ctr" anchorCtr="0"/>
          <a:p>
            <a:pPr algn="ctr" eaLnBrk="0" hangingPunct="0">
              <a:buClrTx/>
              <a:buFontTx/>
            </a:pPr>
            <a:r>
              <a:rPr lang="pt-BR" altLang="zh-CN" sz="1400">
                <a:latin typeface="Times New Roman" panose="02020603050405020304" pitchFamily="18" charset="0"/>
              </a:rPr>
              <a:t>     </a:t>
            </a:r>
            <a:r>
              <a:rPr lang="pt-BR" altLang="zh-CN" sz="1400">
                <a:latin typeface="Comic Sans MS" panose="030F0702030302020204" pitchFamily="66" charset="0"/>
              </a:rPr>
              <a:t>mar./2008</a:t>
            </a:r>
            <a:endParaRPr lang="pt-BR" altLang="zh-CN" sz="1400">
              <a:latin typeface="Comic Sans MS" panose="030F0702030302020204" pitchFamily="66" charset="0"/>
            </a:endParaRPr>
          </a:p>
        </p:txBody>
      </p:sp>
      <p:pic>
        <p:nvPicPr>
          <p:cNvPr id="3" name="Imagem 2"/>
          <p:cNvPicPr/>
          <p:nvPr/>
        </p:nvPicPr>
        <p:blipFill>
          <a:blip r:embed="rId1"/>
        </p:blipFill>
        <p:spPr>
          <a:xfrm>
            <a:off x="2301875" y="375920"/>
            <a:ext cx="7073265" cy="4313555"/>
          </a:xfrm>
          <a:prstGeom prst="rect">
            <a:avLst/>
          </a:prstGeom>
        </p:spPr>
      </p:pic>
      <p:sp>
        <p:nvSpPr>
          <p:cNvPr id="4" name="Caixa de Texto 3"/>
          <p:cNvSpPr txBox="1"/>
          <p:nvPr/>
        </p:nvSpPr>
        <p:spPr>
          <a:xfrm>
            <a:off x="1741805" y="4807585"/>
            <a:ext cx="8870950" cy="1322070"/>
          </a:xfrm>
          <a:prstGeom prst="rect">
            <a:avLst/>
          </a:prstGeom>
        </p:spPr>
        <p:txBody>
          <a:bodyPr wrap="square">
            <a:spAutoFit/>
          </a:bodyPr>
          <a:p>
            <a:pPr marL="0" indent="0"/>
            <a:r>
              <a:rPr lang="pt-BR" sz="2000" b="0" i="0">
                <a:solidFill>
                  <a:srgbClr val="0D0D0D"/>
                </a:solidFill>
                <a:latin typeface="Comic Sans MS" panose="030F0702030302020204" pitchFamily="66" charset="0"/>
                <a:ea typeface="IvarText"/>
                <a:cs typeface="Comic Sans MS" panose="030F0702030302020204" pitchFamily="66" charset="0"/>
              </a:rPr>
              <a:t>A </a:t>
            </a:r>
            <a:r>
              <a:rPr sz="2000" b="0" i="0">
                <a:solidFill>
                  <a:srgbClr val="0D0D0D"/>
                </a:solidFill>
                <a:latin typeface="Comic Sans MS" panose="030F0702030302020204" pitchFamily="66" charset="0"/>
                <a:ea typeface="IvarText"/>
                <a:cs typeface="Comic Sans MS" panose="030F0702030302020204" pitchFamily="66" charset="0"/>
              </a:rPr>
              <a:t>very small changes in the emitter</a:t>
            </a:r>
            <a:r>
              <a:rPr lang="pt-BR" sz="2000" b="0" i="0">
                <a:solidFill>
                  <a:srgbClr val="0D0D0D"/>
                </a:solidFill>
                <a:latin typeface="Comic Sans MS" panose="030F0702030302020204" pitchFamily="66" charset="0"/>
                <a:ea typeface="IvarText"/>
                <a:cs typeface="Comic Sans MS" panose="030F0702030302020204" pitchFamily="66" charset="0"/>
              </a:rPr>
              <a:t> diode</a:t>
            </a:r>
            <a:r>
              <a:rPr sz="2000" b="0" i="0">
                <a:solidFill>
                  <a:srgbClr val="0D0D0D"/>
                </a:solidFill>
                <a:latin typeface="Comic Sans MS" panose="030F0702030302020204" pitchFamily="66" charset="0"/>
                <a:ea typeface="IvarText"/>
                <a:cs typeface="Comic Sans MS" panose="030F0702030302020204" pitchFamily="66" charset="0"/>
              </a:rPr>
              <a:t> current control very large changes at the collector  (notice that the functions of base and emitter are reversed compared with those in later transistors, where the base, not the emitter, controls the response of the transistor.)</a:t>
            </a:r>
            <a:endParaRPr sz="2000" b="0" i="0">
              <a:solidFill>
                <a:srgbClr val="0D0D0D"/>
              </a:solidFill>
              <a:latin typeface="Comic Sans MS" panose="030F0702030302020204" pitchFamily="66" charset="0"/>
              <a:ea typeface="IvarText"/>
              <a:cs typeface="Comic Sans MS" panose="030F0702030302020204" pitchFamily="66" charset="0"/>
            </a:endParaRPr>
          </a:p>
        </p:txBody>
      </p:sp>
    </p:spTree>
  </p:cSld>
  <p:clrMapOvr>
    <a:masterClrMapping/>
  </p:clrMapOvr>
  <p:transition>
    <p:random/>
  </p:transition>
  <p:timing>
    <p:tnLst>
      <p:par>
        <p:cTn id="1" dur="indefinite" restart="never" nodeType="tmRoot"/>
      </p:par>
    </p:tn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Picture 3" descr="c:\ch05_conv\sedr42021_0501.jp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325738" y="1206424"/>
            <a:ext cx="6681787" cy="2546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CaixaDeTexto 3"/>
          <p:cNvSpPr txBox="1"/>
          <p:nvPr/>
        </p:nvSpPr>
        <p:spPr>
          <a:xfrm>
            <a:off x="3872754" y="310382"/>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5" name="Imagem 5" descr="Structure of a NPN transistor in the 741 op amp">
            <a:hlinkClick r:id="rId2"/>
          </p:cNvPr>
          <p:cNvPicPr>
            <a:picLocks noChangeAspect="1" noChangeArrowheads="1"/>
          </p:cNvPicPr>
          <p:nvPr/>
        </p:nvPicPr>
        <p:blipFill>
          <a:blip r:embed="rId3" cstate="print"/>
          <a:srcRect l="3274" r="2292"/>
          <a:stretch>
            <a:fillRect/>
          </a:stretch>
        </p:blipFill>
        <p:spPr>
          <a:xfrm>
            <a:off x="7070090" y="2178050"/>
            <a:ext cx="4822190" cy="4519930"/>
          </a:xfrm>
          <a:prstGeom prst="rect">
            <a:avLst/>
          </a:prstGeom>
          <a:noFill/>
          <a:ln w="9525">
            <a:noFill/>
            <a:miter lim="800000"/>
            <a:headEnd/>
            <a:tailEnd/>
          </a:ln>
        </p:spPr>
      </p:pic>
      <p:pic>
        <p:nvPicPr>
          <p:cNvPr id="13" name="Picture 3" descr="c:\ch05_conv\sedr42021_0513a.jpg"/>
          <p:cNvPicPr>
            <a:picLocks noChangeAspect="1" noChangeArrowheads="1"/>
          </p:cNvPicPr>
          <p:nvPr/>
        </p:nvPicPr>
        <p:blipFill>
          <a:blip r:embed="rId4">
            <a:extLst>
              <a:ext uri="{28A0092B-C50C-407E-A947-70E740481C1C}">
                <a14:useLocalDpi xmlns:a14="http://schemas.microsoft.com/office/drawing/2010/main" val="0"/>
              </a:ext>
            </a:extLst>
          </a:blip>
          <a:srcRect b="9423"/>
          <a:stretch>
            <a:fillRect/>
          </a:stretch>
        </p:blipFill>
        <p:spPr bwMode="auto">
          <a:xfrm>
            <a:off x="2212340" y="3901440"/>
            <a:ext cx="1534795" cy="2441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7" name="Conector de Seta Reta 16"/>
          <p:cNvCxnSpPr/>
          <p:nvPr/>
        </p:nvCxnSpPr>
        <p:spPr>
          <a:xfrm>
            <a:off x="3666631" y="4108492"/>
            <a:ext cx="0" cy="757077"/>
          </a:xfrm>
          <a:prstGeom prst="straightConnector1">
            <a:avLst/>
          </a:prstGeom>
          <a:ln w="25400">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sp>
        <p:nvSpPr>
          <p:cNvPr id="18" name="CaixaDeTexto 17"/>
          <p:cNvSpPr txBox="1"/>
          <p:nvPr/>
        </p:nvSpPr>
        <p:spPr>
          <a:xfrm>
            <a:off x="3718365" y="4274832"/>
            <a:ext cx="382743" cy="461665"/>
          </a:xfrm>
          <a:prstGeom prst="rect">
            <a:avLst/>
          </a:prstGeom>
          <a:noFill/>
        </p:spPr>
        <p:txBody>
          <a:bodyPr wrap="square" rtlCol="0">
            <a:spAutoFit/>
          </a:bodyPr>
          <a:lstStyle/>
          <a:p>
            <a:r>
              <a:rPr lang="pt-BR" sz="2400" dirty="0" smtClean="0"/>
              <a:t>I</a:t>
            </a:r>
            <a:r>
              <a:rPr lang="pt-BR" sz="2400" baseline="-25000" dirty="0" smtClean="0"/>
              <a:t>C</a:t>
            </a:r>
            <a:endParaRPr lang="pt-BR" sz="2400" dirty="0"/>
          </a:p>
        </p:txBody>
      </p:sp>
      <p:sp>
        <p:nvSpPr>
          <p:cNvPr id="19" name="Forma livre 18"/>
          <p:cNvSpPr/>
          <p:nvPr/>
        </p:nvSpPr>
        <p:spPr>
          <a:xfrm>
            <a:off x="8247271" y="5150376"/>
            <a:ext cx="1159769" cy="560717"/>
          </a:xfrm>
          <a:custGeom>
            <a:avLst/>
            <a:gdLst>
              <a:gd name="connsiteX0" fmla="*/ 0 w 946192"/>
              <a:gd name="connsiteY0" fmla="*/ 94891 h 401808"/>
              <a:gd name="connsiteX1" fmla="*/ 129396 w 946192"/>
              <a:gd name="connsiteY1" fmla="*/ 353683 h 401808"/>
              <a:gd name="connsiteX2" fmla="*/ 526211 w 946192"/>
              <a:gd name="connsiteY2" fmla="*/ 396815 h 401808"/>
              <a:gd name="connsiteX3" fmla="*/ 854015 w 946192"/>
              <a:gd name="connsiteY3" fmla="*/ 379563 h 401808"/>
              <a:gd name="connsiteX4" fmla="*/ 940279 w 946192"/>
              <a:gd name="connsiteY4" fmla="*/ 207034 h 401808"/>
              <a:gd name="connsiteX5" fmla="*/ 931653 w 946192"/>
              <a:gd name="connsiteY5" fmla="*/ 0 h 40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6192" h="401808">
                <a:moveTo>
                  <a:pt x="0" y="94891"/>
                </a:moveTo>
                <a:cubicBezTo>
                  <a:pt x="20847" y="199126"/>
                  <a:pt x="41694" y="303362"/>
                  <a:pt x="129396" y="353683"/>
                </a:cubicBezTo>
                <a:cubicBezTo>
                  <a:pt x="217098" y="404004"/>
                  <a:pt x="405441" y="392502"/>
                  <a:pt x="526211" y="396815"/>
                </a:cubicBezTo>
                <a:cubicBezTo>
                  <a:pt x="646981" y="401128"/>
                  <a:pt x="785004" y="411193"/>
                  <a:pt x="854015" y="379563"/>
                </a:cubicBezTo>
                <a:cubicBezTo>
                  <a:pt x="923026" y="347933"/>
                  <a:pt x="927339" y="270294"/>
                  <a:pt x="940279" y="207034"/>
                </a:cubicBezTo>
                <a:cubicBezTo>
                  <a:pt x="953219" y="143774"/>
                  <a:pt x="942436" y="71887"/>
                  <a:pt x="931653" y="0"/>
                </a:cubicBezTo>
              </a:path>
            </a:pathLst>
          </a:custGeom>
          <a:noFill/>
          <a:ln w="38100">
            <a:solidFill>
              <a:srgbClr val="FFFF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CaixaDeTexto 19"/>
          <p:cNvSpPr txBox="1"/>
          <p:nvPr/>
        </p:nvSpPr>
        <p:spPr>
          <a:xfrm>
            <a:off x="9407009" y="5277016"/>
            <a:ext cx="382743" cy="461665"/>
          </a:xfrm>
          <a:prstGeom prst="rect">
            <a:avLst/>
          </a:prstGeom>
          <a:noFill/>
        </p:spPr>
        <p:txBody>
          <a:bodyPr wrap="square" rtlCol="0">
            <a:spAutoFit/>
          </a:bodyPr>
          <a:lstStyle/>
          <a:p>
            <a:r>
              <a:rPr lang="pt-BR" sz="2400" dirty="0" smtClean="0">
                <a:solidFill>
                  <a:srgbClr val="FFFF00"/>
                </a:solidFill>
              </a:rPr>
              <a:t>I</a:t>
            </a:r>
            <a:r>
              <a:rPr lang="pt-BR" sz="2400" baseline="-25000" dirty="0" smtClean="0">
                <a:solidFill>
                  <a:srgbClr val="FFFF00"/>
                </a:solidFill>
              </a:rPr>
              <a:t>C</a:t>
            </a:r>
            <a:endParaRPr lang="pt-BR" sz="2400" dirty="0">
              <a:solidFill>
                <a:srgbClr val="FFFF00"/>
              </a:solidFill>
            </a:endParaRPr>
          </a:p>
        </p:txBody>
      </p:sp>
      <p:cxnSp>
        <p:nvCxnSpPr>
          <p:cNvPr id="22" name="Conector de Seta Reta 21"/>
          <p:cNvCxnSpPr/>
          <p:nvPr/>
        </p:nvCxnSpPr>
        <p:spPr>
          <a:xfrm flipH="1" flipV="1">
            <a:off x="5140479" y="2488953"/>
            <a:ext cx="1682151" cy="0"/>
          </a:xfrm>
          <a:prstGeom prst="straightConnector1">
            <a:avLst/>
          </a:prstGeom>
          <a:ln w="53975">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3" name="CaixaDeTexto 22"/>
          <p:cNvSpPr txBox="1"/>
          <p:nvPr/>
        </p:nvSpPr>
        <p:spPr>
          <a:xfrm>
            <a:off x="6004866" y="2479599"/>
            <a:ext cx="382743" cy="461665"/>
          </a:xfrm>
          <a:prstGeom prst="rect">
            <a:avLst/>
          </a:prstGeom>
          <a:noFill/>
        </p:spPr>
        <p:txBody>
          <a:bodyPr wrap="square" rtlCol="0">
            <a:spAutoFit/>
          </a:bodyPr>
          <a:lstStyle/>
          <a:p>
            <a:r>
              <a:rPr lang="pt-BR" sz="2400" dirty="0" smtClean="0"/>
              <a:t>I</a:t>
            </a:r>
            <a:r>
              <a:rPr lang="pt-BR" sz="2400" baseline="-25000" dirty="0" smtClean="0"/>
              <a:t>C</a:t>
            </a:r>
            <a:endParaRPr lang="pt-BR" sz="2400" dirty="0"/>
          </a:p>
        </p:txBody>
      </p:sp>
      <p:sp>
        <p:nvSpPr>
          <p:cNvPr id="25" name="Forma livre 24"/>
          <p:cNvSpPr/>
          <p:nvPr/>
        </p:nvSpPr>
        <p:spPr>
          <a:xfrm>
            <a:off x="2747942" y="5014220"/>
            <a:ext cx="652074" cy="986642"/>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Forma livre 25"/>
          <p:cNvSpPr/>
          <p:nvPr/>
        </p:nvSpPr>
        <p:spPr>
          <a:xfrm>
            <a:off x="3775892" y="4038010"/>
            <a:ext cx="384666" cy="1952418"/>
          </a:xfrm>
          <a:custGeom>
            <a:avLst/>
            <a:gdLst>
              <a:gd name="connsiteX0" fmla="*/ 0 w 613977"/>
              <a:gd name="connsiteY0" fmla="*/ 2030506 h 2030506"/>
              <a:gd name="connsiteX1" fmla="*/ 336177 w 613977"/>
              <a:gd name="connsiteY1" fmla="*/ 1815353 h 2030506"/>
              <a:gd name="connsiteX2" fmla="*/ 605118 w 613977"/>
              <a:gd name="connsiteY2" fmla="*/ 793376 h 2030506"/>
              <a:gd name="connsiteX3" fmla="*/ 0 w 613977"/>
              <a:gd name="connsiteY3" fmla="*/ 0 h 2030506"/>
            </a:gdLst>
            <a:ahLst/>
            <a:cxnLst>
              <a:cxn ang="0">
                <a:pos x="connsiteX0" y="connsiteY0"/>
              </a:cxn>
              <a:cxn ang="0">
                <a:pos x="connsiteX1" y="connsiteY1"/>
              </a:cxn>
              <a:cxn ang="0">
                <a:pos x="connsiteX2" y="connsiteY2"/>
              </a:cxn>
              <a:cxn ang="0">
                <a:pos x="connsiteX3" y="connsiteY3"/>
              </a:cxn>
            </a:cxnLst>
            <a:rect l="l" t="t" r="r" b="b"/>
            <a:pathLst>
              <a:path w="613977" h="2030506">
                <a:moveTo>
                  <a:pt x="0" y="2030506"/>
                </a:moveTo>
                <a:cubicBezTo>
                  <a:pt x="117662" y="2026023"/>
                  <a:pt x="235324" y="2021541"/>
                  <a:pt x="336177" y="1815353"/>
                </a:cubicBezTo>
                <a:cubicBezTo>
                  <a:pt x="437030" y="1609165"/>
                  <a:pt x="661148" y="1095935"/>
                  <a:pt x="605118" y="793376"/>
                </a:cubicBezTo>
                <a:cubicBezTo>
                  <a:pt x="549088" y="490817"/>
                  <a:pt x="274544" y="245408"/>
                  <a:pt x="0"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7" name="Forma livre 26"/>
          <p:cNvSpPr/>
          <p:nvPr/>
        </p:nvSpPr>
        <p:spPr>
          <a:xfrm flipV="1">
            <a:off x="2747942" y="3946298"/>
            <a:ext cx="622960" cy="984035"/>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8" name="CaixaDeTexto 27"/>
          <p:cNvSpPr txBox="1"/>
          <p:nvPr/>
        </p:nvSpPr>
        <p:spPr>
          <a:xfrm>
            <a:off x="2217427" y="5344279"/>
            <a:ext cx="635110" cy="523220"/>
          </a:xfrm>
          <a:prstGeom prst="rect">
            <a:avLst/>
          </a:prstGeom>
          <a:noFill/>
        </p:spPr>
        <p:txBody>
          <a:bodyPr wrap="none" rtlCol="0">
            <a:spAutoFit/>
          </a:bodyPr>
          <a:lstStyle/>
          <a:p>
            <a:r>
              <a:rPr lang="pt-BR" sz="2800" dirty="0" smtClean="0"/>
              <a:t>V</a:t>
            </a:r>
            <a:r>
              <a:rPr lang="pt-BR" sz="2800" baseline="-25000" dirty="0" smtClean="0"/>
              <a:t>BE</a:t>
            </a:r>
            <a:endParaRPr lang="pt-BR" sz="2800" dirty="0"/>
          </a:p>
        </p:txBody>
      </p:sp>
      <p:sp>
        <p:nvSpPr>
          <p:cNvPr id="29" name="CaixaDeTexto 28"/>
          <p:cNvSpPr txBox="1"/>
          <p:nvPr/>
        </p:nvSpPr>
        <p:spPr>
          <a:xfrm>
            <a:off x="4168417" y="4539962"/>
            <a:ext cx="630365" cy="523220"/>
          </a:xfrm>
          <a:prstGeom prst="rect">
            <a:avLst/>
          </a:prstGeom>
          <a:noFill/>
        </p:spPr>
        <p:txBody>
          <a:bodyPr wrap="none" rtlCol="0">
            <a:spAutoFit/>
          </a:bodyPr>
          <a:lstStyle/>
          <a:p>
            <a:r>
              <a:rPr lang="pt-BR" sz="2800" dirty="0" smtClean="0"/>
              <a:t>V</a:t>
            </a:r>
            <a:r>
              <a:rPr lang="pt-BR" sz="2800" baseline="-25000" dirty="0"/>
              <a:t>C</a:t>
            </a:r>
            <a:r>
              <a:rPr lang="pt-BR" sz="2800" baseline="-25000" dirty="0" smtClean="0"/>
              <a:t>E</a:t>
            </a:r>
            <a:endParaRPr lang="pt-BR" sz="2800" dirty="0"/>
          </a:p>
        </p:txBody>
      </p:sp>
      <p:sp>
        <p:nvSpPr>
          <p:cNvPr id="30" name="CaixaDeTexto 29"/>
          <p:cNvSpPr txBox="1"/>
          <p:nvPr/>
        </p:nvSpPr>
        <p:spPr>
          <a:xfrm>
            <a:off x="2165261" y="3808078"/>
            <a:ext cx="646331" cy="523220"/>
          </a:xfrm>
          <a:prstGeom prst="rect">
            <a:avLst/>
          </a:prstGeom>
          <a:noFill/>
        </p:spPr>
        <p:txBody>
          <a:bodyPr wrap="none" rtlCol="0">
            <a:spAutoFit/>
          </a:bodyPr>
          <a:lstStyle/>
          <a:p>
            <a:r>
              <a:rPr lang="pt-BR" sz="2800" dirty="0" smtClean="0"/>
              <a:t>V</a:t>
            </a:r>
            <a:r>
              <a:rPr lang="pt-BR" sz="2800" baseline="-25000" dirty="0" smtClean="0"/>
              <a:t>BC</a:t>
            </a:r>
            <a:endParaRPr lang="pt-BR" sz="2800" dirty="0"/>
          </a:p>
        </p:txBody>
      </p:sp>
      <p:cxnSp>
        <p:nvCxnSpPr>
          <p:cNvPr id="31" name="Conector de Seta Reta 30"/>
          <p:cNvCxnSpPr/>
          <p:nvPr/>
        </p:nvCxnSpPr>
        <p:spPr>
          <a:xfrm>
            <a:off x="3370902" y="5491480"/>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2" name="Conector de Seta Reta 31"/>
          <p:cNvCxnSpPr/>
          <p:nvPr/>
        </p:nvCxnSpPr>
        <p:spPr>
          <a:xfrm rot="16200000">
            <a:off x="2324355" y="4841471"/>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sp>
        <p:nvSpPr>
          <p:cNvPr id="33" name="CaixaDeTexto 32"/>
          <p:cNvSpPr txBox="1"/>
          <p:nvPr/>
        </p:nvSpPr>
        <p:spPr>
          <a:xfrm>
            <a:off x="1779142" y="5063182"/>
            <a:ext cx="404278" cy="523220"/>
          </a:xfrm>
          <a:prstGeom prst="rect">
            <a:avLst/>
          </a:prstGeom>
          <a:noFill/>
        </p:spPr>
        <p:txBody>
          <a:bodyPr wrap="none" rtlCol="0">
            <a:spAutoFit/>
          </a:bodyPr>
          <a:lstStyle/>
          <a:p>
            <a:r>
              <a:rPr lang="pt-BR" sz="2800" dirty="0" smtClean="0"/>
              <a:t>I</a:t>
            </a:r>
            <a:r>
              <a:rPr lang="pt-BR" sz="2800" baseline="-25000" dirty="0" smtClean="0"/>
              <a:t>B</a:t>
            </a:r>
            <a:endParaRPr lang="pt-BR" sz="2800" dirty="0"/>
          </a:p>
        </p:txBody>
      </p:sp>
      <p:sp>
        <p:nvSpPr>
          <p:cNvPr id="34" name="CaixaDeTexto 33"/>
          <p:cNvSpPr txBox="1"/>
          <p:nvPr/>
        </p:nvSpPr>
        <p:spPr>
          <a:xfrm>
            <a:off x="2968726" y="5348407"/>
            <a:ext cx="391454" cy="523220"/>
          </a:xfrm>
          <a:prstGeom prst="rect">
            <a:avLst/>
          </a:prstGeom>
          <a:noFill/>
        </p:spPr>
        <p:txBody>
          <a:bodyPr wrap="none" rtlCol="0">
            <a:spAutoFit/>
          </a:bodyPr>
          <a:lstStyle/>
          <a:p>
            <a:r>
              <a:rPr lang="pt-BR" sz="2800" dirty="0" smtClean="0"/>
              <a:t>I</a:t>
            </a:r>
            <a:r>
              <a:rPr lang="pt-BR" sz="2800" baseline="-25000" dirty="0"/>
              <a:t>E</a:t>
            </a:r>
            <a:endParaRPr lang="pt-BR" sz="2800" dirty="0"/>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7"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0" name="Grupo 19"/>
          <p:cNvGrpSpPr/>
          <p:nvPr/>
        </p:nvGrpSpPr>
        <p:grpSpPr>
          <a:xfrm rot="5400000" flipH="1">
            <a:off x="9469755" y="3113405"/>
            <a:ext cx="1274445" cy="22479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1650379" y="2903234"/>
            <a:ext cx="1127125" cy="485746"/>
            <a:chOff x="14922" y="4274"/>
            <a:chExt cx="1775" cy="801"/>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5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2192655" y="2444750"/>
            <a:ext cx="121602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a:off x="2041525" y="372300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955530" y="386270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9038590" y="2573020"/>
            <a:ext cx="10871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1477010" y="1935480"/>
            <a:ext cx="24485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dirty="0">
                <a:latin typeface="Comic Sans MS" panose="030F0702030302020204" pitchFamily="66" charset="0"/>
                <a:cs typeface="Comic Sans MS" panose="030F0702030302020204" pitchFamily="66" charset="0"/>
              </a:rPr>
              <a:t>= 0.5M</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9955530" y="3321050"/>
            <a:ext cx="182499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load</a:t>
            </a:r>
            <a:r>
              <a:rPr lang="pt-BR" altLang="en-US" sz="2800" dirty="0" smtClean="0">
                <a:latin typeface="Comic Sans MS" panose="030F0702030302020204" pitchFamily="66" charset="0"/>
                <a:cs typeface="Comic Sans MS" panose="030F0702030302020204" pitchFamily="66" charset="0"/>
              </a:rPr>
              <a:t>=100</a:t>
            </a:r>
            <a:endParaRPr lang="pt-BR" altLang="en-US" sz="2800" dirty="0" smtClean="0">
              <a:latin typeface="Comic Sans MS" panose="030F0702030302020204" pitchFamily="66" charset="0"/>
              <a:cs typeface="Comic Sans MS" panose="030F0702030302020204" pitchFamily="66" charset="0"/>
            </a:endParaRPr>
          </a:p>
        </p:txBody>
      </p:sp>
      <p:sp>
        <p:nvSpPr>
          <p:cNvPr id="13" name="Caixa de Texto 23"/>
          <p:cNvSpPr txBox="1"/>
          <p:nvPr/>
        </p:nvSpPr>
        <p:spPr>
          <a:xfrm>
            <a:off x="8183880" y="334137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 name="CaixaDeTexto 45"/>
          <p:cNvSpPr txBox="1"/>
          <p:nvPr/>
        </p:nvSpPr>
        <p:spPr>
          <a:xfrm>
            <a:off x="902970" y="1094740"/>
            <a:ext cx="1038669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configuração possível:    (Amp1 + Amp2)</a:t>
            </a:r>
            <a:endPar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sp>
        <p:nvSpPr>
          <p:cNvPr id="4" name="Retângulo arredondado 3"/>
          <p:cNvSpPr/>
          <p:nvPr/>
        </p:nvSpPr>
        <p:spPr>
          <a:xfrm>
            <a:off x="3688715" y="2301875"/>
            <a:ext cx="268287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 name="Grupo 4"/>
          <p:cNvGrpSpPr/>
          <p:nvPr/>
        </p:nvGrpSpPr>
        <p:grpSpPr>
          <a:xfrm rot="5400000" flipH="1">
            <a:off x="3677455" y="3096666"/>
            <a:ext cx="1274445" cy="234950"/>
            <a:chOff x="4152748" y="3508181"/>
            <a:chExt cx="1274569" cy="255373"/>
          </a:xfrm>
        </p:grpSpPr>
        <p:cxnSp>
          <p:nvCxnSpPr>
            <p:cNvPr id="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606140" y="3508181"/>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 name="Grupo 11"/>
          <p:cNvGrpSpPr/>
          <p:nvPr/>
        </p:nvGrpSpPr>
        <p:grpSpPr>
          <a:xfrm rot="16200000" flipH="1" flipV="1">
            <a:off x="4653280" y="2898140"/>
            <a:ext cx="1126490" cy="508000"/>
            <a:chOff x="14922" y="4274"/>
            <a:chExt cx="1774" cy="800"/>
          </a:xfrm>
        </p:grpSpPr>
        <p:cxnSp>
          <p:nvCxnSpPr>
            <p:cNvPr id="16" name="Conector Reto 15"/>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7" name="Elipse 16"/>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 de Texto 17"/>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19" name="Grupo 18"/>
          <p:cNvGrpSpPr/>
          <p:nvPr/>
        </p:nvGrpSpPr>
        <p:grpSpPr>
          <a:xfrm rot="10800000">
            <a:off x="5206365" y="2451100"/>
            <a:ext cx="1274445" cy="234950"/>
            <a:chOff x="4152748" y="3524056"/>
            <a:chExt cx="1274569" cy="255373"/>
          </a:xfrm>
        </p:grpSpPr>
        <p:cxnSp>
          <p:nvCxnSpPr>
            <p:cNvPr id="2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5" name="Conector Reto 24"/>
          <p:cNvCxnSpPr/>
          <p:nvPr/>
        </p:nvCxnSpPr>
        <p:spPr>
          <a:xfrm flipH="1">
            <a:off x="5039360" y="372935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4138295" y="385127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3185160" y="2561590"/>
            <a:ext cx="11398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Caixa de Texto 23"/>
          <p:cNvSpPr txBox="1"/>
          <p:nvPr/>
        </p:nvSpPr>
        <p:spPr>
          <a:xfrm>
            <a:off x="5332730" y="1929130"/>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29" name="Caixa de Texto 23"/>
          <p:cNvSpPr txBox="1"/>
          <p:nvPr/>
        </p:nvSpPr>
        <p:spPr>
          <a:xfrm>
            <a:off x="3366770" y="3207385"/>
            <a:ext cx="112458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1M</a:t>
            </a:r>
            <a:endParaRPr lang="pt-BR" altLang="en-US" sz="2800" dirty="0" smtClean="0">
              <a:latin typeface="Comic Sans MS" panose="030F0702030302020204" pitchFamily="66" charset="0"/>
              <a:cs typeface="Comic Sans MS" panose="030F0702030302020204" pitchFamily="66" charset="0"/>
            </a:endParaRPr>
          </a:p>
        </p:txBody>
      </p:sp>
      <p:sp>
        <p:nvSpPr>
          <p:cNvPr id="30" name="Caixa de Texto 23"/>
          <p:cNvSpPr txBox="1"/>
          <p:nvPr/>
        </p:nvSpPr>
        <p:spPr>
          <a:xfrm>
            <a:off x="4639310" y="3729355"/>
            <a:ext cx="126809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1" name="Forma livre 30"/>
          <p:cNvSpPr/>
          <p:nvPr/>
        </p:nvSpPr>
        <p:spPr>
          <a:xfrm>
            <a:off x="3565525" y="2665095"/>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w="19050">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2911475" y="281940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3" name="Retângulo arredondado 32"/>
          <p:cNvSpPr/>
          <p:nvPr/>
        </p:nvSpPr>
        <p:spPr>
          <a:xfrm>
            <a:off x="6774815" y="2293620"/>
            <a:ext cx="268287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4" name="Grupo 33"/>
          <p:cNvGrpSpPr/>
          <p:nvPr/>
        </p:nvGrpSpPr>
        <p:grpSpPr>
          <a:xfrm rot="5400000" flipH="1">
            <a:off x="6764190" y="3088411"/>
            <a:ext cx="1274445" cy="234950"/>
            <a:chOff x="4152748" y="3508181"/>
            <a:chExt cx="1274569" cy="255373"/>
          </a:xfrm>
        </p:grpSpPr>
        <p:cxnSp>
          <p:nvCxnSpPr>
            <p:cNvPr id="3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6" name="Retângulo 35"/>
            <p:cNvSpPr/>
            <p:nvPr/>
          </p:nvSpPr>
          <p:spPr>
            <a:xfrm>
              <a:off x="4606140" y="3508181"/>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8" name="Grupo 37"/>
          <p:cNvGrpSpPr/>
          <p:nvPr/>
        </p:nvGrpSpPr>
        <p:grpSpPr>
          <a:xfrm rot="16200000" flipH="1" flipV="1">
            <a:off x="7739380" y="2889885"/>
            <a:ext cx="1126490" cy="508000"/>
            <a:chOff x="14922" y="4274"/>
            <a:chExt cx="1774" cy="800"/>
          </a:xfrm>
        </p:grpSpPr>
        <p:cxnSp>
          <p:nvCxnSpPr>
            <p:cNvPr id="39" name="Conector Reto 3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40" name="Elipse 3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 de Texto 40"/>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42" name="Grupo 41"/>
          <p:cNvGrpSpPr/>
          <p:nvPr/>
        </p:nvGrpSpPr>
        <p:grpSpPr>
          <a:xfrm rot="10800000">
            <a:off x="8292465" y="2442845"/>
            <a:ext cx="1274445" cy="234950"/>
            <a:chOff x="4152748" y="3524056"/>
            <a:chExt cx="1274569" cy="255373"/>
          </a:xfrm>
        </p:grpSpPr>
        <p:cxnSp>
          <p:nvCxnSpPr>
            <p:cNvPr id="4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5" name="Conector Reto 44"/>
          <p:cNvCxnSpPr/>
          <p:nvPr/>
        </p:nvCxnSpPr>
        <p:spPr>
          <a:xfrm flipH="1">
            <a:off x="8125460" y="372110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H="1">
            <a:off x="7224395" y="384302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flipV="1">
            <a:off x="6271260" y="2582545"/>
            <a:ext cx="11398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 de Texto 23"/>
          <p:cNvSpPr txBox="1"/>
          <p:nvPr/>
        </p:nvSpPr>
        <p:spPr>
          <a:xfrm>
            <a:off x="8472805" y="191516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1k</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49" name="Caixa de Texto 23"/>
          <p:cNvSpPr txBox="1"/>
          <p:nvPr/>
        </p:nvSpPr>
        <p:spPr>
          <a:xfrm>
            <a:off x="6584950" y="3188970"/>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50" name="Caixa de Texto 23"/>
          <p:cNvSpPr txBox="1"/>
          <p:nvPr/>
        </p:nvSpPr>
        <p:spPr>
          <a:xfrm>
            <a:off x="7577455" y="3681730"/>
            <a:ext cx="159321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100.v</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1" name="Forma livre 50"/>
          <p:cNvSpPr/>
          <p:nvPr/>
        </p:nvSpPr>
        <p:spPr>
          <a:xfrm>
            <a:off x="6652895" y="2656840"/>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w="19050">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2" name="Caixa de Texto 23"/>
          <p:cNvSpPr txBox="1"/>
          <p:nvPr/>
        </p:nvSpPr>
        <p:spPr>
          <a:xfrm>
            <a:off x="5997575" y="288290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3" name="Caixa de Texto 52"/>
              <p:cNvSpPr txBox="1"/>
              <p:nvPr/>
            </p:nvSpPr>
            <p:spPr>
              <a:xfrm>
                <a:off x="2148205" y="4373245"/>
                <a:ext cx="1777365" cy="77597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53" name="Caixa de Texto 52"/>
              <p:cNvSpPr txBox="1">
                <a:spLocks noRot="1" noChangeAspect="1" noMove="1" noResize="1" noEditPoints="1" noAdjustHandles="1" noChangeArrowheads="1" noChangeShapeType="1" noTextEdit="1"/>
              </p:cNvSpPr>
              <p:nvPr/>
            </p:nvSpPr>
            <p:spPr>
              <a:xfrm>
                <a:off x="2148205" y="4373245"/>
                <a:ext cx="1777365" cy="775970"/>
              </a:xfrm>
              <a:prstGeom prst="rect">
                <a:avLst/>
              </a:prstGeom>
              <a:blipFill rotWithShape="1">
                <a:blip r:embed="rId1"/>
                <a:stretch>
                  <a:fillRect r="-896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4" name="Caixa de Texto 53"/>
              <p:cNvSpPr txBox="1"/>
              <p:nvPr/>
            </p:nvSpPr>
            <p:spPr>
              <a:xfrm>
                <a:off x="5551170" y="4373245"/>
                <a:ext cx="2025015" cy="78994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54" name="Caixa de Texto 53"/>
              <p:cNvSpPr txBox="1">
                <a:spLocks noRot="1" noChangeAspect="1" noMove="1" noResize="1" noEditPoints="1" noAdjustHandles="1" noChangeArrowheads="1" noChangeShapeType="1" noTextEdit="1"/>
              </p:cNvSpPr>
              <p:nvPr/>
            </p:nvSpPr>
            <p:spPr>
              <a:xfrm>
                <a:off x="5551170" y="4373245"/>
                <a:ext cx="2025015" cy="789940"/>
              </a:xfrm>
              <a:prstGeom prst="rect">
                <a:avLst/>
              </a:prstGeom>
              <a:blipFill rotWithShape="1">
                <a:blip r:embed="rId2"/>
                <a:stretch>
                  <a:fillRect r="-7871"/>
                </a:stretch>
              </a:blipFill>
            </p:spPr>
            <p:txBody>
              <a:bodyPr/>
              <a:lstStyle/>
              <a:p>
                <a:r>
                  <a:rPr lang="pt-BR" altLang="en-US">
                    <a:noFill/>
                  </a:rPr>
                  <a:t> </a:t>
                </a:r>
              </a:p>
            </p:txBody>
          </p:sp>
        </mc:Fallback>
      </mc:AlternateContent>
      <p:sp>
        <p:nvSpPr>
          <p:cNvPr id="55" name="Caixa de Texto 23"/>
          <p:cNvSpPr txBox="1"/>
          <p:nvPr/>
        </p:nvSpPr>
        <p:spPr>
          <a:xfrm>
            <a:off x="9590835" y="204216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6" name="Caixa de Texto 55"/>
              <p:cNvSpPr txBox="1"/>
              <p:nvPr/>
            </p:nvSpPr>
            <p:spPr>
              <a:xfrm>
                <a:off x="8674735" y="4373245"/>
                <a:ext cx="2501900" cy="78994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𝟏𝟏</m:t>
                        </m:r>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56" name="Caixa de Texto 55"/>
              <p:cNvSpPr txBox="1">
                <a:spLocks noRot="1" noChangeAspect="1" noMove="1" noResize="1" noEditPoints="1" noAdjustHandles="1" noChangeArrowheads="1" noChangeShapeType="1" noTextEdit="1"/>
              </p:cNvSpPr>
              <p:nvPr/>
            </p:nvSpPr>
            <p:spPr>
              <a:xfrm>
                <a:off x="8674735" y="4373245"/>
                <a:ext cx="2501900" cy="789940"/>
              </a:xfrm>
              <a:prstGeom prst="rect">
                <a:avLst/>
              </a:prstGeom>
              <a:blipFill rotWithShape="1">
                <a:blip r:embed="rId3"/>
                <a:stretch>
                  <a:fillRect r="-637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7" name="Caixa de Texto 56"/>
              <p:cNvSpPr txBox="1"/>
              <p:nvPr/>
            </p:nvSpPr>
            <p:spPr>
              <a:xfrm>
                <a:off x="3961765" y="5478145"/>
                <a:ext cx="4664710" cy="829310"/>
              </a:xfrm>
              <a:prstGeom prst="rect">
                <a:avLst/>
              </a:prstGeom>
              <a:noFill/>
            </p:spPr>
            <p:txBody>
              <a:bodyPr wrap="none" rtlCol="0" anchor="t">
                <a:spAutoFit/>
              </a:bodyPr>
              <a:lstStyle/>
              <a:p>
                <a:pPr algn="l"/>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den>
                    </m:f>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𝟏𝟎𝟎</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𝟑𝟎</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57" name="Caixa de Texto 56"/>
              <p:cNvSpPr txBox="1">
                <a:spLocks noRot="1" noChangeAspect="1" noMove="1" noResize="1" noEditPoints="1" noAdjustHandles="1" noChangeArrowheads="1" noChangeShapeType="1" noTextEdit="1"/>
              </p:cNvSpPr>
              <p:nvPr/>
            </p:nvSpPr>
            <p:spPr>
              <a:xfrm>
                <a:off x="3961765" y="5478145"/>
                <a:ext cx="4664710" cy="829310"/>
              </a:xfrm>
              <a:prstGeom prst="rect">
                <a:avLst/>
              </a:prstGeom>
              <a:blipFill rotWithShape="1">
                <a:blip r:embed="rId4"/>
                <a:stretch>
                  <a:fillRect r="-3417"/>
                </a:stretch>
              </a:blipFill>
            </p:spPr>
            <p:txBody>
              <a:bodyPr/>
              <a:lstStyle/>
              <a:p>
                <a:r>
                  <a:rPr lang="pt-BR" altLang="en-US">
                    <a:noFill/>
                  </a:rPr>
                  <a:t> </a:t>
                </a:r>
              </a:p>
            </p:txBody>
          </p:sp>
        </mc:Fallback>
      </mc:AlternateContent>
      <p:sp>
        <p:nvSpPr>
          <p:cNvPr id="58" name="Caixa de Texto 23"/>
          <p:cNvSpPr txBox="1"/>
          <p:nvPr/>
        </p:nvSpPr>
        <p:spPr>
          <a:xfrm>
            <a:off x="4008120" y="1787525"/>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Amp1</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59" name="Caixa de Texto 23"/>
          <p:cNvSpPr txBox="1"/>
          <p:nvPr/>
        </p:nvSpPr>
        <p:spPr>
          <a:xfrm>
            <a:off x="7269480" y="1777365"/>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Amp2</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67" name="Forma livre 66"/>
          <p:cNvSpPr/>
          <p:nvPr/>
        </p:nvSpPr>
        <p:spPr>
          <a:xfrm>
            <a:off x="9721682" y="2702106"/>
            <a:ext cx="267670" cy="946768"/>
          </a:xfrm>
          <a:custGeom>
            <a:avLst/>
            <a:gdLst>
              <a:gd name="connsiteX0" fmla="*/ 202933 w 267670"/>
              <a:gd name="connsiteY0" fmla="*/ 946768 h 946768"/>
              <a:gd name="connsiteX1" fmla="*/ 8724 w 267670"/>
              <a:gd name="connsiteY1" fmla="*/ 679731 h 946768"/>
              <a:gd name="connsiteX2" fmla="*/ 57277 w 267670"/>
              <a:gd name="connsiteY2" fmla="*/ 226577 h 946768"/>
              <a:gd name="connsiteX3" fmla="*/ 267670 w 267670"/>
              <a:gd name="connsiteY3" fmla="*/ 0 h 946768"/>
            </a:gdLst>
            <a:ahLst/>
            <a:cxnLst>
              <a:cxn ang="0">
                <a:pos x="connsiteX0" y="connsiteY0"/>
              </a:cxn>
              <a:cxn ang="0">
                <a:pos x="connsiteX1" y="connsiteY1"/>
              </a:cxn>
              <a:cxn ang="0">
                <a:pos x="connsiteX2" y="connsiteY2"/>
              </a:cxn>
              <a:cxn ang="0">
                <a:pos x="connsiteX3" y="connsiteY3"/>
              </a:cxn>
            </a:cxnLst>
            <a:rect l="l" t="t" r="r" b="b"/>
            <a:pathLst>
              <a:path w="267670" h="946768">
                <a:moveTo>
                  <a:pt x="202933" y="946768"/>
                </a:moveTo>
                <a:cubicBezTo>
                  <a:pt x="117966" y="873265"/>
                  <a:pt x="33000" y="799763"/>
                  <a:pt x="8724" y="679731"/>
                </a:cubicBezTo>
                <a:cubicBezTo>
                  <a:pt x="-15552" y="559699"/>
                  <a:pt x="14119" y="339865"/>
                  <a:pt x="57277" y="226577"/>
                </a:cubicBezTo>
                <a:cubicBezTo>
                  <a:pt x="100435" y="113289"/>
                  <a:pt x="184052" y="56644"/>
                  <a:pt x="267670" y="0"/>
                </a:cubicBezTo>
              </a:path>
            </a:pathLst>
          </a:custGeom>
          <a:noFill/>
          <a:ln w="1587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 name="Caixa de Texto 23"/>
          <p:cNvSpPr txBox="1"/>
          <p:nvPr/>
        </p:nvSpPr>
        <p:spPr>
          <a:xfrm>
            <a:off x="1127760" y="2867660"/>
            <a:ext cx="91376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337820" y="843915"/>
            <a:ext cx="7443470" cy="516953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Dispositivo de três terminais: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spcBef>
                <a:spcPts val="600"/>
              </a:spcBef>
              <a:spcAft>
                <a:spcPts val="600"/>
              </a:spcAft>
              <a:buFont typeface="+mj-lt"/>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Emissor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emitter</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spcBef>
                <a:spcPts val="600"/>
              </a:spcBef>
              <a:spcAft>
                <a:spcPts val="600"/>
              </a:spcAft>
              <a:buFont typeface="+mj-lt"/>
              <a:buAutoNum type="arabicPeriod"/>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Base</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spcBef>
                <a:spcPts val="600"/>
              </a:spcBef>
              <a:spcAft>
                <a:spcPts val="600"/>
              </a:spcAft>
              <a:buFont typeface="+mj-lt"/>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Coletor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collector</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l" fontAlgn="auto">
              <a:spcBef>
                <a:spcPts val="1800"/>
              </a:spcBef>
              <a:spcAft>
                <a:spcPts val="600"/>
              </a:spcAft>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transistor se assemelha a um bloco com dois diodos, mas não é bem isso. Para sua correta operação na chamada região ativa, a mais importante, a base deve ser estreita. Isso fará toda a diferença no funcionamento do dsipositivo.</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6146" name="Picture 2" descr="O Que é Um Transistor Bipolar"/>
          <p:cNvPicPr>
            <a:picLocks noChangeAspect="1" noChangeArrowheads="1"/>
          </p:cNvPicPr>
          <p:nvPr/>
        </p:nvPicPr>
        <p:blipFill rotWithShape="1">
          <a:blip r:embed="rId1">
            <a:extLst>
              <a:ext uri="{28A0092B-C50C-407E-A947-70E740481C1C}">
                <a14:useLocalDpi xmlns:a14="http://schemas.microsoft.com/office/drawing/2010/main" val="0"/>
              </a:ext>
            </a:extLst>
          </a:blip>
          <a:srcRect l="51550" b="33899"/>
          <a:stretch>
            <a:fillRect/>
          </a:stretch>
        </p:blipFill>
        <p:spPr bwMode="auto">
          <a:xfrm>
            <a:off x="8015378" y="937522"/>
            <a:ext cx="3338422" cy="4502779"/>
          </a:xfrm>
          <a:prstGeom prst="rect">
            <a:avLst/>
          </a:prstGeom>
          <a:noFill/>
          <a:extLst>
            <a:ext uri="{909E8E84-426E-40DD-AFC4-6F175D3DCCD1}">
              <a14:hiddenFill xmlns:a14="http://schemas.microsoft.com/office/drawing/2010/main">
                <a:solidFill>
                  <a:srgbClr val="FFFFFF"/>
                </a:solidFill>
              </a14:hiddenFill>
            </a:ext>
          </a:extLst>
        </p:spPr>
      </p:pic>
      <p:sp>
        <p:nvSpPr>
          <p:cNvPr id="4" name="CaixaDeTexto 3"/>
          <p:cNvSpPr txBox="1"/>
          <p:nvPr/>
        </p:nvSpPr>
        <p:spPr>
          <a:xfrm>
            <a:off x="7781027" y="3064648"/>
            <a:ext cx="1354347" cy="400110"/>
          </a:xfrm>
          <a:prstGeom prst="rect">
            <a:avLst/>
          </a:prstGeom>
          <a:solidFill>
            <a:schemeClr val="bg1"/>
          </a:solidFill>
        </p:spPr>
        <p:txBody>
          <a:bodyPr wrap="square" rtlCol="0">
            <a:spAutoFit/>
          </a:bodyPr>
          <a:lstStyle/>
          <a:p>
            <a:pPr algn="ctr"/>
            <a:r>
              <a:rPr lang="pt-BR" sz="2000" dirty="0" smtClean="0"/>
              <a:t>construção</a:t>
            </a:r>
            <a:endParaRPr lang="pt-BR" sz="2000" dirty="0"/>
          </a:p>
        </p:txBody>
      </p:sp>
      <p:sp>
        <p:nvSpPr>
          <p:cNvPr id="6" name="CaixaDeTexto 5"/>
          <p:cNvSpPr txBox="1"/>
          <p:nvPr/>
        </p:nvSpPr>
        <p:spPr>
          <a:xfrm>
            <a:off x="7933426" y="4594912"/>
            <a:ext cx="1354347" cy="707886"/>
          </a:xfrm>
          <a:prstGeom prst="rect">
            <a:avLst/>
          </a:prstGeom>
          <a:solidFill>
            <a:schemeClr val="bg1"/>
          </a:solidFill>
        </p:spPr>
        <p:txBody>
          <a:bodyPr wrap="square" rtlCol="0">
            <a:spAutoFit/>
          </a:bodyPr>
          <a:lstStyle/>
          <a:p>
            <a:pPr algn="ctr"/>
            <a:r>
              <a:rPr lang="pt-BR" sz="2000" dirty="0" smtClean="0"/>
              <a:t>Circuito análogo</a:t>
            </a:r>
            <a:endParaRPr lang="pt-BR" sz="2000" dirty="0"/>
          </a:p>
        </p:txBody>
      </p:sp>
    </p:spTree>
  </p:cSld>
  <p:clrMapOvr>
    <a:masterClrMapping/>
  </p:clrMapOvr>
  <p:timing>
    <p:tnLst>
      <p:par>
        <p:cTn id="1" dur="indefinite" restart="never" nodeType="tmRoot"/>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txBox="1"/>
          <p:nvPr/>
        </p:nvSpPr>
        <p:spPr>
          <a:xfrm>
            <a:off x="8610600"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5" name="CaixaDeTexto 4"/>
          <p:cNvSpPr txBox="1"/>
          <p:nvPr/>
        </p:nvSpPr>
        <p:spPr>
          <a:xfrm>
            <a:off x="3872754" y="310382"/>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PNP</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9" name="Picture 5" descr="c:\ch05_conv\sedr42021_0513b.jpg"/>
          <p:cNvPicPr>
            <a:picLocks noChangeAspect="1" noChangeArrowheads="1"/>
          </p:cNvPicPr>
          <p:nvPr/>
        </p:nvPicPr>
        <p:blipFill>
          <a:blip r:embed="rId1">
            <a:extLst>
              <a:ext uri="{28A0092B-C50C-407E-A947-70E740481C1C}">
                <a14:useLocalDpi xmlns:a14="http://schemas.microsoft.com/office/drawing/2010/main" val="0"/>
              </a:ext>
            </a:extLst>
          </a:blip>
          <a:srcRect b="12911"/>
          <a:stretch>
            <a:fillRect/>
          </a:stretch>
        </p:blipFill>
        <p:spPr bwMode="auto">
          <a:xfrm>
            <a:off x="2357755" y="3834130"/>
            <a:ext cx="1525270" cy="235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Imagem 10" descr="Structure of a PNP transistor in the 741 op amp.">
            <a:hlinkClick r:id="rId2"/>
          </p:cNvPr>
          <p:cNvPicPr>
            <a:picLocks noChangeAspect="1" noChangeArrowheads="1"/>
          </p:cNvPicPr>
          <p:nvPr/>
        </p:nvPicPr>
        <p:blipFill>
          <a:blip r:embed="rId3" cstate="print"/>
          <a:srcRect l="2081" r="2428"/>
          <a:stretch>
            <a:fillRect/>
          </a:stretch>
        </p:blipFill>
        <p:spPr>
          <a:xfrm>
            <a:off x="6957695" y="2551430"/>
            <a:ext cx="4848860" cy="4147185"/>
          </a:xfrm>
          <a:prstGeom prst="rect">
            <a:avLst/>
          </a:prstGeom>
          <a:noFill/>
          <a:ln w="9525">
            <a:noFill/>
            <a:miter lim="800000"/>
            <a:headEnd/>
            <a:tailEnd/>
          </a:ln>
        </p:spPr>
      </p:pic>
      <p:pic>
        <p:nvPicPr>
          <p:cNvPr id="12" name="Picture 3" descr="c:\ch05_conv\sedr42021_0502.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8468" y="983680"/>
            <a:ext cx="6876917" cy="24927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3" name="Conector de Seta Reta 12"/>
          <p:cNvCxnSpPr/>
          <p:nvPr/>
        </p:nvCxnSpPr>
        <p:spPr>
          <a:xfrm flipH="1" flipV="1">
            <a:off x="5658929" y="2406844"/>
            <a:ext cx="1682151" cy="0"/>
          </a:xfrm>
          <a:prstGeom prst="straightConnector1">
            <a:avLst/>
          </a:prstGeom>
          <a:ln w="53975">
            <a:solidFill>
              <a:srgbClr val="C00000"/>
            </a:solidFill>
            <a:headEnd type="triangle" w="med" len="med"/>
            <a:tailEnd type="non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3760835" y="5073516"/>
            <a:ext cx="382743" cy="461665"/>
          </a:xfrm>
          <a:prstGeom prst="rect">
            <a:avLst/>
          </a:prstGeom>
          <a:noFill/>
        </p:spPr>
        <p:txBody>
          <a:bodyPr wrap="square" rtlCol="0">
            <a:spAutoFit/>
          </a:bodyPr>
          <a:lstStyle/>
          <a:p>
            <a:r>
              <a:rPr lang="pt-BR" sz="2400" dirty="0" smtClean="0"/>
              <a:t>I</a:t>
            </a:r>
            <a:r>
              <a:rPr lang="pt-BR" sz="2400" baseline="-25000" dirty="0" smtClean="0"/>
              <a:t>C</a:t>
            </a:r>
            <a:endParaRPr lang="pt-BR" sz="2400" dirty="0"/>
          </a:p>
        </p:txBody>
      </p:sp>
      <p:sp>
        <p:nvSpPr>
          <p:cNvPr id="15" name="CaixaDeTexto 14"/>
          <p:cNvSpPr txBox="1"/>
          <p:nvPr/>
        </p:nvSpPr>
        <p:spPr>
          <a:xfrm>
            <a:off x="6958337" y="2483611"/>
            <a:ext cx="382743" cy="461665"/>
          </a:xfrm>
          <a:prstGeom prst="rect">
            <a:avLst/>
          </a:prstGeom>
          <a:noFill/>
        </p:spPr>
        <p:txBody>
          <a:bodyPr wrap="square" rtlCol="0">
            <a:spAutoFit/>
          </a:bodyPr>
          <a:lstStyle/>
          <a:p>
            <a:r>
              <a:rPr lang="pt-BR" sz="2400" dirty="0" smtClean="0"/>
              <a:t>I</a:t>
            </a:r>
            <a:r>
              <a:rPr lang="pt-BR" sz="2400" baseline="-25000" dirty="0" smtClean="0"/>
              <a:t>C</a:t>
            </a:r>
            <a:endParaRPr lang="pt-BR" sz="2400" dirty="0"/>
          </a:p>
        </p:txBody>
      </p:sp>
      <p:cxnSp>
        <p:nvCxnSpPr>
          <p:cNvPr id="16" name="Conector de Seta Reta 15"/>
          <p:cNvCxnSpPr/>
          <p:nvPr/>
        </p:nvCxnSpPr>
        <p:spPr>
          <a:xfrm>
            <a:off x="3760835" y="4778104"/>
            <a:ext cx="0" cy="757077"/>
          </a:xfrm>
          <a:prstGeom prst="straightConnector1">
            <a:avLst/>
          </a:prstGeom>
          <a:ln w="25400">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sp>
        <p:nvSpPr>
          <p:cNvPr id="19" name="Forma livre 18"/>
          <p:cNvSpPr/>
          <p:nvPr/>
        </p:nvSpPr>
        <p:spPr>
          <a:xfrm>
            <a:off x="8800169" y="5420730"/>
            <a:ext cx="1254889" cy="370936"/>
          </a:xfrm>
          <a:custGeom>
            <a:avLst/>
            <a:gdLst>
              <a:gd name="connsiteX0" fmla="*/ 21311 w 1356093"/>
              <a:gd name="connsiteY0" fmla="*/ 146649 h 540798"/>
              <a:gd name="connsiteX1" fmla="*/ 38564 w 1356093"/>
              <a:gd name="connsiteY1" fmla="*/ 405442 h 540798"/>
              <a:gd name="connsiteX2" fmla="*/ 374994 w 1356093"/>
              <a:gd name="connsiteY2" fmla="*/ 534838 h 540798"/>
              <a:gd name="connsiteX3" fmla="*/ 1099613 w 1356093"/>
              <a:gd name="connsiteY3" fmla="*/ 483079 h 540798"/>
              <a:gd name="connsiteX4" fmla="*/ 1323900 w 1356093"/>
              <a:gd name="connsiteY4" fmla="*/ 172528 h 540798"/>
              <a:gd name="connsiteX5" fmla="*/ 1349779 w 1356093"/>
              <a:gd name="connsiteY5" fmla="*/ 0 h 54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6093" h="540798">
                <a:moveTo>
                  <a:pt x="21311" y="146649"/>
                </a:moveTo>
                <a:cubicBezTo>
                  <a:pt x="464" y="243696"/>
                  <a:pt x="-20383" y="340744"/>
                  <a:pt x="38564" y="405442"/>
                </a:cubicBezTo>
                <a:cubicBezTo>
                  <a:pt x="97511" y="470140"/>
                  <a:pt x="198152" y="521898"/>
                  <a:pt x="374994" y="534838"/>
                </a:cubicBezTo>
                <a:cubicBezTo>
                  <a:pt x="551836" y="547778"/>
                  <a:pt x="941462" y="543464"/>
                  <a:pt x="1099613" y="483079"/>
                </a:cubicBezTo>
                <a:cubicBezTo>
                  <a:pt x="1257764" y="422694"/>
                  <a:pt x="1282206" y="253041"/>
                  <a:pt x="1323900" y="172528"/>
                </a:cubicBezTo>
                <a:cubicBezTo>
                  <a:pt x="1365594" y="92015"/>
                  <a:pt x="1357686" y="46007"/>
                  <a:pt x="1349779" y="0"/>
                </a:cubicBezTo>
              </a:path>
            </a:pathLst>
          </a:custGeom>
          <a:noFill/>
          <a:ln w="28575">
            <a:solidFill>
              <a:srgbClr val="FFFF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1" name="CaixaDeTexto 20"/>
          <p:cNvSpPr txBox="1"/>
          <p:nvPr/>
        </p:nvSpPr>
        <p:spPr>
          <a:xfrm>
            <a:off x="10055111" y="5535125"/>
            <a:ext cx="382743" cy="461665"/>
          </a:xfrm>
          <a:prstGeom prst="rect">
            <a:avLst/>
          </a:prstGeom>
          <a:noFill/>
        </p:spPr>
        <p:txBody>
          <a:bodyPr wrap="square" rtlCol="0">
            <a:spAutoFit/>
          </a:bodyPr>
          <a:lstStyle/>
          <a:p>
            <a:r>
              <a:rPr lang="pt-BR" sz="2400" b="1" dirty="0" smtClean="0">
                <a:solidFill>
                  <a:srgbClr val="FFFF00"/>
                </a:solidFill>
                <a:effectLst>
                  <a:outerShdw blurRad="38100" dist="38100" dir="2700000" algn="tl">
                    <a:srgbClr val="000000">
                      <a:alpha val="43137"/>
                    </a:srgbClr>
                  </a:outerShdw>
                </a:effectLst>
              </a:rPr>
              <a:t>I</a:t>
            </a:r>
            <a:r>
              <a:rPr lang="pt-BR" sz="2400" b="1" baseline="-25000" dirty="0" smtClean="0">
                <a:solidFill>
                  <a:srgbClr val="FFFF00"/>
                </a:solidFill>
                <a:effectLst>
                  <a:outerShdw blurRad="38100" dist="38100" dir="2700000" algn="tl">
                    <a:srgbClr val="000000">
                      <a:alpha val="43137"/>
                    </a:srgbClr>
                  </a:outerShdw>
                </a:effectLst>
              </a:rPr>
              <a:t>C</a:t>
            </a:r>
            <a:endParaRPr lang="pt-BR" sz="2400" b="1" dirty="0">
              <a:solidFill>
                <a:srgbClr val="FFFF00"/>
              </a:solidFill>
              <a:effectLst>
                <a:outerShdw blurRad="38100" dist="38100" dir="2700000" algn="tl">
                  <a:srgbClr val="000000">
                    <a:alpha val="43137"/>
                  </a:srgbClr>
                </a:outerShdw>
              </a:effectLst>
            </a:endParaRPr>
          </a:p>
        </p:txBody>
      </p:sp>
    </p:spTree>
  </p:cSld>
  <p:clrMapOvr>
    <a:masterClrMapping/>
  </p:clrMapOvr>
  <p:timing>
    <p:tnLst>
      <p:par>
        <p:cTn id="1" dur="indefinite" restart="never" nodeType="tmRoot"/>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Picture 2" descr="O Que é Um Transistor Bipolar"/>
          <p:cNvPicPr>
            <a:picLocks noChangeAspect="1" noChangeArrowheads="1"/>
          </p:cNvPicPr>
          <p:nvPr/>
        </p:nvPicPr>
        <p:blipFill rotWithShape="1">
          <a:blip r:embed="rId1">
            <a:extLst>
              <a:ext uri="{28A0092B-C50C-407E-A947-70E740481C1C}">
                <a14:useLocalDpi xmlns:a14="http://schemas.microsoft.com/office/drawing/2010/main" val="0"/>
              </a:ext>
            </a:extLst>
          </a:blip>
          <a:srcRect l="700" r="51225" b="33899"/>
          <a:stretch>
            <a:fillRect/>
          </a:stretch>
        </p:blipFill>
        <p:spPr bwMode="auto">
          <a:xfrm>
            <a:off x="4235566" y="1558624"/>
            <a:ext cx="3312544" cy="4502779"/>
          </a:xfrm>
          <a:prstGeom prst="rect">
            <a:avLst/>
          </a:prstGeom>
          <a:noFill/>
          <a:extLst>
            <a:ext uri="{909E8E84-426E-40DD-AFC4-6F175D3DCCD1}">
              <a14:hiddenFill xmlns:a14="http://schemas.microsoft.com/office/drawing/2010/main">
                <a:solidFill>
                  <a:srgbClr val="FFFFFF"/>
                </a:solidFill>
              </a14:hiddenFill>
            </a:ext>
          </a:extLst>
        </p:spPr>
      </p:pic>
      <p:sp>
        <p:nvSpPr>
          <p:cNvPr id="4" name="CaixaDeTexto 3"/>
          <p:cNvSpPr txBox="1"/>
          <p:nvPr/>
        </p:nvSpPr>
        <p:spPr>
          <a:xfrm>
            <a:off x="6297280" y="3728884"/>
            <a:ext cx="1354347" cy="400110"/>
          </a:xfrm>
          <a:prstGeom prst="rect">
            <a:avLst/>
          </a:prstGeom>
          <a:solidFill>
            <a:schemeClr val="bg1"/>
          </a:solidFill>
        </p:spPr>
        <p:txBody>
          <a:bodyPr wrap="square" rtlCol="0">
            <a:spAutoFit/>
          </a:bodyPr>
          <a:lstStyle/>
          <a:p>
            <a:pPr algn="ctr"/>
            <a:r>
              <a:rPr lang="pt-BR" sz="2000" dirty="0" smtClean="0"/>
              <a:t>construção</a:t>
            </a:r>
            <a:endParaRPr lang="pt-BR" sz="2000" dirty="0"/>
          </a:p>
        </p:txBody>
      </p:sp>
      <p:sp>
        <p:nvSpPr>
          <p:cNvPr id="5" name="CaixaDeTexto 4"/>
          <p:cNvSpPr txBox="1"/>
          <p:nvPr/>
        </p:nvSpPr>
        <p:spPr>
          <a:xfrm>
            <a:off x="6432426" y="5285027"/>
            <a:ext cx="1354347" cy="707886"/>
          </a:xfrm>
          <a:prstGeom prst="rect">
            <a:avLst/>
          </a:prstGeom>
          <a:solidFill>
            <a:schemeClr val="bg1"/>
          </a:solidFill>
        </p:spPr>
        <p:txBody>
          <a:bodyPr wrap="square" rtlCol="0">
            <a:spAutoFit/>
          </a:bodyPr>
          <a:lstStyle/>
          <a:p>
            <a:pPr algn="ctr"/>
            <a:r>
              <a:rPr lang="pt-BR" sz="2000" dirty="0" smtClean="0"/>
              <a:t>Circuito análogo</a:t>
            </a:r>
            <a:endParaRPr lang="pt-BR" sz="2000" dirty="0"/>
          </a:p>
        </p:txBody>
      </p:sp>
      <p:sp>
        <p:nvSpPr>
          <p:cNvPr id="6" name="CaixaDeTexto 5"/>
          <p:cNvSpPr txBox="1"/>
          <p:nvPr/>
        </p:nvSpPr>
        <p:spPr>
          <a:xfrm>
            <a:off x="3251652" y="474284"/>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PNP</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8194" name="Picture 2" descr="Diferentes tipos de transistor"/>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222004" y="1072223"/>
            <a:ext cx="6401415" cy="3364523"/>
          </a:xfrm>
          <a:prstGeom prst="rect">
            <a:avLst/>
          </a:prstGeom>
          <a:noFill/>
          <a:extLst>
            <a:ext uri="{909E8E84-426E-40DD-AFC4-6F175D3DCCD1}">
              <a14:hiddenFill xmlns:a14="http://schemas.microsoft.com/office/drawing/2010/main">
                <a:solidFill>
                  <a:srgbClr val="FFFFFF"/>
                </a:solidFill>
              </a14:hiddenFill>
            </a:ext>
          </a:extLst>
        </p:spPr>
      </p:pic>
      <p:sp>
        <p:nvSpPr>
          <p:cNvPr id="4" name="CaixaDeTexto 3"/>
          <p:cNvSpPr txBox="1"/>
          <p:nvPr/>
        </p:nvSpPr>
        <p:spPr>
          <a:xfrm>
            <a:off x="2831122" y="324008"/>
            <a:ext cx="6428679"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5" name="Imagem 3" descr="Die photo of the 741 op amp">
            <a:hlinkClick r:id="rId2"/>
          </p:cNvPr>
          <p:cNvPicPr>
            <a:picLocks noChangeAspect="1" noChangeArrowheads="1"/>
          </p:cNvPicPr>
          <p:nvPr/>
        </p:nvPicPr>
        <p:blipFill>
          <a:blip r:embed="rId3" cstate="print"/>
          <a:srcRect/>
          <a:stretch>
            <a:fillRect/>
          </a:stretch>
        </p:blipFill>
        <p:spPr>
          <a:xfrm>
            <a:off x="6842760" y="2861945"/>
            <a:ext cx="4920615" cy="3162935"/>
          </a:xfrm>
          <a:prstGeom prst="rect">
            <a:avLst/>
          </a:prstGeom>
          <a:noFill/>
          <a:ln w="9525">
            <a:noFill/>
            <a:miter lim="800000"/>
            <a:headEnd/>
            <a:tailEnd/>
          </a:ln>
        </p:spPr>
      </p:pic>
      <p:sp>
        <p:nvSpPr>
          <p:cNvPr id="6" name="CaixaDeTexto 5"/>
          <p:cNvSpPr txBox="1"/>
          <p:nvPr/>
        </p:nvSpPr>
        <p:spPr>
          <a:xfrm>
            <a:off x="1296866" y="4600533"/>
            <a:ext cx="3162299"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discreto</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6"/>
          <p:cNvSpPr txBox="1"/>
          <p:nvPr/>
        </p:nvSpPr>
        <p:spPr>
          <a:xfrm>
            <a:off x="7722431" y="6024838"/>
            <a:ext cx="3162299"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 (</a:t>
            </a:r>
            <a:r>
              <a:rPr lang="pt-BR" altLang="en-US" sz="3200" b="1" dirty="0" smtClean="0">
                <a:solidFill>
                  <a:srgbClr val="00206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m</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741)</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3553577" y="379393"/>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DeTexto 45"/>
          <p:cNvSpPr txBox="1"/>
          <p:nvPr/>
        </p:nvSpPr>
        <p:spPr>
          <a:xfrm>
            <a:off x="486210" y="964168"/>
            <a:ext cx="11040155" cy="56464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investigar os possíveis modos de operação do transistor Bipolar. Caracterizaremos o comportamento do transistor a partir do comportamento dos seus diodos. Mais tarde veremos o efeito transistor, que explica o funcinamento do dispositivo.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modo de operação do transistor depende do estado dos seus diodos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diodo base/emissor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(lado P na base e N no emissor)</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diodo base/coletor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(lado P na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base e N no coletor)</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l" fontAlgn="auto">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Os diodos poderão estar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cortados        (um ou ambos)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conduzindo      (um ou ambos)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 em ruptura  (apenas um deles)</a:t>
            </a:r>
            <a:endPar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3553577" y="379393"/>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DeTexto 45"/>
          <p:cNvSpPr txBox="1"/>
          <p:nvPr/>
        </p:nvSpPr>
        <p:spPr>
          <a:xfrm>
            <a:off x="445570" y="830183"/>
            <a:ext cx="11040155" cy="304609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por agora, apenas considerar a situação de condução ou corte dos diodos (sem ruptura)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Transistores cortados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diodos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cortados. Neste caso não passa corrente em nenhum dos três terminais.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1" name="Grupo 10"/>
          <p:cNvGrpSpPr/>
          <p:nvPr/>
        </p:nvGrpSpPr>
        <p:grpSpPr>
          <a:xfrm>
            <a:off x="4452262" y="3763010"/>
            <a:ext cx="2821487" cy="2768656"/>
            <a:chOff x="11844" y="5476"/>
            <a:chExt cx="4443" cy="4360"/>
          </a:xfrm>
        </p:grpSpPr>
        <p:grpSp>
          <p:nvGrpSpPr>
            <p:cNvPr id="8" name="Grupo 7"/>
            <p:cNvGrpSpPr/>
            <p:nvPr/>
          </p:nvGrpSpPr>
          <p:grpSpPr>
            <a:xfrm>
              <a:off x="11844" y="5476"/>
              <a:ext cx="4443" cy="4360"/>
              <a:chOff x="11727" y="1476"/>
              <a:chExt cx="6153" cy="6530"/>
            </a:xfrm>
          </p:grpSpPr>
          <p:pic>
            <p:nvPicPr>
              <p:cNvPr id="5" name="Picture 2" descr="O Que é Um Transistor Bipolar"/>
              <p:cNvPicPr>
                <a:picLocks noChangeAspect="1" noChangeArrowheads="1"/>
              </p:cNvPicPr>
              <p:nvPr/>
            </p:nvPicPr>
            <p:blipFill rotWithShape="1">
              <a:blip r:embed="rId1">
                <a:extLst>
                  <a:ext uri="{28A0092B-C50C-407E-A947-70E740481C1C}">
                    <a14:useLocalDpi xmlns:a14="http://schemas.microsoft.com/office/drawing/2010/main" val="0"/>
                  </a:ext>
                </a:extLst>
              </a:blip>
              <a:srcRect l="51550" b="39134"/>
              <a:stretch>
                <a:fillRect/>
              </a:stretch>
            </p:blipFill>
            <p:spPr bwMode="auto">
              <a:xfrm>
                <a:off x="12622" y="1476"/>
                <a:ext cx="5258" cy="6530"/>
              </a:xfrm>
              <a:prstGeom prst="rect">
                <a:avLst/>
              </a:prstGeom>
              <a:noFill/>
              <a:extLst>
                <a:ext uri="{909E8E84-426E-40DD-AFC4-6F175D3DCCD1}">
                  <a14:hiddenFill xmlns:a14="http://schemas.microsoft.com/office/drawing/2010/main">
                    <a:solidFill>
                      <a:srgbClr val="FFFFFF"/>
                    </a:solidFill>
                  </a14:hiddenFill>
                </a:ext>
              </a:extLst>
            </p:spPr>
          </p:pic>
          <p:sp>
            <p:nvSpPr>
              <p:cNvPr id="6" name="CaixaDeTexto 3"/>
              <p:cNvSpPr txBox="1"/>
              <p:nvPr/>
            </p:nvSpPr>
            <p:spPr>
              <a:xfrm>
                <a:off x="11727" y="4872"/>
                <a:ext cx="2901" cy="941"/>
              </a:xfrm>
              <a:prstGeom prst="rect">
                <a:avLst/>
              </a:prstGeom>
              <a:solidFill>
                <a:schemeClr val="bg1"/>
              </a:solidFill>
            </p:spPr>
            <p:txBody>
              <a:bodyPr wrap="square" rtlCol="0">
                <a:spAutoFit/>
              </a:bodyPr>
              <a:p>
                <a:pPr algn="ctr"/>
                <a:endParaRPr lang="pt-BR" sz="2000" dirty="0"/>
              </a:p>
            </p:txBody>
          </p:sp>
          <p:sp>
            <p:nvSpPr>
              <p:cNvPr id="7" name="CaixaDeTexto 5"/>
              <p:cNvSpPr txBox="1"/>
              <p:nvPr/>
            </p:nvSpPr>
            <p:spPr>
              <a:xfrm>
                <a:off x="11830" y="7065"/>
                <a:ext cx="2695" cy="941"/>
              </a:xfrm>
              <a:prstGeom prst="rect">
                <a:avLst/>
              </a:prstGeom>
              <a:solidFill>
                <a:schemeClr val="bg1"/>
              </a:solidFill>
            </p:spPr>
            <p:txBody>
              <a:bodyPr wrap="square" rtlCol="0">
                <a:spAutoFit/>
              </a:bodyPr>
              <a:p>
                <a:pPr algn="ctr"/>
                <a:endParaRPr lang="pt-BR" sz="2000" dirty="0"/>
              </a:p>
            </p:txBody>
          </p:sp>
        </p:grpSp>
        <p:sp>
          <p:nvSpPr>
            <p:cNvPr id="9" name="CaixaDeTexto 5"/>
            <p:cNvSpPr txBox="1"/>
            <p:nvPr/>
          </p:nvSpPr>
          <p:spPr>
            <a:xfrm>
              <a:off x="12813" y="8108"/>
              <a:ext cx="1368" cy="628"/>
            </a:xfrm>
            <a:prstGeom prst="rect">
              <a:avLst/>
            </a:prstGeom>
            <a:noFill/>
          </p:spPr>
          <p:txBody>
            <a:bodyPr wrap="square" rtlCol="0">
              <a:spAutoFit/>
            </a:bodyPr>
            <a:p>
              <a:pPr algn="ctr"/>
              <a:r>
                <a:rPr lang="pt-BR" sz="2000" dirty="0"/>
                <a:t>corta</a:t>
              </a:r>
              <a:endParaRPr lang="pt-BR" sz="2000" dirty="0"/>
            </a:p>
          </p:txBody>
        </p:sp>
        <p:sp>
          <p:nvSpPr>
            <p:cNvPr id="10" name="CaixaDeTexto 5"/>
            <p:cNvSpPr txBox="1"/>
            <p:nvPr/>
          </p:nvSpPr>
          <p:spPr>
            <a:xfrm>
              <a:off x="14491" y="8108"/>
              <a:ext cx="1368" cy="628"/>
            </a:xfrm>
            <a:prstGeom prst="rect">
              <a:avLst/>
            </a:prstGeom>
            <a:noFill/>
          </p:spPr>
          <p:txBody>
            <a:bodyPr wrap="square" rtlCol="0">
              <a:spAutoFit/>
            </a:bodyPr>
            <a:p>
              <a:pPr algn="ctr"/>
              <a:r>
                <a:rPr lang="pt-BR" sz="2000" dirty="0"/>
                <a:t>corta</a:t>
              </a:r>
              <a:endParaRPr lang="pt-BR" sz="2000" dirty="0"/>
            </a:p>
          </p:txBody>
        </p:sp>
      </p:grpSp>
    </p:spTree>
  </p:cSld>
  <p:clrMapOvr>
    <a:masterClrMapping/>
  </p:clrMapOvr>
  <p:timing>
    <p:tnLst>
      <p:par>
        <p:cTn id="1" dur="indefinite" restart="never" nodeType="tmRoot"/>
      </p:par>
    </p:tn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903895" y="6168079"/>
            <a:ext cx="2743200" cy="365125"/>
          </a:xfrm>
        </p:spPr>
        <p:txBody>
          <a:bodyPr/>
          <a:lstStyle/>
          <a:p>
            <a:fld id="{74F297BB-B745-4CAB-BE1D-CE4C89382949}" type="slidenum">
              <a:rPr lang="pt-BR" smtClean="0"/>
            </a:fld>
            <a:endParaRPr lang="pt-BR" dirty="0"/>
          </a:p>
        </p:txBody>
      </p:sp>
      <p:sp>
        <p:nvSpPr>
          <p:cNvPr id="8" name="CaixaDeTexto 2"/>
          <p:cNvSpPr txBox="1"/>
          <p:nvPr/>
        </p:nvSpPr>
        <p:spPr>
          <a:xfrm>
            <a:off x="3197546" y="385172"/>
            <a:ext cx="5765165" cy="521970"/>
          </a:xfrm>
          <a:prstGeom prst="rect">
            <a:avLst/>
          </a:prstGeom>
          <a:noFill/>
        </p:spPr>
        <p:txBody>
          <a:bodyPr wrap="square" rtlCol="0">
            <a:spAutoFit/>
          </a:bodyPr>
          <a:lstStyle/>
          <a:p>
            <a:pPr algn="ctr"/>
            <a:r>
              <a:rPr lang="pt-BR" sz="2800" b="1" dirty="0" smtClean="0">
                <a:solidFill>
                  <a:srgbClr val="C00000"/>
                </a:solidFill>
                <a:latin typeface="Comic Sans MS" panose="030F0702030302020204" pitchFamily="66" charset="0"/>
              </a:rPr>
              <a:t>Transistor NPN no corte</a:t>
            </a:r>
            <a:endParaRPr lang="pt-BR" sz="2800" b="1" dirty="0" smtClean="0">
              <a:solidFill>
                <a:srgbClr val="C00000"/>
              </a:solidFill>
              <a:latin typeface="Comic Sans MS" panose="030F0702030302020204" pitchFamily="66" charset="0"/>
            </a:endParaRPr>
          </a:p>
        </p:txBody>
      </p:sp>
      <p:grpSp>
        <p:nvGrpSpPr>
          <p:cNvPr id="81" name="Grupo 80"/>
          <p:cNvGrpSpPr/>
          <p:nvPr/>
        </p:nvGrpSpPr>
        <p:grpSpPr>
          <a:xfrm>
            <a:off x="754417" y="1307820"/>
            <a:ext cx="5926381" cy="5195539"/>
            <a:chOff x="640327" y="1667541"/>
            <a:chExt cx="8277990" cy="5195539"/>
          </a:xfrm>
        </p:grpSpPr>
        <p:sp>
          <p:nvSpPr>
            <p:cNvPr id="4" name="Forma livre 3"/>
            <p:cNvSpPr/>
            <p:nvPr/>
          </p:nvSpPr>
          <p:spPr>
            <a:xfrm>
              <a:off x="3976023" y="4716145"/>
              <a:ext cx="3437890" cy="1865630"/>
            </a:xfrm>
            <a:custGeom>
              <a:avLst/>
              <a:gdLst>
                <a:gd name="connisteX0" fmla="*/ 0 w 3438083"/>
                <a:gd name="connsiteY0" fmla="*/ 1120344 h 1875529"/>
                <a:gd name="connisteX1" fmla="*/ 301625 w 3438083"/>
                <a:gd name="connsiteY1" fmla="*/ 1112089 h 1875529"/>
                <a:gd name="connisteX2" fmla="*/ 675005 w 3438083"/>
                <a:gd name="connsiteY2" fmla="*/ 1112089 h 1875529"/>
                <a:gd name="connisteX3" fmla="*/ 1135380 w 3438083"/>
                <a:gd name="connsiteY3" fmla="*/ 969214 h 1875529"/>
                <a:gd name="connisteX4" fmla="*/ 1635125 w 3438083"/>
                <a:gd name="connsiteY4" fmla="*/ 675844 h 1875529"/>
                <a:gd name="connisteX5" fmla="*/ 2190750 w 3438083"/>
                <a:gd name="connsiteY5" fmla="*/ 342469 h 1875529"/>
                <a:gd name="connisteX6" fmla="*/ 2707005 w 3438083"/>
                <a:gd name="connsiteY6" fmla="*/ 111964 h 1875529"/>
                <a:gd name="connisteX7" fmla="*/ 3024505 w 3438083"/>
                <a:gd name="connsiteY7" fmla="*/ 16714 h 1875529"/>
                <a:gd name="connisteX8" fmla="*/ 3373120 w 3438083"/>
                <a:gd name="connsiteY8" fmla="*/ 839 h 1875529"/>
                <a:gd name="connisteX9" fmla="*/ 3404870 w 3438083"/>
                <a:gd name="connsiteY9" fmla="*/ 16714 h 1875529"/>
                <a:gd name="connisteX10" fmla="*/ 3436620 w 3438083"/>
                <a:gd name="connsiteY10" fmla="*/ 80214 h 1875529"/>
                <a:gd name="connisteX11" fmla="*/ 3429000 w 3438083"/>
                <a:gd name="connsiteY11" fmla="*/ 453594 h 1875529"/>
                <a:gd name="connisteX12" fmla="*/ 3420745 w 3438083"/>
                <a:gd name="connsiteY12" fmla="*/ 762839 h 1875529"/>
                <a:gd name="connisteX13" fmla="*/ 3349625 w 3438083"/>
                <a:gd name="connsiteY13" fmla="*/ 755219 h 1875529"/>
                <a:gd name="connisteX14" fmla="*/ 2841625 w 3438083"/>
                <a:gd name="connsiteY14" fmla="*/ 771094 h 1875529"/>
                <a:gd name="connisteX15" fmla="*/ 2691130 w 3438083"/>
                <a:gd name="connsiteY15" fmla="*/ 802844 h 1875529"/>
                <a:gd name="connisteX16" fmla="*/ 2365375 w 3438083"/>
                <a:gd name="connsiteY16" fmla="*/ 921589 h 1875529"/>
                <a:gd name="connisteX17" fmla="*/ 1818005 w 3438083"/>
                <a:gd name="connsiteY17" fmla="*/ 1191464 h 1875529"/>
                <a:gd name="connisteX18" fmla="*/ 1254125 w 3438083"/>
                <a:gd name="connsiteY18" fmla="*/ 1508964 h 1875529"/>
                <a:gd name="connisteX19" fmla="*/ 730250 w 3438083"/>
                <a:gd name="connsiteY19" fmla="*/ 1802969 h 1875529"/>
                <a:gd name="connisteX20" fmla="*/ 404495 w 3438083"/>
                <a:gd name="connsiteY20" fmla="*/ 1866469 h 1875529"/>
                <a:gd name="connisteX21" fmla="*/ 111125 w 3438083"/>
                <a:gd name="connsiteY21" fmla="*/ 1874089 h 1875529"/>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 ang="0">
                  <a:pos x="connisteX21" y="connsiteY21"/>
                </a:cxn>
              </a:cxnLst>
              <a:rect l="l" t="t" r="r" b="b"/>
              <a:pathLst>
                <a:path w="3438083" h="1875530">
                  <a:moveTo>
                    <a:pt x="0" y="1120345"/>
                  </a:moveTo>
                  <a:cubicBezTo>
                    <a:pt x="52705" y="1118440"/>
                    <a:pt x="166370" y="1113995"/>
                    <a:pt x="301625" y="1112090"/>
                  </a:cubicBezTo>
                  <a:cubicBezTo>
                    <a:pt x="436880" y="1110185"/>
                    <a:pt x="508000" y="1140665"/>
                    <a:pt x="675005" y="1112090"/>
                  </a:cubicBezTo>
                  <a:cubicBezTo>
                    <a:pt x="842010" y="1083515"/>
                    <a:pt x="943610" y="1056210"/>
                    <a:pt x="1135380" y="969215"/>
                  </a:cubicBezTo>
                  <a:cubicBezTo>
                    <a:pt x="1327150" y="882220"/>
                    <a:pt x="1424305" y="800940"/>
                    <a:pt x="1635125" y="675845"/>
                  </a:cubicBezTo>
                  <a:cubicBezTo>
                    <a:pt x="1845945" y="550750"/>
                    <a:pt x="1976120" y="455500"/>
                    <a:pt x="2190750" y="342470"/>
                  </a:cubicBezTo>
                  <a:cubicBezTo>
                    <a:pt x="2405380" y="229440"/>
                    <a:pt x="2540000" y="177370"/>
                    <a:pt x="2707005" y="111965"/>
                  </a:cubicBezTo>
                  <a:cubicBezTo>
                    <a:pt x="2874010" y="46560"/>
                    <a:pt x="2891155" y="38940"/>
                    <a:pt x="3024505" y="16715"/>
                  </a:cubicBezTo>
                  <a:cubicBezTo>
                    <a:pt x="3157855" y="-5510"/>
                    <a:pt x="3296920" y="840"/>
                    <a:pt x="3373120" y="840"/>
                  </a:cubicBezTo>
                  <a:cubicBezTo>
                    <a:pt x="3449320" y="840"/>
                    <a:pt x="3392170" y="840"/>
                    <a:pt x="3404870" y="16715"/>
                  </a:cubicBezTo>
                  <a:cubicBezTo>
                    <a:pt x="3417570" y="32590"/>
                    <a:pt x="3431540" y="-7415"/>
                    <a:pt x="3436620" y="80215"/>
                  </a:cubicBezTo>
                  <a:cubicBezTo>
                    <a:pt x="3441700" y="167845"/>
                    <a:pt x="3432175" y="317070"/>
                    <a:pt x="3429000" y="453595"/>
                  </a:cubicBezTo>
                  <a:cubicBezTo>
                    <a:pt x="3425825" y="590120"/>
                    <a:pt x="3436620" y="702515"/>
                    <a:pt x="3420745" y="762840"/>
                  </a:cubicBezTo>
                  <a:cubicBezTo>
                    <a:pt x="3404870" y="823165"/>
                    <a:pt x="3465195" y="753315"/>
                    <a:pt x="3349625" y="755220"/>
                  </a:cubicBezTo>
                  <a:cubicBezTo>
                    <a:pt x="3234055" y="757125"/>
                    <a:pt x="2973070" y="761570"/>
                    <a:pt x="2841625" y="771095"/>
                  </a:cubicBezTo>
                  <a:cubicBezTo>
                    <a:pt x="2710180" y="780620"/>
                    <a:pt x="2786380" y="773000"/>
                    <a:pt x="2691130" y="802845"/>
                  </a:cubicBezTo>
                  <a:cubicBezTo>
                    <a:pt x="2595880" y="832690"/>
                    <a:pt x="2540000" y="844120"/>
                    <a:pt x="2365375" y="921590"/>
                  </a:cubicBezTo>
                  <a:cubicBezTo>
                    <a:pt x="2190750" y="999060"/>
                    <a:pt x="2040255" y="1073990"/>
                    <a:pt x="1818005" y="1191465"/>
                  </a:cubicBezTo>
                  <a:cubicBezTo>
                    <a:pt x="1595755" y="1308940"/>
                    <a:pt x="1471930" y="1386410"/>
                    <a:pt x="1254125" y="1508965"/>
                  </a:cubicBezTo>
                  <a:cubicBezTo>
                    <a:pt x="1036320" y="1631520"/>
                    <a:pt x="900430" y="1731215"/>
                    <a:pt x="730250" y="1802970"/>
                  </a:cubicBezTo>
                  <a:cubicBezTo>
                    <a:pt x="560070" y="1874725"/>
                    <a:pt x="528320" y="1852500"/>
                    <a:pt x="404495" y="1866470"/>
                  </a:cubicBezTo>
                  <a:cubicBezTo>
                    <a:pt x="280670" y="1880440"/>
                    <a:pt x="163195" y="1874090"/>
                    <a:pt x="111125" y="1874090"/>
                  </a:cubicBezTo>
                </a:path>
              </a:pathLst>
            </a:custGeom>
            <a:pattFill prst="ltHorz">
              <a:fgClr>
                <a:srgbClr val="00B0F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Retângulo 6"/>
            <p:cNvSpPr/>
            <p:nvPr/>
          </p:nvSpPr>
          <p:spPr>
            <a:xfrm>
              <a:off x="1137573" y="333248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 name="Conector Reto 4"/>
            <p:cNvCxnSpPr/>
            <p:nvPr/>
          </p:nvCxnSpPr>
          <p:spPr>
            <a:xfrm flipV="1">
              <a:off x="1137573" y="408051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5"/>
            <p:cNvCxnSpPr/>
            <p:nvPr/>
          </p:nvCxnSpPr>
          <p:spPr>
            <a:xfrm flipV="1">
              <a:off x="1107093" y="582358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6"/>
            <p:cNvCxnSpPr/>
            <p:nvPr/>
          </p:nvCxnSpPr>
          <p:spPr>
            <a:xfrm flipV="1">
              <a:off x="1137573" y="494728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2" name="CaixaDeTexto 11"/>
            <p:cNvSpPr txBox="1"/>
            <p:nvPr/>
          </p:nvSpPr>
          <p:spPr>
            <a:xfrm>
              <a:off x="640327" y="3740061"/>
              <a:ext cx="573447"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3" name="CaixaDeTexto 12"/>
            <p:cNvSpPr txBox="1"/>
            <p:nvPr/>
          </p:nvSpPr>
          <p:spPr>
            <a:xfrm>
              <a:off x="737523" y="5423475"/>
              <a:ext cx="65918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cxnSp>
          <p:nvCxnSpPr>
            <p:cNvPr id="15" name="Conector de Seta Reta 12"/>
            <p:cNvCxnSpPr/>
            <p:nvPr/>
          </p:nvCxnSpPr>
          <p:spPr>
            <a:xfrm>
              <a:off x="2756823" y="4140230"/>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2166273" y="5059045"/>
              <a:ext cx="666750"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7" name="Conector Reto 14"/>
            <p:cNvCxnSpPr/>
            <p:nvPr/>
          </p:nvCxnSpPr>
          <p:spPr>
            <a:xfrm flipV="1">
              <a:off x="1061373" y="454273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8" name="CaixaDeTexto 17"/>
            <p:cNvSpPr txBox="1"/>
            <p:nvPr/>
          </p:nvSpPr>
          <p:spPr>
            <a:xfrm>
              <a:off x="1137574" y="4149150"/>
              <a:ext cx="949620" cy="400110"/>
            </a:xfrm>
            <a:prstGeom prst="rect">
              <a:avLst/>
            </a:prstGeom>
            <a:noFill/>
          </p:spPr>
          <p:txBody>
            <a:bodyPr wrap="square" rtlCol="0">
              <a:spAutoFit/>
            </a:bodyPr>
            <a:lstStyle/>
            <a:p>
              <a:r>
                <a:rPr lang="pt-BR" sz="2000" dirty="0" smtClean="0"/>
                <a:t>E</a:t>
              </a:r>
              <a:r>
                <a:rPr lang="pt-BR" sz="2000" baseline="-25000" dirty="0" smtClean="0"/>
                <a:t>FNE</a:t>
              </a:r>
              <a:endParaRPr lang="pt-BR" sz="2000" dirty="0"/>
            </a:p>
          </p:txBody>
        </p:sp>
        <p:cxnSp>
          <p:nvCxnSpPr>
            <p:cNvPr id="19" name="Conector de Seta Reta 17"/>
            <p:cNvCxnSpPr/>
            <p:nvPr/>
          </p:nvCxnSpPr>
          <p:spPr>
            <a:xfrm>
              <a:off x="3880773" y="456196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 name="CaixaDeTexto 19"/>
            <p:cNvSpPr txBox="1"/>
            <p:nvPr/>
          </p:nvSpPr>
          <p:spPr>
            <a:xfrm>
              <a:off x="3976024" y="4515427"/>
              <a:ext cx="100141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NC</a:t>
              </a:r>
              <a:endParaRPr lang="pt-BR" sz="2000" dirty="0"/>
            </a:p>
          </p:txBody>
        </p:sp>
        <p:sp>
          <p:nvSpPr>
            <p:cNvPr id="21" name="Retângulo 20"/>
            <p:cNvSpPr/>
            <p:nvPr/>
          </p:nvSpPr>
          <p:spPr>
            <a:xfrm>
              <a:off x="1118523" y="5840837"/>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2" name="Caixa de Texto 16"/>
            <p:cNvSpPr txBox="1"/>
            <p:nvPr/>
          </p:nvSpPr>
          <p:spPr>
            <a:xfrm>
              <a:off x="1678593" y="3439160"/>
              <a:ext cx="2308860" cy="368300"/>
            </a:xfrm>
            <a:prstGeom prst="rect">
              <a:avLst/>
            </a:prstGeom>
            <a:noFill/>
          </p:spPr>
          <p:txBody>
            <a:bodyPr wrap="square" rtlCol="0">
              <a:spAutoFit/>
            </a:bodyPr>
            <a:lstStyle/>
            <a:p>
              <a:r>
                <a:rPr lang="pt-BR" altLang="en-US"/>
                <a:t>camada de conduçaõ</a:t>
              </a:r>
              <a:endParaRPr lang="pt-BR" altLang="en-US"/>
            </a:p>
          </p:txBody>
        </p:sp>
        <p:sp>
          <p:nvSpPr>
            <p:cNvPr id="23" name="Caixa de Texto 22"/>
            <p:cNvSpPr txBox="1"/>
            <p:nvPr/>
          </p:nvSpPr>
          <p:spPr>
            <a:xfrm>
              <a:off x="1653828" y="5935345"/>
              <a:ext cx="2308860" cy="645160"/>
            </a:xfrm>
            <a:prstGeom prst="rect">
              <a:avLst/>
            </a:prstGeom>
            <a:noFill/>
          </p:spPr>
          <p:txBody>
            <a:bodyPr wrap="square" rtlCol="0">
              <a:spAutoFit/>
            </a:bodyPr>
            <a:lstStyle/>
            <a:p>
              <a:r>
                <a:rPr lang="pt-BR" altLang="en-US" dirty="0"/>
                <a:t>camada de </a:t>
              </a:r>
              <a:r>
                <a:rPr lang="pt-BR" altLang="en-US" dirty="0" err="1"/>
                <a:t>valência</a:t>
              </a:r>
              <a:endParaRPr lang="pt-BR" altLang="en-US" dirty="0"/>
            </a:p>
          </p:txBody>
        </p:sp>
        <p:cxnSp>
          <p:nvCxnSpPr>
            <p:cNvPr id="24" name="Conector Reto 20"/>
            <p:cNvCxnSpPr/>
            <p:nvPr/>
          </p:nvCxnSpPr>
          <p:spPr>
            <a:xfrm>
              <a:off x="7056408" y="2973070"/>
              <a:ext cx="12001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3"/>
            <p:cNvCxnSpPr/>
            <p:nvPr/>
          </p:nvCxnSpPr>
          <p:spPr>
            <a:xfrm flipV="1">
              <a:off x="7014497" y="4705985"/>
              <a:ext cx="1242064" cy="10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4"/>
            <p:cNvCxnSpPr/>
            <p:nvPr/>
          </p:nvCxnSpPr>
          <p:spPr>
            <a:xfrm flipV="1">
              <a:off x="7090698" y="3832920"/>
              <a:ext cx="1045175" cy="6925"/>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32" name="Conector Reto 30"/>
            <p:cNvCxnSpPr/>
            <p:nvPr/>
          </p:nvCxnSpPr>
          <p:spPr>
            <a:xfrm flipV="1">
              <a:off x="7090699" y="4231355"/>
              <a:ext cx="1045175" cy="4036"/>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CaixaDeTexto 14"/>
            <p:cNvSpPr txBox="1"/>
            <p:nvPr/>
          </p:nvSpPr>
          <p:spPr>
            <a:xfrm>
              <a:off x="7304655" y="3839666"/>
              <a:ext cx="892668"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7" name="CaixaDeTexto 2"/>
            <p:cNvSpPr txBox="1"/>
            <p:nvPr/>
          </p:nvSpPr>
          <p:spPr>
            <a:xfrm>
              <a:off x="977908" y="1881665"/>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DE</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40" name="CaixaDeTexto 2"/>
            <p:cNvSpPr txBox="1"/>
            <p:nvPr/>
          </p:nvSpPr>
          <p:spPr>
            <a:xfrm>
              <a:off x="4482121" y="1733134"/>
              <a:ext cx="2109469"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V</a:t>
              </a:r>
              <a:r>
                <a:rPr lang="pt-BR" sz="2800" b="1" baseline="-25000" dirty="0" smtClean="0">
                  <a:latin typeface="Comic Sans MS" panose="030F0702030302020204" pitchFamily="66" charset="0"/>
                </a:rPr>
                <a:t>BE</a:t>
              </a:r>
              <a:r>
                <a:rPr lang="pt-BR" sz="2800" b="1" dirty="0" smtClean="0">
                  <a:solidFill>
                    <a:schemeClr val="tx1"/>
                  </a:solidFill>
                  <a:latin typeface="Comic Sans MS" panose="030F0702030302020204" pitchFamily="66" charset="0"/>
                </a:rPr>
                <a:t> &lt; 0</a:t>
              </a:r>
              <a:endParaRPr lang="pt-BR" sz="2800" b="1" dirty="0" smtClean="0">
                <a:solidFill>
                  <a:schemeClr val="tx1"/>
                </a:solidFill>
                <a:latin typeface="Comic Sans MS" panose="030F0702030302020204" pitchFamily="66" charset="0"/>
              </a:endParaRPr>
            </a:p>
          </p:txBody>
        </p:sp>
        <p:cxnSp>
          <p:nvCxnSpPr>
            <p:cNvPr id="41" name="Conector Reto 42"/>
            <p:cNvCxnSpPr/>
            <p:nvPr/>
          </p:nvCxnSpPr>
          <p:spPr>
            <a:xfrm flipV="1">
              <a:off x="4452273" y="4542790"/>
              <a:ext cx="1916430" cy="0"/>
            </a:xfrm>
            <a:prstGeom prst="line">
              <a:avLst/>
            </a:prstGeom>
            <a:ln>
              <a:solidFill>
                <a:srgbClr val="FF0000"/>
              </a:solidFill>
              <a:prstDash val="dashDot"/>
            </a:ln>
          </p:spPr>
          <p:style>
            <a:lnRef idx="1">
              <a:schemeClr val="accent1"/>
            </a:lnRef>
            <a:fillRef idx="0">
              <a:schemeClr val="accent1"/>
            </a:fillRef>
            <a:effectRef idx="0">
              <a:schemeClr val="accent1"/>
            </a:effectRef>
            <a:fontRef idx="minor">
              <a:schemeClr val="tx1"/>
            </a:fontRef>
          </p:style>
        </p:cxnSp>
        <p:cxnSp>
          <p:nvCxnSpPr>
            <p:cNvPr id="42" name="Conector Reto 43"/>
            <p:cNvCxnSpPr/>
            <p:nvPr/>
          </p:nvCxnSpPr>
          <p:spPr>
            <a:xfrm flipV="1">
              <a:off x="5370483" y="4235450"/>
              <a:ext cx="1916430" cy="0"/>
            </a:xfrm>
            <a:prstGeom prst="line">
              <a:avLst/>
            </a:prstGeom>
            <a:ln>
              <a:solidFill>
                <a:srgbClr val="FF0000"/>
              </a:solidFill>
              <a:prstDash val="dashDot"/>
            </a:ln>
          </p:spPr>
          <p:style>
            <a:lnRef idx="1">
              <a:schemeClr val="accent1"/>
            </a:lnRef>
            <a:fillRef idx="0">
              <a:schemeClr val="accent1"/>
            </a:fillRef>
            <a:effectRef idx="0">
              <a:schemeClr val="accent1"/>
            </a:effectRef>
            <a:fontRef idx="minor">
              <a:schemeClr val="tx1"/>
            </a:fontRef>
          </p:style>
        </p:cxnSp>
        <p:cxnSp>
          <p:nvCxnSpPr>
            <p:cNvPr id="44" name="Conector de Seta Reta 19"/>
            <p:cNvCxnSpPr/>
            <p:nvPr/>
          </p:nvCxnSpPr>
          <p:spPr>
            <a:xfrm flipH="1">
              <a:off x="5305713" y="4220210"/>
              <a:ext cx="0" cy="32400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45" name="Conector Reto 21"/>
            <p:cNvCxnSpPr/>
            <p:nvPr/>
          </p:nvCxnSpPr>
          <p:spPr>
            <a:xfrm>
              <a:off x="4305588" y="4542790"/>
              <a:ext cx="2690495" cy="6985"/>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cxnSp>
          <p:nvCxnSpPr>
            <p:cNvPr id="46" name="Conector Reto 35"/>
            <p:cNvCxnSpPr/>
            <p:nvPr/>
          </p:nvCxnSpPr>
          <p:spPr>
            <a:xfrm>
              <a:off x="4511328" y="4224020"/>
              <a:ext cx="2658745" cy="1143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sp>
          <p:nvSpPr>
            <p:cNvPr id="47" name="CaixaDeTexto 15"/>
            <p:cNvSpPr txBox="1"/>
            <p:nvPr/>
          </p:nvSpPr>
          <p:spPr>
            <a:xfrm>
              <a:off x="6524358" y="3832815"/>
              <a:ext cx="914243" cy="398780"/>
            </a:xfrm>
            <a:prstGeom prst="rect">
              <a:avLst/>
            </a:prstGeom>
            <a:noFill/>
          </p:spPr>
          <p:txBody>
            <a:bodyPr wrap="square" rtlCol="0">
              <a:spAutoFit/>
            </a:bodyPr>
            <a:lstStyle/>
            <a:p>
              <a:r>
                <a:rPr lang="pt-BR" sz="2000" dirty="0" smtClean="0"/>
                <a:t>E</a:t>
              </a:r>
              <a:r>
                <a:rPr lang="pt-BR" sz="2000" baseline="-25000" dirty="0" smtClean="0"/>
                <a:t>FP</a:t>
              </a:r>
              <a:r>
                <a:rPr lang="pt-BR" sz="2000" dirty="0" smtClean="0"/>
                <a:t>’</a:t>
              </a:r>
              <a:endParaRPr lang="pt-BR" sz="2000" dirty="0" smtClean="0"/>
            </a:p>
          </p:txBody>
        </p:sp>
        <p:sp>
          <p:nvSpPr>
            <p:cNvPr id="48" name="CaixaDeTexto 15"/>
            <p:cNvSpPr txBox="1"/>
            <p:nvPr/>
          </p:nvSpPr>
          <p:spPr>
            <a:xfrm>
              <a:off x="5841016" y="4516815"/>
              <a:ext cx="947325" cy="400110"/>
            </a:xfrm>
            <a:prstGeom prst="rect">
              <a:avLst/>
            </a:prstGeom>
            <a:noFill/>
          </p:spPr>
          <p:txBody>
            <a:bodyPr wrap="square" rtlCol="0">
              <a:spAutoFit/>
            </a:bodyPr>
            <a:lstStyle/>
            <a:p>
              <a:r>
                <a:rPr lang="pt-BR" sz="2000" dirty="0" smtClean="0"/>
                <a:t>E</a:t>
              </a:r>
              <a:r>
                <a:rPr lang="pt-BR" sz="2000" baseline="-25000" dirty="0" smtClean="0"/>
                <a:t>FNE</a:t>
              </a:r>
              <a:r>
                <a:rPr lang="pt-BR" sz="2000" dirty="0" smtClean="0"/>
                <a:t>’</a:t>
              </a:r>
              <a:endParaRPr lang="pt-BR" sz="2000" dirty="0" smtClean="0"/>
            </a:p>
          </p:txBody>
        </p:sp>
        <p:cxnSp>
          <p:nvCxnSpPr>
            <p:cNvPr id="49" name="Conector Reto 51"/>
            <p:cNvCxnSpPr/>
            <p:nvPr/>
          </p:nvCxnSpPr>
          <p:spPr>
            <a:xfrm>
              <a:off x="6992273" y="2246799"/>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0" name="Conector Reto 52"/>
            <p:cNvCxnSpPr/>
            <p:nvPr/>
          </p:nvCxnSpPr>
          <p:spPr>
            <a:xfrm>
              <a:off x="4528574" y="2972435"/>
              <a:ext cx="0" cy="38880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1" name="CaixaDeTexto 2"/>
            <p:cNvSpPr txBox="1"/>
            <p:nvPr/>
          </p:nvSpPr>
          <p:spPr>
            <a:xfrm>
              <a:off x="5486053" y="603504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2" name="CaixaDeTexto 2"/>
            <p:cNvSpPr txBox="1"/>
            <p:nvPr/>
          </p:nvSpPr>
          <p:spPr>
            <a:xfrm>
              <a:off x="5101243" y="592518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3" name="CaixaDeTexto 2"/>
            <p:cNvSpPr txBox="1"/>
            <p:nvPr/>
          </p:nvSpPr>
          <p:spPr>
            <a:xfrm>
              <a:off x="4696748" y="592518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4" name="CaixaDeTexto 2"/>
            <p:cNvSpPr txBox="1"/>
            <p:nvPr/>
          </p:nvSpPr>
          <p:spPr>
            <a:xfrm>
              <a:off x="4464973" y="646430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5" name="CaixaDeTexto 2"/>
            <p:cNvSpPr txBox="1"/>
            <p:nvPr/>
          </p:nvSpPr>
          <p:spPr>
            <a:xfrm>
              <a:off x="5291743" y="566674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6" name="CaixaDeTexto 2"/>
            <p:cNvSpPr txBox="1"/>
            <p:nvPr/>
          </p:nvSpPr>
          <p:spPr>
            <a:xfrm>
              <a:off x="4452273" y="610552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7" name="CaixaDeTexto 2"/>
            <p:cNvSpPr txBox="1"/>
            <p:nvPr/>
          </p:nvSpPr>
          <p:spPr>
            <a:xfrm>
              <a:off x="4595783" y="566674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8" name="CaixaDeTexto 2"/>
            <p:cNvSpPr txBox="1"/>
            <p:nvPr/>
          </p:nvSpPr>
          <p:spPr>
            <a:xfrm>
              <a:off x="5877213" y="632396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9" name="CaixaDeTexto 2"/>
            <p:cNvSpPr txBox="1"/>
            <p:nvPr/>
          </p:nvSpPr>
          <p:spPr>
            <a:xfrm>
              <a:off x="6112163" y="563626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0" name="CaixaDeTexto 2"/>
            <p:cNvSpPr txBox="1"/>
            <p:nvPr/>
          </p:nvSpPr>
          <p:spPr>
            <a:xfrm>
              <a:off x="6266468" y="606552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1" name="CaixaDeTexto 2"/>
            <p:cNvSpPr txBox="1"/>
            <p:nvPr/>
          </p:nvSpPr>
          <p:spPr>
            <a:xfrm>
              <a:off x="5606703" y="544512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2" name="CaixaDeTexto 2"/>
            <p:cNvSpPr txBox="1"/>
            <p:nvPr/>
          </p:nvSpPr>
          <p:spPr>
            <a:xfrm>
              <a:off x="5818158" y="590613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3" name="CaixaDeTexto 2"/>
            <p:cNvSpPr txBox="1"/>
            <p:nvPr/>
          </p:nvSpPr>
          <p:spPr>
            <a:xfrm>
              <a:off x="6509038" y="622490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4" name="CaixaDeTexto 2"/>
            <p:cNvSpPr txBox="1"/>
            <p:nvPr/>
          </p:nvSpPr>
          <p:spPr>
            <a:xfrm>
              <a:off x="6382673" y="566674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5" name="CaixaDeTexto 2"/>
            <p:cNvSpPr txBox="1"/>
            <p:nvPr/>
          </p:nvSpPr>
          <p:spPr>
            <a:xfrm>
              <a:off x="5353973" y="627189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6" name="CaixaDeTexto 2"/>
            <p:cNvSpPr txBox="1"/>
            <p:nvPr/>
          </p:nvSpPr>
          <p:spPr>
            <a:xfrm>
              <a:off x="4772948" y="632396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7" name="Forma livre 66"/>
            <p:cNvSpPr/>
            <p:nvPr/>
          </p:nvSpPr>
          <p:spPr>
            <a:xfrm>
              <a:off x="3987453" y="3837305"/>
              <a:ext cx="3674745" cy="1109980"/>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8" name="Forma livre 67"/>
            <p:cNvSpPr/>
            <p:nvPr/>
          </p:nvSpPr>
          <p:spPr>
            <a:xfrm>
              <a:off x="4105563" y="2219960"/>
              <a:ext cx="3437890" cy="1865630"/>
            </a:xfrm>
            <a:custGeom>
              <a:avLst/>
              <a:gdLst>
                <a:gd name="connisteX0" fmla="*/ 0 w 3438083"/>
                <a:gd name="connsiteY0" fmla="*/ 1120344 h 1875529"/>
                <a:gd name="connisteX1" fmla="*/ 301625 w 3438083"/>
                <a:gd name="connsiteY1" fmla="*/ 1112089 h 1875529"/>
                <a:gd name="connisteX2" fmla="*/ 675005 w 3438083"/>
                <a:gd name="connsiteY2" fmla="*/ 1112089 h 1875529"/>
                <a:gd name="connisteX3" fmla="*/ 1135380 w 3438083"/>
                <a:gd name="connsiteY3" fmla="*/ 969214 h 1875529"/>
                <a:gd name="connisteX4" fmla="*/ 1635125 w 3438083"/>
                <a:gd name="connsiteY4" fmla="*/ 675844 h 1875529"/>
                <a:gd name="connisteX5" fmla="*/ 2190750 w 3438083"/>
                <a:gd name="connsiteY5" fmla="*/ 342469 h 1875529"/>
                <a:gd name="connisteX6" fmla="*/ 2707005 w 3438083"/>
                <a:gd name="connsiteY6" fmla="*/ 111964 h 1875529"/>
                <a:gd name="connisteX7" fmla="*/ 3024505 w 3438083"/>
                <a:gd name="connsiteY7" fmla="*/ 16714 h 1875529"/>
                <a:gd name="connisteX8" fmla="*/ 3373120 w 3438083"/>
                <a:gd name="connsiteY8" fmla="*/ 839 h 1875529"/>
                <a:gd name="connisteX9" fmla="*/ 3404870 w 3438083"/>
                <a:gd name="connsiteY9" fmla="*/ 16714 h 1875529"/>
                <a:gd name="connisteX10" fmla="*/ 3436620 w 3438083"/>
                <a:gd name="connsiteY10" fmla="*/ 80214 h 1875529"/>
                <a:gd name="connisteX11" fmla="*/ 3429000 w 3438083"/>
                <a:gd name="connsiteY11" fmla="*/ 453594 h 1875529"/>
                <a:gd name="connisteX12" fmla="*/ 3420745 w 3438083"/>
                <a:gd name="connsiteY12" fmla="*/ 762839 h 1875529"/>
                <a:gd name="connisteX13" fmla="*/ 3349625 w 3438083"/>
                <a:gd name="connsiteY13" fmla="*/ 755219 h 1875529"/>
                <a:gd name="connisteX14" fmla="*/ 2841625 w 3438083"/>
                <a:gd name="connsiteY14" fmla="*/ 771094 h 1875529"/>
                <a:gd name="connisteX15" fmla="*/ 2691130 w 3438083"/>
                <a:gd name="connsiteY15" fmla="*/ 802844 h 1875529"/>
                <a:gd name="connisteX16" fmla="*/ 2365375 w 3438083"/>
                <a:gd name="connsiteY16" fmla="*/ 921589 h 1875529"/>
                <a:gd name="connisteX17" fmla="*/ 1818005 w 3438083"/>
                <a:gd name="connsiteY17" fmla="*/ 1191464 h 1875529"/>
                <a:gd name="connisteX18" fmla="*/ 1254125 w 3438083"/>
                <a:gd name="connsiteY18" fmla="*/ 1508964 h 1875529"/>
                <a:gd name="connisteX19" fmla="*/ 730250 w 3438083"/>
                <a:gd name="connsiteY19" fmla="*/ 1802969 h 1875529"/>
                <a:gd name="connisteX20" fmla="*/ 404495 w 3438083"/>
                <a:gd name="connsiteY20" fmla="*/ 1866469 h 1875529"/>
                <a:gd name="connisteX21" fmla="*/ 111125 w 3438083"/>
                <a:gd name="connsiteY21" fmla="*/ 1874089 h 1875529"/>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 ang="0">
                  <a:pos x="connisteX21" y="connsiteY21"/>
                </a:cxn>
              </a:cxnLst>
              <a:rect l="l" t="t" r="r" b="b"/>
              <a:pathLst>
                <a:path w="3438083" h="1875530">
                  <a:moveTo>
                    <a:pt x="0" y="1120345"/>
                  </a:moveTo>
                  <a:cubicBezTo>
                    <a:pt x="52705" y="1118440"/>
                    <a:pt x="166370" y="1113995"/>
                    <a:pt x="301625" y="1112090"/>
                  </a:cubicBezTo>
                  <a:cubicBezTo>
                    <a:pt x="436880" y="1110185"/>
                    <a:pt x="508000" y="1140665"/>
                    <a:pt x="675005" y="1112090"/>
                  </a:cubicBezTo>
                  <a:cubicBezTo>
                    <a:pt x="842010" y="1083515"/>
                    <a:pt x="943610" y="1056210"/>
                    <a:pt x="1135380" y="969215"/>
                  </a:cubicBezTo>
                  <a:cubicBezTo>
                    <a:pt x="1327150" y="882220"/>
                    <a:pt x="1424305" y="800940"/>
                    <a:pt x="1635125" y="675845"/>
                  </a:cubicBezTo>
                  <a:cubicBezTo>
                    <a:pt x="1845945" y="550750"/>
                    <a:pt x="1976120" y="455500"/>
                    <a:pt x="2190750" y="342470"/>
                  </a:cubicBezTo>
                  <a:cubicBezTo>
                    <a:pt x="2405380" y="229440"/>
                    <a:pt x="2540000" y="177370"/>
                    <a:pt x="2707005" y="111965"/>
                  </a:cubicBezTo>
                  <a:cubicBezTo>
                    <a:pt x="2874010" y="46560"/>
                    <a:pt x="2891155" y="38940"/>
                    <a:pt x="3024505" y="16715"/>
                  </a:cubicBezTo>
                  <a:cubicBezTo>
                    <a:pt x="3157855" y="-5510"/>
                    <a:pt x="3296920" y="840"/>
                    <a:pt x="3373120" y="840"/>
                  </a:cubicBezTo>
                  <a:cubicBezTo>
                    <a:pt x="3449320" y="840"/>
                    <a:pt x="3392170" y="840"/>
                    <a:pt x="3404870" y="16715"/>
                  </a:cubicBezTo>
                  <a:cubicBezTo>
                    <a:pt x="3417570" y="32590"/>
                    <a:pt x="3431540" y="-7415"/>
                    <a:pt x="3436620" y="80215"/>
                  </a:cubicBezTo>
                  <a:cubicBezTo>
                    <a:pt x="3441700" y="167845"/>
                    <a:pt x="3432175" y="317070"/>
                    <a:pt x="3429000" y="453595"/>
                  </a:cubicBezTo>
                  <a:cubicBezTo>
                    <a:pt x="3425825" y="590120"/>
                    <a:pt x="3436620" y="702515"/>
                    <a:pt x="3420745" y="762840"/>
                  </a:cubicBezTo>
                  <a:cubicBezTo>
                    <a:pt x="3404870" y="823165"/>
                    <a:pt x="3465195" y="753315"/>
                    <a:pt x="3349625" y="755220"/>
                  </a:cubicBezTo>
                  <a:cubicBezTo>
                    <a:pt x="3234055" y="757125"/>
                    <a:pt x="2973070" y="761570"/>
                    <a:pt x="2841625" y="771095"/>
                  </a:cubicBezTo>
                  <a:cubicBezTo>
                    <a:pt x="2710180" y="780620"/>
                    <a:pt x="2786380" y="773000"/>
                    <a:pt x="2691130" y="802845"/>
                  </a:cubicBezTo>
                  <a:cubicBezTo>
                    <a:pt x="2595880" y="832690"/>
                    <a:pt x="2540000" y="844120"/>
                    <a:pt x="2365375" y="921590"/>
                  </a:cubicBezTo>
                  <a:cubicBezTo>
                    <a:pt x="2190750" y="999060"/>
                    <a:pt x="2040255" y="1073990"/>
                    <a:pt x="1818005" y="1191465"/>
                  </a:cubicBezTo>
                  <a:cubicBezTo>
                    <a:pt x="1595755" y="1308940"/>
                    <a:pt x="1471930" y="1386410"/>
                    <a:pt x="1254125" y="1508965"/>
                  </a:cubicBezTo>
                  <a:cubicBezTo>
                    <a:pt x="1036320" y="1631520"/>
                    <a:pt x="900430" y="1731215"/>
                    <a:pt x="730250" y="1802970"/>
                  </a:cubicBezTo>
                  <a:cubicBezTo>
                    <a:pt x="560070" y="1874725"/>
                    <a:pt x="528320" y="1852500"/>
                    <a:pt x="404495" y="1866470"/>
                  </a:cubicBezTo>
                  <a:cubicBezTo>
                    <a:pt x="280670" y="1880440"/>
                    <a:pt x="163195" y="1874090"/>
                    <a:pt x="111125" y="1874090"/>
                  </a:cubicBezTo>
                </a:path>
              </a:pathLst>
            </a:custGeom>
            <a:pattFill prst="ltHorz">
              <a:fgClr>
                <a:srgbClr val="00B0F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9" name="Forma livre 68"/>
            <p:cNvSpPr/>
            <p:nvPr/>
          </p:nvSpPr>
          <p:spPr>
            <a:xfrm>
              <a:off x="4003963" y="4705985"/>
              <a:ext cx="3785235" cy="1118870"/>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0" name="Forma livre 69"/>
            <p:cNvSpPr/>
            <p:nvPr/>
          </p:nvSpPr>
          <p:spPr>
            <a:xfrm>
              <a:off x="3876963" y="2973070"/>
              <a:ext cx="3785235" cy="1115695"/>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1" name="Conector de Seta Reta 74"/>
            <p:cNvCxnSpPr/>
            <p:nvPr/>
          </p:nvCxnSpPr>
          <p:spPr>
            <a:xfrm flipH="1">
              <a:off x="5547013" y="2259330"/>
              <a:ext cx="3175" cy="105727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2" name="CaixaDeTexto 10"/>
            <p:cNvSpPr txBox="1"/>
            <p:nvPr/>
          </p:nvSpPr>
          <p:spPr>
            <a:xfrm>
              <a:off x="2457349" y="2448085"/>
              <a:ext cx="3296656" cy="461665"/>
            </a:xfrm>
            <a:prstGeom prst="rect">
              <a:avLst/>
            </a:prstGeom>
            <a:noFill/>
          </p:spPr>
          <p:txBody>
            <a:bodyPr wrap="square" rtlCol="0">
              <a:spAutoFit/>
            </a:bodyPr>
            <a:lstStyle/>
            <a:p>
              <a:pPr algn="ctr"/>
              <a:r>
                <a:rPr lang="pt-BR" sz="2400" dirty="0" smtClean="0"/>
                <a:t>q(</a:t>
              </a:r>
              <a:r>
                <a:rPr lang="pt-BR" sz="2400" dirty="0" err="1" smtClean="0">
                  <a:latin typeface="Symbol" panose="05050102010706020507" pitchFamily="18" charset="2"/>
                  <a:sym typeface="+mn-ea"/>
                </a:rPr>
                <a:t>f</a:t>
              </a:r>
              <a:r>
                <a:rPr lang="pt-BR" sz="2400" baseline="-25000" dirty="0" err="1" smtClean="0">
                  <a:sym typeface="+mn-ea"/>
                </a:rPr>
                <a:t>NE</a:t>
              </a:r>
              <a:r>
                <a:rPr lang="pt-BR" sz="2400" dirty="0" err="1" smtClean="0">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smtClean="0">
                  <a:cs typeface="+mn-lt"/>
                  <a:sym typeface="+mn-ea"/>
                </a:rPr>
                <a:t>+|V</a:t>
              </a:r>
              <a:r>
                <a:rPr lang="pt-BR" sz="2400" baseline="-25000" dirty="0" smtClean="0">
                  <a:cs typeface="+mn-lt"/>
                  <a:sym typeface="+mn-ea"/>
                </a:rPr>
                <a:t>BE</a:t>
              </a:r>
              <a:r>
                <a:rPr lang="pt-BR" sz="2400" dirty="0" smtClean="0">
                  <a:cs typeface="+mn-lt"/>
                  <a:sym typeface="+mn-ea"/>
                </a:rPr>
                <a:t>|) </a:t>
              </a:r>
              <a:endParaRPr lang="pt-BR" sz="2400" baseline="-25000" dirty="0" smtClean="0">
                <a:latin typeface="Comic Sans MS" panose="030F0702030302020204" pitchFamily="66" charset="0"/>
                <a:cs typeface="Comic Sans MS" panose="030F0702030302020204" pitchFamily="66" charset="0"/>
                <a:sym typeface="+mn-ea"/>
              </a:endParaRPr>
            </a:p>
          </p:txBody>
        </p:sp>
        <p:cxnSp>
          <p:nvCxnSpPr>
            <p:cNvPr id="73" name="Conector Reto 76"/>
            <p:cNvCxnSpPr/>
            <p:nvPr/>
          </p:nvCxnSpPr>
          <p:spPr>
            <a:xfrm>
              <a:off x="5530503" y="2280285"/>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4" name="Conector Reto 77"/>
            <p:cNvCxnSpPr/>
            <p:nvPr/>
          </p:nvCxnSpPr>
          <p:spPr>
            <a:xfrm>
              <a:off x="4447193" y="3331210"/>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43" name="CaixaDeTexto 2"/>
            <p:cNvSpPr txBox="1"/>
            <p:nvPr/>
          </p:nvSpPr>
          <p:spPr>
            <a:xfrm>
              <a:off x="4605757" y="3644890"/>
              <a:ext cx="1501044" cy="461665"/>
            </a:xfrm>
            <a:prstGeom prst="rect">
              <a:avLst/>
            </a:prstGeom>
            <a:noFill/>
          </p:spPr>
          <p:txBody>
            <a:bodyPr wrap="square" rtlCol="0">
              <a:spAutoFit/>
            </a:bodyPr>
            <a:lstStyle/>
            <a:p>
              <a:pPr algn="ctr"/>
              <a:r>
                <a:rPr lang="pt-BR" sz="2400" b="1" dirty="0" err="1" smtClean="0">
                  <a:solidFill>
                    <a:schemeClr val="tx1"/>
                  </a:solidFill>
                  <a:latin typeface="Comic Sans MS" panose="030F0702030302020204" pitchFamily="66" charset="0"/>
                </a:rPr>
                <a:t>q|V</a:t>
              </a:r>
              <a:r>
                <a:rPr lang="pt-BR" sz="2400" b="1" baseline="-25000" dirty="0" err="1" smtClean="0">
                  <a:latin typeface="Comic Sans MS" panose="030F0702030302020204" pitchFamily="66" charset="0"/>
                </a:rPr>
                <a:t>BE</a:t>
              </a:r>
              <a:r>
                <a:rPr lang="pt-BR" sz="2400" b="1" dirty="0" smtClean="0">
                  <a:solidFill>
                    <a:schemeClr val="tx1"/>
                  </a:solidFill>
                  <a:latin typeface="Comic Sans MS" panose="030F0702030302020204" pitchFamily="66" charset="0"/>
                </a:rPr>
                <a:t>|</a:t>
              </a:r>
              <a:endParaRPr lang="pt-BR" sz="2400" b="1" dirty="0" smtClean="0">
                <a:solidFill>
                  <a:schemeClr val="tx1"/>
                </a:solidFill>
                <a:latin typeface="Comic Sans MS" panose="030F0702030302020204" pitchFamily="66" charset="0"/>
              </a:endParaRPr>
            </a:p>
          </p:txBody>
        </p:sp>
        <p:sp>
          <p:nvSpPr>
            <p:cNvPr id="38" name="CaixaDeTexto 2"/>
            <p:cNvSpPr txBox="1"/>
            <p:nvPr/>
          </p:nvSpPr>
          <p:spPr>
            <a:xfrm>
              <a:off x="6784082" y="1667541"/>
              <a:ext cx="2134235" cy="521970"/>
            </a:xfrm>
            <a:prstGeom prst="rect">
              <a:avLst/>
            </a:prstGeom>
            <a:solidFill>
              <a:schemeClr val="bg1"/>
            </a:solidFill>
          </p:spPr>
          <p:txBody>
            <a:bodyPr wrap="square" rtlCol="0">
              <a:spAutoFit/>
            </a:bodyPr>
            <a:lstStyle/>
            <a:p>
              <a:pPr algn="ctr"/>
              <a:r>
                <a:rPr lang="pt-BR" sz="2800" b="1" dirty="0" smtClean="0">
                  <a:solidFill>
                    <a:schemeClr val="tx1"/>
                  </a:solidFill>
                  <a:latin typeface="Comic Sans MS" panose="030F0702030302020204" pitchFamily="66" charset="0"/>
                </a:rPr>
                <a:t>P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grpSp>
      <p:grpSp>
        <p:nvGrpSpPr>
          <p:cNvPr id="224" name="Grupo 223"/>
          <p:cNvGrpSpPr/>
          <p:nvPr/>
        </p:nvGrpSpPr>
        <p:grpSpPr>
          <a:xfrm flipH="1">
            <a:off x="5325454" y="1376004"/>
            <a:ext cx="5732192" cy="5135323"/>
            <a:chOff x="461300" y="1727757"/>
            <a:chExt cx="8006745" cy="5135323"/>
          </a:xfrm>
        </p:grpSpPr>
        <p:sp>
          <p:nvSpPr>
            <p:cNvPr id="225" name="Retângulo arredondado 53"/>
            <p:cNvSpPr/>
            <p:nvPr/>
          </p:nvSpPr>
          <p:spPr>
            <a:xfrm>
              <a:off x="4491870" y="2337354"/>
              <a:ext cx="2494916"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26" name="Forma livre 225"/>
            <p:cNvSpPr/>
            <p:nvPr/>
          </p:nvSpPr>
          <p:spPr>
            <a:xfrm>
              <a:off x="3976023" y="4716145"/>
              <a:ext cx="3437890" cy="1865630"/>
            </a:xfrm>
            <a:custGeom>
              <a:avLst/>
              <a:gdLst>
                <a:gd name="connisteX0" fmla="*/ 0 w 3438083"/>
                <a:gd name="connsiteY0" fmla="*/ 1120344 h 1875529"/>
                <a:gd name="connisteX1" fmla="*/ 301625 w 3438083"/>
                <a:gd name="connsiteY1" fmla="*/ 1112089 h 1875529"/>
                <a:gd name="connisteX2" fmla="*/ 675005 w 3438083"/>
                <a:gd name="connsiteY2" fmla="*/ 1112089 h 1875529"/>
                <a:gd name="connisteX3" fmla="*/ 1135380 w 3438083"/>
                <a:gd name="connsiteY3" fmla="*/ 969214 h 1875529"/>
                <a:gd name="connisteX4" fmla="*/ 1635125 w 3438083"/>
                <a:gd name="connsiteY4" fmla="*/ 675844 h 1875529"/>
                <a:gd name="connisteX5" fmla="*/ 2190750 w 3438083"/>
                <a:gd name="connsiteY5" fmla="*/ 342469 h 1875529"/>
                <a:gd name="connisteX6" fmla="*/ 2707005 w 3438083"/>
                <a:gd name="connsiteY6" fmla="*/ 111964 h 1875529"/>
                <a:gd name="connisteX7" fmla="*/ 3024505 w 3438083"/>
                <a:gd name="connsiteY7" fmla="*/ 16714 h 1875529"/>
                <a:gd name="connisteX8" fmla="*/ 3373120 w 3438083"/>
                <a:gd name="connsiteY8" fmla="*/ 839 h 1875529"/>
                <a:gd name="connisteX9" fmla="*/ 3404870 w 3438083"/>
                <a:gd name="connsiteY9" fmla="*/ 16714 h 1875529"/>
                <a:gd name="connisteX10" fmla="*/ 3436620 w 3438083"/>
                <a:gd name="connsiteY10" fmla="*/ 80214 h 1875529"/>
                <a:gd name="connisteX11" fmla="*/ 3429000 w 3438083"/>
                <a:gd name="connsiteY11" fmla="*/ 453594 h 1875529"/>
                <a:gd name="connisteX12" fmla="*/ 3420745 w 3438083"/>
                <a:gd name="connsiteY12" fmla="*/ 762839 h 1875529"/>
                <a:gd name="connisteX13" fmla="*/ 3349625 w 3438083"/>
                <a:gd name="connsiteY13" fmla="*/ 755219 h 1875529"/>
                <a:gd name="connisteX14" fmla="*/ 2841625 w 3438083"/>
                <a:gd name="connsiteY14" fmla="*/ 771094 h 1875529"/>
                <a:gd name="connisteX15" fmla="*/ 2691130 w 3438083"/>
                <a:gd name="connsiteY15" fmla="*/ 802844 h 1875529"/>
                <a:gd name="connisteX16" fmla="*/ 2365375 w 3438083"/>
                <a:gd name="connsiteY16" fmla="*/ 921589 h 1875529"/>
                <a:gd name="connisteX17" fmla="*/ 1818005 w 3438083"/>
                <a:gd name="connsiteY17" fmla="*/ 1191464 h 1875529"/>
                <a:gd name="connisteX18" fmla="*/ 1254125 w 3438083"/>
                <a:gd name="connsiteY18" fmla="*/ 1508964 h 1875529"/>
                <a:gd name="connisteX19" fmla="*/ 730250 w 3438083"/>
                <a:gd name="connsiteY19" fmla="*/ 1802969 h 1875529"/>
                <a:gd name="connisteX20" fmla="*/ 404495 w 3438083"/>
                <a:gd name="connsiteY20" fmla="*/ 1866469 h 1875529"/>
                <a:gd name="connisteX21" fmla="*/ 111125 w 3438083"/>
                <a:gd name="connsiteY21" fmla="*/ 1874089 h 1875529"/>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 ang="0">
                  <a:pos x="connisteX21" y="connsiteY21"/>
                </a:cxn>
              </a:cxnLst>
              <a:rect l="l" t="t" r="r" b="b"/>
              <a:pathLst>
                <a:path w="3438083" h="1875530">
                  <a:moveTo>
                    <a:pt x="0" y="1120345"/>
                  </a:moveTo>
                  <a:cubicBezTo>
                    <a:pt x="52705" y="1118440"/>
                    <a:pt x="166370" y="1113995"/>
                    <a:pt x="301625" y="1112090"/>
                  </a:cubicBezTo>
                  <a:cubicBezTo>
                    <a:pt x="436880" y="1110185"/>
                    <a:pt x="508000" y="1140665"/>
                    <a:pt x="675005" y="1112090"/>
                  </a:cubicBezTo>
                  <a:cubicBezTo>
                    <a:pt x="842010" y="1083515"/>
                    <a:pt x="943610" y="1056210"/>
                    <a:pt x="1135380" y="969215"/>
                  </a:cubicBezTo>
                  <a:cubicBezTo>
                    <a:pt x="1327150" y="882220"/>
                    <a:pt x="1424305" y="800940"/>
                    <a:pt x="1635125" y="675845"/>
                  </a:cubicBezTo>
                  <a:cubicBezTo>
                    <a:pt x="1845945" y="550750"/>
                    <a:pt x="1976120" y="455500"/>
                    <a:pt x="2190750" y="342470"/>
                  </a:cubicBezTo>
                  <a:cubicBezTo>
                    <a:pt x="2405380" y="229440"/>
                    <a:pt x="2540000" y="177370"/>
                    <a:pt x="2707005" y="111965"/>
                  </a:cubicBezTo>
                  <a:cubicBezTo>
                    <a:pt x="2874010" y="46560"/>
                    <a:pt x="2891155" y="38940"/>
                    <a:pt x="3024505" y="16715"/>
                  </a:cubicBezTo>
                  <a:cubicBezTo>
                    <a:pt x="3157855" y="-5510"/>
                    <a:pt x="3296920" y="840"/>
                    <a:pt x="3373120" y="840"/>
                  </a:cubicBezTo>
                  <a:cubicBezTo>
                    <a:pt x="3449320" y="840"/>
                    <a:pt x="3392170" y="840"/>
                    <a:pt x="3404870" y="16715"/>
                  </a:cubicBezTo>
                  <a:cubicBezTo>
                    <a:pt x="3417570" y="32590"/>
                    <a:pt x="3431540" y="-7415"/>
                    <a:pt x="3436620" y="80215"/>
                  </a:cubicBezTo>
                  <a:cubicBezTo>
                    <a:pt x="3441700" y="167845"/>
                    <a:pt x="3432175" y="317070"/>
                    <a:pt x="3429000" y="453595"/>
                  </a:cubicBezTo>
                  <a:cubicBezTo>
                    <a:pt x="3425825" y="590120"/>
                    <a:pt x="3436620" y="702515"/>
                    <a:pt x="3420745" y="762840"/>
                  </a:cubicBezTo>
                  <a:cubicBezTo>
                    <a:pt x="3404870" y="823165"/>
                    <a:pt x="3465195" y="753315"/>
                    <a:pt x="3349625" y="755220"/>
                  </a:cubicBezTo>
                  <a:cubicBezTo>
                    <a:pt x="3234055" y="757125"/>
                    <a:pt x="2973070" y="761570"/>
                    <a:pt x="2841625" y="771095"/>
                  </a:cubicBezTo>
                  <a:cubicBezTo>
                    <a:pt x="2710180" y="780620"/>
                    <a:pt x="2786380" y="773000"/>
                    <a:pt x="2691130" y="802845"/>
                  </a:cubicBezTo>
                  <a:cubicBezTo>
                    <a:pt x="2595880" y="832690"/>
                    <a:pt x="2540000" y="844120"/>
                    <a:pt x="2365375" y="921590"/>
                  </a:cubicBezTo>
                  <a:cubicBezTo>
                    <a:pt x="2190750" y="999060"/>
                    <a:pt x="2040255" y="1073990"/>
                    <a:pt x="1818005" y="1191465"/>
                  </a:cubicBezTo>
                  <a:cubicBezTo>
                    <a:pt x="1595755" y="1308940"/>
                    <a:pt x="1471930" y="1386410"/>
                    <a:pt x="1254125" y="1508965"/>
                  </a:cubicBezTo>
                  <a:cubicBezTo>
                    <a:pt x="1036320" y="1631520"/>
                    <a:pt x="900430" y="1731215"/>
                    <a:pt x="730250" y="1802970"/>
                  </a:cubicBezTo>
                  <a:cubicBezTo>
                    <a:pt x="560070" y="1874725"/>
                    <a:pt x="528320" y="1852500"/>
                    <a:pt x="404495" y="1866470"/>
                  </a:cubicBezTo>
                  <a:cubicBezTo>
                    <a:pt x="280670" y="1880440"/>
                    <a:pt x="163195" y="1874090"/>
                    <a:pt x="111125" y="1874090"/>
                  </a:cubicBezTo>
                </a:path>
              </a:pathLst>
            </a:custGeom>
            <a:pattFill prst="ltHorz">
              <a:fgClr>
                <a:srgbClr val="00B0F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27" name="Retângulo 226"/>
            <p:cNvSpPr/>
            <p:nvPr/>
          </p:nvSpPr>
          <p:spPr>
            <a:xfrm>
              <a:off x="7056410" y="2218055"/>
              <a:ext cx="1408429"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28" name="Retângulo 227"/>
            <p:cNvSpPr/>
            <p:nvPr/>
          </p:nvSpPr>
          <p:spPr>
            <a:xfrm>
              <a:off x="1137573" y="333248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29" name="Conector Reto 4"/>
            <p:cNvCxnSpPr/>
            <p:nvPr/>
          </p:nvCxnSpPr>
          <p:spPr>
            <a:xfrm flipV="1">
              <a:off x="1137574" y="4073896"/>
              <a:ext cx="339089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Conector Reto 5"/>
            <p:cNvCxnSpPr/>
            <p:nvPr/>
          </p:nvCxnSpPr>
          <p:spPr>
            <a:xfrm flipV="1">
              <a:off x="1107094" y="5809937"/>
              <a:ext cx="339089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Conector Reto 6"/>
            <p:cNvCxnSpPr/>
            <p:nvPr/>
          </p:nvCxnSpPr>
          <p:spPr>
            <a:xfrm flipV="1">
              <a:off x="1137573" y="494728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32" name="CaixaDeTexto 231"/>
            <p:cNvSpPr txBox="1"/>
            <p:nvPr/>
          </p:nvSpPr>
          <p:spPr>
            <a:xfrm>
              <a:off x="540722" y="3740061"/>
              <a:ext cx="596853"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33" name="CaixaDeTexto 232"/>
            <p:cNvSpPr txBox="1"/>
            <p:nvPr/>
          </p:nvSpPr>
          <p:spPr>
            <a:xfrm>
              <a:off x="461300" y="5423475"/>
              <a:ext cx="752475"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34" name="CaixaDeTexto 233"/>
            <p:cNvSpPr txBox="1"/>
            <p:nvPr/>
          </p:nvSpPr>
          <p:spPr>
            <a:xfrm>
              <a:off x="843743" y="4864728"/>
              <a:ext cx="638761"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37" name="Conector Reto 14"/>
            <p:cNvCxnSpPr/>
            <p:nvPr/>
          </p:nvCxnSpPr>
          <p:spPr>
            <a:xfrm flipV="1">
              <a:off x="1061374" y="4664672"/>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238" name="CaixaDeTexto 237"/>
            <p:cNvSpPr txBox="1"/>
            <p:nvPr/>
          </p:nvSpPr>
          <p:spPr>
            <a:xfrm>
              <a:off x="848671" y="4245303"/>
              <a:ext cx="848312" cy="400110"/>
            </a:xfrm>
            <a:prstGeom prst="rect">
              <a:avLst/>
            </a:prstGeom>
            <a:noFill/>
          </p:spPr>
          <p:txBody>
            <a:bodyPr wrap="square" rtlCol="0">
              <a:spAutoFit/>
            </a:bodyPr>
            <a:lstStyle/>
            <a:p>
              <a:r>
                <a:rPr lang="pt-BR" sz="2000" dirty="0" smtClean="0"/>
                <a:t>E</a:t>
              </a:r>
              <a:r>
                <a:rPr lang="pt-BR" sz="2000" baseline="-25000" dirty="0" smtClean="0"/>
                <a:t>FNC</a:t>
              </a:r>
              <a:endParaRPr lang="pt-BR" sz="2000" dirty="0"/>
            </a:p>
          </p:txBody>
        </p:sp>
        <p:cxnSp>
          <p:nvCxnSpPr>
            <p:cNvPr id="239" name="Conector de Seta Reta 17"/>
            <p:cNvCxnSpPr/>
            <p:nvPr/>
          </p:nvCxnSpPr>
          <p:spPr>
            <a:xfrm>
              <a:off x="3318800" y="4658444"/>
              <a:ext cx="0" cy="324000"/>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40" name="CaixaDeTexto 239"/>
            <p:cNvSpPr txBox="1"/>
            <p:nvPr/>
          </p:nvSpPr>
          <p:spPr>
            <a:xfrm>
              <a:off x="3462291" y="4542095"/>
              <a:ext cx="988477"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NE</a:t>
              </a:r>
              <a:endParaRPr lang="pt-BR" sz="2000" dirty="0"/>
            </a:p>
          </p:txBody>
        </p:sp>
        <p:sp>
          <p:nvSpPr>
            <p:cNvPr id="241" name="Retângulo 240"/>
            <p:cNvSpPr/>
            <p:nvPr/>
          </p:nvSpPr>
          <p:spPr>
            <a:xfrm>
              <a:off x="1118524" y="5840837"/>
              <a:ext cx="3379469"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42" name="Caixa de Texto 16"/>
            <p:cNvSpPr txBox="1"/>
            <p:nvPr/>
          </p:nvSpPr>
          <p:spPr>
            <a:xfrm>
              <a:off x="1678593" y="3439160"/>
              <a:ext cx="2308860" cy="368300"/>
            </a:xfrm>
            <a:prstGeom prst="rect">
              <a:avLst/>
            </a:prstGeom>
            <a:noFill/>
          </p:spPr>
          <p:txBody>
            <a:bodyPr wrap="square" rtlCol="0">
              <a:spAutoFit/>
            </a:bodyPr>
            <a:lstStyle/>
            <a:p>
              <a:r>
                <a:rPr lang="pt-BR" altLang="en-US"/>
                <a:t>camada de conduçaõ</a:t>
              </a:r>
              <a:endParaRPr lang="pt-BR" altLang="en-US"/>
            </a:p>
          </p:txBody>
        </p:sp>
        <p:sp>
          <p:nvSpPr>
            <p:cNvPr id="243" name="Caixa de Texto 22"/>
            <p:cNvSpPr txBox="1"/>
            <p:nvPr/>
          </p:nvSpPr>
          <p:spPr>
            <a:xfrm>
              <a:off x="1653828" y="5935345"/>
              <a:ext cx="2308860" cy="645160"/>
            </a:xfrm>
            <a:prstGeom prst="rect">
              <a:avLst/>
            </a:prstGeom>
            <a:noFill/>
          </p:spPr>
          <p:txBody>
            <a:bodyPr wrap="square" rtlCol="0">
              <a:spAutoFit/>
            </a:bodyPr>
            <a:lstStyle/>
            <a:p>
              <a:r>
                <a:rPr lang="pt-BR" altLang="en-US"/>
                <a:t>camada de valência</a:t>
              </a:r>
              <a:endParaRPr lang="pt-BR" altLang="en-US"/>
            </a:p>
          </p:txBody>
        </p:sp>
        <p:cxnSp>
          <p:nvCxnSpPr>
            <p:cNvPr id="244" name="Conector Reto 20"/>
            <p:cNvCxnSpPr/>
            <p:nvPr/>
          </p:nvCxnSpPr>
          <p:spPr>
            <a:xfrm flipV="1">
              <a:off x="7110351" y="2954905"/>
              <a:ext cx="135769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Conector Reto 23"/>
            <p:cNvCxnSpPr/>
            <p:nvPr/>
          </p:nvCxnSpPr>
          <p:spPr>
            <a:xfrm>
              <a:off x="7014499" y="4707519"/>
              <a:ext cx="145354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Conector Reto 24"/>
            <p:cNvCxnSpPr/>
            <p:nvPr/>
          </p:nvCxnSpPr>
          <p:spPr>
            <a:xfrm flipV="1">
              <a:off x="7090698" y="3832920"/>
              <a:ext cx="1365888" cy="3203"/>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47" name="Conector Reto 30"/>
            <p:cNvCxnSpPr/>
            <p:nvPr/>
          </p:nvCxnSpPr>
          <p:spPr>
            <a:xfrm flipV="1">
              <a:off x="7090698" y="4233030"/>
              <a:ext cx="1377346"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8" name="Conector de Seta Reta 32"/>
            <p:cNvCxnSpPr/>
            <p:nvPr/>
          </p:nvCxnSpPr>
          <p:spPr>
            <a:xfrm>
              <a:off x="7543454" y="3839329"/>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49" name="Retângulo 248"/>
            <p:cNvSpPr/>
            <p:nvPr/>
          </p:nvSpPr>
          <p:spPr>
            <a:xfrm>
              <a:off x="7014500" y="4716145"/>
              <a:ext cx="1442086"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50" name="CaixaDeTexto 2"/>
            <p:cNvSpPr txBox="1"/>
            <p:nvPr/>
          </p:nvSpPr>
          <p:spPr>
            <a:xfrm>
              <a:off x="583118" y="1785620"/>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DC</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251" name="CaixaDeTexto 2"/>
            <p:cNvSpPr txBox="1"/>
            <p:nvPr/>
          </p:nvSpPr>
          <p:spPr>
            <a:xfrm>
              <a:off x="3316792" y="1727757"/>
              <a:ext cx="2391095" cy="52322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V</a:t>
              </a:r>
              <a:r>
                <a:rPr lang="pt-BR" sz="2800" b="1" baseline="-25000" dirty="0" smtClean="0">
                  <a:latin typeface="Comic Sans MS" panose="030F0702030302020204" pitchFamily="66" charset="0"/>
                </a:rPr>
                <a:t>BC</a:t>
              </a:r>
              <a:r>
                <a:rPr lang="pt-BR" sz="2800" b="1" dirty="0" smtClean="0">
                  <a:solidFill>
                    <a:schemeClr val="tx1"/>
                  </a:solidFill>
                  <a:latin typeface="Comic Sans MS" panose="030F0702030302020204" pitchFamily="66" charset="0"/>
                </a:rPr>
                <a:t> &lt; 0</a:t>
              </a:r>
              <a:endParaRPr lang="pt-BR" sz="2800" b="1" dirty="0" smtClean="0">
                <a:solidFill>
                  <a:schemeClr val="tx1"/>
                </a:solidFill>
                <a:latin typeface="Comic Sans MS" panose="030F0702030302020204" pitchFamily="66" charset="0"/>
              </a:endParaRPr>
            </a:p>
          </p:txBody>
        </p:sp>
        <p:cxnSp>
          <p:nvCxnSpPr>
            <p:cNvPr id="252" name="Conector Reto 43"/>
            <p:cNvCxnSpPr/>
            <p:nvPr/>
          </p:nvCxnSpPr>
          <p:spPr>
            <a:xfrm flipV="1">
              <a:off x="5370483" y="4235450"/>
              <a:ext cx="1916430" cy="0"/>
            </a:xfrm>
            <a:prstGeom prst="line">
              <a:avLst/>
            </a:prstGeom>
            <a:ln>
              <a:solidFill>
                <a:srgbClr val="FF0000"/>
              </a:solidFill>
              <a:prstDash val="dashDot"/>
            </a:ln>
          </p:spPr>
          <p:style>
            <a:lnRef idx="1">
              <a:schemeClr val="accent1"/>
            </a:lnRef>
            <a:fillRef idx="0">
              <a:schemeClr val="accent1"/>
            </a:fillRef>
            <a:effectRef idx="0">
              <a:schemeClr val="accent1"/>
            </a:effectRef>
            <a:fontRef idx="minor">
              <a:schemeClr val="tx1"/>
            </a:fontRef>
          </p:style>
        </p:cxnSp>
        <p:cxnSp>
          <p:nvCxnSpPr>
            <p:cNvPr id="253" name="Conector de Seta Reta 19"/>
            <p:cNvCxnSpPr/>
            <p:nvPr/>
          </p:nvCxnSpPr>
          <p:spPr>
            <a:xfrm flipH="1">
              <a:off x="5291743" y="4220210"/>
              <a:ext cx="13971" cy="443245"/>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254" name="Conector Reto 21"/>
            <p:cNvCxnSpPr/>
            <p:nvPr/>
          </p:nvCxnSpPr>
          <p:spPr>
            <a:xfrm>
              <a:off x="4308125" y="4663455"/>
              <a:ext cx="2690495" cy="6985"/>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cxnSp>
          <p:nvCxnSpPr>
            <p:cNvPr id="255" name="Conector Reto 35"/>
            <p:cNvCxnSpPr/>
            <p:nvPr/>
          </p:nvCxnSpPr>
          <p:spPr>
            <a:xfrm>
              <a:off x="4511328" y="4224020"/>
              <a:ext cx="2658745" cy="1143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sp>
          <p:nvSpPr>
            <p:cNvPr id="256" name="CaixaDeTexto 15"/>
            <p:cNvSpPr txBox="1"/>
            <p:nvPr/>
          </p:nvSpPr>
          <p:spPr>
            <a:xfrm>
              <a:off x="5992388" y="3845950"/>
              <a:ext cx="1038557" cy="400110"/>
            </a:xfrm>
            <a:prstGeom prst="rect">
              <a:avLst/>
            </a:prstGeom>
            <a:noFill/>
          </p:spPr>
          <p:txBody>
            <a:bodyPr wrap="square" rtlCol="0">
              <a:spAutoFit/>
            </a:bodyPr>
            <a:lstStyle/>
            <a:p>
              <a:r>
                <a:rPr lang="pt-BR" sz="2000" dirty="0" smtClean="0"/>
                <a:t>E</a:t>
              </a:r>
              <a:r>
                <a:rPr lang="pt-BR" sz="2000" baseline="-25000" dirty="0" smtClean="0"/>
                <a:t>FP</a:t>
              </a:r>
              <a:r>
                <a:rPr lang="pt-BR" sz="2000" dirty="0" smtClean="0"/>
                <a:t>’</a:t>
              </a:r>
              <a:endParaRPr lang="pt-BR" sz="2000" dirty="0" smtClean="0"/>
            </a:p>
          </p:txBody>
        </p:sp>
        <p:sp>
          <p:nvSpPr>
            <p:cNvPr id="257" name="CaixaDeTexto 15"/>
            <p:cNvSpPr txBox="1"/>
            <p:nvPr/>
          </p:nvSpPr>
          <p:spPr>
            <a:xfrm>
              <a:off x="5436275" y="4612612"/>
              <a:ext cx="982393" cy="398780"/>
            </a:xfrm>
            <a:prstGeom prst="rect">
              <a:avLst/>
            </a:prstGeom>
            <a:noFill/>
          </p:spPr>
          <p:txBody>
            <a:bodyPr wrap="square" rtlCol="0">
              <a:spAutoFit/>
            </a:bodyPr>
            <a:lstStyle/>
            <a:p>
              <a:r>
                <a:rPr lang="pt-BR" sz="2000" dirty="0" smtClean="0"/>
                <a:t>E</a:t>
              </a:r>
              <a:r>
                <a:rPr lang="pt-BR" sz="2000" baseline="-25000" dirty="0" smtClean="0"/>
                <a:t>FNC</a:t>
              </a:r>
              <a:r>
                <a:rPr lang="pt-BR" sz="2000" dirty="0" smtClean="0"/>
                <a:t>’</a:t>
              </a:r>
              <a:endParaRPr lang="pt-BR" sz="2000" dirty="0" smtClean="0"/>
            </a:p>
          </p:txBody>
        </p:sp>
        <p:cxnSp>
          <p:nvCxnSpPr>
            <p:cNvPr id="258" name="Conector Reto 51"/>
            <p:cNvCxnSpPr/>
            <p:nvPr/>
          </p:nvCxnSpPr>
          <p:spPr>
            <a:xfrm>
              <a:off x="6992273" y="218186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59" name="Conector Reto 52"/>
            <p:cNvCxnSpPr/>
            <p:nvPr/>
          </p:nvCxnSpPr>
          <p:spPr>
            <a:xfrm>
              <a:off x="4539268" y="2972435"/>
              <a:ext cx="0" cy="38160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60" name="CaixaDeTexto 2"/>
            <p:cNvSpPr txBox="1"/>
            <p:nvPr/>
          </p:nvSpPr>
          <p:spPr>
            <a:xfrm>
              <a:off x="5486053" y="603504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61" name="CaixaDeTexto 2"/>
            <p:cNvSpPr txBox="1"/>
            <p:nvPr/>
          </p:nvSpPr>
          <p:spPr>
            <a:xfrm>
              <a:off x="5101243" y="592518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62" name="CaixaDeTexto 2"/>
            <p:cNvSpPr txBox="1"/>
            <p:nvPr/>
          </p:nvSpPr>
          <p:spPr>
            <a:xfrm>
              <a:off x="4696748" y="592518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63" name="CaixaDeTexto 2"/>
            <p:cNvSpPr txBox="1"/>
            <p:nvPr/>
          </p:nvSpPr>
          <p:spPr>
            <a:xfrm>
              <a:off x="4464973" y="646430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64" name="CaixaDeTexto 2"/>
            <p:cNvSpPr txBox="1"/>
            <p:nvPr/>
          </p:nvSpPr>
          <p:spPr>
            <a:xfrm>
              <a:off x="5291743" y="566674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65" name="CaixaDeTexto 2"/>
            <p:cNvSpPr txBox="1"/>
            <p:nvPr/>
          </p:nvSpPr>
          <p:spPr>
            <a:xfrm>
              <a:off x="4452273" y="610552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66" name="CaixaDeTexto 2"/>
            <p:cNvSpPr txBox="1"/>
            <p:nvPr/>
          </p:nvSpPr>
          <p:spPr>
            <a:xfrm>
              <a:off x="4595783" y="566674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67" name="CaixaDeTexto 2"/>
            <p:cNvSpPr txBox="1"/>
            <p:nvPr/>
          </p:nvSpPr>
          <p:spPr>
            <a:xfrm>
              <a:off x="5877213" y="632396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68" name="CaixaDeTexto 2"/>
            <p:cNvSpPr txBox="1"/>
            <p:nvPr/>
          </p:nvSpPr>
          <p:spPr>
            <a:xfrm>
              <a:off x="6112163" y="563626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69" name="CaixaDeTexto 2"/>
            <p:cNvSpPr txBox="1"/>
            <p:nvPr/>
          </p:nvSpPr>
          <p:spPr>
            <a:xfrm>
              <a:off x="6266468" y="606552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70" name="CaixaDeTexto 2"/>
            <p:cNvSpPr txBox="1"/>
            <p:nvPr/>
          </p:nvSpPr>
          <p:spPr>
            <a:xfrm>
              <a:off x="5606703" y="544512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71" name="CaixaDeTexto 2"/>
            <p:cNvSpPr txBox="1"/>
            <p:nvPr/>
          </p:nvSpPr>
          <p:spPr>
            <a:xfrm>
              <a:off x="5818158" y="590613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72" name="CaixaDeTexto 2"/>
            <p:cNvSpPr txBox="1"/>
            <p:nvPr/>
          </p:nvSpPr>
          <p:spPr>
            <a:xfrm>
              <a:off x="6509038" y="622490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73" name="CaixaDeTexto 2"/>
            <p:cNvSpPr txBox="1"/>
            <p:nvPr/>
          </p:nvSpPr>
          <p:spPr>
            <a:xfrm>
              <a:off x="6382673" y="566674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74" name="CaixaDeTexto 2"/>
            <p:cNvSpPr txBox="1"/>
            <p:nvPr/>
          </p:nvSpPr>
          <p:spPr>
            <a:xfrm>
              <a:off x="5353973" y="627189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75" name="CaixaDeTexto 2"/>
            <p:cNvSpPr txBox="1"/>
            <p:nvPr/>
          </p:nvSpPr>
          <p:spPr>
            <a:xfrm>
              <a:off x="4772948" y="632396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76" name="Forma livre 275"/>
            <p:cNvSpPr/>
            <p:nvPr/>
          </p:nvSpPr>
          <p:spPr>
            <a:xfrm>
              <a:off x="3987453" y="3837305"/>
              <a:ext cx="3674745" cy="1109980"/>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77" name="Forma livre 276"/>
            <p:cNvSpPr/>
            <p:nvPr/>
          </p:nvSpPr>
          <p:spPr>
            <a:xfrm>
              <a:off x="4105563" y="2219960"/>
              <a:ext cx="3437890" cy="1865630"/>
            </a:xfrm>
            <a:custGeom>
              <a:avLst/>
              <a:gdLst>
                <a:gd name="connisteX0" fmla="*/ 0 w 3438083"/>
                <a:gd name="connsiteY0" fmla="*/ 1120344 h 1875529"/>
                <a:gd name="connisteX1" fmla="*/ 301625 w 3438083"/>
                <a:gd name="connsiteY1" fmla="*/ 1112089 h 1875529"/>
                <a:gd name="connisteX2" fmla="*/ 675005 w 3438083"/>
                <a:gd name="connsiteY2" fmla="*/ 1112089 h 1875529"/>
                <a:gd name="connisteX3" fmla="*/ 1135380 w 3438083"/>
                <a:gd name="connsiteY3" fmla="*/ 969214 h 1875529"/>
                <a:gd name="connisteX4" fmla="*/ 1635125 w 3438083"/>
                <a:gd name="connsiteY4" fmla="*/ 675844 h 1875529"/>
                <a:gd name="connisteX5" fmla="*/ 2190750 w 3438083"/>
                <a:gd name="connsiteY5" fmla="*/ 342469 h 1875529"/>
                <a:gd name="connisteX6" fmla="*/ 2707005 w 3438083"/>
                <a:gd name="connsiteY6" fmla="*/ 111964 h 1875529"/>
                <a:gd name="connisteX7" fmla="*/ 3024505 w 3438083"/>
                <a:gd name="connsiteY7" fmla="*/ 16714 h 1875529"/>
                <a:gd name="connisteX8" fmla="*/ 3373120 w 3438083"/>
                <a:gd name="connsiteY8" fmla="*/ 839 h 1875529"/>
                <a:gd name="connisteX9" fmla="*/ 3404870 w 3438083"/>
                <a:gd name="connsiteY9" fmla="*/ 16714 h 1875529"/>
                <a:gd name="connisteX10" fmla="*/ 3436620 w 3438083"/>
                <a:gd name="connsiteY10" fmla="*/ 80214 h 1875529"/>
                <a:gd name="connisteX11" fmla="*/ 3429000 w 3438083"/>
                <a:gd name="connsiteY11" fmla="*/ 453594 h 1875529"/>
                <a:gd name="connisteX12" fmla="*/ 3420745 w 3438083"/>
                <a:gd name="connsiteY12" fmla="*/ 762839 h 1875529"/>
                <a:gd name="connisteX13" fmla="*/ 3349625 w 3438083"/>
                <a:gd name="connsiteY13" fmla="*/ 755219 h 1875529"/>
                <a:gd name="connisteX14" fmla="*/ 2841625 w 3438083"/>
                <a:gd name="connsiteY14" fmla="*/ 771094 h 1875529"/>
                <a:gd name="connisteX15" fmla="*/ 2691130 w 3438083"/>
                <a:gd name="connsiteY15" fmla="*/ 802844 h 1875529"/>
                <a:gd name="connisteX16" fmla="*/ 2365375 w 3438083"/>
                <a:gd name="connsiteY16" fmla="*/ 921589 h 1875529"/>
                <a:gd name="connisteX17" fmla="*/ 1818005 w 3438083"/>
                <a:gd name="connsiteY17" fmla="*/ 1191464 h 1875529"/>
                <a:gd name="connisteX18" fmla="*/ 1254125 w 3438083"/>
                <a:gd name="connsiteY18" fmla="*/ 1508964 h 1875529"/>
                <a:gd name="connisteX19" fmla="*/ 730250 w 3438083"/>
                <a:gd name="connsiteY19" fmla="*/ 1802969 h 1875529"/>
                <a:gd name="connisteX20" fmla="*/ 404495 w 3438083"/>
                <a:gd name="connsiteY20" fmla="*/ 1866469 h 1875529"/>
                <a:gd name="connisteX21" fmla="*/ 111125 w 3438083"/>
                <a:gd name="connsiteY21" fmla="*/ 1874089 h 1875529"/>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 ang="0">
                  <a:pos x="connisteX21" y="connsiteY21"/>
                </a:cxn>
              </a:cxnLst>
              <a:rect l="l" t="t" r="r" b="b"/>
              <a:pathLst>
                <a:path w="3438083" h="1875530">
                  <a:moveTo>
                    <a:pt x="0" y="1120345"/>
                  </a:moveTo>
                  <a:cubicBezTo>
                    <a:pt x="52705" y="1118440"/>
                    <a:pt x="166370" y="1113995"/>
                    <a:pt x="301625" y="1112090"/>
                  </a:cubicBezTo>
                  <a:cubicBezTo>
                    <a:pt x="436880" y="1110185"/>
                    <a:pt x="508000" y="1140665"/>
                    <a:pt x="675005" y="1112090"/>
                  </a:cubicBezTo>
                  <a:cubicBezTo>
                    <a:pt x="842010" y="1083515"/>
                    <a:pt x="943610" y="1056210"/>
                    <a:pt x="1135380" y="969215"/>
                  </a:cubicBezTo>
                  <a:cubicBezTo>
                    <a:pt x="1327150" y="882220"/>
                    <a:pt x="1424305" y="800940"/>
                    <a:pt x="1635125" y="675845"/>
                  </a:cubicBezTo>
                  <a:cubicBezTo>
                    <a:pt x="1845945" y="550750"/>
                    <a:pt x="1976120" y="455500"/>
                    <a:pt x="2190750" y="342470"/>
                  </a:cubicBezTo>
                  <a:cubicBezTo>
                    <a:pt x="2405380" y="229440"/>
                    <a:pt x="2540000" y="177370"/>
                    <a:pt x="2707005" y="111965"/>
                  </a:cubicBezTo>
                  <a:cubicBezTo>
                    <a:pt x="2874010" y="46560"/>
                    <a:pt x="2891155" y="38940"/>
                    <a:pt x="3024505" y="16715"/>
                  </a:cubicBezTo>
                  <a:cubicBezTo>
                    <a:pt x="3157855" y="-5510"/>
                    <a:pt x="3296920" y="840"/>
                    <a:pt x="3373120" y="840"/>
                  </a:cubicBezTo>
                  <a:cubicBezTo>
                    <a:pt x="3449320" y="840"/>
                    <a:pt x="3392170" y="840"/>
                    <a:pt x="3404870" y="16715"/>
                  </a:cubicBezTo>
                  <a:cubicBezTo>
                    <a:pt x="3417570" y="32590"/>
                    <a:pt x="3431540" y="-7415"/>
                    <a:pt x="3436620" y="80215"/>
                  </a:cubicBezTo>
                  <a:cubicBezTo>
                    <a:pt x="3441700" y="167845"/>
                    <a:pt x="3432175" y="317070"/>
                    <a:pt x="3429000" y="453595"/>
                  </a:cubicBezTo>
                  <a:cubicBezTo>
                    <a:pt x="3425825" y="590120"/>
                    <a:pt x="3436620" y="702515"/>
                    <a:pt x="3420745" y="762840"/>
                  </a:cubicBezTo>
                  <a:cubicBezTo>
                    <a:pt x="3404870" y="823165"/>
                    <a:pt x="3465195" y="753315"/>
                    <a:pt x="3349625" y="755220"/>
                  </a:cubicBezTo>
                  <a:cubicBezTo>
                    <a:pt x="3234055" y="757125"/>
                    <a:pt x="2973070" y="761570"/>
                    <a:pt x="2841625" y="771095"/>
                  </a:cubicBezTo>
                  <a:cubicBezTo>
                    <a:pt x="2710180" y="780620"/>
                    <a:pt x="2786380" y="773000"/>
                    <a:pt x="2691130" y="802845"/>
                  </a:cubicBezTo>
                  <a:cubicBezTo>
                    <a:pt x="2595880" y="832690"/>
                    <a:pt x="2540000" y="844120"/>
                    <a:pt x="2365375" y="921590"/>
                  </a:cubicBezTo>
                  <a:cubicBezTo>
                    <a:pt x="2190750" y="999060"/>
                    <a:pt x="2040255" y="1073990"/>
                    <a:pt x="1818005" y="1191465"/>
                  </a:cubicBezTo>
                  <a:cubicBezTo>
                    <a:pt x="1595755" y="1308940"/>
                    <a:pt x="1471930" y="1386410"/>
                    <a:pt x="1254125" y="1508965"/>
                  </a:cubicBezTo>
                  <a:cubicBezTo>
                    <a:pt x="1036320" y="1631520"/>
                    <a:pt x="900430" y="1731215"/>
                    <a:pt x="730250" y="1802970"/>
                  </a:cubicBezTo>
                  <a:cubicBezTo>
                    <a:pt x="560070" y="1874725"/>
                    <a:pt x="528320" y="1852500"/>
                    <a:pt x="404495" y="1866470"/>
                  </a:cubicBezTo>
                  <a:cubicBezTo>
                    <a:pt x="280670" y="1880440"/>
                    <a:pt x="163195" y="1874090"/>
                    <a:pt x="111125" y="1874090"/>
                  </a:cubicBezTo>
                </a:path>
              </a:pathLst>
            </a:custGeom>
            <a:pattFill prst="ltHorz">
              <a:fgClr>
                <a:srgbClr val="00B0F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78" name="Forma livre 277"/>
            <p:cNvSpPr/>
            <p:nvPr/>
          </p:nvSpPr>
          <p:spPr>
            <a:xfrm>
              <a:off x="3990523" y="4698610"/>
              <a:ext cx="3785235" cy="1118870"/>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79" name="Forma livre 278"/>
            <p:cNvSpPr/>
            <p:nvPr/>
          </p:nvSpPr>
          <p:spPr>
            <a:xfrm>
              <a:off x="3876963" y="2957830"/>
              <a:ext cx="3785235" cy="1115695"/>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80" name="Conector de Seta Reta 74"/>
            <p:cNvCxnSpPr/>
            <p:nvPr/>
          </p:nvCxnSpPr>
          <p:spPr>
            <a:xfrm flipH="1">
              <a:off x="5547013" y="2259330"/>
              <a:ext cx="3175" cy="105727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81" name="CaixaDeTexto 10"/>
            <p:cNvSpPr txBox="1"/>
            <p:nvPr/>
          </p:nvSpPr>
          <p:spPr>
            <a:xfrm>
              <a:off x="2580624" y="2535290"/>
              <a:ext cx="3076194" cy="461665"/>
            </a:xfrm>
            <a:prstGeom prst="rect">
              <a:avLst/>
            </a:prstGeom>
            <a:noFill/>
          </p:spPr>
          <p:txBody>
            <a:bodyPr wrap="square" rtlCol="0">
              <a:spAutoFit/>
            </a:bodyPr>
            <a:lstStyle/>
            <a:p>
              <a:pPr algn="ctr"/>
              <a:r>
                <a:rPr lang="pt-BR" sz="2400" dirty="0" smtClean="0"/>
                <a:t>q(</a:t>
              </a:r>
              <a:r>
                <a:rPr lang="pt-BR" sz="2400" dirty="0" err="1" smtClean="0">
                  <a:latin typeface="Symbol" panose="05050102010706020507" pitchFamily="18" charset="2"/>
                  <a:sym typeface="+mn-ea"/>
                </a:rPr>
                <a:t>f</a:t>
              </a:r>
              <a:r>
                <a:rPr lang="pt-BR" sz="2400" baseline="-25000" dirty="0" err="1" smtClean="0">
                  <a:sym typeface="+mn-ea"/>
                </a:rPr>
                <a:t>NC</a:t>
              </a:r>
              <a:r>
                <a:rPr lang="pt-BR" sz="2400" dirty="0" err="1" smtClean="0">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smtClean="0">
                  <a:cs typeface="+mn-lt"/>
                  <a:sym typeface="+mn-ea"/>
                </a:rPr>
                <a:t>+|V</a:t>
              </a:r>
              <a:r>
                <a:rPr lang="pt-BR" sz="2400" baseline="-25000" dirty="0" smtClean="0">
                  <a:cs typeface="+mn-lt"/>
                  <a:sym typeface="+mn-ea"/>
                </a:rPr>
                <a:t>BC</a:t>
              </a:r>
              <a:r>
                <a:rPr lang="pt-BR" sz="2400" dirty="0" smtClean="0">
                  <a:cs typeface="+mn-lt"/>
                  <a:sym typeface="+mn-ea"/>
                </a:rPr>
                <a:t>|) </a:t>
              </a:r>
              <a:endParaRPr lang="pt-BR" sz="2400" baseline="-25000" dirty="0" smtClean="0">
                <a:latin typeface="Comic Sans MS" panose="030F0702030302020204" pitchFamily="66" charset="0"/>
                <a:cs typeface="Comic Sans MS" panose="030F0702030302020204" pitchFamily="66" charset="0"/>
                <a:sym typeface="+mn-ea"/>
              </a:endParaRPr>
            </a:p>
          </p:txBody>
        </p:sp>
        <p:cxnSp>
          <p:nvCxnSpPr>
            <p:cNvPr id="282" name="Conector Reto 76"/>
            <p:cNvCxnSpPr/>
            <p:nvPr/>
          </p:nvCxnSpPr>
          <p:spPr>
            <a:xfrm>
              <a:off x="5530503" y="2280285"/>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83" name="Conector Reto 77"/>
            <p:cNvCxnSpPr/>
            <p:nvPr/>
          </p:nvCxnSpPr>
          <p:spPr>
            <a:xfrm>
              <a:off x="4447193" y="3331210"/>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84" name="CaixaDeTexto 2"/>
            <p:cNvSpPr txBox="1"/>
            <p:nvPr/>
          </p:nvSpPr>
          <p:spPr>
            <a:xfrm>
              <a:off x="4555921" y="3744020"/>
              <a:ext cx="1524633" cy="461665"/>
            </a:xfrm>
            <a:prstGeom prst="rect">
              <a:avLst/>
            </a:prstGeom>
            <a:noFill/>
          </p:spPr>
          <p:txBody>
            <a:bodyPr wrap="square" rtlCol="0">
              <a:spAutoFit/>
            </a:bodyPr>
            <a:lstStyle/>
            <a:p>
              <a:pPr algn="ctr"/>
              <a:r>
                <a:rPr lang="pt-BR" sz="2400" b="1" dirty="0" err="1" smtClean="0">
                  <a:solidFill>
                    <a:schemeClr val="tx1"/>
                  </a:solidFill>
                  <a:latin typeface="Comic Sans MS" panose="030F0702030302020204" pitchFamily="66" charset="0"/>
                </a:rPr>
                <a:t>q|V</a:t>
              </a:r>
              <a:r>
                <a:rPr lang="pt-BR" sz="2400" b="1" baseline="-25000" dirty="0" err="1" smtClean="0">
                  <a:solidFill>
                    <a:schemeClr val="tx1"/>
                  </a:solidFill>
                  <a:latin typeface="Comic Sans MS" panose="030F0702030302020204" pitchFamily="66" charset="0"/>
                </a:rPr>
                <a:t>BC</a:t>
              </a:r>
              <a:r>
                <a:rPr lang="pt-BR" sz="2400" b="1" dirty="0" smtClean="0">
                  <a:solidFill>
                    <a:schemeClr val="tx1"/>
                  </a:solidFill>
                  <a:latin typeface="Comic Sans MS" panose="030F0702030302020204" pitchFamily="66" charset="0"/>
                </a:rPr>
                <a:t>|</a:t>
              </a:r>
              <a:endParaRPr lang="pt-BR" sz="2400" b="1" dirty="0" smtClean="0">
                <a:solidFill>
                  <a:schemeClr val="tx1"/>
                </a:solidFill>
                <a:latin typeface="Comic Sans MS" panose="030F0702030302020204" pitchFamily="66" charset="0"/>
              </a:endParaRPr>
            </a:p>
          </p:txBody>
        </p:sp>
      </p:grpSp>
      <p:sp>
        <p:nvSpPr>
          <p:cNvPr id="290" name="CaixaDeTexto 6"/>
          <p:cNvSpPr txBox="1"/>
          <p:nvPr/>
        </p:nvSpPr>
        <p:spPr>
          <a:xfrm>
            <a:off x="1142013" y="910647"/>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291" name="CaixaDeTexto 6"/>
          <p:cNvSpPr txBox="1"/>
          <p:nvPr/>
        </p:nvSpPr>
        <p:spPr>
          <a:xfrm>
            <a:off x="5119832" y="886825"/>
            <a:ext cx="1629466" cy="52322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B</a:t>
            </a:r>
            <a:r>
              <a:rPr lang="pt-BR" sz="2800" b="1" dirty="0" smtClean="0">
                <a:solidFill>
                  <a:srgbClr val="C00000"/>
                </a:solidFill>
                <a:effectLst>
                  <a:outerShdw blurRad="38100" dist="38100" dir="2700000" algn="tl">
                    <a:srgbClr val="000000">
                      <a:alpha val="43137"/>
                    </a:srgbClr>
                  </a:outerShdw>
                </a:effectLst>
              </a:rPr>
              <a:t>ase</a:t>
            </a:r>
            <a:endParaRPr lang="pt-BR" sz="2800" b="1" dirty="0">
              <a:solidFill>
                <a:srgbClr val="C00000"/>
              </a:solidFill>
              <a:effectLst>
                <a:outerShdw blurRad="38100" dist="38100" dir="2700000" algn="tl">
                  <a:srgbClr val="000000">
                    <a:alpha val="43137"/>
                  </a:srgbClr>
                </a:outerShdw>
              </a:effectLst>
            </a:endParaRPr>
          </a:p>
        </p:txBody>
      </p:sp>
      <p:sp>
        <p:nvSpPr>
          <p:cNvPr id="292" name="CaixaDeTexto 6"/>
          <p:cNvSpPr txBox="1"/>
          <p:nvPr/>
        </p:nvSpPr>
        <p:spPr>
          <a:xfrm>
            <a:off x="8910773" y="941873"/>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spTree>
  </p:cSld>
  <p:clrMapOvr>
    <a:masterClrMapping/>
  </p:clrMapOvr>
  <p:timing>
    <p:tnLst>
      <p:par>
        <p:cTn id="1" dur="indefinite" restart="never" nodeType="tmRoot"/>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6"/>
          <p:cNvSpPr txBox="1"/>
          <p:nvPr/>
        </p:nvSpPr>
        <p:spPr>
          <a:xfrm>
            <a:off x="1859191" y="1318549"/>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4" name="CaixaDeTexto 6"/>
          <p:cNvSpPr txBox="1"/>
          <p:nvPr/>
        </p:nvSpPr>
        <p:spPr>
          <a:xfrm>
            <a:off x="5456204" y="1257449"/>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Base</a:t>
            </a:r>
            <a:endParaRPr lang="pt-BR" sz="2800" b="1" dirty="0">
              <a:solidFill>
                <a:srgbClr val="C00000"/>
              </a:solidFill>
              <a:effectLst>
                <a:outerShdw blurRad="38100" dist="38100" dir="2700000" algn="tl">
                  <a:srgbClr val="000000">
                    <a:alpha val="43137"/>
                  </a:srgbClr>
                </a:outerShdw>
              </a:effectLst>
            </a:endParaRPr>
          </a:p>
        </p:txBody>
      </p:sp>
      <p:sp>
        <p:nvSpPr>
          <p:cNvPr id="5" name="CaixaDeTexto 6"/>
          <p:cNvSpPr txBox="1"/>
          <p:nvPr/>
        </p:nvSpPr>
        <p:spPr>
          <a:xfrm>
            <a:off x="9525034" y="1287493"/>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grpSp>
        <p:nvGrpSpPr>
          <p:cNvPr id="6" name="Grupo 5"/>
          <p:cNvGrpSpPr/>
          <p:nvPr/>
        </p:nvGrpSpPr>
        <p:grpSpPr>
          <a:xfrm>
            <a:off x="290208" y="1725005"/>
            <a:ext cx="11278942" cy="4541786"/>
            <a:chOff x="-1346951" y="1697853"/>
            <a:chExt cx="26346878" cy="4541786"/>
          </a:xfrm>
        </p:grpSpPr>
        <p:sp>
          <p:nvSpPr>
            <p:cNvPr id="7" name="Retângulo arredondado 53"/>
            <p:cNvSpPr/>
            <p:nvPr/>
          </p:nvSpPr>
          <p:spPr>
            <a:xfrm>
              <a:off x="4059260" y="2135463"/>
              <a:ext cx="4840747" cy="406544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de Seta Reta 73"/>
            <p:cNvCxnSpPr/>
            <p:nvPr/>
          </p:nvCxnSpPr>
          <p:spPr>
            <a:xfrm>
              <a:off x="1903328" y="6222822"/>
              <a:ext cx="23096599" cy="1681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 name="CaixaDeTexto 6"/>
            <p:cNvSpPr txBox="1"/>
            <p:nvPr/>
          </p:nvSpPr>
          <p:spPr>
            <a:xfrm>
              <a:off x="-1346951" y="2329022"/>
              <a:ext cx="3639354" cy="523220"/>
            </a:xfrm>
            <a:prstGeom prst="rect">
              <a:avLst/>
            </a:prstGeom>
            <a:noFill/>
          </p:spPr>
          <p:txBody>
            <a:bodyPr wrap="square" rtlCol="0">
              <a:spAutoFit/>
            </a:bodyPr>
            <a:lstStyle/>
            <a:p>
              <a:r>
                <a:rPr lang="pt-BR" sz="2800" b="1" dirty="0" smtClean="0"/>
                <a:t>n</a:t>
              </a:r>
              <a:r>
                <a:rPr lang="pt-BR" sz="2800" b="1" baseline="-25000" dirty="0" smtClean="0"/>
                <a:t>n0E</a:t>
              </a:r>
              <a:r>
                <a:rPr lang="pt-BR" sz="2800" b="1" dirty="0" smtClean="0"/>
                <a:t>=N</a:t>
              </a:r>
              <a:r>
                <a:rPr lang="pt-BR" sz="2800" b="1" baseline="-25000" dirty="0" smtClean="0"/>
                <a:t>DE</a:t>
              </a:r>
              <a:endParaRPr lang="pt-BR" sz="2800" b="1" baseline="-25000" dirty="0"/>
            </a:p>
          </p:txBody>
        </p:sp>
        <p:sp>
          <p:nvSpPr>
            <p:cNvPr id="10" name="CaixaDeTexto 6"/>
            <p:cNvSpPr txBox="1"/>
            <p:nvPr/>
          </p:nvSpPr>
          <p:spPr>
            <a:xfrm>
              <a:off x="-998140" y="4906889"/>
              <a:ext cx="4832826" cy="523220"/>
            </a:xfrm>
            <a:prstGeom prst="rect">
              <a:avLst/>
            </a:prstGeom>
            <a:noFill/>
          </p:spPr>
          <p:txBody>
            <a:bodyPr wrap="square" rtlCol="0">
              <a:spAutoFit/>
            </a:bodyPr>
            <a:lstStyle/>
            <a:p>
              <a:r>
                <a:rPr lang="pt-BR" sz="2800" b="1" dirty="0" smtClean="0"/>
                <a:t>p</a:t>
              </a:r>
              <a:r>
                <a:rPr lang="pt-BR" sz="2800" b="1" baseline="-25000" dirty="0" smtClean="0"/>
                <a:t>n0E</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11" name="CaixaDeTexto 6"/>
            <p:cNvSpPr txBox="1"/>
            <p:nvPr/>
          </p:nvSpPr>
          <p:spPr>
            <a:xfrm>
              <a:off x="-511515" y="1697853"/>
              <a:ext cx="3676166"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12" name="Forma livre 11"/>
            <p:cNvSpPr/>
            <p:nvPr/>
          </p:nvSpPr>
          <p:spPr>
            <a:xfrm flipV="1">
              <a:off x="1392639" y="5540035"/>
              <a:ext cx="2682450" cy="683422"/>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3" name="Conector Reto 35"/>
            <p:cNvCxnSpPr/>
            <p:nvPr/>
          </p:nvCxnSpPr>
          <p:spPr>
            <a:xfrm>
              <a:off x="1626248" y="5549156"/>
              <a:ext cx="2299336"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 name="Conector Reto 36"/>
            <p:cNvCxnSpPr/>
            <p:nvPr/>
          </p:nvCxnSpPr>
          <p:spPr>
            <a:xfrm flipV="1">
              <a:off x="9053717" y="4734432"/>
              <a:ext cx="5761736" cy="396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 name="Forma livre 14"/>
            <p:cNvSpPr/>
            <p:nvPr/>
          </p:nvSpPr>
          <p:spPr>
            <a:xfrm>
              <a:off x="1603851" y="2821762"/>
              <a:ext cx="6774301" cy="3411855"/>
            </a:xfrm>
            <a:custGeom>
              <a:avLst/>
              <a:gdLst>
                <a:gd name="connisteX0" fmla="*/ 0 w 7164705"/>
                <a:gd name="connsiteY0" fmla="*/ 12629 h 3412004"/>
                <a:gd name="connisteX1" fmla="*/ 518795 w 7164705"/>
                <a:gd name="connsiteY1" fmla="*/ 2469 h 3412004"/>
                <a:gd name="connisteX2" fmla="*/ 1555750 w 7164705"/>
                <a:gd name="connsiteY2" fmla="*/ 2469 h 3412004"/>
                <a:gd name="connisteX3" fmla="*/ 1947545 w 7164705"/>
                <a:gd name="connsiteY3" fmla="*/ 23424 h 3412004"/>
                <a:gd name="connisteX4" fmla="*/ 2138045 w 7164705"/>
                <a:gd name="connsiteY4" fmla="*/ 107879 h 3412004"/>
                <a:gd name="connisteX5" fmla="*/ 2402205 w 7164705"/>
                <a:gd name="connsiteY5" fmla="*/ 478719 h 3412004"/>
                <a:gd name="connisteX6" fmla="*/ 2476500 w 7164705"/>
                <a:gd name="connsiteY6" fmla="*/ 1377879 h 3412004"/>
                <a:gd name="connisteX7" fmla="*/ 2519045 w 7164705"/>
                <a:gd name="connsiteY7" fmla="*/ 2563424 h 3412004"/>
                <a:gd name="connisteX8" fmla="*/ 2550795 w 7164705"/>
                <a:gd name="connsiteY8" fmla="*/ 3177469 h 3412004"/>
                <a:gd name="connisteX9" fmla="*/ 2698750 w 7164705"/>
                <a:gd name="connsiteY9" fmla="*/ 3325424 h 3412004"/>
                <a:gd name="connisteX10" fmla="*/ 2941955 w 7164705"/>
                <a:gd name="connsiteY10" fmla="*/ 3357174 h 3412004"/>
                <a:gd name="connisteX11" fmla="*/ 4106545 w 7164705"/>
                <a:gd name="connsiteY11" fmla="*/ 3388924 h 3412004"/>
                <a:gd name="connisteX12" fmla="*/ 5259705 w 7164705"/>
                <a:gd name="connsiteY12" fmla="*/ 3409879 h 3412004"/>
                <a:gd name="connisteX13" fmla="*/ 7164705 w 7164705"/>
                <a:gd name="connsiteY13" fmla="*/ 3409879 h 341200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Lst>
              <a:rect l="l" t="t" r="r" b="b"/>
              <a:pathLst>
                <a:path w="7164705" h="3412004">
                  <a:moveTo>
                    <a:pt x="0" y="12630"/>
                  </a:moveTo>
                  <a:cubicBezTo>
                    <a:pt x="83185" y="10725"/>
                    <a:pt x="207645" y="4375"/>
                    <a:pt x="518795" y="2470"/>
                  </a:cubicBezTo>
                  <a:cubicBezTo>
                    <a:pt x="829945" y="565"/>
                    <a:pt x="1270000" y="-1975"/>
                    <a:pt x="1555750" y="2470"/>
                  </a:cubicBezTo>
                  <a:cubicBezTo>
                    <a:pt x="1841500" y="6915"/>
                    <a:pt x="1831340" y="2470"/>
                    <a:pt x="1947545" y="23425"/>
                  </a:cubicBezTo>
                  <a:cubicBezTo>
                    <a:pt x="2063750" y="44380"/>
                    <a:pt x="2047240" y="17075"/>
                    <a:pt x="2138045" y="107880"/>
                  </a:cubicBezTo>
                  <a:cubicBezTo>
                    <a:pt x="2228850" y="198685"/>
                    <a:pt x="2334260" y="224720"/>
                    <a:pt x="2402205" y="478720"/>
                  </a:cubicBezTo>
                  <a:cubicBezTo>
                    <a:pt x="2470150" y="732720"/>
                    <a:pt x="2453005" y="960685"/>
                    <a:pt x="2476500" y="1377880"/>
                  </a:cubicBezTo>
                  <a:cubicBezTo>
                    <a:pt x="2499995" y="1795075"/>
                    <a:pt x="2504440" y="2203380"/>
                    <a:pt x="2519045" y="2563425"/>
                  </a:cubicBezTo>
                  <a:cubicBezTo>
                    <a:pt x="2533650" y="2923470"/>
                    <a:pt x="2514600" y="3025070"/>
                    <a:pt x="2550795" y="3177470"/>
                  </a:cubicBezTo>
                  <a:cubicBezTo>
                    <a:pt x="2586990" y="3329870"/>
                    <a:pt x="2620645" y="3289230"/>
                    <a:pt x="2698750" y="3325425"/>
                  </a:cubicBezTo>
                  <a:cubicBezTo>
                    <a:pt x="2776855" y="3361620"/>
                    <a:pt x="2660650" y="3344475"/>
                    <a:pt x="2941955" y="3357175"/>
                  </a:cubicBezTo>
                  <a:cubicBezTo>
                    <a:pt x="3223260" y="3369875"/>
                    <a:pt x="3642995" y="3378130"/>
                    <a:pt x="4106545" y="3388925"/>
                  </a:cubicBezTo>
                  <a:cubicBezTo>
                    <a:pt x="4570095" y="3399720"/>
                    <a:pt x="4648200" y="3405435"/>
                    <a:pt x="5259705" y="3409880"/>
                  </a:cubicBezTo>
                  <a:cubicBezTo>
                    <a:pt x="5871210" y="3414325"/>
                    <a:pt x="6806565" y="3410515"/>
                    <a:pt x="7164705" y="3409880"/>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 name="Forma livre 15"/>
            <p:cNvSpPr/>
            <p:nvPr/>
          </p:nvSpPr>
          <p:spPr>
            <a:xfrm>
              <a:off x="3940534" y="3830005"/>
              <a:ext cx="7927377" cy="2389324"/>
            </a:xfrm>
            <a:custGeom>
              <a:avLst/>
              <a:gdLst>
                <a:gd name="connisteX0" fmla="*/ 7302500 w 7302500"/>
                <a:gd name="connsiteY0" fmla="*/ 21327 h 3094494"/>
                <a:gd name="connisteX1" fmla="*/ 6530340 w 7302500"/>
                <a:gd name="connsiteY1" fmla="*/ 372 h 3094494"/>
                <a:gd name="connisteX2" fmla="*/ 5313045 w 7302500"/>
                <a:gd name="connsiteY2" fmla="*/ 10532 h 3094494"/>
                <a:gd name="connisteX3" fmla="*/ 4921250 w 7302500"/>
                <a:gd name="connsiteY3" fmla="*/ 32122 h 3094494"/>
                <a:gd name="connisteX4" fmla="*/ 4741545 w 7302500"/>
                <a:gd name="connsiteY4" fmla="*/ 190872 h 3094494"/>
                <a:gd name="connisteX5" fmla="*/ 4646295 w 7302500"/>
                <a:gd name="connsiteY5" fmla="*/ 857622 h 3094494"/>
                <a:gd name="connisteX6" fmla="*/ 4434840 w 7302500"/>
                <a:gd name="connsiteY6" fmla="*/ 2572122 h 3094494"/>
                <a:gd name="connisteX7" fmla="*/ 4170045 w 7302500"/>
                <a:gd name="connsiteY7" fmla="*/ 3026782 h 3094494"/>
                <a:gd name="connisteX8" fmla="*/ 3111500 w 7302500"/>
                <a:gd name="connsiteY8" fmla="*/ 3090282 h 3094494"/>
                <a:gd name="connisteX9" fmla="*/ 847090 w 7302500"/>
                <a:gd name="connsiteY9" fmla="*/ 3069327 h 3094494"/>
                <a:gd name="connisteX10" fmla="*/ 0 w 7302500"/>
                <a:gd name="connsiteY10" fmla="*/ 3058532 h 30944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7302500" h="3094495">
                  <a:moveTo>
                    <a:pt x="7302500" y="21327"/>
                  </a:moveTo>
                  <a:cubicBezTo>
                    <a:pt x="7172325" y="16882"/>
                    <a:pt x="6928485" y="2277"/>
                    <a:pt x="6530340" y="372"/>
                  </a:cubicBezTo>
                  <a:cubicBezTo>
                    <a:pt x="6132195" y="-1533"/>
                    <a:pt x="5634990" y="4182"/>
                    <a:pt x="5313045" y="10532"/>
                  </a:cubicBezTo>
                  <a:cubicBezTo>
                    <a:pt x="4991100" y="16882"/>
                    <a:pt x="5035550" y="-4073"/>
                    <a:pt x="4921250" y="32122"/>
                  </a:cubicBezTo>
                  <a:cubicBezTo>
                    <a:pt x="4806950" y="68317"/>
                    <a:pt x="4796790" y="25772"/>
                    <a:pt x="4741545" y="190872"/>
                  </a:cubicBezTo>
                  <a:cubicBezTo>
                    <a:pt x="4686300" y="355972"/>
                    <a:pt x="4707890" y="381372"/>
                    <a:pt x="4646295" y="857622"/>
                  </a:cubicBezTo>
                  <a:cubicBezTo>
                    <a:pt x="4584700" y="1333872"/>
                    <a:pt x="4530090" y="2138417"/>
                    <a:pt x="4434840" y="2572122"/>
                  </a:cubicBezTo>
                  <a:cubicBezTo>
                    <a:pt x="4339590" y="3005827"/>
                    <a:pt x="4434840" y="2923277"/>
                    <a:pt x="4170045" y="3026782"/>
                  </a:cubicBezTo>
                  <a:cubicBezTo>
                    <a:pt x="3905250" y="3130287"/>
                    <a:pt x="3776345" y="3082027"/>
                    <a:pt x="3111500" y="3090282"/>
                  </a:cubicBezTo>
                  <a:cubicBezTo>
                    <a:pt x="2446655" y="3098537"/>
                    <a:pt x="1469390" y="3075677"/>
                    <a:pt x="847090" y="3069327"/>
                  </a:cubicBezTo>
                  <a:cubicBezTo>
                    <a:pt x="224790" y="3062977"/>
                    <a:pt x="123825" y="3060437"/>
                    <a:pt x="0" y="3058532"/>
                  </a:cubicBezTo>
                </a:path>
              </a:pathLst>
            </a:cu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Forma livre 16"/>
            <p:cNvSpPr/>
            <p:nvPr/>
          </p:nvSpPr>
          <p:spPr>
            <a:xfrm>
              <a:off x="8425154" y="4825863"/>
              <a:ext cx="4644271" cy="1391285"/>
            </a:xfrm>
            <a:custGeom>
              <a:avLst/>
              <a:gdLst>
                <a:gd name="connsiteX0" fmla="*/ 0 w 2760453"/>
                <a:gd name="connsiteY0" fmla="*/ 910753 h 910753"/>
                <a:gd name="connsiteX1" fmla="*/ 224286 w 2760453"/>
                <a:gd name="connsiteY1" fmla="*/ 608829 h 910753"/>
                <a:gd name="connsiteX2" fmla="*/ 569343 w 2760453"/>
                <a:gd name="connsiteY2" fmla="*/ 315530 h 910753"/>
                <a:gd name="connsiteX3" fmla="*/ 983411 w 2760453"/>
                <a:gd name="connsiteY3" fmla="*/ 117123 h 910753"/>
                <a:gd name="connsiteX4" fmla="*/ 1457864 w 2760453"/>
                <a:gd name="connsiteY4" fmla="*/ 56738 h 910753"/>
                <a:gd name="connsiteX5" fmla="*/ 2061713 w 2760453"/>
                <a:gd name="connsiteY5" fmla="*/ 4980 h 910753"/>
                <a:gd name="connsiteX6" fmla="*/ 2760453 w 2760453"/>
                <a:gd name="connsiteY6" fmla="*/ 4980 h 91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453" h="910753">
                  <a:moveTo>
                    <a:pt x="0" y="910753"/>
                  </a:moveTo>
                  <a:cubicBezTo>
                    <a:pt x="64698" y="809393"/>
                    <a:pt x="129396" y="708033"/>
                    <a:pt x="224286" y="608829"/>
                  </a:cubicBezTo>
                  <a:cubicBezTo>
                    <a:pt x="319176" y="509625"/>
                    <a:pt x="442822" y="397481"/>
                    <a:pt x="569343" y="315530"/>
                  </a:cubicBezTo>
                  <a:cubicBezTo>
                    <a:pt x="695864" y="233579"/>
                    <a:pt x="835324" y="160255"/>
                    <a:pt x="983411" y="117123"/>
                  </a:cubicBezTo>
                  <a:cubicBezTo>
                    <a:pt x="1131498" y="73991"/>
                    <a:pt x="1278147" y="75428"/>
                    <a:pt x="1457864" y="56738"/>
                  </a:cubicBezTo>
                  <a:cubicBezTo>
                    <a:pt x="1637581" y="38048"/>
                    <a:pt x="1844615" y="13606"/>
                    <a:pt x="2061713" y="4980"/>
                  </a:cubicBezTo>
                  <a:cubicBezTo>
                    <a:pt x="2278811" y="-3646"/>
                    <a:pt x="2519632" y="667"/>
                    <a:pt x="2760453" y="4980"/>
                  </a:cubicBezTo>
                </a:path>
              </a:pathLst>
            </a:custGeom>
            <a:noFill/>
            <a:ln w="508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CaixaDeTexto 6"/>
            <p:cNvSpPr txBox="1"/>
            <p:nvPr/>
          </p:nvSpPr>
          <p:spPr>
            <a:xfrm>
              <a:off x="10523968" y="3251446"/>
              <a:ext cx="4112141" cy="523220"/>
            </a:xfrm>
            <a:prstGeom prst="rect">
              <a:avLst/>
            </a:prstGeom>
            <a:noFill/>
          </p:spPr>
          <p:txBody>
            <a:bodyPr wrap="square" rtlCol="0">
              <a:spAutoFit/>
            </a:bodyPr>
            <a:lstStyle/>
            <a:p>
              <a:r>
                <a:rPr lang="pt-BR" sz="2800" b="1" dirty="0" smtClean="0"/>
                <a:t>p</a:t>
              </a:r>
              <a:r>
                <a:rPr lang="pt-BR" sz="2800" b="1" baseline="-25000" dirty="0" smtClean="0"/>
                <a:t>p0</a:t>
              </a:r>
              <a:r>
                <a:rPr lang="pt-BR" sz="2800" b="1" dirty="0" smtClean="0"/>
                <a:t>=P</a:t>
              </a:r>
              <a:r>
                <a:rPr lang="pt-BR" sz="2800" b="1" baseline="-25000" dirty="0" smtClean="0"/>
                <a:t>A</a:t>
              </a:r>
              <a:endParaRPr lang="pt-BR" sz="2800" b="1" baseline="-25000" dirty="0"/>
            </a:p>
          </p:txBody>
        </p:sp>
        <p:cxnSp>
          <p:nvCxnSpPr>
            <p:cNvPr id="20" name="Conector Reto 43"/>
            <p:cNvCxnSpPr/>
            <p:nvPr/>
          </p:nvCxnSpPr>
          <p:spPr>
            <a:xfrm>
              <a:off x="2929413" y="5416372"/>
              <a:ext cx="109785" cy="21380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1" name="Grupo 20"/>
          <p:cNvGrpSpPr/>
          <p:nvPr/>
        </p:nvGrpSpPr>
        <p:grpSpPr>
          <a:xfrm flipH="1">
            <a:off x="3623731" y="1930171"/>
            <a:ext cx="8147106" cy="4454740"/>
            <a:chOff x="-1201245" y="1901610"/>
            <a:chExt cx="18693874" cy="4454740"/>
          </a:xfrm>
        </p:grpSpPr>
        <p:sp>
          <p:nvSpPr>
            <p:cNvPr id="22" name="Retângulo arredondado 53"/>
            <p:cNvSpPr/>
            <p:nvPr/>
          </p:nvSpPr>
          <p:spPr>
            <a:xfrm>
              <a:off x="4191679" y="1974850"/>
              <a:ext cx="472907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3" name="Conector de Seta Reta 89"/>
            <p:cNvCxnSpPr/>
            <p:nvPr/>
          </p:nvCxnSpPr>
          <p:spPr>
            <a:xfrm>
              <a:off x="6463117" y="2590632"/>
              <a:ext cx="11029512"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24" name="CaixaDeTexto 6"/>
            <p:cNvSpPr txBox="1"/>
            <p:nvPr/>
          </p:nvSpPr>
          <p:spPr>
            <a:xfrm>
              <a:off x="9168036" y="2543122"/>
              <a:ext cx="4153704" cy="400110"/>
            </a:xfrm>
            <a:prstGeom prst="rect">
              <a:avLst/>
            </a:prstGeom>
            <a:noFill/>
          </p:spPr>
          <p:txBody>
            <a:bodyPr wrap="square" rtlCol="0">
              <a:spAutoFit/>
            </a:bodyPr>
            <a:lstStyle/>
            <a:p>
              <a:r>
                <a:rPr lang="pt-BR" sz="2000" b="1" dirty="0" smtClean="0"/>
                <a:t>W</a:t>
              </a:r>
              <a:r>
                <a:rPr lang="pt-BR" sz="2000" b="1" baseline="-25000" dirty="0" smtClean="0"/>
                <a:t>B</a:t>
              </a:r>
              <a:r>
                <a:rPr lang="pt-BR" sz="2000" b="1" dirty="0" smtClean="0"/>
                <a:t> grande</a:t>
              </a:r>
              <a:endParaRPr lang="pt-BR" sz="2000" b="1" dirty="0"/>
            </a:p>
          </p:txBody>
        </p:sp>
        <p:sp>
          <p:nvSpPr>
            <p:cNvPr id="25" name="CaixaDeTexto 6"/>
            <p:cNvSpPr txBox="1"/>
            <p:nvPr/>
          </p:nvSpPr>
          <p:spPr>
            <a:xfrm>
              <a:off x="-1159696" y="2329022"/>
              <a:ext cx="3452099" cy="521970"/>
            </a:xfrm>
            <a:prstGeom prst="rect">
              <a:avLst/>
            </a:prstGeom>
            <a:noFill/>
          </p:spPr>
          <p:txBody>
            <a:bodyPr wrap="square" rtlCol="0">
              <a:spAutoFit/>
            </a:bodyPr>
            <a:lstStyle/>
            <a:p>
              <a:r>
                <a:rPr lang="pt-BR" sz="2800" b="1" dirty="0" smtClean="0"/>
                <a:t>n</a:t>
              </a:r>
              <a:r>
                <a:rPr lang="pt-BR" sz="2800" b="1" baseline="-25000" dirty="0" smtClean="0"/>
                <a:t>n0E</a:t>
              </a:r>
              <a:r>
                <a:rPr lang="pt-BR" sz="2800" b="1" dirty="0" smtClean="0"/>
                <a:t>=N</a:t>
              </a:r>
              <a:r>
                <a:rPr lang="pt-BR" sz="2800" b="1" baseline="-25000" dirty="0" smtClean="0"/>
                <a:t>DC</a:t>
              </a:r>
              <a:endParaRPr lang="pt-BR" sz="2800" b="1" baseline="-25000" dirty="0"/>
            </a:p>
          </p:txBody>
        </p:sp>
        <p:sp>
          <p:nvSpPr>
            <p:cNvPr id="26" name="CaixaDeTexto 6"/>
            <p:cNvSpPr txBox="1"/>
            <p:nvPr/>
          </p:nvSpPr>
          <p:spPr>
            <a:xfrm>
              <a:off x="-1201245" y="4408483"/>
              <a:ext cx="4529412" cy="521970"/>
            </a:xfrm>
            <a:prstGeom prst="rect">
              <a:avLst/>
            </a:prstGeom>
            <a:noFill/>
          </p:spPr>
          <p:txBody>
            <a:bodyPr wrap="square" rtlCol="0">
              <a:spAutoFit/>
            </a:bodyPr>
            <a:lstStyle/>
            <a:p>
              <a:r>
                <a:rPr lang="pt-BR" sz="2800" b="1" dirty="0" smtClean="0"/>
                <a:t>p</a:t>
              </a:r>
              <a:r>
                <a:rPr lang="pt-BR" sz="2800" b="1" baseline="-25000" dirty="0" smtClean="0"/>
                <a:t>n0E</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DC</a:t>
              </a:r>
              <a:endParaRPr lang="pt-BR" sz="2800" b="1" baseline="-25000" dirty="0">
                <a:sym typeface="+mn-ea"/>
              </a:endParaRPr>
            </a:p>
          </p:txBody>
        </p:sp>
        <p:sp>
          <p:nvSpPr>
            <p:cNvPr id="27" name="CaixaDeTexto 6"/>
            <p:cNvSpPr txBox="1"/>
            <p:nvPr/>
          </p:nvSpPr>
          <p:spPr>
            <a:xfrm>
              <a:off x="-727201" y="1935005"/>
              <a:ext cx="3244801"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28" name="CaixaDeTexto 6"/>
            <p:cNvSpPr txBox="1"/>
            <p:nvPr/>
          </p:nvSpPr>
          <p:spPr>
            <a:xfrm>
              <a:off x="10210684" y="1901610"/>
              <a:ext cx="3079389"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cxnSp>
          <p:nvCxnSpPr>
            <p:cNvPr id="29" name="Conector Reto 35"/>
            <p:cNvCxnSpPr/>
            <p:nvPr/>
          </p:nvCxnSpPr>
          <p:spPr>
            <a:xfrm>
              <a:off x="-213585" y="5020421"/>
              <a:ext cx="4319821" cy="6946"/>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0" name="Forma livre 29"/>
            <p:cNvSpPr/>
            <p:nvPr/>
          </p:nvSpPr>
          <p:spPr>
            <a:xfrm>
              <a:off x="1699494" y="3121380"/>
              <a:ext cx="6861912" cy="3112237"/>
            </a:xfrm>
            <a:custGeom>
              <a:avLst/>
              <a:gdLst>
                <a:gd name="connisteX0" fmla="*/ 0 w 7164705"/>
                <a:gd name="connsiteY0" fmla="*/ 12629 h 3412004"/>
                <a:gd name="connisteX1" fmla="*/ 518795 w 7164705"/>
                <a:gd name="connsiteY1" fmla="*/ 2469 h 3412004"/>
                <a:gd name="connisteX2" fmla="*/ 1555750 w 7164705"/>
                <a:gd name="connsiteY2" fmla="*/ 2469 h 3412004"/>
                <a:gd name="connisteX3" fmla="*/ 1947545 w 7164705"/>
                <a:gd name="connsiteY3" fmla="*/ 23424 h 3412004"/>
                <a:gd name="connisteX4" fmla="*/ 2138045 w 7164705"/>
                <a:gd name="connsiteY4" fmla="*/ 107879 h 3412004"/>
                <a:gd name="connisteX5" fmla="*/ 2402205 w 7164705"/>
                <a:gd name="connsiteY5" fmla="*/ 478719 h 3412004"/>
                <a:gd name="connisteX6" fmla="*/ 2476500 w 7164705"/>
                <a:gd name="connsiteY6" fmla="*/ 1377879 h 3412004"/>
                <a:gd name="connisteX7" fmla="*/ 2519045 w 7164705"/>
                <a:gd name="connsiteY7" fmla="*/ 2563424 h 3412004"/>
                <a:gd name="connisteX8" fmla="*/ 2550795 w 7164705"/>
                <a:gd name="connsiteY8" fmla="*/ 3177469 h 3412004"/>
                <a:gd name="connisteX9" fmla="*/ 2698750 w 7164705"/>
                <a:gd name="connsiteY9" fmla="*/ 3325424 h 3412004"/>
                <a:gd name="connisteX10" fmla="*/ 2941955 w 7164705"/>
                <a:gd name="connsiteY10" fmla="*/ 3357174 h 3412004"/>
                <a:gd name="connisteX11" fmla="*/ 4106545 w 7164705"/>
                <a:gd name="connsiteY11" fmla="*/ 3388924 h 3412004"/>
                <a:gd name="connisteX12" fmla="*/ 5259705 w 7164705"/>
                <a:gd name="connsiteY12" fmla="*/ 3409879 h 3412004"/>
                <a:gd name="connisteX13" fmla="*/ 7164705 w 7164705"/>
                <a:gd name="connsiteY13" fmla="*/ 3409879 h 341200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Lst>
              <a:rect l="l" t="t" r="r" b="b"/>
              <a:pathLst>
                <a:path w="7164705" h="3412004">
                  <a:moveTo>
                    <a:pt x="0" y="12630"/>
                  </a:moveTo>
                  <a:cubicBezTo>
                    <a:pt x="83185" y="10725"/>
                    <a:pt x="207645" y="4375"/>
                    <a:pt x="518795" y="2470"/>
                  </a:cubicBezTo>
                  <a:cubicBezTo>
                    <a:pt x="829945" y="565"/>
                    <a:pt x="1270000" y="-1975"/>
                    <a:pt x="1555750" y="2470"/>
                  </a:cubicBezTo>
                  <a:cubicBezTo>
                    <a:pt x="1841500" y="6915"/>
                    <a:pt x="1831340" y="2470"/>
                    <a:pt x="1947545" y="23425"/>
                  </a:cubicBezTo>
                  <a:cubicBezTo>
                    <a:pt x="2063750" y="44380"/>
                    <a:pt x="2047240" y="17075"/>
                    <a:pt x="2138045" y="107880"/>
                  </a:cubicBezTo>
                  <a:cubicBezTo>
                    <a:pt x="2228850" y="198685"/>
                    <a:pt x="2334260" y="224720"/>
                    <a:pt x="2402205" y="478720"/>
                  </a:cubicBezTo>
                  <a:cubicBezTo>
                    <a:pt x="2470150" y="732720"/>
                    <a:pt x="2453005" y="960685"/>
                    <a:pt x="2476500" y="1377880"/>
                  </a:cubicBezTo>
                  <a:cubicBezTo>
                    <a:pt x="2499995" y="1795075"/>
                    <a:pt x="2504440" y="2203380"/>
                    <a:pt x="2519045" y="2563425"/>
                  </a:cubicBezTo>
                  <a:cubicBezTo>
                    <a:pt x="2533650" y="2923470"/>
                    <a:pt x="2514600" y="3025070"/>
                    <a:pt x="2550795" y="3177470"/>
                  </a:cubicBezTo>
                  <a:cubicBezTo>
                    <a:pt x="2586990" y="3329870"/>
                    <a:pt x="2620645" y="3289230"/>
                    <a:pt x="2698750" y="3325425"/>
                  </a:cubicBezTo>
                  <a:cubicBezTo>
                    <a:pt x="2776855" y="3361620"/>
                    <a:pt x="2660650" y="3344475"/>
                    <a:pt x="2941955" y="3357175"/>
                  </a:cubicBezTo>
                  <a:cubicBezTo>
                    <a:pt x="3223260" y="3369875"/>
                    <a:pt x="3642995" y="3378130"/>
                    <a:pt x="4106545" y="3388925"/>
                  </a:cubicBezTo>
                  <a:cubicBezTo>
                    <a:pt x="4570095" y="3399720"/>
                    <a:pt x="4648200" y="3405435"/>
                    <a:pt x="5259705" y="3409880"/>
                  </a:cubicBezTo>
                  <a:cubicBezTo>
                    <a:pt x="5871210" y="3414325"/>
                    <a:pt x="6806565" y="3410515"/>
                    <a:pt x="7164705" y="3409880"/>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1" name="Forma livre 30"/>
            <p:cNvSpPr/>
            <p:nvPr/>
          </p:nvSpPr>
          <p:spPr>
            <a:xfrm>
              <a:off x="4079083" y="3831896"/>
              <a:ext cx="8141394" cy="2373948"/>
            </a:xfrm>
            <a:custGeom>
              <a:avLst/>
              <a:gdLst>
                <a:gd name="connisteX0" fmla="*/ 7302500 w 7302500"/>
                <a:gd name="connsiteY0" fmla="*/ 21327 h 3094494"/>
                <a:gd name="connisteX1" fmla="*/ 6530340 w 7302500"/>
                <a:gd name="connsiteY1" fmla="*/ 372 h 3094494"/>
                <a:gd name="connisteX2" fmla="*/ 5313045 w 7302500"/>
                <a:gd name="connsiteY2" fmla="*/ 10532 h 3094494"/>
                <a:gd name="connisteX3" fmla="*/ 4921250 w 7302500"/>
                <a:gd name="connsiteY3" fmla="*/ 32122 h 3094494"/>
                <a:gd name="connisteX4" fmla="*/ 4741545 w 7302500"/>
                <a:gd name="connsiteY4" fmla="*/ 190872 h 3094494"/>
                <a:gd name="connisteX5" fmla="*/ 4646295 w 7302500"/>
                <a:gd name="connsiteY5" fmla="*/ 857622 h 3094494"/>
                <a:gd name="connisteX6" fmla="*/ 4434840 w 7302500"/>
                <a:gd name="connsiteY6" fmla="*/ 2572122 h 3094494"/>
                <a:gd name="connisteX7" fmla="*/ 4170045 w 7302500"/>
                <a:gd name="connsiteY7" fmla="*/ 3026782 h 3094494"/>
                <a:gd name="connisteX8" fmla="*/ 3111500 w 7302500"/>
                <a:gd name="connsiteY8" fmla="*/ 3090282 h 3094494"/>
                <a:gd name="connisteX9" fmla="*/ 847090 w 7302500"/>
                <a:gd name="connsiteY9" fmla="*/ 3069327 h 3094494"/>
                <a:gd name="connisteX10" fmla="*/ 0 w 7302500"/>
                <a:gd name="connsiteY10" fmla="*/ 3058532 h 30944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7302500" h="3094495">
                  <a:moveTo>
                    <a:pt x="7302500" y="21327"/>
                  </a:moveTo>
                  <a:cubicBezTo>
                    <a:pt x="7172325" y="16882"/>
                    <a:pt x="6928485" y="2277"/>
                    <a:pt x="6530340" y="372"/>
                  </a:cubicBezTo>
                  <a:cubicBezTo>
                    <a:pt x="6132195" y="-1533"/>
                    <a:pt x="5634990" y="4182"/>
                    <a:pt x="5313045" y="10532"/>
                  </a:cubicBezTo>
                  <a:cubicBezTo>
                    <a:pt x="4991100" y="16882"/>
                    <a:pt x="5035550" y="-4073"/>
                    <a:pt x="4921250" y="32122"/>
                  </a:cubicBezTo>
                  <a:cubicBezTo>
                    <a:pt x="4806950" y="68317"/>
                    <a:pt x="4796790" y="25772"/>
                    <a:pt x="4741545" y="190872"/>
                  </a:cubicBezTo>
                  <a:cubicBezTo>
                    <a:pt x="4686300" y="355972"/>
                    <a:pt x="4707890" y="381372"/>
                    <a:pt x="4646295" y="857622"/>
                  </a:cubicBezTo>
                  <a:cubicBezTo>
                    <a:pt x="4584700" y="1333872"/>
                    <a:pt x="4530090" y="2138417"/>
                    <a:pt x="4434840" y="2572122"/>
                  </a:cubicBezTo>
                  <a:cubicBezTo>
                    <a:pt x="4339590" y="3005827"/>
                    <a:pt x="4434840" y="2923277"/>
                    <a:pt x="4170045" y="3026782"/>
                  </a:cubicBezTo>
                  <a:cubicBezTo>
                    <a:pt x="3905250" y="3130287"/>
                    <a:pt x="3776345" y="3082027"/>
                    <a:pt x="3111500" y="3090282"/>
                  </a:cubicBezTo>
                  <a:cubicBezTo>
                    <a:pt x="2446655" y="3098537"/>
                    <a:pt x="1469390" y="3075677"/>
                    <a:pt x="847090" y="3069327"/>
                  </a:cubicBezTo>
                  <a:cubicBezTo>
                    <a:pt x="224790" y="3062977"/>
                    <a:pt x="123825" y="3060437"/>
                    <a:pt x="0" y="3058532"/>
                  </a:cubicBezTo>
                </a:path>
              </a:pathLst>
            </a:cu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Forma livre 31"/>
            <p:cNvSpPr/>
            <p:nvPr/>
          </p:nvSpPr>
          <p:spPr>
            <a:xfrm>
              <a:off x="8633734" y="4824515"/>
              <a:ext cx="3588675" cy="1409065"/>
            </a:xfrm>
            <a:custGeom>
              <a:avLst/>
              <a:gdLst>
                <a:gd name="connsiteX0" fmla="*/ 0 w 2760453"/>
                <a:gd name="connsiteY0" fmla="*/ 910753 h 910753"/>
                <a:gd name="connsiteX1" fmla="*/ 224286 w 2760453"/>
                <a:gd name="connsiteY1" fmla="*/ 608829 h 910753"/>
                <a:gd name="connsiteX2" fmla="*/ 569343 w 2760453"/>
                <a:gd name="connsiteY2" fmla="*/ 315530 h 910753"/>
                <a:gd name="connsiteX3" fmla="*/ 983411 w 2760453"/>
                <a:gd name="connsiteY3" fmla="*/ 117123 h 910753"/>
                <a:gd name="connsiteX4" fmla="*/ 1457864 w 2760453"/>
                <a:gd name="connsiteY4" fmla="*/ 56738 h 910753"/>
                <a:gd name="connsiteX5" fmla="*/ 2061713 w 2760453"/>
                <a:gd name="connsiteY5" fmla="*/ 4980 h 910753"/>
                <a:gd name="connsiteX6" fmla="*/ 2760453 w 2760453"/>
                <a:gd name="connsiteY6" fmla="*/ 4980 h 91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453" h="910753">
                  <a:moveTo>
                    <a:pt x="0" y="910753"/>
                  </a:moveTo>
                  <a:cubicBezTo>
                    <a:pt x="64698" y="809393"/>
                    <a:pt x="129396" y="708033"/>
                    <a:pt x="224286" y="608829"/>
                  </a:cubicBezTo>
                  <a:cubicBezTo>
                    <a:pt x="319176" y="509625"/>
                    <a:pt x="442822" y="397481"/>
                    <a:pt x="569343" y="315530"/>
                  </a:cubicBezTo>
                  <a:cubicBezTo>
                    <a:pt x="695864" y="233579"/>
                    <a:pt x="835324" y="160255"/>
                    <a:pt x="983411" y="117123"/>
                  </a:cubicBezTo>
                  <a:cubicBezTo>
                    <a:pt x="1131498" y="73991"/>
                    <a:pt x="1278147" y="75428"/>
                    <a:pt x="1457864" y="56738"/>
                  </a:cubicBezTo>
                  <a:cubicBezTo>
                    <a:pt x="1637581" y="38048"/>
                    <a:pt x="1844615" y="13606"/>
                    <a:pt x="2061713" y="4980"/>
                  </a:cubicBezTo>
                  <a:cubicBezTo>
                    <a:pt x="2278811" y="-3646"/>
                    <a:pt x="2519632" y="667"/>
                    <a:pt x="2760453" y="4980"/>
                  </a:cubicBezTo>
                </a:path>
              </a:pathLst>
            </a:custGeom>
            <a:noFill/>
            <a:ln w="508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cxnSp>
        <p:nvCxnSpPr>
          <p:cNvPr id="34" name="Conector Reto 18"/>
          <p:cNvCxnSpPr/>
          <p:nvPr/>
        </p:nvCxnSpPr>
        <p:spPr>
          <a:xfrm>
            <a:off x="8349861" y="1701683"/>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to 45"/>
          <p:cNvCxnSpPr/>
          <p:nvPr/>
        </p:nvCxnSpPr>
        <p:spPr>
          <a:xfrm>
            <a:off x="3623731" y="1812079"/>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6" name="CaixaDeTexto 6"/>
          <p:cNvSpPr txBox="1"/>
          <p:nvPr/>
        </p:nvSpPr>
        <p:spPr>
          <a:xfrm flipH="1">
            <a:off x="5084030" y="4241036"/>
            <a:ext cx="2161638" cy="523220"/>
          </a:xfrm>
          <a:prstGeom prst="rect">
            <a:avLst/>
          </a:prstGeom>
          <a:noFill/>
        </p:spPr>
        <p:txBody>
          <a:bodyPr wrap="square" rtlCol="0">
            <a:spAutoFit/>
          </a:bodyPr>
          <a:lstStyle/>
          <a:p>
            <a:r>
              <a:rPr lang="pt-BR" sz="2800" b="1" dirty="0" smtClean="0"/>
              <a:t>n</a:t>
            </a:r>
            <a:r>
              <a:rPr lang="pt-BR" sz="2800" b="1" baseline="-25000" dirty="0" smtClean="0"/>
              <a:t>p0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a:sym typeface="+mn-ea"/>
              </a:rPr>
              <a:t>A</a:t>
            </a:r>
            <a:endParaRPr lang="pt-BR" sz="2800" b="1" baseline="-25000" dirty="0">
              <a:sym typeface="+mn-ea"/>
            </a:endParaRPr>
          </a:p>
        </p:txBody>
      </p:sp>
      <p:sp>
        <p:nvSpPr>
          <p:cNvPr id="37" name="CaixaDeTexto 2"/>
          <p:cNvSpPr txBox="1"/>
          <p:nvPr/>
        </p:nvSpPr>
        <p:spPr>
          <a:xfrm>
            <a:off x="290830" y="474980"/>
            <a:ext cx="11461750" cy="521970"/>
          </a:xfrm>
          <a:prstGeom prst="rect">
            <a:avLst/>
          </a:prstGeom>
          <a:noFill/>
        </p:spPr>
        <p:txBody>
          <a:bodyPr wrap="square" rtlCol="0">
            <a:spAutoFit/>
          </a:bodyPr>
          <a:lstStyle/>
          <a:p>
            <a:pPr algn="ctr"/>
            <a:r>
              <a:rPr lang="pt-BR" sz="2800" b="1" dirty="0" smtClean="0">
                <a:latin typeface="Comic Sans MS" panose="030F0702030302020204" pitchFamily="66" charset="0"/>
              </a:rPr>
              <a:t>Dois diodos cortados (</a:t>
            </a:r>
            <a:r>
              <a:rPr lang="pt-BR" sz="2800" b="1" dirty="0" smtClean="0">
                <a:solidFill>
                  <a:srgbClr val="C00000"/>
                </a:solidFill>
                <a:latin typeface="Comic Sans MS" panose="030F0702030302020204" pitchFamily="66" charset="0"/>
              </a:rPr>
              <a:t>dois diodos ligados e não um transistor</a:t>
            </a:r>
            <a:r>
              <a:rPr lang="pt-BR" sz="2800" b="1" dirty="0" smtClean="0">
                <a:latin typeface="Comic Sans MS" panose="030F0702030302020204" pitchFamily="66" charset="0"/>
              </a:rPr>
              <a:t>)</a:t>
            </a:r>
            <a:endParaRPr lang="pt-BR" sz="2800" b="1" dirty="0" smtClean="0">
              <a:latin typeface="Comic Sans MS" panose="030F0702030302020204" pitchFamily="66" charset="0"/>
            </a:endParaRPr>
          </a:p>
        </p:txBody>
      </p:sp>
      <p:sp>
        <p:nvSpPr>
          <p:cNvPr id="38" name="Forma livre 37"/>
          <p:cNvSpPr/>
          <p:nvPr/>
        </p:nvSpPr>
        <p:spPr>
          <a:xfrm>
            <a:off x="9439835" y="5067185"/>
            <a:ext cx="1640541" cy="1135121"/>
          </a:xfrm>
          <a:custGeom>
            <a:avLst/>
            <a:gdLst>
              <a:gd name="connsiteX0" fmla="*/ 0 w 1640541"/>
              <a:gd name="connsiteY0" fmla="*/ 1135121 h 1135121"/>
              <a:gd name="connsiteX1" fmla="*/ 161365 w 1640541"/>
              <a:gd name="connsiteY1" fmla="*/ 677921 h 1135121"/>
              <a:gd name="connsiteX2" fmla="*/ 510989 w 1640541"/>
              <a:gd name="connsiteY2" fmla="*/ 274510 h 1135121"/>
              <a:gd name="connsiteX3" fmla="*/ 833718 w 1640541"/>
              <a:gd name="connsiteY3" fmla="*/ 99698 h 1135121"/>
              <a:gd name="connsiteX4" fmla="*/ 1223683 w 1640541"/>
              <a:gd name="connsiteY4" fmla="*/ 5569 h 1135121"/>
              <a:gd name="connsiteX5" fmla="*/ 1640541 w 1640541"/>
              <a:gd name="connsiteY5" fmla="*/ 19016 h 113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0541" h="1135121">
                <a:moveTo>
                  <a:pt x="0" y="1135121"/>
                </a:moveTo>
                <a:cubicBezTo>
                  <a:pt x="38100" y="978238"/>
                  <a:pt x="76200" y="821356"/>
                  <a:pt x="161365" y="677921"/>
                </a:cubicBezTo>
                <a:cubicBezTo>
                  <a:pt x="246530" y="534486"/>
                  <a:pt x="398930" y="370880"/>
                  <a:pt x="510989" y="274510"/>
                </a:cubicBezTo>
                <a:cubicBezTo>
                  <a:pt x="623048" y="178140"/>
                  <a:pt x="714936" y="144522"/>
                  <a:pt x="833718" y="99698"/>
                </a:cubicBezTo>
                <a:cubicBezTo>
                  <a:pt x="952500" y="54874"/>
                  <a:pt x="1089213" y="19016"/>
                  <a:pt x="1223683" y="5569"/>
                </a:cubicBezTo>
                <a:cubicBezTo>
                  <a:pt x="1358154" y="-7878"/>
                  <a:pt x="1499347" y="5569"/>
                  <a:pt x="1640541" y="19016"/>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39" name="Caixa de Texto 38"/>
              <p:cNvSpPr txBox="1"/>
              <p:nvPr/>
            </p:nvSpPr>
            <p:spPr>
              <a:xfrm>
                <a:off x="2630170" y="4489450"/>
                <a:ext cx="1722120" cy="61214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𝑛</m:t>
                          </m:r>
                        </m:e>
                        <m:sub>
                          <m:r>
                            <a:rPr lang="en-US" altLang="pt-BR" b="0" i="1" smtClean="0">
                              <a:latin typeface="Cambria Math" panose="02040503050406030204" pitchFamily="18" charset="0"/>
                              <a:cs typeface="Cambria Math" panose="02040503050406030204" pitchFamily="18" charset="0"/>
                            </a:rPr>
                            <m:t>𝑝</m:t>
                          </m:r>
                          <m:r>
                            <a:rPr lang="en-US" altLang="pt-BR" b="0" i="1" smtClean="0">
                              <a:latin typeface="Cambria Math" panose="02040503050406030204" pitchFamily="18" charset="0"/>
                              <a:cs typeface="Cambria Math" panose="02040503050406030204" pitchFamily="18" charset="0"/>
                            </a:rPr>
                            <m:t>0</m:t>
                          </m:r>
                        </m:sub>
                      </m:sSub>
                      <m:r>
                        <a:rPr lang="pt-BR" b="0" i="1" smtClean="0">
                          <a:latin typeface="Cambria Math" panose="02040503050406030204" pitchFamily="18" charset="0"/>
                        </a:rPr>
                        <m:t>𝑒𝑥𝑝</m:t>
                      </m:r>
                      <m:d>
                        <m:dPr>
                          <m:ctrlPr>
                            <a:rPr lang="pt-BR" b="0" i="1" smtClean="0">
                              <a:latin typeface="Cambria Math" panose="02040503050406030204" pitchFamily="18" charset="0"/>
                            </a:rPr>
                          </m:ctrlPr>
                        </m:dPr>
                        <m:e>
                          <m:f>
                            <m:fPr>
                              <m:ctrlPr>
                                <a:rPr lang="pt-BR" b="0" i="1" smtClean="0">
                                  <a:latin typeface="Cambria Math" panose="02040503050406030204" pitchFamily="18" charset="0"/>
                                </a:rPr>
                              </m:ctrlPr>
                            </m:fPr>
                            <m:num>
                              <m:r>
                                <a:rPr lang="en-US" altLang="pt-BR" b="0" i="1" smtClean="0">
                                  <a:latin typeface="Cambria Math" panose="02040503050406030204" pitchFamily="18" charset="0"/>
                                  <a:cs typeface="Cambria Math" panose="02040503050406030204" pitchFamily="18" charset="0"/>
                                </a:rPr>
                                <m:t>𝑞</m:t>
                              </m:r>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𝑉</m:t>
                                  </m:r>
                                </m:e>
                                <m:sub>
                                  <m:r>
                                    <a:rPr lang="en-US" altLang="pt-BR" b="0" i="1" smtClean="0">
                                      <a:latin typeface="Cambria Math" panose="02040503050406030204" pitchFamily="18" charset="0"/>
                                      <a:cs typeface="Cambria Math" panose="02040503050406030204" pitchFamily="18" charset="0"/>
                                    </a:rPr>
                                    <m:t>𝐵𝐸</m:t>
                                  </m:r>
                                </m:sub>
                              </m:sSub>
                            </m:num>
                            <m:den>
                              <m:r>
                                <a:rPr lang="pt-BR" b="0" i="1" smtClean="0">
                                  <a:latin typeface="Cambria Math" panose="02040503050406030204" pitchFamily="18" charset="0"/>
                                </a:rPr>
                                <m:t>𝑘𝑇</m:t>
                              </m:r>
                            </m:den>
                          </m:f>
                        </m:e>
                      </m:d>
                    </m:oMath>
                  </m:oMathPara>
                </a14:m>
                <a:endParaRPr lang="pt-BR" altLang="en-US" b="0" i="1" smtClean="0">
                  <a:latin typeface="Cambria Math" panose="02040503050406030204" pitchFamily="18" charset="0"/>
                  <a:cs typeface="Cambria Math" panose="02040503050406030204" pitchFamily="18" charset="0"/>
                </a:endParaRPr>
              </a:p>
            </p:txBody>
          </p:sp>
        </mc:Choice>
        <mc:Fallback>
          <p:sp>
            <p:nvSpPr>
              <p:cNvPr id="39" name="Caixa de Texto 38"/>
              <p:cNvSpPr txBox="1">
                <a:spLocks noRot="1" noChangeAspect="1" noMove="1" noResize="1" noEditPoints="1" noAdjustHandles="1" noChangeArrowheads="1" noChangeShapeType="1" noTextEdit="1"/>
              </p:cNvSpPr>
              <p:nvPr/>
            </p:nvSpPr>
            <p:spPr>
              <a:xfrm>
                <a:off x="2630170" y="4489450"/>
                <a:ext cx="1722120" cy="612140"/>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40" name="Conector curvo 39"/>
          <p:cNvCxnSpPr/>
          <p:nvPr/>
        </p:nvCxnSpPr>
        <p:spPr>
          <a:xfrm rot="16200000" flipV="1">
            <a:off x="3554730" y="5250180"/>
            <a:ext cx="1007110" cy="756285"/>
          </a:xfrm>
          <a:prstGeom prst="curvedConnector3">
            <a:avLst>
              <a:gd name="adj1" fmla="val 49968"/>
            </a:avLst>
          </a:prstGeom>
          <a:ln w="19050">
            <a:solidFill>
              <a:srgbClr val="9A0000"/>
            </a:solidFill>
            <a:tailEnd type="triangle" w="lg" len="med"/>
          </a:ln>
        </p:spPr>
        <p:style>
          <a:lnRef idx="2">
            <a:schemeClr val="accent1"/>
          </a:lnRef>
          <a:fillRef idx="0">
            <a:srgbClr val="FFFFFF"/>
          </a:fillRef>
          <a:effectRef idx="0">
            <a:srgbClr val="FFFFFF"/>
          </a:effectRef>
          <a:fontRef idx="minor">
            <a:schemeClr val="tx1"/>
          </a:fontRef>
        </p:style>
      </p:cxnSp>
      <mc:AlternateContent xmlns:mc="http://schemas.openxmlformats.org/markup-compatibility/2006">
        <mc:Choice xmlns:a14="http://schemas.microsoft.com/office/drawing/2010/main" Requires="a14">
          <p:sp>
            <p:nvSpPr>
              <p:cNvPr id="41" name="Caixa de Texto 40"/>
              <p:cNvSpPr txBox="1"/>
              <p:nvPr/>
            </p:nvSpPr>
            <p:spPr>
              <a:xfrm>
                <a:off x="7498715" y="4682490"/>
                <a:ext cx="1636395" cy="61214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𝑛</m:t>
                          </m:r>
                        </m:e>
                        <m:sub>
                          <m:r>
                            <a:rPr lang="en-US" altLang="pt-BR" b="0" i="1" smtClean="0">
                              <a:latin typeface="Cambria Math" panose="02040503050406030204" pitchFamily="18" charset="0"/>
                              <a:cs typeface="Cambria Math" panose="02040503050406030204" pitchFamily="18" charset="0"/>
                            </a:rPr>
                            <m:t>𝑝</m:t>
                          </m:r>
                          <m:r>
                            <a:rPr lang="en-US" altLang="pt-BR" b="0" i="1" smtClean="0">
                              <a:latin typeface="Cambria Math" panose="02040503050406030204" pitchFamily="18" charset="0"/>
                              <a:cs typeface="Cambria Math" panose="02040503050406030204" pitchFamily="18" charset="0"/>
                            </a:rPr>
                            <m:t>0</m:t>
                          </m:r>
                        </m:sub>
                      </m:sSub>
                      <m:r>
                        <a:rPr lang="pt-BR" b="0" i="1" smtClean="0">
                          <a:latin typeface="Cambria Math" panose="02040503050406030204" pitchFamily="18" charset="0"/>
                        </a:rPr>
                        <m:t>𝑒𝑥𝑝</m:t>
                      </m:r>
                      <m:d>
                        <m:dPr>
                          <m:ctrlPr>
                            <a:rPr lang="pt-BR" b="0" i="1" smtClean="0">
                              <a:latin typeface="Cambria Math" panose="02040503050406030204" pitchFamily="18" charset="0"/>
                            </a:rPr>
                          </m:ctrlPr>
                        </m:dPr>
                        <m:e>
                          <m:f>
                            <m:fPr>
                              <m:ctrlPr>
                                <a:rPr lang="pt-BR" b="0" i="1" smtClean="0">
                                  <a:latin typeface="Cambria Math" panose="02040503050406030204" pitchFamily="18" charset="0"/>
                                </a:rPr>
                              </m:ctrlPr>
                            </m:fPr>
                            <m:num>
                              <m:r>
                                <a:rPr lang="en-US" altLang="pt-BR" b="0" i="1" smtClean="0">
                                  <a:latin typeface="Cambria Math" panose="02040503050406030204" pitchFamily="18" charset="0"/>
                                  <a:cs typeface="Cambria Math" panose="02040503050406030204" pitchFamily="18" charset="0"/>
                                </a:rPr>
                                <m:t>𝑞</m:t>
                              </m:r>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𝑉</m:t>
                                  </m:r>
                                </m:e>
                                <m:sub>
                                  <m:r>
                                    <a:rPr lang="en-US" altLang="pt-BR" b="0" i="1" smtClean="0">
                                      <a:latin typeface="Cambria Math" panose="02040503050406030204" pitchFamily="18" charset="0"/>
                                      <a:cs typeface="Cambria Math" panose="02040503050406030204" pitchFamily="18" charset="0"/>
                                    </a:rPr>
                                    <m:t>𝐵𝐶</m:t>
                                  </m:r>
                                </m:sub>
                              </m:sSub>
                            </m:num>
                            <m:den>
                              <m:r>
                                <a:rPr lang="pt-BR" b="0" i="1" smtClean="0">
                                  <a:latin typeface="Cambria Math" panose="02040503050406030204" pitchFamily="18" charset="0"/>
                                </a:rPr>
                                <m:t>𝑘𝑇</m:t>
                              </m:r>
                            </m:den>
                          </m:f>
                        </m:e>
                      </m:d>
                    </m:oMath>
                  </m:oMathPara>
                </a14:m>
                <a:endParaRPr lang="pt-BR" altLang="en-US" b="0" i="1" smtClean="0">
                  <a:latin typeface="Cambria Math" panose="02040503050406030204" pitchFamily="18" charset="0"/>
                  <a:cs typeface="Cambria Math" panose="02040503050406030204" pitchFamily="18" charset="0"/>
                </a:endParaRPr>
              </a:p>
            </p:txBody>
          </p:sp>
        </mc:Choice>
        <mc:Fallback>
          <p:sp>
            <p:nvSpPr>
              <p:cNvPr id="41" name="Caixa de Texto 40"/>
              <p:cNvSpPr txBox="1">
                <a:spLocks noRot="1" noChangeAspect="1" noMove="1" noResize="1" noEditPoints="1" noAdjustHandles="1" noChangeArrowheads="1" noChangeShapeType="1" noTextEdit="1"/>
              </p:cNvSpPr>
              <p:nvPr/>
            </p:nvSpPr>
            <p:spPr>
              <a:xfrm>
                <a:off x="7498715" y="4682490"/>
                <a:ext cx="1636395" cy="612140"/>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42" name="Conector curvo 41"/>
          <p:cNvCxnSpPr/>
          <p:nvPr/>
        </p:nvCxnSpPr>
        <p:spPr>
          <a:xfrm rot="16200000">
            <a:off x="7339330" y="5405755"/>
            <a:ext cx="903605" cy="577850"/>
          </a:xfrm>
          <a:prstGeom prst="curvedConnector3">
            <a:avLst>
              <a:gd name="adj1" fmla="val 50000"/>
            </a:avLst>
          </a:prstGeom>
          <a:ln w="19050">
            <a:solidFill>
              <a:srgbClr val="9A0000"/>
            </a:solidFill>
            <a:tailEnd type="triangle" w="lg" len="med"/>
          </a:ln>
        </p:spPr>
        <p:style>
          <a:lnRef idx="2">
            <a:schemeClr val="accent1"/>
          </a:lnRef>
          <a:fillRef idx="0">
            <a:srgbClr val="FFFFFF"/>
          </a:fillRef>
          <a:effectRef idx="0">
            <a:srgbClr val="FFFFFF"/>
          </a:effectRef>
          <a:fontRef idx="minor">
            <a:schemeClr val="tx1"/>
          </a:fontRef>
        </p:style>
      </p:cxnSp>
    </p:spTree>
  </p:cSld>
  <p:clrMapOvr>
    <a:masterClrMapping/>
  </p:clrMapOvr>
  <p:timing>
    <p:tnLst>
      <p:par>
        <p:cTn id="1" dur="indefinite" restart="never" nodeType="tmRoot"/>
      </p:par>
    </p:tn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2" name="Conector Reto 40"/>
          <p:cNvCxnSpPr/>
          <p:nvPr/>
        </p:nvCxnSpPr>
        <p:spPr>
          <a:xfrm flipV="1">
            <a:off x="8621860" y="5463559"/>
            <a:ext cx="529436" cy="739656"/>
          </a:xfrm>
          <a:prstGeom prst="line">
            <a:avLst/>
          </a:prstGeom>
        </p:spPr>
        <p:style>
          <a:lnRef idx="1">
            <a:schemeClr val="accent1"/>
          </a:lnRef>
          <a:fillRef idx="0">
            <a:schemeClr val="accent1"/>
          </a:fillRef>
          <a:effectRef idx="0">
            <a:schemeClr val="accent1"/>
          </a:effectRef>
          <a:fontRef idx="minor">
            <a:schemeClr val="tx1"/>
          </a:fontRef>
        </p:style>
      </p:cxnSp>
      <p:sp>
        <p:nvSpPr>
          <p:cNvPr id="60" name="Retângulo arredondado 53"/>
          <p:cNvSpPr/>
          <p:nvPr/>
        </p:nvSpPr>
        <p:spPr>
          <a:xfrm>
            <a:off x="8147278" y="2122478"/>
            <a:ext cx="617699"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8" name="Retângulo arredondado 53"/>
          <p:cNvSpPr/>
          <p:nvPr/>
        </p:nvSpPr>
        <p:spPr>
          <a:xfrm>
            <a:off x="3691531" y="2089448"/>
            <a:ext cx="513031"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9" name="Retângulo arredondado 53"/>
          <p:cNvSpPr/>
          <p:nvPr/>
        </p:nvSpPr>
        <p:spPr>
          <a:xfrm>
            <a:off x="3691531" y="2244398"/>
            <a:ext cx="630878"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 name="Espaço Reservado para Número de Slide 1"/>
          <p:cNvSpPr txBox="1"/>
          <p:nvPr/>
        </p:nvSpPr>
        <p:spPr>
          <a:xfrm>
            <a:off x="8559800" y="632460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cxnSp>
        <p:nvCxnSpPr>
          <p:cNvPr id="6" name="Conector de Seta Reta 73"/>
          <p:cNvCxnSpPr/>
          <p:nvPr/>
        </p:nvCxnSpPr>
        <p:spPr>
          <a:xfrm>
            <a:off x="1867763" y="6349673"/>
            <a:ext cx="8356600" cy="1778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 name="Conector de Seta Reta 89"/>
          <p:cNvCxnSpPr/>
          <p:nvPr/>
        </p:nvCxnSpPr>
        <p:spPr>
          <a:xfrm>
            <a:off x="3933026" y="2467436"/>
            <a:ext cx="4479599" cy="975"/>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4" name="CaixaDeTexto 6"/>
          <p:cNvSpPr txBox="1"/>
          <p:nvPr/>
        </p:nvSpPr>
        <p:spPr>
          <a:xfrm>
            <a:off x="5639255" y="2099722"/>
            <a:ext cx="1702221" cy="400110"/>
          </a:xfrm>
          <a:prstGeom prst="rect">
            <a:avLst/>
          </a:prstGeom>
          <a:noFill/>
        </p:spPr>
        <p:txBody>
          <a:bodyPr wrap="square" rtlCol="0">
            <a:spAutoFit/>
          </a:bodyPr>
          <a:lstStyle/>
          <a:p>
            <a:r>
              <a:rPr lang="pt-BR" sz="2000" b="1" dirty="0" smtClean="0"/>
              <a:t>W</a:t>
            </a:r>
            <a:r>
              <a:rPr lang="pt-BR" sz="2000" b="1" baseline="-25000" dirty="0" smtClean="0"/>
              <a:t>B</a:t>
            </a:r>
            <a:r>
              <a:rPr lang="pt-BR" sz="2000" b="1" dirty="0" smtClean="0"/>
              <a:t> pequeno</a:t>
            </a:r>
            <a:endParaRPr lang="pt-BR" sz="2000" b="1" dirty="0"/>
          </a:p>
        </p:txBody>
      </p:sp>
      <p:cxnSp>
        <p:nvCxnSpPr>
          <p:cNvPr id="25" name="Conector Reto 45"/>
          <p:cNvCxnSpPr/>
          <p:nvPr/>
        </p:nvCxnSpPr>
        <p:spPr>
          <a:xfrm>
            <a:off x="3921914" y="1988816"/>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6" name="Conector Reto 18"/>
          <p:cNvCxnSpPr/>
          <p:nvPr/>
        </p:nvCxnSpPr>
        <p:spPr>
          <a:xfrm>
            <a:off x="8461058" y="1870099"/>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7" name="CaixaDeTexto 6"/>
          <p:cNvSpPr txBox="1"/>
          <p:nvPr/>
        </p:nvSpPr>
        <p:spPr>
          <a:xfrm>
            <a:off x="544243" y="2455873"/>
            <a:ext cx="1712595" cy="523220"/>
          </a:xfrm>
          <a:prstGeom prst="rect">
            <a:avLst/>
          </a:prstGeom>
          <a:noFill/>
        </p:spPr>
        <p:txBody>
          <a:bodyPr wrap="square" rtlCol="0">
            <a:spAutoFit/>
          </a:bodyPr>
          <a:lstStyle/>
          <a:p>
            <a:r>
              <a:rPr lang="pt-BR" sz="2800" b="1" dirty="0" smtClean="0"/>
              <a:t>n</a:t>
            </a:r>
            <a:r>
              <a:rPr lang="pt-BR" sz="2800" b="1" baseline="-25000" dirty="0" smtClean="0"/>
              <a:t>n0E</a:t>
            </a:r>
            <a:r>
              <a:rPr lang="pt-BR" sz="2800" b="1" dirty="0" smtClean="0"/>
              <a:t>=N</a:t>
            </a:r>
            <a:r>
              <a:rPr lang="pt-BR" sz="2800" b="1" baseline="-25000" dirty="0" smtClean="0"/>
              <a:t>DE</a:t>
            </a:r>
            <a:endParaRPr lang="pt-BR" sz="2800" b="1" baseline="-25000" dirty="0"/>
          </a:p>
        </p:txBody>
      </p:sp>
      <p:sp>
        <p:nvSpPr>
          <p:cNvPr id="28" name="CaixaDeTexto 6"/>
          <p:cNvSpPr txBox="1"/>
          <p:nvPr/>
        </p:nvSpPr>
        <p:spPr>
          <a:xfrm>
            <a:off x="578872" y="5036503"/>
            <a:ext cx="2116772" cy="523220"/>
          </a:xfrm>
          <a:prstGeom prst="rect">
            <a:avLst/>
          </a:prstGeom>
          <a:noFill/>
        </p:spPr>
        <p:txBody>
          <a:bodyPr wrap="square" rtlCol="0">
            <a:spAutoFit/>
          </a:bodyPr>
          <a:lstStyle/>
          <a:p>
            <a:r>
              <a:rPr lang="pt-BR" sz="2800" b="1" dirty="0" smtClean="0"/>
              <a:t>p</a:t>
            </a:r>
            <a:r>
              <a:rPr lang="pt-BR" sz="2800" b="1" baseline="-25000" dirty="0" smtClean="0"/>
              <a:t>n0E</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31" name="CaixaDeTexto 6"/>
          <p:cNvSpPr txBox="1"/>
          <p:nvPr/>
        </p:nvSpPr>
        <p:spPr>
          <a:xfrm>
            <a:off x="1992809" y="2052460"/>
            <a:ext cx="1295821"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32" name="CaixaDeTexto 6"/>
          <p:cNvSpPr txBox="1"/>
          <p:nvPr/>
        </p:nvSpPr>
        <p:spPr>
          <a:xfrm>
            <a:off x="5752058" y="2575680"/>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37" name="Forma livre 36"/>
          <p:cNvSpPr/>
          <p:nvPr/>
        </p:nvSpPr>
        <p:spPr>
          <a:xfrm flipV="1">
            <a:off x="1868398" y="5553383"/>
            <a:ext cx="1884680" cy="796925"/>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35"/>
          <p:cNvCxnSpPr/>
          <p:nvPr/>
        </p:nvCxnSpPr>
        <p:spPr>
          <a:xfrm>
            <a:off x="1750288" y="5553383"/>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9" name="Conector Reto 36"/>
          <p:cNvCxnSpPr/>
          <p:nvPr/>
        </p:nvCxnSpPr>
        <p:spPr>
          <a:xfrm>
            <a:off x="8803604" y="5437654"/>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0" name="Conector Reto 37"/>
          <p:cNvCxnSpPr/>
          <p:nvPr/>
        </p:nvCxnSpPr>
        <p:spPr>
          <a:xfrm flipV="1">
            <a:off x="8782199" y="5458258"/>
            <a:ext cx="225104" cy="288464"/>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39"/>
          <p:cNvCxnSpPr/>
          <p:nvPr/>
        </p:nvCxnSpPr>
        <p:spPr>
          <a:xfrm flipV="1">
            <a:off x="8872885" y="5483574"/>
            <a:ext cx="429169" cy="595854"/>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1"/>
          <p:cNvCxnSpPr/>
          <p:nvPr/>
        </p:nvCxnSpPr>
        <p:spPr>
          <a:xfrm>
            <a:off x="3429662" y="5616957"/>
            <a:ext cx="240702" cy="462471"/>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2"/>
          <p:cNvCxnSpPr/>
          <p:nvPr/>
        </p:nvCxnSpPr>
        <p:spPr>
          <a:xfrm>
            <a:off x="3267574" y="5588034"/>
            <a:ext cx="140921" cy="275590"/>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Conector Reto 43"/>
          <p:cNvCxnSpPr/>
          <p:nvPr/>
        </p:nvCxnSpPr>
        <p:spPr>
          <a:xfrm>
            <a:off x="3096056" y="5579360"/>
            <a:ext cx="131866" cy="210224"/>
          </a:xfrm>
          <a:prstGeom prst="line">
            <a:avLst/>
          </a:prstGeom>
        </p:spPr>
        <p:style>
          <a:lnRef idx="1">
            <a:schemeClr val="accent1"/>
          </a:lnRef>
          <a:fillRef idx="0">
            <a:schemeClr val="accent1"/>
          </a:fillRef>
          <a:effectRef idx="0">
            <a:schemeClr val="accent1"/>
          </a:effectRef>
          <a:fontRef idx="minor">
            <a:schemeClr val="tx1"/>
          </a:fontRef>
        </p:style>
      </p:cxnSp>
      <p:sp>
        <p:nvSpPr>
          <p:cNvPr id="49" name="Forma livre 48"/>
          <p:cNvSpPr/>
          <p:nvPr/>
        </p:nvSpPr>
        <p:spPr>
          <a:xfrm>
            <a:off x="1663928" y="2948613"/>
            <a:ext cx="6306185" cy="3411855"/>
          </a:xfrm>
          <a:custGeom>
            <a:avLst/>
            <a:gdLst>
              <a:gd name="connisteX0" fmla="*/ 0 w 7164705"/>
              <a:gd name="connsiteY0" fmla="*/ 12629 h 3412004"/>
              <a:gd name="connisteX1" fmla="*/ 518795 w 7164705"/>
              <a:gd name="connsiteY1" fmla="*/ 2469 h 3412004"/>
              <a:gd name="connisteX2" fmla="*/ 1555750 w 7164705"/>
              <a:gd name="connsiteY2" fmla="*/ 2469 h 3412004"/>
              <a:gd name="connisteX3" fmla="*/ 1947545 w 7164705"/>
              <a:gd name="connsiteY3" fmla="*/ 23424 h 3412004"/>
              <a:gd name="connisteX4" fmla="*/ 2138045 w 7164705"/>
              <a:gd name="connsiteY4" fmla="*/ 107879 h 3412004"/>
              <a:gd name="connisteX5" fmla="*/ 2402205 w 7164705"/>
              <a:gd name="connsiteY5" fmla="*/ 478719 h 3412004"/>
              <a:gd name="connisteX6" fmla="*/ 2476500 w 7164705"/>
              <a:gd name="connsiteY6" fmla="*/ 1377879 h 3412004"/>
              <a:gd name="connisteX7" fmla="*/ 2519045 w 7164705"/>
              <a:gd name="connsiteY7" fmla="*/ 2563424 h 3412004"/>
              <a:gd name="connisteX8" fmla="*/ 2550795 w 7164705"/>
              <a:gd name="connsiteY8" fmla="*/ 3177469 h 3412004"/>
              <a:gd name="connisteX9" fmla="*/ 2698750 w 7164705"/>
              <a:gd name="connsiteY9" fmla="*/ 3325424 h 3412004"/>
              <a:gd name="connisteX10" fmla="*/ 2941955 w 7164705"/>
              <a:gd name="connsiteY10" fmla="*/ 3357174 h 3412004"/>
              <a:gd name="connisteX11" fmla="*/ 4106545 w 7164705"/>
              <a:gd name="connsiteY11" fmla="*/ 3388924 h 3412004"/>
              <a:gd name="connisteX12" fmla="*/ 5259705 w 7164705"/>
              <a:gd name="connsiteY12" fmla="*/ 3409879 h 3412004"/>
              <a:gd name="connisteX13" fmla="*/ 7164705 w 7164705"/>
              <a:gd name="connsiteY13" fmla="*/ 3409879 h 341200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Lst>
            <a:rect l="l" t="t" r="r" b="b"/>
            <a:pathLst>
              <a:path w="7164705" h="3412004">
                <a:moveTo>
                  <a:pt x="0" y="12630"/>
                </a:moveTo>
                <a:cubicBezTo>
                  <a:pt x="83185" y="10725"/>
                  <a:pt x="207645" y="4375"/>
                  <a:pt x="518795" y="2470"/>
                </a:cubicBezTo>
                <a:cubicBezTo>
                  <a:pt x="829945" y="565"/>
                  <a:pt x="1270000" y="-1975"/>
                  <a:pt x="1555750" y="2470"/>
                </a:cubicBezTo>
                <a:cubicBezTo>
                  <a:pt x="1841500" y="6915"/>
                  <a:pt x="1831340" y="2470"/>
                  <a:pt x="1947545" y="23425"/>
                </a:cubicBezTo>
                <a:cubicBezTo>
                  <a:pt x="2063750" y="44380"/>
                  <a:pt x="2047240" y="17075"/>
                  <a:pt x="2138045" y="107880"/>
                </a:cubicBezTo>
                <a:cubicBezTo>
                  <a:pt x="2228850" y="198685"/>
                  <a:pt x="2334260" y="224720"/>
                  <a:pt x="2402205" y="478720"/>
                </a:cubicBezTo>
                <a:cubicBezTo>
                  <a:pt x="2470150" y="732720"/>
                  <a:pt x="2453005" y="960685"/>
                  <a:pt x="2476500" y="1377880"/>
                </a:cubicBezTo>
                <a:cubicBezTo>
                  <a:pt x="2499995" y="1795075"/>
                  <a:pt x="2504440" y="2203380"/>
                  <a:pt x="2519045" y="2563425"/>
                </a:cubicBezTo>
                <a:cubicBezTo>
                  <a:pt x="2533650" y="2923470"/>
                  <a:pt x="2514600" y="3025070"/>
                  <a:pt x="2550795" y="3177470"/>
                </a:cubicBezTo>
                <a:cubicBezTo>
                  <a:pt x="2586990" y="3329870"/>
                  <a:pt x="2620645" y="3289230"/>
                  <a:pt x="2698750" y="3325425"/>
                </a:cubicBezTo>
                <a:cubicBezTo>
                  <a:pt x="2776855" y="3361620"/>
                  <a:pt x="2660650" y="3344475"/>
                  <a:pt x="2941955" y="3357175"/>
                </a:cubicBezTo>
                <a:cubicBezTo>
                  <a:pt x="3223260" y="3369875"/>
                  <a:pt x="3642995" y="3378130"/>
                  <a:pt x="4106545" y="3388925"/>
                </a:cubicBezTo>
                <a:cubicBezTo>
                  <a:pt x="4570095" y="3399720"/>
                  <a:pt x="4648200" y="3405435"/>
                  <a:pt x="5259705" y="3409880"/>
                </a:cubicBezTo>
                <a:cubicBezTo>
                  <a:pt x="5871210" y="3414325"/>
                  <a:pt x="6806565" y="3410515"/>
                  <a:pt x="7164705" y="3409880"/>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a:off x="4335900" y="3771855"/>
            <a:ext cx="6787623" cy="2589565"/>
          </a:xfrm>
          <a:custGeom>
            <a:avLst/>
            <a:gdLst>
              <a:gd name="connisteX0" fmla="*/ 7302500 w 7302500"/>
              <a:gd name="connsiteY0" fmla="*/ 21327 h 3094494"/>
              <a:gd name="connisteX1" fmla="*/ 6530340 w 7302500"/>
              <a:gd name="connsiteY1" fmla="*/ 372 h 3094494"/>
              <a:gd name="connisteX2" fmla="*/ 5313045 w 7302500"/>
              <a:gd name="connsiteY2" fmla="*/ 10532 h 3094494"/>
              <a:gd name="connisteX3" fmla="*/ 4921250 w 7302500"/>
              <a:gd name="connsiteY3" fmla="*/ 32122 h 3094494"/>
              <a:gd name="connisteX4" fmla="*/ 4741545 w 7302500"/>
              <a:gd name="connsiteY4" fmla="*/ 190872 h 3094494"/>
              <a:gd name="connisteX5" fmla="*/ 4646295 w 7302500"/>
              <a:gd name="connsiteY5" fmla="*/ 857622 h 3094494"/>
              <a:gd name="connisteX6" fmla="*/ 4434840 w 7302500"/>
              <a:gd name="connsiteY6" fmla="*/ 2572122 h 3094494"/>
              <a:gd name="connisteX7" fmla="*/ 4170045 w 7302500"/>
              <a:gd name="connsiteY7" fmla="*/ 3026782 h 3094494"/>
              <a:gd name="connisteX8" fmla="*/ 3111500 w 7302500"/>
              <a:gd name="connsiteY8" fmla="*/ 3090282 h 3094494"/>
              <a:gd name="connisteX9" fmla="*/ 847090 w 7302500"/>
              <a:gd name="connsiteY9" fmla="*/ 3069327 h 3094494"/>
              <a:gd name="connisteX10" fmla="*/ 0 w 7302500"/>
              <a:gd name="connsiteY10" fmla="*/ 3058532 h 30944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7302500" h="3094495">
                <a:moveTo>
                  <a:pt x="7302500" y="21327"/>
                </a:moveTo>
                <a:cubicBezTo>
                  <a:pt x="7172325" y="16882"/>
                  <a:pt x="6928485" y="2277"/>
                  <a:pt x="6530340" y="372"/>
                </a:cubicBezTo>
                <a:cubicBezTo>
                  <a:pt x="6132195" y="-1533"/>
                  <a:pt x="5634990" y="4182"/>
                  <a:pt x="5313045" y="10532"/>
                </a:cubicBezTo>
                <a:cubicBezTo>
                  <a:pt x="4991100" y="16882"/>
                  <a:pt x="5035550" y="-4073"/>
                  <a:pt x="4921250" y="32122"/>
                </a:cubicBezTo>
                <a:cubicBezTo>
                  <a:pt x="4806950" y="68317"/>
                  <a:pt x="4796790" y="25772"/>
                  <a:pt x="4741545" y="190872"/>
                </a:cubicBezTo>
                <a:cubicBezTo>
                  <a:pt x="4686300" y="355972"/>
                  <a:pt x="4707890" y="381372"/>
                  <a:pt x="4646295" y="857622"/>
                </a:cubicBezTo>
                <a:cubicBezTo>
                  <a:pt x="4584700" y="1333872"/>
                  <a:pt x="4530090" y="2138417"/>
                  <a:pt x="4434840" y="2572122"/>
                </a:cubicBezTo>
                <a:cubicBezTo>
                  <a:pt x="4339590" y="3005827"/>
                  <a:pt x="4434840" y="2923277"/>
                  <a:pt x="4170045" y="3026782"/>
                </a:cubicBezTo>
                <a:cubicBezTo>
                  <a:pt x="3905250" y="3130287"/>
                  <a:pt x="3776345" y="3082027"/>
                  <a:pt x="3111500" y="3090282"/>
                </a:cubicBezTo>
                <a:cubicBezTo>
                  <a:pt x="2446655" y="3098537"/>
                  <a:pt x="1469390" y="3075677"/>
                  <a:pt x="847090" y="3069327"/>
                </a:cubicBezTo>
                <a:cubicBezTo>
                  <a:pt x="224790" y="3062977"/>
                  <a:pt x="123825" y="3060437"/>
                  <a:pt x="0" y="3058532"/>
                </a:cubicBezTo>
              </a:path>
            </a:pathLst>
          </a:custGeom>
          <a:noFill/>
          <a:ln w="412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7" name="Forma livre 56"/>
          <p:cNvSpPr/>
          <p:nvPr/>
        </p:nvSpPr>
        <p:spPr>
          <a:xfrm>
            <a:off x="8755812" y="5449643"/>
            <a:ext cx="2760453" cy="910753"/>
          </a:xfrm>
          <a:custGeom>
            <a:avLst/>
            <a:gdLst>
              <a:gd name="connsiteX0" fmla="*/ 0 w 2760453"/>
              <a:gd name="connsiteY0" fmla="*/ 910753 h 910753"/>
              <a:gd name="connsiteX1" fmla="*/ 224286 w 2760453"/>
              <a:gd name="connsiteY1" fmla="*/ 608829 h 910753"/>
              <a:gd name="connsiteX2" fmla="*/ 569343 w 2760453"/>
              <a:gd name="connsiteY2" fmla="*/ 315530 h 910753"/>
              <a:gd name="connsiteX3" fmla="*/ 983411 w 2760453"/>
              <a:gd name="connsiteY3" fmla="*/ 117123 h 910753"/>
              <a:gd name="connsiteX4" fmla="*/ 1457864 w 2760453"/>
              <a:gd name="connsiteY4" fmla="*/ 56738 h 910753"/>
              <a:gd name="connsiteX5" fmla="*/ 2061713 w 2760453"/>
              <a:gd name="connsiteY5" fmla="*/ 4980 h 910753"/>
              <a:gd name="connsiteX6" fmla="*/ 2760453 w 2760453"/>
              <a:gd name="connsiteY6" fmla="*/ 4980 h 91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453" h="910753">
                <a:moveTo>
                  <a:pt x="0" y="910753"/>
                </a:moveTo>
                <a:cubicBezTo>
                  <a:pt x="64698" y="809393"/>
                  <a:pt x="129396" y="708033"/>
                  <a:pt x="224286" y="608829"/>
                </a:cubicBezTo>
                <a:cubicBezTo>
                  <a:pt x="319176" y="509625"/>
                  <a:pt x="442822" y="397481"/>
                  <a:pt x="569343" y="315530"/>
                </a:cubicBezTo>
                <a:cubicBezTo>
                  <a:pt x="695864" y="233579"/>
                  <a:pt x="835324" y="160255"/>
                  <a:pt x="983411" y="117123"/>
                </a:cubicBezTo>
                <a:cubicBezTo>
                  <a:pt x="1131498" y="73991"/>
                  <a:pt x="1278147" y="75428"/>
                  <a:pt x="1457864" y="56738"/>
                </a:cubicBezTo>
                <a:cubicBezTo>
                  <a:pt x="1637581" y="38048"/>
                  <a:pt x="1844615" y="13606"/>
                  <a:pt x="2061713" y="4980"/>
                </a:cubicBezTo>
                <a:cubicBezTo>
                  <a:pt x="2278811" y="-3646"/>
                  <a:pt x="2519632" y="667"/>
                  <a:pt x="2760453" y="498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1" name="CaixaDeTexto 6"/>
          <p:cNvSpPr txBox="1"/>
          <p:nvPr/>
        </p:nvSpPr>
        <p:spPr>
          <a:xfrm>
            <a:off x="9931400" y="2099722"/>
            <a:ext cx="1295821"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DC</a:t>
            </a:r>
            <a:r>
              <a:rPr lang="pt-BR" sz="2800" b="1" dirty="0" smtClean="0"/>
              <a:t>)</a:t>
            </a:r>
            <a:endParaRPr lang="pt-BR" sz="2800" b="1" dirty="0"/>
          </a:p>
        </p:txBody>
      </p:sp>
      <p:sp>
        <p:nvSpPr>
          <p:cNvPr id="62" name="CaixaDeTexto 6"/>
          <p:cNvSpPr txBox="1"/>
          <p:nvPr/>
        </p:nvSpPr>
        <p:spPr>
          <a:xfrm>
            <a:off x="10116053" y="3165523"/>
            <a:ext cx="1712595" cy="523220"/>
          </a:xfrm>
          <a:prstGeom prst="rect">
            <a:avLst/>
          </a:prstGeom>
          <a:noFill/>
        </p:spPr>
        <p:txBody>
          <a:bodyPr wrap="square" rtlCol="0">
            <a:spAutoFit/>
          </a:bodyPr>
          <a:lstStyle/>
          <a:p>
            <a:r>
              <a:rPr lang="pt-BR" sz="2800" b="1" dirty="0" smtClean="0"/>
              <a:t>n</a:t>
            </a:r>
            <a:r>
              <a:rPr lang="pt-BR" sz="2800" b="1" baseline="-25000" dirty="0" smtClean="0"/>
              <a:t>n0C</a:t>
            </a:r>
            <a:r>
              <a:rPr lang="pt-BR" sz="2800" b="1" dirty="0" smtClean="0"/>
              <a:t>=N</a:t>
            </a:r>
            <a:r>
              <a:rPr lang="pt-BR" sz="2800" b="1" baseline="-25000" dirty="0" smtClean="0"/>
              <a:t>DC</a:t>
            </a:r>
            <a:endParaRPr lang="pt-BR" sz="2800" b="1" baseline="-25000" dirty="0"/>
          </a:p>
        </p:txBody>
      </p:sp>
      <p:sp>
        <p:nvSpPr>
          <p:cNvPr id="63" name="CaixaDeTexto 6"/>
          <p:cNvSpPr txBox="1"/>
          <p:nvPr/>
        </p:nvSpPr>
        <p:spPr>
          <a:xfrm>
            <a:off x="10218900" y="4913875"/>
            <a:ext cx="2116772" cy="521970"/>
          </a:xfrm>
          <a:prstGeom prst="rect">
            <a:avLst/>
          </a:prstGeom>
          <a:noFill/>
        </p:spPr>
        <p:txBody>
          <a:bodyPr wrap="square" rtlCol="0">
            <a:spAutoFit/>
          </a:bodyPr>
          <a:lstStyle/>
          <a:p>
            <a:r>
              <a:rPr lang="pt-BR" sz="2800" b="1" dirty="0" smtClean="0"/>
              <a:t>p</a:t>
            </a:r>
            <a:r>
              <a:rPr lang="pt-BR" sz="2800" b="1" baseline="-25000" dirty="0" smtClean="0"/>
              <a:t>n0C</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DC</a:t>
            </a:r>
            <a:endParaRPr lang="pt-BR" sz="2800" b="1" baseline="-25000" dirty="0">
              <a:sym typeface="+mn-ea"/>
            </a:endParaRPr>
          </a:p>
        </p:txBody>
      </p:sp>
      <p:sp>
        <p:nvSpPr>
          <p:cNvPr id="64" name="CaixaDeTexto 2"/>
          <p:cNvSpPr txBox="1"/>
          <p:nvPr/>
        </p:nvSpPr>
        <p:spPr>
          <a:xfrm>
            <a:off x="752518" y="381317"/>
            <a:ext cx="11194245" cy="953135"/>
          </a:xfrm>
          <a:prstGeom prst="rect">
            <a:avLst/>
          </a:prstGeom>
          <a:noFill/>
        </p:spPr>
        <p:txBody>
          <a:bodyPr wrap="square" rtlCol="0">
            <a:spAutoFit/>
          </a:bodyPr>
          <a:lstStyle/>
          <a:p>
            <a:pPr algn="ctr"/>
            <a:r>
              <a:rPr lang="pt-BR" sz="2800" b="1" dirty="0" smtClean="0">
                <a:solidFill>
                  <a:srgbClr val="C00000"/>
                </a:solidFill>
                <a:latin typeface="Comic Sans MS" panose="030F0702030302020204" pitchFamily="66" charset="0"/>
              </a:rPr>
              <a:t>Transistor NPN no corte - distribuição de portadores</a:t>
            </a:r>
            <a:endParaRPr lang="pt-BR" sz="2800" b="1" dirty="0" smtClean="0">
              <a:solidFill>
                <a:srgbClr val="C00000"/>
              </a:solidFill>
              <a:latin typeface="Comic Sans MS" panose="030F0702030302020204" pitchFamily="66" charset="0"/>
            </a:endParaRPr>
          </a:p>
          <a:p>
            <a:r>
              <a:rPr lang="pt-BR" sz="2800" b="1" dirty="0" smtClean="0">
                <a:latin typeface="Comic Sans MS" panose="030F0702030302020204" pitchFamily="66" charset="0"/>
              </a:rPr>
              <a:t>importante: praticamente não há portadores na base</a:t>
            </a:r>
            <a:endParaRPr lang="pt-BR" sz="2800" b="1" dirty="0" smtClean="0">
              <a:latin typeface="Comic Sans MS" panose="030F0702030302020204" pitchFamily="66" charset="0"/>
            </a:endParaRPr>
          </a:p>
        </p:txBody>
      </p:sp>
      <p:sp>
        <p:nvSpPr>
          <p:cNvPr id="65" name="Forma livre 64"/>
          <p:cNvSpPr/>
          <p:nvPr/>
        </p:nvSpPr>
        <p:spPr>
          <a:xfrm>
            <a:off x="5970794" y="5800236"/>
            <a:ext cx="272949" cy="416805"/>
          </a:xfrm>
          <a:custGeom>
            <a:avLst/>
            <a:gdLst>
              <a:gd name="connsiteX0" fmla="*/ 237406 w 272949"/>
              <a:gd name="connsiteY0" fmla="*/ 416805 h 416805"/>
              <a:gd name="connsiteX1" fmla="*/ 13 w 272949"/>
              <a:gd name="connsiteY1" fmla="*/ 240959 h 416805"/>
              <a:gd name="connsiteX2" fmla="*/ 246198 w 272949"/>
              <a:gd name="connsiteY2" fmla="*/ 21151 h 416805"/>
              <a:gd name="connsiteX3" fmla="*/ 254990 w 272949"/>
              <a:gd name="connsiteY3" fmla="*/ 21151 h 416805"/>
            </a:gdLst>
            <a:ahLst/>
            <a:cxnLst>
              <a:cxn ang="0">
                <a:pos x="connsiteX0" y="connsiteY0"/>
              </a:cxn>
              <a:cxn ang="0">
                <a:pos x="connsiteX1" y="connsiteY1"/>
              </a:cxn>
              <a:cxn ang="0">
                <a:pos x="connsiteX2" y="connsiteY2"/>
              </a:cxn>
              <a:cxn ang="0">
                <a:pos x="connsiteX3" y="connsiteY3"/>
              </a:cxn>
            </a:cxnLst>
            <a:rect l="l" t="t" r="r" b="b"/>
            <a:pathLst>
              <a:path w="272949" h="416805">
                <a:moveTo>
                  <a:pt x="237406" y="416805"/>
                </a:moveTo>
                <a:cubicBezTo>
                  <a:pt x="117977" y="361853"/>
                  <a:pt x="-1452" y="306901"/>
                  <a:pt x="13" y="240959"/>
                </a:cubicBezTo>
                <a:cubicBezTo>
                  <a:pt x="1478" y="175017"/>
                  <a:pt x="203702" y="57786"/>
                  <a:pt x="246198" y="21151"/>
                </a:cubicBezTo>
                <a:cubicBezTo>
                  <a:pt x="288694" y="-15484"/>
                  <a:pt x="271842" y="2833"/>
                  <a:pt x="254990" y="21151"/>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6" name="CaixaDeTexto 6"/>
          <p:cNvSpPr txBox="1"/>
          <p:nvPr/>
        </p:nvSpPr>
        <p:spPr>
          <a:xfrm>
            <a:off x="5090201" y="5211901"/>
            <a:ext cx="2404051" cy="706755"/>
          </a:xfrm>
          <a:prstGeom prst="rect">
            <a:avLst/>
          </a:prstGeom>
          <a:noFill/>
        </p:spPr>
        <p:txBody>
          <a:bodyPr wrap="square" rtlCol="0">
            <a:spAutoFit/>
          </a:bodyPr>
          <a:lstStyle/>
          <a:p>
            <a:r>
              <a:rPr lang="pt-BR" sz="2000" b="1" dirty="0" smtClean="0"/>
              <a:t>a concentração de elétrons não sobe </a:t>
            </a:r>
            <a:endParaRPr lang="pt-BR" sz="2000" b="1" dirty="0"/>
          </a:p>
        </p:txBody>
      </p:sp>
      <p:sp>
        <p:nvSpPr>
          <p:cNvPr id="67" name="CaixaDeTexto 6"/>
          <p:cNvSpPr txBox="1"/>
          <p:nvPr/>
        </p:nvSpPr>
        <p:spPr>
          <a:xfrm>
            <a:off x="1477446" y="1510694"/>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68" name="CaixaDeTexto 6"/>
          <p:cNvSpPr txBox="1"/>
          <p:nvPr/>
        </p:nvSpPr>
        <p:spPr>
          <a:xfrm>
            <a:off x="5410595" y="1523137"/>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Base</a:t>
            </a:r>
            <a:endParaRPr lang="pt-BR" sz="2800" b="1" dirty="0">
              <a:solidFill>
                <a:srgbClr val="C00000"/>
              </a:solidFill>
              <a:effectLst>
                <a:outerShdw blurRad="38100" dist="38100" dir="2700000" algn="tl">
                  <a:srgbClr val="000000">
                    <a:alpha val="43137"/>
                  </a:srgbClr>
                </a:outerShdw>
              </a:effectLst>
            </a:endParaRPr>
          </a:p>
        </p:txBody>
      </p:sp>
      <p:sp>
        <p:nvSpPr>
          <p:cNvPr id="69" name="CaixaDeTexto 6"/>
          <p:cNvSpPr txBox="1"/>
          <p:nvPr/>
        </p:nvSpPr>
        <p:spPr>
          <a:xfrm>
            <a:off x="9597755" y="1517034"/>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cxnSp>
        <p:nvCxnSpPr>
          <p:cNvPr id="84" name="Conector Reto 37"/>
          <p:cNvCxnSpPr/>
          <p:nvPr/>
        </p:nvCxnSpPr>
        <p:spPr>
          <a:xfrm flipV="1">
            <a:off x="9244033" y="5470928"/>
            <a:ext cx="220590" cy="300413"/>
          </a:xfrm>
          <a:prstGeom prst="line">
            <a:avLst/>
          </a:prstGeom>
        </p:spPr>
        <p:style>
          <a:lnRef idx="1">
            <a:schemeClr val="accent1"/>
          </a:lnRef>
          <a:fillRef idx="0">
            <a:schemeClr val="accent1"/>
          </a:fillRef>
          <a:effectRef idx="0">
            <a:schemeClr val="accent1"/>
          </a:effectRef>
          <a:fontRef idx="minor">
            <a:schemeClr val="tx1"/>
          </a:fontRef>
        </p:style>
      </p:cxnSp>
      <p:cxnSp>
        <p:nvCxnSpPr>
          <p:cNvPr id="90" name="Conector Reto 43"/>
          <p:cNvCxnSpPr/>
          <p:nvPr/>
        </p:nvCxnSpPr>
        <p:spPr>
          <a:xfrm>
            <a:off x="3591247" y="5619587"/>
            <a:ext cx="109785" cy="213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92" name="Conector Reto 43"/>
          <p:cNvCxnSpPr/>
          <p:nvPr/>
        </p:nvCxnSpPr>
        <p:spPr>
          <a:xfrm>
            <a:off x="2893848" y="5543223"/>
            <a:ext cx="109785" cy="213800"/>
          </a:xfrm>
          <a:prstGeom prst="line">
            <a:avLst/>
          </a:prstGeom>
        </p:spPr>
        <p:style>
          <a:lnRef idx="1">
            <a:schemeClr val="accent1"/>
          </a:lnRef>
          <a:fillRef idx="0">
            <a:schemeClr val="accent1"/>
          </a:fillRef>
          <a:effectRef idx="0">
            <a:schemeClr val="accent1"/>
          </a:effectRef>
          <a:fontRef idx="minor">
            <a:schemeClr val="tx1"/>
          </a:fontRef>
        </p:style>
      </p:cxnSp>
      <p:sp>
        <p:nvSpPr>
          <p:cNvPr id="16" name="Forma livre 15"/>
          <p:cNvSpPr/>
          <p:nvPr/>
        </p:nvSpPr>
        <p:spPr>
          <a:xfrm>
            <a:off x="3743325" y="4157980"/>
            <a:ext cx="1033145" cy="2192020"/>
          </a:xfrm>
          <a:custGeom>
            <a:avLst/>
            <a:gdLst>
              <a:gd name="connisteX0" fmla="*/ 7302500 w 7302500"/>
              <a:gd name="connsiteY0" fmla="*/ 21327 h 3094494"/>
              <a:gd name="connisteX1" fmla="*/ 6530340 w 7302500"/>
              <a:gd name="connsiteY1" fmla="*/ 372 h 3094494"/>
              <a:gd name="connisteX2" fmla="*/ 5313045 w 7302500"/>
              <a:gd name="connsiteY2" fmla="*/ 10532 h 3094494"/>
              <a:gd name="connisteX3" fmla="*/ 4921250 w 7302500"/>
              <a:gd name="connsiteY3" fmla="*/ 32122 h 3094494"/>
              <a:gd name="connisteX4" fmla="*/ 4741545 w 7302500"/>
              <a:gd name="connsiteY4" fmla="*/ 190872 h 3094494"/>
              <a:gd name="connisteX5" fmla="*/ 4646295 w 7302500"/>
              <a:gd name="connsiteY5" fmla="*/ 857622 h 3094494"/>
              <a:gd name="connisteX6" fmla="*/ 4434840 w 7302500"/>
              <a:gd name="connsiteY6" fmla="*/ 2572122 h 3094494"/>
              <a:gd name="connisteX7" fmla="*/ 4170045 w 7302500"/>
              <a:gd name="connsiteY7" fmla="*/ 3026782 h 3094494"/>
              <a:gd name="connisteX8" fmla="*/ 3111500 w 7302500"/>
              <a:gd name="connsiteY8" fmla="*/ 3090282 h 3094494"/>
              <a:gd name="connisteX9" fmla="*/ 847090 w 7302500"/>
              <a:gd name="connsiteY9" fmla="*/ 3069327 h 3094494"/>
              <a:gd name="connisteX10" fmla="*/ 0 w 7302500"/>
              <a:gd name="connsiteY10" fmla="*/ 3058532 h 30944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7302500" h="3094495">
                <a:moveTo>
                  <a:pt x="7302500" y="21327"/>
                </a:moveTo>
                <a:cubicBezTo>
                  <a:pt x="7172325" y="16882"/>
                  <a:pt x="6928485" y="2277"/>
                  <a:pt x="6530340" y="372"/>
                </a:cubicBezTo>
                <a:cubicBezTo>
                  <a:pt x="6132195" y="-1533"/>
                  <a:pt x="5634990" y="4182"/>
                  <a:pt x="5313045" y="10532"/>
                </a:cubicBezTo>
                <a:cubicBezTo>
                  <a:pt x="4991100" y="16882"/>
                  <a:pt x="5035550" y="-4073"/>
                  <a:pt x="4921250" y="32122"/>
                </a:cubicBezTo>
                <a:cubicBezTo>
                  <a:pt x="4806950" y="68317"/>
                  <a:pt x="4796790" y="25772"/>
                  <a:pt x="4741545" y="190872"/>
                </a:cubicBezTo>
                <a:cubicBezTo>
                  <a:pt x="4686300" y="355972"/>
                  <a:pt x="4707890" y="381372"/>
                  <a:pt x="4646295" y="857622"/>
                </a:cubicBezTo>
                <a:cubicBezTo>
                  <a:pt x="4584700" y="1333872"/>
                  <a:pt x="4530090" y="2138417"/>
                  <a:pt x="4434840" y="2572122"/>
                </a:cubicBezTo>
                <a:cubicBezTo>
                  <a:pt x="4339590" y="3005827"/>
                  <a:pt x="4434840" y="2923277"/>
                  <a:pt x="4170045" y="3026782"/>
                </a:cubicBezTo>
                <a:cubicBezTo>
                  <a:pt x="3905250" y="3130287"/>
                  <a:pt x="3776345" y="3082027"/>
                  <a:pt x="3111500" y="3090282"/>
                </a:cubicBezTo>
                <a:cubicBezTo>
                  <a:pt x="2446655" y="3098537"/>
                  <a:pt x="1469390" y="3075677"/>
                  <a:pt x="847090" y="3069327"/>
                </a:cubicBezTo>
                <a:cubicBezTo>
                  <a:pt x="224790" y="3062977"/>
                  <a:pt x="123825" y="3060437"/>
                  <a:pt x="0" y="3058532"/>
                </a:cubicBezTo>
              </a:path>
            </a:pathLst>
          </a:cu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2" name="Forma livre 1"/>
          <p:cNvSpPr/>
          <p:nvPr/>
        </p:nvSpPr>
        <p:spPr>
          <a:xfrm flipH="1">
            <a:off x="7727950" y="4176395"/>
            <a:ext cx="1075690" cy="2183765"/>
          </a:xfrm>
          <a:custGeom>
            <a:avLst/>
            <a:gdLst>
              <a:gd name="connisteX0" fmla="*/ 7302500 w 7302500"/>
              <a:gd name="connsiteY0" fmla="*/ 21327 h 3094494"/>
              <a:gd name="connisteX1" fmla="*/ 6530340 w 7302500"/>
              <a:gd name="connsiteY1" fmla="*/ 372 h 3094494"/>
              <a:gd name="connisteX2" fmla="*/ 5313045 w 7302500"/>
              <a:gd name="connsiteY2" fmla="*/ 10532 h 3094494"/>
              <a:gd name="connisteX3" fmla="*/ 4921250 w 7302500"/>
              <a:gd name="connsiteY3" fmla="*/ 32122 h 3094494"/>
              <a:gd name="connisteX4" fmla="*/ 4741545 w 7302500"/>
              <a:gd name="connsiteY4" fmla="*/ 190872 h 3094494"/>
              <a:gd name="connisteX5" fmla="*/ 4646295 w 7302500"/>
              <a:gd name="connsiteY5" fmla="*/ 857622 h 3094494"/>
              <a:gd name="connisteX6" fmla="*/ 4434840 w 7302500"/>
              <a:gd name="connsiteY6" fmla="*/ 2572122 h 3094494"/>
              <a:gd name="connisteX7" fmla="*/ 4170045 w 7302500"/>
              <a:gd name="connsiteY7" fmla="*/ 3026782 h 3094494"/>
              <a:gd name="connisteX8" fmla="*/ 3111500 w 7302500"/>
              <a:gd name="connsiteY8" fmla="*/ 3090282 h 3094494"/>
              <a:gd name="connisteX9" fmla="*/ 847090 w 7302500"/>
              <a:gd name="connsiteY9" fmla="*/ 3069327 h 3094494"/>
              <a:gd name="connisteX10" fmla="*/ 0 w 7302500"/>
              <a:gd name="connsiteY10" fmla="*/ 3058532 h 30944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7302500" h="3094495">
                <a:moveTo>
                  <a:pt x="7302500" y="21327"/>
                </a:moveTo>
                <a:cubicBezTo>
                  <a:pt x="7172325" y="16882"/>
                  <a:pt x="6928485" y="2277"/>
                  <a:pt x="6530340" y="372"/>
                </a:cubicBezTo>
                <a:cubicBezTo>
                  <a:pt x="6132195" y="-1533"/>
                  <a:pt x="5634990" y="4182"/>
                  <a:pt x="5313045" y="10532"/>
                </a:cubicBezTo>
                <a:cubicBezTo>
                  <a:pt x="4991100" y="16882"/>
                  <a:pt x="5035550" y="-4073"/>
                  <a:pt x="4921250" y="32122"/>
                </a:cubicBezTo>
                <a:cubicBezTo>
                  <a:pt x="4806950" y="68317"/>
                  <a:pt x="4796790" y="25772"/>
                  <a:pt x="4741545" y="190872"/>
                </a:cubicBezTo>
                <a:cubicBezTo>
                  <a:pt x="4686300" y="355972"/>
                  <a:pt x="4707890" y="381372"/>
                  <a:pt x="4646295" y="857622"/>
                </a:cubicBezTo>
                <a:cubicBezTo>
                  <a:pt x="4584700" y="1333872"/>
                  <a:pt x="4530090" y="2138417"/>
                  <a:pt x="4434840" y="2572122"/>
                </a:cubicBezTo>
                <a:cubicBezTo>
                  <a:pt x="4339590" y="3005827"/>
                  <a:pt x="4434840" y="2923277"/>
                  <a:pt x="4170045" y="3026782"/>
                </a:cubicBezTo>
                <a:cubicBezTo>
                  <a:pt x="3905250" y="3130287"/>
                  <a:pt x="3776345" y="3082027"/>
                  <a:pt x="3111500" y="3090282"/>
                </a:cubicBezTo>
                <a:cubicBezTo>
                  <a:pt x="2446655" y="3098537"/>
                  <a:pt x="1469390" y="3075677"/>
                  <a:pt x="847090" y="3069327"/>
                </a:cubicBezTo>
                <a:cubicBezTo>
                  <a:pt x="224790" y="3062977"/>
                  <a:pt x="123825" y="3060437"/>
                  <a:pt x="0" y="3058532"/>
                </a:cubicBezTo>
              </a:path>
            </a:pathLst>
          </a:cu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5" name="Forma livre 4"/>
          <p:cNvSpPr/>
          <p:nvPr/>
        </p:nvSpPr>
        <p:spPr>
          <a:xfrm>
            <a:off x="4367530" y="6278245"/>
            <a:ext cx="3740785" cy="81280"/>
          </a:xfrm>
          <a:custGeom>
            <a:avLst/>
            <a:gdLst>
              <a:gd name="connisteX0" fmla="*/ 0 w 3728085"/>
              <a:gd name="connsiteY0" fmla="*/ 67945 h 95250"/>
              <a:gd name="connisteX1" fmla="*/ 1374140 w 3728085"/>
              <a:gd name="connsiteY1" fmla="*/ 0 h 95250"/>
              <a:gd name="connisteX2" fmla="*/ 2449195 w 3728085"/>
              <a:gd name="connsiteY2" fmla="*/ 0 h 95250"/>
              <a:gd name="connisteX3" fmla="*/ 3660140 w 3728085"/>
              <a:gd name="connsiteY3" fmla="*/ 95250 h 95250"/>
              <a:gd name="connisteX4" fmla="*/ 3728085 w 3728085"/>
              <a:gd name="connsiteY4" fmla="*/ 81280 h 95250"/>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3728085" h="95250">
                <a:moveTo>
                  <a:pt x="0" y="67945"/>
                </a:moveTo>
                <a:lnTo>
                  <a:pt x="1374140" y="0"/>
                </a:lnTo>
                <a:lnTo>
                  <a:pt x="2449195" y="0"/>
                </a:lnTo>
                <a:lnTo>
                  <a:pt x="3660140" y="95250"/>
                </a:lnTo>
                <a:lnTo>
                  <a:pt x="3728085" y="81280"/>
                </a:lnTo>
              </a:path>
            </a:pathLst>
          </a:custGeom>
          <a:noFill/>
          <a:ln w="9207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mc:AlternateContent xmlns:mc="http://schemas.openxmlformats.org/markup-compatibility/2006">
        <mc:Choice xmlns:a14="http://schemas.microsoft.com/office/drawing/2010/main" Requires="a14">
          <p:sp>
            <p:nvSpPr>
              <p:cNvPr id="7" name="Caixa de Texto 6"/>
              <p:cNvSpPr txBox="1"/>
              <p:nvPr/>
            </p:nvSpPr>
            <p:spPr>
              <a:xfrm>
                <a:off x="4327525" y="4489450"/>
                <a:ext cx="1722120" cy="61214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𝑛</m:t>
                          </m:r>
                        </m:e>
                        <m:sub>
                          <m:r>
                            <a:rPr lang="en-US" altLang="pt-BR" b="0" i="1" smtClean="0">
                              <a:latin typeface="Cambria Math" panose="02040503050406030204" pitchFamily="18" charset="0"/>
                              <a:cs typeface="Cambria Math" panose="02040503050406030204" pitchFamily="18" charset="0"/>
                            </a:rPr>
                            <m:t>𝑝</m:t>
                          </m:r>
                          <m:r>
                            <a:rPr lang="en-US" altLang="pt-BR" b="0" i="1" smtClean="0">
                              <a:latin typeface="Cambria Math" panose="02040503050406030204" pitchFamily="18" charset="0"/>
                              <a:cs typeface="Cambria Math" panose="02040503050406030204" pitchFamily="18" charset="0"/>
                            </a:rPr>
                            <m:t>0</m:t>
                          </m:r>
                        </m:sub>
                      </m:sSub>
                      <m:r>
                        <a:rPr lang="pt-BR" b="0" i="1" smtClean="0">
                          <a:latin typeface="Cambria Math" panose="02040503050406030204" pitchFamily="18" charset="0"/>
                        </a:rPr>
                        <m:t>𝑒𝑥𝑝</m:t>
                      </m:r>
                      <m:d>
                        <m:dPr>
                          <m:ctrlPr>
                            <a:rPr lang="pt-BR" b="0" i="1" smtClean="0">
                              <a:latin typeface="Cambria Math" panose="02040503050406030204" pitchFamily="18" charset="0"/>
                            </a:rPr>
                          </m:ctrlPr>
                        </m:dPr>
                        <m:e>
                          <m:f>
                            <m:fPr>
                              <m:ctrlPr>
                                <a:rPr lang="pt-BR" b="0" i="1" smtClean="0">
                                  <a:latin typeface="Cambria Math" panose="02040503050406030204" pitchFamily="18" charset="0"/>
                                </a:rPr>
                              </m:ctrlPr>
                            </m:fPr>
                            <m:num>
                              <m:r>
                                <a:rPr lang="en-US" altLang="pt-BR" b="0" i="1" smtClean="0">
                                  <a:latin typeface="Cambria Math" panose="02040503050406030204" pitchFamily="18" charset="0"/>
                                  <a:cs typeface="Cambria Math" panose="02040503050406030204" pitchFamily="18" charset="0"/>
                                </a:rPr>
                                <m:t>𝑞</m:t>
                              </m:r>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𝑉</m:t>
                                  </m:r>
                                </m:e>
                                <m:sub>
                                  <m:r>
                                    <a:rPr lang="en-US" altLang="pt-BR" b="0" i="1" smtClean="0">
                                      <a:latin typeface="Cambria Math" panose="02040503050406030204" pitchFamily="18" charset="0"/>
                                      <a:cs typeface="Cambria Math" panose="02040503050406030204" pitchFamily="18" charset="0"/>
                                    </a:rPr>
                                    <m:t>𝐵𝐸</m:t>
                                  </m:r>
                                </m:sub>
                              </m:sSub>
                            </m:num>
                            <m:den>
                              <m:r>
                                <a:rPr lang="pt-BR" b="0" i="1" smtClean="0">
                                  <a:latin typeface="Cambria Math" panose="02040503050406030204" pitchFamily="18" charset="0"/>
                                </a:rPr>
                                <m:t>𝑘𝑇</m:t>
                              </m:r>
                            </m:den>
                          </m:f>
                        </m:e>
                      </m:d>
                    </m:oMath>
                  </m:oMathPara>
                </a14:m>
                <a:endParaRPr lang="pt-BR" altLang="en-US" b="0" i="1" smtClean="0">
                  <a:latin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4327525" y="4489450"/>
                <a:ext cx="1722120" cy="61214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 name="Caixa de Texto 7"/>
              <p:cNvSpPr txBox="1"/>
              <p:nvPr/>
            </p:nvSpPr>
            <p:spPr>
              <a:xfrm>
                <a:off x="6515735" y="4682490"/>
                <a:ext cx="1636395" cy="61214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𝑛</m:t>
                          </m:r>
                        </m:e>
                        <m:sub>
                          <m:r>
                            <a:rPr lang="en-US" altLang="pt-BR" b="0" i="1" smtClean="0">
                              <a:latin typeface="Cambria Math" panose="02040503050406030204" pitchFamily="18" charset="0"/>
                              <a:cs typeface="Cambria Math" panose="02040503050406030204" pitchFamily="18" charset="0"/>
                            </a:rPr>
                            <m:t>𝑝</m:t>
                          </m:r>
                          <m:r>
                            <a:rPr lang="en-US" altLang="pt-BR" b="0" i="1" smtClean="0">
                              <a:latin typeface="Cambria Math" panose="02040503050406030204" pitchFamily="18" charset="0"/>
                              <a:cs typeface="Cambria Math" panose="02040503050406030204" pitchFamily="18" charset="0"/>
                            </a:rPr>
                            <m:t>0</m:t>
                          </m:r>
                        </m:sub>
                      </m:sSub>
                      <m:r>
                        <a:rPr lang="pt-BR" b="0" i="1" smtClean="0">
                          <a:latin typeface="Cambria Math" panose="02040503050406030204" pitchFamily="18" charset="0"/>
                        </a:rPr>
                        <m:t>𝑒𝑥𝑝</m:t>
                      </m:r>
                      <m:d>
                        <m:dPr>
                          <m:ctrlPr>
                            <a:rPr lang="pt-BR" b="0" i="1" smtClean="0">
                              <a:latin typeface="Cambria Math" panose="02040503050406030204" pitchFamily="18" charset="0"/>
                            </a:rPr>
                          </m:ctrlPr>
                        </m:dPr>
                        <m:e>
                          <m:f>
                            <m:fPr>
                              <m:ctrlPr>
                                <a:rPr lang="pt-BR" b="0" i="1" smtClean="0">
                                  <a:latin typeface="Cambria Math" panose="02040503050406030204" pitchFamily="18" charset="0"/>
                                </a:rPr>
                              </m:ctrlPr>
                            </m:fPr>
                            <m:num>
                              <m:r>
                                <a:rPr lang="en-US" altLang="pt-BR" b="0" i="1" smtClean="0">
                                  <a:latin typeface="Cambria Math" panose="02040503050406030204" pitchFamily="18" charset="0"/>
                                  <a:cs typeface="Cambria Math" panose="02040503050406030204" pitchFamily="18" charset="0"/>
                                </a:rPr>
                                <m:t>𝑞</m:t>
                              </m:r>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𝑉</m:t>
                                  </m:r>
                                </m:e>
                                <m:sub>
                                  <m:r>
                                    <a:rPr lang="en-US" altLang="pt-BR" b="0" i="1" smtClean="0">
                                      <a:latin typeface="Cambria Math" panose="02040503050406030204" pitchFamily="18" charset="0"/>
                                      <a:cs typeface="Cambria Math" panose="02040503050406030204" pitchFamily="18" charset="0"/>
                                    </a:rPr>
                                    <m:t>𝐵𝐶</m:t>
                                  </m:r>
                                </m:sub>
                              </m:sSub>
                            </m:num>
                            <m:den>
                              <m:r>
                                <a:rPr lang="pt-BR" b="0" i="1" smtClean="0">
                                  <a:latin typeface="Cambria Math" panose="02040503050406030204" pitchFamily="18" charset="0"/>
                                </a:rPr>
                                <m:t>𝑘𝑇</m:t>
                              </m:r>
                            </m:den>
                          </m:f>
                        </m:e>
                      </m:d>
                    </m:oMath>
                  </m:oMathPara>
                </a14:m>
                <a:endParaRPr lang="pt-BR" altLang="en-US" b="0" i="1" smtClean="0">
                  <a:latin typeface="Cambria Math" panose="02040503050406030204" pitchFamily="18" charset="0"/>
                  <a:cs typeface="Cambria Math" panose="02040503050406030204" pitchFamily="18" charset="0"/>
                </a:endParaRPr>
              </a:p>
            </p:txBody>
          </p:sp>
        </mc:Choice>
        <mc:Fallback>
          <p:sp>
            <p:nvSpPr>
              <p:cNvPr id="8" name="Caixa de Texto 7"/>
              <p:cNvSpPr txBox="1">
                <a:spLocks noRot="1" noChangeAspect="1" noMove="1" noResize="1" noEditPoints="1" noAdjustHandles="1" noChangeArrowheads="1" noChangeShapeType="1" noTextEdit="1"/>
              </p:cNvSpPr>
              <p:nvPr/>
            </p:nvSpPr>
            <p:spPr>
              <a:xfrm>
                <a:off x="6515735" y="4682490"/>
                <a:ext cx="1636395" cy="612140"/>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9" name="Conector curvo 8"/>
          <p:cNvCxnSpPr/>
          <p:nvPr/>
        </p:nvCxnSpPr>
        <p:spPr>
          <a:xfrm flipV="1">
            <a:off x="4367530" y="5013960"/>
            <a:ext cx="297180" cy="1264285"/>
          </a:xfrm>
          <a:prstGeom prst="curvedConnector2">
            <a:avLst/>
          </a:prstGeom>
          <a:ln w="19050">
            <a:solidFill>
              <a:srgbClr val="9A0000"/>
            </a:solidFill>
            <a:tailEnd type="triangle" w="lg" len="med"/>
          </a:ln>
        </p:spPr>
        <p:style>
          <a:lnRef idx="2">
            <a:schemeClr val="accent1"/>
          </a:lnRef>
          <a:fillRef idx="0">
            <a:srgbClr val="FFFFFF"/>
          </a:fillRef>
          <a:effectRef idx="0">
            <a:srgbClr val="FFFFFF"/>
          </a:effectRef>
          <a:fontRef idx="minor">
            <a:schemeClr val="tx1"/>
          </a:fontRef>
        </p:style>
      </p:cxnSp>
      <p:cxnSp>
        <p:nvCxnSpPr>
          <p:cNvPr id="10" name="Conector curvo 9"/>
          <p:cNvCxnSpPr>
            <a:stCxn id="2" idx="7"/>
          </p:cNvCxnSpPr>
          <p:nvPr/>
        </p:nvCxnSpPr>
        <p:spPr>
          <a:xfrm rot="10800000">
            <a:off x="7738745" y="5316220"/>
            <a:ext cx="450850" cy="996315"/>
          </a:xfrm>
          <a:prstGeom prst="curvedConnector2">
            <a:avLst/>
          </a:prstGeom>
          <a:ln w="19050">
            <a:solidFill>
              <a:srgbClr val="9A0000"/>
            </a:solidFill>
            <a:tailEnd type="triangle" w="lg" len="med"/>
          </a:ln>
        </p:spPr>
        <p:style>
          <a:lnRef idx="2">
            <a:schemeClr val="accent1"/>
          </a:lnRef>
          <a:fillRef idx="0">
            <a:srgbClr val="FFFFFF"/>
          </a:fillRef>
          <a:effectRef idx="0">
            <a:srgbClr val="FFFFFF"/>
          </a:effectRef>
          <a:fontRef idx="minor">
            <a:schemeClr val="tx1"/>
          </a:fontRef>
        </p:style>
      </p:cxnSp>
      <p:cxnSp>
        <p:nvCxnSpPr>
          <p:cNvPr id="11" name="Conector Reto 10"/>
          <p:cNvCxnSpPr/>
          <p:nvPr/>
        </p:nvCxnSpPr>
        <p:spPr>
          <a:xfrm>
            <a:off x="3912870" y="4157980"/>
            <a:ext cx="4057015" cy="13335"/>
          </a:xfrm>
          <a:prstGeom prst="line">
            <a:avLst/>
          </a:prstGeom>
        </p:spPr>
        <p:style>
          <a:lnRef idx="2">
            <a:schemeClr val="accent1"/>
          </a:lnRef>
          <a:fillRef idx="0">
            <a:srgbClr val="FFFFFF"/>
          </a:fillRef>
          <a:effectRef idx="0">
            <a:srgbClr val="FFFFFF"/>
          </a:effectRef>
          <a:fontRef idx="minor">
            <a:schemeClr val="tx1"/>
          </a:fontRef>
        </p:style>
      </p:cxnSp>
      <p:cxnSp>
        <p:nvCxnSpPr>
          <p:cNvPr id="15" name="Conector curvo 14"/>
          <p:cNvCxnSpPr/>
          <p:nvPr/>
        </p:nvCxnSpPr>
        <p:spPr>
          <a:xfrm>
            <a:off x="4641850" y="4161790"/>
            <a:ext cx="3243580" cy="14605"/>
          </a:xfrm>
          <a:prstGeom prst="curvedConnector3">
            <a:avLst>
              <a:gd name="adj1" fmla="val 50020"/>
            </a:avLst>
          </a:prstGeom>
          <a:ln w="34925">
            <a:solidFill>
              <a:srgbClr val="C00000"/>
            </a:solidFill>
          </a:ln>
        </p:spPr>
        <p:style>
          <a:lnRef idx="2">
            <a:schemeClr val="accent1"/>
          </a:lnRef>
          <a:fillRef idx="0">
            <a:srgbClr val="FFFFFF"/>
          </a:fillRef>
          <a:effectRef idx="0">
            <a:srgbClr val="FFFFFF"/>
          </a:effectRef>
          <a:fontRef idx="minor">
            <a:schemeClr val="tx1"/>
          </a:fontRef>
        </p:style>
      </p:cxnSp>
    </p:spTree>
  </p:cSld>
  <p:clrMapOvr>
    <a:masterClrMapping/>
  </p:clrMapOvr>
  <p:timing>
    <p:tnLst>
      <p:par>
        <p:cTn id="1" dur="indefinite" restart="never" nodeType="tmRoot"/>
      </p:par>
    </p:tn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3553577" y="379393"/>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DeTexto 45"/>
          <p:cNvSpPr txBox="1"/>
          <p:nvPr/>
        </p:nvSpPr>
        <p:spPr>
          <a:xfrm>
            <a:off x="313573" y="963809"/>
            <a:ext cx="11040155" cy="5384800"/>
          </a:xfrm>
          <a:prstGeom prst="rect">
            <a:avLst/>
          </a:prstGeom>
          <a:noFill/>
        </p:spPr>
        <p:txBody>
          <a:bodyPr wrap="square" rtlCol="0">
            <a:spAutoFit/>
          </a:bodyPr>
          <a:lstStyle/>
          <a:p>
            <a:pPr marL="514350" indent="-514350">
              <a:spcBef>
                <a:spcPts val="600"/>
              </a:spcBef>
              <a:spcAft>
                <a:spcPts val="600"/>
              </a:spcAft>
              <a:buFont typeface="+mj-lt"/>
              <a:buAutoNum type="arabicPeriod" startAt="2"/>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saturado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diodos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Neste caso, passa uma alta corrente no emissor e coletor.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conduzir,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 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conduzir,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0,6 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a:spcBef>
                <a:spcPts val="600"/>
              </a:spcBef>
              <a:spcAft>
                <a:spcPts val="6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effectLst>
                  <a:outerShdw blurRad="38100" dist="38100" dir="2700000" algn="tl">
                    <a:srgbClr val="000000">
                      <a:alpha val="43137"/>
                    </a:srgbClr>
                  </a:outerShdw>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a:t>
            </a:r>
            <a:endPar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Quanto mais próximo de zero estiver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mais saturado está o transistor e maior será corrente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Veremos mais tarde detalhes sobre esta região de operação</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7"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0" name="Grupo 19"/>
          <p:cNvGrpSpPr/>
          <p:nvPr/>
        </p:nvGrpSpPr>
        <p:grpSpPr>
          <a:xfrm rot="5400000" flipH="1">
            <a:off x="9469755" y="4617720"/>
            <a:ext cx="1274445" cy="22479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1650379" y="4407549"/>
            <a:ext cx="1127125" cy="485746"/>
            <a:chOff x="14922" y="4274"/>
            <a:chExt cx="1775" cy="801"/>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5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2192655" y="3949065"/>
            <a:ext cx="121602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a:off x="2041525" y="522732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955530" y="536702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9065895" y="4076700"/>
            <a:ext cx="10871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1493520" y="3284220"/>
            <a:ext cx="24485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dirty="0">
                <a:latin typeface="Comic Sans MS" panose="030F0702030302020204" pitchFamily="66" charset="0"/>
                <a:cs typeface="Comic Sans MS" panose="030F0702030302020204" pitchFamily="66" charset="0"/>
              </a:rPr>
              <a:t>= 0.5M</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9955530" y="4825365"/>
            <a:ext cx="182499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load</a:t>
            </a:r>
            <a:r>
              <a:rPr lang="pt-BR" altLang="en-US" sz="2800" dirty="0" smtClean="0">
                <a:latin typeface="Comic Sans MS" panose="030F0702030302020204" pitchFamily="66" charset="0"/>
                <a:cs typeface="Comic Sans MS" panose="030F0702030302020204" pitchFamily="66" charset="0"/>
              </a:rPr>
              <a:t>=100</a:t>
            </a:r>
            <a:endParaRPr lang="pt-BR" altLang="en-US" sz="2800" dirty="0" smtClean="0">
              <a:latin typeface="Comic Sans MS" panose="030F0702030302020204" pitchFamily="66" charset="0"/>
              <a:cs typeface="Comic Sans MS" panose="030F0702030302020204" pitchFamily="66" charset="0"/>
            </a:endParaRPr>
          </a:p>
        </p:txBody>
      </p:sp>
      <p:sp>
        <p:nvSpPr>
          <p:cNvPr id="13" name="Caixa de Texto 23"/>
          <p:cNvSpPr txBox="1"/>
          <p:nvPr/>
        </p:nvSpPr>
        <p:spPr>
          <a:xfrm>
            <a:off x="8183880" y="484568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 name="CaixaDeTexto 45"/>
          <p:cNvSpPr txBox="1"/>
          <p:nvPr/>
        </p:nvSpPr>
        <p:spPr>
          <a:xfrm>
            <a:off x="902335" y="1262380"/>
            <a:ext cx="10386695" cy="1537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configuração possível: (Amp1 + Amp2)</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a impedância de carga é baixa, e o Amp2 tem uma impedância de saída alta, assim o ganho é perdido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Retângulo arredondado 3"/>
          <p:cNvSpPr/>
          <p:nvPr/>
        </p:nvSpPr>
        <p:spPr>
          <a:xfrm>
            <a:off x="3688715" y="3806190"/>
            <a:ext cx="268287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 name="Grupo 4"/>
          <p:cNvGrpSpPr/>
          <p:nvPr/>
        </p:nvGrpSpPr>
        <p:grpSpPr>
          <a:xfrm rot="5400000" flipH="1">
            <a:off x="3663485" y="4600981"/>
            <a:ext cx="1274445" cy="234950"/>
            <a:chOff x="4152748" y="3524056"/>
            <a:chExt cx="1274569" cy="255373"/>
          </a:xfrm>
        </p:grpSpPr>
        <p:cxnSp>
          <p:nvCxnSpPr>
            <p:cNvPr id="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 name="Grupo 11"/>
          <p:cNvGrpSpPr/>
          <p:nvPr/>
        </p:nvGrpSpPr>
        <p:grpSpPr>
          <a:xfrm rot="16200000" flipH="1" flipV="1">
            <a:off x="4653280" y="4402455"/>
            <a:ext cx="1126490" cy="508000"/>
            <a:chOff x="14922" y="4274"/>
            <a:chExt cx="1774" cy="800"/>
          </a:xfrm>
        </p:grpSpPr>
        <p:cxnSp>
          <p:nvCxnSpPr>
            <p:cNvPr id="16" name="Conector Reto 15"/>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7" name="Elipse 16"/>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 de Texto 17"/>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19" name="Grupo 18"/>
          <p:cNvGrpSpPr/>
          <p:nvPr/>
        </p:nvGrpSpPr>
        <p:grpSpPr>
          <a:xfrm rot="10800000">
            <a:off x="5206365" y="3955415"/>
            <a:ext cx="1274445" cy="234950"/>
            <a:chOff x="4152748" y="3524056"/>
            <a:chExt cx="1274569" cy="255373"/>
          </a:xfrm>
        </p:grpSpPr>
        <p:cxnSp>
          <p:nvCxnSpPr>
            <p:cNvPr id="2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5" name="Conector Reto 24"/>
          <p:cNvCxnSpPr/>
          <p:nvPr/>
        </p:nvCxnSpPr>
        <p:spPr>
          <a:xfrm flipH="1">
            <a:off x="5039360" y="523367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4138295" y="535559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3185160" y="4065905"/>
            <a:ext cx="1139825" cy="1524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Caixa de Texto 23"/>
          <p:cNvSpPr txBox="1"/>
          <p:nvPr/>
        </p:nvSpPr>
        <p:spPr>
          <a:xfrm>
            <a:off x="5332730" y="3433445"/>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29" name="Caixa de Texto 23"/>
          <p:cNvSpPr txBox="1"/>
          <p:nvPr/>
        </p:nvSpPr>
        <p:spPr>
          <a:xfrm>
            <a:off x="3366770" y="4711700"/>
            <a:ext cx="112458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1M</a:t>
            </a:r>
            <a:endParaRPr lang="pt-BR" altLang="en-US" sz="2800" dirty="0" smtClean="0">
              <a:latin typeface="Comic Sans MS" panose="030F0702030302020204" pitchFamily="66" charset="0"/>
              <a:cs typeface="Comic Sans MS" panose="030F0702030302020204" pitchFamily="66" charset="0"/>
            </a:endParaRPr>
          </a:p>
        </p:txBody>
      </p:sp>
      <p:sp>
        <p:nvSpPr>
          <p:cNvPr id="30" name="Caixa de Texto 23"/>
          <p:cNvSpPr txBox="1"/>
          <p:nvPr/>
        </p:nvSpPr>
        <p:spPr>
          <a:xfrm>
            <a:off x="4639310" y="5233670"/>
            <a:ext cx="126809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1" name="Forma livre 30"/>
          <p:cNvSpPr/>
          <p:nvPr/>
        </p:nvSpPr>
        <p:spPr>
          <a:xfrm>
            <a:off x="3565525" y="4169410"/>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2911475" y="432371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3" name="Retângulo arredondado 32"/>
          <p:cNvSpPr/>
          <p:nvPr/>
        </p:nvSpPr>
        <p:spPr>
          <a:xfrm>
            <a:off x="6774815" y="3797935"/>
            <a:ext cx="268287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4" name="Grupo 33"/>
          <p:cNvGrpSpPr/>
          <p:nvPr/>
        </p:nvGrpSpPr>
        <p:grpSpPr>
          <a:xfrm rot="5400000" flipH="1">
            <a:off x="6749585" y="4592726"/>
            <a:ext cx="1274445" cy="234950"/>
            <a:chOff x="4152748" y="3524056"/>
            <a:chExt cx="1274569" cy="255373"/>
          </a:xfrm>
        </p:grpSpPr>
        <p:cxnSp>
          <p:nvCxnSpPr>
            <p:cNvPr id="3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6" name="Retângulo 35"/>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8" name="Grupo 37"/>
          <p:cNvGrpSpPr/>
          <p:nvPr/>
        </p:nvGrpSpPr>
        <p:grpSpPr>
          <a:xfrm rot="16200000" flipH="1" flipV="1">
            <a:off x="7739380" y="4394200"/>
            <a:ext cx="1126490" cy="508000"/>
            <a:chOff x="14922" y="4274"/>
            <a:chExt cx="1774" cy="800"/>
          </a:xfrm>
        </p:grpSpPr>
        <p:cxnSp>
          <p:nvCxnSpPr>
            <p:cNvPr id="39" name="Conector Reto 3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40" name="Elipse 3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 de Texto 40"/>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42" name="Grupo 41"/>
          <p:cNvGrpSpPr/>
          <p:nvPr/>
        </p:nvGrpSpPr>
        <p:grpSpPr>
          <a:xfrm rot="10800000">
            <a:off x="8292465" y="3947160"/>
            <a:ext cx="1274445" cy="234950"/>
            <a:chOff x="4152748" y="3524056"/>
            <a:chExt cx="1274569" cy="255373"/>
          </a:xfrm>
        </p:grpSpPr>
        <p:cxnSp>
          <p:nvCxnSpPr>
            <p:cNvPr id="4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5" name="Conector Reto 44"/>
          <p:cNvCxnSpPr/>
          <p:nvPr/>
        </p:nvCxnSpPr>
        <p:spPr>
          <a:xfrm flipH="1">
            <a:off x="8125460" y="522541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H="1">
            <a:off x="7224395" y="534733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flipV="1">
            <a:off x="6271260" y="4072255"/>
            <a:ext cx="11398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 de Texto 23"/>
          <p:cNvSpPr txBox="1"/>
          <p:nvPr/>
        </p:nvSpPr>
        <p:spPr>
          <a:xfrm>
            <a:off x="8472805" y="341947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1k</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49" name="Caixa de Texto 23"/>
          <p:cNvSpPr txBox="1"/>
          <p:nvPr/>
        </p:nvSpPr>
        <p:spPr>
          <a:xfrm>
            <a:off x="6599555" y="4664075"/>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50" name="Caixa de Texto 23"/>
          <p:cNvSpPr txBox="1"/>
          <p:nvPr/>
        </p:nvSpPr>
        <p:spPr>
          <a:xfrm>
            <a:off x="7577455" y="5186045"/>
            <a:ext cx="159321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100.v</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1" name="Forma livre 50"/>
          <p:cNvSpPr/>
          <p:nvPr/>
        </p:nvSpPr>
        <p:spPr>
          <a:xfrm>
            <a:off x="6680835" y="4161155"/>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2" name="Caixa de Texto 23"/>
          <p:cNvSpPr txBox="1"/>
          <p:nvPr/>
        </p:nvSpPr>
        <p:spPr>
          <a:xfrm>
            <a:off x="5997575" y="438721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5" name="Caixa de Texto 23"/>
          <p:cNvSpPr txBox="1"/>
          <p:nvPr/>
        </p:nvSpPr>
        <p:spPr>
          <a:xfrm>
            <a:off x="9566910" y="353568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4138295" y="3136900"/>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Amp1</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3" name="Caixa de Texto 23"/>
          <p:cNvSpPr txBox="1"/>
          <p:nvPr/>
        </p:nvSpPr>
        <p:spPr>
          <a:xfrm>
            <a:off x="7088505" y="3168650"/>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Amp2</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62" name="Forma livre 61"/>
          <p:cNvSpPr/>
          <p:nvPr/>
        </p:nvSpPr>
        <p:spPr>
          <a:xfrm>
            <a:off x="9680275" y="4232601"/>
            <a:ext cx="267670" cy="946768"/>
          </a:xfrm>
          <a:custGeom>
            <a:avLst/>
            <a:gdLst>
              <a:gd name="connsiteX0" fmla="*/ 202933 w 267670"/>
              <a:gd name="connsiteY0" fmla="*/ 946768 h 946768"/>
              <a:gd name="connsiteX1" fmla="*/ 8724 w 267670"/>
              <a:gd name="connsiteY1" fmla="*/ 679731 h 946768"/>
              <a:gd name="connsiteX2" fmla="*/ 57277 w 267670"/>
              <a:gd name="connsiteY2" fmla="*/ 226577 h 946768"/>
              <a:gd name="connsiteX3" fmla="*/ 267670 w 267670"/>
              <a:gd name="connsiteY3" fmla="*/ 0 h 946768"/>
            </a:gdLst>
            <a:ahLst/>
            <a:cxnLst>
              <a:cxn ang="0">
                <a:pos x="connsiteX0" y="connsiteY0"/>
              </a:cxn>
              <a:cxn ang="0">
                <a:pos x="connsiteX1" y="connsiteY1"/>
              </a:cxn>
              <a:cxn ang="0">
                <a:pos x="connsiteX2" y="connsiteY2"/>
              </a:cxn>
              <a:cxn ang="0">
                <a:pos x="connsiteX3" y="connsiteY3"/>
              </a:cxn>
            </a:cxnLst>
            <a:rect l="l" t="t" r="r" b="b"/>
            <a:pathLst>
              <a:path w="267670" h="946768">
                <a:moveTo>
                  <a:pt x="202933" y="946768"/>
                </a:moveTo>
                <a:cubicBezTo>
                  <a:pt x="117966" y="873265"/>
                  <a:pt x="33000" y="799763"/>
                  <a:pt x="8724" y="679731"/>
                </a:cubicBezTo>
                <a:cubicBezTo>
                  <a:pt x="-15552" y="559699"/>
                  <a:pt x="14119" y="339865"/>
                  <a:pt x="57277" y="226577"/>
                </a:cubicBezTo>
                <a:cubicBezTo>
                  <a:pt x="100435" y="113289"/>
                  <a:pt x="184052" y="56644"/>
                  <a:pt x="267670" y="0"/>
                </a:cubicBezTo>
              </a:path>
            </a:pathLst>
          </a:custGeom>
          <a:noFill/>
          <a:ln w="1587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840332" y="6324481"/>
            <a:ext cx="2743200" cy="365125"/>
          </a:xfrm>
        </p:spPr>
        <p:txBody>
          <a:bodyPr/>
          <a:lstStyle/>
          <a:p>
            <a:fld id="{74F297BB-B745-4CAB-BE1D-CE4C89382949}" type="slidenum">
              <a:rPr lang="pt-BR" smtClean="0"/>
            </a:fld>
            <a:endParaRPr lang="pt-BR"/>
          </a:p>
        </p:txBody>
      </p:sp>
      <p:grpSp>
        <p:nvGrpSpPr>
          <p:cNvPr id="56" name="Grupo 55"/>
          <p:cNvGrpSpPr/>
          <p:nvPr/>
        </p:nvGrpSpPr>
        <p:grpSpPr>
          <a:xfrm>
            <a:off x="446268" y="1363561"/>
            <a:ext cx="7565152" cy="5113190"/>
            <a:chOff x="914158" y="1415535"/>
            <a:chExt cx="9992694" cy="5113190"/>
          </a:xfrm>
        </p:grpSpPr>
        <p:sp>
          <p:nvSpPr>
            <p:cNvPr id="3" name="Retângulo arredondado 53"/>
            <p:cNvSpPr/>
            <p:nvPr/>
          </p:nvSpPr>
          <p:spPr>
            <a:xfrm>
              <a:off x="5001895" y="2134235"/>
              <a:ext cx="199072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Retângulo 3"/>
            <p:cNvSpPr/>
            <p:nvPr/>
          </p:nvSpPr>
          <p:spPr>
            <a:xfrm>
              <a:off x="7253606" y="2440940"/>
              <a:ext cx="1734821"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 name="Retângulo 4"/>
            <p:cNvSpPr/>
            <p:nvPr/>
          </p:nvSpPr>
          <p:spPr>
            <a:xfrm>
              <a:off x="1461135" y="290893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4"/>
            <p:cNvCxnSpPr/>
            <p:nvPr/>
          </p:nvCxnSpPr>
          <p:spPr>
            <a:xfrm flipV="1">
              <a:off x="1461135" y="365696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5"/>
            <p:cNvCxnSpPr/>
            <p:nvPr/>
          </p:nvCxnSpPr>
          <p:spPr>
            <a:xfrm flipV="1">
              <a:off x="1384935" y="540004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6"/>
            <p:cNvCxnSpPr/>
            <p:nvPr/>
          </p:nvCxnSpPr>
          <p:spPr>
            <a:xfrm flipV="1">
              <a:off x="1461135" y="451929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0" name="CaixaDeTexto 9"/>
            <p:cNvSpPr txBox="1"/>
            <p:nvPr/>
          </p:nvSpPr>
          <p:spPr>
            <a:xfrm>
              <a:off x="1009333" y="3315970"/>
              <a:ext cx="619125"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1" name="CaixaDeTexto 10"/>
            <p:cNvSpPr txBox="1"/>
            <p:nvPr/>
          </p:nvSpPr>
          <p:spPr>
            <a:xfrm>
              <a:off x="914158" y="5052975"/>
              <a:ext cx="687069"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2" name="CaixaDeTexto 11"/>
            <p:cNvSpPr txBox="1"/>
            <p:nvPr/>
          </p:nvSpPr>
          <p:spPr>
            <a:xfrm>
              <a:off x="1476738" y="4450051"/>
              <a:ext cx="704124"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2762538" y="3714750"/>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2238011" y="4668500"/>
              <a:ext cx="817247"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1384935" y="4156075"/>
              <a:ext cx="35941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461135" y="3725605"/>
              <a:ext cx="842011" cy="400110"/>
            </a:xfrm>
            <a:prstGeom prst="rect">
              <a:avLst/>
            </a:prstGeom>
            <a:noFill/>
          </p:spPr>
          <p:txBody>
            <a:bodyPr wrap="square" rtlCol="0">
              <a:spAutoFit/>
            </a:bodyPr>
            <a:lstStyle/>
            <a:p>
              <a:r>
                <a:rPr lang="pt-BR" sz="2000" dirty="0" smtClean="0"/>
                <a:t>E</a:t>
              </a:r>
              <a:r>
                <a:rPr lang="pt-BR" sz="2000" baseline="-25000" dirty="0" smtClean="0"/>
                <a:t>FNE</a:t>
              </a:r>
              <a:endParaRPr lang="pt-BR" sz="2000" dirty="0"/>
            </a:p>
          </p:txBody>
        </p:sp>
        <p:cxnSp>
          <p:nvCxnSpPr>
            <p:cNvPr id="17" name="Conector de Seta Reta 17"/>
            <p:cNvCxnSpPr/>
            <p:nvPr/>
          </p:nvCxnSpPr>
          <p:spPr>
            <a:xfrm>
              <a:off x="3346607" y="4153655"/>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8" name="CaixaDeTexto 17"/>
            <p:cNvSpPr txBox="1"/>
            <p:nvPr/>
          </p:nvSpPr>
          <p:spPr>
            <a:xfrm>
              <a:off x="3348657" y="4085763"/>
              <a:ext cx="850811"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NE</a:t>
              </a:r>
              <a:endParaRPr lang="pt-BR" sz="2000" dirty="0"/>
            </a:p>
          </p:txBody>
        </p:sp>
        <p:sp>
          <p:nvSpPr>
            <p:cNvPr id="19" name="Retângulo 18"/>
            <p:cNvSpPr/>
            <p:nvPr/>
          </p:nvSpPr>
          <p:spPr>
            <a:xfrm>
              <a:off x="1396365" y="540004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0" name="Caixa de Texto 16"/>
            <p:cNvSpPr txBox="1"/>
            <p:nvPr/>
          </p:nvSpPr>
          <p:spPr>
            <a:xfrm>
              <a:off x="2002155" y="3015615"/>
              <a:ext cx="2308860" cy="368300"/>
            </a:xfrm>
            <a:prstGeom prst="rect">
              <a:avLst/>
            </a:prstGeom>
            <a:noFill/>
          </p:spPr>
          <p:txBody>
            <a:bodyPr wrap="square" rtlCol="0">
              <a:spAutoFit/>
            </a:bodyPr>
            <a:lstStyle/>
            <a:p>
              <a:r>
                <a:rPr lang="pt-BR" altLang="en-US"/>
                <a:t>camada de condução</a:t>
              </a:r>
              <a:endParaRPr lang="pt-BR" altLang="en-US"/>
            </a:p>
          </p:txBody>
        </p:sp>
        <p:sp>
          <p:nvSpPr>
            <p:cNvPr id="21" name="Caixa de Texto 22"/>
            <p:cNvSpPr txBox="1"/>
            <p:nvPr/>
          </p:nvSpPr>
          <p:spPr>
            <a:xfrm>
              <a:off x="1931670" y="5511800"/>
              <a:ext cx="2308860" cy="645160"/>
            </a:xfrm>
            <a:prstGeom prst="rect">
              <a:avLst/>
            </a:prstGeom>
            <a:noFill/>
          </p:spPr>
          <p:txBody>
            <a:bodyPr wrap="square" rtlCol="0">
              <a:spAutoFit/>
            </a:bodyPr>
            <a:lstStyle/>
            <a:p>
              <a:r>
                <a:rPr lang="pt-BR" altLang="en-US"/>
                <a:t>camada de valência</a:t>
              </a:r>
              <a:endParaRPr lang="pt-BR" altLang="en-US"/>
            </a:p>
          </p:txBody>
        </p:sp>
        <p:cxnSp>
          <p:nvCxnSpPr>
            <p:cNvPr id="22" name="Conector Reto 20"/>
            <p:cNvCxnSpPr/>
            <p:nvPr/>
          </p:nvCxnSpPr>
          <p:spPr>
            <a:xfrm flipV="1">
              <a:off x="7253605" y="3190875"/>
              <a:ext cx="173482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3"/>
            <p:cNvCxnSpPr/>
            <p:nvPr/>
          </p:nvCxnSpPr>
          <p:spPr>
            <a:xfrm flipV="1">
              <a:off x="7177405" y="4925778"/>
              <a:ext cx="1811020" cy="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30"/>
            <p:cNvCxnSpPr/>
            <p:nvPr/>
          </p:nvCxnSpPr>
          <p:spPr>
            <a:xfrm>
              <a:off x="6996430" y="4389755"/>
              <a:ext cx="1876425"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1" name="CaixaDeTexto 12"/>
            <p:cNvSpPr txBox="1"/>
            <p:nvPr/>
          </p:nvSpPr>
          <p:spPr>
            <a:xfrm>
              <a:off x="10297251" y="4077534"/>
              <a:ext cx="609601"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2" name="Conector de Seta Reta 32"/>
            <p:cNvCxnSpPr/>
            <p:nvPr/>
          </p:nvCxnSpPr>
          <p:spPr>
            <a:xfrm>
              <a:off x="9834880" y="403231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3" name="CaixaDeTexto 14"/>
            <p:cNvSpPr txBox="1"/>
            <p:nvPr/>
          </p:nvSpPr>
          <p:spPr>
            <a:xfrm>
              <a:off x="9217498" y="3982126"/>
              <a:ext cx="941231"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4" name="Retângulo 33"/>
            <p:cNvSpPr/>
            <p:nvPr/>
          </p:nvSpPr>
          <p:spPr>
            <a:xfrm>
              <a:off x="7177407" y="4939030"/>
              <a:ext cx="177165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CaixaDeTexto 2"/>
            <p:cNvSpPr txBox="1"/>
            <p:nvPr/>
          </p:nvSpPr>
          <p:spPr>
            <a:xfrm>
              <a:off x="2125129" y="1672541"/>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DE</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36" name="CaixaDeTexto 2"/>
            <p:cNvSpPr txBox="1"/>
            <p:nvPr/>
          </p:nvSpPr>
          <p:spPr>
            <a:xfrm>
              <a:off x="6871768" y="1415535"/>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P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38" name="CaixaDeTexto 2"/>
            <p:cNvSpPr txBox="1"/>
            <p:nvPr/>
          </p:nvSpPr>
          <p:spPr>
            <a:xfrm>
              <a:off x="4785698" y="1844798"/>
              <a:ext cx="2513290" cy="461665"/>
            </a:xfrm>
            <a:prstGeom prst="rect">
              <a:avLst/>
            </a:prstGeom>
            <a:solidFill>
              <a:schemeClr val="bg1"/>
            </a:solidFill>
          </p:spPr>
          <p:txBody>
            <a:bodyPr wrap="square" rtlCol="0">
              <a:spAutoFit/>
            </a:bodyPr>
            <a:lstStyle/>
            <a:p>
              <a:pPr algn="ctr"/>
              <a:r>
                <a:rPr lang="pt-BR" sz="2400" b="1" dirty="0" smtClean="0">
                  <a:solidFill>
                    <a:schemeClr val="tx1"/>
                  </a:solidFill>
                  <a:latin typeface="Comic Sans MS" panose="030F0702030302020204" pitchFamily="66" charset="0"/>
                </a:rPr>
                <a:t>V</a:t>
              </a:r>
              <a:r>
                <a:rPr lang="pt-BR" sz="2400" b="1" baseline="-25000" dirty="0" smtClean="0">
                  <a:latin typeface="Comic Sans MS" panose="030F0702030302020204" pitchFamily="66" charset="0"/>
                </a:rPr>
                <a:t>BE</a:t>
              </a:r>
              <a:r>
                <a:rPr lang="pt-BR" sz="2400" b="1" dirty="0" smtClean="0">
                  <a:solidFill>
                    <a:schemeClr val="tx1"/>
                  </a:solidFill>
                  <a:latin typeface="Comic Sans MS" panose="030F0702030302020204" pitchFamily="66" charset="0"/>
                </a:rPr>
                <a:t> &gt; 0,6V</a:t>
              </a:r>
              <a:endParaRPr lang="pt-BR" sz="2400" b="1" dirty="0" smtClean="0">
                <a:solidFill>
                  <a:schemeClr val="tx1"/>
                </a:solidFill>
                <a:latin typeface="Comic Sans MS" panose="030F0702030302020204" pitchFamily="66" charset="0"/>
              </a:endParaRPr>
            </a:p>
          </p:txBody>
        </p:sp>
        <p:cxnSp>
          <p:nvCxnSpPr>
            <p:cNvPr id="39" name="Conector de Seta Reta 41"/>
            <p:cNvCxnSpPr/>
            <p:nvPr/>
          </p:nvCxnSpPr>
          <p:spPr>
            <a:xfrm>
              <a:off x="5612764" y="4182181"/>
              <a:ext cx="0" cy="249634"/>
            </a:xfrm>
            <a:prstGeom prst="straightConnector1">
              <a:avLst/>
            </a:prstGeom>
            <a:ln w="15875">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40" name="Conector Reto 42"/>
            <p:cNvCxnSpPr/>
            <p:nvPr/>
          </p:nvCxnSpPr>
          <p:spPr>
            <a:xfrm>
              <a:off x="4775835" y="4168140"/>
              <a:ext cx="2246630" cy="1270"/>
            </a:xfrm>
            <a:prstGeom prst="line">
              <a:avLst/>
            </a:prstGeom>
            <a:ln w="22225">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1" name="Conector Reto 43"/>
            <p:cNvCxnSpPr/>
            <p:nvPr/>
          </p:nvCxnSpPr>
          <p:spPr>
            <a:xfrm>
              <a:off x="5001895" y="4385945"/>
              <a:ext cx="2080895" cy="3810"/>
            </a:xfrm>
            <a:prstGeom prst="line">
              <a:avLst/>
            </a:prstGeom>
            <a:ln w="22225">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42" name="CaixaDeTexto 2"/>
            <p:cNvSpPr txBox="1"/>
            <p:nvPr/>
          </p:nvSpPr>
          <p:spPr>
            <a:xfrm>
              <a:off x="5313647" y="4401165"/>
              <a:ext cx="1140344" cy="461665"/>
            </a:xfrm>
            <a:prstGeom prst="rect">
              <a:avLst/>
            </a:prstGeom>
            <a:noFill/>
          </p:spPr>
          <p:txBody>
            <a:bodyPr wrap="square" rtlCol="0">
              <a:spAutoFit/>
            </a:bodyPr>
            <a:lstStyle/>
            <a:p>
              <a:pPr algn="ctr"/>
              <a:r>
                <a:rPr lang="pt-BR" sz="2400" b="1" dirty="0" err="1" smtClean="0">
                  <a:solidFill>
                    <a:schemeClr val="tx1"/>
                  </a:solidFill>
                  <a:latin typeface="Comic Sans MS" panose="030F0702030302020204" pitchFamily="66" charset="0"/>
                </a:rPr>
                <a:t>qV</a:t>
              </a:r>
              <a:r>
                <a:rPr lang="pt-BR" sz="2400" b="1" baseline="-25000" dirty="0" err="1" smtClean="0">
                  <a:latin typeface="Comic Sans MS" panose="030F0702030302020204" pitchFamily="66" charset="0"/>
                </a:rPr>
                <a:t>BE</a:t>
              </a:r>
              <a:endParaRPr lang="pt-BR" sz="2400" b="1" baseline="-25000" dirty="0" smtClean="0">
                <a:solidFill>
                  <a:schemeClr val="tx1"/>
                </a:solidFill>
                <a:latin typeface="Comic Sans MS" panose="030F0702030302020204" pitchFamily="66" charset="0"/>
              </a:endParaRPr>
            </a:p>
          </p:txBody>
        </p:sp>
        <p:sp>
          <p:nvSpPr>
            <p:cNvPr id="43" name="Forma livre 42"/>
            <p:cNvSpPr/>
            <p:nvPr/>
          </p:nvSpPr>
          <p:spPr>
            <a:xfrm>
              <a:off x="4650740" y="319087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4" name="Forma livre 43"/>
            <p:cNvSpPr/>
            <p:nvPr/>
          </p:nvSpPr>
          <p:spPr>
            <a:xfrm>
              <a:off x="4805045" y="4062730"/>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19050">
              <a:solidFill>
                <a:srgbClr val="C00000"/>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5" name="CaixaDeTexto 15"/>
            <p:cNvSpPr txBox="1"/>
            <p:nvPr/>
          </p:nvSpPr>
          <p:spPr>
            <a:xfrm>
              <a:off x="5526404" y="3726875"/>
              <a:ext cx="901347" cy="400110"/>
            </a:xfrm>
            <a:prstGeom prst="rect">
              <a:avLst/>
            </a:prstGeom>
            <a:noFill/>
          </p:spPr>
          <p:txBody>
            <a:bodyPr wrap="square" rtlCol="0">
              <a:spAutoFit/>
            </a:bodyPr>
            <a:lstStyle/>
            <a:p>
              <a:r>
                <a:rPr lang="pt-BR" sz="2000" dirty="0" smtClean="0"/>
                <a:t>E</a:t>
              </a:r>
              <a:r>
                <a:rPr lang="pt-BR" sz="2000" baseline="-25000" dirty="0" smtClean="0"/>
                <a:t>FNE</a:t>
              </a:r>
              <a:r>
                <a:rPr lang="pt-BR" sz="2000" dirty="0" smtClean="0"/>
                <a:t>’</a:t>
              </a:r>
              <a:endParaRPr lang="pt-BR" sz="2000" dirty="0" smtClean="0"/>
            </a:p>
          </p:txBody>
        </p:sp>
        <p:sp>
          <p:nvSpPr>
            <p:cNvPr id="46" name="CaixaDeTexto 15"/>
            <p:cNvSpPr txBox="1"/>
            <p:nvPr/>
          </p:nvSpPr>
          <p:spPr>
            <a:xfrm>
              <a:off x="6330964" y="4331683"/>
              <a:ext cx="854076" cy="398780"/>
            </a:xfrm>
            <a:prstGeom prst="rect">
              <a:avLst/>
            </a:prstGeom>
            <a:noFill/>
          </p:spPr>
          <p:txBody>
            <a:bodyPr wrap="square" rtlCol="0">
              <a:spAutoFit/>
            </a:bodyPr>
            <a:lstStyle/>
            <a:p>
              <a:r>
                <a:rPr lang="pt-BR" sz="2000" dirty="0" smtClean="0"/>
                <a:t>E</a:t>
              </a:r>
              <a:r>
                <a:rPr lang="pt-BR" sz="2000" baseline="-25000" dirty="0" smtClean="0"/>
                <a:t>FP</a:t>
              </a:r>
              <a:r>
                <a:rPr lang="pt-BR" sz="2000" dirty="0" smtClean="0"/>
                <a:t>’</a:t>
              </a:r>
              <a:endParaRPr lang="pt-BR" sz="2000" dirty="0" smtClean="0"/>
            </a:p>
          </p:txBody>
        </p:sp>
        <p:sp>
          <p:nvSpPr>
            <p:cNvPr id="47" name="Forma livre 46"/>
            <p:cNvSpPr/>
            <p:nvPr/>
          </p:nvSpPr>
          <p:spPr>
            <a:xfrm>
              <a:off x="4702810" y="243649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8" name="Forma livre 47"/>
            <p:cNvSpPr/>
            <p:nvPr/>
          </p:nvSpPr>
          <p:spPr>
            <a:xfrm flipH="1" flipV="1">
              <a:off x="4707890" y="494855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4650740" y="492950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51"/>
            <p:cNvCxnSpPr/>
            <p:nvPr/>
          </p:nvCxnSpPr>
          <p:spPr>
            <a:xfrm>
              <a:off x="6995795" y="2244725"/>
              <a:ext cx="0" cy="42840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1" name="Conector Reto 52"/>
            <p:cNvCxnSpPr/>
            <p:nvPr/>
          </p:nvCxnSpPr>
          <p:spPr>
            <a:xfrm>
              <a:off x="4977765" y="2481580"/>
              <a:ext cx="0" cy="39240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2" name="Conector de Seta Reta 54"/>
            <p:cNvCxnSpPr/>
            <p:nvPr/>
          </p:nvCxnSpPr>
          <p:spPr>
            <a:xfrm flipH="1">
              <a:off x="6045200" y="3162300"/>
              <a:ext cx="10795" cy="50990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3" name="CaixaDeTexto 10"/>
            <p:cNvSpPr txBox="1"/>
            <p:nvPr/>
          </p:nvSpPr>
          <p:spPr>
            <a:xfrm>
              <a:off x="3594283" y="3105777"/>
              <a:ext cx="2298380" cy="460375"/>
            </a:xfrm>
            <a:prstGeom prst="rect">
              <a:avLst/>
            </a:prstGeom>
            <a:solidFill>
              <a:schemeClr val="bg1"/>
            </a:solidFill>
          </p:spPr>
          <p:txBody>
            <a:bodyPr wrap="square" rtlCol="0">
              <a:spAutoFit/>
            </a:bodyPr>
            <a:lstStyle/>
            <a:p>
              <a:pPr algn="ctr"/>
              <a:r>
                <a:rPr lang="pt-BR" sz="2400" dirty="0" smtClean="0"/>
                <a:t>q(</a:t>
              </a:r>
              <a:r>
                <a:rPr lang="pt-BR" sz="2400" dirty="0" err="1" smtClean="0">
                  <a:latin typeface="Symbol" panose="05050102010706020507" pitchFamily="18" charset="2"/>
                  <a:sym typeface="+mn-ea"/>
                </a:rPr>
                <a:t>f</a:t>
              </a:r>
              <a:r>
                <a:rPr lang="pt-BR" sz="2400" baseline="-25000" dirty="0" err="1" smtClean="0">
                  <a:sym typeface="+mn-ea"/>
                </a:rPr>
                <a:t>NE</a:t>
              </a:r>
              <a:r>
                <a:rPr lang="pt-BR" sz="2400" dirty="0" err="1" smtClean="0">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err="1" smtClean="0">
                  <a:cs typeface="+mn-lt"/>
                  <a:sym typeface="+mn-ea"/>
                </a:rPr>
                <a:t>-V</a:t>
              </a:r>
              <a:r>
                <a:rPr lang="pt-BR" sz="2400" baseline="-25000" dirty="0" err="1" smtClean="0">
                  <a:cs typeface="+mn-lt"/>
                  <a:sym typeface="+mn-ea"/>
                </a:rPr>
                <a:t>BE</a:t>
              </a:r>
              <a:r>
                <a:rPr lang="pt-BR" sz="2400" dirty="0" smtClean="0">
                  <a:cs typeface="+mn-lt"/>
                  <a:sym typeface="+mn-ea"/>
                </a:rPr>
                <a:t>) </a:t>
              </a:r>
              <a:endParaRPr lang="pt-BR" sz="2400" baseline="-25000" dirty="0" smtClean="0">
                <a:latin typeface="Comic Sans MS" panose="030F0702030302020204" pitchFamily="66" charset="0"/>
                <a:cs typeface="Comic Sans MS" panose="030F0702030302020204" pitchFamily="66" charset="0"/>
                <a:sym typeface="+mn-ea"/>
              </a:endParaRPr>
            </a:p>
          </p:txBody>
        </p:sp>
        <p:cxnSp>
          <p:nvCxnSpPr>
            <p:cNvPr id="54" name="Conector Reto 56"/>
            <p:cNvCxnSpPr/>
            <p:nvPr/>
          </p:nvCxnSpPr>
          <p:spPr>
            <a:xfrm>
              <a:off x="5966460" y="3183255"/>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55" name="Conector Reto 57"/>
            <p:cNvCxnSpPr/>
            <p:nvPr/>
          </p:nvCxnSpPr>
          <p:spPr>
            <a:xfrm>
              <a:off x="5031740" y="3658870"/>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grpSp>
      <p:grpSp>
        <p:nvGrpSpPr>
          <p:cNvPr id="62" name="Grupo 61"/>
          <p:cNvGrpSpPr/>
          <p:nvPr/>
        </p:nvGrpSpPr>
        <p:grpSpPr>
          <a:xfrm flipH="1">
            <a:off x="4937577" y="1700597"/>
            <a:ext cx="6087444" cy="4786024"/>
            <a:chOff x="947614" y="1752571"/>
            <a:chExt cx="8040813" cy="4786024"/>
          </a:xfrm>
        </p:grpSpPr>
        <p:sp>
          <p:nvSpPr>
            <p:cNvPr id="63" name="Retângulo arredondado 53"/>
            <p:cNvSpPr/>
            <p:nvPr/>
          </p:nvSpPr>
          <p:spPr>
            <a:xfrm>
              <a:off x="5001895" y="2134235"/>
              <a:ext cx="199072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4" name="Retângulo 63"/>
            <p:cNvSpPr/>
            <p:nvPr/>
          </p:nvSpPr>
          <p:spPr>
            <a:xfrm>
              <a:off x="7253606" y="2440940"/>
              <a:ext cx="1734821"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5" name="Retângulo 64"/>
            <p:cNvSpPr/>
            <p:nvPr/>
          </p:nvSpPr>
          <p:spPr>
            <a:xfrm>
              <a:off x="1461135" y="290893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6" name="Conector Reto 4"/>
            <p:cNvCxnSpPr/>
            <p:nvPr/>
          </p:nvCxnSpPr>
          <p:spPr>
            <a:xfrm flipV="1">
              <a:off x="1461135" y="365696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5"/>
            <p:cNvCxnSpPr/>
            <p:nvPr/>
          </p:nvCxnSpPr>
          <p:spPr>
            <a:xfrm flipV="1">
              <a:off x="1384935" y="540004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
            <p:cNvCxnSpPr/>
            <p:nvPr/>
          </p:nvCxnSpPr>
          <p:spPr>
            <a:xfrm flipV="1">
              <a:off x="1461135" y="451929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69" name="CaixaDeTexto 68"/>
            <p:cNvSpPr txBox="1"/>
            <p:nvPr/>
          </p:nvSpPr>
          <p:spPr>
            <a:xfrm>
              <a:off x="1061085" y="3316516"/>
              <a:ext cx="619125"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70" name="CaixaDeTexto 69"/>
            <p:cNvSpPr txBox="1"/>
            <p:nvPr/>
          </p:nvSpPr>
          <p:spPr>
            <a:xfrm>
              <a:off x="947614" y="5052975"/>
              <a:ext cx="687069"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cxnSp>
          <p:nvCxnSpPr>
            <p:cNvPr id="74" name="Conector Reto 14"/>
            <p:cNvCxnSpPr/>
            <p:nvPr/>
          </p:nvCxnSpPr>
          <p:spPr>
            <a:xfrm flipV="1">
              <a:off x="1384936" y="4222750"/>
              <a:ext cx="35941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75" name="CaixaDeTexto 74"/>
            <p:cNvSpPr txBox="1"/>
            <p:nvPr/>
          </p:nvSpPr>
          <p:spPr>
            <a:xfrm>
              <a:off x="1316340" y="3847127"/>
              <a:ext cx="842011" cy="400110"/>
            </a:xfrm>
            <a:prstGeom prst="rect">
              <a:avLst/>
            </a:prstGeom>
            <a:noFill/>
          </p:spPr>
          <p:txBody>
            <a:bodyPr wrap="square" rtlCol="0">
              <a:spAutoFit/>
            </a:bodyPr>
            <a:lstStyle/>
            <a:p>
              <a:r>
                <a:rPr lang="pt-BR" sz="2000" dirty="0" smtClean="0"/>
                <a:t>E</a:t>
              </a:r>
              <a:r>
                <a:rPr lang="pt-BR" sz="2000" baseline="-25000" dirty="0" smtClean="0"/>
                <a:t>FNC</a:t>
              </a:r>
              <a:endParaRPr lang="pt-BR" sz="2000" dirty="0"/>
            </a:p>
          </p:txBody>
        </p:sp>
        <p:cxnSp>
          <p:nvCxnSpPr>
            <p:cNvPr id="76" name="Conector de Seta Reta 17"/>
            <p:cNvCxnSpPr/>
            <p:nvPr/>
          </p:nvCxnSpPr>
          <p:spPr>
            <a:xfrm flipH="1">
              <a:off x="3592859" y="4203702"/>
              <a:ext cx="0" cy="330834"/>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7" name="CaixaDeTexto 76"/>
            <p:cNvSpPr txBox="1"/>
            <p:nvPr/>
          </p:nvSpPr>
          <p:spPr>
            <a:xfrm>
              <a:off x="2558721" y="4129980"/>
              <a:ext cx="1004204"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NC</a:t>
              </a:r>
              <a:endParaRPr lang="pt-BR" sz="2000" dirty="0"/>
            </a:p>
          </p:txBody>
        </p:sp>
        <p:sp>
          <p:nvSpPr>
            <p:cNvPr id="78" name="Retângulo 77"/>
            <p:cNvSpPr/>
            <p:nvPr/>
          </p:nvSpPr>
          <p:spPr>
            <a:xfrm>
              <a:off x="1396365" y="540004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1" name="Conector Reto 20"/>
            <p:cNvCxnSpPr/>
            <p:nvPr/>
          </p:nvCxnSpPr>
          <p:spPr>
            <a:xfrm flipV="1">
              <a:off x="7253605" y="3190875"/>
              <a:ext cx="173482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Conector Reto 23"/>
            <p:cNvCxnSpPr/>
            <p:nvPr/>
          </p:nvCxnSpPr>
          <p:spPr>
            <a:xfrm flipV="1">
              <a:off x="7177405" y="4925778"/>
              <a:ext cx="1811020" cy="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30"/>
            <p:cNvCxnSpPr/>
            <p:nvPr/>
          </p:nvCxnSpPr>
          <p:spPr>
            <a:xfrm>
              <a:off x="6996430" y="4389755"/>
              <a:ext cx="1876425"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87" name="CaixaDeTexto 12"/>
            <p:cNvSpPr txBox="1"/>
            <p:nvPr/>
          </p:nvSpPr>
          <p:spPr>
            <a:xfrm>
              <a:off x="7141208" y="4341465"/>
              <a:ext cx="719795"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88" name="Conector de Seta Reta 32"/>
            <p:cNvCxnSpPr/>
            <p:nvPr/>
          </p:nvCxnSpPr>
          <p:spPr>
            <a:xfrm>
              <a:off x="7665624" y="4050934"/>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89" name="CaixaDeTexto 14"/>
            <p:cNvSpPr txBox="1"/>
            <p:nvPr/>
          </p:nvSpPr>
          <p:spPr>
            <a:xfrm>
              <a:off x="7677330" y="3947586"/>
              <a:ext cx="797937"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90" name="Retângulo 89"/>
            <p:cNvSpPr/>
            <p:nvPr/>
          </p:nvSpPr>
          <p:spPr>
            <a:xfrm>
              <a:off x="7177407" y="4939030"/>
              <a:ext cx="177165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1" name="CaixaDeTexto 2"/>
            <p:cNvSpPr txBox="1"/>
            <p:nvPr/>
          </p:nvSpPr>
          <p:spPr>
            <a:xfrm>
              <a:off x="2027482" y="1752571"/>
              <a:ext cx="2134234"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DC</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cxnSp>
          <p:nvCxnSpPr>
            <p:cNvPr id="94" name="Conector de Seta Reta 41"/>
            <p:cNvCxnSpPr/>
            <p:nvPr/>
          </p:nvCxnSpPr>
          <p:spPr>
            <a:xfrm flipH="1">
              <a:off x="5612766" y="4203702"/>
              <a:ext cx="0" cy="228113"/>
            </a:xfrm>
            <a:prstGeom prst="straightConnector1">
              <a:avLst/>
            </a:prstGeom>
            <a:ln w="15875">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95" name="Conector Reto 42"/>
            <p:cNvCxnSpPr/>
            <p:nvPr/>
          </p:nvCxnSpPr>
          <p:spPr>
            <a:xfrm>
              <a:off x="4775837" y="4221148"/>
              <a:ext cx="2246630" cy="1270"/>
            </a:xfrm>
            <a:prstGeom prst="line">
              <a:avLst/>
            </a:prstGeom>
            <a:ln w="22225">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96" name="Conector Reto 43"/>
            <p:cNvCxnSpPr/>
            <p:nvPr/>
          </p:nvCxnSpPr>
          <p:spPr>
            <a:xfrm>
              <a:off x="5037309" y="4385629"/>
              <a:ext cx="2080895" cy="3810"/>
            </a:xfrm>
            <a:prstGeom prst="line">
              <a:avLst/>
            </a:prstGeom>
            <a:ln w="22225">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7" name="CaixaDeTexto 2"/>
            <p:cNvSpPr txBox="1"/>
            <p:nvPr/>
          </p:nvSpPr>
          <p:spPr>
            <a:xfrm>
              <a:off x="4903190" y="4405000"/>
              <a:ext cx="1206590" cy="461665"/>
            </a:xfrm>
            <a:prstGeom prst="rect">
              <a:avLst/>
            </a:prstGeom>
            <a:noFill/>
          </p:spPr>
          <p:txBody>
            <a:bodyPr wrap="square" rtlCol="0">
              <a:spAutoFit/>
            </a:bodyPr>
            <a:lstStyle/>
            <a:p>
              <a:pPr algn="ctr"/>
              <a:r>
                <a:rPr lang="pt-BR" sz="2400" b="1" dirty="0" err="1" smtClean="0">
                  <a:solidFill>
                    <a:schemeClr val="tx1"/>
                  </a:solidFill>
                  <a:latin typeface="Comic Sans MS" panose="030F0702030302020204" pitchFamily="66" charset="0"/>
                </a:rPr>
                <a:t>qV</a:t>
              </a:r>
              <a:r>
                <a:rPr lang="pt-BR" sz="2400" b="1" baseline="-25000" dirty="0" err="1" smtClean="0">
                  <a:solidFill>
                    <a:schemeClr val="tx1"/>
                  </a:solidFill>
                  <a:latin typeface="Comic Sans MS" panose="030F0702030302020204" pitchFamily="66" charset="0"/>
                </a:rPr>
                <a:t>BC</a:t>
              </a:r>
              <a:endParaRPr lang="pt-BR" sz="2400" b="1" baseline="-25000" dirty="0" smtClean="0">
                <a:solidFill>
                  <a:schemeClr val="tx1"/>
                </a:solidFill>
                <a:latin typeface="Comic Sans MS" panose="030F0702030302020204" pitchFamily="66" charset="0"/>
              </a:endParaRPr>
            </a:p>
          </p:txBody>
        </p:sp>
        <p:sp>
          <p:nvSpPr>
            <p:cNvPr id="98" name="Forma livre 97"/>
            <p:cNvSpPr/>
            <p:nvPr/>
          </p:nvSpPr>
          <p:spPr>
            <a:xfrm>
              <a:off x="4650740" y="319087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9" name="Forma livre 98"/>
            <p:cNvSpPr/>
            <p:nvPr/>
          </p:nvSpPr>
          <p:spPr>
            <a:xfrm>
              <a:off x="4805045" y="4062730"/>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19050">
              <a:solidFill>
                <a:srgbClr val="C00000"/>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0" name="CaixaDeTexto 15"/>
            <p:cNvSpPr txBox="1"/>
            <p:nvPr/>
          </p:nvSpPr>
          <p:spPr>
            <a:xfrm>
              <a:off x="5137151" y="3726935"/>
              <a:ext cx="984251" cy="398780"/>
            </a:xfrm>
            <a:prstGeom prst="rect">
              <a:avLst/>
            </a:prstGeom>
            <a:noFill/>
          </p:spPr>
          <p:txBody>
            <a:bodyPr wrap="square" rtlCol="0">
              <a:spAutoFit/>
            </a:bodyPr>
            <a:lstStyle/>
            <a:p>
              <a:r>
                <a:rPr lang="pt-BR" sz="2000" dirty="0" smtClean="0"/>
                <a:t>E</a:t>
              </a:r>
              <a:r>
                <a:rPr lang="pt-BR" sz="2000" baseline="-25000" dirty="0" smtClean="0"/>
                <a:t>FNC</a:t>
              </a:r>
              <a:r>
                <a:rPr lang="pt-BR" sz="2000" dirty="0" smtClean="0"/>
                <a:t>’</a:t>
              </a:r>
              <a:endParaRPr lang="pt-BR" sz="2000" dirty="0" smtClean="0"/>
            </a:p>
          </p:txBody>
        </p:sp>
        <p:sp>
          <p:nvSpPr>
            <p:cNvPr id="101" name="CaixaDeTexto 15"/>
            <p:cNvSpPr txBox="1"/>
            <p:nvPr/>
          </p:nvSpPr>
          <p:spPr>
            <a:xfrm>
              <a:off x="6019588" y="4357430"/>
              <a:ext cx="869067" cy="398780"/>
            </a:xfrm>
            <a:prstGeom prst="rect">
              <a:avLst/>
            </a:prstGeom>
            <a:noFill/>
          </p:spPr>
          <p:txBody>
            <a:bodyPr wrap="square" rtlCol="0">
              <a:spAutoFit/>
            </a:bodyPr>
            <a:lstStyle/>
            <a:p>
              <a:r>
                <a:rPr lang="pt-BR" sz="2000" dirty="0" smtClean="0"/>
                <a:t>E</a:t>
              </a:r>
              <a:r>
                <a:rPr lang="pt-BR" sz="2000" baseline="-25000" dirty="0" smtClean="0"/>
                <a:t>FP</a:t>
              </a:r>
              <a:r>
                <a:rPr lang="pt-BR" sz="2000" dirty="0" smtClean="0"/>
                <a:t>’</a:t>
              </a:r>
              <a:endParaRPr lang="pt-BR" sz="2000" dirty="0" smtClean="0"/>
            </a:p>
          </p:txBody>
        </p:sp>
        <p:sp>
          <p:nvSpPr>
            <p:cNvPr id="102" name="Forma livre 101"/>
            <p:cNvSpPr/>
            <p:nvPr/>
          </p:nvSpPr>
          <p:spPr>
            <a:xfrm>
              <a:off x="4702810" y="243649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3" name="Forma livre 102"/>
            <p:cNvSpPr/>
            <p:nvPr/>
          </p:nvSpPr>
          <p:spPr>
            <a:xfrm flipH="1" flipV="1">
              <a:off x="4707890" y="494855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4" name="Forma livre 103"/>
            <p:cNvSpPr/>
            <p:nvPr/>
          </p:nvSpPr>
          <p:spPr>
            <a:xfrm>
              <a:off x="4650740" y="492950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05" name="Conector Reto 51"/>
            <p:cNvCxnSpPr/>
            <p:nvPr/>
          </p:nvCxnSpPr>
          <p:spPr>
            <a:xfrm>
              <a:off x="7018020" y="2000885"/>
              <a:ext cx="0"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6" name="Conector Reto 52"/>
            <p:cNvCxnSpPr/>
            <p:nvPr/>
          </p:nvCxnSpPr>
          <p:spPr>
            <a:xfrm>
              <a:off x="4999990" y="1902460"/>
              <a:ext cx="0"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7" name="Conector de Seta Reta 54"/>
            <p:cNvCxnSpPr/>
            <p:nvPr/>
          </p:nvCxnSpPr>
          <p:spPr>
            <a:xfrm flipH="1">
              <a:off x="6045200" y="3162300"/>
              <a:ext cx="10795" cy="50990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8" name="CaixaDeTexto 10"/>
            <p:cNvSpPr txBox="1"/>
            <p:nvPr/>
          </p:nvSpPr>
          <p:spPr>
            <a:xfrm>
              <a:off x="3426817" y="3085255"/>
              <a:ext cx="2369105" cy="460375"/>
            </a:xfrm>
            <a:prstGeom prst="rect">
              <a:avLst/>
            </a:prstGeom>
            <a:solidFill>
              <a:schemeClr val="bg1"/>
            </a:solidFill>
          </p:spPr>
          <p:txBody>
            <a:bodyPr wrap="square" rtlCol="0">
              <a:spAutoFit/>
            </a:bodyPr>
            <a:lstStyle/>
            <a:p>
              <a:pPr algn="ctr"/>
              <a:r>
                <a:rPr lang="pt-BR" sz="2400" dirty="0" smtClean="0"/>
                <a:t>q(</a:t>
              </a:r>
              <a:r>
                <a:rPr lang="pt-BR" sz="2400" dirty="0" err="1" smtClean="0">
                  <a:latin typeface="Symbol" panose="05050102010706020507" pitchFamily="18" charset="2"/>
                  <a:sym typeface="+mn-ea"/>
                </a:rPr>
                <a:t>f</a:t>
              </a:r>
              <a:r>
                <a:rPr lang="pt-BR" sz="2400" baseline="-25000" dirty="0" err="1" smtClean="0">
                  <a:sym typeface="+mn-ea"/>
                </a:rPr>
                <a:t>NC</a:t>
              </a:r>
              <a:r>
                <a:rPr lang="pt-BR" sz="2400" dirty="0" err="1" smtClean="0">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err="1" smtClean="0">
                  <a:cs typeface="+mn-lt"/>
                  <a:sym typeface="+mn-ea"/>
                </a:rPr>
                <a:t>-V</a:t>
              </a:r>
              <a:r>
                <a:rPr lang="pt-BR" sz="2400" baseline="-25000" dirty="0" err="1" smtClean="0">
                  <a:cs typeface="+mn-lt"/>
                  <a:sym typeface="+mn-ea"/>
                </a:rPr>
                <a:t>BC</a:t>
              </a:r>
              <a:r>
                <a:rPr lang="pt-BR" sz="2400" dirty="0" smtClean="0">
                  <a:cs typeface="+mn-lt"/>
                  <a:sym typeface="+mn-ea"/>
                </a:rPr>
                <a:t>) </a:t>
              </a:r>
              <a:endParaRPr lang="pt-BR" sz="2400" baseline="-25000" dirty="0" smtClean="0">
                <a:latin typeface="Comic Sans MS" panose="030F0702030302020204" pitchFamily="66" charset="0"/>
                <a:cs typeface="Comic Sans MS" panose="030F0702030302020204" pitchFamily="66" charset="0"/>
                <a:sym typeface="+mn-ea"/>
              </a:endParaRPr>
            </a:p>
          </p:txBody>
        </p:sp>
        <p:cxnSp>
          <p:nvCxnSpPr>
            <p:cNvPr id="109" name="Conector Reto 56"/>
            <p:cNvCxnSpPr/>
            <p:nvPr/>
          </p:nvCxnSpPr>
          <p:spPr>
            <a:xfrm>
              <a:off x="5966460" y="3183255"/>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10" name="Conector Reto 57"/>
            <p:cNvCxnSpPr/>
            <p:nvPr/>
          </p:nvCxnSpPr>
          <p:spPr>
            <a:xfrm>
              <a:off x="5031740" y="3658870"/>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grpSp>
      <p:sp>
        <p:nvSpPr>
          <p:cNvPr id="114" name="CaixaDeTexto 2"/>
          <p:cNvSpPr txBox="1"/>
          <p:nvPr/>
        </p:nvSpPr>
        <p:spPr>
          <a:xfrm>
            <a:off x="6192786" y="1798135"/>
            <a:ext cx="1876322" cy="460375"/>
          </a:xfrm>
          <a:prstGeom prst="rect">
            <a:avLst/>
          </a:prstGeom>
          <a:solidFill>
            <a:schemeClr val="bg1"/>
          </a:solidFill>
        </p:spPr>
        <p:txBody>
          <a:bodyPr wrap="square" rtlCol="0">
            <a:spAutoFit/>
          </a:bodyPr>
          <a:lstStyle/>
          <a:p>
            <a:pPr algn="ctr"/>
            <a:r>
              <a:rPr lang="pt-BR" sz="2400" b="1" dirty="0" smtClean="0">
                <a:solidFill>
                  <a:schemeClr val="tx1"/>
                </a:solidFill>
                <a:latin typeface="Comic Sans MS" panose="030F0702030302020204" pitchFamily="66" charset="0"/>
              </a:rPr>
              <a:t>V</a:t>
            </a:r>
            <a:r>
              <a:rPr lang="pt-BR" sz="2400" b="1" baseline="-25000" dirty="0" smtClean="0">
                <a:latin typeface="Comic Sans MS" panose="030F0702030302020204" pitchFamily="66" charset="0"/>
              </a:rPr>
              <a:t>BC</a:t>
            </a:r>
            <a:r>
              <a:rPr lang="pt-BR" sz="2400" b="1" dirty="0" smtClean="0">
                <a:solidFill>
                  <a:schemeClr val="tx1"/>
                </a:solidFill>
                <a:latin typeface="Comic Sans MS" panose="030F0702030302020204" pitchFamily="66" charset="0"/>
              </a:rPr>
              <a:t> &gt; 0,6V</a:t>
            </a:r>
            <a:endParaRPr lang="pt-BR" sz="2400" b="1" dirty="0" smtClean="0">
              <a:solidFill>
                <a:schemeClr val="tx1"/>
              </a:solidFill>
              <a:latin typeface="Comic Sans MS" panose="030F0702030302020204" pitchFamily="66" charset="0"/>
            </a:endParaRPr>
          </a:p>
        </p:txBody>
      </p:sp>
      <p:sp>
        <p:nvSpPr>
          <p:cNvPr id="117" name="CaixaDeTexto 45"/>
          <p:cNvSpPr txBox="1"/>
          <p:nvPr/>
        </p:nvSpPr>
        <p:spPr>
          <a:xfrm>
            <a:off x="543503" y="389500"/>
            <a:ext cx="11040155" cy="584775"/>
          </a:xfrm>
          <a:prstGeom prst="rect">
            <a:avLst/>
          </a:prstGeom>
          <a:noFill/>
        </p:spPr>
        <p:txBody>
          <a:bodyPr wrap="square" rtlCol="0">
            <a:spAutoFit/>
          </a:bodyPr>
          <a:lstStyle/>
          <a:p>
            <a:pPr marL="514350" indent="-514350">
              <a:spcBef>
                <a:spcPts val="600"/>
              </a:spcBef>
              <a:spcAft>
                <a:spcPts val="600"/>
              </a:spcAft>
              <a:buFont typeface="+mj-lt"/>
              <a:buAutoNum type="arabicPeriod" startAt="2"/>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saturado (NPN)</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21" name="CaixaDeTexto 6"/>
          <p:cNvSpPr txBox="1"/>
          <p:nvPr/>
        </p:nvSpPr>
        <p:spPr>
          <a:xfrm>
            <a:off x="1405249" y="1118862"/>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122" name="CaixaDeTexto 6"/>
          <p:cNvSpPr txBox="1"/>
          <p:nvPr/>
        </p:nvSpPr>
        <p:spPr>
          <a:xfrm>
            <a:off x="5026862" y="938762"/>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Base</a:t>
            </a:r>
            <a:endParaRPr lang="pt-BR" sz="2800" b="1" dirty="0">
              <a:solidFill>
                <a:srgbClr val="C00000"/>
              </a:solidFill>
              <a:effectLst>
                <a:outerShdw blurRad="38100" dist="38100" dir="2700000" algn="tl">
                  <a:srgbClr val="000000">
                    <a:alpha val="43137"/>
                  </a:srgbClr>
                </a:outerShdw>
              </a:effectLst>
            </a:endParaRPr>
          </a:p>
        </p:txBody>
      </p:sp>
      <p:sp>
        <p:nvSpPr>
          <p:cNvPr id="123" name="CaixaDeTexto 6"/>
          <p:cNvSpPr txBox="1"/>
          <p:nvPr/>
        </p:nvSpPr>
        <p:spPr>
          <a:xfrm>
            <a:off x="8674732" y="1093305"/>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mc:AlternateContent xmlns:mc="http://schemas.openxmlformats.org/markup-compatibility/2006">
        <mc:Choice xmlns:a14="http://schemas.microsoft.com/office/drawing/2010/main" Requires="a14">
          <p:sp>
            <p:nvSpPr>
              <p:cNvPr id="6" name="Caixa de Texto 5"/>
              <p:cNvSpPr txBox="1"/>
              <p:nvPr/>
            </p:nvSpPr>
            <p:spPr>
              <a:xfrm>
                <a:off x="1299210" y="6114415"/>
                <a:ext cx="4785995" cy="632460"/>
              </a:xfrm>
              <a:prstGeom prst="rect">
                <a:avLst/>
              </a:prstGeom>
              <a:gradFill>
                <a:gsLst>
                  <a:gs pos="42000">
                    <a:srgbClr val="FDEEF1"/>
                  </a:gs>
                  <a:gs pos="0">
                    <a:srgbClr val="FBF2F5"/>
                  </a:gs>
                  <a:gs pos="100000">
                    <a:srgbClr val="FEE9EC"/>
                  </a:gs>
                </a:gsLst>
                <a:lin/>
              </a:gradFill>
            </p:spPr>
            <p:txBody>
              <a:bodyPr wrap="square" lIns="0" tIns="0" rIns="0" bIns="36195" rtlCol="0" anchor="t">
                <a:spAutoFit/>
              </a:bodyPr>
              <a:p>
                <a14:m>
                  <m:oMathPara xmlns:m="http://schemas.openxmlformats.org/officeDocument/2006/math">
                    <m:oMathParaPr>
                      <m:jc m:val="centerGroup"/>
                    </m:oMathParaPr>
                    <m:oMath xmlns:m="http://schemas.openxmlformats.org/officeDocument/2006/math">
                      <m:sSub>
                        <m:sSubPr>
                          <m:ctrlPr>
                            <a:rPr lang="en-US" altLang="pt-BR" i="1">
                              <a:latin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cs typeface="Cambria Math" panose="02040503050406030204" pitchFamily="18" charset="0"/>
                            </a:rPr>
                            <m:t>𝐼</m:t>
                          </m:r>
                        </m:e>
                        <m:sub>
                          <m:r>
                            <a:rPr lang="en-US" altLang="pt-BR" i="1">
                              <a:latin typeface="Cambria Math" panose="02040503050406030204" pitchFamily="18" charset="0"/>
                              <a:cs typeface="Cambria Math" panose="02040503050406030204" pitchFamily="18" charset="0"/>
                            </a:rPr>
                            <m:t>𝑇</m:t>
                          </m:r>
                        </m:sub>
                      </m:sSub>
                      <m:r>
                        <a:rPr lang="en-US" altLang="pt-BR" i="1">
                          <a:latin typeface="Cambria Math" panose="02040503050406030204" pitchFamily="18" charset="0"/>
                          <a:cs typeface="Cambria Math" panose="02040503050406030204" pitchFamily="18" charset="0"/>
                        </a:rPr>
                        <m:t>=</m:t>
                      </m:r>
                      <m:r>
                        <a:rPr lang="pt-BR" altLang="pt-BR" b="0" i="1" smtClean="0">
                          <a:latin typeface="Cambria Math" panose="02040503050406030204" pitchFamily="18" charset="0"/>
                          <a:cs typeface="Cambria Math" panose="02040503050406030204" pitchFamily="18" charset="0"/>
                        </a:rPr>
                        <m:t>−</m:t>
                      </m:r>
                      <m:r>
                        <a:rPr lang="en-US" altLang="pt-BR" i="1">
                          <a:latin typeface="Cambria Math" panose="02040503050406030204" pitchFamily="18" charset="0"/>
                          <a:cs typeface="Cambria Math" panose="02040503050406030204" pitchFamily="18" charset="0"/>
                        </a:rPr>
                        <m:t>𝐴𝑟𝑒𝑎</m:t>
                      </m:r>
                      <m:r>
                        <a:rPr lang="en-US" altLang="pt-BR" i="1">
                          <a:latin typeface="Cambria Math" panose="02040503050406030204" pitchFamily="18" charset="0"/>
                          <a:cs typeface="Cambria Math" panose="02040503050406030204" pitchFamily="18" charset="0"/>
                        </a:rPr>
                        <m:t>.</m:t>
                      </m:r>
                      <m:r>
                        <a:rPr lang="en-US" altLang="pt-BR" i="1">
                          <a:latin typeface="Cambria Math" panose="02040503050406030204" pitchFamily="18" charset="0"/>
                          <a:cs typeface="Cambria Math" panose="02040503050406030204" pitchFamily="18" charset="0"/>
                        </a:rPr>
                        <m:t>𝑞</m:t>
                      </m:r>
                      <m:sSubSup>
                        <m:sSubSupPr>
                          <m:ctrlPr>
                            <a:rPr lang="en-US" altLang="pt-BR" i="1">
                              <a:latin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cs typeface="Cambria Math" panose="02040503050406030204" pitchFamily="18" charset="0"/>
                            </a:rPr>
                            <m:t>𝑛</m:t>
                          </m:r>
                        </m:e>
                        <m:sub>
                          <m:r>
                            <a:rPr lang="en-US" altLang="pt-BR" i="1">
                              <a:latin typeface="Cambria Math" panose="02040503050406030204" pitchFamily="18" charset="0"/>
                              <a:cs typeface="Cambria Math" panose="02040503050406030204" pitchFamily="18" charset="0"/>
                            </a:rPr>
                            <m:t>𝑖</m:t>
                          </m:r>
                        </m:sub>
                        <m:sup>
                          <m:r>
                            <a:rPr lang="en-US" altLang="pt-BR" i="1">
                              <a:latin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cs typeface="Cambria Math" panose="02040503050406030204" pitchFamily="18" charset="0"/>
                            </a:rPr>
                          </m:ctrlPr>
                        </m:fPr>
                        <m:num>
                          <m:sSub>
                            <m:sSubPr>
                              <m:ctrlPr>
                                <a:rPr lang="en-US" altLang="pt-BR" i="1">
                                  <a:latin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cs typeface="Cambria Math" panose="02040503050406030204" pitchFamily="18" charset="0"/>
                                </a:rPr>
                                <m:t>𝐷</m:t>
                              </m:r>
                            </m:e>
                            <m:sub>
                              <m:r>
                                <a:rPr lang="en-US" altLang="pt-BR" i="1">
                                  <a:latin typeface="Cambria Math" panose="02040503050406030204" pitchFamily="18" charset="0"/>
                                  <a:cs typeface="Cambria Math" panose="02040503050406030204" pitchFamily="18" charset="0"/>
                                </a:rPr>
                                <m:t>𝑛</m:t>
                              </m:r>
                            </m:sub>
                          </m:sSub>
                        </m:num>
                        <m:den>
                          <m:sSub>
                            <m:sSubPr>
                              <m:ctrlPr>
                                <a:rPr lang="en-US" altLang="pt-BR" i="1">
                                  <a:latin typeface="Cambria Math" panose="02040503050406030204" pitchFamily="18" charset="0"/>
                                  <a:cs typeface="Cambria Math" panose="02040503050406030204" pitchFamily="18" charset="0"/>
                                </a:rPr>
                              </m:ctrlPr>
                            </m:sSubPr>
                            <m:e>
                              <m:sSub>
                                <m:sSubPr>
                                  <m:ctrlPr>
                                    <a:rPr lang="en-US" altLang="pt-BR" i="1">
                                      <a:latin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cs typeface="Cambria Math" panose="02040503050406030204" pitchFamily="18" charset="0"/>
                                    </a:rPr>
                                    <m:t>𝑁</m:t>
                                  </m:r>
                                </m:e>
                                <m:sub>
                                  <m:r>
                                    <a:rPr lang="pt-BR" altLang="pt-BR" b="0" i="1" smtClean="0">
                                      <a:latin typeface="Cambria Math" panose="02040503050406030204" pitchFamily="18" charset="0"/>
                                      <a:cs typeface="Cambria Math" panose="02040503050406030204" pitchFamily="18" charset="0"/>
                                    </a:rPr>
                                    <m:t>𝐴</m:t>
                                  </m:r>
                                </m:sub>
                              </m:sSub>
                              <m:r>
                                <a:rPr lang="en-US" altLang="pt-BR" i="1">
                                  <a:latin typeface="Cambria Math" panose="02040503050406030204" pitchFamily="18" charset="0"/>
                                  <a:cs typeface="Cambria Math" panose="02040503050406030204" pitchFamily="18" charset="0"/>
                                </a:rPr>
                                <m:t>𝐿</m:t>
                              </m:r>
                            </m:e>
                            <m:sub>
                              <m:r>
                                <a:rPr lang="en-US" altLang="pt-BR" i="1">
                                  <a:latin typeface="Cambria Math" panose="02040503050406030204" pitchFamily="18" charset="0"/>
                                  <a:cs typeface="Cambria Math" panose="02040503050406030204" pitchFamily="18" charset="0"/>
                                </a:rPr>
                                <m:t>𝑛</m:t>
                              </m:r>
                            </m:sub>
                          </m:sSub>
                        </m:den>
                      </m:f>
                      <m:r>
                        <a:rPr lang="en-US" altLang="pt-BR" i="1">
                          <a:latin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cs typeface="Cambria Math" panose="02040503050406030204" pitchFamily="18" charset="0"/>
                            </a:rPr>
                          </m:ctrlPr>
                        </m:fPr>
                        <m:num>
                          <m:sSub>
                            <m:sSubPr>
                              <m:ctrlPr>
                                <a:rPr lang="en-US" altLang="pt-BR" i="1">
                                  <a:latin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cs typeface="Cambria Math" panose="02040503050406030204" pitchFamily="18" charset="0"/>
                                </a:rPr>
                                <m:t>𝐷</m:t>
                              </m:r>
                            </m:e>
                            <m:sub>
                              <m:r>
                                <a:rPr lang="en-US" altLang="pt-BR" i="1">
                                  <a:latin typeface="Cambria Math" panose="02040503050406030204" pitchFamily="18" charset="0"/>
                                  <a:cs typeface="Cambria Math" panose="02040503050406030204" pitchFamily="18" charset="0"/>
                                </a:rPr>
                                <m:t>𝑝</m:t>
                              </m:r>
                            </m:sub>
                          </m:sSub>
                        </m:num>
                        <m:den>
                          <m:sSub>
                            <m:sSubPr>
                              <m:ctrlPr>
                                <a:rPr lang="en-US" altLang="pt-BR" i="1">
                                  <a:latin typeface="Cambria Math" panose="02040503050406030204" pitchFamily="18" charset="0"/>
                                  <a:cs typeface="Cambria Math" panose="02040503050406030204" pitchFamily="18" charset="0"/>
                                </a:rPr>
                              </m:ctrlPr>
                            </m:sSubPr>
                            <m:e>
                              <m:sSub>
                                <m:sSubPr>
                                  <m:ctrlPr>
                                    <a:rPr lang="en-US" altLang="pt-BR" i="1">
                                      <a:latin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cs typeface="Cambria Math" panose="02040503050406030204" pitchFamily="18" charset="0"/>
                                    </a:rPr>
                                    <m:t>𝑁</m:t>
                                  </m:r>
                                </m:e>
                                <m:sub>
                                  <m:r>
                                    <a:rPr lang="pt-BR" altLang="pt-BR" b="0" i="1" smtClean="0">
                                      <a:latin typeface="Cambria Math" panose="02040503050406030204" pitchFamily="18" charset="0"/>
                                      <a:cs typeface="Cambria Math" panose="02040503050406030204" pitchFamily="18" charset="0"/>
                                    </a:rPr>
                                    <m:t>𝐷</m:t>
                                  </m:r>
                                </m:sub>
                              </m:sSub>
                              <m:r>
                                <a:rPr lang="en-US" altLang="pt-BR" i="1">
                                  <a:latin typeface="Cambria Math" panose="02040503050406030204" pitchFamily="18" charset="0"/>
                                  <a:cs typeface="Cambria Math" panose="02040503050406030204" pitchFamily="18" charset="0"/>
                                </a:rPr>
                                <m:t>𝐿</m:t>
                              </m:r>
                            </m:e>
                            <m:sub>
                              <m:r>
                                <a:rPr lang="en-US" altLang="pt-BR" i="1">
                                  <a:latin typeface="Cambria Math" panose="02040503050406030204" pitchFamily="18" charset="0"/>
                                  <a:cs typeface="Cambria Math" panose="02040503050406030204" pitchFamily="18" charset="0"/>
                                </a:rPr>
                                <m:t>𝑝</m:t>
                              </m:r>
                            </m:sub>
                          </m:sSub>
                        </m:den>
                      </m:f>
                      <m:r>
                        <a:rPr lang="en-US" altLang="pt-BR" i="1">
                          <a:latin typeface="Cambria Math" panose="02040503050406030204" pitchFamily="18" charset="0"/>
                          <a:cs typeface="Cambria Math" panose="02040503050406030204" pitchFamily="18" charset="0"/>
                        </a:rPr>
                        <m:t>)</m:t>
                      </m:r>
                      <m:d>
                        <m:dPr>
                          <m:begChr m:val="["/>
                          <m:endChr m:val="]"/>
                          <m:ctrlPr>
                            <a:rPr lang="en-US" altLang="pt-BR" i="1">
                              <a:latin typeface="Cambria Math" panose="02040503050406030204" pitchFamily="18" charset="0"/>
                              <a:cs typeface="Cambria Math" panose="02040503050406030204" pitchFamily="18" charset="0"/>
                            </a:rPr>
                          </m:ctrlPr>
                        </m:dPr>
                        <m:e>
                          <m:r>
                            <a:rPr lang="en-US" altLang="pt-BR" i="1">
                              <a:latin typeface="Cambria Math" panose="02040503050406030204" pitchFamily="18" charset="0"/>
                              <a:cs typeface="Cambria Math" panose="02040503050406030204" pitchFamily="18" charset="0"/>
                            </a:rPr>
                            <m:t>𝑒𝑥𝑝</m:t>
                          </m:r>
                          <m:r>
                            <a:rPr lang="en-US" altLang="pt-BR" i="1">
                              <a:latin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cs typeface="Cambria Math" panose="02040503050406030204" pitchFamily="18" charset="0"/>
                                </a:rPr>
                              </m:ctrlPr>
                            </m:fPr>
                            <m:num>
                              <m:sSub>
                                <m:sSubPr>
                                  <m:ctrlPr>
                                    <a:rPr lang="en-US" altLang="pt-BR" i="1">
                                      <a:latin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cs typeface="Cambria Math" panose="02040503050406030204" pitchFamily="18" charset="0"/>
                                    </a:rPr>
                                    <m:t>𝑉</m:t>
                                  </m:r>
                                </m:e>
                                <m:sub>
                                  <m:r>
                                    <a:rPr lang="en-US" altLang="pt-BR" i="1">
                                      <a:latin typeface="Cambria Math" panose="02040503050406030204" pitchFamily="18" charset="0"/>
                                      <a:cs typeface="Cambria Math" panose="02040503050406030204" pitchFamily="18" charset="0"/>
                                    </a:rPr>
                                    <m:t>𝐷</m:t>
                                  </m:r>
                                </m:sub>
                              </m:sSub>
                            </m:num>
                            <m:den>
                              <m:sSub>
                                <m:sSubPr>
                                  <m:ctrlPr>
                                    <a:rPr lang="en-US" altLang="pt-BR" i="1">
                                      <a:latin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cs typeface="Cambria Math" panose="02040503050406030204" pitchFamily="18" charset="0"/>
                                    </a:rPr>
                                    <m:t>𝑈</m:t>
                                  </m:r>
                                </m:e>
                                <m:sub>
                                  <m:r>
                                    <a:rPr lang="en-US" altLang="pt-BR" i="1">
                                      <a:latin typeface="Cambria Math" panose="02040503050406030204" pitchFamily="18" charset="0"/>
                                      <a:cs typeface="Cambria Math" panose="02040503050406030204" pitchFamily="18" charset="0"/>
                                    </a:rPr>
                                    <m:t>𝑇</m:t>
                                  </m:r>
                                </m:sub>
                              </m:sSub>
                            </m:den>
                          </m:f>
                          <m:r>
                            <a:rPr lang="en-US" altLang="pt-BR" i="1">
                              <a:latin typeface="Cambria Math" panose="02040503050406030204" pitchFamily="18" charset="0"/>
                              <a:cs typeface="Cambria Math" panose="02040503050406030204" pitchFamily="18" charset="0"/>
                            </a:rPr>
                            <m:t>)</m:t>
                          </m:r>
                          <m:r>
                            <a:rPr lang="pt-BR" altLang="en-US">
                              <a:latin typeface="Cambria Math" panose="02040503050406030204" pitchFamily="18" charset="0"/>
                            </a:rPr>
                            <m:t> </m:t>
                          </m:r>
                          <m:r>
                            <a:rPr lang="en-US" altLang="pt-BR">
                              <a:latin typeface="Cambria Math" panose="02040503050406030204" pitchFamily="18" charset="0"/>
                            </a:rPr>
                            <m:t>−</m:t>
                          </m:r>
                          <m:r>
                            <a:rPr lang="en-US" altLang="pt-BR">
                              <a:latin typeface="Cambria Math" panose="02040503050406030204" pitchFamily="18" charset="0"/>
                            </a:rPr>
                            <m:t>1</m:t>
                          </m:r>
                        </m:e>
                      </m:d>
                    </m:oMath>
                  </m:oMathPara>
                </a14:m>
                <a:endParaRPr lang="en-US" altLang="pt-BR">
                  <a:latin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1299210" y="6114415"/>
                <a:ext cx="4785995" cy="632460"/>
              </a:xfrm>
              <a:prstGeom prst="rect">
                <a:avLst/>
              </a:prstGeom>
              <a:blipFill rotWithShape="1">
                <a:blip r:embed="rId1"/>
                <a:stretch>
                  <a:fillRect/>
                </a:stretch>
              </a:blipFill>
            </p:spPr>
            <p:txBody>
              <a:bodyPr/>
              <a:lstStyle/>
              <a:p>
                <a:r>
                  <a:rPr lang="pt-BR" altLang="en-US">
                    <a:noFill/>
                  </a:rPr>
                  <a:t> </a:t>
                </a:r>
              </a:p>
            </p:txBody>
          </p:sp>
        </mc:Fallback>
      </mc:AlternateContent>
      <p:sp>
        <p:nvSpPr>
          <p:cNvPr id="24" name="CaixaDeTexto 2"/>
          <p:cNvSpPr txBox="1"/>
          <p:nvPr/>
        </p:nvSpPr>
        <p:spPr>
          <a:xfrm flipH="1">
            <a:off x="6426200" y="6231255"/>
            <a:ext cx="4465320" cy="398780"/>
          </a:xfrm>
          <a:prstGeom prst="rect">
            <a:avLst/>
          </a:prstGeom>
          <a:gradFill>
            <a:gsLst>
              <a:gs pos="42000">
                <a:srgbClr val="FDEEF1"/>
              </a:gs>
              <a:gs pos="0">
                <a:srgbClr val="FBF2F5"/>
              </a:gs>
              <a:gs pos="100000">
                <a:srgbClr val="FEE9EC"/>
              </a:gs>
            </a:gsLst>
            <a:lin scaled="1"/>
          </a:gradFill>
        </p:spPr>
        <p:txBody>
          <a:bodyPr wrap="square" rtlCol="0">
            <a:spAutoFit/>
          </a:bodyPr>
          <a:p>
            <a:pPr algn="ctr"/>
            <a:r>
              <a:rPr lang="pt-BR" sz="2000" b="1" dirty="0" smtClean="0">
                <a:solidFill>
                  <a:schemeClr val="tx1"/>
                </a:solidFill>
                <a:latin typeface="Comic Sans MS" panose="030F0702030302020204" pitchFamily="66" charset="0"/>
              </a:rPr>
              <a:t>N</a:t>
            </a:r>
            <a:r>
              <a:rPr lang="pt-BR" sz="2000" b="1" baseline="-25000" dirty="0" smtClean="0">
                <a:solidFill>
                  <a:schemeClr val="tx1"/>
                </a:solidFill>
                <a:latin typeface="Comic Sans MS" panose="030F0702030302020204" pitchFamily="66" charset="0"/>
              </a:rPr>
              <a:t>DE </a:t>
            </a:r>
            <a:r>
              <a:rPr lang="pt-BR" sz="2000" b="1" dirty="0" smtClean="0">
                <a:solidFill>
                  <a:schemeClr val="tx1"/>
                </a:solidFill>
                <a:latin typeface="Comic Sans MS" panose="030F0702030302020204" pitchFamily="66" charset="0"/>
              </a:rPr>
              <a:t>&gt; N</a:t>
            </a:r>
            <a:r>
              <a:rPr lang="pt-BR" sz="2000" b="1" baseline="-25000" dirty="0" smtClean="0">
                <a:solidFill>
                  <a:schemeClr val="tx1"/>
                </a:solidFill>
                <a:latin typeface="Comic Sans MS" panose="030F0702030302020204" pitchFamily="66" charset="0"/>
              </a:rPr>
              <a:t>DC</a:t>
            </a:r>
            <a:r>
              <a:rPr lang="pt-BR" sz="2000" b="1" dirty="0" smtClean="0">
                <a:solidFill>
                  <a:schemeClr val="tx1"/>
                </a:solidFill>
                <a:latin typeface="Comic Sans MS" panose="030F0702030302020204" pitchFamily="66" charset="0"/>
              </a:rPr>
              <a:t>, I</a:t>
            </a:r>
            <a:r>
              <a:rPr lang="pt-BR" sz="2000" b="1" baseline="-25000" dirty="0" smtClean="0">
                <a:solidFill>
                  <a:schemeClr val="tx1"/>
                </a:solidFill>
                <a:latin typeface="Comic Sans MS" panose="030F0702030302020204" pitchFamily="66" charset="0"/>
              </a:rPr>
              <a:t>E</a:t>
            </a:r>
            <a:r>
              <a:rPr lang="pt-BR" sz="2000" b="1" dirty="0" smtClean="0">
                <a:solidFill>
                  <a:schemeClr val="tx1"/>
                </a:solidFill>
                <a:latin typeface="Comic Sans MS" panose="030F0702030302020204" pitchFamily="66" charset="0"/>
              </a:rPr>
              <a:t> </a:t>
            </a:r>
            <a:r>
              <a:rPr lang="pt-BR" sz="2000" b="1" dirty="0" smtClean="0">
                <a:solidFill>
                  <a:schemeClr val="tx1"/>
                </a:solidFill>
                <a:latin typeface="Arial" panose="020B0604020202020204" pitchFamily="34" charset="0"/>
                <a:cs typeface="Arial" panose="020B0604020202020204" pitchFamily="34" charset="0"/>
              </a:rPr>
              <a:t>≈</a:t>
            </a:r>
            <a:r>
              <a:rPr lang="pt-BR" sz="2000" b="1" dirty="0" smtClean="0">
                <a:solidFill>
                  <a:schemeClr val="tx1"/>
                </a:solidFill>
                <a:latin typeface="Comic Sans MS" panose="030F0702030302020204" pitchFamily="66" charset="0"/>
              </a:rPr>
              <a:t> </a:t>
            </a:r>
            <a:r>
              <a:rPr lang="pt-BR" sz="2000" b="1" dirty="0" smtClean="0">
                <a:latin typeface="Comic Sans MS" panose="030F0702030302020204" pitchFamily="66" charset="0"/>
                <a:sym typeface="+mn-ea"/>
              </a:rPr>
              <a:t>I</a:t>
            </a:r>
            <a:r>
              <a:rPr lang="pt-BR" sz="2000" b="1" baseline="-25000" dirty="0" smtClean="0">
                <a:latin typeface="Comic Sans MS" panose="030F0702030302020204" pitchFamily="66" charset="0"/>
                <a:sym typeface="+mn-ea"/>
              </a:rPr>
              <a:t>C</a:t>
            </a:r>
            <a:r>
              <a:rPr lang="pt-BR" sz="2000" b="1" dirty="0" smtClean="0">
                <a:latin typeface="Comic Sans MS" panose="030F0702030302020204" pitchFamily="66" charset="0"/>
                <a:sym typeface="+mn-ea"/>
              </a:rPr>
              <a:t> então V</a:t>
            </a:r>
            <a:r>
              <a:rPr lang="pt-BR" sz="2000" b="1" baseline="-25000" dirty="0" smtClean="0">
                <a:latin typeface="Comic Sans MS" panose="030F0702030302020204" pitchFamily="66" charset="0"/>
                <a:sym typeface="+mn-ea"/>
              </a:rPr>
              <a:t>BE</a:t>
            </a:r>
            <a:r>
              <a:rPr lang="pt-BR" sz="2000" b="1" dirty="0" smtClean="0">
                <a:latin typeface="Comic Sans MS" panose="030F0702030302020204" pitchFamily="66" charset="0"/>
                <a:sym typeface="+mn-ea"/>
              </a:rPr>
              <a:t> &gt; V</a:t>
            </a:r>
            <a:r>
              <a:rPr lang="pt-BR" sz="2000" b="1" baseline="-25000" dirty="0" smtClean="0">
                <a:latin typeface="Comic Sans MS" panose="030F0702030302020204" pitchFamily="66" charset="0"/>
                <a:sym typeface="+mn-ea"/>
              </a:rPr>
              <a:t>BC</a:t>
            </a:r>
            <a:r>
              <a:rPr lang="pt-BR" sz="2000" b="1" dirty="0" smtClean="0">
                <a:latin typeface="Comic Sans MS" panose="030F0702030302020204" pitchFamily="66" charset="0"/>
                <a:sym typeface="+mn-ea"/>
              </a:rPr>
              <a:t>  </a:t>
            </a:r>
            <a:endParaRPr lang="pt-BR" sz="2000" b="1" dirty="0" smtClean="0">
              <a:solidFill>
                <a:schemeClr val="tx1"/>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Retângulo arredondado 53"/>
          <p:cNvSpPr/>
          <p:nvPr/>
        </p:nvSpPr>
        <p:spPr>
          <a:xfrm flipH="1">
            <a:off x="2300080" y="1468157"/>
            <a:ext cx="2479088"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Retângulo arredondado 53"/>
          <p:cNvSpPr/>
          <p:nvPr/>
        </p:nvSpPr>
        <p:spPr>
          <a:xfrm flipH="1">
            <a:off x="7262070" y="1623681"/>
            <a:ext cx="2479088"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 name="Grupo 4"/>
          <p:cNvGrpSpPr/>
          <p:nvPr/>
        </p:nvGrpSpPr>
        <p:grpSpPr>
          <a:xfrm>
            <a:off x="310125" y="1217613"/>
            <a:ext cx="11324788" cy="4912302"/>
            <a:chOff x="395569" y="1136931"/>
            <a:chExt cx="20262176" cy="4912302"/>
          </a:xfrm>
        </p:grpSpPr>
        <p:cxnSp>
          <p:nvCxnSpPr>
            <p:cNvPr id="8" name="Conector de Seta Reta 73"/>
            <p:cNvCxnSpPr/>
            <p:nvPr/>
          </p:nvCxnSpPr>
          <p:spPr>
            <a:xfrm>
              <a:off x="1729741" y="5768975"/>
              <a:ext cx="18928004"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 name="Conector de Seta Reta 86"/>
            <p:cNvCxnSpPr/>
            <p:nvPr/>
          </p:nvCxnSpPr>
          <p:spPr>
            <a:xfrm flipV="1">
              <a:off x="5978890" y="2069602"/>
              <a:ext cx="9339403"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2" name="CaixaDeTexto 6"/>
            <p:cNvSpPr txBox="1"/>
            <p:nvPr/>
          </p:nvSpPr>
          <p:spPr>
            <a:xfrm>
              <a:off x="10433351" y="1654793"/>
              <a:ext cx="1054100" cy="461665"/>
            </a:xfrm>
            <a:prstGeom prst="rect">
              <a:avLst/>
            </a:prstGeom>
            <a:noFill/>
          </p:spPr>
          <p:txBody>
            <a:bodyPr wrap="square" rtlCol="0">
              <a:spAutoFit/>
            </a:bodyPr>
            <a:lstStyle/>
            <a:p>
              <a:r>
                <a:rPr lang="pt-BR" sz="2400" b="1" dirty="0" smtClean="0"/>
                <a:t>W</a:t>
              </a:r>
              <a:r>
                <a:rPr lang="pt-BR" sz="2400" b="1" baseline="-25000" dirty="0"/>
                <a:t>B</a:t>
              </a:r>
              <a:endParaRPr lang="pt-BR" sz="2400" b="1" dirty="0"/>
            </a:p>
          </p:txBody>
        </p:sp>
        <p:sp>
          <p:nvSpPr>
            <p:cNvPr id="21" name="Caixa de Texto 13"/>
            <p:cNvSpPr txBox="1"/>
            <p:nvPr/>
          </p:nvSpPr>
          <p:spPr>
            <a:xfrm>
              <a:off x="7401445" y="4096942"/>
              <a:ext cx="761308" cy="522390"/>
            </a:xfrm>
            <a:prstGeom prst="rect">
              <a:avLst/>
            </a:prstGeom>
            <a:noFill/>
          </p:spPr>
          <p:txBody>
            <a:bodyPr wrap="square" rtlCol="0">
              <a:spAutoFit/>
            </a:bodyPr>
            <a:lstStyle/>
            <a:p>
              <a:pPr algn="ctr"/>
              <a:endParaRPr lang="pt-BR" altLang="en-US" sz="2800" b="1" dirty="0"/>
            </a:p>
          </p:txBody>
        </p:sp>
        <p:cxnSp>
          <p:nvCxnSpPr>
            <p:cNvPr id="24" name="Conector Reto 18"/>
            <p:cNvCxnSpPr/>
            <p:nvPr/>
          </p:nvCxnSpPr>
          <p:spPr>
            <a:xfrm>
              <a:off x="6027345" y="130937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5" name="CaixaDeTexto 6"/>
            <p:cNvSpPr txBox="1"/>
            <p:nvPr/>
          </p:nvSpPr>
          <p:spPr>
            <a:xfrm>
              <a:off x="1602560" y="1156998"/>
              <a:ext cx="2740315"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26" name="CaixaDeTexto 6"/>
            <p:cNvSpPr txBox="1"/>
            <p:nvPr/>
          </p:nvSpPr>
          <p:spPr>
            <a:xfrm>
              <a:off x="9682697" y="1136931"/>
              <a:ext cx="2230681"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27" name="Forma livre 26"/>
            <p:cNvSpPr/>
            <p:nvPr/>
          </p:nvSpPr>
          <p:spPr>
            <a:xfrm>
              <a:off x="2292985" y="2208943"/>
              <a:ext cx="6098541" cy="2027344"/>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Forma livre 27"/>
            <p:cNvSpPr/>
            <p:nvPr/>
          </p:nvSpPr>
          <p:spPr>
            <a:xfrm>
              <a:off x="8364416" y="4242716"/>
              <a:ext cx="1830313" cy="900430"/>
            </a:xfrm>
            <a:custGeom>
              <a:avLst/>
              <a:gdLst>
                <a:gd name="connisteX0" fmla="*/ 0 w 2693035"/>
                <a:gd name="connsiteY0" fmla="*/ 0 h 443865"/>
                <a:gd name="connisteX1" fmla="*/ 246380 w 2693035"/>
                <a:gd name="connsiteY1" fmla="*/ 147955 h 443865"/>
                <a:gd name="connisteX2" fmla="*/ 623570 w 2693035"/>
                <a:gd name="connsiteY2" fmla="*/ 295910 h 443865"/>
                <a:gd name="connisteX3" fmla="*/ 1067435 w 2693035"/>
                <a:gd name="connsiteY3" fmla="*/ 345440 h 443865"/>
                <a:gd name="connisteX4" fmla="*/ 1838960 w 2693035"/>
                <a:gd name="connsiteY4" fmla="*/ 394335 h 443865"/>
                <a:gd name="connisteX5" fmla="*/ 2693035 w 2693035"/>
                <a:gd name="connsiteY5" fmla="*/ 443865 h 44386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693035" h="443865">
                  <a:moveTo>
                    <a:pt x="0" y="0"/>
                  </a:moveTo>
                  <a:cubicBezTo>
                    <a:pt x="41910" y="26670"/>
                    <a:pt x="121920" y="88900"/>
                    <a:pt x="246380" y="147955"/>
                  </a:cubicBezTo>
                  <a:cubicBezTo>
                    <a:pt x="370840" y="207010"/>
                    <a:pt x="459105" y="256540"/>
                    <a:pt x="623570" y="295910"/>
                  </a:cubicBezTo>
                  <a:cubicBezTo>
                    <a:pt x="788035" y="335280"/>
                    <a:pt x="824230" y="325755"/>
                    <a:pt x="1067435" y="345440"/>
                  </a:cubicBezTo>
                  <a:cubicBezTo>
                    <a:pt x="1310640" y="365125"/>
                    <a:pt x="1513840" y="374650"/>
                    <a:pt x="1838960" y="394335"/>
                  </a:cubicBezTo>
                  <a:cubicBezTo>
                    <a:pt x="2164080" y="414020"/>
                    <a:pt x="2537460" y="434975"/>
                    <a:pt x="2693035" y="443865"/>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Forma livre 28"/>
            <p:cNvSpPr/>
            <p:nvPr/>
          </p:nvSpPr>
          <p:spPr>
            <a:xfrm>
              <a:off x="3897013" y="2978474"/>
              <a:ext cx="6855460" cy="1907864"/>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0" name="Forma livre 29"/>
            <p:cNvSpPr/>
            <p:nvPr/>
          </p:nvSpPr>
          <p:spPr>
            <a:xfrm>
              <a:off x="1739265" y="4881301"/>
              <a:ext cx="2172970" cy="363220"/>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1" name="Conector Reto 35"/>
            <p:cNvCxnSpPr/>
            <p:nvPr/>
          </p:nvCxnSpPr>
          <p:spPr>
            <a:xfrm>
              <a:off x="1597678" y="5255951"/>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 name="Conector Reto 36"/>
            <p:cNvCxnSpPr/>
            <p:nvPr/>
          </p:nvCxnSpPr>
          <p:spPr>
            <a:xfrm>
              <a:off x="8430474" y="5143183"/>
              <a:ext cx="2299336"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 name="Conector Reto 37"/>
            <p:cNvCxnSpPr/>
            <p:nvPr/>
          </p:nvCxnSpPr>
          <p:spPr>
            <a:xfrm flipV="1">
              <a:off x="8415578" y="4913094"/>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Conector Reto 39"/>
            <p:cNvCxnSpPr/>
            <p:nvPr/>
          </p:nvCxnSpPr>
          <p:spPr>
            <a:xfrm flipV="1">
              <a:off x="8568728" y="4999355"/>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35" name="Conector Reto 40"/>
            <p:cNvCxnSpPr/>
            <p:nvPr/>
          </p:nvCxnSpPr>
          <p:spPr>
            <a:xfrm flipV="1">
              <a:off x="8828843" y="5005762"/>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36" name="Conector Reto 41"/>
            <p:cNvCxnSpPr/>
            <p:nvPr/>
          </p:nvCxnSpPr>
          <p:spPr>
            <a:xfrm>
              <a:off x="3727768" y="4923460"/>
              <a:ext cx="246380" cy="278765"/>
            </a:xfrm>
            <a:prstGeom prst="line">
              <a:avLst/>
            </a:prstGeom>
          </p:spPr>
          <p:style>
            <a:lnRef idx="1">
              <a:schemeClr val="accent1"/>
            </a:lnRef>
            <a:fillRef idx="0">
              <a:schemeClr val="accent1"/>
            </a:fillRef>
            <a:effectRef idx="0">
              <a:schemeClr val="accent1"/>
            </a:effectRef>
            <a:fontRef idx="minor">
              <a:schemeClr val="tx1"/>
            </a:fontRef>
          </p:style>
        </p:cxnSp>
        <p:cxnSp>
          <p:nvCxnSpPr>
            <p:cNvPr id="37" name="Conector Reto 42"/>
            <p:cNvCxnSpPr/>
            <p:nvPr/>
          </p:nvCxnSpPr>
          <p:spPr>
            <a:xfrm>
              <a:off x="3541005" y="5023384"/>
              <a:ext cx="215264"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38" name="Conector Reto 43"/>
            <p:cNvCxnSpPr/>
            <p:nvPr/>
          </p:nvCxnSpPr>
          <p:spPr>
            <a:xfrm>
              <a:off x="3334711" y="5096098"/>
              <a:ext cx="131444" cy="246380"/>
            </a:xfrm>
            <a:prstGeom prst="line">
              <a:avLst/>
            </a:prstGeom>
          </p:spPr>
          <p:style>
            <a:lnRef idx="1">
              <a:schemeClr val="accent1"/>
            </a:lnRef>
            <a:fillRef idx="0">
              <a:schemeClr val="accent1"/>
            </a:fillRef>
            <a:effectRef idx="0">
              <a:schemeClr val="accent1"/>
            </a:effectRef>
            <a:fontRef idx="minor">
              <a:schemeClr val="tx1"/>
            </a:fontRef>
          </p:style>
        </p:cxnSp>
        <p:cxnSp>
          <p:nvCxnSpPr>
            <p:cNvPr id="39" name="Conector Reto 56"/>
            <p:cNvCxnSpPr/>
            <p:nvPr/>
          </p:nvCxnSpPr>
          <p:spPr>
            <a:xfrm flipH="1" flipV="1">
              <a:off x="1384935" y="2222797"/>
              <a:ext cx="2063750" cy="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40" name="CaixaDeTexto 6"/>
            <p:cNvSpPr txBox="1"/>
            <p:nvPr/>
          </p:nvSpPr>
          <p:spPr>
            <a:xfrm>
              <a:off x="574384" y="1693021"/>
              <a:ext cx="2742484" cy="523220"/>
            </a:xfrm>
            <a:prstGeom prst="rect">
              <a:avLst/>
            </a:prstGeom>
            <a:noFill/>
          </p:spPr>
          <p:txBody>
            <a:bodyPr wrap="square" rtlCol="0">
              <a:spAutoFit/>
            </a:bodyPr>
            <a:lstStyle/>
            <a:p>
              <a:r>
                <a:rPr lang="pt-BR" sz="2800" b="1" dirty="0" smtClean="0"/>
                <a:t>n</a:t>
              </a:r>
              <a:r>
                <a:rPr lang="pt-BR" sz="2800" b="1" baseline="-25000" dirty="0" smtClean="0"/>
                <a:t>nE0</a:t>
              </a:r>
              <a:r>
                <a:rPr lang="pt-BR" sz="2800" b="1" dirty="0" smtClean="0"/>
                <a:t>=N</a:t>
              </a:r>
              <a:r>
                <a:rPr lang="pt-BR" sz="2800" b="1" baseline="-25000" dirty="0" smtClean="0"/>
                <a:t>DE</a:t>
              </a:r>
              <a:endParaRPr lang="pt-BR" sz="2800" b="1" baseline="-25000" dirty="0"/>
            </a:p>
          </p:txBody>
        </p:sp>
        <p:sp>
          <p:nvSpPr>
            <p:cNvPr id="41" name="CaixaDeTexto 6"/>
            <p:cNvSpPr txBox="1"/>
            <p:nvPr/>
          </p:nvSpPr>
          <p:spPr>
            <a:xfrm>
              <a:off x="395569" y="5280695"/>
              <a:ext cx="3578578" cy="521970"/>
            </a:xfrm>
            <a:prstGeom prst="rect">
              <a:avLst/>
            </a:prstGeom>
            <a:noFill/>
          </p:spPr>
          <p:txBody>
            <a:bodyPr wrap="square" rtlCol="0">
              <a:spAutoFit/>
            </a:bodyPr>
            <a:lstStyle/>
            <a:p>
              <a:r>
                <a:rPr lang="pt-BR" sz="2800" b="1" dirty="0" smtClean="0"/>
                <a:t>p</a:t>
              </a:r>
              <a:r>
                <a:rPr lang="pt-BR" sz="2800" b="1" baseline="-25000" dirty="0" smtClean="0"/>
                <a:t>nE0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42" name="CaixaDeTexto 6"/>
            <p:cNvSpPr txBox="1"/>
            <p:nvPr/>
          </p:nvSpPr>
          <p:spPr>
            <a:xfrm>
              <a:off x="9132230" y="5096098"/>
              <a:ext cx="3504302" cy="953135"/>
            </a:xfrm>
            <a:prstGeom prst="rect">
              <a:avLst/>
            </a:prstGeom>
            <a:noFill/>
          </p:spPr>
          <p:txBody>
            <a:bodyPr wrap="square" rtlCol="0">
              <a:spAutoFit/>
            </a:bodyPr>
            <a:lstStyle/>
            <a:p>
              <a:r>
                <a:rPr lang="pt-BR" sz="2800" b="1" dirty="0"/>
                <a:t>n</a:t>
              </a:r>
              <a:r>
                <a:rPr lang="pt-BR" sz="2800" b="1" baseline="-25000" dirty="0"/>
                <a:t>p0</a:t>
              </a:r>
              <a:r>
                <a:rPr lang="pt-BR" sz="2800" b="1" dirty="0"/>
                <a:t>=n</a:t>
              </a:r>
              <a:r>
                <a:rPr lang="pt-BR" sz="2800" b="1" baseline="-25000" dirty="0"/>
                <a:t>i</a:t>
              </a:r>
              <a:r>
                <a:rPr lang="pt-BR" sz="2800" b="1" baseline="30000" dirty="0"/>
                <a:t>2</a:t>
              </a:r>
              <a:r>
                <a:rPr lang="pt-BR" sz="2800" b="1" dirty="0"/>
                <a:t>/</a:t>
              </a:r>
              <a:r>
                <a:rPr lang="pt-BR" sz="2800" b="1" dirty="0">
                  <a:sym typeface="+mn-ea"/>
                </a:rPr>
                <a:t>N</a:t>
              </a:r>
              <a:r>
                <a:rPr lang="pt-BR" sz="2800" b="1" baseline="-25000" dirty="0">
                  <a:sym typeface="+mn-ea"/>
                </a:rPr>
                <a:t>A</a:t>
              </a:r>
              <a:endParaRPr lang="pt-BR" sz="2800" b="1" baseline="-25000" dirty="0"/>
            </a:p>
            <a:p>
              <a:endParaRPr lang="pt-BR" sz="2800" b="1" dirty="0"/>
            </a:p>
          </p:txBody>
        </p:sp>
      </p:grpSp>
      <p:grpSp>
        <p:nvGrpSpPr>
          <p:cNvPr id="43" name="Grupo 42"/>
          <p:cNvGrpSpPr/>
          <p:nvPr/>
        </p:nvGrpSpPr>
        <p:grpSpPr>
          <a:xfrm flipH="1">
            <a:off x="5502126" y="1272306"/>
            <a:ext cx="6518114" cy="4727211"/>
            <a:chOff x="-121732" y="1191624"/>
            <a:chExt cx="11662132" cy="4727211"/>
          </a:xfrm>
        </p:grpSpPr>
        <p:sp>
          <p:nvSpPr>
            <p:cNvPr id="55" name="Caixa de Texto 12"/>
            <p:cNvSpPr txBox="1"/>
            <p:nvPr/>
          </p:nvSpPr>
          <p:spPr>
            <a:xfrm>
              <a:off x="7798120" y="4427421"/>
              <a:ext cx="761308" cy="522390"/>
            </a:xfrm>
            <a:prstGeom prst="rect">
              <a:avLst/>
            </a:prstGeom>
            <a:noFill/>
          </p:spPr>
          <p:txBody>
            <a:bodyPr wrap="square" rtlCol="0">
              <a:spAutoFit/>
            </a:bodyPr>
            <a:lstStyle/>
            <a:p>
              <a:pPr algn="ctr"/>
              <a:r>
                <a:rPr lang="pt-BR" altLang="en-US" sz="2800" b="1"/>
                <a:t>-</a:t>
              </a:r>
              <a:endParaRPr lang="pt-BR" altLang="en-US" sz="2800" b="1"/>
            </a:p>
          </p:txBody>
        </p:sp>
        <p:cxnSp>
          <p:nvCxnSpPr>
            <p:cNvPr id="59" name="Conector Reto 18"/>
            <p:cNvCxnSpPr/>
            <p:nvPr/>
          </p:nvCxnSpPr>
          <p:spPr>
            <a:xfrm>
              <a:off x="5896029" y="138112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0" name="CaixaDeTexto 6"/>
            <p:cNvSpPr txBox="1"/>
            <p:nvPr/>
          </p:nvSpPr>
          <p:spPr>
            <a:xfrm>
              <a:off x="583565" y="1191624"/>
              <a:ext cx="2310130" cy="521970"/>
            </a:xfrm>
            <a:prstGeom prst="rect">
              <a:avLst/>
            </a:prstGeom>
            <a:noFill/>
          </p:spPr>
          <p:txBody>
            <a:bodyPr wrap="square" rtlCol="0">
              <a:spAutoFit/>
            </a:bodyPr>
            <a:lstStyle/>
            <a:p>
              <a:r>
                <a:rPr lang="pt-BR" sz="2800" b="1" dirty="0"/>
                <a:t>N (</a:t>
              </a:r>
              <a:r>
                <a:rPr lang="pt-BR" sz="2800" b="1" dirty="0" smtClean="0"/>
                <a:t>N</a:t>
              </a:r>
              <a:r>
                <a:rPr lang="pt-BR" sz="2800" b="1" baseline="-25000" dirty="0"/>
                <a:t>C</a:t>
              </a:r>
              <a:r>
                <a:rPr lang="pt-BR" sz="2800" b="1" dirty="0" smtClean="0"/>
                <a:t>)</a:t>
              </a:r>
              <a:endParaRPr lang="pt-BR" sz="2800" b="1" dirty="0"/>
            </a:p>
          </p:txBody>
        </p:sp>
        <p:sp>
          <p:nvSpPr>
            <p:cNvPr id="61" name="Forma livre 60"/>
            <p:cNvSpPr/>
            <p:nvPr/>
          </p:nvSpPr>
          <p:spPr>
            <a:xfrm>
              <a:off x="2298759" y="3312421"/>
              <a:ext cx="6098539" cy="1437005"/>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2" name="Forma livre 61"/>
            <p:cNvSpPr/>
            <p:nvPr/>
          </p:nvSpPr>
          <p:spPr>
            <a:xfrm>
              <a:off x="8364056" y="4741909"/>
              <a:ext cx="2110938" cy="382270"/>
            </a:xfrm>
            <a:custGeom>
              <a:avLst/>
              <a:gdLst>
                <a:gd name="connisteX0" fmla="*/ 0 w 2693035"/>
                <a:gd name="connsiteY0" fmla="*/ 0 h 443865"/>
                <a:gd name="connisteX1" fmla="*/ 246380 w 2693035"/>
                <a:gd name="connsiteY1" fmla="*/ 147955 h 443865"/>
                <a:gd name="connisteX2" fmla="*/ 623570 w 2693035"/>
                <a:gd name="connsiteY2" fmla="*/ 295910 h 443865"/>
                <a:gd name="connisteX3" fmla="*/ 1067435 w 2693035"/>
                <a:gd name="connsiteY3" fmla="*/ 345440 h 443865"/>
                <a:gd name="connisteX4" fmla="*/ 1838960 w 2693035"/>
                <a:gd name="connsiteY4" fmla="*/ 394335 h 443865"/>
                <a:gd name="connisteX5" fmla="*/ 2693035 w 2693035"/>
                <a:gd name="connsiteY5" fmla="*/ 443865 h 44386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693035" h="443865">
                  <a:moveTo>
                    <a:pt x="0" y="0"/>
                  </a:moveTo>
                  <a:cubicBezTo>
                    <a:pt x="41910" y="26670"/>
                    <a:pt x="121920" y="88900"/>
                    <a:pt x="246380" y="147955"/>
                  </a:cubicBezTo>
                  <a:cubicBezTo>
                    <a:pt x="370840" y="207010"/>
                    <a:pt x="459105" y="256540"/>
                    <a:pt x="623570" y="295910"/>
                  </a:cubicBezTo>
                  <a:cubicBezTo>
                    <a:pt x="788035" y="335280"/>
                    <a:pt x="824230" y="325755"/>
                    <a:pt x="1067435" y="345440"/>
                  </a:cubicBezTo>
                  <a:cubicBezTo>
                    <a:pt x="1310640" y="365125"/>
                    <a:pt x="1513840" y="374650"/>
                    <a:pt x="1838960" y="394335"/>
                  </a:cubicBezTo>
                  <a:cubicBezTo>
                    <a:pt x="2164080" y="414020"/>
                    <a:pt x="2537460" y="434975"/>
                    <a:pt x="2693035" y="443865"/>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3" name="Forma livre 62"/>
            <p:cNvSpPr/>
            <p:nvPr/>
          </p:nvSpPr>
          <p:spPr>
            <a:xfrm>
              <a:off x="3897013" y="2978474"/>
              <a:ext cx="6855461" cy="1622288"/>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4" name="Forma livre 63"/>
            <p:cNvSpPr/>
            <p:nvPr/>
          </p:nvSpPr>
          <p:spPr>
            <a:xfrm>
              <a:off x="1738629" y="4590726"/>
              <a:ext cx="2172971" cy="363220"/>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5" name="Conector Reto 35"/>
            <p:cNvCxnSpPr/>
            <p:nvPr/>
          </p:nvCxnSpPr>
          <p:spPr>
            <a:xfrm>
              <a:off x="1608332" y="5007404"/>
              <a:ext cx="2299336"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6" name="Conector Reto 36"/>
            <p:cNvCxnSpPr/>
            <p:nvPr/>
          </p:nvCxnSpPr>
          <p:spPr>
            <a:xfrm>
              <a:off x="8428290" y="5130188"/>
              <a:ext cx="2299336"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7" name="Conector Reto 37"/>
            <p:cNvCxnSpPr/>
            <p:nvPr/>
          </p:nvCxnSpPr>
          <p:spPr>
            <a:xfrm flipV="1">
              <a:off x="8415578" y="4913094"/>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68" name="Conector Reto 39"/>
            <p:cNvCxnSpPr/>
            <p:nvPr/>
          </p:nvCxnSpPr>
          <p:spPr>
            <a:xfrm flipV="1">
              <a:off x="8568728" y="4999355"/>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69" name="Conector Reto 40"/>
            <p:cNvCxnSpPr/>
            <p:nvPr/>
          </p:nvCxnSpPr>
          <p:spPr>
            <a:xfrm flipV="1">
              <a:off x="8828843" y="5005762"/>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70" name="Conector Reto 41"/>
            <p:cNvCxnSpPr/>
            <p:nvPr/>
          </p:nvCxnSpPr>
          <p:spPr>
            <a:xfrm>
              <a:off x="3650633" y="4675339"/>
              <a:ext cx="246380" cy="278765"/>
            </a:xfrm>
            <a:prstGeom prst="line">
              <a:avLst/>
            </a:prstGeom>
          </p:spPr>
          <p:style>
            <a:lnRef idx="1">
              <a:schemeClr val="accent1"/>
            </a:lnRef>
            <a:fillRef idx="0">
              <a:schemeClr val="accent1"/>
            </a:fillRef>
            <a:effectRef idx="0">
              <a:schemeClr val="accent1"/>
            </a:effectRef>
            <a:fontRef idx="minor">
              <a:schemeClr val="tx1"/>
            </a:fontRef>
          </p:style>
        </p:cxnSp>
        <p:cxnSp>
          <p:nvCxnSpPr>
            <p:cNvPr id="71" name="Conector Reto 42"/>
            <p:cNvCxnSpPr/>
            <p:nvPr/>
          </p:nvCxnSpPr>
          <p:spPr>
            <a:xfrm>
              <a:off x="3446887" y="4772818"/>
              <a:ext cx="215264"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72" name="Conector Reto 43"/>
            <p:cNvCxnSpPr/>
            <p:nvPr/>
          </p:nvCxnSpPr>
          <p:spPr>
            <a:xfrm>
              <a:off x="3242340" y="4777004"/>
              <a:ext cx="131445" cy="246380"/>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Conector Reto 56"/>
            <p:cNvCxnSpPr/>
            <p:nvPr/>
          </p:nvCxnSpPr>
          <p:spPr>
            <a:xfrm flipH="1" flipV="1">
              <a:off x="1833264" y="3320879"/>
              <a:ext cx="2063750" cy="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74" name="CaixaDeTexto 6"/>
            <p:cNvSpPr txBox="1"/>
            <p:nvPr/>
          </p:nvSpPr>
          <p:spPr>
            <a:xfrm>
              <a:off x="394257" y="2717489"/>
              <a:ext cx="2606353" cy="523220"/>
            </a:xfrm>
            <a:prstGeom prst="rect">
              <a:avLst/>
            </a:prstGeom>
            <a:noFill/>
          </p:spPr>
          <p:txBody>
            <a:bodyPr wrap="square" rtlCol="0">
              <a:spAutoFit/>
            </a:bodyPr>
            <a:lstStyle/>
            <a:p>
              <a:r>
                <a:rPr lang="pt-BR" sz="2800" b="1" dirty="0" smtClean="0"/>
                <a:t>n</a:t>
              </a:r>
              <a:r>
                <a:rPr lang="pt-BR" sz="2800" b="1" baseline="-25000" dirty="0" smtClean="0"/>
                <a:t>nC0</a:t>
              </a:r>
              <a:r>
                <a:rPr lang="pt-BR" sz="2800" b="1" dirty="0" smtClean="0"/>
                <a:t>=N</a:t>
              </a:r>
              <a:r>
                <a:rPr lang="pt-BR" sz="2800" b="1" baseline="-25000" dirty="0" smtClean="0"/>
                <a:t>DC</a:t>
              </a:r>
              <a:endParaRPr lang="pt-BR" sz="2800" b="1" baseline="-25000" dirty="0"/>
            </a:p>
          </p:txBody>
        </p:sp>
        <p:sp>
          <p:nvSpPr>
            <p:cNvPr id="75" name="CaixaDeTexto 6"/>
            <p:cNvSpPr txBox="1"/>
            <p:nvPr/>
          </p:nvSpPr>
          <p:spPr>
            <a:xfrm>
              <a:off x="-121732" y="5020068"/>
              <a:ext cx="3638334" cy="523220"/>
            </a:xfrm>
            <a:prstGeom prst="rect">
              <a:avLst/>
            </a:prstGeom>
            <a:noFill/>
          </p:spPr>
          <p:txBody>
            <a:bodyPr wrap="square" rtlCol="0">
              <a:spAutoFit/>
            </a:bodyPr>
            <a:lstStyle/>
            <a:p>
              <a:r>
                <a:rPr lang="pt-BR" sz="2800" b="1" dirty="0" smtClean="0"/>
                <a:t>p</a:t>
              </a:r>
              <a:r>
                <a:rPr lang="pt-BR" sz="2800" b="1" baseline="-25000" dirty="0" smtClean="0"/>
                <a:t>nC0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DC</a:t>
              </a:r>
              <a:endParaRPr lang="pt-BR" sz="2800" b="1" baseline="-25000" dirty="0">
                <a:sym typeface="+mn-ea"/>
              </a:endParaRPr>
            </a:p>
          </p:txBody>
        </p:sp>
        <p:sp>
          <p:nvSpPr>
            <p:cNvPr id="76" name="CaixaDeTexto 6"/>
            <p:cNvSpPr txBox="1"/>
            <p:nvPr/>
          </p:nvSpPr>
          <p:spPr>
            <a:xfrm>
              <a:off x="9091971" y="2460644"/>
              <a:ext cx="2448429"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grpSp>
      <mc:AlternateContent xmlns:mc="http://schemas.openxmlformats.org/markup-compatibility/2006">
        <mc:Choice xmlns:a14="http://schemas.microsoft.com/office/drawing/2010/main" Requires="a14">
          <p:sp>
            <p:nvSpPr>
              <p:cNvPr id="7" name="Caixa de Texto 6"/>
              <p:cNvSpPr txBox="1"/>
              <p:nvPr/>
            </p:nvSpPr>
            <p:spPr>
              <a:xfrm>
                <a:off x="4421505" y="3321685"/>
                <a:ext cx="1722120" cy="61214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𝑛</m:t>
                          </m:r>
                        </m:e>
                        <m:sub>
                          <m:r>
                            <a:rPr lang="en-US" altLang="pt-BR" b="0" i="1" smtClean="0">
                              <a:latin typeface="Cambria Math" panose="02040503050406030204" pitchFamily="18" charset="0"/>
                              <a:cs typeface="Cambria Math" panose="02040503050406030204" pitchFamily="18" charset="0"/>
                            </a:rPr>
                            <m:t>𝑝</m:t>
                          </m:r>
                          <m:r>
                            <a:rPr lang="en-US" altLang="pt-BR" b="0" i="1" smtClean="0">
                              <a:latin typeface="Cambria Math" panose="02040503050406030204" pitchFamily="18" charset="0"/>
                              <a:cs typeface="Cambria Math" panose="02040503050406030204" pitchFamily="18" charset="0"/>
                            </a:rPr>
                            <m:t>0</m:t>
                          </m:r>
                        </m:sub>
                      </m:sSub>
                      <m:r>
                        <a:rPr lang="pt-BR" b="0" i="1" smtClean="0">
                          <a:latin typeface="Cambria Math" panose="02040503050406030204" pitchFamily="18" charset="0"/>
                        </a:rPr>
                        <m:t>𝑒𝑥𝑝</m:t>
                      </m:r>
                      <m:d>
                        <m:dPr>
                          <m:ctrlPr>
                            <a:rPr lang="pt-BR" b="0" i="1" smtClean="0">
                              <a:latin typeface="Cambria Math" panose="02040503050406030204" pitchFamily="18" charset="0"/>
                            </a:rPr>
                          </m:ctrlPr>
                        </m:dPr>
                        <m:e>
                          <m:f>
                            <m:fPr>
                              <m:ctrlPr>
                                <a:rPr lang="pt-BR" b="0" i="1" smtClean="0">
                                  <a:latin typeface="Cambria Math" panose="02040503050406030204" pitchFamily="18" charset="0"/>
                                </a:rPr>
                              </m:ctrlPr>
                            </m:fPr>
                            <m:num>
                              <m:r>
                                <a:rPr lang="en-US" altLang="pt-BR" b="0" i="1" smtClean="0">
                                  <a:latin typeface="Cambria Math" panose="02040503050406030204" pitchFamily="18" charset="0"/>
                                  <a:cs typeface="Cambria Math" panose="02040503050406030204" pitchFamily="18" charset="0"/>
                                </a:rPr>
                                <m:t>𝑞</m:t>
                              </m:r>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𝑉</m:t>
                                  </m:r>
                                </m:e>
                                <m:sub>
                                  <m:r>
                                    <a:rPr lang="en-US" altLang="pt-BR" b="0" i="1" smtClean="0">
                                      <a:latin typeface="Cambria Math" panose="02040503050406030204" pitchFamily="18" charset="0"/>
                                      <a:cs typeface="Cambria Math" panose="02040503050406030204" pitchFamily="18" charset="0"/>
                                    </a:rPr>
                                    <m:t>𝐵𝐸</m:t>
                                  </m:r>
                                </m:sub>
                              </m:sSub>
                            </m:num>
                            <m:den>
                              <m:r>
                                <a:rPr lang="pt-BR" b="0" i="1" smtClean="0">
                                  <a:latin typeface="Cambria Math" panose="02040503050406030204" pitchFamily="18" charset="0"/>
                                </a:rPr>
                                <m:t>𝑘𝑇</m:t>
                              </m:r>
                            </m:den>
                          </m:f>
                        </m:e>
                      </m:d>
                    </m:oMath>
                  </m:oMathPara>
                </a14:m>
                <a:endParaRPr lang="pt-BR" altLang="en-US" b="0" i="1" smtClean="0">
                  <a:latin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4421505" y="3321685"/>
                <a:ext cx="1722120" cy="61214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 de Texto 5"/>
              <p:cNvSpPr txBox="1"/>
              <p:nvPr/>
            </p:nvSpPr>
            <p:spPr>
              <a:xfrm>
                <a:off x="6515735" y="3710940"/>
                <a:ext cx="1636395" cy="61214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𝑛</m:t>
                          </m:r>
                        </m:e>
                        <m:sub>
                          <m:r>
                            <a:rPr lang="en-US" altLang="pt-BR" b="0" i="1" smtClean="0">
                              <a:latin typeface="Cambria Math" panose="02040503050406030204" pitchFamily="18" charset="0"/>
                              <a:cs typeface="Cambria Math" panose="02040503050406030204" pitchFamily="18" charset="0"/>
                            </a:rPr>
                            <m:t>𝑝</m:t>
                          </m:r>
                          <m:r>
                            <a:rPr lang="en-US" altLang="pt-BR" b="0" i="1" smtClean="0">
                              <a:latin typeface="Cambria Math" panose="02040503050406030204" pitchFamily="18" charset="0"/>
                              <a:cs typeface="Cambria Math" panose="02040503050406030204" pitchFamily="18" charset="0"/>
                            </a:rPr>
                            <m:t>0</m:t>
                          </m:r>
                        </m:sub>
                      </m:sSub>
                      <m:r>
                        <a:rPr lang="pt-BR" b="0" i="1" smtClean="0">
                          <a:latin typeface="Cambria Math" panose="02040503050406030204" pitchFamily="18" charset="0"/>
                        </a:rPr>
                        <m:t>𝑒𝑥𝑝</m:t>
                      </m:r>
                      <m:d>
                        <m:dPr>
                          <m:ctrlPr>
                            <a:rPr lang="pt-BR" b="0" i="1" smtClean="0">
                              <a:latin typeface="Cambria Math" panose="02040503050406030204" pitchFamily="18" charset="0"/>
                            </a:rPr>
                          </m:ctrlPr>
                        </m:dPr>
                        <m:e>
                          <m:f>
                            <m:fPr>
                              <m:ctrlPr>
                                <a:rPr lang="pt-BR" b="0" i="1" smtClean="0">
                                  <a:latin typeface="Cambria Math" panose="02040503050406030204" pitchFamily="18" charset="0"/>
                                </a:rPr>
                              </m:ctrlPr>
                            </m:fPr>
                            <m:num>
                              <m:r>
                                <a:rPr lang="en-US" altLang="pt-BR" b="0" i="1" smtClean="0">
                                  <a:latin typeface="Cambria Math" panose="02040503050406030204" pitchFamily="18" charset="0"/>
                                  <a:cs typeface="Cambria Math" panose="02040503050406030204" pitchFamily="18" charset="0"/>
                                </a:rPr>
                                <m:t>𝑞</m:t>
                              </m:r>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𝑉</m:t>
                                  </m:r>
                                </m:e>
                                <m:sub>
                                  <m:r>
                                    <a:rPr lang="en-US" altLang="pt-BR" b="0" i="1" smtClean="0">
                                      <a:latin typeface="Cambria Math" panose="02040503050406030204" pitchFamily="18" charset="0"/>
                                      <a:cs typeface="Cambria Math" panose="02040503050406030204" pitchFamily="18" charset="0"/>
                                    </a:rPr>
                                    <m:t>𝐵𝐶</m:t>
                                  </m:r>
                                </m:sub>
                              </m:sSub>
                            </m:num>
                            <m:den>
                              <m:r>
                                <a:rPr lang="pt-BR" b="0" i="1" smtClean="0">
                                  <a:latin typeface="Cambria Math" panose="02040503050406030204" pitchFamily="18" charset="0"/>
                                </a:rPr>
                                <m:t>𝑘𝑇</m:t>
                              </m:r>
                            </m:den>
                          </m:f>
                        </m:e>
                      </m:d>
                    </m:oMath>
                  </m:oMathPara>
                </a14:m>
                <a:endParaRPr lang="pt-BR" altLang="en-US" b="0" i="1" smtClean="0">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6515735" y="3710940"/>
                <a:ext cx="1636395" cy="612140"/>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9" name="Conector curvo 8"/>
          <p:cNvCxnSpPr/>
          <p:nvPr/>
        </p:nvCxnSpPr>
        <p:spPr>
          <a:xfrm rot="16200000">
            <a:off x="4643755" y="3990340"/>
            <a:ext cx="495935" cy="168910"/>
          </a:xfrm>
          <a:prstGeom prst="curvedConnector3">
            <a:avLst>
              <a:gd name="adj1" fmla="val 50000"/>
            </a:avLst>
          </a:prstGeom>
          <a:ln w="19050">
            <a:solidFill>
              <a:srgbClr val="9A0000"/>
            </a:solidFill>
            <a:tailEnd type="triangle" w="lg" len="med"/>
          </a:ln>
        </p:spPr>
        <p:style>
          <a:lnRef idx="2">
            <a:schemeClr val="accent1"/>
          </a:lnRef>
          <a:fillRef idx="0">
            <a:srgbClr val="FFFFFF"/>
          </a:fillRef>
          <a:effectRef idx="0">
            <a:srgbClr val="FFFFFF"/>
          </a:effectRef>
          <a:fontRef idx="minor">
            <a:schemeClr val="tx1"/>
          </a:fontRef>
        </p:style>
      </p:cxnSp>
      <p:cxnSp>
        <p:nvCxnSpPr>
          <p:cNvPr id="10" name="Conector curvo 9"/>
          <p:cNvCxnSpPr/>
          <p:nvPr/>
        </p:nvCxnSpPr>
        <p:spPr>
          <a:xfrm rot="10800000" flipH="1">
            <a:off x="7197725" y="4245610"/>
            <a:ext cx="80010" cy="584200"/>
          </a:xfrm>
          <a:prstGeom prst="curvedConnector4">
            <a:avLst>
              <a:gd name="adj1" fmla="val -297619"/>
              <a:gd name="adj2" fmla="val 72283"/>
            </a:avLst>
          </a:prstGeom>
          <a:ln w="19050">
            <a:solidFill>
              <a:srgbClr val="9A0000"/>
            </a:solidFill>
            <a:tailEnd type="triangle" w="lg" len="med"/>
          </a:ln>
        </p:spPr>
        <p:style>
          <a:lnRef idx="2">
            <a:schemeClr val="accent1"/>
          </a:lnRef>
          <a:fillRef idx="0">
            <a:srgbClr val="FFFFFF"/>
          </a:fillRef>
          <a:effectRef idx="0">
            <a:srgbClr val="FFFFFF"/>
          </a:effectRef>
          <a:fontRef idx="minor">
            <a:schemeClr val="tx1"/>
          </a:fontRef>
        </p:style>
      </p:cxnSp>
      <p:sp>
        <p:nvSpPr>
          <p:cNvPr id="13" name="CaixaDeTexto 2"/>
          <p:cNvSpPr txBox="1"/>
          <p:nvPr/>
        </p:nvSpPr>
        <p:spPr>
          <a:xfrm>
            <a:off x="290830" y="474980"/>
            <a:ext cx="11461750" cy="521970"/>
          </a:xfrm>
          <a:prstGeom prst="rect">
            <a:avLst/>
          </a:prstGeom>
          <a:noFill/>
        </p:spPr>
        <p:txBody>
          <a:bodyPr wrap="square" rtlCol="0">
            <a:spAutoFit/>
          </a:bodyPr>
          <a:p>
            <a:pPr algn="ctr"/>
            <a:r>
              <a:rPr lang="pt-BR" sz="2800" b="1" dirty="0" smtClean="0">
                <a:latin typeface="Comic Sans MS" panose="030F0702030302020204" pitchFamily="66" charset="0"/>
              </a:rPr>
              <a:t>Dois diodos cortados (</a:t>
            </a:r>
            <a:r>
              <a:rPr lang="pt-BR" sz="2800" b="1" dirty="0" smtClean="0">
                <a:solidFill>
                  <a:srgbClr val="C00000"/>
                </a:solidFill>
                <a:latin typeface="Comic Sans MS" panose="030F0702030302020204" pitchFamily="66" charset="0"/>
              </a:rPr>
              <a:t>dois diodos ligados e não um transistor</a:t>
            </a:r>
            <a:r>
              <a:rPr lang="pt-BR" sz="2800" b="1" dirty="0" smtClean="0">
                <a:latin typeface="Comic Sans MS" panose="030F0702030302020204" pitchFamily="66" charset="0"/>
              </a:rPr>
              <a:t>)</a:t>
            </a:r>
            <a:endParaRPr lang="pt-BR" sz="2800" b="1" dirty="0" smtClean="0">
              <a:latin typeface="Comic Sans MS" panose="030F0702030302020204" pitchFamily="66" charset="0"/>
            </a:endParaRPr>
          </a:p>
        </p:txBody>
      </p:sp>
      <p:cxnSp>
        <p:nvCxnSpPr>
          <p:cNvPr id="14" name="Conector Reto 56"/>
          <p:cNvCxnSpPr/>
          <p:nvPr/>
        </p:nvCxnSpPr>
        <p:spPr>
          <a:xfrm>
            <a:off x="5656137" y="5194801"/>
            <a:ext cx="648970" cy="26670"/>
          </a:xfrm>
          <a:prstGeom prst="line">
            <a:avLst/>
          </a:prstGeom>
          <a:ln w="50800"/>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tângulo arredondado 53"/>
          <p:cNvSpPr/>
          <p:nvPr/>
        </p:nvSpPr>
        <p:spPr>
          <a:xfrm>
            <a:off x="7835883" y="2051345"/>
            <a:ext cx="588773" cy="406544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8" name="Retângulo arredondado 53"/>
          <p:cNvSpPr/>
          <p:nvPr/>
        </p:nvSpPr>
        <p:spPr>
          <a:xfrm>
            <a:off x="3847083" y="2060235"/>
            <a:ext cx="822137" cy="406544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5" name="Conector de Seta Reta 73"/>
          <p:cNvCxnSpPr/>
          <p:nvPr/>
        </p:nvCxnSpPr>
        <p:spPr>
          <a:xfrm>
            <a:off x="1041316" y="6093539"/>
            <a:ext cx="10304929"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 name="Conector de Seta Reta 89"/>
          <p:cNvCxnSpPr/>
          <p:nvPr/>
        </p:nvCxnSpPr>
        <p:spPr>
          <a:xfrm>
            <a:off x="4258151" y="1783275"/>
            <a:ext cx="3701847"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3" name="CaixaDeTexto 6"/>
          <p:cNvSpPr txBox="1"/>
          <p:nvPr/>
        </p:nvSpPr>
        <p:spPr>
          <a:xfrm>
            <a:off x="5966180" y="1417820"/>
            <a:ext cx="599440" cy="398780"/>
          </a:xfrm>
          <a:prstGeom prst="rect">
            <a:avLst/>
          </a:prstGeom>
          <a:noFill/>
        </p:spPr>
        <p:txBody>
          <a:bodyPr wrap="square" rtlCol="0">
            <a:spAutoFit/>
          </a:bodyPr>
          <a:lstStyle/>
          <a:p>
            <a:r>
              <a:rPr lang="pt-BR" sz="2000" b="1" dirty="0" smtClean="0"/>
              <a:t>W</a:t>
            </a:r>
            <a:r>
              <a:rPr lang="pt-BR" sz="2000" b="1" baseline="-25000" dirty="0" smtClean="0"/>
              <a:t>B</a:t>
            </a:r>
            <a:endParaRPr lang="pt-BR" sz="2000" b="1" dirty="0"/>
          </a:p>
        </p:txBody>
      </p:sp>
      <p:cxnSp>
        <p:nvCxnSpPr>
          <p:cNvPr id="24" name="Conector Reto 45"/>
          <p:cNvCxnSpPr/>
          <p:nvPr/>
        </p:nvCxnSpPr>
        <p:spPr>
          <a:xfrm>
            <a:off x="4227270" y="181021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5" name="Conector Reto 18"/>
          <p:cNvCxnSpPr/>
          <p:nvPr/>
        </p:nvCxnSpPr>
        <p:spPr>
          <a:xfrm>
            <a:off x="8010387" y="177021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778581" y="1723568"/>
            <a:ext cx="1376294"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27" name="CaixaDeTexto 6"/>
          <p:cNvSpPr txBox="1"/>
          <p:nvPr/>
        </p:nvSpPr>
        <p:spPr>
          <a:xfrm>
            <a:off x="5691860" y="1810215"/>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34" name="Forma livre 33"/>
          <p:cNvSpPr/>
          <p:nvPr/>
        </p:nvSpPr>
        <p:spPr>
          <a:xfrm>
            <a:off x="3501455" y="2810782"/>
            <a:ext cx="1220797" cy="1486853"/>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6" name="Forma livre 35"/>
          <p:cNvSpPr/>
          <p:nvPr/>
        </p:nvSpPr>
        <p:spPr>
          <a:xfrm>
            <a:off x="7817401" y="3400781"/>
            <a:ext cx="1088317" cy="1708894"/>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7" name="Forma livre 36"/>
          <p:cNvSpPr/>
          <p:nvPr/>
        </p:nvSpPr>
        <p:spPr>
          <a:xfrm>
            <a:off x="1522553" y="5135075"/>
            <a:ext cx="2355401" cy="517966"/>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35"/>
          <p:cNvCxnSpPr/>
          <p:nvPr/>
        </p:nvCxnSpPr>
        <p:spPr>
          <a:xfrm>
            <a:off x="1522553" y="5668695"/>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9" name="Conector Reto 36"/>
          <p:cNvCxnSpPr/>
          <p:nvPr/>
        </p:nvCxnSpPr>
        <p:spPr>
          <a:xfrm>
            <a:off x="8408100" y="5575860"/>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0" name="Conector Reto 37"/>
          <p:cNvCxnSpPr/>
          <p:nvPr/>
        </p:nvCxnSpPr>
        <p:spPr>
          <a:xfrm flipV="1">
            <a:off x="8434079" y="5287512"/>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39"/>
          <p:cNvCxnSpPr/>
          <p:nvPr/>
        </p:nvCxnSpPr>
        <p:spPr>
          <a:xfrm flipV="1">
            <a:off x="8603045" y="5384126"/>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Conector Reto 40"/>
          <p:cNvCxnSpPr/>
          <p:nvPr/>
        </p:nvCxnSpPr>
        <p:spPr>
          <a:xfrm flipV="1">
            <a:off x="8891893" y="5472414"/>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1"/>
          <p:cNvCxnSpPr/>
          <p:nvPr/>
        </p:nvCxnSpPr>
        <p:spPr>
          <a:xfrm>
            <a:off x="3598132" y="5255281"/>
            <a:ext cx="239528" cy="320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2"/>
          <p:cNvCxnSpPr/>
          <p:nvPr/>
        </p:nvCxnSpPr>
        <p:spPr>
          <a:xfrm>
            <a:off x="3417218" y="5397795"/>
            <a:ext cx="215265"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Conector Reto 43"/>
          <p:cNvCxnSpPr/>
          <p:nvPr/>
        </p:nvCxnSpPr>
        <p:spPr>
          <a:xfrm>
            <a:off x="3209512" y="5452142"/>
            <a:ext cx="131445" cy="246380"/>
          </a:xfrm>
          <a:prstGeom prst="line">
            <a:avLst/>
          </a:prstGeom>
        </p:spPr>
        <p:style>
          <a:lnRef idx="1">
            <a:schemeClr val="accent1"/>
          </a:lnRef>
          <a:fillRef idx="0">
            <a:schemeClr val="accent1"/>
          </a:fillRef>
          <a:effectRef idx="0">
            <a:schemeClr val="accent1"/>
          </a:effectRef>
          <a:fontRef idx="minor">
            <a:schemeClr val="tx1"/>
          </a:fontRef>
        </p:style>
      </p:cxnSp>
      <p:cxnSp>
        <p:nvCxnSpPr>
          <p:cNvPr id="50" name="Conector Reto 56"/>
          <p:cNvCxnSpPr/>
          <p:nvPr/>
        </p:nvCxnSpPr>
        <p:spPr>
          <a:xfrm flipH="1">
            <a:off x="968578" y="2823411"/>
            <a:ext cx="2756889" cy="9417"/>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51" name="CaixaDeTexto 6"/>
          <p:cNvSpPr txBox="1"/>
          <p:nvPr/>
        </p:nvSpPr>
        <p:spPr>
          <a:xfrm>
            <a:off x="516625" y="2278037"/>
            <a:ext cx="1689777" cy="523220"/>
          </a:xfrm>
          <a:prstGeom prst="rect">
            <a:avLst/>
          </a:prstGeom>
          <a:noFill/>
        </p:spPr>
        <p:txBody>
          <a:bodyPr wrap="square" rtlCol="0">
            <a:spAutoFit/>
          </a:bodyPr>
          <a:lstStyle/>
          <a:p>
            <a:r>
              <a:rPr lang="pt-BR" sz="2800" b="1" dirty="0" smtClean="0"/>
              <a:t>n</a:t>
            </a:r>
            <a:r>
              <a:rPr lang="pt-BR" sz="2800" b="1" baseline="-25000" dirty="0" smtClean="0"/>
              <a:t>n0E</a:t>
            </a:r>
            <a:r>
              <a:rPr lang="pt-BR" sz="2800" b="1" dirty="0" smtClean="0"/>
              <a:t>=N</a:t>
            </a:r>
            <a:r>
              <a:rPr lang="pt-BR" sz="2800" b="1" baseline="-25000" dirty="0" smtClean="0"/>
              <a:t>DE</a:t>
            </a:r>
            <a:endParaRPr lang="pt-BR" sz="2800" b="1" baseline="-25000" dirty="0"/>
          </a:p>
        </p:txBody>
      </p:sp>
      <p:sp>
        <p:nvSpPr>
          <p:cNvPr id="52" name="CaixaDeTexto 6"/>
          <p:cNvSpPr txBox="1"/>
          <p:nvPr/>
        </p:nvSpPr>
        <p:spPr>
          <a:xfrm>
            <a:off x="399939" y="4971625"/>
            <a:ext cx="2172345" cy="523220"/>
          </a:xfrm>
          <a:prstGeom prst="rect">
            <a:avLst/>
          </a:prstGeom>
          <a:noFill/>
        </p:spPr>
        <p:txBody>
          <a:bodyPr wrap="square" rtlCol="0">
            <a:spAutoFit/>
          </a:bodyPr>
          <a:lstStyle/>
          <a:p>
            <a:r>
              <a:rPr lang="pt-BR" sz="2800" b="1" dirty="0" smtClean="0"/>
              <a:t>p</a:t>
            </a:r>
            <a:r>
              <a:rPr lang="pt-BR" sz="2800" b="1" baseline="-25000" dirty="0" smtClean="0"/>
              <a:t>nE0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53" name="CaixaDeTexto 6"/>
          <p:cNvSpPr txBox="1"/>
          <p:nvPr/>
        </p:nvSpPr>
        <p:spPr>
          <a:xfrm>
            <a:off x="5718196" y="2679532"/>
            <a:ext cx="1264285"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cxnSp>
        <p:nvCxnSpPr>
          <p:cNvPr id="55" name="Conector Reto 56"/>
          <p:cNvCxnSpPr/>
          <p:nvPr/>
        </p:nvCxnSpPr>
        <p:spPr>
          <a:xfrm flipH="1" flipV="1">
            <a:off x="8817992" y="3400781"/>
            <a:ext cx="2063750" cy="0"/>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60" name="Forma livre 59"/>
          <p:cNvSpPr/>
          <p:nvPr/>
        </p:nvSpPr>
        <p:spPr>
          <a:xfrm>
            <a:off x="8409242" y="4946886"/>
            <a:ext cx="2635623" cy="611959"/>
          </a:xfrm>
          <a:custGeom>
            <a:avLst/>
            <a:gdLst>
              <a:gd name="connsiteX0" fmla="*/ 0 w 2635623"/>
              <a:gd name="connsiteY0" fmla="*/ 0 h 661493"/>
              <a:gd name="connsiteX1" fmla="*/ 188258 w 2635623"/>
              <a:gd name="connsiteY1" fmla="*/ 242047 h 661493"/>
              <a:gd name="connsiteX2" fmla="*/ 524435 w 2635623"/>
              <a:gd name="connsiteY2" fmla="*/ 443753 h 661493"/>
              <a:gd name="connsiteX3" fmla="*/ 833717 w 2635623"/>
              <a:gd name="connsiteY3" fmla="*/ 537882 h 661493"/>
              <a:gd name="connsiteX4" fmla="*/ 1129553 w 2635623"/>
              <a:gd name="connsiteY4" fmla="*/ 578224 h 661493"/>
              <a:gd name="connsiteX5" fmla="*/ 1600200 w 2635623"/>
              <a:gd name="connsiteY5" fmla="*/ 632012 h 661493"/>
              <a:gd name="connsiteX6" fmla="*/ 1990164 w 2635623"/>
              <a:gd name="connsiteY6" fmla="*/ 658906 h 661493"/>
              <a:gd name="connsiteX7" fmla="*/ 2635623 w 2635623"/>
              <a:gd name="connsiteY7" fmla="*/ 658906 h 66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5623" h="661493">
                <a:moveTo>
                  <a:pt x="0" y="0"/>
                </a:moveTo>
                <a:cubicBezTo>
                  <a:pt x="50426" y="84044"/>
                  <a:pt x="100852" y="168088"/>
                  <a:pt x="188258" y="242047"/>
                </a:cubicBezTo>
                <a:cubicBezTo>
                  <a:pt x="275664" y="316006"/>
                  <a:pt x="416859" y="394447"/>
                  <a:pt x="524435" y="443753"/>
                </a:cubicBezTo>
                <a:cubicBezTo>
                  <a:pt x="632011" y="493059"/>
                  <a:pt x="732864" y="515470"/>
                  <a:pt x="833717" y="537882"/>
                </a:cubicBezTo>
                <a:cubicBezTo>
                  <a:pt x="934570" y="560294"/>
                  <a:pt x="1129553" y="578224"/>
                  <a:pt x="1129553" y="578224"/>
                </a:cubicBezTo>
                <a:lnTo>
                  <a:pt x="1600200" y="632012"/>
                </a:lnTo>
                <a:cubicBezTo>
                  <a:pt x="1743635" y="645459"/>
                  <a:pt x="1817594" y="654424"/>
                  <a:pt x="1990164" y="658906"/>
                </a:cubicBezTo>
                <a:cubicBezTo>
                  <a:pt x="2162734" y="663388"/>
                  <a:pt x="2399178" y="661147"/>
                  <a:pt x="2635623" y="658906"/>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1" name="Conector Reto 56"/>
          <p:cNvCxnSpPr/>
          <p:nvPr/>
        </p:nvCxnSpPr>
        <p:spPr>
          <a:xfrm flipH="1" flipV="1">
            <a:off x="5236595" y="3220438"/>
            <a:ext cx="2063750" cy="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sp>
        <p:nvSpPr>
          <p:cNvPr id="63" name="Forma livre 62"/>
          <p:cNvSpPr/>
          <p:nvPr/>
        </p:nvSpPr>
        <p:spPr>
          <a:xfrm>
            <a:off x="3838304" y="3220438"/>
            <a:ext cx="1613647" cy="1927972"/>
          </a:xfrm>
          <a:custGeom>
            <a:avLst/>
            <a:gdLst>
              <a:gd name="connsiteX0" fmla="*/ 0 w 1613647"/>
              <a:gd name="connsiteY0" fmla="*/ 1942845 h 1942845"/>
              <a:gd name="connsiteX1" fmla="*/ 215153 w 1613647"/>
              <a:gd name="connsiteY1" fmla="*/ 1673904 h 1942845"/>
              <a:gd name="connsiteX2" fmla="*/ 685800 w 1613647"/>
              <a:gd name="connsiteY2" fmla="*/ 813292 h 1942845"/>
              <a:gd name="connsiteX3" fmla="*/ 806823 w 1613647"/>
              <a:gd name="connsiteY3" fmla="*/ 235069 h 1942845"/>
              <a:gd name="connsiteX4" fmla="*/ 968188 w 1613647"/>
              <a:gd name="connsiteY4" fmla="*/ 73704 h 1942845"/>
              <a:gd name="connsiteX5" fmla="*/ 1210235 w 1613647"/>
              <a:gd name="connsiteY5" fmla="*/ 6469 h 1942845"/>
              <a:gd name="connsiteX6" fmla="*/ 1613647 w 1613647"/>
              <a:gd name="connsiteY6" fmla="*/ 6469 h 19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3647" h="1942845">
                <a:moveTo>
                  <a:pt x="0" y="1942845"/>
                </a:moveTo>
                <a:cubicBezTo>
                  <a:pt x="50426" y="1902504"/>
                  <a:pt x="100853" y="1862163"/>
                  <a:pt x="215153" y="1673904"/>
                </a:cubicBezTo>
                <a:cubicBezTo>
                  <a:pt x="329453" y="1485645"/>
                  <a:pt x="587188" y="1053098"/>
                  <a:pt x="685800" y="813292"/>
                </a:cubicBezTo>
                <a:cubicBezTo>
                  <a:pt x="784412" y="573486"/>
                  <a:pt x="759758" y="358334"/>
                  <a:pt x="806823" y="235069"/>
                </a:cubicBezTo>
                <a:cubicBezTo>
                  <a:pt x="853888" y="111804"/>
                  <a:pt x="900953" y="111804"/>
                  <a:pt x="968188" y="73704"/>
                </a:cubicBezTo>
                <a:cubicBezTo>
                  <a:pt x="1035423" y="35604"/>
                  <a:pt x="1102659" y="17675"/>
                  <a:pt x="1210235" y="6469"/>
                </a:cubicBezTo>
                <a:cubicBezTo>
                  <a:pt x="1317812" y="-4737"/>
                  <a:pt x="1465729" y="866"/>
                  <a:pt x="1613647" y="6469"/>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4" name="Forma livre 63"/>
          <p:cNvSpPr/>
          <p:nvPr/>
        </p:nvSpPr>
        <p:spPr>
          <a:xfrm>
            <a:off x="7267304" y="3225481"/>
            <a:ext cx="1140796" cy="1734670"/>
          </a:xfrm>
          <a:custGeom>
            <a:avLst/>
            <a:gdLst>
              <a:gd name="connsiteX0" fmla="*/ 1129553 w 1129553"/>
              <a:gd name="connsiteY0" fmla="*/ 1734670 h 1734670"/>
              <a:gd name="connsiteX1" fmla="*/ 927847 w 1129553"/>
              <a:gd name="connsiteY1" fmla="*/ 1344705 h 1734670"/>
              <a:gd name="connsiteX2" fmla="*/ 793376 w 1129553"/>
              <a:gd name="connsiteY2" fmla="*/ 726141 h 1734670"/>
              <a:gd name="connsiteX3" fmla="*/ 632012 w 1129553"/>
              <a:gd name="connsiteY3" fmla="*/ 322729 h 1734670"/>
              <a:gd name="connsiteX4" fmla="*/ 443753 w 1129553"/>
              <a:gd name="connsiteY4" fmla="*/ 67235 h 1734670"/>
              <a:gd name="connsiteX5" fmla="*/ 0 w 1129553"/>
              <a:gd name="connsiteY5" fmla="*/ 0 h 17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553" h="1734670">
                <a:moveTo>
                  <a:pt x="1129553" y="1734670"/>
                </a:moveTo>
                <a:cubicBezTo>
                  <a:pt x="1056715" y="1623731"/>
                  <a:pt x="983877" y="1512793"/>
                  <a:pt x="927847" y="1344705"/>
                </a:cubicBezTo>
                <a:cubicBezTo>
                  <a:pt x="871817" y="1176617"/>
                  <a:pt x="842682" y="896470"/>
                  <a:pt x="793376" y="726141"/>
                </a:cubicBezTo>
                <a:cubicBezTo>
                  <a:pt x="744070" y="555812"/>
                  <a:pt x="690282" y="432546"/>
                  <a:pt x="632012" y="322729"/>
                </a:cubicBezTo>
                <a:cubicBezTo>
                  <a:pt x="573742" y="212912"/>
                  <a:pt x="549088" y="121023"/>
                  <a:pt x="443753" y="67235"/>
                </a:cubicBezTo>
                <a:cubicBezTo>
                  <a:pt x="338418" y="13447"/>
                  <a:pt x="169209" y="6723"/>
                  <a:pt x="0" y="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5" name="CaixaDeTexto 6"/>
          <p:cNvSpPr txBox="1"/>
          <p:nvPr/>
        </p:nvSpPr>
        <p:spPr>
          <a:xfrm>
            <a:off x="9648919" y="1759705"/>
            <a:ext cx="1376294"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DC</a:t>
            </a:r>
            <a:r>
              <a:rPr lang="pt-BR" sz="2800" b="1" dirty="0" smtClean="0"/>
              <a:t>)</a:t>
            </a:r>
            <a:endParaRPr lang="pt-BR" sz="2800" b="1" dirty="0"/>
          </a:p>
        </p:txBody>
      </p:sp>
      <p:sp>
        <p:nvSpPr>
          <p:cNvPr id="66" name="CaixaDeTexto 6"/>
          <p:cNvSpPr txBox="1"/>
          <p:nvPr/>
        </p:nvSpPr>
        <p:spPr>
          <a:xfrm>
            <a:off x="9464361" y="2846768"/>
            <a:ext cx="1596876" cy="523220"/>
          </a:xfrm>
          <a:prstGeom prst="rect">
            <a:avLst/>
          </a:prstGeom>
          <a:noFill/>
        </p:spPr>
        <p:txBody>
          <a:bodyPr wrap="square" rtlCol="0">
            <a:spAutoFit/>
          </a:bodyPr>
          <a:lstStyle/>
          <a:p>
            <a:r>
              <a:rPr lang="pt-BR" sz="2800" b="1" dirty="0" smtClean="0"/>
              <a:t>n</a:t>
            </a:r>
            <a:r>
              <a:rPr lang="pt-BR" sz="2800" b="1" baseline="-25000" dirty="0" smtClean="0"/>
              <a:t>n0C</a:t>
            </a:r>
            <a:r>
              <a:rPr lang="pt-BR" sz="2800" b="1" dirty="0" smtClean="0"/>
              <a:t>=N</a:t>
            </a:r>
            <a:r>
              <a:rPr lang="pt-BR" sz="2800" b="1" baseline="-25000" dirty="0" smtClean="0"/>
              <a:t>DC</a:t>
            </a:r>
            <a:endParaRPr lang="pt-BR" sz="2800" b="1" baseline="-25000" dirty="0"/>
          </a:p>
        </p:txBody>
      </p:sp>
      <p:sp>
        <p:nvSpPr>
          <p:cNvPr id="68" name="CaixaDeTexto 6"/>
          <p:cNvSpPr txBox="1"/>
          <p:nvPr/>
        </p:nvSpPr>
        <p:spPr>
          <a:xfrm>
            <a:off x="9464361" y="4950464"/>
            <a:ext cx="2172345" cy="523220"/>
          </a:xfrm>
          <a:prstGeom prst="rect">
            <a:avLst/>
          </a:prstGeom>
          <a:noFill/>
        </p:spPr>
        <p:txBody>
          <a:bodyPr wrap="square" rtlCol="0">
            <a:spAutoFit/>
          </a:bodyPr>
          <a:lstStyle/>
          <a:p>
            <a:r>
              <a:rPr lang="pt-BR" sz="2800" b="1" dirty="0" smtClean="0"/>
              <a:t>p</a:t>
            </a:r>
            <a:r>
              <a:rPr lang="pt-BR" sz="2800" b="1" baseline="-25000" dirty="0" smtClean="0"/>
              <a:t>nC0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DC</a:t>
            </a:r>
            <a:endParaRPr lang="pt-BR" sz="2800" b="1" baseline="-25000" dirty="0">
              <a:sym typeface="+mn-ea"/>
            </a:endParaRPr>
          </a:p>
        </p:txBody>
      </p:sp>
      <p:sp>
        <p:nvSpPr>
          <p:cNvPr id="73" name="CaixaDeTexto 45"/>
          <p:cNvSpPr txBox="1"/>
          <p:nvPr/>
        </p:nvSpPr>
        <p:spPr>
          <a:xfrm>
            <a:off x="673702" y="231137"/>
            <a:ext cx="11040155" cy="1107996"/>
          </a:xfrm>
          <a:prstGeom prst="rect">
            <a:avLst/>
          </a:prstGeom>
          <a:noFill/>
        </p:spPr>
        <p:txBody>
          <a:bodyPr wrap="square" rtlCol="0">
            <a:spAutoFit/>
          </a:bodyPr>
          <a:lstStyle/>
          <a:p>
            <a:pPr marL="514350" indent="-514350">
              <a:spcBef>
                <a:spcPts val="600"/>
              </a:spcBef>
              <a:spcAft>
                <a:spcPts val="600"/>
              </a:spcAft>
              <a:buFont typeface="+mj-lt"/>
              <a:buAutoNum type="arabicPeriod" startAt="2"/>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saturado (NPN) - distribuição de portadores</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sz="2800" b="1" dirty="0" smtClean="0">
                <a:latin typeface="Comic Sans MS" panose="030F0702030302020204" pitchFamily="66" charset="0"/>
              </a:rPr>
              <a:t>Importante</a:t>
            </a:r>
            <a:r>
              <a:rPr lang="pt-BR" sz="2800" b="1" dirty="0">
                <a:latin typeface="Comic Sans MS" panose="030F0702030302020204" pitchFamily="66" charset="0"/>
              </a:rPr>
              <a:t>: </a:t>
            </a:r>
            <a:r>
              <a:rPr lang="pt-BR" sz="2800" b="1" dirty="0" smtClean="0">
                <a:latin typeface="Comic Sans MS" panose="030F0702030302020204" pitchFamily="66" charset="0"/>
              </a:rPr>
              <a:t>muitos portadores </a:t>
            </a:r>
            <a:r>
              <a:rPr lang="pt-BR" sz="2800" b="1" dirty="0">
                <a:latin typeface="Comic Sans MS" panose="030F0702030302020204" pitchFamily="66" charset="0"/>
              </a:rPr>
              <a:t>na </a:t>
            </a:r>
            <a:r>
              <a:rPr lang="pt-BR" sz="2800" b="1" dirty="0" smtClean="0">
                <a:latin typeface="Comic Sans MS" panose="030F0702030302020204" pitchFamily="66" charset="0"/>
              </a:rPr>
              <a:t>base</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4" name="Forma livre 73"/>
          <p:cNvSpPr/>
          <p:nvPr/>
        </p:nvSpPr>
        <p:spPr>
          <a:xfrm>
            <a:off x="4606290" y="4290695"/>
            <a:ext cx="3237865" cy="1818640"/>
          </a:xfrm>
          <a:custGeom>
            <a:avLst/>
            <a:gdLst>
              <a:gd name="connsiteX0" fmla="*/ 53789 w 3213847"/>
              <a:gd name="connsiteY0" fmla="*/ 0 h 1815353"/>
              <a:gd name="connsiteX1" fmla="*/ 3213847 w 3213847"/>
              <a:gd name="connsiteY1" fmla="*/ 833717 h 1815353"/>
              <a:gd name="connsiteX2" fmla="*/ 3160059 w 3213847"/>
              <a:gd name="connsiteY2" fmla="*/ 1815353 h 1815353"/>
              <a:gd name="connsiteX3" fmla="*/ 0 w 3213847"/>
              <a:gd name="connsiteY3" fmla="*/ 1815353 h 1815353"/>
              <a:gd name="connsiteX4" fmla="*/ 53789 w 3213847"/>
              <a:gd name="connsiteY4" fmla="*/ 0 h 1815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3847" h="1815353">
                <a:moveTo>
                  <a:pt x="53789" y="0"/>
                </a:moveTo>
                <a:lnTo>
                  <a:pt x="3213847" y="833717"/>
                </a:lnTo>
                <a:lnTo>
                  <a:pt x="3160059" y="1815353"/>
                </a:lnTo>
                <a:lnTo>
                  <a:pt x="0" y="1815353"/>
                </a:lnTo>
                <a:lnTo>
                  <a:pt x="53789" y="0"/>
                </a:lnTo>
                <a:close/>
              </a:path>
            </a:pathLst>
          </a:custGeom>
          <a:pattFill prst="wdUpDiag">
            <a:fgClr>
              <a:schemeClr val="accent1"/>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6" name="CaixaDeTexto 6"/>
          <p:cNvSpPr txBox="1"/>
          <p:nvPr/>
        </p:nvSpPr>
        <p:spPr>
          <a:xfrm>
            <a:off x="5976502" y="4118689"/>
            <a:ext cx="1264285" cy="523220"/>
          </a:xfrm>
          <a:prstGeom prst="rect">
            <a:avLst/>
          </a:prstGeom>
          <a:noFill/>
        </p:spPr>
        <p:txBody>
          <a:bodyPr wrap="square" rtlCol="0">
            <a:spAutoFit/>
          </a:bodyPr>
          <a:lstStyle/>
          <a:p>
            <a:r>
              <a:rPr lang="pt-BR" sz="2800" b="1" dirty="0" err="1"/>
              <a:t>n</a:t>
            </a:r>
            <a:r>
              <a:rPr lang="pt-BR" sz="2800" b="1" baseline="-25000" dirty="0" err="1" smtClean="0"/>
              <a:t>p</a:t>
            </a:r>
            <a:endParaRPr lang="pt-BR" sz="2800" b="1" baseline="-25000" dirty="0"/>
          </a:p>
        </p:txBody>
      </p:sp>
      <p:sp>
        <p:nvSpPr>
          <p:cNvPr id="77" name="Forma livre 76"/>
          <p:cNvSpPr/>
          <p:nvPr/>
        </p:nvSpPr>
        <p:spPr>
          <a:xfrm>
            <a:off x="4708478" y="4285397"/>
            <a:ext cx="3125337" cy="832513"/>
          </a:xfrm>
          <a:custGeom>
            <a:avLst/>
            <a:gdLst>
              <a:gd name="connsiteX0" fmla="*/ 0 w 3125337"/>
              <a:gd name="connsiteY0" fmla="*/ 0 h 832513"/>
              <a:gd name="connsiteX1" fmla="*/ 764274 w 3125337"/>
              <a:gd name="connsiteY1" fmla="*/ 245660 h 832513"/>
              <a:gd name="connsiteX2" fmla="*/ 2456597 w 3125337"/>
              <a:gd name="connsiteY2" fmla="*/ 696036 h 832513"/>
              <a:gd name="connsiteX3" fmla="*/ 3125337 w 3125337"/>
              <a:gd name="connsiteY3" fmla="*/ 832513 h 832513"/>
            </a:gdLst>
            <a:ahLst/>
            <a:cxnLst>
              <a:cxn ang="0">
                <a:pos x="connsiteX0" y="connsiteY0"/>
              </a:cxn>
              <a:cxn ang="0">
                <a:pos x="connsiteX1" y="connsiteY1"/>
              </a:cxn>
              <a:cxn ang="0">
                <a:pos x="connsiteX2" y="connsiteY2"/>
              </a:cxn>
              <a:cxn ang="0">
                <a:pos x="connsiteX3" y="connsiteY3"/>
              </a:cxn>
            </a:cxnLst>
            <a:rect l="l" t="t" r="r" b="b"/>
            <a:pathLst>
              <a:path w="3125337" h="832513">
                <a:moveTo>
                  <a:pt x="0" y="0"/>
                </a:moveTo>
                <a:cubicBezTo>
                  <a:pt x="177420" y="64827"/>
                  <a:pt x="354841" y="129654"/>
                  <a:pt x="764274" y="245660"/>
                </a:cubicBezTo>
                <a:cubicBezTo>
                  <a:pt x="1173707" y="361666"/>
                  <a:pt x="2063087" y="598227"/>
                  <a:pt x="2456597" y="696036"/>
                </a:cubicBezTo>
                <a:cubicBezTo>
                  <a:pt x="2850107" y="793845"/>
                  <a:pt x="2987722" y="813179"/>
                  <a:pt x="3125337" y="832513"/>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3" name="Caixa de Texto 2"/>
              <p:cNvSpPr txBox="1"/>
              <p:nvPr/>
            </p:nvSpPr>
            <p:spPr>
              <a:xfrm>
                <a:off x="2411095" y="3677920"/>
                <a:ext cx="1722120" cy="61214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𝑛</m:t>
                          </m:r>
                        </m:e>
                        <m:sub>
                          <m:r>
                            <a:rPr lang="en-US" altLang="pt-BR" b="0" i="1" smtClean="0">
                              <a:latin typeface="Cambria Math" panose="02040503050406030204" pitchFamily="18" charset="0"/>
                              <a:cs typeface="Cambria Math" panose="02040503050406030204" pitchFamily="18" charset="0"/>
                            </a:rPr>
                            <m:t>𝑝</m:t>
                          </m:r>
                          <m:r>
                            <a:rPr lang="en-US" altLang="pt-BR" b="0" i="1" smtClean="0">
                              <a:latin typeface="Cambria Math" panose="02040503050406030204" pitchFamily="18" charset="0"/>
                              <a:cs typeface="Cambria Math" panose="02040503050406030204" pitchFamily="18" charset="0"/>
                            </a:rPr>
                            <m:t>0</m:t>
                          </m:r>
                        </m:sub>
                      </m:sSub>
                      <m:r>
                        <a:rPr lang="pt-BR" b="0" i="1" smtClean="0">
                          <a:latin typeface="Cambria Math" panose="02040503050406030204" pitchFamily="18" charset="0"/>
                        </a:rPr>
                        <m:t>𝑒𝑥𝑝</m:t>
                      </m:r>
                      <m:d>
                        <m:dPr>
                          <m:ctrlPr>
                            <a:rPr lang="pt-BR" b="0" i="1" smtClean="0">
                              <a:latin typeface="Cambria Math" panose="02040503050406030204" pitchFamily="18" charset="0"/>
                            </a:rPr>
                          </m:ctrlPr>
                        </m:dPr>
                        <m:e>
                          <m:f>
                            <m:fPr>
                              <m:ctrlPr>
                                <a:rPr lang="pt-BR" b="0" i="1" smtClean="0">
                                  <a:latin typeface="Cambria Math" panose="02040503050406030204" pitchFamily="18" charset="0"/>
                                </a:rPr>
                              </m:ctrlPr>
                            </m:fPr>
                            <m:num>
                              <m:r>
                                <a:rPr lang="en-US" altLang="pt-BR" b="0" i="1" smtClean="0">
                                  <a:latin typeface="Cambria Math" panose="02040503050406030204" pitchFamily="18" charset="0"/>
                                  <a:cs typeface="Cambria Math" panose="02040503050406030204" pitchFamily="18" charset="0"/>
                                </a:rPr>
                                <m:t>𝑞</m:t>
                              </m:r>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𝑉</m:t>
                                  </m:r>
                                </m:e>
                                <m:sub>
                                  <m:r>
                                    <a:rPr lang="en-US" altLang="pt-BR" b="0" i="1" smtClean="0">
                                      <a:latin typeface="Cambria Math" panose="02040503050406030204" pitchFamily="18" charset="0"/>
                                      <a:cs typeface="Cambria Math" panose="02040503050406030204" pitchFamily="18" charset="0"/>
                                    </a:rPr>
                                    <m:t>𝐵𝐸</m:t>
                                  </m:r>
                                </m:sub>
                              </m:sSub>
                            </m:num>
                            <m:den>
                              <m:r>
                                <a:rPr lang="pt-BR" b="0" i="1" smtClean="0">
                                  <a:latin typeface="Cambria Math" panose="02040503050406030204" pitchFamily="18" charset="0"/>
                                </a:rPr>
                                <m:t>𝑘𝑇</m:t>
                              </m:r>
                            </m:den>
                          </m:f>
                        </m:e>
                      </m:d>
                    </m:oMath>
                  </m:oMathPara>
                </a14:m>
                <a:endParaRPr lang="pt-BR" altLang="en-US" b="0" i="1" smtClean="0">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2411095" y="3677920"/>
                <a:ext cx="1722120" cy="61214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8228965" y="4149090"/>
                <a:ext cx="1717040" cy="61214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𝑛</m:t>
                          </m:r>
                        </m:e>
                        <m:sub>
                          <m:r>
                            <a:rPr lang="en-US" altLang="pt-BR" b="0" i="1" smtClean="0">
                              <a:latin typeface="Cambria Math" panose="02040503050406030204" pitchFamily="18" charset="0"/>
                              <a:cs typeface="Cambria Math" panose="02040503050406030204" pitchFamily="18" charset="0"/>
                            </a:rPr>
                            <m:t>𝑝</m:t>
                          </m:r>
                          <m:r>
                            <a:rPr lang="en-US" altLang="pt-BR" b="0" i="1" smtClean="0">
                              <a:latin typeface="Cambria Math" panose="02040503050406030204" pitchFamily="18" charset="0"/>
                              <a:cs typeface="Cambria Math" panose="02040503050406030204" pitchFamily="18" charset="0"/>
                            </a:rPr>
                            <m:t>0</m:t>
                          </m:r>
                        </m:sub>
                      </m:sSub>
                      <m:r>
                        <a:rPr lang="pt-BR" b="0" i="1" smtClean="0">
                          <a:latin typeface="Cambria Math" panose="02040503050406030204" pitchFamily="18" charset="0"/>
                        </a:rPr>
                        <m:t>𝑒𝑥𝑝</m:t>
                      </m:r>
                      <m:d>
                        <m:dPr>
                          <m:ctrlPr>
                            <a:rPr lang="pt-BR" b="0" i="1" smtClean="0">
                              <a:latin typeface="Cambria Math" panose="02040503050406030204" pitchFamily="18" charset="0"/>
                            </a:rPr>
                          </m:ctrlPr>
                        </m:dPr>
                        <m:e>
                          <m:f>
                            <m:fPr>
                              <m:ctrlPr>
                                <a:rPr lang="pt-BR" b="0" i="1" smtClean="0">
                                  <a:latin typeface="Cambria Math" panose="02040503050406030204" pitchFamily="18" charset="0"/>
                                </a:rPr>
                              </m:ctrlPr>
                            </m:fPr>
                            <m:num>
                              <m:r>
                                <a:rPr lang="en-US" altLang="pt-BR" b="0" i="1" smtClean="0">
                                  <a:latin typeface="Cambria Math" panose="02040503050406030204" pitchFamily="18" charset="0"/>
                                  <a:cs typeface="Cambria Math" panose="02040503050406030204" pitchFamily="18" charset="0"/>
                                </a:rPr>
                                <m:t>𝑞</m:t>
                              </m:r>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𝑉</m:t>
                                  </m:r>
                                </m:e>
                                <m:sub>
                                  <m:r>
                                    <a:rPr lang="en-US" altLang="pt-BR" b="0" i="1" smtClean="0">
                                      <a:latin typeface="Cambria Math" panose="02040503050406030204" pitchFamily="18" charset="0"/>
                                      <a:cs typeface="Cambria Math" panose="02040503050406030204" pitchFamily="18" charset="0"/>
                                    </a:rPr>
                                    <m:t>𝐵𝐶</m:t>
                                  </m:r>
                                </m:sub>
                              </m:sSub>
                            </m:num>
                            <m:den>
                              <m:r>
                                <a:rPr lang="pt-BR" b="0" i="1" smtClean="0">
                                  <a:latin typeface="Cambria Math" panose="02040503050406030204" pitchFamily="18" charset="0"/>
                                </a:rPr>
                                <m:t>𝑘𝑇</m:t>
                              </m:r>
                            </m:den>
                          </m:f>
                        </m:e>
                      </m:d>
                    </m:oMath>
                  </m:oMathPara>
                </a14:m>
                <a:endParaRPr lang="pt-BR" altLang="en-US" b="0" i="1" smtClean="0">
                  <a:latin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8228965" y="4149090"/>
                <a:ext cx="1717040" cy="612140"/>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6" name="Conector curvo 5"/>
          <p:cNvCxnSpPr/>
          <p:nvPr/>
        </p:nvCxnSpPr>
        <p:spPr>
          <a:prstGeom prst="curvedConnector3">
            <a:avLst/>
          </a:prstGeom>
          <a:ln>
            <a:tailEnd type="arrow"/>
          </a:ln>
        </p:spPr>
        <p:style>
          <a:lnRef idx="2">
            <a:schemeClr val="accent1"/>
          </a:lnRef>
          <a:fillRef idx="0">
            <a:srgbClr val="FFFFFF"/>
          </a:fillRef>
          <a:effectRef idx="0">
            <a:srgbClr val="FFFFFF"/>
          </a:effectRef>
          <a:fontRef idx="minor">
            <a:schemeClr val="tx1"/>
          </a:fontRef>
        </p:style>
      </p:cxnSp>
      <p:cxnSp>
        <p:nvCxnSpPr>
          <p:cNvPr id="7" name="Conector curvo 6"/>
          <p:cNvCxnSpPr/>
          <p:nvPr/>
        </p:nvCxnSpPr>
        <p:spPr>
          <a:xfrm>
            <a:off x="3999865" y="4008120"/>
            <a:ext cx="614680" cy="346710"/>
          </a:xfrm>
          <a:prstGeom prst="curvedConnector3">
            <a:avLst>
              <a:gd name="adj1" fmla="val 50103"/>
            </a:avLst>
          </a:prstGeom>
          <a:ln w="19050">
            <a:solidFill>
              <a:srgbClr val="9A0000"/>
            </a:solidFill>
            <a:tailEnd type="triangle" w="lg" len="med"/>
          </a:ln>
        </p:spPr>
        <p:style>
          <a:lnRef idx="2">
            <a:schemeClr val="accent1"/>
          </a:lnRef>
          <a:fillRef idx="0">
            <a:srgbClr val="FFFFFF"/>
          </a:fillRef>
          <a:effectRef idx="0">
            <a:srgbClr val="FFFFFF"/>
          </a:effectRef>
          <a:fontRef idx="minor">
            <a:schemeClr val="tx1"/>
          </a:fontRef>
        </p:style>
      </p:cxnSp>
      <p:cxnSp>
        <p:nvCxnSpPr>
          <p:cNvPr id="8" name="Conector curvo 7"/>
          <p:cNvCxnSpPr/>
          <p:nvPr/>
        </p:nvCxnSpPr>
        <p:spPr>
          <a:xfrm rot="10800000" flipV="1">
            <a:off x="7870825" y="4610100"/>
            <a:ext cx="567055" cy="515620"/>
          </a:xfrm>
          <a:prstGeom prst="curvedConnector3">
            <a:avLst>
              <a:gd name="adj1" fmla="val 49944"/>
            </a:avLst>
          </a:prstGeom>
          <a:ln w="19050">
            <a:solidFill>
              <a:srgbClr val="9A0000"/>
            </a:solidFill>
            <a:tailEnd type="triangle" w="lg" len="med"/>
          </a:ln>
        </p:spPr>
        <p:style>
          <a:lnRef idx="2">
            <a:schemeClr val="accent1"/>
          </a:lnRef>
          <a:fillRef idx="0">
            <a:srgbClr val="FFFFFF"/>
          </a:fillRef>
          <a:effectRef idx="0">
            <a:srgbClr val="FFFFFF"/>
          </a:effectRef>
          <a:fontRef idx="minor">
            <a:schemeClr val="tx1"/>
          </a:fontRef>
        </p:style>
      </p:cxnSp>
    </p:spTree>
  </p:cSld>
  <p:clrMapOvr>
    <a:masterClrMapping/>
  </p:clrMapOvr>
  <p:timing>
    <p:tnLst>
      <p:par>
        <p:cTn id="1" dur="indefinite" restart="never" nodeType="tmRoot"/>
      </p:par>
    </p:tn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Número de Slide 1"/>
          <p:cNvSpPr txBox="1"/>
          <p:nvPr/>
        </p:nvSpPr>
        <p:spPr>
          <a:xfrm>
            <a:off x="8610600"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5" name="CaixaDeTexto 4"/>
          <p:cNvSpPr txBox="1"/>
          <p:nvPr/>
        </p:nvSpPr>
        <p:spPr>
          <a:xfrm>
            <a:off x="3553577" y="379393"/>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DeTexto 45"/>
          <p:cNvSpPr txBox="1"/>
          <p:nvPr/>
        </p:nvSpPr>
        <p:spPr>
          <a:xfrm>
            <a:off x="490231" y="918397"/>
            <a:ext cx="11040155" cy="2031325"/>
          </a:xfrm>
          <a:prstGeom prst="rect">
            <a:avLst/>
          </a:prstGeom>
          <a:noFill/>
        </p:spPr>
        <p:txBody>
          <a:bodyPr wrap="square" rtlCol="0">
            <a:spAutoFit/>
          </a:bodyPr>
          <a:lstStyle/>
          <a:p>
            <a:pPr marL="514350" indent="-514350">
              <a:spcBef>
                <a:spcPts val="600"/>
              </a:spcBef>
              <a:spcAft>
                <a:spcPts val="600"/>
              </a:spcAft>
              <a:buFont typeface="+mj-lt"/>
              <a:buAutoNum type="arabicPeriod" startAt="3"/>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ativo direto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cortado. Este é o caso interessante, onde teremos um novo fenômeno </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Convenção de tensões e correntes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8" name="Picture 3" descr="c:\ch05_conv\sedr42021_0513a.jpg"/>
          <p:cNvPicPr>
            <a:picLocks noChangeAspect="1" noChangeArrowheads="1"/>
          </p:cNvPicPr>
          <p:nvPr/>
        </p:nvPicPr>
        <p:blipFill>
          <a:blip r:embed="rId1">
            <a:extLst>
              <a:ext uri="{28A0092B-C50C-407E-A947-70E740481C1C}">
                <a14:useLocalDpi xmlns:a14="http://schemas.microsoft.com/office/drawing/2010/main" val="0"/>
              </a:ext>
            </a:extLst>
          </a:blip>
          <a:srcRect b="11254"/>
          <a:stretch>
            <a:fillRect/>
          </a:stretch>
        </p:blipFill>
        <p:spPr bwMode="auto">
          <a:xfrm>
            <a:off x="4478655" y="3572510"/>
            <a:ext cx="1824355" cy="2753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Forma livre 10"/>
          <p:cNvSpPr/>
          <p:nvPr/>
        </p:nvSpPr>
        <p:spPr>
          <a:xfrm>
            <a:off x="5229957" y="4843631"/>
            <a:ext cx="652074" cy="1183341"/>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Forma livre 11"/>
          <p:cNvSpPr/>
          <p:nvPr/>
        </p:nvSpPr>
        <p:spPr>
          <a:xfrm>
            <a:off x="6229456" y="3744493"/>
            <a:ext cx="384666" cy="2030506"/>
          </a:xfrm>
          <a:custGeom>
            <a:avLst/>
            <a:gdLst>
              <a:gd name="connsiteX0" fmla="*/ 0 w 613977"/>
              <a:gd name="connsiteY0" fmla="*/ 2030506 h 2030506"/>
              <a:gd name="connsiteX1" fmla="*/ 336177 w 613977"/>
              <a:gd name="connsiteY1" fmla="*/ 1815353 h 2030506"/>
              <a:gd name="connsiteX2" fmla="*/ 605118 w 613977"/>
              <a:gd name="connsiteY2" fmla="*/ 793376 h 2030506"/>
              <a:gd name="connsiteX3" fmla="*/ 0 w 613977"/>
              <a:gd name="connsiteY3" fmla="*/ 0 h 2030506"/>
            </a:gdLst>
            <a:ahLst/>
            <a:cxnLst>
              <a:cxn ang="0">
                <a:pos x="connsiteX0" y="connsiteY0"/>
              </a:cxn>
              <a:cxn ang="0">
                <a:pos x="connsiteX1" y="connsiteY1"/>
              </a:cxn>
              <a:cxn ang="0">
                <a:pos x="connsiteX2" y="connsiteY2"/>
              </a:cxn>
              <a:cxn ang="0">
                <a:pos x="connsiteX3" y="connsiteY3"/>
              </a:cxn>
            </a:cxnLst>
            <a:rect l="l" t="t" r="r" b="b"/>
            <a:pathLst>
              <a:path w="613977" h="2030506">
                <a:moveTo>
                  <a:pt x="0" y="2030506"/>
                </a:moveTo>
                <a:cubicBezTo>
                  <a:pt x="117662" y="2026023"/>
                  <a:pt x="235324" y="2021541"/>
                  <a:pt x="336177" y="1815353"/>
                </a:cubicBezTo>
                <a:cubicBezTo>
                  <a:pt x="437030" y="1609165"/>
                  <a:pt x="661148" y="1095935"/>
                  <a:pt x="605118" y="793376"/>
                </a:cubicBezTo>
                <a:cubicBezTo>
                  <a:pt x="549088" y="490817"/>
                  <a:pt x="274544" y="245408"/>
                  <a:pt x="0"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Forma livre 12"/>
          <p:cNvSpPr/>
          <p:nvPr/>
        </p:nvSpPr>
        <p:spPr>
          <a:xfrm flipV="1">
            <a:off x="5229957" y="3561674"/>
            <a:ext cx="622960" cy="1198072"/>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 name="CaixaDeTexto 13"/>
          <p:cNvSpPr txBox="1"/>
          <p:nvPr/>
        </p:nvSpPr>
        <p:spPr>
          <a:xfrm>
            <a:off x="4699442" y="5173691"/>
            <a:ext cx="635110" cy="523220"/>
          </a:xfrm>
          <a:prstGeom prst="rect">
            <a:avLst/>
          </a:prstGeom>
          <a:noFill/>
        </p:spPr>
        <p:txBody>
          <a:bodyPr wrap="none" rtlCol="0">
            <a:spAutoFit/>
          </a:bodyPr>
          <a:lstStyle/>
          <a:p>
            <a:r>
              <a:rPr lang="pt-BR" sz="2800" dirty="0" smtClean="0"/>
              <a:t>V</a:t>
            </a:r>
            <a:r>
              <a:rPr lang="pt-BR" sz="2800" baseline="-25000" dirty="0" smtClean="0"/>
              <a:t>BE</a:t>
            </a:r>
            <a:endParaRPr lang="pt-BR" sz="2800" dirty="0"/>
          </a:p>
        </p:txBody>
      </p:sp>
      <p:sp>
        <p:nvSpPr>
          <p:cNvPr id="15" name="CaixaDeTexto 14"/>
          <p:cNvSpPr txBox="1"/>
          <p:nvPr/>
        </p:nvSpPr>
        <p:spPr>
          <a:xfrm>
            <a:off x="6650432" y="4369374"/>
            <a:ext cx="630365" cy="523220"/>
          </a:xfrm>
          <a:prstGeom prst="rect">
            <a:avLst/>
          </a:prstGeom>
          <a:noFill/>
        </p:spPr>
        <p:txBody>
          <a:bodyPr wrap="none" rtlCol="0">
            <a:spAutoFit/>
          </a:bodyPr>
          <a:lstStyle/>
          <a:p>
            <a:r>
              <a:rPr lang="pt-BR" sz="2800" dirty="0" smtClean="0"/>
              <a:t>V</a:t>
            </a:r>
            <a:r>
              <a:rPr lang="pt-BR" sz="2800" baseline="-25000" dirty="0"/>
              <a:t>C</a:t>
            </a:r>
            <a:r>
              <a:rPr lang="pt-BR" sz="2800" baseline="-25000" dirty="0" smtClean="0"/>
              <a:t>E</a:t>
            </a:r>
            <a:endParaRPr lang="pt-BR" sz="2800" dirty="0"/>
          </a:p>
        </p:txBody>
      </p:sp>
      <p:sp>
        <p:nvSpPr>
          <p:cNvPr id="16" name="CaixaDeTexto 15"/>
          <p:cNvSpPr txBox="1"/>
          <p:nvPr/>
        </p:nvSpPr>
        <p:spPr>
          <a:xfrm>
            <a:off x="4647276" y="3637490"/>
            <a:ext cx="646331" cy="523220"/>
          </a:xfrm>
          <a:prstGeom prst="rect">
            <a:avLst/>
          </a:prstGeom>
          <a:noFill/>
        </p:spPr>
        <p:txBody>
          <a:bodyPr wrap="none" rtlCol="0">
            <a:spAutoFit/>
          </a:bodyPr>
          <a:lstStyle/>
          <a:p>
            <a:r>
              <a:rPr lang="pt-BR" sz="2800" dirty="0" smtClean="0"/>
              <a:t>V</a:t>
            </a:r>
            <a:r>
              <a:rPr lang="pt-BR" sz="2800" baseline="-25000" dirty="0" smtClean="0"/>
              <a:t>BC</a:t>
            </a:r>
            <a:endParaRPr lang="pt-BR" sz="2800" dirty="0"/>
          </a:p>
        </p:txBody>
      </p:sp>
      <p:cxnSp>
        <p:nvCxnSpPr>
          <p:cNvPr id="17" name="Conector de Seta Reta 16"/>
          <p:cNvCxnSpPr/>
          <p:nvPr/>
        </p:nvCxnSpPr>
        <p:spPr>
          <a:xfrm>
            <a:off x="5895478" y="3328207"/>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8" name="Conector de Seta Reta 17"/>
          <p:cNvCxnSpPr/>
          <p:nvPr/>
        </p:nvCxnSpPr>
        <p:spPr>
          <a:xfrm>
            <a:off x="5852917" y="5211708"/>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rot="16200000">
            <a:off x="4533413" y="4670883"/>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sp>
        <p:nvSpPr>
          <p:cNvPr id="20" name="CaixaDeTexto 19"/>
          <p:cNvSpPr txBox="1"/>
          <p:nvPr/>
        </p:nvSpPr>
        <p:spPr>
          <a:xfrm>
            <a:off x="4261157" y="4892594"/>
            <a:ext cx="404278" cy="523220"/>
          </a:xfrm>
          <a:prstGeom prst="rect">
            <a:avLst/>
          </a:prstGeom>
          <a:noFill/>
        </p:spPr>
        <p:txBody>
          <a:bodyPr wrap="none" rtlCol="0">
            <a:spAutoFit/>
          </a:bodyPr>
          <a:lstStyle/>
          <a:p>
            <a:r>
              <a:rPr lang="pt-BR" sz="2800" dirty="0" smtClean="0"/>
              <a:t>I</a:t>
            </a:r>
            <a:r>
              <a:rPr lang="pt-BR" sz="2800" baseline="-25000" dirty="0" smtClean="0"/>
              <a:t>B</a:t>
            </a:r>
            <a:endParaRPr lang="pt-BR" sz="2800" dirty="0"/>
          </a:p>
        </p:txBody>
      </p:sp>
      <p:sp>
        <p:nvSpPr>
          <p:cNvPr id="21" name="CaixaDeTexto 20"/>
          <p:cNvSpPr txBox="1"/>
          <p:nvPr/>
        </p:nvSpPr>
        <p:spPr>
          <a:xfrm>
            <a:off x="5450741" y="5177819"/>
            <a:ext cx="391454" cy="523220"/>
          </a:xfrm>
          <a:prstGeom prst="rect">
            <a:avLst/>
          </a:prstGeom>
          <a:noFill/>
        </p:spPr>
        <p:txBody>
          <a:bodyPr wrap="none" rtlCol="0">
            <a:spAutoFit/>
          </a:bodyPr>
          <a:lstStyle/>
          <a:p>
            <a:r>
              <a:rPr lang="pt-BR" sz="2800" dirty="0" smtClean="0"/>
              <a:t>I</a:t>
            </a:r>
            <a:r>
              <a:rPr lang="pt-BR" sz="2800" baseline="-25000" dirty="0"/>
              <a:t>E</a:t>
            </a:r>
            <a:endParaRPr lang="pt-BR" sz="2800" dirty="0"/>
          </a:p>
        </p:txBody>
      </p:sp>
      <p:sp>
        <p:nvSpPr>
          <p:cNvPr id="22" name="CaixaDeTexto 21"/>
          <p:cNvSpPr txBox="1"/>
          <p:nvPr/>
        </p:nvSpPr>
        <p:spPr>
          <a:xfrm>
            <a:off x="5478247" y="3041199"/>
            <a:ext cx="402674" cy="523220"/>
          </a:xfrm>
          <a:prstGeom prst="rect">
            <a:avLst/>
          </a:prstGeom>
          <a:noFill/>
        </p:spPr>
        <p:txBody>
          <a:bodyPr wrap="none" rtlCol="0">
            <a:spAutoFit/>
          </a:bodyPr>
          <a:lstStyle/>
          <a:p>
            <a:r>
              <a:rPr lang="pt-BR" sz="2800" dirty="0" smtClean="0"/>
              <a:t>I</a:t>
            </a:r>
            <a:r>
              <a:rPr lang="pt-BR" sz="2800" baseline="-25000" dirty="0"/>
              <a:t>C</a:t>
            </a:r>
            <a:endParaRPr lang="pt-BR" sz="2800" dirty="0"/>
          </a:p>
        </p:txBody>
      </p:sp>
      <p:pic>
        <p:nvPicPr>
          <p:cNvPr id="9" name="Picture 2" descr="O Que é Um Transistor Bipolar"/>
          <p:cNvPicPr>
            <a:picLocks noChangeAspect="1" noChangeArrowheads="1"/>
          </p:cNvPicPr>
          <p:nvPr/>
        </p:nvPicPr>
        <p:blipFill rotWithShape="1">
          <a:blip r:embed="rId2">
            <a:extLst>
              <a:ext uri="{28A0092B-C50C-407E-A947-70E740481C1C}">
                <a14:useLocalDpi xmlns:a14="http://schemas.microsoft.com/office/drawing/2010/main" val="0"/>
              </a:ext>
            </a:extLst>
          </a:blip>
          <a:srcRect l="51550" b="38825"/>
          <a:stretch>
            <a:fillRect/>
          </a:stretch>
        </p:blipFill>
        <p:spPr bwMode="auto">
          <a:xfrm>
            <a:off x="9265920" y="2212340"/>
            <a:ext cx="2410460" cy="2767965"/>
          </a:xfrm>
          <a:prstGeom prst="rect">
            <a:avLst/>
          </a:prstGeom>
          <a:noFill/>
          <a:extLst>
            <a:ext uri="{909E8E84-426E-40DD-AFC4-6F175D3DCCD1}">
              <a14:hiddenFill xmlns:a14="http://schemas.microsoft.com/office/drawing/2010/main">
                <a:solidFill>
                  <a:srgbClr val="FFFFFF"/>
                </a:solidFill>
              </a14:hiddenFill>
            </a:ext>
          </a:extLst>
        </p:spPr>
      </p:pic>
      <p:sp>
        <p:nvSpPr>
          <p:cNvPr id="10" name="CaixaDeTexto 3"/>
          <p:cNvSpPr txBox="1"/>
          <p:nvPr/>
        </p:nvSpPr>
        <p:spPr>
          <a:xfrm>
            <a:off x="8855075" y="3413760"/>
            <a:ext cx="1330325" cy="398780"/>
          </a:xfrm>
          <a:prstGeom prst="rect">
            <a:avLst/>
          </a:prstGeom>
          <a:solidFill>
            <a:schemeClr val="bg1"/>
          </a:solidFill>
        </p:spPr>
        <p:txBody>
          <a:bodyPr wrap="square" rtlCol="0">
            <a:spAutoFit/>
          </a:bodyPr>
          <a:p>
            <a:pPr algn="ctr"/>
            <a:endParaRPr lang="pt-BR" sz="2000" dirty="0"/>
          </a:p>
        </p:txBody>
      </p:sp>
      <p:sp>
        <p:nvSpPr>
          <p:cNvPr id="23" name="CaixaDeTexto 5"/>
          <p:cNvSpPr txBox="1"/>
          <p:nvPr/>
        </p:nvSpPr>
        <p:spPr>
          <a:xfrm>
            <a:off x="8949690" y="4581525"/>
            <a:ext cx="1235710" cy="398780"/>
          </a:xfrm>
          <a:prstGeom prst="rect">
            <a:avLst/>
          </a:prstGeom>
          <a:solidFill>
            <a:schemeClr val="bg1"/>
          </a:solidFill>
        </p:spPr>
        <p:txBody>
          <a:bodyPr wrap="square" rtlCol="0">
            <a:spAutoFit/>
          </a:bodyPr>
          <a:p>
            <a:pPr algn="ctr"/>
            <a:endParaRPr lang="pt-BR" sz="2000" dirty="0"/>
          </a:p>
        </p:txBody>
      </p:sp>
      <p:sp>
        <p:nvSpPr>
          <p:cNvPr id="24" name="CaixaDeTexto 5"/>
          <p:cNvSpPr txBox="1"/>
          <p:nvPr/>
        </p:nvSpPr>
        <p:spPr>
          <a:xfrm>
            <a:off x="9487535" y="3644900"/>
            <a:ext cx="1064895" cy="398780"/>
          </a:xfrm>
          <a:prstGeom prst="rect">
            <a:avLst/>
          </a:prstGeom>
          <a:noFill/>
        </p:spPr>
        <p:txBody>
          <a:bodyPr wrap="square" rtlCol="0">
            <a:spAutoFit/>
          </a:bodyPr>
          <a:p>
            <a:pPr algn="ctr"/>
            <a:r>
              <a:rPr lang="pt-BR" sz="2000" dirty="0"/>
              <a:t>conduz</a:t>
            </a:r>
            <a:endParaRPr lang="pt-BR" sz="2000" dirty="0"/>
          </a:p>
        </p:txBody>
      </p:sp>
      <p:sp>
        <p:nvSpPr>
          <p:cNvPr id="25" name="CaixaDeTexto 5"/>
          <p:cNvSpPr txBox="1"/>
          <p:nvPr/>
        </p:nvSpPr>
        <p:spPr>
          <a:xfrm>
            <a:off x="10598785" y="3644900"/>
            <a:ext cx="868680" cy="398780"/>
          </a:xfrm>
          <a:prstGeom prst="rect">
            <a:avLst/>
          </a:prstGeom>
          <a:noFill/>
        </p:spPr>
        <p:txBody>
          <a:bodyPr wrap="square" rtlCol="0">
            <a:spAutoFit/>
          </a:bodyPr>
          <a:p>
            <a:pPr algn="ctr"/>
            <a:r>
              <a:rPr lang="pt-BR" sz="2000" dirty="0"/>
              <a:t>corta</a:t>
            </a:r>
            <a:endParaRPr lang="pt-BR" sz="2000" dirty="0"/>
          </a:p>
        </p:txBody>
      </p:sp>
    </p:spTree>
  </p:cSld>
  <p:clrMapOvr>
    <a:masterClrMapping/>
  </p:clrMapOvr>
  <p:timing>
    <p:tnLst>
      <p:par>
        <p:cTn id="1" dur="indefinite" restart="never" nodeType="tmRoot"/>
      </p:par>
    </p:tn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Número de Slide 1"/>
          <p:cNvSpPr txBox="1"/>
          <p:nvPr/>
        </p:nvSpPr>
        <p:spPr>
          <a:xfrm>
            <a:off x="8610600"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 name="CaixaDeTexto 3"/>
          <p:cNvSpPr txBox="1"/>
          <p:nvPr/>
        </p:nvSpPr>
        <p:spPr>
          <a:xfrm>
            <a:off x="3553577" y="379393"/>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CaixaDeTexto 45"/>
          <p:cNvSpPr txBox="1"/>
          <p:nvPr/>
        </p:nvSpPr>
        <p:spPr>
          <a:xfrm>
            <a:off x="472958" y="1123194"/>
            <a:ext cx="11040155" cy="4907915"/>
          </a:xfrm>
          <a:prstGeom prst="rect">
            <a:avLst/>
          </a:prstGeom>
          <a:noFill/>
        </p:spPr>
        <p:txBody>
          <a:bodyPr wrap="square" rtlCol="0">
            <a:spAutoFit/>
          </a:bodyPr>
          <a:lstStyle/>
          <a:p>
            <a:pPr marL="514350" indent="-514350">
              <a:spcBef>
                <a:spcPts val="600"/>
              </a:spcBef>
              <a:spcAft>
                <a:spcPts val="600"/>
              </a:spcAft>
              <a:buFont typeface="+mj-lt"/>
              <a:buAutoNum type="arabicPeriod" startAt="3"/>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ativo direto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Algumas relações</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00430" lvl="1" indent="-443230">
              <a:spcBef>
                <a:spcPts val="600"/>
              </a:spcBef>
              <a:spcAft>
                <a:spcPts val="600"/>
              </a:spcAft>
              <a:buFont typeface="Arial" panose="020B0604020202020204" pitchFamily="34" charset="0"/>
              <a:buChar char="•"/>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D</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conduzir,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 V</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cortar,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 0,4 V</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a:spcBef>
                <a:spcPts val="600"/>
              </a:spcBef>
              <a:spcAft>
                <a:spcPts val="12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smtClean="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smtClean="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smtClean="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smtClean="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smtClean="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effectLst>
                  <a:outerShdw blurRad="38100" dist="38100" dir="2700000" algn="tl">
                    <a:srgbClr val="000000">
                      <a:alpha val="43137"/>
                    </a:srgbClr>
                  </a:outerShdw>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0,2V</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12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 transistor, pela convenção adotada, podemos escrever</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a:spcBef>
                <a:spcPts val="1200"/>
              </a:spcBef>
              <a:spcAft>
                <a:spcPts val="6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Número de Slide 1"/>
          <p:cNvSpPr txBox="1"/>
          <p:nvPr/>
        </p:nvSpPr>
        <p:spPr>
          <a:xfrm>
            <a:off x="8610600"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 name="CaixaDeTexto 3"/>
          <p:cNvSpPr txBox="1"/>
          <p:nvPr/>
        </p:nvSpPr>
        <p:spPr>
          <a:xfrm>
            <a:off x="3553577" y="379393"/>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 name="CaixaDeTexto 45"/>
              <p:cNvSpPr txBox="1"/>
              <p:nvPr/>
            </p:nvSpPr>
            <p:spPr>
              <a:xfrm>
                <a:off x="540193" y="1085192"/>
                <a:ext cx="11040155" cy="5010150"/>
              </a:xfrm>
              <a:prstGeom prst="rect">
                <a:avLst/>
              </a:prstGeom>
              <a:noFill/>
            </p:spPr>
            <p:txBody>
              <a:bodyPr wrap="square" rtlCol="0">
                <a:spAutoFit/>
              </a:bodyPr>
              <a:lstStyle/>
              <a:p>
                <a:pPr marL="514350" indent="-514350">
                  <a:spcBef>
                    <a:spcPts val="600"/>
                  </a:spcBef>
                  <a:spcAft>
                    <a:spcPts val="600"/>
                  </a:spcAft>
                  <a:buFont typeface="+mj-lt"/>
                  <a:buAutoNum type="arabicPeriod" startAt="3"/>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ativo direto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12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Relações válidas devido ao efeito transistor</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1200"/>
                  </a:spcBef>
                  <a:spcAft>
                    <a:spcPts val="1200"/>
                  </a:spcAft>
                </a:pPr>
                <a14:m>
                  <m:oMathPara xmlns:m="http://schemas.openxmlformats.org/officeDocument/2006/math">
                    <m:oMathParaPr>
                      <m:jc m:val="centerGroup"/>
                    </m:oMathParaPr>
                    <m:oMath xmlns:m="http://schemas.openxmlformats.org/officeDocument/2006/math">
                      <m:f>
                        <m:f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num>
                        <m:den>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𝑩</m:t>
                              </m:r>
                            </m:sub>
                          </m:sSub>
                        </m:den>
                      </m:f>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                            </m:t>
                      </m:r>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𝑺</m:t>
                          </m:r>
                        </m:sub>
                      </m:s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𝒆𝒙𝒑</m:t>
                      </m:r>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𝑽</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𝑩𝑬</m:t>
                              </m:r>
                            </m:sub>
                          </m:sSub>
                        </m:num>
                        <m:den>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𝑻</m:t>
                              </m:r>
                            </m:sub>
                          </m:sSub>
                        </m:den>
                      </m:f>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oMath>
                  </m:oMathPara>
                </a14:m>
                <a:endParaRPr lang="pt-BR" altLang="en-US" sz="32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onde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buFont typeface="Arial" panose="020B0604020202020204" pitchFamily="34" charset="0"/>
                  <a:buChar char="•"/>
                </a:pPr>
                <a14:m>
                  <m:oMath xmlns:m="http://schemas.openxmlformats.org/officeDocument/2006/math">
                    <m:r>
                      <a:rPr lang="pt-BR" altLang="en-US" sz="2800" b="1" i="1" smtClean="0">
                        <a:solidFill>
                          <a:srgbClr val="C00000"/>
                        </a:solidFill>
                        <a:latin typeface="Cambria Math" panose="02040503050406030204" pitchFamily="18" charset="0"/>
                        <a:ea typeface="Cambria Math" panose="02040503050406030204" pitchFamily="18" charset="0"/>
                        <a:sym typeface="Symbol" panose="05050102010706020507" charset="0"/>
                      </a:rPr>
                      <m:t>𝜷</m:t>
                    </m:r>
                    <m:r>
                      <a:rPr lang="pt-BR" altLang="en-US" sz="2800" b="1" i="0" smtClean="0">
                        <a:latin typeface="Cambria Math" panose="02040503050406030204" pitchFamily="18" charset="0"/>
                        <a:ea typeface="Cambria Math" panose="02040503050406030204" pitchFamily="18" charset="0"/>
                        <a:sym typeface="Symbol" panose="05050102010706020507" charset="0"/>
                      </a:rPr>
                      <m:t>: </m:t>
                    </m:r>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"constante" com valor grande (em geral acima de 100)</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constante que depende da implementação do transistor (dimensões, geometria, dopagens, etc.)</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constante que depende do perfil das dopagens</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5" name="CaixaDeTexto 45"/>
              <p:cNvSpPr txBox="1">
                <a:spLocks noRot="1" noChangeAspect="1" noMove="1" noResize="1" noEditPoints="1" noAdjustHandles="1" noChangeArrowheads="1" noChangeShapeType="1" noTextEdit="1"/>
              </p:cNvSpPr>
              <p:nvPr/>
            </p:nvSpPr>
            <p:spPr>
              <a:xfrm>
                <a:off x="540193" y="1085192"/>
                <a:ext cx="11040155" cy="5010150"/>
              </a:xfrm>
              <a:prstGeom prst="rect">
                <a:avLst/>
              </a:prstGeom>
              <a:blipFill rotWithShape="1">
                <a:blip r:embed="rId1"/>
                <a:stretch>
                  <a:fillRect l="-4" t="-12" r="4" b="1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Número de Slide 1"/>
          <p:cNvSpPr txBox="1"/>
          <p:nvPr/>
        </p:nvSpPr>
        <p:spPr>
          <a:xfrm>
            <a:off x="8610600"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 name="CaixaDeTexto 3"/>
          <p:cNvSpPr txBox="1"/>
          <p:nvPr/>
        </p:nvSpPr>
        <p:spPr>
          <a:xfrm>
            <a:off x="3553577" y="379393"/>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 name="CaixaDeTexto 45"/>
              <p:cNvSpPr txBox="1"/>
              <p:nvPr/>
            </p:nvSpPr>
            <p:spPr>
              <a:xfrm>
                <a:off x="540193" y="1085192"/>
                <a:ext cx="11040155" cy="5250180"/>
              </a:xfrm>
              <a:prstGeom prst="rect">
                <a:avLst/>
              </a:prstGeom>
              <a:noFill/>
            </p:spPr>
            <p:txBody>
              <a:bodyPr wrap="square" rtlCol="0">
                <a:spAutoFit/>
              </a:bodyPr>
              <a:lstStyle/>
              <a:p>
                <a:pPr marL="514350" indent="-514350">
                  <a:spcBef>
                    <a:spcPts val="600"/>
                  </a:spcBef>
                  <a:spcAft>
                    <a:spcPts val="600"/>
                  </a:spcAft>
                  <a:buFont typeface="+mj-lt"/>
                  <a:buAutoNum type="arabicPeriod" startAt="3"/>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ativo direto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12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obter, das relações acima, que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1200"/>
                  </a:spcAft>
                </a:pPr>
                <a14:m>
                  <m:oMathPara xmlns:m="http://schemas.openxmlformats.org/officeDocument/2006/math">
                    <m:oMathParaPr>
                      <m:jc m:val="centerGroup"/>
                    </m:oMathParaPr>
                    <m:oMath xmlns:m="http://schemas.openxmlformats.org/officeDocument/2006/math">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𝐸</m:t>
                          </m:r>
                        </m:sub>
                      </m:s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𝐶</m:t>
                          </m:r>
                        </m:sub>
                      </m:s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𝐵</m:t>
                          </m:r>
                        </m:sub>
                      </m:s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𝐶</m:t>
                          </m:r>
                        </m:sub>
                      </m:s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𝛽</m:t>
                          </m:r>
                        </m:den>
                      </m:f>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𝐶</m:t>
                          </m:r>
                        </m:sub>
                      </m:sSub>
                      <m:f>
                        <m:f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𝛽</m:t>
                          </m: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1</m:t>
                          </m:r>
                        </m:num>
                        <m:den>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𝛽</m:t>
                          </m:r>
                        </m:den>
                      </m:f>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chamamos de </a:t>
                </a:r>
                <a:r>
                  <a:rPr lang="pt-BR" altLang="en-US" sz="2800" b="1" dirty="0"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a</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1200"/>
                  </a:spcAft>
                </a:pPr>
                <a14:m>
                  <m:oMathPara xmlns:m="http://schemas.openxmlformats.org/officeDocument/2006/math">
                    <m:oMathParaPr>
                      <m:jc m:val="centerGroup"/>
                    </m:oMathParaPr>
                    <m:oMath xmlns:m="http://schemas.openxmlformats.org/officeDocument/2006/math">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𝛼</m:t>
                      </m: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𝛽</m:t>
                          </m:r>
                        </m:num>
                        <m:den>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𝛽</m:t>
                          </m:r>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1</m:t>
                          </m:r>
                        </m:den>
                      </m:f>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&lt;</m:t>
                      </m: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1</m:t>
                      </m:r>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portanto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1200"/>
                  </a:spcAft>
                </a:pPr>
                <a14:m>
                  <m:oMathPara xmlns:m="http://schemas.openxmlformats.org/officeDocument/2006/math">
                    <m:oMathParaPr>
                      <m:jc m:val="centerGroup"/>
                    </m:oMathParaPr>
                    <m:oMath xmlns:m="http://schemas.openxmlformats.org/officeDocument/2006/math">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𝑬</m:t>
                          </m:r>
                        </m:sub>
                      </m:s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num>
                        <m:den>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den>
                      </m:f>
                    </m:oMath>
                  </m:oMathPara>
                </a14:m>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5" name="CaixaDeTexto 45"/>
              <p:cNvSpPr txBox="1">
                <a:spLocks noRot="1" noChangeAspect="1" noMove="1" noResize="1" noEditPoints="1" noAdjustHandles="1" noChangeArrowheads="1" noChangeShapeType="1" noTextEdit="1"/>
              </p:cNvSpPr>
              <p:nvPr/>
            </p:nvSpPr>
            <p:spPr>
              <a:xfrm>
                <a:off x="540193" y="1085192"/>
                <a:ext cx="11040155" cy="5250180"/>
              </a:xfrm>
              <a:prstGeom prst="rect">
                <a:avLst/>
              </a:prstGeom>
              <a:blipFill rotWithShape="1">
                <a:blip r:embed="rId1"/>
                <a:stretch>
                  <a:fillRect l="-4" t="-12" r="4" b="1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497542" y="379393"/>
            <a:ext cx="10972800"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CaixaDeTexto 45"/>
              <p:cNvSpPr txBox="1"/>
              <p:nvPr/>
            </p:nvSpPr>
            <p:spPr>
              <a:xfrm>
                <a:off x="463993" y="963907"/>
                <a:ext cx="11040155" cy="5169535"/>
              </a:xfrm>
              <a:prstGeom prst="rect">
                <a:avLst/>
              </a:prstGeom>
              <a:noFill/>
              <a:ln w="25400">
                <a:noFill/>
              </a:ln>
            </p:spPr>
            <p:txBody>
              <a:bodyPr wrap="square" rtlCol="0">
                <a:spAutoFit/>
              </a:bodyPr>
              <a:lstStyle/>
              <a:p>
                <a:pPr algn="l">
                  <a:spcBef>
                    <a:spcPts val="600"/>
                  </a:spcBef>
                  <a:spcAft>
                    <a:spcPts val="1200"/>
                  </a:spcAft>
                </a:pP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Principais Relações (ativo)</a:t>
                </a:r>
                <a:endPar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 V </a:t>
                </a:r>
                <a:r>
                  <a:rPr lang="pt-BR" altLang="en-US" sz="28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&gt; 0,2V</a:t>
                </a:r>
                <a:endPar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14:m>
                  <m:oMath xmlns:m="http://schemas.openxmlformats.org/officeDocument/2006/math">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num>
                      <m:den>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𝑩</m:t>
                            </m:r>
                          </m:sub>
                        </m:sSub>
                      </m:den>
                    </m:f>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oMath>
                </a14:m>
                <a:endPar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endParaRPr>
              </a:p>
              <a:p>
                <a:pPr marL="914400" lvl="1" indent="-457200">
                  <a:spcBef>
                    <a:spcPts val="600"/>
                  </a:spcBef>
                  <a:spcAft>
                    <a:spcPts val="600"/>
                  </a:spcAft>
                  <a:buFont typeface="Arial" panose="020B0604020202020204" pitchFamily="34" charset="0"/>
                  <a:buChar char="•"/>
                </a:pPr>
                <a14:m>
                  <m:oMath xmlns:m="http://schemas.openxmlformats.org/officeDocument/2006/math">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𝑺</m:t>
                        </m:r>
                      </m:sub>
                    </m:s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𝒆𝒙𝒑</m:t>
                    </m:r>
                    <m:d>
                      <m:d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𝑽</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𝑩𝑬</m:t>
                                </m:r>
                              </m:sub>
                            </m:sSub>
                          </m:num>
                          <m:den>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𝑻</m:t>
                                </m:r>
                              </m:sub>
                            </m:sSub>
                          </m:den>
                        </m:f>
                      </m:e>
                    </m:d>
                  </m:oMath>
                </a14:m>
                <a:endPar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endParaRPr>
              </a:p>
              <a:p>
                <a:pPr marL="914400" lvl="1" indent="-457200">
                  <a:spcBef>
                    <a:spcPts val="600"/>
                  </a:spcBef>
                  <a:spcAft>
                    <a:spcPts val="600"/>
                  </a:spcAft>
                  <a:buFont typeface="Arial" panose="020B0604020202020204" pitchFamily="34" charset="0"/>
                  <a:buChar char="•"/>
                </a:pPr>
                <a14:m>
                  <m:oMath xmlns:m="http://schemas.openxmlformats.org/officeDocument/2006/math">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num>
                      <m:den>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𝟏</m:t>
                        </m:r>
                      </m:den>
                    </m:f>
                  </m:oMath>
                </a14:m>
                <a:r>
                  <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rPr>
                  <a:t>       </a:t>
                </a:r>
                <a:r>
                  <a:rPr lang="pt-BR" altLang="en-US" sz="2800" b="1" dirty="0" smtClean="0">
                    <a:solidFill>
                      <a:srgbClr val="9A0000"/>
                    </a:solidFill>
                    <a:effectLst/>
                    <a:latin typeface="Comic Sans MS" panose="030F0702030302020204" pitchFamily="66" charset="0"/>
                    <a:ea typeface="Cambria Math" panose="02040503050406030204" pitchFamily="18" charset="0"/>
                    <a:sym typeface="Symbol" panose="05050102010706020507" charset="0"/>
                  </a:rPr>
                  <a:t>       e  </a:t>
                </a:r>
                <a:r>
                  <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rPr>
                  <a:t>              </a:t>
                </a:r>
                <a14:m>
                  <m:oMath xmlns:m="http://schemas.openxmlformats.org/officeDocument/2006/math">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num>
                      <m:den>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𝟏</m:t>
                        </m:r>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den>
                    </m:f>
                  </m:oMath>
                </a14:m>
                <a:endPar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endParaRPr>
              </a:p>
              <a:p>
                <a:pPr marL="914400" lvl="1" indent="-457200">
                  <a:spcBef>
                    <a:spcPts val="600"/>
                  </a:spcBef>
                  <a:spcAft>
                    <a:spcPts val="600"/>
                  </a:spcAft>
                  <a:buFont typeface="Arial" panose="020B0604020202020204" pitchFamily="34" charset="0"/>
                  <a:buChar char="•"/>
                </a:pPr>
                <a14:m>
                  <m:oMath xmlns:m="http://schemas.openxmlformats.org/officeDocument/2006/math">
                    <m:sSub>
                      <m:sSubPr>
                        <m:ctrlP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𝑬</m:t>
                        </m:r>
                      </m:sub>
                    </m:s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𝟏</m:t>
                        </m:r>
                      </m:num>
                      <m:den>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den>
                    </m:f>
                    <m:r>
                      <a:rPr lang="en-US" altLang="pt-BR"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r>
                      <a:rPr lang="en-US" altLang="pt-BR" sz="2800" b="1" i="1" baseline="-25000"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num>
                      <m:den>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den>
                    </m:f>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𝑺</m:t>
                            </m:r>
                          </m:sub>
                        </m:sSub>
                      </m:num>
                      <m:den>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den>
                    </m:f>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𝒆𝒙𝒑</m:t>
                    </m:r>
                    <m:d>
                      <m:d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𝑽</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𝑩𝑬</m:t>
                                </m:r>
                              </m:sub>
                            </m:sSub>
                          </m:num>
                          <m:den>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𝑻</m:t>
                                </m:r>
                              </m:sub>
                            </m:sSub>
                          </m:den>
                        </m:f>
                      </m:e>
                    </m:d>
                  </m:oMath>
                </a14:m>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 name="CaixaDeTexto 45"/>
              <p:cNvSpPr txBox="1">
                <a:spLocks noRot="1" noChangeAspect="1" noMove="1" noResize="1" noEditPoints="1" noAdjustHandles="1" noChangeArrowheads="1" noChangeShapeType="1" noTextEdit="1"/>
              </p:cNvSpPr>
              <p:nvPr/>
            </p:nvSpPr>
            <p:spPr>
              <a:xfrm>
                <a:off x="463993" y="963907"/>
                <a:ext cx="11040155" cy="5169535"/>
              </a:xfrm>
              <a:prstGeom prst="rect">
                <a:avLst/>
              </a:prstGeom>
              <a:blipFill rotWithShape="1">
                <a:blip r:embed="rId1"/>
                <a:stretch>
                  <a:fillRect l="-4" t="-12" r="4" b="12"/>
                </a:stretch>
              </a:blipFill>
              <a:ln w="2540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13314" name="Picture 2" descr="Gráfico de uma família de curvas de um transistor Bipolar PNP em... |  Download Scientific Diagram"/>
          <p:cNvPicPr>
            <a:picLocks noChangeAspect="1" noChangeArrowheads="1"/>
          </p:cNvPicPr>
          <p:nvPr/>
        </p:nvPicPr>
        <p:blipFill rotWithShape="1">
          <a:blip r:embed="rId1">
            <a:extLst>
              <a:ext uri="{28A0092B-C50C-407E-A947-70E740481C1C}">
                <a14:useLocalDpi xmlns:a14="http://schemas.microsoft.com/office/drawing/2010/main" val="0"/>
              </a:ext>
            </a:extLst>
          </a:blip>
          <a:srcRect l="4650" t="4286" r="2708" b="8641"/>
          <a:stretch>
            <a:fillRect/>
          </a:stretch>
        </p:blipFill>
        <p:spPr bwMode="auto">
          <a:xfrm>
            <a:off x="578223" y="851326"/>
            <a:ext cx="5809130" cy="4110641"/>
          </a:xfrm>
          <a:prstGeom prst="rect">
            <a:avLst/>
          </a:prstGeom>
          <a:noFill/>
          <a:extLst>
            <a:ext uri="{909E8E84-426E-40DD-AFC4-6F175D3DCCD1}">
              <a14:hiddenFill xmlns:a14="http://schemas.microsoft.com/office/drawing/2010/main">
                <a:solidFill>
                  <a:srgbClr val="FFFFFF"/>
                </a:solidFill>
              </a14:hiddenFill>
            </a:ext>
          </a:extLst>
        </p:spPr>
      </p:pic>
      <p:sp>
        <p:nvSpPr>
          <p:cNvPr id="3" name="Forma livre 2"/>
          <p:cNvSpPr/>
          <p:nvPr/>
        </p:nvSpPr>
        <p:spPr>
          <a:xfrm>
            <a:off x="923925" y="2306955"/>
            <a:ext cx="259715" cy="2326640"/>
          </a:xfrm>
          <a:custGeom>
            <a:avLst/>
            <a:gdLst>
              <a:gd name="connsiteX0" fmla="*/ 0 w 336177"/>
              <a:gd name="connsiteY0" fmla="*/ 2326341 h 2326341"/>
              <a:gd name="connsiteX1" fmla="*/ 174812 w 336177"/>
              <a:gd name="connsiteY1" fmla="*/ 2057400 h 2326341"/>
              <a:gd name="connsiteX2" fmla="*/ 228600 w 336177"/>
              <a:gd name="connsiteY2" fmla="*/ 1613647 h 2326341"/>
              <a:gd name="connsiteX3" fmla="*/ 336177 w 336177"/>
              <a:gd name="connsiteY3" fmla="*/ 0 h 2326341"/>
            </a:gdLst>
            <a:ahLst/>
            <a:cxnLst>
              <a:cxn ang="0">
                <a:pos x="connsiteX0" y="connsiteY0"/>
              </a:cxn>
              <a:cxn ang="0">
                <a:pos x="connsiteX1" y="connsiteY1"/>
              </a:cxn>
              <a:cxn ang="0">
                <a:pos x="connsiteX2" y="connsiteY2"/>
              </a:cxn>
              <a:cxn ang="0">
                <a:pos x="connsiteX3" y="connsiteY3"/>
              </a:cxn>
            </a:cxnLst>
            <a:rect l="l" t="t" r="r" b="b"/>
            <a:pathLst>
              <a:path w="336177" h="2326341">
                <a:moveTo>
                  <a:pt x="0" y="2326341"/>
                </a:moveTo>
                <a:cubicBezTo>
                  <a:pt x="68356" y="2251261"/>
                  <a:pt x="136712" y="2176182"/>
                  <a:pt x="174812" y="2057400"/>
                </a:cubicBezTo>
                <a:cubicBezTo>
                  <a:pt x="212912" y="1938618"/>
                  <a:pt x="201706" y="1956547"/>
                  <a:pt x="228600" y="1613647"/>
                </a:cubicBezTo>
                <a:cubicBezTo>
                  <a:pt x="255494" y="1270747"/>
                  <a:pt x="295835" y="635373"/>
                  <a:pt x="336177" y="0"/>
                </a:cubicBezTo>
              </a:path>
            </a:pathLst>
          </a:custGeom>
          <a:noFill/>
          <a:ln w="222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 name="CaixaDeTexto 3"/>
          <p:cNvSpPr txBox="1"/>
          <p:nvPr/>
        </p:nvSpPr>
        <p:spPr>
          <a:xfrm>
            <a:off x="2498033" y="1860132"/>
            <a:ext cx="1412118" cy="400110"/>
          </a:xfrm>
          <a:prstGeom prst="rect">
            <a:avLst/>
          </a:prstGeom>
          <a:noFill/>
        </p:spPr>
        <p:txBody>
          <a:bodyPr wrap="none" rtlCol="0">
            <a:spAutoFit/>
          </a:bodyPr>
          <a:lstStyle/>
          <a:p>
            <a:r>
              <a:rPr lang="pt-BR" sz="2000" b="1" dirty="0" smtClean="0">
                <a:solidFill>
                  <a:srgbClr val="C00000"/>
                </a:solidFill>
              </a:rPr>
              <a:t>ativa-direta</a:t>
            </a:r>
            <a:endParaRPr lang="pt-BR" sz="2000" b="1" dirty="0">
              <a:solidFill>
                <a:srgbClr val="C00000"/>
              </a:solidFill>
            </a:endParaRPr>
          </a:p>
        </p:txBody>
      </p:sp>
      <p:sp>
        <p:nvSpPr>
          <p:cNvPr id="6" name="CaixaDeTexto 5"/>
          <p:cNvSpPr txBox="1"/>
          <p:nvPr/>
        </p:nvSpPr>
        <p:spPr>
          <a:xfrm>
            <a:off x="924077" y="1906808"/>
            <a:ext cx="1220334" cy="400110"/>
          </a:xfrm>
          <a:prstGeom prst="rect">
            <a:avLst/>
          </a:prstGeom>
          <a:noFill/>
        </p:spPr>
        <p:txBody>
          <a:bodyPr wrap="none" rtlCol="0">
            <a:spAutoFit/>
          </a:bodyPr>
          <a:lstStyle/>
          <a:p>
            <a:r>
              <a:rPr lang="pt-BR" sz="2000" b="1" dirty="0" smtClean="0">
                <a:solidFill>
                  <a:srgbClr val="C00000"/>
                </a:solidFill>
              </a:rPr>
              <a:t>saturação</a:t>
            </a:r>
            <a:endParaRPr lang="pt-BR" sz="2000" b="1" dirty="0">
              <a:solidFill>
                <a:srgbClr val="C00000"/>
              </a:solidFill>
            </a:endParaRPr>
          </a:p>
        </p:txBody>
      </p:sp>
      <p:sp>
        <p:nvSpPr>
          <p:cNvPr id="5" name="Forma livre 4"/>
          <p:cNvSpPr/>
          <p:nvPr/>
        </p:nvSpPr>
        <p:spPr>
          <a:xfrm>
            <a:off x="990466" y="2258023"/>
            <a:ext cx="442484" cy="779929"/>
          </a:xfrm>
          <a:custGeom>
            <a:avLst/>
            <a:gdLst>
              <a:gd name="connsiteX0" fmla="*/ 106307 w 442484"/>
              <a:gd name="connsiteY0" fmla="*/ 779929 h 779929"/>
              <a:gd name="connsiteX1" fmla="*/ 12178 w 442484"/>
              <a:gd name="connsiteY1" fmla="*/ 295835 h 779929"/>
              <a:gd name="connsiteX2" fmla="*/ 348354 w 442484"/>
              <a:gd name="connsiteY2" fmla="*/ 188259 h 779929"/>
              <a:gd name="connsiteX3" fmla="*/ 442484 w 442484"/>
              <a:gd name="connsiteY3" fmla="*/ 0 h 779929"/>
            </a:gdLst>
            <a:ahLst/>
            <a:cxnLst>
              <a:cxn ang="0">
                <a:pos x="connsiteX0" y="connsiteY0"/>
              </a:cxn>
              <a:cxn ang="0">
                <a:pos x="connsiteX1" y="connsiteY1"/>
              </a:cxn>
              <a:cxn ang="0">
                <a:pos x="connsiteX2" y="connsiteY2"/>
              </a:cxn>
              <a:cxn ang="0">
                <a:pos x="connsiteX3" y="connsiteY3"/>
              </a:cxn>
            </a:cxnLst>
            <a:rect l="l" t="t" r="r" b="b"/>
            <a:pathLst>
              <a:path w="442484" h="779929">
                <a:moveTo>
                  <a:pt x="106307" y="779929"/>
                </a:moveTo>
                <a:cubicBezTo>
                  <a:pt x="39072" y="587188"/>
                  <a:pt x="-28163" y="394447"/>
                  <a:pt x="12178" y="295835"/>
                </a:cubicBezTo>
                <a:cubicBezTo>
                  <a:pt x="52519" y="197223"/>
                  <a:pt x="276636" y="237565"/>
                  <a:pt x="348354" y="188259"/>
                </a:cubicBezTo>
                <a:cubicBezTo>
                  <a:pt x="420072" y="138953"/>
                  <a:pt x="431278" y="69476"/>
                  <a:pt x="442484" y="0"/>
                </a:cubicBezTo>
              </a:path>
            </a:pathLst>
          </a:custGeom>
          <a:noFill/>
          <a:ln w="1905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CaixaDeTexto 6"/>
          <p:cNvSpPr txBox="1"/>
          <p:nvPr/>
        </p:nvSpPr>
        <p:spPr>
          <a:xfrm>
            <a:off x="820137" y="4976232"/>
            <a:ext cx="4195572" cy="400110"/>
          </a:xfrm>
          <a:prstGeom prst="rect">
            <a:avLst/>
          </a:prstGeom>
          <a:noFill/>
        </p:spPr>
        <p:txBody>
          <a:bodyPr wrap="square" rtlCol="0">
            <a:spAutoFit/>
          </a:bodyPr>
          <a:lstStyle/>
          <a:p>
            <a:pPr algn="ctr"/>
            <a:r>
              <a:rPr lang="pt-BR" sz="2000" dirty="0" smtClean="0"/>
              <a:t>Parametrizado por I</a:t>
            </a:r>
            <a:r>
              <a:rPr lang="pt-BR" sz="2000" baseline="-25000" dirty="0" smtClean="0"/>
              <a:t>B</a:t>
            </a:r>
            <a:r>
              <a:rPr lang="pt-BR" sz="2000" dirty="0" smtClean="0"/>
              <a:t> (idealizado)</a:t>
            </a:r>
            <a:endParaRPr lang="pt-BR" sz="2000" dirty="0"/>
          </a:p>
        </p:txBody>
      </p:sp>
      <p:pic>
        <p:nvPicPr>
          <p:cNvPr id="8" name="Imagem 7"/>
          <p:cNvPicPr>
            <a:picLocks noChangeAspect="1"/>
          </p:cNvPicPr>
          <p:nvPr/>
        </p:nvPicPr>
        <p:blipFill rotWithShape="1">
          <a:blip r:embed="rId2"/>
          <a:srcRect l="2675" t="2527" r="8291" b="3805"/>
          <a:stretch>
            <a:fillRect/>
          </a:stretch>
        </p:blipFill>
        <p:spPr>
          <a:xfrm>
            <a:off x="6617628" y="1079384"/>
            <a:ext cx="5081313" cy="4176139"/>
          </a:xfrm>
          <a:prstGeom prst="rect">
            <a:avLst/>
          </a:prstGeom>
        </p:spPr>
      </p:pic>
      <p:sp>
        <p:nvSpPr>
          <p:cNvPr id="10" name="CaixaDeTexto 9"/>
          <p:cNvSpPr txBox="1"/>
          <p:nvPr/>
        </p:nvSpPr>
        <p:spPr>
          <a:xfrm>
            <a:off x="7392636" y="5216626"/>
            <a:ext cx="4536580" cy="400110"/>
          </a:xfrm>
          <a:prstGeom prst="rect">
            <a:avLst/>
          </a:prstGeom>
          <a:noFill/>
        </p:spPr>
        <p:txBody>
          <a:bodyPr wrap="square" rtlCol="0">
            <a:spAutoFit/>
          </a:bodyPr>
          <a:lstStyle/>
          <a:p>
            <a:pPr algn="ctr"/>
            <a:r>
              <a:rPr lang="pt-BR" sz="2000" dirty="0" smtClean="0"/>
              <a:t>Parametrizado por I</a:t>
            </a:r>
            <a:r>
              <a:rPr lang="pt-BR" sz="2000" baseline="-25000" dirty="0" smtClean="0"/>
              <a:t>B</a:t>
            </a:r>
            <a:r>
              <a:rPr lang="pt-BR" sz="2000" dirty="0" smtClean="0"/>
              <a:t> (BC546 - </a:t>
            </a:r>
            <a:r>
              <a:rPr lang="pt-BR" sz="2000" dirty="0" err="1" smtClean="0"/>
              <a:t>Fairchild</a:t>
            </a:r>
            <a:r>
              <a:rPr lang="pt-BR" sz="2000" dirty="0" smtClean="0"/>
              <a:t>)</a:t>
            </a:r>
            <a:endParaRPr lang="pt-BR" sz="2000" dirty="0"/>
          </a:p>
        </p:txBody>
      </p:sp>
      <p:sp>
        <p:nvSpPr>
          <p:cNvPr id="11" name="CaixaDeTexto 10"/>
          <p:cNvSpPr txBox="1"/>
          <p:nvPr/>
        </p:nvSpPr>
        <p:spPr>
          <a:xfrm>
            <a:off x="1617200" y="369742"/>
            <a:ext cx="9064029"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Curvas do Transistor Bipolar NPN (I</a:t>
            </a:r>
            <a:r>
              <a:rPr lang="pt-BR" altLang="en-US" sz="3200" b="1" baseline="-25000"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x V</a:t>
            </a:r>
            <a:r>
              <a:rPr lang="pt-BR" altLang="en-US" sz="3200" b="1" baseline="-25000"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9" name="Retângulo 8"/>
              <p:cNvSpPr/>
              <p:nvPr/>
            </p:nvSpPr>
            <p:spPr>
              <a:xfrm>
                <a:off x="327547" y="5631004"/>
                <a:ext cx="11601669" cy="681277"/>
              </a:xfrm>
              <a:prstGeom prst="rect">
                <a:avLst/>
              </a:prstGeom>
            </p:spPr>
            <p:txBody>
              <a:bodyPr wrap="square">
                <a:spAutoFit/>
              </a:bodyPr>
              <a:lstStyle/>
              <a:p>
                <a:r>
                  <a:rPr lang="pt-BR" altLang="en-US" sz="2400" b="1" dirty="0">
                    <a:latin typeface="Comic Sans MS" panose="030F0702030302020204" pitchFamily="66" charset="0"/>
                    <a:ea typeface="Cambria Math" panose="02040503050406030204" pitchFamily="18" charset="0"/>
                    <a:sym typeface="Symbol" panose="05050102010706020507" charset="0"/>
                  </a:rPr>
                  <a:t>C</a:t>
                </a:r>
                <a:r>
                  <a:rPr lang="pt-BR" altLang="en-US" sz="2400" b="1" dirty="0" smtClean="0">
                    <a:latin typeface="Comic Sans MS" panose="030F0702030302020204" pitchFamily="66" charset="0"/>
                    <a:ea typeface="Cambria Math" panose="02040503050406030204" pitchFamily="18" charset="0"/>
                    <a:sym typeface="Symbol" panose="05050102010706020507" charset="0"/>
                  </a:rPr>
                  <a:t>omo</a:t>
                </a:r>
                <a:r>
                  <a:rPr lang="pt-BR" altLang="en-US" sz="2400" b="1" dirty="0" smtClean="0">
                    <a:solidFill>
                      <a:srgbClr val="C00000"/>
                    </a:solidFill>
                    <a:effectLst>
                      <a:outerShdw blurRad="38100" dist="38100" dir="2700000" algn="tl">
                        <a:srgbClr val="000000">
                          <a:alpha val="43137"/>
                        </a:srgbClr>
                      </a:outerShdw>
                    </a:effectLst>
                    <a:ea typeface="Cambria Math" panose="02040503050406030204" pitchFamily="18" charset="0"/>
                    <a:sym typeface="Symbol" panose="05050102010706020507" charset="0"/>
                  </a:rPr>
                  <a:t> </a:t>
                </a:r>
                <a14:m>
                  <m:oMath xmlns:m="http://schemas.openxmlformats.org/officeDocument/2006/math">
                    <m:sSub>
                      <m:sSubPr>
                        <m:ctrlPr>
                          <a:rPr lang="pt-BR" altLang="en-US" sz="24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4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𝑩</m:t>
                        </m:r>
                      </m:sub>
                    </m:sSub>
                    <m: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4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𝑺</m:t>
                            </m:r>
                          </m:sub>
                        </m:sSub>
                      </m:num>
                      <m:den>
                        <m:r>
                          <a:rPr lang="pt-BR" altLang="en-US" sz="24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den>
                    </m:f>
                    <m: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𝒆𝒙𝒑</m:t>
                    </m:r>
                    <m:d>
                      <m:dPr>
                        <m:ctrlP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𝑽</m:t>
                                </m:r>
                              </m:e>
                              <m:sub>
                                <m: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𝑩𝑬</m:t>
                                </m:r>
                              </m:sub>
                            </m:sSub>
                          </m:num>
                          <m:den>
                            <m: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𝑻</m:t>
                                </m:r>
                              </m:sub>
                            </m:sSub>
                          </m:den>
                        </m:f>
                      </m:e>
                    </m:d>
                  </m:oMath>
                </a14:m>
                <a:r>
                  <a:rPr lang="pt-BR" sz="2400" b="1" dirty="0" smtClean="0">
                    <a:latin typeface="Comic Sans MS" panose="030F0702030302020204" pitchFamily="66" charset="0"/>
                  </a:rPr>
                  <a:t>, podemos também ter curvas parametrizadas por V</a:t>
                </a:r>
                <a:r>
                  <a:rPr lang="pt-BR" sz="2400" b="1" baseline="-25000" dirty="0" smtClean="0">
                    <a:latin typeface="Comic Sans MS" panose="030F0702030302020204" pitchFamily="66" charset="0"/>
                  </a:rPr>
                  <a:t>BE</a:t>
                </a:r>
                <a:endParaRPr lang="pt-BR" b="1" baseline="-25000" dirty="0">
                  <a:latin typeface="Comic Sans MS" panose="030F0702030302020204" pitchFamily="66" charset="0"/>
                </a:endParaRPr>
              </a:p>
            </p:txBody>
          </p:sp>
        </mc:Choice>
        <mc:Fallback>
          <p:sp>
            <p:nvSpPr>
              <p:cNvPr id="9" name="Retângulo 8"/>
              <p:cNvSpPr>
                <a:spLocks noRot="1" noChangeAspect="1" noMove="1" noResize="1" noEditPoints="1" noAdjustHandles="1" noChangeArrowheads="1" noChangeShapeType="1" noTextEdit="1"/>
              </p:cNvSpPr>
              <p:nvPr/>
            </p:nvSpPr>
            <p:spPr>
              <a:xfrm>
                <a:off x="327547" y="5631004"/>
                <a:ext cx="11601669" cy="681277"/>
              </a:xfrm>
              <a:prstGeom prst="rect">
                <a:avLst/>
              </a:prstGeom>
              <a:blipFill rotWithShape="1">
                <a:blip r:embed="rId3"/>
                <a:stretch>
                  <a:fillRect l="-4" t="-67" r="1" b="-410"/>
                </a:stretch>
              </a:blipFill>
            </p:spPr>
            <p:txBody>
              <a:bodyPr/>
              <a:lstStyle/>
              <a:p>
                <a:r>
                  <a:rPr lang="pt-BR" altLang="en-US">
                    <a:noFill/>
                  </a:rPr>
                  <a:t> </a:t>
                </a:r>
              </a:p>
            </p:txBody>
          </p:sp>
        </mc:Fallback>
      </mc:AlternateContent>
      <p:sp>
        <p:nvSpPr>
          <p:cNvPr id="13" name="CaixaDeTexto 12"/>
          <p:cNvSpPr txBox="1"/>
          <p:nvPr/>
        </p:nvSpPr>
        <p:spPr>
          <a:xfrm>
            <a:off x="4779041" y="3804392"/>
            <a:ext cx="691752" cy="400110"/>
          </a:xfrm>
          <a:prstGeom prst="rect">
            <a:avLst/>
          </a:prstGeom>
          <a:noFill/>
        </p:spPr>
        <p:txBody>
          <a:bodyPr wrap="square" rtlCol="0">
            <a:spAutoFit/>
          </a:bodyPr>
          <a:lstStyle/>
          <a:p>
            <a:pPr algn="ctr"/>
            <a:r>
              <a:rPr lang="pt-BR" sz="2000" dirty="0" smtClean="0"/>
              <a:t>V</a:t>
            </a:r>
            <a:r>
              <a:rPr lang="pt-BR" sz="2000" baseline="-25000" dirty="0" smtClean="0"/>
              <a:t>BE1</a:t>
            </a:r>
            <a:endParaRPr lang="pt-BR" sz="2000" dirty="0"/>
          </a:p>
        </p:txBody>
      </p:sp>
      <p:sp>
        <p:nvSpPr>
          <p:cNvPr id="14" name="CaixaDeTexto 13"/>
          <p:cNvSpPr txBox="1"/>
          <p:nvPr/>
        </p:nvSpPr>
        <p:spPr>
          <a:xfrm>
            <a:off x="4779041" y="3404282"/>
            <a:ext cx="691752" cy="400110"/>
          </a:xfrm>
          <a:prstGeom prst="rect">
            <a:avLst/>
          </a:prstGeom>
          <a:noFill/>
        </p:spPr>
        <p:txBody>
          <a:bodyPr wrap="square" rtlCol="0">
            <a:spAutoFit/>
          </a:bodyPr>
          <a:lstStyle/>
          <a:p>
            <a:pPr algn="ctr"/>
            <a:r>
              <a:rPr lang="pt-BR" sz="2000" dirty="0" smtClean="0"/>
              <a:t>V</a:t>
            </a:r>
            <a:r>
              <a:rPr lang="pt-BR" sz="2000" baseline="-25000" dirty="0" smtClean="0"/>
              <a:t>BE2</a:t>
            </a:r>
            <a:endParaRPr lang="pt-BR" sz="2000" dirty="0"/>
          </a:p>
        </p:txBody>
      </p:sp>
      <p:sp>
        <p:nvSpPr>
          <p:cNvPr id="15" name="CaixaDeTexto 14"/>
          <p:cNvSpPr txBox="1"/>
          <p:nvPr/>
        </p:nvSpPr>
        <p:spPr>
          <a:xfrm>
            <a:off x="4779041" y="3028801"/>
            <a:ext cx="691752" cy="400110"/>
          </a:xfrm>
          <a:prstGeom prst="rect">
            <a:avLst/>
          </a:prstGeom>
          <a:noFill/>
        </p:spPr>
        <p:txBody>
          <a:bodyPr wrap="square" rtlCol="0">
            <a:spAutoFit/>
          </a:bodyPr>
          <a:lstStyle/>
          <a:p>
            <a:pPr algn="ctr"/>
            <a:r>
              <a:rPr lang="pt-BR" sz="2000" dirty="0" smtClean="0"/>
              <a:t>V</a:t>
            </a:r>
            <a:r>
              <a:rPr lang="pt-BR" sz="2000" baseline="-25000" dirty="0" smtClean="0"/>
              <a:t>BE3</a:t>
            </a:r>
            <a:endParaRPr lang="pt-BR" sz="2000" dirty="0"/>
          </a:p>
        </p:txBody>
      </p:sp>
      <p:sp>
        <p:nvSpPr>
          <p:cNvPr id="16" name="CaixaDeTexto 15"/>
          <p:cNvSpPr txBox="1"/>
          <p:nvPr/>
        </p:nvSpPr>
        <p:spPr>
          <a:xfrm>
            <a:off x="4763434" y="2683920"/>
            <a:ext cx="691752" cy="400110"/>
          </a:xfrm>
          <a:prstGeom prst="rect">
            <a:avLst/>
          </a:prstGeom>
          <a:noFill/>
        </p:spPr>
        <p:txBody>
          <a:bodyPr wrap="square" rtlCol="0">
            <a:spAutoFit/>
          </a:bodyPr>
          <a:lstStyle/>
          <a:p>
            <a:pPr algn="ctr"/>
            <a:r>
              <a:rPr lang="pt-BR" sz="2000" dirty="0" smtClean="0"/>
              <a:t>V</a:t>
            </a:r>
            <a:r>
              <a:rPr lang="pt-BR" sz="2000" baseline="-25000" dirty="0" smtClean="0"/>
              <a:t>BE4</a:t>
            </a:r>
            <a:endParaRPr lang="pt-BR" sz="2000" dirty="0"/>
          </a:p>
        </p:txBody>
      </p:sp>
      <p:sp>
        <p:nvSpPr>
          <p:cNvPr id="17" name="CaixaDeTexto 16"/>
          <p:cNvSpPr txBox="1"/>
          <p:nvPr/>
        </p:nvSpPr>
        <p:spPr>
          <a:xfrm>
            <a:off x="4756954" y="2339039"/>
            <a:ext cx="691752" cy="400110"/>
          </a:xfrm>
          <a:prstGeom prst="rect">
            <a:avLst/>
          </a:prstGeom>
          <a:noFill/>
        </p:spPr>
        <p:txBody>
          <a:bodyPr wrap="square" rtlCol="0">
            <a:spAutoFit/>
          </a:bodyPr>
          <a:lstStyle/>
          <a:p>
            <a:pPr algn="ctr"/>
            <a:r>
              <a:rPr lang="pt-BR" sz="2000" dirty="0" smtClean="0"/>
              <a:t>V</a:t>
            </a:r>
            <a:r>
              <a:rPr lang="pt-BR" sz="2000" baseline="-25000" dirty="0" smtClean="0"/>
              <a:t>BE5</a:t>
            </a:r>
            <a:endParaRPr lang="pt-BR" sz="2000" dirty="0"/>
          </a:p>
        </p:txBody>
      </p:sp>
    </p:spTree>
  </p:cSld>
  <p:clrMapOvr>
    <a:masterClrMapping/>
  </p:clrMapOvr>
  <p:timing>
    <p:tnLst>
      <p:par>
        <p:cTn id="1" dur="indefinite" restart="never" nodeType="tmRoot"/>
      </p:par>
    </p:tn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8" name="CaixaDeTexto 45"/>
          <p:cNvSpPr txBox="1"/>
          <p:nvPr/>
        </p:nvSpPr>
        <p:spPr>
          <a:xfrm>
            <a:off x="1124779" y="265194"/>
            <a:ext cx="9503523"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a:t>
            </a:r>
            <a:r>
              <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ransistor serve para nossa fonte</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09" name="Conector Reto 12"/>
          <p:cNvCxnSpPr/>
          <p:nvPr/>
        </p:nvCxnSpPr>
        <p:spPr>
          <a:xfrm>
            <a:off x="9921197" y="2533343"/>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Losango 109"/>
          <p:cNvSpPr/>
          <p:nvPr/>
        </p:nvSpPr>
        <p:spPr>
          <a:xfrm>
            <a:off x="3903951" y="1195697"/>
            <a:ext cx="2483485" cy="2700020"/>
          </a:xfrm>
          <a:prstGeom prst="diamond">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111" name="Grupo 110"/>
          <p:cNvGrpSpPr/>
          <p:nvPr/>
        </p:nvGrpSpPr>
        <p:grpSpPr>
          <a:xfrm rot="7987846">
            <a:off x="4258916" y="1606542"/>
            <a:ext cx="600075" cy="437515"/>
            <a:chOff x="2587" y="5946"/>
            <a:chExt cx="4283" cy="2118"/>
          </a:xfrm>
        </p:grpSpPr>
        <p:cxnSp>
          <p:nvCxnSpPr>
            <p:cNvPr id="112" name="Conector Reto 10"/>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riângulo isósceles 112"/>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4" name="Conector Reto 2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5" name="Caixa de Texto 24"/>
          <p:cNvSpPr txBox="1"/>
          <p:nvPr/>
        </p:nvSpPr>
        <p:spPr>
          <a:xfrm>
            <a:off x="4956781" y="2568567"/>
            <a:ext cx="404495"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116" name="Forma livre 115"/>
          <p:cNvSpPr/>
          <p:nvPr/>
        </p:nvSpPr>
        <p:spPr>
          <a:xfrm>
            <a:off x="1621761" y="2299327"/>
            <a:ext cx="2914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7" name="Forma livre 116"/>
          <p:cNvSpPr/>
          <p:nvPr/>
        </p:nvSpPr>
        <p:spPr>
          <a:xfrm>
            <a:off x="3802351" y="3104507"/>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8" name="Forma livre 117"/>
          <p:cNvSpPr/>
          <p:nvPr/>
        </p:nvSpPr>
        <p:spPr>
          <a:xfrm rot="10620000" flipV="1">
            <a:off x="6523326" y="2575552"/>
            <a:ext cx="281305" cy="918210"/>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9" name="Caixa de Texto 29"/>
          <p:cNvSpPr txBox="1"/>
          <p:nvPr/>
        </p:nvSpPr>
        <p:spPr>
          <a:xfrm>
            <a:off x="5911186" y="2828282"/>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Vsr</a:t>
            </a:r>
            <a:endParaRPr lang="pt-BR" altLang="en-US" sz="2800" baseline="-25000">
              <a:latin typeface="Comic Sans MS" panose="030F0702030302020204" pitchFamily="66" charset="0"/>
              <a:cs typeface="Comic Sans MS" panose="030F0702030302020204" pitchFamily="66" charset="0"/>
            </a:endParaRPr>
          </a:p>
        </p:txBody>
      </p:sp>
      <p:cxnSp>
        <p:nvCxnSpPr>
          <p:cNvPr id="120" name="Conector Reto 35"/>
          <p:cNvCxnSpPr/>
          <p:nvPr/>
        </p:nvCxnSpPr>
        <p:spPr>
          <a:xfrm flipH="1" flipV="1">
            <a:off x="2933671" y="3877302"/>
            <a:ext cx="2225040" cy="6985"/>
          </a:xfrm>
          <a:prstGeom prst="line">
            <a:avLst/>
          </a:prstGeom>
          <a:ln w="25400" cmpd="sng">
            <a:solidFill>
              <a:schemeClr val="tx1"/>
            </a:solidFill>
            <a:headEnd type="oval" w="lg" len="lg"/>
            <a:tailEnd type="none"/>
          </a:ln>
        </p:spPr>
        <p:style>
          <a:lnRef idx="1">
            <a:schemeClr val="accent1"/>
          </a:lnRef>
          <a:fillRef idx="0">
            <a:schemeClr val="accent1"/>
          </a:fillRef>
          <a:effectRef idx="0">
            <a:schemeClr val="accent1"/>
          </a:effectRef>
          <a:fontRef idx="minor">
            <a:schemeClr val="tx1"/>
          </a:fontRef>
        </p:style>
      </p:cxnSp>
      <p:sp>
        <p:nvSpPr>
          <p:cNvPr id="121" name="CaixaDeTexto 120"/>
          <p:cNvSpPr txBox="1"/>
          <p:nvPr/>
        </p:nvSpPr>
        <p:spPr>
          <a:xfrm>
            <a:off x="881351" y="2212967"/>
            <a:ext cx="631825" cy="461665"/>
          </a:xfrm>
          <a:prstGeom prst="rect">
            <a:avLst/>
          </a:prstGeom>
          <a:noFill/>
        </p:spPr>
        <p:txBody>
          <a:bodyPr wrap="square" rtlCol="0">
            <a:spAutoFit/>
          </a:bodyPr>
          <a:lstStyle/>
          <a:p>
            <a:r>
              <a:rPr lang="pt-BR" sz="2400" dirty="0"/>
              <a:t>Vin</a:t>
            </a:r>
            <a:endParaRPr lang="pt-BR" sz="2400" dirty="0"/>
          </a:p>
        </p:txBody>
      </p:sp>
      <p:sp>
        <p:nvSpPr>
          <p:cNvPr id="122" name="Forma livre 121"/>
          <p:cNvSpPr/>
          <p:nvPr/>
        </p:nvSpPr>
        <p:spPr>
          <a:xfrm rot="16200000">
            <a:off x="739111" y="2305677"/>
            <a:ext cx="2022475" cy="4737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23" name="Conector Reto 30"/>
          <p:cNvCxnSpPr/>
          <p:nvPr/>
        </p:nvCxnSpPr>
        <p:spPr>
          <a:xfrm flipH="1">
            <a:off x="2585691" y="1573522"/>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Conector Reto 31"/>
          <p:cNvCxnSpPr/>
          <p:nvPr/>
        </p:nvCxnSpPr>
        <p:spPr>
          <a:xfrm flipH="1">
            <a:off x="1388081" y="1363972"/>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Conector Reto 32"/>
          <p:cNvCxnSpPr/>
          <p:nvPr/>
        </p:nvCxnSpPr>
        <p:spPr>
          <a:xfrm flipH="1">
            <a:off x="1388081" y="3553452"/>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6" name="Forma livre 125"/>
          <p:cNvSpPr/>
          <p:nvPr/>
        </p:nvSpPr>
        <p:spPr>
          <a:xfrm rot="5400000" flipH="1">
            <a:off x="2256761" y="2434582"/>
            <a:ext cx="1849755" cy="2705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127" name="Grupo 126"/>
          <p:cNvGrpSpPr/>
          <p:nvPr/>
        </p:nvGrpSpPr>
        <p:grpSpPr>
          <a:xfrm>
            <a:off x="2687926" y="1416677"/>
            <a:ext cx="521335" cy="2176145"/>
            <a:chOff x="6767" y="6146"/>
            <a:chExt cx="892" cy="3427"/>
          </a:xfrm>
        </p:grpSpPr>
        <p:sp>
          <p:nvSpPr>
            <p:cNvPr id="128" name="Forma livre 127"/>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9" name="Forma livre 128"/>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0" name="Forma livre 129"/>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1" name="Forma livre 130"/>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2" name="Forma livre 131"/>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3" name="Forma livre 132"/>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34" name="Conector Reto 42"/>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135" name="Elipse 134"/>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136" name="CaixaDeTexto 90"/>
          <p:cNvSpPr txBox="1"/>
          <p:nvPr/>
        </p:nvSpPr>
        <p:spPr>
          <a:xfrm>
            <a:off x="3278565" y="2210048"/>
            <a:ext cx="724493" cy="461665"/>
          </a:xfrm>
          <a:prstGeom prst="rect">
            <a:avLst/>
          </a:prstGeom>
          <a:noFill/>
        </p:spPr>
        <p:txBody>
          <a:bodyPr wrap="square" rtlCol="0">
            <a:spAutoFit/>
          </a:bodyPr>
          <a:lstStyle/>
          <a:p>
            <a:r>
              <a:rPr lang="pt-BR" sz="2400" dirty="0"/>
              <a:t>Vs</a:t>
            </a:r>
            <a:endParaRPr lang="pt-BR" sz="2400" dirty="0"/>
          </a:p>
        </p:txBody>
      </p:sp>
      <p:sp>
        <p:nvSpPr>
          <p:cNvPr id="137" name="CaixaDeTexto 90"/>
          <p:cNvSpPr txBox="1"/>
          <p:nvPr/>
        </p:nvSpPr>
        <p:spPr>
          <a:xfrm>
            <a:off x="3139411" y="1471922"/>
            <a:ext cx="307975" cy="460375"/>
          </a:xfrm>
          <a:prstGeom prst="rect">
            <a:avLst/>
          </a:prstGeom>
          <a:noFill/>
        </p:spPr>
        <p:txBody>
          <a:bodyPr wrap="square" rtlCol="0">
            <a:spAutoFit/>
          </a:bodyPr>
          <a:lstStyle/>
          <a:p>
            <a:r>
              <a:rPr lang="pt-BR" sz="2400" dirty="0"/>
              <a:t>+</a:t>
            </a:r>
            <a:endParaRPr lang="pt-BR" sz="2400" dirty="0"/>
          </a:p>
        </p:txBody>
      </p:sp>
      <p:grpSp>
        <p:nvGrpSpPr>
          <p:cNvPr id="138" name="Grupo 137"/>
          <p:cNvGrpSpPr/>
          <p:nvPr/>
        </p:nvGrpSpPr>
        <p:grpSpPr>
          <a:xfrm flipH="1">
            <a:off x="2076421" y="1377307"/>
            <a:ext cx="369570" cy="2176145"/>
            <a:chOff x="7026" y="6146"/>
            <a:chExt cx="633" cy="3427"/>
          </a:xfrm>
        </p:grpSpPr>
        <p:sp>
          <p:nvSpPr>
            <p:cNvPr id="139" name="Forma livre 138"/>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0" name="Forma livre 139"/>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1" name="Forma livre 140"/>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2" name="Forma livre 141"/>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3" name="Forma livre 142"/>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4" name="Forma livre 143"/>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5" name="Elipse 144"/>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146" name="Conector Reto 60"/>
          <p:cNvCxnSpPr/>
          <p:nvPr/>
        </p:nvCxnSpPr>
        <p:spPr>
          <a:xfrm flipH="1">
            <a:off x="2945101" y="1195697"/>
            <a:ext cx="2226310" cy="26035"/>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Conector Reto 51"/>
          <p:cNvCxnSpPr/>
          <p:nvPr/>
        </p:nvCxnSpPr>
        <p:spPr>
          <a:xfrm flipH="1" flipV="1">
            <a:off x="2955261" y="1197602"/>
            <a:ext cx="10795"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Conector Reto 52"/>
          <p:cNvCxnSpPr/>
          <p:nvPr/>
        </p:nvCxnSpPr>
        <p:spPr>
          <a:xfrm flipH="1" flipV="1">
            <a:off x="3903951" y="2545707"/>
            <a:ext cx="0" cy="5594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9" name="Grupo 148"/>
          <p:cNvGrpSpPr/>
          <p:nvPr/>
        </p:nvGrpSpPr>
        <p:grpSpPr>
          <a:xfrm rot="18786718" flipH="1" flipV="1">
            <a:off x="5497166" y="2977507"/>
            <a:ext cx="570865" cy="453390"/>
            <a:chOff x="2587" y="5946"/>
            <a:chExt cx="4283" cy="2118"/>
          </a:xfrm>
        </p:grpSpPr>
        <p:cxnSp>
          <p:nvCxnSpPr>
            <p:cNvPr id="150" name="Conector Reto 5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Triângulo isósceles 150"/>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52" name="Conector Reto 6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3" name="Grupo 152"/>
          <p:cNvGrpSpPr/>
          <p:nvPr/>
        </p:nvGrpSpPr>
        <p:grpSpPr>
          <a:xfrm rot="13606193">
            <a:off x="5393983" y="1571071"/>
            <a:ext cx="594360" cy="452120"/>
            <a:chOff x="2587" y="5946"/>
            <a:chExt cx="4283" cy="2118"/>
          </a:xfrm>
        </p:grpSpPr>
        <p:cxnSp>
          <p:nvCxnSpPr>
            <p:cNvPr id="154"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5" name="Triângulo isósceles 15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56"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7" name="Grupo 156"/>
          <p:cNvGrpSpPr/>
          <p:nvPr/>
        </p:nvGrpSpPr>
        <p:grpSpPr>
          <a:xfrm rot="13623118">
            <a:off x="4143346" y="2933057"/>
            <a:ext cx="620395" cy="417195"/>
            <a:chOff x="2587" y="5946"/>
            <a:chExt cx="4283" cy="2118"/>
          </a:xfrm>
        </p:grpSpPr>
        <p:cxnSp>
          <p:nvCxnSpPr>
            <p:cNvPr id="158" name="Conector Reto 6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9" name="Triângulo isósceles 158"/>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60" name="Conector Reto 75"/>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 name="Grupo 160"/>
          <p:cNvGrpSpPr/>
          <p:nvPr/>
        </p:nvGrpSpPr>
        <p:grpSpPr>
          <a:xfrm rot="5400000" flipH="1">
            <a:off x="7238314" y="3067528"/>
            <a:ext cx="1274445" cy="234950"/>
            <a:chOff x="4152748" y="3524056"/>
            <a:chExt cx="1274569" cy="255373"/>
          </a:xfrm>
        </p:grpSpPr>
        <p:cxnSp>
          <p:nvCxnSpPr>
            <p:cNvPr id="162" name="Conector Reto 79"/>
            <p:cNvCxnSpPr/>
            <p:nvPr/>
          </p:nvCxnSpPr>
          <p:spPr>
            <a:xfrm flipV="1">
              <a:off x="4152748" y="3640943"/>
              <a:ext cx="127456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Retângulo 16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64" name="Conector Reto 81"/>
          <p:cNvCxnSpPr/>
          <p:nvPr/>
        </p:nvCxnSpPr>
        <p:spPr>
          <a:xfrm flipH="1" flipV="1">
            <a:off x="2945101" y="3483602"/>
            <a:ext cx="10795"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65" name="Caixa de Texto 82"/>
          <p:cNvSpPr txBox="1"/>
          <p:nvPr/>
        </p:nvSpPr>
        <p:spPr>
          <a:xfrm>
            <a:off x="5670139" y="1280287"/>
            <a:ext cx="853492"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D1</a:t>
            </a:r>
            <a:endParaRPr lang="pt-BR" altLang="en-US" sz="2800" dirty="0">
              <a:latin typeface="Comic Sans MS" panose="030F0702030302020204" pitchFamily="66" charset="0"/>
              <a:cs typeface="Comic Sans MS" panose="030F0702030302020204" pitchFamily="66" charset="0"/>
            </a:endParaRPr>
          </a:p>
        </p:txBody>
      </p:sp>
      <p:sp>
        <p:nvSpPr>
          <p:cNvPr id="166" name="Caixa de Texto 83"/>
          <p:cNvSpPr txBox="1"/>
          <p:nvPr/>
        </p:nvSpPr>
        <p:spPr>
          <a:xfrm>
            <a:off x="3934431" y="3258177"/>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D2</a:t>
            </a:r>
            <a:endParaRPr lang="pt-BR" altLang="en-US" sz="2800">
              <a:latin typeface="Comic Sans MS" panose="030F0702030302020204" pitchFamily="66" charset="0"/>
              <a:cs typeface="Comic Sans MS" panose="030F0702030302020204" pitchFamily="66" charset="0"/>
            </a:endParaRPr>
          </a:p>
        </p:txBody>
      </p:sp>
      <p:sp>
        <p:nvSpPr>
          <p:cNvPr id="167" name="Caixa de Texto 84"/>
          <p:cNvSpPr txBox="1"/>
          <p:nvPr/>
        </p:nvSpPr>
        <p:spPr>
          <a:xfrm>
            <a:off x="3692496" y="1465572"/>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D4</a:t>
            </a:r>
            <a:endParaRPr lang="pt-BR" altLang="en-US" sz="2800">
              <a:latin typeface="Comic Sans MS" panose="030F0702030302020204" pitchFamily="66" charset="0"/>
              <a:cs typeface="Comic Sans MS" panose="030F0702030302020204" pitchFamily="66" charset="0"/>
            </a:endParaRPr>
          </a:p>
        </p:txBody>
      </p:sp>
      <p:sp>
        <p:nvSpPr>
          <p:cNvPr id="168" name="Caixa de Texto 86"/>
          <p:cNvSpPr txBox="1"/>
          <p:nvPr/>
        </p:nvSpPr>
        <p:spPr>
          <a:xfrm>
            <a:off x="5452716" y="3362317"/>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D3</a:t>
            </a:r>
            <a:endParaRPr lang="pt-BR" altLang="en-US" sz="2800">
              <a:latin typeface="Comic Sans MS" panose="030F0702030302020204" pitchFamily="66" charset="0"/>
              <a:cs typeface="Comic Sans MS" panose="030F0702030302020204" pitchFamily="66" charset="0"/>
            </a:endParaRPr>
          </a:p>
        </p:txBody>
      </p:sp>
      <p:sp>
        <p:nvSpPr>
          <p:cNvPr id="169" name="Forma livre 168"/>
          <p:cNvSpPr/>
          <p:nvPr/>
        </p:nvSpPr>
        <p:spPr>
          <a:xfrm>
            <a:off x="6849717" y="4789403"/>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70" name="Conector Reto 93"/>
          <p:cNvCxnSpPr/>
          <p:nvPr/>
        </p:nvCxnSpPr>
        <p:spPr>
          <a:xfrm flipV="1">
            <a:off x="6685251" y="2947662"/>
            <a:ext cx="540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Conector Reto 94"/>
          <p:cNvCxnSpPr/>
          <p:nvPr/>
        </p:nvCxnSpPr>
        <p:spPr>
          <a:xfrm flipV="1">
            <a:off x="6685251" y="3039102"/>
            <a:ext cx="55245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Conector Reto 95"/>
          <p:cNvCxnSpPr/>
          <p:nvPr/>
        </p:nvCxnSpPr>
        <p:spPr>
          <a:xfrm flipV="1">
            <a:off x="6387436" y="2531102"/>
            <a:ext cx="5524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Conector Reto 96"/>
          <p:cNvCxnSpPr/>
          <p:nvPr/>
        </p:nvCxnSpPr>
        <p:spPr>
          <a:xfrm flipH="1" flipV="1">
            <a:off x="6958301" y="3027672"/>
            <a:ext cx="0" cy="5524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Conector Reto 97"/>
          <p:cNvCxnSpPr/>
          <p:nvPr/>
        </p:nvCxnSpPr>
        <p:spPr>
          <a:xfrm flipH="1" flipV="1">
            <a:off x="6945601" y="2516819"/>
            <a:ext cx="0" cy="432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Conector Reto 98"/>
          <p:cNvCxnSpPr/>
          <p:nvPr/>
        </p:nvCxnSpPr>
        <p:spPr>
          <a:xfrm>
            <a:off x="6662365" y="2531581"/>
            <a:ext cx="245419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6" name="Caixa de Texto 2"/>
          <p:cNvSpPr txBox="1"/>
          <p:nvPr/>
        </p:nvSpPr>
        <p:spPr>
          <a:xfrm>
            <a:off x="7818962" y="2913809"/>
            <a:ext cx="8356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endParaRPr lang="pt-BR" altLang="en-US" sz="2800" baseline="-25000" dirty="0">
              <a:latin typeface="Comic Sans MS" panose="030F0702030302020204" pitchFamily="66" charset="0"/>
              <a:cs typeface="Comic Sans MS" panose="030F0702030302020204" pitchFamily="66" charset="0"/>
            </a:endParaRPr>
          </a:p>
        </p:txBody>
      </p:sp>
      <p:cxnSp>
        <p:nvCxnSpPr>
          <p:cNvPr id="177" name="Conector Reto 2"/>
          <p:cNvCxnSpPr/>
          <p:nvPr/>
        </p:nvCxnSpPr>
        <p:spPr>
          <a:xfrm>
            <a:off x="6945601" y="3521936"/>
            <a:ext cx="0" cy="12674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8" name="Grupo 177"/>
          <p:cNvGrpSpPr/>
          <p:nvPr/>
        </p:nvGrpSpPr>
        <p:grpSpPr>
          <a:xfrm>
            <a:off x="7645782" y="3807368"/>
            <a:ext cx="455295" cy="619760"/>
            <a:chOff x="10977" y="6541"/>
            <a:chExt cx="717" cy="976"/>
          </a:xfrm>
        </p:grpSpPr>
        <p:grpSp>
          <p:nvGrpSpPr>
            <p:cNvPr id="179" name="Grupo 178"/>
            <p:cNvGrpSpPr/>
            <p:nvPr/>
          </p:nvGrpSpPr>
          <p:grpSpPr>
            <a:xfrm rot="5400000" flipV="1">
              <a:off x="10846" y="6672"/>
              <a:ext cx="977" cy="714"/>
              <a:chOff x="2587" y="5946"/>
              <a:chExt cx="4283" cy="2118"/>
            </a:xfrm>
          </p:grpSpPr>
          <p:cxnSp>
            <p:nvCxnSpPr>
              <p:cNvPr id="182"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3" name="Triângulo isósceles 182"/>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4"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80" name="Conector Reto 16"/>
            <p:cNvCxnSpPr/>
            <p:nvPr/>
          </p:nvCxnSpPr>
          <p:spPr>
            <a:xfrm flipV="1">
              <a:off x="11604" y="669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Conector Reto 17"/>
            <p:cNvCxnSpPr/>
            <p:nvPr/>
          </p:nvCxnSpPr>
          <p:spPr>
            <a:xfrm flipV="1">
              <a:off x="10999" y="685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85" name="Conector Reto 12"/>
          <p:cNvCxnSpPr/>
          <p:nvPr/>
        </p:nvCxnSpPr>
        <p:spPr>
          <a:xfrm>
            <a:off x="6960841" y="4424493"/>
            <a:ext cx="38673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6" name="Grupo 185"/>
          <p:cNvGrpSpPr/>
          <p:nvPr/>
        </p:nvGrpSpPr>
        <p:grpSpPr>
          <a:xfrm>
            <a:off x="10787550" y="2243315"/>
            <a:ext cx="658495" cy="2863948"/>
            <a:chOff x="15072" y="5735"/>
            <a:chExt cx="1037" cy="3508"/>
          </a:xfrm>
        </p:grpSpPr>
        <p:sp>
          <p:nvSpPr>
            <p:cNvPr id="187" name="Retângulo arredondado 9"/>
            <p:cNvSpPr/>
            <p:nvPr/>
          </p:nvSpPr>
          <p:spPr>
            <a:xfrm>
              <a:off x="15072" y="5735"/>
              <a:ext cx="1037" cy="3110"/>
            </a:xfrm>
            <a:prstGeom prst="roundRect">
              <a:avLst/>
            </a:prstGeom>
            <a:solidFill>
              <a:schemeClr val="accent2">
                <a:lumMod val="60000"/>
                <a:lumOff val="4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8" name="Caixa de Texto 13"/>
            <p:cNvSpPr txBox="1"/>
            <p:nvPr/>
          </p:nvSpPr>
          <p:spPr>
            <a:xfrm rot="16200000">
              <a:off x="14055" y="7428"/>
              <a:ext cx="3196" cy="433"/>
            </a:xfrm>
            <a:prstGeom prst="rect">
              <a:avLst/>
            </a:prstGeom>
            <a:noFill/>
          </p:spPr>
          <p:txBody>
            <a:bodyPr vert="vert" wrap="square" rtlCol="0">
              <a:spAutoFit/>
            </a:bodyPr>
            <a:lstStyle/>
            <a:p>
              <a:r>
                <a:rPr lang="pt-BR" altLang="en-US" sz="2400" b="1" dirty="0"/>
                <a:t>Carga</a:t>
              </a:r>
              <a:endParaRPr lang="pt-BR" altLang="en-US" sz="2400" b="1" dirty="0"/>
            </a:p>
          </p:txBody>
        </p:sp>
      </p:grpSp>
      <p:cxnSp>
        <p:nvCxnSpPr>
          <p:cNvPr id="189" name="Conector de Seta Reta 18"/>
          <p:cNvCxnSpPr/>
          <p:nvPr/>
        </p:nvCxnSpPr>
        <p:spPr>
          <a:xfrm flipH="1">
            <a:off x="7546538" y="3561929"/>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0" name="Conector de Seta Reta 19"/>
          <p:cNvCxnSpPr/>
          <p:nvPr/>
        </p:nvCxnSpPr>
        <p:spPr>
          <a:xfrm>
            <a:off x="8254133" y="2383324"/>
            <a:ext cx="468000"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91" name="Caixa de Texto 20"/>
          <p:cNvSpPr txBox="1"/>
          <p:nvPr/>
        </p:nvSpPr>
        <p:spPr>
          <a:xfrm>
            <a:off x="8182040" y="1838604"/>
            <a:ext cx="5245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sp>
        <p:nvSpPr>
          <p:cNvPr id="192" name="Caixa de Texto 23"/>
          <p:cNvSpPr txBox="1"/>
          <p:nvPr/>
        </p:nvSpPr>
        <p:spPr>
          <a:xfrm>
            <a:off x="6969570" y="3524792"/>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Z</a:t>
            </a:r>
            <a:endParaRPr lang="pt-BR" altLang="en-US" sz="2800" baseline="-25000" dirty="0">
              <a:latin typeface="Comic Sans MS" panose="030F0702030302020204" pitchFamily="66" charset="0"/>
              <a:cs typeface="Comic Sans MS" panose="030F0702030302020204" pitchFamily="66" charset="0"/>
            </a:endParaRPr>
          </a:p>
        </p:txBody>
      </p:sp>
      <p:sp>
        <p:nvSpPr>
          <p:cNvPr id="193" name="Forma livre 192"/>
          <p:cNvSpPr/>
          <p:nvPr/>
        </p:nvSpPr>
        <p:spPr>
          <a:xfrm rot="10620000" flipV="1">
            <a:off x="10230485" y="2683510"/>
            <a:ext cx="251460" cy="165925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94" name="Caixa de Texto 72"/>
          <p:cNvSpPr txBox="1"/>
          <p:nvPr/>
        </p:nvSpPr>
        <p:spPr>
          <a:xfrm>
            <a:off x="10142408" y="3153319"/>
            <a:ext cx="835660" cy="521970"/>
          </a:xfrm>
          <a:prstGeom prst="rect">
            <a:avLst/>
          </a:prstGeom>
          <a:noFill/>
        </p:spPr>
        <p:txBody>
          <a:bodyPr wrap="square" rtlCol="0">
            <a:spAutoFit/>
          </a:bodyPr>
          <a:lstStyle/>
          <a:p>
            <a:pPr algn="ctr"/>
            <a:r>
              <a:rPr lang="pt-BR" altLang="en-US" sz="2800" dirty="0" err="1">
                <a:latin typeface="Comic Sans MS" panose="030F0702030302020204" pitchFamily="66" charset="0"/>
                <a:cs typeface="Comic Sans MS" panose="030F0702030302020204" pitchFamily="66" charset="0"/>
              </a:rPr>
              <a:t>Vo</a:t>
            </a:r>
            <a:endParaRPr lang="pt-BR" altLang="en-US" sz="2800" baseline="-25000" dirty="0">
              <a:latin typeface="Comic Sans MS" panose="030F0702030302020204" pitchFamily="66" charset="0"/>
              <a:cs typeface="Comic Sans MS" panose="030F0702030302020204" pitchFamily="66" charset="0"/>
            </a:endParaRPr>
          </a:p>
        </p:txBody>
      </p:sp>
      <p:grpSp>
        <p:nvGrpSpPr>
          <p:cNvPr id="196" name="Grupo 195"/>
          <p:cNvGrpSpPr/>
          <p:nvPr/>
        </p:nvGrpSpPr>
        <p:grpSpPr>
          <a:xfrm rot="16200000" flipV="1">
            <a:off x="8914316" y="2975022"/>
            <a:ext cx="1383694" cy="1041900"/>
            <a:chOff x="996800" y="3937823"/>
            <a:chExt cx="3204498" cy="1689482"/>
          </a:xfrm>
        </p:grpSpPr>
        <p:sp>
          <p:nvSpPr>
            <p:cNvPr id="197" name="Triângulo isósceles 196"/>
            <p:cNvSpPr/>
            <p:nvPr/>
          </p:nvSpPr>
          <p:spPr>
            <a:xfrm rot="5400000">
              <a:off x="2380733" y="4313369"/>
              <a:ext cx="1375719" cy="1252152"/>
            </a:xfrm>
            <a:prstGeom prst="triangle">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98" name="Conector Reto 6"/>
            <p:cNvCxnSpPr/>
            <p:nvPr/>
          </p:nvCxnSpPr>
          <p:spPr>
            <a:xfrm flipV="1">
              <a:off x="3694672" y="4939444"/>
              <a:ext cx="506626" cy="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Conector Reto 8"/>
            <p:cNvCxnSpPr/>
            <p:nvPr/>
          </p:nvCxnSpPr>
          <p:spPr>
            <a:xfrm flipV="1">
              <a:off x="1935892" y="4506955"/>
              <a:ext cx="506626" cy="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Conector Reto 9"/>
            <p:cNvCxnSpPr/>
            <p:nvPr/>
          </p:nvCxnSpPr>
          <p:spPr>
            <a:xfrm flipV="1">
              <a:off x="1935892" y="5386000"/>
              <a:ext cx="506626" cy="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1" name="CaixaDeTexto 200"/>
            <p:cNvSpPr txBox="1"/>
            <p:nvPr/>
          </p:nvSpPr>
          <p:spPr>
            <a:xfrm>
              <a:off x="2649890" y="5015299"/>
              <a:ext cx="288325" cy="370703"/>
            </a:xfrm>
            <a:prstGeom prst="rect">
              <a:avLst/>
            </a:prstGeom>
            <a:noFill/>
          </p:spPr>
          <p:txBody>
            <a:bodyPr wrap="square" rtlCol="0">
              <a:spAutoFit/>
            </a:bodyPr>
            <a:lstStyle/>
            <a:p>
              <a:r>
                <a:rPr lang="pt-BR" dirty="0" smtClean="0"/>
                <a:t>+</a:t>
              </a:r>
              <a:endParaRPr lang="pt-BR" dirty="0"/>
            </a:p>
          </p:txBody>
        </p:sp>
        <p:sp>
          <p:nvSpPr>
            <p:cNvPr id="202" name="CaixaDeTexto 201"/>
            <p:cNvSpPr txBox="1"/>
            <p:nvPr/>
          </p:nvSpPr>
          <p:spPr>
            <a:xfrm rot="16200000">
              <a:off x="2425569" y="4318000"/>
              <a:ext cx="201878" cy="529443"/>
            </a:xfrm>
            <a:prstGeom prst="rect">
              <a:avLst/>
            </a:prstGeom>
            <a:noFill/>
          </p:spPr>
          <p:txBody>
            <a:bodyPr wrap="square" rtlCol="0">
              <a:spAutoFit/>
            </a:bodyPr>
            <a:lstStyle/>
            <a:p>
              <a:r>
                <a:rPr lang="pt-BR" dirty="0"/>
                <a:t>-</a:t>
              </a:r>
              <a:endParaRPr lang="pt-BR" dirty="0"/>
            </a:p>
          </p:txBody>
        </p:sp>
        <p:sp>
          <p:nvSpPr>
            <p:cNvPr id="203" name="CaixaDeTexto 202"/>
            <p:cNvSpPr txBox="1"/>
            <p:nvPr/>
          </p:nvSpPr>
          <p:spPr>
            <a:xfrm rot="5400000">
              <a:off x="995783" y="3938840"/>
              <a:ext cx="857370" cy="855336"/>
            </a:xfrm>
            <a:prstGeom prst="rect">
              <a:avLst/>
            </a:prstGeom>
            <a:noFill/>
          </p:spPr>
          <p:txBody>
            <a:bodyPr wrap="square" rtlCol="0">
              <a:spAutoFit/>
            </a:bodyPr>
            <a:lstStyle/>
            <a:p>
              <a:r>
                <a:rPr lang="pt-BR" dirty="0" smtClean="0">
                  <a:latin typeface="Comic Sans MS" panose="030F0702030302020204" pitchFamily="66" charset="0"/>
                </a:rPr>
                <a:t>V</a:t>
              </a:r>
              <a:r>
                <a:rPr lang="pt-BR" baseline="-25000" dirty="0" smtClean="0">
                  <a:latin typeface="Comic Sans MS" panose="030F0702030302020204" pitchFamily="66" charset="0"/>
                </a:rPr>
                <a:t>0</a:t>
              </a:r>
              <a:endParaRPr lang="pt-BR" dirty="0">
                <a:latin typeface="Comic Sans MS" panose="030F0702030302020204" pitchFamily="66" charset="0"/>
              </a:endParaRPr>
            </a:p>
          </p:txBody>
        </p:sp>
      </p:grpSp>
      <p:cxnSp>
        <p:nvCxnSpPr>
          <p:cNvPr id="204" name="Conector Reto 203"/>
          <p:cNvCxnSpPr/>
          <p:nvPr/>
        </p:nvCxnSpPr>
        <p:spPr>
          <a:xfrm>
            <a:off x="7877152" y="3767792"/>
            <a:ext cx="136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5" name="CaixaDeTexto 204"/>
          <p:cNvSpPr txBox="1"/>
          <p:nvPr/>
        </p:nvSpPr>
        <p:spPr>
          <a:xfrm>
            <a:off x="8862293" y="2188246"/>
            <a:ext cx="433131" cy="400110"/>
          </a:xfrm>
          <a:prstGeom prst="rect">
            <a:avLst/>
          </a:prstGeom>
          <a:noFill/>
        </p:spPr>
        <p:txBody>
          <a:bodyPr wrap="square" rtlCol="0">
            <a:spAutoFit/>
          </a:bodyPr>
          <a:lstStyle/>
          <a:p>
            <a:r>
              <a:rPr lang="pt-BR" sz="2000" b="1" dirty="0" smtClean="0">
                <a:solidFill>
                  <a:srgbClr val="FF0000"/>
                </a:solidFill>
              </a:rPr>
              <a:t>c</a:t>
            </a:r>
            <a:endParaRPr lang="pt-BR" sz="2000" b="1" dirty="0">
              <a:solidFill>
                <a:srgbClr val="FF0000"/>
              </a:solidFill>
            </a:endParaRPr>
          </a:p>
        </p:txBody>
      </p:sp>
      <p:sp>
        <p:nvSpPr>
          <p:cNvPr id="206" name="CaixaDeTexto 205"/>
          <p:cNvSpPr txBox="1"/>
          <p:nvPr/>
        </p:nvSpPr>
        <p:spPr>
          <a:xfrm>
            <a:off x="9758379" y="2175043"/>
            <a:ext cx="433131" cy="400110"/>
          </a:xfrm>
          <a:prstGeom prst="rect">
            <a:avLst/>
          </a:prstGeom>
          <a:noFill/>
        </p:spPr>
        <p:txBody>
          <a:bodyPr wrap="square" rtlCol="0">
            <a:spAutoFit/>
          </a:bodyPr>
          <a:lstStyle/>
          <a:p>
            <a:r>
              <a:rPr lang="pt-BR" sz="2000" b="1" dirty="0">
                <a:solidFill>
                  <a:srgbClr val="FF0000"/>
                </a:solidFill>
              </a:rPr>
              <a:t>e</a:t>
            </a:r>
            <a:endParaRPr lang="pt-BR" sz="2000" b="1" dirty="0">
              <a:solidFill>
                <a:srgbClr val="FF0000"/>
              </a:solidFill>
            </a:endParaRPr>
          </a:p>
        </p:txBody>
      </p:sp>
      <p:sp>
        <p:nvSpPr>
          <p:cNvPr id="207" name="CaixaDeTexto 206"/>
          <p:cNvSpPr txBox="1"/>
          <p:nvPr/>
        </p:nvSpPr>
        <p:spPr>
          <a:xfrm>
            <a:off x="9523494" y="2767354"/>
            <a:ext cx="433131" cy="400110"/>
          </a:xfrm>
          <a:prstGeom prst="rect">
            <a:avLst/>
          </a:prstGeom>
          <a:noFill/>
        </p:spPr>
        <p:txBody>
          <a:bodyPr wrap="square" rtlCol="0">
            <a:spAutoFit/>
          </a:bodyPr>
          <a:lstStyle/>
          <a:p>
            <a:r>
              <a:rPr lang="pt-BR" sz="2000" b="1" dirty="0">
                <a:solidFill>
                  <a:srgbClr val="FF0000"/>
                </a:solidFill>
              </a:rPr>
              <a:t>b</a:t>
            </a:r>
            <a:endParaRPr lang="pt-BR" sz="2000" b="1" dirty="0">
              <a:solidFill>
                <a:srgbClr val="FF0000"/>
              </a:solidFill>
            </a:endParaRPr>
          </a:p>
        </p:txBody>
      </p:sp>
      <p:sp>
        <p:nvSpPr>
          <p:cNvPr id="208" name="CaixaDeTexto 207"/>
          <p:cNvSpPr txBox="1"/>
          <p:nvPr/>
        </p:nvSpPr>
        <p:spPr>
          <a:xfrm>
            <a:off x="6499466" y="1932604"/>
            <a:ext cx="1527001" cy="461665"/>
          </a:xfrm>
          <a:prstGeom prst="rect">
            <a:avLst/>
          </a:prstGeom>
          <a:noFill/>
        </p:spPr>
        <p:txBody>
          <a:bodyPr wrap="square" rtlCol="0">
            <a:spAutoFit/>
          </a:bodyPr>
          <a:lstStyle/>
          <a:p>
            <a:r>
              <a:rPr lang="pt-BR" sz="2400" b="1" dirty="0" smtClean="0">
                <a:solidFill>
                  <a:srgbClr val="002060"/>
                </a:solidFill>
              </a:rPr>
              <a:t>8,0 V + </a:t>
            </a:r>
            <a:r>
              <a:rPr lang="pt-BR" sz="2400" b="1" i="1" dirty="0" err="1">
                <a:solidFill>
                  <a:srgbClr val="002060"/>
                </a:solidFill>
                <a:latin typeface="Cambria Math" panose="02040503050406030204" pitchFamily="18" charset="0"/>
                <a:ea typeface="Cambria Math" panose="02040503050406030204" pitchFamily="18" charset="0"/>
              </a:rPr>
              <a:t>v</a:t>
            </a:r>
            <a:r>
              <a:rPr lang="pt-BR" sz="2400" b="1" i="1" baseline="-25000" dirty="0" err="1" smtClean="0">
                <a:solidFill>
                  <a:srgbClr val="002060"/>
                </a:solidFill>
                <a:latin typeface="Cambria Math" panose="02040503050406030204" pitchFamily="18" charset="0"/>
                <a:ea typeface="Cambria Math" panose="02040503050406030204" pitchFamily="18" charset="0"/>
              </a:rPr>
              <a:t>rp</a:t>
            </a:r>
            <a:endParaRPr lang="pt-BR" sz="2400" b="1" i="1" dirty="0">
              <a:solidFill>
                <a:srgbClr val="002060"/>
              </a:solidFill>
              <a:latin typeface="Cambria Math" panose="02040503050406030204" pitchFamily="18" charset="0"/>
              <a:ea typeface="Cambria Math" panose="02040503050406030204" pitchFamily="18" charset="0"/>
            </a:endParaRPr>
          </a:p>
        </p:txBody>
      </p:sp>
      <p:sp>
        <p:nvSpPr>
          <p:cNvPr id="209" name="CaixaDeTexto 208"/>
          <p:cNvSpPr txBox="1"/>
          <p:nvPr/>
        </p:nvSpPr>
        <p:spPr>
          <a:xfrm>
            <a:off x="9968721" y="2106772"/>
            <a:ext cx="852354" cy="461665"/>
          </a:xfrm>
          <a:prstGeom prst="rect">
            <a:avLst/>
          </a:prstGeom>
          <a:noFill/>
        </p:spPr>
        <p:txBody>
          <a:bodyPr wrap="square" rtlCol="0">
            <a:spAutoFit/>
          </a:bodyPr>
          <a:lstStyle/>
          <a:p>
            <a:r>
              <a:rPr lang="pt-BR" sz="2400" b="1" dirty="0">
                <a:solidFill>
                  <a:srgbClr val="002060"/>
                </a:solidFill>
              </a:rPr>
              <a:t>4</a:t>
            </a:r>
            <a:r>
              <a:rPr lang="pt-BR" sz="2400" b="1" dirty="0" smtClean="0">
                <a:solidFill>
                  <a:srgbClr val="002060"/>
                </a:solidFill>
              </a:rPr>
              <a:t>,0 V</a:t>
            </a:r>
            <a:endParaRPr lang="pt-BR" sz="2400" b="1" dirty="0">
              <a:solidFill>
                <a:srgbClr val="002060"/>
              </a:solidFill>
            </a:endParaRPr>
          </a:p>
        </p:txBody>
      </p:sp>
      <p:sp>
        <p:nvSpPr>
          <p:cNvPr id="210" name="CaixaDeTexto 209"/>
          <p:cNvSpPr txBox="1"/>
          <p:nvPr/>
        </p:nvSpPr>
        <p:spPr>
          <a:xfrm>
            <a:off x="8116930" y="3728838"/>
            <a:ext cx="1340443" cy="461665"/>
          </a:xfrm>
          <a:prstGeom prst="rect">
            <a:avLst/>
          </a:prstGeom>
          <a:noFill/>
        </p:spPr>
        <p:txBody>
          <a:bodyPr wrap="square" rtlCol="0">
            <a:spAutoFit/>
          </a:bodyPr>
          <a:lstStyle/>
          <a:p>
            <a:r>
              <a:rPr lang="pt-BR" sz="2400" b="1" dirty="0" smtClean="0">
                <a:solidFill>
                  <a:srgbClr val="002060"/>
                </a:solidFill>
              </a:rPr>
              <a:t>V</a:t>
            </a:r>
            <a:r>
              <a:rPr lang="pt-BR" sz="2400" b="1" baseline="-25000" dirty="0" smtClean="0">
                <a:solidFill>
                  <a:srgbClr val="002060"/>
                </a:solidFill>
              </a:rPr>
              <a:t>Z</a:t>
            </a:r>
            <a:r>
              <a:rPr lang="pt-BR" sz="2400" b="1" dirty="0" smtClean="0">
                <a:solidFill>
                  <a:srgbClr val="002060"/>
                </a:solidFill>
              </a:rPr>
              <a:t> =4,0 V</a:t>
            </a:r>
            <a:endParaRPr lang="pt-BR" sz="2400" b="1" dirty="0">
              <a:solidFill>
                <a:srgbClr val="002060"/>
              </a:solidFill>
            </a:endParaRPr>
          </a:p>
        </p:txBody>
      </p:sp>
      <p:cxnSp>
        <p:nvCxnSpPr>
          <p:cNvPr id="212" name="Conector Reto 211"/>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Conector Reto 213"/>
          <p:cNvCxnSpPr/>
          <p:nvPr/>
        </p:nvCxnSpPr>
        <p:spPr>
          <a:xfrm>
            <a:off x="911150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 name="Conector Reto 21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19" name="Caixa de Texto 82"/>
              <p:cNvSpPr txBox="1"/>
              <p:nvPr/>
            </p:nvSpPr>
            <p:spPr>
              <a:xfrm>
                <a:off x="450377" y="4514396"/>
                <a:ext cx="11450471" cy="1868805"/>
              </a:xfrm>
              <a:prstGeom prst="rect">
                <a:avLst/>
              </a:prstGeom>
              <a:noFill/>
            </p:spPr>
            <p:txBody>
              <a:bodyPr wrap="square" rtlCol="0">
                <a:spAutoFit/>
              </a:bodyPr>
              <a:lstStyle/>
              <a:p>
                <a:pPr marL="457200" indent="-457200">
                  <a:buFont typeface="Arial" panose="020B0604020202020204" pitchFamily="34" charset="0"/>
                  <a:buChar char="•"/>
                </a:pPr>
                <a:r>
                  <a:rPr lang="pt-BR" altLang="en-US" sz="2800" dirty="0" smtClean="0">
                    <a:latin typeface="Comic Sans MS" panose="030F0702030302020204" pitchFamily="66" charset="0"/>
                    <a:cs typeface="Comic Sans MS" panose="030F0702030302020204" pitchFamily="66" charset="0"/>
                  </a:rPr>
                  <a:t>Tensão na base= 4,6 V</a:t>
                </a:r>
                <a:endParaRPr lang="pt-BR" altLang="en-US" sz="2800" dirty="0" smtClean="0">
                  <a:latin typeface="Comic Sans MS" panose="030F0702030302020204" pitchFamily="66" charset="0"/>
                  <a:cs typeface="Comic Sans MS" panose="030F0702030302020204" pitchFamily="66" charset="0"/>
                </a:endParaRPr>
              </a:p>
              <a:p>
                <a:pPr marL="457200" indent="-457200">
                  <a:spcAft>
                    <a:spcPts val="1200"/>
                  </a:spcAft>
                  <a:buFont typeface="Arial" panose="020B0604020202020204" pitchFamily="34" charset="0"/>
                  <a:buChar char="•"/>
                </a:pPr>
                <a:r>
                  <a:rPr lang="pt-BR" altLang="en-US" sz="2800" dirty="0" smtClean="0">
                    <a:latin typeface="Comic Sans MS" panose="030F0702030302020204" pitchFamily="66" charset="0"/>
                    <a:cs typeface="Comic Sans MS" panose="030F0702030302020204" pitchFamily="66" charset="0"/>
                  </a:rPr>
                  <a:t>Corrente de base I</a:t>
                </a:r>
                <a:r>
                  <a:rPr lang="pt-BR" altLang="en-US" sz="2800" baseline="-25000" dirty="0" smtClean="0">
                    <a:latin typeface="Comic Sans MS" panose="030F0702030302020204" pitchFamily="66" charset="0"/>
                    <a:cs typeface="Comic Sans MS" panose="030F0702030302020204" pitchFamily="66" charset="0"/>
                  </a:rPr>
                  <a:t>B</a:t>
                </a:r>
                <a:r>
                  <a:rPr lang="pt-BR" altLang="en-US" sz="2800" dirty="0" smtClean="0">
                    <a:latin typeface="Comic Sans MS" panose="030F0702030302020204" pitchFamily="66" charset="0"/>
                    <a:cs typeface="Comic Sans MS" panose="030F0702030302020204" pitchFamily="66" charset="0"/>
                  </a:rPr>
                  <a:t> = I</a:t>
                </a:r>
                <a:r>
                  <a:rPr lang="pt-BR" altLang="en-US" sz="2800" baseline="-25000" dirty="0" smtClean="0">
                    <a:latin typeface="Comic Sans MS" panose="030F0702030302020204" pitchFamily="66" charset="0"/>
                    <a:cs typeface="Comic Sans MS" panose="030F0702030302020204" pitchFamily="66" charset="0"/>
                  </a:rPr>
                  <a:t>L</a:t>
                </a:r>
                <a:r>
                  <a:rPr lang="pt-BR" altLang="en-US" sz="2800" dirty="0" smtClean="0">
                    <a:latin typeface="Comic Sans MS" panose="030F0702030302020204" pitchFamily="66" charset="0"/>
                    <a:cs typeface="Comic Sans MS" panose="030F0702030302020204" pitchFamily="66" charset="0"/>
                  </a:rPr>
                  <a:t>/</a:t>
                </a:r>
                <a:r>
                  <a:rPr lang="pt-BR" altLang="en-US" sz="2800" dirty="0" smtClean="0">
                    <a:latin typeface="Symbol" panose="05050102010706020507" pitchFamily="18" charset="2"/>
                    <a:cs typeface="Comic Sans MS" panose="030F0702030302020204" pitchFamily="66" charset="0"/>
                  </a:rPr>
                  <a:t>b</a:t>
                </a:r>
                <a:endParaRPr lang="pt-BR" altLang="en-US" sz="2800" dirty="0" smtClean="0">
                  <a:latin typeface="Symbol" panose="05050102010706020507" pitchFamily="18" charset="2"/>
                  <a:cs typeface="Comic Sans MS" panose="030F0702030302020204" pitchFamily="66" charset="0"/>
                </a:endParaRPr>
              </a:p>
              <a:p>
                <a:pPr marL="457200" indent="-457200">
                  <a:spcBef>
                    <a:spcPts val="600"/>
                  </a:spcBef>
                  <a:buFont typeface="Arial" panose="020B0604020202020204" pitchFamily="34" charset="0"/>
                  <a:buChar char="•"/>
                </a:pPr>
                <a:r>
                  <a:rPr lang="pt-BR" altLang="en-US" sz="2800" dirty="0" smtClean="0">
                    <a:latin typeface="Comic Sans MS" panose="030F0702030302020204" pitchFamily="66" charset="0"/>
                  </a:rPr>
                  <a:t>tensão no </a:t>
                </a:r>
                <a:r>
                  <a:rPr lang="pt-BR" altLang="en-US" sz="2800" dirty="0" err="1" smtClean="0">
                    <a:latin typeface="Comic Sans MS" panose="030F0702030302020204" pitchFamily="66" charset="0"/>
                  </a:rPr>
                  <a:t>zener</a:t>
                </a:r>
                <a:r>
                  <a:rPr lang="pt-BR" altLang="en-US" sz="2800" dirty="0" smtClean="0">
                    <a:latin typeface="Comic Sans MS" panose="030F0702030302020204" pitchFamily="66" charset="0"/>
                  </a:rPr>
                  <a:t>: </a:t>
                </a:r>
                <a14:m>
                  <m:oMath xmlns:m="http://schemas.openxmlformats.org/officeDocument/2006/math">
                    <m:sSub>
                      <m:sSubPr>
                        <m:ctrlPr>
                          <a:rPr lang="pt-BR" altLang="en-US" sz="2800" i="1" smtClean="0">
                            <a:latin typeface="Cambria Math" panose="02040503050406030204" pitchFamily="18" charset="0"/>
                          </a:rPr>
                        </m:ctrlPr>
                      </m:sSubPr>
                      <m:e>
                        <m:r>
                          <a:rPr lang="pt-BR" altLang="en-US" sz="2800" b="0" i="1" smtClean="0">
                            <a:latin typeface="Cambria Math" panose="02040503050406030204" pitchFamily="18" charset="0"/>
                          </a:rPr>
                          <m:t>𝑉</m:t>
                        </m:r>
                      </m:e>
                      <m:sub>
                        <m:r>
                          <a:rPr lang="pt-BR" altLang="en-US" sz="2800" b="0" i="1" smtClean="0">
                            <a:latin typeface="Cambria Math" panose="02040503050406030204" pitchFamily="18" charset="0"/>
                          </a:rPr>
                          <m:t>𝑍</m:t>
                        </m:r>
                      </m:sub>
                    </m:sSub>
                    <m:r>
                      <a:rPr lang="pt-BR" altLang="en-US" sz="2800" b="0" i="1" smtClean="0">
                        <a:latin typeface="Cambria Math" panose="02040503050406030204" pitchFamily="18" charset="0"/>
                      </a:rPr>
                      <m:t>=</m:t>
                    </m:r>
                    <m:sSub>
                      <m:sSubPr>
                        <m:ctrlPr>
                          <a:rPr lang="pt-BR" altLang="en-US" sz="2800" b="0" i="1" smtClean="0">
                            <a:latin typeface="Cambria Math" panose="02040503050406030204" pitchFamily="18" charset="0"/>
                          </a:rPr>
                        </m:ctrlPr>
                      </m:sSubPr>
                      <m:e>
                        <m:r>
                          <a:rPr lang="pt-BR" altLang="en-US" sz="2800" b="0" i="1" smtClean="0">
                            <a:latin typeface="Cambria Math" panose="02040503050406030204" pitchFamily="18" charset="0"/>
                          </a:rPr>
                          <m:t>𝑉</m:t>
                        </m:r>
                      </m:e>
                      <m:sub>
                        <m:r>
                          <a:rPr lang="pt-BR" altLang="en-US" sz="2800" b="0" i="1" smtClean="0">
                            <a:latin typeface="Cambria Math" panose="02040503050406030204" pitchFamily="18" charset="0"/>
                          </a:rPr>
                          <m:t>𝑍</m:t>
                        </m:r>
                        <m:r>
                          <a:rPr lang="pt-BR" altLang="en-US" sz="2800" b="0" i="1" smtClean="0">
                            <a:latin typeface="Cambria Math" panose="02040503050406030204" pitchFamily="18" charset="0"/>
                          </a:rPr>
                          <m:t>0</m:t>
                        </m:r>
                      </m:sub>
                    </m:sSub>
                    <m:r>
                      <a:rPr lang="pt-BR" altLang="en-US" sz="2800" b="0" i="0" smtClean="0">
                        <a:latin typeface="Cambria Math" panose="02040503050406030204" pitchFamily="18" charset="0"/>
                      </a:rPr>
                      <m:t>+</m:t>
                    </m:r>
                    <m:r>
                      <a:rPr lang="pt-BR" altLang="en-US" sz="2800" b="0" i="0" smtClean="0">
                        <a:latin typeface="Cambria Math" panose="02040503050406030204" pitchFamily="18" charset="0"/>
                      </a:rPr>
                      <m:t>8</m:t>
                    </m:r>
                    <m:r>
                      <a:rPr lang="pt-BR" altLang="en-US" sz="2800" b="0" i="0" smtClean="0">
                        <a:latin typeface="Cambria Math" panose="02040503050406030204" pitchFamily="18" charset="0"/>
                      </a:rPr>
                      <m:t>,</m:t>
                    </m:r>
                    <m:r>
                      <a:rPr lang="pt-BR" altLang="en-US" sz="2800" b="0" i="0" smtClean="0">
                        <a:latin typeface="Cambria Math" panose="02040503050406030204" pitchFamily="18" charset="0"/>
                      </a:rPr>
                      <m:t>0</m:t>
                    </m:r>
                    <m:f>
                      <m:fPr>
                        <m:ctrlPr>
                          <a:rPr lang="pt-BR" altLang="en-US" sz="2800" b="0" i="1" smtClean="0">
                            <a:latin typeface="Cambria Math" panose="02040503050406030204" pitchFamily="18" charset="0"/>
                          </a:rPr>
                        </m:ctrlPr>
                      </m:fPr>
                      <m:num>
                        <m:sSub>
                          <m:sSubPr>
                            <m:ctrlPr>
                              <a:rPr lang="pt-BR" altLang="en-US" sz="2800" b="0" i="1" smtClean="0">
                                <a:latin typeface="Cambria Math" panose="02040503050406030204" pitchFamily="18" charset="0"/>
                              </a:rPr>
                            </m:ctrlPr>
                          </m:sSubPr>
                          <m:e>
                            <m:r>
                              <a:rPr lang="pt-BR" altLang="en-US" sz="2800" b="0" i="1" smtClean="0">
                                <a:latin typeface="Cambria Math" panose="02040503050406030204" pitchFamily="18" charset="0"/>
                              </a:rPr>
                              <m:t>𝑟</m:t>
                            </m:r>
                          </m:e>
                          <m:sub>
                            <m:r>
                              <a:rPr lang="pt-BR" altLang="en-US" sz="2800" b="0" i="1" smtClean="0">
                                <a:latin typeface="Cambria Math" panose="02040503050406030204" pitchFamily="18" charset="0"/>
                              </a:rPr>
                              <m:t>𝑧</m:t>
                            </m:r>
                          </m:sub>
                        </m:sSub>
                      </m:num>
                      <m:den>
                        <m:r>
                          <a:rPr lang="pt-BR" altLang="en-US" sz="2800" b="0" i="1" smtClean="0">
                            <a:latin typeface="Cambria Math" panose="02040503050406030204" pitchFamily="18" charset="0"/>
                          </a:rPr>
                          <m:t>𝑅</m:t>
                        </m:r>
                        <m:r>
                          <a:rPr lang="pt-BR" altLang="en-US" sz="2800" b="0" i="1" smtClean="0">
                            <a:latin typeface="Cambria Math" panose="02040503050406030204" pitchFamily="18" charset="0"/>
                          </a:rPr>
                          <m:t>+</m:t>
                        </m:r>
                        <m:sSub>
                          <m:sSubPr>
                            <m:ctrlPr>
                              <a:rPr lang="pt-BR" altLang="en-US" sz="2800" b="0" i="1" smtClean="0">
                                <a:latin typeface="Cambria Math" panose="02040503050406030204" pitchFamily="18" charset="0"/>
                              </a:rPr>
                            </m:ctrlPr>
                          </m:sSubPr>
                          <m:e>
                            <m:r>
                              <a:rPr lang="pt-BR" altLang="en-US" sz="2800" b="0" i="1" smtClean="0">
                                <a:latin typeface="Cambria Math" panose="02040503050406030204" pitchFamily="18" charset="0"/>
                              </a:rPr>
                              <m:t>𝑟</m:t>
                            </m:r>
                          </m:e>
                          <m:sub>
                            <m:r>
                              <a:rPr lang="pt-BR" altLang="en-US" sz="2800" b="0" i="1" smtClean="0">
                                <a:latin typeface="Cambria Math" panose="02040503050406030204" pitchFamily="18" charset="0"/>
                              </a:rPr>
                              <m:t>𝑧</m:t>
                            </m:r>
                          </m:sub>
                        </m:sSub>
                      </m:den>
                    </m:f>
                    <m:r>
                      <a:rPr lang="pt-BR" altLang="en-US" sz="2800" b="0" i="1" smtClean="0">
                        <a:latin typeface="Cambria Math" panose="02040503050406030204" pitchFamily="18" charset="0"/>
                      </a:rPr>
                      <m:t>+</m:t>
                    </m:r>
                    <m:sSub>
                      <m:sSubPr>
                        <m:ctrlPr>
                          <a:rPr lang="pt-BR" altLang="en-US" sz="2800" b="0" i="1" smtClean="0">
                            <a:latin typeface="Cambria Math" panose="02040503050406030204" pitchFamily="18" charset="0"/>
                          </a:rPr>
                        </m:ctrlPr>
                      </m:sSubPr>
                      <m:e>
                        <m:r>
                          <a:rPr lang="pt-BR" altLang="en-US" sz="2800" b="0" i="1" smtClean="0">
                            <a:latin typeface="Cambria Math" panose="02040503050406030204" pitchFamily="18" charset="0"/>
                          </a:rPr>
                          <m:t>𝑣</m:t>
                        </m:r>
                      </m:e>
                      <m:sub>
                        <m:r>
                          <a:rPr lang="pt-BR" altLang="en-US" sz="2800" b="0" i="1" smtClean="0">
                            <a:latin typeface="Cambria Math" panose="02040503050406030204" pitchFamily="18" charset="0"/>
                          </a:rPr>
                          <m:t>𝑟𝑝</m:t>
                        </m:r>
                      </m:sub>
                    </m:sSub>
                    <m:f>
                      <m:fPr>
                        <m:ctrlPr>
                          <a:rPr lang="pt-BR" altLang="en-US" sz="2800" i="1">
                            <a:latin typeface="Cambria Math" panose="02040503050406030204" pitchFamily="18" charset="0"/>
                          </a:rPr>
                        </m:ctrlPr>
                      </m:fPr>
                      <m:num>
                        <m:sSub>
                          <m:sSubPr>
                            <m:ctrlPr>
                              <a:rPr lang="pt-BR" altLang="en-US" sz="2800" i="1">
                                <a:latin typeface="Cambria Math" panose="02040503050406030204" pitchFamily="18" charset="0"/>
                              </a:rPr>
                            </m:ctrlPr>
                          </m:sSubPr>
                          <m:e>
                            <m:r>
                              <a:rPr lang="pt-BR" altLang="en-US" sz="2800" i="1">
                                <a:latin typeface="Cambria Math" panose="02040503050406030204" pitchFamily="18" charset="0"/>
                              </a:rPr>
                              <m:t>𝑟</m:t>
                            </m:r>
                          </m:e>
                          <m:sub>
                            <m:r>
                              <a:rPr lang="pt-BR" altLang="en-US" sz="2800" i="1">
                                <a:latin typeface="Cambria Math" panose="02040503050406030204" pitchFamily="18" charset="0"/>
                              </a:rPr>
                              <m:t>𝑧</m:t>
                            </m:r>
                          </m:sub>
                        </m:sSub>
                      </m:num>
                      <m:den>
                        <m:r>
                          <a:rPr lang="pt-BR" altLang="en-US" sz="2800" i="1">
                            <a:latin typeface="Cambria Math" panose="02040503050406030204" pitchFamily="18" charset="0"/>
                          </a:rPr>
                          <m:t>𝑅</m:t>
                        </m:r>
                        <m:r>
                          <a:rPr lang="pt-BR" altLang="en-US" sz="2800" i="1">
                            <a:latin typeface="Cambria Math" panose="02040503050406030204" pitchFamily="18" charset="0"/>
                          </a:rPr>
                          <m:t>+</m:t>
                        </m:r>
                        <m:sSub>
                          <m:sSubPr>
                            <m:ctrlPr>
                              <a:rPr lang="pt-BR" altLang="en-US" sz="2800" i="1">
                                <a:latin typeface="Cambria Math" panose="02040503050406030204" pitchFamily="18" charset="0"/>
                              </a:rPr>
                            </m:ctrlPr>
                          </m:sSubPr>
                          <m:e>
                            <m:r>
                              <a:rPr lang="pt-BR" altLang="en-US" sz="2800" i="1">
                                <a:latin typeface="Cambria Math" panose="02040503050406030204" pitchFamily="18" charset="0"/>
                              </a:rPr>
                              <m:t>𝑟</m:t>
                            </m:r>
                          </m:e>
                          <m:sub>
                            <m:r>
                              <a:rPr lang="pt-BR" altLang="en-US" sz="2800" i="1">
                                <a:latin typeface="Cambria Math" panose="02040503050406030204" pitchFamily="18" charset="0"/>
                              </a:rPr>
                              <m:t>𝑧</m:t>
                            </m:r>
                          </m:sub>
                        </m:sSub>
                      </m:den>
                    </m:f>
                  </m:oMath>
                </a14:m>
                <a:r>
                  <a:rPr lang="pt-BR" altLang="en-US" sz="2800" dirty="0" smtClean="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mc:Choice>
        <mc:Fallback>
          <p:sp>
            <p:nvSpPr>
              <p:cNvPr id="219" name="Caixa de Texto 82"/>
              <p:cNvSpPr txBox="1">
                <a:spLocks noRot="1" noChangeAspect="1" noMove="1" noResize="1" noEditPoints="1" noAdjustHandles="1" noChangeArrowheads="1" noChangeShapeType="1" noTextEdit="1"/>
              </p:cNvSpPr>
              <p:nvPr/>
            </p:nvSpPr>
            <p:spPr>
              <a:xfrm>
                <a:off x="450377" y="4514396"/>
                <a:ext cx="11450471" cy="1868805"/>
              </a:xfrm>
              <a:prstGeom prst="rect">
                <a:avLst/>
              </a:prstGeom>
              <a:blipFill rotWithShape="1">
                <a:blip r:embed="rId1"/>
                <a:stretch>
                  <a:fillRect l="-1" t="-10" r="3" b="10"/>
                </a:stretch>
              </a:blipFill>
            </p:spPr>
            <p:txBody>
              <a:bodyPr/>
              <a:lstStyle/>
              <a:p>
                <a:r>
                  <a:rPr lang="pt-BR" altLang="en-US">
                    <a:noFill/>
                  </a:rPr>
                  <a:t> </a:t>
                </a:r>
              </a:p>
            </p:txBody>
          </p:sp>
        </mc:Fallback>
      </mc:AlternateContent>
      <p:cxnSp>
        <p:nvCxnSpPr>
          <p:cNvPr id="3" name="Conector Reto 2"/>
          <p:cNvCxnSpPr/>
          <p:nvPr/>
        </p:nvCxnSpPr>
        <p:spPr>
          <a:xfrm flipV="1">
            <a:off x="9764728" y="3767614"/>
            <a:ext cx="40940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flipV="1">
            <a:off x="10158256" y="2520869"/>
            <a:ext cx="0" cy="126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512175" y="6356350"/>
            <a:ext cx="2743200" cy="365125"/>
          </a:xfrm>
        </p:spPr>
        <p:txBody>
          <a:bodyPr/>
          <a:lstStyle/>
          <a:p>
            <a:fld id="{74F297BB-B745-4CAB-BE1D-CE4C89382949}" type="slidenum">
              <a:rPr lang="pt-BR" smtClean="0"/>
            </a:fld>
            <a:endParaRPr lang="pt-BR"/>
          </a:p>
        </p:txBody>
      </p:sp>
      <p:sp>
        <p:nvSpPr>
          <p:cNvPr id="37" name="CaixaDeTexto 45"/>
          <p:cNvSpPr txBox="1"/>
          <p:nvPr/>
        </p:nvSpPr>
        <p:spPr>
          <a:xfrm>
            <a:off x="1165860"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0" name="Grupo 19"/>
          <p:cNvGrpSpPr/>
          <p:nvPr/>
        </p:nvGrpSpPr>
        <p:grpSpPr>
          <a:xfrm rot="5400000" flipH="1">
            <a:off x="9841865" y="3373755"/>
            <a:ext cx="1274445" cy="22479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490234" y="3168664"/>
            <a:ext cx="1127125" cy="485746"/>
            <a:chOff x="14922" y="4274"/>
            <a:chExt cx="1775" cy="801"/>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5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1032510" y="2710180"/>
            <a:ext cx="121602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a:off x="881380" y="398843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10327640" y="412305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333375" y="2045335"/>
            <a:ext cx="24485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dirty="0">
                <a:latin typeface="Comic Sans MS" panose="030F0702030302020204" pitchFamily="66" charset="0"/>
                <a:cs typeface="Comic Sans MS" panose="030F0702030302020204" pitchFamily="66" charset="0"/>
              </a:rPr>
              <a:t>= 0.5M</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10367010" y="3484245"/>
            <a:ext cx="168910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load</a:t>
            </a:r>
            <a:r>
              <a:rPr lang="pt-BR" altLang="en-US" sz="2800" dirty="0" smtClean="0">
                <a:latin typeface="Comic Sans MS" panose="030F0702030302020204" pitchFamily="66" charset="0"/>
                <a:cs typeface="Comic Sans MS" panose="030F0702030302020204" pitchFamily="66" charset="0"/>
              </a:rPr>
              <a:t>=100</a:t>
            </a:r>
            <a:endParaRPr lang="pt-BR" altLang="en-US" sz="2800" dirty="0" smtClean="0">
              <a:latin typeface="Comic Sans MS" panose="030F0702030302020204" pitchFamily="66" charset="0"/>
              <a:cs typeface="Comic Sans MS" panose="030F0702030302020204" pitchFamily="66" charset="0"/>
            </a:endParaRPr>
          </a:p>
        </p:txBody>
      </p:sp>
      <p:sp>
        <p:nvSpPr>
          <p:cNvPr id="11" name="Caixa de Texto 23"/>
          <p:cNvSpPr txBox="1"/>
          <p:nvPr/>
        </p:nvSpPr>
        <p:spPr>
          <a:xfrm>
            <a:off x="122555" y="3978275"/>
            <a:ext cx="1853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v</a:t>
            </a:r>
            <a:r>
              <a:rPr lang="pt-BR" altLang="en-US" sz="2400" baseline="-25000" dirty="0">
                <a:latin typeface="Comic Sans MS" panose="030F0702030302020204" pitchFamily="66" charset="0"/>
                <a:cs typeface="Comic Sans MS" panose="030F0702030302020204" pitchFamily="66" charset="0"/>
              </a:rPr>
              <a:t>in</a:t>
            </a:r>
            <a:r>
              <a:rPr lang="pt-BR" altLang="en-US" sz="2400" baseline="-25000" dirty="0" smtClean="0">
                <a:latin typeface="Comic Sans MS" panose="030F0702030302020204" pitchFamily="66" charset="0"/>
                <a:cs typeface="Comic Sans MS" panose="030F0702030302020204" pitchFamily="66" charset="0"/>
              </a:rPr>
              <a:t> </a:t>
            </a:r>
            <a:r>
              <a:rPr lang="pt-BR" altLang="en-US" sz="2400" dirty="0" smtClean="0">
                <a:latin typeface="Comic Sans MS" panose="030F0702030302020204" pitchFamily="66" charset="0"/>
                <a:cs typeface="Comic Sans MS" panose="030F0702030302020204" pitchFamily="66" charset="0"/>
              </a:rPr>
              <a:t>= 30mV</a:t>
            </a:r>
            <a:r>
              <a:rPr lang="pt-BR" altLang="en-US" sz="2400" baseline="-25000" dirty="0" smtClean="0">
                <a:latin typeface="Comic Sans MS" panose="030F0702030302020204" pitchFamily="66" charset="0"/>
                <a:cs typeface="Comic Sans MS" panose="030F0702030302020204" pitchFamily="66" charset="0"/>
              </a:rPr>
              <a:t>ef</a:t>
            </a:r>
            <a:endParaRPr lang="pt-BR" altLang="en-US" sz="2400" baseline="-25000" dirty="0" smtClean="0">
              <a:latin typeface="Comic Sans MS" panose="030F0702030302020204" pitchFamily="66" charset="0"/>
              <a:cs typeface="Comic Sans MS" panose="030F0702030302020204" pitchFamily="66" charset="0"/>
            </a:endParaRPr>
          </a:p>
        </p:txBody>
      </p:sp>
      <p:sp>
        <p:nvSpPr>
          <p:cNvPr id="13" name="Caixa de Texto 23"/>
          <p:cNvSpPr txBox="1"/>
          <p:nvPr/>
        </p:nvSpPr>
        <p:spPr>
          <a:xfrm>
            <a:off x="6368415" y="360680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 name="CaixaDeTexto 45"/>
          <p:cNvSpPr txBox="1"/>
          <p:nvPr/>
        </p:nvSpPr>
        <p:spPr>
          <a:xfrm>
            <a:off x="623570" y="1094740"/>
            <a:ext cx="1038669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Outra configuração possivel:    (Amp1 + Amp2 + Amp3)</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Retângulo arredondado 3"/>
          <p:cNvSpPr/>
          <p:nvPr/>
        </p:nvSpPr>
        <p:spPr>
          <a:xfrm>
            <a:off x="2025650" y="2567305"/>
            <a:ext cx="255714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 name="Grupo 4"/>
          <p:cNvGrpSpPr/>
          <p:nvPr/>
        </p:nvGrpSpPr>
        <p:grpSpPr>
          <a:xfrm rot="5400000" flipH="1">
            <a:off x="2000420" y="3362096"/>
            <a:ext cx="1274445" cy="234950"/>
            <a:chOff x="4152748" y="3524056"/>
            <a:chExt cx="1274569" cy="255373"/>
          </a:xfrm>
        </p:grpSpPr>
        <p:cxnSp>
          <p:nvCxnSpPr>
            <p:cNvPr id="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 name="Grupo 11"/>
          <p:cNvGrpSpPr/>
          <p:nvPr/>
        </p:nvGrpSpPr>
        <p:grpSpPr>
          <a:xfrm rot="16200000" flipH="1" flipV="1">
            <a:off x="2990215" y="3163570"/>
            <a:ext cx="1126490" cy="508000"/>
            <a:chOff x="14922" y="4274"/>
            <a:chExt cx="1774" cy="800"/>
          </a:xfrm>
        </p:grpSpPr>
        <p:cxnSp>
          <p:nvCxnSpPr>
            <p:cNvPr id="16" name="Conector Reto 15"/>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7" name="Elipse 16"/>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 de Texto 17"/>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19" name="Grupo 18"/>
          <p:cNvGrpSpPr/>
          <p:nvPr/>
        </p:nvGrpSpPr>
        <p:grpSpPr>
          <a:xfrm rot="10800000">
            <a:off x="3543300" y="2716530"/>
            <a:ext cx="1274445" cy="234950"/>
            <a:chOff x="4152748" y="3524056"/>
            <a:chExt cx="1274569" cy="255373"/>
          </a:xfrm>
        </p:grpSpPr>
        <p:cxnSp>
          <p:nvCxnSpPr>
            <p:cNvPr id="2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5" name="Conector Reto 24"/>
          <p:cNvCxnSpPr/>
          <p:nvPr/>
        </p:nvCxnSpPr>
        <p:spPr>
          <a:xfrm flipH="1">
            <a:off x="3376295" y="399478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2475230" y="411670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a:off x="1797050" y="2839720"/>
            <a:ext cx="86487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Caixa de Texto 23"/>
          <p:cNvSpPr txBox="1"/>
          <p:nvPr/>
        </p:nvSpPr>
        <p:spPr>
          <a:xfrm>
            <a:off x="3669665" y="2194560"/>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29" name="Caixa de Texto 23"/>
          <p:cNvSpPr txBox="1"/>
          <p:nvPr/>
        </p:nvSpPr>
        <p:spPr>
          <a:xfrm>
            <a:off x="1561465" y="3594735"/>
            <a:ext cx="112458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1M</a:t>
            </a:r>
            <a:endParaRPr lang="pt-BR" altLang="en-US" sz="2800" dirty="0" smtClean="0">
              <a:latin typeface="Comic Sans MS" panose="030F0702030302020204" pitchFamily="66" charset="0"/>
              <a:cs typeface="Comic Sans MS" panose="030F0702030302020204" pitchFamily="66" charset="0"/>
            </a:endParaRPr>
          </a:p>
        </p:txBody>
      </p:sp>
      <p:sp>
        <p:nvSpPr>
          <p:cNvPr id="30" name="Caixa de Texto 23"/>
          <p:cNvSpPr txBox="1"/>
          <p:nvPr/>
        </p:nvSpPr>
        <p:spPr>
          <a:xfrm>
            <a:off x="2976245" y="3994785"/>
            <a:ext cx="126809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1" name="Forma livre 30"/>
          <p:cNvSpPr/>
          <p:nvPr/>
        </p:nvSpPr>
        <p:spPr>
          <a:xfrm>
            <a:off x="2248535" y="2930525"/>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1561465" y="310451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3" name="Retângulo arredondado 32"/>
          <p:cNvSpPr/>
          <p:nvPr/>
        </p:nvSpPr>
        <p:spPr>
          <a:xfrm>
            <a:off x="5247640" y="2559050"/>
            <a:ext cx="224218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4" name="Grupo 33"/>
          <p:cNvGrpSpPr/>
          <p:nvPr/>
        </p:nvGrpSpPr>
        <p:grpSpPr>
          <a:xfrm rot="5400000" flipH="1">
            <a:off x="5086520" y="3353841"/>
            <a:ext cx="1274445" cy="234950"/>
            <a:chOff x="4152748" y="3524056"/>
            <a:chExt cx="1274569" cy="255373"/>
          </a:xfrm>
        </p:grpSpPr>
        <p:cxnSp>
          <p:nvCxnSpPr>
            <p:cNvPr id="3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6" name="Retângulo 35"/>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8" name="Grupo 37"/>
          <p:cNvGrpSpPr/>
          <p:nvPr/>
        </p:nvGrpSpPr>
        <p:grpSpPr>
          <a:xfrm rot="16200000" flipH="1" flipV="1">
            <a:off x="5923915" y="3155315"/>
            <a:ext cx="1126490" cy="508000"/>
            <a:chOff x="14922" y="4274"/>
            <a:chExt cx="1774" cy="800"/>
          </a:xfrm>
        </p:grpSpPr>
        <p:cxnSp>
          <p:nvCxnSpPr>
            <p:cNvPr id="39" name="Conector Reto 3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40" name="Elipse 3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 de Texto 40"/>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42" name="Grupo 41"/>
          <p:cNvGrpSpPr/>
          <p:nvPr/>
        </p:nvGrpSpPr>
        <p:grpSpPr>
          <a:xfrm rot="10800000">
            <a:off x="6485890" y="2738120"/>
            <a:ext cx="1274445" cy="234950"/>
            <a:chOff x="4152748" y="3524056"/>
            <a:chExt cx="1274569" cy="255373"/>
          </a:xfrm>
        </p:grpSpPr>
        <p:cxnSp>
          <p:nvCxnSpPr>
            <p:cNvPr id="4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5" name="Conector Reto 44"/>
          <p:cNvCxnSpPr/>
          <p:nvPr/>
        </p:nvCxnSpPr>
        <p:spPr>
          <a:xfrm flipH="1">
            <a:off x="6309995" y="398653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H="1">
            <a:off x="5561330" y="410845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flipV="1">
            <a:off x="4608195" y="2834005"/>
            <a:ext cx="11398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 de Texto 23"/>
          <p:cNvSpPr txBox="1"/>
          <p:nvPr/>
        </p:nvSpPr>
        <p:spPr>
          <a:xfrm>
            <a:off x="6657340" y="218059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1k</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49" name="Caixa de Texto 23"/>
          <p:cNvSpPr txBox="1"/>
          <p:nvPr/>
        </p:nvSpPr>
        <p:spPr>
          <a:xfrm>
            <a:off x="4936490" y="3425190"/>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50" name="Caixa de Texto 23"/>
          <p:cNvSpPr txBox="1"/>
          <p:nvPr/>
        </p:nvSpPr>
        <p:spPr>
          <a:xfrm>
            <a:off x="5914390" y="3947160"/>
            <a:ext cx="159321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100.v</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1" name="Forma livre 50"/>
          <p:cNvSpPr/>
          <p:nvPr/>
        </p:nvSpPr>
        <p:spPr>
          <a:xfrm>
            <a:off x="5017770" y="2922270"/>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2" name="Caixa de Texto 23"/>
          <p:cNvSpPr txBox="1"/>
          <p:nvPr/>
        </p:nvSpPr>
        <p:spPr>
          <a:xfrm>
            <a:off x="4334510" y="314833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5" name="Caixa de Texto 23"/>
          <p:cNvSpPr txBox="1"/>
          <p:nvPr/>
        </p:nvSpPr>
        <p:spPr>
          <a:xfrm>
            <a:off x="10144125" y="232727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475230" y="1898015"/>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Amp1</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3" name="Caixa de Texto 23"/>
          <p:cNvSpPr txBox="1"/>
          <p:nvPr/>
        </p:nvSpPr>
        <p:spPr>
          <a:xfrm>
            <a:off x="5425440" y="1929765"/>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Amp2</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54" name="Caixa de Texto 23"/>
          <p:cNvSpPr txBox="1"/>
          <p:nvPr/>
        </p:nvSpPr>
        <p:spPr>
          <a:xfrm>
            <a:off x="9105900" y="362648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6" name="Retângulo arredondado 55"/>
          <p:cNvSpPr/>
          <p:nvPr/>
        </p:nvSpPr>
        <p:spPr>
          <a:xfrm>
            <a:off x="7943215" y="2570480"/>
            <a:ext cx="234505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7" name="Grupo 56"/>
          <p:cNvGrpSpPr/>
          <p:nvPr/>
        </p:nvGrpSpPr>
        <p:grpSpPr>
          <a:xfrm rot="5400000" flipH="1">
            <a:off x="7671605" y="3373526"/>
            <a:ext cx="1274445" cy="234950"/>
            <a:chOff x="4152748" y="3524056"/>
            <a:chExt cx="1274569" cy="255373"/>
          </a:xfrm>
        </p:grpSpPr>
        <p:cxnSp>
          <p:nvCxnSpPr>
            <p:cNvPr id="59"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0" name="Retângulo 59"/>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1" name="Grupo 60"/>
          <p:cNvGrpSpPr/>
          <p:nvPr/>
        </p:nvGrpSpPr>
        <p:grpSpPr>
          <a:xfrm rot="16200000" flipH="1" flipV="1">
            <a:off x="8661400" y="3175000"/>
            <a:ext cx="1126490" cy="508000"/>
            <a:chOff x="14922" y="4274"/>
            <a:chExt cx="1774" cy="800"/>
          </a:xfrm>
        </p:grpSpPr>
        <p:cxnSp>
          <p:nvCxnSpPr>
            <p:cNvPr id="62" name="Conector Reto 61"/>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63" name="Elipse 62"/>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4" name="Caixa de Texto 63"/>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65" name="Grupo 64"/>
          <p:cNvGrpSpPr/>
          <p:nvPr/>
        </p:nvGrpSpPr>
        <p:grpSpPr>
          <a:xfrm rot="10800000">
            <a:off x="9214485" y="2727960"/>
            <a:ext cx="1274445"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8" name="Conector Reto 67"/>
          <p:cNvCxnSpPr/>
          <p:nvPr/>
        </p:nvCxnSpPr>
        <p:spPr>
          <a:xfrm flipH="1">
            <a:off x="9047480" y="400621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flipH="1">
            <a:off x="8146415" y="412813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9394825" y="2200275"/>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20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71" name="Caixa de Texto 23"/>
          <p:cNvSpPr txBox="1"/>
          <p:nvPr/>
        </p:nvSpPr>
        <p:spPr>
          <a:xfrm>
            <a:off x="7489825" y="3484245"/>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72" name="Caixa de Texto 23"/>
          <p:cNvSpPr txBox="1"/>
          <p:nvPr/>
        </p:nvSpPr>
        <p:spPr>
          <a:xfrm>
            <a:off x="8801735" y="3947795"/>
            <a:ext cx="90043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3</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73" name="Forma livre 72"/>
          <p:cNvSpPr/>
          <p:nvPr/>
        </p:nvSpPr>
        <p:spPr>
          <a:xfrm>
            <a:off x="7566660" y="2973070"/>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
          <p:cNvCxnSpPr/>
          <p:nvPr/>
        </p:nvCxnSpPr>
        <p:spPr>
          <a:xfrm>
            <a:off x="7489825" y="2863850"/>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Caixa de Texto 23"/>
          <p:cNvSpPr txBox="1"/>
          <p:nvPr/>
        </p:nvSpPr>
        <p:spPr>
          <a:xfrm>
            <a:off x="6893560" y="308483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3</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75" name="Caixa de Texto 23"/>
          <p:cNvSpPr txBox="1"/>
          <p:nvPr/>
        </p:nvSpPr>
        <p:spPr>
          <a:xfrm>
            <a:off x="8317865" y="1975485"/>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Amp3</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76" name="Caixa de Texto 75"/>
              <p:cNvSpPr txBox="1"/>
              <p:nvPr/>
            </p:nvSpPr>
            <p:spPr>
              <a:xfrm>
                <a:off x="1296670" y="4516755"/>
                <a:ext cx="1777365" cy="77597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76" name="Caixa de Texto 75"/>
              <p:cNvSpPr txBox="1">
                <a:spLocks noRot="1" noChangeAspect="1" noMove="1" noResize="1" noEditPoints="1" noAdjustHandles="1" noChangeArrowheads="1" noChangeShapeType="1" noTextEdit="1"/>
              </p:cNvSpPr>
              <p:nvPr/>
            </p:nvSpPr>
            <p:spPr>
              <a:xfrm>
                <a:off x="1296670" y="4516755"/>
                <a:ext cx="1777365" cy="775970"/>
              </a:xfrm>
              <a:prstGeom prst="rect">
                <a:avLst/>
              </a:prstGeom>
              <a:blipFill rotWithShape="1">
                <a:blip r:embed="rId1"/>
                <a:stretch>
                  <a:fillRect r="-896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7" name="Caixa de Texto 76"/>
              <p:cNvSpPr txBox="1"/>
              <p:nvPr/>
            </p:nvSpPr>
            <p:spPr>
              <a:xfrm>
                <a:off x="4334510" y="4438650"/>
                <a:ext cx="2025015" cy="78994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77" name="Caixa de Texto 76"/>
              <p:cNvSpPr txBox="1">
                <a:spLocks noRot="1" noChangeAspect="1" noMove="1" noResize="1" noEditPoints="1" noAdjustHandles="1" noChangeArrowheads="1" noChangeShapeType="1" noTextEdit="1"/>
              </p:cNvSpPr>
              <p:nvPr/>
            </p:nvSpPr>
            <p:spPr>
              <a:xfrm>
                <a:off x="4334510" y="4438650"/>
                <a:ext cx="2025015" cy="789940"/>
              </a:xfrm>
              <a:prstGeom prst="rect">
                <a:avLst/>
              </a:prstGeom>
              <a:blipFill rotWithShape="1">
                <a:blip r:embed="rId2"/>
                <a:stretch>
                  <a:fillRect r="-787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8" name="Caixa de Texto 77"/>
              <p:cNvSpPr txBox="1"/>
              <p:nvPr/>
            </p:nvSpPr>
            <p:spPr>
              <a:xfrm>
                <a:off x="7024370" y="4438650"/>
                <a:ext cx="2199640" cy="78994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78" name="Caixa de Texto 77"/>
              <p:cNvSpPr txBox="1">
                <a:spLocks noRot="1" noChangeAspect="1" noMove="1" noResize="1" noEditPoints="1" noAdjustHandles="1" noChangeArrowheads="1" noChangeShapeType="1" noTextEdit="1"/>
              </p:cNvSpPr>
              <p:nvPr/>
            </p:nvSpPr>
            <p:spPr>
              <a:xfrm>
                <a:off x="7024370" y="4438650"/>
                <a:ext cx="2199640" cy="789940"/>
              </a:xfrm>
              <a:prstGeom prst="rect">
                <a:avLst/>
              </a:prstGeom>
              <a:blipFill rotWithShape="1">
                <a:blip r:embed="rId3"/>
                <a:stretch>
                  <a:fillRect r="-724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9" name="Caixa de Texto 78"/>
              <p:cNvSpPr txBox="1"/>
              <p:nvPr/>
            </p:nvSpPr>
            <p:spPr>
              <a:xfrm>
                <a:off x="9883775" y="4488815"/>
                <a:ext cx="1744345" cy="73660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79" name="Caixa de Texto 78"/>
              <p:cNvSpPr txBox="1">
                <a:spLocks noRot="1" noChangeAspect="1" noMove="1" noResize="1" noEditPoints="1" noAdjustHandles="1" noChangeArrowheads="1" noChangeShapeType="1" noTextEdit="1"/>
              </p:cNvSpPr>
              <p:nvPr/>
            </p:nvSpPr>
            <p:spPr>
              <a:xfrm>
                <a:off x="9883775" y="4488815"/>
                <a:ext cx="1744345" cy="736600"/>
              </a:xfrm>
              <a:prstGeom prst="rect">
                <a:avLst/>
              </a:prstGeom>
              <a:blipFill rotWithShape="1">
                <a:blip r:embed="rId4"/>
                <a:stretch>
                  <a:fillRect r="-913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0" name="Caixa de Texto 79"/>
              <p:cNvSpPr txBox="1"/>
              <p:nvPr/>
            </p:nvSpPr>
            <p:spPr>
              <a:xfrm>
                <a:off x="1010285" y="5551805"/>
                <a:ext cx="10031529" cy="747962"/>
              </a:xfrm>
              <a:prstGeom prst="rect">
                <a:avLst/>
              </a:prstGeom>
              <a:noFill/>
            </p:spPr>
            <p:txBody>
              <a:bodyPr wrap="none" rtlCol="0" anchor="t">
                <a:spAutoFit/>
              </a:bodyPr>
              <a:lstStyle/>
              <a:p>
                <a:pPr algn="l"/>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𝟏𝟎𝟎</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𝟐𝟓𝟐</m:t>
                    </m:r>
                    <m:r>
                      <a:rPr lang="pt-BR"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r>
                      <a:rPr lang="pt-BR"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𝑷𝒐𝒕𝒆𝒏𝒄𝒊𝒂</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𝒏𝒂</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𝑺𝒂</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í</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𝒅𝒂</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𝟓𝟕</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𝑾</m:t>
                    </m:r>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dirty="0"/>
              </a:p>
            </p:txBody>
          </p:sp>
        </mc:Choice>
        <mc:Fallback>
          <p:sp>
            <p:nvSpPr>
              <p:cNvPr id="80" name="Caixa de Texto 79"/>
              <p:cNvSpPr txBox="1">
                <a:spLocks noRot="1" noChangeAspect="1" noMove="1" noResize="1" noEditPoints="1" noAdjustHandles="1" noChangeArrowheads="1" noChangeShapeType="1" noTextEdit="1"/>
              </p:cNvSpPr>
              <p:nvPr/>
            </p:nvSpPr>
            <p:spPr>
              <a:xfrm>
                <a:off x="1010285" y="5551805"/>
                <a:ext cx="10031529" cy="747962"/>
              </a:xfrm>
              <a:prstGeom prst="rect">
                <a:avLst/>
              </a:prstGeom>
              <a:blipFill rotWithShape="1">
                <a:blip r:embed="rId5"/>
                <a:stretch>
                  <a:fillRect r="4" b="-858"/>
                </a:stretch>
              </a:blipFill>
            </p:spPr>
            <p:txBody>
              <a:bodyPr/>
              <a:lstStyle/>
              <a:p>
                <a:r>
                  <a:rPr lang="pt-BR" altLang="en-US">
                    <a:noFill/>
                  </a:rPr>
                  <a:t> </a:t>
                </a:r>
              </a:p>
            </p:txBody>
          </p:sp>
        </mc:Fallback>
      </mc:AlternateContent>
      <p:sp>
        <p:nvSpPr>
          <p:cNvPr id="53" name="Forma livre 52"/>
          <p:cNvSpPr/>
          <p:nvPr/>
        </p:nvSpPr>
        <p:spPr>
          <a:xfrm>
            <a:off x="10059502" y="2995476"/>
            <a:ext cx="267670" cy="946768"/>
          </a:xfrm>
          <a:custGeom>
            <a:avLst/>
            <a:gdLst>
              <a:gd name="connsiteX0" fmla="*/ 202933 w 267670"/>
              <a:gd name="connsiteY0" fmla="*/ 946768 h 946768"/>
              <a:gd name="connsiteX1" fmla="*/ 8724 w 267670"/>
              <a:gd name="connsiteY1" fmla="*/ 679731 h 946768"/>
              <a:gd name="connsiteX2" fmla="*/ 57277 w 267670"/>
              <a:gd name="connsiteY2" fmla="*/ 226577 h 946768"/>
              <a:gd name="connsiteX3" fmla="*/ 267670 w 267670"/>
              <a:gd name="connsiteY3" fmla="*/ 0 h 946768"/>
            </a:gdLst>
            <a:ahLst/>
            <a:cxnLst>
              <a:cxn ang="0">
                <a:pos x="connsiteX0" y="connsiteY0"/>
              </a:cxn>
              <a:cxn ang="0">
                <a:pos x="connsiteX1" y="connsiteY1"/>
              </a:cxn>
              <a:cxn ang="0">
                <a:pos x="connsiteX2" y="connsiteY2"/>
              </a:cxn>
              <a:cxn ang="0">
                <a:pos x="connsiteX3" y="connsiteY3"/>
              </a:cxn>
            </a:cxnLst>
            <a:rect l="l" t="t" r="r" b="b"/>
            <a:pathLst>
              <a:path w="267670" h="946768">
                <a:moveTo>
                  <a:pt x="202933" y="946768"/>
                </a:moveTo>
                <a:cubicBezTo>
                  <a:pt x="117966" y="873265"/>
                  <a:pt x="33000" y="799763"/>
                  <a:pt x="8724" y="679731"/>
                </a:cubicBezTo>
                <a:cubicBezTo>
                  <a:pt x="-15552" y="559699"/>
                  <a:pt x="14119" y="339865"/>
                  <a:pt x="57277" y="226577"/>
                </a:cubicBezTo>
                <a:cubicBezTo>
                  <a:pt x="100435" y="113289"/>
                  <a:pt x="184052" y="56644"/>
                  <a:pt x="267670" y="0"/>
                </a:cubicBezTo>
              </a:path>
            </a:pathLst>
          </a:custGeom>
          <a:noFill/>
          <a:ln w="1587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907517" y="342446"/>
            <a:ext cx="10446283"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transistor na região ativa</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1295400" y="3725509"/>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1898183" y="2704342"/>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8" name="Conector Reto 17"/>
          <p:cNvCxnSpPr/>
          <p:nvPr/>
        </p:nvCxnSpPr>
        <p:spPr>
          <a:xfrm>
            <a:off x="2376049" y="4978071"/>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2545708" y="342168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CaixaDeTexto 47"/>
          <p:cNvSpPr txBox="1"/>
          <p:nvPr/>
        </p:nvSpPr>
        <p:spPr>
          <a:xfrm>
            <a:off x="1042305" y="4358393"/>
            <a:ext cx="825867" cy="46166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a:t>
            </a:r>
            <a:r>
              <a:rPr lang="pt-BR" sz="2400" i="1" baseline="-25000" dirty="0" err="1" smtClean="0">
                <a:latin typeface="Century Schoolbook" panose="02040604050505020304" pitchFamily="18" charset="0"/>
                <a:ea typeface="Cambria Math" panose="02040503050406030204" pitchFamily="18" charset="0"/>
              </a:rPr>
              <a:t>B</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22" name="Elipse 21"/>
          <p:cNvSpPr/>
          <p:nvPr/>
        </p:nvSpPr>
        <p:spPr>
          <a:xfrm>
            <a:off x="616220" y="4364754"/>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3" name="Forma livre 22"/>
          <p:cNvSpPr/>
          <p:nvPr/>
        </p:nvSpPr>
        <p:spPr>
          <a:xfrm>
            <a:off x="670830" y="4433334"/>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4" name="Conector Reto 23"/>
          <p:cNvCxnSpPr/>
          <p:nvPr/>
        </p:nvCxnSpPr>
        <p:spPr>
          <a:xfrm rot="5400000">
            <a:off x="587065" y="5062255"/>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657164" y="5304452"/>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H="1">
            <a:off x="833811" y="4117964"/>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a:stCxn id="22" idx="0"/>
          </p:cNvCxnSpPr>
          <p:nvPr/>
        </p:nvCxnSpPr>
        <p:spPr>
          <a:xfrm flipH="1" flipV="1">
            <a:off x="829262" y="4121670"/>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2380599" y="49826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a:off x="701878" y="5357934"/>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rot="5400000">
            <a:off x="587064" y="5600131"/>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652749" y="58423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CaixaDeTexto 47"/>
          <p:cNvSpPr txBox="1"/>
          <p:nvPr/>
        </p:nvSpPr>
        <p:spPr>
          <a:xfrm>
            <a:off x="1003434" y="5127101"/>
            <a:ext cx="548548"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B</a:t>
            </a:r>
            <a:endParaRPr lang="pt-BR" sz="2400" i="1" dirty="0">
              <a:latin typeface="Century Schoolbook" panose="02040604050505020304" pitchFamily="18" charset="0"/>
              <a:ea typeface="Cambria Math" panose="02040503050406030204" pitchFamily="18" charset="0"/>
            </a:endParaRPr>
          </a:p>
        </p:txBody>
      </p:sp>
      <p:sp>
        <p:nvSpPr>
          <p:cNvPr id="36" name="CaixaDeTexto 47"/>
          <p:cNvSpPr txBox="1"/>
          <p:nvPr/>
        </p:nvSpPr>
        <p:spPr>
          <a:xfrm>
            <a:off x="2681740" y="3365264"/>
            <a:ext cx="662361"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C0</a:t>
            </a:r>
            <a:endParaRPr lang="pt-BR" sz="2400" i="1" dirty="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2313914" y="1791358"/>
            <a:ext cx="574709" cy="461665"/>
          </a:xfrm>
          <a:prstGeom prst="rect">
            <a:avLst/>
          </a:prstGeom>
          <a:noFill/>
        </p:spPr>
        <p:txBody>
          <a:bodyPr wrap="none" rtlCol="0">
            <a:spAutoFit/>
          </a:bodyPr>
          <a:lstStyle/>
          <a:p>
            <a:r>
              <a:rPr lang="pt-BR" sz="2400" dirty="0" smtClean="0"/>
              <a:t>V</a:t>
            </a:r>
            <a:r>
              <a:rPr lang="pt-BR" sz="2400" baseline="-25000" dirty="0" smtClean="0"/>
              <a:t>CC</a:t>
            </a:r>
            <a:endParaRPr lang="pt-BR" sz="2400" dirty="0"/>
          </a:p>
        </p:txBody>
      </p:sp>
      <mc:AlternateContent xmlns:mc="http://schemas.openxmlformats.org/markup-compatibility/2006">
        <mc:Choice xmlns:a14="http://schemas.microsoft.com/office/drawing/2010/main" Requires="a14">
          <p:sp>
            <p:nvSpPr>
              <p:cNvPr id="38" name="Caixa de Texto 82"/>
              <p:cNvSpPr txBox="1"/>
              <p:nvPr/>
            </p:nvSpPr>
            <p:spPr>
              <a:xfrm>
                <a:off x="3595722" y="1730892"/>
                <a:ext cx="8051137" cy="4192270"/>
              </a:xfrm>
              <a:prstGeom prst="rect">
                <a:avLst/>
              </a:prstGeom>
              <a:noFill/>
            </p:spPr>
            <p:txBody>
              <a:bodyPr wrap="square" rtlCol="0">
                <a:spAutoFit/>
              </a:bodyPr>
              <a:lstStyle/>
              <a:p>
                <a:pPr>
                  <a:spcBef>
                    <a:spcPts val="600"/>
                  </a:spcBef>
                  <a:spcAft>
                    <a:spcPts val="600"/>
                  </a:spcAft>
                </a:pPr>
                <a:r>
                  <a:rPr lang="pt-BR" altLang="en-US" sz="2800" dirty="0" smtClean="0">
                    <a:latin typeface="Comic Sans MS" panose="030F0702030302020204" pitchFamily="66" charset="0"/>
                    <a:cs typeface="Comic Sans MS" panose="030F0702030302020204" pitchFamily="66" charset="0"/>
                  </a:rPr>
                  <a:t>A tensão de entrada na base tem uma componente DC, </a:t>
                </a:r>
                <a:r>
                  <a:rPr lang="pt-BR" altLang="en-US" sz="2800" i="1" dirty="0" smtClean="0">
                    <a:latin typeface="Cambria Math" panose="02040503050406030204" pitchFamily="18" charset="0"/>
                    <a:ea typeface="Cambria Math" panose="02040503050406030204" pitchFamily="18" charset="0"/>
                    <a:cs typeface="Comic Sans MS" panose="030F0702030302020204" pitchFamily="66" charset="0"/>
                  </a:rPr>
                  <a:t>V</a:t>
                </a:r>
                <a:r>
                  <a:rPr lang="pt-BR" altLang="en-US" sz="2800" i="1" baseline="-25000" dirty="0" smtClean="0">
                    <a:latin typeface="Cambria Math" panose="02040503050406030204" pitchFamily="18" charset="0"/>
                    <a:ea typeface="Cambria Math" panose="02040503050406030204" pitchFamily="18" charset="0"/>
                    <a:cs typeface="Comic Sans MS" panose="030F0702030302020204" pitchFamily="66" charset="0"/>
                  </a:rPr>
                  <a:t>B</a:t>
                </a:r>
                <a:r>
                  <a:rPr lang="pt-BR" altLang="en-US" sz="2800" dirty="0" smtClean="0">
                    <a:latin typeface="Comic Sans MS" panose="030F0702030302020204" pitchFamily="66" charset="0"/>
                    <a:cs typeface="Comic Sans MS" panose="030F0702030302020204" pitchFamily="66" charset="0"/>
                  </a:rPr>
                  <a:t>, e outra variável, </a:t>
                </a:r>
                <a:r>
                  <a:rPr lang="pt-BR" altLang="en-US" sz="2800" i="1" dirty="0" err="1" smtClean="0">
                    <a:latin typeface="Century Schoolbook" panose="02040604050505020304" pitchFamily="18" charset="0"/>
                    <a:cs typeface="Comic Sans MS" panose="030F0702030302020204" pitchFamily="66" charset="0"/>
                  </a:rPr>
                  <a:t>v</a:t>
                </a:r>
                <a:r>
                  <a:rPr lang="pt-BR" altLang="en-US" sz="2800" i="1" baseline="-25000" dirty="0" err="1" smtClean="0">
                    <a:latin typeface="Century Schoolbook" panose="02040604050505020304" pitchFamily="18" charset="0"/>
                    <a:cs typeface="Comic Sans MS" panose="030F0702030302020204" pitchFamily="66" charset="0"/>
                  </a:rPr>
                  <a:t>B</a:t>
                </a:r>
                <a:r>
                  <a:rPr lang="pt-BR" altLang="en-US" sz="2800" i="1" dirty="0" smtClean="0">
                    <a:latin typeface="Century Schoolbook" panose="02040604050505020304" pitchFamily="18" charset="0"/>
                    <a:cs typeface="Comic Sans MS" panose="030F0702030302020204" pitchFamily="66" charset="0"/>
                  </a:rPr>
                  <a:t> (t).</a:t>
                </a:r>
                <a:r>
                  <a:rPr lang="pt-BR" altLang="en-US" sz="2800" dirty="0" smtClean="0">
                    <a:latin typeface="Comic Sans MS" panose="030F0702030302020204" pitchFamily="66" charset="0"/>
                    <a:cs typeface="Comic Sans MS" panose="030F0702030302020204" pitchFamily="66" charset="0"/>
                  </a:rPr>
                  <a:t> Vamos determinar o valor de V</a:t>
                </a:r>
                <a:r>
                  <a:rPr lang="pt-BR" altLang="en-US" sz="2800" baseline="-25000" dirty="0" smtClean="0">
                    <a:latin typeface="Comic Sans MS" panose="030F0702030302020204" pitchFamily="66" charset="0"/>
                    <a:cs typeface="Comic Sans MS" panose="030F0702030302020204" pitchFamily="66" charset="0"/>
                  </a:rPr>
                  <a:t>C0</a:t>
                </a:r>
                <a:r>
                  <a:rPr lang="pt-BR" altLang="en-US" sz="2800" dirty="0" smtClean="0">
                    <a:latin typeface="Comic Sans MS" panose="030F0702030302020204" pitchFamily="66" charset="0"/>
                    <a:cs typeface="Comic Sans MS" panose="030F0702030302020204" pitchFamily="66" charset="0"/>
                  </a:rPr>
                  <a:t>. A corrente </a:t>
                </a:r>
                <a:r>
                  <a:rPr lang="pt-BR" altLang="en-US" sz="2800" i="1" dirty="0" smtClean="0">
                    <a:latin typeface="Century Schoolbook" panose="02040604050505020304" pitchFamily="18" charset="0"/>
                    <a:cs typeface="Comic Sans MS" panose="030F0702030302020204" pitchFamily="66" charset="0"/>
                  </a:rPr>
                  <a:t>I</a:t>
                </a:r>
                <a:r>
                  <a:rPr lang="pt-BR" altLang="en-US" sz="2800" i="1" baseline="-25000" dirty="0" smtClean="0">
                    <a:latin typeface="Century Schoolbook" panose="02040604050505020304" pitchFamily="18" charset="0"/>
                    <a:cs typeface="Comic Sans MS" panose="030F0702030302020204" pitchFamily="66" charset="0"/>
                  </a:rPr>
                  <a:t>C</a:t>
                </a:r>
                <a:r>
                  <a:rPr lang="pt-BR" altLang="en-US" sz="2800" dirty="0" smtClean="0">
                    <a:latin typeface="Comic Sans MS" panose="030F0702030302020204" pitchFamily="66" charset="0"/>
                    <a:cs typeface="Comic Sans MS" panose="030F0702030302020204" pitchFamily="66" charset="0"/>
                  </a:rPr>
                  <a:t> do transistor é  dada por</a:t>
                </a:r>
                <a:endParaRPr lang="pt-BR" altLang="en-US" sz="2800" dirty="0" smtClean="0">
                  <a:latin typeface="Comic Sans MS" panose="030F0702030302020204" pitchFamily="66" charset="0"/>
                  <a:cs typeface="Comic Sans MS" panose="030F0702030302020204" pitchFamily="66" charset="0"/>
                </a:endParaRPr>
              </a:p>
              <a:p>
                <a:pPr algn="ctr">
                  <a:spcBef>
                    <a:spcPts val="600"/>
                  </a:spcBef>
                  <a:spcAft>
                    <a:spcPts val="600"/>
                  </a:spcAft>
                </a:pPr>
                <a14:m>
                  <m:oMath xmlns:m="http://schemas.openxmlformats.org/officeDocument/2006/math">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𝐶</m:t>
                        </m:r>
                      </m:sub>
                    </m:s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𝑆</m:t>
                        </m:r>
                      </m:sub>
                    </m:s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en-US" altLang="pt-BR"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𝑉</m:t>
                                </m:r>
                              </m:e>
                              <m: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𝐵</m:t>
                                </m:r>
                              </m:sub>
                            </m:s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𝑣</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𝐵</m:t>
                                </m:r>
                              </m:sub>
                            </m:s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𝑡</m:t>
                            </m: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num>
                          <m:den>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𝑈</m:t>
                                </m:r>
                              </m:e>
                              <m: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𝑇</m:t>
                                </m:r>
                              </m:sub>
                            </m:sSub>
                          </m:den>
                        </m:f>
                      </m:e>
                    </m:d>
                  </m:oMath>
                </a14:m>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a:p>
                <a:pPr>
                  <a:spcBef>
                    <a:spcPts val="600"/>
                  </a:spcBef>
                  <a:spcAft>
                    <a:spcPts val="600"/>
                  </a:spcAft>
                </a:pPr>
                <a:r>
                  <a:rPr lang="pt-BR" altLang="en-US" sz="2800" dirty="0" smtClean="0">
                    <a:latin typeface="Comic Sans MS" panose="030F0702030302020204" pitchFamily="66" charset="0"/>
                    <a:cs typeface="Comic Sans MS" panose="030F0702030302020204" pitchFamily="66" charset="0"/>
                  </a:rPr>
                  <a:t>Podemos escrever como </a:t>
                </a:r>
                <a:endParaRPr lang="pt-BR" altLang="en-US" sz="2800" dirty="0" smtClean="0">
                  <a:latin typeface="Comic Sans MS" panose="030F0702030302020204" pitchFamily="66" charset="0"/>
                  <a:cs typeface="Comic Sans MS" panose="030F0702030302020204" pitchFamily="66" charset="0"/>
                </a:endParaRPr>
              </a:p>
              <a:p>
                <a:pPr>
                  <a:spcBef>
                    <a:spcPts val="600"/>
                  </a:spcBef>
                  <a:spcAft>
                    <a:spcPts val="600"/>
                  </a:spcAft>
                </a:pPr>
                <a14:m>
                  <m:oMathPara xmlns:m="http://schemas.openxmlformats.org/officeDocument/2006/math">
                    <m:oMathParaPr>
                      <m:jc m:val="centerGroup"/>
                    </m:oMathParaPr>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𝐶</m:t>
                          </m:r>
                        </m:sub>
                      </m:sSub>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pt-BR" altLang="en-US" sz="2800" b="0" i="1" smtClean="0">
                          <a:latin typeface="Cambria Math" panose="02040503050406030204" pitchFamily="18" charset="0"/>
                          <a:ea typeface="Cambria Math" panose="02040503050406030204" pitchFamily="18" charset="0"/>
                          <a:sym typeface="Symbol" panose="05050102010706020507" charset="0"/>
                        </a:rPr>
                        <m:t>𝑒</m:t>
                      </m:r>
                      <m:r>
                        <a:rPr lang="pt-BR" altLang="en-US" sz="2800" i="1">
                          <a:latin typeface="Cambria Math" panose="02040503050406030204" pitchFamily="18" charset="0"/>
                          <a:ea typeface="Cambria Math" panose="02040503050406030204" pitchFamily="18" charset="0"/>
                          <a:sym typeface="Symbol" panose="05050102010706020507" charset="0"/>
                        </a:rPr>
                        <m:t>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𝑣</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sub>
                              </m:sSub>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𝑡</m:t>
                              </m:r>
                              <m:r>
                                <a:rPr lang="pt-BR" altLang="en-US" sz="2800" i="1">
                                  <a:latin typeface="Cambria Math" panose="02040503050406030204" pitchFamily="18" charset="0"/>
                                  <a:ea typeface="Cambria Math" panose="02040503050406030204" pitchFamily="18" charset="0"/>
                                  <a:sym typeface="Symbol" panose="05050102010706020507" charset="0"/>
                                </a:rPr>
                                <m:t>)</m:t>
                              </m:r>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800" dirty="0" smtClean="0">
                  <a:latin typeface="Comic Sans MS" panose="030F0702030302020204" pitchFamily="66" charset="0"/>
                  <a:cs typeface="Comic Sans MS" panose="030F0702030302020204" pitchFamily="66" charset="0"/>
                </a:endParaRPr>
              </a:p>
            </p:txBody>
          </p:sp>
        </mc:Choice>
        <mc:Fallback>
          <p:sp>
            <p:nvSpPr>
              <p:cNvPr id="38" name="Caixa de Texto 82"/>
              <p:cNvSpPr txBox="1">
                <a:spLocks noRot="1" noChangeAspect="1" noMove="1" noResize="1" noEditPoints="1" noAdjustHandles="1" noChangeArrowheads="1" noChangeShapeType="1" noTextEdit="1"/>
              </p:cNvSpPr>
              <p:nvPr/>
            </p:nvSpPr>
            <p:spPr>
              <a:xfrm>
                <a:off x="3595722" y="1730892"/>
                <a:ext cx="8051137" cy="4192270"/>
              </a:xfrm>
              <a:prstGeom prst="rect">
                <a:avLst/>
              </a:prstGeom>
              <a:blipFill rotWithShape="1">
                <a:blip r:embed="rId1"/>
                <a:stretch>
                  <a:fillRect l="-4" t="-12" r="4" b="12"/>
                </a:stretch>
              </a:blipFill>
            </p:spPr>
            <p:txBody>
              <a:bodyPr/>
              <a:lstStyle/>
              <a:p>
                <a:r>
                  <a:rPr lang="pt-BR" altLang="en-US">
                    <a:noFill/>
                  </a:rPr>
                  <a:t> </a:t>
                </a:r>
              </a:p>
            </p:txBody>
          </p:sp>
        </mc:Fallback>
      </mc:AlternateContent>
      <p:cxnSp>
        <p:nvCxnSpPr>
          <p:cNvPr id="39" name="Conector de Seta Reta 18"/>
          <p:cNvCxnSpPr/>
          <p:nvPr/>
        </p:nvCxnSpPr>
        <p:spPr>
          <a:xfrm flipH="1">
            <a:off x="2309757" y="248327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0" name="Caixa de Texto 23"/>
          <p:cNvSpPr txBox="1"/>
          <p:nvPr/>
        </p:nvSpPr>
        <p:spPr>
          <a:xfrm>
            <a:off x="2593367" y="2408305"/>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1" name="Caixa de Texto 23"/>
          <p:cNvSpPr txBox="1"/>
          <p:nvPr/>
        </p:nvSpPr>
        <p:spPr>
          <a:xfrm>
            <a:off x="1706854" y="2484001"/>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907517" y="342446"/>
            <a:ext cx="10446283"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transistor na região ativa</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1295400" y="3725509"/>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1898183" y="2704342"/>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8" name="Conector Reto 17"/>
          <p:cNvCxnSpPr/>
          <p:nvPr/>
        </p:nvCxnSpPr>
        <p:spPr>
          <a:xfrm>
            <a:off x="2376049" y="4978071"/>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2545708" y="342168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CaixaDeTexto 47"/>
          <p:cNvSpPr txBox="1"/>
          <p:nvPr/>
        </p:nvSpPr>
        <p:spPr>
          <a:xfrm>
            <a:off x="1042305" y="4358393"/>
            <a:ext cx="825867" cy="46166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a:t>
            </a:r>
            <a:r>
              <a:rPr lang="pt-BR" sz="2400" i="1" baseline="-25000" dirty="0" err="1" smtClean="0">
                <a:latin typeface="Century Schoolbook" panose="02040604050505020304" pitchFamily="18" charset="0"/>
                <a:ea typeface="Cambria Math" panose="02040503050406030204" pitchFamily="18" charset="0"/>
              </a:rPr>
              <a:t>B</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22" name="Elipse 21"/>
          <p:cNvSpPr/>
          <p:nvPr/>
        </p:nvSpPr>
        <p:spPr>
          <a:xfrm>
            <a:off x="616220" y="4364754"/>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3" name="Forma livre 22"/>
          <p:cNvSpPr/>
          <p:nvPr/>
        </p:nvSpPr>
        <p:spPr>
          <a:xfrm>
            <a:off x="670830" y="4433334"/>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4" name="Conector Reto 23"/>
          <p:cNvCxnSpPr/>
          <p:nvPr/>
        </p:nvCxnSpPr>
        <p:spPr>
          <a:xfrm rot="5400000">
            <a:off x="587065" y="5062255"/>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657164" y="5304452"/>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H="1">
            <a:off x="833811" y="4126219"/>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a:stCxn id="22" idx="0"/>
          </p:cNvCxnSpPr>
          <p:nvPr/>
        </p:nvCxnSpPr>
        <p:spPr>
          <a:xfrm flipH="1" flipV="1">
            <a:off x="829262" y="4121670"/>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2380599" y="49826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a:off x="701878" y="5357934"/>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rot="5400000">
            <a:off x="587064" y="5600131"/>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652749" y="58423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CaixaDeTexto 47"/>
          <p:cNvSpPr txBox="1"/>
          <p:nvPr/>
        </p:nvSpPr>
        <p:spPr>
          <a:xfrm>
            <a:off x="1003434" y="5127101"/>
            <a:ext cx="548548"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B</a:t>
            </a:r>
            <a:endParaRPr lang="pt-BR" sz="2400" i="1" dirty="0">
              <a:latin typeface="Century Schoolbook" panose="02040604050505020304" pitchFamily="18" charset="0"/>
              <a:ea typeface="Cambria Math" panose="02040503050406030204" pitchFamily="18" charset="0"/>
            </a:endParaRPr>
          </a:p>
        </p:txBody>
      </p:sp>
      <p:sp>
        <p:nvSpPr>
          <p:cNvPr id="36" name="CaixaDeTexto 47"/>
          <p:cNvSpPr txBox="1"/>
          <p:nvPr/>
        </p:nvSpPr>
        <p:spPr>
          <a:xfrm>
            <a:off x="2712534" y="2982121"/>
            <a:ext cx="662361"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C0</a:t>
            </a:r>
            <a:endParaRPr lang="pt-BR" sz="2400" i="1" dirty="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2313914" y="1791358"/>
            <a:ext cx="574709" cy="461665"/>
          </a:xfrm>
          <a:prstGeom prst="rect">
            <a:avLst/>
          </a:prstGeom>
          <a:noFill/>
        </p:spPr>
        <p:txBody>
          <a:bodyPr wrap="none" rtlCol="0">
            <a:spAutoFit/>
          </a:bodyPr>
          <a:lstStyle/>
          <a:p>
            <a:r>
              <a:rPr lang="pt-BR" sz="2400" dirty="0" smtClean="0"/>
              <a:t>V</a:t>
            </a:r>
            <a:r>
              <a:rPr lang="pt-BR" sz="2400" baseline="-25000" dirty="0" smtClean="0"/>
              <a:t>CC</a:t>
            </a:r>
            <a:endParaRPr lang="pt-BR" sz="2400" dirty="0"/>
          </a:p>
        </p:txBody>
      </p:sp>
      <mc:AlternateContent xmlns:mc="http://schemas.openxmlformats.org/markup-compatibility/2006">
        <mc:Choice xmlns:a14="http://schemas.microsoft.com/office/drawing/2010/main" Requires="a14">
          <p:sp>
            <p:nvSpPr>
              <p:cNvPr id="38" name="Caixa de Texto 82"/>
              <p:cNvSpPr txBox="1"/>
              <p:nvPr/>
            </p:nvSpPr>
            <p:spPr>
              <a:xfrm>
                <a:off x="3456233" y="1382070"/>
                <a:ext cx="8051137" cy="3662045"/>
              </a:xfrm>
              <a:prstGeom prst="rect">
                <a:avLst/>
              </a:prstGeom>
              <a:noFill/>
            </p:spPr>
            <p:txBody>
              <a:bodyPr wrap="square" rtlCol="0">
                <a:spAutoFit/>
              </a:bodyPr>
              <a:lstStyle/>
              <a:p>
                <a:pPr>
                  <a:spcAft>
                    <a:spcPts val="1200"/>
                  </a:spcAft>
                </a:pPr>
                <a:r>
                  <a:rPr lang="pt-BR" altLang="en-US" sz="2800" dirty="0" smtClean="0">
                    <a:latin typeface="Comic Sans MS" panose="030F0702030302020204" pitchFamily="66" charset="0"/>
                    <a:cs typeface="Comic Sans MS" panose="030F0702030302020204" pitchFamily="66" charset="0"/>
                  </a:rPr>
                  <a:t>Chamaremos de </a:t>
                </a:r>
                <a:r>
                  <a:rPr lang="pt-BR" altLang="en-US" sz="2800" i="1" dirty="0" smtClean="0">
                    <a:latin typeface="Century Schoolbook" panose="02040604050505020304" pitchFamily="18" charset="0"/>
                    <a:cs typeface="Comic Sans MS" panose="030F0702030302020204" pitchFamily="66" charset="0"/>
                  </a:rPr>
                  <a:t>I</a:t>
                </a:r>
                <a:r>
                  <a:rPr lang="pt-BR" altLang="en-US" sz="2800" i="1" baseline="-25000" dirty="0" smtClean="0">
                    <a:latin typeface="Century Schoolbook" panose="02040604050505020304" pitchFamily="18" charset="0"/>
                    <a:cs typeface="Comic Sans MS" panose="030F0702030302020204" pitchFamily="66" charset="0"/>
                  </a:rPr>
                  <a:t>C0</a:t>
                </a:r>
                <a:r>
                  <a:rPr lang="pt-BR" altLang="en-US" sz="2800" dirty="0" smtClean="0">
                    <a:latin typeface="Comic Sans MS" panose="030F0702030302020204" pitchFamily="66" charset="0"/>
                    <a:cs typeface="Comic Sans MS" panose="030F0702030302020204" pitchFamily="66" charset="0"/>
                  </a:rPr>
                  <a:t> a corrente que apareceria se tivéssemos na entrada apenas </a:t>
                </a:r>
                <a:r>
                  <a:rPr lang="pt-BR" altLang="en-US" sz="2800" i="1" dirty="0" smtClean="0">
                    <a:latin typeface="Century Schoolbook" panose="02040604050505020304" pitchFamily="18" charset="0"/>
                    <a:cs typeface="Comic Sans MS" panose="030F0702030302020204" pitchFamily="66" charset="0"/>
                  </a:rPr>
                  <a:t>V</a:t>
                </a:r>
                <a:r>
                  <a:rPr lang="pt-BR" altLang="en-US" sz="2800" i="1" baseline="-25000" dirty="0" smtClean="0">
                    <a:latin typeface="Century Schoolbook" panose="02040604050505020304" pitchFamily="18" charset="0"/>
                    <a:cs typeface="Comic Sans MS" panose="030F0702030302020204" pitchFamily="66" charset="0"/>
                  </a:rPr>
                  <a:t>B</a:t>
                </a:r>
                <a:r>
                  <a:rPr lang="pt-BR" altLang="en-US" sz="2800" dirty="0" smtClean="0">
                    <a:latin typeface="Comic Sans MS" panose="030F0702030302020204" pitchFamily="66" charset="0"/>
                    <a:cs typeface="Comic Sans MS" panose="030F0702030302020204" pitchFamily="66" charset="0"/>
                  </a:rPr>
                  <a:t>. Teremos então:</a:t>
                </a:r>
                <a:endParaRPr lang="pt-BR" altLang="en-US" sz="2800" dirty="0" smtClean="0">
                  <a:latin typeface="Comic Sans MS" panose="030F0702030302020204" pitchFamily="66" charset="0"/>
                  <a:cs typeface="Comic Sans MS" panose="030F0702030302020204" pitchFamily="66" charset="0"/>
                </a:endParaRPr>
              </a:p>
              <a:p>
                <a:pPr algn="ctr">
                  <a:spcAft>
                    <a:spcPts val="1200"/>
                  </a:spcAft>
                </a:pP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𝐶</m:t>
                        </m:r>
                        <m:r>
                          <a:rPr lang="pt-BR" altLang="en-US" sz="2800" b="0" i="1" smtClean="0">
                            <a:latin typeface="Cambria Math" panose="02040503050406030204" pitchFamily="18" charset="0"/>
                            <a:ea typeface="Cambria Math" panose="02040503050406030204" pitchFamily="18" charset="0"/>
                            <a:sym typeface="Symbol" panose="05050102010706020507" charset="0"/>
                          </a:rPr>
                          <m:t>0</m:t>
                        </m:r>
                      </m:sub>
                    </m:sSub>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a14:m>
                <a:r>
                  <a:rPr lang="pt-BR" altLang="en-US" sz="2800" dirty="0" smtClean="0">
                    <a:latin typeface="Comic Sans MS" panose="030F0702030302020204" pitchFamily="66" charset="0"/>
                    <a:cs typeface="Comic Sans MS" panose="030F0702030302020204" pitchFamily="66" charset="0"/>
                  </a:rPr>
                  <a:t>    e      </a:t>
                </a: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𝐶</m:t>
                        </m:r>
                      </m:sub>
                    </m:sSub>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r>
                          <a:rPr lang="pt-BR" altLang="en-US" sz="2800" b="0" i="1" smtClean="0">
                            <a:latin typeface="Cambria Math" panose="02040503050406030204" pitchFamily="18" charset="0"/>
                            <a:ea typeface="Cambria Math" panose="02040503050406030204" pitchFamily="18" charset="0"/>
                            <a:sym typeface="Symbol" panose="05050102010706020507" charset="0"/>
                          </a:rPr>
                          <m:t>0</m:t>
                        </m:r>
                      </m:sub>
                    </m:sSub>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𝑣</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sub>
                            </m:sSub>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𝑡</m:t>
                            </m:r>
                            <m:r>
                              <a:rPr lang="pt-BR" altLang="en-US" sz="2800" i="1">
                                <a:latin typeface="Cambria Math" panose="02040503050406030204" pitchFamily="18" charset="0"/>
                                <a:ea typeface="Cambria Math" panose="02040503050406030204" pitchFamily="18" charset="0"/>
                                <a:sym typeface="Symbol" panose="05050102010706020507" charset="0"/>
                              </a:rPr>
                              <m:t>)</m:t>
                            </m:r>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a14:m>
                <a:endParaRPr lang="pt-BR" altLang="en-US" sz="2800" dirty="0" smtClean="0">
                  <a:latin typeface="Comic Sans MS" panose="030F0702030302020204" pitchFamily="66" charset="0"/>
                  <a:cs typeface="Comic Sans MS" panose="030F0702030302020204" pitchFamily="66" charset="0"/>
                </a:endParaRPr>
              </a:p>
              <a:p>
                <a:pPr>
                  <a:spcAft>
                    <a:spcPts val="1200"/>
                  </a:spcAft>
                </a:pPr>
                <a:r>
                  <a:rPr lang="pt-BR" altLang="en-US" sz="2800" dirty="0" smtClean="0">
                    <a:latin typeface="Comic Sans MS" panose="030F0702030302020204" pitchFamily="66" charset="0"/>
                    <a:cs typeface="Comic Sans MS" panose="030F0702030302020204" pitchFamily="66" charset="0"/>
                  </a:rPr>
                  <a:t>Como já fizemos antes com o diodo, podemos expandir o termo exponencial que aparece em </a:t>
                </a:r>
                <a:r>
                  <a:rPr lang="pt-BR" altLang="en-US" sz="2800" i="1" dirty="0" smtClean="0">
                    <a:latin typeface="Comic Sans MS" panose="030F0702030302020204" pitchFamily="66" charset="0"/>
                    <a:cs typeface="Comic Sans MS" panose="030F0702030302020204" pitchFamily="66" charset="0"/>
                  </a:rPr>
                  <a:t>I</a:t>
                </a:r>
                <a:r>
                  <a:rPr lang="pt-BR" altLang="en-US" sz="2800" i="1" baseline="-25000" dirty="0" smtClean="0">
                    <a:latin typeface="Century Schoolbook" panose="02040604050505020304" pitchFamily="18" charset="0"/>
                    <a:cs typeface="Comic Sans MS" panose="030F0702030302020204" pitchFamily="66" charset="0"/>
                  </a:rPr>
                  <a:t>C</a:t>
                </a:r>
                <a:r>
                  <a:rPr lang="pt-BR" altLang="en-US" sz="2800" i="1" dirty="0" smtClean="0">
                    <a:latin typeface="Century Schoolbook" panose="02040604050505020304" pitchFamily="18"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em série de Taylor</a:t>
                </a:r>
                <a:endParaRPr lang="pt-BR" altLang="en-US" sz="2800" dirty="0">
                  <a:latin typeface="Century Schoolbook" panose="02040604050505020304" pitchFamily="18" charset="0"/>
                  <a:cs typeface="Comic Sans MS" panose="030F0702030302020204" pitchFamily="66" charset="0"/>
                </a:endParaRPr>
              </a:p>
            </p:txBody>
          </p:sp>
        </mc:Choice>
        <mc:Fallback>
          <p:sp>
            <p:nvSpPr>
              <p:cNvPr id="38" name="Caixa de Texto 82"/>
              <p:cNvSpPr txBox="1">
                <a:spLocks noRot="1" noChangeAspect="1" noMove="1" noResize="1" noEditPoints="1" noAdjustHandles="1" noChangeArrowheads="1" noChangeShapeType="1" noTextEdit="1"/>
              </p:cNvSpPr>
              <p:nvPr/>
            </p:nvSpPr>
            <p:spPr>
              <a:xfrm>
                <a:off x="3456233" y="1382070"/>
                <a:ext cx="8051137" cy="3662045"/>
              </a:xfrm>
              <a:prstGeom prst="rect">
                <a:avLst/>
              </a:prstGeom>
              <a:blipFill rotWithShape="1">
                <a:blip r:embed="rId1"/>
                <a:stretch>
                  <a:fillRect l="-7" t="-8" r="7" b="8"/>
                </a:stretch>
              </a:blipFill>
            </p:spPr>
            <p:txBody>
              <a:bodyPr/>
              <a:lstStyle/>
              <a:p>
                <a:r>
                  <a:rPr lang="pt-BR" altLang="en-US">
                    <a:noFill/>
                  </a:rPr>
                  <a:t> </a:t>
                </a:r>
              </a:p>
            </p:txBody>
          </p:sp>
        </mc:Fallback>
      </mc:AlternateContent>
      <p:cxnSp>
        <p:nvCxnSpPr>
          <p:cNvPr id="39" name="Conector de Seta Reta 18"/>
          <p:cNvCxnSpPr/>
          <p:nvPr/>
        </p:nvCxnSpPr>
        <p:spPr>
          <a:xfrm flipH="1">
            <a:off x="2309757" y="248327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0" name="Caixa de Texto 23"/>
          <p:cNvSpPr txBox="1"/>
          <p:nvPr/>
        </p:nvSpPr>
        <p:spPr>
          <a:xfrm>
            <a:off x="1730238" y="2460151"/>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41" name="Retângulo 40"/>
              <p:cNvSpPr/>
              <p:nvPr/>
            </p:nvSpPr>
            <p:spPr>
              <a:xfrm>
                <a:off x="2055237" y="5382661"/>
                <a:ext cx="9629431" cy="798937"/>
              </a:xfrm>
              <a:prstGeom prst="rect">
                <a:avLst/>
              </a:prstGeom>
            </p:spPr>
            <p:txBody>
              <a:bodyPr wrap="none">
                <a:spAutoFit/>
              </a:bodyPr>
              <a:lstStyle/>
              <a:p>
                <a14:m>
                  <m:oMath xmlns:m="http://schemas.openxmlformats.org/officeDocument/2006/math">
                    <m:func>
                      <m:funcPr>
                        <m:ctrlPr>
                          <a:rPr lang="pt-BR" altLang="pt-BR" sz="2800" i="1" smtClean="0">
                            <a:latin typeface="Cambria Math" panose="02040503050406030204" pitchFamily="18" charset="0"/>
                            <a:ea typeface="Cambria Math" panose="02040503050406030204" pitchFamily="18" charset="0"/>
                          </a:rPr>
                        </m:ctrlPr>
                      </m:funcPr>
                      <m:fName>
                        <m:r>
                          <m:rPr>
                            <m:sty m:val="p"/>
                          </m:rPr>
                          <a:rPr lang="pt-BR" altLang="pt-BR" sz="2800">
                            <a:latin typeface="Cambria Math" panose="02040503050406030204" pitchFamily="18" charset="0"/>
                            <a:ea typeface="Cambria Math" panose="02040503050406030204" pitchFamily="18" charset="0"/>
                          </a:rPr>
                          <m:t>exp</m:t>
                        </m:r>
                      </m:fName>
                      <m:e>
                        <m:d>
                          <m:dPr>
                            <m:ctrlPr>
                              <a:rPr lang="pt-BR" altLang="pt-BR" sz="2800" i="1">
                                <a:latin typeface="Cambria Math" panose="02040503050406030204" pitchFamily="18" charset="0"/>
                                <a:ea typeface="Cambria Math" panose="02040503050406030204" pitchFamily="18" charset="0"/>
                              </a:rPr>
                            </m:ctrlPr>
                          </m:dPr>
                          <m:e>
                            <m:f>
                              <m:fPr>
                                <m:ctrlPr>
                                  <a:rPr lang="pt-BR" altLang="pt-BR" sz="2800" i="1">
                                    <a:latin typeface="Cambria Math" panose="02040503050406030204" pitchFamily="18" charset="0"/>
                                    <a:ea typeface="Cambria Math" panose="02040503050406030204" pitchFamily="18" charset="0"/>
                                  </a:rPr>
                                </m:ctrlPr>
                              </m:fPr>
                              <m:num>
                                <m:sSub>
                                  <m:sSubPr>
                                    <m:ctrlPr>
                                      <a:rPr lang="pt-BR" altLang="pt-BR" sz="2400" i="1">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𝑣</m:t>
                                    </m:r>
                                  </m:e>
                                  <m:sub>
                                    <m:r>
                                      <a:rPr lang="pt-BR" altLang="pt-BR" sz="2400" b="0" i="1" smtClean="0">
                                        <a:latin typeface="Cambria Math" panose="02040503050406030204" pitchFamily="18" charset="0"/>
                                        <a:ea typeface="Cambria Math" panose="02040503050406030204" pitchFamily="18" charset="0"/>
                                      </a:rPr>
                                      <m:t>𝐵</m:t>
                                    </m:r>
                                  </m:sub>
                                </m:sSub>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𝑡</m:t>
                                    </m:r>
                                  </m:e>
                                </m:d>
                              </m:num>
                              <m:den>
                                <m:sSub>
                                  <m:sSubPr>
                                    <m:ctrlPr>
                                      <a:rPr lang="pt-BR" altLang="pt-BR" sz="2800" i="1">
                                        <a:latin typeface="Cambria Math" panose="02040503050406030204" pitchFamily="18" charset="0"/>
                                        <a:ea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rPr>
                                      <m:t>𝑛</m:t>
                                    </m:r>
                                    <m:r>
                                      <a:rPr lang="pt-BR" altLang="pt-BR" sz="2800" i="1">
                                        <a:latin typeface="Cambria Math" panose="02040503050406030204" pitchFamily="18" charset="0"/>
                                        <a:ea typeface="Cambria Math" panose="02040503050406030204" pitchFamily="18" charset="0"/>
                                      </a:rPr>
                                      <m:t>𝑈</m:t>
                                    </m:r>
                                  </m:e>
                                  <m:sub>
                                    <m:r>
                                      <a:rPr lang="pt-BR" altLang="pt-BR" sz="2800" i="1">
                                        <a:latin typeface="Cambria Math" panose="02040503050406030204" pitchFamily="18" charset="0"/>
                                        <a:ea typeface="Cambria Math" panose="02040503050406030204" pitchFamily="18" charset="0"/>
                                      </a:rPr>
                                      <m:t>𝑇</m:t>
                                    </m:r>
                                  </m:sub>
                                </m:sSub>
                              </m:den>
                            </m:f>
                          </m:e>
                        </m:d>
                      </m:e>
                    </m:func>
                    <m:r>
                      <a:rPr lang="pt-BR" altLang="pt-BR" sz="2800" b="0" i="1" smtClean="0">
                        <a:latin typeface="Cambria Math" panose="02040503050406030204" pitchFamily="18" charset="0"/>
                        <a:ea typeface="Cambria Math" panose="02040503050406030204" pitchFamily="18" charset="0"/>
                      </a:rPr>
                      <m:t>=</m:t>
                    </m:r>
                    <m:r>
                      <a:rPr lang="pt-BR" altLang="pt-BR" sz="2800" b="0" i="1" smtClean="0">
                        <a:latin typeface="Cambria Math" panose="02040503050406030204" pitchFamily="18" charset="0"/>
                        <a:ea typeface="Cambria Math" panose="02040503050406030204" pitchFamily="18" charset="0"/>
                      </a:rPr>
                      <m:t>1</m:t>
                    </m:r>
                    <m:r>
                      <a:rPr lang="pt-BR" altLang="pt-BR" sz="2800" b="0" i="1" smtClean="0">
                        <a:latin typeface="Cambria Math" panose="02040503050406030204" pitchFamily="18" charset="0"/>
                        <a:ea typeface="Cambria Math" panose="02040503050406030204" pitchFamily="18" charset="0"/>
                      </a:rPr>
                      <m:t>+(</m:t>
                    </m:r>
                    <m:f>
                      <m:fPr>
                        <m:ctrlPr>
                          <a:rPr lang="pt-BR" altLang="pt-BR" sz="2800" b="0" i="1" smtClean="0">
                            <a:latin typeface="Cambria Math" panose="02040503050406030204" pitchFamily="18" charset="0"/>
                            <a:ea typeface="Cambria Math" panose="02040503050406030204" pitchFamily="18" charset="0"/>
                          </a:rPr>
                        </m:ctrlPr>
                      </m:fPr>
                      <m:num>
                        <m:sSub>
                          <m:sSubPr>
                            <m:ctrlPr>
                              <a:rPr lang="pt-BR" altLang="pt-BR" sz="2400" i="1">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𝑣</m:t>
                            </m:r>
                          </m:e>
                          <m:sub>
                            <m:r>
                              <a:rPr lang="pt-BR" altLang="pt-BR" sz="2400" b="0" i="1" smtClean="0">
                                <a:latin typeface="Cambria Math" panose="02040503050406030204" pitchFamily="18" charset="0"/>
                                <a:ea typeface="Cambria Math" panose="02040503050406030204" pitchFamily="18" charset="0"/>
                              </a:rPr>
                              <m:t>𝐵</m:t>
                            </m:r>
                          </m:sub>
                        </m:sSub>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𝑡</m:t>
                            </m:r>
                          </m:e>
                        </m:d>
                      </m:num>
                      <m:den>
                        <m:r>
                          <a:rPr lang="pt-BR" altLang="pt-BR" sz="2800" b="0" i="1" smtClean="0">
                            <a:latin typeface="Cambria Math" panose="02040503050406030204" pitchFamily="18" charset="0"/>
                            <a:ea typeface="Cambria Math" panose="02040503050406030204" pitchFamily="18" charset="0"/>
                          </a:rPr>
                          <m:t>𝑛</m:t>
                        </m:r>
                        <m:sSub>
                          <m:sSubPr>
                            <m:ctrlPr>
                              <a:rPr lang="pt-BR" altLang="pt-BR" sz="2800" b="0" i="1" smtClean="0">
                                <a:latin typeface="Cambria Math" panose="02040503050406030204" pitchFamily="18" charset="0"/>
                                <a:ea typeface="Cambria Math" panose="02040503050406030204" pitchFamily="18" charset="0"/>
                              </a:rPr>
                            </m:ctrlPr>
                          </m:sSubPr>
                          <m:e>
                            <m:r>
                              <a:rPr lang="pt-BR" altLang="pt-BR" sz="2800" b="0" i="1" smtClean="0">
                                <a:latin typeface="Cambria Math" panose="02040503050406030204" pitchFamily="18" charset="0"/>
                                <a:ea typeface="Cambria Math" panose="02040503050406030204" pitchFamily="18" charset="0"/>
                              </a:rPr>
                              <m:t>𝑈</m:t>
                            </m:r>
                          </m:e>
                          <m:sub>
                            <m:r>
                              <a:rPr lang="pt-BR" altLang="pt-BR" sz="2800" b="0" i="1" smtClean="0">
                                <a:latin typeface="Cambria Math" panose="02040503050406030204" pitchFamily="18" charset="0"/>
                                <a:ea typeface="Cambria Math" panose="02040503050406030204" pitchFamily="18" charset="0"/>
                              </a:rPr>
                              <m:t>𝑇</m:t>
                            </m:r>
                          </m:sub>
                        </m:sSub>
                      </m:den>
                    </m:f>
                    <m:r>
                      <a:rPr lang="pt-BR" altLang="pt-BR" sz="2800" b="0" i="1" smtClean="0">
                        <a:latin typeface="Cambria Math" panose="02040503050406030204" pitchFamily="18" charset="0"/>
                        <a:ea typeface="Cambria Math" panose="02040503050406030204" pitchFamily="18" charset="0"/>
                      </a:rPr>
                      <m:t>)</m:t>
                    </m:r>
                    <m:func>
                      <m:funcPr>
                        <m:ctrlPr>
                          <a:rPr lang="pt-BR" altLang="pt-BR" sz="2800" i="1">
                            <a:latin typeface="Cambria Math" panose="02040503050406030204" pitchFamily="18" charset="0"/>
                            <a:ea typeface="Cambria Math" panose="02040503050406030204" pitchFamily="18" charset="0"/>
                          </a:rPr>
                        </m:ctrlPr>
                      </m:funcPr>
                      <m:fName>
                        <m:r>
                          <m:rPr>
                            <m:sty m:val="p"/>
                          </m:rPr>
                          <a:rPr lang="pt-BR" altLang="pt-BR" sz="2800">
                            <a:latin typeface="Cambria Math" panose="02040503050406030204" pitchFamily="18" charset="0"/>
                            <a:ea typeface="Cambria Math" panose="02040503050406030204" pitchFamily="18" charset="0"/>
                          </a:rPr>
                          <m:t>exp</m:t>
                        </m:r>
                      </m:fName>
                      <m:e>
                        <m:d>
                          <m:dPr>
                            <m:ctrlPr>
                              <a:rPr lang="pt-BR" altLang="pt-BR" sz="2800" i="1">
                                <a:latin typeface="Cambria Math" panose="02040503050406030204" pitchFamily="18" charset="0"/>
                                <a:ea typeface="Cambria Math" panose="02040503050406030204" pitchFamily="18" charset="0"/>
                              </a:rPr>
                            </m:ctrlPr>
                          </m:dPr>
                          <m:e>
                            <m:f>
                              <m:fPr>
                                <m:ctrlPr>
                                  <a:rPr lang="pt-BR" altLang="pt-BR" sz="2800" i="1">
                                    <a:latin typeface="Cambria Math" panose="02040503050406030204" pitchFamily="18" charset="0"/>
                                    <a:ea typeface="Cambria Math" panose="02040503050406030204" pitchFamily="18" charset="0"/>
                                  </a:rPr>
                                </m:ctrlPr>
                              </m:fPr>
                              <m:num>
                                <m:sSub>
                                  <m:sSubPr>
                                    <m:ctrlPr>
                                      <a:rPr lang="pt-BR" altLang="pt-BR" sz="2400" i="1">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𝑣</m:t>
                                    </m:r>
                                  </m:e>
                                  <m:sub>
                                    <m:r>
                                      <a:rPr lang="pt-BR" altLang="pt-BR" sz="2400" b="0" i="1" smtClean="0">
                                        <a:latin typeface="Cambria Math" panose="02040503050406030204" pitchFamily="18" charset="0"/>
                                        <a:ea typeface="Cambria Math" panose="02040503050406030204" pitchFamily="18" charset="0"/>
                                      </a:rPr>
                                      <m:t>𝐵</m:t>
                                    </m:r>
                                  </m:sub>
                                </m:sSub>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𝑡</m:t>
                                    </m:r>
                                  </m:e>
                                </m:d>
                              </m:num>
                              <m:den>
                                <m:sSub>
                                  <m:sSubPr>
                                    <m:ctrlPr>
                                      <a:rPr lang="pt-BR" altLang="pt-BR" sz="2800" i="1">
                                        <a:latin typeface="Cambria Math" panose="02040503050406030204" pitchFamily="18" charset="0"/>
                                        <a:ea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rPr>
                                      <m:t>𝑛</m:t>
                                    </m:r>
                                    <m:r>
                                      <a:rPr lang="pt-BR" altLang="pt-BR" sz="2800" i="1">
                                        <a:latin typeface="Cambria Math" panose="02040503050406030204" pitchFamily="18" charset="0"/>
                                        <a:ea typeface="Cambria Math" panose="02040503050406030204" pitchFamily="18" charset="0"/>
                                      </a:rPr>
                                      <m:t>𝑈</m:t>
                                    </m:r>
                                  </m:e>
                                  <m:sub>
                                    <m:r>
                                      <a:rPr lang="pt-BR" altLang="pt-BR" sz="2800" i="1">
                                        <a:latin typeface="Cambria Math" panose="02040503050406030204" pitchFamily="18" charset="0"/>
                                        <a:ea typeface="Cambria Math" panose="02040503050406030204" pitchFamily="18" charset="0"/>
                                      </a:rPr>
                                      <m:t>𝑇</m:t>
                                    </m:r>
                                  </m:sub>
                                </m:sSub>
                              </m:den>
                            </m:f>
                          </m:e>
                        </m:d>
                      </m:e>
                    </m:func>
                    <m:sSub>
                      <m:sSubPr>
                        <m:ctrlPr>
                          <a:rPr lang="pt-BR" altLang="pt-BR" sz="2800" i="1" smtClean="0">
                            <a:latin typeface="Cambria Math" panose="02040503050406030204" pitchFamily="18" charset="0"/>
                            <a:ea typeface="Cambria Math" panose="02040503050406030204" pitchFamily="18" charset="0"/>
                          </a:rPr>
                        </m:ctrlPr>
                      </m:sSubPr>
                      <m:e>
                        <m:r>
                          <a:rPr lang="pt-BR" altLang="pt-BR" sz="2800" b="0" i="1" smtClean="0">
                            <a:latin typeface="Cambria Math" panose="02040503050406030204" pitchFamily="18" charset="0"/>
                            <a:ea typeface="Cambria Math" panose="02040503050406030204" pitchFamily="18" charset="0"/>
                          </a:rPr>
                          <m:t>|</m:t>
                        </m:r>
                      </m:e>
                      <m:sub>
                        <m:r>
                          <a:rPr lang="pt-BR" altLang="pt-BR" sz="2800" b="0" i="1" smtClean="0">
                            <a:latin typeface="Cambria Math" panose="02040503050406030204" pitchFamily="18" charset="0"/>
                            <a:ea typeface="Cambria Math" panose="02040503050406030204" pitchFamily="18" charset="0"/>
                          </a:rPr>
                          <m:t>0</m:t>
                        </m:r>
                      </m:sub>
                    </m:sSub>
                    <m:r>
                      <a:rPr lang="pt-BR" altLang="pt-BR" sz="2800" b="0" i="1" smtClean="0">
                        <a:latin typeface="Cambria Math" panose="02040503050406030204" pitchFamily="18" charset="0"/>
                        <a:ea typeface="Cambria Math" panose="02040503050406030204" pitchFamily="18" charset="0"/>
                      </a:rPr>
                      <m:t>+(</m:t>
                    </m:r>
                    <m:f>
                      <m:fPr>
                        <m:ctrlPr>
                          <a:rPr lang="pt-BR" altLang="pt-BR" sz="2800" i="1">
                            <a:latin typeface="Cambria Math" panose="02040503050406030204" pitchFamily="18" charset="0"/>
                            <a:ea typeface="Cambria Math" panose="02040503050406030204" pitchFamily="18" charset="0"/>
                          </a:rPr>
                        </m:ctrlPr>
                      </m:fPr>
                      <m:num>
                        <m:sSub>
                          <m:sSubPr>
                            <m:ctrlPr>
                              <a:rPr lang="pt-BR" altLang="pt-BR" sz="2400" i="1" smtClean="0">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𝑣</m:t>
                            </m:r>
                          </m:e>
                          <m:sub>
                            <m:r>
                              <a:rPr lang="pt-BR" altLang="pt-BR" sz="2400" b="0" i="1" smtClean="0">
                                <a:latin typeface="Cambria Math" panose="02040503050406030204" pitchFamily="18" charset="0"/>
                                <a:ea typeface="Cambria Math" panose="02040503050406030204" pitchFamily="18" charset="0"/>
                              </a:rPr>
                              <m:t>𝐵</m:t>
                            </m:r>
                          </m:sub>
                        </m:sSub>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𝑡</m:t>
                            </m:r>
                          </m:e>
                        </m:d>
                      </m:num>
                      <m:den>
                        <m:r>
                          <a:rPr lang="pt-BR" altLang="pt-BR" sz="2800" i="1">
                            <a:latin typeface="Cambria Math" panose="02040503050406030204" pitchFamily="18" charset="0"/>
                            <a:ea typeface="Cambria Math" panose="02040503050406030204" pitchFamily="18" charset="0"/>
                          </a:rPr>
                          <m:t>𝑛</m:t>
                        </m:r>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𝑈</m:t>
                            </m:r>
                          </m:e>
                          <m:sub>
                            <m:r>
                              <a:rPr lang="pt-BR" altLang="pt-BR" sz="2800" i="1">
                                <a:latin typeface="Cambria Math" panose="02040503050406030204" pitchFamily="18" charset="0"/>
                                <a:ea typeface="Cambria Math" panose="02040503050406030204" pitchFamily="18" charset="0"/>
                              </a:rPr>
                              <m:t>𝑇</m:t>
                            </m:r>
                          </m:sub>
                        </m:sSub>
                      </m:den>
                    </m:f>
                    <m:sSup>
                      <m:sSupPr>
                        <m:ctrlPr>
                          <a:rPr lang="pt-BR" altLang="pt-BR" sz="2800" i="1" smtClean="0">
                            <a:latin typeface="Cambria Math" panose="02040503050406030204" pitchFamily="18" charset="0"/>
                            <a:ea typeface="Cambria Math" panose="02040503050406030204" pitchFamily="18" charset="0"/>
                          </a:rPr>
                        </m:ctrlPr>
                      </m:sSupPr>
                      <m:e>
                        <m:r>
                          <a:rPr lang="pt-BR" altLang="pt-BR" sz="2800" b="0" i="1" smtClean="0">
                            <a:latin typeface="Cambria Math" panose="02040503050406030204" pitchFamily="18" charset="0"/>
                            <a:ea typeface="Cambria Math" panose="02040503050406030204" pitchFamily="18" charset="0"/>
                          </a:rPr>
                          <m:t>)</m:t>
                        </m:r>
                      </m:e>
                      <m:sup>
                        <m:r>
                          <a:rPr lang="pt-BR" altLang="pt-BR" sz="2800" b="0" i="1" smtClean="0">
                            <a:latin typeface="Cambria Math" panose="02040503050406030204" pitchFamily="18" charset="0"/>
                            <a:ea typeface="Cambria Math" panose="02040503050406030204" pitchFamily="18" charset="0"/>
                          </a:rPr>
                          <m:t>2</m:t>
                        </m:r>
                      </m:sup>
                    </m:sSup>
                    <m:func>
                      <m:funcPr>
                        <m:ctrlPr>
                          <a:rPr lang="pt-BR" altLang="pt-BR" sz="2800" i="1">
                            <a:latin typeface="Cambria Math" panose="02040503050406030204" pitchFamily="18" charset="0"/>
                            <a:ea typeface="Cambria Math" panose="02040503050406030204" pitchFamily="18" charset="0"/>
                          </a:rPr>
                        </m:ctrlPr>
                      </m:funcPr>
                      <m:fName>
                        <m:r>
                          <m:rPr>
                            <m:sty m:val="p"/>
                          </m:rPr>
                          <a:rPr lang="pt-BR" altLang="pt-BR" sz="2800">
                            <a:latin typeface="Cambria Math" panose="02040503050406030204" pitchFamily="18" charset="0"/>
                            <a:ea typeface="Cambria Math" panose="02040503050406030204" pitchFamily="18" charset="0"/>
                          </a:rPr>
                          <m:t>exp</m:t>
                        </m:r>
                      </m:fName>
                      <m:e>
                        <m:d>
                          <m:dPr>
                            <m:ctrlPr>
                              <a:rPr lang="pt-BR" altLang="pt-BR" sz="2800" i="1">
                                <a:latin typeface="Cambria Math" panose="02040503050406030204" pitchFamily="18" charset="0"/>
                                <a:ea typeface="Cambria Math" panose="02040503050406030204" pitchFamily="18" charset="0"/>
                              </a:rPr>
                            </m:ctrlPr>
                          </m:dPr>
                          <m:e>
                            <m:f>
                              <m:fPr>
                                <m:ctrlPr>
                                  <a:rPr lang="pt-BR" altLang="pt-BR" sz="2800" i="1">
                                    <a:latin typeface="Cambria Math" panose="02040503050406030204" pitchFamily="18" charset="0"/>
                                    <a:ea typeface="Cambria Math" panose="02040503050406030204" pitchFamily="18" charset="0"/>
                                  </a:rPr>
                                </m:ctrlPr>
                              </m:fPr>
                              <m:num>
                                <m:sSub>
                                  <m:sSubPr>
                                    <m:ctrlPr>
                                      <a:rPr lang="pt-BR" altLang="pt-BR" sz="2400" i="1">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𝑣</m:t>
                                    </m:r>
                                  </m:e>
                                  <m:sub>
                                    <m:r>
                                      <a:rPr lang="pt-BR" altLang="pt-BR" sz="2400" b="0" i="1" smtClean="0">
                                        <a:latin typeface="Cambria Math" panose="02040503050406030204" pitchFamily="18" charset="0"/>
                                        <a:ea typeface="Cambria Math" panose="02040503050406030204" pitchFamily="18" charset="0"/>
                                      </a:rPr>
                                      <m:t>𝐵</m:t>
                                    </m:r>
                                  </m:sub>
                                </m:sSub>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𝑡</m:t>
                                    </m:r>
                                  </m:e>
                                </m:d>
                              </m:num>
                              <m:den>
                                <m:sSub>
                                  <m:sSubPr>
                                    <m:ctrlPr>
                                      <a:rPr lang="pt-BR" altLang="pt-BR" sz="2800" i="1">
                                        <a:latin typeface="Cambria Math" panose="02040503050406030204" pitchFamily="18" charset="0"/>
                                        <a:ea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rPr>
                                      <m:t>𝑛</m:t>
                                    </m:r>
                                    <m:r>
                                      <a:rPr lang="pt-BR" altLang="pt-BR" sz="2800" i="1">
                                        <a:latin typeface="Cambria Math" panose="02040503050406030204" pitchFamily="18" charset="0"/>
                                        <a:ea typeface="Cambria Math" panose="02040503050406030204" pitchFamily="18" charset="0"/>
                                      </a:rPr>
                                      <m:t>𝑈</m:t>
                                    </m:r>
                                  </m:e>
                                  <m:sub>
                                    <m:r>
                                      <a:rPr lang="pt-BR" altLang="pt-BR" sz="2800" i="1">
                                        <a:latin typeface="Cambria Math" panose="02040503050406030204" pitchFamily="18" charset="0"/>
                                        <a:ea typeface="Cambria Math" panose="02040503050406030204" pitchFamily="18" charset="0"/>
                                      </a:rPr>
                                      <m:t>𝑇</m:t>
                                    </m:r>
                                  </m:sub>
                                </m:sSub>
                              </m:den>
                            </m:f>
                          </m:e>
                        </m:d>
                      </m:e>
                    </m:func>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m:t>
                        </m:r>
                      </m:e>
                      <m:sub>
                        <m:r>
                          <a:rPr lang="pt-BR" altLang="pt-BR" sz="2800" i="1">
                            <a:latin typeface="Cambria Math" panose="02040503050406030204" pitchFamily="18" charset="0"/>
                            <a:ea typeface="Cambria Math" panose="02040503050406030204" pitchFamily="18" charset="0"/>
                          </a:rPr>
                          <m:t>0</m:t>
                        </m:r>
                      </m:sub>
                    </m:sSub>
                  </m:oMath>
                </a14:m>
                <a:r>
                  <a:rPr lang="pt-BR" sz="2400" dirty="0" smtClean="0"/>
                  <a:t>+ ...</a:t>
                </a:r>
                <a:endParaRPr lang="pt-BR" sz="2400" dirty="0"/>
              </a:p>
            </p:txBody>
          </p:sp>
        </mc:Choice>
        <mc:Fallback>
          <p:sp>
            <p:nvSpPr>
              <p:cNvPr id="41" name="Retângulo 40"/>
              <p:cNvSpPr>
                <a:spLocks noRot="1" noChangeAspect="1" noMove="1" noResize="1" noEditPoints="1" noAdjustHandles="1" noChangeArrowheads="1" noChangeShapeType="1" noTextEdit="1"/>
              </p:cNvSpPr>
              <p:nvPr/>
            </p:nvSpPr>
            <p:spPr>
              <a:xfrm>
                <a:off x="2055237" y="5382661"/>
                <a:ext cx="9629431" cy="798937"/>
              </a:xfrm>
              <a:prstGeom prst="rect">
                <a:avLst/>
              </a:prstGeom>
              <a:blipFill rotWithShape="1">
                <a:blip r:embed="rId2"/>
                <a:stretch>
                  <a:fillRect l="-4" t="-50" b="64"/>
                </a:stretch>
              </a:blipFill>
            </p:spPr>
            <p:txBody>
              <a:bodyPr/>
              <a:lstStyle/>
              <a:p>
                <a:r>
                  <a:rPr lang="pt-BR" altLang="en-US">
                    <a:noFill/>
                  </a:rPr>
                  <a:t> </a:t>
                </a:r>
              </a:p>
            </p:txBody>
          </p:sp>
        </mc:Fallback>
      </mc:AlternateContent>
      <p:sp>
        <p:nvSpPr>
          <p:cNvPr id="42" name="Caixa de Texto 23"/>
          <p:cNvSpPr txBox="1"/>
          <p:nvPr/>
        </p:nvSpPr>
        <p:spPr>
          <a:xfrm>
            <a:off x="2593367" y="2408305"/>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509905" y="574040"/>
            <a:ext cx="11138535" cy="212280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tenhamos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2800" i="1" dirty="0" err="1" smtClean="0">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v</a:t>
            </a:r>
            <a:r>
              <a:rPr lang="pt-BR" altLang="en-US" sz="2800" i="1" baseline="-25000" dirty="0" err="1">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B</a:t>
            </a:r>
            <a:r>
              <a:rPr lang="pt-BR" altLang="en-US" sz="2800" i="1" dirty="0" smtClean="0">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a:t>
            </a:r>
            <a:r>
              <a:rPr lang="pt-BR" altLang="en-US" sz="2800" i="1" dirty="0" err="1" smtClean="0">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nU</a:t>
            </a:r>
            <a:r>
              <a:rPr lang="pt-BR" altLang="en-US" sz="2800" i="1" baseline="-25000" dirty="0" err="1" smtClean="0">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T</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a:t>
            </a:r>
            <a:r>
              <a:rPr lang="pt-BR" altLang="en-US" sz="2800" dirty="0" smtClean="0">
                <a:latin typeface="Arial" panose="020B0604020202020204" pitchFamily="34" charset="0"/>
                <a:ea typeface="Cambria Math" panose="02040503050406030204" pitchFamily="18" charset="0"/>
                <a:cs typeface="Calibri" panose="020F0502020204030204"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25mV</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série de Taylor pode ser aproximada pelo termo linear, ou seja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Retângulo 3"/>
              <p:cNvSpPr/>
              <p:nvPr/>
            </p:nvSpPr>
            <p:spPr>
              <a:xfrm>
                <a:off x="1582205" y="2843584"/>
                <a:ext cx="8972200" cy="1198854"/>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func>
                        <m:funcPr>
                          <m:ctrlPr>
                            <a:rPr lang="pt-BR" altLang="pt-BR" sz="3200" i="1" smtClean="0">
                              <a:latin typeface="Cambria Math" panose="02040503050406030204" pitchFamily="18" charset="0"/>
                              <a:ea typeface="Cambria Math" panose="02040503050406030204" pitchFamily="18" charset="0"/>
                            </a:rPr>
                          </m:ctrlPr>
                        </m:funcPr>
                        <m:fName>
                          <m:r>
                            <m:rPr>
                              <m:sty m:val="p"/>
                            </m:rPr>
                            <a:rPr lang="pt-BR" altLang="pt-BR" sz="3200">
                              <a:latin typeface="Cambria Math" panose="02040503050406030204" pitchFamily="18" charset="0"/>
                              <a:ea typeface="Cambria Math" panose="02040503050406030204" pitchFamily="18" charset="0"/>
                            </a:rPr>
                            <m:t>exp</m:t>
                          </m:r>
                        </m:fName>
                        <m:e>
                          <m:d>
                            <m:dPr>
                              <m:ctrlPr>
                                <a:rPr lang="pt-BR" altLang="pt-BR" sz="3200" i="1">
                                  <a:latin typeface="Cambria Math" panose="02040503050406030204" pitchFamily="18" charset="0"/>
                                  <a:ea typeface="Cambria Math" panose="02040503050406030204" pitchFamily="18" charset="0"/>
                                </a:rPr>
                              </m:ctrlPr>
                            </m:dPr>
                            <m:e>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pt-BR" altLang="pt-BR" sz="2800" b="0" i="1" smtClean="0">
                                          <a:latin typeface="Cambria Math" panose="02040503050406030204" pitchFamily="18" charset="0"/>
                                          <a:ea typeface="Cambria Math" panose="02040503050406030204" pitchFamily="18" charset="0"/>
                                        </a:rPr>
                                        <m:t>𝐵</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r>
                                    <a:rPr lang="en-US" altLang="pt-BR" sz="28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e>
                          </m:d>
                        </m:e>
                      </m:func>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1</m:t>
                      </m:r>
                      <m:r>
                        <a:rPr lang="pt-BR" altLang="pt-BR" sz="3200" b="0" i="1" smtClean="0">
                          <a:latin typeface="Cambria Math" panose="02040503050406030204" pitchFamily="18" charset="0"/>
                          <a:ea typeface="Cambria Math" panose="02040503050406030204" pitchFamily="18" charset="0"/>
                        </a:rPr>
                        <m:t>+</m:t>
                      </m:r>
                      <m:f>
                        <m:fPr>
                          <m:ctrlPr>
                            <a:rPr lang="pt-BR" altLang="pt-BR" sz="3200" b="0" i="1" smtClean="0">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pt-BR" altLang="pt-BR" sz="2800" b="0" i="1" smtClean="0">
                                  <a:latin typeface="Cambria Math" panose="02040503050406030204" pitchFamily="18" charset="0"/>
                                  <a:ea typeface="Cambria Math" panose="02040503050406030204" pitchFamily="18" charset="0"/>
                                </a:rPr>
                                <m:t>𝐵</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r>
                            <a:rPr lang="pt-BR" altLang="pt-BR" sz="3200" b="0" i="1" smtClean="0">
                              <a:latin typeface="Cambria Math" panose="02040503050406030204" pitchFamily="18" charset="0"/>
                              <a:ea typeface="Cambria Math" panose="02040503050406030204" pitchFamily="18" charset="0"/>
                            </a:rPr>
                            <m:t>𝑛</m:t>
                          </m:r>
                          <m:sSub>
                            <m:sSubPr>
                              <m:ctrlPr>
                                <a:rPr lang="pt-BR" altLang="pt-BR" sz="3200" b="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𝑈</m:t>
                              </m:r>
                            </m:e>
                            <m:sub>
                              <m:r>
                                <a:rPr lang="pt-BR" altLang="pt-BR" sz="3200" b="0" i="1" smtClean="0">
                                  <a:latin typeface="Cambria Math" panose="02040503050406030204" pitchFamily="18" charset="0"/>
                                  <a:ea typeface="Cambria Math" panose="02040503050406030204" pitchFamily="18" charset="0"/>
                                </a:rPr>
                                <m:t>𝑇</m:t>
                              </m:r>
                            </m:sub>
                          </m:sSub>
                        </m:den>
                      </m:f>
                      <m:func>
                        <m:funcPr>
                          <m:ctrlPr>
                            <a:rPr lang="pt-BR" altLang="pt-BR" sz="3200" i="1">
                              <a:latin typeface="Cambria Math" panose="02040503050406030204" pitchFamily="18" charset="0"/>
                              <a:ea typeface="Cambria Math" panose="02040503050406030204" pitchFamily="18" charset="0"/>
                            </a:rPr>
                          </m:ctrlPr>
                        </m:funcPr>
                        <m:fName>
                          <m:r>
                            <m:rPr>
                              <m:sty m:val="p"/>
                            </m:rPr>
                            <a:rPr lang="pt-BR" altLang="pt-BR" sz="3200">
                              <a:latin typeface="Cambria Math" panose="02040503050406030204" pitchFamily="18" charset="0"/>
                              <a:ea typeface="Cambria Math" panose="02040503050406030204" pitchFamily="18" charset="0"/>
                            </a:rPr>
                            <m:t>exp</m:t>
                          </m:r>
                        </m:fName>
                        <m:e>
                          <m:d>
                            <m:dPr>
                              <m:ctrlPr>
                                <a:rPr lang="pt-BR" altLang="pt-BR" sz="3200" i="1">
                                  <a:latin typeface="Cambria Math" panose="02040503050406030204" pitchFamily="18" charset="0"/>
                                  <a:ea typeface="Cambria Math" panose="02040503050406030204" pitchFamily="18" charset="0"/>
                                </a:rPr>
                              </m:ctrlPr>
                            </m:dPr>
                            <m:e>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pt-BR" altLang="pt-BR" sz="2800" b="0" i="1" smtClean="0">
                                          <a:latin typeface="Cambria Math" panose="02040503050406030204" pitchFamily="18" charset="0"/>
                                          <a:ea typeface="Cambria Math" panose="02040503050406030204" pitchFamily="18" charset="0"/>
                                        </a:rPr>
                                        <m:t>𝐵</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sSub>
                                    <m:sSubPr>
                                      <m:ctrlPr>
                                        <a:rPr lang="pt-BR" altLang="pt-BR" sz="3200" i="1">
                                          <a:latin typeface="Cambria Math" panose="02040503050406030204" pitchFamily="18" charset="0"/>
                                          <a:ea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rPr>
                                        <m:t>𝑛</m:t>
                                      </m:r>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e>
                          </m:d>
                        </m:e>
                      </m:func>
                      <m:sSub>
                        <m:sSubPr>
                          <m:ctrlPr>
                            <a:rPr lang="pt-BR" altLang="pt-BR" sz="320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m:t>
                          </m:r>
                        </m:e>
                        <m:sub>
                          <m:r>
                            <a:rPr lang="pt-BR" altLang="pt-BR" sz="3200" b="0" i="1" smtClean="0">
                              <a:latin typeface="Cambria Math" panose="02040503050406030204" pitchFamily="18" charset="0"/>
                              <a:ea typeface="Cambria Math" panose="02040503050406030204" pitchFamily="18" charset="0"/>
                            </a:rPr>
                            <m:t>0</m:t>
                          </m:r>
                        </m:sub>
                      </m:sSub>
                      <m:r>
                        <a:rPr lang="pt-BR" altLang="pt-BR" sz="3200" b="0" i="0" smtClean="0">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1</m:t>
                      </m:r>
                      <m:r>
                        <a:rPr lang="pt-BR" altLang="pt-BR" sz="3200" i="1">
                          <a:latin typeface="Cambria Math" panose="02040503050406030204" pitchFamily="18" charset="0"/>
                          <a:ea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pt-BR" altLang="pt-BR" sz="2800" b="0" i="1" smtClean="0">
                                  <a:latin typeface="Cambria Math" panose="02040503050406030204" pitchFamily="18" charset="0"/>
                                  <a:ea typeface="Cambria Math" panose="02040503050406030204" pitchFamily="18" charset="0"/>
                                </a:rPr>
                                <m:t>𝐵</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r>
                            <a:rPr lang="pt-BR" altLang="pt-BR" sz="32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oMath>
                  </m:oMathPara>
                </a14:m>
                <a:endParaRPr lang="pt-BR" sz="2800" dirty="0"/>
              </a:p>
            </p:txBody>
          </p:sp>
        </mc:Choice>
        <mc:Fallback>
          <p:sp>
            <p:nvSpPr>
              <p:cNvPr id="4" name="Retângulo 3"/>
              <p:cNvSpPr>
                <a:spLocks noRot="1" noChangeAspect="1" noMove="1" noResize="1" noEditPoints="1" noAdjustHandles="1" noChangeArrowheads="1" noChangeShapeType="1" noTextEdit="1"/>
              </p:cNvSpPr>
              <p:nvPr/>
            </p:nvSpPr>
            <p:spPr>
              <a:xfrm>
                <a:off x="1582205" y="2843584"/>
                <a:ext cx="8972200" cy="1198854"/>
              </a:xfrm>
              <a:prstGeom prst="rect">
                <a:avLst/>
              </a:prstGeom>
              <a:blipFill rotWithShape="1">
                <a:blip r:embed="rId1"/>
                <a:stretch>
                  <a:fillRect l="-5" t="-5" r="1" b="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Retângulo 4"/>
              <p:cNvSpPr/>
              <p:nvPr/>
            </p:nvSpPr>
            <p:spPr>
              <a:xfrm>
                <a:off x="2171985" y="5085395"/>
                <a:ext cx="7917809" cy="983667"/>
              </a:xfrm>
              <a:prstGeom prst="rect">
                <a:avLst/>
              </a:prstGeom>
            </p:spPr>
            <p:txBody>
              <a:bodyPr wrap="none">
                <a:spAutoFit/>
              </a:bodyPr>
              <a:lstStyle/>
              <a:p>
                <a14:m>
                  <m:oMath xmlns:m="http://schemas.openxmlformats.org/officeDocument/2006/math">
                    <m:sSub>
                      <m:sSubPr>
                        <m:ctrlPr>
                          <a:rPr lang="en-US" altLang="pt-BR" sz="3600" i="1" smtClean="0">
                            <a:latin typeface="Cambria Math" panose="02040503050406030204" pitchFamily="18" charset="0"/>
                            <a:ea typeface="Cambria Math" panose="02040503050406030204" pitchFamily="18" charset="0"/>
                          </a:rPr>
                        </m:ctrlPr>
                      </m:sSubPr>
                      <m:e>
                        <m:r>
                          <a:rPr lang="pt-BR" altLang="pt-BR" sz="3600" b="0" i="1" smtClean="0">
                            <a:latin typeface="Cambria Math" panose="02040503050406030204" pitchFamily="18" charset="0"/>
                            <a:ea typeface="Cambria Math" panose="02040503050406030204" pitchFamily="18" charset="0"/>
                          </a:rPr>
                          <m:t>𝐼</m:t>
                        </m:r>
                      </m:e>
                      <m:sub>
                        <m:r>
                          <a:rPr lang="pt-BR" altLang="pt-BR" sz="3600" b="0" i="1" smtClean="0">
                            <a:latin typeface="Cambria Math" panose="02040503050406030204" pitchFamily="18" charset="0"/>
                            <a:ea typeface="Cambria Math" panose="02040503050406030204" pitchFamily="18" charset="0"/>
                          </a:rPr>
                          <m:t>𝐶</m:t>
                        </m:r>
                      </m:sub>
                    </m:sSub>
                    <m:d>
                      <m:dPr>
                        <m:ctrlPr>
                          <a:rPr lang="pt-BR" altLang="pt-BR" sz="3600" b="0" i="1" smtClean="0">
                            <a:latin typeface="Cambria Math" panose="02040503050406030204" pitchFamily="18" charset="0"/>
                            <a:ea typeface="Cambria Math" panose="02040503050406030204" pitchFamily="18" charset="0"/>
                          </a:rPr>
                        </m:ctrlPr>
                      </m:dPr>
                      <m:e>
                        <m:r>
                          <a:rPr lang="pt-BR" altLang="pt-BR" sz="3600" b="0" i="1" smtClean="0">
                            <a:latin typeface="Cambria Math" panose="02040503050406030204" pitchFamily="18" charset="0"/>
                            <a:ea typeface="Cambria Math" panose="02040503050406030204" pitchFamily="18" charset="0"/>
                          </a:rPr>
                          <m:t>𝑡</m:t>
                        </m:r>
                      </m:e>
                    </m:d>
                    <m:r>
                      <a:rPr lang="pt-BR" altLang="pt-BR" sz="3600" b="0" i="1" smtClean="0">
                        <a:latin typeface="Cambria Math" panose="02040503050406030204" pitchFamily="18" charset="0"/>
                        <a:ea typeface="Cambria Math" panose="02040503050406030204" pitchFamily="18" charset="0"/>
                      </a:rPr>
                      <m:t>=</m:t>
                    </m:r>
                    <m:sSub>
                      <m:sSubPr>
                        <m:ctrlPr>
                          <a:rPr lang="pt-BR" altLang="pt-BR" sz="3600" b="0" i="1" smtClean="0">
                            <a:latin typeface="Cambria Math" panose="02040503050406030204" pitchFamily="18" charset="0"/>
                            <a:ea typeface="Cambria Math" panose="02040503050406030204" pitchFamily="18" charset="0"/>
                          </a:rPr>
                        </m:ctrlPr>
                      </m:sSubPr>
                      <m:e>
                        <m:r>
                          <a:rPr lang="pt-BR" altLang="pt-BR" sz="3600" b="0" i="1" smtClean="0">
                            <a:latin typeface="Cambria Math" panose="02040503050406030204" pitchFamily="18" charset="0"/>
                            <a:ea typeface="Cambria Math" panose="02040503050406030204" pitchFamily="18" charset="0"/>
                          </a:rPr>
                          <m:t>𝐼</m:t>
                        </m:r>
                      </m:e>
                      <m:sub>
                        <m:r>
                          <a:rPr lang="pt-BR" altLang="pt-BR" sz="3600" b="0" i="1" smtClean="0">
                            <a:latin typeface="Cambria Math" panose="02040503050406030204" pitchFamily="18" charset="0"/>
                            <a:ea typeface="Cambria Math" panose="02040503050406030204" pitchFamily="18" charset="0"/>
                          </a:rPr>
                          <m:t>𝐶</m:t>
                        </m:r>
                        <m:r>
                          <a:rPr lang="pt-BR" altLang="pt-BR" sz="3600" b="0" i="1" smtClean="0">
                            <a:latin typeface="Cambria Math" panose="02040503050406030204" pitchFamily="18" charset="0"/>
                            <a:ea typeface="Cambria Math" panose="02040503050406030204" pitchFamily="18" charset="0"/>
                          </a:rPr>
                          <m:t>0</m:t>
                        </m:r>
                      </m:sub>
                    </m:sSub>
                    <m:d>
                      <m:dPr>
                        <m:ctrlPr>
                          <a:rPr lang="pt-BR" altLang="pt-BR" sz="3600" b="0" i="1" smtClean="0">
                            <a:latin typeface="Cambria Math" panose="02040503050406030204" pitchFamily="18" charset="0"/>
                            <a:ea typeface="Cambria Math" panose="02040503050406030204" pitchFamily="18" charset="0"/>
                          </a:rPr>
                        </m:ctrlPr>
                      </m:dPr>
                      <m:e>
                        <m:r>
                          <a:rPr lang="pt-BR" altLang="pt-BR" sz="3600" i="1">
                            <a:latin typeface="Cambria Math" panose="02040503050406030204" pitchFamily="18" charset="0"/>
                            <a:ea typeface="Cambria Math" panose="02040503050406030204" pitchFamily="18" charset="0"/>
                          </a:rPr>
                          <m:t>1</m:t>
                        </m:r>
                        <m:r>
                          <a:rPr lang="pt-BR" altLang="pt-BR" sz="3600" i="1">
                            <a:latin typeface="Cambria Math" panose="02040503050406030204" pitchFamily="18" charset="0"/>
                            <a:ea typeface="Cambria Math" panose="02040503050406030204" pitchFamily="18" charset="0"/>
                          </a:rPr>
                          <m:t>+</m:t>
                        </m:r>
                        <m:f>
                          <m:fPr>
                            <m:ctrlPr>
                              <a:rPr lang="pt-BR" altLang="pt-BR" sz="3600" i="1">
                                <a:latin typeface="Cambria Math" panose="02040503050406030204" pitchFamily="18" charset="0"/>
                                <a:ea typeface="Cambria Math" panose="02040503050406030204" pitchFamily="18" charset="0"/>
                              </a:rPr>
                            </m:ctrlPr>
                          </m:fPr>
                          <m:num>
                            <m:sSub>
                              <m:sSubPr>
                                <m:ctrlPr>
                                  <a:rPr lang="pt-BR" altLang="pt-BR" sz="3600" i="1">
                                    <a:latin typeface="Cambria Math" panose="02040503050406030204" pitchFamily="18" charset="0"/>
                                    <a:ea typeface="Cambria Math" panose="02040503050406030204" pitchFamily="18" charset="0"/>
                                  </a:rPr>
                                </m:ctrlPr>
                              </m:sSubPr>
                              <m:e>
                                <m:r>
                                  <a:rPr lang="pt-BR" altLang="pt-BR" sz="3600" i="1">
                                    <a:latin typeface="Cambria Math" panose="02040503050406030204" pitchFamily="18" charset="0"/>
                                    <a:ea typeface="Cambria Math" panose="02040503050406030204" pitchFamily="18" charset="0"/>
                                  </a:rPr>
                                  <m:t>𝑣</m:t>
                                </m:r>
                              </m:e>
                              <m:sub>
                                <m:r>
                                  <a:rPr lang="pt-BR" altLang="pt-BR" sz="3600" b="0" i="1" smtClean="0">
                                    <a:latin typeface="Cambria Math" panose="02040503050406030204" pitchFamily="18" charset="0"/>
                                    <a:ea typeface="Cambria Math" panose="02040503050406030204" pitchFamily="18" charset="0"/>
                                  </a:rPr>
                                  <m:t>𝐵</m:t>
                                </m:r>
                              </m:sub>
                            </m:sSub>
                            <m:d>
                              <m:dPr>
                                <m:ctrlPr>
                                  <a:rPr lang="pt-BR" altLang="pt-BR" sz="3600" i="1">
                                    <a:latin typeface="Cambria Math" panose="02040503050406030204" pitchFamily="18" charset="0"/>
                                    <a:ea typeface="Cambria Math" panose="02040503050406030204" pitchFamily="18" charset="0"/>
                                  </a:rPr>
                                </m:ctrlPr>
                              </m:dPr>
                              <m:e>
                                <m:r>
                                  <a:rPr lang="pt-BR" altLang="pt-BR" sz="3600" i="1">
                                    <a:latin typeface="Cambria Math" panose="02040503050406030204" pitchFamily="18" charset="0"/>
                                    <a:ea typeface="Cambria Math" panose="02040503050406030204" pitchFamily="18" charset="0"/>
                                  </a:rPr>
                                  <m:t>𝑡</m:t>
                                </m:r>
                              </m:e>
                            </m:d>
                          </m:num>
                          <m:den>
                            <m:r>
                              <a:rPr lang="pt-BR" altLang="pt-BR" sz="3600" i="1">
                                <a:latin typeface="Cambria Math" panose="02040503050406030204" pitchFamily="18" charset="0"/>
                                <a:ea typeface="Cambria Math" panose="02040503050406030204" pitchFamily="18" charset="0"/>
                              </a:rPr>
                              <m:t>𝑛</m:t>
                            </m:r>
                            <m:sSub>
                              <m:sSubPr>
                                <m:ctrlPr>
                                  <a:rPr lang="pt-BR" altLang="pt-BR" sz="3600" i="1">
                                    <a:latin typeface="Cambria Math" panose="02040503050406030204" pitchFamily="18" charset="0"/>
                                    <a:ea typeface="Cambria Math" panose="02040503050406030204" pitchFamily="18" charset="0"/>
                                  </a:rPr>
                                </m:ctrlPr>
                              </m:sSubPr>
                              <m:e>
                                <m:r>
                                  <a:rPr lang="pt-BR" altLang="pt-BR" sz="3600" i="1">
                                    <a:latin typeface="Cambria Math" panose="02040503050406030204" pitchFamily="18" charset="0"/>
                                    <a:ea typeface="Cambria Math" panose="02040503050406030204" pitchFamily="18" charset="0"/>
                                  </a:rPr>
                                  <m:t>𝑈</m:t>
                                </m:r>
                              </m:e>
                              <m:sub>
                                <m:r>
                                  <a:rPr lang="pt-BR" altLang="pt-BR" sz="3600" i="1">
                                    <a:latin typeface="Cambria Math" panose="02040503050406030204" pitchFamily="18" charset="0"/>
                                    <a:ea typeface="Cambria Math" panose="02040503050406030204" pitchFamily="18" charset="0"/>
                                  </a:rPr>
                                  <m:t>𝑇</m:t>
                                </m:r>
                              </m:sub>
                            </m:sSub>
                          </m:den>
                        </m:f>
                      </m:e>
                    </m:d>
                    <m:r>
                      <a:rPr lang="pt-BR" altLang="pt-BR" sz="3600" b="0" i="0" smtClean="0">
                        <a:latin typeface="Cambria Math" panose="02040503050406030204" pitchFamily="18" charset="0"/>
                        <a:ea typeface="Cambria Math" panose="02040503050406030204" pitchFamily="18" charset="0"/>
                      </a:rPr>
                      <m:t>=</m:t>
                    </m:r>
                    <m:sSub>
                      <m:sSubPr>
                        <m:ctrlPr>
                          <a:rPr lang="en-US" altLang="pt-BR" sz="3600" i="1">
                            <a:latin typeface="Cambria Math" panose="02040503050406030204" pitchFamily="18" charset="0"/>
                            <a:ea typeface="Cambria Math" panose="02040503050406030204" pitchFamily="18" charset="0"/>
                          </a:rPr>
                        </m:ctrlPr>
                      </m:sSubPr>
                      <m:e>
                        <m:r>
                          <a:rPr lang="pt-BR" altLang="pt-BR" sz="3600" i="1">
                            <a:latin typeface="Cambria Math" panose="02040503050406030204" pitchFamily="18" charset="0"/>
                            <a:ea typeface="Cambria Math" panose="02040503050406030204" pitchFamily="18" charset="0"/>
                          </a:rPr>
                          <m:t>𝐼</m:t>
                        </m:r>
                      </m:e>
                      <m:sub>
                        <m:r>
                          <a:rPr lang="pt-BR" altLang="pt-BR" sz="3600" b="0" i="1" smtClean="0">
                            <a:latin typeface="Cambria Math" panose="02040503050406030204" pitchFamily="18" charset="0"/>
                            <a:ea typeface="Cambria Math" panose="02040503050406030204" pitchFamily="18" charset="0"/>
                          </a:rPr>
                          <m:t>𝐶</m:t>
                        </m:r>
                        <m:r>
                          <a:rPr lang="pt-BR" altLang="pt-BR" sz="3600" i="1">
                            <a:latin typeface="Cambria Math" panose="02040503050406030204" pitchFamily="18" charset="0"/>
                            <a:ea typeface="Cambria Math" panose="02040503050406030204" pitchFamily="18" charset="0"/>
                          </a:rPr>
                          <m:t>0</m:t>
                        </m:r>
                      </m:sub>
                    </m:sSub>
                  </m:oMath>
                </a14:m>
                <a:r>
                  <a:rPr lang="pt-BR" sz="3600" dirty="0" smtClean="0">
                    <a:latin typeface="Cambria Math" panose="02040503050406030204" pitchFamily="18" charset="0"/>
                    <a:ea typeface="Cambria Math" panose="02040503050406030204" pitchFamily="18" charset="0"/>
                  </a:rPr>
                  <a:t>+</a:t>
                </a:r>
                <a14:m>
                  <m:oMath xmlns:m="http://schemas.openxmlformats.org/officeDocument/2006/math">
                    <m:sSub>
                      <m:sSubPr>
                        <m:ctrlPr>
                          <a:rPr lang="pt-BR" altLang="pt-BR" sz="3600" i="1">
                            <a:latin typeface="Cambria Math" panose="02040503050406030204" pitchFamily="18" charset="0"/>
                            <a:ea typeface="Cambria Math" panose="02040503050406030204" pitchFamily="18" charset="0"/>
                          </a:rPr>
                        </m:ctrlPr>
                      </m:sSubPr>
                      <m:e>
                        <m:r>
                          <a:rPr lang="pt-BR" altLang="pt-BR" sz="3600" i="1">
                            <a:latin typeface="Cambria Math" panose="02040503050406030204" pitchFamily="18" charset="0"/>
                            <a:ea typeface="Cambria Math" panose="02040503050406030204" pitchFamily="18" charset="0"/>
                          </a:rPr>
                          <m:t>𝑣</m:t>
                        </m:r>
                      </m:e>
                      <m:sub>
                        <m:r>
                          <a:rPr lang="pt-BR" altLang="pt-BR" sz="3600" b="0" i="1" smtClean="0">
                            <a:latin typeface="Cambria Math" panose="02040503050406030204" pitchFamily="18" charset="0"/>
                            <a:ea typeface="Cambria Math" panose="02040503050406030204" pitchFamily="18" charset="0"/>
                          </a:rPr>
                          <m:t>𝐵</m:t>
                        </m:r>
                      </m:sub>
                    </m:sSub>
                    <m:d>
                      <m:dPr>
                        <m:ctrlPr>
                          <a:rPr lang="pt-BR" altLang="pt-BR" sz="3600" i="1">
                            <a:latin typeface="Cambria Math" panose="02040503050406030204" pitchFamily="18" charset="0"/>
                            <a:ea typeface="Cambria Math" panose="02040503050406030204" pitchFamily="18" charset="0"/>
                          </a:rPr>
                        </m:ctrlPr>
                      </m:dPr>
                      <m:e>
                        <m:r>
                          <a:rPr lang="pt-BR" altLang="pt-BR" sz="3600" i="1">
                            <a:latin typeface="Cambria Math" panose="02040503050406030204" pitchFamily="18" charset="0"/>
                            <a:ea typeface="Cambria Math" panose="02040503050406030204" pitchFamily="18" charset="0"/>
                          </a:rPr>
                          <m:t>𝑡</m:t>
                        </m:r>
                      </m:e>
                    </m:d>
                    <m:f>
                      <m:fPr>
                        <m:ctrlPr>
                          <a:rPr lang="pt-BR" altLang="pt-BR" sz="3600" i="1" smtClean="0">
                            <a:latin typeface="Cambria Math" panose="02040503050406030204" pitchFamily="18" charset="0"/>
                            <a:ea typeface="Cambria Math" panose="02040503050406030204" pitchFamily="18" charset="0"/>
                          </a:rPr>
                        </m:ctrlPr>
                      </m:fPr>
                      <m:num>
                        <m:sSub>
                          <m:sSubPr>
                            <m:ctrlPr>
                              <a:rPr lang="en-US" altLang="pt-BR" sz="3600" i="1">
                                <a:latin typeface="Cambria Math" panose="02040503050406030204" pitchFamily="18" charset="0"/>
                                <a:ea typeface="Cambria Math" panose="02040503050406030204" pitchFamily="18" charset="0"/>
                              </a:rPr>
                            </m:ctrlPr>
                          </m:sSubPr>
                          <m:e>
                            <m:r>
                              <a:rPr lang="pt-BR" altLang="pt-BR" sz="3600" i="1">
                                <a:latin typeface="Cambria Math" panose="02040503050406030204" pitchFamily="18" charset="0"/>
                                <a:ea typeface="Cambria Math" panose="02040503050406030204" pitchFamily="18" charset="0"/>
                              </a:rPr>
                              <m:t>𝐼</m:t>
                            </m:r>
                          </m:e>
                          <m:sub>
                            <m:r>
                              <a:rPr lang="pt-BR" altLang="pt-BR" sz="3600" b="0" i="1" smtClean="0">
                                <a:latin typeface="Cambria Math" panose="02040503050406030204" pitchFamily="18" charset="0"/>
                                <a:ea typeface="Cambria Math" panose="02040503050406030204" pitchFamily="18" charset="0"/>
                              </a:rPr>
                              <m:t>𝐶</m:t>
                            </m:r>
                            <m:r>
                              <a:rPr lang="pt-BR" altLang="pt-BR" sz="3600" i="1">
                                <a:latin typeface="Cambria Math" panose="02040503050406030204" pitchFamily="18" charset="0"/>
                                <a:ea typeface="Cambria Math" panose="02040503050406030204" pitchFamily="18" charset="0"/>
                              </a:rPr>
                              <m:t>0</m:t>
                            </m:r>
                          </m:sub>
                        </m:sSub>
                      </m:num>
                      <m:den>
                        <m:r>
                          <a:rPr lang="pt-BR" altLang="pt-BR" sz="3600" i="1">
                            <a:latin typeface="Cambria Math" panose="02040503050406030204" pitchFamily="18" charset="0"/>
                            <a:ea typeface="Cambria Math" panose="02040503050406030204" pitchFamily="18" charset="0"/>
                          </a:rPr>
                          <m:t>𝑛</m:t>
                        </m:r>
                        <m:sSub>
                          <m:sSubPr>
                            <m:ctrlPr>
                              <a:rPr lang="pt-BR" altLang="pt-BR" sz="3600" i="1">
                                <a:latin typeface="Cambria Math" panose="02040503050406030204" pitchFamily="18" charset="0"/>
                                <a:ea typeface="Cambria Math" panose="02040503050406030204" pitchFamily="18" charset="0"/>
                              </a:rPr>
                            </m:ctrlPr>
                          </m:sSubPr>
                          <m:e>
                            <m:r>
                              <a:rPr lang="pt-BR" altLang="pt-BR" sz="3600" i="1">
                                <a:latin typeface="Cambria Math" panose="02040503050406030204" pitchFamily="18" charset="0"/>
                                <a:ea typeface="Cambria Math" panose="02040503050406030204" pitchFamily="18" charset="0"/>
                              </a:rPr>
                              <m:t>𝑈</m:t>
                            </m:r>
                          </m:e>
                          <m:sub>
                            <m:r>
                              <a:rPr lang="pt-BR" altLang="pt-BR" sz="3600" i="1">
                                <a:latin typeface="Cambria Math" panose="02040503050406030204" pitchFamily="18" charset="0"/>
                                <a:ea typeface="Cambria Math" panose="02040503050406030204" pitchFamily="18" charset="0"/>
                              </a:rPr>
                              <m:t>𝑇</m:t>
                            </m:r>
                          </m:sub>
                        </m:sSub>
                      </m:den>
                    </m:f>
                  </m:oMath>
                </a14:m>
                <a:endParaRPr lang="pt-BR" sz="2800" dirty="0">
                  <a:latin typeface="Cambria Math" panose="02040503050406030204" pitchFamily="18" charset="0"/>
                  <a:ea typeface="Cambria Math" panose="02040503050406030204" pitchFamily="18" charset="0"/>
                </a:endParaRPr>
              </a:p>
            </p:txBody>
          </p:sp>
        </mc:Choice>
        <mc:Fallback>
          <p:sp>
            <p:nvSpPr>
              <p:cNvPr id="5" name="Retângulo 4"/>
              <p:cNvSpPr>
                <a:spLocks noRot="1" noChangeAspect="1" noMove="1" noResize="1" noEditPoints="1" noAdjustHandles="1" noChangeArrowheads="1" noChangeShapeType="1" noTextEdit="1"/>
              </p:cNvSpPr>
              <p:nvPr/>
            </p:nvSpPr>
            <p:spPr>
              <a:xfrm>
                <a:off x="2171985" y="5085395"/>
                <a:ext cx="7917809" cy="983667"/>
              </a:xfrm>
              <a:prstGeom prst="rect">
                <a:avLst/>
              </a:prstGeom>
              <a:blipFill rotWithShape="1">
                <a:blip r:embed="rId2"/>
                <a:stretch>
                  <a:fillRect l="-4" t="-32" r="4" b="37"/>
                </a:stretch>
              </a:blipFill>
            </p:spPr>
            <p:txBody>
              <a:bodyPr/>
              <a:lstStyle/>
              <a:p>
                <a:r>
                  <a:rPr lang="pt-BR" altLang="en-US">
                    <a:noFill/>
                  </a:rPr>
                  <a:t> </a:t>
                </a:r>
              </a:p>
            </p:txBody>
          </p:sp>
        </mc:Fallback>
      </mc:AlternateContent>
      <p:sp>
        <p:nvSpPr>
          <p:cNvPr id="6" name="CaixaDeTexto 5"/>
          <p:cNvSpPr txBox="1"/>
          <p:nvPr/>
        </p:nvSpPr>
        <p:spPr>
          <a:xfrm>
            <a:off x="658250" y="4295914"/>
            <a:ext cx="10820109"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assim</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828225" y="392597"/>
            <a:ext cx="10820109"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tensão na saída pode ser determinada. Será</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Retângulo 3"/>
              <p:cNvSpPr/>
              <p:nvPr/>
            </p:nvSpPr>
            <p:spPr>
              <a:xfrm>
                <a:off x="2235271" y="939389"/>
                <a:ext cx="8545024" cy="1094852"/>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𝑉</m:t>
                          </m:r>
                        </m:e>
                        <m:sub>
                          <m:r>
                            <a:rPr lang="pt-BR" altLang="pt-BR" sz="3200" i="1">
                              <a:latin typeface="Cambria Math" panose="02040503050406030204" pitchFamily="18" charset="0"/>
                              <a:ea typeface="Cambria Math" panose="02040503050406030204" pitchFamily="18" charset="0"/>
                            </a:rPr>
                            <m:t>𝐶</m:t>
                          </m:r>
                          <m:r>
                            <a:rPr lang="pt-BR" altLang="pt-BR" sz="3200" b="0" i="1" smtClean="0">
                              <a:latin typeface="Cambria Math" panose="02040503050406030204" pitchFamily="18" charset="0"/>
                              <a:ea typeface="Cambria Math" panose="02040503050406030204" pitchFamily="18" charset="0"/>
                            </a:rPr>
                            <m:t>0</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𝑉</m:t>
                          </m:r>
                        </m:e>
                        <m:sub>
                          <m:r>
                            <a:rPr lang="pt-BR" altLang="pt-BR" sz="3200" i="1">
                              <a:latin typeface="Cambria Math" panose="02040503050406030204" pitchFamily="18" charset="0"/>
                              <a:ea typeface="Cambria Math" panose="02040503050406030204" pitchFamily="18" charset="0"/>
                            </a:rPr>
                            <m:t>𝐶𝐶</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rPr>
                          </m:ctrlPr>
                        </m:sSubPr>
                        <m:e>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𝐶</m:t>
                              </m:r>
                            </m:sub>
                          </m:sSub>
                          <m:r>
                            <a:rPr lang="pt-BR" altLang="pt-BR" sz="3200" i="1">
                              <a:latin typeface="Cambria Math" panose="02040503050406030204" pitchFamily="18" charset="0"/>
                              <a:ea typeface="Cambria Math" panose="02040503050406030204" pitchFamily="18" charset="0"/>
                            </a:rPr>
                            <m:t>𝑅</m:t>
                          </m:r>
                        </m:e>
                        <m:sub>
                          <m:r>
                            <a:rPr lang="pt-BR" altLang="pt-BR" sz="3200" i="1">
                              <a:latin typeface="Cambria Math" panose="02040503050406030204" pitchFamily="18" charset="0"/>
                              <a:ea typeface="Cambria Math" panose="02040503050406030204" pitchFamily="18" charset="0"/>
                            </a:rPr>
                            <m:t>𝐶</m:t>
                          </m:r>
                        </m:sub>
                      </m:sSub>
                      <m:r>
                        <a:rPr lang="pt-BR" altLang="pt-BR" sz="3200" b="0" i="1" smtClean="0">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𝑉</m:t>
                          </m:r>
                        </m:e>
                        <m:sub>
                          <m:r>
                            <a:rPr lang="pt-BR" altLang="pt-BR" sz="3200" i="1">
                              <a:latin typeface="Cambria Math" panose="02040503050406030204" pitchFamily="18" charset="0"/>
                              <a:ea typeface="Cambria Math" panose="02040503050406030204" pitchFamily="18" charset="0"/>
                            </a:rPr>
                            <m:t>𝐶𝐶</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𝑅</m:t>
                          </m:r>
                        </m:e>
                        <m:sub>
                          <m:r>
                            <a:rPr lang="pt-BR" altLang="pt-BR" sz="3200" i="1">
                              <a:latin typeface="Cambria Math" panose="02040503050406030204" pitchFamily="18" charset="0"/>
                              <a:ea typeface="Cambria Math" panose="02040503050406030204" pitchFamily="18" charset="0"/>
                            </a:rPr>
                            <m:t>𝐶</m:t>
                          </m:r>
                        </m:sub>
                      </m:sSub>
                      <m:sSub>
                        <m:sSubPr>
                          <m:ctrlPr>
                            <a:rPr lang="en-US"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𝐶</m:t>
                          </m:r>
                          <m:r>
                            <a:rPr lang="pt-BR" altLang="pt-BR" sz="3200" i="1">
                              <a:latin typeface="Cambria Math" panose="02040503050406030204" pitchFamily="18" charset="0"/>
                              <a:ea typeface="Cambria Math" panose="02040503050406030204" pitchFamily="18" charset="0"/>
                            </a:rPr>
                            <m:t>0</m:t>
                          </m:r>
                        </m:sub>
                      </m:sSub>
                      <m:r>
                        <a:rPr lang="pt-BR" altLang="pt-BR" sz="3200" b="0" i="1" smtClean="0">
                          <a:latin typeface="Cambria Math" panose="02040503050406030204" pitchFamily="18" charset="0"/>
                          <a:ea typeface="Cambria Math" panose="02040503050406030204" pitchFamily="18" charset="0"/>
                        </a:rPr>
                        <m:t>−</m:t>
                      </m:r>
                      <m:sSub>
                        <m:sSubPr>
                          <m:ctrlPr>
                            <a:rPr lang="pt-BR" altLang="pt-BR" sz="3200" i="1" smtClean="0">
                              <a:solidFill>
                                <a:srgbClr val="C00000"/>
                              </a:solidFill>
                              <a:latin typeface="Cambria Math" panose="02040503050406030204" pitchFamily="18" charset="0"/>
                              <a:ea typeface="Cambria Math" panose="02040503050406030204" pitchFamily="18" charset="0"/>
                            </a:rPr>
                          </m:ctrlPr>
                        </m:sSubPr>
                        <m:e>
                          <m:r>
                            <a:rPr lang="pt-BR" altLang="pt-BR" sz="3200" i="1">
                              <a:solidFill>
                                <a:srgbClr val="C00000"/>
                              </a:solidFill>
                              <a:latin typeface="Cambria Math" panose="02040503050406030204" pitchFamily="18" charset="0"/>
                              <a:ea typeface="Cambria Math" panose="02040503050406030204" pitchFamily="18" charset="0"/>
                            </a:rPr>
                            <m:t>𝑣</m:t>
                          </m:r>
                        </m:e>
                        <m:sub>
                          <m:r>
                            <a:rPr lang="pt-BR" altLang="pt-BR" sz="3200" b="0" i="1" smtClean="0">
                              <a:solidFill>
                                <a:srgbClr val="C00000"/>
                              </a:solidFill>
                              <a:latin typeface="Cambria Math" panose="02040503050406030204" pitchFamily="18" charset="0"/>
                              <a:ea typeface="Cambria Math" panose="02040503050406030204" pitchFamily="18" charset="0"/>
                            </a:rPr>
                            <m:t>𝐵</m:t>
                          </m:r>
                        </m:sub>
                      </m:sSub>
                      <m:d>
                        <m:dPr>
                          <m:ctrlPr>
                            <a:rPr lang="pt-BR" altLang="pt-BR" sz="3200" i="1">
                              <a:solidFill>
                                <a:srgbClr val="C00000"/>
                              </a:solidFill>
                              <a:latin typeface="Cambria Math" panose="02040503050406030204" pitchFamily="18" charset="0"/>
                              <a:ea typeface="Cambria Math" panose="02040503050406030204" pitchFamily="18" charset="0"/>
                            </a:rPr>
                          </m:ctrlPr>
                        </m:dPr>
                        <m:e>
                          <m:r>
                            <a:rPr lang="pt-BR" altLang="pt-BR" sz="3200" i="1">
                              <a:solidFill>
                                <a:srgbClr val="C00000"/>
                              </a:solidFill>
                              <a:latin typeface="Cambria Math" panose="02040503050406030204" pitchFamily="18" charset="0"/>
                              <a:ea typeface="Cambria Math" panose="02040503050406030204" pitchFamily="18" charset="0"/>
                            </a:rPr>
                            <m:t>𝑡</m:t>
                          </m:r>
                        </m:e>
                      </m:d>
                      <m:sSub>
                        <m:sSubPr>
                          <m:ctrlPr>
                            <a:rPr lang="pt-BR" altLang="pt-BR" sz="3200" i="1">
                              <a:solidFill>
                                <a:srgbClr val="C00000"/>
                              </a:solidFill>
                              <a:latin typeface="Cambria Math" panose="02040503050406030204" pitchFamily="18" charset="0"/>
                              <a:ea typeface="Cambria Math" panose="02040503050406030204" pitchFamily="18" charset="0"/>
                            </a:rPr>
                          </m:ctrlPr>
                        </m:sSubPr>
                        <m:e>
                          <m:r>
                            <a:rPr lang="pt-BR" altLang="pt-BR" sz="3200" i="1">
                              <a:solidFill>
                                <a:srgbClr val="C00000"/>
                              </a:solidFill>
                              <a:latin typeface="Cambria Math" panose="02040503050406030204" pitchFamily="18" charset="0"/>
                              <a:ea typeface="Cambria Math" panose="02040503050406030204" pitchFamily="18" charset="0"/>
                            </a:rPr>
                            <m:t>𝑅</m:t>
                          </m:r>
                        </m:e>
                        <m:sub>
                          <m:r>
                            <a:rPr lang="pt-BR" altLang="pt-BR" sz="3200" i="1">
                              <a:solidFill>
                                <a:srgbClr val="C00000"/>
                              </a:solidFill>
                              <a:latin typeface="Cambria Math" panose="02040503050406030204" pitchFamily="18" charset="0"/>
                              <a:ea typeface="Cambria Math" panose="02040503050406030204" pitchFamily="18" charset="0"/>
                            </a:rPr>
                            <m:t>𝐶</m:t>
                          </m:r>
                        </m:sub>
                      </m:sSub>
                      <m:f>
                        <m:fPr>
                          <m:ctrlPr>
                            <a:rPr lang="pt-BR" altLang="pt-BR" sz="3200" i="1">
                              <a:solidFill>
                                <a:srgbClr val="C00000"/>
                              </a:solidFill>
                              <a:latin typeface="Cambria Math" panose="02040503050406030204" pitchFamily="18" charset="0"/>
                              <a:ea typeface="Cambria Math" panose="02040503050406030204" pitchFamily="18" charset="0"/>
                            </a:rPr>
                          </m:ctrlPr>
                        </m:fPr>
                        <m:num>
                          <m:sSub>
                            <m:sSubPr>
                              <m:ctrlPr>
                                <a:rPr lang="en-US" altLang="pt-BR" sz="3200" i="1">
                                  <a:solidFill>
                                    <a:srgbClr val="C00000"/>
                                  </a:solidFill>
                                  <a:latin typeface="Cambria Math" panose="02040503050406030204" pitchFamily="18" charset="0"/>
                                  <a:ea typeface="Cambria Math" panose="02040503050406030204" pitchFamily="18" charset="0"/>
                                </a:rPr>
                              </m:ctrlPr>
                            </m:sSubPr>
                            <m:e>
                              <m:r>
                                <a:rPr lang="pt-BR" altLang="pt-BR" sz="3200" i="1">
                                  <a:solidFill>
                                    <a:srgbClr val="C00000"/>
                                  </a:solidFill>
                                  <a:latin typeface="Cambria Math" panose="02040503050406030204" pitchFamily="18" charset="0"/>
                                  <a:ea typeface="Cambria Math" panose="02040503050406030204" pitchFamily="18" charset="0"/>
                                </a:rPr>
                                <m:t>𝐼</m:t>
                              </m:r>
                            </m:e>
                            <m:sub>
                              <m:r>
                                <a:rPr lang="pt-BR" altLang="pt-BR" sz="3200" i="1">
                                  <a:solidFill>
                                    <a:srgbClr val="C00000"/>
                                  </a:solidFill>
                                  <a:latin typeface="Cambria Math" panose="02040503050406030204" pitchFamily="18" charset="0"/>
                                  <a:ea typeface="Cambria Math" panose="02040503050406030204" pitchFamily="18" charset="0"/>
                                </a:rPr>
                                <m:t>𝐶</m:t>
                              </m:r>
                              <m:r>
                                <a:rPr lang="pt-BR" altLang="pt-BR" sz="3200" i="1">
                                  <a:solidFill>
                                    <a:srgbClr val="C00000"/>
                                  </a:solidFill>
                                  <a:latin typeface="Cambria Math" panose="02040503050406030204" pitchFamily="18" charset="0"/>
                                  <a:ea typeface="Cambria Math" panose="02040503050406030204" pitchFamily="18" charset="0"/>
                                </a:rPr>
                                <m:t>0</m:t>
                              </m:r>
                            </m:sub>
                          </m:sSub>
                        </m:num>
                        <m:den>
                          <m:r>
                            <a:rPr lang="pt-BR" altLang="pt-BR" sz="3200" i="1">
                              <a:solidFill>
                                <a:srgbClr val="C00000"/>
                              </a:solidFill>
                              <a:latin typeface="Cambria Math" panose="02040503050406030204" pitchFamily="18" charset="0"/>
                              <a:ea typeface="Cambria Math" panose="02040503050406030204" pitchFamily="18" charset="0"/>
                            </a:rPr>
                            <m:t>𝑛</m:t>
                          </m:r>
                          <m:sSub>
                            <m:sSubPr>
                              <m:ctrlPr>
                                <a:rPr lang="pt-BR" altLang="pt-BR" sz="3200" i="1">
                                  <a:solidFill>
                                    <a:srgbClr val="C00000"/>
                                  </a:solidFill>
                                  <a:latin typeface="Cambria Math" panose="02040503050406030204" pitchFamily="18" charset="0"/>
                                  <a:ea typeface="Cambria Math" panose="02040503050406030204" pitchFamily="18" charset="0"/>
                                </a:rPr>
                              </m:ctrlPr>
                            </m:sSubPr>
                            <m:e>
                              <m:r>
                                <a:rPr lang="pt-BR" altLang="pt-BR" sz="3200" i="1">
                                  <a:solidFill>
                                    <a:srgbClr val="C00000"/>
                                  </a:solidFill>
                                  <a:latin typeface="Cambria Math" panose="02040503050406030204" pitchFamily="18" charset="0"/>
                                  <a:ea typeface="Cambria Math" panose="02040503050406030204" pitchFamily="18" charset="0"/>
                                </a:rPr>
                                <m:t>𝑈</m:t>
                              </m:r>
                            </m:e>
                            <m:sub>
                              <m:r>
                                <a:rPr lang="pt-BR" altLang="pt-BR" sz="3200" i="1">
                                  <a:solidFill>
                                    <a:srgbClr val="C00000"/>
                                  </a:solidFill>
                                  <a:latin typeface="Cambria Math" panose="02040503050406030204" pitchFamily="18" charset="0"/>
                                  <a:ea typeface="Cambria Math" panose="02040503050406030204" pitchFamily="18" charset="0"/>
                                </a:rPr>
                                <m:t>𝑇</m:t>
                              </m:r>
                            </m:sub>
                          </m:sSub>
                        </m:den>
                      </m:f>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 name="Retângulo 3"/>
              <p:cNvSpPr>
                <a:spLocks noRot="1" noChangeAspect="1" noMove="1" noResize="1" noEditPoints="1" noAdjustHandles="1" noChangeArrowheads="1" noChangeShapeType="1" noTextEdit="1"/>
              </p:cNvSpPr>
              <p:nvPr/>
            </p:nvSpPr>
            <p:spPr>
              <a:xfrm>
                <a:off x="2235271" y="939389"/>
                <a:ext cx="8545024" cy="1094852"/>
              </a:xfrm>
              <a:prstGeom prst="rect">
                <a:avLst/>
              </a:prstGeom>
              <a:blipFill rotWithShape="1">
                <a:blip r:embed="rId1"/>
                <a:stretch>
                  <a:fillRect l="-1" t="-20" r="6" b="3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DeTexto 5"/>
              <p:cNvSpPr txBox="1"/>
              <p:nvPr/>
            </p:nvSpPr>
            <p:spPr>
              <a:xfrm>
                <a:off x="828224" y="2057813"/>
                <a:ext cx="10820109" cy="432181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saída é composta por duas partes: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parte com valor constante chamado de  </a:t>
                </a:r>
                <a14:m>
                  <m:oMath xmlns:m="http://schemas.openxmlformats.org/officeDocument/2006/math">
                    <m:sSub>
                      <m:sSubPr>
                        <m:ctrlPr>
                          <a:rPr lang="pt-BR" altLang="pt-BR" sz="2800" b="1" i="1" smtClean="0">
                            <a:solidFill>
                              <a:schemeClr val="tx1"/>
                            </a:solidFill>
                            <a:latin typeface="Cambria Math" panose="02040503050406030204" pitchFamily="18" charset="0"/>
                            <a:ea typeface="Cambria Math" panose="02040503050406030204" pitchFamily="18" charset="0"/>
                          </a:rPr>
                        </m:ctrlPr>
                      </m:sSubPr>
                      <m:e>
                        <m:r>
                          <a:rPr lang="pt-BR" altLang="pt-BR" sz="2800" b="1" i="1" smtClean="0">
                            <a:solidFill>
                              <a:schemeClr val="tx1"/>
                            </a:solidFill>
                            <a:latin typeface="Cambria Math" panose="02040503050406030204" pitchFamily="18" charset="0"/>
                            <a:ea typeface="Cambria Math" panose="02040503050406030204" pitchFamily="18" charset="0"/>
                          </a:rPr>
                          <m:t>𝑽</m:t>
                        </m:r>
                      </m:e>
                      <m:sub>
                        <m:r>
                          <a:rPr lang="pt-BR" altLang="pt-BR" sz="2800" b="1" i="1" smtClean="0">
                            <a:solidFill>
                              <a:schemeClr val="tx1"/>
                            </a:solidFill>
                            <a:latin typeface="Cambria Math" panose="02040503050406030204" pitchFamily="18" charset="0"/>
                            <a:ea typeface="Cambria Math" panose="02040503050406030204" pitchFamily="18" charset="0"/>
                          </a:rPr>
                          <m:t>𝑪</m:t>
                        </m:r>
                        <m:r>
                          <a:rPr lang="pt-BR" altLang="pt-BR" sz="2800" b="1" i="1" smtClean="0">
                            <a:solidFill>
                              <a:schemeClr val="tx1"/>
                            </a:solidFill>
                            <a:latin typeface="Cambria Math" panose="02040503050406030204" pitchFamily="18" charset="0"/>
                            <a:ea typeface="Cambria Math" panose="02040503050406030204" pitchFamily="18" charset="0"/>
                          </a:rPr>
                          <m:t>𝟎</m:t>
                        </m:r>
                      </m:sub>
                    </m:sSub>
                    <m:r>
                      <a:rPr lang="en-US" altLang="pt-BR" sz="2800" b="1" i="0" smtClean="0">
                        <a:solidFill>
                          <a:schemeClr val="tx1"/>
                        </a:solidFill>
                        <a:latin typeface="Cambria Math" panose="02040503050406030204" pitchFamily="18" charset="0"/>
                        <a:ea typeface="Cambria Math" panose="02040503050406030204" pitchFamily="18" charset="0"/>
                      </a:rPr>
                      <m:t> </m:t>
                    </m:r>
                    <m:r>
                      <a:rPr lang="pt-BR" altLang="pt-BR" sz="2800" b="1" i="0" smtClean="0">
                        <a:solidFill>
                          <a:schemeClr val="tx1"/>
                        </a:solidFill>
                        <a:latin typeface="Cambria Math" panose="02040503050406030204" pitchFamily="18" charset="0"/>
                        <a:ea typeface="Cambria Math" panose="02040503050406030204" pitchFamily="18" charset="0"/>
                      </a:rPr>
                      <m:t>(</m:t>
                    </m:r>
                    <m:sSub>
                      <m:sSubPr>
                        <m:ctrlPr>
                          <a:rPr lang="pt-BR" altLang="pt-BR" sz="2800" b="1" i="1">
                            <a:solidFill>
                              <a:schemeClr val="tx1"/>
                            </a:solidFill>
                            <a:latin typeface="Cambria Math" panose="02040503050406030204" pitchFamily="18" charset="0"/>
                            <a:ea typeface="Cambria Math" panose="02040503050406030204" pitchFamily="18" charset="0"/>
                          </a:rPr>
                        </m:ctrlPr>
                      </m:sSubPr>
                      <m:e>
                        <m:r>
                          <a:rPr lang="en-US" altLang="pt-BR" sz="2800" b="1" i="1">
                            <a:solidFill>
                              <a:schemeClr val="tx1"/>
                            </a:solidFill>
                            <a:latin typeface="Cambria Math" panose="02040503050406030204" pitchFamily="18" charset="0"/>
                            <a:ea typeface="Cambria Math" panose="02040503050406030204" pitchFamily="18" charset="0"/>
                          </a:rPr>
                          <m:t>=</m:t>
                        </m:r>
                        <m:r>
                          <a:rPr lang="pt-BR" altLang="pt-BR" sz="2800" b="1" i="1">
                            <a:solidFill>
                              <a:schemeClr val="tx1"/>
                            </a:solidFill>
                            <a:latin typeface="Cambria Math" panose="02040503050406030204" pitchFamily="18" charset="0"/>
                            <a:ea typeface="Cambria Math" panose="02040503050406030204" pitchFamily="18" charset="0"/>
                          </a:rPr>
                          <m:t>𝑽</m:t>
                        </m:r>
                      </m:e>
                      <m:sub>
                        <m:r>
                          <a:rPr lang="pt-BR" altLang="pt-BR" sz="2800" b="1" i="1">
                            <a:solidFill>
                              <a:schemeClr val="tx1"/>
                            </a:solidFill>
                            <a:latin typeface="Cambria Math" panose="02040503050406030204" pitchFamily="18" charset="0"/>
                            <a:ea typeface="Cambria Math" panose="02040503050406030204" pitchFamily="18" charset="0"/>
                          </a:rPr>
                          <m:t>𝑪𝑪</m:t>
                        </m:r>
                      </m:sub>
                    </m:sSub>
                    <m:r>
                      <a:rPr lang="pt-BR" altLang="pt-BR" sz="2800" b="1" i="1">
                        <a:solidFill>
                          <a:schemeClr val="tx1"/>
                        </a:solidFill>
                        <a:latin typeface="Cambria Math" panose="02040503050406030204" pitchFamily="18" charset="0"/>
                        <a:ea typeface="Cambria Math" panose="02040503050406030204" pitchFamily="18" charset="0"/>
                      </a:rPr>
                      <m:t>−</m:t>
                    </m:r>
                    <m:sSub>
                      <m:sSubPr>
                        <m:ctrlPr>
                          <a:rPr lang="pt-BR" altLang="pt-BR" sz="2800" b="1" i="1">
                            <a:solidFill>
                              <a:schemeClr val="tx1"/>
                            </a:solidFill>
                            <a:latin typeface="Cambria Math" panose="02040503050406030204" pitchFamily="18" charset="0"/>
                            <a:ea typeface="Cambria Math" panose="02040503050406030204" pitchFamily="18" charset="0"/>
                          </a:rPr>
                        </m:ctrlPr>
                      </m:sSubPr>
                      <m:e>
                        <m:r>
                          <a:rPr lang="pt-BR" altLang="pt-BR" sz="2800" b="1" i="1">
                            <a:solidFill>
                              <a:schemeClr val="tx1"/>
                            </a:solidFill>
                            <a:latin typeface="Cambria Math" panose="02040503050406030204" pitchFamily="18" charset="0"/>
                            <a:ea typeface="Cambria Math" panose="02040503050406030204" pitchFamily="18" charset="0"/>
                          </a:rPr>
                          <m:t>𝑹</m:t>
                        </m:r>
                      </m:e>
                      <m:sub>
                        <m:r>
                          <a:rPr lang="pt-BR" altLang="pt-BR" sz="2800" b="1" i="1">
                            <a:solidFill>
                              <a:schemeClr val="tx1"/>
                            </a:solidFill>
                            <a:latin typeface="Cambria Math" panose="02040503050406030204" pitchFamily="18" charset="0"/>
                            <a:ea typeface="Cambria Math" panose="02040503050406030204" pitchFamily="18" charset="0"/>
                          </a:rPr>
                          <m:t>𝑪</m:t>
                        </m:r>
                      </m:sub>
                    </m:sSub>
                    <m:sSub>
                      <m:sSubPr>
                        <m:ctrlPr>
                          <a:rPr lang="en-US" altLang="pt-BR" sz="2800" b="1" i="1">
                            <a:solidFill>
                              <a:schemeClr val="tx1"/>
                            </a:solidFill>
                            <a:latin typeface="Cambria Math" panose="02040503050406030204" pitchFamily="18" charset="0"/>
                            <a:ea typeface="Cambria Math" panose="02040503050406030204" pitchFamily="18" charset="0"/>
                          </a:rPr>
                        </m:ctrlPr>
                      </m:sSubPr>
                      <m:e>
                        <m:r>
                          <a:rPr lang="pt-BR" altLang="pt-BR" sz="2800" b="1" i="1">
                            <a:solidFill>
                              <a:schemeClr val="tx1"/>
                            </a:solidFill>
                            <a:latin typeface="Cambria Math" panose="02040503050406030204" pitchFamily="18" charset="0"/>
                            <a:ea typeface="Cambria Math" panose="02040503050406030204" pitchFamily="18" charset="0"/>
                          </a:rPr>
                          <m:t>𝑰</m:t>
                        </m:r>
                      </m:e>
                      <m:sub>
                        <m:r>
                          <a:rPr lang="pt-BR" altLang="pt-BR" sz="2800" b="1" i="1">
                            <a:solidFill>
                              <a:schemeClr val="tx1"/>
                            </a:solidFill>
                            <a:latin typeface="Cambria Math" panose="02040503050406030204" pitchFamily="18" charset="0"/>
                            <a:ea typeface="Cambria Math" panose="02040503050406030204" pitchFamily="18" charset="0"/>
                          </a:rPr>
                          <m:t>𝑪</m:t>
                        </m:r>
                        <m:r>
                          <a:rPr lang="pt-BR" altLang="pt-BR" sz="2800" b="1" i="1">
                            <a:solidFill>
                              <a:schemeClr val="tx1"/>
                            </a:solidFill>
                            <a:latin typeface="Cambria Math" panose="02040503050406030204" pitchFamily="18" charset="0"/>
                            <a:ea typeface="Cambria Math" panose="02040503050406030204" pitchFamily="18" charset="0"/>
                          </a:rPr>
                          <m:t>𝟎</m:t>
                        </m:r>
                      </m:sub>
                    </m:sSub>
                    <m:r>
                      <a:rPr lang="pt-BR" altLang="pt-BR" sz="2800" b="1" i="0" smtClean="0">
                        <a:solidFill>
                          <a:schemeClr val="tx1"/>
                        </a:solidFill>
                        <a:latin typeface="Cambria Math" panose="02040503050406030204" pitchFamily="18" charset="0"/>
                        <a:ea typeface="Cambria Math" panose="02040503050406030204" pitchFamily="18" charset="0"/>
                      </a:rPr>
                      <m:t>)</m:t>
                    </m:r>
                  </m:oMath>
                </a14:m>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esta é a tensão que aparece na saída caso apenas a tensão DC </a:t>
                </a:r>
                <a:r>
                  <a:rPr lang="pt-BR" altLang="en-US" sz="2800" b="1"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V</a:t>
                </a:r>
                <a:r>
                  <a:rPr lang="pt-BR" altLang="en-US" sz="2800" b="1" i="1" baseline="-25000"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for aplicada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outra parte com  valor que depende apenas de </a:t>
                </a:r>
                <a:r>
                  <a:rPr lang="pt-BR" altLang="en-US" sz="2800" b="1" i="1" dirty="0" err="1" smtClean="0">
                    <a:solidFill>
                      <a:srgbClr val="C00000"/>
                    </a:solidFill>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v</a:t>
                </a:r>
                <a:r>
                  <a:rPr lang="pt-BR" altLang="en-US" sz="2800" b="1" i="1" baseline="-25000" dirty="0" err="1" smtClean="0">
                    <a:solidFill>
                      <a:srgbClr val="C00000"/>
                    </a:solidFill>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B</a:t>
                </a:r>
                <a:r>
                  <a:rPr lang="pt-BR" altLang="en-US" sz="2800" b="1" i="1" dirty="0" smtClean="0">
                    <a:solidFill>
                      <a:srgbClr val="C00000"/>
                    </a:solidFill>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(t), </a:t>
                </a:r>
                <a14:m>
                  <m:oMath xmlns:m="http://schemas.openxmlformats.org/officeDocument/2006/math">
                    <m:sSub>
                      <m:sSubPr>
                        <m:ctrlPr>
                          <a:rPr lang="pt-BR" altLang="pt-BR" sz="2400" b="1" i="1" smtClean="0">
                            <a:solidFill>
                              <a:srgbClr val="C00000"/>
                            </a:solidFill>
                            <a:latin typeface="Cambria Math" panose="02040503050406030204" pitchFamily="18" charset="0"/>
                            <a:ea typeface="Cambria Math" panose="02040503050406030204" pitchFamily="18" charset="0"/>
                          </a:rPr>
                        </m:ctrlPr>
                      </m:sSubPr>
                      <m:e>
                        <m:r>
                          <a:rPr lang="pt-BR" altLang="pt-BR" sz="2400" b="1" i="1" smtClean="0">
                            <a:solidFill>
                              <a:srgbClr val="C00000"/>
                            </a:solidFill>
                            <a:latin typeface="Cambria Math" panose="02040503050406030204" pitchFamily="18" charset="0"/>
                            <a:ea typeface="Cambria Math" panose="02040503050406030204" pitchFamily="18" charset="0"/>
                          </a:rPr>
                          <m:t>−</m:t>
                        </m:r>
                        <m:r>
                          <a:rPr lang="pt-BR" altLang="pt-BR" sz="2400" b="1" i="1">
                            <a:solidFill>
                              <a:srgbClr val="C00000"/>
                            </a:solidFill>
                            <a:latin typeface="Cambria Math" panose="02040503050406030204" pitchFamily="18" charset="0"/>
                            <a:ea typeface="Cambria Math" panose="02040503050406030204" pitchFamily="18" charset="0"/>
                          </a:rPr>
                          <m:t>𝒗</m:t>
                        </m:r>
                      </m:e>
                      <m:sub>
                        <m:r>
                          <a:rPr lang="pt-BR" altLang="pt-BR" sz="2400" b="1" i="1" smtClean="0">
                            <a:solidFill>
                              <a:srgbClr val="C00000"/>
                            </a:solidFill>
                            <a:latin typeface="Cambria Math" panose="02040503050406030204" pitchFamily="18" charset="0"/>
                            <a:ea typeface="Cambria Math" panose="02040503050406030204" pitchFamily="18" charset="0"/>
                          </a:rPr>
                          <m:t>𝑩</m:t>
                        </m:r>
                      </m:sub>
                    </m:sSub>
                    <m:d>
                      <m:dPr>
                        <m:ctrlPr>
                          <a:rPr lang="pt-BR" altLang="pt-BR" sz="2400" b="1" i="1">
                            <a:solidFill>
                              <a:srgbClr val="C00000"/>
                            </a:solidFill>
                            <a:latin typeface="Cambria Math" panose="02040503050406030204" pitchFamily="18" charset="0"/>
                            <a:ea typeface="Cambria Math" panose="02040503050406030204" pitchFamily="18" charset="0"/>
                          </a:rPr>
                        </m:ctrlPr>
                      </m:dPr>
                      <m:e>
                        <m:r>
                          <a:rPr lang="pt-BR" altLang="pt-BR" sz="2400" b="1" i="1">
                            <a:solidFill>
                              <a:srgbClr val="C00000"/>
                            </a:solidFill>
                            <a:latin typeface="Cambria Math" panose="02040503050406030204" pitchFamily="18" charset="0"/>
                            <a:ea typeface="Cambria Math" panose="02040503050406030204" pitchFamily="18" charset="0"/>
                          </a:rPr>
                          <m:t>𝒕</m:t>
                        </m:r>
                      </m:e>
                    </m:d>
                    <m:sSub>
                      <m:sSubPr>
                        <m:ctrlPr>
                          <a:rPr lang="pt-BR" altLang="pt-BR" sz="2800" i="1">
                            <a:solidFill>
                              <a:srgbClr val="C00000"/>
                            </a:solidFill>
                            <a:latin typeface="Cambria Math" panose="02040503050406030204" pitchFamily="18" charset="0"/>
                            <a:ea typeface="Cambria Math" panose="02040503050406030204" pitchFamily="18" charset="0"/>
                          </a:rPr>
                        </m:ctrlPr>
                      </m:sSubPr>
                      <m:e>
                        <m:r>
                          <a:rPr lang="pt-BR" altLang="pt-BR" sz="2800" i="1">
                            <a:solidFill>
                              <a:srgbClr val="C00000"/>
                            </a:solidFill>
                            <a:latin typeface="Cambria Math" panose="02040503050406030204" pitchFamily="18" charset="0"/>
                            <a:ea typeface="Cambria Math" panose="02040503050406030204" pitchFamily="18" charset="0"/>
                          </a:rPr>
                          <m:t>𝑅</m:t>
                        </m:r>
                      </m:e>
                      <m:sub>
                        <m:r>
                          <a:rPr lang="pt-BR" altLang="pt-BR" sz="2800" i="1">
                            <a:solidFill>
                              <a:srgbClr val="C00000"/>
                            </a:solidFill>
                            <a:latin typeface="Cambria Math" panose="02040503050406030204" pitchFamily="18" charset="0"/>
                            <a:ea typeface="Cambria Math" panose="02040503050406030204" pitchFamily="18" charset="0"/>
                          </a:rPr>
                          <m:t>𝐶</m:t>
                        </m:r>
                      </m:sub>
                    </m:sSub>
                    <m:f>
                      <m:fPr>
                        <m:ctrlPr>
                          <a:rPr lang="pt-BR" altLang="pt-BR" sz="2400" b="1" i="1">
                            <a:solidFill>
                              <a:srgbClr val="C00000"/>
                            </a:solidFill>
                            <a:latin typeface="Cambria Math" panose="02040503050406030204" pitchFamily="18" charset="0"/>
                            <a:ea typeface="Cambria Math" panose="02040503050406030204" pitchFamily="18" charset="0"/>
                          </a:rPr>
                        </m:ctrlPr>
                      </m:fPr>
                      <m:num>
                        <m:sSub>
                          <m:sSubPr>
                            <m:ctrlPr>
                              <a:rPr lang="en-US" altLang="pt-BR" sz="2400" b="1" i="1">
                                <a:solidFill>
                                  <a:srgbClr val="C00000"/>
                                </a:solidFill>
                                <a:latin typeface="Cambria Math" panose="02040503050406030204" pitchFamily="18" charset="0"/>
                                <a:ea typeface="Cambria Math" panose="02040503050406030204" pitchFamily="18" charset="0"/>
                              </a:rPr>
                            </m:ctrlPr>
                          </m:sSubPr>
                          <m:e>
                            <m:r>
                              <a:rPr lang="pt-BR" altLang="pt-BR" sz="2400" b="1" i="1">
                                <a:solidFill>
                                  <a:srgbClr val="C00000"/>
                                </a:solidFill>
                                <a:latin typeface="Cambria Math" panose="02040503050406030204" pitchFamily="18" charset="0"/>
                                <a:ea typeface="Cambria Math" panose="02040503050406030204" pitchFamily="18" charset="0"/>
                              </a:rPr>
                              <m:t>𝑰</m:t>
                            </m:r>
                          </m:e>
                          <m:sub>
                            <m:r>
                              <a:rPr lang="pt-BR" altLang="pt-BR" sz="2400" b="1" i="1">
                                <a:solidFill>
                                  <a:srgbClr val="C00000"/>
                                </a:solidFill>
                                <a:latin typeface="Cambria Math" panose="02040503050406030204" pitchFamily="18" charset="0"/>
                                <a:ea typeface="Cambria Math" panose="02040503050406030204" pitchFamily="18" charset="0"/>
                              </a:rPr>
                              <m:t>𝑪</m:t>
                            </m:r>
                            <m:r>
                              <a:rPr lang="pt-BR" altLang="pt-BR" sz="2400" b="1" i="1">
                                <a:solidFill>
                                  <a:srgbClr val="C00000"/>
                                </a:solidFill>
                                <a:latin typeface="Cambria Math" panose="02040503050406030204" pitchFamily="18" charset="0"/>
                                <a:ea typeface="Cambria Math" panose="02040503050406030204" pitchFamily="18" charset="0"/>
                              </a:rPr>
                              <m:t>𝟎</m:t>
                            </m:r>
                          </m:sub>
                        </m:sSub>
                      </m:num>
                      <m:den>
                        <m:r>
                          <a:rPr lang="pt-BR" altLang="pt-BR" sz="2400" b="1" i="1">
                            <a:solidFill>
                              <a:srgbClr val="C00000"/>
                            </a:solidFill>
                            <a:latin typeface="Cambria Math" panose="02040503050406030204" pitchFamily="18" charset="0"/>
                            <a:ea typeface="Cambria Math" panose="02040503050406030204" pitchFamily="18" charset="0"/>
                          </a:rPr>
                          <m:t>𝒏</m:t>
                        </m:r>
                        <m:sSub>
                          <m:sSubPr>
                            <m:ctrlPr>
                              <a:rPr lang="pt-BR" altLang="pt-BR" sz="2400" b="1" i="1">
                                <a:solidFill>
                                  <a:srgbClr val="C00000"/>
                                </a:solidFill>
                                <a:latin typeface="Cambria Math" panose="02040503050406030204" pitchFamily="18" charset="0"/>
                                <a:ea typeface="Cambria Math" panose="02040503050406030204" pitchFamily="18" charset="0"/>
                              </a:rPr>
                            </m:ctrlPr>
                          </m:sSubPr>
                          <m:e>
                            <m:r>
                              <a:rPr lang="pt-BR" altLang="pt-BR" sz="2400" b="1" i="1">
                                <a:solidFill>
                                  <a:srgbClr val="C00000"/>
                                </a:solidFill>
                                <a:latin typeface="Cambria Math" panose="02040503050406030204" pitchFamily="18" charset="0"/>
                                <a:ea typeface="Cambria Math" panose="02040503050406030204" pitchFamily="18" charset="0"/>
                              </a:rPr>
                              <m:t>𝑼</m:t>
                            </m:r>
                          </m:e>
                          <m:sub>
                            <m:r>
                              <a:rPr lang="pt-BR" altLang="pt-BR" sz="2400" b="1" i="1">
                                <a:solidFill>
                                  <a:srgbClr val="C00000"/>
                                </a:solidFill>
                                <a:latin typeface="Cambria Math" panose="02040503050406030204" pitchFamily="18" charset="0"/>
                                <a:ea typeface="Cambria Math" panose="02040503050406030204" pitchFamily="18" charset="0"/>
                              </a:rPr>
                              <m:t>𝑻</m:t>
                            </m:r>
                          </m:sub>
                        </m:sSub>
                      </m:den>
                    </m:f>
                    <m:r>
                      <a:rPr lang="pt-BR" altLang="pt-BR" sz="2400" b="1" i="0" smtClean="0">
                        <a:solidFill>
                          <a:srgbClr val="C00000"/>
                        </a:solidFill>
                        <a:latin typeface="Cambria Math" panose="02040503050406030204" pitchFamily="18" charset="0"/>
                        <a:ea typeface="Cambria Math" panose="02040503050406030204" pitchFamily="18" charset="0"/>
                      </a:rPr>
                      <m:t>:</m:t>
                    </m:r>
                  </m:oMath>
                </a14:m>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este parte depende da entrada variável. Veja que aqui a entrada aparece multiplicada por </a:t>
                </a:r>
                <a14:m>
                  <m:oMath xmlns:m="http://schemas.openxmlformats.org/officeDocument/2006/math">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𝑅</m:t>
                        </m:r>
                      </m:e>
                      <m:sub>
                        <m:r>
                          <a:rPr lang="pt-BR" altLang="pt-BR" sz="2800" i="1">
                            <a:latin typeface="Cambria Math" panose="02040503050406030204" pitchFamily="18" charset="0"/>
                            <a:ea typeface="Cambria Math" panose="02040503050406030204" pitchFamily="18" charset="0"/>
                          </a:rPr>
                          <m:t>𝐶</m:t>
                        </m:r>
                      </m:sub>
                    </m:sSub>
                    <m:f>
                      <m:fPr>
                        <m:ctrlPr>
                          <a:rPr lang="pt-BR" altLang="pt-BR" sz="2400" i="1">
                            <a:latin typeface="Cambria Math" panose="02040503050406030204" pitchFamily="18" charset="0"/>
                            <a:ea typeface="Cambria Math" panose="02040503050406030204" pitchFamily="18" charset="0"/>
                          </a:rPr>
                        </m:ctrlPr>
                      </m:fPr>
                      <m:num>
                        <m:sSub>
                          <m:sSubPr>
                            <m:ctrlPr>
                              <a:rPr lang="en-US" altLang="pt-BR" sz="2400" i="1">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𝐼</m:t>
                            </m:r>
                          </m:e>
                          <m:sub>
                            <m:r>
                              <a:rPr lang="pt-BR" altLang="pt-BR" sz="2400" i="1">
                                <a:latin typeface="Cambria Math" panose="02040503050406030204" pitchFamily="18" charset="0"/>
                                <a:ea typeface="Cambria Math" panose="02040503050406030204" pitchFamily="18" charset="0"/>
                              </a:rPr>
                              <m:t>𝐶</m:t>
                            </m:r>
                            <m:r>
                              <a:rPr lang="pt-BR" altLang="pt-BR" sz="2400" i="1">
                                <a:latin typeface="Cambria Math" panose="02040503050406030204" pitchFamily="18" charset="0"/>
                                <a:ea typeface="Cambria Math" panose="02040503050406030204" pitchFamily="18" charset="0"/>
                              </a:rPr>
                              <m:t>0</m:t>
                            </m:r>
                          </m:sub>
                        </m:sSub>
                      </m:num>
                      <m:den>
                        <m:r>
                          <a:rPr lang="pt-BR" altLang="pt-BR" sz="2400" i="1">
                            <a:latin typeface="Cambria Math" panose="02040503050406030204" pitchFamily="18" charset="0"/>
                            <a:ea typeface="Cambria Math" panose="02040503050406030204" pitchFamily="18" charset="0"/>
                          </a:rPr>
                          <m:t>𝑛</m:t>
                        </m:r>
                        <m:sSub>
                          <m:sSubPr>
                            <m:ctrlPr>
                              <a:rPr lang="pt-BR" altLang="pt-BR" sz="2400" i="1">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𝑈</m:t>
                            </m:r>
                          </m:e>
                          <m:sub>
                            <m:r>
                              <a:rPr lang="pt-BR" altLang="pt-BR" sz="2400" i="1">
                                <a:latin typeface="Cambria Math" panose="02040503050406030204" pitchFamily="18" charset="0"/>
                                <a:ea typeface="Cambria Math" panose="02040503050406030204" pitchFamily="18" charset="0"/>
                              </a:rPr>
                              <m:t>𝑇</m:t>
                            </m:r>
                          </m:sub>
                        </m:sSub>
                      </m:den>
                    </m:f>
                  </m:oMath>
                </a14:m>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que pode ser feita grande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6" name="CaixaDeTexto 5"/>
              <p:cNvSpPr txBox="1">
                <a:spLocks noRot="1" noChangeAspect="1" noMove="1" noResize="1" noEditPoints="1" noAdjustHandles="1" noChangeArrowheads="1" noChangeShapeType="1" noTextEdit="1"/>
              </p:cNvSpPr>
              <p:nvPr/>
            </p:nvSpPr>
            <p:spPr>
              <a:xfrm>
                <a:off x="828224" y="2057813"/>
                <a:ext cx="10820109" cy="4321810"/>
              </a:xfrm>
              <a:prstGeom prst="rect">
                <a:avLst/>
              </a:prstGeom>
              <a:blipFill rotWithShape="1">
                <a:blip r:embed="rId2"/>
                <a:stretch>
                  <a:fillRect l="-2" t="-10" r="5" b="1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2"/>
              <p:cNvSpPr txBox="1"/>
              <p:nvPr/>
            </p:nvSpPr>
            <p:spPr>
              <a:xfrm>
                <a:off x="812183" y="553017"/>
                <a:ext cx="10820109" cy="5601335"/>
              </a:xfrm>
              <a:prstGeom prst="rect">
                <a:avLst/>
              </a:prstGeom>
              <a:noFill/>
            </p:spPr>
            <p:txBody>
              <a:bodyPr wrap="square" rtlCol="0">
                <a:spAutoFit/>
              </a:bodyPr>
              <a:lstStyle/>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Considerando que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 V,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2K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Ohm,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n=1, teremos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14:m>
                  <m:oMathPara xmlns:m="http://schemas.openxmlformats.org/officeDocument/2006/math">
                    <m:oMathParaPr>
                      <m:jc m:val="centerGroup"/>
                    </m:oMathParaPr>
                    <m:oMath xmlns:m="http://schemas.openxmlformats.org/officeDocument/2006/math">
                      <m:sSub>
                        <m:sSubPr>
                          <m:ctrlPr>
                            <a:rPr lang="pt-BR" altLang="pt-BR" sz="2800" i="1" smtClean="0">
                              <a:solidFill>
                                <a:schemeClr val="tx1"/>
                              </a:solidFill>
                              <a:latin typeface="Cambria Math" panose="02040503050406030204" pitchFamily="18" charset="0"/>
                              <a:ea typeface="Cambria Math" panose="02040503050406030204" pitchFamily="18" charset="0"/>
                            </a:rPr>
                          </m:ctrlPr>
                        </m:sSubPr>
                        <m:e>
                          <m:r>
                            <a:rPr lang="pt-BR" altLang="pt-BR" sz="2800" b="0" i="1">
                              <a:solidFill>
                                <a:schemeClr val="tx1"/>
                              </a:solidFill>
                              <a:latin typeface="Cambria Math" panose="02040503050406030204" pitchFamily="18" charset="0"/>
                              <a:ea typeface="Cambria Math" panose="02040503050406030204" pitchFamily="18" charset="0"/>
                            </a:rPr>
                            <m:t>𝑉</m:t>
                          </m:r>
                        </m:e>
                        <m:sub>
                          <m:r>
                            <a:rPr lang="pt-BR" altLang="pt-BR" sz="2800" b="0" i="1">
                              <a:solidFill>
                                <a:schemeClr val="tx1"/>
                              </a:solidFill>
                              <a:latin typeface="Cambria Math" panose="02040503050406030204" pitchFamily="18" charset="0"/>
                              <a:ea typeface="Cambria Math" panose="02040503050406030204" pitchFamily="18" charset="0"/>
                            </a:rPr>
                            <m:t>𝐶</m:t>
                          </m:r>
                          <m:r>
                            <a:rPr lang="pt-BR" altLang="pt-BR" sz="2800" b="0" i="1">
                              <a:solidFill>
                                <a:schemeClr val="tx1"/>
                              </a:solidFill>
                              <a:latin typeface="Cambria Math" panose="02040503050406030204" pitchFamily="18" charset="0"/>
                              <a:ea typeface="Cambria Math" panose="02040503050406030204" pitchFamily="18" charset="0"/>
                            </a:rPr>
                            <m:t>0</m:t>
                          </m:r>
                        </m:sub>
                      </m:sSub>
                      <m:r>
                        <a:rPr lang="pt-BR" altLang="pt-BR" sz="2800" b="0">
                          <a:solidFill>
                            <a:schemeClr val="tx1"/>
                          </a:solidFill>
                          <a:latin typeface="Cambria Math" panose="02040503050406030204" pitchFamily="18" charset="0"/>
                          <a:ea typeface="Cambria Math" panose="02040503050406030204" pitchFamily="18" charset="0"/>
                        </a:rPr>
                        <m:t>=</m:t>
                      </m:r>
                      <m:d>
                        <m:dPr>
                          <m:ctrlPr>
                            <a:rPr lang="pt-BR" altLang="pt-BR" sz="2800" b="0" i="1">
                              <a:solidFill>
                                <a:schemeClr val="tx1"/>
                              </a:solidFill>
                              <a:latin typeface="Cambria Math" panose="02040503050406030204" pitchFamily="18" charset="0"/>
                              <a:ea typeface="Cambria Math" panose="02040503050406030204" pitchFamily="18" charset="0"/>
                            </a:rPr>
                          </m:ctrlPr>
                        </m:dPr>
                        <m:e>
                          <m:sSub>
                            <m:sSubPr>
                              <m:ctrlPr>
                                <a:rPr lang="pt-BR" altLang="pt-BR" sz="2800" i="1">
                                  <a:solidFill>
                                    <a:schemeClr val="tx1"/>
                                  </a:solidFill>
                                  <a:latin typeface="Cambria Math" panose="02040503050406030204" pitchFamily="18" charset="0"/>
                                  <a:ea typeface="Cambria Math" panose="02040503050406030204" pitchFamily="18" charset="0"/>
                                </a:rPr>
                              </m:ctrlPr>
                            </m:sSubPr>
                            <m:e>
                              <m:r>
                                <a:rPr lang="pt-BR" altLang="pt-BR" sz="2800" b="0" i="1">
                                  <a:solidFill>
                                    <a:schemeClr val="tx1"/>
                                  </a:solidFill>
                                  <a:latin typeface="Cambria Math" panose="02040503050406030204" pitchFamily="18" charset="0"/>
                                  <a:ea typeface="Cambria Math" panose="02040503050406030204" pitchFamily="18" charset="0"/>
                                </a:rPr>
                                <m:t>𝑉</m:t>
                              </m:r>
                            </m:e>
                            <m:sub>
                              <m:r>
                                <a:rPr lang="pt-BR" altLang="pt-BR" sz="2800" b="0" i="1">
                                  <a:solidFill>
                                    <a:schemeClr val="tx1"/>
                                  </a:solidFill>
                                  <a:latin typeface="Cambria Math" panose="02040503050406030204" pitchFamily="18" charset="0"/>
                                  <a:ea typeface="Cambria Math" panose="02040503050406030204" pitchFamily="18" charset="0"/>
                                </a:rPr>
                                <m:t>𝐶𝐶</m:t>
                              </m:r>
                            </m:sub>
                          </m:sSub>
                          <m:r>
                            <a:rPr lang="pt-BR" altLang="pt-BR" sz="2800" b="0" i="1">
                              <a:solidFill>
                                <a:schemeClr val="tx1"/>
                              </a:solidFill>
                              <a:latin typeface="Cambria Math" panose="02040503050406030204" pitchFamily="18" charset="0"/>
                              <a:ea typeface="Cambria Math" panose="02040503050406030204" pitchFamily="18" charset="0"/>
                            </a:rPr>
                            <m:t>−</m:t>
                          </m:r>
                          <m:sSub>
                            <m:sSubPr>
                              <m:ctrlPr>
                                <a:rPr lang="pt-BR" altLang="pt-BR" sz="2800" i="1">
                                  <a:solidFill>
                                    <a:schemeClr val="tx1"/>
                                  </a:solidFill>
                                  <a:latin typeface="Cambria Math" panose="02040503050406030204" pitchFamily="18" charset="0"/>
                                  <a:ea typeface="Cambria Math" panose="02040503050406030204" pitchFamily="18" charset="0"/>
                                </a:rPr>
                              </m:ctrlPr>
                            </m:sSubPr>
                            <m:e>
                              <m:r>
                                <a:rPr lang="pt-BR" altLang="pt-BR" sz="2800" b="0" i="1">
                                  <a:solidFill>
                                    <a:schemeClr val="tx1"/>
                                  </a:solidFill>
                                  <a:latin typeface="Cambria Math" panose="02040503050406030204" pitchFamily="18" charset="0"/>
                                  <a:ea typeface="Cambria Math" panose="02040503050406030204" pitchFamily="18" charset="0"/>
                                </a:rPr>
                                <m:t>𝑅</m:t>
                              </m:r>
                            </m:e>
                            <m:sub>
                              <m:r>
                                <a:rPr lang="pt-BR" altLang="pt-BR" sz="2800" b="0" i="1">
                                  <a:solidFill>
                                    <a:schemeClr val="tx1"/>
                                  </a:solidFill>
                                  <a:latin typeface="Cambria Math" panose="02040503050406030204" pitchFamily="18" charset="0"/>
                                  <a:ea typeface="Cambria Math" panose="02040503050406030204" pitchFamily="18" charset="0"/>
                                </a:rPr>
                                <m:t>𝐶</m:t>
                              </m:r>
                            </m:sub>
                          </m:sSub>
                          <m:sSub>
                            <m:sSubPr>
                              <m:ctrlPr>
                                <a:rPr lang="en-US" altLang="pt-BR" sz="2800" i="1">
                                  <a:solidFill>
                                    <a:schemeClr val="tx1"/>
                                  </a:solidFill>
                                  <a:latin typeface="Cambria Math" panose="02040503050406030204" pitchFamily="18" charset="0"/>
                                  <a:ea typeface="Cambria Math" panose="02040503050406030204" pitchFamily="18" charset="0"/>
                                </a:rPr>
                              </m:ctrlPr>
                            </m:sSubPr>
                            <m:e>
                              <m:r>
                                <a:rPr lang="pt-BR" altLang="pt-BR" sz="2800" b="0" i="1">
                                  <a:solidFill>
                                    <a:schemeClr val="tx1"/>
                                  </a:solidFill>
                                  <a:latin typeface="Cambria Math" panose="02040503050406030204" pitchFamily="18" charset="0"/>
                                  <a:ea typeface="Cambria Math" panose="02040503050406030204" pitchFamily="18" charset="0"/>
                                </a:rPr>
                                <m:t>𝐼</m:t>
                              </m:r>
                            </m:e>
                            <m:sub>
                              <m:r>
                                <a:rPr lang="pt-BR" altLang="pt-BR" sz="2800" b="0" i="1">
                                  <a:solidFill>
                                    <a:schemeClr val="tx1"/>
                                  </a:solidFill>
                                  <a:latin typeface="Cambria Math" panose="02040503050406030204" pitchFamily="18" charset="0"/>
                                  <a:ea typeface="Cambria Math" panose="02040503050406030204" pitchFamily="18" charset="0"/>
                                </a:rPr>
                                <m:t>𝐶</m:t>
                              </m:r>
                              <m:r>
                                <a:rPr lang="pt-BR" altLang="pt-BR" sz="2800" b="0" i="1">
                                  <a:solidFill>
                                    <a:schemeClr val="tx1"/>
                                  </a:solidFill>
                                  <a:latin typeface="Cambria Math" panose="02040503050406030204" pitchFamily="18" charset="0"/>
                                  <a:ea typeface="Cambria Math" panose="02040503050406030204" pitchFamily="18" charset="0"/>
                                </a:rPr>
                                <m:t>0</m:t>
                              </m:r>
                            </m:sub>
                          </m:sSub>
                        </m:e>
                      </m:d>
                      <m:r>
                        <a:rPr lang="pt-BR" altLang="pt-BR" sz="2800" b="0" i="0" smtClean="0">
                          <a:solidFill>
                            <a:schemeClr val="tx1"/>
                          </a:solidFill>
                          <a:latin typeface="Cambria Math" panose="02040503050406030204" pitchFamily="18" charset="0"/>
                          <a:ea typeface="Cambria Math" panose="02040503050406030204" pitchFamily="18" charset="0"/>
                        </a:rPr>
                        <m:t>=</m:t>
                      </m:r>
                      <m:d>
                        <m:dPr>
                          <m:ctrlPr>
                            <a:rPr lang="pt-BR" altLang="pt-BR" sz="2800" b="0" i="1" smtClean="0">
                              <a:solidFill>
                                <a:schemeClr val="tx1"/>
                              </a:solidFill>
                              <a:latin typeface="Cambria Math" panose="02040503050406030204" pitchFamily="18" charset="0"/>
                              <a:ea typeface="Cambria Math" panose="02040503050406030204" pitchFamily="18" charset="0"/>
                            </a:rPr>
                          </m:ctrlPr>
                        </m:dPr>
                        <m:e>
                          <m:r>
                            <a:rPr lang="pt-BR" altLang="pt-BR" sz="2800" b="0" i="0" smtClean="0">
                              <a:solidFill>
                                <a:schemeClr val="tx1"/>
                              </a:solidFill>
                              <a:latin typeface="Cambria Math" panose="02040503050406030204" pitchFamily="18" charset="0"/>
                              <a:ea typeface="Cambria Math" panose="02040503050406030204" pitchFamily="18" charset="0"/>
                            </a:rPr>
                            <m:t>10</m:t>
                          </m:r>
                          <m:r>
                            <a:rPr lang="pt-BR" altLang="pt-BR" sz="2800" b="0" i="0" smtClean="0">
                              <a:solidFill>
                                <a:schemeClr val="tx1"/>
                              </a:solidFill>
                              <a:latin typeface="Cambria Math" panose="02040503050406030204" pitchFamily="18" charset="0"/>
                              <a:ea typeface="Cambria Math" panose="02040503050406030204" pitchFamily="18" charset="0"/>
                            </a:rPr>
                            <m:t>−</m:t>
                          </m:r>
                          <m:r>
                            <a:rPr lang="pt-BR" altLang="pt-BR" sz="2800" b="0" i="0" smtClean="0">
                              <a:solidFill>
                                <a:schemeClr val="tx1"/>
                              </a:solidFill>
                              <a:latin typeface="Cambria Math" panose="02040503050406030204" pitchFamily="18" charset="0"/>
                              <a:ea typeface="Cambria Math" panose="02040503050406030204" pitchFamily="18" charset="0"/>
                            </a:rPr>
                            <m:t>2</m:t>
                          </m:r>
                        </m:e>
                      </m:d>
                      <m:r>
                        <a:rPr lang="pt-BR" altLang="pt-BR" sz="2800" b="0" i="0" smtClean="0">
                          <a:solidFill>
                            <a:schemeClr val="tx1"/>
                          </a:solidFill>
                          <a:latin typeface="Cambria Math" panose="02040503050406030204" pitchFamily="18" charset="0"/>
                          <a:ea typeface="Cambria Math" panose="02040503050406030204" pitchFamily="18" charset="0"/>
                        </a:rPr>
                        <m:t>=</m:t>
                      </m:r>
                      <m:r>
                        <a:rPr lang="pt-BR" altLang="pt-BR" sz="2800" b="0" i="0" smtClean="0">
                          <a:solidFill>
                            <a:schemeClr val="tx1"/>
                          </a:solidFill>
                          <a:latin typeface="Cambria Math" panose="02040503050406030204" pitchFamily="18" charset="0"/>
                          <a:ea typeface="Cambria Math" panose="02040503050406030204" pitchFamily="18" charset="0"/>
                        </a:rPr>
                        <m:t>8</m:t>
                      </m:r>
                      <m:r>
                        <a:rPr lang="pt-BR" altLang="pt-BR" sz="2800" b="0" i="0" smtClean="0">
                          <a:solidFill>
                            <a:schemeClr val="tx1"/>
                          </a:solidFill>
                          <a:latin typeface="Cambria Math" panose="02040503050406030204" pitchFamily="18" charset="0"/>
                          <a:ea typeface="Cambria Math" panose="02040503050406030204" pitchFamily="18" charset="0"/>
                        </a:rPr>
                        <m:t> </m:t>
                      </m:r>
                      <m:r>
                        <m:rPr>
                          <m:sty m:val="p"/>
                        </m:rPr>
                        <a:rPr lang="pt-BR" altLang="pt-BR" sz="2800" b="0" i="0" smtClean="0">
                          <a:solidFill>
                            <a:schemeClr val="tx1"/>
                          </a:solidFill>
                          <a:latin typeface="Cambria Math" panose="02040503050406030204" pitchFamily="18" charset="0"/>
                          <a:ea typeface="Cambria Math" panose="02040503050406030204" pitchFamily="18" charset="0"/>
                        </a:rPr>
                        <m:t>V</m:t>
                      </m:r>
                    </m:oMath>
                  </m:oMathPara>
                </a14:m>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Bef>
                    <a:spcPts val="600"/>
                  </a:spcBef>
                  <a:spcAft>
                    <a:spcPts val="600"/>
                  </a:spcAft>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𝑅</m:t>
                        </m:r>
                      </m:e>
                      <m:sub>
                        <m:r>
                          <a:rPr lang="pt-BR" altLang="pt-BR" sz="3200" i="1">
                            <a:latin typeface="Cambria Math" panose="02040503050406030204" pitchFamily="18" charset="0"/>
                            <a:ea typeface="Cambria Math" panose="02040503050406030204" pitchFamily="18" charset="0"/>
                          </a:rPr>
                          <m:t>𝐶</m:t>
                        </m:r>
                      </m:sub>
                    </m:sSub>
                    <m:f>
                      <m:fPr>
                        <m:ctrlPr>
                          <a:rPr lang="pt-BR" altLang="pt-BR" sz="3200" i="1">
                            <a:latin typeface="Cambria Math" panose="02040503050406030204" pitchFamily="18" charset="0"/>
                            <a:ea typeface="Cambria Math" panose="02040503050406030204" pitchFamily="18" charset="0"/>
                          </a:rPr>
                        </m:ctrlPr>
                      </m:fPr>
                      <m:num>
                        <m:sSub>
                          <m:sSubPr>
                            <m:ctrlPr>
                              <a:rPr lang="en-US"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𝐶</m:t>
                            </m:r>
                            <m:r>
                              <a:rPr lang="pt-BR" altLang="pt-BR" sz="3200" i="1">
                                <a:latin typeface="Cambria Math" panose="02040503050406030204" pitchFamily="18" charset="0"/>
                                <a:ea typeface="Cambria Math" panose="02040503050406030204" pitchFamily="18" charset="0"/>
                              </a:rPr>
                              <m:t>0</m:t>
                            </m:r>
                          </m:sub>
                        </m:sSub>
                      </m:num>
                      <m:den>
                        <m:r>
                          <a:rPr lang="pt-BR" altLang="pt-BR" sz="32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oMath>
                </a14:m>
                <a:r>
                  <a:rPr lang="pt-BR" sz="3200" dirty="0" smtClean="0">
                    <a:latin typeface="Cambria Math" panose="02040503050406030204" pitchFamily="18" charset="0"/>
                    <a:ea typeface="Cambria Math" panose="02040503050406030204" pitchFamily="18" charset="0"/>
                  </a:rPr>
                  <a:t>= 80</a:t>
                </a:r>
                <a:endParaRPr lang="pt-BR" sz="3200" dirty="0" smtClean="0">
                  <a:latin typeface="Cambria Math" panose="02040503050406030204" pitchFamily="18" charset="0"/>
                  <a:ea typeface="Cambria Math" panose="02040503050406030204" pitchFamily="18" charset="0"/>
                </a:endParaRPr>
              </a:p>
              <a:p>
                <a:pPr>
                  <a:spcBef>
                    <a:spcPts val="600"/>
                  </a:spcBef>
                  <a:spcAft>
                    <a:spcPts val="600"/>
                  </a:spcAft>
                </a:pPr>
                <a:r>
                  <a:rPr lang="pt-BR" sz="3200" b="1" dirty="0" smtClean="0">
                    <a:latin typeface="Comic Sans MS" panose="030F0702030302020204" pitchFamily="66" charset="0"/>
                    <a:ea typeface="Cambria Math" panose="02040503050406030204" pitchFamily="18" charset="0"/>
                  </a:rPr>
                  <a:t>e por fim </a:t>
                </a:r>
                <a:endParaRPr lang="pt-BR" sz="3200" b="1" dirty="0" smtClean="0">
                  <a:latin typeface="Comic Sans MS" panose="030F0702030302020204" pitchFamily="66" charset="0"/>
                  <a:ea typeface="Cambria Math" panose="02040503050406030204" pitchFamily="18" charset="0"/>
                </a:endParaRPr>
              </a:p>
              <a:p>
                <a:pPr algn="ctr">
                  <a:spcBef>
                    <a:spcPts val="600"/>
                  </a:spcBef>
                  <a:spcAft>
                    <a:spcPts val="600"/>
                  </a:spcAft>
                </a:pPr>
                <a14:m>
                  <m:oMathPara xmlns:m="http://schemas.openxmlformats.org/officeDocument/2006/math">
                    <m:oMathParaPr>
                      <m:jc m:val="centerGroup"/>
                    </m:oMathParaPr>
                    <m:oMath xmlns:m="http://schemas.openxmlformats.org/officeDocument/2006/math">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𝑉</m:t>
                          </m:r>
                        </m:e>
                        <m:sub>
                          <m:r>
                            <a:rPr lang="pt-BR" altLang="pt-BR" sz="3200" i="1">
                              <a:latin typeface="Cambria Math" panose="02040503050406030204" pitchFamily="18" charset="0"/>
                              <a:ea typeface="Cambria Math" panose="02040503050406030204" pitchFamily="18" charset="0"/>
                            </a:rPr>
                            <m:t>𝐶</m:t>
                          </m:r>
                          <m:r>
                            <a:rPr lang="pt-BR" altLang="pt-BR" sz="3200" b="0" i="1" smtClean="0">
                              <a:latin typeface="Cambria Math" panose="02040503050406030204" pitchFamily="18" charset="0"/>
                              <a:ea typeface="Cambria Math" panose="02040503050406030204" pitchFamily="18" charset="0"/>
                            </a:rPr>
                            <m:t>0</m:t>
                          </m:r>
                        </m:sub>
                      </m:sSub>
                      <m:r>
                        <a:rPr lang="pt-BR" altLang="pt-BR" sz="3200">
                          <a:latin typeface="Cambria Math" panose="02040503050406030204" pitchFamily="18" charset="0"/>
                          <a:ea typeface="Cambria Math" panose="02040503050406030204" pitchFamily="18" charset="0"/>
                        </a:rPr>
                        <m:t>=</m:t>
                      </m:r>
                      <m:r>
                        <a:rPr lang="pt-BR" altLang="pt-BR" sz="3200">
                          <a:latin typeface="Cambria Math" panose="02040503050406030204" pitchFamily="18" charset="0"/>
                          <a:ea typeface="Cambria Math" panose="02040503050406030204" pitchFamily="18" charset="0"/>
                        </a:rPr>
                        <m:t>8</m:t>
                      </m:r>
                      <m:r>
                        <a:rPr lang="pt-BR" altLang="pt-BR" sz="3200">
                          <a:latin typeface="Cambria Math" panose="02040503050406030204" pitchFamily="18" charset="0"/>
                          <a:ea typeface="Cambria Math" panose="02040503050406030204" pitchFamily="18" charset="0"/>
                        </a:rPr>
                        <m:t> </m:t>
                      </m:r>
                      <m:r>
                        <m:rPr>
                          <m:sty m:val="p"/>
                        </m:rPr>
                        <a:rPr lang="pt-BR" altLang="pt-BR" sz="3200">
                          <a:latin typeface="Cambria Math" panose="02040503050406030204" pitchFamily="18" charset="0"/>
                          <a:ea typeface="Cambria Math" panose="02040503050406030204" pitchFamily="18" charset="0"/>
                        </a:rPr>
                        <m:t>V</m:t>
                      </m:r>
                      <m:r>
                        <a:rPr lang="pt-BR" altLang="pt-BR" sz="3200" b="0" i="0" smtClean="0">
                          <a:latin typeface="Cambria Math" panose="02040503050406030204" pitchFamily="18" charset="0"/>
                          <a:ea typeface="Cambria Math" panose="02040503050406030204" pitchFamily="18" charset="0"/>
                        </a:rPr>
                        <m:t>−</m:t>
                      </m:r>
                      <m:r>
                        <a:rPr lang="pt-BR" altLang="pt-BR" sz="3200" b="0" i="0" smtClean="0">
                          <a:latin typeface="Cambria Math" panose="02040503050406030204" pitchFamily="18" charset="0"/>
                          <a:ea typeface="Cambria Math" panose="02040503050406030204" pitchFamily="18" charset="0"/>
                        </a:rPr>
                        <m:t>80</m:t>
                      </m:r>
                      <m:sSub>
                        <m:sSubPr>
                          <m:ctrlPr>
                            <a:rPr lang="pt-BR" altLang="pt-BR" sz="3200" b="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𝑣</m:t>
                          </m:r>
                        </m:e>
                        <m:sub>
                          <m:r>
                            <a:rPr lang="pt-BR" altLang="pt-BR" sz="3200" b="0" i="1" smtClean="0">
                              <a:latin typeface="Cambria Math" panose="02040503050406030204" pitchFamily="18" charset="0"/>
                              <a:ea typeface="Cambria Math" panose="02040503050406030204" pitchFamily="18" charset="0"/>
                            </a:rPr>
                            <m:t>𝐵</m:t>
                          </m:r>
                        </m:sub>
                      </m:sSub>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𝑡</m:t>
                      </m:r>
                      <m:r>
                        <a:rPr lang="pt-BR" altLang="pt-BR" sz="3200" b="0" i="1" smtClean="0">
                          <a:latin typeface="Cambria Math" panose="02040503050406030204" pitchFamily="18" charset="0"/>
                          <a:ea typeface="Cambria Math" panose="02040503050406030204" pitchFamily="18" charset="0"/>
                        </a:rPr>
                        <m:t>)</m:t>
                      </m:r>
                    </m:oMath>
                  </m:oMathPara>
                </a14:m>
                <a:endParaRPr lang="pt-BR" altLang="en-US" sz="32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sz="3200" b="1" dirty="0" smtClean="0">
                    <a:latin typeface="Comic Sans MS" panose="030F0702030302020204" pitchFamily="66" charset="0"/>
                    <a:ea typeface="Cambria Math" panose="02040503050406030204" pitchFamily="18" charset="0"/>
                  </a:rPr>
                  <a:t>Podemos dizer que</a:t>
                </a:r>
                <a:endParaRPr lang="pt-BR" sz="3200" b="1" dirty="0" smtClean="0">
                  <a:latin typeface="Comic Sans MS" panose="030F0702030302020204" pitchFamily="66" charset="0"/>
                  <a:ea typeface="Cambria Math" panose="02040503050406030204" pitchFamily="18" charset="0"/>
                </a:endParaRPr>
              </a:p>
              <a:p>
                <a:pPr marL="457200" indent="-457200">
                  <a:spcBef>
                    <a:spcPts val="600"/>
                  </a:spcBef>
                  <a:spcAft>
                    <a:spcPts val="600"/>
                  </a:spcAft>
                  <a:buFont typeface="Arial" panose="020B0604020202020204" pitchFamily="34" charset="0"/>
                  <a:buChar char="•"/>
                </a:pPr>
                <a:r>
                  <a:rPr lang="pt-BR" sz="3200" b="1" dirty="0" smtClean="0">
                    <a:latin typeface="Comic Sans MS" panose="030F0702030302020204" pitchFamily="66" charset="0"/>
                    <a:ea typeface="Cambria Math" panose="02040503050406030204" pitchFamily="18" charset="0"/>
                  </a:rPr>
                  <a:t>a saída está polarizada em 8,0 V</a:t>
                </a:r>
                <a:endParaRPr lang="pt-BR" sz="3200" b="1" dirty="0" smtClean="0">
                  <a:latin typeface="Comic Sans MS" panose="030F0702030302020204" pitchFamily="66" charset="0"/>
                  <a:ea typeface="Cambria Math" panose="02040503050406030204" pitchFamily="18" charset="0"/>
                </a:endParaRPr>
              </a:p>
              <a:p>
                <a:pPr marL="457200" indent="-457200">
                  <a:spcBef>
                    <a:spcPts val="600"/>
                  </a:spcBef>
                  <a:spcAft>
                    <a:spcPts val="600"/>
                  </a:spcAft>
                  <a:buFont typeface="Arial" panose="020B0604020202020204" pitchFamily="34" charset="0"/>
                  <a:buChar char="•"/>
                </a:pPr>
                <a:r>
                  <a:rPr lang="pt-BR" sz="3200" b="1" dirty="0" smtClean="0">
                    <a:latin typeface="Comic Sans MS" panose="030F0702030302020204" pitchFamily="66" charset="0"/>
                    <a:ea typeface="Cambria Math" panose="02040503050406030204" pitchFamily="18" charset="0"/>
                  </a:rPr>
                  <a:t>o circuito é um amplificador com ganho de -80</a:t>
                </a:r>
                <a:endParaRPr lang="pt-BR" sz="3200" b="1" dirty="0" smtClean="0">
                  <a:latin typeface="Comic Sans MS" panose="030F0702030302020204" pitchFamily="66" charset="0"/>
                  <a:ea typeface="Cambria Math" panose="02040503050406030204" pitchFamily="18" charset="0"/>
                </a:endParaRPr>
              </a:p>
            </p:txBody>
          </p:sp>
        </mc:Choice>
        <mc:Fallback>
          <p:sp>
            <p:nvSpPr>
              <p:cNvPr id="3" name="CaixaDeTexto 2"/>
              <p:cNvSpPr txBox="1">
                <a:spLocks noRot="1" noChangeAspect="1" noMove="1" noResize="1" noEditPoints="1" noAdjustHandles="1" noChangeArrowheads="1" noChangeShapeType="1" noTextEdit="1"/>
              </p:cNvSpPr>
              <p:nvPr/>
            </p:nvSpPr>
            <p:spPr>
              <a:xfrm>
                <a:off x="812183" y="553017"/>
                <a:ext cx="10820109" cy="5601335"/>
              </a:xfrm>
              <a:prstGeom prst="rect">
                <a:avLst/>
              </a:prstGeom>
              <a:blipFill rotWithShape="1">
                <a:blip r:embed="rId1"/>
                <a:stretch>
                  <a:fillRect t="-10" r="3" b="1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dirty="0"/>
          </a:p>
        </p:txBody>
      </p:sp>
      <p:sp>
        <p:nvSpPr>
          <p:cNvPr id="3" name="CaixaDeTexto 2"/>
          <p:cNvSpPr txBox="1"/>
          <p:nvPr/>
        </p:nvSpPr>
        <p:spPr>
          <a:xfrm>
            <a:off x="442679" y="1643516"/>
            <a:ext cx="7567542" cy="1722120"/>
          </a:xfrm>
          <a:prstGeom prst="rect">
            <a:avLst/>
          </a:prstGeom>
          <a:noFill/>
        </p:spPr>
        <p:txBody>
          <a:bodyPr wrap="square" rtlCol="0">
            <a:spAutoFit/>
          </a:bodyPr>
          <a:lstStyle/>
          <a:p>
            <a:pPr marL="457200" indent="-457200">
              <a:spcBef>
                <a:spcPts val="600"/>
              </a:spcBef>
              <a:spcAft>
                <a:spcPts val="600"/>
              </a:spcAft>
              <a:buFont typeface="Arial" panose="020B0604020202020204" pitchFamily="34" charset="0"/>
              <a:buChar char="•"/>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 </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entrada de  1,0 </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mV</a:t>
            </a:r>
            <a:r>
              <a:rPr lang="pt-BR" altLang="en-US" sz="24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PP</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saída de 150 </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mV</a:t>
            </a:r>
            <a:r>
              <a:rPr lang="pt-BR" altLang="en-US" sz="24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PP</a:t>
            </a:r>
            <a:endPar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sz="2400" b="1" dirty="0" smtClean="0">
                <a:latin typeface="Comic Sans MS" panose="030F0702030302020204" pitchFamily="66" charset="0"/>
                <a:ea typeface="Cambria Math" panose="02040503050406030204" pitchFamily="18" charset="0"/>
                <a:sym typeface="Symbol" panose="05050102010706020507" charset="0"/>
              </a:rPr>
              <a:t>usando U</a:t>
            </a:r>
            <a:r>
              <a:rPr lang="pt-BR" sz="2400" b="1" baseline="-25000" dirty="0" smtClean="0">
                <a:latin typeface="Comic Sans MS" panose="030F0702030302020204" pitchFamily="66" charset="0"/>
                <a:ea typeface="Cambria Math" panose="02040503050406030204" pitchFamily="18" charset="0"/>
                <a:sym typeface="Symbol" panose="05050102010706020507" charset="0"/>
              </a:rPr>
              <a:t>T</a:t>
            </a:r>
            <a:r>
              <a:rPr lang="pt-BR" sz="2400" b="1" dirty="0" smtClean="0">
                <a:latin typeface="Comic Sans MS" panose="030F0702030302020204" pitchFamily="66" charset="0"/>
                <a:ea typeface="Cambria Math" panose="02040503050406030204" pitchFamily="18" charset="0"/>
                <a:sym typeface="Symbol" panose="05050102010706020507" charset="0"/>
              </a:rPr>
              <a:t> = 25.89 </a:t>
            </a:r>
            <a:r>
              <a:rPr lang="pt-BR" sz="2400" b="1" dirty="0" err="1" smtClean="0">
                <a:latin typeface="Comic Sans MS" panose="030F0702030302020204" pitchFamily="66" charset="0"/>
                <a:ea typeface="Cambria Math" panose="02040503050406030204" pitchFamily="18" charset="0"/>
                <a:sym typeface="Symbol" panose="05050102010706020507" charset="0"/>
              </a:rPr>
              <a:t>mV, em vez de 25 mV</a:t>
            </a:r>
            <a:r>
              <a:rPr lang="pt-BR" sz="2400" b="1" dirty="0" smtClean="0">
                <a:latin typeface="Comic Sans MS" panose="030F0702030302020204" pitchFamily="66" charset="0"/>
                <a:ea typeface="Cambria Math" panose="02040503050406030204" pitchFamily="18" charset="0"/>
                <a:sym typeface="Symbol" panose="05050102010706020507" charset="0"/>
              </a:rPr>
              <a:t>, o ganho será de 76</a:t>
            </a:r>
            <a:endParaRPr lang="pt-BR" sz="2400" b="1" dirty="0" smtClean="0">
              <a:latin typeface="Comic Sans MS" panose="030F0702030302020204" pitchFamily="66" charset="0"/>
              <a:ea typeface="Cambria Math" panose="02040503050406030204" pitchFamily="18" charset="0"/>
              <a:sym typeface="Symbol" panose="05050102010706020507" charset="0"/>
            </a:endParaRPr>
          </a:p>
        </p:txBody>
      </p:sp>
      <p:pic>
        <p:nvPicPr>
          <p:cNvPr id="4" name="Imagem 3"/>
          <p:cNvPicPr>
            <a:picLocks noChangeAspect="1"/>
          </p:cNvPicPr>
          <p:nvPr/>
        </p:nvPicPr>
        <p:blipFill rotWithShape="1">
          <a:blip r:embed="rId1">
            <a:extLst>
              <a:ext uri="{28A0092B-C50C-407E-A947-70E740481C1C}">
                <a14:useLocalDpi xmlns:a14="http://schemas.microsoft.com/office/drawing/2010/main" val="0"/>
              </a:ext>
            </a:extLst>
          </a:blip>
          <a:srcRect l="38543" t="9708" r="38999" b="12896"/>
          <a:stretch>
            <a:fillRect/>
          </a:stretch>
        </p:blipFill>
        <p:spPr>
          <a:xfrm>
            <a:off x="8214360" y="508000"/>
            <a:ext cx="3834765" cy="2753995"/>
          </a:xfrm>
          <a:prstGeom prst="rect">
            <a:avLst/>
          </a:prstGeom>
        </p:spPr>
      </p:pic>
      <p:pic>
        <p:nvPicPr>
          <p:cNvPr id="5" name="Imagem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05200" y="3302076"/>
            <a:ext cx="11034074" cy="3293669"/>
          </a:xfrm>
          <a:prstGeom prst="rect">
            <a:avLst/>
          </a:prstGeom>
        </p:spPr>
      </p:pic>
      <p:sp>
        <p:nvSpPr>
          <p:cNvPr id="6" name="Caixa de Texto 5"/>
          <p:cNvSpPr txBox="1"/>
          <p:nvPr/>
        </p:nvSpPr>
        <p:spPr>
          <a:xfrm>
            <a:off x="193675" y="275590"/>
            <a:ext cx="8035290" cy="1383665"/>
          </a:xfrm>
          <a:prstGeom prst="rect">
            <a:avLst/>
          </a:prstGeom>
          <a:noFill/>
          <a:ln w="38100">
            <a:solidFill>
              <a:srgbClr val="FFFF00"/>
            </a:solidFill>
          </a:ln>
        </p:spPr>
        <p:txBody>
          <a:bodyPr wrap="square" rtlCol="0" anchor="t">
            <a:spAutoFit/>
          </a:bodyPr>
          <a:p>
            <a:pPr defTabSz="914400">
              <a:tabLst>
                <a:tab pos="3133725" algn="l"/>
              </a:tabLst>
            </a:pPr>
            <a:r>
              <a:rPr lang="pt-BR" altLang="en-US" sz="2000" b="1">
                <a:solidFill>
                  <a:srgbClr val="C00000"/>
                </a:solidFill>
              </a:rPr>
              <a:t>BC547C</a:t>
            </a:r>
            <a:r>
              <a:rPr lang="pt-BR" altLang="en-US" sz="1600"/>
              <a:t>: NPN(IS=2.39E-14 </a:t>
            </a:r>
            <a:r>
              <a:rPr lang="pt-BR" altLang="en-US" sz="1600" b="1"/>
              <a:t>NF=1.008</a:t>
            </a:r>
            <a:r>
              <a:rPr lang="pt-BR" altLang="en-US" sz="1600"/>
              <a:t> ISE=3.545E-15 NE=1.541 </a:t>
            </a:r>
            <a:r>
              <a:rPr lang="pt-BR" altLang="en-US" sz="1600" b="1"/>
              <a:t>BF=294.3</a:t>
            </a:r>
            <a:r>
              <a:rPr lang="pt-BR" altLang="en-US" sz="1600"/>
              <a:t> IKF=0.1357 VAF=63.2 NR=1.004 ISC=6.272E-14 NC=1.243 BR=7.946 IKR=0.1144 VAR=25.9 RB=1 IRB=1.00E-06 RBM=1 RE=0.4683 RC=0.85 XTB=0 EG=1.11 XTI=3 CJE=1.358E-11 VJE=0.65 MJE=0.3279 TF=4.391E-10 XTF=120 VTF=2.643 ITF=0.7495 PTF=0 CJC=3.728E-12 VJC=0.3997 MJC=0.2955 XCJC=0.6193 TR=1.00E-32 CJS=0 VJS=0.75 MJS=0.333 FC=0.9579 Vceo=45 Icrating=100m mfg=NXP)</a:t>
            </a:r>
            <a:endParaRPr lang="pt-BR" altLang="en-US" sz="1600"/>
          </a:p>
        </p:txBody>
      </p:sp>
    </p:spTree>
  </p:cSld>
  <p:clrMapOvr>
    <a:masterClrMapping/>
  </p:clrMapOvr>
  <p:timing>
    <p:tnLst>
      <p:par>
        <p:cTn id="1" dur="indefinite" restart="never" nodeType="tmRoot"/>
      </p:par>
    </p:tn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29215" y="6348930"/>
            <a:ext cx="2743200" cy="365125"/>
          </a:xfrm>
        </p:spPr>
        <p:txBody>
          <a:bodyPr/>
          <a:lstStyle/>
          <a:p>
            <a:fld id="{74F297BB-B745-4CAB-BE1D-CE4C89382949}" type="slidenum">
              <a:rPr lang="pt-BR" smtClean="0"/>
            </a:fld>
            <a:endParaRPr lang="pt-BR"/>
          </a:p>
        </p:txBody>
      </p:sp>
      <p:grpSp>
        <p:nvGrpSpPr>
          <p:cNvPr id="3" name="Grupo 2"/>
          <p:cNvGrpSpPr/>
          <p:nvPr/>
        </p:nvGrpSpPr>
        <p:grpSpPr>
          <a:xfrm rot="5400000">
            <a:off x="5594446" y="4544375"/>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 name="Grupo 9"/>
          <p:cNvGrpSpPr/>
          <p:nvPr/>
        </p:nvGrpSpPr>
        <p:grpSpPr>
          <a:xfrm rot="5400000" flipH="1">
            <a:off x="6205484" y="3523208"/>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2" name="Retângulo 1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3" name="Conector Reto 12"/>
          <p:cNvCxnSpPr/>
          <p:nvPr/>
        </p:nvCxnSpPr>
        <p:spPr>
          <a:xfrm>
            <a:off x="6675095" y="5796937"/>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6844754" y="445891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CaixaDeTexto 47"/>
          <p:cNvSpPr txBox="1"/>
          <p:nvPr/>
        </p:nvSpPr>
        <p:spPr>
          <a:xfrm>
            <a:off x="5341351" y="5177259"/>
            <a:ext cx="825867" cy="46166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a:t>
            </a:r>
            <a:r>
              <a:rPr lang="pt-BR" sz="2400" i="1" baseline="-25000" dirty="0" err="1" smtClean="0">
                <a:latin typeface="Century Schoolbook" panose="02040604050505020304" pitchFamily="18" charset="0"/>
                <a:ea typeface="Cambria Math" panose="02040503050406030204" pitchFamily="18" charset="0"/>
              </a:rPr>
              <a:t>B</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6" name="Elipse 15"/>
          <p:cNvSpPr/>
          <p:nvPr/>
        </p:nvSpPr>
        <p:spPr>
          <a:xfrm>
            <a:off x="4915266" y="518362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Forma livre 16"/>
          <p:cNvSpPr/>
          <p:nvPr/>
        </p:nvSpPr>
        <p:spPr>
          <a:xfrm>
            <a:off x="4969876" y="5252200"/>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17"/>
          <p:cNvCxnSpPr/>
          <p:nvPr/>
        </p:nvCxnSpPr>
        <p:spPr>
          <a:xfrm rot="5400000">
            <a:off x="4886111" y="5881121"/>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4956210" y="612331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H="1">
            <a:off x="5132857" y="4945085"/>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a:stCxn id="16" idx="0"/>
          </p:cNvCxnSpPr>
          <p:nvPr/>
        </p:nvCxnSpPr>
        <p:spPr>
          <a:xfrm flipH="1" flipV="1">
            <a:off x="5128308" y="4940536"/>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6679645" y="5801486"/>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5000924" y="6176800"/>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rot="5400000">
            <a:off x="4886110" y="64189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4951795" y="666119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CaixaDeTexto 47"/>
          <p:cNvSpPr txBox="1"/>
          <p:nvPr/>
        </p:nvSpPr>
        <p:spPr>
          <a:xfrm>
            <a:off x="5302480" y="5945967"/>
            <a:ext cx="548548"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B</a:t>
            </a:r>
            <a:endParaRPr lang="pt-BR" sz="2400" i="1" dirty="0">
              <a:latin typeface="Century Schoolbook" panose="02040604050505020304" pitchFamily="18" charset="0"/>
              <a:ea typeface="Cambria Math" panose="02040503050406030204" pitchFamily="18" charset="0"/>
            </a:endParaRPr>
          </a:p>
        </p:txBody>
      </p:sp>
      <p:sp>
        <p:nvSpPr>
          <p:cNvPr id="27" name="CaixaDeTexto 47"/>
          <p:cNvSpPr txBox="1"/>
          <p:nvPr/>
        </p:nvSpPr>
        <p:spPr>
          <a:xfrm>
            <a:off x="8743710" y="3757647"/>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dirty="0">
              <a:latin typeface="Century Schoolbook" panose="02040604050505020304" pitchFamily="18" charset="0"/>
              <a:ea typeface="Cambria Math" panose="02040503050406030204" pitchFamily="18" charset="0"/>
            </a:endParaRPr>
          </a:p>
        </p:txBody>
      </p:sp>
      <p:sp>
        <p:nvSpPr>
          <p:cNvPr id="28" name="CaixaDeTexto 47"/>
          <p:cNvSpPr txBox="1"/>
          <p:nvPr/>
        </p:nvSpPr>
        <p:spPr>
          <a:xfrm>
            <a:off x="6612960" y="2610224"/>
            <a:ext cx="574709" cy="461665"/>
          </a:xfrm>
          <a:prstGeom prst="rect">
            <a:avLst/>
          </a:prstGeom>
          <a:noFill/>
        </p:spPr>
        <p:txBody>
          <a:bodyPr wrap="none" rtlCol="0">
            <a:spAutoFit/>
          </a:bodyPr>
          <a:lstStyle/>
          <a:p>
            <a:r>
              <a:rPr lang="pt-BR" sz="2400" dirty="0" smtClean="0"/>
              <a:t>V</a:t>
            </a:r>
            <a:r>
              <a:rPr lang="pt-BR" sz="2400" baseline="-25000" dirty="0" smtClean="0"/>
              <a:t>CC</a:t>
            </a:r>
            <a:endParaRPr lang="pt-BR" sz="2400" dirty="0"/>
          </a:p>
        </p:txBody>
      </p:sp>
      <p:grpSp>
        <p:nvGrpSpPr>
          <p:cNvPr id="31" name="Grupo 30"/>
          <p:cNvGrpSpPr/>
          <p:nvPr/>
        </p:nvGrpSpPr>
        <p:grpSpPr>
          <a:xfrm rot="5400000">
            <a:off x="7258819" y="4061472"/>
            <a:ext cx="1783849" cy="748570"/>
            <a:chOff x="8610600" y="2524505"/>
            <a:chExt cx="1783849" cy="748570"/>
          </a:xfrm>
        </p:grpSpPr>
        <p:cxnSp>
          <p:nvCxnSpPr>
            <p:cNvPr id="32" name="Conector Reto 31"/>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 name="Grupo 37"/>
          <p:cNvGrpSpPr/>
          <p:nvPr/>
        </p:nvGrpSpPr>
        <p:grpSpPr>
          <a:xfrm rot="5400000" flipH="1">
            <a:off x="7866995" y="3040305"/>
            <a:ext cx="1274445" cy="234950"/>
            <a:chOff x="4152748" y="3524056"/>
            <a:chExt cx="1274569" cy="255373"/>
          </a:xfrm>
        </p:grpSpPr>
        <p:cxnSp>
          <p:nvCxnSpPr>
            <p:cNvPr id="39"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0" name="Retângulo 39"/>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1" name="Conector Reto 40"/>
          <p:cNvCxnSpPr/>
          <p:nvPr/>
        </p:nvCxnSpPr>
        <p:spPr>
          <a:xfrm>
            <a:off x="8339468" y="531403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a:off x="8509127" y="3757647"/>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flipH="1">
            <a:off x="7028118" y="4461783"/>
            <a:ext cx="983778"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a:off x="8344018" y="531858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8277333" y="2127321"/>
            <a:ext cx="574709" cy="461665"/>
          </a:xfrm>
          <a:prstGeom prst="rect">
            <a:avLst/>
          </a:prstGeom>
          <a:noFill/>
        </p:spPr>
        <p:txBody>
          <a:bodyPr wrap="none" rtlCol="0">
            <a:spAutoFit/>
          </a:bodyPr>
          <a:lstStyle/>
          <a:p>
            <a:r>
              <a:rPr lang="pt-BR" sz="2400" dirty="0" smtClean="0"/>
              <a:t>V</a:t>
            </a:r>
            <a:r>
              <a:rPr lang="pt-BR" sz="2400" baseline="-25000" dirty="0" smtClean="0"/>
              <a:t>CC</a:t>
            </a:r>
            <a:endParaRPr lang="pt-BR" sz="2400" dirty="0"/>
          </a:p>
        </p:txBody>
      </p:sp>
      <p:cxnSp>
        <p:nvCxnSpPr>
          <p:cNvPr id="57" name="Conector de Seta Reta 18"/>
          <p:cNvCxnSpPr/>
          <p:nvPr/>
        </p:nvCxnSpPr>
        <p:spPr>
          <a:xfrm flipH="1">
            <a:off x="8275162" y="3013884"/>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7650108" y="2826538"/>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59" name="Caixa de Texto 23"/>
          <p:cNvSpPr txBox="1"/>
          <p:nvPr/>
        </p:nvSpPr>
        <p:spPr>
          <a:xfrm>
            <a:off x="6103239" y="3277673"/>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60" name="Caixa de Texto 23"/>
          <p:cNvSpPr txBox="1"/>
          <p:nvPr/>
        </p:nvSpPr>
        <p:spPr>
          <a:xfrm>
            <a:off x="8571493" y="2842020"/>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61" name="CaixaDeTexto 60"/>
          <p:cNvSpPr txBox="1"/>
          <p:nvPr/>
        </p:nvSpPr>
        <p:spPr>
          <a:xfrm>
            <a:off x="812183" y="553017"/>
            <a:ext cx="10820109" cy="1968500"/>
          </a:xfrm>
          <a:prstGeom prst="rect">
            <a:avLst/>
          </a:prstGeom>
          <a:noFill/>
        </p:spPr>
        <p:txBody>
          <a:bodyPr wrap="square" rtlCol="0">
            <a:spAutoFit/>
          </a:bodyPr>
          <a:lstStyle/>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 desejamos aumentar o ganho, podemos colocar dois amplificadores destes em seguida, mas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DC da saída do primeiro amplificador deve ser próximo de 0.62 V (está em torno de 8 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2" name="CaixaDeTexto 61"/>
          <p:cNvSpPr txBox="1"/>
          <p:nvPr/>
        </p:nvSpPr>
        <p:spPr>
          <a:xfrm>
            <a:off x="1379186" y="3684158"/>
            <a:ext cx="3087246" cy="584775"/>
          </a:xfrm>
          <a:prstGeom prst="rect">
            <a:avLst/>
          </a:prstGeom>
          <a:noFill/>
        </p:spPr>
        <p:txBody>
          <a:bodyPr wrap="square" rtlCol="0">
            <a:spAutoFit/>
          </a:bodyPr>
          <a:lstStyle/>
          <a:p>
            <a:pP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ligar??</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29215" y="6348930"/>
            <a:ext cx="2743200" cy="365125"/>
          </a:xfrm>
        </p:spPr>
        <p:txBody>
          <a:bodyPr/>
          <a:lstStyle/>
          <a:p>
            <a:fld id="{74F297BB-B745-4CAB-BE1D-CE4C89382949}" type="slidenum">
              <a:rPr lang="pt-BR" smtClean="0"/>
            </a:fld>
            <a:endParaRPr lang="pt-BR"/>
          </a:p>
        </p:txBody>
      </p:sp>
      <p:grpSp>
        <p:nvGrpSpPr>
          <p:cNvPr id="3" name="Grupo 2"/>
          <p:cNvGrpSpPr/>
          <p:nvPr/>
        </p:nvGrpSpPr>
        <p:grpSpPr>
          <a:xfrm rot="5400000">
            <a:off x="1491363" y="3815652"/>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 name="Grupo 9"/>
          <p:cNvGrpSpPr/>
          <p:nvPr/>
        </p:nvGrpSpPr>
        <p:grpSpPr>
          <a:xfrm rot="5400000" flipH="1">
            <a:off x="2094146" y="2786230"/>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2" name="Retângulo 1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3" name="Conector Reto 12"/>
          <p:cNvCxnSpPr/>
          <p:nvPr/>
        </p:nvCxnSpPr>
        <p:spPr>
          <a:xfrm>
            <a:off x="2572012" y="5059959"/>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2741671" y="372194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CaixaDeTexto 47"/>
          <p:cNvSpPr txBox="1"/>
          <p:nvPr/>
        </p:nvSpPr>
        <p:spPr>
          <a:xfrm>
            <a:off x="1238268" y="4440281"/>
            <a:ext cx="825867" cy="46166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a:t>
            </a:r>
            <a:r>
              <a:rPr lang="pt-BR" sz="2400" i="1" baseline="-25000" dirty="0" err="1" smtClean="0">
                <a:latin typeface="Century Schoolbook" panose="02040604050505020304" pitchFamily="18" charset="0"/>
                <a:ea typeface="Cambria Math" panose="02040503050406030204" pitchFamily="18" charset="0"/>
              </a:rPr>
              <a:t>B</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6" name="Elipse 15"/>
          <p:cNvSpPr/>
          <p:nvPr/>
        </p:nvSpPr>
        <p:spPr>
          <a:xfrm>
            <a:off x="812183" y="444664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Forma livre 16"/>
          <p:cNvSpPr/>
          <p:nvPr/>
        </p:nvSpPr>
        <p:spPr>
          <a:xfrm>
            <a:off x="866793" y="451522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17"/>
          <p:cNvCxnSpPr/>
          <p:nvPr/>
        </p:nvCxnSpPr>
        <p:spPr>
          <a:xfrm rot="5400000">
            <a:off x="783028" y="514414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853127" y="538634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H="1">
            <a:off x="1029774" y="4208107"/>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a:stCxn id="16" idx="0"/>
          </p:cNvCxnSpPr>
          <p:nvPr/>
        </p:nvCxnSpPr>
        <p:spPr>
          <a:xfrm flipH="1" flipV="1">
            <a:off x="1025225" y="4203558"/>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2576562" y="506450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897841" y="5439822"/>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rot="5400000">
            <a:off x="783027" y="5682019"/>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848712" y="5924216"/>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CaixaDeTexto 47"/>
          <p:cNvSpPr txBox="1"/>
          <p:nvPr/>
        </p:nvSpPr>
        <p:spPr>
          <a:xfrm>
            <a:off x="1199397" y="5208989"/>
            <a:ext cx="548548"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B</a:t>
            </a:r>
            <a:endParaRPr lang="pt-BR" sz="2400" i="1" dirty="0">
              <a:latin typeface="Century Schoolbook" panose="02040604050505020304" pitchFamily="18" charset="0"/>
              <a:ea typeface="Cambria Math" panose="02040503050406030204" pitchFamily="18" charset="0"/>
            </a:endParaRPr>
          </a:p>
        </p:txBody>
      </p:sp>
      <p:sp>
        <p:nvSpPr>
          <p:cNvPr id="27" name="CaixaDeTexto 47"/>
          <p:cNvSpPr txBox="1"/>
          <p:nvPr/>
        </p:nvSpPr>
        <p:spPr>
          <a:xfrm>
            <a:off x="5481821" y="3028927"/>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dirty="0">
              <a:latin typeface="Century Schoolbook" panose="02040604050505020304" pitchFamily="18" charset="0"/>
              <a:ea typeface="Cambria Math" panose="02040503050406030204" pitchFamily="18" charset="0"/>
            </a:endParaRPr>
          </a:p>
        </p:txBody>
      </p:sp>
      <p:sp>
        <p:nvSpPr>
          <p:cNvPr id="28" name="CaixaDeTexto 47"/>
          <p:cNvSpPr txBox="1"/>
          <p:nvPr/>
        </p:nvSpPr>
        <p:spPr>
          <a:xfrm>
            <a:off x="2509877" y="1873246"/>
            <a:ext cx="574709" cy="461665"/>
          </a:xfrm>
          <a:prstGeom prst="rect">
            <a:avLst/>
          </a:prstGeom>
          <a:noFill/>
        </p:spPr>
        <p:txBody>
          <a:bodyPr wrap="none" rtlCol="0">
            <a:spAutoFit/>
          </a:bodyPr>
          <a:lstStyle/>
          <a:p>
            <a:r>
              <a:rPr lang="pt-BR" sz="2400" dirty="0" smtClean="0"/>
              <a:t>V</a:t>
            </a:r>
            <a:r>
              <a:rPr lang="pt-BR" sz="2400" baseline="-25000" dirty="0" smtClean="0"/>
              <a:t>CC</a:t>
            </a:r>
            <a:endParaRPr lang="pt-BR" sz="2400" dirty="0"/>
          </a:p>
        </p:txBody>
      </p:sp>
      <p:grpSp>
        <p:nvGrpSpPr>
          <p:cNvPr id="31" name="Grupo 30"/>
          <p:cNvGrpSpPr/>
          <p:nvPr/>
        </p:nvGrpSpPr>
        <p:grpSpPr>
          <a:xfrm rot="5400000">
            <a:off x="4005185" y="3325132"/>
            <a:ext cx="1783849" cy="748570"/>
            <a:chOff x="8610600" y="2524505"/>
            <a:chExt cx="1783849" cy="748570"/>
          </a:xfrm>
        </p:grpSpPr>
        <p:cxnSp>
          <p:nvCxnSpPr>
            <p:cNvPr id="32" name="Conector Reto 31"/>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 name="Grupo 37"/>
          <p:cNvGrpSpPr/>
          <p:nvPr/>
        </p:nvGrpSpPr>
        <p:grpSpPr>
          <a:xfrm rot="5400000" flipH="1">
            <a:off x="4613361" y="2311585"/>
            <a:ext cx="1274445" cy="234950"/>
            <a:chOff x="4152748" y="3524056"/>
            <a:chExt cx="1274569" cy="255373"/>
          </a:xfrm>
        </p:grpSpPr>
        <p:cxnSp>
          <p:nvCxnSpPr>
            <p:cNvPr id="39"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0" name="Retângulo 39"/>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1" name="Conector Reto 40"/>
          <p:cNvCxnSpPr/>
          <p:nvPr/>
        </p:nvCxnSpPr>
        <p:spPr>
          <a:xfrm>
            <a:off x="5077579" y="458531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a:off x="5247238" y="3028927"/>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flipH="1">
            <a:off x="2925035" y="3724170"/>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a:off x="5071334" y="45892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5004659" y="1418055"/>
            <a:ext cx="574709" cy="461665"/>
          </a:xfrm>
          <a:prstGeom prst="rect">
            <a:avLst/>
          </a:prstGeom>
          <a:noFill/>
        </p:spPr>
        <p:txBody>
          <a:bodyPr wrap="none" rtlCol="0">
            <a:spAutoFit/>
          </a:bodyPr>
          <a:lstStyle/>
          <a:p>
            <a:r>
              <a:rPr lang="pt-BR" sz="2400" dirty="0" smtClean="0"/>
              <a:t>V</a:t>
            </a:r>
            <a:r>
              <a:rPr lang="pt-BR" sz="2400" baseline="-25000" dirty="0" smtClean="0"/>
              <a:t>CC</a:t>
            </a:r>
            <a:endParaRPr lang="pt-BR" sz="2400" dirty="0"/>
          </a:p>
        </p:txBody>
      </p:sp>
      <p:cxnSp>
        <p:nvCxnSpPr>
          <p:cNvPr id="57" name="Conector de Seta Reta 18"/>
          <p:cNvCxnSpPr/>
          <p:nvPr/>
        </p:nvCxnSpPr>
        <p:spPr>
          <a:xfrm flipH="1">
            <a:off x="5013273" y="2285164"/>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4388219" y="2097818"/>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59" name="Caixa de Texto 23"/>
          <p:cNvSpPr txBox="1"/>
          <p:nvPr/>
        </p:nvSpPr>
        <p:spPr>
          <a:xfrm>
            <a:off x="2055739" y="2513318"/>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60" name="Caixa de Texto 23"/>
          <p:cNvSpPr txBox="1"/>
          <p:nvPr/>
        </p:nvSpPr>
        <p:spPr>
          <a:xfrm>
            <a:off x="5309604" y="2113300"/>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61" name="CaixaDeTexto 60"/>
          <p:cNvSpPr txBox="1"/>
          <p:nvPr/>
        </p:nvSpPr>
        <p:spPr>
          <a:xfrm>
            <a:off x="812183" y="553017"/>
            <a:ext cx="10820109" cy="523220"/>
          </a:xfrm>
          <a:prstGeom prst="rect">
            <a:avLst/>
          </a:prstGeom>
          <a:noFill/>
        </p:spPr>
        <p:txBody>
          <a:bodyPr wrap="square" rtlCol="0">
            <a:spAutoFit/>
          </a:bodyPr>
          <a:lstStyle/>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 utiliza um capacitor de acoplamento 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1" name="Conector Reto 50"/>
          <p:cNvCxnSpPr/>
          <p:nvPr/>
        </p:nvCxnSpPr>
        <p:spPr>
          <a:xfrm rot="16200000">
            <a:off x="3732302" y="3721939"/>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rot="16200000">
            <a:off x="3798724" y="3721939"/>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4" name="Grupo 53"/>
          <p:cNvGrpSpPr/>
          <p:nvPr/>
        </p:nvGrpSpPr>
        <p:grpSpPr>
          <a:xfrm rot="5400000" flipH="1">
            <a:off x="3676341" y="4237515"/>
            <a:ext cx="1274445" cy="234950"/>
            <a:chOff x="4152748" y="3524056"/>
            <a:chExt cx="1274569" cy="255373"/>
          </a:xfrm>
        </p:grpSpPr>
        <p:cxnSp>
          <p:nvCxnSpPr>
            <p:cNvPr id="55" name="Conector Reto 79"/>
            <p:cNvCxnSpPr/>
            <p:nvPr/>
          </p:nvCxnSpPr>
          <p:spPr>
            <a:xfrm flipV="1">
              <a:off x="4152748" y="3640943"/>
              <a:ext cx="1274569" cy="0"/>
            </a:xfrm>
            <a:prstGeom prst="line">
              <a:avLst/>
            </a:prstGeom>
            <a:ln w="25400">
              <a:solidFill>
                <a:schemeClr val="tx1"/>
              </a:solidFill>
              <a:headEnd type="oval" w="lg" len="med"/>
              <a:tailEnd type="none"/>
            </a:ln>
          </p:spPr>
          <p:style>
            <a:lnRef idx="1">
              <a:schemeClr val="accent1"/>
            </a:lnRef>
            <a:fillRef idx="0">
              <a:schemeClr val="accent1"/>
            </a:fillRef>
            <a:effectRef idx="0">
              <a:schemeClr val="accent1"/>
            </a:effectRef>
            <a:fontRef idx="minor">
              <a:schemeClr val="tx1"/>
            </a:fontRef>
          </p:style>
        </p:cxnSp>
        <p:sp>
          <p:nvSpPr>
            <p:cNvPr id="63" name="Retângulo 6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4" name="Conector Reto 63"/>
          <p:cNvCxnSpPr/>
          <p:nvPr/>
        </p:nvCxnSpPr>
        <p:spPr>
          <a:xfrm flipH="1">
            <a:off x="3982458" y="3724776"/>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CaixaDeTexto 47"/>
          <p:cNvSpPr txBox="1"/>
          <p:nvPr/>
        </p:nvSpPr>
        <p:spPr>
          <a:xfrm>
            <a:off x="3919620" y="4978156"/>
            <a:ext cx="971741" cy="461665"/>
          </a:xfrm>
          <a:prstGeom prst="rect">
            <a:avLst/>
          </a:prstGeom>
          <a:noFill/>
        </p:spPr>
        <p:txBody>
          <a:bodyPr wrap="none" rtlCol="0">
            <a:spAutoFit/>
          </a:bodyPr>
          <a:lstStyle/>
          <a:p>
            <a:r>
              <a:rPr lang="pt-BR" sz="2400" dirty="0" smtClean="0"/>
              <a:t>0.62 V</a:t>
            </a:r>
            <a:endParaRPr lang="pt-BR" sz="2400" dirty="0"/>
          </a:p>
        </p:txBody>
      </p:sp>
      <p:sp>
        <p:nvSpPr>
          <p:cNvPr id="66" name="CaixaDeTexto 47"/>
          <p:cNvSpPr txBox="1"/>
          <p:nvPr/>
        </p:nvSpPr>
        <p:spPr>
          <a:xfrm>
            <a:off x="1772319" y="3277832"/>
            <a:ext cx="1037590" cy="460375"/>
          </a:xfrm>
          <a:prstGeom prst="rect">
            <a:avLst/>
          </a:prstGeom>
          <a:noFill/>
        </p:spPr>
        <p:txBody>
          <a:bodyPr wrap="none" rtlCol="0">
            <a:spAutoFit/>
          </a:bodyPr>
          <a:lstStyle/>
          <a:p>
            <a:r>
              <a:rPr lang="pt-BR" sz="2400" dirty="0" smtClean="0"/>
              <a:t>8.0 V</a:t>
            </a:r>
            <a:r>
              <a:rPr lang="pt-BR" sz="2400" baseline="-25000" dirty="0" smtClean="0"/>
              <a:t>DC</a:t>
            </a:r>
            <a:endParaRPr lang="pt-BR" sz="2400" dirty="0"/>
          </a:p>
        </p:txBody>
      </p:sp>
      <p:sp>
        <p:nvSpPr>
          <p:cNvPr id="67" name="Caixa de Texto 23"/>
          <p:cNvSpPr txBox="1"/>
          <p:nvPr/>
        </p:nvSpPr>
        <p:spPr>
          <a:xfrm>
            <a:off x="3456641" y="3722984"/>
            <a:ext cx="607060"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68" name="Caixa de Texto 23"/>
          <p:cNvSpPr txBox="1"/>
          <p:nvPr/>
        </p:nvSpPr>
        <p:spPr>
          <a:xfrm>
            <a:off x="3716490" y="4344700"/>
            <a:ext cx="607060"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69" name="CaixaDeTexto 68"/>
          <p:cNvSpPr txBox="1"/>
          <p:nvPr/>
        </p:nvSpPr>
        <p:spPr>
          <a:xfrm>
            <a:off x="6337997" y="1752847"/>
            <a:ext cx="5672439" cy="4707890"/>
          </a:xfrm>
          <a:prstGeom prst="rect">
            <a:avLst/>
          </a:prstGeom>
          <a:noFill/>
        </p:spPr>
        <p:txBody>
          <a:bodyPr wrap="square" rtlCol="0">
            <a:spAutoFit/>
          </a:bodyPr>
          <a:lstStyle/>
          <a:p>
            <a:pPr marL="457200"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DC o capacitor é um aberto e o segundo transistor está com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0.62 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capacitor 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armazena carga para termos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(8-0.62)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DC</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 frequência do sinal de entrada devemos ter |1/(</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2800" b="1" dirty="0" err="1"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w</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0" name="CaixaDeTexto 47"/>
          <p:cNvSpPr txBox="1"/>
          <p:nvPr/>
        </p:nvSpPr>
        <p:spPr>
          <a:xfrm>
            <a:off x="4061603" y="3362228"/>
            <a:ext cx="1039067" cy="400110"/>
          </a:xfrm>
          <a:prstGeom prst="rect">
            <a:avLst/>
          </a:prstGeom>
          <a:noFill/>
        </p:spPr>
        <p:txBody>
          <a:bodyPr wrap="none" rtlCol="0">
            <a:spAutoFit/>
          </a:bodyPr>
          <a:lstStyle/>
          <a:p>
            <a:r>
              <a:rPr lang="pt-BR" sz="2000" dirty="0" smtClean="0"/>
              <a:t>0.62 V</a:t>
            </a:r>
            <a:r>
              <a:rPr lang="pt-BR" sz="2000" baseline="-25000" dirty="0" smtClean="0"/>
              <a:t>DC</a:t>
            </a:r>
            <a:endParaRPr lang="pt-BR" sz="2000" dirty="0"/>
          </a:p>
        </p:txBody>
      </p:sp>
      <p:sp>
        <p:nvSpPr>
          <p:cNvPr id="30" name="Forma livre 29"/>
          <p:cNvSpPr/>
          <p:nvPr/>
        </p:nvSpPr>
        <p:spPr>
          <a:xfrm>
            <a:off x="3522345" y="3379470"/>
            <a:ext cx="612140" cy="269240"/>
          </a:xfrm>
          <a:custGeom>
            <a:avLst/>
            <a:gdLst>
              <a:gd name="connsiteX0" fmla="*/ 955343 w 955343"/>
              <a:gd name="connsiteY0" fmla="*/ 378570 h 405865"/>
              <a:gd name="connsiteX1" fmla="*/ 682388 w 955343"/>
              <a:gd name="connsiteY1" fmla="*/ 51024 h 405865"/>
              <a:gd name="connsiteX2" fmla="*/ 341194 w 955343"/>
              <a:gd name="connsiteY2" fmla="*/ 37376 h 405865"/>
              <a:gd name="connsiteX3" fmla="*/ 0 w 955343"/>
              <a:gd name="connsiteY3" fmla="*/ 405865 h 405865"/>
            </a:gdLst>
            <a:ahLst/>
            <a:cxnLst>
              <a:cxn ang="0">
                <a:pos x="connsiteX0" y="connsiteY0"/>
              </a:cxn>
              <a:cxn ang="0">
                <a:pos x="connsiteX1" y="connsiteY1"/>
              </a:cxn>
              <a:cxn ang="0">
                <a:pos x="connsiteX2" y="connsiteY2"/>
              </a:cxn>
              <a:cxn ang="0">
                <a:pos x="connsiteX3" y="connsiteY3"/>
              </a:cxn>
            </a:cxnLst>
            <a:rect l="l" t="t" r="r" b="b"/>
            <a:pathLst>
              <a:path w="955343" h="405865">
                <a:moveTo>
                  <a:pt x="955343" y="378570"/>
                </a:moveTo>
                <a:cubicBezTo>
                  <a:pt x="870044" y="243230"/>
                  <a:pt x="784746" y="107890"/>
                  <a:pt x="682388" y="51024"/>
                </a:cubicBezTo>
                <a:cubicBezTo>
                  <a:pt x="580030" y="-5842"/>
                  <a:pt x="454925" y="-21764"/>
                  <a:pt x="341194" y="37376"/>
                </a:cubicBezTo>
                <a:cubicBezTo>
                  <a:pt x="227463" y="96516"/>
                  <a:pt x="113731" y="251190"/>
                  <a:pt x="0" y="405865"/>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1" name="Caixa de Texto 23"/>
          <p:cNvSpPr txBox="1"/>
          <p:nvPr/>
        </p:nvSpPr>
        <p:spPr>
          <a:xfrm>
            <a:off x="3570725" y="2766387"/>
            <a:ext cx="753270"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CB</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907517" y="342446"/>
            <a:ext cx="10446283" cy="135318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Modelos para Transistor Bipolar DC</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 </a:t>
            </a:r>
            <a:r>
              <a:rPr lang="pt-BR" altLang="en-US" sz="3600" b="1" dirty="0" smtClean="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a:t>
            </a: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região ativa direta)(não linear)</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4" name="Grupo 3"/>
          <p:cNvGrpSpPr/>
          <p:nvPr/>
        </p:nvGrpSpPr>
        <p:grpSpPr>
          <a:xfrm rot="16200000">
            <a:off x="2119490" y="4152769"/>
            <a:ext cx="594360" cy="452120"/>
            <a:chOff x="2587" y="5946"/>
            <a:chExt cx="4283" cy="2118"/>
          </a:xfrm>
        </p:grpSpPr>
        <p:cxnSp>
          <p:nvCxnSpPr>
            <p:cNvPr id="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riângulo isósceles 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1" name="Conector Reto 74"/>
          <p:cNvCxnSpPr>
            <a:stCxn id="9" idx="4"/>
            <a:endCxn id="9" idx="4"/>
          </p:cNvCxnSpPr>
          <p:nvPr/>
        </p:nvCxnSpPr>
        <p:spPr>
          <a:xfrm>
            <a:off x="2416694" y="3664771"/>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2427625" y="4676009"/>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2416921" y="2718176"/>
            <a:ext cx="0" cy="1456152"/>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2222881" y="3112429"/>
            <a:ext cx="387626" cy="552342"/>
            <a:chOff x="7555792" y="2647951"/>
            <a:chExt cx="387626" cy="552342"/>
          </a:xfrm>
          <a:solidFill>
            <a:schemeClr val="bg1"/>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rot="5400000" flipH="1">
            <a:off x="2140224" y="3689742"/>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flipH="1">
            <a:off x="2569070" y="249284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flipH="1">
            <a:off x="2638996" y="461444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2052933" y="3569511"/>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2569070" y="2457191"/>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2" name="Caixa de Texto 23"/>
          <p:cNvSpPr txBox="1"/>
          <p:nvPr/>
        </p:nvSpPr>
        <p:spPr>
          <a:xfrm>
            <a:off x="2596647" y="4608716"/>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1553309" y="3252974"/>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24" name="Forma livre 23"/>
          <p:cNvSpPr/>
          <p:nvPr/>
        </p:nvSpPr>
        <p:spPr>
          <a:xfrm rot="20640000">
            <a:off x="1596590" y="3959742"/>
            <a:ext cx="535897" cy="1296538"/>
          </a:xfrm>
          <a:custGeom>
            <a:avLst/>
            <a:gdLst>
              <a:gd name="connsiteX0" fmla="*/ 535897 w 535897"/>
              <a:gd name="connsiteY0" fmla="*/ 1296538 h 1296538"/>
              <a:gd name="connsiteX1" fmla="*/ 112816 w 535897"/>
              <a:gd name="connsiteY1" fmla="*/ 1050878 h 1296538"/>
              <a:gd name="connsiteX2" fmla="*/ 3634 w 535897"/>
              <a:gd name="connsiteY2" fmla="*/ 532263 h 1296538"/>
              <a:gd name="connsiteX3" fmla="*/ 208350 w 535897"/>
              <a:gd name="connsiteY3" fmla="*/ 95535 h 1296538"/>
              <a:gd name="connsiteX4" fmla="*/ 331180 w 535897"/>
              <a:gd name="connsiteY4" fmla="*/ 0 h 129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897" h="1296538">
                <a:moveTo>
                  <a:pt x="535897" y="1296538"/>
                </a:moveTo>
                <a:cubicBezTo>
                  <a:pt x="368711" y="1237397"/>
                  <a:pt x="201526" y="1178257"/>
                  <a:pt x="112816" y="1050878"/>
                </a:cubicBezTo>
                <a:cubicBezTo>
                  <a:pt x="24105" y="923499"/>
                  <a:pt x="-12288" y="691487"/>
                  <a:pt x="3634" y="532263"/>
                </a:cubicBezTo>
                <a:cubicBezTo>
                  <a:pt x="19556" y="373039"/>
                  <a:pt x="153759" y="184245"/>
                  <a:pt x="208350" y="95535"/>
                </a:cubicBezTo>
                <a:cubicBezTo>
                  <a:pt x="262941" y="6825"/>
                  <a:pt x="297060" y="3412"/>
                  <a:pt x="331180"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Caixa de Texto 23"/>
          <p:cNvSpPr txBox="1"/>
          <p:nvPr/>
        </p:nvSpPr>
        <p:spPr>
          <a:xfrm>
            <a:off x="917113" y="432977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26" name="Retângulo 25"/>
              <p:cNvSpPr/>
              <p:nvPr/>
            </p:nvSpPr>
            <p:spPr>
              <a:xfrm>
                <a:off x="2623036" y="2994389"/>
                <a:ext cx="1801495" cy="83693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b="0" i="1" smtClean="0">
                              <a:latin typeface="Cambria Math" panose="02040503050406030204" pitchFamily="18" charset="0"/>
                              <a:ea typeface="Cambria Math" panose="02040503050406030204" pitchFamily="18" charset="0"/>
                              <a:sym typeface="Symbol" panose="05050102010706020507" charset="0"/>
                            </a:rPr>
                            <m:t>𝑆</m:t>
                          </m:r>
                        </m:sub>
                      </m:sSub>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sym typeface="Symbol" panose="05050102010706020507" charset="0"/>
                </a:endParaRPr>
              </a:p>
            </p:txBody>
          </p:sp>
        </mc:Choice>
        <mc:Fallback>
          <p:sp>
            <p:nvSpPr>
              <p:cNvPr id="26" name="Retângulo 25"/>
              <p:cNvSpPr>
                <a:spLocks noRot="1" noChangeAspect="1" noMove="1" noResize="1" noEditPoints="1" noAdjustHandles="1" noChangeArrowheads="1" noChangeShapeType="1" noTextEdit="1"/>
              </p:cNvSpPr>
              <p:nvPr/>
            </p:nvSpPr>
            <p:spPr>
              <a:xfrm>
                <a:off x="2623036" y="2994389"/>
                <a:ext cx="1801495" cy="836930"/>
              </a:xfrm>
              <a:prstGeom prst="rect">
                <a:avLst/>
              </a:prstGeom>
              <a:blipFill rotWithShape="1">
                <a:blip r:embed="rId1"/>
                <a:stretch>
                  <a:fillRect l="-27" t="-43" r="27" b="4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7" name="Retângulo 26"/>
              <p:cNvSpPr/>
              <p:nvPr/>
            </p:nvSpPr>
            <p:spPr>
              <a:xfrm>
                <a:off x="2604478" y="3922264"/>
                <a:ext cx="2792095" cy="83693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𝐸</m:t>
                          </m:r>
                        </m:sub>
                      </m:sSub>
                      <m:r>
                        <a:rPr lang="en-US" altLang="pt-BR" sz="24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𝛼</m:t>
                          </m:r>
                        </m:den>
                      </m:f>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7" name="Retângulo 26"/>
              <p:cNvSpPr>
                <a:spLocks noRot="1" noChangeAspect="1" noMove="1" noResize="1" noEditPoints="1" noAdjustHandles="1" noChangeArrowheads="1" noChangeShapeType="1" noTextEdit="1"/>
              </p:cNvSpPr>
              <p:nvPr/>
            </p:nvSpPr>
            <p:spPr>
              <a:xfrm>
                <a:off x="2604478" y="3922264"/>
                <a:ext cx="2792095" cy="836930"/>
              </a:xfrm>
              <a:prstGeom prst="rect">
                <a:avLst/>
              </a:prstGeom>
              <a:blipFill rotWithShape="1">
                <a:blip r:embed="rId2"/>
                <a:stretch>
                  <a:fillRect l="-12" t="-60" r="12" b="60"/>
                </a:stretch>
              </a:blipFill>
            </p:spPr>
            <p:txBody>
              <a:bodyPr/>
              <a:lstStyle/>
              <a:p>
                <a:r>
                  <a:rPr lang="pt-BR" altLang="en-US">
                    <a:noFill/>
                  </a:rPr>
                  <a:t> </a:t>
                </a:r>
              </a:p>
            </p:txBody>
          </p:sp>
        </mc:Fallback>
      </mc:AlternateContent>
      <p:sp>
        <p:nvSpPr>
          <p:cNvPr id="29" name="Caixa de Texto 23"/>
          <p:cNvSpPr txBox="1"/>
          <p:nvPr/>
        </p:nvSpPr>
        <p:spPr>
          <a:xfrm>
            <a:off x="2002595" y="201327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2002595" y="530634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1428021" y="395138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grpSp>
        <p:nvGrpSpPr>
          <p:cNvPr id="32" name="Grupo 31"/>
          <p:cNvGrpSpPr/>
          <p:nvPr/>
        </p:nvGrpSpPr>
        <p:grpSpPr>
          <a:xfrm rot="16200000">
            <a:off x="8787115" y="4232697"/>
            <a:ext cx="594360" cy="452120"/>
            <a:chOff x="2587" y="5946"/>
            <a:chExt cx="4283" cy="2118"/>
          </a:xfrm>
        </p:grpSpPr>
        <p:cxnSp>
          <p:nvCxnSpPr>
            <p:cNvPr id="33"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riângulo isósceles 33"/>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5"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6" name="Conector Reto 74"/>
          <p:cNvCxnSpPr/>
          <p:nvPr/>
        </p:nvCxnSpPr>
        <p:spPr>
          <a:xfrm>
            <a:off x="9083684" y="3737714"/>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flipH="1">
            <a:off x="9087630" y="4732442"/>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9083911" y="2791119"/>
            <a:ext cx="0" cy="1456152"/>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39" name="Grupo 38"/>
          <p:cNvGrpSpPr/>
          <p:nvPr/>
        </p:nvGrpSpPr>
        <p:grpSpPr>
          <a:xfrm>
            <a:off x="8889871" y="3185372"/>
            <a:ext cx="387626" cy="552342"/>
            <a:chOff x="7555792" y="2647951"/>
            <a:chExt cx="387626" cy="552342"/>
          </a:xfrm>
          <a:solidFill>
            <a:schemeClr val="bg1"/>
          </a:solidFill>
        </p:grpSpPr>
        <p:sp>
          <p:nvSpPr>
            <p:cNvPr id="40" name="Elipse 39"/>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41"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42" name="Conector Reto 41"/>
          <p:cNvCxnSpPr/>
          <p:nvPr/>
        </p:nvCxnSpPr>
        <p:spPr>
          <a:xfrm rot="5400000" flipH="1">
            <a:off x="8807214" y="3762685"/>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3" name="Conector de Seta Reta 18"/>
          <p:cNvCxnSpPr/>
          <p:nvPr/>
        </p:nvCxnSpPr>
        <p:spPr>
          <a:xfrm flipH="1">
            <a:off x="9244315" y="256578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4" name="Conector de Seta Reta 18"/>
          <p:cNvCxnSpPr/>
          <p:nvPr/>
        </p:nvCxnSpPr>
        <p:spPr>
          <a:xfrm flipH="1">
            <a:off x="9305986" y="4687391"/>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5" name="Conector de Seta Reta 18"/>
          <p:cNvCxnSpPr/>
          <p:nvPr/>
        </p:nvCxnSpPr>
        <p:spPr>
          <a:xfrm rot="16200000" flipH="1">
            <a:off x="8728178" y="3658964"/>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6" name="Caixa de Texto 23"/>
          <p:cNvSpPr txBox="1"/>
          <p:nvPr/>
        </p:nvSpPr>
        <p:spPr>
          <a:xfrm>
            <a:off x="9246855" y="2530134"/>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7" name="Caixa de Texto 23"/>
          <p:cNvSpPr txBox="1"/>
          <p:nvPr/>
        </p:nvSpPr>
        <p:spPr>
          <a:xfrm>
            <a:off x="9263637" y="4681659"/>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8" name="Caixa de Texto 23"/>
          <p:cNvSpPr txBox="1"/>
          <p:nvPr/>
        </p:nvSpPr>
        <p:spPr>
          <a:xfrm>
            <a:off x="8174579" y="3358937"/>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49" name="Forma livre 48"/>
          <p:cNvSpPr/>
          <p:nvPr/>
        </p:nvSpPr>
        <p:spPr>
          <a:xfrm rot="20700000">
            <a:off x="8263255" y="4082415"/>
            <a:ext cx="535940" cy="1179830"/>
          </a:xfrm>
          <a:custGeom>
            <a:avLst/>
            <a:gdLst>
              <a:gd name="connsiteX0" fmla="*/ 535897 w 535897"/>
              <a:gd name="connsiteY0" fmla="*/ 1296538 h 1296538"/>
              <a:gd name="connsiteX1" fmla="*/ 112816 w 535897"/>
              <a:gd name="connsiteY1" fmla="*/ 1050878 h 1296538"/>
              <a:gd name="connsiteX2" fmla="*/ 3634 w 535897"/>
              <a:gd name="connsiteY2" fmla="*/ 532263 h 1296538"/>
              <a:gd name="connsiteX3" fmla="*/ 208350 w 535897"/>
              <a:gd name="connsiteY3" fmla="*/ 95535 h 1296538"/>
              <a:gd name="connsiteX4" fmla="*/ 331180 w 535897"/>
              <a:gd name="connsiteY4" fmla="*/ 0 h 129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897" h="1296538">
                <a:moveTo>
                  <a:pt x="535897" y="1296538"/>
                </a:moveTo>
                <a:cubicBezTo>
                  <a:pt x="368711" y="1237397"/>
                  <a:pt x="201526" y="1178257"/>
                  <a:pt x="112816" y="1050878"/>
                </a:cubicBezTo>
                <a:cubicBezTo>
                  <a:pt x="24105" y="923499"/>
                  <a:pt x="-12288" y="691487"/>
                  <a:pt x="3634" y="532263"/>
                </a:cubicBezTo>
                <a:cubicBezTo>
                  <a:pt x="19556" y="373039"/>
                  <a:pt x="153759" y="184245"/>
                  <a:pt x="208350" y="95535"/>
                </a:cubicBezTo>
                <a:cubicBezTo>
                  <a:pt x="262941" y="6825"/>
                  <a:pt x="297060" y="3412"/>
                  <a:pt x="331180"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0" name="Caixa de Texto 23"/>
          <p:cNvSpPr txBox="1"/>
          <p:nvPr/>
        </p:nvSpPr>
        <p:spPr>
          <a:xfrm>
            <a:off x="7555504" y="431715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1" name="Retângulo 50"/>
              <p:cNvSpPr/>
              <p:nvPr/>
            </p:nvSpPr>
            <p:spPr>
              <a:xfrm>
                <a:off x="9335525" y="3272245"/>
                <a:ext cx="702756" cy="46166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i="1" smtClean="0">
                              <a:latin typeface="Cambria Math" panose="02040503050406030204" pitchFamily="18" charset="0"/>
                              <a:ea typeface="Cambria Math" panose="02040503050406030204" pitchFamily="18" charset="0"/>
                              <a:sym typeface="Symbol" panose="05050102010706020507" charset="0"/>
                            </a:rPr>
                            <m:t>𝛼</m:t>
                          </m:r>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oMath>
                  </m:oMathPara>
                </a14:m>
                <a:endParaRPr lang="pt-BR" dirty="0"/>
              </a:p>
            </p:txBody>
          </p:sp>
        </mc:Choice>
        <mc:Fallback>
          <p:sp>
            <p:nvSpPr>
              <p:cNvPr id="51" name="Retângulo 50"/>
              <p:cNvSpPr>
                <a:spLocks noRot="1" noChangeAspect="1" noMove="1" noResize="1" noEditPoints="1" noAdjustHandles="1" noChangeArrowheads="1" noChangeShapeType="1" noTextEdit="1"/>
              </p:cNvSpPr>
              <p:nvPr/>
            </p:nvSpPr>
            <p:spPr>
              <a:xfrm>
                <a:off x="9335525" y="3272245"/>
                <a:ext cx="702756" cy="461665"/>
              </a:xfrm>
              <a:prstGeom prst="rect">
                <a:avLst/>
              </a:prstGeom>
              <a:blipFill rotWithShape="1">
                <a:blip r:embed="rId3"/>
                <a:stretch>
                  <a:fillRect l="-55" t="-19" r="29" b="24"/>
                </a:stretch>
              </a:blipFill>
            </p:spPr>
            <p:txBody>
              <a:bodyPr/>
              <a:lstStyle/>
              <a:p>
                <a:r>
                  <a:rPr lang="pt-BR" altLang="en-US">
                    <a:noFill/>
                  </a:rPr>
                  <a:t> </a:t>
                </a:r>
              </a:p>
            </p:txBody>
          </p:sp>
        </mc:Fallback>
      </mc:AlternateContent>
      <p:sp>
        <p:nvSpPr>
          <p:cNvPr id="54" name="Caixa de Texto 23"/>
          <p:cNvSpPr txBox="1"/>
          <p:nvPr/>
        </p:nvSpPr>
        <p:spPr>
          <a:xfrm>
            <a:off x="8669585" y="2086216"/>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55" name="Caixa de Texto 23"/>
          <p:cNvSpPr txBox="1"/>
          <p:nvPr/>
        </p:nvSpPr>
        <p:spPr>
          <a:xfrm>
            <a:off x="8669585" y="537929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56" name="Caixa de Texto 23"/>
          <p:cNvSpPr txBox="1"/>
          <p:nvPr/>
        </p:nvSpPr>
        <p:spPr>
          <a:xfrm>
            <a:off x="8165496" y="4080846"/>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57" name="CaixaDeTexto 56"/>
          <p:cNvSpPr txBox="1"/>
          <p:nvPr/>
        </p:nvSpPr>
        <p:spPr>
          <a:xfrm>
            <a:off x="4600446" y="2024286"/>
            <a:ext cx="3060918" cy="584775"/>
          </a:xfrm>
          <a:prstGeom prst="rect">
            <a:avLst/>
          </a:prstGeom>
          <a:noFill/>
          <a:ln w="34925">
            <a:solidFill>
              <a:srgbClr val="FFFF00"/>
            </a:solidFill>
          </a:ln>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Equivalentes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2" name="Retângulo 11"/>
              <p:cNvSpPr/>
              <p:nvPr/>
            </p:nvSpPr>
            <p:spPr>
              <a:xfrm>
                <a:off x="9287853" y="3884164"/>
                <a:ext cx="2551430" cy="836930"/>
              </a:xfrm>
              <a:prstGeom prst="rect">
                <a:avLst/>
              </a:prstGeom>
            </p:spPr>
            <p:txBody>
              <a:bodyPr wrap="none">
                <a:spAutoFit/>
              </a:bodyPr>
              <a:p>
                <a14:m>
                  <m:oMathPara xmlns:m="http://schemas.openxmlformats.org/officeDocument/2006/math">
                    <m:oMathParaPr>
                      <m:jc m:val="centerGroup"/>
                    </m:oMathParaPr>
                    <m:oMath xmlns:m="http://schemas.openxmlformats.org/officeDocument/2006/math">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𝐸</m:t>
                          </m:r>
                        </m:sub>
                      </m:sSub>
                      <m:r>
                        <a:rPr lang="pt-BR" altLang="en-US" sz="24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𝛼</m:t>
                          </m:r>
                        </m:den>
                      </m:f>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 name="Retângulo 11"/>
              <p:cNvSpPr>
                <a:spLocks noRot="1" noChangeAspect="1" noMove="1" noResize="1" noEditPoints="1" noAdjustHandles="1" noChangeArrowheads="1" noChangeShapeType="1" noTextEdit="1"/>
              </p:cNvSpPr>
              <p:nvPr/>
            </p:nvSpPr>
            <p:spPr>
              <a:xfrm>
                <a:off x="9287853" y="3884164"/>
                <a:ext cx="2551430" cy="836930"/>
              </a:xfrm>
              <a:prstGeom prst="rect">
                <a:avLst/>
              </a:prstGeom>
              <a:blipFill rotWithShape="1">
                <a:blip r:embed="rId4"/>
                <a:stretch>
                  <a:fillRect l="-13" t="-60" r="13" b="6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394528" y="249783"/>
            <a:ext cx="10446283" cy="1354217"/>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Modelos para Transistor Bipolar DC</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3600" b="1" dirty="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p </a:t>
            </a:r>
            <a:r>
              <a:rPr lang="pt-BR" altLang="en-US" sz="3600" b="1" dirty="0" smtClean="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 </a:t>
            </a: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região ativa direta)</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1" name="Conector Reto 74"/>
          <p:cNvCxnSpPr>
            <a:stCxn id="9" idx="4"/>
            <a:endCxn id="9" idx="4"/>
          </p:cNvCxnSpPr>
          <p:nvPr/>
        </p:nvCxnSpPr>
        <p:spPr>
          <a:xfrm>
            <a:off x="3695620" y="422042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2746996" y="4743278"/>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3684941" y="329791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3501807" y="3668083"/>
            <a:ext cx="387626" cy="552342"/>
            <a:chOff x="7555792" y="2647951"/>
            <a:chExt cx="387626" cy="552342"/>
          </a:xfrm>
          <a:solidFill>
            <a:schemeClr val="bg1"/>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rot="5400000" flipH="1">
            <a:off x="1662879" y="3029695"/>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rot="5400000" flipH="1">
            <a:off x="4188169" y="282102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flipH="1">
            <a:off x="2942626" y="478357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1345276" y="283643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3851427" y="2528196"/>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2" name="Caixa de Texto 23"/>
          <p:cNvSpPr txBox="1"/>
          <p:nvPr/>
        </p:nvSpPr>
        <p:spPr>
          <a:xfrm>
            <a:off x="3054873" y="4831244"/>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932803" y="253428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242513" y="389430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26" name="Retângulo 25"/>
              <p:cNvSpPr/>
              <p:nvPr/>
            </p:nvSpPr>
            <p:spPr>
              <a:xfrm>
                <a:off x="3851145" y="3580717"/>
                <a:ext cx="1932940" cy="83693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b="0" i="1" smtClean="0">
                              <a:latin typeface="Cambria Math" panose="02040503050406030204" pitchFamily="18" charset="0"/>
                              <a:ea typeface="Cambria Math" panose="02040503050406030204" pitchFamily="18" charset="0"/>
                              <a:sym typeface="Symbol" panose="05050102010706020507" charset="0"/>
                            </a:rPr>
                            <m:t>𝑆</m:t>
                          </m:r>
                        </m:sub>
                      </m:sSub>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6" name="Retângulo 25"/>
              <p:cNvSpPr>
                <a:spLocks noRot="1" noChangeAspect="1" noMove="1" noResize="1" noEditPoints="1" noAdjustHandles="1" noChangeArrowheads="1" noChangeShapeType="1" noTextEdit="1"/>
              </p:cNvSpPr>
              <p:nvPr/>
            </p:nvSpPr>
            <p:spPr>
              <a:xfrm>
                <a:off x="3851145" y="3580717"/>
                <a:ext cx="1932940" cy="836930"/>
              </a:xfrm>
              <a:prstGeom prst="rect">
                <a:avLst/>
              </a:prstGeom>
              <a:blipFill rotWithShape="1">
                <a:blip r:embed="rId1"/>
                <a:stretch>
                  <a:fillRect l="-26" t="-70" r="26" b="70"/>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7" name="Retângulo 26"/>
              <p:cNvSpPr/>
              <p:nvPr/>
            </p:nvSpPr>
            <p:spPr>
              <a:xfrm>
                <a:off x="1393184" y="1809092"/>
                <a:ext cx="2569210" cy="838835"/>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m:t>
                          </m:r>
                        </m:sub>
                      </m:sSub>
                      <m:r>
                        <a:rPr lang="en-US" altLang="pt-BR" sz="24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smtClean="0">
                              <a:latin typeface="Cambria Math" panose="02040503050406030204" pitchFamily="18" charset="0"/>
                              <a:ea typeface="Cambria Math" panose="02040503050406030204" pitchFamily="18" charset="0"/>
                              <a:sym typeface="Symbol" panose="05050102010706020507" charset="0"/>
                            </a:rPr>
                            <m:t>𝛽</m:t>
                          </m:r>
                        </m:den>
                      </m:f>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7" name="Retângulo 26"/>
              <p:cNvSpPr>
                <a:spLocks noRot="1" noChangeAspect="1" noMove="1" noResize="1" noEditPoints="1" noAdjustHandles="1" noChangeArrowheads="1" noChangeShapeType="1" noTextEdit="1"/>
              </p:cNvSpPr>
              <p:nvPr/>
            </p:nvSpPr>
            <p:spPr>
              <a:xfrm>
                <a:off x="1393184" y="1809092"/>
                <a:ext cx="2569210" cy="838835"/>
              </a:xfrm>
              <a:prstGeom prst="rect">
                <a:avLst/>
              </a:prstGeom>
              <a:blipFill rotWithShape="1">
                <a:blip r:embed="rId2"/>
                <a:stretch>
                  <a:fillRect l="-24" t="-73" r="24" b="7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8" name="Retângulo 27"/>
              <p:cNvSpPr/>
              <p:nvPr/>
            </p:nvSpPr>
            <p:spPr>
              <a:xfrm>
                <a:off x="2153177" y="3751059"/>
                <a:ext cx="647933" cy="72039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r>
                        <a:rPr lang="pt-BR" altLang="en-US" sz="20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0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000" i="1">
                                  <a:latin typeface="Cambria Math" panose="02040503050406030204" pitchFamily="18" charset="0"/>
                                  <a:ea typeface="Cambria Math" panose="02040503050406030204" pitchFamily="18" charset="0"/>
                                  <a:sym typeface="Symbol" panose="05050102010706020507" charset="0"/>
                                </a:rPr>
                              </m:ctrlPr>
                            </m:sSubPr>
                            <m:e>
                              <m:r>
                                <a:rPr lang="pt-BR" altLang="en-US" sz="2000" i="1">
                                  <a:latin typeface="Cambria Math" panose="02040503050406030204" pitchFamily="18" charset="0"/>
                                  <a:ea typeface="Cambria Math" panose="02040503050406030204" pitchFamily="18" charset="0"/>
                                  <a:sym typeface="Symbol" panose="05050102010706020507" charset="0"/>
                                </a:rPr>
                                <m:t>𝐼</m:t>
                              </m:r>
                            </m:e>
                            <m:sub>
                              <m:r>
                                <a:rPr lang="pt-BR" altLang="en-US" sz="20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000" i="1" smtClean="0">
                              <a:latin typeface="Cambria Math" panose="02040503050406030204" pitchFamily="18" charset="0"/>
                              <a:ea typeface="Cambria Math" panose="02040503050406030204" pitchFamily="18" charset="0"/>
                              <a:sym typeface="Symbol" panose="05050102010706020507" charset="0"/>
                            </a:rPr>
                            <m:t>𝛽</m:t>
                          </m:r>
                        </m:den>
                      </m:f>
                      <m:r>
                        <a:rPr lang="pt-BR" altLang="en-US" sz="2000" b="0" i="1" smtClean="0">
                          <a:latin typeface="Cambria Math" panose="02040503050406030204" pitchFamily="18" charset="0"/>
                          <a:ea typeface="Cambria Math" panose="02040503050406030204" pitchFamily="18" charset="0"/>
                          <a:sym typeface="Symbol" panose="05050102010706020507" charset="0"/>
                        </a:rPr>
                        <m:t>)</m:t>
                      </m:r>
                    </m:oMath>
                  </m:oMathPara>
                </a14:m>
                <a:endParaRPr lang="pt-BR" sz="2000" dirty="0"/>
              </a:p>
            </p:txBody>
          </p:sp>
        </mc:Choice>
        <mc:Fallback>
          <p:sp>
            <p:nvSpPr>
              <p:cNvPr id="28" name="Retângulo 27"/>
              <p:cNvSpPr>
                <a:spLocks noRot="1" noChangeAspect="1" noMove="1" noResize="1" noEditPoints="1" noAdjustHandles="1" noChangeArrowheads="1" noChangeShapeType="1" noTextEdit="1"/>
              </p:cNvSpPr>
              <p:nvPr/>
            </p:nvSpPr>
            <p:spPr>
              <a:xfrm>
                <a:off x="2153177" y="3751059"/>
                <a:ext cx="647933" cy="720390"/>
              </a:xfrm>
              <a:prstGeom prst="rect">
                <a:avLst/>
              </a:prstGeom>
              <a:blipFill rotWithShape="1">
                <a:blip r:embed="rId3"/>
                <a:stretch>
                  <a:fillRect l="-81" t="-16" r="-961" b="57"/>
                </a:stretch>
              </a:blipFill>
            </p:spPr>
            <p:txBody>
              <a:bodyPr/>
              <a:lstStyle/>
              <a:p>
                <a:r>
                  <a:rPr lang="pt-BR" altLang="en-US">
                    <a:noFill/>
                  </a:rPr>
                  <a:t> </a:t>
                </a:r>
              </a:p>
            </p:txBody>
          </p:sp>
        </mc:Fallback>
      </mc:AlternateContent>
      <p:sp>
        <p:nvSpPr>
          <p:cNvPr id="29" name="Caixa de Texto 23"/>
          <p:cNvSpPr txBox="1"/>
          <p:nvPr/>
        </p:nvSpPr>
        <p:spPr>
          <a:xfrm>
            <a:off x="3978589" y="322783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2330478" y="520828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924461" y="328391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1" name="Retângulo 50"/>
              <p:cNvSpPr/>
              <p:nvPr/>
            </p:nvSpPr>
            <p:spPr>
              <a:xfrm>
                <a:off x="10840434" y="3768715"/>
                <a:ext cx="718820"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i="1" smtClean="0">
                              <a:latin typeface="Cambria Math" panose="02040503050406030204" pitchFamily="18" charset="0"/>
                              <a:ea typeface="Cambria Math" panose="02040503050406030204" pitchFamily="18" charset="0"/>
                              <a:sym typeface="Symbol" panose="05050102010706020507" charset="0"/>
                            </a:rPr>
                            <m:t>𝛽</m:t>
                          </m:r>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m:t>
                          </m:r>
                        </m:sub>
                      </m:sSub>
                    </m:oMath>
                  </m:oMathPara>
                </a14:m>
                <a:endParaRPr lang="pt-BR" altLang="en-US" sz="2800" b="0" i="1" dirty="0" smtClean="0">
                  <a:latin typeface="Cambria Math" panose="02040503050406030204" pitchFamily="18" charset="0"/>
                  <a:ea typeface="Cambria Math" panose="02040503050406030204" pitchFamily="18" charset="0"/>
                  <a:sym typeface="Symbol" panose="05050102010706020507" charset="0"/>
                </a:endParaRPr>
              </a:p>
            </p:txBody>
          </p:sp>
        </mc:Choice>
        <mc:Fallback>
          <p:sp>
            <p:nvSpPr>
              <p:cNvPr id="51" name="Retângulo 50"/>
              <p:cNvSpPr>
                <a:spLocks noRot="1" noChangeAspect="1" noMove="1" noResize="1" noEditPoints="1" noAdjustHandles="1" noChangeArrowheads="1" noChangeShapeType="1" noTextEdit="1"/>
              </p:cNvSpPr>
              <p:nvPr/>
            </p:nvSpPr>
            <p:spPr>
              <a:xfrm>
                <a:off x="10840434" y="3768715"/>
                <a:ext cx="718820" cy="521970"/>
              </a:xfrm>
              <a:prstGeom prst="rect">
                <a:avLst/>
              </a:prstGeom>
              <a:blipFill rotWithShape="1">
                <a:blip r:embed="rId4"/>
                <a:stretch>
                  <a:fillRect l="-49" t="-120" r="-1012" b="120"/>
                </a:stretch>
              </a:blipFill>
            </p:spPr>
            <p:txBody>
              <a:bodyPr/>
              <a:lstStyle/>
              <a:p>
                <a:r>
                  <a:rPr lang="pt-BR" altLang="en-US">
                    <a:noFill/>
                  </a:rPr>
                  <a:t> </a:t>
                </a:r>
              </a:p>
            </p:txBody>
          </p:sp>
        </mc:Fallback>
      </mc:AlternateContent>
      <p:sp>
        <p:nvSpPr>
          <p:cNvPr id="57" name="CaixaDeTexto 56"/>
          <p:cNvSpPr txBox="1"/>
          <p:nvPr/>
        </p:nvSpPr>
        <p:spPr>
          <a:xfrm>
            <a:off x="4935503" y="5314470"/>
            <a:ext cx="3060918" cy="584775"/>
          </a:xfrm>
          <a:prstGeom prst="rect">
            <a:avLst/>
          </a:prstGeom>
          <a:noFill/>
          <a:ln w="34925">
            <a:solidFill>
              <a:srgbClr val="FFFF00"/>
            </a:solidFill>
          </a:ln>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Equivalentes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8" name="Conector Reto 57"/>
          <p:cNvCxnSpPr/>
          <p:nvPr/>
        </p:nvCxnSpPr>
        <p:spPr>
          <a:xfrm rot="16200000">
            <a:off x="3947246" y="3031971"/>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flipH="1">
            <a:off x="1910120" y="4754064"/>
            <a:ext cx="178077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flipV="1">
            <a:off x="1920376" y="3297499"/>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4" name="Grupo 3"/>
          <p:cNvGrpSpPr/>
          <p:nvPr/>
        </p:nvGrpSpPr>
        <p:grpSpPr>
          <a:xfrm rot="16200000">
            <a:off x="1628858" y="3894247"/>
            <a:ext cx="594360" cy="452120"/>
            <a:chOff x="2587" y="5946"/>
            <a:chExt cx="4283" cy="2118"/>
          </a:xfrm>
        </p:grpSpPr>
        <p:cxnSp>
          <p:nvCxnSpPr>
            <p:cNvPr id="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riângulo isósceles 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2" name="Forma livre 51"/>
          <p:cNvSpPr/>
          <p:nvPr/>
        </p:nvSpPr>
        <p:spPr>
          <a:xfrm>
            <a:off x="990421" y="3297346"/>
            <a:ext cx="1266303" cy="1843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0" name="Forma livre 59"/>
          <p:cNvSpPr/>
          <p:nvPr/>
        </p:nvSpPr>
        <p:spPr>
          <a:xfrm>
            <a:off x="2033516" y="2647666"/>
            <a:ext cx="342629" cy="1214650"/>
          </a:xfrm>
          <a:custGeom>
            <a:avLst/>
            <a:gdLst>
              <a:gd name="connsiteX0" fmla="*/ 0 w 342629"/>
              <a:gd name="connsiteY0" fmla="*/ 1214650 h 1214650"/>
              <a:gd name="connsiteX1" fmla="*/ 341194 w 342629"/>
              <a:gd name="connsiteY1" fmla="*/ 873456 h 1214650"/>
              <a:gd name="connsiteX2" fmla="*/ 122830 w 342629"/>
              <a:gd name="connsiteY2" fmla="*/ 382137 h 1214650"/>
              <a:gd name="connsiteX3" fmla="*/ 136478 w 342629"/>
              <a:gd name="connsiteY3" fmla="*/ 0 h 1214650"/>
            </a:gdLst>
            <a:ahLst/>
            <a:cxnLst>
              <a:cxn ang="0">
                <a:pos x="connsiteX0" y="connsiteY0"/>
              </a:cxn>
              <a:cxn ang="0">
                <a:pos x="connsiteX1" y="connsiteY1"/>
              </a:cxn>
              <a:cxn ang="0">
                <a:pos x="connsiteX2" y="connsiteY2"/>
              </a:cxn>
              <a:cxn ang="0">
                <a:pos x="connsiteX3" y="connsiteY3"/>
              </a:cxn>
            </a:cxnLst>
            <a:rect l="l" t="t" r="r" b="b"/>
            <a:pathLst>
              <a:path w="342629" h="1214650">
                <a:moveTo>
                  <a:pt x="0" y="1214650"/>
                </a:moveTo>
                <a:cubicBezTo>
                  <a:pt x="160361" y="1113429"/>
                  <a:pt x="320722" y="1012208"/>
                  <a:pt x="341194" y="873456"/>
                </a:cubicBezTo>
                <a:cubicBezTo>
                  <a:pt x="361666" y="734704"/>
                  <a:pt x="156949" y="527713"/>
                  <a:pt x="122830" y="382137"/>
                </a:cubicBezTo>
                <a:cubicBezTo>
                  <a:pt x="88711" y="236561"/>
                  <a:pt x="112594" y="118280"/>
                  <a:pt x="136478" y="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1" name="Conector Reto 74"/>
          <p:cNvCxnSpPr>
            <a:stCxn id="65" idx="4"/>
            <a:endCxn id="65" idx="4"/>
          </p:cNvCxnSpPr>
          <p:nvPr/>
        </p:nvCxnSpPr>
        <p:spPr>
          <a:xfrm>
            <a:off x="10588751" y="422042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2" name="Conector Reto 61"/>
          <p:cNvCxnSpPr/>
          <p:nvPr/>
        </p:nvCxnSpPr>
        <p:spPr>
          <a:xfrm flipH="1">
            <a:off x="9739993" y="4743278"/>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3" name="Conector Reto 62"/>
          <p:cNvCxnSpPr/>
          <p:nvPr/>
        </p:nvCxnSpPr>
        <p:spPr>
          <a:xfrm flipV="1">
            <a:off x="10605368" y="3284264"/>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4" name="Grupo 63"/>
          <p:cNvGrpSpPr/>
          <p:nvPr/>
        </p:nvGrpSpPr>
        <p:grpSpPr>
          <a:xfrm>
            <a:off x="10394938" y="3668083"/>
            <a:ext cx="387626" cy="552342"/>
            <a:chOff x="7555792" y="2647951"/>
            <a:chExt cx="387626" cy="552342"/>
          </a:xfrm>
          <a:solidFill>
            <a:schemeClr val="bg1"/>
          </a:solidFill>
        </p:grpSpPr>
        <p:sp>
          <p:nvSpPr>
            <p:cNvPr id="65" name="Elipse 64"/>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6"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67" name="Conector Reto 66"/>
          <p:cNvCxnSpPr/>
          <p:nvPr/>
        </p:nvCxnSpPr>
        <p:spPr>
          <a:xfrm rot="5400000" flipH="1">
            <a:off x="8583306" y="3029695"/>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8" name="Conector de Seta Reta 18"/>
          <p:cNvCxnSpPr/>
          <p:nvPr/>
        </p:nvCxnSpPr>
        <p:spPr>
          <a:xfrm rot="5400000" flipH="1">
            <a:off x="11075066" y="2833697"/>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9" name="Conector de Seta Reta 18"/>
          <p:cNvCxnSpPr/>
          <p:nvPr/>
        </p:nvCxnSpPr>
        <p:spPr>
          <a:xfrm flipH="1">
            <a:off x="9886651" y="4822229"/>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0" name="Conector de Seta Reta 18"/>
          <p:cNvCxnSpPr/>
          <p:nvPr/>
        </p:nvCxnSpPr>
        <p:spPr>
          <a:xfrm rot="16200000" flipH="1">
            <a:off x="8265703" y="283643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1" name="Caixa de Texto 23"/>
          <p:cNvSpPr txBox="1"/>
          <p:nvPr/>
        </p:nvSpPr>
        <p:spPr>
          <a:xfrm>
            <a:off x="10771854" y="256405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72" name="Caixa de Texto 23"/>
          <p:cNvSpPr txBox="1"/>
          <p:nvPr/>
        </p:nvSpPr>
        <p:spPr>
          <a:xfrm>
            <a:off x="9885917" y="4792588"/>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73" name="Caixa de Texto 23"/>
          <p:cNvSpPr txBox="1"/>
          <p:nvPr/>
        </p:nvSpPr>
        <p:spPr>
          <a:xfrm>
            <a:off x="7853230" y="253428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74" name="Caixa de Texto 23"/>
          <p:cNvSpPr txBox="1"/>
          <p:nvPr/>
        </p:nvSpPr>
        <p:spPr>
          <a:xfrm>
            <a:off x="7182625" y="389430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77" name="Retângulo 76"/>
              <p:cNvSpPr/>
              <p:nvPr/>
            </p:nvSpPr>
            <p:spPr>
              <a:xfrm>
                <a:off x="9063444" y="3622789"/>
                <a:ext cx="887095" cy="96329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r>
                        <a:rPr lang="pt-BR" altLang="en-US"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i="1" smtClean="0">
                              <a:latin typeface="Cambria Math" panose="02040503050406030204" pitchFamily="18" charset="0"/>
                              <a:ea typeface="Cambria Math" panose="02040503050406030204" pitchFamily="18" charset="0"/>
                              <a:sym typeface="Symbol" panose="05050102010706020507" charset="0"/>
                            </a:rPr>
                            <m:t>𝛽</m:t>
                          </m:r>
                        </m:den>
                      </m:f>
                      <m:r>
                        <a:rPr lang="pt-BR" altLang="en-US" sz="2800" b="0" i="1" smtClean="0">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pt-BR" altLang="en-US" sz="2800" b="0" i="1" dirty="0" smtClean="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77" name="Retângulo 76"/>
              <p:cNvSpPr>
                <a:spLocks noRot="1" noChangeAspect="1" noMove="1" noResize="1" noEditPoints="1" noAdjustHandles="1" noChangeArrowheads="1" noChangeShapeType="1" noTextEdit="1"/>
              </p:cNvSpPr>
              <p:nvPr/>
            </p:nvSpPr>
            <p:spPr>
              <a:xfrm>
                <a:off x="9063444" y="3622789"/>
                <a:ext cx="887095" cy="963295"/>
              </a:xfrm>
              <a:prstGeom prst="rect">
                <a:avLst/>
              </a:prstGeom>
              <a:blipFill rotWithShape="1">
                <a:blip r:embed="rId5"/>
                <a:stretch>
                  <a:fillRect l="-10" t="-12" r="-849" b="12"/>
                </a:stretch>
              </a:blipFill>
            </p:spPr>
            <p:txBody>
              <a:bodyPr/>
              <a:lstStyle/>
              <a:p>
                <a:r>
                  <a:rPr lang="pt-BR" altLang="en-US">
                    <a:noFill/>
                  </a:rPr>
                  <a:t> </a:t>
                </a:r>
              </a:p>
            </p:txBody>
          </p:sp>
        </mc:Fallback>
      </mc:AlternateContent>
      <p:sp>
        <p:nvSpPr>
          <p:cNvPr id="78" name="Caixa de Texto 23"/>
          <p:cNvSpPr txBox="1"/>
          <p:nvPr/>
        </p:nvSpPr>
        <p:spPr>
          <a:xfrm>
            <a:off x="10821930" y="323721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79" name="Caixa de Texto 23"/>
          <p:cNvSpPr txBox="1"/>
          <p:nvPr/>
        </p:nvSpPr>
        <p:spPr>
          <a:xfrm>
            <a:off x="9250905" y="520828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0" name="Caixa de Texto 23"/>
          <p:cNvSpPr txBox="1"/>
          <p:nvPr/>
        </p:nvSpPr>
        <p:spPr>
          <a:xfrm>
            <a:off x="7871558" y="328327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4" name="Conector Reto 83"/>
          <p:cNvCxnSpPr/>
          <p:nvPr/>
        </p:nvCxnSpPr>
        <p:spPr>
          <a:xfrm rot="16200000">
            <a:off x="10867673" y="3031971"/>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5" name="Conector Reto 84"/>
          <p:cNvCxnSpPr/>
          <p:nvPr/>
        </p:nvCxnSpPr>
        <p:spPr>
          <a:xfrm flipH="1">
            <a:off x="8830547" y="4754064"/>
            <a:ext cx="178077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flipV="1">
            <a:off x="8840803" y="3297499"/>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7" name="Grupo 86"/>
          <p:cNvGrpSpPr/>
          <p:nvPr/>
        </p:nvGrpSpPr>
        <p:grpSpPr>
          <a:xfrm rot="16200000">
            <a:off x="8540082" y="3894247"/>
            <a:ext cx="594360" cy="452120"/>
            <a:chOff x="2587" y="5946"/>
            <a:chExt cx="4283" cy="2118"/>
          </a:xfrm>
        </p:grpSpPr>
        <p:cxnSp>
          <p:nvCxnSpPr>
            <p:cNvPr id="88"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Triângulo isósceles 88"/>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0"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1" name="Forma livre 90"/>
          <p:cNvSpPr/>
          <p:nvPr/>
        </p:nvSpPr>
        <p:spPr>
          <a:xfrm>
            <a:off x="7923530" y="3343910"/>
            <a:ext cx="1156335" cy="165290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12" name="Retângulo 11"/>
              <p:cNvSpPr/>
              <p:nvPr/>
            </p:nvSpPr>
            <p:spPr>
              <a:xfrm>
                <a:off x="8015599" y="1952602"/>
                <a:ext cx="2595880" cy="838835"/>
              </a:xfrm>
              <a:prstGeom prst="rect">
                <a:avLst/>
              </a:prstGeom>
            </p:spPr>
            <p:txBody>
              <a:bodyPr wrap="none">
                <a:spAutoFit/>
              </a:bodyPr>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m:t>
                          </m:r>
                        </m:sub>
                      </m:sSub>
                      <m:r>
                        <a:rPr lang="en-US" altLang="pt-BR" sz="2400" i="1">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smtClean="0">
                              <a:latin typeface="Cambria Math" panose="02040503050406030204" pitchFamily="18" charset="0"/>
                              <a:ea typeface="Cambria Math" panose="02040503050406030204" pitchFamily="18" charset="0"/>
                              <a:sym typeface="Symbol" panose="05050102010706020507" charset="0"/>
                            </a:rPr>
                            <m:t>𝛽</m:t>
                          </m:r>
                        </m:den>
                      </m:f>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 name="Retângulo 11"/>
              <p:cNvSpPr>
                <a:spLocks noRot="1" noChangeAspect="1" noMove="1" noResize="1" noEditPoints="1" noAdjustHandles="1" noChangeArrowheads="1" noChangeShapeType="1" noTextEdit="1"/>
              </p:cNvSpPr>
              <p:nvPr/>
            </p:nvSpPr>
            <p:spPr>
              <a:xfrm>
                <a:off x="8015599" y="1952602"/>
                <a:ext cx="2595880" cy="838835"/>
              </a:xfrm>
              <a:prstGeom prst="rect">
                <a:avLst/>
              </a:prstGeom>
              <a:blipFill rotWithShape="1">
                <a:blip r:embed="rId6"/>
                <a:stretch>
                  <a:fillRect l="-24" t="-73" r="24" b="73"/>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702277" y="437151"/>
            <a:ext cx="10527954" cy="67495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b="1" dirty="0" smtClean="0">
                <a:solidFill>
                  <a:srgbClr val="C00000"/>
                </a:solidFill>
              </a:rPr>
              <a:t>Aplicação: </a:t>
            </a:r>
            <a:r>
              <a:rPr lang="pt-BR" b="1" dirty="0" smtClean="0"/>
              <a:t>Circuito Integrador Inversor</a:t>
            </a:r>
            <a:endParaRPr lang="pt-BR" b="1" dirty="0" smtClean="0"/>
          </a:p>
        </p:txBody>
      </p:sp>
      <p:grpSp>
        <p:nvGrpSpPr>
          <p:cNvPr id="28" name="Grupo 27"/>
          <p:cNvGrpSpPr/>
          <p:nvPr/>
        </p:nvGrpSpPr>
        <p:grpSpPr>
          <a:xfrm>
            <a:off x="2373933" y="2964829"/>
            <a:ext cx="2688565" cy="1698306"/>
            <a:chOff x="1603348" y="3775941"/>
            <a:chExt cx="2688565" cy="1698306"/>
          </a:xfrm>
        </p:grpSpPr>
        <p:sp>
          <p:nvSpPr>
            <p:cNvPr id="5" name="Triângulo isósceles 4"/>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04278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 name="CaixaDeTexto 12"/>
            <p:cNvSpPr txBox="1"/>
            <p:nvPr/>
          </p:nvSpPr>
          <p:spPr>
            <a:xfrm>
              <a:off x="1603348" y="4606785"/>
              <a:ext cx="453714" cy="461665"/>
            </a:xfrm>
            <a:prstGeom prst="rect">
              <a:avLst/>
            </a:prstGeom>
            <a:noFill/>
          </p:spPr>
          <p:txBody>
            <a:bodyPr wrap="none" rtlCol="0">
              <a:spAutoFit/>
            </a:bodyPr>
            <a:lstStyle/>
            <a:p>
              <a:r>
                <a:rPr lang="pt-BR" sz="2400" dirty="0" err="1" smtClean="0"/>
                <a:t>V</a:t>
              </a:r>
              <a:r>
                <a:rPr lang="pt-BR" sz="2400" baseline="-25000" dirty="0" err="1"/>
                <a:t>d</a:t>
              </a:r>
              <a:endParaRPr lang="pt-BR" sz="2400" dirty="0"/>
            </a:p>
          </p:txBody>
        </p:sp>
        <p:cxnSp>
          <p:nvCxnSpPr>
            <p:cNvPr id="14" name="Conector de Seta Reta 13"/>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846753" y="3775941"/>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27" name="Grupo 26"/>
          <p:cNvGrpSpPr/>
          <p:nvPr/>
        </p:nvGrpSpPr>
        <p:grpSpPr>
          <a:xfrm>
            <a:off x="1569655" y="3408066"/>
            <a:ext cx="1381894" cy="255373"/>
            <a:chOff x="4112743" y="3509451"/>
            <a:chExt cx="1381894" cy="255373"/>
          </a:xfrm>
        </p:grpSpPr>
        <p:cxnSp>
          <p:nvCxnSpPr>
            <p:cNvPr id="26"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0" name="Forma livre 39"/>
          <p:cNvSpPr/>
          <p:nvPr/>
        </p:nvSpPr>
        <p:spPr>
          <a:xfrm>
            <a:off x="4484646" y="2651754"/>
            <a:ext cx="717896" cy="1326292"/>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41" name="Forma livre 40"/>
          <p:cNvSpPr/>
          <p:nvPr/>
        </p:nvSpPr>
        <p:spPr>
          <a:xfrm>
            <a:off x="3044227" y="2649180"/>
            <a:ext cx="719663" cy="900498"/>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44" name="Conector Reto 43"/>
          <p:cNvCxnSpPr/>
          <p:nvPr/>
        </p:nvCxnSpPr>
        <p:spPr>
          <a:xfrm>
            <a:off x="2797093" y="4421833"/>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2736716" y="5088743"/>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3929795" y="2084934"/>
            <a:ext cx="348172" cy="461665"/>
          </a:xfrm>
          <a:prstGeom prst="rect">
            <a:avLst/>
          </a:prstGeom>
          <a:noFill/>
        </p:spPr>
        <p:txBody>
          <a:bodyPr wrap="none" rtlCol="0">
            <a:spAutoFit/>
          </a:bodyPr>
          <a:lstStyle/>
          <a:p>
            <a:r>
              <a:rPr lang="pt-BR" sz="2400" dirty="0" smtClean="0"/>
              <a:t>C</a:t>
            </a:r>
            <a:endParaRPr lang="pt-BR" sz="2400" dirty="0"/>
          </a:p>
        </p:txBody>
      </p:sp>
      <p:sp>
        <p:nvSpPr>
          <p:cNvPr id="49" name="CaixaDeTexto 48"/>
          <p:cNvSpPr txBox="1"/>
          <p:nvPr/>
        </p:nvSpPr>
        <p:spPr>
          <a:xfrm>
            <a:off x="2047190" y="2973238"/>
            <a:ext cx="455574" cy="461665"/>
          </a:xfrm>
          <a:prstGeom prst="rect">
            <a:avLst/>
          </a:prstGeom>
          <a:noFill/>
        </p:spPr>
        <p:txBody>
          <a:bodyPr wrap="none" rtlCol="0">
            <a:spAutoFit/>
          </a:bodyPr>
          <a:lstStyle/>
          <a:p>
            <a:r>
              <a:rPr lang="pt-BR" sz="2400" dirty="0" smtClean="0"/>
              <a:t>R</a:t>
            </a:r>
            <a:r>
              <a:rPr lang="pt-BR" sz="2400" baseline="-25000" dirty="0" smtClean="0"/>
              <a:t>1</a:t>
            </a:r>
            <a:endParaRPr lang="pt-BR" sz="2400" dirty="0"/>
          </a:p>
        </p:txBody>
      </p:sp>
      <p:cxnSp>
        <p:nvCxnSpPr>
          <p:cNvPr id="50" name="Conector de Seta Reta 49"/>
          <p:cNvCxnSpPr/>
          <p:nvPr/>
        </p:nvCxnSpPr>
        <p:spPr>
          <a:xfrm>
            <a:off x="3849112" y="291010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4270517" y="2762049"/>
            <a:ext cx="359394" cy="461665"/>
          </a:xfrm>
          <a:prstGeom prst="rect">
            <a:avLst/>
          </a:prstGeom>
          <a:noFill/>
        </p:spPr>
        <p:txBody>
          <a:bodyPr wrap="none" rtlCol="0">
            <a:spAutoFit/>
          </a:bodyPr>
          <a:lstStyle/>
          <a:p>
            <a:r>
              <a:rPr lang="pt-BR" sz="2400" dirty="0" smtClean="0"/>
              <a:t>i</a:t>
            </a:r>
            <a:r>
              <a:rPr lang="pt-BR" sz="2400" baseline="-25000" dirty="0" smtClean="0"/>
              <a:t>2</a:t>
            </a:r>
            <a:endParaRPr lang="pt-BR" sz="2400" dirty="0"/>
          </a:p>
        </p:txBody>
      </p:sp>
      <p:sp>
        <p:nvSpPr>
          <p:cNvPr id="53" name="CaixaDeTexto 52"/>
          <p:cNvSpPr txBox="1"/>
          <p:nvPr/>
        </p:nvSpPr>
        <p:spPr>
          <a:xfrm>
            <a:off x="1094066" y="3297483"/>
            <a:ext cx="513282" cy="461665"/>
          </a:xfrm>
          <a:prstGeom prst="rect">
            <a:avLst/>
          </a:prstGeom>
          <a:noFill/>
        </p:spPr>
        <p:txBody>
          <a:bodyPr wrap="none" rtlCol="0">
            <a:spAutoFit/>
          </a:bodyPr>
          <a:lstStyle/>
          <a:p>
            <a:r>
              <a:rPr lang="pt-BR" sz="2400" dirty="0" err="1" smtClean="0"/>
              <a:t>V</a:t>
            </a:r>
            <a:r>
              <a:rPr lang="pt-BR" sz="2400" baseline="-25000" dirty="0" err="1" smtClean="0"/>
              <a:t>in</a:t>
            </a:r>
            <a:endParaRPr lang="pt-BR" sz="2400" dirty="0"/>
          </a:p>
        </p:txBody>
      </p:sp>
      <p:sp>
        <p:nvSpPr>
          <p:cNvPr id="56" name="Forma livre 55"/>
          <p:cNvSpPr/>
          <p:nvPr/>
        </p:nvSpPr>
        <p:spPr>
          <a:xfrm>
            <a:off x="3019903" y="405149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57" name="Forma livre 56"/>
          <p:cNvSpPr/>
          <p:nvPr/>
        </p:nvSpPr>
        <p:spPr>
          <a:xfrm>
            <a:off x="1289206" y="3623271"/>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19" name="Grupo 18"/>
          <p:cNvGrpSpPr/>
          <p:nvPr/>
        </p:nvGrpSpPr>
        <p:grpSpPr>
          <a:xfrm>
            <a:off x="3729367" y="2470120"/>
            <a:ext cx="756638" cy="371649"/>
            <a:chOff x="6583958" y="4225065"/>
            <a:chExt cx="756638" cy="371649"/>
          </a:xfrm>
        </p:grpSpPr>
        <p:cxnSp>
          <p:nvCxnSpPr>
            <p:cNvPr id="15" name="Conector Reto 14"/>
            <p:cNvCxnSpPr/>
            <p:nvPr/>
          </p:nvCxnSpPr>
          <p:spPr>
            <a:xfrm>
              <a:off x="6927267" y="4229187"/>
              <a:ext cx="0" cy="367527"/>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6997287" y="4225065"/>
              <a:ext cx="0" cy="367527"/>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6997287" y="4420899"/>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mc:Choice xmlns:a14="http://schemas.microsoft.com/office/drawing/2010/main" Requires="a14">
          <p:sp>
            <p:nvSpPr>
              <p:cNvPr id="42" name="CaixaDeTexto 41"/>
              <p:cNvSpPr txBox="1"/>
              <p:nvPr/>
            </p:nvSpPr>
            <p:spPr>
              <a:xfrm>
                <a:off x="6854093" y="1235843"/>
                <a:ext cx="1939925" cy="521970"/>
              </a:xfrm>
              <a:prstGeom prst="rect">
                <a:avLst/>
              </a:prstGeom>
              <a:noFill/>
            </p:spPr>
            <p:txBody>
              <a:bodyPr wrap="none" rtlCol="0">
                <a:spAutoFit/>
              </a:bodyPr>
              <a:lstStyle/>
              <a:p>
                <a:pPr algn="l"/>
                <a:r>
                  <a:rPr lang="pt-BR" sz="2800" i="1" dirty="0" smtClean="0">
                    <a:latin typeface="Cambria" panose="02040503050406030204" charset="0"/>
                    <a:cs typeface="Cambria" panose="02040503050406030204" charset="0"/>
                  </a:rPr>
                  <a:t>i</a:t>
                </a:r>
                <a:r>
                  <a:rPr lang="pt-BR" sz="2800" i="1" baseline="-25000" dirty="0" smtClean="0">
                    <a:latin typeface="Cambria" panose="02040503050406030204" charset="0"/>
                    <a:cs typeface="Cambria" panose="02040503050406030204" charset="0"/>
                  </a:rPr>
                  <a:t>1 </a:t>
                </a:r>
                <a14:m>
                  <m:oMath xmlns:m="http://schemas.openxmlformats.org/officeDocument/2006/math">
                    <m:r>
                      <a:rPr lang="en-US" altLang="pt-BR" sz="2800" b="0" i="1" smtClean="0">
                        <a:latin typeface="Cambria Math" panose="02040503050406030204" pitchFamily="18" charset="0"/>
                      </a:rPr>
                      <m:t> </m:t>
                    </m:r>
                    <m:r>
                      <a:rPr lang="en-US" altLang="pt-BR" sz="2800" b="0" i="1" smtClean="0">
                        <a:latin typeface="Cambria Math" panose="02040503050406030204" pitchFamily="18" charset="0"/>
                      </a:rPr>
                      <m:t>=</m:t>
                    </m:r>
                  </m:oMath>
                </a14:m>
                <a:r>
                  <a:rPr lang="pt-BR" sz="2800" i="1" dirty="0" smtClean="0">
                    <a:latin typeface="Cambria" panose="02040503050406030204" charset="0"/>
                    <a:cs typeface="Cambria" panose="02040503050406030204" charset="0"/>
                  </a:rPr>
                  <a:t>  </a:t>
                </a:r>
                <a:r>
                  <a:rPr lang="pt-BR" sz="2800" i="1" dirty="0" err="1" smtClean="0">
                    <a:latin typeface="Cambria" panose="02040503050406030204" charset="0"/>
                    <a:cs typeface="Cambria" panose="02040503050406030204" charset="0"/>
                  </a:rPr>
                  <a:t>V</a:t>
                </a:r>
                <a:r>
                  <a:rPr lang="pt-BR" sz="2800" i="1" baseline="-25000" dirty="0" err="1" smtClean="0">
                    <a:latin typeface="Cambria" panose="02040503050406030204" charset="0"/>
                    <a:cs typeface="Cambria" panose="02040503050406030204" charset="0"/>
                  </a:rPr>
                  <a:t>in</a:t>
                </a:r>
                <a:r>
                  <a:rPr lang="pt-BR" sz="2800" i="1" dirty="0" smtClean="0">
                    <a:latin typeface="Cambria" panose="02040503050406030204" charset="0"/>
                    <a:cs typeface="Cambria" panose="02040503050406030204" charset="0"/>
                  </a:rPr>
                  <a:t>/R</a:t>
                </a:r>
                <a:r>
                  <a:rPr lang="pt-BR" sz="2800" i="1" baseline="-25000" dirty="0" smtClean="0">
                    <a:latin typeface="Cambria" panose="02040503050406030204" charset="0"/>
                    <a:cs typeface="Cambria" panose="02040503050406030204" charset="0"/>
                  </a:rPr>
                  <a:t>1</a:t>
                </a:r>
                <a:endParaRPr lang="pt-BR" sz="2800" i="1" baseline="-25000" dirty="0" smtClean="0">
                  <a:latin typeface="Cambria" panose="02040503050406030204" charset="0"/>
                  <a:cs typeface="Cambria" panose="02040503050406030204" charset="0"/>
                </a:endParaRPr>
              </a:p>
            </p:txBody>
          </p:sp>
        </mc:Choice>
        <mc:Fallback>
          <p:sp>
            <p:nvSpPr>
              <p:cNvPr id="42" name="CaixaDeTexto 41"/>
              <p:cNvSpPr txBox="1">
                <a:spLocks noRot="1" noChangeAspect="1" noMove="1" noResize="1" noEditPoints="1" noAdjustHandles="1" noChangeArrowheads="1" noChangeShapeType="1" noTextEdit="1"/>
              </p:cNvSpPr>
              <p:nvPr/>
            </p:nvSpPr>
            <p:spPr>
              <a:xfrm>
                <a:off x="6854093" y="1235843"/>
                <a:ext cx="1939925" cy="521970"/>
              </a:xfrm>
              <a:prstGeom prst="rect">
                <a:avLst/>
              </a:prstGeom>
              <a:blipFill rotWithShape="1">
                <a:blip r:embed="rId1"/>
                <a:stretch>
                  <a:fillRect l="-28" t="-25" r="28" b="-411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3" name="CaixaDeTexto 42"/>
              <p:cNvSpPr txBox="1"/>
              <p:nvPr/>
            </p:nvSpPr>
            <p:spPr>
              <a:xfrm>
                <a:off x="6846399" y="1875081"/>
                <a:ext cx="1937385" cy="902335"/>
              </a:xfrm>
              <a:prstGeom prst="rect">
                <a:avLst/>
              </a:prstGeom>
              <a:noFill/>
            </p:spPr>
            <p:txBody>
              <a:bodyPr wrap="none" rtlCol="0">
                <a:spAutoFit/>
              </a:bodyPr>
              <a:lstStyle/>
              <a:p>
                <a14:m>
                  <m:oMathPara xmlns:m="http://schemas.openxmlformats.org/officeDocument/2006/math">
                    <m:oMathParaPr>
                      <m:jc m:val="centerGroup"/>
                    </m:oMathParaPr>
                    <m:oMath xmlns:m="http://schemas.openxmlformats.org/officeDocument/2006/math">
                      <m:sSub>
                        <m:sSubPr>
                          <m:ctrlPr>
                            <a:rPr 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𝑖</m:t>
                          </m:r>
                        </m:e>
                        <m:sub>
                          <m:r>
                            <a:rPr lang="en-US" altLang="pt-BR" sz="2800" i="1" dirty="0" smtClean="0">
                              <a:latin typeface="Cambria Math" panose="02040503050406030204" pitchFamily="18" charset="0"/>
                              <a:cs typeface="Cambria Math" panose="02040503050406030204" pitchFamily="18" charset="0"/>
                            </a:rPr>
                            <m:t>2</m:t>
                          </m:r>
                        </m:sub>
                      </m:sSub>
                      <m:r>
                        <a:rPr lang="en-US" altLang="pt-BR" sz="2800" b="0" i="1" smtClean="0">
                          <a:latin typeface="Cambria Math" panose="02040503050406030204" pitchFamily="18" charset="0"/>
                        </a:rPr>
                        <m:t> </m:t>
                      </m:r>
                      <m:r>
                        <a:rPr lang="en-US" altLang="pt-BR" sz="2800" b="0" i="1" smtClean="0">
                          <a:latin typeface="Cambria Math" panose="02040503050406030204" pitchFamily="18" charset="0"/>
                        </a:rPr>
                        <m:t>= </m:t>
                      </m:r>
                      <m:r>
                        <a:rPr lang="pt-BR" sz="2800" b="0" i="1" smtClean="0">
                          <a:latin typeface="Cambria Math" panose="02040503050406030204" pitchFamily="18" charset="0"/>
                        </a:rPr>
                        <m:t>𝐶</m:t>
                      </m:r>
                      <m:f>
                        <m:fPr>
                          <m:ctrlPr>
                            <a:rPr lang="pt-BR" sz="2800" i="1" smtClean="0">
                              <a:latin typeface="Cambria Math" panose="02040503050406030204" pitchFamily="18" charset="0"/>
                            </a:rPr>
                          </m:ctrlPr>
                        </m:fPr>
                        <m:num>
                          <m:r>
                            <a:rPr lang="pt-BR" sz="2800" i="1" smtClean="0">
                              <a:latin typeface="Cambria Math" panose="02040503050406030204" pitchFamily="18" charset="0"/>
                            </a:rPr>
                            <m:t>𝑑</m:t>
                          </m:r>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𝑉</m:t>
                              </m:r>
                            </m:e>
                            <m:sub>
                              <m:r>
                                <a:rPr lang="pt-BR" sz="2800" b="0" i="1" smtClean="0">
                                  <a:latin typeface="Cambria Math" panose="02040503050406030204" pitchFamily="18" charset="0"/>
                                </a:rPr>
                                <m:t>0</m:t>
                              </m:r>
                            </m:sub>
                          </m:sSub>
                        </m:num>
                        <m:den>
                          <m:r>
                            <a:rPr lang="pt-BR" sz="2800" i="1" smtClean="0">
                              <a:latin typeface="Cambria Math" panose="02040503050406030204" pitchFamily="18" charset="0"/>
                            </a:rPr>
                            <m:t>𝑑</m:t>
                          </m:r>
                          <m:r>
                            <a:rPr lang="pt-BR" sz="2800" b="0" i="1" smtClean="0">
                              <a:latin typeface="Cambria Math" panose="02040503050406030204" pitchFamily="18" charset="0"/>
                            </a:rPr>
                            <m:t>𝑡</m:t>
                          </m:r>
                        </m:den>
                      </m:f>
                    </m:oMath>
                  </m:oMathPara>
                </a14:m>
                <a:endParaRPr lang="pt-BR" sz="2800" b="0" i="1" dirty="0" smtClean="0">
                  <a:latin typeface="Cambria Math" panose="02040503050406030204" pitchFamily="18" charset="0"/>
                </a:endParaRPr>
              </a:p>
            </p:txBody>
          </p:sp>
        </mc:Choice>
        <mc:Fallback>
          <p:sp>
            <p:nvSpPr>
              <p:cNvPr id="43" name="CaixaDeTexto 42"/>
              <p:cNvSpPr txBox="1">
                <a:spLocks noRot="1" noChangeAspect="1" noMove="1" noResize="1" noEditPoints="1" noAdjustHandles="1" noChangeArrowheads="1" noChangeShapeType="1" noTextEdit="1"/>
              </p:cNvSpPr>
              <p:nvPr/>
            </p:nvSpPr>
            <p:spPr>
              <a:xfrm>
                <a:off x="6846399" y="1875081"/>
                <a:ext cx="1937385" cy="902335"/>
              </a:xfrm>
              <a:prstGeom prst="rect">
                <a:avLst/>
              </a:prstGeom>
              <a:blipFill rotWithShape="1">
                <a:blip r:embed="rId2"/>
                <a:stretch>
                  <a:fillRect l="-24" t="-62" r="-369" b="6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5" name="CaixaDeTexto 44"/>
              <p:cNvSpPr txBox="1"/>
              <p:nvPr/>
            </p:nvSpPr>
            <p:spPr>
              <a:xfrm>
                <a:off x="6859173" y="2762036"/>
                <a:ext cx="1383030" cy="521970"/>
              </a:xfrm>
              <a:prstGeom prst="rect">
                <a:avLst/>
              </a:prstGeom>
              <a:noFill/>
            </p:spPr>
            <p:txBody>
              <a:bodyPr wrap="none" rtlCol="0">
                <a:spAutoFit/>
              </a:bodyPr>
              <a:lstStyle/>
              <a:p>
                <a:pPr algn="l"/>
                <a:r>
                  <a:rPr lang="pt-BR" sz="2800" i="1" dirty="0" smtClean="0">
                    <a:latin typeface="Cambria" panose="02040503050406030204" charset="0"/>
                    <a:cs typeface="Cambria" panose="02040503050406030204" charset="0"/>
                  </a:rPr>
                  <a:t>i</a:t>
                </a:r>
                <a:r>
                  <a:rPr lang="pt-BR" sz="2800" i="1" baseline="-25000" dirty="0" smtClean="0">
                    <a:latin typeface="Cambria" panose="02040503050406030204" charset="0"/>
                    <a:cs typeface="Cambria" panose="02040503050406030204" charset="0"/>
                  </a:rPr>
                  <a:t>1 </a:t>
                </a:r>
                <a14:m>
                  <m:oMath xmlns:m="http://schemas.openxmlformats.org/officeDocument/2006/math">
                    <m:r>
                      <a:rPr lang="en-US" altLang="pt-BR" sz="2800" b="0" i="1" smtClean="0">
                        <a:latin typeface="Cambria Math" panose="02040503050406030204" pitchFamily="18" charset="0"/>
                      </a:rPr>
                      <m:t> </m:t>
                    </m:r>
                    <m:r>
                      <a:rPr lang="en-US" altLang="pt-BR" sz="2800" b="0" i="1" smtClean="0">
                        <a:latin typeface="Cambria Math" panose="02040503050406030204" pitchFamily="18" charset="0"/>
                      </a:rPr>
                      <m:t>=</m:t>
                    </m:r>
                  </m:oMath>
                </a14:m>
                <a:r>
                  <a:rPr lang="pt-BR" sz="2800" i="1" dirty="0" smtClean="0">
                    <a:latin typeface="Cambria" panose="02040503050406030204" charset="0"/>
                    <a:cs typeface="Cambria" panose="02040503050406030204" charset="0"/>
                  </a:rPr>
                  <a:t>  -i</a:t>
                </a:r>
                <a:r>
                  <a:rPr lang="pt-BR" sz="2800" i="1" baseline="-25000" dirty="0" smtClean="0">
                    <a:latin typeface="Cambria" panose="02040503050406030204" charset="0"/>
                    <a:cs typeface="Cambria" panose="02040503050406030204" charset="0"/>
                  </a:rPr>
                  <a:t>2</a:t>
                </a:r>
                <a:endParaRPr lang="pt-BR" sz="2800" i="1" baseline="-25000" dirty="0" smtClean="0">
                  <a:latin typeface="Cambria" panose="02040503050406030204" charset="0"/>
                  <a:cs typeface="Cambria" panose="02040503050406030204" charset="0"/>
                </a:endParaRPr>
              </a:p>
            </p:txBody>
          </p:sp>
        </mc:Choice>
        <mc:Fallback>
          <p:sp>
            <p:nvSpPr>
              <p:cNvPr id="45" name="CaixaDeTexto 44"/>
              <p:cNvSpPr txBox="1">
                <a:spLocks noRot="1" noChangeAspect="1" noMove="1" noResize="1" noEditPoints="1" noAdjustHandles="1" noChangeArrowheads="1" noChangeShapeType="1" noTextEdit="1"/>
              </p:cNvSpPr>
              <p:nvPr/>
            </p:nvSpPr>
            <p:spPr>
              <a:xfrm>
                <a:off x="6859173" y="2762036"/>
                <a:ext cx="1383030" cy="521970"/>
              </a:xfrm>
              <a:prstGeom prst="rect">
                <a:avLst/>
              </a:prstGeom>
              <a:blipFill rotWithShape="1">
                <a:blip r:embed="rId3"/>
                <a:stretch>
                  <a:fillRect l="-39" t="-81" r="39" b="-405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1" name="CaixaDeTexto 50"/>
              <p:cNvSpPr txBox="1"/>
              <p:nvPr/>
            </p:nvSpPr>
            <p:spPr>
              <a:xfrm>
                <a:off x="5895340" y="5142865"/>
                <a:ext cx="5666740" cy="793115"/>
              </a:xfrm>
              <a:prstGeom prst="rect">
                <a:avLst/>
              </a:prstGeom>
              <a:noFill/>
            </p:spPr>
            <p:txBody>
              <a:bodyPr wrap="square" rtlCol="0">
                <a:spAutoFit/>
              </a:bodyPr>
              <a:lstStyle/>
              <a:p>
                <a14:m>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0</m:t>
                        </m:r>
                      </m:sub>
                    </m:sSub>
                    <m:r>
                      <a:rPr lang="en-US" altLang="pt-BR" sz="3200" dirty="0" smtClean="0">
                        <a:latin typeface="Cambria Math" panose="02040503050406030204" pitchFamily="18" charset="0"/>
                      </a:rPr>
                      <m:t>=</m:t>
                    </m:r>
                    <m:r>
                      <a:rPr lang="en-US" altLang="pt-BR" sz="3200" dirty="0" smtClean="0">
                        <a:latin typeface="Cambria Math" panose="02040503050406030204" pitchFamily="18" charset="0"/>
                      </a:rPr>
                      <m:t>−</m:t>
                    </m:r>
                    <m:nary>
                      <m:naryPr>
                        <m:ctrlPr>
                          <a:rPr lang="pt-BR" sz="3200" b="0" i="1" smtClean="0">
                            <a:latin typeface="Cambria Math" panose="02040503050406030204" pitchFamily="18" charset="0"/>
                          </a:rPr>
                        </m:ctrlPr>
                      </m:naryPr>
                      <m:sub>
                        <m:r>
                          <m:rPr>
                            <m:brk m:alnAt="23"/>
                          </m:rPr>
                          <a:rPr lang="pt-BR" sz="3200" b="0" i="1" smtClean="0">
                            <a:latin typeface="Cambria Math" panose="02040503050406030204" pitchFamily="18" charset="0"/>
                          </a:rPr>
                          <m:t>0</m:t>
                        </m:r>
                        <m:r>
                          <a:rPr lang="pt-BR" sz="3200" b="0" i="1" smtClean="0">
                            <a:latin typeface="Cambria Math" panose="02040503050406030204" pitchFamily="18" charset="0"/>
                          </a:rPr>
                          <m:t>−</m:t>
                        </m:r>
                      </m:sub>
                      <m:sup>
                        <m:r>
                          <a:rPr lang="pt-BR" sz="3200" b="0" i="1" smtClean="0">
                            <a:latin typeface="Cambria Math" panose="02040503050406030204" pitchFamily="18" charset="0"/>
                          </a:rPr>
                          <m:t>𝑡</m:t>
                        </m:r>
                      </m:sup>
                      <m:e>
                        <m:f>
                          <m:fPr>
                            <m:ctrlPr>
                              <a:rPr lang="pt-BR" sz="3200" b="0" i="1" smtClean="0">
                                <a:latin typeface="Cambria Math" panose="02040503050406030204" pitchFamily="18" charset="0"/>
                              </a:rPr>
                            </m:ctrlPr>
                          </m:fPr>
                          <m:num>
                            <m:r>
                              <a:rPr lang="pt-BR" sz="3200" b="0" i="1" smtClean="0">
                                <a:latin typeface="Cambria Math" panose="02040503050406030204" pitchFamily="18" charset="0"/>
                              </a:rPr>
                              <m:t>𝑉𝑖𝑛</m:t>
                            </m:r>
                          </m:num>
                          <m:den>
                            <m:r>
                              <a:rPr lang="pt-BR" sz="3200" b="0" i="1" smtClean="0">
                                <a:latin typeface="Cambria Math" panose="02040503050406030204" pitchFamily="18" charset="0"/>
                              </a:rPr>
                              <m:t>𝑅</m:t>
                            </m:r>
                            <m:r>
                              <a:rPr lang="en-US" altLang="pt-BR" sz="3200" b="0" i="1" baseline="-25000" smtClean="0">
                                <a:latin typeface="Cambria Math" panose="02040503050406030204" pitchFamily="18" charset="0"/>
                              </a:rPr>
                              <m:t>1</m:t>
                            </m:r>
                            <m:r>
                              <a:rPr lang="pt-BR" sz="3200" b="0" i="1" smtClean="0">
                                <a:latin typeface="Cambria Math" panose="02040503050406030204" pitchFamily="18" charset="0"/>
                              </a:rPr>
                              <m:t>𝐶</m:t>
                            </m:r>
                          </m:den>
                        </m:f>
                      </m:e>
                    </m:nary>
                    <m:r>
                      <a:rPr lang="pt-BR" sz="3200" b="0" i="1" smtClean="0">
                        <a:latin typeface="Cambria Math" panose="02040503050406030204" pitchFamily="18" charset="0"/>
                      </a:rPr>
                      <m:t>𝑑𝑡</m:t>
                    </m:r>
                    <m:r>
                      <a:rPr lang="pt-BR" sz="3200" b="0" i="1" smtClean="0">
                        <a:latin typeface="Cambria Math" panose="02040503050406030204" pitchFamily="18" charset="0"/>
                      </a:rPr>
                      <m:t>+</m:t>
                    </m:r>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𝑉</m:t>
                        </m:r>
                      </m:e>
                      <m:sub>
                        <m:r>
                          <a:rPr lang="pt-BR" sz="3200" b="0" i="1" smtClean="0">
                            <a:latin typeface="Cambria Math" panose="02040503050406030204" pitchFamily="18" charset="0"/>
                          </a:rPr>
                          <m:t>0</m:t>
                        </m:r>
                      </m:sub>
                    </m:sSub>
                  </m:oMath>
                </a14:m>
                <a:r>
                  <a:rPr lang="pt-BR" sz="3200" dirty="0" smtClean="0"/>
                  <a:t>(0-)</a:t>
                </a:r>
                <a:endParaRPr lang="pt-BR" sz="3200" dirty="0" smtClean="0"/>
              </a:p>
            </p:txBody>
          </p:sp>
        </mc:Choice>
        <mc:Fallback>
          <p:sp>
            <p:nvSpPr>
              <p:cNvPr id="51" name="CaixaDeTexto 50"/>
              <p:cNvSpPr txBox="1">
                <a:spLocks noRot="1" noChangeAspect="1" noMove="1" noResize="1" noEditPoints="1" noAdjustHandles="1" noChangeArrowheads="1" noChangeShapeType="1" noTextEdit="1"/>
              </p:cNvSpPr>
              <p:nvPr/>
            </p:nvSpPr>
            <p:spPr>
              <a:xfrm>
                <a:off x="5895340" y="5142865"/>
                <a:ext cx="5666740" cy="793115"/>
              </a:xfrm>
              <a:prstGeom prst="rect">
                <a:avLst/>
              </a:prstGeom>
              <a:blipFill rotWithShape="1">
                <a:blip r:embed="rId4"/>
                <a:stretch>
                  <a:fillRect b="-368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4" name="CaixaDeTexto 53"/>
              <p:cNvSpPr txBox="1"/>
              <p:nvPr/>
            </p:nvSpPr>
            <p:spPr>
              <a:xfrm>
                <a:off x="6037580" y="3637280"/>
                <a:ext cx="2811780" cy="90233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m:rPr>
                          <m:nor/>
                        </m:rPr>
                        <a:rPr lang="pt-BR" sz="2800" dirty="0" smtClean="0">
                          <a:latin typeface="Cambria Math" panose="02040503050406030204" pitchFamily="18" charset="0"/>
                        </a:rPr>
                        <m:t>V</m:t>
                      </m:r>
                      <m:r>
                        <m:rPr>
                          <m:nor/>
                        </m:rPr>
                        <a:rPr lang="pt-BR" sz="2800" baseline="-25000" dirty="0" smtClean="0">
                          <a:latin typeface="Cambria Math" panose="02040503050406030204" pitchFamily="18" charset="0"/>
                        </a:rPr>
                        <m:t>in</m:t>
                      </m:r>
                      <m:r>
                        <m:rPr>
                          <m:nor/>
                        </m:rPr>
                        <a:rPr lang="pt-BR" sz="2800" dirty="0" smtClean="0">
                          <a:latin typeface="Cambria Math" panose="02040503050406030204" pitchFamily="18" charset="0"/>
                        </a:rPr>
                        <m:t>/</m:t>
                      </m:r>
                      <m:r>
                        <m:rPr>
                          <m:nor/>
                        </m:rPr>
                        <a:rPr lang="pt-BR" sz="2800" dirty="0" smtClean="0">
                          <a:latin typeface="Cambria Math" panose="02040503050406030204" pitchFamily="18" charset="0"/>
                        </a:rPr>
                        <m:t>R</m:t>
                      </m:r>
                      <m:r>
                        <a:rPr lang="en-US" altLang="pt-BR" sz="2800" b="0" i="1" baseline="-25000" smtClean="0">
                          <a:latin typeface="Cambria Math" panose="02040503050406030204" pitchFamily="18" charset="0"/>
                        </a:rPr>
                        <m:t>1</m:t>
                      </m:r>
                      <m:r>
                        <a:rPr lang="pt-BR" sz="2800" b="0" i="1" smtClean="0">
                          <a:latin typeface="Cambria Math" panose="02040503050406030204" pitchFamily="18" charset="0"/>
                        </a:rPr>
                        <m:t>=−</m:t>
                      </m:r>
                      <m:r>
                        <a:rPr lang="pt-BR" sz="2800" b="0" i="1" smtClean="0">
                          <a:latin typeface="Cambria Math" panose="02040503050406030204" pitchFamily="18" charset="0"/>
                        </a:rPr>
                        <m:t>𝐶</m:t>
                      </m:r>
                      <m:f>
                        <m:fPr>
                          <m:ctrlPr>
                            <a:rPr lang="pt-BR" sz="2800" i="1" smtClean="0">
                              <a:latin typeface="Cambria Math" panose="02040503050406030204" pitchFamily="18" charset="0"/>
                            </a:rPr>
                          </m:ctrlPr>
                        </m:fPr>
                        <m:num>
                          <m:r>
                            <a:rPr lang="pt-BR" sz="2800" i="1" smtClean="0">
                              <a:latin typeface="Cambria Math" panose="02040503050406030204" pitchFamily="18" charset="0"/>
                            </a:rPr>
                            <m:t>𝑑</m:t>
                          </m:r>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𝑉</m:t>
                              </m:r>
                            </m:e>
                            <m:sub>
                              <m:r>
                                <a:rPr lang="pt-BR" sz="2800" b="0" i="1" smtClean="0">
                                  <a:latin typeface="Cambria Math" panose="02040503050406030204" pitchFamily="18" charset="0"/>
                                </a:rPr>
                                <m:t>0</m:t>
                              </m:r>
                            </m:sub>
                          </m:sSub>
                        </m:num>
                        <m:den>
                          <m:r>
                            <a:rPr lang="pt-BR" sz="2800" i="1" smtClean="0">
                              <a:latin typeface="Cambria Math" panose="02040503050406030204" pitchFamily="18" charset="0"/>
                            </a:rPr>
                            <m:t>𝑑</m:t>
                          </m:r>
                          <m:r>
                            <a:rPr lang="pt-BR" sz="2800" b="0" i="1" smtClean="0">
                              <a:latin typeface="Cambria Math" panose="02040503050406030204" pitchFamily="18" charset="0"/>
                            </a:rPr>
                            <m:t>𝑡</m:t>
                          </m:r>
                        </m:den>
                      </m:f>
                    </m:oMath>
                  </m:oMathPara>
                </a14:m>
                <a:endParaRPr lang="pt-BR" sz="2800" b="0" i="1" dirty="0" smtClean="0">
                  <a:latin typeface="Cambria Math" panose="02040503050406030204" pitchFamily="18" charset="0"/>
                </a:endParaRPr>
              </a:p>
            </p:txBody>
          </p:sp>
        </mc:Choice>
        <mc:Fallback>
          <p:sp>
            <p:nvSpPr>
              <p:cNvPr id="54" name="CaixaDeTexto 53"/>
              <p:cNvSpPr txBox="1">
                <a:spLocks noRot="1" noChangeAspect="1" noMove="1" noResize="1" noEditPoints="1" noAdjustHandles="1" noChangeArrowheads="1" noChangeShapeType="1" noTextEdit="1"/>
              </p:cNvSpPr>
              <p:nvPr/>
            </p:nvSpPr>
            <p:spPr>
              <a:xfrm>
                <a:off x="6037580" y="3637280"/>
                <a:ext cx="2811780" cy="902335"/>
              </a:xfrm>
              <a:prstGeom prst="rect">
                <a:avLst/>
              </a:prstGeom>
              <a:blipFill rotWithShape="1">
                <a:blip r:embed="rId5"/>
                <a:stretch>
                  <a:fillRect b="-1970"/>
                </a:stretch>
              </a:blipFill>
            </p:spPr>
            <p:txBody>
              <a:bodyPr/>
              <a:lstStyle/>
              <a:p>
                <a:r>
                  <a:rPr lang="pt-BR" altLang="en-US">
                    <a:noFill/>
                  </a:rPr>
                  <a:t> </a:t>
                </a:r>
              </a:p>
            </p:txBody>
          </p:sp>
        </mc:Fallback>
      </mc:AlternateContent>
      <p:sp>
        <p:nvSpPr>
          <p:cNvPr id="4" name="Forma livre 3"/>
          <p:cNvSpPr/>
          <p:nvPr/>
        </p:nvSpPr>
        <p:spPr>
          <a:xfrm>
            <a:off x="3613581" y="2160662"/>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7" name="Forma livre 16"/>
          <p:cNvSpPr/>
          <p:nvPr/>
        </p:nvSpPr>
        <p:spPr>
          <a:xfrm>
            <a:off x="1881051" y="2914041"/>
            <a:ext cx="818606" cy="386508"/>
          </a:xfrm>
          <a:custGeom>
            <a:avLst/>
            <a:gdLst>
              <a:gd name="connsiteX0" fmla="*/ 818606 w 818606"/>
              <a:gd name="connsiteY0" fmla="*/ 360382 h 386508"/>
              <a:gd name="connsiteX1" fmla="*/ 566058 w 818606"/>
              <a:gd name="connsiteY1" fmla="*/ 116542 h 386508"/>
              <a:gd name="connsiteX2" fmla="*/ 252549 w 818606"/>
              <a:gd name="connsiteY2" fmla="*/ 12039 h 386508"/>
              <a:gd name="connsiteX3" fmla="*/ 0 w 818606"/>
              <a:gd name="connsiteY3" fmla="*/ 386508 h 386508"/>
            </a:gdLst>
            <a:ahLst/>
            <a:cxnLst>
              <a:cxn ang="0">
                <a:pos x="connsiteX0" y="connsiteY0"/>
              </a:cxn>
              <a:cxn ang="0">
                <a:pos x="connsiteX1" y="connsiteY1"/>
              </a:cxn>
              <a:cxn ang="0">
                <a:pos x="connsiteX2" y="connsiteY2"/>
              </a:cxn>
              <a:cxn ang="0">
                <a:pos x="connsiteX3" y="connsiteY3"/>
              </a:cxn>
            </a:cxnLst>
            <a:rect l="l" t="t" r="r" b="b"/>
            <a:pathLst>
              <a:path w="818606" h="386508">
                <a:moveTo>
                  <a:pt x="818606" y="360382"/>
                </a:moveTo>
                <a:cubicBezTo>
                  <a:pt x="739503" y="267490"/>
                  <a:pt x="660401" y="174599"/>
                  <a:pt x="566058" y="116542"/>
                </a:cubicBezTo>
                <a:cubicBezTo>
                  <a:pt x="471715" y="58485"/>
                  <a:pt x="346892" y="-32955"/>
                  <a:pt x="252549" y="12039"/>
                </a:cubicBezTo>
                <a:cubicBezTo>
                  <a:pt x="158206" y="57033"/>
                  <a:pt x="79103" y="221770"/>
                  <a:pt x="0" y="38650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0" name="Conector Reto 19"/>
          <p:cNvCxnSpPr/>
          <p:nvPr/>
        </p:nvCxnSpPr>
        <p:spPr>
          <a:xfrm>
            <a:off x="6839585" y="1315720"/>
            <a:ext cx="10795" cy="190800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822964" y="265349"/>
            <a:ext cx="10446283" cy="1785104"/>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Equivalência entre modelo T e </a:t>
            </a:r>
            <a:r>
              <a:rPr lang="pt-BR" altLang="en-US" sz="4000" b="1" dirty="0" smtClean="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p</a:t>
            </a:r>
            <a:endParaRPr lang="pt-BR" altLang="en-US" sz="4000" b="1" dirty="0" smtClean="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É fácil verificar a equivalência entre os dois modelos T ou os dois modelos </a:t>
            </a:r>
            <a:r>
              <a:rPr lang="pt-BR" altLang="en-US" sz="3200" b="1" dirty="0"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p</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mas e entre um T e outro </a:t>
            </a:r>
            <a:r>
              <a:rPr lang="pt-BR" altLang="en-US" sz="3200" b="1" dirty="0"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p</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1" name="Conector Reto 74"/>
          <p:cNvCxnSpPr>
            <a:stCxn id="9" idx="4"/>
            <a:endCxn id="9" idx="4"/>
          </p:cNvCxnSpPr>
          <p:nvPr/>
        </p:nvCxnSpPr>
        <p:spPr>
          <a:xfrm>
            <a:off x="10152216" y="45923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9203592" y="5098720"/>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10161222" y="3669864"/>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9958403" y="4040035"/>
            <a:ext cx="387626" cy="552342"/>
            <a:chOff x="7555792" y="2647951"/>
            <a:chExt cx="387626" cy="552342"/>
          </a:xfrm>
          <a:solidFill>
            <a:schemeClr val="bg1"/>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rot="5400000" flipH="1">
            <a:off x="8119475" y="3401647"/>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rot="5400000" flipH="1">
            <a:off x="10644765" y="3192972"/>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flipH="1">
            <a:off x="9399222" y="520315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7801872" y="320839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10308023" y="2900148"/>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2" name="Caixa de Texto 23"/>
          <p:cNvSpPr txBox="1"/>
          <p:nvPr/>
        </p:nvSpPr>
        <p:spPr>
          <a:xfrm>
            <a:off x="9511469" y="5203196"/>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7389399" y="2906232"/>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7250289" y="4575500"/>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26" name="Retângulo 25"/>
              <p:cNvSpPr/>
              <p:nvPr/>
            </p:nvSpPr>
            <p:spPr>
              <a:xfrm>
                <a:off x="10345841" y="3940604"/>
                <a:ext cx="1801495" cy="83693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b="0" i="1" smtClean="0">
                              <a:latin typeface="Cambria Math" panose="02040503050406030204" pitchFamily="18" charset="0"/>
                              <a:ea typeface="Cambria Math" panose="02040503050406030204" pitchFamily="18" charset="0"/>
                              <a:sym typeface="Symbol" panose="05050102010706020507" charset="0"/>
                            </a:rPr>
                            <m:t>𝑆</m:t>
                          </m:r>
                        </m:sub>
                      </m:sSub>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sym typeface="Symbol" panose="05050102010706020507" charset="0"/>
                </a:endParaRPr>
              </a:p>
            </p:txBody>
          </p:sp>
        </mc:Choice>
        <mc:Fallback>
          <p:sp>
            <p:nvSpPr>
              <p:cNvPr id="26" name="Retângulo 25"/>
              <p:cNvSpPr>
                <a:spLocks noRot="1" noChangeAspect="1" noMove="1" noResize="1" noEditPoints="1" noAdjustHandles="1" noChangeArrowheads="1" noChangeShapeType="1" noTextEdit="1"/>
              </p:cNvSpPr>
              <p:nvPr/>
            </p:nvSpPr>
            <p:spPr>
              <a:xfrm>
                <a:off x="10345841" y="3940604"/>
                <a:ext cx="1801495" cy="836930"/>
              </a:xfrm>
              <a:prstGeom prst="rect">
                <a:avLst/>
              </a:prstGeom>
              <a:blipFill rotWithShape="1">
                <a:blip r:embed="rId1"/>
                <a:stretch>
                  <a:fillRect l="-23" t="-51" r="23" b="5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7" name="Retângulo 26"/>
              <p:cNvSpPr/>
              <p:nvPr/>
            </p:nvSpPr>
            <p:spPr>
              <a:xfrm>
                <a:off x="7752547" y="2314773"/>
                <a:ext cx="2555240" cy="83883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𝐵</m:t>
                          </m:r>
                        </m:sub>
                      </m:sSub>
                      <m:r>
                        <a:rPr lang="pt-BR" altLang="en-US" sz="24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smtClean="0">
                              <a:latin typeface="Cambria Math" panose="02040503050406030204" pitchFamily="18" charset="0"/>
                              <a:ea typeface="Cambria Math" panose="02040503050406030204" pitchFamily="18" charset="0"/>
                              <a:sym typeface="Symbol" panose="05050102010706020507" charset="0"/>
                            </a:rPr>
                            <m:t>𝛽</m:t>
                          </m:r>
                        </m:den>
                      </m:f>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7" name="Retângulo 26"/>
              <p:cNvSpPr>
                <a:spLocks noRot="1" noChangeAspect="1" noMove="1" noResize="1" noEditPoints="1" noAdjustHandles="1" noChangeArrowheads="1" noChangeShapeType="1" noTextEdit="1"/>
              </p:cNvSpPr>
              <p:nvPr/>
            </p:nvSpPr>
            <p:spPr>
              <a:xfrm>
                <a:off x="7752547" y="2314773"/>
                <a:ext cx="2555240" cy="838835"/>
              </a:xfrm>
              <a:prstGeom prst="rect">
                <a:avLst/>
              </a:prstGeom>
              <a:blipFill rotWithShape="1">
                <a:blip r:embed="rId2"/>
                <a:stretch>
                  <a:fillRect l="-18" t="-24" r="18" b="24"/>
                </a:stretch>
              </a:blipFill>
            </p:spPr>
            <p:txBody>
              <a:bodyPr/>
              <a:lstStyle/>
              <a:p>
                <a:r>
                  <a:rPr lang="pt-BR" altLang="en-US">
                    <a:noFill/>
                  </a:rPr>
                  <a:t> </a:t>
                </a:r>
              </a:p>
            </p:txBody>
          </p:sp>
        </mc:Fallback>
      </mc:AlternateContent>
      <p:sp>
        <p:nvSpPr>
          <p:cNvPr id="29" name="Caixa de Texto 23"/>
          <p:cNvSpPr txBox="1"/>
          <p:nvPr/>
        </p:nvSpPr>
        <p:spPr>
          <a:xfrm>
            <a:off x="10435185" y="3599791"/>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8787074" y="5580235"/>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7224212" y="361776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57" name="CaixaDeTexto 56"/>
          <p:cNvSpPr txBox="1"/>
          <p:nvPr/>
        </p:nvSpPr>
        <p:spPr>
          <a:xfrm>
            <a:off x="4251344" y="5601114"/>
            <a:ext cx="3060918" cy="584775"/>
          </a:xfrm>
          <a:prstGeom prst="rect">
            <a:avLst/>
          </a:prstGeom>
          <a:noFill/>
          <a:ln w="34925">
            <a:solidFill>
              <a:srgbClr val="FFFF00"/>
            </a:solidFill>
          </a:ln>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Equivalentes??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8" name="Conector Reto 57"/>
          <p:cNvCxnSpPr/>
          <p:nvPr/>
        </p:nvCxnSpPr>
        <p:spPr>
          <a:xfrm rot="16200000">
            <a:off x="10403842" y="3403923"/>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flipH="1">
            <a:off x="8366716" y="5126016"/>
            <a:ext cx="178077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flipV="1">
            <a:off x="8361732" y="3669451"/>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4" name="Grupo 3"/>
          <p:cNvGrpSpPr/>
          <p:nvPr/>
        </p:nvGrpSpPr>
        <p:grpSpPr>
          <a:xfrm rot="16200000">
            <a:off x="8068631" y="4266199"/>
            <a:ext cx="594360" cy="452120"/>
            <a:chOff x="2587" y="5946"/>
            <a:chExt cx="4283" cy="2118"/>
          </a:xfrm>
        </p:grpSpPr>
        <p:cxnSp>
          <p:nvCxnSpPr>
            <p:cNvPr id="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riângulo isósceles 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2" name="Forma livre 51"/>
          <p:cNvSpPr/>
          <p:nvPr/>
        </p:nvSpPr>
        <p:spPr>
          <a:xfrm>
            <a:off x="7210162" y="3715653"/>
            <a:ext cx="1266303" cy="1843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0" name="Forma livre 59"/>
          <p:cNvSpPr/>
          <p:nvPr/>
        </p:nvSpPr>
        <p:spPr>
          <a:xfrm>
            <a:off x="8476777" y="3133918"/>
            <a:ext cx="342629" cy="1214650"/>
          </a:xfrm>
          <a:custGeom>
            <a:avLst/>
            <a:gdLst>
              <a:gd name="connsiteX0" fmla="*/ 0 w 342629"/>
              <a:gd name="connsiteY0" fmla="*/ 1214650 h 1214650"/>
              <a:gd name="connsiteX1" fmla="*/ 341194 w 342629"/>
              <a:gd name="connsiteY1" fmla="*/ 873456 h 1214650"/>
              <a:gd name="connsiteX2" fmla="*/ 122830 w 342629"/>
              <a:gd name="connsiteY2" fmla="*/ 382137 h 1214650"/>
              <a:gd name="connsiteX3" fmla="*/ 136478 w 342629"/>
              <a:gd name="connsiteY3" fmla="*/ 0 h 1214650"/>
            </a:gdLst>
            <a:ahLst/>
            <a:cxnLst>
              <a:cxn ang="0">
                <a:pos x="connsiteX0" y="connsiteY0"/>
              </a:cxn>
              <a:cxn ang="0">
                <a:pos x="connsiteX1" y="connsiteY1"/>
              </a:cxn>
              <a:cxn ang="0">
                <a:pos x="connsiteX2" y="connsiteY2"/>
              </a:cxn>
              <a:cxn ang="0">
                <a:pos x="connsiteX3" y="connsiteY3"/>
              </a:cxn>
            </a:cxnLst>
            <a:rect l="l" t="t" r="r" b="b"/>
            <a:pathLst>
              <a:path w="342629" h="1214650">
                <a:moveTo>
                  <a:pt x="0" y="1214650"/>
                </a:moveTo>
                <a:cubicBezTo>
                  <a:pt x="160361" y="1113429"/>
                  <a:pt x="320722" y="1012208"/>
                  <a:pt x="341194" y="873456"/>
                </a:cubicBezTo>
                <a:cubicBezTo>
                  <a:pt x="361666" y="734704"/>
                  <a:pt x="156949" y="527713"/>
                  <a:pt x="122830" y="382137"/>
                </a:cubicBezTo>
                <a:cubicBezTo>
                  <a:pt x="88711" y="236561"/>
                  <a:pt x="112594" y="118280"/>
                  <a:pt x="136478" y="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75" name="Grupo 74"/>
          <p:cNvGrpSpPr/>
          <p:nvPr/>
        </p:nvGrpSpPr>
        <p:grpSpPr>
          <a:xfrm rot="16200000">
            <a:off x="2092259" y="4326910"/>
            <a:ext cx="594360" cy="452120"/>
            <a:chOff x="2587" y="5946"/>
            <a:chExt cx="4283" cy="2118"/>
          </a:xfrm>
        </p:grpSpPr>
        <p:cxnSp>
          <p:nvCxnSpPr>
            <p:cNvPr id="76"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2" name="Triângulo isósceles 9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5" name="Conector Reto 74"/>
          <p:cNvCxnSpPr>
            <a:stCxn id="99" idx="4"/>
            <a:endCxn id="99" idx="4"/>
          </p:cNvCxnSpPr>
          <p:nvPr/>
        </p:nvCxnSpPr>
        <p:spPr>
          <a:xfrm>
            <a:off x="2390098" y="3838912"/>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6" name="Conector Reto 95"/>
          <p:cNvCxnSpPr/>
          <p:nvPr/>
        </p:nvCxnSpPr>
        <p:spPr>
          <a:xfrm flipH="1">
            <a:off x="2393409" y="4841895"/>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97" name="Conector Reto 96"/>
          <p:cNvCxnSpPr/>
          <p:nvPr/>
        </p:nvCxnSpPr>
        <p:spPr>
          <a:xfrm flipV="1">
            <a:off x="2390325" y="2892317"/>
            <a:ext cx="0" cy="1456152"/>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98" name="Grupo 97"/>
          <p:cNvGrpSpPr/>
          <p:nvPr/>
        </p:nvGrpSpPr>
        <p:grpSpPr>
          <a:xfrm>
            <a:off x="2196285" y="3286570"/>
            <a:ext cx="387626" cy="552342"/>
            <a:chOff x="7555792" y="2647951"/>
            <a:chExt cx="387626" cy="552342"/>
          </a:xfrm>
          <a:solidFill>
            <a:schemeClr val="bg1"/>
          </a:solidFill>
        </p:grpSpPr>
        <p:sp>
          <p:nvSpPr>
            <p:cNvPr id="99" name="Elipse 9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0"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01" name="Conector Reto 100"/>
          <p:cNvCxnSpPr/>
          <p:nvPr/>
        </p:nvCxnSpPr>
        <p:spPr>
          <a:xfrm rot="5400000" flipH="1">
            <a:off x="2113628" y="3863883"/>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2" name="Conector de Seta Reta 18"/>
          <p:cNvCxnSpPr/>
          <p:nvPr/>
        </p:nvCxnSpPr>
        <p:spPr>
          <a:xfrm flipH="1">
            <a:off x="2608514" y="2666986"/>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3" name="Conector de Seta Reta 18"/>
          <p:cNvCxnSpPr/>
          <p:nvPr/>
        </p:nvCxnSpPr>
        <p:spPr>
          <a:xfrm flipH="1">
            <a:off x="2612400" y="4788589"/>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4" name="Conector de Seta Reta 18"/>
          <p:cNvCxnSpPr/>
          <p:nvPr/>
        </p:nvCxnSpPr>
        <p:spPr>
          <a:xfrm rot="16200000" flipH="1">
            <a:off x="1882192" y="4020512"/>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5" name="Caixa de Texto 23"/>
          <p:cNvSpPr txBox="1"/>
          <p:nvPr/>
        </p:nvSpPr>
        <p:spPr>
          <a:xfrm>
            <a:off x="2608514" y="2631332"/>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06" name="Caixa de Texto 23"/>
          <p:cNvSpPr txBox="1"/>
          <p:nvPr/>
        </p:nvSpPr>
        <p:spPr>
          <a:xfrm>
            <a:off x="2570051" y="4782857"/>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07" name="Caixa de Texto 23"/>
          <p:cNvSpPr txBox="1"/>
          <p:nvPr/>
        </p:nvSpPr>
        <p:spPr>
          <a:xfrm>
            <a:off x="1469563" y="425579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108" name="Forma livre 107"/>
          <p:cNvSpPr/>
          <p:nvPr/>
        </p:nvSpPr>
        <p:spPr>
          <a:xfrm>
            <a:off x="1220744" y="4133883"/>
            <a:ext cx="535897" cy="1296538"/>
          </a:xfrm>
          <a:custGeom>
            <a:avLst/>
            <a:gdLst>
              <a:gd name="connsiteX0" fmla="*/ 535897 w 535897"/>
              <a:gd name="connsiteY0" fmla="*/ 1296538 h 1296538"/>
              <a:gd name="connsiteX1" fmla="*/ 112816 w 535897"/>
              <a:gd name="connsiteY1" fmla="*/ 1050878 h 1296538"/>
              <a:gd name="connsiteX2" fmla="*/ 3634 w 535897"/>
              <a:gd name="connsiteY2" fmla="*/ 532263 h 1296538"/>
              <a:gd name="connsiteX3" fmla="*/ 208350 w 535897"/>
              <a:gd name="connsiteY3" fmla="*/ 95535 h 1296538"/>
              <a:gd name="connsiteX4" fmla="*/ 331180 w 535897"/>
              <a:gd name="connsiteY4" fmla="*/ 0 h 129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897" h="1296538">
                <a:moveTo>
                  <a:pt x="535897" y="1296538"/>
                </a:moveTo>
                <a:cubicBezTo>
                  <a:pt x="368711" y="1237397"/>
                  <a:pt x="201526" y="1178257"/>
                  <a:pt x="112816" y="1050878"/>
                </a:cubicBezTo>
                <a:cubicBezTo>
                  <a:pt x="24105" y="923499"/>
                  <a:pt x="-12288" y="691487"/>
                  <a:pt x="3634" y="532263"/>
                </a:cubicBezTo>
                <a:cubicBezTo>
                  <a:pt x="19556" y="373039"/>
                  <a:pt x="153759" y="184245"/>
                  <a:pt x="208350" y="95535"/>
                </a:cubicBezTo>
                <a:cubicBezTo>
                  <a:pt x="262941" y="6825"/>
                  <a:pt x="297060" y="3412"/>
                  <a:pt x="331180"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9" name="Caixa de Texto 23"/>
          <p:cNvSpPr txBox="1"/>
          <p:nvPr/>
        </p:nvSpPr>
        <p:spPr>
          <a:xfrm>
            <a:off x="467607" y="4503915"/>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0" name="Retângulo 109"/>
              <p:cNvSpPr/>
              <p:nvPr/>
            </p:nvSpPr>
            <p:spPr>
              <a:xfrm>
                <a:off x="2557070" y="3180595"/>
                <a:ext cx="1932940" cy="83693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b="0" i="1" smtClean="0">
                              <a:latin typeface="Cambria Math" panose="02040503050406030204" pitchFamily="18" charset="0"/>
                              <a:ea typeface="Cambria Math" panose="02040503050406030204" pitchFamily="18" charset="0"/>
                              <a:sym typeface="Symbol" panose="05050102010706020507" charset="0"/>
                            </a:rPr>
                            <m:t>𝑆</m:t>
                          </m:r>
                        </m:sub>
                      </m:sSub>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0" name="Retângulo 109"/>
              <p:cNvSpPr>
                <a:spLocks noRot="1" noChangeAspect="1" noMove="1" noResize="1" noEditPoints="1" noAdjustHandles="1" noChangeArrowheads="1" noChangeShapeType="1" noTextEdit="1"/>
              </p:cNvSpPr>
              <p:nvPr/>
            </p:nvSpPr>
            <p:spPr>
              <a:xfrm>
                <a:off x="2557070" y="3180595"/>
                <a:ext cx="1932940" cy="836930"/>
              </a:xfrm>
              <a:prstGeom prst="rect">
                <a:avLst/>
              </a:prstGeom>
              <a:blipFill rotWithShape="1">
                <a:blip r:embed="rId3"/>
                <a:stretch>
                  <a:fillRect l="-29" t="-62" r="29" b="6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1" name="Retângulo 110"/>
              <p:cNvSpPr/>
              <p:nvPr/>
            </p:nvSpPr>
            <p:spPr>
              <a:xfrm>
                <a:off x="3176687" y="4348500"/>
                <a:ext cx="2551430" cy="83693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𝐸</m:t>
                          </m:r>
                        </m:sub>
                      </m:sSub>
                      <m:r>
                        <a:rPr lang="pt-BR" altLang="en-US" sz="24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𝛼</m:t>
                          </m:r>
                        </m:den>
                      </m:f>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1" name="Retângulo 110"/>
              <p:cNvSpPr>
                <a:spLocks noRot="1" noChangeAspect="1" noMove="1" noResize="1" noEditPoints="1" noAdjustHandles="1" noChangeArrowheads="1" noChangeShapeType="1" noTextEdit="1"/>
              </p:cNvSpPr>
              <p:nvPr/>
            </p:nvSpPr>
            <p:spPr>
              <a:xfrm>
                <a:off x="3176687" y="4348500"/>
                <a:ext cx="2551430" cy="836930"/>
              </a:xfrm>
              <a:prstGeom prst="rect">
                <a:avLst/>
              </a:prstGeom>
              <a:blipFill rotWithShape="1">
                <a:blip r:embed="rId4"/>
                <a:stretch>
                  <a:fillRect l="-16" t="-2" r="16" b="2"/>
                </a:stretch>
              </a:blipFill>
            </p:spPr>
            <p:txBody>
              <a:bodyPr/>
              <a:lstStyle/>
              <a:p>
                <a:r>
                  <a:rPr lang="pt-BR" altLang="en-US">
                    <a:noFill/>
                  </a:rPr>
                  <a:t> </a:t>
                </a:r>
              </a:p>
            </p:txBody>
          </p:sp>
        </mc:Fallback>
      </mc:AlternateContent>
      <p:sp>
        <p:nvSpPr>
          <p:cNvPr id="113" name="Caixa de Texto 23"/>
          <p:cNvSpPr txBox="1"/>
          <p:nvPr/>
        </p:nvSpPr>
        <p:spPr>
          <a:xfrm>
            <a:off x="1882509" y="220304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14" name="Caixa de Texto 23"/>
          <p:cNvSpPr txBox="1"/>
          <p:nvPr/>
        </p:nvSpPr>
        <p:spPr>
          <a:xfrm>
            <a:off x="1975999" y="5480490"/>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5" name="Caixa de Texto 23"/>
          <p:cNvSpPr txBox="1"/>
          <p:nvPr/>
        </p:nvSpPr>
        <p:spPr>
          <a:xfrm>
            <a:off x="1163935" y="367721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Número de Slide 1"/>
          <p:cNvSpPr txBox="1"/>
          <p:nvPr/>
        </p:nvSpPr>
        <p:spPr>
          <a:xfrm>
            <a:off x="8610600"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 name="CaixaDeTexto 3"/>
          <p:cNvSpPr txBox="1"/>
          <p:nvPr/>
        </p:nvSpPr>
        <p:spPr>
          <a:xfrm>
            <a:off x="643890" y="195580"/>
            <a:ext cx="11254105" cy="2476500"/>
          </a:xfrm>
          <a:prstGeom prst="rect">
            <a:avLst/>
          </a:prstGeom>
          <a:noFill/>
        </p:spPr>
        <p:txBody>
          <a:bodyPr wrap="square" rtlCol="0">
            <a:spAutoFit/>
          </a:bodyPr>
          <a:lstStyle/>
          <a:p>
            <a:pPr marL="457200" indent="-457200" fontAlgn="auto">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Aft>
                <a:spcPts val="600"/>
              </a:spcAft>
              <a:buFont typeface="Arial" panose="020B0604020202020204" pitchFamily="34" charset="0"/>
              <a:buChar char="•"/>
            </a:pP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são iguais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devemos verificar se os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ou os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são iguais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há necessidade de verificar todas as correntes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 name="Conector Reto 74"/>
          <p:cNvCxnSpPr>
            <a:stCxn id="9" idx="4"/>
            <a:endCxn id="9" idx="4"/>
          </p:cNvCxnSpPr>
          <p:nvPr/>
        </p:nvCxnSpPr>
        <p:spPr>
          <a:xfrm>
            <a:off x="10152216" y="4824393"/>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H="1">
            <a:off x="9203592" y="5345976"/>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0141537" y="3901880"/>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9958403" y="4272051"/>
            <a:ext cx="387626" cy="552342"/>
            <a:chOff x="7555792" y="2647951"/>
            <a:chExt cx="387626" cy="552342"/>
          </a:xfrm>
          <a:solidFill>
            <a:schemeClr val="bg1"/>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1" name="Conector Reto 10"/>
          <p:cNvCxnSpPr/>
          <p:nvPr/>
        </p:nvCxnSpPr>
        <p:spPr>
          <a:xfrm rot="5400000" flipH="1">
            <a:off x="8119475" y="3633663"/>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2" name="Conector de Seta Reta 18"/>
          <p:cNvCxnSpPr/>
          <p:nvPr/>
        </p:nvCxnSpPr>
        <p:spPr>
          <a:xfrm rot="5400000" flipH="1">
            <a:off x="10644765" y="342498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 name="Conector de Seta Reta 18"/>
          <p:cNvCxnSpPr/>
          <p:nvPr/>
        </p:nvCxnSpPr>
        <p:spPr>
          <a:xfrm flipH="1">
            <a:off x="9399222" y="5418021"/>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Conector de Seta Reta 18"/>
          <p:cNvCxnSpPr/>
          <p:nvPr/>
        </p:nvCxnSpPr>
        <p:spPr>
          <a:xfrm rot="16200000" flipH="1">
            <a:off x="7801872" y="3440406"/>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Caixa de Texto 23"/>
          <p:cNvSpPr txBox="1"/>
          <p:nvPr/>
        </p:nvSpPr>
        <p:spPr>
          <a:xfrm>
            <a:off x="10308023" y="3132164"/>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6" name="Caixa de Texto 23"/>
          <p:cNvSpPr txBox="1"/>
          <p:nvPr/>
        </p:nvSpPr>
        <p:spPr>
          <a:xfrm>
            <a:off x="9511469" y="5435212"/>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7" name="Caixa de Texto 23"/>
          <p:cNvSpPr txBox="1"/>
          <p:nvPr/>
        </p:nvSpPr>
        <p:spPr>
          <a:xfrm>
            <a:off x="7389399" y="3138248"/>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18" name="Caixa de Texto 23"/>
          <p:cNvSpPr txBox="1"/>
          <p:nvPr/>
        </p:nvSpPr>
        <p:spPr>
          <a:xfrm>
            <a:off x="7250289" y="4807516"/>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9" name="Retângulo 18"/>
              <p:cNvSpPr/>
              <p:nvPr/>
            </p:nvSpPr>
            <p:spPr>
              <a:xfrm>
                <a:off x="10262656" y="4202465"/>
                <a:ext cx="1801495" cy="83693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b="0" i="1" smtClean="0">
                              <a:latin typeface="Cambria Math" panose="02040503050406030204" pitchFamily="18" charset="0"/>
                              <a:ea typeface="Cambria Math" panose="02040503050406030204" pitchFamily="18" charset="0"/>
                              <a:sym typeface="Symbol" panose="05050102010706020507" charset="0"/>
                            </a:rPr>
                            <m:t>𝑆</m:t>
                          </m:r>
                        </m:sub>
                      </m:sSub>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sym typeface="Symbol" panose="05050102010706020507" charset="0"/>
                </a:endParaRPr>
              </a:p>
            </p:txBody>
          </p:sp>
        </mc:Choice>
        <mc:Fallback>
          <p:sp>
            <p:nvSpPr>
              <p:cNvPr id="19" name="Retângulo 18"/>
              <p:cNvSpPr>
                <a:spLocks noRot="1" noChangeAspect="1" noMove="1" noResize="1" noEditPoints="1" noAdjustHandles="1" noChangeArrowheads="1" noChangeShapeType="1" noTextEdit="1"/>
              </p:cNvSpPr>
              <p:nvPr/>
            </p:nvSpPr>
            <p:spPr>
              <a:xfrm>
                <a:off x="10262656" y="4202465"/>
                <a:ext cx="1801495" cy="836930"/>
              </a:xfrm>
              <a:prstGeom prst="rect">
                <a:avLst/>
              </a:prstGeom>
              <a:blipFill rotWithShape="1">
                <a:blip r:embed="rId1"/>
                <a:stretch>
                  <a:fillRect l="-23" t="-4" r="23" b="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0" name="Retângulo 19"/>
              <p:cNvSpPr/>
              <p:nvPr/>
            </p:nvSpPr>
            <p:spPr>
              <a:xfrm>
                <a:off x="7849145" y="2600401"/>
                <a:ext cx="2555240" cy="83883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𝐵</m:t>
                          </m:r>
                        </m:sub>
                      </m:sSub>
                      <m:r>
                        <a:rPr lang="pt-BR" altLang="en-US" sz="24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smtClean="0">
                              <a:latin typeface="Cambria Math" panose="02040503050406030204" pitchFamily="18" charset="0"/>
                              <a:ea typeface="Cambria Math" panose="02040503050406030204" pitchFamily="18" charset="0"/>
                              <a:sym typeface="Symbol" panose="05050102010706020507" charset="0"/>
                            </a:rPr>
                            <m:t>𝛽</m:t>
                          </m:r>
                        </m:den>
                      </m:f>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0" name="Retângulo 19"/>
              <p:cNvSpPr>
                <a:spLocks noRot="1" noChangeAspect="1" noMove="1" noResize="1" noEditPoints="1" noAdjustHandles="1" noChangeArrowheads="1" noChangeShapeType="1" noTextEdit="1"/>
              </p:cNvSpPr>
              <p:nvPr/>
            </p:nvSpPr>
            <p:spPr>
              <a:xfrm>
                <a:off x="7849145" y="2600401"/>
                <a:ext cx="2555240" cy="838835"/>
              </a:xfrm>
              <a:prstGeom prst="rect">
                <a:avLst/>
              </a:prstGeom>
              <a:blipFill rotWithShape="1">
                <a:blip r:embed="rId2"/>
                <a:stretch>
                  <a:fillRect l="-21" t="-9" r="21" b="9"/>
                </a:stretch>
              </a:blipFill>
            </p:spPr>
            <p:txBody>
              <a:bodyPr/>
              <a:lstStyle/>
              <a:p>
                <a:r>
                  <a:rPr lang="pt-BR" altLang="en-US">
                    <a:noFill/>
                  </a:rPr>
                  <a:t> </a:t>
                </a:r>
              </a:p>
            </p:txBody>
          </p:sp>
        </mc:Fallback>
      </mc:AlternateContent>
      <p:sp>
        <p:nvSpPr>
          <p:cNvPr id="22" name="Caixa de Texto 23"/>
          <p:cNvSpPr txBox="1"/>
          <p:nvPr/>
        </p:nvSpPr>
        <p:spPr>
          <a:xfrm>
            <a:off x="10435185" y="383180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8787074" y="5827491"/>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7224212" y="3849780"/>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DeTexto 24"/>
          <p:cNvSpPr txBox="1"/>
          <p:nvPr/>
        </p:nvSpPr>
        <p:spPr>
          <a:xfrm>
            <a:off x="4251344" y="5833130"/>
            <a:ext cx="3060918" cy="584775"/>
          </a:xfrm>
          <a:prstGeom prst="rect">
            <a:avLst/>
          </a:prstGeom>
          <a:noFill/>
          <a:ln w="34925">
            <a:solidFill>
              <a:srgbClr val="FFFF00"/>
            </a:solidFill>
          </a:ln>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Equivalentes??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26" name="Conector Reto 25"/>
          <p:cNvCxnSpPr/>
          <p:nvPr/>
        </p:nvCxnSpPr>
        <p:spPr>
          <a:xfrm rot="16200000">
            <a:off x="10403842" y="3635939"/>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H="1">
            <a:off x="8366716" y="5358032"/>
            <a:ext cx="178077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8376972" y="390146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9" name="Grupo 28"/>
          <p:cNvGrpSpPr/>
          <p:nvPr/>
        </p:nvGrpSpPr>
        <p:grpSpPr>
          <a:xfrm rot="16200000">
            <a:off x="8076251" y="4498215"/>
            <a:ext cx="594360" cy="452120"/>
            <a:chOff x="2587" y="5946"/>
            <a:chExt cx="4283" cy="2118"/>
          </a:xfrm>
        </p:grpSpPr>
        <p:cxnSp>
          <p:nvCxnSpPr>
            <p:cNvPr id="30"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riângulo isósceles 30"/>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2"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3" name="Forma livre 32"/>
          <p:cNvSpPr/>
          <p:nvPr/>
        </p:nvSpPr>
        <p:spPr>
          <a:xfrm>
            <a:off x="7210162" y="3947669"/>
            <a:ext cx="1266303" cy="1843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Forma livre 33"/>
          <p:cNvSpPr/>
          <p:nvPr/>
        </p:nvSpPr>
        <p:spPr>
          <a:xfrm>
            <a:off x="8476545" y="3365318"/>
            <a:ext cx="342629" cy="1214650"/>
          </a:xfrm>
          <a:custGeom>
            <a:avLst/>
            <a:gdLst>
              <a:gd name="connsiteX0" fmla="*/ 0 w 342629"/>
              <a:gd name="connsiteY0" fmla="*/ 1214650 h 1214650"/>
              <a:gd name="connsiteX1" fmla="*/ 341194 w 342629"/>
              <a:gd name="connsiteY1" fmla="*/ 873456 h 1214650"/>
              <a:gd name="connsiteX2" fmla="*/ 122830 w 342629"/>
              <a:gd name="connsiteY2" fmla="*/ 382137 h 1214650"/>
              <a:gd name="connsiteX3" fmla="*/ 136478 w 342629"/>
              <a:gd name="connsiteY3" fmla="*/ 0 h 1214650"/>
            </a:gdLst>
            <a:ahLst/>
            <a:cxnLst>
              <a:cxn ang="0">
                <a:pos x="connsiteX0" y="connsiteY0"/>
              </a:cxn>
              <a:cxn ang="0">
                <a:pos x="connsiteX1" y="connsiteY1"/>
              </a:cxn>
              <a:cxn ang="0">
                <a:pos x="connsiteX2" y="connsiteY2"/>
              </a:cxn>
              <a:cxn ang="0">
                <a:pos x="connsiteX3" y="connsiteY3"/>
              </a:cxn>
            </a:cxnLst>
            <a:rect l="l" t="t" r="r" b="b"/>
            <a:pathLst>
              <a:path w="342629" h="1214650">
                <a:moveTo>
                  <a:pt x="0" y="1214650"/>
                </a:moveTo>
                <a:cubicBezTo>
                  <a:pt x="160361" y="1113429"/>
                  <a:pt x="320722" y="1012208"/>
                  <a:pt x="341194" y="873456"/>
                </a:cubicBezTo>
                <a:cubicBezTo>
                  <a:pt x="361666" y="734704"/>
                  <a:pt x="156949" y="527713"/>
                  <a:pt x="122830" y="382137"/>
                </a:cubicBezTo>
                <a:cubicBezTo>
                  <a:pt x="88711" y="236561"/>
                  <a:pt x="112594" y="118280"/>
                  <a:pt x="136478" y="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35" name="Grupo 34"/>
          <p:cNvGrpSpPr/>
          <p:nvPr/>
        </p:nvGrpSpPr>
        <p:grpSpPr>
          <a:xfrm rot="16200000">
            <a:off x="2092894" y="4558926"/>
            <a:ext cx="594360" cy="452120"/>
            <a:chOff x="2587" y="5946"/>
            <a:chExt cx="4283" cy="2118"/>
          </a:xfrm>
        </p:grpSpPr>
        <p:cxnSp>
          <p:nvCxnSpPr>
            <p:cNvPr id="36"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riângulo isósceles 36"/>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9" name="Conector Reto 74"/>
          <p:cNvCxnSpPr>
            <a:stCxn id="43" idx="4"/>
            <a:endCxn id="43" idx="4"/>
          </p:cNvCxnSpPr>
          <p:nvPr/>
        </p:nvCxnSpPr>
        <p:spPr>
          <a:xfrm>
            <a:off x="2390098" y="4070928"/>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H="1">
            <a:off x="2401664" y="5082166"/>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V="1">
            <a:off x="2390325" y="3124333"/>
            <a:ext cx="0" cy="1456152"/>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42" name="Grupo 41"/>
          <p:cNvGrpSpPr/>
          <p:nvPr/>
        </p:nvGrpSpPr>
        <p:grpSpPr>
          <a:xfrm>
            <a:off x="2196285" y="3518586"/>
            <a:ext cx="387626" cy="552342"/>
            <a:chOff x="7555792" y="2647951"/>
            <a:chExt cx="387626" cy="552342"/>
          </a:xfrm>
          <a:solidFill>
            <a:schemeClr val="bg1"/>
          </a:solidFill>
        </p:grpSpPr>
        <p:sp>
          <p:nvSpPr>
            <p:cNvPr id="43" name="Elipse 4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44"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45" name="Conector Reto 44"/>
          <p:cNvCxnSpPr/>
          <p:nvPr/>
        </p:nvCxnSpPr>
        <p:spPr>
          <a:xfrm rot="5400000" flipH="1">
            <a:off x="2113628" y="4095899"/>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6" name="Conector de Seta Reta 18"/>
          <p:cNvCxnSpPr/>
          <p:nvPr/>
        </p:nvCxnSpPr>
        <p:spPr>
          <a:xfrm flipH="1">
            <a:off x="2608514" y="2899002"/>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7" name="Conector de Seta Reta 18"/>
          <p:cNvCxnSpPr/>
          <p:nvPr/>
        </p:nvCxnSpPr>
        <p:spPr>
          <a:xfrm flipH="1">
            <a:off x="2612400" y="502060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8" name="Conector de Seta Reta 18"/>
          <p:cNvCxnSpPr/>
          <p:nvPr/>
        </p:nvCxnSpPr>
        <p:spPr>
          <a:xfrm rot="16200000" flipH="1">
            <a:off x="1882192" y="425252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Caixa de Texto 23"/>
          <p:cNvSpPr txBox="1"/>
          <p:nvPr/>
        </p:nvSpPr>
        <p:spPr>
          <a:xfrm>
            <a:off x="2608514" y="2863348"/>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50" name="Caixa de Texto 23"/>
          <p:cNvSpPr txBox="1"/>
          <p:nvPr/>
        </p:nvSpPr>
        <p:spPr>
          <a:xfrm>
            <a:off x="2570051" y="5014873"/>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51" name="Caixa de Texto 23"/>
          <p:cNvSpPr txBox="1"/>
          <p:nvPr/>
        </p:nvSpPr>
        <p:spPr>
          <a:xfrm>
            <a:off x="1469563" y="4487806"/>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52" name="Forma livre 51"/>
          <p:cNvSpPr/>
          <p:nvPr/>
        </p:nvSpPr>
        <p:spPr>
          <a:xfrm>
            <a:off x="1220744" y="4365899"/>
            <a:ext cx="535897" cy="1296538"/>
          </a:xfrm>
          <a:custGeom>
            <a:avLst/>
            <a:gdLst>
              <a:gd name="connsiteX0" fmla="*/ 535897 w 535897"/>
              <a:gd name="connsiteY0" fmla="*/ 1296538 h 1296538"/>
              <a:gd name="connsiteX1" fmla="*/ 112816 w 535897"/>
              <a:gd name="connsiteY1" fmla="*/ 1050878 h 1296538"/>
              <a:gd name="connsiteX2" fmla="*/ 3634 w 535897"/>
              <a:gd name="connsiteY2" fmla="*/ 532263 h 1296538"/>
              <a:gd name="connsiteX3" fmla="*/ 208350 w 535897"/>
              <a:gd name="connsiteY3" fmla="*/ 95535 h 1296538"/>
              <a:gd name="connsiteX4" fmla="*/ 331180 w 535897"/>
              <a:gd name="connsiteY4" fmla="*/ 0 h 129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897" h="1296538">
                <a:moveTo>
                  <a:pt x="535897" y="1296538"/>
                </a:moveTo>
                <a:cubicBezTo>
                  <a:pt x="368711" y="1237397"/>
                  <a:pt x="201526" y="1178257"/>
                  <a:pt x="112816" y="1050878"/>
                </a:cubicBezTo>
                <a:cubicBezTo>
                  <a:pt x="24105" y="923499"/>
                  <a:pt x="-12288" y="691487"/>
                  <a:pt x="3634" y="532263"/>
                </a:cubicBezTo>
                <a:cubicBezTo>
                  <a:pt x="19556" y="373039"/>
                  <a:pt x="153759" y="184245"/>
                  <a:pt x="208350" y="95535"/>
                </a:cubicBezTo>
                <a:cubicBezTo>
                  <a:pt x="262941" y="6825"/>
                  <a:pt x="297060" y="3412"/>
                  <a:pt x="331180"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3" name="Caixa de Texto 23"/>
          <p:cNvSpPr txBox="1"/>
          <p:nvPr/>
        </p:nvSpPr>
        <p:spPr>
          <a:xfrm>
            <a:off x="467607" y="4735931"/>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4" name="Retângulo 53"/>
              <p:cNvSpPr/>
              <p:nvPr/>
            </p:nvSpPr>
            <p:spPr>
              <a:xfrm>
                <a:off x="2516495" y="3477606"/>
                <a:ext cx="1801495" cy="83693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b="0" i="1" smtClean="0">
                              <a:latin typeface="Cambria Math" panose="02040503050406030204" pitchFamily="18" charset="0"/>
                              <a:ea typeface="Cambria Math" panose="02040503050406030204" pitchFamily="18" charset="0"/>
                              <a:sym typeface="Symbol" panose="05050102010706020507" charset="0"/>
                            </a:rPr>
                            <m:t>𝑆</m:t>
                          </m:r>
                        </m:sub>
                      </m:sSub>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sym typeface="Symbol" panose="05050102010706020507" charset="0"/>
                </a:endParaRPr>
              </a:p>
            </p:txBody>
          </p:sp>
        </mc:Choice>
        <mc:Fallback>
          <p:sp>
            <p:nvSpPr>
              <p:cNvPr id="54" name="Retângulo 53"/>
              <p:cNvSpPr>
                <a:spLocks noRot="1" noChangeAspect="1" noMove="1" noResize="1" noEditPoints="1" noAdjustHandles="1" noChangeArrowheads="1" noChangeShapeType="1" noTextEdit="1"/>
              </p:cNvSpPr>
              <p:nvPr/>
            </p:nvSpPr>
            <p:spPr>
              <a:xfrm>
                <a:off x="2516495" y="3477606"/>
                <a:ext cx="1801495" cy="836930"/>
              </a:xfrm>
              <a:prstGeom prst="rect">
                <a:avLst/>
              </a:prstGeom>
              <a:blipFill rotWithShape="1">
                <a:blip r:embed="rId1"/>
                <a:stretch>
                  <a:fillRect l="-35" t="-41" r="35" b="4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5" name="Retângulo 54"/>
              <p:cNvSpPr/>
              <p:nvPr/>
            </p:nvSpPr>
            <p:spPr>
              <a:xfrm>
                <a:off x="2949357" y="4520826"/>
                <a:ext cx="2529205" cy="83693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𝐸</m:t>
                          </m:r>
                        </m:sub>
                      </m:sSub>
                      <m:r>
                        <a:rPr lang="pt-BR" altLang="en-US" sz="24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𝛼</m:t>
                          </m:r>
                        </m:den>
                      </m:f>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5" name="Retângulo 54"/>
              <p:cNvSpPr>
                <a:spLocks noRot="1" noChangeAspect="1" noMove="1" noResize="1" noEditPoints="1" noAdjustHandles="1" noChangeArrowheads="1" noChangeShapeType="1" noTextEdit="1"/>
              </p:cNvSpPr>
              <p:nvPr/>
            </p:nvSpPr>
            <p:spPr>
              <a:xfrm>
                <a:off x="2949357" y="4520826"/>
                <a:ext cx="2529205" cy="836930"/>
              </a:xfrm>
              <a:prstGeom prst="rect">
                <a:avLst/>
              </a:prstGeom>
              <a:blipFill rotWithShape="1">
                <a:blip r:embed="rId3"/>
                <a:stretch>
                  <a:fillRect l="-16" t="-31" r="16" b="31"/>
                </a:stretch>
              </a:blipFill>
            </p:spPr>
            <p:txBody>
              <a:bodyPr/>
              <a:lstStyle/>
              <a:p>
                <a:r>
                  <a:rPr lang="pt-BR" altLang="en-US">
                    <a:noFill/>
                  </a:rPr>
                  <a:t> </a:t>
                </a:r>
              </a:p>
            </p:txBody>
          </p:sp>
        </mc:Fallback>
      </mc:AlternateContent>
      <p:sp>
        <p:nvSpPr>
          <p:cNvPr id="57" name="Caixa de Texto 23"/>
          <p:cNvSpPr txBox="1"/>
          <p:nvPr/>
        </p:nvSpPr>
        <p:spPr>
          <a:xfrm>
            <a:off x="1662808" y="273530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58" name="Caixa de Texto 23"/>
          <p:cNvSpPr txBox="1"/>
          <p:nvPr/>
        </p:nvSpPr>
        <p:spPr>
          <a:xfrm>
            <a:off x="1975999" y="5712506"/>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59" name="Caixa de Texto 23"/>
          <p:cNvSpPr txBox="1"/>
          <p:nvPr/>
        </p:nvSpPr>
        <p:spPr>
          <a:xfrm>
            <a:off x="1163935" y="3909235"/>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558662" y="318961"/>
            <a:ext cx="10446283" cy="1292662"/>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Equivalência entre modelo T e </a:t>
            </a:r>
            <a:r>
              <a:rPr lang="pt-BR" altLang="en-US" sz="4000" b="1" dirty="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p</a:t>
            </a:r>
            <a:r>
              <a:rPr lang="pt-BR" altLang="en-US" sz="3600" b="1" dirty="0" smtClean="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 </a:t>
            </a:r>
            <a:endParaRPr lang="pt-BR" altLang="en-US" sz="3600" b="1" dirty="0" smtClean="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No modelo T</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Retângulo 3"/>
              <p:cNvSpPr/>
              <p:nvPr/>
            </p:nvSpPr>
            <p:spPr>
              <a:xfrm>
                <a:off x="558718" y="1746381"/>
                <a:ext cx="10640695" cy="96393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𝐸</m:t>
                          </m:r>
                        </m:sub>
                      </m:sSub>
                      <m:r>
                        <a:rPr lang="en-US" altLang="pt-BR" sz="28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𝐶</m:t>
                          </m:r>
                        </m:sub>
                      </m:sSub>
                      <m:r>
                        <a:rPr lang="en-US" altLang="pt-BR"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𝛼</m:t>
                          </m:r>
                        </m:den>
                      </m:f>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𝑆</m:t>
                          </m:r>
                        </m:sub>
                      </m:sSub>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pt-BR" altLang="en-US"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r>
                            <a:rPr lang="pt-BR" altLang="en-US" sz="2800" b="0" i="1" smtClean="0">
                              <a:latin typeface="Cambria Math" panose="02040503050406030204" pitchFamily="18" charset="0"/>
                              <a:ea typeface="Cambria Math" panose="02040503050406030204" pitchFamily="18" charset="0"/>
                              <a:sym typeface="Symbol" panose="05050102010706020507" charset="0"/>
                            </a:rPr>
                            <m:t>1</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𝛼</m:t>
                          </m:r>
                        </m:num>
                        <m:den>
                          <m:r>
                            <a:rPr lang="pt-BR" altLang="en-US" sz="2800" b="0" i="1" smtClean="0">
                              <a:latin typeface="Cambria Math" panose="02040503050406030204" pitchFamily="18" charset="0"/>
                              <a:ea typeface="Cambria Math" panose="02040503050406030204" pitchFamily="18" charset="0"/>
                              <a:sym typeface="Symbol" panose="05050102010706020507" charset="0"/>
                            </a:rPr>
                            <m:t>𝛼</m:t>
                          </m:r>
                        </m:den>
                      </m:f>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sz="2800" dirty="0"/>
              </a:p>
            </p:txBody>
          </p:sp>
        </mc:Choice>
        <mc:Fallback>
          <p:sp>
            <p:nvSpPr>
              <p:cNvPr id="4" name="Retângulo 3"/>
              <p:cNvSpPr>
                <a:spLocks noRot="1" noChangeAspect="1" noMove="1" noResize="1" noEditPoints="1" noAdjustHandles="1" noChangeArrowheads="1" noChangeShapeType="1" noTextEdit="1"/>
              </p:cNvSpPr>
              <p:nvPr/>
            </p:nvSpPr>
            <p:spPr>
              <a:xfrm>
                <a:off x="558718" y="1746381"/>
                <a:ext cx="10640695" cy="963930"/>
              </a:xfrm>
              <a:prstGeom prst="rect">
                <a:avLst/>
              </a:prstGeom>
              <a:blipFill rotWithShape="1">
                <a:blip r:embed="rId1"/>
                <a:stretch>
                  <a:fillRect l="-5" t="-14" r="5" b="1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Retângulo 4"/>
              <p:cNvSpPr/>
              <p:nvPr/>
            </p:nvSpPr>
            <p:spPr>
              <a:xfrm>
                <a:off x="4742334" y="2844832"/>
                <a:ext cx="3295261" cy="1060483"/>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b="0" i="1" smtClean="0">
                              <a:latin typeface="Cambria Math" panose="02040503050406030204" pitchFamily="18" charset="0"/>
                              <a:ea typeface="Cambria Math" panose="02040503050406030204" pitchFamily="18" charset="0"/>
                              <a:sym typeface="Symbol" panose="05050102010706020507" charset="0"/>
                            </a:rPr>
                            <m:t>𝛽</m:t>
                          </m:r>
                        </m:den>
                      </m:f>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sz="2800" dirty="0"/>
              </a:p>
            </p:txBody>
          </p:sp>
        </mc:Choice>
        <mc:Fallback>
          <p:sp>
            <p:nvSpPr>
              <p:cNvPr id="5" name="Retângulo 4"/>
              <p:cNvSpPr>
                <a:spLocks noRot="1" noChangeAspect="1" noMove="1" noResize="1" noEditPoints="1" noAdjustHandles="1" noChangeArrowheads="1" noChangeShapeType="1" noTextEdit="1"/>
              </p:cNvSpPr>
              <p:nvPr/>
            </p:nvSpPr>
            <p:spPr>
              <a:xfrm>
                <a:off x="4742334" y="2844832"/>
                <a:ext cx="3295261" cy="1060483"/>
              </a:xfrm>
              <a:prstGeom prst="rect">
                <a:avLst/>
              </a:prstGeom>
              <a:blipFill rotWithShape="1">
                <a:blip r:embed="rId2"/>
                <a:stretch>
                  <a:fillRect l="-5" t="-3" r="12" b="6"/>
                </a:stretch>
              </a:blipFill>
            </p:spPr>
            <p:txBody>
              <a:bodyPr/>
              <a:lstStyle/>
              <a:p>
                <a:r>
                  <a:rPr lang="pt-BR" altLang="en-US">
                    <a:noFill/>
                  </a:rPr>
                  <a:t> </a:t>
                </a:r>
              </a:p>
            </p:txBody>
          </p:sp>
        </mc:Fallback>
      </mc:AlternateContent>
      <p:sp>
        <p:nvSpPr>
          <p:cNvPr id="7" name="CaixaDeTexto 6"/>
          <p:cNvSpPr txBox="1"/>
          <p:nvPr/>
        </p:nvSpPr>
        <p:spPr>
          <a:xfrm>
            <a:off x="907517" y="3973773"/>
            <a:ext cx="10446283" cy="52322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No modelo </a:t>
            </a:r>
            <a:r>
              <a:rPr lang="pt-BR" altLang="en-US" sz="2800" b="1" dirty="0"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p</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8" name="Retângulo 7"/>
              <p:cNvSpPr/>
              <p:nvPr/>
            </p:nvSpPr>
            <p:spPr>
              <a:xfrm>
                <a:off x="4742333" y="4366188"/>
                <a:ext cx="3295261" cy="1060483"/>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b="0" i="1" smtClean="0">
                              <a:latin typeface="Cambria Math" panose="02040503050406030204" pitchFamily="18" charset="0"/>
                              <a:ea typeface="Cambria Math" panose="02040503050406030204" pitchFamily="18" charset="0"/>
                              <a:sym typeface="Symbol" panose="05050102010706020507" charset="0"/>
                            </a:rPr>
                            <m:t>𝛽</m:t>
                          </m:r>
                        </m:den>
                      </m:f>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sz="2800" dirty="0"/>
              </a:p>
            </p:txBody>
          </p:sp>
        </mc:Choice>
        <mc:Fallback>
          <p:sp>
            <p:nvSpPr>
              <p:cNvPr id="8" name="Retângulo 7"/>
              <p:cNvSpPr>
                <a:spLocks noRot="1" noChangeAspect="1" noMove="1" noResize="1" noEditPoints="1" noAdjustHandles="1" noChangeArrowheads="1" noChangeShapeType="1" noTextEdit="1"/>
              </p:cNvSpPr>
              <p:nvPr/>
            </p:nvSpPr>
            <p:spPr>
              <a:xfrm>
                <a:off x="4742333" y="4366188"/>
                <a:ext cx="3295261" cy="1060483"/>
              </a:xfrm>
              <a:prstGeom prst="rect">
                <a:avLst/>
              </a:prstGeom>
              <a:blipFill rotWithShape="1">
                <a:blip r:embed="rId2"/>
                <a:stretch>
                  <a:fillRect l="-5" t="-53" r="12" b="56"/>
                </a:stretch>
              </a:blipFill>
            </p:spPr>
            <p:txBody>
              <a:bodyPr/>
              <a:lstStyle/>
              <a:p>
                <a:r>
                  <a:rPr lang="pt-BR" altLang="en-US">
                    <a:noFill/>
                  </a:rPr>
                  <a:t> </a:t>
                </a:r>
              </a:p>
            </p:txBody>
          </p:sp>
        </mc:Fallback>
      </mc:AlternateContent>
      <p:sp>
        <p:nvSpPr>
          <p:cNvPr id="9" name="CaixaDeTexto 8"/>
          <p:cNvSpPr txBox="1"/>
          <p:nvPr/>
        </p:nvSpPr>
        <p:spPr>
          <a:xfrm>
            <a:off x="299720" y="5541645"/>
            <a:ext cx="11301730" cy="953135"/>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nos dois modelos as correntes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são iguais e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são iguais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portanto, eles são equivalentes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716447" y="1313022"/>
            <a:ext cx="10446283" cy="415417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 Nos modelos, foi ignorada a corrente reversa do diodo base/coletor,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600"/>
              </a:spcAft>
              <a:buFont typeface="Arial" panose="020B0604020202020204" pitchFamily="34" charset="0"/>
              <a:buChar char="•"/>
            </a:pP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sta corrente pode ser medida deixando o emissor aberto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seu valor depende de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é da ordem de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nanoamperes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aproximadamente dobra a cada 10 </a:t>
            </a:r>
            <a:r>
              <a:rPr lang="pt-BR" altLang="en-US" sz="2800" b="1" baseline="30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º</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de aumento na temperatura.</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4" name="Picture 2" descr="Gráfico de uma família de curvas de um transistor Bipolar PNP em... |  Download Scientific Diagram"/>
          <p:cNvPicPr>
            <a:picLocks noChangeAspect="1" noChangeArrowheads="1"/>
          </p:cNvPicPr>
          <p:nvPr/>
        </p:nvPicPr>
        <p:blipFill rotWithShape="1">
          <a:blip r:embed="rId1">
            <a:extLst>
              <a:ext uri="{28A0092B-C50C-407E-A947-70E740481C1C}">
                <a14:useLocalDpi xmlns:a14="http://schemas.microsoft.com/office/drawing/2010/main" val="0"/>
              </a:ext>
            </a:extLst>
          </a:blip>
          <a:srcRect l="4650" t="4286" r="2708" b="8641"/>
          <a:stretch>
            <a:fillRect/>
          </a:stretch>
        </p:blipFill>
        <p:spPr bwMode="auto">
          <a:xfrm>
            <a:off x="591871" y="1383588"/>
            <a:ext cx="5809130" cy="4110641"/>
          </a:xfrm>
          <a:prstGeom prst="rect">
            <a:avLst/>
          </a:prstGeom>
          <a:noFill/>
          <a:extLst>
            <a:ext uri="{909E8E84-426E-40DD-AFC4-6F175D3DCCD1}">
              <a14:hiddenFill xmlns:a14="http://schemas.microsoft.com/office/drawing/2010/main">
                <a:solidFill>
                  <a:srgbClr val="FFFFFF"/>
                </a:solidFill>
              </a14:hiddenFill>
            </a:ext>
          </a:extLst>
        </p:spPr>
      </p:pic>
      <p:sp>
        <p:nvSpPr>
          <p:cNvPr id="5" name="Forma livre 4"/>
          <p:cNvSpPr/>
          <p:nvPr/>
        </p:nvSpPr>
        <p:spPr>
          <a:xfrm>
            <a:off x="986790" y="2797810"/>
            <a:ext cx="250190" cy="2326640"/>
          </a:xfrm>
          <a:custGeom>
            <a:avLst/>
            <a:gdLst>
              <a:gd name="connsiteX0" fmla="*/ 0 w 336177"/>
              <a:gd name="connsiteY0" fmla="*/ 2326341 h 2326341"/>
              <a:gd name="connsiteX1" fmla="*/ 174812 w 336177"/>
              <a:gd name="connsiteY1" fmla="*/ 2057400 h 2326341"/>
              <a:gd name="connsiteX2" fmla="*/ 228600 w 336177"/>
              <a:gd name="connsiteY2" fmla="*/ 1613647 h 2326341"/>
              <a:gd name="connsiteX3" fmla="*/ 336177 w 336177"/>
              <a:gd name="connsiteY3" fmla="*/ 0 h 2326341"/>
            </a:gdLst>
            <a:ahLst/>
            <a:cxnLst>
              <a:cxn ang="0">
                <a:pos x="connsiteX0" y="connsiteY0"/>
              </a:cxn>
              <a:cxn ang="0">
                <a:pos x="connsiteX1" y="connsiteY1"/>
              </a:cxn>
              <a:cxn ang="0">
                <a:pos x="connsiteX2" y="connsiteY2"/>
              </a:cxn>
              <a:cxn ang="0">
                <a:pos x="connsiteX3" y="connsiteY3"/>
              </a:cxn>
            </a:cxnLst>
            <a:rect l="l" t="t" r="r" b="b"/>
            <a:pathLst>
              <a:path w="336177" h="2326341">
                <a:moveTo>
                  <a:pt x="0" y="2326341"/>
                </a:moveTo>
                <a:cubicBezTo>
                  <a:pt x="68356" y="2251261"/>
                  <a:pt x="136712" y="2176182"/>
                  <a:pt x="174812" y="2057400"/>
                </a:cubicBezTo>
                <a:cubicBezTo>
                  <a:pt x="212912" y="1938618"/>
                  <a:pt x="201706" y="1956547"/>
                  <a:pt x="228600" y="1613647"/>
                </a:cubicBezTo>
                <a:cubicBezTo>
                  <a:pt x="255494" y="1270747"/>
                  <a:pt x="295835" y="635373"/>
                  <a:pt x="336177" y="0"/>
                </a:cubicBezTo>
              </a:path>
            </a:pathLst>
          </a:custGeom>
          <a:noFill/>
          <a:ln w="222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CaixaDeTexto 5"/>
          <p:cNvSpPr txBox="1"/>
          <p:nvPr/>
        </p:nvSpPr>
        <p:spPr>
          <a:xfrm>
            <a:off x="2511681" y="2392394"/>
            <a:ext cx="1412118" cy="400110"/>
          </a:xfrm>
          <a:prstGeom prst="rect">
            <a:avLst/>
          </a:prstGeom>
          <a:noFill/>
        </p:spPr>
        <p:txBody>
          <a:bodyPr wrap="none" rtlCol="0">
            <a:spAutoFit/>
          </a:bodyPr>
          <a:lstStyle/>
          <a:p>
            <a:r>
              <a:rPr lang="pt-BR" sz="2000" b="1" dirty="0" smtClean="0">
                <a:solidFill>
                  <a:srgbClr val="C00000"/>
                </a:solidFill>
              </a:rPr>
              <a:t>ativa-direta</a:t>
            </a:r>
            <a:endParaRPr lang="pt-BR" sz="2000" b="1" dirty="0">
              <a:solidFill>
                <a:srgbClr val="C00000"/>
              </a:solidFill>
            </a:endParaRPr>
          </a:p>
        </p:txBody>
      </p:sp>
      <p:sp>
        <p:nvSpPr>
          <p:cNvPr id="7" name="CaixaDeTexto 6"/>
          <p:cNvSpPr txBox="1"/>
          <p:nvPr/>
        </p:nvSpPr>
        <p:spPr>
          <a:xfrm>
            <a:off x="986620" y="2390175"/>
            <a:ext cx="1220334" cy="400110"/>
          </a:xfrm>
          <a:prstGeom prst="rect">
            <a:avLst/>
          </a:prstGeom>
          <a:noFill/>
        </p:spPr>
        <p:txBody>
          <a:bodyPr wrap="none" rtlCol="0">
            <a:spAutoFit/>
          </a:bodyPr>
          <a:lstStyle/>
          <a:p>
            <a:r>
              <a:rPr lang="pt-BR" sz="2000" b="1" dirty="0" smtClean="0">
                <a:solidFill>
                  <a:srgbClr val="C00000"/>
                </a:solidFill>
              </a:rPr>
              <a:t>saturação</a:t>
            </a:r>
            <a:endParaRPr lang="pt-BR" sz="2000" b="1" dirty="0">
              <a:solidFill>
                <a:srgbClr val="C00000"/>
              </a:solidFill>
            </a:endParaRPr>
          </a:p>
        </p:txBody>
      </p:sp>
      <p:sp>
        <p:nvSpPr>
          <p:cNvPr id="8" name="Forma livre 7"/>
          <p:cNvSpPr/>
          <p:nvPr/>
        </p:nvSpPr>
        <p:spPr>
          <a:xfrm>
            <a:off x="1004114" y="2790285"/>
            <a:ext cx="442484" cy="779929"/>
          </a:xfrm>
          <a:custGeom>
            <a:avLst/>
            <a:gdLst>
              <a:gd name="connsiteX0" fmla="*/ 106307 w 442484"/>
              <a:gd name="connsiteY0" fmla="*/ 779929 h 779929"/>
              <a:gd name="connsiteX1" fmla="*/ 12178 w 442484"/>
              <a:gd name="connsiteY1" fmla="*/ 295835 h 779929"/>
              <a:gd name="connsiteX2" fmla="*/ 348354 w 442484"/>
              <a:gd name="connsiteY2" fmla="*/ 188259 h 779929"/>
              <a:gd name="connsiteX3" fmla="*/ 442484 w 442484"/>
              <a:gd name="connsiteY3" fmla="*/ 0 h 779929"/>
            </a:gdLst>
            <a:ahLst/>
            <a:cxnLst>
              <a:cxn ang="0">
                <a:pos x="connsiteX0" y="connsiteY0"/>
              </a:cxn>
              <a:cxn ang="0">
                <a:pos x="connsiteX1" y="connsiteY1"/>
              </a:cxn>
              <a:cxn ang="0">
                <a:pos x="connsiteX2" y="connsiteY2"/>
              </a:cxn>
              <a:cxn ang="0">
                <a:pos x="connsiteX3" y="connsiteY3"/>
              </a:cxn>
            </a:cxnLst>
            <a:rect l="l" t="t" r="r" b="b"/>
            <a:pathLst>
              <a:path w="442484" h="779929">
                <a:moveTo>
                  <a:pt x="106307" y="779929"/>
                </a:moveTo>
                <a:cubicBezTo>
                  <a:pt x="39072" y="587188"/>
                  <a:pt x="-28163" y="394447"/>
                  <a:pt x="12178" y="295835"/>
                </a:cubicBezTo>
                <a:cubicBezTo>
                  <a:pt x="52519" y="197223"/>
                  <a:pt x="276636" y="237565"/>
                  <a:pt x="348354" y="188259"/>
                </a:cubicBezTo>
                <a:cubicBezTo>
                  <a:pt x="420072" y="138953"/>
                  <a:pt x="431278" y="69476"/>
                  <a:pt x="442484" y="0"/>
                </a:cubicBezTo>
              </a:path>
            </a:pathLst>
          </a:custGeom>
          <a:noFill/>
          <a:ln w="1905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CaixaDeTexto 8"/>
          <p:cNvSpPr txBox="1"/>
          <p:nvPr/>
        </p:nvSpPr>
        <p:spPr>
          <a:xfrm>
            <a:off x="833785" y="5508494"/>
            <a:ext cx="4195572" cy="400110"/>
          </a:xfrm>
          <a:prstGeom prst="rect">
            <a:avLst/>
          </a:prstGeom>
          <a:noFill/>
        </p:spPr>
        <p:txBody>
          <a:bodyPr wrap="square" rtlCol="0">
            <a:spAutoFit/>
          </a:bodyPr>
          <a:lstStyle/>
          <a:p>
            <a:pPr algn="ctr"/>
            <a:r>
              <a:rPr lang="pt-BR" sz="2000" dirty="0" smtClean="0"/>
              <a:t>Parametrizado por I</a:t>
            </a:r>
            <a:r>
              <a:rPr lang="pt-BR" sz="2000" baseline="-25000" dirty="0" smtClean="0"/>
              <a:t>B</a:t>
            </a:r>
            <a:r>
              <a:rPr lang="pt-BR" sz="2000" dirty="0" smtClean="0"/>
              <a:t> (idealizado)</a:t>
            </a:r>
            <a:endParaRPr lang="pt-BR" sz="2000" dirty="0"/>
          </a:p>
        </p:txBody>
      </p:sp>
      <p:pic>
        <p:nvPicPr>
          <p:cNvPr id="10" name="Imagem 9"/>
          <p:cNvPicPr>
            <a:picLocks noChangeAspect="1"/>
          </p:cNvPicPr>
          <p:nvPr/>
        </p:nvPicPr>
        <p:blipFill rotWithShape="1">
          <a:blip r:embed="rId2"/>
          <a:srcRect l="2675" t="2527" r="8291" b="3805"/>
          <a:stretch>
            <a:fillRect/>
          </a:stretch>
        </p:blipFill>
        <p:spPr>
          <a:xfrm>
            <a:off x="6631276" y="1611646"/>
            <a:ext cx="5081313" cy="4176139"/>
          </a:xfrm>
          <a:prstGeom prst="rect">
            <a:avLst/>
          </a:prstGeom>
        </p:spPr>
      </p:pic>
      <p:sp>
        <p:nvSpPr>
          <p:cNvPr id="11" name="CaixaDeTexto 10"/>
          <p:cNvSpPr txBox="1"/>
          <p:nvPr/>
        </p:nvSpPr>
        <p:spPr>
          <a:xfrm>
            <a:off x="7406284" y="5748888"/>
            <a:ext cx="4536580" cy="400110"/>
          </a:xfrm>
          <a:prstGeom prst="rect">
            <a:avLst/>
          </a:prstGeom>
          <a:noFill/>
        </p:spPr>
        <p:txBody>
          <a:bodyPr wrap="square" rtlCol="0">
            <a:spAutoFit/>
          </a:bodyPr>
          <a:lstStyle/>
          <a:p>
            <a:pPr algn="ctr"/>
            <a:r>
              <a:rPr lang="pt-BR" sz="2000" dirty="0" smtClean="0"/>
              <a:t>Parametrizado por I</a:t>
            </a:r>
            <a:r>
              <a:rPr lang="pt-BR" sz="2000" baseline="-25000" dirty="0" smtClean="0"/>
              <a:t>B</a:t>
            </a:r>
            <a:r>
              <a:rPr lang="pt-BR" sz="2000" dirty="0" smtClean="0"/>
              <a:t> (BC546 - </a:t>
            </a:r>
            <a:r>
              <a:rPr lang="pt-BR" sz="2000" dirty="0" err="1" smtClean="0"/>
              <a:t>Fairchild</a:t>
            </a:r>
            <a:r>
              <a:rPr lang="pt-BR" sz="2000" dirty="0" smtClean="0"/>
              <a:t>)</a:t>
            </a:r>
            <a:endParaRPr lang="pt-BR" sz="2000" dirty="0"/>
          </a:p>
        </p:txBody>
      </p:sp>
      <p:sp>
        <p:nvSpPr>
          <p:cNvPr id="12" name="CaixaDeTexto 11"/>
          <p:cNvSpPr txBox="1"/>
          <p:nvPr/>
        </p:nvSpPr>
        <p:spPr>
          <a:xfrm>
            <a:off x="3620736" y="560755"/>
            <a:ext cx="5236662" cy="646331"/>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Efeito </a:t>
            </a:r>
            <a:r>
              <a:rPr lang="pt-BR" altLang="en-US" sz="3600"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Early</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4" name="CaixaDeTexto 13"/>
          <p:cNvSpPr txBox="1"/>
          <p:nvPr/>
        </p:nvSpPr>
        <p:spPr>
          <a:xfrm>
            <a:off x="4792689" y="4336654"/>
            <a:ext cx="691752" cy="400110"/>
          </a:xfrm>
          <a:prstGeom prst="rect">
            <a:avLst/>
          </a:prstGeom>
          <a:noFill/>
        </p:spPr>
        <p:txBody>
          <a:bodyPr wrap="square" rtlCol="0">
            <a:spAutoFit/>
          </a:bodyPr>
          <a:lstStyle/>
          <a:p>
            <a:pPr algn="ctr"/>
            <a:r>
              <a:rPr lang="pt-BR" sz="2000" dirty="0" smtClean="0"/>
              <a:t>V</a:t>
            </a:r>
            <a:r>
              <a:rPr lang="pt-BR" sz="2000" baseline="-25000" dirty="0" smtClean="0"/>
              <a:t>BE1</a:t>
            </a:r>
            <a:endParaRPr lang="pt-BR" sz="2000" dirty="0"/>
          </a:p>
        </p:txBody>
      </p:sp>
      <p:sp>
        <p:nvSpPr>
          <p:cNvPr id="15" name="CaixaDeTexto 14"/>
          <p:cNvSpPr txBox="1"/>
          <p:nvPr/>
        </p:nvSpPr>
        <p:spPr>
          <a:xfrm>
            <a:off x="4792689" y="3936544"/>
            <a:ext cx="691752" cy="400110"/>
          </a:xfrm>
          <a:prstGeom prst="rect">
            <a:avLst/>
          </a:prstGeom>
          <a:noFill/>
        </p:spPr>
        <p:txBody>
          <a:bodyPr wrap="square" rtlCol="0">
            <a:spAutoFit/>
          </a:bodyPr>
          <a:lstStyle/>
          <a:p>
            <a:pPr algn="ctr"/>
            <a:r>
              <a:rPr lang="pt-BR" sz="2000" dirty="0" smtClean="0"/>
              <a:t>V</a:t>
            </a:r>
            <a:r>
              <a:rPr lang="pt-BR" sz="2000" baseline="-25000" dirty="0" smtClean="0"/>
              <a:t>BE2</a:t>
            </a:r>
            <a:endParaRPr lang="pt-BR" sz="2000" dirty="0"/>
          </a:p>
        </p:txBody>
      </p:sp>
      <p:sp>
        <p:nvSpPr>
          <p:cNvPr id="16" name="CaixaDeTexto 15"/>
          <p:cNvSpPr txBox="1"/>
          <p:nvPr/>
        </p:nvSpPr>
        <p:spPr>
          <a:xfrm>
            <a:off x="4792689" y="3561063"/>
            <a:ext cx="691752" cy="400110"/>
          </a:xfrm>
          <a:prstGeom prst="rect">
            <a:avLst/>
          </a:prstGeom>
          <a:noFill/>
        </p:spPr>
        <p:txBody>
          <a:bodyPr wrap="square" rtlCol="0">
            <a:spAutoFit/>
          </a:bodyPr>
          <a:lstStyle/>
          <a:p>
            <a:pPr algn="ctr"/>
            <a:r>
              <a:rPr lang="pt-BR" sz="2000" dirty="0" smtClean="0"/>
              <a:t>V</a:t>
            </a:r>
            <a:r>
              <a:rPr lang="pt-BR" sz="2000" baseline="-25000" dirty="0" smtClean="0"/>
              <a:t>BE3</a:t>
            </a:r>
            <a:endParaRPr lang="pt-BR" sz="2000" dirty="0"/>
          </a:p>
        </p:txBody>
      </p:sp>
      <p:sp>
        <p:nvSpPr>
          <p:cNvPr id="17" name="CaixaDeTexto 16"/>
          <p:cNvSpPr txBox="1"/>
          <p:nvPr/>
        </p:nvSpPr>
        <p:spPr>
          <a:xfrm>
            <a:off x="4777082" y="3216182"/>
            <a:ext cx="691752" cy="400110"/>
          </a:xfrm>
          <a:prstGeom prst="rect">
            <a:avLst/>
          </a:prstGeom>
          <a:noFill/>
        </p:spPr>
        <p:txBody>
          <a:bodyPr wrap="square" rtlCol="0">
            <a:spAutoFit/>
          </a:bodyPr>
          <a:lstStyle/>
          <a:p>
            <a:pPr algn="ctr"/>
            <a:r>
              <a:rPr lang="pt-BR" sz="2000" dirty="0" smtClean="0"/>
              <a:t>V</a:t>
            </a:r>
            <a:r>
              <a:rPr lang="pt-BR" sz="2000" baseline="-25000" dirty="0" smtClean="0"/>
              <a:t>BE4</a:t>
            </a:r>
            <a:endParaRPr lang="pt-BR" sz="2000" dirty="0"/>
          </a:p>
        </p:txBody>
      </p:sp>
      <p:sp>
        <p:nvSpPr>
          <p:cNvPr id="18" name="CaixaDeTexto 17"/>
          <p:cNvSpPr txBox="1"/>
          <p:nvPr/>
        </p:nvSpPr>
        <p:spPr>
          <a:xfrm>
            <a:off x="4770602" y="2871301"/>
            <a:ext cx="691752" cy="400110"/>
          </a:xfrm>
          <a:prstGeom prst="rect">
            <a:avLst/>
          </a:prstGeom>
          <a:noFill/>
        </p:spPr>
        <p:txBody>
          <a:bodyPr wrap="square" rtlCol="0">
            <a:spAutoFit/>
          </a:bodyPr>
          <a:lstStyle/>
          <a:p>
            <a:pPr algn="ctr"/>
            <a:r>
              <a:rPr lang="pt-BR" sz="2000" dirty="0" smtClean="0"/>
              <a:t>V</a:t>
            </a:r>
            <a:r>
              <a:rPr lang="pt-BR" sz="2000" baseline="-25000" dirty="0" smtClean="0"/>
              <a:t>BE5</a:t>
            </a:r>
            <a:endParaRPr lang="pt-BR" sz="2000" dirty="0"/>
          </a:p>
        </p:txBody>
      </p:sp>
      <p:cxnSp>
        <p:nvCxnSpPr>
          <p:cNvPr id="20" name="Conector Reto 19"/>
          <p:cNvCxnSpPr/>
          <p:nvPr/>
        </p:nvCxnSpPr>
        <p:spPr>
          <a:xfrm flipH="1">
            <a:off x="6401001" y="4043061"/>
            <a:ext cx="5541864" cy="307241"/>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10" name="Imagem 9"/>
          <p:cNvPicPr>
            <a:picLocks noChangeAspect="1"/>
          </p:cNvPicPr>
          <p:nvPr/>
        </p:nvPicPr>
        <p:blipFill rotWithShape="1">
          <a:blip r:embed="rId1"/>
          <a:srcRect l="2675" t="2527" r="8291" b="3805"/>
          <a:stretch>
            <a:fillRect/>
          </a:stretch>
        </p:blipFill>
        <p:spPr>
          <a:xfrm>
            <a:off x="5716876" y="1120328"/>
            <a:ext cx="5081313" cy="4176139"/>
          </a:xfrm>
          <a:prstGeom prst="rect">
            <a:avLst/>
          </a:prstGeom>
        </p:spPr>
      </p:pic>
      <p:sp>
        <p:nvSpPr>
          <p:cNvPr id="11" name="CaixaDeTexto 10"/>
          <p:cNvSpPr txBox="1"/>
          <p:nvPr/>
        </p:nvSpPr>
        <p:spPr>
          <a:xfrm>
            <a:off x="6342310" y="5426298"/>
            <a:ext cx="4536580" cy="400110"/>
          </a:xfrm>
          <a:prstGeom prst="rect">
            <a:avLst/>
          </a:prstGeom>
          <a:noFill/>
        </p:spPr>
        <p:txBody>
          <a:bodyPr wrap="square" rtlCol="0">
            <a:spAutoFit/>
          </a:bodyPr>
          <a:lstStyle/>
          <a:p>
            <a:pPr algn="ctr"/>
            <a:r>
              <a:rPr lang="pt-BR" sz="2000" dirty="0" smtClean="0"/>
              <a:t>Parametrizado por I</a:t>
            </a:r>
            <a:r>
              <a:rPr lang="pt-BR" sz="2000" baseline="-25000" dirty="0" smtClean="0"/>
              <a:t>B</a:t>
            </a:r>
            <a:r>
              <a:rPr lang="pt-BR" sz="2000" dirty="0" smtClean="0"/>
              <a:t> (BC546 - </a:t>
            </a:r>
            <a:r>
              <a:rPr lang="pt-BR" sz="2000" dirty="0" err="1" smtClean="0"/>
              <a:t>Fairchild</a:t>
            </a:r>
            <a:r>
              <a:rPr lang="pt-BR" sz="2000" dirty="0" smtClean="0"/>
              <a:t>)</a:t>
            </a:r>
            <a:endParaRPr lang="pt-BR" sz="2000" dirty="0"/>
          </a:p>
        </p:txBody>
      </p:sp>
      <p:sp>
        <p:nvSpPr>
          <p:cNvPr id="12" name="CaixaDeTexto 11"/>
          <p:cNvSpPr txBox="1"/>
          <p:nvPr/>
        </p:nvSpPr>
        <p:spPr>
          <a:xfrm>
            <a:off x="604581" y="2411577"/>
            <a:ext cx="4404148" cy="1785104"/>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Efeito </a:t>
            </a:r>
            <a:r>
              <a:rPr lang="pt-BR" altLang="en-US" sz="3600"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Early</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Qual é a causa do efeito </a:t>
            </a:r>
            <a:r>
              <a:rPr lang="pt-BR" altLang="en-US" sz="32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Early</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20" name="Conector Reto 19"/>
          <p:cNvCxnSpPr/>
          <p:nvPr/>
        </p:nvCxnSpPr>
        <p:spPr>
          <a:xfrm flipH="1">
            <a:off x="5486601" y="3551743"/>
            <a:ext cx="5541864" cy="307241"/>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344805" y="137160"/>
            <a:ext cx="11308080" cy="119888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entender melhor o funcionamento do transistor Bipolar operando na </a:t>
            </a:r>
            <a:r>
              <a:rPr lang="pt-BR" altLang="en-US" sz="3600" b="1" u="sng"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região ativa</a:t>
            </a:r>
            <a:endParaRPr lang="pt-BR" altLang="en-US" sz="3600" b="1" u="sng"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 name="CaixaDeTexto 9"/>
          <p:cNvSpPr txBox="1"/>
          <p:nvPr/>
        </p:nvSpPr>
        <p:spPr>
          <a:xfrm>
            <a:off x="869931" y="2979325"/>
            <a:ext cx="400050"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grpSp>
        <p:nvGrpSpPr>
          <p:cNvPr id="72" name="Grupo 71"/>
          <p:cNvGrpSpPr/>
          <p:nvPr/>
        </p:nvGrpSpPr>
        <p:grpSpPr>
          <a:xfrm>
            <a:off x="830341" y="1765692"/>
            <a:ext cx="5720586" cy="4464000"/>
            <a:chOff x="-73468" y="2121981"/>
            <a:chExt cx="8761798" cy="4464000"/>
          </a:xfrm>
        </p:grpSpPr>
        <p:sp>
          <p:nvSpPr>
            <p:cNvPr id="4" name="Retângulo arredondado 53"/>
            <p:cNvSpPr/>
            <p:nvPr/>
          </p:nvSpPr>
          <p:spPr>
            <a:xfrm>
              <a:off x="4142086" y="2125156"/>
              <a:ext cx="199072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 name="Retângulo 4"/>
            <p:cNvSpPr/>
            <p:nvPr/>
          </p:nvSpPr>
          <p:spPr>
            <a:xfrm>
              <a:off x="6393796" y="2431861"/>
              <a:ext cx="2294533"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Retângulo 5"/>
            <p:cNvSpPr/>
            <p:nvPr/>
          </p:nvSpPr>
          <p:spPr>
            <a:xfrm>
              <a:off x="601326" y="2899856"/>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4"/>
            <p:cNvCxnSpPr/>
            <p:nvPr/>
          </p:nvCxnSpPr>
          <p:spPr>
            <a:xfrm flipV="1">
              <a:off x="601326" y="3647886"/>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5"/>
            <p:cNvCxnSpPr/>
            <p:nvPr/>
          </p:nvCxnSpPr>
          <p:spPr>
            <a:xfrm flipV="1">
              <a:off x="525126" y="5390961"/>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6"/>
            <p:cNvCxnSpPr/>
            <p:nvPr/>
          </p:nvCxnSpPr>
          <p:spPr>
            <a:xfrm flipV="1">
              <a:off x="601326" y="4510216"/>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1" name="CaixaDeTexto 10"/>
            <p:cNvSpPr txBox="1"/>
            <p:nvPr/>
          </p:nvSpPr>
          <p:spPr>
            <a:xfrm>
              <a:off x="-73468" y="5048352"/>
              <a:ext cx="734695"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2" name="CaixaDeTexto 11"/>
            <p:cNvSpPr txBox="1"/>
            <p:nvPr/>
          </p:nvSpPr>
          <p:spPr>
            <a:xfrm>
              <a:off x="581059" y="4177357"/>
              <a:ext cx="6286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2220576" y="3707606"/>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2220575" y="4634499"/>
              <a:ext cx="773430"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525126" y="4146996"/>
              <a:ext cx="35941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515851" y="3731532"/>
              <a:ext cx="983615" cy="400110"/>
            </a:xfrm>
            <a:prstGeom prst="rect">
              <a:avLst/>
            </a:prstGeom>
            <a:noFill/>
          </p:spPr>
          <p:txBody>
            <a:bodyPr wrap="square" rtlCol="0">
              <a:spAutoFit/>
            </a:bodyPr>
            <a:lstStyle/>
            <a:p>
              <a:r>
                <a:rPr lang="pt-BR" sz="2000" dirty="0" smtClean="0"/>
                <a:t>E</a:t>
              </a:r>
              <a:r>
                <a:rPr lang="pt-BR" sz="2000" baseline="-25000" dirty="0" smtClean="0"/>
                <a:t>FNE</a:t>
              </a:r>
              <a:endParaRPr lang="pt-BR" sz="2000" dirty="0"/>
            </a:p>
          </p:txBody>
        </p:sp>
        <p:cxnSp>
          <p:nvCxnSpPr>
            <p:cNvPr id="17" name="Conector de Seta Reta 17"/>
            <p:cNvCxnSpPr/>
            <p:nvPr/>
          </p:nvCxnSpPr>
          <p:spPr>
            <a:xfrm>
              <a:off x="3344526" y="4144576"/>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8" name="CaixaDeTexto 17"/>
            <p:cNvSpPr txBox="1"/>
            <p:nvPr/>
          </p:nvSpPr>
          <p:spPr>
            <a:xfrm>
              <a:off x="2396201" y="4086991"/>
              <a:ext cx="1060263"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NE</a:t>
              </a:r>
              <a:endParaRPr lang="pt-BR" sz="2000" dirty="0"/>
            </a:p>
          </p:txBody>
        </p:sp>
        <p:sp>
          <p:nvSpPr>
            <p:cNvPr id="19" name="Retângulo 18"/>
            <p:cNvSpPr/>
            <p:nvPr/>
          </p:nvSpPr>
          <p:spPr>
            <a:xfrm>
              <a:off x="536556" y="5390961"/>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0" name="Caixa de Texto 16"/>
            <p:cNvSpPr txBox="1"/>
            <p:nvPr/>
          </p:nvSpPr>
          <p:spPr>
            <a:xfrm>
              <a:off x="300253" y="2909173"/>
              <a:ext cx="2308860" cy="368300"/>
            </a:xfrm>
            <a:prstGeom prst="rect">
              <a:avLst/>
            </a:prstGeom>
            <a:noFill/>
          </p:spPr>
          <p:txBody>
            <a:bodyPr wrap="square" rtlCol="0">
              <a:spAutoFit/>
            </a:bodyPr>
            <a:lstStyle/>
            <a:p>
              <a:r>
                <a:rPr lang="pt-BR" altLang="en-US" dirty="0"/>
                <a:t>camada de condução</a:t>
              </a:r>
              <a:endParaRPr lang="pt-BR" altLang="en-US" dirty="0"/>
            </a:p>
          </p:txBody>
        </p:sp>
        <p:sp>
          <p:nvSpPr>
            <p:cNvPr id="21" name="Caixa de Texto 22"/>
            <p:cNvSpPr txBox="1"/>
            <p:nvPr/>
          </p:nvSpPr>
          <p:spPr>
            <a:xfrm>
              <a:off x="1129534" y="5435138"/>
              <a:ext cx="2190533" cy="645160"/>
            </a:xfrm>
            <a:prstGeom prst="rect">
              <a:avLst/>
            </a:prstGeom>
            <a:noFill/>
          </p:spPr>
          <p:txBody>
            <a:bodyPr wrap="square" rtlCol="0">
              <a:spAutoFit/>
            </a:bodyPr>
            <a:lstStyle/>
            <a:p>
              <a:r>
                <a:rPr lang="pt-BR" altLang="en-US" dirty="0"/>
                <a:t>camada de </a:t>
              </a:r>
              <a:r>
                <a:rPr lang="pt-BR" altLang="en-US" dirty="0" err="1"/>
                <a:t>valência</a:t>
              </a:r>
              <a:endParaRPr lang="pt-BR" altLang="en-US" dirty="0"/>
            </a:p>
          </p:txBody>
        </p:sp>
        <p:cxnSp>
          <p:nvCxnSpPr>
            <p:cNvPr id="22" name="Conector Reto 20"/>
            <p:cNvCxnSpPr/>
            <p:nvPr/>
          </p:nvCxnSpPr>
          <p:spPr>
            <a:xfrm flipV="1">
              <a:off x="6393796" y="3181796"/>
              <a:ext cx="2294533" cy="508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3"/>
            <p:cNvCxnSpPr/>
            <p:nvPr/>
          </p:nvCxnSpPr>
          <p:spPr>
            <a:xfrm flipV="1">
              <a:off x="6317597" y="4920426"/>
              <a:ext cx="237073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4"/>
            <p:cNvCxnSpPr/>
            <p:nvPr/>
          </p:nvCxnSpPr>
          <p:spPr>
            <a:xfrm>
              <a:off x="6393796" y="4053651"/>
              <a:ext cx="2294533"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9" name="Conector Reto 30"/>
            <p:cNvCxnSpPr/>
            <p:nvPr/>
          </p:nvCxnSpPr>
          <p:spPr>
            <a:xfrm flipV="1">
              <a:off x="6136621" y="4362291"/>
              <a:ext cx="2551707"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1" name="Conector de Seta Reta 32"/>
            <p:cNvCxnSpPr/>
            <p:nvPr/>
          </p:nvCxnSpPr>
          <p:spPr>
            <a:xfrm>
              <a:off x="8083530" y="3999795"/>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2" name="CaixaDeTexto 14"/>
            <p:cNvSpPr txBox="1"/>
            <p:nvPr/>
          </p:nvSpPr>
          <p:spPr>
            <a:xfrm>
              <a:off x="7092822" y="3962181"/>
              <a:ext cx="862687"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3" name="Retângulo 32"/>
            <p:cNvSpPr/>
            <p:nvPr/>
          </p:nvSpPr>
          <p:spPr>
            <a:xfrm>
              <a:off x="6317597" y="4929951"/>
              <a:ext cx="2370733"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4" name="Conector de Seta Reta 41"/>
            <p:cNvCxnSpPr/>
            <p:nvPr/>
          </p:nvCxnSpPr>
          <p:spPr>
            <a:xfrm>
              <a:off x="4749146" y="4139376"/>
              <a:ext cx="3810" cy="24130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35" name="Conector Reto 42"/>
            <p:cNvCxnSpPr/>
            <p:nvPr/>
          </p:nvCxnSpPr>
          <p:spPr>
            <a:xfrm>
              <a:off x="3916026" y="4159061"/>
              <a:ext cx="2246630" cy="127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cxnSp>
          <p:nvCxnSpPr>
            <p:cNvPr id="36" name="Conector Reto 43"/>
            <p:cNvCxnSpPr/>
            <p:nvPr/>
          </p:nvCxnSpPr>
          <p:spPr>
            <a:xfrm>
              <a:off x="4142086" y="4363218"/>
              <a:ext cx="2080895" cy="381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sp>
          <p:nvSpPr>
            <p:cNvPr id="37" name="Forma livre 36"/>
            <p:cNvSpPr/>
            <p:nvPr/>
          </p:nvSpPr>
          <p:spPr>
            <a:xfrm>
              <a:off x="3790931" y="3181796"/>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8" name="Forma livre 37"/>
            <p:cNvSpPr/>
            <p:nvPr/>
          </p:nvSpPr>
          <p:spPr>
            <a:xfrm>
              <a:off x="3945236" y="4053651"/>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9" name="CaixaDeTexto 15"/>
            <p:cNvSpPr txBox="1"/>
            <p:nvPr/>
          </p:nvSpPr>
          <p:spPr>
            <a:xfrm>
              <a:off x="5083883" y="3715831"/>
              <a:ext cx="1150855" cy="400110"/>
            </a:xfrm>
            <a:prstGeom prst="rect">
              <a:avLst/>
            </a:prstGeom>
            <a:noFill/>
          </p:spPr>
          <p:txBody>
            <a:bodyPr wrap="square" rtlCol="0">
              <a:spAutoFit/>
            </a:bodyPr>
            <a:lstStyle/>
            <a:p>
              <a:r>
                <a:rPr lang="pt-BR" sz="2000" dirty="0" smtClean="0"/>
                <a:t>E</a:t>
              </a:r>
              <a:r>
                <a:rPr lang="pt-BR" sz="2000" baseline="-25000" dirty="0" smtClean="0"/>
                <a:t>FNE</a:t>
              </a:r>
              <a:r>
                <a:rPr lang="pt-BR" sz="2000" dirty="0" smtClean="0"/>
                <a:t>’</a:t>
              </a:r>
              <a:endParaRPr lang="pt-BR" sz="2000" dirty="0" smtClean="0"/>
            </a:p>
          </p:txBody>
        </p:sp>
        <p:sp>
          <p:nvSpPr>
            <p:cNvPr id="40" name="CaixaDeTexto 15"/>
            <p:cNvSpPr txBox="1"/>
            <p:nvPr/>
          </p:nvSpPr>
          <p:spPr>
            <a:xfrm>
              <a:off x="5318973" y="4363544"/>
              <a:ext cx="1136811" cy="398780"/>
            </a:xfrm>
            <a:prstGeom prst="rect">
              <a:avLst/>
            </a:prstGeom>
            <a:noFill/>
          </p:spPr>
          <p:txBody>
            <a:bodyPr wrap="square" rtlCol="0">
              <a:spAutoFit/>
            </a:bodyPr>
            <a:lstStyle/>
            <a:p>
              <a:r>
                <a:rPr lang="pt-BR" sz="2000" dirty="0" smtClean="0"/>
                <a:t>E</a:t>
              </a:r>
              <a:r>
                <a:rPr lang="pt-BR" sz="2000" baseline="-25000" dirty="0" smtClean="0"/>
                <a:t>FP</a:t>
              </a:r>
              <a:r>
                <a:rPr lang="pt-BR" sz="2000" dirty="0" smtClean="0"/>
                <a:t>’</a:t>
              </a:r>
              <a:endParaRPr lang="pt-BR" sz="2000" dirty="0" smtClean="0"/>
            </a:p>
          </p:txBody>
        </p:sp>
        <p:sp>
          <p:nvSpPr>
            <p:cNvPr id="41" name="Forma livre 40"/>
            <p:cNvSpPr/>
            <p:nvPr/>
          </p:nvSpPr>
          <p:spPr>
            <a:xfrm>
              <a:off x="3843001" y="2427416"/>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2" name="Forma livre 41"/>
            <p:cNvSpPr/>
            <p:nvPr/>
          </p:nvSpPr>
          <p:spPr>
            <a:xfrm flipH="1" flipV="1">
              <a:off x="3848081" y="4939476"/>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3" name="Forma livre 42"/>
            <p:cNvSpPr/>
            <p:nvPr/>
          </p:nvSpPr>
          <p:spPr>
            <a:xfrm>
              <a:off x="3790931" y="4920426"/>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4" name="Conector Reto 51"/>
            <p:cNvCxnSpPr/>
            <p:nvPr/>
          </p:nvCxnSpPr>
          <p:spPr>
            <a:xfrm>
              <a:off x="6135986" y="2235646"/>
              <a:ext cx="22225" cy="43200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5" name="Conector Reto 52"/>
            <p:cNvCxnSpPr/>
            <p:nvPr/>
          </p:nvCxnSpPr>
          <p:spPr>
            <a:xfrm>
              <a:off x="4117956" y="2121981"/>
              <a:ext cx="0" cy="44640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6" name="Conector de Seta Reta 54"/>
            <p:cNvCxnSpPr/>
            <p:nvPr/>
          </p:nvCxnSpPr>
          <p:spPr>
            <a:xfrm flipH="1">
              <a:off x="5185391" y="3153221"/>
              <a:ext cx="10795" cy="50990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7" name="CaixaDeTexto 10"/>
            <p:cNvSpPr txBox="1"/>
            <p:nvPr/>
          </p:nvSpPr>
          <p:spPr>
            <a:xfrm>
              <a:off x="2103931" y="3114546"/>
              <a:ext cx="2699267" cy="461665"/>
            </a:xfrm>
            <a:prstGeom prst="rect">
              <a:avLst/>
            </a:prstGeom>
            <a:solidFill>
              <a:schemeClr val="bg1"/>
            </a:solidFill>
          </p:spPr>
          <p:txBody>
            <a:bodyPr wrap="square" rtlCol="0">
              <a:spAutoFit/>
            </a:bodyPr>
            <a:lstStyle/>
            <a:p>
              <a:pPr algn="ctr"/>
              <a:r>
                <a:rPr lang="pt-BR" sz="2400" dirty="0" smtClean="0"/>
                <a:t>q(</a:t>
              </a:r>
              <a:r>
                <a:rPr lang="pt-BR" sz="2400" dirty="0" err="1" smtClean="0">
                  <a:latin typeface="Symbol" panose="05050102010706020507" pitchFamily="18" charset="2"/>
                  <a:sym typeface="+mn-ea"/>
                </a:rPr>
                <a:t>f</a:t>
              </a:r>
              <a:r>
                <a:rPr lang="pt-BR" sz="2400" baseline="-25000" dirty="0" err="1" smtClean="0">
                  <a:sym typeface="+mn-ea"/>
                </a:rPr>
                <a:t>N</a:t>
              </a:r>
              <a:r>
                <a:rPr lang="pt-BR" sz="2400" dirty="0" err="1" smtClean="0">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err="1" smtClean="0">
                  <a:cs typeface="+mn-lt"/>
                  <a:sym typeface="+mn-ea"/>
                </a:rPr>
                <a:t>-V</a:t>
              </a:r>
              <a:r>
                <a:rPr lang="pt-BR" sz="2400" baseline="-25000" dirty="0" err="1" smtClean="0">
                  <a:cs typeface="+mn-lt"/>
                  <a:sym typeface="+mn-ea"/>
                </a:rPr>
                <a:t>BE</a:t>
              </a:r>
              <a:r>
                <a:rPr lang="pt-BR" sz="2400" dirty="0" smtClean="0">
                  <a:cs typeface="+mn-lt"/>
                  <a:sym typeface="+mn-ea"/>
                </a:rPr>
                <a:t>) </a:t>
              </a:r>
              <a:endParaRPr lang="pt-BR" sz="2400" baseline="-25000" dirty="0" smtClean="0">
                <a:latin typeface="Comic Sans MS" panose="030F0702030302020204" pitchFamily="66" charset="0"/>
                <a:cs typeface="Comic Sans MS" panose="030F0702030302020204" pitchFamily="66" charset="0"/>
                <a:sym typeface="+mn-ea"/>
              </a:endParaRPr>
            </a:p>
          </p:txBody>
        </p:sp>
        <p:cxnSp>
          <p:nvCxnSpPr>
            <p:cNvPr id="48" name="Conector Reto 56"/>
            <p:cNvCxnSpPr/>
            <p:nvPr/>
          </p:nvCxnSpPr>
          <p:spPr>
            <a:xfrm>
              <a:off x="5106651" y="3174176"/>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9" name="Conector Reto 57"/>
            <p:cNvCxnSpPr/>
            <p:nvPr/>
          </p:nvCxnSpPr>
          <p:spPr>
            <a:xfrm>
              <a:off x="4171931" y="3649791"/>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50" name="CaixaDeTexto 2"/>
            <p:cNvSpPr txBox="1"/>
            <p:nvPr/>
          </p:nvSpPr>
          <p:spPr>
            <a:xfrm>
              <a:off x="4885036" y="5871021"/>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1" name="CaixaDeTexto 2"/>
            <p:cNvSpPr txBox="1"/>
            <p:nvPr/>
          </p:nvSpPr>
          <p:spPr>
            <a:xfrm>
              <a:off x="4500226" y="5761166"/>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2" name="CaixaDeTexto 2"/>
            <p:cNvSpPr txBox="1"/>
            <p:nvPr/>
          </p:nvSpPr>
          <p:spPr>
            <a:xfrm>
              <a:off x="4095731" y="5761166"/>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3" name="CaixaDeTexto 2"/>
            <p:cNvSpPr txBox="1"/>
            <p:nvPr/>
          </p:nvSpPr>
          <p:spPr>
            <a:xfrm>
              <a:off x="3994766" y="5362386"/>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4" name="CaixaDeTexto 2"/>
            <p:cNvSpPr txBox="1"/>
            <p:nvPr/>
          </p:nvSpPr>
          <p:spPr>
            <a:xfrm>
              <a:off x="4690726" y="5502721"/>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5" name="CaixaDeTexto 2"/>
            <p:cNvSpPr txBox="1"/>
            <p:nvPr/>
          </p:nvSpPr>
          <p:spPr>
            <a:xfrm>
              <a:off x="4690726" y="5105846"/>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6" name="CaixaDeTexto 2"/>
            <p:cNvSpPr txBox="1"/>
            <p:nvPr/>
          </p:nvSpPr>
          <p:spPr>
            <a:xfrm>
              <a:off x="4379576" y="5362386"/>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7" name="CaixaDeTexto 2"/>
            <p:cNvSpPr txBox="1"/>
            <p:nvPr/>
          </p:nvSpPr>
          <p:spPr>
            <a:xfrm>
              <a:off x="5276196" y="6159946"/>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8" name="CaixaDeTexto 2"/>
            <p:cNvSpPr txBox="1"/>
            <p:nvPr/>
          </p:nvSpPr>
          <p:spPr>
            <a:xfrm>
              <a:off x="5511146" y="5472241"/>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9" name="CaixaDeTexto 2"/>
            <p:cNvSpPr txBox="1"/>
            <p:nvPr/>
          </p:nvSpPr>
          <p:spPr>
            <a:xfrm>
              <a:off x="5665451" y="5901501"/>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0" name="CaixaDeTexto 2"/>
            <p:cNvSpPr txBox="1"/>
            <p:nvPr/>
          </p:nvSpPr>
          <p:spPr>
            <a:xfrm>
              <a:off x="5005686" y="5281106"/>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1" name="CaixaDeTexto 2"/>
            <p:cNvSpPr txBox="1"/>
            <p:nvPr/>
          </p:nvSpPr>
          <p:spPr>
            <a:xfrm>
              <a:off x="5217141" y="5742116"/>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2" name="CaixaDeTexto 2"/>
            <p:cNvSpPr txBox="1"/>
            <p:nvPr/>
          </p:nvSpPr>
          <p:spPr>
            <a:xfrm>
              <a:off x="5652751" y="5096321"/>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3" name="CaixaDeTexto 2"/>
            <p:cNvSpPr txBox="1"/>
            <p:nvPr/>
          </p:nvSpPr>
          <p:spPr>
            <a:xfrm>
              <a:off x="5276196" y="4992181"/>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4" name="CaixaDeTexto 2"/>
            <p:cNvSpPr txBox="1"/>
            <p:nvPr/>
          </p:nvSpPr>
          <p:spPr>
            <a:xfrm>
              <a:off x="4752956" y="6107876"/>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5" name="CaixaDeTexto 2"/>
            <p:cNvSpPr txBox="1"/>
            <p:nvPr/>
          </p:nvSpPr>
          <p:spPr>
            <a:xfrm>
              <a:off x="4171931" y="6159946"/>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71" name="CaixaDeTexto 2"/>
            <p:cNvSpPr txBox="1"/>
            <p:nvPr/>
          </p:nvSpPr>
          <p:spPr>
            <a:xfrm>
              <a:off x="3724804" y="3652003"/>
              <a:ext cx="1396091" cy="461665"/>
            </a:xfrm>
            <a:prstGeom prst="rect">
              <a:avLst/>
            </a:prstGeom>
            <a:noFill/>
          </p:spPr>
          <p:txBody>
            <a:bodyPr wrap="square" rtlCol="0">
              <a:spAutoFit/>
            </a:bodyPr>
            <a:lstStyle/>
            <a:p>
              <a:pPr algn="ctr"/>
              <a:r>
                <a:rPr lang="pt-BR" sz="2400" b="1" dirty="0" err="1" smtClean="0">
                  <a:solidFill>
                    <a:schemeClr val="tx1"/>
                  </a:solidFill>
                  <a:latin typeface="Comic Sans MS" panose="030F0702030302020204" pitchFamily="66" charset="0"/>
                </a:rPr>
                <a:t>qV</a:t>
              </a:r>
              <a:r>
                <a:rPr lang="pt-BR" sz="2400" b="1" baseline="-25000" dirty="0" err="1" smtClean="0">
                  <a:latin typeface="Comic Sans MS" panose="030F0702030302020204" pitchFamily="66" charset="0"/>
                </a:rPr>
                <a:t>BE</a:t>
              </a:r>
              <a:endParaRPr lang="pt-BR" sz="2400" b="1" baseline="-25000" dirty="0" smtClean="0">
                <a:solidFill>
                  <a:schemeClr val="tx1"/>
                </a:solidFill>
                <a:latin typeface="Comic Sans MS" panose="030F0702030302020204" pitchFamily="66" charset="0"/>
              </a:endParaRPr>
            </a:p>
          </p:txBody>
        </p:sp>
      </p:grpSp>
      <p:grpSp>
        <p:nvGrpSpPr>
          <p:cNvPr id="77" name="Grupo 76"/>
          <p:cNvGrpSpPr/>
          <p:nvPr/>
        </p:nvGrpSpPr>
        <p:grpSpPr>
          <a:xfrm flipH="1">
            <a:off x="5118927" y="1500152"/>
            <a:ext cx="6134443" cy="5221323"/>
            <a:chOff x="672469" y="1424587"/>
            <a:chExt cx="8714729" cy="5221323"/>
          </a:xfrm>
        </p:grpSpPr>
        <p:sp>
          <p:nvSpPr>
            <p:cNvPr id="78" name="Retângulo arredondado 53"/>
            <p:cNvSpPr/>
            <p:nvPr/>
          </p:nvSpPr>
          <p:spPr>
            <a:xfrm>
              <a:off x="4749800" y="2072005"/>
              <a:ext cx="249491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9" name="Forma livre 78"/>
            <p:cNvSpPr/>
            <p:nvPr/>
          </p:nvSpPr>
          <p:spPr>
            <a:xfrm>
              <a:off x="4234815" y="4498975"/>
              <a:ext cx="3437890" cy="1865630"/>
            </a:xfrm>
            <a:custGeom>
              <a:avLst/>
              <a:gdLst>
                <a:gd name="connisteX0" fmla="*/ 0 w 3438083"/>
                <a:gd name="connsiteY0" fmla="*/ 1120344 h 1875529"/>
                <a:gd name="connisteX1" fmla="*/ 301625 w 3438083"/>
                <a:gd name="connsiteY1" fmla="*/ 1112089 h 1875529"/>
                <a:gd name="connisteX2" fmla="*/ 675005 w 3438083"/>
                <a:gd name="connsiteY2" fmla="*/ 1112089 h 1875529"/>
                <a:gd name="connisteX3" fmla="*/ 1135380 w 3438083"/>
                <a:gd name="connsiteY3" fmla="*/ 969214 h 1875529"/>
                <a:gd name="connisteX4" fmla="*/ 1635125 w 3438083"/>
                <a:gd name="connsiteY4" fmla="*/ 675844 h 1875529"/>
                <a:gd name="connisteX5" fmla="*/ 2190750 w 3438083"/>
                <a:gd name="connsiteY5" fmla="*/ 342469 h 1875529"/>
                <a:gd name="connisteX6" fmla="*/ 2707005 w 3438083"/>
                <a:gd name="connsiteY6" fmla="*/ 111964 h 1875529"/>
                <a:gd name="connisteX7" fmla="*/ 3024505 w 3438083"/>
                <a:gd name="connsiteY7" fmla="*/ 16714 h 1875529"/>
                <a:gd name="connisteX8" fmla="*/ 3373120 w 3438083"/>
                <a:gd name="connsiteY8" fmla="*/ 839 h 1875529"/>
                <a:gd name="connisteX9" fmla="*/ 3404870 w 3438083"/>
                <a:gd name="connsiteY9" fmla="*/ 16714 h 1875529"/>
                <a:gd name="connisteX10" fmla="*/ 3436620 w 3438083"/>
                <a:gd name="connsiteY10" fmla="*/ 80214 h 1875529"/>
                <a:gd name="connisteX11" fmla="*/ 3429000 w 3438083"/>
                <a:gd name="connsiteY11" fmla="*/ 453594 h 1875529"/>
                <a:gd name="connisteX12" fmla="*/ 3420745 w 3438083"/>
                <a:gd name="connsiteY12" fmla="*/ 762839 h 1875529"/>
                <a:gd name="connisteX13" fmla="*/ 3349625 w 3438083"/>
                <a:gd name="connsiteY13" fmla="*/ 755219 h 1875529"/>
                <a:gd name="connisteX14" fmla="*/ 2841625 w 3438083"/>
                <a:gd name="connsiteY14" fmla="*/ 771094 h 1875529"/>
                <a:gd name="connisteX15" fmla="*/ 2691130 w 3438083"/>
                <a:gd name="connsiteY15" fmla="*/ 802844 h 1875529"/>
                <a:gd name="connisteX16" fmla="*/ 2365375 w 3438083"/>
                <a:gd name="connsiteY16" fmla="*/ 921589 h 1875529"/>
                <a:gd name="connisteX17" fmla="*/ 1818005 w 3438083"/>
                <a:gd name="connsiteY17" fmla="*/ 1191464 h 1875529"/>
                <a:gd name="connisteX18" fmla="*/ 1254125 w 3438083"/>
                <a:gd name="connsiteY18" fmla="*/ 1508964 h 1875529"/>
                <a:gd name="connisteX19" fmla="*/ 730250 w 3438083"/>
                <a:gd name="connsiteY19" fmla="*/ 1802969 h 1875529"/>
                <a:gd name="connisteX20" fmla="*/ 404495 w 3438083"/>
                <a:gd name="connsiteY20" fmla="*/ 1866469 h 1875529"/>
                <a:gd name="connisteX21" fmla="*/ 111125 w 3438083"/>
                <a:gd name="connsiteY21" fmla="*/ 1874089 h 1875529"/>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 ang="0">
                  <a:pos x="connisteX21" y="connsiteY21"/>
                </a:cxn>
              </a:cxnLst>
              <a:rect l="l" t="t" r="r" b="b"/>
              <a:pathLst>
                <a:path w="3438083" h="1875530">
                  <a:moveTo>
                    <a:pt x="0" y="1120345"/>
                  </a:moveTo>
                  <a:cubicBezTo>
                    <a:pt x="52705" y="1118440"/>
                    <a:pt x="166370" y="1113995"/>
                    <a:pt x="301625" y="1112090"/>
                  </a:cubicBezTo>
                  <a:cubicBezTo>
                    <a:pt x="436880" y="1110185"/>
                    <a:pt x="508000" y="1140665"/>
                    <a:pt x="675005" y="1112090"/>
                  </a:cubicBezTo>
                  <a:cubicBezTo>
                    <a:pt x="842010" y="1083515"/>
                    <a:pt x="943610" y="1056210"/>
                    <a:pt x="1135380" y="969215"/>
                  </a:cubicBezTo>
                  <a:cubicBezTo>
                    <a:pt x="1327150" y="882220"/>
                    <a:pt x="1424305" y="800940"/>
                    <a:pt x="1635125" y="675845"/>
                  </a:cubicBezTo>
                  <a:cubicBezTo>
                    <a:pt x="1845945" y="550750"/>
                    <a:pt x="1976120" y="455500"/>
                    <a:pt x="2190750" y="342470"/>
                  </a:cubicBezTo>
                  <a:cubicBezTo>
                    <a:pt x="2405380" y="229440"/>
                    <a:pt x="2540000" y="177370"/>
                    <a:pt x="2707005" y="111965"/>
                  </a:cubicBezTo>
                  <a:cubicBezTo>
                    <a:pt x="2874010" y="46560"/>
                    <a:pt x="2891155" y="38940"/>
                    <a:pt x="3024505" y="16715"/>
                  </a:cubicBezTo>
                  <a:cubicBezTo>
                    <a:pt x="3157855" y="-5510"/>
                    <a:pt x="3296920" y="840"/>
                    <a:pt x="3373120" y="840"/>
                  </a:cubicBezTo>
                  <a:cubicBezTo>
                    <a:pt x="3449320" y="840"/>
                    <a:pt x="3392170" y="840"/>
                    <a:pt x="3404870" y="16715"/>
                  </a:cubicBezTo>
                  <a:cubicBezTo>
                    <a:pt x="3417570" y="32590"/>
                    <a:pt x="3431540" y="-7415"/>
                    <a:pt x="3436620" y="80215"/>
                  </a:cubicBezTo>
                  <a:cubicBezTo>
                    <a:pt x="3441700" y="167845"/>
                    <a:pt x="3432175" y="317070"/>
                    <a:pt x="3429000" y="453595"/>
                  </a:cubicBezTo>
                  <a:cubicBezTo>
                    <a:pt x="3425825" y="590120"/>
                    <a:pt x="3436620" y="702515"/>
                    <a:pt x="3420745" y="762840"/>
                  </a:cubicBezTo>
                  <a:cubicBezTo>
                    <a:pt x="3404870" y="823165"/>
                    <a:pt x="3465195" y="753315"/>
                    <a:pt x="3349625" y="755220"/>
                  </a:cubicBezTo>
                  <a:cubicBezTo>
                    <a:pt x="3234055" y="757125"/>
                    <a:pt x="2973070" y="761570"/>
                    <a:pt x="2841625" y="771095"/>
                  </a:cubicBezTo>
                  <a:cubicBezTo>
                    <a:pt x="2710180" y="780620"/>
                    <a:pt x="2786380" y="773000"/>
                    <a:pt x="2691130" y="802845"/>
                  </a:cubicBezTo>
                  <a:cubicBezTo>
                    <a:pt x="2595880" y="832690"/>
                    <a:pt x="2540000" y="844120"/>
                    <a:pt x="2365375" y="921590"/>
                  </a:cubicBezTo>
                  <a:cubicBezTo>
                    <a:pt x="2190750" y="999060"/>
                    <a:pt x="2040255" y="1073990"/>
                    <a:pt x="1818005" y="1191465"/>
                  </a:cubicBezTo>
                  <a:cubicBezTo>
                    <a:pt x="1595755" y="1308940"/>
                    <a:pt x="1471930" y="1386410"/>
                    <a:pt x="1254125" y="1508965"/>
                  </a:cubicBezTo>
                  <a:cubicBezTo>
                    <a:pt x="1036320" y="1631520"/>
                    <a:pt x="900430" y="1731215"/>
                    <a:pt x="730250" y="1802970"/>
                  </a:cubicBezTo>
                  <a:cubicBezTo>
                    <a:pt x="560070" y="1874725"/>
                    <a:pt x="528320" y="1852500"/>
                    <a:pt x="404495" y="1866470"/>
                  </a:cubicBezTo>
                  <a:cubicBezTo>
                    <a:pt x="280670" y="1880440"/>
                    <a:pt x="163195" y="1874090"/>
                    <a:pt x="111125" y="1874090"/>
                  </a:cubicBezTo>
                </a:path>
              </a:pathLst>
            </a:custGeom>
            <a:pattFill prst="ltHorz">
              <a:fgClr>
                <a:srgbClr val="00B0F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0" name="Retângulo 79"/>
            <p:cNvSpPr/>
            <p:nvPr/>
          </p:nvSpPr>
          <p:spPr>
            <a:xfrm>
              <a:off x="7315202" y="2000885"/>
              <a:ext cx="1866364"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Retângulo 80"/>
            <p:cNvSpPr/>
            <p:nvPr/>
          </p:nvSpPr>
          <p:spPr>
            <a:xfrm>
              <a:off x="1396365" y="311531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2" name="Conector Reto 4"/>
            <p:cNvCxnSpPr/>
            <p:nvPr/>
          </p:nvCxnSpPr>
          <p:spPr>
            <a:xfrm flipV="1">
              <a:off x="1396365" y="386334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5"/>
            <p:cNvCxnSpPr/>
            <p:nvPr/>
          </p:nvCxnSpPr>
          <p:spPr>
            <a:xfrm flipV="1">
              <a:off x="1365885" y="560641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6"/>
            <p:cNvCxnSpPr/>
            <p:nvPr/>
          </p:nvCxnSpPr>
          <p:spPr>
            <a:xfrm flipV="1">
              <a:off x="1396365" y="473011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85" name="CaixaDeTexto 84"/>
            <p:cNvSpPr txBox="1"/>
            <p:nvPr/>
          </p:nvSpPr>
          <p:spPr>
            <a:xfrm>
              <a:off x="813438" y="3522891"/>
              <a:ext cx="582928"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86" name="CaixaDeTexto 85"/>
            <p:cNvSpPr txBox="1"/>
            <p:nvPr/>
          </p:nvSpPr>
          <p:spPr>
            <a:xfrm>
              <a:off x="672469" y="5275912"/>
              <a:ext cx="763903"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87" name="CaixaDeTexto 86"/>
            <p:cNvSpPr txBox="1"/>
            <p:nvPr/>
          </p:nvSpPr>
          <p:spPr>
            <a:xfrm>
              <a:off x="1224916" y="4325561"/>
              <a:ext cx="571499"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90" name="Conector Reto 14"/>
            <p:cNvCxnSpPr/>
            <p:nvPr/>
          </p:nvCxnSpPr>
          <p:spPr>
            <a:xfrm flipV="1">
              <a:off x="1320165" y="432556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91" name="CaixaDeTexto 90"/>
            <p:cNvSpPr txBox="1"/>
            <p:nvPr/>
          </p:nvSpPr>
          <p:spPr>
            <a:xfrm>
              <a:off x="866777" y="3931980"/>
              <a:ext cx="1139190" cy="400110"/>
            </a:xfrm>
            <a:prstGeom prst="rect">
              <a:avLst/>
            </a:prstGeom>
            <a:noFill/>
          </p:spPr>
          <p:txBody>
            <a:bodyPr wrap="square" rtlCol="0">
              <a:spAutoFit/>
            </a:bodyPr>
            <a:lstStyle/>
            <a:p>
              <a:r>
                <a:rPr lang="pt-BR" sz="2000" dirty="0" smtClean="0"/>
                <a:t>E</a:t>
              </a:r>
              <a:r>
                <a:rPr lang="pt-BR" sz="2000" baseline="-25000" dirty="0" smtClean="0"/>
                <a:t>FNC</a:t>
              </a:r>
              <a:endParaRPr lang="pt-BR" sz="2000" dirty="0"/>
            </a:p>
          </p:txBody>
        </p:sp>
        <p:cxnSp>
          <p:nvCxnSpPr>
            <p:cNvPr id="92" name="Conector de Seta Reta 17"/>
            <p:cNvCxnSpPr/>
            <p:nvPr/>
          </p:nvCxnSpPr>
          <p:spPr>
            <a:xfrm>
              <a:off x="4139565" y="434479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3" name="CaixaDeTexto 92"/>
            <p:cNvSpPr txBox="1"/>
            <p:nvPr/>
          </p:nvSpPr>
          <p:spPr>
            <a:xfrm>
              <a:off x="2953019" y="4288517"/>
              <a:ext cx="1087855"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NC</a:t>
              </a:r>
              <a:endParaRPr lang="pt-BR" sz="2000" dirty="0"/>
            </a:p>
          </p:txBody>
        </p:sp>
        <p:sp>
          <p:nvSpPr>
            <p:cNvPr id="94" name="Retângulo 93"/>
            <p:cNvSpPr/>
            <p:nvPr/>
          </p:nvSpPr>
          <p:spPr>
            <a:xfrm>
              <a:off x="1377315" y="560641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5" name="Caixa de Texto 16"/>
            <p:cNvSpPr txBox="1"/>
            <p:nvPr/>
          </p:nvSpPr>
          <p:spPr>
            <a:xfrm>
              <a:off x="1289051" y="3235351"/>
              <a:ext cx="2308860" cy="368300"/>
            </a:xfrm>
            <a:prstGeom prst="rect">
              <a:avLst/>
            </a:prstGeom>
            <a:noFill/>
          </p:spPr>
          <p:txBody>
            <a:bodyPr wrap="square" rtlCol="0">
              <a:spAutoFit/>
            </a:bodyPr>
            <a:lstStyle/>
            <a:p>
              <a:r>
                <a:rPr lang="pt-BR" altLang="en-US" dirty="0"/>
                <a:t>camada de </a:t>
              </a:r>
              <a:r>
                <a:rPr lang="pt-BR" altLang="en-US" dirty="0" err="1"/>
                <a:t>conduçaõ</a:t>
              </a:r>
              <a:endParaRPr lang="pt-BR" altLang="en-US" dirty="0"/>
            </a:p>
          </p:txBody>
        </p:sp>
        <p:sp>
          <p:nvSpPr>
            <p:cNvPr id="96" name="Caixa de Texto 22"/>
            <p:cNvSpPr txBox="1"/>
            <p:nvPr/>
          </p:nvSpPr>
          <p:spPr>
            <a:xfrm>
              <a:off x="1410970" y="5691262"/>
              <a:ext cx="2308860" cy="645160"/>
            </a:xfrm>
            <a:prstGeom prst="rect">
              <a:avLst/>
            </a:prstGeom>
            <a:noFill/>
          </p:spPr>
          <p:txBody>
            <a:bodyPr wrap="square" rtlCol="0">
              <a:spAutoFit/>
            </a:bodyPr>
            <a:lstStyle/>
            <a:p>
              <a:r>
                <a:rPr lang="pt-BR" altLang="en-US" dirty="0"/>
                <a:t>camada de </a:t>
              </a:r>
              <a:r>
                <a:rPr lang="pt-BR" altLang="en-US" dirty="0" err="1"/>
                <a:t>valência</a:t>
              </a:r>
              <a:endParaRPr lang="pt-BR" altLang="en-US" dirty="0"/>
            </a:p>
          </p:txBody>
        </p:sp>
        <p:cxnSp>
          <p:nvCxnSpPr>
            <p:cNvPr id="97" name="Conector Reto 20"/>
            <p:cNvCxnSpPr/>
            <p:nvPr/>
          </p:nvCxnSpPr>
          <p:spPr>
            <a:xfrm flipV="1">
              <a:off x="7315199" y="2750820"/>
              <a:ext cx="186636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Conector Reto 23"/>
            <p:cNvCxnSpPr/>
            <p:nvPr/>
          </p:nvCxnSpPr>
          <p:spPr>
            <a:xfrm flipV="1">
              <a:off x="7273289" y="4488815"/>
              <a:ext cx="19082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Retângulo 100"/>
            <p:cNvSpPr/>
            <p:nvPr/>
          </p:nvSpPr>
          <p:spPr>
            <a:xfrm>
              <a:off x="7273292" y="4498975"/>
              <a:ext cx="1955165"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2" name="CaixaDeTexto 2"/>
            <p:cNvSpPr txBox="1"/>
            <p:nvPr/>
          </p:nvSpPr>
          <p:spPr>
            <a:xfrm>
              <a:off x="1345246" y="1623547"/>
              <a:ext cx="2134236"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DC</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103" name="CaixaDeTexto 2"/>
            <p:cNvSpPr txBox="1"/>
            <p:nvPr/>
          </p:nvSpPr>
          <p:spPr>
            <a:xfrm>
              <a:off x="7252962" y="1424587"/>
              <a:ext cx="2134236"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P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cxnSp>
          <p:nvCxnSpPr>
            <p:cNvPr id="105" name="Conector Reto 42"/>
            <p:cNvCxnSpPr/>
            <p:nvPr/>
          </p:nvCxnSpPr>
          <p:spPr>
            <a:xfrm flipV="1">
              <a:off x="4711065" y="4325620"/>
              <a:ext cx="1916430" cy="0"/>
            </a:xfrm>
            <a:prstGeom prst="line">
              <a:avLst/>
            </a:prstGeom>
            <a:ln>
              <a:solidFill>
                <a:srgbClr val="FF0000"/>
              </a:solidFill>
              <a:prstDash val="dashDot"/>
            </a:ln>
          </p:spPr>
          <p:style>
            <a:lnRef idx="1">
              <a:schemeClr val="accent1"/>
            </a:lnRef>
            <a:fillRef idx="0">
              <a:schemeClr val="accent1"/>
            </a:fillRef>
            <a:effectRef idx="0">
              <a:schemeClr val="accent1"/>
            </a:effectRef>
            <a:fontRef idx="minor">
              <a:schemeClr val="tx1"/>
            </a:fontRef>
          </p:style>
        </p:cxnSp>
        <p:sp>
          <p:nvSpPr>
            <p:cNvPr id="107" name="CaixaDeTexto 2"/>
            <p:cNvSpPr txBox="1"/>
            <p:nvPr/>
          </p:nvSpPr>
          <p:spPr>
            <a:xfrm>
              <a:off x="3120591" y="3859706"/>
              <a:ext cx="1745438" cy="461665"/>
            </a:xfrm>
            <a:prstGeom prst="rect">
              <a:avLst/>
            </a:prstGeom>
            <a:noFill/>
          </p:spPr>
          <p:txBody>
            <a:bodyPr wrap="square" rtlCol="0">
              <a:spAutoFit/>
            </a:bodyPr>
            <a:lstStyle/>
            <a:p>
              <a:pPr algn="ctr"/>
              <a:r>
                <a:rPr lang="pt-BR" sz="2400" b="1" dirty="0" err="1" smtClean="0">
                  <a:solidFill>
                    <a:schemeClr val="tx1"/>
                  </a:solidFill>
                  <a:latin typeface="Comic Sans MS" panose="030F0702030302020204" pitchFamily="66" charset="0"/>
                </a:rPr>
                <a:t>q|V</a:t>
              </a:r>
              <a:r>
                <a:rPr lang="pt-BR" sz="2400" b="1" baseline="-25000" dirty="0" err="1" smtClean="0">
                  <a:latin typeface="Comic Sans MS" panose="030F0702030302020204" pitchFamily="66" charset="0"/>
                </a:rPr>
                <a:t>BC</a:t>
              </a:r>
              <a:r>
                <a:rPr lang="pt-BR" sz="2400" b="1" dirty="0" smtClean="0">
                  <a:solidFill>
                    <a:schemeClr val="tx1"/>
                  </a:solidFill>
                  <a:latin typeface="Comic Sans MS" panose="030F0702030302020204" pitchFamily="66" charset="0"/>
                </a:rPr>
                <a:t>|</a:t>
              </a:r>
              <a:endParaRPr lang="pt-BR" sz="2400" b="1" dirty="0" smtClean="0">
                <a:solidFill>
                  <a:schemeClr val="tx1"/>
                </a:solidFill>
                <a:latin typeface="Comic Sans MS" panose="030F0702030302020204" pitchFamily="66" charset="0"/>
              </a:endParaRPr>
            </a:p>
          </p:txBody>
        </p:sp>
        <p:cxnSp>
          <p:nvCxnSpPr>
            <p:cNvPr id="108" name="Conector de Seta Reta 19"/>
            <p:cNvCxnSpPr/>
            <p:nvPr/>
          </p:nvCxnSpPr>
          <p:spPr>
            <a:xfrm>
              <a:off x="5564506" y="3946874"/>
              <a:ext cx="0" cy="38016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09" name="Conector Reto 21"/>
            <p:cNvCxnSpPr/>
            <p:nvPr/>
          </p:nvCxnSpPr>
          <p:spPr>
            <a:xfrm>
              <a:off x="4564380" y="4325620"/>
              <a:ext cx="2690495" cy="6985"/>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cxnSp>
          <p:nvCxnSpPr>
            <p:cNvPr id="110" name="Conector Reto 35"/>
            <p:cNvCxnSpPr/>
            <p:nvPr/>
          </p:nvCxnSpPr>
          <p:spPr>
            <a:xfrm>
              <a:off x="4770120" y="3924962"/>
              <a:ext cx="2658745" cy="1143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sp>
          <p:nvSpPr>
            <p:cNvPr id="111" name="CaixaDeTexto 15"/>
            <p:cNvSpPr txBox="1"/>
            <p:nvPr/>
          </p:nvSpPr>
          <p:spPr>
            <a:xfrm>
              <a:off x="5450582" y="3519805"/>
              <a:ext cx="818514" cy="398780"/>
            </a:xfrm>
            <a:prstGeom prst="rect">
              <a:avLst/>
            </a:prstGeom>
            <a:noFill/>
          </p:spPr>
          <p:txBody>
            <a:bodyPr wrap="square" rtlCol="0">
              <a:spAutoFit/>
            </a:bodyPr>
            <a:lstStyle/>
            <a:p>
              <a:r>
                <a:rPr lang="pt-BR" sz="2000" dirty="0" smtClean="0"/>
                <a:t>E</a:t>
              </a:r>
              <a:r>
                <a:rPr lang="pt-BR" sz="2000" baseline="-25000" dirty="0" smtClean="0"/>
                <a:t>FP</a:t>
              </a:r>
              <a:r>
                <a:rPr lang="pt-BR" sz="2000" dirty="0" smtClean="0"/>
                <a:t>’</a:t>
              </a:r>
              <a:endParaRPr lang="pt-BR" sz="2000" dirty="0" smtClean="0"/>
            </a:p>
          </p:txBody>
        </p:sp>
        <p:sp>
          <p:nvSpPr>
            <p:cNvPr id="112" name="CaixaDeTexto 15"/>
            <p:cNvSpPr txBox="1"/>
            <p:nvPr/>
          </p:nvSpPr>
          <p:spPr>
            <a:xfrm>
              <a:off x="6055997" y="4270375"/>
              <a:ext cx="1060135" cy="400110"/>
            </a:xfrm>
            <a:prstGeom prst="rect">
              <a:avLst/>
            </a:prstGeom>
            <a:noFill/>
          </p:spPr>
          <p:txBody>
            <a:bodyPr wrap="square" rtlCol="0">
              <a:spAutoFit/>
            </a:bodyPr>
            <a:lstStyle/>
            <a:p>
              <a:r>
                <a:rPr lang="pt-BR" sz="2000" dirty="0" smtClean="0"/>
                <a:t>E</a:t>
              </a:r>
              <a:r>
                <a:rPr lang="pt-BR" sz="2000" baseline="-25000" dirty="0" smtClean="0"/>
                <a:t>FNC</a:t>
              </a:r>
              <a:r>
                <a:rPr lang="pt-BR" sz="2000" dirty="0" smtClean="0"/>
                <a:t>’</a:t>
              </a:r>
              <a:endParaRPr lang="pt-BR" sz="2000" dirty="0" smtClean="0"/>
            </a:p>
          </p:txBody>
        </p:sp>
        <p:cxnSp>
          <p:nvCxnSpPr>
            <p:cNvPr id="113" name="Conector Reto 51"/>
            <p:cNvCxnSpPr/>
            <p:nvPr/>
          </p:nvCxnSpPr>
          <p:spPr>
            <a:xfrm>
              <a:off x="7273291" y="1949450"/>
              <a:ext cx="0"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14" name="Conector Reto 52"/>
            <p:cNvCxnSpPr/>
            <p:nvPr/>
          </p:nvCxnSpPr>
          <p:spPr>
            <a:xfrm>
              <a:off x="4798060" y="2831465"/>
              <a:ext cx="0" cy="37080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15" name="CaixaDeTexto 2"/>
            <p:cNvSpPr txBox="1"/>
            <p:nvPr/>
          </p:nvSpPr>
          <p:spPr>
            <a:xfrm>
              <a:off x="5744845" y="581787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16" name="CaixaDeTexto 2"/>
            <p:cNvSpPr txBox="1"/>
            <p:nvPr/>
          </p:nvSpPr>
          <p:spPr>
            <a:xfrm>
              <a:off x="5360035" y="570801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17" name="CaixaDeTexto 2"/>
            <p:cNvSpPr txBox="1"/>
            <p:nvPr/>
          </p:nvSpPr>
          <p:spPr>
            <a:xfrm>
              <a:off x="4955540" y="570801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18" name="CaixaDeTexto 2"/>
            <p:cNvSpPr txBox="1"/>
            <p:nvPr/>
          </p:nvSpPr>
          <p:spPr>
            <a:xfrm>
              <a:off x="4723765" y="624713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19" name="CaixaDeTexto 2"/>
            <p:cNvSpPr txBox="1"/>
            <p:nvPr/>
          </p:nvSpPr>
          <p:spPr>
            <a:xfrm>
              <a:off x="5550535" y="544957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20" name="CaixaDeTexto 2"/>
            <p:cNvSpPr txBox="1"/>
            <p:nvPr/>
          </p:nvSpPr>
          <p:spPr>
            <a:xfrm>
              <a:off x="4711065" y="588835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21" name="CaixaDeTexto 2"/>
            <p:cNvSpPr txBox="1"/>
            <p:nvPr/>
          </p:nvSpPr>
          <p:spPr>
            <a:xfrm>
              <a:off x="4854575" y="544957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22" name="CaixaDeTexto 2"/>
            <p:cNvSpPr txBox="1"/>
            <p:nvPr/>
          </p:nvSpPr>
          <p:spPr>
            <a:xfrm>
              <a:off x="6136005" y="610679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23" name="CaixaDeTexto 2"/>
            <p:cNvSpPr txBox="1"/>
            <p:nvPr/>
          </p:nvSpPr>
          <p:spPr>
            <a:xfrm>
              <a:off x="6370955" y="541909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24" name="CaixaDeTexto 2"/>
            <p:cNvSpPr txBox="1"/>
            <p:nvPr/>
          </p:nvSpPr>
          <p:spPr>
            <a:xfrm>
              <a:off x="6525260" y="584835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25" name="CaixaDeTexto 2"/>
            <p:cNvSpPr txBox="1"/>
            <p:nvPr/>
          </p:nvSpPr>
          <p:spPr>
            <a:xfrm>
              <a:off x="5865495" y="522795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26" name="CaixaDeTexto 2"/>
            <p:cNvSpPr txBox="1"/>
            <p:nvPr/>
          </p:nvSpPr>
          <p:spPr>
            <a:xfrm>
              <a:off x="6076950" y="568896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27" name="CaixaDeTexto 2"/>
            <p:cNvSpPr txBox="1"/>
            <p:nvPr/>
          </p:nvSpPr>
          <p:spPr>
            <a:xfrm>
              <a:off x="6767830" y="600773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28" name="CaixaDeTexto 2"/>
            <p:cNvSpPr txBox="1"/>
            <p:nvPr/>
          </p:nvSpPr>
          <p:spPr>
            <a:xfrm>
              <a:off x="6641465" y="551053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29" name="CaixaDeTexto 2"/>
            <p:cNvSpPr txBox="1"/>
            <p:nvPr/>
          </p:nvSpPr>
          <p:spPr>
            <a:xfrm>
              <a:off x="5612765" y="605472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30" name="CaixaDeTexto 2"/>
            <p:cNvSpPr txBox="1"/>
            <p:nvPr/>
          </p:nvSpPr>
          <p:spPr>
            <a:xfrm>
              <a:off x="5031740" y="610679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31" name="Forma livre 130"/>
            <p:cNvSpPr/>
            <p:nvPr/>
          </p:nvSpPr>
          <p:spPr>
            <a:xfrm>
              <a:off x="4246246" y="3620135"/>
              <a:ext cx="3674745" cy="1109980"/>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2" name="Forma livre 131"/>
            <p:cNvSpPr/>
            <p:nvPr/>
          </p:nvSpPr>
          <p:spPr>
            <a:xfrm>
              <a:off x="4364355" y="2002790"/>
              <a:ext cx="3437890" cy="1865630"/>
            </a:xfrm>
            <a:custGeom>
              <a:avLst/>
              <a:gdLst>
                <a:gd name="connisteX0" fmla="*/ 0 w 3438083"/>
                <a:gd name="connsiteY0" fmla="*/ 1120344 h 1875529"/>
                <a:gd name="connisteX1" fmla="*/ 301625 w 3438083"/>
                <a:gd name="connsiteY1" fmla="*/ 1112089 h 1875529"/>
                <a:gd name="connisteX2" fmla="*/ 675005 w 3438083"/>
                <a:gd name="connsiteY2" fmla="*/ 1112089 h 1875529"/>
                <a:gd name="connisteX3" fmla="*/ 1135380 w 3438083"/>
                <a:gd name="connsiteY3" fmla="*/ 969214 h 1875529"/>
                <a:gd name="connisteX4" fmla="*/ 1635125 w 3438083"/>
                <a:gd name="connsiteY4" fmla="*/ 675844 h 1875529"/>
                <a:gd name="connisteX5" fmla="*/ 2190750 w 3438083"/>
                <a:gd name="connsiteY5" fmla="*/ 342469 h 1875529"/>
                <a:gd name="connisteX6" fmla="*/ 2707005 w 3438083"/>
                <a:gd name="connsiteY6" fmla="*/ 111964 h 1875529"/>
                <a:gd name="connisteX7" fmla="*/ 3024505 w 3438083"/>
                <a:gd name="connsiteY7" fmla="*/ 16714 h 1875529"/>
                <a:gd name="connisteX8" fmla="*/ 3373120 w 3438083"/>
                <a:gd name="connsiteY8" fmla="*/ 839 h 1875529"/>
                <a:gd name="connisteX9" fmla="*/ 3404870 w 3438083"/>
                <a:gd name="connsiteY9" fmla="*/ 16714 h 1875529"/>
                <a:gd name="connisteX10" fmla="*/ 3436620 w 3438083"/>
                <a:gd name="connsiteY10" fmla="*/ 80214 h 1875529"/>
                <a:gd name="connisteX11" fmla="*/ 3429000 w 3438083"/>
                <a:gd name="connsiteY11" fmla="*/ 453594 h 1875529"/>
                <a:gd name="connisteX12" fmla="*/ 3420745 w 3438083"/>
                <a:gd name="connsiteY12" fmla="*/ 762839 h 1875529"/>
                <a:gd name="connisteX13" fmla="*/ 3349625 w 3438083"/>
                <a:gd name="connsiteY13" fmla="*/ 755219 h 1875529"/>
                <a:gd name="connisteX14" fmla="*/ 2841625 w 3438083"/>
                <a:gd name="connsiteY14" fmla="*/ 771094 h 1875529"/>
                <a:gd name="connisteX15" fmla="*/ 2691130 w 3438083"/>
                <a:gd name="connsiteY15" fmla="*/ 802844 h 1875529"/>
                <a:gd name="connisteX16" fmla="*/ 2365375 w 3438083"/>
                <a:gd name="connsiteY16" fmla="*/ 921589 h 1875529"/>
                <a:gd name="connisteX17" fmla="*/ 1818005 w 3438083"/>
                <a:gd name="connsiteY17" fmla="*/ 1191464 h 1875529"/>
                <a:gd name="connisteX18" fmla="*/ 1254125 w 3438083"/>
                <a:gd name="connsiteY18" fmla="*/ 1508964 h 1875529"/>
                <a:gd name="connisteX19" fmla="*/ 730250 w 3438083"/>
                <a:gd name="connsiteY19" fmla="*/ 1802969 h 1875529"/>
                <a:gd name="connisteX20" fmla="*/ 404495 w 3438083"/>
                <a:gd name="connsiteY20" fmla="*/ 1866469 h 1875529"/>
                <a:gd name="connisteX21" fmla="*/ 111125 w 3438083"/>
                <a:gd name="connsiteY21" fmla="*/ 1874089 h 1875529"/>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 ang="0">
                  <a:pos x="connisteX21" y="connsiteY21"/>
                </a:cxn>
              </a:cxnLst>
              <a:rect l="l" t="t" r="r" b="b"/>
              <a:pathLst>
                <a:path w="3438083" h="1875530">
                  <a:moveTo>
                    <a:pt x="0" y="1120345"/>
                  </a:moveTo>
                  <a:cubicBezTo>
                    <a:pt x="52705" y="1118440"/>
                    <a:pt x="166370" y="1113995"/>
                    <a:pt x="301625" y="1112090"/>
                  </a:cubicBezTo>
                  <a:cubicBezTo>
                    <a:pt x="436880" y="1110185"/>
                    <a:pt x="508000" y="1140665"/>
                    <a:pt x="675005" y="1112090"/>
                  </a:cubicBezTo>
                  <a:cubicBezTo>
                    <a:pt x="842010" y="1083515"/>
                    <a:pt x="943610" y="1056210"/>
                    <a:pt x="1135380" y="969215"/>
                  </a:cubicBezTo>
                  <a:cubicBezTo>
                    <a:pt x="1327150" y="882220"/>
                    <a:pt x="1424305" y="800940"/>
                    <a:pt x="1635125" y="675845"/>
                  </a:cubicBezTo>
                  <a:cubicBezTo>
                    <a:pt x="1845945" y="550750"/>
                    <a:pt x="1976120" y="455500"/>
                    <a:pt x="2190750" y="342470"/>
                  </a:cubicBezTo>
                  <a:cubicBezTo>
                    <a:pt x="2405380" y="229440"/>
                    <a:pt x="2540000" y="177370"/>
                    <a:pt x="2707005" y="111965"/>
                  </a:cubicBezTo>
                  <a:cubicBezTo>
                    <a:pt x="2874010" y="46560"/>
                    <a:pt x="2891155" y="38940"/>
                    <a:pt x="3024505" y="16715"/>
                  </a:cubicBezTo>
                  <a:cubicBezTo>
                    <a:pt x="3157855" y="-5510"/>
                    <a:pt x="3296920" y="840"/>
                    <a:pt x="3373120" y="840"/>
                  </a:cubicBezTo>
                  <a:cubicBezTo>
                    <a:pt x="3449320" y="840"/>
                    <a:pt x="3392170" y="840"/>
                    <a:pt x="3404870" y="16715"/>
                  </a:cubicBezTo>
                  <a:cubicBezTo>
                    <a:pt x="3417570" y="32590"/>
                    <a:pt x="3431540" y="-7415"/>
                    <a:pt x="3436620" y="80215"/>
                  </a:cubicBezTo>
                  <a:cubicBezTo>
                    <a:pt x="3441700" y="167845"/>
                    <a:pt x="3432175" y="317070"/>
                    <a:pt x="3429000" y="453595"/>
                  </a:cubicBezTo>
                  <a:cubicBezTo>
                    <a:pt x="3425825" y="590120"/>
                    <a:pt x="3436620" y="702515"/>
                    <a:pt x="3420745" y="762840"/>
                  </a:cubicBezTo>
                  <a:cubicBezTo>
                    <a:pt x="3404870" y="823165"/>
                    <a:pt x="3465195" y="753315"/>
                    <a:pt x="3349625" y="755220"/>
                  </a:cubicBezTo>
                  <a:cubicBezTo>
                    <a:pt x="3234055" y="757125"/>
                    <a:pt x="2973070" y="761570"/>
                    <a:pt x="2841625" y="771095"/>
                  </a:cubicBezTo>
                  <a:cubicBezTo>
                    <a:pt x="2710180" y="780620"/>
                    <a:pt x="2786380" y="773000"/>
                    <a:pt x="2691130" y="802845"/>
                  </a:cubicBezTo>
                  <a:cubicBezTo>
                    <a:pt x="2595880" y="832690"/>
                    <a:pt x="2540000" y="844120"/>
                    <a:pt x="2365375" y="921590"/>
                  </a:cubicBezTo>
                  <a:cubicBezTo>
                    <a:pt x="2190750" y="999060"/>
                    <a:pt x="2040255" y="1073990"/>
                    <a:pt x="1818005" y="1191465"/>
                  </a:cubicBezTo>
                  <a:cubicBezTo>
                    <a:pt x="1595755" y="1308940"/>
                    <a:pt x="1471930" y="1386410"/>
                    <a:pt x="1254125" y="1508965"/>
                  </a:cubicBezTo>
                  <a:cubicBezTo>
                    <a:pt x="1036320" y="1631520"/>
                    <a:pt x="900430" y="1731215"/>
                    <a:pt x="730250" y="1802970"/>
                  </a:cubicBezTo>
                  <a:cubicBezTo>
                    <a:pt x="560070" y="1874725"/>
                    <a:pt x="528320" y="1852500"/>
                    <a:pt x="404495" y="1866470"/>
                  </a:cubicBezTo>
                  <a:cubicBezTo>
                    <a:pt x="280670" y="1880440"/>
                    <a:pt x="163195" y="1874090"/>
                    <a:pt x="111125" y="1874090"/>
                  </a:cubicBezTo>
                </a:path>
              </a:pathLst>
            </a:custGeom>
            <a:pattFill prst="ltHorz">
              <a:fgClr>
                <a:srgbClr val="00B0F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3" name="Forma livre 132"/>
            <p:cNvSpPr/>
            <p:nvPr/>
          </p:nvSpPr>
          <p:spPr>
            <a:xfrm>
              <a:off x="4262755" y="4488815"/>
              <a:ext cx="3785235" cy="1118870"/>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4" name="Forma livre 133"/>
            <p:cNvSpPr/>
            <p:nvPr/>
          </p:nvSpPr>
          <p:spPr>
            <a:xfrm>
              <a:off x="4135755" y="2755900"/>
              <a:ext cx="3785235" cy="1115695"/>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35" name="Conector de Seta Reta 74"/>
            <p:cNvCxnSpPr/>
            <p:nvPr/>
          </p:nvCxnSpPr>
          <p:spPr>
            <a:xfrm flipH="1">
              <a:off x="5805805" y="2042160"/>
              <a:ext cx="3175" cy="105727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36" name="CaixaDeTexto 10"/>
            <p:cNvSpPr txBox="1"/>
            <p:nvPr/>
          </p:nvSpPr>
          <p:spPr>
            <a:xfrm>
              <a:off x="2319440" y="2328207"/>
              <a:ext cx="3321484" cy="461665"/>
            </a:xfrm>
            <a:prstGeom prst="rect">
              <a:avLst/>
            </a:prstGeom>
            <a:solidFill>
              <a:schemeClr val="bg1"/>
            </a:solidFill>
          </p:spPr>
          <p:txBody>
            <a:bodyPr wrap="square" rtlCol="0">
              <a:spAutoFit/>
            </a:bodyPr>
            <a:lstStyle/>
            <a:p>
              <a:pPr algn="ctr"/>
              <a:r>
                <a:rPr lang="pt-BR" sz="2400" dirty="0" smtClean="0"/>
                <a:t>q(</a:t>
              </a:r>
              <a:r>
                <a:rPr lang="pt-BR" sz="2400" dirty="0" err="1" smtClean="0">
                  <a:latin typeface="Symbol" panose="05050102010706020507" pitchFamily="18" charset="2"/>
                  <a:sym typeface="+mn-ea"/>
                </a:rPr>
                <a:t>f</a:t>
              </a:r>
              <a:r>
                <a:rPr lang="pt-BR" sz="2400" baseline="-25000" dirty="0" err="1" smtClean="0">
                  <a:sym typeface="+mn-ea"/>
                </a:rPr>
                <a:t>N</a:t>
              </a:r>
              <a:r>
                <a:rPr lang="pt-BR" sz="2400" dirty="0" err="1" smtClean="0">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smtClean="0">
                  <a:cs typeface="+mn-lt"/>
                  <a:sym typeface="+mn-ea"/>
                </a:rPr>
                <a:t>+|V</a:t>
              </a:r>
              <a:r>
                <a:rPr lang="pt-BR" sz="2400" baseline="-25000" dirty="0" smtClean="0">
                  <a:cs typeface="+mn-lt"/>
                  <a:sym typeface="+mn-ea"/>
                </a:rPr>
                <a:t>BC</a:t>
              </a:r>
              <a:r>
                <a:rPr lang="pt-BR" sz="2400" dirty="0" smtClean="0">
                  <a:cs typeface="+mn-lt"/>
                  <a:sym typeface="+mn-ea"/>
                </a:rPr>
                <a:t>|) </a:t>
              </a:r>
              <a:endParaRPr lang="pt-BR" sz="2400" baseline="-25000" dirty="0" smtClean="0">
                <a:latin typeface="Comic Sans MS" panose="030F0702030302020204" pitchFamily="66" charset="0"/>
                <a:cs typeface="Comic Sans MS" panose="030F0702030302020204" pitchFamily="66" charset="0"/>
                <a:sym typeface="+mn-ea"/>
              </a:endParaRPr>
            </a:p>
          </p:txBody>
        </p:sp>
        <p:cxnSp>
          <p:nvCxnSpPr>
            <p:cNvPr id="137" name="Conector Reto 76"/>
            <p:cNvCxnSpPr/>
            <p:nvPr/>
          </p:nvCxnSpPr>
          <p:spPr>
            <a:xfrm>
              <a:off x="5789295" y="2063115"/>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38" name="Conector Reto 77"/>
            <p:cNvCxnSpPr/>
            <p:nvPr/>
          </p:nvCxnSpPr>
          <p:spPr>
            <a:xfrm>
              <a:off x="4705985" y="3114040"/>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grpSp>
      <p:sp>
        <p:nvSpPr>
          <p:cNvPr id="140" name="CaixaDeTexto 139"/>
          <p:cNvSpPr txBox="1"/>
          <p:nvPr/>
        </p:nvSpPr>
        <p:spPr>
          <a:xfrm flipH="1">
            <a:off x="5526543" y="3996826"/>
            <a:ext cx="801895" cy="400110"/>
          </a:xfrm>
          <a:prstGeom prst="rect">
            <a:avLst/>
          </a:prstGeom>
          <a:noFill/>
        </p:spPr>
        <p:txBody>
          <a:bodyPr wrap="square" rtlCol="0">
            <a:spAutoFit/>
          </a:bodyPr>
          <a:lstStyle/>
          <a:p>
            <a:r>
              <a:rPr lang="pt-BR" sz="2000" dirty="0" smtClean="0"/>
              <a:t>E</a:t>
            </a:r>
            <a:r>
              <a:rPr lang="pt-BR" sz="2000" baseline="-25000" dirty="0" smtClean="0"/>
              <a:t>FP</a:t>
            </a:r>
            <a:endParaRPr lang="pt-BR" sz="2000" dirty="0"/>
          </a:p>
        </p:txBody>
      </p:sp>
      <p:sp>
        <p:nvSpPr>
          <p:cNvPr id="141" name="CaixaDeTexto 2"/>
          <p:cNvSpPr txBox="1"/>
          <p:nvPr/>
        </p:nvSpPr>
        <p:spPr>
          <a:xfrm flipH="1">
            <a:off x="1444919" y="1551964"/>
            <a:ext cx="1502324"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DE</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25" name="Forma livre 24"/>
          <p:cNvSpPr/>
          <p:nvPr/>
        </p:nvSpPr>
        <p:spPr>
          <a:xfrm>
            <a:off x="2768600" y="1677966"/>
            <a:ext cx="2438400" cy="823934"/>
          </a:xfrm>
          <a:custGeom>
            <a:avLst/>
            <a:gdLst>
              <a:gd name="connsiteX0" fmla="*/ 0 w 2438400"/>
              <a:gd name="connsiteY0" fmla="*/ 823934 h 823934"/>
              <a:gd name="connsiteX1" fmla="*/ 279400 w 2438400"/>
              <a:gd name="connsiteY1" fmla="*/ 417534 h 823934"/>
              <a:gd name="connsiteX2" fmla="*/ 1003300 w 2438400"/>
              <a:gd name="connsiteY2" fmla="*/ 23834 h 823934"/>
              <a:gd name="connsiteX3" fmla="*/ 2120900 w 2438400"/>
              <a:gd name="connsiteY3" fmla="*/ 74634 h 823934"/>
              <a:gd name="connsiteX4" fmla="*/ 2438400 w 2438400"/>
              <a:gd name="connsiteY4" fmla="*/ 328634 h 82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400" h="823934">
                <a:moveTo>
                  <a:pt x="0" y="823934"/>
                </a:moveTo>
                <a:cubicBezTo>
                  <a:pt x="56091" y="687409"/>
                  <a:pt x="112183" y="550884"/>
                  <a:pt x="279400" y="417534"/>
                </a:cubicBezTo>
                <a:cubicBezTo>
                  <a:pt x="446617" y="284184"/>
                  <a:pt x="696383" y="80984"/>
                  <a:pt x="1003300" y="23834"/>
                </a:cubicBezTo>
                <a:cubicBezTo>
                  <a:pt x="1310217" y="-33316"/>
                  <a:pt x="1881717" y="23834"/>
                  <a:pt x="2120900" y="74634"/>
                </a:cubicBezTo>
                <a:cubicBezTo>
                  <a:pt x="2360083" y="125434"/>
                  <a:pt x="2399241" y="227034"/>
                  <a:pt x="2438400" y="328634"/>
                </a:cubicBezTo>
              </a:path>
            </a:pathLst>
          </a:custGeom>
          <a:noFill/>
          <a:ln w="190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Forma livre 25"/>
          <p:cNvSpPr/>
          <p:nvPr/>
        </p:nvSpPr>
        <p:spPr>
          <a:xfrm>
            <a:off x="6505848" y="1291102"/>
            <a:ext cx="2374900" cy="998561"/>
          </a:xfrm>
          <a:custGeom>
            <a:avLst/>
            <a:gdLst>
              <a:gd name="connsiteX0" fmla="*/ 2374900 w 2374900"/>
              <a:gd name="connsiteY0" fmla="*/ 998561 h 998561"/>
              <a:gd name="connsiteX1" fmla="*/ 1828800 w 2374900"/>
              <a:gd name="connsiteY1" fmla="*/ 363561 h 998561"/>
              <a:gd name="connsiteX2" fmla="*/ 1028700 w 2374900"/>
              <a:gd name="connsiteY2" fmla="*/ 7961 h 998561"/>
              <a:gd name="connsiteX3" fmla="*/ 317500 w 2374900"/>
              <a:gd name="connsiteY3" fmla="*/ 134961 h 998561"/>
              <a:gd name="connsiteX4" fmla="*/ 0 w 2374900"/>
              <a:gd name="connsiteY4" fmla="*/ 350861 h 998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900" h="998561">
                <a:moveTo>
                  <a:pt x="2374900" y="998561"/>
                </a:moveTo>
                <a:cubicBezTo>
                  <a:pt x="2214033" y="763611"/>
                  <a:pt x="2053167" y="528661"/>
                  <a:pt x="1828800" y="363561"/>
                </a:cubicBezTo>
                <a:cubicBezTo>
                  <a:pt x="1604433" y="198461"/>
                  <a:pt x="1280583" y="46061"/>
                  <a:pt x="1028700" y="7961"/>
                </a:cubicBezTo>
                <a:cubicBezTo>
                  <a:pt x="776817" y="-30139"/>
                  <a:pt x="488950" y="77811"/>
                  <a:pt x="317500" y="134961"/>
                </a:cubicBezTo>
                <a:cubicBezTo>
                  <a:pt x="146050" y="192111"/>
                  <a:pt x="73025" y="271486"/>
                  <a:pt x="0" y="350861"/>
                </a:cubicBezTo>
              </a:path>
            </a:pathLst>
          </a:custGeom>
          <a:noFill/>
          <a:ln w="190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9" name="CaixaDeTexto 2"/>
          <p:cNvSpPr txBox="1"/>
          <p:nvPr/>
        </p:nvSpPr>
        <p:spPr>
          <a:xfrm flipH="1">
            <a:off x="6602977" y="1365334"/>
            <a:ext cx="1585017" cy="46037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V</a:t>
            </a:r>
            <a:r>
              <a:rPr lang="pt-BR" sz="2400" b="1" baseline="-25000" dirty="0" smtClean="0">
                <a:solidFill>
                  <a:schemeClr val="tx1"/>
                </a:solidFill>
                <a:latin typeface="Comic Sans MS" panose="030F0702030302020204" pitchFamily="66" charset="0"/>
              </a:rPr>
              <a:t>BC</a:t>
            </a:r>
            <a:r>
              <a:rPr lang="pt-BR" sz="2400" b="1" dirty="0" smtClean="0">
                <a:solidFill>
                  <a:schemeClr val="tx1"/>
                </a:solidFill>
                <a:latin typeface="Comic Sans MS" panose="030F0702030302020204" pitchFamily="66" charset="0"/>
              </a:rPr>
              <a:t> &lt;0V</a:t>
            </a:r>
            <a:endParaRPr lang="pt-BR" sz="2400" b="1" dirty="0" smtClean="0">
              <a:solidFill>
                <a:schemeClr val="tx1"/>
              </a:solidFill>
              <a:latin typeface="Comic Sans MS" panose="030F0702030302020204" pitchFamily="66" charset="0"/>
            </a:endParaRPr>
          </a:p>
        </p:txBody>
      </p:sp>
      <p:sp>
        <p:nvSpPr>
          <p:cNvPr id="143" name="CaixaDeTexto 2"/>
          <p:cNvSpPr txBox="1"/>
          <p:nvPr/>
        </p:nvSpPr>
        <p:spPr>
          <a:xfrm flipH="1">
            <a:off x="3159051" y="1283436"/>
            <a:ext cx="1864548" cy="46166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V</a:t>
            </a:r>
            <a:r>
              <a:rPr lang="pt-BR" sz="2400" b="1" baseline="-25000" dirty="0" smtClean="0">
                <a:solidFill>
                  <a:schemeClr val="tx1"/>
                </a:solidFill>
                <a:latin typeface="Comic Sans MS" panose="030F0702030302020204" pitchFamily="66" charset="0"/>
              </a:rPr>
              <a:t>BE</a:t>
            </a:r>
            <a:r>
              <a:rPr lang="pt-BR" sz="2400" b="1" dirty="0" smtClean="0">
                <a:solidFill>
                  <a:schemeClr val="tx1"/>
                </a:solidFill>
                <a:latin typeface="Comic Sans MS" panose="030F0702030302020204" pitchFamily="66" charset="0"/>
              </a:rPr>
              <a:t> = 0.6V</a:t>
            </a:r>
            <a:endParaRPr lang="pt-BR" sz="2400" b="1" dirty="0" smtClean="0">
              <a:solidFill>
                <a:schemeClr val="tx1"/>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367395" y="6371590"/>
            <a:ext cx="2743200" cy="365125"/>
          </a:xfrm>
        </p:spPr>
        <p:txBody>
          <a:bodyPr/>
          <a:lstStyle/>
          <a:p>
            <a:fld id="{74F297BB-B745-4CAB-BE1D-CE4C89382949}" type="slidenum">
              <a:rPr lang="pt-BR" smtClean="0"/>
            </a:fld>
            <a:endParaRPr lang="pt-BR"/>
          </a:p>
        </p:txBody>
      </p:sp>
      <p:sp>
        <p:nvSpPr>
          <p:cNvPr id="58" name="Retângulo arredondado 53"/>
          <p:cNvSpPr/>
          <p:nvPr/>
        </p:nvSpPr>
        <p:spPr>
          <a:xfrm>
            <a:off x="3679190" y="1731645"/>
            <a:ext cx="822325" cy="440182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 name="Conector de Seta Reta 73"/>
          <p:cNvCxnSpPr/>
          <p:nvPr/>
        </p:nvCxnSpPr>
        <p:spPr>
          <a:xfrm>
            <a:off x="798111" y="6108779"/>
            <a:ext cx="10304929"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Conector Reto 45"/>
          <p:cNvCxnSpPr/>
          <p:nvPr/>
        </p:nvCxnSpPr>
        <p:spPr>
          <a:xfrm>
            <a:off x="4059630" y="1818470"/>
            <a:ext cx="21590" cy="453707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665551" y="1672133"/>
            <a:ext cx="1376294" cy="52197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27" name="CaixaDeTexto 6"/>
          <p:cNvSpPr txBox="1"/>
          <p:nvPr/>
        </p:nvSpPr>
        <p:spPr>
          <a:xfrm>
            <a:off x="5513425" y="1487000"/>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34" name="Forma livre 33"/>
          <p:cNvSpPr/>
          <p:nvPr/>
        </p:nvSpPr>
        <p:spPr>
          <a:xfrm>
            <a:off x="3280410" y="2507615"/>
            <a:ext cx="1221105" cy="1787525"/>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7" name="Forma livre 36"/>
          <p:cNvSpPr/>
          <p:nvPr/>
        </p:nvSpPr>
        <p:spPr>
          <a:xfrm>
            <a:off x="1355090" y="5128895"/>
            <a:ext cx="2355215" cy="518160"/>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35"/>
          <p:cNvCxnSpPr/>
          <p:nvPr/>
        </p:nvCxnSpPr>
        <p:spPr>
          <a:xfrm>
            <a:off x="1354913" y="5676950"/>
            <a:ext cx="2298700" cy="1079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3" name="Conector Reto 41"/>
          <p:cNvCxnSpPr/>
          <p:nvPr/>
        </p:nvCxnSpPr>
        <p:spPr>
          <a:xfrm>
            <a:off x="3430492" y="5263536"/>
            <a:ext cx="238760" cy="3200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2"/>
          <p:cNvCxnSpPr/>
          <p:nvPr/>
        </p:nvCxnSpPr>
        <p:spPr>
          <a:xfrm>
            <a:off x="3249578" y="5406050"/>
            <a:ext cx="214630" cy="282575"/>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Conector Reto 43"/>
          <p:cNvCxnSpPr/>
          <p:nvPr/>
        </p:nvCxnSpPr>
        <p:spPr>
          <a:xfrm>
            <a:off x="3041872" y="5460397"/>
            <a:ext cx="130810" cy="245745"/>
          </a:xfrm>
          <a:prstGeom prst="line">
            <a:avLst/>
          </a:prstGeom>
        </p:spPr>
        <p:style>
          <a:lnRef idx="1">
            <a:schemeClr val="accent1"/>
          </a:lnRef>
          <a:fillRef idx="0">
            <a:schemeClr val="accent1"/>
          </a:fillRef>
          <a:effectRef idx="0">
            <a:schemeClr val="accent1"/>
          </a:effectRef>
          <a:fontRef idx="minor">
            <a:schemeClr val="tx1"/>
          </a:fontRef>
        </p:style>
      </p:cxnSp>
      <p:cxnSp>
        <p:nvCxnSpPr>
          <p:cNvPr id="50" name="Conector Reto 56"/>
          <p:cNvCxnSpPr/>
          <p:nvPr/>
        </p:nvCxnSpPr>
        <p:spPr>
          <a:xfrm>
            <a:off x="1432560" y="2522220"/>
            <a:ext cx="2200275" cy="0"/>
          </a:xfrm>
          <a:prstGeom prst="line">
            <a:avLst/>
          </a:prstGeom>
          <a:ln w="53975">
            <a:solidFill>
              <a:srgbClr val="0070C0"/>
            </a:solidFill>
          </a:ln>
        </p:spPr>
        <p:style>
          <a:lnRef idx="1">
            <a:schemeClr val="accent1"/>
          </a:lnRef>
          <a:fillRef idx="0">
            <a:schemeClr val="accent1"/>
          </a:fillRef>
          <a:effectRef idx="0">
            <a:schemeClr val="accent1"/>
          </a:effectRef>
          <a:fontRef idx="minor">
            <a:schemeClr val="tx1"/>
          </a:fontRef>
        </p:style>
      </p:cxnSp>
      <p:sp>
        <p:nvSpPr>
          <p:cNvPr id="51" name="CaixaDeTexto 6"/>
          <p:cNvSpPr txBox="1"/>
          <p:nvPr/>
        </p:nvSpPr>
        <p:spPr>
          <a:xfrm>
            <a:off x="437250" y="2009432"/>
            <a:ext cx="1689777" cy="521970"/>
          </a:xfrm>
          <a:prstGeom prst="rect">
            <a:avLst/>
          </a:prstGeom>
          <a:noFill/>
        </p:spPr>
        <p:txBody>
          <a:bodyPr wrap="square" rtlCol="0">
            <a:spAutoFit/>
          </a:bodyPr>
          <a:lstStyle/>
          <a:p>
            <a:r>
              <a:rPr lang="pt-BR" sz="2800" b="1" dirty="0" smtClean="0"/>
              <a:t>n</a:t>
            </a:r>
            <a:r>
              <a:rPr lang="pt-BR" sz="2800" b="1" baseline="-25000" dirty="0" smtClean="0"/>
              <a:t>nE0</a:t>
            </a:r>
            <a:r>
              <a:rPr lang="pt-BR" sz="2800" b="1" dirty="0" smtClean="0"/>
              <a:t>=N</a:t>
            </a:r>
            <a:r>
              <a:rPr lang="pt-BR" sz="2800" b="1" baseline="-25000" dirty="0" smtClean="0"/>
              <a:t>DE</a:t>
            </a:r>
            <a:endParaRPr lang="pt-BR" sz="2800" b="1" baseline="-25000" dirty="0"/>
          </a:p>
        </p:txBody>
      </p:sp>
      <p:sp>
        <p:nvSpPr>
          <p:cNvPr id="52" name="CaixaDeTexto 6"/>
          <p:cNvSpPr txBox="1"/>
          <p:nvPr/>
        </p:nvSpPr>
        <p:spPr>
          <a:xfrm>
            <a:off x="196104" y="5061795"/>
            <a:ext cx="2172345" cy="521970"/>
          </a:xfrm>
          <a:prstGeom prst="rect">
            <a:avLst/>
          </a:prstGeom>
          <a:noFill/>
        </p:spPr>
        <p:txBody>
          <a:bodyPr wrap="square" rtlCol="0">
            <a:spAutoFit/>
          </a:bodyPr>
          <a:lstStyle/>
          <a:p>
            <a:r>
              <a:rPr lang="pt-BR" sz="2800" b="1" dirty="0" smtClean="0"/>
              <a:t>p</a:t>
            </a:r>
            <a:r>
              <a:rPr lang="pt-BR" sz="2800" b="1" baseline="-25000" dirty="0" smtClean="0"/>
              <a:t>nE0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53" name="CaixaDeTexto 6"/>
          <p:cNvSpPr txBox="1"/>
          <p:nvPr/>
        </p:nvSpPr>
        <p:spPr>
          <a:xfrm>
            <a:off x="5455306" y="3167847"/>
            <a:ext cx="1264285"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cxnSp>
        <p:nvCxnSpPr>
          <p:cNvPr id="61" name="Conector Reto 56"/>
          <p:cNvCxnSpPr/>
          <p:nvPr/>
        </p:nvCxnSpPr>
        <p:spPr>
          <a:xfrm flipH="1" flipV="1">
            <a:off x="5028315" y="3163923"/>
            <a:ext cx="2063750" cy="0"/>
          </a:xfrm>
          <a:prstGeom prst="line">
            <a:avLst/>
          </a:prstGeom>
          <a:ln w="53975">
            <a:solidFill>
              <a:srgbClr val="C00000"/>
            </a:solidFill>
          </a:ln>
        </p:spPr>
        <p:style>
          <a:lnRef idx="1">
            <a:schemeClr val="accent1"/>
          </a:lnRef>
          <a:fillRef idx="0">
            <a:schemeClr val="accent1"/>
          </a:fillRef>
          <a:effectRef idx="0">
            <a:schemeClr val="accent1"/>
          </a:effectRef>
          <a:fontRef idx="minor">
            <a:schemeClr val="tx1"/>
          </a:fontRef>
        </p:style>
      </p:cxnSp>
      <p:sp>
        <p:nvSpPr>
          <p:cNvPr id="63" name="Forma livre 62"/>
          <p:cNvSpPr/>
          <p:nvPr/>
        </p:nvSpPr>
        <p:spPr>
          <a:xfrm>
            <a:off x="3669030" y="3148330"/>
            <a:ext cx="1613535" cy="1995170"/>
          </a:xfrm>
          <a:custGeom>
            <a:avLst/>
            <a:gdLst>
              <a:gd name="connsiteX0" fmla="*/ 0 w 1613647"/>
              <a:gd name="connsiteY0" fmla="*/ 1942845 h 1942845"/>
              <a:gd name="connsiteX1" fmla="*/ 215153 w 1613647"/>
              <a:gd name="connsiteY1" fmla="*/ 1673904 h 1942845"/>
              <a:gd name="connsiteX2" fmla="*/ 685800 w 1613647"/>
              <a:gd name="connsiteY2" fmla="*/ 813292 h 1942845"/>
              <a:gd name="connsiteX3" fmla="*/ 806823 w 1613647"/>
              <a:gd name="connsiteY3" fmla="*/ 235069 h 1942845"/>
              <a:gd name="connsiteX4" fmla="*/ 968188 w 1613647"/>
              <a:gd name="connsiteY4" fmla="*/ 73704 h 1942845"/>
              <a:gd name="connsiteX5" fmla="*/ 1210235 w 1613647"/>
              <a:gd name="connsiteY5" fmla="*/ 6469 h 1942845"/>
              <a:gd name="connsiteX6" fmla="*/ 1613647 w 1613647"/>
              <a:gd name="connsiteY6" fmla="*/ 6469 h 19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3647" h="1942845">
                <a:moveTo>
                  <a:pt x="0" y="1942845"/>
                </a:moveTo>
                <a:cubicBezTo>
                  <a:pt x="50426" y="1902504"/>
                  <a:pt x="100853" y="1862163"/>
                  <a:pt x="215153" y="1673904"/>
                </a:cubicBezTo>
                <a:cubicBezTo>
                  <a:pt x="329453" y="1485645"/>
                  <a:pt x="587188" y="1053098"/>
                  <a:pt x="685800" y="813292"/>
                </a:cubicBezTo>
                <a:cubicBezTo>
                  <a:pt x="784412" y="573486"/>
                  <a:pt x="759758" y="358334"/>
                  <a:pt x="806823" y="235069"/>
                </a:cubicBezTo>
                <a:cubicBezTo>
                  <a:pt x="853888" y="111804"/>
                  <a:pt x="900953" y="111804"/>
                  <a:pt x="968188" y="73704"/>
                </a:cubicBezTo>
                <a:cubicBezTo>
                  <a:pt x="1035423" y="35604"/>
                  <a:pt x="1102659" y="17675"/>
                  <a:pt x="1210235" y="6469"/>
                </a:cubicBezTo>
                <a:cubicBezTo>
                  <a:pt x="1317812" y="-4737"/>
                  <a:pt x="1465729" y="866"/>
                  <a:pt x="1613647" y="6469"/>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CaixaDeTexto 6"/>
          <p:cNvSpPr txBox="1"/>
          <p:nvPr/>
        </p:nvSpPr>
        <p:spPr>
          <a:xfrm>
            <a:off x="5462554" y="892959"/>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Base</a:t>
            </a:r>
            <a:endParaRPr lang="pt-BR" sz="2800" b="1" dirty="0">
              <a:solidFill>
                <a:srgbClr val="C00000"/>
              </a:solidFill>
              <a:effectLst>
                <a:outerShdw blurRad="38100" dist="38100" dir="2700000" algn="tl">
                  <a:srgbClr val="000000">
                    <a:alpha val="43137"/>
                  </a:srgbClr>
                </a:outerShdw>
              </a:effectLst>
            </a:endParaRPr>
          </a:p>
        </p:txBody>
      </p:sp>
      <p:sp>
        <p:nvSpPr>
          <p:cNvPr id="17" name="CaixaDeTexto 6"/>
          <p:cNvSpPr txBox="1"/>
          <p:nvPr/>
        </p:nvSpPr>
        <p:spPr>
          <a:xfrm>
            <a:off x="9530114" y="923003"/>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grpSp>
        <p:nvGrpSpPr>
          <p:cNvPr id="21" name="Grupo 20"/>
          <p:cNvGrpSpPr/>
          <p:nvPr/>
        </p:nvGrpSpPr>
        <p:grpSpPr>
          <a:xfrm flipH="1">
            <a:off x="5513865" y="1654956"/>
            <a:ext cx="6200764" cy="4433410"/>
            <a:chOff x="-933856" y="1806100"/>
            <a:chExt cx="14227912" cy="4433410"/>
          </a:xfrm>
        </p:grpSpPr>
        <p:sp>
          <p:nvSpPr>
            <p:cNvPr id="22" name="Retângulo arredondado 53"/>
            <p:cNvSpPr/>
            <p:nvPr/>
          </p:nvSpPr>
          <p:spPr>
            <a:xfrm>
              <a:off x="4191679" y="1858010"/>
              <a:ext cx="472907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6"/>
            <p:cNvSpPr txBox="1"/>
            <p:nvPr/>
          </p:nvSpPr>
          <p:spPr>
            <a:xfrm>
              <a:off x="9140352" y="2346272"/>
              <a:ext cx="4153704" cy="400110"/>
            </a:xfrm>
            <a:prstGeom prst="rect">
              <a:avLst/>
            </a:prstGeom>
            <a:noFill/>
          </p:spPr>
          <p:txBody>
            <a:bodyPr wrap="square" rtlCol="0">
              <a:spAutoFit/>
            </a:bodyPr>
            <a:lstStyle/>
            <a:p>
              <a:r>
                <a:rPr lang="pt-BR" sz="2000" b="1" dirty="0" smtClean="0"/>
                <a:t>W</a:t>
              </a:r>
              <a:r>
                <a:rPr lang="pt-BR" sz="2000" b="1" baseline="-25000" dirty="0" smtClean="0"/>
                <a:t>B</a:t>
              </a:r>
              <a:r>
                <a:rPr lang="pt-BR" sz="2000" b="1" dirty="0" smtClean="0"/>
                <a:t> grande</a:t>
              </a:r>
              <a:endParaRPr lang="pt-BR" sz="2000" b="1" dirty="0"/>
            </a:p>
          </p:txBody>
        </p:sp>
        <p:sp>
          <p:nvSpPr>
            <p:cNvPr id="19" name="CaixaDeTexto 6"/>
            <p:cNvSpPr txBox="1"/>
            <p:nvPr/>
          </p:nvSpPr>
          <p:spPr>
            <a:xfrm>
              <a:off x="-933856" y="2598262"/>
              <a:ext cx="3452099" cy="521970"/>
            </a:xfrm>
            <a:prstGeom prst="rect">
              <a:avLst/>
            </a:prstGeom>
            <a:noFill/>
          </p:spPr>
          <p:txBody>
            <a:bodyPr wrap="square" rtlCol="0">
              <a:spAutoFit/>
            </a:bodyPr>
            <a:lstStyle/>
            <a:p>
              <a:r>
                <a:rPr lang="pt-BR" sz="2800" b="1" dirty="0" smtClean="0"/>
                <a:t>n</a:t>
              </a:r>
              <a:r>
                <a:rPr lang="pt-BR" sz="2800" b="1" baseline="-25000" dirty="0" smtClean="0"/>
                <a:t>nC0</a:t>
              </a:r>
              <a:r>
                <a:rPr lang="pt-BR" sz="2800" b="1" dirty="0" smtClean="0"/>
                <a:t>=N</a:t>
              </a:r>
              <a:r>
                <a:rPr lang="pt-BR" sz="2800" b="1" baseline="-25000" dirty="0" smtClean="0"/>
                <a:t>DE</a:t>
              </a:r>
              <a:endParaRPr lang="pt-BR" sz="2800" b="1" baseline="-25000" dirty="0"/>
            </a:p>
          </p:txBody>
        </p:sp>
        <p:sp>
          <p:nvSpPr>
            <p:cNvPr id="20" name="CaixaDeTexto 6"/>
            <p:cNvSpPr txBox="1"/>
            <p:nvPr/>
          </p:nvSpPr>
          <p:spPr>
            <a:xfrm>
              <a:off x="-933151" y="4368478"/>
              <a:ext cx="4529412" cy="521970"/>
            </a:xfrm>
            <a:prstGeom prst="rect">
              <a:avLst/>
            </a:prstGeom>
            <a:noFill/>
          </p:spPr>
          <p:txBody>
            <a:bodyPr wrap="square" rtlCol="0">
              <a:spAutoFit/>
            </a:bodyPr>
            <a:lstStyle/>
            <a:p>
              <a:r>
                <a:rPr lang="pt-BR" sz="2800" b="1" dirty="0" smtClean="0"/>
                <a:t>p</a:t>
              </a:r>
              <a:r>
                <a:rPr lang="pt-BR" sz="2800" b="1" baseline="-25000" dirty="0" smtClean="0"/>
                <a:t>nC0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28" name="CaixaDeTexto 6"/>
            <p:cNvSpPr txBox="1"/>
            <p:nvPr/>
          </p:nvSpPr>
          <p:spPr>
            <a:xfrm>
              <a:off x="-727201" y="1806100"/>
              <a:ext cx="3244801"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cxnSp>
          <p:nvCxnSpPr>
            <p:cNvPr id="30" name="Conector Reto 35"/>
            <p:cNvCxnSpPr/>
            <p:nvPr/>
          </p:nvCxnSpPr>
          <p:spPr>
            <a:xfrm>
              <a:off x="-241269" y="4925806"/>
              <a:ext cx="4319821" cy="6946"/>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1" name="Forma livre 30"/>
            <p:cNvSpPr/>
            <p:nvPr/>
          </p:nvSpPr>
          <p:spPr>
            <a:xfrm>
              <a:off x="1732516" y="3622835"/>
              <a:ext cx="6829118" cy="2610485"/>
            </a:xfrm>
            <a:custGeom>
              <a:avLst/>
              <a:gdLst>
                <a:gd name="connisteX0" fmla="*/ 0 w 7164705"/>
                <a:gd name="connsiteY0" fmla="*/ 12629 h 3412004"/>
                <a:gd name="connisteX1" fmla="*/ 518795 w 7164705"/>
                <a:gd name="connsiteY1" fmla="*/ 2469 h 3412004"/>
                <a:gd name="connisteX2" fmla="*/ 1555750 w 7164705"/>
                <a:gd name="connsiteY2" fmla="*/ 2469 h 3412004"/>
                <a:gd name="connisteX3" fmla="*/ 1947545 w 7164705"/>
                <a:gd name="connsiteY3" fmla="*/ 23424 h 3412004"/>
                <a:gd name="connisteX4" fmla="*/ 2138045 w 7164705"/>
                <a:gd name="connsiteY4" fmla="*/ 107879 h 3412004"/>
                <a:gd name="connisteX5" fmla="*/ 2402205 w 7164705"/>
                <a:gd name="connsiteY5" fmla="*/ 478719 h 3412004"/>
                <a:gd name="connisteX6" fmla="*/ 2476500 w 7164705"/>
                <a:gd name="connsiteY6" fmla="*/ 1377879 h 3412004"/>
                <a:gd name="connisteX7" fmla="*/ 2519045 w 7164705"/>
                <a:gd name="connsiteY7" fmla="*/ 2563424 h 3412004"/>
                <a:gd name="connisteX8" fmla="*/ 2550795 w 7164705"/>
                <a:gd name="connsiteY8" fmla="*/ 3177469 h 3412004"/>
                <a:gd name="connisteX9" fmla="*/ 2698750 w 7164705"/>
                <a:gd name="connsiteY9" fmla="*/ 3325424 h 3412004"/>
                <a:gd name="connisteX10" fmla="*/ 2941955 w 7164705"/>
                <a:gd name="connsiteY10" fmla="*/ 3357174 h 3412004"/>
                <a:gd name="connisteX11" fmla="*/ 4106545 w 7164705"/>
                <a:gd name="connsiteY11" fmla="*/ 3388924 h 3412004"/>
                <a:gd name="connisteX12" fmla="*/ 5259705 w 7164705"/>
                <a:gd name="connsiteY12" fmla="*/ 3409879 h 3412004"/>
                <a:gd name="connisteX13" fmla="*/ 7164705 w 7164705"/>
                <a:gd name="connsiteY13" fmla="*/ 3409879 h 341200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Lst>
              <a:rect l="l" t="t" r="r" b="b"/>
              <a:pathLst>
                <a:path w="7164705" h="3412004">
                  <a:moveTo>
                    <a:pt x="0" y="12630"/>
                  </a:moveTo>
                  <a:cubicBezTo>
                    <a:pt x="83185" y="10725"/>
                    <a:pt x="207645" y="4375"/>
                    <a:pt x="518795" y="2470"/>
                  </a:cubicBezTo>
                  <a:cubicBezTo>
                    <a:pt x="829945" y="565"/>
                    <a:pt x="1270000" y="-1975"/>
                    <a:pt x="1555750" y="2470"/>
                  </a:cubicBezTo>
                  <a:cubicBezTo>
                    <a:pt x="1841500" y="6915"/>
                    <a:pt x="1831340" y="2470"/>
                    <a:pt x="1947545" y="23425"/>
                  </a:cubicBezTo>
                  <a:cubicBezTo>
                    <a:pt x="2063750" y="44380"/>
                    <a:pt x="2047240" y="17075"/>
                    <a:pt x="2138045" y="107880"/>
                  </a:cubicBezTo>
                  <a:cubicBezTo>
                    <a:pt x="2228850" y="198685"/>
                    <a:pt x="2334260" y="224720"/>
                    <a:pt x="2402205" y="478720"/>
                  </a:cubicBezTo>
                  <a:cubicBezTo>
                    <a:pt x="2470150" y="732720"/>
                    <a:pt x="2453005" y="960685"/>
                    <a:pt x="2476500" y="1377880"/>
                  </a:cubicBezTo>
                  <a:cubicBezTo>
                    <a:pt x="2499995" y="1795075"/>
                    <a:pt x="2504440" y="2203380"/>
                    <a:pt x="2519045" y="2563425"/>
                  </a:cubicBezTo>
                  <a:cubicBezTo>
                    <a:pt x="2533650" y="2923470"/>
                    <a:pt x="2514600" y="3025070"/>
                    <a:pt x="2550795" y="3177470"/>
                  </a:cubicBezTo>
                  <a:cubicBezTo>
                    <a:pt x="2586990" y="3329870"/>
                    <a:pt x="2620645" y="3289230"/>
                    <a:pt x="2698750" y="3325425"/>
                  </a:cubicBezTo>
                  <a:cubicBezTo>
                    <a:pt x="2776855" y="3361620"/>
                    <a:pt x="2660650" y="3344475"/>
                    <a:pt x="2941955" y="3357175"/>
                  </a:cubicBezTo>
                  <a:cubicBezTo>
                    <a:pt x="3223260" y="3369875"/>
                    <a:pt x="3642995" y="3378130"/>
                    <a:pt x="4106545" y="3388925"/>
                  </a:cubicBezTo>
                  <a:cubicBezTo>
                    <a:pt x="4570095" y="3399720"/>
                    <a:pt x="4648200" y="3405435"/>
                    <a:pt x="5259705" y="3409880"/>
                  </a:cubicBezTo>
                  <a:cubicBezTo>
                    <a:pt x="5871210" y="3414325"/>
                    <a:pt x="6806565" y="3410515"/>
                    <a:pt x="7164705" y="3409880"/>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3" name="Forma livre 32"/>
            <p:cNvSpPr/>
            <p:nvPr/>
          </p:nvSpPr>
          <p:spPr>
            <a:xfrm>
              <a:off x="4079046" y="3299620"/>
              <a:ext cx="7688768" cy="2906395"/>
            </a:xfrm>
            <a:custGeom>
              <a:avLst/>
              <a:gdLst>
                <a:gd name="connisteX0" fmla="*/ 7302500 w 7302500"/>
                <a:gd name="connsiteY0" fmla="*/ 21327 h 3094494"/>
                <a:gd name="connisteX1" fmla="*/ 6530340 w 7302500"/>
                <a:gd name="connsiteY1" fmla="*/ 372 h 3094494"/>
                <a:gd name="connisteX2" fmla="*/ 5313045 w 7302500"/>
                <a:gd name="connsiteY2" fmla="*/ 10532 h 3094494"/>
                <a:gd name="connisteX3" fmla="*/ 4921250 w 7302500"/>
                <a:gd name="connsiteY3" fmla="*/ 32122 h 3094494"/>
                <a:gd name="connisteX4" fmla="*/ 4741545 w 7302500"/>
                <a:gd name="connsiteY4" fmla="*/ 190872 h 3094494"/>
                <a:gd name="connisteX5" fmla="*/ 4646295 w 7302500"/>
                <a:gd name="connsiteY5" fmla="*/ 857622 h 3094494"/>
                <a:gd name="connisteX6" fmla="*/ 4434840 w 7302500"/>
                <a:gd name="connsiteY6" fmla="*/ 2572122 h 3094494"/>
                <a:gd name="connisteX7" fmla="*/ 4170045 w 7302500"/>
                <a:gd name="connsiteY7" fmla="*/ 3026782 h 3094494"/>
                <a:gd name="connisteX8" fmla="*/ 3111500 w 7302500"/>
                <a:gd name="connsiteY8" fmla="*/ 3090282 h 3094494"/>
                <a:gd name="connisteX9" fmla="*/ 847090 w 7302500"/>
                <a:gd name="connsiteY9" fmla="*/ 3069327 h 3094494"/>
                <a:gd name="connisteX10" fmla="*/ 0 w 7302500"/>
                <a:gd name="connsiteY10" fmla="*/ 3058532 h 30944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7302500" h="3094495">
                  <a:moveTo>
                    <a:pt x="7302500" y="21327"/>
                  </a:moveTo>
                  <a:cubicBezTo>
                    <a:pt x="7172325" y="16882"/>
                    <a:pt x="6928485" y="2277"/>
                    <a:pt x="6530340" y="372"/>
                  </a:cubicBezTo>
                  <a:cubicBezTo>
                    <a:pt x="6132195" y="-1533"/>
                    <a:pt x="5634990" y="4182"/>
                    <a:pt x="5313045" y="10532"/>
                  </a:cubicBezTo>
                  <a:cubicBezTo>
                    <a:pt x="4991100" y="16882"/>
                    <a:pt x="5035550" y="-4073"/>
                    <a:pt x="4921250" y="32122"/>
                  </a:cubicBezTo>
                  <a:cubicBezTo>
                    <a:pt x="4806950" y="68317"/>
                    <a:pt x="4796790" y="25772"/>
                    <a:pt x="4741545" y="190872"/>
                  </a:cubicBezTo>
                  <a:cubicBezTo>
                    <a:pt x="4686300" y="355972"/>
                    <a:pt x="4707890" y="381372"/>
                    <a:pt x="4646295" y="857622"/>
                  </a:cubicBezTo>
                  <a:cubicBezTo>
                    <a:pt x="4584700" y="1333872"/>
                    <a:pt x="4530090" y="2138417"/>
                    <a:pt x="4434840" y="2572122"/>
                  </a:cubicBezTo>
                  <a:cubicBezTo>
                    <a:pt x="4339590" y="3005827"/>
                    <a:pt x="4434840" y="2923277"/>
                    <a:pt x="4170045" y="3026782"/>
                  </a:cubicBezTo>
                  <a:cubicBezTo>
                    <a:pt x="3905250" y="3130287"/>
                    <a:pt x="3776345" y="3082027"/>
                    <a:pt x="3111500" y="3090282"/>
                  </a:cubicBezTo>
                  <a:cubicBezTo>
                    <a:pt x="2446655" y="3098537"/>
                    <a:pt x="1469390" y="3075677"/>
                    <a:pt x="847090" y="3069327"/>
                  </a:cubicBezTo>
                  <a:cubicBezTo>
                    <a:pt x="224790" y="3062977"/>
                    <a:pt x="123825" y="3060437"/>
                    <a:pt x="0" y="3058532"/>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Forma livre 34"/>
            <p:cNvSpPr/>
            <p:nvPr/>
          </p:nvSpPr>
          <p:spPr>
            <a:xfrm>
              <a:off x="8532494" y="5212875"/>
              <a:ext cx="3483768" cy="1021080"/>
            </a:xfrm>
            <a:custGeom>
              <a:avLst/>
              <a:gdLst>
                <a:gd name="connsiteX0" fmla="*/ 0 w 2760453"/>
                <a:gd name="connsiteY0" fmla="*/ 910753 h 910753"/>
                <a:gd name="connsiteX1" fmla="*/ 224286 w 2760453"/>
                <a:gd name="connsiteY1" fmla="*/ 608829 h 910753"/>
                <a:gd name="connsiteX2" fmla="*/ 569343 w 2760453"/>
                <a:gd name="connsiteY2" fmla="*/ 315530 h 910753"/>
                <a:gd name="connsiteX3" fmla="*/ 983411 w 2760453"/>
                <a:gd name="connsiteY3" fmla="*/ 117123 h 910753"/>
                <a:gd name="connsiteX4" fmla="*/ 1457864 w 2760453"/>
                <a:gd name="connsiteY4" fmla="*/ 56738 h 910753"/>
                <a:gd name="connsiteX5" fmla="*/ 2061713 w 2760453"/>
                <a:gd name="connsiteY5" fmla="*/ 4980 h 910753"/>
                <a:gd name="connsiteX6" fmla="*/ 2760453 w 2760453"/>
                <a:gd name="connsiteY6" fmla="*/ 4980 h 91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453" h="910753">
                  <a:moveTo>
                    <a:pt x="0" y="910753"/>
                  </a:moveTo>
                  <a:cubicBezTo>
                    <a:pt x="64698" y="809393"/>
                    <a:pt x="129396" y="708033"/>
                    <a:pt x="224286" y="608829"/>
                  </a:cubicBezTo>
                  <a:cubicBezTo>
                    <a:pt x="319176" y="509625"/>
                    <a:pt x="442822" y="397481"/>
                    <a:pt x="569343" y="315530"/>
                  </a:cubicBezTo>
                  <a:cubicBezTo>
                    <a:pt x="695864" y="233579"/>
                    <a:pt x="835324" y="160255"/>
                    <a:pt x="983411" y="117123"/>
                  </a:cubicBezTo>
                  <a:cubicBezTo>
                    <a:pt x="1131498" y="73991"/>
                    <a:pt x="1278147" y="75428"/>
                    <a:pt x="1457864" y="56738"/>
                  </a:cubicBezTo>
                  <a:cubicBezTo>
                    <a:pt x="1637581" y="38048"/>
                    <a:pt x="1844615" y="13606"/>
                    <a:pt x="2061713" y="4980"/>
                  </a:cubicBezTo>
                  <a:cubicBezTo>
                    <a:pt x="2278811" y="-3646"/>
                    <a:pt x="2519632" y="667"/>
                    <a:pt x="2760453" y="4980"/>
                  </a:cubicBezTo>
                </a:path>
              </a:pathLst>
            </a:custGeom>
            <a:noFill/>
            <a:ln w="508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6" name="Forma livre 45"/>
            <p:cNvSpPr/>
            <p:nvPr/>
          </p:nvSpPr>
          <p:spPr>
            <a:xfrm>
              <a:off x="5987944" y="5540035"/>
              <a:ext cx="272949" cy="416805"/>
            </a:xfrm>
            <a:custGeom>
              <a:avLst/>
              <a:gdLst>
                <a:gd name="connsiteX0" fmla="*/ 237406 w 272949"/>
                <a:gd name="connsiteY0" fmla="*/ 416805 h 416805"/>
                <a:gd name="connsiteX1" fmla="*/ 13 w 272949"/>
                <a:gd name="connsiteY1" fmla="*/ 240959 h 416805"/>
                <a:gd name="connsiteX2" fmla="*/ 246198 w 272949"/>
                <a:gd name="connsiteY2" fmla="*/ 21151 h 416805"/>
                <a:gd name="connsiteX3" fmla="*/ 254990 w 272949"/>
                <a:gd name="connsiteY3" fmla="*/ 21151 h 416805"/>
              </a:gdLst>
              <a:ahLst/>
              <a:cxnLst>
                <a:cxn ang="0">
                  <a:pos x="connsiteX0" y="connsiteY0"/>
                </a:cxn>
                <a:cxn ang="0">
                  <a:pos x="connsiteX1" y="connsiteY1"/>
                </a:cxn>
                <a:cxn ang="0">
                  <a:pos x="connsiteX2" y="connsiteY2"/>
                </a:cxn>
                <a:cxn ang="0">
                  <a:pos x="connsiteX3" y="connsiteY3"/>
                </a:cxn>
              </a:cxnLst>
              <a:rect l="l" t="t" r="r" b="b"/>
              <a:pathLst>
                <a:path w="272949" h="416805">
                  <a:moveTo>
                    <a:pt x="237406" y="416805"/>
                  </a:moveTo>
                  <a:cubicBezTo>
                    <a:pt x="117977" y="361853"/>
                    <a:pt x="-1452" y="306901"/>
                    <a:pt x="13" y="240959"/>
                  </a:cubicBezTo>
                  <a:cubicBezTo>
                    <a:pt x="1478" y="175017"/>
                    <a:pt x="203702" y="57786"/>
                    <a:pt x="246198" y="21151"/>
                  </a:cubicBezTo>
                  <a:cubicBezTo>
                    <a:pt x="288694" y="-15484"/>
                    <a:pt x="271842" y="2833"/>
                    <a:pt x="254990" y="21151"/>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cxnSp>
        <p:nvCxnSpPr>
          <p:cNvPr id="47" name="Conector Reto 18"/>
          <p:cNvCxnSpPr/>
          <p:nvPr/>
        </p:nvCxnSpPr>
        <p:spPr>
          <a:xfrm>
            <a:off x="8439396" y="1818523"/>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8" name="CaixaDeTexto 6"/>
          <p:cNvSpPr txBox="1"/>
          <p:nvPr/>
        </p:nvSpPr>
        <p:spPr>
          <a:xfrm flipH="1">
            <a:off x="5195790" y="4408676"/>
            <a:ext cx="2161638" cy="523220"/>
          </a:xfrm>
          <a:prstGeom prst="rect">
            <a:avLst/>
          </a:prstGeom>
          <a:noFill/>
        </p:spPr>
        <p:txBody>
          <a:bodyPr wrap="square" rtlCol="0">
            <a:spAutoFit/>
          </a:bodyPr>
          <a:lstStyle/>
          <a:p>
            <a:r>
              <a:rPr lang="pt-BR" sz="2800" b="1" dirty="0" smtClean="0"/>
              <a:t>n</a:t>
            </a:r>
            <a:r>
              <a:rPr lang="pt-BR" sz="2800" b="1" baseline="-25000" dirty="0" smtClean="0"/>
              <a:t>p0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a:sym typeface="+mn-ea"/>
              </a:rPr>
              <a:t>A</a:t>
            </a:r>
            <a:endParaRPr lang="pt-BR" sz="2800" b="1" baseline="-25000" dirty="0">
              <a:sym typeface="+mn-ea"/>
            </a:endParaRPr>
          </a:p>
        </p:txBody>
      </p:sp>
      <p:sp>
        <p:nvSpPr>
          <p:cNvPr id="49" name="Forma livre 48"/>
          <p:cNvSpPr/>
          <p:nvPr/>
        </p:nvSpPr>
        <p:spPr>
          <a:xfrm>
            <a:off x="9503410" y="4780915"/>
            <a:ext cx="1640840" cy="1261745"/>
          </a:xfrm>
          <a:custGeom>
            <a:avLst/>
            <a:gdLst>
              <a:gd name="connsiteX0" fmla="*/ 0 w 1640541"/>
              <a:gd name="connsiteY0" fmla="*/ 1135121 h 1135121"/>
              <a:gd name="connsiteX1" fmla="*/ 161365 w 1640541"/>
              <a:gd name="connsiteY1" fmla="*/ 677921 h 1135121"/>
              <a:gd name="connsiteX2" fmla="*/ 510989 w 1640541"/>
              <a:gd name="connsiteY2" fmla="*/ 274510 h 1135121"/>
              <a:gd name="connsiteX3" fmla="*/ 833718 w 1640541"/>
              <a:gd name="connsiteY3" fmla="*/ 99698 h 1135121"/>
              <a:gd name="connsiteX4" fmla="*/ 1223683 w 1640541"/>
              <a:gd name="connsiteY4" fmla="*/ 5569 h 1135121"/>
              <a:gd name="connsiteX5" fmla="*/ 1640541 w 1640541"/>
              <a:gd name="connsiteY5" fmla="*/ 19016 h 113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0541" h="1135121">
                <a:moveTo>
                  <a:pt x="0" y="1135121"/>
                </a:moveTo>
                <a:cubicBezTo>
                  <a:pt x="38100" y="978238"/>
                  <a:pt x="76200" y="821356"/>
                  <a:pt x="161365" y="677921"/>
                </a:cubicBezTo>
                <a:cubicBezTo>
                  <a:pt x="246530" y="534486"/>
                  <a:pt x="398930" y="370880"/>
                  <a:pt x="510989" y="274510"/>
                </a:cubicBezTo>
                <a:cubicBezTo>
                  <a:pt x="623048" y="178140"/>
                  <a:pt x="714936" y="144522"/>
                  <a:pt x="833718" y="99698"/>
                </a:cubicBezTo>
                <a:cubicBezTo>
                  <a:pt x="952500" y="54874"/>
                  <a:pt x="1089213" y="19016"/>
                  <a:pt x="1223683" y="5569"/>
                </a:cubicBezTo>
                <a:cubicBezTo>
                  <a:pt x="1358154" y="-7878"/>
                  <a:pt x="1499347" y="5569"/>
                  <a:pt x="1640541" y="19016"/>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 name="Conector de Seta Reta 89"/>
          <p:cNvCxnSpPr/>
          <p:nvPr/>
        </p:nvCxnSpPr>
        <p:spPr>
          <a:xfrm flipV="1">
            <a:off x="4081145" y="2195195"/>
            <a:ext cx="434340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56" name="Forma livre 55"/>
          <p:cNvSpPr/>
          <p:nvPr/>
        </p:nvSpPr>
        <p:spPr>
          <a:xfrm>
            <a:off x="4484370" y="4279265"/>
            <a:ext cx="1656715" cy="782320"/>
          </a:xfrm>
          <a:custGeom>
            <a:avLst/>
            <a:gdLst>
              <a:gd name="connisteX0" fmla="*/ 0 w 1656715"/>
              <a:gd name="connsiteY0" fmla="*/ 0 h 644465"/>
              <a:gd name="connisteX1" fmla="*/ 212725 w 1656715"/>
              <a:gd name="connsiteY1" fmla="*/ 198120 h 644465"/>
              <a:gd name="connisteX2" fmla="*/ 486410 w 1656715"/>
              <a:gd name="connsiteY2" fmla="*/ 380365 h 644465"/>
              <a:gd name="connisteX3" fmla="*/ 820420 w 1656715"/>
              <a:gd name="connsiteY3" fmla="*/ 577850 h 644465"/>
              <a:gd name="connisteX4" fmla="*/ 1322070 w 1656715"/>
              <a:gd name="connsiteY4" fmla="*/ 638810 h 644465"/>
              <a:gd name="connisteX5" fmla="*/ 1656715 w 1656715"/>
              <a:gd name="connsiteY5" fmla="*/ 638810 h 64446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1656715" h="644466">
                <a:moveTo>
                  <a:pt x="0" y="0"/>
                </a:moveTo>
                <a:cubicBezTo>
                  <a:pt x="36830" y="36195"/>
                  <a:pt x="115570" y="121920"/>
                  <a:pt x="212725" y="198120"/>
                </a:cubicBezTo>
                <a:cubicBezTo>
                  <a:pt x="309880" y="274320"/>
                  <a:pt x="365125" y="304165"/>
                  <a:pt x="486410" y="380365"/>
                </a:cubicBezTo>
                <a:cubicBezTo>
                  <a:pt x="607695" y="456565"/>
                  <a:pt x="653415" y="526415"/>
                  <a:pt x="820420" y="577850"/>
                </a:cubicBezTo>
                <a:cubicBezTo>
                  <a:pt x="987425" y="629285"/>
                  <a:pt x="1155065" y="626745"/>
                  <a:pt x="1322070" y="638810"/>
                </a:cubicBezTo>
                <a:cubicBezTo>
                  <a:pt x="1489075" y="650875"/>
                  <a:pt x="1599565" y="640080"/>
                  <a:pt x="1656715" y="638810"/>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7" name="CaixaDeTexto 6"/>
          <p:cNvSpPr txBox="1"/>
          <p:nvPr/>
        </p:nvSpPr>
        <p:spPr>
          <a:xfrm>
            <a:off x="1241074" y="923439"/>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70" name="CaixaDeTexto 2"/>
          <p:cNvSpPr txBox="1"/>
          <p:nvPr/>
        </p:nvSpPr>
        <p:spPr>
          <a:xfrm>
            <a:off x="1607820" y="370840"/>
            <a:ext cx="9290685" cy="521970"/>
          </a:xfrm>
          <a:prstGeom prst="rect">
            <a:avLst/>
          </a:prstGeom>
          <a:noFill/>
        </p:spPr>
        <p:txBody>
          <a:bodyPr wrap="square" rtlCol="0">
            <a:spAutoFit/>
          </a:bodyPr>
          <a:lstStyle/>
          <a:p>
            <a:pPr algn="ctr"/>
            <a:r>
              <a:rPr lang="pt-BR" sz="2800" b="1" dirty="0" smtClean="0">
                <a:latin typeface="Comic Sans MS" panose="030F0702030302020204" pitchFamily="66" charset="0"/>
              </a:rPr>
              <a:t>Dois diodos unidos (D</a:t>
            </a:r>
            <a:r>
              <a:rPr lang="pt-BR" sz="2800" b="1" baseline="-25000" dirty="0" smtClean="0">
                <a:latin typeface="Comic Sans MS" panose="030F0702030302020204" pitchFamily="66" charset="0"/>
              </a:rPr>
              <a:t>BE </a:t>
            </a:r>
            <a:r>
              <a:rPr lang="pt-BR" sz="2800" b="1" dirty="0" smtClean="0">
                <a:latin typeface="Comic Sans MS" panose="030F0702030302020204" pitchFamily="66" charset="0"/>
              </a:rPr>
              <a:t>conduzindo e D</a:t>
            </a:r>
            <a:r>
              <a:rPr lang="pt-BR" sz="2800" b="1" baseline="-25000" dirty="0" smtClean="0">
                <a:latin typeface="Comic Sans MS" panose="030F0702030302020204" pitchFamily="66" charset="0"/>
              </a:rPr>
              <a:t>BC</a:t>
            </a:r>
            <a:r>
              <a:rPr lang="pt-BR" sz="2800" b="1" dirty="0" smtClean="0">
                <a:latin typeface="Comic Sans MS" panose="030F0702030302020204" pitchFamily="66" charset="0"/>
              </a:rPr>
              <a:t> cortado)</a:t>
            </a:r>
            <a:endParaRPr lang="pt-BR" sz="2800" b="1" dirty="0" smtClean="0">
              <a:latin typeface="Comic Sans MS" panose="030F0702030302020204" pitchFamily="66" charset="0"/>
            </a:endParaRPr>
          </a:p>
        </p:txBody>
      </p:sp>
      <p:cxnSp>
        <p:nvCxnSpPr>
          <p:cNvPr id="71" name="Conector Reto 56"/>
          <p:cNvCxnSpPr/>
          <p:nvPr/>
        </p:nvCxnSpPr>
        <p:spPr>
          <a:xfrm>
            <a:off x="10453370" y="3471545"/>
            <a:ext cx="959485" cy="5080"/>
          </a:xfrm>
          <a:prstGeom prst="line">
            <a:avLst/>
          </a:prstGeom>
          <a:ln w="53975">
            <a:solidFill>
              <a:srgbClr val="0070C0"/>
            </a:solidFill>
          </a:ln>
        </p:spPr>
        <p:style>
          <a:lnRef idx="1">
            <a:schemeClr val="accent1"/>
          </a:lnRef>
          <a:fillRef idx="0">
            <a:schemeClr val="accent1"/>
          </a:fillRef>
          <a:effectRef idx="0">
            <a:schemeClr val="accent1"/>
          </a:effectRef>
          <a:fontRef idx="minor">
            <a:schemeClr val="tx1"/>
          </a:fontRef>
        </p:style>
      </p:cxnSp>
      <p:sp>
        <p:nvSpPr>
          <p:cNvPr id="54" name="Forma livre 53"/>
          <p:cNvSpPr/>
          <p:nvPr/>
        </p:nvSpPr>
        <p:spPr>
          <a:xfrm>
            <a:off x="2684369" y="1790382"/>
            <a:ext cx="2438400" cy="823934"/>
          </a:xfrm>
          <a:custGeom>
            <a:avLst/>
            <a:gdLst>
              <a:gd name="connsiteX0" fmla="*/ 0 w 2438400"/>
              <a:gd name="connsiteY0" fmla="*/ 823934 h 823934"/>
              <a:gd name="connsiteX1" fmla="*/ 279400 w 2438400"/>
              <a:gd name="connsiteY1" fmla="*/ 417534 h 823934"/>
              <a:gd name="connsiteX2" fmla="*/ 1003300 w 2438400"/>
              <a:gd name="connsiteY2" fmla="*/ 23834 h 823934"/>
              <a:gd name="connsiteX3" fmla="*/ 2120900 w 2438400"/>
              <a:gd name="connsiteY3" fmla="*/ 74634 h 823934"/>
              <a:gd name="connsiteX4" fmla="*/ 2438400 w 2438400"/>
              <a:gd name="connsiteY4" fmla="*/ 328634 h 82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400" h="823934">
                <a:moveTo>
                  <a:pt x="0" y="823934"/>
                </a:moveTo>
                <a:cubicBezTo>
                  <a:pt x="56091" y="687409"/>
                  <a:pt x="112183" y="550884"/>
                  <a:pt x="279400" y="417534"/>
                </a:cubicBezTo>
                <a:cubicBezTo>
                  <a:pt x="446617" y="284184"/>
                  <a:pt x="696383" y="80984"/>
                  <a:pt x="1003300" y="23834"/>
                </a:cubicBezTo>
                <a:cubicBezTo>
                  <a:pt x="1310217" y="-33316"/>
                  <a:pt x="1881717" y="23834"/>
                  <a:pt x="2120900" y="74634"/>
                </a:cubicBezTo>
                <a:cubicBezTo>
                  <a:pt x="2360083" y="125434"/>
                  <a:pt x="2399241" y="227034"/>
                  <a:pt x="2438400" y="328634"/>
                </a:cubicBezTo>
              </a:path>
            </a:pathLst>
          </a:custGeom>
          <a:noFill/>
          <a:ln w="190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Forma livre 54"/>
          <p:cNvSpPr/>
          <p:nvPr/>
        </p:nvSpPr>
        <p:spPr>
          <a:xfrm>
            <a:off x="7230906" y="1784924"/>
            <a:ext cx="2374900" cy="998561"/>
          </a:xfrm>
          <a:custGeom>
            <a:avLst/>
            <a:gdLst>
              <a:gd name="connsiteX0" fmla="*/ 2374900 w 2374900"/>
              <a:gd name="connsiteY0" fmla="*/ 998561 h 998561"/>
              <a:gd name="connsiteX1" fmla="*/ 1828800 w 2374900"/>
              <a:gd name="connsiteY1" fmla="*/ 363561 h 998561"/>
              <a:gd name="connsiteX2" fmla="*/ 1028700 w 2374900"/>
              <a:gd name="connsiteY2" fmla="*/ 7961 h 998561"/>
              <a:gd name="connsiteX3" fmla="*/ 317500 w 2374900"/>
              <a:gd name="connsiteY3" fmla="*/ 134961 h 998561"/>
              <a:gd name="connsiteX4" fmla="*/ 0 w 2374900"/>
              <a:gd name="connsiteY4" fmla="*/ 350861 h 998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900" h="998561">
                <a:moveTo>
                  <a:pt x="2374900" y="998561"/>
                </a:moveTo>
                <a:cubicBezTo>
                  <a:pt x="2214033" y="763611"/>
                  <a:pt x="2053167" y="528661"/>
                  <a:pt x="1828800" y="363561"/>
                </a:cubicBezTo>
                <a:cubicBezTo>
                  <a:pt x="1604433" y="198461"/>
                  <a:pt x="1280583" y="46061"/>
                  <a:pt x="1028700" y="7961"/>
                </a:cubicBezTo>
                <a:cubicBezTo>
                  <a:pt x="776817" y="-30139"/>
                  <a:pt x="488950" y="77811"/>
                  <a:pt x="317500" y="134961"/>
                </a:cubicBezTo>
                <a:cubicBezTo>
                  <a:pt x="146050" y="192111"/>
                  <a:pt x="73025" y="271486"/>
                  <a:pt x="0" y="350861"/>
                </a:cubicBezTo>
              </a:path>
            </a:pathLst>
          </a:custGeom>
          <a:noFill/>
          <a:ln w="190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7" name="CaixaDeTexto 2"/>
          <p:cNvSpPr txBox="1"/>
          <p:nvPr/>
        </p:nvSpPr>
        <p:spPr>
          <a:xfrm flipH="1">
            <a:off x="7357428" y="1288392"/>
            <a:ext cx="1585017" cy="46037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V</a:t>
            </a:r>
            <a:r>
              <a:rPr lang="pt-BR" sz="2400" b="1" baseline="-25000" dirty="0" smtClean="0">
                <a:solidFill>
                  <a:schemeClr val="tx1"/>
                </a:solidFill>
                <a:latin typeface="Comic Sans MS" panose="030F0702030302020204" pitchFamily="66" charset="0"/>
              </a:rPr>
              <a:t>BC</a:t>
            </a:r>
            <a:r>
              <a:rPr lang="pt-BR" sz="2400" b="1" dirty="0" smtClean="0">
                <a:solidFill>
                  <a:schemeClr val="tx1"/>
                </a:solidFill>
                <a:latin typeface="Comic Sans MS" panose="030F0702030302020204" pitchFamily="66" charset="0"/>
              </a:rPr>
              <a:t> &lt; 0V</a:t>
            </a:r>
            <a:endParaRPr lang="pt-BR" sz="2400" b="1" dirty="0" smtClean="0">
              <a:solidFill>
                <a:schemeClr val="tx1"/>
              </a:solidFill>
              <a:latin typeface="Comic Sans MS" panose="030F0702030302020204" pitchFamily="66" charset="0"/>
            </a:endParaRPr>
          </a:p>
        </p:txBody>
      </p:sp>
      <p:sp>
        <p:nvSpPr>
          <p:cNvPr id="59" name="CaixaDeTexto 2"/>
          <p:cNvSpPr txBox="1"/>
          <p:nvPr/>
        </p:nvSpPr>
        <p:spPr>
          <a:xfrm flipH="1">
            <a:off x="3121481" y="1283077"/>
            <a:ext cx="1864548" cy="46166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V</a:t>
            </a:r>
            <a:r>
              <a:rPr lang="pt-BR" sz="2400" b="1" baseline="-25000" dirty="0" smtClean="0">
                <a:solidFill>
                  <a:schemeClr val="tx1"/>
                </a:solidFill>
                <a:latin typeface="Comic Sans MS" panose="030F0702030302020204" pitchFamily="66" charset="0"/>
              </a:rPr>
              <a:t>BE</a:t>
            </a:r>
            <a:r>
              <a:rPr lang="pt-BR" sz="2400" b="1" dirty="0" smtClean="0">
                <a:solidFill>
                  <a:schemeClr val="tx1"/>
                </a:solidFill>
                <a:latin typeface="Comic Sans MS" panose="030F0702030302020204" pitchFamily="66" charset="0"/>
              </a:rPr>
              <a:t> = 0.6V</a:t>
            </a:r>
            <a:endParaRPr lang="pt-BR" sz="2400" b="1" dirty="0" smtClean="0">
              <a:solidFill>
                <a:schemeClr val="tx1"/>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9" name="Retângulo arredondado 53"/>
          <p:cNvSpPr/>
          <p:nvPr/>
        </p:nvSpPr>
        <p:spPr>
          <a:xfrm>
            <a:off x="7612380" y="2059940"/>
            <a:ext cx="1212215" cy="406527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0" name="Retângulo arredondado 53"/>
          <p:cNvSpPr/>
          <p:nvPr/>
        </p:nvSpPr>
        <p:spPr>
          <a:xfrm>
            <a:off x="3847083" y="2060235"/>
            <a:ext cx="822137" cy="406544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1" name="Conector de Seta Reta 73"/>
          <p:cNvCxnSpPr/>
          <p:nvPr/>
        </p:nvCxnSpPr>
        <p:spPr>
          <a:xfrm>
            <a:off x="1041316" y="6093539"/>
            <a:ext cx="10304929"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2" name="Conector de Seta Reta 89"/>
          <p:cNvCxnSpPr/>
          <p:nvPr/>
        </p:nvCxnSpPr>
        <p:spPr>
          <a:xfrm>
            <a:off x="4258151" y="1783275"/>
            <a:ext cx="3872118"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3" name="CaixaDeTexto 6"/>
          <p:cNvSpPr txBox="1"/>
          <p:nvPr/>
        </p:nvSpPr>
        <p:spPr>
          <a:xfrm>
            <a:off x="5966180" y="1417820"/>
            <a:ext cx="599440" cy="398780"/>
          </a:xfrm>
          <a:prstGeom prst="rect">
            <a:avLst/>
          </a:prstGeom>
          <a:noFill/>
        </p:spPr>
        <p:txBody>
          <a:bodyPr wrap="square" rtlCol="0">
            <a:spAutoFit/>
          </a:bodyPr>
          <a:lstStyle/>
          <a:p>
            <a:r>
              <a:rPr lang="pt-BR" sz="2000" b="1" dirty="0" smtClean="0"/>
              <a:t>W</a:t>
            </a:r>
            <a:r>
              <a:rPr lang="pt-BR" sz="2000" b="1" baseline="-25000" dirty="0" smtClean="0"/>
              <a:t>B</a:t>
            </a:r>
            <a:endParaRPr lang="pt-BR" sz="2000" b="1" dirty="0"/>
          </a:p>
        </p:txBody>
      </p:sp>
      <p:cxnSp>
        <p:nvCxnSpPr>
          <p:cNvPr id="84" name="Conector Reto 45"/>
          <p:cNvCxnSpPr/>
          <p:nvPr/>
        </p:nvCxnSpPr>
        <p:spPr>
          <a:xfrm>
            <a:off x="4227270" y="181021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5" name="Conector Reto 18"/>
          <p:cNvCxnSpPr/>
          <p:nvPr/>
        </p:nvCxnSpPr>
        <p:spPr>
          <a:xfrm>
            <a:off x="8107705" y="178327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86" name="CaixaDeTexto 6"/>
          <p:cNvSpPr txBox="1"/>
          <p:nvPr/>
        </p:nvSpPr>
        <p:spPr>
          <a:xfrm>
            <a:off x="1778581" y="1723568"/>
            <a:ext cx="1376294"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87" name="CaixaDeTexto 6"/>
          <p:cNvSpPr txBox="1"/>
          <p:nvPr/>
        </p:nvSpPr>
        <p:spPr>
          <a:xfrm>
            <a:off x="5691860" y="1956301"/>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88" name="Forma livre 87"/>
          <p:cNvSpPr/>
          <p:nvPr/>
        </p:nvSpPr>
        <p:spPr>
          <a:xfrm>
            <a:off x="3501455" y="2796177"/>
            <a:ext cx="1220797" cy="1486853"/>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9" name="Forma livre 88"/>
          <p:cNvSpPr/>
          <p:nvPr/>
        </p:nvSpPr>
        <p:spPr>
          <a:xfrm>
            <a:off x="8345805" y="3585845"/>
            <a:ext cx="560070" cy="2507615"/>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0" name="Forma livre 89"/>
          <p:cNvSpPr/>
          <p:nvPr/>
        </p:nvSpPr>
        <p:spPr>
          <a:xfrm>
            <a:off x="1704984" y="5135074"/>
            <a:ext cx="2172970" cy="643170"/>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1" name="Conector Reto 35"/>
          <p:cNvCxnSpPr/>
          <p:nvPr/>
        </p:nvCxnSpPr>
        <p:spPr>
          <a:xfrm>
            <a:off x="1522826" y="5766814"/>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2" name="Conector Reto 36"/>
          <p:cNvCxnSpPr/>
          <p:nvPr/>
        </p:nvCxnSpPr>
        <p:spPr>
          <a:xfrm>
            <a:off x="8517590" y="5467812"/>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6" name="Conector Reto 41"/>
          <p:cNvCxnSpPr/>
          <p:nvPr/>
        </p:nvCxnSpPr>
        <p:spPr>
          <a:xfrm>
            <a:off x="3626112" y="5308679"/>
            <a:ext cx="239528" cy="320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97" name="Conector Reto 42"/>
          <p:cNvCxnSpPr/>
          <p:nvPr/>
        </p:nvCxnSpPr>
        <p:spPr>
          <a:xfrm>
            <a:off x="3471740" y="5469079"/>
            <a:ext cx="215265"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98" name="Conector Reto 43"/>
          <p:cNvCxnSpPr/>
          <p:nvPr/>
        </p:nvCxnSpPr>
        <p:spPr>
          <a:xfrm>
            <a:off x="3250258" y="5574794"/>
            <a:ext cx="131445" cy="246380"/>
          </a:xfrm>
          <a:prstGeom prst="line">
            <a:avLst/>
          </a:prstGeom>
        </p:spPr>
        <p:style>
          <a:lnRef idx="1">
            <a:schemeClr val="accent1"/>
          </a:lnRef>
          <a:fillRef idx="0">
            <a:schemeClr val="accent1"/>
          </a:fillRef>
          <a:effectRef idx="0">
            <a:schemeClr val="accent1"/>
          </a:effectRef>
          <a:fontRef idx="minor">
            <a:schemeClr val="tx1"/>
          </a:fontRef>
        </p:style>
      </p:cxnSp>
      <p:cxnSp>
        <p:nvCxnSpPr>
          <p:cNvPr id="99" name="Conector Reto 56"/>
          <p:cNvCxnSpPr/>
          <p:nvPr/>
        </p:nvCxnSpPr>
        <p:spPr>
          <a:xfrm flipH="1" flipV="1">
            <a:off x="1671955" y="2804795"/>
            <a:ext cx="2053590" cy="5080"/>
          </a:xfrm>
          <a:prstGeom prst="line">
            <a:avLst/>
          </a:prstGeom>
          <a:ln w="53975">
            <a:solidFill>
              <a:srgbClr val="0070C0"/>
            </a:solidFill>
          </a:ln>
        </p:spPr>
        <p:style>
          <a:lnRef idx="1">
            <a:schemeClr val="accent1"/>
          </a:lnRef>
          <a:fillRef idx="0">
            <a:schemeClr val="accent1"/>
          </a:fillRef>
          <a:effectRef idx="0">
            <a:schemeClr val="accent1"/>
          </a:effectRef>
          <a:fontRef idx="minor">
            <a:schemeClr val="tx1"/>
          </a:fontRef>
        </p:style>
      </p:cxnSp>
      <p:sp>
        <p:nvSpPr>
          <p:cNvPr id="100" name="CaixaDeTexto 6"/>
          <p:cNvSpPr txBox="1"/>
          <p:nvPr/>
        </p:nvSpPr>
        <p:spPr>
          <a:xfrm>
            <a:off x="516625" y="2278037"/>
            <a:ext cx="1689777" cy="521970"/>
          </a:xfrm>
          <a:prstGeom prst="rect">
            <a:avLst/>
          </a:prstGeom>
          <a:noFill/>
        </p:spPr>
        <p:txBody>
          <a:bodyPr wrap="square" rtlCol="0">
            <a:spAutoFit/>
          </a:bodyPr>
          <a:lstStyle/>
          <a:p>
            <a:r>
              <a:rPr lang="pt-BR" sz="2800" b="1" dirty="0" smtClean="0"/>
              <a:t>n</a:t>
            </a:r>
            <a:r>
              <a:rPr lang="pt-BR" sz="2800" b="1" baseline="-25000" dirty="0" smtClean="0"/>
              <a:t>nE0</a:t>
            </a:r>
            <a:r>
              <a:rPr lang="pt-BR" sz="2800" b="1" dirty="0" smtClean="0"/>
              <a:t>=N</a:t>
            </a:r>
            <a:r>
              <a:rPr lang="pt-BR" sz="2800" b="1" baseline="-25000" dirty="0" smtClean="0"/>
              <a:t>DE</a:t>
            </a:r>
            <a:endParaRPr lang="pt-BR" sz="2800" b="1" baseline="-25000" dirty="0"/>
          </a:p>
        </p:txBody>
      </p:sp>
      <p:sp>
        <p:nvSpPr>
          <p:cNvPr id="101" name="CaixaDeTexto 6"/>
          <p:cNvSpPr txBox="1"/>
          <p:nvPr/>
        </p:nvSpPr>
        <p:spPr>
          <a:xfrm>
            <a:off x="399939" y="5200225"/>
            <a:ext cx="2172345" cy="523220"/>
          </a:xfrm>
          <a:prstGeom prst="rect">
            <a:avLst/>
          </a:prstGeom>
          <a:noFill/>
        </p:spPr>
        <p:txBody>
          <a:bodyPr wrap="square" rtlCol="0">
            <a:spAutoFit/>
          </a:bodyPr>
          <a:lstStyle/>
          <a:p>
            <a:r>
              <a:rPr lang="pt-BR" sz="2800" b="1" dirty="0" smtClean="0"/>
              <a:t>p</a:t>
            </a:r>
            <a:r>
              <a:rPr lang="pt-BR" sz="2800" b="1" baseline="-25000" dirty="0" smtClean="0"/>
              <a:t>nE0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102" name="CaixaDeTexto 6"/>
          <p:cNvSpPr txBox="1"/>
          <p:nvPr/>
        </p:nvSpPr>
        <p:spPr>
          <a:xfrm>
            <a:off x="5718196" y="2679532"/>
            <a:ext cx="1264285"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cxnSp>
        <p:nvCxnSpPr>
          <p:cNvPr id="103" name="Conector Reto 56"/>
          <p:cNvCxnSpPr/>
          <p:nvPr/>
        </p:nvCxnSpPr>
        <p:spPr>
          <a:xfrm flipH="1" flipV="1">
            <a:off x="8824342" y="3585566"/>
            <a:ext cx="2063750" cy="0"/>
          </a:xfrm>
          <a:prstGeom prst="line">
            <a:avLst/>
          </a:prstGeom>
          <a:ln w="539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05" name="Conector Reto 56"/>
          <p:cNvCxnSpPr/>
          <p:nvPr/>
        </p:nvCxnSpPr>
        <p:spPr>
          <a:xfrm flipH="1" flipV="1">
            <a:off x="5234055" y="3215993"/>
            <a:ext cx="2063750" cy="0"/>
          </a:xfrm>
          <a:prstGeom prst="line">
            <a:avLst/>
          </a:prstGeom>
          <a:ln w="53975">
            <a:solidFill>
              <a:srgbClr val="C00000"/>
            </a:solidFill>
          </a:ln>
        </p:spPr>
        <p:style>
          <a:lnRef idx="1">
            <a:schemeClr val="accent1"/>
          </a:lnRef>
          <a:fillRef idx="0">
            <a:schemeClr val="accent1"/>
          </a:fillRef>
          <a:effectRef idx="0">
            <a:schemeClr val="accent1"/>
          </a:effectRef>
          <a:fontRef idx="minor">
            <a:schemeClr val="tx1"/>
          </a:fontRef>
        </p:style>
      </p:cxnSp>
      <p:sp>
        <p:nvSpPr>
          <p:cNvPr id="106" name="Forma livre 105"/>
          <p:cNvSpPr/>
          <p:nvPr/>
        </p:nvSpPr>
        <p:spPr>
          <a:xfrm>
            <a:off x="3838304" y="3220437"/>
            <a:ext cx="1613647" cy="1965431"/>
          </a:xfrm>
          <a:custGeom>
            <a:avLst/>
            <a:gdLst>
              <a:gd name="connsiteX0" fmla="*/ 0 w 1613647"/>
              <a:gd name="connsiteY0" fmla="*/ 1942845 h 1942845"/>
              <a:gd name="connsiteX1" fmla="*/ 215153 w 1613647"/>
              <a:gd name="connsiteY1" fmla="*/ 1673904 h 1942845"/>
              <a:gd name="connsiteX2" fmla="*/ 685800 w 1613647"/>
              <a:gd name="connsiteY2" fmla="*/ 813292 h 1942845"/>
              <a:gd name="connsiteX3" fmla="*/ 806823 w 1613647"/>
              <a:gd name="connsiteY3" fmla="*/ 235069 h 1942845"/>
              <a:gd name="connsiteX4" fmla="*/ 968188 w 1613647"/>
              <a:gd name="connsiteY4" fmla="*/ 73704 h 1942845"/>
              <a:gd name="connsiteX5" fmla="*/ 1210235 w 1613647"/>
              <a:gd name="connsiteY5" fmla="*/ 6469 h 1942845"/>
              <a:gd name="connsiteX6" fmla="*/ 1613647 w 1613647"/>
              <a:gd name="connsiteY6" fmla="*/ 6469 h 19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3647" h="1942845">
                <a:moveTo>
                  <a:pt x="0" y="1942845"/>
                </a:moveTo>
                <a:cubicBezTo>
                  <a:pt x="50426" y="1902504"/>
                  <a:pt x="100853" y="1862163"/>
                  <a:pt x="215153" y="1673904"/>
                </a:cubicBezTo>
                <a:cubicBezTo>
                  <a:pt x="329453" y="1485645"/>
                  <a:pt x="587188" y="1053098"/>
                  <a:pt x="685800" y="813292"/>
                </a:cubicBezTo>
                <a:cubicBezTo>
                  <a:pt x="784412" y="573486"/>
                  <a:pt x="759758" y="358334"/>
                  <a:pt x="806823" y="235069"/>
                </a:cubicBezTo>
                <a:cubicBezTo>
                  <a:pt x="853888" y="111804"/>
                  <a:pt x="900953" y="111804"/>
                  <a:pt x="968188" y="73704"/>
                </a:cubicBezTo>
                <a:cubicBezTo>
                  <a:pt x="1035423" y="35604"/>
                  <a:pt x="1102659" y="17675"/>
                  <a:pt x="1210235" y="6469"/>
                </a:cubicBezTo>
                <a:cubicBezTo>
                  <a:pt x="1317812" y="-4737"/>
                  <a:pt x="1465729" y="866"/>
                  <a:pt x="1613647" y="6469"/>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7" name="Forma livre 106"/>
          <p:cNvSpPr/>
          <p:nvPr/>
        </p:nvSpPr>
        <p:spPr>
          <a:xfrm>
            <a:off x="7267575" y="3225165"/>
            <a:ext cx="687705" cy="2852420"/>
          </a:xfrm>
          <a:custGeom>
            <a:avLst/>
            <a:gdLst>
              <a:gd name="connsiteX0" fmla="*/ 1129553 w 1129553"/>
              <a:gd name="connsiteY0" fmla="*/ 1734670 h 1734670"/>
              <a:gd name="connsiteX1" fmla="*/ 927847 w 1129553"/>
              <a:gd name="connsiteY1" fmla="*/ 1344705 h 1734670"/>
              <a:gd name="connsiteX2" fmla="*/ 793376 w 1129553"/>
              <a:gd name="connsiteY2" fmla="*/ 726141 h 1734670"/>
              <a:gd name="connsiteX3" fmla="*/ 632012 w 1129553"/>
              <a:gd name="connsiteY3" fmla="*/ 322729 h 1734670"/>
              <a:gd name="connsiteX4" fmla="*/ 443753 w 1129553"/>
              <a:gd name="connsiteY4" fmla="*/ 67235 h 1734670"/>
              <a:gd name="connsiteX5" fmla="*/ 0 w 1129553"/>
              <a:gd name="connsiteY5" fmla="*/ 0 h 17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553" h="1734670">
                <a:moveTo>
                  <a:pt x="1129553" y="1734670"/>
                </a:moveTo>
                <a:cubicBezTo>
                  <a:pt x="1056715" y="1623731"/>
                  <a:pt x="983877" y="1512793"/>
                  <a:pt x="927847" y="1344705"/>
                </a:cubicBezTo>
                <a:cubicBezTo>
                  <a:pt x="871817" y="1176617"/>
                  <a:pt x="842682" y="896470"/>
                  <a:pt x="793376" y="726141"/>
                </a:cubicBezTo>
                <a:cubicBezTo>
                  <a:pt x="744070" y="555812"/>
                  <a:pt x="690282" y="432546"/>
                  <a:pt x="632012" y="322729"/>
                </a:cubicBezTo>
                <a:cubicBezTo>
                  <a:pt x="573742" y="212912"/>
                  <a:pt x="549088" y="121023"/>
                  <a:pt x="443753" y="67235"/>
                </a:cubicBezTo>
                <a:cubicBezTo>
                  <a:pt x="338418" y="13447"/>
                  <a:pt x="169209" y="6723"/>
                  <a:pt x="0" y="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8" name="CaixaDeTexto 6"/>
          <p:cNvSpPr txBox="1"/>
          <p:nvPr/>
        </p:nvSpPr>
        <p:spPr>
          <a:xfrm>
            <a:off x="9511797" y="1827223"/>
            <a:ext cx="1376294"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DC</a:t>
            </a:r>
            <a:r>
              <a:rPr lang="pt-BR" sz="2800" b="1" dirty="0" smtClean="0"/>
              <a:t>)</a:t>
            </a:r>
            <a:endParaRPr lang="pt-BR" sz="2800" b="1" dirty="0"/>
          </a:p>
        </p:txBody>
      </p:sp>
      <p:sp>
        <p:nvSpPr>
          <p:cNvPr id="109" name="CaixaDeTexto 6"/>
          <p:cNvSpPr txBox="1"/>
          <p:nvPr/>
        </p:nvSpPr>
        <p:spPr>
          <a:xfrm>
            <a:off x="9511351" y="2959163"/>
            <a:ext cx="1596876" cy="521970"/>
          </a:xfrm>
          <a:prstGeom prst="rect">
            <a:avLst/>
          </a:prstGeom>
          <a:noFill/>
        </p:spPr>
        <p:txBody>
          <a:bodyPr wrap="square" rtlCol="0">
            <a:spAutoFit/>
          </a:bodyPr>
          <a:lstStyle/>
          <a:p>
            <a:r>
              <a:rPr lang="pt-BR" sz="2800" b="1" dirty="0" smtClean="0"/>
              <a:t>n</a:t>
            </a:r>
            <a:r>
              <a:rPr lang="pt-BR" sz="2800" b="1" baseline="-25000" dirty="0" smtClean="0"/>
              <a:t>nC0</a:t>
            </a:r>
            <a:r>
              <a:rPr lang="pt-BR" sz="2800" b="1" dirty="0" smtClean="0"/>
              <a:t>=N</a:t>
            </a:r>
            <a:r>
              <a:rPr lang="pt-BR" sz="2800" b="1" baseline="-25000" dirty="0" smtClean="0"/>
              <a:t>DC</a:t>
            </a:r>
            <a:endParaRPr lang="pt-BR" sz="2800" b="1" baseline="-25000" dirty="0"/>
          </a:p>
        </p:txBody>
      </p:sp>
      <p:sp>
        <p:nvSpPr>
          <p:cNvPr id="110" name="CaixaDeTexto 6"/>
          <p:cNvSpPr txBox="1"/>
          <p:nvPr/>
        </p:nvSpPr>
        <p:spPr>
          <a:xfrm>
            <a:off x="9511759" y="4817634"/>
            <a:ext cx="2172345" cy="523220"/>
          </a:xfrm>
          <a:prstGeom prst="rect">
            <a:avLst/>
          </a:prstGeom>
          <a:noFill/>
        </p:spPr>
        <p:txBody>
          <a:bodyPr wrap="square" rtlCol="0">
            <a:spAutoFit/>
          </a:bodyPr>
          <a:lstStyle/>
          <a:p>
            <a:r>
              <a:rPr lang="pt-BR" sz="2800" b="1" dirty="0" smtClean="0"/>
              <a:t>p</a:t>
            </a:r>
            <a:r>
              <a:rPr lang="pt-BR" sz="2800" b="1" baseline="-25000" dirty="0" smtClean="0"/>
              <a:t>nC0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DC</a:t>
            </a:r>
            <a:endParaRPr lang="pt-BR" sz="2800" b="1" baseline="-25000" dirty="0">
              <a:sym typeface="+mn-ea"/>
            </a:endParaRPr>
          </a:p>
        </p:txBody>
      </p:sp>
      <p:sp>
        <p:nvSpPr>
          <p:cNvPr id="111" name="CaixaDeTexto 45"/>
          <p:cNvSpPr txBox="1"/>
          <p:nvPr/>
        </p:nvSpPr>
        <p:spPr>
          <a:xfrm>
            <a:off x="802088" y="340689"/>
            <a:ext cx="10544083" cy="1077218"/>
          </a:xfrm>
          <a:prstGeom prst="rect">
            <a:avLst/>
          </a:prstGeom>
          <a:noFill/>
        </p:spPr>
        <p:txBody>
          <a:bodyPr wrap="square" rtlCol="0">
            <a:spAutoFit/>
          </a:bodyPr>
          <a:lstStyle/>
          <a:p>
            <a:pP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região ativa (NPN) - distribuição de portadores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13" name="CaixaDeTexto 6"/>
          <p:cNvSpPr txBox="1"/>
          <p:nvPr/>
        </p:nvSpPr>
        <p:spPr>
          <a:xfrm>
            <a:off x="6043320" y="4685276"/>
            <a:ext cx="1264285" cy="523220"/>
          </a:xfrm>
          <a:prstGeom prst="rect">
            <a:avLst/>
          </a:prstGeom>
          <a:noFill/>
        </p:spPr>
        <p:txBody>
          <a:bodyPr wrap="square" rtlCol="0">
            <a:spAutoFit/>
          </a:bodyPr>
          <a:lstStyle/>
          <a:p>
            <a:r>
              <a:rPr lang="pt-BR" sz="2800" b="1" dirty="0" err="1"/>
              <a:t>n</a:t>
            </a:r>
            <a:r>
              <a:rPr lang="pt-BR" sz="2800" b="1" baseline="-25000" dirty="0" err="1" smtClean="0"/>
              <a:t>p</a:t>
            </a:r>
            <a:endParaRPr lang="pt-BR" sz="2800" b="1" baseline="-25000" dirty="0"/>
          </a:p>
        </p:txBody>
      </p:sp>
      <p:sp>
        <p:nvSpPr>
          <p:cNvPr id="114" name="Forma livre 113"/>
          <p:cNvSpPr/>
          <p:nvPr/>
        </p:nvSpPr>
        <p:spPr>
          <a:xfrm>
            <a:off x="4681220" y="4258945"/>
            <a:ext cx="2986405" cy="1818640"/>
          </a:xfrm>
          <a:custGeom>
            <a:avLst/>
            <a:gdLst>
              <a:gd name="connsiteX0" fmla="*/ 0 w 3125337"/>
              <a:gd name="connsiteY0" fmla="*/ 0 h 832513"/>
              <a:gd name="connsiteX1" fmla="*/ 764274 w 3125337"/>
              <a:gd name="connsiteY1" fmla="*/ 245660 h 832513"/>
              <a:gd name="connsiteX2" fmla="*/ 2456597 w 3125337"/>
              <a:gd name="connsiteY2" fmla="*/ 696036 h 832513"/>
              <a:gd name="connsiteX3" fmla="*/ 3125337 w 3125337"/>
              <a:gd name="connsiteY3" fmla="*/ 832513 h 832513"/>
            </a:gdLst>
            <a:ahLst/>
            <a:cxnLst>
              <a:cxn ang="0">
                <a:pos x="connsiteX0" y="connsiteY0"/>
              </a:cxn>
              <a:cxn ang="0">
                <a:pos x="connsiteX1" y="connsiteY1"/>
              </a:cxn>
              <a:cxn ang="0">
                <a:pos x="connsiteX2" y="connsiteY2"/>
              </a:cxn>
              <a:cxn ang="0">
                <a:pos x="connsiteX3" y="connsiteY3"/>
              </a:cxn>
            </a:cxnLst>
            <a:rect l="l" t="t" r="r" b="b"/>
            <a:pathLst>
              <a:path w="3125337" h="832513">
                <a:moveTo>
                  <a:pt x="0" y="0"/>
                </a:moveTo>
                <a:cubicBezTo>
                  <a:pt x="177420" y="64827"/>
                  <a:pt x="354841" y="129654"/>
                  <a:pt x="764274" y="245660"/>
                </a:cubicBezTo>
                <a:cubicBezTo>
                  <a:pt x="1173707" y="361666"/>
                  <a:pt x="2063087" y="598227"/>
                  <a:pt x="2456597" y="696036"/>
                </a:cubicBezTo>
                <a:cubicBezTo>
                  <a:pt x="2850107" y="793845"/>
                  <a:pt x="2987722" y="813179"/>
                  <a:pt x="3125337" y="832513"/>
                </a:cubicBezTo>
              </a:path>
            </a:pathLst>
          </a:custGeom>
          <a:noFill/>
          <a:ln w="50800">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8" name="Seta para a esquerda 117"/>
          <p:cNvSpPr/>
          <p:nvPr/>
        </p:nvSpPr>
        <p:spPr>
          <a:xfrm>
            <a:off x="4765300" y="4120467"/>
            <a:ext cx="566052" cy="219145"/>
          </a:xfrm>
          <a:prstGeom prst="lef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9" name="Seta para a esquerda 118"/>
          <p:cNvSpPr/>
          <p:nvPr/>
        </p:nvSpPr>
        <p:spPr>
          <a:xfrm flipH="1">
            <a:off x="7045847" y="6011009"/>
            <a:ext cx="566052" cy="219145"/>
          </a:xfrm>
          <a:prstGeom prst="lef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0" name="Seta para a esquerda 119"/>
          <p:cNvSpPr/>
          <p:nvPr/>
        </p:nvSpPr>
        <p:spPr>
          <a:xfrm flipH="1">
            <a:off x="3144332" y="5004148"/>
            <a:ext cx="566052" cy="219145"/>
          </a:xfrm>
          <a:prstGeom prst="lef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6" name="CaixaDeTexto 6"/>
          <p:cNvSpPr txBox="1"/>
          <p:nvPr/>
        </p:nvSpPr>
        <p:spPr>
          <a:xfrm>
            <a:off x="2962972" y="4506818"/>
            <a:ext cx="903093" cy="523220"/>
          </a:xfrm>
          <a:prstGeom prst="rect">
            <a:avLst/>
          </a:prstGeom>
          <a:noFill/>
        </p:spPr>
        <p:txBody>
          <a:bodyPr wrap="square" rtlCol="0">
            <a:spAutoFit/>
          </a:bodyPr>
          <a:lstStyle/>
          <a:p>
            <a:r>
              <a:rPr lang="pt-BR" sz="2800" b="1" dirty="0" err="1" smtClean="0"/>
              <a:t>p</a:t>
            </a:r>
            <a:r>
              <a:rPr lang="pt-BR" sz="2800" b="1" baseline="-25000" dirty="0" err="1" smtClean="0"/>
              <a:t>nE</a:t>
            </a:r>
            <a:r>
              <a:rPr lang="pt-BR" sz="2800" b="1" baseline="-25000" dirty="0" smtClean="0"/>
              <a:t>/B</a:t>
            </a:r>
            <a:endParaRPr lang="pt-BR" sz="2800" b="1" baseline="-25000" dirty="0">
              <a:sym typeface="+mn-ea"/>
            </a:endParaRPr>
          </a:p>
        </p:txBody>
      </p:sp>
      <p:sp>
        <p:nvSpPr>
          <p:cNvPr id="127" name="CaixaDeTexto 6"/>
          <p:cNvSpPr txBox="1"/>
          <p:nvPr/>
        </p:nvSpPr>
        <p:spPr>
          <a:xfrm>
            <a:off x="4700457" y="3621897"/>
            <a:ext cx="903093" cy="523220"/>
          </a:xfrm>
          <a:prstGeom prst="rect">
            <a:avLst/>
          </a:prstGeom>
          <a:noFill/>
        </p:spPr>
        <p:txBody>
          <a:bodyPr wrap="square" rtlCol="0">
            <a:spAutoFit/>
          </a:bodyPr>
          <a:lstStyle/>
          <a:p>
            <a:r>
              <a:rPr lang="pt-BR" sz="2800" b="1" dirty="0" err="1"/>
              <a:t>n</a:t>
            </a:r>
            <a:r>
              <a:rPr lang="pt-BR" sz="2800" b="1" baseline="-25000" dirty="0" err="1" smtClean="0"/>
              <a:t>pB</a:t>
            </a:r>
            <a:r>
              <a:rPr lang="pt-BR" sz="2800" b="1" baseline="-25000" dirty="0" smtClean="0"/>
              <a:t>/E</a:t>
            </a:r>
            <a:endParaRPr lang="pt-BR" sz="2800" b="1" baseline="-25000" dirty="0">
              <a:sym typeface="+mn-ea"/>
            </a:endParaRPr>
          </a:p>
        </p:txBody>
      </p:sp>
      <p:sp>
        <p:nvSpPr>
          <p:cNvPr id="128" name="CaixaDeTexto 6"/>
          <p:cNvSpPr txBox="1"/>
          <p:nvPr/>
        </p:nvSpPr>
        <p:spPr>
          <a:xfrm>
            <a:off x="6736986" y="5997744"/>
            <a:ext cx="903093" cy="523220"/>
          </a:xfrm>
          <a:prstGeom prst="rect">
            <a:avLst/>
          </a:prstGeom>
          <a:noFill/>
        </p:spPr>
        <p:txBody>
          <a:bodyPr wrap="square" rtlCol="0">
            <a:spAutoFit/>
          </a:bodyPr>
          <a:lstStyle/>
          <a:p>
            <a:r>
              <a:rPr lang="pt-BR" sz="2800" b="1" dirty="0" err="1" smtClean="0"/>
              <a:t>n</a:t>
            </a:r>
            <a:r>
              <a:rPr lang="pt-BR" sz="2800" b="1" baseline="-25000" dirty="0" err="1" smtClean="0"/>
              <a:t>pB</a:t>
            </a:r>
            <a:r>
              <a:rPr lang="pt-BR" sz="2800" b="1" baseline="-25000" dirty="0" smtClean="0"/>
              <a:t>/C</a:t>
            </a:r>
            <a:endParaRPr lang="pt-BR" sz="2800" b="1" baseline="-25000" dirty="0">
              <a:sym typeface="+mn-ea"/>
            </a:endParaRPr>
          </a:p>
        </p:txBody>
      </p:sp>
      <p:sp>
        <p:nvSpPr>
          <p:cNvPr id="46" name="Forma livre 45"/>
          <p:cNvSpPr/>
          <p:nvPr/>
        </p:nvSpPr>
        <p:spPr>
          <a:xfrm>
            <a:off x="2766306" y="2199163"/>
            <a:ext cx="2438400" cy="823934"/>
          </a:xfrm>
          <a:custGeom>
            <a:avLst/>
            <a:gdLst>
              <a:gd name="connsiteX0" fmla="*/ 0 w 2438400"/>
              <a:gd name="connsiteY0" fmla="*/ 823934 h 823934"/>
              <a:gd name="connsiteX1" fmla="*/ 279400 w 2438400"/>
              <a:gd name="connsiteY1" fmla="*/ 417534 h 823934"/>
              <a:gd name="connsiteX2" fmla="*/ 1003300 w 2438400"/>
              <a:gd name="connsiteY2" fmla="*/ 23834 h 823934"/>
              <a:gd name="connsiteX3" fmla="*/ 2120900 w 2438400"/>
              <a:gd name="connsiteY3" fmla="*/ 74634 h 823934"/>
              <a:gd name="connsiteX4" fmla="*/ 2438400 w 2438400"/>
              <a:gd name="connsiteY4" fmla="*/ 328634 h 82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400" h="823934">
                <a:moveTo>
                  <a:pt x="0" y="823934"/>
                </a:moveTo>
                <a:cubicBezTo>
                  <a:pt x="56091" y="687409"/>
                  <a:pt x="112183" y="550884"/>
                  <a:pt x="279400" y="417534"/>
                </a:cubicBezTo>
                <a:cubicBezTo>
                  <a:pt x="446617" y="284184"/>
                  <a:pt x="696383" y="80984"/>
                  <a:pt x="1003300" y="23834"/>
                </a:cubicBezTo>
                <a:cubicBezTo>
                  <a:pt x="1310217" y="-33316"/>
                  <a:pt x="1881717" y="23834"/>
                  <a:pt x="2120900" y="74634"/>
                </a:cubicBezTo>
                <a:cubicBezTo>
                  <a:pt x="2360083" y="125434"/>
                  <a:pt x="2399241" y="227034"/>
                  <a:pt x="2438400" y="328634"/>
                </a:cubicBezTo>
              </a:path>
            </a:pathLst>
          </a:custGeom>
          <a:noFill/>
          <a:ln w="190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7" name="Forma livre 46"/>
          <p:cNvSpPr/>
          <p:nvPr/>
        </p:nvSpPr>
        <p:spPr>
          <a:xfrm>
            <a:off x="7136451" y="2228093"/>
            <a:ext cx="2374900" cy="998561"/>
          </a:xfrm>
          <a:custGeom>
            <a:avLst/>
            <a:gdLst>
              <a:gd name="connsiteX0" fmla="*/ 2374900 w 2374900"/>
              <a:gd name="connsiteY0" fmla="*/ 998561 h 998561"/>
              <a:gd name="connsiteX1" fmla="*/ 1828800 w 2374900"/>
              <a:gd name="connsiteY1" fmla="*/ 363561 h 998561"/>
              <a:gd name="connsiteX2" fmla="*/ 1028700 w 2374900"/>
              <a:gd name="connsiteY2" fmla="*/ 7961 h 998561"/>
              <a:gd name="connsiteX3" fmla="*/ 317500 w 2374900"/>
              <a:gd name="connsiteY3" fmla="*/ 134961 h 998561"/>
              <a:gd name="connsiteX4" fmla="*/ 0 w 2374900"/>
              <a:gd name="connsiteY4" fmla="*/ 350861 h 998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900" h="998561">
                <a:moveTo>
                  <a:pt x="2374900" y="998561"/>
                </a:moveTo>
                <a:cubicBezTo>
                  <a:pt x="2214033" y="763611"/>
                  <a:pt x="2053167" y="528661"/>
                  <a:pt x="1828800" y="363561"/>
                </a:cubicBezTo>
                <a:cubicBezTo>
                  <a:pt x="1604433" y="198461"/>
                  <a:pt x="1280583" y="46061"/>
                  <a:pt x="1028700" y="7961"/>
                </a:cubicBezTo>
                <a:cubicBezTo>
                  <a:pt x="776817" y="-30139"/>
                  <a:pt x="488950" y="77811"/>
                  <a:pt x="317500" y="134961"/>
                </a:cubicBezTo>
                <a:cubicBezTo>
                  <a:pt x="146050" y="192111"/>
                  <a:pt x="73025" y="271486"/>
                  <a:pt x="0" y="350861"/>
                </a:cubicBezTo>
              </a:path>
            </a:pathLst>
          </a:custGeom>
          <a:noFill/>
          <a:ln w="190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8" name="CaixaDeTexto 2"/>
          <p:cNvSpPr txBox="1"/>
          <p:nvPr/>
        </p:nvSpPr>
        <p:spPr>
          <a:xfrm flipH="1">
            <a:off x="7412156" y="1759684"/>
            <a:ext cx="1585017" cy="46037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V</a:t>
            </a:r>
            <a:r>
              <a:rPr lang="pt-BR" sz="2400" b="1" baseline="-25000" dirty="0" smtClean="0">
                <a:solidFill>
                  <a:schemeClr val="tx1"/>
                </a:solidFill>
                <a:latin typeface="Comic Sans MS" panose="030F0702030302020204" pitchFamily="66" charset="0"/>
              </a:rPr>
              <a:t>BC</a:t>
            </a:r>
            <a:r>
              <a:rPr lang="pt-BR" sz="2400" b="1" dirty="0" smtClean="0">
                <a:solidFill>
                  <a:schemeClr val="tx1"/>
                </a:solidFill>
                <a:latin typeface="Comic Sans MS" panose="030F0702030302020204" pitchFamily="66" charset="0"/>
              </a:rPr>
              <a:t> &lt;0V</a:t>
            </a:r>
            <a:endParaRPr lang="pt-BR" sz="2400" b="1" dirty="0" smtClean="0">
              <a:solidFill>
                <a:schemeClr val="tx1"/>
              </a:solidFill>
              <a:latin typeface="Comic Sans MS" panose="030F0702030302020204" pitchFamily="66" charset="0"/>
            </a:endParaRPr>
          </a:p>
        </p:txBody>
      </p:sp>
      <p:sp>
        <p:nvSpPr>
          <p:cNvPr id="49" name="CaixaDeTexto 2"/>
          <p:cNvSpPr txBox="1"/>
          <p:nvPr/>
        </p:nvSpPr>
        <p:spPr>
          <a:xfrm flipH="1">
            <a:off x="2998356" y="1766428"/>
            <a:ext cx="1864548" cy="46166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V</a:t>
            </a:r>
            <a:r>
              <a:rPr lang="pt-BR" sz="2400" b="1" baseline="-25000" dirty="0" smtClean="0">
                <a:solidFill>
                  <a:schemeClr val="tx1"/>
                </a:solidFill>
                <a:latin typeface="Comic Sans MS" panose="030F0702030302020204" pitchFamily="66" charset="0"/>
              </a:rPr>
              <a:t>BE</a:t>
            </a:r>
            <a:r>
              <a:rPr lang="pt-BR" sz="2400" b="1" dirty="0" smtClean="0">
                <a:solidFill>
                  <a:schemeClr val="tx1"/>
                </a:solidFill>
                <a:latin typeface="Comic Sans MS" panose="030F0702030302020204" pitchFamily="66" charset="0"/>
              </a:rPr>
              <a:t> = 0.6V</a:t>
            </a:r>
            <a:endParaRPr lang="pt-BR" sz="2400" b="1" dirty="0" smtClean="0">
              <a:solidFill>
                <a:schemeClr val="tx1"/>
              </a:solidFill>
              <a:latin typeface="Comic Sans MS" panose="030F0702030302020204" pitchFamily="66" charset="0"/>
            </a:endParaRPr>
          </a:p>
        </p:txBody>
      </p:sp>
      <p:sp>
        <p:nvSpPr>
          <p:cNvPr id="3" name="Forma livre 2"/>
          <p:cNvSpPr/>
          <p:nvPr/>
        </p:nvSpPr>
        <p:spPr>
          <a:xfrm>
            <a:off x="8446135" y="5469255"/>
            <a:ext cx="1640840" cy="622935"/>
          </a:xfrm>
          <a:custGeom>
            <a:avLst/>
            <a:gdLst>
              <a:gd name="connsiteX0" fmla="*/ 0 w 1640541"/>
              <a:gd name="connsiteY0" fmla="*/ 1135121 h 1135121"/>
              <a:gd name="connsiteX1" fmla="*/ 161365 w 1640541"/>
              <a:gd name="connsiteY1" fmla="*/ 677921 h 1135121"/>
              <a:gd name="connsiteX2" fmla="*/ 510989 w 1640541"/>
              <a:gd name="connsiteY2" fmla="*/ 274510 h 1135121"/>
              <a:gd name="connsiteX3" fmla="*/ 833718 w 1640541"/>
              <a:gd name="connsiteY3" fmla="*/ 99698 h 1135121"/>
              <a:gd name="connsiteX4" fmla="*/ 1223683 w 1640541"/>
              <a:gd name="connsiteY4" fmla="*/ 5569 h 1135121"/>
              <a:gd name="connsiteX5" fmla="*/ 1640541 w 1640541"/>
              <a:gd name="connsiteY5" fmla="*/ 19016 h 113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0541" h="1135121">
                <a:moveTo>
                  <a:pt x="0" y="1135121"/>
                </a:moveTo>
                <a:cubicBezTo>
                  <a:pt x="38100" y="978238"/>
                  <a:pt x="76200" y="821356"/>
                  <a:pt x="161365" y="677921"/>
                </a:cubicBezTo>
                <a:cubicBezTo>
                  <a:pt x="246530" y="534486"/>
                  <a:pt x="398930" y="370880"/>
                  <a:pt x="510989" y="274510"/>
                </a:cubicBezTo>
                <a:cubicBezTo>
                  <a:pt x="623048" y="178140"/>
                  <a:pt x="714936" y="144522"/>
                  <a:pt x="833718" y="99698"/>
                </a:cubicBezTo>
                <a:cubicBezTo>
                  <a:pt x="952500" y="54874"/>
                  <a:pt x="1089213" y="19016"/>
                  <a:pt x="1223683" y="5569"/>
                </a:cubicBezTo>
                <a:cubicBezTo>
                  <a:pt x="1358154" y="-7878"/>
                  <a:pt x="1499347" y="5569"/>
                  <a:pt x="1640541" y="19016"/>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4" name="Conector Reto 56"/>
          <p:cNvCxnSpPr/>
          <p:nvPr/>
        </p:nvCxnSpPr>
        <p:spPr>
          <a:xfrm flipH="1">
            <a:off x="7955280" y="6074410"/>
            <a:ext cx="482600" cy="3175"/>
          </a:xfrm>
          <a:prstGeom prst="line">
            <a:avLst/>
          </a:prstGeom>
          <a:ln w="539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 name="Conector Reto 56"/>
          <p:cNvCxnSpPr/>
          <p:nvPr/>
        </p:nvCxnSpPr>
        <p:spPr>
          <a:xfrm flipH="1">
            <a:off x="7667625" y="6074410"/>
            <a:ext cx="673735" cy="0"/>
          </a:xfrm>
          <a:prstGeom prst="line">
            <a:avLst/>
          </a:prstGeom>
          <a:ln w="53975">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6" name="Caixa de Texto 5"/>
              <p:cNvSpPr txBox="1"/>
              <p:nvPr/>
            </p:nvSpPr>
            <p:spPr>
              <a:xfrm>
                <a:off x="2411095" y="3677920"/>
                <a:ext cx="1722120" cy="61214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𝑛</m:t>
                          </m:r>
                        </m:e>
                        <m:sub>
                          <m:r>
                            <a:rPr lang="en-US" altLang="pt-BR" b="0" i="1" smtClean="0">
                              <a:latin typeface="Cambria Math" panose="02040503050406030204" pitchFamily="18" charset="0"/>
                              <a:cs typeface="Cambria Math" panose="02040503050406030204" pitchFamily="18" charset="0"/>
                            </a:rPr>
                            <m:t>𝑝</m:t>
                          </m:r>
                          <m:r>
                            <a:rPr lang="en-US" altLang="pt-BR" b="0" i="1" smtClean="0">
                              <a:latin typeface="Cambria Math" panose="02040503050406030204" pitchFamily="18" charset="0"/>
                              <a:cs typeface="Cambria Math" panose="02040503050406030204" pitchFamily="18" charset="0"/>
                            </a:rPr>
                            <m:t>0</m:t>
                          </m:r>
                        </m:sub>
                      </m:sSub>
                      <m:r>
                        <a:rPr lang="pt-BR" b="0" i="1" smtClean="0">
                          <a:latin typeface="Cambria Math" panose="02040503050406030204" pitchFamily="18" charset="0"/>
                        </a:rPr>
                        <m:t>𝑒𝑥𝑝</m:t>
                      </m:r>
                      <m:d>
                        <m:dPr>
                          <m:ctrlPr>
                            <a:rPr lang="pt-BR" b="0" i="1" smtClean="0">
                              <a:latin typeface="Cambria Math" panose="02040503050406030204" pitchFamily="18" charset="0"/>
                            </a:rPr>
                          </m:ctrlPr>
                        </m:dPr>
                        <m:e>
                          <m:f>
                            <m:fPr>
                              <m:ctrlPr>
                                <a:rPr lang="pt-BR" b="0" i="1" smtClean="0">
                                  <a:latin typeface="Cambria Math" panose="02040503050406030204" pitchFamily="18" charset="0"/>
                                </a:rPr>
                              </m:ctrlPr>
                            </m:fPr>
                            <m:num>
                              <m:r>
                                <a:rPr lang="en-US" altLang="pt-BR" b="0" i="1" smtClean="0">
                                  <a:latin typeface="Cambria Math" panose="02040503050406030204" pitchFamily="18" charset="0"/>
                                  <a:cs typeface="Cambria Math" panose="02040503050406030204" pitchFamily="18" charset="0"/>
                                </a:rPr>
                                <m:t>𝑞</m:t>
                              </m:r>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𝑉</m:t>
                                  </m:r>
                                </m:e>
                                <m:sub>
                                  <m:r>
                                    <a:rPr lang="en-US" altLang="pt-BR" b="0" i="1" smtClean="0">
                                      <a:latin typeface="Cambria Math" panose="02040503050406030204" pitchFamily="18" charset="0"/>
                                      <a:cs typeface="Cambria Math" panose="02040503050406030204" pitchFamily="18" charset="0"/>
                                    </a:rPr>
                                    <m:t>𝐵𝐸</m:t>
                                  </m:r>
                                </m:sub>
                              </m:sSub>
                            </m:num>
                            <m:den>
                              <m:r>
                                <a:rPr lang="pt-BR" b="0" i="1" smtClean="0">
                                  <a:latin typeface="Cambria Math" panose="02040503050406030204" pitchFamily="18" charset="0"/>
                                </a:rPr>
                                <m:t>𝑘𝑇</m:t>
                              </m:r>
                            </m:den>
                          </m:f>
                        </m:e>
                      </m:d>
                    </m:oMath>
                  </m:oMathPara>
                </a14:m>
                <a:endParaRPr lang="pt-BR" altLang="en-US" b="0" i="1" smtClean="0">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2411095" y="3677920"/>
                <a:ext cx="1722120" cy="61214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Caixa de Texto 6"/>
              <p:cNvSpPr txBox="1"/>
              <p:nvPr/>
            </p:nvSpPr>
            <p:spPr>
              <a:xfrm>
                <a:off x="4886960" y="5340985"/>
                <a:ext cx="1678940" cy="61214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𝑛</m:t>
                          </m:r>
                        </m:e>
                        <m:sub>
                          <m:r>
                            <a:rPr lang="en-US" altLang="pt-BR" b="0" i="1" smtClean="0">
                              <a:latin typeface="Cambria Math" panose="02040503050406030204" pitchFamily="18" charset="0"/>
                              <a:cs typeface="Cambria Math" panose="02040503050406030204" pitchFamily="18" charset="0"/>
                            </a:rPr>
                            <m:t>𝑝</m:t>
                          </m:r>
                          <m:r>
                            <a:rPr lang="en-US" altLang="pt-BR" b="0" i="1" smtClean="0">
                              <a:latin typeface="Cambria Math" panose="02040503050406030204" pitchFamily="18" charset="0"/>
                              <a:cs typeface="Cambria Math" panose="02040503050406030204" pitchFamily="18" charset="0"/>
                            </a:rPr>
                            <m:t>0</m:t>
                          </m:r>
                        </m:sub>
                      </m:sSub>
                      <m:r>
                        <a:rPr lang="pt-BR" b="0" i="1" smtClean="0">
                          <a:latin typeface="Cambria Math" panose="02040503050406030204" pitchFamily="18" charset="0"/>
                        </a:rPr>
                        <m:t>𝑒𝑥𝑝</m:t>
                      </m:r>
                      <m:d>
                        <m:dPr>
                          <m:ctrlPr>
                            <a:rPr lang="pt-BR" b="0" i="1" smtClean="0">
                              <a:latin typeface="Cambria Math" panose="02040503050406030204" pitchFamily="18" charset="0"/>
                            </a:rPr>
                          </m:ctrlPr>
                        </m:dPr>
                        <m:e>
                          <m:f>
                            <m:fPr>
                              <m:ctrlPr>
                                <a:rPr lang="pt-BR" b="0" i="1" smtClean="0">
                                  <a:latin typeface="Cambria Math" panose="02040503050406030204" pitchFamily="18" charset="0"/>
                                </a:rPr>
                              </m:ctrlPr>
                            </m:fPr>
                            <m:num>
                              <m:r>
                                <a:rPr lang="en-US" altLang="pt-BR" b="0" i="1" smtClean="0">
                                  <a:latin typeface="Cambria Math" panose="02040503050406030204" pitchFamily="18" charset="0"/>
                                  <a:cs typeface="Cambria Math" panose="02040503050406030204" pitchFamily="18" charset="0"/>
                                </a:rPr>
                                <m:t>𝑞</m:t>
                              </m:r>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𝑉</m:t>
                                  </m:r>
                                </m:e>
                                <m:sub>
                                  <m:r>
                                    <a:rPr lang="en-US" altLang="pt-BR" b="0" i="1" smtClean="0">
                                      <a:latin typeface="Cambria Math" panose="02040503050406030204" pitchFamily="18" charset="0"/>
                                      <a:cs typeface="Cambria Math" panose="02040503050406030204" pitchFamily="18" charset="0"/>
                                    </a:rPr>
                                    <m:t>𝐵𝐶</m:t>
                                  </m:r>
                                </m:sub>
                              </m:sSub>
                            </m:num>
                            <m:den>
                              <m:r>
                                <a:rPr lang="pt-BR" b="0" i="1" smtClean="0">
                                  <a:latin typeface="Cambria Math" panose="02040503050406030204" pitchFamily="18" charset="0"/>
                                </a:rPr>
                                <m:t>𝑘𝑇</m:t>
                              </m:r>
                            </m:den>
                          </m:f>
                        </m:e>
                      </m:d>
                    </m:oMath>
                  </m:oMathPara>
                </a14:m>
                <a:endParaRPr lang="pt-BR" altLang="en-US" b="0" i="1" smtClean="0">
                  <a:latin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4886960" y="5340985"/>
                <a:ext cx="1678940" cy="612140"/>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9" name="Conector curvo 8"/>
          <p:cNvCxnSpPr/>
          <p:nvPr/>
        </p:nvCxnSpPr>
        <p:spPr>
          <a:xfrm>
            <a:off x="4012565" y="3832225"/>
            <a:ext cx="619125" cy="426720"/>
          </a:xfrm>
          <a:prstGeom prst="curvedConnector3">
            <a:avLst>
              <a:gd name="adj1" fmla="val 50051"/>
            </a:avLst>
          </a:prstGeom>
          <a:ln w="19050">
            <a:solidFill>
              <a:srgbClr val="C00000"/>
            </a:solidFill>
            <a:tailEnd type="triangle" w="lg" len="med"/>
          </a:ln>
        </p:spPr>
        <p:style>
          <a:lnRef idx="2">
            <a:schemeClr val="accent1"/>
          </a:lnRef>
          <a:fillRef idx="0">
            <a:srgbClr val="FFFFFF"/>
          </a:fillRef>
          <a:effectRef idx="0">
            <a:srgbClr val="FFFFFF"/>
          </a:effectRef>
          <a:fontRef idx="minor">
            <a:schemeClr val="tx1"/>
          </a:fontRef>
        </p:style>
      </p:cxnSp>
      <p:cxnSp>
        <p:nvCxnSpPr>
          <p:cNvPr id="11" name="Conector curvo 10"/>
          <p:cNvCxnSpPr/>
          <p:nvPr/>
        </p:nvCxnSpPr>
        <p:spPr>
          <a:xfrm>
            <a:off x="6381750" y="5666105"/>
            <a:ext cx="1202690" cy="405130"/>
          </a:xfrm>
          <a:prstGeom prst="curvedConnector3">
            <a:avLst>
              <a:gd name="adj1" fmla="val 50053"/>
            </a:avLst>
          </a:prstGeom>
          <a:ln w="19050">
            <a:solidFill>
              <a:srgbClr val="C00000"/>
            </a:solidFill>
            <a:tailEnd type="triangle" w="lg" len="med"/>
          </a:ln>
        </p:spPr>
        <p:style>
          <a:lnRef idx="2">
            <a:schemeClr val="accent1"/>
          </a:lnRef>
          <a:fillRef idx="0">
            <a:srgbClr val="FFFFFF"/>
          </a:fillRef>
          <a:effectRef idx="0">
            <a:srgbClr val="FFFFFF"/>
          </a:effectRef>
          <a:fontRef idx="minor">
            <a:schemeClr val="tx1"/>
          </a:fontRef>
        </p:style>
      </p:cxnSp>
    </p:spTree>
  </p:cSld>
  <p:clrMapOvr>
    <a:masterClrMapping/>
  </p:clrMapOvr>
  <p:timing>
    <p:tnLst>
      <p:par>
        <p:cTn id="1" dur="indefinite" restart="never" nodeType="tmRoot"/>
      </p:par>
    </p:tn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DeTexto 45"/>
              <p:cNvSpPr txBox="1"/>
              <p:nvPr/>
            </p:nvSpPr>
            <p:spPr>
              <a:xfrm>
                <a:off x="449580" y="817245"/>
                <a:ext cx="11433175" cy="5014595"/>
              </a:xfrm>
              <a:prstGeom prst="rect">
                <a:avLst/>
              </a:prstGeom>
              <a:noFill/>
            </p:spPr>
            <p:txBody>
              <a:bodyPr wrap="square" rtlCol="0">
                <a:spAutoFit/>
              </a:bodyPr>
              <a:lstStyle/>
              <a:p>
                <a:pPr>
                  <a:spcBef>
                    <a:spcPts val="600"/>
                  </a:spcBef>
                  <a:spcAft>
                    <a:spcPts val="600"/>
                  </a:spcAft>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partir do diagrama de bandas de energia, pode se determinar a concentração de portadores minoritários nas fronteiras das regiões de depleção. </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770890" lvl="1" indent="-313055">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concentração de elétrons: determinar o valor de (E</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FN</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Ei) e usar a relação </a:t>
                </a:r>
                <a14:m>
                  <m:oMath xmlns:m="http://schemas.openxmlformats.org/officeDocument/2006/math">
                    <m:r>
                      <a:rPr lang="pt-BR" sz="2800" i="1">
                        <a:solidFill>
                          <a:schemeClr val="tx1"/>
                        </a:solidFill>
                        <a:effectLst/>
                        <a:latin typeface="Cambria Math" panose="02040503050406030204" pitchFamily="18" charset="0"/>
                      </a:rPr>
                      <m:t>𝑛</m:t>
                    </m:r>
                    <m:r>
                      <a:rPr lang="pt-BR" sz="2800" i="1">
                        <a:solidFill>
                          <a:schemeClr val="tx1"/>
                        </a:solidFill>
                        <a:effectLst/>
                        <a:latin typeface="Cambria Math" panose="02040503050406030204" pitchFamily="18" charset="0"/>
                      </a:rPr>
                      <m:t>= </m:t>
                    </m:r>
                    <m:sSub>
                      <m:sSubPr>
                        <m:ctrlPr>
                          <a:rPr lang="pt-BR" sz="2800" i="1">
                            <a:solidFill>
                              <a:schemeClr val="tx1"/>
                            </a:solidFill>
                            <a:effectLst/>
                            <a:latin typeface="Cambria Math" panose="02040503050406030204" pitchFamily="18" charset="0"/>
                          </a:rPr>
                        </m:ctrlPr>
                      </m:sSubPr>
                      <m:e>
                        <m:r>
                          <a:rPr lang="pt-BR" sz="2800" i="1">
                            <a:solidFill>
                              <a:schemeClr val="tx1"/>
                            </a:solidFill>
                            <a:effectLst/>
                            <a:latin typeface="Cambria Math" panose="02040503050406030204" pitchFamily="18" charset="0"/>
                          </a:rPr>
                          <m:t>𝑛</m:t>
                        </m:r>
                      </m:e>
                      <m:sub>
                        <m:r>
                          <a:rPr lang="pt-BR" sz="2800" i="1">
                            <a:solidFill>
                              <a:schemeClr val="tx1"/>
                            </a:solidFill>
                            <a:effectLst/>
                            <a:latin typeface="Cambria Math" panose="02040503050406030204" pitchFamily="18" charset="0"/>
                          </a:rPr>
                          <m:t>𝑖</m:t>
                        </m:r>
                      </m:sub>
                    </m:sSub>
                    <m:r>
                      <a:rPr lang="pt-BR" sz="2800" i="1">
                        <a:solidFill>
                          <a:schemeClr val="tx1"/>
                        </a:solidFill>
                        <a:effectLst/>
                        <a:latin typeface="Cambria Math" panose="02040503050406030204" pitchFamily="18" charset="0"/>
                      </a:rPr>
                      <m:t>𝑒𝑥𝑝</m:t>
                    </m:r>
                    <m:d>
                      <m:dPr>
                        <m:ctrlPr>
                          <a:rPr lang="pt-BR" sz="2800" i="1">
                            <a:solidFill>
                              <a:schemeClr val="tx1"/>
                            </a:solidFill>
                            <a:effectLst/>
                            <a:latin typeface="Cambria Math" panose="02040503050406030204" pitchFamily="18" charset="0"/>
                          </a:rPr>
                        </m:ctrlPr>
                      </m:dPr>
                      <m:e>
                        <m:f>
                          <m:fPr>
                            <m:ctrlPr>
                              <a:rPr lang="pt-BR" sz="2800" i="1">
                                <a:solidFill>
                                  <a:schemeClr val="tx1"/>
                                </a:solidFill>
                                <a:effectLst/>
                                <a:latin typeface="Cambria Math" panose="02040503050406030204" pitchFamily="18" charset="0"/>
                              </a:rPr>
                            </m:ctrlPr>
                          </m:fPr>
                          <m:num>
                            <m:sSub>
                              <m:sSubPr>
                                <m:ctrlPr>
                                  <a:rPr lang="pt-BR" sz="2800" i="1">
                                    <a:solidFill>
                                      <a:schemeClr val="tx1"/>
                                    </a:solidFill>
                                    <a:effectLst/>
                                    <a:latin typeface="Cambria Math" panose="02040503050406030204" pitchFamily="18" charset="0"/>
                                  </a:rPr>
                                </m:ctrlPr>
                              </m:sSubPr>
                              <m:e>
                                <m:r>
                                  <a:rPr lang="pt-BR" sz="2800" i="1">
                                    <a:solidFill>
                                      <a:schemeClr val="tx1"/>
                                    </a:solidFill>
                                    <a:effectLst/>
                                    <a:latin typeface="Cambria Math" panose="02040503050406030204" pitchFamily="18" charset="0"/>
                                  </a:rPr>
                                  <m:t>𝐸</m:t>
                                </m:r>
                              </m:e>
                              <m:sub>
                                <m:r>
                                  <a:rPr lang="pt-BR" sz="2800" i="1">
                                    <a:solidFill>
                                      <a:schemeClr val="tx1"/>
                                    </a:solidFill>
                                    <a:effectLst/>
                                    <a:latin typeface="Cambria Math" panose="02040503050406030204" pitchFamily="18" charset="0"/>
                                  </a:rPr>
                                  <m:t>𝐹</m:t>
                                </m:r>
                                <m:r>
                                  <a:rPr lang="pt-BR" sz="2800" b="0" i="1" smtClean="0">
                                    <a:solidFill>
                                      <a:schemeClr val="tx1"/>
                                    </a:solidFill>
                                    <a:effectLst/>
                                    <a:latin typeface="Cambria Math" panose="02040503050406030204" pitchFamily="18" charset="0"/>
                                  </a:rPr>
                                  <m:t>𝑁</m:t>
                                </m:r>
                              </m:sub>
                            </m:sSub>
                            <m:r>
                              <a:rPr lang="pt-BR" sz="2800" b="0" i="1" smtClean="0">
                                <a:solidFill>
                                  <a:schemeClr val="tx1"/>
                                </a:solidFill>
                                <a:effectLst/>
                                <a:latin typeface="Cambria Math" panose="02040503050406030204" pitchFamily="18" charset="0"/>
                              </a:rPr>
                              <m:t>′</m:t>
                            </m:r>
                            <m:r>
                              <a:rPr lang="pt-BR" sz="2800" i="1">
                                <a:solidFill>
                                  <a:schemeClr val="tx1"/>
                                </a:solidFill>
                                <a:effectLst/>
                                <a:latin typeface="Cambria Math" panose="02040503050406030204" pitchFamily="18" charset="0"/>
                              </a:rPr>
                              <m:t>−</m:t>
                            </m:r>
                            <m:sSub>
                              <m:sSubPr>
                                <m:ctrlPr>
                                  <a:rPr lang="pt-BR" sz="2800" i="1">
                                    <a:solidFill>
                                      <a:schemeClr val="tx1"/>
                                    </a:solidFill>
                                    <a:effectLst/>
                                    <a:latin typeface="Cambria Math" panose="02040503050406030204" pitchFamily="18" charset="0"/>
                                  </a:rPr>
                                </m:ctrlPr>
                              </m:sSubPr>
                              <m:e>
                                <m:r>
                                  <a:rPr lang="pt-BR" sz="2800" i="1">
                                    <a:solidFill>
                                      <a:schemeClr val="tx1"/>
                                    </a:solidFill>
                                    <a:effectLst/>
                                    <a:latin typeface="Cambria Math" panose="02040503050406030204" pitchFamily="18" charset="0"/>
                                  </a:rPr>
                                  <m:t>𝐸</m:t>
                                </m:r>
                              </m:e>
                              <m:sub>
                                <m:r>
                                  <a:rPr lang="pt-BR" sz="2800" i="1">
                                    <a:solidFill>
                                      <a:schemeClr val="tx1"/>
                                    </a:solidFill>
                                    <a:effectLst/>
                                    <a:latin typeface="Cambria Math" panose="02040503050406030204" pitchFamily="18" charset="0"/>
                                  </a:rPr>
                                  <m:t>𝑖</m:t>
                                </m:r>
                              </m:sub>
                            </m:sSub>
                          </m:num>
                          <m:den>
                            <m:r>
                              <a:rPr lang="pt-BR" sz="2800" i="1">
                                <a:solidFill>
                                  <a:schemeClr val="tx1"/>
                                </a:solidFill>
                                <a:effectLst/>
                                <a:latin typeface="Cambria Math" panose="02040503050406030204" pitchFamily="18" charset="0"/>
                              </a:rPr>
                              <m:t>𝑘𝑇</m:t>
                            </m:r>
                          </m:den>
                        </m:f>
                      </m:e>
                    </m:d>
                  </m:oMath>
                </a14:m>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770890" lvl="1" indent="-313055">
                  <a:spcBef>
                    <a:spcPts val="600"/>
                  </a:spcBef>
                  <a:spcAft>
                    <a:spcPts val="600"/>
                  </a:spcAft>
                  <a:buFont typeface="Arial" panose="020B0604020202020204" pitchFamily="34" charset="0"/>
                  <a:buChar char="•"/>
                </a:pPr>
                <a:r>
                  <a:rPr lang="pt-BR" altLang="en-US" sz="2800" b="1" dirty="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concentração de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lacunas: </a:t>
                </a:r>
                <a:r>
                  <a:rPr lang="pt-BR" altLang="en-US" sz="2800" b="1" dirty="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o valor de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(Ei </a:t>
                </a:r>
                <a:r>
                  <a:rPr lang="pt-BR" altLang="en-US" sz="2800" b="1"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FP</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usar a relação </a:t>
                </a:r>
                <a14:m>
                  <m:oMath xmlns:m="http://schemas.openxmlformats.org/officeDocument/2006/math">
                    <m:r>
                      <m:rPr>
                        <m:sty m:val="p"/>
                      </m:rPr>
                      <a:rPr lang="pt-BR" sz="2800" b="0" i="0" smtClean="0">
                        <a:solidFill>
                          <a:schemeClr val="tx1"/>
                        </a:solidFill>
                        <a:effectLst/>
                        <a:latin typeface="Cambria Math" panose="02040503050406030204" pitchFamily="18" charset="0"/>
                      </a:rPr>
                      <m:t>p</m:t>
                    </m:r>
                    <m:r>
                      <a:rPr lang="pt-BR" sz="2800" i="1">
                        <a:solidFill>
                          <a:schemeClr val="tx1"/>
                        </a:solidFill>
                        <a:effectLst/>
                        <a:latin typeface="Cambria Math" panose="02040503050406030204" pitchFamily="18" charset="0"/>
                      </a:rPr>
                      <m:t>= </m:t>
                    </m:r>
                    <m:sSub>
                      <m:sSubPr>
                        <m:ctrlPr>
                          <a:rPr lang="pt-BR" sz="2800" i="1">
                            <a:solidFill>
                              <a:schemeClr val="tx1"/>
                            </a:solidFill>
                            <a:effectLst/>
                            <a:latin typeface="Cambria Math" panose="02040503050406030204" pitchFamily="18" charset="0"/>
                          </a:rPr>
                        </m:ctrlPr>
                      </m:sSubPr>
                      <m:e>
                        <m:r>
                          <a:rPr lang="pt-BR" sz="2800" i="1">
                            <a:solidFill>
                              <a:schemeClr val="tx1"/>
                            </a:solidFill>
                            <a:effectLst/>
                            <a:latin typeface="Cambria Math" panose="02040503050406030204" pitchFamily="18" charset="0"/>
                          </a:rPr>
                          <m:t>𝑛</m:t>
                        </m:r>
                      </m:e>
                      <m:sub>
                        <m:r>
                          <a:rPr lang="pt-BR" sz="2800" i="1">
                            <a:solidFill>
                              <a:schemeClr val="tx1"/>
                            </a:solidFill>
                            <a:effectLst/>
                            <a:latin typeface="Cambria Math" panose="02040503050406030204" pitchFamily="18" charset="0"/>
                          </a:rPr>
                          <m:t>𝑖</m:t>
                        </m:r>
                      </m:sub>
                    </m:sSub>
                    <m:r>
                      <a:rPr lang="pt-BR" sz="2800" i="1">
                        <a:solidFill>
                          <a:schemeClr val="tx1"/>
                        </a:solidFill>
                        <a:effectLst/>
                        <a:latin typeface="Cambria Math" panose="02040503050406030204" pitchFamily="18" charset="0"/>
                      </a:rPr>
                      <m:t>𝑒𝑥𝑝</m:t>
                    </m:r>
                    <m:d>
                      <m:dPr>
                        <m:ctrlPr>
                          <a:rPr lang="pt-BR" sz="2800" i="1">
                            <a:solidFill>
                              <a:schemeClr val="tx1"/>
                            </a:solidFill>
                            <a:effectLst/>
                            <a:latin typeface="Cambria Math" panose="02040503050406030204" pitchFamily="18" charset="0"/>
                          </a:rPr>
                        </m:ctrlPr>
                      </m:dPr>
                      <m:e>
                        <m:f>
                          <m:fPr>
                            <m:ctrlPr>
                              <a:rPr lang="pt-BR" sz="2800" i="1">
                                <a:solidFill>
                                  <a:schemeClr val="tx1"/>
                                </a:solidFill>
                                <a:effectLst/>
                                <a:latin typeface="Cambria Math" panose="02040503050406030204" pitchFamily="18" charset="0"/>
                              </a:rPr>
                            </m:ctrlPr>
                          </m:fPr>
                          <m:num>
                            <m:sSub>
                              <m:sSubPr>
                                <m:ctrlPr>
                                  <a:rPr lang="pt-BR" sz="2800" i="1">
                                    <a:solidFill>
                                      <a:schemeClr val="tx1"/>
                                    </a:solidFill>
                                    <a:effectLst/>
                                    <a:latin typeface="Cambria Math" panose="02040503050406030204" pitchFamily="18" charset="0"/>
                                  </a:rPr>
                                </m:ctrlPr>
                              </m:sSubPr>
                              <m:e>
                                <m:sSub>
                                  <m:sSubPr>
                                    <m:ctrlPr>
                                      <a:rPr lang="pt-BR" sz="2800" i="1">
                                        <a:solidFill>
                                          <a:schemeClr val="tx1"/>
                                        </a:solidFill>
                                        <a:effectLst/>
                                        <a:latin typeface="Cambria Math" panose="02040503050406030204" pitchFamily="18" charset="0"/>
                                      </a:rPr>
                                    </m:ctrlPr>
                                  </m:sSubPr>
                                  <m:e>
                                    <m:r>
                                      <a:rPr lang="pt-BR" sz="2800" i="1">
                                        <a:solidFill>
                                          <a:schemeClr val="tx1"/>
                                        </a:solidFill>
                                        <a:effectLst/>
                                        <a:latin typeface="Cambria Math" panose="02040503050406030204" pitchFamily="18" charset="0"/>
                                      </a:rPr>
                                      <m:t>𝐸</m:t>
                                    </m:r>
                                  </m:e>
                                  <m:sub>
                                    <m:r>
                                      <a:rPr lang="pt-BR" sz="2800" i="1">
                                        <a:solidFill>
                                          <a:schemeClr val="tx1"/>
                                        </a:solidFill>
                                        <a:effectLst/>
                                        <a:latin typeface="Cambria Math" panose="02040503050406030204" pitchFamily="18" charset="0"/>
                                      </a:rPr>
                                      <m:t>𝑖</m:t>
                                    </m:r>
                                  </m:sub>
                                </m:sSub>
                                <m:r>
                                  <a:rPr lang="pt-BR" sz="2800" b="0" i="1" smtClean="0">
                                    <a:solidFill>
                                      <a:schemeClr val="tx1"/>
                                    </a:solidFill>
                                    <a:effectLst/>
                                    <a:latin typeface="Cambria Math" panose="02040503050406030204" pitchFamily="18" charset="0"/>
                                  </a:rPr>
                                  <m:t>−</m:t>
                                </m:r>
                                <m:r>
                                  <a:rPr lang="pt-BR" sz="2800" i="1">
                                    <a:solidFill>
                                      <a:schemeClr val="tx1"/>
                                    </a:solidFill>
                                    <a:effectLst/>
                                    <a:latin typeface="Cambria Math" panose="02040503050406030204" pitchFamily="18" charset="0"/>
                                  </a:rPr>
                                  <m:t>𝐸</m:t>
                                </m:r>
                              </m:e>
                              <m:sub>
                                <m:r>
                                  <a:rPr lang="pt-BR" sz="2800" i="1">
                                    <a:solidFill>
                                      <a:schemeClr val="tx1"/>
                                    </a:solidFill>
                                    <a:effectLst/>
                                    <a:latin typeface="Cambria Math" panose="02040503050406030204" pitchFamily="18" charset="0"/>
                                  </a:rPr>
                                  <m:t>𝐹</m:t>
                                </m:r>
                                <m:r>
                                  <a:rPr lang="pt-BR" sz="2800" b="0" i="1" smtClean="0">
                                    <a:solidFill>
                                      <a:schemeClr val="tx1"/>
                                    </a:solidFill>
                                    <a:effectLst/>
                                    <a:latin typeface="Cambria Math" panose="02040503050406030204" pitchFamily="18" charset="0"/>
                                  </a:rPr>
                                  <m:t>𝑃</m:t>
                                </m:r>
                              </m:sub>
                            </m:sSub>
                            <m:r>
                              <a:rPr lang="pt-BR" sz="2800" b="0" i="1" smtClean="0">
                                <a:solidFill>
                                  <a:schemeClr val="tx1"/>
                                </a:solidFill>
                                <a:effectLst/>
                                <a:latin typeface="Cambria Math" panose="02040503050406030204" pitchFamily="18" charset="0"/>
                              </a:rPr>
                              <m:t>′</m:t>
                            </m:r>
                          </m:num>
                          <m:den>
                            <m:r>
                              <a:rPr lang="pt-BR" sz="2800" i="1">
                                <a:solidFill>
                                  <a:schemeClr val="tx1"/>
                                </a:solidFill>
                                <a:effectLst/>
                                <a:latin typeface="Cambria Math" panose="02040503050406030204" pitchFamily="18" charset="0"/>
                              </a:rPr>
                              <m:t>𝑘𝑇</m:t>
                            </m:r>
                          </m:den>
                        </m:f>
                      </m:e>
                    </m:d>
                  </m:oMath>
                </a14:m>
                <a:endParaRPr lang="pt-BR" sz="2800" dirty="0" smtClean="0">
                  <a:solidFill>
                    <a:schemeClr val="tx1"/>
                  </a:solidFill>
                  <a:effectLst/>
                  <a:latin typeface="Comic Sans MS" panose="030F0702030302020204" pitchFamily="66" charset="0"/>
                </a:endParaRPr>
              </a:p>
              <a:p>
                <a:pPr>
                  <a:spcBef>
                    <a:spcPts val="600"/>
                  </a:spcBef>
                  <a:spcAft>
                    <a:spcPts val="600"/>
                  </a:spcAft>
                </a:pP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 E</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FN</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E</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FP</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são os níveis de quase Fermi</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 name="CaixaDeTexto 45"/>
              <p:cNvSpPr txBox="1">
                <a:spLocks noRot="1" noChangeAspect="1" noMove="1" noResize="1" noEditPoints="1" noAdjustHandles="1" noChangeArrowheads="1" noChangeShapeType="1" noTextEdit="1"/>
              </p:cNvSpPr>
              <p:nvPr/>
            </p:nvSpPr>
            <p:spPr>
              <a:xfrm>
                <a:off x="449580" y="817245"/>
                <a:ext cx="11433175" cy="501459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a:off x="1528816" y="2756886"/>
            <a:ext cx="2728601" cy="1674240"/>
            <a:chOff x="1563312" y="3800007"/>
            <a:chExt cx="2728601" cy="1674240"/>
          </a:xfrm>
        </p:grpSpPr>
        <p:sp>
          <p:nvSpPr>
            <p:cNvPr id="4" name="Triângulo isósceles 3"/>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5" name="Conector Reto 4"/>
            <p:cNvCxnSpPr>
              <a:stCxn id="4"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2484748" y="5005170"/>
              <a:ext cx="288324" cy="46166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9" name="CaixaDeTexto 8"/>
            <p:cNvSpPr txBox="1"/>
            <p:nvPr/>
          </p:nvSpPr>
          <p:spPr>
            <a:xfrm>
              <a:off x="2504301" y="4229899"/>
              <a:ext cx="288324" cy="46166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0" name="CaixaDeTexto 9"/>
            <p:cNvSpPr txBox="1"/>
            <p:nvPr/>
          </p:nvSpPr>
          <p:spPr>
            <a:xfrm>
              <a:off x="3750850" y="4329442"/>
              <a:ext cx="510076"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endParaRPr lang="pt-BR" sz="2400" dirty="0">
                <a:latin typeface="Comic Sans MS" panose="030F0702030302020204" pitchFamily="66" charset="0"/>
              </a:endParaRPr>
            </a:p>
          </p:txBody>
        </p:sp>
        <p:sp>
          <p:nvSpPr>
            <p:cNvPr id="11" name="Forma livre 10"/>
            <p:cNvSpPr/>
            <p:nvPr/>
          </p:nvSpPr>
          <p:spPr>
            <a:xfrm>
              <a:off x="2113857" y="4420402"/>
              <a:ext cx="113665" cy="731520"/>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2" name="CaixaDeTexto 11"/>
            <p:cNvSpPr txBox="1"/>
            <p:nvPr/>
          </p:nvSpPr>
          <p:spPr>
            <a:xfrm>
              <a:off x="1563312" y="4660992"/>
              <a:ext cx="505267"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a:latin typeface="Comic Sans MS" panose="030F0702030302020204" pitchFamily="66" charset="0"/>
                </a:rPr>
                <a:t>d</a:t>
              </a:r>
              <a:endParaRPr lang="pt-BR" sz="2400" dirty="0">
                <a:latin typeface="Comic Sans MS" panose="030F0702030302020204" pitchFamily="66" charset="0"/>
              </a:endParaRPr>
            </a:p>
          </p:txBody>
        </p:sp>
        <p:cxnSp>
          <p:nvCxnSpPr>
            <p:cNvPr id="13" name="Conector de Seta Reta 12"/>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1719773" y="3800007"/>
              <a:ext cx="411528"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grpSp>
      <p:grpSp>
        <p:nvGrpSpPr>
          <p:cNvPr id="15" name="Grupo 14"/>
          <p:cNvGrpSpPr/>
          <p:nvPr/>
        </p:nvGrpSpPr>
        <p:grpSpPr>
          <a:xfrm>
            <a:off x="764574" y="3176057"/>
            <a:ext cx="1381894" cy="255373"/>
            <a:chOff x="4112743" y="3509451"/>
            <a:chExt cx="1381894" cy="255373"/>
          </a:xfrm>
        </p:grpSpPr>
        <p:cxnSp>
          <p:nvCxnSpPr>
            <p:cNvPr id="16" name="Conector Reto 1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18" name="Forma livre 17"/>
          <p:cNvSpPr/>
          <p:nvPr/>
        </p:nvSpPr>
        <p:spPr>
          <a:xfrm>
            <a:off x="3679565" y="2419745"/>
            <a:ext cx="717896" cy="1326292"/>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9" name="Forma livre 18"/>
          <p:cNvSpPr/>
          <p:nvPr/>
        </p:nvSpPr>
        <p:spPr>
          <a:xfrm>
            <a:off x="2239146" y="2419339"/>
            <a:ext cx="719663" cy="898329"/>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20" name="Conector Reto 19"/>
          <p:cNvCxnSpPr/>
          <p:nvPr/>
        </p:nvCxnSpPr>
        <p:spPr>
          <a:xfrm>
            <a:off x="1992012" y="4189824"/>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1931635" y="4856734"/>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CaixaDeTexto 21"/>
          <p:cNvSpPr txBox="1"/>
          <p:nvPr/>
        </p:nvSpPr>
        <p:spPr>
          <a:xfrm>
            <a:off x="3124714" y="1801214"/>
            <a:ext cx="370614" cy="461665"/>
          </a:xfrm>
          <a:prstGeom prst="rect">
            <a:avLst/>
          </a:prstGeom>
          <a:noFill/>
        </p:spPr>
        <p:txBody>
          <a:bodyPr wrap="none" rtlCol="0">
            <a:spAutoFit/>
          </a:bodyPr>
          <a:lstStyle/>
          <a:p>
            <a:r>
              <a:rPr lang="pt-BR" sz="2400" dirty="0" smtClean="0">
                <a:latin typeface="Comic Sans MS" panose="030F0702030302020204" pitchFamily="66" charset="0"/>
              </a:rPr>
              <a:t>C</a:t>
            </a:r>
            <a:endParaRPr lang="pt-BR" sz="2400" dirty="0">
              <a:latin typeface="Comic Sans MS" panose="030F0702030302020204" pitchFamily="66" charset="0"/>
            </a:endParaRPr>
          </a:p>
        </p:txBody>
      </p:sp>
      <p:sp>
        <p:nvSpPr>
          <p:cNvPr id="23" name="CaixaDeTexto 22"/>
          <p:cNvSpPr txBox="1"/>
          <p:nvPr/>
        </p:nvSpPr>
        <p:spPr>
          <a:xfrm>
            <a:off x="1186773" y="2705469"/>
            <a:ext cx="47160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cxnSp>
        <p:nvCxnSpPr>
          <p:cNvPr id="24" name="Conector de Seta Reta 23"/>
          <p:cNvCxnSpPr/>
          <p:nvPr/>
        </p:nvCxnSpPr>
        <p:spPr>
          <a:xfrm>
            <a:off x="3044031" y="2678096"/>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5" name="CaixaDeTexto 24"/>
          <p:cNvSpPr txBox="1"/>
          <p:nvPr/>
        </p:nvSpPr>
        <p:spPr>
          <a:xfrm>
            <a:off x="3465436" y="2530040"/>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6" name="CaixaDeTexto 25"/>
          <p:cNvSpPr txBox="1"/>
          <p:nvPr/>
        </p:nvSpPr>
        <p:spPr>
          <a:xfrm>
            <a:off x="218471" y="3082891"/>
            <a:ext cx="431528" cy="369332"/>
          </a:xfrm>
          <a:prstGeom prst="rect">
            <a:avLst/>
          </a:prstGeom>
          <a:noFill/>
        </p:spPr>
        <p:txBody>
          <a:bodyPr wrap="none" rtlCol="0">
            <a:spAutoFit/>
          </a:bodyPr>
          <a:lstStyle/>
          <a:p>
            <a:r>
              <a:rPr lang="pt-BR" dirty="0" err="1" smtClean="0"/>
              <a:t>V</a:t>
            </a:r>
            <a:r>
              <a:rPr lang="pt-BR" baseline="-25000" dirty="0" err="1" smtClean="0"/>
              <a:t>in</a:t>
            </a:r>
            <a:endParaRPr lang="pt-BR" dirty="0"/>
          </a:p>
        </p:txBody>
      </p:sp>
      <p:sp>
        <p:nvSpPr>
          <p:cNvPr id="27" name="Forma livre 26"/>
          <p:cNvSpPr/>
          <p:nvPr/>
        </p:nvSpPr>
        <p:spPr>
          <a:xfrm>
            <a:off x="2239010" y="3877310"/>
            <a:ext cx="1826895" cy="9791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28" name="Forma livre 27"/>
          <p:cNvSpPr/>
          <p:nvPr/>
        </p:nvSpPr>
        <p:spPr>
          <a:xfrm>
            <a:off x="483870" y="3391535"/>
            <a:ext cx="1254125" cy="1406525"/>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nvGrpSpPr>
          <p:cNvPr id="29" name="Grupo 28"/>
          <p:cNvGrpSpPr/>
          <p:nvPr/>
        </p:nvGrpSpPr>
        <p:grpSpPr>
          <a:xfrm>
            <a:off x="2924286" y="2238111"/>
            <a:ext cx="756638" cy="371649"/>
            <a:chOff x="6583958" y="4225065"/>
            <a:chExt cx="756638" cy="371649"/>
          </a:xfrm>
        </p:grpSpPr>
        <p:cxnSp>
          <p:nvCxnSpPr>
            <p:cNvPr id="30" name="Conector Reto 29"/>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a:off x="6997287" y="4225065"/>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 name="CaixaDeTexto 33"/>
          <p:cNvSpPr txBox="1"/>
          <p:nvPr/>
        </p:nvSpPr>
        <p:spPr>
          <a:xfrm>
            <a:off x="4714240" y="2179320"/>
            <a:ext cx="2497455" cy="583565"/>
          </a:xfrm>
          <a:prstGeom prst="rect">
            <a:avLst/>
          </a:prstGeom>
          <a:noFill/>
        </p:spPr>
        <p:txBody>
          <a:bodyPr wrap="square" rtlCol="0">
            <a:spAutoFit/>
          </a:bodyPr>
          <a:lstStyle/>
          <a:p>
            <a:r>
              <a:rPr lang="pt-BR" sz="3200" i="1" dirty="0" smtClean="0">
                <a:latin typeface="Cambria" panose="02040503050406030204" charset="0"/>
                <a:cs typeface="Cambria" panose="02040503050406030204" charset="0"/>
              </a:rPr>
              <a:t>i</a:t>
            </a:r>
            <a:r>
              <a:rPr lang="pt-BR" sz="3200" i="1" baseline="-25000" dirty="0" smtClean="0">
                <a:latin typeface="Cambria" panose="02040503050406030204" charset="0"/>
                <a:cs typeface="Cambria" panose="02040503050406030204" charset="0"/>
              </a:rPr>
              <a:t>1 </a:t>
            </a:r>
            <a:r>
              <a:rPr lang="pt-BR" sz="3200" i="1" dirty="0" smtClean="0">
                <a:latin typeface="Cambria" panose="02040503050406030204" charset="0"/>
                <a:cs typeface="Cambria" panose="02040503050406030204" charset="0"/>
              </a:rPr>
              <a:t>= </a:t>
            </a:r>
            <a:r>
              <a:rPr lang="pt-BR" sz="3200" i="1" dirty="0" err="1" smtClean="0">
                <a:latin typeface="Cambria" panose="02040503050406030204" charset="0"/>
                <a:cs typeface="Cambria" panose="02040503050406030204" charset="0"/>
              </a:rPr>
              <a:t>V</a:t>
            </a:r>
            <a:r>
              <a:rPr lang="pt-BR" sz="3200" i="1" baseline="-25000" dirty="0" err="1" smtClean="0">
                <a:latin typeface="Cambria" panose="02040503050406030204" charset="0"/>
                <a:cs typeface="Cambria" panose="02040503050406030204" charset="0"/>
              </a:rPr>
              <a:t>in</a:t>
            </a:r>
            <a:r>
              <a:rPr lang="pt-BR" sz="3200" i="1" dirty="0" smtClean="0">
                <a:latin typeface="Cambria" panose="02040503050406030204" charset="0"/>
                <a:cs typeface="Cambria" panose="02040503050406030204" charset="0"/>
              </a:rPr>
              <a:t>(s)</a:t>
            </a:r>
            <a:r>
              <a:rPr lang="pt-BR" sz="3200" i="1" baseline="-25000" dirty="0" smtClean="0">
                <a:latin typeface="Cambria" panose="02040503050406030204" charset="0"/>
                <a:cs typeface="Cambria" panose="02040503050406030204" charset="0"/>
              </a:rPr>
              <a:t> </a:t>
            </a:r>
            <a:r>
              <a:rPr lang="pt-BR" sz="3200" i="1" dirty="0" smtClean="0">
                <a:latin typeface="Cambria" panose="02040503050406030204" charset="0"/>
                <a:cs typeface="Cambria" panose="02040503050406030204" charset="0"/>
              </a:rPr>
              <a:t>/R</a:t>
            </a:r>
            <a:r>
              <a:rPr lang="pt-BR" sz="3200" i="1" baseline="-25000" dirty="0" smtClean="0">
                <a:latin typeface="Cambria" panose="02040503050406030204" charset="0"/>
                <a:cs typeface="Cambria" panose="02040503050406030204" charset="0"/>
              </a:rPr>
              <a:t>1</a:t>
            </a:r>
            <a:endParaRPr lang="pt-BR" sz="3200" i="1" dirty="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35" name="CaixaDeTexto 34"/>
              <p:cNvSpPr txBox="1"/>
              <p:nvPr/>
            </p:nvSpPr>
            <p:spPr>
              <a:xfrm>
                <a:off x="4672330" y="3018790"/>
                <a:ext cx="2440305" cy="583565"/>
              </a:xfrm>
              <a:prstGeom prst="rect">
                <a:avLst/>
              </a:prstGeom>
              <a:noFill/>
            </p:spPr>
            <p:txBody>
              <a:bodyPr wrap="square" rtlCol="0">
                <a:spAutoFit/>
              </a:bodyPr>
              <a:lstStyle/>
              <a:p>
                <a:r>
                  <a:rPr lang="pt-BR" sz="3200" i="1" dirty="0" smtClean="0">
                    <a:latin typeface="Cambria" panose="02040503050406030204" charset="0"/>
                    <a:cs typeface="Cambria" panose="02040503050406030204" charset="0"/>
                  </a:rPr>
                  <a:t>i</a:t>
                </a:r>
                <a:r>
                  <a:rPr lang="pt-BR" sz="3200" i="1" baseline="-25000" dirty="0">
                    <a:latin typeface="Cambria" panose="02040503050406030204" charset="0"/>
                    <a:cs typeface="Cambria" panose="02040503050406030204" charset="0"/>
                  </a:rPr>
                  <a:t>2</a:t>
                </a:r>
                <a:r>
                  <a:rPr lang="pt-BR" sz="3200" i="1" baseline="-25000" dirty="0" smtClean="0">
                    <a:latin typeface="Cambria" panose="02040503050406030204" charset="0"/>
                    <a:cs typeface="Cambria" panose="02040503050406030204" charset="0"/>
                  </a:rPr>
                  <a:t> </a:t>
                </a:r>
                <a:r>
                  <a:rPr lang="pt-BR" sz="3200" i="1" dirty="0" smtClean="0">
                    <a:latin typeface="Cambria" panose="02040503050406030204" charset="0"/>
                    <a:cs typeface="Cambria" panose="02040503050406030204" charset="0"/>
                  </a:rPr>
                  <a:t>= </a:t>
                </a:r>
                <a14:m>
                  <m:oMath xmlns:m="http://schemas.openxmlformats.org/officeDocument/2006/math">
                    <m:r>
                      <a:rPr lang="pt-BR" sz="3200" b="0" i="1" smtClean="0">
                        <a:latin typeface="Cambria Math" panose="02040503050406030204" pitchFamily="18" charset="0"/>
                        <a:cs typeface="Cambria Math" panose="02040503050406030204" pitchFamily="18" charset="0"/>
                      </a:rPr>
                      <m:t>𝑠𝐶</m:t>
                    </m:r>
                    <m:sSub>
                      <m:sSubPr>
                        <m:ctrlPr>
                          <a:rPr lang="pt-BR" sz="3200" b="0" i="1" smtClean="0">
                            <a:latin typeface="Cambria Math" panose="02040503050406030204" pitchFamily="18" charset="0"/>
                            <a:cs typeface="Cambria Math" panose="02040503050406030204" pitchFamily="18" charset="0"/>
                          </a:rPr>
                        </m:ctrlPr>
                      </m:sSubPr>
                      <m:e>
                        <m:r>
                          <a:rPr lang="pt-BR" sz="3200" b="0" i="1" smtClean="0">
                            <a:latin typeface="Cambria Math" panose="02040503050406030204" pitchFamily="18" charset="0"/>
                            <a:cs typeface="Cambria Math" panose="02040503050406030204" pitchFamily="18" charset="0"/>
                          </a:rPr>
                          <m:t>𝑉</m:t>
                        </m:r>
                      </m:e>
                      <m:sub>
                        <m:r>
                          <a:rPr lang="pt-BR" sz="3200" b="0" i="1" smtClean="0">
                            <a:latin typeface="Cambria Math" panose="02040503050406030204" pitchFamily="18" charset="0"/>
                            <a:ea typeface="MS Mincho" charset="0"/>
                            <a:cs typeface="Cambria Math" panose="02040503050406030204" pitchFamily="18" charset="0"/>
                          </a:rPr>
                          <m:t>0</m:t>
                        </m:r>
                      </m:sub>
                    </m:sSub>
                  </m:oMath>
                </a14:m>
                <a:r>
                  <a:rPr lang="pt-BR" sz="2400" i="1" dirty="0" smtClean="0">
                    <a:latin typeface="Cambria" panose="02040503050406030204" charset="0"/>
                    <a:cs typeface="Cambria" panose="02040503050406030204" charset="0"/>
                  </a:rPr>
                  <a:t>(s)</a:t>
                </a:r>
                <a:endParaRPr lang="pt-BR" sz="2400" i="1" dirty="0">
                  <a:latin typeface="Cambria" panose="02040503050406030204" charset="0"/>
                  <a:cs typeface="Cambria" panose="02040503050406030204" charset="0"/>
                </a:endParaRPr>
              </a:p>
            </p:txBody>
          </p:sp>
        </mc:Choice>
        <mc:Fallback>
          <p:sp>
            <p:nvSpPr>
              <p:cNvPr id="35" name="CaixaDeTexto 34"/>
              <p:cNvSpPr txBox="1">
                <a:spLocks noRot="1" noChangeAspect="1" noMove="1" noResize="1" noEditPoints="1" noAdjustHandles="1" noChangeArrowheads="1" noChangeShapeType="1" noTextEdit="1"/>
              </p:cNvSpPr>
              <p:nvPr/>
            </p:nvSpPr>
            <p:spPr>
              <a:xfrm>
                <a:off x="4672330" y="3018790"/>
                <a:ext cx="2440305" cy="583565"/>
              </a:xfrm>
              <a:prstGeom prst="rect">
                <a:avLst/>
              </a:prstGeom>
              <a:blipFill rotWithShape="1">
                <a:blip r:embed="rId1"/>
                <a:stretch>
                  <a:fillRect b="-5332"/>
                </a:stretch>
              </a:blipFill>
            </p:spPr>
            <p:txBody>
              <a:bodyPr/>
              <a:lstStyle/>
              <a:p>
                <a:r>
                  <a:rPr lang="pt-BR" altLang="en-US">
                    <a:noFill/>
                  </a:rPr>
                  <a:t> </a:t>
                </a:r>
              </a:p>
            </p:txBody>
          </p:sp>
        </mc:Fallback>
      </mc:AlternateContent>
      <p:sp>
        <p:nvSpPr>
          <p:cNvPr id="36" name="CaixaDeTexto 35"/>
          <p:cNvSpPr txBox="1"/>
          <p:nvPr/>
        </p:nvSpPr>
        <p:spPr>
          <a:xfrm>
            <a:off x="4745268" y="3788253"/>
            <a:ext cx="1174115" cy="583565"/>
          </a:xfrm>
          <a:prstGeom prst="rect">
            <a:avLst/>
          </a:prstGeom>
          <a:noFill/>
        </p:spPr>
        <p:txBody>
          <a:bodyPr wrap="none" rtlCol="0">
            <a:spAutoFit/>
          </a:bodyPr>
          <a:lstStyle/>
          <a:p>
            <a:r>
              <a:rPr lang="pt-BR" sz="3200" i="1" dirty="0" smtClean="0">
                <a:latin typeface="Cambria" panose="02040503050406030204" charset="0"/>
                <a:cs typeface="Cambria" panose="02040503050406030204" charset="0"/>
              </a:rPr>
              <a:t>i</a:t>
            </a:r>
            <a:r>
              <a:rPr lang="pt-BR" sz="3200" i="1" baseline="-25000" dirty="0" smtClean="0">
                <a:latin typeface="Cambria" panose="02040503050406030204" charset="0"/>
                <a:cs typeface="Cambria" panose="02040503050406030204" charset="0"/>
              </a:rPr>
              <a:t>1 </a:t>
            </a:r>
            <a:r>
              <a:rPr lang="pt-BR" sz="3200" i="1" dirty="0" smtClean="0">
                <a:latin typeface="Cambria" panose="02040503050406030204" charset="0"/>
                <a:cs typeface="Cambria" panose="02040503050406030204" charset="0"/>
              </a:rPr>
              <a:t>= -i</a:t>
            </a:r>
            <a:r>
              <a:rPr lang="pt-BR" sz="3200" i="1" baseline="-25000" dirty="0" smtClean="0">
                <a:latin typeface="Cambria" panose="02040503050406030204" charset="0"/>
                <a:cs typeface="Cambria" panose="02040503050406030204" charset="0"/>
              </a:rPr>
              <a:t>2</a:t>
            </a:r>
            <a:endParaRPr lang="pt-BR" sz="3200" i="1" dirty="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38" name="CaixaDeTexto 37"/>
              <p:cNvSpPr txBox="1"/>
              <p:nvPr/>
            </p:nvSpPr>
            <p:spPr>
              <a:xfrm>
                <a:off x="3422015" y="4798060"/>
                <a:ext cx="3785235" cy="893445"/>
              </a:xfrm>
              <a:prstGeom prst="rect">
                <a:avLst/>
              </a:prstGeom>
              <a:noFill/>
              <a:ln w="15875">
                <a:solidFill>
                  <a:srgbClr val="FFFF00"/>
                </a:solidFill>
              </a:ln>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800" i="1" dirty="0" smtClean="0">
                              <a:latin typeface="Cambria Math" panose="02040503050406030204" pitchFamily="18" charset="0"/>
                            </a:rPr>
                          </m:ctrlPr>
                        </m:sSubPr>
                        <m:e>
                          <m:r>
                            <a:rPr lang="pt-BR" sz="2800" b="0" i="1" dirty="0" smtClean="0">
                              <a:latin typeface="Cambria Math" panose="02040503050406030204" pitchFamily="18" charset="0"/>
                            </a:rPr>
                            <m:t>𝑉</m:t>
                          </m:r>
                        </m:e>
                        <m:sub>
                          <m:r>
                            <a:rPr lang="pt-BR" sz="2800" b="0" i="1" dirty="0" smtClean="0">
                              <a:latin typeface="Cambria Math" panose="02040503050406030204" pitchFamily="18" charset="0"/>
                            </a:rPr>
                            <m:t>0</m:t>
                          </m:r>
                        </m:sub>
                      </m:sSub>
                      <m:r>
                        <a:rPr lang="pt-BR" sz="2800" b="0" i="1" smtClean="0">
                          <a:latin typeface="Cambria Math" panose="02040503050406030204" pitchFamily="18" charset="0"/>
                        </a:rPr>
                        <m:t>=−</m:t>
                      </m:r>
                      <m:f>
                        <m:fPr>
                          <m:ctrlPr>
                            <a:rPr lang="pt-BR" sz="2800" b="0" i="1" smtClean="0">
                              <a:latin typeface="Cambria Math" panose="02040503050406030204" pitchFamily="18" charset="0"/>
                            </a:rPr>
                          </m:ctrlPr>
                        </m:fPr>
                        <m:num>
                          <m:r>
                            <a:rPr lang="pt-BR" sz="2800" b="0" i="1" smtClean="0">
                              <a:latin typeface="Cambria Math" panose="02040503050406030204" pitchFamily="18" charset="0"/>
                            </a:rPr>
                            <m:t>1</m:t>
                          </m:r>
                        </m:num>
                        <m:den>
                          <m:r>
                            <a:rPr lang="pt-BR" sz="2800" b="0" i="1" smtClean="0">
                              <a:latin typeface="Cambria Math" panose="02040503050406030204" pitchFamily="18" charset="0"/>
                            </a:rPr>
                            <m:t>𝑅</m:t>
                          </m:r>
                          <m:r>
                            <a:rPr lang="en-US" altLang="pt-BR" sz="2800" b="0" i="1" baseline="-25000" smtClean="0">
                              <a:latin typeface="Cambria Math" panose="02040503050406030204" pitchFamily="18" charset="0"/>
                            </a:rPr>
                            <m:t>1</m:t>
                          </m:r>
                          <m:r>
                            <a:rPr lang="pt-BR" sz="2800" b="0" i="1" smtClean="0">
                              <a:latin typeface="Cambria Math" panose="02040503050406030204" pitchFamily="18" charset="0"/>
                            </a:rPr>
                            <m:t>𝐶𝑠</m:t>
                          </m:r>
                        </m:den>
                      </m:f>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𝑉</m:t>
                          </m:r>
                        </m:e>
                        <m:sub>
                          <m:r>
                            <a:rPr lang="pt-BR" sz="2800" b="0" i="1" smtClean="0">
                              <a:latin typeface="Cambria Math" panose="02040503050406030204" pitchFamily="18" charset="0"/>
                            </a:rPr>
                            <m:t>𝑖𝑛</m:t>
                          </m:r>
                        </m:sub>
                      </m:sSub>
                      <m:r>
                        <a:rPr lang="pt-BR" sz="2800" b="0" i="1" smtClean="0">
                          <a:latin typeface="Cambria Math" panose="02040503050406030204" pitchFamily="18" charset="0"/>
                        </a:rPr>
                        <m:t>(</m:t>
                      </m:r>
                      <m:r>
                        <a:rPr lang="pt-BR" sz="2800" b="0" i="1" smtClean="0">
                          <a:latin typeface="Cambria Math" panose="02040503050406030204" pitchFamily="18" charset="0"/>
                        </a:rPr>
                        <m:t>𝑠</m:t>
                      </m:r>
                      <m:r>
                        <a:rPr lang="pt-BR" sz="2800" b="0" i="1" smtClean="0">
                          <a:latin typeface="Cambria Math" panose="02040503050406030204" pitchFamily="18" charset="0"/>
                        </a:rPr>
                        <m:t>)</m:t>
                      </m:r>
                    </m:oMath>
                  </m:oMathPara>
                </a14:m>
                <a:endParaRPr lang="pt-BR" sz="2000" dirty="0"/>
              </a:p>
            </p:txBody>
          </p:sp>
        </mc:Choice>
        <mc:Fallback>
          <p:sp>
            <p:nvSpPr>
              <p:cNvPr id="38" name="CaixaDeTexto 37"/>
              <p:cNvSpPr txBox="1">
                <a:spLocks noRot="1" noChangeAspect="1" noMove="1" noResize="1" noEditPoints="1" noAdjustHandles="1" noChangeArrowheads="1" noChangeShapeType="1" noTextEdit="1"/>
              </p:cNvSpPr>
              <p:nvPr/>
            </p:nvSpPr>
            <p:spPr>
              <a:xfrm>
                <a:off x="3422015" y="4798060"/>
                <a:ext cx="3785235" cy="893445"/>
              </a:xfrm>
              <a:prstGeom prst="rect">
                <a:avLst/>
              </a:prstGeom>
              <a:blipFill rotWithShape="1">
                <a:blip r:embed="rId2"/>
                <a:stretch>
                  <a:fillRect l="-218" t="-924" r="-201" b="-1990"/>
                </a:stretch>
              </a:blipFill>
              <a:ln w="15875">
                <a:solidFill>
                  <a:srgbClr val="FFFF00"/>
                </a:solidFill>
              </a:ln>
            </p:spPr>
            <p:txBody>
              <a:bodyPr/>
              <a:lstStyle/>
              <a:p>
                <a:r>
                  <a:rPr lang="pt-BR" altLang="en-US">
                    <a:noFill/>
                  </a:rPr>
                  <a:t> </a:t>
                </a:r>
              </a:p>
            </p:txBody>
          </p:sp>
        </mc:Fallback>
      </mc:AlternateContent>
      <p:sp>
        <p:nvSpPr>
          <p:cNvPr id="39" name="Espaço Reservado para Conteúdo 2"/>
          <p:cNvSpPr txBox="1"/>
          <p:nvPr/>
        </p:nvSpPr>
        <p:spPr>
          <a:xfrm>
            <a:off x="218440" y="281940"/>
            <a:ext cx="9579610" cy="82042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spcAft>
                <a:spcPts val="600"/>
              </a:spcAft>
              <a:buNone/>
            </a:pPr>
            <a:r>
              <a:rPr lang="pt-BR" b="1" dirty="0" smtClean="0">
                <a:solidFill>
                  <a:srgbClr val="C00000"/>
                </a:solidFill>
                <a:latin typeface="Comic Sans MS" panose="030F0702030302020204" pitchFamily="66" charset="0"/>
              </a:rPr>
              <a:t>Circuito Integrador Inversor: Resposta em frequência </a:t>
            </a:r>
            <a:r>
              <a:rPr lang="pt-BR" b="1" dirty="0">
                <a:solidFill>
                  <a:srgbClr val="C00000"/>
                </a:solidFill>
                <a:latin typeface="Comic Sans MS" panose="030F0702030302020204" pitchFamily="66" charset="0"/>
              </a:rPr>
              <a:t>(</a:t>
            </a:r>
            <a:r>
              <a:rPr lang="pt-BR" b="1" dirty="0" smtClean="0">
                <a:solidFill>
                  <a:srgbClr val="C00000"/>
                </a:solidFill>
                <a:latin typeface="Comic Sans MS" panose="030F0702030302020204" pitchFamily="66" charset="0"/>
              </a:rPr>
              <a:t>condições iniciais nulas) e diagrama de Bode</a:t>
            </a:r>
            <a:endParaRPr lang="pt-BR" b="1" dirty="0" smtClean="0">
              <a:solidFill>
                <a:srgbClr val="C00000"/>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40" name="CaixaDeTexto 39"/>
              <p:cNvSpPr txBox="1"/>
              <p:nvPr/>
            </p:nvSpPr>
            <p:spPr>
              <a:xfrm>
                <a:off x="7567930" y="888365"/>
                <a:ext cx="4169410" cy="89344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800" i="1" dirty="0" smtClean="0">
                              <a:latin typeface="Cambria Math" panose="02040503050406030204" pitchFamily="18" charset="0"/>
                            </a:rPr>
                          </m:ctrlPr>
                        </m:sSubPr>
                        <m:e>
                          <m:r>
                            <a:rPr lang="pt-BR" sz="2800" b="0" i="1" dirty="0" smtClean="0">
                              <a:latin typeface="Cambria Math" panose="02040503050406030204" pitchFamily="18" charset="0"/>
                            </a:rPr>
                            <m:t>𝑉</m:t>
                          </m:r>
                        </m:e>
                        <m:sub>
                          <m:r>
                            <a:rPr lang="pt-BR" sz="2800" b="0" i="1" dirty="0" smtClean="0">
                              <a:latin typeface="Cambria Math" panose="02040503050406030204" pitchFamily="18" charset="0"/>
                            </a:rPr>
                            <m:t>0</m:t>
                          </m:r>
                        </m:sub>
                      </m:sSub>
                      <m:r>
                        <a:rPr lang="pt-BR" sz="2800" b="0" i="1" dirty="0" smtClean="0">
                          <a:latin typeface="Cambria Math" panose="02040503050406030204" pitchFamily="18" charset="0"/>
                        </a:rPr>
                        <m:t>(</m:t>
                      </m:r>
                      <m:r>
                        <a:rPr lang="pt-BR" sz="2800" b="0" i="1" dirty="0" smtClean="0">
                          <a:latin typeface="Cambria Math" panose="02040503050406030204" pitchFamily="18" charset="0"/>
                        </a:rPr>
                        <m:t>𝑠</m:t>
                      </m:r>
                      <m:r>
                        <a:rPr lang="pt-BR" sz="2800" b="0" i="1" dirty="0" smtClean="0">
                          <a:latin typeface="Cambria Math" panose="02040503050406030204" pitchFamily="18" charset="0"/>
                        </a:rPr>
                        <m:t>) /</m:t>
                      </m:r>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𝑖𝑛</m:t>
                          </m:r>
                        </m:sub>
                      </m:sSub>
                      <m:r>
                        <a:rPr lang="pt-BR" sz="2800" b="0" i="1" smtClean="0">
                          <a:latin typeface="Cambria Math" panose="02040503050406030204" pitchFamily="18" charset="0"/>
                        </a:rPr>
                        <m:t>(</m:t>
                      </m:r>
                      <m:r>
                        <a:rPr lang="pt-BR" sz="2800" b="0" i="1" smtClean="0">
                          <a:latin typeface="Cambria Math" panose="02040503050406030204" pitchFamily="18" charset="0"/>
                        </a:rPr>
                        <m:t>𝑠</m:t>
                      </m:r>
                      <m:r>
                        <a:rPr lang="pt-BR" sz="2800" b="0" i="1" smtClean="0">
                          <a:latin typeface="Cambria Math" panose="02040503050406030204" pitchFamily="18" charset="0"/>
                        </a:rPr>
                        <m:t>)=−</m:t>
                      </m:r>
                      <m:f>
                        <m:fPr>
                          <m:ctrlPr>
                            <a:rPr lang="pt-BR" sz="2800" b="0" i="1" smtClean="0">
                              <a:latin typeface="Cambria Math" panose="02040503050406030204" pitchFamily="18" charset="0"/>
                            </a:rPr>
                          </m:ctrlPr>
                        </m:fPr>
                        <m:num>
                          <m:r>
                            <a:rPr lang="pt-BR" sz="2800" b="0" i="1" smtClean="0">
                              <a:latin typeface="Cambria Math" panose="02040503050406030204" pitchFamily="18" charset="0"/>
                            </a:rPr>
                            <m:t>1</m:t>
                          </m:r>
                        </m:num>
                        <m:den>
                          <m:r>
                            <a:rPr lang="pt-BR" sz="2800" b="0" i="1" smtClean="0">
                              <a:latin typeface="Cambria Math" panose="02040503050406030204" pitchFamily="18" charset="0"/>
                            </a:rPr>
                            <m:t>𝑅</m:t>
                          </m:r>
                          <m:r>
                            <a:rPr lang="en-US" altLang="pt-BR" sz="2800" b="0" i="1" baseline="-25000" smtClean="0">
                              <a:latin typeface="Cambria Math" panose="02040503050406030204" pitchFamily="18" charset="0"/>
                            </a:rPr>
                            <m:t>1</m:t>
                          </m:r>
                          <m:r>
                            <a:rPr lang="pt-BR" sz="2800" b="0" i="1" smtClean="0">
                              <a:latin typeface="Cambria Math" panose="02040503050406030204" pitchFamily="18" charset="0"/>
                            </a:rPr>
                            <m:t>𝐶𝑠</m:t>
                          </m:r>
                        </m:den>
                      </m:f>
                    </m:oMath>
                  </m:oMathPara>
                </a14:m>
                <a:endParaRPr lang="pt-BR" dirty="0"/>
              </a:p>
            </p:txBody>
          </p:sp>
        </mc:Choice>
        <mc:Fallback>
          <p:sp>
            <p:nvSpPr>
              <p:cNvPr id="40" name="CaixaDeTexto 39"/>
              <p:cNvSpPr txBox="1">
                <a:spLocks noRot="1" noChangeAspect="1" noMove="1" noResize="1" noEditPoints="1" noAdjustHandles="1" noChangeArrowheads="1" noChangeShapeType="1" noTextEdit="1"/>
              </p:cNvSpPr>
              <p:nvPr/>
            </p:nvSpPr>
            <p:spPr>
              <a:xfrm>
                <a:off x="7567930" y="888365"/>
                <a:ext cx="4169410" cy="893445"/>
              </a:xfrm>
              <a:prstGeom prst="rect">
                <a:avLst/>
              </a:prstGeom>
              <a:blipFill rotWithShape="1">
                <a:blip r:embed="rId3"/>
                <a:stretch>
                  <a:fillRect b="-1990"/>
                </a:stretch>
              </a:blipFill>
            </p:spPr>
            <p:txBody>
              <a:bodyPr/>
              <a:lstStyle/>
              <a:p>
                <a:r>
                  <a:rPr lang="pt-BR" altLang="en-US">
                    <a:noFill/>
                  </a:rPr>
                  <a:t> </a:t>
                </a:r>
              </a:p>
            </p:txBody>
          </p:sp>
        </mc:Fallback>
      </mc:AlternateContent>
      <p:cxnSp>
        <p:nvCxnSpPr>
          <p:cNvPr id="42" name="Conector de Seta Reta 41"/>
          <p:cNvCxnSpPr/>
          <p:nvPr/>
        </p:nvCxnSpPr>
        <p:spPr>
          <a:xfrm>
            <a:off x="8287265" y="1936971"/>
            <a:ext cx="0" cy="1994361"/>
          </a:xfrm>
          <a:prstGeom prst="straightConnector1">
            <a:avLst/>
          </a:prstGeom>
          <a:ln>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4" name="Conector de Seta Reta 43"/>
          <p:cNvCxnSpPr/>
          <p:nvPr/>
        </p:nvCxnSpPr>
        <p:spPr>
          <a:xfrm>
            <a:off x="7718854" y="3741930"/>
            <a:ext cx="377293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7718854" y="2151100"/>
            <a:ext cx="3248334" cy="1897816"/>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sp>
        <p:nvSpPr>
          <p:cNvPr id="47" name="CaixaDeTexto 46"/>
          <p:cNvSpPr txBox="1"/>
          <p:nvPr/>
        </p:nvSpPr>
        <p:spPr>
          <a:xfrm>
            <a:off x="11231545" y="3679584"/>
            <a:ext cx="396262" cy="461665"/>
          </a:xfrm>
          <a:prstGeom prst="rect">
            <a:avLst/>
          </a:prstGeom>
          <a:noFill/>
        </p:spPr>
        <p:txBody>
          <a:bodyPr wrap="none" rtlCol="0">
            <a:spAutoFit/>
          </a:bodyPr>
          <a:lstStyle/>
          <a:p>
            <a:r>
              <a:rPr lang="pt-BR" sz="2400" dirty="0" smtClean="0">
                <a:latin typeface="Symbol" panose="05050102010706020507" pitchFamily="18" charset="2"/>
              </a:rPr>
              <a:t>w</a:t>
            </a:r>
            <a:endParaRPr lang="pt-BR" sz="2400" dirty="0">
              <a:latin typeface="Symbol" panose="05050102010706020507" pitchFamily="18" charset="2"/>
            </a:endParaRPr>
          </a:p>
        </p:txBody>
      </p:sp>
      <p:sp>
        <p:nvSpPr>
          <p:cNvPr id="48" name="CaixaDeTexto 47"/>
          <p:cNvSpPr txBox="1"/>
          <p:nvPr/>
        </p:nvSpPr>
        <p:spPr>
          <a:xfrm>
            <a:off x="8285759" y="1901150"/>
            <a:ext cx="1650365" cy="398780"/>
          </a:xfrm>
          <a:prstGeom prst="rect">
            <a:avLst/>
          </a:prstGeom>
          <a:noFill/>
        </p:spPr>
        <p:txBody>
          <a:bodyPr wrap="none" rtlCol="0">
            <a:spAutoFit/>
          </a:bodyPr>
          <a:lstStyle/>
          <a:p>
            <a:r>
              <a:rPr lang="pt-BR" sz="2000" i="1" dirty="0" smtClean="0">
                <a:latin typeface="Cambria" panose="02040503050406030204" charset="0"/>
                <a:cs typeface="Cambria" panose="02040503050406030204" charset="0"/>
              </a:rPr>
              <a:t>20.log(V</a:t>
            </a:r>
            <a:r>
              <a:rPr lang="pt-BR" sz="2000" i="1" baseline="-25000" dirty="0" smtClean="0">
                <a:latin typeface="Cambria" panose="02040503050406030204" charset="0"/>
                <a:cs typeface="Cambria" panose="02040503050406030204" charset="0"/>
              </a:rPr>
              <a:t>0</a:t>
            </a:r>
            <a:r>
              <a:rPr lang="pt-BR" sz="2000" i="1" dirty="0" smtClean="0">
                <a:latin typeface="Cambria" panose="02040503050406030204" charset="0"/>
                <a:cs typeface="Cambria" panose="02040503050406030204" charset="0"/>
              </a:rPr>
              <a:t>/</a:t>
            </a:r>
            <a:r>
              <a:rPr lang="pt-BR" sz="2000" i="1" dirty="0" err="1" smtClean="0">
                <a:latin typeface="Cambria" panose="02040503050406030204" charset="0"/>
                <a:cs typeface="Cambria" panose="02040503050406030204" charset="0"/>
              </a:rPr>
              <a:t>V</a:t>
            </a:r>
            <a:r>
              <a:rPr lang="pt-BR" sz="2000" i="1" baseline="-25000" dirty="0" err="1" smtClean="0">
                <a:latin typeface="Cambria" panose="02040503050406030204" charset="0"/>
                <a:cs typeface="Cambria" panose="02040503050406030204" charset="0"/>
              </a:rPr>
              <a:t>in</a:t>
            </a:r>
            <a:r>
              <a:rPr lang="pt-BR" sz="2000" i="1" dirty="0" smtClean="0">
                <a:latin typeface="Cambria" panose="02040503050406030204" charset="0"/>
                <a:cs typeface="Cambria" panose="02040503050406030204" charset="0"/>
              </a:rPr>
              <a:t>)</a:t>
            </a:r>
            <a:endParaRPr lang="pt-BR" sz="2000" i="1" dirty="0">
              <a:latin typeface="Cambria" panose="02040503050406030204" charset="0"/>
              <a:cs typeface="Cambria" panose="02040503050406030204" charset="0"/>
            </a:endParaRPr>
          </a:p>
        </p:txBody>
      </p:sp>
      <p:sp>
        <p:nvSpPr>
          <p:cNvPr id="49" name="CaixaDeTexto 48"/>
          <p:cNvSpPr txBox="1"/>
          <p:nvPr/>
        </p:nvSpPr>
        <p:spPr>
          <a:xfrm>
            <a:off x="9226378" y="2745474"/>
            <a:ext cx="1554055" cy="400110"/>
          </a:xfrm>
          <a:prstGeom prst="rect">
            <a:avLst/>
          </a:prstGeom>
          <a:noFill/>
        </p:spPr>
        <p:txBody>
          <a:bodyPr wrap="square" rtlCol="0">
            <a:spAutoFit/>
          </a:bodyPr>
          <a:lstStyle/>
          <a:p>
            <a:r>
              <a:rPr lang="pt-BR" sz="2000" dirty="0" smtClean="0"/>
              <a:t>20 dB/</a:t>
            </a:r>
            <a:r>
              <a:rPr lang="pt-BR" sz="2000" dirty="0" err="1" smtClean="0"/>
              <a:t>dec</a:t>
            </a:r>
            <a:endParaRPr lang="pt-BR" sz="2000" dirty="0"/>
          </a:p>
        </p:txBody>
      </p:sp>
      <p:sp>
        <p:nvSpPr>
          <p:cNvPr id="51" name="CaixaDeTexto 50"/>
          <p:cNvSpPr txBox="1"/>
          <p:nvPr/>
        </p:nvSpPr>
        <p:spPr>
          <a:xfrm>
            <a:off x="10142566" y="3769851"/>
            <a:ext cx="766445" cy="398780"/>
          </a:xfrm>
          <a:prstGeom prst="rect">
            <a:avLst/>
          </a:prstGeom>
          <a:noFill/>
        </p:spPr>
        <p:txBody>
          <a:bodyPr wrap="none" rtlCol="0">
            <a:spAutoFit/>
          </a:bodyPr>
          <a:lstStyle/>
          <a:p>
            <a:r>
              <a:rPr lang="pt-BR" sz="2000" dirty="0" smtClean="0"/>
              <a:t>1/R</a:t>
            </a:r>
            <a:r>
              <a:rPr lang="pt-BR" sz="2000" baseline="-25000" dirty="0" smtClean="0"/>
              <a:t>1</a:t>
            </a:r>
            <a:r>
              <a:rPr lang="pt-BR" sz="2000" dirty="0" smtClean="0"/>
              <a:t>C</a:t>
            </a:r>
            <a:endParaRPr lang="pt-BR" sz="2000" dirty="0"/>
          </a:p>
        </p:txBody>
      </p:sp>
      <p:cxnSp>
        <p:nvCxnSpPr>
          <p:cNvPr id="52" name="Conector de Seta Reta 51"/>
          <p:cNvCxnSpPr/>
          <p:nvPr/>
        </p:nvCxnSpPr>
        <p:spPr>
          <a:xfrm>
            <a:off x="8287265" y="4218305"/>
            <a:ext cx="0" cy="1994361"/>
          </a:xfrm>
          <a:prstGeom prst="straightConnector1">
            <a:avLst/>
          </a:prstGeom>
          <a:ln>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53" name="Conector de Seta Reta 52"/>
          <p:cNvCxnSpPr/>
          <p:nvPr/>
        </p:nvCxnSpPr>
        <p:spPr>
          <a:xfrm>
            <a:off x="7718854" y="6023264"/>
            <a:ext cx="377293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a:off x="7812096" y="5161190"/>
            <a:ext cx="3634946" cy="0"/>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sp>
        <p:nvSpPr>
          <p:cNvPr id="55" name="CaixaDeTexto 54"/>
          <p:cNvSpPr txBox="1"/>
          <p:nvPr/>
        </p:nvSpPr>
        <p:spPr>
          <a:xfrm>
            <a:off x="11231545" y="5960918"/>
            <a:ext cx="396262" cy="461665"/>
          </a:xfrm>
          <a:prstGeom prst="rect">
            <a:avLst/>
          </a:prstGeom>
          <a:noFill/>
        </p:spPr>
        <p:txBody>
          <a:bodyPr wrap="none" rtlCol="0">
            <a:spAutoFit/>
          </a:bodyPr>
          <a:lstStyle/>
          <a:p>
            <a:r>
              <a:rPr lang="pt-BR" sz="2400" dirty="0" smtClean="0">
                <a:latin typeface="Symbol" panose="05050102010706020507" pitchFamily="18" charset="2"/>
              </a:rPr>
              <a:t>w</a:t>
            </a:r>
            <a:endParaRPr lang="pt-BR" sz="2400" dirty="0">
              <a:latin typeface="Symbol" panose="05050102010706020507" pitchFamily="18" charset="2"/>
            </a:endParaRPr>
          </a:p>
        </p:txBody>
      </p:sp>
      <mc:AlternateContent xmlns:mc="http://schemas.openxmlformats.org/markup-compatibility/2006">
        <mc:Choice xmlns:a14="http://schemas.microsoft.com/office/drawing/2010/main" Requires="a14">
          <p:sp>
            <p:nvSpPr>
              <p:cNvPr id="56" name="CaixaDeTexto 55"/>
              <p:cNvSpPr txBox="1"/>
              <p:nvPr/>
            </p:nvSpPr>
            <p:spPr>
              <a:xfrm>
                <a:off x="8285759" y="4130184"/>
                <a:ext cx="1414780" cy="460375"/>
              </a:xfrm>
              <a:prstGeom prst="rect">
                <a:avLst/>
              </a:prstGeom>
              <a:noFill/>
            </p:spPr>
            <p:txBody>
              <a:bodyPr wrap="none" rtlCol="0">
                <a:spAutoFit/>
              </a:bodyPr>
              <a:lstStyle/>
              <a:p>
                <a14:m>
                  <m:oMath xmlns:m="http://schemas.openxmlformats.org/officeDocument/2006/math">
                    <m:r>
                      <a:rPr lang="en-US" altLang="pt-BR" sz="2400" i="1" dirty="0" smtClean="0">
                        <a:latin typeface="Cambria Math" panose="02040503050406030204" pitchFamily="18" charset="0"/>
                        <a:cs typeface="Cambria Math" panose="02040503050406030204" pitchFamily="18" charset="0"/>
                      </a:rPr>
                      <m:t>∢</m:t>
                    </m:r>
                  </m:oMath>
                </a14:m>
                <a:r>
                  <a:rPr lang="pt-BR" sz="2400" i="1" dirty="0" smtClean="0">
                    <a:latin typeface="Cambria" panose="02040503050406030204" charset="0"/>
                    <a:cs typeface="Cambria" panose="02040503050406030204" charset="0"/>
                  </a:rPr>
                  <a:t>(V</a:t>
                </a:r>
                <a:r>
                  <a:rPr lang="pt-BR" sz="2400" i="1" baseline="-25000" dirty="0" smtClean="0">
                    <a:latin typeface="Cambria" panose="02040503050406030204" charset="0"/>
                    <a:cs typeface="Cambria" panose="02040503050406030204" charset="0"/>
                  </a:rPr>
                  <a:t>0</a:t>
                </a:r>
                <a:r>
                  <a:rPr lang="pt-BR" sz="2400" i="1" dirty="0" smtClean="0">
                    <a:latin typeface="Cambria" panose="02040503050406030204" charset="0"/>
                    <a:cs typeface="Cambria" panose="02040503050406030204" charset="0"/>
                  </a:rPr>
                  <a:t>/</a:t>
                </a:r>
                <a:r>
                  <a:rPr lang="pt-BR" sz="2400" i="1" dirty="0" err="1" smtClean="0">
                    <a:latin typeface="Cambria" panose="02040503050406030204" charset="0"/>
                    <a:cs typeface="Cambria" panose="02040503050406030204" charset="0"/>
                  </a:rPr>
                  <a:t>V</a:t>
                </a:r>
                <a:r>
                  <a:rPr lang="pt-BR" sz="2400" i="1" baseline="-25000" dirty="0" err="1" smtClean="0">
                    <a:latin typeface="Cambria" panose="02040503050406030204" charset="0"/>
                    <a:cs typeface="Cambria" panose="02040503050406030204" charset="0"/>
                  </a:rPr>
                  <a:t>in</a:t>
                </a:r>
                <a:r>
                  <a:rPr lang="pt-BR" sz="2400" i="1" dirty="0" smtClean="0">
                    <a:latin typeface="Cambria" panose="02040503050406030204" charset="0"/>
                    <a:cs typeface="Cambria" panose="02040503050406030204" charset="0"/>
                  </a:rPr>
                  <a:t>)</a:t>
                </a:r>
                <a:endParaRPr lang="pt-BR" sz="2400" i="1" dirty="0">
                  <a:latin typeface="Cambria" panose="02040503050406030204" charset="0"/>
                  <a:cs typeface="Cambria" panose="02040503050406030204" charset="0"/>
                </a:endParaRPr>
              </a:p>
            </p:txBody>
          </p:sp>
        </mc:Choice>
        <mc:Fallback>
          <p:sp>
            <p:nvSpPr>
              <p:cNvPr id="56" name="CaixaDeTexto 55"/>
              <p:cNvSpPr txBox="1">
                <a:spLocks noRot="1" noChangeAspect="1" noMove="1" noResize="1" noEditPoints="1" noAdjustHandles="1" noChangeArrowheads="1" noChangeShapeType="1" noTextEdit="1"/>
              </p:cNvSpPr>
              <p:nvPr/>
            </p:nvSpPr>
            <p:spPr>
              <a:xfrm>
                <a:off x="8285759" y="4130184"/>
                <a:ext cx="1414780" cy="460375"/>
              </a:xfrm>
              <a:prstGeom prst="rect">
                <a:avLst/>
              </a:prstGeom>
              <a:blipFill rotWithShape="1">
                <a:blip r:embed="rId4"/>
                <a:stretch>
                  <a:fillRect l="-20" t="-31" r="20" b="-2589"/>
                </a:stretch>
              </a:blipFill>
            </p:spPr>
            <p:txBody>
              <a:bodyPr/>
              <a:lstStyle/>
              <a:p>
                <a:r>
                  <a:rPr lang="pt-BR" altLang="en-US">
                    <a:noFill/>
                  </a:rPr>
                  <a:t> </a:t>
                </a:r>
              </a:p>
            </p:txBody>
          </p:sp>
        </mc:Fallback>
      </mc:AlternateContent>
      <p:sp>
        <p:nvSpPr>
          <p:cNvPr id="57" name="CaixaDeTexto 56"/>
          <p:cNvSpPr txBox="1"/>
          <p:nvPr/>
        </p:nvSpPr>
        <p:spPr>
          <a:xfrm>
            <a:off x="7812096" y="4798346"/>
            <a:ext cx="660770" cy="369332"/>
          </a:xfrm>
          <a:prstGeom prst="rect">
            <a:avLst/>
          </a:prstGeom>
          <a:noFill/>
        </p:spPr>
        <p:txBody>
          <a:bodyPr wrap="square" rtlCol="0">
            <a:spAutoFit/>
          </a:bodyPr>
          <a:lstStyle/>
          <a:p>
            <a:r>
              <a:rPr lang="pt-BR" dirty="0" smtClean="0">
                <a:latin typeface="Symbol" panose="05050102010706020507" pitchFamily="18" charset="2"/>
              </a:rPr>
              <a:t>p/2</a:t>
            </a:r>
            <a:endParaRPr lang="pt-BR" dirty="0">
              <a:latin typeface="Symbol" panose="05050102010706020507" pitchFamily="18" charset="2"/>
            </a:endParaRPr>
          </a:p>
        </p:txBody>
      </p:sp>
      <mc:AlternateContent xmlns:mc="http://schemas.openxmlformats.org/markup-compatibility/2006">
        <mc:Choice xmlns:a14="http://schemas.microsoft.com/office/drawing/2010/main" Requires="a14">
          <p:sp>
            <p:nvSpPr>
              <p:cNvPr id="72" name="CaixaDeTexto 71"/>
              <p:cNvSpPr txBox="1"/>
              <p:nvPr/>
            </p:nvSpPr>
            <p:spPr>
              <a:xfrm>
                <a:off x="506730" y="5900420"/>
                <a:ext cx="3062605" cy="521970"/>
              </a:xfrm>
              <a:prstGeom prst="rect">
                <a:avLst/>
              </a:prstGeom>
              <a:noFill/>
            </p:spPr>
            <p:txBody>
              <a:bodyPr wrap="none" rtlCol="0">
                <a:spAutoFit/>
              </a:bodyPr>
              <a:lstStyle/>
              <a:p>
                <a:pPr algn="l"/>
                <a14:m>
                  <m:oMath xmlns:m="http://schemas.openxmlformats.org/officeDocument/2006/math">
                    <m:r>
                      <a:rPr lang="en-US" altLang="pt-BR" sz="2800" i="1" dirty="0" smtClean="0">
                        <a:latin typeface="Cambria Math" panose="02040503050406030204" pitchFamily="18" charset="0"/>
                        <a:cs typeface="Cambria Math" panose="02040503050406030204" pitchFamily="18" charset="0"/>
                      </a:rPr>
                      <m:t>∢</m:t>
                    </m:r>
                  </m:oMath>
                </a14:m>
                <a:r>
                  <a:rPr lang="pt-BR" sz="2800" dirty="0" smtClean="0">
                    <a:latin typeface="Comic Sans MS" panose="030F0702030302020204" pitchFamily="66" charset="0"/>
                  </a:rPr>
                  <a:t> Indicará a fase</a:t>
                </a:r>
                <a:endParaRPr lang="pt-BR" sz="2800" dirty="0">
                  <a:latin typeface="Comic Sans MS" panose="030F0702030302020204" pitchFamily="66" charset="0"/>
                </a:endParaRPr>
              </a:p>
            </p:txBody>
          </p:sp>
        </mc:Choice>
        <mc:Fallback>
          <p:sp>
            <p:nvSpPr>
              <p:cNvPr id="72" name="CaixaDeTexto 71"/>
              <p:cNvSpPr txBox="1">
                <a:spLocks noRot="1" noChangeAspect="1" noMove="1" noResize="1" noEditPoints="1" noAdjustHandles="1" noChangeArrowheads="1" noChangeShapeType="1" noTextEdit="1"/>
              </p:cNvSpPr>
              <p:nvPr/>
            </p:nvSpPr>
            <p:spPr>
              <a:xfrm>
                <a:off x="506730" y="5900420"/>
                <a:ext cx="3062605" cy="521970"/>
              </a:xfrm>
              <a:prstGeom prst="rect">
                <a:avLst/>
              </a:prstGeom>
              <a:blipFill rotWithShape="1">
                <a:blip r:embed="rId5"/>
                <a:stretch>
                  <a:fillRect r="-270"/>
                </a:stretch>
              </a:blipFill>
            </p:spPr>
            <p:txBody>
              <a:bodyPr/>
              <a:lstStyle/>
              <a:p>
                <a:r>
                  <a:rPr lang="pt-BR" altLang="en-US">
                    <a:noFill/>
                  </a:rPr>
                  <a:t> </a:t>
                </a:r>
              </a:p>
            </p:txBody>
          </p:sp>
        </mc:Fallback>
      </mc:AlternateContent>
      <p:cxnSp>
        <p:nvCxnSpPr>
          <p:cNvPr id="37" name="Conector Reto 36"/>
          <p:cNvCxnSpPr/>
          <p:nvPr/>
        </p:nvCxnSpPr>
        <p:spPr>
          <a:xfrm flipH="1">
            <a:off x="4672330" y="2208530"/>
            <a:ext cx="13335" cy="226800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DeTexto 45"/>
              <p:cNvSpPr txBox="1"/>
              <p:nvPr/>
            </p:nvSpPr>
            <p:spPr>
              <a:xfrm>
                <a:off x="755589" y="639653"/>
                <a:ext cx="11040155" cy="5779135"/>
              </a:xfrm>
              <a:prstGeom prst="rect">
                <a:avLst/>
              </a:prstGeom>
              <a:noFill/>
            </p:spPr>
            <p:txBody>
              <a:bodyPr wrap="square" rtlCol="0">
                <a:spAutoFit/>
              </a:bodyPr>
              <a:lstStyle/>
              <a:p>
                <a:pPr>
                  <a:spcBef>
                    <a:spcPts val="600"/>
                  </a:spcBef>
                  <a:spcAft>
                    <a:spcPts val="600"/>
                  </a:spcAft>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Valores importantes que pode-se determinar</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concentração de lacunas na interface E/B: </a:t>
                </a:r>
                <a:endParaRPr lang="pt-BR" altLang="en-US" sz="2800" dirty="0">
                  <a:latin typeface="Cambria Math" panose="02040503050406030204" pitchFamily="18" charset="0"/>
                  <a:sym typeface="Symbol" panose="05050102010706020507" charset="0"/>
                </a:endParaRPr>
              </a:p>
              <a:p>
                <a:pPr>
                  <a:spcBef>
                    <a:spcPts val="600"/>
                  </a:spcBef>
                  <a:spcAft>
                    <a:spcPts val="600"/>
                  </a:spcAft>
                </a:pPr>
                <a14:m>
                  <m:oMathPara xmlns:m="http://schemas.openxmlformats.org/officeDocument/2006/math">
                    <m:oMathParaPr>
                      <m:jc m:val="center"/>
                    </m:oMathParaPr>
                    <m:oMath xmlns:m="http://schemas.openxmlformats.org/officeDocument/2006/math">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𝑝</m:t>
                          </m:r>
                        </m:e>
                        <m:sub>
                          <m:r>
                            <a:rPr lang="pt-BR" sz="2800" b="0" i="1" smtClean="0">
                              <a:latin typeface="Cambria Math" panose="02040503050406030204" pitchFamily="18" charset="0"/>
                            </a:rPr>
                            <m:t>𝑛𝐸</m:t>
                          </m:r>
                          <m:r>
                            <a:rPr lang="pt-BR" sz="2800" b="0" i="1" smtClean="0">
                              <a:latin typeface="Cambria Math" panose="02040503050406030204" pitchFamily="18" charset="0"/>
                            </a:rPr>
                            <m:t>/</m:t>
                          </m:r>
                          <m:r>
                            <a:rPr lang="pt-BR" sz="2800" b="0" i="1" smtClean="0">
                              <a:latin typeface="Cambria Math" panose="02040503050406030204" pitchFamily="18" charset="0"/>
                            </a:rPr>
                            <m:t>𝐵</m:t>
                          </m:r>
                        </m:sub>
                      </m:sSub>
                      <m:r>
                        <a:rPr lang="pt-BR" sz="2800" i="1">
                          <a:latin typeface="Cambria Math" panose="02040503050406030204" pitchFamily="18" charset="0"/>
                        </a:rPr>
                        <m:t>= </m:t>
                      </m:r>
                      <m:f>
                        <m:fPr>
                          <m:ctrlPr>
                            <a:rPr lang="pt-BR" sz="2800" i="1" smtClean="0">
                              <a:latin typeface="Cambria Math" panose="02040503050406030204" pitchFamily="18" charset="0"/>
                            </a:rPr>
                          </m:ctrlPr>
                        </m:fPr>
                        <m:num>
                          <m:sSubSup>
                            <m:sSubSupPr>
                              <m:ctrlPr>
                                <a:rPr lang="pt-BR" sz="2800" i="1" smtClean="0">
                                  <a:latin typeface="Cambria Math" panose="02040503050406030204" pitchFamily="18" charset="0"/>
                                </a:rPr>
                              </m:ctrlPr>
                            </m:sSubSupPr>
                            <m:e>
                              <m:r>
                                <a:rPr lang="pt-BR" sz="2800" b="0" i="1" smtClean="0">
                                  <a:latin typeface="Cambria Math" panose="02040503050406030204" pitchFamily="18" charset="0"/>
                                </a:rPr>
                                <m:t>𝑛</m:t>
                              </m:r>
                            </m:e>
                            <m:sub>
                              <m:r>
                                <a:rPr lang="pt-BR" sz="2800" b="0" i="1" smtClean="0">
                                  <a:latin typeface="Cambria Math" panose="02040503050406030204" pitchFamily="18" charset="0"/>
                                </a:rPr>
                                <m:t>𝑖</m:t>
                              </m:r>
                            </m:sub>
                            <m:sup>
                              <m:r>
                                <a:rPr lang="pt-BR" sz="2800" b="0" i="1" smtClean="0">
                                  <a:latin typeface="Cambria Math" panose="02040503050406030204" pitchFamily="18" charset="0"/>
                                </a:rPr>
                                <m:t>2</m:t>
                              </m:r>
                            </m:sup>
                          </m:sSubSup>
                        </m:num>
                        <m:den>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𝑁</m:t>
                              </m:r>
                            </m:e>
                            <m:sub>
                              <m:r>
                                <a:rPr lang="pt-BR" sz="2800" b="0" i="1" smtClean="0">
                                  <a:latin typeface="Cambria Math" panose="02040503050406030204" pitchFamily="18" charset="0"/>
                                </a:rPr>
                                <m:t>𝐷𝐸</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b="0" i="1" smtClean="0">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𝑉</m:t>
                                  </m:r>
                                </m:e>
                                <m:sub>
                                  <m:r>
                                    <a:rPr lang="pt-BR" sz="2800" b="0" i="1" smtClean="0">
                                      <a:latin typeface="Cambria Math" panose="02040503050406030204" pitchFamily="18" charset="0"/>
                                    </a:rPr>
                                    <m:t>𝐵𝐸</m:t>
                                  </m:r>
                                </m:sub>
                              </m:sSub>
                            </m:num>
                            <m:den>
                              <m:r>
                                <a:rPr lang="pt-BR" sz="2800" i="1">
                                  <a:latin typeface="Cambria Math" panose="02040503050406030204" pitchFamily="18" charset="0"/>
                                </a:rPr>
                                <m:t>𝑘𝑇</m:t>
                              </m:r>
                            </m:den>
                          </m:f>
                        </m:e>
                      </m:d>
                    </m:oMath>
                  </m:oMathPara>
                </a14:m>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concentração de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elétrons na interface B/E:</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14:m>
                  <m:oMathPara xmlns:m="http://schemas.openxmlformats.org/officeDocument/2006/math">
                    <m:oMathParaPr>
                      <m:jc m:val="centerGroup"/>
                    </m:oMathParaPr>
                    <m:oMath xmlns:m="http://schemas.openxmlformats.org/officeDocument/2006/math">
                      <m:sSub>
                        <m:sSubPr>
                          <m:ctrlPr>
                            <a:rPr lang="pt-BR" sz="2800" i="1">
                              <a:latin typeface="Cambria Math" panose="02040503050406030204" pitchFamily="18" charset="0"/>
                            </a:rPr>
                          </m:ctrlPr>
                        </m:sSubPr>
                        <m:e>
                          <m:r>
                            <a:rPr lang="pt-BR" sz="2800" b="0" i="1" smtClean="0">
                              <a:latin typeface="Cambria Math" panose="02040503050406030204" pitchFamily="18" charset="0"/>
                            </a:rPr>
                            <m:t>𝑛</m:t>
                          </m:r>
                        </m:e>
                        <m:sub>
                          <m:r>
                            <a:rPr lang="pt-BR" sz="2800" b="0" i="1" smtClean="0">
                              <a:latin typeface="Cambria Math" panose="02040503050406030204" pitchFamily="18" charset="0"/>
                            </a:rPr>
                            <m:t>𝑝𝐵</m:t>
                          </m:r>
                          <m:r>
                            <a:rPr lang="pt-BR" sz="2800" i="1">
                              <a:latin typeface="Cambria Math" panose="02040503050406030204" pitchFamily="18" charset="0"/>
                            </a:rPr>
                            <m:t>/</m:t>
                          </m:r>
                          <m:r>
                            <a:rPr lang="pt-BR" sz="2800" b="0" i="1" smtClean="0">
                              <a:latin typeface="Cambria Math" panose="02040503050406030204" pitchFamily="18" charset="0"/>
                            </a:rPr>
                            <m:t>𝐸</m:t>
                          </m:r>
                        </m:sub>
                      </m:sSub>
                      <m:r>
                        <a:rPr lang="pt-BR" sz="2800" i="1">
                          <a:latin typeface="Cambria Math" panose="02040503050406030204" pitchFamily="18" charset="0"/>
                        </a:rPr>
                        <m:t>= </m:t>
                      </m:r>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b="0" i="1" smtClean="0">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oMath>
                  </m:oMathPara>
                </a14:m>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concentração de elétrons na interface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Bef>
                    <a:spcPts val="600"/>
                  </a:spcBef>
                  <a:spcAft>
                    <a:spcPts val="600"/>
                  </a:spcAft>
                </a:pPr>
                <a14:m>
                  <m:oMath xmlns:m="http://schemas.openxmlformats.org/officeDocument/2006/math">
                    <m:sSub>
                      <m:sSubPr>
                        <m:ctrlPr>
                          <a:rPr lang="pt-BR" sz="2800" i="1">
                            <a:latin typeface="Cambria Math" panose="02040503050406030204" pitchFamily="18" charset="0"/>
                          </a:rPr>
                        </m:ctrlPr>
                      </m:sSubPr>
                      <m:e>
                        <m:r>
                          <a:rPr lang="pt-BR" sz="2800" i="1">
                            <a:latin typeface="Cambria Math" panose="02040503050406030204" pitchFamily="18" charset="0"/>
                          </a:rPr>
                          <m:t>𝑛</m:t>
                        </m:r>
                      </m:e>
                      <m:sub>
                        <m:r>
                          <a:rPr lang="pt-BR" sz="2800" i="1">
                            <a:latin typeface="Cambria Math" panose="02040503050406030204" pitchFamily="18" charset="0"/>
                          </a:rPr>
                          <m:t>𝑝</m:t>
                        </m:r>
                        <m:r>
                          <a:rPr lang="pt-BR" sz="2800" b="0" i="1" smtClean="0">
                            <a:latin typeface="Cambria Math" panose="02040503050406030204" pitchFamily="18" charset="0"/>
                          </a:rPr>
                          <m:t>𝐵</m:t>
                        </m:r>
                        <m:r>
                          <a:rPr lang="pt-BR" sz="2800" i="1">
                            <a:latin typeface="Cambria Math" panose="02040503050406030204" pitchFamily="18" charset="0"/>
                          </a:rPr>
                          <m:t>/</m:t>
                        </m:r>
                        <m:r>
                          <a:rPr lang="pt-BR" sz="2800" b="0" i="1" smtClean="0">
                            <a:latin typeface="Cambria Math" panose="02040503050406030204" pitchFamily="18" charset="0"/>
                          </a:rPr>
                          <m:t>𝐶</m:t>
                        </m:r>
                      </m:sub>
                    </m:sSub>
                    <m:r>
                      <a:rPr lang="pt-BR" sz="2800" i="1">
                        <a:latin typeface="Cambria Math" panose="02040503050406030204" pitchFamily="18" charset="0"/>
                      </a:rPr>
                      <m:t>= </m:t>
                    </m:r>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m:t>
                                </m:r>
                                <m:r>
                                  <a:rPr lang="pt-BR" sz="2800" b="0" i="1" smtClean="0">
                                    <a:latin typeface="Cambria Math" panose="02040503050406030204" pitchFamily="18" charset="0"/>
                                  </a:rPr>
                                  <m:t>𝐶</m:t>
                                </m:r>
                              </m:sub>
                            </m:sSub>
                          </m:num>
                          <m:den>
                            <m:r>
                              <a:rPr lang="pt-BR" sz="2800" i="1">
                                <a:latin typeface="Cambria Math" panose="02040503050406030204" pitchFamily="18" charset="0"/>
                              </a:rPr>
                              <m:t>𝑘𝑇</m:t>
                            </m:r>
                          </m:den>
                        </m:f>
                      </m:e>
                    </m:d>
                    <m:r>
                      <a:rPr lang="pt-BR" sz="2800" i="1" smtClean="0">
                        <a:latin typeface="Cambria Math" panose="02040503050406030204" pitchFamily="18" charset="0"/>
                        <a:ea typeface="Cambria Math" panose="02040503050406030204" pitchFamily="18" charset="0"/>
                      </a:rPr>
                      <m:t>≈</m:t>
                    </m:r>
                    <m:r>
                      <a:rPr lang="pt-BR" sz="2800" b="0" i="1" smtClean="0">
                        <a:latin typeface="Cambria Math" panose="02040503050406030204" pitchFamily="18" charset="0"/>
                        <a:ea typeface="Cambria Math" panose="02040503050406030204" pitchFamily="18" charset="0"/>
                      </a:rPr>
                      <m:t>0</m:t>
                    </m:r>
                  </m:oMath>
                </a14:m>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l">
                  <a:spcBef>
                    <a:spcPts val="600"/>
                  </a:spcBef>
                  <a:spcAft>
                    <a:spcPts val="600"/>
                  </a:spcAft>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 região ativa</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 name="CaixaDeTexto 45"/>
              <p:cNvSpPr txBox="1">
                <a:spLocks noRot="1" noChangeAspect="1" noMove="1" noResize="1" noEditPoints="1" noAdjustHandles="1" noChangeArrowheads="1" noChangeShapeType="1" noTextEdit="1"/>
              </p:cNvSpPr>
              <p:nvPr/>
            </p:nvSpPr>
            <p:spPr>
              <a:xfrm>
                <a:off x="755589" y="639653"/>
                <a:ext cx="11040155" cy="5779135"/>
              </a:xfrm>
              <a:prstGeom prst="rect">
                <a:avLst/>
              </a:prstGeom>
              <a:blipFill rotWithShape="1">
                <a:blip r:embed="rId1"/>
                <a:stretch>
                  <a:fillRect l="-5" t="-4" r="6" b="4"/>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Retângulo arredondado 53"/>
          <p:cNvSpPr/>
          <p:nvPr/>
        </p:nvSpPr>
        <p:spPr>
          <a:xfrm>
            <a:off x="3847083" y="1774485"/>
            <a:ext cx="822137" cy="406544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2" name="Espaço Reservado para Número de Slide 1"/>
          <p:cNvSpPr>
            <a:spLocks noGrp="1"/>
          </p:cNvSpPr>
          <p:nvPr>
            <p:ph type="sldNum" sz="quarter" idx="12"/>
          </p:nvPr>
        </p:nvSpPr>
        <p:spPr>
          <a:xfrm>
            <a:off x="8610600" y="5857240"/>
            <a:ext cx="2743200" cy="365125"/>
          </a:xfrm>
        </p:spPr>
        <p:txBody>
          <a:bodyPr/>
          <a:lstStyle/>
          <a:p>
            <a:fld id="{74F297BB-B745-4CAB-BE1D-CE4C89382949}" type="slidenum">
              <a:rPr lang="pt-BR" smtClean="0"/>
            </a:fld>
            <a:endParaRPr lang="pt-BR"/>
          </a:p>
        </p:txBody>
      </p:sp>
      <p:sp>
        <p:nvSpPr>
          <p:cNvPr id="36" name="CaixaDeTexto 45"/>
          <p:cNvSpPr txBox="1"/>
          <p:nvPr/>
        </p:nvSpPr>
        <p:spPr>
          <a:xfrm>
            <a:off x="673702" y="475880"/>
            <a:ext cx="11040155" cy="523220"/>
          </a:xfrm>
          <a:prstGeom prst="rect">
            <a:avLst/>
          </a:prstGeom>
          <a:noFill/>
        </p:spPr>
        <p:txBody>
          <a:bodyPr wrap="square" rtlCol="0">
            <a:spAutoFit/>
          </a:bodyPr>
          <a:lstStyle/>
          <a:p>
            <a:pPr>
              <a:spcBef>
                <a:spcPts val="600"/>
              </a:spcBef>
              <a:spcAft>
                <a:spcPts val="6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região ativa (NPN) - distribuição de portadores</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5" name="Retângulo 44"/>
              <p:cNvSpPr/>
              <p:nvPr/>
            </p:nvSpPr>
            <p:spPr>
              <a:xfrm>
                <a:off x="4621978" y="3213931"/>
                <a:ext cx="3136265" cy="76390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000" i="1">
                              <a:latin typeface="Cambria Math" panose="02040503050406030204" pitchFamily="18" charset="0"/>
                            </a:rPr>
                          </m:ctrlPr>
                        </m:sSubPr>
                        <m:e>
                          <m:r>
                            <a:rPr lang="pt-BR" sz="2000" i="1">
                              <a:latin typeface="Cambria Math" panose="02040503050406030204" pitchFamily="18" charset="0"/>
                            </a:rPr>
                            <m:t>𝑛</m:t>
                          </m:r>
                        </m:e>
                        <m:sub>
                          <m:r>
                            <a:rPr lang="pt-BR" sz="2000" i="1">
                              <a:latin typeface="Cambria Math" panose="02040503050406030204" pitchFamily="18" charset="0"/>
                            </a:rPr>
                            <m:t>𝑝𝐵</m:t>
                          </m:r>
                          <m:r>
                            <a:rPr lang="pt-BR" sz="2000" i="1">
                              <a:latin typeface="Cambria Math" panose="02040503050406030204" pitchFamily="18" charset="0"/>
                            </a:rPr>
                            <m:t>/</m:t>
                          </m:r>
                          <m:r>
                            <a:rPr lang="pt-BR" sz="2000" i="1">
                              <a:latin typeface="Cambria Math" panose="02040503050406030204" pitchFamily="18" charset="0"/>
                            </a:rPr>
                            <m:t>𝐸</m:t>
                          </m:r>
                        </m:sub>
                      </m:sSub>
                      <m:r>
                        <a:rPr lang="pt-BR" sz="2000" i="1">
                          <a:latin typeface="Cambria Math" panose="02040503050406030204" pitchFamily="18" charset="0"/>
                        </a:rPr>
                        <m:t>= </m:t>
                      </m:r>
                      <m:f>
                        <m:fPr>
                          <m:ctrlPr>
                            <a:rPr lang="pt-BR" sz="2000" i="1">
                              <a:latin typeface="Cambria Math" panose="02040503050406030204" pitchFamily="18" charset="0"/>
                            </a:rPr>
                          </m:ctrlPr>
                        </m:fPr>
                        <m:num>
                          <m:sSubSup>
                            <m:sSubSupPr>
                              <m:ctrlPr>
                                <a:rPr lang="pt-BR" sz="2000" i="1">
                                  <a:latin typeface="Cambria Math" panose="02040503050406030204" pitchFamily="18" charset="0"/>
                                </a:rPr>
                              </m:ctrlPr>
                            </m:sSubSupPr>
                            <m:e>
                              <m:r>
                                <a:rPr lang="pt-BR" sz="2000" i="1">
                                  <a:latin typeface="Cambria Math" panose="02040503050406030204" pitchFamily="18" charset="0"/>
                                </a:rPr>
                                <m:t>𝑛</m:t>
                              </m:r>
                            </m:e>
                            <m:sub>
                              <m:r>
                                <a:rPr lang="pt-BR" sz="2000" i="1">
                                  <a:latin typeface="Cambria Math" panose="02040503050406030204" pitchFamily="18" charset="0"/>
                                </a:rPr>
                                <m:t>𝑖</m:t>
                              </m:r>
                            </m:sub>
                            <m:sup>
                              <m:r>
                                <a:rPr lang="pt-BR" sz="2000" i="1">
                                  <a:latin typeface="Cambria Math" panose="02040503050406030204" pitchFamily="18" charset="0"/>
                                </a:rPr>
                                <m:t>2</m:t>
                              </m:r>
                            </m:sup>
                          </m:sSubSup>
                        </m:num>
                        <m:den>
                          <m:sSub>
                            <m:sSubPr>
                              <m:ctrlPr>
                                <a:rPr lang="pt-BR" sz="2000" i="1">
                                  <a:latin typeface="Cambria Math" panose="02040503050406030204" pitchFamily="18" charset="0"/>
                                </a:rPr>
                              </m:ctrlPr>
                            </m:sSubPr>
                            <m:e>
                              <m:r>
                                <a:rPr lang="pt-BR" sz="2000" i="1">
                                  <a:latin typeface="Cambria Math" panose="02040503050406030204" pitchFamily="18" charset="0"/>
                                </a:rPr>
                                <m:t>𝑁</m:t>
                              </m:r>
                            </m:e>
                            <m:sub>
                              <m:r>
                                <a:rPr lang="pt-BR" sz="2000" i="1">
                                  <a:latin typeface="Cambria Math" panose="02040503050406030204" pitchFamily="18" charset="0"/>
                                </a:rPr>
                                <m:t>𝐴</m:t>
                              </m:r>
                            </m:sub>
                          </m:sSub>
                        </m:den>
                      </m:f>
                      <m:r>
                        <a:rPr lang="pt-BR" sz="2000" i="1">
                          <a:latin typeface="Cambria Math" panose="02040503050406030204" pitchFamily="18" charset="0"/>
                        </a:rPr>
                        <m:t>𝑒𝑥𝑝</m:t>
                      </m:r>
                      <m:d>
                        <m:dPr>
                          <m:ctrlPr>
                            <a:rPr lang="pt-BR" sz="2000" i="1">
                              <a:latin typeface="Cambria Math" panose="02040503050406030204" pitchFamily="18" charset="0"/>
                            </a:rPr>
                          </m:ctrlPr>
                        </m:dPr>
                        <m:e>
                          <m:r>
                            <a:rPr lang="pt-BR" sz="2000" i="1">
                              <a:latin typeface="Cambria Math" panose="02040503050406030204" pitchFamily="18" charset="0"/>
                            </a:rPr>
                            <m:t>𝑞</m:t>
                          </m:r>
                          <m:f>
                            <m:fPr>
                              <m:ctrlPr>
                                <a:rPr lang="pt-BR" sz="2000" i="1">
                                  <a:latin typeface="Cambria Math" panose="02040503050406030204" pitchFamily="18" charset="0"/>
                                </a:rPr>
                              </m:ctrlPr>
                            </m:fPr>
                            <m:num>
                              <m:sSub>
                                <m:sSubPr>
                                  <m:ctrlPr>
                                    <a:rPr lang="pt-BR" sz="2000" i="1">
                                      <a:latin typeface="Cambria Math" panose="02040503050406030204" pitchFamily="18" charset="0"/>
                                    </a:rPr>
                                  </m:ctrlPr>
                                </m:sSubPr>
                                <m:e>
                                  <m:r>
                                    <a:rPr lang="pt-BR" sz="2000" i="1">
                                      <a:latin typeface="Cambria Math" panose="02040503050406030204" pitchFamily="18" charset="0"/>
                                    </a:rPr>
                                    <m:t>𝑉</m:t>
                                  </m:r>
                                </m:e>
                                <m:sub>
                                  <m:r>
                                    <a:rPr lang="pt-BR" sz="2000" i="1">
                                      <a:latin typeface="Cambria Math" panose="02040503050406030204" pitchFamily="18" charset="0"/>
                                    </a:rPr>
                                    <m:t>𝐵𝐸</m:t>
                                  </m:r>
                                </m:sub>
                              </m:sSub>
                            </m:num>
                            <m:den>
                              <m:r>
                                <a:rPr lang="pt-BR" sz="2000" i="1">
                                  <a:latin typeface="Cambria Math" panose="02040503050406030204" pitchFamily="18" charset="0"/>
                                </a:rPr>
                                <m:t>𝑘𝑇</m:t>
                              </m:r>
                            </m:den>
                          </m:f>
                        </m:e>
                      </m:d>
                    </m:oMath>
                  </m:oMathPara>
                </a14:m>
                <a:endParaRPr lang="pt-BR" sz="2000" i="1" dirty="0">
                  <a:latin typeface="Cambria Math" panose="02040503050406030204" pitchFamily="18" charset="0"/>
                </a:endParaRPr>
              </a:p>
            </p:txBody>
          </p:sp>
        </mc:Choice>
        <mc:Fallback>
          <p:sp>
            <p:nvSpPr>
              <p:cNvPr id="45" name="Retângulo 44"/>
              <p:cNvSpPr>
                <a:spLocks noRot="1" noChangeAspect="1" noMove="1" noResize="1" noEditPoints="1" noAdjustHandles="1" noChangeArrowheads="1" noChangeShapeType="1" noTextEdit="1"/>
              </p:cNvSpPr>
              <p:nvPr/>
            </p:nvSpPr>
            <p:spPr>
              <a:xfrm>
                <a:off x="4621978" y="3213931"/>
                <a:ext cx="3136265" cy="763905"/>
              </a:xfrm>
              <a:prstGeom prst="rect">
                <a:avLst/>
              </a:prstGeom>
              <a:blipFill rotWithShape="1">
                <a:blip r:embed="rId1"/>
                <a:stretch>
                  <a:fillRect l="-14" t="-26" r="14" b="2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6" name="Retângulo 45"/>
              <p:cNvSpPr/>
              <p:nvPr/>
            </p:nvSpPr>
            <p:spPr>
              <a:xfrm>
                <a:off x="5234305" y="5944235"/>
                <a:ext cx="3802380" cy="621665"/>
              </a:xfrm>
              <a:prstGeom prst="rect">
                <a:avLst/>
              </a:prstGeom>
            </p:spPr>
            <p:txBody>
              <a:bodyPr wrap="square">
                <a:spAutoFit/>
              </a:bodyPr>
              <a:lstStyle/>
              <a:p>
                <a14:m>
                  <m:oMath xmlns:m="http://schemas.openxmlformats.org/officeDocument/2006/math">
                    <m:sSub>
                      <m:sSubPr>
                        <m:ctrlPr>
                          <a:rPr lang="pt-BR" sz="2000" i="1">
                            <a:latin typeface="Cambria Math" panose="02040503050406030204" pitchFamily="18" charset="0"/>
                          </a:rPr>
                        </m:ctrlPr>
                      </m:sSubPr>
                      <m:e>
                        <m:r>
                          <a:rPr lang="pt-BR" sz="2000" i="1">
                            <a:latin typeface="Cambria Math" panose="02040503050406030204" pitchFamily="18" charset="0"/>
                          </a:rPr>
                          <m:t>𝑛</m:t>
                        </m:r>
                      </m:e>
                      <m:sub>
                        <m:r>
                          <a:rPr lang="pt-BR" sz="2000" i="1">
                            <a:latin typeface="Cambria Math" panose="02040503050406030204" pitchFamily="18" charset="0"/>
                          </a:rPr>
                          <m:t>𝑝𝐵</m:t>
                        </m:r>
                        <m:r>
                          <a:rPr lang="pt-BR" sz="2000" i="1">
                            <a:latin typeface="Cambria Math" panose="02040503050406030204" pitchFamily="18" charset="0"/>
                          </a:rPr>
                          <m:t>/</m:t>
                        </m:r>
                        <m:r>
                          <a:rPr lang="pt-BR" sz="2000" i="1">
                            <a:latin typeface="Cambria Math" panose="02040503050406030204" pitchFamily="18" charset="0"/>
                          </a:rPr>
                          <m:t>𝐶</m:t>
                        </m:r>
                      </m:sub>
                    </m:sSub>
                    <m:r>
                      <a:rPr lang="pt-BR" sz="2000" i="1">
                        <a:latin typeface="Cambria Math" panose="02040503050406030204" pitchFamily="18" charset="0"/>
                      </a:rPr>
                      <m:t>= </m:t>
                    </m:r>
                    <m:f>
                      <m:fPr>
                        <m:ctrlPr>
                          <a:rPr lang="pt-BR" sz="2000" i="1">
                            <a:latin typeface="Cambria Math" panose="02040503050406030204" pitchFamily="18" charset="0"/>
                          </a:rPr>
                        </m:ctrlPr>
                      </m:fPr>
                      <m:num>
                        <m:sSubSup>
                          <m:sSubSupPr>
                            <m:ctrlPr>
                              <a:rPr lang="pt-BR" sz="2000" i="1">
                                <a:latin typeface="Cambria Math" panose="02040503050406030204" pitchFamily="18" charset="0"/>
                              </a:rPr>
                            </m:ctrlPr>
                          </m:sSubSupPr>
                          <m:e>
                            <m:r>
                              <a:rPr lang="pt-BR" sz="2000" i="1">
                                <a:latin typeface="Cambria Math" panose="02040503050406030204" pitchFamily="18" charset="0"/>
                              </a:rPr>
                              <m:t>𝑛</m:t>
                            </m:r>
                          </m:e>
                          <m:sub>
                            <m:r>
                              <a:rPr lang="pt-BR" sz="2000" i="1">
                                <a:latin typeface="Cambria Math" panose="02040503050406030204" pitchFamily="18" charset="0"/>
                              </a:rPr>
                              <m:t>𝑖</m:t>
                            </m:r>
                          </m:sub>
                          <m:sup>
                            <m:r>
                              <a:rPr lang="pt-BR" sz="2000" i="1">
                                <a:latin typeface="Cambria Math" panose="02040503050406030204" pitchFamily="18" charset="0"/>
                              </a:rPr>
                              <m:t>2</m:t>
                            </m:r>
                          </m:sup>
                        </m:sSubSup>
                      </m:num>
                      <m:den>
                        <m:sSub>
                          <m:sSubPr>
                            <m:ctrlPr>
                              <a:rPr lang="pt-BR" sz="2000" i="1">
                                <a:latin typeface="Cambria Math" panose="02040503050406030204" pitchFamily="18" charset="0"/>
                              </a:rPr>
                            </m:ctrlPr>
                          </m:sSubPr>
                          <m:e>
                            <m:r>
                              <a:rPr lang="pt-BR" sz="2000" i="1">
                                <a:latin typeface="Cambria Math" panose="02040503050406030204" pitchFamily="18" charset="0"/>
                              </a:rPr>
                              <m:t>𝑁</m:t>
                            </m:r>
                          </m:e>
                          <m:sub>
                            <m:r>
                              <a:rPr lang="pt-BR" sz="2000" i="1">
                                <a:latin typeface="Cambria Math" panose="02040503050406030204" pitchFamily="18" charset="0"/>
                              </a:rPr>
                              <m:t>𝐴</m:t>
                            </m:r>
                          </m:sub>
                        </m:sSub>
                      </m:den>
                    </m:f>
                    <m:r>
                      <a:rPr lang="pt-BR" sz="2000" i="1">
                        <a:latin typeface="Cambria Math" panose="02040503050406030204" pitchFamily="18" charset="0"/>
                      </a:rPr>
                      <m:t>𝑒𝑥𝑝</m:t>
                    </m:r>
                    <m:d>
                      <m:dPr>
                        <m:ctrlPr>
                          <a:rPr lang="pt-BR" sz="2000" i="1">
                            <a:latin typeface="Cambria Math" panose="02040503050406030204" pitchFamily="18" charset="0"/>
                          </a:rPr>
                        </m:ctrlPr>
                      </m:dPr>
                      <m:e>
                        <m:r>
                          <a:rPr lang="pt-BR" sz="2000" i="1">
                            <a:latin typeface="Cambria Math" panose="02040503050406030204" pitchFamily="18" charset="0"/>
                          </a:rPr>
                          <m:t>𝑞</m:t>
                        </m:r>
                        <m:f>
                          <m:fPr>
                            <m:ctrlPr>
                              <a:rPr lang="pt-BR" sz="2000" i="1">
                                <a:latin typeface="Cambria Math" panose="02040503050406030204" pitchFamily="18" charset="0"/>
                              </a:rPr>
                            </m:ctrlPr>
                          </m:fPr>
                          <m:num>
                            <m:sSub>
                              <m:sSubPr>
                                <m:ctrlPr>
                                  <a:rPr lang="pt-BR" sz="2000" i="1">
                                    <a:latin typeface="Cambria Math" panose="02040503050406030204" pitchFamily="18" charset="0"/>
                                  </a:rPr>
                                </m:ctrlPr>
                              </m:sSubPr>
                              <m:e>
                                <m:r>
                                  <a:rPr lang="pt-BR" sz="2000" i="1">
                                    <a:latin typeface="Cambria Math" panose="02040503050406030204" pitchFamily="18" charset="0"/>
                                  </a:rPr>
                                  <m:t>𝑉</m:t>
                                </m:r>
                              </m:e>
                              <m:sub>
                                <m:r>
                                  <a:rPr lang="pt-BR" sz="2000" i="1">
                                    <a:latin typeface="Cambria Math" panose="02040503050406030204" pitchFamily="18" charset="0"/>
                                  </a:rPr>
                                  <m:t>𝐵𝐶</m:t>
                                </m:r>
                              </m:sub>
                            </m:sSub>
                          </m:num>
                          <m:den>
                            <m:r>
                              <a:rPr lang="pt-BR" sz="2000" i="1">
                                <a:latin typeface="Cambria Math" panose="02040503050406030204" pitchFamily="18" charset="0"/>
                              </a:rPr>
                              <m:t>𝑘𝑇</m:t>
                            </m:r>
                          </m:den>
                        </m:f>
                      </m:e>
                    </m:d>
                    <m:r>
                      <a:rPr lang="pt-BR" sz="2000" i="1">
                        <a:latin typeface="Cambria Math" panose="02040503050406030204" pitchFamily="18" charset="0"/>
                        <a:ea typeface="Cambria Math" panose="02040503050406030204" pitchFamily="18" charset="0"/>
                      </a:rPr>
                      <m:t>≈</m:t>
                    </m:r>
                    <m:r>
                      <a:rPr lang="pt-BR" sz="2000" i="1">
                        <a:latin typeface="Cambria Math" panose="02040503050406030204" pitchFamily="18" charset="0"/>
                        <a:ea typeface="Cambria Math" panose="02040503050406030204" pitchFamily="18" charset="0"/>
                      </a:rPr>
                      <m:t>0</m:t>
                    </m:r>
                  </m:oMath>
                </a14:m>
                <a:r>
                  <a:rPr lang="pt-BR" altLang="en-US" sz="20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0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6" name="Retângulo 45"/>
              <p:cNvSpPr>
                <a:spLocks noRot="1" noChangeAspect="1" noMove="1" noResize="1" noEditPoints="1" noAdjustHandles="1" noChangeArrowheads="1" noChangeShapeType="1" noTextEdit="1"/>
              </p:cNvSpPr>
              <p:nvPr/>
            </p:nvSpPr>
            <p:spPr>
              <a:xfrm>
                <a:off x="5234305" y="5944235"/>
                <a:ext cx="3802380" cy="621665"/>
              </a:xfrm>
              <a:prstGeom prst="rect">
                <a:avLst/>
              </a:prstGeom>
              <a:blipFill rotWithShape="1">
                <a:blip r:embed="rId2"/>
                <a:stretch>
                  <a:fillRect/>
                </a:stretch>
              </a:blipFill>
            </p:spPr>
            <p:txBody>
              <a:bodyPr/>
              <a:lstStyle/>
              <a:p>
                <a:r>
                  <a:rPr lang="pt-BR" altLang="en-US">
                    <a:noFill/>
                  </a:rPr>
                  <a:t> </a:t>
                </a:r>
              </a:p>
            </p:txBody>
          </p:sp>
        </mc:Fallback>
      </mc:AlternateContent>
      <p:sp>
        <p:nvSpPr>
          <p:cNvPr id="79" name="Retângulo arredondado 53"/>
          <p:cNvSpPr/>
          <p:nvPr/>
        </p:nvSpPr>
        <p:spPr>
          <a:xfrm>
            <a:off x="7612380" y="1774190"/>
            <a:ext cx="1212215" cy="406527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81" name="Conector de Seta Reta 73"/>
          <p:cNvCxnSpPr/>
          <p:nvPr/>
        </p:nvCxnSpPr>
        <p:spPr>
          <a:xfrm>
            <a:off x="1041316" y="5807789"/>
            <a:ext cx="10304929"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2" name="Conector de Seta Reta 89"/>
          <p:cNvCxnSpPr/>
          <p:nvPr/>
        </p:nvCxnSpPr>
        <p:spPr>
          <a:xfrm>
            <a:off x="4258151" y="1497525"/>
            <a:ext cx="3872118"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3" name="CaixaDeTexto 6"/>
          <p:cNvSpPr txBox="1"/>
          <p:nvPr/>
        </p:nvSpPr>
        <p:spPr>
          <a:xfrm>
            <a:off x="5966180" y="1132070"/>
            <a:ext cx="599440" cy="398780"/>
          </a:xfrm>
          <a:prstGeom prst="rect">
            <a:avLst/>
          </a:prstGeom>
          <a:noFill/>
        </p:spPr>
        <p:txBody>
          <a:bodyPr wrap="square" rtlCol="0">
            <a:spAutoFit/>
          </a:bodyPr>
          <a:p>
            <a:r>
              <a:rPr lang="pt-BR" sz="2000" b="1" dirty="0" smtClean="0"/>
              <a:t>W</a:t>
            </a:r>
            <a:r>
              <a:rPr lang="pt-BR" sz="2000" b="1" baseline="-25000" dirty="0" smtClean="0"/>
              <a:t>B</a:t>
            </a:r>
            <a:endParaRPr lang="pt-BR" sz="2000" b="1" dirty="0"/>
          </a:p>
        </p:txBody>
      </p:sp>
      <p:cxnSp>
        <p:nvCxnSpPr>
          <p:cNvPr id="84" name="Conector Reto 45"/>
          <p:cNvCxnSpPr/>
          <p:nvPr/>
        </p:nvCxnSpPr>
        <p:spPr>
          <a:xfrm>
            <a:off x="4227270" y="152446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5" name="Conector Reto 18"/>
          <p:cNvCxnSpPr/>
          <p:nvPr/>
        </p:nvCxnSpPr>
        <p:spPr>
          <a:xfrm>
            <a:off x="8107705" y="149752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86" name="CaixaDeTexto 6"/>
          <p:cNvSpPr txBox="1"/>
          <p:nvPr/>
        </p:nvSpPr>
        <p:spPr>
          <a:xfrm>
            <a:off x="1778581" y="1437818"/>
            <a:ext cx="1376294" cy="523220"/>
          </a:xfrm>
          <a:prstGeom prst="rect">
            <a:avLst/>
          </a:prstGeom>
          <a:noFill/>
        </p:spPr>
        <p:txBody>
          <a:bodyPr wrap="square" rtlCol="0">
            <a:spAutoFit/>
          </a:bodyPr>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87" name="CaixaDeTexto 6"/>
          <p:cNvSpPr txBox="1"/>
          <p:nvPr/>
        </p:nvSpPr>
        <p:spPr>
          <a:xfrm>
            <a:off x="5691860" y="1670551"/>
            <a:ext cx="1148080" cy="521970"/>
          </a:xfrm>
          <a:prstGeom prst="rect">
            <a:avLst/>
          </a:prstGeom>
          <a:noFill/>
        </p:spPr>
        <p:txBody>
          <a:bodyPr wrap="square" rtlCol="0">
            <a:spAutoFit/>
          </a:bodyPr>
          <a:p>
            <a:r>
              <a:rPr lang="pt-BR" sz="2800" b="1" dirty="0"/>
              <a:t>P (N</a:t>
            </a:r>
            <a:r>
              <a:rPr lang="pt-BR" sz="2800" b="1" baseline="-25000" dirty="0"/>
              <a:t>A</a:t>
            </a:r>
            <a:r>
              <a:rPr lang="pt-BR" sz="2800" b="1" dirty="0"/>
              <a:t>)</a:t>
            </a:r>
            <a:endParaRPr lang="pt-BR" sz="2800" b="1" dirty="0"/>
          </a:p>
        </p:txBody>
      </p:sp>
      <p:sp>
        <p:nvSpPr>
          <p:cNvPr id="88" name="Forma livre 87"/>
          <p:cNvSpPr/>
          <p:nvPr/>
        </p:nvSpPr>
        <p:spPr>
          <a:xfrm>
            <a:off x="3501455" y="2510427"/>
            <a:ext cx="1220797" cy="1486853"/>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89" name="Forma livre 88"/>
          <p:cNvSpPr/>
          <p:nvPr/>
        </p:nvSpPr>
        <p:spPr>
          <a:xfrm>
            <a:off x="8345805" y="3300095"/>
            <a:ext cx="560070" cy="2507615"/>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90" name="Forma livre 89"/>
          <p:cNvSpPr/>
          <p:nvPr/>
        </p:nvSpPr>
        <p:spPr>
          <a:xfrm>
            <a:off x="1704984" y="4849324"/>
            <a:ext cx="2172970" cy="643170"/>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91" name="Conector Reto 35"/>
          <p:cNvCxnSpPr/>
          <p:nvPr/>
        </p:nvCxnSpPr>
        <p:spPr>
          <a:xfrm>
            <a:off x="1522826" y="5481064"/>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2" name="Conector Reto 36"/>
          <p:cNvCxnSpPr/>
          <p:nvPr/>
        </p:nvCxnSpPr>
        <p:spPr>
          <a:xfrm>
            <a:off x="8517590" y="5182062"/>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6" name="Conector Reto 41"/>
          <p:cNvCxnSpPr/>
          <p:nvPr/>
        </p:nvCxnSpPr>
        <p:spPr>
          <a:xfrm>
            <a:off x="3626112" y="5022929"/>
            <a:ext cx="239528" cy="320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97" name="Conector Reto 42"/>
          <p:cNvCxnSpPr/>
          <p:nvPr/>
        </p:nvCxnSpPr>
        <p:spPr>
          <a:xfrm>
            <a:off x="3471740" y="5183329"/>
            <a:ext cx="215265"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98" name="Conector Reto 43"/>
          <p:cNvCxnSpPr/>
          <p:nvPr/>
        </p:nvCxnSpPr>
        <p:spPr>
          <a:xfrm>
            <a:off x="3250258" y="5289044"/>
            <a:ext cx="131445" cy="246380"/>
          </a:xfrm>
          <a:prstGeom prst="line">
            <a:avLst/>
          </a:prstGeom>
        </p:spPr>
        <p:style>
          <a:lnRef idx="1">
            <a:schemeClr val="accent1"/>
          </a:lnRef>
          <a:fillRef idx="0">
            <a:schemeClr val="accent1"/>
          </a:fillRef>
          <a:effectRef idx="0">
            <a:schemeClr val="accent1"/>
          </a:effectRef>
          <a:fontRef idx="minor">
            <a:schemeClr val="tx1"/>
          </a:fontRef>
        </p:style>
      </p:cxnSp>
      <p:cxnSp>
        <p:nvCxnSpPr>
          <p:cNvPr id="99" name="Conector Reto 56"/>
          <p:cNvCxnSpPr/>
          <p:nvPr/>
        </p:nvCxnSpPr>
        <p:spPr>
          <a:xfrm flipH="1" flipV="1">
            <a:off x="1671955" y="2519045"/>
            <a:ext cx="2053590" cy="5080"/>
          </a:xfrm>
          <a:prstGeom prst="line">
            <a:avLst/>
          </a:prstGeom>
          <a:ln w="53975">
            <a:solidFill>
              <a:srgbClr val="0070C0"/>
            </a:solidFill>
          </a:ln>
        </p:spPr>
        <p:style>
          <a:lnRef idx="1">
            <a:schemeClr val="accent1"/>
          </a:lnRef>
          <a:fillRef idx="0">
            <a:schemeClr val="accent1"/>
          </a:fillRef>
          <a:effectRef idx="0">
            <a:schemeClr val="accent1"/>
          </a:effectRef>
          <a:fontRef idx="minor">
            <a:schemeClr val="tx1"/>
          </a:fontRef>
        </p:style>
      </p:cxnSp>
      <p:sp>
        <p:nvSpPr>
          <p:cNvPr id="100" name="CaixaDeTexto 6"/>
          <p:cNvSpPr txBox="1"/>
          <p:nvPr/>
        </p:nvSpPr>
        <p:spPr>
          <a:xfrm>
            <a:off x="516625" y="1992287"/>
            <a:ext cx="1689777" cy="521970"/>
          </a:xfrm>
          <a:prstGeom prst="rect">
            <a:avLst/>
          </a:prstGeom>
          <a:noFill/>
        </p:spPr>
        <p:txBody>
          <a:bodyPr wrap="square" rtlCol="0">
            <a:spAutoFit/>
          </a:bodyPr>
          <a:p>
            <a:r>
              <a:rPr lang="pt-BR" sz="2800" b="1" dirty="0" smtClean="0"/>
              <a:t>n</a:t>
            </a:r>
            <a:r>
              <a:rPr lang="pt-BR" sz="2800" b="1" baseline="-25000" dirty="0" smtClean="0"/>
              <a:t>nE0</a:t>
            </a:r>
            <a:r>
              <a:rPr lang="pt-BR" sz="2800" b="1" dirty="0" smtClean="0"/>
              <a:t>=N</a:t>
            </a:r>
            <a:r>
              <a:rPr lang="pt-BR" sz="2800" b="1" baseline="-25000" dirty="0" smtClean="0"/>
              <a:t>DE</a:t>
            </a:r>
            <a:endParaRPr lang="pt-BR" sz="2800" b="1" baseline="-25000" dirty="0"/>
          </a:p>
        </p:txBody>
      </p:sp>
      <p:sp>
        <p:nvSpPr>
          <p:cNvPr id="101" name="CaixaDeTexto 6"/>
          <p:cNvSpPr txBox="1"/>
          <p:nvPr/>
        </p:nvSpPr>
        <p:spPr>
          <a:xfrm>
            <a:off x="399939" y="4914475"/>
            <a:ext cx="2172345" cy="523220"/>
          </a:xfrm>
          <a:prstGeom prst="rect">
            <a:avLst/>
          </a:prstGeom>
          <a:noFill/>
        </p:spPr>
        <p:txBody>
          <a:bodyPr wrap="square" rtlCol="0">
            <a:spAutoFit/>
          </a:bodyPr>
          <a:p>
            <a:r>
              <a:rPr lang="pt-BR" sz="2800" b="1" dirty="0" smtClean="0"/>
              <a:t>p</a:t>
            </a:r>
            <a:r>
              <a:rPr lang="pt-BR" sz="2800" b="1" baseline="-25000" dirty="0" smtClean="0"/>
              <a:t>nE0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102" name="CaixaDeTexto 6"/>
          <p:cNvSpPr txBox="1"/>
          <p:nvPr/>
        </p:nvSpPr>
        <p:spPr>
          <a:xfrm>
            <a:off x="5718196" y="2393782"/>
            <a:ext cx="1264285" cy="521970"/>
          </a:xfrm>
          <a:prstGeom prst="rect">
            <a:avLst/>
          </a:prstGeom>
          <a:noFill/>
        </p:spPr>
        <p:txBody>
          <a:bodyPr wrap="square" rtlCol="0">
            <a:spAutoFit/>
          </a:bodyPr>
          <a:p>
            <a:r>
              <a:rPr lang="pt-BR" sz="2800" b="1" dirty="0"/>
              <a:t>p</a:t>
            </a:r>
            <a:r>
              <a:rPr lang="pt-BR" sz="2800" b="1" baseline="-25000" dirty="0"/>
              <a:t>p0</a:t>
            </a:r>
            <a:r>
              <a:rPr lang="pt-BR" sz="2800" b="1" dirty="0"/>
              <a:t>=N</a:t>
            </a:r>
            <a:r>
              <a:rPr lang="pt-BR" sz="2800" b="1" baseline="-25000" dirty="0"/>
              <a:t>A</a:t>
            </a:r>
            <a:endParaRPr lang="pt-BR" sz="2800" b="1" baseline="-25000" dirty="0"/>
          </a:p>
        </p:txBody>
      </p:sp>
      <p:cxnSp>
        <p:nvCxnSpPr>
          <p:cNvPr id="103" name="Conector Reto 56"/>
          <p:cNvCxnSpPr/>
          <p:nvPr/>
        </p:nvCxnSpPr>
        <p:spPr>
          <a:xfrm flipH="1" flipV="1">
            <a:off x="8824342" y="3299816"/>
            <a:ext cx="2063750" cy="0"/>
          </a:xfrm>
          <a:prstGeom prst="line">
            <a:avLst/>
          </a:prstGeom>
          <a:ln w="539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05" name="Conector Reto 56"/>
          <p:cNvCxnSpPr/>
          <p:nvPr/>
        </p:nvCxnSpPr>
        <p:spPr>
          <a:xfrm flipH="1" flipV="1">
            <a:off x="5234055" y="2930243"/>
            <a:ext cx="2063750" cy="0"/>
          </a:xfrm>
          <a:prstGeom prst="line">
            <a:avLst/>
          </a:prstGeom>
          <a:ln w="53975">
            <a:solidFill>
              <a:srgbClr val="C00000"/>
            </a:solidFill>
          </a:ln>
        </p:spPr>
        <p:style>
          <a:lnRef idx="1">
            <a:schemeClr val="accent1"/>
          </a:lnRef>
          <a:fillRef idx="0">
            <a:schemeClr val="accent1"/>
          </a:fillRef>
          <a:effectRef idx="0">
            <a:schemeClr val="accent1"/>
          </a:effectRef>
          <a:fontRef idx="minor">
            <a:schemeClr val="tx1"/>
          </a:fontRef>
        </p:style>
      </p:cxnSp>
      <p:sp>
        <p:nvSpPr>
          <p:cNvPr id="106" name="Forma livre 105"/>
          <p:cNvSpPr/>
          <p:nvPr/>
        </p:nvSpPr>
        <p:spPr>
          <a:xfrm>
            <a:off x="3838304" y="2934687"/>
            <a:ext cx="1613647" cy="1965431"/>
          </a:xfrm>
          <a:custGeom>
            <a:avLst/>
            <a:gdLst>
              <a:gd name="connsiteX0" fmla="*/ 0 w 1613647"/>
              <a:gd name="connsiteY0" fmla="*/ 1942845 h 1942845"/>
              <a:gd name="connsiteX1" fmla="*/ 215153 w 1613647"/>
              <a:gd name="connsiteY1" fmla="*/ 1673904 h 1942845"/>
              <a:gd name="connsiteX2" fmla="*/ 685800 w 1613647"/>
              <a:gd name="connsiteY2" fmla="*/ 813292 h 1942845"/>
              <a:gd name="connsiteX3" fmla="*/ 806823 w 1613647"/>
              <a:gd name="connsiteY3" fmla="*/ 235069 h 1942845"/>
              <a:gd name="connsiteX4" fmla="*/ 968188 w 1613647"/>
              <a:gd name="connsiteY4" fmla="*/ 73704 h 1942845"/>
              <a:gd name="connsiteX5" fmla="*/ 1210235 w 1613647"/>
              <a:gd name="connsiteY5" fmla="*/ 6469 h 1942845"/>
              <a:gd name="connsiteX6" fmla="*/ 1613647 w 1613647"/>
              <a:gd name="connsiteY6" fmla="*/ 6469 h 19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3647" h="1942845">
                <a:moveTo>
                  <a:pt x="0" y="1942845"/>
                </a:moveTo>
                <a:cubicBezTo>
                  <a:pt x="50426" y="1902504"/>
                  <a:pt x="100853" y="1862163"/>
                  <a:pt x="215153" y="1673904"/>
                </a:cubicBezTo>
                <a:cubicBezTo>
                  <a:pt x="329453" y="1485645"/>
                  <a:pt x="587188" y="1053098"/>
                  <a:pt x="685800" y="813292"/>
                </a:cubicBezTo>
                <a:cubicBezTo>
                  <a:pt x="784412" y="573486"/>
                  <a:pt x="759758" y="358334"/>
                  <a:pt x="806823" y="235069"/>
                </a:cubicBezTo>
                <a:cubicBezTo>
                  <a:pt x="853888" y="111804"/>
                  <a:pt x="900953" y="111804"/>
                  <a:pt x="968188" y="73704"/>
                </a:cubicBezTo>
                <a:cubicBezTo>
                  <a:pt x="1035423" y="35604"/>
                  <a:pt x="1102659" y="17675"/>
                  <a:pt x="1210235" y="6469"/>
                </a:cubicBezTo>
                <a:cubicBezTo>
                  <a:pt x="1317812" y="-4737"/>
                  <a:pt x="1465729" y="866"/>
                  <a:pt x="1613647" y="6469"/>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07" name="Forma livre 106"/>
          <p:cNvSpPr/>
          <p:nvPr/>
        </p:nvSpPr>
        <p:spPr>
          <a:xfrm>
            <a:off x="7267575" y="2939415"/>
            <a:ext cx="687705" cy="2852420"/>
          </a:xfrm>
          <a:custGeom>
            <a:avLst/>
            <a:gdLst>
              <a:gd name="connsiteX0" fmla="*/ 1129553 w 1129553"/>
              <a:gd name="connsiteY0" fmla="*/ 1734670 h 1734670"/>
              <a:gd name="connsiteX1" fmla="*/ 927847 w 1129553"/>
              <a:gd name="connsiteY1" fmla="*/ 1344705 h 1734670"/>
              <a:gd name="connsiteX2" fmla="*/ 793376 w 1129553"/>
              <a:gd name="connsiteY2" fmla="*/ 726141 h 1734670"/>
              <a:gd name="connsiteX3" fmla="*/ 632012 w 1129553"/>
              <a:gd name="connsiteY3" fmla="*/ 322729 h 1734670"/>
              <a:gd name="connsiteX4" fmla="*/ 443753 w 1129553"/>
              <a:gd name="connsiteY4" fmla="*/ 67235 h 1734670"/>
              <a:gd name="connsiteX5" fmla="*/ 0 w 1129553"/>
              <a:gd name="connsiteY5" fmla="*/ 0 h 17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553" h="1734670">
                <a:moveTo>
                  <a:pt x="1129553" y="1734670"/>
                </a:moveTo>
                <a:cubicBezTo>
                  <a:pt x="1056715" y="1623731"/>
                  <a:pt x="983877" y="1512793"/>
                  <a:pt x="927847" y="1344705"/>
                </a:cubicBezTo>
                <a:cubicBezTo>
                  <a:pt x="871817" y="1176617"/>
                  <a:pt x="842682" y="896470"/>
                  <a:pt x="793376" y="726141"/>
                </a:cubicBezTo>
                <a:cubicBezTo>
                  <a:pt x="744070" y="555812"/>
                  <a:pt x="690282" y="432546"/>
                  <a:pt x="632012" y="322729"/>
                </a:cubicBezTo>
                <a:cubicBezTo>
                  <a:pt x="573742" y="212912"/>
                  <a:pt x="549088" y="121023"/>
                  <a:pt x="443753" y="67235"/>
                </a:cubicBezTo>
                <a:cubicBezTo>
                  <a:pt x="338418" y="13447"/>
                  <a:pt x="169209" y="6723"/>
                  <a:pt x="0" y="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08" name="CaixaDeTexto 6"/>
          <p:cNvSpPr txBox="1"/>
          <p:nvPr/>
        </p:nvSpPr>
        <p:spPr>
          <a:xfrm>
            <a:off x="9511797" y="1541473"/>
            <a:ext cx="1376294" cy="523220"/>
          </a:xfrm>
          <a:prstGeom prst="rect">
            <a:avLst/>
          </a:prstGeom>
          <a:noFill/>
        </p:spPr>
        <p:txBody>
          <a:bodyPr wrap="square" rtlCol="0">
            <a:spAutoFit/>
          </a:bodyPr>
          <a:p>
            <a:r>
              <a:rPr lang="pt-BR" sz="2800" b="1" dirty="0"/>
              <a:t>N (</a:t>
            </a:r>
            <a:r>
              <a:rPr lang="pt-BR" sz="2800" b="1" dirty="0" smtClean="0"/>
              <a:t>N</a:t>
            </a:r>
            <a:r>
              <a:rPr lang="pt-BR" sz="2800" b="1" baseline="-25000" dirty="0" smtClean="0"/>
              <a:t>DC</a:t>
            </a:r>
            <a:r>
              <a:rPr lang="pt-BR" sz="2800" b="1" dirty="0" smtClean="0"/>
              <a:t>)</a:t>
            </a:r>
            <a:endParaRPr lang="pt-BR" sz="2800" b="1" dirty="0"/>
          </a:p>
        </p:txBody>
      </p:sp>
      <p:sp>
        <p:nvSpPr>
          <p:cNvPr id="109" name="CaixaDeTexto 6"/>
          <p:cNvSpPr txBox="1"/>
          <p:nvPr/>
        </p:nvSpPr>
        <p:spPr>
          <a:xfrm>
            <a:off x="9511351" y="2673413"/>
            <a:ext cx="1596876" cy="521970"/>
          </a:xfrm>
          <a:prstGeom prst="rect">
            <a:avLst/>
          </a:prstGeom>
          <a:noFill/>
        </p:spPr>
        <p:txBody>
          <a:bodyPr wrap="square" rtlCol="0">
            <a:spAutoFit/>
          </a:bodyPr>
          <a:p>
            <a:r>
              <a:rPr lang="pt-BR" sz="2800" b="1" dirty="0" smtClean="0"/>
              <a:t>n</a:t>
            </a:r>
            <a:r>
              <a:rPr lang="pt-BR" sz="2800" b="1" baseline="-25000" dirty="0" smtClean="0"/>
              <a:t>nC0</a:t>
            </a:r>
            <a:r>
              <a:rPr lang="pt-BR" sz="2800" b="1" dirty="0" smtClean="0"/>
              <a:t>=N</a:t>
            </a:r>
            <a:r>
              <a:rPr lang="pt-BR" sz="2800" b="1" baseline="-25000" dirty="0" smtClean="0"/>
              <a:t>DC</a:t>
            </a:r>
            <a:endParaRPr lang="pt-BR" sz="2800" b="1" baseline="-25000" dirty="0"/>
          </a:p>
        </p:txBody>
      </p:sp>
      <p:sp>
        <p:nvSpPr>
          <p:cNvPr id="110" name="CaixaDeTexto 6"/>
          <p:cNvSpPr txBox="1"/>
          <p:nvPr/>
        </p:nvSpPr>
        <p:spPr>
          <a:xfrm>
            <a:off x="9511759" y="4531884"/>
            <a:ext cx="2172345" cy="523220"/>
          </a:xfrm>
          <a:prstGeom prst="rect">
            <a:avLst/>
          </a:prstGeom>
          <a:noFill/>
        </p:spPr>
        <p:txBody>
          <a:bodyPr wrap="square" rtlCol="0">
            <a:spAutoFit/>
          </a:bodyPr>
          <a:p>
            <a:r>
              <a:rPr lang="pt-BR" sz="2800" b="1" dirty="0" smtClean="0"/>
              <a:t>p</a:t>
            </a:r>
            <a:r>
              <a:rPr lang="pt-BR" sz="2800" b="1" baseline="-25000" dirty="0" smtClean="0"/>
              <a:t>nC0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DC</a:t>
            </a:r>
            <a:endParaRPr lang="pt-BR" sz="2800" b="1" baseline="-25000" dirty="0">
              <a:sym typeface="+mn-ea"/>
            </a:endParaRPr>
          </a:p>
        </p:txBody>
      </p:sp>
      <p:sp>
        <p:nvSpPr>
          <p:cNvPr id="113" name="CaixaDeTexto 6"/>
          <p:cNvSpPr txBox="1"/>
          <p:nvPr/>
        </p:nvSpPr>
        <p:spPr>
          <a:xfrm>
            <a:off x="6043320" y="4399526"/>
            <a:ext cx="1264285" cy="523220"/>
          </a:xfrm>
          <a:prstGeom prst="rect">
            <a:avLst/>
          </a:prstGeom>
          <a:noFill/>
        </p:spPr>
        <p:txBody>
          <a:bodyPr wrap="square" rtlCol="0">
            <a:spAutoFit/>
          </a:bodyPr>
          <a:p>
            <a:r>
              <a:rPr lang="pt-BR" sz="2800" b="1" dirty="0" err="1"/>
              <a:t>n</a:t>
            </a:r>
            <a:r>
              <a:rPr lang="pt-BR" sz="2800" b="1" baseline="-25000" dirty="0" err="1" smtClean="0"/>
              <a:t>p</a:t>
            </a:r>
            <a:endParaRPr lang="pt-BR" sz="2800" b="1" baseline="-25000" dirty="0"/>
          </a:p>
        </p:txBody>
      </p:sp>
      <p:sp>
        <p:nvSpPr>
          <p:cNvPr id="114" name="Forma livre 113"/>
          <p:cNvSpPr/>
          <p:nvPr/>
        </p:nvSpPr>
        <p:spPr>
          <a:xfrm>
            <a:off x="4681220" y="3973195"/>
            <a:ext cx="2986405" cy="1818640"/>
          </a:xfrm>
          <a:custGeom>
            <a:avLst/>
            <a:gdLst>
              <a:gd name="connsiteX0" fmla="*/ 0 w 3125337"/>
              <a:gd name="connsiteY0" fmla="*/ 0 h 832513"/>
              <a:gd name="connsiteX1" fmla="*/ 764274 w 3125337"/>
              <a:gd name="connsiteY1" fmla="*/ 245660 h 832513"/>
              <a:gd name="connsiteX2" fmla="*/ 2456597 w 3125337"/>
              <a:gd name="connsiteY2" fmla="*/ 696036 h 832513"/>
              <a:gd name="connsiteX3" fmla="*/ 3125337 w 3125337"/>
              <a:gd name="connsiteY3" fmla="*/ 832513 h 832513"/>
            </a:gdLst>
            <a:ahLst/>
            <a:cxnLst>
              <a:cxn ang="0">
                <a:pos x="connsiteX0" y="connsiteY0"/>
              </a:cxn>
              <a:cxn ang="0">
                <a:pos x="connsiteX1" y="connsiteY1"/>
              </a:cxn>
              <a:cxn ang="0">
                <a:pos x="connsiteX2" y="connsiteY2"/>
              </a:cxn>
              <a:cxn ang="0">
                <a:pos x="connsiteX3" y="connsiteY3"/>
              </a:cxn>
            </a:cxnLst>
            <a:rect l="l" t="t" r="r" b="b"/>
            <a:pathLst>
              <a:path w="3125337" h="832513">
                <a:moveTo>
                  <a:pt x="0" y="0"/>
                </a:moveTo>
                <a:cubicBezTo>
                  <a:pt x="177420" y="64827"/>
                  <a:pt x="354841" y="129654"/>
                  <a:pt x="764274" y="245660"/>
                </a:cubicBezTo>
                <a:cubicBezTo>
                  <a:pt x="1173707" y="361666"/>
                  <a:pt x="2063087" y="598227"/>
                  <a:pt x="2456597" y="696036"/>
                </a:cubicBezTo>
                <a:cubicBezTo>
                  <a:pt x="2850107" y="793845"/>
                  <a:pt x="2987722" y="813179"/>
                  <a:pt x="3125337" y="832513"/>
                </a:cubicBezTo>
              </a:path>
            </a:pathLst>
          </a:custGeom>
          <a:noFill/>
          <a:ln w="50800">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18" name="Seta para a esquerda 117"/>
          <p:cNvSpPr/>
          <p:nvPr/>
        </p:nvSpPr>
        <p:spPr>
          <a:xfrm>
            <a:off x="4765300" y="3834717"/>
            <a:ext cx="566052" cy="219145"/>
          </a:xfrm>
          <a:prstGeom prst="lef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19" name="Seta para a esquerda 118"/>
          <p:cNvSpPr/>
          <p:nvPr/>
        </p:nvSpPr>
        <p:spPr>
          <a:xfrm flipH="1">
            <a:off x="7045847" y="5725259"/>
            <a:ext cx="566052" cy="219145"/>
          </a:xfrm>
          <a:prstGeom prst="lef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20" name="Seta para a esquerda 119"/>
          <p:cNvSpPr/>
          <p:nvPr/>
        </p:nvSpPr>
        <p:spPr>
          <a:xfrm flipH="1">
            <a:off x="3144332" y="4718398"/>
            <a:ext cx="566052" cy="219145"/>
          </a:xfrm>
          <a:prstGeom prst="lef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3" name="Forma livre 2"/>
          <p:cNvSpPr/>
          <p:nvPr/>
        </p:nvSpPr>
        <p:spPr>
          <a:xfrm>
            <a:off x="2766060" y="1913255"/>
            <a:ext cx="2438400" cy="610235"/>
          </a:xfrm>
          <a:custGeom>
            <a:avLst/>
            <a:gdLst>
              <a:gd name="connsiteX0" fmla="*/ 0 w 2438400"/>
              <a:gd name="connsiteY0" fmla="*/ 823934 h 823934"/>
              <a:gd name="connsiteX1" fmla="*/ 279400 w 2438400"/>
              <a:gd name="connsiteY1" fmla="*/ 417534 h 823934"/>
              <a:gd name="connsiteX2" fmla="*/ 1003300 w 2438400"/>
              <a:gd name="connsiteY2" fmla="*/ 23834 h 823934"/>
              <a:gd name="connsiteX3" fmla="*/ 2120900 w 2438400"/>
              <a:gd name="connsiteY3" fmla="*/ 74634 h 823934"/>
              <a:gd name="connsiteX4" fmla="*/ 2438400 w 2438400"/>
              <a:gd name="connsiteY4" fmla="*/ 328634 h 82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400" h="823934">
                <a:moveTo>
                  <a:pt x="0" y="823934"/>
                </a:moveTo>
                <a:cubicBezTo>
                  <a:pt x="56091" y="687409"/>
                  <a:pt x="112183" y="550884"/>
                  <a:pt x="279400" y="417534"/>
                </a:cubicBezTo>
                <a:cubicBezTo>
                  <a:pt x="446617" y="284184"/>
                  <a:pt x="696383" y="80984"/>
                  <a:pt x="1003300" y="23834"/>
                </a:cubicBezTo>
                <a:cubicBezTo>
                  <a:pt x="1310217" y="-33316"/>
                  <a:pt x="1881717" y="23834"/>
                  <a:pt x="2120900" y="74634"/>
                </a:cubicBezTo>
                <a:cubicBezTo>
                  <a:pt x="2360083" y="125434"/>
                  <a:pt x="2399241" y="227034"/>
                  <a:pt x="2438400" y="328634"/>
                </a:cubicBezTo>
              </a:path>
            </a:pathLst>
          </a:custGeom>
          <a:noFill/>
          <a:ln w="190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42" name="Forma livre 41"/>
          <p:cNvSpPr/>
          <p:nvPr/>
        </p:nvSpPr>
        <p:spPr>
          <a:xfrm>
            <a:off x="7136451" y="1942343"/>
            <a:ext cx="2374900" cy="998561"/>
          </a:xfrm>
          <a:custGeom>
            <a:avLst/>
            <a:gdLst>
              <a:gd name="connsiteX0" fmla="*/ 2374900 w 2374900"/>
              <a:gd name="connsiteY0" fmla="*/ 998561 h 998561"/>
              <a:gd name="connsiteX1" fmla="*/ 1828800 w 2374900"/>
              <a:gd name="connsiteY1" fmla="*/ 363561 h 998561"/>
              <a:gd name="connsiteX2" fmla="*/ 1028700 w 2374900"/>
              <a:gd name="connsiteY2" fmla="*/ 7961 h 998561"/>
              <a:gd name="connsiteX3" fmla="*/ 317500 w 2374900"/>
              <a:gd name="connsiteY3" fmla="*/ 134961 h 998561"/>
              <a:gd name="connsiteX4" fmla="*/ 0 w 2374900"/>
              <a:gd name="connsiteY4" fmla="*/ 350861 h 998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900" h="998561">
                <a:moveTo>
                  <a:pt x="2374900" y="998561"/>
                </a:moveTo>
                <a:cubicBezTo>
                  <a:pt x="2214033" y="763611"/>
                  <a:pt x="2053167" y="528661"/>
                  <a:pt x="1828800" y="363561"/>
                </a:cubicBezTo>
                <a:cubicBezTo>
                  <a:pt x="1604433" y="198461"/>
                  <a:pt x="1280583" y="46061"/>
                  <a:pt x="1028700" y="7961"/>
                </a:cubicBezTo>
                <a:cubicBezTo>
                  <a:pt x="776817" y="-30139"/>
                  <a:pt x="488950" y="77811"/>
                  <a:pt x="317500" y="134961"/>
                </a:cubicBezTo>
                <a:cubicBezTo>
                  <a:pt x="146050" y="192111"/>
                  <a:pt x="73025" y="271486"/>
                  <a:pt x="0" y="350861"/>
                </a:cubicBezTo>
              </a:path>
            </a:pathLst>
          </a:custGeom>
          <a:noFill/>
          <a:ln w="190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48" name="CaixaDeTexto 2"/>
          <p:cNvSpPr txBox="1"/>
          <p:nvPr/>
        </p:nvSpPr>
        <p:spPr>
          <a:xfrm flipH="1">
            <a:off x="7412156" y="1473934"/>
            <a:ext cx="1585017" cy="460375"/>
          </a:xfrm>
          <a:prstGeom prst="rect">
            <a:avLst/>
          </a:prstGeom>
          <a:noFill/>
        </p:spPr>
        <p:txBody>
          <a:bodyPr wrap="square" rtlCol="0">
            <a:spAutoFit/>
          </a:bodyPr>
          <a:p>
            <a:pPr algn="ctr"/>
            <a:r>
              <a:rPr lang="pt-BR" sz="2400" b="1" dirty="0" smtClean="0">
                <a:solidFill>
                  <a:schemeClr val="tx1"/>
                </a:solidFill>
                <a:latin typeface="Comic Sans MS" panose="030F0702030302020204" pitchFamily="66" charset="0"/>
              </a:rPr>
              <a:t>V</a:t>
            </a:r>
            <a:r>
              <a:rPr lang="pt-BR" sz="2400" b="1" baseline="-25000" dirty="0" smtClean="0">
                <a:solidFill>
                  <a:schemeClr val="tx1"/>
                </a:solidFill>
                <a:latin typeface="Comic Sans MS" panose="030F0702030302020204" pitchFamily="66" charset="0"/>
              </a:rPr>
              <a:t>BC</a:t>
            </a:r>
            <a:r>
              <a:rPr lang="pt-BR" sz="2400" b="1" dirty="0" smtClean="0">
                <a:solidFill>
                  <a:schemeClr val="tx1"/>
                </a:solidFill>
                <a:latin typeface="Comic Sans MS" panose="030F0702030302020204" pitchFamily="66" charset="0"/>
              </a:rPr>
              <a:t> &lt;0V</a:t>
            </a:r>
            <a:endParaRPr lang="pt-BR" sz="2400" b="1" dirty="0" smtClean="0">
              <a:solidFill>
                <a:schemeClr val="tx1"/>
              </a:solidFill>
              <a:latin typeface="Comic Sans MS" panose="030F0702030302020204" pitchFamily="66" charset="0"/>
            </a:endParaRPr>
          </a:p>
        </p:txBody>
      </p:sp>
      <p:sp>
        <p:nvSpPr>
          <p:cNvPr id="49" name="CaixaDeTexto 2"/>
          <p:cNvSpPr txBox="1"/>
          <p:nvPr/>
        </p:nvSpPr>
        <p:spPr>
          <a:xfrm flipH="1">
            <a:off x="2998356" y="1480678"/>
            <a:ext cx="1864548" cy="461665"/>
          </a:xfrm>
          <a:prstGeom prst="rect">
            <a:avLst/>
          </a:prstGeom>
          <a:noFill/>
        </p:spPr>
        <p:txBody>
          <a:bodyPr wrap="square" rtlCol="0">
            <a:spAutoFit/>
          </a:bodyPr>
          <a:p>
            <a:pPr algn="ctr"/>
            <a:r>
              <a:rPr lang="pt-BR" sz="2400" b="1" dirty="0" smtClean="0">
                <a:solidFill>
                  <a:schemeClr val="tx1"/>
                </a:solidFill>
                <a:latin typeface="Comic Sans MS" panose="030F0702030302020204" pitchFamily="66" charset="0"/>
              </a:rPr>
              <a:t>V</a:t>
            </a:r>
            <a:r>
              <a:rPr lang="pt-BR" sz="2400" b="1" baseline="-25000" dirty="0" smtClean="0">
                <a:solidFill>
                  <a:schemeClr val="tx1"/>
                </a:solidFill>
                <a:latin typeface="Comic Sans MS" panose="030F0702030302020204" pitchFamily="66" charset="0"/>
              </a:rPr>
              <a:t>BE</a:t>
            </a:r>
            <a:r>
              <a:rPr lang="pt-BR" sz="2400" b="1" dirty="0" smtClean="0">
                <a:solidFill>
                  <a:schemeClr val="tx1"/>
                </a:solidFill>
                <a:latin typeface="Comic Sans MS" panose="030F0702030302020204" pitchFamily="66" charset="0"/>
              </a:rPr>
              <a:t> = 0.6V</a:t>
            </a:r>
            <a:endParaRPr lang="pt-BR" sz="2400" b="1" dirty="0" smtClean="0">
              <a:solidFill>
                <a:schemeClr val="tx1"/>
              </a:solidFill>
              <a:latin typeface="Comic Sans MS" panose="030F0702030302020204" pitchFamily="66" charset="0"/>
            </a:endParaRPr>
          </a:p>
        </p:txBody>
      </p:sp>
      <p:sp>
        <p:nvSpPr>
          <p:cNvPr id="43" name="Forma livre 42"/>
          <p:cNvSpPr/>
          <p:nvPr/>
        </p:nvSpPr>
        <p:spPr>
          <a:xfrm>
            <a:off x="8446135" y="5183505"/>
            <a:ext cx="1640840" cy="622935"/>
          </a:xfrm>
          <a:custGeom>
            <a:avLst/>
            <a:gdLst>
              <a:gd name="connsiteX0" fmla="*/ 0 w 1640541"/>
              <a:gd name="connsiteY0" fmla="*/ 1135121 h 1135121"/>
              <a:gd name="connsiteX1" fmla="*/ 161365 w 1640541"/>
              <a:gd name="connsiteY1" fmla="*/ 677921 h 1135121"/>
              <a:gd name="connsiteX2" fmla="*/ 510989 w 1640541"/>
              <a:gd name="connsiteY2" fmla="*/ 274510 h 1135121"/>
              <a:gd name="connsiteX3" fmla="*/ 833718 w 1640541"/>
              <a:gd name="connsiteY3" fmla="*/ 99698 h 1135121"/>
              <a:gd name="connsiteX4" fmla="*/ 1223683 w 1640541"/>
              <a:gd name="connsiteY4" fmla="*/ 5569 h 1135121"/>
              <a:gd name="connsiteX5" fmla="*/ 1640541 w 1640541"/>
              <a:gd name="connsiteY5" fmla="*/ 19016 h 113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0541" h="1135121">
                <a:moveTo>
                  <a:pt x="0" y="1135121"/>
                </a:moveTo>
                <a:cubicBezTo>
                  <a:pt x="38100" y="978238"/>
                  <a:pt x="76200" y="821356"/>
                  <a:pt x="161365" y="677921"/>
                </a:cubicBezTo>
                <a:cubicBezTo>
                  <a:pt x="246530" y="534486"/>
                  <a:pt x="398930" y="370880"/>
                  <a:pt x="510989" y="274510"/>
                </a:cubicBezTo>
                <a:cubicBezTo>
                  <a:pt x="623048" y="178140"/>
                  <a:pt x="714936" y="144522"/>
                  <a:pt x="833718" y="99698"/>
                </a:cubicBezTo>
                <a:cubicBezTo>
                  <a:pt x="952500" y="54874"/>
                  <a:pt x="1089213" y="19016"/>
                  <a:pt x="1223683" y="5569"/>
                </a:cubicBezTo>
                <a:cubicBezTo>
                  <a:pt x="1358154" y="-7878"/>
                  <a:pt x="1499347" y="5569"/>
                  <a:pt x="1640541" y="19016"/>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44" name="Conector Reto 56"/>
          <p:cNvCxnSpPr/>
          <p:nvPr/>
        </p:nvCxnSpPr>
        <p:spPr>
          <a:xfrm flipH="1">
            <a:off x="7955280" y="5788660"/>
            <a:ext cx="482600" cy="3175"/>
          </a:xfrm>
          <a:prstGeom prst="line">
            <a:avLst/>
          </a:prstGeom>
          <a:ln w="539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0" name="Conector Reto 56"/>
          <p:cNvCxnSpPr/>
          <p:nvPr/>
        </p:nvCxnSpPr>
        <p:spPr>
          <a:xfrm flipH="1">
            <a:off x="7667625" y="5788660"/>
            <a:ext cx="673735" cy="0"/>
          </a:xfrm>
          <a:prstGeom prst="line">
            <a:avLst/>
          </a:prstGeom>
          <a:ln w="53975">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1" name="Retângulo 50"/>
              <p:cNvSpPr/>
              <p:nvPr/>
            </p:nvSpPr>
            <p:spPr>
              <a:xfrm>
                <a:off x="1041213" y="3973391"/>
                <a:ext cx="2991485" cy="763905"/>
              </a:xfrm>
              <a:prstGeom prst="rect">
                <a:avLst/>
              </a:prstGeom>
            </p:spPr>
            <p:txBody>
              <a:bodyPr wrap="none">
                <a:spAutoFit/>
              </a:bodyPr>
              <a:p>
                <a14:m>
                  <m:oMathPara xmlns:m="http://schemas.openxmlformats.org/officeDocument/2006/math">
                    <m:oMathParaPr>
                      <m:jc m:val="centerGroup"/>
                    </m:oMathParaPr>
                    <m:oMath xmlns:m="http://schemas.openxmlformats.org/officeDocument/2006/math">
                      <m:sSub>
                        <m:sSubPr>
                          <m:ctrlPr>
                            <a:rPr lang="pt-BR" sz="2000" i="1">
                              <a:latin typeface="Cambria Math" panose="02040503050406030204" pitchFamily="18" charset="0"/>
                            </a:rPr>
                          </m:ctrlPr>
                        </m:sSubPr>
                        <m:e>
                          <m:r>
                            <a:rPr lang="en-US" altLang="pt-BR" sz="2000" i="1">
                              <a:latin typeface="Cambria Math" panose="02040503050406030204" pitchFamily="18" charset="0"/>
                            </a:rPr>
                            <m:t>𝑝</m:t>
                          </m:r>
                        </m:e>
                        <m:sub>
                          <m:r>
                            <a:rPr lang="en-US" altLang="pt-BR" sz="2000" i="1">
                              <a:latin typeface="Cambria Math" panose="02040503050406030204" pitchFamily="18" charset="0"/>
                            </a:rPr>
                            <m:t>𝑛𝐸</m:t>
                          </m:r>
                          <m:r>
                            <a:rPr lang="pt-BR" sz="2000" i="1">
                              <a:latin typeface="Cambria Math" panose="02040503050406030204" pitchFamily="18" charset="0"/>
                            </a:rPr>
                            <m:t>/</m:t>
                          </m:r>
                          <m:r>
                            <a:rPr lang="en-US" altLang="pt-BR" sz="2000" i="1">
                              <a:latin typeface="Cambria Math" panose="02040503050406030204" pitchFamily="18" charset="0"/>
                            </a:rPr>
                            <m:t>𝐵</m:t>
                          </m:r>
                        </m:sub>
                      </m:sSub>
                      <m:r>
                        <a:rPr lang="pt-BR" sz="2000" i="1">
                          <a:latin typeface="Cambria Math" panose="02040503050406030204" pitchFamily="18" charset="0"/>
                        </a:rPr>
                        <m:t>= </m:t>
                      </m:r>
                      <m:f>
                        <m:fPr>
                          <m:ctrlPr>
                            <a:rPr lang="pt-BR" sz="2000" i="1">
                              <a:latin typeface="Cambria Math" panose="02040503050406030204" pitchFamily="18" charset="0"/>
                            </a:rPr>
                          </m:ctrlPr>
                        </m:fPr>
                        <m:num>
                          <m:sSubSup>
                            <m:sSubSupPr>
                              <m:ctrlPr>
                                <a:rPr lang="pt-BR" sz="2000" i="1">
                                  <a:latin typeface="Cambria Math" panose="02040503050406030204" pitchFamily="18" charset="0"/>
                                </a:rPr>
                              </m:ctrlPr>
                            </m:sSubSupPr>
                            <m:e>
                              <m:r>
                                <a:rPr lang="pt-BR" sz="2000" i="1">
                                  <a:latin typeface="Cambria Math" panose="02040503050406030204" pitchFamily="18" charset="0"/>
                                </a:rPr>
                                <m:t>𝑛</m:t>
                              </m:r>
                            </m:e>
                            <m:sub>
                              <m:r>
                                <a:rPr lang="pt-BR" sz="2000" i="1">
                                  <a:latin typeface="Cambria Math" panose="02040503050406030204" pitchFamily="18" charset="0"/>
                                </a:rPr>
                                <m:t>𝑖</m:t>
                              </m:r>
                            </m:sub>
                            <m:sup>
                              <m:r>
                                <a:rPr lang="pt-BR" sz="2000" i="1">
                                  <a:latin typeface="Cambria Math" panose="02040503050406030204" pitchFamily="18" charset="0"/>
                                </a:rPr>
                                <m:t>2</m:t>
                              </m:r>
                            </m:sup>
                          </m:sSubSup>
                        </m:num>
                        <m:den>
                          <m:sSub>
                            <m:sSubPr>
                              <m:ctrlPr>
                                <a:rPr lang="pt-BR" sz="2000" i="1">
                                  <a:latin typeface="Cambria Math" panose="02040503050406030204" pitchFamily="18" charset="0"/>
                                </a:rPr>
                              </m:ctrlPr>
                            </m:sSubPr>
                            <m:e>
                              <m:r>
                                <a:rPr lang="pt-BR" sz="2000" i="1">
                                  <a:latin typeface="Cambria Math" panose="02040503050406030204" pitchFamily="18" charset="0"/>
                                </a:rPr>
                                <m:t>𝑁</m:t>
                              </m:r>
                            </m:e>
                            <m:sub>
                              <m:r>
                                <a:rPr lang="en-US" altLang="pt-BR" sz="2000" i="1">
                                  <a:latin typeface="Cambria Math" panose="02040503050406030204" pitchFamily="18" charset="0"/>
                                </a:rPr>
                                <m:t>𝐷𝐸</m:t>
                              </m:r>
                            </m:sub>
                          </m:sSub>
                        </m:den>
                      </m:f>
                      <m:r>
                        <a:rPr lang="pt-BR" sz="2000" i="1">
                          <a:latin typeface="Cambria Math" panose="02040503050406030204" pitchFamily="18" charset="0"/>
                        </a:rPr>
                        <m:t>𝑒𝑥𝑝</m:t>
                      </m:r>
                      <m:d>
                        <m:dPr>
                          <m:ctrlPr>
                            <a:rPr lang="pt-BR" sz="2000" i="1">
                              <a:latin typeface="Cambria Math" panose="02040503050406030204" pitchFamily="18" charset="0"/>
                            </a:rPr>
                          </m:ctrlPr>
                        </m:dPr>
                        <m:e>
                          <m:r>
                            <a:rPr lang="pt-BR" sz="2000" i="1">
                              <a:latin typeface="Cambria Math" panose="02040503050406030204" pitchFamily="18" charset="0"/>
                            </a:rPr>
                            <m:t>𝑞</m:t>
                          </m:r>
                          <m:f>
                            <m:fPr>
                              <m:ctrlPr>
                                <a:rPr lang="pt-BR" sz="2000" i="1">
                                  <a:latin typeface="Cambria Math" panose="02040503050406030204" pitchFamily="18" charset="0"/>
                                </a:rPr>
                              </m:ctrlPr>
                            </m:fPr>
                            <m:num>
                              <m:sSub>
                                <m:sSubPr>
                                  <m:ctrlPr>
                                    <a:rPr lang="pt-BR" sz="2000" i="1">
                                      <a:latin typeface="Cambria Math" panose="02040503050406030204" pitchFamily="18" charset="0"/>
                                    </a:rPr>
                                  </m:ctrlPr>
                                </m:sSubPr>
                                <m:e>
                                  <m:r>
                                    <a:rPr lang="pt-BR" sz="2000" i="1">
                                      <a:latin typeface="Cambria Math" panose="02040503050406030204" pitchFamily="18" charset="0"/>
                                    </a:rPr>
                                    <m:t>𝑉</m:t>
                                  </m:r>
                                </m:e>
                                <m:sub>
                                  <m:r>
                                    <a:rPr lang="pt-BR" sz="2000" i="1">
                                      <a:latin typeface="Cambria Math" panose="02040503050406030204" pitchFamily="18" charset="0"/>
                                    </a:rPr>
                                    <m:t>𝐵𝐸</m:t>
                                  </m:r>
                                </m:sub>
                              </m:sSub>
                            </m:num>
                            <m:den>
                              <m:r>
                                <a:rPr lang="pt-BR" sz="2000" i="1">
                                  <a:latin typeface="Cambria Math" panose="02040503050406030204" pitchFamily="18" charset="0"/>
                                </a:rPr>
                                <m:t>𝑘𝑇</m:t>
                              </m:r>
                            </m:den>
                          </m:f>
                        </m:e>
                      </m:d>
                    </m:oMath>
                  </m:oMathPara>
                </a14:m>
                <a:endParaRPr lang="pt-BR" sz="2000" i="1" dirty="0">
                  <a:latin typeface="Cambria Math" panose="02040503050406030204" pitchFamily="18" charset="0"/>
                </a:endParaRPr>
              </a:p>
            </p:txBody>
          </p:sp>
        </mc:Choice>
        <mc:Fallback>
          <p:sp>
            <p:nvSpPr>
              <p:cNvPr id="51" name="Retângulo 50"/>
              <p:cNvSpPr>
                <a:spLocks noRot="1" noChangeAspect="1" noMove="1" noResize="1" noEditPoints="1" noAdjustHandles="1" noChangeArrowheads="1" noChangeShapeType="1" noTextEdit="1"/>
              </p:cNvSpPr>
              <p:nvPr/>
            </p:nvSpPr>
            <p:spPr>
              <a:xfrm>
                <a:off x="1041213" y="3973391"/>
                <a:ext cx="2991485" cy="763905"/>
              </a:xfrm>
              <a:prstGeom prst="rect">
                <a:avLst/>
              </a:prstGeom>
              <a:blipFill rotWithShape="1">
                <a:blip r:embed="rId3"/>
                <a:stretch>
                  <a:fillRect l="-15" t="-26" r="15" b="26"/>
                </a:stretch>
              </a:blipFill>
            </p:spPr>
            <p:txBody>
              <a:bodyPr/>
              <a:lstStyle/>
              <a:p>
                <a:r>
                  <a:rPr lang="pt-BR" altLang="en-US">
                    <a:noFill/>
                  </a:rPr>
                  <a:t> </a:t>
                </a:r>
              </a:p>
            </p:txBody>
          </p:sp>
        </mc:Fallback>
      </mc:AlternateContent>
      <p:sp>
        <p:nvSpPr>
          <p:cNvPr id="4" name="Elipse 3"/>
          <p:cNvSpPr/>
          <p:nvPr/>
        </p:nvSpPr>
        <p:spPr>
          <a:xfrm>
            <a:off x="3846830" y="4756150"/>
            <a:ext cx="144000" cy="1440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Tree>
  </p:cSld>
  <p:clrMapOvr>
    <a:masterClrMapping/>
  </p:clrMapOvr>
  <p:timing>
    <p:tnLst>
      <p:par>
        <p:cTn id="1" dur="indefinite" restart="never" nodeType="tmRoot"/>
      </p:par>
    </p:tn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45"/>
          <p:cNvSpPr txBox="1"/>
          <p:nvPr/>
        </p:nvSpPr>
        <p:spPr>
          <a:xfrm>
            <a:off x="744159" y="799673"/>
            <a:ext cx="11040155" cy="4984750"/>
          </a:xfrm>
          <a:prstGeom prst="rect">
            <a:avLst/>
          </a:prstGeom>
          <a:noFill/>
        </p:spPr>
        <p:txBody>
          <a:bodyPr wrap="square" rtlCol="0">
            <a:spAutoFit/>
          </a:bodyPr>
          <a:lstStyle/>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determinar a corrente de coletor e a corrente de base na região ativa (e com elas o </a:t>
            </a:r>
            <a:r>
              <a:rPr lang="pt-BR" altLang="en-US" sz="2800" b="1" dirty="0"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Neste caso nos preocupamos apenas com o diodo E/B (o diodo B/C está cortado e a corrente devido a sua operação é muito pequena).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acharmos as correntes, além das concentrações já obtidas, vamos supor algumas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hipóteses de construção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simplificadoras.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Bef>
                <a:spcPts val="600"/>
              </a:spcBef>
              <a:spcAft>
                <a:spcPts val="600"/>
              </a:spcAft>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 hipóteses de construção serão apenas citadas; as hipóteses simplificadoras serão justificadas.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45"/>
          <p:cNvSpPr txBox="1"/>
          <p:nvPr/>
        </p:nvSpPr>
        <p:spPr>
          <a:xfrm>
            <a:off x="744220" y="375920"/>
            <a:ext cx="11040110" cy="6034405"/>
          </a:xfrm>
          <a:prstGeom prst="rect">
            <a:avLst/>
          </a:prstGeom>
          <a:noFill/>
        </p:spPr>
        <p:txBody>
          <a:bodyPr wrap="square" rtlCol="0">
            <a:noAutofit/>
          </a:bodyPr>
          <a:lstStyle/>
          <a:p>
            <a:pPr algn="ctr">
              <a:spcBef>
                <a:spcPts val="600"/>
              </a:spcBef>
              <a:spcAft>
                <a:spcPts val="600"/>
              </a:spcAft>
            </a:pPr>
            <a:r>
              <a:rPr lang="pt-BR" altLang="en-US" sz="40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Hipóteses de construção</a:t>
            </a:r>
            <a:endParaRPr lang="pt-BR" altLang="en-US" sz="40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nSpc>
                <a:spcPct val="100000"/>
              </a:lnSpc>
              <a:spcBef>
                <a:spcPts val="600"/>
              </a:spcBef>
              <a:spcAft>
                <a:spcPts val="13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Estas hipóteses descrevem características construtivas normais dos transistores bipolares, feitas  </a:t>
            </a:r>
            <a:r>
              <a:rPr lang="pt-BR" altLang="en-US" sz="32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que eles alcassem maior eficiência</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largura da base do transistor W</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pequena</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(concentração de dopantes no emissor)</a:t>
            </a:r>
            <a:r>
              <a:rPr lang="pt-BR" altLang="en-US" sz="3200" b="1" dirty="0" smtClean="0">
                <a:solidFill>
                  <a:srgbClr val="C00000"/>
                </a:solidFill>
                <a:effectLst>
                  <a:outerShdw blurRad="38100" dist="38100" dir="2700000" algn="tl">
                    <a:srgbClr val="000000">
                      <a:alpha val="43137"/>
                    </a:srgbClr>
                  </a:outerShdw>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(concentração de dopantes na base)</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concetração de dopantes, tanto de doadores como receptores, na base é constante (para simplificar equações; semelhante hipotese foi apliada ao  diodos)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575884" y="747603"/>
            <a:ext cx="11040155" cy="4784725"/>
          </a:xfrm>
          <a:prstGeom prst="rect">
            <a:avLst/>
          </a:prstGeom>
          <a:noFill/>
        </p:spPr>
        <p:txBody>
          <a:bodyPr wrap="square" rtlCol="0">
            <a:spAutoFit/>
          </a:bodyPr>
          <a:lstStyle/>
          <a:p>
            <a:pPr algn="ctr">
              <a:spcBef>
                <a:spcPts val="600"/>
              </a:spcBef>
              <a:spcAft>
                <a:spcPts val="600"/>
              </a:spcAft>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Hipóteses Simplificadoras</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l">
              <a:lnSpc>
                <a:spcPct val="100000"/>
              </a:lnSpc>
              <a:spcBef>
                <a:spcPts val="600"/>
              </a:spcBef>
              <a:spcAft>
                <a:spcPts val="1200"/>
              </a:spcAft>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São aplicadas na análise com o objetivo de reduzir os cálculos e permitir uma fácil compreensão do transistor.</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Há pouca recombinação na base</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 base, a corrente de elétrons é bem maior do que a corrente de lacunas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base, fora das duas regiões de depleção, é neutra (não tem nem excesso de cargas positivas nem de cargas negativas)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691454" y="395813"/>
            <a:ext cx="11040155" cy="636968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Hipóteses Simplificadoras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Há pouca recombinação na base:</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razões que justifiquem esta hipótese: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W</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pequeno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 construção da base, se toma cuidado para que não apareçam impurezas que facilitem a geração/ recombinação de portadores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consequência importante dessa hipótese, quando associada à equação da continuidade, é que se pode mostrar que as correntes de elétrons, </a:t>
            </a:r>
            <a:r>
              <a:rPr lang="pt-BR" altLang="en-US" sz="2800" b="1"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J</a:t>
            </a:r>
            <a:r>
              <a:rPr lang="pt-BR" altLang="en-US" sz="2800" b="1" i="1" baseline="-25000"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Nnb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de lacunas, </a:t>
            </a:r>
            <a:r>
              <a:rPr lang="pt-BR" altLang="en-US" sz="2800" b="1"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J</a:t>
            </a:r>
            <a:r>
              <a:rPr lang="pt-BR" altLang="en-US" sz="2800" b="1" i="1" baseline="-25000"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Ppb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na base são constantes quando o transistor atinge o regime permanente (tensões e correntes constantes no tempo).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45"/>
              <p:cNvSpPr txBox="1"/>
              <p:nvPr/>
            </p:nvSpPr>
            <p:spPr>
              <a:xfrm>
                <a:off x="755589" y="639653"/>
                <a:ext cx="11040155" cy="4814570"/>
              </a:xfrm>
              <a:prstGeom prst="rect">
                <a:avLst/>
              </a:prstGeom>
              <a:noFill/>
            </p:spPr>
            <p:txBody>
              <a:bodyPr wrap="square" rtlCol="0">
                <a:spAutoFit/>
              </a:bodyPr>
              <a:lstStyle/>
              <a:p>
                <a:pPr marL="514350" indent="-514350">
                  <a:spcBef>
                    <a:spcPts val="600"/>
                  </a:spcBef>
                  <a:spcAft>
                    <a:spcPts val="600"/>
                  </a:spcAft>
                  <a:buFont typeface="+mj-lt"/>
                  <a:buAutoNum type="arabicPeriod"/>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Há pouca recombinação na base: </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Equação da continuidade para elétrons na base</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𝑏</m:t>
                              </m:r>
                            </m:sub>
                          </m:sSub>
                        </m:num>
                        <m:den>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𝑡</m:t>
                          </m:r>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r>
                            <a:rPr lang="en-US" altLang="pt-BR" sz="2800" i="1">
                              <a:latin typeface="Cambria Math" panose="02040503050406030204" pitchFamily="18" charset="0"/>
                              <a:cs typeface="Cambria Math" panose="02040503050406030204" pitchFamily="18" charset="0"/>
                            </a:rPr>
                            <m:t>𝑞</m:t>
                          </m:r>
                        </m:den>
                      </m:f>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𝑛𝑏</m:t>
                              </m:r>
                            </m:sub>
                          </m:sSub>
                        </m:num>
                        <m:den>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den>
                      </m:f>
                      <m:r>
                        <a:rPr lang="en-US" altLang="pt-BR" sz="2800" i="1">
                          <a:latin typeface="Cambria Math" panose="02040503050406030204" pitchFamily="18" charset="0"/>
                          <a:cs typeface="Cambria Math" panose="02040503050406030204" pitchFamily="18" charset="0"/>
                        </a:rPr>
                        <m:t>+</m:t>
                      </m:r>
                      <m:d>
                        <m:dPr>
                          <m:ctrlPr>
                            <a:rPr lang="en-US" altLang="pt-BR" sz="2800" i="1">
                              <a:latin typeface="Cambria Math" panose="02040503050406030204" pitchFamily="18" charset="0"/>
                              <a:cs typeface="Cambria Math" panose="02040503050406030204" pitchFamily="18" charset="0"/>
                            </a:rPr>
                          </m:ctrlPr>
                        </m:dPr>
                        <m:e>
                          <m:sSub>
                            <m:sSubPr>
                              <m:ctrlPr>
                                <a:rPr lang="en-US" altLang="pt-BR" sz="2800" i="1" smtClean="0">
                                  <a:latin typeface="Cambria Math" panose="02040503050406030204" pitchFamily="18" charset="0"/>
                                </a:rPr>
                              </m:ctrlPr>
                            </m:sSubPr>
                            <m:e>
                              <m:r>
                                <a:rPr lang="pt-BR" altLang="pt-BR" sz="2800" b="0" i="1" smtClean="0">
                                  <a:latin typeface="Cambria Math" panose="02040503050406030204" pitchFamily="18" charset="0"/>
                                </a:rPr>
                                <m:t>𝐺</m:t>
                              </m:r>
                            </m:e>
                            <m:sub>
                              <m:r>
                                <a:rPr lang="pt-BR" altLang="pt-BR" sz="2800" b="0" i="1" smtClean="0">
                                  <a:latin typeface="Cambria Math" panose="02040503050406030204" pitchFamily="18" charset="0"/>
                                </a:rPr>
                                <m:t>𝑛</m:t>
                              </m:r>
                              <m:r>
                                <a:rPr lang="en-US" altLang="pt-BR" sz="2800" b="0" i="1" smtClean="0">
                                  <a:latin typeface="Cambria Math" panose="02040503050406030204" pitchFamily="18" charset="0"/>
                                </a:rPr>
                                <m:t>𝑏</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rPr>
                              </m:ctrlPr>
                            </m:sSubPr>
                            <m:e>
                              <m:r>
                                <a:rPr lang="pt-BR" altLang="pt-BR" sz="2800" b="0" i="1" smtClean="0">
                                  <a:latin typeface="Cambria Math" panose="02040503050406030204" pitchFamily="18" charset="0"/>
                                </a:rPr>
                                <m:t>𝑅</m:t>
                              </m:r>
                            </m:e>
                            <m:sub>
                              <m:r>
                                <a:rPr lang="pt-BR" altLang="pt-BR" sz="2800" i="1">
                                  <a:latin typeface="Cambria Math" panose="02040503050406030204" pitchFamily="18" charset="0"/>
                                </a:rPr>
                                <m:t>𝑛</m:t>
                              </m:r>
                              <m:r>
                                <a:rPr lang="en-US" altLang="pt-BR" sz="2800" i="1">
                                  <a:latin typeface="Cambria Math" panose="02040503050406030204" pitchFamily="18" charset="0"/>
                                </a:rPr>
                                <m:t>𝑏</m:t>
                              </m:r>
                            </m:sub>
                          </m:sSub>
                        </m:e>
                      </m:d>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r>
                            <a:rPr lang="en-US" altLang="pt-BR" sz="2800" i="1">
                              <a:latin typeface="Cambria Math" panose="02040503050406030204" pitchFamily="18" charset="0"/>
                              <a:cs typeface="Cambria Math" panose="02040503050406030204" pitchFamily="18" charset="0"/>
                            </a:rPr>
                            <m:t>𝑞</m:t>
                          </m:r>
                        </m:den>
                      </m:f>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𝑛𝑏</m:t>
                              </m:r>
                            </m:sub>
                          </m:sSub>
                        </m:num>
                        <m:den>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den>
                      </m:f>
                    </m:oMath>
                  </m:oMathPara>
                </a14:m>
                <a:endParaRPr lang="pt-BR" altLang="pt-BR" sz="2800" dirty="0" smtClean="0">
                  <a:latin typeface="Comic Sans MS" panose="030F0702030302020204" pitchFamily="66" charset="0"/>
                  <a:cs typeface="Cambria Math" panose="02040503050406030204" pitchFamily="18"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Quando o transistor atinge o regime permanente, todas as derivadas  </a:t>
                </a:r>
                <a14:m>
                  <m:oMath xmlns:m="http://schemas.openxmlformats.org/officeDocument/2006/math">
                    <m:f>
                      <m:fPr>
                        <m:ctrlPr>
                          <a:rPr lang="pt-BR" altLang="en-US" sz="2800" i="1"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ctrlPr>
                      </m:fPr>
                      <m:num>
                        <m:r>
                          <a:rPr lang="pt-BR" altLang="en-US" sz="2800" b="0" i="1"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num>
                      <m:den>
                        <m:r>
                          <a:rPr lang="pt-BR" altLang="en-US" sz="2800" b="0" i="1"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𝑡</m:t>
                        </m:r>
                      </m:den>
                    </m:f>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são zeradas, o que nos leva a</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14:m>
                  <m:oMathPara xmlns:m="http://schemas.openxmlformats.org/officeDocument/2006/math">
                    <m:oMathParaPr>
                      <m:jc m:val="center"/>
                    </m:oMathParaPr>
                    <m:oMath xmlns:m="http://schemas.openxmlformats.org/officeDocument/2006/math">
                      <m:r>
                        <a:rPr lang="pt-BR" altLang="pt-BR" sz="2800" b="0" i="1" smtClean="0">
                          <a:latin typeface="Cambria Math" panose="02040503050406030204" pitchFamily="18" charset="0"/>
                          <a:cs typeface="Cambria Math" panose="02040503050406030204" pitchFamily="18" charset="0"/>
                        </a:rPr>
                        <m:t>0</m:t>
                      </m:r>
                      <m:r>
                        <a:rPr lang="pt-BR" altLang="pt-BR" sz="2800" b="0" i="1" smtClean="0">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𝑛𝑏</m:t>
                              </m:r>
                            </m:sub>
                          </m:sSub>
                        </m:num>
                        <m:den>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den>
                      </m:f>
                      <m:r>
                        <a:rPr lang="pt-BR" altLang="pt-BR" sz="2800" b="1" i="0" smtClean="0">
                          <a:latin typeface="Cambria Math" panose="02040503050406030204" pitchFamily="18" charset="0"/>
                          <a:cs typeface="Cambria Math" panose="02040503050406030204" pitchFamily="18" charset="0"/>
                        </a:rPr>
                        <m:t>         </m:t>
                      </m:r>
                      <m:r>
                        <a:rPr lang="en-US" altLang="pt-BR" sz="2800" b="1" smtClean="0">
                          <a:latin typeface="Cambria Math" panose="02040503050406030204" pitchFamily="18" charset="0"/>
                          <a:cs typeface="Cambria Math" panose="02040503050406030204" pitchFamily="18" charset="0"/>
                        </a:rPr>
                        <m:t>⟹</m:t>
                      </m:r>
                      <m:r>
                        <a:rPr lang="pt-BR" altLang="pt-BR" sz="2800" b="1" i="1" smtClean="0">
                          <a:latin typeface="Cambria Math" panose="02040503050406030204" pitchFamily="18" charset="0"/>
                        </a:rPr>
                        <m:t>         </m:t>
                      </m:r>
                      <m:sSub>
                        <m:sSubPr>
                          <m:ctrlPr>
                            <a:rPr lang="pt-BR" altLang="pt-BR" sz="2800" i="1" smtClean="0">
                              <a:latin typeface="Cambria Math" panose="02040503050406030204" pitchFamily="18" charset="0"/>
                            </a:rPr>
                          </m:ctrlPr>
                        </m:sSubPr>
                        <m:e>
                          <m:r>
                            <a:rPr lang="pt-BR" altLang="pt-BR" sz="2800" b="0" i="1" smtClean="0">
                              <a:latin typeface="Cambria Math" panose="02040503050406030204" pitchFamily="18" charset="0"/>
                            </a:rPr>
                            <m:t>𝐽</m:t>
                          </m:r>
                        </m:e>
                        <m:sub>
                          <m:r>
                            <a:rPr lang="pt-BR" altLang="pt-BR" sz="2800" b="0" i="1" smtClean="0">
                              <a:latin typeface="Cambria Math" panose="02040503050406030204" pitchFamily="18" charset="0"/>
                            </a:rPr>
                            <m:t>𝑛</m:t>
                          </m:r>
                          <m:r>
                            <a:rPr lang="en-US" altLang="pt-BR" sz="2800" b="0" i="1" smtClean="0">
                              <a:latin typeface="Cambria Math" panose="02040503050406030204" pitchFamily="18" charset="0"/>
                            </a:rPr>
                            <m:t>𝑏</m:t>
                          </m:r>
                        </m:sub>
                      </m:sSub>
                      <m:r>
                        <a:rPr lang="pt-BR" altLang="pt-BR" sz="2800" b="1" i="1" smtClean="0">
                          <a:latin typeface="Cambria Math" panose="02040503050406030204" pitchFamily="18" charset="0"/>
                        </a:rPr>
                        <m:t>=</m:t>
                      </m:r>
                      <m:r>
                        <a:rPr lang="pt-BR" altLang="pt-BR" sz="2800" b="1" i="1" smtClean="0">
                          <a:latin typeface="Cambria Math" panose="02040503050406030204" pitchFamily="18" charset="0"/>
                        </a:rPr>
                        <m:t>𝒄𝒐𝒏𝒔𝒕𝒂𝒏𝒕𝒆</m:t>
                      </m:r>
                      <m:r>
                        <a:rPr lang="pt-BR" altLang="pt-BR" sz="2800" b="1" i="1" smtClean="0">
                          <a:latin typeface="Cambria Math" panose="02040503050406030204" pitchFamily="18" charset="0"/>
                        </a:rPr>
                        <m:t> </m:t>
                      </m:r>
                      <m:r>
                        <a:rPr lang="pt-BR" altLang="pt-BR" sz="2800" b="1" i="1" smtClean="0">
                          <a:latin typeface="Cambria Math" panose="02040503050406030204" pitchFamily="18" charset="0"/>
                        </a:rPr>
                        <m:t>𝒏𝒂</m:t>
                      </m:r>
                      <m:r>
                        <a:rPr lang="pt-BR" altLang="pt-BR" sz="2800" b="1" i="1" smtClean="0">
                          <a:latin typeface="Cambria Math" panose="02040503050406030204" pitchFamily="18" charset="0"/>
                        </a:rPr>
                        <m:t> </m:t>
                      </m:r>
                      <m:r>
                        <a:rPr lang="pt-BR" altLang="pt-BR" sz="2800" b="1" i="1" smtClean="0">
                          <a:latin typeface="Cambria Math" panose="02040503050406030204" pitchFamily="18" charset="0"/>
                        </a:rPr>
                        <m:t>𝒃𝒂𝒔𝒆</m:t>
                      </m:r>
                    </m:oMath>
                  </m:oMathPara>
                </a14:m>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mesmo podemos dizer de </a:t>
                </a:r>
                <a:r>
                  <a:rPr lang="pt-BR" altLang="en-US" sz="2800" b="1" i="1" dirty="0" err="1"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J</a:t>
                </a:r>
                <a:r>
                  <a:rPr lang="pt-BR" altLang="en-US" sz="2800" b="1" i="1" baseline="-25000" dirty="0" err="1">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pb</a:t>
                </a:r>
                <a:endParaRPr lang="pt-BR" altLang="en-US" sz="2800" b="1"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755589" y="639653"/>
                <a:ext cx="11040155" cy="4814570"/>
              </a:xfrm>
              <a:prstGeom prst="rect">
                <a:avLst/>
              </a:prstGeom>
              <a:blipFill rotWithShape="1">
                <a:blip r:embed="rId1"/>
                <a:stretch>
                  <a:fillRect l="-5" t="-4" r="6" b="4"/>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716351" y="6379516"/>
            <a:ext cx="2743200" cy="365125"/>
          </a:xfrm>
        </p:spPr>
        <p:txBody>
          <a:bodyPr/>
          <a:lstStyle/>
          <a:p>
            <a:fld id="{74F297BB-B745-4CAB-BE1D-CE4C89382949}" type="slidenum">
              <a:rPr lang="pt-BR" smtClean="0"/>
            </a:fld>
            <a:endParaRPr lang="pt-BR" dirty="0"/>
          </a:p>
        </p:txBody>
      </p:sp>
      <p:sp>
        <p:nvSpPr>
          <p:cNvPr id="3" name="CaixaDeTexto 45"/>
          <p:cNvSpPr txBox="1"/>
          <p:nvPr/>
        </p:nvSpPr>
        <p:spPr>
          <a:xfrm>
            <a:off x="378460" y="176530"/>
            <a:ext cx="11481435" cy="1537970"/>
          </a:xfrm>
          <a:prstGeom prst="rect">
            <a:avLst/>
          </a:prstGeom>
          <a:noFill/>
        </p:spPr>
        <p:txBody>
          <a:bodyPr wrap="square" rtlCol="0">
            <a:spAutoFit/>
          </a:bodyPr>
          <a:lstStyle/>
          <a:p>
            <a:pPr marL="514350" indent="-514350">
              <a:spcBef>
                <a:spcPts val="600"/>
              </a:spcBef>
              <a:spcAft>
                <a:spcPts val="600"/>
              </a:spcAft>
              <a:buFont typeface="+mj-lt"/>
              <a:buAutoNum type="arabicPeriod" startAt="2"/>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 base, a corrente de elétrons é bem maior do que a corrente de lacunas:</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razão que justifica esta hipótese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Vimos como são as correntes num diodo P/N conduzindo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4" name="Conector de Seta Reta 73"/>
          <p:cNvCxnSpPr/>
          <p:nvPr/>
        </p:nvCxnSpPr>
        <p:spPr>
          <a:xfrm>
            <a:off x="1661501" y="6285537"/>
            <a:ext cx="9798050" cy="2730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 name="Conector de Seta Reta 85"/>
          <p:cNvCxnSpPr/>
          <p:nvPr/>
        </p:nvCxnSpPr>
        <p:spPr>
          <a:xfrm>
            <a:off x="4077676" y="5677207"/>
            <a:ext cx="190055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6" name="Conector de Seta Reta 86"/>
          <p:cNvCxnSpPr/>
          <p:nvPr/>
        </p:nvCxnSpPr>
        <p:spPr>
          <a:xfrm flipV="1">
            <a:off x="5952196" y="5677207"/>
            <a:ext cx="191452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7" name="CaixaDeTexto 6"/>
          <p:cNvSpPr txBox="1"/>
          <p:nvPr/>
        </p:nvSpPr>
        <p:spPr>
          <a:xfrm>
            <a:off x="6742771" y="5305732"/>
            <a:ext cx="535305" cy="398780"/>
          </a:xfrm>
          <a:prstGeom prst="rect">
            <a:avLst/>
          </a:prstGeom>
          <a:noFill/>
        </p:spPr>
        <p:txBody>
          <a:bodyPr wrap="square" rtlCol="0">
            <a:spAutoFit/>
          </a:bodyPr>
          <a:lstStyle/>
          <a:p>
            <a:r>
              <a:rPr lang="pt-BR" sz="2000" b="1" dirty="0"/>
              <a:t>xp</a:t>
            </a:r>
            <a:endParaRPr lang="pt-BR" sz="2000" b="1" dirty="0"/>
          </a:p>
        </p:txBody>
      </p:sp>
      <p:sp>
        <p:nvSpPr>
          <p:cNvPr id="8" name="CaixaDeTexto 7"/>
          <p:cNvSpPr txBox="1"/>
          <p:nvPr/>
        </p:nvSpPr>
        <p:spPr>
          <a:xfrm>
            <a:off x="4872061" y="5295572"/>
            <a:ext cx="544830" cy="398780"/>
          </a:xfrm>
          <a:prstGeom prst="rect">
            <a:avLst/>
          </a:prstGeom>
          <a:noFill/>
        </p:spPr>
        <p:txBody>
          <a:bodyPr wrap="square" rtlCol="0">
            <a:spAutoFit/>
          </a:bodyPr>
          <a:lstStyle/>
          <a:p>
            <a:r>
              <a:rPr lang="pt-BR" sz="2000" b="1" dirty="0"/>
              <a:t>xn</a:t>
            </a:r>
            <a:endParaRPr lang="pt-BR" sz="2000" b="1" dirty="0"/>
          </a:p>
        </p:txBody>
      </p:sp>
      <p:cxnSp>
        <p:nvCxnSpPr>
          <p:cNvPr id="9" name="Conector de Seta Reta 89"/>
          <p:cNvCxnSpPr/>
          <p:nvPr/>
        </p:nvCxnSpPr>
        <p:spPr>
          <a:xfrm>
            <a:off x="4108791" y="6122342"/>
            <a:ext cx="372808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0" name="CaixaDeTexto 6"/>
          <p:cNvSpPr txBox="1"/>
          <p:nvPr/>
        </p:nvSpPr>
        <p:spPr>
          <a:xfrm>
            <a:off x="5680075" y="5708650"/>
            <a:ext cx="565785" cy="382270"/>
          </a:xfrm>
          <a:prstGeom prst="rect">
            <a:avLst/>
          </a:prstGeom>
          <a:noFill/>
        </p:spPr>
        <p:txBody>
          <a:bodyPr wrap="square" rtlCol="0">
            <a:noAutofit/>
          </a:bodyPr>
          <a:lstStyle/>
          <a:p>
            <a:r>
              <a:rPr lang="pt-BR" sz="2000" b="1" dirty="0"/>
              <a:t>xd</a:t>
            </a:r>
            <a:endParaRPr lang="pt-BR" sz="2000" b="1" dirty="0"/>
          </a:p>
        </p:txBody>
      </p:sp>
      <p:cxnSp>
        <p:nvCxnSpPr>
          <p:cNvPr id="11" name="Conector Reto 45"/>
          <p:cNvCxnSpPr/>
          <p:nvPr/>
        </p:nvCxnSpPr>
        <p:spPr>
          <a:xfrm>
            <a:off x="4092898" y="2042491"/>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 name="Conector Reto 18"/>
          <p:cNvCxnSpPr/>
          <p:nvPr/>
        </p:nvCxnSpPr>
        <p:spPr>
          <a:xfrm>
            <a:off x="7827351" y="2056437"/>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3" name="CaixaDeTexto 6"/>
          <p:cNvSpPr txBox="1"/>
          <p:nvPr/>
        </p:nvSpPr>
        <p:spPr>
          <a:xfrm>
            <a:off x="2004560" y="2016865"/>
            <a:ext cx="1148080" cy="521970"/>
          </a:xfrm>
          <a:prstGeom prst="rect">
            <a:avLst/>
          </a:prstGeom>
          <a:noFill/>
        </p:spPr>
        <p:txBody>
          <a:bodyPr wrap="square" rtlCol="0">
            <a:spAutoFit/>
          </a:bodyPr>
          <a:lstStyle/>
          <a:p>
            <a:r>
              <a:rPr lang="pt-BR" sz="2800" b="1" dirty="0"/>
              <a:t>N (N</a:t>
            </a:r>
            <a:r>
              <a:rPr lang="pt-BR" sz="2800" b="1" baseline="-25000" dirty="0"/>
              <a:t>D</a:t>
            </a:r>
            <a:r>
              <a:rPr lang="pt-BR" sz="2800" b="1" dirty="0"/>
              <a:t>)</a:t>
            </a:r>
            <a:endParaRPr lang="pt-BR" sz="2800" b="1" dirty="0"/>
          </a:p>
        </p:txBody>
      </p:sp>
      <p:sp>
        <p:nvSpPr>
          <p:cNvPr id="14" name="CaixaDeTexto 6"/>
          <p:cNvSpPr txBox="1"/>
          <p:nvPr/>
        </p:nvSpPr>
        <p:spPr>
          <a:xfrm>
            <a:off x="8651898" y="2010515"/>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16" name="Forma livre 15"/>
          <p:cNvSpPr/>
          <p:nvPr/>
        </p:nvSpPr>
        <p:spPr>
          <a:xfrm>
            <a:off x="7537450" y="4304030"/>
            <a:ext cx="3513455" cy="2004695"/>
          </a:xfrm>
          <a:custGeom>
            <a:avLst/>
            <a:gdLst>
              <a:gd name="connisteX0" fmla="*/ 0 w 3486150"/>
              <a:gd name="connsiteY0" fmla="*/ 12700 h 1858653"/>
              <a:gd name="connisteX1" fmla="*/ 285750 w 3486150"/>
              <a:gd name="connsiteY1" fmla="*/ 12700 h 1858653"/>
              <a:gd name="connisteX2" fmla="*/ 295275 w 3486150"/>
              <a:gd name="connsiteY2" fmla="*/ 12700 h 1858653"/>
              <a:gd name="connisteX3" fmla="*/ 409575 w 3486150"/>
              <a:gd name="connsiteY3" fmla="*/ 155575 h 1858653"/>
              <a:gd name="connisteX4" fmla="*/ 904875 w 3486150"/>
              <a:gd name="connsiteY4" fmla="*/ 746125 h 1858653"/>
              <a:gd name="connisteX5" fmla="*/ 1819275 w 3486150"/>
              <a:gd name="connsiteY5" fmla="*/ 1489075 h 1858653"/>
              <a:gd name="connisteX6" fmla="*/ 2819400 w 3486150"/>
              <a:gd name="connsiteY6" fmla="*/ 1812925 h 1858653"/>
              <a:gd name="connisteX7" fmla="*/ 3486150 w 3486150"/>
              <a:gd name="connsiteY7" fmla="*/ 1851025 h 1858653"/>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486150" h="1858654">
                <a:moveTo>
                  <a:pt x="0" y="12700"/>
                </a:moveTo>
                <a:cubicBezTo>
                  <a:pt x="57150" y="12700"/>
                  <a:pt x="226695" y="12700"/>
                  <a:pt x="285750" y="12700"/>
                </a:cubicBezTo>
                <a:cubicBezTo>
                  <a:pt x="344805" y="12700"/>
                  <a:pt x="270510" y="-15875"/>
                  <a:pt x="295275" y="12700"/>
                </a:cubicBezTo>
                <a:cubicBezTo>
                  <a:pt x="320040" y="41275"/>
                  <a:pt x="287655" y="8890"/>
                  <a:pt x="409575" y="155575"/>
                </a:cubicBezTo>
                <a:cubicBezTo>
                  <a:pt x="531495" y="302260"/>
                  <a:pt x="622935" y="479425"/>
                  <a:pt x="904875" y="746125"/>
                </a:cubicBezTo>
                <a:cubicBezTo>
                  <a:pt x="1186815" y="1012825"/>
                  <a:pt x="1436370" y="1275715"/>
                  <a:pt x="1819275" y="1489075"/>
                </a:cubicBezTo>
                <a:cubicBezTo>
                  <a:pt x="2202180" y="1702435"/>
                  <a:pt x="2486025" y="1740535"/>
                  <a:pt x="2819400" y="1812925"/>
                </a:cubicBezTo>
                <a:cubicBezTo>
                  <a:pt x="3152775" y="1885315"/>
                  <a:pt x="3372485" y="1849755"/>
                  <a:pt x="3486150" y="1851025"/>
                </a:cubicBezTo>
              </a:path>
            </a:pathLst>
          </a:custGeom>
          <a:noFill/>
          <a:ln w="444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9" name="CaixaDeTexto 6"/>
          <p:cNvSpPr txBox="1"/>
          <p:nvPr/>
        </p:nvSpPr>
        <p:spPr>
          <a:xfrm>
            <a:off x="5744515" y="4488170"/>
            <a:ext cx="1604010" cy="521970"/>
          </a:xfrm>
          <a:prstGeom prst="rect">
            <a:avLst/>
          </a:prstGeom>
          <a:solidFill>
            <a:schemeClr val="bg1"/>
          </a:solidFill>
        </p:spPr>
        <p:txBody>
          <a:bodyPr wrap="square" rtlCol="0">
            <a:spAutoFit/>
          </a:bodyPr>
          <a:lstStyle/>
          <a:p>
            <a:r>
              <a:rPr lang="pt-BR" sz="2800" b="1" dirty="0"/>
              <a:t>J</a:t>
            </a:r>
            <a:r>
              <a:rPr lang="pt-BR" sz="2800" b="1" baseline="-25000" dirty="0"/>
              <a:t>n</a:t>
            </a:r>
            <a:r>
              <a:rPr lang="pt-BR" sz="2800" b="1" dirty="0"/>
              <a:t>=J</a:t>
            </a:r>
            <a:r>
              <a:rPr lang="pt-BR" sz="2800" b="1" baseline="-25000" dirty="0"/>
              <a:t>n</a:t>
            </a:r>
            <a:r>
              <a:rPr lang="pt-BR" sz="2800" b="1" baseline="-25000" dirty="0"/>
              <a:t>D</a:t>
            </a:r>
            <a:r>
              <a:rPr lang="pt-BR" sz="2800" b="1" dirty="0"/>
              <a:t>+J</a:t>
            </a:r>
            <a:r>
              <a:rPr lang="pt-BR" sz="2800" b="1" baseline="-25000" dirty="0"/>
              <a:t>PA</a:t>
            </a:r>
            <a:endParaRPr lang="pt-BR" sz="2800" b="1" baseline="-25000" dirty="0"/>
          </a:p>
        </p:txBody>
      </p:sp>
      <p:sp>
        <p:nvSpPr>
          <p:cNvPr id="20" name="CaixaDeTexto 6"/>
          <p:cNvSpPr txBox="1"/>
          <p:nvPr/>
        </p:nvSpPr>
        <p:spPr>
          <a:xfrm>
            <a:off x="4320863" y="3664368"/>
            <a:ext cx="1719580" cy="521970"/>
          </a:xfrm>
          <a:prstGeom prst="rect">
            <a:avLst/>
          </a:prstGeom>
          <a:solidFill>
            <a:schemeClr val="bg1"/>
          </a:solidFill>
        </p:spPr>
        <p:txBody>
          <a:bodyPr wrap="square" rtlCol="0">
            <a:spAutoFit/>
          </a:bodyPr>
          <a:lstStyle/>
          <a:p>
            <a:r>
              <a:rPr lang="pt-BR" sz="2800" b="1" dirty="0"/>
              <a:t>J</a:t>
            </a:r>
            <a:r>
              <a:rPr lang="pt-BR" sz="2800" b="1" baseline="-25000" dirty="0"/>
              <a:t>n</a:t>
            </a:r>
            <a:r>
              <a:rPr lang="pt-BR" sz="2800" b="1" dirty="0"/>
              <a:t>=J</a:t>
            </a:r>
            <a:r>
              <a:rPr lang="pt-BR" sz="2800" b="1" baseline="-25000" dirty="0"/>
              <a:t>n</a:t>
            </a:r>
            <a:r>
              <a:rPr lang="pt-BR" sz="2800" b="1" baseline="-25000" dirty="0"/>
              <a:t>D</a:t>
            </a:r>
            <a:r>
              <a:rPr lang="pt-BR" sz="2800" b="1" dirty="0"/>
              <a:t>+J</a:t>
            </a:r>
            <a:r>
              <a:rPr lang="pt-BR" sz="2800" b="1" baseline="-25000" dirty="0"/>
              <a:t>NA</a:t>
            </a:r>
            <a:endParaRPr lang="pt-BR" sz="2800" b="1" baseline="-25000" dirty="0"/>
          </a:p>
        </p:txBody>
      </p:sp>
      <p:sp>
        <p:nvSpPr>
          <p:cNvPr id="21" name="CaixaDeTexto 6"/>
          <p:cNvSpPr txBox="1"/>
          <p:nvPr/>
        </p:nvSpPr>
        <p:spPr>
          <a:xfrm>
            <a:off x="378166" y="2339032"/>
            <a:ext cx="1248410" cy="521970"/>
          </a:xfrm>
          <a:prstGeom prst="rect">
            <a:avLst/>
          </a:prstGeom>
          <a:solidFill>
            <a:schemeClr val="bg1"/>
          </a:solidFill>
        </p:spPr>
        <p:txBody>
          <a:bodyPr wrap="square" rtlCol="0">
            <a:spAutoFit/>
          </a:bodyPr>
          <a:lstStyle/>
          <a:p>
            <a:r>
              <a:rPr lang="pt-BR" sz="2800" b="1" dirty="0" smtClean="0"/>
              <a:t>J</a:t>
            </a:r>
            <a:r>
              <a:rPr lang="pt-BR" sz="2800" b="1" baseline="-25000" dirty="0" smtClean="0"/>
              <a:t>n</a:t>
            </a:r>
            <a:r>
              <a:rPr lang="pt-BR" sz="2800" b="1" dirty="0" smtClean="0"/>
              <a:t>=J</a:t>
            </a:r>
            <a:r>
              <a:rPr lang="pt-BR" sz="2800" b="1" baseline="-25000" dirty="0" smtClean="0"/>
              <a:t>n</a:t>
            </a:r>
            <a:r>
              <a:rPr lang="pt-BR" sz="2800" b="1" baseline="-25000" dirty="0" smtClean="0"/>
              <a:t>A</a:t>
            </a:r>
            <a:endParaRPr lang="pt-BR" sz="2800" b="1" baseline="-25000" dirty="0"/>
          </a:p>
        </p:txBody>
      </p:sp>
      <p:sp>
        <p:nvSpPr>
          <p:cNvPr id="22" name="CaixaDeTexto 6"/>
          <p:cNvSpPr txBox="1"/>
          <p:nvPr/>
        </p:nvSpPr>
        <p:spPr>
          <a:xfrm>
            <a:off x="846796" y="5704512"/>
            <a:ext cx="814705" cy="521970"/>
          </a:xfrm>
          <a:prstGeom prst="rect">
            <a:avLst/>
          </a:prstGeom>
          <a:solidFill>
            <a:schemeClr val="bg1"/>
          </a:solidFill>
        </p:spPr>
        <p:txBody>
          <a:bodyPr wrap="square" rtlCol="0">
            <a:spAutoFit/>
          </a:bodyPr>
          <a:lstStyle/>
          <a:p>
            <a:r>
              <a:rPr lang="pt-BR" sz="2800" b="1" dirty="0"/>
              <a:t>J</a:t>
            </a:r>
            <a:r>
              <a:rPr lang="pt-BR" sz="2800" b="1" baseline="-25000" dirty="0"/>
              <a:t>n</a:t>
            </a:r>
            <a:r>
              <a:rPr lang="pt-BR" sz="2800" b="1" dirty="0"/>
              <a:t>=0</a:t>
            </a:r>
            <a:endParaRPr lang="pt-BR" sz="2800" b="1" baseline="-25000" dirty="0"/>
          </a:p>
        </p:txBody>
      </p:sp>
      <p:cxnSp>
        <p:nvCxnSpPr>
          <p:cNvPr id="23" name="Conector de Seta Reta 54"/>
          <p:cNvCxnSpPr/>
          <p:nvPr/>
        </p:nvCxnSpPr>
        <p:spPr>
          <a:xfrm>
            <a:off x="1115401" y="2864157"/>
            <a:ext cx="9798050" cy="27305"/>
          </a:xfrm>
          <a:prstGeom prst="straightConnector1">
            <a:avLst/>
          </a:prstGeom>
          <a:ln>
            <a:solidFill>
              <a:schemeClr val="tx1"/>
            </a:solidFill>
            <a:prstDash val="dashDot"/>
            <a:tailEnd type="none"/>
          </a:ln>
        </p:spPr>
        <p:style>
          <a:lnRef idx="1">
            <a:schemeClr val="accent1"/>
          </a:lnRef>
          <a:fillRef idx="0">
            <a:schemeClr val="accent1"/>
          </a:fillRef>
          <a:effectRef idx="0">
            <a:schemeClr val="accent1"/>
          </a:effectRef>
          <a:fontRef idx="minor">
            <a:schemeClr val="tx1"/>
          </a:fontRef>
        </p:style>
      </p:cxnSp>
      <p:sp>
        <p:nvSpPr>
          <p:cNvPr id="24" name="CaixaDeTexto 6"/>
          <p:cNvSpPr txBox="1"/>
          <p:nvPr/>
        </p:nvSpPr>
        <p:spPr>
          <a:xfrm>
            <a:off x="10415929" y="2362517"/>
            <a:ext cx="1137285" cy="521970"/>
          </a:xfrm>
          <a:prstGeom prst="rect">
            <a:avLst/>
          </a:prstGeom>
          <a:solidFill>
            <a:schemeClr val="bg1"/>
          </a:solidFill>
        </p:spPr>
        <p:txBody>
          <a:bodyPr wrap="square" rtlCol="0">
            <a:spAutoFit/>
          </a:bodyPr>
          <a:lstStyle/>
          <a:p>
            <a:r>
              <a:rPr lang="pt-BR" sz="2800" b="1" dirty="0" smtClean="0"/>
              <a:t>J</a:t>
            </a:r>
            <a:r>
              <a:rPr lang="pt-BR" sz="2800" b="1" baseline="-25000" dirty="0" smtClean="0"/>
              <a:t>p</a:t>
            </a:r>
            <a:r>
              <a:rPr lang="pt-BR" sz="2800" b="1" dirty="0" smtClean="0"/>
              <a:t>= J</a:t>
            </a:r>
            <a:r>
              <a:rPr lang="pt-BR" sz="2800" b="1" baseline="-25000" dirty="0" smtClean="0"/>
              <a:t>p</a:t>
            </a:r>
            <a:r>
              <a:rPr lang="pt-BR" sz="2800" b="1" baseline="-25000" dirty="0" smtClean="0"/>
              <a:t>A</a:t>
            </a:r>
            <a:endParaRPr lang="pt-BR" sz="2800" b="1" baseline="-25000" dirty="0"/>
          </a:p>
        </p:txBody>
      </p:sp>
      <p:sp>
        <p:nvSpPr>
          <p:cNvPr id="25" name="CaixaDeTexto 6"/>
          <p:cNvSpPr txBox="1"/>
          <p:nvPr/>
        </p:nvSpPr>
        <p:spPr>
          <a:xfrm>
            <a:off x="10594681" y="5694352"/>
            <a:ext cx="814705" cy="521970"/>
          </a:xfrm>
          <a:prstGeom prst="rect">
            <a:avLst/>
          </a:prstGeom>
          <a:solidFill>
            <a:schemeClr val="bg1"/>
          </a:solidFill>
        </p:spPr>
        <p:txBody>
          <a:bodyPr wrap="square" rtlCol="0">
            <a:spAutoFit/>
          </a:bodyPr>
          <a:lstStyle/>
          <a:p>
            <a:r>
              <a:rPr lang="pt-BR" sz="2800" b="1" dirty="0"/>
              <a:t>J</a:t>
            </a:r>
            <a:r>
              <a:rPr lang="pt-BR" sz="2800" b="1" baseline="-25000" dirty="0"/>
              <a:t>n</a:t>
            </a:r>
            <a:r>
              <a:rPr lang="pt-BR" sz="2800" b="1" dirty="0"/>
              <a:t>=0</a:t>
            </a:r>
            <a:endParaRPr lang="pt-BR" sz="2800" b="1" baseline="-25000" dirty="0"/>
          </a:p>
        </p:txBody>
      </p:sp>
      <mc:AlternateContent xmlns:mc="http://schemas.openxmlformats.org/markup-compatibility/2006">
        <mc:Choice xmlns:a14="http://schemas.microsoft.com/office/drawing/2010/main" Requires="a14">
          <p:sp>
            <p:nvSpPr>
              <p:cNvPr id="27" name="CaixaDeTexto 6"/>
              <p:cNvSpPr txBox="1"/>
              <p:nvPr/>
            </p:nvSpPr>
            <p:spPr>
              <a:xfrm>
                <a:off x="6581803" y="3306706"/>
                <a:ext cx="5151415" cy="713740"/>
              </a:xfrm>
              <a:prstGeom prst="rect">
                <a:avLst/>
              </a:prstGeom>
              <a:solidFill>
                <a:schemeClr val="bg1"/>
              </a:solid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en-US" altLang="pt-BR" sz="2000" i="1">
                              <a:latin typeface="Cambria Math" panose="02040503050406030204" pitchFamily="18" charset="0"/>
                              <a:cs typeface="Cambria Math" panose="02040503050406030204" pitchFamily="18" charset="0"/>
                            </a:rPr>
                          </m:ctrlPr>
                        </m:sSubPr>
                        <m:e>
                          <m:sSub>
                            <m:sSubPr>
                              <m:ctrlPr>
                                <a:rPr lang="en-US" altLang="pt-BR" sz="2000" i="1">
                                  <a:latin typeface="Cambria Math" panose="02040503050406030204" pitchFamily="18" charset="0"/>
                                </a:rPr>
                              </m:ctrlPr>
                            </m:sSubPr>
                            <m:e>
                              <m:r>
                                <m:rPr>
                                  <m:sty m:val="p"/>
                                </m:rPr>
                                <a:rPr lang="pt-BR" altLang="pt-BR" sz="2000">
                                  <a:latin typeface="Cambria Math" panose="02040503050406030204" pitchFamily="18" charset="0"/>
                                </a:rPr>
                                <m:t>J</m:t>
                              </m:r>
                            </m:e>
                            <m:sub>
                              <m:r>
                                <m:rPr>
                                  <m:sty m:val="p"/>
                                </m:rPr>
                                <a:rPr lang="en-US" altLang="pt-BR" sz="2000">
                                  <a:latin typeface="Cambria Math" panose="02040503050406030204" pitchFamily="18" charset="0"/>
                                </a:rPr>
                                <m:t>n</m:t>
                              </m:r>
                            </m:sub>
                          </m:sSub>
                          <m:r>
                            <a:rPr lang="en-US" altLang="pt-BR" sz="2000">
                              <a:latin typeface="Cambria Math" panose="02040503050406030204" pitchFamily="18" charset="0"/>
                              <a:ea typeface="Cambria Math" panose="02040503050406030204" pitchFamily="18" charset="0"/>
                              <a:cs typeface="Cambria Math" panose="02040503050406030204" pitchFamily="18" charset="0"/>
                            </a:rPr>
                            <m:t>=</m:t>
                          </m:r>
                          <m:r>
                            <m:rPr>
                              <m:sty m:val="p"/>
                            </m:rPr>
                            <a:rPr lang="en-US" altLang="pt-BR" sz="2000">
                              <a:latin typeface="Cambria Math" panose="02040503050406030204" pitchFamily="18" charset="0"/>
                              <a:cs typeface="Cambria Math" panose="02040503050406030204" pitchFamily="18" charset="0"/>
                            </a:rPr>
                            <m:t>J</m:t>
                          </m:r>
                        </m:e>
                        <m:sub>
                          <m:r>
                            <m:rPr>
                              <m:sty m:val="p"/>
                            </m:rPr>
                            <a:rPr lang="en-US" altLang="pt-BR" sz="2000">
                              <a:latin typeface="Cambria Math" panose="02040503050406030204" pitchFamily="18" charset="0"/>
                              <a:cs typeface="Cambria Math" panose="02040503050406030204" pitchFamily="18" charset="0"/>
                            </a:rPr>
                            <m:t>n</m:t>
                          </m:r>
                          <m:r>
                            <m:rPr>
                              <m:sty m:val="p"/>
                            </m:rPr>
                            <a:rPr lang="en-US" altLang="pt-BR" sz="2000">
                              <a:latin typeface="Cambria Math" panose="02040503050406030204" pitchFamily="18" charset="0"/>
                              <a:cs typeface="Cambria Math" panose="02040503050406030204" pitchFamily="18" charset="0"/>
                            </a:rPr>
                            <m:t>D</m:t>
                          </m:r>
                        </m:sub>
                      </m:sSub>
                      <m:d>
                        <m:dPr>
                          <m:ctrlPr>
                            <a:rPr lang="en-US" altLang="pt-BR" sz="2000" i="1">
                              <a:latin typeface="Cambria Math" panose="02040503050406030204" pitchFamily="18" charset="0"/>
                              <a:cs typeface="Cambria Math" panose="02040503050406030204" pitchFamily="18" charset="0"/>
                            </a:rPr>
                          </m:ctrlPr>
                        </m:dPr>
                        <m:e>
                          <m:r>
                            <m:rPr>
                              <m:sty m:val="p"/>
                            </m:rPr>
                            <a:rPr lang="en-US" altLang="pt-BR" sz="2000">
                              <a:latin typeface="Cambria Math" panose="02040503050406030204" pitchFamily="18" charset="0"/>
                              <a:cs typeface="Cambria Math" panose="02040503050406030204" pitchFamily="18" charset="0"/>
                            </a:rPr>
                            <m:t>xp</m:t>
                          </m:r>
                        </m:e>
                      </m:d>
                      <m:r>
                        <a:rPr lang="en-US" altLang="pt-BR" sz="2000">
                          <a:latin typeface="Cambria Math" panose="02040503050406030204" pitchFamily="18" charset="0"/>
                          <a:cs typeface="Cambria Math" panose="02040503050406030204" pitchFamily="18" charset="0"/>
                        </a:rPr>
                        <m:t>=</m:t>
                      </m:r>
                      <m:r>
                        <a:rPr lang="pt-BR" altLang="pt-BR" sz="2000">
                          <a:latin typeface="Cambria Math" panose="02040503050406030204" pitchFamily="18" charset="0"/>
                          <a:cs typeface="Cambria Math" panose="02040503050406030204" pitchFamily="18" charset="0"/>
                        </a:rPr>
                        <m:t>−</m:t>
                      </m:r>
                      <m:r>
                        <m:rPr>
                          <m:sty m:val="p"/>
                        </m:rPr>
                        <a:rPr lang="en-US" altLang="pt-BR" sz="2000">
                          <a:latin typeface="Cambria Math" panose="02040503050406030204" pitchFamily="18" charset="0"/>
                          <a:cs typeface="Cambria Math" panose="02040503050406030204" pitchFamily="18" charset="0"/>
                        </a:rPr>
                        <m:t>q</m:t>
                      </m:r>
                      <m:sSubSup>
                        <m:sSubSupPr>
                          <m:ctrlPr>
                            <a:rPr lang="en-US" altLang="pt-BR" sz="2000" i="1">
                              <a:latin typeface="Cambria Math" panose="02040503050406030204" pitchFamily="18" charset="0"/>
                              <a:cs typeface="Cambria Math" panose="02040503050406030204" pitchFamily="18" charset="0"/>
                            </a:rPr>
                          </m:ctrlPr>
                        </m:sSubSupPr>
                        <m:e>
                          <m:r>
                            <a:rPr lang="en-US" altLang="pt-BR" sz="2000" i="1">
                              <a:latin typeface="Cambria Math" panose="02040503050406030204" pitchFamily="18" charset="0"/>
                              <a:cs typeface="Cambria Math" panose="02040503050406030204" pitchFamily="18" charset="0"/>
                            </a:rPr>
                            <m:t>𝑛</m:t>
                          </m:r>
                        </m:e>
                        <m:sub>
                          <m:r>
                            <a:rPr lang="en-US" altLang="pt-BR" sz="2000" i="1">
                              <a:latin typeface="Cambria Math" panose="02040503050406030204" pitchFamily="18" charset="0"/>
                              <a:cs typeface="Cambria Math" panose="02040503050406030204" pitchFamily="18" charset="0"/>
                            </a:rPr>
                            <m:t>𝑖</m:t>
                          </m:r>
                        </m:sub>
                        <m:sup>
                          <m:r>
                            <a:rPr lang="en-US" altLang="pt-BR" sz="2000" i="1">
                              <a:latin typeface="Cambria Math" panose="02040503050406030204" pitchFamily="18" charset="0"/>
                              <a:cs typeface="Cambria Math" panose="02040503050406030204" pitchFamily="18" charset="0"/>
                            </a:rPr>
                            <m:t>2</m:t>
                          </m:r>
                        </m:sup>
                      </m:sSubSup>
                      <m:f>
                        <m:fPr>
                          <m:ctrlPr>
                            <a:rPr lang="en-US" altLang="pt-BR" sz="2000" i="1">
                              <a:latin typeface="Cambria Math" panose="02040503050406030204" pitchFamily="18" charset="0"/>
                              <a:cs typeface="Cambria Math" panose="02040503050406030204" pitchFamily="18" charset="0"/>
                            </a:rPr>
                          </m:ctrlPr>
                        </m:fPr>
                        <m:num>
                          <m:sSub>
                            <m:sSubPr>
                              <m:ctrlPr>
                                <a:rPr lang="en-US" altLang="pt-BR" sz="2000" i="1">
                                  <a:latin typeface="Cambria Math" panose="02040503050406030204" pitchFamily="18" charset="0"/>
                                  <a:cs typeface="Cambria Math" panose="02040503050406030204" pitchFamily="18" charset="0"/>
                                </a:rPr>
                              </m:ctrlPr>
                            </m:sSubPr>
                            <m:e>
                              <m:r>
                                <a:rPr lang="en-US" altLang="pt-BR" sz="2000" i="1">
                                  <a:latin typeface="Cambria Math" panose="02040503050406030204" pitchFamily="18" charset="0"/>
                                  <a:cs typeface="Cambria Math" panose="02040503050406030204" pitchFamily="18" charset="0"/>
                                </a:rPr>
                                <m:t>𝐷</m:t>
                              </m:r>
                            </m:e>
                            <m:sub>
                              <m:r>
                                <a:rPr lang="en-US" altLang="pt-BR" sz="2000" i="1">
                                  <a:latin typeface="Cambria Math" panose="02040503050406030204" pitchFamily="18" charset="0"/>
                                  <a:cs typeface="Cambria Math" panose="02040503050406030204" pitchFamily="18" charset="0"/>
                                </a:rPr>
                                <m:t>𝑛</m:t>
                              </m:r>
                            </m:sub>
                          </m:sSub>
                        </m:num>
                        <m:den>
                          <m:sSub>
                            <m:sSubPr>
                              <m:ctrlPr>
                                <a:rPr lang="en-US" altLang="pt-BR" sz="2000" i="1">
                                  <a:latin typeface="Cambria Math" panose="02040503050406030204" pitchFamily="18" charset="0"/>
                                  <a:cs typeface="Cambria Math" panose="02040503050406030204" pitchFamily="18" charset="0"/>
                                </a:rPr>
                              </m:ctrlPr>
                            </m:sSubPr>
                            <m:e>
                              <m:sSub>
                                <m:sSubPr>
                                  <m:ctrlPr>
                                    <a:rPr lang="en-US" altLang="pt-BR" sz="2000" i="1">
                                      <a:latin typeface="Cambria Math" panose="02040503050406030204" pitchFamily="18" charset="0"/>
                                      <a:cs typeface="Cambria Math" panose="02040503050406030204" pitchFamily="18" charset="0"/>
                                    </a:rPr>
                                  </m:ctrlPr>
                                </m:sSubPr>
                                <m:e>
                                  <m:r>
                                    <a:rPr lang="en-US" altLang="pt-BR" sz="2000" i="1">
                                      <a:latin typeface="Cambria Math" panose="02040503050406030204" pitchFamily="18" charset="0"/>
                                      <a:cs typeface="Cambria Math" panose="02040503050406030204" pitchFamily="18" charset="0"/>
                                    </a:rPr>
                                    <m:t>𝑁</m:t>
                                  </m:r>
                                </m:e>
                                <m:sub>
                                  <m:r>
                                    <a:rPr lang="en-US" altLang="pt-BR" sz="2000" i="1">
                                      <a:latin typeface="Cambria Math" panose="02040503050406030204" pitchFamily="18" charset="0"/>
                                      <a:cs typeface="Cambria Math" panose="02040503050406030204" pitchFamily="18" charset="0"/>
                                    </a:rPr>
                                    <m:t>𝐴</m:t>
                                  </m:r>
                                </m:sub>
                              </m:sSub>
                              <m:r>
                                <a:rPr lang="en-US" altLang="pt-BR" sz="2000" i="1">
                                  <a:latin typeface="Cambria Math" panose="02040503050406030204" pitchFamily="18" charset="0"/>
                                  <a:cs typeface="Cambria Math" panose="02040503050406030204" pitchFamily="18" charset="0"/>
                                </a:rPr>
                                <m:t>𝐿</m:t>
                              </m:r>
                            </m:e>
                            <m:sub>
                              <m:r>
                                <a:rPr lang="en-US" altLang="pt-BR" sz="2000" i="1">
                                  <a:latin typeface="Cambria Math" panose="02040503050406030204" pitchFamily="18" charset="0"/>
                                  <a:cs typeface="Cambria Math" panose="02040503050406030204" pitchFamily="18" charset="0"/>
                                </a:rPr>
                                <m:t>𝑛</m:t>
                              </m:r>
                            </m:sub>
                          </m:sSub>
                        </m:den>
                      </m:f>
                      <m:d>
                        <m:dPr>
                          <m:begChr m:val="["/>
                          <m:endChr m:val="]"/>
                          <m:ctrlPr>
                            <a:rPr lang="en-US" altLang="pt-BR" sz="2000" i="1">
                              <a:latin typeface="Cambria Math" panose="02040503050406030204" pitchFamily="18" charset="0"/>
                              <a:cs typeface="Cambria Math" panose="02040503050406030204" pitchFamily="18" charset="0"/>
                            </a:rPr>
                          </m:ctrlPr>
                        </m:dPr>
                        <m:e>
                          <m:r>
                            <m:rPr>
                              <m:sty m:val="p"/>
                            </m:rPr>
                            <a:rPr lang="en-US" altLang="pt-BR" sz="2000" b="0" i="0">
                              <a:latin typeface="Cambria Math" panose="02040503050406030204" pitchFamily="18" charset="0"/>
                              <a:cs typeface="Cambria Math" panose="02040503050406030204" pitchFamily="18" charset="0"/>
                            </a:rPr>
                            <m:t>exp</m:t>
                          </m:r>
                          <m:r>
                            <a:rPr lang="en-US" altLang="pt-BR" sz="2000" b="0" i="0">
                              <a:latin typeface="Cambria Math" panose="02040503050406030204" pitchFamily="18" charset="0"/>
                              <a:cs typeface="Cambria Math" panose="02040503050406030204" pitchFamily="18" charset="0"/>
                            </a:rPr>
                            <m:t>(</m:t>
                          </m:r>
                          <m:r>
                            <m:rPr>
                              <m:sty m:val="p"/>
                            </m:rPr>
                            <a:rPr lang="en-US" altLang="pt-BR" sz="2000" b="0" i="0">
                              <a:latin typeface="Cambria Math" panose="02040503050406030204" pitchFamily="18" charset="0"/>
                              <a:cs typeface="Cambria Math" panose="02040503050406030204" pitchFamily="18" charset="0"/>
                            </a:rPr>
                            <m:t>q</m:t>
                          </m:r>
                          <m:f>
                            <m:fPr>
                              <m:ctrlPr>
                                <a:rPr lang="en-US" altLang="pt-BR" sz="2000" i="1">
                                  <a:latin typeface="Cambria Math" panose="02040503050406030204" pitchFamily="18" charset="0"/>
                                  <a:cs typeface="Cambria Math" panose="02040503050406030204" pitchFamily="18" charset="0"/>
                                </a:rPr>
                              </m:ctrlPr>
                            </m:fPr>
                            <m:num>
                              <m:sSub>
                                <m:sSubPr>
                                  <m:ctrlPr>
                                    <a:rPr lang="en-US" altLang="pt-BR" sz="2000" i="1">
                                      <a:latin typeface="Cambria Math" panose="02040503050406030204" pitchFamily="18" charset="0"/>
                                      <a:cs typeface="Cambria Math" panose="02040503050406030204" pitchFamily="18" charset="0"/>
                                    </a:rPr>
                                  </m:ctrlPr>
                                </m:sSubPr>
                                <m:e>
                                  <m:r>
                                    <m:rPr>
                                      <m:sty m:val="p"/>
                                    </m:rPr>
                                    <a:rPr lang="en-US" altLang="pt-BR" sz="2000" b="0" i="0">
                                      <a:latin typeface="Cambria Math" panose="02040503050406030204" pitchFamily="18" charset="0"/>
                                      <a:cs typeface="Cambria Math" panose="02040503050406030204" pitchFamily="18" charset="0"/>
                                    </a:rPr>
                                    <m:t>V</m:t>
                                  </m:r>
                                </m:e>
                                <m:sub>
                                  <m:r>
                                    <m:rPr>
                                      <m:sty m:val="p"/>
                                    </m:rPr>
                                    <a:rPr lang="en-US" altLang="pt-BR" sz="2000" b="0" i="0">
                                      <a:latin typeface="Cambria Math" panose="02040503050406030204" pitchFamily="18" charset="0"/>
                                      <a:cs typeface="Cambria Math" panose="02040503050406030204" pitchFamily="18" charset="0"/>
                                    </a:rPr>
                                    <m:t>D</m:t>
                                  </m:r>
                                </m:sub>
                              </m:sSub>
                            </m:num>
                            <m:den>
                              <m:r>
                                <m:rPr>
                                  <m:sty m:val="p"/>
                                </m:rPr>
                                <a:rPr lang="en-US" altLang="pt-BR" sz="2000" b="0" i="0">
                                  <a:latin typeface="Cambria Math" panose="02040503050406030204" pitchFamily="18" charset="0"/>
                                  <a:cs typeface="Cambria Math" panose="02040503050406030204" pitchFamily="18" charset="0"/>
                                </a:rPr>
                                <m:t>kT</m:t>
                              </m:r>
                            </m:den>
                          </m:f>
                          <m:r>
                            <a:rPr lang="en-US" altLang="pt-BR" sz="2000" b="0" i="0">
                              <a:latin typeface="Cambria Math" panose="02040503050406030204" pitchFamily="18" charset="0"/>
                              <a:cs typeface="Cambria Math" panose="02040503050406030204" pitchFamily="18" charset="0"/>
                            </a:rPr>
                            <m:t>)</m:t>
                          </m:r>
                          <m:r>
                            <a:rPr lang="pt-BR" altLang="en-US" sz="2000" b="0" i="0">
                              <a:latin typeface="Cambria Math" panose="02040503050406030204" pitchFamily="18" charset="0"/>
                            </a:rPr>
                            <m:t> </m:t>
                          </m:r>
                          <m:r>
                            <a:rPr lang="en-US" altLang="pt-BR" sz="2000" b="0" i="0">
                              <a:latin typeface="Cambria Math" panose="02040503050406030204" pitchFamily="18" charset="0"/>
                            </a:rPr>
                            <m:t>−</m:t>
                          </m:r>
                          <m:r>
                            <a:rPr lang="en-US" altLang="pt-BR" sz="2000" b="0" i="0">
                              <a:latin typeface="Cambria Math" panose="02040503050406030204" pitchFamily="18" charset="0"/>
                            </a:rPr>
                            <m:t>1</m:t>
                          </m:r>
                        </m:e>
                      </m:d>
                    </m:oMath>
                  </m:oMathPara>
                </a14:m>
                <a:endParaRPr lang="pt-BR" sz="2000" baseline="-25000" dirty="0">
                  <a:latin typeface="Comic Sans MS" panose="030F0702030302020204" pitchFamily="66" charset="0"/>
                </a:endParaRPr>
              </a:p>
            </p:txBody>
          </p:sp>
        </mc:Choice>
        <mc:Fallback>
          <p:sp>
            <p:nvSpPr>
              <p:cNvPr id="27" name="CaixaDeTexto 6"/>
              <p:cNvSpPr txBox="1">
                <a:spLocks noRot="1" noChangeAspect="1" noMove="1" noResize="1" noEditPoints="1" noAdjustHandles="1" noChangeArrowheads="1" noChangeShapeType="1" noTextEdit="1"/>
              </p:cNvSpPr>
              <p:nvPr/>
            </p:nvSpPr>
            <p:spPr>
              <a:xfrm>
                <a:off x="6581803" y="3306706"/>
                <a:ext cx="5151415" cy="713740"/>
              </a:xfrm>
              <a:prstGeom prst="rect">
                <a:avLst/>
              </a:prstGeom>
              <a:blipFill rotWithShape="1">
                <a:blip r:embed="rId1"/>
                <a:stretch>
                  <a:fillRect l="-1" t="-37" r="6" b="37"/>
                </a:stretch>
              </a:blipFill>
            </p:spPr>
            <p:txBody>
              <a:bodyPr/>
              <a:lstStyle/>
              <a:p>
                <a:r>
                  <a:rPr lang="pt-BR" altLang="en-US">
                    <a:noFill/>
                  </a:rPr>
                  <a:t> </a:t>
                </a:r>
              </a:p>
            </p:txBody>
          </p:sp>
        </mc:Fallback>
      </mc:AlternateContent>
      <p:sp>
        <p:nvSpPr>
          <p:cNvPr id="28" name="Forma livre 27"/>
          <p:cNvSpPr/>
          <p:nvPr/>
        </p:nvSpPr>
        <p:spPr>
          <a:xfrm>
            <a:off x="7659076" y="3849042"/>
            <a:ext cx="403225" cy="421640"/>
          </a:xfrm>
          <a:custGeom>
            <a:avLst/>
            <a:gdLst>
              <a:gd name="connisteX0" fmla="*/ 203835 w 403366"/>
              <a:gd name="connsiteY0" fmla="*/ 421640 h 421640"/>
              <a:gd name="connisteX1" fmla="*/ 394335 w 403366"/>
              <a:gd name="connsiteY1" fmla="*/ 339725 h 421640"/>
              <a:gd name="connisteX2" fmla="*/ 326390 w 403366"/>
              <a:gd name="connsiteY2" fmla="*/ 176530 h 421640"/>
              <a:gd name="connisteX3" fmla="*/ 67945 w 403366"/>
              <a:gd name="connsiteY3" fmla="*/ 122555 h 421640"/>
              <a:gd name="connisteX4" fmla="*/ 0 w 403366"/>
              <a:gd name="connsiteY4" fmla="*/ 0 h 421640"/>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03366" h="421640">
                <a:moveTo>
                  <a:pt x="203835" y="421640"/>
                </a:moveTo>
                <a:cubicBezTo>
                  <a:pt x="243205" y="408305"/>
                  <a:pt x="369570" y="388620"/>
                  <a:pt x="394335" y="339725"/>
                </a:cubicBezTo>
                <a:cubicBezTo>
                  <a:pt x="419100" y="290830"/>
                  <a:pt x="391795" y="219710"/>
                  <a:pt x="326390" y="176530"/>
                </a:cubicBezTo>
                <a:cubicBezTo>
                  <a:pt x="260985" y="133350"/>
                  <a:pt x="133350" y="158115"/>
                  <a:pt x="67945" y="122555"/>
                </a:cubicBezTo>
                <a:cubicBezTo>
                  <a:pt x="2540" y="86995"/>
                  <a:pt x="8255" y="23495"/>
                  <a:pt x="0" y="0"/>
                </a:cubicBezTo>
              </a:path>
            </a:pathLst>
          </a:custGeom>
          <a:noFill/>
          <a:ln>
            <a:solidFill>
              <a:srgbClr val="C00000"/>
            </a:solidFill>
            <a:headEnd type="ova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Caixa de Texto 62"/>
          <p:cNvSpPr txBox="1"/>
          <p:nvPr/>
        </p:nvSpPr>
        <p:spPr>
          <a:xfrm>
            <a:off x="4775963" y="2293907"/>
            <a:ext cx="2307626" cy="922020"/>
          </a:xfrm>
          <a:prstGeom prst="rect">
            <a:avLst/>
          </a:prstGeom>
          <a:solidFill>
            <a:schemeClr val="bg1"/>
          </a:solidFill>
        </p:spPr>
        <p:txBody>
          <a:bodyPr wrap="square" rtlCol="0">
            <a:spAutoFit/>
          </a:bodyPr>
          <a:lstStyle/>
          <a:p>
            <a:pPr algn="ctr"/>
            <a:r>
              <a:rPr lang="pt-BR" altLang="en-US" b="1" dirty="0" smtClean="0"/>
              <a:t>corrente constante pois não há rec./ger. na região de depleção</a:t>
            </a:r>
            <a:endParaRPr lang="pt-BR" altLang="en-US" b="1" dirty="0"/>
          </a:p>
        </p:txBody>
      </p:sp>
      <mc:AlternateContent xmlns:mc="http://schemas.openxmlformats.org/markup-compatibility/2006">
        <mc:Choice xmlns:a14="http://schemas.microsoft.com/office/drawing/2010/main" Requires="a14">
          <p:sp>
            <p:nvSpPr>
              <p:cNvPr id="33" name="Retângulo 32"/>
              <p:cNvSpPr/>
              <p:nvPr/>
            </p:nvSpPr>
            <p:spPr>
              <a:xfrm>
                <a:off x="77706" y="4311346"/>
                <a:ext cx="5115560" cy="753745"/>
              </a:xfrm>
              <a:prstGeom prst="rect">
                <a:avLst/>
              </a:prstGeom>
              <a:solidFill>
                <a:schemeClr val="bg1"/>
              </a:solidFill>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2000" i="1">
                              <a:latin typeface="Cambria Math" panose="02040503050406030204" pitchFamily="18" charset="0"/>
                              <a:cs typeface="Cambria Math" panose="02040503050406030204" pitchFamily="18" charset="0"/>
                            </a:rPr>
                          </m:ctrlPr>
                        </m:sSubPr>
                        <m:e>
                          <m:sSub>
                            <m:sSubPr>
                              <m:ctrlPr>
                                <a:rPr lang="en-US" altLang="pt-BR" sz="2000" i="1">
                                  <a:latin typeface="Cambria Math" panose="02040503050406030204" pitchFamily="18" charset="0"/>
                                </a:rPr>
                              </m:ctrlPr>
                            </m:sSubPr>
                            <m:e>
                              <m:r>
                                <m:rPr>
                                  <m:sty m:val="p"/>
                                </m:rPr>
                                <a:rPr lang="pt-BR" altLang="pt-BR" sz="2000">
                                  <a:latin typeface="Cambria Math" panose="02040503050406030204" pitchFamily="18" charset="0"/>
                                </a:rPr>
                                <m:t>J</m:t>
                              </m:r>
                            </m:e>
                            <m:sub>
                              <m:r>
                                <m:rPr>
                                  <m:sty m:val="p"/>
                                </m:rPr>
                                <a:rPr lang="en-US" altLang="pt-BR" sz="2000">
                                  <a:latin typeface="Cambria Math" panose="02040503050406030204" pitchFamily="18" charset="0"/>
                                </a:rPr>
                                <m:t>p</m:t>
                              </m:r>
                            </m:sub>
                          </m:sSub>
                          <m:r>
                            <a:rPr lang="pt-BR" altLang="pt-BR" sz="2000">
                              <a:latin typeface="Cambria Math" panose="02040503050406030204" pitchFamily="18" charset="0"/>
                              <a:cs typeface="Cambria Math" panose="02040503050406030204" pitchFamily="18" charset="0"/>
                            </a:rPr>
                            <m:t>=</m:t>
                          </m:r>
                          <m:r>
                            <m:rPr>
                              <m:sty m:val="p"/>
                            </m:rPr>
                            <a:rPr lang="en-US" altLang="pt-BR" sz="2000">
                              <a:latin typeface="Cambria Math" panose="02040503050406030204" pitchFamily="18" charset="0"/>
                              <a:cs typeface="Cambria Math" panose="02040503050406030204" pitchFamily="18" charset="0"/>
                            </a:rPr>
                            <m:t>J</m:t>
                          </m:r>
                        </m:e>
                        <m:sub>
                          <m:r>
                            <m:rPr>
                              <m:sty m:val="p"/>
                            </m:rPr>
                            <a:rPr lang="en-US" altLang="pt-BR" sz="2000">
                              <a:latin typeface="Cambria Math" panose="02040503050406030204" pitchFamily="18" charset="0"/>
                              <a:cs typeface="Cambria Math" panose="02040503050406030204" pitchFamily="18" charset="0"/>
                            </a:rPr>
                            <m:t>p</m:t>
                          </m:r>
                          <m:r>
                            <m:rPr>
                              <m:sty m:val="p"/>
                            </m:rPr>
                            <a:rPr lang="en-US" altLang="pt-BR" sz="2000">
                              <a:latin typeface="Cambria Math" panose="02040503050406030204" pitchFamily="18" charset="0"/>
                              <a:cs typeface="Cambria Math" panose="02040503050406030204" pitchFamily="18" charset="0"/>
                            </a:rPr>
                            <m:t>D</m:t>
                          </m:r>
                        </m:sub>
                      </m:sSub>
                      <m:d>
                        <m:dPr>
                          <m:ctrlPr>
                            <a:rPr lang="en-US" altLang="pt-BR" sz="2000" i="1">
                              <a:latin typeface="Cambria Math" panose="02040503050406030204" pitchFamily="18" charset="0"/>
                              <a:cs typeface="Cambria Math" panose="02040503050406030204" pitchFamily="18" charset="0"/>
                            </a:rPr>
                          </m:ctrlPr>
                        </m:dPr>
                        <m:e>
                          <m:r>
                            <a:rPr lang="en-US" altLang="pt-BR" sz="2000">
                              <a:latin typeface="Cambria Math" panose="02040503050406030204" pitchFamily="18" charset="0"/>
                              <a:cs typeface="Cambria Math" panose="02040503050406030204" pitchFamily="18" charset="0"/>
                            </a:rPr>
                            <m:t>−</m:t>
                          </m:r>
                          <m:r>
                            <m:rPr>
                              <m:sty m:val="p"/>
                            </m:rPr>
                            <a:rPr lang="en-US" altLang="pt-BR" sz="2000">
                              <a:latin typeface="Cambria Math" panose="02040503050406030204" pitchFamily="18" charset="0"/>
                              <a:cs typeface="Cambria Math" panose="02040503050406030204" pitchFamily="18" charset="0"/>
                            </a:rPr>
                            <m:t>xn</m:t>
                          </m:r>
                        </m:e>
                      </m:d>
                      <m:r>
                        <a:rPr lang="en-US" altLang="pt-BR" sz="2000">
                          <a:latin typeface="Cambria Math" panose="02040503050406030204" pitchFamily="18" charset="0"/>
                          <a:cs typeface="Cambria Math" panose="02040503050406030204" pitchFamily="18" charset="0"/>
                        </a:rPr>
                        <m:t>=</m:t>
                      </m:r>
                      <m:r>
                        <a:rPr lang="pt-BR" altLang="pt-BR" sz="2000">
                          <a:latin typeface="Cambria Math" panose="02040503050406030204" pitchFamily="18" charset="0"/>
                          <a:cs typeface="Cambria Math" panose="02040503050406030204" pitchFamily="18" charset="0"/>
                        </a:rPr>
                        <m:t>−</m:t>
                      </m:r>
                      <m:r>
                        <m:rPr>
                          <m:sty m:val="p"/>
                        </m:rPr>
                        <a:rPr lang="en-US" altLang="pt-BR" sz="2000">
                          <a:latin typeface="Cambria Math" panose="02040503050406030204" pitchFamily="18" charset="0"/>
                          <a:cs typeface="Cambria Math" panose="02040503050406030204" pitchFamily="18" charset="0"/>
                        </a:rPr>
                        <m:t>q</m:t>
                      </m:r>
                      <m:sSubSup>
                        <m:sSubSupPr>
                          <m:ctrlPr>
                            <a:rPr lang="en-US" altLang="pt-BR" sz="2000" i="1">
                              <a:latin typeface="Cambria Math" panose="02040503050406030204" pitchFamily="18" charset="0"/>
                              <a:cs typeface="Cambria Math" panose="02040503050406030204" pitchFamily="18" charset="0"/>
                            </a:rPr>
                          </m:ctrlPr>
                        </m:sSubSupPr>
                        <m:e>
                          <m:r>
                            <a:rPr lang="en-US" altLang="pt-BR" sz="2000" i="1">
                              <a:latin typeface="Cambria Math" panose="02040503050406030204" pitchFamily="18" charset="0"/>
                              <a:cs typeface="Cambria Math" panose="02040503050406030204" pitchFamily="18" charset="0"/>
                            </a:rPr>
                            <m:t>𝑛</m:t>
                          </m:r>
                        </m:e>
                        <m:sub>
                          <m:r>
                            <a:rPr lang="en-US" altLang="pt-BR" sz="2000" i="1">
                              <a:latin typeface="Cambria Math" panose="02040503050406030204" pitchFamily="18" charset="0"/>
                              <a:cs typeface="Cambria Math" panose="02040503050406030204" pitchFamily="18" charset="0"/>
                            </a:rPr>
                            <m:t>𝑖</m:t>
                          </m:r>
                        </m:sub>
                        <m:sup>
                          <m:r>
                            <a:rPr lang="en-US" altLang="pt-BR" sz="2000" i="1">
                              <a:latin typeface="Cambria Math" panose="02040503050406030204" pitchFamily="18" charset="0"/>
                              <a:cs typeface="Cambria Math" panose="02040503050406030204" pitchFamily="18" charset="0"/>
                            </a:rPr>
                            <m:t>2</m:t>
                          </m:r>
                        </m:sup>
                      </m:sSubSup>
                      <m:f>
                        <m:fPr>
                          <m:ctrlPr>
                            <a:rPr lang="en-US" altLang="pt-BR" sz="2000" i="1">
                              <a:latin typeface="Cambria Math" panose="02040503050406030204" pitchFamily="18" charset="0"/>
                              <a:cs typeface="Cambria Math" panose="02040503050406030204" pitchFamily="18" charset="0"/>
                            </a:rPr>
                          </m:ctrlPr>
                        </m:fPr>
                        <m:num>
                          <m:sSub>
                            <m:sSubPr>
                              <m:ctrlPr>
                                <a:rPr lang="en-US" altLang="pt-BR" sz="2000" i="1">
                                  <a:latin typeface="Cambria Math" panose="02040503050406030204" pitchFamily="18" charset="0"/>
                                  <a:cs typeface="Cambria Math" panose="02040503050406030204" pitchFamily="18" charset="0"/>
                                </a:rPr>
                              </m:ctrlPr>
                            </m:sSubPr>
                            <m:e>
                              <m:r>
                                <a:rPr lang="en-US" altLang="pt-BR" sz="2000" i="1">
                                  <a:latin typeface="Cambria Math" panose="02040503050406030204" pitchFamily="18" charset="0"/>
                                  <a:cs typeface="Cambria Math" panose="02040503050406030204" pitchFamily="18" charset="0"/>
                                </a:rPr>
                                <m:t>𝐷</m:t>
                              </m:r>
                            </m:e>
                            <m:sub>
                              <m:r>
                                <a:rPr lang="pt-BR" altLang="pt-BR" sz="2000" i="1">
                                  <a:latin typeface="Cambria Math" panose="02040503050406030204" pitchFamily="18" charset="0"/>
                                  <a:cs typeface="Cambria Math" panose="02040503050406030204" pitchFamily="18" charset="0"/>
                                </a:rPr>
                                <m:t>𝑝</m:t>
                              </m:r>
                            </m:sub>
                          </m:sSub>
                        </m:num>
                        <m:den>
                          <m:sSub>
                            <m:sSubPr>
                              <m:ctrlPr>
                                <a:rPr lang="en-US" altLang="pt-BR" sz="2000" i="1">
                                  <a:latin typeface="Cambria Math" panose="02040503050406030204" pitchFamily="18" charset="0"/>
                                  <a:cs typeface="Cambria Math" panose="02040503050406030204" pitchFamily="18" charset="0"/>
                                </a:rPr>
                              </m:ctrlPr>
                            </m:sSubPr>
                            <m:e>
                              <m:sSub>
                                <m:sSubPr>
                                  <m:ctrlPr>
                                    <a:rPr lang="en-US" altLang="pt-BR" sz="2000" i="1">
                                      <a:latin typeface="Cambria Math" panose="02040503050406030204" pitchFamily="18" charset="0"/>
                                      <a:cs typeface="Cambria Math" panose="02040503050406030204" pitchFamily="18" charset="0"/>
                                    </a:rPr>
                                  </m:ctrlPr>
                                </m:sSubPr>
                                <m:e>
                                  <m:r>
                                    <a:rPr lang="en-US" altLang="pt-BR" sz="2000" i="1">
                                      <a:latin typeface="Cambria Math" panose="02040503050406030204" pitchFamily="18" charset="0"/>
                                      <a:cs typeface="Cambria Math" panose="02040503050406030204" pitchFamily="18" charset="0"/>
                                    </a:rPr>
                                    <m:t>𝑁</m:t>
                                  </m:r>
                                </m:e>
                                <m:sub>
                                  <m:r>
                                    <a:rPr lang="en-US" altLang="pt-BR" sz="2000" i="1">
                                      <a:latin typeface="Cambria Math" panose="02040503050406030204" pitchFamily="18" charset="0"/>
                                      <a:cs typeface="Cambria Math" panose="02040503050406030204" pitchFamily="18" charset="0"/>
                                    </a:rPr>
                                    <m:t>𝐷</m:t>
                                  </m:r>
                                </m:sub>
                              </m:sSub>
                              <m:r>
                                <a:rPr lang="en-US" altLang="pt-BR" sz="2000" i="1">
                                  <a:latin typeface="Cambria Math" panose="02040503050406030204" pitchFamily="18" charset="0"/>
                                  <a:cs typeface="Cambria Math" panose="02040503050406030204" pitchFamily="18" charset="0"/>
                                </a:rPr>
                                <m:t>𝐿</m:t>
                              </m:r>
                            </m:e>
                            <m:sub>
                              <m:r>
                                <a:rPr lang="pt-BR" altLang="pt-BR" sz="2000" i="1">
                                  <a:latin typeface="Cambria Math" panose="02040503050406030204" pitchFamily="18" charset="0"/>
                                  <a:cs typeface="Cambria Math" panose="02040503050406030204" pitchFamily="18" charset="0"/>
                                </a:rPr>
                                <m:t>𝑝</m:t>
                              </m:r>
                            </m:sub>
                          </m:sSub>
                        </m:den>
                      </m:f>
                      <m:d>
                        <m:dPr>
                          <m:begChr m:val="["/>
                          <m:endChr m:val="]"/>
                          <m:ctrlPr>
                            <a:rPr lang="en-US" altLang="pt-BR" sz="2000" i="1" smtClean="0">
                              <a:latin typeface="Cambria Math" panose="02040503050406030204" pitchFamily="18" charset="0"/>
                              <a:cs typeface="Cambria Math" panose="02040503050406030204" pitchFamily="18" charset="0"/>
                            </a:rPr>
                          </m:ctrlPr>
                        </m:dPr>
                        <m:e>
                          <m:r>
                            <m:rPr>
                              <m:sty m:val="p"/>
                            </m:rPr>
                            <a:rPr lang="en-US" altLang="pt-BR" sz="2000" i="0">
                              <a:latin typeface="Cambria Math" panose="02040503050406030204" pitchFamily="18" charset="0"/>
                              <a:cs typeface="Cambria Math" panose="02040503050406030204" pitchFamily="18" charset="0"/>
                            </a:rPr>
                            <m:t>exp</m:t>
                          </m:r>
                          <m:r>
                            <a:rPr lang="en-US" altLang="pt-BR" sz="2000" i="0">
                              <a:latin typeface="Cambria Math" panose="02040503050406030204" pitchFamily="18" charset="0"/>
                              <a:cs typeface="Cambria Math" panose="02040503050406030204" pitchFamily="18" charset="0"/>
                            </a:rPr>
                            <m:t>(</m:t>
                          </m:r>
                          <m:r>
                            <m:rPr>
                              <m:sty m:val="p"/>
                            </m:rPr>
                            <a:rPr lang="en-US" altLang="pt-BR" sz="2000" i="0">
                              <a:latin typeface="Cambria Math" panose="02040503050406030204" pitchFamily="18" charset="0"/>
                              <a:cs typeface="Cambria Math" panose="02040503050406030204" pitchFamily="18" charset="0"/>
                            </a:rPr>
                            <m:t>q</m:t>
                          </m:r>
                          <m:f>
                            <m:fPr>
                              <m:ctrlPr>
                                <a:rPr lang="en-US" altLang="pt-BR" sz="2000" i="1">
                                  <a:latin typeface="Cambria Math" panose="02040503050406030204" pitchFamily="18" charset="0"/>
                                  <a:cs typeface="Cambria Math" panose="02040503050406030204" pitchFamily="18" charset="0"/>
                                </a:rPr>
                              </m:ctrlPr>
                            </m:fPr>
                            <m:num>
                              <m:sSub>
                                <m:sSubPr>
                                  <m:ctrlPr>
                                    <a:rPr lang="en-US" altLang="pt-BR" sz="2000" i="1">
                                      <a:latin typeface="Cambria Math" panose="02040503050406030204" pitchFamily="18" charset="0"/>
                                      <a:cs typeface="Cambria Math" panose="02040503050406030204" pitchFamily="18" charset="0"/>
                                    </a:rPr>
                                  </m:ctrlPr>
                                </m:sSubPr>
                                <m:e>
                                  <m:r>
                                    <m:rPr>
                                      <m:sty m:val="p"/>
                                    </m:rPr>
                                    <a:rPr lang="en-US" altLang="pt-BR" sz="2000" i="0">
                                      <a:latin typeface="Cambria Math" panose="02040503050406030204" pitchFamily="18" charset="0"/>
                                      <a:cs typeface="Cambria Math" panose="02040503050406030204" pitchFamily="18" charset="0"/>
                                    </a:rPr>
                                    <m:t>V</m:t>
                                  </m:r>
                                </m:e>
                                <m:sub>
                                  <m:r>
                                    <m:rPr>
                                      <m:sty m:val="p"/>
                                    </m:rPr>
                                    <a:rPr lang="en-US" altLang="pt-BR" sz="2000" i="0">
                                      <a:latin typeface="Cambria Math" panose="02040503050406030204" pitchFamily="18" charset="0"/>
                                      <a:cs typeface="Cambria Math" panose="02040503050406030204" pitchFamily="18" charset="0"/>
                                    </a:rPr>
                                    <m:t>D</m:t>
                                  </m:r>
                                </m:sub>
                              </m:sSub>
                            </m:num>
                            <m:den>
                              <m:r>
                                <m:rPr>
                                  <m:sty m:val="p"/>
                                </m:rPr>
                                <a:rPr lang="en-US" altLang="pt-BR" sz="2000" i="0">
                                  <a:latin typeface="Cambria Math" panose="02040503050406030204" pitchFamily="18" charset="0"/>
                                  <a:cs typeface="Cambria Math" panose="02040503050406030204" pitchFamily="18" charset="0"/>
                                </a:rPr>
                                <m:t>kT</m:t>
                              </m:r>
                            </m:den>
                          </m:f>
                          <m:r>
                            <a:rPr lang="en-US" altLang="pt-BR" sz="2000" i="0">
                              <a:latin typeface="Cambria Math" panose="02040503050406030204" pitchFamily="18" charset="0"/>
                              <a:cs typeface="Cambria Math" panose="02040503050406030204" pitchFamily="18" charset="0"/>
                            </a:rPr>
                            <m:t>)</m:t>
                          </m:r>
                          <m:r>
                            <a:rPr lang="pt-BR" altLang="en-US" sz="2000" i="0">
                              <a:latin typeface="Cambria Math" panose="02040503050406030204" pitchFamily="18" charset="0"/>
                            </a:rPr>
                            <m:t> </m:t>
                          </m:r>
                          <m:r>
                            <a:rPr lang="en-US" altLang="pt-BR" sz="2000" i="0">
                              <a:latin typeface="Cambria Math" panose="02040503050406030204" pitchFamily="18" charset="0"/>
                            </a:rPr>
                            <m:t>−</m:t>
                          </m:r>
                          <m:r>
                            <a:rPr lang="en-US" altLang="pt-BR" sz="2000" i="0">
                              <a:latin typeface="Cambria Math" panose="02040503050406030204" pitchFamily="18" charset="0"/>
                            </a:rPr>
                            <m:t>1</m:t>
                          </m:r>
                        </m:e>
                      </m:d>
                    </m:oMath>
                  </m:oMathPara>
                </a14:m>
                <a:endParaRPr lang="pt-BR" sz="2000" dirty="0">
                  <a:latin typeface="Comic Sans MS" panose="030F0702030302020204" pitchFamily="66" charset="0"/>
                </a:endParaRPr>
              </a:p>
            </p:txBody>
          </p:sp>
        </mc:Choice>
        <mc:Fallback>
          <p:sp>
            <p:nvSpPr>
              <p:cNvPr id="33" name="Retângulo 32"/>
              <p:cNvSpPr>
                <a:spLocks noRot="1" noChangeAspect="1" noMove="1" noResize="1" noEditPoints="1" noAdjustHandles="1" noChangeArrowheads="1" noChangeShapeType="1" noTextEdit="1"/>
              </p:cNvSpPr>
              <p:nvPr/>
            </p:nvSpPr>
            <p:spPr>
              <a:xfrm>
                <a:off x="77706" y="4311346"/>
                <a:ext cx="5115560" cy="753745"/>
              </a:xfrm>
              <a:prstGeom prst="rect">
                <a:avLst/>
              </a:prstGeom>
              <a:blipFill rotWithShape="1">
                <a:blip r:embed="rId2"/>
                <a:stretch>
                  <a:fillRect l="-5" t="-44" r="5" b="44"/>
                </a:stretch>
              </a:blipFill>
            </p:spPr>
            <p:txBody>
              <a:bodyPr/>
              <a:lstStyle/>
              <a:p>
                <a:r>
                  <a:rPr lang="pt-BR" altLang="en-US">
                    <a:noFill/>
                  </a:rPr>
                  <a:t> </a:t>
                </a:r>
              </a:p>
            </p:txBody>
          </p:sp>
        </mc:Fallback>
      </mc:AlternateContent>
      <p:sp>
        <p:nvSpPr>
          <p:cNvPr id="15" name="Forma livre 14"/>
          <p:cNvSpPr/>
          <p:nvPr/>
        </p:nvSpPr>
        <p:spPr>
          <a:xfrm>
            <a:off x="1321141" y="2891462"/>
            <a:ext cx="6515100" cy="1425575"/>
          </a:xfrm>
          <a:custGeom>
            <a:avLst/>
            <a:gdLst>
              <a:gd name="connisteX0" fmla="*/ 0 w 6305550"/>
              <a:gd name="connsiteY0" fmla="*/ 6455 h 1425680"/>
              <a:gd name="connisteX1" fmla="*/ 657225 w 6305550"/>
              <a:gd name="connsiteY1" fmla="*/ 6455 h 1425680"/>
              <a:gd name="connisteX2" fmla="*/ 1181100 w 6305550"/>
              <a:gd name="connsiteY2" fmla="*/ 25505 h 1425680"/>
              <a:gd name="connisteX3" fmla="*/ 1571625 w 6305550"/>
              <a:gd name="connsiteY3" fmla="*/ 235055 h 1425680"/>
              <a:gd name="connisteX4" fmla="*/ 2085975 w 6305550"/>
              <a:gd name="connsiteY4" fmla="*/ 825605 h 1425680"/>
              <a:gd name="connisteX5" fmla="*/ 2533650 w 6305550"/>
              <a:gd name="connsiteY5" fmla="*/ 1330430 h 1425680"/>
              <a:gd name="connisteX6" fmla="*/ 2657475 w 6305550"/>
              <a:gd name="connsiteY6" fmla="*/ 1416155 h 1425680"/>
              <a:gd name="connisteX7" fmla="*/ 2819400 w 6305550"/>
              <a:gd name="connsiteY7" fmla="*/ 1416155 h 1425680"/>
              <a:gd name="connisteX8" fmla="*/ 3810000 w 6305550"/>
              <a:gd name="connsiteY8" fmla="*/ 1406630 h 1425680"/>
              <a:gd name="connisteX9" fmla="*/ 6305550 w 6305550"/>
              <a:gd name="connsiteY9" fmla="*/ 1425680 h 1425680"/>
              <a:gd name="connisteX10" fmla="*/ 6696075 w 6305550"/>
              <a:gd name="connsiteY10" fmla="*/ 1416155 h 14256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6305550" h="1425681">
                <a:moveTo>
                  <a:pt x="0" y="6456"/>
                </a:moveTo>
                <a:cubicBezTo>
                  <a:pt x="120650" y="5821"/>
                  <a:pt x="421005" y="2646"/>
                  <a:pt x="657225" y="6456"/>
                </a:cubicBezTo>
                <a:cubicBezTo>
                  <a:pt x="893445" y="10266"/>
                  <a:pt x="998220" y="-20214"/>
                  <a:pt x="1181100" y="25506"/>
                </a:cubicBezTo>
                <a:cubicBezTo>
                  <a:pt x="1363980" y="71226"/>
                  <a:pt x="1390650" y="75036"/>
                  <a:pt x="1571625" y="235056"/>
                </a:cubicBezTo>
                <a:cubicBezTo>
                  <a:pt x="1752600" y="395076"/>
                  <a:pt x="1893570" y="606531"/>
                  <a:pt x="2085975" y="825606"/>
                </a:cubicBezTo>
                <a:cubicBezTo>
                  <a:pt x="2278380" y="1044681"/>
                  <a:pt x="2419350" y="1212321"/>
                  <a:pt x="2533650" y="1330431"/>
                </a:cubicBezTo>
                <a:cubicBezTo>
                  <a:pt x="2647950" y="1448541"/>
                  <a:pt x="2600325" y="1399011"/>
                  <a:pt x="2657475" y="1416156"/>
                </a:cubicBezTo>
                <a:cubicBezTo>
                  <a:pt x="2714625" y="1433301"/>
                  <a:pt x="2588895" y="1418061"/>
                  <a:pt x="2819400" y="1416156"/>
                </a:cubicBezTo>
                <a:cubicBezTo>
                  <a:pt x="3049905" y="1414251"/>
                  <a:pt x="3112770" y="1404726"/>
                  <a:pt x="3810000" y="1406631"/>
                </a:cubicBezTo>
                <a:cubicBezTo>
                  <a:pt x="4507230" y="1408536"/>
                  <a:pt x="5728335" y="1423776"/>
                  <a:pt x="6305550" y="1425681"/>
                </a:cubicBezTo>
              </a:path>
            </a:pathLst>
          </a:custGeom>
          <a:noFill/>
          <a:ln w="444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Forma livre 17"/>
          <p:cNvSpPr/>
          <p:nvPr/>
        </p:nvSpPr>
        <p:spPr>
          <a:xfrm flipH="1">
            <a:off x="1282406" y="5040302"/>
            <a:ext cx="3105785" cy="1258570"/>
          </a:xfrm>
          <a:custGeom>
            <a:avLst/>
            <a:gdLst>
              <a:gd name="connisteX0" fmla="*/ 0 w 3486150"/>
              <a:gd name="connsiteY0" fmla="*/ 12700 h 1858653"/>
              <a:gd name="connisteX1" fmla="*/ 285750 w 3486150"/>
              <a:gd name="connsiteY1" fmla="*/ 12700 h 1858653"/>
              <a:gd name="connisteX2" fmla="*/ 295275 w 3486150"/>
              <a:gd name="connsiteY2" fmla="*/ 12700 h 1858653"/>
              <a:gd name="connisteX3" fmla="*/ 409575 w 3486150"/>
              <a:gd name="connsiteY3" fmla="*/ 155575 h 1858653"/>
              <a:gd name="connisteX4" fmla="*/ 904875 w 3486150"/>
              <a:gd name="connsiteY4" fmla="*/ 746125 h 1858653"/>
              <a:gd name="connisteX5" fmla="*/ 1819275 w 3486150"/>
              <a:gd name="connsiteY5" fmla="*/ 1489075 h 1858653"/>
              <a:gd name="connisteX6" fmla="*/ 2819400 w 3486150"/>
              <a:gd name="connsiteY6" fmla="*/ 1812925 h 1858653"/>
              <a:gd name="connisteX7" fmla="*/ 3486150 w 3486150"/>
              <a:gd name="connsiteY7" fmla="*/ 1851025 h 1858653"/>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486150" h="1858654">
                <a:moveTo>
                  <a:pt x="0" y="12700"/>
                </a:moveTo>
                <a:cubicBezTo>
                  <a:pt x="57150" y="12700"/>
                  <a:pt x="226695" y="12700"/>
                  <a:pt x="285750" y="12700"/>
                </a:cubicBezTo>
                <a:cubicBezTo>
                  <a:pt x="344805" y="12700"/>
                  <a:pt x="270510" y="-15875"/>
                  <a:pt x="295275" y="12700"/>
                </a:cubicBezTo>
                <a:cubicBezTo>
                  <a:pt x="320040" y="41275"/>
                  <a:pt x="287655" y="8890"/>
                  <a:pt x="409575" y="155575"/>
                </a:cubicBezTo>
                <a:cubicBezTo>
                  <a:pt x="531495" y="302260"/>
                  <a:pt x="622935" y="479425"/>
                  <a:pt x="904875" y="746125"/>
                </a:cubicBezTo>
                <a:cubicBezTo>
                  <a:pt x="1186815" y="1012825"/>
                  <a:pt x="1436370" y="1275715"/>
                  <a:pt x="1819275" y="1489075"/>
                </a:cubicBezTo>
                <a:cubicBezTo>
                  <a:pt x="2202180" y="1702435"/>
                  <a:pt x="2486025" y="1740535"/>
                  <a:pt x="2819400" y="1812925"/>
                </a:cubicBezTo>
                <a:cubicBezTo>
                  <a:pt x="3152775" y="1885315"/>
                  <a:pt x="3372485" y="1849755"/>
                  <a:pt x="3486150" y="1851025"/>
                </a:cubicBezTo>
              </a:path>
            </a:pathLst>
          </a:custGeom>
          <a:noFill/>
          <a:ln w="444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Forma livre 16"/>
          <p:cNvSpPr/>
          <p:nvPr/>
        </p:nvSpPr>
        <p:spPr>
          <a:xfrm flipH="1">
            <a:off x="4149258" y="2918766"/>
            <a:ext cx="6484139" cy="2136775"/>
          </a:xfrm>
          <a:custGeom>
            <a:avLst/>
            <a:gdLst>
              <a:gd name="connisteX0" fmla="*/ 0 w 6305550"/>
              <a:gd name="connsiteY0" fmla="*/ 6455 h 1425680"/>
              <a:gd name="connisteX1" fmla="*/ 657225 w 6305550"/>
              <a:gd name="connsiteY1" fmla="*/ 6455 h 1425680"/>
              <a:gd name="connisteX2" fmla="*/ 1181100 w 6305550"/>
              <a:gd name="connsiteY2" fmla="*/ 25505 h 1425680"/>
              <a:gd name="connisteX3" fmla="*/ 1571625 w 6305550"/>
              <a:gd name="connsiteY3" fmla="*/ 235055 h 1425680"/>
              <a:gd name="connisteX4" fmla="*/ 2085975 w 6305550"/>
              <a:gd name="connsiteY4" fmla="*/ 825605 h 1425680"/>
              <a:gd name="connisteX5" fmla="*/ 2533650 w 6305550"/>
              <a:gd name="connsiteY5" fmla="*/ 1330430 h 1425680"/>
              <a:gd name="connisteX6" fmla="*/ 2657475 w 6305550"/>
              <a:gd name="connsiteY6" fmla="*/ 1416155 h 1425680"/>
              <a:gd name="connisteX7" fmla="*/ 2819400 w 6305550"/>
              <a:gd name="connsiteY7" fmla="*/ 1416155 h 1425680"/>
              <a:gd name="connisteX8" fmla="*/ 3810000 w 6305550"/>
              <a:gd name="connsiteY8" fmla="*/ 1406630 h 1425680"/>
              <a:gd name="connisteX9" fmla="*/ 6305550 w 6305550"/>
              <a:gd name="connsiteY9" fmla="*/ 1425680 h 1425680"/>
              <a:gd name="connisteX10" fmla="*/ 6696075 w 6305550"/>
              <a:gd name="connsiteY10" fmla="*/ 1416155 h 14256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6305550" h="1425681">
                <a:moveTo>
                  <a:pt x="0" y="6456"/>
                </a:moveTo>
                <a:cubicBezTo>
                  <a:pt x="120650" y="5821"/>
                  <a:pt x="421005" y="2646"/>
                  <a:pt x="657225" y="6456"/>
                </a:cubicBezTo>
                <a:cubicBezTo>
                  <a:pt x="893445" y="10266"/>
                  <a:pt x="998220" y="-20214"/>
                  <a:pt x="1181100" y="25506"/>
                </a:cubicBezTo>
                <a:cubicBezTo>
                  <a:pt x="1363980" y="71226"/>
                  <a:pt x="1390650" y="75036"/>
                  <a:pt x="1571625" y="235056"/>
                </a:cubicBezTo>
                <a:cubicBezTo>
                  <a:pt x="1752600" y="395076"/>
                  <a:pt x="1893570" y="606531"/>
                  <a:pt x="2085975" y="825606"/>
                </a:cubicBezTo>
                <a:cubicBezTo>
                  <a:pt x="2278380" y="1044681"/>
                  <a:pt x="2419350" y="1212321"/>
                  <a:pt x="2533650" y="1330431"/>
                </a:cubicBezTo>
                <a:cubicBezTo>
                  <a:pt x="2647950" y="1448541"/>
                  <a:pt x="2600325" y="1399011"/>
                  <a:pt x="2657475" y="1416156"/>
                </a:cubicBezTo>
                <a:cubicBezTo>
                  <a:pt x="2714625" y="1433301"/>
                  <a:pt x="2588895" y="1418061"/>
                  <a:pt x="2819400" y="1416156"/>
                </a:cubicBezTo>
                <a:cubicBezTo>
                  <a:pt x="3049905" y="1414251"/>
                  <a:pt x="3112770" y="1404726"/>
                  <a:pt x="3810000" y="1406631"/>
                </a:cubicBezTo>
                <a:cubicBezTo>
                  <a:pt x="4507230" y="1408536"/>
                  <a:pt x="5728335" y="1423776"/>
                  <a:pt x="6305550" y="1425681"/>
                </a:cubicBezTo>
              </a:path>
            </a:pathLst>
          </a:custGeom>
          <a:noFill/>
          <a:ln w="444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Forma livre 31"/>
          <p:cNvSpPr/>
          <p:nvPr/>
        </p:nvSpPr>
        <p:spPr>
          <a:xfrm>
            <a:off x="3385820" y="4877435"/>
            <a:ext cx="696595" cy="380365"/>
          </a:xfrm>
          <a:custGeom>
            <a:avLst/>
            <a:gdLst>
              <a:gd name="connisteX0" fmla="*/ 1086485 w 1086485"/>
              <a:gd name="connsiteY0" fmla="*/ 256540 h 455031"/>
              <a:gd name="connisteX1" fmla="*/ 437515 w 1086485"/>
              <a:gd name="connsiteY1" fmla="*/ 452755 h 455031"/>
              <a:gd name="connisteX2" fmla="*/ 226060 w 1086485"/>
              <a:gd name="connsiteY2" fmla="*/ 135890 h 455031"/>
              <a:gd name="connisteX3" fmla="*/ 0 w 1086485"/>
              <a:gd name="connsiteY3" fmla="*/ 0 h 455031"/>
            </a:gdLst>
            <a:ahLst/>
            <a:cxnLst>
              <a:cxn ang="0">
                <a:pos x="connisteX0" y="connsiteY0"/>
              </a:cxn>
              <a:cxn ang="0">
                <a:pos x="connisteX1" y="connsiteY1"/>
              </a:cxn>
              <a:cxn ang="0">
                <a:pos x="connisteX2" y="connsiteY2"/>
              </a:cxn>
              <a:cxn ang="0">
                <a:pos x="connisteX3" y="connsiteY3"/>
              </a:cxn>
            </a:cxnLst>
            <a:rect l="l" t="t" r="r" b="b"/>
            <a:pathLst>
              <a:path w="1086485" h="455032">
                <a:moveTo>
                  <a:pt x="1086485" y="256540"/>
                </a:moveTo>
                <a:cubicBezTo>
                  <a:pt x="960755" y="302260"/>
                  <a:pt x="609600" y="476885"/>
                  <a:pt x="437515" y="452755"/>
                </a:cubicBezTo>
                <a:cubicBezTo>
                  <a:pt x="265430" y="428625"/>
                  <a:pt x="313690" y="226695"/>
                  <a:pt x="226060" y="135890"/>
                </a:cubicBezTo>
                <a:cubicBezTo>
                  <a:pt x="138430" y="45085"/>
                  <a:pt x="41275" y="20955"/>
                  <a:pt x="0" y="0"/>
                </a:cubicBezTo>
              </a:path>
            </a:pathLst>
          </a:custGeom>
          <a:noFill/>
          <a:ln>
            <a:solidFill>
              <a:srgbClr val="C00000"/>
            </a:solidFill>
            <a:headEnd type="ova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37896" y="6206224"/>
            <a:ext cx="2743200" cy="365125"/>
          </a:xfrm>
        </p:spPr>
        <p:txBody>
          <a:bodyPr/>
          <a:lstStyle/>
          <a:p>
            <a:fld id="{74F297BB-B745-4CAB-BE1D-CE4C89382949}" type="slidenum">
              <a:rPr lang="pt-BR" smtClean="0"/>
            </a:fld>
            <a:endParaRPr lang="pt-BR"/>
          </a:p>
        </p:txBody>
      </p:sp>
      <p:sp>
        <p:nvSpPr>
          <p:cNvPr id="3" name="CaixaDeTexto 45"/>
          <p:cNvSpPr txBox="1"/>
          <p:nvPr/>
        </p:nvSpPr>
        <p:spPr>
          <a:xfrm>
            <a:off x="792204" y="685823"/>
            <a:ext cx="11040155" cy="953135"/>
          </a:xfrm>
          <a:prstGeom prst="rect">
            <a:avLst/>
          </a:prstGeom>
          <a:noFill/>
        </p:spPr>
        <p:txBody>
          <a:bodyPr wrap="square" rtlCol="0">
            <a:spAutoFit/>
          </a:bodyPr>
          <a:lstStyle/>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Já calculamos os valores das correntes </a:t>
            </a:r>
            <a:r>
              <a:rPr lang="pt-BR" altLang="en-US" sz="2800"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J</a:t>
            </a:r>
            <a:r>
              <a:rPr lang="pt-BR" altLang="en-US" sz="2800" i="1" baseline="-25000"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ND</a:t>
            </a:r>
            <a:r>
              <a:rPr lang="pt-BR" altLang="en-US" sz="2800"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a:t>
            </a:r>
            <a:r>
              <a:rPr lang="pt-BR" altLang="en-US" sz="2800" i="1" dirty="0" err="1"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xp</a:t>
            </a:r>
            <a:r>
              <a:rPr lang="pt-BR" altLang="en-US" sz="2800"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J</a:t>
            </a:r>
            <a:r>
              <a:rPr lang="pt-BR" altLang="en-US" sz="2800" i="1" baseline="-25000"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PD</a:t>
            </a:r>
            <a:r>
              <a:rPr lang="pt-BR" altLang="en-US" sz="2800"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a:t>
            </a:r>
            <a:r>
              <a:rPr lang="pt-BR" altLang="en-US" sz="2800" i="1" dirty="0" err="1"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xn</a:t>
            </a:r>
            <a:r>
              <a:rPr lang="pt-BR" altLang="en-US" sz="2800"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um diodo longo, resultando:</a:t>
            </a:r>
            <a:endPar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3" name="Retângulo 32"/>
              <p:cNvSpPr/>
              <p:nvPr/>
            </p:nvSpPr>
            <p:spPr>
              <a:xfrm>
                <a:off x="2618345" y="1756731"/>
                <a:ext cx="6153785" cy="96329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𝑛</m:t>
                          </m:r>
                          <m:r>
                            <a:rPr lang="en-US" altLang="pt-BR" sz="2800" i="1">
                              <a:latin typeface="Cambria Math" panose="02040503050406030204" pitchFamily="18" charset="0"/>
                              <a:cs typeface="Cambria Math" panose="02040503050406030204" pitchFamily="18" charset="0"/>
                            </a:rPr>
                            <m:t>𝐷</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𝑥𝑝</m:t>
                          </m:r>
                        </m:e>
                      </m:d>
                      <m:r>
                        <a:rPr lang="en-US" altLang="pt-BR" sz="2800" i="1">
                          <a:latin typeface="Cambria Math" panose="02040503050406030204" pitchFamily="18" charset="0"/>
                          <a:cs typeface="Cambria Math" panose="02040503050406030204" pitchFamily="18" charset="0"/>
                        </a:rPr>
                        <m:t>=</m:t>
                      </m:r>
                      <m:r>
                        <a:rPr lang="pt-BR"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sSubSup>
                        <m:sSubSupPr>
                          <m:ctrlPr>
                            <a:rPr lang="en-US" altLang="pt-BR" sz="2800" i="1">
                              <a:latin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𝑖</m:t>
                          </m:r>
                        </m:sub>
                        <m:sup>
                          <m:r>
                            <a:rPr lang="en-US" altLang="pt-BR" sz="2800" i="1">
                              <a:latin typeface="Cambria Math" panose="02040503050406030204" pitchFamily="18" charset="0"/>
                              <a:cs typeface="Cambria Math" panose="02040503050406030204" pitchFamily="18" charset="0"/>
                            </a:rPr>
                            <m:t>2</m:t>
                          </m:r>
                        </m:sup>
                      </m:sSubSup>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en-US" altLang="pt-BR" sz="2800" i="1">
                                      <a:latin typeface="Cambria Math" panose="02040503050406030204" pitchFamily="18" charset="0"/>
                                      <a:cs typeface="Cambria Math" panose="02040503050406030204" pitchFamily="18" charset="0"/>
                                    </a:rPr>
                                    <m:t>𝐴</m:t>
                                  </m:r>
                                </m:sub>
                              </m:sSub>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Sub>
                        </m:den>
                      </m:f>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m:oMathPara>
                </a14:m>
                <a:endParaRPr lang="pt-BR" sz="2800" dirty="0" smtClean="0"/>
              </a:p>
            </p:txBody>
          </p:sp>
        </mc:Choice>
        <mc:Fallback>
          <p:sp>
            <p:nvSpPr>
              <p:cNvPr id="33" name="Retângulo 32"/>
              <p:cNvSpPr>
                <a:spLocks noRot="1" noChangeAspect="1" noMove="1" noResize="1" noEditPoints="1" noAdjustHandles="1" noChangeArrowheads="1" noChangeShapeType="1" noTextEdit="1"/>
              </p:cNvSpPr>
              <p:nvPr/>
            </p:nvSpPr>
            <p:spPr>
              <a:xfrm>
                <a:off x="2618345" y="1756731"/>
                <a:ext cx="6153785" cy="963295"/>
              </a:xfrm>
              <a:prstGeom prst="rect">
                <a:avLst/>
              </a:prstGeom>
              <a:blipFill rotWithShape="1">
                <a:blip r:embed="rId1"/>
                <a:stretch>
                  <a:fillRect l="-4" t="-33" r="4" b="3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4" name="Retângulo 33"/>
              <p:cNvSpPr/>
              <p:nvPr/>
            </p:nvSpPr>
            <p:spPr>
              <a:xfrm>
                <a:off x="2631820" y="2893960"/>
                <a:ext cx="6409055" cy="101854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2800" i="1" smtClean="0">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𝐷</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𝑥𝑛</m:t>
                          </m:r>
                        </m:e>
                      </m:d>
                      <m:r>
                        <a:rPr lang="en-US" altLang="pt-BR" sz="2800" i="1">
                          <a:latin typeface="Cambria Math" panose="02040503050406030204" pitchFamily="18" charset="0"/>
                          <a:cs typeface="Cambria Math" panose="02040503050406030204" pitchFamily="18" charset="0"/>
                        </a:rPr>
                        <m:t>=</m:t>
                      </m:r>
                      <m:r>
                        <a:rPr lang="pt-BR"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sSubSup>
                        <m:sSubSupPr>
                          <m:ctrlPr>
                            <a:rPr lang="en-US" altLang="pt-BR" sz="2800" i="1">
                              <a:latin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𝑖</m:t>
                          </m:r>
                        </m:sub>
                        <m:sup>
                          <m:r>
                            <a:rPr lang="en-US" altLang="pt-BR" sz="2800" i="1">
                              <a:latin typeface="Cambria Math" panose="02040503050406030204" pitchFamily="18" charset="0"/>
                              <a:cs typeface="Cambria Math" panose="02040503050406030204" pitchFamily="18" charset="0"/>
                            </a:rPr>
                            <m:t>2</m:t>
                          </m:r>
                        </m:sup>
                      </m:sSubSup>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pt-BR" altLang="pt-BR" sz="2800" b="0" i="1" smtClean="0">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en-US" altLang="pt-BR" sz="2800" i="1">
                                      <a:latin typeface="Cambria Math" panose="02040503050406030204" pitchFamily="18" charset="0"/>
                                      <a:cs typeface="Cambria Math" panose="02040503050406030204" pitchFamily="18" charset="0"/>
                                    </a:rPr>
                                    <m:t>𝐷</m:t>
                                  </m:r>
                                </m:sub>
                              </m:sSub>
                              <m:r>
                                <a:rPr lang="en-US" altLang="pt-BR" sz="2800" i="1">
                                  <a:latin typeface="Cambria Math" panose="02040503050406030204" pitchFamily="18" charset="0"/>
                                  <a:cs typeface="Cambria Math" panose="02040503050406030204" pitchFamily="18" charset="0"/>
                                </a:rPr>
                                <m:t>𝐿</m:t>
                              </m:r>
                            </m:e>
                            <m:sub>
                              <m:r>
                                <a:rPr lang="pt-BR" altLang="pt-BR" sz="2800" b="0" i="1" smtClean="0">
                                  <a:latin typeface="Cambria Math" panose="02040503050406030204" pitchFamily="18" charset="0"/>
                                  <a:cs typeface="Cambria Math" panose="02040503050406030204" pitchFamily="18" charset="0"/>
                                </a:rPr>
                                <m:t>𝑝</m:t>
                              </m:r>
                            </m:sub>
                          </m:sSub>
                        </m:den>
                      </m:f>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m:oMathPara>
                </a14:m>
                <a:endParaRPr lang="pt-BR" dirty="0"/>
              </a:p>
            </p:txBody>
          </p:sp>
        </mc:Choice>
        <mc:Fallback>
          <p:sp>
            <p:nvSpPr>
              <p:cNvPr id="34" name="Retângulo 33"/>
              <p:cNvSpPr>
                <a:spLocks noRot="1" noChangeAspect="1" noMove="1" noResize="1" noEditPoints="1" noAdjustHandles="1" noChangeArrowheads="1" noChangeShapeType="1" noTextEdit="1"/>
              </p:cNvSpPr>
              <p:nvPr/>
            </p:nvSpPr>
            <p:spPr>
              <a:xfrm>
                <a:off x="2631820" y="2893960"/>
                <a:ext cx="6409055" cy="1018540"/>
              </a:xfrm>
              <a:prstGeom prst="rect">
                <a:avLst/>
              </a:prstGeom>
              <a:blipFill rotWithShape="1">
                <a:blip r:embed="rId2"/>
                <a:stretch>
                  <a:fillRect l="-6" t="-26" r="6" b="26"/>
                </a:stretch>
              </a:blipFill>
            </p:spPr>
            <p:txBody>
              <a:bodyPr/>
              <a:lstStyle/>
              <a:p>
                <a:r>
                  <a:rPr lang="pt-BR" altLang="en-US">
                    <a:noFill/>
                  </a:rPr>
                  <a:t> </a:t>
                </a:r>
              </a:p>
            </p:txBody>
          </p:sp>
        </mc:Fallback>
      </mc:AlternateContent>
      <p:sp>
        <p:nvSpPr>
          <p:cNvPr id="35" name="CaixaDeTexto 45"/>
          <p:cNvSpPr txBox="1"/>
          <p:nvPr/>
        </p:nvSpPr>
        <p:spPr>
          <a:xfrm>
            <a:off x="290195" y="4085590"/>
            <a:ext cx="11611610" cy="1537970"/>
          </a:xfrm>
          <a:prstGeom prst="rect">
            <a:avLst/>
          </a:prstGeom>
          <a:noFill/>
        </p:spPr>
        <p:txBody>
          <a:bodyPr wrap="square" rtlCol="0">
            <a:spAutoFit/>
          </a:bodyPr>
          <a:lstStyle/>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que são a corrente de elétrons e a corrente de lacunas que atravessam a junção.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 caso particular de um diodo onde N</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N</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então</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7" name="Retângulo 36"/>
              <p:cNvSpPr/>
              <p:nvPr/>
            </p:nvSpPr>
            <p:spPr>
              <a:xfrm>
                <a:off x="2778638" y="5796864"/>
                <a:ext cx="6887845" cy="52705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smtClean="0">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𝑛</m:t>
                          </m:r>
                          <m:r>
                            <a:rPr lang="en-US" altLang="pt-BR" sz="2800" i="1">
                              <a:latin typeface="Cambria Math" panose="02040503050406030204" pitchFamily="18" charset="0"/>
                              <a:cs typeface="Cambria Math" panose="02040503050406030204" pitchFamily="18" charset="0"/>
                            </a:rPr>
                            <m:t>𝐷</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𝑥𝑝</m:t>
                          </m:r>
                        </m:e>
                      </m:d>
                      <m:r>
                        <a:rPr lang="en-US" altLang="pt-BR" sz="2800" b="0" i="1" smtClean="0">
                          <a:latin typeface="Cambria Math" panose="02040503050406030204" pitchFamily="18" charset="0"/>
                          <a:cs typeface="Cambria Math" panose="02040503050406030204" pitchFamily="18" charset="0"/>
                        </a:rPr>
                        <m:t>=</m:t>
                      </m:r>
                      <m:sSub>
                        <m:sSubPr>
                          <m:ctrlPr>
                            <a:rPr lang="en-US" altLang="pt-BR" sz="2800" i="1" smtClean="0">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𝑛</m:t>
                          </m:r>
                          <m:r>
                            <a:rPr lang="en-US" altLang="pt-BR" sz="2800" i="1">
                              <a:latin typeface="Cambria Math" panose="02040503050406030204" pitchFamily="18" charset="0"/>
                              <a:cs typeface="Cambria Math" panose="02040503050406030204" pitchFamily="18" charset="0"/>
                            </a:rPr>
                            <m:t>𝐷</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𝑥𝑛</m:t>
                          </m:r>
                        </m:e>
                      </m:d>
                      <m:r>
                        <a:rPr lang="pt-BR" altLang="pt-BR" sz="2800" b="0" i="1" smtClean="0">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𝐷</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𝑥𝑝</m:t>
                          </m:r>
                        </m:e>
                      </m:d>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𝐷</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𝑥𝑛</m:t>
                          </m:r>
                        </m:e>
                      </m:d>
                    </m:oMath>
                  </m:oMathPara>
                </a14:m>
                <a:endParaRPr lang="pt-BR" sz="2800" dirty="0" smtClean="0"/>
              </a:p>
            </p:txBody>
          </p:sp>
        </mc:Choice>
        <mc:Fallback>
          <p:sp>
            <p:nvSpPr>
              <p:cNvPr id="37" name="Retângulo 36"/>
              <p:cNvSpPr>
                <a:spLocks noRot="1" noChangeAspect="1" noMove="1" noResize="1" noEditPoints="1" noAdjustHandles="1" noChangeArrowheads="1" noChangeShapeType="1" noTextEdit="1"/>
              </p:cNvSpPr>
              <p:nvPr/>
            </p:nvSpPr>
            <p:spPr>
              <a:xfrm>
                <a:off x="2778638" y="5796864"/>
                <a:ext cx="6887845" cy="527050"/>
              </a:xfrm>
              <a:prstGeom prst="rect">
                <a:avLst/>
              </a:prstGeom>
              <a:blipFill rotWithShape="1">
                <a:blip r:embed="rId3"/>
                <a:stretch>
                  <a:fillRect l="-7" t="-111" r="7" b="11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37896" y="6206224"/>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45"/>
              <p:cNvSpPr txBox="1"/>
              <p:nvPr/>
            </p:nvSpPr>
            <p:spPr>
              <a:xfrm>
                <a:off x="401320" y="828040"/>
                <a:ext cx="11389360" cy="5013325"/>
              </a:xfrm>
              <a:prstGeom prst="rect">
                <a:avLst/>
              </a:prstGeom>
              <a:noFill/>
            </p:spPr>
            <p:txBody>
              <a:bodyPr wrap="square" rtlCol="0">
                <a:noAutofit/>
              </a:bodyPr>
              <a:lstStyle/>
              <a:p>
                <a:pPr marL="60960" lvl="1" indent="-15240">
                  <a:lnSpc>
                    <a:spcPct val="110000"/>
                  </a:lnSpc>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 correntes de lacunas e elétrons da junção E/B não são iguais a de um diodo simples, principalmente </a:t>
                </a:r>
                <a:r>
                  <a:rPr lang="pt-BR" altLang="en-US" sz="2800" i="1" dirty="0" smtClean="0">
                    <a:latin typeface="Cambria" panose="02040503050406030204" charset="0"/>
                    <a:ea typeface="Cambria Math" panose="02040503050406030204" pitchFamily="18" charset="0"/>
                    <a:cs typeface="Cambria" panose="02040503050406030204" charset="0"/>
                    <a:sym typeface="Symbol" panose="05050102010706020507" charset="0"/>
                  </a:rPr>
                  <a:t>J</a:t>
                </a:r>
                <a:r>
                  <a:rPr lang="pt-BR" altLang="en-US" sz="2800"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N</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mas estas servem como uma estimativa </a:t>
                </a:r>
                <a:r>
                  <a:rPr lang="pt-BR" altLang="en-US" sz="280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daquelas. </a:t>
                </a:r>
                <a:endParaRPr lang="pt-BR" altLang="en-US" sz="280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60960" lvl="1" indent="-15240">
                  <a:lnSpc>
                    <a:spcPct val="110000"/>
                  </a:lnSpc>
                  <a:spcBef>
                    <a:spcPts val="600"/>
                  </a:spcBef>
                  <a:spcAft>
                    <a:spcPts val="600"/>
                  </a:spcAft>
                </a:pPr>
                <a:r>
                  <a:rPr lang="pt-BR" altLang="en-US" sz="280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também na junção E/B, como N</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N</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razoável assumir que as correntes de elétrons e lacunas na região de depleção B/E são iguais</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60960" lvl="1" indent="-15240">
                  <a:lnSpc>
                    <a:spcPct val="110000"/>
                  </a:lnSpc>
                  <a:spcBef>
                    <a:spcPts val="600"/>
                  </a:spcBef>
                  <a:spcAft>
                    <a:spcPts val="600"/>
                  </a:spcAft>
                </a:pPr>
                <a:r>
                  <a:rPr lang="pt-BR" altLang="en-US" sz="2800">
                    <a:latin typeface="Cambria Math" panose="02040503050406030204" pitchFamily="18" charset="0"/>
                    <a:cs typeface="Cambria Math" panose="02040503050406030204" pitchFamily="18" charset="0"/>
                  </a:rPr>
                  <a:t>                                                    </a:t>
                </a: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𝑛</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𝑥𝑝</m:t>
                        </m:r>
                      </m:e>
                    </m:d>
                    <m:r>
                      <a:rPr lang="pt-BR"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𝑝</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𝑥𝑝</m:t>
                        </m:r>
                      </m:e>
                    </m:d>
                  </m:oMath>
                </a14:m>
                <a:endParaRPr lang="en-US" altLang="pt-BR" sz="2800" i="1">
                  <a:latin typeface="Cambria Math" panose="02040503050406030204" pitchFamily="18" charset="0"/>
                  <a:cs typeface="Cambria Math" panose="02040503050406030204" pitchFamily="18" charset="0"/>
                </a:endParaRPr>
              </a:p>
              <a:p>
                <a:pPr marL="60960" lvl="1" indent="-15240">
                  <a:lnSpc>
                    <a:spcPct val="110000"/>
                  </a:lnSpc>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Adicionalmente, como </a:t>
                </a:r>
                <a:r>
                  <a:rPr lang="pt-BR" altLang="en-US" sz="2800" i="1" dirty="0" err="1" smtClean="0">
                    <a:latin typeface="Cambria" panose="02040503050406030204" charset="0"/>
                    <a:ea typeface="Cambria Math" panose="02040503050406030204" pitchFamily="18" charset="0"/>
                    <a:cs typeface="Cambria" panose="02040503050406030204" charset="0"/>
                    <a:sym typeface="Symbol" panose="05050102010706020507" charset="0"/>
                  </a:rPr>
                  <a:t>J</a:t>
                </a:r>
                <a:r>
                  <a:rPr lang="pt-BR" altLang="en-US" sz="2800" i="1" baseline="-25000" dirty="0" err="1" smtClean="0">
                    <a:latin typeface="Cambria" panose="02040503050406030204" charset="0"/>
                    <a:ea typeface="Cambria Math" panose="02040503050406030204" pitchFamily="18" charset="0"/>
                    <a:cs typeface="Cambria" panose="02040503050406030204" charset="0"/>
                    <a:sym typeface="Symbol" panose="05050102010706020507" charset="0"/>
                  </a:rPr>
                  <a:t>nb</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i="1" dirty="0" err="1" smtClean="0">
                    <a:latin typeface="Cambria" panose="02040503050406030204" charset="0"/>
                    <a:ea typeface="Cambria Math" panose="02040503050406030204" pitchFamily="18" charset="0"/>
                    <a:cs typeface="Cambria" panose="02040503050406030204" charset="0"/>
                    <a:sym typeface="Symbol" panose="05050102010706020507" charset="0"/>
                  </a:rPr>
                  <a:t>J</a:t>
                </a:r>
                <a:r>
                  <a:rPr lang="pt-BR" altLang="en-US" sz="2800" i="1" baseline="-25000" dirty="0" err="1" smtClean="0">
                    <a:latin typeface="Cambria" panose="02040503050406030204" charset="0"/>
                    <a:ea typeface="Cambria Math" panose="02040503050406030204" pitchFamily="18" charset="0"/>
                    <a:cs typeface="Cambria" panose="02040503050406030204" charset="0"/>
                    <a:sym typeface="Symbol" panose="05050102010706020507" charset="0"/>
                  </a:rPr>
                  <a:t>pb</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(correntes na base) são constantes, podemos assumir que </a:t>
                </a:r>
                <a:r>
                  <a:rPr lang="pt-BR" altLang="en-US" sz="2800" i="1" dirty="0" err="1" smtClean="0">
                    <a:latin typeface="Cambria" panose="02040503050406030204" charset="0"/>
                    <a:ea typeface="Cambria Math" panose="02040503050406030204" pitchFamily="18" charset="0"/>
                    <a:cs typeface="Cambria" panose="02040503050406030204" charset="0"/>
                    <a:sym typeface="Symbol" panose="05050102010706020507" charset="0"/>
                  </a:rPr>
                  <a:t>J</a:t>
                </a:r>
                <a:r>
                  <a:rPr lang="pt-BR" altLang="en-US" sz="2800" i="1" baseline="-25000" dirty="0" err="1" smtClean="0">
                    <a:latin typeface="Cambria" panose="02040503050406030204" charset="0"/>
                    <a:ea typeface="Cambria Math" panose="02040503050406030204" pitchFamily="18" charset="0"/>
                    <a:cs typeface="Cambria" panose="02040503050406030204" charset="0"/>
                    <a:sym typeface="Symbol" panose="05050102010706020507" charset="0"/>
                  </a:rPr>
                  <a:t>nb</a:t>
                </a:r>
                <a:r>
                  <a:rPr lang="pt-BR" altLang="en-US" sz="2800" i="1" dirty="0" smtClean="0">
                    <a:latin typeface="Cambria" panose="02040503050406030204" charset="0"/>
                    <a:ea typeface="Cambria Math" panose="02040503050406030204" pitchFamily="18" charset="0"/>
                    <a:cs typeface="Cambria" panose="02040503050406030204" charset="0"/>
                    <a:sym typeface="Symbol" panose="05050102010706020507" charset="0"/>
                  </a:rPr>
                  <a:t> &gt;&gt; </a:t>
                </a:r>
                <a:r>
                  <a:rPr lang="pt-BR" altLang="en-US" sz="2800" i="1" dirty="0" err="1" smtClean="0">
                    <a:latin typeface="Cambria" panose="02040503050406030204" charset="0"/>
                    <a:ea typeface="Cambria Math" panose="02040503050406030204" pitchFamily="18" charset="0"/>
                    <a:cs typeface="Cambria" panose="02040503050406030204" charset="0"/>
                    <a:sym typeface="Symbol" panose="05050102010706020507" charset="0"/>
                  </a:rPr>
                  <a:t>J</a:t>
                </a:r>
                <a:r>
                  <a:rPr lang="pt-BR" altLang="en-US" sz="2800" i="1" baseline="-25000" dirty="0" err="1" smtClean="0">
                    <a:latin typeface="Cambria" panose="02040503050406030204" charset="0"/>
                    <a:ea typeface="Cambria Math" panose="02040503050406030204" pitchFamily="18" charset="0"/>
                    <a:cs typeface="Cambria" panose="02040503050406030204" charset="0"/>
                    <a:sym typeface="Symbol" panose="05050102010706020507" charset="0"/>
                  </a:rPr>
                  <a:t>pb</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em toda base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401320" y="828040"/>
                <a:ext cx="11389360" cy="501332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b="1" dirty="0" smtClean="0">
                <a:solidFill>
                  <a:srgbClr val="C00000"/>
                </a:solidFill>
                <a:effectLst>
                  <a:outerShdw blurRad="38100" dist="38100" dir="2700000" algn="tl">
                    <a:srgbClr val="000000">
                      <a:alpha val="43137"/>
                    </a:srgbClr>
                  </a:outerShdw>
                </a:effectLst>
                <a:latin typeface="Comic Sans MS" panose="030F0702030302020204" pitchFamily="66" charset="0"/>
              </a:rPr>
              <a:t>Transformada de Laplace (</a:t>
            </a:r>
            <a:r>
              <a:rPr lang="pt-BR" b="1" dirty="0" smtClean="0">
                <a:solidFill>
                  <a:srgbClr val="C00000"/>
                </a:solidFill>
                <a:effectLst>
                  <a:outerShdw blurRad="38100" dist="38100" dir="2700000" algn="tl">
                    <a:srgbClr val="000000">
                      <a:alpha val="43137"/>
                    </a:srgbClr>
                  </a:outerShdw>
                </a:effectLst>
                <a:latin typeface="Viner Hand ITC" panose="03070502030502020203" pitchFamily="66" charset="0"/>
              </a:rPr>
              <a:t>L</a:t>
            </a:r>
            <a:r>
              <a:rPr lang="pt-BR" b="1" dirty="0" smtClean="0">
                <a:solidFill>
                  <a:srgbClr val="C00000"/>
                </a:solidFill>
                <a:effectLst>
                  <a:outerShdw blurRad="38100" dist="38100" dir="2700000" algn="tl">
                    <a:srgbClr val="000000">
                      <a:alpha val="43137"/>
                    </a:srgbClr>
                  </a:outerShdw>
                </a:effectLst>
                <a:latin typeface="Comic Sans MS" panose="030F0702030302020204" pitchFamily="66" charset="0"/>
              </a:rPr>
              <a:t>)</a:t>
            </a:r>
            <a:endParaRPr lang="pt-BR" b="1" dirty="0">
              <a:solidFill>
                <a:srgbClr val="C00000"/>
              </a:solidFill>
              <a:effectLst>
                <a:outerShdw blurRad="38100" dist="38100" dir="2700000" algn="tl">
                  <a:srgbClr val="000000">
                    <a:alpha val="43137"/>
                  </a:srgbClr>
                </a:outerShdw>
              </a:effectLst>
              <a:latin typeface="Comic Sans MS" panose="030F0702030302020204" pitchFamily="66" charset="0"/>
            </a:endParaRPr>
          </a:p>
        </p:txBody>
      </p:sp>
      <p:sp>
        <p:nvSpPr>
          <p:cNvPr id="3" name="Espaço Reservado para Conteúdo 2"/>
          <p:cNvSpPr>
            <a:spLocks noGrp="1"/>
          </p:cNvSpPr>
          <p:nvPr>
            <p:ph idx="1"/>
          </p:nvPr>
        </p:nvSpPr>
        <p:spPr>
          <a:xfrm>
            <a:off x="838200" y="1558925"/>
            <a:ext cx="10515600" cy="604754"/>
          </a:xfrm>
        </p:spPr>
        <p:txBody>
          <a:bodyPr/>
          <a:lstStyle/>
          <a:p>
            <a:r>
              <a:rPr lang="pt-BR" b="1" dirty="0" smtClean="0">
                <a:latin typeface="Comic Sans MS" panose="030F0702030302020204" pitchFamily="66" charset="0"/>
              </a:rPr>
              <a:t>Definição</a:t>
            </a:r>
            <a:endParaRPr lang="pt-BR" b="1" dirty="0">
              <a:latin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CaixaDeTexto 4"/>
              <p:cNvSpPr txBox="1"/>
              <p:nvPr/>
            </p:nvSpPr>
            <p:spPr>
              <a:xfrm>
                <a:off x="1330960" y="2249805"/>
                <a:ext cx="6663055" cy="104076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800" b="0" i="1" smtClean="0">
                          <a:latin typeface="Cambria Math" panose="02040503050406030204" pitchFamily="18" charset="0"/>
                        </a:rPr>
                        <m:t>𝐹</m:t>
                      </m:r>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𝑠</m:t>
                          </m:r>
                        </m:e>
                      </m:d>
                      <m:r>
                        <a:rPr lang="pt-BR" sz="2800" b="0" i="1" smtClean="0">
                          <a:latin typeface="Cambria Math" panose="02040503050406030204" pitchFamily="18" charset="0"/>
                        </a:rPr>
                        <m:t>=</m:t>
                      </m:r>
                      <m:r>
                        <a:rPr lang="pt-BR" sz="2800" b="0" i="1" smtClean="0">
                          <a:latin typeface="Cambria Math" panose="02040503050406030204" pitchFamily="18" charset="0"/>
                          <a:ea typeface="Cambria Math" panose="02040503050406030204" pitchFamily="18" charset="0"/>
                        </a:rPr>
                        <m:t>ℒ</m:t>
                      </m:r>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𝑓</m:t>
                          </m:r>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𝑡</m:t>
                              </m:r>
                            </m:e>
                          </m:d>
                        </m:e>
                      </m:d>
                      <m:r>
                        <a:rPr lang="pt-BR" sz="2800" b="0" i="1" smtClean="0">
                          <a:latin typeface="Cambria Math" panose="02040503050406030204" pitchFamily="18" charset="0"/>
                        </a:rPr>
                        <m:t>= </m:t>
                      </m:r>
                      <m:nary>
                        <m:naryPr>
                          <m:ctrlPr>
                            <a:rPr lang="pt-BR" sz="2800" b="0" i="1" smtClean="0">
                              <a:latin typeface="Cambria Math" panose="02040503050406030204" pitchFamily="18" charset="0"/>
                            </a:rPr>
                          </m:ctrlPr>
                        </m:naryPr>
                        <m:sub>
                          <m:r>
                            <m:rPr>
                              <m:brk m:alnAt="23"/>
                            </m:rPr>
                            <a:rPr lang="pt-BR" sz="2800" b="0" i="1" smtClean="0">
                              <a:latin typeface="Cambria Math" panose="02040503050406030204" pitchFamily="18" charset="0"/>
                            </a:rPr>
                            <m:t>0</m:t>
                          </m:r>
                          <m:r>
                            <a:rPr lang="pt-BR" sz="2800" b="0" i="1" smtClean="0">
                              <a:latin typeface="Cambria Math" panose="02040503050406030204" pitchFamily="18" charset="0"/>
                            </a:rPr>
                            <m:t>−</m:t>
                          </m:r>
                        </m:sub>
                        <m:sup>
                          <m:r>
                            <a:rPr lang="pt-BR" sz="2800" b="0" i="1" smtClean="0">
                              <a:latin typeface="Cambria Math" panose="02040503050406030204" pitchFamily="18" charset="0"/>
                            </a:rPr>
                            <m:t>+</m:t>
                          </m:r>
                          <m:r>
                            <a:rPr lang="pt-BR" sz="2800" b="0" i="1" smtClean="0">
                              <a:latin typeface="Cambria Math" panose="02040503050406030204" pitchFamily="18" charset="0"/>
                              <a:ea typeface="Cambria Math" panose="02040503050406030204" pitchFamily="18" charset="0"/>
                            </a:rPr>
                            <m:t>∞</m:t>
                          </m:r>
                        </m:sup>
                        <m:e>
                          <m:r>
                            <a:rPr lang="pt-BR" sz="2800" b="0" i="1" smtClean="0">
                              <a:latin typeface="Cambria Math" panose="02040503050406030204" pitchFamily="18" charset="0"/>
                            </a:rPr>
                            <m:t>𝑓</m:t>
                          </m:r>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𝑡</m:t>
                              </m:r>
                            </m:e>
                          </m:d>
                          <m:sSup>
                            <m:sSupPr>
                              <m:ctrlPr>
                                <a:rPr lang="pt-BR" sz="2800" b="0" i="1" smtClean="0">
                                  <a:latin typeface="Cambria Math" panose="02040503050406030204" pitchFamily="18" charset="0"/>
                                </a:rPr>
                              </m:ctrlPr>
                            </m:sSupPr>
                            <m:e>
                              <m:r>
                                <a:rPr lang="pt-BR" sz="2800" b="0" i="1" smtClean="0">
                                  <a:latin typeface="Cambria Math" panose="02040503050406030204" pitchFamily="18" charset="0"/>
                                </a:rPr>
                                <m:t>𝑒</m:t>
                              </m:r>
                            </m:e>
                            <m:sup>
                              <m:r>
                                <a:rPr lang="pt-BR" sz="2800" b="0" i="1" smtClean="0">
                                  <a:latin typeface="Cambria Math" panose="02040503050406030204" pitchFamily="18" charset="0"/>
                                </a:rPr>
                                <m:t>−</m:t>
                              </m:r>
                              <m:r>
                                <a:rPr lang="pt-BR" sz="2800" b="0" i="1" smtClean="0">
                                  <a:latin typeface="Cambria Math" panose="02040503050406030204" pitchFamily="18" charset="0"/>
                                </a:rPr>
                                <m:t>𝑠𝑡</m:t>
                              </m:r>
                            </m:sup>
                          </m:sSup>
                          <m:r>
                            <a:rPr lang="pt-BR" sz="2800" b="0" i="1" smtClean="0">
                              <a:latin typeface="Cambria Math" panose="02040503050406030204" pitchFamily="18" charset="0"/>
                            </a:rPr>
                            <m:t>𝑑𝑡</m:t>
                          </m:r>
                        </m:e>
                      </m:nary>
                    </m:oMath>
                  </m:oMathPara>
                </a14:m>
                <a:endParaRPr lang="pt-BR" dirty="0"/>
              </a:p>
            </p:txBody>
          </p:sp>
        </mc:Choice>
        <mc:Fallback>
          <p:sp>
            <p:nvSpPr>
              <p:cNvPr id="5" name="CaixaDeTexto 4"/>
              <p:cNvSpPr txBox="1">
                <a:spLocks noRot="1" noChangeAspect="1" noMove="1" noResize="1" noEditPoints="1" noAdjustHandles="1" noChangeArrowheads="1" noChangeShapeType="1" noTextEdit="1"/>
              </p:cNvSpPr>
              <p:nvPr/>
            </p:nvSpPr>
            <p:spPr>
              <a:xfrm>
                <a:off x="1330960" y="2249805"/>
                <a:ext cx="6663055" cy="104076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DeTexto 5"/>
              <p:cNvSpPr txBox="1"/>
              <p:nvPr/>
            </p:nvSpPr>
            <p:spPr>
              <a:xfrm>
                <a:off x="1397635" y="3651250"/>
                <a:ext cx="6854190" cy="110998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800" b="0" i="1" smtClean="0">
                          <a:latin typeface="Cambria Math" panose="02040503050406030204" pitchFamily="18" charset="0"/>
                        </a:rPr>
                        <m:t>𝑓</m:t>
                      </m:r>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𝑡</m:t>
                          </m:r>
                        </m:e>
                      </m:d>
                      <m:r>
                        <a:rPr lang="pt-BR" sz="2800" b="0" i="1" smtClean="0">
                          <a:latin typeface="Cambria Math" panose="02040503050406030204" pitchFamily="18" charset="0"/>
                        </a:rPr>
                        <m:t>=</m:t>
                      </m:r>
                      <m:sSup>
                        <m:sSupPr>
                          <m:ctrlPr>
                            <a:rPr lang="pt-BR" sz="2800" b="0" i="1" smtClean="0">
                              <a:latin typeface="Cambria Math" panose="02040503050406030204" pitchFamily="18" charset="0"/>
                            </a:rPr>
                          </m:ctrlPr>
                        </m:sSupPr>
                        <m:e>
                          <m:r>
                            <a:rPr lang="pt-BR" sz="2800" b="0" i="1" smtClean="0">
                              <a:latin typeface="Cambria Math" panose="02040503050406030204" pitchFamily="18" charset="0"/>
                              <a:ea typeface="Cambria Math" panose="02040503050406030204" pitchFamily="18" charset="0"/>
                            </a:rPr>
                            <m:t>ℒ</m:t>
                          </m:r>
                        </m:e>
                        <m:sup>
                          <m:r>
                            <a:rPr lang="pt-BR" sz="2800" b="0" i="1" smtClean="0">
                              <a:latin typeface="Cambria Math" panose="02040503050406030204" pitchFamily="18" charset="0"/>
                            </a:rPr>
                            <m:t>−</m:t>
                          </m:r>
                          <m:r>
                            <a:rPr lang="pt-BR" sz="2800" b="0" i="1" smtClean="0">
                              <a:latin typeface="Cambria Math" panose="02040503050406030204" pitchFamily="18" charset="0"/>
                            </a:rPr>
                            <m:t>1</m:t>
                          </m:r>
                        </m:sup>
                      </m:sSup>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𝐹</m:t>
                          </m:r>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𝑠</m:t>
                              </m:r>
                            </m:e>
                          </m:d>
                        </m:e>
                      </m:d>
                      <m:r>
                        <a:rPr lang="pt-BR" sz="2800" b="0" i="1" smtClean="0">
                          <a:latin typeface="Cambria Math" panose="02040503050406030204" pitchFamily="18" charset="0"/>
                        </a:rPr>
                        <m:t>= </m:t>
                      </m:r>
                      <m:nary>
                        <m:naryPr>
                          <m:ctrlPr>
                            <a:rPr lang="pt-BR" sz="2800" b="0" i="1" smtClean="0">
                              <a:latin typeface="Cambria Math" panose="02040503050406030204" pitchFamily="18" charset="0"/>
                            </a:rPr>
                          </m:ctrlPr>
                        </m:naryPr>
                        <m:sub>
                          <m:r>
                            <m:rPr>
                              <m:brk m:alnAt="23"/>
                            </m:rPr>
                            <a:rPr lang="pt-BR" sz="2800" b="0" i="1" smtClean="0">
                              <a:latin typeface="Cambria Math" panose="02040503050406030204" pitchFamily="18" charset="0"/>
                            </a:rPr>
                            <m:t>𝑎</m:t>
                          </m:r>
                          <m:r>
                            <a:rPr lang="pt-BR" sz="2800" b="0" i="1" smtClean="0">
                              <a:latin typeface="Cambria Math" panose="02040503050406030204" pitchFamily="18" charset="0"/>
                            </a:rPr>
                            <m:t>−</m:t>
                          </m:r>
                          <m:r>
                            <a:rPr lang="pt-BR" sz="2800" b="0" i="1" smtClean="0">
                              <a:latin typeface="Cambria Math" panose="02040503050406030204" pitchFamily="18" charset="0"/>
                            </a:rPr>
                            <m:t>𝑗</m:t>
                          </m:r>
                          <m:r>
                            <a:rPr lang="pt-BR" sz="2800" b="0" i="1" smtClean="0">
                              <a:latin typeface="Cambria Math" panose="02040503050406030204" pitchFamily="18" charset="0"/>
                              <a:ea typeface="Cambria Math" panose="02040503050406030204" pitchFamily="18" charset="0"/>
                            </a:rPr>
                            <m:t>∞</m:t>
                          </m:r>
                        </m:sub>
                        <m:sup>
                          <m:r>
                            <a:rPr lang="pt-BR" sz="2800" b="0" i="1" smtClean="0">
                              <a:latin typeface="Cambria Math" panose="02040503050406030204" pitchFamily="18" charset="0"/>
                            </a:rPr>
                            <m:t>𝑎</m:t>
                          </m:r>
                          <m:r>
                            <a:rPr lang="pt-BR" sz="2800" b="0" i="1" smtClean="0">
                              <a:latin typeface="Cambria Math" panose="02040503050406030204" pitchFamily="18" charset="0"/>
                            </a:rPr>
                            <m:t>+</m:t>
                          </m:r>
                          <m:r>
                            <a:rPr lang="pt-BR" sz="2800" b="0" i="1" smtClean="0">
                              <a:latin typeface="Cambria Math" panose="02040503050406030204" pitchFamily="18" charset="0"/>
                            </a:rPr>
                            <m:t>𝑗</m:t>
                          </m:r>
                          <m:r>
                            <a:rPr lang="pt-BR" sz="2800" b="0" i="1" smtClean="0">
                              <a:latin typeface="Cambria Math" panose="02040503050406030204" pitchFamily="18" charset="0"/>
                              <a:ea typeface="Cambria Math" panose="02040503050406030204" pitchFamily="18" charset="0"/>
                            </a:rPr>
                            <m:t>∞</m:t>
                          </m:r>
                        </m:sup>
                        <m:e>
                          <m:r>
                            <a:rPr lang="pt-BR" sz="2800" b="0" i="1" smtClean="0">
                              <a:latin typeface="Cambria Math" panose="02040503050406030204" pitchFamily="18" charset="0"/>
                            </a:rPr>
                            <m:t>𝐹</m:t>
                          </m:r>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𝑠</m:t>
                              </m:r>
                            </m:e>
                          </m:d>
                          <m:sSup>
                            <m:sSupPr>
                              <m:ctrlPr>
                                <a:rPr lang="pt-BR" sz="2800" b="0" i="1" smtClean="0">
                                  <a:latin typeface="Cambria Math" panose="02040503050406030204" pitchFamily="18" charset="0"/>
                                </a:rPr>
                              </m:ctrlPr>
                            </m:sSupPr>
                            <m:e>
                              <m:r>
                                <a:rPr lang="pt-BR" sz="2800" b="0" i="1" smtClean="0">
                                  <a:latin typeface="Cambria Math" panose="02040503050406030204" pitchFamily="18" charset="0"/>
                                </a:rPr>
                                <m:t>𝑒</m:t>
                              </m:r>
                            </m:e>
                            <m:sup>
                              <m:r>
                                <a:rPr lang="pt-BR" sz="2800" b="0" i="1" smtClean="0">
                                  <a:latin typeface="Cambria Math" panose="02040503050406030204" pitchFamily="18" charset="0"/>
                                </a:rPr>
                                <m:t>𝑠𝑡</m:t>
                              </m:r>
                            </m:sup>
                          </m:sSup>
                          <m:r>
                            <a:rPr lang="pt-BR" sz="2800" b="0" i="1" smtClean="0">
                              <a:latin typeface="Cambria Math" panose="02040503050406030204" pitchFamily="18" charset="0"/>
                            </a:rPr>
                            <m:t>𝑑𝑠</m:t>
                          </m:r>
                        </m:e>
                      </m:nary>
                    </m:oMath>
                  </m:oMathPara>
                </a14:m>
                <a:endParaRPr lang="pt-BR" dirty="0"/>
              </a:p>
            </p:txBody>
          </p:sp>
        </mc:Choice>
        <mc:Fallback>
          <p:sp>
            <p:nvSpPr>
              <p:cNvPr id="6" name="CaixaDeTexto 5"/>
              <p:cNvSpPr txBox="1">
                <a:spLocks noRot="1" noChangeAspect="1" noMove="1" noResize="1" noEditPoints="1" noAdjustHandles="1" noChangeArrowheads="1" noChangeShapeType="1" noTextEdit="1"/>
              </p:cNvSpPr>
              <p:nvPr/>
            </p:nvSpPr>
            <p:spPr>
              <a:xfrm>
                <a:off x="1397635" y="3651250"/>
                <a:ext cx="6854190" cy="1109980"/>
              </a:xfrm>
              <a:prstGeom prst="rect">
                <a:avLst/>
              </a:prstGeom>
              <a:blipFill rotWithShape="1">
                <a:blip r:embed="rId2"/>
                <a:stretch>
                  <a:fillRect/>
                </a:stretch>
              </a:blipFill>
            </p:spPr>
            <p:txBody>
              <a:bodyPr/>
              <a:lstStyle/>
              <a:p>
                <a:r>
                  <a:rPr lang="pt-BR" altLang="en-US">
                    <a:noFill/>
                  </a:rPr>
                  <a:t> </a:t>
                </a:r>
              </a:p>
            </p:txBody>
          </p:sp>
        </mc:Fallback>
      </mc:AlternateContent>
      <p:sp>
        <p:nvSpPr>
          <p:cNvPr id="7" name="Espaço Reservado para Conteúdo 2"/>
          <p:cNvSpPr txBox="1"/>
          <p:nvPr/>
        </p:nvSpPr>
        <p:spPr>
          <a:xfrm>
            <a:off x="838200" y="5294431"/>
            <a:ext cx="4986820" cy="1061919"/>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b="1" i="1" dirty="0" smtClean="0">
                <a:solidFill>
                  <a:srgbClr val="002060"/>
                </a:solidFill>
                <a:latin typeface="Cambria" panose="02040503050406030204" charset="0"/>
                <a:cs typeface="Cambria" panose="02040503050406030204" charset="0"/>
              </a:rPr>
              <a:t>f(t)</a:t>
            </a:r>
            <a:r>
              <a:rPr lang="pt-BR" b="1" dirty="0" smtClean="0">
                <a:solidFill>
                  <a:srgbClr val="002060"/>
                </a:solidFill>
                <a:latin typeface="Comic Sans MS" panose="030F0702030302020204" pitchFamily="66" charset="0"/>
              </a:rPr>
              <a:t> é a função no tempo</a:t>
            </a:r>
            <a:endParaRPr lang="pt-BR" b="1" dirty="0" smtClean="0">
              <a:solidFill>
                <a:srgbClr val="002060"/>
              </a:solidFill>
              <a:latin typeface="Comic Sans MS" panose="030F0702030302020204" pitchFamily="66" charset="0"/>
            </a:endParaRPr>
          </a:p>
          <a:p>
            <a:r>
              <a:rPr lang="pt-BR" b="1" i="1" dirty="0" smtClean="0">
                <a:solidFill>
                  <a:srgbClr val="002060"/>
                </a:solidFill>
                <a:latin typeface="Cambria" panose="02040503050406030204" charset="0"/>
                <a:cs typeface="Cambria" panose="02040503050406030204" charset="0"/>
              </a:rPr>
              <a:t>F(s)</a:t>
            </a:r>
            <a:r>
              <a:rPr lang="pt-BR" b="1" dirty="0" smtClean="0">
                <a:solidFill>
                  <a:srgbClr val="002060"/>
                </a:solidFill>
                <a:latin typeface="Comic Sans MS" panose="030F0702030302020204" pitchFamily="66" charset="0"/>
              </a:rPr>
              <a:t> é a função em s</a:t>
            </a:r>
            <a:endParaRPr lang="pt-BR" b="1" dirty="0">
              <a:solidFill>
                <a:srgbClr val="002060"/>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8" name="CaixaDeTexto 7"/>
              <p:cNvSpPr txBox="1"/>
              <p:nvPr/>
            </p:nvSpPr>
            <p:spPr>
              <a:xfrm>
                <a:off x="6895465" y="5122545"/>
                <a:ext cx="3231515" cy="884555"/>
              </a:xfrm>
              <a:prstGeom prst="rect">
                <a:avLst/>
              </a:prstGeom>
              <a:noFill/>
            </p:spPr>
            <p:txBody>
              <a:bodyPr wrap="square" rtlCol="0">
                <a:spAutoFit/>
              </a:bodyPr>
              <a:lstStyle/>
              <a:p>
                <a:r>
                  <a:rPr lang="pt-BR" sz="3600" i="1" dirty="0" smtClean="0"/>
                  <a:t>f(t)   </a:t>
                </a:r>
                <a14:m>
                  <m:oMath xmlns:m="http://schemas.openxmlformats.org/officeDocument/2006/math">
                    <m:groupChr>
                      <m:groupChrPr>
                        <m:chr m:val="↔"/>
                        <m:pos m:val="top"/>
                        <m:ctrlPr>
                          <a:rPr lang="pt-BR" sz="3600" i="1" smtClean="0">
                            <a:latin typeface="Cambria Math" panose="02040503050406030204" pitchFamily="18" charset="0"/>
                          </a:rPr>
                        </m:ctrlPr>
                      </m:groupChrPr>
                      <m:e>
                        <m:r>
                          <m:rPr>
                            <m:brk m:alnAt="1"/>
                          </m:rPr>
                          <a:rPr lang="pt-BR" sz="3600" b="0" i="1" smtClean="0">
                            <a:latin typeface="Cambria Math" panose="02040503050406030204" pitchFamily="18" charset="0"/>
                          </a:rPr>
                          <m:t> </m:t>
                        </m:r>
                        <m:r>
                          <a:rPr lang="pt-BR" sz="3600" b="0" i="1" smtClean="0">
                            <a:latin typeface="Cambria Math" panose="02040503050406030204" pitchFamily="18" charset="0"/>
                          </a:rPr>
                          <m:t>𝑝𝑎𝑟</m:t>
                        </m:r>
                      </m:e>
                    </m:groupChr>
                    <m:r>
                      <a:rPr lang="pt-BR" sz="3600" b="0" i="1" smtClean="0">
                        <a:latin typeface="Cambria Math" panose="02040503050406030204" pitchFamily="18" charset="0"/>
                      </a:rPr>
                      <m:t>  </m:t>
                    </m:r>
                    <m:r>
                      <a:rPr lang="pt-BR" sz="3600" b="0" i="1" smtClean="0">
                        <a:latin typeface="Cambria Math" panose="02040503050406030204" pitchFamily="18" charset="0"/>
                      </a:rPr>
                      <m:t>𝐹</m:t>
                    </m:r>
                    <m:r>
                      <a:rPr lang="pt-BR" sz="3600" b="0" i="1" smtClean="0">
                        <a:latin typeface="Cambria Math" panose="02040503050406030204" pitchFamily="18" charset="0"/>
                      </a:rPr>
                      <m:t>(</m:t>
                    </m:r>
                    <m:r>
                      <a:rPr lang="pt-BR" sz="3600" b="0" i="1" smtClean="0">
                        <a:latin typeface="Cambria Math" panose="02040503050406030204" pitchFamily="18" charset="0"/>
                      </a:rPr>
                      <m:t>𝑠</m:t>
                    </m:r>
                    <m:r>
                      <a:rPr lang="pt-BR" sz="3600" b="0" i="1" smtClean="0">
                        <a:latin typeface="Cambria Math" panose="02040503050406030204" pitchFamily="18" charset="0"/>
                      </a:rPr>
                      <m:t>)</m:t>
                    </m:r>
                  </m:oMath>
                </a14:m>
                <a:endParaRPr lang="pt-BR" sz="3600" dirty="0"/>
              </a:p>
            </p:txBody>
          </p:sp>
        </mc:Choice>
        <mc:Fallback>
          <p:sp>
            <p:nvSpPr>
              <p:cNvPr id="8" name="CaixaDeTexto 7"/>
              <p:cNvSpPr txBox="1">
                <a:spLocks noRot="1" noChangeAspect="1" noMove="1" noResize="1" noEditPoints="1" noAdjustHandles="1" noChangeArrowheads="1" noChangeShapeType="1" noTextEdit="1"/>
              </p:cNvSpPr>
              <p:nvPr/>
            </p:nvSpPr>
            <p:spPr>
              <a:xfrm>
                <a:off x="6895465" y="5122545"/>
                <a:ext cx="3231515" cy="88455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37896" y="6206224"/>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45"/>
              <p:cNvSpPr txBox="1"/>
              <p:nvPr/>
            </p:nvSpPr>
            <p:spPr>
              <a:xfrm>
                <a:off x="401320" y="604520"/>
                <a:ext cx="11389360" cy="4510405"/>
              </a:xfrm>
              <a:prstGeom prst="rect">
                <a:avLst/>
              </a:prstGeom>
              <a:noFill/>
            </p:spPr>
            <p:txBody>
              <a:bodyPr wrap="square" rtlCol="0">
                <a:spAutoFit/>
              </a:bodyPr>
              <a:lstStyle/>
              <a:p>
                <a:pPr marL="60960" lvl="1" indent="-15240">
                  <a:spcBef>
                    <a:spcPts val="600"/>
                  </a:spcBef>
                  <a:spcAft>
                    <a:spcPts val="600"/>
                  </a:spcAft>
                </a:pPr>
                <a:endParaRPr lang="pt-BR" altLang="en-US" sz="2800" b="1" baseline="-25000"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startAt="3"/>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base, fora das duas regiões de depleção, é neutra, ou seja</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endParaRPr lang="pt-BR" altLang="en-US" sz="2800" b="1" i="1" smtClean="0">
                  <a:solidFill>
                    <a:srgbClr val="C00000"/>
                  </a:solidFill>
                  <a:latin typeface="Cambria Math" panose="02040503050406030204" pitchFamily="18" charset="0"/>
                  <a:ea typeface="MS Mincho" charset="0"/>
                  <a:cs typeface="Cambria Math" panose="02040503050406030204" pitchFamily="18" charset="0"/>
                  <a:sym typeface="Symbol" panose="05050102010706020507" charset="0"/>
                </a:endParaRPr>
              </a:p>
              <a:p>
                <a:pPr lvl="1">
                  <a:spcBef>
                    <a:spcPts val="600"/>
                  </a:spcBef>
                  <a:spcAft>
                    <a:spcPts val="600"/>
                  </a:spcAft>
                </a:pPr>
                <a14:m>
                  <m:oMathPara xmlns:m="http://schemas.openxmlformats.org/officeDocument/2006/math">
                    <m:oMathParaPr>
                      <m:jc m:val="centerGroup"/>
                    </m:oMathParaPr>
                    <m:oMath xmlns:m="http://schemas.openxmlformats.org/officeDocument/2006/math">
                      <m:r>
                        <a:rPr lang="pt-BR" altLang="en-US" sz="2800" b="1" i="1" smtClean="0">
                          <a:solidFill>
                            <a:srgbClr val="C00000"/>
                          </a:solidFill>
                          <a:latin typeface="Cambria Math" panose="02040503050406030204" pitchFamily="18" charset="0"/>
                          <a:ea typeface="MS Mincho" charset="0"/>
                          <a:cs typeface="Cambria Math" panose="02040503050406030204" pitchFamily="18" charset="0"/>
                          <a:sym typeface="Symbol" panose="05050102010706020507" charset="0"/>
                        </a:rPr>
                        <m:t>−</m:t>
                      </m:r>
                      <m: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𝒏</m:t>
                      </m:r>
                      <m:d>
                        <m:dPr>
                          <m:ctrlP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dPr>
                        <m:e>
                          <m: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e>
                      </m:d>
                      <m:r>
                        <a:rPr lang="pt-BR" altLang="en-US" sz="2800" b="1" i="1" smtClean="0">
                          <a:solidFill>
                            <a:srgbClr val="C00000"/>
                          </a:solidFill>
                          <a:latin typeface="Cambria Math" panose="02040503050406030204" pitchFamily="18" charset="0"/>
                          <a:ea typeface="MS Mincho" charset="0"/>
                          <a:cs typeface="Cambria Math" panose="02040503050406030204" pitchFamily="18" charset="0"/>
                          <a:sym typeface="Symbol" panose="05050102010706020507" charset="0"/>
                        </a:rPr>
                        <m:t>+</m:t>
                      </m:r>
                      <m: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𝒑</m:t>
                      </m:r>
                      <m:d>
                        <m:dPr>
                          <m:ctrlP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dPr>
                        <m:e>
                          <m: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e>
                      </m:d>
                      <m:r>
                        <a:rPr lang="pt-BR" altLang="en-US" sz="2800" b="1" i="1" smtClean="0">
                          <a:solidFill>
                            <a:srgbClr val="C00000"/>
                          </a:solidFill>
                          <a:latin typeface="Cambria Math" panose="02040503050406030204" pitchFamily="18" charset="0"/>
                          <a:ea typeface="MS Mincho" charset="0"/>
                          <a:cs typeface="Cambria Math" panose="02040503050406030204" pitchFamily="18" charset="0"/>
                          <a:sym typeface="Symbol" panose="05050102010706020507" charset="0"/>
                        </a:rPr>
                        <m:t>−</m:t>
                      </m:r>
                      <m:sSub>
                        <m:sSubPr>
                          <m:ctrlP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𝑵</m:t>
                          </m:r>
                        </m:e>
                        <m:sub>
                          <m: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d>
                        <m:dPr>
                          <m:ctrlP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dPr>
                        <m:e>
                          <m: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e>
                      </m:d>
                      <m:r>
                        <a:rPr lang="pt-BR" altLang="en-US" sz="2800" b="1" i="1" smtClean="0">
                          <a:solidFill>
                            <a:srgbClr val="C00000"/>
                          </a:solidFill>
                          <a:latin typeface="Cambria Math" panose="02040503050406030204" pitchFamily="18" charset="0"/>
                          <a:ea typeface="MS Mincho" charset="0"/>
                          <a:cs typeface="Cambria Math" panose="02040503050406030204" pitchFamily="18" charset="0"/>
                          <a:sym typeface="Symbol" panose="05050102010706020507" charset="0"/>
                        </a:rPr>
                        <m:t>+</m:t>
                      </m:r>
                      <m:sSub>
                        <m:sSubPr>
                          <m:ctrlP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𝑵</m:t>
                          </m:r>
                        </m:e>
                        <m:sub>
                          <m: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𝑫</m:t>
                          </m:r>
                        </m:sub>
                      </m:sSub>
                      <m:d>
                        <m:dPr>
                          <m:ctrlP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dPr>
                        <m:e>
                          <m: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e>
                      </m:d>
                      <m:r>
                        <a:rPr lang="pt-BR" altLang="en-US" sz="2800" b="1" i="1" smtClean="0">
                          <a:solidFill>
                            <a:srgbClr val="C00000"/>
                          </a:solidFill>
                          <a:latin typeface="Cambria Math" panose="02040503050406030204" pitchFamily="18" charset="0"/>
                          <a:ea typeface="MS Mincho" charset="0"/>
                          <a:cs typeface="Cambria Math" panose="02040503050406030204" pitchFamily="18" charset="0"/>
                          <a:sym typeface="Symbol" panose="05050102010706020507" charset="0"/>
                        </a:rPr>
                        <m:t>=</m:t>
                      </m:r>
                      <m: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oMath>
                  </m:oMathPara>
                </a14:m>
                <a:endParaRPr lang="pt-BR" altLang="en-US" sz="2800" b="1" i="1" dirty="0" smtClean="0">
                  <a:solidFill>
                    <a:srgbClr val="C00000"/>
                  </a:solidFill>
                  <a:latin typeface="Cambria" panose="02040503050406030204" charset="0"/>
                  <a:ea typeface="Cambria Math" panose="02040503050406030204" pitchFamily="18" charset="0"/>
                  <a:cs typeface="Cambria" panose="02040503050406030204" charset="0"/>
                  <a:sym typeface="Symbol" panose="05050102010706020507"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Hipótese semelhante é usada na análise dos diodos. As cargas se acumulam apenas na região de depleção.</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dirty="0" smtClean="0">
                    <a:solidFill>
                      <a:srgbClr val="00206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a:t>
                </a:r>
                <a:r>
                  <a:rPr lang="pt-BR" altLang="en-US" sz="2800" dirty="0">
                    <a:solidFill>
                      <a:srgbClr val="00206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consequência </a:t>
                </a:r>
                <a:r>
                  <a:rPr lang="pt-BR" altLang="en-US" sz="2800" dirty="0" smtClean="0">
                    <a:solidFill>
                      <a:srgbClr val="00206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que podemos extrair da hipótese 3 é que </a:t>
                </a:r>
                <a:r>
                  <a:rPr lang="pt-BR" altLang="en-US" sz="2800" dirty="0">
                    <a:solidFill>
                      <a:srgbClr val="00206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 correntes de difusão na base estão próximas.</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401320" y="604520"/>
                <a:ext cx="11389360" cy="451040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37896" y="6206224"/>
            <a:ext cx="2743200" cy="365125"/>
          </a:xfrm>
        </p:spPr>
        <p:txBody>
          <a:bodyPr/>
          <a:lstStyle/>
          <a:p>
            <a:fld id="{74F297BB-B745-4CAB-BE1D-CE4C89382949}" type="slidenum">
              <a:rPr lang="pt-BR" smtClean="0"/>
            </a:fld>
            <a:endParaRPr lang="pt-BR"/>
          </a:p>
        </p:txBody>
      </p:sp>
      <p:sp>
        <p:nvSpPr>
          <p:cNvPr id="3" name="CaixaDeTexto 45"/>
          <p:cNvSpPr txBox="1"/>
          <p:nvPr/>
        </p:nvSpPr>
        <p:spPr>
          <a:xfrm>
            <a:off x="771590" y="875925"/>
            <a:ext cx="11040155" cy="3415030"/>
          </a:xfrm>
          <a:prstGeom prst="rect">
            <a:avLst/>
          </a:prstGeom>
          <a:noFill/>
        </p:spPr>
        <p:txBody>
          <a:bodyPr wrap="square" rtlCol="0">
            <a:spAutoFit/>
          </a:bodyPr>
          <a:lstStyle/>
          <a:p>
            <a:pPr>
              <a:spcBef>
                <a:spcPts val="600"/>
              </a:spcBef>
              <a:spcAft>
                <a:spcPts val="6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A base, fora das duas regiões de depleção, é neutra, ou seja</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chegar a este resultado, vamos ainda considerar que as concentrações de dopantes na base, N</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(dominante) e N</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são constantes, hipótese de construção, ou variam pouco quando comparadas com n(x) e p(x).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Dessa forma, pela hip.3</a:t>
            </a:r>
            <a:endPar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Retângulo 3"/>
              <p:cNvSpPr/>
              <p:nvPr/>
            </p:nvSpPr>
            <p:spPr>
              <a:xfrm>
                <a:off x="958215" y="4788535"/>
                <a:ext cx="10275570" cy="920115"/>
              </a:xfrm>
              <a:prstGeom prst="rect">
                <a:avLst/>
              </a:prstGeom>
            </p:spPr>
            <p:txBody>
              <a:bodyPr wrap="square">
                <a:spAutoFit/>
              </a:bodyPr>
              <a:lstStyle/>
              <a:p>
                <a:pPr lvl="1">
                  <a:spcBef>
                    <a:spcPts val="600"/>
                  </a:spcBef>
                  <a:spcAft>
                    <a:spcPts val="600"/>
                  </a:spcAft>
                </a:pPr>
                <a14:m>
                  <m:oMathPara xmlns:m="http://schemas.openxmlformats.org/officeDocument/2006/math">
                    <m:oMathParaPr>
                      <m:jc m:val="center"/>
                    </m:oMathParaPr>
                    <m:oMath xmlns:m="http://schemas.openxmlformats.org/officeDocument/2006/math">
                      <m:f>
                        <m:fPr>
                          <m:ctrlPr>
                            <a:rPr lang="pt-BR" altLang="en-US" sz="2800" b="0" i="1"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ctrlPr>
                        </m:fPr>
                        <m:num>
                          <m:r>
                            <a:rPr lang="pt-BR" altLang="en-US" sz="2800" b="0" i="1"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num>
                        <m:den>
                          <m:r>
                            <a:rPr lang="pt-BR" altLang="en-US" sz="2800" b="0" i="1"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
                            <a:rPr lang="pt-BR" altLang="en-US" sz="2800" b="0" i="1"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𝑥</m:t>
                          </m:r>
                        </m:den>
                      </m:f>
                      <m:d>
                        <m:dPr>
                          <m:ctrlPr>
                            <a:rPr lang="pt-BR" altLang="en-US" sz="2800" b="0" i="1"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ctrlPr>
                        </m:dPr>
                        <m:e>
                          <m:r>
                            <a:rPr lang="pt-BR" altLang="en-US" sz="2800" b="0" i="1"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
                            <a:rPr lang="pt-BR" altLang="en-US" sz="2800" b="0" i="1"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𝑛</m:t>
                          </m:r>
                          <m:d>
                            <m:dPr>
                              <m:ctrlPr>
                                <a:rPr lang="pt-BR" altLang="en-US" sz="2800" i="1">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ctrlPr>
                            </m:dPr>
                            <m:e>
                              <m:r>
                                <a:rPr lang="pt-BR" altLang="en-US" sz="2800" b="0" i="1">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𝑥</m:t>
                              </m:r>
                            </m:e>
                          </m:d>
                          <m:r>
                            <a:rPr lang="pt-BR" altLang="en-US" sz="2800" b="0" i="1">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
                            <a:rPr lang="pt-BR" altLang="en-US" sz="2800" b="0" i="1">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𝑝</m:t>
                          </m:r>
                          <m:d>
                            <m:dPr>
                              <m:ctrlPr>
                                <a:rPr lang="pt-BR" altLang="en-US" sz="2800" i="1">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ctrlPr>
                            </m:dPr>
                            <m:e>
                              <m:r>
                                <a:rPr lang="pt-BR" altLang="en-US" sz="2800" b="0" i="1">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𝑥</m:t>
                              </m:r>
                            </m:e>
                          </m:d>
                          <m:r>
                            <a:rPr lang="pt-BR" altLang="en-US" sz="2800" b="0" i="1">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sSub>
                            <m:sSubPr>
                              <m:ctrlPr>
                                <a:rPr lang="pt-BR" altLang="en-US" sz="2800" i="1">
                                  <a:solidFill>
                                    <a:schemeClr val="tx1"/>
                                  </a:solidFill>
                                  <a:latin typeface="Cambria Math" panose="02040503050406030204" pitchFamily="18" charset="0"/>
                                  <a:ea typeface="Cambria Math" panose="02040503050406030204" pitchFamily="18" charset="0"/>
                                  <a:sym typeface="Symbol" panose="05050102010706020507" charset="0"/>
                                </a:rPr>
                              </m:ctrlPr>
                            </m:sSubPr>
                            <m:e>
                              <m:r>
                                <a:rPr lang="pt-BR" altLang="en-US" sz="2800" b="0" i="1">
                                  <a:solidFill>
                                    <a:schemeClr val="tx1"/>
                                  </a:solidFill>
                                  <a:latin typeface="Cambria Math" panose="02040503050406030204" pitchFamily="18" charset="0"/>
                                  <a:ea typeface="Cambria Math" panose="02040503050406030204" pitchFamily="18" charset="0"/>
                                  <a:sym typeface="Symbol" panose="05050102010706020507" charset="0"/>
                                </a:rPr>
                                <m:t>𝑁</m:t>
                              </m:r>
                            </m:e>
                            <m:sub>
                              <m:r>
                                <a:rPr lang="pt-BR" altLang="en-US" sz="2800" b="0" i="1">
                                  <a:solidFill>
                                    <a:schemeClr val="tx1"/>
                                  </a:solidFill>
                                  <a:latin typeface="Cambria Math" panose="02040503050406030204" pitchFamily="18" charset="0"/>
                                  <a:ea typeface="Cambria Math" panose="02040503050406030204" pitchFamily="18" charset="0"/>
                                  <a:sym typeface="Symbol" panose="05050102010706020507" charset="0"/>
                                </a:rPr>
                                <m:t>𝐴</m:t>
                              </m:r>
                            </m:sub>
                          </m:sSub>
                          <m:d>
                            <m:dPr>
                              <m:ctrlPr>
                                <a:rPr lang="pt-BR" altLang="en-US" sz="2800" i="1">
                                  <a:solidFill>
                                    <a:schemeClr val="tx1"/>
                                  </a:solidFill>
                                  <a:latin typeface="Cambria Math" panose="02040503050406030204" pitchFamily="18" charset="0"/>
                                  <a:ea typeface="Cambria Math" panose="02040503050406030204" pitchFamily="18" charset="0"/>
                                  <a:sym typeface="Symbol" panose="05050102010706020507" charset="0"/>
                                </a:rPr>
                              </m:ctrlPr>
                            </m:dPr>
                            <m:e>
                              <m:r>
                                <a:rPr lang="pt-BR" altLang="en-US" sz="2800" b="0" i="1">
                                  <a:solidFill>
                                    <a:schemeClr val="tx1"/>
                                  </a:solidFill>
                                  <a:latin typeface="Cambria Math" panose="02040503050406030204" pitchFamily="18" charset="0"/>
                                  <a:ea typeface="Cambria Math" panose="02040503050406030204" pitchFamily="18" charset="0"/>
                                  <a:sym typeface="Symbol" panose="05050102010706020507" charset="0"/>
                                </a:rPr>
                                <m:t>𝑥</m:t>
                              </m:r>
                            </m:e>
                          </m:d>
                          <m:r>
                            <a:rPr lang="pt-BR" altLang="en-US" sz="2800" b="0" i="1">
                              <a:solidFill>
                                <a:schemeClr val="tx1"/>
                              </a:solidFill>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solidFill>
                                    <a:schemeClr val="tx1"/>
                                  </a:solidFill>
                                  <a:latin typeface="Cambria Math" panose="02040503050406030204" pitchFamily="18" charset="0"/>
                                  <a:ea typeface="Cambria Math" panose="02040503050406030204" pitchFamily="18" charset="0"/>
                                  <a:sym typeface="Symbol" panose="05050102010706020507" charset="0"/>
                                </a:rPr>
                              </m:ctrlPr>
                            </m:sSubPr>
                            <m:e>
                              <m:r>
                                <a:rPr lang="pt-BR" altLang="en-US" sz="2800" b="0" i="1">
                                  <a:solidFill>
                                    <a:schemeClr val="tx1"/>
                                  </a:solidFill>
                                  <a:latin typeface="Cambria Math" panose="02040503050406030204" pitchFamily="18" charset="0"/>
                                  <a:ea typeface="Cambria Math" panose="02040503050406030204" pitchFamily="18" charset="0"/>
                                  <a:sym typeface="Symbol" panose="05050102010706020507" charset="0"/>
                                </a:rPr>
                                <m:t>𝑁</m:t>
                              </m:r>
                            </m:e>
                            <m:sub>
                              <m:r>
                                <a:rPr lang="pt-BR" altLang="en-US" sz="2800" b="0" i="1">
                                  <a:solidFill>
                                    <a:schemeClr val="tx1"/>
                                  </a:solidFill>
                                  <a:latin typeface="Cambria Math" panose="02040503050406030204" pitchFamily="18" charset="0"/>
                                  <a:ea typeface="Cambria Math" panose="02040503050406030204" pitchFamily="18" charset="0"/>
                                  <a:sym typeface="Symbol" panose="05050102010706020507" charset="0"/>
                                </a:rPr>
                                <m:t>𝐷</m:t>
                              </m:r>
                            </m:sub>
                          </m:sSub>
                          <m:d>
                            <m:dPr>
                              <m:ctrlPr>
                                <a:rPr lang="pt-BR" altLang="en-US" sz="2800" i="1">
                                  <a:solidFill>
                                    <a:schemeClr val="tx1"/>
                                  </a:solidFill>
                                  <a:latin typeface="Cambria Math" panose="02040503050406030204" pitchFamily="18" charset="0"/>
                                  <a:ea typeface="Cambria Math" panose="02040503050406030204" pitchFamily="18" charset="0"/>
                                  <a:sym typeface="Symbol" panose="05050102010706020507" charset="0"/>
                                </a:rPr>
                              </m:ctrlPr>
                            </m:dPr>
                            <m:e>
                              <m:r>
                                <a:rPr lang="pt-BR" altLang="en-US" sz="2800" b="0" i="1">
                                  <a:solidFill>
                                    <a:schemeClr val="tx1"/>
                                  </a:solidFill>
                                  <a:latin typeface="Cambria Math" panose="02040503050406030204" pitchFamily="18" charset="0"/>
                                  <a:ea typeface="Cambria Math" panose="02040503050406030204" pitchFamily="18" charset="0"/>
                                  <a:sym typeface="Symbol" panose="05050102010706020507" charset="0"/>
                                </a:rPr>
                                <m:t>𝑥</m:t>
                              </m:r>
                            </m:e>
                          </m:d>
                        </m:e>
                      </m:d>
                      <m:r>
                        <a:rPr lang="en-US" altLang="pt-BR" sz="2800" i="1">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ctrlPr>
                        </m:fPr>
                        <m:num>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m:t>
                          </m:r>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𝑛</m:t>
                          </m:r>
                          <m:d>
                            <m:dPr>
                              <m:ctrlP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ctrlPr>
                            </m:dPr>
                            <m:e>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𝑥</m:t>
                              </m:r>
                            </m:e>
                          </m:d>
                        </m:num>
                        <m:den>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m:t>
                          </m:r>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𝑥</m:t>
                          </m:r>
                        </m:den>
                      </m:f>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a:solidFill>
                            <a:schemeClr val="tx1"/>
                          </a:solidFill>
                          <a:latin typeface="Cambria Math" panose="02040503050406030204" pitchFamily="18" charset="0"/>
                          <a:ea typeface="Cambria Math" panose="02040503050406030204" pitchFamily="18" charset="0"/>
                          <a:sym typeface="Symbol" panose="05050102010706020507" charset="0"/>
                        </a:rPr>
                        <m:t>0</m:t>
                      </m:r>
                    </m:oMath>
                  </m:oMathPara>
                </a14:m>
                <a:endParaRPr lang="pt-BR" altLang="en-US" sz="2800" dirty="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 name="Retângulo 3"/>
              <p:cNvSpPr>
                <a:spLocks noRot="1" noChangeAspect="1" noMove="1" noResize="1" noEditPoints="1" noAdjustHandles="1" noChangeArrowheads="1" noChangeShapeType="1" noTextEdit="1"/>
              </p:cNvSpPr>
              <p:nvPr/>
            </p:nvSpPr>
            <p:spPr>
              <a:xfrm>
                <a:off x="958215" y="4788535"/>
                <a:ext cx="10275570" cy="92011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37896" y="6206224"/>
            <a:ext cx="2743200" cy="365125"/>
          </a:xfrm>
        </p:spPr>
        <p:txBody>
          <a:bodyPr/>
          <a:lstStyle/>
          <a:p>
            <a:fld id="{74F297BB-B745-4CAB-BE1D-CE4C89382949}" type="slidenum">
              <a:rPr lang="pt-BR" smtClean="0"/>
            </a:fld>
            <a:endParaRPr lang="pt-BR"/>
          </a:p>
        </p:txBody>
      </p:sp>
      <p:sp>
        <p:nvSpPr>
          <p:cNvPr id="3" name="CaixaDeTexto 45"/>
          <p:cNvSpPr txBox="1"/>
          <p:nvPr/>
        </p:nvSpPr>
        <p:spPr>
          <a:xfrm>
            <a:off x="838559" y="667408"/>
            <a:ext cx="11040155" cy="523220"/>
          </a:xfrm>
          <a:prstGeom prst="rect">
            <a:avLst/>
          </a:prstGeom>
          <a:noFill/>
        </p:spPr>
        <p:txBody>
          <a:bodyPr wrap="square" rtlCol="0">
            <a:spAutoFit/>
          </a:bodyPr>
          <a:lstStyle/>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portanto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Retângulo 5"/>
              <p:cNvSpPr/>
              <p:nvPr/>
            </p:nvSpPr>
            <p:spPr>
              <a:xfrm>
                <a:off x="750975" y="1109181"/>
                <a:ext cx="10071414" cy="920115"/>
              </a:xfrm>
              <a:prstGeom prst="rect">
                <a:avLst/>
              </a:prstGeom>
            </p:spPr>
            <p:txBody>
              <a:bodyPr wrap="square">
                <a:spAutoFit/>
              </a:bodyPr>
              <a:lstStyle/>
              <a:p>
                <a:pPr lvl="1">
                  <a:spcBef>
                    <a:spcPts val="600"/>
                  </a:spcBef>
                  <a:spcAft>
                    <a:spcPts val="600"/>
                  </a:spcAft>
                </a:pPr>
                <a14:m>
                  <m:oMathPara xmlns:m="http://schemas.openxmlformats.org/officeDocument/2006/math">
                    <m:oMathParaPr>
                      <m:jc m:val="centerGroup"/>
                    </m:oMathParaPr>
                    <m:oMath xmlns:m="http://schemas.openxmlformats.org/officeDocument/2006/math">
                      <m:f>
                        <m:fPr>
                          <m:ctrlP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ctrlPr>
                        </m:fPr>
                        <m:num>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m:t>
                          </m:r>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𝑛</m:t>
                          </m:r>
                          <m:d>
                            <m:dPr>
                              <m:ctrlP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ctrlPr>
                            </m:dPr>
                            <m:e>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𝑥</m:t>
                              </m:r>
                            </m:e>
                          </m:d>
                        </m:num>
                        <m:den>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m:t>
                          </m:r>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𝑥</m:t>
                          </m:r>
                        </m:den>
                      </m:f>
                      <m:r>
                        <a:rPr lang="en-US" altLang="pt-BR" sz="2800" i="1"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oMath>
                  </m:oMathPara>
                </a14:m>
                <a:endParaRPr lang="pt-BR" altLang="en-US" sz="2800" dirty="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6" name="Retângulo 5"/>
              <p:cNvSpPr>
                <a:spLocks noRot="1" noChangeAspect="1" noMove="1" noResize="1" noEditPoints="1" noAdjustHandles="1" noChangeArrowheads="1" noChangeShapeType="1" noTextEdit="1"/>
              </p:cNvSpPr>
              <p:nvPr/>
            </p:nvSpPr>
            <p:spPr>
              <a:xfrm>
                <a:off x="750975" y="1109181"/>
                <a:ext cx="10071414" cy="920115"/>
              </a:xfrm>
              <a:prstGeom prst="rect">
                <a:avLst/>
              </a:prstGeom>
              <a:blipFill rotWithShape="1">
                <a:blip r:embed="rId1"/>
                <a:stretch>
                  <a:fillRect l="-4" t="-51" r="1" b="5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CaixaDeTexto 45"/>
              <p:cNvSpPr txBox="1"/>
              <p:nvPr/>
            </p:nvSpPr>
            <p:spPr>
              <a:xfrm>
                <a:off x="473075" y="2029460"/>
                <a:ext cx="11405870" cy="2289810"/>
              </a:xfrm>
              <a:prstGeom prst="rect">
                <a:avLst/>
              </a:prstGeom>
              <a:noFill/>
            </p:spPr>
            <p:txBody>
              <a:bodyPr wrap="square" rtlCol="0">
                <a:spAutoFit/>
              </a:bodyPr>
              <a:lstStyle/>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estas derivadas são próximas, as correntes de difusão, de elétrons e lacunas, na base tem mesma ordem de grandeza, ou seja</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14:m>
                  <m:oMathPara xmlns:m="http://schemas.openxmlformats.org/officeDocument/2006/math">
                    <m:oMathParaPr>
                      <m:jc m:val="center"/>
                    </m:oMathParaPr>
                    <m:oMath xmlns:m="http://schemas.openxmlformats.org/officeDocument/2006/math">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𝑏</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r>
                        <a:rPr lang="pt-BR" altLang="en-US" sz="280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𝑝</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𝑝</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𝑏</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7" name="CaixaDeTexto 45"/>
              <p:cNvSpPr txBox="1">
                <a:spLocks noRot="1" noChangeAspect="1" noMove="1" noResize="1" noEditPoints="1" noAdjustHandles="1" noChangeArrowheads="1" noChangeShapeType="1" noTextEdit="1"/>
              </p:cNvSpPr>
              <p:nvPr/>
            </p:nvSpPr>
            <p:spPr>
              <a:xfrm>
                <a:off x="473075" y="2029460"/>
                <a:ext cx="11405870" cy="2289810"/>
              </a:xfrm>
              <a:prstGeom prst="rect">
                <a:avLst/>
              </a:prstGeom>
              <a:blipFill rotWithShape="1">
                <a:blip r:embed="rId2"/>
                <a:stretch>
                  <a:fillRect/>
                </a:stretch>
              </a:blipFill>
            </p:spPr>
            <p:txBody>
              <a:bodyPr/>
              <a:lstStyle/>
              <a:p>
                <a:r>
                  <a:rPr lang="pt-BR" altLang="en-US">
                    <a:noFill/>
                  </a:rPr>
                  <a:t> </a:t>
                </a:r>
              </a:p>
            </p:txBody>
          </p:sp>
        </mc:Fallback>
      </mc:AlternateContent>
      <p:sp>
        <p:nvSpPr>
          <p:cNvPr id="4" name="Caixa de Texto 3"/>
          <p:cNvSpPr txBox="1"/>
          <p:nvPr/>
        </p:nvSpPr>
        <p:spPr>
          <a:xfrm>
            <a:off x="473075" y="4539615"/>
            <a:ext cx="11240135" cy="1814830"/>
          </a:xfrm>
          <a:prstGeom prst="rect">
            <a:avLst/>
          </a:prstGeom>
          <a:noFill/>
        </p:spPr>
        <p:txBody>
          <a:bodyPr wrap="square" rtlCol="0" anchor="t">
            <a:spAutoFit/>
          </a:bodyPr>
          <a:p>
            <a:pPr lvl="1">
              <a:spcBef>
                <a:spcPts val="600"/>
              </a:spcBef>
              <a:spcAft>
                <a:spcPts val="600"/>
              </a:spcAft>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sabemos que na base a corrente de elétrons predomina, hip. 2, podemos tentar agora saber se há uma predominância entre um dos termos da corrente, J</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bD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 J</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NpA</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Caso haja, facilitará nossa análise</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37896" y="6206224"/>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45"/>
              <p:cNvSpPr txBox="1"/>
              <p:nvPr/>
            </p:nvSpPr>
            <p:spPr>
              <a:xfrm>
                <a:off x="592813" y="1974972"/>
                <a:ext cx="11040155" cy="2355850"/>
              </a:xfrm>
              <a:prstGeom prst="rect">
                <a:avLst/>
              </a:prstGeom>
              <a:noFill/>
            </p:spPr>
            <p:txBody>
              <a:bodyPr wrap="square" rtlCol="0">
                <a:spAutoFit/>
              </a:bodyPr>
              <a:lstStyle/>
              <a:p>
                <a:pPr marL="0" lvl="1">
                  <a:lnSpc>
                    <a:spcPct val="100000"/>
                  </a:lnSpc>
                  <a:spcBef>
                    <a:spcPts val="600"/>
                  </a:spcBef>
                  <a:spcAft>
                    <a:spcPts val="17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 fim, pela hip.2, temos que </a:t>
                </a: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𝑝𝑏</m:t>
                        </m:r>
                      </m:sub>
                    </m:sSub>
                  </m:oMath>
                </a14:m>
                <a:r>
                  <a:rPr lang="pt-BR" sz="2800" dirty="0" smtClean="0">
                    <a:sym typeface="+mn-ea"/>
                  </a:rPr>
                  <a:t> &lt;&lt; </a:t>
                </a: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𝑛𝑏</m:t>
                        </m:r>
                      </m:sub>
                    </m:sSub>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ou seja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0" lvl="1" algn="ctr" fontAlgn="auto">
                  <a:spcBef>
                    <a:spcPts val="600"/>
                  </a:spcBef>
                  <a:spcAft>
                    <a:spcPts val="1200"/>
                  </a:spcAft>
                </a:pPr>
                <a14:m>
                  <m:oMathPara xmlns:m="http://schemas.openxmlformats.org/officeDocument/2006/math">
                    <m:oMathParaPr>
                      <m:jc m:val="centerGroup"/>
                    </m:oMathParaPr>
                    <m:oMath xmlns:m="http://schemas.openxmlformats.org/officeDocument/2006/math">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𝑝</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r>
                            <a:rPr lang="pt-BR" altLang="en-US" sz="280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𝑝</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e>
                      </m:d>
                      <m:r>
                        <a:rPr lang="pt-BR" altLang="en-US" sz="2800" b="0" i="1" smtClean="0">
                          <a:latin typeface="Cambria Math" panose="02040503050406030204" pitchFamily="18" charset="0"/>
                          <a:ea typeface="Cambria Math" panose="02040503050406030204" pitchFamily="18" charset="0"/>
                          <a:sym typeface="Symbol" panose="05050102010706020507" charset="0"/>
                        </a:rPr>
                        <m:t> ≪</m:t>
                      </m:r>
                      <m:r>
                        <a:rPr lang="pt-BR" altLang="en-US" sz="2800" i="1">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i="1">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 </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r>
                                <a:rPr lang="pt-BR" altLang="en-US" sz="280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e>
                      </m:d>
                    </m:oMath>
                  </m:oMathPara>
                </a14:m>
                <a:endParaRPr lang="pt-BR" sz="2800" dirty="0"/>
              </a:p>
              <a:p>
                <a:pPr marL="0"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592813" y="1974972"/>
                <a:ext cx="11040155" cy="2355850"/>
              </a:xfrm>
              <a:prstGeom prst="rect">
                <a:avLst/>
              </a:prstGeom>
              <a:blipFill rotWithShape="1">
                <a:blip r:embed="rId1"/>
                <a:stretch>
                  <a:fillRect l="-3" t="-5" r="4" b="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CaixaDeTexto 45"/>
              <p:cNvSpPr txBox="1"/>
              <p:nvPr/>
            </p:nvSpPr>
            <p:spPr>
              <a:xfrm>
                <a:off x="334645" y="4399280"/>
                <a:ext cx="11298555" cy="1737995"/>
              </a:xfrm>
              <a:prstGeom prst="rect">
                <a:avLst/>
              </a:prstGeom>
              <a:noFill/>
            </p:spPr>
            <p:txBody>
              <a:bodyPr wrap="square" rtlCol="0">
                <a:spAutoFit/>
              </a:bodyPr>
              <a:lstStyle/>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agora investigar a relação entre as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correntes na base de de difusão (elétrons)</a:t>
                </a:r>
                <a14:m>
                  <m:oMath xmlns:m="http://schemas.openxmlformats.org/officeDocument/2006/math">
                    <m:r>
                      <a:rPr lang="en-US" altLang="pt-BR" sz="2800" smtClean="0">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smtClean="0">
                        <a:latin typeface="Cambria Math" panose="02040503050406030204" pitchFamily="18" charset="0"/>
                        <a:ea typeface="Cambria Math" panose="02040503050406030204" pitchFamily="18" charset="0"/>
                        <a:sym typeface="Symbol" panose="05050102010706020507" charset="0"/>
                      </a:rPr>
                      <m:t>  </m:t>
                    </m:r>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𝑛𝑏</m:t>
                            </m:r>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r>
                          <a:rPr lang="en-US" altLang="pt-BR" sz="2800" b="0" i="1" smtClean="0">
                            <a:latin typeface="Cambria Math" panose="02040503050406030204" pitchFamily="18" charset="0"/>
                            <a:ea typeface="Cambria Math" panose="02040503050406030204" pitchFamily="18" charset="0"/>
                            <a:sym typeface="Symbol" panose="05050102010706020507" charset="0"/>
                          </a:rPr>
                          <m:t>𝑏</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oMath>
                </a14:m>
                <a:r>
                  <a:rPr lang="pt-BR" altLang="en-US" sz="2800" dirty="0" smtClean="0">
                    <a:latin typeface="Comic Sans MS" panose="030F0702030302020204" pitchFamily="66" charset="0"/>
                    <a:ea typeface="Cambria Math" panose="02040503050406030204" pitchFamily="18" charset="0"/>
                    <a:sym typeface="Symbol" panose="05050102010706020507" charset="0"/>
                  </a:rPr>
                  <a:t> </a:t>
                </a:r>
                <a:endParaRPr lang="pt-BR" altLang="en-US" sz="2800" dirty="0" smtClean="0">
                  <a:latin typeface="Comic Sans MS" panose="030F0702030302020204" pitchFamily="66" charset="0"/>
                  <a:ea typeface="Cambria Math" panose="02040503050406030204" pitchFamily="18" charset="0"/>
                  <a:sym typeface="Symbol" panose="05050102010706020507" charset="0"/>
                </a:endParaRPr>
              </a:p>
              <a:p>
                <a:pPr lvl="1">
                  <a:spcBef>
                    <a:spcPts val="600"/>
                  </a:spcBef>
                  <a:spcAft>
                    <a:spcPts val="600"/>
                  </a:spcAft>
                </a:pPr>
                <a:r>
                  <a:rPr lang="pt-BR" altLang="en-US" sz="2800" b="1" dirty="0" smtClean="0">
                    <a:solidFill>
                      <a:srgbClr val="C00000"/>
                    </a:solidFill>
                    <a:latin typeface="Comic Sans MS" panose="030F0702030302020204" pitchFamily="66" charset="0"/>
                    <a:ea typeface="Cambria Math" panose="02040503050406030204" pitchFamily="18" charset="0"/>
                    <a:sym typeface="Symbol" panose="05050102010706020507" charset="0"/>
                  </a:rPr>
                  <a:t>de deriva (elétrons)</a:t>
                </a:r>
                <a:r>
                  <a:rPr lang="pt-BR" altLang="en-US" sz="2800" dirty="0" smtClean="0">
                    <a:latin typeface="Comic Sans MS" panose="030F0702030302020204" pitchFamily="66" charset="0"/>
                    <a:ea typeface="Cambria Math" panose="02040503050406030204" pitchFamily="18" charset="0"/>
                    <a:sym typeface="Symbol" panose="05050102010706020507" charset="0"/>
                  </a:rPr>
                  <a:t>, </a:t>
                </a:r>
                <a14:m>
                  <m:oMath xmlns:m="http://schemas.openxmlformats.org/officeDocument/2006/math">
                    <m:r>
                      <a:rPr lang="pt-BR" altLang="en-US" sz="2800" b="0" i="0" smtClean="0">
                        <a:latin typeface="Cambria Math" panose="02040503050406030204" pitchFamily="18" charset="0"/>
                        <a:ea typeface="Cambria Math" panose="02040503050406030204" pitchFamily="18" charset="0"/>
                        <a:sym typeface="Symbol" panose="05050102010706020507" charset="0"/>
                      </a:rPr>
                      <m:t> </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𝑛𝑏</m:t>
                        </m:r>
                        <m:r>
                          <a:rPr lang="pt-BR" altLang="en-US" sz="2800" b="0" i="1" smtClean="0">
                            <a:latin typeface="Cambria Math" panose="02040503050406030204" pitchFamily="18" charset="0"/>
                            <a:ea typeface="Cambria Math" panose="02040503050406030204" pitchFamily="18" charset="0"/>
                            <a:sym typeface="Symbol" panose="05050102010706020507" charset="0"/>
                          </a:rPr>
                          <m:t>𝐴</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r>
                      <a:rPr lang="pt-BR" altLang="en-US"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oMath>
                </a14:m>
                <a:endParaRPr lang="pt-BR" altLang="en-US"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 name="CaixaDeTexto 45"/>
              <p:cNvSpPr txBox="1">
                <a:spLocks noRot="1" noChangeAspect="1" noMove="1" noResize="1" noEditPoints="1" noAdjustHandles="1" noChangeArrowheads="1" noChangeShapeType="1" noTextEdit="1"/>
              </p:cNvSpPr>
              <p:nvPr/>
            </p:nvSpPr>
            <p:spPr>
              <a:xfrm>
                <a:off x="334645" y="4399280"/>
                <a:ext cx="11298555" cy="173799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 name="Retângulo 8"/>
              <p:cNvSpPr/>
              <p:nvPr/>
            </p:nvSpPr>
            <p:spPr>
              <a:xfrm>
                <a:off x="576768" y="1012253"/>
                <a:ext cx="10804525" cy="596265"/>
              </a:xfrm>
              <a:prstGeom prst="rect">
                <a:avLst/>
              </a:prstGeom>
            </p:spPr>
            <p:txBody>
              <a:bodyPr wrap="none">
                <a:spAutoFit/>
              </a:bodyPr>
              <a:lstStyle/>
              <a:p>
                <a:pPr algn="l"/>
                <a14:m>
                  <m:oMath xmlns:m="http://schemas.openxmlformats.org/officeDocument/2006/math">
                    <m:sSub>
                      <m:sSubPr>
                        <m:ctrlPr>
                          <a:rPr lang="pt-BR" altLang="pt-BR" sz="3200" i="1" smtClean="0">
                            <a:latin typeface="Cambria Math" panose="02040503050406030204" pitchFamily="18" charset="0"/>
                          </a:rPr>
                        </m:ctrlPr>
                      </m:sSubPr>
                      <m:e>
                        <m:r>
                          <a:rPr lang="pt-BR" altLang="pt-BR" sz="3200" b="0" i="1" smtClean="0">
                            <a:latin typeface="Cambria Math" panose="02040503050406030204" pitchFamily="18" charset="0"/>
                          </a:rPr>
                          <m:t>𝑛</m:t>
                        </m:r>
                      </m:e>
                      <m:sub>
                        <m:r>
                          <a:rPr lang="en-US" altLang="pt-BR" sz="3200" b="0" i="1" smtClean="0">
                            <a:latin typeface="Cambria Math" panose="02040503050406030204" pitchFamily="18" charset="0"/>
                          </a:rPr>
                          <m:t>𝑏</m:t>
                        </m:r>
                      </m:sub>
                    </m:sSub>
                  </m:oMath>
                </a14:m>
                <a:r>
                  <a:rPr lang="pt-BR" sz="3200" dirty="0" smtClean="0"/>
                  <a:t> &lt;&lt; </a:t>
                </a:r>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pt-BR" altLang="pt-BR" sz="3200" b="0" i="1" smtClean="0">
                            <a:latin typeface="Cambria Math" panose="02040503050406030204" pitchFamily="18" charset="0"/>
                            <a:cs typeface="Cambria Math" panose="02040503050406030204" pitchFamily="18" charset="0"/>
                          </a:rPr>
                          <m:t>𝑝</m:t>
                        </m:r>
                      </m:e>
                      <m:sub>
                        <m:r>
                          <a:rPr lang="en-US" altLang="pt-BR" sz="3200" i="1">
                            <a:latin typeface="Cambria Math" panose="02040503050406030204" pitchFamily="18" charset="0"/>
                            <a:cs typeface="Cambria Math" panose="02040503050406030204" pitchFamily="18" charset="0"/>
                          </a:rPr>
                          <m:t>𝑏</m:t>
                        </m:r>
                      </m:sub>
                    </m:sSub>
                    <m:r>
                      <a:rPr lang="pt-BR" altLang="pt-BR" sz="3200" b="0" i="1" smtClean="0">
                        <a:latin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cs typeface="Cambria Math" panose="02040503050406030204" pitchFamily="18" charset="0"/>
                      </a:rPr>
                      <m:t> </m:t>
                    </m:r>
                    <m:r>
                      <a:rPr lang="en-US" altLang="pt-BR" sz="3200" i="1" smtClean="0">
                        <a:latin typeface="Cambria Math" panose="02040503050406030204" pitchFamily="18" charset="0"/>
                        <a:cs typeface="Cambria Math" panose="02040503050406030204" pitchFamily="18" charset="0"/>
                      </a:rPr>
                      <m:t>⟹   </m:t>
                    </m:r>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𝑞</m:t>
                        </m:r>
                        <m:r>
                          <a:rPr lang="pt-BR" altLang="en-US" sz="3200" i="1">
                            <a:latin typeface="Cambria Math" panose="02040503050406030204" pitchFamily="18" charset="0"/>
                            <a:ea typeface="Cambria Math" panose="02040503050406030204" pitchFamily="18" charset="0"/>
                            <a:sym typeface="Symbol" panose="05050102010706020507" charset="0"/>
                          </a:rPr>
                          <m:t>𝜇</m:t>
                        </m:r>
                      </m:e>
                      <m:sub>
                        <m:r>
                          <a:rPr lang="en-US" altLang="pt-BR" sz="3200" i="1">
                            <a:latin typeface="Cambria Math" panose="02040503050406030204" pitchFamily="18" charset="0"/>
                            <a:ea typeface="Cambria Math" panose="02040503050406030204" pitchFamily="18" charset="0"/>
                            <a:sym typeface="Symbol" panose="05050102010706020507" charset="0"/>
                          </a:rPr>
                          <m:t>𝑛𝑏</m:t>
                        </m:r>
                      </m:sub>
                    </m:sSub>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𝑛</m:t>
                        </m:r>
                      </m:e>
                      <m:sub>
                        <m:r>
                          <a:rPr lang="en-US" altLang="pt-BR" sz="3200" i="1">
                            <a:latin typeface="Cambria Math" panose="02040503050406030204" pitchFamily="18" charset="0"/>
                            <a:ea typeface="Cambria Math" panose="02040503050406030204" pitchFamily="18" charset="0"/>
                            <a:sym typeface="Symbol" panose="05050102010706020507" charset="0"/>
                          </a:rPr>
                          <m:t>𝑏</m:t>
                        </m:r>
                      </m:sub>
                    </m:sSub>
                    <m:r>
                      <a:rPr lang="pt-BR" altLang="en-US" sz="3200" i="1">
                        <a:latin typeface="Cambria Math" panose="02040503050406030204" pitchFamily="18" charset="0"/>
                        <a:ea typeface="Cambria Math" panose="02040503050406030204" pitchFamily="18" charset="0"/>
                        <a:sym typeface="Symbol" panose="05050102010706020507" charset="0"/>
                      </a:rPr>
                      <m:t>𝐸</m:t>
                    </m:r>
                  </m:oMath>
                </a14:m>
                <a:r>
                  <a:rPr lang="pt-BR" sz="3200" dirty="0" smtClean="0"/>
                  <a:t> &lt;&lt; </a:t>
                </a:r>
                <a14:m>
                  <m:oMath xmlns:m="http://schemas.openxmlformats.org/officeDocument/2006/math">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𝑞</m:t>
                        </m:r>
                        <m:r>
                          <a:rPr lang="pt-BR" altLang="en-US" sz="3200" i="1">
                            <a:latin typeface="Cambria Math" panose="02040503050406030204" pitchFamily="18" charset="0"/>
                            <a:ea typeface="Cambria Math" panose="02040503050406030204" pitchFamily="18" charset="0"/>
                            <a:sym typeface="Symbol" panose="05050102010706020507" charset="0"/>
                          </a:rPr>
                          <m:t>𝜇</m:t>
                        </m:r>
                      </m:e>
                      <m:sub>
                        <m:r>
                          <a:rPr lang="pt-BR" altLang="en-US" sz="3200" i="1">
                            <a:latin typeface="Cambria Math" panose="02040503050406030204" pitchFamily="18" charset="0"/>
                            <a:ea typeface="Cambria Math" panose="02040503050406030204" pitchFamily="18" charset="0"/>
                            <a:sym typeface="Symbol" panose="05050102010706020507" charset="0"/>
                          </a:rPr>
                          <m:t>𝑝</m:t>
                        </m:r>
                        <m:r>
                          <a:rPr lang="en-US" altLang="pt-BR" sz="3200" i="1">
                            <a:latin typeface="Cambria Math" panose="02040503050406030204" pitchFamily="18" charset="0"/>
                            <a:ea typeface="Cambria Math" panose="02040503050406030204" pitchFamily="18" charset="0"/>
                            <a:sym typeface="Symbol" panose="05050102010706020507" charset="0"/>
                          </a:rPr>
                          <m:t>𝑏</m:t>
                        </m:r>
                      </m:sub>
                    </m:sSub>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𝑝</m:t>
                        </m:r>
                      </m:e>
                      <m:sub>
                        <m:r>
                          <a:rPr lang="en-US" altLang="pt-BR" sz="3200" i="1">
                            <a:latin typeface="Cambria Math" panose="02040503050406030204" pitchFamily="18" charset="0"/>
                            <a:ea typeface="Cambria Math" panose="02040503050406030204" pitchFamily="18" charset="0"/>
                            <a:sym typeface="Symbol" panose="05050102010706020507" charset="0"/>
                          </a:rPr>
                          <m:t>𝑏</m:t>
                        </m:r>
                      </m:sub>
                    </m:sSub>
                    <m:r>
                      <a:rPr lang="pt-BR" altLang="en-US"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oMath>
                </a14:m>
                <a:r>
                  <a:rPr lang="pt-BR" altLang="en-US" sz="3200" b="0" i="1" dirty="0" smtClean="0">
                    <a:latin typeface="Cambria Math" panose="02040503050406030204" pitchFamily="18" charset="0"/>
                    <a:ea typeface="Cambria Math" panose="02040503050406030204" pitchFamily="18" charset="0"/>
                    <a:sym typeface="Symbol" panose="05050102010706020507" charset="0"/>
                  </a:rPr>
                  <a:t>   </a:t>
                </a:r>
                <a:r>
                  <a:rPr lang="pt-BR" altLang="en-US" sz="3200" b="0" i="1" dirty="0" smtClean="0">
                    <a:latin typeface="Cambria Math" panose="02040503050406030204" pitchFamily="18" charset="0"/>
                    <a:ea typeface="Cambria Math" panose="02040503050406030204" pitchFamily="18" charset="0"/>
                    <a:sym typeface="Symbol" panose="05050102010706020507" charset="0"/>
                  </a:rPr>
                  <a:t>  </a:t>
                </a:r>
                <a14:m>
                  <m:oMath xmlns:m="http://schemas.openxmlformats.org/officeDocument/2006/math">
                    <m:sSub>
                      <m:sSubPr>
                        <m:ctrlPr>
                          <a:rPr lang="pt-BR" altLang="en-US" sz="32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𝑱</m:t>
                        </m:r>
                      </m:e>
                      <m:sub>
                        <m:r>
                          <a:rPr lang="en-US" altLang="pt-BR" sz="32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𝒏𝒃</m:t>
                        </m:r>
                        <m:r>
                          <a:rPr lang="en-US" altLang="pt-BR" sz="32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r>
                      <a:rPr lang="en-US" altLang="pt-BR" sz="32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pt-BR" sz="3200" dirty="0" smtClean="0">
                        <a:latin typeface="Cambria Math" panose="02040503050406030204" pitchFamily="18" charset="0"/>
                        <a:sym typeface="+mn-ea"/>
                      </a:rPr>
                      <m:t>&lt;&lt;</m:t>
                    </m:r>
                    <m:r>
                      <a:rPr lang="en-US" altLang="pt-BR" sz="3200" dirty="0" smtClean="0">
                        <a:latin typeface="Cambria Math" panose="02040503050406030204" pitchFamily="18" charset="0"/>
                        <a:sym typeface="+mn-ea"/>
                      </a:rPr>
                      <m:t> </m:t>
                    </m:r>
                    <m:sSub>
                      <m:sSubPr>
                        <m:ctrlPr>
                          <a:rPr lang="pt-BR" altLang="en-US" sz="32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𝑱</m:t>
                        </m:r>
                      </m:e>
                      <m:sub>
                        <m:r>
                          <a:rPr lang="en-US" altLang="pt-BR" sz="32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𝒑𝒃</m:t>
                        </m:r>
                        <m:r>
                          <a:rPr lang="en-US" altLang="pt-BR" sz="32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oMath>
                </a14:m>
                <a:r>
                  <a:rPr lang="pt-BR" altLang="en-US" sz="3200" b="0" i="1" dirty="0" smtClean="0">
                    <a:latin typeface="Cambria Math" panose="02040503050406030204" pitchFamily="18" charset="0"/>
                    <a:ea typeface="Cambria Math" panose="02040503050406030204" pitchFamily="18" charset="0"/>
                    <a:sym typeface="Symbol" panose="05050102010706020507" charset="0"/>
                  </a:rPr>
                  <a:t>   </a:t>
                </a:r>
                <a:endParaRPr lang="pt-BR" altLang="en-US" sz="3200" b="0" i="1" dirty="0" smtClean="0">
                  <a:latin typeface="Cambria Math" panose="02040503050406030204" pitchFamily="18" charset="0"/>
                  <a:ea typeface="Cambria Math" panose="02040503050406030204" pitchFamily="18" charset="0"/>
                  <a:sym typeface="Symbol" panose="05050102010706020507" charset="0"/>
                </a:endParaRPr>
              </a:p>
            </p:txBody>
          </p:sp>
        </mc:Choice>
        <mc:Fallback>
          <p:sp>
            <p:nvSpPr>
              <p:cNvPr id="9" name="Retângulo 8"/>
              <p:cNvSpPr>
                <a:spLocks noRot="1" noChangeAspect="1" noMove="1" noResize="1" noEditPoints="1" noAdjustHandles="1" noChangeArrowheads="1" noChangeShapeType="1" noTextEdit="1"/>
              </p:cNvSpPr>
              <p:nvPr/>
            </p:nvSpPr>
            <p:spPr>
              <a:xfrm>
                <a:off x="576768" y="1012253"/>
                <a:ext cx="10804525" cy="596265"/>
              </a:xfrm>
              <a:prstGeom prst="rect">
                <a:avLst/>
              </a:prstGeom>
              <a:blipFill rotWithShape="1">
                <a:blip r:embed="rId3"/>
                <a:stretch>
                  <a:fillRect l="-2" t="-11" r="-2684" b="11"/>
                </a:stretch>
              </a:blipFill>
            </p:spPr>
            <p:txBody>
              <a:bodyPr/>
              <a:lstStyle/>
              <a:p>
                <a:r>
                  <a:rPr lang="pt-BR" altLang="en-US">
                    <a:noFill/>
                  </a:rPr>
                  <a:t> </a:t>
                </a:r>
              </a:p>
            </p:txBody>
          </p:sp>
        </mc:Fallback>
      </mc:AlternateContent>
      <p:cxnSp>
        <p:nvCxnSpPr>
          <p:cNvPr id="4" name="Conector curvo 3"/>
          <p:cNvCxnSpPr/>
          <p:nvPr/>
        </p:nvCxnSpPr>
        <p:spPr>
          <a:xfrm>
            <a:off x="8730615" y="3991610"/>
            <a:ext cx="15875" cy="3175"/>
          </a:xfrm>
          <a:prstGeom prst="curvedConnector2">
            <a:avLst/>
          </a:prstGeom>
        </p:spPr>
        <p:style>
          <a:lnRef idx="1">
            <a:schemeClr val="accent1"/>
          </a:lnRef>
          <a:fillRef idx="0">
            <a:schemeClr val="accent1"/>
          </a:fillRef>
          <a:effectRef idx="0">
            <a:schemeClr val="accent1"/>
          </a:effectRef>
          <a:fontRef idx="minor">
            <a:schemeClr val="tx1"/>
          </a:fontRef>
        </p:style>
      </p:cxnSp>
      <p:sp>
        <p:nvSpPr>
          <p:cNvPr id="5" name="CaixaDeTexto 45"/>
          <p:cNvSpPr txBox="1"/>
          <p:nvPr/>
        </p:nvSpPr>
        <p:spPr>
          <a:xfrm>
            <a:off x="721718" y="283967"/>
            <a:ext cx="11040155" cy="521970"/>
          </a:xfrm>
          <a:prstGeom prst="rect">
            <a:avLst/>
          </a:prstGeom>
          <a:noFill/>
        </p:spPr>
        <p:txBody>
          <a:bodyPr wrap="square" rtlCol="0">
            <a:spAutoFit/>
          </a:bodyPr>
          <a:p>
            <a:pPr marL="0" lvl="1">
              <a:lnSpc>
                <a:spcPct val="100000"/>
              </a:lnSpc>
              <a:spcBef>
                <a:spcPts val="600"/>
              </a:spcBef>
              <a:spcAft>
                <a:spcPts val="17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na base os elétrons são minoritários, podemos dizer que</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37896" y="6206224"/>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7" name="CaixaDeTexto 45"/>
              <p:cNvSpPr txBox="1"/>
              <p:nvPr/>
            </p:nvSpPr>
            <p:spPr>
              <a:xfrm>
                <a:off x="670917" y="956183"/>
                <a:ext cx="11040155" cy="5412740"/>
              </a:xfrm>
              <a:prstGeom prst="rect">
                <a:avLst/>
              </a:prstGeom>
              <a:noFill/>
            </p:spPr>
            <p:txBody>
              <a:bodyPr wrap="square" rtlCol="0">
                <a:spAutoFit/>
              </a:bodyPr>
              <a:lstStyle/>
              <a:p>
                <a:pPr lvl="1">
                  <a:spcBef>
                    <a:spcPts val="600"/>
                  </a:spcBef>
                  <a:spcAft>
                    <a:spcPts val="600"/>
                  </a:spcAft>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S1. Vamos supor que |</a:t>
                </a:r>
                <a:r>
                  <a:rPr lang="pt-BR" altLang="en-US" sz="2800" b="1" i="1" dirty="0" err="1" smtClean="0">
                    <a:solidFill>
                      <a:srgbClr val="C00000"/>
                    </a:solidFill>
                    <a:latin typeface="Cambria" panose="02040503050406030204" charset="0"/>
                    <a:ea typeface="Cambria Math" panose="02040503050406030204" pitchFamily="18" charset="0"/>
                    <a:cs typeface="Cambria" panose="02040503050406030204" charset="0"/>
                    <a:sym typeface="Symbol" panose="05050102010706020507" charset="0"/>
                  </a:rPr>
                  <a:t>J</a:t>
                </a:r>
                <a:r>
                  <a:rPr lang="pt-BR" altLang="en-US" sz="2800" b="1" i="1" baseline="-25000" dirty="0" err="1" smtClean="0">
                    <a:solidFill>
                      <a:srgbClr val="C00000"/>
                    </a:solidFill>
                    <a:latin typeface="Cambria" panose="02040503050406030204" charset="0"/>
                    <a:ea typeface="Cambria Math" panose="02040503050406030204" pitchFamily="18" charset="0"/>
                    <a:cs typeface="Cambria" panose="02040503050406030204" charset="0"/>
                    <a:sym typeface="Symbol" panose="05050102010706020507" charset="0"/>
                  </a:rPr>
                  <a:t>nb</a:t>
                </a:r>
                <a:r>
                  <a:rPr lang="pt-BR" altLang="en-US" sz="2800" b="1" i="1" baseline="-25000" dirty="0" err="1" smtClean="0">
                    <a:solidFill>
                      <a:srgbClr val="C00000"/>
                    </a:solidFill>
                    <a:latin typeface="Cambria" panose="02040503050406030204" charset="0"/>
                    <a:ea typeface="Cambria Math" panose="02040503050406030204" pitchFamily="18" charset="0"/>
                    <a:cs typeface="Cambria" panose="02040503050406030204" charset="0"/>
                    <a:sym typeface="Symbol" panose="05050102010706020507" charset="0"/>
                  </a:rPr>
                  <a:t>A</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i="1" dirty="0" smtClean="0">
                    <a:solidFill>
                      <a:srgbClr val="C00000"/>
                    </a:solidFill>
                    <a:latin typeface="Cambria" panose="02040503050406030204" charset="0"/>
                    <a:ea typeface="Cambria Math" panose="02040503050406030204" pitchFamily="18" charset="0"/>
                    <a:cs typeface="Cambria" panose="02040503050406030204" charset="0"/>
                    <a:sym typeface="Symbol" panose="05050102010706020507" charset="0"/>
                  </a:rPr>
                  <a:t> &gt;&gt;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i="1" dirty="0" err="1" smtClean="0">
                    <a:solidFill>
                      <a:srgbClr val="C00000"/>
                    </a:solidFill>
                    <a:latin typeface="Cambria" panose="02040503050406030204" charset="0"/>
                    <a:ea typeface="Cambria Math" panose="02040503050406030204" pitchFamily="18" charset="0"/>
                    <a:cs typeface="Cambria" panose="02040503050406030204" charset="0"/>
                    <a:sym typeface="Symbol" panose="05050102010706020507" charset="0"/>
                  </a:rPr>
                  <a:t>J</a:t>
                </a:r>
                <a:r>
                  <a:rPr lang="pt-BR" altLang="en-US" sz="2800" b="1" i="1" baseline="-25000" dirty="0" err="1" smtClean="0">
                    <a:solidFill>
                      <a:srgbClr val="C00000"/>
                    </a:solidFill>
                    <a:latin typeface="Cambria" panose="02040503050406030204" charset="0"/>
                    <a:ea typeface="Cambria Math" panose="02040503050406030204" pitchFamily="18" charset="0"/>
                    <a:cs typeface="Cambria" panose="02040503050406030204" charset="0"/>
                    <a:sym typeface="Symbol" panose="05050102010706020507" charset="0"/>
                  </a:rPr>
                  <a:t>nb</a:t>
                </a:r>
                <a:r>
                  <a:rPr lang="pt-BR" altLang="en-US" sz="2800" b="1" i="1" baseline="-25000" dirty="0" err="1" smtClean="0">
                    <a:solidFill>
                      <a:srgbClr val="C00000"/>
                    </a:solidFill>
                    <a:latin typeface="Cambria" panose="02040503050406030204" charset="0"/>
                    <a:ea typeface="Cambria Math" panose="02040503050406030204" pitchFamily="18" charset="0"/>
                    <a:cs typeface="Cambria" panose="02040503050406030204" charset="0"/>
                    <a:sym typeface="Symbol" panose="05050102010706020507" charset="0"/>
                  </a:rPr>
                  <a:t>D</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i="1" baseline="-25000" dirty="0">
                  <a:solidFill>
                    <a:srgbClr val="C00000"/>
                  </a:solidFill>
                  <a:latin typeface="Cambria" panose="02040503050406030204" charset="0"/>
                  <a:ea typeface="Cambria Math" panose="02040503050406030204" pitchFamily="18" charset="0"/>
                  <a:cs typeface="Cambria" panose="02040503050406030204" charset="0"/>
                  <a:sym typeface="Symbol" panose="05050102010706020507"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ver que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14:m>
                  <m:oMathPara xmlns:m="http://schemas.openxmlformats.org/officeDocument/2006/math">
                    <m:oMathParaPr>
                      <m:jc m:val="centerGroup"/>
                    </m:oMathParaPr>
                    <m:oMath xmlns:m="http://schemas.openxmlformats.org/officeDocument/2006/math">
                      <m:sSub>
                        <m:sSubPr>
                          <m:ctrlPr>
                            <a:rPr lang="pt-BR" altLang="en-US" sz="28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𝑱</m:t>
                          </m:r>
                        </m:e>
                        <m:sub>
                          <m:r>
                            <a:rPr lang="en-US" altLang="pt-BR" sz="28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𝒑𝒃</m:t>
                          </m:r>
                          <m:r>
                            <a:rPr lang="en-US" altLang="pt-BR" sz="28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𝑫</m:t>
                          </m:r>
                        </m:sub>
                      </m:sSub>
                      <m:r>
                        <a:rPr lang="en-US" altLang="pt-BR" sz="28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en-US"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𝑱</m:t>
                          </m:r>
                        </m:e>
                        <m:sub>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𝒏𝒃</m:t>
                          </m:r>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𝑫</m:t>
                          </m:r>
                        </m:sub>
                      </m:sSub>
                      <m:sSub>
                        <m:sSubPr>
                          <m:ctrlPr>
                            <a:rPr lang="pt-BR" altLang="en-US"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𝑱</m:t>
                          </m:r>
                        </m:e>
                        <m:sub>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𝒏𝒃</m:t>
                          </m:r>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sSub>
                        <m:sSubPr>
                          <m:ctrlPr>
                            <a:rPr lang="pt-BR" altLang="en-US" sz="28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𝑱</m:t>
                          </m:r>
                        </m:e>
                        <m:sub>
                          <m:r>
                            <a:rPr lang="en-US" altLang="pt-BR" sz="28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𝒑𝒃</m:t>
                          </m:r>
                          <m:r>
                            <a:rPr lang="en-US" altLang="pt-BR" sz="28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caso a relação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14:m>
                  <m:oMathPara xmlns:m="http://schemas.openxmlformats.org/officeDocument/2006/math">
                    <m:oMathParaPr>
                      <m:jc m:val="centerGroup"/>
                    </m:oMathParaPr>
                    <m:oMath xmlns:m="http://schemas.openxmlformats.org/officeDocument/2006/math">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𝑝</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r>
                            <a:rPr lang="pt-BR" altLang="en-US" sz="280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𝑝</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e>
                      </m:d>
                      <m:r>
                        <a:rPr lang="pt-BR" altLang="en-US" sz="2800" b="0" i="1" smtClean="0">
                          <a:latin typeface="Cambria Math" panose="02040503050406030204" pitchFamily="18" charset="0"/>
                          <a:ea typeface="Cambria Math" panose="02040503050406030204" pitchFamily="18" charset="0"/>
                          <a:sym typeface="Symbol" panose="05050102010706020507" charset="0"/>
                        </a:rPr>
                        <m:t> ≪</m:t>
                      </m:r>
                      <m:r>
                        <a:rPr lang="pt-BR" altLang="en-US" sz="2800" i="1">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i="1">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 </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r>
                                <a:rPr lang="pt-BR" altLang="en-US" sz="280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e>
                      </m:d>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fontAlgn="auto">
                  <a:spcBef>
                    <a:spcPts val="600"/>
                  </a:spcBef>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(hip. 2) pode ser aproximada por</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fontAlgn="auto">
                  <a:spcBef>
                    <a:spcPts val="600"/>
                  </a:spcBef>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𝑞</m:t>
                        </m:r>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𝑝</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r>
                      <a:rPr lang="pt-BR" altLang="en-US" sz="2800" i="1">
                        <a:latin typeface="Cambria Math" panose="02040503050406030204" pitchFamily="18" charset="0"/>
                        <a:ea typeface="Cambria Math" panose="02040503050406030204" pitchFamily="18" charset="0"/>
                        <a:sym typeface="Symbol" panose="05050102010706020507" charset="0"/>
                      </a:rPr>
                      <m:t>)≪</m:t>
                    </m:r>
                  </m:oMath>
                </a14:m>
                <a:r>
                  <a:rPr lang="pt-BR" altLang="en-US" sz="2800" dirty="0">
                    <a:ea typeface="Cambria Math" panose="02040503050406030204" pitchFamily="18" charset="0"/>
                    <a:sym typeface="Symbol" panose="05050102010706020507" charset="0"/>
                  </a:rPr>
                  <a:t> </a:t>
                </a:r>
                <a14:m>
                  <m:oMath xmlns:m="http://schemas.openxmlformats.org/officeDocument/2006/math">
                    <m:r>
                      <a:rPr lang="pt-BR" altLang="en-US" sz="2800" i="1">
                        <a:latin typeface="Cambria Math" panose="02040503050406030204" pitchFamily="18" charset="0"/>
                        <a:ea typeface="Cambria Math" panose="02040503050406030204" pitchFamily="18" charset="0"/>
                        <a:sym typeface="Symbol" panose="05050102010706020507" charset="0"/>
                      </a:rPr>
                      <m:t>𝑞</m:t>
                    </m:r>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r>
                      <a:rPr lang="pt-BR" altLang="en-US" sz="2800" b="0" i="0" smtClean="0">
                        <a:latin typeface="Cambria Math" panose="02040503050406030204" pitchFamily="18" charset="0"/>
                        <a:ea typeface="Cambria Math" panose="02040503050406030204" pitchFamily="18" charset="0"/>
                        <a:sym typeface="Symbol" panose="05050102010706020507" charset="0"/>
                      </a:rPr>
                      <m:t>)</m:t>
                    </m:r>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indent="0" fontAlgn="auto">
                  <a:spcBef>
                    <a:spcPts val="600"/>
                  </a:spcBef>
                  <a:spcAft>
                    <a:spcPts val="12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que é falso.</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a:r>
                  <a:rPr lang="pt-BR" altLang="en-US" sz="2800" b="1" u="sng"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Concluímos que S1 é falsa</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7" name="CaixaDeTexto 45"/>
              <p:cNvSpPr txBox="1">
                <a:spLocks noRot="1" noChangeAspect="1" noMove="1" noResize="1" noEditPoints="1" noAdjustHandles="1" noChangeArrowheads="1" noChangeShapeType="1" noTextEdit="1"/>
              </p:cNvSpPr>
              <p:nvPr/>
            </p:nvSpPr>
            <p:spPr>
              <a:xfrm>
                <a:off x="670917" y="956183"/>
                <a:ext cx="11040155" cy="5412740"/>
              </a:xfrm>
              <a:prstGeom prst="rect">
                <a:avLst/>
              </a:prstGeom>
              <a:blipFill rotWithShape="1">
                <a:blip r:embed="rId1"/>
                <a:stretch>
                  <a:fillRect l="-3" t="-9" r="4" b="9"/>
                </a:stretch>
              </a:blipFill>
            </p:spPr>
            <p:txBody>
              <a:bodyPr/>
              <a:lstStyle/>
              <a:p>
                <a:r>
                  <a:rPr lang="pt-BR" altLang="en-US">
                    <a:noFill/>
                  </a:rPr>
                  <a:t> </a:t>
                </a:r>
              </a:p>
            </p:txBody>
          </p:sp>
        </mc:Fallback>
      </mc:AlternateContent>
      <p:cxnSp>
        <p:nvCxnSpPr>
          <p:cNvPr id="4" name="Conector curvo 3"/>
          <p:cNvCxnSpPr/>
          <p:nvPr/>
        </p:nvCxnSpPr>
        <p:spPr>
          <a:xfrm>
            <a:off x="8730615" y="3991610"/>
            <a:ext cx="15875" cy="3175"/>
          </a:xfrm>
          <a:prstGeom prst="curvedConnector2">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37896" y="6206224"/>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7" name="CaixaDeTexto 45"/>
              <p:cNvSpPr txBox="1"/>
              <p:nvPr/>
            </p:nvSpPr>
            <p:spPr>
              <a:xfrm>
                <a:off x="171450" y="333375"/>
                <a:ext cx="11849100" cy="6430010"/>
              </a:xfrm>
              <a:prstGeom prst="rect">
                <a:avLst/>
              </a:prstGeom>
              <a:noFill/>
            </p:spPr>
            <p:txBody>
              <a:bodyPr wrap="square" rtlCol="0">
                <a:spAutoFit/>
              </a:bodyPr>
              <a:lstStyle/>
              <a:p>
                <a:pPr marL="1147445" lvl="1" indent="-690245">
                  <a:spcBef>
                    <a:spcPts val="600"/>
                  </a:spcBef>
                  <a:spcAft>
                    <a:spcPts val="600"/>
                  </a:spcAft>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S2. Vamos supor agora que |</a:t>
                </a: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28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nb</a:t>
                </a:r>
                <a:r>
                  <a:rPr lang="pt-BR" altLang="en-US" sz="28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a:t>
                </a: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28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28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(mesma ordem de grandeza)</a:t>
                </a:r>
                <a:endParaRPr lang="pt-BR" altLang="en-US" sz="2800" b="1" baseline="-25000"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caso, a relação</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14:m>
                  <m:oMathPara xmlns:m="http://schemas.openxmlformats.org/officeDocument/2006/math">
                    <m:oMathParaPr>
                      <m:jc m:val="centerGroup"/>
                    </m:oMathParaPr>
                    <m:oMath xmlns:m="http://schemas.openxmlformats.org/officeDocument/2006/math">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𝑝</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r>
                            <a:rPr lang="pt-BR" altLang="en-US" sz="280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𝑝</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e>
                      </m:d>
                      <m:r>
                        <a:rPr lang="pt-BR" altLang="en-US" sz="2800" b="0" i="1" smtClean="0">
                          <a:latin typeface="Cambria Math" panose="02040503050406030204" pitchFamily="18" charset="0"/>
                          <a:ea typeface="Cambria Math" panose="02040503050406030204" pitchFamily="18" charset="0"/>
                          <a:sym typeface="Symbol" panose="05050102010706020507" charset="0"/>
                        </a:rPr>
                        <m:t> ≪</m:t>
                      </m:r>
                      <m:r>
                        <a:rPr lang="pt-BR" altLang="en-US" sz="2800" i="1">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i="1">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 </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r>
                                <a:rPr lang="pt-BR" altLang="en-US" sz="280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e>
                      </m:d>
                    </m:oMath>
                  </m:oMathPara>
                </a14:m>
                <a:endParaRPr lang="pt-BR" sz="2800" dirty="0"/>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utilizando </a:t>
                </a:r>
                <a14:m>
                  <m:oMath xmlns:m="http://schemas.openxmlformats.org/officeDocument/2006/math">
                    <m:sSub>
                      <m:sSubPr>
                        <m:ctrlPr>
                          <a:rPr lang="pt-BR" altLang="en-US" sz="28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𝑱</m:t>
                        </m:r>
                      </m:e>
                      <m:sub>
                        <m:r>
                          <a:rPr lang="en-US" altLang="pt-BR" sz="28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𝒑𝒃</m:t>
                        </m:r>
                        <m:r>
                          <a:rPr lang="en-US" altLang="pt-BR" sz="28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𝑫</m:t>
                        </m:r>
                      </m:sub>
                    </m:sSub>
                    <m:r>
                      <a:rPr lang="en-US" altLang="pt-BR" sz="28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en-US"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𝑱</m:t>
                        </m:r>
                      </m:e>
                      <m:sub>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𝒏𝒃</m:t>
                        </m:r>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𝑫</m:t>
                        </m:r>
                      </m:sub>
                    </m:sSub>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en-US"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𝑱</m:t>
                        </m:r>
                      </m:e>
                      <m:sub>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𝒏𝒃</m:t>
                        </m:r>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r>
                      <a:rPr lang="en-US" altLang="pt-BR" sz="28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en-US" sz="28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𝑱</m:t>
                        </m:r>
                      </m:e>
                      <m:sub>
                        <m:r>
                          <a:rPr lang="en-US" altLang="pt-BR" sz="28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𝒑</m:t>
                        </m:r>
                        <m:r>
                          <a:rPr lang="en-US" altLang="pt-BR" sz="28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r>
                          <a:rPr lang="en-US" altLang="pt-BR" sz="2800" b="1" i="1" dirty="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oMath>
                </a14:m>
                <a:r>
                  <a:rPr lang="pt-BR" altLang="en-US" sz="2800" dirty="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pode ser aproximada por</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indent="-442595" algn="ctr">
                  <a:spcBef>
                    <a:spcPts val="600"/>
                  </a:spcBef>
                  <a:spcAft>
                    <a:spcPts val="600"/>
                  </a:spcAft>
                </a:pPr>
                <a:r>
                  <a:rPr lang="pt-BR" altLang="en-US" sz="2800" smtClean="0">
                    <a:latin typeface="Cambria Math" panose="02040503050406030204" pitchFamily="18" charset="0"/>
                    <a:ea typeface="Cambria Math" panose="02040503050406030204" pitchFamily="18" charset="0"/>
                    <a:sym typeface="Symbol" panose="05050102010706020507" charset="0"/>
                  </a:rPr>
                  <a:t>q</a:t>
                </a:r>
                <a14:m>
                  <m:oMath xmlns:m="http://schemas.openxmlformats.org/officeDocument/2006/math">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𝑝</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e>
                    </m:d>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𝑞</m:t>
                    </m:r>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𝑝</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r>
                          <a:rPr lang="pt-BR" altLang="en-US" sz="280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𝑝</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e>
                    </m:d>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en-US" altLang="pt-BR"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i="1">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 </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r>
                              <a:rPr lang="pt-BR" altLang="en-US" sz="280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e>
                    </m:d>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2</m:t>
                    </m:r>
                    <m:r>
                      <a:rPr lang="en-US" altLang="pt-BR"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i="1">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e>
                    </m:d>
                  </m:oMath>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que é falso.</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fontAlgn="auto">
                  <a:spcBef>
                    <a:spcPts val="600"/>
                  </a:spcBef>
                  <a:spcAft>
                    <a:spcPts val="1200"/>
                  </a:spcAft>
                </a:pPr>
                <a:r>
                  <a:rPr lang="pt-BR" altLang="en-US" sz="2800" b="1" u="sng"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S2 também é falso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indent="-444500" fontAlgn="auto">
                  <a:spcBef>
                    <a:spcPts val="1800"/>
                  </a:spcBef>
                  <a:spcAft>
                    <a:spcPts val="600"/>
                  </a:spcAft>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concluir que |</a:t>
                </a: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28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nbA</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a:t>
                </a: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28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nbD</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portanto, que </a:t>
                </a:r>
                <a:r>
                  <a:rPr lang="pt-BR" altLang="en-US" sz="32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32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32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nb</a:t>
                </a:r>
                <a:r>
                  <a:rPr lang="pt-BR" altLang="en-US" sz="32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endParaRPr lang="pt-BR" altLang="en-US" sz="32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7" name="CaixaDeTexto 45"/>
              <p:cNvSpPr txBox="1">
                <a:spLocks noRot="1" noChangeAspect="1" noMove="1" noResize="1" noEditPoints="1" noAdjustHandles="1" noChangeArrowheads="1" noChangeShapeType="1" noTextEdit="1"/>
              </p:cNvSpPr>
              <p:nvPr/>
            </p:nvSpPr>
            <p:spPr>
              <a:xfrm>
                <a:off x="171450" y="333375"/>
                <a:ext cx="11849100" cy="643001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37896" y="6206224"/>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7" name="CaixaDeTexto 45"/>
              <p:cNvSpPr txBox="1"/>
              <p:nvPr/>
            </p:nvSpPr>
            <p:spPr>
              <a:xfrm>
                <a:off x="283210" y="415290"/>
                <a:ext cx="11625580" cy="6181090"/>
              </a:xfrm>
              <a:prstGeom prst="rect">
                <a:avLst/>
              </a:prstGeom>
              <a:noFill/>
            </p:spPr>
            <p:txBody>
              <a:bodyPr wrap="square" rtlCol="0">
                <a:spAutoFit/>
              </a:bodyPr>
              <a:lstStyle/>
              <a:p>
                <a:pPr lvl="1">
                  <a:spcBef>
                    <a:spcPts val="600"/>
                  </a:spcBef>
                  <a:spcAft>
                    <a:spcPts val="600"/>
                  </a:spcAft>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Já temos as relações necessárias para determinar a corrente 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São elas: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Aft>
                    <a:spcPts val="600"/>
                  </a:spcAft>
                  <a:buFont typeface="Arial" panose="020B0604020202020204" pitchFamily="34" charset="0"/>
                  <a:buChar char="•"/>
                </a:pP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concentração de elétrons na interface </a:t>
                </a:r>
                <a:r>
                  <a:rPr lang="pt-BR" altLang="en-US" sz="28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 de depleção B/E) e Base</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sz="2800" i="1">
                              <a:latin typeface="Cambria Math" panose="02040503050406030204" pitchFamily="18" charset="0"/>
                            </a:rPr>
                          </m:ctrlPr>
                        </m:sSubPr>
                        <m:e>
                          <m:r>
                            <a:rPr lang="pt-BR" sz="2800" i="1">
                              <a:latin typeface="Cambria Math" panose="02040503050406030204" pitchFamily="18" charset="0"/>
                            </a:rPr>
                            <m:t>𝑛</m:t>
                          </m:r>
                        </m:e>
                        <m:sub>
                          <m:r>
                            <a:rPr lang="pt-BR" sz="2800" i="1">
                              <a:latin typeface="Cambria Math" panose="02040503050406030204" pitchFamily="18" charset="0"/>
                            </a:rPr>
                            <m:t>𝑝𝐵</m:t>
                          </m:r>
                          <m:r>
                            <a:rPr lang="pt-BR" sz="2800" i="1">
                              <a:latin typeface="Cambria Math" panose="02040503050406030204" pitchFamily="18" charset="0"/>
                            </a:rPr>
                            <m:t>/</m:t>
                          </m:r>
                          <m:r>
                            <a:rPr lang="pt-BR" sz="2800" i="1">
                              <a:latin typeface="Cambria Math" panose="02040503050406030204" pitchFamily="18" charset="0"/>
                            </a:rPr>
                            <m:t>𝐸</m:t>
                          </m:r>
                        </m:sub>
                      </m:sSub>
                      <m:r>
                        <a:rPr lang="pt-BR" sz="2800" i="1">
                          <a:latin typeface="Cambria Math" panose="02040503050406030204" pitchFamily="18" charset="0"/>
                        </a:rPr>
                        <m:t>= </m:t>
                      </m:r>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oMath>
                  </m:oMathPara>
                </a14:m>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Aft>
                    <a:spcPts val="600"/>
                  </a:spcAft>
                  <a:buFont typeface="Arial" panose="020B0604020202020204" pitchFamily="34" charset="0"/>
                  <a:buChar char="•"/>
                </a:pP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concentração de elétrons na interface </a:t>
                </a:r>
                <a:r>
                  <a:rPr lang="pt-BR" altLang="en-US" sz="28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 de depleção B/C) e Base </a:t>
                </a:r>
                <a:r>
                  <a:rPr lang="pt-BR" altLang="en-US" sz="2800" b="1" dirty="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é</a:t>
                </a:r>
                <a:endParaRPr lang="pt-BR" altLang="en-US" sz="28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Aft>
                    <a:spcPts val="600"/>
                  </a:spcAft>
                </a:pPr>
                <a14:m>
                  <m:oMath xmlns:m="http://schemas.openxmlformats.org/officeDocument/2006/math">
                    <m:sSub>
                      <m:sSubPr>
                        <m:ctrlPr>
                          <a:rPr lang="pt-BR" sz="2800" i="1">
                            <a:latin typeface="Cambria Math" panose="02040503050406030204" pitchFamily="18" charset="0"/>
                          </a:rPr>
                        </m:ctrlPr>
                      </m:sSubPr>
                      <m:e>
                        <m:r>
                          <a:rPr lang="pt-BR" sz="2800" i="1">
                            <a:latin typeface="Cambria Math" panose="02040503050406030204" pitchFamily="18" charset="0"/>
                          </a:rPr>
                          <m:t>𝑛</m:t>
                        </m:r>
                      </m:e>
                      <m:sub>
                        <m:r>
                          <a:rPr lang="pt-BR" sz="2800" i="1">
                            <a:latin typeface="Cambria Math" panose="02040503050406030204" pitchFamily="18" charset="0"/>
                          </a:rPr>
                          <m:t>𝑝𝐵</m:t>
                        </m:r>
                        <m:r>
                          <a:rPr lang="pt-BR" sz="2800" i="1">
                            <a:latin typeface="Cambria Math" panose="02040503050406030204" pitchFamily="18" charset="0"/>
                          </a:rPr>
                          <m:t>/</m:t>
                        </m:r>
                        <m:r>
                          <a:rPr lang="pt-BR" sz="2800" i="1">
                            <a:latin typeface="Cambria Math" panose="02040503050406030204" pitchFamily="18" charset="0"/>
                          </a:rPr>
                          <m:t>𝐶</m:t>
                        </m:r>
                      </m:sub>
                    </m:sSub>
                    <m:r>
                      <a:rPr lang="pt-BR" sz="2800" i="1">
                        <a:latin typeface="Cambria Math" panose="02040503050406030204" pitchFamily="18" charset="0"/>
                      </a:rPr>
                      <m:t>= </m:t>
                    </m:r>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𝐵𝐶</m:t>
                                </m:r>
                              </m:sub>
                            </m:sSub>
                          </m:num>
                          <m:den>
                            <m:r>
                              <a:rPr lang="pt-BR" sz="2800" i="1">
                                <a:latin typeface="Cambria Math" panose="02040503050406030204" pitchFamily="18" charset="0"/>
                              </a:rPr>
                              <m:t>𝑘𝑇</m:t>
                            </m:r>
                          </m:den>
                        </m:f>
                      </m:e>
                    </m:d>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ea typeface="Cambria Math" panose="02040503050406030204" pitchFamily="18" charset="0"/>
                      </a:rPr>
                      <m:t>0</m:t>
                    </m:r>
                  </m:oMath>
                </a14:m>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0850" indent="-450850" algn="l">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 correntes de lacunas e de elétrons na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ase são constantes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na base é majoritariamente de elétrons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de elétrons na base é majoritariamente de difusão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7" name="CaixaDeTexto 45"/>
              <p:cNvSpPr txBox="1">
                <a:spLocks noRot="1" noChangeAspect="1" noMove="1" noResize="1" noEditPoints="1" noAdjustHandles="1" noChangeArrowheads="1" noChangeShapeType="1" noTextEdit="1"/>
              </p:cNvSpPr>
              <p:nvPr/>
            </p:nvSpPr>
            <p:spPr>
              <a:xfrm>
                <a:off x="283210" y="415290"/>
                <a:ext cx="11625580" cy="6181090"/>
              </a:xfrm>
              <a:prstGeom prst="rect">
                <a:avLst/>
              </a:prstGeom>
              <a:blipFill rotWithShape="1">
                <a:blip r:embed="rId1"/>
                <a:stretch>
                  <a:fillRect r="-186"/>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9" name="Retângulo arredondado 53"/>
          <p:cNvSpPr/>
          <p:nvPr/>
        </p:nvSpPr>
        <p:spPr>
          <a:xfrm>
            <a:off x="7612380" y="2059940"/>
            <a:ext cx="1212215" cy="406527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0" name="Retângulo arredondado 53"/>
          <p:cNvSpPr/>
          <p:nvPr/>
        </p:nvSpPr>
        <p:spPr>
          <a:xfrm>
            <a:off x="3847083" y="2060235"/>
            <a:ext cx="822137" cy="406544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1" name="Conector de Seta Reta 73"/>
          <p:cNvCxnSpPr/>
          <p:nvPr/>
        </p:nvCxnSpPr>
        <p:spPr>
          <a:xfrm>
            <a:off x="1041316" y="6093539"/>
            <a:ext cx="10304929"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2" name="Conector de Seta Reta 89"/>
          <p:cNvCxnSpPr/>
          <p:nvPr/>
        </p:nvCxnSpPr>
        <p:spPr>
          <a:xfrm>
            <a:off x="4258151" y="1783275"/>
            <a:ext cx="3872118"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3" name="CaixaDeTexto 6"/>
          <p:cNvSpPr txBox="1"/>
          <p:nvPr/>
        </p:nvSpPr>
        <p:spPr>
          <a:xfrm>
            <a:off x="5966180" y="1417820"/>
            <a:ext cx="599440" cy="398780"/>
          </a:xfrm>
          <a:prstGeom prst="rect">
            <a:avLst/>
          </a:prstGeom>
          <a:noFill/>
        </p:spPr>
        <p:txBody>
          <a:bodyPr wrap="square" rtlCol="0">
            <a:spAutoFit/>
          </a:bodyPr>
          <a:lstStyle/>
          <a:p>
            <a:r>
              <a:rPr lang="pt-BR" sz="2000" b="1" dirty="0" smtClean="0"/>
              <a:t>W</a:t>
            </a:r>
            <a:r>
              <a:rPr lang="pt-BR" sz="2000" b="1" baseline="-25000" dirty="0" smtClean="0"/>
              <a:t>B</a:t>
            </a:r>
            <a:endParaRPr lang="pt-BR" sz="2000" b="1" dirty="0"/>
          </a:p>
        </p:txBody>
      </p:sp>
      <p:cxnSp>
        <p:nvCxnSpPr>
          <p:cNvPr id="84" name="Conector Reto 45"/>
          <p:cNvCxnSpPr/>
          <p:nvPr/>
        </p:nvCxnSpPr>
        <p:spPr>
          <a:xfrm>
            <a:off x="4227270" y="181021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5" name="Conector Reto 18"/>
          <p:cNvCxnSpPr/>
          <p:nvPr/>
        </p:nvCxnSpPr>
        <p:spPr>
          <a:xfrm>
            <a:off x="8107705" y="178327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86" name="CaixaDeTexto 6"/>
          <p:cNvSpPr txBox="1"/>
          <p:nvPr/>
        </p:nvSpPr>
        <p:spPr>
          <a:xfrm>
            <a:off x="1778581" y="1723568"/>
            <a:ext cx="1376294"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87" name="CaixaDeTexto 6"/>
          <p:cNvSpPr txBox="1"/>
          <p:nvPr/>
        </p:nvSpPr>
        <p:spPr>
          <a:xfrm>
            <a:off x="5691860" y="1956301"/>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88" name="Forma livre 87"/>
          <p:cNvSpPr/>
          <p:nvPr/>
        </p:nvSpPr>
        <p:spPr>
          <a:xfrm>
            <a:off x="3501455" y="2796177"/>
            <a:ext cx="1220797" cy="1486853"/>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9" name="Forma livre 88"/>
          <p:cNvSpPr/>
          <p:nvPr/>
        </p:nvSpPr>
        <p:spPr>
          <a:xfrm>
            <a:off x="8345805" y="3585845"/>
            <a:ext cx="560070" cy="2507615"/>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0" name="Forma livre 89"/>
          <p:cNvSpPr/>
          <p:nvPr/>
        </p:nvSpPr>
        <p:spPr>
          <a:xfrm>
            <a:off x="1704984" y="5135074"/>
            <a:ext cx="2172970" cy="643170"/>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1" name="Conector Reto 35"/>
          <p:cNvCxnSpPr/>
          <p:nvPr/>
        </p:nvCxnSpPr>
        <p:spPr>
          <a:xfrm>
            <a:off x="1522826" y="5766814"/>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2" name="Conector Reto 36"/>
          <p:cNvCxnSpPr/>
          <p:nvPr/>
        </p:nvCxnSpPr>
        <p:spPr>
          <a:xfrm>
            <a:off x="8517590" y="5467812"/>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6" name="Conector Reto 41"/>
          <p:cNvCxnSpPr/>
          <p:nvPr/>
        </p:nvCxnSpPr>
        <p:spPr>
          <a:xfrm>
            <a:off x="3626112" y="5308679"/>
            <a:ext cx="239528" cy="320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97" name="Conector Reto 42"/>
          <p:cNvCxnSpPr/>
          <p:nvPr/>
        </p:nvCxnSpPr>
        <p:spPr>
          <a:xfrm>
            <a:off x="3471740" y="5469079"/>
            <a:ext cx="215265"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98" name="Conector Reto 43"/>
          <p:cNvCxnSpPr/>
          <p:nvPr/>
        </p:nvCxnSpPr>
        <p:spPr>
          <a:xfrm>
            <a:off x="3250258" y="5574794"/>
            <a:ext cx="131445" cy="246380"/>
          </a:xfrm>
          <a:prstGeom prst="line">
            <a:avLst/>
          </a:prstGeom>
        </p:spPr>
        <p:style>
          <a:lnRef idx="1">
            <a:schemeClr val="accent1"/>
          </a:lnRef>
          <a:fillRef idx="0">
            <a:schemeClr val="accent1"/>
          </a:fillRef>
          <a:effectRef idx="0">
            <a:schemeClr val="accent1"/>
          </a:effectRef>
          <a:fontRef idx="minor">
            <a:schemeClr val="tx1"/>
          </a:fontRef>
        </p:style>
      </p:cxnSp>
      <p:cxnSp>
        <p:nvCxnSpPr>
          <p:cNvPr id="99" name="Conector Reto 56"/>
          <p:cNvCxnSpPr/>
          <p:nvPr/>
        </p:nvCxnSpPr>
        <p:spPr>
          <a:xfrm flipH="1" flipV="1">
            <a:off x="1671955" y="2804795"/>
            <a:ext cx="2053590" cy="5080"/>
          </a:xfrm>
          <a:prstGeom prst="line">
            <a:avLst/>
          </a:prstGeom>
          <a:ln w="53975">
            <a:solidFill>
              <a:srgbClr val="0070C0"/>
            </a:solidFill>
          </a:ln>
        </p:spPr>
        <p:style>
          <a:lnRef idx="1">
            <a:schemeClr val="accent1"/>
          </a:lnRef>
          <a:fillRef idx="0">
            <a:schemeClr val="accent1"/>
          </a:fillRef>
          <a:effectRef idx="0">
            <a:schemeClr val="accent1"/>
          </a:effectRef>
          <a:fontRef idx="minor">
            <a:schemeClr val="tx1"/>
          </a:fontRef>
        </p:style>
      </p:cxnSp>
      <p:sp>
        <p:nvSpPr>
          <p:cNvPr id="100" name="CaixaDeTexto 6"/>
          <p:cNvSpPr txBox="1"/>
          <p:nvPr/>
        </p:nvSpPr>
        <p:spPr>
          <a:xfrm>
            <a:off x="516625" y="2278037"/>
            <a:ext cx="1689777" cy="521970"/>
          </a:xfrm>
          <a:prstGeom prst="rect">
            <a:avLst/>
          </a:prstGeom>
          <a:noFill/>
        </p:spPr>
        <p:txBody>
          <a:bodyPr wrap="square" rtlCol="0">
            <a:spAutoFit/>
          </a:bodyPr>
          <a:lstStyle/>
          <a:p>
            <a:r>
              <a:rPr lang="pt-BR" sz="2800" b="1" dirty="0" smtClean="0"/>
              <a:t>n</a:t>
            </a:r>
            <a:r>
              <a:rPr lang="pt-BR" sz="2800" b="1" baseline="-25000" dirty="0" smtClean="0"/>
              <a:t>nE0</a:t>
            </a:r>
            <a:r>
              <a:rPr lang="pt-BR" sz="2800" b="1" dirty="0" smtClean="0"/>
              <a:t>=N</a:t>
            </a:r>
            <a:r>
              <a:rPr lang="pt-BR" sz="2800" b="1" baseline="-25000" dirty="0" smtClean="0"/>
              <a:t>DE</a:t>
            </a:r>
            <a:endParaRPr lang="pt-BR" sz="2800" b="1" baseline="-25000" dirty="0"/>
          </a:p>
        </p:txBody>
      </p:sp>
      <p:sp>
        <p:nvSpPr>
          <p:cNvPr id="101" name="CaixaDeTexto 6"/>
          <p:cNvSpPr txBox="1"/>
          <p:nvPr/>
        </p:nvSpPr>
        <p:spPr>
          <a:xfrm>
            <a:off x="399939" y="5200225"/>
            <a:ext cx="2172345" cy="523220"/>
          </a:xfrm>
          <a:prstGeom prst="rect">
            <a:avLst/>
          </a:prstGeom>
          <a:noFill/>
        </p:spPr>
        <p:txBody>
          <a:bodyPr wrap="square" rtlCol="0">
            <a:spAutoFit/>
          </a:bodyPr>
          <a:lstStyle/>
          <a:p>
            <a:r>
              <a:rPr lang="pt-BR" sz="2800" b="1" dirty="0" smtClean="0"/>
              <a:t>p</a:t>
            </a:r>
            <a:r>
              <a:rPr lang="pt-BR" sz="2800" b="1" baseline="-25000" dirty="0" smtClean="0"/>
              <a:t>nE0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102" name="CaixaDeTexto 6"/>
          <p:cNvSpPr txBox="1"/>
          <p:nvPr/>
        </p:nvSpPr>
        <p:spPr>
          <a:xfrm>
            <a:off x="5718196" y="2679532"/>
            <a:ext cx="1264285"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cxnSp>
        <p:nvCxnSpPr>
          <p:cNvPr id="103" name="Conector Reto 56"/>
          <p:cNvCxnSpPr/>
          <p:nvPr/>
        </p:nvCxnSpPr>
        <p:spPr>
          <a:xfrm flipH="1" flipV="1">
            <a:off x="8824342" y="3585566"/>
            <a:ext cx="2063750" cy="0"/>
          </a:xfrm>
          <a:prstGeom prst="line">
            <a:avLst/>
          </a:prstGeom>
          <a:ln w="539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05" name="Conector Reto 56"/>
          <p:cNvCxnSpPr/>
          <p:nvPr/>
        </p:nvCxnSpPr>
        <p:spPr>
          <a:xfrm flipH="1" flipV="1">
            <a:off x="5234055" y="3215993"/>
            <a:ext cx="2063750" cy="0"/>
          </a:xfrm>
          <a:prstGeom prst="line">
            <a:avLst/>
          </a:prstGeom>
          <a:ln w="53975">
            <a:solidFill>
              <a:srgbClr val="C00000"/>
            </a:solidFill>
          </a:ln>
        </p:spPr>
        <p:style>
          <a:lnRef idx="1">
            <a:schemeClr val="accent1"/>
          </a:lnRef>
          <a:fillRef idx="0">
            <a:schemeClr val="accent1"/>
          </a:fillRef>
          <a:effectRef idx="0">
            <a:schemeClr val="accent1"/>
          </a:effectRef>
          <a:fontRef idx="minor">
            <a:schemeClr val="tx1"/>
          </a:fontRef>
        </p:style>
      </p:cxnSp>
      <p:sp>
        <p:nvSpPr>
          <p:cNvPr id="106" name="Forma livre 105"/>
          <p:cNvSpPr/>
          <p:nvPr/>
        </p:nvSpPr>
        <p:spPr>
          <a:xfrm>
            <a:off x="3838304" y="3220437"/>
            <a:ext cx="1613647" cy="1965431"/>
          </a:xfrm>
          <a:custGeom>
            <a:avLst/>
            <a:gdLst>
              <a:gd name="connsiteX0" fmla="*/ 0 w 1613647"/>
              <a:gd name="connsiteY0" fmla="*/ 1942845 h 1942845"/>
              <a:gd name="connsiteX1" fmla="*/ 215153 w 1613647"/>
              <a:gd name="connsiteY1" fmla="*/ 1673904 h 1942845"/>
              <a:gd name="connsiteX2" fmla="*/ 685800 w 1613647"/>
              <a:gd name="connsiteY2" fmla="*/ 813292 h 1942845"/>
              <a:gd name="connsiteX3" fmla="*/ 806823 w 1613647"/>
              <a:gd name="connsiteY3" fmla="*/ 235069 h 1942845"/>
              <a:gd name="connsiteX4" fmla="*/ 968188 w 1613647"/>
              <a:gd name="connsiteY4" fmla="*/ 73704 h 1942845"/>
              <a:gd name="connsiteX5" fmla="*/ 1210235 w 1613647"/>
              <a:gd name="connsiteY5" fmla="*/ 6469 h 1942845"/>
              <a:gd name="connsiteX6" fmla="*/ 1613647 w 1613647"/>
              <a:gd name="connsiteY6" fmla="*/ 6469 h 19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3647" h="1942845">
                <a:moveTo>
                  <a:pt x="0" y="1942845"/>
                </a:moveTo>
                <a:cubicBezTo>
                  <a:pt x="50426" y="1902504"/>
                  <a:pt x="100853" y="1862163"/>
                  <a:pt x="215153" y="1673904"/>
                </a:cubicBezTo>
                <a:cubicBezTo>
                  <a:pt x="329453" y="1485645"/>
                  <a:pt x="587188" y="1053098"/>
                  <a:pt x="685800" y="813292"/>
                </a:cubicBezTo>
                <a:cubicBezTo>
                  <a:pt x="784412" y="573486"/>
                  <a:pt x="759758" y="358334"/>
                  <a:pt x="806823" y="235069"/>
                </a:cubicBezTo>
                <a:cubicBezTo>
                  <a:pt x="853888" y="111804"/>
                  <a:pt x="900953" y="111804"/>
                  <a:pt x="968188" y="73704"/>
                </a:cubicBezTo>
                <a:cubicBezTo>
                  <a:pt x="1035423" y="35604"/>
                  <a:pt x="1102659" y="17675"/>
                  <a:pt x="1210235" y="6469"/>
                </a:cubicBezTo>
                <a:cubicBezTo>
                  <a:pt x="1317812" y="-4737"/>
                  <a:pt x="1465729" y="866"/>
                  <a:pt x="1613647" y="6469"/>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7" name="Forma livre 106"/>
          <p:cNvSpPr/>
          <p:nvPr/>
        </p:nvSpPr>
        <p:spPr>
          <a:xfrm>
            <a:off x="7267575" y="3225165"/>
            <a:ext cx="687705" cy="2852420"/>
          </a:xfrm>
          <a:custGeom>
            <a:avLst/>
            <a:gdLst>
              <a:gd name="connsiteX0" fmla="*/ 1129553 w 1129553"/>
              <a:gd name="connsiteY0" fmla="*/ 1734670 h 1734670"/>
              <a:gd name="connsiteX1" fmla="*/ 927847 w 1129553"/>
              <a:gd name="connsiteY1" fmla="*/ 1344705 h 1734670"/>
              <a:gd name="connsiteX2" fmla="*/ 793376 w 1129553"/>
              <a:gd name="connsiteY2" fmla="*/ 726141 h 1734670"/>
              <a:gd name="connsiteX3" fmla="*/ 632012 w 1129553"/>
              <a:gd name="connsiteY3" fmla="*/ 322729 h 1734670"/>
              <a:gd name="connsiteX4" fmla="*/ 443753 w 1129553"/>
              <a:gd name="connsiteY4" fmla="*/ 67235 h 1734670"/>
              <a:gd name="connsiteX5" fmla="*/ 0 w 1129553"/>
              <a:gd name="connsiteY5" fmla="*/ 0 h 17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553" h="1734670">
                <a:moveTo>
                  <a:pt x="1129553" y="1734670"/>
                </a:moveTo>
                <a:cubicBezTo>
                  <a:pt x="1056715" y="1623731"/>
                  <a:pt x="983877" y="1512793"/>
                  <a:pt x="927847" y="1344705"/>
                </a:cubicBezTo>
                <a:cubicBezTo>
                  <a:pt x="871817" y="1176617"/>
                  <a:pt x="842682" y="896470"/>
                  <a:pt x="793376" y="726141"/>
                </a:cubicBezTo>
                <a:cubicBezTo>
                  <a:pt x="744070" y="555812"/>
                  <a:pt x="690282" y="432546"/>
                  <a:pt x="632012" y="322729"/>
                </a:cubicBezTo>
                <a:cubicBezTo>
                  <a:pt x="573742" y="212912"/>
                  <a:pt x="549088" y="121023"/>
                  <a:pt x="443753" y="67235"/>
                </a:cubicBezTo>
                <a:cubicBezTo>
                  <a:pt x="338418" y="13447"/>
                  <a:pt x="169209" y="6723"/>
                  <a:pt x="0" y="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8" name="CaixaDeTexto 6"/>
          <p:cNvSpPr txBox="1"/>
          <p:nvPr/>
        </p:nvSpPr>
        <p:spPr>
          <a:xfrm>
            <a:off x="9511797" y="1827223"/>
            <a:ext cx="1376294"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DC</a:t>
            </a:r>
            <a:r>
              <a:rPr lang="pt-BR" sz="2800" b="1" dirty="0" smtClean="0"/>
              <a:t>)</a:t>
            </a:r>
            <a:endParaRPr lang="pt-BR" sz="2800" b="1" dirty="0"/>
          </a:p>
        </p:txBody>
      </p:sp>
      <p:sp>
        <p:nvSpPr>
          <p:cNvPr id="109" name="CaixaDeTexto 6"/>
          <p:cNvSpPr txBox="1"/>
          <p:nvPr/>
        </p:nvSpPr>
        <p:spPr>
          <a:xfrm>
            <a:off x="9511351" y="2959163"/>
            <a:ext cx="1596876" cy="521970"/>
          </a:xfrm>
          <a:prstGeom prst="rect">
            <a:avLst/>
          </a:prstGeom>
          <a:noFill/>
        </p:spPr>
        <p:txBody>
          <a:bodyPr wrap="square" rtlCol="0">
            <a:spAutoFit/>
          </a:bodyPr>
          <a:lstStyle/>
          <a:p>
            <a:r>
              <a:rPr lang="pt-BR" sz="2800" b="1" dirty="0" smtClean="0"/>
              <a:t>n</a:t>
            </a:r>
            <a:r>
              <a:rPr lang="pt-BR" sz="2800" b="1" baseline="-25000" dirty="0" smtClean="0"/>
              <a:t>nC0</a:t>
            </a:r>
            <a:r>
              <a:rPr lang="pt-BR" sz="2800" b="1" dirty="0" smtClean="0"/>
              <a:t>=N</a:t>
            </a:r>
            <a:r>
              <a:rPr lang="pt-BR" sz="2800" b="1" baseline="-25000" dirty="0" smtClean="0"/>
              <a:t>DC</a:t>
            </a:r>
            <a:endParaRPr lang="pt-BR" sz="2800" b="1" baseline="-25000" dirty="0"/>
          </a:p>
        </p:txBody>
      </p:sp>
      <p:sp>
        <p:nvSpPr>
          <p:cNvPr id="110" name="CaixaDeTexto 6"/>
          <p:cNvSpPr txBox="1"/>
          <p:nvPr/>
        </p:nvSpPr>
        <p:spPr>
          <a:xfrm>
            <a:off x="9511759" y="4817634"/>
            <a:ext cx="2172345" cy="523220"/>
          </a:xfrm>
          <a:prstGeom prst="rect">
            <a:avLst/>
          </a:prstGeom>
          <a:noFill/>
        </p:spPr>
        <p:txBody>
          <a:bodyPr wrap="square" rtlCol="0">
            <a:spAutoFit/>
          </a:bodyPr>
          <a:lstStyle/>
          <a:p>
            <a:r>
              <a:rPr lang="pt-BR" sz="2800" b="1" dirty="0" smtClean="0"/>
              <a:t>p</a:t>
            </a:r>
            <a:r>
              <a:rPr lang="pt-BR" sz="2800" b="1" baseline="-25000" dirty="0" smtClean="0"/>
              <a:t>nC0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DC</a:t>
            </a:r>
            <a:endParaRPr lang="pt-BR" sz="2800" b="1" baseline="-25000" dirty="0">
              <a:sym typeface="+mn-ea"/>
            </a:endParaRPr>
          </a:p>
        </p:txBody>
      </p:sp>
      <p:sp>
        <p:nvSpPr>
          <p:cNvPr id="111" name="CaixaDeTexto 45"/>
          <p:cNvSpPr txBox="1"/>
          <p:nvPr/>
        </p:nvSpPr>
        <p:spPr>
          <a:xfrm>
            <a:off x="802088" y="340689"/>
            <a:ext cx="10544083" cy="1077218"/>
          </a:xfrm>
          <a:prstGeom prst="rect">
            <a:avLst/>
          </a:prstGeom>
          <a:noFill/>
        </p:spPr>
        <p:txBody>
          <a:bodyPr wrap="square" rtlCol="0">
            <a:spAutoFit/>
          </a:bodyPr>
          <a:lstStyle/>
          <a:p>
            <a:pP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região ativa (NPN) - distribuição de portadores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13" name="CaixaDeTexto 6"/>
          <p:cNvSpPr txBox="1"/>
          <p:nvPr/>
        </p:nvSpPr>
        <p:spPr>
          <a:xfrm>
            <a:off x="6043320" y="4685276"/>
            <a:ext cx="1264285" cy="523220"/>
          </a:xfrm>
          <a:prstGeom prst="rect">
            <a:avLst/>
          </a:prstGeom>
          <a:noFill/>
        </p:spPr>
        <p:txBody>
          <a:bodyPr wrap="square" rtlCol="0">
            <a:spAutoFit/>
          </a:bodyPr>
          <a:lstStyle/>
          <a:p>
            <a:r>
              <a:rPr lang="pt-BR" sz="2800" b="1" dirty="0" err="1"/>
              <a:t>n</a:t>
            </a:r>
            <a:r>
              <a:rPr lang="pt-BR" sz="2800" b="1" baseline="-25000" dirty="0" err="1" smtClean="0"/>
              <a:t>p</a:t>
            </a:r>
            <a:endParaRPr lang="pt-BR" sz="2800" b="1" baseline="-25000" dirty="0"/>
          </a:p>
        </p:txBody>
      </p:sp>
      <p:sp>
        <p:nvSpPr>
          <p:cNvPr id="114" name="Forma livre 113"/>
          <p:cNvSpPr/>
          <p:nvPr/>
        </p:nvSpPr>
        <p:spPr>
          <a:xfrm>
            <a:off x="4681220" y="4258945"/>
            <a:ext cx="2986405" cy="1818640"/>
          </a:xfrm>
          <a:custGeom>
            <a:avLst/>
            <a:gdLst>
              <a:gd name="connsiteX0" fmla="*/ 0 w 3125337"/>
              <a:gd name="connsiteY0" fmla="*/ 0 h 832513"/>
              <a:gd name="connsiteX1" fmla="*/ 764274 w 3125337"/>
              <a:gd name="connsiteY1" fmla="*/ 245660 h 832513"/>
              <a:gd name="connsiteX2" fmla="*/ 2456597 w 3125337"/>
              <a:gd name="connsiteY2" fmla="*/ 696036 h 832513"/>
              <a:gd name="connsiteX3" fmla="*/ 3125337 w 3125337"/>
              <a:gd name="connsiteY3" fmla="*/ 832513 h 832513"/>
            </a:gdLst>
            <a:ahLst/>
            <a:cxnLst>
              <a:cxn ang="0">
                <a:pos x="connsiteX0" y="connsiteY0"/>
              </a:cxn>
              <a:cxn ang="0">
                <a:pos x="connsiteX1" y="connsiteY1"/>
              </a:cxn>
              <a:cxn ang="0">
                <a:pos x="connsiteX2" y="connsiteY2"/>
              </a:cxn>
              <a:cxn ang="0">
                <a:pos x="connsiteX3" y="connsiteY3"/>
              </a:cxn>
            </a:cxnLst>
            <a:rect l="l" t="t" r="r" b="b"/>
            <a:pathLst>
              <a:path w="3125337" h="832513">
                <a:moveTo>
                  <a:pt x="0" y="0"/>
                </a:moveTo>
                <a:cubicBezTo>
                  <a:pt x="177420" y="64827"/>
                  <a:pt x="354841" y="129654"/>
                  <a:pt x="764274" y="245660"/>
                </a:cubicBezTo>
                <a:cubicBezTo>
                  <a:pt x="1173707" y="361666"/>
                  <a:pt x="2063087" y="598227"/>
                  <a:pt x="2456597" y="696036"/>
                </a:cubicBezTo>
                <a:cubicBezTo>
                  <a:pt x="2850107" y="793845"/>
                  <a:pt x="2987722" y="813179"/>
                  <a:pt x="3125337" y="832513"/>
                </a:cubicBezTo>
              </a:path>
            </a:pathLst>
          </a:custGeom>
          <a:noFill/>
          <a:ln w="50800">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8" name="Seta para a esquerda 117"/>
          <p:cNvSpPr/>
          <p:nvPr/>
        </p:nvSpPr>
        <p:spPr>
          <a:xfrm>
            <a:off x="4765300" y="4120467"/>
            <a:ext cx="566052" cy="219145"/>
          </a:xfrm>
          <a:prstGeom prst="lef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9" name="Seta para a esquerda 118"/>
          <p:cNvSpPr/>
          <p:nvPr/>
        </p:nvSpPr>
        <p:spPr>
          <a:xfrm flipH="1">
            <a:off x="7045847" y="6011009"/>
            <a:ext cx="566052" cy="219145"/>
          </a:xfrm>
          <a:prstGeom prst="lef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0" name="Seta para a esquerda 119"/>
          <p:cNvSpPr/>
          <p:nvPr/>
        </p:nvSpPr>
        <p:spPr>
          <a:xfrm flipH="1">
            <a:off x="3144332" y="5004148"/>
            <a:ext cx="566052" cy="219145"/>
          </a:xfrm>
          <a:prstGeom prst="lef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6" name="CaixaDeTexto 6"/>
          <p:cNvSpPr txBox="1"/>
          <p:nvPr/>
        </p:nvSpPr>
        <p:spPr>
          <a:xfrm>
            <a:off x="2962972" y="4506818"/>
            <a:ext cx="903093" cy="523220"/>
          </a:xfrm>
          <a:prstGeom prst="rect">
            <a:avLst/>
          </a:prstGeom>
          <a:noFill/>
        </p:spPr>
        <p:txBody>
          <a:bodyPr wrap="square" rtlCol="0">
            <a:spAutoFit/>
          </a:bodyPr>
          <a:lstStyle/>
          <a:p>
            <a:r>
              <a:rPr lang="pt-BR" sz="2800" b="1" dirty="0" err="1" smtClean="0"/>
              <a:t>p</a:t>
            </a:r>
            <a:r>
              <a:rPr lang="pt-BR" sz="2800" b="1" baseline="-25000" dirty="0" err="1" smtClean="0"/>
              <a:t>nE</a:t>
            </a:r>
            <a:r>
              <a:rPr lang="pt-BR" sz="2800" b="1" baseline="-25000" dirty="0" smtClean="0"/>
              <a:t>/B</a:t>
            </a:r>
            <a:endParaRPr lang="pt-BR" sz="2800" b="1" baseline="-25000" dirty="0">
              <a:sym typeface="+mn-ea"/>
            </a:endParaRPr>
          </a:p>
        </p:txBody>
      </p:sp>
      <p:sp>
        <p:nvSpPr>
          <p:cNvPr id="127" name="CaixaDeTexto 6"/>
          <p:cNvSpPr txBox="1"/>
          <p:nvPr/>
        </p:nvSpPr>
        <p:spPr>
          <a:xfrm>
            <a:off x="4700457" y="3621897"/>
            <a:ext cx="903093" cy="523220"/>
          </a:xfrm>
          <a:prstGeom prst="rect">
            <a:avLst/>
          </a:prstGeom>
          <a:noFill/>
        </p:spPr>
        <p:txBody>
          <a:bodyPr wrap="square" rtlCol="0">
            <a:spAutoFit/>
          </a:bodyPr>
          <a:lstStyle/>
          <a:p>
            <a:r>
              <a:rPr lang="pt-BR" sz="2800" b="1" dirty="0" err="1"/>
              <a:t>n</a:t>
            </a:r>
            <a:r>
              <a:rPr lang="pt-BR" sz="2800" b="1" baseline="-25000" dirty="0" err="1" smtClean="0"/>
              <a:t>pB</a:t>
            </a:r>
            <a:r>
              <a:rPr lang="pt-BR" sz="2800" b="1" baseline="-25000" dirty="0" smtClean="0"/>
              <a:t>/E</a:t>
            </a:r>
            <a:endParaRPr lang="pt-BR" sz="2800" b="1" baseline="-25000" dirty="0">
              <a:sym typeface="+mn-ea"/>
            </a:endParaRPr>
          </a:p>
        </p:txBody>
      </p:sp>
      <p:sp>
        <p:nvSpPr>
          <p:cNvPr id="128" name="CaixaDeTexto 6"/>
          <p:cNvSpPr txBox="1"/>
          <p:nvPr/>
        </p:nvSpPr>
        <p:spPr>
          <a:xfrm>
            <a:off x="6736986" y="5997744"/>
            <a:ext cx="903093" cy="523220"/>
          </a:xfrm>
          <a:prstGeom prst="rect">
            <a:avLst/>
          </a:prstGeom>
          <a:noFill/>
        </p:spPr>
        <p:txBody>
          <a:bodyPr wrap="square" rtlCol="0">
            <a:spAutoFit/>
          </a:bodyPr>
          <a:lstStyle/>
          <a:p>
            <a:r>
              <a:rPr lang="pt-BR" sz="2800" b="1" dirty="0" err="1" smtClean="0"/>
              <a:t>n</a:t>
            </a:r>
            <a:r>
              <a:rPr lang="pt-BR" sz="2800" b="1" baseline="-25000" dirty="0" err="1" smtClean="0"/>
              <a:t>pB</a:t>
            </a:r>
            <a:r>
              <a:rPr lang="pt-BR" sz="2800" b="1" baseline="-25000" dirty="0" smtClean="0"/>
              <a:t>/C</a:t>
            </a:r>
            <a:endParaRPr lang="pt-BR" sz="2800" b="1" baseline="-25000" dirty="0">
              <a:sym typeface="+mn-ea"/>
            </a:endParaRPr>
          </a:p>
        </p:txBody>
      </p:sp>
      <p:sp>
        <p:nvSpPr>
          <p:cNvPr id="46" name="Forma livre 45"/>
          <p:cNvSpPr/>
          <p:nvPr/>
        </p:nvSpPr>
        <p:spPr>
          <a:xfrm>
            <a:off x="2766306" y="2199163"/>
            <a:ext cx="2438400" cy="823934"/>
          </a:xfrm>
          <a:custGeom>
            <a:avLst/>
            <a:gdLst>
              <a:gd name="connsiteX0" fmla="*/ 0 w 2438400"/>
              <a:gd name="connsiteY0" fmla="*/ 823934 h 823934"/>
              <a:gd name="connsiteX1" fmla="*/ 279400 w 2438400"/>
              <a:gd name="connsiteY1" fmla="*/ 417534 h 823934"/>
              <a:gd name="connsiteX2" fmla="*/ 1003300 w 2438400"/>
              <a:gd name="connsiteY2" fmla="*/ 23834 h 823934"/>
              <a:gd name="connsiteX3" fmla="*/ 2120900 w 2438400"/>
              <a:gd name="connsiteY3" fmla="*/ 74634 h 823934"/>
              <a:gd name="connsiteX4" fmla="*/ 2438400 w 2438400"/>
              <a:gd name="connsiteY4" fmla="*/ 328634 h 82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400" h="823934">
                <a:moveTo>
                  <a:pt x="0" y="823934"/>
                </a:moveTo>
                <a:cubicBezTo>
                  <a:pt x="56091" y="687409"/>
                  <a:pt x="112183" y="550884"/>
                  <a:pt x="279400" y="417534"/>
                </a:cubicBezTo>
                <a:cubicBezTo>
                  <a:pt x="446617" y="284184"/>
                  <a:pt x="696383" y="80984"/>
                  <a:pt x="1003300" y="23834"/>
                </a:cubicBezTo>
                <a:cubicBezTo>
                  <a:pt x="1310217" y="-33316"/>
                  <a:pt x="1881717" y="23834"/>
                  <a:pt x="2120900" y="74634"/>
                </a:cubicBezTo>
                <a:cubicBezTo>
                  <a:pt x="2360083" y="125434"/>
                  <a:pt x="2399241" y="227034"/>
                  <a:pt x="2438400" y="328634"/>
                </a:cubicBezTo>
              </a:path>
            </a:pathLst>
          </a:custGeom>
          <a:noFill/>
          <a:ln w="190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7" name="Forma livre 46"/>
          <p:cNvSpPr/>
          <p:nvPr/>
        </p:nvSpPr>
        <p:spPr>
          <a:xfrm>
            <a:off x="7136451" y="2228093"/>
            <a:ext cx="2374900" cy="998561"/>
          </a:xfrm>
          <a:custGeom>
            <a:avLst/>
            <a:gdLst>
              <a:gd name="connsiteX0" fmla="*/ 2374900 w 2374900"/>
              <a:gd name="connsiteY0" fmla="*/ 998561 h 998561"/>
              <a:gd name="connsiteX1" fmla="*/ 1828800 w 2374900"/>
              <a:gd name="connsiteY1" fmla="*/ 363561 h 998561"/>
              <a:gd name="connsiteX2" fmla="*/ 1028700 w 2374900"/>
              <a:gd name="connsiteY2" fmla="*/ 7961 h 998561"/>
              <a:gd name="connsiteX3" fmla="*/ 317500 w 2374900"/>
              <a:gd name="connsiteY3" fmla="*/ 134961 h 998561"/>
              <a:gd name="connsiteX4" fmla="*/ 0 w 2374900"/>
              <a:gd name="connsiteY4" fmla="*/ 350861 h 998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900" h="998561">
                <a:moveTo>
                  <a:pt x="2374900" y="998561"/>
                </a:moveTo>
                <a:cubicBezTo>
                  <a:pt x="2214033" y="763611"/>
                  <a:pt x="2053167" y="528661"/>
                  <a:pt x="1828800" y="363561"/>
                </a:cubicBezTo>
                <a:cubicBezTo>
                  <a:pt x="1604433" y="198461"/>
                  <a:pt x="1280583" y="46061"/>
                  <a:pt x="1028700" y="7961"/>
                </a:cubicBezTo>
                <a:cubicBezTo>
                  <a:pt x="776817" y="-30139"/>
                  <a:pt x="488950" y="77811"/>
                  <a:pt x="317500" y="134961"/>
                </a:cubicBezTo>
                <a:cubicBezTo>
                  <a:pt x="146050" y="192111"/>
                  <a:pt x="73025" y="271486"/>
                  <a:pt x="0" y="350861"/>
                </a:cubicBezTo>
              </a:path>
            </a:pathLst>
          </a:custGeom>
          <a:noFill/>
          <a:ln w="190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8" name="CaixaDeTexto 2"/>
          <p:cNvSpPr txBox="1"/>
          <p:nvPr/>
        </p:nvSpPr>
        <p:spPr>
          <a:xfrm flipH="1">
            <a:off x="7412156" y="1759684"/>
            <a:ext cx="1585017" cy="46037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V</a:t>
            </a:r>
            <a:r>
              <a:rPr lang="pt-BR" sz="2400" b="1" baseline="-25000" dirty="0" smtClean="0">
                <a:solidFill>
                  <a:schemeClr val="tx1"/>
                </a:solidFill>
                <a:latin typeface="Comic Sans MS" panose="030F0702030302020204" pitchFamily="66" charset="0"/>
              </a:rPr>
              <a:t>BC</a:t>
            </a:r>
            <a:r>
              <a:rPr lang="pt-BR" sz="2400" b="1" dirty="0" smtClean="0">
                <a:solidFill>
                  <a:schemeClr val="tx1"/>
                </a:solidFill>
                <a:latin typeface="Comic Sans MS" panose="030F0702030302020204" pitchFamily="66" charset="0"/>
              </a:rPr>
              <a:t> &lt;0V</a:t>
            </a:r>
            <a:endParaRPr lang="pt-BR" sz="2400" b="1" dirty="0" smtClean="0">
              <a:solidFill>
                <a:schemeClr val="tx1"/>
              </a:solidFill>
              <a:latin typeface="Comic Sans MS" panose="030F0702030302020204" pitchFamily="66" charset="0"/>
            </a:endParaRPr>
          </a:p>
        </p:txBody>
      </p:sp>
      <p:sp>
        <p:nvSpPr>
          <p:cNvPr id="49" name="CaixaDeTexto 2"/>
          <p:cNvSpPr txBox="1"/>
          <p:nvPr/>
        </p:nvSpPr>
        <p:spPr>
          <a:xfrm flipH="1">
            <a:off x="2998356" y="1766428"/>
            <a:ext cx="1864548" cy="46166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V</a:t>
            </a:r>
            <a:r>
              <a:rPr lang="pt-BR" sz="2400" b="1" baseline="-25000" dirty="0" smtClean="0">
                <a:solidFill>
                  <a:schemeClr val="tx1"/>
                </a:solidFill>
                <a:latin typeface="Comic Sans MS" panose="030F0702030302020204" pitchFamily="66" charset="0"/>
              </a:rPr>
              <a:t>BE</a:t>
            </a:r>
            <a:r>
              <a:rPr lang="pt-BR" sz="2400" b="1" dirty="0" smtClean="0">
                <a:solidFill>
                  <a:schemeClr val="tx1"/>
                </a:solidFill>
                <a:latin typeface="Comic Sans MS" panose="030F0702030302020204" pitchFamily="66" charset="0"/>
              </a:rPr>
              <a:t> = 0.6V</a:t>
            </a:r>
            <a:endParaRPr lang="pt-BR" sz="2400" b="1" dirty="0" smtClean="0">
              <a:solidFill>
                <a:schemeClr val="tx1"/>
              </a:solidFill>
              <a:latin typeface="Comic Sans MS" panose="030F0702030302020204" pitchFamily="66" charset="0"/>
            </a:endParaRPr>
          </a:p>
        </p:txBody>
      </p:sp>
      <p:sp>
        <p:nvSpPr>
          <p:cNvPr id="3" name="Forma livre 2"/>
          <p:cNvSpPr/>
          <p:nvPr/>
        </p:nvSpPr>
        <p:spPr>
          <a:xfrm>
            <a:off x="8446135" y="5469255"/>
            <a:ext cx="1640840" cy="622935"/>
          </a:xfrm>
          <a:custGeom>
            <a:avLst/>
            <a:gdLst>
              <a:gd name="connsiteX0" fmla="*/ 0 w 1640541"/>
              <a:gd name="connsiteY0" fmla="*/ 1135121 h 1135121"/>
              <a:gd name="connsiteX1" fmla="*/ 161365 w 1640541"/>
              <a:gd name="connsiteY1" fmla="*/ 677921 h 1135121"/>
              <a:gd name="connsiteX2" fmla="*/ 510989 w 1640541"/>
              <a:gd name="connsiteY2" fmla="*/ 274510 h 1135121"/>
              <a:gd name="connsiteX3" fmla="*/ 833718 w 1640541"/>
              <a:gd name="connsiteY3" fmla="*/ 99698 h 1135121"/>
              <a:gd name="connsiteX4" fmla="*/ 1223683 w 1640541"/>
              <a:gd name="connsiteY4" fmla="*/ 5569 h 1135121"/>
              <a:gd name="connsiteX5" fmla="*/ 1640541 w 1640541"/>
              <a:gd name="connsiteY5" fmla="*/ 19016 h 113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0541" h="1135121">
                <a:moveTo>
                  <a:pt x="0" y="1135121"/>
                </a:moveTo>
                <a:cubicBezTo>
                  <a:pt x="38100" y="978238"/>
                  <a:pt x="76200" y="821356"/>
                  <a:pt x="161365" y="677921"/>
                </a:cubicBezTo>
                <a:cubicBezTo>
                  <a:pt x="246530" y="534486"/>
                  <a:pt x="398930" y="370880"/>
                  <a:pt x="510989" y="274510"/>
                </a:cubicBezTo>
                <a:cubicBezTo>
                  <a:pt x="623048" y="178140"/>
                  <a:pt x="714936" y="144522"/>
                  <a:pt x="833718" y="99698"/>
                </a:cubicBezTo>
                <a:cubicBezTo>
                  <a:pt x="952500" y="54874"/>
                  <a:pt x="1089213" y="19016"/>
                  <a:pt x="1223683" y="5569"/>
                </a:cubicBezTo>
                <a:cubicBezTo>
                  <a:pt x="1358154" y="-7878"/>
                  <a:pt x="1499347" y="5569"/>
                  <a:pt x="1640541" y="19016"/>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4" name="Conector Reto 56"/>
          <p:cNvCxnSpPr/>
          <p:nvPr/>
        </p:nvCxnSpPr>
        <p:spPr>
          <a:xfrm flipH="1">
            <a:off x="7955280" y="6074410"/>
            <a:ext cx="482600" cy="3175"/>
          </a:xfrm>
          <a:prstGeom prst="line">
            <a:avLst/>
          </a:prstGeom>
          <a:ln w="539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 name="Conector Reto 56"/>
          <p:cNvCxnSpPr/>
          <p:nvPr/>
        </p:nvCxnSpPr>
        <p:spPr>
          <a:xfrm flipH="1">
            <a:off x="7667625" y="6074410"/>
            <a:ext cx="673735" cy="0"/>
          </a:xfrm>
          <a:prstGeom prst="line">
            <a:avLst/>
          </a:prstGeom>
          <a:ln w="53975">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6" name="Caixa de Texto 5"/>
              <p:cNvSpPr txBox="1"/>
              <p:nvPr/>
            </p:nvSpPr>
            <p:spPr>
              <a:xfrm>
                <a:off x="2411095" y="3677920"/>
                <a:ext cx="1722120" cy="61214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𝑛</m:t>
                          </m:r>
                        </m:e>
                        <m:sub>
                          <m:r>
                            <a:rPr lang="en-US" altLang="pt-BR" b="0" i="1" smtClean="0">
                              <a:latin typeface="Cambria Math" panose="02040503050406030204" pitchFamily="18" charset="0"/>
                              <a:cs typeface="Cambria Math" panose="02040503050406030204" pitchFamily="18" charset="0"/>
                            </a:rPr>
                            <m:t>𝑝</m:t>
                          </m:r>
                          <m:r>
                            <a:rPr lang="en-US" altLang="pt-BR" b="0" i="1" smtClean="0">
                              <a:latin typeface="Cambria Math" panose="02040503050406030204" pitchFamily="18" charset="0"/>
                              <a:cs typeface="Cambria Math" panose="02040503050406030204" pitchFamily="18" charset="0"/>
                            </a:rPr>
                            <m:t>0</m:t>
                          </m:r>
                        </m:sub>
                      </m:sSub>
                      <m:r>
                        <a:rPr lang="pt-BR" b="0" i="1" smtClean="0">
                          <a:latin typeface="Cambria Math" panose="02040503050406030204" pitchFamily="18" charset="0"/>
                        </a:rPr>
                        <m:t>𝑒𝑥𝑝</m:t>
                      </m:r>
                      <m:d>
                        <m:dPr>
                          <m:ctrlPr>
                            <a:rPr lang="pt-BR" b="0" i="1" smtClean="0">
                              <a:latin typeface="Cambria Math" panose="02040503050406030204" pitchFamily="18" charset="0"/>
                            </a:rPr>
                          </m:ctrlPr>
                        </m:dPr>
                        <m:e>
                          <m:f>
                            <m:fPr>
                              <m:ctrlPr>
                                <a:rPr lang="pt-BR" b="0" i="1" smtClean="0">
                                  <a:latin typeface="Cambria Math" panose="02040503050406030204" pitchFamily="18" charset="0"/>
                                </a:rPr>
                              </m:ctrlPr>
                            </m:fPr>
                            <m:num>
                              <m:r>
                                <a:rPr lang="en-US" altLang="pt-BR" b="0" i="1" smtClean="0">
                                  <a:latin typeface="Cambria Math" panose="02040503050406030204" pitchFamily="18" charset="0"/>
                                  <a:cs typeface="Cambria Math" panose="02040503050406030204" pitchFamily="18" charset="0"/>
                                </a:rPr>
                                <m:t>𝑞</m:t>
                              </m:r>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𝑉</m:t>
                                  </m:r>
                                </m:e>
                                <m:sub>
                                  <m:r>
                                    <a:rPr lang="en-US" altLang="pt-BR" b="0" i="1" smtClean="0">
                                      <a:latin typeface="Cambria Math" panose="02040503050406030204" pitchFamily="18" charset="0"/>
                                      <a:cs typeface="Cambria Math" panose="02040503050406030204" pitchFamily="18" charset="0"/>
                                    </a:rPr>
                                    <m:t>𝐵𝐸</m:t>
                                  </m:r>
                                </m:sub>
                              </m:sSub>
                            </m:num>
                            <m:den>
                              <m:r>
                                <a:rPr lang="pt-BR" b="0" i="1" smtClean="0">
                                  <a:latin typeface="Cambria Math" panose="02040503050406030204" pitchFamily="18" charset="0"/>
                                </a:rPr>
                                <m:t>𝑘𝑇</m:t>
                              </m:r>
                            </m:den>
                          </m:f>
                        </m:e>
                      </m:d>
                    </m:oMath>
                  </m:oMathPara>
                </a14:m>
                <a:endParaRPr lang="pt-BR" altLang="en-US" b="0" i="1" smtClean="0">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2411095" y="3677920"/>
                <a:ext cx="1722120" cy="61214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Caixa de Texto 6"/>
              <p:cNvSpPr txBox="1"/>
              <p:nvPr/>
            </p:nvSpPr>
            <p:spPr>
              <a:xfrm>
                <a:off x="4862830" y="5398770"/>
                <a:ext cx="1678940" cy="61214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𝑛</m:t>
                          </m:r>
                        </m:e>
                        <m:sub>
                          <m:r>
                            <a:rPr lang="en-US" altLang="pt-BR" b="0" i="1" smtClean="0">
                              <a:latin typeface="Cambria Math" panose="02040503050406030204" pitchFamily="18" charset="0"/>
                              <a:cs typeface="Cambria Math" panose="02040503050406030204" pitchFamily="18" charset="0"/>
                            </a:rPr>
                            <m:t>𝑝</m:t>
                          </m:r>
                          <m:r>
                            <a:rPr lang="en-US" altLang="pt-BR" b="0" i="1" smtClean="0">
                              <a:latin typeface="Cambria Math" panose="02040503050406030204" pitchFamily="18" charset="0"/>
                              <a:cs typeface="Cambria Math" panose="02040503050406030204" pitchFamily="18" charset="0"/>
                            </a:rPr>
                            <m:t>0</m:t>
                          </m:r>
                        </m:sub>
                      </m:sSub>
                      <m:r>
                        <a:rPr lang="pt-BR" b="0" i="1" smtClean="0">
                          <a:latin typeface="Cambria Math" panose="02040503050406030204" pitchFamily="18" charset="0"/>
                        </a:rPr>
                        <m:t>𝑒𝑥𝑝</m:t>
                      </m:r>
                      <m:d>
                        <m:dPr>
                          <m:ctrlPr>
                            <a:rPr lang="pt-BR" b="0" i="1" smtClean="0">
                              <a:latin typeface="Cambria Math" panose="02040503050406030204" pitchFamily="18" charset="0"/>
                            </a:rPr>
                          </m:ctrlPr>
                        </m:dPr>
                        <m:e>
                          <m:f>
                            <m:fPr>
                              <m:ctrlPr>
                                <a:rPr lang="pt-BR" b="0" i="1" smtClean="0">
                                  <a:latin typeface="Cambria Math" panose="02040503050406030204" pitchFamily="18" charset="0"/>
                                </a:rPr>
                              </m:ctrlPr>
                            </m:fPr>
                            <m:num>
                              <m:r>
                                <a:rPr lang="en-US" altLang="pt-BR" b="0" i="1" smtClean="0">
                                  <a:latin typeface="Cambria Math" panose="02040503050406030204" pitchFamily="18" charset="0"/>
                                  <a:cs typeface="Cambria Math" panose="02040503050406030204" pitchFamily="18" charset="0"/>
                                </a:rPr>
                                <m:t>𝑞</m:t>
                              </m:r>
                              <m:sSub>
                                <m:sSubPr>
                                  <m:ctrlPr>
                                    <a:rPr lang="en-US" altLang="pt-BR" b="0" i="1" smtClean="0">
                                      <a:latin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cs typeface="Cambria Math" panose="02040503050406030204" pitchFamily="18" charset="0"/>
                                    </a:rPr>
                                    <m:t>𝑉</m:t>
                                  </m:r>
                                </m:e>
                                <m:sub>
                                  <m:r>
                                    <a:rPr lang="en-US" altLang="pt-BR" b="0" i="1" smtClean="0">
                                      <a:latin typeface="Cambria Math" panose="02040503050406030204" pitchFamily="18" charset="0"/>
                                      <a:cs typeface="Cambria Math" panose="02040503050406030204" pitchFamily="18" charset="0"/>
                                    </a:rPr>
                                    <m:t>𝐵𝐶</m:t>
                                  </m:r>
                                </m:sub>
                              </m:sSub>
                            </m:num>
                            <m:den>
                              <m:r>
                                <a:rPr lang="pt-BR" b="0" i="1" smtClean="0">
                                  <a:latin typeface="Cambria Math" panose="02040503050406030204" pitchFamily="18" charset="0"/>
                                </a:rPr>
                                <m:t>𝑘𝑇</m:t>
                              </m:r>
                            </m:den>
                          </m:f>
                        </m:e>
                      </m:d>
                    </m:oMath>
                  </m:oMathPara>
                </a14:m>
                <a:endParaRPr lang="pt-BR" altLang="en-US" b="0" i="1" smtClean="0">
                  <a:latin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4862830" y="5398770"/>
                <a:ext cx="1678940" cy="612140"/>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9" name="Conector curvo 8"/>
          <p:cNvCxnSpPr/>
          <p:nvPr/>
        </p:nvCxnSpPr>
        <p:spPr>
          <a:xfrm>
            <a:off x="4012565" y="3832225"/>
            <a:ext cx="619125" cy="426720"/>
          </a:xfrm>
          <a:prstGeom prst="curvedConnector3">
            <a:avLst>
              <a:gd name="adj1" fmla="val 50051"/>
            </a:avLst>
          </a:prstGeom>
          <a:ln w="19050">
            <a:solidFill>
              <a:srgbClr val="C00000"/>
            </a:solidFill>
            <a:tailEnd type="triangle" w="lg" len="med"/>
          </a:ln>
        </p:spPr>
        <p:style>
          <a:lnRef idx="2">
            <a:schemeClr val="accent1"/>
          </a:lnRef>
          <a:fillRef idx="0">
            <a:srgbClr val="FFFFFF"/>
          </a:fillRef>
          <a:effectRef idx="0">
            <a:srgbClr val="FFFFFF"/>
          </a:effectRef>
          <a:fontRef idx="minor">
            <a:schemeClr val="tx1"/>
          </a:fontRef>
        </p:style>
      </p:cxnSp>
      <p:cxnSp>
        <p:nvCxnSpPr>
          <p:cNvPr id="11" name="Conector curvo 10"/>
          <p:cNvCxnSpPr/>
          <p:nvPr/>
        </p:nvCxnSpPr>
        <p:spPr>
          <a:xfrm>
            <a:off x="6381750" y="5666105"/>
            <a:ext cx="1202690" cy="405130"/>
          </a:xfrm>
          <a:prstGeom prst="curvedConnector3">
            <a:avLst>
              <a:gd name="adj1" fmla="val 50053"/>
            </a:avLst>
          </a:prstGeom>
          <a:ln w="19050">
            <a:solidFill>
              <a:srgbClr val="C00000"/>
            </a:solidFill>
            <a:tailEnd type="triangle" w="lg" len="med"/>
          </a:ln>
        </p:spPr>
        <p:style>
          <a:lnRef idx="2">
            <a:schemeClr val="accent1"/>
          </a:lnRef>
          <a:fillRef idx="0">
            <a:srgbClr val="FFFFFF"/>
          </a:fillRef>
          <a:effectRef idx="0">
            <a:srgbClr val="FFFFFF"/>
          </a:effectRef>
          <a:fontRef idx="minor">
            <a:schemeClr val="tx1"/>
          </a:fontRef>
        </p:style>
      </p:cxnSp>
    </p:spTree>
  </p:cSld>
  <p:clrMapOvr>
    <a:masterClrMapping/>
  </p:clrMapOvr>
  <p:timing>
    <p:tnLst>
      <p:par>
        <p:cTn id="1" dur="indefinite" restart="never" nodeType="tmRoot"/>
      </p:par>
    </p:tn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7" name="CaixaDeTexto 45"/>
              <p:cNvSpPr txBox="1"/>
              <p:nvPr/>
            </p:nvSpPr>
            <p:spPr>
              <a:xfrm>
                <a:off x="480379" y="595687"/>
                <a:ext cx="11040155" cy="5732780"/>
              </a:xfrm>
              <a:prstGeom prst="rect">
                <a:avLst/>
              </a:prstGeom>
              <a:noFill/>
            </p:spPr>
            <p:txBody>
              <a:bodyPr wrap="square" rtlCol="0">
                <a:spAutoFit/>
              </a:bodyPr>
              <a:lstStyle/>
              <a:p>
                <a:pPr indent="0">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Adicionalmente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ver que toda corrente de elétrons que entra pela base, sai pelo coletor (senão ela não seria constante na base)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Aft>
                    <a:spcPts val="12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distribuição de n na base é linear</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buNone/>
                </a:pPr>
                <a14:m>
                  <m:oMathPara xmlns:m="http://schemas.openxmlformats.org/officeDocument/2006/math">
                    <m:oMathParaPr>
                      <m:jc m:val="centerGroup"/>
                    </m:oMathParaPr>
                    <m:oMath xmlns:m="http://schemas.openxmlformats.org/officeDocument/2006/math">
                      <m:sSub>
                        <m:sSubPr>
                          <m:ctrlPr>
                            <a:rPr lang="pt-BR" altLang="en-US" sz="320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𝐽</m:t>
                          </m:r>
                        </m:e>
                        <m:sub>
                          <m:r>
                            <a:rPr lang="en-US" altLang="pt-BR" sz="320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𝑛𝑏</m:t>
                          </m:r>
                        </m:sub>
                      </m:sSub>
                      <m:r>
                        <a:rPr lang="en-US" altLang="pt-BR" sz="3200" smtClean="0">
                          <a:latin typeface="Cambria Math" panose="02040503050406030204" pitchFamily="18" charset="0"/>
                          <a:ea typeface="Cambria Math" panose="02040503050406030204" pitchFamily="18" charset="0"/>
                          <a:sym typeface="Symbol" panose="05050102010706020507" charset="0"/>
                        </a:rPr>
                        <m:t> =</m:t>
                      </m:r>
                      <m:sSub>
                        <m:sSub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3200" i="1" smtClean="0">
                                  <a:latin typeface="Cambria Math" panose="02040503050406030204" pitchFamily="18" charset="0"/>
                                  <a:ea typeface="Cambria Math" panose="02040503050406030204" pitchFamily="18" charset="0"/>
                                  <a:sym typeface="Symbol" panose="05050102010706020507" charset="0"/>
                                </a:rPr>
                                <m:t>𝑛𝑏</m:t>
                              </m:r>
                              <m:r>
                                <a:rPr lang="pt-BR" altLang="en-US" sz="3200" i="1" smtClean="0">
                                  <a:latin typeface="Cambria Math" panose="02040503050406030204" pitchFamily="18" charset="0"/>
                                  <a:ea typeface="Cambria Math" panose="02040503050406030204" pitchFamily="18" charset="0"/>
                                  <a:sym typeface="Symbol" panose="05050102010706020507" charset="0"/>
                                </a:rPr>
                                <m:t>𝐷</m:t>
                              </m:r>
                            </m:sub>
                          </m:sSub>
                          <m:r>
                            <a:rPr lang="pt-BR" altLang="en-US" sz="3200" i="1" smtClean="0">
                              <a:latin typeface="Cambria Math" panose="02040503050406030204" pitchFamily="18" charset="0"/>
                              <a:ea typeface="Cambria Math" panose="02040503050406030204" pitchFamily="18" charset="0"/>
                              <a:sym typeface="Symbol" panose="05050102010706020507" charset="0"/>
                            </a:rPr>
                            <m:t>=</m:t>
                          </m:r>
                          <m:r>
                            <a:rPr lang="pt-BR" altLang="en-US" sz="3200" i="1" smtClean="0">
                              <a:latin typeface="Cambria Math" panose="02040503050406030204" pitchFamily="18" charset="0"/>
                              <a:ea typeface="Cambria Math" panose="02040503050406030204" pitchFamily="18" charset="0"/>
                              <a:sym typeface="Symbol" panose="05050102010706020507" charset="0"/>
                            </a:rPr>
                            <m:t>𝑞𝐷</m:t>
                          </m:r>
                        </m:e>
                        <m:sub>
                          <m:r>
                            <a:rPr lang="pt-BR" altLang="en-US" sz="3200" i="1" smtClean="0">
                              <a:latin typeface="Cambria Math" panose="02040503050406030204" pitchFamily="18" charset="0"/>
                              <a:ea typeface="Cambria Math" panose="02040503050406030204" pitchFamily="18" charset="0"/>
                              <a:sym typeface="Symbol" panose="05050102010706020507" charset="0"/>
                            </a:rPr>
                            <m:t>𝑛</m:t>
                          </m:r>
                          <m:r>
                            <a:rPr lang="en-US" altLang="pt-BR" sz="3200" i="1" smtClean="0">
                              <a:latin typeface="Cambria Math" panose="02040503050406030204" pitchFamily="18" charset="0"/>
                              <a:ea typeface="Cambria Math" panose="02040503050406030204" pitchFamily="18" charset="0"/>
                              <a:sym typeface="Symbol" panose="05050102010706020507" charset="0"/>
                            </a:rPr>
                            <m:t>𝑏</m:t>
                          </m:r>
                        </m:sub>
                      </m:sSub>
                      <m:f>
                        <m:fPr>
                          <m:ctrlPr>
                            <a:rPr lang="pt-BR" altLang="en-US" sz="3200" i="1">
                              <a:latin typeface="Cambria Math" panose="02040503050406030204" pitchFamily="18" charset="0"/>
                              <a:ea typeface="Cambria Math" panose="02040503050406030204" pitchFamily="18" charset="0"/>
                              <a:sym typeface="Symbol" panose="05050102010706020507" charset="0"/>
                            </a:rPr>
                          </m:ctrlPr>
                        </m:fPr>
                        <m:num>
                          <m:r>
                            <a:rPr lang="pt-BR" altLang="en-US" sz="3200" i="1">
                              <a:latin typeface="Cambria Math" panose="02040503050406030204" pitchFamily="18" charset="0"/>
                              <a:ea typeface="Cambria Math" panose="02040503050406030204" pitchFamily="18" charset="0"/>
                              <a:sym typeface="Symbol" panose="05050102010706020507" charset="0"/>
                            </a:rPr>
                            <m:t>𝜕</m:t>
                          </m:r>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𝑛</m:t>
                              </m:r>
                            </m:e>
                            <m:sub>
                              <m:r>
                                <a:rPr lang="en-US" altLang="pt-BR" sz="3200" i="1">
                                  <a:latin typeface="Cambria Math" panose="02040503050406030204" pitchFamily="18" charset="0"/>
                                  <a:ea typeface="Cambria Math" panose="02040503050406030204" pitchFamily="18" charset="0"/>
                                  <a:sym typeface="Symbol" panose="05050102010706020507" charset="0"/>
                                </a:rPr>
                                <m:t>𝑏</m:t>
                              </m:r>
                            </m:sub>
                          </m:sSub>
                          <m:d>
                            <m:dPr>
                              <m:ctrlPr>
                                <a:rPr lang="pt-BR" altLang="en-US" sz="3200" i="1">
                                  <a:latin typeface="Cambria Math" panose="02040503050406030204" pitchFamily="18" charset="0"/>
                                  <a:ea typeface="Cambria Math" panose="02040503050406030204" pitchFamily="18" charset="0"/>
                                  <a:sym typeface="Symbol" panose="05050102010706020507" charset="0"/>
                                </a:rPr>
                              </m:ctrlPr>
                            </m:dPr>
                            <m:e>
                              <m:r>
                                <a:rPr lang="pt-BR" altLang="en-US" sz="3200" i="1">
                                  <a:latin typeface="Cambria Math" panose="02040503050406030204" pitchFamily="18" charset="0"/>
                                  <a:ea typeface="Cambria Math" panose="02040503050406030204" pitchFamily="18" charset="0"/>
                                  <a:sym typeface="Symbol" panose="05050102010706020507" charset="0"/>
                                </a:rPr>
                                <m:t>𝑥</m:t>
                              </m:r>
                            </m:e>
                          </m:d>
                        </m:num>
                        <m:den>
                          <m:r>
                            <a:rPr lang="pt-BR" altLang="en-US" sz="3200" i="1">
                              <a:latin typeface="Cambria Math" panose="02040503050406030204" pitchFamily="18" charset="0"/>
                              <a:ea typeface="Cambria Math" panose="02040503050406030204" pitchFamily="18" charset="0"/>
                              <a:sym typeface="Symbol" panose="05050102010706020507" charset="0"/>
                            </a:rPr>
                            <m:t>𝜕</m:t>
                          </m:r>
                          <m:r>
                            <a:rPr lang="pt-BR" altLang="en-US" sz="3200" i="1">
                              <a:latin typeface="Cambria Math" panose="02040503050406030204" pitchFamily="18" charset="0"/>
                              <a:ea typeface="Cambria Math" panose="02040503050406030204" pitchFamily="18" charset="0"/>
                              <a:sym typeface="Symbol" panose="05050102010706020507" charset="0"/>
                            </a:rPr>
                            <m:t>𝑥</m:t>
                          </m:r>
                        </m:den>
                      </m:f>
                      <m:r>
                        <a:rPr lang="en-US" altLang="pt-BR" sz="3200" i="1">
                          <a:latin typeface="Cambria Math" panose="02040503050406030204" pitchFamily="18" charset="0"/>
                          <a:ea typeface="Cambria Math" panose="02040503050406030204" pitchFamily="18" charset="0"/>
                          <a:sym typeface="Symbol" panose="05050102010706020507" charset="0"/>
                        </a:rPr>
                        <m:t>=</m:t>
                      </m:r>
                      <m:r>
                        <a:rPr lang="en-US" altLang="pt-BR" sz="3200" i="1">
                          <a:latin typeface="Cambria Math" panose="02040503050406030204" pitchFamily="18" charset="0"/>
                          <a:ea typeface="Cambria Math" panose="02040503050406030204" pitchFamily="18" charset="0"/>
                          <a:sym typeface="Symbol" panose="05050102010706020507" charset="0"/>
                        </a:rPr>
                        <m:t>𝑐𝑜𝑛𝑠𝑡</m:t>
                      </m:r>
                      <m:r>
                        <a:rPr lang="en-US" altLang="pt-BR" sz="3200" i="1">
                          <a:latin typeface="Cambria Math" panose="02040503050406030204" pitchFamily="18" charset="0"/>
                          <a:ea typeface="MS Mincho" charset="0"/>
                          <a:cs typeface="Cambria Math" panose="02040503050406030204" pitchFamily="18" charset="0"/>
                          <a:sym typeface="Symbol" panose="05050102010706020507" charset="0"/>
                        </a:rPr>
                        <m:t>.  ⟹    </m:t>
                      </m:r>
                      <m:f>
                        <m:fPr>
                          <m:ctrlPr>
                            <a:rPr lang="pt-BR" altLang="en-US" sz="3200" i="1">
                              <a:latin typeface="Cambria Math" panose="02040503050406030204" pitchFamily="18" charset="0"/>
                              <a:ea typeface="Cambria Math" panose="02040503050406030204" pitchFamily="18" charset="0"/>
                              <a:sym typeface="Symbol" panose="05050102010706020507" charset="0"/>
                            </a:rPr>
                          </m:ctrlPr>
                        </m:fPr>
                        <m:num>
                          <m:r>
                            <a:rPr lang="pt-BR" altLang="en-US" sz="3200" i="1">
                              <a:latin typeface="Cambria Math" panose="02040503050406030204" pitchFamily="18" charset="0"/>
                              <a:ea typeface="Cambria Math" panose="02040503050406030204" pitchFamily="18" charset="0"/>
                              <a:sym typeface="Symbol" panose="05050102010706020507" charset="0"/>
                            </a:rPr>
                            <m:t>𝜕</m:t>
                          </m:r>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𝑛</m:t>
                              </m:r>
                            </m:e>
                            <m:sub>
                              <m:r>
                                <a:rPr lang="en-US" altLang="pt-BR" sz="3200" i="1">
                                  <a:latin typeface="Cambria Math" panose="02040503050406030204" pitchFamily="18" charset="0"/>
                                  <a:ea typeface="Cambria Math" panose="02040503050406030204" pitchFamily="18" charset="0"/>
                                  <a:sym typeface="Symbol" panose="05050102010706020507" charset="0"/>
                                </a:rPr>
                                <m:t>𝑏</m:t>
                              </m:r>
                            </m:sub>
                          </m:sSub>
                          <m:d>
                            <m:dPr>
                              <m:ctrlPr>
                                <a:rPr lang="pt-BR" altLang="en-US" sz="3200" i="1">
                                  <a:latin typeface="Cambria Math" panose="02040503050406030204" pitchFamily="18" charset="0"/>
                                  <a:ea typeface="Cambria Math" panose="02040503050406030204" pitchFamily="18" charset="0"/>
                                  <a:sym typeface="Symbol" panose="05050102010706020507" charset="0"/>
                                </a:rPr>
                              </m:ctrlPr>
                            </m:dPr>
                            <m:e>
                              <m:r>
                                <a:rPr lang="pt-BR" altLang="en-US" sz="3200" i="1">
                                  <a:latin typeface="Cambria Math" panose="02040503050406030204" pitchFamily="18" charset="0"/>
                                  <a:ea typeface="Cambria Math" panose="02040503050406030204" pitchFamily="18" charset="0"/>
                                  <a:sym typeface="Symbol" panose="05050102010706020507" charset="0"/>
                                </a:rPr>
                                <m:t>𝑥</m:t>
                              </m:r>
                            </m:e>
                          </m:d>
                        </m:num>
                        <m:den>
                          <m:r>
                            <a:rPr lang="pt-BR" altLang="en-US" sz="3200" i="1">
                              <a:latin typeface="Cambria Math" panose="02040503050406030204" pitchFamily="18" charset="0"/>
                              <a:ea typeface="Cambria Math" panose="02040503050406030204" pitchFamily="18" charset="0"/>
                              <a:sym typeface="Symbol" panose="05050102010706020507" charset="0"/>
                            </a:rPr>
                            <m:t>𝜕</m:t>
                          </m:r>
                          <m:r>
                            <a:rPr lang="pt-BR" altLang="en-US" sz="3200" i="1">
                              <a:latin typeface="Cambria Math" panose="02040503050406030204" pitchFamily="18" charset="0"/>
                              <a:ea typeface="Cambria Math" panose="02040503050406030204" pitchFamily="18" charset="0"/>
                              <a:sym typeface="Symbol" panose="05050102010706020507" charset="0"/>
                            </a:rPr>
                            <m:t>𝑥</m:t>
                          </m:r>
                        </m:den>
                      </m:f>
                      <m:r>
                        <a:rPr lang="en-US" altLang="pt-BR" sz="3200" i="1">
                          <a:latin typeface="Cambria Math" panose="02040503050406030204" pitchFamily="18" charset="0"/>
                          <a:ea typeface="Cambria Math" panose="02040503050406030204" pitchFamily="18" charset="0"/>
                          <a:sym typeface="Symbol" panose="05050102010706020507" charset="0"/>
                        </a:rPr>
                        <m:t>=</m:t>
                      </m:r>
                      <m:r>
                        <a:rPr lang="en-US" altLang="pt-BR" sz="3200" i="1">
                          <a:latin typeface="Cambria Math" panose="02040503050406030204" pitchFamily="18" charset="0"/>
                          <a:ea typeface="Cambria Math" panose="02040503050406030204" pitchFamily="18" charset="0"/>
                          <a:sym typeface="Symbol" panose="05050102010706020507" charset="0"/>
                        </a:rPr>
                        <m:t>𝑐𝑜𝑛𝑠𝑡</m:t>
                      </m:r>
                      <m:r>
                        <a:rPr lang="en-US" altLang="pt-BR" sz="3200" i="1">
                          <a:latin typeface="Cambria Math" panose="02040503050406030204" pitchFamily="18" charset="0"/>
                          <a:ea typeface="Cambria Math" panose="02040503050406030204" pitchFamily="18" charset="0"/>
                          <a:sym typeface="Symbol" panose="05050102010706020507" charset="0"/>
                        </a:rPr>
                        <m:t>.</m:t>
                      </m:r>
                    </m:oMath>
                  </m:oMathPara>
                </a14:m>
                <a:endParaRPr lang="en-US" altLang="pt-BR" sz="3200"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endParaRPr>
              </a:p>
              <a:p>
                <a:pPr indent="0">
                  <a:buNone/>
                </a:pPr>
                <a:endParaRPr lang="pt-BR" altLang="pt-BR" sz="2800"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endParaRPr>
              </a:p>
              <a:p>
                <a:pPr indent="0" fontAlgn="auto">
                  <a:spcAft>
                    <a:spcPts val="600"/>
                  </a:spcAft>
                  <a:buNone/>
                </a:pPr>
                <a:r>
                  <a:rPr lang="pt-BR" altLang="pt-BR"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 as grandezas</a:t>
                </a:r>
                <a:endParaRPr lang="pt-BR" altLang="pt-BR"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Aft>
                    <a:spcPts val="600"/>
                  </a:spcAft>
                  <a:buNone/>
                </a:pPr>
                <a:r>
                  <a:rPr lang="pt-BR" altLang="pt-BR"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W</a:t>
                </a:r>
                <a:r>
                  <a:rPr lang="pt-BR" altLang="pt-BR"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pt-BR"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tamanho da base (distância entre a junção de D</a:t>
                </a:r>
                <a:r>
                  <a:rPr lang="pt-BR" altLang="pt-BR"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pt-BR"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D</a:t>
                </a:r>
                <a:r>
                  <a:rPr lang="pt-BR" altLang="pt-BR"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pt-BR"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pt-BR"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Aft>
                    <a:spcPts val="600"/>
                  </a:spcAft>
                  <a:buNone/>
                </a:pPr>
                <a:r>
                  <a:rPr lang="pt-BR" altLang="pt-BR"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w</a:t>
                </a:r>
                <a:r>
                  <a:rPr lang="pt-BR" altLang="pt-BR" sz="2800" b="1" baseline="-25000" dirty="0" err="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pt-BR"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ef</a:t>
                </a:r>
                <a:r>
                  <a:rPr lang="pt-BR" altLang="pt-BR"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tamanho efetivo da base</a:t>
                </a:r>
                <a:endParaRPr lang="pt-BR" altLang="pt-BR"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Aft>
                    <a:spcPts val="600"/>
                  </a:spcAft>
                  <a:buNone/>
                </a:pPr>
                <a:r>
                  <a:rPr lang="pt-BR" altLang="pt-BR" sz="28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W</a:t>
                </a:r>
                <a:r>
                  <a:rPr lang="pt-BR" altLang="pt-BR" sz="2800"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pt-BR" sz="2800"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ef</a:t>
                </a:r>
                <a:r>
                  <a:rPr lang="pt-BR" altLang="pt-BR"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W</a:t>
                </a:r>
                <a:r>
                  <a:rPr lang="pt-BR" altLang="pt-BR"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pt-BR"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w</a:t>
                </a:r>
                <a:r>
                  <a:rPr lang="pt-BR" altLang="pt-BR" sz="2800"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pt-BR" sz="2800"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Ep</a:t>
                </a:r>
                <a:r>
                  <a:rPr lang="pt-BR" altLang="pt-BR"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w</a:t>
                </a:r>
                <a:r>
                  <a:rPr lang="pt-BR" altLang="pt-BR" sz="2800"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pt-BR" sz="2800"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Cp</a:t>
                </a:r>
                <a:endParaRPr lang="pt-BR" altLang="pt-BR"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7" name="CaixaDeTexto 45"/>
              <p:cNvSpPr txBox="1">
                <a:spLocks noRot="1" noChangeAspect="1" noMove="1" noResize="1" noEditPoints="1" noAdjustHandles="1" noChangeArrowheads="1" noChangeShapeType="1" noTextEdit="1"/>
              </p:cNvSpPr>
              <p:nvPr/>
            </p:nvSpPr>
            <p:spPr>
              <a:xfrm>
                <a:off x="480379" y="595687"/>
                <a:ext cx="11040155" cy="5732780"/>
              </a:xfrm>
              <a:prstGeom prst="rect">
                <a:avLst/>
              </a:prstGeom>
              <a:blipFill rotWithShape="1">
                <a:blip r:embed="rId1"/>
                <a:stretch>
                  <a:fillRect l="-3" t="-1" r="3" b="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716351" y="6379516"/>
            <a:ext cx="2743200" cy="365125"/>
          </a:xfrm>
        </p:spPr>
        <p:txBody>
          <a:bodyPr/>
          <a:lstStyle/>
          <a:p>
            <a:fld id="{74F297BB-B745-4CAB-BE1D-CE4C89382949}" type="slidenum">
              <a:rPr lang="pt-BR" smtClean="0"/>
            </a:fld>
            <a:endParaRPr lang="pt-BR" dirty="0"/>
          </a:p>
        </p:txBody>
      </p:sp>
      <p:cxnSp>
        <p:nvCxnSpPr>
          <p:cNvPr id="4" name="Conector de Seta Reta 73"/>
          <p:cNvCxnSpPr/>
          <p:nvPr/>
        </p:nvCxnSpPr>
        <p:spPr>
          <a:xfrm>
            <a:off x="1661501" y="6285537"/>
            <a:ext cx="9798050" cy="2730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Conector de Seta Reta 89"/>
          <p:cNvCxnSpPr/>
          <p:nvPr/>
        </p:nvCxnSpPr>
        <p:spPr>
          <a:xfrm>
            <a:off x="4108791" y="6122342"/>
            <a:ext cx="198000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0" name="CaixaDeTexto 6"/>
          <p:cNvSpPr txBox="1"/>
          <p:nvPr/>
        </p:nvSpPr>
        <p:spPr>
          <a:xfrm>
            <a:off x="9315791" y="5470197"/>
            <a:ext cx="599440" cy="398780"/>
          </a:xfrm>
          <a:prstGeom prst="rect">
            <a:avLst/>
          </a:prstGeom>
          <a:noFill/>
        </p:spPr>
        <p:txBody>
          <a:bodyPr wrap="square" rtlCol="0">
            <a:spAutoFit/>
          </a:bodyPr>
          <a:lstStyle/>
          <a:p>
            <a:r>
              <a:rPr lang="pt-BR" sz="2000" b="1" dirty="0"/>
              <a:t>xd</a:t>
            </a:r>
            <a:endParaRPr lang="pt-BR" sz="2000" b="1" dirty="0"/>
          </a:p>
        </p:txBody>
      </p:sp>
      <p:cxnSp>
        <p:nvCxnSpPr>
          <p:cNvPr id="11" name="Conector Reto 45"/>
          <p:cNvCxnSpPr/>
          <p:nvPr/>
        </p:nvCxnSpPr>
        <p:spPr>
          <a:xfrm>
            <a:off x="4092898" y="2042491"/>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 name="Conector Reto 18"/>
          <p:cNvCxnSpPr/>
          <p:nvPr/>
        </p:nvCxnSpPr>
        <p:spPr>
          <a:xfrm>
            <a:off x="6027761" y="2043102"/>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3" name="CaixaDeTexto 6"/>
          <p:cNvSpPr txBox="1"/>
          <p:nvPr/>
        </p:nvSpPr>
        <p:spPr>
          <a:xfrm>
            <a:off x="2004560" y="2129895"/>
            <a:ext cx="1148080" cy="521970"/>
          </a:xfrm>
          <a:prstGeom prst="rect">
            <a:avLst/>
          </a:prstGeom>
          <a:noFill/>
        </p:spPr>
        <p:txBody>
          <a:bodyPr wrap="square" rtlCol="0">
            <a:spAutoFit/>
          </a:bodyPr>
          <a:lstStyle/>
          <a:p>
            <a:r>
              <a:rPr lang="pt-BR" sz="2800" b="1" dirty="0"/>
              <a:t>N (N</a:t>
            </a:r>
            <a:r>
              <a:rPr lang="pt-BR" sz="2800" b="1" baseline="-25000" dirty="0"/>
              <a:t>DE</a:t>
            </a:r>
            <a:r>
              <a:rPr lang="pt-BR" sz="2800" b="1" dirty="0"/>
              <a:t>)</a:t>
            </a:r>
            <a:endParaRPr lang="pt-BR" sz="2800" b="1" dirty="0"/>
          </a:p>
        </p:txBody>
      </p:sp>
      <p:sp>
        <p:nvSpPr>
          <p:cNvPr id="14" name="CaixaDeTexto 6"/>
          <p:cNvSpPr txBox="1"/>
          <p:nvPr/>
        </p:nvSpPr>
        <p:spPr>
          <a:xfrm>
            <a:off x="6398283" y="2341985"/>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19" name="CaixaDeTexto 6"/>
          <p:cNvSpPr txBox="1"/>
          <p:nvPr/>
        </p:nvSpPr>
        <p:spPr>
          <a:xfrm>
            <a:off x="5415280" y="4556125"/>
            <a:ext cx="3147695" cy="521970"/>
          </a:xfrm>
          <a:prstGeom prst="rect">
            <a:avLst/>
          </a:prstGeom>
          <a:solidFill>
            <a:schemeClr val="bg1"/>
          </a:solidFill>
        </p:spPr>
        <p:txBody>
          <a:bodyPr wrap="square" rtlCol="0">
            <a:spAutoFit/>
          </a:bodyPr>
          <a:lstStyle/>
          <a:p>
            <a:r>
              <a:rPr lang="pt-BR" sz="2800" b="1" dirty="0"/>
              <a:t>J</a:t>
            </a:r>
            <a:r>
              <a:rPr lang="pt-BR" sz="2800" b="1" baseline="-25000" dirty="0"/>
              <a:t>pb</a:t>
            </a:r>
            <a:r>
              <a:rPr lang="pt-BR" sz="2800" b="1" dirty="0"/>
              <a:t>=J</a:t>
            </a:r>
            <a:r>
              <a:rPr lang="pt-BR" sz="2800" b="1" baseline="-25000" dirty="0"/>
              <a:t>pbD</a:t>
            </a:r>
            <a:r>
              <a:rPr lang="pt-BR" sz="2800" b="1" dirty="0"/>
              <a:t>+J</a:t>
            </a:r>
            <a:r>
              <a:rPr lang="pt-BR" sz="2800" b="1" baseline="-25000" dirty="0"/>
              <a:t>pbA</a:t>
            </a:r>
            <a:r>
              <a:rPr lang="pt-BR" sz="2800" b="1" dirty="0"/>
              <a:t> &lt;&lt; J</a:t>
            </a:r>
            <a:r>
              <a:rPr lang="pt-BR" sz="2800" b="1" baseline="-25000" dirty="0"/>
              <a:t>nb</a:t>
            </a:r>
            <a:endParaRPr lang="pt-BR" sz="2800" b="1" baseline="-25000" dirty="0"/>
          </a:p>
        </p:txBody>
      </p:sp>
      <p:sp>
        <p:nvSpPr>
          <p:cNvPr id="20" name="CaixaDeTexto 6"/>
          <p:cNvSpPr txBox="1"/>
          <p:nvPr/>
        </p:nvSpPr>
        <p:spPr>
          <a:xfrm>
            <a:off x="5591175" y="3738880"/>
            <a:ext cx="2762250" cy="521970"/>
          </a:xfrm>
          <a:prstGeom prst="rect">
            <a:avLst/>
          </a:prstGeom>
          <a:solidFill>
            <a:schemeClr val="bg1"/>
          </a:solidFill>
        </p:spPr>
        <p:txBody>
          <a:bodyPr wrap="square" rtlCol="0">
            <a:spAutoFit/>
          </a:bodyPr>
          <a:lstStyle/>
          <a:p>
            <a:r>
              <a:rPr lang="pt-BR" sz="2800" b="1" dirty="0"/>
              <a:t>J</a:t>
            </a:r>
            <a:r>
              <a:rPr lang="pt-BR" sz="2800" b="1" baseline="-25000" dirty="0"/>
              <a:t>nb</a:t>
            </a:r>
            <a:r>
              <a:rPr lang="pt-BR" sz="2800" b="1" dirty="0"/>
              <a:t>=J</a:t>
            </a:r>
            <a:r>
              <a:rPr lang="pt-BR" sz="2800" b="1" baseline="-25000" dirty="0"/>
              <a:t>nbD</a:t>
            </a:r>
            <a:r>
              <a:rPr lang="pt-BR" sz="2800" b="1" dirty="0"/>
              <a:t>+J</a:t>
            </a:r>
            <a:r>
              <a:rPr lang="pt-BR" sz="2800" b="1" baseline="-25000" dirty="0"/>
              <a:t>nb</a:t>
            </a:r>
            <a:r>
              <a:rPr lang="pt-BR" sz="2800" b="1" baseline="-25000" dirty="0"/>
              <a:t>A</a:t>
            </a:r>
            <a:r>
              <a:rPr lang="pt-BR" sz="2800" b="1" dirty="0">
                <a:latin typeface="Arial" panose="020B0604020202020204" pitchFamily="34" charset="0"/>
                <a:cs typeface="Arial" panose="020B0604020202020204" pitchFamily="34" charset="0"/>
              </a:rPr>
              <a:t>≈</a:t>
            </a:r>
            <a:r>
              <a:rPr lang="pt-BR" sz="2800" b="1" dirty="0">
                <a:sym typeface="+mn-ea"/>
              </a:rPr>
              <a:t>J</a:t>
            </a:r>
            <a:r>
              <a:rPr lang="pt-BR" sz="2800" b="1" baseline="-25000" dirty="0">
                <a:sym typeface="+mn-ea"/>
              </a:rPr>
              <a:t>nb</a:t>
            </a:r>
            <a:r>
              <a:rPr lang="pt-BR" sz="2800" b="1" baseline="-25000" dirty="0">
                <a:sym typeface="+mn-ea"/>
              </a:rPr>
              <a:t>D</a:t>
            </a:r>
            <a:endParaRPr lang="pt-BR" sz="2800" b="1" dirty="0"/>
          </a:p>
        </p:txBody>
      </p:sp>
      <p:sp>
        <p:nvSpPr>
          <p:cNvPr id="21" name="CaixaDeTexto 6"/>
          <p:cNvSpPr txBox="1"/>
          <p:nvPr/>
        </p:nvSpPr>
        <p:spPr>
          <a:xfrm>
            <a:off x="378166" y="2339032"/>
            <a:ext cx="1248410" cy="521970"/>
          </a:xfrm>
          <a:prstGeom prst="rect">
            <a:avLst/>
          </a:prstGeom>
          <a:solidFill>
            <a:schemeClr val="bg1"/>
          </a:solidFill>
        </p:spPr>
        <p:txBody>
          <a:bodyPr wrap="square" rtlCol="0">
            <a:spAutoFit/>
          </a:bodyPr>
          <a:lstStyle/>
          <a:p>
            <a:r>
              <a:rPr lang="pt-BR" sz="2800" b="1" dirty="0" smtClean="0"/>
              <a:t>J</a:t>
            </a:r>
            <a:r>
              <a:rPr lang="pt-BR" sz="2800" b="1" baseline="-25000" dirty="0" smtClean="0"/>
              <a:t>n</a:t>
            </a:r>
            <a:r>
              <a:rPr lang="pt-BR" sz="2800" b="1" dirty="0" smtClean="0"/>
              <a:t>=J</a:t>
            </a:r>
            <a:r>
              <a:rPr lang="pt-BR" sz="2800" b="1" baseline="-25000" dirty="0" smtClean="0"/>
              <a:t>ne</a:t>
            </a:r>
            <a:r>
              <a:rPr lang="pt-BR" sz="2800" b="1" baseline="-25000" dirty="0" smtClean="0"/>
              <a:t>A</a:t>
            </a:r>
            <a:endParaRPr lang="pt-BR" sz="2800" b="1" baseline="-25000" dirty="0"/>
          </a:p>
        </p:txBody>
      </p:sp>
      <p:sp>
        <p:nvSpPr>
          <p:cNvPr id="22" name="CaixaDeTexto 6"/>
          <p:cNvSpPr txBox="1"/>
          <p:nvPr/>
        </p:nvSpPr>
        <p:spPr>
          <a:xfrm>
            <a:off x="847090" y="5704205"/>
            <a:ext cx="969645" cy="521970"/>
          </a:xfrm>
          <a:prstGeom prst="rect">
            <a:avLst/>
          </a:prstGeom>
          <a:solidFill>
            <a:schemeClr val="bg1"/>
          </a:solidFill>
        </p:spPr>
        <p:txBody>
          <a:bodyPr wrap="square" rtlCol="0">
            <a:spAutoFit/>
          </a:bodyPr>
          <a:lstStyle/>
          <a:p>
            <a:r>
              <a:rPr lang="pt-BR" sz="2800" b="1" dirty="0"/>
              <a:t>J</a:t>
            </a:r>
            <a:r>
              <a:rPr lang="pt-BR" sz="2800" b="1" baseline="-25000" dirty="0"/>
              <a:t>pe</a:t>
            </a:r>
            <a:r>
              <a:rPr lang="pt-BR" sz="2800" b="1" dirty="0"/>
              <a:t>=0</a:t>
            </a:r>
            <a:endParaRPr lang="pt-BR" sz="2800" b="1" baseline="-25000" dirty="0"/>
          </a:p>
        </p:txBody>
      </p:sp>
      <p:cxnSp>
        <p:nvCxnSpPr>
          <p:cNvPr id="23" name="Conector de Seta Reta 54"/>
          <p:cNvCxnSpPr/>
          <p:nvPr/>
        </p:nvCxnSpPr>
        <p:spPr>
          <a:xfrm>
            <a:off x="1115401" y="2864157"/>
            <a:ext cx="9798050" cy="27305"/>
          </a:xfrm>
          <a:prstGeom prst="straightConnector1">
            <a:avLst/>
          </a:prstGeom>
          <a:ln>
            <a:solidFill>
              <a:schemeClr val="tx1"/>
            </a:solidFill>
            <a:prstDash val="dashDot"/>
            <a:tailEnd type="none"/>
          </a:ln>
        </p:spPr>
        <p:style>
          <a:lnRef idx="1">
            <a:schemeClr val="accent1"/>
          </a:lnRef>
          <a:fillRef idx="0">
            <a:schemeClr val="accent1"/>
          </a:fillRef>
          <a:effectRef idx="0">
            <a:schemeClr val="accent1"/>
          </a:effectRef>
          <a:fontRef idx="minor">
            <a:schemeClr val="tx1"/>
          </a:fontRef>
        </p:style>
      </p:cxnSp>
      <p:sp>
        <p:nvSpPr>
          <p:cNvPr id="29" name="Caixa de Texto 62"/>
          <p:cNvSpPr txBox="1"/>
          <p:nvPr/>
        </p:nvSpPr>
        <p:spPr>
          <a:xfrm>
            <a:off x="5354955" y="2992120"/>
            <a:ext cx="2764155" cy="645160"/>
          </a:xfrm>
          <a:prstGeom prst="rect">
            <a:avLst/>
          </a:prstGeom>
          <a:solidFill>
            <a:schemeClr val="bg1"/>
          </a:solidFill>
        </p:spPr>
        <p:txBody>
          <a:bodyPr wrap="square" rtlCol="0">
            <a:spAutoFit/>
          </a:bodyPr>
          <a:lstStyle/>
          <a:p>
            <a:pPr algn="ctr"/>
            <a:r>
              <a:rPr lang="pt-BR" altLang="en-US" b="1" dirty="0" smtClean="0"/>
              <a:t>corrente constante pois não há rec./ger. na base</a:t>
            </a:r>
            <a:endParaRPr lang="pt-BR" altLang="en-US" b="1" dirty="0"/>
          </a:p>
        </p:txBody>
      </p:sp>
      <mc:AlternateContent xmlns:mc="http://schemas.openxmlformats.org/markup-compatibility/2006">
        <mc:Choice xmlns:a14="http://schemas.microsoft.com/office/drawing/2010/main" Requires="a14">
          <p:sp>
            <p:nvSpPr>
              <p:cNvPr id="33" name="Retângulo 32"/>
              <p:cNvSpPr/>
              <p:nvPr/>
            </p:nvSpPr>
            <p:spPr>
              <a:xfrm>
                <a:off x="77706" y="4311346"/>
                <a:ext cx="5318760" cy="753745"/>
              </a:xfrm>
              <a:prstGeom prst="rect">
                <a:avLst/>
              </a:prstGeom>
              <a:solidFill>
                <a:schemeClr val="bg1"/>
              </a:solidFill>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2000" i="1">
                              <a:latin typeface="Cambria Math" panose="02040503050406030204" pitchFamily="18" charset="0"/>
                              <a:cs typeface="Cambria Math" panose="02040503050406030204" pitchFamily="18" charset="0"/>
                            </a:rPr>
                          </m:ctrlPr>
                        </m:sSubPr>
                        <m:e>
                          <m:sSub>
                            <m:sSubPr>
                              <m:ctrlPr>
                                <a:rPr lang="en-US" altLang="pt-BR" sz="2000" i="1">
                                  <a:latin typeface="Cambria Math" panose="02040503050406030204" pitchFamily="18" charset="0"/>
                                </a:rPr>
                              </m:ctrlPr>
                            </m:sSubPr>
                            <m:e>
                              <m:r>
                                <m:rPr>
                                  <m:sty m:val="p"/>
                                </m:rPr>
                                <a:rPr lang="pt-BR" altLang="pt-BR" sz="2000">
                                  <a:latin typeface="Cambria Math" panose="02040503050406030204" pitchFamily="18" charset="0"/>
                                </a:rPr>
                                <m:t>J</m:t>
                              </m:r>
                            </m:e>
                            <m:sub>
                              <m:r>
                                <m:rPr>
                                  <m:sty m:val="p"/>
                                </m:rPr>
                                <a:rPr lang="en-US" altLang="pt-BR" sz="2000">
                                  <a:latin typeface="Cambria Math" panose="02040503050406030204" pitchFamily="18" charset="0"/>
                                </a:rPr>
                                <m:t>pe</m:t>
                              </m:r>
                            </m:sub>
                          </m:sSub>
                          <m:r>
                            <a:rPr lang="pt-BR" altLang="pt-BR" sz="2000">
                              <a:latin typeface="Cambria Math" panose="02040503050406030204" pitchFamily="18" charset="0"/>
                              <a:cs typeface="Cambria Math" panose="02040503050406030204" pitchFamily="18" charset="0"/>
                            </a:rPr>
                            <m:t>=</m:t>
                          </m:r>
                          <m:r>
                            <m:rPr>
                              <m:sty m:val="p"/>
                            </m:rPr>
                            <a:rPr lang="en-US" altLang="pt-BR" sz="2000">
                              <a:latin typeface="Cambria Math" panose="02040503050406030204" pitchFamily="18" charset="0"/>
                              <a:cs typeface="Cambria Math" panose="02040503050406030204" pitchFamily="18" charset="0"/>
                            </a:rPr>
                            <m:t>J</m:t>
                          </m:r>
                        </m:e>
                        <m:sub>
                          <m:r>
                            <m:rPr>
                              <m:sty m:val="p"/>
                            </m:rPr>
                            <a:rPr lang="en-US" altLang="pt-BR" sz="2000">
                              <a:latin typeface="Cambria Math" panose="02040503050406030204" pitchFamily="18" charset="0"/>
                              <a:cs typeface="Cambria Math" panose="02040503050406030204" pitchFamily="18" charset="0"/>
                            </a:rPr>
                            <m:t>pe</m:t>
                          </m:r>
                          <m:r>
                            <m:rPr>
                              <m:sty m:val="p"/>
                            </m:rPr>
                            <a:rPr lang="en-US" altLang="pt-BR" sz="2000">
                              <a:latin typeface="Cambria Math" panose="02040503050406030204" pitchFamily="18" charset="0"/>
                              <a:cs typeface="Cambria Math" panose="02040503050406030204" pitchFamily="18" charset="0"/>
                            </a:rPr>
                            <m:t>D</m:t>
                          </m:r>
                        </m:sub>
                      </m:sSub>
                      <m:d>
                        <m:dPr>
                          <m:ctrlPr>
                            <a:rPr lang="en-US" altLang="pt-BR" sz="2000" i="1">
                              <a:latin typeface="Cambria Math" panose="02040503050406030204" pitchFamily="18" charset="0"/>
                              <a:cs typeface="Cambria Math" panose="02040503050406030204" pitchFamily="18" charset="0"/>
                            </a:rPr>
                          </m:ctrlPr>
                        </m:dPr>
                        <m:e>
                          <m:r>
                            <a:rPr lang="en-US" altLang="pt-BR" sz="2000">
                              <a:latin typeface="Cambria Math" panose="02040503050406030204" pitchFamily="18" charset="0"/>
                              <a:cs typeface="Cambria Math" panose="02040503050406030204" pitchFamily="18" charset="0"/>
                            </a:rPr>
                            <m:t>−</m:t>
                          </m:r>
                          <m:r>
                            <m:rPr>
                              <m:sty m:val="p"/>
                            </m:rPr>
                            <a:rPr lang="en-US" altLang="pt-BR" sz="2000">
                              <a:latin typeface="Cambria Math" panose="02040503050406030204" pitchFamily="18" charset="0"/>
                              <a:cs typeface="Cambria Math" panose="02040503050406030204" pitchFamily="18" charset="0"/>
                            </a:rPr>
                            <m:t>xn</m:t>
                          </m:r>
                        </m:e>
                      </m:d>
                      <m:r>
                        <a:rPr lang="en-US" altLang="pt-BR" sz="2000">
                          <a:latin typeface="Cambria Math" panose="02040503050406030204" pitchFamily="18" charset="0"/>
                          <a:cs typeface="Cambria Math" panose="02040503050406030204" pitchFamily="18" charset="0"/>
                        </a:rPr>
                        <m:t>=</m:t>
                      </m:r>
                      <m:r>
                        <a:rPr lang="pt-BR" altLang="pt-BR" sz="2000">
                          <a:latin typeface="Cambria Math" panose="02040503050406030204" pitchFamily="18" charset="0"/>
                          <a:cs typeface="Cambria Math" panose="02040503050406030204" pitchFamily="18" charset="0"/>
                        </a:rPr>
                        <m:t>−</m:t>
                      </m:r>
                      <m:r>
                        <m:rPr>
                          <m:sty m:val="p"/>
                        </m:rPr>
                        <a:rPr lang="en-US" altLang="pt-BR" sz="2000">
                          <a:latin typeface="Cambria Math" panose="02040503050406030204" pitchFamily="18" charset="0"/>
                          <a:cs typeface="Cambria Math" panose="02040503050406030204" pitchFamily="18" charset="0"/>
                        </a:rPr>
                        <m:t>q</m:t>
                      </m:r>
                      <m:sSubSup>
                        <m:sSubSupPr>
                          <m:ctrlPr>
                            <a:rPr lang="en-US" altLang="pt-BR" sz="2000" i="1">
                              <a:latin typeface="Cambria Math" panose="02040503050406030204" pitchFamily="18" charset="0"/>
                              <a:cs typeface="Cambria Math" panose="02040503050406030204" pitchFamily="18" charset="0"/>
                            </a:rPr>
                          </m:ctrlPr>
                        </m:sSubSupPr>
                        <m:e>
                          <m:r>
                            <a:rPr lang="en-US" altLang="pt-BR" sz="2000" i="1">
                              <a:latin typeface="Cambria Math" panose="02040503050406030204" pitchFamily="18" charset="0"/>
                              <a:cs typeface="Cambria Math" panose="02040503050406030204" pitchFamily="18" charset="0"/>
                            </a:rPr>
                            <m:t>𝑛</m:t>
                          </m:r>
                        </m:e>
                        <m:sub>
                          <m:r>
                            <a:rPr lang="en-US" altLang="pt-BR" sz="2000" i="1">
                              <a:latin typeface="Cambria Math" panose="02040503050406030204" pitchFamily="18" charset="0"/>
                              <a:cs typeface="Cambria Math" panose="02040503050406030204" pitchFamily="18" charset="0"/>
                            </a:rPr>
                            <m:t>𝑖</m:t>
                          </m:r>
                        </m:sub>
                        <m:sup>
                          <m:r>
                            <a:rPr lang="en-US" altLang="pt-BR" sz="2000" i="1">
                              <a:latin typeface="Cambria Math" panose="02040503050406030204" pitchFamily="18" charset="0"/>
                              <a:cs typeface="Cambria Math" panose="02040503050406030204" pitchFamily="18" charset="0"/>
                            </a:rPr>
                            <m:t>2</m:t>
                          </m:r>
                        </m:sup>
                      </m:sSubSup>
                      <m:f>
                        <m:fPr>
                          <m:ctrlPr>
                            <a:rPr lang="en-US" altLang="pt-BR" sz="2000" i="1">
                              <a:latin typeface="Cambria Math" panose="02040503050406030204" pitchFamily="18" charset="0"/>
                              <a:cs typeface="Cambria Math" panose="02040503050406030204" pitchFamily="18" charset="0"/>
                            </a:rPr>
                          </m:ctrlPr>
                        </m:fPr>
                        <m:num>
                          <m:sSub>
                            <m:sSubPr>
                              <m:ctrlPr>
                                <a:rPr lang="en-US" altLang="pt-BR" sz="2000" i="1">
                                  <a:latin typeface="Cambria Math" panose="02040503050406030204" pitchFamily="18" charset="0"/>
                                  <a:cs typeface="Cambria Math" panose="02040503050406030204" pitchFamily="18" charset="0"/>
                                </a:rPr>
                              </m:ctrlPr>
                            </m:sSubPr>
                            <m:e>
                              <m:r>
                                <a:rPr lang="en-US" altLang="pt-BR" sz="2000" i="1">
                                  <a:latin typeface="Cambria Math" panose="02040503050406030204" pitchFamily="18" charset="0"/>
                                  <a:cs typeface="Cambria Math" panose="02040503050406030204" pitchFamily="18" charset="0"/>
                                </a:rPr>
                                <m:t>𝐷</m:t>
                              </m:r>
                            </m:e>
                            <m:sub>
                              <m:r>
                                <a:rPr lang="pt-BR" altLang="pt-BR" sz="2000" i="1">
                                  <a:latin typeface="Cambria Math" panose="02040503050406030204" pitchFamily="18" charset="0"/>
                                  <a:cs typeface="Cambria Math" panose="02040503050406030204" pitchFamily="18" charset="0"/>
                                </a:rPr>
                                <m:t>𝑝</m:t>
                              </m:r>
                            </m:sub>
                          </m:sSub>
                        </m:num>
                        <m:den>
                          <m:sSub>
                            <m:sSubPr>
                              <m:ctrlPr>
                                <a:rPr lang="en-US" altLang="pt-BR" sz="2000" i="1">
                                  <a:latin typeface="Cambria Math" panose="02040503050406030204" pitchFamily="18" charset="0"/>
                                  <a:cs typeface="Cambria Math" panose="02040503050406030204" pitchFamily="18" charset="0"/>
                                </a:rPr>
                              </m:ctrlPr>
                            </m:sSubPr>
                            <m:e>
                              <m:sSub>
                                <m:sSubPr>
                                  <m:ctrlPr>
                                    <a:rPr lang="en-US" altLang="pt-BR" sz="2000" i="1">
                                      <a:latin typeface="Cambria Math" panose="02040503050406030204" pitchFamily="18" charset="0"/>
                                      <a:cs typeface="Cambria Math" panose="02040503050406030204" pitchFamily="18" charset="0"/>
                                    </a:rPr>
                                  </m:ctrlPr>
                                </m:sSubPr>
                                <m:e>
                                  <m:r>
                                    <a:rPr lang="en-US" altLang="pt-BR" sz="2000" i="1">
                                      <a:latin typeface="Cambria Math" panose="02040503050406030204" pitchFamily="18" charset="0"/>
                                      <a:cs typeface="Cambria Math" panose="02040503050406030204" pitchFamily="18" charset="0"/>
                                    </a:rPr>
                                    <m:t>𝑁</m:t>
                                  </m:r>
                                </m:e>
                                <m:sub>
                                  <m:r>
                                    <a:rPr lang="en-US" altLang="pt-BR" sz="2000" i="1">
                                      <a:latin typeface="Cambria Math" panose="02040503050406030204" pitchFamily="18" charset="0"/>
                                      <a:cs typeface="Cambria Math" panose="02040503050406030204" pitchFamily="18" charset="0"/>
                                    </a:rPr>
                                    <m:t>𝐷</m:t>
                                  </m:r>
                                </m:sub>
                              </m:sSub>
                              <m:r>
                                <a:rPr lang="en-US" altLang="pt-BR" sz="2000" i="1">
                                  <a:latin typeface="Cambria Math" panose="02040503050406030204" pitchFamily="18" charset="0"/>
                                  <a:cs typeface="Cambria Math" panose="02040503050406030204" pitchFamily="18" charset="0"/>
                                </a:rPr>
                                <m:t>𝐿</m:t>
                              </m:r>
                            </m:e>
                            <m:sub>
                              <m:r>
                                <a:rPr lang="pt-BR" altLang="pt-BR" sz="2000" i="1">
                                  <a:latin typeface="Cambria Math" panose="02040503050406030204" pitchFamily="18" charset="0"/>
                                  <a:cs typeface="Cambria Math" panose="02040503050406030204" pitchFamily="18" charset="0"/>
                                </a:rPr>
                                <m:t>𝑝</m:t>
                              </m:r>
                            </m:sub>
                          </m:sSub>
                        </m:den>
                      </m:f>
                      <m:d>
                        <m:dPr>
                          <m:begChr m:val="["/>
                          <m:endChr m:val="]"/>
                          <m:ctrlPr>
                            <a:rPr lang="en-US" altLang="pt-BR" sz="2000" i="1" smtClean="0">
                              <a:latin typeface="Cambria Math" panose="02040503050406030204" pitchFamily="18" charset="0"/>
                              <a:cs typeface="Cambria Math" panose="02040503050406030204" pitchFamily="18" charset="0"/>
                            </a:rPr>
                          </m:ctrlPr>
                        </m:dPr>
                        <m:e>
                          <m:r>
                            <m:rPr>
                              <m:sty m:val="p"/>
                            </m:rPr>
                            <a:rPr lang="en-US" altLang="pt-BR" sz="2000" i="0">
                              <a:latin typeface="Cambria Math" panose="02040503050406030204" pitchFamily="18" charset="0"/>
                              <a:cs typeface="Cambria Math" panose="02040503050406030204" pitchFamily="18" charset="0"/>
                            </a:rPr>
                            <m:t>exp</m:t>
                          </m:r>
                          <m:r>
                            <a:rPr lang="en-US" altLang="pt-BR" sz="2000" i="0">
                              <a:latin typeface="Cambria Math" panose="02040503050406030204" pitchFamily="18" charset="0"/>
                              <a:cs typeface="Cambria Math" panose="02040503050406030204" pitchFamily="18" charset="0"/>
                            </a:rPr>
                            <m:t>(</m:t>
                          </m:r>
                          <m:r>
                            <m:rPr>
                              <m:sty m:val="p"/>
                            </m:rPr>
                            <a:rPr lang="en-US" altLang="pt-BR" sz="2000" i="0">
                              <a:latin typeface="Cambria Math" panose="02040503050406030204" pitchFamily="18" charset="0"/>
                              <a:cs typeface="Cambria Math" panose="02040503050406030204" pitchFamily="18" charset="0"/>
                            </a:rPr>
                            <m:t>q</m:t>
                          </m:r>
                          <m:f>
                            <m:fPr>
                              <m:ctrlPr>
                                <a:rPr lang="en-US" altLang="pt-BR" sz="2000" i="1">
                                  <a:latin typeface="Cambria Math" panose="02040503050406030204" pitchFamily="18" charset="0"/>
                                  <a:cs typeface="Cambria Math" panose="02040503050406030204" pitchFamily="18" charset="0"/>
                                </a:rPr>
                              </m:ctrlPr>
                            </m:fPr>
                            <m:num>
                              <m:sSub>
                                <m:sSubPr>
                                  <m:ctrlPr>
                                    <a:rPr lang="en-US" altLang="pt-BR" sz="2000" i="1">
                                      <a:latin typeface="Cambria Math" panose="02040503050406030204" pitchFamily="18" charset="0"/>
                                      <a:cs typeface="Cambria Math" panose="02040503050406030204" pitchFamily="18" charset="0"/>
                                    </a:rPr>
                                  </m:ctrlPr>
                                </m:sSubPr>
                                <m:e>
                                  <m:r>
                                    <m:rPr>
                                      <m:sty m:val="p"/>
                                    </m:rPr>
                                    <a:rPr lang="en-US" altLang="pt-BR" sz="2000" i="0">
                                      <a:latin typeface="Cambria Math" panose="02040503050406030204" pitchFamily="18" charset="0"/>
                                      <a:cs typeface="Cambria Math" panose="02040503050406030204" pitchFamily="18" charset="0"/>
                                    </a:rPr>
                                    <m:t>V</m:t>
                                  </m:r>
                                </m:e>
                                <m:sub>
                                  <m:r>
                                    <m:rPr>
                                      <m:sty m:val="p"/>
                                    </m:rPr>
                                    <a:rPr lang="en-US" altLang="pt-BR" sz="2000" i="0">
                                      <a:latin typeface="Cambria Math" panose="02040503050406030204" pitchFamily="18" charset="0"/>
                                      <a:cs typeface="Cambria Math" panose="02040503050406030204" pitchFamily="18" charset="0"/>
                                    </a:rPr>
                                    <m:t>D</m:t>
                                  </m:r>
                                </m:sub>
                              </m:sSub>
                            </m:num>
                            <m:den>
                              <m:r>
                                <m:rPr>
                                  <m:sty m:val="p"/>
                                </m:rPr>
                                <a:rPr lang="en-US" altLang="pt-BR" sz="2000" i="0">
                                  <a:latin typeface="Cambria Math" panose="02040503050406030204" pitchFamily="18" charset="0"/>
                                  <a:cs typeface="Cambria Math" panose="02040503050406030204" pitchFamily="18" charset="0"/>
                                </a:rPr>
                                <m:t>kT</m:t>
                              </m:r>
                            </m:den>
                          </m:f>
                          <m:r>
                            <a:rPr lang="en-US" altLang="pt-BR" sz="2000" i="0">
                              <a:latin typeface="Cambria Math" panose="02040503050406030204" pitchFamily="18" charset="0"/>
                              <a:cs typeface="Cambria Math" panose="02040503050406030204" pitchFamily="18" charset="0"/>
                            </a:rPr>
                            <m:t>)</m:t>
                          </m:r>
                          <m:r>
                            <a:rPr lang="pt-BR" altLang="en-US" sz="2000" i="0">
                              <a:latin typeface="Cambria Math" panose="02040503050406030204" pitchFamily="18" charset="0"/>
                            </a:rPr>
                            <m:t> </m:t>
                          </m:r>
                          <m:r>
                            <a:rPr lang="en-US" altLang="pt-BR" sz="2000" i="0">
                              <a:latin typeface="Cambria Math" panose="02040503050406030204" pitchFamily="18" charset="0"/>
                            </a:rPr>
                            <m:t>−</m:t>
                          </m:r>
                          <m:r>
                            <a:rPr lang="en-US" altLang="pt-BR" sz="2000" i="0">
                              <a:latin typeface="Cambria Math" panose="02040503050406030204" pitchFamily="18" charset="0"/>
                            </a:rPr>
                            <m:t>1</m:t>
                          </m:r>
                        </m:e>
                      </m:d>
                    </m:oMath>
                  </m:oMathPara>
                </a14:m>
                <a:endParaRPr lang="pt-BR" sz="2000" dirty="0">
                  <a:latin typeface="Comic Sans MS" panose="030F0702030302020204" pitchFamily="66" charset="0"/>
                </a:endParaRPr>
              </a:p>
            </p:txBody>
          </p:sp>
        </mc:Choice>
        <mc:Fallback>
          <p:sp>
            <p:nvSpPr>
              <p:cNvPr id="33" name="Retângulo 32"/>
              <p:cNvSpPr>
                <a:spLocks noRot="1" noChangeAspect="1" noMove="1" noResize="1" noEditPoints="1" noAdjustHandles="1" noChangeArrowheads="1" noChangeShapeType="1" noTextEdit="1"/>
              </p:cNvSpPr>
              <p:nvPr/>
            </p:nvSpPr>
            <p:spPr>
              <a:xfrm>
                <a:off x="77706" y="4311346"/>
                <a:ext cx="5318760" cy="753745"/>
              </a:xfrm>
              <a:prstGeom prst="rect">
                <a:avLst/>
              </a:prstGeom>
              <a:blipFill rotWithShape="1">
                <a:blip r:embed="rId1"/>
                <a:stretch>
                  <a:fillRect l="-4" t="-44" r="4" b="44"/>
                </a:stretch>
              </a:blipFill>
            </p:spPr>
            <p:txBody>
              <a:bodyPr/>
              <a:lstStyle/>
              <a:p>
                <a:r>
                  <a:rPr lang="pt-BR" altLang="en-US">
                    <a:noFill/>
                  </a:rPr>
                  <a:t> </a:t>
                </a:r>
              </a:p>
            </p:txBody>
          </p:sp>
        </mc:Fallback>
      </mc:AlternateContent>
      <p:sp>
        <p:nvSpPr>
          <p:cNvPr id="15" name="Forma livre 14"/>
          <p:cNvSpPr/>
          <p:nvPr/>
        </p:nvSpPr>
        <p:spPr>
          <a:xfrm>
            <a:off x="1321435" y="2891155"/>
            <a:ext cx="6575425" cy="1425575"/>
          </a:xfrm>
          <a:custGeom>
            <a:avLst/>
            <a:gdLst>
              <a:gd name="connisteX0" fmla="*/ 0 w 6305550"/>
              <a:gd name="connsiteY0" fmla="*/ 6455 h 1425680"/>
              <a:gd name="connisteX1" fmla="*/ 657225 w 6305550"/>
              <a:gd name="connsiteY1" fmla="*/ 6455 h 1425680"/>
              <a:gd name="connisteX2" fmla="*/ 1181100 w 6305550"/>
              <a:gd name="connsiteY2" fmla="*/ 25505 h 1425680"/>
              <a:gd name="connisteX3" fmla="*/ 1571625 w 6305550"/>
              <a:gd name="connsiteY3" fmla="*/ 235055 h 1425680"/>
              <a:gd name="connisteX4" fmla="*/ 2085975 w 6305550"/>
              <a:gd name="connsiteY4" fmla="*/ 825605 h 1425680"/>
              <a:gd name="connisteX5" fmla="*/ 2533650 w 6305550"/>
              <a:gd name="connsiteY5" fmla="*/ 1330430 h 1425680"/>
              <a:gd name="connisteX6" fmla="*/ 2657475 w 6305550"/>
              <a:gd name="connsiteY6" fmla="*/ 1416155 h 1425680"/>
              <a:gd name="connisteX7" fmla="*/ 2819400 w 6305550"/>
              <a:gd name="connsiteY7" fmla="*/ 1416155 h 1425680"/>
              <a:gd name="connisteX8" fmla="*/ 3810000 w 6305550"/>
              <a:gd name="connsiteY8" fmla="*/ 1406630 h 1425680"/>
              <a:gd name="connisteX9" fmla="*/ 6305550 w 6305550"/>
              <a:gd name="connsiteY9" fmla="*/ 1425680 h 1425680"/>
              <a:gd name="connisteX10" fmla="*/ 6696075 w 6305550"/>
              <a:gd name="connsiteY10" fmla="*/ 1416155 h 14256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6305550" h="1425681">
                <a:moveTo>
                  <a:pt x="0" y="6456"/>
                </a:moveTo>
                <a:cubicBezTo>
                  <a:pt x="120650" y="5821"/>
                  <a:pt x="421005" y="2646"/>
                  <a:pt x="657225" y="6456"/>
                </a:cubicBezTo>
                <a:cubicBezTo>
                  <a:pt x="893445" y="10266"/>
                  <a:pt x="998220" y="-20214"/>
                  <a:pt x="1181100" y="25506"/>
                </a:cubicBezTo>
                <a:cubicBezTo>
                  <a:pt x="1363980" y="71226"/>
                  <a:pt x="1390650" y="75036"/>
                  <a:pt x="1571625" y="235056"/>
                </a:cubicBezTo>
                <a:cubicBezTo>
                  <a:pt x="1752600" y="395076"/>
                  <a:pt x="1893570" y="606531"/>
                  <a:pt x="2085975" y="825606"/>
                </a:cubicBezTo>
                <a:cubicBezTo>
                  <a:pt x="2278380" y="1044681"/>
                  <a:pt x="2419350" y="1212321"/>
                  <a:pt x="2533650" y="1330431"/>
                </a:cubicBezTo>
                <a:cubicBezTo>
                  <a:pt x="2647950" y="1448541"/>
                  <a:pt x="2600325" y="1399011"/>
                  <a:pt x="2657475" y="1416156"/>
                </a:cubicBezTo>
                <a:cubicBezTo>
                  <a:pt x="2714625" y="1433301"/>
                  <a:pt x="2588895" y="1418061"/>
                  <a:pt x="2819400" y="1416156"/>
                </a:cubicBezTo>
                <a:cubicBezTo>
                  <a:pt x="3049905" y="1414251"/>
                  <a:pt x="3112770" y="1404726"/>
                  <a:pt x="3810000" y="1406631"/>
                </a:cubicBezTo>
                <a:cubicBezTo>
                  <a:pt x="4507230" y="1408536"/>
                  <a:pt x="5728335" y="1423776"/>
                  <a:pt x="6305550" y="1425681"/>
                </a:cubicBezTo>
              </a:path>
            </a:pathLst>
          </a:custGeom>
          <a:noFill/>
          <a:ln w="444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Forma livre 17"/>
          <p:cNvSpPr/>
          <p:nvPr/>
        </p:nvSpPr>
        <p:spPr>
          <a:xfrm flipH="1">
            <a:off x="1282406" y="5040302"/>
            <a:ext cx="3105785" cy="1258570"/>
          </a:xfrm>
          <a:custGeom>
            <a:avLst/>
            <a:gdLst>
              <a:gd name="connisteX0" fmla="*/ 0 w 3486150"/>
              <a:gd name="connsiteY0" fmla="*/ 12700 h 1858653"/>
              <a:gd name="connisteX1" fmla="*/ 285750 w 3486150"/>
              <a:gd name="connsiteY1" fmla="*/ 12700 h 1858653"/>
              <a:gd name="connisteX2" fmla="*/ 295275 w 3486150"/>
              <a:gd name="connsiteY2" fmla="*/ 12700 h 1858653"/>
              <a:gd name="connisteX3" fmla="*/ 409575 w 3486150"/>
              <a:gd name="connsiteY3" fmla="*/ 155575 h 1858653"/>
              <a:gd name="connisteX4" fmla="*/ 904875 w 3486150"/>
              <a:gd name="connsiteY4" fmla="*/ 746125 h 1858653"/>
              <a:gd name="connisteX5" fmla="*/ 1819275 w 3486150"/>
              <a:gd name="connsiteY5" fmla="*/ 1489075 h 1858653"/>
              <a:gd name="connisteX6" fmla="*/ 2819400 w 3486150"/>
              <a:gd name="connsiteY6" fmla="*/ 1812925 h 1858653"/>
              <a:gd name="connisteX7" fmla="*/ 3486150 w 3486150"/>
              <a:gd name="connsiteY7" fmla="*/ 1851025 h 1858653"/>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486150" h="1858654">
                <a:moveTo>
                  <a:pt x="0" y="12700"/>
                </a:moveTo>
                <a:cubicBezTo>
                  <a:pt x="57150" y="12700"/>
                  <a:pt x="226695" y="12700"/>
                  <a:pt x="285750" y="12700"/>
                </a:cubicBezTo>
                <a:cubicBezTo>
                  <a:pt x="344805" y="12700"/>
                  <a:pt x="270510" y="-15875"/>
                  <a:pt x="295275" y="12700"/>
                </a:cubicBezTo>
                <a:cubicBezTo>
                  <a:pt x="320040" y="41275"/>
                  <a:pt x="287655" y="8890"/>
                  <a:pt x="409575" y="155575"/>
                </a:cubicBezTo>
                <a:cubicBezTo>
                  <a:pt x="531495" y="302260"/>
                  <a:pt x="622935" y="479425"/>
                  <a:pt x="904875" y="746125"/>
                </a:cubicBezTo>
                <a:cubicBezTo>
                  <a:pt x="1186815" y="1012825"/>
                  <a:pt x="1436370" y="1275715"/>
                  <a:pt x="1819275" y="1489075"/>
                </a:cubicBezTo>
                <a:cubicBezTo>
                  <a:pt x="2202180" y="1702435"/>
                  <a:pt x="2486025" y="1740535"/>
                  <a:pt x="2819400" y="1812925"/>
                </a:cubicBezTo>
                <a:cubicBezTo>
                  <a:pt x="3152775" y="1885315"/>
                  <a:pt x="3372485" y="1849755"/>
                  <a:pt x="3486150" y="1851025"/>
                </a:cubicBezTo>
              </a:path>
            </a:pathLst>
          </a:custGeom>
          <a:noFill/>
          <a:ln w="444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Forma livre 31"/>
          <p:cNvSpPr/>
          <p:nvPr/>
        </p:nvSpPr>
        <p:spPr>
          <a:xfrm>
            <a:off x="3385820" y="4877435"/>
            <a:ext cx="696595" cy="380365"/>
          </a:xfrm>
          <a:custGeom>
            <a:avLst/>
            <a:gdLst>
              <a:gd name="connisteX0" fmla="*/ 1086485 w 1086485"/>
              <a:gd name="connsiteY0" fmla="*/ 256540 h 455031"/>
              <a:gd name="connisteX1" fmla="*/ 437515 w 1086485"/>
              <a:gd name="connsiteY1" fmla="*/ 452755 h 455031"/>
              <a:gd name="connisteX2" fmla="*/ 226060 w 1086485"/>
              <a:gd name="connsiteY2" fmla="*/ 135890 h 455031"/>
              <a:gd name="connisteX3" fmla="*/ 0 w 1086485"/>
              <a:gd name="connsiteY3" fmla="*/ 0 h 455031"/>
            </a:gdLst>
            <a:ahLst/>
            <a:cxnLst>
              <a:cxn ang="0">
                <a:pos x="connisteX0" y="connsiteY0"/>
              </a:cxn>
              <a:cxn ang="0">
                <a:pos x="connisteX1" y="connsiteY1"/>
              </a:cxn>
              <a:cxn ang="0">
                <a:pos x="connisteX2" y="connsiteY2"/>
              </a:cxn>
              <a:cxn ang="0">
                <a:pos x="connisteX3" y="connsiteY3"/>
              </a:cxn>
            </a:cxnLst>
            <a:rect l="l" t="t" r="r" b="b"/>
            <a:pathLst>
              <a:path w="1086485" h="455032">
                <a:moveTo>
                  <a:pt x="1086485" y="256540"/>
                </a:moveTo>
                <a:cubicBezTo>
                  <a:pt x="960755" y="302260"/>
                  <a:pt x="609600" y="476885"/>
                  <a:pt x="437515" y="452755"/>
                </a:cubicBezTo>
                <a:cubicBezTo>
                  <a:pt x="265430" y="428625"/>
                  <a:pt x="313690" y="226695"/>
                  <a:pt x="226060" y="135890"/>
                </a:cubicBezTo>
                <a:cubicBezTo>
                  <a:pt x="138430" y="45085"/>
                  <a:pt x="41275" y="20955"/>
                  <a:pt x="0" y="0"/>
                </a:cubicBezTo>
              </a:path>
            </a:pathLst>
          </a:custGeom>
          <a:noFill/>
          <a:ln>
            <a:solidFill>
              <a:srgbClr val="C00000"/>
            </a:solidFill>
            <a:headEnd type="ova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6" name="Conector Reto 25"/>
          <p:cNvCxnSpPr/>
          <p:nvPr/>
        </p:nvCxnSpPr>
        <p:spPr>
          <a:xfrm flipH="1">
            <a:off x="4337685" y="5045075"/>
            <a:ext cx="4368800" cy="13335"/>
          </a:xfrm>
          <a:prstGeom prst="line">
            <a:avLst/>
          </a:prstGeom>
          <a:ln w="50800">
            <a:solidFill>
              <a:srgbClr val="C00000"/>
            </a:solidFill>
          </a:ln>
        </p:spPr>
        <p:style>
          <a:lnRef idx="2">
            <a:schemeClr val="accent1"/>
          </a:lnRef>
          <a:fillRef idx="0">
            <a:srgbClr val="FFFFFF"/>
          </a:fillRef>
          <a:effectRef idx="0">
            <a:srgbClr val="FFFFFF"/>
          </a:effectRef>
          <a:fontRef idx="minor">
            <a:schemeClr val="tx1"/>
          </a:fontRef>
        </p:style>
      </p:cxnSp>
      <p:cxnSp>
        <p:nvCxnSpPr>
          <p:cNvPr id="30" name="Conector Reto 45"/>
          <p:cNvCxnSpPr/>
          <p:nvPr/>
        </p:nvCxnSpPr>
        <p:spPr>
          <a:xfrm>
            <a:off x="8706173" y="2016456"/>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1" name="Conector Reto 45"/>
          <p:cNvCxnSpPr/>
          <p:nvPr/>
        </p:nvCxnSpPr>
        <p:spPr>
          <a:xfrm>
            <a:off x="10077138" y="2016456"/>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4" name="CaixaDeTexto 6"/>
          <p:cNvSpPr txBox="1"/>
          <p:nvPr/>
        </p:nvSpPr>
        <p:spPr>
          <a:xfrm>
            <a:off x="10261465" y="2341985"/>
            <a:ext cx="1148080" cy="521970"/>
          </a:xfrm>
          <a:prstGeom prst="rect">
            <a:avLst/>
          </a:prstGeom>
          <a:noFill/>
        </p:spPr>
        <p:txBody>
          <a:bodyPr wrap="square" rtlCol="0">
            <a:spAutoFit/>
          </a:bodyPr>
          <a:p>
            <a:r>
              <a:rPr lang="pt-BR" sz="2800" b="1" dirty="0"/>
              <a:t>N (N</a:t>
            </a:r>
            <a:r>
              <a:rPr lang="pt-BR" sz="2800" b="1" baseline="-25000" dirty="0"/>
              <a:t>DC</a:t>
            </a:r>
            <a:r>
              <a:rPr lang="pt-BR" sz="2800" b="1" dirty="0"/>
              <a:t>)</a:t>
            </a:r>
            <a:endParaRPr lang="pt-BR" sz="2800" b="1" dirty="0"/>
          </a:p>
        </p:txBody>
      </p:sp>
      <p:cxnSp>
        <p:nvCxnSpPr>
          <p:cNvPr id="35" name="Conector Reto 34"/>
          <p:cNvCxnSpPr/>
          <p:nvPr/>
        </p:nvCxnSpPr>
        <p:spPr>
          <a:xfrm flipH="1" flipV="1">
            <a:off x="4830445" y="4301490"/>
            <a:ext cx="5655310" cy="8255"/>
          </a:xfrm>
          <a:prstGeom prst="line">
            <a:avLst/>
          </a:prstGeom>
          <a:ln w="50800">
            <a:solidFill>
              <a:schemeClr val="accent1">
                <a:lumMod val="75000"/>
              </a:schemeClr>
            </a:solidFill>
          </a:ln>
        </p:spPr>
        <p:style>
          <a:lnRef idx="2">
            <a:schemeClr val="accent1"/>
          </a:lnRef>
          <a:fillRef idx="0">
            <a:srgbClr val="FFFFFF"/>
          </a:fillRef>
          <a:effectRef idx="0">
            <a:srgbClr val="FFFFFF"/>
          </a:effectRef>
          <a:fontRef idx="minor">
            <a:schemeClr val="tx1"/>
          </a:fontRef>
        </p:style>
      </p:cxnSp>
      <p:cxnSp>
        <p:nvCxnSpPr>
          <p:cNvPr id="36" name="Conector de Seta Reta 89"/>
          <p:cNvCxnSpPr/>
          <p:nvPr/>
        </p:nvCxnSpPr>
        <p:spPr>
          <a:xfrm>
            <a:off x="8696031" y="5979467"/>
            <a:ext cx="1408430" cy="13335"/>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37" name="CaixaDeTexto 6"/>
          <p:cNvSpPr txBox="1"/>
          <p:nvPr/>
        </p:nvSpPr>
        <p:spPr>
          <a:xfrm>
            <a:off x="4771731" y="5560367"/>
            <a:ext cx="599440" cy="398780"/>
          </a:xfrm>
          <a:prstGeom prst="rect">
            <a:avLst/>
          </a:prstGeom>
          <a:noFill/>
        </p:spPr>
        <p:txBody>
          <a:bodyPr wrap="square" rtlCol="0">
            <a:spAutoFit/>
          </a:bodyPr>
          <a:p>
            <a:r>
              <a:rPr lang="pt-BR" sz="2000" b="1" dirty="0"/>
              <a:t>xd</a:t>
            </a:r>
            <a:endParaRPr lang="pt-BR" sz="2000" b="1" dirty="0"/>
          </a:p>
        </p:txBody>
      </p:sp>
      <p:sp>
        <p:nvSpPr>
          <p:cNvPr id="3" name="CaixaDeTexto 45"/>
          <p:cNvSpPr txBox="1"/>
          <p:nvPr/>
        </p:nvSpPr>
        <p:spPr>
          <a:xfrm>
            <a:off x="378460" y="130175"/>
            <a:ext cx="11481435" cy="2032635"/>
          </a:xfrm>
          <a:prstGeom prst="rect">
            <a:avLst/>
          </a:prstGeom>
          <a:solidFill>
            <a:schemeClr val="bg1"/>
          </a:solidFill>
        </p:spPr>
        <p:txBody>
          <a:bodyPr wrap="square" rtlCol="0">
            <a:spAutoFit/>
          </a:bodyPr>
          <a:lstStyle/>
          <a:p>
            <a:pPr indent="0">
              <a:lnSpc>
                <a:spcPct val="100000"/>
              </a:lnSpc>
              <a:spcBef>
                <a:spcPts val="600"/>
              </a:spcBef>
              <a:spcAft>
                <a:spcPts val="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 base:</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nSpc>
                <a:spcPct val="100000"/>
              </a:lnSpc>
              <a:spcBef>
                <a:spcPts val="300"/>
              </a:spcBef>
              <a:spcAft>
                <a:spcPts val="400"/>
              </a:spcAft>
              <a:buFont typeface="Arial" panose="020B0604020202020204" pitchFamily="34" charset="0"/>
              <a:buChar char="•"/>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de elétrons e lacunas é constante</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nSpc>
                <a:spcPct val="100000"/>
              </a:lnSpc>
              <a:spcBef>
                <a:spcPts val="300"/>
              </a:spcBef>
              <a:spcAft>
                <a:spcPts val="400"/>
              </a:spcAft>
              <a:buFont typeface="Arial" panose="020B0604020202020204" pitchFamily="34" charset="0"/>
              <a:buChar char="•"/>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de elétrons é dominante </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nSpc>
                <a:spcPct val="100000"/>
              </a:lnSpc>
              <a:spcBef>
                <a:spcPts val="300"/>
              </a:spcBef>
              <a:spcAft>
                <a:spcPts val="400"/>
              </a:spcAft>
              <a:buFont typeface="Arial" panose="020B0604020202020204" pitchFamily="34" charset="0"/>
              <a:buChar char="•"/>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de difusão é a mais importante</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838200" y="173990"/>
            <a:ext cx="10515600" cy="1325563"/>
          </a:xfrm>
        </p:spPr>
        <p:txBody>
          <a:bodyPr/>
          <a:lstStyle/>
          <a:p>
            <a:r>
              <a:rPr lang="pt-BR" b="1" dirty="0" smtClean="0">
                <a:solidFill>
                  <a:srgbClr val="C00000"/>
                </a:solidFill>
                <a:latin typeface="Comic Sans MS" panose="030F0702030302020204" pitchFamily="66" charset="0"/>
              </a:rPr>
              <a:t>Algumas transformadas</a:t>
            </a:r>
            <a:endParaRPr lang="pt-BR" b="1" dirty="0">
              <a:solidFill>
                <a:srgbClr val="C00000"/>
              </a:solidFill>
              <a:latin typeface="Comic Sans MS" panose="030F0702030302020204" pitchFamily="66" charset="0"/>
            </a:endParaRPr>
          </a:p>
        </p:txBody>
      </p:sp>
      <p:sp>
        <p:nvSpPr>
          <p:cNvPr id="3" name="Espaço Reservado para Conteúdo 2"/>
          <p:cNvSpPr>
            <a:spLocks noGrp="1"/>
          </p:cNvSpPr>
          <p:nvPr>
            <p:ph idx="1"/>
          </p:nvPr>
        </p:nvSpPr>
        <p:spPr>
          <a:xfrm>
            <a:off x="838200" y="1529221"/>
            <a:ext cx="10515600" cy="676943"/>
          </a:xfrm>
        </p:spPr>
        <p:txBody>
          <a:bodyPr/>
          <a:lstStyle/>
          <a:p>
            <a:pPr marL="0" indent="0">
              <a:buNone/>
            </a:pPr>
            <a:r>
              <a:rPr lang="pt-BR" b="1" dirty="0" smtClean="0">
                <a:solidFill>
                  <a:srgbClr val="C00000"/>
                </a:solidFill>
              </a:rPr>
              <a:t>1. </a:t>
            </a:r>
            <a:r>
              <a:rPr lang="pt-BR" b="1" dirty="0" smtClean="0">
                <a:solidFill>
                  <a:srgbClr val="C00000"/>
                </a:solidFill>
                <a:latin typeface="Comic Sans MS" panose="030F0702030302020204" pitchFamily="66" charset="0"/>
              </a:rPr>
              <a:t>Degrau unitário</a:t>
            </a:r>
            <a:endParaRPr lang="pt-BR" b="1" dirty="0">
              <a:solidFill>
                <a:srgbClr val="C00000"/>
              </a:solidFill>
              <a:latin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cxnSp>
        <p:nvCxnSpPr>
          <p:cNvPr id="6" name="Conector de Seta Reta 5"/>
          <p:cNvCxnSpPr/>
          <p:nvPr/>
        </p:nvCxnSpPr>
        <p:spPr>
          <a:xfrm>
            <a:off x="1467853" y="2153640"/>
            <a:ext cx="0" cy="1785546"/>
          </a:xfrm>
          <a:prstGeom prst="straightConnector1">
            <a:avLst/>
          </a:prstGeom>
          <a:ln w="22225">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8" name="Conector de Seta Reta 7"/>
          <p:cNvCxnSpPr/>
          <p:nvPr/>
        </p:nvCxnSpPr>
        <p:spPr>
          <a:xfrm>
            <a:off x="962526" y="3801961"/>
            <a:ext cx="2911642" cy="1203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Forma livre 8"/>
          <p:cNvSpPr/>
          <p:nvPr/>
        </p:nvSpPr>
        <p:spPr>
          <a:xfrm>
            <a:off x="1010653" y="2514584"/>
            <a:ext cx="2658979" cy="1275347"/>
          </a:xfrm>
          <a:custGeom>
            <a:avLst/>
            <a:gdLst>
              <a:gd name="connsiteX0" fmla="*/ 0 w 2658979"/>
              <a:gd name="connsiteY0" fmla="*/ 1251284 h 1275347"/>
              <a:gd name="connsiteX1" fmla="*/ 457200 w 2658979"/>
              <a:gd name="connsiteY1" fmla="*/ 1275347 h 1275347"/>
              <a:gd name="connsiteX2" fmla="*/ 457200 w 2658979"/>
              <a:gd name="connsiteY2" fmla="*/ 0 h 1275347"/>
              <a:gd name="connsiteX3" fmla="*/ 2658979 w 2658979"/>
              <a:gd name="connsiteY3" fmla="*/ 36095 h 1275347"/>
            </a:gdLst>
            <a:ahLst/>
            <a:cxnLst>
              <a:cxn ang="0">
                <a:pos x="connsiteX0" y="connsiteY0"/>
              </a:cxn>
              <a:cxn ang="0">
                <a:pos x="connsiteX1" y="connsiteY1"/>
              </a:cxn>
              <a:cxn ang="0">
                <a:pos x="connsiteX2" y="connsiteY2"/>
              </a:cxn>
              <a:cxn ang="0">
                <a:pos x="connsiteX3" y="connsiteY3"/>
              </a:cxn>
            </a:cxnLst>
            <a:rect l="l" t="t" r="r" b="b"/>
            <a:pathLst>
              <a:path w="2658979" h="1275347">
                <a:moveTo>
                  <a:pt x="0" y="1251284"/>
                </a:moveTo>
                <a:lnTo>
                  <a:pt x="457200" y="1275347"/>
                </a:lnTo>
                <a:lnTo>
                  <a:pt x="457200" y="0"/>
                </a:lnTo>
                <a:lnTo>
                  <a:pt x="2658979" y="36095"/>
                </a:ln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 name="CaixaDeTexto 9"/>
          <p:cNvSpPr txBox="1"/>
          <p:nvPr/>
        </p:nvSpPr>
        <p:spPr>
          <a:xfrm>
            <a:off x="2197702" y="2573420"/>
            <a:ext cx="778510" cy="583565"/>
          </a:xfrm>
          <a:prstGeom prst="rect">
            <a:avLst/>
          </a:prstGeom>
          <a:noFill/>
        </p:spPr>
        <p:txBody>
          <a:bodyPr wrap="none" rtlCol="0">
            <a:spAutoFit/>
          </a:bodyPr>
          <a:lstStyle/>
          <a:p>
            <a:r>
              <a:rPr lang="pt-BR" sz="3200" dirty="0"/>
              <a:t>h</a:t>
            </a:r>
            <a:r>
              <a:rPr lang="pt-BR" sz="3200" dirty="0" smtClean="0"/>
              <a:t>(t)</a:t>
            </a:r>
            <a:endParaRPr lang="pt-BR" sz="3200" dirty="0" smtClean="0"/>
          </a:p>
        </p:txBody>
      </p:sp>
      <p:sp>
        <p:nvSpPr>
          <p:cNvPr id="11" name="CaixaDeTexto 10"/>
          <p:cNvSpPr txBox="1"/>
          <p:nvPr/>
        </p:nvSpPr>
        <p:spPr>
          <a:xfrm>
            <a:off x="6241415" y="2877820"/>
            <a:ext cx="4171950" cy="645160"/>
          </a:xfrm>
          <a:prstGeom prst="rect">
            <a:avLst/>
          </a:prstGeom>
          <a:noFill/>
        </p:spPr>
        <p:txBody>
          <a:bodyPr wrap="square" rtlCol="0">
            <a:spAutoFit/>
          </a:bodyPr>
          <a:lstStyle/>
          <a:p>
            <a:r>
              <a:rPr lang="pt-BR" sz="3600" dirty="0" smtClean="0">
                <a:latin typeface="Viner Hand ITC" panose="03070502030502020203" pitchFamily="66" charset="0"/>
              </a:rPr>
              <a:t>L</a:t>
            </a:r>
            <a:r>
              <a:rPr lang="pt-BR" sz="3200" i="1" dirty="0" smtClean="0">
                <a:latin typeface="Cambria" panose="02040503050406030204" charset="0"/>
                <a:cs typeface="Cambria" panose="02040503050406030204" charset="0"/>
              </a:rPr>
              <a:t>(h(t)) = H(s)=1/s</a:t>
            </a:r>
            <a:endParaRPr lang="pt-BR" sz="3200" i="1" dirty="0" smtClean="0">
              <a:latin typeface="Cambria" panose="02040503050406030204" charset="0"/>
              <a:cs typeface="Cambria" panose="02040503050406030204" charset="0"/>
            </a:endParaRPr>
          </a:p>
        </p:txBody>
      </p:sp>
      <p:sp>
        <p:nvSpPr>
          <p:cNvPr id="12" name="Espaço Reservado para Conteúdo 2"/>
          <p:cNvSpPr txBox="1"/>
          <p:nvPr/>
        </p:nvSpPr>
        <p:spPr>
          <a:xfrm>
            <a:off x="838200" y="4176977"/>
            <a:ext cx="10515600" cy="60475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rPr>
              <a:t>2. </a:t>
            </a:r>
            <a:r>
              <a:rPr lang="pt-BR" b="1" dirty="0" smtClean="0">
                <a:solidFill>
                  <a:srgbClr val="C00000"/>
                </a:solidFill>
                <a:latin typeface="Comic Sans MS" panose="030F0702030302020204" pitchFamily="66" charset="0"/>
              </a:rPr>
              <a:t>Exponencial</a:t>
            </a:r>
            <a:endParaRPr lang="pt-BR" b="1" dirty="0">
              <a:solidFill>
                <a:srgbClr val="C00000"/>
              </a:solidFill>
              <a:latin typeface="Comic Sans MS" panose="030F0702030302020204" pitchFamily="66" charset="0"/>
            </a:endParaRPr>
          </a:p>
        </p:txBody>
      </p:sp>
      <p:cxnSp>
        <p:nvCxnSpPr>
          <p:cNvPr id="13" name="Conector de Seta Reta 12"/>
          <p:cNvCxnSpPr/>
          <p:nvPr/>
        </p:nvCxnSpPr>
        <p:spPr>
          <a:xfrm flipH="1">
            <a:off x="1443789" y="4677887"/>
            <a:ext cx="24064" cy="2033337"/>
          </a:xfrm>
          <a:prstGeom prst="straightConnector1">
            <a:avLst/>
          </a:prstGeom>
          <a:ln w="22225">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14" name="Conector de Seta Reta 13"/>
          <p:cNvCxnSpPr/>
          <p:nvPr/>
        </p:nvCxnSpPr>
        <p:spPr>
          <a:xfrm>
            <a:off x="962526" y="6482624"/>
            <a:ext cx="2911642" cy="1203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2844187" y="5482285"/>
            <a:ext cx="739305" cy="646331"/>
          </a:xfrm>
          <a:prstGeom prst="rect">
            <a:avLst/>
          </a:prstGeom>
          <a:noFill/>
        </p:spPr>
        <p:txBody>
          <a:bodyPr wrap="none" rtlCol="0">
            <a:spAutoFit/>
          </a:bodyPr>
          <a:lstStyle/>
          <a:p>
            <a:r>
              <a:rPr lang="pt-BR" sz="3600" dirty="0" err="1" smtClean="0">
                <a:latin typeface="Comic Sans MS" panose="030F0702030302020204" pitchFamily="66" charset="0"/>
              </a:rPr>
              <a:t>e</a:t>
            </a:r>
            <a:r>
              <a:rPr lang="pt-BR" sz="3600" baseline="30000" dirty="0" err="1" smtClean="0">
                <a:latin typeface="Comic Sans MS" panose="030F0702030302020204" pitchFamily="66" charset="0"/>
              </a:rPr>
              <a:t>at</a:t>
            </a:r>
            <a:endParaRPr lang="pt-BR" sz="3600" dirty="0">
              <a:latin typeface="Comic Sans MS" panose="030F0702030302020204" pitchFamily="66" charset="0"/>
            </a:endParaRPr>
          </a:p>
        </p:txBody>
      </p:sp>
      <p:sp>
        <p:nvSpPr>
          <p:cNvPr id="20" name="Forma livre 19"/>
          <p:cNvSpPr/>
          <p:nvPr/>
        </p:nvSpPr>
        <p:spPr>
          <a:xfrm>
            <a:off x="1431758" y="4822848"/>
            <a:ext cx="2310063" cy="1203157"/>
          </a:xfrm>
          <a:custGeom>
            <a:avLst/>
            <a:gdLst>
              <a:gd name="connsiteX0" fmla="*/ 0 w 2310063"/>
              <a:gd name="connsiteY0" fmla="*/ 1203157 h 1203157"/>
              <a:gd name="connsiteX1" fmla="*/ 541421 w 2310063"/>
              <a:gd name="connsiteY1" fmla="*/ 1130968 h 1203157"/>
              <a:gd name="connsiteX2" fmla="*/ 1179095 w 2310063"/>
              <a:gd name="connsiteY2" fmla="*/ 914400 h 1203157"/>
              <a:gd name="connsiteX3" fmla="*/ 1961147 w 2310063"/>
              <a:gd name="connsiteY3" fmla="*/ 372979 h 1203157"/>
              <a:gd name="connsiteX4" fmla="*/ 2310063 w 2310063"/>
              <a:gd name="connsiteY4" fmla="*/ 0 h 1203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0063" h="1203157">
                <a:moveTo>
                  <a:pt x="0" y="1203157"/>
                </a:moveTo>
                <a:cubicBezTo>
                  <a:pt x="172452" y="1191125"/>
                  <a:pt x="344905" y="1179094"/>
                  <a:pt x="541421" y="1130968"/>
                </a:cubicBezTo>
                <a:cubicBezTo>
                  <a:pt x="737937" y="1082842"/>
                  <a:pt x="942474" y="1040731"/>
                  <a:pt x="1179095" y="914400"/>
                </a:cubicBezTo>
                <a:cubicBezTo>
                  <a:pt x="1415716" y="788069"/>
                  <a:pt x="1772652" y="525379"/>
                  <a:pt x="1961147" y="372979"/>
                </a:cubicBezTo>
                <a:cubicBezTo>
                  <a:pt x="2149642" y="220579"/>
                  <a:pt x="2229852" y="110289"/>
                  <a:pt x="2310063" y="0"/>
                </a:cubicBez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1" name="CaixaDeTexto 20"/>
          <p:cNvSpPr txBox="1"/>
          <p:nvPr/>
        </p:nvSpPr>
        <p:spPr>
          <a:xfrm>
            <a:off x="1124057" y="5801634"/>
            <a:ext cx="301686" cy="369332"/>
          </a:xfrm>
          <a:prstGeom prst="rect">
            <a:avLst/>
          </a:prstGeom>
          <a:noFill/>
        </p:spPr>
        <p:txBody>
          <a:bodyPr wrap="none" rtlCol="0">
            <a:spAutoFit/>
          </a:bodyPr>
          <a:lstStyle/>
          <a:p>
            <a:r>
              <a:rPr lang="pt-BR" dirty="0" smtClean="0"/>
              <a:t>1</a:t>
            </a:r>
            <a:endParaRPr lang="pt-BR" dirty="0"/>
          </a:p>
        </p:txBody>
      </p:sp>
      <mc:AlternateContent xmlns:mc="http://schemas.openxmlformats.org/markup-compatibility/2006">
        <mc:Choice xmlns:a14="http://schemas.microsoft.com/office/drawing/2010/main" Requires="a14">
          <p:sp>
            <p:nvSpPr>
              <p:cNvPr id="22" name="CaixaDeTexto 21"/>
              <p:cNvSpPr txBox="1"/>
              <p:nvPr/>
            </p:nvSpPr>
            <p:spPr>
              <a:xfrm>
                <a:off x="4714875" y="5242560"/>
                <a:ext cx="3054985" cy="868045"/>
              </a:xfrm>
              <a:prstGeom prst="rect">
                <a:avLst/>
              </a:prstGeom>
              <a:noFill/>
            </p:spPr>
            <p:txBody>
              <a:bodyPr wrap="square" rtlCol="0">
                <a:spAutoFit/>
              </a:bodyPr>
              <a:lstStyle/>
              <a:p>
                <a:r>
                  <a:rPr lang="pt-BR" sz="3200" dirty="0" smtClean="0">
                    <a:latin typeface="Viner Hand ITC" panose="03070502030502020203" pitchFamily="66" charset="0"/>
                  </a:rPr>
                  <a:t>L</a:t>
                </a:r>
                <a:r>
                  <a:rPr lang="pt-BR" sz="3200" i="1" dirty="0" smtClean="0">
                    <a:latin typeface="Cambria" panose="02040503050406030204" charset="0"/>
                    <a:cs typeface="Cambria" panose="02040503050406030204" charset="0"/>
                  </a:rPr>
                  <a:t>(h(t).</a:t>
                </a:r>
                <a:r>
                  <a:rPr lang="pt-BR" sz="3200" i="1" dirty="0" err="1" smtClean="0">
                    <a:latin typeface="Cambria" panose="02040503050406030204" charset="0"/>
                    <a:cs typeface="Cambria" panose="02040503050406030204" charset="0"/>
                  </a:rPr>
                  <a:t>e</a:t>
                </a:r>
                <a:r>
                  <a:rPr lang="pt-BR" sz="3200" i="1" baseline="30000" dirty="0" err="1" smtClean="0">
                    <a:latin typeface="Cambria" panose="02040503050406030204" charset="0"/>
                    <a:cs typeface="Cambria" panose="02040503050406030204" charset="0"/>
                  </a:rPr>
                  <a:t>at</a:t>
                </a:r>
                <a:r>
                  <a:rPr lang="pt-BR" sz="3200" i="1" dirty="0" smtClean="0">
                    <a:latin typeface="Cambria" panose="02040503050406030204" charset="0"/>
                    <a:cs typeface="Cambria" panose="02040503050406030204" charset="0"/>
                  </a:rPr>
                  <a:t>)</a:t>
                </a:r>
                <a:r>
                  <a:rPr lang="pt-BR" sz="3200" dirty="0" smtClean="0">
                    <a:latin typeface="Comic Sans MS" panose="030F0702030302020204" pitchFamily="66" charset="0"/>
                  </a:rPr>
                  <a:t> = </a:t>
                </a:r>
                <a14:m>
                  <m:oMath xmlns:m="http://schemas.openxmlformats.org/officeDocument/2006/math">
                    <m:f>
                      <m:fPr>
                        <m:ctrlPr>
                          <a:rPr lang="pt-BR" sz="3200" i="1" smtClean="0">
                            <a:latin typeface="Cambria Math" panose="02040503050406030204" pitchFamily="18" charset="0"/>
                          </a:rPr>
                        </m:ctrlPr>
                      </m:fPr>
                      <m:num>
                        <m:r>
                          <a:rPr lang="pt-BR" sz="3200" b="0" i="1" smtClean="0">
                            <a:latin typeface="Cambria Math" panose="02040503050406030204" pitchFamily="18" charset="0"/>
                          </a:rPr>
                          <m:t>1</m:t>
                        </m:r>
                      </m:num>
                      <m:den>
                        <m:r>
                          <a:rPr lang="pt-BR" sz="3200" b="0" i="1" smtClean="0">
                            <a:latin typeface="Cambria Math" panose="02040503050406030204" pitchFamily="18" charset="0"/>
                          </a:rPr>
                          <m:t>𝑠</m:t>
                        </m:r>
                        <m:r>
                          <a:rPr lang="pt-BR" sz="3200" b="0" i="1" smtClean="0">
                            <a:latin typeface="Cambria Math" panose="02040503050406030204" pitchFamily="18" charset="0"/>
                          </a:rPr>
                          <m:t>−</m:t>
                        </m:r>
                        <m:r>
                          <a:rPr lang="pt-BR" sz="3200" b="0" i="1" smtClean="0">
                            <a:latin typeface="Cambria Math" panose="02040503050406030204" pitchFamily="18" charset="0"/>
                          </a:rPr>
                          <m:t>𝑎</m:t>
                        </m:r>
                      </m:den>
                    </m:f>
                  </m:oMath>
                </a14:m>
                <a:endParaRPr lang="pt-BR" sz="3200" dirty="0">
                  <a:latin typeface="Comic Sans MS" panose="030F0702030302020204" pitchFamily="66" charset="0"/>
                </a:endParaRPr>
              </a:p>
            </p:txBody>
          </p:sp>
        </mc:Choice>
        <mc:Fallback>
          <p:sp>
            <p:nvSpPr>
              <p:cNvPr id="22" name="CaixaDeTexto 21"/>
              <p:cNvSpPr txBox="1">
                <a:spLocks noRot="1" noChangeAspect="1" noMove="1" noResize="1" noEditPoints="1" noAdjustHandles="1" noChangeArrowheads="1" noChangeShapeType="1" noTextEdit="1"/>
              </p:cNvSpPr>
              <p:nvPr/>
            </p:nvSpPr>
            <p:spPr>
              <a:xfrm>
                <a:off x="4714875" y="5242560"/>
                <a:ext cx="3054985" cy="868045"/>
              </a:xfrm>
              <a:prstGeom prst="rect">
                <a:avLst/>
              </a:prstGeom>
              <a:blipFill rotWithShape="1">
                <a:blip r:embed="rId1"/>
                <a:stretch>
                  <a:fillRect t="-6437"/>
                </a:stretch>
              </a:blipFill>
            </p:spPr>
            <p:txBody>
              <a:bodyPr/>
              <a:lstStyle/>
              <a:p>
                <a:r>
                  <a:rPr lang="pt-BR" altLang="en-US">
                    <a:noFill/>
                  </a:rPr>
                  <a:t> </a:t>
                </a:r>
              </a:p>
            </p:txBody>
          </p:sp>
        </mc:Fallback>
      </mc:AlternateContent>
      <p:sp>
        <p:nvSpPr>
          <p:cNvPr id="24" name="CaixaDeTexto 23"/>
          <p:cNvSpPr txBox="1"/>
          <p:nvPr/>
        </p:nvSpPr>
        <p:spPr>
          <a:xfrm>
            <a:off x="8302625" y="4781928"/>
            <a:ext cx="3051131" cy="1814830"/>
          </a:xfrm>
          <a:prstGeom prst="rect">
            <a:avLst/>
          </a:prstGeom>
          <a:noFill/>
        </p:spPr>
        <p:txBody>
          <a:bodyPr wrap="square" rtlCol="0">
            <a:spAutoFit/>
          </a:bodyPr>
          <a:lstStyle/>
          <a:p>
            <a:r>
              <a:rPr lang="pt-BR" sz="2800" b="1" dirty="0" smtClean="0">
                <a:solidFill>
                  <a:srgbClr val="C00000"/>
                </a:solidFill>
                <a:latin typeface="Comic Sans MS" panose="030F0702030302020204" pitchFamily="66" charset="0"/>
              </a:rPr>
              <a:t>Polo é a</a:t>
            </a:r>
            <a:r>
              <a:rPr lang="pt-BR" sz="2800" dirty="0" smtClean="0">
                <a:latin typeface="Comic Sans MS" panose="030F0702030302020204" pitchFamily="66" charset="0"/>
              </a:rPr>
              <a:t>. </a:t>
            </a:r>
            <a:endParaRPr lang="pt-BR" sz="2800" dirty="0" smtClean="0">
              <a:latin typeface="Comic Sans MS" panose="030F0702030302020204" pitchFamily="66" charset="0"/>
            </a:endParaRPr>
          </a:p>
          <a:p>
            <a:r>
              <a:rPr lang="pt-BR" sz="2800" dirty="0" smtClean="0">
                <a:latin typeface="Comic Sans MS" panose="030F0702030302020204" pitchFamily="66" charset="0"/>
              </a:rPr>
              <a:t>Se a &gt; 0 implica que o circuito é instável</a:t>
            </a:r>
            <a:endParaRPr lang="pt-BR" sz="2800" b="1" dirty="0">
              <a:solidFill>
                <a:srgbClr val="C00000"/>
              </a:solidFill>
              <a:latin typeface="Comic Sans MS" panose="030F0702030302020204" pitchFamily="66" charset="0"/>
            </a:endParaRPr>
          </a:p>
        </p:txBody>
      </p:sp>
      <p:sp>
        <p:nvSpPr>
          <p:cNvPr id="25" name="CaixaDeTexto 24"/>
          <p:cNvSpPr txBox="1"/>
          <p:nvPr/>
        </p:nvSpPr>
        <p:spPr>
          <a:xfrm>
            <a:off x="5868035" y="4561205"/>
            <a:ext cx="1339215" cy="521970"/>
          </a:xfrm>
          <a:prstGeom prst="rect">
            <a:avLst/>
          </a:prstGeom>
          <a:noFill/>
        </p:spPr>
        <p:txBody>
          <a:bodyPr wrap="square" rtlCol="0">
            <a:spAutoFit/>
          </a:bodyPr>
          <a:lstStyle/>
          <a:p>
            <a:r>
              <a:rPr lang="pt-BR" sz="2800" dirty="0">
                <a:latin typeface="Comic Sans MS" panose="030F0702030302020204" pitchFamily="66" charset="0"/>
              </a:rPr>
              <a:t>(</a:t>
            </a:r>
            <a:r>
              <a:rPr lang="pt-BR" sz="2800" dirty="0" smtClean="0">
                <a:latin typeface="Comic Sans MS" panose="030F0702030302020204" pitchFamily="66" charset="0"/>
              </a:rPr>
              <a:t>s &gt; a)</a:t>
            </a:r>
            <a:endParaRPr lang="pt-BR" sz="2800" b="1" dirty="0">
              <a:solidFill>
                <a:srgbClr val="C0000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Retângulo arredondado 53"/>
          <p:cNvSpPr/>
          <p:nvPr/>
        </p:nvSpPr>
        <p:spPr>
          <a:xfrm>
            <a:off x="3679190" y="1731645"/>
            <a:ext cx="822325" cy="440182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 name="Conector de Seta Reta 73"/>
          <p:cNvCxnSpPr/>
          <p:nvPr/>
        </p:nvCxnSpPr>
        <p:spPr>
          <a:xfrm>
            <a:off x="798111" y="6108779"/>
            <a:ext cx="10304929"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 name="Conector Reto 45"/>
          <p:cNvCxnSpPr/>
          <p:nvPr/>
        </p:nvCxnSpPr>
        <p:spPr>
          <a:xfrm>
            <a:off x="4059630" y="1818470"/>
            <a:ext cx="21590" cy="453707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 name="CaixaDeTexto 6"/>
          <p:cNvSpPr txBox="1"/>
          <p:nvPr/>
        </p:nvSpPr>
        <p:spPr>
          <a:xfrm>
            <a:off x="1515017" y="1591192"/>
            <a:ext cx="1376294" cy="52197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7" name="CaixaDeTexto 6"/>
          <p:cNvSpPr txBox="1"/>
          <p:nvPr/>
        </p:nvSpPr>
        <p:spPr>
          <a:xfrm>
            <a:off x="5513425" y="1487000"/>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cxnSp>
        <p:nvCxnSpPr>
          <p:cNvPr id="11" name="Conector Reto 41"/>
          <p:cNvCxnSpPr/>
          <p:nvPr/>
        </p:nvCxnSpPr>
        <p:spPr>
          <a:xfrm>
            <a:off x="3430492" y="5263536"/>
            <a:ext cx="238760" cy="320040"/>
          </a:xfrm>
          <a:prstGeom prst="line">
            <a:avLst/>
          </a:prstGeom>
        </p:spPr>
        <p:style>
          <a:lnRef idx="1">
            <a:schemeClr val="accent1"/>
          </a:lnRef>
          <a:fillRef idx="0">
            <a:schemeClr val="accent1"/>
          </a:fillRef>
          <a:effectRef idx="0">
            <a:schemeClr val="accent1"/>
          </a:effectRef>
          <a:fontRef idx="minor">
            <a:schemeClr val="tx1"/>
          </a:fontRef>
        </p:style>
      </p:cxnSp>
      <p:sp>
        <p:nvSpPr>
          <p:cNvPr id="17" name="CaixaDeTexto 6"/>
          <p:cNvSpPr txBox="1"/>
          <p:nvPr/>
        </p:nvSpPr>
        <p:spPr>
          <a:xfrm>
            <a:off x="4046220" y="3216275"/>
            <a:ext cx="1026160" cy="521970"/>
          </a:xfrm>
          <a:prstGeom prst="rect">
            <a:avLst/>
          </a:prstGeom>
          <a:noFill/>
        </p:spPr>
        <p:txBody>
          <a:bodyPr wrap="square" rtlCol="0">
            <a:spAutoFit/>
          </a:bodyPr>
          <a:lstStyle/>
          <a:p>
            <a:r>
              <a:rPr lang="pt-BR" sz="2800" b="1" dirty="0" err="1" smtClean="0"/>
              <a:t>w</a:t>
            </a:r>
            <a:r>
              <a:rPr lang="pt-BR" sz="2800" b="1" baseline="-25000" dirty="0" err="1" smtClean="0"/>
              <a:t>BEp</a:t>
            </a:r>
            <a:endParaRPr lang="pt-BR" sz="2800" b="1" baseline="-25000" dirty="0"/>
          </a:p>
        </p:txBody>
      </p:sp>
      <p:sp>
        <p:nvSpPr>
          <p:cNvPr id="20" name="CaixaDeTexto 6"/>
          <p:cNvSpPr txBox="1"/>
          <p:nvPr/>
        </p:nvSpPr>
        <p:spPr>
          <a:xfrm>
            <a:off x="5462554" y="892959"/>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Base</a:t>
            </a:r>
            <a:endParaRPr lang="pt-BR" sz="2800" b="1" dirty="0">
              <a:solidFill>
                <a:srgbClr val="C00000"/>
              </a:solidFill>
              <a:effectLst>
                <a:outerShdw blurRad="38100" dist="38100" dir="2700000" algn="tl">
                  <a:srgbClr val="000000">
                    <a:alpha val="43137"/>
                  </a:srgbClr>
                </a:outerShdw>
              </a:effectLst>
            </a:endParaRPr>
          </a:p>
        </p:txBody>
      </p:sp>
      <p:sp>
        <p:nvSpPr>
          <p:cNvPr id="21" name="CaixaDeTexto 6"/>
          <p:cNvSpPr txBox="1"/>
          <p:nvPr/>
        </p:nvSpPr>
        <p:spPr>
          <a:xfrm>
            <a:off x="9530114" y="923003"/>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grpSp>
        <p:nvGrpSpPr>
          <p:cNvPr id="22" name="Grupo 21"/>
          <p:cNvGrpSpPr/>
          <p:nvPr/>
        </p:nvGrpSpPr>
        <p:grpSpPr>
          <a:xfrm flipH="1">
            <a:off x="5757781" y="1706866"/>
            <a:ext cx="3723053" cy="4381500"/>
            <a:chOff x="4191679" y="1858010"/>
            <a:chExt cx="8542699" cy="4381500"/>
          </a:xfrm>
        </p:grpSpPr>
        <p:sp>
          <p:nvSpPr>
            <p:cNvPr id="23" name="Retângulo arredondado 53"/>
            <p:cNvSpPr/>
            <p:nvPr/>
          </p:nvSpPr>
          <p:spPr>
            <a:xfrm>
              <a:off x="4191679" y="1858010"/>
              <a:ext cx="472907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4" name="CaixaDeTexto 6"/>
            <p:cNvSpPr txBox="1"/>
            <p:nvPr/>
          </p:nvSpPr>
          <p:spPr>
            <a:xfrm>
              <a:off x="10699705" y="2330440"/>
              <a:ext cx="2034673" cy="400110"/>
            </a:xfrm>
            <a:prstGeom prst="rect">
              <a:avLst/>
            </a:prstGeom>
            <a:noFill/>
          </p:spPr>
          <p:txBody>
            <a:bodyPr wrap="square" rtlCol="0">
              <a:spAutoFit/>
            </a:bodyPr>
            <a:lstStyle/>
            <a:p>
              <a:r>
                <a:rPr lang="pt-BR" sz="2000" b="1" dirty="0" smtClean="0"/>
                <a:t>W</a:t>
              </a:r>
              <a:r>
                <a:rPr lang="pt-BR" sz="2000" b="1" baseline="-25000" dirty="0" smtClean="0"/>
                <a:t>B</a:t>
              </a:r>
              <a:endParaRPr lang="pt-BR" sz="2000" b="1" dirty="0"/>
            </a:p>
          </p:txBody>
        </p:sp>
      </p:grpSp>
      <p:cxnSp>
        <p:nvCxnSpPr>
          <p:cNvPr id="33" name="Conector Reto 18"/>
          <p:cNvCxnSpPr/>
          <p:nvPr/>
        </p:nvCxnSpPr>
        <p:spPr>
          <a:xfrm>
            <a:off x="8439396" y="1818523"/>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6" name="Conector de Seta Reta 89"/>
          <p:cNvCxnSpPr/>
          <p:nvPr/>
        </p:nvCxnSpPr>
        <p:spPr>
          <a:xfrm flipV="1">
            <a:off x="4081145" y="2195195"/>
            <a:ext cx="4343400"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8" name="CaixaDeTexto 6"/>
          <p:cNvSpPr txBox="1"/>
          <p:nvPr/>
        </p:nvSpPr>
        <p:spPr>
          <a:xfrm>
            <a:off x="1241074" y="923439"/>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39" name="CaixaDeTexto 2"/>
          <p:cNvSpPr txBox="1"/>
          <p:nvPr/>
        </p:nvSpPr>
        <p:spPr>
          <a:xfrm>
            <a:off x="1607820" y="370840"/>
            <a:ext cx="9290685" cy="521970"/>
          </a:xfrm>
          <a:prstGeom prst="rect">
            <a:avLst/>
          </a:prstGeom>
          <a:noFill/>
        </p:spPr>
        <p:txBody>
          <a:bodyPr wrap="square" rtlCol="0">
            <a:spAutoFit/>
          </a:bodyPr>
          <a:lstStyle/>
          <a:p>
            <a:pPr algn="ctr"/>
            <a:r>
              <a:rPr lang="pt-BR" sz="2800" b="1" dirty="0" smtClean="0">
                <a:latin typeface="Comic Sans MS" panose="030F0702030302020204" pitchFamily="66" charset="0"/>
              </a:rPr>
              <a:t>Dois diodos unidos (D</a:t>
            </a:r>
            <a:r>
              <a:rPr lang="pt-BR" sz="2800" b="1" baseline="-25000" dirty="0" smtClean="0">
                <a:latin typeface="Comic Sans MS" panose="030F0702030302020204" pitchFamily="66" charset="0"/>
              </a:rPr>
              <a:t>BE </a:t>
            </a:r>
            <a:r>
              <a:rPr lang="pt-BR" sz="2800" b="1" dirty="0" smtClean="0">
                <a:latin typeface="Comic Sans MS" panose="030F0702030302020204" pitchFamily="66" charset="0"/>
              </a:rPr>
              <a:t>conduzindo e D</a:t>
            </a:r>
            <a:r>
              <a:rPr lang="pt-BR" sz="2800" b="1" baseline="-25000" dirty="0" smtClean="0">
                <a:latin typeface="Comic Sans MS" panose="030F0702030302020204" pitchFamily="66" charset="0"/>
              </a:rPr>
              <a:t>BC</a:t>
            </a:r>
            <a:r>
              <a:rPr lang="pt-BR" sz="2800" b="1" dirty="0" smtClean="0">
                <a:latin typeface="Comic Sans MS" panose="030F0702030302020204" pitchFamily="66" charset="0"/>
              </a:rPr>
              <a:t> cortado)</a:t>
            </a:r>
            <a:endParaRPr lang="pt-BR" sz="2800" b="1" dirty="0" smtClean="0">
              <a:latin typeface="Comic Sans MS" panose="030F0702030302020204" pitchFamily="66" charset="0"/>
            </a:endParaRPr>
          </a:p>
        </p:txBody>
      </p:sp>
      <p:cxnSp>
        <p:nvCxnSpPr>
          <p:cNvPr id="45" name="Conector de Seta Reta 89"/>
          <p:cNvCxnSpPr/>
          <p:nvPr/>
        </p:nvCxnSpPr>
        <p:spPr>
          <a:xfrm>
            <a:off x="4472827" y="2970338"/>
            <a:ext cx="2946997"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7" name="CaixaDeTexto 6"/>
          <p:cNvSpPr txBox="1"/>
          <p:nvPr/>
        </p:nvSpPr>
        <p:spPr>
          <a:xfrm flipH="1">
            <a:off x="5833236" y="2915585"/>
            <a:ext cx="886745" cy="400110"/>
          </a:xfrm>
          <a:prstGeom prst="rect">
            <a:avLst/>
          </a:prstGeom>
          <a:noFill/>
        </p:spPr>
        <p:txBody>
          <a:bodyPr wrap="square" rtlCol="0">
            <a:spAutoFit/>
          </a:bodyPr>
          <a:lstStyle/>
          <a:p>
            <a:r>
              <a:rPr lang="pt-BR" sz="2000" b="1" dirty="0" err="1" smtClean="0"/>
              <a:t>W</a:t>
            </a:r>
            <a:r>
              <a:rPr lang="pt-BR" sz="2000" b="1" baseline="-25000" dirty="0" err="1" smtClean="0"/>
              <a:t>Bef</a:t>
            </a:r>
            <a:endParaRPr lang="pt-BR" sz="2000" b="1" dirty="0"/>
          </a:p>
        </p:txBody>
      </p:sp>
      <p:cxnSp>
        <p:nvCxnSpPr>
          <p:cNvPr id="48" name="Conector de Seta Reta 89"/>
          <p:cNvCxnSpPr/>
          <p:nvPr/>
        </p:nvCxnSpPr>
        <p:spPr>
          <a:xfrm flipV="1">
            <a:off x="4090352" y="3767643"/>
            <a:ext cx="461589"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0" name="Conector de Seta Reta 89"/>
          <p:cNvCxnSpPr/>
          <p:nvPr/>
        </p:nvCxnSpPr>
        <p:spPr>
          <a:xfrm flipV="1">
            <a:off x="7412194" y="3739801"/>
            <a:ext cx="991371" cy="487"/>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3" name="CaixaDeTexto 6"/>
          <p:cNvSpPr txBox="1"/>
          <p:nvPr/>
        </p:nvSpPr>
        <p:spPr>
          <a:xfrm>
            <a:off x="7648575" y="3216910"/>
            <a:ext cx="1082675" cy="521970"/>
          </a:xfrm>
          <a:prstGeom prst="rect">
            <a:avLst/>
          </a:prstGeom>
          <a:noFill/>
        </p:spPr>
        <p:txBody>
          <a:bodyPr wrap="square" rtlCol="0">
            <a:spAutoFit/>
          </a:bodyPr>
          <a:lstStyle/>
          <a:p>
            <a:r>
              <a:rPr lang="pt-BR" sz="2800" b="1" dirty="0" err="1" smtClean="0"/>
              <a:t>w</a:t>
            </a:r>
            <a:r>
              <a:rPr lang="pt-BR" sz="2800" b="1" baseline="-25000" dirty="0" err="1" smtClean="0"/>
              <a:t>BCp</a:t>
            </a:r>
            <a:endParaRPr lang="pt-BR" sz="2800" b="1" baseline="-25000" dirty="0"/>
          </a:p>
        </p:txBody>
      </p:sp>
      <p:sp>
        <p:nvSpPr>
          <p:cNvPr id="54" name="CaixaDeTexto 6"/>
          <p:cNvSpPr txBox="1"/>
          <p:nvPr/>
        </p:nvSpPr>
        <p:spPr>
          <a:xfrm>
            <a:off x="9982200" y="1591192"/>
            <a:ext cx="1376294" cy="52197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DC</a:t>
            </a:r>
            <a:r>
              <a:rPr lang="pt-BR" sz="2800" b="1" dirty="0" smtClean="0"/>
              <a:t>)</a:t>
            </a:r>
            <a:endParaRPr lang="pt-BR" sz="2800" b="1" dirty="0"/>
          </a:p>
        </p:txBody>
      </p:sp>
    </p:spTree>
  </p:cSld>
  <p:clrMapOvr>
    <a:masterClrMapping/>
  </p:clrMapOvr>
  <p:timing>
    <p:tnLst>
      <p:par>
        <p:cTn id="1" dur="indefinite" restart="never" nodeType="tmRoot"/>
      </p:par>
    </p:tn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tângulo de cantos arredondados 37"/>
          <p:cNvSpPr/>
          <p:nvPr/>
        </p:nvSpPr>
        <p:spPr>
          <a:xfrm>
            <a:off x="7521274" y="3961753"/>
            <a:ext cx="327546" cy="2499791"/>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7" name="Retângulo de cantos arredondados 36"/>
          <p:cNvSpPr/>
          <p:nvPr/>
        </p:nvSpPr>
        <p:spPr>
          <a:xfrm>
            <a:off x="4708478" y="3929089"/>
            <a:ext cx="327546" cy="2499791"/>
          </a:xfrm>
          <a:prstGeom prst="roundRect">
            <a:avLst/>
          </a:prstGeom>
          <a:solidFill>
            <a:srgbClr val="FFF1C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4" name="Conector Reto 13"/>
          <p:cNvCxnSpPr/>
          <p:nvPr/>
        </p:nvCxnSpPr>
        <p:spPr>
          <a:xfrm rot="16200000" flipH="1">
            <a:off x="5854887" y="3173103"/>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Retângulo 2"/>
          <p:cNvSpPr/>
          <p:nvPr/>
        </p:nvSpPr>
        <p:spPr>
          <a:xfrm>
            <a:off x="2074460" y="982638"/>
            <a:ext cx="2770495" cy="2320120"/>
          </a:xfrm>
          <a:prstGeom prst="rect">
            <a:avLst/>
          </a:prstGeom>
          <a:solidFill>
            <a:srgbClr val="FF99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p:cNvSpPr/>
          <p:nvPr/>
        </p:nvSpPr>
        <p:spPr>
          <a:xfrm>
            <a:off x="7615450" y="982638"/>
            <a:ext cx="2770495" cy="2320120"/>
          </a:xfrm>
          <a:prstGeom prst="rect">
            <a:avLst/>
          </a:prstGeom>
          <a:solidFill>
            <a:srgbClr val="FF99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Retângulo 6"/>
          <p:cNvSpPr/>
          <p:nvPr/>
        </p:nvSpPr>
        <p:spPr>
          <a:xfrm>
            <a:off x="4844955" y="982638"/>
            <a:ext cx="2770495" cy="2320119"/>
          </a:xfrm>
          <a:prstGeom prst="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CaixaDeTexto 5"/>
          <p:cNvSpPr txBox="1"/>
          <p:nvPr/>
        </p:nvSpPr>
        <p:spPr>
          <a:xfrm>
            <a:off x="6417728" y="1694763"/>
            <a:ext cx="542136" cy="923330"/>
          </a:xfrm>
          <a:prstGeom prst="rect">
            <a:avLst/>
          </a:prstGeom>
          <a:noFill/>
        </p:spPr>
        <p:txBody>
          <a:bodyPr wrap="none" rtlCol="0">
            <a:spAutoFit/>
          </a:bodyPr>
          <a:lstStyle/>
          <a:p>
            <a:r>
              <a:rPr lang="pt-BR" sz="5400" dirty="0" smtClean="0"/>
              <a:t>P</a:t>
            </a:r>
            <a:endParaRPr lang="pt-BR" sz="5400" dirty="0"/>
          </a:p>
        </p:txBody>
      </p:sp>
      <p:sp>
        <p:nvSpPr>
          <p:cNvPr id="8" name="CaixaDeTexto 7"/>
          <p:cNvSpPr txBox="1"/>
          <p:nvPr/>
        </p:nvSpPr>
        <p:spPr>
          <a:xfrm>
            <a:off x="3188640" y="1558202"/>
            <a:ext cx="631904" cy="923330"/>
          </a:xfrm>
          <a:prstGeom prst="rect">
            <a:avLst/>
          </a:prstGeom>
          <a:noFill/>
        </p:spPr>
        <p:txBody>
          <a:bodyPr wrap="none" rtlCol="0">
            <a:spAutoFit/>
          </a:bodyPr>
          <a:lstStyle/>
          <a:p>
            <a:r>
              <a:rPr lang="pt-BR" sz="5400" dirty="0"/>
              <a:t>N</a:t>
            </a:r>
            <a:endParaRPr lang="pt-BR" sz="5400" dirty="0"/>
          </a:p>
        </p:txBody>
      </p:sp>
      <p:sp>
        <p:nvSpPr>
          <p:cNvPr id="9" name="CaixaDeTexto 8"/>
          <p:cNvSpPr txBox="1"/>
          <p:nvPr/>
        </p:nvSpPr>
        <p:spPr>
          <a:xfrm>
            <a:off x="8729629" y="1558202"/>
            <a:ext cx="631904" cy="923330"/>
          </a:xfrm>
          <a:prstGeom prst="rect">
            <a:avLst/>
          </a:prstGeom>
          <a:noFill/>
        </p:spPr>
        <p:txBody>
          <a:bodyPr wrap="none" rtlCol="0">
            <a:spAutoFit/>
          </a:bodyPr>
          <a:lstStyle/>
          <a:p>
            <a:r>
              <a:rPr lang="pt-BR" sz="5400" dirty="0"/>
              <a:t>N</a:t>
            </a:r>
            <a:endParaRPr lang="pt-BR" sz="5400" dirty="0"/>
          </a:p>
        </p:txBody>
      </p:sp>
      <p:cxnSp>
        <p:nvCxnSpPr>
          <p:cNvPr id="12" name="Conector Reto 11"/>
          <p:cNvCxnSpPr/>
          <p:nvPr/>
        </p:nvCxnSpPr>
        <p:spPr>
          <a:xfrm flipH="1">
            <a:off x="1323833" y="2019867"/>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a:off x="10385945" y="2019865"/>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sp>
        <p:nvSpPr>
          <p:cNvPr id="15" name="CaixaDeTexto 14"/>
          <p:cNvSpPr txBox="1"/>
          <p:nvPr/>
        </p:nvSpPr>
        <p:spPr>
          <a:xfrm>
            <a:off x="1031462" y="1371599"/>
            <a:ext cx="410690" cy="646331"/>
          </a:xfrm>
          <a:prstGeom prst="rect">
            <a:avLst/>
          </a:prstGeom>
          <a:noFill/>
        </p:spPr>
        <p:txBody>
          <a:bodyPr wrap="none" rtlCol="0">
            <a:spAutoFit/>
          </a:bodyPr>
          <a:lstStyle/>
          <a:p>
            <a:r>
              <a:rPr lang="pt-BR" sz="3600" dirty="0" smtClean="0"/>
              <a:t>E</a:t>
            </a:r>
            <a:endParaRPr lang="pt-BR" sz="3600" dirty="0"/>
          </a:p>
        </p:txBody>
      </p:sp>
      <p:sp>
        <p:nvSpPr>
          <p:cNvPr id="16" name="CaixaDeTexto 15"/>
          <p:cNvSpPr txBox="1"/>
          <p:nvPr/>
        </p:nvSpPr>
        <p:spPr>
          <a:xfrm>
            <a:off x="10943110" y="1371598"/>
            <a:ext cx="431528" cy="646331"/>
          </a:xfrm>
          <a:prstGeom prst="rect">
            <a:avLst/>
          </a:prstGeom>
          <a:noFill/>
        </p:spPr>
        <p:txBody>
          <a:bodyPr wrap="none" rtlCol="0">
            <a:spAutoFit/>
          </a:bodyPr>
          <a:lstStyle/>
          <a:p>
            <a:r>
              <a:rPr lang="pt-BR" sz="3600" dirty="0"/>
              <a:t>C</a:t>
            </a:r>
            <a:endParaRPr lang="pt-BR" sz="3600" dirty="0"/>
          </a:p>
        </p:txBody>
      </p:sp>
      <p:sp>
        <p:nvSpPr>
          <p:cNvPr id="17" name="CaixaDeTexto 16"/>
          <p:cNvSpPr txBox="1"/>
          <p:nvPr/>
        </p:nvSpPr>
        <p:spPr>
          <a:xfrm>
            <a:off x="6268319" y="3297783"/>
            <a:ext cx="436338" cy="646331"/>
          </a:xfrm>
          <a:prstGeom prst="rect">
            <a:avLst/>
          </a:prstGeom>
          <a:noFill/>
        </p:spPr>
        <p:txBody>
          <a:bodyPr wrap="none" rtlCol="0">
            <a:spAutoFit/>
          </a:bodyPr>
          <a:lstStyle/>
          <a:p>
            <a:r>
              <a:rPr lang="pt-BR" sz="3600" dirty="0" smtClean="0"/>
              <a:t>B</a:t>
            </a:r>
            <a:endParaRPr lang="pt-BR" sz="3600" dirty="0"/>
          </a:p>
        </p:txBody>
      </p:sp>
      <p:sp>
        <p:nvSpPr>
          <p:cNvPr id="10" name="Seta para a direita 9"/>
          <p:cNvSpPr/>
          <p:nvPr/>
        </p:nvSpPr>
        <p:spPr>
          <a:xfrm>
            <a:off x="3474085" y="1032510"/>
            <a:ext cx="5422265" cy="855980"/>
          </a:xfrm>
          <a:prstGeom prst="rightArrow">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CaixaDeTexto 17"/>
          <p:cNvSpPr txBox="1"/>
          <p:nvPr/>
        </p:nvSpPr>
        <p:spPr>
          <a:xfrm>
            <a:off x="5975818" y="1093758"/>
            <a:ext cx="1887220" cy="645160"/>
          </a:xfrm>
          <a:prstGeom prst="rect">
            <a:avLst/>
          </a:prstGeom>
          <a:noFill/>
        </p:spPr>
        <p:txBody>
          <a:bodyPr wrap="none" rtlCol="0">
            <a:spAutoFit/>
          </a:bodyPr>
          <a:lstStyle/>
          <a:p>
            <a:r>
              <a:rPr lang="pt-BR" sz="3600" dirty="0" err="1" smtClean="0"/>
              <a:t>J</a:t>
            </a:r>
            <a:r>
              <a:rPr lang="pt-BR" sz="3600" baseline="-25000" dirty="0" err="1" smtClean="0"/>
              <a:t>n</a:t>
            </a:r>
            <a:r>
              <a:rPr lang="pt-BR" sz="3600" dirty="0" err="1" smtClean="0"/>
              <a:t>=J</a:t>
            </a:r>
            <a:r>
              <a:rPr lang="pt-BR" sz="3600" baseline="-25000" dirty="0" err="1" smtClean="0"/>
              <a:t>nb</a:t>
            </a:r>
            <a:r>
              <a:rPr lang="pt-BR" sz="3600" baseline="-25000" dirty="0" err="1" smtClean="0"/>
              <a:t>D</a:t>
            </a:r>
            <a:r>
              <a:rPr lang="pt-BR" sz="3600" dirty="0" err="1" smtClean="0"/>
              <a:t>=J</a:t>
            </a:r>
            <a:r>
              <a:rPr lang="pt-BR" sz="3600" baseline="-25000" dirty="0" err="1" smtClean="0"/>
              <a:t>C</a:t>
            </a:r>
            <a:endParaRPr lang="pt-BR" sz="3600" baseline="-25000" dirty="0" err="1" smtClean="0"/>
          </a:p>
        </p:txBody>
      </p:sp>
      <p:cxnSp>
        <p:nvCxnSpPr>
          <p:cNvPr id="23" name="Conector Reto 22"/>
          <p:cNvCxnSpPr/>
          <p:nvPr/>
        </p:nvCxnSpPr>
        <p:spPr>
          <a:xfrm>
            <a:off x="5036024" y="3929089"/>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a:off x="7493978" y="4067033"/>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5036024" y="4311004"/>
            <a:ext cx="2470245" cy="1926023"/>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7" name="Retângulo 26"/>
              <p:cNvSpPr/>
              <p:nvPr/>
            </p:nvSpPr>
            <p:spPr>
              <a:xfrm>
                <a:off x="1610079" y="3849527"/>
                <a:ext cx="341561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𝐸</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sub>
                              </m:sSub>
                            </m:num>
                            <m:den>
                              <m:r>
                                <a:rPr lang="pt-BR" sz="2400" i="1">
                                  <a:latin typeface="Cambria Math" panose="02040503050406030204" pitchFamily="18" charset="0"/>
                                </a:rPr>
                                <m:t>𝑘𝑇</m:t>
                              </m:r>
                            </m:den>
                          </m:f>
                        </m:e>
                      </m:d>
                    </m:oMath>
                  </m:oMathPara>
                </a14:m>
                <a:endParaRPr lang="pt-BR" dirty="0"/>
              </a:p>
            </p:txBody>
          </p:sp>
        </mc:Choice>
        <mc:Fallback>
          <p:sp>
            <p:nvSpPr>
              <p:cNvPr id="27" name="Retângulo 26"/>
              <p:cNvSpPr>
                <a:spLocks noRot="1" noChangeAspect="1" noMove="1" noResize="1" noEditPoints="1" noAdjustHandles="1" noChangeArrowheads="1" noChangeShapeType="1" noTextEdit="1"/>
              </p:cNvSpPr>
              <p:nvPr/>
            </p:nvSpPr>
            <p:spPr>
              <a:xfrm>
                <a:off x="1610079" y="3849527"/>
                <a:ext cx="3415615" cy="906210"/>
              </a:xfrm>
              <a:prstGeom prst="rect">
                <a:avLst/>
              </a:prstGeom>
              <a:blipFill rotWithShape="1">
                <a:blip r:embed="rId1"/>
                <a:stretch>
                  <a:fillRect l="-10" t="-17" r="9" b="2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8" name="Retângulo 27"/>
              <p:cNvSpPr/>
              <p:nvPr/>
            </p:nvSpPr>
            <p:spPr>
              <a:xfrm>
                <a:off x="7582289" y="5754963"/>
                <a:ext cx="340176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𝐶</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𝐵𝐶</m:t>
                                  </m:r>
                                </m:sub>
                              </m:sSub>
                            </m:num>
                            <m:den>
                              <m:r>
                                <a:rPr lang="pt-BR" sz="2400" i="1">
                                  <a:latin typeface="Cambria Math" panose="02040503050406030204" pitchFamily="18" charset="0"/>
                                </a:rPr>
                                <m:t>𝑘𝑇</m:t>
                              </m:r>
                            </m:den>
                          </m:f>
                        </m:e>
                      </m:d>
                    </m:oMath>
                  </m:oMathPara>
                </a14:m>
                <a:endParaRPr lang="pt-BR" dirty="0"/>
              </a:p>
            </p:txBody>
          </p:sp>
        </mc:Choice>
        <mc:Fallback>
          <p:sp>
            <p:nvSpPr>
              <p:cNvPr id="28" name="Retângulo 27"/>
              <p:cNvSpPr>
                <a:spLocks noRot="1" noChangeAspect="1" noMove="1" noResize="1" noEditPoints="1" noAdjustHandles="1" noChangeArrowheads="1" noChangeShapeType="1" noTextEdit="1"/>
              </p:cNvSpPr>
              <p:nvPr/>
            </p:nvSpPr>
            <p:spPr>
              <a:xfrm>
                <a:off x="7582289" y="5754963"/>
                <a:ext cx="3401765" cy="906210"/>
              </a:xfrm>
              <a:prstGeom prst="rect">
                <a:avLst/>
              </a:prstGeom>
              <a:blipFill rotWithShape="1">
                <a:blip r:embed="rId2"/>
                <a:stretch>
                  <a:fillRect l="-11" t="-65" r="13" b="3"/>
                </a:stretch>
              </a:blipFill>
            </p:spPr>
            <p:txBody>
              <a:bodyPr/>
              <a:lstStyle/>
              <a:p>
                <a:r>
                  <a:rPr lang="pt-BR" altLang="en-US">
                    <a:noFill/>
                  </a:rPr>
                  <a:t> </a:t>
                </a:r>
              </a:p>
            </p:txBody>
          </p:sp>
        </mc:Fallback>
      </mc:AlternateContent>
      <p:sp>
        <p:nvSpPr>
          <p:cNvPr id="29" name="CaixaDeTexto 28"/>
          <p:cNvSpPr txBox="1"/>
          <p:nvPr/>
        </p:nvSpPr>
        <p:spPr>
          <a:xfrm>
            <a:off x="6123416" y="4705931"/>
            <a:ext cx="588623" cy="646331"/>
          </a:xfrm>
          <a:prstGeom prst="rect">
            <a:avLst/>
          </a:prstGeom>
          <a:noFill/>
        </p:spPr>
        <p:txBody>
          <a:bodyPr wrap="none" rtlCol="0">
            <a:spAutoFit/>
          </a:bodyPr>
          <a:lstStyle/>
          <a:p>
            <a:r>
              <a:rPr lang="pt-BR" sz="3600" i="1" dirty="0" err="1" smtClean="0"/>
              <a:t>n</a:t>
            </a:r>
            <a:r>
              <a:rPr lang="pt-BR" sz="3600" i="1" baseline="-25000" dirty="0" err="1"/>
              <a:t>p</a:t>
            </a:r>
            <a:endParaRPr lang="pt-BR" sz="3600" i="1" dirty="0"/>
          </a:p>
        </p:txBody>
      </p:sp>
      <p:sp>
        <p:nvSpPr>
          <p:cNvPr id="33" name="CaixaDeTexto 32"/>
          <p:cNvSpPr txBox="1"/>
          <p:nvPr/>
        </p:nvSpPr>
        <p:spPr>
          <a:xfrm>
            <a:off x="3435166" y="255480"/>
            <a:ext cx="5926367" cy="646331"/>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Fluxo de elétrons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4" name="CaixaDeTexto 33"/>
          <p:cNvSpPr txBox="1"/>
          <p:nvPr/>
        </p:nvSpPr>
        <p:spPr>
          <a:xfrm>
            <a:off x="7582289" y="3712778"/>
            <a:ext cx="3360821" cy="646331"/>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elétrons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42" name="Conector de Seta Reta 41"/>
          <p:cNvCxnSpPr/>
          <p:nvPr/>
        </p:nvCxnSpPr>
        <p:spPr>
          <a:xfrm>
            <a:off x="5036024" y="4067033"/>
            <a:ext cx="2457954" cy="0"/>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4" name="CaixaDeTexto 6"/>
          <p:cNvSpPr txBox="1"/>
          <p:nvPr/>
        </p:nvSpPr>
        <p:spPr>
          <a:xfrm>
            <a:off x="6076908" y="4005834"/>
            <a:ext cx="882955" cy="461665"/>
          </a:xfrm>
          <a:prstGeom prst="rect">
            <a:avLst/>
          </a:prstGeom>
          <a:noFill/>
        </p:spPr>
        <p:txBody>
          <a:bodyPr wrap="square" rtlCol="0">
            <a:spAutoFit/>
          </a:bodyPr>
          <a:lstStyle/>
          <a:p>
            <a:r>
              <a:rPr lang="pt-BR" sz="2400" b="1" dirty="0" err="1" smtClean="0"/>
              <a:t>W</a:t>
            </a:r>
            <a:r>
              <a:rPr lang="pt-BR" sz="2400" b="1" baseline="-25000" dirty="0" err="1" smtClean="0"/>
              <a:t>Bef</a:t>
            </a:r>
            <a:endParaRPr lang="pt-BR" sz="2400" b="1" dirty="0"/>
          </a:p>
        </p:txBody>
      </p:sp>
      <mc:AlternateContent xmlns:mc="http://schemas.openxmlformats.org/markup-compatibility/2006" xmlns:p14="http://schemas.microsoft.com/office/powerpoint/2010/main">
        <mc:Choice Requires="p14">
          <p:contentPart r:id="rId3" p14:bwMode="auto">
            <p14:nvContentPartPr>
              <p14:cNvPr id="45" name="Tinta 44"/>
              <p14:cNvContentPartPr/>
              <p14:nvPr/>
            </p14:nvContentPartPr>
            <p14:xfrm>
              <a:off x="3731400" y="1473480"/>
              <a:ext cx="189360" cy="38160"/>
            </p14:xfrm>
          </p:contentPart>
        </mc:Choice>
        <mc:Fallback xmlns="">
          <p:pic>
            <p:nvPicPr>
              <p:cNvPr id="45" name="Tinta 44"/>
            </p:nvPicPr>
            <p:blipFill>
              <a:blip r:embed="rId4"/>
            </p:blipFill>
            <p:spPr>
              <a:xfrm>
                <a:off x="3731400" y="1473480"/>
                <a:ext cx="189360" cy="38160"/>
              </a:xfrm>
              <a:prstGeom prst="rect"/>
            </p:spPr>
          </p:pic>
        </mc:Fallback>
      </mc:AlternateContent>
    </p:spTree>
  </p:cSld>
  <p:clrMapOvr>
    <a:masterClrMapping/>
  </p:clrMapOvr>
  <p:timing>
    <p:tnLst>
      <p:par>
        <p:cTn id="1" dur="indefinite" restart="never" nodeType="tmRoot"/>
      </p:par>
    </p:tn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Retângulo 4"/>
              <p:cNvSpPr/>
              <p:nvPr/>
            </p:nvSpPr>
            <p:spPr>
              <a:xfrm>
                <a:off x="1653413" y="477091"/>
                <a:ext cx="7496810" cy="110426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𝐽</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𝑛𝑏</m:t>
                              </m:r>
                              <m:r>
                                <a:rPr lang="pt-BR" altLang="en-US" sz="2800" i="1">
                                  <a:latin typeface="Cambria Math" panose="02040503050406030204" pitchFamily="18" charset="0"/>
                                  <a:ea typeface="Cambria Math" panose="02040503050406030204" pitchFamily="18" charset="0"/>
                                  <a:sym typeface="Symbol" panose="05050102010706020507" charset="0"/>
                                </a:rPr>
                                <m:t>𝐷</m:t>
                              </m:r>
                            </m:sub>
                          </m:sSub>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𝑞𝐷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en-US" altLang="pt-BR" sz="2800" i="1">
                                  <a:latin typeface="Cambria Math" panose="02040503050406030204" pitchFamily="18" charset="0"/>
                                  <a:ea typeface="Cambria Math" panose="02040503050406030204" pitchFamily="18" charset="0"/>
                                  <a:sym typeface="Symbol" panose="05050102010706020507" charset="0"/>
                                </a:rPr>
                                <m:t>𝑏</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d>
                            <m:d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sz="2800" i="1">
                                      <a:latin typeface="Cambria Math" panose="02040503050406030204" pitchFamily="18" charset="0"/>
                                    </a:rPr>
                                  </m:ctrlPr>
                                </m:sSubPr>
                                <m:e>
                                  <m:r>
                                    <a:rPr lang="pt-BR" sz="2800" i="1">
                                      <a:latin typeface="Cambria Math" panose="02040503050406030204" pitchFamily="18" charset="0"/>
                                    </a:rPr>
                                    <m:t>𝑛</m:t>
                                  </m:r>
                                </m:e>
                                <m:sub>
                                  <m:r>
                                    <a:rPr lang="pt-BR" sz="2800" i="1">
                                      <a:latin typeface="Cambria Math" panose="02040503050406030204" pitchFamily="18" charset="0"/>
                                    </a:rPr>
                                    <m:t>𝑝𝐵</m:t>
                                  </m:r>
                                  <m:r>
                                    <a:rPr lang="pt-BR" sz="2800" i="1">
                                      <a:latin typeface="Cambria Math" panose="02040503050406030204" pitchFamily="18" charset="0"/>
                                    </a:rPr>
                                    <m:t>/</m:t>
                                  </m:r>
                                  <m:r>
                                    <a:rPr lang="pt-BR" sz="2800" i="1">
                                      <a:latin typeface="Cambria Math" panose="02040503050406030204" pitchFamily="18" charset="0"/>
                                    </a:rPr>
                                    <m:t>𝐸</m:t>
                                  </m:r>
                                </m:sub>
                              </m:sSub>
                              <m:r>
                                <a:rPr lang="pt-BR" sz="2800" b="0" i="1" smtClean="0">
                                  <a:latin typeface="Cambria Math" panose="02040503050406030204" pitchFamily="18" charset="0"/>
                                </a:rPr>
                                <m:t>−</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𝑛</m:t>
                                  </m:r>
                                </m:e>
                                <m:sub>
                                  <m:r>
                                    <a:rPr lang="pt-BR" sz="2800" b="0" i="1" smtClean="0">
                                      <a:latin typeface="Cambria Math" panose="02040503050406030204" pitchFamily="18" charset="0"/>
                                    </a:rPr>
                                    <m:t>𝑝𝐵</m:t>
                                  </m:r>
                                  <m:r>
                                    <a:rPr lang="pt-BR" sz="2800" b="0" i="1" smtClean="0">
                                      <a:latin typeface="Cambria Math" panose="02040503050406030204" pitchFamily="18" charset="0"/>
                                    </a:rPr>
                                    <m:t>/</m:t>
                                  </m:r>
                                  <m:r>
                                    <a:rPr lang="pt-BR" sz="2800" b="0" i="1" smtClean="0">
                                      <a:latin typeface="Cambria Math" panose="02040503050406030204" pitchFamily="18" charset="0"/>
                                    </a:rPr>
                                    <m:t>𝐶</m:t>
                                  </m:r>
                                </m:sub>
                              </m:sSub>
                            </m:e>
                          </m:d>
                        </m:num>
                        <m:den>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𝑒𝑓</m:t>
                              </m:r>
                            </m:sub>
                          </m:sSub>
                        </m:den>
                      </m:f>
                    </m:oMath>
                  </m:oMathPara>
                </a14:m>
                <a:endParaRPr lang="pt-BR" sz="3200" dirty="0"/>
              </a:p>
            </p:txBody>
          </p:sp>
        </mc:Choice>
        <mc:Fallback>
          <p:sp>
            <p:nvSpPr>
              <p:cNvPr id="5" name="Retângulo 4"/>
              <p:cNvSpPr>
                <a:spLocks noRot="1" noChangeAspect="1" noMove="1" noResize="1" noEditPoints="1" noAdjustHandles="1" noChangeArrowheads="1" noChangeShapeType="1" noTextEdit="1"/>
              </p:cNvSpPr>
              <p:nvPr/>
            </p:nvSpPr>
            <p:spPr>
              <a:xfrm>
                <a:off x="1653413" y="477091"/>
                <a:ext cx="7496810" cy="1104265"/>
              </a:xfrm>
              <a:prstGeom prst="rect">
                <a:avLst/>
              </a:prstGeom>
              <a:blipFill rotWithShape="1">
                <a:blip r:embed="rId1"/>
                <a:stretch>
                  <a:fillRect l="-7" t="-19" r="7" b="19"/>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Retângulo 2"/>
              <p:cNvSpPr/>
              <p:nvPr/>
            </p:nvSpPr>
            <p:spPr>
              <a:xfrm>
                <a:off x="1653413" y="1673068"/>
                <a:ext cx="8034020" cy="107823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𝑛𝑏</m:t>
                          </m:r>
                          <m:r>
                            <a:rPr lang="pt-BR" altLang="en-US" sz="2800" i="1">
                              <a:latin typeface="Cambria Math" panose="02040503050406030204" pitchFamily="18" charset="0"/>
                              <a:ea typeface="Cambria Math" panose="02040503050406030204" pitchFamily="18" charset="0"/>
                              <a:sym typeface="Symbol" panose="05050102010706020507" charset="0"/>
                            </a:rPr>
                            <m:t>𝐷</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𝑞</m:t>
                      </m:r>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den>
                      </m:f>
                      <m:r>
                        <a:rPr lang="en-US" altLang="pt-BR" sz="2800" i="1">
                          <a:latin typeface="Cambria Math" panose="02040503050406030204" pitchFamily="18" charset="0"/>
                        </a:rPr>
                        <m:t>[</m:t>
                      </m:r>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r>
                        <a:rPr lang="en-US" altLang="pt-BR" sz="2800" i="1">
                          <a:latin typeface="Cambria Math" panose="02040503050406030204" pitchFamily="18" charset="0"/>
                        </a:rPr>
                        <m:t>−</m:t>
                      </m:r>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en-US" altLang="pt-BR" sz="2800" i="1">
                                      <a:latin typeface="Cambria Math" panose="02040503050406030204" pitchFamily="18" charset="0"/>
                                    </a:rPr>
                                    <m:t>𝐵𝐶</m:t>
                                  </m:r>
                                </m:sub>
                              </m:sSub>
                            </m:num>
                            <m:den>
                              <m:r>
                                <a:rPr lang="pt-BR" sz="2800" i="1">
                                  <a:latin typeface="Cambria Math" panose="02040503050406030204" pitchFamily="18" charset="0"/>
                                </a:rPr>
                                <m:t>𝑘𝑇</m:t>
                              </m:r>
                            </m:den>
                          </m:f>
                        </m:e>
                      </m:d>
                      <m:r>
                        <a:rPr lang="en-US" altLang="pt-BR" sz="2800" i="1">
                          <a:latin typeface="Cambria Math" panose="02040503050406030204" pitchFamily="18" charset="0"/>
                        </a:rPr>
                        <m:t>] </m:t>
                      </m:r>
                    </m:oMath>
                  </m:oMathPara>
                </a14:m>
                <a:endParaRPr lang="pt-BR" sz="3600" dirty="0"/>
              </a:p>
            </p:txBody>
          </p:sp>
        </mc:Choice>
        <mc:Fallback>
          <p:sp>
            <p:nvSpPr>
              <p:cNvPr id="3" name="Retângulo 2"/>
              <p:cNvSpPr>
                <a:spLocks noRot="1" noChangeAspect="1" noMove="1" noResize="1" noEditPoints="1" noAdjustHandles="1" noChangeArrowheads="1" noChangeShapeType="1" noTextEdit="1"/>
              </p:cNvSpPr>
              <p:nvPr/>
            </p:nvSpPr>
            <p:spPr>
              <a:xfrm>
                <a:off x="1653413" y="1673068"/>
                <a:ext cx="8034020" cy="1078230"/>
              </a:xfrm>
              <a:prstGeom prst="rect">
                <a:avLst/>
              </a:prstGeom>
              <a:blipFill rotWithShape="1">
                <a:blip r:embed="rId2"/>
                <a:stretch>
                  <a:fillRect l="-6" t="-44" r="-128" b="4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Retângulo 3"/>
              <p:cNvSpPr/>
              <p:nvPr/>
            </p:nvSpPr>
            <p:spPr>
              <a:xfrm>
                <a:off x="1653413" y="2889728"/>
                <a:ext cx="8296275" cy="107823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𝑛𝑏</m:t>
                          </m:r>
                          <m:r>
                            <a:rPr lang="pt-BR" altLang="en-US" sz="2800" i="1">
                              <a:latin typeface="Cambria Math" panose="02040503050406030204" pitchFamily="18" charset="0"/>
                              <a:ea typeface="Cambria Math" panose="02040503050406030204" pitchFamily="18" charset="0"/>
                              <a:sym typeface="Symbol" panose="05050102010706020507" charset="0"/>
                            </a:rPr>
                            <m:t>𝐷</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𝑞</m:t>
                      </m:r>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r>
                        <a:rPr lang="en-US" altLang="pt-BR" sz="2800" i="1">
                          <a:latin typeface="Cambria Math" panose="02040503050406030204" pitchFamily="18" charset="0"/>
                        </a:rPr>
                        <m:t>[</m:t>
                      </m:r>
                      <m:r>
                        <a:rPr lang="en-US" altLang="pt-BR" sz="2800" i="1">
                          <a:latin typeface="Cambria Math" panose="02040503050406030204" pitchFamily="18" charset="0"/>
                        </a:rPr>
                        <m:t>1</m:t>
                      </m:r>
                      <m:r>
                        <a:rPr lang="en-US" altLang="pt-BR" sz="2800" i="1">
                          <a:latin typeface="Cambria Math" panose="02040503050406030204" pitchFamily="18" charset="0"/>
                        </a:rPr>
                        <m:t>−</m:t>
                      </m:r>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en-US" altLang="pt-BR" sz="2800" i="1">
                                      <a:latin typeface="Cambria Math" panose="02040503050406030204" pitchFamily="18" charset="0"/>
                                    </a:rPr>
                                    <m:t>𝐶</m:t>
                                  </m:r>
                                  <m:r>
                                    <a:rPr lang="pt-BR" sz="2800" i="1">
                                      <a:latin typeface="Cambria Math" panose="02040503050406030204" pitchFamily="18" charset="0"/>
                                    </a:rPr>
                                    <m:t>𝐸</m:t>
                                  </m:r>
                                </m:sub>
                              </m:sSub>
                            </m:num>
                            <m:den>
                              <m:r>
                                <a:rPr lang="pt-BR" sz="2800" i="1">
                                  <a:latin typeface="Cambria Math" panose="02040503050406030204" pitchFamily="18" charset="0"/>
                                </a:rPr>
                                <m:t>𝑘𝑇</m:t>
                              </m:r>
                            </m:den>
                          </m:f>
                        </m:e>
                      </m:d>
                      <m:r>
                        <a:rPr lang="en-US" altLang="pt-BR" sz="2800" i="1">
                          <a:latin typeface="Cambria Math" panose="02040503050406030204" pitchFamily="18" charset="0"/>
                        </a:rPr>
                        <m:t>] </m:t>
                      </m:r>
                    </m:oMath>
                  </m:oMathPara>
                </a14:m>
                <a:endParaRPr lang="pt-BR" sz="3600" dirty="0"/>
              </a:p>
            </p:txBody>
          </p:sp>
        </mc:Choice>
        <mc:Fallback>
          <p:sp>
            <p:nvSpPr>
              <p:cNvPr id="4" name="Retângulo 3"/>
              <p:cNvSpPr>
                <a:spLocks noRot="1" noChangeAspect="1" noMove="1" noResize="1" noEditPoints="1" noAdjustHandles="1" noChangeArrowheads="1" noChangeShapeType="1" noTextEdit="1"/>
              </p:cNvSpPr>
              <p:nvPr/>
            </p:nvSpPr>
            <p:spPr>
              <a:xfrm>
                <a:off x="1653413" y="2889728"/>
                <a:ext cx="8296275" cy="1078230"/>
              </a:xfrm>
              <a:prstGeom prst="rect">
                <a:avLst/>
              </a:prstGeom>
              <a:blipFill rotWithShape="1">
                <a:blip r:embed="rId3"/>
                <a:stretch>
                  <a:fillRect l="-6" t="-44" r="-24" b="44"/>
                </a:stretch>
              </a:blipFill>
            </p:spPr>
            <p:txBody>
              <a:bodyPr/>
              <a:lstStyle/>
              <a:p>
                <a:r>
                  <a:rPr lang="pt-BR" altLang="en-US">
                    <a:noFill/>
                  </a:rPr>
                  <a:t> </a:t>
                </a:r>
              </a:p>
            </p:txBody>
          </p:sp>
        </mc:Fallback>
      </mc:AlternateContent>
      <p:graphicFrame>
        <p:nvGraphicFramePr>
          <p:cNvPr id="8" name="Tabela 7"/>
          <p:cNvGraphicFramePr/>
          <p:nvPr/>
        </p:nvGraphicFramePr>
        <p:xfrm>
          <a:off x="2312670" y="4384040"/>
          <a:ext cx="7075170" cy="1828800"/>
        </p:xfrm>
        <a:graphic>
          <a:graphicData uri="http://schemas.openxmlformats.org/drawingml/2006/table">
            <a:tbl>
              <a:tblPr firstRow="1" bandRow="1">
                <a:tableStyleId>{5C22544A-7EE6-4342-B048-85BDC9FD1C3A}</a:tableStyleId>
              </a:tblPr>
              <a:tblGrid>
                <a:gridCol w="2358390"/>
                <a:gridCol w="2358390"/>
                <a:gridCol w="2358390"/>
              </a:tblGrid>
              <a:tr h="457200">
                <a:tc>
                  <a:txBody>
                    <a:bodyPr/>
                    <a:lstStyle/>
                    <a:p>
                      <a:pPr algn="ctr">
                        <a:buNone/>
                      </a:pPr>
                      <a:r>
                        <a:rPr lang="pt-BR" altLang="en-US" sz="2400"/>
                        <a:t>V</a:t>
                      </a:r>
                      <a:r>
                        <a:rPr lang="pt-BR" altLang="en-US" sz="2400" baseline="-25000"/>
                        <a:t>CE </a:t>
                      </a:r>
                      <a:r>
                        <a:rPr lang="pt-BR" altLang="en-US" sz="2400"/>
                        <a:t>(mV)</a:t>
                      </a:r>
                      <a:endParaRPr lang="pt-BR" altLang="en-US" sz="2400"/>
                    </a:p>
                  </a:txBody>
                  <a:tcPr/>
                </a:tc>
                <a:tc>
                  <a:txBody>
                    <a:bodyPr/>
                    <a:lstStyle/>
                    <a:p>
                      <a:pPr algn="ctr">
                        <a:buNone/>
                      </a:pPr>
                      <a:r>
                        <a:rPr lang="pt-BR" altLang="en-US" sz="2400"/>
                        <a:t>exp(V</a:t>
                      </a:r>
                      <a:r>
                        <a:rPr lang="pt-BR" altLang="en-US" sz="2400" baseline="-25000"/>
                        <a:t>CE</a:t>
                      </a:r>
                      <a:r>
                        <a:rPr lang="pt-BR" altLang="en-US" sz="2400"/>
                        <a:t>/U</a:t>
                      </a:r>
                      <a:r>
                        <a:rPr lang="pt-BR" altLang="en-US" sz="2400" baseline="-25000"/>
                        <a:t>T</a:t>
                      </a:r>
                      <a:r>
                        <a:rPr lang="pt-BR" altLang="en-US" sz="2400"/>
                        <a:t>)</a:t>
                      </a:r>
                      <a:endParaRPr lang="pt-BR" altLang="en-US" sz="2400"/>
                    </a:p>
                  </a:txBody>
                  <a:tcPr/>
                </a:tc>
                <a:tc>
                  <a:txBody>
                    <a:bodyPr/>
                    <a:lstStyle/>
                    <a:p>
                      <a:pPr algn="ctr">
                        <a:buNone/>
                      </a:pPr>
                      <a:r>
                        <a:rPr lang="pt-BR" altLang="en-US" sz="2400"/>
                        <a:t>1-</a:t>
                      </a:r>
                      <a:r>
                        <a:rPr lang="pt-BR" altLang="en-US" sz="2400">
                          <a:sym typeface="+mn-ea"/>
                        </a:rPr>
                        <a:t>exp(V</a:t>
                      </a:r>
                      <a:r>
                        <a:rPr lang="pt-BR" altLang="en-US" sz="2400" baseline="-25000">
                          <a:sym typeface="+mn-ea"/>
                        </a:rPr>
                        <a:t>CE</a:t>
                      </a:r>
                      <a:r>
                        <a:rPr lang="pt-BR" altLang="en-US" sz="2400">
                          <a:sym typeface="+mn-ea"/>
                        </a:rPr>
                        <a:t>/U</a:t>
                      </a:r>
                      <a:r>
                        <a:rPr lang="pt-BR" altLang="en-US" sz="2400" baseline="-25000">
                          <a:sym typeface="+mn-ea"/>
                        </a:rPr>
                        <a:t>T</a:t>
                      </a:r>
                      <a:r>
                        <a:rPr lang="pt-BR" altLang="en-US" sz="2400">
                          <a:sym typeface="+mn-ea"/>
                        </a:rPr>
                        <a:t>)</a:t>
                      </a:r>
                      <a:endParaRPr lang="pt-BR" altLang="en-US" sz="2400"/>
                    </a:p>
                  </a:txBody>
                  <a:tcPr/>
                </a:tc>
              </a:tr>
              <a:tr h="437515">
                <a:tc>
                  <a:txBody>
                    <a:bodyPr/>
                    <a:lstStyle/>
                    <a:p>
                      <a:pPr algn="ctr">
                        <a:buNone/>
                      </a:pPr>
                      <a:r>
                        <a:rPr lang="pt-BR" altLang="en-US" sz="2400"/>
                        <a:t>100</a:t>
                      </a:r>
                      <a:endParaRPr lang="pt-BR" altLang="en-US" sz="2400"/>
                    </a:p>
                  </a:txBody>
                  <a:tcPr/>
                </a:tc>
                <a:tc>
                  <a:txBody>
                    <a:bodyPr/>
                    <a:lstStyle/>
                    <a:p>
                      <a:pPr algn="ctr">
                        <a:buNone/>
                      </a:pPr>
                      <a:r>
                        <a:rPr lang="pt-BR" altLang="en-US" sz="2400"/>
                        <a:t>0.018</a:t>
                      </a:r>
                      <a:endParaRPr lang="pt-BR" altLang="en-US" sz="2400"/>
                    </a:p>
                  </a:txBody>
                  <a:tcPr/>
                </a:tc>
                <a:tc>
                  <a:txBody>
                    <a:bodyPr/>
                    <a:lstStyle/>
                    <a:p>
                      <a:pPr algn="ctr">
                        <a:buNone/>
                      </a:pPr>
                      <a:r>
                        <a:rPr lang="pt-BR" altLang="en-US" sz="2400"/>
                        <a:t>0.982</a:t>
                      </a:r>
                      <a:endParaRPr lang="pt-BR" altLang="en-US" sz="2400"/>
                    </a:p>
                  </a:txBody>
                  <a:tcPr/>
                </a:tc>
              </a:tr>
              <a:tr h="437515">
                <a:tc>
                  <a:txBody>
                    <a:bodyPr/>
                    <a:lstStyle/>
                    <a:p>
                      <a:pPr algn="ctr">
                        <a:buNone/>
                      </a:pPr>
                      <a:r>
                        <a:rPr lang="pt-BR" altLang="en-US" sz="2400"/>
                        <a:t>150</a:t>
                      </a:r>
                      <a:endParaRPr lang="pt-BR" altLang="en-US" sz="2400"/>
                    </a:p>
                  </a:txBody>
                  <a:tcPr/>
                </a:tc>
                <a:tc>
                  <a:txBody>
                    <a:bodyPr/>
                    <a:lstStyle/>
                    <a:p>
                      <a:pPr algn="ctr">
                        <a:buNone/>
                      </a:pPr>
                      <a:r>
                        <a:rPr lang="pt-BR" altLang="en-US" sz="2400"/>
                        <a:t>0.0025</a:t>
                      </a:r>
                      <a:endParaRPr lang="pt-BR" altLang="en-US" sz="2400"/>
                    </a:p>
                  </a:txBody>
                  <a:tcPr/>
                </a:tc>
                <a:tc>
                  <a:txBody>
                    <a:bodyPr/>
                    <a:lstStyle/>
                    <a:p>
                      <a:pPr algn="ctr">
                        <a:buNone/>
                      </a:pPr>
                      <a:r>
                        <a:rPr lang="pt-BR" altLang="en-US" sz="2400"/>
                        <a:t>0.9975</a:t>
                      </a:r>
                      <a:endParaRPr lang="pt-BR" altLang="en-US" sz="2400"/>
                    </a:p>
                  </a:txBody>
                  <a:tcPr/>
                </a:tc>
              </a:tr>
              <a:tr h="437515">
                <a:tc>
                  <a:txBody>
                    <a:bodyPr/>
                    <a:lstStyle/>
                    <a:p>
                      <a:pPr algn="ctr">
                        <a:buNone/>
                      </a:pPr>
                      <a:r>
                        <a:rPr lang="pt-BR" altLang="en-US" sz="2400"/>
                        <a:t>200</a:t>
                      </a:r>
                      <a:endParaRPr lang="pt-BR" altLang="en-US" sz="2400"/>
                    </a:p>
                  </a:txBody>
                  <a:tcPr/>
                </a:tc>
                <a:tc>
                  <a:txBody>
                    <a:bodyPr/>
                    <a:lstStyle/>
                    <a:p>
                      <a:pPr algn="ctr">
                        <a:buNone/>
                      </a:pPr>
                      <a:r>
                        <a:rPr lang="pt-BR" altLang="en-US" sz="2400"/>
                        <a:t>0,0003</a:t>
                      </a:r>
                      <a:endParaRPr lang="pt-BR" altLang="en-US" sz="2400"/>
                    </a:p>
                  </a:txBody>
                  <a:tcPr/>
                </a:tc>
                <a:tc>
                  <a:txBody>
                    <a:bodyPr/>
                    <a:lstStyle/>
                    <a:p>
                      <a:pPr algn="ctr">
                        <a:buNone/>
                      </a:pPr>
                      <a:r>
                        <a:rPr lang="pt-BR" altLang="en-US" sz="2400"/>
                        <a:t>0.9997</a:t>
                      </a:r>
                      <a:endParaRPr lang="pt-BR" altLang="en-US" sz="2400"/>
                    </a:p>
                  </a:txBody>
                  <a:tcPr/>
                </a:tc>
              </a:tr>
            </a:tbl>
          </a:graphicData>
        </a:graphic>
      </p:graphicFrame>
    </p:spTree>
  </p:cSld>
  <p:clrMapOvr>
    <a:masterClrMapping/>
  </p:clrMapOvr>
  <p:timing>
    <p:tnLst>
      <p:par>
        <p:cTn id="1" dur="indefinite" restart="never" nodeType="tmRoot"/>
      </p:par>
    </p:tn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0" name="CaixaDeTexto 9"/>
              <p:cNvSpPr txBox="1"/>
              <p:nvPr/>
            </p:nvSpPr>
            <p:spPr>
              <a:xfrm>
                <a:off x="124460" y="1748790"/>
                <a:ext cx="11741150" cy="483616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comparar </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de elétrons encontrada com </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de lacunas no diodo BE, dado por</a:t>
                </a:r>
                <a:endPar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32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2800" i="1" smtClean="0">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𝑝𝑒𝐷</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𝑥𝑛</m:t>
                        </m:r>
                      </m:e>
                    </m:d>
                    <m:r>
                      <a:rPr lang="en-US" altLang="pt-BR" sz="2800" i="1">
                        <a:latin typeface="Cambria Math" panose="02040503050406030204" pitchFamily="18" charset="0"/>
                        <a:cs typeface="Cambria Math" panose="02040503050406030204" pitchFamily="18" charset="0"/>
                      </a:rPr>
                      <m:t>=</m:t>
                    </m:r>
                    <m:r>
                      <a:rPr lang="pt-BR"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sSubSup>
                      <m:sSubSupPr>
                        <m:ctrlPr>
                          <a:rPr lang="en-US" altLang="pt-BR" sz="2800" i="1">
                            <a:latin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𝑖</m:t>
                        </m:r>
                      </m:sub>
                      <m:sup>
                        <m:r>
                          <a:rPr lang="en-US" altLang="pt-BR" sz="2800" i="1">
                            <a:latin typeface="Cambria Math" panose="02040503050406030204" pitchFamily="18" charset="0"/>
                            <a:cs typeface="Cambria Math" panose="02040503050406030204" pitchFamily="18" charset="0"/>
                          </a:rPr>
                          <m:t>2</m:t>
                        </m:r>
                      </m:sup>
                    </m:sSubSup>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pt-BR" altLang="pt-BR" sz="2800" b="0" i="1" smtClean="0">
                                <a:latin typeface="Cambria Math" panose="02040503050406030204" pitchFamily="18" charset="0"/>
                                <a:cs typeface="Cambria Math" panose="02040503050406030204" pitchFamily="18" charset="0"/>
                              </a:rPr>
                              <m:t>𝑝</m:t>
                            </m:r>
                            <m:r>
                              <a:rPr lang="en-US" altLang="pt-BR" sz="2800" b="0" i="1" smtClean="0">
                                <a:latin typeface="Cambria Math" panose="02040503050406030204" pitchFamily="18" charset="0"/>
                                <a:cs typeface="Cambria Math" panose="02040503050406030204" pitchFamily="18" charset="0"/>
                              </a:rPr>
                              <m:t>𝐸</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en-US" altLang="pt-BR" sz="2800" i="1">
                                    <a:latin typeface="Cambria Math" panose="02040503050406030204" pitchFamily="18" charset="0"/>
                                    <a:cs typeface="Cambria Math" panose="02040503050406030204" pitchFamily="18" charset="0"/>
                                  </a:rPr>
                                  <m:t>𝐷𝐸</m:t>
                                </m:r>
                              </m:sub>
                            </m:sSub>
                            <m:r>
                              <a:rPr lang="en-US" altLang="pt-BR" sz="2800" i="1">
                                <a:latin typeface="Cambria Math" panose="02040503050406030204" pitchFamily="18" charset="0"/>
                                <a:cs typeface="Cambria Math" panose="02040503050406030204" pitchFamily="18" charset="0"/>
                              </a:rPr>
                              <m:t>𝐿</m:t>
                            </m:r>
                          </m:e>
                          <m:sub>
                            <m:r>
                              <a:rPr lang="pt-BR" altLang="pt-BR" sz="2800" b="0" i="1" smtClean="0">
                                <a:latin typeface="Cambria Math" panose="02040503050406030204" pitchFamily="18" charset="0"/>
                                <a:cs typeface="Cambria Math" panose="02040503050406030204" pitchFamily="18" charset="0"/>
                              </a:rPr>
                              <m:t>𝑝</m:t>
                            </m:r>
                            <m:r>
                              <a:rPr lang="en-US" altLang="pt-BR" sz="2800" b="0" i="1" smtClean="0">
                                <a:latin typeface="Cambria Math" panose="02040503050406030204" pitchFamily="18" charset="0"/>
                                <a:cs typeface="Cambria Math" panose="02040503050406030204" pitchFamily="18" charset="0"/>
                              </a:rPr>
                              <m:t>𝐸</m:t>
                            </m:r>
                          </m:sub>
                        </m:sSub>
                      </m:den>
                    </m:f>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a14:m>
                <a:endParaRPr lang="en-US" altLang="pt-BR" sz="2800">
                  <a:latin typeface="Cambria Math" panose="02040503050406030204" pitchFamily="18" charset="0"/>
                </a:endParaRPr>
              </a:p>
              <a:p>
                <a:pPr indent="0" fontAlgn="auto">
                  <a:spcBef>
                    <a:spcPts val="600"/>
                  </a:spcBef>
                  <a:spcAft>
                    <a:spcPts val="600"/>
                  </a:spcAft>
                  <a:buFont typeface="Arial" panose="020B0604020202020204" pitchFamily="34" charset="0"/>
                  <a:buNone/>
                </a:pPr>
                <a14:m>
                  <m:oMath xmlns:m="http://schemas.openxmlformats.org/officeDocument/2006/math">
                    <m:r>
                      <a:rPr lang="en-US" altLang="pt-BR" sz="2000">
                        <a:latin typeface="Cambria Math" panose="02040503050406030204" pitchFamily="18" charset="0"/>
                      </a:rPr>
                      <m:t> </m:t>
                    </m:r>
                  </m:oMath>
                </a14:m>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verificar se o resultado é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consistente com a hip. 2</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endPar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1200"/>
                  </a:spcAft>
                  <a:buFont typeface="Arial" panose="020B0604020202020204" pitchFamily="34" charset="0"/>
                  <a:buNone/>
                </a:pP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 considerarmos (W</a:t>
                </a:r>
                <a:r>
                  <a:rPr lang="pt-BR" altLang="en-US" sz="2400"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400"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ef</a:t>
                </a:r>
                <a:r>
                  <a:rPr lang="pt-BR" altLang="en-US" sz="2400"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 L</a:t>
                </a:r>
                <a:r>
                  <a:rPr lang="pt-BR" altLang="en-US" sz="2400"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400"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2400"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a:t>
                </a:r>
                <a:r>
                  <a:rPr lang="pt-BR" altLang="en-US" sz="2400"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N</a:t>
                </a:r>
                <a:r>
                  <a:rPr lang="pt-BR" altLang="en-US" sz="2400"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então é fácil mostrar que</a:t>
                </a:r>
                <a:endPar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400" i="1" smtClean="0">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𝐽</m:t>
                          </m:r>
                        </m:e>
                        <m:sub>
                          <m:r>
                            <a:rPr lang="en-US" altLang="pt-BR" sz="2400" i="1">
                              <a:latin typeface="Cambria Math" panose="02040503050406030204" pitchFamily="18" charset="0"/>
                              <a:cs typeface="Cambria Math" panose="02040503050406030204" pitchFamily="18" charset="0"/>
                            </a:rPr>
                            <m:t>𝑝𝑒</m:t>
                          </m:r>
                          <m:r>
                            <a:rPr lang="en-US" altLang="pt-BR" sz="2400" i="1">
                              <a:latin typeface="Cambria Math" panose="02040503050406030204" pitchFamily="18" charset="0"/>
                              <a:cs typeface="Cambria Math" panose="02040503050406030204" pitchFamily="18" charset="0"/>
                            </a:rPr>
                            <m:t>𝐷</m:t>
                          </m:r>
                        </m:sub>
                      </m:sSub>
                      <m:d>
                        <m:dPr>
                          <m:ctrlPr>
                            <a:rPr lang="en-US" altLang="pt-BR" sz="2400" i="1">
                              <a:latin typeface="Cambria Math" panose="02040503050406030204" pitchFamily="18" charset="0"/>
                              <a:cs typeface="Cambria Math" panose="02040503050406030204" pitchFamily="18" charset="0"/>
                            </a:rPr>
                          </m:ctrlPr>
                        </m:dPr>
                        <m:e>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𝑥𝑛</m:t>
                          </m:r>
                        </m:e>
                      </m:d>
                      <m:r>
                        <a:rPr lang="en-US" altLang="pt-BR" sz="2400" i="1">
                          <a:latin typeface="Cambria Math" panose="02040503050406030204" pitchFamily="18" charset="0"/>
                          <a:cs typeface="Cambria Math" panose="02040503050406030204" pitchFamily="18" charset="0"/>
                        </a:rPr>
                        <m:t>=</m:t>
                      </m:r>
                      <m:r>
                        <a:rPr lang="pt-BR"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𝑞</m:t>
                      </m:r>
                      <m:sSubSup>
                        <m:sSubSupPr>
                          <m:ctrlPr>
                            <a:rPr lang="en-US" altLang="pt-BR" sz="2400" i="1">
                              <a:latin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cs typeface="Cambria Math" panose="02040503050406030204" pitchFamily="18" charset="0"/>
                            </a:rPr>
                            <m:t>𝑛</m:t>
                          </m:r>
                        </m:e>
                        <m:sub>
                          <m:r>
                            <a:rPr lang="en-US" altLang="pt-BR" sz="2400" i="1">
                              <a:latin typeface="Cambria Math" panose="02040503050406030204" pitchFamily="18" charset="0"/>
                              <a:cs typeface="Cambria Math" panose="02040503050406030204" pitchFamily="18" charset="0"/>
                            </a:rPr>
                            <m:t>𝑖</m:t>
                          </m:r>
                        </m:sub>
                        <m:sup>
                          <m:r>
                            <a:rPr lang="en-US" altLang="pt-BR" sz="2400" i="1">
                              <a:latin typeface="Cambria Math" panose="02040503050406030204" pitchFamily="18" charset="0"/>
                              <a:cs typeface="Cambria Math" panose="02040503050406030204" pitchFamily="18" charset="0"/>
                            </a:rPr>
                            <m:t>2</m:t>
                          </m:r>
                        </m:sup>
                      </m:sSubSup>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𝐷</m:t>
                              </m:r>
                            </m:e>
                            <m:sub>
                              <m:r>
                                <a:rPr lang="pt-BR" altLang="pt-BR" sz="2400" b="0" i="1" smtClean="0">
                                  <a:latin typeface="Cambria Math" panose="02040503050406030204" pitchFamily="18" charset="0"/>
                                  <a:cs typeface="Cambria Math" panose="02040503050406030204" pitchFamily="18" charset="0"/>
                                </a:rPr>
                                <m:t>𝑝</m:t>
                              </m:r>
                              <m:r>
                                <a:rPr lang="en-US" altLang="pt-BR" sz="2400" b="0" i="1" smtClean="0">
                                  <a:latin typeface="Cambria Math" panose="02040503050406030204" pitchFamily="18" charset="0"/>
                                  <a:cs typeface="Cambria Math" panose="02040503050406030204" pitchFamily="18" charset="0"/>
                                </a:rPr>
                                <m:t>𝑒</m:t>
                              </m:r>
                            </m:sub>
                          </m:sSub>
                        </m:num>
                        <m:den>
                          <m:sSub>
                            <m:sSubPr>
                              <m:ctrlPr>
                                <a:rPr lang="en-US" altLang="pt-BR" sz="2400" i="1">
                                  <a:latin typeface="Cambria Math" panose="02040503050406030204" pitchFamily="18" charset="0"/>
                                  <a:cs typeface="Cambria Math" panose="02040503050406030204" pitchFamily="18" charset="0"/>
                                </a:rPr>
                              </m:ctrlPr>
                            </m:sSubPr>
                            <m:e>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𝑁</m:t>
                                  </m:r>
                                </m:e>
                                <m:sub>
                                  <m:r>
                                    <a:rPr lang="en-US" altLang="pt-BR" sz="2400" i="1">
                                      <a:latin typeface="Cambria Math" panose="02040503050406030204" pitchFamily="18" charset="0"/>
                                      <a:cs typeface="Cambria Math" panose="02040503050406030204" pitchFamily="18" charset="0"/>
                                    </a:rPr>
                                    <m:t>𝐷𝐸</m:t>
                                  </m:r>
                                </m:sub>
                              </m:sSub>
                              <m:r>
                                <a:rPr lang="en-US" altLang="pt-BR" sz="2400" i="1">
                                  <a:latin typeface="Cambria Math" panose="02040503050406030204" pitchFamily="18" charset="0"/>
                                  <a:cs typeface="Cambria Math" panose="02040503050406030204" pitchFamily="18" charset="0"/>
                                </a:rPr>
                                <m:t>𝐿</m:t>
                              </m:r>
                            </m:e>
                            <m:sub>
                              <m:r>
                                <a:rPr lang="pt-BR" altLang="pt-BR" sz="2400" b="0" i="1" smtClean="0">
                                  <a:latin typeface="Cambria Math" panose="02040503050406030204" pitchFamily="18" charset="0"/>
                                  <a:cs typeface="Cambria Math" panose="02040503050406030204" pitchFamily="18" charset="0"/>
                                </a:rPr>
                                <m:t>𝑝</m:t>
                              </m:r>
                              <m:r>
                                <a:rPr lang="en-US" altLang="pt-BR" sz="2400" b="0" i="1" smtClean="0">
                                  <a:latin typeface="Cambria Math" panose="02040503050406030204" pitchFamily="18" charset="0"/>
                                  <a:cs typeface="Cambria Math" panose="02040503050406030204" pitchFamily="18" charset="0"/>
                                </a:rPr>
                                <m:t>𝑒</m:t>
                              </m:r>
                            </m:sub>
                          </m:sSub>
                        </m:den>
                      </m:f>
                      <m:d>
                        <m:dPr>
                          <m:begChr m:val="["/>
                          <m:endChr m:val="]"/>
                          <m:ctrlPr>
                            <a:rPr lang="en-US" altLang="pt-BR" sz="2400" i="1">
                              <a:latin typeface="Cambria Math" panose="02040503050406030204" pitchFamily="18" charset="0"/>
                              <a:cs typeface="Cambria Math" panose="02040503050406030204" pitchFamily="18" charset="0"/>
                            </a:rPr>
                          </m:ctrlPr>
                        </m:dPr>
                        <m:e>
                          <m:r>
                            <a:rPr lang="en-US" altLang="pt-BR" sz="2400" i="1">
                              <a:latin typeface="Cambria Math" panose="02040503050406030204" pitchFamily="18" charset="0"/>
                              <a:cs typeface="Cambria Math" panose="02040503050406030204" pitchFamily="18" charset="0"/>
                            </a:rPr>
                            <m:t>𝑒𝑥𝑝</m:t>
                          </m:r>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𝑞</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en-US" altLang="pt-BR" sz="2400" i="1">
                                      <a:latin typeface="Cambria Math" panose="02040503050406030204" pitchFamily="18" charset="0"/>
                                      <a:cs typeface="Cambria Math" panose="02040503050406030204" pitchFamily="18" charset="0"/>
                                    </a:rPr>
                                    <m:t>𝐷</m:t>
                                  </m:r>
                                </m:sub>
                              </m:sSub>
                            </m:num>
                            <m:den>
                              <m:r>
                                <a:rPr lang="en-US" altLang="pt-BR" sz="2400" i="1">
                                  <a:latin typeface="Cambria Math" panose="02040503050406030204" pitchFamily="18" charset="0"/>
                                  <a:cs typeface="Cambria Math" panose="02040503050406030204" pitchFamily="18" charset="0"/>
                                </a:rPr>
                                <m:t>𝑘𝑇</m:t>
                              </m:r>
                            </m:den>
                          </m:f>
                          <m:r>
                            <a:rPr lang="en-US" altLang="pt-BR" sz="2400" i="1">
                              <a:latin typeface="Cambria Math" panose="02040503050406030204" pitchFamily="18" charset="0"/>
                              <a:cs typeface="Cambria Math" panose="02040503050406030204" pitchFamily="18" charset="0"/>
                            </a:rPr>
                            <m:t>)</m:t>
                          </m:r>
                          <m:r>
                            <a:rPr lang="pt-BR" altLang="en-US" sz="2400">
                              <a:latin typeface="Cambria Math" panose="02040503050406030204" pitchFamily="18" charset="0"/>
                            </a:rPr>
                            <m:t> </m:t>
                          </m:r>
                          <m:r>
                            <a:rPr lang="en-US" altLang="pt-BR" sz="2400">
                              <a:latin typeface="Cambria Math" panose="02040503050406030204" pitchFamily="18" charset="0"/>
                            </a:rPr>
                            <m:t>−</m:t>
                          </m:r>
                          <m:r>
                            <a:rPr lang="en-US" altLang="pt-BR" sz="2400">
                              <a:latin typeface="Cambria Math" panose="02040503050406030204" pitchFamily="18" charset="0"/>
                            </a:rPr>
                            <m:t>1</m:t>
                          </m:r>
                        </m:e>
                      </m:d>
                      <m:sSub>
                        <m:sSub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4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en-US" sz="2400" i="1">
                              <a:latin typeface="Cambria Math" panose="02040503050406030204" pitchFamily="18" charset="0"/>
                              <a:ea typeface="Cambria Math" panose="02040503050406030204" pitchFamily="18" charset="0"/>
                              <a:sym typeface="Symbol" panose="05050102010706020507" charset="0"/>
                            </a:rPr>
                            <m:t>𝐽</m:t>
                          </m:r>
                        </m:e>
                        <m:sub>
                          <m:r>
                            <a:rPr lang="en-US" altLang="pt-BR" sz="2400" i="1">
                              <a:latin typeface="Cambria Math" panose="02040503050406030204" pitchFamily="18" charset="0"/>
                              <a:ea typeface="Cambria Math" panose="02040503050406030204" pitchFamily="18" charset="0"/>
                              <a:sym typeface="Symbol" panose="05050102010706020507" charset="0"/>
                            </a:rPr>
                            <m:t>𝑛𝑏</m:t>
                          </m:r>
                          <m:r>
                            <a:rPr lang="pt-BR" altLang="en-US" sz="2400" i="1">
                              <a:latin typeface="Cambria Math" panose="02040503050406030204" pitchFamily="18" charset="0"/>
                              <a:ea typeface="Cambria Math" panose="02040503050406030204" pitchFamily="18" charset="0"/>
                              <a:sym typeface="Symbol" panose="05050102010706020507" charset="0"/>
                            </a:rPr>
                            <m:t>𝐷</m:t>
                          </m:r>
                        </m:sub>
                      </m:sSub>
                      <m:r>
                        <a:rPr lang="pt-BR" altLang="en-US" sz="2400" b="0" i="1" smtClean="0">
                          <a:latin typeface="Cambria Math" panose="02040503050406030204" pitchFamily="18" charset="0"/>
                          <a:ea typeface="Cambria Math" panose="02040503050406030204" pitchFamily="18" charset="0"/>
                          <a:sym typeface="Symbol" panose="05050102010706020507" charset="0"/>
                        </a:rPr>
                        <m:t>=</m:t>
                      </m:r>
                      <m:r>
                        <a:rPr lang="pt-BR" altLang="en-US" sz="2400" i="1">
                          <a:latin typeface="Cambria Math" panose="02040503050406030204" pitchFamily="18" charset="0"/>
                          <a:ea typeface="Cambria Math" panose="02040503050406030204" pitchFamily="18" charset="0"/>
                          <a:sym typeface="Symbol" panose="05050102010706020507" charset="0"/>
                        </a:rPr>
                        <m:t>𝑞</m:t>
                      </m:r>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f>
                        <m:f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𝐷</m:t>
                              </m:r>
                            </m:e>
                            <m:sub>
                              <m:r>
                                <a:rPr lang="pt-BR" altLang="en-US" sz="2400" i="1">
                                  <a:latin typeface="Cambria Math" panose="02040503050406030204" pitchFamily="18" charset="0"/>
                                  <a:ea typeface="Cambria Math" panose="02040503050406030204" pitchFamily="18" charset="0"/>
                                  <a:sym typeface="Symbol" panose="05050102010706020507" charset="0"/>
                                </a:rPr>
                                <m:t>𝑛</m:t>
                              </m:r>
                              <m:r>
                                <a:rPr lang="en-US" altLang="pt-BR" sz="2400" i="1">
                                  <a:latin typeface="Cambria Math" panose="02040503050406030204" pitchFamily="18" charset="0"/>
                                  <a:ea typeface="Cambria Math" panose="02040503050406030204" pitchFamily="18" charset="0"/>
                                  <a:sym typeface="Symbol" panose="05050102010706020507" charset="0"/>
                                </a:rPr>
                                <m:t>𝑏</m:t>
                              </m:r>
                            </m:sub>
                          </m:sSub>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sSub>
                            <m:sSubPr>
                              <m:ctrlPr>
                                <a:rPr lang="pt-BR" sz="2400" i="1" smtClean="0">
                                  <a:latin typeface="Cambria Math" panose="02040503050406030204" pitchFamily="18" charset="0"/>
                                </a:rPr>
                              </m:ctrlPr>
                            </m:sSubPr>
                            <m:e>
                              <m:r>
                                <a:rPr lang="pt-BR" sz="2400" b="0" i="1" smtClean="0">
                                  <a:latin typeface="Cambria Math" panose="02040503050406030204" pitchFamily="18" charset="0"/>
                                </a:rPr>
                                <m:t>𝑊</m:t>
                              </m:r>
                            </m:e>
                            <m:sub>
                              <m:r>
                                <a:rPr lang="en-US" altLang="pt-BR" sz="2400" b="0" i="1" smtClean="0">
                                  <a:latin typeface="Cambria Math" panose="02040503050406030204" pitchFamily="18" charset="0"/>
                                </a:rPr>
                                <m:t>𝐵</m:t>
                              </m:r>
                              <m:r>
                                <a:rPr lang="pt-BR" sz="2400" b="0" i="1" smtClean="0">
                                  <a:latin typeface="Cambria Math" panose="02040503050406030204" pitchFamily="18" charset="0"/>
                                </a:rPr>
                                <m:t>𝑒𝑓</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sub>
                              </m:sSub>
                            </m:num>
                            <m:den>
                              <m:r>
                                <a:rPr lang="pt-BR" sz="2400" i="1">
                                  <a:latin typeface="Cambria Math" panose="02040503050406030204" pitchFamily="18" charset="0"/>
                                </a:rPr>
                                <m:t>𝑘𝑇</m:t>
                              </m:r>
                            </m:den>
                          </m:f>
                        </m:e>
                      </m:d>
                    </m:oMath>
                  </m:oMathPara>
                </a14:m>
                <a:endParaRPr lang="pt-BR" sz="2400" i="1">
                  <a:latin typeface="Cambria Math" panose="02040503050406030204" pitchFamily="18" charset="0"/>
                </a:endParaRPr>
              </a:p>
              <a:p>
                <a:pPr indent="0" fontAlgn="auto">
                  <a:spcBef>
                    <a:spcPts val="600"/>
                  </a:spcBef>
                  <a:spcAft>
                    <a:spcPts val="600"/>
                  </a:spcAft>
                  <a:buFont typeface="Arial" panose="020B0604020202020204" pitchFamily="34" charset="0"/>
                  <a:buNone/>
                </a:pPr>
                <a:r>
                  <a:rPr lang="pt-BR" altLang="en-US" sz="24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que reforça a hipótese 2.</a:t>
                </a:r>
                <a:endParaRPr lang="pt-BR" altLang="en-US" sz="24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0" name="CaixaDeTexto 9"/>
              <p:cNvSpPr txBox="1">
                <a:spLocks noRot="1" noChangeAspect="1" noMove="1" noResize="1" noEditPoints="1" noAdjustHandles="1" noChangeArrowheads="1" noChangeShapeType="1" noTextEdit="1"/>
              </p:cNvSpPr>
              <p:nvPr/>
            </p:nvSpPr>
            <p:spPr>
              <a:xfrm>
                <a:off x="124460" y="1748790"/>
                <a:ext cx="11741150" cy="483616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Retângulo 3"/>
              <p:cNvSpPr/>
              <p:nvPr/>
            </p:nvSpPr>
            <p:spPr>
              <a:xfrm>
                <a:off x="2870073" y="375763"/>
                <a:ext cx="5496560" cy="107823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𝑛𝑏</m:t>
                          </m:r>
                          <m:r>
                            <a:rPr lang="pt-BR" altLang="en-US" sz="2800" i="1">
                              <a:latin typeface="Cambria Math" panose="02040503050406030204" pitchFamily="18" charset="0"/>
                              <a:ea typeface="Cambria Math" panose="02040503050406030204" pitchFamily="18" charset="0"/>
                              <a:sym typeface="Symbol" panose="05050102010706020507" charset="0"/>
                            </a:rPr>
                            <m:t>𝐷</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𝑞</m:t>
                      </m:r>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oMath>
                  </m:oMathPara>
                </a14:m>
                <a:endParaRPr lang="pt-BR" sz="3600" dirty="0"/>
              </a:p>
            </p:txBody>
          </p:sp>
        </mc:Choice>
        <mc:Fallback>
          <p:sp>
            <p:nvSpPr>
              <p:cNvPr id="4" name="Retângulo 3"/>
              <p:cNvSpPr>
                <a:spLocks noRot="1" noChangeAspect="1" noMove="1" noResize="1" noEditPoints="1" noAdjustHandles="1" noChangeArrowheads="1" noChangeShapeType="1" noTextEdit="1"/>
              </p:cNvSpPr>
              <p:nvPr/>
            </p:nvSpPr>
            <p:spPr>
              <a:xfrm>
                <a:off x="2870073" y="375763"/>
                <a:ext cx="5496560" cy="1078230"/>
              </a:xfrm>
              <a:prstGeom prst="rect">
                <a:avLst/>
              </a:prstGeom>
              <a:blipFill rotWithShape="1">
                <a:blip r:embed="rId2"/>
                <a:stretch>
                  <a:fillRect l="-9" t="-44" r="9" b="44"/>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7" name="Retângulo 6"/>
              <p:cNvSpPr/>
              <p:nvPr/>
            </p:nvSpPr>
            <p:spPr>
              <a:xfrm>
                <a:off x="2255111" y="2040194"/>
                <a:ext cx="6952615" cy="1078230"/>
              </a:xfrm>
              <a:prstGeom prst="rect">
                <a:avLst/>
              </a:prstGeom>
              <a:ln w="25400">
                <a:solidFill>
                  <a:srgbClr val="FFFF00"/>
                </a:solidFill>
              </a:ln>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𝐴𝑟𝑒𝑎</m:t>
                          </m:r>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𝐴𝑟𝑒𝑎</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𝑞</m:t>
                      </m:r>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pt-BR" sz="2800" b="0" i="1" smtClean="0">
                                  <a:latin typeface="Cambria Math" panose="02040503050406030204" pitchFamily="18" charset="0"/>
                                </a:rPr>
                                <m:t>𝑏𝑒𝑓</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oMath>
                  </m:oMathPara>
                </a14:m>
                <a:endParaRPr lang="pt-BR" sz="3600" dirty="0"/>
              </a:p>
            </p:txBody>
          </p:sp>
        </mc:Choice>
        <mc:Fallback>
          <p:sp>
            <p:nvSpPr>
              <p:cNvPr id="7" name="Retângulo 6"/>
              <p:cNvSpPr>
                <a:spLocks noRot="1" noChangeAspect="1" noMove="1" noResize="1" noEditPoints="1" noAdjustHandles="1" noChangeArrowheads="1" noChangeShapeType="1" noTextEdit="1"/>
              </p:cNvSpPr>
              <p:nvPr/>
            </p:nvSpPr>
            <p:spPr>
              <a:xfrm>
                <a:off x="2255111" y="2040194"/>
                <a:ext cx="6952615" cy="1078230"/>
              </a:xfrm>
              <a:prstGeom prst="rect">
                <a:avLst/>
              </a:prstGeom>
              <a:blipFill rotWithShape="1">
                <a:blip r:embed="rId1"/>
                <a:stretch>
                  <a:fillRect l="-186" t="-1231" r="-179" b="-1125"/>
                </a:stretch>
              </a:blipFill>
              <a:ln w="25400">
                <a:solidFill>
                  <a:srgbClr val="FFFF00"/>
                </a:solidFill>
              </a:ln>
            </p:spPr>
            <p:txBody>
              <a:bodyPr/>
              <a:lstStyle/>
              <a:p>
                <a:r>
                  <a:rPr lang="pt-BR" altLang="en-US">
                    <a:noFill/>
                  </a:rPr>
                  <a:t> </a:t>
                </a:r>
              </a:p>
            </p:txBody>
          </p:sp>
        </mc:Fallback>
      </mc:AlternateContent>
      <p:sp>
        <p:nvSpPr>
          <p:cNvPr id="9" name="CaixaDeTexto 8"/>
          <p:cNvSpPr txBox="1"/>
          <p:nvPr/>
        </p:nvSpPr>
        <p:spPr>
          <a:xfrm>
            <a:off x="269875" y="3556000"/>
            <a:ext cx="11305540" cy="983615"/>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Chegamos ao valor de I</a:t>
            </a:r>
            <a:r>
              <a:rPr lang="pt-BR" altLang="en-US" sz="24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que era um de nossos objetivos. </a:t>
            </a:r>
            <a:endPar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próximo passo, vamos tentar determinar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de base, 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4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4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 name="CaixaDeTexto 9"/>
          <p:cNvSpPr txBox="1"/>
          <p:nvPr/>
        </p:nvSpPr>
        <p:spPr>
          <a:xfrm>
            <a:off x="373380" y="624205"/>
            <a:ext cx="11492230" cy="829945"/>
          </a:xfrm>
          <a:prstGeom prst="rect">
            <a:avLst/>
          </a:prstGeom>
          <a:noFill/>
        </p:spPr>
        <p:txBody>
          <a:bodyPr wrap="square" rtlCol="0">
            <a:spAutoFit/>
          </a:bodyPr>
          <a:lstStyle/>
          <a:p>
            <a:pPr indent="0" algn="just" fontAlgn="auto">
              <a:spcBef>
                <a:spcPts val="1200"/>
              </a:spcBef>
              <a:spcAft>
                <a:spcPts val="600"/>
              </a:spcAft>
              <a:buFont typeface="Arial" panose="020B0604020202020204" pitchFamily="34" charset="0"/>
              <a:buNone/>
            </a:pP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Agora para obter a corrente de coletor, devemos multiplicar </a:t>
            </a:r>
            <a:r>
              <a:rPr lang="pt-BR" altLang="en-US" sz="2400"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2400"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4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pela Área efetiva da base. Teremos então </a:t>
            </a:r>
            <a:endParaRPr lang="pt-BR" altLang="en-US" sz="2400"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Reto 2"/>
          <p:cNvCxnSpPr/>
          <p:nvPr/>
        </p:nvCxnSpPr>
        <p:spPr>
          <a:xfrm rot="16200000" flipH="1">
            <a:off x="5568284" y="4633413"/>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sp>
        <p:nvSpPr>
          <p:cNvPr id="4" name="Retângulo 3"/>
          <p:cNvSpPr/>
          <p:nvPr/>
        </p:nvSpPr>
        <p:spPr>
          <a:xfrm>
            <a:off x="1787857" y="2442948"/>
            <a:ext cx="2770495" cy="2320120"/>
          </a:xfrm>
          <a:prstGeom prst="rect">
            <a:avLst/>
          </a:prstGeom>
          <a:solidFill>
            <a:srgbClr val="FF99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p:cNvSpPr/>
          <p:nvPr/>
        </p:nvSpPr>
        <p:spPr>
          <a:xfrm>
            <a:off x="7328847" y="2442948"/>
            <a:ext cx="2770495" cy="2320120"/>
          </a:xfrm>
          <a:prstGeom prst="rect">
            <a:avLst/>
          </a:prstGeom>
          <a:solidFill>
            <a:srgbClr val="FF99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p:cNvSpPr/>
          <p:nvPr/>
        </p:nvSpPr>
        <p:spPr>
          <a:xfrm>
            <a:off x="4586292" y="2442948"/>
            <a:ext cx="2770495" cy="2320119"/>
          </a:xfrm>
          <a:prstGeom prst="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CaixaDeTexto 6"/>
          <p:cNvSpPr txBox="1"/>
          <p:nvPr/>
        </p:nvSpPr>
        <p:spPr>
          <a:xfrm>
            <a:off x="6131125" y="3155073"/>
            <a:ext cx="542136" cy="923330"/>
          </a:xfrm>
          <a:prstGeom prst="rect">
            <a:avLst/>
          </a:prstGeom>
          <a:noFill/>
        </p:spPr>
        <p:txBody>
          <a:bodyPr wrap="none" rtlCol="0">
            <a:spAutoFit/>
          </a:bodyPr>
          <a:lstStyle/>
          <a:p>
            <a:r>
              <a:rPr lang="pt-BR" sz="5400" dirty="0" smtClean="0"/>
              <a:t>P</a:t>
            </a:r>
            <a:endParaRPr lang="pt-BR" sz="5400" dirty="0"/>
          </a:p>
        </p:txBody>
      </p:sp>
      <p:sp>
        <p:nvSpPr>
          <p:cNvPr id="8" name="CaixaDeTexto 7"/>
          <p:cNvSpPr txBox="1"/>
          <p:nvPr/>
        </p:nvSpPr>
        <p:spPr>
          <a:xfrm>
            <a:off x="2902037" y="3018512"/>
            <a:ext cx="631904" cy="923330"/>
          </a:xfrm>
          <a:prstGeom prst="rect">
            <a:avLst/>
          </a:prstGeom>
          <a:noFill/>
        </p:spPr>
        <p:txBody>
          <a:bodyPr wrap="none" rtlCol="0">
            <a:spAutoFit/>
          </a:bodyPr>
          <a:lstStyle/>
          <a:p>
            <a:r>
              <a:rPr lang="pt-BR" sz="5400" dirty="0"/>
              <a:t>N</a:t>
            </a:r>
            <a:endParaRPr lang="pt-BR" sz="5400" dirty="0"/>
          </a:p>
        </p:txBody>
      </p:sp>
      <p:sp>
        <p:nvSpPr>
          <p:cNvPr id="9" name="CaixaDeTexto 8"/>
          <p:cNvSpPr txBox="1"/>
          <p:nvPr/>
        </p:nvSpPr>
        <p:spPr>
          <a:xfrm>
            <a:off x="8443026" y="3018512"/>
            <a:ext cx="631904" cy="923330"/>
          </a:xfrm>
          <a:prstGeom prst="rect">
            <a:avLst/>
          </a:prstGeom>
          <a:noFill/>
        </p:spPr>
        <p:txBody>
          <a:bodyPr wrap="none" rtlCol="0">
            <a:spAutoFit/>
          </a:bodyPr>
          <a:lstStyle/>
          <a:p>
            <a:r>
              <a:rPr lang="pt-BR" sz="5400" dirty="0"/>
              <a:t>N</a:t>
            </a:r>
            <a:endParaRPr lang="pt-BR" sz="5400" dirty="0"/>
          </a:p>
        </p:txBody>
      </p:sp>
      <p:cxnSp>
        <p:nvCxnSpPr>
          <p:cNvPr id="10" name="Conector Reto 9"/>
          <p:cNvCxnSpPr/>
          <p:nvPr/>
        </p:nvCxnSpPr>
        <p:spPr>
          <a:xfrm flipH="1">
            <a:off x="1037230" y="3480177"/>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10099342" y="3480175"/>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sp>
        <p:nvSpPr>
          <p:cNvPr id="12" name="CaixaDeTexto 11"/>
          <p:cNvSpPr txBox="1"/>
          <p:nvPr/>
        </p:nvSpPr>
        <p:spPr>
          <a:xfrm>
            <a:off x="744859" y="2831909"/>
            <a:ext cx="410690" cy="646331"/>
          </a:xfrm>
          <a:prstGeom prst="rect">
            <a:avLst/>
          </a:prstGeom>
          <a:noFill/>
        </p:spPr>
        <p:txBody>
          <a:bodyPr wrap="none" rtlCol="0">
            <a:spAutoFit/>
          </a:bodyPr>
          <a:lstStyle/>
          <a:p>
            <a:r>
              <a:rPr lang="pt-BR" sz="3600" dirty="0" smtClean="0"/>
              <a:t>E</a:t>
            </a:r>
            <a:endParaRPr lang="pt-BR" sz="3600" dirty="0"/>
          </a:p>
        </p:txBody>
      </p:sp>
      <p:sp>
        <p:nvSpPr>
          <p:cNvPr id="13" name="CaixaDeTexto 12"/>
          <p:cNvSpPr txBox="1"/>
          <p:nvPr/>
        </p:nvSpPr>
        <p:spPr>
          <a:xfrm>
            <a:off x="10656507" y="2831908"/>
            <a:ext cx="431528" cy="646331"/>
          </a:xfrm>
          <a:prstGeom prst="rect">
            <a:avLst/>
          </a:prstGeom>
          <a:noFill/>
        </p:spPr>
        <p:txBody>
          <a:bodyPr wrap="none" rtlCol="0">
            <a:spAutoFit/>
          </a:bodyPr>
          <a:lstStyle/>
          <a:p>
            <a:r>
              <a:rPr lang="pt-BR" sz="3600" dirty="0"/>
              <a:t>C</a:t>
            </a:r>
            <a:endParaRPr lang="pt-BR" sz="3600" dirty="0"/>
          </a:p>
        </p:txBody>
      </p:sp>
      <p:sp>
        <p:nvSpPr>
          <p:cNvPr id="15" name="Seta Dobrada 14"/>
          <p:cNvSpPr/>
          <p:nvPr/>
        </p:nvSpPr>
        <p:spPr>
          <a:xfrm rot="10800000" flipV="1">
            <a:off x="4230805" y="4258101"/>
            <a:ext cx="1576230" cy="318646"/>
          </a:xfrm>
          <a:prstGeom prst="ben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16" name="CaixaDeTexto 15"/>
          <p:cNvSpPr txBox="1"/>
          <p:nvPr/>
        </p:nvSpPr>
        <p:spPr>
          <a:xfrm>
            <a:off x="3925255" y="3706538"/>
            <a:ext cx="633095" cy="645160"/>
          </a:xfrm>
          <a:prstGeom prst="rect">
            <a:avLst/>
          </a:prstGeom>
          <a:noFill/>
        </p:spPr>
        <p:txBody>
          <a:bodyPr wrap="none" rtlCol="0">
            <a:spAutoFit/>
          </a:bodyPr>
          <a:lstStyle/>
          <a:p>
            <a:r>
              <a:rPr lang="pt-BR" sz="3600" dirty="0" err="1" smtClean="0"/>
              <a:t>J</a:t>
            </a:r>
            <a:r>
              <a:rPr lang="pt-BR" sz="3600" baseline="-25000" dirty="0" err="1"/>
              <a:t>p</a:t>
            </a:r>
            <a:r>
              <a:rPr lang="pt-BR" sz="3600" baseline="-25000" dirty="0" err="1" smtClean="0"/>
              <a:t>e</a:t>
            </a:r>
            <a:endParaRPr lang="pt-BR" sz="3600" dirty="0"/>
          </a:p>
        </p:txBody>
      </p:sp>
      <p:sp>
        <p:nvSpPr>
          <p:cNvPr id="17" name="Seta para a direita 16"/>
          <p:cNvSpPr/>
          <p:nvPr/>
        </p:nvSpPr>
        <p:spPr>
          <a:xfrm>
            <a:off x="3187254" y="2553974"/>
            <a:ext cx="5421961" cy="777921"/>
          </a:xfrm>
          <a:prstGeom prst="rightArrow">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CaixaDeTexto 17"/>
          <p:cNvSpPr txBox="1"/>
          <p:nvPr/>
        </p:nvSpPr>
        <p:spPr>
          <a:xfrm>
            <a:off x="5941021" y="2561638"/>
            <a:ext cx="845103" cy="646331"/>
          </a:xfrm>
          <a:prstGeom prst="rect">
            <a:avLst/>
          </a:prstGeom>
          <a:noFill/>
        </p:spPr>
        <p:txBody>
          <a:bodyPr wrap="none" rtlCol="0">
            <a:spAutoFit/>
          </a:bodyPr>
          <a:lstStyle/>
          <a:p>
            <a:r>
              <a:rPr lang="pt-BR" sz="3600" dirty="0" err="1" smtClean="0"/>
              <a:t>J</a:t>
            </a:r>
            <a:r>
              <a:rPr lang="pt-BR" sz="3600" baseline="-25000" dirty="0" err="1" smtClean="0"/>
              <a:t>npD</a:t>
            </a:r>
            <a:endParaRPr lang="pt-BR" sz="3600" dirty="0"/>
          </a:p>
        </p:txBody>
      </p:sp>
      <p:sp>
        <p:nvSpPr>
          <p:cNvPr id="20" name="Seta Dobrada 19"/>
          <p:cNvSpPr/>
          <p:nvPr/>
        </p:nvSpPr>
        <p:spPr>
          <a:xfrm rot="10800000" flipH="1" flipV="1">
            <a:off x="5994591" y="4352868"/>
            <a:ext cx="1606679" cy="259131"/>
          </a:xfrm>
          <a:prstGeom prst="ben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21" name="Seta para cima 20"/>
          <p:cNvSpPr/>
          <p:nvPr/>
        </p:nvSpPr>
        <p:spPr>
          <a:xfrm>
            <a:off x="5817852" y="3923021"/>
            <a:ext cx="159036" cy="670157"/>
          </a:xfrm>
          <a:prstGeom prst="up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CaixaDeTexto 21"/>
          <p:cNvSpPr txBox="1"/>
          <p:nvPr/>
        </p:nvSpPr>
        <p:spPr>
          <a:xfrm>
            <a:off x="6814308" y="3765333"/>
            <a:ext cx="610870" cy="645160"/>
          </a:xfrm>
          <a:prstGeom prst="rect">
            <a:avLst/>
          </a:prstGeom>
          <a:noFill/>
        </p:spPr>
        <p:txBody>
          <a:bodyPr wrap="none" rtlCol="0">
            <a:spAutoFit/>
          </a:bodyPr>
          <a:lstStyle/>
          <a:p>
            <a:r>
              <a:rPr lang="pt-BR" sz="3600" dirty="0" err="1" smtClean="0"/>
              <a:t>J</a:t>
            </a:r>
            <a:r>
              <a:rPr lang="pt-BR" sz="3600" baseline="-25000" dirty="0" err="1" smtClean="0"/>
              <a:t>pc</a:t>
            </a:r>
            <a:endParaRPr lang="pt-BR" sz="3600" dirty="0"/>
          </a:p>
        </p:txBody>
      </p:sp>
      <p:sp>
        <p:nvSpPr>
          <p:cNvPr id="23" name="CaixaDeTexto 22"/>
          <p:cNvSpPr txBox="1"/>
          <p:nvPr/>
        </p:nvSpPr>
        <p:spPr>
          <a:xfrm>
            <a:off x="5894296" y="3746512"/>
            <a:ext cx="939103" cy="646331"/>
          </a:xfrm>
          <a:prstGeom prst="rect">
            <a:avLst/>
          </a:prstGeom>
          <a:noFill/>
        </p:spPr>
        <p:txBody>
          <a:bodyPr wrap="none" rtlCol="0">
            <a:spAutoFit/>
          </a:bodyPr>
          <a:lstStyle/>
          <a:p>
            <a:r>
              <a:rPr lang="pt-BR" sz="3600" dirty="0" err="1" smtClean="0"/>
              <a:t>J</a:t>
            </a:r>
            <a:r>
              <a:rPr lang="pt-BR" sz="3600" baseline="-25000" dirty="0" err="1" smtClean="0"/>
              <a:t>pRec</a:t>
            </a:r>
            <a:endParaRPr lang="pt-BR" sz="3600" dirty="0"/>
          </a:p>
        </p:txBody>
      </p:sp>
      <p:sp>
        <p:nvSpPr>
          <p:cNvPr id="24" name="CaixaDeTexto 23"/>
          <p:cNvSpPr txBox="1"/>
          <p:nvPr/>
        </p:nvSpPr>
        <p:spPr>
          <a:xfrm>
            <a:off x="3774814" y="670097"/>
            <a:ext cx="4404148" cy="135318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de Base</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(lacunas)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4" name="Seta Dobrada 13"/>
          <p:cNvSpPr/>
          <p:nvPr/>
        </p:nvSpPr>
        <p:spPr>
          <a:xfrm rot="5400000">
            <a:off x="5423535" y="3260725"/>
            <a:ext cx="777875" cy="355600"/>
          </a:xfrm>
          <a:prstGeom prst="bentArrow">
            <a:avLst/>
          </a:prstGeom>
          <a:solidFill>
            <a:schemeClr val="accent6">
              <a:lumMod val="60000"/>
              <a:lumOff val="40000"/>
            </a:schemeClr>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19" name="Retângulo 18"/>
          <p:cNvSpPr/>
          <p:nvPr/>
        </p:nvSpPr>
        <p:spPr>
          <a:xfrm>
            <a:off x="5523230" y="3023870"/>
            <a:ext cx="212725" cy="106680"/>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Tree>
  </p:cSld>
  <p:clrMapOvr>
    <a:masterClrMapping/>
  </p:clrMapOvr>
  <p:timing>
    <p:tnLst>
      <p:par>
        <p:cTn id="1" dur="indefinite" restart="never" nodeType="tmRoot"/>
      </p:par>
    </p:tn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2"/>
              <p:cNvSpPr txBox="1"/>
              <p:nvPr/>
            </p:nvSpPr>
            <p:spPr>
              <a:xfrm>
                <a:off x="436728" y="386713"/>
                <a:ext cx="11286699" cy="6078855"/>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que entra pela base é de lacunas (base é silício P). Ela é composta de três termos:</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𝑝𝑏</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𝑝𝑒</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𝑝𝑐</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𝑝</m:t>
                          </m:r>
                          <m:r>
                            <a:rPr lang="pt-BR" altLang="en-US" sz="2800" b="0" i="1" smtClean="0">
                              <a:latin typeface="Cambria Math" panose="02040503050406030204" pitchFamily="18" charset="0"/>
                              <a:ea typeface="Cambria Math" panose="02040503050406030204" pitchFamily="18" charset="0"/>
                              <a:sym typeface="Symbol" panose="05050102010706020507" charset="0"/>
                            </a:rPr>
                            <m:t>𝑅𝑒𝑐</m:t>
                          </m:r>
                        </m:sub>
                      </m:sSub>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onde</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600"/>
                  </a:spcAft>
                  <a:buFont typeface="Arial" panose="020B0604020202020204" pitchFamily="34" charset="0"/>
                  <a:buChar char="•"/>
                </a:pP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𝑝𝑒</m:t>
                        </m:r>
                      </m:sub>
                    </m:sSub>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corrente de lacunas injetadas no emissor.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de lacunas injetada no emissor é igual a corrente de um diodo conduzindo direto, dada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fontAlgn="auto">
                  <a:spcBef>
                    <a:spcPts val="600"/>
                  </a:spcBef>
                  <a:spcAft>
                    <a:spcPts val="600"/>
                  </a:spcAft>
                </a:pPr>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b="0" i="1" smtClean="0">
                              <a:latin typeface="Cambria Math" panose="02040503050406030204" pitchFamily="18" charset="0"/>
                              <a:cs typeface="Cambria Math" panose="02040503050406030204" pitchFamily="18" charset="0"/>
                            </a:rPr>
                            <m:t>𝑃</m:t>
                          </m:r>
                          <m:r>
                            <a:rPr lang="pt-BR" altLang="pt-BR" sz="2800" b="0" i="1" smtClean="0">
                              <a:latin typeface="Cambria Math" panose="02040503050406030204" pitchFamily="18" charset="0"/>
                              <a:cs typeface="Cambria Math" panose="02040503050406030204" pitchFamily="18" charset="0"/>
                            </a:rPr>
                            <m:t>𝑛𝐸</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sSubSup>
                        <m:sSubSupPr>
                          <m:ctrlPr>
                            <a:rPr lang="en-US" altLang="pt-BR" sz="2800" i="1">
                              <a:latin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𝑖</m:t>
                          </m:r>
                        </m:sub>
                        <m:sup>
                          <m:r>
                            <a:rPr lang="en-US" altLang="pt-BR" sz="2800" i="1">
                              <a:latin typeface="Cambria Math" panose="02040503050406030204" pitchFamily="18" charset="0"/>
                              <a:cs typeface="Cambria Math" panose="02040503050406030204" pitchFamily="18" charset="0"/>
                            </a:rPr>
                            <m:t>2</m:t>
                          </m:r>
                        </m:sup>
                      </m:sSubSup>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pt-BR"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b="0" i="1" smtClean="0">
                                      <a:latin typeface="Cambria Math" panose="02040503050406030204" pitchFamily="18" charset="0"/>
                                      <a:cs typeface="Cambria Math" panose="02040503050406030204" pitchFamily="18" charset="0"/>
                                    </a:rPr>
                                    <m:t>𝐷𝐸</m:t>
                                  </m:r>
                                </m:sub>
                              </m:sSub>
                              <m:r>
                                <a:rPr lang="en-US" altLang="pt-BR" sz="2800" i="1">
                                  <a:latin typeface="Cambria Math" panose="02040503050406030204" pitchFamily="18" charset="0"/>
                                  <a:cs typeface="Cambria Math" panose="02040503050406030204" pitchFamily="18" charset="0"/>
                                </a:rPr>
                                <m:t>𝐿</m:t>
                              </m:r>
                            </m:e>
                            <m:sub>
                              <m:r>
                                <a:rPr lang="pt-BR" altLang="pt-BR" sz="2800" i="1">
                                  <a:latin typeface="Cambria Math" panose="02040503050406030204" pitchFamily="18" charset="0"/>
                                  <a:cs typeface="Cambria Math" panose="02040503050406030204" pitchFamily="18" charset="0"/>
                                </a:rPr>
                                <m:t>𝑝</m:t>
                              </m:r>
                            </m:sub>
                          </m:sSub>
                        </m:den>
                      </m:f>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pt-BR" altLang="pt-BR" sz="2800" b="0" i="1" smtClean="0">
                                      <a:latin typeface="Cambria Math" panose="02040503050406030204" pitchFamily="18" charset="0"/>
                                      <a:cs typeface="Cambria Math" panose="02040503050406030204" pitchFamily="18" charset="0"/>
                                    </a:rPr>
                                    <m:t>𝐵𝐸</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600"/>
                  </a:spcAft>
                  <a:buFont typeface="Arial" panose="020B0604020202020204" pitchFamily="34" charset="0"/>
                  <a:buChar char="•"/>
                </a:pP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𝑝𝑐</m:t>
                        </m:r>
                      </m:sub>
                    </m:sSub>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corrente de lacunas injetadas no coletor. Esta corrente será considerada desprezível, pois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diodo D</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está cortado</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600"/>
                  </a:spcAft>
                  <a:buFont typeface="Arial" panose="020B0604020202020204" pitchFamily="34" charset="0"/>
                  <a:buChar char="•"/>
                </a:pP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𝑝</m:t>
                        </m:r>
                        <m:r>
                          <a:rPr lang="pt-BR" altLang="en-US" sz="2800" i="1">
                            <a:latin typeface="Cambria Math" panose="02040503050406030204" pitchFamily="18" charset="0"/>
                            <a:ea typeface="Cambria Math" panose="02040503050406030204" pitchFamily="18" charset="0"/>
                            <a:sym typeface="Symbol" panose="05050102010706020507" charset="0"/>
                          </a:rPr>
                          <m:t>𝑅𝑒𝑐</m:t>
                        </m:r>
                      </m:sub>
                    </m:sSub>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Corrente de lacunas que recombinam na base</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2"/>
              <p:cNvSpPr txBox="1">
                <a:spLocks noRot="1" noChangeAspect="1" noMove="1" noResize="1" noEditPoints="1" noAdjustHandles="1" noChangeArrowheads="1" noChangeShapeType="1" noTextEdit="1"/>
              </p:cNvSpPr>
              <p:nvPr/>
            </p:nvSpPr>
            <p:spPr>
              <a:xfrm>
                <a:off x="436728" y="386713"/>
                <a:ext cx="11286699" cy="6078855"/>
              </a:xfrm>
              <a:prstGeom prst="rect">
                <a:avLst/>
              </a:prstGeom>
              <a:blipFill rotWithShape="1">
                <a:blip r:embed="rId1"/>
                <a:stretch>
                  <a:fillRect l="-4" t="-10" r="1" b="1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2"/>
              <p:cNvSpPr txBox="1"/>
              <p:nvPr/>
            </p:nvSpPr>
            <p:spPr>
              <a:xfrm>
                <a:off x="436728" y="386713"/>
                <a:ext cx="11286699" cy="630174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Havíamos desprezado a recombinação na base para cáculo de I</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mas vamos estimar agora seu valor para cáculo de I</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Já vimos que as taxas de geração e recombinação num Si-P são dadas por</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𝐺</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𝑅</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sub>
                          </m:sSub>
                        </m:den>
                      </m:f>
                    </m:oMath>
                  </m:oMathPara>
                </a14:m>
                <a:endParaRPr lang="en-US" altLang="pt-BR" sz="2800" i="1">
                  <a:latin typeface="Cambria Math" panose="02040503050406030204" pitchFamily="18" charset="0"/>
                  <a:cs typeface="Cambria Math" panose="02040503050406030204" pitchFamily="18" charset="0"/>
                </a:endParaRPr>
              </a:p>
              <a:p>
                <a:pPr indent="0" algn="ctr" fontAlgn="auto">
                  <a:spcBef>
                    <a:spcPts val="600"/>
                  </a:spcBef>
                  <a:spcAft>
                    <a:spcPts val="12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taxa de pares elétrons/lacunas que desaparecem na base será</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14:m>
                  <m:oMath xmlns:m="http://schemas.openxmlformats.org/officeDocument/2006/math">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𝑅</m:t>
                    </m:r>
                    <m:r>
                      <a:rPr lang="en-US" altLang="pt-BR" sz="2800" i="1" baseline="-25000">
                        <a:latin typeface="Cambria Math" panose="02040503050406030204" pitchFamily="18" charset="0"/>
                        <a:cs typeface="Cambria Math" panose="02040503050406030204" pitchFamily="18" charset="0"/>
                      </a:rPr>
                      <m:t>𝑏</m:t>
                    </m:r>
                    <m:r>
                      <a:rPr lang="en-US" altLang="pt-BR" sz="2800" i="1">
                        <a:latin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cs typeface="Cambria Math" panose="02040503050406030204" pitchFamily="18" charset="0"/>
                      </a:rPr>
                      <m:t>𝐺</m:t>
                    </m:r>
                    <m:r>
                      <a:rPr lang="en-US" altLang="pt-BR" sz="2800" b="0" i="1" baseline="-25000" smtClean="0">
                        <a:latin typeface="Cambria Math" panose="02040503050406030204" pitchFamily="18" charset="0"/>
                        <a:cs typeface="Cambria Math" panose="02040503050406030204" pitchFamily="18" charset="0"/>
                      </a:rPr>
                      <m:t>𝑏</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𝑝𝑏</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𝑝𝑏</m:t>
                            </m:r>
                            <m:r>
                              <a:rPr lang="en-US" altLang="pt-BR" sz="2800" i="1">
                                <a:latin typeface="Cambria Math" panose="02040503050406030204" pitchFamily="18" charset="0"/>
                                <a:cs typeface="Cambria Math" panose="02040503050406030204" pitchFamily="18" charset="0"/>
                              </a:rPr>
                              <m:t>0</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r>
                              <a:rPr lang="en-US" altLang="pt-BR" sz="2800" b="0" i="1" smtClean="0">
                                <a:latin typeface="Cambria Math" panose="02040503050406030204" pitchFamily="18" charset="0"/>
                                <a:cs typeface="Cambria Math" panose="02040503050406030204" pitchFamily="18" charset="0"/>
                              </a:rPr>
                              <m:t>𝑏</m:t>
                            </m:r>
                          </m:sub>
                        </m:sSub>
                      </m:den>
                    </m:f>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onde </a:t>
                </a:r>
                <a:r>
                  <a:rPr lang="pt-BR" altLang="en-US" sz="2800"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2800"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pb0</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é densidade de elétrons para um Si com dopagem N</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Rec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igual ao total de lacunas que recombinam na base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𝑝</m:t>
                          </m:r>
                          <m:r>
                            <a:rPr lang="pt-BR" altLang="en-US" sz="2800" i="1">
                              <a:latin typeface="Cambria Math" panose="02040503050406030204" pitchFamily="18" charset="0"/>
                              <a:ea typeface="Cambria Math" panose="02040503050406030204" pitchFamily="18" charset="0"/>
                              <a:sym typeface="Symbol" panose="05050102010706020507" charset="0"/>
                            </a:rPr>
                            <m:t>𝑅𝑒𝑐</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nary>
                        <m:naryPr>
                          <m:limLoc m:val="undOv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naryPr>
                        <m:sub>
                          <m:r>
                            <m:rPr>
                              <m:brk m:alnAt="24"/>
                            </m:rPr>
                            <a:rPr lang="pt-BR" altLang="en-US" sz="2800" b="0" i="1" smtClean="0">
                              <a:latin typeface="Cambria Math" panose="02040503050406030204" pitchFamily="18" charset="0"/>
                              <a:ea typeface="Cambria Math" panose="02040503050406030204" pitchFamily="18" charset="0"/>
                              <a:sym typeface="Symbol" panose="05050102010706020507" charset="0"/>
                            </a:rPr>
                            <m:t>𝑏</m:t>
                          </m:r>
                          <m:r>
                            <a:rPr lang="pt-BR" altLang="en-US" sz="2800" b="0" i="1" smtClean="0">
                              <a:latin typeface="Cambria Math" panose="02040503050406030204" pitchFamily="18" charset="0"/>
                              <a:ea typeface="Cambria Math" panose="02040503050406030204" pitchFamily="18" charset="0"/>
                              <a:sym typeface="Symbol" panose="05050102010706020507" charset="0"/>
                            </a:rPr>
                            <m:t>𝑎𝑠𝑒</m:t>
                          </m:r>
                        </m:sub>
                        <m:sup/>
                        <m:e>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𝑝𝑏</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𝑝𝑏</m:t>
                                  </m:r>
                                  <m:r>
                                    <a:rPr lang="en-US" altLang="pt-BR" sz="2800" i="1">
                                      <a:latin typeface="Cambria Math" panose="02040503050406030204" pitchFamily="18" charset="0"/>
                                      <a:cs typeface="Cambria Math" panose="02040503050406030204" pitchFamily="18" charset="0"/>
                                    </a:rPr>
                                    <m:t>0</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𝑛𝑏</m:t>
                                  </m:r>
                                </m:sub>
                              </m:sSub>
                            </m:den>
                          </m:f>
                        </m:e>
                      </m:nary>
                      <m:r>
                        <a:rPr lang="pt-BR" altLang="en-US" sz="2800" b="0" i="1" smtClean="0">
                          <a:latin typeface="Cambria Math" panose="02040503050406030204" pitchFamily="18" charset="0"/>
                          <a:ea typeface="Cambria Math" panose="02040503050406030204" pitchFamily="18" charset="0"/>
                          <a:sym typeface="Symbol" panose="05050102010706020507" charset="0"/>
                        </a:rPr>
                        <m:t>𝑑𝑥</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𝑛𝑏</m:t>
                              </m:r>
                            </m:sub>
                          </m:sSub>
                        </m:den>
                      </m:f>
                      <m:nary>
                        <m:naryPr>
                          <m:limLoc m:val="undOvr"/>
                          <m:ctrlPr>
                            <a:rPr lang="pt-BR" altLang="en-US" sz="2800" i="1">
                              <a:latin typeface="Cambria Math" panose="02040503050406030204" pitchFamily="18" charset="0"/>
                              <a:ea typeface="Cambria Math" panose="02040503050406030204" pitchFamily="18" charset="0"/>
                              <a:sym typeface="Symbol" panose="05050102010706020507" charset="0"/>
                            </a:rPr>
                          </m:ctrlPr>
                        </m:naryPr>
                        <m:sub>
                          <m:r>
                            <m:rPr>
                              <m:brk m:alnAt="24"/>
                            </m:rPr>
                            <a:rPr lang="pt-BR" altLang="en-US" sz="2800" i="1">
                              <a:latin typeface="Cambria Math" panose="02040503050406030204" pitchFamily="18" charset="0"/>
                              <a:ea typeface="Cambria Math" panose="02040503050406030204" pitchFamily="18" charset="0"/>
                              <a:sym typeface="Symbol" panose="05050102010706020507" charset="0"/>
                            </a:rPr>
                            <m:t>𝑏</m:t>
                          </m:r>
                          <m:r>
                            <a:rPr lang="pt-BR" altLang="en-US" sz="2800" i="1">
                              <a:latin typeface="Cambria Math" panose="02040503050406030204" pitchFamily="18" charset="0"/>
                              <a:ea typeface="Cambria Math" panose="02040503050406030204" pitchFamily="18" charset="0"/>
                              <a:sym typeface="Symbol" panose="05050102010706020507" charset="0"/>
                            </a:rPr>
                            <m:t>𝑎𝑠𝑒</m:t>
                          </m:r>
                        </m:sub>
                        <m:sup/>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𝑝𝑏</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𝑝𝑏</m:t>
                              </m:r>
                              <m:r>
                                <a:rPr lang="en-US" altLang="pt-BR" sz="2800" i="1">
                                  <a:latin typeface="Cambria Math" panose="02040503050406030204" pitchFamily="18" charset="0"/>
                                  <a:cs typeface="Cambria Math" panose="02040503050406030204" pitchFamily="18" charset="0"/>
                                </a:rPr>
                                <m:t>0</m:t>
                              </m:r>
                            </m:sub>
                          </m:sSub>
                        </m:e>
                      </m:nary>
                      <m:r>
                        <a:rPr lang="pt-BR" altLang="en-US" sz="2800" i="1">
                          <a:latin typeface="Cambria Math" panose="02040503050406030204" pitchFamily="18" charset="0"/>
                          <a:ea typeface="Cambria Math" panose="02040503050406030204" pitchFamily="18" charset="0"/>
                          <a:sym typeface="Symbol" panose="05050102010706020507" charset="0"/>
                        </a:rPr>
                        <m:t>𝑑𝑥</m:t>
                      </m:r>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2"/>
              <p:cNvSpPr txBox="1">
                <a:spLocks noRot="1" noChangeAspect="1" noMove="1" noResize="1" noEditPoints="1" noAdjustHandles="1" noChangeArrowheads="1" noChangeShapeType="1" noTextEdit="1"/>
              </p:cNvSpPr>
              <p:nvPr/>
            </p:nvSpPr>
            <p:spPr>
              <a:xfrm>
                <a:off x="436728" y="386713"/>
                <a:ext cx="11286699" cy="6301740"/>
              </a:xfrm>
              <a:prstGeom prst="rect">
                <a:avLst/>
              </a:prstGeom>
              <a:blipFill rotWithShape="1">
                <a:blip r:embed="rId1"/>
                <a:stretch>
                  <a:fillRect l="-4" t="-10" r="1" b="1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2"/>
              <p:cNvSpPr txBox="1"/>
              <p:nvPr/>
            </p:nvSpPr>
            <p:spPr>
              <a:xfrm>
                <a:off x="436880" y="386715"/>
                <a:ext cx="11490325" cy="156718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valor da integral </a:t>
                </a:r>
                <a14:m>
                  <m:oMath xmlns:m="http://schemas.openxmlformats.org/officeDocument/2006/math">
                    <m:nary>
                      <m:naryPr>
                        <m:limLoc m:val="undOvr"/>
                        <m:ctrlPr>
                          <a:rPr lang="pt-BR" altLang="en-US" sz="2800" i="1">
                            <a:latin typeface="Cambria Math" panose="02040503050406030204" pitchFamily="18" charset="0"/>
                            <a:ea typeface="Cambria Math" panose="02040503050406030204" pitchFamily="18" charset="0"/>
                            <a:sym typeface="Symbol" panose="05050102010706020507" charset="0"/>
                          </a:rPr>
                        </m:ctrlPr>
                      </m:naryPr>
                      <m:sub>
                        <m:r>
                          <m:rPr>
                            <m:brk m:alnAt="24"/>
                          </m:rPr>
                          <a:rPr lang="pt-BR" altLang="en-US" sz="2800" i="1">
                            <a:latin typeface="Cambria Math" panose="02040503050406030204" pitchFamily="18" charset="0"/>
                            <a:ea typeface="Cambria Math" panose="02040503050406030204" pitchFamily="18" charset="0"/>
                            <a:sym typeface="Symbol" panose="05050102010706020507" charset="0"/>
                          </a:rPr>
                          <m:t>𝑏</m:t>
                        </m:r>
                        <m:r>
                          <a:rPr lang="pt-BR" altLang="en-US" sz="2800" i="1">
                            <a:latin typeface="Cambria Math" panose="02040503050406030204" pitchFamily="18" charset="0"/>
                            <a:ea typeface="Cambria Math" panose="02040503050406030204" pitchFamily="18" charset="0"/>
                            <a:sym typeface="Symbol" panose="05050102010706020507" charset="0"/>
                          </a:rPr>
                          <m:t>𝑎𝑠𝑒</m:t>
                        </m:r>
                      </m:sub>
                      <m:sup/>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𝑝𝑏</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 </m:t>
                        </m:r>
                      </m:e>
                    </m:nary>
                    <m:r>
                      <a:rPr lang="pt-BR" altLang="en-US" sz="2800" i="1">
                        <a:latin typeface="Cambria Math" panose="02040503050406030204" pitchFamily="18" charset="0"/>
                        <a:ea typeface="Cambria Math" panose="02040503050406030204" pitchFamily="18" charset="0"/>
                        <a:sym typeface="Symbol" panose="05050102010706020507" charset="0"/>
                      </a:rPr>
                      <m:t>𝑑𝑥</m:t>
                    </m:r>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a área amarela indicada na figura e seu valor, para </a:t>
                </a:r>
                <a:r>
                  <a:rPr lang="pt-BR" altLang="en-US" sz="28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2800"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pb</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pequeno (lembrar que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próximo ou menor que 0V), é igual a</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2"/>
              <p:cNvSpPr txBox="1">
                <a:spLocks noRot="1" noChangeAspect="1" noMove="1" noResize="1" noEditPoints="1" noAdjustHandles="1" noChangeArrowheads="1" noChangeShapeType="1" noTextEdit="1"/>
              </p:cNvSpPr>
              <p:nvPr/>
            </p:nvSpPr>
            <p:spPr>
              <a:xfrm>
                <a:off x="436880" y="386715"/>
                <a:ext cx="11490325" cy="1567180"/>
              </a:xfrm>
              <a:prstGeom prst="rect">
                <a:avLst/>
              </a:prstGeom>
              <a:blipFill rotWithShape="1">
                <a:blip r:embed="rId1"/>
                <a:stretch>
                  <a:fillRect/>
                </a:stretch>
              </a:blipFill>
            </p:spPr>
            <p:txBody>
              <a:bodyPr/>
              <a:lstStyle/>
              <a:p>
                <a:r>
                  <a:rPr lang="pt-BR" altLang="en-US">
                    <a:noFill/>
                  </a:rPr>
                  <a:t> </a:t>
                </a:r>
              </a:p>
            </p:txBody>
          </p:sp>
        </mc:Fallback>
      </mc:AlternateContent>
      <p:sp>
        <p:nvSpPr>
          <p:cNvPr id="4" name="Retângulo de cantos arredondados 3"/>
          <p:cNvSpPr/>
          <p:nvPr/>
        </p:nvSpPr>
        <p:spPr>
          <a:xfrm>
            <a:off x="8598310" y="3596628"/>
            <a:ext cx="327546" cy="2499791"/>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de cantos arredondados 4"/>
          <p:cNvSpPr/>
          <p:nvPr/>
        </p:nvSpPr>
        <p:spPr>
          <a:xfrm>
            <a:off x="5785514" y="3563964"/>
            <a:ext cx="327546" cy="2499791"/>
          </a:xfrm>
          <a:prstGeom prst="roundRect">
            <a:avLst/>
          </a:prstGeom>
          <a:solidFill>
            <a:srgbClr val="FFF1C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 name="Conector Reto 6"/>
          <p:cNvCxnSpPr/>
          <p:nvPr/>
        </p:nvCxnSpPr>
        <p:spPr>
          <a:xfrm>
            <a:off x="6113060" y="3563964"/>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H="1">
            <a:off x="8571014" y="3701908"/>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6113060" y="3945879"/>
            <a:ext cx="2470245" cy="1926023"/>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 name="Retângulo 9"/>
              <p:cNvSpPr/>
              <p:nvPr/>
            </p:nvSpPr>
            <p:spPr>
              <a:xfrm>
                <a:off x="2687115" y="3484402"/>
                <a:ext cx="341561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𝐸</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sub>
                              </m:sSub>
                            </m:num>
                            <m:den>
                              <m:r>
                                <a:rPr lang="pt-BR" sz="2400" i="1">
                                  <a:latin typeface="Cambria Math" panose="02040503050406030204" pitchFamily="18" charset="0"/>
                                </a:rPr>
                                <m:t>𝑘𝑇</m:t>
                              </m:r>
                            </m:den>
                          </m:f>
                        </m:e>
                      </m:d>
                    </m:oMath>
                  </m:oMathPara>
                </a14:m>
                <a:endParaRPr lang="pt-BR" dirty="0"/>
              </a:p>
            </p:txBody>
          </p:sp>
        </mc:Choice>
        <mc:Fallback>
          <p:sp>
            <p:nvSpPr>
              <p:cNvPr id="10" name="Retângulo 9"/>
              <p:cNvSpPr>
                <a:spLocks noRot="1" noChangeAspect="1" noMove="1" noResize="1" noEditPoints="1" noAdjustHandles="1" noChangeArrowheads="1" noChangeShapeType="1" noTextEdit="1"/>
              </p:cNvSpPr>
              <p:nvPr/>
            </p:nvSpPr>
            <p:spPr>
              <a:xfrm>
                <a:off x="2687115" y="3484402"/>
                <a:ext cx="3415615" cy="906210"/>
              </a:xfrm>
              <a:prstGeom prst="rect">
                <a:avLst/>
              </a:prstGeom>
              <a:blipFill rotWithShape="1">
                <a:blip r:embed="rId2"/>
                <a:stretch>
                  <a:fillRect l="-13" t="-17" r="11" b="2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 name="Retângulo 10"/>
              <p:cNvSpPr/>
              <p:nvPr/>
            </p:nvSpPr>
            <p:spPr>
              <a:xfrm>
                <a:off x="8659325" y="5389838"/>
                <a:ext cx="340176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𝐶</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𝐵𝐶</m:t>
                                  </m:r>
                                </m:sub>
                              </m:sSub>
                            </m:num>
                            <m:den>
                              <m:r>
                                <a:rPr lang="pt-BR" sz="2400" i="1">
                                  <a:latin typeface="Cambria Math" panose="02040503050406030204" pitchFamily="18" charset="0"/>
                                </a:rPr>
                                <m:t>𝑘𝑇</m:t>
                              </m:r>
                            </m:den>
                          </m:f>
                        </m:e>
                      </m:d>
                    </m:oMath>
                  </m:oMathPara>
                </a14:m>
                <a:endParaRPr lang="pt-BR" dirty="0"/>
              </a:p>
            </p:txBody>
          </p:sp>
        </mc:Choice>
        <mc:Fallback>
          <p:sp>
            <p:nvSpPr>
              <p:cNvPr id="11" name="Retângulo 10"/>
              <p:cNvSpPr>
                <a:spLocks noRot="1" noChangeAspect="1" noMove="1" noResize="1" noEditPoints="1" noAdjustHandles="1" noChangeArrowheads="1" noChangeShapeType="1" noTextEdit="1"/>
              </p:cNvSpPr>
              <p:nvPr/>
            </p:nvSpPr>
            <p:spPr>
              <a:xfrm>
                <a:off x="8659325" y="5389838"/>
                <a:ext cx="3401765" cy="906210"/>
              </a:xfrm>
              <a:prstGeom prst="rect">
                <a:avLst/>
              </a:prstGeom>
              <a:blipFill rotWithShape="1">
                <a:blip r:embed="rId3"/>
                <a:stretch>
                  <a:fillRect l="-14" t="-65" r="16" b="3"/>
                </a:stretch>
              </a:blipFill>
            </p:spPr>
            <p:txBody>
              <a:bodyPr/>
              <a:lstStyle/>
              <a:p>
                <a:r>
                  <a:rPr lang="pt-BR" altLang="en-US">
                    <a:noFill/>
                  </a:rPr>
                  <a:t> </a:t>
                </a:r>
              </a:p>
            </p:txBody>
          </p:sp>
        </mc:Fallback>
      </mc:AlternateContent>
      <p:sp>
        <p:nvSpPr>
          <p:cNvPr id="12" name="CaixaDeTexto 11"/>
          <p:cNvSpPr txBox="1"/>
          <p:nvPr/>
        </p:nvSpPr>
        <p:spPr>
          <a:xfrm>
            <a:off x="7092053" y="4245000"/>
            <a:ext cx="588623" cy="646331"/>
          </a:xfrm>
          <a:prstGeom prst="rect">
            <a:avLst/>
          </a:prstGeom>
          <a:noFill/>
        </p:spPr>
        <p:txBody>
          <a:bodyPr wrap="none" rtlCol="0">
            <a:spAutoFit/>
          </a:bodyPr>
          <a:lstStyle/>
          <a:p>
            <a:r>
              <a:rPr lang="pt-BR" sz="3600" i="1" dirty="0" err="1" smtClean="0"/>
              <a:t>n</a:t>
            </a:r>
            <a:r>
              <a:rPr lang="pt-BR" sz="3600" i="1" baseline="-25000" dirty="0" err="1"/>
              <a:t>p</a:t>
            </a:r>
            <a:endParaRPr lang="pt-BR" sz="3600" i="1" dirty="0"/>
          </a:p>
        </p:txBody>
      </p:sp>
      <p:sp>
        <p:nvSpPr>
          <p:cNvPr id="13" name="CaixaDeTexto 12"/>
          <p:cNvSpPr txBox="1"/>
          <p:nvPr/>
        </p:nvSpPr>
        <p:spPr>
          <a:xfrm>
            <a:off x="8659325" y="3347653"/>
            <a:ext cx="3360821" cy="646331"/>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elétrons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4" name="Conector de Seta Reta 13"/>
          <p:cNvCxnSpPr/>
          <p:nvPr/>
        </p:nvCxnSpPr>
        <p:spPr>
          <a:xfrm>
            <a:off x="6113060" y="3701908"/>
            <a:ext cx="2457954" cy="0"/>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5" name="CaixaDeTexto 6"/>
          <p:cNvSpPr txBox="1"/>
          <p:nvPr/>
        </p:nvSpPr>
        <p:spPr>
          <a:xfrm>
            <a:off x="7153944" y="3640709"/>
            <a:ext cx="882955" cy="461665"/>
          </a:xfrm>
          <a:prstGeom prst="rect">
            <a:avLst/>
          </a:prstGeom>
          <a:noFill/>
        </p:spPr>
        <p:txBody>
          <a:bodyPr wrap="square" rtlCol="0">
            <a:spAutoFit/>
          </a:bodyPr>
          <a:lstStyle/>
          <a:p>
            <a:r>
              <a:rPr lang="pt-BR" sz="2400" b="1" dirty="0" err="1" smtClean="0"/>
              <a:t>W</a:t>
            </a:r>
            <a:r>
              <a:rPr lang="pt-BR" sz="2400" b="1" baseline="-25000" dirty="0" err="1" smtClean="0"/>
              <a:t>Bef</a:t>
            </a:r>
            <a:endParaRPr lang="pt-BR" sz="2400" b="1" dirty="0"/>
          </a:p>
        </p:txBody>
      </p:sp>
      <p:sp>
        <p:nvSpPr>
          <p:cNvPr id="17" name="Forma livre 16"/>
          <p:cNvSpPr/>
          <p:nvPr/>
        </p:nvSpPr>
        <p:spPr>
          <a:xfrm>
            <a:off x="6113060" y="3974862"/>
            <a:ext cx="2497540" cy="1937983"/>
          </a:xfrm>
          <a:custGeom>
            <a:avLst/>
            <a:gdLst>
              <a:gd name="connsiteX0" fmla="*/ 0 w 2497540"/>
              <a:gd name="connsiteY0" fmla="*/ 0 h 1937983"/>
              <a:gd name="connsiteX1" fmla="*/ 2497540 w 2497540"/>
              <a:gd name="connsiteY1" fmla="*/ 1937983 h 1937983"/>
              <a:gd name="connsiteX2" fmla="*/ 0 w 2497540"/>
              <a:gd name="connsiteY2" fmla="*/ 1937983 h 1937983"/>
              <a:gd name="connsiteX3" fmla="*/ 0 w 2497540"/>
              <a:gd name="connsiteY3" fmla="*/ 0 h 1937983"/>
            </a:gdLst>
            <a:ahLst/>
            <a:cxnLst>
              <a:cxn ang="0">
                <a:pos x="connsiteX0" y="connsiteY0"/>
              </a:cxn>
              <a:cxn ang="0">
                <a:pos x="connsiteX1" y="connsiteY1"/>
              </a:cxn>
              <a:cxn ang="0">
                <a:pos x="connsiteX2" y="connsiteY2"/>
              </a:cxn>
              <a:cxn ang="0">
                <a:pos x="connsiteX3" y="connsiteY3"/>
              </a:cxn>
            </a:cxnLst>
            <a:rect l="l" t="t" r="r" b="b"/>
            <a:pathLst>
              <a:path w="2497540" h="1937983">
                <a:moveTo>
                  <a:pt x="0" y="0"/>
                </a:moveTo>
                <a:lnTo>
                  <a:pt x="2497540" y="1937983"/>
                </a:lnTo>
                <a:lnTo>
                  <a:pt x="0" y="1937983"/>
                </a:lnTo>
                <a:cubicBezTo>
                  <a:pt x="4549" y="1282890"/>
                  <a:pt x="9099" y="627798"/>
                  <a:pt x="0" y="0"/>
                </a:cubicBezTo>
                <a:close/>
              </a:path>
            </a:pathLst>
          </a:cu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19" name="Retângulo 18"/>
              <p:cNvSpPr/>
              <p:nvPr/>
            </p:nvSpPr>
            <p:spPr>
              <a:xfrm>
                <a:off x="1396121" y="1907946"/>
                <a:ext cx="9957679" cy="1431290"/>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nary>
                        <m:naryPr>
                          <m:limLoc m:val="undOvr"/>
                          <m:ctrlPr>
                            <a:rPr lang="pt-BR" altLang="en-US" sz="2800" i="1" smtClean="0">
                              <a:latin typeface="Cambria Math" panose="02040503050406030204" pitchFamily="18" charset="0"/>
                              <a:ea typeface="Cambria Math" panose="02040503050406030204" pitchFamily="18" charset="0"/>
                              <a:sym typeface="Symbol" panose="05050102010706020507" charset="0"/>
                            </a:rPr>
                          </m:ctrlPr>
                        </m:naryPr>
                        <m:sub>
                          <m:r>
                            <m:rPr>
                              <m:brk m:alnAt="24"/>
                            </m:rPr>
                            <a:rPr lang="pt-BR" altLang="en-US" sz="2800" i="1">
                              <a:latin typeface="Cambria Math" panose="02040503050406030204" pitchFamily="18" charset="0"/>
                              <a:ea typeface="Cambria Math" panose="02040503050406030204" pitchFamily="18" charset="0"/>
                              <a:sym typeface="Symbol" panose="05050102010706020507" charset="0"/>
                            </a:rPr>
                            <m:t>𝑏</m:t>
                          </m:r>
                          <m:r>
                            <a:rPr lang="pt-BR" altLang="en-US" sz="2800" i="1">
                              <a:latin typeface="Cambria Math" panose="02040503050406030204" pitchFamily="18" charset="0"/>
                              <a:ea typeface="Cambria Math" panose="02040503050406030204" pitchFamily="18" charset="0"/>
                              <a:sym typeface="Symbol" panose="05050102010706020507" charset="0"/>
                            </a:rPr>
                            <m:t>𝑎𝑠𝑒</m:t>
                          </m:r>
                        </m:sub>
                        <m:sup/>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𝑝𝑏</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 </m:t>
                          </m:r>
                        </m:e>
                      </m:nary>
                      <m:r>
                        <a:rPr lang="pt-BR" altLang="en-US" sz="2800" i="1">
                          <a:latin typeface="Cambria Math" panose="02040503050406030204" pitchFamily="18" charset="0"/>
                          <a:ea typeface="Cambria Math" panose="02040503050406030204" pitchFamily="18" charset="0"/>
                          <a:sym typeface="Symbol" panose="05050102010706020507" charset="0"/>
                        </a:rPr>
                        <m:t>𝑑𝑥</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800" b="0" i="1" smtClean="0">
                              <a:latin typeface="Cambria Math" panose="02040503050406030204" pitchFamily="18" charset="0"/>
                              <a:ea typeface="Cambria Math" panose="02040503050406030204" pitchFamily="18" charset="0"/>
                              <a:sym typeface="Symbol" panose="05050102010706020507" charset="0"/>
                            </a:rPr>
                            <m:t>2</m:t>
                          </m:r>
                        </m:den>
                      </m:f>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oMath>
                  </m:oMathPara>
                </a14:m>
                <a:endParaRPr lang="pt-BR" sz="2400" dirty="0"/>
              </a:p>
            </p:txBody>
          </p:sp>
        </mc:Choice>
        <mc:Fallback>
          <p:sp>
            <p:nvSpPr>
              <p:cNvPr id="19" name="Retângulo 18"/>
              <p:cNvSpPr>
                <a:spLocks noRot="1" noChangeAspect="1" noMove="1" noResize="1" noEditPoints="1" noAdjustHandles="1" noChangeArrowheads="1" noChangeShapeType="1" noTextEdit="1"/>
              </p:cNvSpPr>
              <p:nvPr/>
            </p:nvSpPr>
            <p:spPr>
              <a:xfrm>
                <a:off x="1396121" y="1907946"/>
                <a:ext cx="9957679" cy="1431290"/>
              </a:xfrm>
              <a:prstGeom prst="rect">
                <a:avLst/>
              </a:prstGeom>
              <a:blipFill rotWithShape="1">
                <a:blip r:embed="rId4"/>
                <a:stretch>
                  <a:fillRect l="-4" t="-28" b="28"/>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436728" y="386713"/>
            <a:ext cx="11286699" cy="52322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 corrente de recombinação será</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9" name="Retângulo 18"/>
              <p:cNvSpPr/>
              <p:nvPr/>
            </p:nvSpPr>
            <p:spPr>
              <a:xfrm>
                <a:off x="463550" y="1259205"/>
                <a:ext cx="11232515" cy="930275"/>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𝐽</m:t>
                          </m:r>
                        </m:e>
                        <m:sub>
                          <m:r>
                            <a:rPr lang="en-US" altLang="pt-BR" sz="2400" i="1">
                              <a:latin typeface="Cambria Math" panose="02040503050406030204" pitchFamily="18" charset="0"/>
                              <a:ea typeface="Cambria Math" panose="02040503050406030204" pitchFamily="18" charset="0"/>
                              <a:sym typeface="Symbol" panose="05050102010706020507" charset="0"/>
                            </a:rPr>
                            <m:t>𝑝</m:t>
                          </m:r>
                          <m:r>
                            <a:rPr lang="pt-BR" altLang="en-US" sz="2400" i="1">
                              <a:latin typeface="Cambria Math" panose="02040503050406030204" pitchFamily="18" charset="0"/>
                              <a:ea typeface="Cambria Math" panose="02040503050406030204" pitchFamily="18" charset="0"/>
                              <a:sym typeface="Symbol" panose="05050102010706020507" charset="0"/>
                            </a:rPr>
                            <m:t>𝑅𝑒𝑐</m:t>
                          </m:r>
                        </m:sub>
                      </m:sSub>
                      <m:r>
                        <a:rPr lang="pt-BR" altLang="en-US" sz="24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r>
                            <a:rPr lang="pt-BR" altLang="en-US" sz="2400" i="1">
                              <a:latin typeface="Cambria Math" panose="02040503050406030204" pitchFamily="18" charset="0"/>
                              <a:ea typeface="Cambria Math" panose="02040503050406030204" pitchFamily="18" charset="0"/>
                              <a:sym typeface="Symbol" panose="05050102010706020507" charset="0"/>
                            </a:rPr>
                            <m:t>𝑞</m:t>
                          </m:r>
                        </m:num>
                        <m:den>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𝜏</m:t>
                              </m:r>
                            </m:e>
                            <m:sub>
                              <m:r>
                                <a:rPr lang="en-US" altLang="pt-BR" sz="2400" i="1">
                                  <a:latin typeface="Cambria Math" panose="02040503050406030204" pitchFamily="18" charset="0"/>
                                  <a:cs typeface="Cambria Math" panose="02040503050406030204" pitchFamily="18" charset="0"/>
                                </a:rPr>
                                <m:t>𝑛𝑏</m:t>
                              </m:r>
                            </m:sub>
                          </m:sSub>
                        </m:den>
                      </m:f>
                      <m:d>
                        <m:dPr>
                          <m:begChr m:val="["/>
                          <m:endChr m:val="]"/>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4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400" b="0" i="1" smtClean="0">
                                  <a:latin typeface="Cambria Math" panose="02040503050406030204" pitchFamily="18" charset="0"/>
                                  <a:ea typeface="Cambria Math" panose="02040503050406030204" pitchFamily="18" charset="0"/>
                                  <a:sym typeface="Symbol" panose="05050102010706020507" charset="0"/>
                                </a:rPr>
                                <m:t>2</m:t>
                              </m:r>
                            </m:den>
                          </m:f>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sub>
                                  </m:sSub>
                                </m:num>
                                <m:den>
                                  <m:r>
                                    <a:rPr lang="pt-BR" sz="2400" i="1">
                                      <a:latin typeface="Cambria Math" panose="02040503050406030204" pitchFamily="18" charset="0"/>
                                    </a:rPr>
                                    <m:t>𝑘𝑇</m:t>
                                  </m:r>
                                </m:den>
                              </m:f>
                            </m:e>
                          </m:d>
                          <m:r>
                            <a:rPr lang="pt-BR" sz="2400" b="0" i="1"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𝑊</m:t>
                              </m:r>
                            </m:e>
                            <m:sub>
                              <m:r>
                                <a:rPr lang="pt-BR" sz="2400" b="0" i="1" smtClean="0">
                                  <a:latin typeface="Cambria Math" panose="02040503050406030204" pitchFamily="18" charset="0"/>
                                </a:rPr>
                                <m:t>𝑏𝑒𝑓</m:t>
                              </m:r>
                            </m:sub>
                          </m:sSub>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𝑛</m:t>
                              </m:r>
                            </m:e>
                            <m:sub>
                              <m:r>
                                <a:rPr lang="pt-BR" sz="2400" b="0" i="1" smtClean="0">
                                  <a:latin typeface="Cambria Math" panose="02040503050406030204" pitchFamily="18" charset="0"/>
                                </a:rPr>
                                <m:t>𝑝</m:t>
                              </m:r>
                              <m:r>
                                <a:rPr lang="en-US" altLang="pt-BR" sz="2400" b="0" i="1" smtClean="0">
                                  <a:latin typeface="Cambria Math" panose="02040503050406030204" pitchFamily="18" charset="0"/>
                                </a:rPr>
                                <m:t>𝑏</m:t>
                              </m:r>
                              <m:r>
                                <a:rPr lang="pt-BR" sz="2400" b="0" i="1" smtClean="0">
                                  <a:latin typeface="Cambria Math" panose="02040503050406030204" pitchFamily="18" charset="0"/>
                                </a:rPr>
                                <m:t>0</m:t>
                              </m:r>
                            </m:sub>
                          </m:sSub>
                        </m:e>
                      </m:d>
                      <m:r>
                        <a:rPr lang="pt-BR" sz="2400" b="0" i="1" smtClean="0">
                          <a:latin typeface="Cambria Math" panose="02040503050406030204" pitchFamily="18"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r>
                            <a:rPr lang="pt-BR" altLang="en-US" sz="2400" i="1">
                              <a:latin typeface="Cambria Math" panose="02040503050406030204" pitchFamily="18" charset="0"/>
                              <a:ea typeface="Cambria Math" panose="02040503050406030204" pitchFamily="18" charset="0"/>
                              <a:sym typeface="Symbol" panose="05050102010706020507" charset="0"/>
                            </a:rPr>
                            <m:t>𝑞</m:t>
                          </m:r>
                        </m:num>
                        <m:den>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𝜏</m:t>
                              </m:r>
                            </m:e>
                            <m:sub>
                              <m:r>
                                <a:rPr lang="en-US" altLang="pt-BR" sz="2400" i="1">
                                  <a:latin typeface="Cambria Math" panose="02040503050406030204" pitchFamily="18" charset="0"/>
                                  <a:cs typeface="Cambria Math" panose="02040503050406030204" pitchFamily="18" charset="0"/>
                                </a:rPr>
                                <m:t>𝑛𝑏</m:t>
                              </m:r>
                            </m:sub>
                          </m:sSub>
                        </m:den>
                      </m:f>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𝑊</m:t>
                          </m:r>
                        </m:e>
                        <m:sub>
                          <m:r>
                            <a:rPr lang="pt-BR" altLang="en-US" sz="2400" i="1">
                              <a:latin typeface="Cambria Math" panose="02040503050406030204" pitchFamily="18" charset="0"/>
                              <a:ea typeface="Cambria Math" panose="02040503050406030204" pitchFamily="18" charset="0"/>
                              <a:sym typeface="Symbol" panose="05050102010706020507" charset="0"/>
                            </a:rPr>
                            <m:t>𝐵𝑒𝑓</m:t>
                          </m:r>
                        </m:sub>
                      </m:sSub>
                      <m:d>
                        <m:dPr>
                          <m:begChr m:val="["/>
                          <m:endChr m:val="]"/>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r>
                                <a:rPr lang="en-US" altLang="pt-BR" sz="2400" i="1">
                                  <a:latin typeface="Cambria Math" panose="02040503050406030204" pitchFamily="18" charset="0"/>
                                  <a:ea typeface="Cambria Math" panose="02040503050406030204" pitchFamily="18" charset="0"/>
                                  <a:sym typeface="Symbol" panose="05050102010706020507" charset="0"/>
                                </a:rPr>
                                <m:t>1</m:t>
                              </m:r>
                            </m:num>
                            <m:den>
                              <m:r>
                                <a:rPr lang="pt-BR" altLang="en-US" sz="2400" i="1">
                                  <a:latin typeface="Cambria Math" panose="02040503050406030204" pitchFamily="18" charset="0"/>
                                  <a:ea typeface="Cambria Math" panose="02040503050406030204" pitchFamily="18" charset="0"/>
                                  <a:sym typeface="Symbol" panose="05050102010706020507" charset="0"/>
                                </a:rPr>
                                <m:t>2</m:t>
                              </m:r>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sub>
                                  </m:sSub>
                                </m:num>
                                <m:den>
                                  <m:r>
                                    <a:rPr lang="pt-BR" sz="2400" i="1">
                                      <a:latin typeface="Cambria Math" panose="02040503050406030204" pitchFamily="18" charset="0"/>
                                    </a:rPr>
                                    <m:t>𝑘𝑇</m:t>
                                  </m:r>
                                </m:den>
                              </m:f>
                            </m:e>
                          </m:d>
                          <m:r>
                            <a:rPr lang="pt-BR" sz="2400" i="1">
                              <a:latin typeface="Cambria Math" panose="02040503050406030204" pitchFamily="18" charset="0"/>
                            </a:rPr>
                            <m:t>−</m:t>
                          </m:r>
                          <m:r>
                            <a:rPr lang="en-US" altLang="pt-BR" sz="2400" i="1">
                              <a:latin typeface="Cambria Math" panose="02040503050406030204" pitchFamily="18" charset="0"/>
                            </a:rPr>
                            <m:t>1</m:t>
                          </m:r>
                        </m:e>
                      </m:d>
                    </m:oMath>
                  </m:oMathPara>
                </a14:m>
                <a:endParaRPr lang="pt-BR" sz="2400" dirty="0"/>
              </a:p>
            </p:txBody>
          </p:sp>
        </mc:Choice>
        <mc:Fallback>
          <p:sp>
            <p:nvSpPr>
              <p:cNvPr id="19" name="Retângulo 18"/>
              <p:cNvSpPr>
                <a:spLocks noRot="1" noChangeAspect="1" noMove="1" noResize="1" noEditPoints="1" noAdjustHandles="1" noChangeArrowheads="1" noChangeShapeType="1" noTextEdit="1"/>
              </p:cNvSpPr>
              <p:nvPr/>
            </p:nvSpPr>
            <p:spPr>
              <a:xfrm>
                <a:off x="463550" y="1259205"/>
                <a:ext cx="11232515" cy="930275"/>
              </a:xfrm>
              <a:prstGeom prst="rect">
                <a:avLst/>
              </a:prstGeom>
              <a:blipFill rotWithShape="1">
                <a:blip r:embed="rId1"/>
                <a:stretch>
                  <a:fillRect/>
                </a:stretch>
              </a:blipFill>
            </p:spPr>
            <p:txBody>
              <a:bodyPr/>
              <a:lstStyle/>
              <a:p>
                <a:r>
                  <a:rPr lang="pt-BR" altLang="en-US">
                    <a:noFill/>
                  </a:rPr>
                  <a:t> </a:t>
                </a:r>
              </a:p>
            </p:txBody>
          </p:sp>
        </mc:Fallback>
      </mc:AlternateContent>
      <p:sp>
        <p:nvSpPr>
          <p:cNvPr id="22" name="CaixaDeTexto 21"/>
          <p:cNvSpPr txBox="1"/>
          <p:nvPr/>
        </p:nvSpPr>
        <p:spPr>
          <a:xfrm>
            <a:off x="437059" y="2539041"/>
            <a:ext cx="11286699" cy="52197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Lembrando que</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3" name="Retângulo 22"/>
              <p:cNvSpPr/>
              <p:nvPr/>
            </p:nvSpPr>
            <p:spPr>
              <a:xfrm>
                <a:off x="2406821" y="3121989"/>
                <a:ext cx="3150358" cy="605790"/>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𝐿</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r>
                            <a:rPr lang="en-US" altLang="pt-BR" sz="2800" b="0" i="1" smtClean="0">
                              <a:latin typeface="Cambria Math" panose="02040503050406030204" pitchFamily="18" charset="0"/>
                              <a:ea typeface="Cambria Math" panose="02040503050406030204" pitchFamily="18" charset="0"/>
                              <a:sym typeface="Symbol" panose="05050102010706020507" charset="0"/>
                            </a:rPr>
                            <m:t>𝑏</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ad>
                        <m:radPr>
                          <m:degHide m:val="on"/>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radPr>
                        <m:deg/>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r>
                                <a:rPr lang="en-US" altLang="pt-BR" sz="2800" b="0" i="1" smtClean="0">
                                  <a:latin typeface="Cambria Math" panose="02040503050406030204" pitchFamily="18" charset="0"/>
                                  <a:ea typeface="Cambria Math" panose="02040503050406030204" pitchFamily="18" charset="0"/>
                                  <a:sym typeface="Symbol" panose="05050102010706020507" charset="0"/>
                                </a:rPr>
                                <m:t>𝑏</m:t>
                              </m:r>
                            </m:sub>
                          </m:sSub>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𝜏</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r>
                                <a:rPr lang="en-US" altLang="pt-BR" sz="2800" b="0" i="1" smtClean="0">
                                  <a:latin typeface="Cambria Math" panose="02040503050406030204" pitchFamily="18" charset="0"/>
                                  <a:ea typeface="Cambria Math" panose="02040503050406030204" pitchFamily="18" charset="0"/>
                                  <a:sym typeface="Symbol" panose="05050102010706020507" charset="0"/>
                                </a:rPr>
                                <m:t>𝑏</m:t>
                              </m:r>
                            </m:sub>
                          </m:sSub>
                        </m:e>
                      </m:rad>
                    </m:oMath>
                  </m:oMathPara>
                </a14:m>
                <a:endParaRPr lang="pt-BR" sz="2400" dirty="0"/>
              </a:p>
            </p:txBody>
          </p:sp>
        </mc:Choice>
        <mc:Fallback>
          <p:sp>
            <p:nvSpPr>
              <p:cNvPr id="23" name="Retângulo 22"/>
              <p:cNvSpPr>
                <a:spLocks noRot="1" noChangeAspect="1" noMove="1" noResize="1" noEditPoints="1" noAdjustHandles="1" noChangeArrowheads="1" noChangeShapeType="1" noTextEdit="1"/>
              </p:cNvSpPr>
              <p:nvPr/>
            </p:nvSpPr>
            <p:spPr>
              <a:xfrm>
                <a:off x="2406821" y="3121989"/>
                <a:ext cx="3150358" cy="605790"/>
              </a:xfrm>
              <a:prstGeom prst="rect">
                <a:avLst/>
              </a:prstGeom>
              <a:blipFill rotWithShape="1">
                <a:blip r:embed="rId2"/>
                <a:stretch>
                  <a:fillRect l="-5" t="-54" r="9" b="54"/>
                </a:stretch>
              </a:blipFill>
            </p:spPr>
            <p:txBody>
              <a:bodyPr/>
              <a:lstStyle/>
              <a:p>
                <a:r>
                  <a:rPr lang="pt-BR" altLang="en-US">
                    <a:noFill/>
                  </a:rPr>
                  <a:t> </a:t>
                </a:r>
              </a:p>
            </p:txBody>
          </p:sp>
        </mc:Fallback>
      </mc:AlternateContent>
      <p:sp>
        <p:nvSpPr>
          <p:cNvPr id="4" name="CaixaDeTexto 2"/>
          <p:cNvSpPr txBox="1"/>
          <p:nvPr/>
        </p:nvSpPr>
        <p:spPr>
          <a:xfrm>
            <a:off x="409423" y="4011293"/>
            <a:ext cx="11286699" cy="521970"/>
          </a:xfrm>
          <a:prstGeom prst="rect">
            <a:avLst/>
          </a:prstGeom>
          <a:noFill/>
        </p:spPr>
        <p:txBody>
          <a:bodyPr wrap="square" rtlCol="0">
            <a:spAutoFit/>
          </a:bodyPr>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reescrever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 name="Retângulo 4"/>
              <p:cNvSpPr/>
              <p:nvPr/>
            </p:nvSpPr>
            <p:spPr>
              <a:xfrm>
                <a:off x="1896479" y="4809629"/>
                <a:ext cx="7110484" cy="105854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𝑝</m:t>
                          </m:r>
                          <m:r>
                            <a:rPr lang="pt-BR" altLang="en-US" sz="2800" i="1">
                              <a:latin typeface="Cambria Math" panose="02040503050406030204" pitchFamily="18" charset="0"/>
                              <a:ea typeface="Cambria Math" panose="02040503050406030204" pitchFamily="18" charset="0"/>
                              <a:sym typeface="Symbol" panose="05050102010706020507" charset="0"/>
                            </a:rPr>
                            <m:t>𝑅𝑒𝑐</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r>
                            <a:rPr lang="en-US" altLang="pt-BR" sz="2800" b="0" i="1" smtClean="0">
                              <a:latin typeface="Cambria Math" panose="02040503050406030204" pitchFamily="18" charset="0"/>
                              <a:ea typeface="Cambria Math" panose="02040503050406030204" pitchFamily="18" charset="0"/>
                              <a:sym typeface="Symbol" panose="05050102010706020507" charset="0"/>
                            </a:rPr>
                            <m:t>𝑏</m:t>
                          </m:r>
                        </m:sub>
                      </m:sSub>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800" b="0" i="1" smtClean="0">
                              <a:latin typeface="Cambria Math" panose="02040503050406030204" pitchFamily="18" charset="0"/>
                              <a:ea typeface="Cambria Math" panose="02040503050406030204" pitchFamily="18" charset="0"/>
                              <a:sym typeface="Symbol" panose="05050102010706020507" charset="0"/>
                            </a:rPr>
                            <m:t>2</m:t>
                          </m:r>
                          <m:sSubSup>
                            <m:sSubSup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SupPr>
                            <m:e>
                              <m:r>
                                <a:rPr lang="pt-BR" altLang="en-US" sz="2800" b="0" i="1" smtClean="0">
                                  <a:latin typeface="Cambria Math" panose="02040503050406030204" pitchFamily="18" charset="0"/>
                                  <a:ea typeface="Cambria Math" panose="02040503050406030204" pitchFamily="18" charset="0"/>
                                  <a:sym typeface="Symbol" panose="05050102010706020507" charset="0"/>
                                </a:rPr>
                                <m:t>𝐿</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r>
                                <a:rPr lang="en-US" altLang="pt-BR" sz="2800" b="0" i="1" smtClean="0">
                                  <a:latin typeface="Cambria Math" panose="02040503050406030204" pitchFamily="18" charset="0"/>
                                  <a:ea typeface="Cambria Math" panose="02040503050406030204" pitchFamily="18" charset="0"/>
                                  <a:sym typeface="Symbol" panose="05050102010706020507" charset="0"/>
                                </a:rPr>
                                <m:t>𝑏</m:t>
                              </m:r>
                            </m:sub>
                            <m:sup>
                              <m:r>
                                <a:rPr lang="pt-BR" altLang="en-US" sz="2800" b="0" i="1" smtClean="0">
                                  <a:latin typeface="Cambria Math" panose="02040503050406030204" pitchFamily="18" charset="0"/>
                                  <a:ea typeface="Cambria Math" panose="02040503050406030204" pitchFamily="18" charset="0"/>
                                  <a:sym typeface="Symbol" panose="05050102010706020507" charset="0"/>
                                </a:rPr>
                                <m:t>2</m:t>
                              </m:r>
                            </m:sup>
                          </m:sSubSup>
                        </m:den>
                      </m:f>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r>
                            <a:rPr lang="en-US" altLang="pt-BR" sz="2800" i="1">
                              <a:latin typeface="Cambria Math" panose="02040503050406030204" pitchFamily="18" charset="0"/>
                            </a:rPr>
                            <m:t>−</m:t>
                          </m:r>
                          <m:r>
                            <a:rPr lang="en-US" altLang="pt-BR" sz="2800" i="1">
                              <a:latin typeface="Cambria Math" panose="02040503050406030204" pitchFamily="18" charset="0"/>
                            </a:rPr>
                            <m:t>1</m:t>
                          </m:r>
                        </m:e>
                      </m:d>
                    </m:oMath>
                  </m:oMathPara>
                </a14:m>
                <a:endParaRPr lang="pt-BR" sz="2400" dirty="0"/>
              </a:p>
            </p:txBody>
          </p:sp>
        </mc:Choice>
        <mc:Fallback>
          <p:sp>
            <p:nvSpPr>
              <p:cNvPr id="5" name="Retângulo 4"/>
              <p:cNvSpPr>
                <a:spLocks noRot="1" noChangeAspect="1" noMove="1" noResize="1" noEditPoints="1" noAdjustHandles="1" noChangeArrowheads="1" noChangeShapeType="1" noTextEdit="1"/>
              </p:cNvSpPr>
              <p:nvPr/>
            </p:nvSpPr>
            <p:spPr>
              <a:xfrm>
                <a:off x="1896479" y="4809629"/>
                <a:ext cx="7110484" cy="1058545"/>
              </a:xfrm>
              <a:prstGeom prst="rect">
                <a:avLst/>
              </a:prstGeom>
              <a:blipFill rotWithShape="1">
                <a:blip r:embed="rId3"/>
                <a:stretch>
                  <a:fillRect l="-5" t="-13" r="2" b="13"/>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ltLang="en-US"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Amplificador </a:t>
            </a:r>
            <a:r>
              <a:rPr lang="pt-BR" altLang="en-US"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Operacional</a:t>
            </a:r>
            <a:endParaRPr lang="pt-BR" altLang="en-US"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p:txBody>
      </p:sp>
      <p:sp>
        <p:nvSpPr>
          <p:cNvPr id="3" name="Espaço Reservado para Conteúdo 2"/>
          <p:cNvSpPr>
            <a:spLocks noGrp="1"/>
          </p:cNvSpPr>
          <p:nvPr>
            <p:ph idx="1"/>
          </p:nvPr>
        </p:nvSpPr>
        <p:spPr>
          <a:xfrm>
            <a:off x="838200" y="1554480"/>
            <a:ext cx="10653395" cy="4801870"/>
          </a:xfrm>
        </p:spPr>
        <p:txBody>
          <a:bodyPr>
            <a:normAutofit fontScale="70000"/>
          </a:bodyPr>
          <a:lstStyle/>
          <a:p>
            <a:r>
              <a:rPr lang="pt-BR" altLang="en-US" b="1" dirty="0"/>
              <a:t>Modelo</a:t>
            </a:r>
            <a:endParaRPr lang="pt-BR" altLang="en-US" b="1" dirty="0"/>
          </a:p>
          <a:p>
            <a:pPr marL="0" indent="0">
              <a:lnSpc>
                <a:spcPct val="100000"/>
              </a:lnSpc>
              <a:buNone/>
            </a:pPr>
            <a:r>
              <a:rPr lang="pt-BR" altLang="en-US" dirty="0"/>
              <a:t> </a:t>
            </a:r>
            <a:r>
              <a:rPr lang="pt-BR" altLang="en-US" dirty="0">
                <a:latin typeface="Comic Sans MS" panose="030F0702030302020204" pitchFamily="66" charset="0"/>
                <a:cs typeface="Comic Sans MS" panose="030F0702030302020204" pitchFamily="66" charset="0"/>
              </a:rPr>
              <a:t>  Dado um objeto, em </a:t>
            </a:r>
            <a:r>
              <a:rPr lang="pt-BR" altLang="en-US" dirty="0" smtClean="0">
                <a:latin typeface="Comic Sans MS" panose="030F0702030302020204" pitchFamily="66" charset="0"/>
                <a:cs typeface="Comic Sans MS" panose="030F0702030302020204" pitchFamily="66" charset="0"/>
              </a:rPr>
              <a:t>ciência </a:t>
            </a:r>
            <a:r>
              <a:rPr lang="pt-BR" altLang="en-US" dirty="0">
                <a:latin typeface="Comic Sans MS" panose="030F0702030302020204" pitchFamily="66" charset="0"/>
                <a:cs typeface="Comic Sans MS" panose="030F0702030302020204" pitchFamily="66" charset="0"/>
              </a:rPr>
              <a:t>ou engenhária, este objeto é visto a partir de um modelo. O nível de complexidade deste modelo pode ser aumentado quase que indefinidamente. Dependendo das questões a serem respondidas, é feita a escolha de qual modelo vamos utilizar para responde-las.</a:t>
            </a:r>
            <a:endParaRPr lang="pt-BR" altLang="en-US" dirty="0">
              <a:latin typeface="Comic Sans MS" panose="030F0702030302020204" pitchFamily="66" charset="0"/>
              <a:cs typeface="Comic Sans MS" panose="030F0702030302020204" pitchFamily="66" charset="0"/>
            </a:endParaRPr>
          </a:p>
          <a:p>
            <a:pPr>
              <a:lnSpc>
                <a:spcPct val="120000"/>
              </a:lnSpc>
            </a:pPr>
            <a:r>
              <a:rPr lang="pt-BR" altLang="en-US" dirty="0" err="1">
                <a:latin typeface="Comic Sans MS" panose="030F0702030302020204" pitchFamily="66" charset="0"/>
                <a:cs typeface="Comic Sans MS" panose="030F0702030302020204" pitchFamily="66" charset="0"/>
              </a:rPr>
              <a:t>Vários</a:t>
            </a:r>
            <a:r>
              <a:rPr lang="pt-BR" altLang="en-US" dirty="0">
                <a:latin typeface="Comic Sans MS" panose="030F0702030302020204" pitchFamily="66" charset="0"/>
                <a:cs typeface="Comic Sans MS" panose="030F0702030302020204" pitchFamily="66" charset="0"/>
              </a:rPr>
              <a:t> aspectos do </a:t>
            </a:r>
            <a:r>
              <a:rPr lang="pt-BR" altLang="en-US" dirty="0" smtClean="0">
                <a:latin typeface="Comic Sans MS" panose="030F0702030302020204" pitchFamily="66" charset="0"/>
                <a:cs typeface="Comic Sans MS" panose="030F0702030302020204" pitchFamily="66" charset="0"/>
              </a:rPr>
              <a:t>operação </a:t>
            </a:r>
            <a:r>
              <a:rPr lang="pt-BR" altLang="en-US" dirty="0">
                <a:latin typeface="Comic Sans MS" panose="030F0702030302020204" pitchFamily="66" charset="0"/>
                <a:cs typeface="Comic Sans MS" panose="030F0702030302020204" pitchFamily="66" charset="0"/>
              </a:rPr>
              <a:t>podem ser cobertos pelo modelo</a:t>
            </a:r>
            <a:endParaRPr lang="pt-BR" altLang="en-US" dirty="0">
              <a:latin typeface="Comic Sans MS" panose="030F0702030302020204" pitchFamily="66" charset="0"/>
              <a:cs typeface="Comic Sans MS" panose="030F0702030302020204" pitchFamily="66" charset="0"/>
            </a:endParaRPr>
          </a:p>
          <a:p>
            <a:pPr lvl="0">
              <a:lnSpc>
                <a:spcPct val="120000"/>
              </a:lnSpc>
            </a:pPr>
            <a:r>
              <a:rPr lang="pt-BR" altLang="en-US" dirty="0">
                <a:latin typeface="Comic Sans MS" panose="030F0702030302020204" pitchFamily="66" charset="0"/>
                <a:cs typeface="Comic Sans MS" panose="030F0702030302020204" pitchFamily="66" charset="0"/>
              </a:rPr>
              <a:t>Para circuitos </a:t>
            </a:r>
            <a:r>
              <a:rPr lang="pt-BR" altLang="en-US" dirty="0" smtClean="0">
                <a:latin typeface="Comic Sans MS" panose="030F0702030302020204" pitchFamily="66" charset="0"/>
                <a:cs typeface="Comic Sans MS" panose="030F0702030302020204" pitchFamily="66" charset="0"/>
              </a:rPr>
              <a:t>eletrônicos, além da função básica outras aspectos </a:t>
            </a:r>
            <a:r>
              <a:rPr lang="pt-BR" altLang="en-US" dirty="0">
                <a:latin typeface="Comic Sans MS" panose="030F0702030302020204" pitchFamily="66" charset="0"/>
                <a:cs typeface="Comic Sans MS" panose="030F0702030302020204" pitchFamily="66" charset="0"/>
              </a:rPr>
              <a:t>aspectos importantes </a:t>
            </a:r>
            <a:r>
              <a:rPr lang="pt-BR" altLang="en-US" dirty="0" err="1">
                <a:latin typeface="Comic Sans MS" panose="030F0702030302020204" pitchFamily="66" charset="0"/>
                <a:cs typeface="Comic Sans MS" panose="030F0702030302020204" pitchFamily="66" charset="0"/>
              </a:rPr>
              <a:t>são</a:t>
            </a:r>
            <a:endParaRPr lang="pt-BR" altLang="en-US" dirty="0">
              <a:latin typeface="Comic Sans MS" panose="030F0702030302020204" pitchFamily="66" charset="0"/>
              <a:cs typeface="Comic Sans MS" panose="030F0702030302020204" pitchFamily="66" charset="0"/>
            </a:endParaRPr>
          </a:p>
          <a:p>
            <a:pPr lvl="1"/>
            <a:r>
              <a:rPr lang="pt-BR" altLang="en-US" dirty="0">
                <a:latin typeface="Comic Sans MS" panose="030F0702030302020204" pitchFamily="66" charset="0"/>
                <a:cs typeface="Comic Sans MS" panose="030F0702030302020204" pitchFamily="66" charset="0"/>
              </a:rPr>
              <a:t>comportamento com a frequencia </a:t>
            </a:r>
            <a:endParaRPr lang="pt-BR" altLang="en-US" dirty="0">
              <a:latin typeface="Comic Sans MS" panose="030F0702030302020204" pitchFamily="66" charset="0"/>
              <a:cs typeface="Comic Sans MS" panose="030F0702030302020204" pitchFamily="66" charset="0"/>
            </a:endParaRPr>
          </a:p>
          <a:p>
            <a:pPr lvl="1"/>
            <a:r>
              <a:rPr lang="pt-BR" altLang="en-US" dirty="0">
                <a:latin typeface="Comic Sans MS" panose="030F0702030302020204" pitchFamily="66" charset="0"/>
                <a:cs typeface="Comic Sans MS" panose="030F0702030302020204" pitchFamily="66" charset="0"/>
              </a:rPr>
              <a:t>comportamento com a temperatura </a:t>
            </a:r>
            <a:endParaRPr lang="pt-BR" altLang="en-US" dirty="0">
              <a:latin typeface="Comic Sans MS" panose="030F0702030302020204" pitchFamily="66" charset="0"/>
              <a:cs typeface="Comic Sans MS" panose="030F0702030302020204" pitchFamily="66" charset="0"/>
            </a:endParaRPr>
          </a:p>
          <a:p>
            <a:pPr lvl="1"/>
            <a:r>
              <a:rPr lang="pt-BR" altLang="en-US" dirty="0">
                <a:latin typeface="Comic Sans MS" panose="030F0702030302020204" pitchFamily="66" charset="0"/>
                <a:cs typeface="Comic Sans MS" panose="030F0702030302020204" pitchFamily="66" charset="0"/>
              </a:rPr>
              <a:t>efeito de variações de </a:t>
            </a:r>
            <a:r>
              <a:rPr lang="pt-BR" altLang="en-US" dirty="0" smtClean="0">
                <a:latin typeface="Comic Sans MS" panose="030F0702030302020204" pitchFamily="66" charset="0"/>
                <a:cs typeface="Comic Sans MS" panose="030F0702030302020204" pitchFamily="66" charset="0"/>
              </a:rPr>
              <a:t>componentes </a:t>
            </a:r>
            <a:r>
              <a:rPr lang="pt-BR" altLang="en-US" dirty="0">
                <a:latin typeface="Comic Sans MS" panose="030F0702030302020204" pitchFamily="66" charset="0"/>
                <a:cs typeface="Comic Sans MS" panose="030F0702030302020204" pitchFamily="66" charset="0"/>
              </a:rPr>
              <a:t>(</a:t>
            </a:r>
            <a:r>
              <a:rPr lang="pt-BR" altLang="en-US" i="1" dirty="0" err="1">
                <a:latin typeface="Comic Sans MS" panose="030F0702030302020204" pitchFamily="66" charset="0"/>
                <a:cs typeface="Comic Sans MS" panose="030F0702030302020204" pitchFamily="66" charset="0"/>
              </a:rPr>
              <a:t>mismatch</a:t>
            </a:r>
            <a:r>
              <a:rPr lang="pt-BR" altLang="en-US" dirty="0">
                <a:latin typeface="Comic Sans MS" panose="030F0702030302020204" pitchFamily="66" charset="0"/>
                <a:cs typeface="Comic Sans MS" panose="030F0702030302020204" pitchFamily="66" charset="0"/>
              </a:rPr>
              <a:t>)</a:t>
            </a:r>
            <a:br>
              <a:rPr lang="pt-BR" altLang="en-US" dirty="0">
                <a:latin typeface="Comic Sans MS" panose="030F0702030302020204" pitchFamily="66" charset="0"/>
                <a:cs typeface="Comic Sans MS" panose="030F0702030302020204" pitchFamily="66" charset="0"/>
              </a:rPr>
            </a:br>
            <a:endParaRPr lang="pt-BR" altLang="en-US" dirty="0">
              <a:latin typeface="Comic Sans MS" panose="030F0702030302020204" pitchFamily="66" charset="0"/>
              <a:cs typeface="Comic Sans MS" panose="030F0702030302020204" pitchFamily="66" charset="0"/>
            </a:endParaRPr>
          </a:p>
          <a:p>
            <a:r>
              <a:rPr lang="pt-BR" altLang="en-US" b="1" dirty="0">
                <a:latin typeface="Comic Sans MS" panose="030F0702030302020204" pitchFamily="66" charset="0"/>
                <a:cs typeface="Comic Sans MS" panose="030F0702030302020204" pitchFamily="66" charset="0"/>
              </a:rPr>
              <a:t>Como escolher um modelo</a:t>
            </a:r>
            <a:endParaRPr lang="pt-BR" altLang="en-US" b="1" dirty="0">
              <a:latin typeface="Comic Sans MS" panose="030F0702030302020204" pitchFamily="66" charset="0"/>
              <a:cs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624332" y="1030284"/>
            <a:ext cx="10527954" cy="416951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600" b="1" dirty="0" smtClean="0">
                <a:solidFill>
                  <a:srgbClr val="C00000"/>
                </a:solidFill>
                <a:latin typeface="Comic Sans MS" panose="030F0702030302020204" pitchFamily="66" charset="0"/>
              </a:rPr>
              <a:t>Estabilidade</a:t>
            </a:r>
            <a:r>
              <a:rPr lang="pt-BR" sz="3200" b="1" dirty="0" smtClean="0">
                <a:latin typeface="Comic Sans MS" panose="030F0702030302020204" pitchFamily="66" charset="0"/>
              </a:rPr>
              <a:t> </a:t>
            </a:r>
            <a:endParaRPr lang="pt-BR" sz="3200" b="1" dirty="0" smtClean="0">
              <a:latin typeface="Comic Sans MS" panose="030F0702030302020204" pitchFamily="66" charset="0"/>
            </a:endParaRPr>
          </a:p>
          <a:p>
            <a:pPr marL="0" indent="0">
              <a:lnSpc>
                <a:spcPct val="110000"/>
              </a:lnSpc>
              <a:buNone/>
            </a:pPr>
            <a:r>
              <a:rPr lang="pt-BR" b="1" i="1" dirty="0" smtClean="0">
                <a:latin typeface="Comic Sans MS" panose="030F0702030302020204" pitchFamily="66" charset="0"/>
              </a:rPr>
              <a:t>A </a:t>
            </a:r>
            <a:r>
              <a:rPr lang="pt-BR" b="1" i="1" dirty="0">
                <a:latin typeface="Comic Sans MS" panose="030F0702030302020204" pitchFamily="66" charset="0"/>
              </a:rPr>
              <a:t>estabilidade de um sistema pode ser definida de diversas maneiras e segundo vários pontos de vista. Nos fixaremos aqui no conceito de </a:t>
            </a:r>
            <a:r>
              <a:rPr lang="pt-BR" b="1" i="1" dirty="0">
                <a:solidFill>
                  <a:srgbClr val="C00000"/>
                </a:solidFill>
                <a:latin typeface="Comic Sans MS" panose="030F0702030302020204" pitchFamily="66" charset="0"/>
              </a:rPr>
              <a:t>BIBO-estabilidade (</a:t>
            </a:r>
            <a:r>
              <a:rPr lang="pt-BR" b="1" i="1" dirty="0" err="1">
                <a:solidFill>
                  <a:srgbClr val="C00000"/>
                </a:solidFill>
                <a:latin typeface="Comic Sans MS" panose="030F0702030302020204" pitchFamily="66" charset="0"/>
              </a:rPr>
              <a:t>bounded</a:t>
            </a:r>
            <a:r>
              <a:rPr lang="pt-BR" b="1" i="1" dirty="0">
                <a:solidFill>
                  <a:srgbClr val="C00000"/>
                </a:solidFill>
                <a:latin typeface="Comic Sans MS" panose="030F0702030302020204" pitchFamily="66" charset="0"/>
              </a:rPr>
              <a:t> input-</a:t>
            </a:r>
            <a:r>
              <a:rPr lang="pt-BR" b="1" i="1" dirty="0" err="1">
                <a:solidFill>
                  <a:srgbClr val="C00000"/>
                </a:solidFill>
                <a:latin typeface="Comic Sans MS" panose="030F0702030302020204" pitchFamily="66" charset="0"/>
              </a:rPr>
              <a:t>bounded</a:t>
            </a:r>
            <a:r>
              <a:rPr lang="pt-BR" b="1" i="1" dirty="0">
                <a:solidFill>
                  <a:srgbClr val="C00000"/>
                </a:solidFill>
                <a:latin typeface="Comic Sans MS" panose="030F0702030302020204" pitchFamily="66" charset="0"/>
              </a:rPr>
              <a:t> output). </a:t>
            </a:r>
            <a:r>
              <a:rPr lang="pt-BR" b="1" i="1" dirty="0">
                <a:latin typeface="Comic Sans MS" panose="030F0702030302020204" pitchFamily="66" charset="0"/>
              </a:rPr>
              <a:t>Segundo este conceito, </a:t>
            </a:r>
            <a:r>
              <a:rPr lang="pt-BR" b="1" i="1" dirty="0">
                <a:solidFill>
                  <a:srgbClr val="C00000"/>
                </a:solidFill>
                <a:latin typeface="Comic Sans MS" panose="030F0702030302020204" pitchFamily="66" charset="0"/>
              </a:rPr>
              <a:t>um sistema é dito ser estável se, para todo sinal de amplitude limitada aplicado em sua </a:t>
            </a:r>
            <a:r>
              <a:rPr lang="pt-BR" b="1" i="1" dirty="0" smtClean="0">
                <a:solidFill>
                  <a:srgbClr val="C00000"/>
                </a:solidFill>
                <a:latin typeface="Comic Sans MS" panose="030F0702030302020204" pitchFamily="66" charset="0"/>
              </a:rPr>
              <a:t>entrada</a:t>
            </a:r>
            <a:r>
              <a:rPr lang="pt-BR" b="1" i="1" dirty="0">
                <a:solidFill>
                  <a:srgbClr val="C00000"/>
                </a:solidFill>
                <a:latin typeface="Comic Sans MS" panose="030F0702030302020204" pitchFamily="66" charset="0"/>
              </a:rPr>
              <a:t>, o sinal de saída é também limitado</a:t>
            </a:r>
            <a:r>
              <a:rPr lang="pt-BR" b="1" i="1" dirty="0" smtClean="0">
                <a:latin typeface="Comic Sans MS" panose="030F0702030302020204" pitchFamily="66" charset="0"/>
              </a:rPr>
              <a:t>.</a:t>
            </a:r>
            <a:endParaRPr lang="pt-BR" b="1" i="1" dirty="0" smtClean="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0" name="CaixaDeTexto 19"/>
          <p:cNvSpPr txBox="1"/>
          <p:nvPr/>
        </p:nvSpPr>
        <p:spPr>
          <a:xfrm>
            <a:off x="452934" y="475638"/>
            <a:ext cx="11286699" cy="953135"/>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 fim, considerando a corrente de lacunas que entra pela base, teremos que a corrente total de lacunas é</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Retângulo 3"/>
              <p:cNvSpPr/>
              <p:nvPr/>
            </p:nvSpPr>
            <p:spPr>
              <a:xfrm>
                <a:off x="452826" y="1770831"/>
                <a:ext cx="11273155" cy="91884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𝐽</m:t>
                          </m:r>
                        </m:e>
                        <m:sub>
                          <m:r>
                            <a:rPr lang="en-US" altLang="pt-BR" sz="2400" i="1">
                              <a:latin typeface="Cambria Math" panose="02040503050406030204" pitchFamily="18" charset="0"/>
                              <a:ea typeface="Cambria Math" panose="02040503050406030204" pitchFamily="18" charset="0"/>
                              <a:sym typeface="Symbol" panose="05050102010706020507" charset="0"/>
                            </a:rPr>
                            <m:t>𝑝𝑏</m:t>
                          </m:r>
                        </m:sub>
                      </m:sSub>
                      <m:r>
                        <a:rPr lang="pt-BR" altLang="en-US" sz="2400" i="1">
                          <a:latin typeface="Cambria Math" panose="02040503050406030204" pitchFamily="18" charset="0"/>
                          <a:ea typeface="Cambria Math" panose="02040503050406030204" pitchFamily="18" charset="0"/>
                          <a:sym typeface="Symbol" panose="05050102010706020507" charset="0"/>
                        </a:rPr>
                        <m:t>=</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𝐽</m:t>
                          </m:r>
                        </m:e>
                        <m:sub>
                          <m:r>
                            <a:rPr lang="en-US" altLang="pt-BR" sz="2400" i="1">
                              <a:latin typeface="Cambria Math" panose="02040503050406030204" pitchFamily="18" charset="0"/>
                              <a:ea typeface="Cambria Math" panose="02040503050406030204" pitchFamily="18" charset="0"/>
                              <a:sym typeface="Symbol" panose="05050102010706020507" charset="0"/>
                            </a:rPr>
                            <m:t>𝑝</m:t>
                          </m:r>
                          <m:r>
                            <a:rPr lang="pt-BR" altLang="en-US" sz="2400" i="1">
                              <a:latin typeface="Cambria Math" panose="02040503050406030204" pitchFamily="18" charset="0"/>
                              <a:ea typeface="Cambria Math" panose="02040503050406030204" pitchFamily="18" charset="0"/>
                              <a:sym typeface="Symbol" panose="05050102010706020507" charset="0"/>
                            </a:rPr>
                            <m:t>𝐸</m:t>
                          </m:r>
                        </m:sub>
                      </m:sSub>
                      <m:r>
                        <a:rPr lang="pt-BR" altLang="en-US" sz="2400" i="1">
                          <a:latin typeface="Cambria Math" panose="02040503050406030204" pitchFamily="18" charset="0"/>
                          <a:ea typeface="Cambria Math" panose="02040503050406030204" pitchFamily="18" charset="0"/>
                          <a:sym typeface="Symbol" panose="05050102010706020507" charset="0"/>
                        </a:rPr>
                        <m:t>+</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𝐽</m:t>
                          </m:r>
                        </m:e>
                        <m:sub>
                          <m:r>
                            <a:rPr lang="en-US" altLang="pt-BR" sz="2400" i="1">
                              <a:latin typeface="Cambria Math" panose="02040503050406030204" pitchFamily="18" charset="0"/>
                              <a:ea typeface="Cambria Math" panose="02040503050406030204" pitchFamily="18" charset="0"/>
                              <a:sym typeface="Symbol" panose="05050102010706020507" charset="0"/>
                            </a:rPr>
                            <m:t>𝑝</m:t>
                          </m:r>
                          <m:r>
                            <a:rPr lang="pt-BR" altLang="en-US" sz="2400" i="1">
                              <a:latin typeface="Cambria Math" panose="02040503050406030204" pitchFamily="18" charset="0"/>
                              <a:ea typeface="Cambria Math" panose="02040503050406030204" pitchFamily="18" charset="0"/>
                              <a:sym typeface="Symbol" panose="05050102010706020507" charset="0"/>
                            </a:rPr>
                            <m:t>𝑅𝑒𝑐</m:t>
                          </m:r>
                        </m:sub>
                      </m:sSub>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𝑞</m:t>
                      </m:r>
                      <m:sSubSup>
                        <m:sSubSupPr>
                          <m:ctrlPr>
                            <a:rPr lang="en-US" altLang="pt-BR" sz="2400" i="1">
                              <a:latin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cs typeface="Cambria Math" panose="02040503050406030204" pitchFamily="18" charset="0"/>
                            </a:rPr>
                            <m:t>𝑛</m:t>
                          </m:r>
                        </m:e>
                        <m:sub>
                          <m:r>
                            <a:rPr lang="en-US" altLang="pt-BR" sz="2400" i="1">
                              <a:latin typeface="Cambria Math" panose="02040503050406030204" pitchFamily="18" charset="0"/>
                              <a:cs typeface="Cambria Math" panose="02040503050406030204" pitchFamily="18" charset="0"/>
                            </a:rPr>
                            <m:t>𝑖</m:t>
                          </m:r>
                        </m:sub>
                        <m:sup>
                          <m:r>
                            <a:rPr lang="en-US" altLang="pt-BR" sz="2400" i="1">
                              <a:latin typeface="Cambria Math" panose="02040503050406030204" pitchFamily="18" charset="0"/>
                              <a:cs typeface="Cambria Math" panose="02040503050406030204" pitchFamily="18" charset="0"/>
                            </a:rPr>
                            <m:t>2</m:t>
                          </m:r>
                        </m:sup>
                      </m:sSubSup>
                      <m:d>
                        <m:dPr>
                          <m:begChr m:val="{"/>
                          <m:endChr m:val="}"/>
                          <m:ctrlPr>
                            <a:rPr lang="en-US" altLang="pt-BR" sz="2400" i="1" smtClean="0">
                              <a:latin typeface="Cambria Math" panose="02040503050406030204" pitchFamily="18" charset="0"/>
                            </a:rPr>
                          </m:ctrlPr>
                        </m:dPr>
                        <m:e>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𝐷</m:t>
                                  </m:r>
                                </m:e>
                                <m:sub>
                                  <m:r>
                                    <a:rPr lang="pt-BR" altLang="pt-BR" sz="2400" i="1">
                                      <a:latin typeface="Cambria Math" panose="02040503050406030204" pitchFamily="18" charset="0"/>
                                      <a:cs typeface="Cambria Math" panose="02040503050406030204" pitchFamily="18" charset="0"/>
                                    </a:rPr>
                                    <m:t>𝑝</m:t>
                                  </m:r>
                                  <m:r>
                                    <a:rPr lang="en-US" altLang="pt-BR" sz="2400" i="1">
                                      <a:latin typeface="Cambria Math" panose="02040503050406030204" pitchFamily="18" charset="0"/>
                                      <a:cs typeface="Cambria Math" panose="02040503050406030204" pitchFamily="18" charset="0"/>
                                    </a:rPr>
                                    <m:t>𝑒</m:t>
                                  </m:r>
                                </m:sub>
                              </m:sSub>
                            </m:num>
                            <m:den>
                              <m:sSub>
                                <m:sSubPr>
                                  <m:ctrlPr>
                                    <a:rPr lang="en-US" altLang="pt-BR" sz="2400" i="1">
                                      <a:latin typeface="Cambria Math" panose="02040503050406030204" pitchFamily="18" charset="0"/>
                                      <a:cs typeface="Cambria Math" panose="02040503050406030204" pitchFamily="18" charset="0"/>
                                    </a:rPr>
                                  </m:ctrlPr>
                                </m:sSubPr>
                                <m:e>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𝑁</m:t>
                                      </m:r>
                                    </m:e>
                                    <m:sub>
                                      <m:r>
                                        <a:rPr lang="pt-BR" altLang="pt-BR" sz="2400" i="1">
                                          <a:latin typeface="Cambria Math" panose="02040503050406030204" pitchFamily="18" charset="0"/>
                                          <a:cs typeface="Cambria Math" panose="02040503050406030204" pitchFamily="18" charset="0"/>
                                        </a:rPr>
                                        <m:t>𝐷𝐸</m:t>
                                      </m:r>
                                    </m:sub>
                                  </m:sSub>
                                  <m:r>
                                    <a:rPr lang="en-US" altLang="pt-BR" sz="2400" i="1">
                                      <a:latin typeface="Cambria Math" panose="02040503050406030204" pitchFamily="18" charset="0"/>
                                      <a:cs typeface="Cambria Math" panose="02040503050406030204" pitchFamily="18" charset="0"/>
                                    </a:rPr>
                                    <m:t>𝐿</m:t>
                                  </m:r>
                                </m:e>
                                <m:sub>
                                  <m:r>
                                    <a:rPr lang="pt-BR" altLang="pt-BR" sz="2400" i="1">
                                      <a:latin typeface="Cambria Math" panose="02040503050406030204" pitchFamily="18" charset="0"/>
                                      <a:cs typeface="Cambria Math" panose="02040503050406030204" pitchFamily="18" charset="0"/>
                                    </a:rPr>
                                    <m:t>𝑝</m:t>
                                  </m:r>
                                  <m:r>
                                    <a:rPr lang="en-US" altLang="pt-BR" sz="2400" i="1">
                                      <a:latin typeface="Cambria Math" panose="02040503050406030204" pitchFamily="18" charset="0"/>
                                      <a:cs typeface="Cambria Math" panose="02040503050406030204" pitchFamily="18" charset="0"/>
                                    </a:rPr>
                                    <m:t>𝑒</m:t>
                                  </m:r>
                                </m:sub>
                              </m:sSub>
                            </m:den>
                          </m:f>
                          <m:d>
                            <m:dPr>
                              <m:begChr m:val="["/>
                              <m:endChr m:val="]"/>
                              <m:ctrlPr>
                                <a:rPr lang="en-US" altLang="pt-BR" sz="2400" i="1">
                                  <a:latin typeface="Cambria Math" panose="02040503050406030204" pitchFamily="18" charset="0"/>
                                  <a:cs typeface="Cambria Math" panose="02040503050406030204" pitchFamily="18" charset="0"/>
                                </a:rPr>
                              </m:ctrlPr>
                            </m:dPr>
                            <m:e>
                              <m:r>
                                <a:rPr lang="en-US" altLang="pt-BR" sz="2400" i="1">
                                  <a:latin typeface="Cambria Math" panose="02040503050406030204" pitchFamily="18" charset="0"/>
                                  <a:cs typeface="Cambria Math" panose="02040503050406030204" pitchFamily="18" charset="0"/>
                                </a:rPr>
                                <m:t>𝑒𝑥𝑝</m:t>
                              </m:r>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𝑞</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pt-BR" altLang="pt-BR" sz="2400" i="1">
                                          <a:latin typeface="Cambria Math" panose="02040503050406030204" pitchFamily="18" charset="0"/>
                                          <a:cs typeface="Cambria Math" panose="02040503050406030204" pitchFamily="18" charset="0"/>
                                        </a:rPr>
                                        <m:t>𝐵𝐸</m:t>
                                      </m:r>
                                    </m:sub>
                                  </m:sSub>
                                </m:num>
                                <m:den>
                                  <m:r>
                                    <a:rPr lang="en-US" altLang="pt-BR" sz="2400" i="1">
                                      <a:latin typeface="Cambria Math" panose="02040503050406030204" pitchFamily="18" charset="0"/>
                                      <a:cs typeface="Cambria Math" panose="02040503050406030204" pitchFamily="18" charset="0"/>
                                    </a:rPr>
                                    <m:t>𝑘𝑇</m:t>
                                  </m:r>
                                </m:den>
                              </m:f>
                              <m:r>
                                <a:rPr lang="en-US" altLang="pt-BR" sz="2400" i="1">
                                  <a:latin typeface="Cambria Math" panose="02040503050406030204" pitchFamily="18" charset="0"/>
                                  <a:cs typeface="Cambria Math" panose="02040503050406030204" pitchFamily="18" charset="0"/>
                                </a:rPr>
                                <m:t>)</m:t>
                              </m:r>
                              <m:r>
                                <a:rPr lang="pt-BR" altLang="en-US" sz="2400">
                                  <a:latin typeface="Cambria Math" panose="02040503050406030204" pitchFamily="18" charset="0"/>
                                </a:rPr>
                                <m:t> </m:t>
                              </m:r>
                              <m:r>
                                <a:rPr lang="en-US" altLang="pt-BR" sz="2400">
                                  <a:latin typeface="Cambria Math" panose="02040503050406030204" pitchFamily="18" charset="0"/>
                                </a:rPr>
                                <m:t>−</m:t>
                              </m:r>
                              <m:r>
                                <a:rPr lang="en-US" altLang="pt-BR" sz="2400">
                                  <a:latin typeface="Cambria Math" panose="02040503050406030204" pitchFamily="18" charset="0"/>
                                </a:rPr>
                                <m:t>1</m:t>
                              </m:r>
                            </m:e>
                          </m:d>
                          <m:r>
                            <m:rPr>
                              <m:nor/>
                            </m:rPr>
                            <a:rPr lang="pt-BR" sz="2400" dirty="0">
                              <a:latin typeface="Cambria Math" panose="02040503050406030204" pitchFamily="18" charset="0"/>
                            </a:rPr>
                            <m:t>+</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𝐷</m:t>
                                  </m:r>
                                </m:e>
                                <m:sub>
                                  <m:r>
                                    <a:rPr lang="pt-BR" altLang="pt-BR" sz="2400" i="1">
                                      <a:latin typeface="Cambria Math" panose="02040503050406030204" pitchFamily="18" charset="0"/>
                                      <a:cs typeface="Cambria Math" panose="02040503050406030204" pitchFamily="18" charset="0"/>
                                    </a:rPr>
                                    <m:t>𝑛</m:t>
                                  </m:r>
                                  <m:r>
                                    <a:rPr lang="en-US" altLang="pt-BR" sz="2400" i="1">
                                      <a:latin typeface="Cambria Math" panose="02040503050406030204" pitchFamily="18" charset="0"/>
                                      <a:cs typeface="Cambria Math" panose="02040503050406030204" pitchFamily="18" charset="0"/>
                                    </a:rPr>
                                    <m:t>𝑏</m:t>
                                  </m:r>
                                </m:sub>
                              </m:sSub>
                            </m:num>
                            <m:den>
                              <m:sSub>
                                <m:sSubPr>
                                  <m:ctrlPr>
                                    <a:rPr lang="en-US" altLang="pt-BR" sz="2400" i="1">
                                      <a:latin typeface="Cambria Math" panose="02040503050406030204" pitchFamily="18" charset="0"/>
                                      <a:cs typeface="Cambria Math" panose="02040503050406030204" pitchFamily="18" charset="0"/>
                                    </a:rPr>
                                  </m:ctrlPr>
                                </m:sSubPr>
                                <m:e>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𝑁</m:t>
                                      </m:r>
                                    </m:e>
                                    <m:sub>
                                      <m:r>
                                        <a:rPr lang="pt-BR" altLang="pt-BR" sz="2400" i="1">
                                          <a:latin typeface="Cambria Math" panose="02040503050406030204" pitchFamily="18" charset="0"/>
                                          <a:cs typeface="Cambria Math" panose="02040503050406030204" pitchFamily="18" charset="0"/>
                                        </a:rPr>
                                        <m:t>𝐴</m:t>
                                      </m:r>
                                    </m:sub>
                                  </m:sSub>
                                  <m:r>
                                    <a:rPr lang="en-US" altLang="pt-BR" sz="2400" i="1">
                                      <a:latin typeface="Cambria Math" panose="02040503050406030204" pitchFamily="18" charset="0"/>
                                      <a:cs typeface="Cambria Math" panose="02040503050406030204" pitchFamily="18" charset="0"/>
                                    </a:rPr>
                                    <m:t>𝐿</m:t>
                                  </m:r>
                                </m:e>
                                <m:sub>
                                  <m:r>
                                    <a:rPr lang="pt-BR" altLang="pt-BR" sz="2400" i="1">
                                      <a:latin typeface="Cambria Math" panose="02040503050406030204" pitchFamily="18" charset="0"/>
                                      <a:cs typeface="Cambria Math" panose="02040503050406030204" pitchFamily="18" charset="0"/>
                                    </a:rPr>
                                    <m:t>𝑛</m:t>
                                  </m:r>
                                  <m:r>
                                    <a:rPr lang="en-US" altLang="pt-BR" sz="2400" i="1">
                                      <a:latin typeface="Cambria Math" panose="02040503050406030204" pitchFamily="18" charset="0"/>
                                      <a:cs typeface="Cambria Math" panose="02040503050406030204" pitchFamily="18" charset="0"/>
                                    </a:rPr>
                                    <m:t>𝑏</m:t>
                                  </m:r>
                                </m:sub>
                              </m:sSub>
                            </m:den>
                          </m:f>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𝑊</m:t>
                                  </m:r>
                                </m:e>
                                <m:sub>
                                  <m:r>
                                    <a:rPr lang="pt-BR" altLang="en-US" sz="2400" i="1">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2</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𝐿</m:t>
                                  </m:r>
                                </m:e>
                                <m:sub>
                                  <m:r>
                                    <a:rPr lang="pt-BR" altLang="en-US" sz="2400" i="1">
                                      <a:latin typeface="Cambria Math" panose="02040503050406030204" pitchFamily="18" charset="0"/>
                                      <a:ea typeface="Cambria Math" panose="02040503050406030204" pitchFamily="18" charset="0"/>
                                      <a:sym typeface="Symbol" panose="05050102010706020507" charset="0"/>
                                    </a:rPr>
                                    <m:t>𝑛</m:t>
                                  </m:r>
                                </m:sub>
                              </m:sSub>
                            </m:den>
                          </m:f>
                          <m:d>
                            <m:dPr>
                              <m:begChr m:val="["/>
                              <m:endChr m:val="]"/>
                              <m:ctrlPr>
                                <a:rPr lang="pt-BR" altLang="en-US" sz="2400" i="1">
                                  <a:latin typeface="Cambria Math" panose="02040503050406030204" pitchFamily="18" charset="0"/>
                                  <a:ea typeface="Cambria Math" panose="02040503050406030204" pitchFamily="18" charset="0"/>
                                  <a:sym typeface="Symbol" panose="05050102010706020507" charset="0"/>
                                </a:rPr>
                              </m:ctrlPr>
                            </m:dPr>
                            <m:e>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sub>
                                      </m:sSub>
                                    </m:num>
                                    <m:den>
                                      <m:r>
                                        <a:rPr lang="pt-BR" sz="2400" i="1">
                                          <a:latin typeface="Cambria Math" panose="02040503050406030204" pitchFamily="18" charset="0"/>
                                        </a:rPr>
                                        <m:t>𝑘𝑇</m:t>
                                      </m:r>
                                    </m:den>
                                  </m:f>
                                </m:e>
                              </m:d>
                              <m:r>
                                <a:rPr lang="en-US" altLang="pt-BR" sz="2400" i="1">
                                  <a:latin typeface="Cambria Math" panose="02040503050406030204" pitchFamily="18" charset="0"/>
                                </a:rPr>
                                <m:t>−</m:t>
                              </m:r>
                              <m:r>
                                <a:rPr lang="en-US" altLang="pt-BR" sz="2400" i="1">
                                  <a:latin typeface="Cambria Math" panose="02040503050406030204" pitchFamily="18" charset="0"/>
                                </a:rPr>
                                <m:t>1</m:t>
                              </m:r>
                            </m:e>
                          </m:d>
                        </m:e>
                      </m:d>
                    </m:oMath>
                  </m:oMathPara>
                </a14:m>
                <a:endParaRPr lang="pt-BR" sz="2400" dirty="0"/>
              </a:p>
            </p:txBody>
          </p:sp>
        </mc:Choice>
        <mc:Fallback>
          <p:sp>
            <p:nvSpPr>
              <p:cNvPr id="4" name="Retângulo 3"/>
              <p:cNvSpPr>
                <a:spLocks noRot="1" noChangeAspect="1" noMove="1" noResize="1" noEditPoints="1" noAdjustHandles="1" noChangeArrowheads="1" noChangeShapeType="1" noTextEdit="1"/>
              </p:cNvSpPr>
              <p:nvPr/>
            </p:nvSpPr>
            <p:spPr>
              <a:xfrm>
                <a:off x="452826" y="1770831"/>
                <a:ext cx="11273155" cy="918845"/>
              </a:xfrm>
              <a:prstGeom prst="rect">
                <a:avLst/>
              </a:prstGeom>
              <a:blipFill rotWithShape="1">
                <a:blip r:embed="rId1"/>
                <a:stretch>
                  <a:fillRect l="-1" t="-49" r="1" b="49"/>
                </a:stretch>
              </a:blipFill>
            </p:spPr>
            <p:txBody>
              <a:bodyPr/>
              <a:lstStyle/>
              <a:p>
                <a:r>
                  <a:rPr lang="pt-BR" altLang="en-US">
                    <a:noFill/>
                  </a:rPr>
                  <a:t> </a:t>
                </a:r>
              </a:p>
            </p:txBody>
          </p:sp>
        </mc:Fallback>
      </mc:AlternateContent>
      <p:sp>
        <p:nvSpPr>
          <p:cNvPr id="10" name="CaixaDeTexto 9"/>
          <p:cNvSpPr txBox="1"/>
          <p:nvPr/>
        </p:nvSpPr>
        <p:spPr>
          <a:xfrm>
            <a:off x="548183" y="4384712"/>
            <a:ext cx="11286699" cy="52322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 aproximando para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U</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1" name="Retângulo 10"/>
              <p:cNvSpPr/>
              <p:nvPr/>
            </p:nvSpPr>
            <p:spPr>
              <a:xfrm>
                <a:off x="2639729" y="5138357"/>
                <a:ext cx="7592695" cy="986790"/>
              </a:xfrm>
              <a:prstGeom prst="rect">
                <a:avLst/>
              </a:prstGeom>
            </p:spPr>
            <p:txBody>
              <a:bodyPr wrap="none">
                <a:spAutoFit/>
              </a:bodyPr>
              <a:lstStyle/>
              <a:p>
                <a14:m>
                  <m:oMath xmlns:m="http://schemas.openxmlformats.org/officeDocument/2006/math">
                    <m:sSub>
                      <m:sSub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𝐽</m:t>
                        </m:r>
                      </m:e>
                      <m:sub>
                        <m:r>
                          <a:rPr lang="en-US" altLang="pt-BR" sz="3200" i="1">
                            <a:latin typeface="Cambria Math" panose="02040503050406030204" pitchFamily="18" charset="0"/>
                            <a:ea typeface="Cambria Math" panose="02040503050406030204" pitchFamily="18" charset="0"/>
                            <a:sym typeface="Symbol" panose="05050102010706020507" charset="0"/>
                          </a:rPr>
                          <m:t>𝑝</m:t>
                        </m:r>
                        <m:r>
                          <a:rPr lang="en-US" altLang="pt-BR" sz="3200" i="1">
                            <a:latin typeface="Cambria Math" panose="02040503050406030204" pitchFamily="18" charset="0"/>
                            <a:ea typeface="Cambria Math" panose="02040503050406030204" pitchFamily="18" charset="0"/>
                            <a:sym typeface="Symbol" panose="05050102010706020507" charset="0"/>
                          </a:rPr>
                          <m:t>𝑏</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𝑞</m:t>
                    </m:r>
                    <m:sSubSup>
                      <m:sSubSupPr>
                        <m:ctrlPr>
                          <a:rPr lang="en-US" altLang="pt-BR" sz="3200" i="1">
                            <a:latin typeface="Cambria Math" panose="02040503050406030204" pitchFamily="18" charset="0"/>
                            <a:cs typeface="Cambria Math" panose="02040503050406030204" pitchFamily="18" charset="0"/>
                          </a:rPr>
                        </m:ctrlPr>
                      </m:sSubSup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𝑖</m:t>
                        </m:r>
                      </m:sub>
                      <m:sup>
                        <m:r>
                          <a:rPr lang="en-US" altLang="pt-BR" sz="3200" i="1">
                            <a:latin typeface="Cambria Math" panose="02040503050406030204" pitchFamily="18" charset="0"/>
                            <a:cs typeface="Cambria Math" panose="02040503050406030204" pitchFamily="18" charset="0"/>
                          </a:rPr>
                          <m:t>2</m:t>
                        </m:r>
                      </m:sup>
                    </m:sSubSup>
                    <m:d>
                      <m:dPr>
                        <m:begChr m:val="{"/>
                        <m:endChr m:val="}"/>
                        <m:ctrlPr>
                          <a:rPr lang="en-US" altLang="pt-BR" sz="3200" i="1" smtClean="0">
                            <a:latin typeface="Cambria Math" panose="02040503050406030204" pitchFamily="18" charset="0"/>
                          </a:rPr>
                        </m:ctrlPr>
                      </m:dPr>
                      <m:e>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𝐷</m:t>
                                </m:r>
                              </m:e>
                              <m:sub>
                                <m:r>
                                  <a:rPr lang="pt-BR" altLang="pt-BR" sz="3200" i="1">
                                    <a:latin typeface="Cambria Math" panose="02040503050406030204" pitchFamily="18" charset="0"/>
                                    <a:cs typeface="Cambria Math" panose="02040503050406030204" pitchFamily="18" charset="0"/>
                                  </a:rPr>
                                  <m:t>𝑝</m:t>
                                </m:r>
                                <m:r>
                                  <a:rPr lang="en-US" altLang="pt-BR" sz="3200" i="1">
                                    <a:latin typeface="Cambria Math" panose="02040503050406030204" pitchFamily="18" charset="0"/>
                                    <a:cs typeface="Cambria Math" panose="02040503050406030204" pitchFamily="18" charset="0"/>
                                  </a:rPr>
                                  <m:t>𝑒</m:t>
                                </m:r>
                              </m:sub>
                            </m:sSub>
                          </m:num>
                          <m:den>
                            <m:sSub>
                              <m:sSubPr>
                                <m:ctrlPr>
                                  <a:rPr lang="en-US" altLang="pt-BR" sz="3200" i="1">
                                    <a:latin typeface="Cambria Math" panose="02040503050406030204" pitchFamily="18" charset="0"/>
                                    <a:cs typeface="Cambria Math" panose="02040503050406030204" pitchFamily="18" charset="0"/>
                                  </a:rPr>
                                </m:ctrlPr>
                              </m:sSubPr>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𝑁</m:t>
                                    </m:r>
                                  </m:e>
                                  <m:sub>
                                    <m:r>
                                      <a:rPr lang="pt-BR" altLang="pt-BR" sz="3200" i="1">
                                        <a:latin typeface="Cambria Math" panose="02040503050406030204" pitchFamily="18" charset="0"/>
                                        <a:cs typeface="Cambria Math" panose="02040503050406030204" pitchFamily="18" charset="0"/>
                                      </a:rPr>
                                      <m:t>𝐷𝐸</m:t>
                                    </m:r>
                                  </m:sub>
                                </m:sSub>
                                <m:r>
                                  <a:rPr lang="en-US" altLang="pt-BR" sz="3200" i="1">
                                    <a:latin typeface="Cambria Math" panose="02040503050406030204" pitchFamily="18" charset="0"/>
                                    <a:cs typeface="Cambria Math" panose="02040503050406030204" pitchFamily="18" charset="0"/>
                                  </a:rPr>
                                  <m:t>𝐿</m:t>
                                </m:r>
                              </m:e>
                              <m:sub>
                                <m:r>
                                  <a:rPr lang="pt-BR" altLang="pt-BR" sz="3200" i="1">
                                    <a:latin typeface="Cambria Math" panose="02040503050406030204" pitchFamily="18" charset="0"/>
                                    <a:cs typeface="Cambria Math" panose="02040503050406030204" pitchFamily="18" charset="0"/>
                                  </a:rPr>
                                  <m:t>𝑝</m:t>
                                </m:r>
                                <m:r>
                                  <a:rPr lang="en-US" altLang="pt-BR" sz="3200" i="1">
                                    <a:latin typeface="Cambria Math" panose="02040503050406030204" pitchFamily="18" charset="0"/>
                                    <a:cs typeface="Cambria Math" panose="02040503050406030204" pitchFamily="18" charset="0"/>
                                  </a:rPr>
                                  <m:t>𝑒</m:t>
                                </m:r>
                              </m:sub>
                            </m:sSub>
                          </m:den>
                        </m:f>
                        <m:r>
                          <m:rPr>
                            <m:nor/>
                          </m:rPr>
                          <a:rPr lang="pt-BR" sz="3200" dirty="0">
                            <a:latin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𝐷</m:t>
                                </m:r>
                              </m:e>
                              <m:sub>
                                <m:r>
                                  <a:rPr lang="pt-BR" altLang="pt-BR" sz="3200" i="1">
                                    <a:latin typeface="Cambria Math" panose="02040503050406030204" pitchFamily="18" charset="0"/>
                                    <a:cs typeface="Cambria Math" panose="02040503050406030204" pitchFamily="18" charset="0"/>
                                  </a:rPr>
                                  <m:t>𝑛</m:t>
                                </m:r>
                                <m:r>
                                  <a:rPr lang="en-US" altLang="pt-BR" sz="3200" i="1">
                                    <a:latin typeface="Cambria Math" panose="02040503050406030204" pitchFamily="18" charset="0"/>
                                    <a:cs typeface="Cambria Math" panose="02040503050406030204" pitchFamily="18" charset="0"/>
                                  </a:rPr>
                                  <m:t>𝑏</m:t>
                                </m:r>
                              </m:sub>
                            </m:sSub>
                          </m:num>
                          <m:den>
                            <m:sSub>
                              <m:sSubPr>
                                <m:ctrlPr>
                                  <a:rPr lang="en-US" altLang="pt-BR" sz="3200" i="1">
                                    <a:latin typeface="Cambria Math" panose="02040503050406030204" pitchFamily="18" charset="0"/>
                                    <a:cs typeface="Cambria Math" panose="02040503050406030204" pitchFamily="18" charset="0"/>
                                  </a:rPr>
                                </m:ctrlPr>
                              </m:sSubPr>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𝑁</m:t>
                                    </m:r>
                                  </m:e>
                                  <m:sub>
                                    <m:r>
                                      <a:rPr lang="pt-BR" altLang="pt-BR" sz="3200" i="1">
                                        <a:latin typeface="Cambria Math" panose="02040503050406030204" pitchFamily="18" charset="0"/>
                                        <a:cs typeface="Cambria Math" panose="02040503050406030204" pitchFamily="18" charset="0"/>
                                      </a:rPr>
                                      <m:t>𝐴</m:t>
                                    </m:r>
                                  </m:sub>
                                </m:sSub>
                                <m:r>
                                  <a:rPr lang="en-US" altLang="pt-BR" sz="3200" i="1">
                                    <a:latin typeface="Cambria Math" panose="02040503050406030204" pitchFamily="18" charset="0"/>
                                    <a:cs typeface="Cambria Math" panose="02040503050406030204" pitchFamily="18" charset="0"/>
                                  </a:rPr>
                                  <m:t>𝐿</m:t>
                                </m:r>
                              </m:e>
                              <m:sub>
                                <m:r>
                                  <a:rPr lang="pt-BR" altLang="pt-BR" sz="3200" i="1">
                                    <a:latin typeface="Cambria Math" panose="02040503050406030204" pitchFamily="18" charset="0"/>
                                    <a:cs typeface="Cambria Math" panose="02040503050406030204" pitchFamily="18" charset="0"/>
                                  </a:rPr>
                                  <m:t>𝑛</m:t>
                                </m:r>
                                <m:r>
                                  <a:rPr lang="en-US" altLang="pt-BR" sz="3200" i="1">
                                    <a:latin typeface="Cambria Math" panose="02040503050406030204" pitchFamily="18" charset="0"/>
                                    <a:cs typeface="Cambria Math" panose="02040503050406030204" pitchFamily="18" charset="0"/>
                                  </a:rPr>
                                  <m:t>𝑏</m:t>
                                </m:r>
                              </m:sub>
                            </m:sSub>
                          </m:den>
                        </m:f>
                        <m:f>
                          <m:fPr>
                            <m:ctrlPr>
                              <a:rPr lang="pt-BR" altLang="en-US" sz="32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𝑊</m:t>
                                </m:r>
                              </m:e>
                              <m:sub>
                                <m:r>
                                  <a:rPr lang="pt-BR" altLang="en-US" sz="3200" i="1">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3200" i="1">
                                <a:latin typeface="Cambria Math" panose="02040503050406030204" pitchFamily="18" charset="0"/>
                                <a:ea typeface="Cambria Math" panose="02040503050406030204" pitchFamily="18" charset="0"/>
                                <a:sym typeface="Symbol" panose="05050102010706020507" charset="0"/>
                              </a:rPr>
                              <m:t>2</m:t>
                            </m:r>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𝐿</m:t>
                                </m:r>
                              </m:e>
                              <m:sub>
                                <m:r>
                                  <a:rPr lang="pt-BR" altLang="en-US" sz="3200" i="1">
                                    <a:latin typeface="Cambria Math" panose="02040503050406030204" pitchFamily="18" charset="0"/>
                                    <a:ea typeface="Cambria Math" panose="02040503050406030204" pitchFamily="18" charset="0"/>
                                    <a:sym typeface="Symbol" panose="05050102010706020507" charset="0"/>
                                  </a:rPr>
                                  <m:t>𝑛</m:t>
                                </m:r>
                                <m:r>
                                  <a:rPr lang="en-US" altLang="pt-BR" sz="3200" i="1">
                                    <a:latin typeface="Cambria Math" panose="02040503050406030204" pitchFamily="18" charset="0"/>
                                    <a:ea typeface="Cambria Math" panose="02040503050406030204" pitchFamily="18" charset="0"/>
                                    <a:sym typeface="Symbol" panose="05050102010706020507" charset="0"/>
                                  </a:rPr>
                                  <m:t>𝑏</m:t>
                                </m:r>
                              </m:sub>
                            </m:sSub>
                          </m:den>
                        </m:f>
                      </m:e>
                    </m:d>
                  </m:oMath>
                </a14:m>
                <a:r>
                  <a:rPr lang="en-US" altLang="pt-BR" sz="3200" dirty="0">
                    <a:cs typeface="Cambria Math" panose="02040503050406030204" pitchFamily="18" charset="0"/>
                  </a:rPr>
                  <a:t> </a:t>
                </a:r>
                <a14:m>
                  <m:oMath xmlns:m="http://schemas.openxmlformats.org/officeDocument/2006/math">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𝑞</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pt-BR" altLang="pt-BR" sz="3200" i="1">
                                <a:latin typeface="Cambria Math" panose="02040503050406030204" pitchFamily="18" charset="0"/>
                                <a:cs typeface="Cambria Math" panose="02040503050406030204" pitchFamily="18" charset="0"/>
                              </a:rPr>
                              <m:t>𝐵𝐸</m:t>
                            </m:r>
                          </m:sub>
                        </m:sSub>
                      </m:num>
                      <m:den>
                        <m:r>
                          <a:rPr lang="en-US" altLang="pt-BR" sz="3200" i="1">
                            <a:latin typeface="Cambria Math" panose="02040503050406030204" pitchFamily="18" charset="0"/>
                            <a:cs typeface="Cambria Math" panose="02040503050406030204" pitchFamily="18" charset="0"/>
                          </a:rPr>
                          <m:t>𝑘𝑇</m:t>
                        </m:r>
                      </m:den>
                    </m:f>
                    <m:r>
                      <a:rPr lang="en-US" altLang="pt-BR" sz="3200" i="1">
                        <a:latin typeface="Cambria Math" panose="02040503050406030204" pitchFamily="18" charset="0"/>
                        <a:cs typeface="Cambria Math" panose="02040503050406030204" pitchFamily="18" charset="0"/>
                      </a:rPr>
                      <m:t>)</m:t>
                    </m:r>
                    <m:r>
                      <a:rPr lang="pt-BR" altLang="en-US" sz="3200">
                        <a:latin typeface="Cambria Math" panose="02040503050406030204" pitchFamily="18" charset="0"/>
                      </a:rPr>
                      <m:t> </m:t>
                    </m:r>
                  </m:oMath>
                </a14:m>
                <a:endParaRPr lang="pt-BR" sz="2800" dirty="0"/>
              </a:p>
            </p:txBody>
          </p:sp>
        </mc:Choice>
        <mc:Fallback>
          <p:sp>
            <p:nvSpPr>
              <p:cNvPr id="11" name="Retângulo 10"/>
              <p:cNvSpPr>
                <a:spLocks noRot="1" noChangeAspect="1" noMove="1" noResize="1" noEditPoints="1" noAdjustHandles="1" noChangeArrowheads="1" noChangeShapeType="1" noTextEdit="1"/>
              </p:cNvSpPr>
              <p:nvPr/>
            </p:nvSpPr>
            <p:spPr>
              <a:xfrm>
                <a:off x="2639729" y="5138357"/>
                <a:ext cx="7592695" cy="986790"/>
              </a:xfrm>
              <a:prstGeom prst="rect">
                <a:avLst/>
              </a:prstGeom>
              <a:blipFill rotWithShape="1">
                <a:blip r:embed="rId2"/>
                <a:stretch>
                  <a:fillRect t="-58" b="58"/>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Retângulo 4"/>
              <p:cNvSpPr/>
              <p:nvPr/>
            </p:nvSpPr>
            <p:spPr>
              <a:xfrm>
                <a:off x="643326" y="3141161"/>
                <a:ext cx="9041130" cy="918845"/>
              </a:xfrm>
              <a:prstGeom prst="rect">
                <a:avLst/>
              </a:prstGeom>
            </p:spPr>
            <p:txBody>
              <a:bodyPr wrap="none">
                <a:spAutoFit/>
              </a:bodyPr>
              <a:p>
                <a:pPr algn="l"/>
                <a14:m>
                  <m:oMathPara xmlns:m="http://schemas.openxmlformats.org/officeDocument/2006/math">
                    <m:oMathParaPr>
                      <m:jc m:val="centerGroup"/>
                    </m:oMathParaPr>
                    <m:oMath xmlns:m="http://schemas.openxmlformats.org/officeDocument/2006/math">
                      <m:sSub>
                        <m:sSub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𝐽</m:t>
                          </m:r>
                        </m:e>
                        <m:sub>
                          <m:r>
                            <a:rPr lang="en-US" altLang="pt-BR" sz="2400" i="1">
                              <a:latin typeface="Cambria Math" panose="02040503050406030204" pitchFamily="18" charset="0"/>
                              <a:ea typeface="Cambria Math" panose="02040503050406030204" pitchFamily="18" charset="0"/>
                              <a:sym typeface="Symbol" panose="05050102010706020507" charset="0"/>
                            </a:rPr>
                            <m:t>𝑝</m:t>
                          </m:r>
                          <m:r>
                            <a:rPr lang="en-US" altLang="pt-BR" sz="2400" i="1">
                              <a:latin typeface="Cambria Math" panose="02040503050406030204" pitchFamily="18" charset="0"/>
                              <a:ea typeface="Cambria Math" panose="02040503050406030204" pitchFamily="18" charset="0"/>
                              <a:sym typeface="Symbol" panose="05050102010706020507" charset="0"/>
                            </a:rPr>
                            <m:t>𝑏</m:t>
                          </m:r>
                        </m:sub>
                      </m:sSub>
                      <m:r>
                        <a:rPr lang="pt-BR" altLang="en-US" sz="2400" i="1">
                          <a:latin typeface="Cambria Math" panose="02040503050406030204" pitchFamily="18" charset="0"/>
                          <a:ea typeface="Cambria Math" panose="02040503050406030204" pitchFamily="18" charset="0"/>
                          <a:sym typeface="Symbol" panose="05050102010706020507" charset="0"/>
                        </a:rPr>
                        <m:t>=</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𝐽</m:t>
                          </m:r>
                        </m:e>
                        <m:sub>
                          <m:r>
                            <a:rPr lang="en-US" altLang="pt-BR" sz="2400" i="1">
                              <a:latin typeface="Cambria Math" panose="02040503050406030204" pitchFamily="18" charset="0"/>
                              <a:ea typeface="Cambria Math" panose="02040503050406030204" pitchFamily="18" charset="0"/>
                              <a:sym typeface="Symbol" panose="05050102010706020507" charset="0"/>
                            </a:rPr>
                            <m:t>𝑝</m:t>
                          </m:r>
                          <m:r>
                            <a:rPr lang="pt-BR" altLang="en-US" sz="2400" i="1">
                              <a:latin typeface="Cambria Math" panose="02040503050406030204" pitchFamily="18" charset="0"/>
                              <a:ea typeface="Cambria Math" panose="02040503050406030204" pitchFamily="18" charset="0"/>
                              <a:sym typeface="Symbol" panose="05050102010706020507" charset="0"/>
                            </a:rPr>
                            <m:t>𝑛</m:t>
                          </m:r>
                          <m:r>
                            <a:rPr lang="en-US" altLang="pt-BR" sz="2400" i="1">
                              <a:latin typeface="Cambria Math" panose="02040503050406030204" pitchFamily="18" charset="0"/>
                              <a:ea typeface="Cambria Math" panose="02040503050406030204" pitchFamily="18" charset="0"/>
                              <a:sym typeface="Symbol" panose="05050102010706020507" charset="0"/>
                            </a:rPr>
                            <m:t>𝑒</m:t>
                          </m:r>
                        </m:sub>
                      </m:sSub>
                      <m:r>
                        <a:rPr lang="pt-BR" altLang="en-US" sz="2400" i="1">
                          <a:latin typeface="Cambria Math" panose="02040503050406030204" pitchFamily="18" charset="0"/>
                          <a:ea typeface="Cambria Math" panose="02040503050406030204" pitchFamily="18" charset="0"/>
                          <a:sym typeface="Symbol" panose="05050102010706020507" charset="0"/>
                        </a:rPr>
                        <m:t>+</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𝐽</m:t>
                          </m:r>
                        </m:e>
                        <m:sub>
                          <m:r>
                            <a:rPr lang="en-US" altLang="pt-BR" sz="2400" i="1">
                              <a:latin typeface="Cambria Math" panose="02040503050406030204" pitchFamily="18" charset="0"/>
                              <a:ea typeface="Cambria Math" panose="02040503050406030204" pitchFamily="18" charset="0"/>
                              <a:sym typeface="Symbol" panose="05050102010706020507" charset="0"/>
                            </a:rPr>
                            <m:t>𝑝</m:t>
                          </m:r>
                          <m:r>
                            <a:rPr lang="pt-BR" altLang="en-US" sz="2400" i="1">
                              <a:latin typeface="Cambria Math" panose="02040503050406030204" pitchFamily="18" charset="0"/>
                              <a:ea typeface="Cambria Math" panose="02040503050406030204" pitchFamily="18" charset="0"/>
                              <a:sym typeface="Symbol" panose="05050102010706020507" charset="0"/>
                            </a:rPr>
                            <m:t>𝑅𝑒𝑐</m:t>
                          </m:r>
                        </m:sub>
                      </m:sSub>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𝑞</m:t>
                      </m:r>
                      <m:sSubSup>
                        <m:sSubSupPr>
                          <m:ctrlPr>
                            <a:rPr lang="en-US" altLang="pt-BR" sz="2400" i="1">
                              <a:latin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cs typeface="Cambria Math" panose="02040503050406030204" pitchFamily="18" charset="0"/>
                            </a:rPr>
                            <m:t>𝑛</m:t>
                          </m:r>
                        </m:e>
                        <m:sub>
                          <m:r>
                            <a:rPr lang="en-US" altLang="pt-BR" sz="2400" i="1">
                              <a:latin typeface="Cambria Math" panose="02040503050406030204" pitchFamily="18" charset="0"/>
                              <a:cs typeface="Cambria Math" panose="02040503050406030204" pitchFamily="18" charset="0"/>
                            </a:rPr>
                            <m:t>𝑖</m:t>
                          </m:r>
                        </m:sub>
                        <m:sup>
                          <m:r>
                            <a:rPr lang="en-US" altLang="pt-BR" sz="2400" i="1">
                              <a:latin typeface="Cambria Math" panose="02040503050406030204" pitchFamily="18" charset="0"/>
                              <a:cs typeface="Cambria Math" panose="02040503050406030204" pitchFamily="18" charset="0"/>
                            </a:rPr>
                            <m:t>2</m:t>
                          </m:r>
                        </m:sup>
                      </m:sSubSup>
                      <m:d>
                        <m:dPr>
                          <m:begChr m:val="{"/>
                          <m:endChr m:val="}"/>
                          <m:ctrlPr>
                            <a:rPr lang="en-US" altLang="pt-BR" sz="2400" i="1" smtClean="0">
                              <a:latin typeface="Cambria Math" panose="02040503050406030204" pitchFamily="18" charset="0"/>
                            </a:rPr>
                          </m:ctrlPr>
                        </m:dPr>
                        <m:e>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𝐷</m:t>
                                  </m:r>
                                </m:e>
                                <m:sub>
                                  <m:r>
                                    <a:rPr lang="pt-BR" altLang="pt-BR" sz="2400" i="1">
                                      <a:latin typeface="Cambria Math" panose="02040503050406030204" pitchFamily="18" charset="0"/>
                                      <a:cs typeface="Cambria Math" panose="02040503050406030204" pitchFamily="18" charset="0"/>
                                    </a:rPr>
                                    <m:t>𝑝</m:t>
                                  </m:r>
                                  <m:r>
                                    <a:rPr lang="en-US" altLang="pt-BR" sz="2400" i="1">
                                      <a:latin typeface="Cambria Math" panose="02040503050406030204" pitchFamily="18" charset="0"/>
                                      <a:cs typeface="Cambria Math" panose="02040503050406030204" pitchFamily="18" charset="0"/>
                                    </a:rPr>
                                    <m:t>𝑒</m:t>
                                  </m:r>
                                </m:sub>
                              </m:sSub>
                            </m:num>
                            <m:den>
                              <m:sSub>
                                <m:sSubPr>
                                  <m:ctrlPr>
                                    <a:rPr lang="en-US" altLang="pt-BR" sz="2400" i="1">
                                      <a:latin typeface="Cambria Math" panose="02040503050406030204" pitchFamily="18" charset="0"/>
                                      <a:cs typeface="Cambria Math" panose="02040503050406030204" pitchFamily="18" charset="0"/>
                                    </a:rPr>
                                  </m:ctrlPr>
                                </m:sSubPr>
                                <m:e>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𝑁</m:t>
                                      </m:r>
                                    </m:e>
                                    <m:sub>
                                      <m:r>
                                        <a:rPr lang="pt-BR" altLang="pt-BR" sz="2400" i="1">
                                          <a:latin typeface="Cambria Math" panose="02040503050406030204" pitchFamily="18" charset="0"/>
                                          <a:cs typeface="Cambria Math" panose="02040503050406030204" pitchFamily="18" charset="0"/>
                                        </a:rPr>
                                        <m:t>𝐷𝐸</m:t>
                                      </m:r>
                                    </m:sub>
                                  </m:sSub>
                                  <m:r>
                                    <a:rPr lang="en-US" altLang="pt-BR" sz="2400" i="1">
                                      <a:latin typeface="Cambria Math" panose="02040503050406030204" pitchFamily="18" charset="0"/>
                                      <a:cs typeface="Cambria Math" panose="02040503050406030204" pitchFamily="18" charset="0"/>
                                    </a:rPr>
                                    <m:t>𝐿</m:t>
                                  </m:r>
                                </m:e>
                                <m:sub>
                                  <m:r>
                                    <a:rPr lang="pt-BR" altLang="pt-BR" sz="2400" i="1">
                                      <a:latin typeface="Cambria Math" panose="02040503050406030204" pitchFamily="18" charset="0"/>
                                      <a:cs typeface="Cambria Math" panose="02040503050406030204" pitchFamily="18" charset="0"/>
                                    </a:rPr>
                                    <m:t>𝑝</m:t>
                                  </m:r>
                                  <m:r>
                                    <a:rPr lang="en-US" altLang="pt-BR" sz="2400" i="1">
                                      <a:latin typeface="Cambria Math" panose="02040503050406030204" pitchFamily="18" charset="0"/>
                                      <a:cs typeface="Cambria Math" panose="02040503050406030204" pitchFamily="18" charset="0"/>
                                    </a:rPr>
                                    <m:t>𝑒</m:t>
                                  </m:r>
                                </m:sub>
                              </m:sSub>
                            </m:den>
                          </m:f>
                          <m:r>
                            <m:rPr>
                              <m:nor/>
                            </m:rPr>
                            <a:rPr lang="pt-BR" sz="2400" dirty="0">
                              <a:latin typeface="Cambria Math" panose="02040503050406030204" pitchFamily="18" charset="0"/>
                            </a:rPr>
                            <m:t>+</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𝐷</m:t>
                                  </m:r>
                                </m:e>
                                <m:sub>
                                  <m:r>
                                    <a:rPr lang="pt-BR" altLang="pt-BR" sz="2400" i="1">
                                      <a:latin typeface="Cambria Math" panose="02040503050406030204" pitchFamily="18" charset="0"/>
                                      <a:cs typeface="Cambria Math" panose="02040503050406030204" pitchFamily="18" charset="0"/>
                                    </a:rPr>
                                    <m:t>𝑛</m:t>
                                  </m:r>
                                  <m:r>
                                    <a:rPr lang="en-US" altLang="pt-BR" sz="2400" i="1">
                                      <a:latin typeface="Cambria Math" panose="02040503050406030204" pitchFamily="18" charset="0"/>
                                      <a:cs typeface="Cambria Math" panose="02040503050406030204" pitchFamily="18" charset="0"/>
                                    </a:rPr>
                                    <m:t>𝑏</m:t>
                                  </m:r>
                                </m:sub>
                              </m:sSub>
                            </m:num>
                            <m:den>
                              <m:sSub>
                                <m:sSubPr>
                                  <m:ctrlPr>
                                    <a:rPr lang="en-US" altLang="pt-BR" sz="2400" i="1">
                                      <a:latin typeface="Cambria Math" panose="02040503050406030204" pitchFamily="18" charset="0"/>
                                      <a:cs typeface="Cambria Math" panose="02040503050406030204" pitchFamily="18" charset="0"/>
                                    </a:rPr>
                                  </m:ctrlPr>
                                </m:sSubPr>
                                <m:e>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𝑁</m:t>
                                      </m:r>
                                    </m:e>
                                    <m:sub>
                                      <m:r>
                                        <a:rPr lang="pt-BR" altLang="pt-BR" sz="2400" i="1">
                                          <a:latin typeface="Cambria Math" panose="02040503050406030204" pitchFamily="18" charset="0"/>
                                          <a:cs typeface="Cambria Math" panose="02040503050406030204" pitchFamily="18" charset="0"/>
                                        </a:rPr>
                                        <m:t>𝐴</m:t>
                                      </m:r>
                                    </m:sub>
                                  </m:sSub>
                                  <m:r>
                                    <a:rPr lang="en-US" altLang="pt-BR" sz="2400" i="1">
                                      <a:latin typeface="Cambria Math" panose="02040503050406030204" pitchFamily="18" charset="0"/>
                                      <a:cs typeface="Cambria Math" panose="02040503050406030204" pitchFamily="18" charset="0"/>
                                    </a:rPr>
                                    <m:t>𝐿</m:t>
                                  </m:r>
                                </m:e>
                                <m:sub>
                                  <m:r>
                                    <a:rPr lang="pt-BR" altLang="pt-BR" sz="2400" i="1">
                                      <a:latin typeface="Cambria Math" panose="02040503050406030204" pitchFamily="18" charset="0"/>
                                      <a:cs typeface="Cambria Math" panose="02040503050406030204" pitchFamily="18" charset="0"/>
                                    </a:rPr>
                                    <m:t>𝑛</m:t>
                                  </m:r>
                                  <m:r>
                                    <a:rPr lang="en-US" altLang="pt-BR" sz="2400" i="1">
                                      <a:latin typeface="Cambria Math" panose="02040503050406030204" pitchFamily="18" charset="0"/>
                                      <a:cs typeface="Cambria Math" panose="02040503050406030204" pitchFamily="18" charset="0"/>
                                    </a:rPr>
                                    <m:t>𝑏</m:t>
                                  </m:r>
                                </m:sub>
                              </m:sSub>
                            </m:den>
                          </m:f>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𝑊</m:t>
                                  </m:r>
                                </m:e>
                                <m:sub>
                                  <m:r>
                                    <a:rPr lang="pt-BR" altLang="en-US" sz="2400" i="1">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2</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𝐿</m:t>
                                  </m:r>
                                </m:e>
                                <m:sub>
                                  <m:r>
                                    <a:rPr lang="pt-BR" altLang="en-US" sz="2400" i="1">
                                      <a:latin typeface="Cambria Math" panose="02040503050406030204" pitchFamily="18" charset="0"/>
                                      <a:ea typeface="Cambria Math" panose="02040503050406030204" pitchFamily="18" charset="0"/>
                                      <a:sym typeface="Symbol" panose="05050102010706020507" charset="0"/>
                                    </a:rPr>
                                    <m:t>𝑛</m:t>
                                  </m:r>
                                  <m:r>
                                    <a:rPr lang="en-US" altLang="pt-BR" sz="2400" i="1">
                                      <a:latin typeface="Cambria Math" panose="02040503050406030204" pitchFamily="18" charset="0"/>
                                      <a:ea typeface="Cambria Math" panose="02040503050406030204" pitchFamily="18" charset="0"/>
                                      <a:sym typeface="Symbol" panose="05050102010706020507" charset="0"/>
                                    </a:rPr>
                                    <m:t>𝑏</m:t>
                                  </m:r>
                                </m:sub>
                              </m:sSub>
                            </m:den>
                          </m:f>
                        </m:e>
                      </m:d>
                      <m:d>
                        <m:dPr>
                          <m:begChr m:val="["/>
                          <m:endChr m:val="]"/>
                          <m:ctrlPr>
                            <a:rPr lang="en-US" altLang="pt-BR" sz="2400" i="1">
                              <a:latin typeface="Cambria Math" panose="02040503050406030204" pitchFamily="18" charset="0"/>
                              <a:cs typeface="Cambria Math" panose="02040503050406030204" pitchFamily="18" charset="0"/>
                            </a:rPr>
                          </m:ctrlPr>
                        </m:dPr>
                        <m:e>
                          <m:r>
                            <a:rPr lang="en-US" altLang="pt-BR" sz="2400" i="1">
                              <a:latin typeface="Cambria Math" panose="02040503050406030204" pitchFamily="18" charset="0"/>
                              <a:cs typeface="Cambria Math" panose="02040503050406030204" pitchFamily="18" charset="0"/>
                            </a:rPr>
                            <m:t>𝑒𝑥𝑝</m:t>
                          </m:r>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𝑞</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pt-BR" altLang="pt-BR" sz="2400" i="1">
                                      <a:latin typeface="Cambria Math" panose="02040503050406030204" pitchFamily="18" charset="0"/>
                                      <a:cs typeface="Cambria Math" panose="02040503050406030204" pitchFamily="18" charset="0"/>
                                    </a:rPr>
                                    <m:t>𝐵𝐸</m:t>
                                  </m:r>
                                </m:sub>
                              </m:sSub>
                            </m:num>
                            <m:den>
                              <m:r>
                                <a:rPr lang="en-US" altLang="pt-BR" sz="2400" i="1">
                                  <a:latin typeface="Cambria Math" panose="02040503050406030204" pitchFamily="18" charset="0"/>
                                  <a:cs typeface="Cambria Math" panose="02040503050406030204" pitchFamily="18" charset="0"/>
                                </a:rPr>
                                <m:t>𝑘𝑇</m:t>
                              </m:r>
                            </m:den>
                          </m:f>
                          <m:r>
                            <a:rPr lang="en-US" altLang="pt-BR" sz="2400" i="1">
                              <a:latin typeface="Cambria Math" panose="02040503050406030204" pitchFamily="18" charset="0"/>
                              <a:cs typeface="Cambria Math" panose="02040503050406030204" pitchFamily="18" charset="0"/>
                            </a:rPr>
                            <m:t>)</m:t>
                          </m:r>
                          <m:r>
                            <a:rPr lang="pt-BR" altLang="en-US" sz="2400">
                              <a:latin typeface="Cambria Math" panose="02040503050406030204" pitchFamily="18" charset="0"/>
                            </a:rPr>
                            <m:t> </m:t>
                          </m:r>
                          <m:r>
                            <a:rPr lang="en-US" altLang="pt-BR" sz="2400">
                              <a:latin typeface="Cambria Math" panose="02040503050406030204" pitchFamily="18" charset="0"/>
                            </a:rPr>
                            <m:t>−</m:t>
                          </m:r>
                          <m:r>
                            <a:rPr lang="en-US" altLang="pt-BR" sz="2400">
                              <a:latin typeface="Cambria Math" panose="02040503050406030204" pitchFamily="18" charset="0"/>
                            </a:rPr>
                            <m:t>1</m:t>
                          </m:r>
                        </m:e>
                      </m:d>
                    </m:oMath>
                  </m:oMathPara>
                </a14:m>
                <a:endParaRPr lang="pt-BR" sz="2400" dirty="0"/>
              </a:p>
            </p:txBody>
          </p:sp>
        </mc:Choice>
        <mc:Fallback>
          <p:sp>
            <p:nvSpPr>
              <p:cNvPr id="5" name="Retângulo 4"/>
              <p:cNvSpPr>
                <a:spLocks noRot="1" noChangeAspect="1" noMove="1" noResize="1" noEditPoints="1" noAdjustHandles="1" noChangeArrowheads="1" noChangeShapeType="1" noTextEdit="1"/>
              </p:cNvSpPr>
              <p:nvPr/>
            </p:nvSpPr>
            <p:spPr>
              <a:xfrm>
                <a:off x="643326" y="3141161"/>
                <a:ext cx="9041130" cy="918845"/>
              </a:xfrm>
              <a:prstGeom prst="rect">
                <a:avLst/>
              </a:prstGeom>
              <a:blipFill rotWithShape="1">
                <a:blip r:embed="rId3"/>
                <a:stretch>
                  <a:fillRect l="-1" t="-49" r="1" b="49"/>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436728" y="443228"/>
            <a:ext cx="11286699" cy="953135"/>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de base é obtida multiplicando a densidade de corrente pela área da base</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1" name="Retângulo 10"/>
              <p:cNvSpPr/>
              <p:nvPr/>
            </p:nvSpPr>
            <p:spPr>
              <a:xfrm>
                <a:off x="2255168" y="1555355"/>
                <a:ext cx="8463280" cy="986790"/>
              </a:xfrm>
              <a:prstGeom prst="rect">
                <a:avLst/>
              </a:prstGeom>
              <a:ln w="25400">
                <a:solidFill>
                  <a:srgbClr val="FFFF00"/>
                </a:solidFill>
              </a:ln>
            </p:spPr>
            <p:txBody>
              <a:bodyPr wrap="none">
                <a:spAutoFit/>
              </a:bodyPr>
              <a:lstStyle/>
              <a:p>
                <a14:m>
                  <m:oMath xmlns:m="http://schemas.openxmlformats.org/officeDocument/2006/math">
                    <m:sSub>
                      <m:sSub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latin typeface="Cambria Math" panose="02040503050406030204" pitchFamily="18" charset="0"/>
                            <a:ea typeface="Cambria Math" panose="02040503050406030204" pitchFamily="18" charset="0"/>
                            <a:sym typeface="Symbol" panose="05050102010706020507" charset="0"/>
                          </a:rPr>
                          <m:t>𝐼</m:t>
                        </m:r>
                      </m:e>
                      <m:sub>
                        <m:r>
                          <a:rPr lang="pt-BR" altLang="en-US" sz="3200" b="0" i="1" smtClean="0">
                            <a:latin typeface="Cambria Math" panose="02040503050406030204" pitchFamily="18" charset="0"/>
                            <a:ea typeface="Cambria Math" panose="02040503050406030204" pitchFamily="18" charset="0"/>
                            <a:sym typeface="Symbol" panose="05050102010706020507" charset="0"/>
                          </a:rPr>
                          <m:t>𝐵</m:t>
                        </m:r>
                      </m:sub>
                    </m:sSub>
                    <m:r>
                      <a:rPr lang="en-US" altLang="pt-BR" sz="3200" i="1">
                        <a:latin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cs typeface="Cambria Math" panose="02040503050406030204" pitchFamily="18" charset="0"/>
                      </a:rPr>
                      <m:t>𝐴𝑟𝑒𝑎</m:t>
                    </m:r>
                    <m:r>
                      <a:rPr lang="pt-BR" altLang="pt-BR" sz="3200" b="0" i="1" smtClean="0">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𝑞</m:t>
                    </m:r>
                    <m:sSubSup>
                      <m:sSubSupPr>
                        <m:ctrlPr>
                          <a:rPr lang="en-US" altLang="pt-BR" sz="3200" i="1">
                            <a:latin typeface="Cambria Math" panose="02040503050406030204" pitchFamily="18" charset="0"/>
                            <a:cs typeface="Cambria Math" panose="02040503050406030204" pitchFamily="18" charset="0"/>
                          </a:rPr>
                        </m:ctrlPr>
                      </m:sSubSup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𝑖</m:t>
                        </m:r>
                      </m:sub>
                      <m:sup>
                        <m:r>
                          <a:rPr lang="en-US" altLang="pt-BR" sz="3200" i="1">
                            <a:latin typeface="Cambria Math" panose="02040503050406030204" pitchFamily="18" charset="0"/>
                            <a:cs typeface="Cambria Math" panose="02040503050406030204" pitchFamily="18" charset="0"/>
                          </a:rPr>
                          <m:t>2</m:t>
                        </m:r>
                      </m:sup>
                    </m:sSubSup>
                    <m:d>
                      <m:dPr>
                        <m:begChr m:val="{"/>
                        <m:endChr m:val="}"/>
                        <m:ctrlPr>
                          <a:rPr lang="en-US" altLang="pt-BR" sz="3200" i="1" smtClean="0">
                            <a:latin typeface="Cambria Math" panose="02040503050406030204" pitchFamily="18" charset="0"/>
                          </a:rPr>
                        </m:ctrlPr>
                      </m:dPr>
                      <m:e>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𝐷</m:t>
                                </m:r>
                              </m:e>
                              <m:sub>
                                <m:r>
                                  <a:rPr lang="pt-BR" altLang="pt-BR" sz="3200" i="1">
                                    <a:latin typeface="Cambria Math" panose="02040503050406030204" pitchFamily="18" charset="0"/>
                                    <a:cs typeface="Cambria Math" panose="02040503050406030204" pitchFamily="18" charset="0"/>
                                  </a:rPr>
                                  <m:t>𝑝</m:t>
                                </m:r>
                                <m:r>
                                  <a:rPr lang="en-US" altLang="pt-BR" sz="3200" i="1">
                                    <a:latin typeface="Cambria Math" panose="02040503050406030204" pitchFamily="18" charset="0"/>
                                    <a:cs typeface="Cambria Math" panose="02040503050406030204" pitchFamily="18" charset="0"/>
                                  </a:rPr>
                                  <m:t>𝑒</m:t>
                                </m:r>
                              </m:sub>
                            </m:sSub>
                          </m:num>
                          <m:den>
                            <m:sSub>
                              <m:sSubPr>
                                <m:ctrlPr>
                                  <a:rPr lang="en-US" altLang="pt-BR" sz="3200" i="1">
                                    <a:latin typeface="Cambria Math" panose="02040503050406030204" pitchFamily="18" charset="0"/>
                                    <a:cs typeface="Cambria Math" panose="02040503050406030204" pitchFamily="18" charset="0"/>
                                  </a:rPr>
                                </m:ctrlPr>
                              </m:sSubPr>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𝑁</m:t>
                                    </m:r>
                                  </m:e>
                                  <m:sub>
                                    <m:r>
                                      <a:rPr lang="pt-BR" altLang="pt-BR" sz="3200" i="1">
                                        <a:latin typeface="Cambria Math" panose="02040503050406030204" pitchFamily="18" charset="0"/>
                                        <a:cs typeface="Cambria Math" panose="02040503050406030204" pitchFamily="18" charset="0"/>
                                      </a:rPr>
                                      <m:t>𝐷𝐸</m:t>
                                    </m:r>
                                  </m:sub>
                                </m:sSub>
                                <m:r>
                                  <a:rPr lang="en-US" altLang="pt-BR" sz="3200" i="1">
                                    <a:latin typeface="Cambria Math" panose="02040503050406030204" pitchFamily="18" charset="0"/>
                                    <a:cs typeface="Cambria Math" panose="02040503050406030204" pitchFamily="18" charset="0"/>
                                  </a:rPr>
                                  <m:t>𝐿</m:t>
                                </m:r>
                              </m:e>
                              <m:sub>
                                <m:r>
                                  <a:rPr lang="pt-BR" altLang="pt-BR" sz="3200" i="1">
                                    <a:latin typeface="Cambria Math" panose="02040503050406030204" pitchFamily="18" charset="0"/>
                                    <a:cs typeface="Cambria Math" panose="02040503050406030204" pitchFamily="18" charset="0"/>
                                  </a:rPr>
                                  <m:t>𝑝</m:t>
                                </m:r>
                                <m:r>
                                  <a:rPr lang="en-US" altLang="pt-BR" sz="3200" i="1">
                                    <a:latin typeface="Cambria Math" panose="02040503050406030204" pitchFamily="18" charset="0"/>
                                    <a:cs typeface="Cambria Math" panose="02040503050406030204" pitchFamily="18" charset="0"/>
                                  </a:rPr>
                                  <m:t>𝑒</m:t>
                                </m:r>
                              </m:sub>
                            </m:sSub>
                          </m:den>
                        </m:f>
                        <m:r>
                          <m:rPr>
                            <m:nor/>
                          </m:rPr>
                          <a:rPr lang="pt-BR" sz="3200" dirty="0">
                            <a:latin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𝐷</m:t>
                                </m:r>
                              </m:e>
                              <m:sub>
                                <m:r>
                                  <a:rPr lang="pt-BR" altLang="pt-BR" sz="3200" i="1">
                                    <a:latin typeface="Cambria Math" panose="02040503050406030204" pitchFamily="18" charset="0"/>
                                    <a:cs typeface="Cambria Math" panose="02040503050406030204" pitchFamily="18" charset="0"/>
                                  </a:rPr>
                                  <m:t>𝑛</m:t>
                                </m:r>
                                <m:r>
                                  <a:rPr lang="en-US" altLang="pt-BR" sz="3200" i="1">
                                    <a:latin typeface="Cambria Math" panose="02040503050406030204" pitchFamily="18" charset="0"/>
                                    <a:cs typeface="Cambria Math" panose="02040503050406030204" pitchFamily="18" charset="0"/>
                                  </a:rPr>
                                  <m:t>𝑏</m:t>
                                </m:r>
                              </m:sub>
                            </m:sSub>
                          </m:num>
                          <m:den>
                            <m:sSub>
                              <m:sSubPr>
                                <m:ctrlPr>
                                  <a:rPr lang="en-US" altLang="pt-BR" sz="3200" i="1">
                                    <a:latin typeface="Cambria Math" panose="02040503050406030204" pitchFamily="18" charset="0"/>
                                    <a:cs typeface="Cambria Math" panose="02040503050406030204" pitchFamily="18" charset="0"/>
                                  </a:rPr>
                                </m:ctrlPr>
                              </m:sSubPr>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𝑁</m:t>
                                    </m:r>
                                  </m:e>
                                  <m:sub>
                                    <m:r>
                                      <a:rPr lang="pt-BR" altLang="pt-BR" sz="3200" i="1">
                                        <a:latin typeface="Cambria Math" panose="02040503050406030204" pitchFamily="18" charset="0"/>
                                        <a:cs typeface="Cambria Math" panose="02040503050406030204" pitchFamily="18" charset="0"/>
                                      </a:rPr>
                                      <m:t>𝐴</m:t>
                                    </m:r>
                                  </m:sub>
                                </m:sSub>
                                <m:r>
                                  <a:rPr lang="en-US" altLang="pt-BR" sz="3200" i="1">
                                    <a:latin typeface="Cambria Math" panose="02040503050406030204" pitchFamily="18" charset="0"/>
                                    <a:cs typeface="Cambria Math" panose="02040503050406030204" pitchFamily="18" charset="0"/>
                                  </a:rPr>
                                  <m:t>𝐿</m:t>
                                </m:r>
                              </m:e>
                              <m:sub>
                                <m:r>
                                  <a:rPr lang="pt-BR" altLang="pt-BR" sz="3200" i="1">
                                    <a:latin typeface="Cambria Math" panose="02040503050406030204" pitchFamily="18" charset="0"/>
                                    <a:cs typeface="Cambria Math" panose="02040503050406030204" pitchFamily="18" charset="0"/>
                                  </a:rPr>
                                  <m:t>𝑛</m:t>
                                </m:r>
                                <m:r>
                                  <a:rPr lang="en-US" altLang="pt-BR" sz="3200" i="1">
                                    <a:latin typeface="Cambria Math" panose="02040503050406030204" pitchFamily="18" charset="0"/>
                                    <a:cs typeface="Cambria Math" panose="02040503050406030204" pitchFamily="18" charset="0"/>
                                  </a:rPr>
                                  <m:t>𝑏</m:t>
                                </m:r>
                              </m:sub>
                            </m:sSub>
                          </m:den>
                        </m:f>
                        <m:f>
                          <m:fPr>
                            <m:ctrlPr>
                              <a:rPr lang="pt-BR" altLang="en-US" sz="32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𝑊</m:t>
                                </m:r>
                              </m:e>
                              <m:sub>
                                <m:r>
                                  <a:rPr lang="pt-BR" altLang="en-US" sz="3200" i="1">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3200" i="1">
                                <a:latin typeface="Cambria Math" panose="02040503050406030204" pitchFamily="18" charset="0"/>
                                <a:ea typeface="Cambria Math" panose="02040503050406030204" pitchFamily="18" charset="0"/>
                                <a:sym typeface="Symbol" panose="05050102010706020507" charset="0"/>
                              </a:rPr>
                              <m:t>2</m:t>
                            </m:r>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𝐿</m:t>
                                </m:r>
                              </m:e>
                              <m:sub>
                                <m:r>
                                  <a:rPr lang="pt-BR" altLang="en-US" sz="3200" i="1">
                                    <a:latin typeface="Cambria Math" panose="02040503050406030204" pitchFamily="18" charset="0"/>
                                    <a:ea typeface="Cambria Math" panose="02040503050406030204" pitchFamily="18" charset="0"/>
                                    <a:sym typeface="Symbol" panose="05050102010706020507" charset="0"/>
                                  </a:rPr>
                                  <m:t>𝑛</m:t>
                                </m:r>
                                <m:r>
                                  <a:rPr lang="en-US" altLang="pt-BR" sz="3200" i="1">
                                    <a:latin typeface="Cambria Math" panose="02040503050406030204" pitchFamily="18" charset="0"/>
                                    <a:ea typeface="Cambria Math" panose="02040503050406030204" pitchFamily="18" charset="0"/>
                                    <a:sym typeface="Symbol" panose="05050102010706020507" charset="0"/>
                                  </a:rPr>
                                  <m:t>𝑏</m:t>
                                </m:r>
                              </m:sub>
                            </m:sSub>
                          </m:den>
                        </m:f>
                      </m:e>
                    </m:d>
                  </m:oMath>
                </a14:m>
                <a:r>
                  <a:rPr lang="en-US" altLang="pt-BR" sz="3200" dirty="0">
                    <a:cs typeface="Cambria Math" panose="02040503050406030204" pitchFamily="18" charset="0"/>
                  </a:rPr>
                  <a:t> </a:t>
                </a:r>
                <a14:m>
                  <m:oMath xmlns:m="http://schemas.openxmlformats.org/officeDocument/2006/math">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𝑞</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pt-BR" altLang="pt-BR" sz="3200" i="1">
                                <a:latin typeface="Cambria Math" panose="02040503050406030204" pitchFamily="18" charset="0"/>
                                <a:cs typeface="Cambria Math" panose="02040503050406030204" pitchFamily="18" charset="0"/>
                              </a:rPr>
                              <m:t>𝐵𝐸</m:t>
                            </m:r>
                          </m:sub>
                        </m:sSub>
                      </m:num>
                      <m:den>
                        <m:r>
                          <a:rPr lang="en-US" altLang="pt-BR" sz="3200" i="1">
                            <a:latin typeface="Cambria Math" panose="02040503050406030204" pitchFamily="18" charset="0"/>
                            <a:cs typeface="Cambria Math" panose="02040503050406030204" pitchFamily="18" charset="0"/>
                          </a:rPr>
                          <m:t>𝑘𝑇</m:t>
                        </m:r>
                      </m:den>
                    </m:f>
                    <m:r>
                      <a:rPr lang="en-US" altLang="pt-BR" sz="3200" i="1">
                        <a:latin typeface="Cambria Math" panose="02040503050406030204" pitchFamily="18" charset="0"/>
                        <a:cs typeface="Cambria Math" panose="02040503050406030204" pitchFamily="18" charset="0"/>
                      </a:rPr>
                      <m:t>)</m:t>
                    </m:r>
                    <m:r>
                      <a:rPr lang="pt-BR" altLang="en-US" sz="3200">
                        <a:latin typeface="Cambria Math" panose="02040503050406030204" pitchFamily="18" charset="0"/>
                      </a:rPr>
                      <m:t> </m:t>
                    </m:r>
                  </m:oMath>
                </a14:m>
                <a:endParaRPr lang="pt-BR" sz="3200" dirty="0"/>
              </a:p>
            </p:txBody>
          </p:sp>
        </mc:Choice>
        <mc:Fallback>
          <p:sp>
            <p:nvSpPr>
              <p:cNvPr id="11" name="Retângulo 10"/>
              <p:cNvSpPr>
                <a:spLocks noRot="1" noChangeAspect="1" noMove="1" noResize="1" noEditPoints="1" noAdjustHandles="1" noChangeArrowheads="1" noChangeShapeType="1" noTextEdit="1"/>
              </p:cNvSpPr>
              <p:nvPr/>
            </p:nvSpPr>
            <p:spPr>
              <a:xfrm>
                <a:off x="2255168" y="1555355"/>
                <a:ext cx="8463280" cy="986790"/>
              </a:xfrm>
              <a:prstGeom prst="rect">
                <a:avLst/>
              </a:prstGeom>
              <a:blipFill rotWithShape="1">
                <a:blip r:embed="rId1"/>
                <a:stretch>
                  <a:fillRect l="-153" t="-1311" r="-147" b="-1263"/>
                </a:stretch>
              </a:blipFill>
              <a:ln w="25400">
                <a:solidFill>
                  <a:srgbClr val="FFFF00"/>
                </a:solidFill>
              </a:ln>
            </p:spPr>
            <p:txBody>
              <a:bodyPr/>
              <a:lstStyle/>
              <a:p>
                <a:r>
                  <a:rPr lang="pt-BR" altLang="en-US">
                    <a:noFill/>
                  </a:rPr>
                  <a:t> </a:t>
                </a:r>
              </a:p>
            </p:txBody>
          </p:sp>
        </mc:Fallback>
      </mc:AlternateContent>
      <p:sp>
        <p:nvSpPr>
          <p:cNvPr id="9" name="CaixaDeTexto 8"/>
          <p:cNvSpPr txBox="1"/>
          <p:nvPr/>
        </p:nvSpPr>
        <p:spPr>
          <a:xfrm>
            <a:off x="436727" y="3207845"/>
            <a:ext cx="11286699" cy="52197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Essa equação e a da corrente de coletor são as que procuramos</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3" name="Retângulo 12"/>
              <p:cNvSpPr/>
              <p:nvPr/>
            </p:nvSpPr>
            <p:spPr>
              <a:xfrm>
                <a:off x="2699668" y="4385095"/>
                <a:ext cx="6433820" cy="1143000"/>
              </a:xfrm>
              <a:prstGeom prst="rect">
                <a:avLst/>
              </a:prstGeom>
              <a:ln w="25400">
                <a:solidFill>
                  <a:srgbClr val="FFFF00"/>
                </a:solidFill>
              </a:ln>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𝐼</m:t>
                          </m:r>
                        </m:e>
                        <m:sub>
                          <m:r>
                            <a:rPr lang="pt-BR" altLang="en-US" sz="32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b="0" i="1" smtClean="0">
                          <a:latin typeface="Cambria Math" panose="02040503050406030204" pitchFamily="18" charset="0"/>
                          <a:ea typeface="Cambria Math" panose="02040503050406030204" pitchFamily="18" charset="0"/>
                          <a:sym typeface="Symbol" panose="05050102010706020507" charset="0"/>
                        </a:rPr>
                        <m:t>𝐴𝑟𝑒𝑎</m:t>
                      </m:r>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i="1">
                          <a:latin typeface="Cambria Math" panose="02040503050406030204" pitchFamily="18" charset="0"/>
                          <a:ea typeface="Cambria Math" panose="02040503050406030204" pitchFamily="18" charset="0"/>
                          <a:sym typeface="Symbol" panose="05050102010706020507" charset="0"/>
                        </a:rPr>
                        <m:t>𝑞</m:t>
                      </m:r>
                      <m:sSubSup>
                        <m:sSubSupPr>
                          <m:ctrlPr>
                            <a:rPr lang="pt-BR" sz="3200" i="1">
                              <a:latin typeface="Cambria Math" panose="02040503050406030204" pitchFamily="18" charset="0"/>
                            </a:rPr>
                          </m:ctrlPr>
                        </m:sSubSupPr>
                        <m:e>
                          <m:r>
                            <a:rPr lang="pt-BR" sz="3200" i="1">
                              <a:latin typeface="Cambria Math" panose="02040503050406030204" pitchFamily="18" charset="0"/>
                            </a:rPr>
                            <m:t>𝑛</m:t>
                          </m:r>
                        </m:e>
                        <m:sub>
                          <m:r>
                            <a:rPr lang="pt-BR" sz="3200" i="1">
                              <a:latin typeface="Cambria Math" panose="02040503050406030204" pitchFamily="18" charset="0"/>
                            </a:rPr>
                            <m:t>𝑖</m:t>
                          </m:r>
                        </m:sub>
                        <m:sup>
                          <m:r>
                            <a:rPr lang="pt-BR" sz="3200" i="1">
                              <a:latin typeface="Cambria Math" panose="02040503050406030204" pitchFamily="18" charset="0"/>
                            </a:rPr>
                            <m:t>2</m:t>
                          </m:r>
                        </m:sup>
                      </m:sSubSup>
                      <m:f>
                        <m:f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𝐷</m:t>
                              </m:r>
                            </m:e>
                            <m:sub>
                              <m:r>
                                <a:rPr lang="pt-BR" altLang="en-US" sz="3200" i="1">
                                  <a:latin typeface="Cambria Math" panose="02040503050406030204" pitchFamily="18" charset="0"/>
                                  <a:ea typeface="Cambria Math" panose="02040503050406030204" pitchFamily="18" charset="0"/>
                                  <a:sym typeface="Symbol" panose="05050102010706020507" charset="0"/>
                                </a:rPr>
                                <m:t>𝑛</m:t>
                              </m:r>
                              <m:r>
                                <a:rPr lang="en-US" altLang="pt-BR" sz="3200" i="1">
                                  <a:latin typeface="Cambria Math" panose="02040503050406030204" pitchFamily="18" charset="0"/>
                                  <a:ea typeface="Cambria Math" panose="02040503050406030204" pitchFamily="18" charset="0"/>
                                  <a:sym typeface="Symbol" panose="05050102010706020507" charset="0"/>
                                </a:rPr>
                                <m:t>𝑏</m:t>
                              </m:r>
                            </m:sub>
                          </m:sSub>
                        </m:num>
                        <m:den>
                          <m:sSub>
                            <m:sSubPr>
                              <m:ctrlPr>
                                <a:rPr lang="pt-BR" sz="3200" i="1">
                                  <a:latin typeface="Cambria Math" panose="02040503050406030204" pitchFamily="18" charset="0"/>
                                </a:rPr>
                              </m:ctrlPr>
                            </m:sSubPr>
                            <m:e>
                              <m:r>
                                <a:rPr lang="pt-BR" sz="3200" i="1">
                                  <a:latin typeface="Cambria Math" panose="02040503050406030204" pitchFamily="18" charset="0"/>
                                </a:rPr>
                                <m:t>𝑁</m:t>
                              </m:r>
                            </m:e>
                            <m:sub>
                              <m:r>
                                <a:rPr lang="pt-BR" sz="3200" i="1">
                                  <a:latin typeface="Cambria Math" panose="02040503050406030204" pitchFamily="18" charset="0"/>
                                </a:rPr>
                                <m:t>𝐴</m:t>
                              </m:r>
                            </m:sub>
                          </m:sSub>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𝑊</m:t>
                              </m:r>
                            </m:e>
                            <m:sub>
                              <m:r>
                                <a:rPr lang="pt-BR" sz="3200" b="0" i="1" smtClean="0">
                                  <a:latin typeface="Cambria Math" panose="02040503050406030204" pitchFamily="18" charset="0"/>
                                </a:rPr>
                                <m:t>𝑏𝑒𝑓</m:t>
                              </m:r>
                            </m:sub>
                          </m:sSub>
                        </m:den>
                      </m:f>
                      <m:r>
                        <a:rPr lang="pt-BR" sz="3200" i="1">
                          <a:latin typeface="Cambria Math" panose="02040503050406030204" pitchFamily="18" charset="0"/>
                        </a:rPr>
                        <m:t>𝑒𝑥𝑝</m:t>
                      </m:r>
                      <m:d>
                        <m:dPr>
                          <m:ctrlPr>
                            <a:rPr lang="pt-BR" sz="3200" i="1">
                              <a:latin typeface="Cambria Math" panose="02040503050406030204" pitchFamily="18" charset="0"/>
                            </a:rPr>
                          </m:ctrlPr>
                        </m:dPr>
                        <m:e>
                          <m:r>
                            <a:rPr lang="pt-BR" sz="3200" i="1">
                              <a:latin typeface="Cambria Math" panose="02040503050406030204" pitchFamily="18" charset="0"/>
                            </a:rPr>
                            <m:t>𝑞</m:t>
                          </m:r>
                          <m:f>
                            <m:fPr>
                              <m:ctrlPr>
                                <a:rPr lang="pt-BR" sz="3200" i="1">
                                  <a:latin typeface="Cambria Math" panose="02040503050406030204" pitchFamily="18" charset="0"/>
                                </a:rPr>
                              </m:ctrlPr>
                            </m:fPr>
                            <m:num>
                              <m:sSub>
                                <m:sSubPr>
                                  <m:ctrlPr>
                                    <a:rPr lang="pt-BR" sz="3200" i="1">
                                      <a:latin typeface="Cambria Math" panose="02040503050406030204" pitchFamily="18" charset="0"/>
                                    </a:rPr>
                                  </m:ctrlPr>
                                </m:sSubPr>
                                <m:e>
                                  <m:r>
                                    <a:rPr lang="pt-BR" sz="3200" i="1">
                                      <a:latin typeface="Cambria Math" panose="02040503050406030204" pitchFamily="18" charset="0"/>
                                    </a:rPr>
                                    <m:t>𝑉</m:t>
                                  </m:r>
                                </m:e>
                                <m:sub>
                                  <m:r>
                                    <a:rPr lang="pt-BR" sz="3200" i="1">
                                      <a:latin typeface="Cambria Math" panose="02040503050406030204" pitchFamily="18" charset="0"/>
                                    </a:rPr>
                                    <m:t>𝐵𝐸</m:t>
                                  </m:r>
                                </m:sub>
                              </m:sSub>
                            </m:num>
                            <m:den>
                              <m:r>
                                <a:rPr lang="pt-BR" sz="3200" i="1">
                                  <a:latin typeface="Cambria Math" panose="02040503050406030204" pitchFamily="18" charset="0"/>
                                </a:rPr>
                                <m:t>𝑘𝑇</m:t>
                              </m:r>
                            </m:den>
                          </m:f>
                        </m:e>
                      </m:d>
                    </m:oMath>
                  </m:oMathPara>
                </a14:m>
                <a:endParaRPr lang="pt-BR" sz="3600" dirty="0"/>
              </a:p>
            </p:txBody>
          </p:sp>
        </mc:Choice>
        <mc:Fallback>
          <p:sp>
            <p:nvSpPr>
              <p:cNvPr id="13" name="Retângulo 12"/>
              <p:cNvSpPr>
                <a:spLocks noRot="1" noChangeAspect="1" noMove="1" noResize="1" noEditPoints="1" noAdjustHandles="1" noChangeArrowheads="1" noChangeShapeType="1" noTextEdit="1"/>
              </p:cNvSpPr>
              <p:nvPr/>
            </p:nvSpPr>
            <p:spPr>
              <a:xfrm>
                <a:off x="2699668" y="4385095"/>
                <a:ext cx="6433820" cy="1143000"/>
              </a:xfrm>
              <a:prstGeom prst="rect">
                <a:avLst/>
              </a:prstGeom>
              <a:blipFill rotWithShape="1">
                <a:blip r:embed="rId2"/>
                <a:stretch>
                  <a:fillRect l="-202" t="-1148" r="-193" b="-1074"/>
                </a:stretch>
              </a:blipFill>
              <a:ln w="25400">
                <a:solidFill>
                  <a:srgbClr val="FFFF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DeTexto 45"/>
              <p:cNvSpPr txBox="1"/>
              <p:nvPr/>
            </p:nvSpPr>
            <p:spPr>
              <a:xfrm>
                <a:off x="575753" y="462257"/>
                <a:ext cx="11040155" cy="1698625"/>
              </a:xfrm>
              <a:prstGeom prst="rect">
                <a:avLst/>
              </a:prstGeom>
              <a:noFill/>
              <a:ln w="25400">
                <a:noFill/>
              </a:ln>
            </p:spPr>
            <p:txBody>
              <a:bodyPr wrap="square" rtlCol="0">
                <a:spAutoFit/>
              </a:bodyPr>
              <a:lstStyle/>
              <a:p>
                <a:pPr algn="ctr">
                  <a:spcBef>
                    <a:spcPts val="600"/>
                  </a:spcBef>
                  <a:spcAft>
                    <a:spcPts val="1200"/>
                  </a:spcAft>
                </a:pPr>
                <a:r>
                  <a:rPr lang="pt-BR" altLang="en-US" sz="32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Principais Relações (região ativa)</a:t>
                </a:r>
                <a:endParaRPr lang="pt-BR" altLang="en-US" sz="32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0" indent="0">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b="1" i="1" dirty="0" smtClean="0">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𝑺</m:t>
                          </m:r>
                        </m:sub>
                      </m:s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𝒆𝒙𝒑</m:t>
                      </m:r>
                      <m:d>
                        <m:d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𝑽</m:t>
                                  </m:r>
                                </m:e>
                                <m: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𝑩𝑬</m:t>
                                  </m:r>
                                </m:sub>
                              </m:sSub>
                            </m:num>
                            <m:den>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𝑻</m:t>
                                  </m:r>
                                </m:sub>
                              </m:sSub>
                            </m:den>
                          </m:f>
                        </m:e>
                      </m:d>
                    </m:oMath>
                  </m:oMathPara>
                </a14:m>
                <a:endParaRPr lang="pt-BR" altLang="en-US" sz="3200" b="1" i="1" dirty="0" smtClean="0">
                  <a:solidFill>
                    <a:srgbClr val="9A0000"/>
                  </a:solidFill>
                  <a:effectLst/>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 name="CaixaDeTexto 45"/>
              <p:cNvSpPr txBox="1">
                <a:spLocks noRot="1" noChangeAspect="1" noMove="1" noResize="1" noEditPoints="1" noAdjustHandles="1" noChangeArrowheads="1" noChangeShapeType="1" noTextEdit="1"/>
              </p:cNvSpPr>
              <p:nvPr/>
            </p:nvSpPr>
            <p:spPr>
              <a:xfrm>
                <a:off x="575753" y="462257"/>
                <a:ext cx="11040155" cy="1698625"/>
              </a:xfrm>
              <a:prstGeom prst="rect">
                <a:avLst/>
              </a:prstGeom>
              <a:blipFill rotWithShape="1">
                <a:blip r:embed="rId1"/>
                <a:stretch>
                  <a:fillRect l="-4" t="-36" r="4" b="36"/>
                </a:stretch>
              </a:blipFill>
              <a:ln w="25400">
                <a:no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 name="Retângulo 12"/>
              <p:cNvSpPr/>
              <p:nvPr/>
            </p:nvSpPr>
            <p:spPr>
              <a:xfrm>
                <a:off x="2504723" y="2308010"/>
                <a:ext cx="6433820" cy="1143000"/>
              </a:xfrm>
              <a:prstGeom prst="rect">
                <a:avLst/>
              </a:prstGeom>
              <a:ln w="25400">
                <a:solidFill>
                  <a:srgbClr val="FFFF00"/>
                </a:solidFill>
              </a:ln>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𝐼</m:t>
                          </m:r>
                        </m:e>
                        <m:sub>
                          <m:r>
                            <a:rPr lang="pt-BR" altLang="en-US" sz="32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b="0" i="1" smtClean="0">
                          <a:latin typeface="Cambria Math" panose="02040503050406030204" pitchFamily="18" charset="0"/>
                          <a:ea typeface="Cambria Math" panose="02040503050406030204" pitchFamily="18" charset="0"/>
                          <a:sym typeface="Symbol" panose="05050102010706020507" charset="0"/>
                        </a:rPr>
                        <m:t>𝐴𝑟𝑒𝑎</m:t>
                      </m:r>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i="1">
                          <a:latin typeface="Cambria Math" panose="02040503050406030204" pitchFamily="18" charset="0"/>
                          <a:ea typeface="Cambria Math" panose="02040503050406030204" pitchFamily="18" charset="0"/>
                          <a:sym typeface="Symbol" panose="05050102010706020507" charset="0"/>
                        </a:rPr>
                        <m:t>𝑞</m:t>
                      </m:r>
                      <m:sSubSup>
                        <m:sSubSupPr>
                          <m:ctrlPr>
                            <a:rPr lang="pt-BR" sz="3200" i="1">
                              <a:latin typeface="Cambria Math" panose="02040503050406030204" pitchFamily="18" charset="0"/>
                            </a:rPr>
                          </m:ctrlPr>
                        </m:sSubSupPr>
                        <m:e>
                          <m:r>
                            <a:rPr lang="pt-BR" sz="3200" i="1">
                              <a:latin typeface="Cambria Math" panose="02040503050406030204" pitchFamily="18" charset="0"/>
                            </a:rPr>
                            <m:t>𝑛</m:t>
                          </m:r>
                        </m:e>
                        <m:sub>
                          <m:r>
                            <a:rPr lang="pt-BR" sz="3200" i="1">
                              <a:latin typeface="Cambria Math" panose="02040503050406030204" pitchFamily="18" charset="0"/>
                            </a:rPr>
                            <m:t>𝑖</m:t>
                          </m:r>
                        </m:sub>
                        <m:sup>
                          <m:r>
                            <a:rPr lang="pt-BR" sz="3200" i="1">
                              <a:latin typeface="Cambria Math" panose="02040503050406030204" pitchFamily="18" charset="0"/>
                            </a:rPr>
                            <m:t>2</m:t>
                          </m:r>
                        </m:sup>
                      </m:sSubSup>
                      <m:f>
                        <m:f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𝐷</m:t>
                              </m:r>
                            </m:e>
                            <m:sub>
                              <m:r>
                                <a:rPr lang="pt-BR" altLang="en-US" sz="3200" i="1">
                                  <a:latin typeface="Cambria Math" panose="02040503050406030204" pitchFamily="18" charset="0"/>
                                  <a:ea typeface="Cambria Math" panose="02040503050406030204" pitchFamily="18" charset="0"/>
                                  <a:sym typeface="Symbol" panose="05050102010706020507" charset="0"/>
                                </a:rPr>
                                <m:t>𝑛</m:t>
                              </m:r>
                              <m:r>
                                <a:rPr lang="en-US" altLang="pt-BR" sz="3200" i="1">
                                  <a:latin typeface="Cambria Math" panose="02040503050406030204" pitchFamily="18" charset="0"/>
                                  <a:ea typeface="Cambria Math" panose="02040503050406030204" pitchFamily="18" charset="0"/>
                                  <a:sym typeface="Symbol" panose="05050102010706020507" charset="0"/>
                                </a:rPr>
                                <m:t>𝑏</m:t>
                              </m:r>
                            </m:sub>
                          </m:sSub>
                        </m:num>
                        <m:den>
                          <m:sSub>
                            <m:sSubPr>
                              <m:ctrlPr>
                                <a:rPr lang="pt-BR" sz="3200" i="1">
                                  <a:latin typeface="Cambria Math" panose="02040503050406030204" pitchFamily="18" charset="0"/>
                                </a:rPr>
                              </m:ctrlPr>
                            </m:sSubPr>
                            <m:e>
                              <m:r>
                                <a:rPr lang="pt-BR" sz="3200" i="1">
                                  <a:latin typeface="Cambria Math" panose="02040503050406030204" pitchFamily="18" charset="0"/>
                                </a:rPr>
                                <m:t>𝑁</m:t>
                              </m:r>
                            </m:e>
                            <m:sub>
                              <m:r>
                                <a:rPr lang="pt-BR" sz="3200" i="1">
                                  <a:latin typeface="Cambria Math" panose="02040503050406030204" pitchFamily="18" charset="0"/>
                                </a:rPr>
                                <m:t>𝐴</m:t>
                              </m:r>
                            </m:sub>
                          </m:sSub>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𝑊</m:t>
                              </m:r>
                            </m:e>
                            <m:sub>
                              <m:r>
                                <a:rPr lang="pt-BR" sz="3200" b="0" i="1" smtClean="0">
                                  <a:latin typeface="Cambria Math" panose="02040503050406030204" pitchFamily="18" charset="0"/>
                                </a:rPr>
                                <m:t>𝑏𝑒𝑓</m:t>
                              </m:r>
                            </m:sub>
                          </m:sSub>
                        </m:den>
                      </m:f>
                      <m:r>
                        <a:rPr lang="pt-BR" sz="3200" i="1">
                          <a:latin typeface="Cambria Math" panose="02040503050406030204" pitchFamily="18" charset="0"/>
                        </a:rPr>
                        <m:t>𝑒𝑥𝑝</m:t>
                      </m:r>
                      <m:d>
                        <m:dPr>
                          <m:ctrlPr>
                            <a:rPr lang="pt-BR" sz="3200" i="1">
                              <a:latin typeface="Cambria Math" panose="02040503050406030204" pitchFamily="18" charset="0"/>
                            </a:rPr>
                          </m:ctrlPr>
                        </m:dPr>
                        <m:e>
                          <m:r>
                            <a:rPr lang="pt-BR" sz="3200" i="1">
                              <a:latin typeface="Cambria Math" panose="02040503050406030204" pitchFamily="18" charset="0"/>
                            </a:rPr>
                            <m:t>𝑞</m:t>
                          </m:r>
                          <m:f>
                            <m:fPr>
                              <m:ctrlPr>
                                <a:rPr lang="pt-BR" sz="3200" i="1">
                                  <a:latin typeface="Cambria Math" panose="02040503050406030204" pitchFamily="18" charset="0"/>
                                </a:rPr>
                              </m:ctrlPr>
                            </m:fPr>
                            <m:num>
                              <m:sSub>
                                <m:sSubPr>
                                  <m:ctrlPr>
                                    <a:rPr lang="pt-BR" sz="3200" i="1">
                                      <a:latin typeface="Cambria Math" panose="02040503050406030204" pitchFamily="18" charset="0"/>
                                    </a:rPr>
                                  </m:ctrlPr>
                                </m:sSubPr>
                                <m:e>
                                  <m:r>
                                    <a:rPr lang="pt-BR" sz="3200" i="1">
                                      <a:latin typeface="Cambria Math" panose="02040503050406030204" pitchFamily="18" charset="0"/>
                                    </a:rPr>
                                    <m:t>𝑉</m:t>
                                  </m:r>
                                </m:e>
                                <m:sub>
                                  <m:r>
                                    <a:rPr lang="pt-BR" sz="3200" i="1">
                                      <a:latin typeface="Cambria Math" panose="02040503050406030204" pitchFamily="18" charset="0"/>
                                    </a:rPr>
                                    <m:t>𝐵𝐸</m:t>
                                  </m:r>
                                </m:sub>
                              </m:sSub>
                            </m:num>
                            <m:den>
                              <m:r>
                                <a:rPr lang="pt-BR" sz="3200" i="1">
                                  <a:latin typeface="Cambria Math" panose="02040503050406030204" pitchFamily="18" charset="0"/>
                                </a:rPr>
                                <m:t>𝑘𝑇</m:t>
                              </m:r>
                            </m:den>
                          </m:f>
                        </m:e>
                      </m:d>
                    </m:oMath>
                  </m:oMathPara>
                </a14:m>
                <a:endParaRPr lang="pt-BR" sz="3600" dirty="0"/>
              </a:p>
            </p:txBody>
          </p:sp>
        </mc:Choice>
        <mc:Fallback>
          <p:sp>
            <p:nvSpPr>
              <p:cNvPr id="13" name="Retângulo 12"/>
              <p:cNvSpPr>
                <a:spLocks noRot="1" noChangeAspect="1" noMove="1" noResize="1" noEditPoints="1" noAdjustHandles="1" noChangeArrowheads="1" noChangeShapeType="1" noTextEdit="1"/>
              </p:cNvSpPr>
              <p:nvPr/>
            </p:nvSpPr>
            <p:spPr>
              <a:xfrm>
                <a:off x="2504723" y="2308010"/>
                <a:ext cx="6433820" cy="1143000"/>
              </a:xfrm>
              <a:prstGeom prst="rect">
                <a:avLst/>
              </a:prstGeom>
              <a:blipFill rotWithShape="1">
                <a:blip r:embed="rId2"/>
                <a:stretch>
                  <a:fillRect l="-202" t="-1148" r="-193" b="-1074"/>
                </a:stretch>
              </a:blipFill>
              <a:ln w="25400">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Retângulo 2"/>
              <p:cNvSpPr/>
              <p:nvPr/>
            </p:nvSpPr>
            <p:spPr>
              <a:xfrm>
                <a:off x="2499643" y="3735490"/>
                <a:ext cx="4199890" cy="1143000"/>
              </a:xfrm>
              <a:prstGeom prst="rect">
                <a:avLst/>
              </a:prstGeom>
              <a:ln w="25400">
                <a:solidFill>
                  <a:srgbClr val="FFFF00"/>
                </a:solidFill>
              </a:ln>
            </p:spPr>
            <p:txBody>
              <a:bodyPr wrap="none">
                <a:spAutoFit/>
              </a:bodyPr>
              <a:lstStyle/>
              <a:p>
                <a:pPr algn="l"/>
                <a14:m>
                  <m:oMathPara xmlns:m="http://schemas.openxmlformats.org/officeDocument/2006/math">
                    <m:oMathParaPr>
                      <m:jc m:val="left"/>
                    </m:oMathParaPr>
                    <m:oMath xmlns:m="http://schemas.openxmlformats.org/officeDocument/2006/math">
                      <m:sSub>
                        <m:sSubPr>
                          <m:ctrlPr>
                            <a:rPr lang="pt-BR" altLang="en-US"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𝑆</m:t>
                          </m:r>
                        </m:sub>
                      </m:sSub>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b="0" i="1" smtClean="0">
                          <a:latin typeface="Cambria Math" panose="02040503050406030204" pitchFamily="18" charset="0"/>
                          <a:ea typeface="Cambria Math" panose="02040503050406030204" pitchFamily="18" charset="0"/>
                          <a:sym typeface="Symbol" panose="05050102010706020507" charset="0"/>
                        </a:rPr>
                        <m:t>𝐴𝑟𝑒𝑎</m:t>
                      </m:r>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i="1">
                          <a:latin typeface="Cambria Math" panose="02040503050406030204" pitchFamily="18" charset="0"/>
                          <a:ea typeface="Cambria Math" panose="02040503050406030204" pitchFamily="18" charset="0"/>
                          <a:sym typeface="Symbol" panose="05050102010706020507" charset="0"/>
                        </a:rPr>
                        <m:t>𝑞</m:t>
                      </m:r>
                      <m:sSubSup>
                        <m:sSubSupPr>
                          <m:ctrlPr>
                            <a:rPr lang="pt-BR" sz="3200" i="1">
                              <a:latin typeface="Cambria Math" panose="02040503050406030204" pitchFamily="18" charset="0"/>
                            </a:rPr>
                          </m:ctrlPr>
                        </m:sSubSupPr>
                        <m:e>
                          <m:r>
                            <a:rPr lang="pt-BR" sz="3200" i="1">
                              <a:latin typeface="Cambria Math" panose="02040503050406030204" pitchFamily="18" charset="0"/>
                            </a:rPr>
                            <m:t>𝑛</m:t>
                          </m:r>
                        </m:e>
                        <m:sub>
                          <m:r>
                            <a:rPr lang="pt-BR" sz="3200" i="1">
                              <a:latin typeface="Cambria Math" panose="02040503050406030204" pitchFamily="18" charset="0"/>
                            </a:rPr>
                            <m:t>𝑖</m:t>
                          </m:r>
                        </m:sub>
                        <m:sup>
                          <m:r>
                            <a:rPr lang="pt-BR" sz="3200" i="1">
                              <a:latin typeface="Cambria Math" panose="02040503050406030204" pitchFamily="18" charset="0"/>
                            </a:rPr>
                            <m:t>2</m:t>
                          </m:r>
                        </m:sup>
                      </m:sSubSup>
                      <m:f>
                        <m:f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𝐷</m:t>
                              </m:r>
                            </m:e>
                            <m:sub>
                              <m:r>
                                <a:rPr lang="pt-BR" altLang="en-US" sz="3200" i="1">
                                  <a:latin typeface="Cambria Math" panose="02040503050406030204" pitchFamily="18" charset="0"/>
                                  <a:ea typeface="Cambria Math" panose="02040503050406030204" pitchFamily="18" charset="0"/>
                                  <a:sym typeface="Symbol" panose="05050102010706020507" charset="0"/>
                                </a:rPr>
                                <m:t>𝑛</m:t>
                              </m:r>
                              <m:r>
                                <a:rPr lang="en-US" altLang="pt-BR" sz="3200" i="1">
                                  <a:latin typeface="Cambria Math" panose="02040503050406030204" pitchFamily="18" charset="0"/>
                                  <a:ea typeface="Cambria Math" panose="02040503050406030204" pitchFamily="18" charset="0"/>
                                  <a:sym typeface="Symbol" panose="05050102010706020507" charset="0"/>
                                </a:rPr>
                                <m:t>𝑏</m:t>
                              </m:r>
                            </m:sub>
                          </m:sSub>
                        </m:num>
                        <m:den>
                          <m:sSub>
                            <m:sSubPr>
                              <m:ctrlPr>
                                <a:rPr lang="pt-BR" sz="3200" i="1">
                                  <a:latin typeface="Cambria Math" panose="02040503050406030204" pitchFamily="18" charset="0"/>
                                </a:rPr>
                              </m:ctrlPr>
                            </m:sSubPr>
                            <m:e>
                              <m:r>
                                <a:rPr lang="pt-BR" sz="3200" i="1">
                                  <a:latin typeface="Cambria Math" panose="02040503050406030204" pitchFamily="18" charset="0"/>
                                </a:rPr>
                                <m:t>𝑁</m:t>
                              </m:r>
                            </m:e>
                            <m:sub>
                              <m:r>
                                <a:rPr lang="pt-BR" sz="3200" i="1">
                                  <a:latin typeface="Cambria Math" panose="02040503050406030204" pitchFamily="18" charset="0"/>
                                </a:rPr>
                                <m:t>𝐴</m:t>
                              </m:r>
                            </m:sub>
                          </m:sSub>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𝑊</m:t>
                              </m:r>
                            </m:e>
                            <m:sub>
                              <m:r>
                                <a:rPr lang="pt-BR" sz="3200" b="0" i="1" smtClean="0">
                                  <a:latin typeface="Cambria Math" panose="02040503050406030204" pitchFamily="18" charset="0"/>
                                </a:rPr>
                                <m:t>𝑏𝑒𝑓</m:t>
                              </m:r>
                            </m:sub>
                          </m:sSub>
                        </m:den>
                      </m:f>
                    </m:oMath>
                  </m:oMathPara>
                </a14:m>
                <a:endParaRPr lang="pt-BR" sz="3600" dirty="0"/>
              </a:p>
            </p:txBody>
          </p:sp>
        </mc:Choice>
        <mc:Fallback>
          <p:sp>
            <p:nvSpPr>
              <p:cNvPr id="3" name="Retângulo 2"/>
              <p:cNvSpPr>
                <a:spLocks noRot="1" noChangeAspect="1" noMove="1" noResize="1" noEditPoints="1" noAdjustHandles="1" noChangeArrowheads="1" noChangeShapeType="1" noTextEdit="1"/>
              </p:cNvSpPr>
              <p:nvPr/>
            </p:nvSpPr>
            <p:spPr>
              <a:xfrm>
                <a:off x="2499643" y="3735490"/>
                <a:ext cx="4199890" cy="1143000"/>
              </a:xfrm>
              <a:prstGeom prst="rect">
                <a:avLst/>
              </a:prstGeom>
              <a:blipFill rotWithShape="1">
                <a:blip r:embed="rId3"/>
                <a:stretch>
                  <a:fillRect l="-309" t="-1148" r="-311" b="-1074"/>
                </a:stretch>
              </a:blipFill>
              <a:ln w="25400">
                <a:solidFill>
                  <a:srgbClr val="FFFF00"/>
                </a:solidFill>
              </a:ln>
            </p:spPr>
            <p:txBody>
              <a:bodyPr/>
              <a:lstStyle/>
              <a:p>
                <a:r>
                  <a:rPr lang="pt-BR" altLang="en-US">
                    <a:noFill/>
                  </a:rPr>
                  <a:t> </a:t>
                </a:r>
              </a:p>
            </p:txBody>
          </p:sp>
        </mc:Fallback>
      </mc:AlternateContent>
      <p:sp>
        <p:nvSpPr>
          <p:cNvPr id="5" name="CaixaDeTexto 45"/>
          <p:cNvSpPr txBox="1"/>
          <p:nvPr/>
        </p:nvSpPr>
        <p:spPr>
          <a:xfrm>
            <a:off x="763078" y="5286352"/>
            <a:ext cx="11040155" cy="953135"/>
          </a:xfrm>
          <a:prstGeom prst="rect">
            <a:avLst/>
          </a:prstGeom>
          <a:noFill/>
          <a:ln w="25400">
            <a:noFill/>
          </a:ln>
        </p:spPr>
        <p:txBody>
          <a:bodyPr wrap="square" rtlCol="0">
            <a:spAutoFit/>
          </a:bodyPr>
          <a:lstStyle/>
          <a:p>
            <a:pPr algn="l">
              <a:spcBef>
                <a:spcPts val="600"/>
              </a:spcBef>
              <a:spcAft>
                <a:spcPts val="1200"/>
              </a:spcAft>
            </a:pPr>
            <a:r>
              <a:rPr lang="pt-BR" altLang="en-US" sz="2800" b="1" i="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Is</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depende da área de base, da largura da base, da dopagem da base, etc. </a:t>
            </a:r>
            <a:endParaRPr lang="pt-BR" altLang="en-US" sz="2800" b="1" i="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45"/>
              <p:cNvSpPr txBox="1"/>
              <p:nvPr/>
            </p:nvSpPr>
            <p:spPr>
              <a:xfrm>
                <a:off x="313498" y="325732"/>
                <a:ext cx="11040155" cy="1670685"/>
              </a:xfrm>
              <a:prstGeom prst="rect">
                <a:avLst/>
              </a:prstGeom>
              <a:noFill/>
              <a:ln w="25400">
                <a:noFill/>
              </a:ln>
            </p:spPr>
            <p:txBody>
              <a:bodyPr wrap="square" rtlCol="0">
                <a:spAutoFit/>
              </a:bodyPr>
              <a:lstStyle/>
              <a:p>
                <a:pPr algn="l">
                  <a:spcBef>
                    <a:spcPts val="600"/>
                  </a:spcBef>
                  <a:spcAft>
                    <a:spcPts val="1200"/>
                  </a:spcAft>
                </a:pP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Principais Relações (ativo)</a:t>
                </a:r>
                <a:endPar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0" indent="0">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f>
                        <m:f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num>
                        <m:den>
                          <m:sSub>
                            <m:sSub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𝑩</m:t>
                              </m:r>
                            </m:sub>
                          </m:sSub>
                        </m:den>
                      </m:f>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3200" b="1" i="1">
                          <a:solidFill>
                            <a:srgbClr val="9A0000"/>
                          </a:solidFill>
                          <a:effectLst/>
                          <a:latin typeface="Cambria Math" panose="02040503050406030204" pitchFamily="18" charset="0"/>
                          <a:ea typeface="MS Mincho" charset="0"/>
                          <a:cs typeface="Cambria Math" panose="02040503050406030204" pitchFamily="18" charset="0"/>
                          <a:sym typeface="Symbol" panose="05050102010706020507" charset="0"/>
                        </a:rPr>
                        <m:t>𝜷</m:t>
                      </m:r>
                    </m:oMath>
                  </m:oMathPara>
                </a14:m>
                <a:endParaRPr lang="pt-BR" altLang="en-US" sz="3200" b="1" i="1" dirty="0" smtClean="0">
                  <a:solidFill>
                    <a:srgbClr val="9A0000"/>
                  </a:solidFill>
                  <a:effectLst/>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313498" y="325732"/>
                <a:ext cx="11040155" cy="1670685"/>
              </a:xfrm>
              <a:prstGeom prst="rect">
                <a:avLst/>
              </a:prstGeom>
              <a:blipFill rotWithShape="1">
                <a:blip r:embed="rId1"/>
                <a:stretch>
                  <a:fillRect l="-4" t="-37" r="4" b="37"/>
                </a:stretch>
              </a:blipFill>
              <a:ln w="25400">
                <a:no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 name="Retângulo 10"/>
              <p:cNvSpPr/>
              <p:nvPr/>
            </p:nvSpPr>
            <p:spPr>
              <a:xfrm>
                <a:off x="799113" y="3269220"/>
                <a:ext cx="8463280" cy="986790"/>
              </a:xfrm>
              <a:prstGeom prst="rect">
                <a:avLst/>
              </a:prstGeom>
              <a:ln w="25400">
                <a:solidFill>
                  <a:srgbClr val="FFFF00"/>
                </a:solidFill>
              </a:ln>
            </p:spPr>
            <p:txBody>
              <a:bodyPr wrap="none">
                <a:spAutoFit/>
              </a:bodyPr>
              <a:lstStyle/>
              <a:p>
                <a14:m>
                  <m:oMath xmlns:m="http://schemas.openxmlformats.org/officeDocument/2006/math">
                    <m:sSub>
                      <m:sSub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latin typeface="Cambria Math" panose="02040503050406030204" pitchFamily="18" charset="0"/>
                            <a:ea typeface="Cambria Math" panose="02040503050406030204" pitchFamily="18" charset="0"/>
                            <a:sym typeface="Symbol" panose="05050102010706020507" charset="0"/>
                          </a:rPr>
                          <m:t>𝐼</m:t>
                        </m:r>
                      </m:e>
                      <m:sub>
                        <m:r>
                          <a:rPr lang="pt-BR" altLang="en-US" sz="3200" b="0" i="1" smtClean="0">
                            <a:latin typeface="Cambria Math" panose="02040503050406030204" pitchFamily="18" charset="0"/>
                            <a:ea typeface="Cambria Math" panose="02040503050406030204" pitchFamily="18" charset="0"/>
                            <a:sym typeface="Symbol" panose="05050102010706020507" charset="0"/>
                          </a:rPr>
                          <m:t>𝐵</m:t>
                        </m:r>
                      </m:sub>
                    </m:sSub>
                    <m:r>
                      <a:rPr lang="en-US" altLang="pt-BR" sz="3200" i="1">
                        <a:latin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cs typeface="Cambria Math" panose="02040503050406030204" pitchFamily="18" charset="0"/>
                      </a:rPr>
                      <m:t>𝐴𝑟𝑒𝑎</m:t>
                    </m:r>
                    <m:r>
                      <a:rPr lang="pt-BR" altLang="pt-BR" sz="3200" b="0" i="1" smtClean="0">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𝑞</m:t>
                    </m:r>
                    <m:sSubSup>
                      <m:sSubSupPr>
                        <m:ctrlPr>
                          <a:rPr lang="en-US" altLang="pt-BR" sz="3200" i="1">
                            <a:latin typeface="Cambria Math" panose="02040503050406030204" pitchFamily="18" charset="0"/>
                            <a:cs typeface="Cambria Math" panose="02040503050406030204" pitchFamily="18" charset="0"/>
                          </a:rPr>
                        </m:ctrlPr>
                      </m:sSubSup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𝑖</m:t>
                        </m:r>
                      </m:sub>
                      <m:sup>
                        <m:r>
                          <a:rPr lang="en-US" altLang="pt-BR" sz="3200" i="1">
                            <a:latin typeface="Cambria Math" panose="02040503050406030204" pitchFamily="18" charset="0"/>
                            <a:cs typeface="Cambria Math" panose="02040503050406030204" pitchFamily="18" charset="0"/>
                          </a:rPr>
                          <m:t>2</m:t>
                        </m:r>
                      </m:sup>
                    </m:sSubSup>
                    <m:d>
                      <m:dPr>
                        <m:begChr m:val="{"/>
                        <m:endChr m:val="}"/>
                        <m:ctrlPr>
                          <a:rPr lang="en-US" altLang="pt-BR" sz="3200" i="1" smtClean="0">
                            <a:latin typeface="Cambria Math" panose="02040503050406030204" pitchFamily="18" charset="0"/>
                          </a:rPr>
                        </m:ctrlPr>
                      </m:dPr>
                      <m:e>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𝐷</m:t>
                                </m:r>
                              </m:e>
                              <m:sub>
                                <m:r>
                                  <a:rPr lang="pt-BR" altLang="pt-BR" sz="3200" i="1">
                                    <a:latin typeface="Cambria Math" panose="02040503050406030204" pitchFamily="18" charset="0"/>
                                    <a:cs typeface="Cambria Math" panose="02040503050406030204" pitchFamily="18" charset="0"/>
                                  </a:rPr>
                                  <m:t>𝑝</m:t>
                                </m:r>
                                <m:r>
                                  <a:rPr lang="en-US" altLang="pt-BR" sz="3200" i="1">
                                    <a:latin typeface="Cambria Math" panose="02040503050406030204" pitchFamily="18" charset="0"/>
                                    <a:cs typeface="Cambria Math" panose="02040503050406030204" pitchFamily="18" charset="0"/>
                                  </a:rPr>
                                  <m:t>𝑒</m:t>
                                </m:r>
                              </m:sub>
                            </m:sSub>
                          </m:num>
                          <m:den>
                            <m:sSub>
                              <m:sSubPr>
                                <m:ctrlPr>
                                  <a:rPr lang="en-US" altLang="pt-BR" sz="3200" i="1">
                                    <a:latin typeface="Cambria Math" panose="02040503050406030204" pitchFamily="18" charset="0"/>
                                    <a:cs typeface="Cambria Math" panose="02040503050406030204" pitchFamily="18" charset="0"/>
                                  </a:rPr>
                                </m:ctrlPr>
                              </m:sSubPr>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𝑁</m:t>
                                    </m:r>
                                  </m:e>
                                  <m:sub>
                                    <m:r>
                                      <a:rPr lang="pt-BR" altLang="pt-BR" sz="3200" i="1">
                                        <a:latin typeface="Cambria Math" panose="02040503050406030204" pitchFamily="18" charset="0"/>
                                        <a:cs typeface="Cambria Math" panose="02040503050406030204" pitchFamily="18" charset="0"/>
                                      </a:rPr>
                                      <m:t>𝐷𝐸</m:t>
                                    </m:r>
                                  </m:sub>
                                </m:sSub>
                                <m:r>
                                  <a:rPr lang="en-US" altLang="pt-BR" sz="3200" i="1">
                                    <a:latin typeface="Cambria Math" panose="02040503050406030204" pitchFamily="18" charset="0"/>
                                    <a:cs typeface="Cambria Math" panose="02040503050406030204" pitchFamily="18" charset="0"/>
                                  </a:rPr>
                                  <m:t>𝐿</m:t>
                                </m:r>
                              </m:e>
                              <m:sub>
                                <m:r>
                                  <a:rPr lang="pt-BR" altLang="pt-BR" sz="3200" i="1">
                                    <a:latin typeface="Cambria Math" panose="02040503050406030204" pitchFamily="18" charset="0"/>
                                    <a:cs typeface="Cambria Math" panose="02040503050406030204" pitchFamily="18" charset="0"/>
                                  </a:rPr>
                                  <m:t>𝑝</m:t>
                                </m:r>
                                <m:r>
                                  <a:rPr lang="en-US" altLang="pt-BR" sz="3200" i="1">
                                    <a:latin typeface="Cambria Math" panose="02040503050406030204" pitchFamily="18" charset="0"/>
                                    <a:cs typeface="Cambria Math" panose="02040503050406030204" pitchFamily="18" charset="0"/>
                                  </a:rPr>
                                  <m:t>𝑒</m:t>
                                </m:r>
                              </m:sub>
                            </m:sSub>
                          </m:den>
                        </m:f>
                        <m:r>
                          <m:rPr>
                            <m:nor/>
                          </m:rPr>
                          <a:rPr lang="pt-BR" sz="3200" dirty="0">
                            <a:latin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𝐷</m:t>
                                </m:r>
                              </m:e>
                              <m:sub>
                                <m:r>
                                  <a:rPr lang="pt-BR" altLang="pt-BR" sz="3200" i="1">
                                    <a:latin typeface="Cambria Math" panose="02040503050406030204" pitchFamily="18" charset="0"/>
                                    <a:cs typeface="Cambria Math" panose="02040503050406030204" pitchFamily="18" charset="0"/>
                                  </a:rPr>
                                  <m:t>𝑛</m:t>
                                </m:r>
                                <m:r>
                                  <a:rPr lang="en-US" altLang="pt-BR" sz="3200" i="1">
                                    <a:latin typeface="Cambria Math" panose="02040503050406030204" pitchFamily="18" charset="0"/>
                                    <a:cs typeface="Cambria Math" panose="02040503050406030204" pitchFamily="18" charset="0"/>
                                  </a:rPr>
                                  <m:t>𝑏</m:t>
                                </m:r>
                              </m:sub>
                            </m:sSub>
                          </m:num>
                          <m:den>
                            <m:sSub>
                              <m:sSubPr>
                                <m:ctrlPr>
                                  <a:rPr lang="en-US" altLang="pt-BR" sz="3200" i="1">
                                    <a:latin typeface="Cambria Math" panose="02040503050406030204" pitchFamily="18" charset="0"/>
                                    <a:cs typeface="Cambria Math" panose="02040503050406030204" pitchFamily="18" charset="0"/>
                                  </a:rPr>
                                </m:ctrlPr>
                              </m:sSubPr>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𝑁</m:t>
                                    </m:r>
                                  </m:e>
                                  <m:sub>
                                    <m:r>
                                      <a:rPr lang="pt-BR" altLang="pt-BR" sz="3200" i="1">
                                        <a:latin typeface="Cambria Math" panose="02040503050406030204" pitchFamily="18" charset="0"/>
                                        <a:cs typeface="Cambria Math" panose="02040503050406030204" pitchFamily="18" charset="0"/>
                                      </a:rPr>
                                      <m:t>𝐴</m:t>
                                    </m:r>
                                  </m:sub>
                                </m:sSub>
                                <m:r>
                                  <a:rPr lang="en-US" altLang="pt-BR" sz="3200" i="1">
                                    <a:latin typeface="Cambria Math" panose="02040503050406030204" pitchFamily="18" charset="0"/>
                                    <a:cs typeface="Cambria Math" panose="02040503050406030204" pitchFamily="18" charset="0"/>
                                  </a:rPr>
                                  <m:t>𝐿</m:t>
                                </m:r>
                              </m:e>
                              <m:sub>
                                <m:r>
                                  <a:rPr lang="pt-BR" altLang="pt-BR" sz="3200" i="1">
                                    <a:latin typeface="Cambria Math" panose="02040503050406030204" pitchFamily="18" charset="0"/>
                                    <a:cs typeface="Cambria Math" panose="02040503050406030204" pitchFamily="18" charset="0"/>
                                  </a:rPr>
                                  <m:t>𝑛</m:t>
                                </m:r>
                                <m:r>
                                  <a:rPr lang="en-US" altLang="pt-BR" sz="3200" i="1">
                                    <a:latin typeface="Cambria Math" panose="02040503050406030204" pitchFamily="18" charset="0"/>
                                    <a:cs typeface="Cambria Math" panose="02040503050406030204" pitchFamily="18" charset="0"/>
                                  </a:rPr>
                                  <m:t>𝑏</m:t>
                                </m:r>
                              </m:sub>
                            </m:sSub>
                          </m:den>
                        </m:f>
                        <m:f>
                          <m:fPr>
                            <m:ctrlPr>
                              <a:rPr lang="pt-BR" altLang="en-US" sz="32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𝑊</m:t>
                                </m:r>
                              </m:e>
                              <m:sub>
                                <m:r>
                                  <a:rPr lang="pt-BR" altLang="en-US" sz="3200" i="1">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3200" i="1">
                                <a:latin typeface="Cambria Math" panose="02040503050406030204" pitchFamily="18" charset="0"/>
                                <a:ea typeface="Cambria Math" panose="02040503050406030204" pitchFamily="18" charset="0"/>
                                <a:sym typeface="Symbol" panose="05050102010706020507" charset="0"/>
                              </a:rPr>
                              <m:t>2</m:t>
                            </m:r>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𝐿</m:t>
                                </m:r>
                              </m:e>
                              <m:sub>
                                <m:r>
                                  <a:rPr lang="pt-BR" altLang="en-US" sz="3200" i="1">
                                    <a:latin typeface="Cambria Math" panose="02040503050406030204" pitchFamily="18" charset="0"/>
                                    <a:ea typeface="Cambria Math" panose="02040503050406030204" pitchFamily="18" charset="0"/>
                                    <a:sym typeface="Symbol" panose="05050102010706020507" charset="0"/>
                                  </a:rPr>
                                  <m:t>𝑛</m:t>
                                </m:r>
                                <m:r>
                                  <a:rPr lang="en-US" altLang="pt-BR" sz="3200" i="1">
                                    <a:latin typeface="Cambria Math" panose="02040503050406030204" pitchFamily="18" charset="0"/>
                                    <a:ea typeface="Cambria Math" panose="02040503050406030204" pitchFamily="18" charset="0"/>
                                    <a:sym typeface="Symbol" panose="05050102010706020507" charset="0"/>
                                  </a:rPr>
                                  <m:t>𝑏</m:t>
                                </m:r>
                              </m:sub>
                            </m:sSub>
                          </m:den>
                        </m:f>
                      </m:e>
                    </m:d>
                  </m:oMath>
                </a14:m>
                <a:r>
                  <a:rPr lang="en-US" altLang="pt-BR" sz="3200" dirty="0">
                    <a:cs typeface="Cambria Math" panose="02040503050406030204" pitchFamily="18" charset="0"/>
                  </a:rPr>
                  <a:t> </a:t>
                </a:r>
                <a14:m>
                  <m:oMath xmlns:m="http://schemas.openxmlformats.org/officeDocument/2006/math">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𝑞</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pt-BR" altLang="pt-BR" sz="3200" i="1">
                                <a:latin typeface="Cambria Math" panose="02040503050406030204" pitchFamily="18" charset="0"/>
                                <a:cs typeface="Cambria Math" panose="02040503050406030204" pitchFamily="18" charset="0"/>
                              </a:rPr>
                              <m:t>𝐵𝐸</m:t>
                            </m:r>
                          </m:sub>
                        </m:sSub>
                      </m:num>
                      <m:den>
                        <m:r>
                          <a:rPr lang="en-US" altLang="pt-BR" sz="3200" i="1">
                            <a:latin typeface="Cambria Math" panose="02040503050406030204" pitchFamily="18" charset="0"/>
                            <a:cs typeface="Cambria Math" panose="02040503050406030204" pitchFamily="18" charset="0"/>
                          </a:rPr>
                          <m:t>𝑘𝑇</m:t>
                        </m:r>
                      </m:den>
                    </m:f>
                    <m:r>
                      <a:rPr lang="en-US" altLang="pt-BR" sz="3200" i="1">
                        <a:latin typeface="Cambria Math" panose="02040503050406030204" pitchFamily="18" charset="0"/>
                        <a:cs typeface="Cambria Math" panose="02040503050406030204" pitchFamily="18" charset="0"/>
                      </a:rPr>
                      <m:t>)</m:t>
                    </m:r>
                    <m:r>
                      <a:rPr lang="pt-BR" altLang="en-US" sz="3200">
                        <a:latin typeface="Cambria Math" panose="02040503050406030204" pitchFamily="18" charset="0"/>
                      </a:rPr>
                      <m:t> </m:t>
                    </m:r>
                  </m:oMath>
                </a14:m>
                <a:endParaRPr lang="pt-BR" sz="3200" dirty="0"/>
              </a:p>
            </p:txBody>
          </p:sp>
        </mc:Choice>
        <mc:Fallback>
          <p:sp>
            <p:nvSpPr>
              <p:cNvPr id="11" name="Retângulo 10"/>
              <p:cNvSpPr>
                <a:spLocks noRot="1" noChangeAspect="1" noMove="1" noResize="1" noEditPoints="1" noAdjustHandles="1" noChangeArrowheads="1" noChangeShapeType="1" noTextEdit="1"/>
              </p:cNvSpPr>
              <p:nvPr/>
            </p:nvSpPr>
            <p:spPr>
              <a:xfrm>
                <a:off x="799113" y="3269220"/>
                <a:ext cx="8463280" cy="986790"/>
              </a:xfrm>
              <a:prstGeom prst="rect">
                <a:avLst/>
              </a:prstGeom>
              <a:blipFill rotWithShape="1">
                <a:blip r:embed="rId2"/>
                <a:stretch>
                  <a:fillRect l="-153" t="-1311" r="-147" b="-1263"/>
                </a:stretch>
              </a:blipFill>
              <a:ln w="25400">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 name="Retângulo 12"/>
              <p:cNvSpPr/>
              <p:nvPr/>
            </p:nvSpPr>
            <p:spPr>
              <a:xfrm>
                <a:off x="799113" y="1961300"/>
                <a:ext cx="6433820" cy="1143000"/>
              </a:xfrm>
              <a:prstGeom prst="rect">
                <a:avLst/>
              </a:prstGeom>
              <a:ln w="25400">
                <a:solidFill>
                  <a:srgbClr val="FFFF00"/>
                </a:solidFill>
              </a:ln>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𝐼</m:t>
                          </m:r>
                        </m:e>
                        <m:sub>
                          <m:r>
                            <a:rPr lang="pt-BR" altLang="en-US" sz="32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b="0" i="1" smtClean="0">
                          <a:latin typeface="Cambria Math" panose="02040503050406030204" pitchFamily="18" charset="0"/>
                          <a:ea typeface="Cambria Math" panose="02040503050406030204" pitchFamily="18" charset="0"/>
                          <a:sym typeface="Symbol" panose="05050102010706020507" charset="0"/>
                        </a:rPr>
                        <m:t>𝐴𝑟𝑒𝑎</m:t>
                      </m:r>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i="1">
                          <a:latin typeface="Cambria Math" panose="02040503050406030204" pitchFamily="18" charset="0"/>
                          <a:ea typeface="Cambria Math" panose="02040503050406030204" pitchFamily="18" charset="0"/>
                          <a:sym typeface="Symbol" panose="05050102010706020507" charset="0"/>
                        </a:rPr>
                        <m:t>𝑞</m:t>
                      </m:r>
                      <m:sSubSup>
                        <m:sSubSupPr>
                          <m:ctrlPr>
                            <a:rPr lang="pt-BR" sz="3200" i="1">
                              <a:latin typeface="Cambria Math" panose="02040503050406030204" pitchFamily="18" charset="0"/>
                            </a:rPr>
                          </m:ctrlPr>
                        </m:sSubSupPr>
                        <m:e>
                          <m:r>
                            <a:rPr lang="pt-BR" sz="3200" i="1">
                              <a:latin typeface="Cambria Math" panose="02040503050406030204" pitchFamily="18" charset="0"/>
                            </a:rPr>
                            <m:t>𝑛</m:t>
                          </m:r>
                        </m:e>
                        <m:sub>
                          <m:r>
                            <a:rPr lang="pt-BR" sz="3200" i="1">
                              <a:latin typeface="Cambria Math" panose="02040503050406030204" pitchFamily="18" charset="0"/>
                            </a:rPr>
                            <m:t>𝑖</m:t>
                          </m:r>
                        </m:sub>
                        <m:sup>
                          <m:r>
                            <a:rPr lang="pt-BR" sz="3200" i="1">
                              <a:latin typeface="Cambria Math" panose="02040503050406030204" pitchFamily="18" charset="0"/>
                            </a:rPr>
                            <m:t>2</m:t>
                          </m:r>
                        </m:sup>
                      </m:sSubSup>
                      <m:f>
                        <m:f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𝐷</m:t>
                              </m:r>
                            </m:e>
                            <m:sub>
                              <m:r>
                                <a:rPr lang="pt-BR" altLang="en-US" sz="3200" i="1">
                                  <a:latin typeface="Cambria Math" panose="02040503050406030204" pitchFamily="18" charset="0"/>
                                  <a:ea typeface="Cambria Math" panose="02040503050406030204" pitchFamily="18" charset="0"/>
                                  <a:sym typeface="Symbol" panose="05050102010706020507" charset="0"/>
                                </a:rPr>
                                <m:t>𝑛</m:t>
                              </m:r>
                              <m:r>
                                <a:rPr lang="en-US" altLang="pt-BR" sz="3200" i="1">
                                  <a:latin typeface="Cambria Math" panose="02040503050406030204" pitchFamily="18" charset="0"/>
                                  <a:ea typeface="Cambria Math" panose="02040503050406030204" pitchFamily="18" charset="0"/>
                                  <a:sym typeface="Symbol" panose="05050102010706020507" charset="0"/>
                                </a:rPr>
                                <m:t>𝑏</m:t>
                              </m:r>
                            </m:sub>
                          </m:sSub>
                        </m:num>
                        <m:den>
                          <m:sSub>
                            <m:sSubPr>
                              <m:ctrlPr>
                                <a:rPr lang="pt-BR" sz="3200" i="1">
                                  <a:latin typeface="Cambria Math" panose="02040503050406030204" pitchFamily="18" charset="0"/>
                                </a:rPr>
                              </m:ctrlPr>
                            </m:sSubPr>
                            <m:e>
                              <m:r>
                                <a:rPr lang="pt-BR" sz="3200" i="1">
                                  <a:latin typeface="Cambria Math" panose="02040503050406030204" pitchFamily="18" charset="0"/>
                                </a:rPr>
                                <m:t>𝑁</m:t>
                              </m:r>
                            </m:e>
                            <m:sub>
                              <m:r>
                                <a:rPr lang="pt-BR" sz="3200" i="1">
                                  <a:latin typeface="Cambria Math" panose="02040503050406030204" pitchFamily="18" charset="0"/>
                                </a:rPr>
                                <m:t>𝐴</m:t>
                              </m:r>
                            </m:sub>
                          </m:sSub>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𝑊</m:t>
                              </m:r>
                            </m:e>
                            <m:sub>
                              <m:r>
                                <a:rPr lang="pt-BR" sz="3200" b="0" i="1" smtClean="0">
                                  <a:latin typeface="Cambria Math" panose="02040503050406030204" pitchFamily="18" charset="0"/>
                                </a:rPr>
                                <m:t>𝑏𝑒𝑓</m:t>
                              </m:r>
                            </m:sub>
                          </m:sSub>
                        </m:den>
                      </m:f>
                      <m:r>
                        <a:rPr lang="pt-BR" sz="3200" i="1">
                          <a:latin typeface="Cambria Math" panose="02040503050406030204" pitchFamily="18" charset="0"/>
                        </a:rPr>
                        <m:t>𝑒𝑥𝑝</m:t>
                      </m:r>
                      <m:d>
                        <m:dPr>
                          <m:ctrlPr>
                            <a:rPr lang="pt-BR" sz="3200" i="1">
                              <a:latin typeface="Cambria Math" panose="02040503050406030204" pitchFamily="18" charset="0"/>
                            </a:rPr>
                          </m:ctrlPr>
                        </m:dPr>
                        <m:e>
                          <m:r>
                            <a:rPr lang="pt-BR" sz="3200" i="1">
                              <a:latin typeface="Cambria Math" panose="02040503050406030204" pitchFamily="18" charset="0"/>
                            </a:rPr>
                            <m:t>𝑞</m:t>
                          </m:r>
                          <m:f>
                            <m:fPr>
                              <m:ctrlPr>
                                <a:rPr lang="pt-BR" sz="3200" i="1">
                                  <a:latin typeface="Cambria Math" panose="02040503050406030204" pitchFamily="18" charset="0"/>
                                </a:rPr>
                              </m:ctrlPr>
                            </m:fPr>
                            <m:num>
                              <m:sSub>
                                <m:sSubPr>
                                  <m:ctrlPr>
                                    <a:rPr lang="pt-BR" sz="3200" i="1">
                                      <a:latin typeface="Cambria Math" panose="02040503050406030204" pitchFamily="18" charset="0"/>
                                    </a:rPr>
                                  </m:ctrlPr>
                                </m:sSubPr>
                                <m:e>
                                  <m:r>
                                    <a:rPr lang="pt-BR" sz="3200" i="1">
                                      <a:latin typeface="Cambria Math" panose="02040503050406030204" pitchFamily="18" charset="0"/>
                                    </a:rPr>
                                    <m:t>𝑉</m:t>
                                  </m:r>
                                </m:e>
                                <m:sub>
                                  <m:r>
                                    <a:rPr lang="pt-BR" sz="3200" i="1">
                                      <a:latin typeface="Cambria Math" panose="02040503050406030204" pitchFamily="18" charset="0"/>
                                    </a:rPr>
                                    <m:t>𝐵𝐸</m:t>
                                  </m:r>
                                </m:sub>
                              </m:sSub>
                            </m:num>
                            <m:den>
                              <m:r>
                                <a:rPr lang="pt-BR" sz="3200" i="1">
                                  <a:latin typeface="Cambria Math" panose="02040503050406030204" pitchFamily="18" charset="0"/>
                                </a:rPr>
                                <m:t>𝑘𝑇</m:t>
                              </m:r>
                            </m:den>
                          </m:f>
                        </m:e>
                      </m:d>
                    </m:oMath>
                  </m:oMathPara>
                </a14:m>
                <a:endParaRPr lang="pt-BR" sz="3600" dirty="0"/>
              </a:p>
            </p:txBody>
          </p:sp>
        </mc:Choice>
        <mc:Fallback>
          <p:sp>
            <p:nvSpPr>
              <p:cNvPr id="13" name="Retângulo 12"/>
              <p:cNvSpPr>
                <a:spLocks noRot="1" noChangeAspect="1" noMove="1" noResize="1" noEditPoints="1" noAdjustHandles="1" noChangeArrowheads="1" noChangeShapeType="1" noTextEdit="1"/>
              </p:cNvSpPr>
              <p:nvPr/>
            </p:nvSpPr>
            <p:spPr>
              <a:xfrm>
                <a:off x="799113" y="1961300"/>
                <a:ext cx="6433820" cy="1143000"/>
              </a:xfrm>
              <a:prstGeom prst="rect">
                <a:avLst/>
              </a:prstGeom>
              <a:blipFill rotWithShape="1">
                <a:blip r:embed="rId3"/>
                <a:stretch>
                  <a:fillRect l="-202" t="-1148" r="-193" b="-1074"/>
                </a:stretch>
              </a:blipFill>
              <a:ln w="25400">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Retângulo 4"/>
              <p:cNvSpPr/>
              <p:nvPr/>
            </p:nvSpPr>
            <p:spPr>
              <a:xfrm>
                <a:off x="1195353" y="4431270"/>
                <a:ext cx="9386570" cy="1925320"/>
              </a:xfrm>
              <a:prstGeom prst="rect">
                <a:avLst/>
              </a:prstGeom>
              <a:ln w="25400">
                <a:solidFill>
                  <a:srgbClr val="FFFF00"/>
                </a:solidFill>
              </a:ln>
            </p:spPr>
            <p:txBody>
              <a:bodyPr wrap="none">
                <a:spAutoFit/>
              </a:bodyPr>
              <a:lstStyle/>
              <a:p>
                <a:pPr algn="l"/>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sub>
                          </m:sSub>
                        </m:num>
                        <m:den>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en-US" altLang="pt-BR" sz="2800" i="1">
                                  <a:latin typeface="Cambria Math" panose="02040503050406030204" pitchFamily="18" charset="0"/>
                                  <a:ea typeface="Cambria Math" panose="02040503050406030204" pitchFamily="18" charset="0"/>
                                  <a:sym typeface="Symbol" panose="05050102010706020507" charset="0"/>
                                </a:rPr>
                                <m:t>𝐵</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den>
                          </m:f>
                        </m:num>
                        <m:den>
                          <m:d>
                            <m:dPr>
                              <m:begChr m:val="{"/>
                              <m:endChr m:val="}"/>
                              <m:ctrlPr>
                                <a:rPr lang="en-US" altLang="pt-BR" sz="2800" i="1" smtClean="0">
                                  <a:latin typeface="Cambria Math" panose="02040503050406030204" pitchFamily="18" charset="0"/>
                                </a:rPr>
                              </m:ctrlPr>
                            </m:dPr>
                            <m:e>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pt-BR"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𝑒</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i="1">
                                              <a:latin typeface="Cambria Math" panose="02040503050406030204" pitchFamily="18" charset="0"/>
                                              <a:cs typeface="Cambria Math" panose="02040503050406030204" pitchFamily="18" charset="0"/>
                                            </a:rPr>
                                            <m:t>𝐷𝐸</m:t>
                                          </m:r>
                                        </m:sub>
                                      </m:sSub>
                                      <m:r>
                                        <a:rPr lang="en-US" altLang="pt-BR" sz="2800" i="1">
                                          <a:latin typeface="Cambria Math" panose="02040503050406030204" pitchFamily="18" charset="0"/>
                                          <a:cs typeface="Cambria Math" panose="02040503050406030204" pitchFamily="18" charset="0"/>
                                        </a:rPr>
                                        <m:t>𝐿</m:t>
                                      </m:r>
                                    </m:e>
                                    <m:sub>
                                      <m:r>
                                        <a:rPr lang="pt-BR"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𝑒</m:t>
                                      </m:r>
                                    </m:sub>
                                  </m:sSub>
                                </m:den>
                              </m:f>
                              <m:r>
                                <m:rPr>
                                  <m:nor/>
                                </m:rPr>
                                <a:rPr lang="pt-BR" sz="2800" dirty="0">
                                  <a:latin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pt-BR" altLang="pt-BR" sz="2800" i="1">
                                          <a:latin typeface="Cambria Math" panose="02040503050406030204" pitchFamily="18" charset="0"/>
                                          <a:cs typeface="Cambria Math" panose="02040503050406030204" pitchFamily="18" charset="0"/>
                                        </a:rPr>
                                        <m:t>𝑛</m:t>
                                      </m:r>
                                      <m:r>
                                        <a:rPr lang="en-US" altLang="pt-BR" sz="2800" i="1">
                                          <a:latin typeface="Cambria Math" panose="02040503050406030204" pitchFamily="18" charset="0"/>
                                          <a:cs typeface="Cambria Math" panose="02040503050406030204" pitchFamily="18" charset="0"/>
                                        </a:rPr>
                                        <m:t>𝑏</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i="1">
                                              <a:latin typeface="Cambria Math" panose="02040503050406030204" pitchFamily="18" charset="0"/>
                                              <a:cs typeface="Cambria Math" panose="02040503050406030204" pitchFamily="18" charset="0"/>
                                            </a:rPr>
                                            <m:t>𝐴</m:t>
                                          </m:r>
                                        </m:sub>
                                      </m:sSub>
                                      <m:r>
                                        <a:rPr lang="en-US" altLang="pt-BR" sz="2800" i="1">
                                          <a:latin typeface="Cambria Math" panose="02040503050406030204" pitchFamily="18" charset="0"/>
                                          <a:cs typeface="Cambria Math" panose="02040503050406030204" pitchFamily="18" charset="0"/>
                                        </a:rPr>
                                        <m:t>𝐿</m:t>
                                      </m:r>
                                    </m:e>
                                    <m:sub>
                                      <m:r>
                                        <a:rPr lang="pt-BR" altLang="pt-BR" sz="2800" i="1">
                                          <a:latin typeface="Cambria Math" panose="02040503050406030204" pitchFamily="18" charset="0"/>
                                          <a:cs typeface="Cambria Math" panose="02040503050406030204" pitchFamily="18" charset="0"/>
                                        </a:rPr>
                                        <m:t>𝑛</m:t>
                                      </m:r>
                                      <m:r>
                                        <a:rPr lang="en-US" altLang="pt-BR" sz="2800" i="1">
                                          <a:latin typeface="Cambria Math" panose="02040503050406030204" pitchFamily="18" charset="0"/>
                                          <a:cs typeface="Cambria Math" panose="02040503050406030204" pitchFamily="18" charset="0"/>
                                        </a:rPr>
                                        <m:t>𝑏</m:t>
                                      </m:r>
                                    </m:sub>
                                  </m:sSub>
                                </m:den>
                              </m:f>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𝑊</m:t>
                                      </m:r>
                                    </m:e>
                                    <m:sub>
                                      <m:r>
                                        <a:rPr lang="pt-BR" altLang="en-US" sz="2800" i="1">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2</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𝐿</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den>
                              </m:f>
                            </m:e>
                          </m:d>
                        </m:den>
                      </m:f>
                      <m:r>
                        <a:rPr lang="en-US" altLang="pt-BR" sz="2800">
                          <a:latin typeface="Cambria Math" panose="02040503050406030204" pitchFamily="18" charset="0"/>
                          <a:ea typeface="MS Mincho"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num>
                            <m:den>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den>
                          </m:f>
                        </m:num>
                        <m:den>
                          <m:d>
                            <m:dPr>
                              <m:begChr m:val="{"/>
                              <m:endChr m:val="}"/>
                              <m:ctrlPr>
                                <a:rPr lang="en-US" altLang="pt-BR" sz="2800" i="1" smtClean="0">
                                  <a:latin typeface="Cambria Math" panose="02040503050406030204" pitchFamily="18" charset="0"/>
                                </a:rPr>
                              </m:ctrlPr>
                            </m:dPr>
                            <m:e>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r>
                                        <a:rPr lang="en-US" altLang="pt-BR" sz="2800" i="1">
                                          <a:latin typeface="Cambria Math" panose="02040503050406030204" pitchFamily="18" charset="0"/>
                                          <a:cs typeface="Cambria Math" panose="02040503050406030204" pitchFamily="18" charset="0"/>
                                        </a:rPr>
                                        <m:t>𝐷</m:t>
                                      </m:r>
                                    </m:e>
                                    <m:sub>
                                      <m:r>
                                        <a:rPr lang="pt-BR"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𝑒</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i="1">
                                              <a:latin typeface="Cambria Math" panose="02040503050406030204" pitchFamily="18" charset="0"/>
                                              <a:cs typeface="Cambria Math" panose="02040503050406030204" pitchFamily="18" charset="0"/>
                                            </a:rPr>
                                            <m:t>𝐷𝐸</m:t>
                                          </m:r>
                                        </m:sub>
                                      </m:sSub>
                                      <m:r>
                                        <a:rPr lang="en-US" altLang="pt-BR" sz="2800" i="1">
                                          <a:latin typeface="Cambria Math" panose="02040503050406030204" pitchFamily="18" charset="0"/>
                                          <a:cs typeface="Cambria Math" panose="02040503050406030204" pitchFamily="18" charset="0"/>
                                        </a:rPr>
                                        <m:t>𝐿</m:t>
                                      </m:r>
                                    </m:e>
                                    <m:sub>
                                      <m:r>
                                        <a:rPr lang="pt-BR"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𝑒</m:t>
                                      </m:r>
                                    </m:sub>
                                  </m:sSub>
                                </m:den>
                              </m:f>
                              <m:r>
                                <m:rPr>
                                  <m:nor/>
                                </m:rPr>
                                <a:rPr lang="pt-BR" sz="2800" dirty="0">
                                  <a:latin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pt-BR" altLang="pt-BR" sz="2800" i="1">
                                          <a:latin typeface="Cambria Math" panose="02040503050406030204" pitchFamily="18" charset="0"/>
                                          <a:cs typeface="Cambria Math" panose="02040503050406030204" pitchFamily="18" charset="0"/>
                                        </a:rPr>
                                        <m:t>𝑛</m:t>
                                      </m:r>
                                      <m:r>
                                        <a:rPr lang="en-US" altLang="pt-BR" sz="2800" i="1">
                                          <a:latin typeface="Cambria Math" panose="02040503050406030204" pitchFamily="18" charset="0"/>
                                          <a:cs typeface="Cambria Math" panose="02040503050406030204" pitchFamily="18" charset="0"/>
                                        </a:rPr>
                                        <m:t>𝑏</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pt-BR" altLang="pt-BR" sz="2800" i="1">
                                          <a:latin typeface="Cambria Math" panose="02040503050406030204" pitchFamily="18" charset="0"/>
                                          <a:cs typeface="Cambria Math" panose="02040503050406030204" pitchFamily="18" charset="0"/>
                                        </a:rPr>
                                        <m:t>𝑛</m:t>
                                      </m:r>
                                      <m:r>
                                        <a:rPr lang="en-US" altLang="pt-BR" sz="2800" i="1">
                                          <a:latin typeface="Cambria Math" panose="02040503050406030204" pitchFamily="18" charset="0"/>
                                          <a:cs typeface="Cambria Math" panose="02040503050406030204" pitchFamily="18" charset="0"/>
                                        </a:rPr>
                                        <m:t>𝑏</m:t>
                                      </m:r>
                                    </m:sub>
                                  </m:sSub>
                                </m:den>
                              </m:f>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𝑊</m:t>
                                      </m:r>
                                    </m:e>
                                    <m:sub>
                                      <m:r>
                                        <a:rPr lang="pt-BR" altLang="en-US" sz="2800" i="1">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2</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𝐿</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den>
                              </m:f>
                            </m:e>
                          </m:d>
                        </m:den>
                      </m:f>
                      <m:r>
                        <a:rPr lang="pt-BR" altLang="en-US" sz="2800">
                          <a:latin typeface="Cambria Math" panose="02040503050406030204" pitchFamily="18" charset="0"/>
                          <a:ea typeface="MS Mincho" charset="0"/>
                          <a:cs typeface="Cambria Math" panose="02040503050406030204" pitchFamily="18" charset="0"/>
                        </a:rPr>
                        <m:t> </m:t>
                      </m:r>
                      <m:r>
                        <a:rPr lang="en-US" altLang="pt-BR" sz="2800">
                          <a:latin typeface="Cambria Math" panose="02040503050406030204" pitchFamily="18" charset="0"/>
                          <a:ea typeface="MS Mincho" charset="0"/>
                          <a:cs typeface="Cambria Math" panose="02040503050406030204" pitchFamily="18" charset="0"/>
                        </a:rPr>
                        <m:t>=</m:t>
                      </m:r>
                      <m:r>
                        <m:rPr>
                          <m:sty m:val="p"/>
                        </m:rPr>
                        <a:rPr lang="en-US" altLang="pt-BR" sz="2800">
                          <a:latin typeface="Cambria Math" panose="02040503050406030204" pitchFamily="18" charset="0"/>
                          <a:ea typeface="MS Mincho" charset="0"/>
                          <a:cs typeface="Cambria Math" panose="02040503050406030204" pitchFamily="18" charset="0"/>
                        </a:rPr>
                        <m:t>β</m:t>
                      </m:r>
                    </m:oMath>
                  </m:oMathPara>
                </a14:m>
                <a:endParaRPr lang="pt-BR" altLang="en-US" sz="2800" dirty="0">
                  <a:latin typeface="Cambria Math" panose="02040503050406030204" pitchFamily="18" charset="0"/>
                </a:endParaRPr>
              </a:p>
            </p:txBody>
          </p:sp>
        </mc:Choice>
        <mc:Fallback>
          <p:sp>
            <p:nvSpPr>
              <p:cNvPr id="5" name="Retângulo 4"/>
              <p:cNvSpPr>
                <a:spLocks noRot="1" noChangeAspect="1" noMove="1" noResize="1" noEditPoints="1" noAdjustHandles="1" noChangeArrowheads="1" noChangeShapeType="1" noTextEdit="1"/>
              </p:cNvSpPr>
              <p:nvPr/>
            </p:nvSpPr>
            <p:spPr>
              <a:xfrm>
                <a:off x="1195353" y="4431270"/>
                <a:ext cx="9386570" cy="1925320"/>
              </a:xfrm>
              <a:prstGeom prst="rect">
                <a:avLst/>
              </a:prstGeom>
              <a:blipFill rotWithShape="1">
                <a:blip r:embed="rId4"/>
                <a:stretch>
                  <a:fillRect l="-138" t="-672" r="-132" b="-647"/>
                </a:stretch>
              </a:blipFill>
              <a:ln w="25400">
                <a:solidFill>
                  <a:srgbClr val="FFFF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313498" y="340972"/>
            <a:ext cx="11040155" cy="521970"/>
          </a:xfrm>
          <a:prstGeom prst="rect">
            <a:avLst/>
          </a:prstGeom>
          <a:noFill/>
          <a:ln w="25400">
            <a:noFill/>
          </a:ln>
        </p:spPr>
        <p:txBody>
          <a:bodyPr wrap="square" rtlCol="0">
            <a:spAutoFit/>
          </a:bodyPr>
          <a:lstStyle/>
          <a:p>
            <a:pPr algn="ctr">
              <a:spcBef>
                <a:spcPts val="600"/>
              </a:spcBef>
              <a:spcAft>
                <a:spcPts val="1200"/>
              </a:spcAft>
            </a:pP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Principais Relações (ativo)</a:t>
            </a:r>
            <a:endParaRPr lang="pt-BR" altLang="en-US" sz="3200" b="1" i="1" dirty="0" smtClean="0">
              <a:solidFill>
                <a:srgbClr val="9A0000"/>
              </a:solidFill>
              <a:effectLst/>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 name="Retângulo 4"/>
              <p:cNvSpPr/>
              <p:nvPr/>
            </p:nvSpPr>
            <p:spPr>
              <a:xfrm>
                <a:off x="783873" y="863205"/>
                <a:ext cx="10226675" cy="2078355"/>
              </a:xfrm>
              <a:prstGeom prst="rect">
                <a:avLst/>
              </a:prstGeom>
              <a:ln w="25400">
                <a:solidFill>
                  <a:srgbClr val="FFFF00"/>
                </a:solidFill>
              </a:ln>
            </p:spPr>
            <p:txBody>
              <a:bodyPr wrap="none">
                <a:spAutoFit/>
              </a:bodyPr>
              <a:lstStyle/>
              <a:p>
                <a:pPr algn="l"/>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sub>
                          </m:sSub>
                        </m:num>
                        <m:den>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en-US" altLang="pt-BR" sz="2800" i="1">
                                  <a:latin typeface="Cambria Math" panose="02040503050406030204" pitchFamily="18" charset="0"/>
                                  <a:ea typeface="Cambria Math" panose="02040503050406030204" pitchFamily="18" charset="0"/>
                                  <a:sym typeface="Symbol" panose="05050102010706020507" charset="0"/>
                                </a:rPr>
                                <m:t>𝐵</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num>
                            <m:den>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den>
                          </m:f>
                        </m:num>
                        <m:den>
                          <m:d>
                            <m:dPr>
                              <m:begChr m:val="{"/>
                              <m:endChr m:val="}"/>
                              <m:ctrlPr>
                                <a:rPr lang="en-US" altLang="pt-BR" sz="2800" i="1" smtClean="0">
                                  <a:latin typeface="Cambria Math" panose="02040503050406030204" pitchFamily="18" charset="0"/>
                                </a:rPr>
                              </m:ctrlPr>
                            </m:dPr>
                            <m:e>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r>
                                        <a:rPr lang="en-US" altLang="pt-BR" sz="2800" i="1">
                                          <a:latin typeface="Cambria Math" panose="02040503050406030204" pitchFamily="18" charset="0"/>
                                          <a:cs typeface="Cambria Math" panose="02040503050406030204" pitchFamily="18" charset="0"/>
                                        </a:rPr>
                                        <m:t>𝐷</m:t>
                                      </m:r>
                                    </m:e>
                                    <m:sub>
                                      <m:r>
                                        <a:rPr lang="pt-BR"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𝑒</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i="1">
                                              <a:latin typeface="Cambria Math" panose="02040503050406030204" pitchFamily="18" charset="0"/>
                                              <a:cs typeface="Cambria Math" panose="02040503050406030204" pitchFamily="18" charset="0"/>
                                            </a:rPr>
                                            <m:t>𝐷𝐸</m:t>
                                          </m:r>
                                        </m:sub>
                                      </m:sSub>
                                      <m:r>
                                        <a:rPr lang="en-US" altLang="pt-BR" sz="2800" i="1">
                                          <a:latin typeface="Cambria Math" panose="02040503050406030204" pitchFamily="18" charset="0"/>
                                          <a:cs typeface="Cambria Math" panose="02040503050406030204" pitchFamily="18" charset="0"/>
                                        </a:rPr>
                                        <m:t>𝐿</m:t>
                                      </m:r>
                                    </m:e>
                                    <m:sub>
                                      <m:r>
                                        <a:rPr lang="pt-BR"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𝑒</m:t>
                                      </m:r>
                                    </m:sub>
                                  </m:sSub>
                                </m:den>
                              </m:f>
                              <m:r>
                                <m:rPr>
                                  <m:nor/>
                                </m:rPr>
                                <a:rPr lang="pt-BR" sz="2800" dirty="0">
                                  <a:latin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pt-BR" altLang="pt-BR" sz="2800" i="1">
                                          <a:latin typeface="Cambria Math" panose="02040503050406030204" pitchFamily="18" charset="0"/>
                                          <a:cs typeface="Cambria Math" panose="02040503050406030204" pitchFamily="18" charset="0"/>
                                        </a:rPr>
                                        <m:t>𝑛</m:t>
                                      </m:r>
                                      <m:r>
                                        <a:rPr lang="en-US" altLang="pt-BR" sz="2800" i="1">
                                          <a:latin typeface="Cambria Math" panose="02040503050406030204" pitchFamily="18" charset="0"/>
                                          <a:cs typeface="Cambria Math" panose="02040503050406030204" pitchFamily="18" charset="0"/>
                                        </a:rPr>
                                        <m:t>𝑏</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pt-BR" altLang="pt-BR" sz="2800" i="1">
                                          <a:latin typeface="Cambria Math" panose="02040503050406030204" pitchFamily="18" charset="0"/>
                                          <a:cs typeface="Cambria Math" panose="02040503050406030204" pitchFamily="18" charset="0"/>
                                        </a:rPr>
                                        <m:t>𝑛</m:t>
                                      </m:r>
                                      <m:r>
                                        <a:rPr lang="en-US" altLang="pt-BR" sz="2800" i="1">
                                          <a:latin typeface="Cambria Math" panose="02040503050406030204" pitchFamily="18" charset="0"/>
                                          <a:cs typeface="Cambria Math" panose="02040503050406030204" pitchFamily="18" charset="0"/>
                                        </a:rPr>
                                        <m:t>𝑏</m:t>
                                      </m:r>
                                    </m:sub>
                                  </m:sSub>
                                </m:den>
                              </m:f>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𝑊</m:t>
                                      </m:r>
                                    </m:e>
                                    <m:sub>
                                      <m:r>
                                        <a:rPr lang="pt-BR" altLang="en-US" sz="2800" i="1">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2</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𝐿</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den>
                              </m:f>
                            </m:e>
                          </m:d>
                        </m:den>
                      </m:f>
                      <m:r>
                        <a:rPr lang="en-US" altLang="pt-BR" sz="2800">
                          <a:latin typeface="Cambria Math" panose="02040503050406030204" pitchFamily="18" charset="0"/>
                          <a:ea typeface="MS Mincho"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num>
                        <m:den>
                          <m:d>
                            <m:dPr>
                              <m:begChr m:val="{"/>
                              <m:endChr m:val="}"/>
                              <m:ctrlPr>
                                <a:rPr lang="en-US" altLang="pt-BR" sz="2800" i="1" smtClean="0">
                                  <a:latin typeface="Cambria Math" panose="02040503050406030204" pitchFamily="18" charset="0"/>
                                </a:rPr>
                              </m:ctrlPr>
                            </m:dPr>
                            <m:e>
                              <m:sSub>
                                <m:sSubPr>
                                  <m:ctrlPr>
                                    <a:rPr lang="en-US" altLang="pt-BR" sz="2800" i="1" smtClean="0">
                                      <a:latin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cs typeface="Cambria Math" panose="02040503050406030204" pitchFamily="18" charset="0"/>
                                    </a:rPr>
                                    <m:t>𝐷</m:t>
                                  </m:r>
                                </m:e>
                                <m:sub>
                                  <m:r>
                                    <a:rPr lang="en-US" altLang="pt-BR" sz="2800" i="1" smtClean="0">
                                      <a:latin typeface="Cambria Math" panose="02040503050406030204" pitchFamily="18" charset="0"/>
                                      <a:cs typeface="Cambria Math" panose="02040503050406030204" pitchFamily="18" charset="0"/>
                                    </a:rPr>
                                    <m:t>𝑝</m:t>
                                  </m:r>
                                </m:sub>
                              </m:sSub>
                              <m:f>
                                <m:fPr>
                                  <m:ctrlPr>
                                    <a:rPr lang="en-US" altLang="pt-BR" sz="2800" i="1">
                                      <a:latin typeface="Cambria Math" panose="02040503050406030204" pitchFamily="18" charset="0"/>
                                      <a:cs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i="1">
                                          <a:latin typeface="Cambria Math" panose="02040503050406030204" pitchFamily="18" charset="0"/>
                                          <a:cs typeface="Cambria Math" panose="02040503050406030204" pitchFamily="18" charset="0"/>
                                        </a:rPr>
                                        <m:t>𝐷𝐸</m:t>
                                      </m:r>
                                    </m:sub>
                                  </m:sSub>
                                </m:den>
                              </m:f>
                              <m:f>
                                <m:fPr>
                                  <m:ctrlPr>
                                    <a:rPr lang="pt-BR" altLang="pt-BR" sz="2800" i="1">
                                      <a:latin typeface="Cambria Math" panose="02040503050406030204" pitchFamily="18" charset="0"/>
                                      <a:cs typeface="Cambria Math" panose="02040503050406030204" pitchFamily="18" charset="0"/>
                                    </a:rPr>
                                  </m:ctrlPr>
                                </m:fPr>
                                <m:num>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num>
                                <m:den>
                                  <m:sSub>
                                    <m:sSubPr>
                                      <m:ctrlPr>
                                        <a:rPr lang="pt-BR"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𝑃𝑒</m:t>
                                      </m:r>
                                    </m:sub>
                                  </m:sSub>
                                </m:den>
                              </m:f>
                              <m:r>
                                <m:rPr>
                                  <m:nor/>
                                </m:rPr>
                                <a:rPr lang="pt-BR" sz="2800" dirty="0">
                                  <a:latin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pt-BR" altLang="pt-BR" sz="2800" i="1">
                                      <a:latin typeface="Cambria Math" panose="02040503050406030204" pitchFamily="18" charset="0"/>
                                      <a:cs typeface="Cambria Math" panose="02040503050406030204" pitchFamily="18" charset="0"/>
                                    </a:rPr>
                                    <m:t>𝑛</m:t>
                                  </m:r>
                                  <m:r>
                                    <a:rPr lang="en-US" altLang="pt-BR" sz="2800" i="1">
                                      <a:latin typeface="Cambria Math" panose="02040503050406030204" pitchFamily="18" charset="0"/>
                                      <a:cs typeface="Cambria Math" panose="02040503050406030204" pitchFamily="18" charset="0"/>
                                    </a:rPr>
                                    <m:t>𝑏</m:t>
                                  </m:r>
                                </m:sub>
                              </m:sSub>
                              <m:sSup>
                                <m:sSupPr>
                                  <m:ctrlPr>
                                    <a:rPr lang="pt-BR" altLang="pt-BR" sz="2800" i="1">
                                      <a:latin typeface="Cambria Math" panose="02040503050406030204" pitchFamily="18" charset="0"/>
                                      <a:cs typeface="Cambria Math" panose="02040503050406030204" pitchFamily="18" charset="0"/>
                                    </a:rPr>
                                  </m:ctrlPr>
                                </m:sSupPr>
                                <m:e>
                                  <m:d>
                                    <m:dPr>
                                      <m:ctrlPr>
                                        <a:rPr lang="pt-BR" altLang="pt-BR" sz="2800" i="1">
                                          <a:latin typeface="Cambria Math" panose="02040503050406030204" pitchFamily="18" charset="0"/>
                                          <a:cs typeface="Cambria Math" panose="02040503050406030204" pitchFamily="18" charset="0"/>
                                        </a:rPr>
                                      </m:ctrlPr>
                                    </m:dPr>
                                    <m:e>
                                      <m:f>
                                        <m:fPr>
                                          <m:ctrlPr>
                                            <a:rPr lang="pt-BR" altLang="pt-BR" sz="2800" i="1">
                                              <a:latin typeface="Cambria Math" panose="02040503050406030204" pitchFamily="18" charset="0"/>
                                              <a:cs typeface="Cambria Math" panose="02040503050406030204" pitchFamily="18" charset="0"/>
                                            </a:rPr>
                                          </m:ctrlPr>
                                        </m:fPr>
                                        <m:num>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num>
                                        <m:den>
                                          <m:rad>
                                            <m:radPr>
                                              <m:degHide m:val="on"/>
                                              <m:ctrlPr>
                                                <a:rPr lang="pt-BR" sz="2800" b="0" i="1" smtClean="0">
                                                  <a:latin typeface="Cambria Math" panose="02040503050406030204" pitchFamily="18" charset="0"/>
                                                  <a:cs typeface="Cambria Math" panose="02040503050406030204" pitchFamily="18" charset="0"/>
                                                </a:rPr>
                                              </m:ctrlPr>
                                            </m:radPr>
                                            <m:deg/>
                                            <m:e>
                                              <m:r>
                                                <a:rPr lang="en-US" altLang="pt-BR" sz="2800" b="0" i="1" smtClean="0">
                                                  <a:latin typeface="Cambria Math" panose="02040503050406030204" pitchFamily="18" charset="0"/>
                                                  <a:cs typeface="Cambria Math" panose="02040503050406030204" pitchFamily="18" charset="0"/>
                                                </a:rPr>
                                                <m:t>2</m:t>
                                              </m:r>
                                            </m:e>
                                          </m:rad>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𝐿</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r>
                                                <a:rPr lang="en-US" altLang="pt-BR" sz="2800" i="1">
                                                  <a:latin typeface="Cambria Math" panose="02040503050406030204" pitchFamily="18" charset="0"/>
                                                  <a:ea typeface="Cambria Math" panose="02040503050406030204" pitchFamily="18" charset="0"/>
                                                  <a:sym typeface="Symbol" panose="05050102010706020507" charset="0"/>
                                                </a:rPr>
                                                <m:t>𝑏</m:t>
                                              </m:r>
                                            </m:sub>
                                          </m:sSub>
                                        </m:den>
                                      </m:f>
                                    </m:e>
                                  </m:d>
                                </m:e>
                                <m:sup>
                                  <m:r>
                                    <a:rPr lang="en-US" altLang="pt-BR" sz="2800" i="1">
                                      <a:latin typeface="Cambria Math" panose="02040503050406030204" pitchFamily="18" charset="0"/>
                                      <a:cs typeface="Cambria Math" panose="02040503050406030204" pitchFamily="18" charset="0"/>
                                    </a:rPr>
                                    <m:t>2</m:t>
                                  </m:r>
                                </m:sup>
                              </m:sSup>
                            </m:e>
                          </m:d>
                        </m:den>
                      </m:f>
                      <m:r>
                        <a:rPr lang="en-US" altLang="pt-BR" sz="2800">
                          <a:latin typeface="Cambria Math" panose="02040503050406030204" pitchFamily="18" charset="0"/>
                          <a:ea typeface="MS Mincho" charset="0"/>
                          <a:cs typeface="Cambria Math" panose="02040503050406030204" pitchFamily="18" charset="0"/>
                        </a:rPr>
                        <m:t>=</m:t>
                      </m:r>
                      <m:r>
                        <m:rPr>
                          <m:sty m:val="p"/>
                        </m:rPr>
                        <a:rPr lang="en-US" altLang="pt-BR" sz="2800">
                          <a:latin typeface="Cambria Math" panose="02040503050406030204" pitchFamily="18" charset="0"/>
                          <a:ea typeface="MS Mincho" charset="0"/>
                          <a:cs typeface="Cambria Math" panose="02040503050406030204" pitchFamily="18" charset="0"/>
                        </a:rPr>
                        <m:t>β</m:t>
                      </m:r>
                      <m:r>
                        <a:rPr lang="pt-BR" altLang="en-US" sz="2800">
                          <a:latin typeface="Cambria Math" panose="02040503050406030204" pitchFamily="18" charset="0"/>
                          <a:ea typeface="MS Mincho" charset="0"/>
                          <a:cs typeface="Cambria Math" panose="02040503050406030204" pitchFamily="18" charset="0"/>
                        </a:rPr>
                        <m:t> </m:t>
                      </m:r>
                    </m:oMath>
                  </m:oMathPara>
                </a14:m>
                <a:endParaRPr lang="pt-BR" altLang="en-US" sz="2800" dirty="0">
                  <a:latin typeface="Cambria Math" panose="02040503050406030204" pitchFamily="18" charset="0"/>
                </a:endParaRPr>
              </a:p>
            </p:txBody>
          </p:sp>
        </mc:Choice>
        <mc:Fallback>
          <p:sp>
            <p:nvSpPr>
              <p:cNvPr id="5" name="Retângulo 4"/>
              <p:cNvSpPr>
                <a:spLocks noRot="1" noChangeAspect="1" noMove="1" noResize="1" noEditPoints="1" noAdjustHandles="1" noChangeArrowheads="1" noChangeShapeType="1" noTextEdit="1"/>
              </p:cNvSpPr>
              <p:nvPr/>
            </p:nvSpPr>
            <p:spPr>
              <a:xfrm>
                <a:off x="783873" y="863205"/>
                <a:ext cx="10226675" cy="2078355"/>
              </a:xfrm>
              <a:prstGeom prst="rect">
                <a:avLst/>
              </a:prstGeom>
              <a:blipFill rotWithShape="1">
                <a:blip r:embed="rId1"/>
                <a:stretch>
                  <a:fillRect l="-127" t="-623" r="-121" b="-600"/>
                </a:stretch>
              </a:blipFill>
              <a:ln w="25400">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DeTexto 45"/>
              <p:cNvSpPr txBox="1"/>
              <p:nvPr/>
            </p:nvSpPr>
            <p:spPr>
              <a:xfrm>
                <a:off x="575753" y="2822552"/>
                <a:ext cx="11040155" cy="3653790"/>
              </a:xfrm>
              <a:prstGeom prst="rect">
                <a:avLst/>
              </a:prstGeom>
              <a:noFill/>
              <a:ln w="25400">
                <a:noFill/>
              </a:ln>
            </p:spPr>
            <p:txBody>
              <a:bodyPr wrap="square" rtlCol="0">
                <a:spAutoFit/>
              </a:bodyPr>
              <a:lstStyle/>
              <a:p>
                <a:pPr algn="l">
                  <a:spcBef>
                    <a:spcPts val="600"/>
                  </a:spcBef>
                  <a:spcAft>
                    <a:spcPts val="1200"/>
                  </a:spcAft>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obtermos um </a:t>
                </a:r>
                <a:r>
                  <a:rPr lang="pt-BR" altLang="en-US" sz="28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grande devemos ter:</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1200"/>
                  </a:spcAft>
                  <a:buFont typeface="Arial" panose="020B0604020202020204" pitchFamily="34" charset="0"/>
                  <a:buChar char="•"/>
                </a:pPr>
                <a:r>
                  <a:rPr lang="pt-BR" altLang="en-US" sz="3200" b="1" i="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3200" b="1" i="1" baseline="-25000"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3200" b="1" i="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&lt;&lt; N</a:t>
                </a:r>
                <a:r>
                  <a:rPr lang="pt-BR" altLang="en-US" sz="3200" b="1" i="1" baseline="-25000"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  		   </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(emissor mais dopado)</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1200"/>
                  </a:spcAft>
                  <a:buFont typeface="Arial" panose="020B0604020202020204" pitchFamily="34" charset="0"/>
                  <a:buChar char="•"/>
                </a:pPr>
                <a:r>
                  <a:rPr lang="pt-BR" altLang="en-US" sz="3200" b="1" i="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W</a:t>
                </a:r>
                <a:r>
                  <a:rPr lang="pt-BR" altLang="en-US" sz="3200" b="1" i="1" baseline="-25000"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Bef</a:t>
                </a:r>
                <a:r>
                  <a:rPr lang="pt-BR" altLang="en-US" sz="3200" b="1" i="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&lt;&lt; Lpe=</a:t>
                </a:r>
                <a14:m>
                  <m:oMath xmlns:m="http://schemas.openxmlformats.org/officeDocument/2006/math">
                    <m:rad>
                      <m:radPr>
                        <m:degHide m:val="on"/>
                        <m:ctrlP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radPr>
                      <m:deg/>
                      <m:e>
                        <m:sSub>
                          <m:sSubPr>
                            <m:ctrlP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𝝉</m:t>
                            </m:r>
                          </m:e>
                          <m:sub>
                            <m: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𝒑𝒆</m:t>
                            </m:r>
                          </m:sub>
                        </m:sSub>
                        <m:sSub>
                          <m:sSubPr>
                            <m:ctrlP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𝑫</m:t>
                            </m:r>
                          </m:e>
                          <m:sub>
                            <m: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𝒑𝒆</m:t>
                            </m:r>
                          </m:sub>
                        </m:sSub>
                      </m:e>
                    </m:rad>
                  </m:oMath>
                </a14:m>
                <a:r>
                  <a:rPr lang="pt-BR" altLang="en-US" sz="3200" b="1" i="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32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t</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 </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D</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 </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avaliados no emissor)</a:t>
                </a:r>
                <a:endPar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1200"/>
                  </a:spcAft>
                  <a:buFont typeface="Arial" panose="020B0604020202020204" pitchFamily="34" charset="0"/>
                  <a:buChar char="•"/>
                </a:pPr>
                <a:r>
                  <a:rPr lang="pt-BR" altLang="en-US" sz="3200" b="1" i="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W</a:t>
                </a:r>
                <a:r>
                  <a:rPr lang="pt-BR" altLang="en-US" sz="3200" b="1" i="1" baseline="-25000"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Bef</a:t>
                </a:r>
                <a:r>
                  <a:rPr lang="pt-BR" altLang="en-US" sz="3200" b="1" i="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&lt;&lt; Lnb=</a:t>
                </a:r>
                <a14:m>
                  <m:oMath xmlns:m="http://schemas.openxmlformats.org/officeDocument/2006/math">
                    <m:rad>
                      <m:radPr>
                        <m:degHide m:val="on"/>
                        <m:ctrlP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radPr>
                      <m:deg/>
                      <m:e>
                        <m:sSub>
                          <m:sSubPr>
                            <m:ctrlP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𝝉</m:t>
                            </m:r>
                          </m:e>
                          <m:sub>
                            <m: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𝒏𝒃</m:t>
                            </m:r>
                          </m:sub>
                        </m:sSub>
                        <m:sSub>
                          <m:sSubPr>
                            <m:ctrlP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𝑫</m:t>
                            </m:r>
                          </m:e>
                          <m:sub>
                            <m: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𝒏𝒃</m:t>
                            </m:r>
                          </m:sub>
                        </m:sSub>
                      </m:e>
                    </m:rad>
                  </m:oMath>
                </a14:m>
                <a:r>
                  <a:rPr lang="pt-BR" altLang="en-US" sz="3200" b="1" i="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32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t</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nb </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D</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nb</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avaliados na base)</a:t>
                </a:r>
                <a:endParaRPr lang="pt-BR" altLang="en-US" sz="32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12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(base estreita)</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 name="CaixaDeTexto 45"/>
              <p:cNvSpPr txBox="1">
                <a:spLocks noRot="1" noChangeAspect="1" noMove="1" noResize="1" noEditPoints="1" noAdjustHandles="1" noChangeArrowheads="1" noChangeShapeType="1" noTextEdit="1"/>
              </p:cNvSpPr>
              <p:nvPr/>
            </p:nvSpPr>
            <p:spPr>
              <a:xfrm>
                <a:off x="575753" y="2822552"/>
                <a:ext cx="11040155" cy="3653790"/>
              </a:xfrm>
              <a:prstGeom prst="rect">
                <a:avLst/>
              </a:prstGeom>
              <a:blipFill rotWithShape="1">
                <a:blip r:embed="rId2"/>
                <a:stretch>
                  <a:fillRect l="-4" t="-17" r="4" b="17"/>
                </a:stretch>
              </a:blipFill>
              <a:ln w="2540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10" name="Imagem 9"/>
          <p:cNvPicPr>
            <a:picLocks noChangeAspect="1"/>
          </p:cNvPicPr>
          <p:nvPr/>
        </p:nvPicPr>
        <p:blipFill rotWithShape="1">
          <a:blip r:embed="rId1"/>
          <a:srcRect l="2675" t="2527" r="8291" b="3805"/>
          <a:stretch>
            <a:fillRect/>
          </a:stretch>
        </p:blipFill>
        <p:spPr>
          <a:xfrm>
            <a:off x="5201285" y="695960"/>
            <a:ext cx="6152515" cy="5057775"/>
          </a:xfrm>
          <a:prstGeom prst="rect">
            <a:avLst/>
          </a:prstGeom>
        </p:spPr>
      </p:pic>
      <p:sp>
        <p:nvSpPr>
          <p:cNvPr id="11" name="CaixaDeTexto 10"/>
          <p:cNvSpPr txBox="1"/>
          <p:nvPr/>
        </p:nvSpPr>
        <p:spPr>
          <a:xfrm>
            <a:off x="6356915" y="5855558"/>
            <a:ext cx="4536580" cy="400110"/>
          </a:xfrm>
          <a:prstGeom prst="rect">
            <a:avLst/>
          </a:prstGeom>
          <a:noFill/>
        </p:spPr>
        <p:txBody>
          <a:bodyPr wrap="square" rtlCol="0">
            <a:spAutoFit/>
          </a:bodyPr>
          <a:lstStyle/>
          <a:p>
            <a:pPr algn="ctr"/>
            <a:r>
              <a:rPr lang="pt-BR" sz="2000" dirty="0" smtClean="0"/>
              <a:t>Parametrizado por I</a:t>
            </a:r>
            <a:r>
              <a:rPr lang="pt-BR" sz="2000" baseline="-25000" dirty="0" smtClean="0"/>
              <a:t>B</a:t>
            </a:r>
            <a:r>
              <a:rPr lang="pt-BR" sz="2000" dirty="0" smtClean="0"/>
              <a:t> (BC546 - </a:t>
            </a:r>
            <a:r>
              <a:rPr lang="pt-BR" sz="2000" dirty="0" err="1" smtClean="0"/>
              <a:t>Fairchild</a:t>
            </a:r>
            <a:r>
              <a:rPr lang="pt-BR" sz="2000" dirty="0" smtClean="0"/>
              <a:t>)</a:t>
            </a:r>
            <a:endParaRPr lang="pt-BR" sz="2000" dirty="0"/>
          </a:p>
        </p:txBody>
      </p:sp>
      <p:sp>
        <p:nvSpPr>
          <p:cNvPr id="12" name="CaixaDeTexto 11"/>
          <p:cNvSpPr txBox="1"/>
          <p:nvPr/>
        </p:nvSpPr>
        <p:spPr>
          <a:xfrm>
            <a:off x="604581" y="1897862"/>
            <a:ext cx="4404148" cy="1785104"/>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Efeito </a:t>
            </a:r>
            <a:r>
              <a:rPr lang="pt-BR" altLang="en-US" sz="3600"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Early</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Qual é a causa do efeito </a:t>
            </a:r>
            <a:r>
              <a:rPr lang="pt-BR" altLang="en-US" sz="32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Early</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20" name="Conector Reto 19"/>
          <p:cNvCxnSpPr/>
          <p:nvPr/>
        </p:nvCxnSpPr>
        <p:spPr>
          <a:xfrm flipH="1">
            <a:off x="5486601" y="3683188"/>
            <a:ext cx="5541864" cy="307241"/>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3" name="Retângulo 12"/>
              <p:cNvSpPr/>
              <p:nvPr/>
            </p:nvSpPr>
            <p:spPr>
              <a:xfrm>
                <a:off x="2064668" y="1789850"/>
                <a:ext cx="6546215" cy="1143000"/>
              </a:xfrm>
              <a:prstGeom prst="rect">
                <a:avLst/>
              </a:prstGeom>
              <a:ln w="25400">
                <a:solidFill>
                  <a:srgbClr val="FFFF00"/>
                </a:solidFill>
              </a:ln>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𝐼</m:t>
                          </m:r>
                        </m:e>
                        <m:sub>
                          <m:r>
                            <a:rPr lang="pt-BR" altLang="en-US" sz="32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b="0" i="1" smtClean="0">
                          <a:latin typeface="Cambria Math" panose="02040503050406030204" pitchFamily="18" charset="0"/>
                          <a:ea typeface="Cambria Math" panose="02040503050406030204" pitchFamily="18" charset="0"/>
                          <a:sym typeface="Symbol" panose="05050102010706020507" charset="0"/>
                        </a:rPr>
                        <m:t>𝐴𝑟𝑒𝑎</m:t>
                      </m:r>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i="1">
                          <a:latin typeface="Cambria Math" panose="02040503050406030204" pitchFamily="18" charset="0"/>
                          <a:ea typeface="Cambria Math" panose="02040503050406030204" pitchFamily="18" charset="0"/>
                          <a:sym typeface="Symbol" panose="05050102010706020507" charset="0"/>
                        </a:rPr>
                        <m:t>𝑞</m:t>
                      </m:r>
                      <m:sSubSup>
                        <m:sSubSupPr>
                          <m:ctrlPr>
                            <a:rPr lang="pt-BR" sz="3200" i="1">
                              <a:latin typeface="Cambria Math" panose="02040503050406030204" pitchFamily="18" charset="0"/>
                            </a:rPr>
                          </m:ctrlPr>
                        </m:sSubSupPr>
                        <m:e>
                          <m:r>
                            <a:rPr lang="pt-BR" sz="3200" i="1">
                              <a:latin typeface="Cambria Math" panose="02040503050406030204" pitchFamily="18" charset="0"/>
                            </a:rPr>
                            <m:t>𝑛</m:t>
                          </m:r>
                        </m:e>
                        <m:sub>
                          <m:r>
                            <a:rPr lang="pt-BR" sz="3200" i="1">
                              <a:latin typeface="Cambria Math" panose="02040503050406030204" pitchFamily="18" charset="0"/>
                            </a:rPr>
                            <m:t>𝑖</m:t>
                          </m:r>
                        </m:sub>
                        <m:sup>
                          <m:r>
                            <a:rPr lang="pt-BR" sz="3200" i="1">
                              <a:latin typeface="Cambria Math" panose="02040503050406030204" pitchFamily="18" charset="0"/>
                            </a:rPr>
                            <m:t>2</m:t>
                          </m:r>
                        </m:sup>
                      </m:sSubSup>
                      <m:f>
                        <m:f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𝐷</m:t>
                              </m:r>
                            </m:e>
                            <m:sub>
                              <m:r>
                                <a:rPr lang="pt-BR" altLang="en-US" sz="3200" i="1">
                                  <a:latin typeface="Cambria Math" panose="02040503050406030204" pitchFamily="18" charset="0"/>
                                  <a:ea typeface="Cambria Math" panose="02040503050406030204" pitchFamily="18" charset="0"/>
                                  <a:sym typeface="Symbol" panose="05050102010706020507" charset="0"/>
                                </a:rPr>
                                <m:t>𝑛</m:t>
                              </m:r>
                            </m:sub>
                          </m:sSub>
                        </m:num>
                        <m:den>
                          <m:sSub>
                            <m:sSubPr>
                              <m:ctrlPr>
                                <a:rPr lang="pt-BR" sz="3200" i="1">
                                  <a:latin typeface="Cambria Math" panose="02040503050406030204" pitchFamily="18" charset="0"/>
                                </a:rPr>
                              </m:ctrlPr>
                            </m:sSubPr>
                            <m:e>
                              <m:r>
                                <a:rPr lang="pt-BR" sz="3200" i="1">
                                  <a:latin typeface="Cambria Math" panose="02040503050406030204" pitchFamily="18" charset="0"/>
                                </a:rPr>
                                <m:t>𝑁</m:t>
                              </m:r>
                            </m:e>
                            <m:sub>
                              <m:r>
                                <a:rPr lang="pt-BR" sz="3200" i="1">
                                  <a:latin typeface="Cambria Math" panose="02040503050406030204" pitchFamily="18" charset="0"/>
                                </a:rPr>
                                <m:t>𝐴</m:t>
                              </m:r>
                            </m:sub>
                          </m:sSub>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𝑊</m:t>
                              </m:r>
                            </m:e>
                            <m:sub>
                              <m:r>
                                <a:rPr lang="pt-BR" sz="3200" b="0" i="1" smtClean="0">
                                  <a:latin typeface="Cambria Math" panose="02040503050406030204" pitchFamily="18" charset="0"/>
                                </a:rPr>
                                <m:t>𝑏𝑒𝑓</m:t>
                              </m:r>
                            </m:sub>
                          </m:sSub>
                        </m:den>
                      </m:f>
                      <m:r>
                        <a:rPr lang="pt-BR" sz="3200" i="1">
                          <a:latin typeface="Cambria Math" panose="02040503050406030204" pitchFamily="18" charset="0"/>
                        </a:rPr>
                        <m:t>𝑒𝑥𝑝</m:t>
                      </m:r>
                      <m:d>
                        <m:dPr>
                          <m:ctrlPr>
                            <a:rPr lang="pt-BR" sz="3200" i="1">
                              <a:latin typeface="Cambria Math" panose="02040503050406030204" pitchFamily="18" charset="0"/>
                            </a:rPr>
                          </m:ctrlPr>
                        </m:dPr>
                        <m:e>
                          <m:r>
                            <a:rPr lang="pt-BR" sz="3200" i="1">
                              <a:latin typeface="Cambria Math" panose="02040503050406030204" pitchFamily="18" charset="0"/>
                            </a:rPr>
                            <m:t>𝑞</m:t>
                          </m:r>
                          <m:f>
                            <m:fPr>
                              <m:ctrlPr>
                                <a:rPr lang="pt-BR" sz="3200" i="1">
                                  <a:latin typeface="Cambria Math" panose="02040503050406030204" pitchFamily="18" charset="0"/>
                                </a:rPr>
                              </m:ctrlPr>
                            </m:fPr>
                            <m:num>
                              <m:sSub>
                                <m:sSubPr>
                                  <m:ctrlPr>
                                    <a:rPr lang="pt-BR" sz="3200" i="1">
                                      <a:latin typeface="Cambria Math" panose="02040503050406030204" pitchFamily="18" charset="0"/>
                                    </a:rPr>
                                  </m:ctrlPr>
                                </m:sSubPr>
                                <m:e>
                                  <m:r>
                                    <a:rPr lang="pt-BR" sz="3200" i="1">
                                      <a:latin typeface="Cambria Math" panose="02040503050406030204" pitchFamily="18" charset="0"/>
                                    </a:rPr>
                                    <m:t>𝑉</m:t>
                                  </m:r>
                                </m:e>
                                <m:sub>
                                  <m:r>
                                    <a:rPr lang="pt-BR" sz="3200" i="1">
                                      <a:latin typeface="Cambria Math" panose="02040503050406030204" pitchFamily="18" charset="0"/>
                                    </a:rPr>
                                    <m:t>𝐵𝐸</m:t>
                                  </m:r>
                                </m:sub>
                              </m:sSub>
                            </m:num>
                            <m:den>
                              <m:r>
                                <a:rPr lang="pt-BR" sz="3200" i="1">
                                  <a:latin typeface="Cambria Math" panose="02040503050406030204" pitchFamily="18" charset="0"/>
                                </a:rPr>
                                <m:t>𝑘𝑇</m:t>
                              </m:r>
                            </m:den>
                          </m:f>
                        </m:e>
                      </m:d>
                    </m:oMath>
                  </m:oMathPara>
                </a14:m>
                <a:endParaRPr lang="pt-BR" sz="3600" dirty="0"/>
              </a:p>
            </p:txBody>
          </p:sp>
        </mc:Choice>
        <mc:Fallback>
          <p:sp>
            <p:nvSpPr>
              <p:cNvPr id="13" name="Retângulo 12"/>
              <p:cNvSpPr>
                <a:spLocks noRot="1" noChangeAspect="1" noMove="1" noResize="1" noEditPoints="1" noAdjustHandles="1" noChangeArrowheads="1" noChangeShapeType="1" noTextEdit="1"/>
              </p:cNvSpPr>
              <p:nvPr/>
            </p:nvSpPr>
            <p:spPr>
              <a:xfrm>
                <a:off x="2064668" y="1789850"/>
                <a:ext cx="6546215" cy="1143000"/>
              </a:xfrm>
              <a:prstGeom prst="rect">
                <a:avLst/>
              </a:prstGeom>
              <a:blipFill rotWithShape="1">
                <a:blip r:embed="rId1"/>
                <a:stretch>
                  <a:fillRect l="-198" t="-1148" r="-190" b="-1074"/>
                </a:stretch>
              </a:blipFill>
              <a:ln w="25400">
                <a:solidFill>
                  <a:srgbClr val="FFFF00"/>
                </a:solidFill>
              </a:ln>
            </p:spPr>
            <p:txBody>
              <a:bodyPr/>
              <a:lstStyle/>
              <a:p>
                <a:r>
                  <a:rPr lang="pt-BR" altLang="en-US">
                    <a:noFill/>
                  </a:rPr>
                  <a:t> </a:t>
                </a:r>
              </a:p>
            </p:txBody>
          </p:sp>
        </mc:Fallback>
      </mc:AlternateContent>
      <p:sp>
        <p:nvSpPr>
          <p:cNvPr id="4" name="CaixaDeTexto 45"/>
          <p:cNvSpPr txBox="1"/>
          <p:nvPr/>
        </p:nvSpPr>
        <p:spPr>
          <a:xfrm>
            <a:off x="575753" y="608942"/>
            <a:ext cx="11040155" cy="953135"/>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Pelas deduções realizadas, a primeira vista, acreditamos que a corrente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constante e igual a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 name="CaixaDeTexto 45"/>
          <p:cNvSpPr txBox="1"/>
          <p:nvPr/>
        </p:nvSpPr>
        <p:spPr>
          <a:xfrm>
            <a:off x="575753" y="3167992"/>
            <a:ext cx="11040155" cy="2953385"/>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mas isso não é verdade. Assim</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1200"/>
              </a:spcAft>
              <a:buFont typeface="Arial" panose="020B0604020202020204" pitchFamily="34" charset="0"/>
              <a:buChar char="•"/>
            </a:pP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 em nossas simplificações e hipóteses perdemos alguma coisa</a:t>
            </a:r>
            <a:endPar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1200"/>
              </a:spcAft>
              <a:buFont typeface="Arial" panose="020B0604020202020204" pitchFamily="34" charset="0"/>
              <a:buChar char="•"/>
            </a:pP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 não estamos compreendendo corretamente a relação a que chegamos</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45"/>
          <p:cNvSpPr txBox="1"/>
          <p:nvPr/>
        </p:nvSpPr>
        <p:spPr>
          <a:xfrm>
            <a:off x="575753" y="488927"/>
            <a:ext cx="11040155" cy="5415915"/>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 transistor, temos que </a:t>
            </a:r>
            <a:endPar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1200"/>
              </a:spcAft>
              <a:buFont typeface="Arial" panose="020B0604020202020204" pitchFamily="34" charset="0"/>
              <a:buNone/>
            </a:pP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 </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1200"/>
              </a:spcAft>
              <a:buFont typeface="Arial" panose="020B0604020202020204" pitchFamily="34" charset="0"/>
              <a:buNone/>
            </a:pP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 região ativa, o didos D</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 </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está</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portanto </a:t>
            </a:r>
            <a:endPar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1200"/>
              </a:spcAft>
              <a:buFont typeface="Arial" panose="020B0604020202020204" pitchFamily="34" charset="0"/>
              <a:buNone/>
            </a:pP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 const.</a:t>
            </a:r>
            <a:endPar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1200"/>
              </a:spcAft>
              <a:buFont typeface="Arial" panose="020B0604020202020204" pitchFamily="34" charset="0"/>
              <a:buNone/>
            </a:pP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Dessa forma, qualquer variação em V</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 </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reflete em V</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1200"/>
              </a:spcAft>
              <a:buFont typeface="Arial" panose="020B0604020202020204" pitchFamily="34" charset="0"/>
              <a:buNone/>
            </a:pPr>
            <a:r>
              <a:rPr lang="pt-BR" altLang="en-US" sz="32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D</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D</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a:t>
            </a:r>
            <a:endPar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1200"/>
              </a:spcAft>
              <a:buFont typeface="Arial" panose="020B0604020202020204" pitchFamily="34" charset="0"/>
              <a:buNone/>
            </a:pP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Sabemos que quando se aumenta a tensão reversa de um diodo, a região de depleção também aumenta </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23" name="Conector Reto 22"/>
          <p:cNvCxnSpPr/>
          <p:nvPr/>
        </p:nvCxnSpPr>
        <p:spPr>
          <a:xfrm>
            <a:off x="4975699" y="1905344"/>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a:off x="7460323" y="2043288"/>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7" name="Retângulo 26"/>
              <p:cNvSpPr/>
              <p:nvPr/>
            </p:nvSpPr>
            <p:spPr>
              <a:xfrm>
                <a:off x="1123669" y="1905792"/>
                <a:ext cx="341561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𝐸</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sub>
                              </m:sSub>
                            </m:num>
                            <m:den>
                              <m:r>
                                <a:rPr lang="pt-BR" sz="2400" i="1">
                                  <a:latin typeface="Cambria Math" panose="02040503050406030204" pitchFamily="18" charset="0"/>
                                </a:rPr>
                                <m:t>𝑘𝑇</m:t>
                              </m:r>
                            </m:den>
                          </m:f>
                        </m:e>
                      </m:d>
                    </m:oMath>
                  </m:oMathPara>
                </a14:m>
                <a:endParaRPr lang="pt-BR" dirty="0"/>
              </a:p>
            </p:txBody>
          </p:sp>
        </mc:Choice>
        <mc:Fallback>
          <p:sp>
            <p:nvSpPr>
              <p:cNvPr id="27" name="Retângulo 26"/>
              <p:cNvSpPr>
                <a:spLocks noRot="1" noChangeAspect="1" noMove="1" noResize="1" noEditPoints="1" noAdjustHandles="1" noChangeArrowheads="1" noChangeShapeType="1" noTextEdit="1"/>
              </p:cNvSpPr>
              <p:nvPr/>
            </p:nvSpPr>
            <p:spPr>
              <a:xfrm>
                <a:off x="1123669" y="1905792"/>
                <a:ext cx="3415615" cy="906210"/>
              </a:xfrm>
              <a:prstGeom prst="rect">
                <a:avLst/>
              </a:prstGeom>
              <a:blipFill rotWithShape="1">
                <a:blip r:embed="rId1"/>
                <a:stretch>
                  <a:fillRect l="-10" t="-17" r="9" b="24"/>
                </a:stretch>
              </a:blipFill>
            </p:spPr>
            <p:txBody>
              <a:bodyPr/>
              <a:lstStyle/>
              <a:p>
                <a:r>
                  <a:rPr lang="pt-BR" altLang="en-US">
                    <a:noFill/>
                  </a:rPr>
                  <a:t> </a:t>
                </a:r>
              </a:p>
            </p:txBody>
          </p:sp>
        </mc:Fallback>
      </mc:AlternateContent>
      <p:sp>
        <p:nvSpPr>
          <p:cNvPr id="29" name="CaixaDeTexto 28"/>
          <p:cNvSpPr txBox="1"/>
          <p:nvPr/>
        </p:nvSpPr>
        <p:spPr>
          <a:xfrm>
            <a:off x="6063091" y="2682186"/>
            <a:ext cx="588623" cy="646331"/>
          </a:xfrm>
          <a:prstGeom prst="rect">
            <a:avLst/>
          </a:prstGeom>
          <a:noFill/>
        </p:spPr>
        <p:txBody>
          <a:bodyPr wrap="none" rtlCol="0">
            <a:spAutoFit/>
          </a:bodyPr>
          <a:lstStyle/>
          <a:p>
            <a:r>
              <a:rPr lang="pt-BR" sz="3600" i="1" dirty="0" err="1" smtClean="0"/>
              <a:t>n</a:t>
            </a:r>
            <a:r>
              <a:rPr lang="pt-BR" sz="3600" i="1" baseline="-25000" dirty="0" err="1"/>
              <a:t>p</a:t>
            </a:r>
            <a:endParaRPr lang="pt-BR" sz="3600" i="1" dirty="0"/>
          </a:p>
        </p:txBody>
      </p:sp>
      <p:cxnSp>
        <p:nvCxnSpPr>
          <p:cNvPr id="42" name="Conector de Seta Reta 41"/>
          <p:cNvCxnSpPr/>
          <p:nvPr/>
        </p:nvCxnSpPr>
        <p:spPr>
          <a:xfrm>
            <a:off x="4975699" y="2200768"/>
            <a:ext cx="2457954" cy="0"/>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4" name="CaixaDeTexto 6"/>
          <p:cNvSpPr txBox="1"/>
          <p:nvPr/>
        </p:nvSpPr>
        <p:spPr>
          <a:xfrm>
            <a:off x="5966418" y="1745234"/>
            <a:ext cx="882955" cy="461665"/>
          </a:xfrm>
          <a:prstGeom prst="rect">
            <a:avLst/>
          </a:prstGeom>
          <a:noFill/>
        </p:spPr>
        <p:txBody>
          <a:bodyPr wrap="square" rtlCol="0">
            <a:spAutoFit/>
          </a:bodyPr>
          <a:lstStyle/>
          <a:p>
            <a:r>
              <a:rPr lang="pt-BR" sz="2400" b="1" dirty="0" err="1" smtClean="0"/>
              <a:t>W</a:t>
            </a:r>
            <a:r>
              <a:rPr lang="pt-BR" sz="2400" b="1" baseline="-25000" dirty="0" err="1" smtClean="0"/>
              <a:t>Bef</a:t>
            </a:r>
            <a:endParaRPr lang="pt-BR" sz="2400" b="1" dirty="0"/>
          </a:p>
        </p:txBody>
      </p:sp>
      <p:sp>
        <p:nvSpPr>
          <p:cNvPr id="67" name="CaixaDeTexto 6"/>
          <p:cNvSpPr txBox="1"/>
          <p:nvPr/>
        </p:nvSpPr>
        <p:spPr>
          <a:xfrm>
            <a:off x="2340259" y="640229"/>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3" name="CaixaDeTexto 6"/>
          <p:cNvSpPr txBox="1"/>
          <p:nvPr/>
        </p:nvSpPr>
        <p:spPr>
          <a:xfrm>
            <a:off x="5491764" y="640229"/>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Base</a:t>
            </a:r>
            <a:endParaRPr lang="pt-BR" sz="2800" b="1" dirty="0">
              <a:solidFill>
                <a:srgbClr val="C00000"/>
              </a:solidFill>
              <a:effectLst>
                <a:outerShdw blurRad="38100" dist="38100" dir="2700000" algn="tl">
                  <a:srgbClr val="000000">
                    <a:alpha val="43137"/>
                  </a:srgbClr>
                </a:outerShdw>
              </a:effectLst>
            </a:endParaRPr>
          </a:p>
        </p:txBody>
      </p:sp>
      <p:sp>
        <p:nvSpPr>
          <p:cNvPr id="4" name="CaixaDeTexto 6"/>
          <p:cNvSpPr txBox="1"/>
          <p:nvPr/>
        </p:nvSpPr>
        <p:spPr>
          <a:xfrm>
            <a:off x="8610884" y="640229"/>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cxnSp>
        <p:nvCxnSpPr>
          <p:cNvPr id="5" name="Conector Reto 4"/>
          <p:cNvCxnSpPr/>
          <p:nvPr/>
        </p:nvCxnSpPr>
        <p:spPr>
          <a:xfrm flipH="1">
            <a:off x="7708608" y="1648318"/>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4762974" y="1622134"/>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7" name="Conector de Seta Reta 6"/>
          <p:cNvCxnSpPr/>
          <p:nvPr/>
        </p:nvCxnSpPr>
        <p:spPr>
          <a:xfrm>
            <a:off x="4763135" y="1744345"/>
            <a:ext cx="2951480" cy="63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8" name="CaixaDeTexto 6"/>
          <p:cNvSpPr txBox="1"/>
          <p:nvPr/>
        </p:nvSpPr>
        <p:spPr>
          <a:xfrm>
            <a:off x="5966460" y="1162050"/>
            <a:ext cx="679450" cy="460375"/>
          </a:xfrm>
          <a:prstGeom prst="rect">
            <a:avLst/>
          </a:prstGeom>
          <a:noFill/>
        </p:spPr>
        <p:txBody>
          <a:bodyPr wrap="square" rtlCol="0">
            <a:spAutoFit/>
          </a:bodyPr>
          <a:lstStyle/>
          <a:p>
            <a:r>
              <a:rPr lang="pt-BR" sz="2400" b="1" dirty="0" err="1" smtClean="0"/>
              <a:t>W</a:t>
            </a:r>
            <a:r>
              <a:rPr lang="pt-BR" sz="2400" b="1" baseline="-25000" dirty="0" err="1" smtClean="0"/>
              <a:t>B</a:t>
            </a:r>
            <a:endParaRPr lang="pt-BR" sz="2400" b="1" dirty="0"/>
          </a:p>
        </p:txBody>
      </p:sp>
      <p:sp>
        <p:nvSpPr>
          <p:cNvPr id="37" name="Retângulo de cantos arredondados 36"/>
          <p:cNvSpPr/>
          <p:nvPr/>
        </p:nvSpPr>
        <p:spPr>
          <a:xfrm>
            <a:off x="4538980" y="1905000"/>
            <a:ext cx="425450" cy="2499995"/>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Retângulo de cantos arredondados 37"/>
          <p:cNvSpPr/>
          <p:nvPr/>
        </p:nvSpPr>
        <p:spPr>
          <a:xfrm>
            <a:off x="7461250" y="1938020"/>
            <a:ext cx="474980" cy="2499995"/>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6" name="Conector Reto 25"/>
          <p:cNvCxnSpPr/>
          <p:nvPr/>
        </p:nvCxnSpPr>
        <p:spPr>
          <a:xfrm>
            <a:off x="4975699" y="2287259"/>
            <a:ext cx="2470245" cy="1926023"/>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8" name="Retângulo 27"/>
              <p:cNvSpPr/>
              <p:nvPr/>
            </p:nvSpPr>
            <p:spPr>
              <a:xfrm>
                <a:off x="7433699" y="4009983"/>
                <a:ext cx="340176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𝐶</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𝐵𝐶</m:t>
                                  </m:r>
                                </m:sub>
                              </m:sSub>
                            </m:num>
                            <m:den>
                              <m:r>
                                <a:rPr lang="pt-BR" sz="2400" i="1">
                                  <a:latin typeface="Cambria Math" panose="02040503050406030204" pitchFamily="18" charset="0"/>
                                </a:rPr>
                                <m:t>𝑘𝑇</m:t>
                              </m:r>
                            </m:den>
                          </m:f>
                        </m:e>
                      </m:d>
                    </m:oMath>
                  </m:oMathPara>
                </a14:m>
                <a:endParaRPr lang="pt-BR" dirty="0"/>
              </a:p>
            </p:txBody>
          </p:sp>
        </mc:Choice>
        <mc:Fallback>
          <p:sp>
            <p:nvSpPr>
              <p:cNvPr id="28" name="Retângulo 27"/>
              <p:cNvSpPr>
                <a:spLocks noRot="1" noChangeAspect="1" noMove="1" noResize="1" noEditPoints="1" noAdjustHandles="1" noChangeArrowheads="1" noChangeShapeType="1" noTextEdit="1"/>
              </p:cNvSpPr>
              <p:nvPr/>
            </p:nvSpPr>
            <p:spPr>
              <a:xfrm>
                <a:off x="7433699" y="4009983"/>
                <a:ext cx="3401765" cy="906210"/>
              </a:xfrm>
              <a:prstGeom prst="rect">
                <a:avLst/>
              </a:prstGeom>
              <a:blipFill rotWithShape="1">
                <a:blip r:embed="rId2"/>
                <a:stretch>
                  <a:fillRect l="-11" t="-65" r="13" b="3"/>
                </a:stretch>
              </a:blipFill>
            </p:spPr>
            <p:txBody>
              <a:bodyPr/>
              <a:lstStyle/>
              <a:p>
                <a:r>
                  <a:rPr lang="pt-BR" altLang="en-US">
                    <a:noFill/>
                  </a:rPr>
                  <a:t> </a:t>
                </a:r>
              </a:p>
            </p:txBody>
          </p:sp>
        </mc:Fallback>
      </mc:AlternateContent>
      <p:cxnSp>
        <p:nvCxnSpPr>
          <p:cNvPr id="9" name="Conector de Seta Reta 8"/>
          <p:cNvCxnSpPr/>
          <p:nvPr/>
        </p:nvCxnSpPr>
        <p:spPr>
          <a:xfrm>
            <a:off x="7454900" y="2829560"/>
            <a:ext cx="510540" cy="0"/>
          </a:xfrm>
          <a:prstGeom prst="straightConnector1">
            <a:avLst/>
          </a:prstGeom>
          <a:ln>
            <a:solidFill>
              <a:schemeClr val="tx1"/>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0" name="CaixaDeTexto 6"/>
          <p:cNvSpPr txBox="1"/>
          <p:nvPr/>
        </p:nvSpPr>
        <p:spPr>
          <a:xfrm>
            <a:off x="7407275" y="2927350"/>
            <a:ext cx="851354" cy="460375"/>
          </a:xfrm>
          <a:prstGeom prst="rect">
            <a:avLst/>
          </a:prstGeom>
          <a:solidFill>
            <a:schemeClr val="bg1"/>
          </a:solidFill>
        </p:spPr>
        <p:txBody>
          <a:bodyPr wrap="square" rtlCol="0">
            <a:spAutoFit/>
          </a:bodyPr>
          <a:lstStyle/>
          <a:p>
            <a:pPr algn="ctr"/>
            <a:r>
              <a:rPr lang="pt-BR" sz="2400" b="1" dirty="0" err="1" smtClean="0"/>
              <a:t>w</a:t>
            </a:r>
            <a:r>
              <a:rPr lang="pt-BR" sz="2400" b="1" baseline="-25000" dirty="0" err="1" smtClean="0"/>
              <a:t>BCp</a:t>
            </a:r>
            <a:endParaRPr lang="pt-BR" sz="2400" b="1" baseline="-25000" dirty="0" smtClean="0"/>
          </a:p>
        </p:txBody>
      </p:sp>
      <mc:AlternateContent xmlns:mc="http://schemas.openxmlformats.org/markup-compatibility/2006">
        <mc:Choice xmlns:a14="http://schemas.microsoft.com/office/drawing/2010/main" Requires="a14">
          <p:sp>
            <p:nvSpPr>
              <p:cNvPr id="12" name="Caixa de Texto 11"/>
              <p:cNvSpPr txBox="1"/>
              <p:nvPr/>
            </p:nvSpPr>
            <p:spPr>
              <a:xfrm>
                <a:off x="737870" y="4878070"/>
                <a:ext cx="9156700" cy="1538605"/>
              </a:xfrm>
              <a:prstGeom prst="rect">
                <a:avLst/>
              </a:prstGeom>
              <a:noFill/>
            </p:spPr>
            <p:txBody>
              <a:bodyPr wrap="none" rtlCol="0" anchor="t">
                <a:spAutoFit/>
              </a:bodyPr>
              <a:lstStyle/>
              <a:p>
                <a14:m>
                  <m:oMathPara xmlns:m="http://schemas.openxmlformats.org/officeDocument/2006/math">
                    <m:oMathParaPr>
                      <m:jc m:val="center"/>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𝑤</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𝐵𝐶</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ad>
                        <m:radPr>
                          <m:degHide m:val="on"/>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radPr>
                        <m:deg/>
                        <m:e>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𝜀</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𝑞</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num>
                            <m:den>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𝐷𝐶</m:t>
                                  </m:r>
                                </m:sub>
                              </m:sSub>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num>
                            <m:den>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𝐴</m:t>
                                  </m:r>
                                </m:sub>
                              </m:sSub>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𝜙</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𝐶𝐵</m:t>
                              </m:r>
                            </m:sub>
                          </m:s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e>
                      </m:rad>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𝑤</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𝐵𝐶𝑝</m:t>
                          </m:r>
                        </m:sub>
                      </m:s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𝑤</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𝐵𝐶𝑛</m:t>
                          </m:r>
                        </m:sub>
                      </m:sSub>
                    </m:oMath>
                  </m:oMathPara>
                </a14:m>
                <a:endParaRPr lang="en-US" altLang="pt-BR" sz="3200" i="1"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2" name="Caixa de Texto 11"/>
              <p:cNvSpPr txBox="1">
                <a:spLocks noRot="1" noChangeAspect="1" noMove="1" noResize="1" noEditPoints="1" noAdjustHandles="1" noChangeArrowheads="1" noChangeShapeType="1" noTextEdit="1"/>
              </p:cNvSpPr>
              <p:nvPr/>
            </p:nvSpPr>
            <p:spPr>
              <a:xfrm>
                <a:off x="737870" y="4878070"/>
                <a:ext cx="9156700" cy="1538605"/>
              </a:xfrm>
              <a:prstGeom prst="rect">
                <a:avLst/>
              </a:prstGeom>
              <a:blipFill rotWithShape="1">
                <a:blip r:embed="rId3"/>
                <a:stretch>
                  <a:fillRect r="-236"/>
                </a:stretch>
              </a:blipFill>
            </p:spPr>
            <p:txBody>
              <a:bodyPr/>
              <a:lstStyle/>
              <a:p>
                <a:r>
                  <a:rPr lang="pt-BR" altLang="en-US">
                    <a:noFill/>
                  </a:rPr>
                  <a:t> </a:t>
                </a:r>
              </a:p>
            </p:txBody>
          </p:sp>
        </mc:Fallback>
      </mc:AlternateContent>
      <p:sp>
        <p:nvSpPr>
          <p:cNvPr id="17" name="CaixaDeTexto 6"/>
          <p:cNvSpPr txBox="1"/>
          <p:nvPr/>
        </p:nvSpPr>
        <p:spPr>
          <a:xfrm>
            <a:off x="4462780" y="3239770"/>
            <a:ext cx="1026160" cy="521970"/>
          </a:xfrm>
          <a:prstGeom prst="rect">
            <a:avLst/>
          </a:prstGeom>
          <a:noFill/>
        </p:spPr>
        <p:txBody>
          <a:bodyPr wrap="square" rtlCol="0">
            <a:spAutoFit/>
          </a:bodyPr>
          <a:p>
            <a:r>
              <a:rPr lang="pt-BR" sz="2800" b="1" dirty="0" err="1" smtClean="0"/>
              <a:t>w</a:t>
            </a:r>
            <a:r>
              <a:rPr lang="pt-BR" sz="2800" b="1" baseline="-25000" dirty="0" err="1" smtClean="0"/>
              <a:t>BEp</a:t>
            </a:r>
            <a:endParaRPr lang="pt-BR" sz="2800" b="1" baseline="-25000" dirty="0"/>
          </a:p>
        </p:txBody>
      </p:sp>
      <p:cxnSp>
        <p:nvCxnSpPr>
          <p:cNvPr id="48" name="Conector de Seta Reta 89"/>
          <p:cNvCxnSpPr/>
          <p:nvPr/>
        </p:nvCxnSpPr>
        <p:spPr>
          <a:xfrm flipV="1">
            <a:off x="4506912" y="3791138"/>
            <a:ext cx="461589"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DeTexto 45"/>
              <p:cNvSpPr txBox="1"/>
              <p:nvPr/>
            </p:nvSpPr>
            <p:spPr>
              <a:xfrm>
                <a:off x="575753" y="758802"/>
                <a:ext cx="11040155" cy="4915535"/>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se </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aumenta </a:t>
                </a: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aumenta </a:t>
                </a: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tensão reversa no diodo D</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aumenta </a:t>
                </a: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região de depleção Base/Coletor aumenta  </a:t>
                </a: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largura efetiva da base diminui (W</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Bef</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1200"/>
                  </a:spcAft>
                  <a:buFont typeface="Arial" panose="020B0604020202020204" pitchFamily="34" charset="0"/>
                  <a:buNone/>
                </a:pPr>
                <a14:m>
                  <m:oMath xmlns:m="http://schemas.openxmlformats.org/officeDocument/2006/math">
                    <m:sSub>
                      <m:sSub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32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𝐽</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r>
                          <a:rPr lang="pt-BR" altLang="en-US" sz="3200" i="1">
                            <a:latin typeface="Cambria Math" panose="02040503050406030204" pitchFamily="18" charset="0"/>
                            <a:ea typeface="Cambria Math" panose="02040503050406030204" pitchFamily="18" charset="0"/>
                            <a:sym typeface="Symbol" panose="05050102010706020507" charset="0"/>
                          </a:rPr>
                          <m:t>=</m:t>
                        </m:r>
                        <m:r>
                          <a:rPr lang="pt-BR" altLang="en-US" sz="3200" i="1">
                            <a:latin typeface="Cambria Math" panose="02040503050406030204" pitchFamily="18" charset="0"/>
                            <a:ea typeface="Cambria Math" panose="02040503050406030204" pitchFamily="18" charset="0"/>
                            <a:sym typeface="Symbol" panose="05050102010706020507" charset="0"/>
                          </a:rPr>
                          <m:t>𝑞𝐷</m:t>
                        </m:r>
                      </m:e>
                      <m:sub>
                        <m:r>
                          <a:rPr lang="pt-BR" altLang="en-US" sz="3200" i="1">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3200" i="1">
                            <a:latin typeface="Cambria Math" panose="02040503050406030204" pitchFamily="18" charset="0"/>
                            <a:ea typeface="Cambria Math" panose="02040503050406030204" pitchFamily="18" charset="0"/>
                            <a:sym typeface="Symbol" panose="05050102010706020507" charset="0"/>
                          </a:rPr>
                        </m:ctrlPr>
                      </m:fPr>
                      <m:num>
                        <m:r>
                          <a:rPr lang="pt-BR" altLang="en-US" sz="3200" i="1">
                            <a:latin typeface="Cambria Math" panose="02040503050406030204" pitchFamily="18" charset="0"/>
                            <a:ea typeface="Cambria Math" panose="02040503050406030204" pitchFamily="18" charset="0"/>
                            <a:sym typeface="Symbol" panose="05050102010706020507" charset="0"/>
                          </a:rPr>
                          <m:t>𝜕</m:t>
                        </m:r>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𝑛</m:t>
                            </m:r>
                          </m:e>
                          <m:sub>
                            <m:r>
                              <a:rPr lang="pt-BR" altLang="en-US" sz="3200" i="1">
                                <a:latin typeface="Cambria Math" panose="02040503050406030204" pitchFamily="18" charset="0"/>
                                <a:ea typeface="Cambria Math" panose="02040503050406030204" pitchFamily="18" charset="0"/>
                                <a:sym typeface="Symbol" panose="05050102010706020507" charset="0"/>
                              </a:rPr>
                              <m:t>𝑝</m:t>
                            </m:r>
                          </m:sub>
                        </m:sSub>
                        <m:d>
                          <m:dPr>
                            <m:ctrlPr>
                              <a:rPr lang="pt-BR" altLang="en-US" sz="3200" i="1">
                                <a:latin typeface="Cambria Math" panose="02040503050406030204" pitchFamily="18" charset="0"/>
                                <a:ea typeface="Cambria Math" panose="02040503050406030204" pitchFamily="18" charset="0"/>
                                <a:sym typeface="Symbol" panose="05050102010706020507" charset="0"/>
                              </a:rPr>
                            </m:ctrlPr>
                          </m:dPr>
                          <m:e>
                            <m:r>
                              <a:rPr lang="pt-BR" altLang="en-US" sz="3200" i="1">
                                <a:latin typeface="Cambria Math" panose="02040503050406030204" pitchFamily="18" charset="0"/>
                                <a:ea typeface="Cambria Math" panose="02040503050406030204" pitchFamily="18" charset="0"/>
                                <a:sym typeface="Symbol" panose="05050102010706020507" charset="0"/>
                              </a:rPr>
                              <m:t>𝑥</m:t>
                            </m:r>
                          </m:e>
                        </m:d>
                      </m:num>
                      <m:den>
                        <m:r>
                          <a:rPr lang="pt-BR" altLang="en-US" sz="3200" i="1">
                            <a:latin typeface="Cambria Math" panose="02040503050406030204" pitchFamily="18" charset="0"/>
                            <a:ea typeface="Cambria Math" panose="02040503050406030204" pitchFamily="18" charset="0"/>
                            <a:sym typeface="Symbol" panose="05050102010706020507" charset="0"/>
                          </a:rPr>
                          <m:t>𝜕</m:t>
                        </m:r>
                        <m:r>
                          <a:rPr lang="pt-BR" altLang="en-US" sz="3200" i="1">
                            <a:latin typeface="Cambria Math" panose="02040503050406030204" pitchFamily="18" charset="0"/>
                            <a:ea typeface="Cambria Math" panose="02040503050406030204" pitchFamily="18" charset="0"/>
                            <a:sym typeface="Symbol" panose="05050102010706020507" charset="0"/>
                          </a:rPr>
                          <m:t>𝑥</m:t>
                        </m:r>
                      </m:den>
                    </m:f>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b="0" i="1" smtClean="0">
                        <a:latin typeface="Cambria Math" panose="02040503050406030204" pitchFamily="18" charset="0"/>
                        <a:ea typeface="Cambria Math" panose="02040503050406030204" pitchFamily="18" charset="0"/>
                        <a:sym typeface="Symbol" panose="05050102010706020507" charset="0"/>
                      </a:rPr>
                      <m:t>𝑞</m:t>
                    </m:r>
                    <m:sSub>
                      <m:sSubPr>
                        <m:ctrlPr>
                          <a:rPr lang="pt-BR" altLang="en-US" sz="32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3200" b="0" i="1" smtClean="0">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3200" b="0" i="1" smtClean="0">
                            <a:latin typeface="Cambria Math" panose="02040503050406030204" pitchFamily="18" charset="0"/>
                            <a:ea typeface="Cambria Math" panose="02040503050406030204" pitchFamily="18" charset="0"/>
                            <a:sym typeface="Symbol" panose="05050102010706020507" charset="0"/>
                          </a:rPr>
                        </m:ctrlPr>
                      </m:fPr>
                      <m:num>
                        <m:d>
                          <m:dPr>
                            <m:ctrlPr>
                              <a:rPr lang="pt-BR" altLang="en-US" sz="32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sz="3200" i="1">
                                    <a:latin typeface="Cambria Math" panose="02040503050406030204" pitchFamily="18" charset="0"/>
                                  </a:rPr>
                                </m:ctrlPr>
                              </m:sSubPr>
                              <m:e>
                                <m:r>
                                  <a:rPr lang="pt-BR" sz="3200" i="1">
                                    <a:latin typeface="Cambria Math" panose="02040503050406030204" pitchFamily="18" charset="0"/>
                                  </a:rPr>
                                  <m:t>𝑛</m:t>
                                </m:r>
                              </m:e>
                              <m:sub>
                                <m:r>
                                  <a:rPr lang="pt-BR" sz="3200" i="1">
                                    <a:latin typeface="Cambria Math" panose="02040503050406030204" pitchFamily="18" charset="0"/>
                                  </a:rPr>
                                  <m:t>𝑝𝐵</m:t>
                                </m:r>
                                <m:r>
                                  <a:rPr lang="pt-BR" sz="3200" i="1">
                                    <a:latin typeface="Cambria Math" panose="02040503050406030204" pitchFamily="18" charset="0"/>
                                  </a:rPr>
                                  <m:t>/</m:t>
                                </m:r>
                                <m:r>
                                  <a:rPr lang="pt-BR" sz="3200" i="1">
                                    <a:latin typeface="Cambria Math" panose="02040503050406030204" pitchFamily="18" charset="0"/>
                                  </a:rPr>
                                  <m:t>𝐸</m:t>
                                </m:r>
                              </m:sub>
                            </m:sSub>
                            <m:r>
                              <a:rPr lang="pt-BR" sz="3200" b="0" i="1" smtClean="0">
                                <a:latin typeface="Cambria Math" panose="02040503050406030204" pitchFamily="18" charset="0"/>
                              </a:rPr>
                              <m:t>−</m:t>
                            </m:r>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𝑛</m:t>
                                </m:r>
                              </m:e>
                              <m:sub>
                                <m:r>
                                  <a:rPr lang="pt-BR" sz="3200" b="0" i="1" smtClean="0">
                                    <a:latin typeface="Cambria Math" panose="02040503050406030204" pitchFamily="18" charset="0"/>
                                  </a:rPr>
                                  <m:t>𝑝𝐵</m:t>
                                </m:r>
                                <m:r>
                                  <a:rPr lang="pt-BR" sz="3200" b="0" i="1" smtClean="0">
                                    <a:latin typeface="Cambria Math" panose="02040503050406030204" pitchFamily="18" charset="0"/>
                                  </a:rPr>
                                  <m:t>/</m:t>
                                </m:r>
                                <m:r>
                                  <a:rPr lang="pt-BR" sz="3200" b="0" i="1" smtClean="0">
                                    <a:latin typeface="Cambria Math" panose="02040503050406030204" pitchFamily="18" charset="0"/>
                                  </a:rPr>
                                  <m:t>𝐶</m:t>
                                </m:r>
                              </m:sub>
                            </m:sSub>
                          </m:e>
                        </m:d>
                      </m:num>
                      <m:den>
                        <m:sSub>
                          <m:sSubPr>
                            <m:ctrlPr>
                              <a:rPr lang="pt-BR" altLang="en-US" sz="32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latin typeface="Cambria Math" panose="02040503050406030204" pitchFamily="18" charset="0"/>
                                <a:ea typeface="Cambria Math" panose="02040503050406030204" pitchFamily="18" charset="0"/>
                                <a:sym typeface="Symbol" panose="05050102010706020507" charset="0"/>
                              </a:rPr>
                              <m:t>𝑊</m:t>
                            </m:r>
                          </m:e>
                          <m:sub>
                            <m:r>
                              <a:rPr lang="en-US" altLang="pt-BR" sz="3200" b="0" i="1" smtClean="0">
                                <a:latin typeface="Cambria Math" panose="02040503050406030204" pitchFamily="18" charset="0"/>
                                <a:ea typeface="Cambria Math" panose="02040503050406030204" pitchFamily="18" charset="0"/>
                                <a:sym typeface="Symbol" panose="05050102010706020507" charset="0"/>
                              </a:rPr>
                              <m:t>𝐵</m:t>
                            </m:r>
                            <m:r>
                              <a:rPr lang="pt-BR" altLang="en-US" sz="3200" b="0" i="1" smtClean="0">
                                <a:latin typeface="Cambria Math" panose="02040503050406030204" pitchFamily="18" charset="0"/>
                                <a:ea typeface="Cambria Math" panose="02040503050406030204" pitchFamily="18" charset="0"/>
                                <a:sym typeface="Symbol" panose="05050102010706020507" charset="0"/>
                              </a:rPr>
                              <m:t>𝑒𝑓</m:t>
                            </m:r>
                          </m:sub>
                        </m:sSub>
                      </m:den>
                    </m:f>
                  </m:oMath>
                </a14:m>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𝐴𝑟𝑒𝑎</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𝑞</m:t>
                      </m:r>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oMath>
                  </m:oMathPara>
                </a14:m>
                <a:endParaRPr lang="pt-BR" sz="2800" i="1">
                  <a:latin typeface="Cambria Math" panose="02040503050406030204" pitchFamily="18" charset="0"/>
                </a:endParaRPr>
              </a:p>
              <a:p>
                <a:pPr indent="0" algn="l">
                  <a:spcBef>
                    <a:spcPts val="600"/>
                  </a:spcBef>
                  <a:spcAft>
                    <a:spcPts val="12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W</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Bef </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diminua,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vai aumentar. Esse é o efeito Early</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 name="CaixaDeTexto 45"/>
              <p:cNvSpPr txBox="1">
                <a:spLocks noRot="1" noChangeAspect="1" noMove="1" noResize="1" noEditPoints="1" noAdjustHandles="1" noChangeArrowheads="1" noChangeShapeType="1" noTextEdit="1"/>
              </p:cNvSpPr>
              <p:nvPr/>
            </p:nvSpPr>
            <p:spPr>
              <a:xfrm>
                <a:off x="575753" y="758802"/>
                <a:ext cx="11040155" cy="4915535"/>
              </a:xfrm>
              <a:prstGeom prst="rect">
                <a:avLst/>
              </a:prstGeom>
              <a:blipFill rotWithShape="1">
                <a:blip r:embed="rId1"/>
                <a:stretch>
                  <a:fillRect l="-4" t="-12" r="4" b="12"/>
                </a:stretch>
              </a:blipFill>
              <a:ln w="2540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838200" y="589547"/>
            <a:ext cx="10515600" cy="66173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pt-BR" b="1" dirty="0" smtClean="0">
                <a:solidFill>
                  <a:srgbClr val="C00000"/>
                </a:solidFill>
                <a:latin typeface="Comic Sans MS" panose="030F0702030302020204" pitchFamily="66" charset="0"/>
              </a:rPr>
              <a:t>3. Impulso unitário</a:t>
            </a:r>
            <a:endParaRPr lang="pt-BR" b="1" dirty="0" smtClean="0">
              <a:solidFill>
                <a:srgbClr val="C00000"/>
              </a:solidFill>
              <a:latin typeface="Comic Sans MS" panose="030F0702030302020204" pitchFamily="66" charset="0"/>
            </a:endParaRPr>
          </a:p>
          <a:p>
            <a:pPr marL="0" indent="0">
              <a:buFont typeface="Arial" panose="020B0604020202020204" pitchFamily="34" charset="0"/>
              <a:buNone/>
            </a:pPr>
            <a:endParaRPr lang="pt-BR" dirty="0"/>
          </a:p>
          <a:p>
            <a:pPr marL="0" indent="0">
              <a:buFont typeface="Arial" panose="020B0604020202020204" pitchFamily="34" charset="0"/>
              <a:buNone/>
            </a:pPr>
            <a:endParaRPr lang="pt-BR" dirty="0"/>
          </a:p>
        </p:txBody>
      </p:sp>
      <p:cxnSp>
        <p:nvCxnSpPr>
          <p:cNvPr id="4" name="Conector de Seta Reta 3"/>
          <p:cNvCxnSpPr/>
          <p:nvPr/>
        </p:nvCxnSpPr>
        <p:spPr>
          <a:xfrm>
            <a:off x="1600200" y="1600188"/>
            <a:ext cx="0" cy="1785546"/>
          </a:xfrm>
          <a:prstGeom prst="straightConnector1">
            <a:avLst/>
          </a:prstGeom>
          <a:ln w="22225">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a:off x="1118937" y="3248509"/>
            <a:ext cx="2911642" cy="1203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 name="CaixaDeTexto 6"/>
          <p:cNvSpPr txBox="1"/>
          <p:nvPr/>
        </p:nvSpPr>
        <p:spPr>
          <a:xfrm>
            <a:off x="2658979" y="1571658"/>
            <a:ext cx="700833" cy="523220"/>
          </a:xfrm>
          <a:prstGeom prst="rect">
            <a:avLst/>
          </a:prstGeom>
          <a:noFill/>
        </p:spPr>
        <p:txBody>
          <a:bodyPr wrap="none" rtlCol="0">
            <a:spAutoFit/>
          </a:bodyPr>
          <a:lstStyle/>
          <a:p>
            <a:r>
              <a:rPr lang="pt-BR" sz="2800" dirty="0" smtClean="0">
                <a:latin typeface="Symbol" panose="05050102010706020507" pitchFamily="18" charset="2"/>
              </a:rPr>
              <a:t>d</a:t>
            </a:r>
            <a:r>
              <a:rPr lang="pt-BR" sz="2800" dirty="0" smtClean="0"/>
              <a:t>(t)</a:t>
            </a:r>
            <a:endParaRPr lang="pt-BR" sz="2800" dirty="0"/>
          </a:p>
        </p:txBody>
      </p:sp>
      <p:cxnSp>
        <p:nvCxnSpPr>
          <p:cNvPr id="9" name="Conector de Seta Reta 8"/>
          <p:cNvCxnSpPr/>
          <p:nvPr/>
        </p:nvCxnSpPr>
        <p:spPr>
          <a:xfrm flipH="1" flipV="1">
            <a:off x="1600200" y="1891381"/>
            <a:ext cx="12031" cy="1383614"/>
          </a:xfrm>
          <a:prstGeom prst="straightConnector1">
            <a:avLst/>
          </a:prstGeom>
          <a:ln w="508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1" name="CaixaDeTexto 10"/>
          <p:cNvSpPr txBox="1"/>
          <p:nvPr/>
        </p:nvSpPr>
        <p:spPr>
          <a:xfrm>
            <a:off x="6216316" y="1429716"/>
            <a:ext cx="2685992" cy="523220"/>
          </a:xfrm>
          <a:prstGeom prst="rect">
            <a:avLst/>
          </a:prstGeom>
          <a:noFill/>
        </p:spPr>
        <p:txBody>
          <a:bodyPr wrap="none" rtlCol="0">
            <a:spAutoFit/>
          </a:bodyPr>
          <a:lstStyle/>
          <a:p>
            <a:r>
              <a:rPr lang="pt-BR" sz="2800" dirty="0" smtClean="0">
                <a:latin typeface="Symbol" panose="05050102010706020507" pitchFamily="18" charset="2"/>
              </a:rPr>
              <a:t>d</a:t>
            </a:r>
            <a:r>
              <a:rPr lang="pt-BR" sz="2800" dirty="0" smtClean="0"/>
              <a:t>(t) = 0 para  t≠ 0</a:t>
            </a:r>
            <a:endParaRPr lang="pt-BR" sz="2800" dirty="0"/>
          </a:p>
        </p:txBody>
      </p:sp>
      <mc:AlternateContent xmlns:mc="http://schemas.openxmlformats.org/markup-compatibility/2006">
        <mc:Choice xmlns:a14="http://schemas.microsoft.com/office/drawing/2010/main" Requires="a14">
          <p:sp>
            <p:nvSpPr>
              <p:cNvPr id="12" name="CaixaDeTexto 11"/>
              <p:cNvSpPr txBox="1"/>
              <p:nvPr/>
            </p:nvSpPr>
            <p:spPr>
              <a:xfrm>
                <a:off x="6216316" y="2583188"/>
                <a:ext cx="2262671" cy="661078"/>
              </a:xfrm>
              <a:prstGeom prst="rect">
                <a:avLst/>
              </a:prstGeom>
              <a:noFill/>
            </p:spPr>
            <p:txBody>
              <a:bodyPr wrap="none" rtlCol="0">
                <a:spAutoFit/>
              </a:bodyPr>
              <a:lstStyle/>
              <a:p>
                <a14:m>
                  <m:oMath xmlns:m="http://schemas.openxmlformats.org/officeDocument/2006/math">
                    <m:nary>
                      <m:naryPr>
                        <m:ctrlPr>
                          <a:rPr lang="pt-BR" sz="2800" i="1" smtClean="0">
                            <a:latin typeface="Cambria Math" panose="02040503050406030204" pitchFamily="18" charset="0"/>
                          </a:rPr>
                        </m:ctrlPr>
                      </m:naryPr>
                      <m:sub>
                        <m:r>
                          <m:rPr>
                            <m:brk m:alnAt="23"/>
                          </m:rPr>
                          <a:rPr lang="pt-BR" sz="2800" b="0" i="1" smtClean="0">
                            <a:latin typeface="Cambria Math" panose="02040503050406030204" pitchFamily="18" charset="0"/>
                          </a:rPr>
                          <m:t>−</m:t>
                        </m:r>
                        <m:r>
                          <a:rPr lang="pt-BR" sz="2800" b="0" i="1" smtClean="0">
                            <a:latin typeface="Cambria Math" panose="02040503050406030204" pitchFamily="18" charset="0"/>
                            <a:ea typeface="Cambria Math" panose="02040503050406030204" pitchFamily="18" charset="0"/>
                          </a:rPr>
                          <m:t>∞</m:t>
                        </m:r>
                      </m:sub>
                      <m:sup>
                        <m:r>
                          <a:rPr lang="pt-BR" sz="2800" b="0" i="1" smtClean="0">
                            <a:latin typeface="Cambria Math" panose="02040503050406030204" pitchFamily="18" charset="0"/>
                          </a:rPr>
                          <m:t>+</m:t>
                        </m:r>
                        <m:r>
                          <a:rPr lang="pt-BR" sz="2800" b="0" i="1" smtClean="0">
                            <a:latin typeface="Cambria Math" panose="02040503050406030204" pitchFamily="18" charset="0"/>
                            <a:ea typeface="Cambria Math" panose="02040503050406030204" pitchFamily="18" charset="0"/>
                          </a:rPr>
                          <m:t>∞</m:t>
                        </m:r>
                      </m:sup>
                      <m:e>
                        <m:r>
                          <a:rPr lang="pt-BR" sz="2800" i="1" smtClean="0">
                            <a:latin typeface="Cambria Math" panose="02040503050406030204" pitchFamily="18" charset="0"/>
                            <a:ea typeface="Cambria Math" panose="02040503050406030204" pitchFamily="18" charset="0"/>
                          </a:rPr>
                          <m:t>𝛿</m:t>
                        </m:r>
                        <m:d>
                          <m:dPr>
                            <m:ctrlPr>
                              <a:rPr lang="pt-BR" sz="2800" b="0" i="1" smtClean="0">
                                <a:latin typeface="Cambria Math" panose="02040503050406030204" pitchFamily="18" charset="0"/>
                                <a:ea typeface="Cambria Math" panose="02040503050406030204" pitchFamily="18" charset="0"/>
                              </a:rPr>
                            </m:ctrlPr>
                          </m:dPr>
                          <m:e>
                            <m:r>
                              <a:rPr lang="pt-BR" sz="2800" b="0" i="1" smtClean="0">
                                <a:latin typeface="Cambria Math" panose="02040503050406030204" pitchFamily="18" charset="0"/>
                                <a:ea typeface="Cambria Math" panose="02040503050406030204" pitchFamily="18" charset="0"/>
                              </a:rPr>
                              <m:t>𝑡</m:t>
                            </m:r>
                          </m:e>
                        </m:d>
                        <m:r>
                          <a:rPr lang="pt-BR" sz="2800" b="0" i="1" smtClean="0">
                            <a:latin typeface="Cambria Math" panose="02040503050406030204" pitchFamily="18" charset="0"/>
                            <a:ea typeface="Cambria Math" panose="02040503050406030204" pitchFamily="18" charset="0"/>
                          </a:rPr>
                          <m:t>𝑑𝑡</m:t>
                        </m:r>
                      </m:e>
                    </m:nary>
                  </m:oMath>
                </a14:m>
                <a:r>
                  <a:rPr lang="pt-BR" sz="2800" dirty="0" smtClean="0"/>
                  <a:t>=1</a:t>
                </a:r>
                <a:endParaRPr lang="pt-BR" sz="2800" dirty="0"/>
              </a:p>
            </p:txBody>
          </p:sp>
        </mc:Choice>
        <mc:Fallback>
          <p:sp>
            <p:nvSpPr>
              <p:cNvPr id="12" name="CaixaDeTexto 11"/>
              <p:cNvSpPr txBox="1">
                <a:spLocks noRot="1" noChangeAspect="1" noMove="1" noResize="1" noEditPoints="1" noAdjustHandles="1" noChangeArrowheads="1" noChangeShapeType="1" noTextEdit="1"/>
              </p:cNvSpPr>
              <p:nvPr/>
            </p:nvSpPr>
            <p:spPr>
              <a:xfrm>
                <a:off x="6216316" y="2583188"/>
                <a:ext cx="2262671" cy="661078"/>
              </a:xfrm>
              <a:prstGeom prst="rect">
                <a:avLst/>
              </a:prstGeom>
              <a:blipFill rotWithShape="1">
                <a:blip r:embed="rId1"/>
                <a:stretch>
                  <a:fillRect l="-13" t="-1" r="21" b="8"/>
                </a:stretch>
              </a:blipFill>
            </p:spPr>
            <p:txBody>
              <a:bodyPr/>
              <a:lstStyle/>
              <a:p>
                <a:r>
                  <a:rPr lang="pt-BR" altLang="en-US">
                    <a:noFill/>
                  </a:rPr>
                  <a:t> </a:t>
                </a:r>
              </a:p>
            </p:txBody>
          </p:sp>
        </mc:Fallback>
      </mc:AlternateContent>
      <p:cxnSp>
        <p:nvCxnSpPr>
          <p:cNvPr id="14" name="Conector Reto 13"/>
          <p:cNvCxnSpPr/>
          <p:nvPr/>
        </p:nvCxnSpPr>
        <p:spPr>
          <a:xfrm flipH="1">
            <a:off x="6192254" y="1238041"/>
            <a:ext cx="24064" cy="2023711"/>
          </a:xfrm>
          <a:prstGeom prst="line">
            <a:avLst/>
          </a:prstGeom>
          <a:ln w="34925">
            <a:solidFill>
              <a:srgbClr val="C00000"/>
            </a:solidFill>
          </a:ln>
        </p:spPr>
        <p:style>
          <a:lnRef idx="1">
            <a:schemeClr val="accent1"/>
          </a:lnRef>
          <a:fillRef idx="0">
            <a:schemeClr val="accent1"/>
          </a:fillRef>
          <a:effectRef idx="0">
            <a:schemeClr val="accent1"/>
          </a:effectRef>
          <a:fontRef idx="minor">
            <a:schemeClr val="tx1"/>
          </a:fontRef>
        </p:style>
      </p:cxnSp>
      <p:sp>
        <p:nvSpPr>
          <p:cNvPr id="15" name="CaixaDeTexto 14"/>
          <p:cNvSpPr txBox="1"/>
          <p:nvPr/>
        </p:nvSpPr>
        <p:spPr>
          <a:xfrm>
            <a:off x="5380974" y="4176187"/>
            <a:ext cx="1942465" cy="583565"/>
          </a:xfrm>
          <a:prstGeom prst="rect">
            <a:avLst/>
          </a:prstGeom>
          <a:noFill/>
          <a:ln w="19050">
            <a:solidFill>
              <a:srgbClr val="FFFF00"/>
            </a:solidFill>
          </a:ln>
        </p:spPr>
        <p:txBody>
          <a:bodyPr wrap="none" rtlCol="0">
            <a:spAutoFit/>
          </a:bodyPr>
          <a:lstStyle/>
          <a:p>
            <a:r>
              <a:rPr lang="pt-BR" sz="3200" dirty="0" smtClean="0">
                <a:latin typeface="Viner Hand ITC" panose="03070502030502020203" pitchFamily="66" charset="0"/>
              </a:rPr>
              <a:t>L</a:t>
            </a:r>
            <a:r>
              <a:rPr lang="pt-BR" sz="3200" i="1" dirty="0" smtClean="0">
                <a:latin typeface="Cambria" panose="02040503050406030204" charset="0"/>
                <a:cs typeface="Cambria" panose="02040503050406030204" charset="0"/>
              </a:rPr>
              <a:t>(</a:t>
            </a:r>
            <a:r>
              <a:rPr lang="pt-BR" sz="3200" dirty="0" smtClean="0">
                <a:latin typeface="Symbol" panose="05050102010706020507" pitchFamily="18" charset="2"/>
              </a:rPr>
              <a:t>d</a:t>
            </a:r>
            <a:r>
              <a:rPr lang="pt-BR" sz="3200" i="1" dirty="0" smtClean="0">
                <a:latin typeface="Cambria" panose="02040503050406030204" charset="0"/>
                <a:cs typeface="Cambria" panose="02040503050406030204" charset="0"/>
              </a:rPr>
              <a:t>(t)) =1</a:t>
            </a:r>
            <a:endParaRPr lang="pt-BR" sz="3200" i="1" dirty="0">
              <a:latin typeface="Cambria" panose="02040503050406030204" charset="0"/>
              <a:cs typeface="Cambria" panose="02040503050406030204" charset="0"/>
            </a:endParaRPr>
          </a:p>
        </p:txBody>
      </p:sp>
    </p:spTree>
  </p:cSld>
  <p:clrMapOvr>
    <a:masterClrMapping/>
  </p:clrMapOvr>
  <p:timing>
    <p:tnLst>
      <p:par>
        <p:cTn id="1" dur="indefinite" restart="never" nodeType="tmRoot"/>
      </p:par>
    </p:tn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45"/>
          <p:cNvSpPr txBox="1"/>
          <p:nvPr/>
        </p:nvSpPr>
        <p:spPr>
          <a:xfrm>
            <a:off x="575753" y="584177"/>
            <a:ext cx="11040155" cy="1383665"/>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estimar o efeito Early a partir das equações que temos. A equação para a região de depleção que usaremos é aquela que fornece a largura que avança para a base (região P)</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1" name="Caixa de Texto 10"/>
              <p:cNvSpPr txBox="1"/>
              <p:nvPr/>
            </p:nvSpPr>
            <p:spPr>
              <a:xfrm>
                <a:off x="1223010" y="2136775"/>
                <a:ext cx="9745345" cy="1085850"/>
              </a:xfrm>
              <a:prstGeom prst="rect">
                <a:avLst/>
              </a:prstGeom>
              <a:noFill/>
            </p:spPr>
            <p:txBody>
              <a:bodyPr wrap="square" rtlCol="0" anchor="t">
                <a:spAutoFit/>
              </a:bodyPr>
              <a:lstStyle/>
              <a:p>
                <a:pPr algn="l"/>
                <a14:m>
                  <m:oMath xmlns:m="http://schemas.openxmlformats.org/officeDocument/2006/math">
                    <m:sSub>
                      <m:sSubPr>
                        <m:ctrlPr>
                          <a:rPr lang="pt-BR" altLang="en-US"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𝑤</m:t>
                        </m:r>
                      </m:e>
                      <m:sub>
                        <m:r>
                          <a:rPr lang="en-US" altLang="pt-BR" sz="3200" i="1">
                            <a:latin typeface="Cambria Math" panose="02040503050406030204" pitchFamily="18" charset="0"/>
                            <a:cs typeface="Cambria Math" panose="02040503050406030204" pitchFamily="18" charset="0"/>
                          </a:rPr>
                          <m:t>𝐵𝐶𝑝</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𝑊</m:t>
                        </m:r>
                      </m:e>
                      <m:sub>
                        <m:r>
                          <a:rPr lang="en-US" altLang="pt-BR" sz="3200" i="1">
                            <a:latin typeface="Cambria Math" panose="02040503050406030204" pitchFamily="18" charset="0"/>
                            <a:cs typeface="Cambria Math" panose="02040503050406030204" pitchFamily="18" charset="0"/>
                          </a:rPr>
                          <m:t>𝐵𝐶</m:t>
                        </m:r>
                      </m:sub>
                    </m:sSub>
                    <m:f>
                      <m:fPr>
                        <m:ctrlPr>
                          <a:rPr lang="en-US" altLang="pt-BR" sz="3200" i="1">
                            <a:latin typeface="Cambria Math" panose="02040503050406030204" pitchFamily="18" charset="0"/>
                            <a:cs typeface="Cambria Math" panose="02040503050406030204" pitchFamily="18" charset="0"/>
                          </a:rPr>
                        </m:ctrlPr>
                      </m:fPr>
                      <m:num>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𝑁</m:t>
                            </m:r>
                          </m:e>
                          <m:sub>
                            <m:r>
                              <a:rPr lang="en-US" sz="3200" i="1">
                                <a:latin typeface="Cambria Math" panose="02040503050406030204" pitchFamily="18" charset="0"/>
                                <a:cs typeface="Cambria Math" panose="02040503050406030204" pitchFamily="18" charset="0"/>
                              </a:rPr>
                              <m:t>𝐷𝐶</m:t>
                            </m:r>
                          </m:sub>
                        </m:sSub>
                      </m:num>
                      <m:den>
                        <m:r>
                          <a:rPr lang="en-US" altLang="pt-BR" sz="3200" i="1">
                            <a:latin typeface="Cambria Math" panose="02040503050406030204" pitchFamily="18" charset="0"/>
                            <a:cs typeface="Cambria Math" panose="02040503050406030204" pitchFamily="18" charset="0"/>
                          </a:rPr>
                          <m:t> </m:t>
                        </m:r>
                        <m:sSub>
                          <m:sSubPr>
                            <m:ctrlPr>
                              <a:rPr sz="3200" i="1">
                                <a:latin typeface="Cambria Math" panose="02040503050406030204" pitchFamily="18" charset="0"/>
                                <a:cs typeface="Cambria Math" panose="02040503050406030204" pitchFamily="18" charset="0"/>
                              </a:rPr>
                            </m:ctrlPr>
                          </m:sSubPr>
                          <m:e>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m:t>
                                </m:r>
                                <m:r>
                                  <a:rPr lang="en-US" sz="3200" i="1">
                                    <a:latin typeface="Cambria Math" panose="02040503050406030204" pitchFamily="18" charset="0"/>
                                    <a:cs typeface="Cambria Math" panose="02040503050406030204" pitchFamily="18" charset="0"/>
                                  </a:rPr>
                                  <m:t>𝑁</m:t>
                                </m:r>
                              </m:e>
                              <m:sub>
                                <m:r>
                                  <a:rPr lang="en-US" sz="3200" i="1">
                                    <a:latin typeface="Cambria Math" panose="02040503050406030204" pitchFamily="18" charset="0"/>
                                    <a:cs typeface="Cambria Math" panose="02040503050406030204" pitchFamily="18" charset="0"/>
                                  </a:rPr>
                                  <m:t>𝐷𝐶</m:t>
                                </m:r>
                              </m:sub>
                            </m:sSub>
                            <m:r>
                              <a:rPr lang="en-US" sz="3200" i="1">
                                <a:latin typeface="Cambria Math" panose="02040503050406030204" pitchFamily="18" charset="0"/>
                                <a:cs typeface="Cambria Math" panose="02040503050406030204" pitchFamily="18" charset="0"/>
                              </a:rPr>
                              <m:t>+</m:t>
                            </m:r>
                            <m:r>
                              <a:rPr lang="en-US" sz="3200" i="1">
                                <a:latin typeface="Cambria Math" panose="02040503050406030204" pitchFamily="18" charset="0"/>
                                <a:cs typeface="Cambria Math" panose="02040503050406030204" pitchFamily="18" charset="0"/>
                              </a:rPr>
                              <m:t>𝑁</m:t>
                            </m:r>
                          </m:e>
                          <m:sub>
                            <m:r>
                              <a:rPr lang="en-US" sz="3200" i="1">
                                <a:latin typeface="Cambria Math" panose="02040503050406030204" pitchFamily="18" charset="0"/>
                                <a:cs typeface="Cambria Math" panose="02040503050406030204" pitchFamily="18" charset="0"/>
                              </a:rPr>
                              <m:t>𝐴</m:t>
                            </m:r>
                          </m:sub>
                        </m:sSub>
                        <m:r>
                          <a:rPr lang="en-US" sz="3200" i="1">
                            <a:latin typeface="Cambria Math" panose="02040503050406030204" pitchFamily="18" charset="0"/>
                            <a:cs typeface="Cambria Math" panose="02040503050406030204" pitchFamily="18" charset="0"/>
                          </a:rPr>
                          <m:t>)</m:t>
                        </m:r>
                      </m:den>
                    </m:f>
                    <m:r>
                      <a:rPr lang="en-US" altLang="pt-BR" sz="3200" i="1">
                        <a:latin typeface="Cambria Math" panose="02040503050406030204" pitchFamily="18" charset="0"/>
                        <a:cs typeface="Cambria Math" panose="02040503050406030204" pitchFamily="18" charset="0"/>
                      </a:rPr>
                      <m:t>=</m:t>
                    </m:r>
                    <m:rad>
                      <m:radPr>
                        <m:degHide m:val="on"/>
                        <m:ctrlPr>
                          <a:rPr lang="en-US" altLang="pt-BR" sz="3200" i="1">
                            <a:latin typeface="Cambria Math" panose="02040503050406030204" pitchFamily="18" charset="0"/>
                            <a:cs typeface="Cambria Math" panose="02040503050406030204" pitchFamily="18" charset="0"/>
                          </a:rPr>
                        </m:ctrlPr>
                      </m:radPr>
                      <m:deg/>
                      <m:e>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2</m:t>
                            </m:r>
                          </m:num>
                          <m:den>
                            <m:r>
                              <a:rPr lang="en-US" altLang="pt-BR" sz="3200" i="1">
                                <a:latin typeface="Cambria Math" panose="02040503050406030204" pitchFamily="18" charset="0"/>
                                <a:cs typeface="Cambria Math" panose="02040503050406030204" pitchFamily="18" charset="0"/>
                              </a:rPr>
                              <m:t>𝑞</m:t>
                            </m:r>
                          </m:den>
                        </m:f>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𝜀</m:t>
                            </m:r>
                          </m:e>
                          <m:sub>
                            <m:r>
                              <a:rPr lang="en-US" altLang="pt-BR" sz="3200" i="1">
                                <a:latin typeface="Cambria Math" panose="02040503050406030204" pitchFamily="18" charset="0"/>
                                <a:cs typeface="Cambria Math" panose="02040503050406030204" pitchFamily="18" charset="0"/>
                              </a:rPr>
                              <m:t>𝑠</m:t>
                            </m:r>
                          </m:sub>
                        </m:sSub>
                        <m:f>
                          <m:fPr>
                            <m:ctrlPr>
                              <a:rPr lang="en-US" altLang="pt-BR" sz="3200" i="1">
                                <a:latin typeface="Cambria Math" panose="02040503050406030204" pitchFamily="18" charset="0"/>
                                <a:cs typeface="Cambria Math" panose="02040503050406030204" pitchFamily="18" charset="0"/>
                              </a:rPr>
                            </m:ctrlPr>
                          </m:fPr>
                          <m:num>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𝑁</m:t>
                                </m:r>
                              </m:e>
                              <m:sub>
                                <m:r>
                                  <a:rPr lang="en-US" sz="3200" i="1">
                                    <a:latin typeface="Cambria Math" panose="02040503050406030204" pitchFamily="18" charset="0"/>
                                    <a:cs typeface="Cambria Math" panose="02040503050406030204" pitchFamily="18" charset="0"/>
                                  </a:rPr>
                                  <m:t>𝐷𝐶</m:t>
                                </m:r>
                              </m:sub>
                            </m:sSub>
                          </m:num>
                          <m:den>
                            <m:r>
                              <a:rPr lang="en-US" altLang="pt-BR" sz="3200" i="1">
                                <a:latin typeface="Cambria Math" panose="02040503050406030204" pitchFamily="18" charset="0"/>
                                <a:cs typeface="Cambria Math" panose="02040503050406030204" pitchFamily="18" charset="0"/>
                              </a:rPr>
                              <m:t> </m:t>
                            </m:r>
                            <m:sSub>
                              <m:sSubPr>
                                <m:ctrlPr>
                                  <a:rPr sz="3200" i="1">
                                    <a:latin typeface="Cambria Math" panose="02040503050406030204" pitchFamily="18" charset="0"/>
                                    <a:cs typeface="Cambria Math" panose="02040503050406030204" pitchFamily="18" charset="0"/>
                                  </a:rPr>
                                </m:ctrlPr>
                              </m:sSubPr>
                              <m:e>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m:t>
                                    </m:r>
                                    <m:r>
                                      <a:rPr lang="en-US" sz="3200" i="1">
                                        <a:latin typeface="Cambria Math" panose="02040503050406030204" pitchFamily="18" charset="0"/>
                                        <a:cs typeface="Cambria Math" panose="02040503050406030204" pitchFamily="18" charset="0"/>
                                      </a:rPr>
                                      <m:t>𝑁</m:t>
                                    </m:r>
                                  </m:e>
                                  <m:sub>
                                    <m:r>
                                      <a:rPr lang="en-US" sz="3200" i="1">
                                        <a:latin typeface="Cambria Math" panose="02040503050406030204" pitchFamily="18" charset="0"/>
                                        <a:cs typeface="Cambria Math" panose="02040503050406030204" pitchFamily="18" charset="0"/>
                                      </a:rPr>
                                      <m:t>𝐷𝐶</m:t>
                                    </m:r>
                                  </m:sub>
                                </m:sSub>
                                <m:r>
                                  <a:rPr lang="en-US" sz="3200" i="1">
                                    <a:latin typeface="Cambria Math" panose="02040503050406030204" pitchFamily="18" charset="0"/>
                                    <a:cs typeface="Cambria Math" panose="02040503050406030204" pitchFamily="18" charset="0"/>
                                  </a:rPr>
                                  <m:t>+</m:t>
                                </m:r>
                                <m:r>
                                  <a:rPr lang="en-US" sz="3200" i="1">
                                    <a:latin typeface="Cambria Math" panose="02040503050406030204" pitchFamily="18" charset="0"/>
                                    <a:cs typeface="Cambria Math" panose="02040503050406030204" pitchFamily="18" charset="0"/>
                                  </a:rPr>
                                  <m:t>𝑁</m:t>
                                </m:r>
                              </m:e>
                              <m:sub>
                                <m:r>
                                  <a:rPr lang="en-US" sz="3200" i="1">
                                    <a:latin typeface="Cambria Math" panose="02040503050406030204" pitchFamily="18" charset="0"/>
                                    <a:cs typeface="Cambria Math" panose="02040503050406030204" pitchFamily="18" charset="0"/>
                                  </a:rPr>
                                  <m:t>𝐴</m:t>
                                </m:r>
                              </m:sub>
                            </m:sSub>
                            <m:r>
                              <a:rPr lang="en-US" sz="3200" i="1">
                                <a:latin typeface="Cambria Math" panose="02040503050406030204" pitchFamily="18" charset="0"/>
                                <a:cs typeface="Cambria Math" panose="02040503050406030204" pitchFamily="18" charset="0"/>
                              </a:rPr>
                              <m:t>)</m:t>
                            </m:r>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𝑁</m:t>
                                </m:r>
                              </m:e>
                              <m:sub>
                                <m:r>
                                  <a:rPr lang="en-US" sz="3200" i="1">
                                    <a:latin typeface="Cambria Math" panose="02040503050406030204" pitchFamily="18" charset="0"/>
                                    <a:cs typeface="Cambria Math" panose="02040503050406030204" pitchFamily="18" charset="0"/>
                                  </a:rPr>
                                  <m:t>𝐴</m:t>
                                </m:r>
                              </m:sub>
                            </m:sSub>
                          </m:den>
                        </m:f>
                        <m:d>
                          <m:dPr>
                            <m:ctrlPr>
                              <a:rPr sz="3200" i="1">
                                <a:latin typeface="Cambria Math" panose="02040503050406030204" pitchFamily="18" charset="0"/>
                                <a:cs typeface="Cambria Math" panose="02040503050406030204" pitchFamily="18" charset="0"/>
                              </a:rPr>
                            </m:ctrlPr>
                          </m:dPr>
                          <m:e>
                            <m:sSub>
                              <m:sSubPr>
                                <m:ctrlPr>
                                  <a:rPr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𝜙</m:t>
                                </m:r>
                              </m:e>
                              <m:sub>
                                <m:r>
                                  <a:rPr lang="en-US" sz="3200" i="1">
                                    <a:latin typeface="Cambria Math" panose="02040503050406030204" pitchFamily="18" charset="0"/>
                                    <a:cs typeface="Cambria Math" panose="02040503050406030204" pitchFamily="18" charset="0"/>
                                  </a:rPr>
                                  <m:t>𝑖</m:t>
                                </m:r>
                              </m:sub>
                            </m:sSub>
                            <m:r>
                              <a:rPr lang="en-US" sz="3200" i="1">
                                <a:latin typeface="Cambria Math" panose="02040503050406030204" pitchFamily="18" charset="0"/>
                                <a:cs typeface="Cambria Math" panose="02040503050406030204" pitchFamily="18" charset="0"/>
                              </a:rPr>
                              <m:t>+</m:t>
                            </m:r>
                            <m:sSub>
                              <m:sSubPr>
                                <m:ctrlPr>
                                  <a:rPr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𝑉</m:t>
                                </m:r>
                              </m:e>
                              <m:sub>
                                <m:r>
                                  <a:rPr lang="en-US" sz="3200" i="1">
                                    <a:latin typeface="Cambria Math" panose="02040503050406030204" pitchFamily="18" charset="0"/>
                                    <a:cs typeface="Cambria Math" panose="02040503050406030204" pitchFamily="18" charset="0"/>
                                  </a:rPr>
                                  <m:t>𝐶𝐵</m:t>
                                </m:r>
                              </m:sub>
                            </m:sSub>
                          </m:e>
                        </m:d>
                      </m:e>
                    </m:rad>
                  </m:oMath>
                </a14:m>
                <a:r>
                  <a:rPr lang="pt-BR" altLang="en-US" sz="2800" i="1">
                    <a:latin typeface="Cambria Math" panose="02040503050406030204" pitchFamily="18" charset="0"/>
                    <a:cs typeface="Cambria Math" panose="02040503050406030204" pitchFamily="18" charset="0"/>
                  </a:rPr>
                  <a:t> </a:t>
                </a:r>
                <a:endParaRPr lang="pt-BR" altLang="en-US" sz="2800" i="1">
                  <a:latin typeface="Cambria Math" panose="02040503050406030204" pitchFamily="18" charset="0"/>
                  <a:cs typeface="Cambria Math" panose="02040503050406030204" pitchFamily="18" charset="0"/>
                </a:endParaRPr>
              </a:p>
            </p:txBody>
          </p:sp>
        </mc:Choice>
        <mc:Fallback>
          <p:sp>
            <p:nvSpPr>
              <p:cNvPr id="11" name="Caixa de Texto 10"/>
              <p:cNvSpPr txBox="1">
                <a:spLocks noRot="1" noChangeAspect="1" noMove="1" noResize="1" noEditPoints="1" noAdjustHandles="1" noChangeArrowheads="1" noChangeShapeType="1" noTextEdit="1"/>
              </p:cNvSpPr>
              <p:nvPr/>
            </p:nvSpPr>
            <p:spPr>
              <a:xfrm>
                <a:off x="1223010" y="2136775"/>
                <a:ext cx="9745345" cy="108585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DeTexto 45"/>
              <p:cNvSpPr txBox="1"/>
              <p:nvPr/>
            </p:nvSpPr>
            <p:spPr>
              <a:xfrm>
                <a:off x="575753" y="3391512"/>
                <a:ext cx="11040155" cy="2964815"/>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considerar </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W</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Bef</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W</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w</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BEp</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 </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w</a:t>
                </a:r>
                <a:r>
                  <a:rPr lang="pt-BR" altLang="en-US" sz="2800" b="1" baseline="-25000" dirty="0" err="1"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BCp</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1200"/>
                  </a:spcAft>
                </a:pPr>
                <a14:m>
                  <m:oMathPara xmlns:m="http://schemas.openxmlformats.org/officeDocument/2006/math">
                    <m:oMathParaPr>
                      <m:jc m:val="centerGroup"/>
                    </m:oMathParaPr>
                    <m:oMath xmlns:m="http://schemas.openxmlformats.org/officeDocument/2006/math">
                      <m:f>
                        <m:f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𝑾</m:t>
                              </m:r>
                            </m:e>
                            <m:sub>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𝑩𝒆𝒇</m:t>
                              </m:r>
                            </m:sub>
                          </m:sSub>
                        </m:num>
                        <m:den>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𝑪𝑬</m:t>
                              </m:r>
                            </m:sub>
                          </m:sSub>
                        </m:den>
                      </m:f>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
                            <m:d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dPr>
                            <m:e>
                              <m:sSub>
                                <m:sSub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𝑾</m:t>
                                  </m:r>
                                </m:e>
                                <m:sub>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𝒘</m:t>
                                  </m:r>
                                </m:e>
                                <m:sub>
                                  <m: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𝑩𝑬𝒑</m:t>
                                  </m:r>
                                </m:sub>
                              </m:sSub>
                              <m:r>
                                <a:rPr lang="pt-BR"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𝒘</m:t>
                                  </m:r>
                                </m:e>
                                <m:sub>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𝑩𝑪𝒑</m:t>
                                  </m:r>
                                </m:sub>
                              </m:sSub>
                            </m:e>
                          </m:d>
                        </m:num>
                        <m:den>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𝑪𝑬</m:t>
                              </m:r>
                            </m:sub>
                          </m:sSub>
                        </m:den>
                      </m:f>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
                            <m:d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dPr>
                            <m:e>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𝒘</m:t>
                                  </m:r>
                                </m:e>
                                <m:sub>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𝑩𝑪𝒑</m:t>
                                  </m:r>
                                </m:sub>
                              </m:sSub>
                            </m:e>
                          </m:d>
                        </m:num>
                        <m:den>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𝑪𝑩</m:t>
                              </m:r>
                            </m:sub>
                          </m:sSub>
                        </m:den>
                      </m:f>
                    </m:oMath>
                  </m:oMathPara>
                </a14:m>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575753" y="3391512"/>
                <a:ext cx="11040155" cy="2964815"/>
              </a:xfrm>
              <a:prstGeom prst="rect">
                <a:avLst/>
              </a:prstGeom>
              <a:blipFill rotWithShape="1">
                <a:blip r:embed="rId2"/>
                <a:stretch>
                  <a:fillRect l="-4" t="-21" r="4" b="21"/>
                </a:stretch>
              </a:blipFill>
              <a:ln w="2540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45"/>
          <p:cNvSpPr txBox="1"/>
          <p:nvPr/>
        </p:nvSpPr>
        <p:spPr>
          <a:xfrm>
            <a:off x="575753" y="584177"/>
            <a:ext cx="11040155" cy="1383665"/>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estimar o efeito Early a partir das equações que temos. A equação para a região de depleçaõ que usaremos é aquela que fornece a largura que avança para a base (região P)</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1" name="Caixa de Texto 10"/>
              <p:cNvSpPr txBox="1"/>
              <p:nvPr/>
            </p:nvSpPr>
            <p:spPr>
              <a:xfrm>
                <a:off x="1718310" y="2177415"/>
                <a:ext cx="8756015" cy="1085850"/>
              </a:xfrm>
              <a:prstGeom prst="rect">
                <a:avLst/>
              </a:prstGeom>
              <a:noFill/>
            </p:spPr>
            <p:txBody>
              <a:bodyPr wrap="square" rtlCol="0" anchor="t">
                <a:spAutoFit/>
              </a:bodyPr>
              <a:lstStyle/>
              <a:p>
                <a:pPr algn="l"/>
                <a14:m>
                  <m:oMath xmlns:m="http://schemas.openxmlformats.org/officeDocument/2006/math">
                    <m:f>
                      <m:fPr>
                        <m:ctrlP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𝑾</m:t>
                            </m:r>
                          </m:e>
                          <m:sub>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𝑩𝒆𝒇</m:t>
                            </m:r>
                          </m:sub>
                        </m:sSub>
                      </m:num>
                      <m:den>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𝑪𝑬</m:t>
                            </m:r>
                          </m:sub>
                        </m:sSub>
                      </m:den>
                    </m:f>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
                          <m:dPr>
                            <m:ctrlP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dPr>
                          <m:e>
                            <m:sSub>
                              <m:sSubPr>
                                <m:ctrlP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𝒘</m:t>
                                </m:r>
                              </m:e>
                              <m:sub>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𝑩𝑪𝒑</m:t>
                                </m:r>
                              </m:sub>
                            </m:sSub>
                          </m:e>
                        </m:d>
                      </m:num>
                      <m:den>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𝑩𝑪</m:t>
                            </m:r>
                          </m:sub>
                        </m:sSub>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m:t>
                        </m:r>
                      </m:num>
                      <m:den>
                        <m:r>
                          <a:rPr lang="en-US" altLang="pt-BR" sz="3200" i="1">
                            <a:latin typeface="Cambria Math" panose="02040503050406030204" pitchFamily="18" charset="0"/>
                            <a:cs typeface="Cambria Math" panose="02040503050406030204" pitchFamily="18" charset="0"/>
                          </a:rPr>
                          <m:t>2</m:t>
                        </m:r>
                      </m:den>
                    </m:f>
                    <m:rad>
                      <m:radPr>
                        <m:degHide m:val="on"/>
                        <m:ctrlPr>
                          <a:rPr lang="en-US" altLang="pt-BR" sz="3200" i="1">
                            <a:latin typeface="Cambria Math" panose="02040503050406030204" pitchFamily="18" charset="0"/>
                            <a:cs typeface="Cambria Math" panose="02040503050406030204" pitchFamily="18" charset="0"/>
                          </a:rPr>
                        </m:ctrlPr>
                      </m:radPr>
                      <m:deg/>
                      <m:e>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2</m:t>
                            </m:r>
                          </m:num>
                          <m:den>
                            <m:r>
                              <a:rPr lang="en-US" altLang="pt-BR" sz="3200" i="1">
                                <a:latin typeface="Cambria Math" panose="02040503050406030204" pitchFamily="18" charset="0"/>
                                <a:cs typeface="Cambria Math" panose="02040503050406030204" pitchFamily="18" charset="0"/>
                              </a:rPr>
                              <m:t>𝑞</m:t>
                            </m:r>
                          </m:den>
                        </m:f>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𝜀</m:t>
                            </m:r>
                          </m:e>
                          <m:sub>
                            <m:r>
                              <a:rPr lang="en-US" altLang="pt-BR" sz="3200" i="1">
                                <a:latin typeface="Cambria Math" panose="02040503050406030204" pitchFamily="18" charset="0"/>
                                <a:cs typeface="Cambria Math" panose="02040503050406030204" pitchFamily="18" charset="0"/>
                              </a:rPr>
                              <m:t>𝑠</m:t>
                            </m:r>
                          </m:sub>
                        </m:sSub>
                        <m:f>
                          <m:fPr>
                            <m:ctrlPr>
                              <a:rPr lang="en-US" altLang="pt-BR" sz="3200" i="1">
                                <a:latin typeface="Cambria Math" panose="02040503050406030204" pitchFamily="18" charset="0"/>
                                <a:cs typeface="Cambria Math" panose="02040503050406030204" pitchFamily="18" charset="0"/>
                              </a:rPr>
                            </m:ctrlPr>
                          </m:fPr>
                          <m:num>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𝑁</m:t>
                                </m:r>
                              </m:e>
                              <m:sub>
                                <m:r>
                                  <a:rPr lang="en-US" sz="3200" i="1">
                                    <a:latin typeface="Cambria Math" panose="02040503050406030204" pitchFamily="18" charset="0"/>
                                    <a:cs typeface="Cambria Math" panose="02040503050406030204" pitchFamily="18" charset="0"/>
                                  </a:rPr>
                                  <m:t>𝐷𝐶</m:t>
                                </m:r>
                              </m:sub>
                            </m:sSub>
                          </m:num>
                          <m:den>
                            <m:r>
                              <a:rPr lang="en-US" altLang="pt-BR" sz="3200" i="1">
                                <a:latin typeface="Cambria Math" panose="02040503050406030204" pitchFamily="18" charset="0"/>
                                <a:cs typeface="Cambria Math" panose="02040503050406030204" pitchFamily="18" charset="0"/>
                              </a:rPr>
                              <m:t> </m:t>
                            </m:r>
                            <m:sSub>
                              <m:sSubPr>
                                <m:ctrlPr>
                                  <a:rPr sz="3200" i="1">
                                    <a:latin typeface="Cambria Math" panose="02040503050406030204" pitchFamily="18" charset="0"/>
                                    <a:cs typeface="Cambria Math" panose="02040503050406030204" pitchFamily="18" charset="0"/>
                                  </a:rPr>
                                </m:ctrlPr>
                              </m:sSubPr>
                              <m:e>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m:t>
                                    </m:r>
                                    <m:r>
                                      <a:rPr lang="en-US" sz="3200" i="1">
                                        <a:latin typeface="Cambria Math" panose="02040503050406030204" pitchFamily="18" charset="0"/>
                                        <a:cs typeface="Cambria Math" panose="02040503050406030204" pitchFamily="18" charset="0"/>
                                      </a:rPr>
                                      <m:t>𝑁</m:t>
                                    </m:r>
                                  </m:e>
                                  <m:sub>
                                    <m:r>
                                      <a:rPr lang="en-US" sz="3200" i="1">
                                        <a:latin typeface="Cambria Math" panose="02040503050406030204" pitchFamily="18" charset="0"/>
                                        <a:cs typeface="Cambria Math" panose="02040503050406030204" pitchFamily="18" charset="0"/>
                                      </a:rPr>
                                      <m:t>𝐷𝐶</m:t>
                                    </m:r>
                                  </m:sub>
                                </m:sSub>
                                <m:r>
                                  <a:rPr lang="en-US" sz="3200" i="1">
                                    <a:latin typeface="Cambria Math" panose="02040503050406030204" pitchFamily="18" charset="0"/>
                                    <a:cs typeface="Cambria Math" panose="02040503050406030204" pitchFamily="18" charset="0"/>
                                  </a:rPr>
                                  <m:t>+</m:t>
                                </m:r>
                                <m:r>
                                  <a:rPr lang="en-US" sz="3200" i="1">
                                    <a:latin typeface="Cambria Math" panose="02040503050406030204" pitchFamily="18" charset="0"/>
                                    <a:cs typeface="Cambria Math" panose="02040503050406030204" pitchFamily="18" charset="0"/>
                                  </a:rPr>
                                  <m:t>𝑁</m:t>
                                </m:r>
                              </m:e>
                              <m:sub>
                                <m:r>
                                  <a:rPr lang="en-US" sz="3200" i="1">
                                    <a:latin typeface="Cambria Math" panose="02040503050406030204" pitchFamily="18" charset="0"/>
                                    <a:cs typeface="Cambria Math" panose="02040503050406030204" pitchFamily="18" charset="0"/>
                                  </a:rPr>
                                  <m:t>𝐴</m:t>
                                </m:r>
                              </m:sub>
                            </m:sSub>
                            <m:r>
                              <a:rPr lang="en-US" sz="3200" i="1">
                                <a:latin typeface="Cambria Math" panose="02040503050406030204" pitchFamily="18" charset="0"/>
                                <a:cs typeface="Cambria Math" panose="02040503050406030204" pitchFamily="18" charset="0"/>
                              </a:rPr>
                              <m:t>)</m:t>
                            </m:r>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𝑁</m:t>
                                </m:r>
                              </m:e>
                              <m:sub>
                                <m:r>
                                  <a:rPr lang="en-US" sz="3200" i="1">
                                    <a:latin typeface="Cambria Math" panose="02040503050406030204" pitchFamily="18" charset="0"/>
                                    <a:cs typeface="Cambria Math" panose="02040503050406030204" pitchFamily="18" charset="0"/>
                                  </a:rPr>
                                  <m:t>𝐴</m:t>
                                </m:r>
                              </m:sub>
                            </m:sSub>
                          </m:den>
                        </m:f>
                        <m:f>
                          <m:fPr>
                            <m:ctrlPr>
                              <a:rPr lang="en-US" sz="3200" i="1">
                                <a:latin typeface="Cambria Math" panose="02040503050406030204" pitchFamily="18" charset="0"/>
                                <a:cs typeface="Cambria Math" panose="02040503050406030204" pitchFamily="18" charset="0"/>
                              </a:rPr>
                            </m:ctrlPr>
                          </m:fPr>
                          <m:num>
                            <m:r>
                              <a:rPr lang="en-US" sz="3200" i="1">
                                <a:latin typeface="Cambria Math" panose="02040503050406030204" pitchFamily="18" charset="0"/>
                                <a:cs typeface="Cambria Math" panose="02040503050406030204" pitchFamily="18" charset="0"/>
                              </a:rPr>
                              <m:t>1</m:t>
                            </m:r>
                          </m:num>
                          <m:den>
                            <m:d>
                              <m:dPr>
                                <m:ctrlPr>
                                  <a:rPr sz="3200" i="1">
                                    <a:latin typeface="Cambria Math" panose="02040503050406030204" pitchFamily="18" charset="0"/>
                                    <a:cs typeface="Cambria Math" panose="02040503050406030204" pitchFamily="18" charset="0"/>
                                  </a:rPr>
                                </m:ctrlPr>
                              </m:dPr>
                              <m:e>
                                <m:sSub>
                                  <m:sSubPr>
                                    <m:ctrlPr>
                                      <a:rPr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𝜙</m:t>
                                    </m:r>
                                  </m:e>
                                  <m:sub>
                                    <m:r>
                                      <a:rPr lang="en-US" sz="3200" i="1">
                                        <a:latin typeface="Cambria Math" panose="02040503050406030204" pitchFamily="18" charset="0"/>
                                        <a:cs typeface="Cambria Math" panose="02040503050406030204" pitchFamily="18" charset="0"/>
                                      </a:rPr>
                                      <m:t>𝑖</m:t>
                                    </m:r>
                                  </m:sub>
                                </m:sSub>
                                <m:r>
                                  <a:rPr lang="en-US" sz="3200" i="1">
                                    <a:latin typeface="Cambria Math" panose="02040503050406030204" pitchFamily="18" charset="0"/>
                                    <a:cs typeface="Cambria Math" panose="02040503050406030204" pitchFamily="18" charset="0"/>
                                  </a:rPr>
                                  <m:t>+</m:t>
                                </m:r>
                                <m:sSub>
                                  <m:sSubPr>
                                    <m:ctrlPr>
                                      <a:rPr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𝑉</m:t>
                                    </m:r>
                                  </m:e>
                                  <m:sub>
                                    <m:r>
                                      <a:rPr lang="en-US" sz="3200" i="1">
                                        <a:latin typeface="Cambria Math" panose="02040503050406030204" pitchFamily="18" charset="0"/>
                                        <a:cs typeface="Cambria Math" panose="02040503050406030204" pitchFamily="18" charset="0"/>
                                      </a:rPr>
                                      <m:t>𝐶𝐵</m:t>
                                    </m:r>
                                  </m:sub>
                                </m:sSub>
                              </m:e>
                            </m:d>
                          </m:den>
                        </m:f>
                      </m:e>
                    </m:rad>
                  </m:oMath>
                </a14:m>
                <a:r>
                  <a:rPr lang="pt-BR" altLang="en-US" sz="3200" i="1">
                    <a:latin typeface="Cambria Math" panose="02040503050406030204" pitchFamily="18" charset="0"/>
                    <a:cs typeface="Cambria Math" panose="02040503050406030204" pitchFamily="18" charset="0"/>
                  </a:rPr>
                  <a:t> </a:t>
                </a:r>
                <a:endParaRPr lang="pt-BR" altLang="en-US" sz="3200" i="1">
                  <a:latin typeface="Cambria Math" panose="02040503050406030204" pitchFamily="18" charset="0"/>
                  <a:cs typeface="Cambria Math" panose="02040503050406030204" pitchFamily="18" charset="0"/>
                </a:endParaRPr>
              </a:p>
            </p:txBody>
          </p:sp>
        </mc:Choice>
        <mc:Fallback>
          <p:sp>
            <p:nvSpPr>
              <p:cNvPr id="11" name="Caixa de Texto 10"/>
              <p:cNvSpPr txBox="1">
                <a:spLocks noRot="1" noChangeAspect="1" noMove="1" noResize="1" noEditPoints="1" noAdjustHandles="1" noChangeArrowheads="1" noChangeShapeType="1" noTextEdit="1"/>
              </p:cNvSpPr>
              <p:nvPr/>
            </p:nvSpPr>
            <p:spPr>
              <a:xfrm>
                <a:off x="1718310" y="2177415"/>
                <a:ext cx="8756015" cy="1085850"/>
              </a:xfrm>
              <a:prstGeom prst="rect">
                <a:avLst/>
              </a:prstGeom>
              <a:blipFill rotWithShape="1">
                <a:blip r:embed="rId1"/>
                <a:stretch>
                  <a:fillRect/>
                </a:stretch>
              </a:blipFill>
            </p:spPr>
            <p:txBody>
              <a:bodyPr/>
              <a:lstStyle/>
              <a:p>
                <a:r>
                  <a:rPr lang="pt-BR" altLang="en-US">
                    <a:noFill/>
                  </a:rPr>
                  <a:t> </a:t>
                </a:r>
              </a:p>
            </p:txBody>
          </p:sp>
        </mc:Fallback>
      </mc:AlternateContent>
      <p:sp>
        <p:nvSpPr>
          <p:cNvPr id="3" name="CaixaDeTexto 45"/>
          <p:cNvSpPr txBox="1"/>
          <p:nvPr/>
        </p:nvSpPr>
        <p:spPr>
          <a:xfrm>
            <a:off x="575753" y="3472792"/>
            <a:ext cx="11040155" cy="521970"/>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ver o efeito de 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em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derivando;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 name="Caixa de Texto 4"/>
              <p:cNvSpPr txBox="1"/>
              <p:nvPr/>
            </p:nvSpPr>
            <p:spPr>
              <a:xfrm>
                <a:off x="2032635" y="4190365"/>
                <a:ext cx="7325995" cy="1010920"/>
              </a:xfrm>
              <a:prstGeom prst="rect">
                <a:avLst/>
              </a:prstGeom>
              <a:noFill/>
            </p:spPr>
            <p:txBody>
              <a:bodyPr wrap="square" rtlCol="0" anchor="t">
                <a:spAutoFit/>
              </a:bodyPr>
              <a:lstStyle/>
              <a:p>
                <a:pPr indent="0" algn="ctr">
                  <a:spcBef>
                    <a:spcPts val="6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𝐴𝑟𝑒𝑎</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𝑞</m:t>
                      </m:r>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oMath>
                  </m:oMathPara>
                </a14:m>
                <a:endParaRPr lang="pt-BR" altLang="en-US" sz="2800" i="1">
                  <a:latin typeface="Cambria Math" panose="02040503050406030204" pitchFamily="18" charset="0"/>
                  <a:cs typeface="Cambria Math" panose="02040503050406030204" pitchFamily="18"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2032635" y="4190365"/>
                <a:ext cx="7325995" cy="101092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 de Texto 5"/>
              <p:cNvSpPr txBox="1"/>
              <p:nvPr/>
            </p:nvSpPr>
            <p:spPr>
              <a:xfrm>
                <a:off x="287167" y="5293541"/>
                <a:ext cx="11617325" cy="882293"/>
              </a:xfrm>
              <a:prstGeom prst="rect">
                <a:avLst/>
              </a:prstGeom>
              <a:noFill/>
            </p:spPr>
            <p:txBody>
              <a:bodyPr wrap="square" rtlCol="0" anchor="t">
                <a:spAutoFit/>
              </a:bodyPr>
              <a:lstStyle/>
              <a:p>
                <a:pPr indent="0" algn="ctr">
                  <a:spcBef>
                    <a:spcPts val="600"/>
                  </a:spcBef>
                  <a:spcAft>
                    <a:spcPts val="1200"/>
                  </a:spcAft>
                  <a:buFont typeface="Arial" panose="020B0604020202020204" pitchFamily="34" charset="0"/>
                  <a:buNone/>
                </a:pPr>
                <a14:m>
                  <m:oMath xmlns:m="http://schemas.openxmlformats.org/officeDocument/2006/math">
                    <m:f>
                      <m:f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𝐶𝐸</m:t>
                            </m:r>
                          </m:sub>
                        </m:sSub>
                      </m:den>
                    </m:f>
                    <m:r>
                      <a:rPr lang="pt-BR" altLang="en-US"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𝐶𝐵</m:t>
                            </m:r>
                          </m:sub>
                        </m:sSub>
                      </m:den>
                    </m:f>
                    <m:r>
                      <a:rPr lang="en-US" altLang="pt-BR"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𝐴𝑟𝑒𝑎</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𝑞</m:t>
                    </m:r>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en-US" altLang="pt-BR" sz="2800" i="1">
                        <a:latin typeface="Cambria Math" panose="02040503050406030204" pitchFamily="18" charset="0"/>
                      </a:rPr>
                      <m:t>(−</m:t>
                    </m:r>
                    <m:f>
                      <m:fPr>
                        <m:ctrlPr>
                          <a:rPr 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Sup>
                          <m:sSubSupPr>
                            <m:ctrlPr>
                              <a:rPr lang="pt-BR" sz="2800" i="1">
                                <a:latin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cs typeface="Cambria Math" panose="02040503050406030204" pitchFamily="18" charset="0"/>
                              </a:rPr>
                              <m:t>𝑊</m:t>
                            </m:r>
                          </m:e>
                          <m:sub>
                            <m:r>
                              <a:rPr lang="en-US" altLang="pt-BR" sz="2800" i="1">
                                <a:latin typeface="Cambria Math" panose="02040503050406030204" pitchFamily="18" charset="0"/>
                                <a:cs typeface="Cambria Math" panose="02040503050406030204" pitchFamily="18" charset="0"/>
                              </a:rPr>
                              <m:t>𝐵𝑒𝑓</m:t>
                            </m:r>
                          </m:sub>
                          <m:sup>
                            <m:r>
                              <a:rPr lang="en-US" altLang="pt-BR" sz="2800" i="1">
                                <a:latin typeface="Cambria Math" panose="02040503050406030204" pitchFamily="18" charset="0"/>
                                <a:cs typeface="Cambria Math" panose="02040503050406030204" pitchFamily="18" charset="0"/>
                              </a:rPr>
                              <m:t>2</m:t>
                            </m:r>
                          </m:sup>
                        </m:sSubSup>
                      </m:den>
                    </m:f>
                    <m:r>
                      <a:rPr lang="en-US" altLang="pt-BR" sz="2800" i="1">
                        <a:latin typeface="Cambria Math" panose="02040503050406030204" pitchFamily="18" charset="0"/>
                        <a:cs typeface="Cambria Math" panose="02040503050406030204" pitchFamily="18" charset="0"/>
                      </a:rPr>
                      <m:t>)</m:t>
                    </m:r>
                    <m:f>
                      <m:fPr>
                        <m:ctrlPr>
                          <a:rPr lang="pt-BR" sz="2800" b="0" i="1" smtClean="0">
                            <a:latin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num>
                      <m:den>
                        <m:r>
                          <a:rPr lang="en-US" altLang="pt-BR" sz="2800" b="0" i="1" smtClean="0">
                            <a:latin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𝐶𝐵</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r>
                      <a:rPr lang="en-US" altLang="pt-BR" sz="2800" i="1">
                        <a:latin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𝐶</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den>
                    </m:f>
                    <m:f>
                      <m:fPr>
                        <m:ctrlPr>
                          <a:rPr lang="pt-BR" sz="2800" b="0" i="1" smtClean="0">
                            <a:latin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num>
                      <m:den>
                        <m:r>
                          <a:rPr lang="en-US" altLang="pt-BR" sz="2800" b="0" i="1" smtClean="0">
                            <a:latin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𝐶𝐵</m:t>
                            </m:r>
                          </m:sub>
                        </m:sSub>
                      </m:den>
                    </m:f>
                  </m:oMath>
                </a14:m>
                <a:r>
                  <a:rPr lang="pt-BR" altLang="en-US" sz="2800" dirty="0" smtClean="0">
                    <a:latin typeface="Cambria Math" panose="02040503050406030204" pitchFamily="18" charset="0"/>
                    <a:cs typeface="Cambria Math" panose="02040503050406030204" pitchFamily="18" charset="0"/>
                  </a:rPr>
                  <a:t>)</a:t>
                </a:r>
                <a:endParaRPr lang="pt-BR" altLang="en-US" sz="2800" dirty="0" smtClean="0">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287167" y="5293541"/>
                <a:ext cx="11617325" cy="882293"/>
              </a:xfrm>
              <a:prstGeom prst="rect">
                <a:avLst/>
              </a:prstGeom>
              <a:blipFill rotWithShape="1">
                <a:blip r:embed="rId3"/>
                <a:stretch>
                  <a:fillRect l="-1" t="-21" r="1" b="5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45"/>
          <p:cNvSpPr txBox="1"/>
          <p:nvPr/>
        </p:nvSpPr>
        <p:spPr>
          <a:xfrm>
            <a:off x="575753" y="584177"/>
            <a:ext cx="11040155" cy="521970"/>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 name="CaixaDeTexto 45"/>
          <p:cNvSpPr txBox="1"/>
          <p:nvPr/>
        </p:nvSpPr>
        <p:spPr>
          <a:xfrm>
            <a:off x="575753" y="2132307"/>
            <a:ext cx="11040155" cy="521970"/>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Substituindo a relação para a derivada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Caixa de Texto 5"/>
              <p:cNvSpPr txBox="1"/>
              <p:nvPr/>
            </p:nvSpPr>
            <p:spPr>
              <a:xfrm>
                <a:off x="2032000" y="998220"/>
                <a:ext cx="6578600" cy="944880"/>
              </a:xfrm>
              <a:prstGeom prst="rect">
                <a:avLst/>
              </a:prstGeom>
              <a:noFill/>
            </p:spPr>
            <p:txBody>
              <a:bodyPr wrap="square" rtlCol="0" anchor="t">
                <a:spAutoFit/>
              </a:bodyPr>
              <a:lstStyle/>
              <a:p>
                <a:pPr indent="0" algn="ctr">
                  <a:spcBef>
                    <a:spcPts val="600"/>
                  </a:spcBef>
                  <a:spcAft>
                    <a:spcPts val="1200"/>
                  </a:spcAft>
                  <a:buFont typeface="Arial" panose="020B0604020202020204" pitchFamily="34" charset="0"/>
                  <a:buNone/>
                </a:pPr>
                <a14:m>
                  <m:oMath xmlns:m="http://schemas.openxmlformats.org/officeDocument/2006/math">
                    <m:f>
                      <m:fPr>
                        <m:ctrlPr>
                          <a:rPr lang="pt-BR" altLang="en-US"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𝐶𝐸</m:t>
                            </m:r>
                          </m:sub>
                        </m:sSub>
                      </m:den>
                    </m:f>
                    <m:r>
                      <a:rPr lang="pt-BR" altLang="en-US" sz="3200" b="0" i="1" smtClean="0">
                        <a:latin typeface="Cambria Math" panose="02040503050406030204" pitchFamily="18" charset="0"/>
                        <a:ea typeface="Cambria Math" panose="02040503050406030204" pitchFamily="18" charset="0"/>
                        <a:sym typeface="Symbol" panose="05050102010706020507"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m:t>
                        </m:r>
                      </m:num>
                      <m:den>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𝑊</m:t>
                            </m:r>
                          </m:e>
                          <m:sub>
                            <m:r>
                              <a:rPr lang="en-US" altLang="pt-BR" sz="3200" b="0" i="1" smtClean="0">
                                <a:latin typeface="Cambria Math" panose="02040503050406030204" pitchFamily="18" charset="0"/>
                                <a:cs typeface="Cambria Math" panose="02040503050406030204" pitchFamily="18" charset="0"/>
                              </a:rPr>
                              <m:t>𝐵𝑒𝑓</m:t>
                            </m:r>
                          </m:sub>
                        </m:sSub>
                      </m:den>
                    </m:f>
                    <m:f>
                      <m:fPr>
                        <m:ctrlPr>
                          <a:rPr lang="pt-BR" sz="3200" b="0" i="1" smtClean="0">
                            <a:latin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𝑊</m:t>
                            </m:r>
                          </m:e>
                          <m:sub>
                            <m:r>
                              <a:rPr lang="en-US" altLang="pt-BR" sz="3200" b="0" i="1" smtClean="0">
                                <a:latin typeface="Cambria Math" panose="02040503050406030204" pitchFamily="18" charset="0"/>
                                <a:cs typeface="Cambria Math" panose="02040503050406030204" pitchFamily="18" charset="0"/>
                              </a:rPr>
                              <m:t>𝐵𝑒𝑓</m:t>
                            </m:r>
                          </m:sub>
                        </m:sSub>
                      </m:num>
                      <m:den>
                        <m:r>
                          <a:rPr lang="en-US" altLang="pt-BR" sz="3200" b="0" i="1" smtClean="0">
                            <a:latin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cs typeface="Cambria Math" panose="02040503050406030204" pitchFamily="18" charset="0"/>
                              </a:rPr>
                              <m:t>𝐶𝐵</m:t>
                            </m:r>
                          </m:sub>
                        </m:sSub>
                      </m:den>
                    </m:f>
                  </m:oMath>
                </a14:m>
                <a:r>
                  <a:rPr lang="pt-BR" altLang="en-US" sz="3200" smtClean="0">
                    <a:latin typeface="Cambria Math" panose="02040503050406030204" pitchFamily="18" charset="0"/>
                    <a:cs typeface="Cambria Math" panose="02040503050406030204" pitchFamily="18" charset="0"/>
                  </a:rPr>
                  <a:t>)</a:t>
                </a:r>
                <a:endParaRPr lang="pt-BR" altLang="en-US" sz="3200" smtClean="0">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2032000" y="998220"/>
                <a:ext cx="6578600" cy="94488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Caixa de Texto 6"/>
              <p:cNvSpPr txBox="1"/>
              <p:nvPr/>
            </p:nvSpPr>
            <p:spPr>
              <a:xfrm>
                <a:off x="286385" y="2676525"/>
                <a:ext cx="10608310" cy="1356995"/>
              </a:xfrm>
              <a:prstGeom prst="rect">
                <a:avLst/>
              </a:prstGeom>
              <a:noFill/>
            </p:spPr>
            <p:txBody>
              <a:bodyPr wrap="square" rtlCol="0" anchor="t">
                <a:spAutoFit/>
              </a:bodyPr>
              <a:lstStyle/>
              <a:p>
                <a:pPr indent="0" algn="ctr">
                  <a:spcBef>
                    <a:spcPts val="6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den>
                      </m:f>
                      <m:f>
                        <m:fPr>
                          <m:ctrlPr>
                            <a:rPr lang="pt-BR" sz="2800" b="0" i="1" smtClean="0">
                              <a:latin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num>
                        <m:den>
                          <m:r>
                            <a:rPr lang="en-US" altLang="pt-BR" sz="2800" b="0" i="1" smtClean="0">
                              <a:latin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𝐶𝐵</m:t>
                              </m:r>
                            </m:sub>
                          </m:sSub>
                        </m:den>
                      </m:f>
                      <m:r>
                        <a:rPr lang="en-US" altLang="pt-BR" sz="2800" b="0" i="1" smtClean="0">
                          <a:latin typeface="Cambria Math" panose="02040503050406030204" pitchFamily="18" charset="0"/>
                          <a:ea typeface="MS Mincho"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r>
                            <a:rPr lang="en-US" altLang="pt-BR" sz="2800" i="1">
                              <a:latin typeface="Cambria Math" panose="02040503050406030204" pitchFamily="18" charset="0"/>
                              <a:cs typeface="Cambria Math" panose="02040503050406030204" pitchFamily="18" charset="0"/>
                            </a:rPr>
                            <m:t>2</m:t>
                          </m:r>
                        </m:den>
                      </m:f>
                      <m:rad>
                        <m:radPr>
                          <m:degHide m:val="on"/>
                          <m:ctrlPr>
                            <a:rPr lang="en-US" altLang="pt-BR" sz="2800" i="1">
                              <a:latin typeface="Cambria Math" panose="02040503050406030204" pitchFamily="18" charset="0"/>
                              <a:cs typeface="Cambria Math" panose="02040503050406030204" pitchFamily="18" charset="0"/>
                            </a:rPr>
                          </m:ctrlPr>
                        </m:radPr>
                        <m:deg/>
                        <m:e>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2</m:t>
                              </m:r>
                            </m:num>
                            <m:den>
                              <m:r>
                                <a:rPr lang="en-US" altLang="pt-BR" sz="2800" i="1">
                                  <a:latin typeface="Cambria Math" panose="02040503050406030204" pitchFamily="18" charset="0"/>
                                  <a:cs typeface="Cambria Math" panose="02040503050406030204" pitchFamily="18" charset="0"/>
                                </a:rPr>
                                <m:t>𝑞</m:t>
                              </m:r>
                            </m:den>
                          </m:f>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𝜀</m:t>
                              </m:r>
                            </m:e>
                            <m:sub>
                              <m:r>
                                <a:rPr lang="en-US" altLang="pt-BR" sz="2800" i="1">
                                  <a:latin typeface="Cambria Math" panose="02040503050406030204" pitchFamily="18" charset="0"/>
                                  <a:cs typeface="Cambria Math" panose="02040503050406030204" pitchFamily="18" charset="0"/>
                                </a:rPr>
                                <m:t>𝑠</m:t>
                              </m:r>
                            </m:sub>
                          </m:sSub>
                          <m:f>
                            <m:fPr>
                              <m:ctrlPr>
                                <a:rPr lang="en-US" altLang="pt-BR" sz="2800" i="1">
                                  <a:latin typeface="Cambria Math" panose="02040503050406030204" pitchFamily="18" charset="0"/>
                                  <a:cs typeface="Cambria Math" panose="02040503050406030204" pitchFamily="18" charset="0"/>
                                </a:rPr>
                              </m:ctrlPr>
                            </m:fPr>
                            <m:num>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𝐷𝐶</m:t>
                                  </m:r>
                                </m:sub>
                              </m:sSub>
                            </m:num>
                            <m:den>
                              <m:r>
                                <a:rPr lang="en-US" altLang="pt-BR" sz="2800" i="1">
                                  <a:latin typeface="Cambria Math" panose="02040503050406030204" pitchFamily="18" charset="0"/>
                                  <a:cs typeface="Cambria Math" panose="02040503050406030204" pitchFamily="18" charset="0"/>
                                </a:rPr>
                                <m:t> </m:t>
                              </m:r>
                              <m:sSub>
                                <m:sSubPr>
                                  <m:ctrlPr>
                                    <a:rPr sz="2800" i="1">
                                      <a:latin typeface="Cambria Math" panose="02040503050406030204" pitchFamily="18" charset="0"/>
                                      <a:cs typeface="Cambria Math" panose="02040503050406030204" pitchFamily="18" charset="0"/>
                                    </a:rPr>
                                  </m:ctrlPr>
                                </m:sSubPr>
                                <m:e>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m:t>
                                      </m:r>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𝐷𝐶</m:t>
                                      </m:r>
                                    </m:sub>
                                  </m:sSub>
                                  <m:r>
                                    <a:rPr lang="en-US" sz="2800" i="1">
                                      <a:latin typeface="Cambria Math" panose="02040503050406030204" pitchFamily="18" charset="0"/>
                                      <a:cs typeface="Cambria Math" panose="02040503050406030204" pitchFamily="18" charset="0"/>
                                    </a:rPr>
                                    <m:t>+</m:t>
                                  </m:r>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𝐴</m:t>
                                  </m:r>
                                </m:sub>
                              </m:sSub>
                              <m:r>
                                <a:rPr lang="en-US" sz="2800" i="1">
                                  <a:latin typeface="Cambria Math" panose="02040503050406030204" pitchFamily="18"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𝐴</m:t>
                                  </m:r>
                                </m:sub>
                              </m:sSub>
                            </m:den>
                          </m:f>
                          <m:f>
                            <m:fPr>
                              <m:ctrlPr>
                                <a:rPr lang="en-US" sz="2800" i="1">
                                  <a:latin typeface="Cambria Math" panose="02040503050406030204" pitchFamily="18" charset="0"/>
                                  <a:cs typeface="Cambria Math" panose="02040503050406030204" pitchFamily="18" charset="0"/>
                                </a:rPr>
                              </m:ctrlPr>
                            </m:fPr>
                            <m:num>
                              <m:r>
                                <a:rPr lang="en-US" sz="2800" i="1">
                                  <a:latin typeface="Cambria Math" panose="02040503050406030204" pitchFamily="18" charset="0"/>
                                  <a:cs typeface="Cambria Math" panose="02040503050406030204" pitchFamily="18" charset="0"/>
                                </a:rPr>
                                <m:t>1</m:t>
                              </m:r>
                            </m:num>
                            <m:den>
                              <m:d>
                                <m:dPr>
                                  <m:ctrlPr>
                                    <a:rPr sz="2800" i="1">
                                      <a:latin typeface="Cambria Math" panose="02040503050406030204" pitchFamily="18" charset="0"/>
                                      <a:cs typeface="Cambria Math" panose="02040503050406030204" pitchFamily="18" charset="0"/>
                                    </a:rPr>
                                  </m:ctrlPr>
                                </m:dPr>
                                <m:e>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𝜙</m:t>
                                      </m:r>
                                    </m:e>
                                    <m:sub>
                                      <m:r>
                                        <a:rPr lang="en-US" sz="2800" i="1">
                                          <a:latin typeface="Cambria Math" panose="02040503050406030204" pitchFamily="18" charset="0"/>
                                          <a:cs typeface="Cambria Math" panose="02040503050406030204" pitchFamily="18" charset="0"/>
                                        </a:rPr>
                                        <m:t>𝑖</m:t>
                                      </m:r>
                                    </m:sub>
                                  </m:sSub>
                                  <m:r>
                                    <a:rPr lang="en-US" sz="2800" i="1">
                                      <a:latin typeface="Cambria Math" panose="02040503050406030204" pitchFamily="18" charset="0"/>
                                      <a:cs typeface="Cambria Math" panose="02040503050406030204" pitchFamily="18" charset="0"/>
                                    </a:rPr>
                                    <m:t>+</m:t>
                                  </m:r>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𝑉</m:t>
                                      </m:r>
                                    </m:e>
                                    <m:sub>
                                      <m:r>
                                        <a:rPr lang="en-US" sz="2800" i="1">
                                          <a:latin typeface="Cambria Math" panose="02040503050406030204" pitchFamily="18" charset="0"/>
                                          <a:cs typeface="Cambria Math" panose="02040503050406030204" pitchFamily="18" charset="0"/>
                                        </a:rPr>
                                        <m:t>𝐶𝐵</m:t>
                                      </m:r>
                                    </m:sub>
                                  </m:sSub>
                                </m:e>
                              </m:d>
                            </m:den>
                          </m:f>
                        </m:e>
                      </m:rad>
                      <m:r>
                        <a:rPr lang="en-US"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den>
                      </m:f>
                    </m:oMath>
                  </m:oMathPara>
                </a14:m>
                <a:endParaRPr lang="en-US" altLang="pt-BR" sz="2800" b="0" i="1" smtClean="0">
                  <a:latin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286385" y="2676525"/>
                <a:ext cx="10608310" cy="1356995"/>
              </a:xfrm>
              <a:prstGeom prst="rect">
                <a:avLst/>
              </a:prstGeom>
              <a:blipFill rotWithShape="1">
                <a:blip r:embed="rId2"/>
                <a:stretch>
                  <a:fillRect/>
                </a:stretch>
              </a:blipFill>
            </p:spPr>
            <p:txBody>
              <a:bodyPr/>
              <a:lstStyle/>
              <a:p>
                <a:r>
                  <a:rPr lang="pt-BR" altLang="en-US">
                    <a:noFill/>
                  </a:rPr>
                  <a:t> </a:t>
                </a:r>
              </a:p>
            </p:txBody>
          </p:sp>
        </mc:Fallback>
      </mc:AlternateContent>
      <p:sp>
        <p:nvSpPr>
          <p:cNvPr id="8" name="CaixaDeTexto 45"/>
          <p:cNvSpPr txBox="1"/>
          <p:nvPr/>
        </p:nvSpPr>
        <p:spPr>
          <a:xfrm>
            <a:off x="575753" y="4244317"/>
            <a:ext cx="11040155" cy="521970"/>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Ainda, podemos escrever que</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0" name="Caixa de Texto 9"/>
              <p:cNvSpPr txBox="1"/>
              <p:nvPr/>
            </p:nvSpPr>
            <p:spPr>
              <a:xfrm>
                <a:off x="368300" y="4882515"/>
                <a:ext cx="11247755" cy="1356995"/>
              </a:xfrm>
              <a:prstGeom prst="rect">
                <a:avLst/>
              </a:prstGeom>
              <a:noFill/>
            </p:spPr>
            <p:txBody>
              <a:bodyPr wrap="square" rtlCol="0" anchor="t">
                <a:spAutoFit/>
              </a:bodyPr>
              <a:p>
                <a:pPr indent="0" algn="ctr">
                  <a:spcBef>
                    <a:spcPts val="6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den>
                      </m:f>
                      <m:f>
                        <m:fPr>
                          <m:ctrlPr>
                            <a:rPr lang="pt-BR" sz="2800" b="0" i="1" smtClean="0">
                              <a:latin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num>
                        <m:den>
                          <m:r>
                            <a:rPr lang="en-US" altLang="pt-BR" sz="2800" b="0" i="1" smtClean="0">
                              <a:latin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𝐶𝐵</m:t>
                              </m:r>
                            </m:sub>
                          </m:sSub>
                        </m:den>
                      </m:f>
                      <m:r>
                        <a:rPr lang="en-US" altLang="pt-BR" sz="2800" b="0" i="1" smtClean="0">
                          <a:latin typeface="Cambria Math" panose="02040503050406030204" pitchFamily="18" charset="0"/>
                          <a:ea typeface="MS Mincho"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r>
                            <a:rPr lang="en-US" altLang="pt-BR" sz="2800" i="1">
                              <a:latin typeface="Cambria Math" panose="02040503050406030204" pitchFamily="18" charset="0"/>
                              <a:cs typeface="Cambria Math" panose="02040503050406030204" pitchFamily="18" charset="0"/>
                            </a:rPr>
                            <m:t>2</m:t>
                          </m:r>
                        </m:den>
                      </m:f>
                      <m:rad>
                        <m:radPr>
                          <m:degHide m:val="on"/>
                          <m:ctrlPr>
                            <a:rPr lang="en-US" altLang="pt-BR" sz="2800" i="1">
                              <a:latin typeface="Cambria Math" panose="02040503050406030204" pitchFamily="18" charset="0"/>
                              <a:cs typeface="Cambria Math" panose="02040503050406030204" pitchFamily="18" charset="0"/>
                            </a:rPr>
                          </m:ctrlPr>
                        </m:radPr>
                        <m:deg/>
                        <m:e>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2</m:t>
                              </m:r>
                            </m:num>
                            <m:den>
                              <m:r>
                                <a:rPr lang="en-US" altLang="pt-BR" sz="2800" i="1">
                                  <a:latin typeface="Cambria Math" panose="02040503050406030204" pitchFamily="18" charset="0"/>
                                  <a:cs typeface="Cambria Math" panose="02040503050406030204" pitchFamily="18" charset="0"/>
                                </a:rPr>
                                <m:t>𝑞</m:t>
                              </m:r>
                            </m:den>
                          </m:f>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𝜀</m:t>
                              </m:r>
                            </m:e>
                            <m:sub>
                              <m:r>
                                <a:rPr lang="en-US" altLang="pt-BR" sz="2800" i="1">
                                  <a:latin typeface="Cambria Math" panose="02040503050406030204" pitchFamily="18" charset="0"/>
                                  <a:cs typeface="Cambria Math" panose="02040503050406030204" pitchFamily="18" charset="0"/>
                                </a:rPr>
                                <m:t>𝑠</m:t>
                              </m:r>
                            </m:sub>
                          </m:sSub>
                          <m:f>
                            <m:fPr>
                              <m:ctrlPr>
                                <a:rPr lang="en-US" altLang="pt-BR" sz="2800" i="1">
                                  <a:latin typeface="Cambria Math" panose="02040503050406030204" pitchFamily="18" charset="0"/>
                                  <a:cs typeface="Cambria Math" panose="02040503050406030204" pitchFamily="18" charset="0"/>
                                </a:rPr>
                              </m:ctrlPr>
                            </m:fPr>
                            <m:num>
                              <m:sSub>
                                <m:sSubPr>
                                  <m:ctrlPr>
                                    <a:rPr lang="en-US" sz="2800" i="1">
                                      <a:latin typeface="Cambria Math" panose="02040503050406030204" pitchFamily="18" charset="0"/>
                                      <a:cs typeface="Cambria Math" panose="02040503050406030204" pitchFamily="18" charset="0"/>
                                    </a:rPr>
                                  </m:ctrlPr>
                                </m:sSubPr>
                                <m:e>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𝐴</m:t>
                                      </m:r>
                                    </m:sub>
                                  </m:sSub>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𝐷𝐶</m:t>
                                  </m:r>
                                </m:sub>
                              </m:sSub>
                            </m:num>
                            <m:den>
                              <m:r>
                                <a:rPr lang="en-US" altLang="pt-BR" sz="2800" i="1">
                                  <a:latin typeface="Cambria Math" panose="02040503050406030204" pitchFamily="18" charset="0"/>
                                  <a:cs typeface="Cambria Math" panose="02040503050406030204" pitchFamily="18" charset="0"/>
                                </a:rPr>
                                <m:t> </m:t>
                              </m:r>
                              <m:sSub>
                                <m:sSubPr>
                                  <m:ctrlPr>
                                    <a:rPr sz="2800" i="1">
                                      <a:latin typeface="Cambria Math" panose="02040503050406030204" pitchFamily="18" charset="0"/>
                                      <a:cs typeface="Cambria Math" panose="02040503050406030204" pitchFamily="18" charset="0"/>
                                    </a:rPr>
                                  </m:ctrlPr>
                                </m:sSubPr>
                                <m:e>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m:t>
                                      </m:r>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𝐷𝐶</m:t>
                                      </m:r>
                                    </m:sub>
                                  </m:sSub>
                                  <m:r>
                                    <a:rPr lang="en-US" sz="2800" i="1">
                                      <a:latin typeface="Cambria Math" panose="02040503050406030204" pitchFamily="18" charset="0"/>
                                      <a:cs typeface="Cambria Math" panose="02040503050406030204" pitchFamily="18" charset="0"/>
                                    </a:rPr>
                                    <m:t>+</m:t>
                                  </m:r>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𝐴</m:t>
                                  </m:r>
                                </m:sub>
                              </m:sSub>
                              <m:r>
                                <a:rPr lang="en-US" sz="2800" i="1">
                                  <a:latin typeface="Cambria Math" panose="02040503050406030204" pitchFamily="18" charset="0"/>
                                  <a:cs typeface="Cambria Math" panose="02040503050406030204" pitchFamily="18" charset="0"/>
                                </a:rPr>
                                <m:t>)</m:t>
                              </m:r>
                            </m:den>
                          </m:f>
                          <m:f>
                            <m:fPr>
                              <m:ctrlPr>
                                <a:rPr lang="en-US" sz="2800" i="1">
                                  <a:latin typeface="Cambria Math" panose="02040503050406030204" pitchFamily="18" charset="0"/>
                                  <a:cs typeface="Cambria Math" panose="02040503050406030204" pitchFamily="18" charset="0"/>
                                </a:rPr>
                              </m:ctrlPr>
                            </m:fPr>
                            <m:num>
                              <m:r>
                                <a:rPr lang="en-US" sz="2800" i="1">
                                  <a:latin typeface="Cambria Math" panose="02040503050406030204" pitchFamily="18" charset="0"/>
                                  <a:cs typeface="Cambria Math" panose="02040503050406030204" pitchFamily="18" charset="0"/>
                                </a:rPr>
                                <m:t>1</m:t>
                              </m:r>
                            </m:num>
                            <m:den>
                              <m:d>
                                <m:dPr>
                                  <m:ctrlPr>
                                    <a:rPr sz="2800" i="1">
                                      <a:latin typeface="Cambria Math" panose="02040503050406030204" pitchFamily="18" charset="0"/>
                                      <a:cs typeface="Cambria Math" panose="02040503050406030204" pitchFamily="18" charset="0"/>
                                    </a:rPr>
                                  </m:ctrlPr>
                                </m:dPr>
                                <m:e>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𝜙</m:t>
                                      </m:r>
                                    </m:e>
                                    <m:sub>
                                      <m:r>
                                        <a:rPr lang="en-US" sz="2800" i="1">
                                          <a:latin typeface="Cambria Math" panose="02040503050406030204" pitchFamily="18" charset="0"/>
                                          <a:cs typeface="Cambria Math" panose="02040503050406030204" pitchFamily="18" charset="0"/>
                                        </a:rPr>
                                        <m:t>𝑖</m:t>
                                      </m:r>
                                    </m:sub>
                                  </m:sSub>
                                  <m:r>
                                    <a:rPr lang="en-US" sz="2800" i="1">
                                      <a:latin typeface="Cambria Math" panose="02040503050406030204" pitchFamily="18" charset="0"/>
                                      <a:cs typeface="Cambria Math" panose="02040503050406030204" pitchFamily="18" charset="0"/>
                                    </a:rPr>
                                    <m:t>+</m:t>
                                  </m:r>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𝑉</m:t>
                                      </m:r>
                                    </m:e>
                                    <m:sub>
                                      <m:r>
                                        <a:rPr lang="en-US" sz="2800" i="1">
                                          <a:latin typeface="Cambria Math" panose="02040503050406030204" pitchFamily="18" charset="0"/>
                                          <a:cs typeface="Cambria Math" panose="02040503050406030204" pitchFamily="18" charset="0"/>
                                        </a:rPr>
                                        <m:t>𝐶𝐵</m:t>
                                      </m:r>
                                    </m:sub>
                                  </m:sSub>
                                </m:e>
                              </m:d>
                            </m:den>
                          </m:f>
                        </m:e>
                      </m:rad>
                      <m:r>
                        <a:rPr lang="en-US"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cs typeface="Cambria Math" panose="02040503050406030204" pitchFamily="18" charset="0"/>
                                </a:rPr>
                              </m:ctrlPr>
                            </m:sSubPr>
                            <m:e>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cs typeface="Cambria Math" panose="02040503050406030204" pitchFamily="18" charset="0"/>
                                    </a:rPr>
                                    <m:t>𝐴</m:t>
                                  </m:r>
                                </m:sub>
                              </m:sSub>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den>
                      </m:f>
                      <m:r>
                        <a:rPr lang="en-US" altLang="pt-BR" sz="2800" b="0" i="1" smtClean="0">
                          <a:latin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𝐶</m:t>
                              </m:r>
                            </m:e>
                            <m:sub>
                              <m:r>
                                <a:rPr lang="en-US" altLang="pt-BR" sz="2800" b="0" i="1" smtClean="0">
                                  <a:latin typeface="Cambria Math" panose="02040503050406030204" pitchFamily="18" charset="0"/>
                                  <a:cs typeface="Cambria Math" panose="02040503050406030204" pitchFamily="18" charset="0"/>
                                </a:rPr>
                                <m:t>𝐽</m:t>
                              </m:r>
                            </m:sub>
                          </m:sSub>
                        </m:num>
                        <m:den>
                          <m:sSub>
                            <m:sSubPr>
                              <m:ctrlPr>
                                <a:rPr lang="en-US" altLang="pt-BR" sz="2800" b="0" i="1" smtClean="0">
                                  <a:latin typeface="Cambria Math" panose="02040503050406030204" pitchFamily="18" charset="0"/>
                                  <a:cs typeface="Cambria Math" panose="02040503050406030204" pitchFamily="18" charset="0"/>
                                </a:rPr>
                              </m:ctrlPr>
                            </m:sSubPr>
                            <m:e>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cs typeface="Cambria Math" panose="02040503050406030204" pitchFamily="18" charset="0"/>
                                    </a:rPr>
                                    <m:t>𝐴</m:t>
                                  </m:r>
                                </m:sub>
                              </m:sSub>
                              <m:r>
                                <a:rPr lang="en-US" altLang="pt-BR" sz="2800" i="1" smtClean="0">
                                  <a:latin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den>
                      </m:f>
                    </m:oMath>
                  </m:oMathPara>
                </a14:m>
                <a:endParaRPr lang="en-US" altLang="pt-BR" sz="2800" b="0" i="1" smtClean="0">
                  <a:latin typeface="Cambria Math" panose="02040503050406030204" pitchFamily="18" charset="0"/>
                  <a:cs typeface="Cambria Math" panose="02040503050406030204" pitchFamily="18" charset="0"/>
                </a:endParaRPr>
              </a:p>
            </p:txBody>
          </p:sp>
        </mc:Choice>
        <mc:Fallback>
          <p:sp>
            <p:nvSpPr>
              <p:cNvPr id="10" name="Caixa de Texto 9"/>
              <p:cNvSpPr txBox="1">
                <a:spLocks noRot="1" noChangeAspect="1" noMove="1" noResize="1" noEditPoints="1" noAdjustHandles="1" noChangeArrowheads="1" noChangeShapeType="1" noTextEdit="1"/>
              </p:cNvSpPr>
              <p:nvPr/>
            </p:nvSpPr>
            <p:spPr>
              <a:xfrm>
                <a:off x="368300" y="4882515"/>
                <a:ext cx="11247755" cy="135699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45"/>
          <p:cNvSpPr txBox="1"/>
          <p:nvPr/>
        </p:nvSpPr>
        <p:spPr>
          <a:xfrm>
            <a:off x="575753" y="584177"/>
            <a:ext cx="11040155" cy="521970"/>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onde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 name="CaixaDeTexto 45"/>
          <p:cNvSpPr txBox="1"/>
          <p:nvPr/>
        </p:nvSpPr>
        <p:spPr>
          <a:xfrm>
            <a:off x="575753" y="2293597"/>
            <a:ext cx="11040155" cy="521970"/>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Considera-se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 name="Caixa de Texto 6"/>
              <p:cNvSpPr txBox="1"/>
              <p:nvPr/>
            </p:nvSpPr>
            <p:spPr>
              <a:xfrm>
                <a:off x="2255520" y="2868295"/>
                <a:ext cx="8258175" cy="1169670"/>
              </a:xfrm>
              <a:prstGeom prst="rect">
                <a:avLst/>
              </a:prstGeom>
              <a:noFill/>
            </p:spPr>
            <p:txBody>
              <a:bodyPr wrap="square" rtlCol="0" anchor="t">
                <a:spAutoFit/>
              </a:bodyPr>
              <a:lstStyle/>
              <a:p>
                <a:pPr indent="0" algn="ctr">
                  <a:spcBef>
                    <a:spcPts val="6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m:t>
                          </m:r>
                        </m:num>
                        <m:den>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𝑊</m:t>
                              </m:r>
                            </m:e>
                            <m:sub>
                              <m:r>
                                <a:rPr lang="en-US" altLang="pt-BR" sz="3200" b="0" i="1" smtClean="0">
                                  <a:latin typeface="Cambria Math" panose="02040503050406030204" pitchFamily="18" charset="0"/>
                                  <a:cs typeface="Cambria Math" panose="02040503050406030204" pitchFamily="18" charset="0"/>
                                </a:rPr>
                                <m:t>𝐵𝑒𝑓</m:t>
                              </m:r>
                            </m:sub>
                          </m:sSub>
                        </m:den>
                      </m:f>
                      <m:f>
                        <m:fPr>
                          <m:ctrlPr>
                            <a:rPr lang="pt-BR" sz="3200" b="0" i="1" smtClean="0">
                              <a:latin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𝑊</m:t>
                              </m:r>
                            </m:e>
                            <m:sub>
                              <m:r>
                                <a:rPr lang="en-US" altLang="pt-BR" sz="3200" b="0" i="1" smtClean="0">
                                  <a:latin typeface="Cambria Math" panose="02040503050406030204" pitchFamily="18" charset="0"/>
                                  <a:cs typeface="Cambria Math" panose="02040503050406030204" pitchFamily="18" charset="0"/>
                                </a:rPr>
                                <m:t>𝐵𝑒𝑓</m:t>
                              </m:r>
                            </m:sub>
                          </m:sSub>
                        </m:num>
                        <m:den>
                          <m:r>
                            <a:rPr lang="en-US" altLang="pt-BR" sz="3200" b="0" i="1" smtClean="0">
                              <a:latin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cs typeface="Cambria Math" panose="02040503050406030204" pitchFamily="18" charset="0"/>
                                </a:rPr>
                                <m:t>𝐶𝐵</m:t>
                              </m:r>
                            </m:sub>
                          </m:sSub>
                        </m:den>
                      </m:f>
                      <m:r>
                        <a:rPr lang="en-US" altLang="pt-BR" sz="3200" b="0" i="1" smtClean="0">
                          <a:latin typeface="Cambria Math" panose="02040503050406030204" pitchFamily="18" charset="0"/>
                          <a:ea typeface="MS Mincho" charset="0"/>
                          <a:cs typeface="Cambria Math" panose="02040503050406030204" pitchFamily="18" charset="0"/>
                        </a:rPr>
                        <m:t>=</m:t>
                      </m:r>
                      <m:f>
                        <m:fPr>
                          <m:ctrlPr>
                            <a:rPr lang="en-US" altLang="pt-BR" sz="3200" b="0" i="1" smtClean="0">
                              <a:latin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𝐶</m:t>
                              </m:r>
                            </m:e>
                            <m:sub>
                              <m:r>
                                <a:rPr lang="en-US" altLang="pt-BR" sz="3200" b="0" i="1" smtClean="0">
                                  <a:latin typeface="Cambria Math" panose="02040503050406030204" pitchFamily="18" charset="0"/>
                                  <a:cs typeface="Cambria Math" panose="02040503050406030204" pitchFamily="18" charset="0"/>
                                </a:rPr>
                                <m:t>𝐽</m:t>
                              </m:r>
                            </m:sub>
                          </m:sSub>
                        </m:num>
                        <m:den>
                          <m:sSub>
                            <m:sSubPr>
                              <m:ctrlPr>
                                <a:rPr lang="en-US" altLang="pt-BR" sz="3200" b="0" i="1" smtClean="0">
                                  <a:latin typeface="Cambria Math" panose="02040503050406030204" pitchFamily="18" charset="0"/>
                                  <a:cs typeface="Cambria Math" panose="02040503050406030204" pitchFamily="18" charset="0"/>
                                </a:rPr>
                              </m:ctrlPr>
                            </m:sSubPr>
                            <m:e>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𝑁</m:t>
                                  </m:r>
                                </m:e>
                                <m:sub>
                                  <m:r>
                                    <a:rPr lang="en-US" altLang="pt-BR" sz="3200" b="0" i="1" smtClean="0">
                                      <a:latin typeface="Cambria Math" panose="02040503050406030204" pitchFamily="18" charset="0"/>
                                      <a:cs typeface="Cambria Math" panose="02040503050406030204" pitchFamily="18" charset="0"/>
                                    </a:rPr>
                                    <m:t>𝐴</m:t>
                                  </m:r>
                                </m:sub>
                              </m:sSub>
                              <m:r>
                                <a:rPr lang="en-US" altLang="pt-BR" sz="3200" i="1" smtClean="0">
                                  <a:latin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cs typeface="Cambria Math" panose="02040503050406030204" pitchFamily="18" charset="0"/>
                                </a:rPr>
                                <m:t>𝑊</m:t>
                              </m:r>
                            </m:e>
                            <m:sub>
                              <m:r>
                                <a:rPr lang="en-US" altLang="pt-BR" sz="3200" b="0" i="1" smtClean="0">
                                  <a:latin typeface="Cambria Math" panose="02040503050406030204" pitchFamily="18" charset="0"/>
                                  <a:cs typeface="Cambria Math" panose="02040503050406030204" pitchFamily="18" charset="0"/>
                                </a:rPr>
                                <m:t>𝐵𝑒𝑓</m:t>
                              </m:r>
                            </m:sub>
                          </m:sSub>
                        </m:den>
                      </m:f>
                      <m:r>
                        <a:rPr lang="en-US" altLang="pt-BR" sz="3200" i="1" smtClean="0">
                          <a:latin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cs typeface="Cambria Math" panose="02040503050406030204" pitchFamily="18" charset="0"/>
                        </a:rPr>
                        <m:t>𝑐𝑜𝑛𝑠𝑡</m:t>
                      </m:r>
                      <m:r>
                        <a:rPr lang="en-US" altLang="pt-BR" sz="3200" b="0" i="1" smtClean="0">
                          <a:latin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cs typeface="Cambria Math" panose="02040503050406030204" pitchFamily="18" charset="0"/>
                            </a:rPr>
                            <m:t>1</m:t>
                          </m:r>
                        </m:num>
                        <m:den>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cs typeface="Cambria Math" panose="02040503050406030204" pitchFamily="18" charset="0"/>
                                </a:rPr>
                                <m:t>𝐴</m:t>
                              </m:r>
                            </m:sub>
                          </m:sSub>
                        </m:den>
                      </m:f>
                    </m:oMath>
                  </m:oMathPara>
                </a14:m>
                <a:endParaRPr lang="en-US" altLang="pt-BR" sz="3200" b="0" i="1" smtClean="0">
                  <a:latin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2255520" y="2868295"/>
                <a:ext cx="8258175" cy="1169670"/>
              </a:xfrm>
              <a:prstGeom prst="rect">
                <a:avLst/>
              </a:prstGeom>
              <a:blipFill rotWithShape="1">
                <a:blip r:embed="rId1"/>
                <a:stretch>
                  <a:fillRect/>
                </a:stretch>
              </a:blipFill>
            </p:spPr>
            <p:txBody>
              <a:bodyPr/>
              <a:lstStyle/>
              <a:p>
                <a:r>
                  <a:rPr lang="pt-BR" altLang="en-US">
                    <a:noFill/>
                  </a:rPr>
                  <a:t> </a:t>
                </a:r>
              </a:p>
            </p:txBody>
          </p:sp>
        </mc:Fallback>
      </mc:AlternateContent>
      <p:sp>
        <p:nvSpPr>
          <p:cNvPr id="8" name="CaixaDeTexto 45"/>
          <p:cNvSpPr txBox="1"/>
          <p:nvPr/>
        </p:nvSpPr>
        <p:spPr>
          <a:xfrm>
            <a:off x="575753" y="4284957"/>
            <a:ext cx="11040155" cy="953135"/>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a chamada tensão de Early. Portanto, aproximadamente teremos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9" name="Caixa de Texto 8"/>
              <p:cNvSpPr txBox="1"/>
              <p:nvPr/>
            </p:nvSpPr>
            <p:spPr>
              <a:xfrm>
                <a:off x="1712595" y="5186680"/>
                <a:ext cx="7763510" cy="1169670"/>
              </a:xfrm>
              <a:prstGeom prst="rect">
                <a:avLst/>
              </a:prstGeom>
              <a:noFill/>
            </p:spPr>
            <p:txBody>
              <a:bodyPr wrap="square" rtlCol="0" anchor="t">
                <a:spAutoFit/>
              </a:bodyPr>
              <a:lstStyle/>
              <a:p>
                <a:pPr indent="0" algn="ctr">
                  <a:spcBef>
                    <a:spcPts val="6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f>
                        <m:fPr>
                          <m:ctrlPr>
                            <a:rPr lang="pt-BR" altLang="en-US"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𝐶𝐸</m:t>
                              </m:r>
                            </m:sub>
                          </m:sSub>
                        </m:den>
                      </m:f>
                      <m:r>
                        <a:rPr lang="pt-BR" altLang="en-US" sz="3200" b="0" i="1" smtClean="0">
                          <a:latin typeface="Cambria Math" panose="02040503050406030204" pitchFamily="18" charset="0"/>
                          <a:ea typeface="Cambria Math" panose="02040503050406030204" pitchFamily="18" charset="0"/>
                          <a:sym typeface="Symbol" panose="05050102010706020507"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m:t>
                          </m:r>
                        </m:num>
                        <m:den>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𝑊</m:t>
                              </m:r>
                            </m:e>
                            <m:sub>
                              <m:r>
                                <a:rPr lang="en-US" altLang="pt-BR" sz="3200" b="0" i="1" smtClean="0">
                                  <a:latin typeface="Cambria Math" panose="02040503050406030204" pitchFamily="18" charset="0"/>
                                  <a:cs typeface="Cambria Math" panose="02040503050406030204" pitchFamily="18" charset="0"/>
                                </a:rPr>
                                <m:t>𝐵𝑒𝑓</m:t>
                              </m:r>
                            </m:sub>
                          </m:sSub>
                        </m:den>
                      </m:f>
                      <m:f>
                        <m:fPr>
                          <m:ctrlPr>
                            <a:rPr lang="pt-BR" sz="3200" b="0" i="1" smtClean="0">
                              <a:latin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𝑊</m:t>
                              </m:r>
                            </m:e>
                            <m:sub>
                              <m:r>
                                <a:rPr lang="en-US" altLang="pt-BR" sz="3200" b="0" i="1" smtClean="0">
                                  <a:latin typeface="Cambria Math" panose="02040503050406030204" pitchFamily="18" charset="0"/>
                                  <a:cs typeface="Cambria Math" panose="02040503050406030204" pitchFamily="18" charset="0"/>
                                </a:rPr>
                                <m:t>𝐵𝑒𝑓</m:t>
                              </m:r>
                            </m:sub>
                          </m:sSub>
                        </m:num>
                        <m:den>
                          <m:r>
                            <a:rPr lang="en-US" altLang="pt-BR" sz="3200" b="0" i="1" smtClean="0">
                              <a:latin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cs typeface="Cambria Math" panose="02040503050406030204" pitchFamily="18" charset="0"/>
                                </a:rPr>
                                <m:t>𝐶𝐵</m:t>
                              </m:r>
                            </m:sub>
                          </m:sSub>
                        </m:den>
                      </m:f>
                      <m:r>
                        <a:rPr lang="en-US" altLang="pt-BR" sz="3200" b="0" i="1" smtClean="0">
                          <a:latin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cs typeface="Cambria Math" panose="02040503050406030204" pitchFamily="18" charset="0"/>
                                </a:rPr>
                                <m:t>𝐶</m:t>
                              </m:r>
                            </m:sub>
                          </m:sSub>
                        </m:num>
                        <m:den>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cs typeface="Cambria Math" panose="02040503050406030204" pitchFamily="18" charset="0"/>
                                </a:rPr>
                                <m:t>𝐴</m:t>
                              </m:r>
                            </m:sub>
                          </m:sSub>
                        </m:den>
                      </m:f>
                    </m:oMath>
                  </m:oMathPara>
                </a14:m>
                <a:endParaRPr lang="en-US" altLang="pt-BR" sz="3200" b="0" i="1" smtClean="0">
                  <a:latin typeface="Cambria Math" panose="02040503050406030204" pitchFamily="18" charset="0"/>
                  <a:cs typeface="Cambria Math" panose="02040503050406030204" pitchFamily="18"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1712595" y="5186680"/>
                <a:ext cx="7763510" cy="116967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 name="Caixa de Texto 9"/>
              <p:cNvSpPr txBox="1"/>
              <p:nvPr/>
            </p:nvSpPr>
            <p:spPr>
              <a:xfrm>
                <a:off x="575945" y="1106170"/>
                <a:ext cx="11193780" cy="960755"/>
              </a:xfrm>
              <a:prstGeom prst="rect">
                <a:avLst/>
              </a:prstGeom>
              <a:noFill/>
            </p:spPr>
            <p:txBody>
              <a:bodyPr wrap="square" rtlCol="0" anchor="t">
                <a:spAutoFit/>
              </a:bodyPr>
              <a:p>
                <a:pPr algn="l"/>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sub>
                    </m:sSub>
                    <m:r>
                      <a:rPr lang="en-US" altLang="pt-BR" sz="2800" i="1">
                        <a:latin typeface="Cambria Math" panose="02040503050406030204" pitchFamily="18" charset="0"/>
                        <a:cs typeface="Cambria Math" panose="02040503050406030204" pitchFamily="18" charset="0"/>
                      </a:rPr>
                      <m:t>=</m:t>
                    </m:r>
                    <m:rad>
                      <m:radPr>
                        <m:degHide m:val="on"/>
                        <m:ctrlPr>
                          <a:rPr lang="en-US" altLang="pt-BR" sz="2800" i="1">
                            <a:latin typeface="Cambria Math" panose="02040503050406030204" pitchFamily="18" charset="0"/>
                            <a:cs typeface="Cambria Math" panose="02040503050406030204" pitchFamily="18" charset="0"/>
                          </a:rPr>
                        </m:ctrlPr>
                      </m:radPr>
                      <m:deg/>
                      <m:e>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2</m:t>
                            </m:r>
                          </m:num>
                          <m:den>
                            <m:r>
                              <a:rPr lang="en-US" altLang="pt-BR" sz="2800" i="1">
                                <a:latin typeface="Cambria Math" panose="02040503050406030204" pitchFamily="18" charset="0"/>
                                <a:cs typeface="Cambria Math" panose="02040503050406030204" pitchFamily="18" charset="0"/>
                              </a:rPr>
                              <m:t>𝑞</m:t>
                            </m:r>
                          </m:den>
                        </m:f>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𝜀</m:t>
                            </m:r>
                          </m:e>
                          <m:sub>
                            <m:r>
                              <a:rPr lang="en-US" altLang="pt-BR" sz="2800" i="1">
                                <a:latin typeface="Cambria Math" panose="02040503050406030204" pitchFamily="18" charset="0"/>
                                <a:cs typeface="Cambria Math" panose="02040503050406030204" pitchFamily="18" charset="0"/>
                              </a:rPr>
                              <m:t>𝑠</m:t>
                            </m:r>
                          </m:sub>
                        </m:sSub>
                        <m:d>
                          <m:dPr>
                            <m:ctrlPr>
                              <a:rPr lang="en-US" altLang="pt-BR" sz="2800" i="1">
                                <a:latin typeface="Cambria Math" panose="02040503050406030204" pitchFamily="18" charset="0"/>
                                <a:cs typeface="Cambria Math" panose="02040503050406030204" pitchFamily="18" charset="0"/>
                              </a:rPr>
                            </m:ctrlPr>
                          </m:dPr>
                          <m:e>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𝐴</m:t>
                                    </m:r>
                                  </m:sub>
                                </m:sSub>
                              </m:den>
                            </m:f>
                            <m:r>
                              <a:rPr lang="en-US" sz="2800" i="1">
                                <a:latin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i="1">
                                    <a:latin typeface="Cambria Math" panose="02040503050406030204" pitchFamily="18" charset="0"/>
                                    <a:cs typeface="Cambria Math" panose="02040503050406030204" pitchFamily="18" charset="0"/>
                                  </a:rPr>
                                  <m:t>1</m:t>
                                </m:r>
                              </m:num>
                              <m:den>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𝐷</m:t>
                                    </m:r>
                                  </m:sub>
                                </m:sSub>
                              </m:den>
                            </m:f>
                          </m:e>
                        </m:d>
                        <m:f>
                          <m:fPr>
                            <m:ctrlPr>
                              <a:rPr lang="en-US" sz="2800" i="1">
                                <a:latin typeface="Cambria Math" panose="02040503050406030204" pitchFamily="18" charset="0"/>
                                <a:cs typeface="Cambria Math" panose="02040503050406030204" pitchFamily="18" charset="0"/>
                              </a:rPr>
                            </m:ctrlPr>
                          </m:fPr>
                          <m:num>
                            <m:r>
                              <a:rPr lang="en-US" sz="2800" i="1">
                                <a:latin typeface="Cambria Math" panose="02040503050406030204" pitchFamily="18" charset="0"/>
                                <a:cs typeface="Cambria Math" panose="02040503050406030204" pitchFamily="18" charset="0"/>
                              </a:rPr>
                              <m:t>1</m:t>
                            </m:r>
                          </m:num>
                          <m:den>
                            <m:d>
                              <m:dPr>
                                <m:ctrlPr>
                                  <a:rPr sz="2800" i="1">
                                    <a:latin typeface="Cambria Math" panose="02040503050406030204" pitchFamily="18" charset="0"/>
                                    <a:cs typeface="Cambria Math" panose="02040503050406030204" pitchFamily="18" charset="0"/>
                                  </a:rPr>
                                </m:ctrlPr>
                              </m:dPr>
                              <m:e>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𝜙</m:t>
                                    </m:r>
                                  </m:e>
                                  <m:sub>
                                    <m:r>
                                      <a:rPr lang="en-US" sz="2800" i="1">
                                        <a:latin typeface="Cambria Math" panose="02040503050406030204" pitchFamily="18" charset="0"/>
                                        <a:cs typeface="Cambria Math" panose="02040503050406030204" pitchFamily="18" charset="0"/>
                                      </a:rPr>
                                      <m:t>𝑖</m:t>
                                    </m:r>
                                  </m:sub>
                                </m:sSub>
                                <m:r>
                                  <a:rPr lang="en-US" sz="2800" i="1">
                                    <a:latin typeface="Cambria Math" panose="02040503050406030204" pitchFamily="18" charset="0"/>
                                    <a:cs typeface="Cambria Math" panose="02040503050406030204" pitchFamily="18" charset="0"/>
                                  </a:rPr>
                                  <m:t>+</m:t>
                                </m:r>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𝑉</m:t>
                                    </m:r>
                                  </m:e>
                                  <m:sub>
                                    <m:r>
                                      <a:rPr lang="en-US" sz="2800" i="1">
                                        <a:latin typeface="Cambria Math" panose="02040503050406030204" pitchFamily="18" charset="0"/>
                                        <a:cs typeface="Cambria Math" panose="02040503050406030204" pitchFamily="18" charset="0"/>
                                      </a:rPr>
                                      <m:t>𝐶𝐵</m:t>
                                    </m:r>
                                  </m:sub>
                                </m:sSub>
                              </m:e>
                            </m:d>
                          </m:den>
                        </m:f>
                      </m:e>
                    </m:rad>
                  </m:oMath>
                </a14:m>
                <a:r>
                  <a:rPr lang="pt-BR" altLang="en-US" sz="2800" i="1">
                    <a:latin typeface="Cambria Math" panose="02040503050406030204" pitchFamily="18" charset="0"/>
                    <a:cs typeface="Cambria Math" panose="02040503050406030204" pitchFamily="18" charset="0"/>
                  </a:rPr>
                  <a:t> é a capacitância da junção Base/Coletor</a:t>
                </a:r>
                <a:endParaRPr lang="pt-BR" altLang="en-US" sz="2800" i="1">
                  <a:latin typeface="Cambria Math" panose="02040503050406030204" pitchFamily="18" charset="0"/>
                  <a:cs typeface="Cambria Math" panose="02040503050406030204" pitchFamily="18" charset="0"/>
                </a:endParaRPr>
              </a:p>
            </p:txBody>
          </p:sp>
        </mc:Choice>
        <mc:Fallback>
          <p:sp>
            <p:nvSpPr>
              <p:cNvPr id="10" name="Caixa de Texto 9"/>
              <p:cNvSpPr txBox="1">
                <a:spLocks noRot="1" noChangeAspect="1" noMove="1" noResize="1" noEditPoints="1" noAdjustHandles="1" noChangeArrowheads="1" noChangeShapeType="1" noTextEdit="1"/>
              </p:cNvSpPr>
              <p:nvPr/>
            </p:nvSpPr>
            <p:spPr>
              <a:xfrm>
                <a:off x="575945" y="1106170"/>
                <a:ext cx="11193780" cy="96075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de Seta Reta 2"/>
          <p:cNvCxnSpPr/>
          <p:nvPr/>
        </p:nvCxnSpPr>
        <p:spPr>
          <a:xfrm flipV="1">
            <a:off x="1143000" y="5672455"/>
            <a:ext cx="9756775" cy="0"/>
          </a:xfrm>
          <a:prstGeom prst="straightConnector1">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 name="Conector de Seta Reta 3"/>
          <p:cNvCxnSpPr/>
          <p:nvPr/>
        </p:nvCxnSpPr>
        <p:spPr>
          <a:xfrm flipH="1">
            <a:off x="6096000" y="2447925"/>
            <a:ext cx="0" cy="3636000"/>
          </a:xfrm>
          <a:prstGeom prst="straightConnector1">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flipV="1">
            <a:off x="1431925" y="3920490"/>
            <a:ext cx="9156700" cy="17735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1726565" y="3142615"/>
            <a:ext cx="8528685" cy="2515870"/>
          </a:xfrm>
          <a:prstGeom prst="line">
            <a:avLst/>
          </a:prstGeom>
          <a:ln w="1905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713865" y="2356485"/>
            <a:ext cx="8397240" cy="329501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1713865" y="5019040"/>
            <a:ext cx="8952230" cy="648335"/>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sp>
        <p:nvSpPr>
          <p:cNvPr id="9" name="Caixa de Texto 8"/>
          <p:cNvSpPr txBox="1"/>
          <p:nvPr/>
        </p:nvSpPr>
        <p:spPr>
          <a:xfrm>
            <a:off x="10257155" y="5633720"/>
            <a:ext cx="789305" cy="460375"/>
          </a:xfrm>
          <a:prstGeom prst="rect">
            <a:avLst/>
          </a:prstGeom>
          <a:noFill/>
        </p:spPr>
        <p:txBody>
          <a:bodyPr wrap="square" rtlCol="0">
            <a:spAutoFit/>
          </a:bodyPr>
          <a:lstStyle/>
          <a:p>
            <a:r>
              <a:rPr lang="pt-BR" altLang="en-US" sz="2400"/>
              <a:t>V</a:t>
            </a:r>
            <a:r>
              <a:rPr lang="pt-BR" altLang="en-US" sz="2400" baseline="-25000"/>
              <a:t>CE</a:t>
            </a:r>
            <a:endParaRPr lang="pt-BR" altLang="en-US" sz="2400" baseline="-25000"/>
          </a:p>
        </p:txBody>
      </p:sp>
      <p:sp>
        <p:nvSpPr>
          <p:cNvPr id="10" name="Caixa de Texto 9"/>
          <p:cNvSpPr txBox="1"/>
          <p:nvPr/>
        </p:nvSpPr>
        <p:spPr>
          <a:xfrm>
            <a:off x="5749290" y="2447925"/>
            <a:ext cx="463550" cy="460375"/>
          </a:xfrm>
          <a:prstGeom prst="rect">
            <a:avLst/>
          </a:prstGeom>
          <a:noFill/>
        </p:spPr>
        <p:txBody>
          <a:bodyPr wrap="square" rtlCol="0">
            <a:spAutoFit/>
          </a:bodyPr>
          <a:lstStyle/>
          <a:p>
            <a:r>
              <a:rPr lang="pt-BR" altLang="en-US" sz="2400"/>
              <a:t>I</a:t>
            </a:r>
            <a:r>
              <a:rPr lang="pt-BR" altLang="en-US" sz="2400" baseline="-25000"/>
              <a:t>C</a:t>
            </a:r>
            <a:endParaRPr lang="pt-BR" altLang="en-US" sz="2400" baseline="-25000"/>
          </a:p>
        </p:txBody>
      </p:sp>
      <p:sp>
        <p:nvSpPr>
          <p:cNvPr id="11" name="Caixa de Texto 10"/>
          <p:cNvSpPr txBox="1"/>
          <p:nvPr/>
        </p:nvSpPr>
        <p:spPr>
          <a:xfrm>
            <a:off x="1336040" y="5633720"/>
            <a:ext cx="694055" cy="460375"/>
          </a:xfrm>
          <a:prstGeom prst="rect">
            <a:avLst/>
          </a:prstGeom>
          <a:noFill/>
        </p:spPr>
        <p:txBody>
          <a:bodyPr wrap="square" rtlCol="0">
            <a:spAutoFit/>
          </a:bodyPr>
          <a:lstStyle/>
          <a:p>
            <a:r>
              <a:rPr lang="pt-BR" altLang="en-US" sz="2400"/>
              <a:t>-V</a:t>
            </a:r>
            <a:r>
              <a:rPr lang="pt-BR" altLang="en-US" sz="2400" baseline="-25000"/>
              <a:t>A</a:t>
            </a:r>
            <a:endParaRPr lang="pt-BR" altLang="en-US" sz="2400" baseline="-25000"/>
          </a:p>
        </p:txBody>
      </p:sp>
      <p:sp>
        <p:nvSpPr>
          <p:cNvPr id="12" name="Caixa de Texto 11"/>
          <p:cNvSpPr txBox="1"/>
          <p:nvPr/>
        </p:nvSpPr>
        <p:spPr>
          <a:xfrm>
            <a:off x="5666105" y="3961765"/>
            <a:ext cx="599440" cy="460375"/>
          </a:xfrm>
          <a:prstGeom prst="rect">
            <a:avLst/>
          </a:prstGeom>
          <a:noFill/>
        </p:spPr>
        <p:txBody>
          <a:bodyPr wrap="square" rtlCol="0">
            <a:spAutoFit/>
          </a:bodyPr>
          <a:lstStyle/>
          <a:p>
            <a:r>
              <a:rPr lang="pt-BR" altLang="en-US" sz="2400"/>
              <a:t>I</a:t>
            </a:r>
            <a:r>
              <a:rPr lang="pt-BR" altLang="en-US" sz="2400" baseline="-25000"/>
              <a:t>C4</a:t>
            </a:r>
            <a:endParaRPr lang="pt-BR" altLang="en-US" sz="2400" baseline="-25000"/>
          </a:p>
        </p:txBody>
      </p:sp>
      <p:sp>
        <p:nvSpPr>
          <p:cNvPr id="14" name="Caixa de Texto 13"/>
          <p:cNvSpPr txBox="1"/>
          <p:nvPr/>
        </p:nvSpPr>
        <p:spPr>
          <a:xfrm>
            <a:off x="5653405" y="3481070"/>
            <a:ext cx="599440" cy="460375"/>
          </a:xfrm>
          <a:prstGeom prst="rect">
            <a:avLst/>
          </a:prstGeom>
          <a:noFill/>
        </p:spPr>
        <p:txBody>
          <a:bodyPr wrap="square" rtlCol="0">
            <a:spAutoFit/>
          </a:bodyPr>
          <a:lstStyle/>
          <a:p>
            <a:r>
              <a:rPr lang="pt-BR" altLang="en-US" sz="2400"/>
              <a:t>I</a:t>
            </a:r>
            <a:r>
              <a:rPr lang="pt-BR" altLang="en-US" sz="2400" baseline="-25000"/>
              <a:t>C3</a:t>
            </a:r>
            <a:endParaRPr lang="pt-BR" altLang="en-US" sz="2400" baseline="-25000"/>
          </a:p>
        </p:txBody>
      </p:sp>
      <p:sp>
        <p:nvSpPr>
          <p:cNvPr id="15" name="Caixa de Texto 14"/>
          <p:cNvSpPr txBox="1"/>
          <p:nvPr/>
        </p:nvSpPr>
        <p:spPr>
          <a:xfrm>
            <a:off x="5666105" y="4385945"/>
            <a:ext cx="599440" cy="460375"/>
          </a:xfrm>
          <a:prstGeom prst="rect">
            <a:avLst/>
          </a:prstGeom>
          <a:noFill/>
        </p:spPr>
        <p:txBody>
          <a:bodyPr wrap="square" rtlCol="0">
            <a:spAutoFit/>
          </a:bodyPr>
          <a:lstStyle/>
          <a:p>
            <a:r>
              <a:rPr lang="pt-BR" altLang="en-US" sz="2400"/>
              <a:t>I</a:t>
            </a:r>
            <a:r>
              <a:rPr lang="pt-BR" altLang="en-US" sz="2400" baseline="-25000"/>
              <a:t>C2</a:t>
            </a:r>
            <a:endParaRPr lang="pt-BR" altLang="en-US" sz="2400" baseline="-25000"/>
          </a:p>
        </p:txBody>
      </p:sp>
      <p:sp>
        <p:nvSpPr>
          <p:cNvPr id="16" name="Caixa de Texto 15"/>
          <p:cNvSpPr txBox="1"/>
          <p:nvPr/>
        </p:nvSpPr>
        <p:spPr>
          <a:xfrm>
            <a:off x="5653405" y="4928870"/>
            <a:ext cx="599440" cy="460375"/>
          </a:xfrm>
          <a:prstGeom prst="rect">
            <a:avLst/>
          </a:prstGeom>
          <a:noFill/>
        </p:spPr>
        <p:txBody>
          <a:bodyPr wrap="square" rtlCol="0">
            <a:spAutoFit/>
          </a:bodyPr>
          <a:lstStyle/>
          <a:p>
            <a:r>
              <a:rPr lang="pt-BR" altLang="en-US" sz="2400"/>
              <a:t>I</a:t>
            </a:r>
            <a:r>
              <a:rPr lang="pt-BR" altLang="en-US" sz="2400" baseline="-25000"/>
              <a:t>C1</a:t>
            </a:r>
            <a:endParaRPr lang="pt-BR" altLang="en-US" sz="2400" baseline="-25000"/>
          </a:p>
        </p:txBody>
      </p:sp>
      <p:cxnSp>
        <p:nvCxnSpPr>
          <p:cNvPr id="17" name="Conector Reto 16"/>
          <p:cNvCxnSpPr/>
          <p:nvPr/>
        </p:nvCxnSpPr>
        <p:spPr>
          <a:xfrm flipV="1">
            <a:off x="6002655" y="3931285"/>
            <a:ext cx="1905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flipV="1">
            <a:off x="5996305" y="4371340"/>
            <a:ext cx="1905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V="1">
            <a:off x="6002655" y="4794885"/>
            <a:ext cx="1905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V="1">
            <a:off x="5996305" y="5357495"/>
            <a:ext cx="1905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CaixaDeTexto 45"/>
          <p:cNvSpPr txBox="1"/>
          <p:nvPr/>
        </p:nvSpPr>
        <p:spPr>
          <a:xfrm>
            <a:off x="575753" y="584177"/>
            <a:ext cx="11040155" cy="1383665"/>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 a figura abaixo. As retas tem inclinaçãoo constantes dadas por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C1</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C2</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C3</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C4</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onde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C1</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C4</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são as correntes para 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22" name="Conector Reto 21"/>
          <p:cNvCxnSpPr/>
          <p:nvPr/>
        </p:nvCxnSpPr>
        <p:spPr>
          <a:xfrm flipH="1">
            <a:off x="1728470" y="5442585"/>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1" name="CaixaDeTexto 45"/>
          <p:cNvSpPr txBox="1"/>
          <p:nvPr/>
        </p:nvSpPr>
        <p:spPr>
          <a:xfrm>
            <a:off x="575753" y="408917"/>
            <a:ext cx="11040155" cy="2276475"/>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 para o transitor bipolar podemos considerar que</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1200"/>
              </a:spcAft>
              <a:buFont typeface="Arial" panose="020B0604020202020204" pitchFamily="34" charset="0"/>
              <a:buChar char="•"/>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um dado 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BE1</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C1 </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varie pouco e, portanto, a inclinção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C1</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da curva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C1 </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seja constante </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12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traçar as curvas de I</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como abaixo.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22" name="Imagem 21"/>
          <p:cNvPicPr>
            <a:picLocks noChangeAspect="1"/>
          </p:cNvPicPr>
          <p:nvPr/>
        </p:nvPicPr>
        <p:blipFill>
          <a:blip r:embed="rId1"/>
          <a:srcRect l="4737" r="1755" b="8241"/>
          <a:stretch>
            <a:fillRect/>
          </a:stretch>
        </p:blipFill>
        <p:spPr>
          <a:xfrm>
            <a:off x="1278255" y="2685415"/>
            <a:ext cx="9634855" cy="3796030"/>
          </a:xfrm>
          <a:prstGeom prst="rect">
            <a:avLst/>
          </a:prstGeom>
        </p:spPr>
      </p:pic>
    </p:spTree>
  </p:cSld>
  <p:clrMapOvr>
    <a:masterClrMapping/>
  </p:clrMapOvr>
  <p:timing>
    <p:tnLst>
      <p:par>
        <p:cTn id="1" dur="indefinite" restart="never" nodeType="tmRoot"/>
      </p:par>
    </p:tn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21" name="CaixaDeTexto 45"/>
              <p:cNvSpPr txBox="1"/>
              <p:nvPr/>
            </p:nvSpPr>
            <p:spPr>
              <a:xfrm>
                <a:off x="702753" y="663552"/>
                <a:ext cx="11040155" cy="5739765"/>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Agora temos uma interpretação física para a tensão de Early:</a:t>
                </a:r>
                <a:endPar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1200"/>
                  </a:spcAft>
                  <a:buFont typeface="Arial" panose="020B0604020202020204" pitchFamily="34" charset="0"/>
                  <a:buChar char="•"/>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tensão onde as extensões das curvas I</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se cruzam.</a:t>
                </a:r>
                <a:endPar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1200"/>
                  </a:spcAft>
                  <a:buFont typeface="Arial" panose="020B0604020202020204" pitchFamily="34" charset="0"/>
                  <a:buNone/>
                </a:pP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equação da corrente I</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para a região ativa do transistor pode ser rescrita, para incorporar o efeito Early, como:</a:t>
                </a:r>
                <a:endPar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1200"/>
                  </a:spcBef>
                  <a:spcAft>
                    <a:spcPts val="18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𝑺</m:t>
                          </m:r>
                        </m:sub>
                      </m:sSub>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𝒆𝒙𝒑</m:t>
                      </m:r>
                      <m:d>
                        <m:d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𝑽</m:t>
                                  </m:r>
                                </m:e>
                                <m:sub>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𝑩𝑬</m:t>
                                  </m:r>
                                </m:sub>
                              </m:sSub>
                            </m:num>
                            <m:den>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𝑻</m:t>
                                  </m:r>
                                </m:sub>
                              </m:sSub>
                            </m:den>
                          </m:f>
                        </m:e>
                      </m:d>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m:t>
                      </m:r>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𝟏</m:t>
                      </m:r>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m:t>
                      </m:r>
                      <m:f>
                        <m:fPr>
                          <m:ctrlP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𝑪𝑬</m:t>
                              </m:r>
                            </m:sub>
                          </m:sSub>
                        </m:num>
                        <m:den>
                          <m:sSub>
                            <m:sSubPr>
                              <m:ctrlP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den>
                      </m:f>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3200" b="1" i="1" dirty="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Symbol" panose="05050102010706020507" charset="0"/>
                </a:endParaRPr>
              </a:p>
              <a:p>
                <a:pPr indent="0" algn="l">
                  <a:spcBef>
                    <a:spcPts val="600"/>
                  </a:spcBef>
                  <a:spcAft>
                    <a:spcPts val="1200"/>
                  </a:spcAft>
                  <a:buFont typeface="Arial" panose="020B0604020202020204" pitchFamily="34" charset="0"/>
                  <a:buNone/>
                </a:pPr>
                <a:r>
                  <a:rPr lang="pt-BR" altLang="en-US" sz="3200" b="1" dirty="0" smtClean="0">
                    <a:solidFill>
                      <a:schemeClr val="tx1"/>
                    </a:solidFill>
                    <a:effectLst/>
                    <a:latin typeface="Comic Sans MS" panose="030F0702030302020204" pitchFamily="66" charset="0"/>
                    <a:ea typeface="MS Mincho" charset="0"/>
                    <a:cs typeface="Comic Sans MS" panose="030F0702030302020204" pitchFamily="66" charset="0"/>
                    <a:sym typeface="Symbol" panose="05050102010706020507" charset="0"/>
                  </a:rPr>
                  <a:t>a corrente </a:t>
                </a:r>
                <a14:m>
                  <m:oMath xmlns:m="http://schemas.openxmlformats.org/officeDocument/2006/math">
                    <m:sSub>
                      <m:sSubPr>
                        <m:ctrlPr>
                          <a:rPr lang="pt-BR" altLang="en-US"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𝑺</m:t>
                        </m:r>
                      </m:sub>
                    </m:sSub>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𝒆𝒙𝒑</m:t>
                    </m:r>
                    <m:d>
                      <m:d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𝑽</m:t>
                                </m:r>
                              </m:e>
                              <m:sub>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𝑩𝑬</m:t>
                                </m:r>
                              </m:sub>
                            </m:sSub>
                          </m:num>
                          <m:den>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𝑻</m:t>
                                </m:r>
                              </m:sub>
                            </m:sSub>
                          </m:den>
                        </m:f>
                      </m:e>
                    </m:d>
                  </m:oMath>
                </a14:m>
                <a:r>
                  <a:rPr lang="pt-BR" altLang="en-US" sz="3200" b="1" dirty="0" smtClean="0">
                    <a:solidFill>
                      <a:schemeClr val="tx1"/>
                    </a:solidFill>
                    <a:effectLst/>
                    <a:latin typeface="Comic Sans MS" panose="030F0702030302020204" pitchFamily="66" charset="0"/>
                    <a:ea typeface="MS Mincho" charset="0"/>
                    <a:cs typeface="Comic Sans MS" panose="030F0702030302020204" pitchFamily="66" charset="0"/>
                    <a:sym typeface="Symbol" panose="05050102010706020507" charset="0"/>
                  </a:rPr>
                  <a:t> será o valor para V</a:t>
                </a:r>
                <a:r>
                  <a:rPr lang="pt-BR" altLang="en-US" sz="3200" b="1" baseline="-25000" dirty="0" smtClean="0">
                    <a:solidFill>
                      <a:schemeClr val="tx1"/>
                    </a:solidFill>
                    <a:effectLst/>
                    <a:latin typeface="Comic Sans MS" panose="030F0702030302020204" pitchFamily="66" charset="0"/>
                    <a:ea typeface="MS Mincho" charset="0"/>
                    <a:cs typeface="Comic Sans MS" panose="030F0702030302020204" pitchFamily="66" charset="0"/>
                    <a:sym typeface="Symbol" panose="05050102010706020507" charset="0"/>
                  </a:rPr>
                  <a:t>CE </a:t>
                </a:r>
                <a:r>
                  <a:rPr lang="pt-BR" altLang="en-US" sz="3200" b="1" dirty="0" smtClean="0">
                    <a:solidFill>
                      <a:schemeClr val="tx1"/>
                    </a:solidFill>
                    <a:effectLst/>
                    <a:latin typeface="Arial" panose="020B0604020202020204" pitchFamily="34" charset="0"/>
                    <a:ea typeface="MS Mincho" charset="0"/>
                    <a:cs typeface="Arial" panose="020B0604020202020204" pitchFamily="34" charset="0"/>
                    <a:sym typeface="Symbol" panose="05050102010706020507" charset="0"/>
                  </a:rPr>
                  <a:t>≈ </a:t>
                </a:r>
                <a:r>
                  <a:rPr lang="pt-BR" altLang="en-US" sz="3200" b="1" dirty="0" smtClean="0">
                    <a:solidFill>
                      <a:schemeClr val="tx1"/>
                    </a:solidFill>
                    <a:effectLst/>
                    <a:latin typeface="Comic Sans MS" panose="030F0702030302020204" pitchFamily="66" charset="0"/>
                    <a:ea typeface="MS Mincho" charset="0"/>
                    <a:cs typeface="Comic Sans MS" panose="030F0702030302020204" pitchFamily="66" charset="0"/>
                    <a:sym typeface="Symbol" panose="05050102010706020507" charset="0"/>
                  </a:rPr>
                  <a:t>0</a:t>
                </a:r>
                <a:endParaRPr lang="pt-BR" altLang="en-US" sz="3200" b="1" dirty="0" smtClean="0">
                  <a:solidFill>
                    <a:schemeClr val="tx1"/>
                  </a:solidFill>
                  <a:effectLst/>
                  <a:latin typeface="Comic Sans MS" panose="030F0702030302020204" pitchFamily="66" charset="0"/>
                  <a:ea typeface="MS Mincho" charset="0"/>
                  <a:cs typeface="Comic Sans MS" panose="030F0702030302020204" pitchFamily="66" charset="0"/>
                  <a:sym typeface="Symbol" panose="05050102010706020507" charset="0"/>
                </a:endParaRPr>
              </a:p>
            </p:txBody>
          </p:sp>
        </mc:Choice>
        <mc:Fallback>
          <p:sp>
            <p:nvSpPr>
              <p:cNvPr id="21" name="CaixaDeTexto 45"/>
              <p:cNvSpPr txBox="1">
                <a:spLocks noRot="1" noChangeAspect="1" noMove="1" noResize="1" noEditPoints="1" noAdjustHandles="1" noChangeArrowheads="1" noChangeShapeType="1" noTextEdit="1"/>
              </p:cNvSpPr>
              <p:nvPr/>
            </p:nvSpPr>
            <p:spPr>
              <a:xfrm>
                <a:off x="702753" y="663552"/>
                <a:ext cx="11040155" cy="5739765"/>
              </a:xfrm>
              <a:prstGeom prst="rect">
                <a:avLst/>
              </a:prstGeom>
              <a:blipFill rotWithShape="1">
                <a:blip r:embed="rId1"/>
                <a:stretch>
                  <a:fillRect l="-4" t="-11" r="4" b="11"/>
                </a:stretch>
              </a:blipFill>
              <a:ln w="2540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23" name="Conector Reto 22"/>
          <p:cNvCxnSpPr/>
          <p:nvPr/>
        </p:nvCxnSpPr>
        <p:spPr>
          <a:xfrm>
            <a:off x="5150324" y="3551264"/>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7" name="Retângulo 26"/>
              <p:cNvSpPr/>
              <p:nvPr/>
            </p:nvSpPr>
            <p:spPr>
              <a:xfrm>
                <a:off x="1298294" y="3551712"/>
                <a:ext cx="341561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𝐸</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sub>
                              </m:sSub>
                            </m:num>
                            <m:den>
                              <m:r>
                                <a:rPr lang="pt-BR" sz="2400" i="1">
                                  <a:latin typeface="Cambria Math" panose="02040503050406030204" pitchFamily="18" charset="0"/>
                                </a:rPr>
                                <m:t>𝑘𝑇</m:t>
                              </m:r>
                            </m:den>
                          </m:f>
                        </m:e>
                      </m:d>
                    </m:oMath>
                  </m:oMathPara>
                </a14:m>
                <a:endParaRPr lang="pt-BR" dirty="0"/>
              </a:p>
            </p:txBody>
          </p:sp>
        </mc:Choice>
        <mc:Fallback>
          <p:sp>
            <p:nvSpPr>
              <p:cNvPr id="27" name="Retângulo 26"/>
              <p:cNvSpPr>
                <a:spLocks noRot="1" noChangeAspect="1" noMove="1" noResize="1" noEditPoints="1" noAdjustHandles="1" noChangeArrowheads="1" noChangeShapeType="1" noTextEdit="1"/>
              </p:cNvSpPr>
              <p:nvPr/>
            </p:nvSpPr>
            <p:spPr>
              <a:xfrm>
                <a:off x="1298294" y="3551712"/>
                <a:ext cx="3415615" cy="906210"/>
              </a:xfrm>
              <a:prstGeom prst="rect">
                <a:avLst/>
              </a:prstGeom>
              <a:blipFill rotWithShape="1">
                <a:blip r:embed="rId1"/>
                <a:stretch>
                  <a:fillRect l="-10" t="-17" r="9" b="24"/>
                </a:stretch>
              </a:blipFill>
            </p:spPr>
            <p:txBody>
              <a:bodyPr/>
              <a:lstStyle/>
              <a:p>
                <a:r>
                  <a:rPr lang="pt-BR" altLang="en-US">
                    <a:noFill/>
                  </a:rPr>
                  <a:t> </a:t>
                </a:r>
              </a:p>
            </p:txBody>
          </p:sp>
        </mc:Fallback>
      </mc:AlternateContent>
      <p:sp>
        <p:nvSpPr>
          <p:cNvPr id="29" name="CaixaDeTexto 28"/>
          <p:cNvSpPr txBox="1"/>
          <p:nvPr/>
        </p:nvSpPr>
        <p:spPr>
          <a:xfrm>
            <a:off x="6237716" y="4328106"/>
            <a:ext cx="588623" cy="646331"/>
          </a:xfrm>
          <a:prstGeom prst="rect">
            <a:avLst/>
          </a:prstGeom>
          <a:noFill/>
        </p:spPr>
        <p:txBody>
          <a:bodyPr wrap="none" rtlCol="0">
            <a:spAutoFit/>
          </a:bodyPr>
          <a:lstStyle/>
          <a:p>
            <a:r>
              <a:rPr lang="pt-BR" sz="3600" i="1" dirty="0" err="1" smtClean="0"/>
              <a:t>n</a:t>
            </a:r>
            <a:r>
              <a:rPr lang="pt-BR" sz="3600" i="1" baseline="-25000" dirty="0" err="1"/>
              <a:t>p</a:t>
            </a:r>
            <a:endParaRPr lang="pt-BR" sz="3600" i="1" dirty="0"/>
          </a:p>
        </p:txBody>
      </p:sp>
      <p:cxnSp>
        <p:nvCxnSpPr>
          <p:cNvPr id="42" name="Conector de Seta Reta 41"/>
          <p:cNvCxnSpPr/>
          <p:nvPr/>
        </p:nvCxnSpPr>
        <p:spPr>
          <a:xfrm>
            <a:off x="5165090" y="3852545"/>
            <a:ext cx="2232025" cy="0"/>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4" name="CaixaDeTexto 6"/>
          <p:cNvSpPr txBox="1"/>
          <p:nvPr/>
        </p:nvSpPr>
        <p:spPr>
          <a:xfrm>
            <a:off x="6141043" y="3391154"/>
            <a:ext cx="882955" cy="461665"/>
          </a:xfrm>
          <a:prstGeom prst="rect">
            <a:avLst/>
          </a:prstGeom>
          <a:noFill/>
        </p:spPr>
        <p:txBody>
          <a:bodyPr wrap="square" rtlCol="0">
            <a:spAutoFit/>
          </a:bodyPr>
          <a:lstStyle/>
          <a:p>
            <a:r>
              <a:rPr lang="pt-BR" sz="2400" b="1" dirty="0" err="1" smtClean="0"/>
              <a:t>W</a:t>
            </a:r>
            <a:r>
              <a:rPr lang="pt-BR" sz="2400" b="1" baseline="-25000" dirty="0" err="1" smtClean="0"/>
              <a:t>Bef</a:t>
            </a:r>
            <a:endParaRPr lang="pt-BR" sz="2400" b="1" dirty="0"/>
          </a:p>
        </p:txBody>
      </p:sp>
      <p:sp>
        <p:nvSpPr>
          <p:cNvPr id="67" name="CaixaDeTexto 6"/>
          <p:cNvSpPr txBox="1"/>
          <p:nvPr/>
        </p:nvSpPr>
        <p:spPr>
          <a:xfrm>
            <a:off x="2191669" y="2869079"/>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3" name="CaixaDeTexto 6"/>
          <p:cNvSpPr txBox="1"/>
          <p:nvPr/>
        </p:nvSpPr>
        <p:spPr>
          <a:xfrm>
            <a:off x="5599079" y="2746524"/>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Base</a:t>
            </a:r>
            <a:endParaRPr lang="pt-BR" sz="2800" b="1" dirty="0">
              <a:solidFill>
                <a:srgbClr val="C00000"/>
              </a:solidFill>
              <a:effectLst>
                <a:outerShdw blurRad="38100" dist="38100" dir="2700000" algn="tl">
                  <a:srgbClr val="000000">
                    <a:alpha val="43137"/>
                  </a:srgbClr>
                </a:outerShdw>
              </a:effectLst>
            </a:endParaRPr>
          </a:p>
        </p:txBody>
      </p:sp>
      <p:sp>
        <p:nvSpPr>
          <p:cNvPr id="4" name="CaixaDeTexto 6"/>
          <p:cNvSpPr txBox="1"/>
          <p:nvPr/>
        </p:nvSpPr>
        <p:spPr>
          <a:xfrm>
            <a:off x="8925844" y="2869079"/>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cxnSp>
        <p:nvCxnSpPr>
          <p:cNvPr id="5" name="Conector Reto 4"/>
          <p:cNvCxnSpPr/>
          <p:nvPr/>
        </p:nvCxnSpPr>
        <p:spPr>
          <a:xfrm flipH="1">
            <a:off x="7883233" y="3294238"/>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4937599" y="3268054"/>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7" name="Conector de Seta Reta 6"/>
          <p:cNvCxnSpPr/>
          <p:nvPr/>
        </p:nvCxnSpPr>
        <p:spPr>
          <a:xfrm>
            <a:off x="4937760" y="3390265"/>
            <a:ext cx="2951480" cy="63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7" name="Retângulo de cantos arredondados 36"/>
          <p:cNvSpPr/>
          <p:nvPr/>
        </p:nvSpPr>
        <p:spPr>
          <a:xfrm>
            <a:off x="4713605" y="3550920"/>
            <a:ext cx="425450" cy="2499995"/>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Retângulo de cantos arredondados 37"/>
          <p:cNvSpPr/>
          <p:nvPr/>
        </p:nvSpPr>
        <p:spPr>
          <a:xfrm>
            <a:off x="7409815" y="3553460"/>
            <a:ext cx="712470" cy="2499995"/>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6" name="Conector Reto 25"/>
          <p:cNvCxnSpPr/>
          <p:nvPr/>
        </p:nvCxnSpPr>
        <p:spPr>
          <a:xfrm>
            <a:off x="5150324" y="3933179"/>
            <a:ext cx="2470245" cy="1926023"/>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8" name="Retângulo 27"/>
              <p:cNvSpPr/>
              <p:nvPr/>
            </p:nvSpPr>
            <p:spPr>
              <a:xfrm>
                <a:off x="7153664" y="5655903"/>
                <a:ext cx="340176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𝐶</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𝐵𝐶</m:t>
                                  </m:r>
                                </m:sub>
                              </m:sSub>
                            </m:num>
                            <m:den>
                              <m:r>
                                <a:rPr lang="pt-BR" sz="2400" i="1">
                                  <a:latin typeface="Cambria Math" panose="02040503050406030204" pitchFamily="18" charset="0"/>
                                </a:rPr>
                                <m:t>𝑘𝑇</m:t>
                              </m:r>
                            </m:den>
                          </m:f>
                        </m:e>
                      </m:d>
                    </m:oMath>
                  </m:oMathPara>
                </a14:m>
                <a:endParaRPr lang="pt-BR" dirty="0"/>
              </a:p>
            </p:txBody>
          </p:sp>
        </mc:Choice>
        <mc:Fallback>
          <p:sp>
            <p:nvSpPr>
              <p:cNvPr id="28" name="Retângulo 27"/>
              <p:cNvSpPr>
                <a:spLocks noRot="1" noChangeAspect="1" noMove="1" noResize="1" noEditPoints="1" noAdjustHandles="1" noChangeArrowheads="1" noChangeShapeType="1" noTextEdit="1"/>
              </p:cNvSpPr>
              <p:nvPr/>
            </p:nvSpPr>
            <p:spPr>
              <a:xfrm>
                <a:off x="7153664" y="5655903"/>
                <a:ext cx="3401765" cy="906210"/>
              </a:xfrm>
              <a:prstGeom prst="rect">
                <a:avLst/>
              </a:prstGeom>
              <a:blipFill rotWithShape="1">
                <a:blip r:embed="rId2"/>
                <a:stretch>
                  <a:fillRect l="-11" t="-65" r="13" b="3"/>
                </a:stretch>
              </a:blipFill>
            </p:spPr>
            <p:txBody>
              <a:bodyPr/>
              <a:lstStyle/>
              <a:p>
                <a:r>
                  <a:rPr lang="pt-BR" altLang="en-US">
                    <a:noFill/>
                  </a:rPr>
                  <a:t> </a:t>
                </a:r>
              </a:p>
            </p:txBody>
          </p:sp>
        </mc:Fallback>
      </mc:AlternateContent>
      <p:cxnSp>
        <p:nvCxnSpPr>
          <p:cNvPr id="9" name="Conector de Seta Reta 8"/>
          <p:cNvCxnSpPr/>
          <p:nvPr/>
        </p:nvCxnSpPr>
        <p:spPr>
          <a:xfrm>
            <a:off x="7629525" y="4475480"/>
            <a:ext cx="510540" cy="0"/>
          </a:xfrm>
          <a:prstGeom prst="straightConnector1">
            <a:avLst/>
          </a:prstGeom>
          <a:ln>
            <a:solidFill>
              <a:schemeClr val="tx1"/>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0" name="CaixaDeTexto 6"/>
          <p:cNvSpPr txBox="1"/>
          <p:nvPr/>
        </p:nvSpPr>
        <p:spPr>
          <a:xfrm>
            <a:off x="7581900" y="4573270"/>
            <a:ext cx="708025" cy="460375"/>
          </a:xfrm>
          <a:prstGeom prst="rect">
            <a:avLst/>
          </a:prstGeom>
          <a:solidFill>
            <a:schemeClr val="bg1"/>
          </a:solidFill>
        </p:spPr>
        <p:txBody>
          <a:bodyPr wrap="square" rtlCol="0">
            <a:spAutoFit/>
          </a:bodyPr>
          <a:lstStyle/>
          <a:p>
            <a:pPr algn="ctr"/>
            <a:r>
              <a:rPr lang="pt-BR" sz="2400" b="1" dirty="0" err="1" smtClean="0"/>
              <a:t>W</a:t>
            </a:r>
            <a:r>
              <a:rPr lang="pt-BR" sz="2400" b="1" baseline="-25000" dirty="0" err="1" smtClean="0"/>
              <a:t>BC</a:t>
            </a:r>
            <a:endParaRPr lang="pt-BR" sz="2400" b="1" baseline="-25000" dirty="0" err="1" smtClean="0"/>
          </a:p>
        </p:txBody>
      </p:sp>
      <p:cxnSp>
        <p:nvCxnSpPr>
          <p:cNvPr id="24" name="Conector Reto 23"/>
          <p:cNvCxnSpPr/>
          <p:nvPr/>
        </p:nvCxnSpPr>
        <p:spPr>
          <a:xfrm flipH="1">
            <a:off x="7634948" y="3704448"/>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flipH="1">
            <a:off x="7409523" y="3745723"/>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a:off x="5165090" y="3933190"/>
            <a:ext cx="2232025" cy="1934845"/>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1" name="CaixaDeTexto 45"/>
          <p:cNvSpPr txBox="1"/>
          <p:nvPr/>
        </p:nvSpPr>
        <p:spPr>
          <a:xfrm>
            <a:off x="760538" y="193652"/>
            <a:ext cx="11040155" cy="2399665"/>
          </a:xfrm>
          <a:prstGeom prst="rect">
            <a:avLst/>
          </a:prstGeom>
          <a:noFill/>
          <a:ln w="25400">
            <a:noFill/>
          </a:ln>
        </p:spPr>
        <p:txBody>
          <a:bodyPr wrap="square" rtlCol="0">
            <a:spAutoFit/>
          </a:bodyPr>
          <a:lstStyle/>
          <a:p>
            <a:pPr indent="0" algn="ctr" fontAlgn="auto">
              <a:spcBef>
                <a:spcPts val="600"/>
              </a:spcBef>
              <a:spcAft>
                <a:spcPts val="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podemos reduzir o efeito Early (V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0" indent="0" algn="l" fontAlgn="auto">
              <a:spcBef>
                <a:spcPts val="600"/>
              </a:spcBef>
              <a:spcAft>
                <a:spcPts val="0"/>
              </a:spcAft>
              <a:buFont typeface="Arial" panose="020B0604020202020204" pitchFamily="34" charset="0"/>
              <a:buChar char="•"/>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aumentar W</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 </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reduzir o efeito da variação da região de depleção (isso diminuiria o </a:t>
            </a:r>
            <a:r>
              <a:rPr lang="pt-BR" altLang="en-US" sz="28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0" indent="0" algn="l" fontAlgn="auto">
              <a:spcBef>
                <a:spcPts val="600"/>
              </a:spcBef>
              <a:spcAft>
                <a:spcPts val="0"/>
              </a:spcAft>
              <a:buFont typeface="Arial" panose="020B0604020202020204" pitchFamily="34" charset="0"/>
              <a:buChar char="•"/>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reduzir a dopagem do coletor para que a região de depleção aumente para o lado do coletor</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8" name="Conector Reto 7"/>
          <p:cNvCxnSpPr/>
          <p:nvPr/>
        </p:nvCxnSpPr>
        <p:spPr>
          <a:xfrm flipV="1">
            <a:off x="3655060" y="5857240"/>
            <a:ext cx="486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Picture 3" descr="c:\ch05_conv\sedr42021_0501.jp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1364615" y="2428875"/>
            <a:ext cx="9885680" cy="37680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 name="CaixaDeTexto 45"/>
          <p:cNvSpPr txBox="1"/>
          <p:nvPr/>
        </p:nvSpPr>
        <p:spPr>
          <a:xfrm>
            <a:off x="787208" y="670537"/>
            <a:ext cx="11040155" cy="1291590"/>
          </a:xfrm>
          <a:prstGeom prst="rect">
            <a:avLst/>
          </a:prstGeom>
          <a:noFill/>
          <a:ln w="25400">
            <a:noFill/>
          </a:ln>
        </p:spPr>
        <p:txBody>
          <a:bodyPr wrap="square" rtlCol="0">
            <a:spAutoFit/>
          </a:bodyPr>
          <a:lstStyle/>
          <a:p>
            <a:pPr indent="0" algn="ctr" fontAlgn="auto">
              <a:spcBef>
                <a:spcPts val="600"/>
              </a:spcBef>
              <a:spcAft>
                <a:spcPts val="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Condições para boa operação</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0" indent="0" algn="l" fontAlgn="auto">
              <a:spcBef>
                <a:spcPts val="1200"/>
              </a:spcBef>
              <a:spcAft>
                <a:spcPts val="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N</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   N</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DC</a:t>
            </a:r>
            <a:endPar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2332355" y="536575"/>
            <a:ext cx="7973060"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PNP (repetição)</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CaixaDeTexto 45"/>
          <p:cNvSpPr txBox="1"/>
          <p:nvPr/>
        </p:nvSpPr>
        <p:spPr>
          <a:xfrm>
            <a:off x="798630" y="1653778"/>
            <a:ext cx="11040155" cy="376936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modo de operação do transistor depende do estado dos seus diodos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diodo base/emissor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 com o lado N na base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diodo base/coleto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 com o lado N na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basse</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l" fontAlgn="auto">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Estes diodos podem estar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cortados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conduzindo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 em ruptura</a:t>
            </a:r>
            <a:endPar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838200" y="589547"/>
            <a:ext cx="10515600" cy="66173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pt-BR" sz="3600" b="1" dirty="0" smtClean="0">
                <a:solidFill>
                  <a:srgbClr val="C00000"/>
                </a:solidFill>
                <a:latin typeface="Comic Sans MS" panose="030F0702030302020204" pitchFamily="66" charset="0"/>
              </a:rPr>
              <a:t>Propriedades da transformada de Laplace</a:t>
            </a:r>
            <a:endParaRPr lang="pt-BR" sz="3600" b="1" dirty="0" smtClean="0">
              <a:solidFill>
                <a:srgbClr val="C00000"/>
              </a:solidFill>
              <a:latin typeface="Comic Sans MS" panose="030F0702030302020204" pitchFamily="66" charset="0"/>
            </a:endParaRPr>
          </a:p>
          <a:p>
            <a:pPr marL="0" indent="0">
              <a:buFont typeface="Arial" panose="020B0604020202020204" pitchFamily="34" charset="0"/>
              <a:buNone/>
            </a:pPr>
            <a:endParaRPr lang="pt-BR" dirty="0"/>
          </a:p>
          <a:p>
            <a:pPr marL="0" indent="0">
              <a:buFont typeface="Arial" panose="020B0604020202020204" pitchFamily="34" charset="0"/>
              <a:buNone/>
            </a:pPr>
            <a:endParaRPr lang="pt-BR" dirty="0"/>
          </a:p>
        </p:txBody>
      </p:sp>
      <p:sp>
        <p:nvSpPr>
          <p:cNvPr id="4" name="Espaço Reservado para Conteúdo 2"/>
          <p:cNvSpPr txBox="1"/>
          <p:nvPr/>
        </p:nvSpPr>
        <p:spPr>
          <a:xfrm>
            <a:off x="838200" y="2215904"/>
            <a:ext cx="10515600" cy="3393325"/>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Font typeface="Arial" panose="020B0604020202020204" pitchFamily="34" charset="0"/>
              <a:buNone/>
            </a:pPr>
            <a:r>
              <a:rPr lang="pt-BR" sz="3200" b="1" dirty="0" smtClean="0">
                <a:solidFill>
                  <a:srgbClr val="C00000"/>
                </a:solidFill>
                <a:latin typeface="Comic Sans MS" panose="030F0702030302020204" pitchFamily="66" charset="0"/>
              </a:rPr>
              <a:t>P1. Linearidade em t</a:t>
            </a:r>
            <a:endParaRPr lang="pt-BR" sz="3200" b="1" dirty="0" smtClean="0">
              <a:solidFill>
                <a:srgbClr val="C00000"/>
              </a:solidFill>
              <a:latin typeface="Comic Sans MS" panose="030F0702030302020204" pitchFamily="66" charset="0"/>
            </a:endParaRPr>
          </a:p>
          <a:p>
            <a:pPr marL="0" indent="0" algn="ctr">
              <a:lnSpc>
                <a:spcPct val="120000"/>
              </a:lnSpc>
              <a:buNone/>
            </a:pPr>
            <a:r>
              <a:rPr lang="pt-BR" dirty="0" smtClean="0">
                <a:latin typeface="Viner Hand ITC" panose="03070502030502020203" pitchFamily="66" charset="0"/>
              </a:rPr>
              <a:t>L</a:t>
            </a:r>
            <a:r>
              <a:rPr lang="pt-BR" i="1" dirty="0" smtClean="0">
                <a:latin typeface="Cambria" panose="02040503050406030204" charset="0"/>
                <a:cs typeface="Cambria" panose="02040503050406030204" charset="0"/>
              </a:rPr>
              <a:t>(a</a:t>
            </a:r>
            <a:r>
              <a:rPr lang="pt-BR" i="1" baseline="-25000" dirty="0" smtClean="0">
                <a:latin typeface="Cambria" panose="02040503050406030204" charset="0"/>
                <a:cs typeface="Cambria" panose="02040503050406030204" charset="0"/>
              </a:rPr>
              <a:t>1</a:t>
            </a:r>
            <a:r>
              <a:rPr lang="pt-BR" i="1" dirty="0" smtClean="0">
                <a:latin typeface="Cambria" panose="02040503050406030204" charset="0"/>
                <a:cs typeface="Cambria" panose="02040503050406030204" charset="0"/>
              </a:rPr>
              <a:t>f</a:t>
            </a:r>
            <a:r>
              <a:rPr lang="pt-BR" i="1" baseline="-25000" dirty="0" smtClean="0">
                <a:latin typeface="Cambria" panose="02040503050406030204" charset="0"/>
                <a:cs typeface="Cambria" panose="02040503050406030204" charset="0"/>
              </a:rPr>
              <a:t>1</a:t>
            </a:r>
            <a:r>
              <a:rPr lang="pt-BR" i="1" dirty="0" smtClean="0">
                <a:latin typeface="Cambria" panose="02040503050406030204" charset="0"/>
                <a:cs typeface="Cambria" panose="02040503050406030204" charset="0"/>
              </a:rPr>
              <a:t>(t) + a</a:t>
            </a:r>
            <a:r>
              <a:rPr lang="pt-BR" i="1" baseline="-25000" dirty="0" smtClean="0">
                <a:latin typeface="Cambria" panose="02040503050406030204" charset="0"/>
                <a:cs typeface="Cambria" panose="02040503050406030204" charset="0"/>
              </a:rPr>
              <a:t>2</a:t>
            </a:r>
            <a:r>
              <a:rPr lang="pt-BR" i="1" dirty="0" smtClean="0">
                <a:latin typeface="Cambria" panose="02040503050406030204" charset="0"/>
                <a:cs typeface="Cambria" panose="02040503050406030204" charset="0"/>
              </a:rPr>
              <a:t>f</a:t>
            </a:r>
            <a:r>
              <a:rPr lang="pt-BR" i="1" baseline="-25000" dirty="0">
                <a:latin typeface="Cambria" panose="02040503050406030204" charset="0"/>
                <a:cs typeface="Cambria" panose="02040503050406030204" charset="0"/>
              </a:rPr>
              <a:t>2</a:t>
            </a:r>
            <a:r>
              <a:rPr lang="pt-BR" i="1" dirty="0" smtClean="0">
                <a:latin typeface="Cambria" panose="02040503050406030204" charset="0"/>
                <a:cs typeface="Cambria" panose="02040503050406030204" charset="0"/>
              </a:rPr>
              <a:t>(t</a:t>
            </a:r>
            <a:r>
              <a:rPr lang="pt-BR" i="1" dirty="0">
                <a:latin typeface="Cambria" panose="02040503050406030204" charset="0"/>
                <a:cs typeface="Cambria" panose="02040503050406030204" charset="0"/>
              </a:rPr>
              <a:t>)</a:t>
            </a:r>
            <a:r>
              <a:rPr lang="pt-BR" i="1" dirty="0" smtClean="0">
                <a:latin typeface="Cambria" panose="02040503050406030204" charset="0"/>
                <a:cs typeface="Cambria" panose="02040503050406030204" charset="0"/>
              </a:rPr>
              <a:t>)</a:t>
            </a:r>
            <a:r>
              <a:rPr lang="pt-BR" dirty="0" smtClean="0">
                <a:latin typeface="Comic Sans MS" panose="030F0702030302020204" pitchFamily="66" charset="0"/>
              </a:rPr>
              <a:t> = </a:t>
            </a:r>
            <a:r>
              <a:rPr lang="pt-BR" i="1" dirty="0" smtClean="0">
                <a:latin typeface="Cambria" panose="02040503050406030204" charset="0"/>
                <a:cs typeface="Cambria" panose="02040503050406030204" charset="0"/>
              </a:rPr>
              <a:t>a</a:t>
            </a:r>
            <a:r>
              <a:rPr lang="pt-BR" i="1" baseline="-25000" dirty="0" smtClean="0">
                <a:latin typeface="Cambria" panose="02040503050406030204" charset="0"/>
                <a:cs typeface="Cambria" panose="02040503050406030204" charset="0"/>
              </a:rPr>
              <a:t>1</a:t>
            </a:r>
            <a:r>
              <a:rPr lang="pt-BR" dirty="0" smtClean="0">
                <a:latin typeface="Viner Hand ITC" panose="03070502030502020203" pitchFamily="66" charset="0"/>
              </a:rPr>
              <a:t>L</a:t>
            </a:r>
            <a:r>
              <a:rPr lang="pt-BR" i="1" dirty="0" smtClean="0">
                <a:latin typeface="Cambria" panose="02040503050406030204" charset="0"/>
                <a:cs typeface="Cambria" panose="02040503050406030204" charset="0"/>
              </a:rPr>
              <a:t>(f</a:t>
            </a:r>
            <a:r>
              <a:rPr lang="pt-BR" i="1" baseline="-25000" dirty="0" smtClean="0">
                <a:latin typeface="Cambria" panose="02040503050406030204" charset="0"/>
                <a:cs typeface="Cambria" panose="02040503050406030204" charset="0"/>
              </a:rPr>
              <a:t>1</a:t>
            </a:r>
            <a:r>
              <a:rPr lang="pt-BR" i="1" dirty="0" smtClean="0">
                <a:latin typeface="Cambria" panose="02040503050406030204" charset="0"/>
                <a:cs typeface="Cambria" panose="02040503050406030204" charset="0"/>
              </a:rPr>
              <a:t>(t)) </a:t>
            </a:r>
            <a:r>
              <a:rPr lang="pt-BR" i="1" dirty="0">
                <a:latin typeface="Cambria" panose="02040503050406030204" charset="0"/>
                <a:cs typeface="Cambria" panose="02040503050406030204" charset="0"/>
              </a:rPr>
              <a:t>+ </a:t>
            </a:r>
            <a:r>
              <a:rPr lang="pt-BR" i="1" dirty="0" smtClean="0">
                <a:latin typeface="Cambria" panose="02040503050406030204" charset="0"/>
                <a:cs typeface="Cambria" panose="02040503050406030204" charset="0"/>
              </a:rPr>
              <a:t>a</a:t>
            </a:r>
            <a:r>
              <a:rPr lang="pt-BR" i="1" baseline="-25000" dirty="0" smtClean="0">
                <a:latin typeface="Cambria" panose="02040503050406030204" charset="0"/>
                <a:cs typeface="Cambria" panose="02040503050406030204" charset="0"/>
              </a:rPr>
              <a:t>2</a:t>
            </a:r>
            <a:r>
              <a:rPr lang="pt-BR" dirty="0" smtClean="0">
                <a:latin typeface="Viner Hand ITC" panose="03070502030502020203" pitchFamily="66" charset="0"/>
              </a:rPr>
              <a:t>L</a:t>
            </a:r>
            <a:r>
              <a:rPr lang="pt-BR" i="1" dirty="0" smtClean="0">
                <a:latin typeface="Cambria" panose="02040503050406030204" charset="0"/>
                <a:cs typeface="Cambria" panose="02040503050406030204" charset="0"/>
              </a:rPr>
              <a:t>(f</a:t>
            </a:r>
            <a:r>
              <a:rPr lang="pt-BR" i="1" baseline="-25000" dirty="0" smtClean="0">
                <a:latin typeface="Cambria" panose="02040503050406030204" charset="0"/>
                <a:cs typeface="Cambria" panose="02040503050406030204" charset="0"/>
              </a:rPr>
              <a:t>2</a:t>
            </a:r>
            <a:r>
              <a:rPr lang="pt-BR" i="1" dirty="0" smtClean="0">
                <a:latin typeface="Cambria" panose="02040503050406030204" charset="0"/>
                <a:cs typeface="Cambria" panose="02040503050406030204" charset="0"/>
              </a:rPr>
              <a:t>(t))</a:t>
            </a:r>
            <a:r>
              <a:rPr lang="pt-BR" dirty="0" smtClean="0">
                <a:latin typeface="Comic Sans MS" panose="030F0702030302020204" pitchFamily="66" charset="0"/>
              </a:rPr>
              <a:t> = </a:t>
            </a:r>
            <a:endParaRPr lang="pt-BR" dirty="0" smtClean="0">
              <a:latin typeface="Comic Sans MS" panose="030F0702030302020204" pitchFamily="66" charset="0"/>
            </a:endParaRPr>
          </a:p>
          <a:p>
            <a:pPr marL="0" indent="0" algn="ctr">
              <a:lnSpc>
                <a:spcPct val="120000"/>
              </a:lnSpc>
              <a:buNone/>
            </a:pPr>
            <a:r>
              <a:rPr lang="pt-BR" i="1" dirty="0" smtClean="0">
                <a:latin typeface="Cambria" panose="02040503050406030204" charset="0"/>
                <a:cs typeface="Cambria" panose="02040503050406030204" charset="0"/>
              </a:rPr>
              <a:t>a</a:t>
            </a:r>
            <a:r>
              <a:rPr lang="pt-BR" i="1" baseline="-25000" dirty="0" smtClean="0">
                <a:latin typeface="Cambria" panose="02040503050406030204" charset="0"/>
                <a:cs typeface="Cambria" panose="02040503050406030204" charset="0"/>
              </a:rPr>
              <a:t>1</a:t>
            </a:r>
            <a:r>
              <a:rPr lang="pt-BR" i="1" dirty="0" smtClean="0">
                <a:latin typeface="Cambria" panose="02040503050406030204" charset="0"/>
                <a:cs typeface="Cambria" panose="02040503050406030204" charset="0"/>
              </a:rPr>
              <a:t>F</a:t>
            </a:r>
            <a:r>
              <a:rPr lang="pt-BR" i="1" baseline="-25000" dirty="0" smtClean="0">
                <a:latin typeface="Cambria" panose="02040503050406030204" charset="0"/>
                <a:cs typeface="Cambria" panose="02040503050406030204" charset="0"/>
              </a:rPr>
              <a:t>1</a:t>
            </a:r>
            <a:r>
              <a:rPr lang="pt-BR" i="1" dirty="0" smtClean="0">
                <a:latin typeface="Cambria" panose="02040503050406030204" charset="0"/>
                <a:cs typeface="Cambria" panose="02040503050406030204" charset="0"/>
              </a:rPr>
              <a:t>(s) </a:t>
            </a:r>
            <a:r>
              <a:rPr lang="pt-BR" i="1" dirty="0">
                <a:latin typeface="Cambria" panose="02040503050406030204" charset="0"/>
                <a:cs typeface="Cambria" panose="02040503050406030204" charset="0"/>
              </a:rPr>
              <a:t>+ </a:t>
            </a:r>
            <a:r>
              <a:rPr lang="pt-BR" i="1" dirty="0" smtClean="0">
                <a:latin typeface="Cambria" panose="02040503050406030204" charset="0"/>
                <a:cs typeface="Cambria" panose="02040503050406030204" charset="0"/>
              </a:rPr>
              <a:t>a</a:t>
            </a:r>
            <a:r>
              <a:rPr lang="pt-BR" i="1" baseline="-25000" dirty="0" smtClean="0">
                <a:latin typeface="Cambria" panose="02040503050406030204" charset="0"/>
                <a:cs typeface="Cambria" panose="02040503050406030204" charset="0"/>
              </a:rPr>
              <a:t>2</a:t>
            </a:r>
            <a:r>
              <a:rPr lang="pt-BR" i="1" dirty="0" smtClean="0">
                <a:latin typeface="Cambria" panose="02040503050406030204" charset="0"/>
                <a:cs typeface="Cambria" panose="02040503050406030204" charset="0"/>
              </a:rPr>
              <a:t>F</a:t>
            </a:r>
            <a:r>
              <a:rPr lang="pt-BR" i="1" baseline="-25000" dirty="0" smtClean="0">
                <a:latin typeface="Cambria" panose="02040503050406030204" charset="0"/>
                <a:cs typeface="Cambria" panose="02040503050406030204" charset="0"/>
              </a:rPr>
              <a:t>2</a:t>
            </a:r>
            <a:r>
              <a:rPr lang="pt-BR" i="1" dirty="0" smtClean="0">
                <a:latin typeface="Cambria" panose="02040503050406030204" charset="0"/>
                <a:cs typeface="Cambria" panose="02040503050406030204" charset="0"/>
              </a:rPr>
              <a:t>(s)</a:t>
            </a:r>
            <a:endParaRPr lang="pt-BR" i="1" dirty="0" smtClean="0">
              <a:latin typeface="Cambria" panose="02040503050406030204" charset="0"/>
              <a:cs typeface="Cambria" panose="02040503050406030204" charset="0"/>
            </a:endParaRPr>
          </a:p>
          <a:p>
            <a:pPr marL="0" indent="0">
              <a:lnSpc>
                <a:spcPct val="120000"/>
              </a:lnSpc>
              <a:buNone/>
            </a:pPr>
            <a:r>
              <a:rPr lang="pt-BR" dirty="0" smtClean="0">
                <a:latin typeface="Comic Sans MS" panose="030F0702030302020204" pitchFamily="66" charset="0"/>
              </a:rPr>
              <a:t>Usaremos essa propriedade para cálculo da transformada do seno e do </a:t>
            </a:r>
            <a:r>
              <a:rPr lang="pt-BR" dirty="0" err="1" smtClean="0">
                <a:latin typeface="Comic Sans MS" panose="030F0702030302020204" pitchFamily="66" charset="0"/>
              </a:rPr>
              <a:t>coseno</a:t>
            </a:r>
            <a:r>
              <a:rPr lang="pt-BR" dirty="0" smtClean="0">
                <a:latin typeface="Comic Sans MS" panose="030F0702030302020204" pitchFamily="66" charset="0"/>
              </a:rPr>
              <a:t> </a:t>
            </a:r>
            <a:endParaRPr lang="pt-BR" dirty="0">
              <a:latin typeface="Viner Hand ITC" panose="03070502030502020203" pitchFamily="66" charset="0"/>
            </a:endParaRPr>
          </a:p>
        </p:txBody>
      </p:sp>
    </p:spTree>
  </p:cSld>
  <p:clrMapOvr>
    <a:masterClrMapping/>
  </p:clrMapOvr>
  <p:timing>
    <p:tnLst>
      <p:par>
        <p:cTn id="1" dur="indefinite" restart="never" nodeType="tmRoot"/>
      </p:par>
    </p:tn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3553577" y="379393"/>
            <a:ext cx="5534352"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PNP</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DeTexto 45"/>
          <p:cNvSpPr txBox="1"/>
          <p:nvPr/>
        </p:nvSpPr>
        <p:spPr>
          <a:xfrm>
            <a:off x="486210" y="964168"/>
            <a:ext cx="11040155" cy="590804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por agora apenas considerar a situação de condução ou corte.</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Transistores cortados</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diodos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cortados. Neste caso não passa corrente em nenhum dos três terminais.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startAt="2"/>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saturado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diodos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Neste caso passa alta corrente no emissor e coletor.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conduzir,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 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conduzir,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0,6 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a:spcBef>
                <a:spcPts val="600"/>
              </a:spcBef>
              <a:spcAft>
                <a:spcPts val="6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a:t>
            </a:r>
            <a:endPar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
          <p:cNvSpPr txBox="1"/>
          <p:nvPr/>
        </p:nvSpPr>
        <p:spPr>
          <a:xfrm>
            <a:off x="3553577" y="379393"/>
            <a:ext cx="5534352"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PNP</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DeTexto 45"/>
          <p:cNvSpPr txBox="1"/>
          <p:nvPr/>
        </p:nvSpPr>
        <p:spPr>
          <a:xfrm>
            <a:off x="575956" y="1098102"/>
            <a:ext cx="11040155" cy="2031325"/>
          </a:xfrm>
          <a:prstGeom prst="rect">
            <a:avLst/>
          </a:prstGeom>
          <a:noFill/>
        </p:spPr>
        <p:txBody>
          <a:bodyPr wrap="square" rtlCol="0">
            <a:spAutoFit/>
          </a:bodyPr>
          <a:lstStyle/>
          <a:p>
            <a:pPr marL="514350" indent="-514350">
              <a:spcBef>
                <a:spcPts val="600"/>
              </a:spcBef>
              <a:spcAft>
                <a:spcPts val="600"/>
              </a:spcAft>
              <a:buFont typeface="+mj-lt"/>
              <a:buAutoNum type="arabicPeriod" startAt="3"/>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ativo direto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cortado. Este é o caso interessante, onde teremos um novo fenômeno </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Convenção de tensões e correntes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9" name="Picture 5" descr="c:\ch05_conv\sedr42021_0513b.jpg"/>
          <p:cNvPicPr>
            <a:picLocks noChangeAspect="1" noChangeArrowheads="1"/>
          </p:cNvPicPr>
          <p:nvPr/>
        </p:nvPicPr>
        <p:blipFill>
          <a:blip r:embed="rId1">
            <a:extLst>
              <a:ext uri="{28A0092B-C50C-407E-A947-70E740481C1C}">
                <a14:useLocalDpi xmlns:a14="http://schemas.microsoft.com/office/drawing/2010/main" val="0"/>
              </a:ext>
            </a:extLst>
          </a:blip>
          <a:srcRect b="10194"/>
          <a:stretch>
            <a:fillRect/>
          </a:stretch>
        </p:blipFill>
        <p:spPr bwMode="auto">
          <a:xfrm>
            <a:off x="5130800" y="3484880"/>
            <a:ext cx="1812925" cy="2797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Forma livre 10"/>
          <p:cNvSpPr/>
          <p:nvPr/>
        </p:nvSpPr>
        <p:spPr>
          <a:xfrm>
            <a:off x="5854162" y="4736951"/>
            <a:ext cx="652074" cy="1183341"/>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Forma livre 11"/>
          <p:cNvSpPr/>
          <p:nvPr/>
        </p:nvSpPr>
        <p:spPr>
          <a:xfrm>
            <a:off x="6943831" y="3693058"/>
            <a:ext cx="384666" cy="2030506"/>
          </a:xfrm>
          <a:custGeom>
            <a:avLst/>
            <a:gdLst>
              <a:gd name="connsiteX0" fmla="*/ 0 w 613977"/>
              <a:gd name="connsiteY0" fmla="*/ 2030506 h 2030506"/>
              <a:gd name="connsiteX1" fmla="*/ 336177 w 613977"/>
              <a:gd name="connsiteY1" fmla="*/ 1815353 h 2030506"/>
              <a:gd name="connsiteX2" fmla="*/ 605118 w 613977"/>
              <a:gd name="connsiteY2" fmla="*/ 793376 h 2030506"/>
              <a:gd name="connsiteX3" fmla="*/ 0 w 613977"/>
              <a:gd name="connsiteY3" fmla="*/ 0 h 2030506"/>
            </a:gdLst>
            <a:ahLst/>
            <a:cxnLst>
              <a:cxn ang="0">
                <a:pos x="connsiteX0" y="connsiteY0"/>
              </a:cxn>
              <a:cxn ang="0">
                <a:pos x="connsiteX1" y="connsiteY1"/>
              </a:cxn>
              <a:cxn ang="0">
                <a:pos x="connsiteX2" y="connsiteY2"/>
              </a:cxn>
              <a:cxn ang="0">
                <a:pos x="connsiteX3" y="connsiteY3"/>
              </a:cxn>
            </a:cxnLst>
            <a:rect l="l" t="t" r="r" b="b"/>
            <a:pathLst>
              <a:path w="613977" h="2030506">
                <a:moveTo>
                  <a:pt x="0" y="2030506"/>
                </a:moveTo>
                <a:cubicBezTo>
                  <a:pt x="117662" y="2026023"/>
                  <a:pt x="235324" y="2021541"/>
                  <a:pt x="336177" y="1815353"/>
                </a:cubicBezTo>
                <a:cubicBezTo>
                  <a:pt x="437030" y="1609165"/>
                  <a:pt x="661148" y="1095935"/>
                  <a:pt x="605118" y="793376"/>
                </a:cubicBezTo>
                <a:cubicBezTo>
                  <a:pt x="549088" y="490817"/>
                  <a:pt x="274544" y="245408"/>
                  <a:pt x="0" y="0"/>
                </a:cubicBezTo>
              </a:path>
            </a:pathLst>
          </a:custGeom>
          <a:noFill/>
          <a:ln w="22225">
            <a:solidFill>
              <a:srgbClr val="C00000"/>
            </a:solidFill>
            <a:headEnd type="triangle" w="lg" len="med"/>
            <a:tailEnd type="non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Forma livre 12"/>
          <p:cNvSpPr/>
          <p:nvPr/>
        </p:nvSpPr>
        <p:spPr>
          <a:xfrm flipV="1">
            <a:off x="5854065" y="3495675"/>
            <a:ext cx="622935" cy="1102995"/>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 name="CaixaDeTexto 13"/>
          <p:cNvSpPr txBox="1"/>
          <p:nvPr/>
        </p:nvSpPr>
        <p:spPr>
          <a:xfrm>
            <a:off x="5387147" y="5308946"/>
            <a:ext cx="633730" cy="521970"/>
          </a:xfrm>
          <a:prstGeom prst="rect">
            <a:avLst/>
          </a:prstGeom>
          <a:noFill/>
        </p:spPr>
        <p:txBody>
          <a:bodyPr wrap="none" rtlCol="0">
            <a:spAutoFit/>
          </a:bodyPr>
          <a:lstStyle/>
          <a:p>
            <a:r>
              <a:rPr lang="pt-BR" sz="2800" dirty="0" smtClean="0"/>
              <a:t>V</a:t>
            </a:r>
            <a:r>
              <a:rPr lang="pt-BR" sz="2800" baseline="-25000" dirty="0" smtClean="0"/>
              <a:t>BC</a:t>
            </a:r>
            <a:endParaRPr lang="pt-BR" sz="2800" dirty="0"/>
          </a:p>
        </p:txBody>
      </p:sp>
      <p:sp>
        <p:nvSpPr>
          <p:cNvPr id="15" name="CaixaDeTexto 14"/>
          <p:cNvSpPr txBox="1"/>
          <p:nvPr/>
        </p:nvSpPr>
        <p:spPr>
          <a:xfrm>
            <a:off x="7328612" y="4262694"/>
            <a:ext cx="630365" cy="523220"/>
          </a:xfrm>
          <a:prstGeom prst="rect">
            <a:avLst/>
          </a:prstGeom>
          <a:noFill/>
        </p:spPr>
        <p:txBody>
          <a:bodyPr wrap="none" rtlCol="0">
            <a:spAutoFit/>
          </a:bodyPr>
          <a:lstStyle/>
          <a:p>
            <a:r>
              <a:rPr lang="pt-BR" sz="2800" dirty="0" smtClean="0"/>
              <a:t>V</a:t>
            </a:r>
            <a:r>
              <a:rPr lang="pt-BR" sz="2800" baseline="-25000" dirty="0"/>
              <a:t>C</a:t>
            </a:r>
            <a:r>
              <a:rPr lang="pt-BR" sz="2800" baseline="-25000" dirty="0" smtClean="0"/>
              <a:t>E</a:t>
            </a:r>
            <a:endParaRPr lang="pt-BR" sz="2800" dirty="0"/>
          </a:p>
        </p:txBody>
      </p:sp>
      <p:sp>
        <p:nvSpPr>
          <p:cNvPr id="16" name="CaixaDeTexto 15"/>
          <p:cNvSpPr txBox="1"/>
          <p:nvPr/>
        </p:nvSpPr>
        <p:spPr>
          <a:xfrm>
            <a:off x="5207346" y="3693370"/>
            <a:ext cx="623570" cy="521970"/>
          </a:xfrm>
          <a:prstGeom prst="rect">
            <a:avLst/>
          </a:prstGeom>
          <a:noFill/>
        </p:spPr>
        <p:txBody>
          <a:bodyPr wrap="none" rtlCol="0">
            <a:spAutoFit/>
          </a:bodyPr>
          <a:lstStyle/>
          <a:p>
            <a:r>
              <a:rPr lang="pt-BR" sz="2800" dirty="0" smtClean="0"/>
              <a:t>V</a:t>
            </a:r>
            <a:r>
              <a:rPr lang="pt-BR" sz="2800" baseline="-25000" dirty="0" smtClean="0"/>
              <a:t>BE</a:t>
            </a:r>
            <a:endParaRPr lang="pt-BR" sz="2800" dirty="0"/>
          </a:p>
        </p:txBody>
      </p:sp>
      <p:cxnSp>
        <p:nvCxnSpPr>
          <p:cNvPr id="17" name="Conector de Seta Reta 16"/>
          <p:cNvCxnSpPr/>
          <p:nvPr/>
        </p:nvCxnSpPr>
        <p:spPr>
          <a:xfrm>
            <a:off x="6842263" y="3697777"/>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8" name="Conector de Seta Reta 17"/>
          <p:cNvCxnSpPr/>
          <p:nvPr/>
        </p:nvCxnSpPr>
        <p:spPr>
          <a:xfrm>
            <a:off x="6842247" y="4873888"/>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rot="16200000">
            <a:off x="5517028" y="4564203"/>
            <a:ext cx="0" cy="618565"/>
          </a:xfrm>
          <a:prstGeom prst="straightConnector1">
            <a:avLst/>
          </a:prstGeom>
          <a:ln w="12700">
            <a:solidFill>
              <a:srgbClr val="002060"/>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sp>
        <p:nvSpPr>
          <p:cNvPr id="20" name="CaixaDeTexto 19"/>
          <p:cNvSpPr txBox="1"/>
          <p:nvPr/>
        </p:nvSpPr>
        <p:spPr>
          <a:xfrm>
            <a:off x="5131107" y="4813219"/>
            <a:ext cx="404278" cy="523220"/>
          </a:xfrm>
          <a:prstGeom prst="rect">
            <a:avLst/>
          </a:prstGeom>
          <a:noFill/>
        </p:spPr>
        <p:txBody>
          <a:bodyPr wrap="none" rtlCol="0">
            <a:spAutoFit/>
          </a:bodyPr>
          <a:lstStyle/>
          <a:p>
            <a:r>
              <a:rPr lang="pt-BR" sz="2800" dirty="0" smtClean="0"/>
              <a:t>I</a:t>
            </a:r>
            <a:r>
              <a:rPr lang="pt-BR" sz="2800" baseline="-25000" dirty="0" smtClean="0"/>
              <a:t>B</a:t>
            </a:r>
            <a:endParaRPr lang="pt-BR" sz="2800" dirty="0"/>
          </a:p>
        </p:txBody>
      </p:sp>
      <p:sp>
        <p:nvSpPr>
          <p:cNvPr id="21" name="CaixaDeTexto 20"/>
          <p:cNvSpPr txBox="1"/>
          <p:nvPr/>
        </p:nvSpPr>
        <p:spPr>
          <a:xfrm>
            <a:off x="6842026" y="3927504"/>
            <a:ext cx="391454" cy="523220"/>
          </a:xfrm>
          <a:prstGeom prst="rect">
            <a:avLst/>
          </a:prstGeom>
          <a:noFill/>
        </p:spPr>
        <p:txBody>
          <a:bodyPr wrap="none" rtlCol="0">
            <a:spAutoFit/>
          </a:bodyPr>
          <a:lstStyle/>
          <a:p>
            <a:r>
              <a:rPr lang="pt-BR" sz="2800" dirty="0" smtClean="0"/>
              <a:t>I</a:t>
            </a:r>
            <a:r>
              <a:rPr lang="pt-BR" sz="2800" baseline="-25000" dirty="0"/>
              <a:t>E</a:t>
            </a:r>
            <a:endParaRPr lang="pt-BR" sz="2800" dirty="0"/>
          </a:p>
        </p:txBody>
      </p:sp>
      <p:sp>
        <p:nvSpPr>
          <p:cNvPr id="22" name="CaixaDeTexto 21"/>
          <p:cNvSpPr txBox="1"/>
          <p:nvPr/>
        </p:nvSpPr>
        <p:spPr>
          <a:xfrm>
            <a:off x="6830797" y="4969694"/>
            <a:ext cx="402674" cy="523220"/>
          </a:xfrm>
          <a:prstGeom prst="rect">
            <a:avLst/>
          </a:prstGeom>
          <a:noFill/>
        </p:spPr>
        <p:txBody>
          <a:bodyPr wrap="none" rtlCol="0">
            <a:spAutoFit/>
          </a:bodyPr>
          <a:lstStyle/>
          <a:p>
            <a:r>
              <a:rPr lang="pt-BR" sz="2800" dirty="0" smtClean="0"/>
              <a:t>I</a:t>
            </a:r>
            <a:r>
              <a:rPr lang="pt-BR" sz="2800" baseline="-25000" dirty="0"/>
              <a:t>C</a:t>
            </a:r>
            <a:endParaRPr lang="pt-BR" sz="2800" dirty="0"/>
          </a:p>
        </p:txBody>
      </p:sp>
    </p:spTree>
  </p:cSld>
  <p:clrMapOvr>
    <a:masterClrMapping/>
  </p:clrMapOvr>
  <p:timing>
    <p:tnLst>
      <p:par>
        <p:cTn id="1" dur="indefinite" restart="never" nodeType="tmRoot"/>
      </p:par>
    </p:tn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3"/>
          <p:cNvSpPr txBox="1"/>
          <p:nvPr/>
        </p:nvSpPr>
        <p:spPr>
          <a:xfrm>
            <a:off x="3553577" y="379393"/>
            <a:ext cx="5534352"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PNP</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DeTexto 45"/>
          <p:cNvSpPr txBox="1"/>
          <p:nvPr/>
        </p:nvSpPr>
        <p:spPr>
          <a:xfrm>
            <a:off x="472958" y="1123194"/>
            <a:ext cx="11040155" cy="4907915"/>
          </a:xfrm>
          <a:prstGeom prst="rect">
            <a:avLst/>
          </a:prstGeom>
          <a:noFill/>
        </p:spPr>
        <p:txBody>
          <a:bodyPr wrap="square" rtlCol="0">
            <a:spAutoFit/>
          </a:bodyPr>
          <a:lstStyle/>
          <a:p>
            <a:pPr marL="514350" indent="-514350">
              <a:spcBef>
                <a:spcPts val="600"/>
              </a:spcBef>
              <a:spcAft>
                <a:spcPts val="600"/>
              </a:spcAft>
              <a:buFont typeface="+mj-lt"/>
              <a:buAutoNum type="arabicPeriod" startAt="3"/>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ativo direto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Algumas relações</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00430" lvl="1" indent="-443230">
              <a:spcBef>
                <a:spcPts val="600"/>
              </a:spcBef>
              <a:spcAft>
                <a:spcPts val="600"/>
              </a:spcAft>
              <a:buFont typeface="Arial" panose="020B0604020202020204" pitchFamily="34" charset="0"/>
              <a:buChar char="•"/>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D</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conduzir,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 V</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cortar,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 0,4 V ou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 -0,4 V</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indent="0">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Assim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a:spcBef>
                <a:spcPts val="600"/>
              </a:spcBef>
              <a:spcAft>
                <a:spcPts val="12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-0,2 V</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12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 transistor, pela convenção adotada, podemos escrever</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a:spcBef>
                <a:spcPts val="1200"/>
              </a:spcBef>
              <a:spcAft>
                <a:spcPts val="6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5" name="CaixaDeTexto 3"/>
          <p:cNvSpPr txBox="1"/>
          <p:nvPr/>
        </p:nvSpPr>
        <p:spPr>
          <a:xfrm>
            <a:off x="3553577" y="379393"/>
            <a:ext cx="5534352"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PNP</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CaixaDeTexto 45"/>
              <p:cNvSpPr txBox="1"/>
              <p:nvPr/>
            </p:nvSpPr>
            <p:spPr>
              <a:xfrm>
                <a:off x="540193" y="1085192"/>
                <a:ext cx="11040155" cy="5010150"/>
              </a:xfrm>
              <a:prstGeom prst="rect">
                <a:avLst/>
              </a:prstGeom>
              <a:noFill/>
            </p:spPr>
            <p:txBody>
              <a:bodyPr wrap="square" rtlCol="0">
                <a:spAutoFit/>
              </a:bodyPr>
              <a:lstStyle/>
              <a:p>
                <a:pPr marL="514350" indent="-514350">
                  <a:spcBef>
                    <a:spcPts val="600"/>
                  </a:spcBef>
                  <a:spcAft>
                    <a:spcPts val="600"/>
                  </a:spcAft>
                  <a:buFont typeface="+mj-lt"/>
                  <a:buAutoNum type="arabicPeriod" startAt="3"/>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ativo direto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12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Relações válidas devido ao efeito transistor</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1200"/>
                  </a:spcBef>
                  <a:spcAft>
                    <a:spcPts val="1200"/>
                  </a:spcAft>
                </a:pPr>
                <a14:m>
                  <m:oMathPara xmlns:m="http://schemas.openxmlformats.org/officeDocument/2006/math">
                    <m:oMathParaPr>
                      <m:jc m:val="centerGroup"/>
                    </m:oMathParaPr>
                    <m:oMath xmlns:m="http://schemas.openxmlformats.org/officeDocument/2006/math">
                      <m:f>
                        <m:f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num>
                        <m:den>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𝑩</m:t>
                              </m:r>
                            </m:sub>
                          </m:sSub>
                        </m:den>
                      </m:f>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                            </m:t>
                      </m:r>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𝑺</m:t>
                          </m:r>
                        </m:sub>
                      </m:s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𝒆𝒙𝒑</m:t>
                      </m:r>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𝑽</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𝑩𝑬</m:t>
                              </m:r>
                            </m:sub>
                          </m:sSub>
                        </m:num>
                        <m:den>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𝑻</m:t>
                              </m:r>
                            </m:sub>
                          </m:sSub>
                        </m:den>
                      </m:f>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oMath>
                  </m:oMathPara>
                </a14:m>
                <a:endParaRPr lang="pt-BR" altLang="en-US" sz="32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onde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buFont typeface="Arial" panose="020B0604020202020204" pitchFamily="34" charset="0"/>
                  <a:buChar char="•"/>
                </a:pPr>
                <a14:m>
                  <m:oMath xmlns:m="http://schemas.openxmlformats.org/officeDocument/2006/math">
                    <m:r>
                      <a:rPr lang="pt-BR" altLang="en-US" sz="2800" b="1" i="1" smtClean="0">
                        <a:solidFill>
                          <a:srgbClr val="C00000"/>
                        </a:solidFill>
                        <a:latin typeface="Cambria Math" panose="02040503050406030204" pitchFamily="18" charset="0"/>
                        <a:ea typeface="Cambria Math" panose="02040503050406030204" pitchFamily="18" charset="0"/>
                        <a:sym typeface="Symbol" panose="05050102010706020507" charset="0"/>
                      </a:rPr>
                      <m:t>𝜷</m:t>
                    </m:r>
                    <m:r>
                      <a:rPr lang="pt-BR" altLang="en-US" sz="2800" b="1" i="0" smtClean="0">
                        <a:latin typeface="Cambria Math" panose="02040503050406030204" pitchFamily="18" charset="0"/>
                        <a:ea typeface="Cambria Math" panose="02040503050406030204" pitchFamily="18" charset="0"/>
                        <a:sym typeface="Symbol" panose="05050102010706020507" charset="0"/>
                      </a:rPr>
                      <m:t>: </m:t>
                    </m:r>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"constante" com valor grande (em geral acima de 100)</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constante que depende da implementação do transistor (dimensões, geometria, dopagens, etc.)</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constante que depende das dopagens</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6" name="CaixaDeTexto 45"/>
              <p:cNvSpPr txBox="1">
                <a:spLocks noRot="1" noChangeAspect="1" noMove="1" noResize="1" noEditPoints="1" noAdjustHandles="1" noChangeArrowheads="1" noChangeShapeType="1" noTextEdit="1"/>
              </p:cNvSpPr>
              <p:nvPr/>
            </p:nvSpPr>
            <p:spPr>
              <a:xfrm>
                <a:off x="540193" y="1085192"/>
                <a:ext cx="11040155" cy="5010150"/>
              </a:xfrm>
              <a:prstGeom prst="rect">
                <a:avLst/>
              </a:prstGeom>
              <a:blipFill rotWithShape="1">
                <a:blip r:embed="rId1"/>
                <a:stretch>
                  <a:fillRect l="-4" t="-12" r="4" b="1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3"/>
          <p:cNvSpPr txBox="1"/>
          <p:nvPr/>
        </p:nvSpPr>
        <p:spPr>
          <a:xfrm>
            <a:off x="3553577" y="379393"/>
            <a:ext cx="5534352"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PNP</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CaixaDeTexto 45"/>
              <p:cNvSpPr txBox="1"/>
              <p:nvPr/>
            </p:nvSpPr>
            <p:spPr>
              <a:xfrm>
                <a:off x="575753" y="1055982"/>
                <a:ext cx="11040155" cy="5250180"/>
              </a:xfrm>
              <a:prstGeom prst="rect">
                <a:avLst/>
              </a:prstGeom>
              <a:noFill/>
            </p:spPr>
            <p:txBody>
              <a:bodyPr wrap="square" rtlCol="0">
                <a:spAutoFit/>
              </a:bodyPr>
              <a:lstStyle/>
              <a:p>
                <a:pPr marL="514350" indent="-514350">
                  <a:spcBef>
                    <a:spcPts val="600"/>
                  </a:spcBef>
                  <a:spcAft>
                    <a:spcPts val="600"/>
                  </a:spcAft>
                  <a:buFont typeface="+mj-lt"/>
                  <a:buAutoNum type="arabicPeriod" startAt="3"/>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ativo direto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12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obter, das relações acima, que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1200"/>
                  </a:spcAft>
                </a:pPr>
                <a14:m>
                  <m:oMathPara xmlns:m="http://schemas.openxmlformats.org/officeDocument/2006/math">
                    <m:oMathParaPr>
                      <m:jc m:val="centerGroup"/>
                    </m:oMathParaPr>
                    <m:oMath xmlns:m="http://schemas.openxmlformats.org/officeDocument/2006/math">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𝐸</m:t>
                          </m:r>
                        </m:sub>
                      </m:s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𝐶</m:t>
                          </m:r>
                        </m:sub>
                      </m:s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𝐵</m:t>
                          </m:r>
                        </m:sub>
                      </m:s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𝐶</m:t>
                          </m:r>
                        </m:sub>
                      </m:s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𝛽</m:t>
                          </m:r>
                        </m:den>
                      </m:f>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𝐶</m:t>
                          </m:r>
                        </m:sub>
                      </m:sSub>
                      <m:f>
                        <m:f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𝛽</m:t>
                          </m: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1</m:t>
                          </m:r>
                        </m:num>
                        <m:den>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𝛽</m:t>
                          </m:r>
                        </m:den>
                      </m:f>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chamamos de </a:t>
                </a:r>
                <a:r>
                  <a:rPr lang="pt-BR" altLang="en-US" sz="2800" b="1" dirty="0"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a</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1200"/>
                  </a:spcAft>
                </a:pPr>
                <a14:m>
                  <m:oMathPara xmlns:m="http://schemas.openxmlformats.org/officeDocument/2006/math">
                    <m:oMathParaPr>
                      <m:jc m:val="centerGroup"/>
                    </m:oMathParaPr>
                    <m:oMath xmlns:m="http://schemas.openxmlformats.org/officeDocument/2006/math">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𝛼</m:t>
                      </m: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𝛽</m:t>
                          </m:r>
                        </m:num>
                        <m:den>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𝛽</m:t>
                          </m:r>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1</m:t>
                          </m:r>
                        </m:den>
                      </m:f>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&lt;</m:t>
                      </m: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1</m:t>
                      </m:r>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portanto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1200"/>
                  </a:spcAft>
                </a:pPr>
                <a14:m>
                  <m:oMathPara xmlns:m="http://schemas.openxmlformats.org/officeDocument/2006/math">
                    <m:oMathParaPr>
                      <m:jc m:val="centerGroup"/>
                    </m:oMathParaPr>
                    <m:oMath xmlns:m="http://schemas.openxmlformats.org/officeDocument/2006/math">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𝑬</m:t>
                          </m:r>
                        </m:sub>
                      </m:s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num>
                        <m:den>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den>
                      </m:f>
                    </m:oMath>
                  </m:oMathPara>
                </a14:m>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6" name="CaixaDeTexto 45"/>
              <p:cNvSpPr txBox="1">
                <a:spLocks noRot="1" noChangeAspect="1" noMove="1" noResize="1" noEditPoints="1" noAdjustHandles="1" noChangeArrowheads="1" noChangeShapeType="1" noTextEdit="1"/>
              </p:cNvSpPr>
              <p:nvPr/>
            </p:nvSpPr>
            <p:spPr>
              <a:xfrm>
                <a:off x="575753" y="1055982"/>
                <a:ext cx="11040155" cy="5250180"/>
              </a:xfrm>
              <a:prstGeom prst="rect">
                <a:avLst/>
              </a:prstGeom>
              <a:blipFill rotWithShape="1">
                <a:blip r:embed="rId1"/>
                <a:stretch>
                  <a:fillRect l="-4" t="-12" r="4" b="1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497542" y="379393"/>
            <a:ext cx="10972800"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PNP</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 name="CaixaDeTexto 45"/>
              <p:cNvSpPr txBox="1"/>
              <p:nvPr/>
            </p:nvSpPr>
            <p:spPr>
              <a:xfrm>
                <a:off x="463993" y="1055347"/>
                <a:ext cx="11040155" cy="5167630"/>
              </a:xfrm>
              <a:prstGeom prst="rect">
                <a:avLst/>
              </a:prstGeom>
              <a:noFill/>
              <a:ln w="25400">
                <a:noFill/>
              </a:ln>
            </p:spPr>
            <p:txBody>
              <a:bodyPr wrap="square" rtlCol="0">
                <a:spAutoFit/>
              </a:bodyPr>
              <a:lstStyle/>
              <a:p>
                <a:pPr algn="l">
                  <a:spcBef>
                    <a:spcPts val="600"/>
                  </a:spcBef>
                  <a:spcAft>
                    <a:spcPts val="1200"/>
                  </a:spcAft>
                </a:pP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Principais Relações (ativo)</a:t>
                </a:r>
                <a:endPar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 V </a:t>
                </a:r>
                <a:r>
                  <a:rPr lang="pt-BR" altLang="en-US" sz="28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a:t>
                </a:r>
                <a:r>
                  <a:rPr lang="pt-BR" altLang="en-US" sz="28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-0,2V</a:t>
                </a:r>
                <a:endPar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14:m>
                  <m:oMath xmlns:m="http://schemas.openxmlformats.org/officeDocument/2006/math">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num>
                      <m:den>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𝑩</m:t>
                            </m:r>
                          </m:sub>
                        </m:sSub>
                      </m:den>
                    </m:f>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oMath>
                </a14:m>
                <a:endPar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endParaRPr>
              </a:p>
              <a:p>
                <a:pPr marL="914400" lvl="1" indent="-457200">
                  <a:spcBef>
                    <a:spcPts val="600"/>
                  </a:spcBef>
                  <a:spcAft>
                    <a:spcPts val="600"/>
                  </a:spcAft>
                  <a:buFont typeface="Arial" panose="020B0604020202020204" pitchFamily="34" charset="0"/>
                  <a:buChar char="•"/>
                </a:pPr>
                <a14:m>
                  <m:oMath xmlns:m="http://schemas.openxmlformats.org/officeDocument/2006/math">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𝑺</m:t>
                        </m:r>
                      </m:sub>
                    </m:s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𝒆𝒙𝒑</m:t>
                    </m:r>
                    <m:d>
                      <m:d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dPr>
                      <m:e>
                        <m:r>
                          <a:rPr lang="en-US" altLang="pt-BR"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𝑽</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𝑩𝑬</m:t>
                                </m:r>
                              </m:sub>
                            </m:sSub>
                          </m:num>
                          <m:den>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𝑻</m:t>
                                </m:r>
                              </m:sub>
                            </m:sSub>
                          </m:den>
                        </m:f>
                      </m:e>
                    </m:d>
                  </m:oMath>
                </a14:m>
                <a:r>
                  <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rPr>
                  <a:t> </a:t>
                </a:r>
                <a:endPar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efeito Early,</a:t>
                </a:r>
                <a:r>
                  <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rPr>
                  <a:t>     </a:t>
                </a:r>
                <a14:m>
                  <m:oMath xmlns:m="http://schemas.openxmlformats.org/officeDocument/2006/math">
                    <m:sSub>
                      <m:sSubPr>
                        <m:ctrlPr>
                          <a:rPr lang="pt-BR" altLang="en-US"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𝑺</m:t>
                        </m:r>
                      </m:sub>
                    </m:sSub>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𝒆𝒙𝒑</m:t>
                    </m:r>
                    <m:d>
                      <m:dPr>
                        <m:ctrlP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ctrlPr>
                      </m:dPr>
                      <m:e>
                        <m:r>
                          <a:rPr lang="en-US" altLang="pt-BR"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𝑽</m:t>
                                </m:r>
                              </m:e>
                              <m:sub>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𝑩𝑬</m:t>
                                </m:r>
                              </m:sub>
                            </m:sSub>
                          </m:num>
                          <m:den>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𝑻</m:t>
                                </m:r>
                              </m:sub>
                            </m:sSub>
                          </m:den>
                        </m:f>
                      </m:e>
                    </m:d>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m:t>
                    </m:r>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𝟏</m:t>
                    </m:r>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m:t>
                    </m:r>
                    <m:f>
                      <m:fPr>
                        <m:ctrlP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𝑪𝑬</m:t>
                            </m:r>
                          </m:sub>
                        </m:sSub>
                      </m:num>
                      <m:den>
                        <m:sSub>
                          <m:sSubPr>
                            <m:ctrlP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den>
                    </m:f>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Symbol" panose="05050102010706020507" charset="0"/>
                      </a:rPr>
                      <m:t>)</m:t>
                    </m:r>
                  </m:oMath>
                </a14:m>
                <a:endParaRPr lang="pt-BR" altLang="en-US" sz="2800" b="1" i="1" dirty="0" smtClean="0">
                  <a:solidFill>
                    <a:srgbClr val="C00000"/>
                  </a:solidFill>
                  <a:effectLst/>
                  <a:latin typeface="Cambria Math" panose="02040503050406030204" pitchFamily="18" charset="0"/>
                  <a:ea typeface="Cambria Math" panose="02040503050406030204" pitchFamily="18" charset="0"/>
                  <a:sym typeface="Symbol" panose="05050102010706020507" charset="0"/>
                </a:endParaRPr>
              </a:p>
              <a:p>
                <a:pPr marL="914400" lvl="1" indent="-457200">
                  <a:spcBef>
                    <a:spcPts val="600"/>
                  </a:spcBef>
                  <a:spcAft>
                    <a:spcPts val="600"/>
                  </a:spcAft>
                  <a:buFont typeface="Arial" panose="020B0604020202020204" pitchFamily="34" charset="0"/>
                  <a:buChar char="•"/>
                </a:pPr>
                <a14:m>
                  <m:oMath xmlns:m="http://schemas.openxmlformats.org/officeDocument/2006/math">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num>
                      <m:den>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𝟏</m:t>
                        </m:r>
                      </m:den>
                    </m:f>
                  </m:oMath>
                </a14:m>
                <a:r>
                  <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rPr>
                  <a:t>       </a:t>
                </a:r>
                <a:r>
                  <a:rPr lang="pt-BR" altLang="en-US" sz="2800" b="1" dirty="0" smtClean="0">
                    <a:solidFill>
                      <a:srgbClr val="9A0000"/>
                    </a:solidFill>
                    <a:effectLst/>
                    <a:latin typeface="Comic Sans MS" panose="030F0702030302020204" pitchFamily="66" charset="0"/>
                    <a:ea typeface="Cambria Math" panose="02040503050406030204" pitchFamily="18" charset="0"/>
                    <a:sym typeface="Symbol" panose="05050102010706020507" charset="0"/>
                  </a:rPr>
                  <a:t>       e  </a:t>
                </a:r>
                <a:r>
                  <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rPr>
                  <a:t>              </a:t>
                </a:r>
                <a14:m>
                  <m:oMath xmlns:m="http://schemas.openxmlformats.org/officeDocument/2006/math">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num>
                      <m:den>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𝟏</m:t>
                        </m:r>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den>
                    </m:f>
                  </m:oMath>
                </a14:m>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5" name="CaixaDeTexto 45"/>
              <p:cNvSpPr txBox="1">
                <a:spLocks noRot="1" noChangeAspect="1" noMove="1" noResize="1" noEditPoints="1" noAdjustHandles="1" noChangeArrowheads="1" noChangeShapeType="1" noTextEdit="1"/>
              </p:cNvSpPr>
              <p:nvPr/>
            </p:nvSpPr>
            <p:spPr>
              <a:xfrm>
                <a:off x="463993" y="1055347"/>
                <a:ext cx="11040155" cy="5167630"/>
              </a:xfrm>
              <a:prstGeom prst="rect">
                <a:avLst/>
              </a:prstGeom>
              <a:blipFill rotWithShape="1">
                <a:blip r:embed="rId1"/>
                <a:stretch>
                  <a:fillRect l="-4" t="-12" r="4" b="12"/>
                </a:stretch>
              </a:blipFill>
              <a:ln w="2540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22" name="Imagem 21"/>
          <p:cNvPicPr>
            <a:picLocks noChangeAspect="1"/>
          </p:cNvPicPr>
          <p:nvPr/>
        </p:nvPicPr>
        <p:blipFill>
          <a:blip r:embed="rId1"/>
          <a:srcRect l="4737" r="1755" b="8241"/>
          <a:stretch>
            <a:fillRect/>
          </a:stretch>
        </p:blipFill>
        <p:spPr>
          <a:xfrm flipH="1">
            <a:off x="1389380" y="1840230"/>
            <a:ext cx="9634855" cy="3796030"/>
          </a:xfrm>
          <a:prstGeom prst="rect">
            <a:avLst/>
          </a:prstGeom>
        </p:spPr>
      </p:pic>
      <p:cxnSp>
        <p:nvCxnSpPr>
          <p:cNvPr id="3" name="Conector de Seta Reta 2"/>
          <p:cNvCxnSpPr/>
          <p:nvPr/>
        </p:nvCxnSpPr>
        <p:spPr>
          <a:xfrm>
            <a:off x="1526540" y="5159375"/>
            <a:ext cx="9827260" cy="31750"/>
          </a:xfrm>
          <a:prstGeom prst="straightConnector1">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 name="Caixa de Texto 3"/>
          <p:cNvSpPr txBox="1"/>
          <p:nvPr/>
        </p:nvSpPr>
        <p:spPr>
          <a:xfrm>
            <a:off x="8295005" y="5309235"/>
            <a:ext cx="746125" cy="521970"/>
          </a:xfrm>
          <a:prstGeom prst="rect">
            <a:avLst/>
          </a:prstGeom>
          <a:solidFill>
            <a:schemeClr val="bg1"/>
          </a:solidFill>
        </p:spPr>
        <p:txBody>
          <a:bodyPr wrap="square" rtlCol="0">
            <a:spAutoFit/>
          </a:bodyPr>
          <a:lstStyle/>
          <a:p>
            <a:r>
              <a:rPr lang="pt-BR" altLang="en-US" sz="2800" dirty="0" smtClean="0"/>
              <a:t>V</a:t>
            </a:r>
            <a:r>
              <a:rPr lang="pt-BR" altLang="en-US" sz="2800" baseline="-25000" dirty="0" smtClean="0"/>
              <a:t>A</a:t>
            </a:r>
            <a:endParaRPr lang="pt-BR" altLang="en-US" sz="2800" baseline="-25000" dirty="0"/>
          </a:p>
        </p:txBody>
      </p:sp>
      <p:sp>
        <p:nvSpPr>
          <p:cNvPr id="5" name="Caixa de Texto 4"/>
          <p:cNvSpPr txBox="1"/>
          <p:nvPr/>
        </p:nvSpPr>
        <p:spPr>
          <a:xfrm>
            <a:off x="10846435" y="4671695"/>
            <a:ext cx="730250" cy="521970"/>
          </a:xfrm>
          <a:prstGeom prst="rect">
            <a:avLst/>
          </a:prstGeom>
          <a:noFill/>
        </p:spPr>
        <p:txBody>
          <a:bodyPr wrap="square" rtlCol="0">
            <a:spAutoFit/>
          </a:bodyPr>
          <a:lstStyle/>
          <a:p>
            <a:r>
              <a:rPr lang="pt-BR" altLang="en-US" sz="2800"/>
              <a:t>V</a:t>
            </a:r>
            <a:r>
              <a:rPr lang="pt-BR" altLang="en-US" sz="2800" baseline="-25000"/>
              <a:t>CE</a:t>
            </a:r>
            <a:endParaRPr lang="pt-BR" altLang="en-US" sz="2800" baseline="-25000"/>
          </a:p>
        </p:txBody>
      </p:sp>
      <p:sp>
        <p:nvSpPr>
          <p:cNvPr id="6" name="Retângulo 5"/>
          <p:cNvSpPr/>
          <p:nvPr/>
        </p:nvSpPr>
        <p:spPr>
          <a:xfrm>
            <a:off x="1530985" y="5191125"/>
            <a:ext cx="554990" cy="33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Caixa de Texto 7"/>
          <p:cNvSpPr txBox="1"/>
          <p:nvPr/>
        </p:nvSpPr>
        <p:spPr>
          <a:xfrm>
            <a:off x="6080760" y="1681480"/>
            <a:ext cx="730250" cy="521970"/>
          </a:xfrm>
          <a:prstGeom prst="rect">
            <a:avLst/>
          </a:prstGeom>
          <a:solidFill>
            <a:schemeClr val="bg1"/>
          </a:solidFill>
        </p:spPr>
        <p:txBody>
          <a:bodyPr wrap="square" rtlCol="0">
            <a:spAutoFit/>
          </a:bodyPr>
          <a:lstStyle/>
          <a:p>
            <a:r>
              <a:rPr lang="pt-BR" altLang="en-US" sz="2800"/>
              <a:t>I</a:t>
            </a:r>
            <a:r>
              <a:rPr lang="pt-BR" altLang="en-US" sz="2800" baseline="-25000"/>
              <a:t>C</a:t>
            </a:r>
            <a:endParaRPr lang="pt-BR" altLang="en-US" sz="2800" baseline="-25000"/>
          </a:p>
        </p:txBody>
      </p:sp>
      <p:sp>
        <p:nvSpPr>
          <p:cNvPr id="10" name="Caixa de Texto 9"/>
          <p:cNvSpPr txBox="1"/>
          <p:nvPr/>
        </p:nvSpPr>
        <p:spPr>
          <a:xfrm>
            <a:off x="2073275" y="1840230"/>
            <a:ext cx="840740" cy="521970"/>
          </a:xfrm>
          <a:prstGeom prst="rect">
            <a:avLst/>
          </a:prstGeom>
          <a:solidFill>
            <a:schemeClr val="bg1"/>
          </a:solidFill>
        </p:spPr>
        <p:txBody>
          <a:bodyPr wrap="square" rtlCol="0">
            <a:spAutoFit/>
          </a:bodyPr>
          <a:lstStyle/>
          <a:p>
            <a:r>
              <a:rPr lang="pt-BR" altLang="en-US" sz="2800"/>
              <a:t>V</a:t>
            </a:r>
            <a:r>
              <a:rPr lang="pt-BR" altLang="en-US" sz="2800" baseline="-25000"/>
              <a:t>EB4</a:t>
            </a:r>
            <a:endParaRPr lang="pt-BR" altLang="en-US" sz="2800" baseline="-25000"/>
          </a:p>
        </p:txBody>
      </p:sp>
      <p:sp>
        <p:nvSpPr>
          <p:cNvPr id="12" name="Caixa de Texto 11"/>
          <p:cNvSpPr txBox="1"/>
          <p:nvPr/>
        </p:nvSpPr>
        <p:spPr>
          <a:xfrm>
            <a:off x="1947545" y="2664460"/>
            <a:ext cx="840740" cy="521970"/>
          </a:xfrm>
          <a:prstGeom prst="rect">
            <a:avLst/>
          </a:prstGeom>
          <a:solidFill>
            <a:schemeClr val="bg1"/>
          </a:solidFill>
        </p:spPr>
        <p:txBody>
          <a:bodyPr wrap="square" rtlCol="0">
            <a:spAutoFit/>
          </a:bodyPr>
          <a:lstStyle/>
          <a:p>
            <a:r>
              <a:rPr lang="pt-BR" altLang="en-US" sz="2800"/>
              <a:t>V</a:t>
            </a:r>
            <a:r>
              <a:rPr lang="pt-BR" altLang="en-US" sz="2800" baseline="-25000"/>
              <a:t>EB3</a:t>
            </a:r>
            <a:endParaRPr lang="pt-BR" altLang="en-US" sz="2800" baseline="-25000"/>
          </a:p>
        </p:txBody>
      </p:sp>
      <p:sp>
        <p:nvSpPr>
          <p:cNvPr id="13" name="Caixa de Texto 12"/>
          <p:cNvSpPr txBox="1"/>
          <p:nvPr/>
        </p:nvSpPr>
        <p:spPr>
          <a:xfrm>
            <a:off x="1729105" y="4241165"/>
            <a:ext cx="617855" cy="430530"/>
          </a:xfrm>
          <a:prstGeom prst="rect">
            <a:avLst/>
          </a:prstGeom>
          <a:solidFill>
            <a:schemeClr val="bg1"/>
          </a:solidFill>
        </p:spPr>
        <p:txBody>
          <a:bodyPr wrap="square" lIns="0" tIns="0" rIns="0" bIns="0" rtlCol="0">
            <a:spAutoFit/>
          </a:bodyPr>
          <a:lstStyle/>
          <a:p>
            <a:r>
              <a:rPr lang="pt-BR" altLang="en-US" sz="2800"/>
              <a:t>V</a:t>
            </a:r>
            <a:r>
              <a:rPr lang="pt-BR" altLang="en-US" sz="2800" baseline="-25000"/>
              <a:t>EB1</a:t>
            </a:r>
            <a:endParaRPr lang="pt-BR" altLang="en-US" sz="2800" baseline="-25000"/>
          </a:p>
        </p:txBody>
      </p:sp>
      <p:sp>
        <p:nvSpPr>
          <p:cNvPr id="14" name="Caixa de Texto 13"/>
          <p:cNvSpPr txBox="1"/>
          <p:nvPr/>
        </p:nvSpPr>
        <p:spPr>
          <a:xfrm>
            <a:off x="1812925" y="3742690"/>
            <a:ext cx="807720" cy="430530"/>
          </a:xfrm>
          <a:prstGeom prst="rect">
            <a:avLst/>
          </a:prstGeom>
          <a:solidFill>
            <a:schemeClr val="bg1"/>
          </a:solidFill>
        </p:spPr>
        <p:txBody>
          <a:bodyPr wrap="square" lIns="0" tIns="0" rIns="0" bIns="0" rtlCol="0">
            <a:spAutoFit/>
          </a:bodyPr>
          <a:lstStyle/>
          <a:p>
            <a:r>
              <a:rPr lang="pt-BR" altLang="en-US" sz="2800"/>
              <a:t>V</a:t>
            </a:r>
            <a:r>
              <a:rPr lang="pt-BR" altLang="en-US" sz="2800" baseline="-25000"/>
              <a:t>EB2</a:t>
            </a:r>
            <a:endParaRPr lang="pt-BR" altLang="en-US" sz="2800" baseline="-25000"/>
          </a:p>
        </p:txBody>
      </p:sp>
      <p:sp>
        <p:nvSpPr>
          <p:cNvPr id="15" name="CaixaDeTexto 10"/>
          <p:cNvSpPr txBox="1"/>
          <p:nvPr/>
        </p:nvSpPr>
        <p:spPr>
          <a:xfrm>
            <a:off x="1617200" y="369742"/>
            <a:ext cx="9064029"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Curvas do Transistor Bipolar PNP (I</a:t>
            </a:r>
            <a:r>
              <a:rPr lang="pt-BR" altLang="en-US" sz="3200" b="1" baseline="-25000"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x V</a:t>
            </a:r>
            <a:r>
              <a:rPr lang="pt-BR" altLang="en-US" sz="3200" b="1" baseline="-25000"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426913" y="281533"/>
            <a:ext cx="10446283" cy="135318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Modelos para Transistor Bipolar DC</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3600" b="1" dirty="0" smtClean="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 </a:t>
            </a: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região ativa direta)</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7" name="CaixaDeTexto 56"/>
          <p:cNvSpPr txBox="1"/>
          <p:nvPr/>
        </p:nvSpPr>
        <p:spPr>
          <a:xfrm>
            <a:off x="4266848" y="5057295"/>
            <a:ext cx="3060918" cy="584775"/>
          </a:xfrm>
          <a:prstGeom prst="rect">
            <a:avLst/>
          </a:prstGeom>
          <a:noFill/>
          <a:ln w="34925">
            <a:solidFill>
              <a:srgbClr val="FFFF00"/>
            </a:solidFill>
          </a:ln>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Equivalentes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5" name="Caixa de Texto 23"/>
          <p:cNvSpPr txBox="1"/>
          <p:nvPr/>
        </p:nvSpPr>
        <p:spPr>
          <a:xfrm>
            <a:off x="7220585" y="356298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26" name="Retângulo 25"/>
              <p:cNvSpPr/>
              <p:nvPr/>
            </p:nvSpPr>
            <p:spPr>
              <a:xfrm>
                <a:off x="10186670" y="3388360"/>
                <a:ext cx="1776095" cy="7124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0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000" i="1">
                              <a:latin typeface="Cambria Math" panose="02040503050406030204" pitchFamily="18" charset="0"/>
                              <a:ea typeface="Cambria Math" panose="02040503050406030204" pitchFamily="18" charset="0"/>
                              <a:sym typeface="Symbol" panose="05050102010706020507" charset="0"/>
                            </a:rPr>
                            <m:t>𝐼</m:t>
                          </m:r>
                        </m:e>
                        <m:sub>
                          <m:r>
                            <a:rPr lang="pt-BR" altLang="en-US" sz="2000" b="0" i="1" smtClean="0">
                              <a:latin typeface="Cambria Math" panose="02040503050406030204" pitchFamily="18" charset="0"/>
                              <a:ea typeface="Cambria Math" panose="02040503050406030204" pitchFamily="18" charset="0"/>
                              <a:sym typeface="Symbol" panose="05050102010706020507" charset="0"/>
                            </a:rPr>
                            <m:t>𝑆</m:t>
                          </m:r>
                        </m:sub>
                      </m:sSub>
                      <m:r>
                        <a:rPr lang="pt-BR" altLang="en-US" sz="20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000" i="1">
                              <a:latin typeface="Cambria Math" panose="02040503050406030204" pitchFamily="18" charset="0"/>
                              <a:ea typeface="Cambria Math" panose="02040503050406030204" pitchFamily="18" charset="0"/>
                              <a:sym typeface="Symbol" panose="05050102010706020507" charset="0"/>
                            </a:rPr>
                          </m:ctrlPr>
                        </m:dPr>
                        <m:e>
                          <m:r>
                            <a:rPr lang="en-US" altLang="pt-BR" sz="2000" i="1">
                              <a:latin typeface="Cambria Math" panose="02040503050406030204" pitchFamily="18" charset="0"/>
                              <a:ea typeface="Cambria Math" panose="02040503050406030204" pitchFamily="18" charset="0"/>
                              <a:sym typeface="Symbol" panose="05050102010706020507" charset="0"/>
                            </a:rPr>
                            <m:t>−</m:t>
                          </m:r>
                          <m:f>
                            <m:fPr>
                              <m:ctrlPr>
                                <a:rPr lang="pt-BR" altLang="en-US" sz="20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000" i="1">
                                      <a:latin typeface="Cambria Math" panose="02040503050406030204" pitchFamily="18" charset="0"/>
                                      <a:ea typeface="Cambria Math" panose="02040503050406030204" pitchFamily="18" charset="0"/>
                                      <a:sym typeface="Symbol" panose="05050102010706020507" charset="0"/>
                                    </a:rPr>
                                  </m:ctrlPr>
                                </m:sSubPr>
                                <m:e>
                                  <m:r>
                                    <a:rPr lang="pt-BR" altLang="en-US" sz="20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000" i="1">
                                      <a:latin typeface="Cambria Math" panose="02040503050406030204" pitchFamily="18" charset="0"/>
                                      <a:ea typeface="Cambria Math" panose="02040503050406030204" pitchFamily="18" charset="0"/>
                                      <a:sym typeface="Symbol" panose="05050102010706020507" charset="0"/>
                                    </a:rPr>
                                    <m:t>𝐵</m:t>
                                  </m:r>
                                  <m:r>
                                    <a:rPr lang="pt-BR" altLang="en-US" sz="20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0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000" i="1">
                                      <a:latin typeface="Cambria Math" panose="02040503050406030204" pitchFamily="18" charset="0"/>
                                      <a:ea typeface="Cambria Math" panose="02040503050406030204" pitchFamily="18" charset="0"/>
                                      <a:sym typeface="Symbol" panose="05050102010706020507" charset="0"/>
                                    </a:rPr>
                                  </m:ctrlPr>
                                </m:sSubPr>
                                <m:e>
                                  <m:r>
                                    <a:rPr lang="pt-BR" altLang="en-US" sz="2000" i="1">
                                      <a:latin typeface="Cambria Math" panose="02040503050406030204" pitchFamily="18" charset="0"/>
                                      <a:ea typeface="Cambria Math" panose="02040503050406030204" pitchFamily="18" charset="0"/>
                                      <a:sym typeface="Symbol" panose="05050102010706020507" charset="0"/>
                                    </a:rPr>
                                    <m:t>𝑈</m:t>
                                  </m:r>
                                </m:e>
                                <m:sub>
                                  <m:r>
                                    <a:rPr lang="pt-BR" altLang="en-US" sz="20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dirty="0"/>
              </a:p>
            </p:txBody>
          </p:sp>
        </mc:Choice>
        <mc:Fallback>
          <p:sp>
            <p:nvSpPr>
              <p:cNvPr id="26" name="Retângulo 25"/>
              <p:cNvSpPr>
                <a:spLocks noRot="1" noChangeAspect="1" noMove="1" noResize="1" noEditPoints="1" noAdjustHandles="1" noChangeArrowheads="1" noChangeShapeType="1" noTextEdit="1"/>
              </p:cNvSpPr>
              <p:nvPr/>
            </p:nvSpPr>
            <p:spPr>
              <a:xfrm>
                <a:off x="10186670" y="3388360"/>
                <a:ext cx="1776095" cy="71247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7" name="Retângulo 26"/>
              <p:cNvSpPr/>
              <p:nvPr/>
            </p:nvSpPr>
            <p:spPr>
              <a:xfrm>
                <a:off x="8004175" y="4848225"/>
                <a:ext cx="2167255" cy="6515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b="0" i="1" smtClean="0">
                              <a:latin typeface="Cambria Math" panose="02040503050406030204" pitchFamily="18" charset="0"/>
                              <a:ea typeface="Cambria Math" panose="02040503050406030204" pitchFamily="18" charset="0"/>
                              <a:sym typeface="Symbol" panose="05050102010706020507" charset="0"/>
                            </a:rPr>
                          </m:ctrlPr>
                        </m:sSubPr>
                        <m:e>
                          <m:r>
                            <a:rPr lang="pt-BR" altLang="en-US" b="0" i="1" smtClean="0">
                              <a:latin typeface="Cambria Math" panose="02040503050406030204" pitchFamily="18" charset="0"/>
                              <a:ea typeface="Cambria Math" panose="02040503050406030204" pitchFamily="18" charset="0"/>
                              <a:sym typeface="Symbol" panose="05050102010706020507" charset="0"/>
                            </a:rPr>
                            <m:t>𝐼</m:t>
                          </m:r>
                        </m:e>
                        <m:sub>
                          <m:r>
                            <a:rPr lang="pt-BR" altLang="en-US" b="0" i="1" smtClean="0">
                              <a:latin typeface="Cambria Math" panose="02040503050406030204" pitchFamily="18" charset="0"/>
                              <a:ea typeface="Cambria Math" panose="02040503050406030204" pitchFamily="18" charset="0"/>
                              <a:sym typeface="Symbol" panose="05050102010706020507" charset="0"/>
                            </a:rPr>
                            <m:t>𝐷</m:t>
                          </m:r>
                        </m:sub>
                      </m:sSub>
                      <m:r>
                        <a:rPr lang="pt-BR" altLang="en-US"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i="1">
                                  <a:latin typeface="Cambria Math" panose="02040503050406030204" pitchFamily="18" charset="0"/>
                                  <a:ea typeface="Cambria Math" panose="02040503050406030204" pitchFamily="18" charset="0"/>
                                  <a:sym typeface="Symbol" panose="05050102010706020507" charset="0"/>
                                </a:rPr>
                              </m:ctrlPr>
                            </m:sSubPr>
                            <m:e>
                              <m:r>
                                <a:rPr lang="pt-BR" altLang="en-US" i="1">
                                  <a:latin typeface="Cambria Math" panose="02040503050406030204" pitchFamily="18" charset="0"/>
                                  <a:ea typeface="Cambria Math" panose="02040503050406030204" pitchFamily="18" charset="0"/>
                                  <a:sym typeface="Symbol" panose="05050102010706020507" charset="0"/>
                                </a:rPr>
                                <m:t>𝐼</m:t>
                              </m:r>
                            </m:e>
                            <m:sub>
                              <m:r>
                                <a:rPr lang="pt-BR" altLang="en-US"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i="1" smtClean="0">
                              <a:latin typeface="Cambria Math" panose="02040503050406030204" pitchFamily="18" charset="0"/>
                              <a:ea typeface="Cambria Math" panose="02040503050406030204" pitchFamily="18" charset="0"/>
                              <a:sym typeface="Symbol" panose="05050102010706020507" charset="0"/>
                            </a:rPr>
                            <m:t>𝛽</m:t>
                          </m:r>
                        </m:den>
                      </m:f>
                      <m:r>
                        <a:rPr lang="pt-BR" altLang="en-US"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i="1">
                              <a:latin typeface="Cambria Math" panose="02040503050406030204" pitchFamily="18" charset="0"/>
                              <a:ea typeface="Cambria Math" panose="02040503050406030204" pitchFamily="18" charset="0"/>
                              <a:sym typeface="Symbol" panose="05050102010706020507" charset="0"/>
                            </a:rPr>
                          </m:ctrlPr>
                        </m:dPr>
                        <m:e>
                          <m:r>
                            <a:rPr lang="en-US" altLang="pt-BR" i="1">
                              <a:latin typeface="Cambria Math" panose="02040503050406030204" pitchFamily="18" charset="0"/>
                              <a:ea typeface="Cambria Math" panose="02040503050406030204" pitchFamily="18" charset="0"/>
                              <a:sym typeface="Symbol" panose="05050102010706020507" charset="0"/>
                            </a:rPr>
                            <m:t>−</m:t>
                          </m:r>
                          <m:f>
                            <m:fPr>
                              <m:ctrlPr>
                                <a:rPr lang="pt-BR" altLang="en-US"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i="1">
                                      <a:latin typeface="Cambria Math" panose="02040503050406030204" pitchFamily="18" charset="0"/>
                                      <a:ea typeface="Cambria Math" panose="02040503050406030204" pitchFamily="18" charset="0"/>
                                      <a:sym typeface="Symbol" panose="05050102010706020507" charset="0"/>
                                    </a:rPr>
                                  </m:ctrlPr>
                                </m:sSubPr>
                                <m:e>
                                  <m:r>
                                    <a:rPr lang="pt-BR" altLang="en-US"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i="1">
                                      <a:latin typeface="Cambria Math" panose="02040503050406030204" pitchFamily="18" charset="0"/>
                                      <a:ea typeface="Cambria Math" panose="02040503050406030204" pitchFamily="18" charset="0"/>
                                      <a:sym typeface="Symbol" panose="05050102010706020507" charset="0"/>
                                    </a:rPr>
                                    <m:t>𝐵</m:t>
                                  </m:r>
                                  <m:r>
                                    <a:rPr lang="pt-BR" altLang="en-US"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i="1">
                                  <a:latin typeface="Cambria Math" panose="02040503050406030204" pitchFamily="18" charset="0"/>
                                  <a:ea typeface="Cambria Math" panose="02040503050406030204" pitchFamily="18" charset="0"/>
                                  <a:sym typeface="Symbol" panose="05050102010706020507" charset="0"/>
                                </a:rPr>
                                <m:t>𝑛</m:t>
                              </m:r>
                              <m:sSub>
                                <m:sSubPr>
                                  <m:ctrlPr>
                                    <a:rPr lang="pt-BR" altLang="en-US" i="1">
                                      <a:latin typeface="Cambria Math" panose="02040503050406030204" pitchFamily="18" charset="0"/>
                                      <a:ea typeface="Cambria Math" panose="02040503050406030204" pitchFamily="18" charset="0"/>
                                      <a:sym typeface="Symbol" panose="05050102010706020507" charset="0"/>
                                    </a:rPr>
                                  </m:ctrlPr>
                                </m:sSubPr>
                                <m:e>
                                  <m:r>
                                    <a:rPr lang="pt-BR" altLang="en-US" i="1">
                                      <a:latin typeface="Cambria Math" panose="02040503050406030204" pitchFamily="18" charset="0"/>
                                      <a:ea typeface="Cambria Math" panose="02040503050406030204" pitchFamily="18" charset="0"/>
                                      <a:sym typeface="Symbol" panose="05050102010706020507" charset="0"/>
                                    </a:rPr>
                                    <m:t>𝑈</m:t>
                                  </m:r>
                                </m:e>
                                <m:sub>
                                  <m:r>
                                    <a:rPr lang="pt-BR" altLang="en-US"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dirty="0"/>
              </a:p>
            </p:txBody>
          </p:sp>
        </mc:Choice>
        <mc:Fallback>
          <p:sp>
            <p:nvSpPr>
              <p:cNvPr id="27" name="Retângulo 26"/>
              <p:cNvSpPr>
                <a:spLocks noRot="1" noChangeAspect="1" noMove="1" noResize="1" noEditPoints="1" noAdjustHandles="1" noChangeArrowheads="1" noChangeShapeType="1" noTextEdit="1"/>
              </p:cNvSpPr>
              <p:nvPr/>
            </p:nvSpPr>
            <p:spPr>
              <a:xfrm>
                <a:off x="8004175" y="4848225"/>
                <a:ext cx="2167255" cy="65151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8" name="Retângulo 27"/>
              <p:cNvSpPr/>
              <p:nvPr/>
            </p:nvSpPr>
            <p:spPr>
              <a:xfrm>
                <a:off x="8380095" y="3376930"/>
                <a:ext cx="647700" cy="72009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r>
                        <a:rPr lang="pt-BR" altLang="en-US" sz="20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0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000" i="1">
                                  <a:latin typeface="Cambria Math" panose="02040503050406030204" pitchFamily="18" charset="0"/>
                                  <a:ea typeface="Cambria Math" panose="02040503050406030204" pitchFamily="18" charset="0"/>
                                  <a:sym typeface="Symbol" panose="05050102010706020507" charset="0"/>
                                </a:rPr>
                              </m:ctrlPr>
                            </m:sSubPr>
                            <m:e>
                              <m:r>
                                <a:rPr lang="pt-BR" altLang="en-US" sz="2000" i="1">
                                  <a:latin typeface="Cambria Math" panose="02040503050406030204" pitchFamily="18" charset="0"/>
                                  <a:ea typeface="Cambria Math" panose="02040503050406030204" pitchFamily="18" charset="0"/>
                                  <a:sym typeface="Symbol" panose="05050102010706020507" charset="0"/>
                                </a:rPr>
                                <m:t>𝐼</m:t>
                              </m:r>
                            </m:e>
                            <m:sub>
                              <m:r>
                                <a:rPr lang="pt-BR" altLang="en-US" sz="20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000" i="1" smtClean="0">
                              <a:latin typeface="Cambria Math" panose="02040503050406030204" pitchFamily="18" charset="0"/>
                              <a:ea typeface="Cambria Math" panose="02040503050406030204" pitchFamily="18" charset="0"/>
                              <a:sym typeface="Symbol" panose="05050102010706020507" charset="0"/>
                            </a:rPr>
                            <m:t>𝛽</m:t>
                          </m:r>
                        </m:den>
                      </m:f>
                      <m:r>
                        <a:rPr lang="pt-BR" altLang="en-US" sz="2000" b="0" i="1" smtClean="0">
                          <a:latin typeface="Cambria Math" panose="02040503050406030204" pitchFamily="18" charset="0"/>
                          <a:ea typeface="Cambria Math" panose="02040503050406030204" pitchFamily="18" charset="0"/>
                          <a:sym typeface="Symbol" panose="05050102010706020507" charset="0"/>
                        </a:rPr>
                        <m:t>)</m:t>
                      </m:r>
                    </m:oMath>
                  </m:oMathPara>
                </a14:m>
                <a:endParaRPr lang="pt-BR" sz="2000" dirty="0"/>
              </a:p>
            </p:txBody>
          </p:sp>
        </mc:Choice>
        <mc:Fallback>
          <p:sp>
            <p:nvSpPr>
              <p:cNvPr id="28" name="Retângulo 27"/>
              <p:cNvSpPr>
                <a:spLocks noRot="1" noChangeAspect="1" noMove="1" noResize="1" noEditPoints="1" noAdjustHandles="1" noChangeArrowheads="1" noChangeShapeType="1" noTextEdit="1"/>
              </p:cNvSpPr>
              <p:nvPr/>
            </p:nvSpPr>
            <p:spPr>
              <a:xfrm>
                <a:off x="8380095" y="3376930"/>
                <a:ext cx="647700" cy="720090"/>
              </a:xfrm>
              <a:prstGeom prst="rect">
                <a:avLst/>
              </a:prstGeom>
              <a:blipFill rotWithShape="1">
                <a:blip r:embed="rId3"/>
                <a:stretch>
                  <a:fillRect r="-1078"/>
                </a:stretch>
              </a:blipFill>
            </p:spPr>
            <p:txBody>
              <a:bodyPr/>
              <a:lstStyle/>
              <a:p>
                <a:r>
                  <a:rPr lang="pt-BR" altLang="en-US">
                    <a:noFill/>
                  </a:rPr>
                  <a:t> </a:t>
                </a:r>
              </a:p>
            </p:txBody>
          </p:sp>
        </mc:Fallback>
      </mc:AlternateContent>
      <p:sp>
        <p:nvSpPr>
          <p:cNvPr id="29" name="Caixa de Texto 23"/>
          <p:cNvSpPr txBox="1"/>
          <p:nvPr/>
        </p:nvSpPr>
        <p:spPr>
          <a:xfrm>
            <a:off x="10071735" y="445516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8681085" y="203454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7171055" y="446913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6" name="Conector Reto 74"/>
          <p:cNvCxnSpPr/>
          <p:nvPr/>
        </p:nvCxnSpPr>
        <p:spPr>
          <a:xfrm flipV="1">
            <a:off x="9992995" y="353441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flipV="1">
            <a:off x="9044305" y="261048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a:off x="9982200" y="300037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33" name="Grupo 32"/>
          <p:cNvGrpSpPr/>
          <p:nvPr/>
        </p:nvGrpSpPr>
        <p:grpSpPr>
          <a:xfrm flipV="1">
            <a:off x="9799320" y="3533775"/>
            <a:ext cx="387350" cy="552450"/>
            <a:chOff x="7555792" y="2647951"/>
            <a:chExt cx="387626" cy="552342"/>
          </a:xfrm>
          <a:solidFill>
            <a:schemeClr val="bg1"/>
          </a:solidFill>
        </p:grpSpPr>
        <p:sp>
          <p:nvSpPr>
            <p:cNvPr id="34" name="Elipse 3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5" name="Conector de Seta Reta 59"/>
            <p:cNvCxnSpPr/>
            <p:nvPr/>
          </p:nvCxnSpPr>
          <p:spPr>
            <a:xfrm flipH="1" flipV="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6" name="Conector Reto 35"/>
          <p:cNvCxnSpPr/>
          <p:nvPr/>
        </p:nvCxnSpPr>
        <p:spPr>
          <a:xfrm rot="16200000" flipV="1">
            <a:off x="7960360" y="418528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rot="5400000" flipH="1" flipV="1">
            <a:off x="10252075" y="418528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flipH="1" flipV="1">
            <a:off x="8207375" y="3000375"/>
            <a:ext cx="17805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a:off x="8217535" y="300101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55" name="Grupo 54"/>
          <p:cNvGrpSpPr/>
          <p:nvPr/>
        </p:nvGrpSpPr>
        <p:grpSpPr>
          <a:xfrm rot="16200000" flipV="1">
            <a:off x="7920355" y="3408045"/>
            <a:ext cx="594360" cy="452120"/>
            <a:chOff x="2587" y="5946"/>
            <a:chExt cx="4283" cy="2118"/>
          </a:xfrm>
        </p:grpSpPr>
        <p:cxnSp>
          <p:nvCxnSpPr>
            <p:cNvPr id="56"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riângulo isósceles 7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6"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1" name="Forma livre 80"/>
          <p:cNvSpPr/>
          <p:nvPr/>
        </p:nvSpPr>
        <p:spPr>
          <a:xfrm flipV="1">
            <a:off x="7327265" y="2599055"/>
            <a:ext cx="1266190" cy="184404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2" name="Forma livre 81"/>
          <p:cNvSpPr/>
          <p:nvPr/>
        </p:nvSpPr>
        <p:spPr>
          <a:xfrm flipV="1">
            <a:off x="8292465" y="3777615"/>
            <a:ext cx="342900" cy="1214755"/>
          </a:xfrm>
          <a:custGeom>
            <a:avLst/>
            <a:gdLst>
              <a:gd name="connsiteX0" fmla="*/ 0 w 342629"/>
              <a:gd name="connsiteY0" fmla="*/ 1214650 h 1214650"/>
              <a:gd name="connsiteX1" fmla="*/ 341194 w 342629"/>
              <a:gd name="connsiteY1" fmla="*/ 873456 h 1214650"/>
              <a:gd name="connsiteX2" fmla="*/ 122830 w 342629"/>
              <a:gd name="connsiteY2" fmla="*/ 382137 h 1214650"/>
              <a:gd name="connsiteX3" fmla="*/ 136478 w 342629"/>
              <a:gd name="connsiteY3" fmla="*/ 0 h 1214650"/>
            </a:gdLst>
            <a:ahLst/>
            <a:cxnLst>
              <a:cxn ang="0">
                <a:pos x="connsiteX0" y="connsiteY0"/>
              </a:cxn>
              <a:cxn ang="0">
                <a:pos x="connsiteX1" y="connsiteY1"/>
              </a:cxn>
              <a:cxn ang="0">
                <a:pos x="connsiteX2" y="connsiteY2"/>
              </a:cxn>
              <a:cxn ang="0">
                <a:pos x="connsiteX3" y="connsiteY3"/>
              </a:cxn>
            </a:cxnLst>
            <a:rect l="l" t="t" r="r" b="b"/>
            <a:pathLst>
              <a:path w="342629" h="1214650">
                <a:moveTo>
                  <a:pt x="0" y="1214650"/>
                </a:moveTo>
                <a:cubicBezTo>
                  <a:pt x="160361" y="1113429"/>
                  <a:pt x="320722" y="1012208"/>
                  <a:pt x="341194" y="873456"/>
                </a:cubicBezTo>
                <a:cubicBezTo>
                  <a:pt x="361666" y="734704"/>
                  <a:pt x="156949" y="527713"/>
                  <a:pt x="122830" y="382137"/>
                </a:cubicBezTo>
                <a:cubicBezTo>
                  <a:pt x="88711" y="236561"/>
                  <a:pt x="112594" y="118280"/>
                  <a:pt x="136478" y="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2" name="Caixa de Texto 23"/>
          <p:cNvSpPr txBox="1"/>
          <p:nvPr/>
        </p:nvSpPr>
        <p:spPr>
          <a:xfrm>
            <a:off x="1075863" y="252764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93" name="Retângulo 92"/>
              <p:cNvSpPr/>
              <p:nvPr/>
            </p:nvSpPr>
            <p:spPr>
              <a:xfrm>
                <a:off x="2271881" y="3752579"/>
                <a:ext cx="1776095" cy="7124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0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000" i="1">
                              <a:latin typeface="Cambria Math" panose="02040503050406030204" pitchFamily="18" charset="0"/>
                              <a:ea typeface="Cambria Math" panose="02040503050406030204" pitchFamily="18" charset="0"/>
                              <a:sym typeface="Symbol" panose="05050102010706020507" charset="0"/>
                            </a:rPr>
                            <m:t>𝐼</m:t>
                          </m:r>
                        </m:e>
                        <m:sub>
                          <m:r>
                            <a:rPr lang="pt-BR" altLang="en-US" sz="2000" b="0" i="1" smtClean="0">
                              <a:latin typeface="Cambria Math" panose="02040503050406030204" pitchFamily="18" charset="0"/>
                              <a:ea typeface="Cambria Math" panose="02040503050406030204" pitchFamily="18" charset="0"/>
                              <a:sym typeface="Symbol" panose="05050102010706020507" charset="0"/>
                            </a:rPr>
                            <m:t>𝑆</m:t>
                          </m:r>
                        </m:sub>
                      </m:sSub>
                      <m:r>
                        <a:rPr lang="pt-BR" altLang="en-US" sz="20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000" i="1">
                              <a:latin typeface="Cambria Math" panose="02040503050406030204" pitchFamily="18" charset="0"/>
                              <a:ea typeface="Cambria Math" panose="02040503050406030204" pitchFamily="18" charset="0"/>
                              <a:sym typeface="Symbol" panose="05050102010706020507" charset="0"/>
                            </a:rPr>
                          </m:ctrlPr>
                        </m:dPr>
                        <m:e>
                          <m:r>
                            <a:rPr lang="en-US" altLang="pt-BR" sz="2000" i="1">
                              <a:latin typeface="Cambria Math" panose="02040503050406030204" pitchFamily="18" charset="0"/>
                              <a:ea typeface="Cambria Math" panose="02040503050406030204" pitchFamily="18" charset="0"/>
                              <a:sym typeface="Symbol" panose="05050102010706020507" charset="0"/>
                            </a:rPr>
                            <m:t>−</m:t>
                          </m:r>
                          <m:f>
                            <m:fPr>
                              <m:ctrlPr>
                                <a:rPr lang="pt-BR" altLang="en-US" sz="20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000" i="1">
                                      <a:latin typeface="Cambria Math" panose="02040503050406030204" pitchFamily="18" charset="0"/>
                                      <a:ea typeface="Cambria Math" panose="02040503050406030204" pitchFamily="18" charset="0"/>
                                      <a:sym typeface="Symbol" panose="05050102010706020507" charset="0"/>
                                    </a:rPr>
                                  </m:ctrlPr>
                                </m:sSubPr>
                                <m:e>
                                  <m:r>
                                    <a:rPr lang="pt-BR" altLang="en-US" sz="20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000" i="1">
                                      <a:latin typeface="Cambria Math" panose="02040503050406030204" pitchFamily="18" charset="0"/>
                                      <a:ea typeface="Cambria Math" panose="02040503050406030204" pitchFamily="18" charset="0"/>
                                      <a:sym typeface="Symbol" panose="05050102010706020507" charset="0"/>
                                    </a:rPr>
                                    <m:t>𝐵</m:t>
                                  </m:r>
                                  <m:r>
                                    <a:rPr lang="pt-BR" altLang="en-US" sz="20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0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000" i="1">
                                      <a:latin typeface="Cambria Math" panose="02040503050406030204" pitchFamily="18" charset="0"/>
                                      <a:ea typeface="Cambria Math" panose="02040503050406030204" pitchFamily="18" charset="0"/>
                                      <a:sym typeface="Symbol" panose="05050102010706020507" charset="0"/>
                                    </a:rPr>
                                  </m:ctrlPr>
                                </m:sSubPr>
                                <m:e>
                                  <m:r>
                                    <a:rPr lang="pt-BR" altLang="en-US" sz="2000" i="1">
                                      <a:latin typeface="Cambria Math" panose="02040503050406030204" pitchFamily="18" charset="0"/>
                                      <a:ea typeface="Cambria Math" panose="02040503050406030204" pitchFamily="18" charset="0"/>
                                      <a:sym typeface="Symbol" panose="05050102010706020507" charset="0"/>
                                    </a:rPr>
                                    <m:t>𝑈</m:t>
                                  </m:r>
                                </m:e>
                                <m:sub>
                                  <m:r>
                                    <a:rPr lang="pt-BR" altLang="en-US" sz="20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dirty="0"/>
              </a:p>
            </p:txBody>
          </p:sp>
        </mc:Choice>
        <mc:Fallback>
          <p:sp>
            <p:nvSpPr>
              <p:cNvPr id="93" name="Retângulo 92"/>
              <p:cNvSpPr>
                <a:spLocks noRot="1" noChangeAspect="1" noMove="1" noResize="1" noEditPoints="1" noAdjustHandles="1" noChangeArrowheads="1" noChangeShapeType="1" noTextEdit="1"/>
              </p:cNvSpPr>
              <p:nvPr/>
            </p:nvSpPr>
            <p:spPr>
              <a:xfrm>
                <a:off x="2271881" y="3752579"/>
                <a:ext cx="1776095" cy="712470"/>
              </a:xfrm>
              <a:prstGeom prst="rect">
                <a:avLst/>
              </a:prstGeom>
              <a:blipFill rotWithShape="1">
                <a:blip r:embed="rId1"/>
                <a:stretch>
                  <a:fillRect l="-27" t="-51" r="27" b="5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4" name="Retângulo 93"/>
              <p:cNvSpPr/>
              <p:nvPr/>
            </p:nvSpPr>
            <p:spPr>
              <a:xfrm>
                <a:off x="3219793" y="2797044"/>
                <a:ext cx="2167255" cy="65024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b="0" i="1" smtClean="0">
                              <a:latin typeface="Cambria Math" panose="02040503050406030204" pitchFamily="18" charset="0"/>
                              <a:ea typeface="Cambria Math" panose="02040503050406030204" pitchFamily="18" charset="0"/>
                              <a:sym typeface="Symbol" panose="05050102010706020507" charset="0"/>
                            </a:rPr>
                          </m:ctrlPr>
                        </m:sSubPr>
                        <m:e>
                          <m:r>
                            <a:rPr lang="pt-BR" altLang="en-US" b="0" i="1" smtClean="0">
                              <a:latin typeface="Cambria Math" panose="02040503050406030204" pitchFamily="18" charset="0"/>
                              <a:ea typeface="Cambria Math" panose="02040503050406030204" pitchFamily="18" charset="0"/>
                              <a:sym typeface="Symbol" panose="05050102010706020507" charset="0"/>
                            </a:rPr>
                            <m:t>𝐼</m:t>
                          </m:r>
                        </m:e>
                        <m:sub>
                          <m:r>
                            <a:rPr lang="pt-BR" altLang="en-US" b="0" i="1" smtClean="0">
                              <a:latin typeface="Cambria Math" panose="02040503050406030204" pitchFamily="18" charset="0"/>
                              <a:ea typeface="Cambria Math" panose="02040503050406030204" pitchFamily="18" charset="0"/>
                              <a:sym typeface="Symbol" panose="05050102010706020507" charset="0"/>
                            </a:rPr>
                            <m:t>𝐷</m:t>
                          </m:r>
                        </m:sub>
                      </m:sSub>
                      <m:r>
                        <a:rPr lang="pt-BR" altLang="en-US"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i="1">
                                  <a:latin typeface="Cambria Math" panose="02040503050406030204" pitchFamily="18" charset="0"/>
                                  <a:ea typeface="Cambria Math" panose="02040503050406030204" pitchFamily="18" charset="0"/>
                                  <a:sym typeface="Symbol" panose="05050102010706020507" charset="0"/>
                                </a:rPr>
                              </m:ctrlPr>
                            </m:sSubPr>
                            <m:e>
                              <m:r>
                                <a:rPr lang="pt-BR" altLang="en-US" i="1">
                                  <a:latin typeface="Cambria Math" panose="02040503050406030204" pitchFamily="18" charset="0"/>
                                  <a:ea typeface="Cambria Math" panose="02040503050406030204" pitchFamily="18" charset="0"/>
                                  <a:sym typeface="Symbol" panose="05050102010706020507" charset="0"/>
                                </a:rPr>
                                <m:t>𝐼</m:t>
                              </m:r>
                            </m:e>
                            <m:sub>
                              <m:r>
                                <a:rPr lang="pt-BR" altLang="en-US"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i="1">
                              <a:latin typeface="Cambria Math" panose="02040503050406030204" pitchFamily="18" charset="0"/>
                              <a:ea typeface="Cambria Math" panose="02040503050406030204" pitchFamily="18" charset="0"/>
                              <a:sym typeface="Symbol" panose="05050102010706020507" charset="0"/>
                            </a:rPr>
                            <m:t>𝛼</m:t>
                          </m:r>
                        </m:den>
                      </m:f>
                      <m:r>
                        <a:rPr lang="pt-BR" altLang="en-US"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i="1">
                              <a:latin typeface="Cambria Math" panose="02040503050406030204" pitchFamily="18" charset="0"/>
                              <a:ea typeface="Cambria Math" panose="02040503050406030204" pitchFamily="18" charset="0"/>
                              <a:sym typeface="Symbol" panose="05050102010706020507" charset="0"/>
                            </a:rPr>
                          </m:ctrlPr>
                        </m:dPr>
                        <m:e>
                          <m:r>
                            <a:rPr lang="en-US" altLang="pt-BR" i="1">
                              <a:latin typeface="Cambria Math" panose="02040503050406030204" pitchFamily="18" charset="0"/>
                              <a:ea typeface="Cambria Math" panose="02040503050406030204" pitchFamily="18" charset="0"/>
                              <a:sym typeface="Symbol" panose="05050102010706020507" charset="0"/>
                            </a:rPr>
                            <m:t>−</m:t>
                          </m:r>
                          <m:f>
                            <m:fPr>
                              <m:ctrlPr>
                                <a:rPr lang="pt-BR" altLang="en-US"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i="1">
                                      <a:latin typeface="Cambria Math" panose="02040503050406030204" pitchFamily="18" charset="0"/>
                                      <a:ea typeface="Cambria Math" panose="02040503050406030204" pitchFamily="18" charset="0"/>
                                      <a:sym typeface="Symbol" panose="05050102010706020507" charset="0"/>
                                    </a:rPr>
                                  </m:ctrlPr>
                                </m:sSubPr>
                                <m:e>
                                  <m:r>
                                    <a:rPr lang="pt-BR" altLang="en-US"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i="1">
                                      <a:latin typeface="Cambria Math" panose="02040503050406030204" pitchFamily="18" charset="0"/>
                                      <a:ea typeface="Cambria Math" panose="02040503050406030204" pitchFamily="18" charset="0"/>
                                      <a:sym typeface="Symbol" panose="05050102010706020507" charset="0"/>
                                    </a:rPr>
                                    <m:t>𝐵</m:t>
                                  </m:r>
                                  <m:r>
                                    <a:rPr lang="pt-BR" altLang="en-US"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i="1">
                                  <a:latin typeface="Cambria Math" panose="02040503050406030204" pitchFamily="18" charset="0"/>
                                  <a:ea typeface="Cambria Math" panose="02040503050406030204" pitchFamily="18" charset="0"/>
                                  <a:sym typeface="Symbol" panose="05050102010706020507" charset="0"/>
                                </a:rPr>
                                <m:t>𝑛</m:t>
                              </m:r>
                              <m:sSub>
                                <m:sSubPr>
                                  <m:ctrlPr>
                                    <a:rPr lang="pt-BR" altLang="en-US" i="1">
                                      <a:latin typeface="Cambria Math" panose="02040503050406030204" pitchFamily="18" charset="0"/>
                                      <a:ea typeface="Cambria Math" panose="02040503050406030204" pitchFamily="18" charset="0"/>
                                      <a:sym typeface="Symbol" panose="05050102010706020507" charset="0"/>
                                    </a:rPr>
                                  </m:ctrlPr>
                                </m:sSubPr>
                                <m:e>
                                  <m:r>
                                    <a:rPr lang="pt-BR" altLang="en-US" i="1">
                                      <a:latin typeface="Cambria Math" panose="02040503050406030204" pitchFamily="18" charset="0"/>
                                      <a:ea typeface="Cambria Math" panose="02040503050406030204" pitchFamily="18" charset="0"/>
                                      <a:sym typeface="Symbol" panose="05050102010706020507" charset="0"/>
                                    </a:rPr>
                                    <m:t>𝑈</m:t>
                                  </m:r>
                                </m:e>
                                <m:sub>
                                  <m:r>
                                    <a:rPr lang="pt-BR" altLang="en-US"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dirty="0"/>
              </a:p>
            </p:txBody>
          </p:sp>
        </mc:Choice>
        <mc:Fallback>
          <p:sp>
            <p:nvSpPr>
              <p:cNvPr id="94" name="Retângulo 93"/>
              <p:cNvSpPr>
                <a:spLocks noRot="1" noChangeAspect="1" noMove="1" noResize="1" noEditPoints="1" noAdjustHandles="1" noChangeArrowheads="1" noChangeShapeType="1" noTextEdit="1"/>
              </p:cNvSpPr>
              <p:nvPr/>
            </p:nvSpPr>
            <p:spPr>
              <a:xfrm>
                <a:off x="3219793" y="2797044"/>
                <a:ext cx="2167255" cy="650240"/>
              </a:xfrm>
              <a:prstGeom prst="rect">
                <a:avLst/>
              </a:prstGeom>
              <a:blipFill rotWithShape="1">
                <a:blip r:embed="rId4"/>
                <a:stretch>
                  <a:fillRect l="-16" t="-78" r="16" b="78"/>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5" name="Retângulo 94"/>
              <p:cNvSpPr/>
              <p:nvPr/>
            </p:nvSpPr>
            <p:spPr>
              <a:xfrm>
                <a:off x="2272298" y="2781801"/>
                <a:ext cx="647934" cy="668581"/>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r>
                        <a:rPr lang="pt-BR" altLang="en-US" sz="20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0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000" i="1">
                                  <a:latin typeface="Cambria Math" panose="02040503050406030204" pitchFamily="18" charset="0"/>
                                  <a:ea typeface="Cambria Math" panose="02040503050406030204" pitchFamily="18" charset="0"/>
                                  <a:sym typeface="Symbol" panose="05050102010706020507" charset="0"/>
                                </a:rPr>
                              </m:ctrlPr>
                            </m:sSubPr>
                            <m:e>
                              <m:r>
                                <a:rPr lang="pt-BR" altLang="en-US" sz="2000" i="1">
                                  <a:latin typeface="Cambria Math" panose="02040503050406030204" pitchFamily="18" charset="0"/>
                                  <a:ea typeface="Cambria Math" panose="02040503050406030204" pitchFamily="18" charset="0"/>
                                  <a:sym typeface="Symbol" panose="05050102010706020507" charset="0"/>
                                </a:rPr>
                                <m:t>𝐼</m:t>
                              </m:r>
                            </m:e>
                            <m:sub>
                              <m:r>
                                <a:rPr lang="pt-BR" altLang="en-US" sz="20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000" i="1">
                              <a:latin typeface="Cambria Math" panose="02040503050406030204" pitchFamily="18" charset="0"/>
                              <a:ea typeface="Cambria Math" panose="02040503050406030204" pitchFamily="18" charset="0"/>
                              <a:sym typeface="Symbol" panose="05050102010706020507" charset="0"/>
                            </a:rPr>
                            <m:t>𝛼</m:t>
                          </m:r>
                        </m:den>
                      </m:f>
                      <m:r>
                        <a:rPr lang="pt-BR" altLang="en-US" sz="2000" b="0" i="1" smtClean="0">
                          <a:latin typeface="Cambria Math" panose="02040503050406030204" pitchFamily="18" charset="0"/>
                          <a:ea typeface="Cambria Math" panose="02040503050406030204" pitchFamily="18" charset="0"/>
                          <a:sym typeface="Symbol" panose="05050102010706020507" charset="0"/>
                        </a:rPr>
                        <m:t>)</m:t>
                      </m:r>
                    </m:oMath>
                  </m:oMathPara>
                </a14:m>
                <a:endParaRPr lang="pt-BR" sz="2000" dirty="0"/>
              </a:p>
            </p:txBody>
          </p:sp>
        </mc:Choice>
        <mc:Fallback>
          <p:sp>
            <p:nvSpPr>
              <p:cNvPr id="95" name="Retângulo 94"/>
              <p:cNvSpPr>
                <a:spLocks noRot="1" noChangeAspect="1" noMove="1" noResize="1" noEditPoints="1" noAdjustHandles="1" noChangeArrowheads="1" noChangeShapeType="1" noTextEdit="1"/>
              </p:cNvSpPr>
              <p:nvPr/>
            </p:nvSpPr>
            <p:spPr>
              <a:xfrm>
                <a:off x="2272298" y="2781801"/>
                <a:ext cx="647934" cy="668581"/>
              </a:xfrm>
              <a:prstGeom prst="rect">
                <a:avLst/>
              </a:prstGeom>
              <a:blipFill rotWithShape="1">
                <a:blip r:embed="rId5"/>
                <a:stretch>
                  <a:fillRect l="-41" t="-75" r="-1001" b="64"/>
                </a:stretch>
              </a:blipFill>
            </p:spPr>
            <p:txBody>
              <a:bodyPr/>
              <a:lstStyle/>
              <a:p>
                <a:r>
                  <a:rPr lang="pt-BR" altLang="en-US">
                    <a:noFill/>
                  </a:rPr>
                  <a:t> </a:t>
                </a:r>
              </a:p>
            </p:txBody>
          </p:sp>
        </mc:Fallback>
      </mc:AlternateContent>
      <p:sp>
        <p:nvSpPr>
          <p:cNvPr id="96" name="Caixa de Texto 23"/>
          <p:cNvSpPr txBox="1"/>
          <p:nvPr/>
        </p:nvSpPr>
        <p:spPr>
          <a:xfrm>
            <a:off x="1657155" y="481235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97" name="Caixa de Texto 23"/>
          <p:cNvSpPr txBox="1"/>
          <p:nvPr/>
        </p:nvSpPr>
        <p:spPr>
          <a:xfrm>
            <a:off x="1714305" y="179352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98" name="Caixa de Texto 23"/>
          <p:cNvSpPr txBox="1"/>
          <p:nvPr/>
        </p:nvSpPr>
        <p:spPr>
          <a:xfrm>
            <a:off x="572041" y="342179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grpSp>
        <p:nvGrpSpPr>
          <p:cNvPr id="99" name="Grupo 98"/>
          <p:cNvGrpSpPr/>
          <p:nvPr/>
        </p:nvGrpSpPr>
        <p:grpSpPr>
          <a:xfrm rot="16200000" flipV="1">
            <a:off x="1772285" y="2926080"/>
            <a:ext cx="594360" cy="452120"/>
            <a:chOff x="2587" y="5946"/>
            <a:chExt cx="4283" cy="2118"/>
          </a:xfrm>
        </p:grpSpPr>
        <p:cxnSp>
          <p:nvCxnSpPr>
            <p:cNvPr id="100"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Triângulo isósceles 100"/>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02"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03" name="Conector Reto 74"/>
          <p:cNvCxnSpPr/>
          <p:nvPr/>
        </p:nvCxnSpPr>
        <p:spPr>
          <a:xfrm flipV="1">
            <a:off x="2078355" y="386651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4" name="Conector Reto 103"/>
          <p:cNvCxnSpPr/>
          <p:nvPr/>
        </p:nvCxnSpPr>
        <p:spPr>
          <a:xfrm flipH="1" flipV="1">
            <a:off x="2071370" y="245427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5" name="Conector Reto 104"/>
          <p:cNvCxnSpPr/>
          <p:nvPr/>
        </p:nvCxnSpPr>
        <p:spPr>
          <a:xfrm>
            <a:off x="2078355" y="3356610"/>
            <a:ext cx="0" cy="145605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106" name="Grupo 105"/>
          <p:cNvGrpSpPr/>
          <p:nvPr/>
        </p:nvGrpSpPr>
        <p:grpSpPr>
          <a:xfrm flipV="1">
            <a:off x="1884680" y="3866515"/>
            <a:ext cx="387350" cy="552450"/>
            <a:chOff x="7555792" y="2647951"/>
            <a:chExt cx="387626" cy="552342"/>
          </a:xfrm>
          <a:solidFill>
            <a:schemeClr val="bg1"/>
          </a:solidFill>
        </p:grpSpPr>
        <p:sp>
          <p:nvSpPr>
            <p:cNvPr id="107" name="Elipse 106"/>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8" name="Conector de Seta Reta 59"/>
            <p:cNvCxnSpPr/>
            <p:nvPr/>
          </p:nvCxnSpPr>
          <p:spPr>
            <a:xfrm flipH="1" flipV="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09" name="Conector Reto 108"/>
          <p:cNvCxnSpPr/>
          <p:nvPr/>
        </p:nvCxnSpPr>
        <p:spPr>
          <a:xfrm rot="16200000" flipV="1">
            <a:off x="1801495" y="330136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10" name="Forma livre 109"/>
          <p:cNvSpPr/>
          <p:nvPr/>
        </p:nvSpPr>
        <p:spPr>
          <a:xfrm flipV="1">
            <a:off x="1178560" y="2157095"/>
            <a:ext cx="535940" cy="1264920"/>
          </a:xfrm>
          <a:custGeom>
            <a:avLst/>
            <a:gdLst>
              <a:gd name="connsiteX0" fmla="*/ 535897 w 535897"/>
              <a:gd name="connsiteY0" fmla="*/ 1296538 h 1296538"/>
              <a:gd name="connsiteX1" fmla="*/ 112816 w 535897"/>
              <a:gd name="connsiteY1" fmla="*/ 1050878 h 1296538"/>
              <a:gd name="connsiteX2" fmla="*/ 3634 w 535897"/>
              <a:gd name="connsiteY2" fmla="*/ 532263 h 1296538"/>
              <a:gd name="connsiteX3" fmla="*/ 208350 w 535897"/>
              <a:gd name="connsiteY3" fmla="*/ 95535 h 1296538"/>
              <a:gd name="connsiteX4" fmla="*/ 331180 w 535897"/>
              <a:gd name="connsiteY4" fmla="*/ 0 h 129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897" h="1296538">
                <a:moveTo>
                  <a:pt x="535897" y="1296538"/>
                </a:moveTo>
                <a:cubicBezTo>
                  <a:pt x="368711" y="1237397"/>
                  <a:pt x="201526" y="1178257"/>
                  <a:pt x="112816" y="1050878"/>
                </a:cubicBezTo>
                <a:cubicBezTo>
                  <a:pt x="24105" y="923499"/>
                  <a:pt x="-12288" y="691487"/>
                  <a:pt x="3634" y="532263"/>
                </a:cubicBezTo>
                <a:cubicBezTo>
                  <a:pt x="19556" y="373039"/>
                  <a:pt x="153759" y="184245"/>
                  <a:pt x="208350" y="95535"/>
                </a:cubicBezTo>
                <a:cubicBezTo>
                  <a:pt x="262941" y="6825"/>
                  <a:pt x="297060" y="3412"/>
                  <a:pt x="331180"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1" name="CaixaDeTexto 56"/>
          <p:cNvSpPr txBox="1"/>
          <p:nvPr/>
        </p:nvSpPr>
        <p:spPr>
          <a:xfrm>
            <a:off x="600993" y="5642130"/>
            <a:ext cx="3060918" cy="583565"/>
          </a:xfrm>
          <a:prstGeom prst="rect">
            <a:avLst/>
          </a:prstGeom>
          <a:noFill/>
          <a:ln w="34925">
            <a:noFill/>
          </a:ln>
        </p:spPr>
        <p:txBody>
          <a:bodyPr wrap="square" rtlCol="0">
            <a:spAutoFit/>
          </a:bodyPr>
          <a:lstStyle/>
          <a:p>
            <a:pPr algn="ctr">
              <a:spcBef>
                <a:spcPts val="600"/>
              </a:spcBef>
              <a:spcAft>
                <a:spcPts val="600"/>
              </a:spcAft>
            </a:pPr>
            <a:r>
              <a:rPr lang="pt-BR" altLang="en-US" sz="32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a:t>
            </a:r>
            <a:endParaRPr lang="pt-BR" altLang="en-US" sz="32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12" name="CaixaDeTexto 56"/>
          <p:cNvSpPr txBox="1"/>
          <p:nvPr/>
        </p:nvSpPr>
        <p:spPr>
          <a:xfrm>
            <a:off x="7812053" y="5642130"/>
            <a:ext cx="3060918" cy="583565"/>
          </a:xfrm>
          <a:prstGeom prst="rect">
            <a:avLst/>
          </a:prstGeom>
          <a:noFill/>
          <a:ln w="34925">
            <a:noFill/>
          </a:ln>
        </p:spPr>
        <p:txBody>
          <a:bodyPr wrap="square" rtlCol="0">
            <a:spAutoFit/>
          </a:bodyPr>
          <a:lstStyle/>
          <a:p>
            <a:pPr algn="ctr">
              <a:spcBef>
                <a:spcPts val="600"/>
              </a:spcBef>
              <a:spcAft>
                <a:spcPts val="600"/>
              </a:spcAft>
            </a:pPr>
            <a:r>
              <a:rPr lang="pt-BR" altLang="en-US" sz="32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3200" b="1" dirty="0" smtClean="0">
                <a:solidFill>
                  <a:schemeClr val="tx1"/>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p</a:t>
            </a:r>
            <a:endParaRPr lang="pt-BR" altLang="en-US" sz="3200" b="1" dirty="0" smtClean="0">
              <a:solidFill>
                <a:schemeClr val="tx1"/>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endParaRPr>
          </a:p>
        </p:txBody>
      </p:sp>
    </p:spTree>
  </p:cSld>
  <p:clrMapOvr>
    <a:masterClrMapping/>
  </p:clrMapOvr>
  <p:timing>
    <p:tnLst>
      <p:par>
        <p:cTn id="1" dur="indefinite" restart="never" nodeType="tmRoot"/>
      </p:par>
    </p:tn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12" name="Picture 3" descr="c:\ch05_conv\sedr42021_0502.jp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1352550" y="2724785"/>
            <a:ext cx="10016490" cy="36315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 name="CaixaDeTexto 45"/>
          <p:cNvSpPr txBox="1"/>
          <p:nvPr/>
        </p:nvSpPr>
        <p:spPr>
          <a:xfrm>
            <a:off x="707833" y="813412"/>
            <a:ext cx="11040155" cy="1368425"/>
          </a:xfrm>
          <a:prstGeom prst="rect">
            <a:avLst/>
          </a:prstGeom>
          <a:noFill/>
          <a:ln w="25400">
            <a:noFill/>
          </a:ln>
        </p:spPr>
        <p:txBody>
          <a:bodyPr wrap="square" rtlCol="0">
            <a:spAutoFit/>
          </a:bodyPr>
          <a:lstStyle/>
          <a:p>
            <a:pPr indent="0" algn="ctr" fontAlgn="auto">
              <a:spcBef>
                <a:spcPts val="600"/>
              </a:spcBef>
              <a:spcAft>
                <a:spcPts val="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Condições para boa operação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1800"/>
              </a:spcBef>
              <a:spcAft>
                <a:spcPts val="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AE</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N</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N</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endPar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Conector Reto 22"/>
          <p:cNvCxnSpPr/>
          <p:nvPr/>
        </p:nvCxnSpPr>
        <p:spPr>
          <a:xfrm flipH="1" flipV="1">
            <a:off x="10106660" y="3342005"/>
            <a:ext cx="0" cy="11049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365771" y="450402"/>
            <a:ext cx="11040155" cy="289179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 de Correntes (sem efeito Early)</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Espelhos de corrente são estruturas muito importantes para forçar correntes aos circuitos. Como veremos, elas são aplicadas extensivamente na polarização de circuitos integrados. Neste tipo de estrutura, um pequeno efeito Early tem papel fundamental para a operação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4" name="Grupo 3"/>
          <p:cNvGrpSpPr/>
          <p:nvPr/>
        </p:nvGrpSpPr>
        <p:grpSpPr>
          <a:xfrm rot="5400000">
            <a:off x="8852631" y="4798375"/>
            <a:ext cx="1783849" cy="748570"/>
            <a:chOff x="8610600" y="2524505"/>
            <a:chExt cx="1783849" cy="748570"/>
          </a:xfrm>
        </p:grpSpPr>
        <p:cxnSp>
          <p:nvCxnSpPr>
            <p:cNvPr id="5" name="Conector Reto 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 name="Elipse 17"/>
          <p:cNvSpPr/>
          <p:nvPr/>
        </p:nvSpPr>
        <p:spPr>
          <a:xfrm>
            <a:off x="9878426" y="363104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0" name="Conector Reto 19"/>
          <p:cNvCxnSpPr/>
          <p:nvPr/>
        </p:nvCxnSpPr>
        <p:spPr>
          <a:xfrm rot="5400000">
            <a:off x="9861336" y="5916046"/>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9931435" y="615824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flipH="1">
            <a:off x="9394977" y="4614885"/>
            <a:ext cx="72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9976149" y="6211725"/>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flipH="1">
            <a:off x="9848788" y="5197113"/>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de Seta Reta 18"/>
          <p:cNvCxnSpPr/>
          <p:nvPr/>
        </p:nvCxnSpPr>
        <p:spPr>
          <a:xfrm flipH="1">
            <a:off x="9611837" y="3577129"/>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9086478" y="3555518"/>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Io</a:t>
            </a:r>
            <a:endParaRPr lang="pt-BR" altLang="en-US" sz="2800" baseline="-25000" dirty="0">
              <a:latin typeface="Comic Sans MS" panose="030F0702030302020204" pitchFamily="66" charset="0"/>
              <a:cs typeface="Comic Sans MS" panose="030F0702030302020204" pitchFamily="66" charset="0"/>
            </a:endParaRPr>
          </a:p>
        </p:txBody>
      </p:sp>
      <p:sp>
        <p:nvSpPr>
          <p:cNvPr id="59" name="Caixa de Texto 23"/>
          <p:cNvSpPr txBox="1"/>
          <p:nvPr/>
        </p:nvSpPr>
        <p:spPr>
          <a:xfrm>
            <a:off x="9159875" y="5185410"/>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28" name="Conector Reto 27"/>
          <p:cNvCxnSpPr/>
          <p:nvPr/>
        </p:nvCxnSpPr>
        <p:spPr>
          <a:xfrm rot="5400000">
            <a:off x="9923533" y="3861854"/>
            <a:ext cx="360000" cy="0"/>
          </a:xfrm>
          <a:prstGeom prst="line">
            <a:avLst/>
          </a:prstGeom>
          <a:ln w="1905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9384665" y="4603750"/>
            <a:ext cx="10160" cy="6032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5" name="Grupo 44"/>
          <p:cNvGrpSpPr/>
          <p:nvPr/>
        </p:nvGrpSpPr>
        <p:grpSpPr>
          <a:xfrm rot="5400000">
            <a:off x="10027381" y="4798375"/>
            <a:ext cx="1783849" cy="748570"/>
            <a:chOff x="8610600" y="2524505"/>
            <a:chExt cx="1783849" cy="748570"/>
          </a:xfrm>
        </p:grpSpPr>
        <p:cxnSp>
          <p:nvCxnSpPr>
            <p:cNvPr id="46" name="Conector Reto 4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4" name="Conector Reto 53"/>
          <p:cNvCxnSpPr/>
          <p:nvPr/>
        </p:nvCxnSpPr>
        <p:spPr>
          <a:xfrm rot="5400000">
            <a:off x="11036086" y="5916046"/>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11106185" y="615824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11150899" y="6211725"/>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Caixa de Texto 23"/>
          <p:cNvSpPr txBox="1"/>
          <p:nvPr/>
        </p:nvSpPr>
        <p:spPr>
          <a:xfrm>
            <a:off x="10339705" y="5207000"/>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65" name="Caixa de Texto 23"/>
          <p:cNvSpPr txBox="1"/>
          <p:nvPr/>
        </p:nvSpPr>
        <p:spPr>
          <a:xfrm>
            <a:off x="11052810" y="3699510"/>
            <a:ext cx="10769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Iout</a:t>
            </a:r>
            <a:endParaRPr lang="pt-BR" altLang="en-US" sz="2800" baseline="-25000" dirty="0">
              <a:latin typeface="Comic Sans MS" panose="030F0702030302020204" pitchFamily="66" charset="0"/>
              <a:cs typeface="Comic Sans MS" panose="030F0702030302020204" pitchFamily="66" charset="0"/>
            </a:endParaRPr>
          </a:p>
        </p:txBody>
      </p:sp>
      <p:cxnSp>
        <p:nvCxnSpPr>
          <p:cNvPr id="66" name="Conector de Seta Reta 18"/>
          <p:cNvCxnSpPr/>
          <p:nvPr/>
        </p:nvCxnSpPr>
        <p:spPr>
          <a:xfrm flipH="1">
            <a:off x="11166317" y="4003849"/>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CaixaDeTexto 45"/>
          <p:cNvSpPr txBox="1"/>
          <p:nvPr/>
        </p:nvSpPr>
        <p:spPr>
          <a:xfrm>
            <a:off x="408940" y="3382645"/>
            <a:ext cx="8388985" cy="2830195"/>
          </a:xfrm>
          <a:prstGeom prst="rect">
            <a:avLst/>
          </a:prstGeom>
          <a:noFill/>
        </p:spPr>
        <p:txBody>
          <a:bodyPr wrap="square" rtlCol="0">
            <a:spAutoFit/>
          </a:bodyPr>
          <a:lstStyle/>
          <a:p>
            <a:pPr indent="0">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 Q1 for igual a Q2 (mesmo tamanho, mesma geometria, mesma dopagem, etc.), </a:t>
            </a:r>
            <a:r>
              <a:rPr lang="pt-BR" altLang="en-US" sz="2800" b="1" dirty="0" smtClean="0">
                <a:solidFill>
                  <a:srgbClr val="C00000"/>
                </a:solidFill>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28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&gt;&gt; 1 e o Efeito Early for desprezível, então Iout = Io (os dois transistores tem o mesmo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Arial" panose="020B0604020202020204" pitchFamily="34" charset="0"/>
              <a:buNone/>
            </a:pPr>
            <a:r>
              <a:rPr lang="pt-BR" altLang="en-US" sz="28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Veja que devemos garantir que Q1 e Q2 estejam na região ativa</a:t>
            </a:r>
            <a:endParaRPr lang="pt-BR" altLang="en-US" sz="28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3" name="Espaço Reservado para Conteúdo 2"/>
              <p:cNvSpPr>
                <a:spLocks noGrp="1"/>
              </p:cNvSpPr>
              <p:nvPr>
                <p:ph idx="1"/>
              </p:nvPr>
            </p:nvSpPr>
            <p:spPr>
              <a:xfrm>
                <a:off x="838200" y="589280"/>
                <a:ext cx="10515600" cy="2943225"/>
              </a:xfrm>
            </p:spPr>
            <p:txBody>
              <a:bodyPr>
                <a:normAutofit fontScale="85000" lnSpcReduction="20000"/>
              </a:bodyPr>
              <a:lstStyle/>
              <a:p>
                <a:pPr marL="0" indent="0">
                  <a:buNone/>
                </a:pPr>
                <a:r>
                  <a:rPr lang="pt-BR" sz="3500" b="1" dirty="0" smtClean="0">
                    <a:solidFill>
                      <a:srgbClr val="C00000"/>
                    </a:solidFill>
                    <a:latin typeface="Comic Sans MS" panose="030F0702030302020204" pitchFamily="66" charset="0"/>
                  </a:rPr>
                  <a:t>4. Seno</a:t>
                </a:r>
                <a:endParaRPr lang="pt-BR" sz="3500" b="1" dirty="0" smtClean="0">
                  <a:solidFill>
                    <a:srgbClr val="C00000"/>
                  </a:solidFill>
                  <a:latin typeface="Comic Sans MS" panose="030F0702030302020204" pitchFamily="66" charset="0"/>
                </a:endParaRPr>
              </a:p>
              <a:p>
                <a:pPr marL="0" indent="0">
                  <a:buNone/>
                </a:pPr>
                <a:endParaRPr lang="pt-BR" dirty="0"/>
              </a:p>
              <a:p>
                <a:pPr marL="0" indent="0">
                  <a:buNone/>
                </a:pPr>
                <a:r>
                  <a:rPr lang="pt-BR" i="1" dirty="0">
                    <a:latin typeface="Cambria" panose="02040503050406030204" charset="0"/>
                    <a:cs typeface="Cambria" panose="02040503050406030204" charset="0"/>
                  </a:rPr>
                  <a:t>f</a:t>
                </a:r>
                <a:r>
                  <a:rPr lang="pt-BR" i="1" dirty="0" smtClean="0">
                    <a:latin typeface="Cambria" panose="02040503050406030204" charset="0"/>
                    <a:cs typeface="Cambria" panose="02040503050406030204" charset="0"/>
                  </a:rPr>
                  <a:t>(t) = </a:t>
                </a:r>
                <a:r>
                  <a:rPr lang="pt-BR" i="1" dirty="0" err="1" smtClean="0">
                    <a:latin typeface="Cambria" panose="02040503050406030204" charset="0"/>
                    <a:cs typeface="Cambria" panose="02040503050406030204" charset="0"/>
                  </a:rPr>
                  <a:t>sen</a:t>
                </a:r>
                <a:r>
                  <a:rPr lang="pt-BR" i="1" dirty="0" smtClean="0">
                    <a:latin typeface="Cambria" panose="02040503050406030204" charset="0"/>
                    <a:cs typeface="Cambria" panose="02040503050406030204" charset="0"/>
                  </a:rPr>
                  <a:t>(</a:t>
                </a:r>
                <a:r>
                  <a:rPr lang="pt-BR" dirty="0" err="1" smtClean="0">
                    <a:latin typeface="Symbol" panose="05050102010706020507" pitchFamily="18" charset="2"/>
                  </a:rPr>
                  <a:t>w</a:t>
                </a:r>
                <a:r>
                  <a:rPr lang="pt-BR" dirty="0" err="1" smtClean="0">
                    <a:latin typeface="Cambria" panose="02040503050406030204" charset="0"/>
                    <a:cs typeface="Cambria" panose="02040503050406030204" charset="0"/>
                  </a:rPr>
                  <a:t>t</a:t>
                </a:r>
                <a:r>
                  <a:rPr lang="pt-BR" dirty="0" smtClean="0">
                    <a:latin typeface="Cambria" panose="02040503050406030204" charset="0"/>
                    <a:cs typeface="Cambria" panose="02040503050406030204" charset="0"/>
                  </a:rPr>
                  <a:t>) = (</a:t>
                </a:r>
                <a:r>
                  <a:rPr lang="pt-BR" dirty="0" err="1" smtClean="0">
                    <a:latin typeface="Cambria" panose="02040503050406030204" charset="0"/>
                    <a:cs typeface="Cambria" panose="02040503050406030204" charset="0"/>
                  </a:rPr>
                  <a:t>e</a:t>
                </a:r>
                <a:r>
                  <a:rPr lang="pt-BR" baseline="30000" dirty="0" err="1" smtClean="0">
                    <a:latin typeface="Comic Sans MS" panose="030F0702030302020204" pitchFamily="66" charset="0"/>
                  </a:rPr>
                  <a:t>j</a:t>
                </a:r>
                <a:r>
                  <a:rPr lang="pt-BR" baseline="30000" dirty="0" err="1" smtClean="0">
                    <a:latin typeface="Symbol" panose="05050102010706020507" pitchFamily="18" charset="2"/>
                  </a:rPr>
                  <a:t>w</a:t>
                </a:r>
                <a:r>
                  <a:rPr lang="pt-BR" baseline="30000" dirty="0" err="1" smtClean="0">
                    <a:latin typeface="Comic Sans MS" panose="030F0702030302020204" pitchFamily="66" charset="0"/>
                  </a:rPr>
                  <a:t>t</a:t>
                </a:r>
                <a:r>
                  <a:rPr lang="pt-BR" dirty="0" smtClean="0">
                    <a:latin typeface="Comic Sans MS" panose="030F0702030302020204" pitchFamily="66" charset="0"/>
                  </a:rPr>
                  <a:t> </a:t>
                </a:r>
                <a:r>
                  <a:rPr lang="pt-BR" i="1" dirty="0" smtClean="0">
                    <a:latin typeface="Cambria" panose="02040503050406030204" charset="0"/>
                    <a:cs typeface="Cambria" panose="02040503050406030204" charset="0"/>
                  </a:rPr>
                  <a:t>– e</a:t>
                </a:r>
                <a:r>
                  <a:rPr lang="pt-BR" baseline="30000" dirty="0" smtClean="0">
                    <a:latin typeface="Comic Sans MS" panose="030F0702030302020204" pitchFamily="66" charset="0"/>
                  </a:rPr>
                  <a:t>-</a:t>
                </a:r>
                <a:r>
                  <a:rPr lang="pt-BR" baseline="30000" dirty="0" err="1" smtClean="0">
                    <a:latin typeface="Comic Sans MS" panose="030F0702030302020204" pitchFamily="66" charset="0"/>
                  </a:rPr>
                  <a:t>j</a:t>
                </a:r>
                <a:r>
                  <a:rPr lang="pt-BR" baseline="30000" dirty="0" err="1" smtClean="0">
                    <a:latin typeface="Symbol" panose="05050102010706020507" pitchFamily="18" charset="2"/>
                  </a:rPr>
                  <a:t>w</a:t>
                </a:r>
                <a:r>
                  <a:rPr lang="pt-BR" baseline="30000" dirty="0" err="1" smtClean="0">
                    <a:latin typeface="Comic Sans MS" panose="030F0702030302020204" pitchFamily="66" charset="0"/>
                  </a:rPr>
                  <a:t>t</a:t>
                </a:r>
                <a:r>
                  <a:rPr lang="pt-BR" i="1" dirty="0" smtClean="0">
                    <a:latin typeface="Cambria" panose="02040503050406030204" charset="0"/>
                    <a:cs typeface="Cambria" panose="02040503050406030204" charset="0"/>
                  </a:rPr>
                  <a:t>)/2j</a:t>
                </a:r>
                <a:endParaRPr lang="pt-BR" dirty="0" smtClean="0">
                  <a:latin typeface="Comic Sans MS" panose="030F0702030302020204" pitchFamily="66" charset="0"/>
                </a:endParaRPr>
              </a:p>
              <a:p>
                <a:pPr marL="0" indent="0">
                  <a:buNone/>
                </a:pPr>
                <a:endParaRPr lang="pt-BR" dirty="0"/>
              </a:p>
              <a:p>
                <a:pPr marL="0" indent="0">
                  <a:buNone/>
                </a:pPr>
                <a:r>
                  <a:rPr lang="pt-BR" dirty="0" smtClean="0">
                    <a:latin typeface="Viner Hand ITC" panose="03070502030502020203" pitchFamily="66" charset="0"/>
                  </a:rPr>
                  <a:t>L</a:t>
                </a:r>
                <a:r>
                  <a:rPr lang="pt-BR" i="1" dirty="0" smtClean="0">
                    <a:latin typeface="Cambria" panose="02040503050406030204" charset="0"/>
                    <a:cs typeface="Cambria" panose="02040503050406030204" charset="0"/>
                  </a:rPr>
                  <a:t>(</a:t>
                </a:r>
                <a:r>
                  <a:rPr lang="pt-BR" i="1" dirty="0" err="1" smtClean="0">
                    <a:latin typeface="Cambria" panose="02040503050406030204" charset="0"/>
                    <a:cs typeface="Cambria" panose="02040503050406030204" charset="0"/>
                  </a:rPr>
                  <a:t>sen</a:t>
                </a:r>
                <a:r>
                  <a:rPr lang="pt-BR" i="1" dirty="0" smtClean="0">
                    <a:latin typeface="Cambria" panose="02040503050406030204" charset="0"/>
                    <a:cs typeface="Cambria" panose="02040503050406030204" charset="0"/>
                  </a:rPr>
                  <a:t>(</a:t>
                </a:r>
                <a:r>
                  <a:rPr lang="pt-BR" b="1" i="1" dirty="0" err="1" smtClean="0">
                    <a:latin typeface="Symbol" panose="05050102010706020507" charset="0"/>
                    <a:cs typeface="Symbol" panose="05050102010706020507" charset="0"/>
                  </a:rPr>
                  <a:t>w</a:t>
                </a:r>
                <a:r>
                  <a:rPr lang="pt-BR" b="1" i="1" dirty="0" err="1" smtClean="0">
                    <a:latin typeface="Cambria" panose="02040503050406030204" charset="0"/>
                    <a:cs typeface="Cambria" panose="02040503050406030204" charset="0"/>
                  </a:rPr>
                  <a:t>t</a:t>
                </a:r>
                <a:r>
                  <a:rPr lang="pt-BR" i="1" dirty="0" smtClean="0">
                    <a:latin typeface="Cambria" panose="02040503050406030204" charset="0"/>
                    <a:cs typeface="Cambria" panose="02040503050406030204" charset="0"/>
                  </a:rPr>
                  <a:t>)) =</a:t>
                </a:r>
                <a:r>
                  <a:rPr lang="pt-BR" dirty="0" smtClean="0">
                    <a:latin typeface="Comic Sans MS" panose="030F0702030302020204" pitchFamily="66" charset="0"/>
                  </a:rPr>
                  <a:t> </a:t>
                </a:r>
                <a:r>
                  <a:rPr lang="pt-BR" dirty="0" smtClean="0">
                    <a:latin typeface="Viner Hand ITC" panose="03070502030502020203" pitchFamily="66" charset="0"/>
                  </a:rPr>
                  <a:t>L</a:t>
                </a:r>
                <a:r>
                  <a:rPr lang="pt-BR" i="1" dirty="0" smtClean="0">
                    <a:latin typeface="Cambria" panose="02040503050406030204" charset="0"/>
                    <a:cs typeface="Cambria" panose="02040503050406030204" charset="0"/>
                  </a:rPr>
                  <a:t>(</a:t>
                </a:r>
                <a:r>
                  <a:rPr lang="pt-BR" i="1" dirty="0" err="1">
                    <a:latin typeface="Cambria" panose="02040503050406030204" charset="0"/>
                    <a:cs typeface="Cambria" panose="02040503050406030204" charset="0"/>
                  </a:rPr>
                  <a:t>e</a:t>
                </a:r>
                <a:r>
                  <a:rPr lang="pt-BR" i="1" baseline="30000" dirty="0" err="1">
                    <a:latin typeface="Cambria" panose="02040503050406030204" charset="0"/>
                    <a:cs typeface="Cambria" panose="02040503050406030204" charset="0"/>
                  </a:rPr>
                  <a:t>j</a:t>
                </a:r>
                <a:r>
                  <a:rPr lang="pt-BR" baseline="30000" dirty="0" err="1">
                    <a:latin typeface="Symbol" panose="05050102010706020507" pitchFamily="18" charset="2"/>
                  </a:rPr>
                  <a:t>w</a:t>
                </a:r>
                <a:r>
                  <a:rPr lang="pt-BR" baseline="30000" dirty="0" err="1">
                    <a:latin typeface="Comic Sans MS" panose="030F0702030302020204" pitchFamily="66" charset="0"/>
                  </a:rPr>
                  <a:t>t</a:t>
                </a:r>
                <a:r>
                  <a:rPr lang="pt-BR" dirty="0">
                    <a:latin typeface="Comic Sans MS" panose="030F0702030302020204" pitchFamily="66" charset="0"/>
                  </a:rPr>
                  <a:t> – e</a:t>
                </a:r>
                <a:r>
                  <a:rPr lang="pt-BR" baseline="30000" dirty="0">
                    <a:latin typeface="Comic Sans MS" panose="030F0702030302020204" pitchFamily="66" charset="0"/>
                  </a:rPr>
                  <a:t>-</a:t>
                </a:r>
                <a:r>
                  <a:rPr lang="pt-BR" baseline="30000" dirty="0" err="1">
                    <a:latin typeface="Comic Sans MS" panose="030F0702030302020204" pitchFamily="66" charset="0"/>
                  </a:rPr>
                  <a:t>j</a:t>
                </a:r>
                <a:r>
                  <a:rPr lang="pt-BR" baseline="30000" dirty="0" err="1">
                    <a:latin typeface="Symbol" panose="05050102010706020507" pitchFamily="18" charset="2"/>
                  </a:rPr>
                  <a:t>w</a:t>
                </a:r>
                <a:r>
                  <a:rPr lang="pt-BR" baseline="30000" dirty="0" err="1">
                    <a:latin typeface="Comic Sans MS" panose="030F0702030302020204" pitchFamily="66" charset="0"/>
                  </a:rPr>
                  <a:t>t</a:t>
                </a:r>
                <a:r>
                  <a:rPr lang="pt-BR" i="1" dirty="0">
                    <a:latin typeface="Cambria" panose="02040503050406030204" charset="0"/>
                    <a:cs typeface="Cambria" panose="02040503050406030204" charset="0"/>
                  </a:rPr>
                  <a:t>)/</a:t>
                </a:r>
                <a:r>
                  <a:rPr lang="pt-BR" i="1" dirty="0" smtClean="0">
                    <a:latin typeface="Cambria" panose="02040503050406030204" charset="0"/>
                    <a:cs typeface="Cambria" panose="02040503050406030204" charset="0"/>
                  </a:rPr>
                  <a:t>2j)</a:t>
                </a:r>
                <a:r>
                  <a:rPr lang="pt-BR" dirty="0" smtClean="0">
                    <a:latin typeface="Comic Sans MS" panose="030F0702030302020204" pitchFamily="66" charset="0"/>
                  </a:rPr>
                  <a:t> </a:t>
                </a:r>
                <a14:m>
                  <m:oMath xmlns:m="http://schemas.openxmlformats.org/officeDocument/2006/math">
                    <m:r>
                      <a:rPr lang="pt-BR" b="0" i="0" smtClean="0">
                        <a:latin typeface="Cambria Math" panose="02040503050406030204" pitchFamily="18" charset="0"/>
                      </a:rPr>
                      <m:t>=</m:t>
                    </m:r>
                    <m:f>
                      <m:fPr>
                        <m:ctrlPr>
                          <a:rPr lang="pt-BR" i="1">
                            <a:latin typeface="Cambria Math" panose="02040503050406030204" pitchFamily="18" charset="0"/>
                          </a:rPr>
                        </m:ctrlPr>
                      </m:fPr>
                      <m:num>
                        <m:r>
                          <a:rPr lang="pt-BR" i="1">
                            <a:latin typeface="Cambria Math" panose="02040503050406030204" pitchFamily="18" charset="0"/>
                          </a:rPr>
                          <m:t>1</m:t>
                        </m:r>
                      </m:num>
                      <m:den>
                        <m:r>
                          <a:rPr lang="pt-BR" i="1">
                            <a:latin typeface="Cambria Math" panose="02040503050406030204" pitchFamily="18" charset="0"/>
                          </a:rPr>
                          <m:t>2</m:t>
                        </m:r>
                        <m:r>
                          <a:rPr lang="pt-BR" i="1">
                            <a:latin typeface="Cambria Math" panose="02040503050406030204" pitchFamily="18" charset="0"/>
                          </a:rPr>
                          <m:t>𝑗</m:t>
                        </m:r>
                      </m:den>
                    </m:f>
                    <m:d>
                      <m:dPr>
                        <m:ctrlPr>
                          <a:rPr lang="pt-BR" i="1">
                            <a:latin typeface="Cambria Math" panose="02040503050406030204" pitchFamily="18" charset="0"/>
                          </a:rPr>
                        </m:ctrlPr>
                      </m:dPr>
                      <m:e>
                        <m:f>
                          <m:fPr>
                            <m:ctrlPr>
                              <a:rPr lang="pt-BR" i="1">
                                <a:latin typeface="Cambria Math" panose="02040503050406030204" pitchFamily="18" charset="0"/>
                              </a:rPr>
                            </m:ctrlPr>
                          </m:fPr>
                          <m:num>
                            <m:r>
                              <a:rPr lang="pt-BR" i="1">
                                <a:latin typeface="Cambria Math" panose="02040503050406030204" pitchFamily="18" charset="0"/>
                              </a:rPr>
                              <m:t>1</m:t>
                            </m:r>
                          </m:num>
                          <m:den>
                            <m:r>
                              <a:rPr lang="pt-BR" i="1">
                                <a:latin typeface="Cambria Math" panose="02040503050406030204" pitchFamily="18" charset="0"/>
                              </a:rPr>
                              <m:t>𝑠</m:t>
                            </m:r>
                            <m:r>
                              <a:rPr lang="pt-BR" i="1">
                                <a:latin typeface="Cambria Math" panose="02040503050406030204" pitchFamily="18" charset="0"/>
                              </a:rPr>
                              <m:t>−</m:t>
                            </m:r>
                            <m:r>
                              <a:rPr lang="pt-BR" i="1">
                                <a:latin typeface="Cambria Math" panose="02040503050406030204" pitchFamily="18" charset="0"/>
                              </a:rPr>
                              <m:t>𝑗</m:t>
                            </m:r>
                            <m:r>
                              <a:rPr lang="pt-BR" i="1">
                                <a:latin typeface="Cambria Math" panose="02040503050406030204" pitchFamily="18" charset="0"/>
                                <a:ea typeface="Cambria Math" panose="02040503050406030204" pitchFamily="18" charset="0"/>
                              </a:rPr>
                              <m:t>𝜔</m:t>
                            </m:r>
                          </m:den>
                        </m:f>
                        <m:r>
                          <a:rPr lang="pt-BR" i="1">
                            <a:latin typeface="Cambria Math" panose="02040503050406030204" pitchFamily="18" charset="0"/>
                          </a:rPr>
                          <m:t>−</m:t>
                        </m:r>
                        <m:f>
                          <m:fPr>
                            <m:ctrlPr>
                              <a:rPr lang="pt-BR" i="1">
                                <a:latin typeface="Cambria Math" panose="02040503050406030204" pitchFamily="18" charset="0"/>
                              </a:rPr>
                            </m:ctrlPr>
                          </m:fPr>
                          <m:num>
                            <m:r>
                              <a:rPr lang="pt-BR" i="1">
                                <a:latin typeface="Cambria Math" panose="02040503050406030204" pitchFamily="18" charset="0"/>
                              </a:rPr>
                              <m:t>1</m:t>
                            </m:r>
                          </m:num>
                          <m:den>
                            <m:r>
                              <a:rPr lang="pt-BR" i="1">
                                <a:latin typeface="Cambria Math" panose="02040503050406030204" pitchFamily="18" charset="0"/>
                              </a:rPr>
                              <m:t>𝑠</m:t>
                            </m:r>
                            <m:r>
                              <a:rPr lang="pt-BR" i="1">
                                <a:latin typeface="Cambria Math" panose="02040503050406030204" pitchFamily="18" charset="0"/>
                              </a:rPr>
                              <m:t>+</m:t>
                            </m:r>
                            <m:r>
                              <a:rPr lang="pt-BR" i="1">
                                <a:latin typeface="Cambria Math" panose="02040503050406030204" pitchFamily="18" charset="0"/>
                              </a:rPr>
                              <m:t>𝑗</m:t>
                            </m:r>
                            <m:r>
                              <a:rPr lang="pt-BR" i="1">
                                <a:latin typeface="Cambria Math" panose="02040503050406030204" pitchFamily="18" charset="0"/>
                                <a:ea typeface="Cambria Math" panose="02040503050406030204" pitchFamily="18" charset="0"/>
                              </a:rPr>
                              <m:t>𝜔</m:t>
                            </m:r>
                          </m:den>
                        </m:f>
                      </m:e>
                    </m:d>
                    <m:r>
                      <a:rPr lang="pt-BR" b="0" i="1" smtClean="0">
                        <a:latin typeface="Cambria Math" panose="02040503050406030204" pitchFamily="18" charset="0"/>
                        <a:ea typeface="Cambria Math" panose="02040503050406030204" pitchFamily="18" charset="0"/>
                      </a:rPr>
                      <m:t>=</m:t>
                    </m:r>
                    <m:f>
                      <m:fPr>
                        <m:ctrlPr>
                          <a:rPr lang="pt-BR" i="1" smtClean="0">
                            <a:latin typeface="Cambria Math" panose="02040503050406030204" pitchFamily="18" charset="0"/>
                          </a:rPr>
                        </m:ctrlPr>
                      </m:fPr>
                      <m:num>
                        <m:r>
                          <a:rPr lang="pt-BR" i="1" smtClean="0">
                            <a:latin typeface="Cambria Math" panose="02040503050406030204" pitchFamily="18" charset="0"/>
                            <a:ea typeface="Cambria Math" panose="02040503050406030204" pitchFamily="18" charset="0"/>
                          </a:rPr>
                          <m:t>𝜔</m:t>
                        </m:r>
                      </m:num>
                      <m:den>
                        <m:sSup>
                          <m:sSupPr>
                            <m:ctrlPr>
                              <a:rPr lang="pt-BR" i="1" smtClean="0">
                                <a:latin typeface="Cambria Math" panose="02040503050406030204" pitchFamily="18" charset="0"/>
                              </a:rPr>
                            </m:ctrlPr>
                          </m:sSupPr>
                          <m:e>
                            <m:r>
                              <a:rPr lang="pt-BR" b="0" i="1" smtClean="0">
                                <a:latin typeface="Cambria Math" panose="02040503050406030204" pitchFamily="18" charset="0"/>
                              </a:rPr>
                              <m:t>𝑠</m:t>
                            </m:r>
                          </m:e>
                          <m:sup>
                            <m:r>
                              <a:rPr lang="pt-BR" b="0" i="1" smtClean="0">
                                <a:latin typeface="Cambria Math" panose="02040503050406030204" pitchFamily="18" charset="0"/>
                              </a:rPr>
                              <m:t>2</m:t>
                            </m:r>
                          </m:sup>
                        </m:sSup>
                        <m:r>
                          <a:rPr lang="pt-BR" b="0" i="1" smtClean="0">
                            <a:latin typeface="Cambria Math" panose="02040503050406030204" pitchFamily="18" charset="0"/>
                          </a:rPr>
                          <m:t>+</m:t>
                        </m:r>
                        <m:sSup>
                          <m:sSupPr>
                            <m:ctrlPr>
                              <a:rPr lang="pt-BR" b="0" i="1" smtClean="0">
                                <a:latin typeface="Cambria Math" panose="02040503050406030204" pitchFamily="18" charset="0"/>
                              </a:rPr>
                            </m:ctrlPr>
                          </m:sSupPr>
                          <m:e>
                            <m:r>
                              <a:rPr lang="pt-BR" b="0" i="1" smtClean="0">
                                <a:latin typeface="Cambria Math" panose="02040503050406030204" pitchFamily="18" charset="0"/>
                                <a:ea typeface="Cambria Math" panose="02040503050406030204" pitchFamily="18" charset="0"/>
                              </a:rPr>
                              <m:t>𝜔</m:t>
                            </m:r>
                          </m:e>
                          <m:sup>
                            <m:r>
                              <a:rPr lang="pt-BR" b="0" i="1" smtClean="0">
                                <a:latin typeface="Cambria Math" panose="02040503050406030204" pitchFamily="18" charset="0"/>
                              </a:rPr>
                              <m:t>2</m:t>
                            </m:r>
                          </m:sup>
                        </m:sSup>
                      </m:den>
                    </m:f>
                  </m:oMath>
                </a14:m>
                <a:endParaRPr lang="pt-BR" b="0" dirty="0" smtClean="0">
                  <a:latin typeface="Comic Sans MS" panose="030F0702030302020204" pitchFamily="66" charset="0"/>
                </a:endParaRPr>
              </a:p>
              <a:p>
                <a:pPr marL="0" indent="0">
                  <a:spcBef>
                    <a:spcPts val="600"/>
                  </a:spcBef>
                  <a:buNone/>
                </a:pPr>
                <a:endParaRPr lang="pt-BR" dirty="0" smtClean="0">
                  <a:latin typeface="Comic Sans MS" panose="030F0702030302020204" pitchFamily="66" charset="0"/>
                </a:endParaRPr>
              </a:p>
              <a:p>
                <a:pPr marL="0" indent="0">
                  <a:spcBef>
                    <a:spcPts val="600"/>
                  </a:spcBef>
                  <a:buNone/>
                </a:pPr>
                <a:r>
                  <a:rPr lang="pt-BR" b="1" dirty="0" smtClean="0">
                    <a:latin typeface="Comic Sans MS" panose="030F0702030302020204" pitchFamily="66" charset="0"/>
                  </a:rPr>
                  <a:t>Usei propriedades de linearidade da transformada</a:t>
                </a:r>
                <a:endParaRPr lang="pt-BR" b="1" dirty="0">
                  <a:latin typeface="Comic Sans MS" panose="030F0702030302020204" pitchFamily="66" charset="0"/>
                </a:endParaRPr>
              </a:p>
            </p:txBody>
          </p:sp>
        </mc:Choice>
        <mc:Fallback>
          <p:sp>
            <p:nvSpPr>
              <p:cNvPr id="3" name="Espaço Reservado para Conteúdo 2"/>
              <p:cNvSpPr>
                <a:spLocks noRot="1" noChangeAspect="1" noMove="1" noResize="1" noEditPoints="1" noAdjustHandles="1" noChangeArrowheads="1" noChangeShapeType="1" noTextEdit="1"/>
              </p:cNvSpPr>
              <p:nvPr>
                <p:ph idx="1"/>
              </p:nvPr>
            </p:nvSpPr>
            <p:spPr>
              <a:xfrm>
                <a:off x="838200" y="589280"/>
                <a:ext cx="10515600" cy="2943225"/>
              </a:xfrm>
              <a:blipFill rotWithShape="1">
                <a:blip r:embed="rId1"/>
                <a:stretch>
                  <a:fillRect t="-3581"/>
                </a:stretch>
              </a:blipFill>
            </p:spPr>
            <p:txBody>
              <a:bodyPr/>
              <a:lstStyle/>
              <a:p>
                <a:r>
                  <a:rPr lang="pt-BR" altLang="en-US">
                    <a:noFill/>
                  </a:rPr>
                  <a:t> </a:t>
                </a:r>
              </a:p>
            </p:txBody>
          </p:sp>
        </mc:Fallback>
      </mc:AlternateContent>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838200" y="3532505"/>
                <a:ext cx="10515600" cy="2823845"/>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pt-BR" sz="3000" b="1" dirty="0" smtClean="0">
                    <a:solidFill>
                      <a:srgbClr val="C00000"/>
                    </a:solidFill>
                    <a:latin typeface="Comic Sans MS" panose="030F0702030302020204" pitchFamily="66" charset="0"/>
                  </a:rPr>
                  <a:t>5. </a:t>
                </a:r>
                <a:r>
                  <a:rPr lang="pt-BR" sz="3000" b="1" dirty="0" err="1" smtClean="0">
                    <a:solidFill>
                      <a:srgbClr val="C00000"/>
                    </a:solidFill>
                    <a:latin typeface="Comic Sans MS" panose="030F0702030302020204" pitchFamily="66" charset="0"/>
                  </a:rPr>
                  <a:t>Coseno</a:t>
                </a:r>
                <a:endParaRPr lang="pt-BR" sz="3000" b="1" dirty="0" smtClean="0">
                  <a:solidFill>
                    <a:srgbClr val="C00000"/>
                  </a:solidFill>
                  <a:latin typeface="Comic Sans MS" panose="030F0702030302020204" pitchFamily="66" charset="0"/>
                </a:endParaRPr>
              </a:p>
              <a:p>
                <a:pPr marL="0" indent="0">
                  <a:buFont typeface="Arial" panose="020B0604020202020204" pitchFamily="34" charset="0"/>
                  <a:buNone/>
                </a:pPr>
                <a:endParaRPr lang="pt-BR" dirty="0"/>
              </a:p>
              <a:p>
                <a:pPr marL="0" indent="0">
                  <a:buFont typeface="Arial" panose="020B0604020202020204" pitchFamily="34" charset="0"/>
                  <a:buNone/>
                </a:pPr>
                <a:r>
                  <a:rPr lang="pt-BR" i="1" dirty="0">
                    <a:latin typeface="Cambria" panose="02040503050406030204" charset="0"/>
                    <a:cs typeface="Cambria" panose="02040503050406030204" charset="0"/>
                  </a:rPr>
                  <a:t>f</a:t>
                </a:r>
                <a:r>
                  <a:rPr lang="pt-BR" i="1" dirty="0" smtClean="0">
                    <a:latin typeface="Cambria" panose="02040503050406030204" charset="0"/>
                    <a:cs typeface="Cambria" panose="02040503050406030204" charset="0"/>
                  </a:rPr>
                  <a:t>(t) = </a:t>
                </a:r>
                <a:r>
                  <a:rPr lang="pt-BR" i="1" dirty="0" err="1" smtClean="0">
                    <a:latin typeface="Cambria" panose="02040503050406030204" charset="0"/>
                    <a:cs typeface="Cambria" panose="02040503050406030204" charset="0"/>
                  </a:rPr>
                  <a:t>cos</a:t>
                </a:r>
                <a:r>
                  <a:rPr lang="pt-BR" i="1" dirty="0" smtClean="0">
                    <a:latin typeface="Cambria" panose="02040503050406030204" charset="0"/>
                    <a:cs typeface="Cambria" panose="02040503050406030204" charset="0"/>
                  </a:rPr>
                  <a:t>(</a:t>
                </a:r>
                <a:r>
                  <a:rPr lang="pt-BR" dirty="0" err="1" smtClean="0">
                    <a:latin typeface="Symbol" panose="05050102010706020507" pitchFamily="18" charset="2"/>
                  </a:rPr>
                  <a:t>w</a:t>
                </a:r>
                <a:r>
                  <a:rPr lang="pt-BR" i="1" dirty="0" err="1" smtClean="0">
                    <a:latin typeface="Cambria" panose="02040503050406030204" charset="0"/>
                    <a:cs typeface="Cambria" panose="02040503050406030204" charset="0"/>
                  </a:rPr>
                  <a:t>t</a:t>
                </a:r>
                <a:r>
                  <a:rPr lang="pt-BR" i="1" dirty="0" smtClean="0">
                    <a:latin typeface="Cambria" panose="02040503050406030204" charset="0"/>
                    <a:cs typeface="Cambria" panose="02040503050406030204" charset="0"/>
                  </a:rPr>
                  <a:t>) = (</a:t>
                </a:r>
                <a:r>
                  <a:rPr lang="pt-BR" i="1" dirty="0" err="1" smtClean="0">
                    <a:latin typeface="Cambria" panose="02040503050406030204" charset="0"/>
                    <a:cs typeface="Cambria" panose="02040503050406030204" charset="0"/>
                  </a:rPr>
                  <a:t>e</a:t>
                </a:r>
                <a:r>
                  <a:rPr lang="pt-BR" baseline="30000" dirty="0" err="1" smtClean="0">
                    <a:latin typeface="Comic Sans MS" panose="030F0702030302020204" pitchFamily="66" charset="0"/>
                  </a:rPr>
                  <a:t>j</a:t>
                </a:r>
                <a:r>
                  <a:rPr lang="pt-BR" baseline="30000" dirty="0" err="1" smtClean="0">
                    <a:latin typeface="Symbol" panose="05050102010706020507" pitchFamily="18" charset="2"/>
                  </a:rPr>
                  <a:t>w</a:t>
                </a:r>
                <a:r>
                  <a:rPr lang="pt-BR" baseline="30000" dirty="0" err="1" smtClean="0">
                    <a:latin typeface="Comic Sans MS" panose="030F0702030302020204" pitchFamily="66" charset="0"/>
                  </a:rPr>
                  <a:t>t</a:t>
                </a:r>
                <a:r>
                  <a:rPr lang="pt-BR" i="1" dirty="0" smtClean="0">
                    <a:latin typeface="Cambria" panose="02040503050406030204" charset="0"/>
                    <a:cs typeface="Cambria" panose="02040503050406030204" charset="0"/>
                  </a:rPr>
                  <a:t> </a:t>
                </a:r>
                <a:r>
                  <a:rPr lang="pt-BR" i="1" dirty="0">
                    <a:latin typeface="Cambria" panose="02040503050406030204" charset="0"/>
                    <a:cs typeface="Cambria" panose="02040503050406030204" charset="0"/>
                  </a:rPr>
                  <a:t>+</a:t>
                </a:r>
                <a:r>
                  <a:rPr lang="pt-BR" i="1" dirty="0" smtClean="0">
                    <a:latin typeface="Cambria" panose="02040503050406030204" charset="0"/>
                    <a:cs typeface="Cambria" panose="02040503050406030204" charset="0"/>
                  </a:rPr>
                  <a:t> e</a:t>
                </a:r>
                <a:r>
                  <a:rPr lang="pt-BR" baseline="30000" dirty="0" smtClean="0">
                    <a:latin typeface="Comic Sans MS" panose="030F0702030302020204" pitchFamily="66" charset="0"/>
                  </a:rPr>
                  <a:t>-</a:t>
                </a:r>
                <a:r>
                  <a:rPr lang="pt-BR" baseline="30000" dirty="0" err="1" smtClean="0">
                    <a:latin typeface="Comic Sans MS" panose="030F0702030302020204" pitchFamily="66" charset="0"/>
                  </a:rPr>
                  <a:t>j</a:t>
                </a:r>
                <a:r>
                  <a:rPr lang="pt-BR" baseline="30000" dirty="0" err="1" smtClean="0">
                    <a:latin typeface="Symbol" panose="05050102010706020507" pitchFamily="18" charset="2"/>
                  </a:rPr>
                  <a:t>w</a:t>
                </a:r>
                <a:r>
                  <a:rPr lang="pt-BR" baseline="30000" dirty="0" err="1" smtClean="0">
                    <a:latin typeface="Comic Sans MS" panose="030F0702030302020204" pitchFamily="66" charset="0"/>
                  </a:rPr>
                  <a:t>t</a:t>
                </a:r>
                <a:r>
                  <a:rPr lang="pt-BR" i="1" dirty="0" smtClean="0">
                    <a:latin typeface="Cambria" panose="02040503050406030204" charset="0"/>
                    <a:cs typeface="Cambria" panose="02040503050406030204" charset="0"/>
                  </a:rPr>
                  <a:t>)/2</a:t>
                </a:r>
                <a:endParaRPr lang="pt-BR" i="1" dirty="0" smtClean="0">
                  <a:latin typeface="Cambria" panose="02040503050406030204" charset="0"/>
                  <a:cs typeface="Cambria" panose="02040503050406030204" charset="0"/>
                </a:endParaRPr>
              </a:p>
              <a:p>
                <a:pPr marL="0" indent="0">
                  <a:buFont typeface="Arial" panose="020B0604020202020204" pitchFamily="34" charset="0"/>
                  <a:buNone/>
                </a:pPr>
                <a:endParaRPr lang="pt-BR" dirty="0"/>
              </a:p>
              <a:p>
                <a:pPr marL="0" indent="0">
                  <a:buNone/>
                </a:pPr>
                <a:r>
                  <a:rPr lang="pt-BR" sz="3000" dirty="0" smtClean="0">
                    <a:latin typeface="Viner Hand ITC" panose="03070502030502020203" pitchFamily="66" charset="0"/>
                  </a:rPr>
                  <a:t>L</a:t>
                </a:r>
                <a:r>
                  <a:rPr lang="pt-BR" i="1" dirty="0" smtClean="0">
                    <a:latin typeface="Cambria" panose="02040503050406030204" charset="0"/>
                    <a:cs typeface="Cambria" panose="02040503050406030204" charset="0"/>
                  </a:rPr>
                  <a:t>(cos(</a:t>
                </a:r>
                <a:r>
                  <a:rPr lang="pt-BR" dirty="0" err="1" smtClean="0">
                    <a:latin typeface="Symbol" panose="05050102010706020507" pitchFamily="18" charset="2"/>
                  </a:rPr>
                  <a:t>w</a:t>
                </a:r>
                <a:r>
                  <a:rPr lang="pt-BR" i="1" dirty="0" err="1" smtClean="0">
                    <a:latin typeface="Cambria" panose="02040503050406030204" charset="0"/>
                    <a:cs typeface="Cambria" panose="02040503050406030204" charset="0"/>
                  </a:rPr>
                  <a:t>t</a:t>
                </a:r>
                <a:r>
                  <a:rPr lang="pt-BR" i="1" dirty="0" smtClean="0">
                    <a:latin typeface="Cambria" panose="02040503050406030204" charset="0"/>
                    <a:cs typeface="Cambria" panose="02040503050406030204" charset="0"/>
                  </a:rPr>
                  <a:t>)) = </a:t>
                </a:r>
                <a:r>
                  <a:rPr lang="pt-BR" dirty="0">
                    <a:latin typeface="Viner Hand ITC" panose="03070502030502020203" pitchFamily="66" charset="0"/>
                  </a:rPr>
                  <a:t>L</a:t>
                </a:r>
                <a:r>
                  <a:rPr lang="pt-BR" i="1" dirty="0">
                    <a:latin typeface="Cambria" panose="02040503050406030204" charset="0"/>
                    <a:cs typeface="Cambria" panose="02040503050406030204" charset="0"/>
                  </a:rPr>
                  <a:t>(</a:t>
                </a:r>
                <a:r>
                  <a:rPr lang="pt-BR" i="1" dirty="0" err="1">
                    <a:latin typeface="Cambria" panose="02040503050406030204" charset="0"/>
                    <a:cs typeface="Cambria" panose="02040503050406030204" charset="0"/>
                  </a:rPr>
                  <a:t>e</a:t>
                </a:r>
                <a:r>
                  <a:rPr lang="pt-BR" baseline="30000" dirty="0" err="1">
                    <a:latin typeface="Comic Sans MS" panose="030F0702030302020204" pitchFamily="66" charset="0"/>
                  </a:rPr>
                  <a:t>j</a:t>
                </a:r>
                <a:r>
                  <a:rPr lang="pt-BR" baseline="30000" dirty="0" err="1">
                    <a:latin typeface="Symbol" panose="05050102010706020507" pitchFamily="18" charset="2"/>
                  </a:rPr>
                  <a:t>w</a:t>
                </a:r>
                <a:r>
                  <a:rPr lang="pt-BR" baseline="30000" dirty="0" err="1">
                    <a:latin typeface="Comic Sans MS" panose="030F0702030302020204" pitchFamily="66" charset="0"/>
                  </a:rPr>
                  <a:t>t</a:t>
                </a:r>
                <a:r>
                  <a:rPr lang="pt-BR" dirty="0">
                    <a:latin typeface="Comic Sans MS" panose="030F0702030302020204" pitchFamily="66" charset="0"/>
                  </a:rPr>
                  <a:t> </a:t>
                </a:r>
                <a:r>
                  <a:rPr lang="pt-BR" dirty="0" smtClean="0">
                    <a:latin typeface="Comic Sans MS" panose="030F0702030302020204" pitchFamily="66" charset="0"/>
                  </a:rPr>
                  <a:t>+ </a:t>
                </a:r>
                <a:r>
                  <a:rPr lang="pt-BR" dirty="0">
                    <a:latin typeface="Comic Sans MS" panose="030F0702030302020204" pitchFamily="66" charset="0"/>
                  </a:rPr>
                  <a:t>e</a:t>
                </a:r>
                <a:r>
                  <a:rPr lang="pt-BR" baseline="30000" dirty="0">
                    <a:latin typeface="Comic Sans MS" panose="030F0702030302020204" pitchFamily="66" charset="0"/>
                  </a:rPr>
                  <a:t>-</a:t>
                </a:r>
                <a:r>
                  <a:rPr lang="pt-BR" baseline="30000" dirty="0" err="1">
                    <a:latin typeface="Comic Sans MS" panose="030F0702030302020204" pitchFamily="66" charset="0"/>
                  </a:rPr>
                  <a:t>j</a:t>
                </a:r>
                <a:r>
                  <a:rPr lang="pt-BR" baseline="30000" dirty="0" err="1">
                    <a:latin typeface="Symbol" panose="05050102010706020507" pitchFamily="18" charset="2"/>
                  </a:rPr>
                  <a:t>w</a:t>
                </a:r>
                <a:r>
                  <a:rPr lang="pt-BR" baseline="30000" dirty="0" err="1">
                    <a:latin typeface="Comic Sans MS" panose="030F0702030302020204" pitchFamily="66" charset="0"/>
                  </a:rPr>
                  <a:t>t</a:t>
                </a:r>
                <a:r>
                  <a:rPr lang="pt-BR" i="1" dirty="0">
                    <a:latin typeface="Cambria" panose="02040503050406030204" charset="0"/>
                    <a:cs typeface="Cambria" panose="02040503050406030204" charset="0"/>
                  </a:rPr>
                  <a:t>)/2)</a:t>
                </a:r>
                <a14:m>
                  <m:oMath xmlns:m="http://schemas.openxmlformats.org/officeDocument/2006/math">
                    <m:r>
                      <a:rPr lang="pt-BR" b="0" i="0" smtClean="0">
                        <a:latin typeface="Cambria Math" panose="02040503050406030204" pitchFamily="18" charset="0"/>
                      </a:rPr>
                      <m:t> =</m:t>
                    </m:r>
                    <m:f>
                      <m:fPr>
                        <m:ctrlPr>
                          <a:rPr lang="pt-BR" i="1">
                            <a:latin typeface="Cambria Math" panose="02040503050406030204" pitchFamily="18" charset="0"/>
                          </a:rPr>
                        </m:ctrlPr>
                      </m:fPr>
                      <m:num>
                        <m:r>
                          <a:rPr lang="pt-BR" i="1">
                            <a:latin typeface="Cambria Math" panose="02040503050406030204" pitchFamily="18" charset="0"/>
                          </a:rPr>
                          <m:t>1</m:t>
                        </m:r>
                      </m:num>
                      <m:den>
                        <m:r>
                          <a:rPr lang="pt-BR" i="1">
                            <a:latin typeface="Cambria Math" panose="02040503050406030204" pitchFamily="18" charset="0"/>
                          </a:rPr>
                          <m:t>2</m:t>
                        </m:r>
                      </m:den>
                    </m:f>
                    <m:d>
                      <m:dPr>
                        <m:ctrlPr>
                          <a:rPr lang="pt-BR" i="1">
                            <a:latin typeface="Cambria Math" panose="02040503050406030204" pitchFamily="18" charset="0"/>
                          </a:rPr>
                        </m:ctrlPr>
                      </m:dPr>
                      <m:e>
                        <m:f>
                          <m:fPr>
                            <m:ctrlPr>
                              <a:rPr lang="pt-BR" i="1">
                                <a:latin typeface="Cambria Math" panose="02040503050406030204" pitchFamily="18" charset="0"/>
                              </a:rPr>
                            </m:ctrlPr>
                          </m:fPr>
                          <m:num>
                            <m:r>
                              <a:rPr lang="pt-BR" i="1">
                                <a:latin typeface="Cambria Math" panose="02040503050406030204" pitchFamily="18" charset="0"/>
                              </a:rPr>
                              <m:t>1</m:t>
                            </m:r>
                          </m:num>
                          <m:den>
                            <m:r>
                              <a:rPr lang="pt-BR" i="1">
                                <a:latin typeface="Cambria Math" panose="02040503050406030204" pitchFamily="18" charset="0"/>
                              </a:rPr>
                              <m:t>𝑠</m:t>
                            </m:r>
                            <m:r>
                              <a:rPr lang="pt-BR" i="1">
                                <a:latin typeface="Cambria Math" panose="02040503050406030204" pitchFamily="18" charset="0"/>
                              </a:rPr>
                              <m:t>−</m:t>
                            </m:r>
                            <m:r>
                              <a:rPr lang="pt-BR" i="1">
                                <a:latin typeface="Cambria Math" panose="02040503050406030204" pitchFamily="18" charset="0"/>
                              </a:rPr>
                              <m:t>𝑗</m:t>
                            </m:r>
                            <m:r>
                              <a:rPr lang="pt-BR" i="1">
                                <a:latin typeface="Cambria Math" panose="02040503050406030204" pitchFamily="18" charset="0"/>
                                <a:ea typeface="Cambria Math" panose="02040503050406030204" pitchFamily="18" charset="0"/>
                              </a:rPr>
                              <m:t>𝜔</m:t>
                            </m:r>
                          </m:den>
                        </m:f>
                        <m:r>
                          <a:rPr lang="pt-BR" i="1">
                            <a:latin typeface="Cambria Math" panose="02040503050406030204" pitchFamily="18" charset="0"/>
                            <a:ea typeface="Cambria Math" panose="02040503050406030204" pitchFamily="18" charset="0"/>
                          </a:rPr>
                          <m:t>+</m:t>
                        </m:r>
                        <m:f>
                          <m:fPr>
                            <m:ctrlPr>
                              <a:rPr lang="pt-BR" i="1">
                                <a:latin typeface="Cambria Math" panose="02040503050406030204" pitchFamily="18" charset="0"/>
                              </a:rPr>
                            </m:ctrlPr>
                          </m:fPr>
                          <m:num>
                            <m:r>
                              <a:rPr lang="pt-BR" i="1">
                                <a:latin typeface="Cambria Math" panose="02040503050406030204" pitchFamily="18" charset="0"/>
                              </a:rPr>
                              <m:t>1</m:t>
                            </m:r>
                          </m:num>
                          <m:den>
                            <m:r>
                              <a:rPr lang="pt-BR" i="1">
                                <a:latin typeface="Cambria Math" panose="02040503050406030204" pitchFamily="18" charset="0"/>
                              </a:rPr>
                              <m:t>𝑠</m:t>
                            </m:r>
                            <m:r>
                              <a:rPr lang="pt-BR" i="1">
                                <a:latin typeface="Cambria Math" panose="02040503050406030204" pitchFamily="18" charset="0"/>
                              </a:rPr>
                              <m:t>+</m:t>
                            </m:r>
                            <m:r>
                              <a:rPr lang="pt-BR" i="1">
                                <a:latin typeface="Cambria Math" panose="02040503050406030204" pitchFamily="18" charset="0"/>
                              </a:rPr>
                              <m:t>𝑗</m:t>
                            </m:r>
                            <m:r>
                              <a:rPr lang="pt-BR" i="1">
                                <a:latin typeface="Cambria Math" panose="02040503050406030204" pitchFamily="18" charset="0"/>
                                <a:ea typeface="Cambria Math" panose="02040503050406030204" pitchFamily="18" charset="0"/>
                              </a:rPr>
                              <m:t>𝜔</m:t>
                            </m:r>
                          </m:den>
                        </m:f>
                      </m:e>
                    </m:d>
                    <m:r>
                      <a:rPr lang="pt-BR" b="0" i="1" smtClean="0">
                        <a:latin typeface="Cambria Math" panose="02040503050406030204" pitchFamily="18" charset="0"/>
                        <a:ea typeface="Cambria Math" panose="02040503050406030204" pitchFamily="18" charset="0"/>
                      </a:rPr>
                      <m:t>=</m:t>
                    </m:r>
                    <m:f>
                      <m:fPr>
                        <m:ctrlPr>
                          <a:rPr lang="pt-BR" i="1" smtClean="0">
                            <a:latin typeface="Cambria Math" panose="02040503050406030204" pitchFamily="18" charset="0"/>
                          </a:rPr>
                        </m:ctrlPr>
                      </m:fPr>
                      <m:num>
                        <m:r>
                          <a:rPr lang="pt-BR" b="0" i="1" smtClean="0">
                            <a:latin typeface="Cambria Math" panose="02040503050406030204" pitchFamily="18" charset="0"/>
                          </a:rPr>
                          <m:t>𝑠</m:t>
                        </m:r>
                      </m:num>
                      <m:den>
                        <m:sSup>
                          <m:sSupPr>
                            <m:ctrlPr>
                              <a:rPr lang="pt-BR" i="1" smtClean="0">
                                <a:latin typeface="Cambria Math" panose="02040503050406030204" pitchFamily="18" charset="0"/>
                              </a:rPr>
                            </m:ctrlPr>
                          </m:sSupPr>
                          <m:e>
                            <m:r>
                              <a:rPr lang="pt-BR" i="1" smtClean="0">
                                <a:latin typeface="Cambria Math" panose="02040503050406030204" pitchFamily="18" charset="0"/>
                              </a:rPr>
                              <m:t>𝑠</m:t>
                            </m:r>
                          </m:e>
                          <m:sup>
                            <m:r>
                              <a:rPr lang="pt-BR" i="1" smtClean="0">
                                <a:latin typeface="Cambria Math" panose="02040503050406030204" pitchFamily="18" charset="0"/>
                              </a:rPr>
                              <m:t>2</m:t>
                            </m:r>
                          </m:sup>
                        </m:sSup>
                        <m:r>
                          <a:rPr lang="pt-BR" i="1" smtClean="0">
                            <a:latin typeface="Cambria Math" panose="02040503050406030204" pitchFamily="18" charset="0"/>
                          </a:rPr>
                          <m:t>+</m:t>
                        </m:r>
                        <m:sSup>
                          <m:sSupPr>
                            <m:ctrlPr>
                              <a:rPr lang="pt-BR" i="1" smtClean="0">
                                <a:latin typeface="Cambria Math" panose="02040503050406030204" pitchFamily="18" charset="0"/>
                              </a:rPr>
                            </m:ctrlPr>
                          </m:sSupPr>
                          <m:e>
                            <m:r>
                              <a:rPr lang="pt-BR" i="1" smtClean="0">
                                <a:latin typeface="Cambria Math" panose="02040503050406030204" pitchFamily="18" charset="0"/>
                                <a:ea typeface="Cambria Math" panose="02040503050406030204" pitchFamily="18" charset="0"/>
                              </a:rPr>
                              <m:t>𝜔</m:t>
                            </m:r>
                          </m:e>
                          <m:sup>
                            <m:r>
                              <a:rPr lang="pt-BR" i="1" smtClean="0">
                                <a:latin typeface="Cambria Math" panose="02040503050406030204" pitchFamily="18" charset="0"/>
                              </a:rPr>
                              <m:t>2</m:t>
                            </m:r>
                          </m:sup>
                        </m:sSup>
                      </m:den>
                    </m:f>
                  </m:oMath>
                </a14:m>
                <a:endParaRPr lang="pt-BR" dirty="0">
                  <a:latin typeface="Comic Sans MS" panose="030F0702030302020204" pitchFamily="66"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838200" y="3532505"/>
                <a:ext cx="10515600" cy="2823845"/>
              </a:xfrm>
              <a:prstGeom prst="rect">
                <a:avLst/>
              </a:prstGeom>
              <a:blipFill rotWithShape="1">
                <a:blip r:embed="rId2"/>
                <a:stretch>
                  <a:fillRect t="-855"/>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4" name="Picture 2" descr="Gráfico de uma família de curvas de um transistor Bipolar PNP em... |  Download Scientific Diagram"/>
          <p:cNvPicPr>
            <a:picLocks noChangeAspect="1" noChangeArrowheads="1"/>
          </p:cNvPicPr>
          <p:nvPr/>
        </p:nvPicPr>
        <p:blipFill rotWithShape="1">
          <a:blip r:embed="rId1">
            <a:extLst>
              <a:ext uri="{28A0092B-C50C-407E-A947-70E740481C1C}">
                <a14:useLocalDpi xmlns:a14="http://schemas.microsoft.com/office/drawing/2010/main" val="0"/>
              </a:ext>
            </a:extLst>
          </a:blip>
          <a:srcRect l="4650" t="4286" r="2708" b="8641"/>
          <a:stretch>
            <a:fillRect/>
          </a:stretch>
        </p:blipFill>
        <p:spPr bwMode="auto">
          <a:xfrm>
            <a:off x="1575435" y="262255"/>
            <a:ext cx="8491855" cy="5570855"/>
          </a:xfrm>
          <a:prstGeom prst="rect">
            <a:avLst/>
          </a:prstGeom>
          <a:noFill/>
          <a:extLst>
            <a:ext uri="{909E8E84-426E-40DD-AFC4-6F175D3DCCD1}">
              <a14:hiddenFill xmlns:a14="http://schemas.microsoft.com/office/drawing/2010/main">
                <a:solidFill>
                  <a:srgbClr val="FFFFFF"/>
                </a:solidFill>
              </a14:hiddenFill>
            </a:ext>
          </a:extLst>
        </p:spPr>
      </p:pic>
      <p:sp>
        <p:nvSpPr>
          <p:cNvPr id="5" name="Elipse 4"/>
          <p:cNvSpPr/>
          <p:nvPr/>
        </p:nvSpPr>
        <p:spPr>
          <a:xfrm>
            <a:off x="2357120" y="4669155"/>
            <a:ext cx="127000" cy="158750"/>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Elipse 5"/>
          <p:cNvSpPr/>
          <p:nvPr/>
        </p:nvSpPr>
        <p:spPr>
          <a:xfrm>
            <a:off x="3230880" y="4669155"/>
            <a:ext cx="127000" cy="158750"/>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3" name="Conector Reto 22"/>
          <p:cNvCxnSpPr/>
          <p:nvPr/>
        </p:nvCxnSpPr>
        <p:spPr>
          <a:xfrm flipH="1" flipV="1">
            <a:off x="9626600" y="1009015"/>
            <a:ext cx="0" cy="11049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rot="5400000">
            <a:off x="8375111" y="2465385"/>
            <a:ext cx="1783849" cy="748570"/>
            <a:chOff x="8610600" y="2524505"/>
            <a:chExt cx="1783849" cy="748570"/>
          </a:xfrm>
        </p:grpSpPr>
        <p:cxnSp>
          <p:nvCxnSpPr>
            <p:cNvPr id="9" name="Conector Reto 8"/>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 name="Elipse 17"/>
          <p:cNvSpPr/>
          <p:nvPr/>
        </p:nvSpPr>
        <p:spPr>
          <a:xfrm>
            <a:off x="9400906" y="129805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0" name="Conector Reto 19"/>
          <p:cNvCxnSpPr/>
          <p:nvPr/>
        </p:nvCxnSpPr>
        <p:spPr>
          <a:xfrm rot="5400000">
            <a:off x="9383816" y="3583056"/>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9453915" y="382525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flipH="1">
            <a:off x="8917457" y="2281895"/>
            <a:ext cx="72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9498629" y="3878735"/>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flipH="1">
            <a:off x="9371268" y="2864123"/>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de Seta Reta 18"/>
          <p:cNvCxnSpPr/>
          <p:nvPr/>
        </p:nvCxnSpPr>
        <p:spPr>
          <a:xfrm flipH="1">
            <a:off x="9134317" y="1244139"/>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8608958" y="1222528"/>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Io</a:t>
            </a:r>
            <a:endParaRPr lang="pt-BR" altLang="en-US" sz="2800" baseline="-25000" dirty="0">
              <a:latin typeface="Comic Sans MS" panose="030F0702030302020204" pitchFamily="66" charset="0"/>
              <a:cs typeface="Comic Sans MS" panose="030F0702030302020204" pitchFamily="66" charset="0"/>
            </a:endParaRPr>
          </a:p>
        </p:txBody>
      </p:sp>
      <p:sp>
        <p:nvSpPr>
          <p:cNvPr id="59" name="Caixa de Texto 23"/>
          <p:cNvSpPr txBox="1"/>
          <p:nvPr/>
        </p:nvSpPr>
        <p:spPr>
          <a:xfrm>
            <a:off x="8682355" y="2852420"/>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28" name="Conector Reto 27"/>
          <p:cNvCxnSpPr/>
          <p:nvPr/>
        </p:nvCxnSpPr>
        <p:spPr>
          <a:xfrm rot="5400000">
            <a:off x="9446013" y="1528864"/>
            <a:ext cx="360000" cy="0"/>
          </a:xfrm>
          <a:prstGeom prst="line">
            <a:avLst/>
          </a:prstGeom>
          <a:ln w="1905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8907145" y="2270760"/>
            <a:ext cx="10160" cy="6032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5" name="Grupo 44"/>
          <p:cNvGrpSpPr/>
          <p:nvPr/>
        </p:nvGrpSpPr>
        <p:grpSpPr>
          <a:xfrm rot="5400000">
            <a:off x="9549861" y="2465385"/>
            <a:ext cx="1783849" cy="748570"/>
            <a:chOff x="8610600" y="2524505"/>
            <a:chExt cx="1783849" cy="748570"/>
          </a:xfrm>
        </p:grpSpPr>
        <p:cxnSp>
          <p:nvCxnSpPr>
            <p:cNvPr id="46" name="Conector Reto 4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4" name="Conector Reto 53"/>
          <p:cNvCxnSpPr/>
          <p:nvPr/>
        </p:nvCxnSpPr>
        <p:spPr>
          <a:xfrm rot="5400000">
            <a:off x="10558566" y="3583056"/>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10628665" y="382525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10673379" y="3878735"/>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Caixa de Texto 23"/>
          <p:cNvSpPr txBox="1"/>
          <p:nvPr/>
        </p:nvSpPr>
        <p:spPr>
          <a:xfrm>
            <a:off x="9862185" y="2874010"/>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65" name="Caixa de Texto 23"/>
          <p:cNvSpPr txBox="1"/>
          <p:nvPr/>
        </p:nvSpPr>
        <p:spPr>
          <a:xfrm>
            <a:off x="10689590" y="1366520"/>
            <a:ext cx="10769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Iout</a:t>
            </a:r>
            <a:endParaRPr lang="pt-BR" altLang="en-US" sz="2800" baseline="-25000" dirty="0">
              <a:latin typeface="Comic Sans MS" panose="030F0702030302020204" pitchFamily="66" charset="0"/>
              <a:cs typeface="Comic Sans MS" panose="030F0702030302020204" pitchFamily="66" charset="0"/>
            </a:endParaRPr>
          </a:p>
        </p:txBody>
      </p:sp>
      <p:cxnSp>
        <p:nvCxnSpPr>
          <p:cNvPr id="66" name="Conector de Seta Reta 18"/>
          <p:cNvCxnSpPr/>
          <p:nvPr/>
        </p:nvCxnSpPr>
        <p:spPr>
          <a:xfrm flipH="1">
            <a:off x="10688797" y="1670859"/>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Caixa de Texto 23"/>
          <p:cNvSpPr txBox="1"/>
          <p:nvPr/>
        </p:nvSpPr>
        <p:spPr>
          <a:xfrm>
            <a:off x="2151380" y="4182110"/>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6" name="Caixa de Texto 23"/>
          <p:cNvSpPr txBox="1"/>
          <p:nvPr/>
        </p:nvSpPr>
        <p:spPr>
          <a:xfrm>
            <a:off x="2932430" y="4182110"/>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17" name="Caixa de Texto 23"/>
          <p:cNvSpPr txBox="1"/>
          <p:nvPr/>
        </p:nvSpPr>
        <p:spPr>
          <a:xfrm>
            <a:off x="486410" y="5833110"/>
            <a:ext cx="211963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V</a:t>
            </a:r>
            <a:r>
              <a:rPr lang="pt-BR" altLang="en-US" sz="2400" baseline="-25000" dirty="0" smtClean="0">
                <a:latin typeface="Comic Sans MS" panose="030F0702030302020204" pitchFamily="66" charset="0"/>
                <a:cs typeface="Comic Sans MS" panose="030F0702030302020204" pitchFamily="66" charset="0"/>
              </a:rPr>
              <a:t>CE</a:t>
            </a:r>
            <a:r>
              <a:rPr lang="pt-BR" altLang="en-US" sz="2400" dirty="0" smtClean="0">
                <a:latin typeface="Comic Sans MS" panose="030F0702030302020204" pitchFamily="66" charset="0"/>
                <a:cs typeface="Comic Sans MS" panose="030F0702030302020204" pitchFamily="66" charset="0"/>
              </a:rPr>
              <a:t> = 0,7V</a:t>
            </a:r>
            <a:endParaRPr lang="pt-BR" altLang="en-US" sz="2400" dirty="0" smtClean="0">
              <a:latin typeface="Comic Sans MS" panose="030F0702030302020204" pitchFamily="66" charset="0"/>
              <a:cs typeface="Comic Sans MS" panose="030F0702030302020204" pitchFamily="66" charset="0"/>
            </a:endParaRPr>
          </a:p>
        </p:txBody>
      </p:sp>
      <p:sp>
        <p:nvSpPr>
          <p:cNvPr id="19" name="Caixa de Texto 23"/>
          <p:cNvSpPr txBox="1"/>
          <p:nvPr/>
        </p:nvSpPr>
        <p:spPr>
          <a:xfrm>
            <a:off x="2932430" y="5833110"/>
            <a:ext cx="211963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V</a:t>
            </a:r>
            <a:r>
              <a:rPr lang="pt-BR" altLang="en-US" sz="2400" baseline="-25000" dirty="0" smtClean="0">
                <a:latin typeface="Comic Sans MS" panose="030F0702030302020204" pitchFamily="66" charset="0"/>
                <a:cs typeface="Comic Sans MS" panose="030F0702030302020204" pitchFamily="66" charset="0"/>
              </a:rPr>
              <a:t>CE</a:t>
            </a:r>
            <a:r>
              <a:rPr lang="pt-BR" altLang="en-US" sz="2400" dirty="0" smtClean="0">
                <a:latin typeface="Comic Sans MS" panose="030F0702030302020204" pitchFamily="66" charset="0"/>
                <a:cs typeface="Comic Sans MS" panose="030F0702030302020204" pitchFamily="66" charset="0"/>
              </a:rPr>
              <a:t> = 3,0V</a:t>
            </a:r>
            <a:endParaRPr lang="pt-BR" altLang="en-US" sz="2400" dirty="0" smtClean="0">
              <a:latin typeface="Comic Sans MS" panose="030F0702030302020204" pitchFamily="66" charset="0"/>
              <a:cs typeface="Comic Sans MS" panose="030F0702030302020204" pitchFamily="66" charset="0"/>
            </a:endParaRPr>
          </a:p>
        </p:txBody>
      </p:sp>
      <p:sp>
        <p:nvSpPr>
          <p:cNvPr id="24" name="Forma livre 23"/>
          <p:cNvSpPr/>
          <p:nvPr/>
        </p:nvSpPr>
        <p:spPr>
          <a:xfrm>
            <a:off x="1698625" y="4857750"/>
            <a:ext cx="905510" cy="1031875"/>
          </a:xfrm>
          <a:custGeom>
            <a:avLst/>
            <a:gdLst>
              <a:gd name="connisteX0" fmla="*/ 787819 w 905605"/>
              <a:gd name="connsiteY0" fmla="*/ 0 h 1031875"/>
              <a:gd name="connisteX1" fmla="*/ 850684 w 905605"/>
              <a:gd name="connsiteY1" fmla="*/ 206375 h 1031875"/>
              <a:gd name="connisteX2" fmla="*/ 72809 w 905605"/>
              <a:gd name="connsiteY2" fmla="*/ 682625 h 1031875"/>
              <a:gd name="connisteX3" fmla="*/ 72809 w 905605"/>
              <a:gd name="connsiteY3" fmla="*/ 1031875 h 1031875"/>
            </a:gdLst>
            <a:ahLst/>
            <a:cxnLst>
              <a:cxn ang="0">
                <a:pos x="connisteX0" y="connsiteY0"/>
              </a:cxn>
              <a:cxn ang="0">
                <a:pos x="connisteX1" y="connsiteY1"/>
              </a:cxn>
              <a:cxn ang="0">
                <a:pos x="connisteX2" y="connsiteY2"/>
              </a:cxn>
              <a:cxn ang="0">
                <a:pos x="connisteX3" y="connsiteY3"/>
              </a:cxn>
            </a:cxnLst>
            <a:rect l="l" t="t" r="r" b="b"/>
            <a:pathLst>
              <a:path w="905606" h="1031875">
                <a:moveTo>
                  <a:pt x="787819" y="0"/>
                </a:moveTo>
                <a:cubicBezTo>
                  <a:pt x="815759" y="31750"/>
                  <a:pt x="993559" y="69850"/>
                  <a:pt x="850684" y="206375"/>
                </a:cubicBezTo>
                <a:cubicBezTo>
                  <a:pt x="707809" y="342900"/>
                  <a:pt x="228384" y="517525"/>
                  <a:pt x="72809" y="682625"/>
                </a:cubicBezTo>
                <a:cubicBezTo>
                  <a:pt x="-82766" y="847725"/>
                  <a:pt x="56934" y="971550"/>
                  <a:pt x="72809" y="1031875"/>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6" name="Forma livre 25"/>
          <p:cNvSpPr/>
          <p:nvPr/>
        </p:nvSpPr>
        <p:spPr>
          <a:xfrm>
            <a:off x="3192873" y="4827905"/>
            <a:ext cx="590550" cy="1061720"/>
          </a:xfrm>
          <a:custGeom>
            <a:avLst/>
            <a:gdLst>
              <a:gd name="connisteX0" fmla="*/ 114109 w 590359"/>
              <a:gd name="connsiteY0" fmla="*/ 17939 h 954564"/>
              <a:gd name="connisteX1" fmla="*/ 383984 w 590359"/>
              <a:gd name="connsiteY1" fmla="*/ 97314 h 954564"/>
              <a:gd name="connisteX2" fmla="*/ 2984 w 590359"/>
              <a:gd name="connsiteY2" fmla="*/ 795814 h 954564"/>
              <a:gd name="connisteX3" fmla="*/ 590359 w 590359"/>
              <a:gd name="connsiteY3" fmla="*/ 954564 h 954564"/>
            </a:gdLst>
            <a:ahLst/>
            <a:cxnLst>
              <a:cxn ang="0">
                <a:pos x="connisteX0" y="connsiteY0"/>
              </a:cxn>
              <a:cxn ang="0">
                <a:pos x="connisteX1" y="connsiteY1"/>
              </a:cxn>
              <a:cxn ang="0">
                <a:pos x="connisteX2" y="connsiteY2"/>
              </a:cxn>
              <a:cxn ang="0">
                <a:pos x="connisteX3" y="connsiteY3"/>
              </a:cxn>
            </a:cxnLst>
            <a:rect l="l" t="t" r="r" b="b"/>
            <a:pathLst>
              <a:path w="590360" h="954565">
                <a:moveTo>
                  <a:pt x="114110" y="17940"/>
                </a:moveTo>
                <a:cubicBezTo>
                  <a:pt x="175705" y="19845"/>
                  <a:pt x="406210" y="-58260"/>
                  <a:pt x="383985" y="97315"/>
                </a:cubicBezTo>
                <a:cubicBezTo>
                  <a:pt x="361760" y="252890"/>
                  <a:pt x="-38290" y="624365"/>
                  <a:pt x="2985" y="795815"/>
                </a:cubicBezTo>
                <a:cubicBezTo>
                  <a:pt x="44260" y="967265"/>
                  <a:pt x="465265" y="936785"/>
                  <a:pt x="590360" y="954565"/>
                </a:cubicBezTo>
              </a:path>
            </a:pathLst>
          </a:custGeom>
          <a:noFill/>
          <a:ln>
            <a:solidFill>
              <a:srgbClr val="9A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7" name="Caixa de Texto 23"/>
          <p:cNvSpPr txBox="1"/>
          <p:nvPr/>
        </p:nvSpPr>
        <p:spPr>
          <a:xfrm>
            <a:off x="247650" y="4500245"/>
            <a:ext cx="1650365" cy="82994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Io= 2.5 mA</a:t>
            </a:r>
            <a:endParaRPr lang="pt-BR" altLang="en-US" sz="2400" dirty="0" smtClean="0">
              <a:latin typeface="Comic Sans MS" panose="030F0702030302020204" pitchFamily="66" charset="0"/>
              <a:cs typeface="Comic Sans MS" panose="030F0702030302020204" pitchFamily="66" charset="0"/>
            </a:endParaRPr>
          </a:p>
        </p:txBody>
      </p:sp>
      <p:sp>
        <p:nvSpPr>
          <p:cNvPr id="30" name="Caixa de Texto 29"/>
          <p:cNvSpPr txBox="1"/>
          <p:nvPr/>
        </p:nvSpPr>
        <p:spPr>
          <a:xfrm>
            <a:off x="3192577" y="472182"/>
            <a:ext cx="4952161" cy="1137285"/>
          </a:xfrm>
          <a:prstGeom prst="rect">
            <a:avLst/>
          </a:prstGeom>
          <a:noFill/>
        </p:spPr>
        <p:txBody>
          <a:bodyPr wrap="square" rtlCol="0" anchor="t">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 de Correntes</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(sem efeito Early)</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Número de Slide 1"/>
          <p:cNvSpPr txBox="1"/>
          <p:nvPr/>
        </p:nvSpPr>
        <p:spPr>
          <a:xfrm>
            <a:off x="8610600"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 name="CaixaDeTexto 45"/>
          <p:cNvSpPr txBox="1"/>
          <p:nvPr/>
        </p:nvSpPr>
        <p:spPr>
          <a:xfrm>
            <a:off x="600632" y="555541"/>
            <a:ext cx="11040155" cy="178371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 de Correntes (sem efeito Early)</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Espelhos de corrente permitem replicar correntes com valores inteiros. </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 name="Conector Reto 22"/>
          <p:cNvCxnSpPr/>
          <p:nvPr/>
        </p:nvCxnSpPr>
        <p:spPr>
          <a:xfrm flipH="1" flipV="1">
            <a:off x="8255181" y="2639837"/>
            <a:ext cx="0" cy="11049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upo 5"/>
          <p:cNvGrpSpPr/>
          <p:nvPr/>
        </p:nvGrpSpPr>
        <p:grpSpPr>
          <a:xfrm rot="5400000">
            <a:off x="7001152" y="4096207"/>
            <a:ext cx="1783849" cy="748570"/>
            <a:chOff x="8610600" y="2524505"/>
            <a:chExt cx="1783849" cy="748570"/>
          </a:xfrm>
        </p:grpSpPr>
        <p:cxnSp>
          <p:nvCxnSpPr>
            <p:cNvPr id="7" name="Conector Reto 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0" name="Conector Reto 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 name="Elipse 12"/>
          <p:cNvSpPr/>
          <p:nvPr/>
        </p:nvSpPr>
        <p:spPr>
          <a:xfrm>
            <a:off x="8026947" y="292887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19"/>
          <p:cNvCxnSpPr/>
          <p:nvPr/>
        </p:nvCxnSpPr>
        <p:spPr>
          <a:xfrm rot="5400000">
            <a:off x="8009857" y="5213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20"/>
          <p:cNvCxnSpPr/>
          <p:nvPr/>
        </p:nvCxnSpPr>
        <p:spPr>
          <a:xfrm>
            <a:off x="8079956" y="545607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ector Reto 21"/>
          <p:cNvCxnSpPr/>
          <p:nvPr/>
        </p:nvCxnSpPr>
        <p:spPr>
          <a:xfrm flipH="1">
            <a:off x="7543498" y="3912717"/>
            <a:ext cx="72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24"/>
          <p:cNvCxnSpPr/>
          <p:nvPr/>
        </p:nvCxnSpPr>
        <p:spPr>
          <a:xfrm>
            <a:off x="8124670" y="5509557"/>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47"/>
          <p:cNvCxnSpPr/>
          <p:nvPr/>
        </p:nvCxnSpPr>
        <p:spPr>
          <a:xfrm flipH="1">
            <a:off x="7997309" y="4494945"/>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flipH="1">
            <a:off x="7760358" y="2874961"/>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0" name="Caixa de Texto 23"/>
          <p:cNvSpPr txBox="1"/>
          <p:nvPr/>
        </p:nvSpPr>
        <p:spPr>
          <a:xfrm>
            <a:off x="7234999" y="285335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Io</a:t>
            </a:r>
            <a:endParaRPr lang="pt-BR" altLang="en-US" sz="2800" baseline="-25000" dirty="0">
              <a:latin typeface="Comic Sans MS" panose="030F0702030302020204" pitchFamily="66" charset="0"/>
              <a:cs typeface="Comic Sans MS" panose="030F0702030302020204" pitchFamily="66" charset="0"/>
            </a:endParaRPr>
          </a:p>
        </p:txBody>
      </p:sp>
      <p:sp>
        <p:nvSpPr>
          <p:cNvPr id="21" name="Caixa de Texto 23"/>
          <p:cNvSpPr txBox="1"/>
          <p:nvPr/>
        </p:nvSpPr>
        <p:spPr>
          <a:xfrm>
            <a:off x="7291895" y="4752981"/>
            <a:ext cx="781050" cy="521970"/>
          </a:xfrm>
          <a:prstGeom prst="rect">
            <a:avLst/>
          </a:prstGeom>
          <a:noFill/>
        </p:spPr>
        <p:txBody>
          <a:bodyPr wrap="square" rtlCol="0">
            <a:spAutoFit/>
          </a:bodyPr>
          <a:lstStyle/>
          <a:p>
            <a:pPr algn="ctr"/>
            <a:r>
              <a:rPr lang="pt-BR" altLang="en-US" sz="2800" dirty="0" err="1" smtClean="0">
                <a:latin typeface="Comic Sans MS" panose="030F0702030302020204" pitchFamily="66" charset="0"/>
                <a:cs typeface="Comic Sans MS" panose="030F0702030302020204" pitchFamily="66" charset="0"/>
              </a:rPr>
              <a:t>Qa</a:t>
            </a:r>
            <a:endParaRPr lang="pt-BR" altLang="en-US" sz="2800" baseline="-25000" dirty="0">
              <a:latin typeface="Comic Sans MS" panose="030F0702030302020204" pitchFamily="66" charset="0"/>
              <a:cs typeface="Comic Sans MS" panose="030F0702030302020204" pitchFamily="66" charset="0"/>
            </a:endParaRPr>
          </a:p>
        </p:txBody>
      </p:sp>
      <p:cxnSp>
        <p:nvCxnSpPr>
          <p:cNvPr id="22" name="Conector Reto 27"/>
          <p:cNvCxnSpPr/>
          <p:nvPr/>
        </p:nvCxnSpPr>
        <p:spPr>
          <a:xfrm rot="5400000">
            <a:off x="8072054" y="3159686"/>
            <a:ext cx="360000" cy="0"/>
          </a:xfrm>
          <a:prstGeom prst="line">
            <a:avLst/>
          </a:prstGeom>
          <a:ln w="1905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3" name="Conector Reto 28"/>
          <p:cNvCxnSpPr/>
          <p:nvPr/>
        </p:nvCxnSpPr>
        <p:spPr>
          <a:xfrm>
            <a:off x="7533186" y="3901582"/>
            <a:ext cx="10160" cy="6032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 name="Grupo 23"/>
          <p:cNvGrpSpPr/>
          <p:nvPr/>
        </p:nvGrpSpPr>
        <p:grpSpPr>
          <a:xfrm rot="5400000">
            <a:off x="8175902" y="4096207"/>
            <a:ext cx="1783849" cy="748570"/>
            <a:chOff x="8610600" y="2524505"/>
            <a:chExt cx="1783849" cy="748570"/>
          </a:xfrm>
        </p:grpSpPr>
        <p:cxnSp>
          <p:nvCxnSpPr>
            <p:cNvPr id="25" name="Conector Reto 4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4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4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8" name="Conector Reto 5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51"/>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52"/>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1" name="Conector Reto 53"/>
          <p:cNvCxnSpPr/>
          <p:nvPr/>
        </p:nvCxnSpPr>
        <p:spPr>
          <a:xfrm rot="5400000">
            <a:off x="9184607" y="5213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54"/>
          <p:cNvCxnSpPr/>
          <p:nvPr/>
        </p:nvCxnSpPr>
        <p:spPr>
          <a:xfrm>
            <a:off x="9254706" y="545607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60"/>
          <p:cNvCxnSpPr/>
          <p:nvPr/>
        </p:nvCxnSpPr>
        <p:spPr>
          <a:xfrm>
            <a:off x="9299420" y="5509557"/>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Caixa de Texto 23"/>
          <p:cNvSpPr txBox="1"/>
          <p:nvPr/>
        </p:nvSpPr>
        <p:spPr>
          <a:xfrm>
            <a:off x="8505571" y="4783564"/>
            <a:ext cx="971038"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Qa1</a:t>
            </a:r>
            <a:endParaRPr lang="pt-BR" altLang="en-US" sz="2800" baseline="-25000" dirty="0">
              <a:latin typeface="Comic Sans MS" panose="030F0702030302020204" pitchFamily="66" charset="0"/>
              <a:cs typeface="Comic Sans MS" panose="030F0702030302020204" pitchFamily="66" charset="0"/>
            </a:endParaRPr>
          </a:p>
        </p:txBody>
      </p:sp>
      <p:sp>
        <p:nvSpPr>
          <p:cNvPr id="35" name="Caixa de Texto 23"/>
          <p:cNvSpPr txBox="1"/>
          <p:nvPr/>
        </p:nvSpPr>
        <p:spPr>
          <a:xfrm>
            <a:off x="10011111" y="2773877"/>
            <a:ext cx="10769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Iout</a:t>
            </a:r>
            <a:endParaRPr lang="pt-BR" altLang="en-US" sz="2800" baseline="-25000" dirty="0">
              <a:latin typeface="Comic Sans MS" panose="030F0702030302020204" pitchFamily="66" charset="0"/>
              <a:cs typeface="Comic Sans MS" panose="030F0702030302020204" pitchFamily="66" charset="0"/>
            </a:endParaRPr>
          </a:p>
        </p:txBody>
      </p:sp>
      <p:cxnSp>
        <p:nvCxnSpPr>
          <p:cNvPr id="36" name="Conector de Seta Reta 18"/>
          <p:cNvCxnSpPr/>
          <p:nvPr/>
        </p:nvCxnSpPr>
        <p:spPr>
          <a:xfrm flipH="1">
            <a:off x="10011111" y="2847967"/>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37" name="Grupo 36"/>
          <p:cNvGrpSpPr/>
          <p:nvPr/>
        </p:nvGrpSpPr>
        <p:grpSpPr>
          <a:xfrm rot="5400000">
            <a:off x="9000716" y="4108184"/>
            <a:ext cx="1783849" cy="748570"/>
            <a:chOff x="8610600" y="2524505"/>
            <a:chExt cx="1783849" cy="748570"/>
          </a:xfrm>
        </p:grpSpPr>
        <p:cxnSp>
          <p:nvCxnSpPr>
            <p:cNvPr id="38" name="Conector Reto 4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4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4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1" name="Conector Reto 5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51"/>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52"/>
            <p:cNvCxnSpPr/>
            <p:nvPr/>
          </p:nvCxnSpPr>
          <p:spPr>
            <a:xfrm rot="16200000">
              <a:off x="9268657"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4" name="Conector Reto 53"/>
          <p:cNvCxnSpPr/>
          <p:nvPr/>
        </p:nvCxnSpPr>
        <p:spPr>
          <a:xfrm rot="5400000">
            <a:off x="10020110" y="520974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54"/>
          <p:cNvCxnSpPr/>
          <p:nvPr/>
        </p:nvCxnSpPr>
        <p:spPr>
          <a:xfrm>
            <a:off x="10090209" y="545194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60"/>
          <p:cNvCxnSpPr/>
          <p:nvPr/>
        </p:nvCxnSpPr>
        <p:spPr>
          <a:xfrm>
            <a:off x="10134923" y="5505426"/>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7"/>
          <p:cNvCxnSpPr/>
          <p:nvPr/>
        </p:nvCxnSpPr>
        <p:spPr>
          <a:xfrm flipH="1">
            <a:off x="8807531" y="4485819"/>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flipH="1">
            <a:off x="9430426" y="3576031"/>
            <a:ext cx="80285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53"/>
          <p:cNvCxnSpPr/>
          <p:nvPr/>
        </p:nvCxnSpPr>
        <p:spPr>
          <a:xfrm rot="5400000">
            <a:off x="9597619" y="3333834"/>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0" name="Grupo 49"/>
          <p:cNvGrpSpPr/>
          <p:nvPr/>
        </p:nvGrpSpPr>
        <p:grpSpPr>
          <a:xfrm rot="5400000">
            <a:off x="10212832" y="4103270"/>
            <a:ext cx="1783849" cy="748570"/>
            <a:chOff x="8610600" y="2524505"/>
            <a:chExt cx="1783849" cy="748570"/>
          </a:xfrm>
        </p:grpSpPr>
        <p:cxnSp>
          <p:nvCxnSpPr>
            <p:cNvPr id="51" name="Conector Reto 4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4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4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4" name="Conector Reto 5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1"/>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52"/>
            <p:cNvCxnSpPr/>
            <p:nvPr/>
          </p:nvCxnSpPr>
          <p:spPr>
            <a:xfrm rot="16200000">
              <a:off x="9268657"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7" name="Conector Reto 53"/>
          <p:cNvCxnSpPr/>
          <p:nvPr/>
        </p:nvCxnSpPr>
        <p:spPr>
          <a:xfrm rot="5400000">
            <a:off x="11217621" y="521943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ector Reto 54"/>
          <p:cNvCxnSpPr/>
          <p:nvPr/>
        </p:nvCxnSpPr>
        <p:spPr>
          <a:xfrm>
            <a:off x="11287720" y="546163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60"/>
          <p:cNvCxnSpPr/>
          <p:nvPr/>
        </p:nvCxnSpPr>
        <p:spPr>
          <a:xfrm>
            <a:off x="11332434" y="5515117"/>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ector Reto 47"/>
          <p:cNvCxnSpPr/>
          <p:nvPr/>
        </p:nvCxnSpPr>
        <p:spPr>
          <a:xfrm flipH="1">
            <a:off x="10831133" y="3571208"/>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10134923" y="3576031"/>
            <a:ext cx="95314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2" name="Conector Reto 61"/>
          <p:cNvCxnSpPr/>
          <p:nvPr/>
        </p:nvCxnSpPr>
        <p:spPr>
          <a:xfrm>
            <a:off x="9921927" y="4491320"/>
            <a:ext cx="95314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3" name="Caixa de Texto 23"/>
          <p:cNvSpPr txBox="1"/>
          <p:nvPr/>
        </p:nvSpPr>
        <p:spPr>
          <a:xfrm>
            <a:off x="9383939" y="4789823"/>
            <a:ext cx="971038"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Qa2</a:t>
            </a:r>
            <a:endParaRPr lang="pt-BR" altLang="en-US" sz="2800" baseline="-25000" dirty="0">
              <a:latin typeface="Comic Sans MS" panose="030F0702030302020204" pitchFamily="66" charset="0"/>
              <a:cs typeface="Comic Sans MS" panose="030F0702030302020204" pitchFamily="66" charset="0"/>
            </a:endParaRPr>
          </a:p>
        </p:txBody>
      </p:sp>
      <p:sp>
        <p:nvSpPr>
          <p:cNvPr id="64" name="Caixa de Texto 23"/>
          <p:cNvSpPr txBox="1"/>
          <p:nvPr/>
        </p:nvSpPr>
        <p:spPr>
          <a:xfrm>
            <a:off x="10573996" y="4804709"/>
            <a:ext cx="971038" cy="523220"/>
          </a:xfrm>
          <a:prstGeom prst="rect">
            <a:avLst/>
          </a:prstGeom>
          <a:noFill/>
        </p:spPr>
        <p:txBody>
          <a:bodyPr wrap="square" rtlCol="0">
            <a:spAutoFit/>
          </a:bodyPr>
          <a:lstStyle/>
          <a:p>
            <a:pPr algn="ctr"/>
            <a:r>
              <a:rPr lang="pt-BR" altLang="en-US" sz="2800" dirty="0" err="1" smtClean="0">
                <a:latin typeface="Comic Sans MS" panose="030F0702030302020204" pitchFamily="66" charset="0"/>
                <a:cs typeface="Comic Sans MS" panose="030F0702030302020204" pitchFamily="66" charset="0"/>
              </a:rPr>
              <a:t>Qan</a:t>
            </a:r>
            <a:endParaRPr lang="pt-BR" altLang="en-US" sz="2800" baseline="-25000" dirty="0">
              <a:latin typeface="Comic Sans MS" panose="030F0702030302020204" pitchFamily="66" charset="0"/>
              <a:cs typeface="Comic Sans MS" panose="030F0702030302020204" pitchFamily="66" charset="0"/>
            </a:endParaRPr>
          </a:p>
        </p:txBody>
      </p:sp>
      <p:sp>
        <p:nvSpPr>
          <p:cNvPr id="65" name="CaixaDeTexto 45"/>
          <p:cNvSpPr txBox="1"/>
          <p:nvPr/>
        </p:nvSpPr>
        <p:spPr>
          <a:xfrm>
            <a:off x="600486" y="2928559"/>
            <a:ext cx="6232476" cy="2245360"/>
          </a:xfrm>
          <a:prstGeom prst="rect">
            <a:avLst/>
          </a:prstGeom>
          <a:noFill/>
        </p:spPr>
        <p:txBody>
          <a:bodyPr wrap="square" rtlCol="0">
            <a:spAutoFit/>
          </a:bodyPr>
          <a:lstStyle/>
          <a:p>
            <a:pPr indent="0">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 </a:t>
            </a: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Qa</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for igual a Qa1, Qa2, .., </a:t>
            </a: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Qan</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(mesmo tamanho, mesma geometria, mesma dopagem, etc.), </a:t>
            </a:r>
            <a:r>
              <a:rPr lang="pt-BR" altLang="en-US" sz="2800" b="1" dirty="0" smtClean="0">
                <a:solidFill>
                  <a:srgbClr val="C00000"/>
                </a:solidFill>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28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&gt;&gt; 1 e o Efeito Early for desprezível, então Iout = </a:t>
            </a: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nIo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 name="Imagem 120"/>
          <p:cNvPicPr>
            <a:picLocks noChangeAspect="1"/>
          </p:cNvPicPr>
          <p:nvPr/>
        </p:nvPicPr>
        <p:blipFill rotWithShape="1">
          <a:blip r:embed="rId1"/>
          <a:srcRect l="2675" t="2527" r="8291" b="3805"/>
          <a:stretch>
            <a:fillRect/>
          </a:stretch>
        </p:blipFill>
        <p:spPr>
          <a:xfrm>
            <a:off x="1182759" y="1913720"/>
            <a:ext cx="7459143" cy="4341032"/>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404178" y="224689"/>
            <a:ext cx="11040155" cy="1600438"/>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 de Correntes (com efeito Early)</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Espelhos de corrente permitem replicar correntes com valores inteiros.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9" name="Elipse 78"/>
          <p:cNvSpPr/>
          <p:nvPr/>
        </p:nvSpPr>
        <p:spPr>
          <a:xfrm>
            <a:off x="2570389" y="4714912"/>
            <a:ext cx="127000" cy="158750"/>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0" name="Elipse 79"/>
          <p:cNvSpPr/>
          <p:nvPr/>
        </p:nvSpPr>
        <p:spPr>
          <a:xfrm>
            <a:off x="5291093" y="4509254"/>
            <a:ext cx="127000" cy="158750"/>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1" name="Conector Reto 22"/>
          <p:cNvCxnSpPr/>
          <p:nvPr/>
        </p:nvCxnSpPr>
        <p:spPr>
          <a:xfrm flipH="1" flipV="1">
            <a:off x="10019571" y="2547076"/>
            <a:ext cx="0" cy="11049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2" name="Grupo 81"/>
          <p:cNvGrpSpPr/>
          <p:nvPr/>
        </p:nvGrpSpPr>
        <p:grpSpPr>
          <a:xfrm rot="5400000">
            <a:off x="8765542" y="4003446"/>
            <a:ext cx="1783849" cy="748570"/>
            <a:chOff x="8610600" y="2524505"/>
            <a:chExt cx="1783849" cy="748570"/>
          </a:xfrm>
        </p:grpSpPr>
        <p:cxnSp>
          <p:nvCxnSpPr>
            <p:cNvPr id="83" name="Conector Reto 8"/>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9"/>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Conector Reto 1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6" name="Conector Reto 11"/>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1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1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9" name="Elipse 88"/>
          <p:cNvSpPr/>
          <p:nvPr/>
        </p:nvSpPr>
        <p:spPr>
          <a:xfrm>
            <a:off x="9791337" y="2836116"/>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0" name="Conector Reto 19"/>
          <p:cNvCxnSpPr/>
          <p:nvPr/>
        </p:nvCxnSpPr>
        <p:spPr>
          <a:xfrm rot="5400000">
            <a:off x="9774247" y="512111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Conector Reto 20"/>
          <p:cNvCxnSpPr/>
          <p:nvPr/>
        </p:nvCxnSpPr>
        <p:spPr>
          <a:xfrm>
            <a:off x="9844346" y="536331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Conector Reto 21"/>
          <p:cNvCxnSpPr/>
          <p:nvPr/>
        </p:nvCxnSpPr>
        <p:spPr>
          <a:xfrm flipH="1">
            <a:off x="9307888" y="3819956"/>
            <a:ext cx="72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Conector Reto 24"/>
          <p:cNvCxnSpPr/>
          <p:nvPr/>
        </p:nvCxnSpPr>
        <p:spPr>
          <a:xfrm>
            <a:off x="9889060" y="5416796"/>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Conector Reto 47"/>
          <p:cNvCxnSpPr/>
          <p:nvPr/>
        </p:nvCxnSpPr>
        <p:spPr>
          <a:xfrm flipH="1">
            <a:off x="9761699" y="4402184"/>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Conector de Seta Reta 18"/>
          <p:cNvCxnSpPr/>
          <p:nvPr/>
        </p:nvCxnSpPr>
        <p:spPr>
          <a:xfrm flipH="1">
            <a:off x="9524748" y="278220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6" name="Caixa de Texto 23"/>
          <p:cNvSpPr txBox="1"/>
          <p:nvPr/>
        </p:nvSpPr>
        <p:spPr>
          <a:xfrm>
            <a:off x="8999389" y="2760589"/>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Io</a:t>
            </a:r>
            <a:endParaRPr lang="pt-BR" altLang="en-US" sz="2800" baseline="-25000" dirty="0">
              <a:latin typeface="Comic Sans MS" panose="030F0702030302020204" pitchFamily="66" charset="0"/>
              <a:cs typeface="Comic Sans MS" panose="030F0702030302020204" pitchFamily="66" charset="0"/>
            </a:endParaRPr>
          </a:p>
        </p:txBody>
      </p:sp>
      <p:sp>
        <p:nvSpPr>
          <p:cNvPr id="97" name="Caixa de Texto 23"/>
          <p:cNvSpPr txBox="1"/>
          <p:nvPr/>
        </p:nvSpPr>
        <p:spPr>
          <a:xfrm>
            <a:off x="9072786" y="4390481"/>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98" name="Conector Reto 27"/>
          <p:cNvCxnSpPr/>
          <p:nvPr/>
        </p:nvCxnSpPr>
        <p:spPr>
          <a:xfrm rot="5400000">
            <a:off x="9836444" y="3066925"/>
            <a:ext cx="360000" cy="0"/>
          </a:xfrm>
          <a:prstGeom prst="line">
            <a:avLst/>
          </a:prstGeom>
          <a:ln w="1905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99" name="Conector Reto 28"/>
          <p:cNvCxnSpPr/>
          <p:nvPr/>
        </p:nvCxnSpPr>
        <p:spPr>
          <a:xfrm>
            <a:off x="9297576" y="3808821"/>
            <a:ext cx="10160" cy="6032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0" name="Grupo 99"/>
          <p:cNvGrpSpPr/>
          <p:nvPr/>
        </p:nvGrpSpPr>
        <p:grpSpPr>
          <a:xfrm rot="5400000">
            <a:off x="9940292" y="4003446"/>
            <a:ext cx="1783849" cy="748570"/>
            <a:chOff x="8610600" y="2524505"/>
            <a:chExt cx="1783849" cy="748570"/>
          </a:xfrm>
        </p:grpSpPr>
        <p:cxnSp>
          <p:nvCxnSpPr>
            <p:cNvPr id="101" name="Conector Reto 4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Conector Reto 4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Conector Reto 4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04" name="Conector Reto 5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ector Reto 51"/>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52"/>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07" name="Conector Reto 53"/>
          <p:cNvCxnSpPr/>
          <p:nvPr/>
        </p:nvCxnSpPr>
        <p:spPr>
          <a:xfrm rot="5400000">
            <a:off x="10948997" y="512111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Conector Reto 54"/>
          <p:cNvCxnSpPr/>
          <p:nvPr/>
        </p:nvCxnSpPr>
        <p:spPr>
          <a:xfrm>
            <a:off x="11019096" y="536331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Conector Reto 60"/>
          <p:cNvCxnSpPr/>
          <p:nvPr/>
        </p:nvCxnSpPr>
        <p:spPr>
          <a:xfrm>
            <a:off x="11063810" y="5416796"/>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Caixa de Texto 23"/>
          <p:cNvSpPr txBox="1"/>
          <p:nvPr/>
        </p:nvSpPr>
        <p:spPr>
          <a:xfrm>
            <a:off x="10252616" y="4412071"/>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111" name="Caixa de Texto 23"/>
          <p:cNvSpPr txBox="1"/>
          <p:nvPr/>
        </p:nvSpPr>
        <p:spPr>
          <a:xfrm>
            <a:off x="10761392" y="2714637"/>
            <a:ext cx="10769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Iout</a:t>
            </a:r>
            <a:endParaRPr lang="pt-BR" altLang="en-US" sz="2800" baseline="-25000" dirty="0">
              <a:latin typeface="Comic Sans MS" panose="030F0702030302020204" pitchFamily="66" charset="0"/>
              <a:cs typeface="Comic Sans MS" panose="030F0702030302020204" pitchFamily="66" charset="0"/>
            </a:endParaRPr>
          </a:p>
        </p:txBody>
      </p:sp>
      <p:cxnSp>
        <p:nvCxnSpPr>
          <p:cNvPr id="112" name="Conector de Seta Reta 18"/>
          <p:cNvCxnSpPr/>
          <p:nvPr/>
        </p:nvCxnSpPr>
        <p:spPr>
          <a:xfrm flipH="1">
            <a:off x="11079228" y="320892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3" name="Caixa de Texto 23"/>
          <p:cNvSpPr txBox="1"/>
          <p:nvPr/>
        </p:nvSpPr>
        <p:spPr>
          <a:xfrm>
            <a:off x="2550704" y="4266061"/>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14" name="Caixa de Texto 23"/>
          <p:cNvSpPr txBox="1"/>
          <p:nvPr/>
        </p:nvSpPr>
        <p:spPr>
          <a:xfrm>
            <a:off x="5252266" y="4127977"/>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115" name="Caixa de Texto 23"/>
          <p:cNvSpPr txBox="1"/>
          <p:nvPr/>
        </p:nvSpPr>
        <p:spPr>
          <a:xfrm>
            <a:off x="1247956" y="6019508"/>
            <a:ext cx="211963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V</a:t>
            </a:r>
            <a:r>
              <a:rPr lang="pt-BR" altLang="en-US" sz="2400" baseline="-25000" dirty="0" smtClean="0">
                <a:latin typeface="Comic Sans MS" panose="030F0702030302020204" pitchFamily="66" charset="0"/>
                <a:cs typeface="Comic Sans MS" panose="030F0702030302020204" pitchFamily="66" charset="0"/>
              </a:rPr>
              <a:t>CE</a:t>
            </a:r>
            <a:r>
              <a:rPr lang="pt-BR" altLang="en-US" sz="2400" dirty="0" smtClean="0">
                <a:latin typeface="Comic Sans MS" panose="030F0702030302020204" pitchFamily="66" charset="0"/>
                <a:cs typeface="Comic Sans MS" panose="030F0702030302020204" pitchFamily="66" charset="0"/>
              </a:rPr>
              <a:t> = 0,7V</a:t>
            </a:r>
            <a:endParaRPr lang="pt-BR" altLang="en-US" sz="2400" dirty="0" smtClean="0">
              <a:latin typeface="Comic Sans MS" panose="030F0702030302020204" pitchFamily="66" charset="0"/>
              <a:cs typeface="Comic Sans MS" panose="030F0702030302020204" pitchFamily="66" charset="0"/>
            </a:endParaRPr>
          </a:p>
        </p:txBody>
      </p:sp>
      <p:sp>
        <p:nvSpPr>
          <p:cNvPr id="116" name="Caixa de Texto 23"/>
          <p:cNvSpPr txBox="1"/>
          <p:nvPr/>
        </p:nvSpPr>
        <p:spPr>
          <a:xfrm>
            <a:off x="5566239" y="6224901"/>
            <a:ext cx="211963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V</a:t>
            </a:r>
            <a:r>
              <a:rPr lang="pt-BR" altLang="en-US" sz="2400" baseline="-25000" dirty="0" smtClean="0">
                <a:latin typeface="Comic Sans MS" panose="030F0702030302020204" pitchFamily="66" charset="0"/>
                <a:cs typeface="Comic Sans MS" panose="030F0702030302020204" pitchFamily="66" charset="0"/>
              </a:rPr>
              <a:t>CE</a:t>
            </a:r>
            <a:r>
              <a:rPr lang="pt-BR" altLang="en-US" sz="2400" dirty="0" smtClean="0">
                <a:latin typeface="Comic Sans MS" panose="030F0702030302020204" pitchFamily="66" charset="0"/>
                <a:cs typeface="Comic Sans MS" panose="030F0702030302020204" pitchFamily="66" charset="0"/>
              </a:rPr>
              <a:t> = 10V</a:t>
            </a:r>
            <a:endParaRPr lang="pt-BR" altLang="en-US" sz="2400" dirty="0" smtClean="0">
              <a:latin typeface="Comic Sans MS" panose="030F0702030302020204" pitchFamily="66" charset="0"/>
              <a:cs typeface="Comic Sans MS" panose="030F0702030302020204" pitchFamily="66" charset="0"/>
            </a:endParaRPr>
          </a:p>
        </p:txBody>
      </p:sp>
      <p:sp>
        <p:nvSpPr>
          <p:cNvPr id="117" name="Forma livre 116"/>
          <p:cNvSpPr/>
          <p:nvPr/>
        </p:nvSpPr>
        <p:spPr>
          <a:xfrm>
            <a:off x="2213791" y="4785614"/>
            <a:ext cx="456293" cy="1166515"/>
          </a:xfrm>
          <a:custGeom>
            <a:avLst/>
            <a:gdLst>
              <a:gd name="connisteX0" fmla="*/ 787819 w 905605"/>
              <a:gd name="connsiteY0" fmla="*/ 0 h 1031875"/>
              <a:gd name="connisteX1" fmla="*/ 850684 w 905605"/>
              <a:gd name="connsiteY1" fmla="*/ 206375 h 1031875"/>
              <a:gd name="connisteX2" fmla="*/ 72809 w 905605"/>
              <a:gd name="connsiteY2" fmla="*/ 682625 h 1031875"/>
              <a:gd name="connisteX3" fmla="*/ 72809 w 905605"/>
              <a:gd name="connsiteY3" fmla="*/ 1031875 h 1031875"/>
            </a:gdLst>
            <a:ahLst/>
            <a:cxnLst>
              <a:cxn ang="0">
                <a:pos x="connisteX0" y="connsiteY0"/>
              </a:cxn>
              <a:cxn ang="0">
                <a:pos x="connisteX1" y="connsiteY1"/>
              </a:cxn>
              <a:cxn ang="0">
                <a:pos x="connisteX2" y="connsiteY2"/>
              </a:cxn>
              <a:cxn ang="0">
                <a:pos x="connisteX3" y="connsiteY3"/>
              </a:cxn>
            </a:cxnLst>
            <a:rect l="l" t="t" r="r" b="b"/>
            <a:pathLst>
              <a:path w="905606" h="1031875">
                <a:moveTo>
                  <a:pt x="787819" y="0"/>
                </a:moveTo>
                <a:cubicBezTo>
                  <a:pt x="815759" y="31750"/>
                  <a:pt x="993559" y="69850"/>
                  <a:pt x="850684" y="206375"/>
                </a:cubicBezTo>
                <a:cubicBezTo>
                  <a:pt x="707809" y="342900"/>
                  <a:pt x="228384" y="517525"/>
                  <a:pt x="72809" y="682625"/>
                </a:cubicBezTo>
                <a:cubicBezTo>
                  <a:pt x="-82766" y="847725"/>
                  <a:pt x="56934" y="971550"/>
                  <a:pt x="72809" y="1031875"/>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8" name="Forma livre 117"/>
          <p:cNvSpPr/>
          <p:nvPr/>
        </p:nvSpPr>
        <p:spPr>
          <a:xfrm>
            <a:off x="5252266" y="4649947"/>
            <a:ext cx="590550" cy="1700907"/>
          </a:xfrm>
          <a:custGeom>
            <a:avLst/>
            <a:gdLst>
              <a:gd name="connisteX0" fmla="*/ 114109 w 590359"/>
              <a:gd name="connsiteY0" fmla="*/ 17939 h 954564"/>
              <a:gd name="connisteX1" fmla="*/ 383984 w 590359"/>
              <a:gd name="connsiteY1" fmla="*/ 97314 h 954564"/>
              <a:gd name="connisteX2" fmla="*/ 2984 w 590359"/>
              <a:gd name="connsiteY2" fmla="*/ 795814 h 954564"/>
              <a:gd name="connisteX3" fmla="*/ 590359 w 590359"/>
              <a:gd name="connsiteY3" fmla="*/ 954564 h 954564"/>
            </a:gdLst>
            <a:ahLst/>
            <a:cxnLst>
              <a:cxn ang="0">
                <a:pos x="connisteX0" y="connsiteY0"/>
              </a:cxn>
              <a:cxn ang="0">
                <a:pos x="connisteX1" y="connsiteY1"/>
              </a:cxn>
              <a:cxn ang="0">
                <a:pos x="connisteX2" y="connsiteY2"/>
              </a:cxn>
              <a:cxn ang="0">
                <a:pos x="connisteX3" y="connsiteY3"/>
              </a:cxn>
            </a:cxnLst>
            <a:rect l="l" t="t" r="r" b="b"/>
            <a:pathLst>
              <a:path w="590360" h="954565">
                <a:moveTo>
                  <a:pt x="114110" y="17940"/>
                </a:moveTo>
                <a:cubicBezTo>
                  <a:pt x="175705" y="19845"/>
                  <a:pt x="406210" y="-58260"/>
                  <a:pt x="383985" y="97315"/>
                </a:cubicBezTo>
                <a:cubicBezTo>
                  <a:pt x="361760" y="252890"/>
                  <a:pt x="-38290" y="624365"/>
                  <a:pt x="2985" y="795815"/>
                </a:cubicBezTo>
                <a:cubicBezTo>
                  <a:pt x="44260" y="967265"/>
                  <a:pt x="465265" y="936785"/>
                  <a:pt x="590360" y="954565"/>
                </a:cubicBezTo>
              </a:path>
            </a:pathLst>
          </a:custGeom>
          <a:noFill/>
          <a:ln>
            <a:solidFill>
              <a:srgbClr val="9A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9" name="Caixa de Texto 23"/>
          <p:cNvSpPr txBox="1"/>
          <p:nvPr/>
        </p:nvSpPr>
        <p:spPr>
          <a:xfrm>
            <a:off x="474808" y="4648087"/>
            <a:ext cx="1680750" cy="461665"/>
          </a:xfrm>
          <a:prstGeom prst="rect">
            <a:avLst/>
          </a:prstGeom>
          <a:solidFill>
            <a:schemeClr val="bg1"/>
          </a:solid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Io= 25 mA</a:t>
            </a:r>
            <a:endParaRPr lang="pt-BR" altLang="en-US" sz="24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756842" y="333291"/>
            <a:ext cx="11040155" cy="1599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 de Correntes (com efeito Early)</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Quando consideramos o efeito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Early</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 corrente espelhada é um pouco diferente da corrente original. E fácil ver que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8" name="Retângulo 47"/>
              <p:cNvSpPr/>
              <p:nvPr/>
            </p:nvSpPr>
            <p:spPr>
              <a:xfrm>
                <a:off x="1714434" y="2162157"/>
                <a:ext cx="7897495" cy="108585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pt-BR"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pt-BR"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pt-BR" sz="3200" b="1" i="1" dirty="0"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pt-BR" sz="3200" b="1" i="1" dirty="0"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pt-BR" sz="3200" b="1" i="1" dirty="0"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𝟎</m:t>
                          </m:r>
                        </m:sub>
                      </m:sSub>
                      <m:r>
                        <a:rPr lang="pt-BR" altLang="en-US" sz="3200" b="1"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𝟎</m:t>
                          </m:r>
                        </m:sub>
                      </m:sSub>
                      <m:f>
                        <m:fPr>
                          <m:ctrlP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𝑪𝑬</m:t>
                              </m:r>
                              <m:r>
                                <a:rPr lang="pt-BR" altLang="pt-BR" sz="3200" b="1" i="1"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pt-BR" altLang="pt-BR" sz="3200" b="1" i="1"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3200" b="1" i="1"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r>
                            <a:rPr lang="pt-BR" altLang="pt-BR" sz="3200" b="1" i="1" baseline="-2500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𝑪𝑬</m:t>
                          </m:r>
                          <m:r>
                            <a:rPr lang="pt-BR" altLang="pt-BR" sz="3200" b="1" i="1" baseline="-2500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den>
                      </m:f>
                      <m: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𝟎</m:t>
                          </m:r>
                        </m:sub>
                      </m:sSub>
                      <m:f>
                        <m:fPr>
                          <m:ctrlP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𝑪𝑬</m:t>
                              </m:r>
                              <m:r>
                                <a:rPr lang="pt-BR" altLang="pt-BR" sz="3200" b="1" i="1"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pt-BR" altLang="pt-BR" sz="3200" b="1" i="1"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3200" b="1" i="1"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r>
                            <a:rPr lang="en-US" altLang="pt-BR" sz="3200" b="1" i="1" baseline="-2500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pt-BR" altLang="pt-BR" sz="3200" b="1" i="1" baseline="-2500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r>
                            <a:rPr lang="pt-BR" altLang="pt-BR" sz="3200" b="1" i="1" baseline="-2500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den>
                      </m:f>
                    </m:oMath>
                  </m:oMathPara>
                </a14:m>
                <a:endParaRPr lang="pt-BR" sz="3200" dirty="0"/>
              </a:p>
            </p:txBody>
          </p:sp>
        </mc:Choice>
        <mc:Fallback>
          <p:sp>
            <p:nvSpPr>
              <p:cNvPr id="48" name="Retângulo 47"/>
              <p:cNvSpPr>
                <a:spLocks noRot="1" noChangeAspect="1" noMove="1" noResize="1" noEditPoints="1" noAdjustHandles="1" noChangeArrowheads="1" noChangeShapeType="1" noTextEdit="1"/>
              </p:cNvSpPr>
              <p:nvPr/>
            </p:nvSpPr>
            <p:spPr>
              <a:xfrm>
                <a:off x="1714434" y="2162157"/>
                <a:ext cx="7897495" cy="1085850"/>
              </a:xfrm>
              <a:prstGeom prst="rect">
                <a:avLst/>
              </a:prstGeom>
              <a:blipFill rotWithShape="1">
                <a:blip r:embed="rId1"/>
                <a:stretch>
                  <a:fillRect l="-7" t="-57" r="7" b="-2341"/>
                </a:stretch>
              </a:blipFill>
            </p:spPr>
            <p:txBody>
              <a:bodyPr/>
              <a:lstStyle/>
              <a:p>
                <a:r>
                  <a:rPr lang="pt-BR" altLang="en-US">
                    <a:noFill/>
                  </a:rPr>
                  <a:t> </a:t>
                </a:r>
              </a:p>
            </p:txBody>
          </p:sp>
        </mc:Fallback>
      </mc:AlternateContent>
      <p:sp>
        <p:nvSpPr>
          <p:cNvPr id="71" name="CaixaDeTexto 45"/>
          <p:cNvSpPr txBox="1"/>
          <p:nvPr/>
        </p:nvSpPr>
        <p:spPr>
          <a:xfrm>
            <a:off x="674927" y="3476682"/>
            <a:ext cx="11040155" cy="2399665"/>
          </a:xfrm>
          <a:prstGeom prst="rect">
            <a:avLst/>
          </a:prstGeom>
          <a:noFill/>
        </p:spPr>
        <p:txBody>
          <a:bodyPr wrap="square" rtlCol="0">
            <a:spAutoFit/>
          </a:bodyPr>
          <a:lstStyle/>
          <a:p>
            <a:pPr indent="0">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elevado, pequeno efeito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Early</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as correntes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são praticamente iguais.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configuração diferente pode ser aplicada, quando desejamos uma corrente espelhada muito menor que a original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Número de Slide 1"/>
          <p:cNvSpPr txBox="1"/>
          <p:nvPr/>
        </p:nvSpPr>
        <p:spPr>
          <a:xfrm>
            <a:off x="8610600"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5" name="CaixaDeTexto 45"/>
          <p:cNvSpPr txBox="1"/>
          <p:nvPr/>
        </p:nvSpPr>
        <p:spPr>
          <a:xfrm>
            <a:off x="404178" y="224689"/>
            <a:ext cx="11040155" cy="1599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 de Correntes </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considerar que desejamos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Iout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m (corrente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Iout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 vezes menor do que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1)</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8" name="Conector Reto 22"/>
          <p:cNvCxnSpPr/>
          <p:nvPr/>
        </p:nvCxnSpPr>
        <p:spPr>
          <a:xfrm flipH="1" flipV="1">
            <a:off x="1789971" y="2735762"/>
            <a:ext cx="0" cy="11049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 name="Grupo 8"/>
          <p:cNvGrpSpPr/>
          <p:nvPr/>
        </p:nvGrpSpPr>
        <p:grpSpPr>
          <a:xfrm rot="5400000">
            <a:off x="535942" y="4192132"/>
            <a:ext cx="1783849" cy="748570"/>
            <a:chOff x="8610600" y="2524505"/>
            <a:chExt cx="1783849" cy="748570"/>
          </a:xfrm>
        </p:grpSpPr>
        <p:cxnSp>
          <p:nvCxnSpPr>
            <p:cNvPr id="10" name="Conector Reto 8"/>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9"/>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3" name="Conector Reto 11"/>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1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Elipse 15"/>
          <p:cNvSpPr/>
          <p:nvPr/>
        </p:nvSpPr>
        <p:spPr>
          <a:xfrm>
            <a:off x="1561737" y="302480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7" name="Conector Reto 19"/>
          <p:cNvCxnSpPr/>
          <p:nvPr/>
        </p:nvCxnSpPr>
        <p:spPr>
          <a:xfrm rot="5400000">
            <a:off x="1544647" y="530980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20"/>
          <p:cNvCxnSpPr/>
          <p:nvPr/>
        </p:nvCxnSpPr>
        <p:spPr>
          <a:xfrm>
            <a:off x="1614746" y="555200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21"/>
          <p:cNvCxnSpPr/>
          <p:nvPr/>
        </p:nvCxnSpPr>
        <p:spPr>
          <a:xfrm flipH="1">
            <a:off x="1078288" y="4008642"/>
            <a:ext cx="72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24"/>
          <p:cNvCxnSpPr/>
          <p:nvPr/>
        </p:nvCxnSpPr>
        <p:spPr>
          <a:xfrm>
            <a:off x="1659460" y="5605482"/>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47"/>
          <p:cNvCxnSpPr/>
          <p:nvPr/>
        </p:nvCxnSpPr>
        <p:spPr>
          <a:xfrm flipH="1">
            <a:off x="1532099" y="4590870"/>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de Seta Reta 18"/>
          <p:cNvCxnSpPr/>
          <p:nvPr/>
        </p:nvCxnSpPr>
        <p:spPr>
          <a:xfrm flipH="1">
            <a:off x="1295148" y="2970886"/>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3" name="Caixa de Texto 23"/>
          <p:cNvSpPr txBox="1"/>
          <p:nvPr/>
        </p:nvSpPr>
        <p:spPr>
          <a:xfrm>
            <a:off x="769789" y="294927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Io</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843186" y="4579167"/>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25" name="Conector Reto 27"/>
          <p:cNvCxnSpPr/>
          <p:nvPr/>
        </p:nvCxnSpPr>
        <p:spPr>
          <a:xfrm rot="5400000">
            <a:off x="1590969" y="3255611"/>
            <a:ext cx="360000" cy="0"/>
          </a:xfrm>
          <a:prstGeom prst="line">
            <a:avLst/>
          </a:prstGeom>
          <a:ln w="1905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6" name="Conector Reto 28"/>
          <p:cNvCxnSpPr/>
          <p:nvPr/>
        </p:nvCxnSpPr>
        <p:spPr>
          <a:xfrm>
            <a:off x="1067976" y="3997507"/>
            <a:ext cx="10160" cy="6032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rot="5400000">
            <a:off x="1710692" y="4192132"/>
            <a:ext cx="1783849" cy="748570"/>
            <a:chOff x="8610600" y="2524505"/>
            <a:chExt cx="1783849" cy="748570"/>
          </a:xfrm>
        </p:grpSpPr>
        <p:cxnSp>
          <p:nvCxnSpPr>
            <p:cNvPr id="28" name="Conector Reto 4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4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4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1" name="Conector Reto 5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51"/>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52"/>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4" name="Conector Reto 53"/>
          <p:cNvCxnSpPr/>
          <p:nvPr/>
        </p:nvCxnSpPr>
        <p:spPr>
          <a:xfrm rot="5400000">
            <a:off x="2719397" y="5875859"/>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54"/>
          <p:cNvCxnSpPr/>
          <p:nvPr/>
        </p:nvCxnSpPr>
        <p:spPr>
          <a:xfrm>
            <a:off x="2789496" y="6118056"/>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60"/>
          <p:cNvCxnSpPr/>
          <p:nvPr/>
        </p:nvCxnSpPr>
        <p:spPr>
          <a:xfrm>
            <a:off x="2834210" y="6171538"/>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Caixa de Texto 23"/>
          <p:cNvSpPr txBox="1"/>
          <p:nvPr/>
        </p:nvSpPr>
        <p:spPr>
          <a:xfrm>
            <a:off x="2023016" y="4600757"/>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38" name="Caixa de Texto 23"/>
          <p:cNvSpPr txBox="1"/>
          <p:nvPr/>
        </p:nvSpPr>
        <p:spPr>
          <a:xfrm>
            <a:off x="2531792" y="2903323"/>
            <a:ext cx="10769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Iout</a:t>
            </a:r>
            <a:endParaRPr lang="pt-BR" altLang="en-US" sz="2800" baseline="-25000" dirty="0">
              <a:latin typeface="Comic Sans MS" panose="030F0702030302020204" pitchFamily="66" charset="0"/>
              <a:cs typeface="Comic Sans MS" panose="030F0702030302020204" pitchFamily="66" charset="0"/>
            </a:endParaRPr>
          </a:p>
        </p:txBody>
      </p:sp>
      <p:cxnSp>
        <p:nvCxnSpPr>
          <p:cNvPr id="39" name="Conector de Seta Reta 18"/>
          <p:cNvCxnSpPr/>
          <p:nvPr/>
        </p:nvCxnSpPr>
        <p:spPr>
          <a:xfrm flipH="1">
            <a:off x="2849628" y="3397606"/>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rot="5400000" flipH="1">
            <a:off x="2723285" y="5430351"/>
            <a:ext cx="476050" cy="234950"/>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50" name="Retângulo 49"/>
              <p:cNvSpPr/>
              <p:nvPr/>
            </p:nvSpPr>
            <p:spPr>
              <a:xfrm>
                <a:off x="5019202" y="1885166"/>
                <a:ext cx="3151505" cy="1085850"/>
              </a:xfrm>
              <a:prstGeom prst="rect">
                <a:avLst/>
              </a:prstGeom>
            </p:spPr>
            <p:txBody>
              <a:bodyPr wrap="none">
                <a:spAutoFit/>
              </a:bodyPr>
              <a:lstStyle/>
              <a:p>
                <a:pPr indent="0" algn="ctr" fontAlgn="auto">
                  <a:spcBef>
                    <a:spcPts val="1200"/>
                  </a:spcBef>
                  <a:spcAft>
                    <a:spcPts val="18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0" i="1" dirty="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pt-BR" altLang="pt-BR" sz="3200" b="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32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𝑆</m:t>
                          </m:r>
                        </m:sub>
                      </m:sSub>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32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32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𝑉</m:t>
                                  </m:r>
                                </m:e>
                                <m:sub>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𝐵𝐸</m:t>
                                  </m:r>
                                </m:sub>
                              </m:sSub>
                            </m:num>
                            <m:den>
                              <m:sSub>
                                <m:sSubPr>
                                  <m:ctrlPr>
                                    <a:rPr lang="pt-BR" altLang="en-US" sz="32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𝑈</m:t>
                                  </m:r>
                                </m:e>
                                <m:sub>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3200" b="0" i="1" dirty="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0" name="Retângulo 49"/>
              <p:cNvSpPr>
                <a:spLocks noRot="1" noChangeAspect="1" noMove="1" noResize="1" noEditPoints="1" noAdjustHandles="1" noChangeArrowheads="1" noChangeShapeType="1" noTextEdit="1"/>
              </p:cNvSpPr>
              <p:nvPr/>
            </p:nvSpPr>
            <p:spPr>
              <a:xfrm>
                <a:off x="5019202" y="1885166"/>
                <a:ext cx="3151505" cy="1085850"/>
              </a:xfrm>
              <a:prstGeom prst="rect">
                <a:avLst/>
              </a:prstGeom>
              <a:blipFill rotWithShape="1">
                <a:blip r:embed="rId1"/>
                <a:stretch>
                  <a:fillRect l="-5" t="-45" r="-680" b="45"/>
                </a:stretch>
              </a:blipFill>
            </p:spPr>
            <p:txBody>
              <a:bodyPr/>
              <a:lstStyle/>
              <a:p>
                <a:r>
                  <a:rPr lang="pt-BR" altLang="en-US">
                    <a:noFill/>
                  </a:rPr>
                  <a:t> </a:t>
                </a:r>
              </a:p>
            </p:txBody>
          </p:sp>
        </mc:Fallback>
      </mc:AlternateContent>
      <p:sp>
        <p:nvSpPr>
          <p:cNvPr id="51" name="Forma livre 50"/>
          <p:cNvSpPr/>
          <p:nvPr/>
        </p:nvSpPr>
        <p:spPr>
          <a:xfrm>
            <a:off x="724338" y="4383314"/>
            <a:ext cx="698062" cy="972457"/>
          </a:xfrm>
          <a:custGeom>
            <a:avLst/>
            <a:gdLst>
              <a:gd name="connsiteX0" fmla="*/ 175548 w 698062"/>
              <a:gd name="connsiteY0" fmla="*/ 0 h 972457"/>
              <a:gd name="connsiteX1" fmla="*/ 30405 w 698062"/>
              <a:gd name="connsiteY1" fmla="*/ 478972 h 972457"/>
              <a:gd name="connsiteX2" fmla="*/ 698062 w 698062"/>
              <a:gd name="connsiteY2" fmla="*/ 972457 h 972457"/>
            </a:gdLst>
            <a:ahLst/>
            <a:cxnLst>
              <a:cxn ang="0">
                <a:pos x="connsiteX0" y="connsiteY0"/>
              </a:cxn>
              <a:cxn ang="0">
                <a:pos x="connsiteX1" y="connsiteY1"/>
              </a:cxn>
              <a:cxn ang="0">
                <a:pos x="connsiteX2" y="connsiteY2"/>
              </a:cxn>
            </a:cxnLst>
            <a:rect l="l" t="t" r="r" b="b"/>
            <a:pathLst>
              <a:path w="698062" h="972457">
                <a:moveTo>
                  <a:pt x="175548" y="0"/>
                </a:moveTo>
                <a:cubicBezTo>
                  <a:pt x="59433" y="158448"/>
                  <a:pt x="-56681" y="316896"/>
                  <a:pt x="30405" y="478972"/>
                </a:cubicBezTo>
                <a:cubicBezTo>
                  <a:pt x="117491" y="641048"/>
                  <a:pt x="407776" y="806752"/>
                  <a:pt x="698062" y="972457"/>
                </a:cubicBezTo>
              </a:path>
            </a:pathLst>
          </a:custGeom>
          <a:noFill/>
          <a:ln>
            <a:solidFill>
              <a:schemeClr val="tx1"/>
            </a:solidFill>
            <a:head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2" name="Caixa de Texto 23"/>
          <p:cNvSpPr txBox="1"/>
          <p:nvPr/>
        </p:nvSpPr>
        <p:spPr>
          <a:xfrm>
            <a:off x="194696" y="4804599"/>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3" name="Retângulo 52"/>
              <p:cNvSpPr/>
              <p:nvPr/>
            </p:nvSpPr>
            <p:spPr>
              <a:xfrm>
                <a:off x="4907926" y="3072611"/>
                <a:ext cx="5295680" cy="1429687"/>
              </a:xfrm>
              <a:prstGeom prst="rect">
                <a:avLst/>
              </a:prstGeom>
            </p:spPr>
            <p:txBody>
              <a:bodyPr wrap="none">
                <a:spAutoFit/>
              </a:bodyPr>
              <a:lstStyle/>
              <a:p>
                <a:pPr indent="0" algn="ctr" fontAlgn="auto">
                  <a:spcBef>
                    <a:spcPts val="1200"/>
                  </a:spcBef>
                  <a:spcAft>
                    <a:spcPts val="18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0" i="1" dirty="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pt-BR" altLang="pt-BR" sz="3200" b="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𝑜𝑢𝑡</m:t>
                          </m:r>
                        </m:sub>
                      </m:sSub>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32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𝑆</m:t>
                          </m:r>
                        </m:sub>
                      </m:sSub>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32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32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𝑉</m:t>
                                  </m:r>
                                </m:e>
                                <m:sub>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𝐵𝐸</m:t>
                                  </m:r>
                                </m:sub>
                              </m:sSub>
                              <m:r>
                                <a:rPr lang="pt-BR" altLang="en-US" sz="32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32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𝑅</m:t>
                                  </m:r>
                                </m:e>
                                <m:sub>
                                  <m:r>
                                    <a:rPr lang="pt-BR" altLang="en-US" sz="32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𝐸</m:t>
                                  </m:r>
                                </m:sub>
                              </m:sSub>
                              <m:sSub>
                                <m:sSubPr>
                                  <m:ctrlPr>
                                    <a:rPr lang="pt-BR" altLang="en-US" sz="32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32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𝑜𝑢𝑡</m:t>
                                  </m:r>
                                </m:sub>
                              </m:sSub>
                            </m:num>
                            <m:den>
                              <m:sSub>
                                <m:sSubPr>
                                  <m:ctrlPr>
                                    <a:rPr lang="pt-BR" altLang="en-US" sz="32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𝑈</m:t>
                                  </m:r>
                                </m:e>
                                <m:sub>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3200" b="0" i="1" dirty="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3" name="Retângulo 52"/>
              <p:cNvSpPr>
                <a:spLocks noRot="1" noChangeAspect="1" noMove="1" noResize="1" noEditPoints="1" noAdjustHandles="1" noChangeArrowheads="1" noChangeShapeType="1" noTextEdit="1"/>
              </p:cNvSpPr>
              <p:nvPr/>
            </p:nvSpPr>
            <p:spPr>
              <a:xfrm>
                <a:off x="4907926" y="3072611"/>
                <a:ext cx="5295680" cy="1429687"/>
              </a:xfrm>
              <a:prstGeom prst="rect">
                <a:avLst/>
              </a:prstGeom>
              <a:blipFill rotWithShape="1">
                <a:blip r:embed="rId2"/>
                <a:stretch>
                  <a:fillRect t="-34" r="8" b="10"/>
                </a:stretch>
              </a:blipFill>
            </p:spPr>
            <p:txBody>
              <a:bodyPr/>
              <a:lstStyle/>
              <a:p>
                <a:r>
                  <a:rPr lang="pt-BR" altLang="en-US">
                    <a:noFill/>
                  </a:rPr>
                  <a:t> </a:t>
                </a:r>
              </a:p>
            </p:txBody>
          </p:sp>
        </mc:Fallback>
      </mc:AlternateContent>
      <p:sp>
        <p:nvSpPr>
          <p:cNvPr id="54" name="Caixa de Texto 23"/>
          <p:cNvSpPr txBox="1"/>
          <p:nvPr/>
        </p:nvSpPr>
        <p:spPr>
          <a:xfrm>
            <a:off x="3076987" y="5303812"/>
            <a:ext cx="781050"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55" name="CaixaDeTexto 45"/>
          <p:cNvSpPr txBox="1"/>
          <p:nvPr/>
        </p:nvSpPr>
        <p:spPr>
          <a:xfrm>
            <a:off x="3857944" y="4276738"/>
            <a:ext cx="7955669" cy="523220"/>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Dividindo uma corrente pela outra teremos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6" name="Retângulo 55"/>
              <p:cNvSpPr/>
              <p:nvPr/>
            </p:nvSpPr>
            <p:spPr>
              <a:xfrm>
                <a:off x="4123631" y="5140470"/>
                <a:ext cx="7632065" cy="963930"/>
              </a:xfrm>
              <a:prstGeom prst="rect">
                <a:avLst/>
              </a:prstGeom>
            </p:spPr>
            <p:txBody>
              <a:bodyPr wrap="none">
                <a:spAutoFit/>
              </a:bodyPr>
              <a:lstStyle/>
              <a:p>
                <a:pPr indent="0" algn="ctr" fontAlgn="auto">
                  <a:spcBef>
                    <a:spcPts val="1200"/>
                  </a:spcBef>
                  <a:spcAft>
                    <a:spcPts val="18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i="1" dirty="0"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𝑚</m:t>
                      </m:r>
                      <m:r>
                        <a:rPr lang="en-US" altLang="pt-BR" sz="2800" i="1" dirty="0"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en-US" altLang="pt-BR" sz="2800" i="1" dirty="0"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en-US" altLang="pt-BR" sz="2800" i="1" dirty="0"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pt-BR" sz="2800" b="0" i="1" dirty="0"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pt-BR" sz="2800" b="0" i="1" dirty="0" smtClean="0">
                                  <a:solidFill>
                                    <a:schemeClr val="tx1"/>
                                  </a:solidFill>
                                  <a:effectLst/>
                                  <a:latin typeface="Cambria Math" panose="02040503050406030204" pitchFamily="18" charset="0"/>
                                  <a:ea typeface="Cambria Math" panose="02040503050406030204" pitchFamily="18" charset="0"/>
                                  <a:sym typeface="Symbol" panose="05050102010706020507" charset="0"/>
                                </a:rPr>
                                <m:t>0</m:t>
                              </m:r>
                            </m:sub>
                          </m:sSub>
                        </m:num>
                        <m:den>
                          <m:sSub>
                            <m:sSubPr>
                              <m:ctrlPr>
                                <a:rPr lang="pt-BR" altLang="en-US" sz="28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pt-BR" altLang="pt-BR" sz="28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𝑜𝑢𝑡</m:t>
                              </m:r>
                            </m:sub>
                          </m:sSub>
                        </m:den>
                      </m:f>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𝑅</m:t>
                                  </m:r>
                                </m:e>
                                <m:sub>
                                  <m:r>
                                    <a:rPr lang="en-US" altLang="pt-BR"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𝐸</m:t>
                                  </m:r>
                                </m:sub>
                              </m:sSub>
                              <m:sSub>
                                <m:sSubPr>
                                  <m:ctrlP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𝑜𝑢𝑡</m:t>
                                  </m:r>
                                </m:sub>
                              </m:sSub>
                            </m:num>
                            <m:den>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𝑈</m:t>
                                  </m:r>
                                </m:e>
                                <m: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𝑇</m:t>
                                  </m:r>
                                </m:sub>
                              </m:sSub>
                            </m:den>
                          </m:f>
                        </m:e>
                      </m:d>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  </m:t>
                      </m: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  </m:t>
                      </m:r>
                      <m:groupChr>
                        <m:groupChrPr>
                          <m:chr m:val="⇒"/>
                          <m:pos m:val="top"/>
                          <m:ctrlP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groupChrPr>
                        <m:e>
                          <m:r>
                            <m:rPr>
                              <m:brk m:alnAt="1"/>
                            </m:rP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 </m:t>
                          </m:r>
                        </m:e>
                      </m:groupCh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   </m:t>
                      </m:r>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  </m:t>
                      </m:r>
                      <m:sSub>
                        <m:sSubPr>
                          <m:ctrlP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𝑅</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𝐸</m:t>
                          </m:r>
                        </m:sub>
                      </m:s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num>
                        <m:den>
                          <m:sSub>
                            <m:sSubPr>
                              <m:ctrlP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0</m:t>
                              </m:r>
                            </m:sub>
                          </m:sSub>
                        </m:den>
                      </m:f>
                      <m:r>
                        <a:rPr lang="en-US" altLang="pt-BR" sz="2800" i="1">
                          <a:latin typeface="Cambria Math" panose="02040503050406030204" pitchFamily="18" charset="0"/>
                          <a:ea typeface="Cambria Math" panose="02040503050406030204" pitchFamily="18" charset="0"/>
                          <a:sym typeface="Symbol" panose="05050102010706020507" charset="0"/>
                        </a:rPr>
                        <m:t>𝑚</m:t>
                      </m:r>
                      <m:r>
                        <a:rPr lang="pt-BR" altLang="en-US" sz="2800" i="1">
                          <a:latin typeface="Cambria Math" panose="02040503050406030204" pitchFamily="18" charset="0"/>
                          <a:ea typeface="Cambria Math" panose="02040503050406030204" pitchFamily="18" charset="0"/>
                          <a:sym typeface="Symbol" panose="05050102010706020507" charset="0"/>
                        </a:rPr>
                        <m:t>𝑙</m:t>
                      </m:r>
                      <m:r>
                        <m:rPr>
                          <m:sty m:val="p"/>
                        </m:rPr>
                        <a:rPr lang="pt-BR" altLang="en-US" sz="2800">
                          <a:latin typeface="Cambria Math" panose="02040503050406030204" pitchFamily="18" charset="0"/>
                          <a:ea typeface="Cambria Math" panose="02040503050406030204" pitchFamily="18" charset="0"/>
                          <a:sym typeface="Symbol" panose="05050102010706020507" charset="0"/>
                        </a:rPr>
                        <m:t>n</m:t>
                      </m:r>
                      <m:r>
                        <a:rPr lang="pt-BR" altLang="en-US"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𝑚</m:t>
                      </m:r>
                      <m:r>
                        <a:rPr lang="pt-BR" altLang="en-US" sz="2800" i="1">
                          <a:latin typeface="Cambria Math" panose="02040503050406030204" pitchFamily="18" charset="0"/>
                          <a:ea typeface="Cambria Math" panose="02040503050406030204" pitchFamily="18" charset="0"/>
                          <a:sym typeface="Symbol" panose="05050102010706020507" charset="0"/>
                        </a:rPr>
                        <m:t>)</m:t>
                      </m:r>
                    </m:oMath>
                  </m:oMathPara>
                </a14:m>
                <a:endParaRPr lang="en-US" altLang="pt-BR" sz="1600" i="1" dirty="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56" name="Retângulo 55"/>
              <p:cNvSpPr>
                <a:spLocks noRot="1" noChangeAspect="1" noMove="1" noResize="1" noEditPoints="1" noAdjustHandles="1" noChangeArrowheads="1" noChangeShapeType="1" noTextEdit="1"/>
              </p:cNvSpPr>
              <p:nvPr/>
            </p:nvSpPr>
            <p:spPr>
              <a:xfrm>
                <a:off x="4123631" y="5140470"/>
                <a:ext cx="7632065" cy="963930"/>
              </a:xfrm>
              <a:prstGeom prst="rect">
                <a:avLst/>
              </a:prstGeom>
              <a:blipFill rotWithShape="1">
                <a:blip r:embed="rId3"/>
                <a:stretch>
                  <a:fillRect l="-8" t="-15" r="8" b="15"/>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404178" y="224689"/>
            <a:ext cx="11040155" cy="2276475"/>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 = Io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Iout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=10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1mA (portanto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Iout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0,1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Resultará em R</a:t>
            </a:r>
            <a:r>
              <a:rPr lang="pt-BR" altLang="en-US" sz="2800" b="1"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575 Ohms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4" name="Conector Reto 22"/>
          <p:cNvCxnSpPr/>
          <p:nvPr/>
        </p:nvCxnSpPr>
        <p:spPr>
          <a:xfrm flipH="1" flipV="1">
            <a:off x="5274034" y="2794642"/>
            <a:ext cx="0" cy="11049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upo 4"/>
          <p:cNvGrpSpPr/>
          <p:nvPr/>
        </p:nvGrpSpPr>
        <p:grpSpPr>
          <a:xfrm rot="5400000">
            <a:off x="4033975" y="4251012"/>
            <a:ext cx="1783849" cy="748570"/>
            <a:chOff x="8610600" y="2524505"/>
            <a:chExt cx="1783849" cy="748570"/>
          </a:xfrm>
        </p:grpSpPr>
        <p:cxnSp>
          <p:nvCxnSpPr>
            <p:cNvPr id="6" name="Conector Reto 8"/>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9"/>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1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9" name="Conector Reto 11"/>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1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1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 name="Elipse 11"/>
          <p:cNvSpPr/>
          <p:nvPr/>
        </p:nvSpPr>
        <p:spPr>
          <a:xfrm>
            <a:off x="5061675" y="308368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3" name="Conector Reto 19"/>
          <p:cNvCxnSpPr/>
          <p:nvPr/>
        </p:nvCxnSpPr>
        <p:spPr>
          <a:xfrm rot="5400000">
            <a:off x="5042680" y="536868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20"/>
          <p:cNvCxnSpPr/>
          <p:nvPr/>
        </p:nvCxnSpPr>
        <p:spPr>
          <a:xfrm>
            <a:off x="5098174" y="561088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21"/>
          <p:cNvCxnSpPr/>
          <p:nvPr/>
        </p:nvCxnSpPr>
        <p:spPr>
          <a:xfrm flipH="1">
            <a:off x="4561716" y="4051647"/>
            <a:ext cx="72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ector Reto 24"/>
          <p:cNvCxnSpPr/>
          <p:nvPr/>
        </p:nvCxnSpPr>
        <p:spPr>
          <a:xfrm>
            <a:off x="5142888" y="5664362"/>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47"/>
          <p:cNvCxnSpPr/>
          <p:nvPr/>
        </p:nvCxnSpPr>
        <p:spPr>
          <a:xfrm flipH="1">
            <a:off x="5015527" y="4649750"/>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flipH="1">
            <a:off x="4778576" y="3029766"/>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9" name="Caixa de Texto 23"/>
          <p:cNvSpPr txBox="1"/>
          <p:nvPr/>
        </p:nvSpPr>
        <p:spPr>
          <a:xfrm>
            <a:off x="3057725" y="2991503"/>
            <a:ext cx="1828251" cy="523220"/>
          </a:xfrm>
          <a:prstGeom prst="rect">
            <a:avLst/>
          </a:prstGeom>
          <a:noFill/>
        </p:spPr>
        <p:txBody>
          <a:bodyPr wrap="square" rtlCol="0">
            <a:spAutoFit/>
          </a:bodyPr>
          <a:lstStyle/>
          <a:p>
            <a:pPr algn="ctr"/>
            <a:r>
              <a:rPr lang="pt-BR" altLang="en-US" sz="2800" dirty="0" err="1" smtClean="0">
                <a:latin typeface="Comic Sans MS" panose="030F0702030302020204" pitchFamily="66" charset="0"/>
                <a:cs typeface="Comic Sans MS" panose="030F0702030302020204" pitchFamily="66" charset="0"/>
              </a:rPr>
              <a:t>Io</a:t>
            </a:r>
            <a:r>
              <a:rPr lang="pt-BR" altLang="en-US" sz="2800" dirty="0" smtClean="0">
                <a:latin typeface="Comic Sans MS" panose="030F0702030302020204" pitchFamily="66" charset="0"/>
                <a:cs typeface="Comic Sans MS" panose="030F0702030302020204" pitchFamily="66" charset="0"/>
              </a:rPr>
              <a:t>= 1 </a:t>
            </a:r>
            <a:r>
              <a:rPr lang="pt-BR" altLang="en-US" sz="2800" dirty="0" err="1" smtClean="0">
                <a:latin typeface="Comic Sans MS" panose="030F0702030302020204" pitchFamily="66" charset="0"/>
                <a:cs typeface="Comic Sans MS" panose="030F0702030302020204" pitchFamily="66" charset="0"/>
              </a:rPr>
              <a:t>mA</a:t>
            </a:r>
            <a:endParaRPr lang="pt-BR" altLang="en-US" sz="2800" baseline="-25000" dirty="0">
              <a:latin typeface="Comic Sans MS" panose="030F0702030302020204" pitchFamily="66" charset="0"/>
              <a:cs typeface="Comic Sans MS" panose="030F0702030302020204" pitchFamily="66" charset="0"/>
            </a:endParaRPr>
          </a:p>
        </p:txBody>
      </p:sp>
      <p:sp>
        <p:nvSpPr>
          <p:cNvPr id="20" name="Caixa de Texto 23"/>
          <p:cNvSpPr txBox="1"/>
          <p:nvPr/>
        </p:nvSpPr>
        <p:spPr>
          <a:xfrm>
            <a:off x="4326614" y="4638047"/>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21" name="Conector Reto 27"/>
          <p:cNvCxnSpPr/>
          <p:nvPr/>
        </p:nvCxnSpPr>
        <p:spPr>
          <a:xfrm rot="5400000">
            <a:off x="5090272" y="3314491"/>
            <a:ext cx="360000" cy="0"/>
          </a:xfrm>
          <a:prstGeom prst="line">
            <a:avLst/>
          </a:prstGeom>
          <a:ln w="1905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2" name="Conector Reto 28"/>
          <p:cNvCxnSpPr/>
          <p:nvPr/>
        </p:nvCxnSpPr>
        <p:spPr>
          <a:xfrm>
            <a:off x="4551404" y="4056387"/>
            <a:ext cx="10160" cy="6032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 name="Grupo 22"/>
          <p:cNvGrpSpPr/>
          <p:nvPr/>
        </p:nvGrpSpPr>
        <p:grpSpPr>
          <a:xfrm rot="5400000">
            <a:off x="5194120" y="4251012"/>
            <a:ext cx="1783849" cy="748570"/>
            <a:chOff x="8610600" y="2524505"/>
            <a:chExt cx="1783849" cy="748570"/>
          </a:xfrm>
        </p:grpSpPr>
        <p:cxnSp>
          <p:nvCxnSpPr>
            <p:cNvPr id="24" name="Conector Reto 4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4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4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7" name="Conector Reto 5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51"/>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52"/>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0" name="Conector Reto 53"/>
          <p:cNvCxnSpPr/>
          <p:nvPr/>
        </p:nvCxnSpPr>
        <p:spPr>
          <a:xfrm rot="5400000">
            <a:off x="6202825" y="5934739"/>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54"/>
          <p:cNvCxnSpPr/>
          <p:nvPr/>
        </p:nvCxnSpPr>
        <p:spPr>
          <a:xfrm>
            <a:off x="6272924" y="6176936"/>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60"/>
          <p:cNvCxnSpPr/>
          <p:nvPr/>
        </p:nvCxnSpPr>
        <p:spPr>
          <a:xfrm>
            <a:off x="6317638" y="6230418"/>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Caixa de Texto 23"/>
          <p:cNvSpPr txBox="1"/>
          <p:nvPr/>
        </p:nvSpPr>
        <p:spPr>
          <a:xfrm>
            <a:off x="5506444" y="4659637"/>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34" name="Caixa de Texto 23"/>
          <p:cNvSpPr txBox="1"/>
          <p:nvPr/>
        </p:nvSpPr>
        <p:spPr>
          <a:xfrm>
            <a:off x="6015219" y="2962203"/>
            <a:ext cx="2751409" cy="523220"/>
          </a:xfrm>
          <a:prstGeom prst="rect">
            <a:avLst/>
          </a:prstGeom>
          <a:noFill/>
        </p:spPr>
        <p:txBody>
          <a:bodyPr wrap="square" rtlCol="0">
            <a:spAutoFit/>
          </a:bodyPr>
          <a:lstStyle/>
          <a:p>
            <a:pPr algn="ctr"/>
            <a:r>
              <a:rPr lang="pt-BR" altLang="en-US" sz="2800" dirty="0" err="1" smtClean="0">
                <a:latin typeface="Comic Sans MS" panose="030F0702030302020204" pitchFamily="66" charset="0"/>
                <a:cs typeface="Comic Sans MS" panose="030F0702030302020204" pitchFamily="66" charset="0"/>
              </a:rPr>
              <a:t>Iout</a:t>
            </a:r>
            <a:r>
              <a:rPr lang="pt-BR" altLang="en-US" sz="2800" dirty="0" smtClean="0">
                <a:latin typeface="Comic Sans MS" panose="030F0702030302020204" pitchFamily="66" charset="0"/>
                <a:cs typeface="Comic Sans MS" panose="030F0702030302020204" pitchFamily="66" charset="0"/>
              </a:rPr>
              <a:t> = 0.1 </a:t>
            </a:r>
            <a:r>
              <a:rPr lang="pt-BR" altLang="en-US" sz="2800" dirty="0" err="1" smtClean="0">
                <a:latin typeface="Comic Sans MS" panose="030F0702030302020204" pitchFamily="66" charset="0"/>
                <a:cs typeface="Comic Sans MS" panose="030F0702030302020204" pitchFamily="66" charset="0"/>
              </a:rPr>
              <a:t>mA</a:t>
            </a:r>
            <a:endParaRPr lang="pt-BR" altLang="en-US" sz="2800" baseline="-25000" dirty="0">
              <a:latin typeface="Comic Sans MS" panose="030F0702030302020204" pitchFamily="66" charset="0"/>
              <a:cs typeface="Comic Sans MS" panose="030F0702030302020204" pitchFamily="66" charset="0"/>
            </a:endParaRPr>
          </a:p>
        </p:txBody>
      </p:sp>
      <p:cxnSp>
        <p:nvCxnSpPr>
          <p:cNvPr id="35" name="Conector de Seta Reta 18"/>
          <p:cNvCxnSpPr/>
          <p:nvPr/>
        </p:nvCxnSpPr>
        <p:spPr>
          <a:xfrm flipH="1">
            <a:off x="6333056" y="3456486"/>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6" name="Retângulo 35"/>
          <p:cNvSpPr/>
          <p:nvPr/>
        </p:nvSpPr>
        <p:spPr>
          <a:xfrm rot="5400000" flipH="1">
            <a:off x="6206713" y="5489231"/>
            <a:ext cx="476050" cy="234950"/>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37" name="Forma livre 36"/>
          <p:cNvSpPr/>
          <p:nvPr/>
        </p:nvSpPr>
        <p:spPr>
          <a:xfrm>
            <a:off x="4207766" y="4442194"/>
            <a:ext cx="698062" cy="972457"/>
          </a:xfrm>
          <a:custGeom>
            <a:avLst/>
            <a:gdLst>
              <a:gd name="connsiteX0" fmla="*/ 175548 w 698062"/>
              <a:gd name="connsiteY0" fmla="*/ 0 h 972457"/>
              <a:gd name="connsiteX1" fmla="*/ 30405 w 698062"/>
              <a:gd name="connsiteY1" fmla="*/ 478972 h 972457"/>
              <a:gd name="connsiteX2" fmla="*/ 698062 w 698062"/>
              <a:gd name="connsiteY2" fmla="*/ 972457 h 972457"/>
            </a:gdLst>
            <a:ahLst/>
            <a:cxnLst>
              <a:cxn ang="0">
                <a:pos x="connsiteX0" y="connsiteY0"/>
              </a:cxn>
              <a:cxn ang="0">
                <a:pos x="connsiteX1" y="connsiteY1"/>
              </a:cxn>
              <a:cxn ang="0">
                <a:pos x="connsiteX2" y="connsiteY2"/>
              </a:cxn>
            </a:cxnLst>
            <a:rect l="l" t="t" r="r" b="b"/>
            <a:pathLst>
              <a:path w="698062" h="972457">
                <a:moveTo>
                  <a:pt x="175548" y="0"/>
                </a:moveTo>
                <a:cubicBezTo>
                  <a:pt x="59433" y="158448"/>
                  <a:pt x="-56681" y="316896"/>
                  <a:pt x="30405" y="478972"/>
                </a:cubicBezTo>
                <a:cubicBezTo>
                  <a:pt x="117491" y="641048"/>
                  <a:pt x="407776" y="806752"/>
                  <a:pt x="698062" y="972457"/>
                </a:cubicBezTo>
              </a:path>
            </a:pathLst>
          </a:custGeom>
          <a:noFill/>
          <a:ln>
            <a:solidFill>
              <a:schemeClr val="tx1"/>
            </a:solidFill>
            <a:head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Caixa de Texto 23"/>
          <p:cNvSpPr txBox="1"/>
          <p:nvPr/>
        </p:nvSpPr>
        <p:spPr>
          <a:xfrm>
            <a:off x="3678124" y="4863479"/>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6508187" y="5363761"/>
            <a:ext cx="2075585"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dirty="0" smtClean="0">
                <a:latin typeface="Comic Sans MS" panose="030F0702030302020204" pitchFamily="66" charset="0"/>
                <a:cs typeface="Comic Sans MS" panose="030F0702030302020204" pitchFamily="66" charset="0"/>
              </a:rPr>
              <a:t> = 575 </a:t>
            </a:r>
            <a:r>
              <a:rPr lang="pt-BR" altLang="en-US" sz="2800" dirty="0">
                <a:latin typeface="Symbol" panose="05050102010706020507" pitchFamily="18" charset="2"/>
                <a:cs typeface="Comic Sans MS" panose="030F0702030302020204" pitchFamily="66" charset="0"/>
              </a:rPr>
              <a:t>W</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rotWithShape="1">
          <a:blip r:embed="rId1">
            <a:extLst>
              <a:ext uri="{28A0092B-C50C-407E-A947-70E740481C1C}">
                <a14:useLocalDpi xmlns:a14="http://schemas.microsoft.com/office/drawing/2010/main" val="0"/>
              </a:ext>
            </a:extLst>
          </a:blip>
          <a:srcRect l="20276" t="998" r="20508"/>
          <a:stretch>
            <a:fillRect/>
          </a:stretch>
        </p:blipFill>
        <p:spPr>
          <a:xfrm>
            <a:off x="802005" y="1059815"/>
            <a:ext cx="10366375" cy="5296535"/>
          </a:xfrm>
          <a:prstGeom prst="rect">
            <a:avLst/>
          </a:prstGeom>
        </p:spPr>
      </p:pic>
      <p:sp>
        <p:nvSpPr>
          <p:cNvPr id="4" name="CaixaDeTexto 45"/>
          <p:cNvSpPr txBox="1"/>
          <p:nvPr/>
        </p:nvSpPr>
        <p:spPr>
          <a:xfrm>
            <a:off x="447721" y="474766"/>
            <a:ext cx="11040155" cy="58477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 de Correntes: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olarização de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Retângulo de cantos arredondados 4"/>
          <p:cNvSpPr/>
          <p:nvPr/>
        </p:nvSpPr>
        <p:spPr>
          <a:xfrm>
            <a:off x="5967798" y="1436914"/>
            <a:ext cx="2769802" cy="580571"/>
          </a:xfrm>
          <a:prstGeom prst="roundRect">
            <a:avLst/>
          </a:prstGeom>
          <a:solidFill>
            <a:srgbClr val="FFFF00">
              <a:alpha val="3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de cantos arredondados 5"/>
          <p:cNvSpPr/>
          <p:nvPr/>
        </p:nvSpPr>
        <p:spPr>
          <a:xfrm>
            <a:off x="4163799" y="1436914"/>
            <a:ext cx="1600188" cy="580571"/>
          </a:xfrm>
          <a:prstGeom prst="roundRect">
            <a:avLst/>
          </a:prstGeom>
          <a:solidFill>
            <a:srgbClr val="FFC000">
              <a:alpha val="3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Retângulo de cantos arredondados 6"/>
          <p:cNvSpPr/>
          <p:nvPr/>
        </p:nvSpPr>
        <p:spPr>
          <a:xfrm>
            <a:off x="5125358" y="4281715"/>
            <a:ext cx="1435099" cy="1291771"/>
          </a:xfrm>
          <a:prstGeom prst="roundRect">
            <a:avLst/>
          </a:prstGeom>
          <a:solidFill>
            <a:srgbClr val="FFFF00">
              <a:alpha val="3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477950" y="402195"/>
            <a:ext cx="1104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Variação de </a:t>
            </a:r>
            <a:r>
              <a:rPr lang="pt-BR" altLang="en-US" sz="3200" b="1" dirty="0" smtClean="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V</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(ou I</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1026" name="Picture 2" descr="Dependence of transistor current gain on operating conditions - Electrical  Engineering Stack Exchange"/>
          <p:cNvPicPr>
            <a:picLocks noChangeAspect="1" noChangeArrowheads="1"/>
          </p:cNvPicPr>
          <p:nvPr/>
        </p:nvPicPr>
        <p:blipFill>
          <a:blip r:embed="rId1">
            <a:alphaModFix amt="82000"/>
            <a:extLst>
              <a:ext uri="{28A0092B-C50C-407E-A947-70E740481C1C}">
                <a14:useLocalDpi xmlns:a14="http://schemas.microsoft.com/office/drawing/2010/main" val="0"/>
              </a:ext>
            </a:extLst>
          </a:blip>
          <a:srcRect/>
          <a:stretch>
            <a:fillRect/>
          </a:stretch>
        </p:blipFill>
        <p:spPr bwMode="auto">
          <a:xfrm>
            <a:off x="477950" y="1237229"/>
            <a:ext cx="10497457" cy="4868862"/>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mc:Choice xmlns:a14="http://schemas.microsoft.com/office/drawing/2010/main" Requires="a14">
          <p:sp>
            <p:nvSpPr>
              <p:cNvPr id="4" name="CaixaDeTexto 3"/>
              <p:cNvSpPr txBox="1"/>
              <p:nvPr/>
            </p:nvSpPr>
            <p:spPr>
              <a:xfrm>
                <a:off x="6749143" y="1494972"/>
                <a:ext cx="4604657" cy="922176"/>
              </a:xfrm>
              <a:prstGeom prst="rect">
                <a:avLst/>
              </a:prstGeom>
              <a:noFill/>
            </p:spPr>
            <p:txBody>
              <a:bodyPr wrap="none" rtlCol="0">
                <a:spAutoFit/>
              </a:bodyPr>
              <a:lstStyle/>
              <a:p>
                <a14:m>
                  <m:oMathPara xmlns:m="http://schemas.openxmlformats.org/officeDocument/2006/math">
                    <m:oMathParaPr>
                      <m:jc m:val="centerGroup"/>
                    </m:oMathParaPr>
                    <m:oMath xmlns:m="http://schemas.openxmlformats.org/officeDocument/2006/math">
                      <m:func>
                        <m:funcPr>
                          <m:ctrlPr>
                            <a:rPr lang="pt-BR" sz="2400" b="0" i="1" dirty="0" smtClean="0">
                              <a:latin typeface="Cambria Math" panose="02040503050406030204" pitchFamily="18" charset="0"/>
                            </a:rPr>
                          </m:ctrlPr>
                        </m:funcPr>
                        <m:fName>
                          <m:r>
                            <m:rPr>
                              <m:sty m:val="p"/>
                            </m:rPr>
                            <a:rPr lang="pt-BR" sz="2400" b="0" i="0" dirty="0" smtClean="0">
                              <a:latin typeface="Cambria Math" panose="02040503050406030204" pitchFamily="18" charset="0"/>
                            </a:rPr>
                            <m:t>ln</m:t>
                          </m:r>
                        </m:fName>
                        <m:e>
                          <m:d>
                            <m:dPr>
                              <m:ctrlPr>
                                <a:rPr lang="pt-BR" sz="2400" b="0" i="1" dirty="0" smtClean="0">
                                  <a:latin typeface="Cambria Math" panose="02040503050406030204" pitchFamily="18" charset="0"/>
                                </a:rPr>
                              </m:ctrlPr>
                            </m:dPr>
                            <m:e>
                              <m:r>
                                <a:rPr lang="pt-BR" sz="2400" b="0" i="1" dirty="0" smtClean="0">
                                  <a:latin typeface="Cambria Math" panose="02040503050406030204" pitchFamily="18" charset="0"/>
                                  <a:ea typeface="Cambria Math" panose="02040503050406030204" pitchFamily="18" charset="0"/>
                                </a:rPr>
                                <m:t>𝛽</m:t>
                              </m:r>
                            </m:e>
                          </m:d>
                        </m:e>
                      </m:func>
                      <m:r>
                        <a:rPr lang="pt-BR" sz="2400" b="0" i="1" dirty="0" smtClean="0">
                          <a:latin typeface="Cambria Math" panose="02040503050406030204" pitchFamily="18" charset="0"/>
                          <a:ea typeface="Cambria Math" panose="02040503050406030204" pitchFamily="18" charset="0"/>
                        </a:rPr>
                        <m:t>=</m:t>
                      </m:r>
                      <m:func>
                        <m:funcPr>
                          <m:ctrlPr>
                            <a:rPr lang="pt-BR" sz="2400" b="0" i="1" dirty="0" smtClean="0">
                              <a:latin typeface="Cambria Math" panose="02040503050406030204" pitchFamily="18" charset="0"/>
                              <a:ea typeface="Cambria Math" panose="02040503050406030204" pitchFamily="18" charset="0"/>
                            </a:rPr>
                          </m:ctrlPr>
                        </m:funcPr>
                        <m:fName>
                          <m:r>
                            <m:rPr>
                              <m:sty m:val="p"/>
                            </m:rPr>
                            <a:rPr lang="pt-BR" sz="2400" b="0" i="0" dirty="0" smtClean="0">
                              <a:latin typeface="Cambria Math" panose="02040503050406030204" pitchFamily="18" charset="0"/>
                              <a:ea typeface="Cambria Math" panose="02040503050406030204" pitchFamily="18" charset="0"/>
                            </a:rPr>
                            <m:t>ln</m:t>
                          </m:r>
                        </m:fName>
                        <m:e>
                          <m:d>
                            <m:dPr>
                              <m:ctrlPr>
                                <a:rPr lang="pt-BR" sz="2400" b="0" i="1" dirty="0" smtClean="0">
                                  <a:latin typeface="Cambria Math" panose="02040503050406030204" pitchFamily="18" charset="0"/>
                                  <a:ea typeface="Cambria Math" panose="02040503050406030204" pitchFamily="18" charset="0"/>
                                </a:rPr>
                              </m:ctrlPr>
                            </m:dPr>
                            <m:e>
                              <m:f>
                                <m:fPr>
                                  <m:ctrlPr>
                                    <a:rPr lang="pt-BR" sz="2400" b="0" i="1" dirty="0" smtClean="0">
                                      <a:latin typeface="Cambria Math" panose="02040503050406030204" pitchFamily="18" charset="0"/>
                                      <a:ea typeface="Cambria Math" panose="02040503050406030204" pitchFamily="18" charset="0"/>
                                    </a:rPr>
                                  </m:ctrlPr>
                                </m:fPr>
                                <m:num>
                                  <m:sSub>
                                    <m:sSubPr>
                                      <m:ctrlPr>
                                        <a:rPr lang="pt-BR" sz="2400" b="0" i="1" dirty="0" smtClean="0">
                                          <a:latin typeface="Cambria Math" panose="02040503050406030204" pitchFamily="18" charset="0"/>
                                          <a:ea typeface="Cambria Math" panose="02040503050406030204" pitchFamily="18" charset="0"/>
                                        </a:rPr>
                                      </m:ctrlPr>
                                    </m:sSubPr>
                                    <m:e>
                                      <m:r>
                                        <a:rPr lang="pt-BR" sz="2400" b="0" i="1" dirty="0" smtClean="0">
                                          <a:latin typeface="Cambria Math" panose="02040503050406030204" pitchFamily="18" charset="0"/>
                                          <a:ea typeface="Cambria Math" panose="02040503050406030204" pitchFamily="18" charset="0"/>
                                        </a:rPr>
                                        <m:t>𝐼</m:t>
                                      </m:r>
                                    </m:e>
                                    <m:sub>
                                      <m:r>
                                        <a:rPr lang="pt-BR" sz="2400" b="0" i="1" dirty="0" smtClean="0">
                                          <a:latin typeface="Cambria Math" panose="02040503050406030204" pitchFamily="18" charset="0"/>
                                          <a:ea typeface="Cambria Math" panose="02040503050406030204" pitchFamily="18" charset="0"/>
                                        </a:rPr>
                                        <m:t>𝐶</m:t>
                                      </m:r>
                                    </m:sub>
                                  </m:sSub>
                                </m:num>
                                <m:den>
                                  <m:sSub>
                                    <m:sSubPr>
                                      <m:ctrlPr>
                                        <a:rPr lang="pt-BR" sz="2400" b="0" i="1" dirty="0" smtClean="0">
                                          <a:latin typeface="Cambria Math" panose="02040503050406030204" pitchFamily="18" charset="0"/>
                                          <a:ea typeface="Cambria Math" panose="02040503050406030204" pitchFamily="18" charset="0"/>
                                        </a:rPr>
                                      </m:ctrlPr>
                                    </m:sSubPr>
                                    <m:e>
                                      <m:r>
                                        <a:rPr lang="pt-BR" sz="2400" b="0" i="1" dirty="0" smtClean="0">
                                          <a:latin typeface="Cambria Math" panose="02040503050406030204" pitchFamily="18" charset="0"/>
                                          <a:ea typeface="Cambria Math" panose="02040503050406030204" pitchFamily="18" charset="0"/>
                                        </a:rPr>
                                        <m:t>𝐼</m:t>
                                      </m:r>
                                    </m:e>
                                    <m:sub>
                                      <m:r>
                                        <a:rPr lang="pt-BR" sz="2400" b="0" i="1" dirty="0" smtClean="0">
                                          <a:latin typeface="Cambria Math" panose="02040503050406030204" pitchFamily="18" charset="0"/>
                                          <a:ea typeface="Cambria Math" panose="02040503050406030204" pitchFamily="18" charset="0"/>
                                        </a:rPr>
                                        <m:t>𝐵</m:t>
                                      </m:r>
                                    </m:sub>
                                  </m:sSub>
                                </m:den>
                              </m:f>
                            </m:e>
                          </m:d>
                        </m:e>
                      </m:func>
                      <m:r>
                        <a:rPr lang="pt-BR" sz="2400" b="0" i="1" dirty="0" smtClean="0">
                          <a:latin typeface="Cambria Math" panose="02040503050406030204" pitchFamily="18" charset="0"/>
                          <a:ea typeface="Cambria Math" panose="02040503050406030204" pitchFamily="18" charset="0"/>
                        </a:rPr>
                        <m:t>=</m:t>
                      </m:r>
                      <m:func>
                        <m:funcPr>
                          <m:ctrlPr>
                            <a:rPr lang="pt-BR" sz="2400" b="0" i="1" dirty="0" smtClean="0">
                              <a:latin typeface="Cambria Math" panose="02040503050406030204" pitchFamily="18" charset="0"/>
                              <a:ea typeface="Cambria Math" panose="02040503050406030204" pitchFamily="18" charset="0"/>
                            </a:rPr>
                          </m:ctrlPr>
                        </m:funcPr>
                        <m:fName>
                          <m:r>
                            <m:rPr>
                              <m:sty m:val="p"/>
                            </m:rPr>
                            <a:rPr lang="pt-BR" sz="2400" b="0" i="0" dirty="0" smtClean="0">
                              <a:latin typeface="Cambria Math" panose="02040503050406030204" pitchFamily="18" charset="0"/>
                              <a:ea typeface="Cambria Math" panose="02040503050406030204" pitchFamily="18" charset="0"/>
                            </a:rPr>
                            <m:t>ln</m:t>
                          </m:r>
                        </m:fName>
                        <m:e>
                          <m:d>
                            <m:dPr>
                              <m:ctrlPr>
                                <a:rPr lang="pt-BR" sz="2400" b="0" i="1" dirty="0" smtClean="0">
                                  <a:latin typeface="Cambria Math" panose="02040503050406030204" pitchFamily="18" charset="0"/>
                                  <a:ea typeface="Cambria Math" panose="02040503050406030204" pitchFamily="18" charset="0"/>
                                </a:rPr>
                              </m:ctrlPr>
                            </m:dPr>
                            <m:e>
                              <m:sSub>
                                <m:sSubPr>
                                  <m:ctrlPr>
                                    <a:rPr lang="pt-BR" sz="2400" b="0" i="1" dirty="0" smtClean="0">
                                      <a:latin typeface="Cambria Math" panose="02040503050406030204" pitchFamily="18" charset="0"/>
                                      <a:ea typeface="Cambria Math" panose="02040503050406030204" pitchFamily="18" charset="0"/>
                                    </a:rPr>
                                  </m:ctrlPr>
                                </m:sSubPr>
                                <m:e>
                                  <m:r>
                                    <a:rPr lang="pt-BR" sz="2400" b="0" i="1" dirty="0" smtClean="0">
                                      <a:latin typeface="Cambria Math" panose="02040503050406030204" pitchFamily="18" charset="0"/>
                                      <a:ea typeface="Cambria Math" panose="02040503050406030204" pitchFamily="18" charset="0"/>
                                    </a:rPr>
                                    <m:t>𝐼</m:t>
                                  </m:r>
                                </m:e>
                                <m:sub>
                                  <m:r>
                                    <a:rPr lang="pt-BR" sz="2400" b="0" i="1" dirty="0" smtClean="0">
                                      <a:latin typeface="Cambria Math" panose="02040503050406030204" pitchFamily="18" charset="0"/>
                                      <a:ea typeface="Cambria Math" panose="02040503050406030204" pitchFamily="18" charset="0"/>
                                    </a:rPr>
                                    <m:t>𝐶</m:t>
                                  </m:r>
                                </m:sub>
                              </m:sSub>
                            </m:e>
                          </m:d>
                        </m:e>
                      </m:func>
                      <m:r>
                        <a:rPr lang="pt-BR" sz="2400" b="0" i="1" dirty="0" smtClean="0">
                          <a:latin typeface="Cambria Math" panose="02040503050406030204" pitchFamily="18" charset="0"/>
                          <a:ea typeface="Cambria Math" panose="02040503050406030204" pitchFamily="18" charset="0"/>
                        </a:rPr>
                        <m:t>−</m:t>
                      </m:r>
                      <m:r>
                        <m:rPr>
                          <m:sty m:val="p"/>
                        </m:rPr>
                        <a:rPr lang="pt-BR" sz="2400" b="0" i="0" dirty="0" smtClean="0">
                          <a:latin typeface="Cambria Math" panose="02040503050406030204" pitchFamily="18" charset="0"/>
                          <a:ea typeface="Cambria Math" panose="02040503050406030204" pitchFamily="18" charset="0"/>
                        </a:rPr>
                        <m:t>ln</m:t>
                      </m:r>
                      <m:r>
                        <a:rPr lang="pt-BR" sz="2400" b="0" i="1" dirty="0" smtClean="0">
                          <a:latin typeface="Cambria Math" panose="02040503050406030204" pitchFamily="18" charset="0"/>
                          <a:ea typeface="Cambria Math" panose="02040503050406030204" pitchFamily="18" charset="0"/>
                        </a:rPr>
                        <m:t>⁡(</m:t>
                      </m:r>
                      <m:sSub>
                        <m:sSubPr>
                          <m:ctrlPr>
                            <a:rPr lang="pt-BR" sz="2400" b="0" i="1" dirty="0" smtClean="0">
                              <a:latin typeface="Cambria Math" panose="02040503050406030204" pitchFamily="18" charset="0"/>
                              <a:ea typeface="Cambria Math" panose="02040503050406030204" pitchFamily="18" charset="0"/>
                            </a:rPr>
                          </m:ctrlPr>
                        </m:sSubPr>
                        <m:e>
                          <m:r>
                            <a:rPr lang="pt-BR" sz="2400" b="0" i="1" dirty="0" smtClean="0">
                              <a:latin typeface="Cambria Math" panose="02040503050406030204" pitchFamily="18" charset="0"/>
                              <a:ea typeface="Cambria Math" panose="02040503050406030204" pitchFamily="18" charset="0"/>
                            </a:rPr>
                            <m:t>𝐼</m:t>
                          </m:r>
                        </m:e>
                        <m:sub>
                          <m:r>
                            <a:rPr lang="pt-BR" sz="2400" b="0" i="1" dirty="0" smtClean="0">
                              <a:latin typeface="Cambria Math" panose="02040503050406030204" pitchFamily="18" charset="0"/>
                              <a:ea typeface="Cambria Math" panose="02040503050406030204" pitchFamily="18" charset="0"/>
                            </a:rPr>
                            <m:t>𝐵</m:t>
                          </m:r>
                        </m:sub>
                      </m:sSub>
                      <m:r>
                        <a:rPr lang="pt-BR" sz="2400" b="0" i="1" dirty="0" smtClean="0">
                          <a:latin typeface="Cambria Math" panose="02040503050406030204" pitchFamily="18" charset="0"/>
                          <a:ea typeface="Cambria Math" panose="02040503050406030204" pitchFamily="18" charset="0"/>
                        </a:rPr>
                        <m:t>)</m:t>
                      </m:r>
                    </m:oMath>
                  </m:oMathPara>
                </a14:m>
                <a:endParaRPr lang="pt-BR" sz="2800" dirty="0"/>
              </a:p>
            </p:txBody>
          </p:sp>
        </mc:Choice>
        <mc:Fallback>
          <p:sp>
            <p:nvSpPr>
              <p:cNvPr id="4" name="CaixaDeTexto 3"/>
              <p:cNvSpPr txBox="1">
                <a:spLocks noRot="1" noChangeAspect="1" noMove="1" noResize="1" noEditPoints="1" noAdjustHandles="1" noChangeArrowheads="1" noChangeShapeType="1" noTextEdit="1"/>
              </p:cNvSpPr>
              <p:nvPr/>
            </p:nvSpPr>
            <p:spPr>
              <a:xfrm>
                <a:off x="6749143" y="1494972"/>
                <a:ext cx="4604657" cy="922176"/>
              </a:xfrm>
              <a:prstGeom prst="rect">
                <a:avLst/>
              </a:prstGeom>
              <a:blipFill rotWithShape="1">
                <a:blip r:embed="rId2"/>
                <a:stretch>
                  <a:fillRect l="-8" t="-20" b="37"/>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45"/>
              <p:cNvSpPr txBox="1"/>
              <p:nvPr/>
            </p:nvSpPr>
            <p:spPr>
              <a:xfrm>
                <a:off x="550521" y="597029"/>
                <a:ext cx="11040155" cy="591058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Variação de </a:t>
                </a:r>
                <a:r>
                  <a:rPr lang="pt-BR" altLang="en-US" sz="3200" b="1" dirty="0" smtClean="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 </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V</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(ou I</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Regiões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 – </a:t>
                </a:r>
                <a:r>
                  <a:rPr lang="pt-BR" altLang="en-US" sz="28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Aqui a corrente de base é dominada pela corrente de recombinação. Esta corrente é de fato proporcional a </a:t>
                </a:r>
                <a14:m>
                  <m:oMath xmlns:m="http://schemas.openxmlformats.org/officeDocument/2006/math">
                    <m:r>
                      <a:rPr lang="pt-BR" altLang="en-US" sz="2800" b="0" i="1">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a:effectLst/>
                                    <a:latin typeface="Cambria Math" panose="02040503050406030204" pitchFamily="18" charset="0"/>
                                    <a:ea typeface="Cambria Math" panose="02040503050406030204" pitchFamily="18" charset="0"/>
                                    <a:sym typeface="Symbol" panose="05050102010706020507" charset="0"/>
                                  </a:rPr>
                                  <m:t>𝑉</m:t>
                                </m:r>
                              </m:e>
                              <m:sub>
                                <m:r>
                                  <a:rPr lang="pt-BR" altLang="en-US" sz="2800" b="0" i="1">
                                    <a:effectLst/>
                                    <a:latin typeface="Cambria Math" panose="02040503050406030204" pitchFamily="18" charset="0"/>
                                    <a:ea typeface="Cambria Math" panose="02040503050406030204" pitchFamily="18" charset="0"/>
                                    <a:sym typeface="Symbol" panose="05050102010706020507" charset="0"/>
                                  </a:rPr>
                                  <m:t>𝐵𝐸</m:t>
                                </m:r>
                              </m:sub>
                            </m:sSub>
                          </m:num>
                          <m:den>
                            <m:sSub>
                              <m:sSubPr>
                                <m:ctrlPr>
                                  <a:rPr lang="pt-BR" altLang="en-US" sz="2800" i="1">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effectLst/>
                                    <a:latin typeface="Cambria Math" panose="02040503050406030204" pitchFamily="18" charset="0"/>
                                    <a:ea typeface="Cambria Math" panose="02040503050406030204" pitchFamily="18" charset="0"/>
                                    <a:sym typeface="Symbol" panose="05050102010706020507" charset="0"/>
                                  </a:rPr>
                                  <m:t>2</m:t>
                                </m:r>
                                <m:r>
                                  <a:rPr lang="pt-BR" altLang="en-US" sz="2800" b="0" i="1">
                                    <a:effectLst/>
                                    <a:latin typeface="Cambria Math" panose="02040503050406030204" pitchFamily="18" charset="0"/>
                                    <a:ea typeface="Cambria Math" panose="02040503050406030204" pitchFamily="18" charset="0"/>
                                    <a:sym typeface="Symbol" panose="05050102010706020507" charset="0"/>
                                  </a:rPr>
                                  <m:t>𝑈</m:t>
                                </m:r>
                              </m:e>
                              <m:sub>
                                <m:r>
                                  <a:rPr lang="pt-BR" altLang="en-US" sz="2800" b="0" i="1">
                                    <a:effectLst/>
                                    <a:latin typeface="Cambria Math" panose="02040503050406030204" pitchFamily="18" charset="0"/>
                                    <a:ea typeface="Cambria Math" panose="02040503050406030204" pitchFamily="18" charset="0"/>
                                    <a:sym typeface="Symbol" panose="05050102010706020507" charset="0"/>
                                  </a:rPr>
                                  <m:t>𝑇</m:t>
                                </m:r>
                              </m:sub>
                            </m:sSub>
                          </m:den>
                        </m:f>
                      </m:e>
                    </m:d>
                  </m:oMath>
                </a14:m>
                <a:r>
                  <a:rPr lang="pt-BR" altLang="en-US" sz="28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não a </a:t>
                </a:r>
                <a14:m>
                  <m:oMath xmlns:m="http://schemas.openxmlformats.org/officeDocument/2006/math">
                    <m:r>
                      <a:rPr lang="pt-BR" altLang="en-US" sz="2800" b="0" i="1">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a:effectLst/>
                                    <a:latin typeface="Cambria Math" panose="02040503050406030204" pitchFamily="18" charset="0"/>
                                    <a:ea typeface="Cambria Math" panose="02040503050406030204" pitchFamily="18" charset="0"/>
                                    <a:sym typeface="Symbol" panose="05050102010706020507" charset="0"/>
                                  </a:rPr>
                                  <m:t>𝑉</m:t>
                                </m:r>
                              </m:e>
                              <m:sub>
                                <m:r>
                                  <a:rPr lang="pt-BR" altLang="en-US" sz="2800" b="0" i="1">
                                    <a:effectLst/>
                                    <a:latin typeface="Cambria Math" panose="02040503050406030204" pitchFamily="18" charset="0"/>
                                    <a:ea typeface="Cambria Math" panose="02040503050406030204" pitchFamily="18" charset="0"/>
                                    <a:sym typeface="Symbol" panose="05050102010706020507" charset="0"/>
                                  </a:rPr>
                                  <m:t>𝐵𝐸</m:t>
                                </m:r>
                              </m:sub>
                            </m:sSub>
                          </m:num>
                          <m:den>
                            <m:sSub>
                              <m:sSubPr>
                                <m:ctrlPr>
                                  <a:rPr lang="pt-BR" altLang="en-US" sz="2800" i="1">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a:effectLst/>
                                    <a:latin typeface="Cambria Math" panose="02040503050406030204" pitchFamily="18" charset="0"/>
                                    <a:ea typeface="Cambria Math" panose="02040503050406030204" pitchFamily="18" charset="0"/>
                                    <a:sym typeface="Symbol" panose="05050102010706020507" charset="0"/>
                                  </a:rPr>
                                  <m:t>𝑈</m:t>
                                </m:r>
                              </m:e>
                              <m:sub>
                                <m:r>
                                  <a:rPr lang="pt-BR" altLang="en-US" sz="2800" b="0" i="1">
                                    <a:effectLst/>
                                    <a:latin typeface="Cambria Math" panose="02040503050406030204" pitchFamily="18" charset="0"/>
                                    <a:ea typeface="Cambria Math" panose="02040503050406030204" pitchFamily="18" charset="0"/>
                                    <a:sym typeface="Symbol" panose="05050102010706020507" charset="0"/>
                                  </a:rPr>
                                  <m:t>𝑇</m:t>
                                </m:r>
                              </m:sub>
                            </m:sSub>
                          </m:den>
                        </m:f>
                      </m:e>
                    </m:d>
                  </m:oMath>
                </a14:m>
                <a:r>
                  <a:rPr lang="pt-BR" altLang="en-US" sz="28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como I</a:t>
                </a:r>
                <a:r>
                  <a:rPr lang="pt-BR" altLang="en-US" sz="2800"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II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 corrente de base é dominada pela corrente de lacunas injetadas no emissor. Tanto essa corrente como I</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são proporcionais a </a:t>
                </a:r>
                <a14:m>
                  <m:oMath xmlns:m="http://schemas.openxmlformats.org/officeDocument/2006/math">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𝐵𝐸</m:t>
                                </m:r>
                              </m:sub>
                            </m:sSub>
                          </m:num>
                          <m:den>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a14:m>
                <a:endPar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III –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Região de alta injeção de correntes. O cáculo de I</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não admite as simplificações aplicadas e resulta num valor não proporcional a </a:t>
                </a:r>
                <a14:m>
                  <m:oMath xmlns:m="http://schemas.openxmlformats.org/officeDocument/2006/math">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𝐵𝐸</m:t>
                                </m:r>
                              </m:sub>
                            </m:sSub>
                          </m:num>
                          <m:den>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a14:m>
                <a:endPar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550521" y="597029"/>
                <a:ext cx="11040155" cy="5910580"/>
              </a:xfrm>
              <a:prstGeom prst="rect">
                <a:avLst/>
              </a:prstGeom>
              <a:blipFill rotWithShape="1">
                <a:blip r:embed="rId1"/>
                <a:stretch>
                  <a:fillRect l="-6" t="-2" b="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550521" y="597029"/>
            <a:ext cx="1104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Variação de </a:t>
            </a:r>
            <a:r>
              <a:rPr lang="pt-BR" altLang="en-US" sz="3200" b="1" dirty="0" smtClean="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 </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(ou </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2050" name="Picture 2" descr="Dependence of transistor current gain on operating conditions - Electrical  Engineering Stack Exchange"/>
          <p:cNvPicPr>
            <a:picLocks noChangeAspect="1" noChangeArrowheads="1"/>
          </p:cNvPicPr>
          <p:nvPr/>
        </p:nvPicPr>
        <p:blipFill>
          <a:blip r:embed="rId1">
            <a:extLst>
              <a:ext uri="{28A0092B-C50C-407E-A947-70E740481C1C}">
                <a14:useLocalDpi xmlns:a14="http://schemas.microsoft.com/office/drawing/2010/main" val="0"/>
              </a:ext>
            </a:extLst>
          </a:blip>
          <a:srcRect l="2102" t="2096" r="1201" b="5940"/>
          <a:stretch>
            <a:fillRect/>
          </a:stretch>
        </p:blipFill>
        <p:spPr bwMode="auto">
          <a:xfrm>
            <a:off x="1045845" y="1513205"/>
            <a:ext cx="10417810" cy="425767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452755" y="1337945"/>
            <a:ext cx="11253470" cy="2950845"/>
          </a:xfrm>
          <a:prstGeom prst="rect">
            <a:avLst/>
          </a:prstGeom>
        </p:spPr>
        <p:txBody>
          <a:bodyPr>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Font typeface="Arial" panose="020B0604020202020204" pitchFamily="34" charset="0"/>
              <a:buNone/>
            </a:pPr>
            <a:r>
              <a:rPr lang="pt-BR" sz="3200" b="1" dirty="0" smtClean="0">
                <a:solidFill>
                  <a:srgbClr val="C00000"/>
                </a:solidFill>
                <a:latin typeface="Comic Sans MS" panose="030F0702030302020204" pitchFamily="66" charset="0"/>
              </a:rPr>
              <a:t>P2</a:t>
            </a:r>
            <a:r>
              <a:rPr lang="pt-BR" sz="3600" b="1" dirty="0" smtClean="0">
                <a:solidFill>
                  <a:srgbClr val="C00000"/>
                </a:solidFill>
                <a:latin typeface="Comic Sans MS" panose="030F0702030302020204" pitchFamily="66" charset="0"/>
              </a:rPr>
              <a:t>. Linearidade em s</a:t>
            </a:r>
            <a:endParaRPr lang="pt-BR" sz="3600" b="1" dirty="0" smtClean="0">
              <a:solidFill>
                <a:srgbClr val="C00000"/>
              </a:solidFill>
              <a:latin typeface="Comic Sans MS" panose="030F0702030302020204" pitchFamily="66" charset="0"/>
            </a:endParaRPr>
          </a:p>
          <a:p>
            <a:pPr marL="0" indent="0">
              <a:lnSpc>
                <a:spcPct val="120000"/>
              </a:lnSpc>
              <a:buFont typeface="Arial" panose="020B0604020202020204" pitchFamily="34" charset="0"/>
              <a:buNone/>
            </a:pPr>
            <a:endParaRPr lang="pt-BR" sz="3600" b="1" dirty="0" smtClean="0">
              <a:solidFill>
                <a:srgbClr val="C00000"/>
              </a:solidFill>
              <a:latin typeface="Comic Sans MS" panose="030F0702030302020204" pitchFamily="66" charset="0"/>
            </a:endParaRPr>
          </a:p>
          <a:p>
            <a:pPr marL="0" indent="0" algn="ctr">
              <a:lnSpc>
                <a:spcPct val="120000"/>
              </a:lnSpc>
              <a:buNone/>
            </a:pPr>
            <a:r>
              <a:rPr lang="pt-BR" sz="3200" dirty="0" smtClean="0">
                <a:latin typeface="Viner Hand ITC" panose="03070502030502020203" pitchFamily="66" charset="0"/>
              </a:rPr>
              <a:t>L</a:t>
            </a:r>
            <a:r>
              <a:rPr lang="pt-BR" sz="3200" baseline="30000" dirty="0" smtClean="0">
                <a:latin typeface="Comic Sans MS" panose="030F0702030302020204" pitchFamily="66" charset="0"/>
              </a:rPr>
              <a:t>-1</a:t>
            </a:r>
            <a:r>
              <a:rPr lang="pt-BR" sz="3200" i="1" dirty="0" smtClean="0">
                <a:latin typeface="Cambria" panose="02040503050406030204" charset="0"/>
                <a:cs typeface="Cambria" panose="02040503050406030204" charset="0"/>
              </a:rPr>
              <a:t>(a</a:t>
            </a:r>
            <a:r>
              <a:rPr lang="pt-BR" sz="3200" i="1" baseline="-25000" dirty="0" smtClean="0">
                <a:latin typeface="Cambria" panose="02040503050406030204" charset="0"/>
                <a:cs typeface="Cambria" panose="02040503050406030204" charset="0"/>
              </a:rPr>
              <a:t>1</a:t>
            </a:r>
            <a:r>
              <a:rPr lang="pt-BR" sz="3200" i="1" dirty="0" smtClean="0">
                <a:latin typeface="Cambria" panose="02040503050406030204" charset="0"/>
                <a:cs typeface="Cambria" panose="02040503050406030204" charset="0"/>
              </a:rPr>
              <a:t>F</a:t>
            </a:r>
            <a:r>
              <a:rPr lang="pt-BR" sz="3200" i="1" baseline="-25000" dirty="0" smtClean="0">
                <a:latin typeface="Cambria" panose="02040503050406030204" charset="0"/>
                <a:cs typeface="Cambria" panose="02040503050406030204" charset="0"/>
              </a:rPr>
              <a:t>1</a:t>
            </a:r>
            <a:r>
              <a:rPr lang="pt-BR" sz="3200" i="1" dirty="0" smtClean="0">
                <a:latin typeface="Cambria" panose="02040503050406030204" charset="0"/>
                <a:cs typeface="Cambria" panose="02040503050406030204" charset="0"/>
              </a:rPr>
              <a:t>(s) + a</a:t>
            </a:r>
            <a:r>
              <a:rPr lang="pt-BR" sz="3200" i="1" baseline="-25000" dirty="0" smtClean="0">
                <a:latin typeface="Cambria" panose="02040503050406030204" charset="0"/>
                <a:cs typeface="Cambria" panose="02040503050406030204" charset="0"/>
              </a:rPr>
              <a:t>2</a:t>
            </a:r>
            <a:r>
              <a:rPr lang="pt-BR" sz="3200" i="1" dirty="0" smtClean="0">
                <a:latin typeface="Cambria" panose="02040503050406030204" charset="0"/>
                <a:cs typeface="Cambria" panose="02040503050406030204" charset="0"/>
              </a:rPr>
              <a:t>F</a:t>
            </a:r>
            <a:r>
              <a:rPr lang="pt-BR" sz="3200" i="1" baseline="-25000" dirty="0" smtClean="0">
                <a:latin typeface="Cambria" panose="02040503050406030204" charset="0"/>
                <a:cs typeface="Cambria" panose="02040503050406030204" charset="0"/>
              </a:rPr>
              <a:t>2</a:t>
            </a:r>
            <a:r>
              <a:rPr lang="pt-BR" sz="3200" i="1" dirty="0" smtClean="0">
                <a:latin typeface="Cambria" panose="02040503050406030204" charset="0"/>
                <a:cs typeface="Cambria" panose="02040503050406030204" charset="0"/>
              </a:rPr>
              <a:t>(S) ) = a</a:t>
            </a:r>
            <a:r>
              <a:rPr lang="pt-BR" sz="3200" i="1" baseline="-25000" dirty="0" smtClean="0">
                <a:latin typeface="Cambria" panose="02040503050406030204" charset="0"/>
                <a:cs typeface="Cambria" panose="02040503050406030204" charset="0"/>
              </a:rPr>
              <a:t>1</a:t>
            </a:r>
            <a:r>
              <a:rPr lang="pt-BR" sz="3200" dirty="0" smtClean="0">
                <a:latin typeface="Viner Hand ITC" panose="03070502030502020203" pitchFamily="66" charset="0"/>
              </a:rPr>
              <a:t>L</a:t>
            </a:r>
            <a:r>
              <a:rPr lang="pt-BR" sz="3200" baseline="30000" dirty="0" smtClean="0">
                <a:latin typeface="Comic Sans MS" panose="030F0702030302020204" pitchFamily="66" charset="0"/>
              </a:rPr>
              <a:t>-1 </a:t>
            </a:r>
            <a:r>
              <a:rPr lang="pt-BR" sz="3200" i="1" dirty="0" smtClean="0">
                <a:latin typeface="Cambria" panose="02040503050406030204" charset="0"/>
                <a:cs typeface="Cambria" panose="02040503050406030204" charset="0"/>
              </a:rPr>
              <a:t>(F</a:t>
            </a:r>
            <a:r>
              <a:rPr lang="pt-BR" sz="3200" i="1" baseline="-25000" dirty="0" smtClean="0">
                <a:latin typeface="Cambria" panose="02040503050406030204" charset="0"/>
                <a:cs typeface="Cambria" panose="02040503050406030204" charset="0"/>
              </a:rPr>
              <a:t>1</a:t>
            </a:r>
            <a:r>
              <a:rPr lang="pt-BR" sz="3200" i="1" dirty="0" smtClean="0">
                <a:latin typeface="Cambria" panose="02040503050406030204" charset="0"/>
                <a:cs typeface="Cambria" panose="02040503050406030204" charset="0"/>
              </a:rPr>
              <a:t>(s)) + a</a:t>
            </a:r>
            <a:r>
              <a:rPr lang="pt-BR" sz="3200" i="1" baseline="-25000" dirty="0" smtClean="0">
                <a:latin typeface="Cambria" panose="02040503050406030204" charset="0"/>
                <a:cs typeface="Cambria" panose="02040503050406030204" charset="0"/>
              </a:rPr>
              <a:t>2</a:t>
            </a:r>
            <a:r>
              <a:rPr lang="pt-BR" sz="3200" dirty="0" smtClean="0">
                <a:latin typeface="Viner Hand ITC" panose="03070502030502020203" pitchFamily="66" charset="0"/>
              </a:rPr>
              <a:t>L</a:t>
            </a:r>
            <a:r>
              <a:rPr lang="pt-BR" sz="3200" baseline="30000" dirty="0" smtClean="0">
                <a:latin typeface="Comic Sans MS" panose="030F0702030302020204" pitchFamily="66" charset="0"/>
              </a:rPr>
              <a:t>-1 </a:t>
            </a:r>
            <a:r>
              <a:rPr lang="pt-BR" sz="3200" i="1" dirty="0" smtClean="0">
                <a:latin typeface="Cambria" panose="02040503050406030204" charset="0"/>
                <a:cs typeface="Cambria" panose="02040503050406030204" charset="0"/>
              </a:rPr>
              <a:t>(F</a:t>
            </a:r>
            <a:r>
              <a:rPr lang="pt-BR" sz="3200" i="1" baseline="-25000" dirty="0" smtClean="0">
                <a:latin typeface="Cambria" panose="02040503050406030204" charset="0"/>
                <a:cs typeface="Cambria" panose="02040503050406030204" charset="0"/>
              </a:rPr>
              <a:t>2</a:t>
            </a:r>
            <a:r>
              <a:rPr lang="pt-BR" sz="3200" i="1" dirty="0" smtClean="0">
                <a:latin typeface="Cambria" panose="02040503050406030204" charset="0"/>
                <a:cs typeface="Cambria" panose="02040503050406030204" charset="0"/>
              </a:rPr>
              <a:t>(s)) = </a:t>
            </a:r>
            <a:endParaRPr lang="pt-BR" sz="3200" i="1" dirty="0" smtClean="0">
              <a:latin typeface="Cambria" panose="02040503050406030204" charset="0"/>
              <a:cs typeface="Cambria" panose="02040503050406030204" charset="0"/>
            </a:endParaRPr>
          </a:p>
          <a:p>
            <a:pPr marL="0" indent="0" algn="ctr">
              <a:lnSpc>
                <a:spcPct val="120000"/>
              </a:lnSpc>
              <a:buNone/>
            </a:pPr>
            <a:r>
              <a:rPr lang="pt-BR" sz="3200" i="1" dirty="0" smtClean="0">
                <a:latin typeface="Cambria" panose="02040503050406030204" charset="0"/>
                <a:cs typeface="Cambria" panose="02040503050406030204" charset="0"/>
              </a:rPr>
              <a:t>a</a:t>
            </a:r>
            <a:r>
              <a:rPr lang="pt-BR" sz="3200" i="1" baseline="-25000" dirty="0" smtClean="0">
                <a:latin typeface="Cambria" panose="02040503050406030204" charset="0"/>
                <a:cs typeface="Cambria" panose="02040503050406030204" charset="0"/>
              </a:rPr>
              <a:t>1</a:t>
            </a:r>
            <a:r>
              <a:rPr lang="pt-BR" sz="3200" i="1" dirty="0" smtClean="0">
                <a:latin typeface="Cambria" panose="02040503050406030204" charset="0"/>
                <a:cs typeface="Cambria" panose="02040503050406030204" charset="0"/>
              </a:rPr>
              <a:t>f</a:t>
            </a:r>
            <a:r>
              <a:rPr lang="pt-BR" sz="3200" i="1" baseline="-25000" dirty="0" smtClean="0">
                <a:latin typeface="Cambria" panose="02040503050406030204" charset="0"/>
                <a:cs typeface="Cambria" panose="02040503050406030204" charset="0"/>
              </a:rPr>
              <a:t>1</a:t>
            </a:r>
            <a:r>
              <a:rPr lang="pt-BR" sz="3200" i="1" dirty="0" smtClean="0">
                <a:latin typeface="Cambria" panose="02040503050406030204" charset="0"/>
                <a:cs typeface="Cambria" panose="02040503050406030204" charset="0"/>
              </a:rPr>
              <a:t>(f) + a</a:t>
            </a:r>
            <a:r>
              <a:rPr lang="pt-BR" sz="3200" i="1" baseline="-25000" dirty="0" smtClean="0">
                <a:latin typeface="Cambria" panose="02040503050406030204" charset="0"/>
                <a:cs typeface="Cambria" panose="02040503050406030204" charset="0"/>
              </a:rPr>
              <a:t>2</a:t>
            </a:r>
            <a:r>
              <a:rPr lang="pt-BR" sz="3200" i="1" dirty="0" smtClean="0">
                <a:latin typeface="Cambria" panose="02040503050406030204" charset="0"/>
                <a:cs typeface="Cambria" panose="02040503050406030204" charset="0"/>
              </a:rPr>
              <a:t>f</a:t>
            </a:r>
            <a:r>
              <a:rPr lang="pt-BR" sz="3200" i="1" baseline="-25000" dirty="0" smtClean="0">
                <a:latin typeface="Cambria" panose="02040503050406030204" charset="0"/>
                <a:cs typeface="Cambria" panose="02040503050406030204" charset="0"/>
              </a:rPr>
              <a:t>2</a:t>
            </a:r>
            <a:r>
              <a:rPr lang="pt-BR" sz="3200" i="1" dirty="0" smtClean="0">
                <a:latin typeface="Cambria" panose="02040503050406030204" charset="0"/>
                <a:cs typeface="Cambria" panose="02040503050406030204" charset="0"/>
              </a:rPr>
              <a:t>(t)</a:t>
            </a:r>
            <a:endParaRPr lang="pt-BR" sz="3200" i="1" dirty="0" smtClean="0">
              <a:latin typeface="Cambria" panose="02040503050406030204" charset="0"/>
              <a:cs typeface="Cambria" panose="02040503050406030204" charset="0"/>
            </a:endParaRPr>
          </a:p>
        </p:txBody>
      </p:sp>
    </p:spTree>
  </p:cSld>
  <p:clrMapOvr>
    <a:masterClrMapping/>
  </p:clrMapOvr>
  <p:timing>
    <p:tnLst>
      <p:par>
        <p:cTn id="1" dur="indefinite" restart="never" nodeType="tmRoot"/>
      </p:par>
    </p:tn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Número de Slide 1"/>
          <p:cNvSpPr txBox="1"/>
          <p:nvPr/>
        </p:nvSpPr>
        <p:spPr>
          <a:xfrm>
            <a:off x="8610600"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 name="CaixaDeTexto 3"/>
          <p:cNvSpPr txBox="1"/>
          <p:nvPr/>
        </p:nvSpPr>
        <p:spPr>
          <a:xfrm>
            <a:off x="3437463" y="379393"/>
            <a:ext cx="6780594"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 Reverso</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CaixaDeTexto 45"/>
          <p:cNvSpPr txBox="1"/>
          <p:nvPr/>
        </p:nvSpPr>
        <p:spPr>
          <a:xfrm>
            <a:off x="486210" y="964168"/>
            <a:ext cx="11040155" cy="57543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nova situação faltou ser analisada, que é o transistor reverso. Essa situação ocorre quando trocamos o emissor pelo coletor. Teremos então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Transistores cortados</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diodos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cortados. Neste caso não passa corrente em nenhum dos três terminais.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startAt="2"/>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saturado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diodos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Neste caso passa alta corrente no emissor e coletor.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conduzir,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 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conduzir,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0,6 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a:t>
            </a:r>
            <a:endPar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3"/>
          <p:cNvSpPr txBox="1"/>
          <p:nvPr/>
        </p:nvSpPr>
        <p:spPr>
          <a:xfrm>
            <a:off x="3553460" y="379095"/>
            <a:ext cx="6477000"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 Reverso</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CaixaDeTexto 45"/>
          <p:cNvSpPr txBox="1"/>
          <p:nvPr/>
        </p:nvSpPr>
        <p:spPr>
          <a:xfrm>
            <a:off x="472958" y="1123194"/>
            <a:ext cx="11040155" cy="4907915"/>
          </a:xfrm>
          <a:prstGeom prst="rect">
            <a:avLst/>
          </a:prstGeom>
          <a:noFill/>
        </p:spPr>
        <p:txBody>
          <a:bodyPr wrap="square" rtlCol="0">
            <a:spAutoFit/>
          </a:bodyPr>
          <a:lstStyle/>
          <a:p>
            <a:pPr marL="514350" indent="-514350">
              <a:spcBef>
                <a:spcPts val="600"/>
              </a:spcBef>
              <a:spcAft>
                <a:spcPts val="600"/>
              </a:spcAft>
              <a:buFont typeface="+mj-lt"/>
              <a:buAutoNum type="arabicPeriod" startAt="3"/>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ativo Reverso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Algumas relações</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00430" lvl="1" indent="-443230">
              <a:spcBef>
                <a:spcPts val="600"/>
              </a:spcBef>
              <a:spcAft>
                <a:spcPts val="600"/>
              </a:spcAft>
              <a:buFont typeface="Arial" panose="020B0604020202020204" pitchFamily="34" charset="0"/>
              <a:buChar char="•"/>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D</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cortar,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 0,4 V</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00430" lvl="1" indent="-443230">
              <a:spcBef>
                <a:spcPts val="600"/>
              </a:spcBef>
              <a:spcAft>
                <a:spcPts val="600"/>
              </a:spcAft>
              <a:buFont typeface="Arial" panose="020B0604020202020204" pitchFamily="34" charset="0"/>
              <a:buChar char="•"/>
            </a:pP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conduzir,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 V</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a:spcBef>
                <a:spcPts val="600"/>
              </a:spcBef>
              <a:spcAft>
                <a:spcPts val="12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-0,2V</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a:spcBef>
                <a:spcPts val="600"/>
              </a:spcBef>
              <a:spcAft>
                <a:spcPts val="12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0,2V</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1200"/>
              </a:spcBef>
              <a:spcAft>
                <a:spcPts val="600"/>
              </a:spcAft>
            </a:pPr>
            <a:endPar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7" name="Group 6"/>
          <p:cNvGrpSpPr/>
          <p:nvPr/>
        </p:nvGrpSpPr>
        <p:grpSpPr bwMode="auto">
          <a:xfrm>
            <a:off x="4233452" y="2664420"/>
            <a:ext cx="4507341" cy="3114397"/>
            <a:chOff x="1740" y="960"/>
            <a:chExt cx="2389" cy="1679"/>
          </a:xfrm>
        </p:grpSpPr>
        <p:pic>
          <p:nvPicPr>
            <p:cNvPr id="8" name="Picture 3" descr="c:\ch05_conv\sedr42021_0513a.jp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1740" y="966"/>
              <a:ext cx="967" cy="16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 name="Picture 5" descr="c:\ch05_conv\sedr42021_0513b.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68" y="960"/>
              <a:ext cx="961" cy="16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10" name="Retângulo 9"/>
          <p:cNvSpPr/>
          <p:nvPr/>
        </p:nvSpPr>
        <p:spPr>
          <a:xfrm>
            <a:off x="6928090" y="2277012"/>
            <a:ext cx="2891118" cy="35669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1" name="Forma livre 10"/>
          <p:cNvSpPr/>
          <p:nvPr/>
        </p:nvSpPr>
        <p:spPr>
          <a:xfrm>
            <a:off x="5058507" y="3924151"/>
            <a:ext cx="652074" cy="1183341"/>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Forma livre 11"/>
          <p:cNvSpPr/>
          <p:nvPr/>
        </p:nvSpPr>
        <p:spPr>
          <a:xfrm>
            <a:off x="6058006" y="2825013"/>
            <a:ext cx="384666" cy="2030506"/>
          </a:xfrm>
          <a:custGeom>
            <a:avLst/>
            <a:gdLst>
              <a:gd name="connsiteX0" fmla="*/ 0 w 613977"/>
              <a:gd name="connsiteY0" fmla="*/ 2030506 h 2030506"/>
              <a:gd name="connsiteX1" fmla="*/ 336177 w 613977"/>
              <a:gd name="connsiteY1" fmla="*/ 1815353 h 2030506"/>
              <a:gd name="connsiteX2" fmla="*/ 605118 w 613977"/>
              <a:gd name="connsiteY2" fmla="*/ 793376 h 2030506"/>
              <a:gd name="connsiteX3" fmla="*/ 0 w 613977"/>
              <a:gd name="connsiteY3" fmla="*/ 0 h 2030506"/>
            </a:gdLst>
            <a:ahLst/>
            <a:cxnLst>
              <a:cxn ang="0">
                <a:pos x="connsiteX0" y="connsiteY0"/>
              </a:cxn>
              <a:cxn ang="0">
                <a:pos x="connsiteX1" y="connsiteY1"/>
              </a:cxn>
              <a:cxn ang="0">
                <a:pos x="connsiteX2" y="connsiteY2"/>
              </a:cxn>
              <a:cxn ang="0">
                <a:pos x="connsiteX3" y="connsiteY3"/>
              </a:cxn>
            </a:cxnLst>
            <a:rect l="l" t="t" r="r" b="b"/>
            <a:pathLst>
              <a:path w="613977" h="2030506">
                <a:moveTo>
                  <a:pt x="0" y="2030506"/>
                </a:moveTo>
                <a:cubicBezTo>
                  <a:pt x="117662" y="2026023"/>
                  <a:pt x="235324" y="2021541"/>
                  <a:pt x="336177" y="1815353"/>
                </a:cubicBezTo>
                <a:cubicBezTo>
                  <a:pt x="437030" y="1609165"/>
                  <a:pt x="661148" y="1095935"/>
                  <a:pt x="605118" y="793376"/>
                </a:cubicBezTo>
                <a:cubicBezTo>
                  <a:pt x="549088" y="490817"/>
                  <a:pt x="274544" y="245408"/>
                  <a:pt x="0"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Forma livre 12"/>
          <p:cNvSpPr/>
          <p:nvPr/>
        </p:nvSpPr>
        <p:spPr>
          <a:xfrm flipV="1">
            <a:off x="5058507" y="2642194"/>
            <a:ext cx="622960" cy="1198072"/>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 name="CaixaDeTexto 13"/>
          <p:cNvSpPr txBox="1"/>
          <p:nvPr/>
        </p:nvSpPr>
        <p:spPr>
          <a:xfrm>
            <a:off x="4527992" y="4254211"/>
            <a:ext cx="635110" cy="523220"/>
          </a:xfrm>
          <a:prstGeom prst="rect">
            <a:avLst/>
          </a:prstGeom>
          <a:noFill/>
        </p:spPr>
        <p:txBody>
          <a:bodyPr wrap="none" rtlCol="0">
            <a:spAutoFit/>
          </a:bodyPr>
          <a:lstStyle/>
          <a:p>
            <a:r>
              <a:rPr lang="pt-BR" sz="2800" dirty="0" smtClean="0"/>
              <a:t>V</a:t>
            </a:r>
            <a:r>
              <a:rPr lang="pt-BR" sz="2800" baseline="-25000" dirty="0" smtClean="0"/>
              <a:t>BE</a:t>
            </a:r>
            <a:endParaRPr lang="pt-BR" sz="2800" dirty="0"/>
          </a:p>
        </p:txBody>
      </p:sp>
      <p:sp>
        <p:nvSpPr>
          <p:cNvPr id="15" name="CaixaDeTexto 14"/>
          <p:cNvSpPr txBox="1"/>
          <p:nvPr/>
        </p:nvSpPr>
        <p:spPr>
          <a:xfrm>
            <a:off x="6478982" y="3449894"/>
            <a:ext cx="630365" cy="523220"/>
          </a:xfrm>
          <a:prstGeom prst="rect">
            <a:avLst/>
          </a:prstGeom>
          <a:noFill/>
        </p:spPr>
        <p:txBody>
          <a:bodyPr wrap="none" rtlCol="0">
            <a:spAutoFit/>
          </a:bodyPr>
          <a:lstStyle/>
          <a:p>
            <a:r>
              <a:rPr lang="pt-BR" sz="2800" dirty="0" smtClean="0"/>
              <a:t>V</a:t>
            </a:r>
            <a:r>
              <a:rPr lang="pt-BR" sz="2800" baseline="-25000" dirty="0"/>
              <a:t>C</a:t>
            </a:r>
            <a:r>
              <a:rPr lang="pt-BR" sz="2800" baseline="-25000" dirty="0" smtClean="0"/>
              <a:t>E</a:t>
            </a:r>
            <a:endParaRPr lang="pt-BR" sz="2800" dirty="0"/>
          </a:p>
        </p:txBody>
      </p:sp>
      <p:sp>
        <p:nvSpPr>
          <p:cNvPr id="16" name="CaixaDeTexto 15"/>
          <p:cNvSpPr txBox="1"/>
          <p:nvPr/>
        </p:nvSpPr>
        <p:spPr>
          <a:xfrm>
            <a:off x="4475826" y="2718010"/>
            <a:ext cx="646331" cy="523220"/>
          </a:xfrm>
          <a:prstGeom prst="rect">
            <a:avLst/>
          </a:prstGeom>
          <a:noFill/>
        </p:spPr>
        <p:txBody>
          <a:bodyPr wrap="none" rtlCol="0">
            <a:spAutoFit/>
          </a:bodyPr>
          <a:lstStyle/>
          <a:p>
            <a:r>
              <a:rPr lang="pt-BR" sz="2800" dirty="0" smtClean="0"/>
              <a:t>V</a:t>
            </a:r>
            <a:r>
              <a:rPr lang="pt-BR" sz="2800" baseline="-25000" dirty="0" smtClean="0"/>
              <a:t>BC</a:t>
            </a:r>
            <a:endParaRPr lang="pt-BR" sz="2800" dirty="0"/>
          </a:p>
        </p:txBody>
      </p:sp>
      <p:cxnSp>
        <p:nvCxnSpPr>
          <p:cNvPr id="17" name="Conector de Seta Reta 16"/>
          <p:cNvCxnSpPr/>
          <p:nvPr/>
        </p:nvCxnSpPr>
        <p:spPr>
          <a:xfrm>
            <a:off x="5590043" y="2675427"/>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8" name="Conector de Seta Reta 17"/>
          <p:cNvCxnSpPr/>
          <p:nvPr/>
        </p:nvCxnSpPr>
        <p:spPr>
          <a:xfrm>
            <a:off x="5605267" y="4292228"/>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rot="16200000">
            <a:off x="4361963" y="3751403"/>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sp>
        <p:nvSpPr>
          <p:cNvPr id="20" name="CaixaDeTexto 19"/>
          <p:cNvSpPr txBox="1"/>
          <p:nvPr/>
        </p:nvSpPr>
        <p:spPr>
          <a:xfrm>
            <a:off x="4089707" y="3973114"/>
            <a:ext cx="404278" cy="523220"/>
          </a:xfrm>
          <a:prstGeom prst="rect">
            <a:avLst/>
          </a:prstGeom>
          <a:noFill/>
        </p:spPr>
        <p:txBody>
          <a:bodyPr wrap="none" rtlCol="0">
            <a:spAutoFit/>
          </a:bodyPr>
          <a:lstStyle/>
          <a:p>
            <a:r>
              <a:rPr lang="pt-BR" sz="2800" dirty="0" smtClean="0"/>
              <a:t>I</a:t>
            </a:r>
            <a:r>
              <a:rPr lang="pt-BR" sz="2800" baseline="-25000" dirty="0" smtClean="0"/>
              <a:t>B</a:t>
            </a:r>
            <a:endParaRPr lang="pt-BR" sz="2800" dirty="0"/>
          </a:p>
        </p:txBody>
      </p:sp>
      <p:sp>
        <p:nvSpPr>
          <p:cNvPr id="21" name="CaixaDeTexto 20"/>
          <p:cNvSpPr txBox="1"/>
          <p:nvPr/>
        </p:nvSpPr>
        <p:spPr>
          <a:xfrm>
            <a:off x="5188486" y="4253894"/>
            <a:ext cx="391454" cy="523220"/>
          </a:xfrm>
          <a:prstGeom prst="rect">
            <a:avLst/>
          </a:prstGeom>
          <a:noFill/>
        </p:spPr>
        <p:txBody>
          <a:bodyPr wrap="none" rtlCol="0">
            <a:spAutoFit/>
          </a:bodyPr>
          <a:lstStyle/>
          <a:p>
            <a:r>
              <a:rPr lang="pt-BR" sz="2800" dirty="0" smtClean="0"/>
              <a:t>I</a:t>
            </a:r>
            <a:r>
              <a:rPr lang="pt-BR" sz="2800" baseline="-25000" dirty="0"/>
              <a:t>E</a:t>
            </a:r>
            <a:endParaRPr lang="pt-BR" sz="2800" dirty="0"/>
          </a:p>
        </p:txBody>
      </p:sp>
      <p:sp>
        <p:nvSpPr>
          <p:cNvPr id="22" name="CaixaDeTexto 21"/>
          <p:cNvSpPr txBox="1"/>
          <p:nvPr/>
        </p:nvSpPr>
        <p:spPr>
          <a:xfrm>
            <a:off x="5167732" y="2810059"/>
            <a:ext cx="402674" cy="523220"/>
          </a:xfrm>
          <a:prstGeom prst="rect">
            <a:avLst/>
          </a:prstGeom>
          <a:noFill/>
        </p:spPr>
        <p:txBody>
          <a:bodyPr wrap="none" rtlCol="0">
            <a:spAutoFit/>
          </a:bodyPr>
          <a:lstStyle/>
          <a:p>
            <a:r>
              <a:rPr lang="pt-BR" sz="2800" dirty="0" smtClean="0"/>
              <a:t>I</a:t>
            </a:r>
            <a:r>
              <a:rPr lang="pt-BR" sz="2800" baseline="-25000" dirty="0"/>
              <a:t>C</a:t>
            </a:r>
            <a:endParaRPr lang="pt-BR" sz="2800" dirty="0"/>
          </a:p>
        </p:txBody>
      </p:sp>
      <p:sp>
        <p:nvSpPr>
          <p:cNvPr id="5" name="CaixaDeTexto 45"/>
          <p:cNvSpPr txBox="1"/>
          <p:nvPr/>
        </p:nvSpPr>
        <p:spPr>
          <a:xfrm>
            <a:off x="575828" y="763149"/>
            <a:ext cx="11040155" cy="1076325"/>
          </a:xfrm>
          <a:prstGeom prst="rect">
            <a:avLst/>
          </a:prstGeom>
          <a:noFill/>
        </p:spPr>
        <p:txBody>
          <a:bodyPr wrap="square" rtlCol="0">
            <a:spAutoFit/>
          </a:bodyPr>
          <a:lstStyle/>
          <a:p>
            <a:pPr lvl="1">
              <a:spcBef>
                <a:spcPts val="600"/>
              </a:spcBef>
              <a:spcAft>
                <a:spcPts val="600"/>
              </a:spcAft>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Mantemos a convenção das correntes quando no reverso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497542" y="379393"/>
            <a:ext cx="10972800"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 (reverso)</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 name="CaixaDeTexto 45"/>
              <p:cNvSpPr txBox="1"/>
              <p:nvPr/>
            </p:nvSpPr>
            <p:spPr>
              <a:xfrm>
                <a:off x="463993" y="962637"/>
                <a:ext cx="11040155" cy="5167630"/>
              </a:xfrm>
              <a:prstGeom prst="rect">
                <a:avLst/>
              </a:prstGeom>
              <a:noFill/>
              <a:ln w="25400">
                <a:noFill/>
              </a:ln>
            </p:spPr>
            <p:txBody>
              <a:bodyPr wrap="square" rtlCol="0">
                <a:spAutoFit/>
              </a:bodyPr>
              <a:lstStyle/>
              <a:p>
                <a:pPr algn="l">
                  <a:spcBef>
                    <a:spcPts val="600"/>
                  </a:spcBef>
                  <a:spcAft>
                    <a:spcPts val="1200"/>
                  </a:spcAft>
                </a:pP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Principais Relações (ativo)</a:t>
                </a:r>
                <a:endPar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 V </a:t>
                </a:r>
                <a:r>
                  <a:rPr lang="pt-BR" altLang="en-US" sz="28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EC</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a:t>
                </a:r>
                <a:r>
                  <a:rPr lang="pt-BR" altLang="en-US" sz="28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0,2V</a:t>
                </a:r>
                <a:endPar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14:m>
                  <m:oMath xmlns:m="http://schemas.openxmlformats.org/officeDocument/2006/math">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en-US" altLang="pt-BR"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num>
                      <m:den>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𝑩</m:t>
                            </m:r>
                          </m:sub>
                        </m:sSub>
                      </m:den>
                    </m:f>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r>
                      <a:rPr lang="en-US" altLang="pt-BR" sz="2800" b="1" i="1" baseline="-25000">
                        <a:solidFill>
                          <a:srgbClr val="9A0000"/>
                        </a:solidFill>
                        <a:effectLst/>
                        <a:latin typeface="Cambria Math" panose="02040503050406030204" pitchFamily="18" charset="0"/>
                        <a:ea typeface="Cambria Math" panose="02040503050406030204" pitchFamily="18" charset="0"/>
                        <a:sym typeface="Symbol" panose="05050102010706020507" charset="0"/>
                      </a:rPr>
                      <m:t>𝑹</m:t>
                    </m:r>
                  </m:oMath>
                </a14:m>
                <a:endPar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endParaRPr>
              </a:p>
              <a:p>
                <a:pPr marL="914400" lvl="1" indent="-457200">
                  <a:spcBef>
                    <a:spcPts val="600"/>
                  </a:spcBef>
                  <a:spcAft>
                    <a:spcPts val="600"/>
                  </a:spcAft>
                  <a:buFont typeface="Arial" panose="020B0604020202020204" pitchFamily="34" charset="0"/>
                  <a:buChar char="•"/>
                </a:pPr>
                <a14:m>
                  <m:oMath xmlns:m="http://schemas.openxmlformats.org/officeDocument/2006/math">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en-US" altLang="pt-BR"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𝑺</m:t>
                        </m:r>
                      </m:sub>
                    </m:s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𝒆𝒙𝒑</m:t>
                    </m:r>
                    <m:d>
                      <m:d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𝑽</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𝑩</m:t>
                                </m:r>
                                <m:r>
                                  <a:rPr lang="en-US" altLang="pt-BR"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num>
                          <m:den>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𝑻</m:t>
                                </m:r>
                              </m:sub>
                            </m:sSub>
                          </m:den>
                        </m:f>
                      </m:e>
                    </m:d>
                  </m:oMath>
                </a14:m>
                <a:r>
                  <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rPr>
                  <a:t> </a:t>
                </a:r>
                <a:endPar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efeito Early,</a:t>
                </a:r>
                <a:r>
                  <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rPr>
                  <a:t>     </a:t>
                </a:r>
                <a14:m>
                  <m:oMath xmlns:m="http://schemas.openxmlformats.org/officeDocument/2006/math">
                    <m:sSub>
                      <m:sSubPr>
                        <m:ctrlPr>
                          <a:rPr lang="pt-BR" altLang="en-US"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ctrlPr>
                      </m:sSubPr>
                      <m:e>
                        <m:r>
                          <a:rPr lang="en-US" altLang="pt-BR"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𝑺</m:t>
                        </m:r>
                      </m:sub>
                    </m:sSub>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𝒆𝒙𝒑</m:t>
                    </m:r>
                    <m:d>
                      <m:dPr>
                        <m:ctrlP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𝑽</m:t>
                                </m:r>
                              </m:e>
                              <m:sub>
                                <m:r>
                                  <a:rPr lang="en-US" altLang="pt-BR"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𝑩𝑪</m:t>
                                </m:r>
                              </m:sub>
                            </m:sSub>
                          </m:num>
                          <m:den>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𝑻</m:t>
                                </m:r>
                              </m:sub>
                            </m:sSub>
                          </m:den>
                        </m:f>
                      </m:e>
                    </m:d>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m:t>
                    </m:r>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𝟏</m:t>
                    </m:r>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m:t>
                    </m:r>
                    <m:f>
                      <m:fPr>
                        <m:ctrlP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𝑬𝑪</m:t>
                            </m:r>
                          </m:sub>
                        </m:sSub>
                      </m:num>
                      <m:den>
                        <m:sSub>
                          <m:sSubPr>
                            <m:ctrlP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𝑨𝑹</m:t>
                            </m:r>
                          </m:sub>
                        </m:sSub>
                      </m:den>
                    </m:f>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Symbol" panose="05050102010706020507" charset="0"/>
                      </a:rPr>
                      <m:t>)</m:t>
                    </m:r>
                  </m:oMath>
                </a14:m>
                <a:endParaRPr lang="pt-BR" altLang="en-US" sz="2800" b="1" i="1" dirty="0" smtClean="0">
                  <a:solidFill>
                    <a:srgbClr val="C00000"/>
                  </a:solidFill>
                  <a:effectLst/>
                  <a:latin typeface="Cambria Math" panose="02040503050406030204" pitchFamily="18" charset="0"/>
                  <a:ea typeface="Cambria Math" panose="02040503050406030204" pitchFamily="18" charset="0"/>
                  <a:sym typeface="Symbol" panose="05050102010706020507" charset="0"/>
                </a:endParaRPr>
              </a:p>
              <a:p>
                <a:pPr marL="914400" lvl="1" indent="-457200">
                  <a:spcBef>
                    <a:spcPts val="600"/>
                  </a:spcBef>
                  <a:spcAft>
                    <a:spcPts val="600"/>
                  </a:spcAft>
                  <a:buFont typeface="Arial" panose="020B0604020202020204" pitchFamily="34" charset="0"/>
                  <a:buChar char="•"/>
                </a:pPr>
                <a14:m>
                  <m:oMath xmlns:m="http://schemas.openxmlformats.org/officeDocument/2006/math">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r>
                      <a:rPr lang="en-US" altLang="pt-BR" sz="3200" b="1" i="1" baseline="-25000"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𝑹</m:t>
                    </m:r>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r>
                          <a:rPr lang="en-US" altLang="pt-BR" sz="3200" b="1" i="1" baseline="-25000">
                            <a:solidFill>
                              <a:srgbClr val="9A0000"/>
                            </a:solidFill>
                            <a:effectLst/>
                            <a:latin typeface="Cambria Math" panose="02040503050406030204" pitchFamily="18" charset="0"/>
                            <a:ea typeface="Cambria Math" panose="02040503050406030204" pitchFamily="18" charset="0"/>
                            <a:sym typeface="Symbol" panose="05050102010706020507" charset="0"/>
                          </a:rPr>
                          <m:t>𝑹</m:t>
                        </m:r>
                      </m:num>
                      <m:den>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r>
                          <a:rPr lang="en-US" altLang="pt-BR" sz="3200" b="1" i="1" baseline="-25000">
                            <a:solidFill>
                              <a:srgbClr val="9A0000"/>
                            </a:solidFill>
                            <a:effectLst/>
                            <a:latin typeface="Cambria Math" panose="02040503050406030204" pitchFamily="18" charset="0"/>
                            <a:ea typeface="Cambria Math" panose="02040503050406030204" pitchFamily="18" charset="0"/>
                            <a:sym typeface="Symbol" panose="05050102010706020507" charset="0"/>
                          </a:rPr>
                          <m:t>𝑹</m:t>
                        </m:r>
                        <m:r>
                          <a:rPr lang="en-US" altLang="pt-BR"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𝟏</m:t>
                        </m:r>
                      </m:den>
                    </m:f>
                  </m:oMath>
                </a14:m>
                <a:r>
                  <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rPr>
                  <a:t>       </a:t>
                </a:r>
                <a:r>
                  <a:rPr lang="pt-BR" altLang="en-US" sz="2800" b="1" dirty="0" smtClean="0">
                    <a:solidFill>
                      <a:srgbClr val="9A0000"/>
                    </a:solidFill>
                    <a:effectLst/>
                    <a:latin typeface="Comic Sans MS" panose="030F0702030302020204" pitchFamily="66" charset="0"/>
                    <a:ea typeface="Cambria Math" panose="02040503050406030204" pitchFamily="18" charset="0"/>
                    <a:sym typeface="Symbol" panose="05050102010706020507" charset="0"/>
                  </a:rPr>
                  <a:t>       e  </a:t>
                </a:r>
                <a:r>
                  <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rPr>
                  <a:t>              </a:t>
                </a:r>
                <a14:m>
                  <m:oMath xmlns:m="http://schemas.openxmlformats.org/officeDocument/2006/math">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r>
                      <a:rPr lang="en-US" altLang="pt-BR" sz="2800" b="1" i="1" baseline="-25000"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𝑹</m:t>
                    </m:r>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r>
                          <a:rPr lang="en-US" altLang="pt-BR" sz="2800" b="1" i="1" baseline="-25000"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𝑹</m:t>
                        </m:r>
                      </m:num>
                      <m:den>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𝟏</m:t>
                        </m:r>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r>
                          <a:rPr lang="en-US" altLang="pt-BR" sz="2800" b="1" i="1" baseline="-25000"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𝑹</m:t>
                        </m:r>
                      </m:den>
                    </m:f>
                  </m:oMath>
                </a14:m>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5" name="CaixaDeTexto 45"/>
              <p:cNvSpPr txBox="1">
                <a:spLocks noRot="1" noChangeAspect="1" noMove="1" noResize="1" noEditPoints="1" noAdjustHandles="1" noChangeArrowheads="1" noChangeShapeType="1" noTextEdit="1"/>
              </p:cNvSpPr>
              <p:nvPr/>
            </p:nvSpPr>
            <p:spPr>
              <a:xfrm>
                <a:off x="463993" y="962637"/>
                <a:ext cx="11040155" cy="5167630"/>
              </a:xfrm>
              <a:prstGeom prst="rect">
                <a:avLst/>
              </a:prstGeom>
              <a:blipFill rotWithShape="1">
                <a:blip r:embed="rId1"/>
                <a:stretch>
                  <a:fillRect l="-4" t="-12" r="4" b="12"/>
                </a:stretch>
              </a:blipFill>
              <a:ln w="2540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rcRect l="4737" r="1755" b="8241"/>
          <a:stretch>
            <a:fillRect/>
          </a:stretch>
        </p:blipFill>
        <p:spPr>
          <a:xfrm>
            <a:off x="1278437" y="579301"/>
            <a:ext cx="9634855" cy="3796030"/>
          </a:xfrm>
          <a:prstGeom prst="rect">
            <a:avLst/>
          </a:prstGeom>
        </p:spPr>
      </p:pic>
      <p:pic>
        <p:nvPicPr>
          <p:cNvPr id="4" name="Imagem 3"/>
          <p:cNvPicPr>
            <a:picLocks noChangeAspect="1"/>
          </p:cNvPicPr>
          <p:nvPr/>
        </p:nvPicPr>
        <p:blipFill>
          <a:blip r:embed="rId1"/>
          <a:srcRect l="4737" t="5643" r="1755" b="18992"/>
          <a:stretch>
            <a:fillRect/>
          </a:stretch>
        </p:blipFill>
        <p:spPr>
          <a:xfrm flipH="1" flipV="1">
            <a:off x="3585210" y="3900805"/>
            <a:ext cx="4771390" cy="2454910"/>
          </a:xfrm>
          <a:prstGeom prst="rect">
            <a:avLst/>
          </a:prstGeom>
          <a:solidFill>
            <a:schemeClr val="bg1">
              <a:alpha val="64000"/>
            </a:schemeClr>
          </a:solidFill>
        </p:spPr>
      </p:pic>
      <p:sp>
        <p:nvSpPr>
          <p:cNvPr id="5" name="Caixa de Texto 4"/>
          <p:cNvSpPr txBox="1"/>
          <p:nvPr/>
        </p:nvSpPr>
        <p:spPr>
          <a:xfrm>
            <a:off x="1118870" y="4279900"/>
            <a:ext cx="872490" cy="521970"/>
          </a:xfrm>
          <a:prstGeom prst="rect">
            <a:avLst/>
          </a:prstGeom>
          <a:solidFill>
            <a:schemeClr val="bg1"/>
          </a:solidFill>
        </p:spPr>
        <p:txBody>
          <a:bodyPr wrap="square" rtlCol="0">
            <a:spAutoFit/>
          </a:bodyPr>
          <a:lstStyle/>
          <a:p>
            <a:r>
              <a:rPr lang="pt-BR" altLang="en-US" sz="2800"/>
              <a:t>V</a:t>
            </a:r>
            <a:r>
              <a:rPr lang="pt-BR" altLang="en-US" sz="2800" baseline="-25000"/>
              <a:t>AF</a:t>
            </a:r>
            <a:endParaRPr lang="pt-BR" altLang="en-US" sz="2800" baseline="-25000"/>
          </a:p>
        </p:txBody>
      </p:sp>
      <p:sp>
        <p:nvSpPr>
          <p:cNvPr id="6" name="Caixa de Texto 5"/>
          <p:cNvSpPr txBox="1"/>
          <p:nvPr/>
        </p:nvSpPr>
        <p:spPr>
          <a:xfrm>
            <a:off x="8039735" y="4126865"/>
            <a:ext cx="872490" cy="521970"/>
          </a:xfrm>
          <a:prstGeom prst="rect">
            <a:avLst/>
          </a:prstGeom>
          <a:solidFill>
            <a:schemeClr val="bg1"/>
          </a:solidFill>
        </p:spPr>
        <p:txBody>
          <a:bodyPr wrap="square" rtlCol="0">
            <a:spAutoFit/>
          </a:bodyPr>
          <a:lstStyle/>
          <a:p>
            <a:r>
              <a:rPr lang="pt-BR" altLang="en-US" sz="2800"/>
              <a:t>V</a:t>
            </a:r>
            <a:r>
              <a:rPr lang="pt-BR" altLang="en-US" sz="2800" baseline="-25000"/>
              <a:t>AR</a:t>
            </a:r>
            <a:endParaRPr lang="pt-BR" altLang="en-US" sz="2800" baseline="-25000"/>
          </a:p>
        </p:txBody>
      </p:sp>
      <p:sp>
        <p:nvSpPr>
          <p:cNvPr id="7" name="Caixa de Texto 6"/>
          <p:cNvSpPr txBox="1"/>
          <p:nvPr/>
        </p:nvSpPr>
        <p:spPr>
          <a:xfrm>
            <a:off x="10380980" y="3853180"/>
            <a:ext cx="730250" cy="521970"/>
          </a:xfrm>
          <a:prstGeom prst="rect">
            <a:avLst/>
          </a:prstGeom>
          <a:solidFill>
            <a:schemeClr val="bg1"/>
          </a:solidFill>
        </p:spPr>
        <p:txBody>
          <a:bodyPr wrap="square" rtlCol="0">
            <a:spAutoFit/>
          </a:bodyPr>
          <a:lstStyle/>
          <a:p>
            <a:r>
              <a:rPr lang="pt-BR" altLang="en-US" sz="2800"/>
              <a:t>V</a:t>
            </a:r>
            <a:r>
              <a:rPr lang="pt-BR" altLang="en-US" sz="2800" baseline="-25000"/>
              <a:t>CE</a:t>
            </a:r>
            <a:endParaRPr lang="pt-BR" altLang="en-US" sz="2800" baseline="-25000"/>
          </a:p>
        </p:txBody>
      </p:sp>
      <p:cxnSp>
        <p:nvCxnSpPr>
          <p:cNvPr id="8" name="Conector de Seta Reta 7"/>
          <p:cNvCxnSpPr/>
          <p:nvPr/>
        </p:nvCxnSpPr>
        <p:spPr>
          <a:xfrm flipV="1">
            <a:off x="904875" y="3872865"/>
            <a:ext cx="10008000" cy="47625"/>
          </a:xfrm>
          <a:prstGeom prst="straightConnector1">
            <a:avLst/>
          </a:prstGeom>
          <a:ln w="28575">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5801995" y="6022975"/>
            <a:ext cx="587375" cy="33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 name="Caixa de Texto 9"/>
          <p:cNvSpPr txBox="1"/>
          <p:nvPr/>
        </p:nvSpPr>
        <p:spPr>
          <a:xfrm>
            <a:off x="5694680" y="395605"/>
            <a:ext cx="429260" cy="521970"/>
          </a:xfrm>
          <a:prstGeom prst="rect">
            <a:avLst/>
          </a:prstGeom>
          <a:solidFill>
            <a:schemeClr val="bg1"/>
          </a:solidFill>
        </p:spPr>
        <p:txBody>
          <a:bodyPr wrap="square" rtlCol="0">
            <a:spAutoFit/>
          </a:bodyPr>
          <a:lstStyle/>
          <a:p>
            <a:r>
              <a:rPr lang="pt-BR" altLang="en-US" sz="2800"/>
              <a:t>I</a:t>
            </a:r>
            <a:r>
              <a:rPr lang="pt-BR" altLang="en-US" sz="2800" baseline="-25000"/>
              <a:t>C</a:t>
            </a:r>
            <a:endParaRPr lang="pt-BR" altLang="en-US" sz="2800" baseline="-25000"/>
          </a:p>
        </p:txBody>
      </p:sp>
      <p:sp>
        <p:nvSpPr>
          <p:cNvPr id="14" name="Caixa de Texto 13"/>
          <p:cNvSpPr txBox="1"/>
          <p:nvPr/>
        </p:nvSpPr>
        <p:spPr>
          <a:xfrm>
            <a:off x="10074910" y="2977515"/>
            <a:ext cx="807720" cy="430530"/>
          </a:xfrm>
          <a:prstGeom prst="rect">
            <a:avLst/>
          </a:prstGeom>
          <a:solidFill>
            <a:schemeClr val="bg1"/>
          </a:solidFill>
        </p:spPr>
        <p:txBody>
          <a:bodyPr wrap="square" lIns="0" tIns="0" rIns="0" bIns="0" rtlCol="0">
            <a:spAutoFit/>
          </a:bodyPr>
          <a:lstStyle/>
          <a:p>
            <a:r>
              <a:rPr lang="pt-BR" altLang="en-US" sz="2800"/>
              <a:t>V</a:t>
            </a:r>
            <a:r>
              <a:rPr lang="pt-BR" altLang="en-US" sz="2800" baseline="-25000"/>
              <a:t>BE1</a:t>
            </a:r>
            <a:endParaRPr lang="pt-BR" altLang="en-US" sz="2800" baseline="-25000"/>
          </a:p>
        </p:txBody>
      </p:sp>
      <p:sp>
        <p:nvSpPr>
          <p:cNvPr id="11" name="Caixa de Texto 10"/>
          <p:cNvSpPr txBox="1"/>
          <p:nvPr/>
        </p:nvSpPr>
        <p:spPr>
          <a:xfrm>
            <a:off x="9914890" y="2390140"/>
            <a:ext cx="807720" cy="430530"/>
          </a:xfrm>
          <a:prstGeom prst="rect">
            <a:avLst/>
          </a:prstGeom>
          <a:solidFill>
            <a:schemeClr val="bg1"/>
          </a:solidFill>
        </p:spPr>
        <p:txBody>
          <a:bodyPr wrap="square" lIns="0" tIns="0" rIns="0" bIns="0" rtlCol="0">
            <a:spAutoFit/>
          </a:bodyPr>
          <a:lstStyle/>
          <a:p>
            <a:r>
              <a:rPr lang="pt-BR" altLang="en-US" sz="2800"/>
              <a:t>V</a:t>
            </a:r>
            <a:r>
              <a:rPr lang="pt-BR" altLang="en-US" sz="2800" baseline="-25000"/>
              <a:t>BE2</a:t>
            </a:r>
            <a:endParaRPr lang="pt-BR" altLang="en-US" sz="2800" baseline="-25000"/>
          </a:p>
        </p:txBody>
      </p:sp>
      <p:sp>
        <p:nvSpPr>
          <p:cNvPr id="12" name="Caixa de Texto 11"/>
          <p:cNvSpPr txBox="1"/>
          <p:nvPr/>
        </p:nvSpPr>
        <p:spPr>
          <a:xfrm>
            <a:off x="9761220" y="1516380"/>
            <a:ext cx="807720" cy="430530"/>
          </a:xfrm>
          <a:prstGeom prst="rect">
            <a:avLst/>
          </a:prstGeom>
          <a:solidFill>
            <a:schemeClr val="bg1"/>
          </a:solidFill>
        </p:spPr>
        <p:txBody>
          <a:bodyPr wrap="square" lIns="0" tIns="0" rIns="0" bIns="0" rtlCol="0">
            <a:spAutoFit/>
          </a:bodyPr>
          <a:lstStyle/>
          <a:p>
            <a:r>
              <a:rPr lang="pt-BR" altLang="en-US" sz="2800"/>
              <a:t>V</a:t>
            </a:r>
            <a:r>
              <a:rPr lang="pt-BR" altLang="en-US" sz="2800" baseline="-25000"/>
              <a:t>BE3</a:t>
            </a:r>
            <a:endParaRPr lang="pt-BR" altLang="en-US" sz="2800" baseline="-25000"/>
          </a:p>
        </p:txBody>
      </p:sp>
      <p:sp>
        <p:nvSpPr>
          <p:cNvPr id="13" name="Caixa de Texto 12"/>
          <p:cNvSpPr txBox="1"/>
          <p:nvPr/>
        </p:nvSpPr>
        <p:spPr>
          <a:xfrm>
            <a:off x="9603740" y="707390"/>
            <a:ext cx="807720" cy="430530"/>
          </a:xfrm>
          <a:prstGeom prst="rect">
            <a:avLst/>
          </a:prstGeom>
          <a:solidFill>
            <a:schemeClr val="bg1"/>
          </a:solidFill>
        </p:spPr>
        <p:txBody>
          <a:bodyPr wrap="square" lIns="0" tIns="0" rIns="0" bIns="0" rtlCol="0">
            <a:spAutoFit/>
          </a:bodyPr>
          <a:lstStyle/>
          <a:p>
            <a:r>
              <a:rPr lang="pt-BR" altLang="en-US" sz="2800"/>
              <a:t>V</a:t>
            </a:r>
            <a:r>
              <a:rPr lang="pt-BR" altLang="en-US" sz="2800" baseline="-25000"/>
              <a:t>BE4</a:t>
            </a:r>
            <a:endParaRPr lang="pt-BR" altLang="en-US" sz="2800" baseline="-25000"/>
          </a:p>
        </p:txBody>
      </p:sp>
      <p:sp>
        <p:nvSpPr>
          <p:cNvPr id="15" name="Caixa de Texto 14"/>
          <p:cNvSpPr txBox="1"/>
          <p:nvPr/>
        </p:nvSpPr>
        <p:spPr>
          <a:xfrm>
            <a:off x="3347720" y="4279900"/>
            <a:ext cx="681355" cy="368935"/>
          </a:xfrm>
          <a:prstGeom prst="rect">
            <a:avLst/>
          </a:prstGeom>
          <a:solidFill>
            <a:schemeClr val="bg1"/>
          </a:solidFill>
        </p:spPr>
        <p:txBody>
          <a:bodyPr wrap="square" lIns="0" tIns="0" rIns="0" bIns="0" rtlCol="0">
            <a:spAutoFit/>
          </a:bodyPr>
          <a:lstStyle/>
          <a:p>
            <a:r>
              <a:rPr lang="pt-BR" altLang="en-US" sz="2400"/>
              <a:t>V</a:t>
            </a:r>
            <a:r>
              <a:rPr lang="pt-BR" altLang="en-US" sz="2400" baseline="-25000"/>
              <a:t>BC1</a:t>
            </a:r>
            <a:endParaRPr lang="pt-BR" altLang="en-US" sz="2400" baseline="-25000"/>
          </a:p>
        </p:txBody>
      </p:sp>
      <p:sp>
        <p:nvSpPr>
          <p:cNvPr id="16" name="Caixa de Texto 15"/>
          <p:cNvSpPr txBox="1"/>
          <p:nvPr/>
        </p:nvSpPr>
        <p:spPr>
          <a:xfrm>
            <a:off x="3489960" y="4801870"/>
            <a:ext cx="681355" cy="368935"/>
          </a:xfrm>
          <a:prstGeom prst="rect">
            <a:avLst/>
          </a:prstGeom>
          <a:solidFill>
            <a:schemeClr val="bg1"/>
          </a:solidFill>
        </p:spPr>
        <p:txBody>
          <a:bodyPr wrap="square" lIns="0" tIns="0" rIns="0" bIns="0" rtlCol="0">
            <a:spAutoFit/>
          </a:bodyPr>
          <a:lstStyle/>
          <a:p>
            <a:r>
              <a:rPr lang="pt-BR" altLang="en-US" sz="2400"/>
              <a:t>V</a:t>
            </a:r>
            <a:r>
              <a:rPr lang="pt-BR" altLang="en-US" sz="2400" baseline="-25000"/>
              <a:t>BC2</a:t>
            </a:r>
            <a:endParaRPr lang="pt-BR" altLang="en-US" sz="2400" baseline="-25000"/>
          </a:p>
        </p:txBody>
      </p:sp>
      <p:sp>
        <p:nvSpPr>
          <p:cNvPr id="17" name="Caixa de Texto 16"/>
          <p:cNvSpPr txBox="1"/>
          <p:nvPr/>
        </p:nvSpPr>
        <p:spPr>
          <a:xfrm>
            <a:off x="3596640" y="5471160"/>
            <a:ext cx="681355" cy="368935"/>
          </a:xfrm>
          <a:prstGeom prst="rect">
            <a:avLst/>
          </a:prstGeom>
          <a:solidFill>
            <a:schemeClr val="bg1"/>
          </a:solidFill>
        </p:spPr>
        <p:txBody>
          <a:bodyPr wrap="square" lIns="0" tIns="0" rIns="0" bIns="0" rtlCol="0">
            <a:spAutoFit/>
          </a:bodyPr>
          <a:lstStyle/>
          <a:p>
            <a:r>
              <a:rPr lang="pt-BR" altLang="en-US" sz="2400"/>
              <a:t>V</a:t>
            </a:r>
            <a:r>
              <a:rPr lang="pt-BR" altLang="en-US" sz="2400" baseline="-25000"/>
              <a:t>BC3</a:t>
            </a:r>
            <a:endParaRPr lang="pt-BR" altLang="en-US" sz="2400" baseline="-25000"/>
          </a:p>
        </p:txBody>
      </p:sp>
      <p:sp>
        <p:nvSpPr>
          <p:cNvPr id="18" name="Caixa de Texto 17"/>
          <p:cNvSpPr txBox="1"/>
          <p:nvPr/>
        </p:nvSpPr>
        <p:spPr>
          <a:xfrm>
            <a:off x="3744595" y="6170295"/>
            <a:ext cx="681355" cy="368935"/>
          </a:xfrm>
          <a:prstGeom prst="rect">
            <a:avLst/>
          </a:prstGeom>
          <a:solidFill>
            <a:schemeClr val="bg1"/>
          </a:solidFill>
        </p:spPr>
        <p:txBody>
          <a:bodyPr wrap="square" lIns="0" tIns="0" rIns="0" bIns="0" rtlCol="0">
            <a:spAutoFit/>
          </a:bodyPr>
          <a:lstStyle/>
          <a:p>
            <a:r>
              <a:rPr lang="pt-BR" altLang="en-US" sz="2400"/>
              <a:t>V</a:t>
            </a:r>
            <a:r>
              <a:rPr lang="pt-BR" altLang="en-US" sz="2400" baseline="-25000"/>
              <a:t>BC4</a:t>
            </a:r>
            <a:endParaRPr lang="pt-BR" altLang="en-US" sz="2400" baseline="-25000"/>
          </a:p>
        </p:txBody>
      </p:sp>
      <p:sp>
        <p:nvSpPr>
          <p:cNvPr id="19" name="Caixa de Texto 18"/>
          <p:cNvSpPr txBox="1"/>
          <p:nvPr/>
        </p:nvSpPr>
        <p:spPr>
          <a:xfrm>
            <a:off x="296545" y="707390"/>
            <a:ext cx="5143500" cy="1291590"/>
          </a:xfrm>
          <a:prstGeom prst="rect">
            <a:avLst/>
          </a:prstGeom>
          <a:noFill/>
        </p:spPr>
        <p:txBody>
          <a:bodyPr wrap="square" rtlCol="0" anchor="t">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Curva I</a:t>
            </a:r>
            <a:r>
              <a:rPr lang="pt-BR" altLang="en-US" sz="3200" b="1" baseline="-25000"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X V</a:t>
            </a:r>
            <a:r>
              <a:rPr lang="pt-BR" altLang="en-US" sz="3200" b="1" baseline="-25000"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 </a:t>
            </a:r>
            <a:endParaRPr lang="pt-BR" altLang="en-US" sz="3200" b="1" baseline="-25000"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r>
              <a:rPr lang="pt-BR" altLang="en-US" sz="36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6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2" name="Retângulo 21"/>
          <p:cNvSpPr/>
          <p:nvPr/>
        </p:nvSpPr>
        <p:spPr>
          <a:xfrm>
            <a:off x="5920740" y="1998980"/>
            <a:ext cx="174625" cy="3429000"/>
          </a:xfrm>
          <a:prstGeom prst="rect">
            <a:avLst/>
          </a:prstGeom>
          <a:solidFill>
            <a:schemeClr val="accent4">
              <a:lumMod val="40000"/>
              <a:lumOff val="60000"/>
              <a:alpha val="57000"/>
            </a:schemeClr>
          </a:solidFill>
          <a:ln>
            <a:solidFill>
              <a:schemeClr val="accent1">
                <a:shade val="50000"/>
                <a:alpha val="1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3" name="Caixa de Texto 22"/>
          <p:cNvSpPr txBox="1"/>
          <p:nvPr/>
        </p:nvSpPr>
        <p:spPr>
          <a:xfrm>
            <a:off x="6670675" y="707390"/>
            <a:ext cx="2543810" cy="953135"/>
          </a:xfrm>
          <a:prstGeom prst="rect">
            <a:avLst/>
          </a:prstGeom>
          <a:noFill/>
        </p:spPr>
        <p:txBody>
          <a:bodyPr wrap="square" rtlCol="0">
            <a:spAutoFit/>
          </a:bodyPr>
          <a:lstStyle/>
          <a:p>
            <a:pPr algn="ctr"/>
            <a:r>
              <a:rPr lang="pt-BR" altLang="en-US" sz="2800">
                <a:solidFill>
                  <a:srgbClr val="C00000"/>
                </a:solidFill>
                <a:latin typeface="Comic Sans MS" panose="030F0702030302020204" pitchFamily="66" charset="0"/>
                <a:cs typeface="Comic Sans MS" panose="030F0702030302020204" pitchFamily="66" charset="0"/>
              </a:rPr>
              <a:t>região ativa direta</a:t>
            </a:r>
            <a:endParaRPr lang="pt-BR" altLang="en-US" sz="2800">
              <a:solidFill>
                <a:srgbClr val="C00000"/>
              </a:solidFill>
              <a:latin typeface="Comic Sans MS" panose="030F0702030302020204" pitchFamily="66" charset="0"/>
              <a:cs typeface="Comic Sans MS" panose="030F0702030302020204" pitchFamily="66" charset="0"/>
            </a:endParaRPr>
          </a:p>
        </p:txBody>
      </p:sp>
      <p:sp>
        <p:nvSpPr>
          <p:cNvPr id="24" name="Caixa de Texto 23"/>
          <p:cNvSpPr txBox="1"/>
          <p:nvPr/>
        </p:nvSpPr>
        <p:spPr>
          <a:xfrm>
            <a:off x="1103630" y="5196205"/>
            <a:ext cx="2543810" cy="953135"/>
          </a:xfrm>
          <a:prstGeom prst="rect">
            <a:avLst/>
          </a:prstGeom>
          <a:noFill/>
        </p:spPr>
        <p:txBody>
          <a:bodyPr wrap="square" rtlCol="0">
            <a:spAutoFit/>
          </a:bodyPr>
          <a:lstStyle/>
          <a:p>
            <a:pPr algn="ctr"/>
            <a:r>
              <a:rPr lang="pt-BR" altLang="en-US" sz="2800">
                <a:solidFill>
                  <a:srgbClr val="C00000"/>
                </a:solidFill>
                <a:latin typeface="Comic Sans MS" panose="030F0702030302020204" pitchFamily="66" charset="0"/>
                <a:cs typeface="Comic Sans MS" panose="030F0702030302020204" pitchFamily="66" charset="0"/>
              </a:rPr>
              <a:t>região ativa reversa</a:t>
            </a:r>
            <a:endParaRPr lang="pt-BR" altLang="en-US" sz="2800">
              <a:solidFill>
                <a:srgbClr val="C00000"/>
              </a:solidFill>
              <a:latin typeface="Comic Sans MS" panose="030F0702030302020204" pitchFamily="66" charset="0"/>
              <a:cs typeface="Comic Sans MS" panose="030F0702030302020204" pitchFamily="66" charset="0"/>
            </a:endParaRPr>
          </a:p>
        </p:txBody>
      </p:sp>
      <p:sp>
        <p:nvSpPr>
          <p:cNvPr id="25" name="Caixa de Texto 24"/>
          <p:cNvSpPr txBox="1"/>
          <p:nvPr/>
        </p:nvSpPr>
        <p:spPr>
          <a:xfrm>
            <a:off x="6626860" y="5152390"/>
            <a:ext cx="1988185" cy="521970"/>
          </a:xfrm>
          <a:prstGeom prst="rect">
            <a:avLst/>
          </a:prstGeom>
          <a:noFill/>
        </p:spPr>
        <p:txBody>
          <a:bodyPr wrap="square" rtlCol="0">
            <a:spAutoFit/>
          </a:bodyPr>
          <a:lstStyle/>
          <a:p>
            <a:pPr algn="ctr"/>
            <a:r>
              <a:rPr lang="pt-BR" altLang="en-US" sz="2800">
                <a:solidFill>
                  <a:srgbClr val="C00000"/>
                </a:solidFill>
                <a:latin typeface="Comic Sans MS" panose="030F0702030302020204" pitchFamily="66" charset="0"/>
                <a:cs typeface="Comic Sans MS" panose="030F0702030302020204" pitchFamily="66" charset="0"/>
              </a:rPr>
              <a:t>saturação</a:t>
            </a:r>
            <a:endParaRPr lang="pt-BR" altLang="en-US" sz="2800">
              <a:solidFill>
                <a:srgbClr val="C00000"/>
              </a:solidFill>
              <a:latin typeface="Comic Sans MS" panose="030F0702030302020204" pitchFamily="66" charset="0"/>
              <a:cs typeface="Comic Sans MS" panose="030F0702030302020204" pitchFamily="66" charset="0"/>
            </a:endParaRPr>
          </a:p>
        </p:txBody>
      </p:sp>
      <p:sp>
        <p:nvSpPr>
          <p:cNvPr id="26" name="Forma livre 25"/>
          <p:cNvSpPr/>
          <p:nvPr/>
        </p:nvSpPr>
        <p:spPr>
          <a:xfrm>
            <a:off x="6032500" y="4692015"/>
            <a:ext cx="762000" cy="673735"/>
          </a:xfrm>
          <a:custGeom>
            <a:avLst/>
            <a:gdLst>
              <a:gd name="connisteX0" fmla="*/ 0 w 762000"/>
              <a:gd name="connsiteY0" fmla="*/ 38614 h 673614"/>
              <a:gd name="connisteX1" fmla="*/ 444500 w 762000"/>
              <a:gd name="connsiteY1" fmla="*/ 54489 h 673614"/>
              <a:gd name="connisteX2" fmla="*/ 396875 w 762000"/>
              <a:gd name="connsiteY2" fmla="*/ 578364 h 673614"/>
              <a:gd name="connisteX3" fmla="*/ 762000 w 762000"/>
              <a:gd name="connsiteY3" fmla="*/ 673614 h 673614"/>
            </a:gdLst>
            <a:ahLst/>
            <a:cxnLst>
              <a:cxn ang="0">
                <a:pos x="connisteX0" y="connsiteY0"/>
              </a:cxn>
              <a:cxn ang="0">
                <a:pos x="connisteX1" y="connsiteY1"/>
              </a:cxn>
              <a:cxn ang="0">
                <a:pos x="connisteX2" y="connsiteY2"/>
              </a:cxn>
              <a:cxn ang="0">
                <a:pos x="connisteX3" y="connsiteY3"/>
              </a:cxn>
            </a:cxnLst>
            <a:rect l="l" t="t" r="r" b="b"/>
            <a:pathLst>
              <a:path w="762000" h="673615">
                <a:moveTo>
                  <a:pt x="0" y="38615"/>
                </a:moveTo>
                <a:cubicBezTo>
                  <a:pt x="89535" y="30995"/>
                  <a:pt x="365125" y="-53460"/>
                  <a:pt x="444500" y="54490"/>
                </a:cubicBezTo>
                <a:cubicBezTo>
                  <a:pt x="523875" y="162440"/>
                  <a:pt x="333375" y="454540"/>
                  <a:pt x="396875" y="578365"/>
                </a:cubicBezTo>
                <a:cubicBezTo>
                  <a:pt x="460375" y="702190"/>
                  <a:pt x="687705" y="664725"/>
                  <a:pt x="762000" y="673615"/>
                </a:cubicBezTo>
              </a:path>
            </a:pathLst>
          </a:custGeom>
          <a:noFill/>
          <a:ln>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 name="CaixaDeTexto 45"/>
          <p:cNvSpPr txBox="1"/>
          <p:nvPr/>
        </p:nvSpPr>
        <p:spPr>
          <a:xfrm>
            <a:off x="575828" y="525024"/>
            <a:ext cx="11040155" cy="1968500"/>
          </a:xfrm>
          <a:prstGeom prst="rect">
            <a:avLst/>
          </a:prstGeom>
          <a:noFill/>
        </p:spPr>
        <p:txBody>
          <a:bodyPr wrap="square" rtlCol="0">
            <a:spAutoFit/>
          </a:bodyPr>
          <a:lstStyle/>
          <a:p>
            <a:pPr marL="46990" lvl="1" indent="635">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Quando o transistor estiver trabalhando reversamente, ele terá um desempenho muito abaixo do desempenho do transistor operando diretamente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15240" lvl="1" indent="1270">
              <a:spcBef>
                <a:spcPts val="600"/>
              </a:spcBef>
              <a:spcAft>
                <a:spcPts val="600"/>
              </a:spcAft>
            </a:pPr>
            <a:r>
              <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Valor de </a:t>
            </a:r>
            <a:r>
              <a:rPr lang="pt-BR" altLang="en-US" sz="2800" b="1" dirty="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(reverso)</a:t>
            </a:r>
            <a:endPar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9" name="Retângulo 8"/>
              <p:cNvSpPr/>
              <p:nvPr/>
            </p:nvSpPr>
            <p:spPr>
              <a:xfrm>
                <a:off x="3037488" y="2493885"/>
                <a:ext cx="6701790" cy="1555750"/>
              </a:xfrm>
              <a:prstGeom prst="rect">
                <a:avLst/>
              </a:prstGeom>
              <a:ln w="25400">
                <a:solidFill>
                  <a:srgbClr val="FFFF00"/>
                </a:solidFill>
              </a:ln>
            </p:spPr>
            <p:txBody>
              <a:bodyPr wrap="none">
                <a:spAutoFit/>
              </a:bodyPr>
              <a:lstStyle/>
              <a:p>
                <a:pPr algn="l"/>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sub>
                          </m:sSub>
                        </m:num>
                        <m:den>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en-US" altLang="pt-BR" sz="2800" i="1">
                                  <a:latin typeface="Cambria Math" panose="02040503050406030204" pitchFamily="18" charset="0"/>
                                  <a:ea typeface="Cambria Math" panose="02040503050406030204" pitchFamily="18" charset="0"/>
                                  <a:sym typeface="Symbol" panose="05050102010706020507" charset="0"/>
                                </a:rPr>
                                <m:t>𝐵</m:t>
                              </m:r>
                            </m:sub>
                          </m:sSub>
                        </m:den>
                      </m:f>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num>
                        <m:den>
                          <m:d>
                            <m:dPr>
                              <m:begChr m:val="{"/>
                              <m:endChr m:val="}"/>
                              <m:ctrlPr>
                                <a:rPr lang="en-US" altLang="pt-BR" sz="2800" i="1" smtClean="0">
                                  <a:latin typeface="Cambria Math" panose="02040503050406030204" pitchFamily="18" charset="0"/>
                                </a:rPr>
                              </m:ctrlPr>
                            </m:dPr>
                            <m:e>
                              <m:sSub>
                                <m:sSubPr>
                                  <m:ctrlPr>
                                    <a:rPr lang="en-US" altLang="pt-BR" sz="2800" i="1" smtClean="0">
                                      <a:latin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cs typeface="Cambria Math" panose="02040503050406030204" pitchFamily="18" charset="0"/>
                                    </a:rPr>
                                    <m:t>𝐷</m:t>
                                  </m:r>
                                </m:e>
                                <m:sub>
                                  <m:r>
                                    <a:rPr lang="en-US" altLang="pt-BR" sz="2800" i="1" smtClean="0">
                                      <a:latin typeface="Cambria Math" panose="02040503050406030204" pitchFamily="18" charset="0"/>
                                      <a:cs typeface="Cambria Math" panose="02040503050406030204" pitchFamily="18" charset="0"/>
                                    </a:rPr>
                                    <m:t>𝑝</m:t>
                                  </m:r>
                                </m:sub>
                              </m:sSub>
                              <m:f>
                                <m:fPr>
                                  <m:ctrlPr>
                                    <a:rPr lang="en-US" altLang="pt-BR" sz="2800" i="1">
                                      <a:latin typeface="Cambria Math" panose="02040503050406030204" pitchFamily="18" charset="0"/>
                                      <a:cs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i="1">
                                          <a:latin typeface="Cambria Math" panose="02040503050406030204" pitchFamily="18" charset="0"/>
                                          <a:cs typeface="Cambria Math" panose="02040503050406030204" pitchFamily="18" charset="0"/>
                                        </a:rPr>
                                        <m:t>𝐷</m:t>
                                      </m:r>
                                      <m:r>
                                        <a:rPr lang="en-US" altLang="pt-BR" sz="2800" i="1">
                                          <a:latin typeface="Cambria Math" panose="02040503050406030204" pitchFamily="18" charset="0"/>
                                          <a:cs typeface="Cambria Math" panose="02040503050406030204" pitchFamily="18" charset="0"/>
                                        </a:rPr>
                                        <m:t>𝐶</m:t>
                                      </m:r>
                                    </m:sub>
                                  </m:sSub>
                                </m:den>
                              </m:f>
                              <m:f>
                                <m:fPr>
                                  <m:ctrlPr>
                                    <a:rPr lang="pt-BR" altLang="pt-BR" sz="2800" i="1">
                                      <a:latin typeface="Cambria Math" panose="02040503050406030204" pitchFamily="18" charset="0"/>
                                      <a:cs typeface="Cambria Math" panose="02040503050406030204" pitchFamily="18" charset="0"/>
                                    </a:rPr>
                                  </m:ctrlPr>
                                </m:fPr>
                                <m:num>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num>
                                <m:den>
                                  <m:sSub>
                                    <m:sSubPr>
                                      <m:ctrlPr>
                                        <a:rPr lang="pt-BR"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𝑃</m:t>
                                      </m:r>
                                    </m:sub>
                                  </m:sSub>
                                </m:den>
                              </m:f>
                              <m:r>
                                <m:rPr>
                                  <m:nor/>
                                </m:rPr>
                                <a:rPr lang="pt-BR" sz="2800" dirty="0">
                                  <a:latin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pt-BR" altLang="pt-BR" sz="2800" i="1">
                                          <a:latin typeface="Cambria Math" panose="02040503050406030204" pitchFamily="18" charset="0"/>
                                          <a:cs typeface="Cambria Math" panose="02040503050406030204" pitchFamily="18" charset="0"/>
                                        </a:rPr>
                                        <m:t>𝑛</m:t>
                                      </m:r>
                                    </m:sub>
                                  </m:sSub>
                                </m:num>
                                <m:den>
                                  <m:r>
                                    <a:rPr lang="en-US" altLang="pt-BR" sz="2800" i="1">
                                      <a:latin typeface="Cambria Math" panose="02040503050406030204" pitchFamily="18" charset="0"/>
                                      <a:cs typeface="Cambria Math" panose="02040503050406030204" pitchFamily="18" charset="0"/>
                                    </a:rPr>
                                    <m:t>2</m:t>
                                  </m:r>
                                </m:den>
                              </m:f>
                              <m:sSup>
                                <m:sSupPr>
                                  <m:ctrlPr>
                                    <a:rPr lang="pt-BR" altLang="pt-BR" sz="2800" i="1">
                                      <a:latin typeface="Cambria Math" panose="02040503050406030204" pitchFamily="18" charset="0"/>
                                      <a:cs typeface="Cambria Math" panose="02040503050406030204" pitchFamily="18" charset="0"/>
                                    </a:rPr>
                                  </m:ctrlPr>
                                </m:sSupPr>
                                <m:e>
                                  <m:d>
                                    <m:dPr>
                                      <m:ctrlPr>
                                        <a:rPr lang="pt-BR" altLang="pt-BR" sz="2800" i="1">
                                          <a:latin typeface="Cambria Math" panose="02040503050406030204" pitchFamily="18" charset="0"/>
                                          <a:cs typeface="Cambria Math" panose="02040503050406030204" pitchFamily="18" charset="0"/>
                                        </a:rPr>
                                      </m:ctrlPr>
                                    </m:dPr>
                                    <m:e>
                                      <m:f>
                                        <m:fPr>
                                          <m:ctrlPr>
                                            <a:rPr lang="pt-BR" altLang="pt-BR" sz="2800" i="1">
                                              <a:latin typeface="Cambria Math" panose="02040503050406030204" pitchFamily="18" charset="0"/>
                                              <a:cs typeface="Cambria Math" panose="02040503050406030204" pitchFamily="18" charset="0"/>
                                            </a:rPr>
                                          </m:ctrlPr>
                                        </m:fPr>
                                        <m:num>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num>
                                        <m:den>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𝐿</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den>
                                      </m:f>
                                    </m:e>
                                  </m:d>
                                </m:e>
                                <m:sup>
                                  <m:r>
                                    <a:rPr lang="en-US" altLang="pt-BR" sz="2800" i="1">
                                      <a:latin typeface="Cambria Math" panose="02040503050406030204" pitchFamily="18" charset="0"/>
                                      <a:cs typeface="Cambria Math" panose="02040503050406030204" pitchFamily="18" charset="0"/>
                                    </a:rPr>
                                    <m:t>2</m:t>
                                  </m:r>
                                </m:sup>
                              </m:sSup>
                            </m:e>
                          </m:d>
                        </m:den>
                      </m:f>
                      <m:r>
                        <a:rPr lang="en-US" altLang="pt-BR" sz="2800">
                          <a:latin typeface="Cambria Math" panose="02040503050406030204" pitchFamily="18" charset="0"/>
                          <a:ea typeface="MS Mincho" charset="0"/>
                          <a:cs typeface="Cambria Math" panose="02040503050406030204" pitchFamily="18" charset="0"/>
                        </a:rPr>
                        <m:t>=</m:t>
                      </m:r>
                      <m:r>
                        <m:rPr>
                          <m:sty m:val="p"/>
                        </m:rPr>
                        <a:rPr lang="en-US" altLang="pt-BR" sz="2800">
                          <a:latin typeface="Cambria Math" panose="02040503050406030204" pitchFamily="18" charset="0"/>
                          <a:ea typeface="MS Mincho" charset="0"/>
                          <a:cs typeface="Cambria Math" panose="02040503050406030204" pitchFamily="18" charset="0"/>
                        </a:rPr>
                        <m:t>β</m:t>
                      </m:r>
                      <m:r>
                        <a:rPr lang="pt-BR" altLang="en-US" sz="2800">
                          <a:latin typeface="Cambria Math" panose="02040503050406030204" pitchFamily="18" charset="0"/>
                          <a:ea typeface="MS Mincho" charset="0"/>
                          <a:cs typeface="Cambria Math" panose="02040503050406030204" pitchFamily="18" charset="0"/>
                        </a:rPr>
                        <m:t> </m:t>
                      </m:r>
                    </m:oMath>
                  </m:oMathPara>
                </a14:m>
                <a:endParaRPr lang="pt-BR" altLang="en-US" sz="2800" dirty="0">
                  <a:latin typeface="Cambria Math" panose="02040503050406030204" pitchFamily="18" charset="0"/>
                </a:endParaRPr>
              </a:p>
            </p:txBody>
          </p:sp>
        </mc:Choice>
        <mc:Fallback>
          <p:sp>
            <p:nvSpPr>
              <p:cNvPr id="9" name="Retângulo 8"/>
              <p:cNvSpPr>
                <a:spLocks noRot="1" noChangeAspect="1" noMove="1" noResize="1" noEditPoints="1" noAdjustHandles="1" noChangeArrowheads="1" noChangeShapeType="1" noTextEdit="1"/>
              </p:cNvSpPr>
              <p:nvPr/>
            </p:nvSpPr>
            <p:spPr>
              <a:xfrm>
                <a:off x="3037488" y="2493885"/>
                <a:ext cx="6701790" cy="1555750"/>
              </a:xfrm>
              <a:prstGeom prst="rect">
                <a:avLst/>
              </a:prstGeom>
              <a:blipFill rotWithShape="1">
                <a:blip r:embed="rId1"/>
                <a:stretch>
                  <a:fillRect l="-194" t="-832" r="-185" b="-801"/>
                </a:stretch>
              </a:blipFill>
              <a:ln w="25400">
                <a:solidFill>
                  <a:srgbClr val="FFFF00"/>
                </a:solidFill>
              </a:ln>
            </p:spPr>
            <p:txBody>
              <a:bodyPr/>
              <a:lstStyle/>
              <a:p>
                <a:r>
                  <a:rPr lang="pt-BR" altLang="en-US">
                    <a:noFill/>
                  </a:rPr>
                  <a:t> </a:t>
                </a:r>
              </a:p>
            </p:txBody>
          </p:sp>
        </mc:Fallback>
      </mc:AlternateContent>
      <p:sp>
        <p:nvSpPr>
          <p:cNvPr id="11" name="CaixaDeTexto 45"/>
          <p:cNvSpPr txBox="1"/>
          <p:nvPr/>
        </p:nvSpPr>
        <p:spPr>
          <a:xfrm>
            <a:off x="575945" y="4168140"/>
            <a:ext cx="11166475" cy="2476500"/>
          </a:xfrm>
          <a:prstGeom prst="rect">
            <a:avLst/>
          </a:prstGeom>
          <a:noFill/>
        </p:spPr>
        <p:txBody>
          <a:bodyPr wrap="square" rtlCol="0">
            <a:spAutoFit/>
          </a:bodyPr>
          <a:lstStyle/>
          <a:p>
            <a:pPr marL="380365" lvl="2" indent="-15240">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N</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 N</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 valor de </a:t>
            </a: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não será bom</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6990" lvl="1" indent="-15240">
              <a:spcBef>
                <a:spcPts val="600"/>
              </a:spcBef>
              <a:spcAft>
                <a:spcPts val="600"/>
              </a:spcAft>
            </a:pPr>
            <a:r>
              <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Valor de V</a:t>
            </a:r>
            <a:r>
              <a:rPr lang="pt-BR" altLang="en-US" sz="2800" b="1" baseline="-25000"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a:t>
            </a:r>
            <a:r>
              <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(reverso)</a:t>
            </a:r>
            <a:endPar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348615" lvl="2" indent="635" fontAlgn="auto">
              <a:spcBef>
                <a:spcPts val="0"/>
              </a:spcBef>
              <a:spcAft>
                <a:spcPts val="0"/>
              </a:spcAft>
            </a:pPr>
            <a:r>
              <a:rPr lang="pt-BR" altLang="en-US" sz="2800" b="1" dirty="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N</a:t>
            </a:r>
            <a:r>
              <a:rPr lang="pt-BR" altLang="en-US" sz="2800" b="1" baseline="-25000" dirty="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 N</a:t>
            </a:r>
            <a:r>
              <a:rPr lang="pt-BR" altLang="en-US" sz="2800" b="1" baseline="-25000" dirty="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a:t>
            </a:r>
            <a:r>
              <a:rPr lang="pt-BR" altLang="en-US" sz="2800" b="1" dirty="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 região de depleção de D</a:t>
            </a:r>
            <a:r>
              <a:rPr lang="pt-BR" altLang="en-US" sz="2800" b="1" baseline="-25000" dirty="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baseline="-25000" dirty="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que está cortado, avança para dentro da base, aumentando o efeito Early</a:t>
            </a:r>
            <a:endParaRPr lang="pt-BR" altLang="en-US" sz="2800" b="1" dirty="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 name="CaixaDeTexto 45"/>
          <p:cNvSpPr txBox="1"/>
          <p:nvPr/>
        </p:nvSpPr>
        <p:spPr>
          <a:xfrm>
            <a:off x="575828" y="525024"/>
            <a:ext cx="11040155" cy="4769485"/>
          </a:xfrm>
          <a:prstGeom prst="rect">
            <a:avLst/>
          </a:prstGeom>
          <a:noFill/>
        </p:spPr>
        <p:txBody>
          <a:bodyPr wrap="square" rtlCol="0">
            <a:spAutoFit/>
          </a:bodyPr>
          <a:lstStyle/>
          <a:p>
            <a:pPr marL="46990" lvl="1" indent="635"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do transistor NPN BC547B</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6990" lvl="1" indent="635">
              <a:spcBef>
                <a:spcPts val="600"/>
              </a:spcBef>
              <a:spcAft>
                <a:spcPts val="600"/>
              </a:spcAft>
            </a:pP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6990" lvl="1" indent="635">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 BC547B NPN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IS=2.39E-14</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NF=1.008</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ISE=3.545E-15 NE=1.541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BF=294.3</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IKF=0.1357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VAF=63.2</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NR=1.004</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ISC=6.272E-14 NC=1.243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BR=7.946</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IKR=0.1144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VAR=25.9</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RB=1 IRB=1.00E-06 RBM=1 RE=0.4683 RC=0.85 XTB=0 EG=1.11 XTI=3 CJE=1.358E-11 VJE=0.65 MJE=0.3279 TF=4.391E-10 XTF=120 VTF=2.643 ITF=0.7495 PTF=0 CJC=3.728E-12 VJC=0.3997 MJC=0.2955 XCJC=0.6193 TR=1.00E-32 CJS=0 VJS=0.75 MJS=0.333 FC=0.9579 Vceo=45 Icrating=100m mfg=NXP)</a:t>
            </a:r>
            <a:endParaRPr lang="pt-BR" altLang="en-US" sz="2800"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Caixa de Texto 3"/>
              <p:cNvSpPr txBox="1"/>
              <p:nvPr/>
            </p:nvSpPr>
            <p:spPr>
              <a:xfrm>
                <a:off x="3405505" y="5453380"/>
                <a:ext cx="5380355" cy="1085850"/>
              </a:xfrm>
              <a:prstGeom prst="rect">
                <a:avLst/>
              </a:prstGeom>
              <a:noFill/>
            </p:spPr>
            <p:txBody>
              <a:bodyPr wrap="none" rtlCol="0" anchor="t">
                <a:spAutoFit/>
              </a:bodyPr>
              <a:lstStyle/>
              <a:p>
                <a:pPr lvl="0" indent="0">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𝑺</m:t>
                          </m:r>
                        </m:sub>
                      </m:sSub>
                      <m: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𝒆𝒙𝒑</m:t>
                      </m:r>
                      <m:d>
                        <m:dPr>
                          <m:ctrlP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𝑽</m:t>
                                  </m:r>
                                </m:e>
                                <m:sub>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𝑩𝑬</m:t>
                                  </m:r>
                                </m:sub>
                              </m:sSub>
                            </m:num>
                            <m:den>
                              <m: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𝑼</m:t>
                                  </m:r>
                                </m:e>
                                <m:sub>
                                  <m: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𝑻</m:t>
                                  </m:r>
                                </m:sub>
                              </m:sSub>
                            </m:den>
                          </m:f>
                        </m:e>
                      </m:d>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m:t>
                      </m:r>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𝟏</m:t>
                      </m:r>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m:t>
                      </m:r>
                      <m:f>
                        <m:fPr>
                          <m:ctrlP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𝑪𝑬</m:t>
                              </m:r>
                            </m:sub>
                          </m:sSub>
                        </m:num>
                        <m:den>
                          <m:sSub>
                            <m:sSubPr>
                              <m:ctrlP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den>
                      </m:f>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3405505" y="5453380"/>
                <a:ext cx="5380355" cy="108585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 name="CaixaDeTexto 45"/>
          <p:cNvSpPr txBox="1"/>
          <p:nvPr/>
        </p:nvSpPr>
        <p:spPr>
          <a:xfrm>
            <a:off x="575828" y="525024"/>
            <a:ext cx="11040155" cy="5800725"/>
          </a:xfrm>
          <a:prstGeom prst="rect">
            <a:avLst/>
          </a:prstGeom>
          <a:noFill/>
        </p:spPr>
        <p:txBody>
          <a:bodyPr wrap="square" rtlCol="0">
            <a:spAutoFit/>
          </a:bodyPr>
          <a:lstStyle/>
          <a:p>
            <a:pPr marL="46990" lvl="1" indent="635">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Os diodos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foram usados para caracterizar a região de operação dos transistores. Consideramos que eles podem estar cortados ou conduzindo. Sabemos no entando que os diodos podem estar também em ruptura, o que indica mais estados possíveis para o transistor.Teremos então, como conjuto completo de opções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61340" lvl="1" indent="-514350" fontAlgn="auto">
              <a:spcBef>
                <a:spcPts val="600"/>
              </a:spcBef>
              <a:spcAft>
                <a:spcPts val="0"/>
              </a:spcAft>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cortados (corte)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61340" lvl="1" indent="-514350" fontAlgn="auto">
              <a:spcBef>
                <a:spcPts val="600"/>
              </a:spcBef>
              <a:spcAft>
                <a:spcPts val="0"/>
              </a:spcAft>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(saturação)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61340" lvl="1" indent="-514350" fontAlgn="auto">
              <a:spcBef>
                <a:spcPts val="600"/>
              </a:spcBef>
              <a:spcAft>
                <a:spcPts val="0"/>
              </a:spcAft>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cortado (ativo direto)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0" lvl="1" indent="-514350" fontAlgn="auto">
              <a:spcBef>
                <a:spcPts val="600"/>
              </a:spcBef>
              <a:spcAft>
                <a:spcPts val="0"/>
              </a:spcAft>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cortado 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(ativo reverso)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0" lvl="1" indent="-514350" fontAlgn="auto">
              <a:spcBef>
                <a:spcPts val="600"/>
              </a:spcBef>
              <a:spcAft>
                <a:spcPts val="0"/>
              </a:spcAft>
              <a:buAutoNum type="arabicPeriod"/>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e D</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em ruptura (ruptura direta)</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0" lvl="1" indent="-514350" fontAlgn="auto">
              <a:spcBef>
                <a:spcPts val="600"/>
              </a:spcBef>
              <a:spcAft>
                <a:spcPts val="0"/>
              </a:spcAft>
              <a:buAutoNum type="arabicPeriod"/>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em ruptura e D</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(ruptura reversa)</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777605" y="6318250"/>
            <a:ext cx="2743200" cy="365125"/>
          </a:xfrm>
        </p:spPr>
        <p:txBody>
          <a:bodyPr/>
          <a:lstStyle/>
          <a:p>
            <a:fld id="{74F297BB-B745-4CAB-BE1D-CE4C89382949}" type="slidenum">
              <a:rPr lang="pt-BR" smtClean="0"/>
            </a:fld>
            <a:endParaRPr lang="pt-BR"/>
          </a:p>
        </p:txBody>
      </p:sp>
      <p:sp>
        <p:nvSpPr>
          <p:cNvPr id="7" name="CaixaDeTexto 45"/>
          <p:cNvSpPr txBox="1"/>
          <p:nvPr/>
        </p:nvSpPr>
        <p:spPr>
          <a:xfrm>
            <a:off x="575828" y="552329"/>
            <a:ext cx="11040155" cy="1383665"/>
          </a:xfrm>
          <a:prstGeom prst="rect">
            <a:avLst/>
          </a:prstGeom>
          <a:noFill/>
        </p:spPr>
        <p:txBody>
          <a:bodyPr wrap="square" rtlCol="0">
            <a:spAutoFit/>
          </a:bodyPr>
          <a:lstStyle/>
          <a:p>
            <a:pPr marL="46990" lvl="1" indent="635">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ruptura direta acontece quando o diodo B/C entra em ruptura. O comportamento das curvas do transistor neste caso estão indicadas abaixo </a:t>
            </a:r>
            <a:endPar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5" name="Imagem 4"/>
          <p:cNvPicPr>
            <a:picLocks noChangeAspect="1"/>
          </p:cNvPicPr>
          <p:nvPr/>
        </p:nvPicPr>
        <p:blipFill>
          <a:blip r:embed="rId1"/>
          <a:srcRect l="3646" t="15299" b="3005"/>
          <a:stretch>
            <a:fillRect/>
          </a:stretch>
        </p:blipFill>
        <p:spPr>
          <a:xfrm>
            <a:off x="1238250" y="1936115"/>
            <a:ext cx="9909175" cy="4747260"/>
          </a:xfrm>
          <a:prstGeom prst="rect">
            <a:avLst/>
          </a:prstGeom>
        </p:spPr>
      </p:pic>
    </p:spTree>
  </p:cSld>
  <p:clrMapOvr>
    <a:masterClrMapping/>
  </p:clrMapOvr>
  <p:timing>
    <p:tnLst>
      <p:par>
        <p:cTn id="1" dur="indefinite" restart="never" nodeType="tmRoot"/>
      </p:par>
    </p:tnLst>
  </p:timing>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 name="CaixaDeTexto 45"/>
          <p:cNvSpPr txBox="1"/>
          <p:nvPr/>
        </p:nvSpPr>
        <p:spPr>
          <a:xfrm>
            <a:off x="575828" y="982859"/>
            <a:ext cx="11040155" cy="4892675"/>
          </a:xfrm>
          <a:prstGeom prst="rect">
            <a:avLst/>
          </a:prstGeom>
          <a:noFill/>
        </p:spPr>
        <p:txBody>
          <a:bodyPr wrap="square" rtlCol="0">
            <a:spAutoFit/>
          </a:bodyPr>
          <a:lstStyle/>
          <a:p>
            <a:pPr marL="46990" lvl="1" indent="635">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ruptura direta acontece quando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entra em ruptura; a ruptura reversa acontece quando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entra em ruptura. O diodo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tem o lado N (coletor) menos dopado que o lado N do diodo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6990" lvl="1" indent="635">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caso a região de depleção de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é maior que de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que implica em campos elétricos menores, o que causa uma tensão de ruptura maior (módulo).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6990" lvl="1" indent="635"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 conclusão, o transistor direto tem tensão de ruptura maior do que o transistor reverso, o que é bom</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74370" y="509905"/>
                <a:ext cx="10515600" cy="3537585"/>
              </a:xfrm>
              <a:prstGeom prst="rect">
                <a:avLst/>
              </a:prstGeom>
            </p:spPr>
            <p:txBody>
              <a:bodyPr>
                <a:normAutofit fontScale="8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Font typeface="Arial" panose="020B0604020202020204" pitchFamily="34" charset="0"/>
                  <a:buNone/>
                </a:pPr>
                <a:r>
                  <a:rPr lang="pt-BR" sz="3200" b="1" dirty="0" smtClean="0">
                    <a:solidFill>
                      <a:srgbClr val="C00000"/>
                    </a:solidFill>
                    <a:latin typeface="Comic Sans MS" panose="030F0702030302020204" pitchFamily="66" charset="0"/>
                  </a:rPr>
                  <a:t>P3. Derivada em relação a s</a:t>
                </a:r>
                <a:endParaRPr lang="pt-BR" sz="3200" b="1" dirty="0" smtClean="0">
                  <a:solidFill>
                    <a:srgbClr val="C00000"/>
                  </a:solidFill>
                  <a:latin typeface="Comic Sans MS" panose="030F0702030302020204" pitchFamily="66" charset="0"/>
                </a:endParaRPr>
              </a:p>
              <a:p>
                <a:pPr marL="0" indent="0">
                  <a:lnSpc>
                    <a:spcPct val="120000"/>
                  </a:lnSpc>
                  <a:buNone/>
                </a:pPr>
                <a:endParaRPr lang="pt-BR" dirty="0" smtClean="0">
                  <a:latin typeface="Comic Sans MS" panose="030F0702030302020204" pitchFamily="66" charset="0"/>
                </a:endParaRPr>
              </a:p>
              <a:p>
                <a:pPr marL="0" indent="0">
                  <a:lnSpc>
                    <a:spcPct val="120000"/>
                  </a:lnSpc>
                  <a:buNone/>
                </a:pPr>
                <a:r>
                  <a:rPr lang="pt-BR" sz="3500" dirty="0" smtClean="0">
                    <a:latin typeface="Comic Sans MS" panose="030F0702030302020204" pitchFamily="66" charset="0"/>
                  </a:rPr>
                  <a:t>dado </a:t>
                </a:r>
                <a:r>
                  <a:rPr lang="pt-BR" sz="3500" dirty="0" smtClean="0">
                    <a:latin typeface="Viner Hand ITC" panose="03070502030502020203" pitchFamily="66" charset="0"/>
                  </a:rPr>
                  <a:t>L</a:t>
                </a:r>
                <a:r>
                  <a:rPr lang="pt-BR" sz="3500" i="1" dirty="0" smtClean="0">
                    <a:latin typeface="Cambria" panose="02040503050406030204" charset="0"/>
                    <a:cs typeface="Cambria" panose="02040503050406030204" charset="0"/>
                  </a:rPr>
                  <a:t>(f(t)) = F(s)</a:t>
                </a:r>
                <a:r>
                  <a:rPr lang="pt-BR" sz="3500" dirty="0" smtClean="0">
                    <a:latin typeface="Comic Sans MS" panose="030F0702030302020204" pitchFamily="66" charset="0"/>
                  </a:rPr>
                  <a:t> temos </a:t>
                </a:r>
                <a:endParaRPr lang="pt-BR" sz="3500" dirty="0" smtClean="0">
                  <a:latin typeface="Comic Sans MS" panose="030F0702030302020204" pitchFamily="66" charset="0"/>
                </a:endParaRPr>
              </a:p>
              <a:p>
                <a:pPr marL="0" indent="0" algn="ctr">
                  <a:lnSpc>
                    <a:spcPct val="120000"/>
                  </a:lnSpc>
                  <a:buNone/>
                </a:pPr>
                <a14:m>
                  <m:oMath xmlns:m="http://schemas.openxmlformats.org/officeDocument/2006/math">
                    <m:f>
                      <m:fPr>
                        <m:ctrlPr>
                          <a:rPr lang="pt-BR" sz="4000" i="1" smtClean="0">
                            <a:latin typeface="Cambria Math" panose="02040503050406030204" pitchFamily="18" charset="0"/>
                          </a:rPr>
                        </m:ctrlPr>
                      </m:fPr>
                      <m:num>
                        <m:r>
                          <a:rPr lang="pt-BR" sz="4000" i="1" smtClean="0">
                            <a:latin typeface="Cambria Math" panose="02040503050406030204" pitchFamily="18" charset="0"/>
                          </a:rPr>
                          <m:t>𝜕</m:t>
                        </m:r>
                        <m:r>
                          <a:rPr lang="pt-BR" sz="4000" b="0" i="1" smtClean="0">
                            <a:latin typeface="Cambria Math" panose="02040503050406030204" pitchFamily="18" charset="0"/>
                          </a:rPr>
                          <m:t>𝐹</m:t>
                        </m:r>
                        <m:r>
                          <a:rPr lang="pt-BR" sz="4000" b="0" i="1" smtClean="0">
                            <a:latin typeface="Cambria Math" panose="02040503050406030204" pitchFamily="18" charset="0"/>
                          </a:rPr>
                          <m:t>(</m:t>
                        </m:r>
                        <m:r>
                          <a:rPr lang="pt-BR" sz="4000" b="0" i="1" smtClean="0">
                            <a:latin typeface="Cambria Math" panose="02040503050406030204" pitchFamily="18" charset="0"/>
                          </a:rPr>
                          <m:t>𝑠</m:t>
                        </m:r>
                        <m:r>
                          <a:rPr lang="pt-BR" sz="4000" b="0" i="1" smtClean="0">
                            <a:latin typeface="Cambria Math" panose="02040503050406030204" pitchFamily="18" charset="0"/>
                          </a:rPr>
                          <m:t>)</m:t>
                        </m:r>
                      </m:num>
                      <m:den>
                        <m:r>
                          <a:rPr lang="pt-BR" sz="4000" i="1" smtClean="0">
                            <a:latin typeface="Cambria Math" panose="02040503050406030204" pitchFamily="18" charset="0"/>
                          </a:rPr>
                          <m:t>𝜕</m:t>
                        </m:r>
                        <m:r>
                          <a:rPr lang="pt-BR" sz="4000" b="0" i="1" smtClean="0">
                            <a:latin typeface="Cambria Math" panose="02040503050406030204" pitchFamily="18" charset="0"/>
                          </a:rPr>
                          <m:t>𝑠</m:t>
                        </m:r>
                      </m:den>
                    </m:f>
                    <m:r>
                      <a:rPr lang="pt-BR" sz="4000" i="1" smtClean="0">
                        <a:latin typeface="Cambria Math" panose="02040503050406030204" pitchFamily="18" charset="0"/>
                      </a:rPr>
                      <m:t>=</m:t>
                    </m:r>
                    <m:r>
                      <a:rPr lang="pt-BR" sz="4000" b="0" i="1" smtClean="0">
                        <a:latin typeface="Cambria Math" panose="02040503050406030204" pitchFamily="18" charset="0"/>
                      </a:rPr>
                      <m:t>−</m:t>
                    </m:r>
                    <m:r>
                      <a:rPr lang="pt-BR" sz="4000" b="0" i="1" smtClean="0">
                        <a:latin typeface="Cambria Math" panose="02040503050406030204" pitchFamily="18" charset="0"/>
                        <a:ea typeface="Cambria Math" panose="02040503050406030204" pitchFamily="18" charset="0"/>
                      </a:rPr>
                      <m:t>ℒ</m:t>
                    </m:r>
                    <m:d>
                      <m:dPr>
                        <m:ctrlPr>
                          <a:rPr lang="pt-BR" sz="40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pt-BR" sz="4000" b="0" i="1" smtClean="0">
                            <a:latin typeface="Cambria Math" panose="02040503050406030204" pitchFamily="18" charset="0"/>
                            <a:ea typeface="Cambria Math" panose="02040503050406030204" pitchFamily="18" charset="0"/>
                            <a:cs typeface="Cambria Math" panose="02040503050406030204" pitchFamily="18" charset="0"/>
                          </a:rPr>
                          <m:t>𝑡𝑓</m:t>
                        </m:r>
                        <m:d>
                          <m:dPr>
                            <m:ctrlPr>
                              <a:rPr lang="pt-BR" sz="40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pt-BR" sz="4000" b="0" i="1" smtClean="0">
                                <a:latin typeface="Cambria Math" panose="02040503050406030204" pitchFamily="18" charset="0"/>
                                <a:ea typeface="Cambria Math" panose="02040503050406030204" pitchFamily="18" charset="0"/>
                                <a:cs typeface="Cambria Math" panose="02040503050406030204" pitchFamily="18" charset="0"/>
                              </a:rPr>
                              <m:t>𝑡</m:t>
                            </m:r>
                          </m:e>
                        </m:d>
                      </m:e>
                    </m:d>
                  </m:oMath>
                </a14:m>
                <a:r>
                  <a:rPr lang="pt-BR" b="1" dirty="0" smtClean="0">
                    <a:solidFill>
                      <a:schemeClr val="tx2">
                        <a:lumMod val="50000"/>
                      </a:schemeClr>
                    </a:solidFill>
                    <a:latin typeface="Comic Sans MS" panose="030F0702030302020204" pitchFamily="66" charset="0"/>
                  </a:rPr>
                  <a:t> </a:t>
                </a:r>
                <a:endParaRPr lang="pt-BR" b="1" dirty="0" smtClean="0">
                  <a:solidFill>
                    <a:schemeClr val="tx2">
                      <a:lumMod val="50000"/>
                    </a:schemeClr>
                  </a:solidFill>
                  <a:latin typeface="Comic Sans MS" panose="030F0702030302020204" pitchFamily="66" charset="0"/>
                </a:endParaRPr>
              </a:p>
              <a:p>
                <a:pPr marL="0" indent="0" algn="ctr">
                  <a:lnSpc>
                    <a:spcPct val="120000"/>
                  </a:lnSpc>
                  <a:buNone/>
                </a:pPr>
                <a:r>
                  <a:rPr lang="pt-BR" dirty="0" smtClean="0">
                    <a:solidFill>
                      <a:schemeClr val="tx2">
                        <a:lumMod val="50000"/>
                      </a:schemeClr>
                    </a:solidFill>
                    <a:latin typeface="Comic Sans MS" panose="030F0702030302020204" pitchFamily="66" charset="0"/>
                  </a:rPr>
                  <a:t>ou</a:t>
                </a:r>
                <a:r>
                  <a:rPr lang="pt-BR" b="1" dirty="0" smtClean="0">
                    <a:solidFill>
                      <a:schemeClr val="tx2">
                        <a:lumMod val="50000"/>
                      </a:schemeClr>
                    </a:solidFill>
                    <a:latin typeface="Comic Sans MS" panose="030F0702030302020204" pitchFamily="66" charset="0"/>
                  </a:rPr>
                  <a:t> </a:t>
                </a:r>
                <a:endParaRPr lang="pt-BR" b="1" dirty="0">
                  <a:solidFill>
                    <a:schemeClr val="tx2">
                      <a:lumMod val="50000"/>
                    </a:schemeClr>
                  </a:solidFill>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74370" y="509905"/>
                <a:ext cx="10515600" cy="353758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DeTexto 5"/>
              <p:cNvSpPr txBox="1"/>
              <p:nvPr/>
            </p:nvSpPr>
            <p:spPr>
              <a:xfrm>
                <a:off x="3855720" y="4549775"/>
                <a:ext cx="4594860" cy="1092200"/>
              </a:xfrm>
              <a:prstGeom prst="rect">
                <a:avLst/>
              </a:prstGeom>
              <a:noFill/>
            </p:spPr>
            <p:txBody>
              <a:bodyPr wrap="square" rtlCol="0">
                <a:spAutoFit/>
              </a:bodyPr>
              <a:lstStyle/>
              <a:p>
                <a:r>
                  <a:rPr lang="pt-BR" sz="3600" i="1" dirty="0" smtClean="0">
                    <a:latin typeface="Cambria" panose="02040503050406030204" charset="0"/>
                    <a:cs typeface="Cambria" panose="02040503050406030204" charset="0"/>
                  </a:rPr>
                  <a:t>t.f(t)</a:t>
                </a:r>
                <a:r>
                  <a:rPr lang="pt-BR" sz="3600" dirty="0" smtClean="0"/>
                  <a:t>    </a:t>
                </a:r>
                <a14:m>
                  <m:oMath xmlns:m="http://schemas.openxmlformats.org/officeDocument/2006/math">
                    <m:groupChr>
                      <m:groupChrPr>
                        <m:chr m:val="↔"/>
                        <m:pos m:val="top"/>
                        <m:ctrlPr>
                          <a:rPr lang="pt-BR" sz="4000" i="1" smtClean="0">
                            <a:latin typeface="Cambria Math" panose="02040503050406030204" pitchFamily="18" charset="0"/>
                          </a:rPr>
                        </m:ctrlPr>
                      </m:groupChrPr>
                      <m:e>
                        <m:r>
                          <m:rPr>
                            <m:brk m:alnAt="1"/>
                          </m:rPr>
                          <a:rPr lang="pt-BR" sz="4000" b="0" i="1" smtClean="0">
                            <a:latin typeface="Cambria Math" panose="02040503050406030204" pitchFamily="18" charset="0"/>
                          </a:rPr>
                          <m:t>𝑝</m:t>
                        </m:r>
                        <m:r>
                          <a:rPr lang="pt-BR" sz="4000" b="0" i="1" smtClean="0">
                            <a:latin typeface="Cambria Math" panose="02040503050406030204" pitchFamily="18" charset="0"/>
                          </a:rPr>
                          <m:t>𝑎𝑟</m:t>
                        </m:r>
                      </m:e>
                    </m:groupChr>
                    <m:r>
                      <a:rPr lang="pt-BR" sz="4000" b="0" i="1" smtClean="0">
                        <a:latin typeface="Cambria Math" panose="02040503050406030204" pitchFamily="18" charset="0"/>
                      </a:rPr>
                      <m:t>   </m:t>
                    </m:r>
                    <m:r>
                      <a:rPr lang="en-US" altLang="pt-BR" sz="4000" b="0" i="1" smtClean="0">
                        <a:latin typeface="Cambria Math" panose="02040503050406030204" pitchFamily="18" charset="0"/>
                      </a:rPr>
                      <m:t>−</m:t>
                    </m:r>
                    <m:f>
                      <m:fPr>
                        <m:ctrlPr>
                          <a:rPr lang="pt-BR" sz="4000" b="0" i="1" smtClean="0">
                            <a:latin typeface="Cambria Math" panose="02040503050406030204" pitchFamily="18" charset="0"/>
                            <a:cs typeface="Cambria Math" panose="02040503050406030204" pitchFamily="18" charset="0"/>
                          </a:rPr>
                        </m:ctrlPr>
                      </m:fPr>
                      <m:num>
                        <m:r>
                          <a:rPr lang="en-US" altLang="pt-BR" sz="4000" b="0" i="1" smtClean="0">
                            <a:latin typeface="Cambria Math" panose="02040503050406030204" pitchFamily="18" charset="0"/>
                            <a:cs typeface="Cambria Math" panose="02040503050406030204" pitchFamily="18" charset="0"/>
                          </a:rPr>
                          <m:t>𝜕</m:t>
                        </m:r>
                        <m:r>
                          <a:rPr lang="en-US" altLang="pt-BR" sz="4000" b="0" i="1" smtClean="0">
                            <a:latin typeface="Cambria Math" panose="02040503050406030204" pitchFamily="18" charset="0"/>
                            <a:cs typeface="Cambria Math" panose="02040503050406030204" pitchFamily="18" charset="0"/>
                          </a:rPr>
                          <m:t>𝐹</m:t>
                        </m:r>
                        <m:r>
                          <a:rPr lang="en-US" altLang="pt-BR" sz="4000" b="0" i="1" smtClean="0">
                            <a:latin typeface="Cambria Math" panose="02040503050406030204" pitchFamily="18" charset="0"/>
                            <a:cs typeface="Cambria Math" panose="02040503050406030204" pitchFamily="18" charset="0"/>
                          </a:rPr>
                          <m:t>(</m:t>
                        </m:r>
                        <m:r>
                          <a:rPr lang="en-US" altLang="pt-BR" sz="4000" b="0" i="1" smtClean="0">
                            <a:latin typeface="Cambria Math" panose="02040503050406030204" pitchFamily="18" charset="0"/>
                            <a:cs typeface="Cambria Math" panose="02040503050406030204" pitchFamily="18" charset="0"/>
                          </a:rPr>
                          <m:t>𝑠</m:t>
                        </m:r>
                        <m:r>
                          <a:rPr lang="en-US" altLang="pt-BR" sz="4000" b="0" i="1" smtClean="0">
                            <a:latin typeface="Cambria Math" panose="02040503050406030204" pitchFamily="18" charset="0"/>
                            <a:cs typeface="Cambria Math" panose="02040503050406030204" pitchFamily="18" charset="0"/>
                          </a:rPr>
                          <m:t>)</m:t>
                        </m:r>
                      </m:num>
                      <m:den>
                        <m:r>
                          <a:rPr lang="en-US" altLang="pt-BR" sz="4000" b="0" i="1" smtClean="0">
                            <a:latin typeface="Cambria Math" panose="02040503050406030204" pitchFamily="18" charset="0"/>
                            <a:cs typeface="Cambria Math" panose="02040503050406030204" pitchFamily="18" charset="0"/>
                          </a:rPr>
                          <m:t>𝜕</m:t>
                        </m:r>
                        <m:r>
                          <a:rPr lang="en-US" altLang="pt-BR" sz="4000" b="0" i="1" smtClean="0">
                            <a:latin typeface="Cambria Math" panose="02040503050406030204" pitchFamily="18" charset="0"/>
                            <a:cs typeface="Cambria Math" panose="02040503050406030204" pitchFamily="18" charset="0"/>
                          </a:rPr>
                          <m:t>𝑠</m:t>
                        </m:r>
                      </m:den>
                    </m:f>
                  </m:oMath>
                </a14:m>
                <a:endParaRPr lang="pt-BR" sz="4000" b="0" i="1" dirty="0" smtClean="0">
                  <a:latin typeface="Cambria Math" panose="02040503050406030204" pitchFamily="18" charset="0"/>
                  <a:cs typeface="Cambria Math" panose="02040503050406030204" pitchFamily="18" charset="0"/>
                </a:endParaRPr>
              </a:p>
            </p:txBody>
          </p:sp>
        </mc:Choice>
        <mc:Fallback>
          <p:sp>
            <p:nvSpPr>
              <p:cNvPr id="6" name="CaixaDeTexto 5"/>
              <p:cNvSpPr txBox="1">
                <a:spLocks noRot="1" noChangeAspect="1" noMove="1" noResize="1" noEditPoints="1" noAdjustHandles="1" noChangeArrowheads="1" noChangeShapeType="1" noTextEdit="1"/>
              </p:cNvSpPr>
              <p:nvPr/>
            </p:nvSpPr>
            <p:spPr>
              <a:xfrm>
                <a:off x="3855720" y="4549775"/>
                <a:ext cx="4594860" cy="1092200"/>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12937"/>
            <a:ext cx="11040155" cy="630872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Visto até aqui</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fontAlgn="auto">
              <a:spcBef>
                <a:spcPts val="600"/>
              </a:spcBef>
              <a:spcAft>
                <a:spcPts val="0"/>
              </a:spcAft>
              <a:buFont typeface="Arial" panose="020B0604020202020204" pitchFamily="34" charset="0"/>
              <a:buChar char="•"/>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construção do transistor</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fontAlgn="auto">
              <a:spcBef>
                <a:spcPts val="600"/>
              </a:spcBef>
              <a:spcAft>
                <a:spcPts val="0"/>
              </a:spcAft>
              <a:buFont typeface="Arial" panose="020B0604020202020204" pitchFamily="34" charset="0"/>
              <a:buChar char="•"/>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funcionamento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fontAlgn="auto">
              <a:spcBef>
                <a:spcPts val="600"/>
              </a:spcBef>
              <a:spcAft>
                <a:spcPts val="0"/>
              </a:spcAft>
              <a:buFont typeface="Arial" panose="020B0604020202020204" pitchFamily="34" charset="0"/>
              <a:buChar char="•"/>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regiões de operação e modelos matemáticos simples para tratar transistores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fontAlgn="auto">
              <a:spcBef>
                <a:spcPts val="600"/>
              </a:spcBef>
              <a:spcAft>
                <a:spcPts val="0"/>
              </a:spcAft>
              <a:buFont typeface="Arial" panose="020B0604020202020204" pitchFamily="34" charset="0"/>
              <a:buChar char="•"/>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algumas aplicações (fonte de tensão, amplificador, espelho de corrente)</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Consideremos agora a linearização do modelo de transistor, que é bastante útil para a análise de alguns circuito.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Modelos de pequenos sinais são, realmente, muito importantes para análise de circuitos, principalmente quando  o transistor trabalha na região ativa.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916035" y="6409690"/>
            <a:ext cx="2743200" cy="365125"/>
          </a:xfrm>
        </p:spPr>
        <p:txBody>
          <a:bodyPr/>
          <a:lstStyle/>
          <a:p>
            <a:fld id="{74F297BB-B745-4CAB-BE1D-CE4C89382949}" type="slidenum">
              <a:rPr lang="pt-BR" smtClean="0"/>
            </a:fld>
            <a:endParaRPr lang="pt-BR"/>
          </a:p>
        </p:txBody>
      </p:sp>
      <p:sp>
        <p:nvSpPr>
          <p:cNvPr id="6" name="CaixaDeTexto 45"/>
          <p:cNvSpPr txBox="1"/>
          <p:nvPr/>
        </p:nvSpPr>
        <p:spPr>
          <a:xfrm>
            <a:off x="521970" y="243840"/>
            <a:ext cx="11403965" cy="3399790"/>
          </a:xfrm>
          <a:prstGeom prst="rect">
            <a:avLst/>
          </a:prstGeom>
          <a:noFill/>
        </p:spPr>
        <p:txBody>
          <a:bodyPr wrap="square" rtlCol="0">
            <a:spAutoFit/>
          </a:bodyPr>
          <a:lstStyle/>
          <a:p>
            <a:pPr indent="0" fontAlgn="auto">
              <a:spcBef>
                <a:spcPts val="600"/>
              </a:spcBef>
              <a:spcAft>
                <a:spcPts val="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 aplicação de modelos de pequenos sinais precisamos, antes de mais nada, determinar o estado DC, ou de polarização, do circuito analisado.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olhar alguns exemplos, calcular o valor de alguns componentes e determinar seu ponto de polarização ou dimensionar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8848090" y="4234144"/>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Conector Reto 2"/>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9449603" y="321297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10113003" y="3930319"/>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rot="5400000">
            <a:off x="9137974" y="4883851"/>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9203659" y="512414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10325549" y="3563146"/>
            <a:ext cx="1236236" cy="46166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rPr>
              <a:t>V</a:t>
            </a:r>
            <a:r>
              <a:rPr lang="pt-BR" sz="2400" b="1" baseline="-25000" dirty="0" smtClean="0">
                <a:latin typeface="Comic Sans MS" panose="030F0702030302020204" pitchFamily="66" charset="0"/>
                <a:ea typeface="Cambria Math" panose="02040503050406030204" pitchFamily="18" charset="0"/>
              </a:rPr>
              <a:t>C</a:t>
            </a:r>
            <a:r>
              <a:rPr lang="pt-BR" sz="2400" b="1" dirty="0" smtClean="0">
                <a:latin typeface="Comic Sans MS" panose="030F0702030302020204" pitchFamily="66" charset="0"/>
                <a:ea typeface="Cambria Math" panose="02040503050406030204" pitchFamily="18" charset="0"/>
              </a:rPr>
              <a:t>= 5V</a:t>
            </a:r>
            <a:endParaRPr lang="pt-BR" sz="2400" b="1" dirty="0" smtClean="0">
              <a:latin typeface="Comic Sans MS" panose="030F0702030302020204" pitchFamily="66" charset="0"/>
              <a:ea typeface="Cambria Math" panose="02040503050406030204" pitchFamily="18" charset="0"/>
            </a:endParaRPr>
          </a:p>
        </p:txBody>
      </p:sp>
      <p:sp>
        <p:nvSpPr>
          <p:cNvPr id="37" name="CaixaDeTexto 47"/>
          <p:cNvSpPr txBox="1"/>
          <p:nvPr/>
        </p:nvSpPr>
        <p:spPr>
          <a:xfrm>
            <a:off x="10113672" y="2513720"/>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9350402" y="2990600"/>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grpSp>
        <p:nvGrpSpPr>
          <p:cNvPr id="7" name="Grupo 6"/>
          <p:cNvGrpSpPr/>
          <p:nvPr/>
        </p:nvGrpSpPr>
        <p:grpSpPr>
          <a:xfrm rot="5400000" flipH="1">
            <a:off x="9455318" y="5605022"/>
            <a:ext cx="1274445" cy="234950"/>
            <a:chOff x="4152748" y="3524056"/>
            <a:chExt cx="1274569" cy="255373"/>
          </a:xfrm>
        </p:grpSpPr>
        <p:cxnSp>
          <p:nvCxnSpPr>
            <p:cNvPr id="10" name="Conector Reto 79"/>
            <p:cNvCxnSpPr/>
            <p:nvPr/>
          </p:nvCxnSpPr>
          <p:spPr>
            <a:xfrm flipV="1">
              <a:off x="4152748" y="3640943"/>
              <a:ext cx="1274569" cy="0"/>
            </a:xfrm>
            <a:prstGeom prst="line">
              <a:avLst/>
            </a:prstGeom>
            <a:ln w="2540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11" name="Retângulo 1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7" name="Caixa de Texto 23"/>
          <p:cNvSpPr txBox="1"/>
          <p:nvPr/>
        </p:nvSpPr>
        <p:spPr>
          <a:xfrm>
            <a:off x="9310397" y="5430270"/>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6" name="CaixaDeTexto 45"/>
          <p:cNvSpPr txBox="1"/>
          <p:nvPr/>
        </p:nvSpPr>
        <p:spPr>
          <a:xfrm>
            <a:off x="611505" y="3813175"/>
            <a:ext cx="8166735" cy="2399665"/>
          </a:xfrm>
          <a:prstGeom prst="rect">
            <a:avLst/>
          </a:prstGeom>
          <a:noFill/>
        </p:spPr>
        <p:txBody>
          <a:bodyPr wrap="square" rtlCol="0">
            <a:spAutoFit/>
          </a:bodyPr>
          <a:lstStyle/>
          <a:p>
            <a:pPr marL="457200" indent="-457200">
              <a:spcBef>
                <a:spcPts val="600"/>
              </a:spcBef>
              <a:spcAft>
                <a:spcPts val="600"/>
              </a:spcAft>
              <a:buFont typeface="Arial" panose="020B0604020202020204" pitchFamily="34" charset="0"/>
              <a:buChar char="•"/>
            </a:pPr>
            <a:r>
              <a:rPr lang="pt-BR" altLang="en-US" sz="3200" b="1" dirty="0" smtClean="0">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100      n=1</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 V para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1,0 mA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Desejo no circuito 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5,0 e I</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 mA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R</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R</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0" name="CaixaDeTexto 47"/>
          <p:cNvSpPr txBox="1"/>
          <p:nvPr/>
        </p:nvSpPr>
        <p:spPr>
          <a:xfrm>
            <a:off x="10214637" y="5952245"/>
            <a:ext cx="1783688" cy="521970"/>
          </a:xfrm>
          <a:prstGeom prst="rect">
            <a:avLst/>
          </a:prstGeom>
          <a:noFill/>
        </p:spPr>
        <p:txBody>
          <a:bodyPr wrap="square" rtlCol="0">
            <a:spAutoFit/>
          </a:bodyPr>
          <a:lstStyle/>
          <a:p>
            <a:r>
              <a:rPr lang="pt-BR" sz="2800" dirty="0" smtClean="0"/>
              <a:t>V</a:t>
            </a:r>
            <a:r>
              <a:rPr lang="pt-BR" sz="2800" baseline="-25000" dirty="0" smtClean="0"/>
              <a:t>SS </a:t>
            </a:r>
            <a:r>
              <a:rPr lang="pt-BR" sz="2800" dirty="0" smtClean="0"/>
              <a:t>= -15 V</a:t>
            </a:r>
            <a:endParaRPr lang="pt-BR" sz="2800" dirty="0" smtClean="0"/>
          </a:p>
        </p:txBody>
      </p:sp>
      <p:cxnSp>
        <p:nvCxnSpPr>
          <p:cNvPr id="21" name="Conector de Seta Reta 20"/>
          <p:cNvCxnSpPr/>
          <p:nvPr/>
        </p:nvCxnSpPr>
        <p:spPr>
          <a:xfrm>
            <a:off x="9230995" y="2887980"/>
            <a:ext cx="0" cy="91567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2" name="Caixa de Texto 23"/>
          <p:cNvSpPr txBox="1"/>
          <p:nvPr/>
        </p:nvSpPr>
        <p:spPr>
          <a:xfrm>
            <a:off x="7766685" y="3194685"/>
            <a:ext cx="155511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smtClean="0">
                <a:latin typeface="Comic Sans MS" panose="030F0702030302020204" pitchFamily="66" charset="0"/>
                <a:cs typeface="Comic Sans MS" panose="030F0702030302020204" pitchFamily="66" charset="0"/>
              </a:rPr>
              <a:t>C</a:t>
            </a:r>
            <a:r>
              <a:rPr lang="pt-BR" altLang="en-US" sz="2800" dirty="0" smtClean="0">
                <a:latin typeface="Comic Sans MS" panose="030F0702030302020204" pitchFamily="66" charset="0"/>
                <a:cs typeface="Comic Sans MS" panose="030F0702030302020204" pitchFamily="66" charset="0"/>
              </a:rPr>
              <a:t>=2mA</a:t>
            </a:r>
            <a:endParaRPr lang="pt-BR" altLang="en-US" sz="28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417206" y="670112"/>
            <a:ext cx="11040155" cy="1537970"/>
          </a:xfrm>
          <a:prstGeom prst="rect">
            <a:avLst/>
          </a:prstGeom>
          <a:noFill/>
        </p:spPr>
        <p:txBody>
          <a:bodyPr wrap="square" rtlCol="0">
            <a:spAutoFit/>
          </a:bodyPr>
          <a:lstStyle/>
          <a:p>
            <a:pPr indent="0" algn="ctr" fontAlgn="auto">
              <a:spcBef>
                <a:spcPts val="600"/>
              </a:spcBef>
              <a:spcAft>
                <a:spcPts val="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rgbClr val="C00000"/>
                </a:solidFill>
                <a:latin typeface="Calibri" panose="020F0502020204030204" charset="0"/>
                <a:ea typeface="Cambria Math" panose="02040503050406030204" pitchFamily="18" charset="0"/>
                <a:cs typeface="Calibri" panose="020F0502020204030204" charset="0"/>
                <a:sym typeface="Symbol" panose="05050102010706020507" charset="0"/>
              </a:rPr>
              <a:t>.</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2m = (15-5)   </a:t>
            </a:r>
            <a:r>
              <a:rPr lang="pt-BR" altLang="en-US" sz="2800" b="1" dirty="0" smtClean="0">
                <a:solidFill>
                  <a:srgbClr val="C00000"/>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R</a:t>
            </a:r>
            <a:r>
              <a:rPr lang="pt-BR" altLang="en-US" sz="2800" b="1" baseline="-25000" dirty="0" smtClean="0">
                <a:solidFill>
                  <a:srgbClr val="C00000"/>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C</a:t>
            </a:r>
            <a:r>
              <a:rPr lang="pt-BR" altLang="en-US" sz="2800" b="1" dirty="0" smtClean="0">
                <a:solidFill>
                  <a:srgbClr val="C00000"/>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 5 k</a:t>
            </a:r>
            <a:r>
              <a:rPr lang="pt-BR" altLang="en-US" sz="28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W</a:t>
            </a:r>
            <a:endParaRPr lang="pt-BR" altLang="en-US" sz="28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endParaRPr>
          </a:p>
          <a:p>
            <a:pPr indent="0" algn="ctr" fontAlgn="auto">
              <a:spcBef>
                <a:spcPts val="600"/>
              </a:spcBef>
              <a:spcAft>
                <a:spcPts val="0"/>
              </a:spcAft>
              <a:buFont typeface="+mj-lt"/>
              <a:buNone/>
            </a:pPr>
            <a:endParaRPr lang="pt-BR" altLang="en-US" sz="28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endParaRPr>
          </a:p>
          <a:p>
            <a:pPr indent="0" algn="l" fontAlgn="auto">
              <a:spcBef>
                <a:spcPts val="600"/>
              </a:spcBef>
              <a:spcAft>
                <a:spcPts val="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para 1 mA temos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 V, então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Caixa de Texto 3"/>
              <p:cNvSpPr txBox="1"/>
              <p:nvPr/>
            </p:nvSpPr>
            <p:spPr>
              <a:xfrm>
                <a:off x="1217930" y="2453005"/>
                <a:ext cx="8507730" cy="964565"/>
              </a:xfrm>
              <a:prstGeom prst="rect">
                <a:avLst/>
              </a:prstGeom>
              <a:noFill/>
            </p:spPr>
            <p:txBody>
              <a:bodyPr wrap="square" rtlCol="0" anchor="t">
                <a:spAutoFit/>
              </a:bodyPr>
              <a:lstStyle/>
              <a:p>
                <a:pPr lvl="0" indent="0">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1</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𝑚𝐴</m:t>
                      </m:r>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𝑆</m:t>
                          </m:r>
                        </m:sub>
                      </m:sSub>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r>
                                <a:rPr 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0</m:t>
                              </m:r>
                              <m:r>
                                <a:rPr 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7</m:t>
                              </m:r>
                            </m:num>
                            <m:den>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𝑈</m:t>
                                  </m:r>
                                </m:e>
                                <m:sub>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𝑆</m:t>
                          </m:r>
                        </m:sub>
                      </m:s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𝑚</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r>
                                <a:rPr 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0</m:t>
                              </m:r>
                              <m:r>
                                <a:rPr 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7</m:t>
                              </m:r>
                            </m:num>
                            <m:den>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𝑈</m:t>
                                  </m:r>
                                </m:e>
                                <m:sub>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800" i="1">
                  <a:solidFill>
                    <a:schemeClr val="tx1"/>
                  </a:solidFill>
                  <a:effectLst/>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1217930" y="2453005"/>
                <a:ext cx="8507730" cy="96456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1330960" y="3525520"/>
                <a:ext cx="9530715" cy="964565"/>
              </a:xfrm>
              <a:prstGeom prst="rect">
                <a:avLst/>
              </a:prstGeom>
              <a:noFill/>
            </p:spPr>
            <p:txBody>
              <a:bodyPr wrap="square" rtlCol="0" anchor="t">
                <a:spAutoFit/>
              </a:bodyPr>
              <a:lstStyle/>
              <a:p>
                <a:pPr lvl="0" indent="0">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pt-BR"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pt-BR"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pt-BR"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𝐶</m:t>
                          </m:r>
                        </m:sub>
                      </m:sSub>
                      <m:r>
                        <a:rPr lang="pt-BR" altLang="pt-BR"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2</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𝑚𝐴</m:t>
                      </m:r>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𝑆</m:t>
                          </m:r>
                        </m:sub>
                      </m:sSub>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𝐵𝐸</m:t>
                                  </m:r>
                                </m:sub>
                              </m:sSub>
                            </m:num>
                            <m:den>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𝑈</m:t>
                                  </m:r>
                                </m:e>
                                <m:sub>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𝑚𝐴</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r>
                                <a:rPr 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0</m:t>
                              </m:r>
                              <m:r>
                                <a:rPr 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7</m:t>
                              </m:r>
                            </m:num>
                            <m:den>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𝑈</m:t>
                                  </m:r>
                                </m:e>
                                <m:sub>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𝑇</m:t>
                                  </m:r>
                                </m:sub>
                              </m:sSub>
                            </m:den>
                          </m:f>
                        </m:e>
                      </m:d>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𝐵𝐸</m:t>
                                  </m:r>
                                </m:sub>
                              </m:sSub>
                            </m:num>
                            <m:den>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𝑈</m:t>
                                  </m:r>
                                </m:e>
                                <m:sub>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800" i="1" dirty="0">
                  <a:solidFill>
                    <a:schemeClr val="tx1"/>
                  </a:solidFill>
                  <a:effectLst/>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1330960" y="3525520"/>
                <a:ext cx="9530715" cy="964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 de Texto 4"/>
              <p:cNvSpPr txBox="1"/>
              <p:nvPr/>
            </p:nvSpPr>
            <p:spPr>
              <a:xfrm>
                <a:off x="1217930" y="5161280"/>
                <a:ext cx="9216390" cy="1549400"/>
              </a:xfrm>
              <a:prstGeom prst="rect">
                <a:avLst/>
              </a:prstGeom>
              <a:noFill/>
            </p:spPr>
            <p:txBody>
              <a:bodyPr wrap="square" rtlCol="0" anchor="t">
                <a:spAutoFit/>
              </a:bodyPr>
              <a:lstStyle/>
              <a:p>
                <a:pPr lvl="0" indent="0">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2</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𝐵𝐸</m:t>
                                  </m:r>
                                </m:sub>
                              </m:s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7</m:t>
                              </m:r>
                            </m:num>
                            <m:den>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𝑈</m:t>
                                  </m:r>
                                </m:e>
                                <m:sub>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    </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𝐵𝐸</m:t>
                          </m:r>
                        </m:sub>
                      </m:s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𝑙𝑛</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2</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𝑈</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𝑇</m:t>
                          </m:r>
                        </m:sub>
                      </m:s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7</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717</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oMath>
                  </m:oMathPara>
                </a14:m>
                <a:endParaRPr lang="pt-BR" altLang="en-US" sz="2800" i="1">
                  <a:solidFill>
                    <a:schemeClr val="tx1"/>
                  </a:solidFill>
                  <a:effectLst/>
                  <a:latin typeface="Cambria Math" panose="02040503050406030204" pitchFamily="18" charset="0"/>
                  <a:ea typeface="MS Mincho" charset="0"/>
                  <a:cs typeface="Cambria Math" panose="02040503050406030204" pitchFamily="18" charset="0"/>
                  <a:sym typeface="Symbol" panose="05050102010706020507" charset="0"/>
                </a:endParaRPr>
              </a:p>
              <a:p>
                <a:pPr lvl="0" indent="0">
                  <a:spcBef>
                    <a:spcPts val="600"/>
                  </a:spcBef>
                  <a:spcAft>
                    <a:spcPts val="600"/>
                  </a:spcAft>
                  <a:buFont typeface="Arial" panose="020B0604020202020204" pitchFamily="34" charset="0"/>
                  <a:buNone/>
                </a:pPr>
                <a:endParaRPr lang="pt-BR" altLang="en-US" sz="2800" i="1">
                  <a:solidFill>
                    <a:schemeClr val="tx1"/>
                  </a:solidFill>
                  <a:effectLst/>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1217930" y="5161280"/>
                <a:ext cx="9216390" cy="1549400"/>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417206" y="670112"/>
            <a:ext cx="11040155" cy="521970"/>
          </a:xfrm>
          <a:prstGeom prst="rect">
            <a:avLst/>
          </a:prstGeom>
          <a:noFill/>
        </p:spPr>
        <p:txBody>
          <a:bodyPr wrap="square" rtlCol="0">
            <a:spAutoFit/>
          </a:bodyPr>
          <a:lstStyle/>
          <a:p>
            <a:pPr indent="0" algn="ctr" fontAlgn="auto">
              <a:spcBef>
                <a:spcPts val="600"/>
              </a:spcBef>
              <a:spcAft>
                <a:spcPts val="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(101/100)*2m = 2.02 mA</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Caixa de Texto 3"/>
              <p:cNvSpPr txBox="1"/>
              <p:nvPr/>
            </p:nvSpPr>
            <p:spPr>
              <a:xfrm>
                <a:off x="2240915" y="1586865"/>
                <a:ext cx="7392670" cy="972820"/>
              </a:xfrm>
              <a:prstGeom prst="rect">
                <a:avLst/>
              </a:prstGeom>
              <a:noFill/>
            </p:spPr>
            <p:txBody>
              <a:bodyPr wrap="square" rtlCol="0" anchor="t">
                <a:spAutoFit/>
              </a:bodyPr>
              <a:lstStyle/>
              <a:p>
                <a:pPr lvl="0" indent="0">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𝐵𝐸</m:t>
                              </m:r>
                            </m:sub>
                          </m:s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15</m:t>
                          </m:r>
                        </m:num>
                        <m:den>
                          <m:sSub>
                            <m:sSub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den>
                      </m:f>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717</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15</m:t>
                          </m:r>
                        </m:num>
                        <m:den>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2</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02</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𝑚</m:t>
                          </m:r>
                        </m:den>
                      </m:f>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7</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07</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 </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𝐾</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𝛺</m:t>
                      </m:r>
                    </m:oMath>
                  </m:oMathPara>
                </a14:m>
                <a:endParaRPr lang="pt-BR" altLang="en-US" sz="2800" i="1">
                  <a:solidFill>
                    <a:schemeClr val="tx1"/>
                  </a:solidFill>
                  <a:effectLst/>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2240915" y="1586865"/>
                <a:ext cx="7392670" cy="972820"/>
              </a:xfrm>
              <a:prstGeom prst="rect">
                <a:avLst/>
              </a:prstGeom>
              <a:blipFill rotWithShape="1">
                <a:blip r:embed="rId1"/>
                <a:stretch>
                  <a:fillRect/>
                </a:stretch>
              </a:blipFill>
            </p:spPr>
            <p:txBody>
              <a:bodyPr/>
              <a:lstStyle/>
              <a:p>
                <a:r>
                  <a:rPr lang="pt-BR" altLang="en-US">
                    <a:noFill/>
                  </a:rPr>
                  <a:t> </a:t>
                </a:r>
              </a:p>
            </p:txBody>
          </p:sp>
        </mc:Fallback>
      </mc:AlternateContent>
      <p:sp>
        <p:nvSpPr>
          <p:cNvPr id="7" name="CaixaDeTexto 45"/>
          <p:cNvSpPr txBox="1"/>
          <p:nvPr/>
        </p:nvSpPr>
        <p:spPr>
          <a:xfrm>
            <a:off x="417206" y="2667187"/>
            <a:ext cx="11040155" cy="953135"/>
          </a:xfrm>
          <a:prstGeom prst="rect">
            <a:avLst/>
          </a:prstGeom>
          <a:noFill/>
        </p:spPr>
        <p:txBody>
          <a:bodyPr wrap="square" rtlCol="0">
            <a:spAutoFit/>
          </a:bodyPr>
          <a:lstStyle/>
          <a:p>
            <a:pPr indent="0" algn="l" fontAlgn="auto">
              <a:spcBef>
                <a:spcPts val="600"/>
              </a:spcBef>
              <a:spcAft>
                <a:spcPts val="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 geral se simplificam as contas, usando direto que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 V e 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8" name="Caixa de Texto 7"/>
              <p:cNvSpPr txBox="1"/>
              <p:nvPr/>
            </p:nvSpPr>
            <p:spPr>
              <a:xfrm>
                <a:off x="2399665" y="3971290"/>
                <a:ext cx="7392670" cy="972820"/>
              </a:xfrm>
              <a:prstGeom prst="rect">
                <a:avLst/>
              </a:prstGeom>
              <a:noFill/>
            </p:spPr>
            <p:txBody>
              <a:bodyPr wrap="square" rtlCol="0" anchor="t">
                <a:spAutoFit/>
              </a:bodyPr>
              <a:lstStyle/>
              <a:p>
                <a:pPr lvl="0" indent="0">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𝐵𝐸</m:t>
                              </m:r>
                            </m:sub>
                          </m:s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15</m:t>
                          </m:r>
                        </m:num>
                        <m:den>
                          <m:sSub>
                            <m:sSub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den>
                      </m:f>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7</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15</m:t>
                          </m:r>
                        </m:num>
                        <m:den>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2</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𝑚</m:t>
                          </m:r>
                        </m:den>
                      </m:f>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7</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15</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 </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𝐾</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𝛺</m:t>
                      </m:r>
                    </m:oMath>
                  </m:oMathPara>
                </a14:m>
                <a:endParaRPr lang="pt-BR" altLang="en-US" sz="2800" i="1">
                  <a:solidFill>
                    <a:schemeClr val="tx1"/>
                  </a:solidFill>
                  <a:effectLst/>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8" name="Caixa de Texto 7"/>
              <p:cNvSpPr txBox="1">
                <a:spLocks noRot="1" noChangeAspect="1" noMove="1" noResize="1" noEditPoints="1" noAdjustHandles="1" noChangeArrowheads="1" noChangeShapeType="1" noTextEdit="1"/>
              </p:cNvSpPr>
              <p:nvPr/>
            </p:nvSpPr>
            <p:spPr>
              <a:xfrm>
                <a:off x="2399665" y="3971290"/>
                <a:ext cx="7392670" cy="972820"/>
              </a:xfrm>
              <a:prstGeom prst="rect">
                <a:avLst/>
              </a:prstGeom>
              <a:blipFill rotWithShape="1">
                <a:blip r:embed="rId2"/>
                <a:stretch>
                  <a:fillRect/>
                </a:stretch>
              </a:blipFill>
            </p:spPr>
            <p:txBody>
              <a:bodyPr/>
              <a:lstStyle/>
              <a:p>
                <a:r>
                  <a:rPr lang="pt-BR" altLang="en-US">
                    <a:noFill/>
                  </a:rPr>
                  <a:t> </a:t>
                </a:r>
              </a:p>
            </p:txBody>
          </p:sp>
        </mc:Fallback>
      </mc:AlternateContent>
      <p:sp>
        <p:nvSpPr>
          <p:cNvPr id="9" name="CaixaDeTexto 45"/>
          <p:cNvSpPr txBox="1"/>
          <p:nvPr/>
        </p:nvSpPr>
        <p:spPr>
          <a:xfrm>
            <a:off x="417206" y="5174167"/>
            <a:ext cx="11040155" cy="521970"/>
          </a:xfrm>
          <a:prstGeom prst="rect">
            <a:avLst/>
          </a:prstGeom>
          <a:noFill/>
        </p:spPr>
        <p:txBody>
          <a:bodyPr wrap="square" rtlCol="0">
            <a:spAutoFit/>
          </a:bodyPr>
          <a:lstStyle/>
          <a:p>
            <a:pPr indent="0" algn="l" fontAlgn="auto">
              <a:spcBef>
                <a:spcPts val="600"/>
              </a:spcBef>
              <a:spcAft>
                <a:spcPts val="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aproximação está mais do que razoável!!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rcRect l="2173" t="31" r="2731" b="1011"/>
          <a:stretch>
            <a:fillRect/>
          </a:stretch>
        </p:blipFill>
        <p:spPr>
          <a:xfrm>
            <a:off x="7004685" y="461645"/>
            <a:ext cx="4864100" cy="6092825"/>
          </a:xfrm>
          <a:prstGeom prst="rect">
            <a:avLst/>
          </a:prstGeom>
        </p:spPr>
      </p:pic>
      <p:sp>
        <p:nvSpPr>
          <p:cNvPr id="6" name="CaixaDeTexto 45"/>
          <p:cNvSpPr txBox="1"/>
          <p:nvPr/>
        </p:nvSpPr>
        <p:spPr>
          <a:xfrm>
            <a:off x="393700" y="461645"/>
            <a:ext cx="6248400" cy="5985510"/>
          </a:xfrm>
          <a:prstGeom prst="rect">
            <a:avLst/>
          </a:prstGeom>
          <a:noFill/>
        </p:spPr>
        <p:txBody>
          <a:bodyPr wrap="square" rtlCol="0">
            <a:spAutoFit/>
          </a:bodyPr>
          <a:lstStyle/>
          <a:p>
            <a:pPr indent="0" fontAlgn="auto">
              <a:spcBef>
                <a:spcPts val="600"/>
              </a:spcBef>
              <a:spcAft>
                <a:spcPts val="0"/>
              </a:spcAft>
              <a:buFont typeface="Arial" panose="020B0604020202020204" pitchFamily="34" charset="0"/>
              <a:buNone/>
            </a:pPr>
            <a:r>
              <a:rPr lang="pt-BR" altLang="en-US" sz="32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Observação</a:t>
            </a:r>
            <a:endParaRPr lang="pt-BR" altLang="en-US" sz="32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os resistores comerciais discretos tem apenas valores determinados, dados por tabelas de valores possíveis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 circuitos integrados, em princípio, podemos ter qualquer valor, mas um erro de 10% ou mais é esperado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circuitos onde é necessário ajustar resistores, para atingir valores projetados, encaressem a produção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7702"/>
            <a:ext cx="11040155" cy="172212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 que 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0,7 V, que Q1 e Q2 são iguais e que </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1 e desconsidere o efeito Early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1094740" y="4270339"/>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1696888" y="3249172"/>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1595755" y="4051300"/>
            <a:ext cx="7448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1610995" y="4051300"/>
            <a:ext cx="15875" cy="621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2157699" y="553625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3581214" y="3543461"/>
            <a:ext cx="52959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S</a:t>
            </a:r>
            <a:endParaRPr lang="pt-BR" sz="24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1993900" y="2159635"/>
            <a:ext cx="854710" cy="521970"/>
          </a:xfrm>
          <a:prstGeom prst="rect">
            <a:avLst/>
          </a:prstGeom>
          <a:noFill/>
        </p:spPr>
        <p:txBody>
          <a:bodyPr wrap="square" rtlCol="0">
            <a:spAutoFit/>
          </a:bodyPr>
          <a:lstStyle/>
          <a:p>
            <a:r>
              <a:rPr lang="pt-BR" sz="2800" dirty="0" smtClean="0"/>
              <a:t>V</a:t>
            </a:r>
            <a:r>
              <a:rPr lang="pt-BR" sz="2800" baseline="-25000" dirty="0" smtClean="0"/>
              <a:t>CC</a:t>
            </a:r>
            <a:endParaRPr lang="pt-BR" sz="2800" dirty="0" smtClean="0"/>
          </a:p>
        </p:txBody>
      </p:sp>
      <p:sp>
        <p:nvSpPr>
          <p:cNvPr id="42" name="Caixa de Texto 23"/>
          <p:cNvSpPr txBox="1"/>
          <p:nvPr/>
        </p:nvSpPr>
        <p:spPr>
          <a:xfrm>
            <a:off x="1635787" y="3019810"/>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8" name="Caixa de Texto 23"/>
          <p:cNvSpPr txBox="1"/>
          <p:nvPr/>
        </p:nvSpPr>
        <p:spPr>
          <a:xfrm>
            <a:off x="3269007" y="316776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S</a:t>
            </a:r>
            <a:endParaRPr lang="pt-BR" altLang="en-US" sz="2800" baseline="-25000" dirty="0">
              <a:latin typeface="Comic Sans MS" panose="030F0702030302020204" pitchFamily="66" charset="0"/>
              <a:cs typeface="Comic Sans MS" panose="030F0702030302020204" pitchFamily="66" charset="0"/>
            </a:endParaRPr>
          </a:p>
        </p:txBody>
      </p:sp>
      <p:grpSp>
        <p:nvGrpSpPr>
          <p:cNvPr id="24" name="Grupo 23"/>
          <p:cNvGrpSpPr/>
          <p:nvPr/>
        </p:nvGrpSpPr>
        <p:grpSpPr>
          <a:xfrm rot="5400000">
            <a:off x="2331085" y="4270339"/>
            <a:ext cx="1783849" cy="748570"/>
            <a:chOff x="8610600" y="2524505"/>
            <a:chExt cx="1783849" cy="748570"/>
          </a:xfrm>
        </p:grpSpPr>
        <p:cxnSp>
          <p:nvCxnSpPr>
            <p:cNvPr id="25" name="Conector Reto 2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8" name="Conector Reto 37"/>
          <p:cNvCxnSpPr/>
          <p:nvPr/>
        </p:nvCxnSpPr>
        <p:spPr>
          <a:xfrm>
            <a:off x="3394044" y="553625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1916430" y="4672330"/>
            <a:ext cx="1017270" cy="19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de Seta Reta 40"/>
          <p:cNvCxnSpPr/>
          <p:nvPr/>
        </p:nvCxnSpPr>
        <p:spPr>
          <a:xfrm flipH="1">
            <a:off x="3307080" y="325120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3" name="CaixaDeTexto 45"/>
          <p:cNvSpPr txBox="1"/>
          <p:nvPr/>
        </p:nvSpPr>
        <p:spPr>
          <a:xfrm>
            <a:off x="4226560" y="3321685"/>
            <a:ext cx="7778115" cy="1691640"/>
          </a:xfrm>
          <a:prstGeom prst="rect">
            <a:avLst/>
          </a:prstGeom>
          <a:noFill/>
        </p:spPr>
        <p:txBody>
          <a:bodyPr wrap="square" rtlCol="0">
            <a:spAutoFit/>
          </a:bodyPr>
          <a:lstStyle/>
          <a:p>
            <a:pPr marL="514350" indent="-514350">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Q1: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 0 pois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0,7V</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Q1 está na região ativa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 espelha corrente caso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&gt; 0,2V</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45" name="Conector de Seta Reta 44"/>
          <p:cNvCxnSpPr/>
          <p:nvPr/>
        </p:nvCxnSpPr>
        <p:spPr>
          <a:xfrm flipH="1">
            <a:off x="1626870" y="283591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7" name="Caixa de Texto 23"/>
          <p:cNvSpPr txBox="1"/>
          <p:nvPr/>
        </p:nvSpPr>
        <p:spPr>
          <a:xfrm>
            <a:off x="1088417" y="2814070"/>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sp>
        <p:nvSpPr>
          <p:cNvPr id="48" name="Caixa de Texto 23"/>
          <p:cNvSpPr txBox="1"/>
          <p:nvPr/>
        </p:nvSpPr>
        <p:spPr>
          <a:xfrm>
            <a:off x="1320165" y="4768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49" name="Caixa de Texto 23"/>
          <p:cNvSpPr txBox="1"/>
          <p:nvPr/>
        </p:nvSpPr>
        <p:spPr>
          <a:xfrm>
            <a:off x="2623185" y="483552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916035" y="626364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CaixaDeTexto 45"/>
              <p:cNvSpPr txBox="1"/>
              <p:nvPr/>
            </p:nvSpPr>
            <p:spPr>
              <a:xfrm>
                <a:off x="575956" y="437702"/>
                <a:ext cx="11040155" cy="1734185"/>
              </a:xfrm>
              <a:prstGeom prst="rect">
                <a:avLst/>
              </a:prstGeom>
              <a:noFill/>
            </p:spPr>
            <p:txBody>
              <a:bodyPr wrap="square" rtlCol="0">
                <a:spAutoFit/>
              </a:bodyPr>
              <a:lstStyle/>
              <a:p>
                <a:pPr indent="0" algn="ctr">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oMath>
                  </m:oMathPara>
                </a14:m>
                <a:endParaRPr lang="en-US" altLang="pt-BR" sz="32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mais detalhes podemos escrever</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6" name="CaixaDeTexto 45"/>
              <p:cNvSpPr txBox="1">
                <a:spLocks noRot="1" noChangeAspect="1" noMove="1" noResize="1" noEditPoints="1" noAdjustHandles="1" noChangeArrowheads="1" noChangeShapeType="1" noTextEdit="1"/>
              </p:cNvSpPr>
              <p:nvPr/>
            </p:nvSpPr>
            <p:spPr>
              <a:xfrm>
                <a:off x="575956" y="437702"/>
                <a:ext cx="11040155" cy="1734185"/>
              </a:xfrm>
              <a:prstGeom prst="rect">
                <a:avLst/>
              </a:prstGeom>
              <a:blipFill rotWithShape="1">
                <a:blip r:embed="rId1"/>
                <a:stretch>
                  <a:fillRect t="-11" r="1" b="11"/>
                </a:stretch>
              </a:blipFill>
            </p:spPr>
            <p:txBody>
              <a:bodyPr/>
              <a:lstStyle/>
              <a:p>
                <a:r>
                  <a:rPr lang="pt-BR" altLang="en-US">
                    <a:noFill/>
                  </a:rPr>
                  <a:t> </a:t>
                </a:r>
              </a:p>
            </p:txBody>
          </p:sp>
        </mc:Fallback>
      </mc:AlternateContent>
      <p:grpSp>
        <p:nvGrpSpPr>
          <p:cNvPr id="10" name="Grupo 9"/>
          <p:cNvGrpSpPr/>
          <p:nvPr/>
        </p:nvGrpSpPr>
        <p:grpSpPr>
          <a:xfrm rot="5400000">
            <a:off x="586740" y="4711029"/>
            <a:ext cx="1783849" cy="748570"/>
            <a:chOff x="8610600" y="2524505"/>
            <a:chExt cx="1783849" cy="748570"/>
          </a:xfrm>
        </p:grpSpPr>
        <p:cxnSp>
          <p:nvCxnSpPr>
            <p:cNvPr id="11" name="Conector Reto 10"/>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2" name="Conector Reto 79"/>
          <p:cNvCxnSpPr/>
          <p:nvPr/>
        </p:nvCxnSpPr>
        <p:spPr>
          <a:xfrm rot="5400000" flipH="1" flipV="1">
            <a:off x="1200150" y="3722370"/>
            <a:ext cx="1274445"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35" name="Retângulo 34"/>
          <p:cNvSpPr/>
          <p:nvPr/>
        </p:nvSpPr>
        <p:spPr>
          <a:xfrm rot="5400000" flipH="1">
            <a:off x="1590040" y="3636010"/>
            <a:ext cx="476250" cy="234950"/>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40" name="Conector Reto 39"/>
          <p:cNvCxnSpPr/>
          <p:nvPr/>
        </p:nvCxnSpPr>
        <p:spPr>
          <a:xfrm>
            <a:off x="1087755" y="4491990"/>
            <a:ext cx="7448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1102995" y="4491990"/>
            <a:ext cx="15875" cy="621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1649699" y="597694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CaixaDeTexto 47"/>
          <p:cNvSpPr txBox="1"/>
          <p:nvPr/>
        </p:nvSpPr>
        <p:spPr>
          <a:xfrm>
            <a:off x="3073214" y="3984151"/>
            <a:ext cx="52959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S</a:t>
            </a:r>
            <a:endParaRPr lang="pt-BR" sz="2400" i="1" baseline="-25000" dirty="0" smtClean="0">
              <a:latin typeface="Century Schoolbook" panose="02040604050505020304" pitchFamily="18" charset="0"/>
              <a:ea typeface="Cambria Math" panose="02040503050406030204" pitchFamily="18" charset="0"/>
            </a:endParaRPr>
          </a:p>
        </p:txBody>
      </p:sp>
      <p:sp>
        <p:nvSpPr>
          <p:cNvPr id="51" name="Caixa de Texto 23"/>
          <p:cNvSpPr txBox="1"/>
          <p:nvPr/>
        </p:nvSpPr>
        <p:spPr>
          <a:xfrm>
            <a:off x="1127787" y="3460500"/>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52" name="Caixa de Texto 23"/>
          <p:cNvSpPr txBox="1"/>
          <p:nvPr/>
        </p:nvSpPr>
        <p:spPr>
          <a:xfrm>
            <a:off x="2761007" y="360845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S</a:t>
            </a:r>
            <a:endParaRPr lang="pt-BR" altLang="en-US" sz="2800" baseline="-25000" dirty="0">
              <a:latin typeface="Comic Sans MS" panose="030F0702030302020204" pitchFamily="66" charset="0"/>
              <a:cs typeface="Comic Sans MS" panose="030F0702030302020204" pitchFamily="66" charset="0"/>
            </a:endParaRPr>
          </a:p>
        </p:txBody>
      </p:sp>
      <p:grpSp>
        <p:nvGrpSpPr>
          <p:cNvPr id="53" name="Grupo 52"/>
          <p:cNvGrpSpPr/>
          <p:nvPr/>
        </p:nvGrpSpPr>
        <p:grpSpPr>
          <a:xfrm rot="5400000">
            <a:off x="1823085" y="4711029"/>
            <a:ext cx="1783849" cy="748570"/>
            <a:chOff x="8610600" y="2524505"/>
            <a:chExt cx="1783849" cy="748570"/>
          </a:xfrm>
        </p:grpSpPr>
        <p:cxnSp>
          <p:nvCxnSpPr>
            <p:cNvPr id="54" name="Conector Reto 5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5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0" name="Conector Reto 59"/>
          <p:cNvCxnSpPr/>
          <p:nvPr/>
        </p:nvCxnSpPr>
        <p:spPr>
          <a:xfrm>
            <a:off x="2886044" y="597694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1408430" y="5104130"/>
            <a:ext cx="1017270" cy="19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Conector de Seta Reta 61"/>
          <p:cNvCxnSpPr/>
          <p:nvPr/>
        </p:nvCxnSpPr>
        <p:spPr>
          <a:xfrm flipH="1">
            <a:off x="2799080" y="369189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3" name="Conector de Seta Reta 62"/>
          <p:cNvCxnSpPr/>
          <p:nvPr/>
        </p:nvCxnSpPr>
        <p:spPr>
          <a:xfrm flipH="1">
            <a:off x="1118870" y="327660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4" name="Caixa de Texto 23"/>
          <p:cNvSpPr txBox="1"/>
          <p:nvPr/>
        </p:nvSpPr>
        <p:spPr>
          <a:xfrm>
            <a:off x="580417" y="3254760"/>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sp>
        <p:nvSpPr>
          <p:cNvPr id="65" name="Caixa de Texto 23"/>
          <p:cNvSpPr txBox="1"/>
          <p:nvPr/>
        </p:nvSpPr>
        <p:spPr>
          <a:xfrm>
            <a:off x="812165" y="520890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66" name="Caixa de Texto 23"/>
          <p:cNvSpPr txBox="1"/>
          <p:nvPr/>
        </p:nvSpPr>
        <p:spPr>
          <a:xfrm>
            <a:off x="2115185" y="5276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67" name="Caixa de Texto 66"/>
              <p:cNvSpPr txBox="1"/>
              <p:nvPr/>
            </p:nvSpPr>
            <p:spPr>
              <a:xfrm>
                <a:off x="4563745" y="2391410"/>
                <a:ext cx="3437890"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7" name="Caixa de Texto 66"/>
              <p:cNvSpPr txBox="1">
                <a:spLocks noRot="1" noChangeAspect="1" noMove="1" noResize="1" noEditPoints="1" noAdjustHandles="1" noChangeArrowheads="1" noChangeShapeType="1" noTextEdit="1"/>
              </p:cNvSpPr>
              <p:nvPr/>
            </p:nvSpPr>
            <p:spPr>
              <a:xfrm>
                <a:off x="4563745" y="2391410"/>
                <a:ext cx="3437890" cy="52197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8" name="Caixa de Texto 67"/>
              <p:cNvSpPr txBox="1"/>
              <p:nvPr/>
            </p:nvSpPr>
            <p:spPr>
              <a:xfrm>
                <a:off x="4183380" y="3281680"/>
                <a:ext cx="7368540"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𝒑𝒐𝒊𝒔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ã</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𝒊𝒈𝒖𝒂𝒊𝒔</m:t>
                      </m:r>
                    </m:oMath>
                  </m:oMathPara>
                </a14:m>
                <a:endParaRPr lang="pt-BR" altLang="en-US" sz="2800"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8" name="Caixa de Texto 67"/>
              <p:cNvSpPr txBox="1">
                <a:spLocks noRot="1" noChangeAspect="1" noMove="1" noResize="1" noEditPoints="1" noAdjustHandles="1" noChangeArrowheads="1" noChangeShapeType="1" noTextEdit="1"/>
              </p:cNvSpPr>
              <p:nvPr/>
            </p:nvSpPr>
            <p:spPr>
              <a:xfrm>
                <a:off x="4183380" y="3281680"/>
                <a:ext cx="7368540" cy="521970"/>
              </a:xfrm>
              <a:prstGeom prst="rect">
                <a:avLst/>
              </a:prstGeom>
              <a:blipFill rotWithShape="1">
                <a:blip r:embed="rId3"/>
                <a:stretch>
                  <a:fillRect b="-413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9" name="Caixa de Texto 68"/>
              <p:cNvSpPr txBox="1"/>
              <p:nvPr/>
            </p:nvSpPr>
            <p:spPr>
              <a:xfrm>
                <a:off x="4366895" y="4171950"/>
                <a:ext cx="7200900" cy="975360"/>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9" name="Caixa de Texto 68"/>
              <p:cNvSpPr txBox="1">
                <a:spLocks noRot="1" noChangeAspect="1" noMove="1" noResize="1" noEditPoints="1" noAdjustHandles="1" noChangeArrowheads="1" noChangeShapeType="1" noTextEdit="1"/>
              </p:cNvSpPr>
              <p:nvPr/>
            </p:nvSpPr>
            <p:spPr>
              <a:xfrm>
                <a:off x="4366895" y="4171950"/>
                <a:ext cx="7200900" cy="97536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0" name="Caixa de Texto 69"/>
              <p:cNvSpPr txBox="1"/>
              <p:nvPr/>
            </p:nvSpPr>
            <p:spPr>
              <a:xfrm>
                <a:off x="4563745" y="5419090"/>
                <a:ext cx="5167630" cy="97536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0" name="Caixa de Texto 69"/>
              <p:cNvSpPr txBox="1">
                <a:spLocks noRot="1" noChangeAspect="1" noMove="1" noResize="1" noEditPoints="1" noAdjustHandles="1" noChangeArrowheads="1" noChangeShapeType="1" noTextEdit="1"/>
              </p:cNvSpPr>
              <p:nvPr/>
            </p:nvSpPr>
            <p:spPr>
              <a:xfrm>
                <a:off x="4563745" y="5419090"/>
                <a:ext cx="5167630" cy="975360"/>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872855" y="623824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6" name="CaixaDeTexto 45"/>
          <p:cNvSpPr txBox="1"/>
          <p:nvPr/>
        </p:nvSpPr>
        <p:spPr>
          <a:xfrm>
            <a:off x="575956" y="437702"/>
            <a:ext cx="11040155" cy="172212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circuito útil!!</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 que 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0,7 V e que Q1 e Q2 são iguais  e desconsidere o efeito Early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715010" y="4972649"/>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1317158" y="393560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1216025" y="4737735"/>
            <a:ext cx="7448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1231265" y="4737735"/>
            <a:ext cx="0" cy="621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1777969" y="62226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4270189" y="4200686"/>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1614170" y="2846070"/>
            <a:ext cx="854710" cy="521970"/>
          </a:xfrm>
          <a:prstGeom prst="rect">
            <a:avLst/>
          </a:prstGeom>
          <a:noFill/>
        </p:spPr>
        <p:txBody>
          <a:bodyPr wrap="square" rtlCol="0">
            <a:spAutoFit/>
          </a:bodyPr>
          <a:lstStyle/>
          <a:p>
            <a:r>
              <a:rPr lang="pt-BR" sz="2800" dirty="0" smtClean="0"/>
              <a:t>V</a:t>
            </a:r>
            <a:r>
              <a:rPr lang="pt-BR" sz="2800" baseline="-25000" dirty="0" smtClean="0"/>
              <a:t>CC</a:t>
            </a:r>
            <a:endParaRPr lang="pt-BR" sz="2800" dirty="0" smtClean="0"/>
          </a:p>
        </p:txBody>
      </p:sp>
      <p:sp>
        <p:nvSpPr>
          <p:cNvPr id="42" name="Caixa de Texto 23"/>
          <p:cNvSpPr txBox="1"/>
          <p:nvPr/>
        </p:nvSpPr>
        <p:spPr>
          <a:xfrm>
            <a:off x="1256057" y="3706245"/>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8" name="Caixa de Texto 23"/>
          <p:cNvSpPr txBox="1"/>
          <p:nvPr/>
        </p:nvSpPr>
        <p:spPr>
          <a:xfrm>
            <a:off x="3732530" y="4719320"/>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C2</a:t>
            </a:r>
            <a:endParaRPr lang="pt-BR" altLang="en-US" sz="2800" baseline="-25000" dirty="0">
              <a:latin typeface="Comic Sans MS" panose="030F0702030302020204" pitchFamily="66" charset="0"/>
              <a:cs typeface="Comic Sans MS" panose="030F0702030302020204" pitchFamily="66" charset="0"/>
            </a:endParaRPr>
          </a:p>
        </p:txBody>
      </p:sp>
      <p:grpSp>
        <p:nvGrpSpPr>
          <p:cNvPr id="24" name="Grupo 23"/>
          <p:cNvGrpSpPr/>
          <p:nvPr/>
        </p:nvGrpSpPr>
        <p:grpSpPr>
          <a:xfrm rot="5400000">
            <a:off x="2331085" y="4972014"/>
            <a:ext cx="1783849" cy="748570"/>
            <a:chOff x="8610600" y="2524505"/>
            <a:chExt cx="1783849" cy="748570"/>
          </a:xfrm>
        </p:grpSpPr>
        <p:cxnSp>
          <p:nvCxnSpPr>
            <p:cNvPr id="25" name="Conector Reto 2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8" name="Conector Reto 37"/>
          <p:cNvCxnSpPr/>
          <p:nvPr/>
        </p:nvCxnSpPr>
        <p:spPr>
          <a:xfrm>
            <a:off x="3408649" y="62226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1638935" y="5375275"/>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de Seta Reta 40"/>
          <p:cNvCxnSpPr/>
          <p:nvPr/>
        </p:nvCxnSpPr>
        <p:spPr>
          <a:xfrm flipH="1">
            <a:off x="3732530" y="471932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5" name="Conector de Seta Reta 44"/>
          <p:cNvCxnSpPr/>
          <p:nvPr/>
        </p:nvCxnSpPr>
        <p:spPr>
          <a:xfrm flipH="1">
            <a:off x="1247140" y="3522345"/>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7" name="Caixa de Texto 23"/>
          <p:cNvSpPr txBox="1"/>
          <p:nvPr/>
        </p:nvSpPr>
        <p:spPr>
          <a:xfrm>
            <a:off x="708687" y="350050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sp>
        <p:nvSpPr>
          <p:cNvPr id="48" name="Caixa de Texto 23"/>
          <p:cNvSpPr txBox="1"/>
          <p:nvPr/>
        </p:nvSpPr>
        <p:spPr>
          <a:xfrm>
            <a:off x="940435" y="545465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49" name="Caixa de Texto 23"/>
          <p:cNvSpPr txBox="1"/>
          <p:nvPr/>
        </p:nvSpPr>
        <p:spPr>
          <a:xfrm>
            <a:off x="2623185" y="54635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10" name="CaixaDeTexto 47"/>
          <p:cNvSpPr txBox="1"/>
          <p:nvPr/>
        </p:nvSpPr>
        <p:spPr>
          <a:xfrm>
            <a:off x="3255459" y="2394111"/>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1" name="Grupo 10"/>
          <p:cNvGrpSpPr/>
          <p:nvPr/>
        </p:nvGrpSpPr>
        <p:grpSpPr>
          <a:xfrm rot="5400000">
            <a:off x="2327910" y="3354669"/>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8610600" y="2538153"/>
              <a:ext cx="484394" cy="0"/>
            </a:xfrm>
            <a:prstGeom prst="line">
              <a:avLst/>
            </a:prstGeom>
            <a:ln w="2540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35" name="CaixaDeTexto 47"/>
          <p:cNvSpPr txBox="1"/>
          <p:nvPr/>
        </p:nvSpPr>
        <p:spPr>
          <a:xfrm>
            <a:off x="2273749" y="3562511"/>
            <a:ext cx="68516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Vin</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40" name="Grupo 39"/>
          <p:cNvGrpSpPr/>
          <p:nvPr/>
        </p:nvGrpSpPr>
        <p:grpSpPr>
          <a:xfrm rot="5400000" flipH="1">
            <a:off x="4020988" y="5112897"/>
            <a:ext cx="1274445"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0" name="Conector Reto 49"/>
          <p:cNvCxnSpPr/>
          <p:nvPr/>
        </p:nvCxnSpPr>
        <p:spPr>
          <a:xfrm>
            <a:off x="3596005" y="4620895"/>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rot="5400000">
            <a:off x="4425991" y="598078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a:off x="4490054" y="62226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Caixa de Texto 23"/>
          <p:cNvSpPr txBox="1"/>
          <p:nvPr/>
        </p:nvSpPr>
        <p:spPr>
          <a:xfrm>
            <a:off x="2623185" y="384429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54" name="Caixa de Texto 23"/>
          <p:cNvSpPr txBox="1"/>
          <p:nvPr/>
        </p:nvSpPr>
        <p:spPr>
          <a:xfrm>
            <a:off x="4740937" y="493814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5" name="Caixa de Texto 54"/>
              <p:cNvSpPr txBox="1"/>
              <p:nvPr/>
            </p:nvSpPr>
            <p:spPr>
              <a:xfrm>
                <a:off x="6061075" y="2159635"/>
                <a:ext cx="2667462" cy="971484"/>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5" name="Caixa de Texto 54"/>
              <p:cNvSpPr txBox="1">
                <a:spLocks noRot="1" noChangeAspect="1" noMove="1" noResize="1" noEditPoints="1" noAdjustHandles="1" noChangeArrowheads="1" noChangeShapeType="1" noTextEdit="1"/>
              </p:cNvSpPr>
              <p:nvPr/>
            </p:nvSpPr>
            <p:spPr>
              <a:xfrm>
                <a:off x="6061075" y="2159635"/>
                <a:ext cx="2667462" cy="971484"/>
              </a:xfrm>
              <a:prstGeom prst="rect">
                <a:avLst/>
              </a:prstGeom>
              <a:blipFill rotWithShape="1">
                <a:blip r:embed="rId1"/>
                <a:stretch>
                  <a:fillRect r="17" b="59"/>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9" name="Caixa de Texto 68"/>
              <p:cNvSpPr txBox="1"/>
              <p:nvPr/>
            </p:nvSpPr>
            <p:spPr>
              <a:xfrm>
                <a:off x="6049010" y="3321685"/>
                <a:ext cx="2567940" cy="97536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9" name="Caixa de Texto 68"/>
              <p:cNvSpPr txBox="1">
                <a:spLocks noRot="1" noChangeAspect="1" noMove="1" noResize="1" noEditPoints="1" noAdjustHandles="1" noChangeArrowheads="1" noChangeShapeType="1" noTextEdit="1"/>
              </p:cNvSpPr>
              <p:nvPr/>
            </p:nvSpPr>
            <p:spPr>
              <a:xfrm>
                <a:off x="6049010" y="3321685"/>
                <a:ext cx="2567940" cy="97536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8" name="Caixa de Texto 57"/>
              <p:cNvSpPr txBox="1"/>
              <p:nvPr/>
            </p:nvSpPr>
            <p:spPr>
              <a:xfrm>
                <a:off x="6061075" y="4366260"/>
                <a:ext cx="5450595" cy="856196"/>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num>
                        <m:den>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8" name="Caixa de Texto 57"/>
              <p:cNvSpPr txBox="1">
                <a:spLocks noRot="1" noChangeAspect="1" noMove="1" noResize="1" noEditPoints="1" noAdjustHandles="1" noChangeArrowheads="1" noChangeShapeType="1" noTextEdit="1"/>
              </p:cNvSpPr>
              <p:nvPr/>
            </p:nvSpPr>
            <p:spPr>
              <a:xfrm>
                <a:off x="6061075" y="4366260"/>
                <a:ext cx="5450595" cy="856196"/>
              </a:xfrm>
              <a:prstGeom prst="rect">
                <a:avLst/>
              </a:prstGeom>
              <a:blipFill rotWithShape="1">
                <a:blip r:embed="rId3"/>
                <a:stretch>
                  <a:fillRect r="7" b="2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9" name="Caixa de Texto 58"/>
              <p:cNvSpPr txBox="1"/>
              <p:nvPr/>
            </p:nvSpPr>
            <p:spPr>
              <a:xfrm>
                <a:off x="6160770" y="5454650"/>
                <a:ext cx="4206875" cy="96202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9" name="Caixa de Texto 58"/>
              <p:cNvSpPr txBox="1">
                <a:spLocks noRot="1" noChangeAspect="1" noMove="1" noResize="1" noEditPoints="1" noAdjustHandles="1" noChangeArrowheads="1" noChangeShapeType="1" noTextEdit="1"/>
              </p:cNvSpPr>
              <p:nvPr/>
            </p:nvSpPr>
            <p:spPr>
              <a:xfrm>
                <a:off x="6160770" y="5454650"/>
                <a:ext cx="4206875" cy="962025"/>
              </a:xfrm>
              <a:prstGeom prst="rect">
                <a:avLst/>
              </a:prstGeom>
              <a:blipFill rotWithShape="1">
                <a:blip r:embed="rId4"/>
                <a:stretch>
                  <a:fillRect/>
                </a:stretch>
              </a:blipFill>
            </p:spPr>
            <p:txBody>
              <a:bodyPr/>
              <a:lstStyle/>
              <a:p>
                <a:r>
                  <a:rPr lang="pt-BR" altLang="en-US">
                    <a:noFill/>
                  </a:rPr>
                  <a:t> </a:t>
                </a:r>
              </a:p>
            </p:txBody>
          </p:sp>
        </mc:Fallback>
      </mc:AlternateContent>
      <p:cxnSp>
        <p:nvCxnSpPr>
          <p:cNvPr id="60" name="Conector de Seta Reta 59"/>
          <p:cNvCxnSpPr/>
          <p:nvPr/>
        </p:nvCxnSpPr>
        <p:spPr>
          <a:xfrm flipH="1">
            <a:off x="5347970" y="487299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1" name="Caixa de Texto 23"/>
          <p:cNvSpPr txBox="1"/>
          <p:nvPr/>
        </p:nvSpPr>
        <p:spPr>
          <a:xfrm>
            <a:off x="5320030" y="4938395"/>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RL</a:t>
            </a:r>
            <a:endParaRPr lang="pt-BR" altLang="en-US" sz="2800" baseline="-25000" dirty="0">
              <a:latin typeface="Comic Sans MS" panose="030F0702030302020204" pitchFamily="66" charset="0"/>
              <a:cs typeface="Comic Sans MS" panose="030F0702030302020204" pitchFamily="66" charset="0"/>
            </a:endParaRPr>
          </a:p>
        </p:txBody>
      </p:sp>
      <p:cxnSp>
        <p:nvCxnSpPr>
          <p:cNvPr id="62" name="Conector de Seta Reta 61"/>
          <p:cNvCxnSpPr/>
          <p:nvPr/>
        </p:nvCxnSpPr>
        <p:spPr>
          <a:xfrm rot="16200000">
            <a:off x="2810952" y="3145348"/>
            <a:ext cx="0" cy="540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3" name="CaixaDeTexto 47"/>
          <p:cNvSpPr txBox="1"/>
          <p:nvPr/>
        </p:nvSpPr>
        <p:spPr>
          <a:xfrm>
            <a:off x="2468694" y="2978946"/>
            <a:ext cx="5943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Iin</a:t>
            </a:r>
            <a:endParaRPr lang="pt-BR" sz="24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13" name="Grupo 12"/>
          <p:cNvGrpSpPr/>
          <p:nvPr/>
        </p:nvGrpSpPr>
        <p:grpSpPr>
          <a:xfrm rot="5400000">
            <a:off x="304165" y="3011134"/>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906313" y="198996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805180" y="2792095"/>
            <a:ext cx="7448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820420" y="2792095"/>
            <a:ext cx="0" cy="621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1367124" y="427705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3859344" y="2255046"/>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1203325" y="900430"/>
            <a:ext cx="854710" cy="521970"/>
          </a:xfrm>
          <a:prstGeom prst="rect">
            <a:avLst/>
          </a:prstGeom>
          <a:noFill/>
        </p:spPr>
        <p:txBody>
          <a:bodyPr wrap="square" rtlCol="0">
            <a:spAutoFit/>
          </a:bodyPr>
          <a:lstStyle/>
          <a:p>
            <a:r>
              <a:rPr lang="pt-BR" sz="2800" dirty="0" smtClean="0"/>
              <a:t>V</a:t>
            </a:r>
            <a:r>
              <a:rPr lang="pt-BR" sz="2800" baseline="-25000" dirty="0" smtClean="0"/>
              <a:t>CC</a:t>
            </a:r>
            <a:endParaRPr lang="pt-BR" sz="2800" dirty="0" smtClean="0"/>
          </a:p>
        </p:txBody>
      </p:sp>
      <p:sp>
        <p:nvSpPr>
          <p:cNvPr id="42" name="Caixa de Texto 23"/>
          <p:cNvSpPr txBox="1"/>
          <p:nvPr/>
        </p:nvSpPr>
        <p:spPr>
          <a:xfrm>
            <a:off x="845212" y="1760605"/>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8" name="Caixa de Texto 23"/>
          <p:cNvSpPr txBox="1"/>
          <p:nvPr/>
        </p:nvSpPr>
        <p:spPr>
          <a:xfrm>
            <a:off x="3321685" y="2773680"/>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C2</a:t>
            </a:r>
            <a:endParaRPr lang="pt-BR" altLang="en-US" sz="2800" baseline="-25000" dirty="0">
              <a:latin typeface="Comic Sans MS" panose="030F0702030302020204" pitchFamily="66" charset="0"/>
              <a:cs typeface="Comic Sans MS" panose="030F0702030302020204" pitchFamily="66" charset="0"/>
            </a:endParaRPr>
          </a:p>
        </p:txBody>
      </p:sp>
      <p:grpSp>
        <p:nvGrpSpPr>
          <p:cNvPr id="24" name="Grupo 23"/>
          <p:cNvGrpSpPr/>
          <p:nvPr/>
        </p:nvGrpSpPr>
        <p:grpSpPr>
          <a:xfrm rot="5400000">
            <a:off x="1904365" y="3011134"/>
            <a:ext cx="1783849" cy="748570"/>
            <a:chOff x="8610600" y="2524505"/>
            <a:chExt cx="1783849" cy="748570"/>
          </a:xfrm>
        </p:grpSpPr>
        <p:cxnSp>
          <p:nvCxnSpPr>
            <p:cNvPr id="25" name="Conector Reto 2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8" name="Conector Reto 37"/>
          <p:cNvCxnSpPr/>
          <p:nvPr/>
        </p:nvCxnSpPr>
        <p:spPr>
          <a:xfrm>
            <a:off x="2997804" y="427705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1228090" y="3413760"/>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de Seta Reta 40"/>
          <p:cNvCxnSpPr/>
          <p:nvPr/>
        </p:nvCxnSpPr>
        <p:spPr>
          <a:xfrm flipH="1">
            <a:off x="3321685" y="277368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5" name="Conector de Seta Reta 44"/>
          <p:cNvCxnSpPr/>
          <p:nvPr/>
        </p:nvCxnSpPr>
        <p:spPr>
          <a:xfrm flipH="1">
            <a:off x="836295" y="1576705"/>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7" name="Caixa de Texto 23"/>
          <p:cNvSpPr txBox="1"/>
          <p:nvPr/>
        </p:nvSpPr>
        <p:spPr>
          <a:xfrm>
            <a:off x="297842" y="155486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sp>
        <p:nvSpPr>
          <p:cNvPr id="48" name="Caixa de Texto 23"/>
          <p:cNvSpPr txBox="1"/>
          <p:nvPr/>
        </p:nvSpPr>
        <p:spPr>
          <a:xfrm>
            <a:off x="529590" y="350901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49" name="Caixa de Texto 23"/>
          <p:cNvSpPr txBox="1"/>
          <p:nvPr/>
        </p:nvSpPr>
        <p:spPr>
          <a:xfrm>
            <a:off x="2212340" y="351790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10" name="CaixaDeTexto 47"/>
          <p:cNvSpPr txBox="1"/>
          <p:nvPr/>
        </p:nvSpPr>
        <p:spPr>
          <a:xfrm>
            <a:off x="2844614" y="448471"/>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1" name="Grupo 10"/>
          <p:cNvGrpSpPr/>
          <p:nvPr/>
        </p:nvGrpSpPr>
        <p:grpSpPr>
          <a:xfrm rot="5400000">
            <a:off x="1918335" y="1409029"/>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8610600" y="2538153"/>
              <a:ext cx="484394" cy="0"/>
            </a:xfrm>
            <a:prstGeom prst="line">
              <a:avLst/>
            </a:prstGeom>
            <a:ln w="2540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35" name="CaixaDeTexto 47"/>
          <p:cNvSpPr txBox="1"/>
          <p:nvPr/>
        </p:nvSpPr>
        <p:spPr>
          <a:xfrm>
            <a:off x="1967044" y="1730536"/>
            <a:ext cx="68516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Vin</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40" name="Grupo 39"/>
          <p:cNvGrpSpPr/>
          <p:nvPr/>
        </p:nvGrpSpPr>
        <p:grpSpPr>
          <a:xfrm rot="5400000" flipH="1">
            <a:off x="3610143" y="3167257"/>
            <a:ext cx="1274445"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0" name="Conector Reto 49"/>
          <p:cNvCxnSpPr/>
          <p:nvPr/>
        </p:nvCxnSpPr>
        <p:spPr>
          <a:xfrm>
            <a:off x="3185160" y="2675255"/>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rot="5400000">
            <a:off x="4015146" y="403514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a:off x="4079209" y="427705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Caixa de Texto 23"/>
          <p:cNvSpPr txBox="1"/>
          <p:nvPr/>
        </p:nvSpPr>
        <p:spPr>
          <a:xfrm>
            <a:off x="2307590" y="207708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54" name="Caixa de Texto 23"/>
          <p:cNvSpPr txBox="1"/>
          <p:nvPr/>
        </p:nvSpPr>
        <p:spPr>
          <a:xfrm>
            <a:off x="4330092" y="299250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9" name="Caixa de Texto 58"/>
              <p:cNvSpPr txBox="1"/>
              <p:nvPr/>
            </p:nvSpPr>
            <p:spPr>
              <a:xfrm>
                <a:off x="5728970" y="674370"/>
                <a:ext cx="4514850" cy="52197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9" name="Caixa de Texto 58"/>
              <p:cNvSpPr txBox="1">
                <a:spLocks noRot="1" noChangeAspect="1" noMove="1" noResize="1" noEditPoints="1" noAdjustHandles="1" noChangeArrowheads="1" noChangeShapeType="1" noTextEdit="1"/>
              </p:cNvSpPr>
              <p:nvPr/>
            </p:nvSpPr>
            <p:spPr>
              <a:xfrm>
                <a:off x="5728970" y="674370"/>
                <a:ext cx="4514850" cy="521970"/>
              </a:xfrm>
              <a:prstGeom prst="rect">
                <a:avLst/>
              </a:prstGeom>
              <a:blipFill rotWithShape="1">
                <a:blip r:embed="rId1"/>
                <a:stretch>
                  <a:fillRect r="-141"/>
                </a:stretch>
              </a:blipFill>
            </p:spPr>
            <p:txBody>
              <a:bodyPr/>
              <a:lstStyle/>
              <a:p>
                <a:r>
                  <a:rPr lang="pt-BR" altLang="en-US">
                    <a:noFill/>
                  </a:rPr>
                  <a:t> </a:t>
                </a:r>
              </a:p>
            </p:txBody>
          </p:sp>
        </mc:Fallback>
      </mc:AlternateContent>
      <p:cxnSp>
        <p:nvCxnSpPr>
          <p:cNvPr id="60" name="Conector de Seta Reta 59"/>
          <p:cNvCxnSpPr/>
          <p:nvPr/>
        </p:nvCxnSpPr>
        <p:spPr>
          <a:xfrm flipH="1">
            <a:off x="4937125" y="292735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1" name="Caixa de Texto 23"/>
          <p:cNvSpPr txBox="1"/>
          <p:nvPr/>
        </p:nvSpPr>
        <p:spPr>
          <a:xfrm>
            <a:off x="4909185" y="2992755"/>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RL</a:t>
            </a:r>
            <a:endParaRPr lang="pt-BR" altLang="en-US" sz="2800" baseline="-25000" dirty="0">
              <a:latin typeface="Comic Sans MS" panose="030F0702030302020204" pitchFamily="66" charset="0"/>
              <a:cs typeface="Comic Sans MS" panose="030F0702030302020204" pitchFamily="66" charset="0"/>
            </a:endParaRPr>
          </a:p>
        </p:txBody>
      </p:sp>
      <p:sp>
        <p:nvSpPr>
          <p:cNvPr id="32" name="Forma livre 31"/>
          <p:cNvSpPr/>
          <p:nvPr/>
        </p:nvSpPr>
        <p:spPr>
          <a:xfrm>
            <a:off x="6078855" y="1470025"/>
            <a:ext cx="5548630" cy="1870710"/>
          </a:xfrm>
          <a:custGeom>
            <a:avLst/>
            <a:gdLst>
              <a:gd name="connisteX0" fmla="*/ 0 w 5548630"/>
              <a:gd name="connsiteY0" fmla="*/ 460588 h 1585808"/>
              <a:gd name="connisteX1" fmla="*/ 546735 w 5548630"/>
              <a:gd name="connsiteY1" fmla="*/ 992718 h 1585808"/>
              <a:gd name="connisteX2" fmla="*/ 1276985 w 5548630"/>
              <a:gd name="connsiteY2" fmla="*/ 1205443 h 1585808"/>
              <a:gd name="connisteX3" fmla="*/ 2219325 w 5548630"/>
              <a:gd name="connsiteY3" fmla="*/ 1509608 h 1585808"/>
              <a:gd name="connisteX4" fmla="*/ 3085465 w 5548630"/>
              <a:gd name="connsiteY4" fmla="*/ 1038438 h 1585808"/>
              <a:gd name="connisteX5" fmla="*/ 3465830 w 5548630"/>
              <a:gd name="connsiteY5" fmla="*/ 385023 h 1585808"/>
              <a:gd name="connisteX6" fmla="*/ 4347210 w 5548630"/>
              <a:gd name="connsiteY6" fmla="*/ 80858 h 1585808"/>
              <a:gd name="connisteX7" fmla="*/ 5548630 w 5548630"/>
              <a:gd name="connsiteY7" fmla="*/ 1585808 h 158580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5548630" h="1585808">
                <a:moveTo>
                  <a:pt x="0" y="460588"/>
                </a:moveTo>
                <a:cubicBezTo>
                  <a:pt x="94615" y="562823"/>
                  <a:pt x="291465" y="843493"/>
                  <a:pt x="546735" y="992718"/>
                </a:cubicBezTo>
                <a:cubicBezTo>
                  <a:pt x="802005" y="1141943"/>
                  <a:pt x="942340" y="1101938"/>
                  <a:pt x="1276985" y="1205443"/>
                </a:cubicBezTo>
                <a:cubicBezTo>
                  <a:pt x="1611630" y="1308948"/>
                  <a:pt x="1857375" y="1543263"/>
                  <a:pt x="2219325" y="1509608"/>
                </a:cubicBezTo>
                <a:cubicBezTo>
                  <a:pt x="2581275" y="1475953"/>
                  <a:pt x="2835910" y="1263228"/>
                  <a:pt x="3085465" y="1038438"/>
                </a:cubicBezTo>
                <a:cubicBezTo>
                  <a:pt x="3335020" y="813648"/>
                  <a:pt x="3213735" y="576793"/>
                  <a:pt x="3465830" y="385023"/>
                </a:cubicBezTo>
                <a:cubicBezTo>
                  <a:pt x="3717925" y="193253"/>
                  <a:pt x="3930650" y="-159172"/>
                  <a:pt x="4347210" y="80858"/>
                </a:cubicBezTo>
                <a:cubicBezTo>
                  <a:pt x="4763770" y="320888"/>
                  <a:pt x="5325745" y="1278468"/>
                  <a:pt x="5548630" y="1585808"/>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3" name="Forma livre 42"/>
          <p:cNvSpPr/>
          <p:nvPr/>
        </p:nvSpPr>
        <p:spPr>
          <a:xfrm>
            <a:off x="6089650" y="1700530"/>
            <a:ext cx="5548630" cy="1695450"/>
          </a:xfrm>
          <a:custGeom>
            <a:avLst/>
            <a:gdLst>
              <a:gd name="connisteX0" fmla="*/ 0 w 5548630"/>
              <a:gd name="connsiteY0" fmla="*/ 460588 h 1585808"/>
              <a:gd name="connisteX1" fmla="*/ 546735 w 5548630"/>
              <a:gd name="connsiteY1" fmla="*/ 992718 h 1585808"/>
              <a:gd name="connisteX2" fmla="*/ 1276985 w 5548630"/>
              <a:gd name="connsiteY2" fmla="*/ 1205443 h 1585808"/>
              <a:gd name="connisteX3" fmla="*/ 2219325 w 5548630"/>
              <a:gd name="connsiteY3" fmla="*/ 1509608 h 1585808"/>
              <a:gd name="connisteX4" fmla="*/ 3085465 w 5548630"/>
              <a:gd name="connsiteY4" fmla="*/ 1038438 h 1585808"/>
              <a:gd name="connisteX5" fmla="*/ 3465830 w 5548630"/>
              <a:gd name="connsiteY5" fmla="*/ 385023 h 1585808"/>
              <a:gd name="connisteX6" fmla="*/ 4347210 w 5548630"/>
              <a:gd name="connsiteY6" fmla="*/ 80858 h 1585808"/>
              <a:gd name="connisteX7" fmla="*/ 5548630 w 5548630"/>
              <a:gd name="connsiteY7" fmla="*/ 1585808 h 158580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5548630" h="1585808">
                <a:moveTo>
                  <a:pt x="0" y="460588"/>
                </a:moveTo>
                <a:cubicBezTo>
                  <a:pt x="94615" y="562823"/>
                  <a:pt x="291465" y="843493"/>
                  <a:pt x="546735" y="992718"/>
                </a:cubicBezTo>
                <a:cubicBezTo>
                  <a:pt x="802005" y="1141943"/>
                  <a:pt x="942340" y="1101938"/>
                  <a:pt x="1276985" y="1205443"/>
                </a:cubicBezTo>
                <a:cubicBezTo>
                  <a:pt x="1611630" y="1308948"/>
                  <a:pt x="1857375" y="1543263"/>
                  <a:pt x="2219325" y="1509608"/>
                </a:cubicBezTo>
                <a:cubicBezTo>
                  <a:pt x="2581275" y="1475953"/>
                  <a:pt x="2835910" y="1263228"/>
                  <a:pt x="3085465" y="1038438"/>
                </a:cubicBezTo>
                <a:cubicBezTo>
                  <a:pt x="3335020" y="813648"/>
                  <a:pt x="3213735" y="576793"/>
                  <a:pt x="3465830" y="385023"/>
                </a:cubicBezTo>
                <a:cubicBezTo>
                  <a:pt x="3717925" y="193253"/>
                  <a:pt x="3930650" y="-159172"/>
                  <a:pt x="4347210" y="80858"/>
                </a:cubicBezTo>
                <a:cubicBezTo>
                  <a:pt x="4763770" y="320888"/>
                  <a:pt x="5325745" y="1278468"/>
                  <a:pt x="5548630" y="1585808"/>
                </a:cubicBezTo>
              </a:path>
            </a:pathLst>
          </a:cu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6" name="CaixaDeTexto 47"/>
          <p:cNvSpPr txBox="1"/>
          <p:nvPr/>
        </p:nvSpPr>
        <p:spPr>
          <a:xfrm>
            <a:off x="8909499" y="1493681"/>
            <a:ext cx="68516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Vin</a:t>
            </a:r>
            <a:endParaRPr lang="pt-BR" sz="2400" i="1" baseline="-25000" dirty="0" smtClean="0">
              <a:latin typeface="Century Schoolbook" panose="02040604050505020304" pitchFamily="18" charset="0"/>
              <a:ea typeface="Cambria Math" panose="02040503050406030204" pitchFamily="18" charset="0"/>
            </a:endParaRPr>
          </a:p>
        </p:txBody>
      </p:sp>
      <p:sp>
        <p:nvSpPr>
          <p:cNvPr id="57" name="CaixaDeTexto 47"/>
          <p:cNvSpPr txBox="1"/>
          <p:nvPr/>
        </p:nvSpPr>
        <p:spPr>
          <a:xfrm>
            <a:off x="9346379" y="2338231"/>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62" name="Conector de Seta Reta 61"/>
          <p:cNvCxnSpPr/>
          <p:nvPr/>
        </p:nvCxnSpPr>
        <p:spPr>
          <a:xfrm flipV="1">
            <a:off x="5728970" y="3840480"/>
            <a:ext cx="6249035" cy="1270"/>
          </a:xfrm>
          <a:prstGeom prst="straightConnector1">
            <a:avLst/>
          </a:prstGeom>
          <a:ln>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Conector de Seta Reta 62"/>
          <p:cNvCxnSpPr/>
          <p:nvPr/>
        </p:nvCxnSpPr>
        <p:spPr>
          <a:xfrm flipH="1">
            <a:off x="7083425" y="2454275"/>
            <a:ext cx="0" cy="227965"/>
          </a:xfrm>
          <a:prstGeom prst="straightConnector1">
            <a:avLst/>
          </a:prstGeom>
          <a:ln w="1905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64" name="Conector de Seta Reta 63"/>
          <p:cNvCxnSpPr/>
          <p:nvPr/>
        </p:nvCxnSpPr>
        <p:spPr>
          <a:xfrm flipH="1">
            <a:off x="7083425" y="2901950"/>
            <a:ext cx="0" cy="227965"/>
          </a:xfrm>
          <a:prstGeom prst="straightConnector1">
            <a:avLst/>
          </a:prstGeom>
          <a:ln w="1905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5" name="CaixaDeTexto 47"/>
          <p:cNvSpPr txBox="1"/>
          <p:nvPr/>
        </p:nvSpPr>
        <p:spPr>
          <a:xfrm>
            <a:off x="6630484" y="2096296"/>
            <a:ext cx="9055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0.7 V</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66" name="Conector de Seta Reta 65"/>
          <p:cNvCxnSpPr/>
          <p:nvPr/>
        </p:nvCxnSpPr>
        <p:spPr>
          <a:xfrm rot="16200000">
            <a:off x="2400107" y="1351473"/>
            <a:ext cx="0" cy="540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7" name="CaixaDeTexto 47"/>
          <p:cNvSpPr txBox="1"/>
          <p:nvPr/>
        </p:nvSpPr>
        <p:spPr>
          <a:xfrm>
            <a:off x="2057849" y="1185071"/>
            <a:ext cx="5943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Iin</a:t>
            </a:r>
            <a:endParaRPr lang="pt-BR" sz="2400" i="1" baseline="-25000"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68" name="Caixa de Texto 67"/>
              <p:cNvSpPr txBox="1"/>
              <p:nvPr/>
            </p:nvSpPr>
            <p:spPr>
              <a:xfrm>
                <a:off x="3859530" y="4834255"/>
                <a:ext cx="5299075" cy="96774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8" name="Caixa de Texto 67"/>
              <p:cNvSpPr txBox="1">
                <a:spLocks noRot="1" noChangeAspect="1" noMove="1" noResize="1" noEditPoints="1" noAdjustHandles="1" noChangeArrowheads="1" noChangeShapeType="1" noTextEdit="1"/>
              </p:cNvSpPr>
              <p:nvPr/>
            </p:nvSpPr>
            <p:spPr>
              <a:xfrm>
                <a:off x="3859530" y="4834255"/>
                <a:ext cx="5299075" cy="967740"/>
              </a:xfrm>
              <a:prstGeom prst="rect">
                <a:avLst/>
              </a:prstGeom>
              <a:blipFill rotWithShape="1">
                <a:blip r:embed="rId2"/>
                <a:stretch>
                  <a:fillRect r="-144"/>
                </a:stretch>
              </a:blipFill>
            </p:spPr>
            <p:txBody>
              <a:bodyPr/>
              <a:lstStyle/>
              <a:p>
                <a:r>
                  <a:rPr lang="pt-BR" altLang="en-US">
                    <a:noFill/>
                  </a:rPr>
                  <a:t> </a:t>
                </a:r>
              </a:p>
            </p:txBody>
          </p:sp>
        </mc:Fallback>
      </mc:AlternateContent>
      <p:sp>
        <p:nvSpPr>
          <p:cNvPr id="3" name="CaixaDeTexto 47"/>
          <p:cNvSpPr txBox="1"/>
          <p:nvPr/>
        </p:nvSpPr>
        <p:spPr>
          <a:xfrm>
            <a:off x="10953564" y="3806986"/>
            <a:ext cx="1024255" cy="460375"/>
          </a:xfrm>
          <a:prstGeom prst="rect">
            <a:avLst/>
          </a:prstGeom>
          <a:noFill/>
        </p:spPr>
        <p:txBody>
          <a:bodyPr wrap="none" rtlCol="0">
            <a:spAutoFit/>
          </a:bodyPr>
          <a:p>
            <a:r>
              <a:rPr lang="pt-BR" sz="2400" i="1" dirty="0" smtClean="0">
                <a:latin typeface="Century Schoolbook" panose="02040604050505020304" pitchFamily="18" charset="0"/>
                <a:ea typeface="Cambria Math" panose="02040503050406030204" pitchFamily="18" charset="0"/>
              </a:rPr>
              <a:t>tempo</a:t>
            </a:r>
            <a:endParaRPr lang="pt-BR" sz="24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45" y="431165"/>
            <a:ext cx="11040110" cy="5925185"/>
          </a:xfrm>
          <a:prstGeom prst="rect">
            <a:avLst/>
          </a:prstGeom>
          <a:noFill/>
        </p:spPr>
        <p:txBody>
          <a:bodyPr wrap="square" rtlCol="0">
            <a:noAutofit/>
          </a:bodyPr>
          <a:lstStyle/>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a:t>
            </a:r>
            <a:r>
              <a:rPr lang="pt-BR" altLang="en-US" sz="32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grande pode-se fornecer uma corrente grande sem puxá-la da entrada</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Serve para deslocar o nível</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Circuito chamado de seguidor de emissor</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5" name="CaixaDeTexto 47"/>
          <p:cNvSpPr txBox="1"/>
          <p:nvPr/>
        </p:nvSpPr>
        <p:spPr>
          <a:xfrm>
            <a:off x="1976773" y="2527661"/>
            <a:ext cx="995680"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6" name="Elipse 15"/>
          <p:cNvSpPr/>
          <p:nvPr/>
        </p:nvSpPr>
        <p:spPr>
          <a:xfrm>
            <a:off x="1550688" y="253402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Forma livre 16"/>
          <p:cNvSpPr/>
          <p:nvPr/>
        </p:nvSpPr>
        <p:spPr>
          <a:xfrm>
            <a:off x="1605298" y="260260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17"/>
          <p:cNvCxnSpPr/>
          <p:nvPr/>
        </p:nvCxnSpPr>
        <p:spPr>
          <a:xfrm rot="5400000">
            <a:off x="1521533" y="323152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H="1">
            <a:off x="1768279" y="2295487"/>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a:stCxn id="16" idx="0"/>
          </p:cNvCxnSpPr>
          <p:nvPr/>
        </p:nvCxnSpPr>
        <p:spPr>
          <a:xfrm flipH="1" flipV="1">
            <a:off x="1763730" y="2290938"/>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1602457" y="3473751"/>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0" name="Grupo 39"/>
          <p:cNvGrpSpPr/>
          <p:nvPr/>
        </p:nvGrpSpPr>
        <p:grpSpPr>
          <a:xfrm flipH="1">
            <a:off x="2406818" y="2193167"/>
            <a:ext cx="1274445"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 name="Retângulo arredondado 2"/>
          <p:cNvSpPr/>
          <p:nvPr/>
        </p:nvSpPr>
        <p:spPr>
          <a:xfrm>
            <a:off x="3516630" y="1869440"/>
            <a:ext cx="935990" cy="1778635"/>
          </a:xfrm>
          <a:prstGeom prst="roundRect">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 name="Conector Reto 3"/>
          <p:cNvCxnSpPr/>
          <p:nvPr/>
        </p:nvCxnSpPr>
        <p:spPr>
          <a:xfrm flipH="1">
            <a:off x="4452424" y="2291042"/>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6200000" flipH="1">
            <a:off x="4788068" y="2812927"/>
            <a:ext cx="1274445" cy="234950"/>
            <a:chOff x="4152748" y="3524056"/>
            <a:chExt cx="1274569" cy="255373"/>
          </a:xfrm>
        </p:grpSpPr>
        <p:cxnSp>
          <p:nvCxnSpPr>
            <p:cNvPr id="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 name="Conector Reto 9"/>
          <p:cNvCxnSpPr/>
          <p:nvPr/>
        </p:nvCxnSpPr>
        <p:spPr>
          <a:xfrm>
            <a:off x="5248627" y="3567731"/>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Caixa de Texto 23"/>
          <p:cNvSpPr txBox="1"/>
          <p:nvPr/>
        </p:nvSpPr>
        <p:spPr>
          <a:xfrm>
            <a:off x="5542942" y="272326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sp>
        <p:nvSpPr>
          <p:cNvPr id="12" name="Caixa de Texto 23"/>
          <p:cNvSpPr txBox="1"/>
          <p:nvPr/>
        </p:nvSpPr>
        <p:spPr>
          <a:xfrm>
            <a:off x="2686712" y="1671070"/>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in</a:t>
            </a:r>
            <a:endParaRPr lang="pt-BR" altLang="en-US" sz="2800" baseline="-25000" dirty="0">
              <a:latin typeface="Comic Sans MS" panose="030F0702030302020204" pitchFamily="66" charset="0"/>
              <a:cs typeface="Comic Sans MS" panose="030F0702030302020204" pitchFamily="66" charset="0"/>
            </a:endParaRPr>
          </a:p>
        </p:txBody>
      </p:sp>
      <p:sp>
        <p:nvSpPr>
          <p:cNvPr id="27" name="Caixa de Texto 23"/>
          <p:cNvSpPr txBox="1"/>
          <p:nvPr/>
        </p:nvSpPr>
        <p:spPr>
          <a:xfrm>
            <a:off x="6614160" y="3768090"/>
            <a:ext cx="5334000" cy="1568450"/>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Se R</a:t>
            </a:r>
            <a:r>
              <a:rPr lang="pt-BR" altLang="en-US" sz="2400" baseline="-25000" dirty="0">
                <a:latin typeface="Comic Sans MS" panose="030F0702030302020204" pitchFamily="66" charset="0"/>
                <a:cs typeface="Comic Sans MS" panose="030F0702030302020204" pitchFamily="66" charset="0"/>
              </a:rPr>
              <a:t>in </a:t>
            </a:r>
            <a:r>
              <a:rPr lang="pt-BR" altLang="en-US" sz="2400" dirty="0">
                <a:latin typeface="Comic Sans MS" panose="030F0702030302020204" pitchFamily="66" charset="0"/>
                <a:cs typeface="Comic Sans MS" panose="030F0702030302020204" pitchFamily="66" charset="0"/>
              </a:rPr>
              <a:t>&gt;&gt; R</a:t>
            </a:r>
            <a:r>
              <a:rPr lang="pt-BR" altLang="en-US" sz="2400" baseline="-25000" dirty="0">
                <a:latin typeface="Comic Sans MS" panose="030F0702030302020204" pitchFamily="66" charset="0"/>
                <a:cs typeface="Comic Sans MS" panose="030F0702030302020204" pitchFamily="66" charset="0"/>
              </a:rPr>
              <a:t>L</a:t>
            </a:r>
            <a:r>
              <a:rPr lang="pt-BR" altLang="en-US" sz="2400" dirty="0">
                <a:latin typeface="Comic Sans MS" panose="030F0702030302020204" pitchFamily="66" charset="0"/>
                <a:cs typeface="Comic Sans MS" panose="030F0702030302020204" pitchFamily="66" charset="0"/>
              </a:rPr>
              <a:t> e a corrente que passa por R</a:t>
            </a:r>
            <a:r>
              <a:rPr lang="pt-BR" altLang="en-US" sz="2400" baseline="-25000" dirty="0">
                <a:latin typeface="Comic Sans MS" panose="030F0702030302020204" pitchFamily="66" charset="0"/>
                <a:cs typeface="Comic Sans MS" panose="030F0702030302020204" pitchFamily="66" charset="0"/>
              </a:rPr>
              <a:t>in</a:t>
            </a:r>
            <a:r>
              <a:rPr lang="pt-BR" altLang="en-US" sz="2400" dirty="0">
                <a:latin typeface="Comic Sans MS" panose="030F0702030302020204" pitchFamily="66" charset="0"/>
                <a:cs typeface="Comic Sans MS" panose="030F0702030302020204" pitchFamily="66" charset="0"/>
              </a:rPr>
              <a:t> for igual a corrente de R</a:t>
            </a:r>
            <a:r>
              <a:rPr lang="pt-BR" altLang="en-US" sz="2400" baseline="-25000" dirty="0">
                <a:latin typeface="Comic Sans MS" panose="030F0702030302020204" pitchFamily="66" charset="0"/>
                <a:cs typeface="Comic Sans MS" panose="030F0702030302020204" pitchFamily="66" charset="0"/>
              </a:rPr>
              <a:t>L,</a:t>
            </a:r>
            <a:r>
              <a:rPr lang="pt-BR" altLang="en-US" sz="2400" dirty="0">
                <a:latin typeface="Comic Sans MS" panose="030F0702030302020204" pitchFamily="66" charset="0"/>
                <a:cs typeface="Comic Sans MS" panose="030F0702030302020204" pitchFamily="66" charset="0"/>
              </a:rPr>
              <a:t> haverá uma </a:t>
            </a:r>
            <a:r>
              <a:rPr lang="pt-BR" altLang="en-US" sz="2400" dirty="0" smtClean="0">
                <a:latin typeface="Comic Sans MS" panose="030F0702030302020204" pitchFamily="66" charset="0"/>
                <a:cs typeface="Comic Sans MS" panose="030F0702030302020204" pitchFamily="66" charset="0"/>
              </a:rPr>
              <a:t>significativa </a:t>
            </a:r>
            <a:r>
              <a:rPr lang="pt-BR" altLang="en-US" sz="2400" dirty="0">
                <a:latin typeface="Comic Sans MS" panose="030F0702030302020204" pitchFamily="66" charset="0"/>
                <a:cs typeface="Comic Sans MS" panose="030F0702030302020204" pitchFamily="66" charset="0"/>
              </a:rPr>
              <a:t>queda de tensão em R</a:t>
            </a:r>
            <a:r>
              <a:rPr lang="pt-BR" altLang="en-US" sz="2400" baseline="-25000" dirty="0">
                <a:latin typeface="Comic Sans MS" panose="030F0702030302020204" pitchFamily="66" charset="0"/>
                <a:cs typeface="Comic Sans MS" panose="030F0702030302020204" pitchFamily="66" charset="0"/>
              </a:rPr>
              <a:t>in</a:t>
            </a:r>
            <a:endParaRPr lang="pt-BR" altLang="en-US" sz="2400" baseline="-25000" dirty="0">
              <a:latin typeface="Comic Sans MS" panose="030F0702030302020204" pitchFamily="66" charset="0"/>
              <a:cs typeface="Comic Sans MS" panose="030F0702030302020204" pitchFamily="66" charset="0"/>
            </a:endParaRPr>
          </a:p>
        </p:txBody>
      </p:sp>
      <p:sp>
        <p:nvSpPr>
          <p:cNvPr id="5" name="CaixaDeTexto 47"/>
          <p:cNvSpPr txBox="1"/>
          <p:nvPr/>
        </p:nvSpPr>
        <p:spPr>
          <a:xfrm>
            <a:off x="7799088" y="2605131"/>
            <a:ext cx="995680"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3" name="Elipse 12"/>
          <p:cNvSpPr/>
          <p:nvPr/>
        </p:nvSpPr>
        <p:spPr>
          <a:xfrm>
            <a:off x="7373003" y="261149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4" name="Forma livre 13"/>
          <p:cNvSpPr/>
          <p:nvPr/>
        </p:nvSpPr>
        <p:spPr>
          <a:xfrm>
            <a:off x="7427613" y="268007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rot="5400000">
            <a:off x="7343848" y="330899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flipH="1">
            <a:off x="7590594" y="2388197"/>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a:stCxn id="13" idx="0"/>
          </p:cNvCxnSpPr>
          <p:nvPr/>
        </p:nvCxnSpPr>
        <p:spPr>
          <a:xfrm flipH="1" flipV="1">
            <a:off x="7600650" y="2368408"/>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a:off x="7424772" y="3551221"/>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 name="Grupo 25"/>
          <p:cNvGrpSpPr/>
          <p:nvPr/>
        </p:nvGrpSpPr>
        <p:grpSpPr>
          <a:xfrm flipH="1">
            <a:off x="8229133" y="2270637"/>
            <a:ext cx="1274445" cy="234950"/>
            <a:chOff x="4152748" y="3524056"/>
            <a:chExt cx="1274569" cy="255373"/>
          </a:xfrm>
        </p:grpSpPr>
        <p:cxnSp>
          <p:nvCxnSpPr>
            <p:cNvPr id="2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9" name="Retângulo 28"/>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1" name="Conector Reto 30"/>
          <p:cNvCxnSpPr/>
          <p:nvPr/>
        </p:nvCxnSpPr>
        <p:spPr>
          <a:xfrm flipH="1">
            <a:off x="9407964" y="2381212"/>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 name="Grupo 31"/>
          <p:cNvGrpSpPr/>
          <p:nvPr/>
        </p:nvGrpSpPr>
        <p:grpSpPr>
          <a:xfrm rot="16200000" flipH="1">
            <a:off x="9743608" y="2903097"/>
            <a:ext cx="1274445" cy="234950"/>
            <a:chOff x="4152748" y="3524056"/>
            <a:chExt cx="1274569" cy="255373"/>
          </a:xfrm>
        </p:grpSpPr>
        <p:cxnSp>
          <p:nvCxnSpPr>
            <p:cNvPr id="3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4" name="Retângulo 3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5" name="Conector Reto 34"/>
          <p:cNvCxnSpPr/>
          <p:nvPr/>
        </p:nvCxnSpPr>
        <p:spPr>
          <a:xfrm>
            <a:off x="10204167" y="3657901"/>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 de Texto 23"/>
          <p:cNvSpPr txBox="1"/>
          <p:nvPr/>
        </p:nvSpPr>
        <p:spPr>
          <a:xfrm>
            <a:off x="10498482" y="281343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sp>
        <p:nvSpPr>
          <p:cNvPr id="37" name="Caixa de Texto 23"/>
          <p:cNvSpPr txBox="1"/>
          <p:nvPr/>
        </p:nvSpPr>
        <p:spPr>
          <a:xfrm>
            <a:off x="8509027" y="1748540"/>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in</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74427" y="509934"/>
                <a:ext cx="10515600" cy="5986400"/>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pt-BR" dirty="0" smtClean="0">
                    <a:latin typeface="Comic Sans MS" panose="030F0702030302020204" pitchFamily="66" charset="0"/>
                  </a:rPr>
                  <a:t>Ex.:</a:t>
                </a:r>
                <a:endParaRPr lang="pt-BR" dirty="0" smtClean="0">
                  <a:latin typeface="Comic Sans MS" panose="030F0702030302020204" pitchFamily="66" charset="0"/>
                </a:endParaRPr>
              </a:p>
              <a:p>
                <a:pPr marL="0" indent="0">
                  <a:lnSpc>
                    <a:spcPct val="120000"/>
                  </a:lnSpc>
                  <a:buNone/>
                </a:pPr>
                <a14:m>
                  <m:oMathPara xmlns:m="http://schemas.openxmlformats.org/officeDocument/2006/math">
                    <m:oMathParaPr>
                      <m:jc m:val="centerGroup"/>
                    </m:oMathParaPr>
                    <m:oMath xmlns:m="http://schemas.openxmlformats.org/officeDocument/2006/math">
                      <m:r>
                        <a:rPr lang="pt-BR" i="1" smtClean="0">
                          <a:latin typeface="Cambria Math" panose="02040503050406030204" pitchFamily="18" charset="0"/>
                          <a:ea typeface="Cambria Math" panose="02040503050406030204" pitchFamily="18" charset="0"/>
                        </a:rPr>
                        <m:t>ℒ</m:t>
                      </m:r>
                      <m:d>
                        <m:dPr>
                          <m:ctrlPr>
                            <a:rPr lang="pt-BR" b="0" i="1" smtClean="0">
                              <a:latin typeface="Cambria Math" panose="02040503050406030204" pitchFamily="18" charset="0"/>
                              <a:ea typeface="Cambria Math" panose="02040503050406030204" pitchFamily="18" charset="0"/>
                            </a:rPr>
                          </m:ctrlPr>
                        </m:dPr>
                        <m:e>
                          <m:r>
                            <a:rPr lang="pt-BR" b="0" i="1" smtClean="0">
                              <a:latin typeface="Cambria Math" panose="02040503050406030204" pitchFamily="18" charset="0"/>
                              <a:ea typeface="Cambria Math" panose="02040503050406030204" pitchFamily="18" charset="0"/>
                            </a:rPr>
                            <m:t>𝑡ℎ</m:t>
                          </m:r>
                          <m:d>
                            <m:dPr>
                              <m:ctrlPr>
                                <a:rPr lang="pt-BR" b="0" i="1" smtClean="0">
                                  <a:latin typeface="Cambria Math" panose="02040503050406030204" pitchFamily="18" charset="0"/>
                                  <a:ea typeface="Cambria Math" panose="02040503050406030204" pitchFamily="18" charset="0"/>
                                </a:rPr>
                              </m:ctrlPr>
                            </m:dPr>
                            <m:e>
                              <m:r>
                                <a:rPr lang="pt-BR" b="0" i="1" smtClean="0">
                                  <a:latin typeface="Cambria Math" panose="02040503050406030204" pitchFamily="18" charset="0"/>
                                  <a:ea typeface="Cambria Math" panose="02040503050406030204" pitchFamily="18" charset="0"/>
                                </a:rPr>
                                <m:t>𝑡</m:t>
                              </m:r>
                            </m:e>
                          </m:d>
                        </m:e>
                      </m:d>
                      <m:r>
                        <a:rPr lang="pt-BR" i="1" smtClean="0">
                          <a:latin typeface="Cambria Math" panose="02040503050406030204" pitchFamily="18" charset="0"/>
                        </a:rPr>
                        <m:t>=</m:t>
                      </m:r>
                      <m:r>
                        <a:rPr lang="pt-BR" b="0" i="1" smtClean="0">
                          <a:latin typeface="Cambria Math" panose="02040503050406030204" pitchFamily="18" charset="0"/>
                        </a:rPr>
                        <m:t>−</m:t>
                      </m:r>
                      <m:f>
                        <m:fPr>
                          <m:ctrlPr>
                            <a:rPr lang="pt-BR" b="0" i="1" smtClean="0">
                              <a:latin typeface="Cambria Math" panose="02040503050406030204" pitchFamily="18" charset="0"/>
                            </a:rPr>
                          </m:ctrlPr>
                        </m:fPr>
                        <m:num>
                          <m:r>
                            <a:rPr lang="pt-BR" b="0" i="1" smtClean="0">
                              <a:latin typeface="Cambria Math" panose="02040503050406030204" pitchFamily="18" charset="0"/>
                            </a:rPr>
                            <m:t>𝜕</m:t>
                          </m:r>
                          <m:r>
                            <a:rPr lang="pt-BR" b="0" i="1" smtClean="0">
                              <a:latin typeface="Cambria Math" panose="02040503050406030204" pitchFamily="18" charset="0"/>
                            </a:rPr>
                            <m:t>𝐻</m:t>
                          </m:r>
                          <m:d>
                            <m:dPr>
                              <m:ctrlPr>
                                <a:rPr lang="pt-BR" b="0" i="1" smtClean="0">
                                  <a:latin typeface="Cambria Math" panose="02040503050406030204" pitchFamily="18" charset="0"/>
                                </a:rPr>
                              </m:ctrlPr>
                            </m:dPr>
                            <m:e>
                              <m:r>
                                <a:rPr lang="pt-BR" b="0" i="1" smtClean="0">
                                  <a:latin typeface="Cambria Math" panose="02040503050406030204" pitchFamily="18" charset="0"/>
                                </a:rPr>
                                <m:t>𝑠</m:t>
                              </m:r>
                            </m:e>
                          </m:d>
                        </m:num>
                        <m:den>
                          <m:r>
                            <a:rPr lang="pt-BR" b="0" i="1" smtClean="0">
                              <a:latin typeface="Cambria Math" panose="02040503050406030204" pitchFamily="18" charset="0"/>
                            </a:rPr>
                            <m:t>𝜕</m:t>
                          </m:r>
                          <m:r>
                            <a:rPr lang="pt-BR" b="0" i="1" smtClean="0">
                              <a:latin typeface="Cambria Math" panose="02040503050406030204" pitchFamily="18" charset="0"/>
                            </a:rPr>
                            <m:t>𝑠</m:t>
                          </m:r>
                        </m:den>
                      </m:f>
                      <m:r>
                        <a:rPr lang="pt-BR" b="0" i="0" smtClean="0">
                          <a:latin typeface="Cambria Math" panose="02040503050406030204" pitchFamily="18" charset="0"/>
                        </a:rPr>
                        <m:t>=−</m:t>
                      </m:r>
                      <m:f>
                        <m:fPr>
                          <m:ctrlPr>
                            <a:rPr lang="pt-BR" b="0" i="1" smtClean="0">
                              <a:latin typeface="Cambria Math" panose="02040503050406030204" pitchFamily="18" charset="0"/>
                            </a:rPr>
                          </m:ctrlPr>
                        </m:fPr>
                        <m:num>
                          <m:r>
                            <a:rPr lang="pt-BR" b="0" i="1" smtClean="0">
                              <a:latin typeface="Cambria Math" panose="02040503050406030204" pitchFamily="18" charset="0"/>
                            </a:rPr>
                            <m:t>𝜕</m:t>
                          </m:r>
                          <m:f>
                            <m:fPr>
                              <m:ctrlPr>
                                <a:rPr lang="pt-BR" b="0" i="1" smtClean="0">
                                  <a:latin typeface="Cambria Math" panose="02040503050406030204" pitchFamily="18" charset="0"/>
                                </a:rPr>
                              </m:ctrlPr>
                            </m:fPr>
                            <m:num>
                              <m:r>
                                <a:rPr lang="pt-BR" b="0" i="1" smtClean="0">
                                  <a:latin typeface="Cambria Math" panose="02040503050406030204" pitchFamily="18" charset="0"/>
                                </a:rPr>
                                <m:t>1</m:t>
                              </m:r>
                            </m:num>
                            <m:den>
                              <m:r>
                                <a:rPr lang="pt-BR" b="0" i="1" smtClean="0">
                                  <a:latin typeface="Cambria Math" panose="02040503050406030204" pitchFamily="18" charset="0"/>
                                </a:rPr>
                                <m:t>𝑠</m:t>
                              </m:r>
                            </m:den>
                          </m:f>
                        </m:num>
                        <m:den>
                          <m:r>
                            <a:rPr lang="pt-BR" b="0" i="1" smtClean="0">
                              <a:latin typeface="Cambria Math" panose="02040503050406030204" pitchFamily="18" charset="0"/>
                            </a:rPr>
                            <m:t>𝜕</m:t>
                          </m:r>
                          <m:r>
                            <a:rPr lang="pt-BR" b="0" i="1" smtClean="0">
                              <a:latin typeface="Cambria Math" panose="02040503050406030204" pitchFamily="18" charset="0"/>
                            </a:rPr>
                            <m:t>𝑥</m:t>
                          </m:r>
                        </m:den>
                      </m:f>
                      <m:r>
                        <a:rPr lang="pt-BR" b="0" i="1" smtClean="0">
                          <a:latin typeface="Cambria Math" panose="02040503050406030204" pitchFamily="18" charset="0"/>
                        </a:rPr>
                        <m:t>=</m:t>
                      </m:r>
                      <m:f>
                        <m:fPr>
                          <m:ctrlPr>
                            <a:rPr lang="pt-BR" b="0" i="1" smtClean="0">
                              <a:latin typeface="Cambria Math" panose="02040503050406030204" pitchFamily="18" charset="0"/>
                            </a:rPr>
                          </m:ctrlPr>
                        </m:fPr>
                        <m:num>
                          <m:r>
                            <a:rPr lang="pt-BR" b="0" i="1" smtClean="0">
                              <a:latin typeface="Cambria Math" panose="02040503050406030204" pitchFamily="18" charset="0"/>
                            </a:rPr>
                            <m:t>1</m:t>
                          </m:r>
                        </m:num>
                        <m:den>
                          <m:sSup>
                            <m:sSupPr>
                              <m:ctrlPr>
                                <a:rPr lang="pt-BR" b="0" i="1" smtClean="0">
                                  <a:latin typeface="Cambria Math" panose="02040503050406030204" pitchFamily="18" charset="0"/>
                                </a:rPr>
                              </m:ctrlPr>
                            </m:sSupPr>
                            <m:e>
                              <m:r>
                                <a:rPr lang="pt-BR" b="0" i="1" smtClean="0">
                                  <a:latin typeface="Cambria Math" panose="02040503050406030204" pitchFamily="18" charset="0"/>
                                </a:rPr>
                                <m:t>𝑠</m:t>
                              </m:r>
                            </m:e>
                            <m:sup>
                              <m:r>
                                <a:rPr lang="pt-BR" b="0" i="1" smtClean="0">
                                  <a:latin typeface="Cambria Math" panose="02040503050406030204" pitchFamily="18" charset="0"/>
                                </a:rPr>
                                <m:t>2</m:t>
                              </m:r>
                            </m:sup>
                          </m:sSup>
                        </m:den>
                      </m:f>
                    </m:oMath>
                  </m:oMathPara>
                </a14:m>
                <a:endParaRPr lang="pt-BR" b="0" dirty="0" smtClean="0">
                  <a:latin typeface="Comic Sans MS" panose="030F0702030302020204" pitchFamily="66" charset="0"/>
                </a:endParaRPr>
              </a:p>
              <a:p>
                <a:pPr marL="0" indent="0">
                  <a:lnSpc>
                    <a:spcPct val="120000"/>
                  </a:lnSpc>
                  <a:buNone/>
                </a:pPr>
                <a14:m>
                  <m:oMathPara xmlns:m="http://schemas.openxmlformats.org/officeDocument/2006/math">
                    <m:oMathParaPr>
                      <m:jc m:val="centerGroup"/>
                    </m:oMathParaPr>
                    <m:oMath xmlns:m="http://schemas.openxmlformats.org/officeDocument/2006/math">
                      <m:r>
                        <a:rPr lang="pt-BR" i="1">
                          <a:latin typeface="Cambria Math" panose="02040503050406030204" pitchFamily="18" charset="0"/>
                          <a:ea typeface="Cambria Math" panose="02040503050406030204" pitchFamily="18" charset="0"/>
                        </a:rPr>
                        <m:t>ℒ</m:t>
                      </m:r>
                      <m:d>
                        <m:dPr>
                          <m:ctrlPr>
                            <a:rPr lang="pt-BR" i="1">
                              <a:latin typeface="Cambria Math" panose="02040503050406030204" pitchFamily="18" charset="0"/>
                              <a:ea typeface="Cambria Math" panose="02040503050406030204" pitchFamily="18" charset="0"/>
                            </a:rPr>
                          </m:ctrlPr>
                        </m:dPr>
                        <m:e>
                          <m:sSup>
                            <m:sSupPr>
                              <m:ctrlPr>
                                <a:rPr lang="pt-BR" i="1" smtClean="0">
                                  <a:latin typeface="Cambria Math" panose="02040503050406030204" pitchFamily="18" charset="0"/>
                                  <a:ea typeface="Cambria Math" panose="02040503050406030204" pitchFamily="18" charset="0"/>
                                </a:rPr>
                              </m:ctrlPr>
                            </m:sSupPr>
                            <m:e>
                              <m:r>
                                <a:rPr lang="pt-BR" b="0" i="1" smtClean="0">
                                  <a:latin typeface="Cambria Math" panose="02040503050406030204" pitchFamily="18" charset="0"/>
                                  <a:ea typeface="Cambria Math" panose="02040503050406030204" pitchFamily="18" charset="0"/>
                                </a:rPr>
                                <m:t>𝑡</m:t>
                              </m:r>
                            </m:e>
                            <m:sup>
                              <m:r>
                                <a:rPr lang="pt-BR" b="0" i="1" smtClean="0">
                                  <a:latin typeface="Cambria Math" panose="02040503050406030204" pitchFamily="18" charset="0"/>
                                  <a:ea typeface="Cambria Math" panose="02040503050406030204" pitchFamily="18" charset="0"/>
                                </a:rPr>
                                <m:t>2</m:t>
                              </m:r>
                            </m:sup>
                          </m:sSup>
                          <m:r>
                            <a:rPr lang="pt-BR" i="1">
                              <a:latin typeface="Cambria Math" panose="02040503050406030204" pitchFamily="18" charset="0"/>
                              <a:ea typeface="Cambria Math" panose="02040503050406030204" pitchFamily="18" charset="0"/>
                            </a:rPr>
                            <m:t>ℎ</m:t>
                          </m:r>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𝑡</m:t>
                              </m:r>
                            </m:e>
                          </m:d>
                        </m:e>
                      </m:d>
                      <m:r>
                        <a:rPr lang="pt-BR" i="1">
                          <a:latin typeface="Cambria Math" panose="02040503050406030204" pitchFamily="18" charset="0"/>
                        </a:rPr>
                        <m:t>=−</m:t>
                      </m:r>
                      <m:f>
                        <m:fPr>
                          <m:ctrlPr>
                            <a:rPr lang="pt-BR" i="1">
                              <a:latin typeface="Cambria Math" panose="02040503050406030204" pitchFamily="18" charset="0"/>
                            </a:rPr>
                          </m:ctrlPr>
                        </m:fPr>
                        <m:num>
                          <m:r>
                            <a:rPr lang="pt-BR" i="1">
                              <a:latin typeface="Cambria Math" panose="02040503050406030204" pitchFamily="18" charset="0"/>
                            </a:rPr>
                            <m:t>𝜕</m:t>
                          </m:r>
                          <m:r>
                            <a:rPr lang="pt-BR" i="1" smtClean="0">
                              <a:latin typeface="Cambria Math" panose="02040503050406030204" pitchFamily="18" charset="0"/>
                              <a:ea typeface="Cambria Math" panose="02040503050406030204" pitchFamily="18" charset="0"/>
                            </a:rPr>
                            <m:t>ℒ</m:t>
                          </m:r>
                          <m:d>
                            <m:dPr>
                              <m:ctrlPr>
                                <a:rPr lang="pt-BR" b="0" i="1" smtClean="0">
                                  <a:latin typeface="Cambria Math" panose="02040503050406030204" pitchFamily="18" charset="0"/>
                                  <a:ea typeface="Cambria Math" panose="02040503050406030204" pitchFamily="18" charset="0"/>
                                </a:rPr>
                              </m:ctrlPr>
                            </m:dPr>
                            <m:e>
                              <m:r>
                                <a:rPr lang="pt-BR" b="0" i="1" smtClean="0">
                                  <a:latin typeface="Cambria Math" panose="02040503050406030204" pitchFamily="18" charset="0"/>
                                  <a:ea typeface="Cambria Math" panose="02040503050406030204" pitchFamily="18" charset="0"/>
                                </a:rPr>
                                <m:t>𝑡ℎ</m:t>
                              </m:r>
                              <m:d>
                                <m:dPr>
                                  <m:ctrlPr>
                                    <a:rPr lang="pt-BR" b="0" i="1" smtClean="0">
                                      <a:latin typeface="Cambria Math" panose="02040503050406030204" pitchFamily="18" charset="0"/>
                                      <a:ea typeface="Cambria Math" panose="02040503050406030204" pitchFamily="18" charset="0"/>
                                    </a:rPr>
                                  </m:ctrlPr>
                                </m:dPr>
                                <m:e>
                                  <m:r>
                                    <a:rPr lang="pt-BR" b="0" i="1" smtClean="0">
                                      <a:latin typeface="Cambria Math" panose="02040503050406030204" pitchFamily="18" charset="0"/>
                                      <a:ea typeface="Cambria Math" panose="02040503050406030204" pitchFamily="18" charset="0"/>
                                    </a:rPr>
                                    <m:t>𝑡</m:t>
                                  </m:r>
                                </m:e>
                              </m:d>
                            </m:e>
                          </m:d>
                        </m:num>
                        <m:den>
                          <m:r>
                            <a:rPr lang="pt-BR" i="1">
                              <a:latin typeface="Cambria Math" panose="02040503050406030204" pitchFamily="18" charset="0"/>
                            </a:rPr>
                            <m:t>𝜕</m:t>
                          </m:r>
                          <m:r>
                            <a:rPr lang="pt-BR" i="1">
                              <a:latin typeface="Cambria Math" panose="02040503050406030204" pitchFamily="18" charset="0"/>
                            </a:rPr>
                            <m:t>𝑠</m:t>
                          </m:r>
                        </m:den>
                      </m:f>
                      <m:r>
                        <a:rPr lang="pt-BR">
                          <a:latin typeface="Cambria Math" panose="02040503050406030204" pitchFamily="18" charset="0"/>
                        </a:rPr>
                        <m:t>=</m:t>
                      </m:r>
                      <m:r>
                        <a:rPr lang="pt-BR" b="0" i="0" smtClean="0">
                          <a:latin typeface="Cambria Math" panose="02040503050406030204" pitchFamily="18" charset="0"/>
                        </a:rPr>
                        <m:t>−</m:t>
                      </m:r>
                      <m:f>
                        <m:fPr>
                          <m:ctrlPr>
                            <a:rPr lang="pt-BR" i="1">
                              <a:latin typeface="Cambria Math" panose="02040503050406030204" pitchFamily="18" charset="0"/>
                            </a:rPr>
                          </m:ctrlPr>
                        </m:fPr>
                        <m:num>
                          <m:r>
                            <a:rPr lang="pt-BR" i="1">
                              <a:latin typeface="Cambria Math" panose="02040503050406030204" pitchFamily="18" charset="0"/>
                            </a:rPr>
                            <m:t>𝜕</m:t>
                          </m:r>
                          <m:d>
                            <m:dPr>
                              <m:ctrlPr>
                                <a:rPr lang="pt-BR" i="1">
                                  <a:latin typeface="Cambria Math" panose="02040503050406030204" pitchFamily="18" charset="0"/>
                                  <a:ea typeface="Cambria Math" panose="02040503050406030204" pitchFamily="18" charset="0"/>
                                </a:rPr>
                              </m:ctrlPr>
                            </m:dPr>
                            <m:e>
                              <m:f>
                                <m:fPr>
                                  <m:ctrlPr>
                                    <a:rPr lang="pt-BR" b="0" i="1" smtClean="0">
                                      <a:latin typeface="Cambria Math" panose="02040503050406030204" pitchFamily="18" charset="0"/>
                                      <a:ea typeface="Cambria Math" panose="02040503050406030204" pitchFamily="18" charset="0"/>
                                    </a:rPr>
                                  </m:ctrlPr>
                                </m:fPr>
                                <m:num>
                                  <m:r>
                                    <a:rPr lang="pt-BR" b="0" i="1" smtClean="0">
                                      <a:latin typeface="Cambria Math" panose="02040503050406030204" pitchFamily="18" charset="0"/>
                                      <a:ea typeface="Cambria Math" panose="02040503050406030204" pitchFamily="18" charset="0"/>
                                    </a:rPr>
                                    <m:t>1</m:t>
                                  </m:r>
                                </m:num>
                                <m:den>
                                  <m:sSup>
                                    <m:sSupPr>
                                      <m:ctrlPr>
                                        <a:rPr lang="pt-BR" b="0" i="1" smtClean="0">
                                          <a:latin typeface="Cambria Math" panose="02040503050406030204" pitchFamily="18" charset="0"/>
                                          <a:ea typeface="Cambria Math" panose="02040503050406030204" pitchFamily="18" charset="0"/>
                                        </a:rPr>
                                      </m:ctrlPr>
                                    </m:sSupPr>
                                    <m:e>
                                      <m:r>
                                        <a:rPr lang="pt-BR" b="0" i="1" smtClean="0">
                                          <a:latin typeface="Cambria Math" panose="02040503050406030204" pitchFamily="18" charset="0"/>
                                          <a:ea typeface="Cambria Math" panose="02040503050406030204" pitchFamily="18" charset="0"/>
                                        </a:rPr>
                                        <m:t>𝑠</m:t>
                                      </m:r>
                                    </m:e>
                                    <m:sup>
                                      <m:r>
                                        <a:rPr lang="pt-BR" b="0" i="1" smtClean="0">
                                          <a:latin typeface="Cambria Math" panose="02040503050406030204" pitchFamily="18" charset="0"/>
                                          <a:ea typeface="Cambria Math" panose="02040503050406030204" pitchFamily="18" charset="0"/>
                                        </a:rPr>
                                        <m:t>2</m:t>
                                      </m:r>
                                    </m:sup>
                                  </m:sSup>
                                </m:den>
                              </m:f>
                            </m:e>
                          </m:d>
                        </m:num>
                        <m:den>
                          <m:r>
                            <a:rPr lang="pt-BR" i="1">
                              <a:latin typeface="Cambria Math" panose="02040503050406030204" pitchFamily="18" charset="0"/>
                            </a:rPr>
                            <m:t>𝜕</m:t>
                          </m:r>
                          <m:r>
                            <a:rPr lang="pt-BR" i="1">
                              <a:latin typeface="Cambria Math" panose="02040503050406030204" pitchFamily="18" charset="0"/>
                            </a:rPr>
                            <m:t>𝑠</m:t>
                          </m:r>
                        </m:den>
                      </m:f>
                      <m:r>
                        <a:rPr lang="pt-BR" b="0" i="1" smtClean="0">
                          <a:latin typeface="Cambria Math" panose="02040503050406030204" pitchFamily="18" charset="0"/>
                        </a:rPr>
                        <m:t>=</m:t>
                      </m:r>
                      <m:f>
                        <m:fPr>
                          <m:ctrlPr>
                            <a:rPr lang="pt-BR" i="1" smtClean="0">
                              <a:latin typeface="Cambria Math" panose="02040503050406030204" pitchFamily="18" charset="0"/>
                            </a:rPr>
                          </m:ctrlPr>
                        </m:fPr>
                        <m:num>
                          <m:r>
                            <a:rPr lang="pt-BR" b="0" i="1" smtClean="0">
                              <a:latin typeface="Cambria Math" panose="02040503050406030204" pitchFamily="18" charset="0"/>
                            </a:rPr>
                            <m:t>2</m:t>
                          </m:r>
                        </m:num>
                        <m:den>
                          <m:sSup>
                            <m:sSupPr>
                              <m:ctrlPr>
                                <a:rPr lang="pt-BR" i="1" smtClean="0">
                                  <a:latin typeface="Cambria Math" panose="02040503050406030204" pitchFamily="18" charset="0"/>
                                </a:rPr>
                              </m:ctrlPr>
                            </m:sSupPr>
                            <m:e>
                              <m:r>
                                <a:rPr lang="pt-BR" b="0" i="1" smtClean="0">
                                  <a:latin typeface="Cambria Math" panose="02040503050406030204" pitchFamily="18" charset="0"/>
                                </a:rPr>
                                <m:t>𝑠</m:t>
                              </m:r>
                            </m:e>
                            <m:sup>
                              <m:r>
                                <a:rPr lang="pt-BR" b="0" i="1" smtClean="0">
                                  <a:latin typeface="Cambria Math" panose="02040503050406030204" pitchFamily="18" charset="0"/>
                                </a:rPr>
                                <m:t>3</m:t>
                              </m:r>
                            </m:sup>
                          </m:sSup>
                        </m:den>
                      </m:f>
                    </m:oMath>
                  </m:oMathPara>
                </a14:m>
                <a:endParaRPr lang="pt-BR" sz="3200" dirty="0" smtClean="0">
                  <a:latin typeface="Comic Sans MS" panose="030F0702030302020204" pitchFamily="66" charset="0"/>
                </a:endParaRPr>
              </a:p>
              <a:p>
                <a:pPr marL="0" indent="0">
                  <a:lnSpc>
                    <a:spcPct val="120000"/>
                  </a:lnSpc>
                  <a:buNone/>
                </a:pPr>
                <a14:m>
                  <m:oMath xmlns:m="http://schemas.openxmlformats.org/officeDocument/2006/math">
                    <m:r>
                      <a:rPr lang="pt-BR" sz="3200" i="1">
                        <a:latin typeface="Cambria Math" panose="02040503050406030204" pitchFamily="18" charset="0"/>
                        <a:ea typeface="Cambria Math" panose="02040503050406030204" pitchFamily="18" charset="0"/>
                      </a:rPr>
                      <m:t>ℒ</m:t>
                    </m:r>
                    <m:d>
                      <m:dPr>
                        <m:ctrlPr>
                          <a:rPr lang="pt-BR" sz="3200" i="1">
                            <a:latin typeface="Cambria Math" panose="02040503050406030204" pitchFamily="18" charset="0"/>
                            <a:ea typeface="Cambria Math" panose="02040503050406030204" pitchFamily="18" charset="0"/>
                          </a:rPr>
                        </m:ctrlPr>
                      </m:dPr>
                      <m:e>
                        <m:sSup>
                          <m:sSupPr>
                            <m:ctrlPr>
                              <a:rPr lang="pt-BR" sz="3200" i="1">
                                <a:latin typeface="Cambria Math" panose="02040503050406030204" pitchFamily="18" charset="0"/>
                                <a:ea typeface="Cambria Math" panose="02040503050406030204" pitchFamily="18" charset="0"/>
                              </a:rPr>
                            </m:ctrlPr>
                          </m:sSupPr>
                          <m:e>
                            <m:r>
                              <a:rPr lang="pt-BR" sz="3200" i="1">
                                <a:latin typeface="Cambria Math" panose="02040503050406030204" pitchFamily="18" charset="0"/>
                                <a:ea typeface="Cambria Math" panose="02040503050406030204" pitchFamily="18" charset="0"/>
                              </a:rPr>
                              <m:t>𝑡</m:t>
                            </m:r>
                          </m:e>
                          <m:sup>
                            <m:r>
                              <a:rPr lang="pt-BR" sz="3200" b="0" i="1" smtClean="0">
                                <a:latin typeface="Cambria Math" panose="02040503050406030204" pitchFamily="18" charset="0"/>
                                <a:ea typeface="Cambria Math" panose="02040503050406030204" pitchFamily="18" charset="0"/>
                              </a:rPr>
                              <m:t>3</m:t>
                            </m:r>
                          </m:sup>
                        </m:sSup>
                        <m:r>
                          <a:rPr lang="pt-BR" sz="3200" i="1">
                            <a:latin typeface="Cambria Math" panose="02040503050406030204" pitchFamily="18" charset="0"/>
                            <a:ea typeface="Cambria Math" panose="02040503050406030204" pitchFamily="18" charset="0"/>
                          </a:rPr>
                          <m:t>ℎ</m:t>
                        </m:r>
                        <m:d>
                          <m:dPr>
                            <m:ctrlPr>
                              <a:rPr lang="pt-BR" sz="3200" i="1">
                                <a:latin typeface="Cambria Math" panose="02040503050406030204" pitchFamily="18" charset="0"/>
                                <a:ea typeface="Cambria Math" panose="02040503050406030204" pitchFamily="18" charset="0"/>
                              </a:rPr>
                            </m:ctrlPr>
                          </m:dPr>
                          <m:e>
                            <m:r>
                              <a:rPr lang="pt-BR" sz="3200" i="1">
                                <a:latin typeface="Cambria Math" panose="02040503050406030204" pitchFamily="18" charset="0"/>
                                <a:ea typeface="Cambria Math" panose="02040503050406030204" pitchFamily="18" charset="0"/>
                              </a:rPr>
                              <m:t>𝑡</m:t>
                            </m:r>
                          </m:e>
                        </m:d>
                      </m:e>
                    </m:d>
                    <m:r>
                      <a:rPr lang="pt-BR" sz="3200" i="1">
                        <a:latin typeface="Cambria Math" panose="02040503050406030204" pitchFamily="18" charset="0"/>
                      </a:rPr>
                      <m:t>=−</m:t>
                    </m:r>
                    <m:f>
                      <m:fPr>
                        <m:ctrlPr>
                          <a:rPr lang="pt-BR" sz="3200" i="1">
                            <a:latin typeface="Cambria Math" panose="02040503050406030204" pitchFamily="18" charset="0"/>
                          </a:rPr>
                        </m:ctrlPr>
                      </m:fPr>
                      <m:num>
                        <m:r>
                          <a:rPr lang="pt-BR" sz="3200" i="1">
                            <a:latin typeface="Cambria Math" panose="02040503050406030204" pitchFamily="18" charset="0"/>
                          </a:rPr>
                          <m:t>𝜕</m:t>
                        </m:r>
                        <m:r>
                          <a:rPr lang="pt-BR" sz="3200" i="1">
                            <a:latin typeface="Cambria Math" panose="02040503050406030204" pitchFamily="18" charset="0"/>
                            <a:ea typeface="Cambria Math" panose="02040503050406030204" pitchFamily="18" charset="0"/>
                          </a:rPr>
                          <m:t>ℒ</m:t>
                        </m:r>
                        <m:d>
                          <m:dPr>
                            <m:ctrlPr>
                              <a:rPr lang="pt-BR" sz="3200" i="1">
                                <a:latin typeface="Cambria Math" panose="02040503050406030204" pitchFamily="18" charset="0"/>
                                <a:ea typeface="Cambria Math" panose="02040503050406030204" pitchFamily="18" charset="0"/>
                              </a:rPr>
                            </m:ctrlPr>
                          </m:dPr>
                          <m:e>
                            <m:sSup>
                              <m:sSupPr>
                                <m:ctrlPr>
                                  <a:rPr lang="pt-BR" sz="3200" i="1" smtClean="0">
                                    <a:latin typeface="Cambria Math" panose="02040503050406030204" pitchFamily="18" charset="0"/>
                                    <a:ea typeface="Cambria Math" panose="02040503050406030204" pitchFamily="18" charset="0"/>
                                  </a:rPr>
                                </m:ctrlPr>
                              </m:sSupPr>
                              <m:e>
                                <m:r>
                                  <a:rPr lang="pt-BR" sz="3200" b="0" i="1" smtClean="0">
                                    <a:latin typeface="Cambria Math" panose="02040503050406030204" pitchFamily="18" charset="0"/>
                                    <a:ea typeface="Cambria Math" panose="02040503050406030204" pitchFamily="18" charset="0"/>
                                  </a:rPr>
                                  <m:t>𝑡</m:t>
                                </m:r>
                              </m:e>
                              <m:sup>
                                <m:r>
                                  <a:rPr lang="pt-BR" sz="3200" b="0" i="1" smtClean="0">
                                    <a:latin typeface="Cambria Math" panose="02040503050406030204" pitchFamily="18" charset="0"/>
                                    <a:ea typeface="Cambria Math" panose="02040503050406030204" pitchFamily="18" charset="0"/>
                                  </a:rPr>
                                  <m:t>2</m:t>
                                </m:r>
                              </m:sup>
                            </m:sSup>
                            <m:r>
                              <a:rPr lang="pt-BR" sz="3200" b="0" i="1" smtClean="0">
                                <a:latin typeface="Cambria Math" panose="02040503050406030204" pitchFamily="18" charset="0"/>
                                <a:ea typeface="Cambria Math" panose="02040503050406030204" pitchFamily="18" charset="0"/>
                              </a:rPr>
                              <m:t>ℎ</m:t>
                            </m:r>
                            <m:d>
                              <m:dPr>
                                <m:ctrlPr>
                                  <a:rPr lang="pt-BR" sz="3200" b="0" i="1" smtClean="0">
                                    <a:latin typeface="Cambria Math" panose="02040503050406030204" pitchFamily="18" charset="0"/>
                                    <a:ea typeface="Cambria Math" panose="02040503050406030204" pitchFamily="18" charset="0"/>
                                  </a:rPr>
                                </m:ctrlPr>
                              </m:dPr>
                              <m:e>
                                <m:r>
                                  <a:rPr lang="pt-BR" sz="3200" b="0" i="1" smtClean="0">
                                    <a:latin typeface="Cambria Math" panose="02040503050406030204" pitchFamily="18" charset="0"/>
                                    <a:ea typeface="Cambria Math" panose="02040503050406030204" pitchFamily="18" charset="0"/>
                                  </a:rPr>
                                  <m:t>𝑡</m:t>
                                </m:r>
                              </m:e>
                            </m:d>
                          </m:e>
                        </m:d>
                      </m:num>
                      <m:den>
                        <m:r>
                          <a:rPr lang="pt-BR" sz="3200" i="1">
                            <a:latin typeface="Cambria Math" panose="02040503050406030204" pitchFamily="18" charset="0"/>
                          </a:rPr>
                          <m:t>𝜕</m:t>
                        </m:r>
                        <m:r>
                          <a:rPr lang="pt-BR" sz="3200" i="1">
                            <a:latin typeface="Cambria Math" panose="02040503050406030204" pitchFamily="18" charset="0"/>
                          </a:rPr>
                          <m:t>𝑠</m:t>
                        </m:r>
                      </m:den>
                    </m:f>
                    <m:r>
                      <a:rPr lang="pt-BR" sz="3200">
                        <a:latin typeface="Cambria Math" panose="02040503050406030204" pitchFamily="18" charset="0"/>
                      </a:rPr>
                      <m:t>=</m:t>
                    </m:r>
                    <m:r>
                      <a:rPr lang="pt-BR" sz="3200" b="0" i="0" smtClean="0">
                        <a:latin typeface="Cambria Math" panose="02040503050406030204" pitchFamily="18" charset="0"/>
                      </a:rPr>
                      <m:t>−</m:t>
                    </m:r>
                    <m:f>
                      <m:fPr>
                        <m:ctrlPr>
                          <a:rPr lang="pt-BR" sz="3200" i="1">
                            <a:latin typeface="Cambria Math" panose="02040503050406030204" pitchFamily="18" charset="0"/>
                          </a:rPr>
                        </m:ctrlPr>
                      </m:fPr>
                      <m:num>
                        <m:r>
                          <a:rPr lang="pt-BR" sz="3200" i="1">
                            <a:latin typeface="Cambria Math" panose="02040503050406030204" pitchFamily="18" charset="0"/>
                          </a:rPr>
                          <m:t>𝜕</m:t>
                        </m:r>
                        <m:d>
                          <m:dPr>
                            <m:ctrlPr>
                              <a:rPr lang="pt-BR" sz="3200" i="1">
                                <a:latin typeface="Cambria Math" panose="02040503050406030204" pitchFamily="18" charset="0"/>
                                <a:ea typeface="Cambria Math" panose="02040503050406030204" pitchFamily="18" charset="0"/>
                              </a:rPr>
                            </m:ctrlPr>
                          </m:dPr>
                          <m:e>
                            <m:f>
                              <m:fPr>
                                <m:ctrlPr>
                                  <a:rPr lang="pt-BR" sz="3200" i="1">
                                    <a:latin typeface="Cambria Math" panose="02040503050406030204" pitchFamily="18" charset="0"/>
                                    <a:ea typeface="Cambria Math" panose="02040503050406030204" pitchFamily="18" charset="0"/>
                                  </a:rPr>
                                </m:ctrlPr>
                              </m:fPr>
                              <m:num>
                                <m:r>
                                  <a:rPr lang="pt-BR" sz="3200" b="0" i="1" smtClean="0">
                                    <a:latin typeface="Cambria Math" panose="02040503050406030204" pitchFamily="18" charset="0"/>
                                    <a:ea typeface="Cambria Math" panose="02040503050406030204" pitchFamily="18" charset="0"/>
                                  </a:rPr>
                                  <m:t>2</m:t>
                                </m:r>
                              </m:num>
                              <m:den>
                                <m:sSup>
                                  <m:sSupPr>
                                    <m:ctrlPr>
                                      <a:rPr lang="pt-BR" sz="3200" i="1">
                                        <a:latin typeface="Cambria Math" panose="02040503050406030204" pitchFamily="18" charset="0"/>
                                        <a:ea typeface="Cambria Math" panose="02040503050406030204" pitchFamily="18" charset="0"/>
                                      </a:rPr>
                                    </m:ctrlPr>
                                  </m:sSupPr>
                                  <m:e>
                                    <m:r>
                                      <a:rPr lang="pt-BR" sz="3200" i="1">
                                        <a:latin typeface="Cambria Math" panose="02040503050406030204" pitchFamily="18" charset="0"/>
                                        <a:ea typeface="Cambria Math" panose="02040503050406030204" pitchFamily="18" charset="0"/>
                                      </a:rPr>
                                      <m:t>𝑠</m:t>
                                    </m:r>
                                  </m:e>
                                  <m:sup>
                                    <m:r>
                                      <a:rPr lang="pt-BR" sz="3200" b="0" i="1" smtClean="0">
                                        <a:latin typeface="Cambria Math" panose="02040503050406030204" pitchFamily="18" charset="0"/>
                                        <a:ea typeface="Cambria Math" panose="02040503050406030204" pitchFamily="18" charset="0"/>
                                      </a:rPr>
                                      <m:t>3</m:t>
                                    </m:r>
                                  </m:sup>
                                </m:sSup>
                              </m:den>
                            </m:f>
                          </m:e>
                        </m:d>
                      </m:num>
                      <m:den>
                        <m:r>
                          <a:rPr lang="pt-BR" sz="3200" i="1">
                            <a:latin typeface="Cambria Math" panose="02040503050406030204" pitchFamily="18" charset="0"/>
                          </a:rPr>
                          <m:t>𝜕</m:t>
                        </m:r>
                        <m:r>
                          <a:rPr lang="pt-BR" sz="3200" i="1">
                            <a:latin typeface="Cambria Math" panose="02040503050406030204" pitchFamily="18" charset="0"/>
                          </a:rPr>
                          <m:t>𝑠</m:t>
                        </m:r>
                      </m:den>
                    </m:f>
                    <m:r>
                      <a:rPr lang="pt-BR" sz="3200" i="1">
                        <a:latin typeface="Cambria Math" panose="02040503050406030204" pitchFamily="18" charset="0"/>
                      </a:rPr>
                      <m:t>=</m:t>
                    </m:r>
                    <m:f>
                      <m:fPr>
                        <m:ctrlPr>
                          <a:rPr lang="pt-BR" sz="3200" i="1">
                            <a:latin typeface="Cambria Math" panose="02040503050406030204" pitchFamily="18" charset="0"/>
                          </a:rPr>
                        </m:ctrlPr>
                      </m:fPr>
                      <m:num>
                        <m:r>
                          <a:rPr lang="pt-BR" sz="3200" b="0" i="1" smtClean="0">
                            <a:latin typeface="Cambria Math" panose="02040503050406030204" pitchFamily="18" charset="0"/>
                          </a:rPr>
                          <m:t>3</m:t>
                        </m:r>
                        <m:r>
                          <a:rPr lang="pt-BR" sz="3200" b="0" i="1" smtClean="0">
                            <a:latin typeface="Cambria Math" panose="02040503050406030204" pitchFamily="18" charset="0"/>
                          </a:rPr>
                          <m:t>!</m:t>
                        </m:r>
                      </m:num>
                      <m:den>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b="0" i="1" smtClean="0">
                                <a:latin typeface="Cambria Math" panose="02040503050406030204" pitchFamily="18" charset="0"/>
                              </a:rPr>
                              <m:t>4</m:t>
                            </m:r>
                          </m:sup>
                        </m:sSup>
                      </m:den>
                    </m:f>
                  </m:oMath>
                </a14:m>
                <a:r>
                  <a:rPr lang="pt-BR" sz="3200" dirty="0">
                    <a:latin typeface="Comic Sans MS" panose="030F0702030302020204" pitchFamily="66" charset="0"/>
                  </a:rPr>
                  <a:t> </a:t>
                </a:r>
                <a:endParaRPr lang="pt-BR" sz="3200" dirty="0" smtClean="0">
                  <a:latin typeface="Comic Sans MS" panose="030F0702030302020204" pitchFamily="66" charset="0"/>
                </a:endParaRPr>
              </a:p>
              <a:p>
                <a:pPr marL="0" indent="0">
                  <a:lnSpc>
                    <a:spcPct val="120000"/>
                  </a:lnSpc>
                  <a:buNone/>
                </a:pPr>
                <a:r>
                  <a:rPr lang="pt-BR" sz="3200" dirty="0" smtClean="0">
                    <a:latin typeface="Comic Sans MS" panose="030F0702030302020204" pitchFamily="66" charset="0"/>
                  </a:rPr>
                  <a:t> </a:t>
                </a:r>
                <a14:m>
                  <m:oMath xmlns:m="http://schemas.openxmlformats.org/officeDocument/2006/math">
                    <m:r>
                      <a:rPr lang="pt-BR" sz="3200" i="1">
                        <a:latin typeface="Cambria Math" panose="02040503050406030204" pitchFamily="18" charset="0"/>
                        <a:ea typeface="Cambria Math" panose="02040503050406030204" pitchFamily="18" charset="0"/>
                      </a:rPr>
                      <m:t>ℒ</m:t>
                    </m:r>
                    <m:d>
                      <m:dPr>
                        <m:ctrlPr>
                          <a:rPr lang="pt-BR" sz="3200" i="1">
                            <a:latin typeface="Cambria Math" panose="02040503050406030204" pitchFamily="18" charset="0"/>
                            <a:ea typeface="Cambria Math" panose="02040503050406030204" pitchFamily="18" charset="0"/>
                          </a:rPr>
                        </m:ctrlPr>
                      </m:dPr>
                      <m:e>
                        <m:sSup>
                          <m:sSupPr>
                            <m:ctrlPr>
                              <a:rPr lang="pt-BR" sz="3200" i="1">
                                <a:latin typeface="Cambria Math" panose="02040503050406030204" pitchFamily="18" charset="0"/>
                                <a:ea typeface="Cambria Math" panose="02040503050406030204" pitchFamily="18" charset="0"/>
                              </a:rPr>
                            </m:ctrlPr>
                          </m:sSupPr>
                          <m:e>
                            <m:r>
                              <a:rPr lang="pt-BR" sz="3200" i="1">
                                <a:latin typeface="Cambria Math" panose="02040503050406030204" pitchFamily="18" charset="0"/>
                                <a:ea typeface="Cambria Math" panose="02040503050406030204" pitchFamily="18" charset="0"/>
                              </a:rPr>
                              <m:t>𝑡</m:t>
                            </m:r>
                          </m:e>
                          <m:sup>
                            <m:r>
                              <a:rPr lang="pt-BR" sz="3200" b="0" i="1" smtClean="0">
                                <a:latin typeface="Cambria Math" panose="02040503050406030204" pitchFamily="18" charset="0"/>
                                <a:ea typeface="Cambria Math" panose="02040503050406030204" pitchFamily="18" charset="0"/>
                              </a:rPr>
                              <m:t>𝑛</m:t>
                            </m:r>
                          </m:sup>
                        </m:sSup>
                        <m:r>
                          <a:rPr lang="pt-BR" sz="3200" i="1">
                            <a:latin typeface="Cambria Math" panose="02040503050406030204" pitchFamily="18" charset="0"/>
                            <a:ea typeface="Cambria Math" panose="02040503050406030204" pitchFamily="18" charset="0"/>
                          </a:rPr>
                          <m:t>ℎ</m:t>
                        </m:r>
                        <m:d>
                          <m:dPr>
                            <m:ctrlPr>
                              <a:rPr lang="pt-BR" sz="3200" i="1">
                                <a:latin typeface="Cambria Math" panose="02040503050406030204" pitchFamily="18" charset="0"/>
                                <a:ea typeface="Cambria Math" panose="02040503050406030204" pitchFamily="18" charset="0"/>
                              </a:rPr>
                            </m:ctrlPr>
                          </m:dPr>
                          <m:e>
                            <m:r>
                              <a:rPr lang="pt-BR" sz="3200" i="1">
                                <a:latin typeface="Cambria Math" panose="02040503050406030204" pitchFamily="18" charset="0"/>
                                <a:ea typeface="Cambria Math" panose="02040503050406030204" pitchFamily="18" charset="0"/>
                              </a:rPr>
                              <m:t>𝑡</m:t>
                            </m:r>
                          </m:e>
                        </m:d>
                      </m:e>
                    </m:d>
                    <m:r>
                      <a:rPr lang="pt-BR" sz="3200" i="1">
                        <a:latin typeface="Cambria Math" panose="02040503050406030204" pitchFamily="18" charset="0"/>
                      </a:rPr>
                      <m:t>=−</m:t>
                    </m:r>
                    <m:f>
                      <m:fPr>
                        <m:ctrlPr>
                          <a:rPr lang="pt-BR" sz="3200" i="1">
                            <a:latin typeface="Cambria Math" panose="02040503050406030204" pitchFamily="18" charset="0"/>
                          </a:rPr>
                        </m:ctrlPr>
                      </m:fPr>
                      <m:num>
                        <m:r>
                          <a:rPr lang="pt-BR" sz="3200" i="1">
                            <a:latin typeface="Cambria Math" panose="02040503050406030204" pitchFamily="18" charset="0"/>
                          </a:rPr>
                          <m:t>𝜕</m:t>
                        </m:r>
                        <m:r>
                          <a:rPr lang="pt-BR" sz="3200" i="1">
                            <a:latin typeface="Cambria Math" panose="02040503050406030204" pitchFamily="18" charset="0"/>
                            <a:ea typeface="Cambria Math" panose="02040503050406030204" pitchFamily="18" charset="0"/>
                          </a:rPr>
                          <m:t>ℒ</m:t>
                        </m:r>
                        <m:d>
                          <m:dPr>
                            <m:ctrlPr>
                              <a:rPr lang="pt-BR" sz="3200" i="1">
                                <a:latin typeface="Cambria Math" panose="02040503050406030204" pitchFamily="18" charset="0"/>
                                <a:ea typeface="Cambria Math" panose="02040503050406030204" pitchFamily="18" charset="0"/>
                              </a:rPr>
                            </m:ctrlPr>
                          </m:dPr>
                          <m:e>
                            <m:sSup>
                              <m:sSupPr>
                                <m:ctrlPr>
                                  <a:rPr lang="pt-BR" sz="3200" i="1">
                                    <a:latin typeface="Cambria Math" panose="02040503050406030204" pitchFamily="18" charset="0"/>
                                    <a:ea typeface="Cambria Math" panose="02040503050406030204" pitchFamily="18" charset="0"/>
                                  </a:rPr>
                                </m:ctrlPr>
                              </m:sSupPr>
                              <m:e>
                                <m:r>
                                  <a:rPr lang="pt-BR" sz="3200" i="1">
                                    <a:latin typeface="Cambria Math" panose="02040503050406030204" pitchFamily="18" charset="0"/>
                                    <a:ea typeface="Cambria Math" panose="02040503050406030204" pitchFamily="18" charset="0"/>
                                  </a:rPr>
                                  <m:t>𝑡</m:t>
                                </m:r>
                              </m:e>
                              <m:sup>
                                <m:r>
                                  <a:rPr lang="pt-BR" sz="3200" b="0" i="1" smtClean="0">
                                    <a:latin typeface="Cambria Math" panose="02040503050406030204" pitchFamily="18" charset="0"/>
                                    <a:ea typeface="Cambria Math" panose="02040503050406030204" pitchFamily="18" charset="0"/>
                                  </a:rPr>
                                  <m:t>𝑛</m:t>
                                </m:r>
                                <m:r>
                                  <a:rPr lang="pt-BR" sz="3200" b="0" i="1" smtClean="0">
                                    <a:latin typeface="Cambria Math" panose="02040503050406030204" pitchFamily="18" charset="0"/>
                                    <a:ea typeface="Cambria Math" panose="02040503050406030204" pitchFamily="18" charset="0"/>
                                  </a:rPr>
                                  <m:t>−</m:t>
                                </m:r>
                                <m:r>
                                  <a:rPr lang="pt-BR" sz="3200" b="0" i="1" smtClean="0">
                                    <a:latin typeface="Cambria Math" panose="02040503050406030204" pitchFamily="18" charset="0"/>
                                    <a:ea typeface="Cambria Math" panose="02040503050406030204" pitchFamily="18" charset="0"/>
                                  </a:rPr>
                                  <m:t>1</m:t>
                                </m:r>
                              </m:sup>
                            </m:sSup>
                            <m:r>
                              <a:rPr lang="pt-BR" sz="3200" b="0" i="1" smtClean="0">
                                <a:latin typeface="Cambria Math" panose="02040503050406030204" pitchFamily="18" charset="0"/>
                                <a:ea typeface="Cambria Math" panose="02040503050406030204" pitchFamily="18" charset="0"/>
                              </a:rPr>
                              <m:t>ℎ</m:t>
                            </m:r>
                            <m:d>
                              <m:dPr>
                                <m:ctrlPr>
                                  <a:rPr lang="pt-BR" sz="3200" b="0" i="1" smtClean="0">
                                    <a:latin typeface="Cambria Math" panose="02040503050406030204" pitchFamily="18" charset="0"/>
                                    <a:ea typeface="Cambria Math" panose="02040503050406030204" pitchFamily="18" charset="0"/>
                                  </a:rPr>
                                </m:ctrlPr>
                              </m:dPr>
                              <m:e>
                                <m:r>
                                  <a:rPr lang="pt-BR" sz="3200" b="0" i="1" smtClean="0">
                                    <a:latin typeface="Cambria Math" panose="02040503050406030204" pitchFamily="18" charset="0"/>
                                    <a:ea typeface="Cambria Math" panose="02040503050406030204" pitchFamily="18" charset="0"/>
                                  </a:rPr>
                                  <m:t>𝑡</m:t>
                                </m:r>
                              </m:e>
                            </m:d>
                          </m:e>
                        </m:d>
                      </m:num>
                      <m:den>
                        <m:r>
                          <a:rPr lang="pt-BR" sz="3200" i="1">
                            <a:latin typeface="Cambria Math" panose="02040503050406030204" pitchFamily="18" charset="0"/>
                          </a:rPr>
                          <m:t>𝜕</m:t>
                        </m:r>
                        <m:r>
                          <a:rPr lang="pt-BR" sz="3200" i="1">
                            <a:latin typeface="Cambria Math" panose="02040503050406030204" pitchFamily="18" charset="0"/>
                          </a:rPr>
                          <m:t>𝑠</m:t>
                        </m:r>
                      </m:den>
                    </m:f>
                    <m:r>
                      <a:rPr lang="pt-BR" sz="3200">
                        <a:latin typeface="Cambria Math" panose="02040503050406030204" pitchFamily="18" charset="0"/>
                      </a:rPr>
                      <m:t>=</m:t>
                    </m:r>
                    <m:r>
                      <a:rPr lang="pt-BR" sz="3200" b="0" i="1" smtClean="0">
                        <a:latin typeface="Cambria Math" panose="02040503050406030204" pitchFamily="18" charset="0"/>
                      </a:rPr>
                      <m:t>−</m:t>
                    </m:r>
                    <m:f>
                      <m:fPr>
                        <m:ctrlPr>
                          <a:rPr lang="pt-BR" sz="3200" i="1">
                            <a:latin typeface="Cambria Math" panose="02040503050406030204" pitchFamily="18" charset="0"/>
                          </a:rPr>
                        </m:ctrlPr>
                      </m:fPr>
                      <m:num>
                        <m:r>
                          <a:rPr lang="pt-BR" sz="3200" i="1">
                            <a:latin typeface="Cambria Math" panose="02040503050406030204" pitchFamily="18" charset="0"/>
                          </a:rPr>
                          <m:t>𝜕</m:t>
                        </m:r>
                        <m:d>
                          <m:dPr>
                            <m:ctrlPr>
                              <a:rPr lang="pt-BR" sz="3200" i="1">
                                <a:latin typeface="Cambria Math" panose="02040503050406030204" pitchFamily="18" charset="0"/>
                                <a:ea typeface="Cambria Math" panose="02040503050406030204" pitchFamily="18" charset="0"/>
                              </a:rPr>
                            </m:ctrlPr>
                          </m:dPr>
                          <m:e>
                            <m:f>
                              <m:fPr>
                                <m:ctrlPr>
                                  <a:rPr lang="pt-BR" sz="3200" i="1">
                                    <a:latin typeface="Cambria Math" panose="02040503050406030204" pitchFamily="18" charset="0"/>
                                    <a:ea typeface="Cambria Math" panose="02040503050406030204" pitchFamily="18" charset="0"/>
                                  </a:rPr>
                                </m:ctrlPr>
                              </m:fPr>
                              <m:num>
                                <m:r>
                                  <a:rPr lang="pt-BR" sz="3200" b="0" i="1" smtClean="0">
                                    <a:latin typeface="Cambria Math" panose="02040503050406030204" pitchFamily="18" charset="0"/>
                                    <a:ea typeface="Cambria Math" panose="02040503050406030204" pitchFamily="18" charset="0"/>
                                  </a:rPr>
                                  <m:t>(</m:t>
                                </m:r>
                                <m:r>
                                  <a:rPr lang="pt-BR" sz="3200" b="0" i="1" smtClean="0">
                                    <a:latin typeface="Cambria Math" panose="02040503050406030204" pitchFamily="18" charset="0"/>
                                    <a:ea typeface="Cambria Math" panose="02040503050406030204" pitchFamily="18" charset="0"/>
                                  </a:rPr>
                                  <m:t>𝑛</m:t>
                                </m:r>
                                <m:r>
                                  <a:rPr lang="pt-BR" sz="3200" b="0" i="1" smtClean="0">
                                    <a:latin typeface="Cambria Math" panose="02040503050406030204" pitchFamily="18" charset="0"/>
                                    <a:ea typeface="Cambria Math" panose="02040503050406030204" pitchFamily="18" charset="0"/>
                                  </a:rPr>
                                  <m:t>−</m:t>
                                </m:r>
                                <m:r>
                                  <a:rPr lang="pt-BR" sz="3200" b="0" i="1" smtClean="0">
                                    <a:latin typeface="Cambria Math" panose="02040503050406030204" pitchFamily="18" charset="0"/>
                                    <a:ea typeface="Cambria Math" panose="02040503050406030204" pitchFamily="18" charset="0"/>
                                  </a:rPr>
                                  <m:t>1</m:t>
                                </m:r>
                                <m:r>
                                  <a:rPr lang="pt-BR" sz="3200" b="0" i="1" smtClean="0">
                                    <a:latin typeface="Cambria Math" panose="02040503050406030204" pitchFamily="18" charset="0"/>
                                    <a:ea typeface="Cambria Math" panose="02040503050406030204" pitchFamily="18" charset="0"/>
                                  </a:rPr>
                                  <m:t>)!</m:t>
                                </m:r>
                              </m:num>
                              <m:den>
                                <m:sSup>
                                  <m:sSupPr>
                                    <m:ctrlPr>
                                      <a:rPr lang="pt-BR" sz="3200" i="1">
                                        <a:latin typeface="Cambria Math" panose="02040503050406030204" pitchFamily="18" charset="0"/>
                                        <a:ea typeface="Cambria Math" panose="02040503050406030204" pitchFamily="18" charset="0"/>
                                      </a:rPr>
                                    </m:ctrlPr>
                                  </m:sSupPr>
                                  <m:e>
                                    <m:r>
                                      <a:rPr lang="pt-BR" sz="3200" i="1">
                                        <a:latin typeface="Cambria Math" panose="02040503050406030204" pitchFamily="18" charset="0"/>
                                        <a:ea typeface="Cambria Math" panose="02040503050406030204" pitchFamily="18" charset="0"/>
                                      </a:rPr>
                                      <m:t>𝑠</m:t>
                                    </m:r>
                                  </m:e>
                                  <m:sup>
                                    <m:r>
                                      <a:rPr lang="pt-BR" sz="3200" b="0" i="1" smtClean="0">
                                        <a:latin typeface="Cambria Math" panose="02040503050406030204" pitchFamily="18" charset="0"/>
                                        <a:ea typeface="Cambria Math" panose="02040503050406030204" pitchFamily="18" charset="0"/>
                                      </a:rPr>
                                      <m:t>𝑛</m:t>
                                    </m:r>
                                  </m:sup>
                                </m:sSup>
                              </m:den>
                            </m:f>
                          </m:e>
                        </m:d>
                      </m:num>
                      <m:den>
                        <m:r>
                          <a:rPr lang="pt-BR" sz="3200" i="1">
                            <a:latin typeface="Cambria Math" panose="02040503050406030204" pitchFamily="18" charset="0"/>
                          </a:rPr>
                          <m:t>𝜕</m:t>
                        </m:r>
                        <m:r>
                          <a:rPr lang="pt-BR" sz="3200" i="1">
                            <a:latin typeface="Cambria Math" panose="02040503050406030204" pitchFamily="18" charset="0"/>
                          </a:rPr>
                          <m:t>𝑠</m:t>
                        </m:r>
                      </m:den>
                    </m:f>
                    <m:r>
                      <a:rPr lang="pt-BR" sz="3200" i="1">
                        <a:latin typeface="Cambria Math" panose="02040503050406030204" pitchFamily="18" charset="0"/>
                      </a:rPr>
                      <m:t>=</m:t>
                    </m:r>
                    <m:f>
                      <m:fPr>
                        <m:ctrlPr>
                          <a:rPr lang="pt-BR" sz="3200" i="1">
                            <a:latin typeface="Cambria Math" panose="02040503050406030204" pitchFamily="18" charset="0"/>
                          </a:rPr>
                        </m:ctrlPr>
                      </m:fPr>
                      <m:num>
                        <m:r>
                          <a:rPr lang="pt-BR" sz="3200" b="0" i="1" smtClean="0">
                            <a:latin typeface="Cambria Math" panose="02040503050406030204" pitchFamily="18" charset="0"/>
                          </a:rPr>
                          <m:t>𝑛</m:t>
                        </m:r>
                        <m:r>
                          <a:rPr lang="pt-BR" sz="3200" b="0" i="1" smtClean="0">
                            <a:latin typeface="Cambria Math" panose="02040503050406030204" pitchFamily="18" charset="0"/>
                          </a:rPr>
                          <m:t>!</m:t>
                        </m:r>
                      </m:num>
                      <m:den>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b="0" i="1" smtClean="0">
                                <a:latin typeface="Cambria Math" panose="02040503050406030204" pitchFamily="18" charset="0"/>
                              </a:rPr>
                              <m:t>𝑛</m:t>
                            </m:r>
                            <m:r>
                              <a:rPr lang="pt-BR" sz="3200" b="0" i="1" smtClean="0">
                                <a:latin typeface="Cambria Math" panose="02040503050406030204" pitchFamily="18" charset="0"/>
                              </a:rPr>
                              <m:t>+</m:t>
                            </m:r>
                            <m:r>
                              <a:rPr lang="pt-BR" sz="3200" b="0" i="1" smtClean="0">
                                <a:latin typeface="Cambria Math" panose="02040503050406030204" pitchFamily="18" charset="0"/>
                              </a:rPr>
                              <m:t>1</m:t>
                            </m:r>
                          </m:sup>
                        </m:sSup>
                      </m:den>
                    </m:f>
                  </m:oMath>
                </a14:m>
                <a:r>
                  <a:rPr lang="pt-BR" sz="3200" dirty="0">
                    <a:latin typeface="Comic Sans MS" panose="030F0702030302020204" pitchFamily="66" charset="0"/>
                  </a:rPr>
                  <a:t> </a:t>
                </a:r>
                <a:endParaRPr lang="pt-BR" sz="3200" dirty="0">
                  <a:latin typeface="Comic Sans MS" panose="030F0702030302020204" pitchFamily="66" charset="0"/>
                </a:endParaRPr>
              </a:p>
              <a:p>
                <a:pPr marL="0" indent="0">
                  <a:lnSpc>
                    <a:spcPct val="120000"/>
                  </a:lnSpc>
                  <a:buNone/>
                </a:pPr>
                <a:endParaRPr lang="pt-BR" sz="3200" dirty="0" smtClean="0">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74427" y="509934"/>
                <a:ext cx="10515600" cy="5986400"/>
              </a:xfrm>
              <a:prstGeom prst="rect">
                <a:avLst/>
              </a:prstGeom>
              <a:blipFill rotWithShape="1">
                <a:blip r:embed="rId1"/>
                <a:stretch>
                  <a:fillRect l="-1" r="1" b="-846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57387"/>
            <a:ext cx="11040155" cy="1568450"/>
          </a:xfrm>
          <a:prstGeom prst="rect">
            <a:avLst/>
          </a:prstGeom>
          <a:noFill/>
        </p:spPr>
        <p:txBody>
          <a:bodyPr wrap="square" rtlCol="0">
            <a:spAutoFit/>
          </a:bodyPr>
          <a:lstStyle/>
          <a:p>
            <a:pPr indent="0">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 correto funcionamento do circuito devemos  garantir que todos os transistores estejam na região ativa</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108585" y="4733889"/>
            <a:ext cx="1783849" cy="748570"/>
            <a:chOff x="8610600" y="2524505"/>
            <a:chExt cx="1783849" cy="748570"/>
          </a:xfrm>
        </p:grpSpPr>
        <p:cxnSp>
          <p:nvCxnSpPr>
            <p:cNvPr id="5" name="Conector Reto 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upo 25"/>
          <p:cNvGrpSpPr/>
          <p:nvPr/>
        </p:nvGrpSpPr>
        <p:grpSpPr>
          <a:xfrm rot="5400000" flipH="1">
            <a:off x="710733" y="3712722"/>
            <a:ext cx="1274445" cy="234950"/>
            <a:chOff x="4152748" y="3524056"/>
            <a:chExt cx="1274569" cy="255373"/>
          </a:xfrm>
        </p:grpSpPr>
        <p:cxnSp>
          <p:nvCxnSpPr>
            <p:cNvPr id="28"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9" name="Retângulo 2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0" name="Conector Reto 29"/>
          <p:cNvCxnSpPr/>
          <p:nvPr/>
        </p:nvCxnSpPr>
        <p:spPr>
          <a:xfrm>
            <a:off x="609600" y="4514850"/>
            <a:ext cx="7448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624840" y="4514850"/>
            <a:ext cx="0" cy="621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1171544" y="599980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3663764" y="3977801"/>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1007745" y="2623185"/>
            <a:ext cx="854710" cy="521970"/>
          </a:xfrm>
          <a:prstGeom prst="rect">
            <a:avLst/>
          </a:prstGeom>
          <a:noFill/>
        </p:spPr>
        <p:txBody>
          <a:bodyPr wrap="square" rtlCol="0">
            <a:spAutoFit/>
          </a:bodyPr>
          <a:lstStyle/>
          <a:p>
            <a:r>
              <a:rPr lang="pt-BR" sz="2800" dirty="0" smtClean="0"/>
              <a:t>V</a:t>
            </a:r>
            <a:r>
              <a:rPr lang="pt-BR" sz="2800" baseline="-25000" dirty="0" smtClean="0"/>
              <a:t>CC</a:t>
            </a:r>
            <a:endParaRPr lang="pt-BR" sz="2800" dirty="0" smtClean="0"/>
          </a:p>
        </p:txBody>
      </p:sp>
      <p:sp>
        <p:nvSpPr>
          <p:cNvPr id="42" name="Caixa de Texto 23"/>
          <p:cNvSpPr txBox="1"/>
          <p:nvPr/>
        </p:nvSpPr>
        <p:spPr>
          <a:xfrm>
            <a:off x="649632" y="3483360"/>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grpSp>
        <p:nvGrpSpPr>
          <p:cNvPr id="32" name="Grupo 31"/>
          <p:cNvGrpSpPr/>
          <p:nvPr/>
        </p:nvGrpSpPr>
        <p:grpSpPr>
          <a:xfrm rot="5400000">
            <a:off x="1724660" y="4733254"/>
            <a:ext cx="1783849" cy="748570"/>
            <a:chOff x="8610600" y="2524505"/>
            <a:chExt cx="1783849" cy="748570"/>
          </a:xfrm>
        </p:grpSpPr>
        <p:cxnSp>
          <p:nvCxnSpPr>
            <p:cNvPr id="35" name="Conector Reto 3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7" name="Conector Reto 46"/>
          <p:cNvCxnSpPr/>
          <p:nvPr/>
        </p:nvCxnSpPr>
        <p:spPr>
          <a:xfrm>
            <a:off x="2802224" y="599980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1032510" y="5121910"/>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Caixa de Texto 23"/>
          <p:cNvSpPr txBox="1"/>
          <p:nvPr/>
        </p:nvSpPr>
        <p:spPr>
          <a:xfrm>
            <a:off x="334010" y="523176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53" name="Caixa de Texto 23"/>
          <p:cNvSpPr txBox="1"/>
          <p:nvPr/>
        </p:nvSpPr>
        <p:spPr>
          <a:xfrm>
            <a:off x="2016760" y="524065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54" name="CaixaDeTexto 47"/>
          <p:cNvSpPr txBox="1"/>
          <p:nvPr/>
        </p:nvSpPr>
        <p:spPr>
          <a:xfrm>
            <a:off x="2649034" y="2171226"/>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55" name="Grupo 54"/>
          <p:cNvGrpSpPr/>
          <p:nvPr/>
        </p:nvGrpSpPr>
        <p:grpSpPr>
          <a:xfrm rot="5400000">
            <a:off x="1723390" y="3131784"/>
            <a:ext cx="1783849" cy="748570"/>
            <a:chOff x="8610600" y="2524505"/>
            <a:chExt cx="1783849" cy="748570"/>
          </a:xfrm>
        </p:grpSpPr>
        <p:cxnSp>
          <p:nvCxnSpPr>
            <p:cNvPr id="56" name="Conector Reto 55"/>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a:off x="8610600" y="2538153"/>
              <a:ext cx="484394" cy="0"/>
            </a:xfrm>
            <a:prstGeom prst="line">
              <a:avLst/>
            </a:prstGeom>
            <a:ln w="2540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62" name="CaixaDeTexto 47"/>
          <p:cNvSpPr txBox="1"/>
          <p:nvPr/>
        </p:nvSpPr>
        <p:spPr>
          <a:xfrm>
            <a:off x="1694629" y="3368201"/>
            <a:ext cx="68516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Vin</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63" name="Grupo 62"/>
          <p:cNvGrpSpPr/>
          <p:nvPr/>
        </p:nvGrpSpPr>
        <p:grpSpPr>
          <a:xfrm rot="5400000" flipH="1">
            <a:off x="3307883" y="4935732"/>
            <a:ext cx="1274445" cy="234950"/>
            <a:chOff x="4152748" y="3524056"/>
            <a:chExt cx="1274569" cy="255373"/>
          </a:xfrm>
        </p:grpSpPr>
        <p:cxnSp>
          <p:nvCxnSpPr>
            <p:cNvPr id="6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5" name="Retângulo 6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6" name="Conector Reto 65"/>
          <p:cNvCxnSpPr/>
          <p:nvPr/>
        </p:nvCxnSpPr>
        <p:spPr>
          <a:xfrm>
            <a:off x="2989580" y="4398010"/>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rot="5400000">
            <a:off x="3712886" y="5757902"/>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3776949" y="599980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Caixa de Texto 23"/>
          <p:cNvSpPr txBox="1"/>
          <p:nvPr/>
        </p:nvSpPr>
        <p:spPr>
          <a:xfrm>
            <a:off x="2016760" y="362140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70" name="Caixa de Texto 23"/>
          <p:cNvSpPr txBox="1"/>
          <p:nvPr/>
        </p:nvSpPr>
        <p:spPr>
          <a:xfrm>
            <a:off x="4134512" y="4715260"/>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sp>
        <p:nvSpPr>
          <p:cNvPr id="75" name="CaixaDeTexto 45"/>
          <p:cNvSpPr txBox="1"/>
          <p:nvPr/>
        </p:nvSpPr>
        <p:spPr>
          <a:xfrm>
            <a:off x="4712970" y="2677795"/>
            <a:ext cx="7163435" cy="3353435"/>
          </a:xfrm>
          <a:prstGeom prst="rect">
            <a:avLst/>
          </a:prstGeom>
          <a:noFill/>
        </p:spPr>
        <p:txBody>
          <a:bodyPr wrap="square" rtlCol="0">
            <a:spAutoFit/>
          </a:bodyPr>
          <a:lstStyle/>
          <a:p>
            <a:pPr marL="457200" indent="-457200">
              <a:spcBef>
                <a:spcPts val="600"/>
              </a:spcBef>
              <a:spcAft>
                <a:spcPts val="600"/>
              </a:spcAft>
              <a:buFont typeface="Arial" panose="020B0604020202020204" pitchFamily="34" charset="0"/>
              <a:buChar char="•"/>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Q1 está ativo desde que 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0.7V</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Q2 estar ativo, tensões Vo e 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podem abaixar muito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Q3 estar ativo, a tensão Vin não poderá subir muito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75" name="CaixaDeTexto 45"/>
              <p:cNvSpPr txBox="1"/>
              <p:nvPr/>
            </p:nvSpPr>
            <p:spPr>
              <a:xfrm>
                <a:off x="661670" y="415290"/>
                <a:ext cx="11113135" cy="6015990"/>
              </a:xfrm>
              <a:prstGeom prst="rect">
                <a:avLst/>
              </a:prstGeom>
              <a:noFill/>
            </p:spPr>
            <p:txBody>
              <a:bodyPr wrap="square" rtlCol="0">
                <a:spAutoFit/>
              </a:bodyPr>
              <a:lstStyle/>
              <a:p>
                <a:pPr marL="457200" indent="-457200">
                  <a:spcBef>
                    <a:spcPts val="600"/>
                  </a:spcBef>
                  <a:spcAft>
                    <a:spcPts val="600"/>
                  </a:spcAft>
                  <a:buFont typeface="Arial" panose="020B0604020202020204" pitchFamily="34" charset="0"/>
                  <a:buChar char="•"/>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Q2 estar ativo, tensões Vo e 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podem abaixar muito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CE2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 &gt; 0.2 V </a:t>
                </a:r>
                <a14:m>
                  <m:oMath xmlns:m="http://schemas.openxmlformats.org/officeDocument/2006/math">
                    <m:r>
                      <a:rPr lang="en-US" altLang="pt-BR" sz="3200" b="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32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Vin  &gt;  0.2 + V</a:t>
                </a:r>
                <a:r>
                  <a:rPr lang="pt-BR" altLang="en-US" sz="3200" b="1" baseline="-25000"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BE</a:t>
                </a:r>
                <a:r>
                  <a:rPr lang="pt-BR" altLang="en-US" sz="32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 0.2 + 0.7 = 0.9 V</a:t>
                </a:r>
                <a:endParaRPr lang="pt-BR" altLang="en-US" sz="3200" b="1" dirty="0" smtClean="0">
                  <a:solidFill>
                    <a:srgbClr val="C00000"/>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endParaRPr>
              </a:p>
              <a:p>
                <a:pPr indent="0">
                  <a:spcBef>
                    <a:spcPts val="600"/>
                  </a:spcBef>
                  <a:spcAft>
                    <a:spcPts val="600"/>
                  </a:spcAft>
                  <a:buFont typeface="Arial" panose="020B0604020202020204" pitchFamily="34" charset="0"/>
                  <a:buNone/>
                </a:pP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Q3 estar ativo, a tensão Vin não pode subir muito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CE3</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Vo =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(Vin -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 0.2 V</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 &lt;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-0.2) </a:t>
                </a:r>
                <a:r>
                  <a:rPr lang="pt-BR" altLang="en-US" sz="32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+0.7-0.2) =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+0.5)</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12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Sempre se deve verificar as condições de funcionamento dos circuitos</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75" name="CaixaDeTexto 45"/>
              <p:cNvSpPr txBox="1">
                <a:spLocks noRot="1" noChangeAspect="1" noMove="1" noResize="1" noEditPoints="1" noAdjustHandles="1" noChangeArrowheads="1" noChangeShapeType="1" noTextEdit="1"/>
              </p:cNvSpPr>
              <p:nvPr/>
            </p:nvSpPr>
            <p:spPr>
              <a:xfrm>
                <a:off x="661670" y="415290"/>
                <a:ext cx="11113135" cy="601599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7702"/>
            <a:ext cx="1104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a:t>
            </a:r>
            <a:r>
              <a:rPr lang="pt-BR" altLang="en-US" sz="32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1mA ((5-0.7)/4.3K)</a:t>
            </a:r>
            <a:endParaRPr lang="pt-BR" altLang="en-US" sz="32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endParaRPr>
          </a:p>
        </p:txBody>
      </p:sp>
      <p:pic>
        <p:nvPicPr>
          <p:cNvPr id="4" name="Imagem 3" descr="SegEm"/>
          <p:cNvPicPr>
            <a:picLocks noChangeAspect="1"/>
          </p:cNvPicPr>
          <p:nvPr/>
        </p:nvPicPr>
        <p:blipFill>
          <a:blip r:embed="rId1"/>
          <a:srcRect l="15467" t="16075" r="36938" b="25059"/>
          <a:stretch>
            <a:fillRect/>
          </a:stretch>
        </p:blipFill>
        <p:spPr>
          <a:xfrm>
            <a:off x="1955165" y="1163320"/>
            <a:ext cx="8502650" cy="5165090"/>
          </a:xfrm>
          <a:prstGeom prst="rect">
            <a:avLst/>
          </a:prstGeom>
        </p:spPr>
      </p:pic>
    </p:spTree>
  </p:cSld>
  <p:clrMapOvr>
    <a:masterClrMapping/>
  </p:clrMapOvr>
  <p:timing>
    <p:tnLst>
      <p:par>
        <p:cTn id="1" dur="indefinite" restart="never" nodeType="tmRoot"/>
      </p:par>
    </p:tnLst>
  </p:timing>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m 8" descr="SegEm"/>
          <p:cNvPicPr>
            <a:picLocks noChangeAspect="1"/>
          </p:cNvPicPr>
          <p:nvPr/>
        </p:nvPicPr>
        <p:blipFill>
          <a:blip r:embed="rId1"/>
          <a:stretch>
            <a:fillRect/>
          </a:stretch>
        </p:blipFill>
        <p:spPr>
          <a:xfrm>
            <a:off x="474980" y="1871345"/>
            <a:ext cx="11163300" cy="4484370"/>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 de Texto 4"/>
          <p:cNvSpPr txBox="1"/>
          <p:nvPr/>
        </p:nvSpPr>
        <p:spPr>
          <a:xfrm>
            <a:off x="5476875" y="3161030"/>
            <a:ext cx="585470" cy="460375"/>
          </a:xfrm>
          <a:prstGeom prst="rect">
            <a:avLst/>
          </a:prstGeom>
          <a:solidFill>
            <a:schemeClr val="bg1"/>
          </a:solidFill>
        </p:spPr>
        <p:txBody>
          <a:bodyPr wrap="none" rtlCol="0">
            <a:spAutoFit/>
          </a:bodyPr>
          <a:lstStyle/>
          <a:p>
            <a:r>
              <a:rPr lang="pt-BR" altLang="en-US" sz="2400"/>
              <a:t>Vin</a:t>
            </a:r>
            <a:endParaRPr lang="pt-BR" altLang="en-US" sz="2400"/>
          </a:p>
        </p:txBody>
      </p:sp>
      <p:sp>
        <p:nvSpPr>
          <p:cNvPr id="6" name="Caixa de Texto 5"/>
          <p:cNvSpPr txBox="1"/>
          <p:nvPr/>
        </p:nvSpPr>
        <p:spPr>
          <a:xfrm>
            <a:off x="7412990" y="4780280"/>
            <a:ext cx="502920" cy="460375"/>
          </a:xfrm>
          <a:prstGeom prst="rect">
            <a:avLst/>
          </a:prstGeom>
          <a:solidFill>
            <a:schemeClr val="bg1"/>
          </a:solidFill>
        </p:spPr>
        <p:txBody>
          <a:bodyPr wrap="none" rtlCol="0">
            <a:spAutoFit/>
          </a:bodyPr>
          <a:lstStyle/>
          <a:p>
            <a:r>
              <a:rPr lang="pt-BR" altLang="en-US" sz="2400"/>
              <a:t>Vo</a:t>
            </a:r>
            <a:endParaRPr lang="pt-BR" altLang="en-US" sz="2400"/>
          </a:p>
        </p:txBody>
      </p:sp>
      <p:sp>
        <p:nvSpPr>
          <p:cNvPr id="7" name="Caixa de Texto 6"/>
          <p:cNvSpPr txBox="1"/>
          <p:nvPr/>
        </p:nvSpPr>
        <p:spPr>
          <a:xfrm>
            <a:off x="4222750" y="2160270"/>
            <a:ext cx="489585" cy="460375"/>
          </a:xfrm>
          <a:prstGeom prst="rect">
            <a:avLst/>
          </a:prstGeom>
          <a:solidFill>
            <a:schemeClr val="bg1"/>
          </a:solidFill>
        </p:spPr>
        <p:txBody>
          <a:bodyPr wrap="none" rtlCol="0">
            <a:spAutoFit/>
          </a:bodyPr>
          <a:lstStyle/>
          <a:p>
            <a:r>
              <a:rPr lang="pt-BR" altLang="en-US" sz="2400"/>
              <a:t>Iin</a:t>
            </a:r>
            <a:endParaRPr lang="pt-BR" altLang="en-US" sz="2400"/>
          </a:p>
        </p:txBody>
      </p:sp>
      <p:sp>
        <p:nvSpPr>
          <p:cNvPr id="8" name="CaixaDeTexto 45"/>
          <p:cNvSpPr txBox="1"/>
          <p:nvPr/>
        </p:nvSpPr>
        <p:spPr>
          <a:xfrm>
            <a:off x="417206" y="612327"/>
            <a:ext cx="11040155" cy="1106805"/>
          </a:xfrm>
          <a:prstGeom prst="rect">
            <a:avLst/>
          </a:prstGeom>
          <a:noFill/>
        </p:spPr>
        <p:txBody>
          <a:bodyPr wrap="square" rtlCol="0">
            <a:spAutoFit/>
          </a:bodyPr>
          <a:lstStyle/>
          <a:p>
            <a:pPr marL="457200" indent="-457200" algn="l">
              <a:spcBef>
                <a:spcPts val="600"/>
              </a:spcBef>
              <a:spcAft>
                <a:spcPts val="600"/>
              </a:spcAft>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tensões baixas, achata a saida</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tensoes altas: achata a saida e a corrente aumenta muito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7702"/>
            <a:ext cx="11040155" cy="187642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carga ligada a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DD</a:t>
            </a:r>
            <a:endPar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 correto funcionamento 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E3</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C2</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RL</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 0</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qualquer tensão na saída</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715010" y="4956774"/>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1317158" y="393560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1216025" y="4737735"/>
            <a:ext cx="7448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1231265" y="4737735"/>
            <a:ext cx="0" cy="621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1777969" y="62226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3999044" y="4229896"/>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1614170" y="2846070"/>
            <a:ext cx="854710" cy="521970"/>
          </a:xfrm>
          <a:prstGeom prst="rect">
            <a:avLst/>
          </a:prstGeom>
          <a:noFill/>
        </p:spPr>
        <p:txBody>
          <a:bodyPr wrap="square" rtlCol="0">
            <a:spAutoFit/>
          </a:bodyPr>
          <a:lstStyle/>
          <a:p>
            <a:r>
              <a:rPr lang="pt-BR" sz="2800" dirty="0" smtClean="0"/>
              <a:t>V</a:t>
            </a:r>
            <a:r>
              <a:rPr lang="pt-BR" sz="2800" baseline="-25000" dirty="0" smtClean="0"/>
              <a:t>CC</a:t>
            </a:r>
            <a:endParaRPr lang="pt-BR" sz="2800" dirty="0" smtClean="0"/>
          </a:p>
        </p:txBody>
      </p:sp>
      <p:sp>
        <p:nvSpPr>
          <p:cNvPr id="42" name="Caixa de Texto 23"/>
          <p:cNvSpPr txBox="1"/>
          <p:nvPr/>
        </p:nvSpPr>
        <p:spPr>
          <a:xfrm>
            <a:off x="1256057" y="3706245"/>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8" name="Caixa de Texto 23"/>
          <p:cNvSpPr txBox="1"/>
          <p:nvPr/>
        </p:nvSpPr>
        <p:spPr>
          <a:xfrm>
            <a:off x="3732530" y="4719320"/>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C2</a:t>
            </a:r>
            <a:endParaRPr lang="pt-BR" altLang="en-US" sz="2800" baseline="-25000" dirty="0">
              <a:latin typeface="Comic Sans MS" panose="030F0702030302020204" pitchFamily="66" charset="0"/>
              <a:cs typeface="Comic Sans MS" panose="030F0702030302020204" pitchFamily="66" charset="0"/>
            </a:endParaRPr>
          </a:p>
        </p:txBody>
      </p:sp>
      <p:grpSp>
        <p:nvGrpSpPr>
          <p:cNvPr id="24" name="Grupo 23"/>
          <p:cNvGrpSpPr/>
          <p:nvPr/>
        </p:nvGrpSpPr>
        <p:grpSpPr>
          <a:xfrm rot="5400000">
            <a:off x="2331085" y="4972014"/>
            <a:ext cx="1783849" cy="748570"/>
            <a:chOff x="8610600" y="2524505"/>
            <a:chExt cx="1783849" cy="748570"/>
          </a:xfrm>
        </p:grpSpPr>
        <p:cxnSp>
          <p:nvCxnSpPr>
            <p:cNvPr id="25" name="Conector Reto 2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8" name="Conector Reto 37"/>
          <p:cNvCxnSpPr/>
          <p:nvPr/>
        </p:nvCxnSpPr>
        <p:spPr>
          <a:xfrm>
            <a:off x="3408649" y="62226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1638935" y="5375275"/>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de Seta Reta 40"/>
          <p:cNvCxnSpPr/>
          <p:nvPr/>
        </p:nvCxnSpPr>
        <p:spPr>
          <a:xfrm flipH="1">
            <a:off x="3732530" y="471932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5" name="Conector de Seta Reta 44"/>
          <p:cNvCxnSpPr/>
          <p:nvPr/>
        </p:nvCxnSpPr>
        <p:spPr>
          <a:xfrm flipH="1">
            <a:off x="1247140" y="3522345"/>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7" name="Caixa de Texto 23"/>
          <p:cNvSpPr txBox="1"/>
          <p:nvPr/>
        </p:nvSpPr>
        <p:spPr>
          <a:xfrm>
            <a:off x="708687" y="350050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sp>
        <p:nvSpPr>
          <p:cNvPr id="48" name="Caixa de Texto 23"/>
          <p:cNvSpPr txBox="1"/>
          <p:nvPr/>
        </p:nvSpPr>
        <p:spPr>
          <a:xfrm>
            <a:off x="940435" y="545465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49" name="Caixa de Texto 23"/>
          <p:cNvSpPr txBox="1"/>
          <p:nvPr/>
        </p:nvSpPr>
        <p:spPr>
          <a:xfrm>
            <a:off x="2623185" y="54635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10" name="CaixaDeTexto 47"/>
          <p:cNvSpPr txBox="1"/>
          <p:nvPr/>
        </p:nvSpPr>
        <p:spPr>
          <a:xfrm>
            <a:off x="3255459" y="2394111"/>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1" name="Grupo 10"/>
          <p:cNvGrpSpPr/>
          <p:nvPr/>
        </p:nvGrpSpPr>
        <p:grpSpPr>
          <a:xfrm rot="5400000">
            <a:off x="2330450" y="3354669"/>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8610600" y="2538153"/>
              <a:ext cx="484394" cy="0"/>
            </a:xfrm>
            <a:prstGeom prst="line">
              <a:avLst/>
            </a:prstGeom>
            <a:ln w="2540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35" name="CaixaDeTexto 47"/>
          <p:cNvSpPr txBox="1"/>
          <p:nvPr/>
        </p:nvSpPr>
        <p:spPr>
          <a:xfrm>
            <a:off x="2273749" y="3562511"/>
            <a:ext cx="68516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Vin</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40" name="Grupo 39"/>
          <p:cNvGrpSpPr/>
          <p:nvPr/>
        </p:nvGrpSpPr>
        <p:grpSpPr>
          <a:xfrm rot="5400000" flipH="1">
            <a:off x="4029243" y="3864487"/>
            <a:ext cx="1274445"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0" name="Conector Reto 49"/>
          <p:cNvCxnSpPr/>
          <p:nvPr/>
        </p:nvCxnSpPr>
        <p:spPr>
          <a:xfrm>
            <a:off x="3596005" y="4620895"/>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rot="5400000">
            <a:off x="4433611" y="3125827"/>
            <a:ext cx="484394" cy="0"/>
          </a:xfrm>
          <a:prstGeom prst="line">
            <a:avLst/>
          </a:prstGeom>
          <a:ln w="25400">
            <a:solidFill>
              <a:schemeClr val="tx1"/>
            </a:solidFill>
            <a:headEnd type="arrow"/>
          </a:ln>
        </p:spPr>
        <p:style>
          <a:lnRef idx="1">
            <a:schemeClr val="accent1"/>
          </a:lnRef>
          <a:fillRef idx="0">
            <a:schemeClr val="accent1"/>
          </a:fillRef>
          <a:effectRef idx="0">
            <a:schemeClr val="accent1"/>
          </a:effectRef>
          <a:fontRef idx="minor">
            <a:schemeClr val="tx1"/>
          </a:fontRef>
        </p:style>
      </p:cxnSp>
      <p:sp>
        <p:nvSpPr>
          <p:cNvPr id="53" name="Caixa de Texto 23"/>
          <p:cNvSpPr txBox="1"/>
          <p:nvPr/>
        </p:nvSpPr>
        <p:spPr>
          <a:xfrm>
            <a:off x="2623185" y="384429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54" name="Caixa de Texto 23"/>
          <p:cNvSpPr txBox="1"/>
          <p:nvPr/>
        </p:nvSpPr>
        <p:spPr>
          <a:xfrm>
            <a:off x="4676167" y="294805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8" name="Caixa de Texto 57"/>
              <p:cNvSpPr txBox="1"/>
              <p:nvPr/>
            </p:nvSpPr>
            <p:spPr>
              <a:xfrm>
                <a:off x="7117715" y="4281170"/>
                <a:ext cx="3036570" cy="108902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num>
                        <m:den>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den>
                      </m:f>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8" name="Caixa de Texto 57"/>
              <p:cNvSpPr txBox="1">
                <a:spLocks noRot="1" noChangeAspect="1" noMove="1" noResize="1" noEditPoints="1" noAdjustHandles="1" noChangeArrowheads="1" noChangeShapeType="1" noTextEdit="1"/>
              </p:cNvSpPr>
              <p:nvPr/>
            </p:nvSpPr>
            <p:spPr>
              <a:xfrm>
                <a:off x="7117715" y="4281170"/>
                <a:ext cx="3036570" cy="1089025"/>
              </a:xfrm>
              <a:prstGeom prst="rect">
                <a:avLst/>
              </a:prstGeom>
              <a:blipFill rotWithShape="1">
                <a:blip r:embed="rId1"/>
                <a:stretch>
                  <a:fillRect r="-711"/>
                </a:stretch>
              </a:blipFill>
            </p:spPr>
            <p:txBody>
              <a:bodyPr/>
              <a:lstStyle/>
              <a:p>
                <a:r>
                  <a:rPr lang="pt-BR" altLang="en-US">
                    <a:noFill/>
                  </a:rPr>
                  <a:t> </a:t>
                </a:r>
              </a:p>
            </p:txBody>
          </p:sp>
        </mc:Fallback>
      </mc:AlternateContent>
      <p:cxnSp>
        <p:nvCxnSpPr>
          <p:cNvPr id="60" name="Conector de Seta Reta 59"/>
          <p:cNvCxnSpPr/>
          <p:nvPr/>
        </p:nvCxnSpPr>
        <p:spPr>
          <a:xfrm flipH="1">
            <a:off x="4979670" y="355727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1" name="Caixa de Texto 23"/>
          <p:cNvSpPr txBox="1"/>
          <p:nvPr/>
        </p:nvSpPr>
        <p:spPr>
          <a:xfrm>
            <a:off x="5059680" y="3618865"/>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RL</a:t>
            </a:r>
            <a:endParaRPr lang="pt-BR" altLang="en-US" sz="2800" baseline="-25000" dirty="0">
              <a:latin typeface="Comic Sans MS" panose="030F0702030302020204" pitchFamily="66" charset="0"/>
              <a:cs typeface="Comic Sans MS" panose="030F0702030302020204" pitchFamily="66" charset="0"/>
            </a:endParaRPr>
          </a:p>
        </p:txBody>
      </p:sp>
      <p:cxnSp>
        <p:nvCxnSpPr>
          <p:cNvPr id="62" name="Conector de Seta Reta 61"/>
          <p:cNvCxnSpPr/>
          <p:nvPr/>
        </p:nvCxnSpPr>
        <p:spPr>
          <a:xfrm rot="16200000">
            <a:off x="2810952" y="3145348"/>
            <a:ext cx="0" cy="540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3" name="CaixaDeTexto 47"/>
          <p:cNvSpPr txBox="1"/>
          <p:nvPr/>
        </p:nvSpPr>
        <p:spPr>
          <a:xfrm>
            <a:off x="2468694" y="2978946"/>
            <a:ext cx="5943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Iin</a:t>
            </a:r>
            <a:endParaRPr lang="pt-BR" sz="2400" i="1" baseline="-25000" dirty="0" smtClean="0">
              <a:latin typeface="Century Schoolbook" panose="02040604050505020304" pitchFamily="18" charset="0"/>
              <a:ea typeface="Cambria Math" panose="02040503050406030204" pitchFamily="18" charset="0"/>
            </a:endParaRPr>
          </a:p>
        </p:txBody>
      </p:sp>
      <p:sp>
        <p:nvSpPr>
          <p:cNvPr id="32" name="CaixaDeTexto 47"/>
          <p:cNvSpPr txBox="1"/>
          <p:nvPr/>
        </p:nvSpPr>
        <p:spPr>
          <a:xfrm>
            <a:off x="4376234" y="2488091"/>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sp>
        <p:nvSpPr>
          <p:cNvPr id="43" name="CaixaDeTexto 45"/>
          <p:cNvSpPr txBox="1"/>
          <p:nvPr/>
        </p:nvSpPr>
        <p:spPr>
          <a:xfrm>
            <a:off x="5885815" y="2767965"/>
            <a:ext cx="5730240" cy="107632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Supondo que mínimo Vo = 0.2V, então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7702"/>
            <a:ext cx="11040155" cy="1599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C1</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1mA, quando a corrente em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atinge 1mA, Vo = 2,0 V, o circuito para de funcionar</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5" name="Imagem 4" descr="SegEm2"/>
          <p:cNvPicPr>
            <a:picLocks noChangeAspect="1"/>
          </p:cNvPicPr>
          <p:nvPr/>
        </p:nvPicPr>
        <p:blipFill>
          <a:blip r:embed="rId1"/>
          <a:srcRect l="33295" t="4818" r="36307" b="8976"/>
          <a:stretch>
            <a:fillRect/>
          </a:stretch>
        </p:blipFill>
        <p:spPr>
          <a:xfrm>
            <a:off x="2877820" y="2179955"/>
            <a:ext cx="7611745" cy="4424045"/>
          </a:xfrm>
          <a:prstGeom prst="rect">
            <a:avLst/>
          </a:prstGeom>
        </p:spPr>
      </p:pic>
      <mc:AlternateContent xmlns:mc="http://schemas.openxmlformats.org/markup-compatibility/2006" xmlns:p14="http://schemas.microsoft.com/office/powerpoint/2010/main">
        <mc:Choice Requires="p14">
          <p:contentPart r:id="rId2" p14:bwMode="auto">
            <p14:nvContentPartPr>
              <p14:cNvPr id="3" name="Tinta 2"/>
              <p14:cNvContentPartPr/>
              <p14:nvPr/>
            </p14:nvContentPartPr>
            <p14:xfrm>
              <a:off x="2051640" y="2490480"/>
              <a:ext cx="3081600" cy="321840"/>
            </p14:xfrm>
          </p:contentPart>
        </mc:Choice>
        <mc:Fallback xmlns="">
          <p:pic>
            <p:nvPicPr>
              <p:cNvPr id="3" name="Tinta 2"/>
            </p:nvPicPr>
            <p:blipFill>
              <a:blip r:embed="rId3"/>
            </p:blipFill>
            <p:spPr>
              <a:xfrm>
                <a:off x="2051640" y="2490480"/>
                <a:ext cx="3081600" cy="321840"/>
              </a:xfrm>
              <a:prstGeom prst="rect"/>
            </p:spPr>
          </p:pic>
        </mc:Fallback>
      </mc:AlternateContent>
    </p:spTree>
  </p:cSld>
  <p:clrMapOvr>
    <a:masterClrMapping/>
  </p:clrMapOvr>
  <p:timing>
    <p:tnLst>
      <p:par>
        <p:cTn id="1" dur="indefinite" restart="never" nodeType="tmRoot"/>
      </p:par>
    </p:tnLst>
  </p:timing>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descr="SegEm2"/>
          <p:cNvPicPr>
            <a:picLocks noChangeAspect="1"/>
          </p:cNvPicPr>
          <p:nvPr/>
        </p:nvPicPr>
        <p:blipFill>
          <a:blip r:embed="rId1"/>
          <a:stretch>
            <a:fillRect/>
          </a:stretch>
        </p:blipFill>
        <p:spPr>
          <a:xfrm>
            <a:off x="433070" y="1348740"/>
            <a:ext cx="11326495" cy="4900930"/>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 de Texto 4"/>
          <p:cNvSpPr txBox="1"/>
          <p:nvPr/>
        </p:nvSpPr>
        <p:spPr>
          <a:xfrm>
            <a:off x="7065645" y="1524635"/>
            <a:ext cx="585470" cy="460375"/>
          </a:xfrm>
          <a:prstGeom prst="rect">
            <a:avLst/>
          </a:prstGeom>
          <a:solidFill>
            <a:schemeClr val="bg1"/>
          </a:solidFill>
        </p:spPr>
        <p:txBody>
          <a:bodyPr wrap="none" rtlCol="0">
            <a:spAutoFit/>
          </a:bodyPr>
          <a:lstStyle/>
          <a:p>
            <a:r>
              <a:rPr lang="pt-BR" altLang="en-US" sz="2400"/>
              <a:t>Vin</a:t>
            </a:r>
            <a:endParaRPr lang="pt-BR" altLang="en-US" sz="2400"/>
          </a:p>
        </p:txBody>
      </p:sp>
      <p:sp>
        <p:nvSpPr>
          <p:cNvPr id="6" name="Caixa de Texto 5"/>
          <p:cNvSpPr txBox="1"/>
          <p:nvPr/>
        </p:nvSpPr>
        <p:spPr>
          <a:xfrm>
            <a:off x="9254490" y="3833495"/>
            <a:ext cx="676910" cy="460375"/>
          </a:xfrm>
          <a:prstGeom prst="rect">
            <a:avLst/>
          </a:prstGeom>
          <a:solidFill>
            <a:schemeClr val="bg1"/>
          </a:solidFill>
        </p:spPr>
        <p:txBody>
          <a:bodyPr wrap="square" rtlCol="0">
            <a:spAutoFit/>
          </a:bodyPr>
          <a:lstStyle/>
          <a:p>
            <a:r>
              <a:rPr lang="pt-BR" altLang="en-US" sz="2400" dirty="0" err="1"/>
              <a:t>Vo</a:t>
            </a:r>
            <a:endParaRPr lang="pt-BR" altLang="en-US" sz="2400" dirty="0"/>
          </a:p>
        </p:txBody>
      </p:sp>
      <p:sp>
        <p:nvSpPr>
          <p:cNvPr id="8" name="CaixaDeTexto 45"/>
          <p:cNvSpPr txBox="1"/>
          <p:nvPr/>
        </p:nvSpPr>
        <p:spPr>
          <a:xfrm>
            <a:off x="576591" y="499932"/>
            <a:ext cx="1104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Resultados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7702"/>
            <a:ext cx="11040155" cy="107632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circuito poderia ser implementado sem a fonte de corrente, mas a carga deverá estar ligada ao 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EE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3327400" y="4350984"/>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prstDash val="sysDot"/>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3929548" y="332981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prstDash val="sysDot"/>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solidFill>
              <a:schemeClr val="bg1"/>
            </a:solidFill>
            <a:ln w="22225">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3828415" y="4131945"/>
            <a:ext cx="744855" cy="0"/>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3843655" y="4131945"/>
            <a:ext cx="0" cy="621665"/>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4390359" y="561690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6905439" y="3544731"/>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4226560" y="2240280"/>
            <a:ext cx="854710" cy="521970"/>
          </a:xfrm>
          <a:prstGeom prst="rect">
            <a:avLst/>
          </a:prstGeom>
          <a:noFill/>
        </p:spPr>
        <p:txBody>
          <a:bodyPr wrap="square" rtlCol="0">
            <a:spAutoFit/>
          </a:bodyPr>
          <a:lstStyle/>
          <a:p>
            <a:r>
              <a:rPr lang="pt-BR" sz="2800" dirty="0" smtClean="0"/>
              <a:t>V</a:t>
            </a:r>
            <a:r>
              <a:rPr lang="pt-BR" sz="2800" baseline="-25000" dirty="0" smtClean="0"/>
              <a:t>CC</a:t>
            </a:r>
            <a:endParaRPr lang="pt-BR" sz="2800" dirty="0" smtClean="0"/>
          </a:p>
        </p:txBody>
      </p:sp>
      <p:sp>
        <p:nvSpPr>
          <p:cNvPr id="42" name="Caixa de Texto 23"/>
          <p:cNvSpPr txBox="1"/>
          <p:nvPr/>
        </p:nvSpPr>
        <p:spPr>
          <a:xfrm>
            <a:off x="3868447" y="3100455"/>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grpSp>
        <p:nvGrpSpPr>
          <p:cNvPr id="24" name="Grupo 23"/>
          <p:cNvGrpSpPr/>
          <p:nvPr/>
        </p:nvGrpSpPr>
        <p:grpSpPr>
          <a:xfrm rot="5400000">
            <a:off x="4947920" y="4350984"/>
            <a:ext cx="1783849" cy="748570"/>
            <a:chOff x="8610600" y="2524505"/>
            <a:chExt cx="1783849" cy="748570"/>
          </a:xfrm>
        </p:grpSpPr>
        <p:cxnSp>
          <p:nvCxnSpPr>
            <p:cNvPr id="25" name="Conector Reto 24"/>
            <p:cNvCxnSpPr/>
            <p:nvPr/>
          </p:nvCxnSpPr>
          <p:spPr>
            <a:xfrm>
              <a:off x="9212737" y="2794289"/>
              <a:ext cx="623327" cy="0"/>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a:off x="9094994" y="2531785"/>
              <a:ext cx="269332" cy="256896"/>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9693182" y="2524505"/>
              <a:ext cx="230521" cy="253800"/>
            </a:xfrm>
            <a:prstGeom prst="line">
              <a:avLst/>
            </a:prstGeom>
            <a:ln w="25400">
              <a:solidFill>
                <a:schemeClr val="tx1"/>
              </a:solidFill>
              <a:prstDash val="sysDot"/>
              <a:tailEnd type="triangle" w="lg" len="med"/>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8610600" y="2538153"/>
              <a:ext cx="484394" cy="0"/>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9910055" y="2540097"/>
              <a:ext cx="484394" cy="0"/>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rot="16200000">
              <a:off x="9284532" y="3030878"/>
              <a:ext cx="484394" cy="0"/>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cxnSp>
        <p:nvCxnSpPr>
          <p:cNvPr id="38" name="Conector Reto 37"/>
          <p:cNvCxnSpPr/>
          <p:nvPr/>
        </p:nvCxnSpPr>
        <p:spPr>
          <a:xfrm>
            <a:off x="6021039" y="561690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4251325" y="4753610"/>
            <a:ext cx="1224000" cy="0"/>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48" name="Caixa de Texto 23"/>
          <p:cNvSpPr txBox="1"/>
          <p:nvPr/>
        </p:nvSpPr>
        <p:spPr>
          <a:xfrm>
            <a:off x="3552825" y="484886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49" name="Caixa de Texto 23"/>
          <p:cNvSpPr txBox="1"/>
          <p:nvPr/>
        </p:nvSpPr>
        <p:spPr>
          <a:xfrm>
            <a:off x="5235575" y="485775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10" name="CaixaDeTexto 47"/>
          <p:cNvSpPr txBox="1"/>
          <p:nvPr/>
        </p:nvSpPr>
        <p:spPr>
          <a:xfrm>
            <a:off x="5867849" y="1788321"/>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1" name="Grupo 10"/>
          <p:cNvGrpSpPr/>
          <p:nvPr/>
        </p:nvGrpSpPr>
        <p:grpSpPr>
          <a:xfrm rot="5400000">
            <a:off x="4956810" y="2748879"/>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8610600" y="2538153"/>
              <a:ext cx="484394" cy="0"/>
            </a:xfrm>
            <a:prstGeom prst="line">
              <a:avLst/>
            </a:prstGeom>
            <a:ln w="2540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35" name="CaixaDeTexto 47"/>
          <p:cNvSpPr txBox="1"/>
          <p:nvPr/>
        </p:nvSpPr>
        <p:spPr>
          <a:xfrm>
            <a:off x="4886139" y="2956721"/>
            <a:ext cx="68516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Vin</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40" name="Grupo 39"/>
          <p:cNvGrpSpPr/>
          <p:nvPr/>
        </p:nvGrpSpPr>
        <p:grpSpPr>
          <a:xfrm rot="5400000" flipH="1">
            <a:off x="6633378" y="4522347"/>
            <a:ext cx="1274445"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0" name="Conector Reto 49"/>
          <p:cNvCxnSpPr/>
          <p:nvPr/>
        </p:nvCxnSpPr>
        <p:spPr>
          <a:xfrm>
            <a:off x="6208395" y="4015105"/>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rot="5400000">
            <a:off x="7038381" y="53749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a:off x="7102444" y="561690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Caixa de Texto 23"/>
          <p:cNvSpPr txBox="1"/>
          <p:nvPr/>
        </p:nvSpPr>
        <p:spPr>
          <a:xfrm>
            <a:off x="5235575" y="323850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54" name="Caixa de Texto 23"/>
          <p:cNvSpPr txBox="1"/>
          <p:nvPr/>
        </p:nvSpPr>
        <p:spPr>
          <a:xfrm>
            <a:off x="7353327" y="433235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60" name="Conector de Seta Reta 59"/>
          <p:cNvCxnSpPr/>
          <p:nvPr/>
        </p:nvCxnSpPr>
        <p:spPr>
          <a:xfrm flipH="1">
            <a:off x="7960360" y="426720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1" name="Caixa de Texto 23"/>
          <p:cNvSpPr txBox="1"/>
          <p:nvPr/>
        </p:nvSpPr>
        <p:spPr>
          <a:xfrm>
            <a:off x="7932420" y="4332605"/>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RL</a:t>
            </a:r>
            <a:endParaRPr lang="pt-BR" altLang="en-US" sz="2800" baseline="-25000" dirty="0">
              <a:latin typeface="Comic Sans MS" panose="030F0702030302020204" pitchFamily="66" charset="0"/>
              <a:cs typeface="Comic Sans MS" panose="030F0702030302020204" pitchFamily="66" charset="0"/>
            </a:endParaRPr>
          </a:p>
        </p:txBody>
      </p:sp>
      <p:cxnSp>
        <p:nvCxnSpPr>
          <p:cNvPr id="62" name="Conector de Seta Reta 61"/>
          <p:cNvCxnSpPr/>
          <p:nvPr/>
        </p:nvCxnSpPr>
        <p:spPr>
          <a:xfrm rot="16200000">
            <a:off x="5423342" y="2539558"/>
            <a:ext cx="0" cy="540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3" name="CaixaDeTexto 47"/>
          <p:cNvSpPr txBox="1"/>
          <p:nvPr/>
        </p:nvSpPr>
        <p:spPr>
          <a:xfrm>
            <a:off x="5081084" y="2373156"/>
            <a:ext cx="5943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Iin</a:t>
            </a:r>
            <a:endParaRPr lang="pt-BR" sz="24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7702"/>
            <a:ext cx="11040155" cy="107632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Considerando </a:t>
            </a:r>
            <a:r>
              <a:rPr lang="pt-BR" altLang="en-US" sz="32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100 e sem efeito Early, determinar as tensões DC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 V)</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1370965" y="4006814"/>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1971843" y="298564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2635878" y="3702989"/>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rot="5400000">
            <a:off x="1660849" y="4162491"/>
            <a:ext cx="484394" cy="0"/>
          </a:xfrm>
          <a:prstGeom prst="line">
            <a:avLst/>
          </a:prstGeom>
          <a:ln w="2540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2988759" y="3702846"/>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1873277" y="2078110"/>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10 V</a:t>
            </a:r>
            <a:endParaRPr lang="pt-BR" sz="2800" dirty="0" smtClean="0"/>
          </a:p>
        </p:txBody>
      </p:sp>
      <p:sp>
        <p:nvSpPr>
          <p:cNvPr id="42" name="Caixa de Texto 23"/>
          <p:cNvSpPr txBox="1"/>
          <p:nvPr/>
        </p:nvSpPr>
        <p:spPr>
          <a:xfrm>
            <a:off x="2789555" y="2740025"/>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 4.7k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rot="5400000" flipH="1">
            <a:off x="1977558" y="5377692"/>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2789555" y="5203190"/>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 3.3k</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2436464" y="611220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CaixaDeTexto 47"/>
          <p:cNvSpPr txBox="1"/>
          <p:nvPr/>
        </p:nvSpPr>
        <p:spPr>
          <a:xfrm>
            <a:off x="652807" y="3569090"/>
            <a:ext cx="1783688" cy="521970"/>
          </a:xfrm>
          <a:prstGeom prst="rect">
            <a:avLst/>
          </a:prstGeom>
          <a:noFill/>
        </p:spPr>
        <p:txBody>
          <a:bodyPr wrap="square" rtlCol="0">
            <a:spAutoFit/>
          </a:bodyPr>
          <a:lstStyle/>
          <a:p>
            <a:r>
              <a:rPr lang="pt-BR" sz="2800" dirty="0" smtClean="0"/>
              <a:t>V</a:t>
            </a:r>
            <a:r>
              <a:rPr lang="pt-BR" sz="2800" baseline="-25000" dirty="0" smtClean="0"/>
              <a:t>b</a:t>
            </a:r>
            <a:r>
              <a:rPr lang="pt-BR" sz="2800" dirty="0" smtClean="0"/>
              <a:t> = 4 V</a:t>
            </a:r>
            <a:endParaRPr lang="pt-BR" sz="2800" dirty="0" smtClean="0"/>
          </a:p>
        </p:txBody>
      </p:sp>
      <p:sp>
        <p:nvSpPr>
          <p:cNvPr id="23" name="CaixaDeTexto 45"/>
          <p:cNvSpPr txBox="1"/>
          <p:nvPr/>
        </p:nvSpPr>
        <p:spPr>
          <a:xfrm>
            <a:off x="5645150" y="2470785"/>
            <a:ext cx="5708650" cy="316928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Passos para resolução</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endPar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endPar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13" name="Grupo 12"/>
          <p:cNvGrpSpPr/>
          <p:nvPr/>
        </p:nvGrpSpPr>
        <p:grpSpPr>
          <a:xfrm rot="5400000">
            <a:off x="1021715" y="3022564"/>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1623863" y="200139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2286628" y="2718739"/>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rot="5400000">
            <a:off x="1311599" y="3178241"/>
            <a:ext cx="484394" cy="0"/>
          </a:xfrm>
          <a:prstGeom prst="line">
            <a:avLst/>
          </a:prstGeom>
          <a:ln w="2540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2639509" y="2718596"/>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1524027" y="1002420"/>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10 V</a:t>
            </a:r>
            <a:endParaRPr lang="pt-BR" sz="2800" dirty="0" smtClean="0"/>
          </a:p>
        </p:txBody>
      </p:sp>
      <p:sp>
        <p:nvSpPr>
          <p:cNvPr id="42" name="Caixa de Texto 23"/>
          <p:cNvSpPr txBox="1"/>
          <p:nvPr/>
        </p:nvSpPr>
        <p:spPr>
          <a:xfrm>
            <a:off x="2440305" y="1755775"/>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 4.7k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rot="5400000" flipH="1">
            <a:off x="1627673" y="4393442"/>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2440305" y="4218940"/>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 3.3k</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2087214" y="512795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CaixaDeTexto 47"/>
          <p:cNvSpPr txBox="1"/>
          <p:nvPr/>
        </p:nvSpPr>
        <p:spPr>
          <a:xfrm>
            <a:off x="303557" y="2584840"/>
            <a:ext cx="1783688" cy="521970"/>
          </a:xfrm>
          <a:prstGeom prst="rect">
            <a:avLst/>
          </a:prstGeom>
          <a:noFill/>
        </p:spPr>
        <p:txBody>
          <a:bodyPr wrap="square" rtlCol="0">
            <a:spAutoFit/>
          </a:bodyPr>
          <a:lstStyle/>
          <a:p>
            <a:r>
              <a:rPr lang="pt-BR" sz="2800" dirty="0" smtClean="0"/>
              <a:t>V</a:t>
            </a:r>
            <a:r>
              <a:rPr lang="pt-BR" sz="2800" baseline="-25000" dirty="0" smtClean="0"/>
              <a:t>b</a:t>
            </a:r>
            <a:r>
              <a:rPr lang="pt-BR" sz="2800" dirty="0" smtClean="0"/>
              <a:t> = 4 V</a:t>
            </a:r>
            <a:endParaRPr lang="pt-BR" sz="2800" dirty="0" smtClean="0"/>
          </a:p>
        </p:txBody>
      </p:sp>
      <mc:AlternateContent xmlns:mc="http://schemas.openxmlformats.org/markup-compatibility/2006">
        <mc:Choice xmlns:a14="http://schemas.microsoft.com/office/drawing/2010/main" Requires="a14">
          <p:sp>
            <p:nvSpPr>
              <p:cNvPr id="23" name="CaixaDeTexto 45"/>
              <p:cNvSpPr txBox="1"/>
              <p:nvPr/>
            </p:nvSpPr>
            <p:spPr>
              <a:xfrm>
                <a:off x="4698365" y="1094105"/>
                <a:ext cx="6655435" cy="5293995"/>
              </a:xfrm>
              <a:prstGeom prst="rect">
                <a:avLst/>
              </a:prstGeom>
              <a:noFill/>
            </p:spPr>
            <p:txBody>
              <a:bodyPr wrap="square" rtlCol="0">
                <a:spAutoFit/>
              </a:bodyPr>
              <a:lstStyle/>
              <a:p>
                <a:pPr marL="514350" indent="0" algn="l" fontAlgn="auto">
                  <a:spcBef>
                    <a:spcPts val="600"/>
                  </a:spcBef>
                  <a:spcAft>
                    <a:spcPts val="12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4 - 0.7 = 3.3 V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0" algn="l" fontAlgn="auto">
                  <a:spcBef>
                    <a:spcPts val="600"/>
                  </a:spcBef>
                  <a:spcAft>
                    <a:spcPts val="12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num>
                      <m:den>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𝑲</m:t>
                        </m:r>
                      </m:den>
                    </m:f>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a14:m>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0" fontAlgn="auto">
                  <a:spcBef>
                    <a:spcPts val="600"/>
                  </a:spcBef>
                  <a:spcAft>
                    <a:spcPts val="12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𝟗𝟗</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514350" indent="0" fontAlgn="auto">
                  <a:spcBef>
                    <a:spcPts val="600"/>
                  </a:spcBef>
                  <a:spcAft>
                    <a:spcPts val="12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oMath>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514350" indent="0" fontAlgn="auto">
                  <a:spcBef>
                    <a:spcPts val="600"/>
                  </a:spcBef>
                  <a:spcAft>
                    <a:spcPts val="1200"/>
                  </a:spcAft>
                  <a:buFont typeface="+mj-lt"/>
                  <a:buNone/>
                </a:pPr>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514350" indent="0" fontAlgn="auto">
                  <a:spcBef>
                    <a:spcPts val="600"/>
                  </a:spcBef>
                  <a:spcAft>
                    <a:spcPts val="1200"/>
                  </a:spcAft>
                  <a:buFont typeface="+mj-lt"/>
                  <a:buNone/>
                </a:pPr>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m:oMathPara>
                </a14:m>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23" name="CaixaDeTexto 45"/>
              <p:cNvSpPr txBox="1">
                <a:spLocks noRot="1" noChangeAspect="1" noMove="1" noResize="1" noEditPoints="1" noAdjustHandles="1" noChangeArrowheads="1" noChangeShapeType="1" noTextEdit="1"/>
              </p:cNvSpPr>
              <p:nvPr/>
            </p:nvSpPr>
            <p:spPr>
              <a:xfrm>
                <a:off x="4698365" y="1094105"/>
                <a:ext cx="6655435" cy="529399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2"/>
              <p:cNvSpPr txBox="1"/>
              <p:nvPr/>
            </p:nvSpPr>
            <p:spPr>
              <a:xfrm>
                <a:off x="6651653" y="489856"/>
                <a:ext cx="4837386" cy="1281185"/>
              </a:xfrm>
              <a:prstGeom prst="rect">
                <a:avLst/>
              </a:prstGeom>
              <a:noFill/>
              <a:ln w="25400">
                <a:solidFill>
                  <a:srgbClr val="FFFF00"/>
                </a:solidFill>
              </a:ln>
            </p:spPr>
            <p:txBody>
              <a:bodyPr wrap="square" rtlCol="0">
                <a:spAutoFit/>
              </a:bodyPr>
              <a:lstStyle/>
              <a:p>
                <a14:m>
                  <m:oMathPara xmlns:m="http://schemas.openxmlformats.org/officeDocument/2006/math">
                    <m:oMathParaPr>
                      <m:jc m:val="centerGroup"/>
                    </m:oMathParaPr>
                    <m:oMath xmlns:m="http://schemas.openxmlformats.org/officeDocument/2006/math">
                      <m:f>
                        <m:fPr>
                          <m:ctrlPr>
                            <a:rPr lang="pt-BR" sz="3600" i="1" smtClean="0">
                              <a:latin typeface="Cambria Math" panose="02040503050406030204" pitchFamily="18" charset="0"/>
                            </a:rPr>
                          </m:ctrlPr>
                        </m:fPr>
                        <m:num>
                          <m:sSup>
                            <m:sSupPr>
                              <m:ctrlPr>
                                <a:rPr lang="pt-BR" sz="3600" i="1">
                                  <a:latin typeface="Cambria Math" panose="02040503050406030204" pitchFamily="18" charset="0"/>
                                </a:rPr>
                              </m:ctrlPr>
                            </m:sSupPr>
                            <m:e>
                              <m:r>
                                <a:rPr lang="pt-BR" sz="3600" i="1">
                                  <a:latin typeface="Cambria Math" panose="02040503050406030204" pitchFamily="18" charset="0"/>
                                </a:rPr>
                                <m:t>𝑡</m:t>
                              </m:r>
                            </m:e>
                            <m:sup>
                              <m:r>
                                <a:rPr lang="pt-BR" sz="3600" i="1">
                                  <a:latin typeface="Cambria Math" panose="02040503050406030204" pitchFamily="18" charset="0"/>
                                </a:rPr>
                                <m:t>𝑛</m:t>
                              </m:r>
                              <m:r>
                                <a:rPr lang="pt-BR" sz="3600" i="1">
                                  <a:latin typeface="Cambria Math" panose="02040503050406030204" pitchFamily="18" charset="0"/>
                                </a:rPr>
                                <m:t>−</m:t>
                              </m:r>
                              <m:r>
                                <a:rPr lang="pt-BR" sz="3600" i="1">
                                  <a:latin typeface="Cambria Math" panose="02040503050406030204" pitchFamily="18" charset="0"/>
                                </a:rPr>
                                <m:t>1</m:t>
                              </m:r>
                            </m:sup>
                          </m:sSup>
                        </m:num>
                        <m:den>
                          <m:d>
                            <m:dPr>
                              <m:ctrlPr>
                                <a:rPr lang="pt-BR" sz="3600" i="1">
                                  <a:latin typeface="Cambria Math" panose="02040503050406030204" pitchFamily="18" charset="0"/>
                                </a:rPr>
                              </m:ctrlPr>
                            </m:dPr>
                            <m:e>
                              <m:r>
                                <a:rPr lang="pt-BR" sz="3600" i="1">
                                  <a:latin typeface="Cambria Math" panose="02040503050406030204" pitchFamily="18" charset="0"/>
                                </a:rPr>
                                <m:t>𝑛</m:t>
                              </m:r>
                              <m:r>
                                <a:rPr lang="pt-BR" sz="3600" i="1">
                                  <a:latin typeface="Cambria Math" panose="02040503050406030204" pitchFamily="18" charset="0"/>
                                </a:rPr>
                                <m:t>−</m:t>
                              </m:r>
                              <m:r>
                                <a:rPr lang="pt-BR" sz="3600" i="1">
                                  <a:latin typeface="Cambria Math" panose="02040503050406030204" pitchFamily="18" charset="0"/>
                                </a:rPr>
                                <m:t>1</m:t>
                              </m:r>
                            </m:e>
                          </m:d>
                          <m:r>
                            <a:rPr lang="pt-BR" sz="3600" i="1">
                              <a:latin typeface="Cambria Math" panose="02040503050406030204" pitchFamily="18" charset="0"/>
                            </a:rPr>
                            <m:t>!</m:t>
                          </m:r>
                        </m:den>
                      </m:f>
                      <m:r>
                        <a:rPr lang="pt-BR" sz="3600" i="1">
                          <a:latin typeface="Cambria Math" panose="02040503050406030204" pitchFamily="18" charset="0"/>
                        </a:rPr>
                        <m:t>ℎ</m:t>
                      </m:r>
                      <m:d>
                        <m:dPr>
                          <m:ctrlPr>
                            <a:rPr lang="pt-BR" sz="3600" i="1">
                              <a:latin typeface="Cambria Math" panose="02040503050406030204" pitchFamily="18" charset="0"/>
                            </a:rPr>
                          </m:ctrlPr>
                        </m:dPr>
                        <m:e>
                          <m:r>
                            <a:rPr lang="pt-BR" sz="3600" i="1">
                              <a:latin typeface="Cambria Math" panose="02040503050406030204" pitchFamily="18" charset="0"/>
                            </a:rPr>
                            <m:t>𝑡</m:t>
                          </m:r>
                        </m:e>
                      </m:d>
                      <m:r>
                        <a:rPr lang="pt-BR" sz="3600" b="0" i="1" smtClean="0">
                          <a:latin typeface="Cambria Math" panose="02040503050406030204" pitchFamily="18" charset="0"/>
                        </a:rPr>
                        <m:t>   </m:t>
                      </m:r>
                      <m:groupChr>
                        <m:groupChrPr>
                          <m:chr m:val="↔"/>
                          <m:pos m:val="top"/>
                          <m:ctrlPr>
                            <a:rPr lang="pt-BR" sz="3600" i="1" smtClean="0">
                              <a:latin typeface="Cambria Math" panose="02040503050406030204" pitchFamily="18" charset="0"/>
                            </a:rPr>
                          </m:ctrlPr>
                        </m:groupChrPr>
                        <m:e>
                          <m:r>
                            <m:rPr>
                              <m:brk m:alnAt="1"/>
                            </m:rPr>
                            <a:rPr lang="pt-BR" sz="3600" b="0" i="1" smtClean="0">
                              <a:latin typeface="Cambria Math" panose="02040503050406030204" pitchFamily="18" charset="0"/>
                            </a:rPr>
                            <m:t>𝑝</m:t>
                          </m:r>
                          <m:r>
                            <a:rPr lang="pt-BR" sz="3600" b="0" i="1" smtClean="0">
                              <a:latin typeface="Cambria Math" panose="02040503050406030204" pitchFamily="18" charset="0"/>
                            </a:rPr>
                            <m:t>𝑎𝑟</m:t>
                          </m:r>
                        </m:e>
                      </m:groupChr>
                      <m:r>
                        <a:rPr lang="pt-BR" sz="3600" b="0" i="1" smtClean="0">
                          <a:latin typeface="Cambria Math" panose="02040503050406030204" pitchFamily="18" charset="0"/>
                        </a:rPr>
                        <m:t>    </m:t>
                      </m:r>
                      <m:f>
                        <m:fPr>
                          <m:ctrlPr>
                            <a:rPr lang="pt-BR" sz="3600" i="1">
                              <a:latin typeface="Cambria Math" panose="02040503050406030204" pitchFamily="18" charset="0"/>
                            </a:rPr>
                          </m:ctrlPr>
                        </m:fPr>
                        <m:num>
                          <m:r>
                            <a:rPr lang="pt-BR" sz="3600" i="1">
                              <a:latin typeface="Cambria Math" panose="02040503050406030204" pitchFamily="18" charset="0"/>
                            </a:rPr>
                            <m:t>1</m:t>
                          </m:r>
                        </m:num>
                        <m:den>
                          <m:sSup>
                            <m:sSupPr>
                              <m:ctrlPr>
                                <a:rPr lang="pt-BR" sz="3600" i="1">
                                  <a:latin typeface="Cambria Math" panose="02040503050406030204" pitchFamily="18" charset="0"/>
                                </a:rPr>
                              </m:ctrlPr>
                            </m:sSupPr>
                            <m:e>
                              <m:r>
                                <a:rPr lang="pt-BR" sz="3600" i="1">
                                  <a:latin typeface="Cambria Math" panose="02040503050406030204" pitchFamily="18" charset="0"/>
                                </a:rPr>
                                <m:t>𝑠</m:t>
                              </m:r>
                            </m:e>
                            <m:sup>
                              <m:r>
                                <a:rPr lang="pt-BR" sz="3600" i="1">
                                  <a:latin typeface="Cambria Math" panose="02040503050406030204" pitchFamily="18" charset="0"/>
                                </a:rPr>
                                <m:t>𝑛</m:t>
                              </m:r>
                            </m:sup>
                          </m:sSup>
                        </m:den>
                      </m:f>
                    </m:oMath>
                  </m:oMathPara>
                </a14:m>
                <a:endParaRPr lang="pt-BR" sz="3600" dirty="0"/>
              </a:p>
            </p:txBody>
          </p:sp>
        </mc:Choice>
        <mc:Fallback>
          <p:sp>
            <p:nvSpPr>
              <p:cNvPr id="3" name="CaixaDeTexto 2"/>
              <p:cNvSpPr txBox="1">
                <a:spLocks noRot="1" noChangeAspect="1" noMove="1" noResize="1" noEditPoints="1" noAdjustHandles="1" noChangeArrowheads="1" noChangeShapeType="1" noTextEdit="1"/>
              </p:cNvSpPr>
              <p:nvPr/>
            </p:nvSpPr>
            <p:spPr>
              <a:xfrm>
                <a:off x="6651653" y="489856"/>
                <a:ext cx="4837386" cy="1281185"/>
              </a:xfrm>
              <a:prstGeom prst="rect">
                <a:avLst/>
              </a:prstGeom>
              <a:blipFill rotWithShape="1">
                <a:blip r:embed="rId1"/>
                <a:stretch>
                  <a:fillRect l="-263" t="-1012" r="-250" b="-989"/>
                </a:stretch>
              </a:blipFill>
              <a:ln w="25400">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DeTexto 3"/>
              <p:cNvSpPr txBox="1"/>
              <p:nvPr/>
            </p:nvSpPr>
            <p:spPr>
              <a:xfrm>
                <a:off x="1058545" y="4354195"/>
                <a:ext cx="8110855" cy="126936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p>
                        <m:sSupPr>
                          <m:ctrlPr>
                            <a:rPr lang="pt-BR" sz="3600" i="1" smtClean="0">
                              <a:latin typeface="Cambria Math" panose="02040503050406030204" pitchFamily="18" charset="0"/>
                              <a:ea typeface="Cambria Math" panose="02040503050406030204" pitchFamily="18" charset="0"/>
                            </a:rPr>
                          </m:ctrlPr>
                        </m:sSupPr>
                        <m:e>
                          <m:r>
                            <a:rPr lang="pt-BR" sz="3600" i="1" smtClean="0">
                              <a:latin typeface="Cambria Math" panose="02040503050406030204" pitchFamily="18" charset="0"/>
                              <a:ea typeface="Cambria Math" panose="02040503050406030204" pitchFamily="18" charset="0"/>
                            </a:rPr>
                            <m:t>ℒ</m:t>
                          </m:r>
                        </m:e>
                        <m:sup>
                          <m:r>
                            <a:rPr lang="pt-BR" sz="3600" b="0" i="1" smtClean="0">
                              <a:latin typeface="Cambria Math" panose="02040503050406030204" pitchFamily="18" charset="0"/>
                              <a:ea typeface="Cambria Math" panose="02040503050406030204" pitchFamily="18" charset="0"/>
                            </a:rPr>
                            <m:t>−</m:t>
                          </m:r>
                          <m:r>
                            <a:rPr lang="pt-BR" sz="3600" b="0" i="1" smtClean="0">
                              <a:latin typeface="Cambria Math" panose="02040503050406030204" pitchFamily="18" charset="0"/>
                              <a:ea typeface="Cambria Math" panose="02040503050406030204" pitchFamily="18" charset="0"/>
                            </a:rPr>
                            <m:t>1</m:t>
                          </m:r>
                        </m:sup>
                      </m:sSup>
                      <m:r>
                        <a:rPr lang="pt-BR" sz="3600" b="0" i="1" smtClean="0">
                          <a:latin typeface="Cambria Math" panose="02040503050406030204" pitchFamily="18" charset="0"/>
                          <a:ea typeface="Cambria Math" panose="02040503050406030204" pitchFamily="18" charset="0"/>
                        </a:rPr>
                        <m:t>(</m:t>
                      </m:r>
                      <m:f>
                        <m:fPr>
                          <m:ctrlPr>
                            <a:rPr lang="pt-BR" sz="3600" i="1" smtClean="0">
                              <a:latin typeface="Cambria Math" panose="02040503050406030204" pitchFamily="18" charset="0"/>
                            </a:rPr>
                          </m:ctrlPr>
                        </m:fPr>
                        <m:num>
                          <m:r>
                            <a:rPr lang="pt-BR" sz="3600" b="0" i="1" smtClean="0">
                              <a:latin typeface="Cambria Math" panose="02040503050406030204" pitchFamily="18" charset="0"/>
                            </a:rPr>
                            <m:t>1</m:t>
                          </m:r>
                        </m:num>
                        <m:den>
                          <m:sSup>
                            <m:sSupPr>
                              <m:ctrlPr>
                                <a:rPr lang="pt-BR" sz="3600" i="1" smtClean="0">
                                  <a:latin typeface="Cambria Math" panose="02040503050406030204" pitchFamily="18" charset="0"/>
                                </a:rPr>
                              </m:ctrlPr>
                            </m:sSupPr>
                            <m:e>
                              <m:d>
                                <m:dPr>
                                  <m:ctrlPr>
                                    <a:rPr lang="pt-BR" sz="3600" b="0" i="1" smtClean="0">
                                      <a:latin typeface="Cambria Math" panose="02040503050406030204" pitchFamily="18" charset="0"/>
                                    </a:rPr>
                                  </m:ctrlPr>
                                </m:dPr>
                                <m:e>
                                  <m:r>
                                    <a:rPr lang="pt-BR" sz="3600" b="0" i="1" smtClean="0">
                                      <a:latin typeface="Cambria Math" panose="02040503050406030204" pitchFamily="18" charset="0"/>
                                    </a:rPr>
                                    <m:t>𝑠</m:t>
                                  </m:r>
                                  <m:r>
                                    <a:rPr lang="pt-BR" sz="3600" b="0" i="1" smtClean="0">
                                      <a:latin typeface="Cambria Math" panose="02040503050406030204" pitchFamily="18" charset="0"/>
                                    </a:rPr>
                                    <m:t>−</m:t>
                                  </m:r>
                                  <m:r>
                                    <a:rPr lang="pt-BR" sz="3600" b="0" i="1" smtClean="0">
                                      <a:latin typeface="Cambria Math" panose="02040503050406030204" pitchFamily="18" charset="0"/>
                                    </a:rPr>
                                    <m:t>𝑎</m:t>
                                  </m:r>
                                </m:e>
                              </m:d>
                            </m:e>
                            <m:sup>
                              <m:r>
                                <a:rPr lang="pt-BR" sz="3600" b="0" i="1" smtClean="0">
                                  <a:latin typeface="Cambria Math" panose="02040503050406030204" pitchFamily="18" charset="0"/>
                                </a:rPr>
                                <m:t>𝑛</m:t>
                              </m:r>
                            </m:sup>
                          </m:sSup>
                        </m:den>
                      </m:f>
                      <m:r>
                        <a:rPr lang="pt-BR" sz="3600" b="0" i="1" smtClean="0">
                          <a:latin typeface="Cambria Math" panose="02040503050406030204" pitchFamily="18" charset="0"/>
                        </a:rPr>
                        <m:t>)=</m:t>
                      </m:r>
                      <m:f>
                        <m:fPr>
                          <m:ctrlPr>
                            <a:rPr lang="pt-BR" sz="3600" i="1" smtClean="0">
                              <a:latin typeface="Cambria Math" panose="02040503050406030204" pitchFamily="18" charset="0"/>
                            </a:rPr>
                          </m:ctrlPr>
                        </m:fPr>
                        <m:num>
                          <m:sSup>
                            <m:sSupPr>
                              <m:ctrlPr>
                                <a:rPr lang="pt-BR" sz="3600" i="1" smtClean="0">
                                  <a:latin typeface="Cambria Math" panose="02040503050406030204" pitchFamily="18" charset="0"/>
                                </a:rPr>
                              </m:ctrlPr>
                            </m:sSupPr>
                            <m:e>
                              <m:r>
                                <a:rPr lang="pt-BR" sz="3600" b="0" i="1" smtClean="0">
                                  <a:latin typeface="Cambria Math" panose="02040503050406030204" pitchFamily="18" charset="0"/>
                                </a:rPr>
                                <m:t>𝑡</m:t>
                              </m:r>
                            </m:e>
                            <m:sup>
                              <m:r>
                                <a:rPr lang="pt-BR" sz="3600" b="0" i="1" smtClean="0">
                                  <a:latin typeface="Cambria Math" panose="02040503050406030204" pitchFamily="18" charset="0"/>
                                </a:rPr>
                                <m:t>𝑛</m:t>
                              </m:r>
                              <m:r>
                                <a:rPr lang="pt-BR" sz="3600" b="0" i="1" smtClean="0">
                                  <a:latin typeface="Cambria Math" panose="02040503050406030204" pitchFamily="18" charset="0"/>
                                </a:rPr>
                                <m:t>−</m:t>
                              </m:r>
                              <m:r>
                                <a:rPr lang="pt-BR" sz="3600" b="0" i="1" smtClean="0">
                                  <a:latin typeface="Cambria Math" panose="02040503050406030204" pitchFamily="18" charset="0"/>
                                </a:rPr>
                                <m:t>1</m:t>
                              </m:r>
                            </m:sup>
                          </m:sSup>
                        </m:num>
                        <m:den>
                          <m:d>
                            <m:dPr>
                              <m:ctrlPr>
                                <a:rPr lang="pt-BR" sz="3600" b="0" i="1" smtClean="0">
                                  <a:latin typeface="Cambria Math" panose="02040503050406030204" pitchFamily="18" charset="0"/>
                                </a:rPr>
                              </m:ctrlPr>
                            </m:dPr>
                            <m:e>
                              <m:r>
                                <a:rPr lang="pt-BR" sz="3600" b="0" i="1" smtClean="0">
                                  <a:latin typeface="Cambria Math" panose="02040503050406030204" pitchFamily="18" charset="0"/>
                                </a:rPr>
                                <m:t>𝑛</m:t>
                              </m:r>
                              <m:r>
                                <a:rPr lang="pt-BR" sz="3600" b="0" i="1" smtClean="0">
                                  <a:latin typeface="Cambria Math" panose="02040503050406030204" pitchFamily="18" charset="0"/>
                                </a:rPr>
                                <m:t>−</m:t>
                              </m:r>
                              <m:r>
                                <a:rPr lang="pt-BR" sz="3600" b="0" i="1" smtClean="0">
                                  <a:latin typeface="Cambria Math" panose="02040503050406030204" pitchFamily="18" charset="0"/>
                                </a:rPr>
                                <m:t>1</m:t>
                              </m:r>
                            </m:e>
                          </m:d>
                          <m:r>
                            <a:rPr lang="pt-BR" sz="3600" b="0" i="1" smtClean="0">
                              <a:latin typeface="Cambria Math" panose="02040503050406030204" pitchFamily="18" charset="0"/>
                            </a:rPr>
                            <m:t>!</m:t>
                          </m:r>
                        </m:den>
                      </m:f>
                      <m:sSup>
                        <m:sSupPr>
                          <m:ctrlPr>
                            <a:rPr lang="pt-BR" sz="3600" i="1" smtClean="0">
                              <a:latin typeface="Cambria Math" panose="02040503050406030204" pitchFamily="18" charset="0"/>
                            </a:rPr>
                          </m:ctrlPr>
                        </m:sSupPr>
                        <m:e>
                          <m:r>
                            <a:rPr lang="pt-BR" sz="3600" b="0" i="1" smtClean="0">
                              <a:latin typeface="Cambria Math" panose="02040503050406030204" pitchFamily="18" charset="0"/>
                            </a:rPr>
                            <m:t>𝑒</m:t>
                          </m:r>
                        </m:e>
                        <m:sup>
                          <m:r>
                            <a:rPr lang="pt-BR" sz="3600" b="0" i="1" smtClean="0">
                              <a:latin typeface="Cambria Math" panose="02040503050406030204" pitchFamily="18" charset="0"/>
                            </a:rPr>
                            <m:t>𝑎𝑡</m:t>
                          </m:r>
                        </m:sup>
                      </m:sSup>
                    </m:oMath>
                  </m:oMathPara>
                </a14:m>
                <a:endParaRPr lang="pt-BR" sz="3600" dirty="0"/>
              </a:p>
            </p:txBody>
          </p:sp>
        </mc:Choice>
        <mc:Fallback>
          <p:sp>
            <p:nvSpPr>
              <p:cNvPr id="4" name="CaixaDeTexto 3"/>
              <p:cNvSpPr txBox="1">
                <a:spLocks noRot="1" noChangeAspect="1" noMove="1" noResize="1" noEditPoints="1" noAdjustHandles="1" noChangeArrowheads="1" noChangeShapeType="1" noTextEdit="1"/>
              </p:cNvSpPr>
              <p:nvPr/>
            </p:nvSpPr>
            <p:spPr>
              <a:xfrm>
                <a:off x="1058545" y="4354195"/>
                <a:ext cx="8110855" cy="1269365"/>
              </a:xfrm>
              <a:prstGeom prst="rect">
                <a:avLst/>
              </a:prstGeom>
              <a:blipFill rotWithShape="1">
                <a:blip r:embed="rId2"/>
                <a:stretch>
                  <a:fillRect/>
                </a:stretch>
              </a:blipFill>
            </p:spPr>
            <p:txBody>
              <a:bodyPr/>
              <a:lstStyle/>
              <a:p>
                <a:r>
                  <a:rPr lang="pt-BR" altLang="en-US">
                    <a:noFill/>
                  </a:rPr>
                  <a:t> </a:t>
                </a:r>
              </a:p>
            </p:txBody>
          </p:sp>
        </mc:Fallback>
      </mc:AlternateContent>
      <p:sp>
        <p:nvSpPr>
          <p:cNvPr id="5" name="Espaço Reservado para Conteúdo 2"/>
          <p:cNvSpPr txBox="1"/>
          <p:nvPr/>
        </p:nvSpPr>
        <p:spPr>
          <a:xfrm>
            <a:off x="838200" y="1990157"/>
            <a:ext cx="10515600" cy="2145115"/>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Font typeface="Arial" panose="020B0604020202020204" pitchFamily="34" charset="0"/>
              <a:buNone/>
            </a:pPr>
            <a:r>
              <a:rPr lang="pt-BR" sz="3200" b="1" dirty="0" smtClean="0">
                <a:solidFill>
                  <a:srgbClr val="C00000"/>
                </a:solidFill>
                <a:latin typeface="Comic Sans MS" panose="030F0702030302020204" pitchFamily="66" charset="0"/>
              </a:rPr>
              <a:t>P4. Translação em s</a:t>
            </a:r>
            <a:endParaRPr lang="pt-BR" sz="3200" b="1" dirty="0" smtClean="0">
              <a:solidFill>
                <a:srgbClr val="C00000"/>
              </a:solidFill>
              <a:latin typeface="Comic Sans MS" panose="030F0702030302020204" pitchFamily="66" charset="0"/>
            </a:endParaRPr>
          </a:p>
          <a:p>
            <a:pPr marL="0" indent="0" algn="ctr">
              <a:lnSpc>
                <a:spcPct val="120000"/>
              </a:lnSpc>
              <a:buNone/>
            </a:pPr>
            <a:r>
              <a:rPr lang="pt-BR" dirty="0" smtClean="0">
                <a:latin typeface="Comic Sans MS" panose="030F0702030302020204" pitchFamily="66" charset="0"/>
              </a:rPr>
              <a:t> </a:t>
            </a:r>
            <a:r>
              <a:rPr lang="pt-BR" sz="3200" dirty="0" smtClean="0">
                <a:latin typeface="Viner Hand ITC" panose="03070502030502020203" pitchFamily="66" charset="0"/>
              </a:rPr>
              <a:t>L</a:t>
            </a:r>
            <a:r>
              <a:rPr lang="pt-BR" sz="3200" baseline="30000" dirty="0" smtClean="0">
                <a:latin typeface="Comic Sans MS" panose="030F0702030302020204" pitchFamily="66" charset="0"/>
              </a:rPr>
              <a:t>-1</a:t>
            </a:r>
            <a:r>
              <a:rPr lang="pt-BR" sz="3200" i="1" dirty="0" smtClean="0">
                <a:latin typeface="Cambria" panose="02040503050406030204" charset="0"/>
                <a:cs typeface="Cambria" panose="02040503050406030204" charset="0"/>
              </a:rPr>
              <a:t>(F(</a:t>
            </a:r>
            <a:r>
              <a:rPr lang="pt-BR" sz="3200" i="1" dirty="0" err="1" smtClean="0">
                <a:latin typeface="Cambria" panose="02040503050406030204" charset="0"/>
                <a:cs typeface="Cambria" panose="02040503050406030204" charset="0"/>
              </a:rPr>
              <a:t>s+a</a:t>
            </a:r>
            <a:r>
              <a:rPr lang="pt-BR" sz="3200" i="1" dirty="0" smtClean="0">
                <a:latin typeface="Cambria" panose="02040503050406030204" charset="0"/>
                <a:cs typeface="Cambria" panose="02040503050406030204" charset="0"/>
              </a:rPr>
              <a:t>)) = e</a:t>
            </a:r>
            <a:r>
              <a:rPr lang="pt-BR" sz="3200" i="1" baseline="30000" dirty="0" smtClean="0">
                <a:latin typeface="Cambria" panose="02040503050406030204" charset="0"/>
                <a:cs typeface="Cambria" panose="02040503050406030204" charset="0"/>
              </a:rPr>
              <a:t>-</a:t>
            </a:r>
            <a:r>
              <a:rPr lang="pt-BR" sz="3200" i="1" baseline="30000" dirty="0" err="1" smtClean="0">
                <a:latin typeface="Cambria" panose="02040503050406030204" charset="0"/>
                <a:cs typeface="Cambria" panose="02040503050406030204" charset="0"/>
              </a:rPr>
              <a:t>at</a:t>
            </a:r>
            <a:r>
              <a:rPr lang="pt-BR" sz="3200" i="1" dirty="0" err="1" smtClean="0">
                <a:latin typeface="Cambria" panose="02040503050406030204" charset="0"/>
                <a:cs typeface="Cambria" panose="02040503050406030204" charset="0"/>
              </a:rPr>
              <a:t>.f</a:t>
            </a:r>
            <a:r>
              <a:rPr lang="pt-BR" sz="3200" i="1" dirty="0" smtClean="0">
                <a:latin typeface="Cambria" panose="02040503050406030204" charset="0"/>
                <a:cs typeface="Cambria" panose="02040503050406030204" charset="0"/>
              </a:rPr>
              <a:t>(t)</a:t>
            </a:r>
            <a:endParaRPr lang="pt-BR" sz="3200" i="1" dirty="0" smtClean="0">
              <a:latin typeface="Cambria" panose="02040503050406030204" charset="0"/>
              <a:cs typeface="Cambria" panose="02040503050406030204" charset="0"/>
            </a:endParaRPr>
          </a:p>
          <a:p>
            <a:pPr marL="0" indent="0">
              <a:lnSpc>
                <a:spcPct val="120000"/>
              </a:lnSpc>
              <a:buNone/>
            </a:pPr>
            <a:r>
              <a:rPr lang="pt-BR" sz="3200" dirty="0" smtClean="0">
                <a:latin typeface="Comic Sans MS" panose="030F0702030302020204" pitchFamily="66" charset="0"/>
              </a:rPr>
              <a:t>Exemplo:</a:t>
            </a:r>
            <a:endParaRPr lang="pt-BR" sz="3200"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6" name="Retângulo 5"/>
              <p:cNvSpPr/>
              <p:nvPr/>
            </p:nvSpPr>
            <p:spPr>
              <a:xfrm>
                <a:off x="1220556" y="685326"/>
                <a:ext cx="3885518" cy="890244"/>
              </a:xfrm>
              <a:prstGeom prst="rect">
                <a:avLst/>
              </a:prstGeom>
              <a:ln w="25400">
                <a:solidFill>
                  <a:srgbClr val="FFFF00"/>
                </a:solidFill>
              </a:ln>
            </p:spPr>
            <p:txBody>
              <a:bodyPr wrap="square">
                <a:spAutoFit/>
              </a:bodyPr>
              <a:lstStyle/>
              <a:p>
                <a14:m>
                  <m:oMath xmlns:m="http://schemas.openxmlformats.org/officeDocument/2006/math">
                    <m:sSup>
                      <m:sSupPr>
                        <m:ctrlPr>
                          <a:rPr lang="pt-BR" sz="3600" i="1" smtClean="0">
                            <a:latin typeface="Cambria Math" panose="02040503050406030204" pitchFamily="18" charset="0"/>
                            <a:ea typeface="Cambria Math" panose="02040503050406030204" pitchFamily="18" charset="0"/>
                          </a:rPr>
                        </m:ctrlPr>
                      </m:sSupPr>
                      <m:e>
                        <m:r>
                          <a:rPr lang="pt-BR" sz="3600" i="1">
                            <a:latin typeface="Cambria Math" panose="02040503050406030204" pitchFamily="18" charset="0"/>
                            <a:ea typeface="Cambria Math" panose="02040503050406030204" pitchFamily="18" charset="0"/>
                          </a:rPr>
                          <m:t>𝑡</m:t>
                        </m:r>
                      </m:e>
                      <m:sup>
                        <m:r>
                          <a:rPr lang="pt-BR" sz="3600" i="1">
                            <a:latin typeface="Cambria Math" panose="02040503050406030204" pitchFamily="18" charset="0"/>
                            <a:ea typeface="Cambria Math" panose="02040503050406030204" pitchFamily="18" charset="0"/>
                          </a:rPr>
                          <m:t>𝑛</m:t>
                        </m:r>
                      </m:sup>
                    </m:sSup>
                    <m:r>
                      <a:rPr lang="pt-BR" sz="3600" i="1">
                        <a:latin typeface="Cambria Math" panose="02040503050406030204" pitchFamily="18" charset="0"/>
                        <a:ea typeface="Cambria Math" panose="02040503050406030204" pitchFamily="18" charset="0"/>
                      </a:rPr>
                      <m:t>ℎ</m:t>
                    </m:r>
                    <m:d>
                      <m:dPr>
                        <m:ctrlPr>
                          <a:rPr lang="pt-BR" sz="3600" i="1">
                            <a:latin typeface="Cambria Math" panose="02040503050406030204" pitchFamily="18" charset="0"/>
                            <a:ea typeface="Cambria Math" panose="02040503050406030204" pitchFamily="18" charset="0"/>
                          </a:rPr>
                        </m:ctrlPr>
                      </m:dPr>
                      <m:e>
                        <m:r>
                          <a:rPr lang="pt-BR" sz="3600" i="1">
                            <a:latin typeface="Cambria Math" panose="02040503050406030204" pitchFamily="18" charset="0"/>
                            <a:ea typeface="Cambria Math" panose="02040503050406030204" pitchFamily="18" charset="0"/>
                          </a:rPr>
                          <m:t>𝑡</m:t>
                        </m:r>
                      </m:e>
                    </m:d>
                    <m:r>
                      <a:rPr lang="pt-BR" sz="3600" b="0" i="1" smtClean="0">
                        <a:latin typeface="Cambria Math" panose="02040503050406030204" pitchFamily="18" charset="0"/>
                      </a:rPr>
                      <m:t> </m:t>
                    </m:r>
                    <m:groupChr>
                      <m:groupChrPr>
                        <m:chr m:val="↔"/>
                        <m:pos m:val="top"/>
                        <m:ctrlPr>
                          <a:rPr lang="pt-BR" sz="3600" i="1" smtClean="0">
                            <a:latin typeface="Cambria Math" panose="02040503050406030204" pitchFamily="18" charset="0"/>
                          </a:rPr>
                        </m:ctrlPr>
                      </m:groupChrPr>
                      <m:e>
                        <m:r>
                          <m:rPr>
                            <m:brk m:alnAt="1"/>
                          </m:rPr>
                          <a:rPr lang="pt-BR" sz="3600" b="0" i="1" smtClean="0">
                            <a:latin typeface="Cambria Math" panose="02040503050406030204" pitchFamily="18" charset="0"/>
                          </a:rPr>
                          <m:t>𝑝</m:t>
                        </m:r>
                        <m:r>
                          <a:rPr lang="pt-BR" sz="3600" b="0" i="1" smtClean="0">
                            <a:latin typeface="Cambria Math" panose="02040503050406030204" pitchFamily="18" charset="0"/>
                          </a:rPr>
                          <m:t>𝑎𝑟</m:t>
                        </m:r>
                      </m:e>
                    </m:groupChr>
                    <m:r>
                      <a:rPr lang="pt-BR" sz="3600" b="0" i="1" smtClean="0">
                        <a:latin typeface="Cambria Math" panose="02040503050406030204" pitchFamily="18" charset="0"/>
                      </a:rPr>
                      <m:t>  </m:t>
                    </m:r>
                  </m:oMath>
                </a14:m>
                <a:r>
                  <a:rPr lang="pt-BR" sz="3600" dirty="0" smtClean="0"/>
                  <a:t> </a:t>
                </a:r>
                <a14:m>
                  <m:oMath xmlns:m="http://schemas.openxmlformats.org/officeDocument/2006/math">
                    <m:f>
                      <m:fPr>
                        <m:ctrlPr>
                          <a:rPr lang="pt-BR" sz="3600" i="1">
                            <a:latin typeface="Cambria Math" panose="02040503050406030204" pitchFamily="18" charset="0"/>
                          </a:rPr>
                        </m:ctrlPr>
                      </m:fPr>
                      <m:num>
                        <m:r>
                          <a:rPr lang="pt-BR" sz="3600" i="1">
                            <a:latin typeface="Cambria Math" panose="02040503050406030204" pitchFamily="18" charset="0"/>
                          </a:rPr>
                          <m:t>𝑛</m:t>
                        </m:r>
                        <m:r>
                          <a:rPr lang="pt-BR" sz="3600" i="1">
                            <a:latin typeface="Cambria Math" panose="02040503050406030204" pitchFamily="18" charset="0"/>
                          </a:rPr>
                          <m:t>!</m:t>
                        </m:r>
                      </m:num>
                      <m:den>
                        <m:sSup>
                          <m:sSupPr>
                            <m:ctrlPr>
                              <a:rPr lang="pt-BR" sz="3600" i="1">
                                <a:latin typeface="Cambria Math" panose="02040503050406030204" pitchFamily="18" charset="0"/>
                              </a:rPr>
                            </m:ctrlPr>
                          </m:sSupPr>
                          <m:e>
                            <m:r>
                              <a:rPr lang="pt-BR" sz="3600" i="1">
                                <a:latin typeface="Cambria Math" panose="02040503050406030204" pitchFamily="18" charset="0"/>
                              </a:rPr>
                              <m:t>𝑠</m:t>
                            </m:r>
                          </m:e>
                          <m:sup>
                            <m:r>
                              <a:rPr lang="pt-BR" sz="3600" i="1">
                                <a:latin typeface="Cambria Math" panose="02040503050406030204" pitchFamily="18" charset="0"/>
                              </a:rPr>
                              <m:t>𝑛</m:t>
                            </m:r>
                            <m:r>
                              <a:rPr lang="pt-BR" sz="3600" i="1">
                                <a:latin typeface="Cambria Math" panose="02040503050406030204" pitchFamily="18" charset="0"/>
                              </a:rPr>
                              <m:t>+</m:t>
                            </m:r>
                            <m:r>
                              <a:rPr lang="pt-BR" sz="3600" i="1">
                                <a:latin typeface="Cambria Math" panose="02040503050406030204" pitchFamily="18" charset="0"/>
                              </a:rPr>
                              <m:t>1</m:t>
                            </m:r>
                          </m:sup>
                        </m:sSup>
                      </m:den>
                    </m:f>
                  </m:oMath>
                </a14:m>
                <a:endParaRPr lang="pt-BR" sz="3600" dirty="0"/>
              </a:p>
            </p:txBody>
          </p:sp>
        </mc:Choice>
        <mc:Fallback>
          <p:sp>
            <p:nvSpPr>
              <p:cNvPr id="6" name="Retângulo 5"/>
              <p:cNvSpPr>
                <a:spLocks noRot="1" noChangeAspect="1" noMove="1" noResize="1" noEditPoints="1" noAdjustHandles="1" noChangeArrowheads="1" noChangeShapeType="1" noTextEdit="1"/>
              </p:cNvSpPr>
              <p:nvPr/>
            </p:nvSpPr>
            <p:spPr>
              <a:xfrm>
                <a:off x="1220556" y="685326"/>
                <a:ext cx="3885518" cy="890244"/>
              </a:xfrm>
              <a:prstGeom prst="rect">
                <a:avLst/>
              </a:prstGeom>
              <a:blipFill rotWithShape="1">
                <a:blip r:embed="rId3"/>
                <a:stretch>
                  <a:fillRect l="-329" t="-1445" r="-326" b="-2125"/>
                </a:stretch>
              </a:blipFill>
              <a:ln w="25400">
                <a:solidFill>
                  <a:srgbClr val="FFFF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7702"/>
            <a:ext cx="11040155" cy="156845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com o circuito visto acertar a corrente de polização que passa pelo transistor ajustando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ou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Seu valor é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 name="Caixa de Texto 2"/>
              <p:cNvSpPr txBox="1"/>
              <p:nvPr/>
            </p:nvSpPr>
            <p:spPr>
              <a:xfrm>
                <a:off x="4086225" y="2005965"/>
                <a:ext cx="3624580" cy="108585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4086225" y="2005965"/>
                <a:ext cx="3624580" cy="1085850"/>
              </a:xfrm>
              <a:prstGeom prst="rect">
                <a:avLst/>
              </a:prstGeom>
              <a:blipFill rotWithShape="1">
                <a:blip r:embed="rId1"/>
                <a:stretch>
                  <a:fillRect r="-596"/>
                </a:stretch>
              </a:blipFill>
            </p:spPr>
            <p:txBody>
              <a:bodyPr/>
              <a:lstStyle/>
              <a:p>
                <a:r>
                  <a:rPr lang="pt-BR" altLang="en-US">
                    <a:noFill/>
                  </a:rPr>
                  <a:t> </a:t>
                </a:r>
              </a:p>
            </p:txBody>
          </p:sp>
        </mc:Fallback>
      </mc:AlternateContent>
      <p:sp>
        <p:nvSpPr>
          <p:cNvPr id="4" name="CaixaDeTexto 45"/>
          <p:cNvSpPr txBox="1"/>
          <p:nvPr/>
        </p:nvSpPr>
        <p:spPr>
          <a:xfrm>
            <a:off x="575956" y="3176457"/>
            <a:ext cx="11040155" cy="221488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circuito é simples mas necessita de uma fonte adicional além de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para polarização</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próximo circuito providência a polarização sem a necessidade de uma fonte adicional.</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7702"/>
            <a:ext cx="11040155" cy="107632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Considerando </a:t>
            </a:r>
            <a:r>
              <a:rPr lang="pt-BR" altLang="en-US" sz="32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100 e sem efeito Early, determinar as tensões DC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 V)</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2" name="Grupo 21"/>
          <p:cNvGrpSpPr/>
          <p:nvPr/>
        </p:nvGrpSpPr>
        <p:grpSpPr>
          <a:xfrm>
            <a:off x="366395" y="1790455"/>
            <a:ext cx="5538470" cy="4151240"/>
            <a:chOff x="577" y="2820"/>
            <a:chExt cx="8722" cy="6537"/>
          </a:xfrm>
        </p:grpSpPr>
        <p:grpSp>
          <p:nvGrpSpPr>
            <p:cNvPr id="13" name="Grupo 12"/>
            <p:cNvGrpSpPr/>
            <p:nvPr/>
          </p:nvGrpSpPr>
          <p:grpSpPr>
            <a:xfrm rot="5400000">
              <a:off x="3871" y="5997"/>
              <a:ext cx="2834" cy="1179"/>
              <a:chOff x="8610600" y="2524505"/>
              <a:chExt cx="1799347"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25553"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4832" y="4377"/>
              <a:ext cx="2007" cy="37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5875" y="550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6431" y="5506"/>
              <a:ext cx="945" cy="822"/>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3675" y="2820"/>
              <a:ext cx="2809" cy="82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6117" y="3990"/>
              <a:ext cx="28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 5k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rot="5400000" flipH="1">
              <a:off x="4838" y="8144"/>
              <a:ext cx="2007" cy="370"/>
              <a:chOff x="4152748" y="3524056"/>
              <a:chExt cx="1274569" cy="255373"/>
            </a:xfrm>
          </p:grpSpPr>
          <p:cxnSp>
            <p:nvCxnSpPr>
              <p:cNvPr id="11" name="Conector Reto 79"/>
              <p:cNvCxnSpPr/>
              <p:nvPr/>
            </p:nvCxnSpPr>
            <p:spPr>
              <a:xfrm flipV="1">
                <a:off x="4152748" y="3644165"/>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6117" y="7869"/>
              <a:ext cx="31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 3k</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5561" y="9301"/>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rot="5400000" flipH="1">
              <a:off x="2837" y="4461"/>
              <a:ext cx="2007" cy="370"/>
              <a:chOff x="4152748" y="3524056"/>
              <a:chExt cx="1274569" cy="255373"/>
            </a:xfrm>
          </p:grpSpPr>
          <p:cxnSp>
            <p:nvCxnSpPr>
              <p:cNvPr id="20"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5" name="Grupo 24"/>
            <p:cNvGrpSpPr/>
            <p:nvPr/>
          </p:nvGrpSpPr>
          <p:grpSpPr>
            <a:xfrm rot="5400000" flipH="1">
              <a:off x="2813" y="8168"/>
              <a:ext cx="2007" cy="370"/>
              <a:chOff x="4152748" y="3524056"/>
              <a:chExt cx="1274569" cy="255373"/>
            </a:xfrm>
          </p:grpSpPr>
          <p:cxnSp>
            <p:nvCxnSpPr>
              <p:cNvPr id="2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7" name="Retângulo 2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8" name="Conector Reto 27"/>
            <p:cNvCxnSpPr/>
            <p:nvPr/>
          </p:nvCxnSpPr>
          <p:spPr>
            <a:xfrm>
              <a:off x="3561" y="935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3827" y="5499"/>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2895" y="6617"/>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Elipse 30"/>
            <p:cNvSpPr/>
            <p:nvPr/>
          </p:nvSpPr>
          <p:spPr>
            <a:xfrm>
              <a:off x="3749" y="6532"/>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619" y="7833"/>
              <a:ext cx="31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 50k</a:t>
              </a:r>
              <a:endParaRPr lang="pt-BR" altLang="en-US" sz="2800" dirty="0">
                <a:latin typeface="Comic Sans MS" panose="030F0702030302020204" pitchFamily="66" charset="0"/>
                <a:cs typeface="Comic Sans MS" panose="030F0702030302020204" pitchFamily="66" charset="0"/>
              </a:endParaRPr>
            </a:p>
          </p:txBody>
        </p:sp>
        <p:sp>
          <p:nvSpPr>
            <p:cNvPr id="34" name="Caixa de Texto 23"/>
            <p:cNvSpPr txBox="1"/>
            <p:nvPr/>
          </p:nvSpPr>
          <p:spPr>
            <a:xfrm>
              <a:off x="577" y="4102"/>
              <a:ext cx="31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 100k</a:t>
              </a:r>
              <a:endParaRPr lang="pt-BR" altLang="en-US" sz="2800" dirty="0">
                <a:latin typeface="Comic Sans MS" panose="030F0702030302020204" pitchFamily="66" charset="0"/>
                <a:cs typeface="Comic Sans MS" panose="030F0702030302020204" pitchFamily="66" charset="0"/>
              </a:endParaRPr>
            </a:p>
          </p:txBody>
        </p:sp>
      </p:grpSp>
      <p:sp>
        <p:nvSpPr>
          <p:cNvPr id="35" name="CaixaDeTexto 45"/>
          <p:cNvSpPr txBox="1"/>
          <p:nvPr/>
        </p:nvSpPr>
        <p:spPr>
          <a:xfrm>
            <a:off x="5904865" y="2127885"/>
            <a:ext cx="5865495" cy="403098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Observe que a fonte de tensão Vb foi substituida por um “divisor resistivo” formado por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Como há uma corrente 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entrando na base, devemos analisar o circuito com cuidado.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to 6"/>
          <p:cNvCxnSpPr/>
          <p:nvPr/>
        </p:nvCxnSpPr>
        <p:spPr>
          <a:xfrm>
            <a:off x="2818130" y="2968625"/>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a:off x="2818130" y="2047875"/>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21827"/>
            <a:ext cx="1104015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Teorema de Thevenin</a:t>
            </a:r>
            <a:endParaRPr lang="pt-BR" altLang="en-US" sz="36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 name="Retângulo arredondado 2"/>
          <p:cNvSpPr/>
          <p:nvPr/>
        </p:nvSpPr>
        <p:spPr>
          <a:xfrm>
            <a:off x="1135380" y="1666875"/>
            <a:ext cx="2079625" cy="1586243"/>
          </a:xfrm>
          <a:prstGeom prst="roundRect">
            <a:avLst/>
          </a:prstGeom>
          <a:solidFill>
            <a:schemeClr val="accent4">
              <a:lumMod val="40000"/>
              <a:lumOff val="60000"/>
            </a:schemeClr>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pt-BR" altLang="en-US" sz="4800" b="1">
                <a:solidFill>
                  <a:schemeClr val="tx1"/>
                </a:solidFill>
              </a:rPr>
              <a:t>N</a:t>
            </a:r>
            <a:endParaRPr lang="pt-BR" altLang="en-US" sz="4800" b="1">
              <a:solidFill>
                <a:schemeClr val="tx1"/>
              </a:solidFill>
            </a:endParaRPr>
          </a:p>
        </p:txBody>
      </p:sp>
      <p:sp>
        <p:nvSpPr>
          <p:cNvPr id="8" name="Forma livre 7"/>
          <p:cNvSpPr/>
          <p:nvPr/>
        </p:nvSpPr>
        <p:spPr>
          <a:xfrm>
            <a:off x="4072255" y="2079625"/>
            <a:ext cx="204470" cy="873125"/>
          </a:xfrm>
          <a:custGeom>
            <a:avLst/>
            <a:gdLst>
              <a:gd name="connisteX0" fmla="*/ 15875 w 204247"/>
              <a:gd name="connsiteY0" fmla="*/ 873125 h 873125"/>
              <a:gd name="connisteX1" fmla="*/ 158750 w 204247"/>
              <a:gd name="connsiteY1" fmla="*/ 635000 h 873125"/>
              <a:gd name="connisteX2" fmla="*/ 190500 w 204247"/>
              <a:gd name="connsiteY2" fmla="*/ 254000 h 873125"/>
              <a:gd name="connisteX3" fmla="*/ 0 w 204247"/>
              <a:gd name="connsiteY3" fmla="*/ 0 h 873125"/>
            </a:gdLst>
            <a:ahLst/>
            <a:cxnLst>
              <a:cxn ang="0">
                <a:pos x="connisteX0" y="connsiteY0"/>
              </a:cxn>
              <a:cxn ang="0">
                <a:pos x="connisteX1" y="connsiteY1"/>
              </a:cxn>
              <a:cxn ang="0">
                <a:pos x="connisteX2" y="connsiteY2"/>
              </a:cxn>
              <a:cxn ang="0">
                <a:pos x="connisteX3" y="connsiteY3"/>
              </a:cxn>
            </a:cxnLst>
            <a:rect l="l" t="t" r="r" b="b"/>
            <a:pathLst>
              <a:path w="204247" h="873125">
                <a:moveTo>
                  <a:pt x="15875" y="873125"/>
                </a:moveTo>
                <a:cubicBezTo>
                  <a:pt x="43815" y="833120"/>
                  <a:pt x="123825" y="758825"/>
                  <a:pt x="158750" y="635000"/>
                </a:cubicBezTo>
                <a:cubicBezTo>
                  <a:pt x="193675" y="511175"/>
                  <a:pt x="222250" y="381000"/>
                  <a:pt x="190500" y="254000"/>
                </a:cubicBezTo>
                <a:cubicBezTo>
                  <a:pt x="158750" y="127000"/>
                  <a:pt x="38735" y="43180"/>
                  <a:pt x="0" y="0"/>
                </a:cubicBezTo>
              </a:path>
            </a:pathLst>
          </a:custGeom>
          <a:noFill/>
          <a:ln w="2540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2" name="Caixa de Texto 23"/>
          <p:cNvSpPr txBox="1"/>
          <p:nvPr/>
        </p:nvSpPr>
        <p:spPr>
          <a:xfrm>
            <a:off x="3337560" y="2255520"/>
            <a:ext cx="9391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Vo</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cxnSp>
        <p:nvCxnSpPr>
          <p:cNvPr id="9" name="Conector Reto 8"/>
          <p:cNvCxnSpPr/>
          <p:nvPr/>
        </p:nvCxnSpPr>
        <p:spPr>
          <a:xfrm>
            <a:off x="9475470" y="2968625"/>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9506585" y="2047875"/>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sp>
        <p:nvSpPr>
          <p:cNvPr id="11" name="Retângulo arredondado 10"/>
          <p:cNvSpPr/>
          <p:nvPr/>
        </p:nvSpPr>
        <p:spPr>
          <a:xfrm>
            <a:off x="7426960" y="1666875"/>
            <a:ext cx="2079625" cy="1586243"/>
          </a:xfrm>
          <a:prstGeom prst="roundRect">
            <a:avLst/>
          </a:prstGeom>
          <a:solidFill>
            <a:schemeClr val="accent4">
              <a:lumMod val="40000"/>
              <a:lumOff val="60000"/>
            </a:schemeClr>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pt-BR" altLang="en-US" sz="4800" b="1">
                <a:solidFill>
                  <a:schemeClr val="tx1"/>
                </a:solidFill>
              </a:rPr>
              <a:t>N</a:t>
            </a:r>
            <a:r>
              <a:rPr lang="pt-BR" altLang="en-US" sz="4800" b="1" baseline="-25000">
                <a:solidFill>
                  <a:schemeClr val="tx1"/>
                </a:solidFill>
              </a:rPr>
              <a:t>0</a:t>
            </a:r>
            <a:endParaRPr lang="pt-BR" altLang="en-US" sz="4800" b="1" baseline="-25000">
              <a:solidFill>
                <a:schemeClr val="tx1"/>
              </a:solidFill>
            </a:endParaRPr>
          </a:p>
        </p:txBody>
      </p:sp>
      <p:sp>
        <p:nvSpPr>
          <p:cNvPr id="13" name="Caixa de Texto 23"/>
          <p:cNvSpPr txBox="1"/>
          <p:nvPr/>
        </p:nvSpPr>
        <p:spPr>
          <a:xfrm>
            <a:off x="9568815" y="1264920"/>
            <a:ext cx="9391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Vo</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4" name="Elipse 13"/>
          <p:cNvSpPr/>
          <p:nvPr/>
        </p:nvSpPr>
        <p:spPr>
          <a:xfrm>
            <a:off x="9768840" y="1786890"/>
            <a:ext cx="539750" cy="508635"/>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Caixa de Texto 14"/>
          <p:cNvSpPr txBox="1"/>
          <p:nvPr/>
        </p:nvSpPr>
        <p:spPr>
          <a:xfrm>
            <a:off x="10009505" y="1814830"/>
            <a:ext cx="285750" cy="398780"/>
          </a:xfrm>
          <a:prstGeom prst="rect">
            <a:avLst/>
          </a:prstGeom>
          <a:noFill/>
        </p:spPr>
        <p:txBody>
          <a:bodyPr wrap="square" rtlCol="0">
            <a:spAutoFit/>
          </a:bodyPr>
          <a:lstStyle/>
          <a:p>
            <a:r>
              <a:rPr lang="pt-BR" altLang="en-US" sz="2000" b="1"/>
              <a:t>+</a:t>
            </a:r>
            <a:endParaRPr lang="pt-BR" altLang="en-US" sz="2000" b="1"/>
          </a:p>
        </p:txBody>
      </p:sp>
      <p:sp>
        <p:nvSpPr>
          <p:cNvPr id="35" name="CaixaDeTexto 45"/>
          <p:cNvSpPr txBox="1"/>
          <p:nvPr/>
        </p:nvSpPr>
        <p:spPr>
          <a:xfrm>
            <a:off x="575945" y="4197985"/>
            <a:ext cx="4547870" cy="206121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rede com R, C, L, mutuas, geradores vinculados e fontes independentes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6" name="CaixaDeTexto 45"/>
          <p:cNvSpPr txBox="1"/>
          <p:nvPr/>
        </p:nvSpPr>
        <p:spPr>
          <a:xfrm>
            <a:off x="5962015" y="3952875"/>
            <a:ext cx="6035675" cy="255333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3200" b="1"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rede obtida a partir de N, inativando os geradores independentes (fonte de tensão é curto, fonte de corrente é aberto)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7" name="CaixaDeTexto 56"/>
          <p:cNvSpPr txBox="1"/>
          <p:nvPr/>
        </p:nvSpPr>
        <p:spPr>
          <a:xfrm>
            <a:off x="4233193" y="3195475"/>
            <a:ext cx="3060918" cy="584775"/>
          </a:xfrm>
          <a:prstGeom prst="rect">
            <a:avLst/>
          </a:prstGeom>
          <a:noFill/>
          <a:ln w="34925">
            <a:solidFill>
              <a:srgbClr val="FFFF00"/>
            </a:solidFill>
          </a:ln>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Equivalentes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to 6"/>
          <p:cNvCxnSpPr/>
          <p:nvPr/>
        </p:nvCxnSpPr>
        <p:spPr>
          <a:xfrm flipV="1">
            <a:off x="1402715" y="3872865"/>
            <a:ext cx="1835785" cy="635"/>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flipV="1">
            <a:off x="1365250" y="2681605"/>
            <a:ext cx="1793875" cy="1778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45" y="420370"/>
            <a:ext cx="8740140"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Teorema de Thevenin</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 name="Forma livre 7"/>
          <p:cNvSpPr/>
          <p:nvPr/>
        </p:nvSpPr>
        <p:spPr>
          <a:xfrm>
            <a:off x="3238500" y="2757805"/>
            <a:ext cx="337185" cy="1057910"/>
          </a:xfrm>
          <a:custGeom>
            <a:avLst/>
            <a:gdLst>
              <a:gd name="connisteX0" fmla="*/ 15875 w 204247"/>
              <a:gd name="connsiteY0" fmla="*/ 873125 h 873125"/>
              <a:gd name="connisteX1" fmla="*/ 158750 w 204247"/>
              <a:gd name="connsiteY1" fmla="*/ 635000 h 873125"/>
              <a:gd name="connisteX2" fmla="*/ 190500 w 204247"/>
              <a:gd name="connsiteY2" fmla="*/ 254000 h 873125"/>
              <a:gd name="connisteX3" fmla="*/ 0 w 204247"/>
              <a:gd name="connsiteY3" fmla="*/ 0 h 873125"/>
            </a:gdLst>
            <a:ahLst/>
            <a:cxnLst>
              <a:cxn ang="0">
                <a:pos x="connisteX0" y="connsiteY0"/>
              </a:cxn>
              <a:cxn ang="0">
                <a:pos x="connisteX1" y="connsiteY1"/>
              </a:cxn>
              <a:cxn ang="0">
                <a:pos x="connisteX2" y="connsiteY2"/>
              </a:cxn>
              <a:cxn ang="0">
                <a:pos x="connisteX3" y="connsiteY3"/>
              </a:cxn>
            </a:cxnLst>
            <a:rect l="l" t="t" r="r" b="b"/>
            <a:pathLst>
              <a:path w="204247" h="873125">
                <a:moveTo>
                  <a:pt x="15875" y="873125"/>
                </a:moveTo>
                <a:cubicBezTo>
                  <a:pt x="43815" y="833120"/>
                  <a:pt x="123825" y="758825"/>
                  <a:pt x="158750" y="635000"/>
                </a:cubicBezTo>
                <a:cubicBezTo>
                  <a:pt x="193675" y="511175"/>
                  <a:pt x="222250" y="381000"/>
                  <a:pt x="190500" y="254000"/>
                </a:cubicBezTo>
                <a:cubicBezTo>
                  <a:pt x="158750" y="127000"/>
                  <a:pt x="38735" y="43180"/>
                  <a:pt x="0" y="0"/>
                </a:cubicBezTo>
              </a:path>
            </a:pathLst>
          </a:custGeom>
          <a:noFill/>
          <a:ln w="2540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2" name="Caixa de Texto 23"/>
          <p:cNvSpPr txBox="1"/>
          <p:nvPr/>
        </p:nvSpPr>
        <p:spPr>
          <a:xfrm>
            <a:off x="3238500" y="2444115"/>
            <a:ext cx="9391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BB </a:t>
            </a:r>
            <a:endParaRPr lang="pt-BR" altLang="en-US" sz="2800" dirty="0" smtClean="0">
              <a:latin typeface="Comic Sans MS" panose="030F0702030302020204" pitchFamily="66" charset="0"/>
              <a:cs typeface="Comic Sans MS" panose="030F0702030302020204" pitchFamily="66" charset="0"/>
            </a:endParaRPr>
          </a:p>
        </p:txBody>
      </p:sp>
      <p:cxnSp>
        <p:nvCxnSpPr>
          <p:cNvPr id="10" name="Conector Reto 9"/>
          <p:cNvCxnSpPr/>
          <p:nvPr/>
        </p:nvCxnSpPr>
        <p:spPr>
          <a:xfrm>
            <a:off x="7656830" y="1874520"/>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3" name="Caixa de Texto 23"/>
              <p:cNvSpPr txBox="1"/>
              <p:nvPr/>
            </p:nvSpPr>
            <p:spPr>
              <a:xfrm>
                <a:off x="6661150" y="989965"/>
                <a:ext cx="4053205" cy="742315"/>
              </a:xfrm>
              <a:prstGeom prst="rect">
                <a:avLst/>
              </a:prstGeom>
              <a:noFill/>
            </p:spPr>
            <p:txBody>
              <a:bodyPr wrap="square" rtlCol="0">
                <a:spAutoFit/>
              </a:bodyPr>
              <a:lstStyle/>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𝐵𝐵</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𝐶𝐶</m:t>
                        </m:r>
                      </m:sub>
                    </m:sSub>
                    <m:f>
                      <m:fPr>
                        <m:ctrlPr>
                          <a:rPr lang="en-US" altLang="pt-BR" sz="2800" i="1" dirty="0" smtClean="0">
                            <a:latin typeface="Cambria Math" panose="02040503050406030204" pitchFamily="18" charset="0"/>
                            <a:cs typeface="Cambria Math" panose="02040503050406030204" pitchFamily="18" charset="0"/>
                          </a:rPr>
                        </m:ctrlPr>
                      </m:fPr>
                      <m:num>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num>
                      <m:den>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1</m:t>
                            </m:r>
                          </m:sub>
                        </m:sSub>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den>
                    </m:f>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5</m:t>
                    </m:r>
                    <m:r>
                      <a:rPr lang="en-US" altLang="pt-BR" sz="2800" i="1" dirty="0" smtClean="0">
                        <a:latin typeface="Cambria Math" panose="02040503050406030204" pitchFamily="18" charset="0"/>
                        <a:cs typeface="Cambria Math" panose="02040503050406030204" pitchFamily="18" charset="0"/>
                      </a:rPr>
                      <m:t>𝑉</m:t>
                    </m:r>
                  </m:oMath>
                </a14:m>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mc:Choice>
        <mc:Fallback>
          <p:sp>
            <p:nvSpPr>
              <p:cNvPr id="13" name="Caixa de Texto 23"/>
              <p:cNvSpPr txBox="1">
                <a:spLocks noRot="1" noChangeAspect="1" noMove="1" noResize="1" noEditPoints="1" noAdjustHandles="1" noChangeArrowheads="1" noChangeShapeType="1" noTextEdit="1"/>
              </p:cNvSpPr>
              <p:nvPr/>
            </p:nvSpPr>
            <p:spPr>
              <a:xfrm>
                <a:off x="6661150" y="989965"/>
                <a:ext cx="4053205" cy="742315"/>
              </a:xfrm>
              <a:prstGeom prst="rect">
                <a:avLst/>
              </a:prstGeom>
              <a:blipFill rotWithShape="1">
                <a:blip r:embed="rId1"/>
                <a:stretch>
                  <a:fillRect b="-2652"/>
                </a:stretch>
              </a:blipFill>
            </p:spPr>
            <p:txBody>
              <a:bodyPr/>
              <a:lstStyle/>
              <a:p>
                <a:r>
                  <a:rPr lang="pt-BR" altLang="en-US">
                    <a:noFill/>
                  </a:rPr>
                  <a:t> </a:t>
                </a:r>
              </a:p>
            </p:txBody>
          </p:sp>
        </mc:Fallback>
      </mc:AlternateContent>
      <p:grpSp>
        <p:nvGrpSpPr>
          <p:cNvPr id="55" name="Grupo 54"/>
          <p:cNvGrpSpPr/>
          <p:nvPr/>
        </p:nvGrpSpPr>
        <p:grpSpPr>
          <a:xfrm rot="10800000">
            <a:off x="7123430" y="1627505"/>
            <a:ext cx="1126490" cy="508000"/>
            <a:chOff x="14922" y="4274"/>
            <a:chExt cx="1774" cy="800"/>
          </a:xfrm>
        </p:grpSpPr>
        <p:cxnSp>
          <p:nvCxnSpPr>
            <p:cNvPr id="9" name="Conector Reto 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4" name="Elipse 13"/>
            <p:cNvSpPr/>
            <p:nvPr/>
          </p:nvSpPr>
          <p:spPr>
            <a:xfrm>
              <a:off x="15478" y="4274"/>
              <a:ext cx="850" cy="801"/>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Caixa de Texto 14"/>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sp>
        <p:nvSpPr>
          <p:cNvPr id="35" name="CaixaDeTexto 45"/>
          <p:cNvSpPr txBox="1"/>
          <p:nvPr/>
        </p:nvSpPr>
        <p:spPr>
          <a:xfrm>
            <a:off x="575945" y="4365625"/>
            <a:ext cx="4547870" cy="206121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 rede com R, C, L, Mutuas, geradores vinculados e fontes independentes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6" name="CaixaDeTexto 45"/>
          <p:cNvSpPr txBox="1"/>
          <p:nvPr/>
        </p:nvSpPr>
        <p:spPr>
          <a:xfrm>
            <a:off x="5942965" y="3873500"/>
            <a:ext cx="6007100" cy="255333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rede obtida a partir de N, inativando os geradores independentes (fonte de tensão virá curto, fonte de corrente virá aberto)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7" name="CaixaDeTexto 56"/>
          <p:cNvSpPr txBox="1"/>
          <p:nvPr/>
        </p:nvSpPr>
        <p:spPr>
          <a:xfrm>
            <a:off x="3880133" y="3130070"/>
            <a:ext cx="3060918" cy="583565"/>
          </a:xfrm>
          <a:prstGeom prst="rect">
            <a:avLst/>
          </a:prstGeom>
          <a:noFill/>
          <a:ln w="34925">
            <a:solidFill>
              <a:srgbClr val="FFFF00"/>
            </a:solidFill>
          </a:ln>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Equivalente</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30" name="Grupo 29"/>
          <p:cNvGrpSpPr/>
          <p:nvPr/>
        </p:nvGrpSpPr>
        <p:grpSpPr>
          <a:xfrm rot="5400000" flipH="1">
            <a:off x="786298" y="1906782"/>
            <a:ext cx="1274445" cy="234950"/>
            <a:chOff x="4152748" y="3524056"/>
            <a:chExt cx="1274569" cy="255373"/>
          </a:xfrm>
        </p:grpSpPr>
        <p:cxnSp>
          <p:nvCxnSpPr>
            <p:cNvPr id="31"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32" name="Retângulo 3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3" name="Grupo 32"/>
          <p:cNvGrpSpPr/>
          <p:nvPr/>
        </p:nvGrpSpPr>
        <p:grpSpPr>
          <a:xfrm rot="5400000" flipH="1">
            <a:off x="771058" y="3395857"/>
            <a:ext cx="1274445" cy="234950"/>
            <a:chOff x="4152748" y="3524056"/>
            <a:chExt cx="1274569" cy="255373"/>
          </a:xfrm>
        </p:grpSpPr>
        <p:cxnSp>
          <p:nvCxnSpPr>
            <p:cNvPr id="3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6" name="Retângulo 3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8" name="Conector Reto 37"/>
          <p:cNvCxnSpPr/>
          <p:nvPr/>
        </p:nvCxnSpPr>
        <p:spPr>
          <a:xfrm>
            <a:off x="1260444" y="415005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1410970" y="2280285"/>
            <a:ext cx="0" cy="68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Elipse 40"/>
          <p:cNvSpPr/>
          <p:nvPr/>
        </p:nvSpPr>
        <p:spPr>
          <a:xfrm>
            <a:off x="1365250" y="2649855"/>
            <a:ext cx="108000" cy="1080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3" name="Caixa de Texto 23"/>
          <p:cNvSpPr txBox="1"/>
          <p:nvPr/>
        </p:nvSpPr>
        <p:spPr>
          <a:xfrm>
            <a:off x="1381760" y="322262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 50k</a:t>
            </a:r>
            <a:endParaRPr lang="pt-BR" altLang="en-US" sz="2800" dirty="0">
              <a:latin typeface="Comic Sans MS" panose="030F0702030302020204" pitchFamily="66" charset="0"/>
              <a:cs typeface="Comic Sans MS" panose="030F0702030302020204" pitchFamily="66" charset="0"/>
            </a:endParaRPr>
          </a:p>
        </p:txBody>
      </p:sp>
      <p:sp>
        <p:nvSpPr>
          <p:cNvPr id="44" name="Caixa de Texto 23"/>
          <p:cNvSpPr txBox="1"/>
          <p:nvPr/>
        </p:nvSpPr>
        <p:spPr>
          <a:xfrm>
            <a:off x="1473200" y="168592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 100k</a:t>
            </a:r>
            <a:endParaRPr lang="pt-BR" altLang="en-US" sz="2800" dirty="0">
              <a:latin typeface="Comic Sans MS" panose="030F0702030302020204" pitchFamily="66" charset="0"/>
              <a:cs typeface="Comic Sans MS" panose="030F0702030302020204" pitchFamily="66" charset="0"/>
            </a:endParaRPr>
          </a:p>
        </p:txBody>
      </p:sp>
      <p:sp>
        <p:nvSpPr>
          <p:cNvPr id="45" name="CaixaDeTexto 47"/>
          <p:cNvSpPr txBox="1"/>
          <p:nvPr/>
        </p:nvSpPr>
        <p:spPr>
          <a:xfrm>
            <a:off x="724562" y="864625"/>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grpSp>
        <p:nvGrpSpPr>
          <p:cNvPr id="49" name="Grupo 48"/>
          <p:cNvGrpSpPr/>
          <p:nvPr/>
        </p:nvGrpSpPr>
        <p:grpSpPr>
          <a:xfrm rot="5400000" flipH="1" flipV="1">
            <a:off x="6509553" y="2394462"/>
            <a:ext cx="1274445" cy="234950"/>
            <a:chOff x="4152748" y="3524056"/>
            <a:chExt cx="1274569" cy="255373"/>
          </a:xfrm>
        </p:grpSpPr>
        <p:cxnSp>
          <p:nvCxnSpPr>
            <p:cNvPr id="5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1" name="Retângulo 50"/>
            <p:cNvSpPr/>
            <p:nvPr/>
          </p:nvSpPr>
          <p:spPr>
            <a:xfrm>
              <a:off x="4606140" y="3524056"/>
              <a:ext cx="476096" cy="255373"/>
            </a:xfrm>
            <a:prstGeom prst="rect">
              <a:avLst/>
            </a:prstGeom>
            <a:solidFill>
              <a:srgbClr val="F7FD9D"/>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4" name="Caixa de Texto 23"/>
              <p:cNvSpPr txBox="1"/>
              <p:nvPr/>
            </p:nvSpPr>
            <p:spPr>
              <a:xfrm>
                <a:off x="7136765" y="2207895"/>
                <a:ext cx="4099560" cy="521970"/>
              </a:xfrm>
              <a:prstGeom prst="rect">
                <a:avLst/>
              </a:prstGeom>
              <a:noFill/>
            </p:spPr>
            <p:txBody>
              <a:bodyPr wrap="square" rtlCol="0">
                <a:spAutoFit/>
              </a:bodyPr>
              <a:lstStyle/>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1</m:t>
                        </m:r>
                      </m:sub>
                    </m:sSub>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33</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3</m:t>
                    </m:r>
                    <m:r>
                      <a:rPr lang="en-US" altLang="pt-BR" sz="2800" i="1" dirty="0" smtClean="0">
                        <a:latin typeface="Cambria Math" panose="02040503050406030204" pitchFamily="18" charset="0"/>
                        <a:cs typeface="Cambria Math" panose="02040503050406030204" pitchFamily="18" charset="0"/>
                      </a:rPr>
                      <m:t>𝑘</m:t>
                    </m:r>
                  </m:oMath>
                </a14:m>
                <a:r>
                  <a:rPr lang="pt-BR" altLang="en-US" sz="28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mc:Choice>
        <mc:Fallback>
          <p:sp>
            <p:nvSpPr>
              <p:cNvPr id="54" name="Caixa de Texto 23"/>
              <p:cNvSpPr txBox="1">
                <a:spLocks noRot="1" noChangeAspect="1" noMove="1" noResize="1" noEditPoints="1" noAdjustHandles="1" noChangeArrowheads="1" noChangeShapeType="1" noTextEdit="1"/>
              </p:cNvSpPr>
              <p:nvPr/>
            </p:nvSpPr>
            <p:spPr>
              <a:xfrm>
                <a:off x="7136765" y="2207895"/>
                <a:ext cx="4099560" cy="521970"/>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56" name="Conector Reto 55"/>
          <p:cNvCxnSpPr/>
          <p:nvPr/>
        </p:nvCxnSpPr>
        <p:spPr>
          <a:xfrm>
            <a:off x="6970364" y="314484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V="1">
            <a:off x="7136765" y="2958465"/>
            <a:ext cx="1740535" cy="5715"/>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tângulo arredondado 28"/>
          <p:cNvSpPr/>
          <p:nvPr/>
        </p:nvSpPr>
        <p:spPr>
          <a:xfrm>
            <a:off x="1061720" y="1003935"/>
            <a:ext cx="2555875" cy="3464560"/>
          </a:xfrm>
          <a:prstGeom prst="roundRect">
            <a:avLst/>
          </a:prstGeom>
          <a:solidFill>
            <a:schemeClr val="accent4">
              <a:lumMod val="40000"/>
              <a:lumOff val="60000"/>
            </a:schemeClr>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l"/>
            <a:r>
              <a:rPr lang="pt-BR" altLang="en-US" sz="4800" b="1">
                <a:solidFill>
                  <a:schemeClr val="tx1"/>
                </a:solidFill>
              </a:rPr>
              <a:t>N</a:t>
            </a:r>
            <a:r>
              <a:rPr lang="pt-BR" altLang="en-US" sz="4800" b="1" baseline="-25000">
                <a:solidFill>
                  <a:schemeClr val="tx1"/>
                </a:solidFill>
              </a:rPr>
              <a:t>0</a:t>
            </a:r>
            <a:endParaRPr lang="pt-BR" altLang="en-US" sz="4800" b="1" baseline="-25000">
              <a:solidFill>
                <a:schemeClr val="tx1"/>
              </a:solidFill>
            </a:endParaRPr>
          </a:p>
        </p:txBody>
      </p:sp>
      <p:sp>
        <p:nvSpPr>
          <p:cNvPr id="27" name="Retângulo arredondado 26"/>
          <p:cNvSpPr/>
          <p:nvPr/>
        </p:nvSpPr>
        <p:spPr>
          <a:xfrm>
            <a:off x="7103110" y="2124710"/>
            <a:ext cx="2079625" cy="1586243"/>
          </a:xfrm>
          <a:prstGeom prst="roundRect">
            <a:avLst/>
          </a:prstGeom>
          <a:solidFill>
            <a:schemeClr val="accent4">
              <a:lumMod val="40000"/>
              <a:lumOff val="60000"/>
            </a:schemeClr>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l"/>
            <a:r>
              <a:rPr lang="pt-BR" altLang="en-US" sz="4800" b="1">
                <a:solidFill>
                  <a:schemeClr val="tx1"/>
                </a:solidFill>
              </a:rPr>
              <a:t>N</a:t>
            </a:r>
            <a:r>
              <a:rPr lang="pt-BR" altLang="en-US" sz="4800" b="1" baseline="-25000">
                <a:solidFill>
                  <a:schemeClr val="tx1"/>
                </a:solidFill>
              </a:rPr>
              <a:t>0</a:t>
            </a:r>
            <a:endParaRPr lang="pt-BR" altLang="en-US" sz="4800" b="1" baseline="-25000">
              <a:solidFill>
                <a:schemeClr val="tx1"/>
              </a:solidFill>
            </a:endParaRPr>
          </a:p>
        </p:txBody>
      </p:sp>
      <p:cxnSp>
        <p:nvCxnSpPr>
          <p:cNvPr id="7" name="Conector Reto 6"/>
          <p:cNvCxnSpPr/>
          <p:nvPr/>
        </p:nvCxnSpPr>
        <p:spPr>
          <a:xfrm flipV="1">
            <a:off x="2573020" y="3839845"/>
            <a:ext cx="1764000" cy="635"/>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flipV="1">
            <a:off x="2535555" y="2663190"/>
            <a:ext cx="1793875" cy="1778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2643505" y="358775"/>
            <a:ext cx="712787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Cálculo da rede N</a:t>
            </a:r>
            <a:r>
              <a:rPr lang="pt-BR" altLang="en-US" sz="36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endParaRPr lang="pt-BR" altLang="en-US" sz="36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6" name="CaixaDeTexto 45"/>
          <p:cNvSpPr txBox="1"/>
          <p:nvPr/>
        </p:nvSpPr>
        <p:spPr>
          <a:xfrm>
            <a:off x="576580" y="4787900"/>
            <a:ext cx="11039475" cy="156845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rede obtida a partir de N, inativando os geradores independentes (fonte de tensão virá curto, fonte de corrente virá aberto)</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30" name="Grupo 29"/>
          <p:cNvGrpSpPr/>
          <p:nvPr/>
        </p:nvGrpSpPr>
        <p:grpSpPr>
          <a:xfrm rot="5400000" flipH="1">
            <a:off x="1948348" y="1908687"/>
            <a:ext cx="1274445" cy="234950"/>
            <a:chOff x="4152748" y="3524056"/>
            <a:chExt cx="1274569" cy="255373"/>
          </a:xfrm>
        </p:grpSpPr>
        <p:cxnSp>
          <p:nvCxnSpPr>
            <p:cNvPr id="31" name="Conector Reto 79"/>
            <p:cNvCxnSpPr/>
            <p:nvPr/>
          </p:nvCxnSpPr>
          <p:spPr>
            <a:xfrm flipV="1">
              <a:off x="4152748" y="3657508"/>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2" name="Retângulo 31"/>
            <p:cNvSpPr/>
            <p:nvPr/>
          </p:nvSpPr>
          <p:spPr>
            <a:xfrm>
              <a:off x="4606140" y="3524056"/>
              <a:ext cx="476096" cy="255373"/>
            </a:xfrm>
            <a:prstGeom prst="rect">
              <a:avLst/>
            </a:prstGeom>
            <a:ln w="22225">
              <a:headEnd type="non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3" name="Grupo 32"/>
          <p:cNvGrpSpPr/>
          <p:nvPr/>
        </p:nvGrpSpPr>
        <p:grpSpPr>
          <a:xfrm rot="5400000" flipH="1">
            <a:off x="1933743" y="3362837"/>
            <a:ext cx="1274445" cy="234950"/>
            <a:chOff x="4152748" y="3524056"/>
            <a:chExt cx="1274569" cy="255373"/>
          </a:xfrm>
        </p:grpSpPr>
        <p:cxnSp>
          <p:nvCxnSpPr>
            <p:cNvPr id="3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6" name="Retângulo 3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8" name="Conector Reto 37"/>
          <p:cNvCxnSpPr/>
          <p:nvPr/>
        </p:nvCxnSpPr>
        <p:spPr>
          <a:xfrm>
            <a:off x="2430749" y="411703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2583815" y="2209800"/>
            <a:ext cx="0" cy="68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Elipse 40"/>
          <p:cNvSpPr/>
          <p:nvPr/>
        </p:nvSpPr>
        <p:spPr>
          <a:xfrm>
            <a:off x="2535555" y="2616835"/>
            <a:ext cx="108000" cy="1080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3" name="Caixa de Texto 23"/>
          <p:cNvSpPr txBox="1"/>
          <p:nvPr/>
        </p:nvSpPr>
        <p:spPr>
          <a:xfrm>
            <a:off x="2552065" y="318960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 50k</a:t>
            </a:r>
            <a:endParaRPr lang="pt-BR" altLang="en-US" sz="2800" dirty="0">
              <a:latin typeface="Comic Sans MS" panose="030F0702030302020204" pitchFamily="66" charset="0"/>
              <a:cs typeface="Comic Sans MS" panose="030F0702030302020204" pitchFamily="66" charset="0"/>
            </a:endParaRPr>
          </a:p>
        </p:txBody>
      </p:sp>
      <p:sp>
        <p:nvSpPr>
          <p:cNvPr id="44" name="Caixa de Texto 23"/>
          <p:cNvSpPr txBox="1"/>
          <p:nvPr/>
        </p:nvSpPr>
        <p:spPr>
          <a:xfrm>
            <a:off x="2643505" y="165290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 100k</a:t>
            </a:r>
            <a:endParaRPr lang="pt-BR" altLang="en-US" sz="28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4" name="Caixa de Texto 23"/>
              <p:cNvSpPr txBox="1"/>
              <p:nvPr/>
            </p:nvSpPr>
            <p:spPr>
              <a:xfrm>
                <a:off x="7362190" y="1602740"/>
                <a:ext cx="4099560" cy="521970"/>
              </a:xfrm>
              <a:prstGeom prst="rect">
                <a:avLst/>
              </a:prstGeom>
              <a:noFill/>
            </p:spPr>
            <p:txBody>
              <a:bodyPr wrap="square" rtlCol="0">
                <a:spAutoFit/>
              </a:bodyPr>
              <a:lstStyle/>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1</m:t>
                        </m:r>
                      </m:sub>
                    </m:sSub>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33</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3</m:t>
                    </m:r>
                    <m:r>
                      <a:rPr lang="en-US" altLang="pt-BR" sz="2800" i="1" dirty="0" smtClean="0">
                        <a:latin typeface="Cambria Math" panose="02040503050406030204" pitchFamily="18" charset="0"/>
                        <a:cs typeface="Cambria Math" panose="02040503050406030204" pitchFamily="18" charset="0"/>
                      </a:rPr>
                      <m:t>𝑘</m:t>
                    </m:r>
                  </m:oMath>
                </a14:m>
                <a:r>
                  <a:rPr lang="pt-BR" altLang="en-US" sz="28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mc:Choice>
        <mc:Fallback>
          <p:sp>
            <p:nvSpPr>
              <p:cNvPr id="54" name="Caixa de Texto 23"/>
              <p:cNvSpPr txBox="1">
                <a:spLocks noRot="1" noChangeAspect="1" noMove="1" noResize="1" noEditPoints="1" noAdjustHandles="1" noChangeArrowheads="1" noChangeShapeType="1" noTextEdit="1"/>
              </p:cNvSpPr>
              <p:nvPr/>
            </p:nvSpPr>
            <p:spPr>
              <a:xfrm>
                <a:off x="7362190" y="1602740"/>
                <a:ext cx="4099560" cy="521970"/>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3" name="Conector Reto 2"/>
          <p:cNvCxnSpPr/>
          <p:nvPr/>
        </p:nvCxnSpPr>
        <p:spPr>
          <a:xfrm flipH="1">
            <a:off x="1985645" y="1381125"/>
            <a:ext cx="6121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8142605" y="2474595"/>
            <a:ext cx="0" cy="111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1829404" y="411703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a:off x="8756015" y="2474595"/>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22" name="Grupo 21"/>
          <p:cNvGrpSpPr/>
          <p:nvPr/>
        </p:nvGrpSpPr>
        <p:grpSpPr>
          <a:xfrm flipH="1">
            <a:off x="8137058" y="2370967"/>
            <a:ext cx="1274445" cy="234950"/>
            <a:chOff x="4152748" y="3524056"/>
            <a:chExt cx="1274569" cy="255373"/>
          </a:xfrm>
        </p:grpSpPr>
        <p:cxnSp>
          <p:nvCxnSpPr>
            <p:cNvPr id="2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5" name="Conector Reto 24"/>
          <p:cNvCxnSpPr/>
          <p:nvPr/>
        </p:nvCxnSpPr>
        <p:spPr>
          <a:xfrm>
            <a:off x="7950169" y="35944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8136890" y="3236595"/>
            <a:ext cx="1740535" cy="5715"/>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a:off x="1985645" y="1367790"/>
            <a:ext cx="0" cy="273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CaixaDeTexto 56"/>
          <p:cNvSpPr txBox="1"/>
          <p:nvPr/>
        </p:nvSpPr>
        <p:spPr>
          <a:xfrm>
            <a:off x="4329713" y="4022245"/>
            <a:ext cx="3060918" cy="583565"/>
          </a:xfrm>
          <a:prstGeom prst="rect">
            <a:avLst/>
          </a:prstGeom>
          <a:noFill/>
          <a:ln w="34925">
            <a:solidFill>
              <a:srgbClr val="FFFF00"/>
            </a:solidFill>
          </a:ln>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Equivalente</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250680" y="6356350"/>
            <a:ext cx="2738120" cy="365125"/>
          </a:xfrm>
        </p:spPr>
        <p:txBody>
          <a:bodyPr/>
          <a:lstStyle/>
          <a:p>
            <a:fld id="{74F297BB-B745-4CAB-BE1D-CE4C89382949}" type="slidenum">
              <a:rPr lang="pt-BR" smtClean="0"/>
            </a:fld>
            <a:endParaRPr lang="pt-BR"/>
          </a:p>
        </p:txBody>
      </p:sp>
      <p:sp>
        <p:nvSpPr>
          <p:cNvPr id="6" name="CaixaDeTexto 45"/>
          <p:cNvSpPr txBox="1"/>
          <p:nvPr/>
        </p:nvSpPr>
        <p:spPr>
          <a:xfrm>
            <a:off x="575956" y="437702"/>
            <a:ext cx="11040155" cy="58356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circuito equivalente será</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1544320" y="3355939"/>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2144563" y="2334772"/>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2809233" y="305211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2918274" y="305197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1906297" y="1345955"/>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2688590" y="2134870"/>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 5k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rot="5400000" flipH="1">
            <a:off x="2130593" y="4707132"/>
            <a:ext cx="1274445" cy="234950"/>
            <a:chOff x="4152748" y="3524056"/>
            <a:chExt cx="1274569" cy="255373"/>
          </a:xfrm>
        </p:grpSpPr>
        <p:cxnSp>
          <p:nvCxnSpPr>
            <p:cNvPr id="11" name="Conector Reto 79"/>
            <p:cNvCxnSpPr/>
            <p:nvPr/>
          </p:nvCxnSpPr>
          <p:spPr>
            <a:xfrm flipV="1">
              <a:off x="4152748" y="3624378"/>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2658110" y="455231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 3k</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2609819" y="54613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1602105" y="3754120"/>
            <a:ext cx="79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CaixaDeTexto 45"/>
          <p:cNvSpPr txBox="1"/>
          <p:nvPr/>
        </p:nvSpPr>
        <p:spPr>
          <a:xfrm>
            <a:off x="5779135" y="1346200"/>
            <a:ext cx="5368290" cy="58356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 análise nodal temos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3" name="Caixa de Texto 23"/>
              <p:cNvSpPr txBox="1"/>
              <p:nvPr/>
            </p:nvSpPr>
            <p:spPr>
              <a:xfrm>
                <a:off x="470535" y="2918460"/>
                <a:ext cx="1658620" cy="521970"/>
              </a:xfrm>
              <a:prstGeom prst="rect">
                <a:avLst/>
              </a:prstGeom>
              <a:noFill/>
            </p:spPr>
            <p:txBody>
              <a:bodyPr wrap="square" rtlCol="0">
                <a:spAutoFit/>
              </a:bodyPr>
              <a:lstStyle/>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𝐵𝐵</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5</m:t>
                    </m:r>
                    <m:r>
                      <a:rPr lang="en-US" altLang="pt-BR" sz="2800" i="1" dirty="0" smtClean="0">
                        <a:latin typeface="Cambria Math" panose="02040503050406030204" pitchFamily="18" charset="0"/>
                        <a:cs typeface="Cambria Math" panose="02040503050406030204" pitchFamily="18" charset="0"/>
                      </a:rPr>
                      <m:t>𝑉</m:t>
                    </m:r>
                  </m:oMath>
                </a14:m>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mc:Choice>
        <mc:Fallback>
          <p:sp>
            <p:nvSpPr>
              <p:cNvPr id="33" name="Caixa de Texto 23"/>
              <p:cNvSpPr txBox="1">
                <a:spLocks noRot="1" noChangeAspect="1" noMove="1" noResize="1" noEditPoints="1" noAdjustHandles="1" noChangeArrowheads="1" noChangeShapeType="1" noTextEdit="1"/>
              </p:cNvSpPr>
              <p:nvPr/>
            </p:nvSpPr>
            <p:spPr>
              <a:xfrm>
                <a:off x="470535" y="2918460"/>
                <a:ext cx="1658620" cy="521970"/>
              </a:xfrm>
              <a:prstGeom prst="rect">
                <a:avLst/>
              </a:prstGeom>
              <a:blipFill rotWithShape="1">
                <a:blip r:embed="rId1"/>
                <a:stretch>
                  <a:fillRect b="-4136"/>
                </a:stretch>
              </a:blipFill>
            </p:spPr>
            <p:txBody>
              <a:bodyPr/>
              <a:lstStyle/>
              <a:p>
                <a:r>
                  <a:rPr lang="pt-BR" altLang="en-US">
                    <a:noFill/>
                  </a:rPr>
                  <a:t> </a:t>
                </a:r>
              </a:p>
            </p:txBody>
          </p:sp>
        </mc:Fallback>
      </mc:AlternateContent>
      <p:grpSp>
        <p:nvGrpSpPr>
          <p:cNvPr id="55" name="Grupo 54"/>
          <p:cNvGrpSpPr/>
          <p:nvPr/>
        </p:nvGrpSpPr>
        <p:grpSpPr>
          <a:xfrm rot="10800000">
            <a:off x="667385" y="3500120"/>
            <a:ext cx="1126490" cy="508000"/>
            <a:chOff x="14922" y="4274"/>
            <a:chExt cx="1774" cy="800"/>
          </a:xfrm>
        </p:grpSpPr>
        <p:cxnSp>
          <p:nvCxnSpPr>
            <p:cNvPr id="38" name="Conector Reto 37"/>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39" name="Elipse 38"/>
            <p:cNvSpPr/>
            <p:nvPr/>
          </p:nvSpPr>
          <p:spPr>
            <a:xfrm>
              <a:off x="15478" y="4274"/>
              <a:ext cx="850" cy="801"/>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0" name="Caixa de Texto 39"/>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49" name="Grupo 48"/>
          <p:cNvGrpSpPr/>
          <p:nvPr/>
        </p:nvGrpSpPr>
        <p:grpSpPr>
          <a:xfrm rot="5400000" flipH="1">
            <a:off x="17313" y="4250567"/>
            <a:ext cx="1274445" cy="234950"/>
            <a:chOff x="4152748" y="3524056"/>
            <a:chExt cx="1274569" cy="255373"/>
          </a:xfrm>
        </p:grpSpPr>
        <p:cxnSp>
          <p:nvCxnSpPr>
            <p:cNvPr id="5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1" name="Retângulo 50"/>
            <p:cNvSpPr/>
            <p:nvPr/>
          </p:nvSpPr>
          <p:spPr>
            <a:xfrm>
              <a:off x="4606140" y="3524056"/>
              <a:ext cx="476096" cy="255373"/>
            </a:xfrm>
            <a:prstGeom prst="rect">
              <a:avLst/>
            </a:prstGeom>
            <a:solidFill>
              <a:srgbClr val="F7FD9D"/>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4" name="Caixa de Texto 23"/>
              <p:cNvSpPr txBox="1"/>
              <p:nvPr/>
            </p:nvSpPr>
            <p:spPr>
              <a:xfrm>
                <a:off x="585470" y="4076065"/>
                <a:ext cx="2332990" cy="521970"/>
              </a:xfrm>
              <a:prstGeom prst="rect">
                <a:avLst/>
              </a:prstGeom>
              <a:noFill/>
            </p:spPr>
            <p:txBody>
              <a:bodyPr wrap="square" rtlCol="0">
                <a:spAutoFit/>
              </a:bodyPr>
              <a:lstStyle/>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m:rPr>
                            <m:sty m:val="p"/>
                          </m:rPr>
                          <a:rPr lang="en-US" altLang="pt-BR" sz="2800" dirty="0" smtClean="0">
                            <a:latin typeface="Cambria Math" panose="02040503050406030204" pitchFamily="18" charset="0"/>
                            <a:cs typeface="Cambria Math" panose="02040503050406030204" pitchFamily="18" charset="0"/>
                          </a:rPr>
                          <m:t>R</m:t>
                        </m:r>
                      </m:e>
                      <m:sub>
                        <m:r>
                          <m:rPr>
                            <m:sty m:val="p"/>
                          </m:rPr>
                          <a:rPr lang="en-US" altLang="pt-BR" sz="2800" dirty="0" smtClean="0">
                            <a:latin typeface="Cambria Math" panose="02040503050406030204" pitchFamily="18" charset="0"/>
                            <a:cs typeface="Cambria Math" panose="02040503050406030204" pitchFamily="18" charset="0"/>
                          </a:rPr>
                          <m:t>B</m:t>
                        </m:r>
                      </m:sub>
                    </m:sSub>
                    <m:r>
                      <a:rPr lang="en-US" altLang="pt-BR" sz="2800" dirty="0" smtClean="0">
                        <a:latin typeface="Cambria Math" panose="02040503050406030204" pitchFamily="18" charset="0"/>
                        <a:ea typeface="MS Mincho" charset="0"/>
                        <a:cs typeface="Cambria Math" panose="02040503050406030204" pitchFamily="18" charset="0"/>
                      </a:rPr>
                      <m:t>=</m:t>
                    </m:r>
                    <m:r>
                      <a:rPr lang="en-US" altLang="pt-BR" sz="2800" dirty="0" smtClean="0">
                        <a:latin typeface="Cambria Math" panose="02040503050406030204" pitchFamily="18" charset="0"/>
                        <a:ea typeface="MS Mincho" charset="0"/>
                        <a:cs typeface="Cambria Math" panose="02040503050406030204" pitchFamily="18" charset="0"/>
                      </a:rPr>
                      <m:t>33</m:t>
                    </m:r>
                    <m:r>
                      <a:rPr lang="en-US" altLang="pt-BR" sz="2800" dirty="0" smtClean="0">
                        <a:latin typeface="Cambria Math" panose="02040503050406030204" pitchFamily="18" charset="0"/>
                        <a:ea typeface="MS Mincho" charset="0"/>
                        <a:cs typeface="Cambria Math" panose="02040503050406030204" pitchFamily="18" charset="0"/>
                      </a:rPr>
                      <m:t>.</m:t>
                    </m:r>
                    <m:r>
                      <a:rPr lang="en-US" altLang="pt-BR" sz="2800" dirty="0" smtClean="0">
                        <a:latin typeface="Cambria Math" panose="02040503050406030204" pitchFamily="18" charset="0"/>
                        <a:ea typeface="MS Mincho" charset="0"/>
                        <a:cs typeface="Cambria Math" panose="02040503050406030204" pitchFamily="18" charset="0"/>
                      </a:rPr>
                      <m:t>3</m:t>
                    </m:r>
                    <m:r>
                      <m:rPr>
                        <m:sty m:val="p"/>
                      </m:rPr>
                      <a:rPr lang="en-US" altLang="pt-BR" sz="2800" dirty="0" smtClean="0">
                        <a:latin typeface="Cambria Math" panose="02040503050406030204" pitchFamily="18" charset="0"/>
                        <a:cs typeface="Cambria Math" panose="02040503050406030204" pitchFamily="18" charset="0"/>
                      </a:rPr>
                      <m:t>k</m:t>
                    </m:r>
                  </m:oMath>
                </a14:m>
                <a:r>
                  <a:rPr lang="pt-BR" altLang="en-US" sz="28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mc:Choice>
        <mc:Fallback>
          <p:sp>
            <p:nvSpPr>
              <p:cNvPr id="54" name="Caixa de Texto 23"/>
              <p:cNvSpPr txBox="1">
                <a:spLocks noRot="1" noChangeAspect="1" noMove="1" noResize="1" noEditPoints="1" noAdjustHandles="1" noChangeArrowheads="1" noChangeShapeType="1" noTextEdit="1"/>
              </p:cNvSpPr>
              <p:nvPr/>
            </p:nvSpPr>
            <p:spPr>
              <a:xfrm>
                <a:off x="585470" y="4076065"/>
                <a:ext cx="2332990" cy="521970"/>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56" name="Conector Reto 55"/>
          <p:cNvCxnSpPr/>
          <p:nvPr/>
        </p:nvCxnSpPr>
        <p:spPr>
          <a:xfrm>
            <a:off x="470504" y="499460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1" name="Caixa de Texto 40"/>
              <p:cNvSpPr txBox="1"/>
              <p:nvPr/>
            </p:nvSpPr>
            <p:spPr>
              <a:xfrm>
                <a:off x="5318760" y="2103755"/>
                <a:ext cx="6130925" cy="58356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1" name="Caixa de Texto 40"/>
              <p:cNvSpPr txBox="1">
                <a:spLocks noRot="1" noChangeAspect="1" noMove="1" noResize="1" noEditPoints="1" noAdjustHandles="1" noChangeArrowheads="1" noChangeShapeType="1" noTextEdit="1"/>
              </p:cNvSpPr>
              <p:nvPr/>
            </p:nvSpPr>
            <p:spPr>
              <a:xfrm>
                <a:off x="5318760" y="2103755"/>
                <a:ext cx="6130925" cy="58356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3" name="CaixaDeTexto 45"/>
              <p:cNvSpPr txBox="1"/>
              <p:nvPr/>
            </p:nvSpPr>
            <p:spPr>
              <a:xfrm>
                <a:off x="5779135" y="2816225"/>
                <a:ext cx="5153660" cy="93726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a:t>
                </a:r>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oMath>
                </a14:m>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então</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3" name="CaixaDeTexto 45"/>
              <p:cNvSpPr txBox="1">
                <a:spLocks noRot="1" noChangeAspect="1" noMove="1" noResize="1" noEditPoints="1" noAdjustHandles="1" noChangeArrowheads="1" noChangeShapeType="1" noTextEdit="1"/>
              </p:cNvSpPr>
              <p:nvPr/>
            </p:nvSpPr>
            <p:spPr>
              <a:xfrm>
                <a:off x="5779135" y="2816225"/>
                <a:ext cx="5153660" cy="937260"/>
              </a:xfrm>
              <a:prstGeom prst="rect">
                <a:avLst/>
              </a:prstGeom>
              <a:blipFill rotWithShape="1">
                <a:blip r:embed="rId4"/>
                <a:stretch>
                  <a:fillRect b="-298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5" name="Caixa de Texto 44"/>
              <p:cNvSpPr txBox="1"/>
              <p:nvPr/>
            </p:nvSpPr>
            <p:spPr>
              <a:xfrm>
                <a:off x="5232400" y="3730625"/>
                <a:ext cx="6461125" cy="108902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5" name="Caixa de Texto 44"/>
              <p:cNvSpPr txBox="1">
                <a:spLocks noRot="1" noChangeAspect="1" noMove="1" noResize="1" noEditPoints="1" noAdjustHandles="1" noChangeArrowheads="1" noChangeShapeType="1" noTextEdit="1"/>
              </p:cNvSpPr>
              <p:nvPr/>
            </p:nvSpPr>
            <p:spPr>
              <a:xfrm>
                <a:off x="5232400" y="3730625"/>
                <a:ext cx="6461125" cy="108902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7" name="Caixa de Texto 46"/>
              <p:cNvSpPr txBox="1"/>
              <p:nvPr/>
            </p:nvSpPr>
            <p:spPr>
              <a:xfrm>
                <a:off x="5318760" y="4996815"/>
                <a:ext cx="6578600" cy="148653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𝟐𝟗</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7" name="Caixa de Texto 46"/>
              <p:cNvSpPr txBox="1">
                <a:spLocks noRot="1" noChangeAspect="1" noMove="1" noResize="1" noEditPoints="1" noAdjustHandles="1" noChangeArrowheads="1" noChangeShapeType="1" noTextEdit="1"/>
              </p:cNvSpPr>
              <p:nvPr/>
            </p:nvSpPr>
            <p:spPr>
              <a:xfrm>
                <a:off x="5318760" y="4996815"/>
                <a:ext cx="6578600" cy="1486535"/>
              </a:xfrm>
              <a:prstGeom prst="rect">
                <a:avLst/>
              </a:prstGeom>
              <a:blipFill rotWithShape="1">
                <a:blip r:embed="rId6"/>
                <a:stretch>
                  <a:fillRect/>
                </a:stretch>
              </a:blipFill>
            </p:spPr>
            <p:txBody>
              <a:bodyPr/>
              <a:lstStyle/>
              <a:p>
                <a:r>
                  <a:rPr lang="pt-BR" altLang="en-US">
                    <a:noFill/>
                  </a:rPr>
                  <a:t> </a:t>
                </a:r>
              </a:p>
            </p:txBody>
          </p:sp>
        </mc:Fallback>
      </mc:AlternateContent>
      <p:sp>
        <p:nvSpPr>
          <p:cNvPr id="48" name="CaixaDeTexto 47"/>
          <p:cNvSpPr txBox="1"/>
          <p:nvPr/>
        </p:nvSpPr>
        <p:spPr>
          <a:xfrm>
            <a:off x="1913704" y="323231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B</a:t>
            </a:r>
            <a:endParaRPr lang="pt-BR" sz="2800" i="1" baseline="-25000" dirty="0" smtClean="0">
              <a:latin typeface="Century Schoolbook" panose="02040604050505020304" pitchFamily="18" charset="0"/>
              <a:ea typeface="Cambria Math" panose="02040503050406030204" pitchFamily="18" charset="0"/>
            </a:endParaRPr>
          </a:p>
        </p:txBody>
      </p:sp>
      <p:sp>
        <p:nvSpPr>
          <p:cNvPr id="52" name="CaixaDeTexto 45"/>
          <p:cNvSpPr txBox="1"/>
          <p:nvPr/>
        </p:nvSpPr>
        <p:spPr>
          <a:xfrm>
            <a:off x="191770" y="5582285"/>
            <a:ext cx="5587365" cy="1014730"/>
          </a:xfrm>
          <a:prstGeom prst="rect">
            <a:avLst/>
          </a:prstGeom>
          <a:noFill/>
          <a:ln w="25400">
            <a:solidFill>
              <a:srgbClr val="FFFF00"/>
            </a:solidFill>
          </a:ln>
        </p:spPr>
        <p:txBody>
          <a:bodyPr wrap="square" rtlCol="0">
            <a:spAutoFit/>
          </a:bodyPr>
          <a:lstStyle/>
          <a:p>
            <a:pPr indent="0">
              <a:spcBef>
                <a:spcPts val="600"/>
              </a:spcBef>
              <a:spcAft>
                <a:spcPts val="600"/>
              </a:spcAft>
              <a:buFont typeface="+mj-lt"/>
              <a:buNone/>
            </a:pPr>
            <a:r>
              <a:rPr lang="pt-BR" altLang="en-US" sz="2800" b="1" dirty="0" smtClean="0">
                <a:solidFill>
                  <a:srgbClr val="00206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 entrada o resistor e a fonte podem trocar de posição</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 name="Forma livre 2"/>
          <p:cNvSpPr/>
          <p:nvPr/>
        </p:nvSpPr>
        <p:spPr>
          <a:xfrm>
            <a:off x="2948940" y="2407920"/>
            <a:ext cx="2934335" cy="2049145"/>
          </a:xfrm>
          <a:custGeom>
            <a:avLst/>
            <a:gdLst>
              <a:gd name="connisteX0" fmla="*/ 0 w 2812415"/>
              <a:gd name="connsiteY0" fmla="*/ 1899920 h 1899920"/>
              <a:gd name="connisteX1" fmla="*/ 1367790 w 2812415"/>
              <a:gd name="connsiteY1" fmla="*/ 1626235 h 1899920"/>
              <a:gd name="connisteX2" fmla="*/ 1459230 w 2812415"/>
              <a:gd name="connsiteY2" fmla="*/ 607695 h 1899920"/>
              <a:gd name="connisteX3" fmla="*/ 2037080 w 2812415"/>
              <a:gd name="connsiteY3" fmla="*/ 106045 h 1899920"/>
              <a:gd name="connisteX4" fmla="*/ 2812415 w 2812415"/>
              <a:gd name="connsiteY4" fmla="*/ 0 h 1899920"/>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2812415" h="1899920">
                <a:moveTo>
                  <a:pt x="0" y="1899920"/>
                </a:moveTo>
                <a:cubicBezTo>
                  <a:pt x="271780" y="1865630"/>
                  <a:pt x="1075690" y="1884680"/>
                  <a:pt x="1367790" y="1626235"/>
                </a:cubicBezTo>
                <a:cubicBezTo>
                  <a:pt x="1659890" y="1367790"/>
                  <a:pt x="1325245" y="911860"/>
                  <a:pt x="1459230" y="607695"/>
                </a:cubicBezTo>
                <a:cubicBezTo>
                  <a:pt x="1593215" y="303530"/>
                  <a:pt x="1766570" y="227330"/>
                  <a:pt x="2037080" y="106045"/>
                </a:cubicBezTo>
                <a:cubicBezTo>
                  <a:pt x="2307590" y="-15240"/>
                  <a:pt x="2668905" y="11430"/>
                  <a:pt x="2812415" y="0"/>
                </a:cubicBezTo>
              </a:path>
            </a:pathLst>
          </a:custGeom>
          <a:noFill/>
          <a:ln w="1905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083040" y="6356350"/>
            <a:ext cx="2743200" cy="365125"/>
          </a:xfrm>
        </p:spPr>
        <p:txBody>
          <a:bodyPr/>
          <a:lstStyle/>
          <a:p>
            <a:fld id="{74F297BB-B745-4CAB-BE1D-CE4C89382949}" type="slidenum">
              <a:rPr lang="pt-BR" smtClean="0"/>
            </a:fld>
            <a:endParaRPr lang="pt-BR"/>
          </a:p>
        </p:txBody>
      </p:sp>
      <p:sp>
        <p:nvSpPr>
          <p:cNvPr id="6" name="CaixaDeTexto 45"/>
          <p:cNvSpPr txBox="1"/>
          <p:nvPr/>
        </p:nvSpPr>
        <p:spPr>
          <a:xfrm>
            <a:off x="575956" y="421827"/>
            <a:ext cx="11040155" cy="58356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circuito de polarização</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1590040" y="3355939"/>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2192188" y="2334772"/>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2854953" y="305211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2963994" y="305197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2139977" y="1307855"/>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2734310" y="2134870"/>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 5k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rot="5400000" flipH="1">
            <a:off x="2189013" y="4726817"/>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2703830" y="455231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 3k</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2655539" y="54613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1647825" y="3754120"/>
            <a:ext cx="79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4" name="Caixa de Texto 23"/>
              <p:cNvSpPr txBox="1"/>
              <p:nvPr/>
            </p:nvSpPr>
            <p:spPr>
              <a:xfrm>
                <a:off x="577215" y="4057650"/>
                <a:ext cx="2289810" cy="521970"/>
              </a:xfrm>
              <a:prstGeom prst="rect">
                <a:avLst/>
              </a:prstGeom>
              <a:noFill/>
            </p:spPr>
            <p:txBody>
              <a:bodyPr wrap="square" rtlCol="0">
                <a:spAutoFit/>
              </a:bodyPr>
              <a:lstStyle/>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33</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3</m:t>
                    </m:r>
                    <m:r>
                      <a:rPr lang="en-US" altLang="pt-BR" sz="2800" i="1" dirty="0" smtClean="0">
                        <a:latin typeface="Cambria Math" panose="02040503050406030204" pitchFamily="18" charset="0"/>
                        <a:cs typeface="Cambria Math" panose="02040503050406030204" pitchFamily="18" charset="0"/>
                      </a:rPr>
                      <m:t>𝑘</m:t>
                    </m:r>
                  </m:oMath>
                </a14:m>
                <a:r>
                  <a:rPr lang="pt-BR" altLang="en-US" sz="28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mc:Choice>
        <mc:Fallback>
          <p:sp>
            <p:nvSpPr>
              <p:cNvPr id="54" name="Caixa de Texto 23"/>
              <p:cNvSpPr txBox="1">
                <a:spLocks noRot="1" noChangeAspect="1" noMove="1" noResize="1" noEditPoints="1" noAdjustHandles="1" noChangeArrowheads="1" noChangeShapeType="1" noTextEdit="1"/>
              </p:cNvSpPr>
              <p:nvPr/>
            </p:nvSpPr>
            <p:spPr>
              <a:xfrm>
                <a:off x="577215" y="4057650"/>
                <a:ext cx="2289810" cy="52197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3" name="CaixaDeTexto 45"/>
              <p:cNvSpPr txBox="1"/>
              <p:nvPr/>
            </p:nvSpPr>
            <p:spPr>
              <a:xfrm>
                <a:off x="4897755" y="1308100"/>
                <a:ext cx="5737860" cy="852170"/>
              </a:xfrm>
              <a:prstGeom prst="rect">
                <a:avLst/>
              </a:prstGeom>
              <a:noFill/>
            </p:spPr>
            <p:txBody>
              <a:bodyPr wrap="square" rtlCol="0">
                <a:spAutoFit/>
              </a:bodyPr>
              <a:lstStyle/>
              <a:p>
                <a:pPr indent="0">
                  <a:spcBef>
                    <a:spcPts val="600"/>
                  </a:spcBef>
                  <a:spcAft>
                    <a:spcPts val="600"/>
                  </a:spcAft>
                  <a:buFont typeface="+mj-lt"/>
                  <a:buNone/>
                </a:pPr>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𝟐𝟗</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𝟏𝟎𝟏</m:t>
                        </m:r>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𝟏𝟐</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𝟖</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𝒖𝑨</m:t>
                    </m:r>
                  </m:oMath>
                </a14:m>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3" name="CaixaDeTexto 45"/>
              <p:cNvSpPr txBox="1">
                <a:spLocks noRot="1" noChangeAspect="1" noMove="1" noResize="1" noEditPoints="1" noAdjustHandles="1" noChangeArrowheads="1" noChangeShapeType="1" noTextEdit="1"/>
              </p:cNvSpPr>
              <p:nvPr/>
            </p:nvSpPr>
            <p:spPr>
              <a:xfrm>
                <a:off x="4897755" y="1308100"/>
                <a:ext cx="5737860" cy="852170"/>
              </a:xfrm>
              <a:prstGeom prst="rect">
                <a:avLst/>
              </a:prstGeom>
              <a:blipFill rotWithShape="1">
                <a:blip r:embed="rId2"/>
                <a:stretch>
                  <a:fillRect b="-335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5" name="Caixa de Texto 44"/>
              <p:cNvSpPr txBox="1"/>
              <p:nvPr/>
            </p:nvSpPr>
            <p:spPr>
              <a:xfrm>
                <a:off x="4471035" y="3730625"/>
                <a:ext cx="6591300" cy="58356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𝟓𝟒</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5" name="Caixa de Texto 44"/>
              <p:cNvSpPr txBox="1">
                <a:spLocks noRot="1" noChangeAspect="1" noMove="1" noResize="1" noEditPoints="1" noAdjustHandles="1" noChangeArrowheads="1" noChangeShapeType="1" noTextEdit="1"/>
              </p:cNvSpPr>
              <p:nvPr/>
            </p:nvSpPr>
            <p:spPr>
              <a:xfrm>
                <a:off x="4471035" y="3730625"/>
                <a:ext cx="6591300" cy="583565"/>
              </a:xfrm>
              <a:prstGeom prst="rect">
                <a:avLst/>
              </a:prstGeom>
              <a:blipFill rotWithShape="1">
                <a:blip r:embed="rId3"/>
                <a:stretch>
                  <a:fillRect/>
                </a:stretch>
              </a:blipFill>
            </p:spPr>
            <p:txBody>
              <a:bodyPr/>
              <a:lstStyle/>
              <a:p>
                <a:r>
                  <a:rPr lang="pt-BR" altLang="en-US">
                    <a:noFill/>
                  </a:rPr>
                  <a:t> </a:t>
                </a:r>
              </a:p>
            </p:txBody>
          </p:sp>
        </mc:Fallback>
      </mc:AlternateContent>
      <p:sp>
        <p:nvSpPr>
          <p:cNvPr id="48" name="CaixaDeTexto 47"/>
          <p:cNvSpPr txBox="1"/>
          <p:nvPr/>
        </p:nvSpPr>
        <p:spPr>
          <a:xfrm>
            <a:off x="1913704" y="3208816"/>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B</a:t>
            </a:r>
            <a:endParaRPr lang="pt-BR" sz="2800" i="1" baseline="-25000"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20" name="CaixaDeTexto 45"/>
              <p:cNvSpPr txBox="1"/>
              <p:nvPr/>
            </p:nvSpPr>
            <p:spPr>
              <a:xfrm>
                <a:off x="4693920" y="2301875"/>
                <a:ext cx="7058660" cy="975360"/>
              </a:xfrm>
              <a:prstGeom prst="rect">
                <a:avLst/>
              </a:prstGeom>
              <a:noFill/>
            </p:spPr>
            <p:txBody>
              <a:bodyPr wrap="square" rtlCol="0">
                <a:spAutoFit/>
              </a:bodyPr>
              <a:lstStyle/>
              <a:p>
                <a:pPr indent="0">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𝟐𝟗</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𝟐𝟖</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0" name="CaixaDeTexto 45"/>
              <p:cNvSpPr txBox="1">
                <a:spLocks noRot="1" noChangeAspect="1" noMove="1" noResize="1" noEditPoints="1" noAdjustHandles="1" noChangeArrowheads="1" noChangeShapeType="1" noTextEdit="1"/>
              </p:cNvSpPr>
              <p:nvPr/>
            </p:nvSpPr>
            <p:spPr>
              <a:xfrm>
                <a:off x="4693920" y="2301875"/>
                <a:ext cx="7058660" cy="97536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2" name="Caixa de Texto 21"/>
              <p:cNvSpPr txBox="1"/>
              <p:nvPr/>
            </p:nvSpPr>
            <p:spPr>
              <a:xfrm>
                <a:off x="4471035" y="4490720"/>
                <a:ext cx="6591300" cy="58356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𝟖</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4471035" y="4490720"/>
                <a:ext cx="6591300" cy="583565"/>
              </a:xfrm>
              <a:prstGeom prst="rect">
                <a:avLst/>
              </a:prstGeom>
              <a:blipFill rotWithShape="1">
                <a:blip r:embed="rId5"/>
                <a:stretch>
                  <a:fillRect/>
                </a:stretch>
              </a:blipFill>
            </p:spPr>
            <p:txBody>
              <a:bodyPr/>
              <a:lstStyle/>
              <a:p>
                <a:r>
                  <a:rPr lang="pt-BR" altLang="en-US">
                    <a:noFill/>
                  </a:rPr>
                  <a:t> </a:t>
                </a:r>
              </a:p>
            </p:txBody>
          </p:sp>
        </mc:Fallback>
      </mc:AlternateContent>
      <p:cxnSp>
        <p:nvCxnSpPr>
          <p:cNvPr id="23" name="Conector Reto 22"/>
          <p:cNvCxnSpPr/>
          <p:nvPr/>
        </p:nvCxnSpPr>
        <p:spPr>
          <a:xfrm>
            <a:off x="1602105" y="3754120"/>
            <a:ext cx="79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4" name="Caixa de Texto 23"/>
              <p:cNvSpPr txBox="1"/>
              <p:nvPr/>
            </p:nvSpPr>
            <p:spPr>
              <a:xfrm>
                <a:off x="575945" y="2819400"/>
                <a:ext cx="1658620" cy="521970"/>
              </a:xfrm>
              <a:prstGeom prst="rect">
                <a:avLst/>
              </a:prstGeom>
              <a:noFill/>
            </p:spPr>
            <p:txBody>
              <a:bodyPr wrap="square" rtlCol="0">
                <a:spAutoFit/>
              </a:bodyPr>
              <a:lstStyle/>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𝐵𝐵</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5</m:t>
                    </m:r>
                    <m:r>
                      <a:rPr lang="en-US" altLang="pt-BR" sz="2800" i="1" dirty="0" smtClean="0">
                        <a:latin typeface="Cambria Math" panose="02040503050406030204" pitchFamily="18" charset="0"/>
                        <a:cs typeface="Cambria Math" panose="02040503050406030204" pitchFamily="18" charset="0"/>
                      </a:rPr>
                      <m:t>𝑉</m:t>
                    </m:r>
                  </m:oMath>
                </a14:m>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mc:Choice>
        <mc:Fallback>
          <p:sp>
            <p:nvSpPr>
              <p:cNvPr id="24" name="Caixa de Texto 23"/>
              <p:cNvSpPr txBox="1">
                <a:spLocks noRot="1" noChangeAspect="1" noMove="1" noResize="1" noEditPoints="1" noAdjustHandles="1" noChangeArrowheads="1" noChangeShapeType="1" noTextEdit="1"/>
              </p:cNvSpPr>
              <p:nvPr/>
            </p:nvSpPr>
            <p:spPr>
              <a:xfrm>
                <a:off x="575945" y="2819400"/>
                <a:ext cx="1658620" cy="521970"/>
              </a:xfrm>
              <a:prstGeom prst="rect">
                <a:avLst/>
              </a:prstGeom>
              <a:blipFill rotWithShape="1">
                <a:blip r:embed="rId6"/>
                <a:stretch>
                  <a:fillRect b="-4136"/>
                </a:stretch>
              </a:blipFill>
            </p:spPr>
            <p:txBody>
              <a:bodyPr/>
              <a:lstStyle/>
              <a:p>
                <a:r>
                  <a:rPr lang="pt-BR" altLang="en-US">
                    <a:noFill/>
                  </a:rPr>
                  <a:t> </a:t>
                </a:r>
              </a:p>
            </p:txBody>
          </p:sp>
        </mc:Fallback>
      </mc:AlternateContent>
      <p:grpSp>
        <p:nvGrpSpPr>
          <p:cNvPr id="25" name="Grupo 24"/>
          <p:cNvGrpSpPr/>
          <p:nvPr/>
        </p:nvGrpSpPr>
        <p:grpSpPr>
          <a:xfrm rot="10800000">
            <a:off x="667385" y="3500120"/>
            <a:ext cx="1126490" cy="508000"/>
            <a:chOff x="14922" y="4274"/>
            <a:chExt cx="1774" cy="800"/>
          </a:xfrm>
        </p:grpSpPr>
        <p:cxnSp>
          <p:nvCxnSpPr>
            <p:cNvPr id="26" name="Conector Reto 25"/>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27" name="Elipse 26"/>
            <p:cNvSpPr/>
            <p:nvPr/>
          </p:nvSpPr>
          <p:spPr>
            <a:xfrm>
              <a:off x="15478" y="4274"/>
              <a:ext cx="850" cy="801"/>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Caixa de Texto 27"/>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29" name="Grupo 28"/>
          <p:cNvGrpSpPr/>
          <p:nvPr/>
        </p:nvGrpSpPr>
        <p:grpSpPr>
          <a:xfrm rot="5400000" flipH="1">
            <a:off x="17313" y="4250567"/>
            <a:ext cx="1274445" cy="234950"/>
            <a:chOff x="4152748" y="3524056"/>
            <a:chExt cx="1274569" cy="255373"/>
          </a:xfrm>
        </p:grpSpPr>
        <p:cxnSp>
          <p:nvCxnSpPr>
            <p:cNvPr id="3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2" name="Retângulo 31"/>
            <p:cNvSpPr/>
            <p:nvPr/>
          </p:nvSpPr>
          <p:spPr>
            <a:xfrm>
              <a:off x="4606140" y="3524056"/>
              <a:ext cx="476096" cy="255373"/>
            </a:xfrm>
            <a:prstGeom prst="rect">
              <a:avLst/>
            </a:prstGeom>
            <a:solidFill>
              <a:srgbClr val="F7FD9D"/>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4" name="Conector Reto 33"/>
          <p:cNvCxnSpPr/>
          <p:nvPr/>
        </p:nvCxnSpPr>
        <p:spPr>
          <a:xfrm>
            <a:off x="470504" y="499460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4" name="Caixa de Texto 43"/>
              <p:cNvSpPr txBox="1"/>
              <p:nvPr/>
            </p:nvSpPr>
            <p:spPr>
              <a:xfrm>
                <a:off x="4471035" y="5284470"/>
                <a:ext cx="6591300" cy="58356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𝟖𝟒</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4" name="Caixa de Texto 43"/>
              <p:cNvSpPr txBox="1">
                <a:spLocks noRot="1" noChangeAspect="1" noMove="1" noResize="1" noEditPoints="1" noAdjustHandles="1" noChangeArrowheads="1" noChangeShapeType="1" noTextEdit="1"/>
              </p:cNvSpPr>
              <p:nvPr/>
            </p:nvSpPr>
            <p:spPr>
              <a:xfrm>
                <a:off x="4471035" y="5284470"/>
                <a:ext cx="6591300" cy="583565"/>
              </a:xfrm>
              <a:prstGeom prst="rect">
                <a:avLst/>
              </a:prstGeom>
              <a:blipFill rotWithShape="1">
                <a:blip r:embed="rId7"/>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aixaDeTexto 45"/>
          <p:cNvSpPr txBox="1"/>
          <p:nvPr/>
        </p:nvSpPr>
        <p:spPr>
          <a:xfrm>
            <a:off x="575956" y="437702"/>
            <a:ext cx="11040155" cy="122999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a:t>
            </a:r>
            <a:r>
              <a:rPr lang="pt-BR" altLang="en-US" sz="32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100 e sem efeito Early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 V)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RESUMO</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 name="Grupo 1"/>
          <p:cNvGrpSpPr/>
          <p:nvPr/>
        </p:nvGrpSpPr>
        <p:grpSpPr>
          <a:xfrm>
            <a:off x="366395" y="1790700"/>
            <a:ext cx="5538470" cy="4150995"/>
            <a:chOff x="577" y="2820"/>
            <a:chExt cx="8722" cy="6537"/>
          </a:xfrm>
        </p:grpSpPr>
        <p:grpSp>
          <p:nvGrpSpPr>
            <p:cNvPr id="33" name="Grupo 32"/>
            <p:cNvGrpSpPr/>
            <p:nvPr/>
          </p:nvGrpSpPr>
          <p:grpSpPr>
            <a:xfrm rot="5400000">
              <a:off x="3883" y="5985"/>
              <a:ext cx="2809" cy="1179"/>
              <a:chOff x="8610600" y="2524505"/>
              <a:chExt cx="1783849" cy="748570"/>
            </a:xfrm>
          </p:grpSpPr>
          <p:cxnSp>
            <p:nvCxnSpPr>
              <p:cNvPr id="35" name="Conector Reto 3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 name="Grupo 45"/>
            <p:cNvGrpSpPr/>
            <p:nvPr/>
          </p:nvGrpSpPr>
          <p:grpSpPr>
            <a:xfrm rot="5400000" flipH="1">
              <a:off x="4829" y="4377"/>
              <a:ext cx="2007" cy="370"/>
              <a:chOff x="4152748" y="3524056"/>
              <a:chExt cx="1274569" cy="255373"/>
            </a:xfrm>
          </p:grpSpPr>
          <p:cxnSp>
            <p:nvCxnSpPr>
              <p:cNvPr id="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0" name="Conector Reto 49"/>
            <p:cNvCxnSpPr/>
            <p:nvPr/>
          </p:nvCxnSpPr>
          <p:spPr>
            <a:xfrm>
              <a:off x="5875" y="550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CaixaDeTexto 47"/>
            <p:cNvSpPr txBox="1"/>
            <p:nvPr/>
          </p:nvSpPr>
          <p:spPr>
            <a:xfrm>
              <a:off x="6431" y="5506"/>
              <a:ext cx="945" cy="822"/>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2" name="CaixaDeTexto 47"/>
            <p:cNvSpPr txBox="1"/>
            <p:nvPr/>
          </p:nvSpPr>
          <p:spPr>
            <a:xfrm>
              <a:off x="3675" y="2820"/>
              <a:ext cx="2809" cy="82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53" name="Caixa de Texto 23"/>
            <p:cNvSpPr txBox="1"/>
            <p:nvPr/>
          </p:nvSpPr>
          <p:spPr>
            <a:xfrm>
              <a:off x="6117" y="3990"/>
              <a:ext cx="28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 5k</a:t>
              </a:r>
              <a:endParaRPr lang="pt-BR" altLang="en-US" sz="2800" dirty="0" smtClean="0">
                <a:latin typeface="Comic Sans MS" panose="030F0702030302020204" pitchFamily="66" charset="0"/>
                <a:cs typeface="Comic Sans MS" panose="030F0702030302020204" pitchFamily="66" charset="0"/>
              </a:endParaRPr>
            </a:p>
          </p:txBody>
        </p:sp>
        <p:grpSp>
          <p:nvGrpSpPr>
            <p:cNvPr id="55" name="Grupo 54"/>
            <p:cNvGrpSpPr/>
            <p:nvPr/>
          </p:nvGrpSpPr>
          <p:grpSpPr>
            <a:xfrm rot="5400000" flipH="1">
              <a:off x="4839" y="8144"/>
              <a:ext cx="2007" cy="370"/>
              <a:chOff x="4152748" y="3524056"/>
              <a:chExt cx="1274569" cy="255373"/>
            </a:xfrm>
          </p:grpSpPr>
          <p:cxnSp>
            <p:nvCxnSpPr>
              <p:cNvPr id="5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7" name="Retângulo 5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8" name="Caixa de Texto 23"/>
            <p:cNvSpPr txBox="1"/>
            <p:nvPr/>
          </p:nvSpPr>
          <p:spPr>
            <a:xfrm>
              <a:off x="6117" y="7869"/>
              <a:ext cx="31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 3k</a:t>
              </a:r>
              <a:endParaRPr lang="pt-BR" altLang="en-US" sz="2800" dirty="0">
                <a:latin typeface="Comic Sans MS" panose="030F0702030302020204" pitchFamily="66" charset="0"/>
                <a:cs typeface="Comic Sans MS" panose="030F0702030302020204" pitchFamily="66" charset="0"/>
              </a:endParaRPr>
            </a:p>
          </p:txBody>
        </p:sp>
        <p:cxnSp>
          <p:nvCxnSpPr>
            <p:cNvPr id="59" name="Conector Reto 58"/>
            <p:cNvCxnSpPr/>
            <p:nvPr/>
          </p:nvCxnSpPr>
          <p:spPr>
            <a:xfrm>
              <a:off x="5561" y="932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0" name="Grupo 59"/>
            <p:cNvGrpSpPr/>
            <p:nvPr/>
          </p:nvGrpSpPr>
          <p:grpSpPr>
            <a:xfrm rot="5400000" flipH="1">
              <a:off x="2789" y="4461"/>
              <a:ext cx="2007" cy="370"/>
              <a:chOff x="4152748" y="3524056"/>
              <a:chExt cx="1274569" cy="255373"/>
            </a:xfrm>
          </p:grpSpPr>
          <p:cxnSp>
            <p:nvCxnSpPr>
              <p:cNvPr id="61"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3" name="Grupo 62"/>
            <p:cNvGrpSpPr/>
            <p:nvPr/>
          </p:nvGrpSpPr>
          <p:grpSpPr>
            <a:xfrm rot="5400000" flipH="1">
              <a:off x="2776" y="8168"/>
              <a:ext cx="2007" cy="370"/>
              <a:chOff x="4152748" y="3516466"/>
              <a:chExt cx="1274569" cy="255373"/>
            </a:xfrm>
          </p:grpSpPr>
          <p:cxnSp>
            <p:nvCxnSpPr>
              <p:cNvPr id="6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5" name="Retângulo 64"/>
              <p:cNvSpPr/>
              <p:nvPr/>
            </p:nvSpPr>
            <p:spPr>
              <a:xfrm>
                <a:off x="4606140" y="351646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6" name="Conector Reto 65"/>
            <p:cNvCxnSpPr/>
            <p:nvPr/>
          </p:nvCxnSpPr>
          <p:spPr>
            <a:xfrm>
              <a:off x="3509" y="935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a:off x="3794" y="5499"/>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2874" y="661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Elipse 68"/>
            <p:cNvSpPr/>
            <p:nvPr/>
          </p:nvSpPr>
          <p:spPr>
            <a:xfrm>
              <a:off x="3701" y="6530"/>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0" name="Caixa de Texto 23"/>
            <p:cNvSpPr txBox="1"/>
            <p:nvPr/>
          </p:nvSpPr>
          <p:spPr>
            <a:xfrm>
              <a:off x="619" y="7833"/>
              <a:ext cx="31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 50k</a:t>
              </a:r>
              <a:endParaRPr lang="pt-BR" altLang="en-US" sz="2800" dirty="0">
                <a:latin typeface="Comic Sans MS" panose="030F0702030302020204" pitchFamily="66" charset="0"/>
                <a:cs typeface="Comic Sans MS" panose="030F0702030302020204" pitchFamily="66" charset="0"/>
              </a:endParaRPr>
            </a:p>
          </p:txBody>
        </p:sp>
        <p:sp>
          <p:nvSpPr>
            <p:cNvPr id="71" name="Caixa de Texto 23"/>
            <p:cNvSpPr txBox="1"/>
            <p:nvPr/>
          </p:nvSpPr>
          <p:spPr>
            <a:xfrm>
              <a:off x="577" y="4102"/>
              <a:ext cx="31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 100k</a:t>
              </a:r>
              <a:endParaRPr lang="pt-BR" altLang="en-US" sz="2800" dirty="0">
                <a:latin typeface="Comic Sans MS" panose="030F0702030302020204" pitchFamily="66" charset="0"/>
                <a:cs typeface="Comic Sans MS" panose="030F0702030302020204" pitchFamily="66" charset="0"/>
              </a:endParaRPr>
            </a:p>
          </p:txBody>
        </p:sp>
      </p:grpSp>
      <p:sp>
        <p:nvSpPr>
          <p:cNvPr id="73" name="Espaço Reservado para Número de Slide 72"/>
          <p:cNvSpPr>
            <a:spLocks noGrp="1"/>
          </p:cNvSpPr>
          <p:nvPr>
            <p:ph type="sldNum" sz="quarter" idx="12"/>
          </p:nvPr>
        </p:nvSpPr>
        <p:spPr>
          <a:xfrm>
            <a:off x="9083040" y="6356350"/>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75" name="Caixa de Texto 74"/>
              <p:cNvSpPr txBox="1"/>
              <p:nvPr/>
            </p:nvSpPr>
            <p:spPr>
              <a:xfrm>
                <a:off x="5904865" y="1569085"/>
                <a:ext cx="5814695" cy="1089025"/>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5" name="Caixa de Texto 74"/>
              <p:cNvSpPr txBox="1">
                <a:spLocks noRot="1" noChangeAspect="1" noMove="1" noResize="1" noEditPoints="1" noAdjustHandles="1" noChangeArrowheads="1" noChangeShapeType="1" noTextEdit="1"/>
              </p:cNvSpPr>
              <p:nvPr/>
            </p:nvSpPr>
            <p:spPr>
              <a:xfrm>
                <a:off x="5904865" y="1569085"/>
                <a:ext cx="5814695" cy="1089025"/>
              </a:xfrm>
              <a:prstGeom prst="rect">
                <a:avLst/>
              </a:prstGeom>
              <a:blipFill rotWithShape="1">
                <a:blip r:embed="rId1"/>
                <a:stretch>
                  <a:fillRect r="-371"/>
                </a:stretch>
              </a:blipFill>
            </p:spPr>
            <p:txBody>
              <a:bodyPr/>
              <a:lstStyle/>
              <a:p>
                <a:r>
                  <a:rPr lang="pt-BR" altLang="en-US">
                    <a:noFill/>
                  </a:rPr>
                  <a:t> </a:t>
                </a:r>
              </a:p>
            </p:txBody>
          </p:sp>
        </mc:Fallback>
      </mc:AlternateContent>
      <p:sp>
        <p:nvSpPr>
          <p:cNvPr id="76" name="CaixaDeTexto 45"/>
          <p:cNvSpPr txBox="1"/>
          <p:nvPr/>
        </p:nvSpPr>
        <p:spPr>
          <a:xfrm>
            <a:off x="5904865" y="2604770"/>
            <a:ext cx="4575175" cy="381508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1.29 mA</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1.28 mA</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12.8 uA</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4.54 V</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8.6 V</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3.84 V</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575956" y="437702"/>
            <a:ext cx="11040155" cy="107632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forma simplificada, poderíamos considerar a corrente I</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desprezível. Neste caso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4" name="Grupo 3"/>
          <p:cNvGrpSpPr/>
          <p:nvPr/>
        </p:nvGrpSpPr>
        <p:grpSpPr>
          <a:xfrm>
            <a:off x="374650" y="1790700"/>
            <a:ext cx="5189220" cy="4150995"/>
            <a:chOff x="577" y="2820"/>
            <a:chExt cx="8172" cy="6537"/>
          </a:xfrm>
        </p:grpSpPr>
        <p:grpSp>
          <p:nvGrpSpPr>
            <p:cNvPr id="33" name="Grupo 32"/>
            <p:cNvGrpSpPr/>
            <p:nvPr/>
          </p:nvGrpSpPr>
          <p:grpSpPr>
            <a:xfrm rot="5400000">
              <a:off x="3883" y="5985"/>
              <a:ext cx="2809" cy="1179"/>
              <a:chOff x="8610600" y="2524505"/>
              <a:chExt cx="1783849" cy="748570"/>
            </a:xfrm>
          </p:grpSpPr>
          <p:cxnSp>
            <p:nvCxnSpPr>
              <p:cNvPr id="35" name="Conector Reto 3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 name="Grupo 45"/>
            <p:cNvGrpSpPr/>
            <p:nvPr/>
          </p:nvGrpSpPr>
          <p:grpSpPr>
            <a:xfrm rot="5400000" flipH="1">
              <a:off x="4831" y="4377"/>
              <a:ext cx="2007" cy="370"/>
              <a:chOff x="4152748" y="3524056"/>
              <a:chExt cx="1274569" cy="255373"/>
            </a:xfrm>
          </p:grpSpPr>
          <p:cxnSp>
            <p:nvCxnSpPr>
              <p:cNvPr id="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0" name="Conector Reto 49"/>
            <p:cNvCxnSpPr/>
            <p:nvPr/>
          </p:nvCxnSpPr>
          <p:spPr>
            <a:xfrm>
              <a:off x="5875" y="550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CaixaDeTexto 47"/>
            <p:cNvSpPr txBox="1"/>
            <p:nvPr/>
          </p:nvSpPr>
          <p:spPr>
            <a:xfrm>
              <a:off x="6431" y="5506"/>
              <a:ext cx="945" cy="822"/>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2" name="CaixaDeTexto 47"/>
            <p:cNvSpPr txBox="1"/>
            <p:nvPr/>
          </p:nvSpPr>
          <p:spPr>
            <a:xfrm>
              <a:off x="3675" y="2820"/>
              <a:ext cx="2809" cy="82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53" name="Caixa de Texto 23"/>
            <p:cNvSpPr txBox="1"/>
            <p:nvPr/>
          </p:nvSpPr>
          <p:spPr>
            <a:xfrm>
              <a:off x="5721" y="3990"/>
              <a:ext cx="28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 5k</a:t>
              </a:r>
              <a:endParaRPr lang="pt-BR" altLang="en-US" sz="2800" dirty="0" smtClean="0">
                <a:latin typeface="Comic Sans MS" panose="030F0702030302020204" pitchFamily="66" charset="0"/>
                <a:cs typeface="Comic Sans MS" panose="030F0702030302020204" pitchFamily="66" charset="0"/>
              </a:endParaRPr>
            </a:p>
          </p:txBody>
        </p:sp>
        <p:grpSp>
          <p:nvGrpSpPr>
            <p:cNvPr id="55" name="Grupo 54"/>
            <p:cNvGrpSpPr/>
            <p:nvPr/>
          </p:nvGrpSpPr>
          <p:grpSpPr>
            <a:xfrm rot="5400000" flipH="1">
              <a:off x="4838" y="8144"/>
              <a:ext cx="2007" cy="370"/>
              <a:chOff x="4152748" y="3524056"/>
              <a:chExt cx="1274569" cy="255373"/>
            </a:xfrm>
          </p:grpSpPr>
          <p:cxnSp>
            <p:nvCxnSpPr>
              <p:cNvPr id="5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7" name="Retângulo 5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8" name="Caixa de Texto 23"/>
            <p:cNvSpPr txBox="1"/>
            <p:nvPr/>
          </p:nvSpPr>
          <p:spPr>
            <a:xfrm>
              <a:off x="5567" y="7869"/>
              <a:ext cx="31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 3k</a:t>
              </a:r>
              <a:endParaRPr lang="pt-BR" altLang="en-US" sz="2800" dirty="0">
                <a:latin typeface="Comic Sans MS" panose="030F0702030302020204" pitchFamily="66" charset="0"/>
                <a:cs typeface="Comic Sans MS" panose="030F0702030302020204" pitchFamily="66" charset="0"/>
              </a:endParaRPr>
            </a:p>
          </p:txBody>
        </p:sp>
        <p:cxnSp>
          <p:nvCxnSpPr>
            <p:cNvPr id="59" name="Conector Reto 58"/>
            <p:cNvCxnSpPr/>
            <p:nvPr/>
          </p:nvCxnSpPr>
          <p:spPr>
            <a:xfrm>
              <a:off x="5584" y="932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0" name="Grupo 59"/>
            <p:cNvGrpSpPr/>
            <p:nvPr/>
          </p:nvGrpSpPr>
          <p:grpSpPr>
            <a:xfrm rot="5400000" flipH="1">
              <a:off x="2814" y="4461"/>
              <a:ext cx="2007" cy="370"/>
              <a:chOff x="4152748" y="3524056"/>
              <a:chExt cx="1274569" cy="255373"/>
            </a:xfrm>
          </p:grpSpPr>
          <p:cxnSp>
            <p:nvCxnSpPr>
              <p:cNvPr id="61"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3" name="Grupo 62"/>
            <p:cNvGrpSpPr/>
            <p:nvPr/>
          </p:nvGrpSpPr>
          <p:grpSpPr>
            <a:xfrm rot="5400000" flipH="1">
              <a:off x="2790" y="8168"/>
              <a:ext cx="2007" cy="370"/>
              <a:chOff x="4152748" y="3524056"/>
              <a:chExt cx="1274569" cy="255373"/>
            </a:xfrm>
          </p:grpSpPr>
          <p:cxnSp>
            <p:nvCxnSpPr>
              <p:cNvPr id="6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5" name="Retângulo 6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6" name="Conector Reto 65"/>
            <p:cNvCxnSpPr/>
            <p:nvPr/>
          </p:nvCxnSpPr>
          <p:spPr>
            <a:xfrm>
              <a:off x="3538" y="935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a:off x="3817" y="5499"/>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2874" y="661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Elipse 68"/>
            <p:cNvSpPr/>
            <p:nvPr/>
          </p:nvSpPr>
          <p:spPr>
            <a:xfrm>
              <a:off x="3726" y="6530"/>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0" name="Caixa de Texto 23"/>
            <p:cNvSpPr txBox="1"/>
            <p:nvPr/>
          </p:nvSpPr>
          <p:spPr>
            <a:xfrm>
              <a:off x="619" y="7833"/>
              <a:ext cx="31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 50k</a:t>
              </a:r>
              <a:endParaRPr lang="pt-BR" altLang="en-US" sz="2800" dirty="0">
                <a:latin typeface="Comic Sans MS" panose="030F0702030302020204" pitchFamily="66" charset="0"/>
                <a:cs typeface="Comic Sans MS" panose="030F0702030302020204" pitchFamily="66" charset="0"/>
              </a:endParaRPr>
            </a:p>
          </p:txBody>
        </p:sp>
        <p:sp>
          <p:nvSpPr>
            <p:cNvPr id="71" name="Caixa de Texto 23"/>
            <p:cNvSpPr txBox="1"/>
            <p:nvPr/>
          </p:nvSpPr>
          <p:spPr>
            <a:xfrm>
              <a:off x="577" y="4102"/>
              <a:ext cx="31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 100k</a:t>
              </a:r>
              <a:endParaRPr lang="pt-BR" altLang="en-US" sz="2800" dirty="0">
                <a:latin typeface="Comic Sans MS" panose="030F0702030302020204" pitchFamily="66" charset="0"/>
                <a:cs typeface="Comic Sans MS" panose="030F0702030302020204" pitchFamily="66" charset="0"/>
              </a:endParaRPr>
            </a:p>
          </p:txBody>
        </p:sp>
      </p:grpSp>
      <p:sp>
        <p:nvSpPr>
          <p:cNvPr id="76" name="CaixaDeTexto 45"/>
          <p:cNvSpPr txBox="1"/>
          <p:nvPr/>
        </p:nvSpPr>
        <p:spPr>
          <a:xfrm>
            <a:off x="5904865" y="1994535"/>
            <a:ext cx="5193665" cy="381508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 V</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 =4.3 V</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1.43 mA</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1.42 mA</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14.2 uA</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15-I</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7.8 V</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3084830" y="408305"/>
            <a:ext cx="4928870"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Duas Soluções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6" name="CaixaDeTexto 45"/>
          <p:cNvSpPr txBox="1"/>
          <p:nvPr/>
        </p:nvSpPr>
        <p:spPr>
          <a:xfrm>
            <a:off x="1565275" y="2033905"/>
            <a:ext cx="3494405" cy="381508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1.29 mA</a:t>
            </a:r>
            <a:endPar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1.28 mA</a:t>
            </a:r>
            <a:endPar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12.8 uA</a:t>
            </a:r>
            <a:endPar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4.54 V</a:t>
            </a:r>
            <a:endPar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8.6 V</a:t>
            </a:r>
            <a:endPar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3.84 V</a:t>
            </a:r>
            <a:endPar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DeTexto 45"/>
          <p:cNvSpPr txBox="1"/>
          <p:nvPr/>
        </p:nvSpPr>
        <p:spPr>
          <a:xfrm>
            <a:off x="6936105" y="2033905"/>
            <a:ext cx="4575175" cy="3815080"/>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1.43 mA</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1.42 mA</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14.2 uA</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 V</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7.8 V</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4.3 V</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CaixaDeTexto 45"/>
          <p:cNvSpPr txBox="1"/>
          <p:nvPr/>
        </p:nvSpPr>
        <p:spPr>
          <a:xfrm>
            <a:off x="1184910" y="1221105"/>
            <a:ext cx="9086850"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Exata </a:t>
            </a: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6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Simplificada</a:t>
            </a:r>
            <a:endParaRPr lang="pt-BR" altLang="en-US" sz="36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74427" y="509934"/>
                <a:ext cx="10515600" cy="5986400"/>
              </a:xfrm>
              <a:prstGeom prst="rect">
                <a:avLst/>
              </a:prstGeom>
            </p:spPr>
            <p:txBody>
              <a:bodyPr>
                <a:normAutofit fontScale="925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pt-BR" dirty="0" smtClean="0">
                    <a:latin typeface="Comic Sans MS" panose="030F0702030302020204" pitchFamily="66" charset="0"/>
                  </a:rPr>
                  <a:t>Observe que </a:t>
                </a:r>
                <a:endParaRPr lang="pt-BR" dirty="0" smtClean="0">
                  <a:latin typeface="Comic Sans MS" panose="030F0702030302020204" pitchFamily="66" charset="0"/>
                </a:endParaRPr>
              </a:p>
              <a:p>
                <a:pPr marL="0" indent="0">
                  <a:lnSpc>
                    <a:spcPct val="120000"/>
                  </a:lnSpc>
                  <a:buNone/>
                </a:pPr>
                <a:r>
                  <a:rPr lang="pt-BR" dirty="0" err="1" smtClean="0">
                    <a:latin typeface="Comic Sans MS" panose="030F0702030302020204" pitchFamily="66" charset="0"/>
                  </a:rPr>
                  <a:t>e</a:t>
                </a:r>
                <a:r>
                  <a:rPr lang="pt-BR" baseline="30000" dirty="0" err="1" smtClean="0">
                    <a:latin typeface="Comic Sans MS" panose="030F0702030302020204" pitchFamily="66" charset="0"/>
                  </a:rPr>
                  <a:t>at</a:t>
                </a:r>
                <a:r>
                  <a:rPr lang="pt-BR" dirty="0" smtClean="0">
                    <a:latin typeface="Comic Sans MS" panose="030F0702030302020204" pitchFamily="66" charset="0"/>
                  </a:rPr>
                  <a:t> cresce mais rápido, a &gt; 0, com o tempo do que t</a:t>
                </a:r>
                <a:r>
                  <a:rPr lang="pt-BR" baseline="30000" dirty="0" smtClean="0">
                    <a:latin typeface="Comic Sans MS" panose="030F0702030302020204" pitchFamily="66" charset="0"/>
                  </a:rPr>
                  <a:t>(n-1)</a:t>
                </a:r>
                <a:r>
                  <a:rPr lang="pt-BR" dirty="0" smtClean="0">
                    <a:latin typeface="Comic Sans MS" panose="030F0702030302020204" pitchFamily="66" charset="0"/>
                  </a:rPr>
                  <a:t>. Desta forma</a:t>
                </a:r>
                <a:endParaRPr lang="pt-BR" sz="3200" i="1" dirty="0" smtClean="0">
                  <a:latin typeface="Cambria Math" panose="02040503050406030204" pitchFamily="18" charset="0"/>
                  <a:ea typeface="Cambria Math" panose="02040503050406030204" pitchFamily="18" charset="0"/>
                </a:endParaRPr>
              </a:p>
              <a:p>
                <a:pPr marL="0" indent="0">
                  <a:lnSpc>
                    <a:spcPct val="120000"/>
                  </a:lnSpc>
                  <a:buNone/>
                </a:pPr>
                <a14:m>
                  <m:oMathPara xmlns:m="http://schemas.openxmlformats.org/officeDocument/2006/math">
                    <m:oMathParaPr>
                      <m:jc m:val="centerGroup"/>
                    </m:oMathParaPr>
                    <m:oMath xmlns:m="http://schemas.openxmlformats.org/officeDocument/2006/math">
                      <m:sSup>
                        <m:sSupPr>
                          <m:ctrlPr>
                            <a:rPr lang="pt-BR" sz="3200" i="1">
                              <a:latin typeface="Cambria Math" panose="02040503050406030204" pitchFamily="18" charset="0"/>
                              <a:ea typeface="Cambria Math" panose="02040503050406030204" pitchFamily="18" charset="0"/>
                            </a:rPr>
                          </m:ctrlPr>
                        </m:sSupPr>
                        <m:e>
                          <m:r>
                            <a:rPr lang="pt-BR" sz="3200" i="1">
                              <a:latin typeface="Cambria Math" panose="02040503050406030204" pitchFamily="18" charset="0"/>
                              <a:ea typeface="Cambria Math" panose="02040503050406030204" pitchFamily="18" charset="0"/>
                            </a:rPr>
                            <m:t>ℒ</m:t>
                          </m:r>
                        </m:e>
                        <m:sup>
                          <m:r>
                            <a:rPr lang="pt-BR" sz="3200" i="1">
                              <a:latin typeface="Cambria Math" panose="02040503050406030204" pitchFamily="18" charset="0"/>
                              <a:ea typeface="Cambria Math" panose="02040503050406030204" pitchFamily="18" charset="0"/>
                            </a:rPr>
                            <m:t>−</m:t>
                          </m:r>
                          <m:r>
                            <a:rPr lang="pt-BR" sz="3200" i="1">
                              <a:latin typeface="Cambria Math" panose="02040503050406030204" pitchFamily="18" charset="0"/>
                              <a:ea typeface="Cambria Math" panose="02040503050406030204" pitchFamily="18" charset="0"/>
                            </a:rPr>
                            <m:t>1</m:t>
                          </m:r>
                        </m:sup>
                      </m:sSup>
                      <m:r>
                        <a:rPr lang="pt-BR" sz="3200" i="1">
                          <a:latin typeface="Cambria Math" panose="02040503050406030204" pitchFamily="18" charset="0"/>
                          <a:ea typeface="Cambria Math" panose="02040503050406030204" pitchFamily="18" charset="0"/>
                        </a:rPr>
                        <m:t>(</m:t>
                      </m:r>
                      <m:f>
                        <m:fPr>
                          <m:ctrlPr>
                            <a:rPr lang="pt-BR" sz="3200" i="1">
                              <a:latin typeface="Cambria Math" panose="02040503050406030204" pitchFamily="18" charset="0"/>
                            </a:rPr>
                          </m:ctrlPr>
                        </m:fPr>
                        <m:num>
                          <m:r>
                            <a:rPr lang="pt-BR" sz="3200" i="1">
                              <a:latin typeface="Cambria Math" panose="02040503050406030204" pitchFamily="18" charset="0"/>
                            </a:rPr>
                            <m:t>1</m:t>
                          </m:r>
                        </m:num>
                        <m:den>
                          <m:sSup>
                            <m:sSupPr>
                              <m:ctrlPr>
                                <a:rPr lang="pt-BR" sz="3200" i="1">
                                  <a:latin typeface="Cambria Math" panose="02040503050406030204" pitchFamily="18" charset="0"/>
                                </a:rPr>
                              </m:ctrlPr>
                            </m:sSupPr>
                            <m:e>
                              <m:d>
                                <m:dPr>
                                  <m:ctrlPr>
                                    <a:rPr lang="pt-BR" sz="3200" i="1">
                                      <a:latin typeface="Cambria Math" panose="02040503050406030204" pitchFamily="18" charset="0"/>
                                    </a:rPr>
                                  </m:ctrlPr>
                                </m:dPr>
                                <m:e>
                                  <m:r>
                                    <a:rPr lang="pt-BR" sz="3200" i="1">
                                      <a:latin typeface="Cambria Math" panose="02040503050406030204" pitchFamily="18" charset="0"/>
                                    </a:rPr>
                                    <m:t>𝑠</m:t>
                                  </m:r>
                                  <m:r>
                                    <a:rPr lang="pt-BR" sz="3200" i="1">
                                      <a:latin typeface="Cambria Math" panose="02040503050406030204" pitchFamily="18" charset="0"/>
                                    </a:rPr>
                                    <m:t>−</m:t>
                                  </m:r>
                                  <m:r>
                                    <a:rPr lang="pt-BR" sz="3200" i="1">
                                      <a:latin typeface="Cambria Math" panose="02040503050406030204" pitchFamily="18" charset="0"/>
                                    </a:rPr>
                                    <m:t>𝑎</m:t>
                                  </m:r>
                                </m:e>
                              </m:d>
                            </m:e>
                            <m:sup>
                              <m:r>
                                <a:rPr lang="pt-BR" sz="3200" i="1">
                                  <a:latin typeface="Cambria Math" panose="02040503050406030204" pitchFamily="18" charset="0"/>
                                </a:rPr>
                                <m:t>𝑛</m:t>
                              </m:r>
                            </m:sup>
                          </m:sSup>
                        </m:den>
                      </m:f>
                      <m:r>
                        <a:rPr lang="pt-BR" sz="3200" i="1">
                          <a:latin typeface="Cambria Math" panose="02040503050406030204" pitchFamily="18" charset="0"/>
                        </a:rPr>
                        <m:t>)=</m:t>
                      </m:r>
                      <m:f>
                        <m:fPr>
                          <m:ctrlPr>
                            <a:rPr lang="pt-BR" sz="3200" i="1">
                              <a:latin typeface="Cambria Math" panose="02040503050406030204" pitchFamily="18" charset="0"/>
                            </a:rPr>
                          </m:ctrlPr>
                        </m:fPr>
                        <m:num>
                          <m:sSup>
                            <m:sSupPr>
                              <m:ctrlPr>
                                <a:rPr lang="pt-BR" sz="3200" i="1">
                                  <a:latin typeface="Cambria Math" panose="02040503050406030204" pitchFamily="18" charset="0"/>
                                </a:rPr>
                              </m:ctrlPr>
                            </m:sSupPr>
                            <m:e>
                              <m:r>
                                <a:rPr lang="pt-BR" sz="3200" i="1">
                                  <a:latin typeface="Cambria Math" panose="02040503050406030204" pitchFamily="18" charset="0"/>
                                </a:rPr>
                                <m:t>𝑡</m:t>
                              </m:r>
                            </m:e>
                            <m:sup>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1</m:t>
                              </m:r>
                            </m:sup>
                          </m:sSup>
                        </m:num>
                        <m:den>
                          <m:d>
                            <m:dPr>
                              <m:ctrlPr>
                                <a:rPr lang="pt-BR" sz="3200" i="1">
                                  <a:latin typeface="Cambria Math" panose="02040503050406030204" pitchFamily="18" charset="0"/>
                                </a:rPr>
                              </m:ctrlPr>
                            </m:dPr>
                            <m:e>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1</m:t>
                              </m:r>
                            </m:e>
                          </m:d>
                          <m:r>
                            <a:rPr lang="pt-BR" sz="3200" i="1">
                              <a:latin typeface="Cambria Math" panose="02040503050406030204" pitchFamily="18" charset="0"/>
                            </a:rPr>
                            <m:t>!</m:t>
                          </m:r>
                        </m:den>
                      </m:f>
                      <m:sSup>
                        <m:sSupPr>
                          <m:ctrlPr>
                            <a:rPr lang="pt-BR" sz="3200" i="1">
                              <a:latin typeface="Cambria Math" panose="02040503050406030204" pitchFamily="18" charset="0"/>
                            </a:rPr>
                          </m:ctrlPr>
                        </m:sSupPr>
                        <m:e>
                          <m:r>
                            <a:rPr lang="pt-BR" sz="3200" i="1">
                              <a:latin typeface="Cambria Math" panose="02040503050406030204" pitchFamily="18" charset="0"/>
                            </a:rPr>
                            <m:t>𝑒</m:t>
                          </m:r>
                        </m:e>
                        <m:sup>
                          <m:r>
                            <a:rPr lang="pt-BR" sz="3200" i="1">
                              <a:latin typeface="Cambria Math" panose="02040503050406030204" pitchFamily="18" charset="0"/>
                            </a:rPr>
                            <m:t>𝑎𝑡</m:t>
                          </m:r>
                        </m:sup>
                      </m:sSup>
                    </m:oMath>
                  </m:oMathPara>
                </a14:m>
                <a:endParaRPr lang="pt-BR" sz="3200" dirty="0" smtClean="0">
                  <a:latin typeface="Comic Sans MS" panose="030F0702030302020204" pitchFamily="66" charset="0"/>
                </a:endParaRPr>
              </a:p>
              <a:p>
                <a:pPr>
                  <a:lnSpc>
                    <a:spcPct val="120000"/>
                  </a:lnSpc>
                </a:pPr>
                <a:r>
                  <a:rPr lang="pt-BR" sz="3200" dirty="0" smtClean="0">
                    <a:latin typeface="Comic Sans MS" panose="030F0702030302020204" pitchFamily="66" charset="0"/>
                  </a:rPr>
                  <a:t>É instável para a &gt; 0</a:t>
                </a:r>
                <a:endParaRPr lang="pt-BR" sz="3200" dirty="0" smtClean="0">
                  <a:latin typeface="Comic Sans MS" panose="030F0702030302020204" pitchFamily="66" charset="0"/>
                </a:endParaRPr>
              </a:p>
              <a:p>
                <a:pPr>
                  <a:lnSpc>
                    <a:spcPct val="120000"/>
                  </a:lnSpc>
                </a:pPr>
                <a:r>
                  <a:rPr lang="pt-BR" sz="3200" dirty="0" smtClean="0">
                    <a:latin typeface="Comic Sans MS" panose="030F0702030302020204" pitchFamily="66" charset="0"/>
                  </a:rPr>
                  <a:t>É estável para a &lt; 0</a:t>
                </a:r>
                <a:endParaRPr lang="pt-BR" sz="3200" dirty="0" smtClean="0">
                  <a:latin typeface="Comic Sans MS" panose="030F0702030302020204" pitchFamily="66" charset="0"/>
                </a:endParaRPr>
              </a:p>
              <a:p>
                <a:pPr>
                  <a:lnSpc>
                    <a:spcPct val="120000"/>
                  </a:lnSpc>
                </a:pPr>
                <a:r>
                  <a:rPr lang="pt-BR" sz="3200" dirty="0">
                    <a:latin typeface="Comic Sans MS" panose="030F0702030302020204" pitchFamily="66" charset="0"/>
                  </a:rPr>
                  <a:t>E</a:t>
                </a:r>
                <a:r>
                  <a:rPr lang="pt-BR" sz="3200" dirty="0" smtClean="0">
                    <a:latin typeface="Comic Sans MS" panose="030F0702030302020204" pitchFamily="66" charset="0"/>
                  </a:rPr>
                  <a:t> para a=0??</a:t>
                </a:r>
                <a:endParaRPr lang="pt-BR" sz="3200" dirty="0" smtClean="0">
                  <a:latin typeface="Comic Sans MS" panose="030F0702030302020204" pitchFamily="66" charset="0"/>
                </a:endParaRPr>
              </a:p>
              <a:p>
                <a:pPr marL="0" indent="0">
                  <a:lnSpc>
                    <a:spcPct val="120000"/>
                  </a:lnSpc>
                  <a:buNone/>
                </a:pPr>
                <a:r>
                  <a:rPr lang="pt-BR" sz="3200" dirty="0" smtClean="0">
                    <a:latin typeface="Comic Sans MS" panose="030F0702030302020204" pitchFamily="66" charset="0"/>
                  </a:rPr>
                  <a:t>Exemplo:</a:t>
                </a:r>
                <a:endParaRPr lang="pt-BR" sz="3200" dirty="0" smtClean="0">
                  <a:latin typeface="Comic Sans MS" panose="030F0702030302020204" pitchFamily="66" charset="0"/>
                </a:endParaRPr>
              </a:p>
              <a:p>
                <a:pPr marL="0" indent="0">
                  <a:lnSpc>
                    <a:spcPct val="120000"/>
                  </a:lnSpc>
                  <a:buNone/>
                </a:pPr>
                <a:r>
                  <a:rPr lang="pt-BR" sz="3200" dirty="0" err="1" smtClean="0">
                    <a:latin typeface="Comic Sans MS" panose="030F0702030302020204" pitchFamily="66" charset="0"/>
                  </a:rPr>
                  <a:t>Anti</a:t>
                </a:r>
                <a:r>
                  <a:rPr lang="pt-BR" sz="3200" dirty="0" err="1">
                    <a:latin typeface="Comic Sans MS" panose="030F0702030302020204" pitchFamily="66" charset="0"/>
                  </a:rPr>
                  <a:t>-</a:t>
                </a:r>
                <a:r>
                  <a:rPr lang="pt-BR" sz="3200" dirty="0" err="1" smtClean="0">
                    <a:latin typeface="Comic Sans MS" panose="030F0702030302020204" pitchFamily="66" charset="0"/>
                  </a:rPr>
                  <a:t>transformar</a:t>
                </a:r>
                <a:r>
                  <a:rPr lang="pt-BR" sz="3200" dirty="0" smtClean="0">
                    <a:latin typeface="Comic Sans MS" panose="030F0702030302020204" pitchFamily="66" charset="0"/>
                  </a:rPr>
                  <a:t> </a:t>
                </a:r>
                <a14:m>
                  <m:oMath xmlns:m="http://schemas.openxmlformats.org/officeDocument/2006/math">
                    <m:sSup>
                      <m:sSupPr>
                        <m:ctrlPr>
                          <a:rPr lang="pt-BR" sz="3200" i="1" smtClean="0">
                            <a:latin typeface="Cambria Math" panose="02040503050406030204" pitchFamily="18" charset="0"/>
                            <a:ea typeface="Cambria Math" panose="02040503050406030204" pitchFamily="18" charset="0"/>
                          </a:rPr>
                        </m:ctrlPr>
                      </m:sSupPr>
                      <m:e>
                        <m:r>
                          <a:rPr lang="pt-BR" sz="3200" i="1">
                            <a:latin typeface="Cambria Math" panose="02040503050406030204" pitchFamily="18" charset="0"/>
                            <a:ea typeface="Cambria Math" panose="02040503050406030204" pitchFamily="18" charset="0"/>
                          </a:rPr>
                          <m:t>ℒ</m:t>
                        </m:r>
                      </m:e>
                      <m:sup>
                        <m:r>
                          <a:rPr lang="pt-BR" sz="3200" i="1">
                            <a:latin typeface="Cambria Math" panose="02040503050406030204" pitchFamily="18" charset="0"/>
                            <a:ea typeface="Cambria Math" panose="02040503050406030204" pitchFamily="18" charset="0"/>
                          </a:rPr>
                          <m:t>−</m:t>
                        </m:r>
                        <m:r>
                          <a:rPr lang="pt-BR" sz="3200" i="1">
                            <a:latin typeface="Cambria Math" panose="02040503050406030204" pitchFamily="18" charset="0"/>
                            <a:ea typeface="Cambria Math" panose="02040503050406030204" pitchFamily="18" charset="0"/>
                          </a:rPr>
                          <m:t>1</m:t>
                        </m:r>
                      </m:sup>
                    </m:sSup>
                    <m:r>
                      <a:rPr lang="pt-BR" sz="3200" i="1">
                        <a:latin typeface="Cambria Math" panose="02040503050406030204" pitchFamily="18" charset="0"/>
                        <a:ea typeface="Cambria Math" panose="02040503050406030204" pitchFamily="18" charset="0"/>
                      </a:rPr>
                      <m:t>(</m:t>
                    </m:r>
                    <m:f>
                      <m:fPr>
                        <m:ctrlPr>
                          <a:rPr lang="pt-BR" sz="3200" i="1" smtClean="0">
                            <a:latin typeface="Cambria Math" panose="02040503050406030204" pitchFamily="18" charset="0"/>
                          </a:rPr>
                        </m:ctrlPr>
                      </m:fPr>
                      <m:num>
                        <m:d>
                          <m:dPr>
                            <m:ctrlPr>
                              <a:rPr lang="pt-BR" sz="3200" i="1">
                                <a:latin typeface="Cambria Math" panose="02040503050406030204" pitchFamily="18" charset="0"/>
                              </a:rPr>
                            </m:ctrlPr>
                          </m:dPr>
                          <m:e>
                            <m:r>
                              <a:rPr lang="pt-BR" sz="3200" i="1">
                                <a:latin typeface="Cambria Math" panose="02040503050406030204" pitchFamily="18" charset="0"/>
                              </a:rPr>
                              <m:t>𝑠</m:t>
                            </m:r>
                            <m:r>
                              <a:rPr lang="pt-BR" sz="3200" i="1">
                                <a:latin typeface="Cambria Math" panose="02040503050406030204" pitchFamily="18" charset="0"/>
                              </a:rPr>
                              <m:t>+</m:t>
                            </m:r>
                            <m:r>
                              <a:rPr lang="pt-BR" sz="3200" i="1">
                                <a:latin typeface="Cambria Math" panose="02040503050406030204" pitchFamily="18" charset="0"/>
                              </a:rPr>
                              <m:t>𝑎</m:t>
                            </m:r>
                          </m:e>
                        </m:d>
                      </m:num>
                      <m:den>
                        <m:sSup>
                          <m:sSupPr>
                            <m:ctrlPr>
                              <a:rPr lang="pt-BR" sz="3200" i="1">
                                <a:latin typeface="Cambria Math" panose="02040503050406030204" pitchFamily="18" charset="0"/>
                              </a:rPr>
                            </m:ctrlPr>
                          </m:sSupPr>
                          <m:e>
                            <m:d>
                              <m:dPr>
                                <m:ctrlPr>
                                  <a:rPr lang="pt-BR" sz="3200" i="1">
                                    <a:latin typeface="Cambria Math" panose="02040503050406030204" pitchFamily="18" charset="0"/>
                                  </a:rPr>
                                </m:ctrlPr>
                              </m:dPr>
                              <m:e>
                                <m:r>
                                  <a:rPr lang="pt-BR" sz="3200" i="1">
                                    <a:latin typeface="Cambria Math" panose="02040503050406030204" pitchFamily="18" charset="0"/>
                                  </a:rPr>
                                  <m:t>𝑠</m:t>
                                </m:r>
                                <m:r>
                                  <a:rPr lang="pt-BR" sz="3200" b="0" i="1" smtClean="0">
                                    <a:latin typeface="Cambria Math" panose="02040503050406030204" pitchFamily="18" charset="0"/>
                                  </a:rPr>
                                  <m:t>+</m:t>
                                </m:r>
                                <m:r>
                                  <a:rPr lang="pt-BR" sz="3200" i="1">
                                    <a:latin typeface="Cambria Math" panose="02040503050406030204" pitchFamily="18" charset="0"/>
                                  </a:rPr>
                                  <m:t>𝑎</m:t>
                                </m:r>
                              </m:e>
                            </m:d>
                          </m:e>
                          <m:sup>
                            <m:r>
                              <a:rPr lang="pt-BR" sz="3200" b="0" i="1" smtClean="0">
                                <a:latin typeface="Cambria Math" panose="02040503050406030204" pitchFamily="18" charset="0"/>
                              </a:rPr>
                              <m:t>2</m:t>
                            </m:r>
                          </m:sup>
                        </m:sSup>
                        <m:r>
                          <a:rPr lang="pt-BR" sz="3200" b="0" i="1" smtClean="0">
                            <a:latin typeface="Cambria Math" panose="02040503050406030204" pitchFamily="18" charset="0"/>
                          </a:rPr>
                          <m:t>+</m:t>
                        </m:r>
                        <m:sSup>
                          <m:sSupPr>
                            <m:ctrlPr>
                              <a:rPr lang="pt-BR" sz="3200" b="0" i="1" smtClean="0">
                                <a:latin typeface="Cambria Math" panose="02040503050406030204" pitchFamily="18" charset="0"/>
                              </a:rPr>
                            </m:ctrlPr>
                          </m:sSupPr>
                          <m:e>
                            <m:r>
                              <a:rPr lang="pt-BR" sz="3200" b="0" i="1" smtClean="0">
                                <a:latin typeface="Cambria Math" panose="02040503050406030204" pitchFamily="18" charset="0"/>
                                <a:ea typeface="Cambria Math" panose="02040503050406030204" pitchFamily="18" charset="0"/>
                              </a:rPr>
                              <m:t>𝜔</m:t>
                            </m:r>
                          </m:e>
                          <m:sup>
                            <m:r>
                              <a:rPr lang="pt-BR" sz="3200" b="0" i="1" smtClean="0">
                                <a:latin typeface="Cambria Math" panose="02040503050406030204" pitchFamily="18" charset="0"/>
                              </a:rPr>
                              <m:t>2</m:t>
                            </m:r>
                          </m:sup>
                        </m:sSup>
                      </m:den>
                    </m:f>
                    <m:r>
                      <a:rPr lang="pt-BR" sz="3200" b="0" i="1" smtClean="0">
                        <a:latin typeface="Cambria Math" panose="02040503050406030204" pitchFamily="18" charset="0"/>
                      </a:rPr>
                      <m:t>)</m:t>
                    </m:r>
                  </m:oMath>
                </a14:m>
                <a:endParaRPr lang="pt-BR" sz="3200" dirty="0" smtClean="0">
                  <a:latin typeface="Comic Sans MS" panose="030F0702030302020204" pitchFamily="66" charset="0"/>
                </a:endParaRPr>
              </a:p>
              <a:p>
                <a:pPr marL="0" indent="0">
                  <a:lnSpc>
                    <a:spcPct val="120000"/>
                  </a:lnSpc>
                  <a:buNone/>
                </a:pPr>
                <a:endParaRPr lang="pt-BR" sz="3200" dirty="0" smtClean="0">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74427" y="509934"/>
                <a:ext cx="10515600" cy="5986400"/>
              </a:xfrm>
              <a:prstGeom prst="rect">
                <a:avLst/>
              </a:prstGeom>
              <a:blipFill rotWithShape="1">
                <a:blip r:embed="rId1"/>
                <a:stretch>
                  <a:fillRect l="-1" r="1" b="-3167"/>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788670" y="405765"/>
            <a:ext cx="10565130" cy="58775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Solução simplificada</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verificar se a solução simplificada funcionará,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comparamos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 a corrente aproximada que passa por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V</a:t>
            </a:r>
            <a:r>
              <a:rPr lang="pt-BR" altLang="en-US" sz="2800" b="1" baseline="-25000" dirty="0" smtClean="0">
                <a:solidFill>
                  <a:srgbClr val="C00000"/>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CC</a:t>
            </a:r>
            <a:r>
              <a:rPr lang="pt-BR" altLang="en-US" sz="2800" b="1" dirty="0" smtClean="0">
                <a:solidFill>
                  <a:srgbClr val="C00000"/>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100 uA</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Deve-se ter</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14.2 uA </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Arial" panose="020B0604020202020204" pitchFamily="34" charset="0"/>
                <a:ea typeface="SimSun" panose="02010600030101010101" pitchFamily="2" charset="-122"/>
                <a:cs typeface="Arial" panose="020B0604020202020204" pitchFamily="34" charset="0"/>
                <a:sym typeface="Symbol" panose="05050102010706020507" charset="0"/>
              </a:rPr>
              <a:t>˂</a:t>
            </a:r>
            <a:r>
              <a:rPr lang="pt-BR" altLang="en-US" sz="2800" b="1" dirty="0" smtClean="0">
                <a:latin typeface="Arial" panose="020B0604020202020204" pitchFamily="34" charset="0"/>
                <a:ea typeface="SimSun" panose="02010600030101010101" pitchFamily="2" charset="-122"/>
                <a:cs typeface="Arial" panose="020B0604020202020204" pitchFamily="34" charset="0"/>
                <a:sym typeface="Symbol" panose="05050102010706020507" charset="0"/>
              </a:rPr>
              <a: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100 uA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comparamos a queda de tensão em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=33.3k</a:t>
            </a:r>
            <a:r>
              <a:rPr lang="pt-BR" altLang="en-US" sz="2800" b="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14.2u =0.47 V</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5V. Deve-se ter</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0.47V</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Pelas comparações, vemos que a solução simplificada não deve mesmo dar grande precisão. no entanto, a aproximação sempre serve para cálculos iniciais.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714562"/>
            <a:ext cx="11040155" cy="1076325"/>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que serve este circuito?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aparentemente não tem nem entrada!!</a:t>
            </a:r>
            <a:endPar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2668905" y="4165564"/>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3270418" y="314439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3933818" y="3861739"/>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4286699" y="3861596"/>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2536852" y="2155580"/>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4011295" y="2923540"/>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 5k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rot="5400000" flipH="1">
            <a:off x="3276133" y="5536442"/>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3820795" y="5361940"/>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 3k</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3734404" y="62868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rot="5400000" flipH="1">
            <a:off x="1990258" y="3197737"/>
            <a:ext cx="1274445" cy="234950"/>
            <a:chOff x="4152748" y="3524056"/>
            <a:chExt cx="1274569" cy="255373"/>
          </a:xfrm>
        </p:grpSpPr>
        <p:cxnSp>
          <p:nvCxnSpPr>
            <p:cNvPr id="20"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5" name="Grupo 24"/>
          <p:cNvGrpSpPr/>
          <p:nvPr/>
        </p:nvGrpSpPr>
        <p:grpSpPr>
          <a:xfrm rot="5400000" flipH="1">
            <a:off x="1975018" y="5551682"/>
            <a:ext cx="1274445" cy="234950"/>
            <a:chOff x="4152748" y="3524056"/>
            <a:chExt cx="1274569" cy="255373"/>
          </a:xfrm>
        </p:grpSpPr>
        <p:cxnSp>
          <p:nvCxnSpPr>
            <p:cNvPr id="2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7" name="Retângulo 2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8" name="Conector Reto 27"/>
          <p:cNvCxnSpPr/>
          <p:nvPr/>
        </p:nvCxnSpPr>
        <p:spPr>
          <a:xfrm>
            <a:off x="2449164" y="630587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2625725" y="3856990"/>
            <a:ext cx="0" cy="13023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2028190" y="4551680"/>
            <a:ext cx="14306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Elipse 30"/>
          <p:cNvSpPr/>
          <p:nvPr/>
        </p:nvSpPr>
        <p:spPr>
          <a:xfrm>
            <a:off x="2569210" y="4512310"/>
            <a:ext cx="108000" cy="1080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596265" y="5339080"/>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 50k</a:t>
            </a:r>
            <a:endParaRPr lang="pt-BR" altLang="en-US" sz="2800" dirty="0">
              <a:latin typeface="Comic Sans MS" panose="030F0702030302020204" pitchFamily="66" charset="0"/>
              <a:cs typeface="Comic Sans MS" panose="030F0702030302020204" pitchFamily="66" charset="0"/>
            </a:endParaRPr>
          </a:p>
        </p:txBody>
      </p:sp>
      <p:sp>
        <p:nvSpPr>
          <p:cNvPr id="34" name="Caixa de Texto 23"/>
          <p:cNvSpPr txBox="1"/>
          <p:nvPr/>
        </p:nvSpPr>
        <p:spPr>
          <a:xfrm>
            <a:off x="548640" y="296989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 100k</a:t>
            </a:r>
            <a:endParaRPr lang="pt-BR" altLang="en-US" sz="2800" dirty="0">
              <a:latin typeface="Comic Sans MS" panose="030F0702030302020204" pitchFamily="66" charset="0"/>
              <a:cs typeface="Comic Sans MS" panose="030F0702030302020204" pitchFamily="66" charset="0"/>
            </a:endParaRPr>
          </a:p>
        </p:txBody>
      </p:sp>
      <p:sp>
        <p:nvSpPr>
          <p:cNvPr id="35" name="CaixaDeTexto 45"/>
          <p:cNvSpPr txBox="1"/>
          <p:nvPr/>
        </p:nvSpPr>
        <p:spPr>
          <a:xfrm>
            <a:off x="6222365" y="3370580"/>
            <a:ext cx="5594985" cy="206121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completar o circuito e analisar, para uma sinal de entrada pequeno, o valor da saída.</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2242185" y="523240"/>
            <a:ext cx="803465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Circuito Completo</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35" name="Grupo 34"/>
          <p:cNvGrpSpPr/>
          <p:nvPr/>
        </p:nvGrpSpPr>
        <p:grpSpPr>
          <a:xfrm>
            <a:off x="270528" y="1425575"/>
            <a:ext cx="6748127" cy="4365625"/>
            <a:chOff x="426" y="1917"/>
            <a:chExt cx="10627" cy="6875"/>
          </a:xfrm>
        </p:grpSpPr>
        <p:grpSp>
          <p:nvGrpSpPr>
            <p:cNvPr id="13" name="Grupo 12"/>
            <p:cNvGrpSpPr/>
            <p:nvPr/>
          </p:nvGrpSpPr>
          <p:grpSpPr>
            <a:xfrm rot="5400000">
              <a:off x="5139" y="5362"/>
              <a:ext cx="2809" cy="1179"/>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92788"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6087" y="3752"/>
              <a:ext cx="2007" cy="37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7131" y="4881"/>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7687" y="4545"/>
              <a:ext cx="945" cy="822"/>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4866" y="1917"/>
              <a:ext cx="2809" cy="82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6817" y="3404"/>
              <a:ext cx="28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rot="5400000" flipH="1">
              <a:off x="6092" y="7519"/>
              <a:ext cx="2007" cy="37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6930" y="7291"/>
              <a:ext cx="2608"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=3k</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6817" y="867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rot="5400000" flipH="1">
              <a:off x="4070" y="3836"/>
              <a:ext cx="2007" cy="370"/>
              <a:chOff x="4152748" y="3524056"/>
              <a:chExt cx="1274569" cy="255373"/>
            </a:xfrm>
          </p:grpSpPr>
          <p:cxnSp>
            <p:nvCxnSpPr>
              <p:cNvPr id="20"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5" name="Grupo 24"/>
            <p:cNvGrpSpPr/>
            <p:nvPr/>
          </p:nvGrpSpPr>
          <p:grpSpPr>
            <a:xfrm rot="5400000" flipH="1">
              <a:off x="4047" y="7543"/>
              <a:ext cx="2007" cy="370"/>
              <a:chOff x="4152748" y="3524056"/>
              <a:chExt cx="1274569" cy="255373"/>
            </a:xfrm>
          </p:grpSpPr>
          <p:cxnSp>
            <p:nvCxnSpPr>
              <p:cNvPr id="2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7" name="Retângulo 2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8" name="Conector Reto 27"/>
            <p:cNvCxnSpPr/>
            <p:nvPr/>
          </p:nvCxnSpPr>
          <p:spPr>
            <a:xfrm>
              <a:off x="4793" y="8731"/>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5066" y="4874"/>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4120" y="6008"/>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Elipse 30"/>
            <p:cNvSpPr/>
            <p:nvPr/>
          </p:nvSpPr>
          <p:spPr>
            <a:xfrm>
              <a:off x="4982" y="5919"/>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2467" y="6569"/>
              <a:ext cx="2733"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34" name="Caixa de Texto 23"/>
            <p:cNvSpPr txBox="1"/>
            <p:nvPr/>
          </p:nvSpPr>
          <p:spPr>
            <a:xfrm>
              <a:off x="1896" y="3416"/>
              <a:ext cx="31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22" name="Conector Reto 21"/>
            <p:cNvCxnSpPr/>
            <p:nvPr/>
          </p:nvCxnSpPr>
          <p:spPr>
            <a:xfrm flipV="1">
              <a:off x="9529" y="7438"/>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flipV="1">
              <a:off x="9529" y="7582"/>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rot="16200000" flipV="1">
              <a:off x="3541" y="5971"/>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rot="16200000" flipV="1">
              <a:off x="3682" y="5963"/>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flipV="1">
              <a:off x="7108" y="6687"/>
              <a:ext cx="2835" cy="1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9929" y="6683"/>
              <a:ext cx="0" cy="73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9651" y="860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9929" y="7582"/>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2206" y="5974"/>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2225" y="5974"/>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CaixaDeTexto 47"/>
            <p:cNvSpPr txBox="1"/>
            <p:nvPr/>
          </p:nvSpPr>
          <p:spPr>
            <a:xfrm>
              <a:off x="426" y="7043"/>
              <a:ext cx="1479" cy="72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48" name="Elipse 47"/>
            <p:cNvSpPr/>
            <p:nvPr/>
          </p:nvSpPr>
          <p:spPr>
            <a:xfrm>
              <a:off x="1905" y="7061"/>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1999" y="7157"/>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49"/>
            <p:cNvCxnSpPr/>
            <p:nvPr/>
          </p:nvCxnSpPr>
          <p:spPr>
            <a:xfrm rot="5400000">
              <a:off x="1686" y="8232"/>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1954" y="879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3333" y="4656"/>
              <a:ext cx="129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59" name="Caixa de Texto 23"/>
            <p:cNvSpPr txBox="1"/>
            <p:nvPr/>
          </p:nvSpPr>
          <p:spPr>
            <a:xfrm>
              <a:off x="9761" y="6594"/>
              <a:ext cx="129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sp>
        <p:nvSpPr>
          <p:cNvPr id="60" name="CaixaDeTexto 45"/>
          <p:cNvSpPr txBox="1"/>
          <p:nvPr/>
        </p:nvSpPr>
        <p:spPr>
          <a:xfrm>
            <a:off x="7018655" y="1915795"/>
            <a:ext cx="4866005" cy="3353435"/>
          </a:xfrm>
          <a:prstGeom prst="rect">
            <a:avLst/>
          </a:prstGeom>
          <a:noFill/>
        </p:spPr>
        <p:txBody>
          <a:bodyPr wrap="square" rtlCol="0">
            <a:spAutoFit/>
          </a:bodyPr>
          <a:lstStyle/>
          <a:p>
            <a:pPr marL="457200" indent="-457200">
              <a:spcBef>
                <a:spcPts val="600"/>
              </a:spcBef>
              <a:spcAft>
                <a:spcPts val="600"/>
              </a:spcAft>
              <a:buFont typeface="Arial" panose="020B0604020202020204" pitchFamily="34" charset="0"/>
              <a:buChar char="•"/>
            </a:pPr>
            <a:r>
              <a:rPr lang="pt-BR" altLang="en-US" sz="32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vin(t)</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sinal pequeno de entrada (DC =0)</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capacitor de acoplamento</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capacitor de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bypass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5" name="CaixaDeTexto 45"/>
          <p:cNvSpPr txBox="1"/>
          <p:nvPr/>
        </p:nvSpPr>
        <p:spPr>
          <a:xfrm>
            <a:off x="766445" y="807720"/>
            <a:ext cx="10960735" cy="4831080"/>
          </a:xfrm>
          <a:prstGeom prst="rect">
            <a:avLst/>
          </a:prstGeom>
          <a:noFill/>
        </p:spPr>
        <p:txBody>
          <a:bodyPr wrap="square" rtlCol="0">
            <a:spAutoFit/>
          </a:bodyPr>
          <a:lstStyle/>
          <a:p>
            <a:pPr indent="0" fontAlgn="auto">
              <a:spcBef>
                <a:spcPts val="600"/>
              </a:spcBef>
              <a:spcAft>
                <a:spcPts val="12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Os capacitores C</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C</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são abertos em DC, assim eles </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isolam a entrada e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afetam na polarização.</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tensões de polarização (encontradas anteriomente):</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None/>
            </a:pP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B0</a:t>
            </a: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4.54 V</a:t>
            </a:r>
            <a:endPar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 </a:t>
            </a: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8.6 V</a:t>
            </a:r>
            <a:endPar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E0</a:t>
            </a: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3.84 V</a:t>
            </a:r>
            <a:endPar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12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índice ‘0’ foi adiocionado aos nomes para distinguir os valores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quando vin(t) não é aplicado.</a:t>
            </a:r>
            <a:endPar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53" name="Grupo 52"/>
          <p:cNvGrpSpPr/>
          <p:nvPr/>
        </p:nvGrpSpPr>
        <p:grpSpPr>
          <a:xfrm>
            <a:off x="140988" y="1333255"/>
            <a:ext cx="6466822" cy="4188975"/>
            <a:chOff x="222" y="2100"/>
            <a:chExt cx="10184" cy="6597"/>
          </a:xfrm>
        </p:grpSpPr>
        <p:cxnSp>
          <p:nvCxnSpPr>
            <p:cNvPr id="50" name="Conector Reto 49"/>
            <p:cNvCxnSpPr/>
            <p:nvPr/>
          </p:nvCxnSpPr>
          <p:spPr>
            <a:xfrm rot="5400000">
              <a:off x="1205" y="8137"/>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 name="Grupo 12"/>
            <p:cNvGrpSpPr/>
            <p:nvPr/>
          </p:nvGrpSpPr>
          <p:grpSpPr>
            <a:xfrm rot="5400000">
              <a:off x="4634" y="5264"/>
              <a:ext cx="2809" cy="1179"/>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301044"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5582" y="3657"/>
              <a:ext cx="2007" cy="37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6626" y="478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7182" y="4450"/>
              <a:ext cx="945" cy="822"/>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4426" y="2100"/>
              <a:ext cx="2809" cy="82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6312" y="3309"/>
              <a:ext cx="28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rot="5400000" flipH="1">
              <a:off x="5589" y="7424"/>
              <a:ext cx="2007" cy="37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6312" y="7586"/>
              <a:ext cx="2608"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=3k</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6312" y="859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rot="5400000" flipH="1">
              <a:off x="3589" y="3741"/>
              <a:ext cx="2007" cy="370"/>
              <a:chOff x="4152748" y="3524056"/>
              <a:chExt cx="1274569" cy="255373"/>
            </a:xfrm>
          </p:grpSpPr>
          <p:cxnSp>
            <p:nvCxnSpPr>
              <p:cNvPr id="20"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5" name="Grupo 24"/>
            <p:cNvGrpSpPr/>
            <p:nvPr/>
          </p:nvGrpSpPr>
          <p:grpSpPr>
            <a:xfrm rot="5400000" flipH="1">
              <a:off x="3565" y="7448"/>
              <a:ext cx="2007" cy="370"/>
              <a:chOff x="4152748" y="3524056"/>
              <a:chExt cx="1274569" cy="255373"/>
            </a:xfrm>
          </p:grpSpPr>
          <p:cxnSp>
            <p:nvCxnSpPr>
              <p:cNvPr id="2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7" name="Retângulo 2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8" name="Conector Reto 27"/>
            <p:cNvCxnSpPr/>
            <p:nvPr/>
          </p:nvCxnSpPr>
          <p:spPr>
            <a:xfrm>
              <a:off x="4288" y="86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4582" y="4779"/>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3615" y="5910"/>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Elipse 30"/>
            <p:cNvSpPr/>
            <p:nvPr/>
          </p:nvSpPr>
          <p:spPr>
            <a:xfrm>
              <a:off x="4503" y="5824"/>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1812" y="7487"/>
              <a:ext cx="2733"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34" name="Caixa de Texto 23"/>
            <p:cNvSpPr txBox="1"/>
            <p:nvPr/>
          </p:nvSpPr>
          <p:spPr>
            <a:xfrm>
              <a:off x="1472" y="3334"/>
              <a:ext cx="31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22" name="Conector Reto 21"/>
            <p:cNvCxnSpPr/>
            <p:nvPr/>
          </p:nvCxnSpPr>
          <p:spPr>
            <a:xfrm flipV="1">
              <a:off x="8856" y="7343"/>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flipV="1">
              <a:off x="8856" y="748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rot="16200000" flipV="1">
              <a:off x="3036" y="5828"/>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rot="16200000" flipV="1">
              <a:off x="3177" y="5820"/>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flipV="1">
              <a:off x="6580" y="6650"/>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9256" y="6630"/>
              <a:ext cx="0" cy="68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8978" y="8509"/>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9256" y="7487"/>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1701" y="5879"/>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1744" y="5855"/>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CaixaDeTexto 47"/>
            <p:cNvSpPr txBox="1"/>
            <p:nvPr/>
          </p:nvSpPr>
          <p:spPr>
            <a:xfrm>
              <a:off x="222" y="7617"/>
              <a:ext cx="1479" cy="72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48" name="Elipse 47"/>
            <p:cNvSpPr/>
            <p:nvPr/>
          </p:nvSpPr>
          <p:spPr>
            <a:xfrm>
              <a:off x="1400" y="6966"/>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1494" y="7062"/>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1" name="Conector Reto 50"/>
            <p:cNvCxnSpPr/>
            <p:nvPr/>
          </p:nvCxnSpPr>
          <p:spPr>
            <a:xfrm>
              <a:off x="1473" y="8697"/>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2828" y="4576"/>
              <a:ext cx="129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59" name="Caixa de Texto 23"/>
            <p:cNvSpPr txBox="1"/>
            <p:nvPr/>
          </p:nvSpPr>
          <p:spPr>
            <a:xfrm>
              <a:off x="9114" y="7390"/>
              <a:ext cx="129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sp>
          <p:nvSpPr>
            <p:cNvPr id="6" name="Caixa de Texto 5"/>
            <p:cNvSpPr txBox="1"/>
            <p:nvPr/>
          </p:nvSpPr>
          <p:spPr>
            <a:xfrm>
              <a:off x="2661" y="6376"/>
              <a:ext cx="1699" cy="725"/>
            </a:xfrm>
            <a:prstGeom prst="rect">
              <a:avLst/>
            </a:prstGeom>
            <a:noFill/>
          </p:spPr>
          <p:txBody>
            <a:bodyPr wrap="none" rtlCol="0" anchor="t">
              <a:spAutoFit/>
            </a:bodyPr>
            <a:lstStyle/>
            <a:p>
              <a:pPr indent="0">
                <a:spcBef>
                  <a:spcPts val="600"/>
                </a:spcBef>
                <a:spcAft>
                  <a:spcPts val="600"/>
                </a:spcAft>
                <a:buFont typeface="+mj-lt"/>
                <a:buNone/>
              </a:pPr>
              <a:r>
                <a:rPr lang="pt-BR" altLang="en-US" sz="24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4.54V</a:t>
              </a:r>
              <a:endParaRPr lang="pt-BR" altLang="en-US" sz="24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5" name="Caixa de Texto 34"/>
            <p:cNvSpPr txBox="1"/>
            <p:nvPr/>
          </p:nvSpPr>
          <p:spPr>
            <a:xfrm>
              <a:off x="7050" y="6762"/>
              <a:ext cx="1699" cy="725"/>
            </a:xfrm>
            <a:prstGeom prst="rect">
              <a:avLst/>
            </a:prstGeom>
            <a:noFill/>
          </p:spPr>
          <p:txBody>
            <a:bodyPr wrap="none" rtlCol="0" anchor="t">
              <a:spAutoFit/>
            </a:bodyPr>
            <a:lstStyle/>
            <a:p>
              <a:pPr indent="0">
                <a:spcBef>
                  <a:spcPts val="600"/>
                </a:spcBef>
                <a:spcAft>
                  <a:spcPts val="600"/>
                </a:spcAft>
                <a:buFont typeface="+mj-lt"/>
                <a:buNone/>
              </a:pPr>
              <a:r>
                <a:rPr lang="pt-BR" altLang="en-US" sz="24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3.84V</a:t>
              </a:r>
              <a:endParaRPr lang="pt-BR" altLang="en-US" sz="24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4" name="Forma livre 43"/>
            <p:cNvSpPr/>
            <p:nvPr/>
          </p:nvSpPr>
          <p:spPr>
            <a:xfrm flipH="1">
              <a:off x="8618" y="6830"/>
              <a:ext cx="576" cy="1326"/>
            </a:xfrm>
            <a:custGeom>
              <a:avLst/>
              <a:gdLst>
                <a:gd name="connisteX0" fmla="*/ 0 w 365953"/>
                <a:gd name="connsiteY0" fmla="*/ 842010 h 842010"/>
                <a:gd name="connisteX1" fmla="*/ 317500 w 365953"/>
                <a:gd name="connsiteY1" fmla="*/ 651510 h 842010"/>
                <a:gd name="connisteX2" fmla="*/ 333375 w 365953"/>
                <a:gd name="connsiteY2" fmla="*/ 206375 h 842010"/>
                <a:gd name="connisteX3" fmla="*/ 111125 w 365953"/>
                <a:gd name="connsiteY3" fmla="*/ 0 h 842010"/>
              </a:gdLst>
              <a:ahLst/>
              <a:cxnLst>
                <a:cxn ang="0">
                  <a:pos x="connisteX0" y="connsiteY0"/>
                </a:cxn>
                <a:cxn ang="0">
                  <a:pos x="connisteX1" y="connsiteY1"/>
                </a:cxn>
                <a:cxn ang="0">
                  <a:pos x="connisteX2" y="connsiteY2"/>
                </a:cxn>
                <a:cxn ang="0">
                  <a:pos x="connisteX3" y="connsiteY3"/>
                </a:cxn>
              </a:cxnLst>
              <a:rect l="l" t="t" r="r" b="b"/>
              <a:pathLst>
                <a:path w="365954" h="842010">
                  <a:moveTo>
                    <a:pt x="0" y="842010"/>
                  </a:moveTo>
                  <a:cubicBezTo>
                    <a:pt x="62865" y="812800"/>
                    <a:pt x="250825" y="778510"/>
                    <a:pt x="317500" y="651510"/>
                  </a:cubicBezTo>
                  <a:cubicBezTo>
                    <a:pt x="384175" y="524510"/>
                    <a:pt x="374650" y="336550"/>
                    <a:pt x="333375" y="206375"/>
                  </a:cubicBezTo>
                  <a:cubicBezTo>
                    <a:pt x="292100" y="76200"/>
                    <a:pt x="155575" y="32385"/>
                    <a:pt x="111125" y="0"/>
                  </a:cubicBezTo>
                </a:path>
              </a:pathLst>
            </a:custGeom>
            <a:noFill/>
            <a:ln w="25400">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2" name="Forma livre 51"/>
            <p:cNvSpPr/>
            <p:nvPr/>
          </p:nvSpPr>
          <p:spPr>
            <a:xfrm>
              <a:off x="2967" y="5959"/>
              <a:ext cx="1200" cy="502"/>
            </a:xfrm>
            <a:custGeom>
              <a:avLst/>
              <a:gdLst>
                <a:gd name="connisteX0" fmla="*/ 0 w 762000"/>
                <a:gd name="connsiteY0" fmla="*/ 0 h 318948"/>
                <a:gd name="connisteX1" fmla="*/ 238125 w 762000"/>
                <a:gd name="connsiteY1" fmla="*/ 301625 h 318948"/>
                <a:gd name="connisteX2" fmla="*/ 587375 w 762000"/>
                <a:gd name="connsiteY2" fmla="*/ 238125 h 318948"/>
                <a:gd name="connisteX3" fmla="*/ 762000 w 762000"/>
                <a:gd name="connsiteY3" fmla="*/ 47625 h 318948"/>
              </a:gdLst>
              <a:ahLst/>
              <a:cxnLst>
                <a:cxn ang="0">
                  <a:pos x="connisteX0" y="connsiteY0"/>
                </a:cxn>
                <a:cxn ang="0">
                  <a:pos x="connisteX1" y="connsiteY1"/>
                </a:cxn>
                <a:cxn ang="0">
                  <a:pos x="connisteX2" y="connsiteY2"/>
                </a:cxn>
                <a:cxn ang="0">
                  <a:pos x="connisteX3" y="connsiteY3"/>
                </a:cxn>
              </a:cxnLst>
              <a:rect l="l" t="t" r="r" b="b"/>
              <a:pathLst>
                <a:path w="762000" h="318948">
                  <a:moveTo>
                    <a:pt x="0" y="0"/>
                  </a:moveTo>
                  <a:cubicBezTo>
                    <a:pt x="40640" y="61595"/>
                    <a:pt x="120650" y="254000"/>
                    <a:pt x="238125" y="301625"/>
                  </a:cubicBezTo>
                  <a:cubicBezTo>
                    <a:pt x="355600" y="349250"/>
                    <a:pt x="482600" y="288925"/>
                    <a:pt x="587375" y="238125"/>
                  </a:cubicBezTo>
                  <a:cubicBezTo>
                    <a:pt x="692150" y="187325"/>
                    <a:pt x="734060" y="84455"/>
                    <a:pt x="762000" y="47625"/>
                  </a:cubicBezTo>
                </a:path>
              </a:pathLst>
            </a:custGeom>
            <a:noFill/>
            <a:ln w="2857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60" name="CaixaDeTexto 45"/>
          <p:cNvSpPr txBox="1"/>
          <p:nvPr/>
        </p:nvSpPr>
        <p:spPr>
          <a:xfrm>
            <a:off x="6607810" y="1121410"/>
            <a:ext cx="5526405" cy="4399915"/>
          </a:xfrm>
          <a:prstGeom prst="rect">
            <a:avLst/>
          </a:prstGeom>
          <a:noFill/>
        </p:spPr>
        <p:txBody>
          <a:bodyPr wrap="square" rtlCol="0">
            <a:spAutoFit/>
          </a:bodyPr>
          <a:lstStyle/>
          <a:p>
            <a:pPr marL="457200" indent="-457200">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 os capacitores tiverem um valor “elevado”, a carga e a tensão neles não variam com</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vin(t)</a:t>
            </a:r>
            <a:endPar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B0</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a:t>
            </a:r>
            <a:r>
              <a:rPr lang="pt-BR" altLang="en-US" sz="32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vin(t)</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E0</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32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32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B0</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3200" b="1" i="1" dirty="0" smtClean="0">
                <a:latin typeface="Cambria" panose="02040503050406030204" charset="0"/>
                <a:ea typeface="Cambria Math" panose="02040503050406030204" pitchFamily="18" charset="0"/>
                <a:cs typeface="Cambria" panose="02040503050406030204" charset="0"/>
                <a:sym typeface="Symbol" panose="05050102010706020507" charset="0"/>
              </a:rPr>
              <a:t>vin(t)-</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E0</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BE0</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3200" b="1" i="1" dirty="0" smtClean="0">
                <a:latin typeface="Cambria" panose="02040503050406030204" charset="0"/>
                <a:ea typeface="Cambria Math" panose="02040503050406030204" pitchFamily="18" charset="0"/>
                <a:cs typeface="Cambria" panose="02040503050406030204" charset="0"/>
                <a:sym typeface="Symbol" panose="05050102010706020507" charset="0"/>
              </a:rPr>
              <a:t>vin(t)</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7" name="CaixaDeTexto 47"/>
          <p:cNvSpPr txBox="1"/>
          <p:nvPr/>
        </p:nvSpPr>
        <p:spPr>
          <a:xfrm>
            <a:off x="1997737" y="1666630"/>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grpSp>
        <p:nvGrpSpPr>
          <p:cNvPr id="3" name="Grupo 2"/>
          <p:cNvGrpSpPr/>
          <p:nvPr/>
        </p:nvGrpSpPr>
        <p:grpSpPr>
          <a:xfrm rot="5400000" flipH="1">
            <a:off x="1966128" y="2708787"/>
            <a:ext cx="1274445" cy="234950"/>
            <a:chOff x="4152748" y="3524056"/>
            <a:chExt cx="1274569" cy="255373"/>
          </a:xfrm>
        </p:grpSpPr>
        <p:cxnSp>
          <p:nvCxnSpPr>
            <p:cNvPr id="20"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5" name="Grupo 24"/>
          <p:cNvGrpSpPr/>
          <p:nvPr/>
        </p:nvGrpSpPr>
        <p:grpSpPr>
          <a:xfrm rot="5400000" flipH="1">
            <a:off x="1950888" y="5062732"/>
            <a:ext cx="1274445" cy="234950"/>
            <a:chOff x="4152748" y="3524056"/>
            <a:chExt cx="1274569" cy="255373"/>
          </a:xfrm>
        </p:grpSpPr>
        <p:cxnSp>
          <p:nvCxnSpPr>
            <p:cNvPr id="2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7" name="Retângulo 2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8" name="Conector Reto 27"/>
          <p:cNvCxnSpPr/>
          <p:nvPr/>
        </p:nvCxnSpPr>
        <p:spPr>
          <a:xfrm>
            <a:off x="2425034" y="58169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2603500" y="3368040"/>
            <a:ext cx="0" cy="13023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1997710" y="4072890"/>
            <a:ext cx="14306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Elipse 30"/>
          <p:cNvSpPr/>
          <p:nvPr/>
        </p:nvSpPr>
        <p:spPr>
          <a:xfrm>
            <a:off x="2545080" y="4023360"/>
            <a:ext cx="108000" cy="1080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2476500" y="5276215"/>
            <a:ext cx="17354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34" name="Caixa de Texto 23"/>
          <p:cNvSpPr txBox="1"/>
          <p:nvPr/>
        </p:nvSpPr>
        <p:spPr>
          <a:xfrm>
            <a:off x="621665" y="248094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33" name="Conector Reto 32"/>
          <p:cNvCxnSpPr/>
          <p:nvPr/>
        </p:nvCxnSpPr>
        <p:spPr>
          <a:xfrm rot="16200000" flipV="1">
            <a:off x="1630045" y="4034155"/>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rot="16200000" flipV="1">
            <a:off x="1719580" y="4029075"/>
            <a:ext cx="5556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782320" y="406654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809625" y="4066540"/>
            <a:ext cx="0" cy="75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CaixaDeTexto 47"/>
          <p:cNvSpPr txBox="1"/>
          <p:nvPr/>
        </p:nvSpPr>
        <p:spPr>
          <a:xfrm>
            <a:off x="782338" y="508861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48" name="Elipse 47"/>
          <p:cNvSpPr/>
          <p:nvPr/>
        </p:nvSpPr>
        <p:spPr>
          <a:xfrm>
            <a:off x="591203" y="475652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650893" y="481748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49"/>
          <p:cNvCxnSpPr/>
          <p:nvPr/>
        </p:nvCxnSpPr>
        <p:spPr>
          <a:xfrm rot="5400000">
            <a:off x="483200" y="551636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637227" y="585624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flipH="1" flipV="1">
            <a:off x="801705" y="4505818"/>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1497965" y="3239135"/>
            <a:ext cx="82042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18" name="CaixaDeTexto 45"/>
          <p:cNvSpPr txBox="1"/>
          <p:nvPr/>
        </p:nvSpPr>
        <p:spPr>
          <a:xfrm>
            <a:off x="1824355" y="467995"/>
            <a:ext cx="874839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Thevenin para a entrada</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0" name="CaixaDeTexto 45"/>
          <p:cNvSpPr txBox="1"/>
          <p:nvPr/>
        </p:nvSpPr>
        <p:spPr>
          <a:xfrm>
            <a:off x="4624070" y="2314575"/>
            <a:ext cx="6337300" cy="3692525"/>
          </a:xfrm>
          <a:prstGeom prst="rect">
            <a:avLst/>
          </a:prstGeom>
          <a:noFill/>
        </p:spPr>
        <p:txBody>
          <a:bodyPr wrap="square" rtlCol="0">
            <a:spAutoFit/>
          </a:bodyPr>
          <a:lstStyle/>
          <a:p>
            <a:pPr indent="0">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a tensão na saída para o circuito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considerar as duas entradas,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vin(t), separadamente e então somar os resultados (teorema da superposição)</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2" name="Caixa de Texto 21"/>
          <p:cNvSpPr txBox="1"/>
          <p:nvPr/>
        </p:nvSpPr>
        <p:spPr>
          <a:xfrm>
            <a:off x="2778125" y="3501390"/>
            <a:ext cx="563880" cy="521970"/>
          </a:xfrm>
          <a:prstGeom prst="rect">
            <a:avLst/>
          </a:prstGeom>
          <a:noFill/>
        </p:spPr>
        <p:txBody>
          <a:bodyPr wrap="none" rtlCol="0" anchor="t">
            <a:spAutoFit/>
          </a:bodyPr>
          <a:lstStyle/>
          <a:p>
            <a:pPr indent="0">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7" name="CaixaDeTexto 47"/>
          <p:cNvSpPr txBox="1"/>
          <p:nvPr/>
        </p:nvSpPr>
        <p:spPr>
          <a:xfrm>
            <a:off x="2542567" y="1666630"/>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grpSp>
        <p:nvGrpSpPr>
          <p:cNvPr id="3" name="Grupo 2"/>
          <p:cNvGrpSpPr/>
          <p:nvPr/>
        </p:nvGrpSpPr>
        <p:grpSpPr>
          <a:xfrm rot="5400000" flipH="1">
            <a:off x="2510958" y="2708787"/>
            <a:ext cx="1274445" cy="234950"/>
            <a:chOff x="4152748" y="3524056"/>
            <a:chExt cx="1274569" cy="255373"/>
          </a:xfrm>
        </p:grpSpPr>
        <p:cxnSp>
          <p:nvCxnSpPr>
            <p:cNvPr id="20"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5" name="Grupo 24"/>
          <p:cNvGrpSpPr/>
          <p:nvPr/>
        </p:nvGrpSpPr>
        <p:grpSpPr>
          <a:xfrm rot="5400000" flipH="1">
            <a:off x="2495083" y="5062732"/>
            <a:ext cx="1274445" cy="234950"/>
            <a:chOff x="4152748" y="3524056"/>
            <a:chExt cx="1274569" cy="255373"/>
          </a:xfrm>
        </p:grpSpPr>
        <p:cxnSp>
          <p:nvCxnSpPr>
            <p:cNvPr id="2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7" name="Retângulo 2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8" name="Conector Reto 27"/>
          <p:cNvCxnSpPr/>
          <p:nvPr/>
        </p:nvCxnSpPr>
        <p:spPr>
          <a:xfrm>
            <a:off x="2969864" y="58169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3139440" y="3368040"/>
            <a:ext cx="0" cy="13023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2542540" y="4072890"/>
            <a:ext cx="14306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Elipse 30"/>
          <p:cNvSpPr/>
          <p:nvPr/>
        </p:nvSpPr>
        <p:spPr>
          <a:xfrm>
            <a:off x="3089910" y="4023360"/>
            <a:ext cx="108000" cy="1080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1397635" y="5087620"/>
            <a:ext cx="17354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34" name="Caixa de Texto 23"/>
          <p:cNvSpPr txBox="1"/>
          <p:nvPr/>
        </p:nvSpPr>
        <p:spPr>
          <a:xfrm>
            <a:off x="1166495" y="248094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33" name="Conector Reto 32"/>
          <p:cNvCxnSpPr/>
          <p:nvPr/>
        </p:nvCxnSpPr>
        <p:spPr>
          <a:xfrm rot="16200000" flipV="1">
            <a:off x="2174875" y="4034155"/>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rot="16200000" flipV="1">
            <a:off x="2264410" y="4029075"/>
            <a:ext cx="5556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1327150" y="406654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1354455" y="4066540"/>
            <a:ext cx="0" cy="75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1177612" y="482309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2042795" y="3239135"/>
            <a:ext cx="82042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6" name="Caixa de Texto 5"/>
          <p:cNvSpPr txBox="1"/>
          <p:nvPr/>
        </p:nvSpPr>
        <p:spPr>
          <a:xfrm>
            <a:off x="3322955" y="3501390"/>
            <a:ext cx="563880" cy="521970"/>
          </a:xfrm>
          <a:prstGeom prst="rect">
            <a:avLst/>
          </a:prstGeom>
          <a:noFill/>
        </p:spPr>
        <p:txBody>
          <a:bodyPr wrap="none" rtlCol="0" anchor="t">
            <a:spAutoFit/>
          </a:bodyPr>
          <a:lstStyle/>
          <a:p>
            <a:pPr indent="0">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8" name="CaixaDeTexto 45"/>
          <p:cNvSpPr txBox="1"/>
          <p:nvPr/>
        </p:nvSpPr>
        <p:spPr>
          <a:xfrm>
            <a:off x="1166495" y="436245"/>
            <a:ext cx="874839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Thevenin para a entrada</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CaixaDeTexto 45"/>
          <p:cNvSpPr txBox="1"/>
          <p:nvPr/>
        </p:nvSpPr>
        <p:spPr>
          <a:xfrm>
            <a:off x="4827905" y="2238375"/>
            <a:ext cx="6908800" cy="3230245"/>
          </a:xfrm>
          <a:prstGeom prst="rect">
            <a:avLst/>
          </a:prstGeom>
          <a:noFill/>
        </p:spPr>
        <p:txBody>
          <a:bodyPr wrap="square" rtlCol="0">
            <a:spAutoFit/>
          </a:bodyPr>
          <a:lstStyle/>
          <a:p>
            <a:pPr indent="0">
              <a:spcBef>
                <a:spcPts val="600"/>
              </a:spcBef>
              <a:spcAft>
                <a:spcPts val="600"/>
              </a:spcAft>
              <a:buFont typeface="Arial" panose="020B0604020202020204" pitchFamily="34" charset="0"/>
              <a:buNone/>
            </a:pPr>
            <a:r>
              <a:rPr lang="pt-BR" altLang="en-US" sz="3600" b="1" u="sng"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600" b="1" u="sng"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endParaRPr lang="pt-BR" altLang="en-US" sz="3600" b="1" u="sng"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desativamos a fonte vin(t)</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calculamos a tensão de saída</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01 </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 V</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25" name="Grupo 24"/>
          <p:cNvGrpSpPr/>
          <p:nvPr/>
        </p:nvGrpSpPr>
        <p:grpSpPr>
          <a:xfrm rot="5400000" flipH="1">
            <a:off x="1651803" y="5062732"/>
            <a:ext cx="1274445" cy="234950"/>
            <a:chOff x="4152748" y="3524056"/>
            <a:chExt cx="1274569" cy="255373"/>
          </a:xfrm>
        </p:grpSpPr>
        <p:cxnSp>
          <p:nvCxnSpPr>
            <p:cNvPr id="2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7" name="Retângulo 2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8" name="Conector Reto 27"/>
          <p:cNvCxnSpPr/>
          <p:nvPr/>
        </p:nvCxnSpPr>
        <p:spPr>
          <a:xfrm>
            <a:off x="2118329" y="58169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2299970" y="4039235"/>
            <a:ext cx="0" cy="6311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1691005" y="4072890"/>
            <a:ext cx="14306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Elipse 30"/>
          <p:cNvSpPr/>
          <p:nvPr/>
        </p:nvSpPr>
        <p:spPr>
          <a:xfrm>
            <a:off x="2242820" y="4025265"/>
            <a:ext cx="108000" cy="1080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646430" y="5251450"/>
            <a:ext cx="17354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34" name="Caixa de Texto 23"/>
          <p:cNvSpPr txBox="1"/>
          <p:nvPr/>
        </p:nvSpPr>
        <p:spPr>
          <a:xfrm>
            <a:off x="2840990" y="526605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33" name="Conector Reto 32"/>
          <p:cNvCxnSpPr/>
          <p:nvPr/>
        </p:nvCxnSpPr>
        <p:spPr>
          <a:xfrm rot="16200000" flipV="1">
            <a:off x="1323340" y="4034155"/>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rot="16200000" flipV="1">
            <a:off x="1412875" y="4029075"/>
            <a:ext cx="5556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475615" y="406654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1191260" y="3168015"/>
            <a:ext cx="82042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6" name="Caixa de Texto 5"/>
          <p:cNvSpPr txBox="1"/>
          <p:nvPr/>
        </p:nvSpPr>
        <p:spPr>
          <a:xfrm>
            <a:off x="2471420" y="3501390"/>
            <a:ext cx="563880" cy="521970"/>
          </a:xfrm>
          <a:prstGeom prst="rect">
            <a:avLst/>
          </a:prstGeom>
          <a:noFill/>
        </p:spPr>
        <p:txBody>
          <a:bodyPr wrap="none" rtlCol="0" anchor="t">
            <a:spAutoFit/>
          </a:bodyPr>
          <a:lstStyle/>
          <a:p>
            <a:pPr indent="0">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Elipse 3"/>
          <p:cNvSpPr/>
          <p:nvPr/>
        </p:nvSpPr>
        <p:spPr>
          <a:xfrm>
            <a:off x="284498" y="432980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 name="Forma livre 4"/>
          <p:cNvSpPr/>
          <p:nvPr/>
        </p:nvSpPr>
        <p:spPr>
          <a:xfrm>
            <a:off x="344188" y="439076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6"/>
          <p:cNvCxnSpPr/>
          <p:nvPr/>
        </p:nvCxnSpPr>
        <p:spPr>
          <a:xfrm rot="5400000">
            <a:off x="160620" y="507376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330522" y="54295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flipV="1">
            <a:off x="502620" y="4079098"/>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 name="Grupo 9"/>
          <p:cNvGrpSpPr/>
          <p:nvPr/>
        </p:nvGrpSpPr>
        <p:grpSpPr>
          <a:xfrm rot="5400000" flipH="1">
            <a:off x="2366813" y="5048127"/>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 name="Retângulo 1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3" name="Conector Reto 12"/>
          <p:cNvCxnSpPr/>
          <p:nvPr/>
        </p:nvCxnSpPr>
        <p:spPr>
          <a:xfrm>
            <a:off x="3013710" y="4066540"/>
            <a:ext cx="0" cy="6311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2840959" y="58162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60" name="CaixaDeTexto 45"/>
              <p:cNvSpPr txBox="1"/>
              <p:nvPr/>
            </p:nvSpPr>
            <p:spPr>
              <a:xfrm>
                <a:off x="4861560" y="2233930"/>
                <a:ext cx="6990080" cy="3761105"/>
              </a:xfrm>
              <a:prstGeom prst="rect">
                <a:avLst/>
              </a:prstGeom>
              <a:noFill/>
            </p:spPr>
            <p:txBody>
              <a:bodyPr wrap="square" rtlCol="0">
                <a:spAutoFit/>
              </a:bodyPr>
              <a:lstStyle/>
              <a:p>
                <a:pPr indent="0">
                  <a:spcBef>
                    <a:spcPts val="600"/>
                  </a:spcBef>
                  <a:spcAft>
                    <a:spcPts val="600"/>
                  </a:spcAft>
                  <a:buFont typeface="Arial" panose="020B0604020202020204" pitchFamily="34" charset="0"/>
                  <a:buNone/>
                </a:pPr>
                <a:r>
                  <a:rPr lang="pt-BR" altLang="en-US" sz="3600" b="1" u="sng"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3600" b="1" u="sng"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desativamos a fonte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calculamos a tensão de saída</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endPar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𝟎𝟐</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𝒕</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type m:val="skw"/>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sSub>
                                <m:sSubPr>
                                  <m:ctrlPr>
                                    <a:rPr lang="en-US" altLang="pt-BR" sz="32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ctrlPr>
                                </m:sSubPr>
                                <m:e>
                                  <m:r>
                                    <a:rPr lang="pt-BR" altLang="pt-BR" sz="32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t>𝑪</m:t>
                                  </m:r>
                                </m:e>
                                <m:sub>
                                  <m:r>
                                    <a:rPr lang="pt-BR" altLang="pt-BR" sz="32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t>𝑩</m:t>
                                  </m:r>
                                </m:sub>
                              </m:sSub>
                            </m:den>
                          </m:f>
                        </m:den>
                      </m:f>
                    </m:oMath>
                  </m:oMathPara>
                </a14:m>
                <a:endParaRPr lang="pt-BR" altLang="en-US" sz="2800" b="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0" name="CaixaDeTexto 45"/>
              <p:cNvSpPr txBox="1">
                <a:spLocks noRot="1" noChangeAspect="1" noMove="1" noResize="1" noEditPoints="1" noAdjustHandles="1" noChangeArrowheads="1" noChangeShapeType="1" noTextEdit="1"/>
              </p:cNvSpPr>
              <p:nvPr/>
            </p:nvSpPr>
            <p:spPr>
              <a:xfrm>
                <a:off x="4861560" y="2233930"/>
                <a:ext cx="6990080" cy="3761105"/>
              </a:xfrm>
              <a:prstGeom prst="rect">
                <a:avLst/>
              </a:prstGeom>
              <a:blipFill rotWithShape="1">
                <a:blip r:embed="rId1"/>
                <a:stretch>
                  <a:fillRect/>
                </a:stretch>
              </a:blipFill>
            </p:spPr>
            <p:txBody>
              <a:bodyPr/>
              <a:lstStyle/>
              <a:p>
                <a:r>
                  <a:rPr lang="pt-BR" altLang="en-US">
                    <a:noFill/>
                  </a:rPr>
                  <a:t> </a:t>
                </a:r>
              </a:p>
            </p:txBody>
          </p:sp>
        </mc:Fallback>
      </mc:AlternateContent>
      <p:sp>
        <p:nvSpPr>
          <p:cNvPr id="18" name="CaixaDeTexto 45"/>
          <p:cNvSpPr txBox="1"/>
          <p:nvPr/>
        </p:nvSpPr>
        <p:spPr>
          <a:xfrm>
            <a:off x="720090" y="436245"/>
            <a:ext cx="874839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Thevenin para a entrada</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7" name="CaixaDeTexto 47"/>
          <p:cNvSpPr txBox="1"/>
          <p:nvPr/>
        </p:nvSpPr>
        <p:spPr>
          <a:xfrm>
            <a:off x="652163" y="454251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Retângulo arredondado 88"/>
          <p:cNvSpPr/>
          <p:nvPr/>
        </p:nvSpPr>
        <p:spPr>
          <a:xfrm>
            <a:off x="517525" y="3710940"/>
            <a:ext cx="3364865" cy="2919730"/>
          </a:xfrm>
          <a:prstGeom prst="roundRect">
            <a:avLst/>
          </a:prstGeom>
          <a:solidFill>
            <a:schemeClr val="accent4">
              <a:lumMod val="40000"/>
              <a:lumOff val="60000"/>
            </a:schemeClr>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l"/>
            <a:r>
              <a:rPr lang="pt-BR" altLang="en-US" sz="4800" b="1">
                <a:solidFill>
                  <a:schemeClr val="tx1"/>
                </a:solidFill>
              </a:rPr>
              <a:t>N</a:t>
            </a:r>
            <a:r>
              <a:rPr lang="pt-BR" altLang="en-US" sz="4800" b="1" baseline="-25000">
                <a:solidFill>
                  <a:schemeClr val="tx1"/>
                </a:solidFill>
              </a:rPr>
              <a:t>0</a:t>
            </a:r>
            <a:endParaRPr lang="pt-BR" altLang="en-US" sz="4800" b="1" baseline="-25000">
              <a:solidFill>
                <a:schemeClr val="tx1"/>
              </a:solidFill>
            </a:endParaRPr>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8" name="CaixaDeTexto 45"/>
          <p:cNvSpPr txBox="1"/>
          <p:nvPr/>
        </p:nvSpPr>
        <p:spPr>
          <a:xfrm>
            <a:off x="1824355" y="467995"/>
            <a:ext cx="874839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Thevenin para a entrada</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0" name="CaixaDeTexto 45"/>
          <p:cNvSpPr txBox="1"/>
          <p:nvPr/>
        </p:nvSpPr>
        <p:spPr>
          <a:xfrm>
            <a:off x="330200" y="1113155"/>
            <a:ext cx="11861800" cy="2368550"/>
          </a:xfrm>
          <a:prstGeom prst="rect">
            <a:avLst/>
          </a:prstGeom>
          <a:noFill/>
        </p:spPr>
        <p:txBody>
          <a:bodyPr wrap="square" rtlCol="0">
            <a:spAutoFit/>
          </a:bodyPr>
          <a:lstStyle/>
          <a:p>
            <a:pPr indent="0">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N</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 </a:t>
            </a:r>
            <a:endPar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desativar as fontes independentes de tensão,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vin(t)</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calcular a impedância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4" name="Grupo 3"/>
          <p:cNvGrpSpPr/>
          <p:nvPr/>
        </p:nvGrpSpPr>
        <p:grpSpPr>
          <a:xfrm rot="5400000" flipH="1">
            <a:off x="1827698" y="5443732"/>
            <a:ext cx="1274445" cy="234950"/>
            <a:chOff x="4152748" y="3524056"/>
            <a:chExt cx="1274569" cy="255373"/>
          </a:xfrm>
        </p:grpSpPr>
        <p:cxnSp>
          <p:nvCxnSpPr>
            <p:cNvPr id="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 name="Retângulo 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 name="Conector Reto 7"/>
          <p:cNvCxnSpPr/>
          <p:nvPr/>
        </p:nvCxnSpPr>
        <p:spPr>
          <a:xfrm>
            <a:off x="2482850" y="4420235"/>
            <a:ext cx="0" cy="6311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1889125" y="4453890"/>
            <a:ext cx="14306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p:cNvSpPr/>
          <p:nvPr/>
        </p:nvSpPr>
        <p:spPr>
          <a:xfrm>
            <a:off x="2436495" y="4404360"/>
            <a:ext cx="108000" cy="1080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 name="Caixa de Texto 23"/>
          <p:cNvSpPr txBox="1"/>
          <p:nvPr/>
        </p:nvSpPr>
        <p:spPr>
          <a:xfrm>
            <a:off x="808990" y="5586730"/>
            <a:ext cx="17354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12" name="Caixa de Texto 23"/>
          <p:cNvSpPr txBox="1"/>
          <p:nvPr/>
        </p:nvSpPr>
        <p:spPr>
          <a:xfrm>
            <a:off x="3084830" y="565340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13" name="Conector Reto 12"/>
          <p:cNvCxnSpPr/>
          <p:nvPr/>
        </p:nvCxnSpPr>
        <p:spPr>
          <a:xfrm rot="16200000" flipV="1">
            <a:off x="1521460" y="4415155"/>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rot="16200000" flipV="1">
            <a:off x="1610995" y="4410075"/>
            <a:ext cx="5556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a:off x="673735" y="444754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389380" y="3549015"/>
            <a:ext cx="82042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17" name="Caixa de Texto 16"/>
          <p:cNvSpPr txBox="1"/>
          <p:nvPr/>
        </p:nvSpPr>
        <p:spPr>
          <a:xfrm>
            <a:off x="2647950" y="3898265"/>
            <a:ext cx="563880" cy="521970"/>
          </a:xfrm>
          <a:prstGeom prst="rect">
            <a:avLst/>
          </a:prstGeom>
          <a:noFill/>
        </p:spPr>
        <p:txBody>
          <a:bodyPr wrap="none" rtlCol="0" anchor="t">
            <a:spAutoFit/>
          </a:bodyPr>
          <a:lstStyle/>
          <a:p>
            <a:pPr indent="0">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23" name="Conector Reto 22"/>
          <p:cNvCxnSpPr/>
          <p:nvPr/>
        </p:nvCxnSpPr>
        <p:spPr>
          <a:xfrm flipH="1">
            <a:off x="689610" y="4411980"/>
            <a:ext cx="11430" cy="1938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517212" y="63566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9" name="Grupo 38"/>
          <p:cNvGrpSpPr/>
          <p:nvPr/>
        </p:nvGrpSpPr>
        <p:grpSpPr>
          <a:xfrm rot="5400000" flipH="1">
            <a:off x="2564933" y="5429127"/>
            <a:ext cx="1274445" cy="234950"/>
            <a:chOff x="4152748" y="3524056"/>
            <a:chExt cx="1274569" cy="255373"/>
          </a:xfrm>
        </p:grpSpPr>
        <p:cxnSp>
          <p:nvCxnSpPr>
            <p:cNvPr id="4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1" name="Retângulo 4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2" name="Conector Reto 41"/>
          <p:cNvCxnSpPr/>
          <p:nvPr/>
        </p:nvCxnSpPr>
        <p:spPr>
          <a:xfrm>
            <a:off x="3211830" y="4447540"/>
            <a:ext cx="0" cy="6311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Retângulo arredondado 77"/>
          <p:cNvSpPr/>
          <p:nvPr/>
        </p:nvSpPr>
        <p:spPr>
          <a:xfrm>
            <a:off x="8312785" y="4377690"/>
            <a:ext cx="2079625" cy="1586243"/>
          </a:xfrm>
          <a:prstGeom prst="roundRect">
            <a:avLst/>
          </a:prstGeom>
          <a:solidFill>
            <a:schemeClr val="accent4">
              <a:lumMod val="40000"/>
              <a:lumOff val="60000"/>
            </a:schemeClr>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l"/>
            <a:r>
              <a:rPr lang="pt-BR" altLang="en-US" sz="4800" b="1">
                <a:solidFill>
                  <a:schemeClr val="tx1"/>
                </a:solidFill>
              </a:rPr>
              <a:t>N</a:t>
            </a:r>
            <a:r>
              <a:rPr lang="pt-BR" altLang="en-US" sz="4800" b="1" baseline="-25000">
                <a:solidFill>
                  <a:schemeClr val="tx1"/>
                </a:solidFill>
              </a:rPr>
              <a:t>0</a:t>
            </a:r>
            <a:endParaRPr lang="pt-BR" altLang="en-US" sz="4800" b="1" baseline="-25000">
              <a:solidFill>
                <a:schemeClr val="tx1"/>
              </a:solidFill>
            </a:endParaRPr>
          </a:p>
        </p:txBody>
      </p:sp>
      <mc:AlternateContent xmlns:mc="http://schemas.openxmlformats.org/markup-compatibility/2006">
        <mc:Choice xmlns:a14="http://schemas.microsoft.com/office/drawing/2010/main" Requires="a14">
          <p:sp>
            <p:nvSpPr>
              <p:cNvPr id="79" name="Caixa de Texto 23"/>
              <p:cNvSpPr txBox="1"/>
              <p:nvPr/>
            </p:nvSpPr>
            <p:spPr>
              <a:xfrm>
                <a:off x="6960870" y="3790315"/>
                <a:ext cx="4750435" cy="721995"/>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1</m:t>
                          </m:r>
                        </m:sub>
                      </m:sSub>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r>
                        <a:rPr lang="en-US" altLang="pt-BR" sz="2800" i="1" dirty="0" smtClean="0">
                          <a:latin typeface="Cambria Math" panose="02040503050406030204" pitchFamily="18" charset="0"/>
                          <a:cs typeface="Cambria Math" panose="02040503050406030204" pitchFamily="18" charset="0"/>
                        </a:rPr>
                        <m:t>//(</m:t>
                      </m:r>
                      <m:f>
                        <m:fPr>
                          <m:type m:val="skw"/>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r>
                            <a:rPr lang="en-US" altLang="pt-BR" sz="2800" i="1" dirty="0" smtClean="0">
                              <a:latin typeface="Cambria Math" panose="02040503050406030204" pitchFamily="18" charset="0"/>
                              <a:cs typeface="Cambria Math" panose="02040503050406030204" pitchFamily="18" charset="0"/>
                            </a:rPr>
                            <m:t>𝑗</m:t>
                          </m:r>
                          <m:r>
                            <a:rPr lang="en-US" altLang="pt-BR" sz="2800" i="1" dirty="0" smtClean="0">
                              <a:latin typeface="Cambria Math" panose="02040503050406030204" pitchFamily="18" charset="0"/>
                              <a:cs typeface="Cambria Math" panose="02040503050406030204" pitchFamily="18" charset="0"/>
                            </a:rPr>
                            <m:t>𝜔</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𝐶</m:t>
                              </m:r>
                            </m:e>
                            <m:sub>
                              <m:r>
                                <a:rPr lang="en-US" altLang="pt-BR" sz="2800" i="1" dirty="0" smtClean="0">
                                  <a:latin typeface="Cambria Math" panose="02040503050406030204" pitchFamily="18" charset="0"/>
                                  <a:cs typeface="Cambria Math" panose="02040503050406030204" pitchFamily="18" charset="0"/>
                                </a:rPr>
                                <m:t>𝐵</m:t>
                              </m:r>
                            </m:sub>
                          </m:sSub>
                        </m:den>
                      </m:f>
                      <m:r>
                        <a:rPr lang="en-US" altLang="pt-BR" sz="2800" i="1" dirty="0" smtClean="0">
                          <a:latin typeface="Cambria Math" panose="02040503050406030204" pitchFamily="18" charset="0"/>
                          <a:cs typeface="Cambria Math" panose="02040503050406030204" pitchFamily="18" charset="0"/>
                        </a:rPr>
                        <m:t>)</m:t>
                      </m:r>
                    </m:oMath>
                  </m:oMathPara>
                </a14:m>
                <a:endParaRPr lang="pt-BR" altLang="en-US" sz="2800" dirty="0">
                  <a:latin typeface="Comic Sans MS" panose="030F0702030302020204" pitchFamily="66" charset="0"/>
                  <a:cs typeface="Comic Sans MS" panose="030F0702030302020204" pitchFamily="66" charset="0"/>
                </a:endParaRPr>
              </a:p>
            </p:txBody>
          </p:sp>
        </mc:Choice>
        <mc:Fallback>
          <p:sp>
            <p:nvSpPr>
              <p:cNvPr id="79" name="Caixa de Texto 23"/>
              <p:cNvSpPr txBox="1">
                <a:spLocks noRot="1" noChangeAspect="1" noMove="1" noResize="1" noEditPoints="1" noAdjustHandles="1" noChangeArrowheads="1" noChangeShapeType="1" noTextEdit="1"/>
              </p:cNvSpPr>
              <p:nvPr/>
            </p:nvSpPr>
            <p:spPr>
              <a:xfrm>
                <a:off x="6960870" y="3790315"/>
                <a:ext cx="4750435" cy="72199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80" name="Conector Reto 79"/>
          <p:cNvCxnSpPr/>
          <p:nvPr/>
        </p:nvCxnSpPr>
        <p:spPr>
          <a:xfrm>
            <a:off x="9352280" y="4727575"/>
            <a:ext cx="0" cy="111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Conector Reto 80"/>
          <p:cNvCxnSpPr/>
          <p:nvPr/>
        </p:nvCxnSpPr>
        <p:spPr>
          <a:xfrm>
            <a:off x="9965690" y="4727575"/>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82" name="Grupo 81"/>
          <p:cNvGrpSpPr/>
          <p:nvPr/>
        </p:nvGrpSpPr>
        <p:grpSpPr>
          <a:xfrm flipH="1">
            <a:off x="9346733" y="4623947"/>
            <a:ext cx="1274445" cy="234950"/>
            <a:chOff x="4152748" y="3524056"/>
            <a:chExt cx="1274569" cy="255373"/>
          </a:xfrm>
        </p:grpSpPr>
        <p:cxnSp>
          <p:nvCxnSpPr>
            <p:cNvPr id="8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84" name="Retângulo 83"/>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5" name="Conector Reto 84"/>
          <p:cNvCxnSpPr/>
          <p:nvPr/>
        </p:nvCxnSpPr>
        <p:spPr>
          <a:xfrm>
            <a:off x="9159844" y="584740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flipV="1">
            <a:off x="9346565" y="5489575"/>
            <a:ext cx="1740535" cy="5715"/>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a:off x="3084830" y="4458335"/>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a:off x="703580" y="6175375"/>
            <a:ext cx="3459480" cy="8255"/>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sp>
        <p:nvSpPr>
          <p:cNvPr id="90" name="CaixaDeTexto 56"/>
          <p:cNvSpPr txBox="1"/>
          <p:nvPr/>
        </p:nvSpPr>
        <p:spPr>
          <a:xfrm>
            <a:off x="5252368" y="5964075"/>
            <a:ext cx="3060918" cy="583565"/>
          </a:xfrm>
          <a:prstGeom prst="rect">
            <a:avLst/>
          </a:prstGeom>
          <a:noFill/>
          <a:ln w="34925">
            <a:solidFill>
              <a:srgbClr val="FFFF00"/>
            </a:solidFill>
          </a:ln>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Equivalente</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6" name="CaixaDeTexto 45"/>
          <p:cNvSpPr txBox="1"/>
          <p:nvPr/>
        </p:nvSpPr>
        <p:spPr>
          <a:xfrm>
            <a:off x="894715" y="325120"/>
            <a:ext cx="8740140"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Teorema de Thevenin</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0" name="Conector Reto 9"/>
          <p:cNvCxnSpPr/>
          <p:nvPr/>
        </p:nvCxnSpPr>
        <p:spPr>
          <a:xfrm>
            <a:off x="7753985" y="2628900"/>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55" name="Grupo 54"/>
          <p:cNvGrpSpPr/>
          <p:nvPr/>
        </p:nvGrpSpPr>
        <p:grpSpPr>
          <a:xfrm rot="10800000">
            <a:off x="7220585" y="2373630"/>
            <a:ext cx="1126490" cy="508000"/>
            <a:chOff x="14922" y="4274"/>
            <a:chExt cx="1774" cy="800"/>
          </a:xfrm>
        </p:grpSpPr>
        <p:cxnSp>
          <p:nvCxnSpPr>
            <p:cNvPr id="9" name="Conector Reto 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4" name="Elipse 13"/>
            <p:cNvSpPr/>
            <p:nvPr/>
          </p:nvSpPr>
          <p:spPr>
            <a:xfrm>
              <a:off x="15478" y="4274"/>
              <a:ext cx="850" cy="801"/>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Caixa de Texto 14"/>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sp>
        <p:nvSpPr>
          <p:cNvPr id="57" name="CaixaDeTexto 56"/>
          <p:cNvSpPr txBox="1"/>
          <p:nvPr/>
        </p:nvSpPr>
        <p:spPr>
          <a:xfrm>
            <a:off x="3720748" y="3080540"/>
            <a:ext cx="3060918" cy="583565"/>
          </a:xfrm>
          <a:prstGeom prst="rect">
            <a:avLst/>
          </a:prstGeom>
          <a:noFill/>
          <a:ln w="34925">
            <a:solidFill>
              <a:srgbClr val="FFFF00"/>
            </a:solidFill>
          </a:ln>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Equivalente</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49" name="Grupo 48"/>
          <p:cNvGrpSpPr/>
          <p:nvPr/>
        </p:nvGrpSpPr>
        <p:grpSpPr>
          <a:xfrm rot="5400000" flipH="1" flipV="1">
            <a:off x="6606708" y="3140587"/>
            <a:ext cx="1274445" cy="234950"/>
            <a:chOff x="4152748" y="3524056"/>
            <a:chExt cx="1274569" cy="255373"/>
          </a:xfrm>
        </p:grpSpPr>
        <p:cxnSp>
          <p:nvCxnSpPr>
            <p:cNvPr id="5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1" name="Retângulo 50"/>
            <p:cNvSpPr/>
            <p:nvPr/>
          </p:nvSpPr>
          <p:spPr>
            <a:xfrm>
              <a:off x="4606140" y="3524056"/>
              <a:ext cx="476096" cy="255373"/>
            </a:xfrm>
            <a:prstGeom prst="rect">
              <a:avLst/>
            </a:prstGeom>
            <a:solidFill>
              <a:srgbClr val="F7FD9D"/>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6" name="Conector Reto 55"/>
          <p:cNvCxnSpPr/>
          <p:nvPr/>
        </p:nvCxnSpPr>
        <p:spPr>
          <a:xfrm>
            <a:off x="7067519" y="387636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V="1">
            <a:off x="7233920" y="3704590"/>
            <a:ext cx="1740535" cy="5715"/>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79" name="Caixa de Texto 23"/>
              <p:cNvSpPr txBox="1"/>
              <p:nvPr/>
            </p:nvSpPr>
            <p:spPr>
              <a:xfrm>
                <a:off x="7420610" y="2907665"/>
                <a:ext cx="3909060" cy="632460"/>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sub>
                          </m:sSub>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r>
                            <a:rPr lang="en-US" altLang="pt-BR" sz="2400" i="1" dirty="0" smtClean="0">
                              <a:latin typeface="Cambria Math" panose="02040503050406030204" pitchFamily="18" charset="0"/>
                              <a:cs typeface="Cambria Math" panose="02040503050406030204" pitchFamily="18" charset="0"/>
                            </a:rPr>
                            <m:t>1</m:t>
                          </m:r>
                        </m:sub>
                      </m:sSub>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r>
                            <a:rPr lang="en-US" altLang="pt-BR" sz="2400" i="1" dirty="0" smtClean="0">
                              <a:latin typeface="Cambria Math" panose="02040503050406030204" pitchFamily="18" charset="0"/>
                              <a:cs typeface="Cambria Math" panose="02040503050406030204" pitchFamily="18" charset="0"/>
                            </a:rPr>
                            <m:t>2</m:t>
                          </m:r>
                        </m:sub>
                      </m:sSub>
                      <m:r>
                        <a:rPr lang="en-US" altLang="pt-BR" sz="2400" i="1" dirty="0" smtClean="0">
                          <a:latin typeface="Cambria Math" panose="02040503050406030204" pitchFamily="18" charset="0"/>
                          <a:cs typeface="Cambria Math" panose="02040503050406030204" pitchFamily="18" charset="0"/>
                        </a:rPr>
                        <m:t>//(</m:t>
                      </m:r>
                      <m:f>
                        <m:fPr>
                          <m:type m:val="skw"/>
                          <m:ctrlPr>
                            <a:rPr lang="en-US" altLang="pt-BR" sz="2400" i="1" dirty="0" smtClean="0">
                              <a:latin typeface="Cambria Math" panose="02040503050406030204" pitchFamily="18" charset="0"/>
                              <a:cs typeface="Cambria Math" panose="02040503050406030204" pitchFamily="18" charset="0"/>
                            </a:rPr>
                          </m:ctrlPr>
                        </m:fPr>
                        <m:num>
                          <m:r>
                            <a:rPr lang="en-US" altLang="pt-BR" sz="2400" i="1" dirty="0" smtClean="0">
                              <a:latin typeface="Cambria Math" panose="02040503050406030204" pitchFamily="18" charset="0"/>
                              <a:cs typeface="Cambria Math" panose="02040503050406030204" pitchFamily="18" charset="0"/>
                            </a:rPr>
                            <m:t>1</m:t>
                          </m:r>
                        </m:num>
                        <m:den>
                          <m:r>
                            <a:rPr lang="en-US" altLang="pt-BR" sz="2400" i="1" dirty="0" smtClean="0">
                              <a:latin typeface="Cambria Math" panose="02040503050406030204" pitchFamily="18" charset="0"/>
                              <a:cs typeface="Cambria Math" panose="02040503050406030204" pitchFamily="18" charset="0"/>
                            </a:rPr>
                            <m:t>𝑗</m:t>
                          </m:r>
                          <m:r>
                            <a:rPr lang="en-US" altLang="pt-BR" sz="2400" i="1" dirty="0" smtClean="0">
                              <a:latin typeface="Cambria Math" panose="02040503050406030204" pitchFamily="18" charset="0"/>
                              <a:cs typeface="Cambria Math" panose="02040503050406030204" pitchFamily="18" charset="0"/>
                            </a:rPr>
                            <m:t>𝜔</m:t>
                          </m:r>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𝐶</m:t>
                              </m:r>
                            </m:e>
                            <m:sub>
                              <m:r>
                                <a:rPr lang="en-US" altLang="pt-BR" sz="2400" i="1" dirty="0" smtClean="0">
                                  <a:latin typeface="Cambria Math" panose="02040503050406030204" pitchFamily="18" charset="0"/>
                                  <a:cs typeface="Cambria Math" panose="02040503050406030204" pitchFamily="18" charset="0"/>
                                </a:rPr>
                                <m:t>𝐵</m:t>
                              </m:r>
                            </m:sub>
                          </m:sSub>
                        </m:den>
                      </m:f>
                      <m:r>
                        <a:rPr lang="en-US" altLang="pt-BR" sz="2400" i="1" dirty="0" smtClean="0">
                          <a:latin typeface="Cambria Math" panose="02040503050406030204" pitchFamily="18" charset="0"/>
                          <a:ea typeface="MS Mincho" charset="0"/>
                          <a:cs typeface="Cambria Math" panose="02040503050406030204" pitchFamily="18" charset="0"/>
                        </a:rPr>
                        <m:t>)</m:t>
                      </m:r>
                    </m:oMath>
                  </m:oMathPara>
                </a14:m>
                <a:endParaRPr lang="en-US" altLang="pt-BR" sz="2400" i="1" dirty="0" smtClean="0">
                  <a:latin typeface="Cambria Math" panose="02040503050406030204" pitchFamily="18" charset="0"/>
                  <a:cs typeface="Cambria Math" panose="02040503050406030204" pitchFamily="18" charset="0"/>
                </a:endParaRPr>
              </a:p>
            </p:txBody>
          </p:sp>
        </mc:Choice>
        <mc:Fallback>
          <p:sp>
            <p:nvSpPr>
              <p:cNvPr id="79" name="Caixa de Texto 23"/>
              <p:cNvSpPr txBox="1">
                <a:spLocks noRot="1" noChangeAspect="1" noMove="1" noResize="1" noEditPoints="1" noAdjustHandles="1" noChangeArrowheads="1" noChangeShapeType="1" noTextEdit="1"/>
              </p:cNvSpPr>
              <p:nvPr/>
            </p:nvSpPr>
            <p:spPr>
              <a:xfrm>
                <a:off x="7420610" y="2907665"/>
                <a:ext cx="3909060" cy="632460"/>
              </a:xfrm>
              <a:prstGeom prst="rect">
                <a:avLst/>
              </a:prstGeom>
              <a:blipFill rotWithShape="1">
                <a:blip r:embed="rId1"/>
                <a:stretch>
                  <a:fillRect/>
                </a:stretch>
              </a:blipFill>
            </p:spPr>
            <p:txBody>
              <a:bodyPr/>
              <a:lstStyle/>
              <a:p>
                <a:r>
                  <a:rPr lang="pt-BR" altLang="en-US">
                    <a:noFill/>
                  </a:rPr>
                  <a:t> </a:t>
                </a:r>
              </a:p>
            </p:txBody>
          </p:sp>
        </mc:Fallback>
      </mc:AlternateContent>
      <p:sp>
        <p:nvSpPr>
          <p:cNvPr id="59" name="CaixaDeTexto 47"/>
          <p:cNvSpPr txBox="1"/>
          <p:nvPr/>
        </p:nvSpPr>
        <p:spPr>
          <a:xfrm>
            <a:off x="1919632" y="1446920"/>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grpSp>
        <p:nvGrpSpPr>
          <p:cNvPr id="61" name="Grupo 60"/>
          <p:cNvGrpSpPr/>
          <p:nvPr/>
        </p:nvGrpSpPr>
        <p:grpSpPr>
          <a:xfrm rot="5400000" flipH="1">
            <a:off x="1957238" y="2116967"/>
            <a:ext cx="1274445" cy="234950"/>
            <a:chOff x="4152748" y="3524056"/>
            <a:chExt cx="1274569" cy="255373"/>
          </a:xfrm>
        </p:grpSpPr>
        <p:cxnSp>
          <p:nvCxnSpPr>
            <p:cNvPr id="62"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63" name="Retângulo 6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4" name="Grupo 63"/>
          <p:cNvGrpSpPr/>
          <p:nvPr/>
        </p:nvGrpSpPr>
        <p:grpSpPr>
          <a:xfrm rot="5400000" flipH="1">
            <a:off x="1941998" y="4470912"/>
            <a:ext cx="1274445" cy="234950"/>
            <a:chOff x="4152748" y="3524056"/>
            <a:chExt cx="1274569" cy="255373"/>
          </a:xfrm>
        </p:grpSpPr>
        <p:cxnSp>
          <p:nvCxnSpPr>
            <p:cNvPr id="6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6" name="Retângulo 6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7" name="Conector Reto 66"/>
          <p:cNvCxnSpPr/>
          <p:nvPr/>
        </p:nvCxnSpPr>
        <p:spPr>
          <a:xfrm>
            <a:off x="2416144" y="522510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2586990" y="2776220"/>
            <a:ext cx="0" cy="13023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1988820" y="3481070"/>
            <a:ext cx="14306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Elipse 69"/>
          <p:cNvSpPr/>
          <p:nvPr/>
        </p:nvSpPr>
        <p:spPr>
          <a:xfrm>
            <a:off x="2536190" y="3431540"/>
            <a:ext cx="108000" cy="1080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1" name="Caixa de Texto 23"/>
          <p:cNvSpPr txBox="1"/>
          <p:nvPr/>
        </p:nvSpPr>
        <p:spPr>
          <a:xfrm>
            <a:off x="843915" y="4495800"/>
            <a:ext cx="17354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72" name="Caixa de Texto 23"/>
          <p:cNvSpPr txBox="1"/>
          <p:nvPr/>
        </p:nvSpPr>
        <p:spPr>
          <a:xfrm>
            <a:off x="612775" y="188912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73" name="Conector Reto 72"/>
          <p:cNvCxnSpPr/>
          <p:nvPr/>
        </p:nvCxnSpPr>
        <p:spPr>
          <a:xfrm rot="16200000" flipV="1">
            <a:off x="1621155" y="3442335"/>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rot="16200000" flipV="1">
            <a:off x="1710690" y="3437255"/>
            <a:ext cx="5556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a:off x="773430" y="347472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Conector Reto 75"/>
          <p:cNvCxnSpPr/>
          <p:nvPr/>
        </p:nvCxnSpPr>
        <p:spPr>
          <a:xfrm>
            <a:off x="800735" y="3474720"/>
            <a:ext cx="0" cy="75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Elipse 76"/>
          <p:cNvSpPr/>
          <p:nvPr/>
        </p:nvSpPr>
        <p:spPr>
          <a:xfrm>
            <a:off x="582313" y="416470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8" name="Forma livre 77"/>
          <p:cNvSpPr/>
          <p:nvPr/>
        </p:nvSpPr>
        <p:spPr>
          <a:xfrm>
            <a:off x="642003" y="422566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0" name="Conector Reto 79"/>
          <p:cNvCxnSpPr/>
          <p:nvPr/>
        </p:nvCxnSpPr>
        <p:spPr>
          <a:xfrm rot="5400000">
            <a:off x="458435" y="490866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Conector Reto 80"/>
          <p:cNvCxnSpPr/>
          <p:nvPr/>
        </p:nvCxnSpPr>
        <p:spPr>
          <a:xfrm>
            <a:off x="628337" y="52644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Conector Reto 81"/>
          <p:cNvCxnSpPr/>
          <p:nvPr/>
        </p:nvCxnSpPr>
        <p:spPr>
          <a:xfrm flipH="1" flipV="1">
            <a:off x="785195" y="3913998"/>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1489075" y="2647315"/>
            <a:ext cx="82042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84" name="Caixa de Texto 83"/>
          <p:cNvSpPr txBox="1"/>
          <p:nvPr/>
        </p:nvSpPr>
        <p:spPr>
          <a:xfrm>
            <a:off x="2769235" y="2909570"/>
            <a:ext cx="563880" cy="521970"/>
          </a:xfrm>
          <a:prstGeom prst="rect">
            <a:avLst/>
          </a:prstGeom>
          <a:noFill/>
        </p:spPr>
        <p:txBody>
          <a:bodyPr wrap="none" rtlCol="0" anchor="t">
            <a:spAutoFit/>
          </a:bodyPr>
          <a:lstStyle/>
          <a:p>
            <a:pPr indent="0">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86" name="Caixa de Texto 85"/>
              <p:cNvSpPr txBox="1"/>
              <p:nvPr/>
            </p:nvSpPr>
            <p:spPr>
              <a:xfrm>
                <a:off x="4079240" y="4749800"/>
                <a:ext cx="7635240" cy="10445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𝟎𝟏</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𝟎𝟐</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𝒕</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type m:val="skw"/>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sSub>
                                <m:sSubPr>
                                  <m:ctrlPr>
                                    <a:rPr lang="en-US" altLang="pt-BR" sz="24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ctrlPr>
                                </m:sSubPr>
                                <m:e>
                                  <m:r>
                                    <a:rPr lang="pt-BR" altLang="pt-BR" sz="24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t>𝑪</m:t>
                                  </m:r>
                                </m:e>
                                <m:sub>
                                  <m:r>
                                    <a:rPr lang="pt-BR" altLang="pt-BR" sz="24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t>𝑩</m:t>
                                  </m:r>
                                </m:sub>
                              </m:sSub>
                            </m:den>
                          </m:f>
                        </m:den>
                      </m:f>
                    </m:oMath>
                  </m:oMathPara>
                </a14:m>
                <a:endParaRPr lang="pt-BR" altLang="pt-BR" sz="24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6" name="Caixa de Texto 85"/>
              <p:cNvSpPr txBox="1">
                <a:spLocks noRot="1" noChangeAspect="1" noMove="1" noResize="1" noEditPoints="1" noAdjustHandles="1" noChangeArrowheads="1" noChangeShapeType="1" noTextEdit="1"/>
              </p:cNvSpPr>
              <p:nvPr/>
            </p:nvSpPr>
            <p:spPr>
              <a:xfrm>
                <a:off x="4079240" y="4749800"/>
                <a:ext cx="7635240" cy="1044575"/>
              </a:xfrm>
              <a:prstGeom prst="rect">
                <a:avLst/>
              </a:prstGeom>
              <a:blipFill rotWithShape="1">
                <a:blip r:embed="rId2"/>
                <a:stretch>
                  <a:fillRect b="-608"/>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 name="Caixa de Texto 23"/>
              <p:cNvSpPr txBox="1"/>
              <p:nvPr/>
            </p:nvSpPr>
            <p:spPr>
              <a:xfrm>
                <a:off x="7496810" y="2074545"/>
                <a:ext cx="1226820" cy="460375"/>
              </a:xfrm>
              <a:prstGeom prst="rect">
                <a:avLst/>
              </a:prstGeom>
              <a:noFill/>
            </p:spPr>
            <p:txBody>
              <a:bodyPr wrap="square" rtlCol="0">
                <a:spAutoFit/>
              </a:bodyPr>
              <a:p>
                <a:pPr algn="ctr"/>
                <a14:m>
                  <m:oMathPara xmlns:m="http://schemas.openxmlformats.org/officeDocument/2006/math">
                    <m:oMathParaPr>
                      <m:jc m:val="centerGroup"/>
                    </m:oMathParaPr>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𝐵𝐵</m:t>
                          </m:r>
                        </m:sub>
                      </m:sSub>
                    </m:oMath>
                  </m:oMathPara>
                </a14:m>
                <a:endParaRPr lang="en-US" altLang="pt-BR" sz="2400" i="1" dirty="0" smtClean="0">
                  <a:latin typeface="Cambria Math" panose="02040503050406030204" pitchFamily="18" charset="0"/>
                  <a:cs typeface="Cambria Math" panose="02040503050406030204" pitchFamily="18" charset="0"/>
                </a:endParaRPr>
              </a:p>
            </p:txBody>
          </p:sp>
        </mc:Choice>
        <mc:Fallback>
          <p:sp>
            <p:nvSpPr>
              <p:cNvPr id="2" name="Caixa de Texto 23"/>
              <p:cNvSpPr txBox="1">
                <a:spLocks noRot="1" noChangeAspect="1" noMove="1" noResize="1" noEditPoints="1" noAdjustHandles="1" noChangeArrowheads="1" noChangeShapeType="1" noTextEdit="1"/>
              </p:cNvSpPr>
              <p:nvPr/>
            </p:nvSpPr>
            <p:spPr>
              <a:xfrm>
                <a:off x="7496810" y="2074545"/>
                <a:ext cx="1226820" cy="46037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74427" y="509934"/>
                <a:ext cx="10515600" cy="340697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50000"/>
                  </a:lnSpc>
                  <a:buNone/>
                </a:pPr>
                <a:r>
                  <a:rPr lang="pt-BR" sz="3200" dirty="0" smtClean="0">
                    <a:ea typeface="Cambria Math" panose="02040503050406030204" pitchFamily="18" charset="0"/>
                  </a:rPr>
                  <a:t>Sabemos que </a:t>
                </a:r>
                <a14:m>
                  <m:oMath xmlns:m="http://schemas.openxmlformats.org/officeDocument/2006/math">
                    <m:sSup>
                      <m:sSupPr>
                        <m:ctrlPr>
                          <a:rPr lang="pt-BR" sz="3200" i="1" smtClean="0">
                            <a:latin typeface="Cambria Math" panose="02040503050406030204" pitchFamily="18" charset="0"/>
                            <a:ea typeface="Cambria Math" panose="02040503050406030204" pitchFamily="18" charset="0"/>
                          </a:rPr>
                        </m:ctrlPr>
                      </m:sSupPr>
                      <m:e>
                        <m:r>
                          <a:rPr lang="pt-BR" sz="3200" i="1">
                            <a:latin typeface="Cambria Math" panose="02040503050406030204" pitchFamily="18" charset="0"/>
                            <a:ea typeface="Cambria Math" panose="02040503050406030204" pitchFamily="18" charset="0"/>
                          </a:rPr>
                          <m:t>ℒ</m:t>
                        </m:r>
                      </m:e>
                      <m:sup>
                        <m:r>
                          <a:rPr lang="pt-BR" sz="3200" b="0" i="1" smtClean="0">
                            <a:latin typeface="Cambria Math" panose="02040503050406030204" pitchFamily="18" charset="0"/>
                            <a:ea typeface="Cambria Math" panose="02040503050406030204" pitchFamily="18" charset="0"/>
                          </a:rPr>
                          <m:t>−</m:t>
                        </m:r>
                        <m:r>
                          <a:rPr lang="pt-BR" sz="3200" b="0" i="1" smtClean="0">
                            <a:latin typeface="Cambria Math" panose="02040503050406030204" pitchFamily="18" charset="0"/>
                            <a:ea typeface="Cambria Math" panose="02040503050406030204" pitchFamily="18" charset="0"/>
                          </a:rPr>
                          <m:t>1</m:t>
                        </m:r>
                      </m:sup>
                    </m:sSup>
                    <m:d>
                      <m:dPr>
                        <m:ctrlPr>
                          <a:rPr lang="pt-BR" sz="3200" i="1" smtClean="0">
                            <a:latin typeface="Cambria Math" panose="02040503050406030204" pitchFamily="18" charset="0"/>
                            <a:ea typeface="Cambria Math" panose="02040503050406030204" pitchFamily="18" charset="0"/>
                          </a:rPr>
                        </m:ctrlPr>
                      </m:dPr>
                      <m:e>
                        <m:f>
                          <m:fPr>
                            <m:ctrlPr>
                              <a:rPr lang="pt-BR" sz="3200" i="1">
                                <a:latin typeface="Cambria Math" panose="02040503050406030204" pitchFamily="18" charset="0"/>
                              </a:rPr>
                            </m:ctrlPr>
                          </m:fPr>
                          <m:num>
                            <m:r>
                              <a:rPr lang="pt-BR" sz="3200" b="0" i="1" smtClean="0">
                                <a:latin typeface="Cambria Math" panose="02040503050406030204" pitchFamily="18" charset="0"/>
                              </a:rPr>
                              <m:t>𝑠</m:t>
                            </m:r>
                          </m:num>
                          <m:den>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2</m:t>
                                </m:r>
                              </m:sup>
                            </m:sSup>
                            <m:r>
                              <a:rPr lang="pt-BR" sz="3200" i="1">
                                <a:latin typeface="Cambria Math" panose="02040503050406030204" pitchFamily="18" charset="0"/>
                              </a:rPr>
                              <m:t>+</m:t>
                            </m:r>
                            <m:sSup>
                              <m:sSupPr>
                                <m:ctrlPr>
                                  <a:rPr lang="pt-BR" sz="3200" i="1">
                                    <a:latin typeface="Cambria Math" panose="02040503050406030204" pitchFamily="18" charset="0"/>
                                  </a:rPr>
                                </m:ctrlPr>
                              </m:sSupPr>
                              <m:e>
                                <m:r>
                                  <a:rPr lang="pt-BR" sz="3200" i="1">
                                    <a:latin typeface="Cambria Math" panose="02040503050406030204" pitchFamily="18" charset="0"/>
                                    <a:ea typeface="Cambria Math" panose="02040503050406030204" pitchFamily="18" charset="0"/>
                                  </a:rPr>
                                  <m:t>𝜔</m:t>
                                </m:r>
                              </m:e>
                              <m:sup>
                                <m:r>
                                  <a:rPr lang="pt-BR" sz="3200" i="1">
                                    <a:latin typeface="Cambria Math" panose="02040503050406030204" pitchFamily="18" charset="0"/>
                                  </a:rPr>
                                  <m:t>2</m:t>
                                </m:r>
                              </m:sup>
                            </m:sSup>
                          </m:den>
                        </m:f>
                      </m:e>
                    </m:d>
                    <m:r>
                      <a:rPr lang="pt-BR" sz="3200" b="0" i="1" smtClean="0">
                        <a:latin typeface="Cambria Math" panose="02040503050406030204" pitchFamily="18" charset="0"/>
                      </a:rPr>
                      <m:t>=</m:t>
                    </m:r>
                    <m:r>
                      <m:rPr>
                        <m:sty m:val="p"/>
                      </m:rPr>
                      <a:rPr lang="pt-BR" sz="3200" b="0" i="0" smtClean="0">
                        <a:latin typeface="Cambria Math" panose="02040503050406030204" pitchFamily="18" charset="0"/>
                      </a:rPr>
                      <m:t>cos</m:t>
                    </m:r>
                    <m:r>
                      <a:rPr lang="pt-BR" sz="3200" b="0" i="1" smtClean="0">
                        <a:latin typeface="Cambria Math" panose="02040503050406030204" pitchFamily="18" charset="0"/>
                      </a:rPr>
                      <m:t>⁡(</m:t>
                    </m:r>
                    <m:r>
                      <a:rPr lang="pt-BR" sz="3200" b="0" i="1" smtClean="0">
                        <a:latin typeface="Cambria Math" panose="02040503050406030204" pitchFamily="18" charset="0"/>
                        <a:ea typeface="Cambria Math" panose="02040503050406030204" pitchFamily="18" charset="0"/>
                      </a:rPr>
                      <m:t>𝜔</m:t>
                    </m:r>
                    <m:r>
                      <a:rPr lang="pt-BR" sz="3200" b="0" i="1" smtClean="0">
                        <a:latin typeface="Cambria Math" panose="02040503050406030204" pitchFamily="18" charset="0"/>
                        <a:ea typeface="Cambria Math" panose="02040503050406030204" pitchFamily="18" charset="0"/>
                      </a:rPr>
                      <m:t>𝑡</m:t>
                    </m:r>
                    <m:r>
                      <a:rPr lang="pt-BR" sz="3200" b="0" i="1" smtClean="0">
                        <a:latin typeface="Cambria Math" panose="02040503050406030204" pitchFamily="18" charset="0"/>
                        <a:ea typeface="Cambria Math" panose="02040503050406030204" pitchFamily="18" charset="0"/>
                      </a:rPr>
                      <m:t>)</m:t>
                    </m:r>
                  </m:oMath>
                </a14:m>
                <a:endParaRPr lang="pt-BR" sz="3200" dirty="0" smtClean="0">
                  <a:latin typeface="Comic Sans MS" panose="030F0702030302020204" pitchFamily="66" charset="0"/>
                </a:endParaRPr>
              </a:p>
              <a:p>
                <a:pPr marL="0" indent="0">
                  <a:lnSpc>
                    <a:spcPct val="150000"/>
                  </a:lnSpc>
                  <a:buNone/>
                </a:pPr>
                <a:r>
                  <a:rPr lang="pt-BR" sz="3200" dirty="0" smtClean="0">
                    <a:ea typeface="Cambria Math" panose="02040503050406030204" pitchFamily="18" charset="0"/>
                  </a:rPr>
                  <a:t>Então, usando P</a:t>
                </a:r>
                <a:r>
                  <a:rPr lang="pt-BR" sz="3200" baseline="-25000" dirty="0" smtClean="0">
                    <a:ea typeface="Cambria Math" panose="02040503050406030204" pitchFamily="18" charset="0"/>
                  </a:rPr>
                  <a:t>4</a:t>
                </a:r>
                <a:r>
                  <a:rPr lang="pt-BR" sz="3200" dirty="0" smtClean="0">
                    <a:ea typeface="Cambria Math" panose="02040503050406030204" pitchFamily="18" charset="0"/>
                  </a:rPr>
                  <a:t> chegamos a</a:t>
                </a:r>
                <a:endParaRPr lang="pt-BR" sz="3200" dirty="0" smtClean="0">
                  <a:ea typeface="Cambria Math" panose="02040503050406030204" pitchFamily="18" charset="0"/>
                </a:endParaRPr>
              </a:p>
              <a:p>
                <a:pPr marL="0" indent="0" algn="ctr">
                  <a:lnSpc>
                    <a:spcPct val="150000"/>
                  </a:lnSpc>
                  <a:buNone/>
                </a:pPr>
                <a:r>
                  <a:rPr lang="pt-BR" sz="3200" dirty="0" smtClean="0">
                    <a:ea typeface="Cambria Math" panose="02040503050406030204" pitchFamily="18" charset="0"/>
                  </a:rPr>
                  <a:t> </a:t>
                </a:r>
                <a14:m>
                  <m:oMath xmlns:m="http://schemas.openxmlformats.org/officeDocument/2006/math">
                    <m:sSup>
                      <m:sSupPr>
                        <m:ctrlPr>
                          <a:rPr lang="pt-BR" sz="3200" i="1" smtClean="0">
                            <a:latin typeface="Cambria Math" panose="02040503050406030204" pitchFamily="18" charset="0"/>
                            <a:ea typeface="Cambria Math" panose="02040503050406030204" pitchFamily="18" charset="0"/>
                          </a:rPr>
                        </m:ctrlPr>
                      </m:sSupPr>
                      <m:e>
                        <m:r>
                          <a:rPr lang="pt-BR" sz="3200" i="1">
                            <a:latin typeface="Cambria Math" panose="02040503050406030204" pitchFamily="18" charset="0"/>
                            <a:ea typeface="Cambria Math" panose="02040503050406030204" pitchFamily="18" charset="0"/>
                          </a:rPr>
                          <m:t>ℒ</m:t>
                        </m:r>
                      </m:e>
                      <m:sup>
                        <m:r>
                          <a:rPr lang="pt-BR" sz="3200" i="1">
                            <a:latin typeface="Cambria Math" panose="02040503050406030204" pitchFamily="18" charset="0"/>
                            <a:ea typeface="Cambria Math" panose="02040503050406030204" pitchFamily="18" charset="0"/>
                          </a:rPr>
                          <m:t>−</m:t>
                        </m:r>
                        <m:r>
                          <a:rPr lang="pt-BR" sz="3200" i="1">
                            <a:latin typeface="Cambria Math" panose="02040503050406030204" pitchFamily="18" charset="0"/>
                            <a:ea typeface="Cambria Math" panose="02040503050406030204" pitchFamily="18" charset="0"/>
                          </a:rPr>
                          <m:t>1</m:t>
                        </m:r>
                      </m:sup>
                    </m:sSup>
                    <m:d>
                      <m:dPr>
                        <m:ctrlPr>
                          <a:rPr lang="pt-BR" sz="3200" i="1">
                            <a:latin typeface="Cambria Math" panose="02040503050406030204" pitchFamily="18" charset="0"/>
                            <a:ea typeface="Cambria Math" panose="02040503050406030204" pitchFamily="18" charset="0"/>
                          </a:rPr>
                        </m:ctrlPr>
                      </m:dPr>
                      <m:e>
                        <m:f>
                          <m:fPr>
                            <m:ctrlPr>
                              <a:rPr lang="pt-BR" sz="3200" i="1" smtClean="0">
                                <a:latin typeface="Cambria Math" panose="02040503050406030204" pitchFamily="18" charset="0"/>
                              </a:rPr>
                            </m:ctrlPr>
                          </m:fPr>
                          <m:num>
                            <m:d>
                              <m:dPr>
                                <m:ctrlPr>
                                  <a:rPr lang="pt-BR" sz="3200" i="1">
                                    <a:latin typeface="Cambria Math" panose="02040503050406030204" pitchFamily="18" charset="0"/>
                                  </a:rPr>
                                </m:ctrlPr>
                              </m:dPr>
                              <m:e>
                                <m:r>
                                  <a:rPr lang="pt-BR" sz="3200" i="1">
                                    <a:latin typeface="Cambria Math" panose="02040503050406030204" pitchFamily="18" charset="0"/>
                                  </a:rPr>
                                  <m:t>𝑠</m:t>
                                </m:r>
                                <m:r>
                                  <a:rPr lang="pt-BR" sz="3200" i="1">
                                    <a:latin typeface="Cambria Math" panose="02040503050406030204" pitchFamily="18" charset="0"/>
                                  </a:rPr>
                                  <m:t>+</m:t>
                                </m:r>
                                <m:r>
                                  <a:rPr lang="pt-BR" sz="3200" i="1">
                                    <a:latin typeface="Cambria Math" panose="02040503050406030204" pitchFamily="18" charset="0"/>
                                  </a:rPr>
                                  <m:t>𝑎</m:t>
                                </m:r>
                              </m:e>
                            </m:d>
                          </m:num>
                          <m:den>
                            <m:sSup>
                              <m:sSupPr>
                                <m:ctrlPr>
                                  <a:rPr lang="pt-BR" sz="3200" i="1">
                                    <a:latin typeface="Cambria Math" panose="02040503050406030204" pitchFamily="18" charset="0"/>
                                  </a:rPr>
                                </m:ctrlPr>
                              </m:sSupPr>
                              <m:e>
                                <m:d>
                                  <m:dPr>
                                    <m:ctrlPr>
                                      <a:rPr lang="pt-BR" sz="3200" i="1">
                                        <a:latin typeface="Cambria Math" panose="02040503050406030204" pitchFamily="18" charset="0"/>
                                      </a:rPr>
                                    </m:ctrlPr>
                                  </m:dPr>
                                  <m:e>
                                    <m:r>
                                      <a:rPr lang="pt-BR" sz="3200" i="1">
                                        <a:latin typeface="Cambria Math" panose="02040503050406030204" pitchFamily="18" charset="0"/>
                                      </a:rPr>
                                      <m:t>𝑠</m:t>
                                    </m:r>
                                    <m:r>
                                      <a:rPr lang="pt-BR" sz="3200" b="0" i="1" smtClean="0">
                                        <a:latin typeface="Cambria Math" panose="02040503050406030204" pitchFamily="18" charset="0"/>
                                      </a:rPr>
                                      <m:t>+</m:t>
                                    </m:r>
                                    <m:r>
                                      <a:rPr lang="pt-BR" sz="3200" i="1">
                                        <a:latin typeface="Cambria Math" panose="02040503050406030204" pitchFamily="18" charset="0"/>
                                      </a:rPr>
                                      <m:t>𝑎</m:t>
                                    </m:r>
                                  </m:e>
                                </m:d>
                              </m:e>
                              <m:sup>
                                <m:r>
                                  <a:rPr lang="pt-BR" sz="3200" b="0" i="1" smtClean="0">
                                    <a:latin typeface="Cambria Math" panose="02040503050406030204" pitchFamily="18" charset="0"/>
                                  </a:rPr>
                                  <m:t>2</m:t>
                                </m:r>
                              </m:sup>
                            </m:sSup>
                            <m:r>
                              <a:rPr lang="pt-BR" sz="3200" b="0" i="1" smtClean="0">
                                <a:latin typeface="Cambria Math" panose="02040503050406030204" pitchFamily="18" charset="0"/>
                              </a:rPr>
                              <m:t>+</m:t>
                            </m:r>
                            <m:sSup>
                              <m:sSupPr>
                                <m:ctrlPr>
                                  <a:rPr lang="pt-BR" sz="3200" b="0" i="1" smtClean="0">
                                    <a:latin typeface="Cambria Math" panose="02040503050406030204" pitchFamily="18" charset="0"/>
                                  </a:rPr>
                                </m:ctrlPr>
                              </m:sSupPr>
                              <m:e>
                                <m:r>
                                  <a:rPr lang="pt-BR" sz="3200" b="0" i="1" smtClean="0">
                                    <a:latin typeface="Cambria Math" panose="02040503050406030204" pitchFamily="18" charset="0"/>
                                    <a:ea typeface="Cambria Math" panose="02040503050406030204" pitchFamily="18" charset="0"/>
                                  </a:rPr>
                                  <m:t>𝜔</m:t>
                                </m:r>
                              </m:e>
                              <m:sup>
                                <m:r>
                                  <a:rPr lang="pt-BR" sz="3200" b="0" i="1" smtClean="0">
                                    <a:latin typeface="Cambria Math" panose="02040503050406030204" pitchFamily="18" charset="0"/>
                                  </a:rPr>
                                  <m:t>2</m:t>
                                </m:r>
                              </m:sup>
                            </m:sSup>
                            <m:r>
                              <a:rPr lang="pt-BR" sz="3200" b="0" i="1" smtClean="0">
                                <a:latin typeface="Cambria Math" panose="02040503050406030204" pitchFamily="18" charset="0"/>
                              </a:rPr>
                              <m:t>)</m:t>
                            </m:r>
                          </m:den>
                        </m:f>
                      </m:e>
                    </m:d>
                    <m:r>
                      <a:rPr lang="pt-BR" sz="3200" b="0" i="1" smtClean="0">
                        <a:latin typeface="Cambria Math" panose="02040503050406030204" pitchFamily="18" charset="0"/>
                      </a:rPr>
                      <m:t>=</m:t>
                    </m:r>
                    <m:sSup>
                      <m:sSupPr>
                        <m:ctrlPr>
                          <a:rPr lang="pt-BR" sz="3200" b="0" i="1" smtClean="0">
                            <a:latin typeface="Cambria Math" panose="02040503050406030204" pitchFamily="18" charset="0"/>
                          </a:rPr>
                        </m:ctrlPr>
                      </m:sSupPr>
                      <m:e>
                        <m:r>
                          <a:rPr lang="pt-BR" sz="3200" b="0" i="1" smtClean="0">
                            <a:latin typeface="Cambria Math" panose="02040503050406030204" pitchFamily="18" charset="0"/>
                          </a:rPr>
                          <m:t>𝑒</m:t>
                        </m:r>
                      </m:e>
                      <m:sup>
                        <m:r>
                          <a:rPr lang="pt-BR" sz="3200" b="0" i="1" smtClean="0">
                            <a:latin typeface="Cambria Math" panose="02040503050406030204" pitchFamily="18" charset="0"/>
                          </a:rPr>
                          <m:t>−</m:t>
                        </m:r>
                        <m:r>
                          <a:rPr lang="pt-BR" sz="3200" b="0" i="1" smtClean="0">
                            <a:latin typeface="Cambria Math" panose="02040503050406030204" pitchFamily="18" charset="0"/>
                          </a:rPr>
                          <m:t>𝑎𝑡</m:t>
                        </m:r>
                      </m:sup>
                    </m:sSup>
                    <m:r>
                      <m:rPr>
                        <m:sty m:val="p"/>
                      </m:rPr>
                      <a:rPr lang="pt-BR" sz="3200">
                        <a:latin typeface="Cambria Math" panose="02040503050406030204" pitchFamily="18" charset="0"/>
                      </a:rPr>
                      <m:t>cos</m:t>
                    </m:r>
                    <m:r>
                      <a:rPr lang="pt-BR" sz="3200" i="1">
                        <a:latin typeface="Cambria Math" panose="02040503050406030204" pitchFamily="18" charset="0"/>
                      </a:rPr>
                      <m:t>⁡(</m:t>
                    </m:r>
                    <m:r>
                      <a:rPr lang="pt-BR" sz="3200" i="1">
                        <a:latin typeface="Cambria Math" panose="02040503050406030204" pitchFamily="18" charset="0"/>
                        <a:ea typeface="Cambria Math" panose="02040503050406030204" pitchFamily="18" charset="0"/>
                      </a:rPr>
                      <m:t>𝜔</m:t>
                    </m:r>
                    <m:r>
                      <a:rPr lang="pt-BR" sz="3200" i="1">
                        <a:latin typeface="Cambria Math" panose="02040503050406030204" pitchFamily="18" charset="0"/>
                        <a:ea typeface="Cambria Math" panose="02040503050406030204" pitchFamily="18" charset="0"/>
                      </a:rPr>
                      <m:t>𝑡</m:t>
                    </m:r>
                    <m:r>
                      <a:rPr lang="pt-BR" sz="3200" i="1">
                        <a:latin typeface="Cambria Math" panose="02040503050406030204" pitchFamily="18" charset="0"/>
                        <a:ea typeface="Cambria Math" panose="02040503050406030204" pitchFamily="18" charset="0"/>
                      </a:rPr>
                      <m:t>)</m:t>
                    </m:r>
                  </m:oMath>
                </a14:m>
                <a:endParaRPr lang="pt-BR" sz="3200" dirty="0">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74427" y="509934"/>
                <a:ext cx="10515600" cy="3406973"/>
              </a:xfrm>
              <a:prstGeom prst="rect">
                <a:avLst/>
              </a:prstGeom>
              <a:blipFill rotWithShape="1">
                <a:blip r:embed="rId1"/>
                <a:stretch>
                  <a:fillRect l="-1" t="-1" r="1" b="7"/>
                </a:stretch>
              </a:blipFill>
            </p:spPr>
            <p:txBody>
              <a:bodyPr/>
              <a:lstStyle/>
              <a:p>
                <a:r>
                  <a:rPr lang="pt-BR" altLang="en-US">
                    <a:noFill/>
                  </a:rPr>
                  <a:t> </a:t>
                </a:r>
              </a:p>
            </p:txBody>
          </p:sp>
        </mc:Fallback>
      </mc:AlternateContent>
      <p:sp>
        <p:nvSpPr>
          <p:cNvPr id="4" name="Espaço Reservado para Conteúdo 2"/>
          <p:cNvSpPr txBox="1"/>
          <p:nvPr/>
        </p:nvSpPr>
        <p:spPr>
          <a:xfrm>
            <a:off x="457200" y="3916680"/>
            <a:ext cx="10732770" cy="2145030"/>
          </a:xfrm>
          <a:prstGeom prst="rect">
            <a:avLst/>
          </a:prstGeom>
        </p:spPr>
        <p:txBody>
          <a:bodyPr>
            <a:normAutofit fontScale="8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Font typeface="Arial" panose="020B0604020202020204" pitchFamily="34" charset="0"/>
              <a:buNone/>
            </a:pPr>
            <a:r>
              <a:rPr lang="pt-BR" sz="3000" b="1" dirty="0" smtClean="0">
                <a:solidFill>
                  <a:srgbClr val="C00000"/>
                </a:solidFill>
                <a:latin typeface="Comic Sans MS" panose="030F0702030302020204" pitchFamily="66" charset="0"/>
              </a:rPr>
              <a:t>P5. Translação em t</a:t>
            </a:r>
            <a:endParaRPr lang="pt-BR" sz="3000" b="1" dirty="0" smtClean="0">
              <a:solidFill>
                <a:srgbClr val="C00000"/>
              </a:solidFill>
              <a:latin typeface="Comic Sans MS" panose="030F0702030302020204" pitchFamily="66" charset="0"/>
            </a:endParaRPr>
          </a:p>
          <a:p>
            <a:pPr marL="0" indent="0" algn="ctr">
              <a:lnSpc>
                <a:spcPct val="120000"/>
              </a:lnSpc>
              <a:buNone/>
            </a:pPr>
            <a:r>
              <a:rPr lang="pt-BR" dirty="0" smtClean="0">
                <a:latin typeface="Comic Sans MS" panose="030F0702030302020204" pitchFamily="66" charset="0"/>
              </a:rPr>
              <a:t> </a:t>
            </a:r>
            <a:r>
              <a:rPr lang="pt-BR" sz="3200" dirty="0" smtClean="0">
                <a:latin typeface="Viner Hand ITC" panose="03070502030502020203" pitchFamily="66" charset="0"/>
              </a:rPr>
              <a:t>L</a:t>
            </a:r>
            <a:r>
              <a:rPr lang="pt-BR" sz="3200" dirty="0" smtClean="0">
                <a:latin typeface="Comic Sans MS" panose="030F0702030302020204" pitchFamily="66" charset="0"/>
              </a:rPr>
              <a:t>(f(</a:t>
            </a:r>
            <a:r>
              <a:rPr lang="pt-BR" sz="3200" dirty="0" err="1">
                <a:latin typeface="Comic Sans MS" panose="030F0702030302020204" pitchFamily="66" charset="0"/>
              </a:rPr>
              <a:t>t</a:t>
            </a:r>
            <a:r>
              <a:rPr lang="pt-BR" sz="3200" dirty="0" err="1" smtClean="0">
                <a:latin typeface="Comic Sans MS" panose="030F0702030302020204" pitchFamily="66" charset="0"/>
              </a:rPr>
              <a:t>+a</a:t>
            </a:r>
            <a:r>
              <a:rPr lang="pt-BR" sz="3200" dirty="0" smtClean="0">
                <a:latin typeface="Comic Sans MS" panose="030F0702030302020204" pitchFamily="66" charset="0"/>
              </a:rPr>
              <a:t>)) = </a:t>
            </a:r>
            <a:r>
              <a:rPr lang="pt-BR" sz="3200" dirty="0" err="1" smtClean="0">
                <a:latin typeface="Comic Sans MS" panose="030F0702030302020204" pitchFamily="66" charset="0"/>
              </a:rPr>
              <a:t>e</a:t>
            </a:r>
            <a:r>
              <a:rPr lang="pt-BR" sz="3200" baseline="30000" dirty="0" err="1" smtClean="0">
                <a:latin typeface="Comic Sans MS" panose="030F0702030302020204" pitchFamily="66" charset="0"/>
              </a:rPr>
              <a:t>as</a:t>
            </a:r>
            <a:r>
              <a:rPr lang="pt-BR" sz="3200" dirty="0" err="1" smtClean="0">
                <a:latin typeface="Comic Sans MS" panose="030F0702030302020204" pitchFamily="66" charset="0"/>
              </a:rPr>
              <a:t>.F</a:t>
            </a:r>
            <a:r>
              <a:rPr lang="pt-BR" sz="3200" dirty="0" smtClean="0">
                <a:latin typeface="Comic Sans MS" panose="030F0702030302020204" pitchFamily="66" charset="0"/>
              </a:rPr>
              <a:t>(s)</a:t>
            </a:r>
            <a:endParaRPr lang="pt-BR" sz="3200" dirty="0" smtClean="0">
              <a:latin typeface="Comic Sans MS" panose="030F0702030302020204" pitchFamily="66" charset="0"/>
            </a:endParaRPr>
          </a:p>
          <a:p>
            <a:pPr marL="0" indent="0">
              <a:lnSpc>
                <a:spcPct val="120000"/>
              </a:lnSpc>
              <a:buNone/>
            </a:pPr>
            <a:r>
              <a:rPr lang="pt-BR" sz="3200" dirty="0" smtClean="0">
                <a:latin typeface="Comic Sans MS" panose="030F0702030302020204" pitchFamily="66" charset="0"/>
              </a:rPr>
              <a:t>Cuidado, para que esta propriedade funcione devemos ter que:</a:t>
            </a:r>
            <a:endParaRPr lang="pt-BR" sz="3200" dirty="0" smtClean="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6" name="CaixaDeTexto 45"/>
          <p:cNvSpPr txBox="1"/>
          <p:nvPr/>
        </p:nvSpPr>
        <p:spPr>
          <a:xfrm>
            <a:off x="982345" y="325120"/>
            <a:ext cx="8740140" cy="110680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Teorema de Thevenin</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Consideremos dois casos para o modelo de Thevenin</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CaixaDeTexto 45"/>
              <p:cNvSpPr txBox="1"/>
              <p:nvPr/>
            </p:nvSpPr>
            <p:spPr>
              <a:xfrm>
                <a:off x="239395" y="1562735"/>
                <a:ext cx="5210175" cy="591820"/>
              </a:xfrm>
              <a:prstGeom prst="rect">
                <a:avLst/>
              </a:prstGeom>
              <a:noFill/>
            </p:spPr>
            <p:txBody>
              <a:bodyPr wrap="square" rtlCol="0">
                <a:spAutoFit/>
              </a:bodyPr>
              <a:p>
                <a:pPr indent="0">
                  <a:spcBef>
                    <a:spcPts val="600"/>
                  </a:spcBef>
                  <a:spcAft>
                    <a:spcPts val="600"/>
                  </a:spcAft>
                  <a:buFont typeface="Arial" panose="020B0604020202020204" pitchFamily="34" charset="0"/>
                  <a:buNone/>
                </a:pPr>
                <a14:m>
                  <m:oMath xmlns:m="http://schemas.openxmlformats.org/officeDocument/2006/math">
                    <m:r>
                      <a:rPr lang="en-US" altLang="pt-BR" sz="2000" i="1" dirty="0" smtClean="0">
                        <a:latin typeface="Cambria Math" panose="02040503050406030204" pitchFamily="18" charset="0"/>
                        <a:cs typeface="Cambria Math" panose="02040503050406030204" pitchFamily="18" charset="0"/>
                      </a:rPr>
                      <m:t>𝜔</m:t>
                    </m:r>
                    <m:r>
                      <a:rPr lang="en-US" altLang="pt-BR" sz="2000" i="1" dirty="0" smtClean="0">
                        <a:latin typeface="Cambria Math" panose="02040503050406030204" pitchFamily="18" charset="0"/>
                        <a:cs typeface="Cambria Math" panose="02040503050406030204" pitchFamily="18" charset="0"/>
                      </a:rPr>
                      <m:t>=</m:t>
                    </m:r>
                    <m:r>
                      <a:rPr lang="en-US" altLang="pt-BR" sz="2000" i="1" dirty="0" smtClean="0">
                        <a:latin typeface="Cambria Math" panose="02040503050406030204" pitchFamily="18" charset="0"/>
                        <a:cs typeface="Cambria Math" panose="02040503050406030204" pitchFamily="18" charset="0"/>
                      </a:rPr>
                      <m:t>0</m:t>
                    </m:r>
                  </m:oMath>
                </a14:m>
                <a:r>
                  <a:rPr lang="pt-BR" altLang="en-US" sz="20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r>
                      <a:rPr lang="en-US" altLang="pt-BR" sz="2000" i="1" dirty="0" smtClean="0">
                        <a:latin typeface="Cambria Math" panose="02040503050406030204" pitchFamily="18" charset="0"/>
                        <a:cs typeface="Cambria Math" panose="02040503050406030204" pitchFamily="18" charset="0"/>
                      </a:rPr>
                      <m:t>(</m:t>
                    </m:r>
                    <m:f>
                      <m:fPr>
                        <m:type m:val="skw"/>
                        <m:ctrlPr>
                          <a:rPr lang="en-US" altLang="pt-BR" sz="2000" i="1" dirty="0" smtClean="0">
                            <a:latin typeface="Cambria Math" panose="02040503050406030204" pitchFamily="18" charset="0"/>
                            <a:cs typeface="Cambria Math" panose="02040503050406030204" pitchFamily="18" charset="0"/>
                          </a:rPr>
                        </m:ctrlPr>
                      </m:fPr>
                      <m:num>
                        <m:r>
                          <a:rPr lang="en-US" altLang="pt-BR" sz="2000" i="1" dirty="0" smtClean="0">
                            <a:latin typeface="Cambria Math" panose="02040503050406030204" pitchFamily="18" charset="0"/>
                            <a:cs typeface="Cambria Math" panose="02040503050406030204" pitchFamily="18" charset="0"/>
                          </a:rPr>
                          <m:t>1</m:t>
                        </m:r>
                      </m:num>
                      <m:den>
                        <m:r>
                          <a:rPr lang="en-US" altLang="pt-BR" sz="2000" i="1" dirty="0" smtClean="0">
                            <a:latin typeface="Cambria Math" panose="02040503050406030204" pitchFamily="18" charset="0"/>
                            <a:cs typeface="Cambria Math" panose="02040503050406030204" pitchFamily="18" charset="0"/>
                          </a:rPr>
                          <m:t>𝑗</m:t>
                        </m:r>
                        <m:r>
                          <a:rPr lang="en-US" altLang="pt-BR" sz="2000" i="1" dirty="0" smtClean="0">
                            <a:latin typeface="Cambria Math" panose="02040503050406030204" pitchFamily="18" charset="0"/>
                            <a:cs typeface="Cambria Math" panose="02040503050406030204" pitchFamily="18" charset="0"/>
                          </a:rPr>
                          <m:t>𝜔</m:t>
                        </m:r>
                        <m:sSub>
                          <m:sSubPr>
                            <m:ctrlPr>
                              <a:rPr lang="en-US" altLang="pt-BR" sz="2000" i="1" dirty="0" smtClean="0">
                                <a:latin typeface="Cambria Math" panose="02040503050406030204" pitchFamily="18" charset="0"/>
                                <a:cs typeface="Cambria Math" panose="02040503050406030204" pitchFamily="18" charset="0"/>
                              </a:rPr>
                            </m:ctrlPr>
                          </m:sSubPr>
                          <m:e>
                            <m:r>
                              <a:rPr lang="en-US" altLang="pt-BR" sz="2000" i="1" dirty="0" smtClean="0">
                                <a:latin typeface="Cambria Math" panose="02040503050406030204" pitchFamily="18" charset="0"/>
                                <a:cs typeface="Cambria Math" panose="02040503050406030204" pitchFamily="18" charset="0"/>
                              </a:rPr>
                              <m:t>𝐶</m:t>
                            </m:r>
                          </m:e>
                          <m:sub>
                            <m:r>
                              <a:rPr lang="en-US" altLang="pt-BR" sz="2000" i="1" dirty="0" smtClean="0">
                                <a:latin typeface="Cambria Math" panose="02040503050406030204" pitchFamily="18" charset="0"/>
                                <a:cs typeface="Cambria Math" panose="02040503050406030204" pitchFamily="18" charset="0"/>
                              </a:rPr>
                              <m:t>𝐵</m:t>
                            </m:r>
                          </m:sub>
                        </m:sSub>
                      </m:den>
                    </m:f>
                    <m:r>
                      <a:rPr lang="en-US" altLang="pt-BR" sz="2000" i="1" dirty="0" smtClean="0">
                        <a:latin typeface="Cambria Math" panose="02040503050406030204" pitchFamily="18" charset="0"/>
                        <a:ea typeface="MS Mincho" charset="0"/>
                        <a:cs typeface="Cambria Math" panose="02040503050406030204" pitchFamily="18" charset="0"/>
                      </a:rPr>
                      <m:t>)=∞⟹  </m:t>
                    </m:r>
                    <m:sSub>
                      <m:sSubPr>
                        <m:ctrlPr>
                          <a:rPr lang="en-US" altLang="pt-BR" sz="2000" i="1" dirty="0" smtClean="0">
                            <a:latin typeface="Cambria Math" panose="02040503050406030204" pitchFamily="18" charset="0"/>
                            <a:cs typeface="Cambria Math" panose="02040503050406030204" pitchFamily="18" charset="0"/>
                          </a:rPr>
                        </m:ctrlPr>
                      </m:sSubPr>
                      <m:e>
                        <m:sSub>
                          <m:sSubPr>
                            <m:ctrlPr>
                              <a:rPr lang="en-US" altLang="pt-BR" sz="2000" i="1" dirty="0" smtClean="0">
                                <a:latin typeface="Cambria Math" panose="02040503050406030204" pitchFamily="18" charset="0"/>
                                <a:cs typeface="Cambria Math" panose="02040503050406030204" pitchFamily="18" charset="0"/>
                              </a:rPr>
                            </m:ctrlPr>
                          </m:sSubPr>
                          <m:e>
                            <m:r>
                              <a:rPr lang="en-US" altLang="pt-BR" sz="2000" i="1" dirty="0" smtClean="0">
                                <a:latin typeface="Cambria Math" panose="02040503050406030204" pitchFamily="18" charset="0"/>
                                <a:cs typeface="Cambria Math" panose="02040503050406030204" pitchFamily="18" charset="0"/>
                              </a:rPr>
                              <m:t>𝑅</m:t>
                            </m:r>
                          </m:e>
                          <m:sub>
                            <m:r>
                              <a:rPr lang="en-US" altLang="pt-BR" sz="2000" i="1" dirty="0" smtClean="0">
                                <a:latin typeface="Cambria Math" panose="02040503050406030204" pitchFamily="18" charset="0"/>
                                <a:cs typeface="Cambria Math" panose="02040503050406030204" pitchFamily="18" charset="0"/>
                              </a:rPr>
                              <m:t>𝐵</m:t>
                            </m:r>
                          </m:sub>
                        </m:sSub>
                        <m:r>
                          <a:rPr lang="en-US" altLang="pt-BR" sz="2000" i="1" dirty="0" smtClean="0">
                            <a:latin typeface="Cambria Math" panose="02040503050406030204" pitchFamily="18" charset="0"/>
                            <a:cs typeface="Cambria Math" panose="02040503050406030204" pitchFamily="18" charset="0"/>
                          </a:rPr>
                          <m:t>=</m:t>
                        </m:r>
                        <m:r>
                          <a:rPr lang="en-US" altLang="pt-BR" sz="2000" i="1" dirty="0" smtClean="0">
                            <a:latin typeface="Cambria Math" panose="02040503050406030204" pitchFamily="18" charset="0"/>
                            <a:cs typeface="Cambria Math" panose="02040503050406030204" pitchFamily="18" charset="0"/>
                          </a:rPr>
                          <m:t>𝑅</m:t>
                        </m:r>
                      </m:e>
                      <m:sub>
                        <m:r>
                          <a:rPr lang="en-US" altLang="pt-BR" sz="2000" i="1" dirty="0" smtClean="0">
                            <a:latin typeface="Cambria Math" panose="02040503050406030204" pitchFamily="18" charset="0"/>
                            <a:cs typeface="Cambria Math" panose="02040503050406030204" pitchFamily="18" charset="0"/>
                          </a:rPr>
                          <m:t>𝐵</m:t>
                        </m:r>
                        <m:r>
                          <a:rPr lang="en-US" altLang="pt-BR" sz="2000" i="1" dirty="0" smtClean="0">
                            <a:latin typeface="Cambria Math" panose="02040503050406030204" pitchFamily="18" charset="0"/>
                            <a:cs typeface="Cambria Math" panose="02040503050406030204" pitchFamily="18" charset="0"/>
                          </a:rPr>
                          <m:t>1</m:t>
                        </m:r>
                      </m:sub>
                    </m:sSub>
                    <m:sSub>
                      <m:sSubPr>
                        <m:ctrlPr>
                          <a:rPr lang="en-US" altLang="pt-BR" sz="2000" i="1" dirty="0" smtClean="0">
                            <a:latin typeface="Cambria Math" panose="02040503050406030204" pitchFamily="18" charset="0"/>
                            <a:cs typeface="Cambria Math" panose="02040503050406030204" pitchFamily="18" charset="0"/>
                          </a:rPr>
                        </m:ctrlPr>
                      </m:sSubPr>
                      <m:e>
                        <m:r>
                          <a:rPr lang="en-US" altLang="pt-BR" sz="2000" i="1" dirty="0" smtClean="0">
                            <a:latin typeface="Cambria Math" panose="02040503050406030204" pitchFamily="18" charset="0"/>
                            <a:cs typeface="Cambria Math" panose="02040503050406030204" pitchFamily="18" charset="0"/>
                          </a:rPr>
                          <m:t>//</m:t>
                        </m:r>
                        <m:r>
                          <a:rPr lang="en-US" altLang="pt-BR" sz="2000" i="1" dirty="0" smtClean="0">
                            <a:latin typeface="Cambria Math" panose="02040503050406030204" pitchFamily="18" charset="0"/>
                            <a:cs typeface="Cambria Math" panose="02040503050406030204" pitchFamily="18" charset="0"/>
                          </a:rPr>
                          <m:t>𝑅</m:t>
                        </m:r>
                      </m:e>
                      <m:sub>
                        <m:r>
                          <a:rPr lang="en-US" altLang="pt-BR" sz="2000" i="1" dirty="0" smtClean="0">
                            <a:latin typeface="Cambria Math" panose="02040503050406030204" pitchFamily="18" charset="0"/>
                            <a:cs typeface="Cambria Math" panose="02040503050406030204" pitchFamily="18" charset="0"/>
                          </a:rPr>
                          <m:t>𝐵</m:t>
                        </m:r>
                        <m:r>
                          <a:rPr lang="en-US" altLang="pt-BR" sz="2000" i="1" dirty="0" smtClean="0">
                            <a:latin typeface="Cambria Math" panose="02040503050406030204" pitchFamily="18" charset="0"/>
                            <a:cs typeface="Cambria Math" panose="02040503050406030204" pitchFamily="18" charset="0"/>
                          </a:rPr>
                          <m:t>2</m:t>
                        </m:r>
                      </m:sub>
                    </m:sSub>
                    <m:r>
                      <a:rPr lang="en-US" altLang="pt-BR" sz="2000" i="1" dirty="0" smtClean="0">
                        <a:latin typeface="Cambria Math" panose="02040503050406030204" pitchFamily="18" charset="0"/>
                        <a:cs typeface="Cambria Math" panose="02040503050406030204" pitchFamily="18" charset="0"/>
                      </a:rPr>
                      <m:t> </m:t>
                    </m:r>
                  </m:oMath>
                </a14:m>
                <a:endPar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 name="CaixaDeTexto 45"/>
              <p:cNvSpPr txBox="1">
                <a:spLocks noRot="1" noChangeAspect="1" noMove="1" noResize="1" noEditPoints="1" noAdjustHandles="1" noChangeArrowheads="1" noChangeShapeType="1" noTextEdit="1"/>
              </p:cNvSpPr>
              <p:nvPr/>
            </p:nvSpPr>
            <p:spPr>
              <a:xfrm>
                <a:off x="239395" y="1562735"/>
                <a:ext cx="5210175" cy="59182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DeTexto 45"/>
              <p:cNvSpPr txBox="1"/>
              <p:nvPr/>
            </p:nvSpPr>
            <p:spPr>
              <a:xfrm>
                <a:off x="5981700" y="1562735"/>
                <a:ext cx="6035040" cy="591820"/>
              </a:xfrm>
              <a:prstGeom prst="rect">
                <a:avLst/>
              </a:prstGeom>
              <a:noFill/>
            </p:spPr>
            <p:txBody>
              <a:bodyPr wrap="square" rtlCol="0">
                <a:spAutoFit/>
              </a:bodyPr>
              <a:p>
                <a:pPr indent="0">
                  <a:spcBef>
                    <a:spcPts val="600"/>
                  </a:spcBef>
                  <a:spcAft>
                    <a:spcPts val="600"/>
                  </a:spcAft>
                  <a:buFont typeface="Arial" panose="020B0604020202020204" pitchFamily="34" charset="0"/>
                  <a:buNone/>
                </a:pPr>
                <a14:m>
                  <m:oMath xmlns:m="http://schemas.openxmlformats.org/officeDocument/2006/math">
                    <m:r>
                      <a:rPr lang="en-US" altLang="pt-BR" sz="2000" i="1" dirty="0" smtClean="0">
                        <a:latin typeface="Cambria Math" panose="02040503050406030204" pitchFamily="18" charset="0"/>
                        <a:cs typeface="Cambria Math" panose="02040503050406030204" pitchFamily="18" charset="0"/>
                      </a:rPr>
                      <m:t>𝜔</m:t>
                    </m:r>
                    <m:r>
                      <a:rPr lang="en-US" altLang="pt-BR" sz="2000" i="1" dirty="0" smtClean="0">
                        <a:latin typeface="Cambria Math" panose="02040503050406030204" pitchFamily="18" charset="0"/>
                        <a:cs typeface="Cambria Math" panose="02040503050406030204" pitchFamily="18" charset="0"/>
                      </a:rPr>
                      <m:t>=</m:t>
                    </m:r>
                    <m:r>
                      <a:rPr lang="en-US" altLang="pt-BR" sz="2000" i="1" dirty="0" smtClean="0">
                        <a:latin typeface="Cambria Math" panose="02040503050406030204" pitchFamily="18" charset="0"/>
                        <a:cs typeface="Cambria Math" panose="02040503050406030204" pitchFamily="18" charset="0"/>
                      </a:rPr>
                      <m:t>𝑎𝑙𝑡𝑜</m:t>
                    </m:r>
                  </m:oMath>
                </a14:m>
                <a:r>
                  <a:rPr lang="pt-BR" altLang="en-US" sz="20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r>
                      <a:rPr lang="en-US" altLang="pt-BR" sz="2000" i="1" dirty="0" smtClean="0">
                        <a:latin typeface="Cambria Math" panose="02040503050406030204" pitchFamily="18" charset="0"/>
                        <a:cs typeface="Cambria Math" panose="02040503050406030204" pitchFamily="18" charset="0"/>
                      </a:rPr>
                      <m:t>(</m:t>
                    </m:r>
                    <m:f>
                      <m:fPr>
                        <m:type m:val="skw"/>
                        <m:ctrlPr>
                          <a:rPr lang="en-US" altLang="pt-BR" sz="2000" i="1" dirty="0" smtClean="0">
                            <a:latin typeface="Cambria Math" panose="02040503050406030204" pitchFamily="18" charset="0"/>
                            <a:cs typeface="Cambria Math" panose="02040503050406030204" pitchFamily="18" charset="0"/>
                          </a:rPr>
                        </m:ctrlPr>
                      </m:fPr>
                      <m:num>
                        <m:r>
                          <a:rPr lang="en-US" altLang="pt-BR" sz="2000" i="1" dirty="0" smtClean="0">
                            <a:latin typeface="Cambria Math" panose="02040503050406030204" pitchFamily="18" charset="0"/>
                            <a:cs typeface="Cambria Math" panose="02040503050406030204" pitchFamily="18" charset="0"/>
                          </a:rPr>
                          <m:t>1</m:t>
                        </m:r>
                      </m:num>
                      <m:den>
                        <m:r>
                          <a:rPr lang="en-US" altLang="pt-BR" sz="2000" i="1" dirty="0" smtClean="0">
                            <a:latin typeface="Cambria Math" panose="02040503050406030204" pitchFamily="18" charset="0"/>
                            <a:cs typeface="Cambria Math" panose="02040503050406030204" pitchFamily="18" charset="0"/>
                          </a:rPr>
                          <m:t>𝑗</m:t>
                        </m:r>
                        <m:r>
                          <a:rPr lang="en-US" altLang="pt-BR" sz="2000" i="1" dirty="0" smtClean="0">
                            <a:latin typeface="Cambria Math" panose="02040503050406030204" pitchFamily="18" charset="0"/>
                            <a:cs typeface="Cambria Math" panose="02040503050406030204" pitchFamily="18" charset="0"/>
                          </a:rPr>
                          <m:t>𝜔</m:t>
                        </m:r>
                        <m:sSub>
                          <m:sSubPr>
                            <m:ctrlPr>
                              <a:rPr lang="en-US" altLang="pt-BR" sz="2000" i="1" dirty="0" smtClean="0">
                                <a:latin typeface="Cambria Math" panose="02040503050406030204" pitchFamily="18" charset="0"/>
                                <a:cs typeface="Cambria Math" panose="02040503050406030204" pitchFamily="18" charset="0"/>
                              </a:rPr>
                            </m:ctrlPr>
                          </m:sSubPr>
                          <m:e>
                            <m:r>
                              <a:rPr lang="en-US" altLang="pt-BR" sz="2000" i="1" dirty="0" smtClean="0">
                                <a:latin typeface="Cambria Math" panose="02040503050406030204" pitchFamily="18" charset="0"/>
                                <a:cs typeface="Cambria Math" panose="02040503050406030204" pitchFamily="18" charset="0"/>
                              </a:rPr>
                              <m:t>𝐶</m:t>
                            </m:r>
                          </m:e>
                          <m:sub>
                            <m:r>
                              <a:rPr lang="en-US" altLang="pt-BR" sz="2000" i="1" dirty="0" smtClean="0">
                                <a:latin typeface="Cambria Math" panose="02040503050406030204" pitchFamily="18" charset="0"/>
                                <a:cs typeface="Cambria Math" panose="02040503050406030204" pitchFamily="18" charset="0"/>
                              </a:rPr>
                              <m:t>𝐵</m:t>
                            </m:r>
                          </m:sub>
                        </m:sSub>
                      </m:den>
                    </m:f>
                    <m:r>
                      <a:rPr lang="en-US" altLang="pt-BR" sz="2000" i="1" dirty="0" smtClean="0">
                        <a:latin typeface="Cambria Math" panose="02040503050406030204" pitchFamily="18" charset="0"/>
                        <a:cs typeface="Cambria Math" panose="02040503050406030204" pitchFamily="18" charset="0"/>
                      </a:rPr>
                      <m:t>)=</m:t>
                    </m:r>
                    <m:r>
                      <a:rPr lang="en-US" altLang="pt-BR" sz="2000" i="1" dirty="0" smtClean="0">
                        <a:latin typeface="Cambria Math" panose="02040503050406030204" pitchFamily="18" charset="0"/>
                        <a:cs typeface="Cambria Math" panose="02040503050406030204" pitchFamily="18" charset="0"/>
                      </a:rPr>
                      <m:t>𝑝𝑒𝑞𝑢𝑒𝑛𝑜</m:t>
                    </m:r>
                    <m:r>
                      <a:rPr lang="en-US" altLang="pt-BR" sz="2000" i="1" dirty="0" smtClean="0">
                        <a:latin typeface="Cambria Math" panose="02040503050406030204" pitchFamily="18" charset="0"/>
                        <a:cs typeface="Cambria Math" panose="02040503050406030204" pitchFamily="18" charset="0"/>
                      </a:rPr>
                      <m:t> ⟹</m:t>
                    </m:r>
                  </m:oMath>
                </a14:m>
                <a:r>
                  <a:rPr lang="pt-BR" altLang="en-US" sz="20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2000" i="1" dirty="0" smtClean="0">
                            <a:latin typeface="Cambria Math" panose="02040503050406030204" pitchFamily="18" charset="0"/>
                            <a:cs typeface="Cambria Math" panose="02040503050406030204" pitchFamily="18" charset="0"/>
                          </a:rPr>
                        </m:ctrlPr>
                      </m:sSubPr>
                      <m:e>
                        <m:r>
                          <a:rPr lang="en-US" altLang="pt-BR" sz="2000" i="1" dirty="0" smtClean="0">
                            <a:latin typeface="Cambria Math" panose="02040503050406030204" pitchFamily="18" charset="0"/>
                            <a:cs typeface="Cambria Math" panose="02040503050406030204" pitchFamily="18" charset="0"/>
                          </a:rPr>
                          <m:t>𝑅</m:t>
                        </m:r>
                      </m:e>
                      <m:sub>
                        <m:r>
                          <a:rPr lang="en-US" altLang="pt-BR" sz="2000" i="1" dirty="0" smtClean="0">
                            <a:latin typeface="Cambria Math" panose="02040503050406030204" pitchFamily="18" charset="0"/>
                            <a:cs typeface="Cambria Math" panose="02040503050406030204" pitchFamily="18" charset="0"/>
                          </a:rPr>
                          <m:t>𝐵</m:t>
                        </m:r>
                      </m:sub>
                    </m:sSub>
                    <m:r>
                      <a:rPr lang="en-US" altLang="pt-BR" sz="2000" i="1" dirty="0" smtClean="0">
                        <a:latin typeface="Cambria Math" panose="02040503050406030204" pitchFamily="18" charset="0"/>
                        <a:cs typeface="Cambria Math" panose="02040503050406030204" pitchFamily="18" charset="0"/>
                      </a:rPr>
                      <m:t>≈(</m:t>
                    </m:r>
                    <m:f>
                      <m:fPr>
                        <m:type m:val="skw"/>
                        <m:ctrlPr>
                          <a:rPr lang="en-US" altLang="pt-BR" sz="2000" i="1" dirty="0" smtClean="0">
                            <a:latin typeface="Cambria Math" panose="02040503050406030204" pitchFamily="18" charset="0"/>
                            <a:cs typeface="Cambria Math" panose="02040503050406030204" pitchFamily="18" charset="0"/>
                          </a:rPr>
                        </m:ctrlPr>
                      </m:fPr>
                      <m:num>
                        <m:r>
                          <a:rPr lang="en-US" altLang="pt-BR" sz="2000" i="1" dirty="0" smtClean="0">
                            <a:latin typeface="Cambria Math" panose="02040503050406030204" pitchFamily="18" charset="0"/>
                            <a:cs typeface="Cambria Math" panose="02040503050406030204" pitchFamily="18" charset="0"/>
                          </a:rPr>
                          <m:t>1</m:t>
                        </m:r>
                      </m:num>
                      <m:den>
                        <m:r>
                          <a:rPr lang="en-US" altLang="pt-BR" sz="2000" i="1" dirty="0" smtClean="0">
                            <a:latin typeface="Cambria Math" panose="02040503050406030204" pitchFamily="18" charset="0"/>
                            <a:cs typeface="Cambria Math" panose="02040503050406030204" pitchFamily="18" charset="0"/>
                          </a:rPr>
                          <m:t>𝑗</m:t>
                        </m:r>
                        <m:r>
                          <a:rPr lang="en-US" altLang="pt-BR" sz="2000" i="1" dirty="0" smtClean="0">
                            <a:latin typeface="Cambria Math" panose="02040503050406030204" pitchFamily="18" charset="0"/>
                            <a:cs typeface="Cambria Math" panose="02040503050406030204" pitchFamily="18" charset="0"/>
                          </a:rPr>
                          <m:t>𝜔</m:t>
                        </m:r>
                        <m:sSub>
                          <m:sSubPr>
                            <m:ctrlPr>
                              <a:rPr lang="en-US" altLang="pt-BR" sz="2000" i="1" dirty="0" smtClean="0">
                                <a:latin typeface="Cambria Math" panose="02040503050406030204" pitchFamily="18" charset="0"/>
                                <a:cs typeface="Cambria Math" panose="02040503050406030204" pitchFamily="18" charset="0"/>
                              </a:rPr>
                            </m:ctrlPr>
                          </m:sSubPr>
                          <m:e>
                            <m:r>
                              <a:rPr lang="en-US" altLang="pt-BR" sz="2000" i="1" dirty="0" smtClean="0">
                                <a:latin typeface="Cambria Math" panose="02040503050406030204" pitchFamily="18" charset="0"/>
                                <a:cs typeface="Cambria Math" panose="02040503050406030204" pitchFamily="18" charset="0"/>
                              </a:rPr>
                              <m:t>𝐶</m:t>
                            </m:r>
                          </m:e>
                          <m:sub>
                            <m:r>
                              <a:rPr lang="en-US" altLang="pt-BR" sz="2000" i="1" dirty="0" smtClean="0">
                                <a:latin typeface="Cambria Math" panose="02040503050406030204" pitchFamily="18" charset="0"/>
                                <a:cs typeface="Cambria Math" panose="02040503050406030204" pitchFamily="18" charset="0"/>
                              </a:rPr>
                              <m:t>𝐵</m:t>
                            </m:r>
                          </m:sub>
                        </m:sSub>
                      </m:den>
                    </m:f>
                    <m:r>
                      <a:rPr lang="en-US" altLang="pt-BR" sz="2000" i="1" dirty="0" smtClean="0">
                        <a:latin typeface="Cambria Math" panose="02040503050406030204" pitchFamily="18" charset="0"/>
                        <a:ea typeface="MS Mincho" charset="0"/>
                        <a:cs typeface="Cambria Math" panose="02040503050406030204" pitchFamily="18" charset="0"/>
                      </a:rPr>
                      <m:t>)</m:t>
                    </m:r>
                  </m:oMath>
                </a14:m>
                <a:endParaRPr lang="en-US" altLang="pt-BR" sz="20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5" name="CaixaDeTexto 45"/>
              <p:cNvSpPr txBox="1">
                <a:spLocks noRot="1" noChangeAspect="1" noMove="1" noResize="1" noEditPoints="1" noAdjustHandles="1" noChangeArrowheads="1" noChangeShapeType="1" noTextEdit="1"/>
              </p:cNvSpPr>
              <p:nvPr/>
            </p:nvSpPr>
            <p:spPr>
              <a:xfrm>
                <a:off x="5981700" y="1562735"/>
                <a:ext cx="6035040" cy="591820"/>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7" name="Conector Reto 6"/>
          <p:cNvCxnSpPr/>
          <p:nvPr/>
        </p:nvCxnSpPr>
        <p:spPr>
          <a:xfrm>
            <a:off x="1148715" y="3804920"/>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rot="10800000">
            <a:off x="615315" y="3557905"/>
            <a:ext cx="1126490" cy="508000"/>
            <a:chOff x="14922" y="4274"/>
            <a:chExt cx="1774" cy="800"/>
          </a:xfrm>
        </p:grpSpPr>
        <p:cxnSp>
          <p:nvCxnSpPr>
            <p:cNvPr id="11" name="Conector Reto 10"/>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2" name="Elipse 11"/>
            <p:cNvSpPr/>
            <p:nvPr/>
          </p:nvSpPr>
          <p:spPr>
            <a:xfrm>
              <a:off x="15478" y="4274"/>
              <a:ext cx="850" cy="801"/>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13" name="Caixa de Texto 12"/>
            <p:cNvSpPr txBox="1"/>
            <p:nvPr/>
          </p:nvSpPr>
          <p:spPr>
            <a:xfrm>
              <a:off x="15406" y="4350"/>
              <a:ext cx="450" cy="628"/>
            </a:xfrm>
            <a:prstGeom prst="rect">
              <a:avLst/>
            </a:prstGeom>
            <a:noFill/>
          </p:spPr>
          <p:txBody>
            <a:bodyPr wrap="square" rtlCol="0">
              <a:spAutoFit/>
            </a:bodyPr>
            <a:p>
              <a:r>
                <a:rPr lang="pt-BR" altLang="en-US" sz="2000" b="1"/>
                <a:t>+</a:t>
              </a:r>
              <a:endParaRPr lang="pt-BR" altLang="en-US" sz="2000" b="1"/>
            </a:p>
          </p:txBody>
        </p:sp>
      </p:grpSp>
      <p:grpSp>
        <p:nvGrpSpPr>
          <p:cNvPr id="16" name="Grupo 15"/>
          <p:cNvGrpSpPr/>
          <p:nvPr/>
        </p:nvGrpSpPr>
        <p:grpSpPr>
          <a:xfrm rot="5400000" flipH="1" flipV="1">
            <a:off x="1438" y="4324862"/>
            <a:ext cx="1274445" cy="234950"/>
            <a:chOff x="4152748" y="3524056"/>
            <a:chExt cx="1274569" cy="255373"/>
          </a:xfrm>
        </p:grpSpPr>
        <p:cxnSp>
          <p:nvCxnSpPr>
            <p:cNvPr id="1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8" name="Retângulo 17"/>
            <p:cNvSpPr/>
            <p:nvPr/>
          </p:nvSpPr>
          <p:spPr>
            <a:xfrm>
              <a:off x="4606140" y="3524056"/>
              <a:ext cx="476096" cy="255373"/>
            </a:xfrm>
            <a:prstGeom prst="rect">
              <a:avLst/>
            </a:prstGeom>
            <a:solidFill>
              <a:srgbClr val="F7FD9D"/>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cxnSp>
        <p:nvCxnSpPr>
          <p:cNvPr id="19" name="Conector Reto 18"/>
          <p:cNvCxnSpPr/>
          <p:nvPr/>
        </p:nvCxnSpPr>
        <p:spPr>
          <a:xfrm>
            <a:off x="462249" y="506064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V="1">
            <a:off x="628650" y="4888865"/>
            <a:ext cx="1740535" cy="5715"/>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1" name="Caixa de Texto 23"/>
              <p:cNvSpPr txBox="1"/>
              <p:nvPr/>
            </p:nvSpPr>
            <p:spPr>
              <a:xfrm>
                <a:off x="756285" y="4262120"/>
                <a:ext cx="2527300" cy="460375"/>
              </a:xfrm>
              <a:prstGeom prst="rect">
                <a:avLst/>
              </a:prstGeom>
              <a:noFill/>
            </p:spPr>
            <p:txBody>
              <a:bodyPr wrap="square" rtlCol="0">
                <a:spAutoFit/>
              </a:bodyPr>
              <a:p>
                <a:pPr algn="ctr"/>
                <a14:m>
                  <m:oMathPara xmlns:m="http://schemas.openxmlformats.org/officeDocument/2006/math">
                    <m:oMathParaPr>
                      <m:jc m:val="centerGroup"/>
                    </m:oMathParaPr>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sub>
                          </m:sSub>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r>
                            <a:rPr lang="en-US" altLang="pt-BR" sz="2400" i="1" dirty="0" smtClean="0">
                              <a:latin typeface="Cambria Math" panose="02040503050406030204" pitchFamily="18" charset="0"/>
                              <a:cs typeface="Cambria Math" panose="02040503050406030204" pitchFamily="18" charset="0"/>
                            </a:rPr>
                            <m:t>1</m:t>
                          </m:r>
                        </m:sub>
                      </m:sSub>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r>
                            <a:rPr lang="en-US" altLang="pt-BR" sz="2400" i="1" dirty="0" smtClean="0">
                              <a:latin typeface="Cambria Math" panose="02040503050406030204" pitchFamily="18" charset="0"/>
                              <a:cs typeface="Cambria Math" panose="02040503050406030204" pitchFamily="18" charset="0"/>
                            </a:rPr>
                            <m:t>2</m:t>
                          </m:r>
                        </m:sub>
                      </m:sSub>
                    </m:oMath>
                  </m:oMathPara>
                </a14:m>
                <a:endParaRPr lang="en-US" altLang="pt-BR" sz="2400" i="1" dirty="0" smtClean="0">
                  <a:latin typeface="Cambria Math" panose="02040503050406030204" pitchFamily="18" charset="0"/>
                  <a:cs typeface="Cambria Math" panose="02040503050406030204" pitchFamily="18" charset="0"/>
                </a:endParaRPr>
              </a:p>
            </p:txBody>
          </p:sp>
        </mc:Choice>
        <mc:Fallback>
          <p:sp>
            <p:nvSpPr>
              <p:cNvPr id="21" name="Caixa de Texto 23"/>
              <p:cNvSpPr txBox="1">
                <a:spLocks noRot="1" noChangeAspect="1" noMove="1" noResize="1" noEditPoints="1" noAdjustHandles="1" noChangeArrowheads="1" noChangeShapeType="1" noTextEdit="1"/>
              </p:cNvSpPr>
              <p:nvPr/>
            </p:nvSpPr>
            <p:spPr>
              <a:xfrm>
                <a:off x="756285" y="4262120"/>
                <a:ext cx="2527300" cy="46037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2" name="Caixa de Texto 23"/>
              <p:cNvSpPr txBox="1"/>
              <p:nvPr/>
            </p:nvSpPr>
            <p:spPr>
              <a:xfrm>
                <a:off x="815340" y="3158490"/>
                <a:ext cx="1226820" cy="460375"/>
              </a:xfrm>
              <a:prstGeom prst="rect">
                <a:avLst/>
              </a:prstGeom>
              <a:noFill/>
            </p:spPr>
            <p:txBody>
              <a:bodyPr wrap="square" rtlCol="0">
                <a:spAutoFit/>
              </a:bodyPr>
              <a:p>
                <a:pPr algn="ctr"/>
                <a14:m>
                  <m:oMathPara xmlns:m="http://schemas.openxmlformats.org/officeDocument/2006/math">
                    <m:oMathParaPr>
                      <m:jc m:val="centerGroup"/>
                    </m:oMathParaPr>
                    <m:oMath xmlns:m="http://schemas.openxmlformats.org/officeDocument/2006/math">
                      <m:r>
                        <a:rPr lang="en-US" altLang="pt-BR" sz="2400" i="1" dirty="0" smtClean="0">
                          <a:latin typeface="Cambria Math" panose="02040503050406030204" pitchFamily="18" charset="0"/>
                          <a:cs typeface="Cambria Math" panose="02040503050406030204" pitchFamily="18" charset="0"/>
                        </a:rPr>
                        <m:t>5</m:t>
                      </m:r>
                      <m:r>
                        <a:rPr lang="en-US" altLang="pt-BR" sz="2400" i="1" dirty="0" smtClean="0">
                          <a:latin typeface="Cambria Math" panose="02040503050406030204" pitchFamily="18" charset="0"/>
                          <a:cs typeface="Cambria Math" panose="02040503050406030204" pitchFamily="18" charset="0"/>
                        </a:rPr>
                        <m:t>𝑉</m:t>
                      </m:r>
                    </m:oMath>
                  </m:oMathPara>
                </a14:m>
                <a:endParaRPr lang="en-US" altLang="pt-BR" sz="2400" i="1" dirty="0" smtClean="0">
                  <a:latin typeface="Cambria Math" panose="02040503050406030204" pitchFamily="18" charset="0"/>
                  <a:cs typeface="Cambria Math" panose="02040503050406030204" pitchFamily="18" charset="0"/>
                </a:endParaRPr>
              </a:p>
            </p:txBody>
          </p:sp>
        </mc:Choice>
        <mc:Fallback>
          <p:sp>
            <p:nvSpPr>
              <p:cNvPr id="22" name="Caixa de Texto 23"/>
              <p:cNvSpPr txBox="1">
                <a:spLocks noRot="1" noChangeAspect="1" noMove="1" noResize="1" noEditPoints="1" noAdjustHandles="1" noChangeArrowheads="1" noChangeShapeType="1" noTextEdit="1"/>
              </p:cNvSpPr>
              <p:nvPr/>
            </p:nvSpPr>
            <p:spPr>
              <a:xfrm>
                <a:off x="815340" y="3158490"/>
                <a:ext cx="1226820" cy="460375"/>
              </a:xfrm>
              <a:prstGeom prst="rect">
                <a:avLst/>
              </a:prstGeom>
              <a:blipFill rotWithShape="1">
                <a:blip r:embed="rId4"/>
                <a:stretch>
                  <a:fillRect/>
                </a:stretch>
              </a:blipFill>
            </p:spPr>
            <p:txBody>
              <a:bodyPr/>
              <a:lstStyle/>
              <a:p>
                <a:r>
                  <a:rPr lang="pt-BR" altLang="en-US">
                    <a:noFill/>
                  </a:rPr>
                  <a:t> </a:t>
                </a:r>
              </a:p>
            </p:txBody>
          </p:sp>
        </mc:Fallback>
      </mc:AlternateContent>
      <p:sp>
        <p:nvSpPr>
          <p:cNvPr id="23" name="CaixaDeTexto 56"/>
          <p:cNvSpPr txBox="1"/>
          <p:nvPr/>
        </p:nvSpPr>
        <p:spPr>
          <a:xfrm>
            <a:off x="756285" y="5717540"/>
            <a:ext cx="1362075" cy="583565"/>
          </a:xfrm>
          <a:prstGeom prst="rect">
            <a:avLst/>
          </a:prstGeom>
          <a:noFill/>
          <a:ln w="34925">
            <a:solidFill>
              <a:srgbClr val="FFFF00"/>
            </a:solidFill>
          </a:ln>
        </p:spPr>
        <p:txBody>
          <a:bodyPr wrap="square" rtlCol="0">
            <a:spAutoFit/>
          </a:bodyPr>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DC</a:t>
            </a:r>
            <a:endPar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5" name="CaixaDeTexto 45"/>
          <p:cNvSpPr txBox="1"/>
          <p:nvPr/>
        </p:nvSpPr>
        <p:spPr>
          <a:xfrm>
            <a:off x="3150870" y="3438525"/>
            <a:ext cx="2298700" cy="2553335"/>
          </a:xfrm>
          <a:prstGeom prst="rect">
            <a:avLst/>
          </a:prstGeom>
          <a:noFill/>
        </p:spPr>
        <p:txBody>
          <a:bodyPr wrap="square" rtlCol="0">
            <a:spAutoFit/>
          </a:bodyPr>
          <a:p>
            <a:pPr indent="0">
              <a:spcBef>
                <a:spcPts val="600"/>
              </a:spcBef>
              <a:spcAft>
                <a:spcPts val="600"/>
              </a:spcAft>
              <a:buFont typeface="+mj-lt"/>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4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1.28 mA</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4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12.8 uA</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4.54 V</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8.6 V</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3.84 V</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4" name="CaixaDeTexto 56"/>
          <p:cNvSpPr txBox="1"/>
          <p:nvPr/>
        </p:nvSpPr>
        <p:spPr>
          <a:xfrm>
            <a:off x="9518015" y="5708650"/>
            <a:ext cx="963295" cy="583565"/>
          </a:xfrm>
          <a:prstGeom prst="rect">
            <a:avLst/>
          </a:prstGeom>
          <a:noFill/>
          <a:ln w="34925">
            <a:solidFill>
              <a:srgbClr val="FFFF00"/>
            </a:solidFill>
          </a:ln>
        </p:spPr>
        <p:txBody>
          <a:bodyPr wrap="square" rtlCol="0">
            <a:spAutoFit/>
          </a:bodyPr>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AC</a:t>
            </a:r>
            <a:endPar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25" name="Conector Reto 24"/>
          <p:cNvCxnSpPr/>
          <p:nvPr/>
        </p:nvCxnSpPr>
        <p:spPr>
          <a:xfrm>
            <a:off x="9613900" y="4006850"/>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26" name="Grupo 25"/>
          <p:cNvGrpSpPr/>
          <p:nvPr/>
        </p:nvGrpSpPr>
        <p:grpSpPr>
          <a:xfrm rot="10800000">
            <a:off x="9080500" y="3752850"/>
            <a:ext cx="1126490" cy="508000"/>
            <a:chOff x="14922" y="4274"/>
            <a:chExt cx="1774" cy="800"/>
          </a:xfrm>
        </p:grpSpPr>
        <p:cxnSp>
          <p:nvCxnSpPr>
            <p:cNvPr id="27" name="Conector Reto 26"/>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28" name="Elipse 27"/>
            <p:cNvSpPr/>
            <p:nvPr/>
          </p:nvSpPr>
          <p:spPr>
            <a:xfrm>
              <a:off x="15478" y="4274"/>
              <a:ext cx="850" cy="801"/>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29" name="Caixa de Texto 28"/>
            <p:cNvSpPr txBox="1"/>
            <p:nvPr/>
          </p:nvSpPr>
          <p:spPr>
            <a:xfrm>
              <a:off x="15406" y="4350"/>
              <a:ext cx="450" cy="628"/>
            </a:xfrm>
            <a:prstGeom prst="rect">
              <a:avLst/>
            </a:prstGeom>
            <a:noFill/>
          </p:spPr>
          <p:txBody>
            <a:bodyPr wrap="square" rtlCol="0">
              <a:spAutoFit/>
            </a:bodyPr>
            <a:p>
              <a:r>
                <a:rPr lang="pt-BR" altLang="en-US" sz="2000" b="1"/>
                <a:t>+</a:t>
              </a:r>
              <a:endParaRPr lang="pt-BR" altLang="en-US" sz="2000" b="1"/>
            </a:p>
          </p:txBody>
        </p:sp>
      </p:grpSp>
      <p:grpSp>
        <p:nvGrpSpPr>
          <p:cNvPr id="30" name="Grupo 29"/>
          <p:cNvGrpSpPr/>
          <p:nvPr/>
        </p:nvGrpSpPr>
        <p:grpSpPr>
          <a:xfrm rot="5400000" flipH="1" flipV="1">
            <a:off x="8466623" y="4519807"/>
            <a:ext cx="1274445" cy="234950"/>
            <a:chOff x="4152748" y="3524056"/>
            <a:chExt cx="1274569" cy="255373"/>
          </a:xfrm>
        </p:grpSpPr>
        <p:cxnSp>
          <p:nvCxnSpPr>
            <p:cNvPr id="3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2" name="Retângulo 31"/>
            <p:cNvSpPr/>
            <p:nvPr/>
          </p:nvSpPr>
          <p:spPr>
            <a:xfrm>
              <a:off x="4606140" y="3524056"/>
              <a:ext cx="476096" cy="255373"/>
            </a:xfrm>
            <a:prstGeom prst="rect">
              <a:avLst/>
            </a:prstGeom>
            <a:solidFill>
              <a:srgbClr val="F7FD9D"/>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cxnSp>
        <p:nvCxnSpPr>
          <p:cNvPr id="33" name="Conector Reto 32"/>
          <p:cNvCxnSpPr/>
          <p:nvPr/>
        </p:nvCxnSpPr>
        <p:spPr>
          <a:xfrm>
            <a:off x="8927434" y="525558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V="1">
            <a:off x="9093835" y="5083810"/>
            <a:ext cx="1740535" cy="5715"/>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6" name="Caixa de Texto 23"/>
              <p:cNvSpPr txBox="1"/>
              <p:nvPr/>
            </p:nvSpPr>
            <p:spPr>
              <a:xfrm>
                <a:off x="9266555" y="4400550"/>
                <a:ext cx="1113155" cy="460375"/>
              </a:xfrm>
              <a:prstGeom prst="rect">
                <a:avLst/>
              </a:prstGeom>
              <a:noFill/>
            </p:spPr>
            <p:txBody>
              <a:bodyPr wrap="square" rtlCol="0">
                <a:spAutoFit/>
              </a:bodyPr>
              <a:p>
                <a:pPr algn="ctr"/>
                <a14:m>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sub>
                    </m:sSub>
                    <m:r>
                      <a:rPr lang="en-US" altLang="pt-BR" sz="2400" i="1" dirty="0" smtClean="0">
                        <a:latin typeface="Cambria Math" panose="02040503050406030204" pitchFamily="18" charset="0"/>
                        <a:cs typeface="Cambria Math" panose="02040503050406030204" pitchFamily="18" charset="0"/>
                      </a:rPr>
                      <m:t>≈</m:t>
                    </m:r>
                  </m:oMath>
                </a14:m>
                <a:r>
                  <a:rPr lang="pt-BR" altLang="en-US" sz="2400" dirty="0" smtClean="0">
                    <a:latin typeface="Cambria Math" panose="02040503050406030204" pitchFamily="18" charset="0"/>
                    <a:cs typeface="Cambria Math" panose="02040503050406030204" pitchFamily="18" charset="0"/>
                  </a:rPr>
                  <a:t>0</a:t>
                </a:r>
                <a:endParaRPr lang="pt-BR" altLang="en-US" sz="2400" dirty="0" smtClean="0">
                  <a:latin typeface="Cambria Math" panose="02040503050406030204" pitchFamily="18" charset="0"/>
                  <a:cs typeface="Cambria Math" panose="02040503050406030204" pitchFamily="18" charset="0"/>
                </a:endParaRPr>
              </a:p>
            </p:txBody>
          </p:sp>
        </mc:Choice>
        <mc:Fallback>
          <p:sp>
            <p:nvSpPr>
              <p:cNvPr id="36" name="Caixa de Texto 23"/>
              <p:cNvSpPr txBox="1">
                <a:spLocks noRot="1" noChangeAspect="1" noMove="1" noResize="1" noEditPoints="1" noAdjustHandles="1" noChangeArrowheads="1" noChangeShapeType="1" noTextEdit="1"/>
              </p:cNvSpPr>
              <p:nvPr/>
            </p:nvSpPr>
            <p:spPr>
              <a:xfrm>
                <a:off x="9266555" y="4400550"/>
                <a:ext cx="1113155" cy="46037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7" name="Caixa de Texto 23"/>
              <p:cNvSpPr txBox="1"/>
              <p:nvPr/>
            </p:nvSpPr>
            <p:spPr>
              <a:xfrm>
                <a:off x="9518015" y="3279140"/>
                <a:ext cx="1226820" cy="460375"/>
              </a:xfrm>
              <a:prstGeom prst="rect">
                <a:avLst/>
              </a:prstGeom>
              <a:noFill/>
            </p:spPr>
            <p:txBody>
              <a:bodyPr wrap="square" rtlCol="0">
                <a:spAutoFit/>
              </a:bodyPr>
              <a:p>
                <a:pPr algn="ctr"/>
                <a14:m>
                  <m:oMathPara xmlns:m="http://schemas.openxmlformats.org/officeDocument/2006/math">
                    <m:oMathParaPr>
                      <m:jc m:val="centerGroup"/>
                    </m:oMathParaPr>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5</m:t>
                          </m:r>
                          <m:r>
                            <a:rPr lang="en-US" altLang="pt-BR" sz="2400" i="1" dirty="0" smtClean="0">
                              <a:latin typeface="Cambria Math" panose="02040503050406030204" pitchFamily="18" charset="0"/>
                              <a:cs typeface="Cambria Math" panose="02040503050406030204" pitchFamily="18" charset="0"/>
                            </a:rPr>
                            <m:t>𝑉</m:t>
                          </m:r>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𝑣</m:t>
                          </m:r>
                        </m:e>
                        <m:sub>
                          <m:r>
                            <a:rPr lang="en-US" altLang="pt-BR" sz="2400" i="1" dirty="0" smtClean="0">
                              <a:latin typeface="Cambria Math" panose="02040503050406030204" pitchFamily="18" charset="0"/>
                              <a:cs typeface="Cambria Math" panose="02040503050406030204" pitchFamily="18" charset="0"/>
                            </a:rPr>
                            <m:t>𝑖𝑛</m:t>
                          </m:r>
                        </m:sub>
                      </m:sSub>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𝑡</m:t>
                      </m:r>
                      <m:r>
                        <a:rPr lang="en-US" altLang="pt-BR" sz="2400" i="1" dirty="0" smtClean="0">
                          <a:latin typeface="Cambria Math" panose="02040503050406030204" pitchFamily="18" charset="0"/>
                          <a:cs typeface="Cambria Math" panose="02040503050406030204" pitchFamily="18" charset="0"/>
                        </a:rPr>
                        <m:t>)</m:t>
                      </m:r>
                    </m:oMath>
                  </m:oMathPara>
                </a14:m>
                <a:endParaRPr lang="en-US" altLang="pt-BR" sz="2400" i="1" dirty="0" smtClean="0">
                  <a:latin typeface="Cambria Math" panose="02040503050406030204" pitchFamily="18" charset="0"/>
                  <a:cs typeface="Cambria Math" panose="02040503050406030204" pitchFamily="18" charset="0"/>
                </a:endParaRPr>
              </a:p>
            </p:txBody>
          </p:sp>
        </mc:Choice>
        <mc:Fallback>
          <p:sp>
            <p:nvSpPr>
              <p:cNvPr id="37" name="Caixa de Texto 23"/>
              <p:cNvSpPr txBox="1">
                <a:spLocks noRot="1" noChangeAspect="1" noMove="1" noResize="1" noEditPoints="1" noAdjustHandles="1" noChangeArrowheads="1" noChangeShapeType="1" noTextEdit="1"/>
              </p:cNvSpPr>
              <p:nvPr/>
            </p:nvSpPr>
            <p:spPr>
              <a:xfrm>
                <a:off x="9518015" y="3279140"/>
                <a:ext cx="1226820" cy="460375"/>
              </a:xfrm>
              <a:prstGeom prst="rect">
                <a:avLst/>
              </a:prstGeom>
              <a:blipFill rotWithShape="1">
                <a:blip r:embed="rId6"/>
                <a:stretch>
                  <a:fillRect r="-29503"/>
                </a:stretch>
              </a:blipFill>
            </p:spPr>
            <p:txBody>
              <a:bodyPr/>
              <a:lstStyle/>
              <a:p>
                <a:r>
                  <a:rPr lang="pt-BR" altLang="en-US">
                    <a:noFill/>
                  </a:rPr>
                  <a:t> </a:t>
                </a:r>
              </a:p>
            </p:txBody>
          </p:sp>
        </mc:Fallback>
      </mc:AlternateContent>
      <p:cxnSp>
        <p:nvCxnSpPr>
          <p:cNvPr id="38" name="Conector Reto 37"/>
          <p:cNvCxnSpPr/>
          <p:nvPr/>
        </p:nvCxnSpPr>
        <p:spPr>
          <a:xfrm>
            <a:off x="5943600" y="2385695"/>
            <a:ext cx="0" cy="4064635"/>
          </a:xfrm>
          <a:prstGeom prst="line">
            <a:avLst/>
          </a:prstGeom>
          <a:ln w="53975" cmpd="tri">
            <a:solidFill>
              <a:srgbClr val="C00000"/>
            </a:solidFill>
          </a:ln>
        </p:spPr>
        <p:style>
          <a:lnRef idx="2">
            <a:schemeClr val="accent1"/>
          </a:lnRef>
          <a:fillRef idx="0">
            <a:srgbClr val="FFFFFF"/>
          </a:fillRef>
          <a:effectRef idx="0">
            <a:srgbClr val="FFFFFF"/>
          </a:effectRef>
          <a:fontRef idx="minor">
            <a:schemeClr val="tx1"/>
          </a:fontRef>
        </p:style>
      </p:cxnSp>
    </p:spTree>
  </p:cSld>
  <p:clrMapOvr>
    <a:masterClrMapping/>
  </p:clrMapOvr>
  <p:timing>
    <p:tnLst>
      <p:par>
        <p:cTn id="1" dur="indefinite" restart="never" nodeType="tmRoot"/>
      </p:par>
    </p:tnLst>
  </p:timing>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0" name="CaixaDeTexto 45"/>
              <p:cNvSpPr txBox="1"/>
              <p:nvPr/>
            </p:nvSpPr>
            <p:spPr>
              <a:xfrm>
                <a:off x="488950" y="1334135"/>
                <a:ext cx="11214100" cy="5196840"/>
              </a:xfrm>
              <a:prstGeom prst="rect">
                <a:avLst/>
              </a:prstGeom>
              <a:noFill/>
            </p:spPr>
            <p:txBody>
              <a:bodyPr wrap="square" rtlCol="0">
                <a:spAutoFit/>
              </a:bodyPr>
              <a:lstStyle/>
              <a:p>
                <a:pPr indent="0">
                  <a:lnSpc>
                    <a:spcPct val="100000"/>
                  </a:lnSpc>
                  <a:spcBef>
                    <a:spcPts val="6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𝒕</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type m:val="skw"/>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sSub>
                                <m:sSubPr>
                                  <m:ctrlPr>
                                    <a:rPr lang="en-US" altLang="pt-BR" sz="32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ctrlPr>
                                </m:sSubPr>
                                <m:e>
                                  <m:r>
                                    <a:rPr lang="pt-BR" altLang="pt-BR" sz="32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t>𝑪</m:t>
                                  </m:r>
                                </m:e>
                                <m:sub>
                                  <m:r>
                                    <a:rPr lang="pt-BR" altLang="pt-BR" sz="32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t>𝑩</m:t>
                                  </m:r>
                                </m:sub>
                              </m:sSub>
                            </m:den>
                          </m:f>
                        </m:den>
                      </m:f>
                    </m:oMath>
                  </m:oMathPara>
                </a14:m>
                <a:endParaRPr lang="en-US" altLang="pt-BR" sz="32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fontAlgn="auto">
                  <a:spcBef>
                    <a:spcPts val="600"/>
                  </a:spcBef>
                  <a:spcAft>
                    <a:spcPts val="1800"/>
                  </a:spcAft>
                  <a:buFont typeface="Arial" panose="020B0604020202020204" pitchFamily="34" charset="0"/>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valor de </a:t>
                </a:r>
                <a:r>
                  <a:rPr lang="pt-BR" altLang="en-US" sz="32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deve ser escolhido de forma que, n</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 frequencias de operação </a:t>
                </a:r>
                <a14:m>
                  <m:oMath xmlns:m="http://schemas.openxmlformats.org/officeDocument/2006/math">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oMath>
                </a14:m>
                <a:r>
                  <a:rPr lang="pt-BR" altLang="en-US" sz="3200" b="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tenhamos</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1800"/>
                  </a:spcAft>
                  <a:buFont typeface="Arial" panose="020B0604020202020204" pitchFamily="34" charset="0"/>
                  <a:buNone/>
                </a:pPr>
                <a:r>
                  <a:rPr lang="pt-BR" altLang="en-US" sz="32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pequeno= </a:t>
                </a:r>
                <a14:m>
                  <m:oMath xmlns:m="http://schemas.openxmlformats.org/officeDocument/2006/math">
                    <m:r>
                      <a:rPr lang="en-US" altLang="pt-BR" sz="3200" b="1" dirty="0"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f>
                      <m:fPr>
                        <m:type m:val="skw"/>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sSub>
                          <m:sSubPr>
                            <m:ctrlPr>
                              <a:rPr lang="en-US" altLang="pt-BR" sz="32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ctrlPr>
                          </m:sSubPr>
                          <m:e>
                            <m:r>
                              <a:rPr lang="pt-BR" altLang="pt-BR" sz="32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t>𝑪</m:t>
                            </m:r>
                          </m:e>
                          <m:sub>
                            <m:r>
                              <a:rPr lang="pt-BR" altLang="pt-BR" sz="32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t>𝑩</m:t>
                            </m:r>
                          </m:sub>
                        </m:sSub>
                      </m:den>
                    </m:f>
                  </m:oMath>
                </a14:m>
                <a:r>
                  <a:rPr lang="pt-BR" altLang="en-US" sz="3200"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&lt;&lt; </a:t>
                </a:r>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fontAlgn="auto">
                  <a:spcBef>
                    <a:spcPts val="600"/>
                  </a:spcBef>
                  <a:spcAft>
                    <a:spcPts val="18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assim</a:t>
                </a:r>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ctr" fontAlgn="auto">
                  <a:spcBef>
                    <a:spcPts val="600"/>
                  </a:spcBef>
                  <a:spcAft>
                    <a:spcPts val="18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r>
                        <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𝒕</m:t>
                      </m:r>
                      <m:r>
                        <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0" name="CaixaDeTexto 45"/>
              <p:cNvSpPr txBox="1">
                <a:spLocks noRot="1" noChangeAspect="1" noMove="1" noResize="1" noEditPoints="1" noAdjustHandles="1" noChangeArrowheads="1" noChangeShapeType="1" noTextEdit="1"/>
              </p:cNvSpPr>
              <p:nvPr/>
            </p:nvSpPr>
            <p:spPr>
              <a:xfrm>
                <a:off x="488950" y="1334135"/>
                <a:ext cx="11214100" cy="5196840"/>
              </a:xfrm>
              <a:prstGeom prst="rect">
                <a:avLst/>
              </a:prstGeom>
              <a:blipFill rotWithShape="1">
                <a:blip r:embed="rId1"/>
                <a:stretch>
                  <a:fillRect/>
                </a:stretch>
              </a:blipFill>
            </p:spPr>
            <p:txBody>
              <a:bodyPr/>
              <a:lstStyle/>
              <a:p>
                <a:r>
                  <a:rPr lang="pt-BR" altLang="en-US">
                    <a:noFill/>
                  </a:rPr>
                  <a:t> </a:t>
                </a:r>
              </a:p>
            </p:txBody>
          </p:sp>
        </mc:Fallback>
      </mc:AlternateContent>
      <p:sp>
        <p:nvSpPr>
          <p:cNvPr id="18" name="CaixaDeTexto 45"/>
          <p:cNvSpPr txBox="1"/>
          <p:nvPr/>
        </p:nvSpPr>
        <p:spPr>
          <a:xfrm>
            <a:off x="720090" y="436245"/>
            <a:ext cx="874839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Thevenin para a entrada</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 de Texto 3"/>
              <p:cNvSpPr txBox="1"/>
              <p:nvPr/>
            </p:nvSpPr>
            <p:spPr>
              <a:xfrm>
                <a:off x="315214" y="768921"/>
                <a:ext cx="11029315" cy="97536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𝐶</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𝑆</m:t>
                          </m:r>
                        </m:sub>
                      </m:sSub>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𝑆</m:t>
                          </m:r>
                        </m:sub>
                      </m:sSub>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𝑣𝑖𝑛</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𝑡</m:t>
                          </m:r>
                          <m:r>
                            <a:rPr lang="en-US" altLang="pt-BR" sz="2800" i="1">
                              <a:latin typeface="Cambria Math" panose="02040503050406030204" pitchFamily="18" charset="0"/>
                              <a:cs typeface="Cambria Math" panose="02040503050406030204" pitchFamily="18" charset="0"/>
                            </a:rPr>
                            <m:t>)</m:t>
                          </m:r>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𝑆</m:t>
                          </m:r>
                        </m:sub>
                      </m:sSub>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r>
                                <a:rPr lang="en-US" altLang="pt-BR" sz="2800" i="1">
                                  <a:latin typeface="Cambria Math" panose="02040503050406030204" pitchFamily="18" charset="0"/>
                                  <a:cs typeface="Cambria Math" panose="02040503050406030204" pitchFamily="18" charset="0"/>
                                </a:rPr>
                                <m:t>0</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𝑣𝑖𝑛</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𝑡</m:t>
                          </m:r>
                          <m:r>
                            <a:rPr lang="en-US" altLang="pt-BR" sz="2800" i="1">
                              <a:latin typeface="Cambria Math" panose="02040503050406030204" pitchFamily="18" charset="0"/>
                              <a:cs typeface="Cambria Math" panose="02040503050406030204" pitchFamily="18" charset="0"/>
                            </a:rPr>
                            <m:t>)</m:t>
                          </m:r>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oMath>
                  </m:oMathPara>
                </a14:m>
                <a:endParaRPr lang="en-US" altLang="pt-BR" sz="2800" i="1">
                  <a:latin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315214" y="768921"/>
                <a:ext cx="11029315" cy="975360"/>
              </a:xfrm>
              <a:prstGeom prst="rect">
                <a:avLst/>
              </a:prstGeom>
              <a:blipFill rotWithShape="1">
                <a:blip r:embed="rId1"/>
                <a:stretch>
                  <a:fillRect l="-2" t="-59" r="-67" b="59"/>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0" name="CaixaDeTexto 45"/>
              <p:cNvSpPr txBox="1"/>
              <p:nvPr/>
            </p:nvSpPr>
            <p:spPr>
              <a:xfrm>
                <a:off x="459105" y="2145665"/>
                <a:ext cx="11273790" cy="2919730"/>
              </a:xfrm>
              <a:prstGeom prst="rect">
                <a:avLst/>
              </a:prstGeom>
              <a:noFill/>
            </p:spPr>
            <p:txBody>
              <a:bodyPr wrap="square" rtlCol="0">
                <a:spAutoFit/>
              </a:bodyPr>
              <a:lstStyle/>
              <a:p>
                <a:pPr marL="457200" indent="-457200">
                  <a:spcBef>
                    <a:spcPts val="600"/>
                  </a:spcBef>
                  <a:spcAft>
                    <a:spcPts val="600"/>
                  </a:spcAft>
                  <a:buFont typeface="Arial" panose="020B0604020202020204" pitchFamily="34" charset="0"/>
                  <a:buChar char="•"/>
                </a:pPr>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𝑆</m:t>
                        </m:r>
                      </m:sub>
                    </m:sSub>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𝐵𝐸</m:t>
                            </m:r>
                            <m:r>
                              <a:rPr lang="en-US" altLang="pt-BR" sz="3200" i="1">
                                <a:latin typeface="Cambria Math" panose="02040503050406030204" pitchFamily="18" charset="0"/>
                                <a:cs typeface="Cambria Math" panose="02040503050406030204" pitchFamily="18" charset="0"/>
                              </a:rPr>
                              <m:t>0</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i="1">
                        <a:latin typeface="Cambria Math" panose="02040503050406030204" pitchFamily="18" charset="0"/>
                        <a:cs typeface="Cambria Math" panose="02040503050406030204" pitchFamily="18" charset="0"/>
                      </a:rPr>
                      <m:t>):</m:t>
                    </m:r>
                  </m:oMath>
                </a14:m>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corrente devido a tensão de polarização que chamaremos 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a:t>
                </a:r>
                <a:endPar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14:m>
                  <m:oMath xmlns:m="http://schemas.openxmlformats.org/officeDocument/2006/math">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𝑣𝑖𝑛</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𝑡</m:t>
                        </m:r>
                        <m:r>
                          <a:rPr lang="en-US" altLang="pt-BR" sz="3200" i="1">
                            <a:latin typeface="Cambria Math" panose="02040503050406030204" pitchFamily="18" charset="0"/>
                            <a:cs typeface="Cambria Math" panose="02040503050406030204" pitchFamily="18" charset="0"/>
                          </a:rPr>
                          <m:t>)</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i="1">
                        <a:latin typeface="Cambria Math" panose="02040503050406030204" pitchFamily="18" charset="0"/>
                        <a:cs typeface="Cambria Math" panose="02040503050406030204" pitchFamily="18" charset="0"/>
                      </a:rPr>
                      <m:t>)</m:t>
                    </m:r>
                  </m:oMath>
                </a14:m>
                <a:r>
                  <a:rPr lang="pt-BR" altLang="en-US" sz="3200">
                    <a:latin typeface="Cambria Math" panose="02040503050406030204" pitchFamily="18" charset="0"/>
                    <a:cs typeface="Cambria Math" panose="02040503050406030204" pitchFamily="18" charset="0"/>
                  </a:rPr>
                  <a:t>: </a:t>
                </a:r>
                <a:r>
                  <a:rPr lang="pt-BR" altLang="en-US" sz="3200" b="1">
                    <a:latin typeface="Comic Sans MS" panose="030F0702030302020204" pitchFamily="66" charset="0"/>
                    <a:cs typeface="Comic Sans MS" panose="030F0702030302020204" pitchFamily="66" charset="0"/>
                  </a:rPr>
                  <a:t>vamos expandir em série de Taylor em torno de zero</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60" name="CaixaDeTexto 45"/>
              <p:cNvSpPr txBox="1">
                <a:spLocks noRot="1" noChangeAspect="1" noMove="1" noResize="1" noEditPoints="1" noAdjustHandles="1" noChangeArrowheads="1" noChangeShapeType="1" noTextEdit="1"/>
              </p:cNvSpPr>
              <p:nvPr/>
            </p:nvSpPr>
            <p:spPr>
              <a:xfrm>
                <a:off x="459105" y="2145665"/>
                <a:ext cx="11273790" cy="291973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1" name="Retângulo 40"/>
              <p:cNvSpPr/>
              <p:nvPr/>
            </p:nvSpPr>
            <p:spPr>
              <a:xfrm>
                <a:off x="996692" y="5206766"/>
                <a:ext cx="9979660" cy="772160"/>
              </a:xfrm>
              <a:prstGeom prst="rect">
                <a:avLst/>
              </a:prstGeom>
            </p:spPr>
            <p:txBody>
              <a:bodyPr wrap="none">
                <a:spAutoFit/>
              </a:bodyPr>
              <a:lstStyle/>
              <a:p>
                <a14:m>
                  <m:oMath xmlns:m="http://schemas.openxmlformats.org/officeDocument/2006/math">
                    <m:func>
                      <m:funcPr>
                        <m:ctrlPr>
                          <a:rPr lang="pt-BR" altLang="pt-BR" sz="2800" i="1" smtClean="0">
                            <a:latin typeface="Cambria Math" panose="02040503050406030204" pitchFamily="18" charset="0"/>
                            <a:ea typeface="Cambria Math" panose="02040503050406030204" pitchFamily="18" charset="0"/>
                          </a:rPr>
                        </m:ctrlPr>
                      </m:funcPr>
                      <m:fName>
                        <m:r>
                          <m:rPr>
                            <m:sty m:val="p"/>
                          </m:rPr>
                          <a:rPr lang="pt-BR" altLang="pt-BR" sz="2800">
                            <a:latin typeface="Cambria Math" panose="02040503050406030204" pitchFamily="18" charset="0"/>
                            <a:ea typeface="Cambria Math" panose="02040503050406030204" pitchFamily="18" charset="0"/>
                          </a:rPr>
                          <m:t>exp</m:t>
                        </m:r>
                      </m:fName>
                      <m:e>
                        <m:d>
                          <m:dPr>
                            <m:ctrlPr>
                              <a:rPr lang="pt-BR" altLang="pt-BR" sz="2800" i="1">
                                <a:latin typeface="Cambria Math" panose="02040503050406030204" pitchFamily="18" charset="0"/>
                                <a:ea typeface="Cambria Math" panose="02040503050406030204" pitchFamily="18" charset="0"/>
                              </a:rPr>
                            </m:ctrlPr>
                          </m:dPr>
                          <m:e>
                            <m:f>
                              <m:fPr>
                                <m:ctrlPr>
                                  <a:rPr lang="pt-BR" altLang="pt-BR" sz="2800" i="1">
                                    <a:latin typeface="Cambria Math" panose="02040503050406030204" pitchFamily="18" charset="0"/>
                                    <a:ea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rPr>
                                  <m:t>𝑣𝑖𝑛</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𝑡</m:t>
                                    </m:r>
                                  </m:e>
                                </m:d>
                              </m:num>
                              <m:den>
                                <m:sSub>
                                  <m:sSubPr>
                                    <m:ctrlPr>
                                      <a:rPr lang="pt-BR" altLang="pt-BR" sz="2800" i="1">
                                        <a:latin typeface="Cambria Math" panose="02040503050406030204" pitchFamily="18" charset="0"/>
                                        <a:ea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rPr>
                                      <m:t>𝑛</m:t>
                                    </m:r>
                                    <m:r>
                                      <a:rPr lang="pt-BR" altLang="pt-BR" sz="2800" i="1">
                                        <a:latin typeface="Cambria Math" panose="02040503050406030204" pitchFamily="18" charset="0"/>
                                        <a:ea typeface="Cambria Math" panose="02040503050406030204" pitchFamily="18" charset="0"/>
                                      </a:rPr>
                                      <m:t>𝑈</m:t>
                                    </m:r>
                                  </m:e>
                                  <m:sub>
                                    <m:r>
                                      <a:rPr lang="pt-BR" altLang="pt-BR" sz="2800" i="1">
                                        <a:latin typeface="Cambria Math" panose="02040503050406030204" pitchFamily="18" charset="0"/>
                                        <a:ea typeface="Cambria Math" panose="02040503050406030204" pitchFamily="18" charset="0"/>
                                      </a:rPr>
                                      <m:t>𝑇</m:t>
                                    </m:r>
                                  </m:sub>
                                </m:sSub>
                              </m:den>
                            </m:f>
                          </m:e>
                        </m:d>
                      </m:e>
                    </m:func>
                    <m:r>
                      <a:rPr lang="pt-BR" altLang="pt-BR" sz="2800" b="0" i="1" smtClean="0">
                        <a:latin typeface="Cambria Math" panose="02040503050406030204" pitchFamily="18" charset="0"/>
                        <a:ea typeface="Cambria Math" panose="02040503050406030204" pitchFamily="18" charset="0"/>
                      </a:rPr>
                      <m:t>=</m:t>
                    </m:r>
                    <m:r>
                      <a:rPr lang="pt-BR" altLang="pt-BR" sz="2800" b="0" i="1" smtClean="0">
                        <a:latin typeface="Cambria Math" panose="02040503050406030204" pitchFamily="18" charset="0"/>
                        <a:ea typeface="Cambria Math" panose="02040503050406030204" pitchFamily="18" charset="0"/>
                      </a:rPr>
                      <m:t>1</m:t>
                    </m:r>
                    <m:r>
                      <a:rPr lang="pt-BR" altLang="pt-BR" sz="2800" b="0" i="1" smtClean="0">
                        <a:latin typeface="Cambria Math" panose="02040503050406030204" pitchFamily="18" charset="0"/>
                        <a:ea typeface="Cambria Math" panose="02040503050406030204" pitchFamily="18" charset="0"/>
                      </a:rPr>
                      <m:t>+(</m:t>
                    </m:r>
                    <m:f>
                      <m:fPr>
                        <m:ctrlPr>
                          <a:rPr lang="pt-BR" altLang="pt-BR" sz="2800" b="0" i="1" smtClean="0">
                            <a:latin typeface="Cambria Math" panose="02040503050406030204" pitchFamily="18" charset="0"/>
                            <a:ea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rPr>
                          <m:t>𝑣𝑖𝑛</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𝑡</m:t>
                            </m:r>
                          </m:e>
                        </m:d>
                      </m:num>
                      <m:den>
                        <m:r>
                          <a:rPr lang="pt-BR" altLang="pt-BR" sz="2800" b="0" i="1" smtClean="0">
                            <a:latin typeface="Cambria Math" panose="02040503050406030204" pitchFamily="18" charset="0"/>
                            <a:ea typeface="Cambria Math" panose="02040503050406030204" pitchFamily="18" charset="0"/>
                          </a:rPr>
                          <m:t>𝑛</m:t>
                        </m:r>
                        <m:sSub>
                          <m:sSubPr>
                            <m:ctrlPr>
                              <a:rPr lang="pt-BR" altLang="pt-BR" sz="2800" b="0" i="1" smtClean="0">
                                <a:latin typeface="Cambria Math" panose="02040503050406030204" pitchFamily="18" charset="0"/>
                                <a:ea typeface="Cambria Math" panose="02040503050406030204" pitchFamily="18" charset="0"/>
                              </a:rPr>
                            </m:ctrlPr>
                          </m:sSubPr>
                          <m:e>
                            <m:r>
                              <a:rPr lang="pt-BR" altLang="pt-BR" sz="2800" b="0" i="1" smtClean="0">
                                <a:latin typeface="Cambria Math" panose="02040503050406030204" pitchFamily="18" charset="0"/>
                                <a:ea typeface="Cambria Math" panose="02040503050406030204" pitchFamily="18" charset="0"/>
                              </a:rPr>
                              <m:t>𝑈</m:t>
                            </m:r>
                          </m:e>
                          <m:sub>
                            <m:r>
                              <a:rPr lang="pt-BR" altLang="pt-BR" sz="2800" b="0" i="1" smtClean="0">
                                <a:latin typeface="Cambria Math" panose="02040503050406030204" pitchFamily="18" charset="0"/>
                                <a:ea typeface="Cambria Math" panose="02040503050406030204" pitchFamily="18" charset="0"/>
                              </a:rPr>
                              <m:t>𝑇</m:t>
                            </m:r>
                          </m:sub>
                        </m:sSub>
                      </m:den>
                    </m:f>
                    <m:r>
                      <a:rPr lang="pt-BR" altLang="pt-BR" sz="2800" b="0" i="1" smtClean="0">
                        <a:latin typeface="Cambria Math" panose="02040503050406030204" pitchFamily="18" charset="0"/>
                        <a:ea typeface="Cambria Math" panose="02040503050406030204" pitchFamily="18" charset="0"/>
                      </a:rPr>
                      <m:t>)</m:t>
                    </m:r>
                    <m:func>
                      <m:funcPr>
                        <m:ctrlPr>
                          <a:rPr lang="pt-BR" altLang="pt-BR" sz="2800" i="1">
                            <a:latin typeface="Cambria Math" panose="02040503050406030204" pitchFamily="18" charset="0"/>
                            <a:ea typeface="Cambria Math" panose="02040503050406030204" pitchFamily="18" charset="0"/>
                          </a:rPr>
                        </m:ctrlPr>
                      </m:funcPr>
                      <m:fName>
                        <m:r>
                          <m:rPr>
                            <m:sty m:val="p"/>
                          </m:rPr>
                          <a:rPr lang="pt-BR" altLang="pt-BR" sz="2800">
                            <a:latin typeface="Cambria Math" panose="02040503050406030204" pitchFamily="18" charset="0"/>
                            <a:ea typeface="Cambria Math" panose="02040503050406030204" pitchFamily="18" charset="0"/>
                          </a:rPr>
                          <m:t>exp</m:t>
                        </m:r>
                      </m:fName>
                      <m:e>
                        <m:d>
                          <m:dPr>
                            <m:ctrlPr>
                              <a:rPr lang="pt-BR" altLang="pt-BR" sz="2800" i="1">
                                <a:latin typeface="Cambria Math" panose="02040503050406030204" pitchFamily="18" charset="0"/>
                                <a:ea typeface="Cambria Math" panose="02040503050406030204" pitchFamily="18" charset="0"/>
                              </a:rPr>
                            </m:ctrlPr>
                          </m:dPr>
                          <m:e>
                            <m:f>
                              <m:fPr>
                                <m:ctrlPr>
                                  <a:rPr lang="pt-BR" altLang="pt-BR" sz="2800" i="1">
                                    <a:latin typeface="Cambria Math" panose="02040503050406030204" pitchFamily="18" charset="0"/>
                                    <a:ea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rPr>
                                  <m:t>𝑣𝑖𝑛</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𝑡</m:t>
                                    </m:r>
                                  </m:e>
                                </m:d>
                              </m:num>
                              <m:den>
                                <m:sSub>
                                  <m:sSubPr>
                                    <m:ctrlPr>
                                      <a:rPr lang="pt-BR" altLang="pt-BR" sz="2800" i="1">
                                        <a:latin typeface="Cambria Math" panose="02040503050406030204" pitchFamily="18" charset="0"/>
                                        <a:ea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rPr>
                                      <m:t>𝑛</m:t>
                                    </m:r>
                                    <m:r>
                                      <a:rPr lang="pt-BR" altLang="pt-BR" sz="2800" i="1">
                                        <a:latin typeface="Cambria Math" panose="02040503050406030204" pitchFamily="18" charset="0"/>
                                        <a:ea typeface="Cambria Math" panose="02040503050406030204" pitchFamily="18" charset="0"/>
                                      </a:rPr>
                                      <m:t>𝑈</m:t>
                                    </m:r>
                                  </m:e>
                                  <m:sub>
                                    <m:r>
                                      <a:rPr lang="pt-BR" altLang="pt-BR" sz="2800" i="1">
                                        <a:latin typeface="Cambria Math" panose="02040503050406030204" pitchFamily="18" charset="0"/>
                                        <a:ea typeface="Cambria Math" panose="02040503050406030204" pitchFamily="18" charset="0"/>
                                      </a:rPr>
                                      <m:t>𝑇</m:t>
                                    </m:r>
                                  </m:sub>
                                </m:sSub>
                              </m:den>
                            </m:f>
                          </m:e>
                        </m:d>
                      </m:e>
                    </m:func>
                    <m:sSub>
                      <m:sSubPr>
                        <m:ctrlPr>
                          <a:rPr lang="pt-BR" altLang="pt-BR" sz="2800" i="1" smtClean="0">
                            <a:latin typeface="Cambria Math" panose="02040503050406030204" pitchFamily="18" charset="0"/>
                            <a:ea typeface="Cambria Math" panose="02040503050406030204" pitchFamily="18" charset="0"/>
                          </a:rPr>
                        </m:ctrlPr>
                      </m:sSubPr>
                      <m:e>
                        <m:r>
                          <a:rPr lang="pt-BR" altLang="pt-BR" sz="2800" b="0" i="1" smtClean="0">
                            <a:latin typeface="Cambria Math" panose="02040503050406030204" pitchFamily="18" charset="0"/>
                            <a:ea typeface="Cambria Math" panose="02040503050406030204" pitchFamily="18" charset="0"/>
                          </a:rPr>
                          <m:t>|</m:t>
                        </m:r>
                      </m:e>
                      <m:sub>
                        <m:r>
                          <a:rPr lang="pt-BR" altLang="pt-BR" sz="2800" b="0" i="1" smtClean="0">
                            <a:latin typeface="Cambria Math" panose="02040503050406030204" pitchFamily="18" charset="0"/>
                            <a:ea typeface="Cambria Math" panose="02040503050406030204" pitchFamily="18" charset="0"/>
                          </a:rPr>
                          <m:t>0</m:t>
                        </m:r>
                      </m:sub>
                    </m:sSub>
                    <m:r>
                      <a:rPr lang="pt-BR" altLang="pt-BR" sz="2800" b="0" i="1" smtClean="0">
                        <a:latin typeface="Cambria Math" panose="02040503050406030204" pitchFamily="18" charset="0"/>
                        <a:ea typeface="Cambria Math" panose="02040503050406030204" pitchFamily="18" charset="0"/>
                      </a:rPr>
                      <m:t>+(</m:t>
                    </m:r>
                    <m:f>
                      <m:fPr>
                        <m:ctrlPr>
                          <a:rPr lang="pt-BR" altLang="pt-BR" sz="2800" i="1">
                            <a:latin typeface="Cambria Math" panose="02040503050406030204" pitchFamily="18" charset="0"/>
                            <a:ea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rPr>
                          <m:t>𝑣𝑖𝑛</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𝑡</m:t>
                            </m:r>
                          </m:e>
                        </m:d>
                      </m:num>
                      <m:den>
                        <m:r>
                          <a:rPr lang="pt-BR" altLang="pt-BR" sz="2800" i="1">
                            <a:latin typeface="Cambria Math" panose="02040503050406030204" pitchFamily="18" charset="0"/>
                            <a:ea typeface="Cambria Math" panose="02040503050406030204" pitchFamily="18" charset="0"/>
                          </a:rPr>
                          <m:t>𝑛</m:t>
                        </m:r>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𝑈</m:t>
                            </m:r>
                          </m:e>
                          <m:sub>
                            <m:r>
                              <a:rPr lang="pt-BR" altLang="pt-BR" sz="2800" i="1">
                                <a:latin typeface="Cambria Math" panose="02040503050406030204" pitchFamily="18" charset="0"/>
                                <a:ea typeface="Cambria Math" panose="02040503050406030204" pitchFamily="18" charset="0"/>
                              </a:rPr>
                              <m:t>𝑇</m:t>
                            </m:r>
                          </m:sub>
                        </m:sSub>
                      </m:den>
                    </m:f>
                    <m:sSup>
                      <m:sSupPr>
                        <m:ctrlPr>
                          <a:rPr lang="pt-BR" altLang="pt-BR" sz="2800" i="1" smtClean="0">
                            <a:latin typeface="Cambria Math" panose="02040503050406030204" pitchFamily="18" charset="0"/>
                            <a:ea typeface="Cambria Math" panose="02040503050406030204" pitchFamily="18" charset="0"/>
                          </a:rPr>
                        </m:ctrlPr>
                      </m:sSupPr>
                      <m:e>
                        <m:r>
                          <a:rPr lang="pt-BR" altLang="pt-BR" sz="2800" b="0" i="1" smtClean="0">
                            <a:latin typeface="Cambria Math" panose="02040503050406030204" pitchFamily="18" charset="0"/>
                            <a:ea typeface="Cambria Math" panose="02040503050406030204" pitchFamily="18" charset="0"/>
                          </a:rPr>
                          <m:t>)</m:t>
                        </m:r>
                      </m:e>
                      <m:sup>
                        <m:r>
                          <a:rPr lang="pt-BR" altLang="pt-BR" sz="2800" b="0" i="1" smtClean="0">
                            <a:latin typeface="Cambria Math" panose="02040503050406030204" pitchFamily="18" charset="0"/>
                            <a:ea typeface="Cambria Math" panose="02040503050406030204" pitchFamily="18" charset="0"/>
                          </a:rPr>
                          <m:t>2</m:t>
                        </m:r>
                      </m:sup>
                    </m:sSup>
                    <m:func>
                      <m:funcPr>
                        <m:ctrlPr>
                          <a:rPr lang="pt-BR" altLang="pt-BR" sz="2800" i="1">
                            <a:latin typeface="Cambria Math" panose="02040503050406030204" pitchFamily="18" charset="0"/>
                            <a:ea typeface="Cambria Math" panose="02040503050406030204" pitchFamily="18" charset="0"/>
                          </a:rPr>
                        </m:ctrlPr>
                      </m:funcPr>
                      <m:fName>
                        <m:r>
                          <m:rPr>
                            <m:sty m:val="p"/>
                          </m:rPr>
                          <a:rPr lang="pt-BR" altLang="pt-BR" sz="2800">
                            <a:latin typeface="Cambria Math" panose="02040503050406030204" pitchFamily="18" charset="0"/>
                            <a:ea typeface="Cambria Math" panose="02040503050406030204" pitchFamily="18" charset="0"/>
                          </a:rPr>
                          <m:t>exp</m:t>
                        </m:r>
                      </m:fName>
                      <m:e>
                        <m:d>
                          <m:dPr>
                            <m:ctrlPr>
                              <a:rPr lang="pt-BR" altLang="pt-BR" sz="2800" i="1">
                                <a:latin typeface="Cambria Math" panose="02040503050406030204" pitchFamily="18" charset="0"/>
                                <a:ea typeface="Cambria Math" panose="02040503050406030204" pitchFamily="18" charset="0"/>
                              </a:rPr>
                            </m:ctrlPr>
                          </m:dPr>
                          <m:e>
                            <m:f>
                              <m:fPr>
                                <m:ctrlPr>
                                  <a:rPr lang="pt-BR" altLang="pt-BR" sz="2800" i="1">
                                    <a:latin typeface="Cambria Math" panose="02040503050406030204" pitchFamily="18" charset="0"/>
                                    <a:ea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rPr>
                                  <m:t>𝑣𝑖𝑛</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𝑡</m:t>
                                    </m:r>
                                  </m:e>
                                </m:d>
                              </m:num>
                              <m:den>
                                <m:sSub>
                                  <m:sSubPr>
                                    <m:ctrlPr>
                                      <a:rPr lang="pt-BR" altLang="pt-BR" sz="2800" i="1">
                                        <a:latin typeface="Cambria Math" panose="02040503050406030204" pitchFamily="18" charset="0"/>
                                        <a:ea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rPr>
                                      <m:t>𝑛</m:t>
                                    </m:r>
                                    <m:r>
                                      <a:rPr lang="pt-BR" altLang="pt-BR" sz="2800" i="1">
                                        <a:latin typeface="Cambria Math" panose="02040503050406030204" pitchFamily="18" charset="0"/>
                                        <a:ea typeface="Cambria Math" panose="02040503050406030204" pitchFamily="18" charset="0"/>
                                      </a:rPr>
                                      <m:t>𝑈</m:t>
                                    </m:r>
                                  </m:e>
                                  <m:sub>
                                    <m:r>
                                      <a:rPr lang="pt-BR" altLang="pt-BR" sz="2800" i="1">
                                        <a:latin typeface="Cambria Math" panose="02040503050406030204" pitchFamily="18" charset="0"/>
                                        <a:ea typeface="Cambria Math" panose="02040503050406030204" pitchFamily="18" charset="0"/>
                                      </a:rPr>
                                      <m:t>𝑇</m:t>
                                    </m:r>
                                  </m:sub>
                                </m:sSub>
                              </m:den>
                            </m:f>
                          </m:e>
                        </m:d>
                      </m:e>
                    </m:func>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m:t>
                        </m:r>
                      </m:e>
                      <m:sub>
                        <m:r>
                          <a:rPr lang="pt-BR" altLang="pt-BR" sz="2800" i="1">
                            <a:latin typeface="Cambria Math" panose="02040503050406030204" pitchFamily="18" charset="0"/>
                            <a:ea typeface="Cambria Math" panose="02040503050406030204" pitchFamily="18" charset="0"/>
                          </a:rPr>
                          <m:t>0</m:t>
                        </m:r>
                      </m:sub>
                    </m:sSub>
                  </m:oMath>
                </a14:m>
                <a:r>
                  <a:rPr lang="pt-BR" sz="2400" dirty="0" smtClean="0"/>
                  <a:t>+ ...</a:t>
                </a:r>
                <a:endParaRPr lang="pt-BR" sz="2400" dirty="0"/>
              </a:p>
            </p:txBody>
          </p:sp>
        </mc:Choice>
        <mc:Fallback>
          <p:sp>
            <p:nvSpPr>
              <p:cNvPr id="41" name="Retângulo 40"/>
              <p:cNvSpPr>
                <a:spLocks noRot="1" noChangeAspect="1" noMove="1" noResize="1" noEditPoints="1" noAdjustHandles="1" noChangeArrowheads="1" noChangeShapeType="1" noTextEdit="1"/>
              </p:cNvSpPr>
              <p:nvPr/>
            </p:nvSpPr>
            <p:spPr>
              <a:xfrm>
                <a:off x="996692" y="5206766"/>
                <a:ext cx="9979660" cy="772160"/>
              </a:xfrm>
              <a:prstGeom prst="rect">
                <a:avLst/>
              </a:prstGeom>
              <a:blipFill rotWithShape="1">
                <a:blip r:embed="rId3"/>
                <a:stretch>
                  <a:fillRect l="-4" t="-52" r="4" b="5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828226" y="574243"/>
            <a:ext cx="10820109" cy="212280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tenhamos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2800" b="1" i="1" dirty="0" err="1" smtClean="0">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vin</a:t>
            </a:r>
            <a:r>
              <a:rPr lang="pt-BR" altLang="en-US" sz="2800" b="1" i="1" dirty="0" smtClean="0">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&lt;&lt; </a:t>
            </a:r>
            <a:r>
              <a:rPr lang="pt-BR" altLang="en-US" sz="2800" b="1" i="1" dirty="0" err="1" smtClean="0">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n</a:t>
            </a:r>
            <a:r>
              <a:rPr lang="pt-BR" altLang="en-US" sz="2800" b="1" i="1" dirty="0" err="1" smtClean="0">
                <a:latin typeface="Calibri" panose="020F0502020204030204" charset="0"/>
                <a:ea typeface="Cambria Math" panose="02040503050406030204" pitchFamily="18" charset="0"/>
                <a:cs typeface="Calibri" panose="020F0502020204030204" charset="0"/>
                <a:sym typeface="Symbol" panose="05050102010706020507" charset="0"/>
              </a:rPr>
              <a:t>.</a:t>
            </a:r>
            <a:r>
              <a:rPr lang="pt-BR" altLang="en-US" sz="2800" b="1" i="1" dirty="0" err="1" smtClean="0">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U</a:t>
            </a:r>
            <a:r>
              <a:rPr lang="pt-BR" altLang="en-US" sz="2800" b="1" i="1" baseline="-25000" dirty="0" err="1" smtClean="0">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T</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a:t>
            </a:r>
            <a:r>
              <a:rPr lang="pt-BR" altLang="en-US" sz="2800" b="1" dirty="0" smtClean="0">
                <a:latin typeface="Calibri" panose="020F0502020204030204" charset="0"/>
                <a:ea typeface="Cambria Math" panose="02040503050406030204" pitchFamily="18" charset="0"/>
                <a:cs typeface="Calibri" panose="020F0502020204030204"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25mV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série de Taylor pode ser aproximada pela constante mais o termo linear, ou seja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Retângulo 3"/>
              <p:cNvSpPr/>
              <p:nvPr/>
            </p:nvSpPr>
            <p:spPr>
              <a:xfrm>
                <a:off x="1582205" y="2843584"/>
                <a:ext cx="9186545" cy="118999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func>
                        <m:funcPr>
                          <m:ctrlPr>
                            <a:rPr lang="pt-BR" altLang="pt-BR" sz="3200" i="1" smtClean="0">
                              <a:latin typeface="Cambria Math" panose="02040503050406030204" pitchFamily="18" charset="0"/>
                              <a:ea typeface="Cambria Math" panose="02040503050406030204" pitchFamily="18" charset="0"/>
                            </a:rPr>
                          </m:ctrlPr>
                        </m:funcPr>
                        <m:fName>
                          <m:r>
                            <m:rPr>
                              <m:sty m:val="p"/>
                            </m:rPr>
                            <a:rPr lang="pt-BR" altLang="pt-BR" sz="3200">
                              <a:latin typeface="Cambria Math" panose="02040503050406030204" pitchFamily="18" charset="0"/>
                              <a:ea typeface="Cambria Math" panose="02040503050406030204" pitchFamily="18" charset="0"/>
                            </a:rPr>
                            <m:t>exp</m:t>
                          </m:r>
                        </m:fName>
                        <m:e>
                          <m:d>
                            <m:dPr>
                              <m:ctrlPr>
                                <a:rPr lang="pt-BR" altLang="pt-BR" sz="3200" i="1">
                                  <a:latin typeface="Cambria Math" panose="02040503050406030204" pitchFamily="18" charset="0"/>
                                  <a:ea typeface="Cambria Math" panose="02040503050406030204" pitchFamily="18" charset="0"/>
                                </a:rPr>
                              </m:ctrlPr>
                            </m:dPr>
                            <m:e>
                              <m:f>
                                <m:fPr>
                                  <m:ctrlPr>
                                    <a:rPr lang="pt-BR" altLang="pt-BR" sz="3200" i="1">
                                      <a:latin typeface="Cambria Math" panose="02040503050406030204" pitchFamily="18" charset="0"/>
                                      <a:ea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rPr>
                                    <m:t>𝑣𝑖𝑛</m:t>
                                  </m:r>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r>
                                    <a:rPr lang="en-US" altLang="pt-BR" sz="28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e>
                          </m:d>
                        </m:e>
                      </m:func>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1</m:t>
                      </m:r>
                      <m:r>
                        <a:rPr lang="pt-BR" altLang="pt-BR" sz="3200" b="0" i="1" smtClean="0">
                          <a:latin typeface="Cambria Math" panose="02040503050406030204" pitchFamily="18" charset="0"/>
                          <a:ea typeface="Cambria Math" panose="02040503050406030204" pitchFamily="18" charset="0"/>
                        </a:rPr>
                        <m:t>+</m:t>
                      </m:r>
                      <m:f>
                        <m:fPr>
                          <m:ctrlPr>
                            <a:rPr lang="pt-BR" altLang="pt-BR" sz="3200" b="0" i="1" smtClean="0">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en-US" altLang="pt-BR" sz="2800" i="1">
                                  <a:latin typeface="Cambria Math" panose="02040503050406030204" pitchFamily="18" charset="0"/>
                                  <a:ea typeface="Cambria Math" panose="02040503050406030204" pitchFamily="18" charset="0"/>
                                </a:rPr>
                                <m:t>𝑖𝑛</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r>
                            <a:rPr lang="pt-BR" altLang="pt-BR" sz="3200" b="0" i="1" smtClean="0">
                              <a:latin typeface="Cambria Math" panose="02040503050406030204" pitchFamily="18" charset="0"/>
                              <a:ea typeface="Cambria Math" panose="02040503050406030204" pitchFamily="18" charset="0"/>
                            </a:rPr>
                            <m:t>𝑛</m:t>
                          </m:r>
                          <m:sSub>
                            <m:sSubPr>
                              <m:ctrlPr>
                                <a:rPr lang="pt-BR" altLang="pt-BR" sz="3200" b="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𝑈</m:t>
                              </m:r>
                            </m:e>
                            <m:sub>
                              <m:r>
                                <a:rPr lang="pt-BR" altLang="pt-BR" sz="3200" b="0" i="1" smtClean="0">
                                  <a:latin typeface="Cambria Math" panose="02040503050406030204" pitchFamily="18" charset="0"/>
                                  <a:ea typeface="Cambria Math" panose="02040503050406030204" pitchFamily="18" charset="0"/>
                                </a:rPr>
                                <m:t>𝑇</m:t>
                              </m:r>
                            </m:sub>
                          </m:sSub>
                        </m:den>
                      </m:f>
                      <m:func>
                        <m:funcPr>
                          <m:ctrlPr>
                            <a:rPr lang="pt-BR" altLang="pt-BR" sz="3200" i="1">
                              <a:latin typeface="Cambria Math" panose="02040503050406030204" pitchFamily="18" charset="0"/>
                              <a:ea typeface="Cambria Math" panose="02040503050406030204" pitchFamily="18" charset="0"/>
                            </a:rPr>
                          </m:ctrlPr>
                        </m:funcPr>
                        <m:fName>
                          <m:r>
                            <m:rPr>
                              <m:sty m:val="p"/>
                            </m:rPr>
                            <a:rPr lang="pt-BR" altLang="pt-BR" sz="3200">
                              <a:latin typeface="Cambria Math" panose="02040503050406030204" pitchFamily="18" charset="0"/>
                              <a:ea typeface="Cambria Math" panose="02040503050406030204" pitchFamily="18" charset="0"/>
                            </a:rPr>
                            <m:t>exp</m:t>
                          </m:r>
                        </m:fName>
                        <m:e>
                          <m:d>
                            <m:dPr>
                              <m:ctrlPr>
                                <a:rPr lang="pt-BR" altLang="pt-BR" sz="3200" i="1">
                                  <a:latin typeface="Cambria Math" panose="02040503050406030204" pitchFamily="18" charset="0"/>
                                  <a:ea typeface="Cambria Math" panose="02040503050406030204" pitchFamily="18" charset="0"/>
                                </a:rPr>
                              </m:ctrlPr>
                            </m:dPr>
                            <m:e>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en-US" altLang="pt-BR" sz="2800" i="1">
                                          <a:latin typeface="Cambria Math" panose="02040503050406030204" pitchFamily="18" charset="0"/>
                                          <a:ea typeface="Cambria Math" panose="02040503050406030204" pitchFamily="18" charset="0"/>
                                        </a:rPr>
                                        <m:t>𝑖𝑛</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sSub>
                                    <m:sSubPr>
                                      <m:ctrlPr>
                                        <a:rPr lang="pt-BR" altLang="pt-BR" sz="3200" i="1">
                                          <a:latin typeface="Cambria Math" panose="02040503050406030204" pitchFamily="18" charset="0"/>
                                          <a:ea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rPr>
                                        <m:t>𝑛</m:t>
                                      </m:r>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e>
                          </m:d>
                        </m:e>
                      </m:func>
                      <m:sSub>
                        <m:sSubPr>
                          <m:ctrlPr>
                            <a:rPr lang="pt-BR" altLang="pt-BR" sz="320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m:t>
                          </m:r>
                        </m:e>
                        <m:sub>
                          <m:r>
                            <a:rPr lang="pt-BR" altLang="pt-BR" sz="3200" b="0" i="1" smtClean="0">
                              <a:latin typeface="Cambria Math" panose="02040503050406030204" pitchFamily="18" charset="0"/>
                              <a:ea typeface="Cambria Math" panose="02040503050406030204" pitchFamily="18" charset="0"/>
                            </a:rPr>
                            <m:t>0</m:t>
                          </m:r>
                        </m:sub>
                      </m:sSub>
                      <m:r>
                        <a:rPr lang="pt-BR" altLang="pt-BR" sz="3200" b="0" i="0" smtClean="0">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1</m:t>
                      </m:r>
                      <m:r>
                        <a:rPr lang="pt-BR" altLang="pt-BR" sz="3200" i="1">
                          <a:latin typeface="Cambria Math" panose="02040503050406030204" pitchFamily="18" charset="0"/>
                          <a:ea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en-US" altLang="pt-BR" sz="2800" i="1">
                                  <a:latin typeface="Cambria Math" panose="02040503050406030204" pitchFamily="18" charset="0"/>
                                  <a:ea typeface="Cambria Math" panose="02040503050406030204" pitchFamily="18" charset="0"/>
                                </a:rPr>
                                <m:t>𝑖𝑛</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r>
                            <a:rPr lang="pt-BR" altLang="pt-BR" sz="32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oMath>
                  </m:oMathPara>
                </a14:m>
                <a:endParaRPr lang="pt-BR" sz="2800" dirty="0"/>
              </a:p>
            </p:txBody>
          </p:sp>
        </mc:Choice>
        <mc:Fallback>
          <p:sp>
            <p:nvSpPr>
              <p:cNvPr id="4" name="Retângulo 3"/>
              <p:cNvSpPr>
                <a:spLocks noRot="1" noChangeAspect="1" noMove="1" noResize="1" noEditPoints="1" noAdjustHandles="1" noChangeArrowheads="1" noChangeShapeType="1" noTextEdit="1"/>
              </p:cNvSpPr>
              <p:nvPr/>
            </p:nvSpPr>
            <p:spPr>
              <a:xfrm>
                <a:off x="1582205" y="2843584"/>
                <a:ext cx="9186545" cy="1189990"/>
              </a:xfrm>
              <a:prstGeom prst="rect">
                <a:avLst/>
              </a:prstGeom>
              <a:blipFill rotWithShape="1">
                <a:blip r:embed="rId1"/>
                <a:stretch>
                  <a:fillRect l="-5" t="-5" r="5" b="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Retângulo 4"/>
              <p:cNvSpPr/>
              <p:nvPr/>
            </p:nvSpPr>
            <p:spPr>
              <a:xfrm>
                <a:off x="2199925" y="4821235"/>
                <a:ext cx="7952740" cy="970915"/>
              </a:xfrm>
              <a:prstGeom prst="rect">
                <a:avLst/>
              </a:prstGeom>
            </p:spPr>
            <p:txBody>
              <a:bodyPr wrap="none">
                <a:spAutoFit/>
              </a:bodyPr>
              <a:lstStyle/>
              <a:p>
                <a14:m>
                  <m:oMath xmlns:m="http://schemas.openxmlformats.org/officeDocument/2006/math">
                    <m:sSub>
                      <m:sSubPr>
                        <m:ctrlPr>
                          <a:rPr lang="en-US" altLang="pt-BR" sz="3600" i="1" smtClean="0">
                            <a:latin typeface="Cambria Math" panose="02040503050406030204" pitchFamily="18" charset="0"/>
                            <a:ea typeface="Cambria Math" panose="02040503050406030204" pitchFamily="18" charset="0"/>
                          </a:rPr>
                        </m:ctrlPr>
                      </m:sSubPr>
                      <m:e>
                        <m:r>
                          <a:rPr lang="pt-BR" altLang="pt-BR" sz="3600" b="0" i="1" smtClean="0">
                            <a:latin typeface="Cambria Math" panose="02040503050406030204" pitchFamily="18" charset="0"/>
                            <a:ea typeface="Cambria Math" panose="02040503050406030204" pitchFamily="18" charset="0"/>
                          </a:rPr>
                          <m:t>𝐼</m:t>
                        </m:r>
                      </m:e>
                      <m:sub>
                        <m:r>
                          <a:rPr lang="pt-BR" altLang="pt-BR" sz="3600" b="0" i="1" smtClean="0">
                            <a:latin typeface="Cambria Math" panose="02040503050406030204" pitchFamily="18" charset="0"/>
                            <a:ea typeface="Cambria Math" panose="02040503050406030204" pitchFamily="18" charset="0"/>
                          </a:rPr>
                          <m:t>𝐶</m:t>
                        </m:r>
                      </m:sub>
                    </m:sSub>
                    <m:d>
                      <m:dPr>
                        <m:ctrlPr>
                          <a:rPr lang="pt-BR" altLang="pt-BR" sz="3600" b="0" i="1" smtClean="0">
                            <a:latin typeface="Cambria Math" panose="02040503050406030204" pitchFamily="18" charset="0"/>
                            <a:ea typeface="Cambria Math" panose="02040503050406030204" pitchFamily="18" charset="0"/>
                          </a:rPr>
                        </m:ctrlPr>
                      </m:dPr>
                      <m:e>
                        <m:r>
                          <a:rPr lang="pt-BR" altLang="pt-BR" sz="3600" b="0" i="1" smtClean="0">
                            <a:latin typeface="Cambria Math" panose="02040503050406030204" pitchFamily="18" charset="0"/>
                            <a:ea typeface="Cambria Math" panose="02040503050406030204" pitchFamily="18" charset="0"/>
                          </a:rPr>
                          <m:t>𝑡</m:t>
                        </m:r>
                      </m:e>
                    </m:d>
                    <m:r>
                      <a:rPr lang="pt-BR" altLang="pt-BR" sz="3600" b="0" i="1" smtClean="0">
                        <a:latin typeface="Cambria Math" panose="02040503050406030204" pitchFamily="18" charset="0"/>
                        <a:ea typeface="Cambria Math" panose="02040503050406030204" pitchFamily="18" charset="0"/>
                      </a:rPr>
                      <m:t>=</m:t>
                    </m:r>
                    <m:sSub>
                      <m:sSubPr>
                        <m:ctrlPr>
                          <a:rPr lang="pt-BR" altLang="pt-BR" sz="3600" b="0" i="1" smtClean="0">
                            <a:latin typeface="Cambria Math" panose="02040503050406030204" pitchFamily="18" charset="0"/>
                            <a:ea typeface="Cambria Math" panose="02040503050406030204" pitchFamily="18" charset="0"/>
                          </a:rPr>
                        </m:ctrlPr>
                      </m:sSubPr>
                      <m:e>
                        <m:r>
                          <a:rPr lang="pt-BR" altLang="pt-BR" sz="3600" b="0" i="1" smtClean="0">
                            <a:latin typeface="Cambria Math" panose="02040503050406030204" pitchFamily="18" charset="0"/>
                            <a:ea typeface="Cambria Math" panose="02040503050406030204" pitchFamily="18" charset="0"/>
                          </a:rPr>
                          <m:t>𝐼</m:t>
                        </m:r>
                      </m:e>
                      <m:sub>
                        <m:r>
                          <a:rPr lang="pt-BR" altLang="pt-BR" sz="3600" b="0" i="1" smtClean="0">
                            <a:latin typeface="Cambria Math" panose="02040503050406030204" pitchFamily="18" charset="0"/>
                            <a:ea typeface="Cambria Math" panose="02040503050406030204" pitchFamily="18" charset="0"/>
                          </a:rPr>
                          <m:t>𝐶</m:t>
                        </m:r>
                        <m:r>
                          <a:rPr lang="pt-BR" altLang="pt-BR" sz="3600" b="0" i="1" smtClean="0">
                            <a:latin typeface="Cambria Math" panose="02040503050406030204" pitchFamily="18" charset="0"/>
                            <a:ea typeface="Cambria Math" panose="02040503050406030204" pitchFamily="18" charset="0"/>
                          </a:rPr>
                          <m:t>0</m:t>
                        </m:r>
                      </m:sub>
                    </m:sSub>
                    <m:d>
                      <m:dPr>
                        <m:ctrlPr>
                          <a:rPr lang="pt-BR" altLang="pt-BR" sz="3600" b="0" i="1" smtClean="0">
                            <a:latin typeface="Cambria Math" panose="02040503050406030204" pitchFamily="18" charset="0"/>
                            <a:ea typeface="Cambria Math" panose="02040503050406030204" pitchFamily="18" charset="0"/>
                          </a:rPr>
                        </m:ctrlPr>
                      </m:dPr>
                      <m:e>
                        <m:r>
                          <a:rPr lang="pt-BR" altLang="pt-BR" sz="3600" i="1">
                            <a:latin typeface="Cambria Math" panose="02040503050406030204" pitchFamily="18" charset="0"/>
                            <a:ea typeface="Cambria Math" panose="02040503050406030204" pitchFamily="18" charset="0"/>
                          </a:rPr>
                          <m:t>1</m:t>
                        </m:r>
                        <m:r>
                          <a:rPr lang="pt-BR" altLang="pt-BR" sz="3600" i="1">
                            <a:latin typeface="Cambria Math" panose="02040503050406030204" pitchFamily="18" charset="0"/>
                            <a:ea typeface="Cambria Math" panose="02040503050406030204" pitchFamily="18" charset="0"/>
                          </a:rPr>
                          <m:t>+</m:t>
                        </m:r>
                        <m:f>
                          <m:fPr>
                            <m:ctrlPr>
                              <a:rPr lang="pt-BR" altLang="pt-BR" sz="3600" i="1">
                                <a:latin typeface="Cambria Math" panose="02040503050406030204" pitchFamily="18" charset="0"/>
                                <a:ea typeface="Cambria Math" panose="02040503050406030204" pitchFamily="18" charset="0"/>
                              </a:rPr>
                            </m:ctrlPr>
                          </m:fPr>
                          <m:num>
                            <m:r>
                              <a:rPr lang="en-US" sz="3600" i="1">
                                <a:latin typeface="Cambria Math" panose="02040503050406030204" pitchFamily="18" charset="0"/>
                                <a:ea typeface="Cambria Math" panose="02040503050406030204" pitchFamily="18" charset="0"/>
                              </a:rPr>
                              <m:t>𝑣𝑖𝑛</m:t>
                            </m:r>
                            <m:d>
                              <m:dPr>
                                <m:ctrlPr>
                                  <a:rPr lang="pt-BR" altLang="pt-BR" sz="3600" i="1">
                                    <a:latin typeface="Cambria Math" panose="02040503050406030204" pitchFamily="18" charset="0"/>
                                    <a:ea typeface="Cambria Math" panose="02040503050406030204" pitchFamily="18" charset="0"/>
                                  </a:rPr>
                                </m:ctrlPr>
                              </m:dPr>
                              <m:e>
                                <m:r>
                                  <a:rPr lang="pt-BR" altLang="pt-BR" sz="3600" i="1">
                                    <a:latin typeface="Cambria Math" panose="02040503050406030204" pitchFamily="18" charset="0"/>
                                    <a:ea typeface="Cambria Math" panose="02040503050406030204" pitchFamily="18" charset="0"/>
                                  </a:rPr>
                                  <m:t>𝑡</m:t>
                                </m:r>
                              </m:e>
                            </m:d>
                          </m:num>
                          <m:den>
                            <m:r>
                              <a:rPr lang="pt-BR" altLang="pt-BR" sz="3600" i="1">
                                <a:latin typeface="Cambria Math" panose="02040503050406030204" pitchFamily="18" charset="0"/>
                                <a:ea typeface="Cambria Math" panose="02040503050406030204" pitchFamily="18" charset="0"/>
                              </a:rPr>
                              <m:t>𝑛</m:t>
                            </m:r>
                            <m:sSub>
                              <m:sSubPr>
                                <m:ctrlPr>
                                  <a:rPr lang="pt-BR" altLang="pt-BR" sz="3600" i="1">
                                    <a:latin typeface="Cambria Math" panose="02040503050406030204" pitchFamily="18" charset="0"/>
                                    <a:ea typeface="Cambria Math" panose="02040503050406030204" pitchFamily="18" charset="0"/>
                                  </a:rPr>
                                </m:ctrlPr>
                              </m:sSubPr>
                              <m:e>
                                <m:r>
                                  <a:rPr lang="pt-BR" altLang="pt-BR" sz="3600" i="1">
                                    <a:latin typeface="Cambria Math" panose="02040503050406030204" pitchFamily="18" charset="0"/>
                                    <a:ea typeface="Cambria Math" panose="02040503050406030204" pitchFamily="18" charset="0"/>
                                  </a:rPr>
                                  <m:t>𝑈</m:t>
                                </m:r>
                              </m:e>
                              <m:sub>
                                <m:r>
                                  <a:rPr lang="pt-BR" altLang="pt-BR" sz="3600" i="1">
                                    <a:latin typeface="Cambria Math" panose="02040503050406030204" pitchFamily="18" charset="0"/>
                                    <a:ea typeface="Cambria Math" panose="02040503050406030204" pitchFamily="18" charset="0"/>
                                  </a:rPr>
                                  <m:t>𝑇</m:t>
                                </m:r>
                              </m:sub>
                            </m:sSub>
                          </m:den>
                        </m:f>
                      </m:e>
                    </m:d>
                    <m:r>
                      <a:rPr lang="pt-BR" altLang="pt-BR" sz="3600" b="0" i="0" smtClean="0">
                        <a:latin typeface="Cambria Math" panose="02040503050406030204" pitchFamily="18" charset="0"/>
                        <a:ea typeface="Cambria Math" panose="02040503050406030204" pitchFamily="18" charset="0"/>
                      </a:rPr>
                      <m:t>=</m:t>
                    </m:r>
                    <m:sSub>
                      <m:sSubPr>
                        <m:ctrlPr>
                          <a:rPr lang="en-US" altLang="pt-BR" sz="3600" i="1">
                            <a:latin typeface="Cambria Math" panose="02040503050406030204" pitchFamily="18" charset="0"/>
                            <a:ea typeface="Cambria Math" panose="02040503050406030204" pitchFamily="18" charset="0"/>
                          </a:rPr>
                        </m:ctrlPr>
                      </m:sSubPr>
                      <m:e>
                        <m:r>
                          <a:rPr lang="pt-BR" altLang="pt-BR" sz="3600" i="1">
                            <a:latin typeface="Cambria Math" panose="02040503050406030204" pitchFamily="18" charset="0"/>
                            <a:ea typeface="Cambria Math" panose="02040503050406030204" pitchFamily="18" charset="0"/>
                          </a:rPr>
                          <m:t>𝐼</m:t>
                        </m:r>
                      </m:e>
                      <m:sub>
                        <m:r>
                          <a:rPr lang="pt-BR" altLang="pt-BR" sz="3600" b="0" i="1" smtClean="0">
                            <a:latin typeface="Cambria Math" panose="02040503050406030204" pitchFamily="18" charset="0"/>
                            <a:ea typeface="Cambria Math" panose="02040503050406030204" pitchFamily="18" charset="0"/>
                          </a:rPr>
                          <m:t>𝐶</m:t>
                        </m:r>
                        <m:r>
                          <a:rPr lang="pt-BR" altLang="pt-BR" sz="3600" i="1">
                            <a:latin typeface="Cambria Math" panose="02040503050406030204" pitchFamily="18" charset="0"/>
                            <a:ea typeface="Cambria Math" panose="02040503050406030204" pitchFamily="18" charset="0"/>
                          </a:rPr>
                          <m:t>0</m:t>
                        </m:r>
                      </m:sub>
                    </m:sSub>
                  </m:oMath>
                </a14:m>
                <a:r>
                  <a:rPr lang="pt-BR" sz="3600" dirty="0" smtClean="0">
                    <a:latin typeface="Cambria Math" panose="02040503050406030204" pitchFamily="18" charset="0"/>
                    <a:ea typeface="Cambria Math" panose="02040503050406030204" pitchFamily="18" charset="0"/>
                  </a:rPr>
                  <a:t>+</a:t>
                </a:r>
                <a14:m>
                  <m:oMath xmlns:m="http://schemas.openxmlformats.org/officeDocument/2006/math">
                    <m:r>
                      <a:rPr lang="en-US" altLang="pt-BR" sz="3600" i="1">
                        <a:latin typeface="Cambria Math" panose="02040503050406030204" pitchFamily="18" charset="0"/>
                        <a:ea typeface="Cambria Math" panose="02040503050406030204" pitchFamily="18" charset="0"/>
                      </a:rPr>
                      <m:t>𝑣𝑖𝑛</m:t>
                    </m:r>
                    <m:d>
                      <m:dPr>
                        <m:ctrlPr>
                          <a:rPr lang="pt-BR" altLang="pt-BR" sz="3600" i="1">
                            <a:latin typeface="Cambria Math" panose="02040503050406030204" pitchFamily="18" charset="0"/>
                            <a:ea typeface="Cambria Math" panose="02040503050406030204" pitchFamily="18" charset="0"/>
                          </a:rPr>
                        </m:ctrlPr>
                      </m:dPr>
                      <m:e>
                        <m:r>
                          <a:rPr lang="pt-BR" altLang="pt-BR" sz="3600" i="1">
                            <a:latin typeface="Cambria Math" panose="02040503050406030204" pitchFamily="18" charset="0"/>
                            <a:ea typeface="Cambria Math" panose="02040503050406030204" pitchFamily="18" charset="0"/>
                          </a:rPr>
                          <m:t>𝑡</m:t>
                        </m:r>
                      </m:e>
                    </m:d>
                    <m:f>
                      <m:fPr>
                        <m:ctrlPr>
                          <a:rPr lang="pt-BR" altLang="pt-BR" sz="3600" i="1" smtClean="0">
                            <a:latin typeface="Cambria Math" panose="02040503050406030204" pitchFamily="18" charset="0"/>
                            <a:ea typeface="Cambria Math" panose="02040503050406030204" pitchFamily="18" charset="0"/>
                          </a:rPr>
                        </m:ctrlPr>
                      </m:fPr>
                      <m:num>
                        <m:sSub>
                          <m:sSubPr>
                            <m:ctrlPr>
                              <a:rPr lang="en-US" altLang="pt-BR" sz="3600" i="1">
                                <a:latin typeface="Cambria Math" panose="02040503050406030204" pitchFamily="18" charset="0"/>
                                <a:ea typeface="Cambria Math" panose="02040503050406030204" pitchFamily="18" charset="0"/>
                              </a:rPr>
                            </m:ctrlPr>
                          </m:sSubPr>
                          <m:e>
                            <m:r>
                              <a:rPr lang="pt-BR" altLang="pt-BR" sz="3600" i="1">
                                <a:latin typeface="Cambria Math" panose="02040503050406030204" pitchFamily="18" charset="0"/>
                                <a:ea typeface="Cambria Math" panose="02040503050406030204" pitchFamily="18" charset="0"/>
                              </a:rPr>
                              <m:t>𝐼</m:t>
                            </m:r>
                          </m:e>
                          <m:sub>
                            <m:r>
                              <a:rPr lang="pt-BR" altLang="pt-BR" sz="3600" b="0" i="1" smtClean="0">
                                <a:latin typeface="Cambria Math" panose="02040503050406030204" pitchFamily="18" charset="0"/>
                                <a:ea typeface="Cambria Math" panose="02040503050406030204" pitchFamily="18" charset="0"/>
                              </a:rPr>
                              <m:t>𝐶</m:t>
                            </m:r>
                            <m:r>
                              <a:rPr lang="pt-BR" altLang="pt-BR" sz="3600" i="1">
                                <a:latin typeface="Cambria Math" panose="02040503050406030204" pitchFamily="18" charset="0"/>
                                <a:ea typeface="Cambria Math" panose="02040503050406030204" pitchFamily="18" charset="0"/>
                              </a:rPr>
                              <m:t>0</m:t>
                            </m:r>
                          </m:sub>
                        </m:sSub>
                      </m:num>
                      <m:den>
                        <m:r>
                          <a:rPr lang="pt-BR" altLang="pt-BR" sz="3600" i="1">
                            <a:latin typeface="Cambria Math" panose="02040503050406030204" pitchFamily="18" charset="0"/>
                            <a:ea typeface="Cambria Math" panose="02040503050406030204" pitchFamily="18" charset="0"/>
                          </a:rPr>
                          <m:t>𝑛</m:t>
                        </m:r>
                        <m:sSub>
                          <m:sSubPr>
                            <m:ctrlPr>
                              <a:rPr lang="pt-BR" altLang="pt-BR" sz="3600" i="1">
                                <a:latin typeface="Cambria Math" panose="02040503050406030204" pitchFamily="18" charset="0"/>
                                <a:ea typeface="Cambria Math" panose="02040503050406030204" pitchFamily="18" charset="0"/>
                              </a:rPr>
                            </m:ctrlPr>
                          </m:sSubPr>
                          <m:e>
                            <m:r>
                              <a:rPr lang="pt-BR" altLang="pt-BR" sz="3600" i="1">
                                <a:latin typeface="Cambria Math" panose="02040503050406030204" pitchFamily="18" charset="0"/>
                                <a:ea typeface="Cambria Math" panose="02040503050406030204" pitchFamily="18" charset="0"/>
                              </a:rPr>
                              <m:t>𝑈</m:t>
                            </m:r>
                          </m:e>
                          <m:sub>
                            <m:r>
                              <a:rPr lang="pt-BR" altLang="pt-BR" sz="3600" i="1">
                                <a:latin typeface="Cambria Math" panose="02040503050406030204" pitchFamily="18" charset="0"/>
                                <a:ea typeface="Cambria Math" panose="02040503050406030204" pitchFamily="18" charset="0"/>
                              </a:rPr>
                              <m:t>𝑇</m:t>
                            </m:r>
                          </m:sub>
                        </m:sSub>
                      </m:den>
                    </m:f>
                  </m:oMath>
                </a14:m>
                <a:endParaRPr lang="pt-BR" sz="2800" dirty="0">
                  <a:latin typeface="Cambria Math" panose="02040503050406030204" pitchFamily="18" charset="0"/>
                  <a:ea typeface="Cambria Math" panose="02040503050406030204" pitchFamily="18" charset="0"/>
                </a:endParaRPr>
              </a:p>
            </p:txBody>
          </p:sp>
        </mc:Choice>
        <mc:Fallback>
          <p:sp>
            <p:nvSpPr>
              <p:cNvPr id="5" name="Retângulo 4"/>
              <p:cNvSpPr>
                <a:spLocks noRot="1" noChangeAspect="1" noMove="1" noResize="1" noEditPoints="1" noAdjustHandles="1" noChangeArrowheads="1" noChangeShapeType="1" noTextEdit="1"/>
              </p:cNvSpPr>
              <p:nvPr/>
            </p:nvSpPr>
            <p:spPr>
              <a:xfrm>
                <a:off x="2199925" y="4821235"/>
                <a:ext cx="7952740" cy="970915"/>
              </a:xfrm>
              <a:prstGeom prst="rect">
                <a:avLst/>
              </a:prstGeom>
              <a:blipFill rotWithShape="1">
                <a:blip r:embed="rId2"/>
                <a:stretch>
                  <a:fillRect l="-4" t="-32" r="-92" b="32"/>
                </a:stretch>
              </a:blipFill>
            </p:spPr>
            <p:txBody>
              <a:bodyPr/>
              <a:lstStyle/>
              <a:p>
                <a:r>
                  <a:rPr lang="pt-BR" altLang="en-US">
                    <a:noFill/>
                  </a:rPr>
                  <a:t> </a:t>
                </a:r>
              </a:p>
            </p:txBody>
          </p:sp>
        </mc:Fallback>
      </mc:AlternateContent>
      <p:sp>
        <p:nvSpPr>
          <p:cNvPr id="6" name="CaixaDeTexto 5"/>
          <p:cNvSpPr txBox="1"/>
          <p:nvPr/>
        </p:nvSpPr>
        <p:spPr>
          <a:xfrm>
            <a:off x="642375" y="4297819"/>
            <a:ext cx="10820109"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assim</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828225" y="392597"/>
            <a:ext cx="10820109"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tensão na saída será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Retângulo 3"/>
              <p:cNvSpPr/>
              <p:nvPr/>
            </p:nvSpPr>
            <p:spPr>
              <a:xfrm>
                <a:off x="1671391" y="1042259"/>
                <a:ext cx="8545024" cy="1085850"/>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𝑉</m:t>
                          </m:r>
                        </m:e>
                        <m:sub>
                          <m:r>
                            <a:rPr lang="pt-BR" altLang="pt-BR" sz="3200" i="1">
                              <a:latin typeface="Cambria Math" panose="02040503050406030204" pitchFamily="18" charset="0"/>
                              <a:ea typeface="Cambria Math" panose="02040503050406030204" pitchFamily="18" charset="0"/>
                            </a:rPr>
                            <m:t>𝐶</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𝑉</m:t>
                          </m:r>
                        </m:e>
                        <m:sub>
                          <m:r>
                            <a:rPr lang="pt-BR" altLang="pt-BR" sz="3200" i="1">
                              <a:latin typeface="Cambria Math" panose="02040503050406030204" pitchFamily="18" charset="0"/>
                              <a:ea typeface="Cambria Math" panose="02040503050406030204" pitchFamily="18" charset="0"/>
                            </a:rPr>
                            <m:t>𝐶𝐶</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rPr>
                          </m:ctrlPr>
                        </m:sSubPr>
                        <m:e>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𝐶</m:t>
                              </m:r>
                            </m:sub>
                          </m:sSub>
                          <m:r>
                            <a:rPr lang="pt-BR" altLang="pt-BR" sz="3200" i="1">
                              <a:latin typeface="Cambria Math" panose="02040503050406030204" pitchFamily="18" charset="0"/>
                              <a:ea typeface="Cambria Math" panose="02040503050406030204" pitchFamily="18" charset="0"/>
                            </a:rPr>
                            <m:t>𝑅</m:t>
                          </m:r>
                        </m:e>
                        <m:sub>
                          <m:r>
                            <a:rPr lang="pt-BR" altLang="pt-BR" sz="3200" i="1">
                              <a:latin typeface="Cambria Math" panose="02040503050406030204" pitchFamily="18" charset="0"/>
                              <a:ea typeface="Cambria Math" panose="02040503050406030204" pitchFamily="18" charset="0"/>
                            </a:rPr>
                            <m:t>𝐶</m:t>
                          </m:r>
                        </m:sub>
                      </m:sSub>
                      <m:r>
                        <a:rPr lang="pt-BR" altLang="pt-BR" sz="3200" b="0" i="1" smtClean="0">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𝑉</m:t>
                          </m:r>
                        </m:e>
                        <m:sub>
                          <m:r>
                            <a:rPr lang="pt-BR" altLang="pt-BR" sz="3200" i="1">
                              <a:latin typeface="Cambria Math" panose="02040503050406030204" pitchFamily="18" charset="0"/>
                              <a:ea typeface="Cambria Math" panose="02040503050406030204" pitchFamily="18" charset="0"/>
                            </a:rPr>
                            <m:t>𝐶𝐶</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𝑅</m:t>
                          </m:r>
                        </m:e>
                        <m:sub>
                          <m:r>
                            <a:rPr lang="pt-BR" altLang="pt-BR" sz="3200" i="1">
                              <a:latin typeface="Cambria Math" panose="02040503050406030204" pitchFamily="18" charset="0"/>
                              <a:ea typeface="Cambria Math" panose="02040503050406030204" pitchFamily="18" charset="0"/>
                            </a:rPr>
                            <m:t>𝐶</m:t>
                          </m:r>
                        </m:sub>
                      </m:sSub>
                      <m:sSub>
                        <m:sSubPr>
                          <m:ctrlPr>
                            <a:rPr lang="en-US"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𝐶</m:t>
                          </m:r>
                          <m:r>
                            <a:rPr lang="pt-BR" altLang="pt-BR" sz="3200" i="1">
                              <a:latin typeface="Cambria Math" panose="02040503050406030204" pitchFamily="18" charset="0"/>
                              <a:ea typeface="Cambria Math" panose="02040503050406030204" pitchFamily="18" charset="0"/>
                            </a:rPr>
                            <m:t>0</m:t>
                          </m:r>
                        </m:sub>
                      </m:sSub>
                      <m:r>
                        <a:rPr lang="pt-BR" altLang="pt-BR" sz="3200" b="0" i="1" smtClean="0">
                          <a:latin typeface="Cambria Math" panose="02040503050406030204" pitchFamily="18" charset="0"/>
                          <a:ea typeface="Cambria Math" panose="02040503050406030204" pitchFamily="18" charset="0"/>
                        </a:rPr>
                        <m:t>−</m:t>
                      </m:r>
                      <m:r>
                        <a:rPr lang="en-US" altLang="pt-BR" sz="3200" i="1">
                          <a:solidFill>
                            <a:srgbClr val="C00000"/>
                          </a:solidFill>
                          <a:latin typeface="Cambria Math" panose="02040503050406030204" pitchFamily="18" charset="0"/>
                          <a:ea typeface="Cambria Math" panose="02040503050406030204" pitchFamily="18" charset="0"/>
                        </a:rPr>
                        <m:t>𝑣𝑖𝑛</m:t>
                      </m:r>
                      <m:d>
                        <m:dPr>
                          <m:ctrlPr>
                            <a:rPr lang="pt-BR" altLang="pt-BR" sz="3200" i="1">
                              <a:solidFill>
                                <a:srgbClr val="C00000"/>
                              </a:solidFill>
                              <a:latin typeface="Cambria Math" panose="02040503050406030204" pitchFamily="18" charset="0"/>
                              <a:ea typeface="Cambria Math" panose="02040503050406030204" pitchFamily="18" charset="0"/>
                            </a:rPr>
                          </m:ctrlPr>
                        </m:dPr>
                        <m:e>
                          <m:r>
                            <a:rPr lang="pt-BR" altLang="pt-BR" sz="3200" i="1">
                              <a:solidFill>
                                <a:srgbClr val="C00000"/>
                              </a:solidFill>
                              <a:latin typeface="Cambria Math" panose="02040503050406030204" pitchFamily="18" charset="0"/>
                              <a:ea typeface="Cambria Math" panose="02040503050406030204" pitchFamily="18" charset="0"/>
                            </a:rPr>
                            <m:t>𝑡</m:t>
                          </m:r>
                        </m:e>
                      </m:d>
                      <m:sSub>
                        <m:sSubPr>
                          <m:ctrlPr>
                            <a:rPr lang="pt-BR" altLang="pt-BR" sz="3200" i="1">
                              <a:solidFill>
                                <a:srgbClr val="C00000"/>
                              </a:solidFill>
                              <a:latin typeface="Cambria Math" panose="02040503050406030204" pitchFamily="18" charset="0"/>
                              <a:ea typeface="Cambria Math" panose="02040503050406030204" pitchFamily="18" charset="0"/>
                            </a:rPr>
                          </m:ctrlPr>
                        </m:sSubPr>
                        <m:e>
                          <m:r>
                            <a:rPr lang="pt-BR" altLang="pt-BR" sz="3200" i="1">
                              <a:solidFill>
                                <a:srgbClr val="C00000"/>
                              </a:solidFill>
                              <a:latin typeface="Cambria Math" panose="02040503050406030204" pitchFamily="18" charset="0"/>
                              <a:ea typeface="Cambria Math" panose="02040503050406030204" pitchFamily="18" charset="0"/>
                            </a:rPr>
                            <m:t>𝑅</m:t>
                          </m:r>
                        </m:e>
                        <m:sub>
                          <m:r>
                            <a:rPr lang="pt-BR" altLang="pt-BR" sz="3200" i="1">
                              <a:solidFill>
                                <a:srgbClr val="C00000"/>
                              </a:solidFill>
                              <a:latin typeface="Cambria Math" panose="02040503050406030204" pitchFamily="18" charset="0"/>
                              <a:ea typeface="Cambria Math" panose="02040503050406030204" pitchFamily="18" charset="0"/>
                            </a:rPr>
                            <m:t>𝐶</m:t>
                          </m:r>
                        </m:sub>
                      </m:sSub>
                      <m:f>
                        <m:fPr>
                          <m:ctrlPr>
                            <a:rPr lang="pt-BR" altLang="pt-BR" sz="3200" i="1">
                              <a:solidFill>
                                <a:srgbClr val="C00000"/>
                              </a:solidFill>
                              <a:latin typeface="Cambria Math" panose="02040503050406030204" pitchFamily="18" charset="0"/>
                              <a:ea typeface="Cambria Math" panose="02040503050406030204" pitchFamily="18" charset="0"/>
                            </a:rPr>
                          </m:ctrlPr>
                        </m:fPr>
                        <m:num>
                          <m:sSub>
                            <m:sSubPr>
                              <m:ctrlPr>
                                <a:rPr lang="en-US" altLang="pt-BR" sz="3200" i="1">
                                  <a:solidFill>
                                    <a:srgbClr val="C00000"/>
                                  </a:solidFill>
                                  <a:latin typeface="Cambria Math" panose="02040503050406030204" pitchFamily="18" charset="0"/>
                                  <a:ea typeface="Cambria Math" panose="02040503050406030204" pitchFamily="18" charset="0"/>
                                </a:rPr>
                              </m:ctrlPr>
                            </m:sSubPr>
                            <m:e>
                              <m:r>
                                <a:rPr lang="pt-BR" altLang="pt-BR" sz="3200" i="1">
                                  <a:solidFill>
                                    <a:srgbClr val="C00000"/>
                                  </a:solidFill>
                                  <a:latin typeface="Cambria Math" panose="02040503050406030204" pitchFamily="18" charset="0"/>
                                  <a:ea typeface="Cambria Math" panose="02040503050406030204" pitchFamily="18" charset="0"/>
                                </a:rPr>
                                <m:t>𝐼</m:t>
                              </m:r>
                            </m:e>
                            <m:sub>
                              <m:r>
                                <a:rPr lang="pt-BR" altLang="pt-BR" sz="3200" i="1">
                                  <a:solidFill>
                                    <a:srgbClr val="C00000"/>
                                  </a:solidFill>
                                  <a:latin typeface="Cambria Math" panose="02040503050406030204" pitchFamily="18" charset="0"/>
                                  <a:ea typeface="Cambria Math" panose="02040503050406030204" pitchFamily="18" charset="0"/>
                                </a:rPr>
                                <m:t>𝐶</m:t>
                              </m:r>
                              <m:r>
                                <a:rPr lang="pt-BR" altLang="pt-BR" sz="3200" i="1">
                                  <a:solidFill>
                                    <a:srgbClr val="C00000"/>
                                  </a:solidFill>
                                  <a:latin typeface="Cambria Math" panose="02040503050406030204" pitchFamily="18" charset="0"/>
                                  <a:ea typeface="Cambria Math" panose="02040503050406030204" pitchFamily="18" charset="0"/>
                                </a:rPr>
                                <m:t>0</m:t>
                              </m:r>
                            </m:sub>
                          </m:sSub>
                        </m:num>
                        <m:den>
                          <m:r>
                            <a:rPr lang="pt-BR" altLang="pt-BR" sz="3200" i="1">
                              <a:solidFill>
                                <a:srgbClr val="C00000"/>
                              </a:solidFill>
                              <a:latin typeface="Cambria Math" panose="02040503050406030204" pitchFamily="18" charset="0"/>
                              <a:ea typeface="Cambria Math" panose="02040503050406030204" pitchFamily="18" charset="0"/>
                            </a:rPr>
                            <m:t>𝑛</m:t>
                          </m:r>
                          <m:sSub>
                            <m:sSubPr>
                              <m:ctrlPr>
                                <a:rPr lang="pt-BR" altLang="pt-BR" sz="3200" i="1">
                                  <a:solidFill>
                                    <a:srgbClr val="C00000"/>
                                  </a:solidFill>
                                  <a:latin typeface="Cambria Math" panose="02040503050406030204" pitchFamily="18" charset="0"/>
                                  <a:ea typeface="Cambria Math" panose="02040503050406030204" pitchFamily="18" charset="0"/>
                                </a:rPr>
                              </m:ctrlPr>
                            </m:sSubPr>
                            <m:e>
                              <m:r>
                                <a:rPr lang="pt-BR" altLang="pt-BR" sz="3200" i="1">
                                  <a:solidFill>
                                    <a:srgbClr val="C00000"/>
                                  </a:solidFill>
                                  <a:latin typeface="Cambria Math" panose="02040503050406030204" pitchFamily="18" charset="0"/>
                                  <a:ea typeface="Cambria Math" panose="02040503050406030204" pitchFamily="18" charset="0"/>
                                </a:rPr>
                                <m:t>𝑈</m:t>
                              </m:r>
                            </m:e>
                            <m:sub>
                              <m:r>
                                <a:rPr lang="pt-BR" altLang="pt-BR" sz="3200" i="1">
                                  <a:solidFill>
                                    <a:srgbClr val="C00000"/>
                                  </a:solidFill>
                                  <a:latin typeface="Cambria Math" panose="02040503050406030204" pitchFamily="18" charset="0"/>
                                  <a:ea typeface="Cambria Math" panose="02040503050406030204" pitchFamily="18" charset="0"/>
                                </a:rPr>
                                <m:t>𝑇</m:t>
                              </m:r>
                            </m:sub>
                          </m:sSub>
                        </m:den>
                      </m:f>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 name="Retângulo 3"/>
              <p:cNvSpPr>
                <a:spLocks noRot="1" noChangeAspect="1" noMove="1" noResize="1" noEditPoints="1" noAdjustHandles="1" noChangeArrowheads="1" noChangeShapeType="1" noTextEdit="1"/>
              </p:cNvSpPr>
              <p:nvPr/>
            </p:nvSpPr>
            <p:spPr>
              <a:xfrm>
                <a:off x="1671391" y="1042259"/>
                <a:ext cx="8545024" cy="1085850"/>
              </a:xfrm>
              <a:prstGeom prst="rect">
                <a:avLst/>
              </a:prstGeom>
              <a:blipFill rotWithShape="1">
                <a:blip r:embed="rId1"/>
                <a:stretch>
                  <a:fillRect l="-1" t="-21" r="6" b="2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DeTexto 5"/>
              <p:cNvSpPr txBox="1"/>
              <p:nvPr/>
            </p:nvSpPr>
            <p:spPr>
              <a:xfrm>
                <a:off x="828224" y="3685953"/>
                <a:ext cx="10820109" cy="235140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saída é composta por duas partes: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parte com valor constante chamado de </a:t>
                </a:r>
                <a14:m>
                  <m:oMath xmlns:m="http://schemas.openxmlformats.org/officeDocument/2006/math">
                    <m:sSub>
                      <m:sSubPr>
                        <m:ctrlPr>
                          <a:rPr lang="pt-BR" altLang="pt-BR" sz="2800" b="1" i="1" smtClean="0">
                            <a:solidFill>
                              <a:schemeClr val="tx1"/>
                            </a:solidFill>
                            <a:latin typeface="Cambria Math" panose="02040503050406030204" pitchFamily="18" charset="0"/>
                            <a:ea typeface="Cambria Math" panose="02040503050406030204" pitchFamily="18" charset="0"/>
                          </a:rPr>
                        </m:ctrlPr>
                      </m:sSubPr>
                      <m:e>
                        <m:r>
                          <a:rPr lang="pt-BR" altLang="pt-BR" sz="2800" b="1" i="1" smtClean="0">
                            <a:solidFill>
                              <a:schemeClr val="tx1"/>
                            </a:solidFill>
                            <a:latin typeface="Cambria Math" panose="02040503050406030204" pitchFamily="18" charset="0"/>
                            <a:ea typeface="Cambria Math" panose="02040503050406030204" pitchFamily="18" charset="0"/>
                          </a:rPr>
                          <m:t>𝑽</m:t>
                        </m:r>
                      </m:e>
                      <m:sub>
                        <m:r>
                          <a:rPr lang="pt-BR" altLang="pt-BR" sz="2800" b="1" i="1" smtClean="0">
                            <a:solidFill>
                              <a:schemeClr val="tx1"/>
                            </a:solidFill>
                            <a:latin typeface="Cambria Math" panose="02040503050406030204" pitchFamily="18" charset="0"/>
                            <a:ea typeface="Cambria Math" panose="02040503050406030204" pitchFamily="18" charset="0"/>
                          </a:rPr>
                          <m:t>𝑪</m:t>
                        </m:r>
                        <m:r>
                          <a:rPr lang="pt-BR" altLang="pt-BR" sz="2800" b="1" i="1" smtClean="0">
                            <a:solidFill>
                              <a:schemeClr val="tx1"/>
                            </a:solidFill>
                            <a:latin typeface="Cambria Math" panose="02040503050406030204" pitchFamily="18" charset="0"/>
                            <a:ea typeface="Cambria Math" panose="02040503050406030204" pitchFamily="18" charset="0"/>
                          </a:rPr>
                          <m:t>𝟎</m:t>
                        </m:r>
                      </m:sub>
                    </m:sSub>
                    <m:r>
                      <a:rPr lang="pt-BR" altLang="pt-BR" sz="2800" b="1" i="0" smtClean="0">
                        <a:solidFill>
                          <a:schemeClr val="tx1"/>
                        </a:solidFill>
                        <a:latin typeface="Cambria Math" panose="02040503050406030204" pitchFamily="18" charset="0"/>
                        <a:ea typeface="Cambria Math" panose="02040503050406030204" pitchFamily="18" charset="0"/>
                      </a:rPr>
                      <m:t>=</m:t>
                    </m:r>
                    <m:r>
                      <a:rPr lang="en-US" altLang="pt-BR" sz="2800" b="1" i="0" smtClean="0">
                        <a:solidFill>
                          <a:schemeClr val="tx1"/>
                        </a:solidFill>
                        <a:latin typeface="Cambria Math" panose="02040503050406030204" pitchFamily="18" charset="0"/>
                        <a:ea typeface="Cambria Math" panose="02040503050406030204" pitchFamily="18" charset="0"/>
                      </a:rPr>
                      <m:t>𝟖</m:t>
                    </m:r>
                    <m:r>
                      <a:rPr lang="en-US" altLang="pt-BR" sz="2800" b="1" i="0" smtClean="0">
                        <a:solidFill>
                          <a:schemeClr val="tx1"/>
                        </a:solidFill>
                        <a:latin typeface="Cambria Math" panose="02040503050406030204" pitchFamily="18" charset="0"/>
                        <a:ea typeface="Cambria Math" panose="02040503050406030204" pitchFamily="18" charset="0"/>
                      </a:rPr>
                      <m:t>,</m:t>
                    </m:r>
                    <m:r>
                      <a:rPr lang="en-US" altLang="pt-BR" sz="2800" b="1" i="0" smtClean="0">
                        <a:solidFill>
                          <a:schemeClr val="tx1"/>
                        </a:solidFill>
                        <a:latin typeface="Cambria Math" panose="02040503050406030204" pitchFamily="18" charset="0"/>
                        <a:ea typeface="Cambria Math" panose="02040503050406030204" pitchFamily="18" charset="0"/>
                      </a:rPr>
                      <m:t>𝟔</m:t>
                    </m:r>
                    <m:r>
                      <a:rPr lang="en-US" altLang="pt-BR" sz="2800" b="1" i="0" smtClean="0">
                        <a:solidFill>
                          <a:schemeClr val="tx1"/>
                        </a:solidFill>
                        <a:latin typeface="Cambria Math" panose="02040503050406030204" pitchFamily="18" charset="0"/>
                        <a:ea typeface="Cambria Math" panose="02040503050406030204" pitchFamily="18" charset="0"/>
                      </a:rPr>
                      <m:t> </m:t>
                    </m:r>
                    <m:r>
                      <a:rPr lang="en-US" altLang="pt-BR" sz="2800" b="1" i="0" smtClean="0">
                        <a:solidFill>
                          <a:schemeClr val="tx1"/>
                        </a:solidFill>
                        <a:latin typeface="Cambria Math" panose="02040503050406030204" pitchFamily="18" charset="0"/>
                        <a:ea typeface="Cambria Math" panose="02040503050406030204" pitchFamily="18" charset="0"/>
                      </a:rPr>
                      <m:t>𝐕</m:t>
                    </m:r>
                  </m:oMath>
                </a14:m>
                <a:endParaRPr lang="en-US" altLang="pt-BR" sz="2800" b="1" i="0" smtClean="0">
                  <a:solidFill>
                    <a:schemeClr val="tx1"/>
                  </a:solidFill>
                  <a:latin typeface="Cambria Math" panose="02040503050406030204" pitchFamily="18" charset="0"/>
                  <a:ea typeface="Cambria Math" panose="02040503050406030204" pitchFamily="18" charset="0"/>
                </a:endParaRPr>
              </a:p>
              <a:p>
                <a:pPr marL="457200" indent="-457200">
                  <a:spcBef>
                    <a:spcPts val="600"/>
                  </a:spcBef>
                  <a:spcAft>
                    <a:spcPts val="600"/>
                  </a:spcAft>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outra parte com  valor que depende apenas de </a:t>
                </a:r>
                <a14:m>
                  <m:oMath xmlns:m="http://schemas.openxmlformats.org/officeDocument/2006/math">
                    <m:r>
                      <a:rPr lang="en-US" altLang="pt-BR" sz="2800" b="1" i="1">
                        <a:solidFill>
                          <a:schemeClr val="tx1"/>
                        </a:solidFill>
                        <a:latin typeface="Cambria Math" panose="02040503050406030204" pitchFamily="18" charset="0"/>
                        <a:ea typeface="Cambria Math" panose="02040503050406030204" pitchFamily="18" charset="0"/>
                      </a:rPr>
                      <m:t>−</m:t>
                    </m:r>
                    <m:r>
                      <a:rPr lang="en-US" altLang="pt-BR" sz="2800" b="1" i="1">
                        <a:solidFill>
                          <a:schemeClr val="tx1"/>
                        </a:solidFill>
                        <a:latin typeface="Cambria Math" panose="02040503050406030204" pitchFamily="18" charset="0"/>
                        <a:ea typeface="Cambria Math" panose="02040503050406030204" pitchFamily="18" charset="0"/>
                      </a:rPr>
                      <m:t>𝒗𝒊𝒏</m:t>
                    </m:r>
                    <m:d>
                      <m:dPr>
                        <m:ctrlPr>
                          <a:rPr lang="pt-BR" altLang="pt-BR" sz="2800" b="1" i="1">
                            <a:solidFill>
                              <a:schemeClr val="tx1"/>
                            </a:solidFill>
                            <a:latin typeface="Cambria Math" panose="02040503050406030204" pitchFamily="18" charset="0"/>
                            <a:ea typeface="Cambria Math" panose="02040503050406030204" pitchFamily="18" charset="0"/>
                          </a:rPr>
                        </m:ctrlPr>
                      </m:dPr>
                      <m:e>
                        <m:r>
                          <a:rPr lang="pt-BR" altLang="pt-BR" sz="2800" b="1" i="1">
                            <a:solidFill>
                              <a:schemeClr val="tx1"/>
                            </a:solidFill>
                            <a:latin typeface="Cambria Math" panose="02040503050406030204" pitchFamily="18" charset="0"/>
                            <a:ea typeface="Cambria Math" panose="02040503050406030204" pitchFamily="18" charset="0"/>
                          </a:rPr>
                          <m:t>𝒕</m:t>
                        </m:r>
                      </m:e>
                    </m:d>
                    <m:sSub>
                      <m:sSubPr>
                        <m:ctrlPr>
                          <a:rPr lang="pt-BR" altLang="pt-BR" sz="3200" b="1" i="1">
                            <a:solidFill>
                              <a:schemeClr val="tx1"/>
                            </a:solidFill>
                            <a:latin typeface="Cambria Math" panose="02040503050406030204" pitchFamily="18" charset="0"/>
                            <a:ea typeface="Cambria Math" panose="02040503050406030204" pitchFamily="18" charset="0"/>
                          </a:rPr>
                        </m:ctrlPr>
                      </m:sSubPr>
                      <m:e>
                        <m:r>
                          <a:rPr lang="pt-BR" altLang="pt-BR" sz="3200" b="1" i="1">
                            <a:solidFill>
                              <a:schemeClr val="tx1"/>
                            </a:solidFill>
                            <a:latin typeface="Cambria Math" panose="02040503050406030204" pitchFamily="18" charset="0"/>
                            <a:ea typeface="Cambria Math" panose="02040503050406030204" pitchFamily="18" charset="0"/>
                          </a:rPr>
                          <m:t>𝑹</m:t>
                        </m:r>
                      </m:e>
                      <m:sub>
                        <m:r>
                          <a:rPr lang="pt-BR" altLang="pt-BR" sz="3200" b="1" i="1">
                            <a:solidFill>
                              <a:schemeClr val="tx1"/>
                            </a:solidFill>
                            <a:latin typeface="Cambria Math" panose="02040503050406030204" pitchFamily="18" charset="0"/>
                            <a:ea typeface="Cambria Math" panose="02040503050406030204" pitchFamily="18" charset="0"/>
                          </a:rPr>
                          <m:t>𝑪</m:t>
                        </m:r>
                      </m:sub>
                    </m:sSub>
                    <m:f>
                      <m:fPr>
                        <m:ctrlPr>
                          <a:rPr lang="pt-BR" altLang="pt-BR" sz="2800" b="1" i="1">
                            <a:solidFill>
                              <a:schemeClr val="tx1"/>
                            </a:solidFill>
                            <a:latin typeface="Cambria Math" panose="02040503050406030204" pitchFamily="18" charset="0"/>
                            <a:ea typeface="Cambria Math" panose="02040503050406030204" pitchFamily="18" charset="0"/>
                          </a:rPr>
                        </m:ctrlPr>
                      </m:fPr>
                      <m:num>
                        <m:sSub>
                          <m:sSubPr>
                            <m:ctrlPr>
                              <a:rPr lang="en-US" altLang="pt-BR" sz="2800" b="1" i="1">
                                <a:solidFill>
                                  <a:schemeClr val="tx1"/>
                                </a:solidFill>
                                <a:latin typeface="Cambria Math" panose="02040503050406030204" pitchFamily="18" charset="0"/>
                                <a:ea typeface="Cambria Math" panose="02040503050406030204" pitchFamily="18" charset="0"/>
                              </a:rPr>
                            </m:ctrlPr>
                          </m:sSubPr>
                          <m:e>
                            <m:r>
                              <a:rPr lang="pt-BR" altLang="pt-BR" sz="2800" b="1" i="1">
                                <a:solidFill>
                                  <a:schemeClr val="tx1"/>
                                </a:solidFill>
                                <a:latin typeface="Cambria Math" panose="02040503050406030204" pitchFamily="18" charset="0"/>
                                <a:ea typeface="Cambria Math" panose="02040503050406030204" pitchFamily="18" charset="0"/>
                              </a:rPr>
                              <m:t>𝑰</m:t>
                            </m:r>
                          </m:e>
                          <m:sub>
                            <m:r>
                              <a:rPr lang="pt-BR" altLang="pt-BR" sz="2800" b="1" i="1">
                                <a:solidFill>
                                  <a:schemeClr val="tx1"/>
                                </a:solidFill>
                                <a:latin typeface="Cambria Math" panose="02040503050406030204" pitchFamily="18" charset="0"/>
                                <a:ea typeface="Cambria Math" panose="02040503050406030204" pitchFamily="18" charset="0"/>
                              </a:rPr>
                              <m:t>𝑪</m:t>
                            </m:r>
                            <m:r>
                              <a:rPr lang="pt-BR" altLang="pt-BR" sz="2800" b="1" i="1">
                                <a:solidFill>
                                  <a:schemeClr val="tx1"/>
                                </a:solidFill>
                                <a:latin typeface="Cambria Math" panose="02040503050406030204" pitchFamily="18" charset="0"/>
                                <a:ea typeface="Cambria Math" panose="02040503050406030204" pitchFamily="18" charset="0"/>
                              </a:rPr>
                              <m:t>𝟎</m:t>
                            </m:r>
                          </m:sub>
                        </m:sSub>
                      </m:num>
                      <m:den>
                        <m:r>
                          <a:rPr lang="pt-BR" altLang="pt-BR" sz="2800" b="1" i="1">
                            <a:solidFill>
                              <a:schemeClr val="tx1"/>
                            </a:solidFill>
                            <a:latin typeface="Cambria Math" panose="02040503050406030204" pitchFamily="18" charset="0"/>
                            <a:ea typeface="Cambria Math" panose="02040503050406030204" pitchFamily="18" charset="0"/>
                          </a:rPr>
                          <m:t>𝒏</m:t>
                        </m:r>
                        <m:sSub>
                          <m:sSubPr>
                            <m:ctrlPr>
                              <a:rPr lang="pt-BR" altLang="pt-BR" sz="2800" b="1" i="1">
                                <a:solidFill>
                                  <a:schemeClr val="tx1"/>
                                </a:solidFill>
                                <a:latin typeface="Cambria Math" panose="02040503050406030204" pitchFamily="18" charset="0"/>
                                <a:ea typeface="Cambria Math" panose="02040503050406030204" pitchFamily="18" charset="0"/>
                              </a:rPr>
                            </m:ctrlPr>
                          </m:sSubPr>
                          <m:e>
                            <m:r>
                              <a:rPr lang="pt-BR" altLang="pt-BR" sz="2800" b="1" i="1">
                                <a:solidFill>
                                  <a:schemeClr val="tx1"/>
                                </a:solidFill>
                                <a:latin typeface="Cambria Math" panose="02040503050406030204" pitchFamily="18" charset="0"/>
                                <a:ea typeface="Cambria Math" panose="02040503050406030204" pitchFamily="18" charset="0"/>
                              </a:rPr>
                              <m:t>𝑼</m:t>
                            </m:r>
                          </m:e>
                          <m:sub>
                            <m:r>
                              <a:rPr lang="pt-BR" altLang="pt-BR" sz="2800" b="1" i="1">
                                <a:solidFill>
                                  <a:schemeClr val="tx1"/>
                                </a:solidFill>
                                <a:latin typeface="Cambria Math" panose="02040503050406030204" pitchFamily="18" charset="0"/>
                                <a:ea typeface="Cambria Math" panose="02040503050406030204" pitchFamily="18" charset="0"/>
                              </a:rPr>
                              <m:t>𝑻</m:t>
                            </m:r>
                          </m:sub>
                        </m:sSub>
                      </m:den>
                    </m:f>
                  </m:oMath>
                </a14:m>
                <a:endParaRPr lang="pt-BR" altLang="pt-BR" sz="2800" b="1" i="1" dirty="0"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6" name="CaixaDeTexto 5"/>
              <p:cNvSpPr txBox="1">
                <a:spLocks noRot="1" noChangeAspect="1" noMove="1" noResize="1" noEditPoints="1" noAdjustHandles="1" noChangeArrowheads="1" noChangeShapeType="1" noTextEdit="1"/>
              </p:cNvSpPr>
              <p:nvPr/>
            </p:nvSpPr>
            <p:spPr>
              <a:xfrm>
                <a:off x="828224" y="3685953"/>
                <a:ext cx="10820109" cy="2351405"/>
              </a:xfrm>
              <a:prstGeom prst="rect">
                <a:avLst/>
              </a:prstGeom>
              <a:blipFill rotWithShape="1">
                <a:blip r:embed="rId2"/>
                <a:stretch>
                  <a:fillRect l="-2" t="-18" r="5" b="18"/>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Retângulo 4"/>
              <p:cNvSpPr/>
              <p:nvPr/>
            </p:nvSpPr>
            <p:spPr>
              <a:xfrm>
                <a:off x="1671320" y="2374900"/>
                <a:ext cx="9512935" cy="1089025"/>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𝑉</m:t>
                          </m:r>
                        </m:e>
                        <m:sub>
                          <m:r>
                            <a:rPr lang="pt-BR" altLang="pt-BR" sz="3200" i="1">
                              <a:latin typeface="Cambria Math" panose="02040503050406030204" pitchFamily="18" charset="0"/>
                              <a:ea typeface="Cambria Math" panose="02040503050406030204" pitchFamily="18" charset="0"/>
                            </a:rPr>
                            <m:t>𝐶</m:t>
                          </m:r>
                        </m:sub>
                      </m:sSub>
                      <m:r>
                        <a:rPr lang="pt-BR"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15</m:t>
                      </m:r>
                      <m:r>
                        <a:rPr lang="pt-BR"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5</m:t>
                      </m:r>
                      <m:r>
                        <a:rPr lang="en-US" altLang="pt-BR" sz="3200" i="1">
                          <a:latin typeface="Cambria Math" panose="02040503050406030204" pitchFamily="18" charset="0"/>
                          <a:ea typeface="Cambria Math" panose="02040503050406030204" pitchFamily="18" charset="0"/>
                        </a:rPr>
                        <m:t>𝑘</m:t>
                      </m:r>
                      <m:sSub>
                        <m:sSubPr>
                          <m:ctrlPr>
                            <a:rPr lang="en-US"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𝐶</m:t>
                          </m:r>
                          <m:r>
                            <a:rPr lang="pt-BR" altLang="pt-BR" sz="3200" i="1">
                              <a:latin typeface="Cambria Math" panose="02040503050406030204" pitchFamily="18" charset="0"/>
                              <a:ea typeface="Cambria Math" panose="02040503050406030204" pitchFamily="18" charset="0"/>
                            </a:rPr>
                            <m:t>0</m:t>
                          </m:r>
                        </m:sub>
                      </m:sSub>
                      <m:r>
                        <a:rPr lang="pt-BR" altLang="pt-BR" sz="3200" b="0" i="1" smtClean="0">
                          <a:latin typeface="Cambria Math" panose="02040503050406030204" pitchFamily="18" charset="0"/>
                          <a:ea typeface="Cambria Math" panose="02040503050406030204" pitchFamily="18" charset="0"/>
                        </a:rPr>
                        <m:t>−</m:t>
                      </m:r>
                      <m:r>
                        <a:rPr lang="en-US" altLang="pt-BR" sz="3200" i="1">
                          <a:solidFill>
                            <a:srgbClr val="C00000"/>
                          </a:solidFill>
                          <a:latin typeface="Cambria Math" panose="02040503050406030204" pitchFamily="18" charset="0"/>
                          <a:ea typeface="Cambria Math" panose="02040503050406030204" pitchFamily="18" charset="0"/>
                        </a:rPr>
                        <m:t>𝑣𝑖𝑛</m:t>
                      </m:r>
                      <m:d>
                        <m:dPr>
                          <m:ctrlPr>
                            <a:rPr lang="pt-BR" altLang="pt-BR" sz="3200" i="1">
                              <a:solidFill>
                                <a:srgbClr val="C00000"/>
                              </a:solidFill>
                              <a:latin typeface="Cambria Math" panose="02040503050406030204" pitchFamily="18" charset="0"/>
                              <a:ea typeface="Cambria Math" panose="02040503050406030204" pitchFamily="18" charset="0"/>
                            </a:rPr>
                          </m:ctrlPr>
                        </m:dPr>
                        <m:e>
                          <m:r>
                            <a:rPr lang="pt-BR" altLang="pt-BR" sz="3200" i="1">
                              <a:solidFill>
                                <a:srgbClr val="C00000"/>
                              </a:solidFill>
                              <a:latin typeface="Cambria Math" panose="02040503050406030204" pitchFamily="18" charset="0"/>
                              <a:ea typeface="Cambria Math" panose="02040503050406030204" pitchFamily="18" charset="0"/>
                            </a:rPr>
                            <m:t>𝑡</m:t>
                          </m:r>
                        </m:e>
                      </m:d>
                      <m:sSub>
                        <m:sSubPr>
                          <m:ctrlPr>
                            <a:rPr lang="pt-BR" altLang="pt-BR" sz="3200" i="1">
                              <a:solidFill>
                                <a:srgbClr val="C00000"/>
                              </a:solidFill>
                              <a:latin typeface="Cambria Math" panose="02040503050406030204" pitchFamily="18" charset="0"/>
                              <a:ea typeface="Cambria Math" panose="02040503050406030204" pitchFamily="18" charset="0"/>
                            </a:rPr>
                          </m:ctrlPr>
                        </m:sSubPr>
                        <m:e>
                          <m:r>
                            <a:rPr lang="pt-BR" altLang="pt-BR" sz="3200" i="1">
                              <a:solidFill>
                                <a:srgbClr val="C00000"/>
                              </a:solidFill>
                              <a:latin typeface="Cambria Math" panose="02040503050406030204" pitchFamily="18" charset="0"/>
                              <a:ea typeface="Cambria Math" panose="02040503050406030204" pitchFamily="18" charset="0"/>
                            </a:rPr>
                            <m:t>𝑅</m:t>
                          </m:r>
                        </m:e>
                        <m:sub>
                          <m:r>
                            <a:rPr lang="pt-BR" altLang="pt-BR" sz="3200" i="1">
                              <a:solidFill>
                                <a:srgbClr val="C00000"/>
                              </a:solidFill>
                              <a:latin typeface="Cambria Math" panose="02040503050406030204" pitchFamily="18" charset="0"/>
                              <a:ea typeface="Cambria Math" panose="02040503050406030204" pitchFamily="18" charset="0"/>
                            </a:rPr>
                            <m:t>𝐶</m:t>
                          </m:r>
                        </m:sub>
                      </m:sSub>
                      <m:f>
                        <m:fPr>
                          <m:ctrlPr>
                            <a:rPr lang="pt-BR" altLang="pt-BR" sz="3200" i="1">
                              <a:solidFill>
                                <a:srgbClr val="C00000"/>
                              </a:solidFill>
                              <a:latin typeface="Cambria Math" panose="02040503050406030204" pitchFamily="18" charset="0"/>
                              <a:ea typeface="Cambria Math" panose="02040503050406030204" pitchFamily="18" charset="0"/>
                            </a:rPr>
                          </m:ctrlPr>
                        </m:fPr>
                        <m:num>
                          <m:sSub>
                            <m:sSubPr>
                              <m:ctrlPr>
                                <a:rPr lang="en-US" altLang="pt-BR" sz="3200" i="1">
                                  <a:solidFill>
                                    <a:srgbClr val="C00000"/>
                                  </a:solidFill>
                                  <a:latin typeface="Cambria Math" panose="02040503050406030204" pitchFamily="18" charset="0"/>
                                  <a:ea typeface="Cambria Math" panose="02040503050406030204" pitchFamily="18" charset="0"/>
                                </a:rPr>
                              </m:ctrlPr>
                            </m:sSubPr>
                            <m:e>
                              <m:r>
                                <a:rPr lang="pt-BR" altLang="pt-BR" sz="3200" i="1">
                                  <a:solidFill>
                                    <a:srgbClr val="C00000"/>
                                  </a:solidFill>
                                  <a:latin typeface="Cambria Math" panose="02040503050406030204" pitchFamily="18" charset="0"/>
                                  <a:ea typeface="Cambria Math" panose="02040503050406030204" pitchFamily="18" charset="0"/>
                                </a:rPr>
                                <m:t>𝐼</m:t>
                              </m:r>
                            </m:e>
                            <m:sub>
                              <m:r>
                                <a:rPr lang="pt-BR" altLang="pt-BR" sz="3200" i="1">
                                  <a:solidFill>
                                    <a:srgbClr val="C00000"/>
                                  </a:solidFill>
                                  <a:latin typeface="Cambria Math" panose="02040503050406030204" pitchFamily="18" charset="0"/>
                                  <a:ea typeface="Cambria Math" panose="02040503050406030204" pitchFamily="18" charset="0"/>
                                </a:rPr>
                                <m:t>𝐶</m:t>
                              </m:r>
                              <m:r>
                                <a:rPr lang="pt-BR" altLang="pt-BR" sz="3200" i="1">
                                  <a:solidFill>
                                    <a:srgbClr val="C00000"/>
                                  </a:solidFill>
                                  <a:latin typeface="Cambria Math" panose="02040503050406030204" pitchFamily="18" charset="0"/>
                                  <a:ea typeface="Cambria Math" panose="02040503050406030204" pitchFamily="18" charset="0"/>
                                </a:rPr>
                                <m:t>0</m:t>
                              </m:r>
                            </m:sub>
                          </m:sSub>
                        </m:num>
                        <m:den>
                          <m:r>
                            <a:rPr lang="pt-BR" altLang="pt-BR" sz="3200" i="1">
                              <a:solidFill>
                                <a:srgbClr val="C00000"/>
                              </a:solidFill>
                              <a:latin typeface="Cambria Math" panose="02040503050406030204" pitchFamily="18" charset="0"/>
                              <a:ea typeface="Cambria Math" panose="02040503050406030204" pitchFamily="18" charset="0"/>
                            </a:rPr>
                            <m:t>𝑛</m:t>
                          </m:r>
                          <m:sSub>
                            <m:sSubPr>
                              <m:ctrlPr>
                                <a:rPr lang="pt-BR" altLang="pt-BR" sz="3200" i="1">
                                  <a:solidFill>
                                    <a:srgbClr val="C00000"/>
                                  </a:solidFill>
                                  <a:latin typeface="Cambria Math" panose="02040503050406030204" pitchFamily="18" charset="0"/>
                                  <a:ea typeface="Cambria Math" panose="02040503050406030204" pitchFamily="18" charset="0"/>
                                </a:rPr>
                              </m:ctrlPr>
                            </m:sSubPr>
                            <m:e>
                              <m:r>
                                <a:rPr lang="pt-BR" altLang="pt-BR" sz="3200" i="1">
                                  <a:solidFill>
                                    <a:srgbClr val="C00000"/>
                                  </a:solidFill>
                                  <a:latin typeface="Cambria Math" panose="02040503050406030204" pitchFamily="18" charset="0"/>
                                  <a:ea typeface="Cambria Math" panose="02040503050406030204" pitchFamily="18" charset="0"/>
                                </a:rPr>
                                <m:t>𝑈</m:t>
                              </m:r>
                            </m:e>
                            <m:sub>
                              <m:r>
                                <a:rPr lang="pt-BR" altLang="pt-BR" sz="3200" i="1">
                                  <a:solidFill>
                                    <a:srgbClr val="C00000"/>
                                  </a:solidFill>
                                  <a:latin typeface="Cambria Math" panose="02040503050406030204" pitchFamily="18" charset="0"/>
                                  <a:ea typeface="Cambria Math" panose="02040503050406030204" pitchFamily="18" charset="0"/>
                                </a:rPr>
                                <m:t>𝑇</m:t>
                              </m:r>
                            </m:sub>
                          </m:sSub>
                        </m:den>
                      </m:f>
                      <m:r>
                        <a:rPr lang="en-US" altLang="pt-BR" sz="3200" i="1">
                          <a:solidFill>
                            <a:srgbClr val="C00000"/>
                          </a:solidFill>
                          <a:latin typeface="Cambria Math" panose="02040503050406030204" pitchFamily="18" charset="0"/>
                          <a:ea typeface="Cambria Math" panose="02040503050406030204" pitchFamily="18" charset="0"/>
                        </a:rPr>
                        <m:t>=</m:t>
                      </m:r>
                      <m:r>
                        <a:rPr lang="en-US" altLang="pt-BR" sz="3200" i="1">
                          <a:solidFill>
                            <a:schemeClr val="tx1"/>
                          </a:solidFill>
                          <a:latin typeface="Cambria Math" panose="02040503050406030204" pitchFamily="18" charset="0"/>
                          <a:ea typeface="Cambria Math" panose="02040503050406030204" pitchFamily="18" charset="0"/>
                        </a:rPr>
                        <m:t>8</m:t>
                      </m:r>
                      <m:r>
                        <a:rPr lang="en-US" altLang="pt-BR" sz="3200" i="1">
                          <a:solidFill>
                            <a:schemeClr val="tx1"/>
                          </a:solidFill>
                          <a:latin typeface="Cambria Math" panose="02040503050406030204" pitchFamily="18" charset="0"/>
                          <a:ea typeface="Cambria Math" panose="02040503050406030204" pitchFamily="18" charset="0"/>
                        </a:rPr>
                        <m:t>.</m:t>
                      </m:r>
                      <m:r>
                        <a:rPr lang="en-US" altLang="pt-BR" sz="3200" i="1">
                          <a:solidFill>
                            <a:schemeClr val="tx1"/>
                          </a:solidFill>
                          <a:latin typeface="Cambria Math" panose="02040503050406030204" pitchFamily="18" charset="0"/>
                          <a:ea typeface="Cambria Math" panose="02040503050406030204" pitchFamily="18" charset="0"/>
                        </a:rPr>
                        <m:t>6</m:t>
                      </m:r>
                      <m:r>
                        <a:rPr lang="en-US" altLang="pt-BR" sz="3200" i="1">
                          <a:solidFill>
                            <a:schemeClr val="tx1"/>
                          </a:solidFill>
                          <a:latin typeface="Cambria Math" panose="02040503050406030204" pitchFamily="18" charset="0"/>
                          <a:ea typeface="Cambria Math" panose="02040503050406030204" pitchFamily="18" charset="0"/>
                        </a:rPr>
                        <m:t>−</m:t>
                      </m:r>
                      <m:r>
                        <a:rPr lang="en-US" altLang="pt-BR" sz="3200" i="1">
                          <a:solidFill>
                            <a:srgbClr val="C00000"/>
                          </a:solidFill>
                          <a:latin typeface="Cambria Math" panose="02040503050406030204" pitchFamily="18" charset="0"/>
                          <a:ea typeface="Cambria Math" panose="02040503050406030204" pitchFamily="18" charset="0"/>
                        </a:rPr>
                        <m:t>𝑣𝑖𝑛</m:t>
                      </m:r>
                      <m:r>
                        <a:rPr lang="en-US" altLang="pt-BR" sz="3200" i="1">
                          <a:solidFill>
                            <a:srgbClr val="C00000"/>
                          </a:solidFill>
                          <a:latin typeface="Cambria Math" panose="02040503050406030204" pitchFamily="18" charset="0"/>
                          <a:ea typeface="Cambria Math" panose="02040503050406030204" pitchFamily="18" charset="0"/>
                        </a:rPr>
                        <m:t>(</m:t>
                      </m:r>
                      <m:r>
                        <a:rPr lang="en-US" altLang="pt-BR" sz="3200" i="1">
                          <a:solidFill>
                            <a:srgbClr val="C00000"/>
                          </a:solidFill>
                          <a:latin typeface="Cambria Math" panose="02040503050406030204" pitchFamily="18" charset="0"/>
                          <a:ea typeface="Cambria Math" panose="02040503050406030204" pitchFamily="18" charset="0"/>
                        </a:rPr>
                        <m:t>𝑡</m:t>
                      </m:r>
                      <m:r>
                        <a:rPr lang="en-US" altLang="pt-BR" sz="3200" i="1">
                          <a:solidFill>
                            <a:srgbClr val="C00000"/>
                          </a:solidFill>
                          <a:latin typeface="Cambria Math" panose="02040503050406030204" pitchFamily="18" charset="0"/>
                          <a:ea typeface="Cambria Math" panose="02040503050406030204" pitchFamily="18" charset="0"/>
                        </a:rPr>
                        <m:t>)</m:t>
                      </m:r>
                      <m:f>
                        <m:fPr>
                          <m:ctrlPr>
                            <a:rPr lang="en-US" altLang="pt-BR" sz="3200" i="1">
                              <a:solidFill>
                                <a:srgbClr val="C00000"/>
                              </a:solidFill>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i="1">
                              <a:solidFill>
                                <a:srgbClr val="C00000"/>
                              </a:solidFill>
                              <a:latin typeface="Cambria Math" panose="02040503050406030204" pitchFamily="18" charset="0"/>
                              <a:ea typeface="Cambria Math" panose="02040503050406030204" pitchFamily="18" charset="0"/>
                              <a:cs typeface="Cambria Math" panose="02040503050406030204" pitchFamily="18" charset="0"/>
                            </a:rPr>
                            <m:t>226</m:t>
                          </m:r>
                        </m:num>
                        <m:den>
                          <m:r>
                            <a:rPr lang="en-US" altLang="pt-BR" sz="3200" i="1">
                              <a:solidFill>
                                <a:srgbClr val="C00000"/>
                              </a:solidFill>
                              <a:latin typeface="Cambria Math" panose="02040503050406030204" pitchFamily="18" charset="0"/>
                              <a:ea typeface="Cambria Math" panose="02040503050406030204" pitchFamily="18" charset="0"/>
                              <a:cs typeface="Cambria Math" panose="02040503050406030204" pitchFamily="18" charset="0"/>
                            </a:rPr>
                            <m:t>𝑛</m:t>
                          </m:r>
                        </m:den>
                      </m:f>
                    </m:oMath>
                  </m:oMathPara>
                </a14:m>
                <a:endParaRPr lang="pt-BR" altLang="en-US" sz="3200" dirty="0">
                  <a:solidFill>
                    <a:srgbClr val="C00000"/>
                  </a:solidFill>
                  <a:latin typeface="Cambria Math" panose="02040503050406030204" pitchFamily="18" charset="0"/>
                  <a:ea typeface="Cambria Math" panose="02040503050406030204" pitchFamily="18" charset="0"/>
                </a:endParaRPr>
              </a:p>
            </p:txBody>
          </p:sp>
        </mc:Choice>
        <mc:Fallback>
          <p:sp>
            <p:nvSpPr>
              <p:cNvPr id="5" name="Retângulo 4"/>
              <p:cNvSpPr>
                <a:spLocks noRot="1" noChangeAspect="1" noMove="1" noResize="1" noEditPoints="1" noAdjustHandles="1" noChangeArrowheads="1" noChangeShapeType="1" noTextEdit="1"/>
              </p:cNvSpPr>
              <p:nvPr/>
            </p:nvSpPr>
            <p:spPr>
              <a:xfrm>
                <a:off x="1671320" y="2374900"/>
                <a:ext cx="9512935" cy="108902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894715" y="325120"/>
            <a:ext cx="10677525" cy="1168400"/>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2N2222: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=200,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=0.66V (visto na simulação)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7" name="Caixa de Texto 46"/>
              <p:cNvSpPr txBox="1"/>
              <p:nvPr/>
            </p:nvSpPr>
            <p:spPr>
              <a:xfrm>
                <a:off x="6255385" y="1978025"/>
                <a:ext cx="5816600" cy="1313180"/>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𝐵𝐵</m:t>
                              </m:r>
                            </m:sub>
                          </m:s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𝐵𝐸</m:t>
                              </m:r>
                            </m:sub>
                          </m:sSub>
                        </m:num>
                        <m:den>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3</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𝐾</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m:t>
                                  </m:r>
                                </m:sub>
                              </m:sSub>
                            </m:num>
                            <m:den>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den>
                          </m:f>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𝟑𝟕</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7" name="Caixa de Texto 46"/>
              <p:cNvSpPr txBox="1">
                <a:spLocks noRot="1" noChangeAspect="1" noMove="1" noResize="1" noEditPoints="1" noAdjustHandles="1" noChangeArrowheads="1" noChangeShapeType="1" noTextEdit="1"/>
              </p:cNvSpPr>
              <p:nvPr/>
            </p:nvSpPr>
            <p:spPr>
              <a:xfrm>
                <a:off x="6255385" y="1978025"/>
                <a:ext cx="5816600" cy="131318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6835140" y="3748405"/>
                <a:ext cx="4993640" cy="58356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15</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𝟖</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𝟏𝟓</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6835140" y="3748405"/>
                <a:ext cx="4993640" cy="583565"/>
              </a:xfrm>
              <a:prstGeom prst="rect">
                <a:avLst/>
              </a:prstGeom>
              <a:blipFill rotWithShape="1">
                <a:blip r:embed="rId2"/>
                <a:stretch>
                  <a:fillRect r="-547"/>
                </a:stretch>
              </a:blipFill>
            </p:spPr>
            <p:txBody>
              <a:bodyPr/>
              <a:lstStyle/>
              <a:p>
                <a:r>
                  <a:rPr lang="pt-BR" altLang="en-US">
                    <a:noFill/>
                  </a:rPr>
                  <a:t> </a:t>
                </a:r>
              </a:p>
            </p:txBody>
          </p:sp>
        </mc:Fallback>
      </mc:AlternateContent>
      <p:pic>
        <p:nvPicPr>
          <p:cNvPr id="8" name="Imagem 7" descr="EmisCom"/>
          <p:cNvPicPr>
            <a:picLocks noChangeAspect="1"/>
          </p:cNvPicPr>
          <p:nvPr/>
        </p:nvPicPr>
        <p:blipFill>
          <a:blip r:embed="rId3"/>
          <a:srcRect l="32670" r="36136" b="3119"/>
          <a:stretch>
            <a:fillRect/>
          </a:stretch>
        </p:blipFill>
        <p:spPr>
          <a:xfrm>
            <a:off x="621030" y="1781175"/>
            <a:ext cx="6102985" cy="4345940"/>
          </a:xfrm>
          <a:prstGeom prst="rightBracket">
            <a:avLst/>
          </a:prstGeom>
        </p:spPr>
      </p:pic>
      <mc:AlternateContent xmlns:mc="http://schemas.openxmlformats.org/markup-compatibility/2006">
        <mc:Choice xmlns:a14="http://schemas.microsoft.com/office/drawing/2010/main" Requires="a14">
          <p:sp>
            <p:nvSpPr>
              <p:cNvPr id="9" name="Caixa de Texto 8"/>
              <p:cNvSpPr txBox="1"/>
              <p:nvPr/>
            </p:nvSpPr>
            <p:spPr>
              <a:xfrm>
                <a:off x="6610350" y="5008880"/>
                <a:ext cx="5149850" cy="108585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pt-BR" altLang="pt-BR" sz="3200" i="1">
                              <a:solidFill>
                                <a:schemeClr val="tx1"/>
                              </a:solidFill>
                              <a:latin typeface="Cambria Math" panose="02040503050406030204" pitchFamily="18" charset="0"/>
                              <a:ea typeface="Cambria Math" panose="02040503050406030204" pitchFamily="18" charset="0"/>
                            </a:rPr>
                          </m:ctrlPr>
                        </m:sSubPr>
                        <m:e>
                          <m:r>
                            <a:rPr lang="en-US" altLang="pt-BR" sz="3200" i="1">
                              <a:solidFill>
                                <a:schemeClr val="tx1"/>
                              </a:solidFill>
                              <a:latin typeface="Cambria Math" panose="02040503050406030204" pitchFamily="18" charset="0"/>
                              <a:ea typeface="Cambria Math" panose="02040503050406030204" pitchFamily="18" charset="0"/>
                            </a:rPr>
                            <m:t>𝑔𝑎𝑛ℎ𝑜</m:t>
                          </m:r>
                          <m:r>
                            <a:rPr lang="en-US" altLang="pt-BR" sz="3200" i="1">
                              <a:solidFill>
                                <a:schemeClr val="tx1"/>
                              </a:solidFill>
                              <a:latin typeface="Cambria Math" panose="02040503050406030204" pitchFamily="18" charset="0"/>
                              <a:ea typeface="Cambria Math" panose="02040503050406030204" pitchFamily="18" charset="0"/>
                            </a:rPr>
                            <m:t>=−</m:t>
                          </m:r>
                          <m:r>
                            <a:rPr lang="pt-BR" altLang="pt-BR" sz="3200" i="1">
                              <a:solidFill>
                                <a:schemeClr val="tx1"/>
                              </a:solidFill>
                              <a:latin typeface="Cambria Math" panose="02040503050406030204" pitchFamily="18" charset="0"/>
                              <a:ea typeface="Cambria Math" panose="02040503050406030204" pitchFamily="18" charset="0"/>
                            </a:rPr>
                            <m:t>𝑅</m:t>
                          </m:r>
                        </m:e>
                        <m:sub>
                          <m:r>
                            <a:rPr lang="pt-BR" altLang="pt-BR" sz="3200" i="1">
                              <a:solidFill>
                                <a:schemeClr val="tx1"/>
                              </a:solidFill>
                              <a:latin typeface="Cambria Math" panose="02040503050406030204" pitchFamily="18" charset="0"/>
                              <a:ea typeface="Cambria Math" panose="02040503050406030204" pitchFamily="18" charset="0"/>
                            </a:rPr>
                            <m:t>𝐶</m:t>
                          </m:r>
                        </m:sub>
                      </m:sSub>
                      <m:f>
                        <m:fPr>
                          <m:ctrlPr>
                            <a:rPr lang="pt-BR" altLang="pt-BR" sz="3200" i="1">
                              <a:solidFill>
                                <a:schemeClr val="tx1"/>
                              </a:solidFill>
                              <a:latin typeface="Cambria Math" panose="02040503050406030204" pitchFamily="18" charset="0"/>
                              <a:ea typeface="Cambria Math" panose="02040503050406030204" pitchFamily="18" charset="0"/>
                            </a:rPr>
                          </m:ctrlPr>
                        </m:fPr>
                        <m:num>
                          <m:sSub>
                            <m:sSubPr>
                              <m:ctrlPr>
                                <a:rPr lang="en-US" altLang="pt-BR" sz="3200" i="1">
                                  <a:solidFill>
                                    <a:schemeClr val="tx1"/>
                                  </a:solidFill>
                                  <a:latin typeface="Cambria Math" panose="02040503050406030204" pitchFamily="18" charset="0"/>
                                  <a:ea typeface="Cambria Math" panose="02040503050406030204" pitchFamily="18" charset="0"/>
                                </a:rPr>
                              </m:ctrlPr>
                            </m:sSubPr>
                            <m:e>
                              <m:r>
                                <a:rPr lang="pt-BR" altLang="pt-BR" sz="3200" i="1">
                                  <a:solidFill>
                                    <a:schemeClr val="tx1"/>
                                  </a:solidFill>
                                  <a:latin typeface="Cambria Math" panose="02040503050406030204" pitchFamily="18" charset="0"/>
                                  <a:ea typeface="Cambria Math" panose="02040503050406030204" pitchFamily="18" charset="0"/>
                                </a:rPr>
                                <m:t>𝐼</m:t>
                              </m:r>
                            </m:e>
                            <m:sub>
                              <m:r>
                                <a:rPr lang="pt-BR" altLang="pt-BR" sz="3200" i="1">
                                  <a:solidFill>
                                    <a:schemeClr val="tx1"/>
                                  </a:solidFill>
                                  <a:latin typeface="Cambria Math" panose="02040503050406030204" pitchFamily="18" charset="0"/>
                                  <a:ea typeface="Cambria Math" panose="02040503050406030204" pitchFamily="18" charset="0"/>
                                </a:rPr>
                                <m:t>𝐶</m:t>
                              </m:r>
                              <m:r>
                                <a:rPr lang="pt-BR" altLang="pt-BR" sz="3200" i="1">
                                  <a:solidFill>
                                    <a:schemeClr val="tx1"/>
                                  </a:solidFill>
                                  <a:latin typeface="Cambria Math" panose="02040503050406030204" pitchFamily="18" charset="0"/>
                                  <a:ea typeface="Cambria Math" panose="02040503050406030204" pitchFamily="18" charset="0"/>
                                </a:rPr>
                                <m:t>0</m:t>
                              </m:r>
                            </m:sub>
                          </m:sSub>
                        </m:num>
                        <m:den>
                          <m:r>
                            <a:rPr lang="pt-BR" altLang="pt-BR" sz="3200" i="1">
                              <a:solidFill>
                                <a:schemeClr val="tx1"/>
                              </a:solidFill>
                              <a:latin typeface="Cambria Math" panose="02040503050406030204" pitchFamily="18" charset="0"/>
                              <a:ea typeface="Cambria Math" panose="02040503050406030204" pitchFamily="18" charset="0"/>
                            </a:rPr>
                            <m:t>𝑛</m:t>
                          </m:r>
                          <m:sSub>
                            <m:sSubPr>
                              <m:ctrlPr>
                                <a:rPr lang="pt-BR" altLang="pt-BR" sz="3200" i="1">
                                  <a:solidFill>
                                    <a:schemeClr val="tx1"/>
                                  </a:solidFill>
                                  <a:latin typeface="Cambria Math" panose="02040503050406030204" pitchFamily="18" charset="0"/>
                                  <a:ea typeface="Cambria Math" panose="02040503050406030204" pitchFamily="18" charset="0"/>
                                </a:rPr>
                              </m:ctrlPr>
                            </m:sSubPr>
                            <m:e>
                              <m:r>
                                <a:rPr lang="pt-BR" altLang="pt-BR" sz="3200" i="1">
                                  <a:solidFill>
                                    <a:schemeClr val="tx1"/>
                                  </a:solidFill>
                                  <a:latin typeface="Cambria Math" panose="02040503050406030204" pitchFamily="18" charset="0"/>
                                  <a:ea typeface="Cambria Math" panose="02040503050406030204" pitchFamily="18" charset="0"/>
                                </a:rPr>
                                <m:t>𝑈</m:t>
                              </m:r>
                            </m:e>
                            <m:sub>
                              <m:r>
                                <a:rPr lang="pt-BR" altLang="pt-BR" sz="3200" i="1">
                                  <a:solidFill>
                                    <a:schemeClr val="tx1"/>
                                  </a:solidFill>
                                  <a:latin typeface="Cambria Math" panose="02040503050406030204" pitchFamily="18" charset="0"/>
                                  <a:ea typeface="Cambria Math" panose="02040503050406030204" pitchFamily="18" charset="0"/>
                                </a:rPr>
                                <m:t>𝑇</m:t>
                              </m:r>
                            </m:sub>
                          </m:sSub>
                        </m:den>
                      </m:f>
                      <m:r>
                        <a:rPr lang="pt-BR" altLang="pt-BR" sz="3200" i="1">
                          <a:solidFill>
                            <a:schemeClr val="tx1"/>
                          </a:solidFill>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solidFill>
                            <a:schemeClr val="tx1"/>
                          </a:solidFill>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solidFill>
                            <a:schemeClr val="tx1"/>
                          </a:solidFill>
                          <a:latin typeface="Cambria Math" panose="02040503050406030204" pitchFamily="18" charset="0"/>
                          <a:ea typeface="MS Mincho" charset="0"/>
                          <a:cs typeface="Cambria Math" panose="02040503050406030204" pitchFamily="18" charset="0"/>
                        </a:rPr>
                        <m:t>260</m:t>
                      </m:r>
                    </m:oMath>
                  </m:oMathPara>
                </a14:m>
                <a:endParaRPr lang="en-US" altLang="pt-BR" sz="3200" i="1">
                  <a:solidFill>
                    <a:schemeClr val="tx1"/>
                  </a:solidFill>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6610350" y="5008880"/>
                <a:ext cx="5149850" cy="1085850"/>
              </a:xfrm>
              <a:prstGeom prst="rect">
                <a:avLst/>
              </a:prstGeom>
              <a:blipFill rotWithShape="1">
                <a:blip r:embed="rId4"/>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4" name="Imagem 3" descr="EmisCom"/>
          <p:cNvPicPr>
            <a:picLocks noChangeAspect="1"/>
          </p:cNvPicPr>
          <p:nvPr/>
        </p:nvPicPr>
        <p:blipFill>
          <a:blip r:embed="rId1"/>
          <a:stretch>
            <a:fillRect/>
          </a:stretch>
        </p:blipFill>
        <p:spPr>
          <a:xfrm>
            <a:off x="622300" y="1417955"/>
            <a:ext cx="11235055" cy="4815205"/>
          </a:xfrm>
          <a:prstGeom prst="rect">
            <a:avLst/>
          </a:prstGeom>
        </p:spPr>
      </p:pic>
      <p:sp>
        <p:nvSpPr>
          <p:cNvPr id="5" name="Caixa de Texto 4"/>
          <p:cNvSpPr txBox="1"/>
          <p:nvPr/>
        </p:nvSpPr>
        <p:spPr>
          <a:xfrm>
            <a:off x="8143240" y="4953000"/>
            <a:ext cx="683260" cy="521970"/>
          </a:xfrm>
          <a:prstGeom prst="rect">
            <a:avLst/>
          </a:prstGeom>
          <a:solidFill>
            <a:schemeClr val="bg1"/>
          </a:solidFill>
        </p:spPr>
        <p:txBody>
          <a:bodyPr wrap="square" rtlCol="0">
            <a:spAutoFit/>
          </a:bodyPr>
          <a:lstStyle/>
          <a:p>
            <a:r>
              <a:rPr lang="pt-BR" altLang="en-US" sz="2800"/>
              <a:t>vin</a:t>
            </a:r>
            <a:endParaRPr lang="pt-BR" altLang="en-US" sz="2800"/>
          </a:p>
        </p:txBody>
      </p:sp>
      <p:sp>
        <p:nvSpPr>
          <p:cNvPr id="6" name="Caixa de Texto 5"/>
          <p:cNvSpPr txBox="1"/>
          <p:nvPr/>
        </p:nvSpPr>
        <p:spPr>
          <a:xfrm>
            <a:off x="5898515" y="3564255"/>
            <a:ext cx="683260" cy="521970"/>
          </a:xfrm>
          <a:prstGeom prst="rect">
            <a:avLst/>
          </a:prstGeom>
          <a:solidFill>
            <a:schemeClr val="bg1"/>
          </a:solidFill>
        </p:spPr>
        <p:txBody>
          <a:bodyPr wrap="square" rtlCol="0">
            <a:spAutoFit/>
          </a:bodyPr>
          <a:lstStyle/>
          <a:p>
            <a:r>
              <a:rPr lang="pt-BR" altLang="en-US" sz="2800"/>
              <a:t>V</a:t>
            </a:r>
            <a:r>
              <a:rPr lang="pt-BR" altLang="en-US" sz="2800" baseline="-25000"/>
              <a:t>E</a:t>
            </a:r>
            <a:endParaRPr lang="pt-BR" altLang="en-US" sz="2800" baseline="-25000"/>
          </a:p>
        </p:txBody>
      </p:sp>
      <p:sp>
        <p:nvSpPr>
          <p:cNvPr id="7" name="Caixa de Texto 6"/>
          <p:cNvSpPr txBox="1"/>
          <p:nvPr/>
        </p:nvSpPr>
        <p:spPr>
          <a:xfrm>
            <a:off x="6904990" y="3168015"/>
            <a:ext cx="683260" cy="521970"/>
          </a:xfrm>
          <a:prstGeom prst="rect">
            <a:avLst/>
          </a:prstGeom>
          <a:solidFill>
            <a:schemeClr val="bg1"/>
          </a:solidFill>
        </p:spPr>
        <p:txBody>
          <a:bodyPr wrap="square" rtlCol="0">
            <a:spAutoFit/>
          </a:bodyPr>
          <a:lstStyle/>
          <a:p>
            <a:r>
              <a:rPr lang="pt-BR" altLang="en-US" sz="2800"/>
              <a:t>V</a:t>
            </a:r>
            <a:r>
              <a:rPr lang="pt-BR" altLang="en-US" sz="2800" baseline="-25000"/>
              <a:t>B</a:t>
            </a:r>
            <a:endParaRPr lang="pt-BR" altLang="en-US" sz="2800" baseline="-25000"/>
          </a:p>
        </p:txBody>
      </p:sp>
      <p:sp>
        <p:nvSpPr>
          <p:cNvPr id="8" name="Caixa de Texto 7"/>
          <p:cNvSpPr txBox="1"/>
          <p:nvPr/>
        </p:nvSpPr>
        <p:spPr>
          <a:xfrm>
            <a:off x="7731125" y="1777365"/>
            <a:ext cx="683260" cy="521970"/>
          </a:xfrm>
          <a:prstGeom prst="rect">
            <a:avLst/>
          </a:prstGeom>
          <a:solidFill>
            <a:schemeClr val="bg1"/>
          </a:solidFill>
        </p:spPr>
        <p:txBody>
          <a:bodyPr wrap="square" rtlCol="0">
            <a:spAutoFit/>
          </a:bodyPr>
          <a:lstStyle/>
          <a:p>
            <a:r>
              <a:rPr lang="pt-BR" altLang="en-US" sz="2800"/>
              <a:t>V</a:t>
            </a:r>
            <a:r>
              <a:rPr lang="pt-BR" altLang="en-US" sz="2800" baseline="-25000"/>
              <a:t>C</a:t>
            </a:r>
            <a:endParaRPr lang="pt-BR" altLang="en-US" sz="2800" baseline="-25000"/>
          </a:p>
        </p:txBody>
      </p:sp>
      <p:sp>
        <p:nvSpPr>
          <p:cNvPr id="9" name="CaixaDeTexto 45"/>
          <p:cNvSpPr txBox="1"/>
          <p:nvPr/>
        </p:nvSpPr>
        <p:spPr>
          <a:xfrm>
            <a:off x="894715" y="325120"/>
            <a:ext cx="10677525"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entrada: 1m Vp</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saída: ganho proximo de -250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descr="EmisCom"/>
          <p:cNvPicPr>
            <a:picLocks noChangeAspect="1"/>
          </p:cNvPicPr>
          <p:nvPr/>
        </p:nvPicPr>
        <p:blipFill>
          <a:blip r:embed="rId1"/>
          <a:stretch>
            <a:fillRect/>
          </a:stretch>
        </p:blipFill>
        <p:spPr>
          <a:xfrm>
            <a:off x="611505" y="1272540"/>
            <a:ext cx="10968990" cy="5242560"/>
          </a:xfrm>
          <a:prstGeom prst="rect">
            <a:avLst/>
          </a:prstGeom>
        </p:spPr>
      </p:pic>
      <p:sp>
        <p:nvSpPr>
          <p:cNvPr id="5" name="Caixa de Texto 4"/>
          <p:cNvSpPr txBox="1"/>
          <p:nvPr/>
        </p:nvSpPr>
        <p:spPr>
          <a:xfrm>
            <a:off x="4873625" y="2397125"/>
            <a:ext cx="683260" cy="521970"/>
          </a:xfrm>
          <a:prstGeom prst="rect">
            <a:avLst/>
          </a:prstGeom>
          <a:solidFill>
            <a:schemeClr val="bg1"/>
          </a:solidFill>
        </p:spPr>
        <p:txBody>
          <a:bodyPr wrap="square" rtlCol="0">
            <a:spAutoFit/>
          </a:bodyPr>
          <a:lstStyle/>
          <a:p>
            <a:r>
              <a:rPr lang="pt-BR" altLang="en-US" sz="2800"/>
              <a:t>vin</a:t>
            </a:r>
            <a:endParaRPr lang="pt-BR" altLang="en-US" sz="2800"/>
          </a:p>
        </p:txBody>
      </p:sp>
      <p:sp>
        <p:nvSpPr>
          <p:cNvPr id="8" name="Caixa de Texto 7"/>
          <p:cNvSpPr txBox="1"/>
          <p:nvPr/>
        </p:nvSpPr>
        <p:spPr>
          <a:xfrm>
            <a:off x="4985385" y="4685030"/>
            <a:ext cx="683260" cy="521970"/>
          </a:xfrm>
          <a:prstGeom prst="rect">
            <a:avLst/>
          </a:prstGeom>
          <a:solidFill>
            <a:schemeClr val="bg1"/>
          </a:solidFill>
        </p:spPr>
        <p:txBody>
          <a:bodyPr wrap="square" rtlCol="0">
            <a:spAutoFit/>
          </a:bodyPr>
          <a:lstStyle/>
          <a:p>
            <a:r>
              <a:rPr lang="pt-BR" altLang="en-US" sz="2800"/>
              <a:t>V</a:t>
            </a:r>
            <a:r>
              <a:rPr lang="pt-BR" altLang="en-US" sz="2800" baseline="-25000"/>
              <a:t>C</a:t>
            </a:r>
            <a:endParaRPr lang="pt-BR" altLang="en-US" sz="2800" baseline="-25000"/>
          </a:p>
        </p:txBody>
      </p:sp>
      <p:sp>
        <p:nvSpPr>
          <p:cNvPr id="9" name="CaixaDeTexto 45"/>
          <p:cNvSpPr txBox="1"/>
          <p:nvPr/>
        </p:nvSpPr>
        <p:spPr>
          <a:xfrm>
            <a:off x="756920" y="478155"/>
            <a:ext cx="1067752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próximo de -250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Imagem 11" descr="EmisCom"/>
          <p:cNvPicPr>
            <a:picLocks noChangeAspect="1"/>
          </p:cNvPicPr>
          <p:nvPr/>
        </p:nvPicPr>
        <p:blipFill>
          <a:blip r:embed="rId1"/>
          <a:stretch>
            <a:fillRect/>
          </a:stretch>
        </p:blipFill>
        <p:spPr>
          <a:xfrm>
            <a:off x="431800" y="3338195"/>
            <a:ext cx="11185525" cy="3217545"/>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9" name="CaixaDeTexto 45"/>
          <p:cNvSpPr txBox="1"/>
          <p:nvPr/>
        </p:nvSpPr>
        <p:spPr>
          <a:xfrm>
            <a:off x="431800" y="430530"/>
            <a:ext cx="11328400" cy="2907665"/>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Valores dos capacitores foram escolhidos para cumprimerem a função esperada</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400" b="1" dirty="0" smtClean="0">
                <a:latin typeface="Symbol" panose="05050102010706020507" charset="0"/>
                <a:ea typeface="Cambria Math" panose="02040503050406030204" pitchFamily="18" charset="0"/>
                <a:cs typeface="Symbol" panose="05050102010706020507" charset="0"/>
                <a:sym typeface="Symbol" panose="05050102010706020507" charset="0"/>
              </a:rPr>
              <a:t>w</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a:t>
            </a:r>
            <a:r>
              <a:rPr lang="pt-BR" altLang="en-US" sz="24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w</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4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devem ser “pequenos” na frequencia do sinal de entrada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resposta em freq. mostra que o ganho é o esperado apenas dentro de certa faixa de frequencias (para frequencia baixas,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400" b="1" dirty="0" smtClean="0">
                <a:latin typeface="Symbol" panose="05050102010706020507" charset="0"/>
                <a:ea typeface="Cambria Math" panose="02040503050406030204" pitchFamily="18" charset="0"/>
                <a:cs typeface="Symbol" panose="05050102010706020507" charset="0"/>
                <a:sym typeface="Symbol" panose="05050102010706020507" charset="0"/>
              </a:rPr>
              <a:t>w</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1/(</a:t>
            </a:r>
            <a:r>
              <a:rPr lang="pt-BR" altLang="en-US" sz="2400" b="1" dirty="0" smtClean="0">
                <a:latin typeface="Symbol" panose="05050102010706020507" charset="0"/>
                <a:ea typeface="Cambria Math" panose="02040503050406030204" pitchFamily="18" charset="0"/>
                <a:cs typeface="Symbol" panose="05050102010706020507" charset="0"/>
                <a:sym typeface="Symbol" panose="05050102010706020507" charset="0"/>
              </a:rPr>
              <a:t>w</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não são pequenos)</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Caixa de Texto 4"/>
          <p:cNvSpPr txBox="1"/>
          <p:nvPr/>
        </p:nvSpPr>
        <p:spPr>
          <a:xfrm>
            <a:off x="6303010" y="3338195"/>
            <a:ext cx="1507490" cy="521970"/>
          </a:xfrm>
          <a:prstGeom prst="rect">
            <a:avLst/>
          </a:prstGeom>
          <a:solidFill>
            <a:schemeClr val="bg1"/>
          </a:solidFill>
        </p:spPr>
        <p:txBody>
          <a:bodyPr wrap="square" rtlCol="0">
            <a:spAutoFit/>
          </a:bodyPr>
          <a:lstStyle/>
          <a:p>
            <a:r>
              <a:rPr lang="pt-BR" altLang="en-US" sz="2800"/>
              <a:t>vout (dB)</a:t>
            </a:r>
            <a:endParaRPr lang="pt-BR" altLang="en-US" sz="2800"/>
          </a:p>
        </p:txBody>
      </p:sp>
      <p:sp>
        <p:nvSpPr>
          <p:cNvPr id="6" name="Caixa de Texto 5"/>
          <p:cNvSpPr txBox="1"/>
          <p:nvPr/>
        </p:nvSpPr>
        <p:spPr>
          <a:xfrm>
            <a:off x="8007985" y="4903470"/>
            <a:ext cx="1507490" cy="521970"/>
          </a:xfrm>
          <a:prstGeom prst="rect">
            <a:avLst/>
          </a:prstGeom>
          <a:solidFill>
            <a:schemeClr val="bg1"/>
          </a:solidFill>
        </p:spPr>
        <p:txBody>
          <a:bodyPr wrap="square" rtlCol="0">
            <a:spAutoFit/>
          </a:bodyPr>
          <a:lstStyle/>
          <a:p>
            <a:r>
              <a:rPr lang="pt-BR" altLang="en-US" sz="2800"/>
              <a:t>vin (fase)</a:t>
            </a:r>
            <a:endParaRPr lang="pt-BR" altLang="en-US" sz="2800"/>
          </a:p>
        </p:txBody>
      </p:sp>
    </p:spTree>
  </p:cSld>
  <p:clrMapOvr>
    <a:masterClrMapping/>
  </p:clrMapOvr>
  <p:timing>
    <p:tnLst>
      <p:par>
        <p:cTn id="1" dur="indefinite" restart="never" nodeType="tmRoot"/>
      </p:par>
    </p:tnLst>
  </p:timing>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13" name="Grupo 12"/>
          <p:cNvGrpSpPr/>
          <p:nvPr/>
        </p:nvGrpSpPr>
        <p:grpSpPr>
          <a:xfrm rot="5400000">
            <a:off x="5262245" y="4280499"/>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5873918" y="325869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6527158" y="397667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6880039" y="376317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4935882" y="2270515"/>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6327775" y="3038475"/>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rot="5400000" flipH="1">
            <a:off x="5861218" y="5651377"/>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6327775" y="5754370"/>
            <a:ext cx="1656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=3k</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6327744" y="64011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rot="5400000" flipH="1">
            <a:off x="4583598" y="3312672"/>
            <a:ext cx="1274445" cy="234950"/>
            <a:chOff x="4152748" y="3524056"/>
            <a:chExt cx="1274569" cy="255373"/>
          </a:xfrm>
        </p:grpSpPr>
        <p:cxnSp>
          <p:nvCxnSpPr>
            <p:cNvPr id="20"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5" name="Grupo 24"/>
          <p:cNvGrpSpPr/>
          <p:nvPr/>
        </p:nvGrpSpPr>
        <p:grpSpPr>
          <a:xfrm rot="5400000" flipH="1">
            <a:off x="4576613" y="5666617"/>
            <a:ext cx="1274445" cy="234950"/>
            <a:chOff x="4152748" y="3524056"/>
            <a:chExt cx="1274569" cy="255373"/>
          </a:xfrm>
        </p:grpSpPr>
        <p:cxnSp>
          <p:nvCxnSpPr>
            <p:cNvPr id="2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7" name="Retângulo 2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8" name="Conector Reto 27"/>
          <p:cNvCxnSpPr/>
          <p:nvPr/>
        </p:nvCxnSpPr>
        <p:spPr>
          <a:xfrm>
            <a:off x="5042504" y="642081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5220970" y="3971925"/>
            <a:ext cx="0" cy="13023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4615180" y="4676775"/>
            <a:ext cx="14306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Elipse 30"/>
          <p:cNvSpPr/>
          <p:nvPr/>
        </p:nvSpPr>
        <p:spPr>
          <a:xfrm>
            <a:off x="5162550" y="4627245"/>
            <a:ext cx="108000" cy="1080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3470275" y="5691505"/>
            <a:ext cx="17354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34" name="Caixa de Texto 23"/>
          <p:cNvSpPr txBox="1"/>
          <p:nvPr/>
        </p:nvSpPr>
        <p:spPr>
          <a:xfrm>
            <a:off x="3239135" y="3084830"/>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22" name="Conector Reto 21"/>
          <p:cNvCxnSpPr/>
          <p:nvPr/>
        </p:nvCxnSpPr>
        <p:spPr>
          <a:xfrm flipV="1">
            <a:off x="7943215" y="5600065"/>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flipV="1">
            <a:off x="7943215" y="5691505"/>
            <a:ext cx="5556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rot="16200000" flipV="1">
            <a:off x="4247515" y="4638040"/>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rot="16200000" flipV="1">
            <a:off x="4337050" y="4632960"/>
            <a:ext cx="5556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flipV="1">
            <a:off x="6511290" y="5069840"/>
            <a:ext cx="169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8197215" y="5059680"/>
            <a:ext cx="0" cy="54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8020654" y="634016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8197215" y="5691505"/>
            <a:ext cx="0" cy="648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3399790" y="4670425"/>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3427095" y="4670425"/>
            <a:ext cx="0" cy="75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Elipse 47"/>
          <p:cNvSpPr/>
          <p:nvPr/>
        </p:nvSpPr>
        <p:spPr>
          <a:xfrm>
            <a:off x="3208673" y="536040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3268363" y="542136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49"/>
          <p:cNvCxnSpPr/>
          <p:nvPr/>
        </p:nvCxnSpPr>
        <p:spPr>
          <a:xfrm rot="5400000">
            <a:off x="3084795" y="612913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3239457" y="646012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4115435" y="3843020"/>
            <a:ext cx="82042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47" name="CaixaDeTexto 45"/>
          <p:cNvSpPr txBox="1"/>
          <p:nvPr/>
        </p:nvSpPr>
        <p:spPr>
          <a:xfrm>
            <a:off x="592455" y="325120"/>
            <a:ext cx="11186160" cy="209169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resolver um circuito como abaixo, com uma entrada pequena, se utilizam modelos de pequenos sinais para os dispositivos não lineares (transistores)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4" name="CaixaDeTexto 47"/>
          <p:cNvSpPr txBox="1"/>
          <p:nvPr/>
        </p:nvSpPr>
        <p:spPr>
          <a:xfrm>
            <a:off x="2269508" y="505940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Conteúdo 2"/>
          <p:cNvSpPr>
            <a:spLocks noGrp="1"/>
          </p:cNvSpPr>
          <p:nvPr>
            <p:ph idx="1"/>
          </p:nvPr>
        </p:nvSpPr>
        <p:spPr>
          <a:xfrm>
            <a:off x="838200" y="705485"/>
            <a:ext cx="10515600" cy="5535930"/>
          </a:xfrm>
        </p:spPr>
        <p:txBody>
          <a:bodyPr/>
          <a:lstStyle/>
          <a:p>
            <a:r>
              <a:rPr lang="pt-BR" altLang="en-US" b="1" dirty="0">
                <a:solidFill>
                  <a:srgbClr val="C00000"/>
                </a:solidFill>
                <a:latin typeface="Comic Sans MS" panose="030F0702030302020204" pitchFamily="66" charset="0"/>
                <a:cs typeface="Comic Sans MS" panose="030F0702030302020204" pitchFamily="66" charset="0"/>
              </a:rPr>
              <a:t>Modelo simples</a:t>
            </a:r>
            <a:endParaRPr lang="pt-BR" altLang="en-US" b="1" dirty="0">
              <a:solidFill>
                <a:srgbClr val="C00000"/>
              </a:solidFill>
              <a:latin typeface="Comic Sans MS" panose="030F0702030302020204" pitchFamily="66" charset="0"/>
              <a:cs typeface="Comic Sans MS" panose="030F0702030302020204" pitchFamily="66" charset="0"/>
            </a:endParaRPr>
          </a:p>
          <a:p>
            <a:pPr lvl="1"/>
            <a:r>
              <a:rPr lang="pt-BR" altLang="en-US" dirty="0">
                <a:latin typeface="Comic Sans MS" panose="030F0702030302020204" pitchFamily="66" charset="0"/>
                <a:cs typeface="Comic Sans MS" panose="030F0702030302020204" pitchFamily="66" charset="0"/>
              </a:rPr>
              <a:t>mais </a:t>
            </a:r>
            <a:r>
              <a:rPr lang="pt-BR" altLang="en-US" dirty="0" err="1">
                <a:latin typeface="Comic Sans MS" panose="030F0702030302020204" pitchFamily="66" charset="0"/>
                <a:cs typeface="Comic Sans MS" panose="030F0702030302020204" pitchFamily="66" charset="0"/>
              </a:rPr>
              <a:t>fácil</a:t>
            </a:r>
            <a:r>
              <a:rPr lang="pt-BR" altLang="en-US" dirty="0">
                <a:latin typeface="Comic Sans MS" panose="030F0702030302020204" pitchFamily="66" charset="0"/>
                <a:cs typeface="Comic Sans MS" panose="030F0702030302020204" pitchFamily="66" charset="0"/>
              </a:rPr>
              <a:t> de usar, equacionar</a:t>
            </a:r>
            <a:endParaRPr lang="pt-BR" altLang="en-US" dirty="0">
              <a:latin typeface="Comic Sans MS" panose="030F0702030302020204" pitchFamily="66" charset="0"/>
              <a:cs typeface="Comic Sans MS" panose="030F0702030302020204" pitchFamily="66" charset="0"/>
            </a:endParaRPr>
          </a:p>
          <a:p>
            <a:pPr lvl="1"/>
            <a:r>
              <a:rPr lang="pt-BR" altLang="en-US" dirty="0">
                <a:latin typeface="Comic Sans MS" panose="030F0702030302020204" pitchFamily="66" charset="0"/>
                <a:cs typeface="Comic Sans MS" panose="030F0702030302020204" pitchFamily="66" charset="0"/>
              </a:rPr>
              <a:t>deixa de cobrir muitos problemas </a:t>
            </a:r>
            <a:r>
              <a:rPr lang="pt-BR" altLang="en-US" dirty="0" err="1">
                <a:latin typeface="Comic Sans MS" panose="030F0702030302020204" pitchFamily="66" charset="0"/>
                <a:cs typeface="Comic Sans MS" panose="030F0702030302020204" pitchFamily="66" charset="0"/>
              </a:rPr>
              <a:t>possíveis</a:t>
            </a:r>
            <a:r>
              <a:rPr lang="pt-BR" altLang="en-US" dirty="0">
                <a:latin typeface="Comic Sans MS" panose="030F0702030302020204" pitchFamily="66" charset="0"/>
                <a:cs typeface="Comic Sans MS" panose="030F0702030302020204" pitchFamily="66" charset="0"/>
              </a:rPr>
              <a:t> </a:t>
            </a:r>
            <a:endParaRPr lang="pt-BR" altLang="en-US" dirty="0">
              <a:latin typeface="Comic Sans MS" panose="030F0702030302020204" pitchFamily="66" charset="0"/>
              <a:cs typeface="Comic Sans MS" panose="030F0702030302020204" pitchFamily="66" charset="0"/>
            </a:endParaRPr>
          </a:p>
          <a:p>
            <a:pPr lvl="0">
              <a:lnSpc>
                <a:spcPct val="110000"/>
              </a:lnSpc>
            </a:pPr>
            <a:r>
              <a:rPr lang="pt-BR" altLang="en-US" b="1" dirty="0">
                <a:solidFill>
                  <a:srgbClr val="C00000"/>
                </a:solidFill>
                <a:latin typeface="Comic Sans MS" panose="030F0702030302020204" pitchFamily="66" charset="0"/>
                <a:cs typeface="Comic Sans MS" panose="030F0702030302020204" pitchFamily="66" charset="0"/>
              </a:rPr>
              <a:t>Modelo complexo</a:t>
            </a:r>
            <a:endParaRPr lang="pt-BR" altLang="en-US" b="1" dirty="0">
              <a:solidFill>
                <a:srgbClr val="C00000"/>
              </a:solidFill>
              <a:latin typeface="Comic Sans MS" panose="030F0702030302020204" pitchFamily="66" charset="0"/>
              <a:cs typeface="Comic Sans MS" panose="030F0702030302020204" pitchFamily="66" charset="0"/>
            </a:endParaRPr>
          </a:p>
          <a:p>
            <a:pPr lvl="1"/>
            <a:r>
              <a:rPr lang="pt-BR" altLang="en-US" dirty="0">
                <a:solidFill>
                  <a:schemeClr val="tx1"/>
                </a:solidFill>
                <a:latin typeface="Comic Sans MS" panose="030F0702030302020204" pitchFamily="66" charset="0"/>
                <a:cs typeface="Comic Sans MS" panose="030F0702030302020204" pitchFamily="66" charset="0"/>
              </a:rPr>
              <a:t>mais complicado de usar e algumas vezes quase impossível para </a:t>
            </a:r>
            <a:r>
              <a:rPr lang="pt-BR" altLang="en-US" dirty="0" err="1">
                <a:solidFill>
                  <a:schemeClr val="tx1"/>
                </a:solidFill>
                <a:latin typeface="Comic Sans MS" panose="030F0702030302020204" pitchFamily="66" charset="0"/>
                <a:cs typeface="Comic Sans MS" panose="030F0702030302020204" pitchFamily="66" charset="0"/>
              </a:rPr>
              <a:t>cálculos</a:t>
            </a:r>
            <a:r>
              <a:rPr lang="pt-BR" altLang="en-US" dirty="0">
                <a:solidFill>
                  <a:schemeClr val="tx1"/>
                </a:solidFill>
                <a:latin typeface="Comic Sans MS" panose="030F0702030302020204" pitchFamily="66" charset="0"/>
                <a:cs typeface="Comic Sans MS" panose="030F0702030302020204" pitchFamily="66" charset="0"/>
              </a:rPr>
              <a:t> manuais</a:t>
            </a:r>
            <a:endParaRPr lang="pt-BR" altLang="en-US" dirty="0">
              <a:solidFill>
                <a:schemeClr val="tx1"/>
              </a:solidFill>
              <a:latin typeface="Comic Sans MS" panose="030F0702030302020204" pitchFamily="66" charset="0"/>
              <a:cs typeface="Comic Sans MS" panose="030F0702030302020204" pitchFamily="66" charset="0"/>
            </a:endParaRPr>
          </a:p>
          <a:p>
            <a:pPr lvl="1"/>
            <a:r>
              <a:rPr lang="pt-BR" altLang="en-US" dirty="0">
                <a:solidFill>
                  <a:schemeClr val="tx1"/>
                </a:solidFill>
                <a:latin typeface="Comic Sans MS" panose="030F0702030302020204" pitchFamily="66" charset="0"/>
                <a:cs typeface="Comic Sans MS" panose="030F0702030302020204" pitchFamily="66" charset="0"/>
              </a:rPr>
              <a:t>cobre uma gama maior de problemas (mas claro que sempre pode escapar algo)</a:t>
            </a:r>
            <a:endParaRPr lang="pt-BR" altLang="en-US" dirty="0">
              <a:solidFill>
                <a:schemeClr val="tx1"/>
              </a:solidFill>
              <a:latin typeface="Comic Sans MS" panose="030F0702030302020204" pitchFamily="66" charset="0"/>
              <a:cs typeface="Comic Sans MS" panose="030F0702030302020204" pitchFamily="66" charset="0"/>
            </a:endParaRPr>
          </a:p>
          <a:p>
            <a:pPr lvl="0">
              <a:lnSpc>
                <a:spcPct val="110000"/>
              </a:lnSpc>
            </a:pPr>
            <a:r>
              <a:rPr lang="pt-BR" altLang="en-US" b="1" dirty="0" err="1">
                <a:solidFill>
                  <a:srgbClr val="C00000"/>
                </a:solidFill>
                <a:latin typeface="Comic Sans MS" panose="030F0702030302020204" pitchFamily="66" charset="0"/>
                <a:cs typeface="Comic Sans MS" panose="030F0702030302020204" pitchFamily="66" charset="0"/>
              </a:rPr>
              <a:t>cáculos</a:t>
            </a:r>
            <a:r>
              <a:rPr lang="pt-BR" altLang="en-US" b="1" dirty="0">
                <a:solidFill>
                  <a:srgbClr val="C00000"/>
                </a:solidFill>
                <a:latin typeface="Comic Sans MS" panose="030F0702030302020204" pitchFamily="66" charset="0"/>
                <a:cs typeface="Comic Sans MS" panose="030F0702030302020204" pitchFamily="66" charset="0"/>
              </a:rPr>
              <a:t> manuais em circuitos </a:t>
            </a:r>
            <a:r>
              <a:rPr lang="pt-BR" altLang="en-US" b="1" dirty="0" err="1">
                <a:solidFill>
                  <a:srgbClr val="C00000"/>
                </a:solidFill>
                <a:latin typeface="Comic Sans MS" panose="030F0702030302020204" pitchFamily="66" charset="0"/>
                <a:cs typeface="Comic Sans MS" panose="030F0702030302020204" pitchFamily="66" charset="0"/>
              </a:rPr>
              <a:t>eletrônicos</a:t>
            </a:r>
            <a:endParaRPr lang="pt-BR" altLang="en-US" b="1" dirty="0">
              <a:solidFill>
                <a:srgbClr val="C00000"/>
              </a:solidFill>
              <a:latin typeface="Comic Sans MS" panose="030F0702030302020204" pitchFamily="66" charset="0"/>
              <a:cs typeface="Comic Sans MS" panose="030F0702030302020204" pitchFamily="66" charset="0"/>
            </a:endParaRPr>
          </a:p>
          <a:p>
            <a:pPr lvl="1"/>
            <a:r>
              <a:rPr lang="pt-BR" altLang="en-US" sz="2400" dirty="0">
                <a:solidFill>
                  <a:schemeClr val="tx1"/>
                </a:solidFill>
                <a:latin typeface="Comic Sans MS" panose="030F0702030302020204" pitchFamily="66" charset="0"/>
                <a:cs typeface="Comic Sans MS" panose="030F0702030302020204" pitchFamily="66" charset="0"/>
              </a:rPr>
              <a:t>São importantes para </a:t>
            </a:r>
            <a:endParaRPr lang="pt-BR" altLang="en-US" sz="2400" dirty="0">
              <a:solidFill>
                <a:schemeClr val="tx1"/>
              </a:solidFill>
              <a:latin typeface="Comic Sans MS" panose="030F0702030302020204" pitchFamily="66" charset="0"/>
              <a:cs typeface="Comic Sans MS" panose="030F0702030302020204" pitchFamily="66" charset="0"/>
            </a:endParaRPr>
          </a:p>
          <a:p>
            <a:pPr lvl="2"/>
            <a:r>
              <a:rPr lang="pt-BR" altLang="en-US" sz="2400" dirty="0" err="1">
                <a:solidFill>
                  <a:schemeClr val="tx1"/>
                </a:solidFill>
                <a:latin typeface="Comic Sans MS" panose="030F0702030302020204" pitchFamily="66" charset="0"/>
                <a:cs typeface="Comic Sans MS" panose="030F0702030302020204" pitchFamily="66" charset="0"/>
              </a:rPr>
              <a:t>cálculos</a:t>
            </a:r>
            <a:r>
              <a:rPr lang="pt-BR" altLang="en-US" sz="2400" dirty="0">
                <a:solidFill>
                  <a:schemeClr val="tx1"/>
                </a:solidFill>
                <a:latin typeface="Comic Sans MS" panose="030F0702030302020204" pitchFamily="66" charset="0"/>
                <a:cs typeface="Comic Sans MS" panose="030F0702030302020204" pitchFamily="66" charset="0"/>
              </a:rPr>
              <a:t> inicias, aproximados, de um projeto</a:t>
            </a:r>
            <a:endParaRPr lang="pt-BR" altLang="en-US" sz="2400" dirty="0">
              <a:solidFill>
                <a:schemeClr val="tx1"/>
              </a:solidFill>
              <a:latin typeface="Comic Sans MS" panose="030F0702030302020204" pitchFamily="66" charset="0"/>
              <a:cs typeface="Comic Sans MS" panose="030F0702030302020204" pitchFamily="66" charset="0"/>
            </a:endParaRPr>
          </a:p>
          <a:p>
            <a:pPr lvl="2"/>
            <a:r>
              <a:rPr lang="pt-BR" altLang="en-US" sz="2400" dirty="0">
                <a:solidFill>
                  <a:schemeClr val="tx1"/>
                </a:solidFill>
                <a:latin typeface="Comic Sans MS" panose="030F0702030302020204" pitchFamily="66" charset="0"/>
                <a:cs typeface="Comic Sans MS" panose="030F0702030302020204" pitchFamily="66" charset="0"/>
              </a:rPr>
              <a:t>montar relações simples para interpretar o comportamento dos circuitos</a:t>
            </a:r>
            <a:endParaRPr lang="pt-BR" altLang="en-US" sz="2400" dirty="0">
              <a:solidFill>
                <a:schemeClr val="tx1"/>
              </a:solidFill>
              <a:latin typeface="Comic Sans MS" panose="030F0702030302020204" pitchFamily="66" charset="0"/>
              <a:cs typeface="Comic Sans MS" panose="030F0702030302020204" pitchFamily="66" charset="0"/>
            </a:endParaRPr>
          </a:p>
          <a:p>
            <a:pPr marL="914400" lvl="2" indent="0">
              <a:buNone/>
            </a:pPr>
            <a:endParaRPr lang="pt-BR" altLang="en-US" sz="2400" dirty="0">
              <a:solidFill>
                <a:schemeClr val="tx1"/>
              </a:solidFill>
              <a:latin typeface="Comic Sans MS" panose="030F0702030302020204" pitchFamily="66" charset="0"/>
              <a:cs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
        <p:nvSpPr>
          <p:cNvPr id="5" name="Carinha Feliz 4"/>
          <p:cNvSpPr/>
          <p:nvPr/>
        </p:nvSpPr>
        <p:spPr>
          <a:xfrm>
            <a:off x="5879465" y="1122680"/>
            <a:ext cx="406400" cy="365760"/>
          </a:xfrm>
          <a:prstGeom prst="smileyFac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Raio 5"/>
          <p:cNvSpPr/>
          <p:nvPr/>
        </p:nvSpPr>
        <p:spPr>
          <a:xfrm>
            <a:off x="4032250" y="2919730"/>
            <a:ext cx="324485" cy="405765"/>
          </a:xfrm>
          <a:prstGeom prst="lightningBol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Carinha Feliz 6"/>
          <p:cNvSpPr/>
          <p:nvPr/>
        </p:nvSpPr>
        <p:spPr>
          <a:xfrm>
            <a:off x="3625850" y="3626485"/>
            <a:ext cx="406400" cy="365760"/>
          </a:xfrm>
          <a:prstGeom prst="smileyFac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Raio 7"/>
          <p:cNvSpPr/>
          <p:nvPr/>
        </p:nvSpPr>
        <p:spPr>
          <a:xfrm>
            <a:off x="7820660" y="1488440"/>
            <a:ext cx="324485" cy="405765"/>
          </a:xfrm>
          <a:prstGeom prst="lightningBol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497006" y="627797"/>
            <a:ext cx="10515600" cy="290697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20000"/>
              </a:lnSpc>
            </a:pPr>
            <a:r>
              <a:rPr lang="pt-BR" sz="3200" dirty="0" smtClean="0">
                <a:latin typeface="Comic Sans MS" panose="030F0702030302020204" pitchFamily="66" charset="0"/>
              </a:rPr>
              <a:t>Para a &gt; 0 </a:t>
            </a:r>
            <a:endParaRPr lang="pt-BR" sz="3200" dirty="0" smtClean="0">
              <a:latin typeface="Comic Sans MS" panose="030F0702030302020204" pitchFamily="66" charset="0"/>
            </a:endParaRPr>
          </a:p>
          <a:p>
            <a:pPr marL="0" indent="0">
              <a:lnSpc>
                <a:spcPct val="120000"/>
              </a:lnSpc>
              <a:buNone/>
            </a:pPr>
            <a:r>
              <a:rPr lang="pt-BR" sz="3200" dirty="0" smtClean="0">
                <a:latin typeface="Comic Sans MS" panose="030F0702030302020204" pitchFamily="66" charset="0"/>
              </a:rPr>
              <a:t>f(t) = 0 no intervalo </a:t>
            </a:r>
            <a:r>
              <a:rPr lang="pt-BR" sz="3200" dirty="0" smtClean="0">
                <a:latin typeface="Comic Sans MS" panose="030F0702030302020204" pitchFamily="66" charset="0"/>
                <a:cs typeface="Calibri" panose="020F0502020204030204" charset="0"/>
              </a:rPr>
              <a:t>[0, a]</a:t>
            </a:r>
            <a:endParaRPr lang="pt-BR" sz="3200" dirty="0" smtClean="0">
              <a:latin typeface="Comic Sans MS" panose="030F0702030302020204" pitchFamily="66" charset="0"/>
              <a:cs typeface="Calibri" panose="020F0502020204030204" charset="0"/>
            </a:endParaRPr>
          </a:p>
          <a:p>
            <a:pPr>
              <a:lnSpc>
                <a:spcPct val="120000"/>
              </a:lnSpc>
            </a:pPr>
            <a:r>
              <a:rPr lang="pt-BR" sz="3200" dirty="0" smtClean="0">
                <a:latin typeface="Comic Sans MS" panose="030F0702030302020204" pitchFamily="66" charset="0"/>
                <a:cs typeface="Calibri" panose="020F0502020204030204" charset="0"/>
              </a:rPr>
              <a:t>Para a &lt; 0</a:t>
            </a:r>
            <a:endParaRPr lang="pt-BR" sz="3200" dirty="0" smtClean="0">
              <a:latin typeface="Comic Sans MS" panose="030F0702030302020204" pitchFamily="66" charset="0"/>
              <a:cs typeface="Calibri" panose="020F0502020204030204" charset="0"/>
            </a:endParaRPr>
          </a:p>
          <a:p>
            <a:pPr marL="0" indent="0">
              <a:lnSpc>
                <a:spcPct val="120000"/>
              </a:lnSpc>
              <a:buNone/>
            </a:pPr>
            <a:r>
              <a:rPr lang="pt-BR" sz="3200" dirty="0">
                <a:latin typeface="Comic Sans MS" panose="030F0702030302020204" pitchFamily="66" charset="0"/>
              </a:rPr>
              <a:t>f(t) = 0 no intervalo </a:t>
            </a:r>
            <a:r>
              <a:rPr lang="pt-BR" sz="3200" dirty="0" smtClean="0">
                <a:latin typeface="Comic Sans MS" panose="030F0702030302020204" pitchFamily="66" charset="0"/>
                <a:cs typeface="Calibri" panose="020F0502020204030204" charset="0"/>
              </a:rPr>
              <a:t>[a, 0]</a:t>
            </a:r>
            <a:endParaRPr lang="pt-BR" sz="3200" dirty="0">
              <a:latin typeface="Comic Sans MS" panose="030F0702030302020204" pitchFamily="66" charset="0"/>
              <a:cs typeface="Calibri" panose="020F0502020204030204" charset="0"/>
            </a:endParaRPr>
          </a:p>
          <a:p>
            <a:pPr>
              <a:lnSpc>
                <a:spcPct val="120000"/>
              </a:lnSpc>
            </a:pPr>
            <a:endParaRPr lang="pt-BR" sz="3200" dirty="0" smtClean="0">
              <a:latin typeface="Comic Sans MS" panose="030F0702030302020204" pitchFamily="66" charset="0"/>
              <a:cs typeface="Calibri" panose="020F0502020204030204" charset="0"/>
            </a:endParaRPr>
          </a:p>
        </p:txBody>
      </p:sp>
      <p:cxnSp>
        <p:nvCxnSpPr>
          <p:cNvPr id="4" name="Conector de Seta Reta 3"/>
          <p:cNvCxnSpPr/>
          <p:nvPr/>
        </p:nvCxnSpPr>
        <p:spPr>
          <a:xfrm flipH="1">
            <a:off x="1287034" y="3928891"/>
            <a:ext cx="24064" cy="2033337"/>
          </a:xfrm>
          <a:prstGeom prst="straightConnector1">
            <a:avLst/>
          </a:prstGeom>
          <a:ln w="22225">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V="1">
            <a:off x="497006" y="5745660"/>
            <a:ext cx="3220407" cy="19414"/>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CaixaDeTexto 5"/>
          <p:cNvSpPr txBox="1"/>
          <p:nvPr/>
        </p:nvSpPr>
        <p:spPr>
          <a:xfrm>
            <a:off x="1763415" y="5015399"/>
            <a:ext cx="3161149" cy="521970"/>
          </a:xfrm>
          <a:prstGeom prst="rect">
            <a:avLst/>
          </a:prstGeom>
          <a:noFill/>
        </p:spPr>
        <p:txBody>
          <a:bodyPr wrap="square" rtlCol="0">
            <a:spAutoFit/>
          </a:bodyPr>
          <a:lstStyle/>
          <a:p>
            <a:r>
              <a:rPr lang="pt-BR" sz="2800" dirty="0">
                <a:latin typeface="Comic Sans MS" panose="030F0702030302020204" pitchFamily="66" charset="0"/>
              </a:rPr>
              <a:t>f</a:t>
            </a:r>
            <a:r>
              <a:rPr lang="pt-BR" sz="2800" dirty="0" smtClean="0">
                <a:latin typeface="Comic Sans MS" panose="030F0702030302020204" pitchFamily="66" charset="0"/>
              </a:rPr>
              <a:t>(</a:t>
            </a:r>
            <a:r>
              <a:rPr lang="pt-BR" sz="2800" dirty="0" err="1" smtClean="0">
                <a:latin typeface="Comic Sans MS" panose="030F0702030302020204" pitchFamily="66" charset="0"/>
              </a:rPr>
              <a:t>t+(-to</a:t>
            </a:r>
            <a:r>
              <a:rPr lang="pt-BR" sz="2800" dirty="0" smtClean="0">
                <a:latin typeface="Comic Sans MS" panose="030F0702030302020204" pitchFamily="66" charset="0"/>
              </a:rPr>
              <a:t>)) = </a:t>
            </a:r>
            <a:r>
              <a:rPr lang="pt-BR" sz="2800" dirty="0" err="1" smtClean="0">
                <a:latin typeface="Comic Sans MS" panose="030F0702030302020204" pitchFamily="66" charset="0"/>
              </a:rPr>
              <a:t>e</a:t>
            </a:r>
            <a:r>
              <a:rPr lang="pt-BR" sz="2800" baseline="30000" dirty="0" err="1" smtClean="0">
                <a:latin typeface="Comic Sans MS" panose="030F0702030302020204" pitchFamily="66" charset="0"/>
              </a:rPr>
              <a:t>k</a:t>
            </a:r>
            <a:r>
              <a:rPr lang="pt-BR" sz="2800" baseline="30000" dirty="0" smtClean="0">
                <a:latin typeface="Comic Sans MS" panose="030F0702030302020204" pitchFamily="66" charset="0"/>
              </a:rPr>
              <a:t>(</a:t>
            </a:r>
            <a:r>
              <a:rPr lang="pt-BR" sz="2800" baseline="30000" dirty="0" err="1" smtClean="0">
                <a:latin typeface="Comic Sans MS" panose="030F0702030302020204" pitchFamily="66" charset="0"/>
              </a:rPr>
              <a:t>t-to</a:t>
            </a:r>
            <a:r>
              <a:rPr lang="pt-BR" sz="2800" baseline="30000" dirty="0">
                <a:latin typeface="Comic Sans MS" panose="030F0702030302020204" pitchFamily="66" charset="0"/>
              </a:rPr>
              <a:t>)</a:t>
            </a:r>
            <a:endParaRPr lang="pt-BR" sz="2800" baseline="30000" dirty="0">
              <a:latin typeface="Comic Sans MS" panose="030F0702030302020204" pitchFamily="66" charset="0"/>
            </a:endParaRPr>
          </a:p>
        </p:txBody>
      </p:sp>
      <p:sp>
        <p:nvSpPr>
          <p:cNvPr id="7" name="Forma livre 6"/>
          <p:cNvSpPr/>
          <p:nvPr/>
        </p:nvSpPr>
        <p:spPr>
          <a:xfrm>
            <a:off x="661851" y="4073852"/>
            <a:ext cx="2923215" cy="1203157"/>
          </a:xfrm>
          <a:custGeom>
            <a:avLst/>
            <a:gdLst>
              <a:gd name="connsiteX0" fmla="*/ 0 w 2310063"/>
              <a:gd name="connsiteY0" fmla="*/ 1203157 h 1203157"/>
              <a:gd name="connsiteX1" fmla="*/ 541421 w 2310063"/>
              <a:gd name="connsiteY1" fmla="*/ 1130968 h 1203157"/>
              <a:gd name="connsiteX2" fmla="*/ 1179095 w 2310063"/>
              <a:gd name="connsiteY2" fmla="*/ 914400 h 1203157"/>
              <a:gd name="connsiteX3" fmla="*/ 1961147 w 2310063"/>
              <a:gd name="connsiteY3" fmla="*/ 372979 h 1203157"/>
              <a:gd name="connsiteX4" fmla="*/ 2310063 w 2310063"/>
              <a:gd name="connsiteY4" fmla="*/ 0 h 1203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0063" h="1203157">
                <a:moveTo>
                  <a:pt x="0" y="1203157"/>
                </a:moveTo>
                <a:cubicBezTo>
                  <a:pt x="172452" y="1191125"/>
                  <a:pt x="344905" y="1179094"/>
                  <a:pt x="541421" y="1130968"/>
                </a:cubicBezTo>
                <a:cubicBezTo>
                  <a:pt x="737937" y="1082842"/>
                  <a:pt x="942474" y="1040731"/>
                  <a:pt x="1179095" y="914400"/>
                </a:cubicBezTo>
                <a:cubicBezTo>
                  <a:pt x="1415716" y="788069"/>
                  <a:pt x="1772652" y="525379"/>
                  <a:pt x="1961147" y="372979"/>
                </a:cubicBezTo>
                <a:cubicBezTo>
                  <a:pt x="2149642" y="220579"/>
                  <a:pt x="2229852" y="110289"/>
                  <a:pt x="2310063" y="0"/>
                </a:cubicBezTo>
              </a:path>
            </a:pathLst>
          </a:cu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CaixaDeTexto 7"/>
          <p:cNvSpPr txBox="1"/>
          <p:nvPr/>
        </p:nvSpPr>
        <p:spPr>
          <a:xfrm>
            <a:off x="892730" y="3446202"/>
            <a:ext cx="1675901" cy="521970"/>
          </a:xfrm>
          <a:prstGeom prst="rect">
            <a:avLst/>
          </a:prstGeom>
          <a:noFill/>
        </p:spPr>
        <p:txBody>
          <a:bodyPr wrap="square" rtlCol="0">
            <a:spAutoFit/>
          </a:bodyPr>
          <a:lstStyle/>
          <a:p>
            <a:r>
              <a:rPr lang="pt-BR" sz="2800" dirty="0"/>
              <a:t>f</a:t>
            </a:r>
            <a:r>
              <a:rPr lang="pt-BR" sz="2800" dirty="0" smtClean="0"/>
              <a:t>(t) =</a:t>
            </a:r>
            <a:r>
              <a:rPr lang="pt-BR" sz="2800" dirty="0"/>
              <a:t> </a:t>
            </a:r>
            <a:r>
              <a:rPr lang="pt-BR" sz="2800" dirty="0" err="1" smtClean="0"/>
              <a:t>e</a:t>
            </a:r>
            <a:r>
              <a:rPr lang="pt-BR" sz="2800" baseline="30000" dirty="0" err="1" smtClean="0"/>
              <a:t>kt</a:t>
            </a:r>
            <a:endParaRPr lang="pt-BR" sz="2800" dirty="0"/>
          </a:p>
        </p:txBody>
      </p:sp>
      <p:sp>
        <p:nvSpPr>
          <p:cNvPr id="13" name="Espaço Reservado para Conteúdo 2"/>
          <p:cNvSpPr txBox="1"/>
          <p:nvPr/>
        </p:nvSpPr>
        <p:spPr>
          <a:xfrm>
            <a:off x="5682615" y="3508375"/>
            <a:ext cx="6325235" cy="271526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pt-BR" sz="2400" b="1" dirty="0" smtClean="0">
                <a:solidFill>
                  <a:srgbClr val="C00000"/>
                </a:solidFill>
                <a:latin typeface="Comic Sans MS" panose="030F0702030302020204" pitchFamily="66" charset="0"/>
                <a:cs typeface="Calibri" panose="020F0502020204030204" charset="0"/>
              </a:rPr>
              <a:t>k&gt;0 e </a:t>
            </a:r>
            <a:r>
              <a:rPr lang="pt-BR" sz="2400" b="1" dirty="0" err="1" smtClean="0">
                <a:solidFill>
                  <a:srgbClr val="C00000"/>
                </a:solidFill>
                <a:latin typeface="Comic Sans MS" panose="030F0702030302020204" pitchFamily="66" charset="0"/>
                <a:cs typeface="Calibri" panose="020F0502020204030204" charset="0"/>
              </a:rPr>
              <a:t>to</a:t>
            </a:r>
            <a:r>
              <a:rPr lang="pt-BR" sz="2400" b="1" dirty="0" smtClean="0">
                <a:solidFill>
                  <a:srgbClr val="C00000"/>
                </a:solidFill>
                <a:latin typeface="Comic Sans MS" panose="030F0702030302020204" pitchFamily="66" charset="0"/>
                <a:cs typeface="Calibri" panose="020F0502020204030204" charset="0"/>
              </a:rPr>
              <a:t> &gt; 0 </a:t>
            </a:r>
            <a:r>
              <a:rPr lang="pt-BR" sz="2400" dirty="0" smtClean="0">
                <a:latin typeface="Comic Sans MS" panose="030F0702030302020204" pitchFamily="66" charset="0"/>
                <a:cs typeface="Calibri" panose="020F0502020204030204" charset="0"/>
              </a:rPr>
              <a:t>(caso que equivale a (a &lt;0))</a:t>
            </a:r>
            <a:endParaRPr lang="pt-BR" sz="2400" dirty="0" smtClean="0">
              <a:latin typeface="Comic Sans MS" panose="030F0702030302020204" pitchFamily="66" charset="0"/>
              <a:cs typeface="Calibri" panose="020F0502020204030204" charset="0"/>
            </a:endParaRPr>
          </a:p>
          <a:p>
            <a:pPr marL="0" indent="0">
              <a:lnSpc>
                <a:spcPct val="120000"/>
              </a:lnSpc>
              <a:buNone/>
            </a:pPr>
            <a:r>
              <a:rPr lang="pt-BR" sz="2400" dirty="0" smtClean="0">
                <a:latin typeface="Comic Sans MS" panose="030F0702030302020204" pitchFamily="66" charset="0"/>
                <a:cs typeface="Calibri" panose="020F0502020204030204" charset="0"/>
              </a:rPr>
              <a:t>A função f(t) = </a:t>
            </a:r>
            <a:r>
              <a:rPr lang="pt-BR" sz="2400" dirty="0" err="1" smtClean="0">
                <a:latin typeface="Comic Sans MS" panose="030F0702030302020204" pitchFamily="66" charset="0"/>
                <a:cs typeface="Calibri" panose="020F0502020204030204" charset="0"/>
              </a:rPr>
              <a:t>e</a:t>
            </a:r>
            <a:r>
              <a:rPr lang="pt-BR" sz="2400" baseline="30000" dirty="0" err="1" smtClean="0">
                <a:latin typeface="Comic Sans MS" panose="030F0702030302020204" pitchFamily="66" charset="0"/>
                <a:cs typeface="Calibri" panose="020F0502020204030204" charset="0"/>
              </a:rPr>
              <a:t>kt</a:t>
            </a:r>
            <a:r>
              <a:rPr lang="pt-BR" sz="2400" dirty="0" smtClean="0">
                <a:latin typeface="Comic Sans MS" panose="030F0702030302020204" pitchFamily="66" charset="0"/>
                <a:cs typeface="Calibri" panose="020F0502020204030204" charset="0"/>
              </a:rPr>
              <a:t> não obedece a condição</a:t>
            </a:r>
            <a:endParaRPr lang="pt-BR" sz="2400" dirty="0" smtClean="0">
              <a:latin typeface="Comic Sans MS" panose="030F0702030302020204" pitchFamily="66" charset="0"/>
              <a:cs typeface="Calibri" panose="020F0502020204030204" charset="0"/>
            </a:endParaRPr>
          </a:p>
          <a:p>
            <a:pPr algn="ctr">
              <a:lnSpc>
                <a:spcPct val="120000"/>
              </a:lnSpc>
              <a:buFont typeface="Wingdings" panose="05000000000000000000" pitchFamily="2" charset="2"/>
              <a:buChar char="Ø"/>
            </a:pPr>
            <a:r>
              <a:rPr lang="pt-BR" sz="2400" dirty="0" smtClean="0">
                <a:latin typeface="Comic Sans MS" panose="030F0702030302020204" pitchFamily="66" charset="0"/>
              </a:rPr>
              <a:t> f(t</a:t>
            </a:r>
            <a:r>
              <a:rPr lang="pt-BR" sz="2400" dirty="0">
                <a:latin typeface="Comic Sans MS" panose="030F0702030302020204" pitchFamily="66" charset="0"/>
              </a:rPr>
              <a:t>) = 0 no intervalo </a:t>
            </a:r>
            <a:r>
              <a:rPr lang="pt-BR" sz="2400" dirty="0">
                <a:latin typeface="Comic Sans MS" panose="030F0702030302020204" pitchFamily="66" charset="0"/>
                <a:cs typeface="Calibri" panose="020F0502020204030204" charset="0"/>
              </a:rPr>
              <a:t>[a, 0</a:t>
            </a:r>
            <a:r>
              <a:rPr lang="pt-BR" sz="2400" dirty="0" smtClean="0">
                <a:latin typeface="Comic Sans MS" panose="030F0702030302020204" pitchFamily="66" charset="0"/>
                <a:cs typeface="Calibri" panose="020F0502020204030204" charset="0"/>
              </a:rPr>
              <a:t>] ([-t</a:t>
            </a:r>
            <a:r>
              <a:rPr lang="pt-BR" sz="2400" baseline="-25000" dirty="0" smtClean="0">
                <a:latin typeface="Comic Sans MS" panose="030F0702030302020204" pitchFamily="66" charset="0"/>
                <a:cs typeface="Calibri" panose="020F0502020204030204" charset="0"/>
              </a:rPr>
              <a:t>0</a:t>
            </a:r>
            <a:r>
              <a:rPr lang="pt-BR" sz="2400" dirty="0" smtClean="0">
                <a:latin typeface="Comic Sans MS" panose="030F0702030302020204" pitchFamily="66" charset="0"/>
                <a:cs typeface="Calibri" panose="020F0502020204030204" charset="0"/>
              </a:rPr>
              <a:t>, 0])</a:t>
            </a:r>
            <a:endParaRPr lang="pt-BR" sz="2400" dirty="0" smtClean="0">
              <a:latin typeface="Comic Sans MS" panose="030F0702030302020204" pitchFamily="66" charset="0"/>
              <a:cs typeface="Calibri" panose="020F0502020204030204" charset="0"/>
            </a:endParaRPr>
          </a:p>
          <a:p>
            <a:pPr marL="0" indent="0">
              <a:lnSpc>
                <a:spcPct val="120000"/>
              </a:lnSpc>
              <a:buNone/>
            </a:pPr>
            <a:r>
              <a:rPr lang="pt-BR" sz="2400" dirty="0" smtClean="0">
                <a:latin typeface="Comic Sans MS" panose="030F0702030302020204" pitchFamily="66" charset="0"/>
                <a:cs typeface="Calibri" panose="020F0502020204030204" charset="0"/>
              </a:rPr>
              <a:t>Calculemos a transformada de </a:t>
            </a:r>
            <a:r>
              <a:rPr lang="pt-BR" sz="2400" dirty="0" err="1" smtClean="0">
                <a:latin typeface="Comic Sans MS" panose="030F0702030302020204" pitchFamily="66" charset="0"/>
                <a:cs typeface="Calibri" panose="020F0502020204030204" charset="0"/>
              </a:rPr>
              <a:t>e</a:t>
            </a:r>
            <a:r>
              <a:rPr lang="pt-BR" sz="2400" baseline="30000" dirty="0" err="1" smtClean="0">
                <a:latin typeface="Comic Sans MS" panose="030F0702030302020204" pitchFamily="66" charset="0"/>
                <a:cs typeface="Calibri" panose="020F0502020204030204" charset="0"/>
              </a:rPr>
              <a:t>k</a:t>
            </a:r>
            <a:r>
              <a:rPr lang="pt-BR" sz="2400" baseline="30000" dirty="0" smtClean="0">
                <a:latin typeface="Comic Sans MS" panose="030F0702030302020204" pitchFamily="66" charset="0"/>
                <a:cs typeface="Calibri" panose="020F0502020204030204" charset="0"/>
              </a:rPr>
              <a:t>(</a:t>
            </a:r>
            <a:r>
              <a:rPr lang="pt-BR" sz="2400" baseline="30000" dirty="0" err="1" smtClean="0">
                <a:latin typeface="Comic Sans MS" panose="030F0702030302020204" pitchFamily="66" charset="0"/>
                <a:cs typeface="Calibri" panose="020F0502020204030204" charset="0"/>
              </a:rPr>
              <a:t>t-to</a:t>
            </a:r>
            <a:r>
              <a:rPr lang="pt-BR" sz="2400" baseline="30000" dirty="0" smtClean="0">
                <a:latin typeface="Comic Sans MS" panose="030F0702030302020204" pitchFamily="66" charset="0"/>
                <a:cs typeface="Calibri" panose="020F0502020204030204" charset="0"/>
              </a:rPr>
              <a:t>)</a:t>
            </a:r>
            <a:r>
              <a:rPr lang="pt-BR" sz="2400" dirty="0" smtClean="0">
                <a:latin typeface="Comic Sans MS" panose="030F0702030302020204" pitchFamily="66" charset="0"/>
                <a:cs typeface="Calibri" panose="020F0502020204030204" charset="0"/>
              </a:rPr>
              <a:t> através da definição</a:t>
            </a:r>
            <a:endParaRPr lang="pt-BR" sz="2400" dirty="0" smtClean="0">
              <a:latin typeface="Comic Sans MS" panose="030F0702030302020204" pitchFamily="66" charset="0"/>
              <a:cs typeface="Calibri" panose="020F0502020204030204" charset="0"/>
            </a:endParaRPr>
          </a:p>
        </p:txBody>
      </p:sp>
    </p:spTree>
  </p:cSld>
  <p:clrMapOvr>
    <a:masterClrMapping/>
  </p:clrMapOvr>
  <p:timing>
    <p:tnLst>
      <p:par>
        <p:cTn id="1" dur="indefinite" restart="never" nodeType="tmRoot"/>
      </p:par>
    </p:tn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9" name="Conector Reto 148"/>
          <p:cNvCxnSpPr/>
          <p:nvPr/>
        </p:nvCxnSpPr>
        <p:spPr>
          <a:xfrm>
            <a:off x="9414377" y="3317682"/>
            <a:ext cx="0" cy="59511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9234170" y="3011805"/>
            <a:ext cx="396875" cy="539750"/>
          </a:xfrm>
          <a:prstGeom prst="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Caixa de Texto 23"/>
          <p:cNvSpPr txBox="1"/>
          <p:nvPr/>
        </p:nvSpPr>
        <p:spPr>
          <a:xfrm>
            <a:off x="10797712" y="3639403"/>
            <a:ext cx="56950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nvGrpSpPr>
          <p:cNvPr id="44" name="Grupo 43"/>
          <p:cNvGrpSpPr/>
          <p:nvPr/>
        </p:nvGrpSpPr>
        <p:grpSpPr>
          <a:xfrm>
            <a:off x="1267888" y="1353898"/>
            <a:ext cx="3640027" cy="3369841"/>
            <a:chOff x="5126" y="3369"/>
            <a:chExt cx="8258" cy="6744"/>
          </a:xfrm>
        </p:grpSpPr>
        <p:grpSp>
          <p:nvGrpSpPr>
            <p:cNvPr id="52" name="Grupo 51"/>
            <p:cNvGrpSpPr/>
            <p:nvPr/>
          </p:nvGrpSpPr>
          <p:grpSpPr>
            <a:xfrm rot="5400000">
              <a:off x="8287" y="6741"/>
              <a:ext cx="2809" cy="1179"/>
              <a:chOff x="8610600" y="2524505"/>
              <a:chExt cx="1783849" cy="748570"/>
            </a:xfrm>
          </p:grpSpPr>
          <p:cxnSp>
            <p:nvCxnSpPr>
              <p:cNvPr id="54" name="Conector Reto 5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5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 name="Grupo 60"/>
            <p:cNvGrpSpPr/>
            <p:nvPr/>
          </p:nvGrpSpPr>
          <p:grpSpPr>
            <a:xfrm rot="5400000" flipH="1">
              <a:off x="9235" y="5133"/>
              <a:ext cx="2007" cy="370"/>
              <a:chOff x="4152748" y="3524056"/>
              <a:chExt cx="1274569" cy="255373"/>
            </a:xfrm>
          </p:grpSpPr>
          <p:cxnSp>
            <p:nvCxnSpPr>
              <p:cNvPr id="62"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63" name="Retângulo 6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4" name="Conector Reto 63"/>
            <p:cNvCxnSpPr/>
            <p:nvPr/>
          </p:nvCxnSpPr>
          <p:spPr>
            <a:xfrm>
              <a:off x="10279" y="626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CaixaDeTexto 47"/>
            <p:cNvSpPr txBox="1"/>
            <p:nvPr/>
          </p:nvSpPr>
          <p:spPr>
            <a:xfrm>
              <a:off x="8300" y="3369"/>
              <a:ext cx="1664" cy="1045"/>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a:t>
              </a:r>
              <a:endParaRPr lang="pt-BR" sz="2800" dirty="0" smtClean="0"/>
            </a:p>
          </p:txBody>
        </p:sp>
        <p:sp>
          <p:nvSpPr>
            <p:cNvPr id="67" name="Caixa de Texto 23"/>
            <p:cNvSpPr txBox="1"/>
            <p:nvPr/>
          </p:nvSpPr>
          <p:spPr>
            <a:xfrm>
              <a:off x="9965" y="4785"/>
              <a:ext cx="2882"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grpSp>
          <p:nvGrpSpPr>
            <p:cNvPr id="68" name="Grupo 67"/>
            <p:cNvGrpSpPr/>
            <p:nvPr/>
          </p:nvGrpSpPr>
          <p:grpSpPr>
            <a:xfrm rot="5400000" flipH="1">
              <a:off x="9242" y="8900"/>
              <a:ext cx="2007" cy="370"/>
              <a:chOff x="4152748" y="3524056"/>
              <a:chExt cx="1274569" cy="255373"/>
            </a:xfrm>
          </p:grpSpPr>
          <p:cxnSp>
            <p:nvCxnSpPr>
              <p:cNvPr id="69"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0" name="Retângulo 69"/>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1" name="Caixa de Texto 23"/>
            <p:cNvSpPr txBox="1"/>
            <p:nvPr/>
          </p:nvSpPr>
          <p:spPr>
            <a:xfrm>
              <a:off x="9856" y="8500"/>
              <a:ext cx="2608"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cxnSp>
          <p:nvCxnSpPr>
            <p:cNvPr id="72" name="Conector Reto 71"/>
            <p:cNvCxnSpPr/>
            <p:nvPr/>
          </p:nvCxnSpPr>
          <p:spPr>
            <a:xfrm>
              <a:off x="9965" y="10057"/>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3" name="Grupo 72"/>
            <p:cNvGrpSpPr/>
            <p:nvPr/>
          </p:nvGrpSpPr>
          <p:grpSpPr>
            <a:xfrm rot="5400000" flipH="1">
              <a:off x="7218" y="5217"/>
              <a:ext cx="2007" cy="370"/>
              <a:chOff x="4152748" y="3524056"/>
              <a:chExt cx="1274569" cy="255373"/>
            </a:xfrm>
          </p:grpSpPr>
          <p:cxnSp>
            <p:nvCxnSpPr>
              <p:cNvPr id="74"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5" name="Retângulo 7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76" name="Grupo 75"/>
            <p:cNvGrpSpPr/>
            <p:nvPr/>
          </p:nvGrpSpPr>
          <p:grpSpPr>
            <a:xfrm rot="5400000" flipH="1">
              <a:off x="7194" y="8924"/>
              <a:ext cx="2007" cy="370"/>
              <a:chOff x="4152748" y="3524056"/>
              <a:chExt cx="1274569" cy="255373"/>
            </a:xfrm>
          </p:grpSpPr>
          <p:cxnSp>
            <p:nvCxnSpPr>
              <p:cNvPr id="7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8" name="Retângulo 7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79" name="Conector Reto 78"/>
            <p:cNvCxnSpPr/>
            <p:nvPr/>
          </p:nvCxnSpPr>
          <p:spPr>
            <a:xfrm>
              <a:off x="7941" y="1011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Conector Reto 79"/>
            <p:cNvCxnSpPr/>
            <p:nvPr/>
          </p:nvCxnSpPr>
          <p:spPr>
            <a:xfrm>
              <a:off x="8203" y="6255"/>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Conector Reto 80"/>
            <p:cNvCxnSpPr/>
            <p:nvPr/>
          </p:nvCxnSpPr>
          <p:spPr>
            <a:xfrm>
              <a:off x="7268" y="7365"/>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Elipse 81"/>
            <p:cNvSpPr/>
            <p:nvPr/>
          </p:nvSpPr>
          <p:spPr>
            <a:xfrm>
              <a:off x="8130" y="7287"/>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3" name="Caixa de Texto 23"/>
            <p:cNvSpPr txBox="1"/>
            <p:nvPr/>
          </p:nvSpPr>
          <p:spPr>
            <a:xfrm>
              <a:off x="5902" y="8501"/>
              <a:ext cx="2733"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5996" y="4784"/>
              <a:ext cx="2216"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85" name="Conector Reto 84"/>
            <p:cNvCxnSpPr/>
            <p:nvPr/>
          </p:nvCxnSpPr>
          <p:spPr>
            <a:xfrm flipV="1">
              <a:off x="12509" y="8819"/>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flipV="1">
              <a:off x="12509" y="8963"/>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16200000" flipV="1">
              <a:off x="6689" y="7304"/>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rot="16200000" flipV="1">
              <a:off x="6830" y="7296"/>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flipV="1">
              <a:off x="10254" y="7984"/>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Conector Reto 89"/>
            <p:cNvCxnSpPr/>
            <p:nvPr/>
          </p:nvCxnSpPr>
          <p:spPr>
            <a:xfrm>
              <a:off x="12909" y="7968"/>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Conector Reto 90"/>
            <p:cNvCxnSpPr/>
            <p:nvPr/>
          </p:nvCxnSpPr>
          <p:spPr>
            <a:xfrm>
              <a:off x="12631" y="9985"/>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Conector Reto 91"/>
            <p:cNvCxnSpPr/>
            <p:nvPr/>
          </p:nvCxnSpPr>
          <p:spPr>
            <a:xfrm>
              <a:off x="12909" y="8963"/>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Conector Reto 92"/>
            <p:cNvCxnSpPr/>
            <p:nvPr/>
          </p:nvCxnSpPr>
          <p:spPr>
            <a:xfrm>
              <a:off x="5354" y="7355"/>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Conector Reto 93"/>
            <p:cNvCxnSpPr/>
            <p:nvPr/>
          </p:nvCxnSpPr>
          <p:spPr>
            <a:xfrm>
              <a:off x="5397" y="7355"/>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Conector Reto 97"/>
            <p:cNvCxnSpPr/>
            <p:nvPr/>
          </p:nvCxnSpPr>
          <p:spPr>
            <a:xfrm>
              <a:off x="5126" y="858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Caixa de Texto 23"/>
            <p:cNvSpPr txBox="1"/>
            <p:nvPr/>
          </p:nvSpPr>
          <p:spPr>
            <a:xfrm>
              <a:off x="6458" y="5831"/>
              <a:ext cx="1292"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grpSp>
      <p:sp>
        <p:nvSpPr>
          <p:cNvPr id="101" name="Caixa de Texto 23"/>
          <p:cNvSpPr txBox="1"/>
          <p:nvPr/>
        </p:nvSpPr>
        <p:spPr>
          <a:xfrm>
            <a:off x="4881417" y="3882608"/>
            <a:ext cx="56950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nvGrpSpPr>
          <p:cNvPr id="102" name="Grupo 101"/>
          <p:cNvGrpSpPr/>
          <p:nvPr/>
        </p:nvGrpSpPr>
        <p:grpSpPr>
          <a:xfrm>
            <a:off x="7233883" y="1818018"/>
            <a:ext cx="3539527" cy="2900641"/>
            <a:chOff x="5354" y="4308"/>
            <a:chExt cx="8030" cy="5805"/>
          </a:xfrm>
        </p:grpSpPr>
        <p:grpSp>
          <p:nvGrpSpPr>
            <p:cNvPr id="103" name="Grupo 102"/>
            <p:cNvGrpSpPr/>
            <p:nvPr/>
          </p:nvGrpSpPr>
          <p:grpSpPr>
            <a:xfrm rot="5400000">
              <a:off x="8960" y="6068"/>
              <a:ext cx="1441" cy="1158"/>
              <a:chOff x="8610600" y="2538153"/>
              <a:chExt cx="915322" cy="734922"/>
            </a:xfrm>
          </p:grpSpPr>
          <p:cxnSp>
            <p:nvCxnSpPr>
              <p:cNvPr id="107" name="Conector Reto 106"/>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Conector Reto 108"/>
              <p:cNvCxnSpPr/>
              <p:nvPr/>
            </p:nvCxnSpPr>
            <p:spPr>
              <a:xfrm rot="16200000">
                <a:off x="9283725"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0" name="Grupo 109"/>
            <p:cNvGrpSpPr/>
            <p:nvPr/>
          </p:nvGrpSpPr>
          <p:grpSpPr>
            <a:xfrm rot="5400000" flipH="1">
              <a:off x="9235" y="5133"/>
              <a:ext cx="2007" cy="370"/>
              <a:chOff x="4152748" y="3524056"/>
              <a:chExt cx="1274569" cy="255373"/>
            </a:xfrm>
          </p:grpSpPr>
          <p:cxnSp>
            <p:nvCxnSpPr>
              <p:cNvPr id="1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2" name="Retângulo 11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3" name="Conector Reto 112"/>
            <p:cNvCxnSpPr/>
            <p:nvPr/>
          </p:nvCxnSpPr>
          <p:spPr>
            <a:xfrm>
              <a:off x="10279" y="626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Caixa de Texto 23"/>
            <p:cNvSpPr txBox="1"/>
            <p:nvPr/>
          </p:nvSpPr>
          <p:spPr>
            <a:xfrm>
              <a:off x="9580" y="4752"/>
              <a:ext cx="2882"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grpSp>
          <p:nvGrpSpPr>
            <p:cNvPr id="116" name="Grupo 115"/>
            <p:cNvGrpSpPr/>
            <p:nvPr/>
          </p:nvGrpSpPr>
          <p:grpSpPr>
            <a:xfrm rot="5400000" flipH="1">
              <a:off x="9257" y="8900"/>
              <a:ext cx="2007" cy="370"/>
              <a:chOff x="4152748" y="3513955"/>
              <a:chExt cx="1274569" cy="255373"/>
            </a:xfrm>
          </p:grpSpPr>
          <p:cxnSp>
            <p:nvCxnSpPr>
              <p:cNvPr id="117" name="Conector Reto 79"/>
              <p:cNvCxnSpPr/>
              <p:nvPr/>
            </p:nvCxnSpPr>
            <p:spPr>
              <a:xfrm flipV="1">
                <a:off x="4152748" y="3607536"/>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8" name="Retângulo 117"/>
              <p:cNvSpPr/>
              <p:nvPr/>
            </p:nvSpPr>
            <p:spPr>
              <a:xfrm>
                <a:off x="4477013" y="3513955"/>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0" name="Conector Reto 119"/>
            <p:cNvCxnSpPr/>
            <p:nvPr/>
          </p:nvCxnSpPr>
          <p:spPr>
            <a:xfrm>
              <a:off x="10000" y="10057"/>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1" name="Grupo 120"/>
            <p:cNvGrpSpPr/>
            <p:nvPr/>
          </p:nvGrpSpPr>
          <p:grpSpPr>
            <a:xfrm rot="5400000" flipH="1">
              <a:off x="7218" y="5126"/>
              <a:ext cx="2007" cy="370"/>
              <a:chOff x="4210855" y="3524056"/>
              <a:chExt cx="1274569" cy="255373"/>
            </a:xfrm>
          </p:grpSpPr>
          <p:cxnSp>
            <p:nvCxnSpPr>
              <p:cNvPr id="122" name="Conector Reto 79"/>
              <p:cNvCxnSpPr/>
              <p:nvPr/>
            </p:nvCxnSpPr>
            <p:spPr>
              <a:xfrm flipV="1">
                <a:off x="4210855" y="3657508"/>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3" name="Retângulo 12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4" name="Grupo 123"/>
            <p:cNvGrpSpPr/>
            <p:nvPr/>
          </p:nvGrpSpPr>
          <p:grpSpPr>
            <a:xfrm rot="5400000" flipH="1">
              <a:off x="7194" y="8924"/>
              <a:ext cx="2007" cy="370"/>
              <a:chOff x="4152748" y="3524056"/>
              <a:chExt cx="1274569" cy="255373"/>
            </a:xfrm>
          </p:grpSpPr>
          <p:cxnSp>
            <p:nvCxnSpPr>
              <p:cNvPr id="12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7" name="Conector Reto 126"/>
            <p:cNvCxnSpPr/>
            <p:nvPr/>
          </p:nvCxnSpPr>
          <p:spPr>
            <a:xfrm>
              <a:off x="7941" y="1011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Conector Reto 127"/>
            <p:cNvCxnSpPr/>
            <p:nvPr/>
          </p:nvCxnSpPr>
          <p:spPr>
            <a:xfrm>
              <a:off x="8222" y="6255"/>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Conector Reto 128"/>
            <p:cNvCxnSpPr/>
            <p:nvPr/>
          </p:nvCxnSpPr>
          <p:spPr>
            <a:xfrm>
              <a:off x="7268" y="7365"/>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0" name="Elipse 129"/>
            <p:cNvSpPr/>
            <p:nvPr/>
          </p:nvSpPr>
          <p:spPr>
            <a:xfrm>
              <a:off x="8130" y="7287"/>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1" name="Caixa de Texto 23"/>
            <p:cNvSpPr txBox="1"/>
            <p:nvPr/>
          </p:nvSpPr>
          <p:spPr>
            <a:xfrm>
              <a:off x="5902" y="8501"/>
              <a:ext cx="2733"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132" name="Caixa de Texto 23"/>
            <p:cNvSpPr txBox="1"/>
            <p:nvPr/>
          </p:nvSpPr>
          <p:spPr>
            <a:xfrm>
              <a:off x="6160" y="4685"/>
              <a:ext cx="2216"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133" name="Conector Reto 132"/>
            <p:cNvCxnSpPr/>
            <p:nvPr/>
          </p:nvCxnSpPr>
          <p:spPr>
            <a:xfrm flipV="1">
              <a:off x="12509" y="8819"/>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Conector Reto 133"/>
            <p:cNvCxnSpPr/>
            <p:nvPr/>
          </p:nvCxnSpPr>
          <p:spPr>
            <a:xfrm flipV="1">
              <a:off x="12509" y="8963"/>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Conector Reto 134"/>
            <p:cNvCxnSpPr/>
            <p:nvPr/>
          </p:nvCxnSpPr>
          <p:spPr>
            <a:xfrm rot="16200000" flipV="1">
              <a:off x="6689" y="7304"/>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Conector Reto 135"/>
            <p:cNvCxnSpPr/>
            <p:nvPr/>
          </p:nvCxnSpPr>
          <p:spPr>
            <a:xfrm rot="16200000" flipV="1">
              <a:off x="6830" y="7296"/>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Conector Reto 136"/>
            <p:cNvCxnSpPr/>
            <p:nvPr/>
          </p:nvCxnSpPr>
          <p:spPr>
            <a:xfrm flipV="1">
              <a:off x="10254" y="7984"/>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Conector Reto 137"/>
            <p:cNvCxnSpPr/>
            <p:nvPr/>
          </p:nvCxnSpPr>
          <p:spPr>
            <a:xfrm>
              <a:off x="12909" y="7968"/>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Conector Reto 138"/>
            <p:cNvCxnSpPr/>
            <p:nvPr/>
          </p:nvCxnSpPr>
          <p:spPr>
            <a:xfrm>
              <a:off x="12631" y="9985"/>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Conector Reto 139"/>
            <p:cNvCxnSpPr/>
            <p:nvPr/>
          </p:nvCxnSpPr>
          <p:spPr>
            <a:xfrm>
              <a:off x="12909" y="8963"/>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Conector Reto 140"/>
            <p:cNvCxnSpPr/>
            <p:nvPr/>
          </p:nvCxnSpPr>
          <p:spPr>
            <a:xfrm>
              <a:off x="5354" y="7355"/>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Caixa de Texto 23"/>
            <p:cNvSpPr txBox="1"/>
            <p:nvPr/>
          </p:nvSpPr>
          <p:spPr>
            <a:xfrm>
              <a:off x="6458" y="5831"/>
              <a:ext cx="1292"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grpSp>
      <p:cxnSp>
        <p:nvCxnSpPr>
          <p:cNvPr id="146" name="Conector Reto 145"/>
          <p:cNvCxnSpPr/>
          <p:nvPr/>
        </p:nvCxnSpPr>
        <p:spPr>
          <a:xfrm flipH="1">
            <a:off x="7242175" y="1822450"/>
            <a:ext cx="216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Conector Reto 146"/>
          <p:cNvCxnSpPr/>
          <p:nvPr/>
        </p:nvCxnSpPr>
        <p:spPr>
          <a:xfrm flipV="1">
            <a:off x="7250430" y="1837690"/>
            <a:ext cx="0" cy="68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0" name="Cruz 149"/>
          <p:cNvSpPr/>
          <p:nvPr/>
        </p:nvSpPr>
        <p:spPr>
          <a:xfrm>
            <a:off x="5176520" y="2799715"/>
            <a:ext cx="1022985" cy="853440"/>
          </a:xfrm>
          <a:prstGeom prst="plus">
            <a:avLst/>
          </a:prstGeom>
          <a:solidFill>
            <a:srgbClr val="F7FD9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pt-BR" altLang="en-US"/>
          </a:p>
        </p:txBody>
      </p:sp>
      <p:sp>
        <p:nvSpPr>
          <p:cNvPr id="152" name="CaixaDeTexto 45"/>
          <p:cNvSpPr txBox="1"/>
          <p:nvPr/>
        </p:nvSpPr>
        <p:spPr>
          <a:xfrm>
            <a:off x="638810" y="4988560"/>
            <a:ext cx="4423410" cy="138366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Polarização ou DC: considera apenas os sinais DC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53" name="CaixaDeTexto 45"/>
          <p:cNvSpPr txBox="1"/>
          <p:nvPr/>
        </p:nvSpPr>
        <p:spPr>
          <a:xfrm>
            <a:off x="5796915" y="4827905"/>
            <a:ext cx="6324600" cy="181483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Pequenos sinais: considera os sinais que variam e que são pequenos. O transistor é substituido por um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57" name="Conector Reto 156"/>
          <p:cNvCxnSpPr/>
          <p:nvPr/>
        </p:nvCxnSpPr>
        <p:spPr>
          <a:xfrm rot="5400000">
            <a:off x="6923370" y="432891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5" name="Elipse 154"/>
          <p:cNvSpPr/>
          <p:nvPr/>
        </p:nvSpPr>
        <p:spPr>
          <a:xfrm>
            <a:off x="7047248" y="358494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6" name="Forma livre 155"/>
          <p:cNvSpPr/>
          <p:nvPr/>
        </p:nvSpPr>
        <p:spPr>
          <a:xfrm>
            <a:off x="7106938" y="364590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58" name="Conector Reto 157"/>
          <p:cNvCxnSpPr/>
          <p:nvPr/>
        </p:nvCxnSpPr>
        <p:spPr>
          <a:xfrm>
            <a:off x="7093272" y="468466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Conector Reto 158"/>
          <p:cNvCxnSpPr/>
          <p:nvPr/>
        </p:nvCxnSpPr>
        <p:spPr>
          <a:xfrm flipH="1" flipV="1">
            <a:off x="7250765" y="333424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0" name="CaixaDeTexto 47"/>
          <p:cNvSpPr txBox="1"/>
          <p:nvPr/>
        </p:nvSpPr>
        <p:spPr>
          <a:xfrm>
            <a:off x="6314440" y="4029710"/>
            <a:ext cx="939165" cy="421005"/>
          </a:xfrm>
          <a:prstGeom prst="rect">
            <a:avLst/>
          </a:prstGeom>
          <a:noFill/>
        </p:spPr>
        <p:txBody>
          <a:bodyPr wrap="none" rtlCol="0">
            <a:no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61" name="CaixaDeTexto 45"/>
          <p:cNvSpPr txBox="1"/>
          <p:nvPr/>
        </p:nvSpPr>
        <p:spPr>
          <a:xfrm>
            <a:off x="757555" y="546735"/>
            <a:ext cx="1067752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 name="Espaço Reservado para Número de Slide 1"/>
          <p:cNvSpPr>
            <a:spLocks noGrp="1"/>
          </p:cNvSpPr>
          <p:nvPr/>
        </p:nvSpPr>
        <p:spPr>
          <a:xfrm>
            <a:off x="9070975" y="6372225"/>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cxnSp>
        <p:nvCxnSpPr>
          <p:cNvPr id="2" name="Conector Reto 1"/>
          <p:cNvCxnSpPr/>
          <p:nvPr/>
        </p:nvCxnSpPr>
        <p:spPr>
          <a:xfrm>
            <a:off x="7076127" y="250725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Caixa de Texto 23"/>
          <p:cNvSpPr txBox="1"/>
          <p:nvPr/>
        </p:nvSpPr>
        <p:spPr>
          <a:xfrm>
            <a:off x="9195450" y="4002845"/>
            <a:ext cx="1149575" cy="522165"/>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070975" y="6372225"/>
            <a:ext cx="2743200" cy="365125"/>
          </a:xfrm>
        </p:spPr>
        <p:txBody>
          <a:bodyPr/>
          <a:lstStyle/>
          <a:p>
            <a:fld id="{74F297BB-B745-4CAB-BE1D-CE4C89382949}" type="slidenum">
              <a:rPr lang="pt-BR" smtClean="0"/>
            </a:fld>
            <a:endParaRPr lang="pt-BR"/>
          </a:p>
        </p:txBody>
      </p:sp>
      <p:sp>
        <p:nvSpPr>
          <p:cNvPr id="47" name="CaixaDeTexto 45"/>
          <p:cNvSpPr txBox="1"/>
          <p:nvPr/>
        </p:nvSpPr>
        <p:spPr>
          <a:xfrm>
            <a:off x="180975" y="832485"/>
            <a:ext cx="7192645" cy="526224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 transistor será substituido por um circuito linear</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serve para determinar apenas as variações que o circuito sofre (correntes e tensões) com as variações pequenas na entrada.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como ele serve apenas para cálculo das variações, a solução final (correntes e tensões) é a soma desta com a da polarização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49" name="Conector Reto 148"/>
          <p:cNvCxnSpPr/>
          <p:nvPr/>
        </p:nvCxnSpPr>
        <p:spPr>
          <a:xfrm>
            <a:off x="10229717" y="3284027"/>
            <a:ext cx="0" cy="59511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10049510" y="2978150"/>
            <a:ext cx="396875" cy="539750"/>
          </a:xfrm>
          <a:prstGeom prst="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5" name="Caixa de Texto 23"/>
          <p:cNvSpPr txBox="1"/>
          <p:nvPr/>
        </p:nvSpPr>
        <p:spPr>
          <a:xfrm>
            <a:off x="11399057" y="3556853"/>
            <a:ext cx="56950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nvGrpSpPr>
          <p:cNvPr id="95" name="Grupo 94"/>
          <p:cNvGrpSpPr/>
          <p:nvPr/>
        </p:nvGrpSpPr>
        <p:grpSpPr>
          <a:xfrm>
            <a:off x="8068908" y="1795793"/>
            <a:ext cx="3539527" cy="2900641"/>
            <a:chOff x="5354" y="4308"/>
            <a:chExt cx="8030" cy="5805"/>
          </a:xfrm>
        </p:grpSpPr>
        <p:grpSp>
          <p:nvGrpSpPr>
            <p:cNvPr id="96" name="Grupo 95"/>
            <p:cNvGrpSpPr/>
            <p:nvPr/>
          </p:nvGrpSpPr>
          <p:grpSpPr>
            <a:xfrm rot="5400000">
              <a:off x="8276" y="6752"/>
              <a:ext cx="2809" cy="1158"/>
              <a:chOff x="8610600" y="2538153"/>
              <a:chExt cx="1783849" cy="734922"/>
            </a:xfrm>
          </p:grpSpPr>
          <p:cxnSp>
            <p:nvCxnSpPr>
              <p:cNvPr id="97" name="Conector Reto 96"/>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Conector Reto 145"/>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Conector Reto 146"/>
              <p:cNvCxnSpPr/>
              <p:nvPr/>
            </p:nvCxnSpPr>
            <p:spPr>
              <a:xfrm rot="16200000">
                <a:off x="9265970"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0" name="Grupo 149"/>
            <p:cNvGrpSpPr/>
            <p:nvPr/>
          </p:nvGrpSpPr>
          <p:grpSpPr>
            <a:xfrm rot="5400000" flipH="1">
              <a:off x="9235" y="5133"/>
              <a:ext cx="2007" cy="370"/>
              <a:chOff x="4152748" y="3524056"/>
              <a:chExt cx="1274569" cy="255373"/>
            </a:xfrm>
          </p:grpSpPr>
          <p:cxnSp>
            <p:nvCxnSpPr>
              <p:cNvPr id="15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2" name="Retângulo 15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53" name="Conector Reto 152"/>
            <p:cNvCxnSpPr/>
            <p:nvPr/>
          </p:nvCxnSpPr>
          <p:spPr>
            <a:xfrm>
              <a:off x="10279" y="626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4" name="Caixa de Texto 23"/>
            <p:cNvSpPr txBox="1"/>
            <p:nvPr/>
          </p:nvSpPr>
          <p:spPr>
            <a:xfrm>
              <a:off x="9580" y="4752"/>
              <a:ext cx="2882"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grpSp>
          <p:nvGrpSpPr>
            <p:cNvPr id="155" name="Grupo 154"/>
            <p:cNvGrpSpPr/>
            <p:nvPr/>
          </p:nvGrpSpPr>
          <p:grpSpPr>
            <a:xfrm rot="5400000" flipH="1">
              <a:off x="9242" y="8900"/>
              <a:ext cx="2007" cy="370"/>
              <a:chOff x="4152748" y="3524056"/>
              <a:chExt cx="1274569" cy="255373"/>
            </a:xfrm>
          </p:grpSpPr>
          <p:cxnSp>
            <p:nvCxnSpPr>
              <p:cNvPr id="156" name="Conector Reto 79"/>
              <p:cNvCxnSpPr/>
              <p:nvPr/>
            </p:nvCxnSpPr>
            <p:spPr>
              <a:xfrm flipV="1">
                <a:off x="4152748" y="3641937"/>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7" name="Retângulo 15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8" name="Caixa de Texto 23"/>
            <p:cNvSpPr txBox="1"/>
            <p:nvPr/>
          </p:nvSpPr>
          <p:spPr>
            <a:xfrm>
              <a:off x="9856" y="8649"/>
              <a:ext cx="2608"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cxnSp>
          <p:nvCxnSpPr>
            <p:cNvPr id="159" name="Conector Reto 158"/>
            <p:cNvCxnSpPr/>
            <p:nvPr/>
          </p:nvCxnSpPr>
          <p:spPr>
            <a:xfrm>
              <a:off x="9965" y="10057"/>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0" name="Grupo 159"/>
            <p:cNvGrpSpPr/>
            <p:nvPr/>
          </p:nvGrpSpPr>
          <p:grpSpPr>
            <a:xfrm rot="5400000" flipH="1">
              <a:off x="7218" y="5126"/>
              <a:ext cx="2007" cy="370"/>
              <a:chOff x="4210855" y="3524056"/>
              <a:chExt cx="1274569" cy="255373"/>
            </a:xfrm>
          </p:grpSpPr>
          <p:cxnSp>
            <p:nvCxnSpPr>
              <p:cNvPr id="161" name="Conector Reto 79"/>
              <p:cNvCxnSpPr/>
              <p:nvPr/>
            </p:nvCxnSpPr>
            <p:spPr>
              <a:xfrm flipV="1">
                <a:off x="4210855" y="3657508"/>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62" name="Retângulo 16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63" name="Grupo 162"/>
            <p:cNvGrpSpPr/>
            <p:nvPr/>
          </p:nvGrpSpPr>
          <p:grpSpPr>
            <a:xfrm rot="5400000" flipH="1">
              <a:off x="7194" y="8924"/>
              <a:ext cx="2007" cy="370"/>
              <a:chOff x="4152748" y="3524056"/>
              <a:chExt cx="1274569" cy="255373"/>
            </a:xfrm>
          </p:grpSpPr>
          <p:cxnSp>
            <p:nvCxnSpPr>
              <p:cNvPr id="16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65" name="Retângulo 16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66" name="Conector Reto 165"/>
            <p:cNvCxnSpPr/>
            <p:nvPr/>
          </p:nvCxnSpPr>
          <p:spPr>
            <a:xfrm>
              <a:off x="7941" y="1011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Conector Reto 166"/>
            <p:cNvCxnSpPr/>
            <p:nvPr/>
          </p:nvCxnSpPr>
          <p:spPr>
            <a:xfrm>
              <a:off x="8189" y="6255"/>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a:off x="7268" y="7365"/>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Elipse 168"/>
            <p:cNvSpPr/>
            <p:nvPr/>
          </p:nvSpPr>
          <p:spPr>
            <a:xfrm>
              <a:off x="8130" y="7287"/>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0" name="Caixa de Texto 23"/>
            <p:cNvSpPr txBox="1"/>
            <p:nvPr/>
          </p:nvSpPr>
          <p:spPr>
            <a:xfrm>
              <a:off x="5902" y="8501"/>
              <a:ext cx="2733"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171" name="Caixa de Texto 23"/>
            <p:cNvSpPr txBox="1"/>
            <p:nvPr/>
          </p:nvSpPr>
          <p:spPr>
            <a:xfrm>
              <a:off x="6160" y="4685"/>
              <a:ext cx="2216"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172" name="Conector Reto 171"/>
            <p:cNvCxnSpPr/>
            <p:nvPr/>
          </p:nvCxnSpPr>
          <p:spPr>
            <a:xfrm flipV="1">
              <a:off x="12509" y="8819"/>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Conector Reto 172"/>
            <p:cNvCxnSpPr/>
            <p:nvPr/>
          </p:nvCxnSpPr>
          <p:spPr>
            <a:xfrm flipV="1">
              <a:off x="12509" y="8963"/>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Conector Reto 173"/>
            <p:cNvCxnSpPr/>
            <p:nvPr/>
          </p:nvCxnSpPr>
          <p:spPr>
            <a:xfrm rot="16200000" flipV="1">
              <a:off x="6689" y="7304"/>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Conector Reto 174"/>
            <p:cNvCxnSpPr/>
            <p:nvPr/>
          </p:nvCxnSpPr>
          <p:spPr>
            <a:xfrm rot="16200000" flipV="1">
              <a:off x="6830" y="7296"/>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Conector Reto 175"/>
            <p:cNvCxnSpPr/>
            <p:nvPr/>
          </p:nvCxnSpPr>
          <p:spPr>
            <a:xfrm flipV="1">
              <a:off x="10254" y="7984"/>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 name="Conector Reto 176"/>
            <p:cNvCxnSpPr/>
            <p:nvPr/>
          </p:nvCxnSpPr>
          <p:spPr>
            <a:xfrm>
              <a:off x="12909" y="7968"/>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Conector Reto 177"/>
            <p:cNvCxnSpPr/>
            <p:nvPr/>
          </p:nvCxnSpPr>
          <p:spPr>
            <a:xfrm>
              <a:off x="12631" y="9985"/>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Conector Reto 178"/>
            <p:cNvCxnSpPr/>
            <p:nvPr/>
          </p:nvCxnSpPr>
          <p:spPr>
            <a:xfrm>
              <a:off x="12909" y="8963"/>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Conector Reto 179"/>
            <p:cNvCxnSpPr/>
            <p:nvPr/>
          </p:nvCxnSpPr>
          <p:spPr>
            <a:xfrm>
              <a:off x="5354" y="7355"/>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1" name="Caixa de Texto 23"/>
            <p:cNvSpPr txBox="1"/>
            <p:nvPr/>
          </p:nvSpPr>
          <p:spPr>
            <a:xfrm>
              <a:off x="6458" y="5831"/>
              <a:ext cx="1292"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grpSp>
      <p:cxnSp>
        <p:nvCxnSpPr>
          <p:cNvPr id="182" name="Conector Reto 181"/>
          <p:cNvCxnSpPr/>
          <p:nvPr/>
        </p:nvCxnSpPr>
        <p:spPr>
          <a:xfrm flipH="1">
            <a:off x="8087995" y="1804035"/>
            <a:ext cx="216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Conector Reto 186"/>
          <p:cNvCxnSpPr/>
          <p:nvPr/>
        </p:nvCxnSpPr>
        <p:spPr>
          <a:xfrm rot="5400000">
            <a:off x="7738710" y="429525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5" name="Elipse 184"/>
          <p:cNvSpPr/>
          <p:nvPr/>
        </p:nvSpPr>
        <p:spPr>
          <a:xfrm>
            <a:off x="7862588" y="355129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6" name="Forma livre 185"/>
          <p:cNvSpPr/>
          <p:nvPr/>
        </p:nvSpPr>
        <p:spPr>
          <a:xfrm>
            <a:off x="7922278" y="361225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8" name="Conector Reto 187"/>
          <p:cNvCxnSpPr/>
          <p:nvPr/>
        </p:nvCxnSpPr>
        <p:spPr>
          <a:xfrm>
            <a:off x="7908612" y="465101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Conector Reto 188"/>
          <p:cNvCxnSpPr/>
          <p:nvPr/>
        </p:nvCxnSpPr>
        <p:spPr>
          <a:xfrm flipH="1" flipV="1">
            <a:off x="8080710" y="3300588"/>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90" name="CaixaDeTexto 47"/>
          <p:cNvSpPr txBox="1"/>
          <p:nvPr/>
        </p:nvSpPr>
        <p:spPr>
          <a:xfrm>
            <a:off x="7148848" y="313980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3" name="Conector Reto 2"/>
          <p:cNvCxnSpPr/>
          <p:nvPr/>
        </p:nvCxnSpPr>
        <p:spPr>
          <a:xfrm flipV="1">
            <a:off x="8087995" y="1804035"/>
            <a:ext cx="0" cy="68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a:off x="7928932" y="247359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p:txBody>
          <a:bodyPr/>
          <a:p>
            <a:fld id="{74F297BB-B745-4CAB-BE1D-CE4C89382949}" type="slidenum">
              <a:rPr lang="pt-BR" smtClean="0"/>
            </a:fld>
            <a:endParaRPr lang="pt-BR"/>
          </a:p>
        </p:txBody>
      </p:sp>
      <p:sp>
        <p:nvSpPr>
          <p:cNvPr id="47" name="CaixaDeTexto 45"/>
          <p:cNvSpPr txBox="1"/>
          <p:nvPr/>
        </p:nvSpPr>
        <p:spPr>
          <a:xfrm>
            <a:off x="195580" y="426085"/>
            <a:ext cx="11800840" cy="2953385"/>
          </a:xfrm>
          <a:prstGeom prst="rect">
            <a:avLst/>
          </a:prstGeom>
          <a:noFill/>
        </p:spPr>
        <p:txBody>
          <a:bodyPr wrap="square" rtlCol="0">
            <a:spAutoFit/>
          </a:bodyPr>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Quadripolos ou rede de dois acessos: </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qualquer rede de quatro terminais na qual os terminais foram separados em pares, como 1/1’ e 2/2’. Adicionalmente, para qualquer instante </a:t>
            </a:r>
            <a:r>
              <a:rPr lang="pt-BR" altLang="en-US" sz="2800"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 </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para todas as ligações externas possíveis, as correntes entrando no terminal 1 (2) são iguas as correntes saindo no terminal 1’ (2’).</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Retângulo arredondado 4"/>
          <p:cNvSpPr/>
          <p:nvPr/>
        </p:nvSpPr>
        <p:spPr>
          <a:xfrm>
            <a:off x="4080510" y="3826510"/>
            <a:ext cx="3514725" cy="220027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6" name="Conector de Seta Reta 5"/>
          <p:cNvCxnSpPr/>
          <p:nvPr/>
        </p:nvCxnSpPr>
        <p:spPr>
          <a:xfrm>
            <a:off x="2846705" y="3686175"/>
            <a:ext cx="1233805" cy="687705"/>
          </a:xfrm>
          <a:prstGeom prst="straightConnector1">
            <a:avLst/>
          </a:prstGeom>
          <a:ln w="22225">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7" name="Conector de Seta Reta 6"/>
          <p:cNvCxnSpPr/>
          <p:nvPr/>
        </p:nvCxnSpPr>
        <p:spPr>
          <a:xfrm flipV="1">
            <a:off x="3063240" y="5253990"/>
            <a:ext cx="1030605" cy="56261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8" name="Conector de Seta Reta 7"/>
          <p:cNvCxnSpPr/>
          <p:nvPr/>
        </p:nvCxnSpPr>
        <p:spPr>
          <a:xfrm flipH="1">
            <a:off x="7579360" y="3966845"/>
            <a:ext cx="1421765" cy="56261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9" name="Conector de Seta Reta 8"/>
          <p:cNvCxnSpPr/>
          <p:nvPr/>
        </p:nvCxnSpPr>
        <p:spPr>
          <a:xfrm flipH="1" flipV="1">
            <a:off x="7595235" y="5295265"/>
            <a:ext cx="1171575" cy="68707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10" name="Heptágono 9"/>
          <p:cNvSpPr/>
          <p:nvPr/>
        </p:nvSpPr>
        <p:spPr>
          <a:xfrm>
            <a:off x="3063240" y="3686175"/>
            <a:ext cx="499745" cy="406400"/>
          </a:xfrm>
          <a:prstGeom prst="heptagon">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pt-BR" altLang="en-US"/>
              <a:t>1</a:t>
            </a:r>
            <a:endParaRPr lang="pt-BR" altLang="en-US"/>
          </a:p>
        </p:txBody>
      </p:sp>
      <p:sp>
        <p:nvSpPr>
          <p:cNvPr id="11" name="Heptágono 10"/>
          <p:cNvSpPr/>
          <p:nvPr/>
        </p:nvSpPr>
        <p:spPr>
          <a:xfrm>
            <a:off x="3213735" y="5373370"/>
            <a:ext cx="499745" cy="452755"/>
          </a:xfrm>
          <a:prstGeom prst="hept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pt-BR" altLang="en-US"/>
              <a:t>1’ </a:t>
            </a:r>
            <a:endParaRPr lang="pt-BR" altLang="en-US"/>
          </a:p>
        </p:txBody>
      </p:sp>
      <p:sp>
        <p:nvSpPr>
          <p:cNvPr id="12" name="Heptágono 11"/>
          <p:cNvSpPr/>
          <p:nvPr/>
        </p:nvSpPr>
        <p:spPr>
          <a:xfrm>
            <a:off x="8267065" y="3967480"/>
            <a:ext cx="499745" cy="406400"/>
          </a:xfrm>
          <a:prstGeom prst="hept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pt-BR" altLang="en-US"/>
              <a:t>2</a:t>
            </a:r>
            <a:endParaRPr lang="pt-BR" altLang="en-US"/>
          </a:p>
        </p:txBody>
      </p:sp>
      <p:sp>
        <p:nvSpPr>
          <p:cNvPr id="13" name="Heptágono 12"/>
          <p:cNvSpPr/>
          <p:nvPr/>
        </p:nvSpPr>
        <p:spPr>
          <a:xfrm>
            <a:off x="8112760" y="5435600"/>
            <a:ext cx="499745" cy="406400"/>
          </a:xfrm>
          <a:prstGeom prst="hept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pt-BR" altLang="en-US"/>
              <a:t>2’</a:t>
            </a:r>
            <a:endParaRPr lang="pt-BR" altLang="en-US"/>
          </a:p>
        </p:txBody>
      </p:sp>
      <p:sp>
        <p:nvSpPr>
          <p:cNvPr id="52" name="Forma livre 51"/>
          <p:cNvSpPr/>
          <p:nvPr/>
        </p:nvSpPr>
        <p:spPr>
          <a:xfrm rot="1140000">
            <a:off x="2407285" y="3938270"/>
            <a:ext cx="936625" cy="150050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4" name="Forma livre 13"/>
          <p:cNvSpPr/>
          <p:nvPr/>
        </p:nvSpPr>
        <p:spPr>
          <a:xfrm rot="20460000" flipH="1">
            <a:off x="8485505" y="4204335"/>
            <a:ext cx="936625" cy="150050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54" name="Caixa de Texto 23"/>
          <p:cNvSpPr txBox="1"/>
          <p:nvPr/>
        </p:nvSpPr>
        <p:spPr>
          <a:xfrm>
            <a:off x="1823720" y="4373880"/>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1</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 name="Caixa de Texto 23"/>
          <p:cNvSpPr txBox="1"/>
          <p:nvPr/>
        </p:nvSpPr>
        <p:spPr>
          <a:xfrm>
            <a:off x="9433560" y="452945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6" name="Conector de Seta Reta 15"/>
          <p:cNvCxnSpPr/>
          <p:nvPr/>
        </p:nvCxnSpPr>
        <p:spPr>
          <a:xfrm>
            <a:off x="3213735" y="3529330"/>
            <a:ext cx="536575" cy="29718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7" name="Caixa de Texto 23"/>
          <p:cNvSpPr txBox="1"/>
          <p:nvPr/>
        </p:nvSpPr>
        <p:spPr>
          <a:xfrm>
            <a:off x="3562985" y="3304540"/>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1</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8" name="Conector de Seta Reta 17"/>
          <p:cNvCxnSpPr/>
          <p:nvPr/>
        </p:nvCxnSpPr>
        <p:spPr>
          <a:xfrm flipH="1">
            <a:off x="3455035" y="5762625"/>
            <a:ext cx="448310" cy="26416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9" name="Caixa de Texto 23"/>
          <p:cNvSpPr txBox="1"/>
          <p:nvPr/>
        </p:nvSpPr>
        <p:spPr>
          <a:xfrm>
            <a:off x="3455035" y="602678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1</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20" name="Conector de Seta Reta 19"/>
          <p:cNvCxnSpPr/>
          <p:nvPr/>
        </p:nvCxnSpPr>
        <p:spPr>
          <a:xfrm flipH="1">
            <a:off x="8081010" y="3701415"/>
            <a:ext cx="685800" cy="266065"/>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7943850" y="3304540"/>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22" name="Conector de Seta Reta 21"/>
          <p:cNvCxnSpPr/>
          <p:nvPr/>
        </p:nvCxnSpPr>
        <p:spPr>
          <a:xfrm>
            <a:off x="7772400" y="5685155"/>
            <a:ext cx="536575" cy="29718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23" name="Caixa de Texto 23"/>
          <p:cNvSpPr txBox="1"/>
          <p:nvPr/>
        </p:nvSpPr>
        <p:spPr>
          <a:xfrm>
            <a:off x="7917815" y="6040120"/>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spTree>
  </p:cSld>
  <p:clrMapOvr>
    <a:masterClrMapping/>
  </p:clrMapOvr>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p:txBody>
          <a:bodyPr/>
          <a:p>
            <a:fld id="{74F297BB-B745-4CAB-BE1D-CE4C89382949}" type="slidenum">
              <a:rPr lang="pt-BR" smtClean="0"/>
            </a:fld>
            <a:endParaRPr lang="pt-BR"/>
          </a:p>
        </p:txBody>
      </p:sp>
      <p:sp>
        <p:nvSpPr>
          <p:cNvPr id="47" name="CaixaDeTexto 45"/>
          <p:cNvSpPr txBox="1"/>
          <p:nvPr/>
        </p:nvSpPr>
        <p:spPr>
          <a:xfrm>
            <a:off x="195580" y="426085"/>
            <a:ext cx="11800840" cy="3384550"/>
          </a:xfrm>
          <a:prstGeom prst="rect">
            <a:avLst/>
          </a:prstGeom>
          <a:noFill/>
        </p:spPr>
        <p:txBody>
          <a:bodyPr wrap="square" rtlCol="0">
            <a:spAutoFit/>
          </a:bodyPr>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122555" indent="-3048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Os quadripolos tem quatro variáveis,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mas que não podem ser todas independentes. Duas delas são escolhidas como independentes e outras duas são as dependentes. Na escolha de quais são independentes, há, para alguns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Quadripolos, restrições. Por exemplo, se os terminais 1, 1’ estivessem ligados a um resistor apenas,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não poderiam ser ambas independentes.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Retângulo arredondado 4"/>
          <p:cNvSpPr/>
          <p:nvPr/>
        </p:nvSpPr>
        <p:spPr>
          <a:xfrm>
            <a:off x="4431030" y="4253230"/>
            <a:ext cx="3514725" cy="220027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8" name="Conector de Seta Reta 7"/>
          <p:cNvCxnSpPr/>
          <p:nvPr/>
        </p:nvCxnSpPr>
        <p:spPr>
          <a:xfrm flipH="1">
            <a:off x="7945755" y="4799965"/>
            <a:ext cx="1440000" cy="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52" name="Forma livre 51"/>
          <p:cNvSpPr/>
          <p:nvPr/>
        </p:nvSpPr>
        <p:spPr>
          <a:xfrm rot="2160000">
            <a:off x="2494915" y="4941570"/>
            <a:ext cx="753110" cy="83566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4" name="Forma livre 13"/>
          <p:cNvSpPr/>
          <p:nvPr/>
        </p:nvSpPr>
        <p:spPr>
          <a:xfrm rot="19680000" flipH="1">
            <a:off x="9019540" y="4972050"/>
            <a:ext cx="899160" cy="86995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54" name="Caixa de Texto 23"/>
          <p:cNvSpPr txBox="1"/>
          <p:nvPr/>
        </p:nvSpPr>
        <p:spPr>
          <a:xfrm>
            <a:off x="1628140" y="527621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1</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 name="Caixa de Texto 23"/>
          <p:cNvSpPr txBox="1"/>
          <p:nvPr/>
        </p:nvSpPr>
        <p:spPr>
          <a:xfrm>
            <a:off x="9944735" y="5146040"/>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6" name="Conector de Seta Reta 15"/>
          <p:cNvCxnSpPr/>
          <p:nvPr/>
        </p:nvCxnSpPr>
        <p:spPr>
          <a:xfrm>
            <a:off x="3454400" y="4623435"/>
            <a:ext cx="536575"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7" name="Caixa de Texto 23"/>
          <p:cNvSpPr txBox="1"/>
          <p:nvPr/>
        </p:nvSpPr>
        <p:spPr>
          <a:xfrm>
            <a:off x="3329940" y="404177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1</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20" name="Conector de Seta Reta 19"/>
          <p:cNvCxnSpPr/>
          <p:nvPr/>
        </p:nvCxnSpPr>
        <p:spPr>
          <a:xfrm flipH="1">
            <a:off x="8354060" y="4623435"/>
            <a:ext cx="685800"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8354060" y="392493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2" name="Conector de Seta Reta 1"/>
          <p:cNvCxnSpPr/>
          <p:nvPr/>
        </p:nvCxnSpPr>
        <p:spPr>
          <a:xfrm flipH="1">
            <a:off x="7945755" y="6054090"/>
            <a:ext cx="1440000" cy="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3" name="Conector de Seta Reta 2"/>
          <p:cNvCxnSpPr/>
          <p:nvPr/>
        </p:nvCxnSpPr>
        <p:spPr>
          <a:xfrm flipH="1">
            <a:off x="2990850" y="4799965"/>
            <a:ext cx="1440000" cy="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24" name="Conector de Seta Reta 23"/>
          <p:cNvCxnSpPr/>
          <p:nvPr/>
        </p:nvCxnSpPr>
        <p:spPr>
          <a:xfrm flipH="1">
            <a:off x="2990850" y="6054090"/>
            <a:ext cx="1440000" cy="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p:txBody>
          <a:bodyPr/>
          <a:p>
            <a:fld id="{74F297BB-B745-4CAB-BE1D-CE4C89382949}" type="slidenum">
              <a:rPr lang="pt-BR" smtClean="0"/>
            </a:fld>
            <a:endParaRPr lang="pt-BR"/>
          </a:p>
        </p:txBody>
      </p:sp>
      <p:sp>
        <p:nvSpPr>
          <p:cNvPr id="47" name="CaixaDeTexto 45"/>
          <p:cNvSpPr txBox="1"/>
          <p:nvPr/>
        </p:nvSpPr>
        <p:spPr>
          <a:xfrm>
            <a:off x="195580" y="426085"/>
            <a:ext cx="11800840" cy="4222115"/>
          </a:xfrm>
          <a:prstGeom prst="rect">
            <a:avLst/>
          </a:prstGeom>
          <a:noFill/>
        </p:spPr>
        <p:txBody>
          <a:bodyPr wrap="square" rtlCol="0">
            <a:noAutofit/>
          </a:bodyPr>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variáveis independentes: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indent="-457200" algn="l" fontAlgn="auto">
              <a:spcBef>
                <a:spcPts val="600"/>
              </a:spcBef>
              <a:spcAft>
                <a:spcPts val="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parâmetros de impedância (Z)</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indent="-457200" algn="l" fontAlgn="auto">
              <a:spcBef>
                <a:spcPts val="600"/>
              </a:spcBef>
              <a:spcAft>
                <a:spcPts val="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parâmetros de admitância (Y)</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indent="-457200" algn="l" fontAlgn="auto">
              <a:spcBef>
                <a:spcPts val="600"/>
              </a:spcBef>
              <a:spcAft>
                <a:spcPts val="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parâmetros híbridos (h)</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None/>
            </a:pP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modelo com parametros hibridos será considerado a seguir. Nele aplicam-se as equações</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None/>
            </a:pP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7" name="Caixa de Texto 23"/>
          <p:cNvSpPr txBox="1"/>
          <p:nvPr/>
        </p:nvSpPr>
        <p:spPr>
          <a:xfrm>
            <a:off x="2979420" y="361505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1</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6" name="Retângulo 5"/>
              <p:cNvSpPr/>
              <p:nvPr/>
            </p:nvSpPr>
            <p:spPr>
              <a:xfrm>
                <a:off x="4212590" y="4862195"/>
                <a:ext cx="317182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rPr>
                            <m:t>1</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6" name="Retângulo 5"/>
              <p:cNvSpPr>
                <a:spLocks noRot="1" noChangeAspect="1" noMove="1" noResize="1" noEditPoints="1" noAdjustHandles="1" noChangeArrowheads="1" noChangeShapeType="1" noTextEdit="1"/>
              </p:cNvSpPr>
              <p:nvPr/>
            </p:nvSpPr>
            <p:spPr>
              <a:xfrm>
                <a:off x="4212590" y="4862195"/>
                <a:ext cx="3171825" cy="58356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Retângulo 6"/>
              <p:cNvSpPr/>
              <p:nvPr/>
            </p:nvSpPr>
            <p:spPr>
              <a:xfrm>
                <a:off x="4212590" y="5659755"/>
                <a:ext cx="317182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𝐼</m:t>
                          </m:r>
                        </m:e>
                        <m:sub>
                          <m:r>
                            <a:rPr lang="en-US" altLang="pt-BR" sz="3200" i="1" smtClean="0">
                              <a:latin typeface="Cambria Math" panose="02040503050406030204" pitchFamily="18" charset="0"/>
                              <a:ea typeface="Cambria Math" panose="02040503050406030204" pitchFamily="18" charset="0"/>
                            </a:rPr>
                            <m:t>2</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7" name="Retângulo 6"/>
              <p:cNvSpPr>
                <a:spLocks noRot="1" noChangeAspect="1" noMove="1" noResize="1" noEditPoints="1" noAdjustHandles="1" noChangeArrowheads="1" noChangeShapeType="1" noTextEdit="1"/>
              </p:cNvSpPr>
              <p:nvPr/>
            </p:nvSpPr>
            <p:spPr>
              <a:xfrm>
                <a:off x="4212590" y="5659755"/>
                <a:ext cx="3171825" cy="583565"/>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p:txBody>
          <a:bodyPr/>
          <a:p>
            <a:fld id="{74F297BB-B745-4CAB-BE1D-CE4C89382949}" type="slidenum">
              <a:rPr lang="pt-BR" smtClean="0"/>
            </a:fld>
            <a:endParaRPr lang="pt-BR"/>
          </a:p>
        </p:txBody>
      </p:sp>
      <p:sp>
        <p:nvSpPr>
          <p:cNvPr id="47" name="CaixaDeTexto 45"/>
          <p:cNvSpPr txBox="1"/>
          <p:nvPr/>
        </p:nvSpPr>
        <p:spPr>
          <a:xfrm>
            <a:off x="195580" y="426085"/>
            <a:ext cx="11551920" cy="1229995"/>
          </a:xfrm>
          <a:prstGeom prst="rect">
            <a:avLst/>
          </a:prstGeom>
          <a:noFill/>
        </p:spPr>
        <p:txBody>
          <a:bodyPr wrap="square" rtlCol="0">
            <a:spAutoFit/>
          </a:bodyPr>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 que I</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V</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sofreram uma pequena alteração</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Retângulo 5"/>
              <p:cNvSpPr/>
              <p:nvPr/>
            </p:nvSpPr>
            <p:spPr>
              <a:xfrm>
                <a:off x="800735" y="4349750"/>
                <a:ext cx="10340975"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rPr>
                            <m:t>1</m:t>
                          </m:r>
                        </m:sub>
                      </m:sSub>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6" name="Retângulo 5"/>
              <p:cNvSpPr>
                <a:spLocks noRot="1" noChangeAspect="1" noMove="1" noResize="1" noEditPoints="1" noAdjustHandles="1" noChangeArrowheads="1" noChangeShapeType="1" noTextEdit="1"/>
              </p:cNvSpPr>
              <p:nvPr/>
            </p:nvSpPr>
            <p:spPr>
              <a:xfrm>
                <a:off x="800735" y="4349750"/>
                <a:ext cx="10340975" cy="110045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 name="Retângulo 1"/>
              <p:cNvSpPr/>
              <p:nvPr/>
            </p:nvSpPr>
            <p:spPr>
              <a:xfrm>
                <a:off x="1405890" y="1878965"/>
                <a:ext cx="317182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𝐼</m:t>
                          </m:r>
                        </m:e>
                        <m:sub>
                          <m:r>
                            <a:rPr lang="en-US" altLang="pt-BR" sz="3200" i="1">
                              <a:latin typeface="Cambria Math" panose="02040503050406030204" pitchFamily="18" charset="0"/>
                              <a:ea typeface="Cambria Math" panose="02040503050406030204" pitchFamily="18" charset="0"/>
                            </a:rPr>
                            <m:t>1</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 name="Retângulo 1"/>
              <p:cNvSpPr>
                <a:spLocks noRot="1" noChangeAspect="1" noMove="1" noResize="1" noEditPoints="1" noAdjustHandles="1" noChangeArrowheads="1" noChangeShapeType="1" noTextEdit="1"/>
              </p:cNvSpPr>
              <p:nvPr/>
            </p:nvSpPr>
            <p:spPr>
              <a:xfrm>
                <a:off x="1405890" y="1878965"/>
                <a:ext cx="3171825"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Retângulo 2"/>
              <p:cNvSpPr/>
              <p:nvPr/>
            </p:nvSpPr>
            <p:spPr>
              <a:xfrm>
                <a:off x="5563235" y="1878965"/>
                <a:ext cx="317182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𝑉</m:t>
                          </m:r>
                        </m:e>
                        <m:sub>
                          <m:r>
                            <a:rPr lang="en-US" altLang="pt-BR" sz="3200" i="1" smtClean="0">
                              <a:latin typeface="Cambria Math" panose="02040503050406030204" pitchFamily="18" charset="0"/>
                              <a:ea typeface="Cambria Math" panose="02040503050406030204" pitchFamily="18" charset="0"/>
                            </a:rPr>
                            <m:t>2</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0</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 name="Retângulo 2"/>
              <p:cNvSpPr>
                <a:spLocks noRot="1" noChangeAspect="1" noMove="1" noResize="1" noEditPoints="1" noAdjustHandles="1" noChangeArrowheads="1" noChangeShapeType="1" noTextEdit="1"/>
              </p:cNvSpPr>
              <p:nvPr/>
            </p:nvSpPr>
            <p:spPr>
              <a:xfrm>
                <a:off x="5563235" y="1878965"/>
                <a:ext cx="3171825" cy="583565"/>
              </a:xfrm>
              <a:prstGeom prst="rect">
                <a:avLst/>
              </a:prstGeom>
              <a:blipFill rotWithShape="1">
                <a:blip r:embed="rId3"/>
                <a:stretch>
                  <a:fillRect/>
                </a:stretch>
              </a:blipFill>
            </p:spPr>
            <p:txBody>
              <a:bodyPr/>
              <a:lstStyle/>
              <a:p>
                <a:r>
                  <a:rPr lang="pt-BR" altLang="en-US">
                    <a:noFill/>
                  </a:rPr>
                  <a:t> </a:t>
                </a:r>
              </a:p>
            </p:txBody>
          </p:sp>
        </mc:Fallback>
      </mc:AlternateContent>
      <p:sp>
        <p:nvSpPr>
          <p:cNvPr id="5" name="CaixaDeTexto 45"/>
          <p:cNvSpPr txBox="1"/>
          <p:nvPr/>
        </p:nvSpPr>
        <p:spPr>
          <a:xfrm>
            <a:off x="86995" y="2526030"/>
            <a:ext cx="11891010" cy="953135"/>
          </a:xfrm>
          <a:prstGeom prst="rect">
            <a:avLst/>
          </a:prstGeom>
          <a:noFill/>
        </p:spPr>
        <p:txBody>
          <a:bodyPr wrap="square" rtlCol="0">
            <a:spAutoFit/>
          </a:bodyPr>
          <a:p>
            <a:pPr marL="39370" indent="635" algn="l" fontAlgn="auto">
              <a:spcBef>
                <a:spcPts val="600"/>
              </a:spcBef>
              <a:spcAft>
                <a:spcPts val="0"/>
              </a:spcAft>
              <a:buFont typeface="Arial" panose="020B0604020202020204" pitchFamily="34" charset="0"/>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onde </a:t>
            </a:r>
            <a:r>
              <a:rPr lang="pt-BR" altLang="en-US" sz="2800"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20</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são valores de polarização e </a:t>
            </a:r>
            <a:r>
              <a:rPr lang="pt-BR" altLang="en-US" sz="2800"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são pequenas variações.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 name="CaixaDeTexto 45"/>
          <p:cNvSpPr txBox="1"/>
          <p:nvPr/>
        </p:nvSpPr>
        <p:spPr>
          <a:xfrm>
            <a:off x="320040" y="3396615"/>
            <a:ext cx="11551920" cy="953135"/>
          </a:xfrm>
          <a:prstGeom prst="rect">
            <a:avLst/>
          </a:prstGeom>
          <a:noFill/>
        </p:spPr>
        <p:txBody>
          <a:bodyPr wrap="square" rtlCol="0">
            <a:spAutoFit/>
          </a:bodyPr>
          <a:p>
            <a:pPr marL="13335" indent="0" algn="l" fontAlgn="auto">
              <a:spcBef>
                <a:spcPts val="600"/>
              </a:spcBef>
              <a:spcAft>
                <a:spcPts val="0"/>
              </a:spcAft>
              <a:buFont typeface="Arial" panose="020B0604020202020204" pitchFamily="34" charset="0"/>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Sendo </a:t>
            </a:r>
            <a:r>
              <a:rPr lang="pt-BR" altLang="en-US" sz="2800"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pequenos, podemos usar a aproximação de Taylor para </a:t>
            </a:r>
            <a:r>
              <a:rPr lang="pt-BR" altLang="en-US" sz="2800"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r>
              <a:rPr lang="pt-BR" altLang="en-US" sz="2800"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r>
              <a:rPr lang="pt-BR" altLang="en-US" sz="2800"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9" name="Retângulo 8"/>
              <p:cNvSpPr/>
              <p:nvPr/>
            </p:nvSpPr>
            <p:spPr>
              <a:xfrm>
                <a:off x="801370" y="5552440"/>
                <a:ext cx="10340975"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𝐼</m:t>
                          </m:r>
                        </m:e>
                        <m:sub>
                          <m:r>
                            <a:rPr lang="en-US" altLang="pt-BR" sz="3200" i="1">
                              <a:latin typeface="Cambria Math" panose="02040503050406030204" pitchFamily="18" charset="0"/>
                              <a:ea typeface="Cambria Math" panose="02040503050406030204" pitchFamily="18" charset="0"/>
                            </a:rPr>
                            <m:t>2</m:t>
                          </m:r>
                        </m:sub>
                      </m:sSub>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9" name="Retângulo 8"/>
              <p:cNvSpPr>
                <a:spLocks noRot="1" noChangeAspect="1" noMove="1" noResize="1" noEditPoints="1" noAdjustHandles="1" noChangeArrowheads="1" noChangeShapeType="1" noTextEdit="1"/>
              </p:cNvSpPr>
              <p:nvPr/>
            </p:nvSpPr>
            <p:spPr>
              <a:xfrm>
                <a:off x="801370" y="5552440"/>
                <a:ext cx="10340975" cy="1100455"/>
              </a:xfrm>
              <a:prstGeom prst="rect">
                <a:avLst/>
              </a:prstGeom>
              <a:blipFill rotWithShape="1">
                <a:blip r:embed="rId4"/>
                <a:stretch>
                  <a:fillRect/>
                </a:stretch>
              </a:blipFill>
            </p:spPr>
            <p:txBody>
              <a:bodyPr/>
              <a:lstStyle/>
              <a:p>
                <a:r>
                  <a:rPr lang="pt-BR" altLang="en-US">
                    <a:noFill/>
                  </a:rPr>
                  <a:t> </a:t>
                </a:r>
              </a:p>
            </p:txBody>
          </p:sp>
        </mc:Fallback>
      </mc:AlternateContent>
    </p:spTree>
  </p:cSld>
  <p:clrMapOvr>
    <a:masterClrMapping/>
  </p:clrMapOvr>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p:txBody>
          <a:bodyPr/>
          <a:p>
            <a:fld id="{74F297BB-B745-4CAB-BE1D-CE4C89382949}" type="slidenum">
              <a:rPr lang="pt-BR" smtClean="0"/>
            </a:fld>
            <a:endParaRPr lang="pt-BR"/>
          </a:p>
        </p:txBody>
      </p:sp>
      <p:sp>
        <p:nvSpPr>
          <p:cNvPr id="47" name="CaixaDeTexto 45"/>
          <p:cNvSpPr txBox="1"/>
          <p:nvPr/>
        </p:nvSpPr>
        <p:spPr>
          <a:xfrm>
            <a:off x="211455" y="415925"/>
            <a:ext cx="11551920" cy="1229995"/>
          </a:xfrm>
          <a:prstGeom prst="rect">
            <a:avLst/>
          </a:prstGeom>
          <a:noFill/>
        </p:spPr>
        <p:txBody>
          <a:bodyPr wrap="square" rtlCol="0">
            <a:spAutoFit/>
          </a:bodyPr>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Reescrevendo de forma matricial, teremos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 name="Retângulo 6"/>
              <p:cNvSpPr/>
              <p:nvPr/>
            </p:nvSpPr>
            <p:spPr>
              <a:xfrm>
                <a:off x="972185" y="2171700"/>
                <a:ext cx="7950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7" name="Retângulo 6"/>
              <p:cNvSpPr>
                <a:spLocks noRot="1" noChangeAspect="1" noMove="1" noResize="1" noEditPoints="1" noAdjustHandles="1" noChangeArrowheads="1" noChangeShapeType="1" noTextEdit="1"/>
              </p:cNvSpPr>
              <p:nvPr/>
            </p:nvSpPr>
            <p:spPr>
              <a:xfrm>
                <a:off x="972185" y="2171700"/>
                <a:ext cx="795020" cy="58356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 name="Retângulo 9"/>
              <p:cNvSpPr/>
              <p:nvPr/>
            </p:nvSpPr>
            <p:spPr>
              <a:xfrm>
                <a:off x="940435" y="3523615"/>
                <a:ext cx="7950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𝐼</m:t>
                          </m:r>
                        </m:e>
                        <m:sub>
                          <m:r>
                            <a:rPr lang="en-US" altLang="pt-BR" sz="3200" i="1">
                              <a:latin typeface="Cambria Math" panose="02040503050406030204" pitchFamily="18" charset="0"/>
                              <a:ea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0" name="Retângulo 9"/>
              <p:cNvSpPr>
                <a:spLocks noRot="1" noChangeAspect="1" noMove="1" noResize="1" noEditPoints="1" noAdjustHandles="1" noChangeArrowheads="1" noChangeShapeType="1" noTextEdit="1"/>
              </p:cNvSpPr>
              <p:nvPr/>
            </p:nvSpPr>
            <p:spPr>
              <a:xfrm>
                <a:off x="940435" y="3523615"/>
                <a:ext cx="795020"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 name="Retângulo 10"/>
              <p:cNvSpPr/>
              <p:nvPr/>
            </p:nvSpPr>
            <p:spPr>
              <a:xfrm>
                <a:off x="4975225" y="2015490"/>
                <a:ext cx="5799455"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1" name="Retângulo 10"/>
              <p:cNvSpPr>
                <a:spLocks noRot="1" noChangeAspect="1" noMove="1" noResize="1" noEditPoints="1" noAdjustHandles="1" noChangeArrowheads="1" noChangeShapeType="1" noTextEdit="1"/>
              </p:cNvSpPr>
              <p:nvPr/>
            </p:nvSpPr>
            <p:spPr>
              <a:xfrm>
                <a:off x="4975225" y="2015490"/>
                <a:ext cx="5799455" cy="110045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 name="Retângulo 12"/>
              <p:cNvSpPr/>
              <p:nvPr/>
            </p:nvSpPr>
            <p:spPr>
              <a:xfrm>
                <a:off x="4844415" y="3248660"/>
                <a:ext cx="6061710"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3" name="Retângulo 12"/>
              <p:cNvSpPr>
                <a:spLocks noRot="1" noChangeAspect="1" noMove="1" noResize="1" noEditPoints="1" noAdjustHandles="1" noChangeArrowheads="1" noChangeShapeType="1" noTextEdit="1"/>
              </p:cNvSpPr>
              <p:nvPr/>
            </p:nvSpPr>
            <p:spPr>
              <a:xfrm>
                <a:off x="4844415" y="3248660"/>
                <a:ext cx="6061710" cy="110045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4" name="Retângulo 13"/>
              <p:cNvSpPr/>
              <p:nvPr/>
            </p:nvSpPr>
            <p:spPr>
              <a:xfrm>
                <a:off x="10781030" y="232727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4" name="Retângulo 13"/>
              <p:cNvSpPr>
                <a:spLocks noRot="1" noChangeAspect="1" noMove="1" noResize="1" noEditPoints="1" noAdjustHandles="1" noChangeArrowheads="1" noChangeShapeType="1" noTextEdit="1"/>
              </p:cNvSpPr>
              <p:nvPr/>
            </p:nvSpPr>
            <p:spPr>
              <a:xfrm>
                <a:off x="10781030" y="2327275"/>
                <a:ext cx="8585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5" name="Retângulo 14"/>
              <p:cNvSpPr/>
              <p:nvPr/>
            </p:nvSpPr>
            <p:spPr>
              <a:xfrm>
                <a:off x="10781030" y="350710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5" name="Retângulo 14"/>
              <p:cNvSpPr>
                <a:spLocks noRot="1" noChangeAspect="1" noMove="1" noResize="1" noEditPoints="1" noAdjustHandles="1" noChangeArrowheads="1" noChangeShapeType="1" noTextEdit="1"/>
              </p:cNvSpPr>
              <p:nvPr/>
            </p:nvSpPr>
            <p:spPr>
              <a:xfrm>
                <a:off x="10781030" y="3507105"/>
                <a:ext cx="858520" cy="583565"/>
              </a:xfrm>
              <a:prstGeom prst="rect">
                <a:avLst/>
              </a:prstGeom>
              <a:blipFill rotWithShape="1">
                <a:blip r:embed="rId6"/>
                <a:stretch>
                  <a:fillRect/>
                </a:stretch>
              </a:blipFill>
            </p:spPr>
            <p:txBody>
              <a:bodyPr/>
              <a:lstStyle/>
              <a:p>
                <a:r>
                  <a:rPr lang="pt-BR" altLang="en-US">
                    <a:noFill/>
                  </a:rPr>
                  <a:t> </a:t>
                </a:r>
              </a:p>
            </p:txBody>
          </p:sp>
        </mc:Fallback>
      </mc:AlternateContent>
      <p:cxnSp>
        <p:nvCxnSpPr>
          <p:cNvPr id="16" name="Conector Reto 15"/>
          <p:cNvCxnSpPr/>
          <p:nvPr/>
        </p:nvCxnSpPr>
        <p:spPr>
          <a:xfrm>
            <a:off x="1065530" y="188912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1598930" y="188912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a:off x="2020570" y="187261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4253230" y="20154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a:off x="4972685" y="20154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10596880" y="20154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10906125" y="20154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11482070" y="196532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4" name="Retângulo 23"/>
              <p:cNvSpPr/>
              <p:nvPr/>
            </p:nvSpPr>
            <p:spPr>
              <a:xfrm>
                <a:off x="4164330" y="287972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4" name="Retângulo 23"/>
              <p:cNvSpPr>
                <a:spLocks noRot="1" noChangeAspect="1" noMove="1" noResize="1" noEditPoints="1" noAdjustHandles="1" noChangeArrowheads="1" noChangeShapeType="1" noTextEdit="1"/>
              </p:cNvSpPr>
              <p:nvPr/>
            </p:nvSpPr>
            <p:spPr>
              <a:xfrm>
                <a:off x="4164330" y="2879725"/>
                <a:ext cx="858520" cy="583565"/>
              </a:xfrm>
              <a:prstGeom prst="rect">
                <a:avLst/>
              </a:prstGeom>
              <a:blipFill rotWithShape="1">
                <a:blip r:embed="rId7"/>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5" name="Retângulo 24"/>
              <p:cNvSpPr/>
              <p:nvPr/>
            </p:nvSpPr>
            <p:spPr>
              <a:xfrm>
                <a:off x="10289540" y="291719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5" name="Retângulo 24"/>
              <p:cNvSpPr>
                <a:spLocks noRot="1" noChangeAspect="1" noMove="1" noResize="1" noEditPoints="1" noAdjustHandles="1" noChangeArrowheads="1" noChangeShapeType="1" noTextEdit="1"/>
              </p:cNvSpPr>
              <p:nvPr/>
            </p:nvSpPr>
            <p:spPr>
              <a:xfrm>
                <a:off x="10289540" y="2917190"/>
                <a:ext cx="858520" cy="583565"/>
              </a:xfrm>
              <a:prstGeom prst="rect">
                <a:avLst/>
              </a:prstGeom>
              <a:blipFill rotWithShape="1">
                <a:blip r:embed="rId8"/>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8" name="CaixaDeTexto 45"/>
              <p:cNvSpPr txBox="1"/>
              <p:nvPr/>
            </p:nvSpPr>
            <p:spPr>
              <a:xfrm>
                <a:off x="320040" y="4603115"/>
                <a:ext cx="11551920" cy="1383665"/>
              </a:xfrm>
              <a:prstGeom prst="rect">
                <a:avLst/>
              </a:prstGeom>
              <a:noFill/>
            </p:spPr>
            <p:txBody>
              <a:bodyPr wrap="square" rtlCol="0">
                <a:spAutoFit/>
              </a:bodyPr>
              <a:p>
                <a:pPr marL="457200" indent="0" algn="l" fontAlgn="auto">
                  <a:spcBef>
                    <a:spcPts val="600"/>
                  </a:spcBef>
                  <a:spcAft>
                    <a:spcPts val="0"/>
                  </a:spcAft>
                  <a:buFont typeface="Arial" panose="020B0604020202020204" pitchFamily="34" charset="0"/>
                  <a:buNone/>
                </a:pPr>
                <a14:m>
                  <m:oMath xmlns:m="http://schemas.openxmlformats.org/officeDocument/2006/math">
                    <m:sSub>
                      <m:sSubPr>
                        <m:ctrlPr>
                          <a:rPr lang="pt-BR"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800" b="0" i="1" smtClean="0">
                        <a:latin typeface="Cambria Math" panose="02040503050406030204" pitchFamily="18" charset="0"/>
                        <a:ea typeface="Cambria Math" panose="02040503050406030204" pitchFamily="18" charset="0"/>
                      </a:rPr>
                      <m:t>, </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800" b="0" i="1" smtClean="0">
                        <a:latin typeface="Cambria Math" panose="02040503050406030204" pitchFamily="18" charset="0"/>
                        <a:ea typeface="Cambria Math" panose="02040503050406030204" pitchFamily="18" charset="0"/>
                      </a:rPr>
                      <m:t>)</m:t>
                    </m:r>
                  </m:oMath>
                </a14:m>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14:m>
                  <m:oMath xmlns:m="http://schemas.openxmlformats.org/officeDocument/2006/math">
                    <m:sSub>
                      <m:sSubPr>
                        <m:ctrlPr>
                          <a:rPr lang="pt-BR"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800" b="0" i="1" smtClean="0">
                        <a:latin typeface="Cambria Math" panose="02040503050406030204" pitchFamily="18" charset="0"/>
                        <a:ea typeface="Cambria Math" panose="02040503050406030204" pitchFamily="18" charset="0"/>
                      </a:rPr>
                      <m:t>, </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800" b="0" i="1" smtClean="0">
                        <a:latin typeface="Cambria Math" panose="02040503050406030204" pitchFamily="18" charset="0"/>
                        <a:ea typeface="Cambria Math" panose="02040503050406030204" pitchFamily="18" charset="0"/>
                      </a:rPr>
                      <m:t>)</m:t>
                    </m:r>
                  </m:oMath>
                </a14:m>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são os valores de V</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I</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não haja alterações em I</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V</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Podemos chamar esse ponto de ponto de polarização do circuito. Vamos definir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28" name="CaixaDeTexto 45"/>
              <p:cNvSpPr txBox="1">
                <a:spLocks noRot="1" noChangeAspect="1" noMove="1" noResize="1" noEditPoints="1" noAdjustHandles="1" noChangeArrowheads="1" noChangeShapeType="1" noTextEdit="1"/>
              </p:cNvSpPr>
              <p:nvPr/>
            </p:nvSpPr>
            <p:spPr>
              <a:xfrm>
                <a:off x="320040" y="4603115"/>
                <a:ext cx="11551920" cy="1383665"/>
              </a:xfrm>
              <a:prstGeom prst="rect">
                <a:avLst/>
              </a:prstGeom>
              <a:blipFill rotWithShape="1">
                <a:blip r:embed="rId9"/>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0" name="Retângulo 29"/>
              <p:cNvSpPr/>
              <p:nvPr/>
            </p:nvSpPr>
            <p:spPr>
              <a:xfrm>
                <a:off x="1254760" y="6064885"/>
                <a:ext cx="371792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rPr>
                            <m:t>10</m:t>
                          </m:r>
                        </m:sub>
                      </m:sSub>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 </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0" name="Retângulo 29"/>
              <p:cNvSpPr>
                <a:spLocks noRot="1" noChangeAspect="1" noMove="1" noResize="1" noEditPoints="1" noAdjustHandles="1" noChangeArrowheads="1" noChangeShapeType="1" noTextEdit="1"/>
              </p:cNvSpPr>
              <p:nvPr/>
            </p:nvSpPr>
            <p:spPr>
              <a:xfrm>
                <a:off x="1254760" y="6064885"/>
                <a:ext cx="3717925" cy="583565"/>
              </a:xfrm>
              <a:prstGeom prst="rect">
                <a:avLst/>
              </a:prstGeom>
              <a:blipFill rotWithShape="1">
                <a:blip r:embed="rId10"/>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1" name="Retângulo 30"/>
              <p:cNvSpPr/>
              <p:nvPr/>
            </p:nvSpPr>
            <p:spPr>
              <a:xfrm>
                <a:off x="6472555" y="6064885"/>
                <a:ext cx="340423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𝐼</m:t>
                          </m:r>
                        </m:e>
                        <m:sub>
                          <m:r>
                            <a:rPr lang="en-US" altLang="pt-BR" sz="3200" i="1">
                              <a:latin typeface="Cambria Math" panose="02040503050406030204" pitchFamily="18" charset="0"/>
                              <a:ea typeface="Cambria Math" panose="02040503050406030204" pitchFamily="18" charset="0"/>
                            </a:rPr>
                            <m:t>20</m:t>
                          </m:r>
                        </m:sub>
                      </m:sSub>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 </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1" name="Retângulo 30"/>
              <p:cNvSpPr>
                <a:spLocks noRot="1" noChangeAspect="1" noMove="1" noResize="1" noEditPoints="1" noAdjustHandles="1" noChangeArrowheads="1" noChangeShapeType="1" noTextEdit="1"/>
              </p:cNvSpPr>
              <p:nvPr/>
            </p:nvSpPr>
            <p:spPr>
              <a:xfrm>
                <a:off x="6472555" y="6064885"/>
                <a:ext cx="3404235" cy="583565"/>
              </a:xfrm>
              <a:prstGeom prst="rect">
                <a:avLst/>
              </a:prstGeom>
              <a:blipFill rotWithShape="1">
                <a:blip r:embed="rId1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 name="Retângulo 1"/>
              <p:cNvSpPr/>
              <p:nvPr/>
            </p:nvSpPr>
            <p:spPr>
              <a:xfrm>
                <a:off x="1767205" y="2235200"/>
                <a:ext cx="266890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ea typeface="Cambria Math" panose="02040503050406030204" pitchFamily="18" charset="0"/>
                        </a:rPr>
                        <m:t> </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 name="Retângulo 1"/>
              <p:cNvSpPr>
                <a:spLocks noRot="1" noChangeAspect="1" noMove="1" noResize="1" noEditPoints="1" noAdjustHandles="1" noChangeArrowheads="1" noChangeShapeType="1" noTextEdit="1"/>
              </p:cNvSpPr>
              <p:nvPr/>
            </p:nvSpPr>
            <p:spPr>
              <a:xfrm>
                <a:off x="1767205" y="2235200"/>
                <a:ext cx="2668905" cy="583565"/>
              </a:xfrm>
              <a:prstGeom prst="rect">
                <a:avLst/>
              </a:prstGeom>
              <a:blipFill rotWithShape="1">
                <a:blip r:embed="rId1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Retângulo 2"/>
              <p:cNvSpPr/>
              <p:nvPr/>
            </p:nvSpPr>
            <p:spPr>
              <a:xfrm>
                <a:off x="1784985" y="3507105"/>
                <a:ext cx="263334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ea typeface="Cambria Math" panose="02040503050406030204" pitchFamily="18" charset="0"/>
                        </a:rPr>
                        <m:t> </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 name="Retângulo 2"/>
              <p:cNvSpPr>
                <a:spLocks noRot="1" noChangeAspect="1" noMove="1" noResize="1" noEditPoints="1" noAdjustHandles="1" noChangeArrowheads="1" noChangeShapeType="1" noTextEdit="1"/>
              </p:cNvSpPr>
              <p:nvPr/>
            </p:nvSpPr>
            <p:spPr>
              <a:xfrm>
                <a:off x="1784985" y="3507105"/>
                <a:ext cx="2633345" cy="583565"/>
              </a:xfrm>
              <a:prstGeom prst="rect">
                <a:avLst/>
              </a:prstGeom>
              <a:blipFill rotWithShape="1">
                <a:blip r:embed="rId13"/>
                <a:stretch>
                  <a:fillRect/>
                </a:stretch>
              </a:blipFill>
            </p:spPr>
            <p:txBody>
              <a:bodyPr/>
              <a:lstStyle/>
              <a:p>
                <a:r>
                  <a:rPr lang="pt-BR" altLang="en-US">
                    <a:noFill/>
                  </a:rPr>
                  <a:t> </a:t>
                </a:r>
              </a:p>
            </p:txBody>
          </p:sp>
        </mc:Fallback>
      </mc:AlternateContent>
      <p:sp>
        <p:nvSpPr>
          <p:cNvPr id="5" name="Retângulo 4"/>
          <p:cNvSpPr/>
          <p:nvPr/>
        </p:nvSpPr>
        <p:spPr>
          <a:xfrm>
            <a:off x="1435100" y="2839085"/>
            <a:ext cx="714375" cy="583565"/>
          </a:xfrm>
          <a:prstGeom prst="rect">
            <a:avLst/>
          </a:prstGeom>
        </p:spPr>
        <p:txBody>
          <a:bodyPr wrap="square">
            <a:spAutoFit/>
          </a:bodyPr>
          <a:p>
            <a:pPr algn="ctr"/>
            <a:r>
              <a:rPr lang="en-US" altLang="pt-BR" sz="3200" b="0" i="1" smtClean="0">
                <a:latin typeface="Arial" panose="020B0604020202020204" pitchFamily="34" charset="0"/>
                <a:ea typeface="Cambria Math" panose="02040503050406030204" pitchFamily="18" charset="0"/>
                <a:cs typeface="Arial" panose="020B0604020202020204" pitchFamily="34" charset="0"/>
              </a:rPr>
              <a:t>≈</a:t>
            </a:r>
            <a:endParaRPr lang="en-US" altLang="pt-BR" sz="3200" b="0" i="1" dirty="0" smtClean="0">
              <a:latin typeface="Arial" panose="020B0604020202020204" pitchFamily="34" charset="0"/>
              <a:ea typeface="Cambria Math" panose="02040503050406030204" pitchFamily="18" charset="0"/>
              <a:cs typeface="Arial" panose="020B0604020202020204" pitchFamily="34" charset="0"/>
            </a:endParaRPr>
          </a:p>
        </p:txBody>
      </p:sp>
    </p:spTree>
  </p:cSld>
  <p:clrMapOvr>
    <a:masterClrMapping/>
  </p:clrMapOvr>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p:txBody>
          <a:bodyPr/>
          <a:p>
            <a:fld id="{74F297BB-B745-4CAB-BE1D-CE4C89382949}" type="slidenum">
              <a:rPr lang="pt-BR" smtClean="0"/>
            </a:fld>
            <a:endParaRPr lang="pt-BR"/>
          </a:p>
        </p:txBody>
      </p:sp>
      <p:sp>
        <p:nvSpPr>
          <p:cNvPr id="47" name="CaixaDeTexto 45"/>
          <p:cNvSpPr txBox="1"/>
          <p:nvPr/>
        </p:nvSpPr>
        <p:spPr>
          <a:xfrm>
            <a:off x="320040" y="302260"/>
            <a:ext cx="11551920" cy="1229995"/>
          </a:xfrm>
          <a:prstGeom prst="rect">
            <a:avLst/>
          </a:prstGeom>
          <a:noFill/>
        </p:spPr>
        <p:txBody>
          <a:bodyPr wrap="square" rtlCol="0">
            <a:spAutoFit/>
          </a:bodyPr>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Reescrevendo a matriz</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 name="Retângulo 6"/>
              <p:cNvSpPr/>
              <p:nvPr/>
            </p:nvSpPr>
            <p:spPr>
              <a:xfrm>
                <a:off x="800100" y="2235835"/>
                <a:ext cx="105283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7" name="Retângulo 6"/>
              <p:cNvSpPr>
                <a:spLocks noRot="1" noChangeAspect="1" noMove="1" noResize="1" noEditPoints="1" noAdjustHandles="1" noChangeArrowheads="1" noChangeShapeType="1" noTextEdit="1"/>
              </p:cNvSpPr>
              <p:nvPr/>
            </p:nvSpPr>
            <p:spPr>
              <a:xfrm>
                <a:off x="800100" y="2235835"/>
                <a:ext cx="1052830" cy="58356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 name="Retângulo 9"/>
              <p:cNvSpPr/>
              <p:nvPr/>
            </p:nvSpPr>
            <p:spPr>
              <a:xfrm>
                <a:off x="995680" y="3484880"/>
                <a:ext cx="68389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𝐼</m:t>
                          </m:r>
                        </m:e>
                        <m:sub>
                          <m:r>
                            <a:rPr lang="en-US" altLang="pt-BR" sz="3200" i="1">
                              <a:latin typeface="Cambria Math" panose="02040503050406030204" pitchFamily="18" charset="0"/>
                              <a:ea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0" name="Retângulo 9"/>
              <p:cNvSpPr>
                <a:spLocks noRot="1" noChangeAspect="1" noMove="1" noResize="1" noEditPoints="1" noAdjustHandles="1" noChangeArrowheads="1" noChangeShapeType="1" noTextEdit="1"/>
              </p:cNvSpPr>
              <p:nvPr/>
            </p:nvSpPr>
            <p:spPr>
              <a:xfrm>
                <a:off x="995680" y="3484880"/>
                <a:ext cx="683895"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 name="Retângulo 10"/>
              <p:cNvSpPr/>
              <p:nvPr/>
            </p:nvSpPr>
            <p:spPr>
              <a:xfrm>
                <a:off x="3984625" y="2015490"/>
                <a:ext cx="5799455"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1" name="Retângulo 10"/>
              <p:cNvSpPr>
                <a:spLocks noRot="1" noChangeAspect="1" noMove="1" noResize="1" noEditPoints="1" noAdjustHandles="1" noChangeArrowheads="1" noChangeShapeType="1" noTextEdit="1"/>
              </p:cNvSpPr>
              <p:nvPr/>
            </p:nvSpPr>
            <p:spPr>
              <a:xfrm>
                <a:off x="3984625" y="2015490"/>
                <a:ext cx="5799455" cy="110045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 name="Retângulo 12"/>
              <p:cNvSpPr/>
              <p:nvPr/>
            </p:nvSpPr>
            <p:spPr>
              <a:xfrm>
                <a:off x="3853815" y="3248660"/>
                <a:ext cx="6061710"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3" name="Retângulo 12"/>
              <p:cNvSpPr>
                <a:spLocks noRot="1" noChangeAspect="1" noMove="1" noResize="1" noEditPoints="1" noAdjustHandles="1" noChangeArrowheads="1" noChangeShapeType="1" noTextEdit="1"/>
              </p:cNvSpPr>
              <p:nvPr/>
            </p:nvSpPr>
            <p:spPr>
              <a:xfrm>
                <a:off x="3853815" y="3248660"/>
                <a:ext cx="6061710" cy="110045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4" name="Retângulo 13"/>
              <p:cNvSpPr/>
              <p:nvPr/>
            </p:nvSpPr>
            <p:spPr>
              <a:xfrm>
                <a:off x="9790430" y="232727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4" name="Retângulo 13"/>
              <p:cNvSpPr>
                <a:spLocks noRot="1" noChangeAspect="1" noMove="1" noResize="1" noEditPoints="1" noAdjustHandles="1" noChangeArrowheads="1" noChangeShapeType="1" noTextEdit="1"/>
              </p:cNvSpPr>
              <p:nvPr/>
            </p:nvSpPr>
            <p:spPr>
              <a:xfrm>
                <a:off x="9790430" y="2327275"/>
                <a:ext cx="8585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5" name="Retângulo 14"/>
              <p:cNvSpPr/>
              <p:nvPr/>
            </p:nvSpPr>
            <p:spPr>
              <a:xfrm>
                <a:off x="9790430" y="350710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5" name="Retângulo 14"/>
              <p:cNvSpPr>
                <a:spLocks noRot="1" noChangeAspect="1" noMove="1" noResize="1" noEditPoints="1" noAdjustHandles="1" noChangeArrowheads="1" noChangeShapeType="1" noTextEdit="1"/>
              </p:cNvSpPr>
              <p:nvPr/>
            </p:nvSpPr>
            <p:spPr>
              <a:xfrm>
                <a:off x="9790430" y="3507105"/>
                <a:ext cx="858520" cy="583565"/>
              </a:xfrm>
              <a:prstGeom prst="rect">
                <a:avLst/>
              </a:prstGeom>
              <a:blipFill rotWithShape="1">
                <a:blip r:embed="rId6"/>
                <a:stretch>
                  <a:fillRect/>
                </a:stretch>
              </a:blipFill>
            </p:spPr>
            <p:txBody>
              <a:bodyPr/>
              <a:lstStyle/>
              <a:p>
                <a:r>
                  <a:rPr lang="pt-BR" altLang="en-US">
                    <a:noFill/>
                  </a:rPr>
                  <a:t> </a:t>
                </a:r>
              </a:p>
            </p:txBody>
          </p:sp>
        </mc:Fallback>
      </mc:AlternateContent>
      <p:cxnSp>
        <p:nvCxnSpPr>
          <p:cNvPr id="16" name="Conector Reto 15"/>
          <p:cNvCxnSpPr/>
          <p:nvPr/>
        </p:nvCxnSpPr>
        <p:spPr>
          <a:xfrm>
            <a:off x="1065530" y="188912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1598930" y="188912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a:off x="2359025" y="187261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3185795" y="189801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a:off x="3982085" y="20154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9606280" y="20154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9915525" y="20154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10491470" y="196532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4" name="Retângulo 23"/>
              <p:cNvSpPr/>
              <p:nvPr/>
            </p:nvSpPr>
            <p:spPr>
              <a:xfrm>
                <a:off x="2975610" y="288417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4" name="Retângulo 23"/>
              <p:cNvSpPr>
                <a:spLocks noRot="1" noChangeAspect="1" noMove="1" noResize="1" noEditPoints="1" noAdjustHandles="1" noChangeArrowheads="1" noChangeShapeType="1" noTextEdit="1"/>
              </p:cNvSpPr>
              <p:nvPr/>
            </p:nvSpPr>
            <p:spPr>
              <a:xfrm>
                <a:off x="2975610" y="2884170"/>
                <a:ext cx="858520" cy="583565"/>
              </a:xfrm>
              <a:prstGeom prst="rect">
                <a:avLst/>
              </a:prstGeom>
              <a:blipFill rotWithShape="1">
                <a:blip r:embed="rId7"/>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5" name="Retângulo 24"/>
              <p:cNvSpPr/>
              <p:nvPr/>
            </p:nvSpPr>
            <p:spPr>
              <a:xfrm>
                <a:off x="9298940" y="291719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5" name="Retângulo 24"/>
              <p:cNvSpPr>
                <a:spLocks noRot="1" noChangeAspect="1" noMove="1" noResize="1" noEditPoints="1" noAdjustHandles="1" noChangeArrowheads="1" noChangeShapeType="1" noTextEdit="1"/>
              </p:cNvSpPr>
              <p:nvPr/>
            </p:nvSpPr>
            <p:spPr>
              <a:xfrm>
                <a:off x="9298940" y="2917190"/>
                <a:ext cx="858520" cy="583565"/>
              </a:xfrm>
              <a:prstGeom prst="rect">
                <a:avLst/>
              </a:prstGeom>
              <a:blipFill rotWithShape="1">
                <a:blip r:embed="rId8"/>
                <a:stretch>
                  <a:fillRect/>
                </a:stretch>
              </a:blipFill>
            </p:spPr>
            <p:txBody>
              <a:bodyPr/>
              <a:lstStyle/>
              <a:p>
                <a:r>
                  <a:rPr lang="pt-BR" altLang="en-US">
                    <a:noFill/>
                  </a:rPr>
                  <a:t> </a:t>
                </a:r>
              </a:p>
            </p:txBody>
          </p:sp>
        </mc:Fallback>
      </mc:AlternateContent>
      <p:sp>
        <p:nvSpPr>
          <p:cNvPr id="28" name="CaixaDeTexto 45"/>
          <p:cNvSpPr txBox="1"/>
          <p:nvPr/>
        </p:nvSpPr>
        <p:spPr>
          <a:xfrm>
            <a:off x="1736090" y="4481830"/>
            <a:ext cx="2248535" cy="521970"/>
          </a:xfrm>
          <a:prstGeom prst="rect">
            <a:avLst/>
          </a:prstGeom>
          <a:noFill/>
        </p:spPr>
        <p:txBody>
          <a:bodyPr wrap="square" rtlCol="0">
            <a:spAutoFit/>
          </a:bodyPr>
          <a:p>
            <a:pPr marL="457200" indent="-457200" algn="l" fontAlgn="auto">
              <a:spcBef>
                <a:spcPts val="6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polarização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 name="CaixaDeTexto 45"/>
          <p:cNvSpPr txBox="1"/>
          <p:nvPr/>
        </p:nvSpPr>
        <p:spPr>
          <a:xfrm>
            <a:off x="5544185" y="4481830"/>
            <a:ext cx="3066415" cy="521970"/>
          </a:xfrm>
          <a:prstGeom prst="rect">
            <a:avLst/>
          </a:prstGeom>
          <a:noFill/>
        </p:spPr>
        <p:txBody>
          <a:bodyPr wrap="square" rtlCol="0">
            <a:spAutoFit/>
          </a:bodyPr>
          <a:p>
            <a:pPr marL="457200" indent="-457200" algn="l" fontAlgn="auto">
              <a:spcBef>
                <a:spcPts val="6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pequenos sinais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 name="CaixaDeTexto 45"/>
          <p:cNvSpPr txBox="1"/>
          <p:nvPr/>
        </p:nvSpPr>
        <p:spPr>
          <a:xfrm>
            <a:off x="478790" y="5312410"/>
            <a:ext cx="11551920" cy="1383665"/>
          </a:xfrm>
          <a:prstGeom prst="rect">
            <a:avLst/>
          </a:prstGeom>
          <a:noFill/>
        </p:spPr>
        <p:txBody>
          <a:bodyPr wrap="square" rtlCol="0">
            <a:spAutoFit/>
          </a:bodyPr>
          <a:p>
            <a:pPr marL="10795" indent="635" algn="l" fontAlgn="auto">
              <a:spcBef>
                <a:spcPts val="600"/>
              </a:spcBef>
              <a:spcAft>
                <a:spcPts val="0"/>
              </a:spcAft>
              <a:buFont typeface="Arial" panose="020B0604020202020204" pitchFamily="34" charset="0"/>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Dessa forma, o cáculo de V</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I</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será feito calculando o ponto de polarização e, depois, resolvendo o modelo de pequenso sinais, que depende de </a:t>
            </a:r>
            <a:r>
              <a:rPr lang="pt-BR" altLang="en-US" sz="2800"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 name="Retângulo 4"/>
              <p:cNvSpPr/>
              <p:nvPr/>
            </p:nvSpPr>
            <p:spPr>
              <a:xfrm>
                <a:off x="2201545" y="2272665"/>
                <a:ext cx="105156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ea typeface="Cambria Math" panose="02040503050406030204" pitchFamily="18" charset="0"/>
                        </a:rPr>
                        <m:t> </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10</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 name="Retângulo 4"/>
              <p:cNvSpPr>
                <a:spLocks noRot="1" noChangeAspect="1" noMove="1" noResize="1" noEditPoints="1" noAdjustHandles="1" noChangeArrowheads="1" noChangeShapeType="1" noTextEdit="1"/>
              </p:cNvSpPr>
              <p:nvPr/>
            </p:nvSpPr>
            <p:spPr>
              <a:xfrm>
                <a:off x="2201545" y="2272665"/>
                <a:ext cx="1051560" cy="583565"/>
              </a:xfrm>
              <a:prstGeom prst="rect">
                <a:avLst/>
              </a:prstGeom>
              <a:blipFill rotWithShape="1">
                <a:blip r:embed="rId9"/>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Retângulo 5"/>
              <p:cNvSpPr/>
              <p:nvPr/>
            </p:nvSpPr>
            <p:spPr>
              <a:xfrm>
                <a:off x="2358390" y="3495675"/>
                <a:ext cx="73533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20</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6" name="Retângulo 5"/>
              <p:cNvSpPr>
                <a:spLocks noRot="1" noChangeAspect="1" noMove="1" noResize="1" noEditPoints="1" noAdjustHandles="1" noChangeArrowheads="1" noChangeShapeType="1" noTextEdit="1"/>
              </p:cNvSpPr>
              <p:nvPr/>
            </p:nvSpPr>
            <p:spPr>
              <a:xfrm>
                <a:off x="2358390" y="3495675"/>
                <a:ext cx="735330" cy="583565"/>
              </a:xfrm>
              <a:prstGeom prst="rect">
                <a:avLst/>
              </a:prstGeom>
              <a:blipFill rotWithShape="1">
                <a:blip r:embed="rId10"/>
                <a:stretch>
                  <a:fillRect/>
                </a:stretch>
              </a:blipFill>
            </p:spPr>
            <p:txBody>
              <a:bodyPr/>
              <a:lstStyle/>
              <a:p>
                <a:r>
                  <a:rPr lang="pt-BR" altLang="en-US">
                    <a:noFill/>
                  </a:rPr>
                  <a:t> </a:t>
                </a:r>
              </a:p>
            </p:txBody>
          </p:sp>
        </mc:Fallback>
      </mc:AlternateContent>
      <p:sp>
        <p:nvSpPr>
          <p:cNvPr id="8" name="Retângulo 7"/>
          <p:cNvSpPr/>
          <p:nvPr/>
        </p:nvSpPr>
        <p:spPr>
          <a:xfrm>
            <a:off x="1675130" y="2923540"/>
            <a:ext cx="714375" cy="583565"/>
          </a:xfrm>
          <a:prstGeom prst="rect">
            <a:avLst/>
          </a:prstGeom>
        </p:spPr>
        <p:txBody>
          <a:bodyPr wrap="square">
            <a:spAutoFit/>
          </a:bodyPr>
          <a:p>
            <a:pPr algn="ctr"/>
            <a:r>
              <a:rPr lang="en-US" altLang="pt-BR" sz="3200" b="0" i="1" smtClean="0">
                <a:latin typeface="Arial" panose="020B0604020202020204" pitchFamily="34" charset="0"/>
                <a:ea typeface="Cambria Math" panose="02040503050406030204" pitchFamily="18" charset="0"/>
                <a:cs typeface="Arial" panose="020B0604020202020204" pitchFamily="34" charset="0"/>
              </a:rPr>
              <a:t>≈</a:t>
            </a:r>
            <a:endParaRPr lang="en-US" altLang="pt-BR" sz="3200" b="0" i="1" dirty="0" smtClean="0">
              <a:latin typeface="Arial" panose="020B0604020202020204" pitchFamily="34" charset="0"/>
              <a:ea typeface="Cambria Math" panose="02040503050406030204" pitchFamily="18" charset="0"/>
              <a:cs typeface="Arial" panose="020B0604020202020204" pitchFamily="34" charset="0"/>
            </a:endParaRPr>
          </a:p>
        </p:txBody>
      </p:sp>
    </p:spTree>
  </p:cSld>
  <p:clrMapOvr>
    <a:masterClrMapping/>
  </p:clrMapOvr>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a:xfrm>
            <a:off x="9291955" y="6136640"/>
            <a:ext cx="2743200" cy="365125"/>
          </a:xfrm>
        </p:spPr>
        <p:txBody>
          <a:bodyPr/>
          <a:p>
            <a:fld id="{74F297BB-B745-4CAB-BE1D-CE4C89382949}" type="slidenum">
              <a:rPr lang="pt-BR" smtClean="0"/>
            </a:fld>
            <a:endParaRPr lang="pt-BR"/>
          </a:p>
        </p:txBody>
      </p:sp>
      <p:sp>
        <p:nvSpPr>
          <p:cNvPr id="161" name="CaixaDeTexto 45"/>
          <p:cNvSpPr txBox="1"/>
          <p:nvPr/>
        </p:nvSpPr>
        <p:spPr>
          <a:xfrm>
            <a:off x="2965450" y="147955"/>
            <a:ext cx="6391910"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8" name="Retângulo 7"/>
              <p:cNvSpPr/>
              <p:nvPr/>
            </p:nvSpPr>
            <p:spPr>
              <a:xfrm>
                <a:off x="5392420" y="1226185"/>
                <a:ext cx="80518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10</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8" name="Retângulo 7"/>
              <p:cNvSpPr>
                <a:spLocks noRot="1" noChangeAspect="1" noMove="1" noResize="1" noEditPoints="1" noAdjustHandles="1" noChangeArrowheads="1" noChangeShapeType="1" noTextEdit="1"/>
              </p:cNvSpPr>
              <p:nvPr/>
            </p:nvSpPr>
            <p:spPr>
              <a:xfrm>
                <a:off x="5392420" y="1226185"/>
                <a:ext cx="805180" cy="58356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 name="Retângulo 9"/>
              <p:cNvSpPr/>
              <p:nvPr/>
            </p:nvSpPr>
            <p:spPr>
              <a:xfrm>
                <a:off x="3806825" y="2508885"/>
                <a:ext cx="53276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𝐼</m:t>
                          </m:r>
                        </m:e>
                        <m:sub>
                          <m:r>
                            <a:rPr lang="en-US" altLang="pt-BR" sz="3200" i="1">
                              <a:latin typeface="Cambria Math" panose="02040503050406030204" pitchFamily="18" charset="0"/>
                              <a:ea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0" name="Retângulo 9"/>
              <p:cNvSpPr>
                <a:spLocks noRot="1" noChangeAspect="1" noMove="1" noResize="1" noEditPoints="1" noAdjustHandles="1" noChangeArrowheads="1" noChangeShapeType="1" noTextEdit="1"/>
              </p:cNvSpPr>
              <p:nvPr/>
            </p:nvSpPr>
            <p:spPr>
              <a:xfrm>
                <a:off x="3806825" y="2508885"/>
                <a:ext cx="532765"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4" name="Retângulo 13"/>
              <p:cNvSpPr/>
              <p:nvPr/>
            </p:nvSpPr>
            <p:spPr>
              <a:xfrm>
                <a:off x="7962900" y="117792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4" name="Retângulo 13"/>
              <p:cNvSpPr>
                <a:spLocks noRot="1" noChangeAspect="1" noMove="1" noResize="1" noEditPoints="1" noAdjustHandles="1" noChangeArrowheads="1" noChangeShapeType="1" noTextEdit="1"/>
              </p:cNvSpPr>
              <p:nvPr/>
            </p:nvSpPr>
            <p:spPr>
              <a:xfrm>
                <a:off x="7962900" y="1177925"/>
                <a:ext cx="858520" cy="58356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5" name="Retângulo 14"/>
              <p:cNvSpPr/>
              <p:nvPr/>
            </p:nvSpPr>
            <p:spPr>
              <a:xfrm>
                <a:off x="7962900" y="235775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5" name="Retângulo 14"/>
              <p:cNvSpPr>
                <a:spLocks noRot="1" noChangeAspect="1" noMove="1" noResize="1" noEditPoints="1" noAdjustHandles="1" noChangeArrowheads="1" noChangeShapeType="1" noTextEdit="1"/>
              </p:cNvSpPr>
              <p:nvPr/>
            </p:nvSpPr>
            <p:spPr>
              <a:xfrm>
                <a:off x="7962900" y="2357755"/>
                <a:ext cx="858520" cy="583565"/>
              </a:xfrm>
              <a:prstGeom prst="rect">
                <a:avLst/>
              </a:prstGeom>
              <a:blipFill rotWithShape="1">
                <a:blip r:embed="rId4"/>
                <a:stretch>
                  <a:fillRect/>
                </a:stretch>
              </a:blipFill>
            </p:spPr>
            <p:txBody>
              <a:bodyPr/>
              <a:lstStyle/>
              <a:p>
                <a:r>
                  <a:rPr lang="pt-BR" altLang="en-US">
                    <a:noFill/>
                  </a:rPr>
                  <a:t> </a:t>
                </a:r>
              </a:p>
            </p:txBody>
          </p:sp>
        </mc:Fallback>
      </mc:AlternateContent>
      <p:cxnSp>
        <p:nvCxnSpPr>
          <p:cNvPr id="16" name="Conector Reto 15"/>
          <p:cNvCxnSpPr/>
          <p:nvPr/>
        </p:nvCxnSpPr>
        <p:spPr>
          <a:xfrm>
            <a:off x="3806825" y="87439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4340225" y="87439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a:off x="5395595" y="85534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6161405" y="88074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8087995" y="86614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8663940" y="81597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4" name="Retângulo 23"/>
              <p:cNvSpPr/>
              <p:nvPr/>
            </p:nvSpPr>
            <p:spPr>
              <a:xfrm>
                <a:off x="6728460" y="169799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4" name="Retângulo 23"/>
              <p:cNvSpPr>
                <a:spLocks noRot="1" noChangeAspect="1" noMove="1" noResize="1" noEditPoints="1" noAdjustHandles="1" noChangeArrowheads="1" noChangeShapeType="1" noTextEdit="1"/>
              </p:cNvSpPr>
              <p:nvPr/>
            </p:nvSpPr>
            <p:spPr>
              <a:xfrm>
                <a:off x="6728460" y="1697990"/>
                <a:ext cx="8585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 name="Retângulo 8"/>
              <p:cNvSpPr/>
              <p:nvPr/>
            </p:nvSpPr>
            <p:spPr>
              <a:xfrm>
                <a:off x="3621405" y="1266825"/>
                <a:ext cx="89408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9" name="Retângulo 8"/>
              <p:cNvSpPr>
                <a:spLocks noRot="1" noChangeAspect="1" noMove="1" noResize="1" noEditPoints="1" noAdjustHandles="1" noChangeArrowheads="1" noChangeShapeType="1" noTextEdit="1"/>
              </p:cNvSpPr>
              <p:nvPr/>
            </p:nvSpPr>
            <p:spPr>
              <a:xfrm>
                <a:off x="3621405" y="1266825"/>
                <a:ext cx="894080" cy="583565"/>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2" name="Retângulo 11"/>
              <p:cNvSpPr/>
              <p:nvPr/>
            </p:nvSpPr>
            <p:spPr>
              <a:xfrm>
                <a:off x="5312410" y="2450465"/>
                <a:ext cx="99568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20</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2" name="Retângulo 11"/>
              <p:cNvSpPr>
                <a:spLocks noRot="1" noChangeAspect="1" noMove="1" noResize="1" noEditPoints="1" noAdjustHandles="1" noChangeArrowheads="1" noChangeShapeType="1" noTextEdit="1"/>
              </p:cNvSpPr>
              <p:nvPr/>
            </p:nvSpPr>
            <p:spPr>
              <a:xfrm>
                <a:off x="5312410" y="2450465"/>
                <a:ext cx="995680" cy="583565"/>
              </a:xfrm>
              <a:prstGeom prst="rect">
                <a:avLst/>
              </a:prstGeom>
              <a:blipFill rotWithShape="1">
                <a:blip r:embed="rId7"/>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6" name="Retângulo 25"/>
              <p:cNvSpPr/>
              <p:nvPr/>
            </p:nvSpPr>
            <p:spPr>
              <a:xfrm>
                <a:off x="4439285" y="175895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i="1" dirty="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6" name="Retângulo 25"/>
              <p:cNvSpPr>
                <a:spLocks noRot="1" noChangeAspect="1" noMove="1" noResize="1" noEditPoints="1" noAdjustHandles="1" noChangeArrowheads="1" noChangeShapeType="1" noTextEdit="1"/>
              </p:cNvSpPr>
              <p:nvPr/>
            </p:nvSpPr>
            <p:spPr>
              <a:xfrm>
                <a:off x="4439285" y="1758950"/>
                <a:ext cx="858520" cy="583565"/>
              </a:xfrm>
              <a:prstGeom prst="rect">
                <a:avLst/>
              </a:prstGeom>
              <a:blipFill rotWithShape="1">
                <a:blip r:embed="rId8"/>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 name="Retângulo 1"/>
              <p:cNvSpPr/>
              <p:nvPr/>
            </p:nvSpPr>
            <p:spPr>
              <a:xfrm>
                <a:off x="3853815" y="4237990"/>
                <a:ext cx="5799455"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 name="Retângulo 1"/>
              <p:cNvSpPr>
                <a:spLocks noRot="1" noChangeAspect="1" noMove="1" noResize="1" noEditPoints="1" noAdjustHandles="1" noChangeArrowheads="1" noChangeShapeType="1" noTextEdit="1"/>
              </p:cNvSpPr>
              <p:nvPr/>
            </p:nvSpPr>
            <p:spPr>
              <a:xfrm>
                <a:off x="3853815" y="4237990"/>
                <a:ext cx="5799455" cy="1100455"/>
              </a:xfrm>
              <a:prstGeom prst="rect">
                <a:avLst/>
              </a:prstGeom>
              <a:blipFill rotWithShape="1">
                <a:blip r:embed="rId9"/>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Retângulo 2"/>
              <p:cNvSpPr/>
              <p:nvPr/>
            </p:nvSpPr>
            <p:spPr>
              <a:xfrm>
                <a:off x="3723005" y="5471160"/>
                <a:ext cx="6061710"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 name="Retângulo 2"/>
              <p:cNvSpPr>
                <a:spLocks noRot="1" noChangeAspect="1" noMove="1" noResize="1" noEditPoints="1" noAdjustHandles="1" noChangeArrowheads="1" noChangeShapeType="1" noTextEdit="1"/>
              </p:cNvSpPr>
              <p:nvPr/>
            </p:nvSpPr>
            <p:spPr>
              <a:xfrm>
                <a:off x="3723005" y="5471160"/>
                <a:ext cx="6061710" cy="1100455"/>
              </a:xfrm>
              <a:prstGeom prst="rect">
                <a:avLst/>
              </a:prstGeom>
              <a:blipFill rotWithShape="1">
                <a:blip r:embed="rId10"/>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Retângulo 4"/>
              <p:cNvSpPr/>
              <p:nvPr/>
            </p:nvSpPr>
            <p:spPr>
              <a:xfrm>
                <a:off x="9659620" y="454977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 name="Retângulo 4"/>
              <p:cNvSpPr>
                <a:spLocks noRot="1" noChangeAspect="1" noMove="1" noResize="1" noEditPoints="1" noAdjustHandles="1" noChangeArrowheads="1" noChangeShapeType="1" noTextEdit="1"/>
              </p:cNvSpPr>
              <p:nvPr/>
            </p:nvSpPr>
            <p:spPr>
              <a:xfrm>
                <a:off x="9659620" y="4549775"/>
                <a:ext cx="858520" cy="583565"/>
              </a:xfrm>
              <a:prstGeom prst="rect">
                <a:avLst/>
              </a:prstGeom>
              <a:blipFill rotWithShape="1">
                <a:blip r:embed="rId1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7" name="Retângulo 26"/>
              <p:cNvSpPr/>
              <p:nvPr/>
            </p:nvSpPr>
            <p:spPr>
              <a:xfrm>
                <a:off x="9659620" y="572960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7" name="Retângulo 26"/>
              <p:cNvSpPr>
                <a:spLocks noRot="1" noChangeAspect="1" noMove="1" noResize="1" noEditPoints="1" noAdjustHandles="1" noChangeArrowheads="1" noChangeShapeType="1" noTextEdit="1"/>
              </p:cNvSpPr>
              <p:nvPr/>
            </p:nvSpPr>
            <p:spPr>
              <a:xfrm>
                <a:off x="9659620" y="5729605"/>
                <a:ext cx="858520" cy="583565"/>
              </a:xfrm>
              <a:prstGeom prst="rect">
                <a:avLst/>
              </a:prstGeom>
              <a:blipFill rotWithShape="1">
                <a:blip r:embed="rId12"/>
                <a:stretch>
                  <a:fillRect/>
                </a:stretch>
              </a:blipFill>
            </p:spPr>
            <p:txBody>
              <a:bodyPr/>
              <a:lstStyle/>
              <a:p>
                <a:r>
                  <a:rPr lang="pt-BR" altLang="en-US">
                    <a:noFill/>
                  </a:rPr>
                  <a:t> </a:t>
                </a:r>
              </a:p>
            </p:txBody>
          </p:sp>
        </mc:Fallback>
      </mc:AlternateContent>
      <p:cxnSp>
        <p:nvCxnSpPr>
          <p:cNvPr id="28" name="Conector Reto 27"/>
          <p:cNvCxnSpPr/>
          <p:nvPr/>
        </p:nvCxnSpPr>
        <p:spPr>
          <a:xfrm>
            <a:off x="3851275" y="42379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9475470" y="42379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9784715" y="42379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a:off x="10360660" y="418782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2" name="Retângulo 31"/>
              <p:cNvSpPr/>
              <p:nvPr/>
            </p:nvSpPr>
            <p:spPr>
              <a:xfrm>
                <a:off x="9168130" y="513969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2" name="Retângulo 31"/>
              <p:cNvSpPr>
                <a:spLocks noRot="1" noChangeAspect="1" noMove="1" noResize="1" noEditPoints="1" noAdjustHandles="1" noChangeArrowheads="1" noChangeShapeType="1" noTextEdit="1"/>
              </p:cNvSpPr>
              <p:nvPr/>
            </p:nvSpPr>
            <p:spPr>
              <a:xfrm>
                <a:off x="9168130" y="5139690"/>
                <a:ext cx="858520" cy="583565"/>
              </a:xfrm>
              <a:prstGeom prst="rect">
                <a:avLst/>
              </a:prstGeom>
              <a:blipFill rotWithShape="1">
                <a:blip r:embed="rId1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3" name="Retângulo 32"/>
              <p:cNvSpPr/>
              <p:nvPr/>
            </p:nvSpPr>
            <p:spPr>
              <a:xfrm>
                <a:off x="2465705" y="5748655"/>
                <a:ext cx="53276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𝑖</m:t>
                          </m:r>
                        </m:e>
                        <m:sub>
                          <m:r>
                            <a:rPr lang="en-US" altLang="pt-BR" sz="3200" i="1">
                              <a:latin typeface="Cambria Math" panose="02040503050406030204" pitchFamily="18" charset="0"/>
                              <a:ea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3" name="Retângulo 32"/>
              <p:cNvSpPr>
                <a:spLocks noRot="1" noChangeAspect="1" noMove="1" noResize="1" noEditPoints="1" noAdjustHandles="1" noChangeArrowheads="1" noChangeShapeType="1" noTextEdit="1"/>
              </p:cNvSpPr>
              <p:nvPr/>
            </p:nvSpPr>
            <p:spPr>
              <a:xfrm>
                <a:off x="2465705" y="5748655"/>
                <a:ext cx="532765" cy="583565"/>
              </a:xfrm>
              <a:prstGeom prst="rect">
                <a:avLst/>
              </a:prstGeom>
              <a:blipFill rotWithShape="1">
                <a:blip r:embed="rId14"/>
                <a:stretch>
                  <a:fillRect/>
                </a:stretch>
              </a:blipFill>
            </p:spPr>
            <p:txBody>
              <a:bodyPr/>
              <a:lstStyle/>
              <a:p>
                <a:r>
                  <a:rPr lang="pt-BR" altLang="en-US">
                    <a:noFill/>
                  </a:rPr>
                  <a:t> </a:t>
                </a:r>
              </a:p>
            </p:txBody>
          </p:sp>
        </mc:Fallback>
      </mc:AlternateContent>
      <p:cxnSp>
        <p:nvCxnSpPr>
          <p:cNvPr id="34" name="Conector Reto 33"/>
          <p:cNvCxnSpPr/>
          <p:nvPr/>
        </p:nvCxnSpPr>
        <p:spPr>
          <a:xfrm>
            <a:off x="2465705" y="411416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2999105" y="411416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8" name="Retângulo 37"/>
              <p:cNvSpPr/>
              <p:nvPr/>
            </p:nvSpPr>
            <p:spPr>
              <a:xfrm>
                <a:off x="2280285" y="4506595"/>
                <a:ext cx="89408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𝑣</m:t>
                          </m:r>
                        </m:e>
                        <m:sub>
                          <m:r>
                            <a:rPr lang="en-US" altLang="pt-BR" sz="3200" i="1">
                              <a:latin typeface="Cambria Math" panose="02040503050406030204" pitchFamily="18" charset="0"/>
                              <a:ea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8" name="Retângulo 37"/>
              <p:cNvSpPr>
                <a:spLocks noRot="1" noChangeAspect="1" noMove="1" noResize="1" noEditPoints="1" noAdjustHandles="1" noChangeArrowheads="1" noChangeShapeType="1" noTextEdit="1"/>
              </p:cNvSpPr>
              <p:nvPr/>
            </p:nvSpPr>
            <p:spPr>
              <a:xfrm>
                <a:off x="2280285" y="4506595"/>
                <a:ext cx="894080" cy="583565"/>
              </a:xfrm>
              <a:prstGeom prst="rect">
                <a:avLst/>
              </a:prstGeom>
              <a:blipFill rotWithShape="1">
                <a:blip r:embed="rId1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9" name="Retângulo 38"/>
              <p:cNvSpPr/>
              <p:nvPr/>
            </p:nvSpPr>
            <p:spPr>
              <a:xfrm>
                <a:off x="3098165" y="499872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9" name="Retângulo 38"/>
              <p:cNvSpPr>
                <a:spLocks noRot="1" noChangeAspect="1" noMove="1" noResize="1" noEditPoints="1" noAdjustHandles="1" noChangeArrowheads="1" noChangeShapeType="1" noTextEdit="1"/>
              </p:cNvSpPr>
              <p:nvPr/>
            </p:nvSpPr>
            <p:spPr>
              <a:xfrm>
                <a:off x="3098165" y="4998720"/>
                <a:ext cx="858520" cy="583565"/>
              </a:xfrm>
              <a:prstGeom prst="rect">
                <a:avLst/>
              </a:prstGeom>
              <a:blipFill rotWithShape="1">
                <a:blip r:embed="rId16"/>
                <a:stretch>
                  <a:fillRect/>
                </a:stretch>
              </a:blipFill>
            </p:spPr>
            <p:txBody>
              <a:bodyPr/>
              <a:lstStyle/>
              <a:p>
                <a:r>
                  <a:rPr lang="pt-BR" altLang="en-US">
                    <a:noFill/>
                  </a:rPr>
                  <a:t> </a:t>
                </a:r>
              </a:p>
            </p:txBody>
          </p:sp>
        </mc:Fallback>
      </mc:AlternateContent>
      <p:sp>
        <p:nvSpPr>
          <p:cNvPr id="40" name="CaixaDeTexto 45"/>
          <p:cNvSpPr txBox="1"/>
          <p:nvPr/>
        </p:nvSpPr>
        <p:spPr>
          <a:xfrm>
            <a:off x="4764405" y="3308350"/>
            <a:ext cx="2091690" cy="521970"/>
          </a:xfrm>
          <a:prstGeom prst="rect">
            <a:avLst/>
          </a:prstGeom>
          <a:noFill/>
        </p:spPr>
        <p:txBody>
          <a:bodyPr wrap="square" rtlCol="0">
            <a:spAutoFit/>
          </a:bodyPr>
          <a:p>
            <a:pPr marL="457200" indent="-457200" algn="l" fontAlgn="auto">
              <a:spcBef>
                <a:spcPts val="6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polarização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1" name="CaixaDeTexto 45"/>
          <p:cNvSpPr txBox="1"/>
          <p:nvPr/>
        </p:nvSpPr>
        <p:spPr>
          <a:xfrm>
            <a:off x="7567295" y="3060700"/>
            <a:ext cx="1724660" cy="953135"/>
          </a:xfrm>
          <a:prstGeom prst="rect">
            <a:avLst/>
          </a:prstGeom>
          <a:noFill/>
        </p:spPr>
        <p:txBody>
          <a:bodyPr wrap="square" rtlCol="0">
            <a:spAutoFit/>
          </a:bodyPr>
          <a:p>
            <a:pPr marL="14605" indent="-14605" algn="ctr" fontAlgn="auto">
              <a:spcBef>
                <a:spcPts val="6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pequenos sinais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a:xfrm>
            <a:off x="9291955" y="6136640"/>
            <a:ext cx="2743200" cy="365125"/>
          </a:xfrm>
        </p:spPr>
        <p:txBody>
          <a:bodyPr/>
          <a:p>
            <a:fld id="{74F297BB-B745-4CAB-BE1D-CE4C89382949}" type="slidenum">
              <a:rPr lang="pt-BR" smtClean="0"/>
            </a:fld>
            <a:endParaRPr lang="pt-BR"/>
          </a:p>
        </p:txBody>
      </p:sp>
      <p:sp>
        <p:nvSpPr>
          <p:cNvPr id="161" name="CaixaDeTexto 45"/>
          <p:cNvSpPr txBox="1"/>
          <p:nvPr/>
        </p:nvSpPr>
        <p:spPr>
          <a:xfrm>
            <a:off x="546735" y="483870"/>
            <a:ext cx="10844530" cy="252285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modelo de pequenos sinais híbrido pode ser descrito por uma matriz H, com parâmetros constantes. Esta matriz pode ser associada a um circuito, que tem suas tensões e correntes relacionadas como indicado abaixo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 name="Retângulo 1"/>
              <p:cNvSpPr/>
              <p:nvPr/>
            </p:nvSpPr>
            <p:spPr>
              <a:xfrm>
                <a:off x="1845945" y="3553460"/>
                <a:ext cx="5799455"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 name="Retângulo 1"/>
              <p:cNvSpPr>
                <a:spLocks noRot="1" noChangeAspect="1" noMove="1" noResize="1" noEditPoints="1" noAdjustHandles="1" noChangeArrowheads="1" noChangeShapeType="1" noTextEdit="1"/>
              </p:cNvSpPr>
              <p:nvPr/>
            </p:nvSpPr>
            <p:spPr>
              <a:xfrm>
                <a:off x="1845945" y="3553460"/>
                <a:ext cx="5799455" cy="110045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Retângulo 2"/>
              <p:cNvSpPr/>
              <p:nvPr/>
            </p:nvSpPr>
            <p:spPr>
              <a:xfrm>
                <a:off x="1715135" y="4786630"/>
                <a:ext cx="6061710"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 name="Retângulo 2"/>
              <p:cNvSpPr>
                <a:spLocks noRot="1" noChangeAspect="1" noMove="1" noResize="1" noEditPoints="1" noAdjustHandles="1" noChangeArrowheads="1" noChangeShapeType="1" noTextEdit="1"/>
              </p:cNvSpPr>
              <p:nvPr/>
            </p:nvSpPr>
            <p:spPr>
              <a:xfrm>
                <a:off x="1715135" y="4786630"/>
                <a:ext cx="6061710" cy="110045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Retângulo 4"/>
              <p:cNvSpPr/>
              <p:nvPr/>
            </p:nvSpPr>
            <p:spPr>
              <a:xfrm>
                <a:off x="7575550" y="386524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 name="Retângulo 4"/>
              <p:cNvSpPr>
                <a:spLocks noRot="1" noChangeAspect="1" noMove="1" noResize="1" noEditPoints="1" noAdjustHandles="1" noChangeArrowheads="1" noChangeShapeType="1" noTextEdit="1"/>
              </p:cNvSpPr>
              <p:nvPr/>
            </p:nvSpPr>
            <p:spPr>
              <a:xfrm>
                <a:off x="7575550" y="3865245"/>
                <a:ext cx="858520" cy="58356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7" name="Retângulo 26"/>
              <p:cNvSpPr/>
              <p:nvPr/>
            </p:nvSpPr>
            <p:spPr>
              <a:xfrm>
                <a:off x="7575550" y="504507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7" name="Retângulo 26"/>
              <p:cNvSpPr>
                <a:spLocks noRot="1" noChangeAspect="1" noMove="1" noResize="1" noEditPoints="1" noAdjustHandles="1" noChangeArrowheads="1" noChangeShapeType="1" noTextEdit="1"/>
              </p:cNvSpPr>
              <p:nvPr/>
            </p:nvSpPr>
            <p:spPr>
              <a:xfrm>
                <a:off x="7575550" y="5045075"/>
                <a:ext cx="858520" cy="583565"/>
              </a:xfrm>
              <a:prstGeom prst="rect">
                <a:avLst/>
              </a:prstGeom>
              <a:blipFill rotWithShape="1">
                <a:blip r:embed="rId4"/>
                <a:stretch>
                  <a:fillRect/>
                </a:stretch>
              </a:blipFill>
            </p:spPr>
            <p:txBody>
              <a:bodyPr/>
              <a:lstStyle/>
              <a:p>
                <a:r>
                  <a:rPr lang="pt-BR" altLang="en-US">
                    <a:noFill/>
                  </a:rPr>
                  <a:t> </a:t>
                </a:r>
              </a:p>
            </p:txBody>
          </p:sp>
        </mc:Fallback>
      </mc:AlternateContent>
      <p:cxnSp>
        <p:nvCxnSpPr>
          <p:cNvPr id="28" name="Conector Reto 27"/>
          <p:cNvCxnSpPr/>
          <p:nvPr/>
        </p:nvCxnSpPr>
        <p:spPr>
          <a:xfrm>
            <a:off x="1843405" y="362204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7467600" y="355346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7700645" y="355346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a:off x="8276590" y="350329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2" name="Retângulo 31"/>
              <p:cNvSpPr/>
              <p:nvPr/>
            </p:nvSpPr>
            <p:spPr>
              <a:xfrm>
                <a:off x="7145020" y="445516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2" name="Retângulo 31"/>
              <p:cNvSpPr>
                <a:spLocks noRot="1" noChangeAspect="1" noMove="1" noResize="1" noEditPoints="1" noAdjustHandles="1" noChangeArrowheads="1" noChangeShapeType="1" noTextEdit="1"/>
              </p:cNvSpPr>
              <p:nvPr/>
            </p:nvSpPr>
            <p:spPr>
              <a:xfrm>
                <a:off x="7145020" y="4455160"/>
                <a:ext cx="8585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3" name="Retângulo 32"/>
              <p:cNvSpPr/>
              <p:nvPr/>
            </p:nvSpPr>
            <p:spPr>
              <a:xfrm>
                <a:off x="732155" y="5247005"/>
                <a:ext cx="53276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𝑖</m:t>
                          </m:r>
                        </m:e>
                        <m:sub>
                          <m:r>
                            <a:rPr lang="en-US" altLang="pt-BR" sz="3200" i="1">
                              <a:latin typeface="Cambria Math" panose="02040503050406030204" pitchFamily="18" charset="0"/>
                              <a:ea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3" name="Retângulo 32"/>
              <p:cNvSpPr>
                <a:spLocks noRot="1" noChangeAspect="1" noMove="1" noResize="1" noEditPoints="1" noAdjustHandles="1" noChangeArrowheads="1" noChangeShapeType="1" noTextEdit="1"/>
              </p:cNvSpPr>
              <p:nvPr/>
            </p:nvSpPr>
            <p:spPr>
              <a:xfrm>
                <a:off x="732155" y="5247005"/>
                <a:ext cx="532765" cy="583565"/>
              </a:xfrm>
              <a:prstGeom prst="rect">
                <a:avLst/>
              </a:prstGeom>
              <a:blipFill rotWithShape="1">
                <a:blip r:embed="rId6"/>
                <a:stretch>
                  <a:fillRect/>
                </a:stretch>
              </a:blipFill>
            </p:spPr>
            <p:txBody>
              <a:bodyPr/>
              <a:lstStyle/>
              <a:p>
                <a:r>
                  <a:rPr lang="pt-BR" altLang="en-US">
                    <a:noFill/>
                  </a:rPr>
                  <a:t> </a:t>
                </a:r>
              </a:p>
            </p:txBody>
          </p:sp>
        </mc:Fallback>
      </mc:AlternateContent>
      <p:cxnSp>
        <p:nvCxnSpPr>
          <p:cNvPr id="34" name="Conector Reto 33"/>
          <p:cNvCxnSpPr/>
          <p:nvPr/>
        </p:nvCxnSpPr>
        <p:spPr>
          <a:xfrm>
            <a:off x="732155" y="361251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1265555" y="361251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8" name="Retângulo 37"/>
              <p:cNvSpPr/>
              <p:nvPr/>
            </p:nvSpPr>
            <p:spPr>
              <a:xfrm>
                <a:off x="546735" y="4004945"/>
                <a:ext cx="89408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𝑣</m:t>
                          </m:r>
                        </m:e>
                        <m:sub>
                          <m:r>
                            <a:rPr lang="en-US" altLang="pt-BR" sz="3200" i="1">
                              <a:latin typeface="Cambria Math" panose="02040503050406030204" pitchFamily="18" charset="0"/>
                              <a:ea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8" name="Retângulo 37"/>
              <p:cNvSpPr>
                <a:spLocks noRot="1" noChangeAspect="1" noMove="1" noResize="1" noEditPoints="1" noAdjustHandles="1" noChangeArrowheads="1" noChangeShapeType="1" noTextEdit="1"/>
              </p:cNvSpPr>
              <p:nvPr/>
            </p:nvSpPr>
            <p:spPr>
              <a:xfrm>
                <a:off x="546735" y="4004945"/>
                <a:ext cx="894080" cy="583565"/>
              </a:xfrm>
              <a:prstGeom prst="rect">
                <a:avLst/>
              </a:prstGeom>
              <a:blipFill rotWithShape="1">
                <a:blip r:embed="rId7"/>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9" name="Retângulo 38"/>
              <p:cNvSpPr/>
              <p:nvPr/>
            </p:nvSpPr>
            <p:spPr>
              <a:xfrm>
                <a:off x="1084580" y="442976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9" name="Retângulo 38"/>
              <p:cNvSpPr>
                <a:spLocks noRot="1" noChangeAspect="1" noMove="1" noResize="1" noEditPoints="1" noAdjustHandles="1" noChangeArrowheads="1" noChangeShapeType="1" noTextEdit="1"/>
              </p:cNvSpPr>
              <p:nvPr/>
            </p:nvSpPr>
            <p:spPr>
              <a:xfrm>
                <a:off x="1084580" y="4429760"/>
                <a:ext cx="858520" cy="583565"/>
              </a:xfrm>
              <a:prstGeom prst="rect">
                <a:avLst/>
              </a:prstGeom>
              <a:blipFill rotWithShape="1">
                <a:blip r:embed="rId8"/>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Retângulo 5"/>
              <p:cNvSpPr/>
              <p:nvPr/>
            </p:nvSpPr>
            <p:spPr>
              <a:xfrm>
                <a:off x="8150860" y="448056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6" name="Retângulo 5"/>
              <p:cNvSpPr>
                <a:spLocks noRot="1" noChangeAspect="1" noMove="1" noResize="1" noEditPoints="1" noAdjustHandles="1" noChangeArrowheads="1" noChangeShapeType="1" noTextEdit="1"/>
              </p:cNvSpPr>
              <p:nvPr/>
            </p:nvSpPr>
            <p:spPr>
              <a:xfrm>
                <a:off x="8150860" y="4480560"/>
                <a:ext cx="858520" cy="583565"/>
              </a:xfrm>
              <a:prstGeom prst="rect">
                <a:avLst/>
              </a:prstGeom>
              <a:blipFill rotWithShape="1">
                <a:blip r:embed="rId8"/>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3" name="Retângulo 42"/>
              <p:cNvSpPr/>
              <p:nvPr/>
            </p:nvSpPr>
            <p:spPr>
              <a:xfrm>
                <a:off x="8591550" y="3670300"/>
                <a:ext cx="23317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1" i="1" smtClean="0">
                          <a:latin typeface="Cambria Math" panose="02040503050406030204" pitchFamily="18" charset="0"/>
                          <a:ea typeface="Cambria Math" panose="02040503050406030204" pitchFamily="18" charset="0"/>
                        </a:rPr>
                        <m:t> </m:t>
                      </m:r>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𝒉</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𝟏𝟏</m:t>
                          </m:r>
                        </m:sub>
                      </m:s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𝒉</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𝟏𝟐</m:t>
                          </m:r>
                        </m:sub>
                      </m:sSub>
                    </m:oMath>
                  </m:oMathPara>
                </a14:m>
                <a:endParaRPr lang="pt-BR" sz="3200" b="1" dirty="0">
                  <a:latin typeface="Cambria Math" panose="02040503050406030204" pitchFamily="18" charset="0"/>
                  <a:ea typeface="Cambria Math" panose="02040503050406030204" pitchFamily="18" charset="0"/>
                </a:endParaRPr>
              </a:p>
            </p:txBody>
          </p:sp>
        </mc:Choice>
        <mc:Fallback>
          <p:sp>
            <p:nvSpPr>
              <p:cNvPr id="43" name="Retângulo 42"/>
              <p:cNvSpPr>
                <a:spLocks noRot="1" noChangeAspect="1" noMove="1" noResize="1" noEditPoints="1" noAdjustHandles="1" noChangeArrowheads="1" noChangeShapeType="1" noTextEdit="1"/>
              </p:cNvSpPr>
              <p:nvPr/>
            </p:nvSpPr>
            <p:spPr>
              <a:xfrm>
                <a:off x="8591550" y="3670300"/>
                <a:ext cx="2331720" cy="583565"/>
              </a:xfrm>
              <a:prstGeom prst="rect">
                <a:avLst/>
              </a:prstGeom>
              <a:blipFill rotWithShape="1">
                <a:blip r:embed="rId9"/>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4" name="Retângulo 43"/>
              <p:cNvSpPr/>
              <p:nvPr/>
            </p:nvSpPr>
            <p:spPr>
              <a:xfrm>
                <a:off x="8724900" y="5128895"/>
                <a:ext cx="228155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𝒉</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𝟐𝟏</m:t>
                          </m:r>
                        </m:sub>
                      </m:s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1" i="1" smtClean="0">
                          <a:latin typeface="Cambria Math" panose="02040503050406030204" pitchFamily="18" charset="0"/>
                          <a:ea typeface="Cambria Math" panose="02040503050406030204" pitchFamily="18" charset="0"/>
                        </a:rPr>
                        <m:t>   </m:t>
                      </m:r>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𝒉</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𝟐𝟐</m:t>
                          </m:r>
                        </m:sub>
                      </m:s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b="1" dirty="0">
                  <a:latin typeface="Cambria Math" panose="02040503050406030204" pitchFamily="18" charset="0"/>
                  <a:ea typeface="Cambria Math" panose="02040503050406030204" pitchFamily="18" charset="0"/>
                </a:endParaRPr>
              </a:p>
            </p:txBody>
          </p:sp>
        </mc:Choice>
        <mc:Fallback>
          <p:sp>
            <p:nvSpPr>
              <p:cNvPr id="44" name="Retângulo 43"/>
              <p:cNvSpPr>
                <a:spLocks noRot="1" noChangeAspect="1" noMove="1" noResize="1" noEditPoints="1" noAdjustHandles="1" noChangeArrowheads="1" noChangeShapeType="1" noTextEdit="1"/>
              </p:cNvSpPr>
              <p:nvPr/>
            </p:nvSpPr>
            <p:spPr>
              <a:xfrm>
                <a:off x="8724900" y="5128895"/>
                <a:ext cx="2281555" cy="583565"/>
              </a:xfrm>
              <a:prstGeom prst="rect">
                <a:avLst/>
              </a:prstGeom>
              <a:blipFill rotWithShape="1">
                <a:blip r:embed="rId10"/>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5" name="Retângulo 44"/>
              <p:cNvSpPr/>
              <p:nvPr/>
            </p:nvSpPr>
            <p:spPr>
              <a:xfrm>
                <a:off x="10981690" y="385635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𝒊</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𝟏</m:t>
                          </m:r>
                        </m:sub>
                      </m:sSub>
                    </m:oMath>
                  </m:oMathPara>
                </a14:m>
                <a:endParaRPr lang="pt-BR" sz="3200" b="1" dirty="0">
                  <a:latin typeface="Cambria Math" panose="02040503050406030204" pitchFamily="18" charset="0"/>
                  <a:ea typeface="Cambria Math" panose="02040503050406030204" pitchFamily="18" charset="0"/>
                </a:endParaRPr>
              </a:p>
            </p:txBody>
          </p:sp>
        </mc:Choice>
        <mc:Fallback>
          <p:sp>
            <p:nvSpPr>
              <p:cNvPr id="45" name="Retângulo 44"/>
              <p:cNvSpPr>
                <a:spLocks noRot="1" noChangeAspect="1" noMove="1" noResize="1" noEditPoints="1" noAdjustHandles="1" noChangeArrowheads="1" noChangeShapeType="1" noTextEdit="1"/>
              </p:cNvSpPr>
              <p:nvPr/>
            </p:nvSpPr>
            <p:spPr>
              <a:xfrm>
                <a:off x="10981690" y="3856355"/>
                <a:ext cx="858520" cy="583565"/>
              </a:xfrm>
              <a:prstGeom prst="rect">
                <a:avLst/>
              </a:prstGeom>
              <a:blipFill rotWithShape="1">
                <a:blip r:embed="rId1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6" name="Retângulo 45"/>
              <p:cNvSpPr/>
              <p:nvPr/>
            </p:nvSpPr>
            <p:spPr>
              <a:xfrm>
                <a:off x="10981690" y="503618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𝒗</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𝟐</m:t>
                          </m:r>
                        </m:sub>
                      </m:sSub>
                    </m:oMath>
                  </m:oMathPara>
                </a14:m>
                <a:endParaRPr lang="pt-BR" sz="3200" b="1" dirty="0">
                  <a:latin typeface="Cambria Math" panose="02040503050406030204" pitchFamily="18" charset="0"/>
                  <a:ea typeface="Cambria Math" panose="02040503050406030204" pitchFamily="18" charset="0"/>
                </a:endParaRPr>
              </a:p>
            </p:txBody>
          </p:sp>
        </mc:Choice>
        <mc:Fallback>
          <p:sp>
            <p:nvSpPr>
              <p:cNvPr id="46" name="Retângulo 45"/>
              <p:cNvSpPr>
                <a:spLocks noRot="1" noChangeAspect="1" noMove="1" noResize="1" noEditPoints="1" noAdjustHandles="1" noChangeArrowheads="1" noChangeShapeType="1" noTextEdit="1"/>
              </p:cNvSpPr>
              <p:nvPr/>
            </p:nvSpPr>
            <p:spPr>
              <a:xfrm>
                <a:off x="10981690" y="5036185"/>
                <a:ext cx="858520" cy="583565"/>
              </a:xfrm>
              <a:prstGeom prst="rect">
                <a:avLst/>
              </a:prstGeom>
              <a:blipFill rotWithShape="1">
                <a:blip r:embed="rId12"/>
                <a:stretch>
                  <a:fillRect/>
                </a:stretch>
              </a:blipFill>
            </p:spPr>
            <p:txBody>
              <a:bodyPr/>
              <a:lstStyle/>
              <a:p>
                <a:r>
                  <a:rPr lang="pt-BR" altLang="en-US">
                    <a:noFill/>
                  </a:rPr>
                  <a:t> </a:t>
                </a:r>
              </a:p>
            </p:txBody>
          </p:sp>
        </mc:Fallback>
      </mc:AlternateContent>
      <p:cxnSp>
        <p:nvCxnSpPr>
          <p:cNvPr id="47" name="Conector Reto 46"/>
          <p:cNvCxnSpPr/>
          <p:nvPr/>
        </p:nvCxnSpPr>
        <p:spPr>
          <a:xfrm>
            <a:off x="8852535" y="355346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10831830" y="349440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a:off x="11106785" y="354457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a:off x="11682730" y="349440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1" name="Retângulo 50"/>
              <p:cNvSpPr/>
              <p:nvPr/>
            </p:nvSpPr>
            <p:spPr>
              <a:xfrm>
                <a:off x="10532110" y="446151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1" i="1" smtClean="0">
                          <a:latin typeface="Cambria Math" panose="02040503050406030204" pitchFamily="18" charset="0"/>
                          <a:ea typeface="MS Mincho" charset="0"/>
                          <a:cs typeface="Cambria Math" panose="02040503050406030204" pitchFamily="18" charset="0"/>
                        </a:rPr>
                        <m:t>∗</m:t>
                      </m:r>
                    </m:oMath>
                  </m:oMathPara>
                </a14:m>
                <a:endParaRPr lang="en-US" altLang="pt-BR" sz="3200" b="1"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51" name="Retângulo 50"/>
              <p:cNvSpPr>
                <a:spLocks noRot="1" noChangeAspect="1" noMove="1" noResize="1" noEditPoints="1" noAdjustHandles="1" noChangeArrowheads="1" noChangeShapeType="1" noTextEdit="1"/>
              </p:cNvSpPr>
              <p:nvPr/>
            </p:nvSpPr>
            <p:spPr>
              <a:xfrm>
                <a:off x="10532110" y="4461510"/>
                <a:ext cx="858520" cy="583565"/>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Retângulo 2"/>
              <p:cNvSpPr/>
              <p:nvPr/>
            </p:nvSpPr>
            <p:spPr>
              <a:xfrm>
                <a:off x="715190" y="613535"/>
                <a:ext cx="10624457" cy="1390650"/>
              </a:xfrm>
              <a:prstGeom prst="rect">
                <a:avLst/>
              </a:prstGeom>
            </p:spPr>
            <p:txBody>
              <a:bodyPr wrap="square">
                <a:spAutoFit/>
              </a:bodyPr>
              <a:lstStyle/>
              <a:p>
                <a:pPr algn="ctr">
                  <a:lnSpc>
                    <a:spcPct val="120000"/>
                  </a:lnSpc>
                </a:pPr>
                <a14:m>
                  <m:oMathPara xmlns:m="http://schemas.openxmlformats.org/officeDocument/2006/math">
                    <m:oMathParaPr>
                      <m:jc m:val="centerGroup"/>
                    </m:oMathParaPr>
                    <m:oMath xmlns:m="http://schemas.openxmlformats.org/officeDocument/2006/math">
                      <m:r>
                        <a:rPr lang="pt-BR" sz="2400" i="1" smtClean="0">
                          <a:latin typeface="Cambria Math" panose="02040503050406030204" pitchFamily="18" charset="0"/>
                          <a:ea typeface="Cambria Math" panose="02040503050406030204" pitchFamily="18" charset="0"/>
                          <a:cs typeface="Calibri" panose="020F0502020204030204" charset="0"/>
                        </a:rPr>
                        <m:t>ℒ</m:t>
                      </m:r>
                      <m:d>
                        <m:dPr>
                          <m:ctrlPr>
                            <a:rPr lang="pt-BR" sz="2400" b="0" i="1" smtClean="0">
                              <a:latin typeface="Cambria Math" panose="02040503050406030204" pitchFamily="18" charset="0"/>
                              <a:ea typeface="Cambria Math" panose="02040503050406030204" pitchFamily="18" charset="0"/>
                              <a:cs typeface="Calibri" panose="020F0502020204030204" charset="0"/>
                            </a:rPr>
                          </m:ctrlPr>
                        </m:dPr>
                        <m:e>
                          <m:sSup>
                            <m:sSupPr>
                              <m:ctrlPr>
                                <a:rPr lang="pt-BR" sz="2400" b="0" i="1" smtClean="0">
                                  <a:latin typeface="Cambria Math" panose="02040503050406030204" pitchFamily="18" charset="0"/>
                                  <a:ea typeface="Cambria Math" panose="02040503050406030204" pitchFamily="18" charset="0"/>
                                  <a:cs typeface="Calibri" panose="020F0502020204030204" charset="0"/>
                                </a:rPr>
                              </m:ctrlPr>
                            </m:sSupPr>
                            <m:e>
                              <m:r>
                                <a:rPr lang="pt-BR" sz="2400" b="0" i="1" smtClean="0">
                                  <a:latin typeface="Cambria Math" panose="02040503050406030204" pitchFamily="18" charset="0"/>
                                  <a:ea typeface="Cambria Math" panose="02040503050406030204" pitchFamily="18" charset="0"/>
                                  <a:cs typeface="Calibri" panose="020F0502020204030204" charset="0"/>
                                </a:rPr>
                                <m:t>𝑒</m:t>
                              </m:r>
                            </m:e>
                            <m:sup>
                              <m:r>
                                <a:rPr lang="pt-BR" sz="2400" b="0" i="1" smtClean="0">
                                  <a:latin typeface="Cambria Math" panose="02040503050406030204" pitchFamily="18" charset="0"/>
                                  <a:ea typeface="Cambria Math" panose="02040503050406030204" pitchFamily="18" charset="0"/>
                                  <a:cs typeface="Calibri" panose="020F0502020204030204" charset="0"/>
                                </a:rPr>
                                <m:t>𝑘</m:t>
                              </m:r>
                              <m:d>
                                <m:dPr>
                                  <m:ctrlPr>
                                    <a:rPr lang="pt-BR" sz="2400" b="0" i="1" smtClean="0">
                                      <a:latin typeface="Cambria Math" panose="02040503050406030204" pitchFamily="18" charset="0"/>
                                      <a:ea typeface="Cambria Math" panose="02040503050406030204" pitchFamily="18" charset="0"/>
                                      <a:cs typeface="Calibri" panose="020F0502020204030204" charset="0"/>
                                    </a:rPr>
                                  </m:ctrlPr>
                                </m:dPr>
                                <m:e>
                                  <m:r>
                                    <a:rPr lang="pt-BR" sz="2400" b="0" i="1" smtClean="0">
                                      <a:latin typeface="Cambria Math" panose="02040503050406030204" pitchFamily="18" charset="0"/>
                                      <a:ea typeface="Cambria Math" panose="02040503050406030204" pitchFamily="18" charset="0"/>
                                      <a:cs typeface="Calibri" panose="020F0502020204030204" charset="0"/>
                                    </a:rPr>
                                    <m:t>𝑡</m:t>
                                  </m:r>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b="0" i="1" smtClean="0">
                                      <a:latin typeface="Cambria Math" panose="02040503050406030204" pitchFamily="18" charset="0"/>
                                      <a:ea typeface="Cambria Math" panose="02040503050406030204" pitchFamily="18" charset="0"/>
                                      <a:cs typeface="Calibri" panose="020F0502020204030204" charset="0"/>
                                    </a:rPr>
                                    <m:t>𝑡𝑜</m:t>
                                  </m:r>
                                </m:e>
                              </m:d>
                            </m:sup>
                          </m:sSup>
                        </m:e>
                      </m:d>
                      <m:r>
                        <a:rPr lang="pt-BR" sz="2400" i="1" smtClean="0">
                          <a:latin typeface="Cambria Math" panose="02040503050406030204" pitchFamily="18" charset="0"/>
                          <a:cs typeface="Calibri" panose="020F0502020204030204" charset="0"/>
                        </a:rPr>
                        <m:t>=</m:t>
                      </m:r>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i="1">
                              <a:latin typeface="Cambria Math" panose="02040503050406030204" pitchFamily="18" charset="0"/>
                              <a:ea typeface="Cambria Math" panose="02040503050406030204" pitchFamily="18" charset="0"/>
                              <a:cs typeface="Calibri" panose="020F0502020204030204" charset="0"/>
                            </a:rPr>
                            <m:t>𝑘</m:t>
                          </m:r>
                          <m:sSub>
                            <m:sSubPr>
                              <m:ctrlPr>
                                <a:rPr lang="pt-BR" sz="2400" i="1" smtClean="0">
                                  <a:latin typeface="Cambria Math" panose="02040503050406030204" pitchFamily="18" charset="0"/>
                                  <a:ea typeface="Cambria Math" panose="02040503050406030204" pitchFamily="18" charset="0"/>
                                  <a:cs typeface="Calibri" panose="020F0502020204030204" charset="0"/>
                                </a:rPr>
                              </m:ctrlPr>
                            </m:sSubPr>
                            <m:e>
                              <m:r>
                                <a:rPr lang="pt-BR" sz="2400" b="0" i="1" smtClean="0">
                                  <a:latin typeface="Cambria Math" panose="02040503050406030204" pitchFamily="18" charset="0"/>
                                  <a:ea typeface="Cambria Math" panose="02040503050406030204" pitchFamily="18" charset="0"/>
                                  <a:cs typeface="Calibri" panose="020F0502020204030204" charset="0"/>
                                </a:rPr>
                                <m:t>𝑡</m:t>
                              </m:r>
                            </m:e>
                            <m:sub>
                              <m:r>
                                <a:rPr lang="pt-BR" sz="2400" b="0" i="1" smtClean="0">
                                  <a:latin typeface="Cambria Math" panose="02040503050406030204" pitchFamily="18" charset="0"/>
                                  <a:ea typeface="Cambria Math" panose="02040503050406030204" pitchFamily="18" charset="0"/>
                                  <a:cs typeface="Calibri" panose="020F0502020204030204" charset="0"/>
                                </a:rPr>
                                <m:t>0</m:t>
                              </m:r>
                            </m:sub>
                          </m:sSub>
                        </m:sup>
                      </m:sSup>
                      <m:r>
                        <a:rPr lang="pt-BR" sz="2400" i="1">
                          <a:latin typeface="Cambria Math" panose="02040503050406030204" pitchFamily="18" charset="0"/>
                          <a:ea typeface="Cambria Math" panose="02040503050406030204" pitchFamily="18" charset="0"/>
                          <a:cs typeface="Calibri" panose="020F0502020204030204" charset="0"/>
                        </a:rPr>
                        <m:t>ℒ</m:t>
                      </m:r>
                      <m:d>
                        <m:dPr>
                          <m:ctrlPr>
                            <a:rPr lang="pt-BR" sz="2400" i="1">
                              <a:latin typeface="Cambria Math" panose="02040503050406030204" pitchFamily="18" charset="0"/>
                              <a:ea typeface="Cambria Math" panose="02040503050406030204" pitchFamily="18" charset="0"/>
                              <a:cs typeface="Calibri" panose="020F0502020204030204" charset="0"/>
                            </a:rPr>
                          </m:ctrlPr>
                        </m:dPr>
                        <m:e>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i="1">
                                  <a:latin typeface="Cambria Math" panose="02040503050406030204" pitchFamily="18" charset="0"/>
                                  <a:ea typeface="Cambria Math" panose="02040503050406030204" pitchFamily="18" charset="0"/>
                                  <a:cs typeface="Calibri" panose="020F0502020204030204" charset="0"/>
                                </a:rPr>
                                <m:t>𝑘</m:t>
                              </m:r>
                              <m:r>
                                <a:rPr lang="pt-BR" sz="2400" b="0" i="1" smtClean="0">
                                  <a:latin typeface="Cambria Math" panose="02040503050406030204" pitchFamily="18" charset="0"/>
                                  <a:ea typeface="Cambria Math" panose="02040503050406030204" pitchFamily="18" charset="0"/>
                                  <a:cs typeface="Calibri" panose="020F0502020204030204" charset="0"/>
                                </a:rPr>
                                <m:t>𝑡</m:t>
                              </m:r>
                            </m:sup>
                          </m:sSup>
                        </m:e>
                      </m:d>
                      <m:r>
                        <a:rPr lang="pt-BR" sz="2400" b="0" i="1" smtClean="0">
                          <a:latin typeface="Cambria Math" panose="02040503050406030204" pitchFamily="18" charset="0"/>
                          <a:ea typeface="Cambria Math" panose="02040503050406030204" pitchFamily="18" charset="0"/>
                          <a:cs typeface="Calibri" panose="020F0502020204030204" charset="0"/>
                        </a:rPr>
                        <m:t>=</m:t>
                      </m:r>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i="1">
                              <a:latin typeface="Cambria Math" panose="02040503050406030204" pitchFamily="18" charset="0"/>
                              <a:ea typeface="Cambria Math" panose="02040503050406030204" pitchFamily="18" charset="0"/>
                              <a:cs typeface="Calibri" panose="020F0502020204030204" charset="0"/>
                            </a:rPr>
                            <m:t>−</m:t>
                          </m:r>
                          <m:r>
                            <a:rPr lang="pt-BR" sz="2400" i="1">
                              <a:latin typeface="Cambria Math" panose="02040503050406030204" pitchFamily="18" charset="0"/>
                              <a:ea typeface="Cambria Math" panose="02040503050406030204" pitchFamily="18" charset="0"/>
                              <a:cs typeface="Calibri" panose="020F0502020204030204" charset="0"/>
                            </a:rPr>
                            <m:t>𝑘</m:t>
                          </m:r>
                          <m:sSub>
                            <m:sSubPr>
                              <m:ctrlPr>
                                <a:rPr lang="pt-BR" sz="2400" i="1">
                                  <a:latin typeface="Cambria Math" panose="02040503050406030204" pitchFamily="18" charset="0"/>
                                  <a:ea typeface="Cambria Math" panose="02040503050406030204" pitchFamily="18" charset="0"/>
                                  <a:cs typeface="Calibri" panose="020F0502020204030204" charset="0"/>
                                </a:rPr>
                              </m:ctrlPr>
                            </m:sSubPr>
                            <m:e>
                              <m:r>
                                <a:rPr lang="pt-BR" sz="2400" i="1">
                                  <a:latin typeface="Cambria Math" panose="02040503050406030204" pitchFamily="18" charset="0"/>
                                  <a:ea typeface="Cambria Math" panose="02040503050406030204" pitchFamily="18" charset="0"/>
                                  <a:cs typeface="Calibri" panose="020F0502020204030204" charset="0"/>
                                </a:rPr>
                                <m:t>𝑡</m:t>
                              </m:r>
                            </m:e>
                            <m:sub>
                              <m:r>
                                <a:rPr lang="pt-BR" sz="2400" i="1">
                                  <a:latin typeface="Cambria Math" panose="02040503050406030204" pitchFamily="18" charset="0"/>
                                  <a:ea typeface="Cambria Math" panose="02040503050406030204" pitchFamily="18" charset="0"/>
                                  <a:cs typeface="Calibri" panose="020F0502020204030204" charset="0"/>
                                </a:rPr>
                                <m:t>0</m:t>
                              </m:r>
                            </m:sub>
                          </m:sSub>
                        </m:sup>
                      </m:sSup>
                      <m:nary>
                        <m:naryPr>
                          <m:limLoc m:val="undOvr"/>
                          <m:ctrlPr>
                            <a:rPr lang="pt-BR" sz="2400" b="0" i="1" smtClean="0">
                              <a:latin typeface="Cambria Math" panose="02040503050406030204" pitchFamily="18" charset="0"/>
                              <a:ea typeface="Cambria Math" panose="02040503050406030204" pitchFamily="18" charset="0"/>
                              <a:cs typeface="Calibri" panose="020F0502020204030204" charset="0"/>
                            </a:rPr>
                          </m:ctrlPr>
                        </m:naryPr>
                        <m:sub>
                          <m:r>
                            <m:rPr>
                              <m:brk m:alnAt="24"/>
                            </m:rPr>
                            <a:rPr lang="pt-BR" sz="2400" b="0" i="1" smtClean="0">
                              <a:latin typeface="Cambria Math" panose="02040503050406030204" pitchFamily="18" charset="0"/>
                              <a:ea typeface="Cambria Math" panose="02040503050406030204" pitchFamily="18" charset="0"/>
                              <a:cs typeface="Calibri" panose="020F0502020204030204" charset="0"/>
                            </a:rPr>
                            <m:t>0</m:t>
                          </m:r>
                          <m:r>
                            <a:rPr lang="pt-BR" sz="2400" b="0" i="1" smtClean="0">
                              <a:latin typeface="Cambria Math" panose="02040503050406030204" pitchFamily="18" charset="0"/>
                              <a:ea typeface="Cambria Math" panose="02040503050406030204" pitchFamily="18" charset="0"/>
                              <a:cs typeface="Calibri" panose="020F0502020204030204" charset="0"/>
                            </a:rPr>
                            <m:t>−</m:t>
                          </m:r>
                        </m:sub>
                        <m:sup>
                          <m:r>
                            <a:rPr lang="pt-BR" sz="2400" b="0" i="1" smtClean="0">
                              <a:latin typeface="Cambria Math" panose="02040503050406030204" pitchFamily="18" charset="0"/>
                              <a:ea typeface="Cambria Math" panose="02040503050406030204" pitchFamily="18" charset="0"/>
                              <a:cs typeface="Calibri" panose="020F0502020204030204" charset="0"/>
                            </a:rPr>
                            <m:t>∞</m:t>
                          </m:r>
                        </m:sup>
                        <m:e>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i="1">
                                  <a:latin typeface="Cambria Math" panose="02040503050406030204" pitchFamily="18" charset="0"/>
                                  <a:ea typeface="Cambria Math" panose="02040503050406030204" pitchFamily="18" charset="0"/>
                                  <a:cs typeface="Calibri" panose="020F0502020204030204" charset="0"/>
                                </a:rPr>
                                <m:t>𝑘</m:t>
                              </m:r>
                              <m:r>
                                <a:rPr lang="pt-BR" sz="2400" b="0" i="1" smtClean="0">
                                  <a:latin typeface="Cambria Math" panose="02040503050406030204" pitchFamily="18" charset="0"/>
                                  <a:ea typeface="Cambria Math" panose="02040503050406030204" pitchFamily="18" charset="0"/>
                                  <a:cs typeface="Calibri" panose="020F0502020204030204" charset="0"/>
                                </a:rPr>
                                <m:t>𝑡</m:t>
                              </m:r>
                            </m:sup>
                          </m:sSup>
                        </m:e>
                      </m:nary>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b="0" i="1" smtClean="0">
                              <a:latin typeface="Cambria Math" panose="02040503050406030204" pitchFamily="18" charset="0"/>
                              <a:ea typeface="Cambria Math" panose="02040503050406030204" pitchFamily="18" charset="0"/>
                              <a:cs typeface="Calibri" panose="020F0502020204030204" charset="0"/>
                            </a:rPr>
                            <m:t>𝑡𝑠</m:t>
                          </m:r>
                        </m:sup>
                      </m:sSup>
                      <m:r>
                        <m:rPr>
                          <m:sty m:val="p"/>
                        </m:rPr>
                        <a:rPr lang="pt-BR" sz="2400" b="0" i="0" smtClean="0">
                          <a:latin typeface="Cambria Math" panose="02040503050406030204" pitchFamily="18" charset="0"/>
                          <a:ea typeface="Cambria Math" panose="02040503050406030204" pitchFamily="18" charset="0"/>
                          <a:cs typeface="Calibri" panose="020F0502020204030204" charset="0"/>
                        </a:rPr>
                        <m:t>dt</m:t>
                      </m:r>
                      <m:r>
                        <a:rPr lang="pt-BR" sz="2400" b="0" i="0" smtClean="0">
                          <a:latin typeface="Cambria Math" panose="02040503050406030204" pitchFamily="18" charset="0"/>
                          <a:ea typeface="Cambria Math" panose="02040503050406030204" pitchFamily="18" charset="0"/>
                          <a:cs typeface="Calibri" panose="020F0502020204030204" charset="0"/>
                        </a:rPr>
                        <m:t>=</m:t>
                      </m:r>
                      <m:f>
                        <m:fPr>
                          <m:ctrlPr>
                            <a:rPr lang="pt-BR" sz="2400" b="0" i="1" smtClean="0">
                              <a:latin typeface="Cambria Math" panose="02040503050406030204" pitchFamily="18" charset="0"/>
                              <a:ea typeface="Cambria Math" panose="02040503050406030204" pitchFamily="18" charset="0"/>
                              <a:cs typeface="Calibri" panose="020F0502020204030204" charset="0"/>
                            </a:rPr>
                          </m:ctrlPr>
                        </m:fPr>
                        <m:num>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i="1">
                                  <a:latin typeface="Cambria Math" panose="02040503050406030204" pitchFamily="18" charset="0"/>
                                  <a:ea typeface="Cambria Math" panose="02040503050406030204" pitchFamily="18" charset="0"/>
                                  <a:cs typeface="Calibri" panose="020F0502020204030204" charset="0"/>
                                </a:rPr>
                                <m:t>𝑘𝑡</m:t>
                              </m:r>
                              <m:r>
                                <a:rPr lang="pt-BR" sz="2400" b="0" i="1" smtClean="0">
                                  <a:latin typeface="Cambria Math" panose="02040503050406030204" pitchFamily="18" charset="0"/>
                                  <a:ea typeface="Cambria Math" panose="02040503050406030204" pitchFamily="18" charset="0"/>
                                  <a:cs typeface="Calibri" panose="020F0502020204030204" charset="0"/>
                                </a:rPr>
                                <m:t>𝑜</m:t>
                              </m:r>
                            </m:sup>
                          </m:sSup>
                        </m:num>
                        <m:den>
                          <m:r>
                            <a:rPr lang="pt-BR" sz="2400" b="0" i="1" smtClean="0">
                              <a:latin typeface="Cambria Math" panose="02040503050406030204" pitchFamily="18" charset="0"/>
                              <a:ea typeface="Cambria Math" panose="02040503050406030204" pitchFamily="18" charset="0"/>
                              <a:cs typeface="Calibri" panose="020F0502020204030204" charset="0"/>
                            </a:rPr>
                            <m:t>𝑠</m:t>
                          </m:r>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b="0" i="1" smtClean="0">
                              <a:latin typeface="Cambria Math" panose="02040503050406030204" pitchFamily="18" charset="0"/>
                              <a:ea typeface="Cambria Math" panose="02040503050406030204" pitchFamily="18" charset="0"/>
                              <a:cs typeface="Calibri" panose="020F0502020204030204" charset="0"/>
                            </a:rPr>
                            <m:t>𝑘</m:t>
                          </m:r>
                        </m:den>
                      </m:f>
                      <m:r>
                        <a:rPr lang="pt-BR" sz="2400" b="0" i="1" smtClean="0">
                          <a:latin typeface="Cambria Math" panose="02040503050406030204" pitchFamily="18" charset="0"/>
                          <a:ea typeface="Cambria Math" panose="02040503050406030204" pitchFamily="18" charset="0"/>
                          <a:cs typeface="Calibri" panose="020F0502020204030204" charset="0"/>
                        </a:rPr>
                        <m:t>≠</m:t>
                      </m:r>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 </m:t>
                          </m:r>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i="1">
                              <a:latin typeface="Cambria Math" panose="02040503050406030204" pitchFamily="18" charset="0"/>
                              <a:ea typeface="Cambria Math" panose="02040503050406030204" pitchFamily="18" charset="0"/>
                              <a:cs typeface="Calibri" panose="020F0502020204030204" charset="0"/>
                            </a:rPr>
                            <m:t>−</m:t>
                          </m:r>
                          <m:r>
                            <a:rPr lang="pt-BR" sz="2400" b="0" i="1" smtClean="0">
                              <a:latin typeface="Cambria Math" panose="02040503050406030204" pitchFamily="18" charset="0"/>
                              <a:ea typeface="Cambria Math" panose="02040503050406030204" pitchFamily="18" charset="0"/>
                              <a:cs typeface="Calibri" panose="020F0502020204030204" charset="0"/>
                            </a:rPr>
                            <m:t>𝑠𝑡𝑜</m:t>
                          </m:r>
                        </m:sup>
                      </m:sSup>
                      <m:r>
                        <a:rPr lang="pt-BR" sz="2400" i="1">
                          <a:latin typeface="Cambria Math" panose="02040503050406030204" pitchFamily="18" charset="0"/>
                          <a:ea typeface="Cambria Math" panose="02040503050406030204" pitchFamily="18" charset="0"/>
                          <a:cs typeface="Calibri" panose="020F0502020204030204" charset="0"/>
                        </a:rPr>
                        <m:t>ℒ</m:t>
                      </m:r>
                      <m:d>
                        <m:dPr>
                          <m:ctrlPr>
                            <a:rPr lang="pt-BR" sz="2400" i="1">
                              <a:latin typeface="Cambria Math" panose="02040503050406030204" pitchFamily="18" charset="0"/>
                              <a:ea typeface="Cambria Math" panose="02040503050406030204" pitchFamily="18" charset="0"/>
                              <a:cs typeface="Calibri" panose="020F0502020204030204" charset="0"/>
                            </a:rPr>
                          </m:ctrlPr>
                        </m:dPr>
                        <m:e>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i="1">
                                  <a:latin typeface="Cambria Math" panose="02040503050406030204" pitchFamily="18" charset="0"/>
                                  <a:ea typeface="Cambria Math" panose="02040503050406030204" pitchFamily="18" charset="0"/>
                                  <a:cs typeface="Calibri" panose="020F0502020204030204" charset="0"/>
                                </a:rPr>
                                <m:t>𝑘</m:t>
                              </m:r>
                              <m:r>
                                <a:rPr lang="pt-BR" sz="2400" b="0" i="1" smtClean="0">
                                  <a:latin typeface="Cambria Math" panose="02040503050406030204" pitchFamily="18" charset="0"/>
                                  <a:ea typeface="Cambria Math" panose="02040503050406030204" pitchFamily="18" charset="0"/>
                                  <a:cs typeface="Calibri" panose="020F0502020204030204" charset="0"/>
                                </a:rPr>
                                <m:t>𝑡</m:t>
                              </m:r>
                            </m:sup>
                          </m:sSup>
                        </m:e>
                      </m:d>
                      <m:r>
                        <a:rPr lang="en-US" altLang="pt-BR" sz="2400" b="0" i="1" smtClean="0">
                          <a:latin typeface="Cambria Math" panose="02040503050406030204" pitchFamily="18" charset="0"/>
                          <a:ea typeface="Cambria Math" panose="02040503050406030204" pitchFamily="18" charset="0"/>
                          <a:cs typeface="Calibri" panose="020F0502020204030204" charset="0"/>
                        </a:rPr>
                        <m:t>=</m:t>
                      </m:r>
                      <m:f>
                        <m:fPr>
                          <m:ctrlPr>
                            <a:rPr lang="pt-BR" sz="2000" b="0" i="1" smtClean="0">
                              <a:latin typeface="Cambria Math" panose="02040503050406030204" pitchFamily="18" charset="0"/>
                              <a:ea typeface="Cambria Math" panose="02040503050406030204" pitchFamily="18" charset="0"/>
                              <a:cs typeface="Calibri" panose="020F0502020204030204" charset="0"/>
                            </a:rPr>
                          </m:ctrlPr>
                        </m:fPr>
                        <m:num>
                          <m:sSup>
                            <m:sSupPr>
                              <m:ctrlPr>
                                <a:rPr lang="pt-BR" sz="2000" i="1">
                                  <a:latin typeface="Cambria Math" panose="02040503050406030204" pitchFamily="18" charset="0"/>
                                  <a:ea typeface="Cambria Math" panose="02040503050406030204" pitchFamily="18" charset="0"/>
                                  <a:cs typeface="Calibri" panose="020F0502020204030204" charset="0"/>
                                </a:rPr>
                              </m:ctrlPr>
                            </m:sSupPr>
                            <m:e>
                              <m:r>
                                <a:rPr lang="pt-BR" sz="2000" i="1">
                                  <a:latin typeface="Cambria Math" panose="02040503050406030204" pitchFamily="18" charset="0"/>
                                  <a:ea typeface="Cambria Math" panose="02040503050406030204" pitchFamily="18" charset="0"/>
                                  <a:cs typeface="Calibri" panose="020F0502020204030204" charset="0"/>
                                </a:rPr>
                                <m:t> </m:t>
                              </m:r>
                              <m:r>
                                <a:rPr lang="pt-BR" sz="2000" i="1">
                                  <a:latin typeface="Cambria Math" panose="02040503050406030204" pitchFamily="18" charset="0"/>
                                  <a:ea typeface="Cambria Math" panose="02040503050406030204" pitchFamily="18" charset="0"/>
                                  <a:cs typeface="Calibri" panose="020F0502020204030204" charset="0"/>
                                </a:rPr>
                                <m:t>𝑒</m:t>
                              </m:r>
                            </m:e>
                            <m:sup>
                              <m:r>
                                <a:rPr lang="pt-BR" sz="2000" i="1">
                                  <a:latin typeface="Cambria Math" panose="02040503050406030204" pitchFamily="18" charset="0"/>
                                  <a:ea typeface="Cambria Math" panose="02040503050406030204" pitchFamily="18" charset="0"/>
                                  <a:cs typeface="Calibri" panose="020F0502020204030204" charset="0"/>
                                </a:rPr>
                                <m:t>−</m:t>
                              </m:r>
                              <m:r>
                                <a:rPr lang="pt-BR" sz="2000" b="0" i="1" smtClean="0">
                                  <a:latin typeface="Cambria Math" panose="02040503050406030204" pitchFamily="18" charset="0"/>
                                  <a:ea typeface="Cambria Math" panose="02040503050406030204" pitchFamily="18" charset="0"/>
                                  <a:cs typeface="Calibri" panose="020F0502020204030204" charset="0"/>
                                </a:rPr>
                                <m:t>𝑠𝑡𝑜</m:t>
                              </m:r>
                            </m:sup>
                          </m:sSup>
                        </m:num>
                        <m:den>
                          <m:r>
                            <a:rPr lang="pt-BR" sz="2000" b="0" i="1" smtClean="0">
                              <a:latin typeface="Cambria Math" panose="02040503050406030204" pitchFamily="18" charset="0"/>
                              <a:ea typeface="Cambria Math" panose="02040503050406030204" pitchFamily="18" charset="0"/>
                              <a:cs typeface="Calibri" panose="020F0502020204030204" charset="0"/>
                            </a:rPr>
                            <m:t>𝑠</m:t>
                          </m:r>
                          <m:r>
                            <a:rPr lang="pt-BR" sz="2000" b="0" i="1" smtClean="0">
                              <a:latin typeface="Cambria Math" panose="02040503050406030204" pitchFamily="18" charset="0"/>
                              <a:ea typeface="Cambria Math" panose="02040503050406030204" pitchFamily="18" charset="0"/>
                              <a:cs typeface="Calibri" panose="020F0502020204030204" charset="0"/>
                            </a:rPr>
                            <m:t>−</m:t>
                          </m:r>
                          <m:r>
                            <a:rPr lang="pt-BR" sz="2000" b="0" i="1" smtClean="0">
                              <a:latin typeface="Cambria Math" panose="02040503050406030204" pitchFamily="18" charset="0"/>
                              <a:ea typeface="Cambria Math" panose="02040503050406030204" pitchFamily="18" charset="0"/>
                              <a:cs typeface="Calibri" panose="020F0502020204030204" charset="0"/>
                            </a:rPr>
                            <m:t>𝑘</m:t>
                          </m:r>
                        </m:den>
                      </m:f>
                    </m:oMath>
                  </m:oMathPara>
                </a14:m>
                <a:endParaRPr lang="pt-BR" sz="2000" dirty="0">
                  <a:latin typeface="Comic Sans MS" panose="030F0702030302020204" pitchFamily="66" charset="0"/>
                  <a:cs typeface="Calibri" panose="020F0502020204030204" charset="0"/>
                </a:endParaRPr>
              </a:p>
            </p:txBody>
          </p:sp>
        </mc:Choice>
        <mc:Fallback>
          <p:sp>
            <p:nvSpPr>
              <p:cNvPr id="3" name="Retângulo 2"/>
              <p:cNvSpPr>
                <a:spLocks noRot="1" noChangeAspect="1" noMove="1" noResize="1" noEditPoints="1" noAdjustHandles="1" noChangeArrowheads="1" noChangeShapeType="1" noTextEdit="1"/>
              </p:cNvSpPr>
              <p:nvPr/>
            </p:nvSpPr>
            <p:spPr>
              <a:xfrm>
                <a:off x="715190" y="613535"/>
                <a:ext cx="10624457" cy="1390650"/>
              </a:xfrm>
              <a:prstGeom prst="rect">
                <a:avLst/>
              </a:prstGeom>
              <a:blipFill rotWithShape="1">
                <a:blip r:embed="rId1"/>
                <a:stretch>
                  <a:fillRect l="-2" t="-9" r="4" b="9"/>
                </a:stretch>
              </a:blipFill>
            </p:spPr>
            <p:txBody>
              <a:bodyPr/>
              <a:lstStyle/>
              <a:p>
                <a:r>
                  <a:rPr lang="pt-BR" altLang="en-US">
                    <a:noFill/>
                  </a:rPr>
                  <a:t> </a:t>
                </a:r>
              </a:p>
            </p:txBody>
          </p:sp>
        </mc:Fallback>
      </mc:AlternateContent>
      <p:cxnSp>
        <p:nvCxnSpPr>
          <p:cNvPr id="4" name="Conector de Seta Reta 3"/>
          <p:cNvCxnSpPr/>
          <p:nvPr/>
        </p:nvCxnSpPr>
        <p:spPr>
          <a:xfrm flipH="1">
            <a:off x="1504748" y="2401042"/>
            <a:ext cx="24064" cy="2033337"/>
          </a:xfrm>
          <a:prstGeom prst="straightConnector1">
            <a:avLst/>
          </a:prstGeom>
          <a:ln w="22225">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V="1">
            <a:off x="714720" y="4197644"/>
            <a:ext cx="4553966" cy="39581"/>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 name="Forma livre 6"/>
          <p:cNvSpPr/>
          <p:nvPr/>
        </p:nvSpPr>
        <p:spPr>
          <a:xfrm>
            <a:off x="2168433" y="2365344"/>
            <a:ext cx="2923215" cy="1203157"/>
          </a:xfrm>
          <a:custGeom>
            <a:avLst/>
            <a:gdLst>
              <a:gd name="connsiteX0" fmla="*/ 0 w 2310063"/>
              <a:gd name="connsiteY0" fmla="*/ 1203157 h 1203157"/>
              <a:gd name="connsiteX1" fmla="*/ 541421 w 2310063"/>
              <a:gd name="connsiteY1" fmla="*/ 1130968 h 1203157"/>
              <a:gd name="connsiteX2" fmla="*/ 1179095 w 2310063"/>
              <a:gd name="connsiteY2" fmla="*/ 914400 h 1203157"/>
              <a:gd name="connsiteX3" fmla="*/ 1961147 w 2310063"/>
              <a:gd name="connsiteY3" fmla="*/ 372979 h 1203157"/>
              <a:gd name="connsiteX4" fmla="*/ 2310063 w 2310063"/>
              <a:gd name="connsiteY4" fmla="*/ 0 h 1203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0063" h="1203157">
                <a:moveTo>
                  <a:pt x="0" y="1203157"/>
                </a:moveTo>
                <a:cubicBezTo>
                  <a:pt x="172452" y="1191125"/>
                  <a:pt x="344905" y="1179094"/>
                  <a:pt x="541421" y="1130968"/>
                </a:cubicBezTo>
                <a:cubicBezTo>
                  <a:pt x="737937" y="1082842"/>
                  <a:pt x="942474" y="1040731"/>
                  <a:pt x="1179095" y="914400"/>
                </a:cubicBezTo>
                <a:cubicBezTo>
                  <a:pt x="1415716" y="788069"/>
                  <a:pt x="1772652" y="525379"/>
                  <a:pt x="1961147" y="372979"/>
                </a:cubicBezTo>
                <a:cubicBezTo>
                  <a:pt x="2149642" y="220579"/>
                  <a:pt x="2229852" y="110289"/>
                  <a:pt x="2310063" y="0"/>
                </a:cubicBezTo>
              </a:path>
            </a:pathLst>
          </a:cu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CaixaDeTexto 7"/>
          <p:cNvSpPr txBox="1"/>
          <p:nvPr/>
        </p:nvSpPr>
        <p:spPr>
          <a:xfrm>
            <a:off x="1973277" y="4248438"/>
            <a:ext cx="560917" cy="523220"/>
          </a:xfrm>
          <a:prstGeom prst="rect">
            <a:avLst/>
          </a:prstGeom>
          <a:noFill/>
        </p:spPr>
        <p:txBody>
          <a:bodyPr wrap="square" rtlCol="0">
            <a:spAutoFit/>
          </a:bodyPr>
          <a:lstStyle/>
          <a:p>
            <a:r>
              <a:rPr lang="pt-BR" sz="2800" dirty="0" err="1" smtClean="0"/>
              <a:t>to</a:t>
            </a:r>
            <a:endParaRPr lang="pt-BR" sz="2800" dirty="0"/>
          </a:p>
        </p:txBody>
      </p:sp>
      <p:cxnSp>
        <p:nvCxnSpPr>
          <p:cNvPr id="10" name="Conector Reto 9"/>
          <p:cNvCxnSpPr>
            <a:stCxn id="7" idx="0"/>
          </p:cNvCxnSpPr>
          <p:nvPr/>
        </p:nvCxnSpPr>
        <p:spPr>
          <a:xfrm>
            <a:off x="2168433" y="3568501"/>
            <a:ext cx="0" cy="659017"/>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a:off x="714720" y="4217811"/>
            <a:ext cx="1453713" cy="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1136283" y="3099243"/>
            <a:ext cx="560917" cy="523220"/>
          </a:xfrm>
          <a:prstGeom prst="rect">
            <a:avLst/>
          </a:prstGeom>
          <a:noFill/>
        </p:spPr>
        <p:txBody>
          <a:bodyPr wrap="square" rtlCol="0">
            <a:spAutoFit/>
          </a:bodyPr>
          <a:lstStyle/>
          <a:p>
            <a:r>
              <a:rPr lang="pt-BR" sz="2800" dirty="0"/>
              <a:t>1</a:t>
            </a:r>
            <a:endParaRPr lang="pt-BR" sz="2800" dirty="0"/>
          </a:p>
        </p:txBody>
      </p:sp>
      <p:sp>
        <p:nvSpPr>
          <p:cNvPr id="17" name="Espaço Reservado para Conteúdo 2"/>
          <p:cNvSpPr txBox="1"/>
          <p:nvPr/>
        </p:nvSpPr>
        <p:spPr>
          <a:xfrm>
            <a:off x="6195737" y="2365344"/>
            <a:ext cx="5856514" cy="2271535"/>
          </a:xfrm>
          <a:prstGeom prst="rect">
            <a:avLst/>
          </a:prstGeom>
        </p:spPr>
        <p:txBody>
          <a:bodyPr>
            <a:normAutofit fontScale="70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pt-BR" sz="3200" b="1" dirty="0" err="1" smtClean="0">
                <a:solidFill>
                  <a:srgbClr val="C00000"/>
                </a:solidFill>
                <a:latin typeface="Comic Sans MS" panose="030F0702030302020204" pitchFamily="66" charset="0"/>
                <a:cs typeface="Calibri" panose="020F0502020204030204" charset="0"/>
              </a:rPr>
              <a:t>k&gt;0 e</a:t>
            </a:r>
            <a:r>
              <a:rPr lang="pt-BR" sz="3200" b="1" dirty="0" smtClean="0">
                <a:solidFill>
                  <a:srgbClr val="C00000"/>
                </a:solidFill>
                <a:latin typeface="Comic Sans MS" panose="030F0702030302020204" pitchFamily="66" charset="0"/>
                <a:cs typeface="Calibri" panose="020F0502020204030204" charset="0"/>
              </a:rPr>
              <a:t> </a:t>
            </a:r>
            <a:r>
              <a:rPr lang="pt-BR" sz="3200" b="1" dirty="0" err="1" smtClean="0">
                <a:solidFill>
                  <a:srgbClr val="C00000"/>
                </a:solidFill>
                <a:latin typeface="Comic Sans MS" panose="030F0702030302020204" pitchFamily="66" charset="0"/>
                <a:cs typeface="Calibri" panose="020F0502020204030204" charset="0"/>
              </a:rPr>
              <a:t>to</a:t>
            </a:r>
            <a:r>
              <a:rPr lang="pt-BR" sz="3200" b="1" dirty="0" smtClean="0">
                <a:solidFill>
                  <a:srgbClr val="C00000"/>
                </a:solidFill>
                <a:latin typeface="Comic Sans MS" panose="030F0702030302020204" pitchFamily="66" charset="0"/>
                <a:cs typeface="Calibri" panose="020F0502020204030204" charset="0"/>
              </a:rPr>
              <a:t> &gt; 0 </a:t>
            </a:r>
            <a:r>
              <a:rPr lang="pt-BR" sz="3200" dirty="0" smtClean="0">
                <a:latin typeface="Comic Sans MS" panose="030F0702030302020204" pitchFamily="66" charset="0"/>
                <a:cs typeface="Calibri" panose="020F0502020204030204" charset="0"/>
              </a:rPr>
              <a:t>(caso que equivale a (a &lt;0))</a:t>
            </a:r>
            <a:endParaRPr lang="pt-BR" sz="3200" dirty="0" smtClean="0">
              <a:latin typeface="Comic Sans MS" panose="030F0702030302020204" pitchFamily="66" charset="0"/>
              <a:cs typeface="Calibri" panose="020F0502020204030204" charset="0"/>
            </a:endParaRPr>
          </a:p>
          <a:p>
            <a:pPr marL="0" indent="0">
              <a:lnSpc>
                <a:spcPct val="120000"/>
              </a:lnSpc>
              <a:buNone/>
            </a:pPr>
            <a:r>
              <a:rPr lang="pt-BR" sz="3200" dirty="0" smtClean="0">
                <a:latin typeface="Comic Sans MS" panose="030F0702030302020204" pitchFamily="66" charset="0"/>
                <a:cs typeface="Calibri" panose="020F0502020204030204" charset="0"/>
              </a:rPr>
              <a:t>A função f(t) = h(t).</a:t>
            </a:r>
            <a:r>
              <a:rPr lang="pt-BR" sz="3200" dirty="0" err="1" smtClean="0">
                <a:latin typeface="Comic Sans MS" panose="030F0702030302020204" pitchFamily="66" charset="0"/>
                <a:cs typeface="Calibri" panose="020F0502020204030204" charset="0"/>
              </a:rPr>
              <a:t>e</a:t>
            </a:r>
            <a:r>
              <a:rPr lang="pt-BR" sz="3200" baseline="30000" dirty="0" err="1" smtClean="0">
                <a:latin typeface="Comic Sans MS" panose="030F0702030302020204" pitchFamily="66" charset="0"/>
                <a:cs typeface="Calibri" panose="020F0502020204030204" charset="0"/>
              </a:rPr>
              <a:t>kt</a:t>
            </a:r>
            <a:r>
              <a:rPr lang="pt-BR" sz="3200" dirty="0" smtClean="0">
                <a:latin typeface="Comic Sans MS" panose="030F0702030302020204" pitchFamily="66" charset="0"/>
                <a:cs typeface="Calibri" panose="020F0502020204030204" charset="0"/>
              </a:rPr>
              <a:t> obedece a condição</a:t>
            </a:r>
            <a:endParaRPr lang="pt-BR" sz="3200" dirty="0" smtClean="0">
              <a:latin typeface="Comic Sans MS" panose="030F0702030302020204" pitchFamily="66" charset="0"/>
              <a:cs typeface="Calibri" panose="020F0502020204030204" charset="0"/>
            </a:endParaRPr>
          </a:p>
          <a:p>
            <a:pPr marL="0" indent="0" algn="ctr">
              <a:lnSpc>
                <a:spcPct val="120000"/>
              </a:lnSpc>
              <a:buNone/>
            </a:pPr>
            <a:r>
              <a:rPr lang="pt-BR" sz="3200" dirty="0" smtClean="0">
                <a:latin typeface="Comic Sans MS" panose="030F0702030302020204" pitchFamily="66" charset="0"/>
              </a:rPr>
              <a:t>f(t</a:t>
            </a:r>
            <a:r>
              <a:rPr lang="pt-BR" sz="3200" dirty="0">
                <a:latin typeface="Comic Sans MS" panose="030F0702030302020204" pitchFamily="66" charset="0"/>
              </a:rPr>
              <a:t>) = 0 no intervalo </a:t>
            </a:r>
            <a:r>
              <a:rPr lang="pt-BR" sz="3200" dirty="0">
                <a:latin typeface="Comic Sans MS" panose="030F0702030302020204" pitchFamily="66" charset="0"/>
                <a:cs typeface="Calibri" panose="020F0502020204030204" charset="0"/>
              </a:rPr>
              <a:t>[a, 0</a:t>
            </a:r>
            <a:r>
              <a:rPr lang="pt-BR" sz="3200" dirty="0" smtClean="0">
                <a:latin typeface="Comic Sans MS" panose="030F0702030302020204" pitchFamily="66" charset="0"/>
                <a:cs typeface="Calibri" panose="020F0502020204030204" charset="0"/>
              </a:rPr>
              <a:t>]</a:t>
            </a:r>
            <a:endParaRPr lang="pt-BR" sz="3200" dirty="0" smtClean="0">
              <a:latin typeface="Comic Sans MS" panose="030F0702030302020204" pitchFamily="66" charset="0"/>
              <a:cs typeface="Calibri" panose="020F0502020204030204" charset="0"/>
            </a:endParaRPr>
          </a:p>
          <a:p>
            <a:pPr marL="0" indent="0">
              <a:lnSpc>
                <a:spcPct val="120000"/>
              </a:lnSpc>
              <a:buNone/>
            </a:pPr>
            <a:r>
              <a:rPr lang="pt-BR" sz="3200" dirty="0" smtClean="0">
                <a:latin typeface="Comic Sans MS" panose="030F0702030302020204" pitchFamily="66" charset="0"/>
                <a:cs typeface="Calibri" panose="020F0502020204030204" charset="0"/>
              </a:rPr>
              <a:t>Calculemos a transformada de h(</a:t>
            </a:r>
            <a:r>
              <a:rPr lang="pt-BR" sz="3200" dirty="0" err="1" smtClean="0">
                <a:latin typeface="Comic Sans MS" panose="030F0702030302020204" pitchFamily="66" charset="0"/>
                <a:cs typeface="Calibri" panose="020F0502020204030204" charset="0"/>
              </a:rPr>
              <a:t>t-t</a:t>
            </a:r>
            <a:r>
              <a:rPr lang="pt-BR" sz="3200" baseline="-25000" dirty="0" err="1" smtClean="0">
                <a:latin typeface="Comic Sans MS" panose="030F0702030302020204" pitchFamily="66" charset="0"/>
                <a:cs typeface="Calibri" panose="020F0502020204030204" charset="0"/>
              </a:rPr>
              <a:t>o</a:t>
            </a:r>
            <a:r>
              <a:rPr lang="pt-BR" sz="3200" dirty="0" smtClean="0">
                <a:latin typeface="Comic Sans MS" panose="030F0702030302020204" pitchFamily="66" charset="0"/>
                <a:cs typeface="Calibri" panose="020F0502020204030204" charset="0"/>
              </a:rPr>
              <a:t>)</a:t>
            </a:r>
            <a:r>
              <a:rPr lang="pt-BR" sz="3200" dirty="0" err="1" smtClean="0">
                <a:latin typeface="Comic Sans MS" panose="030F0702030302020204" pitchFamily="66" charset="0"/>
                <a:cs typeface="Calibri" panose="020F0502020204030204" charset="0"/>
              </a:rPr>
              <a:t>e</a:t>
            </a:r>
            <a:r>
              <a:rPr lang="pt-BR" sz="3200" baseline="30000" dirty="0" err="1" smtClean="0">
                <a:latin typeface="Comic Sans MS" panose="030F0702030302020204" pitchFamily="66" charset="0"/>
                <a:cs typeface="Calibri" panose="020F0502020204030204" charset="0"/>
              </a:rPr>
              <a:t>k</a:t>
            </a:r>
            <a:r>
              <a:rPr lang="pt-BR" sz="3200" baseline="30000" dirty="0" smtClean="0">
                <a:latin typeface="Comic Sans MS" panose="030F0702030302020204" pitchFamily="66" charset="0"/>
                <a:cs typeface="Calibri" panose="020F0502020204030204" charset="0"/>
              </a:rPr>
              <a:t>(</a:t>
            </a:r>
            <a:r>
              <a:rPr lang="pt-BR" sz="3200" baseline="30000" dirty="0" err="1" smtClean="0">
                <a:latin typeface="Comic Sans MS" panose="030F0702030302020204" pitchFamily="66" charset="0"/>
                <a:cs typeface="Calibri" panose="020F0502020204030204" charset="0"/>
              </a:rPr>
              <a:t>t-to</a:t>
            </a:r>
            <a:r>
              <a:rPr lang="pt-BR" sz="3200" baseline="30000" dirty="0" smtClean="0">
                <a:latin typeface="Comic Sans MS" panose="030F0702030302020204" pitchFamily="66" charset="0"/>
                <a:cs typeface="Calibri" panose="020F0502020204030204" charset="0"/>
              </a:rPr>
              <a:t>)</a:t>
            </a:r>
            <a:r>
              <a:rPr lang="pt-BR" sz="3200" dirty="0" smtClean="0">
                <a:latin typeface="Comic Sans MS" panose="030F0702030302020204" pitchFamily="66" charset="0"/>
                <a:cs typeface="Calibri" panose="020F0502020204030204" charset="0"/>
              </a:rPr>
              <a:t> através da definição</a:t>
            </a:r>
            <a:endParaRPr lang="pt-BR" sz="3200" dirty="0">
              <a:latin typeface="Comic Sans MS" panose="030F0702030302020204" pitchFamily="66" charset="0"/>
              <a:cs typeface="Calibri" panose="020F0502020204030204" charset="0"/>
            </a:endParaRPr>
          </a:p>
          <a:p>
            <a:pPr marL="0" indent="0">
              <a:lnSpc>
                <a:spcPct val="120000"/>
              </a:lnSpc>
              <a:buNone/>
            </a:pPr>
            <a:endParaRPr lang="pt-BR" sz="3200" dirty="0" smtClean="0">
              <a:latin typeface="Comic Sans MS" panose="030F0702030302020204" pitchFamily="66" charset="0"/>
              <a:cs typeface="Calibri" panose="020F0502020204030204" charset="0"/>
            </a:endParaRPr>
          </a:p>
        </p:txBody>
      </p:sp>
      <mc:AlternateContent xmlns:mc="http://schemas.openxmlformats.org/markup-compatibility/2006">
        <mc:Choice xmlns:a14="http://schemas.microsoft.com/office/drawing/2010/main" Requires="a14">
          <p:sp>
            <p:nvSpPr>
              <p:cNvPr id="18" name="Retângulo 17"/>
              <p:cNvSpPr/>
              <p:nvPr/>
            </p:nvSpPr>
            <p:spPr>
              <a:xfrm>
                <a:off x="300355" y="4526915"/>
                <a:ext cx="11590655" cy="1737360"/>
              </a:xfrm>
              <a:prstGeom prst="rect">
                <a:avLst/>
              </a:prstGeom>
            </p:spPr>
            <p:txBody>
              <a:bodyPr wrap="square">
                <a:spAutoFit/>
              </a:bodyPr>
              <a:lstStyle/>
              <a:p>
                <a:pPr algn="ctr">
                  <a:lnSpc>
                    <a:spcPct val="120000"/>
                  </a:lnSpc>
                </a:pPr>
                <a14:m>
                  <m:oMathPara xmlns:m="http://schemas.openxmlformats.org/officeDocument/2006/math">
                    <m:oMathParaPr>
                      <m:jc m:val="centerGroup"/>
                    </m:oMathParaPr>
                    <m:oMath xmlns:m="http://schemas.openxmlformats.org/officeDocument/2006/math">
                      <m:r>
                        <a:rPr lang="pt-BR" sz="2400" i="1" smtClean="0">
                          <a:latin typeface="Cambria Math" panose="02040503050406030204" pitchFamily="18" charset="0"/>
                          <a:ea typeface="Cambria Math" panose="02040503050406030204" pitchFamily="18" charset="0"/>
                          <a:cs typeface="Calibri" panose="020F0502020204030204" charset="0"/>
                        </a:rPr>
                        <m:t>ℒ</m:t>
                      </m:r>
                      <m:d>
                        <m:dPr>
                          <m:ctrlPr>
                            <a:rPr lang="pt-BR" sz="2400" b="0" i="1" smtClean="0">
                              <a:latin typeface="Cambria Math" panose="02040503050406030204" pitchFamily="18" charset="0"/>
                              <a:ea typeface="Cambria Math" panose="02040503050406030204" pitchFamily="18" charset="0"/>
                              <a:cs typeface="Calibri" panose="020F0502020204030204" charset="0"/>
                            </a:rPr>
                          </m:ctrlPr>
                        </m:dPr>
                        <m:e>
                          <m:sSup>
                            <m:sSupPr>
                              <m:ctrlPr>
                                <a:rPr lang="pt-BR" sz="2400" b="0" i="1" smtClean="0">
                                  <a:latin typeface="Cambria Math" panose="02040503050406030204" pitchFamily="18" charset="0"/>
                                  <a:ea typeface="Cambria Math" panose="02040503050406030204" pitchFamily="18" charset="0"/>
                                  <a:cs typeface="Calibri" panose="020F0502020204030204" charset="0"/>
                                </a:rPr>
                              </m:ctrlPr>
                            </m:sSupPr>
                            <m:e>
                              <m:r>
                                <a:rPr lang="pt-BR" sz="2400" b="0" i="1" smtClean="0">
                                  <a:latin typeface="Cambria Math" panose="02040503050406030204" pitchFamily="18" charset="0"/>
                                  <a:ea typeface="Cambria Math" panose="02040503050406030204" pitchFamily="18" charset="0"/>
                                  <a:cs typeface="Calibri" panose="020F0502020204030204" charset="0"/>
                                </a:rPr>
                                <m:t>𝑒</m:t>
                              </m:r>
                            </m:e>
                            <m:sup>
                              <m:r>
                                <a:rPr lang="pt-BR" sz="2400" b="0" i="1" smtClean="0">
                                  <a:latin typeface="Cambria Math" panose="02040503050406030204" pitchFamily="18" charset="0"/>
                                  <a:ea typeface="Cambria Math" panose="02040503050406030204" pitchFamily="18" charset="0"/>
                                  <a:cs typeface="Calibri" panose="020F0502020204030204" charset="0"/>
                                </a:rPr>
                                <m:t>𝑘</m:t>
                              </m:r>
                              <m:d>
                                <m:dPr>
                                  <m:ctrlPr>
                                    <a:rPr lang="pt-BR" sz="2400" b="0" i="1" smtClean="0">
                                      <a:latin typeface="Cambria Math" panose="02040503050406030204" pitchFamily="18" charset="0"/>
                                      <a:ea typeface="Cambria Math" panose="02040503050406030204" pitchFamily="18" charset="0"/>
                                      <a:cs typeface="Calibri" panose="020F0502020204030204" charset="0"/>
                                    </a:rPr>
                                  </m:ctrlPr>
                                </m:dPr>
                                <m:e>
                                  <m:r>
                                    <a:rPr lang="pt-BR" sz="2400" b="0" i="1" smtClean="0">
                                      <a:latin typeface="Cambria Math" panose="02040503050406030204" pitchFamily="18" charset="0"/>
                                      <a:ea typeface="Cambria Math" panose="02040503050406030204" pitchFamily="18" charset="0"/>
                                      <a:cs typeface="Calibri" panose="020F0502020204030204" charset="0"/>
                                    </a:rPr>
                                    <m:t>𝑡</m:t>
                                  </m:r>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b="0" i="1" smtClean="0">
                                      <a:latin typeface="Cambria Math" panose="02040503050406030204" pitchFamily="18" charset="0"/>
                                      <a:ea typeface="Cambria Math" panose="02040503050406030204" pitchFamily="18" charset="0"/>
                                      <a:cs typeface="Calibri" panose="020F0502020204030204" charset="0"/>
                                    </a:rPr>
                                    <m:t>𝑡𝑜</m:t>
                                  </m:r>
                                </m:e>
                              </m:d>
                            </m:sup>
                          </m:sSup>
                        </m:e>
                      </m:d>
                      <m:r>
                        <a:rPr lang="pt-BR" sz="2400" i="1" smtClean="0">
                          <a:latin typeface="Cambria Math" panose="02040503050406030204" pitchFamily="18" charset="0"/>
                          <a:cs typeface="Calibri" panose="020F0502020204030204" charset="0"/>
                        </a:rPr>
                        <m:t>=</m:t>
                      </m:r>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i="1">
                              <a:latin typeface="Cambria Math" panose="02040503050406030204" pitchFamily="18" charset="0"/>
                              <a:ea typeface="Cambria Math" panose="02040503050406030204" pitchFamily="18" charset="0"/>
                              <a:cs typeface="Calibri" panose="020F0502020204030204" charset="0"/>
                            </a:rPr>
                            <m:t>𝑘</m:t>
                          </m:r>
                          <m:sSub>
                            <m:sSubPr>
                              <m:ctrlPr>
                                <a:rPr lang="pt-BR" sz="2400" i="1" smtClean="0">
                                  <a:latin typeface="Cambria Math" panose="02040503050406030204" pitchFamily="18" charset="0"/>
                                  <a:ea typeface="Cambria Math" panose="02040503050406030204" pitchFamily="18" charset="0"/>
                                  <a:cs typeface="Calibri" panose="020F0502020204030204" charset="0"/>
                                </a:rPr>
                              </m:ctrlPr>
                            </m:sSubPr>
                            <m:e>
                              <m:r>
                                <a:rPr lang="pt-BR" sz="2400" b="0" i="1" smtClean="0">
                                  <a:latin typeface="Cambria Math" panose="02040503050406030204" pitchFamily="18" charset="0"/>
                                  <a:ea typeface="Cambria Math" panose="02040503050406030204" pitchFamily="18" charset="0"/>
                                  <a:cs typeface="Calibri" panose="020F0502020204030204" charset="0"/>
                                </a:rPr>
                                <m:t>𝑡</m:t>
                              </m:r>
                            </m:e>
                            <m:sub>
                              <m:r>
                                <a:rPr lang="pt-BR" sz="2400" b="0" i="1" smtClean="0">
                                  <a:latin typeface="Cambria Math" panose="02040503050406030204" pitchFamily="18" charset="0"/>
                                  <a:ea typeface="Cambria Math" panose="02040503050406030204" pitchFamily="18" charset="0"/>
                                  <a:cs typeface="Calibri" panose="020F0502020204030204" charset="0"/>
                                </a:rPr>
                                <m:t>0</m:t>
                              </m:r>
                            </m:sub>
                          </m:sSub>
                        </m:sup>
                      </m:sSup>
                      <m:r>
                        <a:rPr lang="pt-BR" sz="2400" i="1">
                          <a:latin typeface="Cambria Math" panose="02040503050406030204" pitchFamily="18" charset="0"/>
                          <a:ea typeface="Cambria Math" panose="02040503050406030204" pitchFamily="18" charset="0"/>
                          <a:cs typeface="Calibri" panose="020F0502020204030204" charset="0"/>
                        </a:rPr>
                        <m:t>ℒ</m:t>
                      </m:r>
                      <m:d>
                        <m:dPr>
                          <m:ctrlPr>
                            <a:rPr lang="pt-BR" sz="2400" i="1">
                              <a:latin typeface="Cambria Math" panose="02040503050406030204" pitchFamily="18" charset="0"/>
                              <a:ea typeface="Cambria Math" panose="02040503050406030204" pitchFamily="18" charset="0"/>
                              <a:cs typeface="Calibri" panose="020F0502020204030204" charset="0"/>
                            </a:rPr>
                          </m:ctrlPr>
                        </m:dPr>
                        <m:e>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i="1">
                                  <a:latin typeface="Cambria Math" panose="02040503050406030204" pitchFamily="18" charset="0"/>
                                  <a:ea typeface="Cambria Math" panose="02040503050406030204" pitchFamily="18" charset="0"/>
                                  <a:cs typeface="Calibri" panose="020F0502020204030204" charset="0"/>
                                </a:rPr>
                                <m:t>𝑘</m:t>
                              </m:r>
                              <m:r>
                                <a:rPr lang="pt-BR" sz="2400" b="0" i="1" smtClean="0">
                                  <a:latin typeface="Cambria Math" panose="02040503050406030204" pitchFamily="18" charset="0"/>
                                  <a:ea typeface="Cambria Math" panose="02040503050406030204" pitchFamily="18" charset="0"/>
                                  <a:cs typeface="Calibri" panose="020F0502020204030204" charset="0"/>
                                </a:rPr>
                                <m:t>𝑡</m:t>
                              </m:r>
                            </m:sup>
                          </m:sSup>
                        </m:e>
                      </m:d>
                      <m:r>
                        <a:rPr lang="pt-BR" sz="2400" b="0" i="1" smtClean="0">
                          <a:latin typeface="Cambria Math" panose="02040503050406030204" pitchFamily="18" charset="0"/>
                          <a:ea typeface="Cambria Math" panose="02040503050406030204" pitchFamily="18" charset="0"/>
                          <a:cs typeface="Calibri" panose="020F0502020204030204" charset="0"/>
                        </a:rPr>
                        <m:t>=</m:t>
                      </m:r>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i="1">
                              <a:latin typeface="Cambria Math" panose="02040503050406030204" pitchFamily="18" charset="0"/>
                              <a:ea typeface="Cambria Math" panose="02040503050406030204" pitchFamily="18" charset="0"/>
                              <a:cs typeface="Calibri" panose="020F0502020204030204" charset="0"/>
                            </a:rPr>
                            <m:t>−</m:t>
                          </m:r>
                          <m:r>
                            <a:rPr lang="pt-BR" sz="2400" i="1">
                              <a:latin typeface="Cambria Math" panose="02040503050406030204" pitchFamily="18" charset="0"/>
                              <a:ea typeface="Cambria Math" panose="02040503050406030204" pitchFamily="18" charset="0"/>
                              <a:cs typeface="Calibri" panose="020F0502020204030204" charset="0"/>
                            </a:rPr>
                            <m:t>𝑘</m:t>
                          </m:r>
                          <m:sSub>
                            <m:sSubPr>
                              <m:ctrlPr>
                                <a:rPr lang="pt-BR" sz="2400" i="1">
                                  <a:latin typeface="Cambria Math" panose="02040503050406030204" pitchFamily="18" charset="0"/>
                                  <a:ea typeface="Cambria Math" panose="02040503050406030204" pitchFamily="18" charset="0"/>
                                  <a:cs typeface="Calibri" panose="020F0502020204030204" charset="0"/>
                                </a:rPr>
                              </m:ctrlPr>
                            </m:sSubPr>
                            <m:e>
                              <m:r>
                                <a:rPr lang="pt-BR" sz="2400" i="1">
                                  <a:latin typeface="Cambria Math" panose="02040503050406030204" pitchFamily="18" charset="0"/>
                                  <a:ea typeface="Cambria Math" panose="02040503050406030204" pitchFamily="18" charset="0"/>
                                  <a:cs typeface="Calibri" panose="020F0502020204030204" charset="0"/>
                                </a:rPr>
                                <m:t>𝑡</m:t>
                              </m:r>
                            </m:e>
                            <m:sub>
                              <m:r>
                                <a:rPr lang="pt-BR" sz="2400" i="1">
                                  <a:latin typeface="Cambria Math" panose="02040503050406030204" pitchFamily="18" charset="0"/>
                                  <a:ea typeface="Cambria Math" panose="02040503050406030204" pitchFamily="18" charset="0"/>
                                  <a:cs typeface="Calibri" panose="020F0502020204030204" charset="0"/>
                                </a:rPr>
                                <m:t>0</m:t>
                              </m:r>
                            </m:sub>
                          </m:sSub>
                        </m:sup>
                      </m:sSup>
                      <m:nary>
                        <m:naryPr>
                          <m:limLoc m:val="undOvr"/>
                          <m:ctrlPr>
                            <a:rPr lang="pt-BR" sz="2400" b="0" i="1" smtClean="0">
                              <a:latin typeface="Cambria Math" panose="02040503050406030204" pitchFamily="18" charset="0"/>
                              <a:ea typeface="Cambria Math" panose="02040503050406030204" pitchFamily="18" charset="0"/>
                              <a:cs typeface="Calibri" panose="020F0502020204030204" charset="0"/>
                            </a:rPr>
                          </m:ctrlPr>
                        </m:naryPr>
                        <m:sub>
                          <m:r>
                            <m:rPr>
                              <m:brk m:alnAt="24"/>
                            </m:rPr>
                            <a:rPr lang="pt-BR" sz="2400" b="0" i="1" smtClean="0">
                              <a:latin typeface="Cambria Math" panose="02040503050406030204" pitchFamily="18" charset="0"/>
                              <a:ea typeface="Cambria Math" panose="02040503050406030204" pitchFamily="18" charset="0"/>
                              <a:cs typeface="Calibri" panose="020F0502020204030204" charset="0"/>
                            </a:rPr>
                            <m:t>𝑡</m:t>
                          </m:r>
                          <m:r>
                            <a:rPr lang="pt-BR" sz="2400" b="0" i="1" smtClean="0">
                              <a:latin typeface="Cambria Math" panose="02040503050406030204" pitchFamily="18" charset="0"/>
                              <a:ea typeface="Cambria Math" panose="02040503050406030204" pitchFamily="18" charset="0"/>
                              <a:cs typeface="Calibri" panose="020F0502020204030204" charset="0"/>
                            </a:rPr>
                            <m:t>𝑜</m:t>
                          </m:r>
                        </m:sub>
                        <m:sup>
                          <m:r>
                            <a:rPr lang="pt-BR" sz="2400" b="0" i="1" smtClean="0">
                              <a:latin typeface="Cambria Math" panose="02040503050406030204" pitchFamily="18" charset="0"/>
                              <a:ea typeface="Cambria Math" panose="02040503050406030204" pitchFamily="18" charset="0"/>
                              <a:cs typeface="Calibri" panose="020F0502020204030204" charset="0"/>
                            </a:rPr>
                            <m:t>∞</m:t>
                          </m:r>
                        </m:sup>
                        <m:e>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i="1">
                                  <a:latin typeface="Cambria Math" panose="02040503050406030204" pitchFamily="18" charset="0"/>
                                  <a:ea typeface="Cambria Math" panose="02040503050406030204" pitchFamily="18" charset="0"/>
                                  <a:cs typeface="Calibri" panose="020F0502020204030204" charset="0"/>
                                </a:rPr>
                                <m:t>𝑘</m:t>
                              </m:r>
                              <m:r>
                                <a:rPr lang="pt-BR" sz="2400" b="0" i="1" smtClean="0">
                                  <a:latin typeface="Cambria Math" panose="02040503050406030204" pitchFamily="18" charset="0"/>
                                  <a:ea typeface="Cambria Math" panose="02040503050406030204" pitchFamily="18" charset="0"/>
                                  <a:cs typeface="Calibri" panose="020F0502020204030204" charset="0"/>
                                </a:rPr>
                                <m:t>𝑡</m:t>
                              </m:r>
                            </m:sup>
                          </m:sSup>
                        </m:e>
                      </m:nary>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b="0" i="1" smtClean="0">
                              <a:latin typeface="Cambria Math" panose="02040503050406030204" pitchFamily="18" charset="0"/>
                              <a:ea typeface="Cambria Math" panose="02040503050406030204" pitchFamily="18" charset="0"/>
                              <a:cs typeface="Calibri" panose="020F0502020204030204" charset="0"/>
                            </a:rPr>
                            <m:t>𝑡𝑠</m:t>
                          </m:r>
                        </m:sup>
                      </m:sSup>
                      <m:r>
                        <m:rPr>
                          <m:sty m:val="p"/>
                        </m:rPr>
                        <a:rPr lang="pt-BR" sz="2400" b="0" i="0" smtClean="0">
                          <a:latin typeface="Cambria Math" panose="02040503050406030204" pitchFamily="18" charset="0"/>
                          <a:ea typeface="Cambria Math" panose="02040503050406030204" pitchFamily="18" charset="0"/>
                          <a:cs typeface="Calibri" panose="020F0502020204030204" charset="0"/>
                        </a:rPr>
                        <m:t>dt</m:t>
                      </m:r>
                      <m:r>
                        <a:rPr lang="pt-BR" sz="2400" b="0" i="0" smtClean="0">
                          <a:latin typeface="Cambria Math" panose="02040503050406030204" pitchFamily="18" charset="0"/>
                          <a:ea typeface="Cambria Math" panose="02040503050406030204" pitchFamily="18" charset="0"/>
                          <a:cs typeface="Calibri" panose="020F0502020204030204" charset="0"/>
                        </a:rPr>
                        <m:t>=</m:t>
                      </m:r>
                      <m:f>
                        <m:fPr>
                          <m:ctrlPr>
                            <a:rPr lang="pt-BR" sz="2400" b="0" i="1" smtClean="0">
                              <a:latin typeface="Cambria Math" panose="02040503050406030204" pitchFamily="18" charset="0"/>
                              <a:ea typeface="Cambria Math" panose="02040503050406030204" pitchFamily="18" charset="0"/>
                              <a:cs typeface="Calibri" panose="020F0502020204030204" charset="0"/>
                            </a:rPr>
                          </m:ctrlPr>
                        </m:fPr>
                        <m:num>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i="1">
                                  <a:latin typeface="Cambria Math" panose="02040503050406030204" pitchFamily="18" charset="0"/>
                                  <a:ea typeface="Cambria Math" panose="02040503050406030204" pitchFamily="18" charset="0"/>
                                  <a:cs typeface="Calibri" panose="020F0502020204030204" charset="0"/>
                                </a:rPr>
                                <m:t>𝑘𝑡</m:t>
                              </m:r>
                              <m:r>
                                <a:rPr lang="pt-BR" sz="2400" b="0" i="1" smtClean="0">
                                  <a:latin typeface="Cambria Math" panose="02040503050406030204" pitchFamily="18" charset="0"/>
                                  <a:ea typeface="Cambria Math" panose="02040503050406030204" pitchFamily="18" charset="0"/>
                                  <a:cs typeface="Calibri" panose="020F0502020204030204" charset="0"/>
                                </a:rPr>
                                <m:t>𝑜</m:t>
                              </m:r>
                            </m:sup>
                          </m:sSup>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i="1">
                                  <a:latin typeface="Cambria Math" panose="02040503050406030204" pitchFamily="18" charset="0"/>
                                  <a:ea typeface="Cambria Math" panose="02040503050406030204" pitchFamily="18" charset="0"/>
                                  <a:cs typeface="Calibri" panose="020F0502020204030204" charset="0"/>
                                </a:rPr>
                                <m:t>𝑘</m:t>
                              </m:r>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b="0" i="1" smtClean="0">
                                  <a:latin typeface="Cambria Math" panose="02040503050406030204" pitchFamily="18" charset="0"/>
                                  <a:ea typeface="Cambria Math" panose="02040503050406030204" pitchFamily="18" charset="0"/>
                                  <a:cs typeface="Calibri" panose="020F0502020204030204" charset="0"/>
                                </a:rPr>
                                <m:t>𝑠</m:t>
                              </m:r>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i="1">
                                  <a:latin typeface="Cambria Math" panose="02040503050406030204" pitchFamily="18" charset="0"/>
                                  <a:ea typeface="Cambria Math" panose="02040503050406030204" pitchFamily="18" charset="0"/>
                                  <a:cs typeface="Calibri" panose="020F0502020204030204" charset="0"/>
                                </a:rPr>
                                <m:t>𝑡𝑜</m:t>
                              </m:r>
                            </m:sup>
                          </m:sSup>
                        </m:num>
                        <m:den>
                          <m:r>
                            <a:rPr lang="pt-BR" sz="2400" b="0" i="1" smtClean="0">
                              <a:latin typeface="Cambria Math" panose="02040503050406030204" pitchFamily="18" charset="0"/>
                              <a:ea typeface="Cambria Math" panose="02040503050406030204" pitchFamily="18" charset="0"/>
                              <a:cs typeface="Calibri" panose="020F0502020204030204" charset="0"/>
                            </a:rPr>
                            <m:t>𝑠</m:t>
                          </m:r>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b="0" i="1" smtClean="0">
                              <a:latin typeface="Cambria Math" panose="02040503050406030204" pitchFamily="18" charset="0"/>
                              <a:ea typeface="Cambria Math" panose="02040503050406030204" pitchFamily="18" charset="0"/>
                              <a:cs typeface="Calibri" panose="020F0502020204030204" charset="0"/>
                            </a:rPr>
                            <m:t>𝑘</m:t>
                          </m:r>
                        </m:den>
                      </m:f>
                      <m:r>
                        <a:rPr lang="pt-BR" sz="2400" i="1">
                          <a:latin typeface="Cambria Math" panose="02040503050406030204" pitchFamily="18" charset="0"/>
                          <a:ea typeface="Cambria Math" panose="02040503050406030204" pitchFamily="18" charset="0"/>
                          <a:cs typeface="Calibri" panose="020F0502020204030204" charset="0"/>
                        </a:rPr>
                        <m:t>=</m:t>
                      </m:r>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 </m:t>
                          </m:r>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i="1">
                              <a:latin typeface="Cambria Math" panose="02040503050406030204" pitchFamily="18" charset="0"/>
                              <a:ea typeface="Cambria Math" panose="02040503050406030204" pitchFamily="18" charset="0"/>
                              <a:cs typeface="Calibri" panose="020F0502020204030204" charset="0"/>
                            </a:rPr>
                            <m:t>−</m:t>
                          </m:r>
                          <m:r>
                            <a:rPr lang="pt-BR" sz="2400" b="0" i="1" smtClean="0">
                              <a:latin typeface="Cambria Math" panose="02040503050406030204" pitchFamily="18" charset="0"/>
                              <a:ea typeface="Cambria Math" panose="02040503050406030204" pitchFamily="18" charset="0"/>
                              <a:cs typeface="Calibri" panose="020F0502020204030204" charset="0"/>
                            </a:rPr>
                            <m:t>𝑠𝑡𝑜</m:t>
                          </m:r>
                        </m:sup>
                      </m:sSup>
                      <m:r>
                        <a:rPr lang="pt-BR" sz="2400" i="1">
                          <a:latin typeface="Cambria Math" panose="02040503050406030204" pitchFamily="18" charset="0"/>
                          <a:ea typeface="Cambria Math" panose="02040503050406030204" pitchFamily="18" charset="0"/>
                          <a:cs typeface="Calibri" panose="020F0502020204030204" charset="0"/>
                        </a:rPr>
                        <m:t>ℒ</m:t>
                      </m:r>
                      <m:d>
                        <m:dPr>
                          <m:ctrlPr>
                            <a:rPr lang="pt-BR" sz="2400" i="1">
                              <a:latin typeface="Cambria Math" panose="02040503050406030204" pitchFamily="18" charset="0"/>
                              <a:ea typeface="Cambria Math" panose="02040503050406030204" pitchFamily="18" charset="0"/>
                              <a:cs typeface="Calibri" panose="020F0502020204030204" charset="0"/>
                            </a:rPr>
                          </m:ctrlPr>
                        </m:dPr>
                        <m:e>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i="1">
                                  <a:latin typeface="Cambria Math" panose="02040503050406030204" pitchFamily="18" charset="0"/>
                                  <a:ea typeface="Cambria Math" panose="02040503050406030204" pitchFamily="18" charset="0"/>
                                  <a:cs typeface="Calibri" panose="020F0502020204030204" charset="0"/>
                                </a:rPr>
                                <m:t>𝑘</m:t>
                              </m:r>
                              <m:r>
                                <a:rPr lang="pt-BR" sz="2400" b="0" i="1" smtClean="0">
                                  <a:latin typeface="Cambria Math" panose="02040503050406030204" pitchFamily="18" charset="0"/>
                                  <a:ea typeface="Cambria Math" panose="02040503050406030204" pitchFamily="18" charset="0"/>
                                  <a:cs typeface="Calibri" panose="020F0502020204030204" charset="0"/>
                                </a:rPr>
                                <m:t>𝑡</m:t>
                              </m:r>
                            </m:sup>
                          </m:sSup>
                        </m:e>
                      </m:d>
                      <m:r>
                        <a:rPr lang="en-US" altLang="pt-BR" sz="2000" b="0" i="1" smtClean="0">
                          <a:latin typeface="Cambria Math" panose="02040503050406030204" pitchFamily="18" charset="0"/>
                          <a:ea typeface="Cambria Math" panose="02040503050406030204" pitchFamily="18" charset="0"/>
                          <a:cs typeface="Calibri" panose="020F0502020204030204" charset="0"/>
                        </a:rPr>
                        <m:t>=</m:t>
                      </m:r>
                      <m:f>
                        <m:fPr>
                          <m:ctrlPr>
                            <a:rPr lang="pt-BR" sz="2000" b="0" i="1" smtClean="0">
                              <a:latin typeface="Cambria Math" panose="02040503050406030204" pitchFamily="18" charset="0"/>
                              <a:ea typeface="Cambria Math" panose="02040503050406030204" pitchFamily="18" charset="0"/>
                              <a:cs typeface="Calibri" panose="020F0502020204030204" charset="0"/>
                            </a:rPr>
                          </m:ctrlPr>
                        </m:fPr>
                        <m:num>
                          <m:sSup>
                            <m:sSupPr>
                              <m:ctrlPr>
                                <a:rPr lang="pt-BR" sz="2000" i="1">
                                  <a:latin typeface="Cambria Math" panose="02040503050406030204" pitchFamily="18" charset="0"/>
                                  <a:ea typeface="Cambria Math" panose="02040503050406030204" pitchFamily="18" charset="0"/>
                                  <a:cs typeface="Calibri" panose="020F0502020204030204" charset="0"/>
                                </a:rPr>
                              </m:ctrlPr>
                            </m:sSupPr>
                            <m:e>
                              <m:r>
                                <a:rPr lang="pt-BR" sz="2000" i="1">
                                  <a:latin typeface="Cambria Math" panose="02040503050406030204" pitchFamily="18" charset="0"/>
                                  <a:ea typeface="Cambria Math" panose="02040503050406030204" pitchFamily="18" charset="0"/>
                                  <a:cs typeface="Calibri" panose="020F0502020204030204" charset="0"/>
                                </a:rPr>
                                <m:t> </m:t>
                              </m:r>
                              <m:r>
                                <a:rPr lang="pt-BR" sz="2000" i="1">
                                  <a:latin typeface="Cambria Math" panose="02040503050406030204" pitchFamily="18" charset="0"/>
                                  <a:ea typeface="Cambria Math" panose="02040503050406030204" pitchFamily="18" charset="0"/>
                                  <a:cs typeface="Calibri" panose="020F0502020204030204" charset="0"/>
                                </a:rPr>
                                <m:t>𝑒</m:t>
                              </m:r>
                            </m:e>
                            <m:sup>
                              <m:r>
                                <a:rPr lang="pt-BR" sz="2000" i="1">
                                  <a:latin typeface="Cambria Math" panose="02040503050406030204" pitchFamily="18" charset="0"/>
                                  <a:ea typeface="Cambria Math" panose="02040503050406030204" pitchFamily="18" charset="0"/>
                                  <a:cs typeface="Calibri" panose="020F0502020204030204" charset="0"/>
                                </a:rPr>
                                <m:t>−</m:t>
                              </m:r>
                              <m:r>
                                <a:rPr lang="pt-BR" sz="2000" b="0" i="1" smtClean="0">
                                  <a:latin typeface="Cambria Math" panose="02040503050406030204" pitchFamily="18" charset="0"/>
                                  <a:ea typeface="Cambria Math" panose="02040503050406030204" pitchFamily="18" charset="0"/>
                                  <a:cs typeface="Calibri" panose="020F0502020204030204" charset="0"/>
                                </a:rPr>
                                <m:t>𝑠𝑡𝑜</m:t>
                              </m:r>
                            </m:sup>
                          </m:sSup>
                        </m:num>
                        <m:den>
                          <m:r>
                            <a:rPr lang="pt-BR" sz="2000" b="0" i="1" smtClean="0">
                              <a:latin typeface="Cambria Math" panose="02040503050406030204" pitchFamily="18" charset="0"/>
                              <a:ea typeface="Cambria Math" panose="02040503050406030204" pitchFamily="18" charset="0"/>
                              <a:cs typeface="Calibri" panose="020F0502020204030204" charset="0"/>
                            </a:rPr>
                            <m:t>𝑠</m:t>
                          </m:r>
                          <m:r>
                            <a:rPr lang="pt-BR" sz="2000" b="0" i="1" smtClean="0">
                              <a:latin typeface="Cambria Math" panose="02040503050406030204" pitchFamily="18" charset="0"/>
                              <a:ea typeface="Cambria Math" panose="02040503050406030204" pitchFamily="18" charset="0"/>
                              <a:cs typeface="Calibri" panose="020F0502020204030204" charset="0"/>
                            </a:rPr>
                            <m:t>−</m:t>
                          </m:r>
                          <m:r>
                            <a:rPr lang="pt-BR" sz="2000" b="0" i="1" smtClean="0">
                              <a:latin typeface="Cambria Math" panose="02040503050406030204" pitchFamily="18" charset="0"/>
                              <a:ea typeface="Cambria Math" panose="02040503050406030204" pitchFamily="18" charset="0"/>
                              <a:cs typeface="Calibri" panose="020F0502020204030204" charset="0"/>
                            </a:rPr>
                            <m:t>𝑘</m:t>
                          </m:r>
                        </m:den>
                      </m:f>
                    </m:oMath>
                  </m:oMathPara>
                </a14:m>
                <a:endParaRPr lang="pt-BR" sz="2000" dirty="0">
                  <a:latin typeface="Comic Sans MS" panose="030F0702030302020204" pitchFamily="66" charset="0"/>
                  <a:cs typeface="Calibri" panose="020F0502020204030204" charset="0"/>
                </a:endParaRPr>
              </a:p>
              <a:p>
                <a:pPr algn="ctr">
                  <a:lnSpc>
                    <a:spcPct val="120000"/>
                  </a:lnSpc>
                </a:pPr>
                <a:endParaRPr lang="pt-BR" sz="2000" dirty="0">
                  <a:latin typeface="Comic Sans MS" panose="030F0702030302020204" pitchFamily="66" charset="0"/>
                  <a:cs typeface="Calibri" panose="020F0502020204030204" charset="0"/>
                </a:endParaRPr>
              </a:p>
            </p:txBody>
          </p:sp>
        </mc:Choice>
        <mc:Fallback>
          <p:sp>
            <p:nvSpPr>
              <p:cNvPr id="18" name="Retângulo 17"/>
              <p:cNvSpPr>
                <a:spLocks noRot="1" noChangeAspect="1" noMove="1" noResize="1" noEditPoints="1" noAdjustHandles="1" noChangeArrowheads="1" noChangeShapeType="1" noTextEdit="1"/>
              </p:cNvSpPr>
              <p:nvPr/>
            </p:nvSpPr>
            <p:spPr>
              <a:xfrm>
                <a:off x="300355" y="4526915"/>
                <a:ext cx="11590655" cy="1737360"/>
              </a:xfrm>
              <a:prstGeom prst="rect">
                <a:avLst/>
              </a:prstGeom>
              <a:blipFill rotWithShape="1">
                <a:blip r:embed="rId2"/>
                <a:stretch>
                  <a:fillRect/>
                </a:stretch>
              </a:blipFill>
            </p:spPr>
            <p:txBody>
              <a:bodyPr/>
              <a:lstStyle/>
              <a:p>
                <a:r>
                  <a:rPr lang="pt-BR" altLang="en-US">
                    <a:noFill/>
                  </a:rPr>
                  <a:t> </a:t>
                </a:r>
              </a:p>
            </p:txBody>
          </p:sp>
        </mc:Fallback>
      </mc:AlternateContent>
      <p:sp>
        <p:nvSpPr>
          <p:cNvPr id="15" name="CaixaDeTexto 14"/>
          <p:cNvSpPr txBox="1"/>
          <p:nvPr/>
        </p:nvSpPr>
        <p:spPr>
          <a:xfrm>
            <a:off x="883444" y="1894146"/>
            <a:ext cx="2380510" cy="523220"/>
          </a:xfrm>
          <a:prstGeom prst="rect">
            <a:avLst/>
          </a:prstGeom>
          <a:noFill/>
        </p:spPr>
        <p:txBody>
          <a:bodyPr wrap="square" rtlCol="0">
            <a:spAutoFit/>
          </a:bodyPr>
          <a:lstStyle/>
          <a:p>
            <a:r>
              <a:rPr lang="pt-BR" sz="2800" dirty="0"/>
              <a:t>f</a:t>
            </a:r>
            <a:r>
              <a:rPr lang="pt-BR" sz="2800" dirty="0" smtClean="0"/>
              <a:t>(t) =</a:t>
            </a:r>
            <a:r>
              <a:rPr lang="pt-BR" sz="2800" dirty="0"/>
              <a:t> </a:t>
            </a:r>
            <a:r>
              <a:rPr lang="pt-BR" sz="2800" dirty="0" smtClean="0"/>
              <a:t>h(t).</a:t>
            </a:r>
            <a:r>
              <a:rPr lang="pt-BR" sz="2800" dirty="0" err="1" smtClean="0"/>
              <a:t>e</a:t>
            </a:r>
            <a:r>
              <a:rPr lang="pt-BR" sz="2800" baseline="30000" dirty="0" err="1" smtClean="0"/>
              <a:t>kto</a:t>
            </a:r>
            <a:endParaRPr lang="pt-BR" sz="2800" dirty="0"/>
          </a:p>
        </p:txBody>
      </p:sp>
      <p:sp>
        <p:nvSpPr>
          <p:cNvPr id="16" name="CaixaDeTexto 15"/>
          <p:cNvSpPr txBox="1"/>
          <p:nvPr/>
        </p:nvSpPr>
        <p:spPr>
          <a:xfrm>
            <a:off x="2160726" y="3599322"/>
            <a:ext cx="4798845" cy="523220"/>
          </a:xfrm>
          <a:prstGeom prst="rect">
            <a:avLst/>
          </a:prstGeom>
          <a:noFill/>
        </p:spPr>
        <p:txBody>
          <a:bodyPr wrap="square" rtlCol="0">
            <a:spAutoFit/>
          </a:bodyPr>
          <a:lstStyle/>
          <a:p>
            <a:r>
              <a:rPr lang="pt-BR" sz="2800" dirty="0">
                <a:latin typeface="Comic Sans MS" panose="030F0702030302020204" pitchFamily="66" charset="0"/>
              </a:rPr>
              <a:t>f</a:t>
            </a:r>
            <a:r>
              <a:rPr lang="pt-BR" sz="2800" dirty="0" smtClean="0">
                <a:latin typeface="Comic Sans MS" panose="030F0702030302020204" pitchFamily="66" charset="0"/>
              </a:rPr>
              <a:t>(</a:t>
            </a:r>
            <a:r>
              <a:rPr lang="pt-BR" sz="2800" dirty="0" err="1" smtClean="0">
                <a:latin typeface="Comic Sans MS" panose="030F0702030302020204" pitchFamily="66" charset="0"/>
              </a:rPr>
              <a:t>t-to</a:t>
            </a:r>
            <a:r>
              <a:rPr lang="pt-BR" sz="2800" dirty="0" smtClean="0">
                <a:latin typeface="Comic Sans MS" panose="030F0702030302020204" pitchFamily="66" charset="0"/>
              </a:rPr>
              <a:t>) = h(t-t</a:t>
            </a:r>
            <a:r>
              <a:rPr lang="pt-BR" sz="2800" baseline="-25000" dirty="0" smtClean="0">
                <a:latin typeface="Comic Sans MS" panose="030F0702030302020204" pitchFamily="66" charset="0"/>
              </a:rPr>
              <a:t>0</a:t>
            </a:r>
            <a:r>
              <a:rPr lang="pt-BR" sz="2800" dirty="0" smtClean="0">
                <a:latin typeface="Comic Sans MS" panose="030F0702030302020204" pitchFamily="66" charset="0"/>
              </a:rPr>
              <a:t>) </a:t>
            </a:r>
            <a:r>
              <a:rPr lang="pt-BR" sz="2800" dirty="0" err="1" smtClean="0">
                <a:latin typeface="Comic Sans MS" panose="030F0702030302020204" pitchFamily="66" charset="0"/>
              </a:rPr>
              <a:t>e</a:t>
            </a:r>
            <a:r>
              <a:rPr lang="pt-BR" sz="2800" baseline="30000" dirty="0" err="1" smtClean="0">
                <a:latin typeface="Comic Sans MS" panose="030F0702030302020204" pitchFamily="66" charset="0"/>
              </a:rPr>
              <a:t>k</a:t>
            </a:r>
            <a:r>
              <a:rPr lang="pt-BR" sz="2800" baseline="30000" dirty="0" smtClean="0">
                <a:latin typeface="Comic Sans MS" panose="030F0702030302020204" pitchFamily="66" charset="0"/>
              </a:rPr>
              <a:t>(</a:t>
            </a:r>
            <a:r>
              <a:rPr lang="pt-BR" sz="2800" baseline="30000" dirty="0" err="1" smtClean="0">
                <a:latin typeface="Comic Sans MS" panose="030F0702030302020204" pitchFamily="66" charset="0"/>
              </a:rPr>
              <a:t>t-to</a:t>
            </a:r>
            <a:r>
              <a:rPr lang="pt-BR" sz="2800" baseline="30000" dirty="0">
                <a:latin typeface="Comic Sans MS" panose="030F0702030302020204" pitchFamily="66" charset="0"/>
              </a:rPr>
              <a:t>)</a:t>
            </a:r>
            <a:endParaRPr lang="pt-BR" sz="2800" baseline="30000" dirty="0">
              <a:latin typeface="Comic Sans MS" panose="030F0702030302020204" pitchFamily="66" charset="0"/>
            </a:endParaRPr>
          </a:p>
        </p:txBody>
      </p:sp>
      <p:cxnSp>
        <p:nvCxnSpPr>
          <p:cNvPr id="11" name="Conector Reto 10"/>
          <p:cNvCxnSpPr/>
          <p:nvPr/>
        </p:nvCxnSpPr>
        <p:spPr>
          <a:xfrm>
            <a:off x="1249544" y="3568501"/>
            <a:ext cx="1112321" cy="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 name="Espaço Reservado para Conteúdo 2"/>
          <p:cNvSpPr txBox="1"/>
          <p:nvPr/>
        </p:nvSpPr>
        <p:spPr>
          <a:xfrm>
            <a:off x="9131300" y="5678170"/>
            <a:ext cx="2374265" cy="67627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Font typeface="Arial" panose="020B0604020202020204" pitchFamily="34" charset="0"/>
              <a:buNone/>
            </a:pPr>
            <a:r>
              <a:rPr lang="pt-BR" sz="2000" b="1" dirty="0" smtClean="0">
                <a:solidFill>
                  <a:srgbClr val="C00000"/>
                </a:solidFill>
                <a:latin typeface="Comic Sans MS" panose="030F0702030302020204" pitchFamily="66" charset="0"/>
              </a:rPr>
              <a:t>P5. Translação em t</a:t>
            </a:r>
            <a:endParaRPr lang="pt-BR" sz="2000" b="1" dirty="0" smtClean="0">
              <a:solidFill>
                <a:srgbClr val="C00000"/>
              </a:solidFill>
              <a:latin typeface="Comic Sans MS" panose="030F0702030302020204" pitchFamily="66" charset="0"/>
            </a:endParaRPr>
          </a:p>
          <a:p>
            <a:pPr marL="0" indent="0" algn="ctr">
              <a:lnSpc>
                <a:spcPct val="120000"/>
              </a:lnSpc>
              <a:buFont typeface="Arial" panose="020B0604020202020204" pitchFamily="34" charset="0"/>
              <a:buNone/>
            </a:pPr>
            <a:endParaRPr lang="pt-BR" sz="2000" b="1" dirty="0" smtClean="0">
              <a:solidFill>
                <a:srgbClr val="C00000"/>
              </a:solidFill>
              <a:latin typeface="Comic Sans MS" panose="030F0702030302020204" pitchFamily="66" charset="0"/>
            </a:endParaRPr>
          </a:p>
        </p:txBody>
      </p:sp>
      <p:sp>
        <p:nvSpPr>
          <p:cNvPr id="9" name="Espaço Reservado para Conteúdo 2"/>
          <p:cNvSpPr txBox="1"/>
          <p:nvPr/>
        </p:nvSpPr>
        <p:spPr>
          <a:xfrm>
            <a:off x="8965565" y="269240"/>
            <a:ext cx="2374265" cy="67627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Font typeface="Arial" panose="020B0604020202020204" pitchFamily="34" charset="0"/>
              <a:buNone/>
            </a:pPr>
            <a:r>
              <a:rPr lang="pt-BR" sz="2000" b="1" dirty="0" smtClean="0">
                <a:solidFill>
                  <a:srgbClr val="C00000"/>
                </a:solidFill>
                <a:latin typeface="Comic Sans MS" panose="030F0702030302020204" pitchFamily="66" charset="0"/>
              </a:rPr>
              <a:t>P5. Translação em t</a:t>
            </a:r>
            <a:endParaRPr lang="pt-BR" sz="2000" b="1" dirty="0" smtClean="0">
              <a:solidFill>
                <a:srgbClr val="C00000"/>
              </a:solidFill>
              <a:latin typeface="Comic Sans MS" panose="030F0702030302020204" pitchFamily="66" charset="0"/>
            </a:endParaRPr>
          </a:p>
          <a:p>
            <a:pPr marL="0" indent="0" algn="ctr">
              <a:lnSpc>
                <a:spcPct val="120000"/>
              </a:lnSpc>
              <a:buFont typeface="Arial" panose="020B0604020202020204" pitchFamily="34" charset="0"/>
              <a:buNone/>
            </a:pPr>
            <a:endParaRPr lang="pt-BR" sz="2000" b="1" dirty="0" smtClean="0">
              <a:solidFill>
                <a:srgbClr val="C0000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a:xfrm>
            <a:off x="9291955" y="6136640"/>
            <a:ext cx="2743200" cy="365125"/>
          </a:xfrm>
        </p:spPr>
        <p:txBody>
          <a:bodyPr/>
          <a:p>
            <a:fld id="{74F297BB-B745-4CAB-BE1D-CE4C89382949}" type="slidenum">
              <a:rPr lang="pt-BR" smtClean="0"/>
            </a:fld>
            <a:endParaRPr lang="pt-BR"/>
          </a:p>
        </p:txBody>
      </p:sp>
      <p:sp>
        <p:nvSpPr>
          <p:cNvPr id="161" name="CaixaDeTexto 45"/>
          <p:cNvSpPr txBox="1"/>
          <p:nvPr/>
        </p:nvSpPr>
        <p:spPr>
          <a:xfrm>
            <a:off x="585470" y="373380"/>
            <a:ext cx="10844530" cy="122999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Matriz H e esquemático elétrico equivalente</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3" name="Retângulo 32"/>
              <p:cNvSpPr/>
              <p:nvPr/>
            </p:nvSpPr>
            <p:spPr>
              <a:xfrm>
                <a:off x="638175" y="3491230"/>
                <a:ext cx="53276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𝑖</m:t>
                          </m:r>
                        </m:e>
                        <m:sub>
                          <m:r>
                            <a:rPr lang="en-US" altLang="pt-BR" sz="3200" i="1">
                              <a:latin typeface="Cambria Math" panose="02040503050406030204" pitchFamily="18" charset="0"/>
                              <a:ea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3" name="Retângulo 32"/>
              <p:cNvSpPr>
                <a:spLocks noRot="1" noChangeAspect="1" noMove="1" noResize="1" noEditPoints="1" noAdjustHandles="1" noChangeArrowheads="1" noChangeShapeType="1" noTextEdit="1"/>
              </p:cNvSpPr>
              <p:nvPr/>
            </p:nvSpPr>
            <p:spPr>
              <a:xfrm>
                <a:off x="638175" y="3491230"/>
                <a:ext cx="532765" cy="58356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34" name="Conector Reto 33"/>
          <p:cNvCxnSpPr/>
          <p:nvPr/>
        </p:nvCxnSpPr>
        <p:spPr>
          <a:xfrm>
            <a:off x="638175" y="185674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1171575" y="185674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8" name="Retângulo 37"/>
              <p:cNvSpPr/>
              <p:nvPr/>
            </p:nvSpPr>
            <p:spPr>
              <a:xfrm>
                <a:off x="452755" y="2032000"/>
                <a:ext cx="89408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𝑣</m:t>
                          </m:r>
                        </m:e>
                        <m:sub>
                          <m:r>
                            <a:rPr lang="en-US" altLang="pt-BR" sz="3200" i="1">
                              <a:latin typeface="Cambria Math" panose="02040503050406030204" pitchFamily="18" charset="0"/>
                              <a:ea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8" name="Retângulo 37"/>
              <p:cNvSpPr>
                <a:spLocks noRot="1" noChangeAspect="1" noMove="1" noResize="1" noEditPoints="1" noAdjustHandles="1" noChangeArrowheads="1" noChangeShapeType="1" noTextEdit="1"/>
              </p:cNvSpPr>
              <p:nvPr/>
            </p:nvSpPr>
            <p:spPr>
              <a:xfrm>
                <a:off x="452755" y="2032000"/>
                <a:ext cx="894080"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9" name="Retângulo 38"/>
              <p:cNvSpPr/>
              <p:nvPr/>
            </p:nvSpPr>
            <p:spPr>
              <a:xfrm>
                <a:off x="1050290" y="271970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9" name="Retângulo 38"/>
              <p:cNvSpPr>
                <a:spLocks noRot="1" noChangeAspect="1" noMove="1" noResize="1" noEditPoints="1" noAdjustHandles="1" noChangeArrowheads="1" noChangeShapeType="1" noTextEdit="1"/>
              </p:cNvSpPr>
              <p:nvPr/>
            </p:nvSpPr>
            <p:spPr>
              <a:xfrm>
                <a:off x="1050290" y="2719705"/>
                <a:ext cx="858520" cy="58356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3" name="Retângulo 42"/>
              <p:cNvSpPr/>
              <p:nvPr/>
            </p:nvSpPr>
            <p:spPr>
              <a:xfrm>
                <a:off x="1544320" y="2028190"/>
                <a:ext cx="23317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11</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3" name="Retângulo 42"/>
              <p:cNvSpPr>
                <a:spLocks noRot="1" noChangeAspect="1" noMove="1" noResize="1" noEditPoints="1" noAdjustHandles="1" noChangeArrowheads="1" noChangeShapeType="1" noTextEdit="1"/>
              </p:cNvSpPr>
              <p:nvPr/>
            </p:nvSpPr>
            <p:spPr>
              <a:xfrm>
                <a:off x="1544320" y="2028190"/>
                <a:ext cx="2331720" cy="58356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4" name="Retângulo 43"/>
              <p:cNvSpPr/>
              <p:nvPr/>
            </p:nvSpPr>
            <p:spPr>
              <a:xfrm>
                <a:off x="1677670" y="3486785"/>
                <a:ext cx="228155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21</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22</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4" name="Retângulo 43"/>
              <p:cNvSpPr>
                <a:spLocks noRot="1" noChangeAspect="1" noMove="1" noResize="1" noEditPoints="1" noAdjustHandles="1" noChangeArrowheads="1" noChangeShapeType="1" noTextEdit="1"/>
              </p:cNvSpPr>
              <p:nvPr/>
            </p:nvSpPr>
            <p:spPr>
              <a:xfrm>
                <a:off x="1677670" y="3486785"/>
                <a:ext cx="2281555"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5" name="Retângulo 44"/>
              <p:cNvSpPr/>
              <p:nvPr/>
            </p:nvSpPr>
            <p:spPr>
              <a:xfrm>
                <a:off x="3934460" y="207391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5" name="Retângulo 44"/>
              <p:cNvSpPr>
                <a:spLocks noRot="1" noChangeAspect="1" noMove="1" noResize="1" noEditPoints="1" noAdjustHandles="1" noChangeArrowheads="1" noChangeShapeType="1" noTextEdit="1"/>
              </p:cNvSpPr>
              <p:nvPr/>
            </p:nvSpPr>
            <p:spPr>
              <a:xfrm>
                <a:off x="3934460" y="2073910"/>
                <a:ext cx="858520" cy="583565"/>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6" name="Retângulo 45"/>
              <p:cNvSpPr/>
              <p:nvPr/>
            </p:nvSpPr>
            <p:spPr>
              <a:xfrm>
                <a:off x="3934460" y="348678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6" name="Retângulo 45"/>
              <p:cNvSpPr>
                <a:spLocks noRot="1" noChangeAspect="1" noMove="1" noResize="1" noEditPoints="1" noAdjustHandles="1" noChangeArrowheads="1" noChangeShapeType="1" noTextEdit="1"/>
              </p:cNvSpPr>
              <p:nvPr/>
            </p:nvSpPr>
            <p:spPr>
              <a:xfrm>
                <a:off x="3934460" y="3486785"/>
                <a:ext cx="858520" cy="583565"/>
              </a:xfrm>
              <a:prstGeom prst="rect">
                <a:avLst/>
              </a:prstGeom>
              <a:blipFill rotWithShape="1">
                <a:blip r:embed="rId7"/>
                <a:stretch>
                  <a:fillRect/>
                </a:stretch>
              </a:blipFill>
            </p:spPr>
            <p:txBody>
              <a:bodyPr/>
              <a:lstStyle/>
              <a:p>
                <a:r>
                  <a:rPr lang="pt-BR" altLang="en-US">
                    <a:noFill/>
                  </a:rPr>
                  <a:t> </a:t>
                </a:r>
              </a:p>
            </p:txBody>
          </p:sp>
        </mc:Fallback>
      </mc:AlternateContent>
      <p:cxnSp>
        <p:nvCxnSpPr>
          <p:cNvPr id="47" name="Conector Reto 46"/>
          <p:cNvCxnSpPr/>
          <p:nvPr/>
        </p:nvCxnSpPr>
        <p:spPr>
          <a:xfrm>
            <a:off x="1805305" y="191135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3784600" y="185229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a:off x="4059555" y="190246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a:off x="4635500" y="185229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1" name="Retângulo 50"/>
              <p:cNvSpPr/>
              <p:nvPr/>
            </p:nvSpPr>
            <p:spPr>
              <a:xfrm>
                <a:off x="3484880" y="281940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1" name="Retângulo 50"/>
              <p:cNvSpPr>
                <a:spLocks noRot="1" noChangeAspect="1" noMove="1" noResize="1" noEditPoints="1" noAdjustHandles="1" noChangeArrowheads="1" noChangeShapeType="1" noTextEdit="1"/>
              </p:cNvSpPr>
              <p:nvPr/>
            </p:nvSpPr>
            <p:spPr>
              <a:xfrm>
                <a:off x="3484880" y="2819400"/>
                <a:ext cx="858520" cy="583565"/>
              </a:xfrm>
              <a:prstGeom prst="rect">
                <a:avLst/>
              </a:prstGeom>
              <a:blipFill rotWithShape="1">
                <a:blip r:embed="rId8"/>
                <a:stretch>
                  <a:fillRect/>
                </a:stretch>
              </a:blipFill>
            </p:spPr>
            <p:txBody>
              <a:bodyPr/>
              <a:lstStyle/>
              <a:p>
                <a:r>
                  <a:rPr lang="pt-BR" altLang="en-US">
                    <a:noFill/>
                  </a:rPr>
                  <a:t> </a:t>
                </a:r>
              </a:p>
            </p:txBody>
          </p:sp>
        </mc:Fallback>
      </mc:AlternateContent>
      <p:sp>
        <p:nvSpPr>
          <p:cNvPr id="52" name="Forma livre 51"/>
          <p:cNvSpPr/>
          <p:nvPr/>
        </p:nvSpPr>
        <p:spPr>
          <a:xfrm rot="2100000">
            <a:off x="6141085" y="2608580"/>
            <a:ext cx="945515" cy="96647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grpSp>
        <p:nvGrpSpPr>
          <p:cNvPr id="65" name="Grupo 64"/>
          <p:cNvGrpSpPr/>
          <p:nvPr/>
        </p:nvGrpSpPr>
        <p:grpSpPr>
          <a:xfrm>
            <a:off x="6311265" y="1631798"/>
            <a:ext cx="5630545" cy="2278792"/>
            <a:chOff x="919" y="6043"/>
            <a:chExt cx="8867" cy="3589"/>
          </a:xfrm>
        </p:grpSpPr>
        <p:cxnSp>
          <p:nvCxnSpPr>
            <p:cNvPr id="11" name="Conector Reto 74"/>
            <p:cNvCxnSpPr/>
            <p:nvPr/>
          </p:nvCxnSpPr>
          <p:spPr>
            <a:xfrm>
              <a:off x="6051" y="8751"/>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6034" y="7299"/>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5746" y="7882"/>
              <a:ext cx="610" cy="870"/>
              <a:chOff x="7555792" y="2647951"/>
              <a:chExt cx="387626" cy="552342"/>
            </a:xfrm>
            <a:solidFill>
              <a:srgbClr val="00B0F0">
                <a:alpha val="97000"/>
              </a:srgbClr>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rot="5400000" flipH="1">
              <a:off x="1750" y="6856"/>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rot="5400000" flipH="1">
              <a:off x="6827" y="6548"/>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2000" y="6546"/>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919" y="8072"/>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1</a:t>
              </a:r>
              <a:endParaRPr lang="pt-BR" altLang="en-US" sz="3200" i="1" baseline="-25000" dirty="0" smtClean="0">
                <a:latin typeface="Cambria" panose="02040503050406030204" charset="0"/>
                <a:cs typeface="Cambria" panose="02040503050406030204" charset="0"/>
              </a:endParaRPr>
            </a:p>
          </p:txBody>
        </p:sp>
        <p:cxnSp>
          <p:nvCxnSpPr>
            <p:cNvPr id="58" name="Conector Reto 57"/>
            <p:cNvCxnSpPr/>
            <p:nvPr/>
          </p:nvCxnSpPr>
          <p:spPr>
            <a:xfrm rot="16200000">
              <a:off x="7026" y="6313"/>
              <a:ext cx="0" cy="1984"/>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H="1">
              <a:off x="1511" y="9592"/>
              <a:ext cx="6633" cy="0"/>
            </a:xfrm>
            <a:prstGeom prst="line">
              <a:avLst/>
            </a:prstGeom>
            <a:ln w="25400">
              <a:solidFill>
                <a:schemeClr val="tx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flipV="1">
              <a:off x="3255" y="7298"/>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1" name="Caixa de Texto 20"/>
                <p:cNvSpPr txBox="1"/>
                <p:nvPr/>
              </p:nvSpPr>
              <p:spPr>
                <a:xfrm>
                  <a:off x="4339" y="8600"/>
                  <a:ext cx="1919" cy="919"/>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ℎ</m:t>
                            </m:r>
                          </m:e>
                          <m:sub>
                            <m:r>
                              <a:rPr lang="en-US" altLang="pt-BR" sz="3200" i="1">
                                <a:latin typeface="Cambria Math" panose="02040503050406030204" pitchFamily="18" charset="0"/>
                                <a:cs typeface="Cambria Math" panose="02040503050406030204" pitchFamily="18" charset="0"/>
                              </a:rPr>
                              <m:t>21</m:t>
                            </m:r>
                          </m:sub>
                        </m:sSub>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sz="3200" i="1">
                                <a:latin typeface="Cambria Math" panose="02040503050406030204" pitchFamily="18" charset="0"/>
                              </a:rPr>
                              <m:t>1</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21" name="Caixa de Texto 20"/>
                <p:cNvSpPr txBox="1">
                  <a:spLocks noRot="1" noChangeAspect="1" noMove="1" noResize="1" noEditPoints="1" noAdjustHandles="1" noChangeArrowheads="1" noChangeShapeType="1" noTextEdit="1"/>
                </p:cNvSpPr>
                <p:nvPr/>
              </p:nvSpPr>
              <p:spPr>
                <a:xfrm>
                  <a:off x="4339" y="8600"/>
                  <a:ext cx="1919" cy="919"/>
                </a:xfrm>
                <a:prstGeom prst="rect">
                  <a:avLst/>
                </a:prstGeom>
                <a:blipFill rotWithShape="1">
                  <a:blip r:embed="rId9"/>
                </a:blipFill>
              </p:spPr>
              <p:txBody>
                <a:bodyPr/>
                <a:lstStyle/>
                <a:p>
                  <a:r>
                    <a:rPr lang="pt-BR" altLang="en-US">
                      <a:noFill/>
                    </a:rPr>
                    <a:t> </a:t>
                  </a:r>
                </a:p>
              </p:txBody>
            </p:sp>
          </mc:Fallback>
        </mc:AlternateContent>
        <p:grpSp>
          <p:nvGrpSpPr>
            <p:cNvPr id="23" name="Grupo 22"/>
            <p:cNvGrpSpPr/>
            <p:nvPr/>
          </p:nvGrpSpPr>
          <p:grpSpPr>
            <a:xfrm rot="0" flipH="1">
              <a:off x="1265" y="7120"/>
              <a:ext cx="2007" cy="370"/>
              <a:chOff x="4152748" y="3524056"/>
              <a:chExt cx="1274569" cy="255373"/>
            </a:xfrm>
          </p:grpSpPr>
          <p:cxnSp>
            <p:nvCxnSpPr>
              <p:cNvPr id="2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6" name="Retângulo 2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mc:AlternateContent xmlns:mc="http://schemas.openxmlformats.org/markup-compatibility/2006">
          <mc:Choice xmlns:a14="http://schemas.microsoft.com/office/drawing/2010/main" Requires="a14">
            <p:sp>
              <p:nvSpPr>
                <p:cNvPr id="35" name="Caixa de Texto 34"/>
                <p:cNvSpPr txBox="1"/>
                <p:nvPr/>
              </p:nvSpPr>
              <p:spPr>
                <a:xfrm>
                  <a:off x="1584" y="7490"/>
                  <a:ext cx="1200" cy="919"/>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ℎ</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11</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5" name="Caixa de Texto 34"/>
                <p:cNvSpPr txBox="1">
                  <a:spLocks noRot="1" noChangeAspect="1" noMove="1" noResize="1" noEditPoints="1" noAdjustHandles="1" noChangeArrowheads="1" noChangeShapeType="1" noTextEdit="1"/>
                </p:cNvSpPr>
                <p:nvPr/>
              </p:nvSpPr>
              <p:spPr>
                <a:xfrm>
                  <a:off x="1584" y="7490"/>
                  <a:ext cx="1200" cy="919"/>
                </a:xfrm>
                <a:prstGeom prst="rect">
                  <a:avLst/>
                </a:prstGeom>
                <a:blipFill rotWithShape="1">
                  <a:blip r:embed="rId10"/>
                </a:blipFill>
              </p:spPr>
              <p:txBody>
                <a:bodyPr/>
                <a:lstStyle/>
                <a:p>
                  <a:r>
                    <a:rPr lang="pt-BR" altLang="en-US">
                      <a:noFill/>
                    </a:rPr>
                    <a:t> </a:t>
                  </a:r>
                </a:p>
              </p:txBody>
            </p:sp>
          </mc:Fallback>
        </mc:AlternateContent>
        <p:sp>
          <p:nvSpPr>
            <p:cNvPr id="40" name="Elipse 39"/>
            <p:cNvSpPr/>
            <p:nvPr/>
          </p:nvSpPr>
          <p:spPr>
            <a:xfrm>
              <a:off x="2950" y="8009"/>
              <a:ext cx="610" cy="870"/>
            </a:xfrm>
            <a:prstGeom prst="ellipse">
              <a:avLst/>
            </a:prstGeom>
            <a:solidFill>
              <a:srgbClr val="00B0F0">
                <a:alpha val="97000"/>
              </a:srgb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22" name="Caixa de Texto 23"/>
            <p:cNvSpPr txBox="1"/>
            <p:nvPr/>
          </p:nvSpPr>
          <p:spPr>
            <a:xfrm>
              <a:off x="2777" y="7882"/>
              <a:ext cx="956" cy="822"/>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a:t>
              </a:r>
              <a:endParaRPr lang="pt-BR" altLang="en-US" sz="2800" dirty="0">
                <a:latin typeface="Comic Sans MS" panose="030F0702030302020204" pitchFamily="66" charset="0"/>
                <a:cs typeface="Comic Sans MS" panose="030F0702030302020204" pitchFamily="66" charset="0"/>
              </a:endParaRPr>
            </a:p>
          </p:txBody>
        </p:sp>
        <p:sp>
          <p:nvSpPr>
            <p:cNvPr id="42" name="Forma livre 41"/>
            <p:cNvSpPr/>
            <p:nvPr/>
          </p:nvSpPr>
          <p:spPr>
            <a:xfrm rot="19140000" flipH="1">
              <a:off x="7553" y="7536"/>
              <a:ext cx="1711" cy="1721"/>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53" name="Caixa de Texto 23"/>
            <p:cNvSpPr txBox="1"/>
            <p:nvPr/>
          </p:nvSpPr>
          <p:spPr>
            <a:xfrm>
              <a:off x="8695" y="8409"/>
              <a:ext cx="1091"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2</a:t>
              </a:r>
              <a:endParaRPr lang="pt-BR" altLang="en-US" sz="3200" i="1" baseline="-25000" dirty="0" smtClean="0">
                <a:latin typeface="Cambria" panose="02040503050406030204" charset="0"/>
                <a:cs typeface="Cambria" panose="02040503050406030204" charset="0"/>
              </a:endParaRPr>
            </a:p>
          </p:txBody>
        </p:sp>
        <p:grpSp>
          <p:nvGrpSpPr>
            <p:cNvPr id="54" name="Grupo 53"/>
            <p:cNvGrpSpPr/>
            <p:nvPr/>
          </p:nvGrpSpPr>
          <p:grpSpPr>
            <a:xfrm rot="5400000" flipH="1">
              <a:off x="6052" y="8284"/>
              <a:ext cx="2324" cy="370"/>
              <a:chOff x="4006870" y="3524056"/>
              <a:chExt cx="1476144" cy="255373"/>
            </a:xfrm>
          </p:grpSpPr>
          <p:cxnSp>
            <p:nvCxnSpPr>
              <p:cNvPr id="55" name="Conector Reto 79"/>
              <p:cNvCxnSpPr/>
              <p:nvPr/>
            </p:nvCxnSpPr>
            <p:spPr>
              <a:xfrm flipV="1">
                <a:off x="4006870"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6" name="Retângulo 5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sp>
          <p:nvSpPr>
            <p:cNvPr id="57" name="Caixa de Texto 23"/>
            <p:cNvSpPr txBox="1"/>
            <p:nvPr/>
          </p:nvSpPr>
          <p:spPr>
            <a:xfrm>
              <a:off x="1344"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1</a:t>
              </a:r>
              <a:endParaRPr lang="pt-BR" altLang="en-US" sz="3200" i="1" baseline="-25000" dirty="0" smtClean="0">
                <a:latin typeface="Cambria" panose="02040503050406030204" charset="0"/>
                <a:cs typeface="Cambria" panose="02040503050406030204" charset="0"/>
              </a:endParaRPr>
            </a:p>
          </p:txBody>
        </p:sp>
        <p:sp>
          <p:nvSpPr>
            <p:cNvPr id="60" name="Caixa de Texto 23"/>
            <p:cNvSpPr txBox="1"/>
            <p:nvPr/>
          </p:nvSpPr>
          <p:spPr>
            <a:xfrm>
              <a:off x="6171"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2</a:t>
              </a:r>
              <a:endParaRPr lang="pt-BR" altLang="en-US" sz="3200" i="1" baseline="-25000" dirty="0" smtClean="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61" name="Caixa de Texto 60"/>
                <p:cNvSpPr txBox="1"/>
                <p:nvPr/>
              </p:nvSpPr>
              <p:spPr>
                <a:xfrm>
                  <a:off x="3255" y="7298"/>
                  <a:ext cx="1975" cy="919"/>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ℎ</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12</m:t>
                            </m:r>
                          </m:sub>
                        </m:sSub>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𝑣</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2</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1" name="Caixa de Texto 60"/>
                <p:cNvSpPr txBox="1">
                  <a:spLocks noRot="1" noChangeAspect="1" noMove="1" noResize="1" noEditPoints="1" noAdjustHandles="1" noChangeArrowheads="1" noChangeShapeType="1" noTextEdit="1"/>
                </p:cNvSpPr>
                <p:nvPr/>
              </p:nvSpPr>
              <p:spPr>
                <a:xfrm>
                  <a:off x="3255" y="7298"/>
                  <a:ext cx="1975" cy="919"/>
                </a:xfrm>
                <a:prstGeom prst="rect">
                  <a:avLst/>
                </a:prstGeom>
                <a:blipFill rotWithShape="1">
                  <a:blip r:embed="rId11"/>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2" name="Caixa de Texto 61"/>
                <p:cNvSpPr txBox="1"/>
                <p:nvPr/>
              </p:nvSpPr>
              <p:spPr>
                <a:xfrm>
                  <a:off x="7399" y="7804"/>
                  <a:ext cx="1200" cy="1715"/>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f>
                          <m:fPr>
                            <m:ctrlPr>
                              <a:rPr lang="en-US" altLang="en-US" sz="3200" i="1">
                                <a:latin typeface="Cambria Math" panose="02040503050406030204" pitchFamily="18" charset="0"/>
                                <a:cs typeface="Cambria Math" panose="02040503050406030204" pitchFamily="18" charset="0"/>
                              </a:rPr>
                            </m:ctrlPr>
                          </m:fPr>
                          <m:num>
                            <m:r>
                              <a:rPr lang="en-US" altLang="en-US" sz="3200" i="1">
                                <a:latin typeface="Cambria Math" panose="02040503050406030204" pitchFamily="18" charset="0"/>
                                <a:cs typeface="Cambria Math" panose="02040503050406030204" pitchFamily="18" charset="0"/>
                              </a:rPr>
                              <m:t>1</m:t>
                            </m:r>
                          </m:num>
                          <m:den>
                            <m:sSub>
                              <m:sSubPr>
                                <m:ctrlPr>
                                  <a:rPr lang="en-US" altLang="en-US" sz="3200" i="1">
                                    <a:latin typeface="Cambria Math" panose="02040503050406030204" pitchFamily="18" charset="0"/>
                                    <a:cs typeface="Cambria Math" panose="02040503050406030204" pitchFamily="18" charset="0"/>
                                  </a:rPr>
                                </m:ctrlPr>
                              </m:sSubPr>
                              <m:e>
                                <m:r>
                                  <a:rPr lang="en-US" altLang="en-US" sz="3200" i="1">
                                    <a:latin typeface="Cambria Math" panose="02040503050406030204" pitchFamily="18" charset="0"/>
                                    <a:cs typeface="Cambria Math" panose="02040503050406030204" pitchFamily="18" charset="0"/>
                                  </a:rPr>
                                  <m:t>ℎ</m:t>
                                </m:r>
                              </m:e>
                              <m:sub>
                                <m:r>
                                  <a:rPr lang="en-US" altLang="en-US" sz="3200" i="1">
                                    <a:latin typeface="Cambria Math" panose="02040503050406030204" pitchFamily="18" charset="0"/>
                                    <a:cs typeface="Cambria Math" panose="02040503050406030204" pitchFamily="18" charset="0"/>
                                  </a:rPr>
                                  <m:t>22</m:t>
                                </m:r>
                              </m:sub>
                            </m:sSub>
                          </m:den>
                        </m:f>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7399" y="7804"/>
                  <a:ext cx="1200" cy="1715"/>
                </a:xfrm>
                <a:prstGeom prst="rect">
                  <a:avLst/>
                </a:prstGeom>
                <a:blipFill rotWithShape="1">
                  <a:blip r:embed="rId12"/>
                </a:blipFill>
              </p:spPr>
              <p:txBody>
                <a:bodyPr/>
                <a:lstStyle/>
                <a:p>
                  <a:r>
                    <a:rPr lang="pt-BR" altLang="en-US">
                      <a:noFill/>
                    </a:rPr>
                    <a:t> </a:t>
                  </a:r>
                </a:p>
              </p:txBody>
            </p:sp>
          </mc:Fallback>
        </mc:AlternateContent>
      </p:grpSp>
      <mc:AlternateContent xmlns:mc="http://schemas.openxmlformats.org/markup-compatibility/2006">
        <mc:Choice xmlns:a14="http://schemas.microsoft.com/office/drawing/2010/main" Requires="a14">
          <p:sp>
            <p:nvSpPr>
              <p:cNvPr id="63" name="Retângulo 62"/>
              <p:cNvSpPr/>
              <p:nvPr/>
            </p:nvSpPr>
            <p:spPr>
              <a:xfrm>
                <a:off x="6984365" y="4598035"/>
                <a:ext cx="431419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11</m:t>
                          </m:r>
                        </m:sub>
                      </m:sSub>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12</m:t>
                          </m:r>
                        </m:sub>
                      </m:sSub>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63" name="Retângulo 62"/>
              <p:cNvSpPr>
                <a:spLocks noRot="1" noChangeAspect="1" noMove="1" noResize="1" noEditPoints="1" noAdjustHandles="1" noChangeArrowheads="1" noChangeShapeType="1" noTextEdit="1"/>
              </p:cNvSpPr>
              <p:nvPr/>
            </p:nvSpPr>
            <p:spPr>
              <a:xfrm>
                <a:off x="6984365" y="4598035"/>
                <a:ext cx="4314190" cy="583565"/>
              </a:xfrm>
              <a:prstGeom prst="rect">
                <a:avLst/>
              </a:prstGeom>
              <a:blipFill rotWithShape="1">
                <a:blip r:embed="rId1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4" name="Retângulo 63"/>
              <p:cNvSpPr/>
              <p:nvPr/>
            </p:nvSpPr>
            <p:spPr>
              <a:xfrm>
                <a:off x="6980555" y="5328285"/>
                <a:ext cx="431419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64" name="Retângulo 63"/>
              <p:cNvSpPr>
                <a:spLocks noRot="1" noChangeAspect="1" noMove="1" noResize="1" noEditPoints="1" noAdjustHandles="1" noChangeArrowheads="1" noChangeShapeType="1" noTextEdit="1"/>
              </p:cNvSpPr>
              <p:nvPr/>
            </p:nvSpPr>
            <p:spPr>
              <a:xfrm>
                <a:off x="6980555" y="5328285"/>
                <a:ext cx="4314190" cy="583565"/>
              </a:xfrm>
              <a:prstGeom prst="rect">
                <a:avLst/>
              </a:prstGeom>
              <a:blipFill rotWithShape="1">
                <a:blip r:embed="rId14"/>
                <a:stretch>
                  <a:fillRect/>
                </a:stretch>
              </a:blipFill>
            </p:spPr>
            <p:txBody>
              <a:bodyPr/>
              <a:lstStyle/>
              <a:p>
                <a:r>
                  <a:rPr lang="pt-BR" altLang="en-US">
                    <a:noFill/>
                  </a:rPr>
                  <a:t> </a:t>
                </a:r>
              </a:p>
            </p:txBody>
          </p:sp>
        </mc:Fallback>
      </mc:AlternateContent>
      <p:sp>
        <p:nvSpPr>
          <p:cNvPr id="67" name="Seta para a direita 66"/>
          <p:cNvSpPr/>
          <p:nvPr/>
        </p:nvSpPr>
        <p:spPr>
          <a:xfrm>
            <a:off x="4792980" y="2775585"/>
            <a:ext cx="922020" cy="718820"/>
          </a:xfrm>
          <a:prstGeom prst="rightArrow">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2" name="CaixaDeTexto 45"/>
          <p:cNvSpPr txBox="1"/>
          <p:nvPr/>
        </p:nvSpPr>
        <p:spPr>
          <a:xfrm>
            <a:off x="416560" y="4810125"/>
            <a:ext cx="4895215" cy="1691640"/>
          </a:xfrm>
          <a:prstGeom prst="rect">
            <a:avLst/>
          </a:prstGeom>
          <a:noFill/>
        </p:spPr>
        <p:txBody>
          <a:bodyPr wrap="square" rtlCol="0">
            <a:spAutoFit/>
          </a:bodyPr>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11 </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é impedância</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22</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é admitancia</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12</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21</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são adimensionais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 name="Conector Reto 2"/>
          <p:cNvCxnSpPr/>
          <p:nvPr/>
        </p:nvCxnSpPr>
        <p:spPr>
          <a:xfrm>
            <a:off x="7399655" y="4596130"/>
            <a:ext cx="3810" cy="129032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a:xfrm>
            <a:off x="9291955" y="6136640"/>
            <a:ext cx="2743200" cy="365125"/>
          </a:xfrm>
        </p:spPr>
        <p:txBody>
          <a:bodyPr/>
          <a:p>
            <a:fld id="{74F297BB-B745-4CAB-BE1D-CE4C89382949}" type="slidenum">
              <a:rPr lang="pt-BR" smtClean="0"/>
            </a:fld>
            <a:endParaRPr lang="pt-BR"/>
          </a:p>
        </p:txBody>
      </p:sp>
      <p:sp>
        <p:nvSpPr>
          <p:cNvPr id="161" name="CaixaDeTexto 45"/>
          <p:cNvSpPr txBox="1"/>
          <p:nvPr/>
        </p:nvSpPr>
        <p:spPr>
          <a:xfrm>
            <a:off x="413385" y="228600"/>
            <a:ext cx="11390630" cy="252285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Quando se trabalha com transistores na região ativa, ele pode ser modelado como um quadripolo. Por razões de simplicidade, na determinação experimental de parâmetros e na adição de novos fenômenos, é comum se utilizar o modelo híbrido.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68" name="Grupo 67"/>
          <p:cNvGrpSpPr/>
          <p:nvPr/>
        </p:nvGrpSpPr>
        <p:grpSpPr>
          <a:xfrm rot="5400000">
            <a:off x="7658100" y="3823335"/>
            <a:ext cx="2528570" cy="1816735"/>
            <a:chOff x="8610600" y="2524505"/>
            <a:chExt cx="1783849" cy="748570"/>
          </a:xfrm>
        </p:grpSpPr>
        <p:cxnSp>
          <p:nvCxnSpPr>
            <p:cNvPr id="69" name="Conector Reto 68"/>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5" name="Conector Reto 74"/>
          <p:cNvCxnSpPr/>
          <p:nvPr/>
        </p:nvCxnSpPr>
        <p:spPr>
          <a:xfrm>
            <a:off x="9813283" y="3468039"/>
            <a:ext cx="86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CaixaDeTexto 47"/>
          <p:cNvSpPr txBox="1"/>
          <p:nvPr/>
        </p:nvSpPr>
        <p:spPr>
          <a:xfrm>
            <a:off x="10896414" y="4154331"/>
            <a:ext cx="767080" cy="521970"/>
          </a:xfrm>
          <a:prstGeom prst="rect">
            <a:avLst/>
          </a:prstGeom>
          <a:noFill/>
        </p:spPr>
        <p:txBody>
          <a:bodyPr wrap="none" rtlCol="0">
            <a:spAutoFit/>
          </a:bodyPr>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CE</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77" name="Conector Reto 76"/>
          <p:cNvCxnSpPr/>
          <p:nvPr/>
        </p:nvCxnSpPr>
        <p:spPr>
          <a:xfrm>
            <a:off x="7978768" y="5996609"/>
            <a:ext cx="28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Retângulo 77"/>
          <p:cNvSpPr/>
          <p:nvPr/>
        </p:nvSpPr>
        <p:spPr>
          <a:xfrm>
            <a:off x="8569960" y="3278505"/>
            <a:ext cx="1656715" cy="2967990"/>
          </a:xfrm>
          <a:prstGeom prst="rect">
            <a:avLst/>
          </a:prstGeom>
          <a:noFill/>
          <a:ln w="44450" cmpd="sng">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79" name="Retângulo arredondado 78"/>
          <p:cNvSpPr/>
          <p:nvPr/>
        </p:nvSpPr>
        <p:spPr>
          <a:xfrm>
            <a:off x="1760220" y="3827145"/>
            <a:ext cx="2718435" cy="220027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80" name="Conector de Seta Reta 79"/>
          <p:cNvCxnSpPr/>
          <p:nvPr/>
        </p:nvCxnSpPr>
        <p:spPr>
          <a:xfrm flipH="1">
            <a:off x="4462780" y="4352925"/>
            <a:ext cx="720000" cy="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81" name="Forma livre 80"/>
          <p:cNvSpPr/>
          <p:nvPr/>
        </p:nvSpPr>
        <p:spPr>
          <a:xfrm rot="2160000">
            <a:off x="759460" y="4568190"/>
            <a:ext cx="753110" cy="83566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82" name="Forma livre 81"/>
          <p:cNvSpPr/>
          <p:nvPr/>
        </p:nvSpPr>
        <p:spPr>
          <a:xfrm rot="19680000" flipH="1">
            <a:off x="4450080" y="4524375"/>
            <a:ext cx="899160" cy="86995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83" name="Caixa de Texto 23"/>
          <p:cNvSpPr txBox="1"/>
          <p:nvPr/>
        </p:nvSpPr>
        <p:spPr>
          <a:xfrm>
            <a:off x="7294880" y="5048250"/>
            <a:ext cx="92710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BE</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84" name="Conector de Seta Reta 83"/>
          <p:cNvCxnSpPr/>
          <p:nvPr/>
        </p:nvCxnSpPr>
        <p:spPr>
          <a:xfrm>
            <a:off x="1129030" y="4242435"/>
            <a:ext cx="536575"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85" name="Caixa de Texto 23"/>
          <p:cNvSpPr txBox="1"/>
          <p:nvPr/>
        </p:nvSpPr>
        <p:spPr>
          <a:xfrm>
            <a:off x="1189990" y="358965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1</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86" name="Conector de Seta Reta 85"/>
          <p:cNvCxnSpPr/>
          <p:nvPr/>
        </p:nvCxnSpPr>
        <p:spPr>
          <a:xfrm flipH="1">
            <a:off x="4557395" y="4176395"/>
            <a:ext cx="685800"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87" name="Caixa de Texto 23"/>
          <p:cNvSpPr txBox="1"/>
          <p:nvPr/>
        </p:nvSpPr>
        <p:spPr>
          <a:xfrm>
            <a:off x="4480560" y="356806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88" name="Conector de Seta Reta 87"/>
          <p:cNvCxnSpPr/>
          <p:nvPr/>
        </p:nvCxnSpPr>
        <p:spPr>
          <a:xfrm flipH="1">
            <a:off x="4462780" y="5607050"/>
            <a:ext cx="720000" cy="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89" name="Conector de Seta Reta 88"/>
          <p:cNvCxnSpPr/>
          <p:nvPr/>
        </p:nvCxnSpPr>
        <p:spPr>
          <a:xfrm flipH="1">
            <a:off x="1066800" y="4373880"/>
            <a:ext cx="720000" cy="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90" name="Conector de Seta Reta 89"/>
          <p:cNvCxnSpPr/>
          <p:nvPr/>
        </p:nvCxnSpPr>
        <p:spPr>
          <a:xfrm flipH="1">
            <a:off x="1066800" y="5628005"/>
            <a:ext cx="720000" cy="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91" name="Conector de Seta Reta 90"/>
          <p:cNvCxnSpPr/>
          <p:nvPr/>
        </p:nvCxnSpPr>
        <p:spPr>
          <a:xfrm>
            <a:off x="7889875" y="4622165"/>
            <a:ext cx="536575"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92" name="Conector de Seta Reta 91"/>
          <p:cNvCxnSpPr/>
          <p:nvPr/>
        </p:nvCxnSpPr>
        <p:spPr>
          <a:xfrm flipH="1">
            <a:off x="10320655" y="3385185"/>
            <a:ext cx="685800"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93" name="Forma livre 92"/>
          <p:cNvSpPr/>
          <p:nvPr/>
        </p:nvSpPr>
        <p:spPr>
          <a:xfrm rot="2160000">
            <a:off x="8020050" y="4915535"/>
            <a:ext cx="753110" cy="88836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94" name="Forma livre 93"/>
          <p:cNvSpPr/>
          <p:nvPr/>
        </p:nvSpPr>
        <p:spPr>
          <a:xfrm rot="19680000" flipH="1">
            <a:off x="9747250" y="3751580"/>
            <a:ext cx="1350645" cy="18522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95" name="Caixa de Texto 23"/>
          <p:cNvSpPr txBox="1"/>
          <p:nvPr/>
        </p:nvSpPr>
        <p:spPr>
          <a:xfrm>
            <a:off x="7771130" y="4050665"/>
            <a:ext cx="92710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6" name="Caixa de Texto 23"/>
          <p:cNvSpPr txBox="1"/>
          <p:nvPr/>
        </p:nvSpPr>
        <p:spPr>
          <a:xfrm>
            <a:off x="10226675" y="2780665"/>
            <a:ext cx="92710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4" name="Caixa de Texto 23"/>
          <p:cNvSpPr txBox="1"/>
          <p:nvPr/>
        </p:nvSpPr>
        <p:spPr>
          <a:xfrm>
            <a:off x="302895" y="462216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1</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7" name="Caixa de Texto 23"/>
          <p:cNvSpPr txBox="1"/>
          <p:nvPr/>
        </p:nvSpPr>
        <p:spPr>
          <a:xfrm>
            <a:off x="5243195" y="466661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98" name="Conector de Seta Reta 97"/>
          <p:cNvCxnSpPr/>
          <p:nvPr/>
        </p:nvCxnSpPr>
        <p:spPr>
          <a:xfrm>
            <a:off x="4630420" y="5742305"/>
            <a:ext cx="536575"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99" name="Conector de Seta Reta 98"/>
          <p:cNvCxnSpPr/>
          <p:nvPr/>
        </p:nvCxnSpPr>
        <p:spPr>
          <a:xfrm flipH="1">
            <a:off x="967740" y="5733415"/>
            <a:ext cx="685800"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00" name="Caixa de Texto 23"/>
          <p:cNvSpPr txBox="1"/>
          <p:nvPr/>
        </p:nvSpPr>
        <p:spPr>
          <a:xfrm>
            <a:off x="1065530" y="570293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1</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01" name="Caixa de Texto 23"/>
          <p:cNvSpPr txBox="1"/>
          <p:nvPr/>
        </p:nvSpPr>
        <p:spPr>
          <a:xfrm>
            <a:off x="4448175" y="571182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02" name="Conector de Seta Reta 101"/>
          <p:cNvCxnSpPr/>
          <p:nvPr/>
        </p:nvCxnSpPr>
        <p:spPr>
          <a:xfrm flipH="1">
            <a:off x="7918450" y="6136640"/>
            <a:ext cx="576000"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03" name="Conector de Seta Reta 102"/>
          <p:cNvCxnSpPr/>
          <p:nvPr/>
        </p:nvCxnSpPr>
        <p:spPr>
          <a:xfrm>
            <a:off x="10353040" y="6136640"/>
            <a:ext cx="536575"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04" name="Caixa de Texto 23"/>
          <p:cNvSpPr txBox="1"/>
          <p:nvPr/>
        </p:nvSpPr>
        <p:spPr>
          <a:xfrm>
            <a:off x="10165715" y="6087745"/>
            <a:ext cx="92710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05" name="Caixa de Texto 23"/>
          <p:cNvSpPr txBox="1"/>
          <p:nvPr/>
        </p:nvSpPr>
        <p:spPr>
          <a:xfrm>
            <a:off x="7830820" y="6139180"/>
            <a:ext cx="92710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smtClean="0">
              <a:latin typeface="Comic Sans MS" panose="030F0702030302020204" pitchFamily="66" charset="0"/>
              <a:cs typeface="Comic Sans MS" panose="030F0702030302020204" pitchFamily="66" charset="0"/>
            </a:endParaRPr>
          </a:p>
        </p:txBody>
      </p:sp>
    </p:spTree>
  </p:cSld>
  <p:clrMapOvr>
    <a:masterClrMapping/>
  </p:clrMapOvr>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cxnSp>
        <p:nvCxnSpPr>
          <p:cNvPr id="157" name="Conector Reto 156"/>
          <p:cNvCxnSpPr/>
          <p:nvPr/>
        </p:nvCxnSpPr>
        <p:spPr>
          <a:xfrm rot="5400000">
            <a:off x="6999570" y="339228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Espaço Reservado para Número de Slide 3"/>
          <p:cNvSpPr>
            <a:spLocks noGrp="1"/>
          </p:cNvSpPr>
          <p:nvPr>
            <p:ph type="sldNum" sz="quarter" idx="12"/>
          </p:nvPr>
        </p:nvSpPr>
        <p:spPr>
          <a:xfrm>
            <a:off x="9119235" y="6230620"/>
            <a:ext cx="2743200" cy="365125"/>
          </a:xfrm>
        </p:spPr>
        <p:txBody>
          <a:bodyPr/>
          <a:p>
            <a:fld id="{74F297BB-B745-4CAB-BE1D-CE4C89382949}" type="slidenum">
              <a:rPr lang="pt-BR" smtClean="0"/>
            </a:fld>
            <a:endParaRPr lang="pt-BR"/>
          </a:p>
        </p:txBody>
      </p:sp>
      <p:sp>
        <p:nvSpPr>
          <p:cNvPr id="35" name="Caixa de Texto 23"/>
          <p:cNvSpPr txBox="1"/>
          <p:nvPr/>
        </p:nvSpPr>
        <p:spPr>
          <a:xfrm>
            <a:off x="10873912" y="2702778"/>
            <a:ext cx="56950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nvGrpSpPr>
          <p:cNvPr id="44" name="Grupo 43"/>
          <p:cNvGrpSpPr/>
          <p:nvPr/>
        </p:nvGrpSpPr>
        <p:grpSpPr>
          <a:xfrm>
            <a:off x="1267888" y="732820"/>
            <a:ext cx="3640027" cy="3100014"/>
            <a:chOff x="5126" y="3909"/>
            <a:chExt cx="8258" cy="6204"/>
          </a:xfrm>
        </p:grpSpPr>
        <p:grpSp>
          <p:nvGrpSpPr>
            <p:cNvPr id="52" name="Grupo 51"/>
            <p:cNvGrpSpPr/>
            <p:nvPr/>
          </p:nvGrpSpPr>
          <p:grpSpPr>
            <a:xfrm rot="5400000">
              <a:off x="8287" y="6741"/>
              <a:ext cx="2809" cy="1179"/>
              <a:chOff x="8610600" y="2524505"/>
              <a:chExt cx="1783849" cy="748570"/>
            </a:xfrm>
          </p:grpSpPr>
          <p:cxnSp>
            <p:nvCxnSpPr>
              <p:cNvPr id="54" name="Conector Reto 5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5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 name="Grupo 60"/>
            <p:cNvGrpSpPr/>
            <p:nvPr/>
          </p:nvGrpSpPr>
          <p:grpSpPr>
            <a:xfrm rot="5400000" flipH="1">
              <a:off x="9235" y="5133"/>
              <a:ext cx="2007" cy="370"/>
              <a:chOff x="4152748" y="3524056"/>
              <a:chExt cx="1274569" cy="255373"/>
            </a:xfrm>
          </p:grpSpPr>
          <p:cxnSp>
            <p:nvCxnSpPr>
              <p:cNvPr id="62"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63" name="Retângulo 6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4" name="Conector Reto 63"/>
            <p:cNvCxnSpPr/>
            <p:nvPr/>
          </p:nvCxnSpPr>
          <p:spPr>
            <a:xfrm>
              <a:off x="10279" y="626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CaixaDeTexto 47"/>
            <p:cNvSpPr txBox="1"/>
            <p:nvPr/>
          </p:nvSpPr>
          <p:spPr>
            <a:xfrm>
              <a:off x="8300" y="3909"/>
              <a:ext cx="1664" cy="1045"/>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a:t>
              </a:r>
              <a:endParaRPr lang="pt-BR" sz="2800" dirty="0" smtClean="0"/>
            </a:p>
          </p:txBody>
        </p:sp>
        <p:sp>
          <p:nvSpPr>
            <p:cNvPr id="67" name="Caixa de Texto 23"/>
            <p:cNvSpPr txBox="1"/>
            <p:nvPr/>
          </p:nvSpPr>
          <p:spPr>
            <a:xfrm>
              <a:off x="9965" y="4785"/>
              <a:ext cx="2882"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grpSp>
          <p:nvGrpSpPr>
            <p:cNvPr id="68" name="Grupo 67"/>
            <p:cNvGrpSpPr/>
            <p:nvPr/>
          </p:nvGrpSpPr>
          <p:grpSpPr>
            <a:xfrm rot="5400000" flipH="1">
              <a:off x="9242" y="8900"/>
              <a:ext cx="2007" cy="370"/>
              <a:chOff x="4152748" y="3524056"/>
              <a:chExt cx="1274569" cy="255373"/>
            </a:xfrm>
          </p:grpSpPr>
          <p:cxnSp>
            <p:nvCxnSpPr>
              <p:cNvPr id="69"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0" name="Retângulo 69"/>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1" name="Caixa de Texto 23"/>
            <p:cNvSpPr txBox="1"/>
            <p:nvPr/>
          </p:nvSpPr>
          <p:spPr>
            <a:xfrm>
              <a:off x="9856" y="8500"/>
              <a:ext cx="2608"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cxnSp>
          <p:nvCxnSpPr>
            <p:cNvPr id="72" name="Conector Reto 71"/>
            <p:cNvCxnSpPr/>
            <p:nvPr/>
          </p:nvCxnSpPr>
          <p:spPr>
            <a:xfrm>
              <a:off x="9965" y="10057"/>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3" name="Grupo 72"/>
            <p:cNvGrpSpPr/>
            <p:nvPr/>
          </p:nvGrpSpPr>
          <p:grpSpPr>
            <a:xfrm rot="5400000" flipH="1">
              <a:off x="7218" y="5217"/>
              <a:ext cx="2007" cy="370"/>
              <a:chOff x="4152748" y="3524056"/>
              <a:chExt cx="1274569" cy="255373"/>
            </a:xfrm>
          </p:grpSpPr>
          <p:cxnSp>
            <p:nvCxnSpPr>
              <p:cNvPr id="74"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5" name="Retângulo 7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76" name="Grupo 75"/>
            <p:cNvGrpSpPr/>
            <p:nvPr/>
          </p:nvGrpSpPr>
          <p:grpSpPr>
            <a:xfrm rot="5400000" flipH="1">
              <a:off x="7194" y="8924"/>
              <a:ext cx="2007" cy="370"/>
              <a:chOff x="4152748" y="3524056"/>
              <a:chExt cx="1274569" cy="255373"/>
            </a:xfrm>
          </p:grpSpPr>
          <p:cxnSp>
            <p:nvCxnSpPr>
              <p:cNvPr id="7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8" name="Retângulo 7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79" name="Conector Reto 78"/>
            <p:cNvCxnSpPr/>
            <p:nvPr/>
          </p:nvCxnSpPr>
          <p:spPr>
            <a:xfrm>
              <a:off x="7941" y="1011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Conector Reto 79"/>
            <p:cNvCxnSpPr/>
            <p:nvPr/>
          </p:nvCxnSpPr>
          <p:spPr>
            <a:xfrm>
              <a:off x="8218" y="6255"/>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Conector Reto 80"/>
            <p:cNvCxnSpPr/>
            <p:nvPr/>
          </p:nvCxnSpPr>
          <p:spPr>
            <a:xfrm>
              <a:off x="7268" y="7395"/>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Elipse 81"/>
            <p:cNvSpPr/>
            <p:nvPr/>
          </p:nvSpPr>
          <p:spPr>
            <a:xfrm>
              <a:off x="8130" y="7287"/>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3" name="Caixa de Texto 23"/>
            <p:cNvSpPr txBox="1"/>
            <p:nvPr/>
          </p:nvSpPr>
          <p:spPr>
            <a:xfrm>
              <a:off x="5902" y="8501"/>
              <a:ext cx="2733"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5996" y="4784"/>
              <a:ext cx="2216"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85" name="Conector Reto 84"/>
            <p:cNvCxnSpPr/>
            <p:nvPr/>
          </p:nvCxnSpPr>
          <p:spPr>
            <a:xfrm flipV="1">
              <a:off x="12509" y="8819"/>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flipV="1">
              <a:off x="12509" y="8963"/>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16200000" flipV="1">
              <a:off x="6689" y="7304"/>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rot="16200000" flipV="1">
              <a:off x="6830" y="7296"/>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flipV="1">
              <a:off x="10254" y="7984"/>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Conector Reto 89"/>
            <p:cNvCxnSpPr/>
            <p:nvPr/>
          </p:nvCxnSpPr>
          <p:spPr>
            <a:xfrm>
              <a:off x="12909" y="7968"/>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Conector Reto 90"/>
            <p:cNvCxnSpPr/>
            <p:nvPr/>
          </p:nvCxnSpPr>
          <p:spPr>
            <a:xfrm>
              <a:off x="12631" y="9985"/>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Conector Reto 91"/>
            <p:cNvCxnSpPr/>
            <p:nvPr/>
          </p:nvCxnSpPr>
          <p:spPr>
            <a:xfrm>
              <a:off x="12909" y="8963"/>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Conector Reto 92"/>
            <p:cNvCxnSpPr/>
            <p:nvPr/>
          </p:nvCxnSpPr>
          <p:spPr>
            <a:xfrm>
              <a:off x="5354" y="7355"/>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Conector Reto 93"/>
            <p:cNvCxnSpPr/>
            <p:nvPr/>
          </p:nvCxnSpPr>
          <p:spPr>
            <a:xfrm>
              <a:off x="5397" y="7355"/>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Conector Reto 97"/>
            <p:cNvCxnSpPr/>
            <p:nvPr/>
          </p:nvCxnSpPr>
          <p:spPr>
            <a:xfrm>
              <a:off x="5126" y="858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Caixa de Texto 23"/>
            <p:cNvSpPr txBox="1"/>
            <p:nvPr/>
          </p:nvSpPr>
          <p:spPr>
            <a:xfrm>
              <a:off x="6458" y="5831"/>
              <a:ext cx="1292"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grpSp>
      <p:sp>
        <p:nvSpPr>
          <p:cNvPr id="101" name="Caixa de Texto 23"/>
          <p:cNvSpPr txBox="1"/>
          <p:nvPr/>
        </p:nvSpPr>
        <p:spPr>
          <a:xfrm>
            <a:off x="4881417" y="2991703"/>
            <a:ext cx="56950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nvGrpSpPr>
          <p:cNvPr id="102" name="Grupo 101"/>
          <p:cNvGrpSpPr/>
          <p:nvPr/>
        </p:nvGrpSpPr>
        <p:grpSpPr>
          <a:xfrm>
            <a:off x="7310083" y="881393"/>
            <a:ext cx="3539527" cy="2988000"/>
            <a:chOff x="5354" y="4308"/>
            <a:chExt cx="8030" cy="5805"/>
          </a:xfrm>
        </p:grpSpPr>
        <p:grpSp>
          <p:nvGrpSpPr>
            <p:cNvPr id="103" name="Grupo 102"/>
            <p:cNvGrpSpPr/>
            <p:nvPr/>
          </p:nvGrpSpPr>
          <p:grpSpPr>
            <a:xfrm rot="5400000">
              <a:off x="10240" y="5625"/>
              <a:ext cx="1153" cy="1225"/>
              <a:chOff x="8442308" y="1795952"/>
              <a:chExt cx="732218" cy="777493"/>
            </a:xfrm>
          </p:grpSpPr>
          <p:cxnSp>
            <p:nvCxnSpPr>
              <p:cNvPr id="107" name="Conector Reto 106"/>
              <p:cNvCxnSpPr/>
              <p:nvPr/>
            </p:nvCxnSpPr>
            <p:spPr>
              <a:xfrm>
                <a:off x="8442308" y="2548661"/>
                <a:ext cx="73221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Conector Reto 108"/>
              <p:cNvCxnSpPr/>
              <p:nvPr/>
            </p:nvCxnSpPr>
            <p:spPr>
              <a:xfrm rot="16200000">
                <a:off x="8760738" y="2184698"/>
                <a:ext cx="77749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0" name="Grupo 109"/>
            <p:cNvGrpSpPr/>
            <p:nvPr/>
          </p:nvGrpSpPr>
          <p:grpSpPr>
            <a:xfrm rot="5400000" flipH="1">
              <a:off x="9235" y="5133"/>
              <a:ext cx="2007" cy="370"/>
              <a:chOff x="4152748" y="3524056"/>
              <a:chExt cx="1274569" cy="255373"/>
            </a:xfrm>
          </p:grpSpPr>
          <p:cxnSp>
            <p:nvCxnSpPr>
              <p:cNvPr id="111" name="Conector Reto 79"/>
              <p:cNvCxnSpPr/>
              <p:nvPr/>
            </p:nvCxnSpPr>
            <p:spPr>
              <a:xfrm flipV="1">
                <a:off x="4152748" y="3665800"/>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2" name="Retângulo 11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3" name="Conector Reto 112"/>
            <p:cNvCxnSpPr/>
            <p:nvPr/>
          </p:nvCxnSpPr>
          <p:spPr>
            <a:xfrm>
              <a:off x="10279" y="626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Caixa de Texto 23"/>
            <p:cNvSpPr txBox="1"/>
            <p:nvPr/>
          </p:nvSpPr>
          <p:spPr>
            <a:xfrm>
              <a:off x="9580" y="4752"/>
              <a:ext cx="2882"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grpSp>
          <p:nvGrpSpPr>
            <p:cNvPr id="116" name="Grupo 115"/>
            <p:cNvGrpSpPr/>
            <p:nvPr/>
          </p:nvGrpSpPr>
          <p:grpSpPr>
            <a:xfrm rot="5400000" flipH="1">
              <a:off x="9505" y="9111"/>
              <a:ext cx="1582" cy="370"/>
              <a:chOff x="4153554" y="3489098"/>
              <a:chExt cx="1004771" cy="255373"/>
            </a:xfrm>
          </p:grpSpPr>
          <p:cxnSp>
            <p:nvCxnSpPr>
              <p:cNvPr id="117" name="Conector Reto 79"/>
              <p:cNvCxnSpPr/>
              <p:nvPr/>
            </p:nvCxnSpPr>
            <p:spPr>
              <a:xfrm flipV="1">
                <a:off x="4153554" y="3625119"/>
                <a:ext cx="1004771"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8" name="Retângulo 117"/>
              <p:cNvSpPr/>
              <p:nvPr/>
            </p:nvSpPr>
            <p:spPr>
              <a:xfrm>
                <a:off x="4477013" y="3489098"/>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0" name="Conector Reto 119"/>
            <p:cNvCxnSpPr/>
            <p:nvPr/>
          </p:nvCxnSpPr>
          <p:spPr>
            <a:xfrm>
              <a:off x="10036" y="10057"/>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1" name="Grupo 120"/>
            <p:cNvGrpSpPr/>
            <p:nvPr/>
          </p:nvGrpSpPr>
          <p:grpSpPr>
            <a:xfrm rot="5400000" flipH="1">
              <a:off x="7218" y="5126"/>
              <a:ext cx="2007" cy="370"/>
              <a:chOff x="4210855" y="3524056"/>
              <a:chExt cx="1274569" cy="255373"/>
            </a:xfrm>
          </p:grpSpPr>
          <p:cxnSp>
            <p:nvCxnSpPr>
              <p:cNvPr id="122" name="Conector Reto 79"/>
              <p:cNvCxnSpPr/>
              <p:nvPr/>
            </p:nvCxnSpPr>
            <p:spPr>
              <a:xfrm flipV="1">
                <a:off x="4210855" y="3633645"/>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3" name="Retângulo 12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4" name="Grupo 123"/>
            <p:cNvGrpSpPr/>
            <p:nvPr/>
          </p:nvGrpSpPr>
          <p:grpSpPr>
            <a:xfrm rot="5400000" flipH="1">
              <a:off x="7255" y="8924"/>
              <a:ext cx="2007" cy="370"/>
              <a:chOff x="4152748" y="3482296"/>
              <a:chExt cx="1274569" cy="255373"/>
            </a:xfrm>
          </p:grpSpPr>
          <p:cxnSp>
            <p:nvCxnSpPr>
              <p:cNvPr id="125" name="Conector Reto 79"/>
              <p:cNvCxnSpPr/>
              <p:nvPr/>
            </p:nvCxnSpPr>
            <p:spPr>
              <a:xfrm flipV="1">
                <a:off x="4152748" y="3617080"/>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48229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7" name="Conector Reto 126"/>
            <p:cNvCxnSpPr/>
            <p:nvPr/>
          </p:nvCxnSpPr>
          <p:spPr>
            <a:xfrm>
              <a:off x="7941" y="1011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Conector Reto 127"/>
            <p:cNvCxnSpPr/>
            <p:nvPr/>
          </p:nvCxnSpPr>
          <p:spPr>
            <a:xfrm>
              <a:off x="8258" y="6255"/>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Conector Reto 128"/>
            <p:cNvCxnSpPr/>
            <p:nvPr/>
          </p:nvCxnSpPr>
          <p:spPr>
            <a:xfrm>
              <a:off x="7268" y="7305"/>
              <a:ext cx="4097" cy="1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0" name="Elipse 129"/>
            <p:cNvSpPr/>
            <p:nvPr/>
          </p:nvSpPr>
          <p:spPr>
            <a:xfrm>
              <a:off x="8129" y="7197"/>
              <a:ext cx="245" cy="21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1" name="Caixa de Texto 23"/>
            <p:cNvSpPr txBox="1"/>
            <p:nvPr/>
          </p:nvSpPr>
          <p:spPr>
            <a:xfrm>
              <a:off x="5919" y="8455"/>
              <a:ext cx="2733"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132" name="Caixa de Texto 23"/>
            <p:cNvSpPr txBox="1"/>
            <p:nvPr/>
          </p:nvSpPr>
          <p:spPr>
            <a:xfrm>
              <a:off x="6160" y="4685"/>
              <a:ext cx="2216"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133" name="Conector Reto 132"/>
            <p:cNvCxnSpPr/>
            <p:nvPr/>
          </p:nvCxnSpPr>
          <p:spPr>
            <a:xfrm flipV="1">
              <a:off x="12509" y="8819"/>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Conector Reto 133"/>
            <p:cNvCxnSpPr/>
            <p:nvPr/>
          </p:nvCxnSpPr>
          <p:spPr>
            <a:xfrm flipV="1">
              <a:off x="12509" y="8963"/>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Conector Reto 134"/>
            <p:cNvCxnSpPr/>
            <p:nvPr/>
          </p:nvCxnSpPr>
          <p:spPr>
            <a:xfrm rot="16200000" flipV="1">
              <a:off x="6689" y="7304"/>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Conector Reto 135"/>
            <p:cNvCxnSpPr/>
            <p:nvPr/>
          </p:nvCxnSpPr>
          <p:spPr>
            <a:xfrm rot="16200000" flipV="1">
              <a:off x="6830" y="7296"/>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Conector Reto 136"/>
            <p:cNvCxnSpPr/>
            <p:nvPr/>
          </p:nvCxnSpPr>
          <p:spPr>
            <a:xfrm flipV="1">
              <a:off x="9128" y="8374"/>
              <a:ext cx="3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Conector Reto 137"/>
            <p:cNvCxnSpPr/>
            <p:nvPr/>
          </p:nvCxnSpPr>
          <p:spPr>
            <a:xfrm>
              <a:off x="12909" y="8412"/>
              <a:ext cx="0" cy="43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Conector Reto 138"/>
            <p:cNvCxnSpPr/>
            <p:nvPr/>
          </p:nvCxnSpPr>
          <p:spPr>
            <a:xfrm>
              <a:off x="12631" y="9985"/>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Conector Reto 139"/>
            <p:cNvCxnSpPr/>
            <p:nvPr/>
          </p:nvCxnSpPr>
          <p:spPr>
            <a:xfrm>
              <a:off x="12909" y="8963"/>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Conector Reto 140"/>
            <p:cNvCxnSpPr/>
            <p:nvPr/>
          </p:nvCxnSpPr>
          <p:spPr>
            <a:xfrm>
              <a:off x="5354" y="7295"/>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Caixa de Texto 23"/>
            <p:cNvSpPr txBox="1"/>
            <p:nvPr/>
          </p:nvSpPr>
          <p:spPr>
            <a:xfrm>
              <a:off x="6458" y="5831"/>
              <a:ext cx="1292"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grpSp>
      <p:cxnSp>
        <p:nvCxnSpPr>
          <p:cNvPr id="146" name="Conector Reto 145"/>
          <p:cNvCxnSpPr/>
          <p:nvPr/>
        </p:nvCxnSpPr>
        <p:spPr>
          <a:xfrm flipH="1">
            <a:off x="7318375" y="885825"/>
            <a:ext cx="216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Conector Reto 146"/>
          <p:cNvCxnSpPr/>
          <p:nvPr/>
        </p:nvCxnSpPr>
        <p:spPr>
          <a:xfrm flipV="1">
            <a:off x="7326630" y="901065"/>
            <a:ext cx="0" cy="68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0" name="Cruz 149"/>
          <p:cNvSpPr/>
          <p:nvPr/>
        </p:nvSpPr>
        <p:spPr>
          <a:xfrm>
            <a:off x="5440045" y="1863090"/>
            <a:ext cx="1022985" cy="853440"/>
          </a:xfrm>
          <a:prstGeom prst="plus">
            <a:avLst/>
          </a:prstGeom>
          <a:solidFill>
            <a:srgbClr val="F7FD9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pt-BR" altLang="en-US"/>
          </a:p>
        </p:txBody>
      </p:sp>
      <p:sp>
        <p:nvSpPr>
          <p:cNvPr id="155" name="Elipse 154"/>
          <p:cNvSpPr/>
          <p:nvPr/>
        </p:nvSpPr>
        <p:spPr>
          <a:xfrm>
            <a:off x="7123448" y="264832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6" name="Forma livre 155"/>
          <p:cNvSpPr/>
          <p:nvPr/>
        </p:nvSpPr>
        <p:spPr>
          <a:xfrm>
            <a:off x="7183138" y="270928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58" name="Conector Reto 157"/>
          <p:cNvCxnSpPr/>
          <p:nvPr/>
        </p:nvCxnSpPr>
        <p:spPr>
          <a:xfrm>
            <a:off x="7169472" y="374804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Conector Reto 158"/>
          <p:cNvCxnSpPr/>
          <p:nvPr/>
        </p:nvCxnSpPr>
        <p:spPr>
          <a:xfrm flipH="1" flipV="1">
            <a:off x="7310455" y="2397618"/>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0" name="CaixaDeTexto 47"/>
          <p:cNvSpPr txBox="1"/>
          <p:nvPr/>
        </p:nvSpPr>
        <p:spPr>
          <a:xfrm>
            <a:off x="6402723" y="305280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61" name="CaixaDeTexto 45"/>
          <p:cNvSpPr txBox="1"/>
          <p:nvPr/>
        </p:nvSpPr>
        <p:spPr>
          <a:xfrm>
            <a:off x="249555" y="219075"/>
            <a:ext cx="1161351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como quadripolo)</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5"/>
          <p:cNvCxnSpPr/>
          <p:nvPr/>
        </p:nvCxnSpPr>
        <p:spPr>
          <a:xfrm>
            <a:off x="7152327" y="157062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Caixa de Texto 23"/>
          <p:cNvSpPr txBox="1"/>
          <p:nvPr/>
        </p:nvSpPr>
        <p:spPr>
          <a:xfrm>
            <a:off x="9293875" y="3101145"/>
            <a:ext cx="1149575" cy="522165"/>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8" name="Retângulo 7"/>
              <p:cNvSpPr/>
              <p:nvPr/>
            </p:nvSpPr>
            <p:spPr>
              <a:xfrm>
                <a:off x="2681605" y="4483735"/>
                <a:ext cx="80518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10</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8" name="Retângulo 7"/>
              <p:cNvSpPr>
                <a:spLocks noRot="1" noChangeAspect="1" noMove="1" noResize="1" noEditPoints="1" noAdjustHandles="1" noChangeArrowheads="1" noChangeShapeType="1" noTextEdit="1"/>
              </p:cNvSpPr>
              <p:nvPr/>
            </p:nvSpPr>
            <p:spPr>
              <a:xfrm>
                <a:off x="2681605" y="4483735"/>
                <a:ext cx="805180" cy="58356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 name="Retângulo 9"/>
              <p:cNvSpPr/>
              <p:nvPr/>
            </p:nvSpPr>
            <p:spPr>
              <a:xfrm>
                <a:off x="635635" y="5766435"/>
                <a:ext cx="53276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𝐼</m:t>
                          </m:r>
                        </m:e>
                        <m:sub>
                          <m:r>
                            <a:rPr lang="en-US" altLang="pt-BR" sz="3200" i="1">
                              <a:latin typeface="Cambria Math" panose="02040503050406030204" pitchFamily="18" charset="0"/>
                              <a:ea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0" name="Retângulo 9"/>
              <p:cNvSpPr>
                <a:spLocks noRot="1" noChangeAspect="1" noMove="1" noResize="1" noEditPoints="1" noAdjustHandles="1" noChangeArrowheads="1" noChangeShapeType="1" noTextEdit="1"/>
              </p:cNvSpPr>
              <p:nvPr/>
            </p:nvSpPr>
            <p:spPr>
              <a:xfrm>
                <a:off x="635635" y="5766435"/>
                <a:ext cx="532765"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 name="Retângulo 10"/>
              <p:cNvSpPr/>
              <p:nvPr/>
            </p:nvSpPr>
            <p:spPr>
              <a:xfrm>
                <a:off x="5141595" y="4123690"/>
                <a:ext cx="5799455"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1" name="Retângulo 10"/>
              <p:cNvSpPr>
                <a:spLocks noRot="1" noChangeAspect="1" noMove="1" noResize="1" noEditPoints="1" noAdjustHandles="1" noChangeArrowheads="1" noChangeShapeType="1" noTextEdit="1"/>
              </p:cNvSpPr>
              <p:nvPr/>
            </p:nvSpPr>
            <p:spPr>
              <a:xfrm>
                <a:off x="5141595" y="4123690"/>
                <a:ext cx="5799455" cy="110045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 name="Retângulo 12"/>
              <p:cNvSpPr/>
              <p:nvPr/>
            </p:nvSpPr>
            <p:spPr>
              <a:xfrm>
                <a:off x="5010785" y="5356860"/>
                <a:ext cx="6061710"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3" name="Retângulo 12"/>
              <p:cNvSpPr>
                <a:spLocks noRot="1" noChangeAspect="1" noMove="1" noResize="1" noEditPoints="1" noAdjustHandles="1" noChangeArrowheads="1" noChangeShapeType="1" noTextEdit="1"/>
              </p:cNvSpPr>
              <p:nvPr/>
            </p:nvSpPr>
            <p:spPr>
              <a:xfrm>
                <a:off x="5010785" y="5356860"/>
                <a:ext cx="6061710" cy="110045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4" name="Retângulo 13"/>
              <p:cNvSpPr/>
              <p:nvPr/>
            </p:nvSpPr>
            <p:spPr>
              <a:xfrm>
                <a:off x="10947400" y="443547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4" name="Retângulo 13"/>
              <p:cNvSpPr>
                <a:spLocks noRot="1" noChangeAspect="1" noMove="1" noResize="1" noEditPoints="1" noAdjustHandles="1" noChangeArrowheads="1" noChangeShapeType="1" noTextEdit="1"/>
              </p:cNvSpPr>
              <p:nvPr/>
            </p:nvSpPr>
            <p:spPr>
              <a:xfrm>
                <a:off x="10947400" y="4435475"/>
                <a:ext cx="8585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5" name="Retângulo 14"/>
              <p:cNvSpPr/>
              <p:nvPr/>
            </p:nvSpPr>
            <p:spPr>
              <a:xfrm>
                <a:off x="10947400" y="561530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5" name="Retângulo 14"/>
              <p:cNvSpPr>
                <a:spLocks noRot="1" noChangeAspect="1" noMove="1" noResize="1" noEditPoints="1" noAdjustHandles="1" noChangeArrowheads="1" noChangeShapeType="1" noTextEdit="1"/>
              </p:cNvSpPr>
              <p:nvPr/>
            </p:nvSpPr>
            <p:spPr>
              <a:xfrm>
                <a:off x="10947400" y="5615305"/>
                <a:ext cx="858520" cy="583565"/>
              </a:xfrm>
              <a:prstGeom prst="rect">
                <a:avLst/>
              </a:prstGeom>
              <a:blipFill rotWithShape="1">
                <a:blip r:embed="rId6"/>
                <a:stretch>
                  <a:fillRect/>
                </a:stretch>
              </a:blipFill>
            </p:spPr>
            <p:txBody>
              <a:bodyPr/>
              <a:lstStyle/>
              <a:p>
                <a:r>
                  <a:rPr lang="pt-BR" altLang="en-US">
                    <a:noFill/>
                  </a:rPr>
                  <a:t> </a:t>
                </a:r>
              </a:p>
            </p:txBody>
          </p:sp>
        </mc:Fallback>
      </mc:AlternateContent>
      <p:cxnSp>
        <p:nvCxnSpPr>
          <p:cNvPr id="16" name="Conector Reto 15"/>
          <p:cNvCxnSpPr/>
          <p:nvPr/>
        </p:nvCxnSpPr>
        <p:spPr>
          <a:xfrm>
            <a:off x="635635" y="413194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1169035" y="413194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a:off x="2684780" y="411289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3450590" y="413829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a:off x="5139055" y="41236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10763250" y="41236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11072495" y="41236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11648440" y="407352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4" name="Retângulo 23"/>
              <p:cNvSpPr/>
              <p:nvPr/>
            </p:nvSpPr>
            <p:spPr>
              <a:xfrm>
                <a:off x="3881120" y="495554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4" name="Retângulo 23"/>
              <p:cNvSpPr>
                <a:spLocks noRot="1" noChangeAspect="1" noMove="1" noResize="1" noEditPoints="1" noAdjustHandles="1" noChangeArrowheads="1" noChangeShapeType="1" noTextEdit="1"/>
              </p:cNvSpPr>
              <p:nvPr/>
            </p:nvSpPr>
            <p:spPr>
              <a:xfrm>
                <a:off x="3881120" y="4955540"/>
                <a:ext cx="858520" cy="583565"/>
              </a:xfrm>
              <a:prstGeom prst="rect">
                <a:avLst/>
              </a:prstGeom>
              <a:blipFill rotWithShape="1">
                <a:blip r:embed="rId7"/>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5" name="Retângulo 24"/>
              <p:cNvSpPr/>
              <p:nvPr/>
            </p:nvSpPr>
            <p:spPr>
              <a:xfrm>
                <a:off x="10455910" y="502539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5" name="Retângulo 24"/>
              <p:cNvSpPr>
                <a:spLocks noRot="1" noChangeAspect="1" noMove="1" noResize="1" noEditPoints="1" noAdjustHandles="1" noChangeArrowheads="1" noChangeShapeType="1" noTextEdit="1"/>
              </p:cNvSpPr>
              <p:nvPr/>
            </p:nvSpPr>
            <p:spPr>
              <a:xfrm>
                <a:off x="10455910" y="5025390"/>
                <a:ext cx="858520" cy="583565"/>
              </a:xfrm>
              <a:prstGeom prst="rect">
                <a:avLst/>
              </a:prstGeom>
              <a:blipFill rotWithShape="1">
                <a:blip r:embed="rId8"/>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 name="Retângulo 8"/>
              <p:cNvSpPr/>
              <p:nvPr/>
            </p:nvSpPr>
            <p:spPr>
              <a:xfrm>
                <a:off x="450215" y="4524375"/>
                <a:ext cx="89408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9" name="Retângulo 8"/>
              <p:cNvSpPr>
                <a:spLocks noRot="1" noChangeAspect="1" noMove="1" noResize="1" noEditPoints="1" noAdjustHandles="1" noChangeArrowheads="1" noChangeShapeType="1" noTextEdit="1"/>
              </p:cNvSpPr>
              <p:nvPr/>
            </p:nvSpPr>
            <p:spPr>
              <a:xfrm>
                <a:off x="450215" y="4524375"/>
                <a:ext cx="894080" cy="583565"/>
              </a:xfrm>
              <a:prstGeom prst="rect">
                <a:avLst/>
              </a:prstGeom>
              <a:blipFill rotWithShape="1">
                <a:blip r:embed="rId9"/>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2" name="Retângulo 11"/>
              <p:cNvSpPr/>
              <p:nvPr/>
            </p:nvSpPr>
            <p:spPr>
              <a:xfrm>
                <a:off x="2601595" y="5708015"/>
                <a:ext cx="99568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20</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2" name="Retângulo 11"/>
              <p:cNvSpPr>
                <a:spLocks noRot="1" noChangeAspect="1" noMove="1" noResize="1" noEditPoints="1" noAdjustHandles="1" noChangeArrowheads="1" noChangeShapeType="1" noTextEdit="1"/>
              </p:cNvSpPr>
              <p:nvPr/>
            </p:nvSpPr>
            <p:spPr>
              <a:xfrm>
                <a:off x="2601595" y="5708015"/>
                <a:ext cx="995680" cy="583565"/>
              </a:xfrm>
              <a:prstGeom prst="rect">
                <a:avLst/>
              </a:prstGeom>
              <a:blipFill rotWithShape="1">
                <a:blip r:embed="rId10"/>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6" name="Retângulo 25"/>
              <p:cNvSpPr/>
              <p:nvPr/>
            </p:nvSpPr>
            <p:spPr>
              <a:xfrm>
                <a:off x="1268095" y="501650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i="1" dirty="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6" name="Retângulo 25"/>
              <p:cNvSpPr>
                <a:spLocks noRot="1" noChangeAspect="1" noMove="1" noResize="1" noEditPoints="1" noAdjustHandles="1" noChangeArrowheads="1" noChangeShapeType="1" noTextEdit="1"/>
              </p:cNvSpPr>
              <p:nvPr/>
            </p:nvSpPr>
            <p:spPr>
              <a:xfrm>
                <a:off x="1268095" y="5016500"/>
                <a:ext cx="858520" cy="583565"/>
              </a:xfrm>
              <a:prstGeom prst="rect">
                <a:avLst/>
              </a:prstGeom>
              <a:blipFill rotWithShape="1">
                <a:blip r:embed="rId11"/>
                <a:stretch>
                  <a:fillRect/>
                </a:stretch>
              </a:blipFill>
            </p:spPr>
            <p:txBody>
              <a:bodyPr/>
              <a:lstStyle/>
              <a:p>
                <a:r>
                  <a:rPr lang="pt-BR" altLang="en-US">
                    <a:noFill/>
                  </a:rPr>
                  <a:t> </a:t>
                </a:r>
              </a:p>
            </p:txBody>
          </p:sp>
        </mc:Fallback>
      </mc:AlternateContent>
      <p:cxnSp>
        <p:nvCxnSpPr>
          <p:cNvPr id="2" name="Conector Reto 1"/>
          <p:cNvCxnSpPr/>
          <p:nvPr/>
        </p:nvCxnSpPr>
        <p:spPr>
          <a:xfrm flipV="1">
            <a:off x="8983998" y="2716267"/>
            <a:ext cx="0" cy="252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Conector Reto 2"/>
          <p:cNvCxnSpPr/>
          <p:nvPr/>
        </p:nvCxnSpPr>
        <p:spPr>
          <a:xfrm rot="21600000">
            <a:off x="8973366" y="2702263"/>
            <a:ext cx="10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flipV="1">
            <a:off x="9963803" y="2716267"/>
            <a:ext cx="0" cy="252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flipH="1" flipV="1">
            <a:off x="9973963" y="2150192"/>
            <a:ext cx="635" cy="288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Elipse 30"/>
          <p:cNvSpPr/>
          <p:nvPr/>
        </p:nvSpPr>
        <p:spPr>
          <a:xfrm>
            <a:off x="9416548" y="2921754"/>
            <a:ext cx="108000" cy="108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32" name="Fluxograma: Processo Alternativo 31"/>
          <p:cNvSpPr/>
          <p:nvPr/>
        </p:nvSpPr>
        <p:spPr>
          <a:xfrm>
            <a:off x="9248775" y="2259330"/>
            <a:ext cx="472440" cy="570230"/>
          </a:xfrm>
          <a:prstGeom prst="flowChartAlternateProces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Tree>
  </p:cSld>
  <p:clrMapOvr>
    <a:masterClrMapping/>
  </p:clrMapOvr>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a:xfrm>
            <a:off x="9291955" y="6136640"/>
            <a:ext cx="2743200" cy="365125"/>
          </a:xfrm>
        </p:spPr>
        <p:txBody>
          <a:bodyPr/>
          <a:p>
            <a:fld id="{74F297BB-B745-4CAB-BE1D-CE4C89382949}" type="slidenum">
              <a:rPr lang="pt-BR" smtClean="0"/>
            </a:fld>
            <a:endParaRPr lang="pt-BR"/>
          </a:p>
        </p:txBody>
      </p:sp>
      <p:sp>
        <p:nvSpPr>
          <p:cNvPr id="161" name="CaixaDeTexto 45"/>
          <p:cNvSpPr txBox="1"/>
          <p:nvPr/>
        </p:nvSpPr>
        <p:spPr>
          <a:xfrm>
            <a:off x="413385" y="228600"/>
            <a:ext cx="11390630" cy="22453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Observemos que a condição de correntes iguais entrando e saindo pelo par de terminais é satifeita para o dispositivo.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 tensões e correntes do quadripolo são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 name="Grupo 1"/>
          <p:cNvGrpSpPr/>
          <p:nvPr/>
        </p:nvGrpSpPr>
        <p:grpSpPr>
          <a:xfrm rot="5400000">
            <a:off x="207010" y="3839210"/>
            <a:ext cx="2528570" cy="1816735"/>
            <a:chOff x="8610600" y="2524505"/>
            <a:chExt cx="1783849" cy="748570"/>
          </a:xfrm>
        </p:grpSpPr>
        <p:cxnSp>
          <p:nvCxnSpPr>
            <p:cNvPr id="3" name="Conector Reto 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0" name="Conector Reto 9"/>
          <p:cNvCxnSpPr/>
          <p:nvPr/>
        </p:nvCxnSpPr>
        <p:spPr>
          <a:xfrm>
            <a:off x="2362193" y="3483914"/>
            <a:ext cx="86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CaixaDeTexto 47"/>
          <p:cNvSpPr txBox="1"/>
          <p:nvPr/>
        </p:nvSpPr>
        <p:spPr>
          <a:xfrm>
            <a:off x="3445324" y="4170206"/>
            <a:ext cx="643255" cy="521970"/>
          </a:xfrm>
          <a:prstGeom prst="rect">
            <a:avLst/>
          </a:prstGeom>
          <a:noFill/>
        </p:spPr>
        <p:txBody>
          <a:bodyPr wrap="none" rtlCol="0">
            <a:spAutoFit/>
          </a:bodyPr>
          <a:p>
            <a:r>
              <a:rPr lang="pt-BR" sz="2800" i="1" dirty="0" smtClean="0">
                <a:latin typeface="Cambria" panose="02040503050406030204" charset="0"/>
                <a:ea typeface="Cambria Math" panose="02040503050406030204" pitchFamily="18" charset="0"/>
                <a:cs typeface="Cambria" panose="02040503050406030204" charset="0"/>
              </a:rPr>
              <a:t>V</a:t>
            </a:r>
            <a:r>
              <a:rPr lang="pt-BR" sz="2800" i="1" baseline="-25000" dirty="0" smtClean="0">
                <a:latin typeface="Cambria" panose="02040503050406030204" charset="0"/>
                <a:ea typeface="Cambria Math" panose="02040503050406030204" pitchFamily="18" charset="0"/>
                <a:cs typeface="Cambria" panose="02040503050406030204" charset="0"/>
              </a:rPr>
              <a:t>CE</a:t>
            </a:r>
            <a:endParaRPr lang="pt-BR" sz="2800" i="1" baseline="-25000" dirty="0" smtClean="0">
              <a:latin typeface="Cambria" panose="02040503050406030204" charset="0"/>
              <a:ea typeface="Cambria Math" panose="02040503050406030204" pitchFamily="18" charset="0"/>
              <a:cs typeface="Cambria" panose="02040503050406030204" charset="0"/>
            </a:endParaRPr>
          </a:p>
        </p:txBody>
      </p:sp>
      <p:cxnSp>
        <p:nvCxnSpPr>
          <p:cNvPr id="12" name="Conector Reto 11"/>
          <p:cNvCxnSpPr/>
          <p:nvPr/>
        </p:nvCxnSpPr>
        <p:spPr>
          <a:xfrm>
            <a:off x="527678" y="6012484"/>
            <a:ext cx="28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Retângulo 12"/>
          <p:cNvSpPr/>
          <p:nvPr/>
        </p:nvSpPr>
        <p:spPr>
          <a:xfrm>
            <a:off x="1118870" y="3294380"/>
            <a:ext cx="1656715" cy="2967990"/>
          </a:xfrm>
          <a:prstGeom prst="rect">
            <a:avLst/>
          </a:prstGeom>
          <a:noFill/>
          <a:ln w="44450" cmpd="sng">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14" name="Caixa de Texto 23"/>
          <p:cNvSpPr txBox="1"/>
          <p:nvPr/>
        </p:nvSpPr>
        <p:spPr>
          <a:xfrm>
            <a:off x="142875" y="5064125"/>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V</a:t>
            </a:r>
            <a:r>
              <a:rPr lang="pt-BR" altLang="en-US" sz="2800" i="1" baseline="-25000" dirty="0">
                <a:latin typeface="Cambria" panose="02040503050406030204" charset="0"/>
                <a:cs typeface="Cambria" panose="02040503050406030204" charset="0"/>
              </a:rPr>
              <a:t>BE</a:t>
            </a:r>
            <a:endParaRPr lang="pt-BR" altLang="en-US" sz="2800" i="1" baseline="-25000" dirty="0" smtClean="0">
              <a:latin typeface="Cambria" panose="02040503050406030204" charset="0"/>
              <a:cs typeface="Cambria" panose="02040503050406030204" charset="0"/>
            </a:endParaRPr>
          </a:p>
        </p:txBody>
      </p:sp>
      <p:cxnSp>
        <p:nvCxnSpPr>
          <p:cNvPr id="15" name="Conector de Seta Reta 14"/>
          <p:cNvCxnSpPr/>
          <p:nvPr/>
        </p:nvCxnSpPr>
        <p:spPr>
          <a:xfrm>
            <a:off x="661670" y="4638040"/>
            <a:ext cx="536575"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6" name="Conector de Seta Reta 15"/>
          <p:cNvCxnSpPr/>
          <p:nvPr/>
        </p:nvCxnSpPr>
        <p:spPr>
          <a:xfrm flipH="1">
            <a:off x="2869565" y="3401060"/>
            <a:ext cx="685800"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7" name="Forma livre 16"/>
          <p:cNvSpPr/>
          <p:nvPr/>
        </p:nvSpPr>
        <p:spPr>
          <a:xfrm rot="2160000">
            <a:off x="839470" y="4979035"/>
            <a:ext cx="753110" cy="83566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8" name="Forma livre 17"/>
          <p:cNvSpPr/>
          <p:nvPr/>
        </p:nvSpPr>
        <p:spPr>
          <a:xfrm rot="19680000" flipH="1">
            <a:off x="2306955" y="3764280"/>
            <a:ext cx="1350645" cy="189357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9" name="Caixa de Texto 23"/>
          <p:cNvSpPr txBox="1"/>
          <p:nvPr/>
        </p:nvSpPr>
        <p:spPr>
          <a:xfrm>
            <a:off x="320040" y="4066540"/>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B</a:t>
            </a:r>
            <a:endParaRPr lang="pt-BR" altLang="en-US" sz="2800" i="1" baseline="-25000" dirty="0" smtClean="0">
              <a:latin typeface="Cambria" panose="02040503050406030204" charset="0"/>
              <a:cs typeface="Cambria" panose="02040503050406030204" charset="0"/>
            </a:endParaRPr>
          </a:p>
        </p:txBody>
      </p:sp>
      <p:sp>
        <p:nvSpPr>
          <p:cNvPr id="20" name="Caixa de Texto 23"/>
          <p:cNvSpPr txBox="1"/>
          <p:nvPr/>
        </p:nvSpPr>
        <p:spPr>
          <a:xfrm>
            <a:off x="2775585" y="2796540"/>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C</a:t>
            </a:r>
            <a:endParaRPr lang="pt-BR" altLang="en-US" sz="2800" i="1" baseline="-25000" dirty="0" smtClean="0">
              <a:latin typeface="Cambria" panose="02040503050406030204" charset="0"/>
              <a:cs typeface="Cambria" panose="02040503050406030204" charset="0"/>
            </a:endParaRPr>
          </a:p>
        </p:txBody>
      </p:sp>
      <p:cxnSp>
        <p:nvCxnSpPr>
          <p:cNvPr id="102" name="Conector de Seta Reta 101"/>
          <p:cNvCxnSpPr/>
          <p:nvPr/>
        </p:nvCxnSpPr>
        <p:spPr>
          <a:xfrm flipH="1">
            <a:off x="587375" y="6152515"/>
            <a:ext cx="685800"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03" name="Conector de Seta Reta 102"/>
          <p:cNvCxnSpPr/>
          <p:nvPr/>
        </p:nvCxnSpPr>
        <p:spPr>
          <a:xfrm>
            <a:off x="2799080" y="6152515"/>
            <a:ext cx="536575"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04" name="Caixa de Texto 23"/>
          <p:cNvSpPr txBox="1"/>
          <p:nvPr/>
        </p:nvSpPr>
        <p:spPr>
          <a:xfrm>
            <a:off x="2869565" y="6152515"/>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C</a:t>
            </a:r>
            <a:endParaRPr lang="pt-BR" altLang="en-US" sz="2800" i="1" baseline="-25000" dirty="0" smtClean="0">
              <a:latin typeface="Cambria" panose="02040503050406030204" charset="0"/>
              <a:cs typeface="Cambria" panose="02040503050406030204" charset="0"/>
            </a:endParaRPr>
          </a:p>
        </p:txBody>
      </p:sp>
      <p:sp>
        <p:nvSpPr>
          <p:cNvPr id="105" name="Caixa de Texto 23"/>
          <p:cNvSpPr txBox="1"/>
          <p:nvPr/>
        </p:nvSpPr>
        <p:spPr>
          <a:xfrm>
            <a:off x="379730" y="6129020"/>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B</a:t>
            </a:r>
            <a:endParaRPr lang="pt-BR" altLang="en-US" sz="2800" i="1" baseline="-25000" dirty="0" smtClean="0">
              <a:latin typeface="Cambria" panose="02040503050406030204" charset="0"/>
              <a:cs typeface="Cambria" panose="02040503050406030204" charset="0"/>
            </a:endParaRPr>
          </a:p>
        </p:txBody>
      </p:sp>
      <p:sp>
        <p:nvSpPr>
          <p:cNvPr id="21" name="CaixaDeTexto 45"/>
          <p:cNvSpPr txBox="1"/>
          <p:nvPr/>
        </p:nvSpPr>
        <p:spPr>
          <a:xfrm>
            <a:off x="4225925" y="2555875"/>
            <a:ext cx="7564120" cy="2630170"/>
          </a:xfrm>
          <a:prstGeom prst="rect">
            <a:avLst/>
          </a:prstGeom>
          <a:noFill/>
        </p:spPr>
        <p:txBody>
          <a:bodyPr wrap="square" rtlCol="0">
            <a:spAutoFit/>
          </a:bodyPr>
          <a:p>
            <a:pPr marL="457200" indent="-457200" algn="l">
              <a:spcBef>
                <a:spcPts val="600"/>
              </a:spcBef>
              <a:spcAft>
                <a:spcPts val="600"/>
              </a:spcAft>
              <a:buFont typeface="Arial" panose="020B0604020202020204" pitchFamily="34" charset="0"/>
              <a:buChar char="•"/>
            </a:pP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I</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1</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 I</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B</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V</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1</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V</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BE</a:t>
            </a:r>
            <a:endPar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I</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2</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 I</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C</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V</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2</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V</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CE</a:t>
            </a:r>
            <a:endPar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endParaRPr>
          </a:p>
          <a:p>
            <a:pPr indent="0" algn="l">
              <a:lnSpc>
                <a:spcPct val="100000"/>
              </a:lnSpc>
              <a:spcBef>
                <a:spcPts val="12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 derivação da matriz híbrida vamos usar as seguintes equações do transistor, que valem para região ativa</a:t>
            </a:r>
            <a:endParaRPr lang="pt-BR" altLang="en-US" sz="2800" b="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endParaRPr>
          </a:p>
        </p:txBody>
      </p:sp>
      <mc:AlternateContent xmlns:mc="http://schemas.openxmlformats.org/markup-compatibility/2006">
        <mc:Choice xmlns:a14="http://schemas.microsoft.com/office/drawing/2010/main" Requires="a14">
          <p:sp>
            <p:nvSpPr>
              <p:cNvPr id="22" name="Caixa de Texto 21"/>
              <p:cNvSpPr txBox="1"/>
              <p:nvPr/>
            </p:nvSpPr>
            <p:spPr>
              <a:xfrm>
                <a:off x="4597400" y="5271770"/>
                <a:ext cx="3387090" cy="1085850"/>
              </a:xfrm>
              <a:prstGeom prst="rect">
                <a:avLst/>
              </a:prstGeom>
              <a:noFill/>
            </p:spPr>
            <p:txBody>
              <a:bodyPr wrap="square" rtlCol="0" anchor="t">
                <a:spAutoFit/>
              </a:bodyPr>
              <a:p>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𝑆</m:t>
                          </m:r>
                        </m:sub>
                      </m:sSub>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𝐵𝐸</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i="1">
                          <a:latin typeface="Cambria Math" panose="02040503050406030204" pitchFamily="18" charset="0"/>
                          <a:ea typeface="MS Mincho" charset="0"/>
                          <a:cs typeface="Cambria Math" panose="02040503050406030204" pitchFamily="18" charset="0"/>
                        </a:rPr>
                        <m:t>)</m:t>
                      </m:r>
                    </m:oMath>
                  </m:oMathPara>
                </a14:m>
                <a:endParaRPr lang="en-US" altLang="pt-BR" sz="3200" i="1">
                  <a:latin typeface="Cambria Math" panose="02040503050406030204" pitchFamily="18" charset="0"/>
                  <a:ea typeface="MS Mincho" charset="0"/>
                  <a:cs typeface="Cambria Math" panose="02040503050406030204" pitchFamily="18"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4597400" y="5271770"/>
                <a:ext cx="3387090" cy="108585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3" name="Caixa de Texto 22"/>
              <p:cNvSpPr txBox="1"/>
              <p:nvPr/>
            </p:nvSpPr>
            <p:spPr>
              <a:xfrm>
                <a:off x="9246235" y="5258435"/>
                <a:ext cx="1675765" cy="108839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𝐵</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sub>
                          </m:sSub>
                        </m:num>
                        <m:den>
                          <m:r>
                            <a:rPr lang="en-US" altLang="pt-BR" sz="3200" i="1">
                              <a:latin typeface="Cambria Math" panose="02040503050406030204" pitchFamily="18" charset="0"/>
                              <a:cs typeface="Cambria Math" panose="02040503050406030204" pitchFamily="18" charset="0"/>
                            </a:rPr>
                            <m:t>𝛽</m:t>
                          </m:r>
                        </m:den>
                      </m:f>
                      <m:r>
                        <a:rPr lang="en-US" altLang="pt-BR" sz="3200" i="1">
                          <a:latin typeface="Cambria Math" panose="02040503050406030204" pitchFamily="18" charset="0"/>
                          <a:ea typeface="MS Mincho" charset="0"/>
                          <a:cs typeface="Cambria Math" panose="02040503050406030204" pitchFamily="18" charset="0"/>
                        </a:rPr>
                        <m:t>  </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23" name="Caixa de Texto 22"/>
              <p:cNvSpPr txBox="1">
                <a:spLocks noRot="1" noChangeAspect="1" noMove="1" noResize="1" noEditPoints="1" noAdjustHandles="1" noChangeArrowheads="1" noChangeShapeType="1" noTextEdit="1"/>
              </p:cNvSpPr>
              <p:nvPr/>
            </p:nvSpPr>
            <p:spPr>
              <a:xfrm>
                <a:off x="9246235" y="5258435"/>
                <a:ext cx="1675765" cy="1088390"/>
              </a:xfrm>
              <a:prstGeom prst="rect">
                <a:avLst/>
              </a:prstGeom>
              <a:blipFill rotWithShape="1">
                <a:blip r:embed="rId2"/>
                <a:stretch>
                  <a:fillRect r="-1288"/>
                </a:stretch>
              </a:blipFill>
            </p:spPr>
            <p:txBody>
              <a:bodyPr/>
              <a:lstStyle/>
              <a:p>
                <a:r>
                  <a:rPr lang="pt-BR" altLang="en-US">
                    <a:noFill/>
                  </a:rPr>
                  <a:t> </a:t>
                </a:r>
              </a:p>
            </p:txBody>
          </p:sp>
        </mc:Fallback>
      </mc:AlternateContent>
    </p:spTree>
  </p:cSld>
  <p:clrMapOvr>
    <a:masterClrMapping/>
  </p:clrMapOvr>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a:xfrm>
            <a:off x="9291955" y="6136640"/>
            <a:ext cx="2743200" cy="365125"/>
          </a:xfrm>
        </p:spPr>
        <p:txBody>
          <a:bodyPr/>
          <a:p>
            <a:fld id="{74F297BB-B745-4CAB-BE1D-CE4C89382949}" type="slidenum">
              <a:rPr lang="pt-BR" smtClean="0"/>
            </a:fld>
            <a:endParaRPr lang="pt-BR"/>
          </a:p>
        </p:txBody>
      </p:sp>
      <p:sp>
        <p:nvSpPr>
          <p:cNvPr id="161" name="CaixaDeTexto 45"/>
          <p:cNvSpPr txBox="1"/>
          <p:nvPr/>
        </p:nvSpPr>
        <p:spPr>
          <a:xfrm>
            <a:off x="413385" y="228600"/>
            <a:ext cx="11390630" cy="166052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Reescrevendo as equações do transistor em funcão de </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I</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1</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V</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1</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I</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2</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e</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V</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2</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teremos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 name="Grupo 1"/>
          <p:cNvGrpSpPr/>
          <p:nvPr/>
        </p:nvGrpSpPr>
        <p:grpSpPr>
          <a:xfrm rot="5400000">
            <a:off x="198176" y="3848044"/>
            <a:ext cx="2528570" cy="1799067"/>
            <a:chOff x="8610600" y="2531785"/>
            <a:chExt cx="1783849" cy="741290"/>
          </a:xfrm>
        </p:grpSpPr>
        <p:cxnSp>
          <p:nvCxnSpPr>
            <p:cNvPr id="3" name="Conector Reto 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9693182" y="2544914"/>
              <a:ext cx="230521" cy="253800"/>
            </a:xfrm>
            <a:prstGeom prst="line">
              <a:avLst/>
            </a:prstGeom>
            <a:ln w="25400">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9910055" y="2546900"/>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0" name="Conector Reto 9"/>
          <p:cNvCxnSpPr/>
          <p:nvPr/>
        </p:nvCxnSpPr>
        <p:spPr>
          <a:xfrm>
            <a:off x="2345683" y="3500424"/>
            <a:ext cx="86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CaixaDeTexto 47"/>
          <p:cNvSpPr txBox="1"/>
          <p:nvPr/>
        </p:nvSpPr>
        <p:spPr>
          <a:xfrm>
            <a:off x="3445324" y="4170206"/>
            <a:ext cx="602615" cy="521970"/>
          </a:xfrm>
          <a:prstGeom prst="rect">
            <a:avLst/>
          </a:prstGeom>
          <a:noFill/>
        </p:spPr>
        <p:txBody>
          <a:bodyPr wrap="none" rtlCol="0">
            <a:spAutoFit/>
          </a:bodyPr>
          <a:p>
            <a:r>
              <a:rPr lang="pt-BR" sz="2800" i="1" dirty="0" smtClean="0">
                <a:latin typeface="Cambria" panose="02040503050406030204" charset="0"/>
                <a:ea typeface="Cambria Math" panose="02040503050406030204" pitchFamily="18" charset="0"/>
                <a:cs typeface="Cambria" panose="02040503050406030204" charset="0"/>
              </a:rPr>
              <a:t>v</a:t>
            </a:r>
            <a:r>
              <a:rPr lang="pt-BR" sz="2800" i="1" baseline="-25000" dirty="0" smtClean="0">
                <a:latin typeface="Cambria" panose="02040503050406030204" charset="0"/>
                <a:ea typeface="Cambria Math" panose="02040503050406030204" pitchFamily="18" charset="0"/>
                <a:cs typeface="Cambria" panose="02040503050406030204" charset="0"/>
              </a:rPr>
              <a:t>CE</a:t>
            </a:r>
            <a:endParaRPr lang="pt-BR" sz="2800" i="1" baseline="-25000" dirty="0" smtClean="0">
              <a:latin typeface="Cambria" panose="02040503050406030204" charset="0"/>
              <a:ea typeface="Cambria Math" panose="02040503050406030204" pitchFamily="18" charset="0"/>
              <a:cs typeface="Cambria" panose="02040503050406030204" charset="0"/>
            </a:endParaRPr>
          </a:p>
        </p:txBody>
      </p:sp>
      <p:cxnSp>
        <p:nvCxnSpPr>
          <p:cNvPr id="12" name="Conector Reto 11"/>
          <p:cNvCxnSpPr/>
          <p:nvPr/>
        </p:nvCxnSpPr>
        <p:spPr>
          <a:xfrm>
            <a:off x="527678" y="6012484"/>
            <a:ext cx="28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Retângulo 12"/>
          <p:cNvSpPr/>
          <p:nvPr/>
        </p:nvSpPr>
        <p:spPr>
          <a:xfrm>
            <a:off x="1118870" y="3294380"/>
            <a:ext cx="1656715" cy="2967990"/>
          </a:xfrm>
          <a:prstGeom prst="rect">
            <a:avLst/>
          </a:prstGeom>
          <a:noFill/>
          <a:ln w="44450" cmpd="sng">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14" name="Caixa de Texto 23"/>
          <p:cNvSpPr txBox="1"/>
          <p:nvPr/>
        </p:nvSpPr>
        <p:spPr>
          <a:xfrm>
            <a:off x="760730" y="5175250"/>
            <a:ext cx="7493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v</a:t>
            </a:r>
            <a:r>
              <a:rPr lang="pt-BR" altLang="en-US" sz="2800" i="1" baseline="-25000" dirty="0">
                <a:latin typeface="Cambria" panose="02040503050406030204" charset="0"/>
                <a:cs typeface="Cambria" panose="02040503050406030204" charset="0"/>
              </a:rPr>
              <a:t>BE</a:t>
            </a:r>
            <a:endParaRPr lang="pt-BR" altLang="en-US" sz="2800" i="1" baseline="-25000" dirty="0" smtClean="0">
              <a:latin typeface="Cambria" panose="02040503050406030204" charset="0"/>
              <a:cs typeface="Cambria" panose="02040503050406030204" charset="0"/>
            </a:endParaRPr>
          </a:p>
        </p:txBody>
      </p:sp>
      <p:cxnSp>
        <p:nvCxnSpPr>
          <p:cNvPr id="15" name="Conector de Seta Reta 14"/>
          <p:cNvCxnSpPr/>
          <p:nvPr/>
        </p:nvCxnSpPr>
        <p:spPr>
          <a:xfrm>
            <a:off x="661670" y="4638040"/>
            <a:ext cx="536575"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6" name="Conector de Seta Reta 15"/>
          <p:cNvCxnSpPr/>
          <p:nvPr/>
        </p:nvCxnSpPr>
        <p:spPr>
          <a:xfrm flipH="1">
            <a:off x="2869565" y="3401060"/>
            <a:ext cx="685800"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7" name="Forma livre 16"/>
          <p:cNvSpPr/>
          <p:nvPr/>
        </p:nvSpPr>
        <p:spPr>
          <a:xfrm rot="2160000">
            <a:off x="553720" y="4979035"/>
            <a:ext cx="753110" cy="83566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8" name="Forma livre 17"/>
          <p:cNvSpPr/>
          <p:nvPr/>
        </p:nvSpPr>
        <p:spPr>
          <a:xfrm rot="19680000" flipH="1">
            <a:off x="2306955" y="3764280"/>
            <a:ext cx="1350645" cy="189357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9" name="Caixa de Texto 23"/>
          <p:cNvSpPr txBox="1"/>
          <p:nvPr/>
        </p:nvSpPr>
        <p:spPr>
          <a:xfrm>
            <a:off x="320040" y="4066540"/>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B</a:t>
            </a:r>
            <a:endParaRPr lang="pt-BR" altLang="en-US" sz="2800" i="1" baseline="-25000" dirty="0" smtClean="0">
              <a:latin typeface="Cambria" panose="02040503050406030204" charset="0"/>
              <a:cs typeface="Cambria" panose="02040503050406030204" charset="0"/>
            </a:endParaRPr>
          </a:p>
        </p:txBody>
      </p:sp>
      <p:sp>
        <p:nvSpPr>
          <p:cNvPr id="20" name="Caixa de Texto 23"/>
          <p:cNvSpPr txBox="1"/>
          <p:nvPr/>
        </p:nvSpPr>
        <p:spPr>
          <a:xfrm>
            <a:off x="2775585" y="2796540"/>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C</a:t>
            </a:r>
            <a:endParaRPr lang="pt-BR" altLang="en-US" sz="2800" i="1" baseline="-25000" dirty="0" smtClean="0">
              <a:latin typeface="Cambria" panose="02040503050406030204" charset="0"/>
              <a:cs typeface="Cambria" panose="02040503050406030204" charset="0"/>
            </a:endParaRPr>
          </a:p>
        </p:txBody>
      </p:sp>
      <p:cxnSp>
        <p:nvCxnSpPr>
          <p:cNvPr id="102" name="Conector de Seta Reta 101"/>
          <p:cNvCxnSpPr/>
          <p:nvPr/>
        </p:nvCxnSpPr>
        <p:spPr>
          <a:xfrm flipH="1">
            <a:off x="587375" y="6152515"/>
            <a:ext cx="685800"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03" name="Conector de Seta Reta 102"/>
          <p:cNvCxnSpPr/>
          <p:nvPr/>
        </p:nvCxnSpPr>
        <p:spPr>
          <a:xfrm>
            <a:off x="2799080" y="6152515"/>
            <a:ext cx="536575"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04" name="Caixa de Texto 23"/>
          <p:cNvSpPr txBox="1"/>
          <p:nvPr/>
        </p:nvSpPr>
        <p:spPr>
          <a:xfrm>
            <a:off x="2869565" y="6152515"/>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C</a:t>
            </a:r>
            <a:endParaRPr lang="pt-BR" altLang="en-US" sz="2800" i="1" baseline="-25000" dirty="0" smtClean="0">
              <a:latin typeface="Cambria" panose="02040503050406030204" charset="0"/>
              <a:cs typeface="Cambria" panose="02040503050406030204" charset="0"/>
            </a:endParaRPr>
          </a:p>
        </p:txBody>
      </p:sp>
      <p:sp>
        <p:nvSpPr>
          <p:cNvPr id="105" name="Caixa de Texto 23"/>
          <p:cNvSpPr txBox="1"/>
          <p:nvPr/>
        </p:nvSpPr>
        <p:spPr>
          <a:xfrm>
            <a:off x="379730" y="6129020"/>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B</a:t>
            </a:r>
            <a:endParaRPr lang="pt-BR" altLang="en-US" sz="2800" i="1" baseline="-25000" dirty="0" smtClean="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22" name="Caixa de Texto 21"/>
              <p:cNvSpPr txBox="1"/>
              <p:nvPr/>
            </p:nvSpPr>
            <p:spPr>
              <a:xfrm>
                <a:off x="2425700" y="1623695"/>
                <a:ext cx="3387090" cy="1085850"/>
              </a:xfrm>
              <a:prstGeom prst="rect">
                <a:avLst/>
              </a:prstGeom>
              <a:noFill/>
            </p:spPr>
            <p:txBody>
              <a:bodyPr wrap="square" rtlCol="0" anchor="t">
                <a:spAutoFit/>
              </a:bodyPr>
              <a:p>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2</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𝑆</m:t>
                          </m:r>
                        </m:sub>
                      </m:sSub>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1</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i="1">
                          <a:latin typeface="Cambria Math" panose="02040503050406030204" pitchFamily="18" charset="0"/>
                          <a:ea typeface="MS Mincho" charset="0"/>
                          <a:cs typeface="Cambria Math" panose="02040503050406030204" pitchFamily="18" charset="0"/>
                        </a:rPr>
                        <m:t>)</m:t>
                      </m:r>
                    </m:oMath>
                  </m:oMathPara>
                </a14:m>
                <a:endParaRPr lang="en-US" altLang="pt-BR" sz="3200" i="1">
                  <a:latin typeface="Cambria Math" panose="02040503050406030204" pitchFamily="18" charset="0"/>
                  <a:ea typeface="MS Mincho" charset="0"/>
                  <a:cs typeface="Cambria Math" panose="02040503050406030204" pitchFamily="18"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2425700" y="1623695"/>
                <a:ext cx="3387090" cy="108585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3" name="Caixa de Texto 22"/>
              <p:cNvSpPr txBox="1"/>
              <p:nvPr/>
            </p:nvSpPr>
            <p:spPr>
              <a:xfrm>
                <a:off x="7400925" y="1670685"/>
                <a:ext cx="1640840" cy="108839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1</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2</m:t>
                              </m:r>
                            </m:sub>
                          </m:sSub>
                        </m:num>
                        <m:den>
                          <m:r>
                            <a:rPr lang="en-US" altLang="pt-BR" sz="3200" i="1">
                              <a:latin typeface="Cambria Math" panose="02040503050406030204" pitchFamily="18" charset="0"/>
                              <a:cs typeface="Cambria Math" panose="02040503050406030204" pitchFamily="18" charset="0"/>
                            </a:rPr>
                            <m:t>𝛽</m:t>
                          </m:r>
                        </m:den>
                      </m:f>
                      <m:r>
                        <a:rPr lang="en-US" altLang="pt-BR" sz="3200" i="1">
                          <a:latin typeface="Cambria Math" panose="02040503050406030204" pitchFamily="18" charset="0"/>
                          <a:ea typeface="MS Mincho" charset="0"/>
                          <a:cs typeface="Cambria Math" panose="02040503050406030204" pitchFamily="18" charset="0"/>
                        </a:rPr>
                        <m:t>  </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23" name="Caixa de Texto 22"/>
              <p:cNvSpPr txBox="1">
                <a:spLocks noRot="1" noChangeAspect="1" noMove="1" noResize="1" noEditPoints="1" noAdjustHandles="1" noChangeArrowheads="1" noChangeShapeType="1" noTextEdit="1"/>
              </p:cNvSpPr>
              <p:nvPr/>
            </p:nvSpPr>
            <p:spPr>
              <a:xfrm>
                <a:off x="7400925" y="1670685"/>
                <a:ext cx="1640840" cy="1088390"/>
              </a:xfrm>
              <a:prstGeom prst="rect">
                <a:avLst/>
              </a:prstGeom>
              <a:blipFill rotWithShape="1">
                <a:blip r:embed="rId2"/>
                <a:stretch>
                  <a:fillRect r="-1238"/>
                </a:stretch>
              </a:blipFill>
            </p:spPr>
            <p:txBody>
              <a:bodyPr/>
              <a:lstStyle/>
              <a:p>
                <a:r>
                  <a:rPr lang="pt-BR" altLang="en-US">
                    <a:noFill/>
                  </a:rPr>
                  <a:t> </a:t>
                </a:r>
              </a:p>
            </p:txBody>
          </p:sp>
        </mc:Fallback>
      </mc:AlternateContent>
      <p:sp>
        <p:nvSpPr>
          <p:cNvPr id="24" name="CaixaDeTexto 45"/>
          <p:cNvSpPr txBox="1"/>
          <p:nvPr/>
        </p:nvSpPr>
        <p:spPr>
          <a:xfrm>
            <a:off x="4048760" y="2715260"/>
            <a:ext cx="7865745" cy="953135"/>
          </a:xfrm>
          <a:prstGeom prst="rect">
            <a:avLst/>
          </a:prstGeom>
          <a:noFill/>
        </p:spPr>
        <p:txBody>
          <a:bodyPr wrap="square" rtlCol="0">
            <a:spAutoFit/>
          </a:bodyPr>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Agora colocamos</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I</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1</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e</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V</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2</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variáveis independentes e reescrevemos as equações</a:t>
            </a:r>
            <a:endParaRPr lang="pt-BR" altLang="en-US" sz="2800" b="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endParaRPr>
          </a:p>
        </p:txBody>
      </p:sp>
      <mc:AlternateContent xmlns:mc="http://schemas.openxmlformats.org/markup-compatibility/2006">
        <mc:Choice xmlns:a14="http://schemas.microsoft.com/office/drawing/2010/main" Requires="a14">
          <p:sp>
            <p:nvSpPr>
              <p:cNvPr id="25" name="Caixa de Texto 24"/>
              <p:cNvSpPr txBox="1"/>
              <p:nvPr/>
            </p:nvSpPr>
            <p:spPr>
              <a:xfrm>
                <a:off x="4236085" y="3545840"/>
                <a:ext cx="5987415" cy="1101725"/>
              </a:xfrm>
              <a:prstGeom prst="rect">
                <a:avLst/>
              </a:prstGeom>
              <a:noFill/>
            </p:spPr>
            <p:txBody>
              <a:bodyPr wrap="square" rtlCol="0" anchor="t">
                <a:spAutoFit/>
              </a:bodyPr>
              <a:p>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1</m:t>
                          </m:r>
                        </m:sub>
                      </m:sSub>
                      <m:r>
                        <a:rPr lang="en-US" altLang="pt-BR" sz="3200" i="1">
                          <a:latin typeface="Cambria Math" panose="02040503050406030204" pitchFamily="18" charset="0"/>
                          <a:cs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r>
                        <a:rPr lang="en-US" altLang="pt-BR" sz="3200" b="0" i="1" baseline="-25000"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sz="3200" b="0" i="1" smtClean="0">
                          <a:latin typeface="Cambria Math" panose="02040503050406030204" pitchFamily="18" charset="0"/>
                          <a:ea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r>
                        <a:rPr lang="en-US" altLang="pt-BR" sz="3200" i="1">
                          <a:latin typeface="Cambria Math" panose="02040503050406030204" pitchFamily="18" charset="0"/>
                          <a:cs typeface="Cambria Math" panose="02040503050406030204" pitchFamily="18" charset="0"/>
                        </a:rPr>
                        <m:t>𝑙𝑛</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𝛽</m:t>
                              </m:r>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1</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𝑆</m:t>
                              </m:r>
                            </m:sub>
                          </m:sSub>
                        </m:den>
                      </m:f>
                      <m:r>
                        <a:rPr lang="en-US" altLang="pt-BR" sz="3200" i="1">
                          <a:latin typeface="Cambria Math" panose="02040503050406030204" pitchFamily="18" charset="0"/>
                          <a:ea typeface="MS Mincho" charset="0"/>
                          <a:cs typeface="Cambria Math" panose="02040503050406030204" pitchFamily="18" charset="0"/>
                        </a:rPr>
                        <m:t>)</m:t>
                      </m:r>
                    </m:oMath>
                  </m:oMathPara>
                </a14:m>
                <a:endParaRPr lang="en-US" altLang="pt-BR" sz="3200" i="1">
                  <a:latin typeface="Cambria Math" panose="02040503050406030204" pitchFamily="18" charset="0"/>
                  <a:ea typeface="MS Mincho" charset="0"/>
                  <a:cs typeface="Cambria Math" panose="02040503050406030204" pitchFamily="18" charset="0"/>
                </a:endParaRPr>
              </a:p>
            </p:txBody>
          </p:sp>
        </mc:Choice>
        <mc:Fallback>
          <p:sp>
            <p:nvSpPr>
              <p:cNvPr id="25" name="Caixa de Texto 24"/>
              <p:cNvSpPr txBox="1">
                <a:spLocks noRot="1" noChangeAspect="1" noMove="1" noResize="1" noEditPoints="1" noAdjustHandles="1" noChangeArrowheads="1" noChangeShapeType="1" noTextEdit="1"/>
              </p:cNvSpPr>
              <p:nvPr/>
            </p:nvSpPr>
            <p:spPr>
              <a:xfrm>
                <a:off x="4236085" y="3545840"/>
                <a:ext cx="5987415" cy="1101725"/>
              </a:xfrm>
              <a:prstGeom prst="rect">
                <a:avLst/>
              </a:prstGeom>
              <a:blipFill rotWithShape="1">
                <a:blip r:embed="rId3"/>
                <a:stretch>
                  <a:fillRect b="-236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8" name="Caixa de Texto 27"/>
              <p:cNvSpPr txBox="1"/>
              <p:nvPr/>
            </p:nvSpPr>
            <p:spPr>
              <a:xfrm>
                <a:off x="4454525" y="4502785"/>
                <a:ext cx="4291965" cy="583565"/>
              </a:xfrm>
              <a:prstGeom prst="rect">
                <a:avLst/>
              </a:prstGeom>
              <a:noFill/>
            </p:spPr>
            <p:txBody>
              <a:bodyPr wrap="squar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2</m:t>
                          </m:r>
                        </m:sub>
                      </m:sSub>
                      <m:r>
                        <a:rPr lang="en-US" altLang="pt-BR" sz="3200" i="1">
                          <a:latin typeface="Cambria Math" panose="02040503050406030204" pitchFamily="18" charset="0"/>
                          <a:cs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𝛽</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1</m:t>
                          </m:r>
                        </m:sub>
                      </m:sSub>
                      <m:r>
                        <a:rPr lang="en-US" altLang="pt-BR" sz="3200" i="1">
                          <a:latin typeface="Cambria Math" panose="02040503050406030204" pitchFamily="18" charset="0"/>
                          <a:ea typeface="MS Mincho" charset="0"/>
                          <a:cs typeface="Cambria Math" panose="02040503050406030204" pitchFamily="18" charset="0"/>
                        </a:rPr>
                        <m:t>  </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28" name="Caixa de Texto 27"/>
              <p:cNvSpPr txBox="1">
                <a:spLocks noRot="1" noChangeAspect="1" noMove="1" noResize="1" noEditPoints="1" noAdjustHandles="1" noChangeArrowheads="1" noChangeShapeType="1" noTextEdit="1"/>
              </p:cNvSpPr>
              <p:nvPr/>
            </p:nvSpPr>
            <p:spPr>
              <a:xfrm>
                <a:off x="4454525" y="4502785"/>
                <a:ext cx="4291965" cy="583565"/>
              </a:xfrm>
              <a:prstGeom prst="rect">
                <a:avLst/>
              </a:prstGeom>
              <a:blipFill rotWithShape="1">
                <a:blip r:embed="rId4"/>
                <a:stretch>
                  <a:fillRect/>
                </a:stretch>
              </a:blipFill>
            </p:spPr>
            <p:txBody>
              <a:bodyPr/>
              <a:lstStyle/>
              <a:p>
                <a:r>
                  <a:rPr lang="pt-BR" altLang="en-US">
                    <a:noFill/>
                  </a:rPr>
                  <a:t> </a:t>
                </a:r>
              </a:p>
            </p:txBody>
          </p:sp>
        </mc:Fallback>
      </mc:AlternateContent>
      <p:cxnSp>
        <p:nvCxnSpPr>
          <p:cNvPr id="30" name="Conector Reto 29"/>
          <p:cNvCxnSpPr/>
          <p:nvPr/>
        </p:nvCxnSpPr>
        <p:spPr>
          <a:xfrm rot="5400000">
            <a:off x="3908144" y="4405808"/>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CaixaDeTexto 45"/>
          <p:cNvSpPr txBox="1"/>
          <p:nvPr/>
        </p:nvSpPr>
        <p:spPr>
          <a:xfrm>
            <a:off x="4060825" y="5211445"/>
            <a:ext cx="7564120" cy="521970"/>
          </a:xfrm>
          <a:prstGeom prst="rect">
            <a:avLst/>
          </a:prstGeom>
          <a:noFill/>
        </p:spPr>
        <p:txBody>
          <a:bodyPr wrap="square" rtlCol="0">
            <a:spAutoFit/>
          </a:bodyPr>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temos que:</a:t>
            </a:r>
            <a:endParaRPr lang="pt-BR" altLang="en-US" sz="2800" b="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endParaRPr>
          </a:p>
        </p:txBody>
      </p:sp>
      <mc:AlternateContent xmlns:mc="http://schemas.openxmlformats.org/markup-compatibility/2006">
        <mc:Choice xmlns:a14="http://schemas.microsoft.com/office/drawing/2010/main" Requires="a14">
          <p:sp>
            <p:nvSpPr>
              <p:cNvPr id="33" name="Retângulo 32"/>
              <p:cNvSpPr/>
              <p:nvPr/>
            </p:nvSpPr>
            <p:spPr>
              <a:xfrm>
                <a:off x="3890645" y="5652135"/>
                <a:ext cx="4007485" cy="97536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800" b="0" i="1" smtClean="0">
                          <a:latin typeface="Cambria Math" panose="02040503050406030204" pitchFamily="18" charset="0"/>
                          <a:ea typeface="Cambria Math" panose="02040503050406030204" pitchFamily="18" charset="0"/>
                        </a:rPr>
                        <m:t>, </m:t>
                      </m:r>
                      <m:r>
                        <a:rPr lang="en-US" altLang="pt-BR" sz="2800" b="0" i="1" smtClean="0">
                          <a:latin typeface="Cambria Math" panose="02040503050406030204" pitchFamily="18" charset="0"/>
                          <a:ea typeface="Cambria Math" panose="02040503050406030204" pitchFamily="18" charset="0"/>
                        </a:rPr>
                        <m:t>𝑉</m:t>
                      </m:r>
                      <m:r>
                        <a:rPr lang="en-US" altLang="pt-BR" sz="2800" b="0" i="1" baseline="-25000" smtClean="0">
                          <a:latin typeface="Cambria Math" panose="02040503050406030204" pitchFamily="18" charset="0"/>
                          <a:ea typeface="Cambria Math" panose="02040503050406030204" pitchFamily="18" charset="0"/>
                        </a:rPr>
                        <m:t>2</m:t>
                      </m:r>
                      <m:r>
                        <a:rPr lang="en-US" altLang="pt-BR" sz="2800" b="0" i="1" smtClean="0">
                          <a:latin typeface="Cambria Math" panose="02040503050406030204" pitchFamily="18" charset="0"/>
                          <a:ea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r>
                        <a:rPr lang="en-US" altLang="pt-BR" sz="2800" i="1">
                          <a:latin typeface="Cambria Math" panose="02040503050406030204" pitchFamily="18" charset="0"/>
                          <a:cs typeface="Cambria Math" panose="02040503050406030204" pitchFamily="18" charset="0"/>
                        </a:rPr>
                        <m:t>𝑙𝑛</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𝛽</m:t>
                              </m:r>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1</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𝑆</m:t>
                              </m:r>
                            </m:sub>
                          </m:sSub>
                        </m:den>
                      </m:f>
                      <m:r>
                        <a:rPr lang="en-US" altLang="pt-BR" sz="2800" i="1">
                          <a:latin typeface="Cambria Math" panose="02040503050406030204" pitchFamily="18" charset="0"/>
                          <a:ea typeface="MS Mincho" charset="0"/>
                          <a:cs typeface="Cambria Math" panose="02040503050406030204" pitchFamily="18" charset="0"/>
                        </a:rPr>
                        <m:t>)</m:t>
                      </m:r>
                    </m:oMath>
                  </m:oMathPara>
                </a14:m>
                <a:endParaRPr lang="en-US" altLang="pt-BR" sz="2800" i="1" dirty="0">
                  <a:latin typeface="Cambria Math" panose="02040503050406030204" pitchFamily="18" charset="0"/>
                  <a:ea typeface="MS Mincho" charset="0"/>
                  <a:cs typeface="Cambria Math" panose="02040503050406030204" pitchFamily="18" charset="0"/>
                </a:endParaRPr>
              </a:p>
            </p:txBody>
          </p:sp>
        </mc:Choice>
        <mc:Fallback>
          <p:sp>
            <p:nvSpPr>
              <p:cNvPr id="33" name="Retângulo 32"/>
              <p:cNvSpPr>
                <a:spLocks noRot="1" noChangeAspect="1" noMove="1" noResize="1" noEditPoints="1" noAdjustHandles="1" noChangeArrowheads="1" noChangeShapeType="1" noTextEdit="1"/>
              </p:cNvSpPr>
              <p:nvPr/>
            </p:nvSpPr>
            <p:spPr>
              <a:xfrm>
                <a:off x="3890645" y="5652135"/>
                <a:ext cx="4007485" cy="975360"/>
              </a:xfrm>
              <a:prstGeom prst="rect">
                <a:avLst/>
              </a:prstGeom>
              <a:blipFill rotWithShape="1">
                <a:blip r:embed="rId5"/>
                <a:stretch>
                  <a:fillRect b="-1758"/>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4" name="Retângulo 33"/>
              <p:cNvSpPr/>
              <p:nvPr/>
            </p:nvSpPr>
            <p:spPr>
              <a:xfrm>
                <a:off x="8543925" y="5819140"/>
                <a:ext cx="317182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𝛽</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4" name="Retângulo 33"/>
              <p:cNvSpPr>
                <a:spLocks noRot="1" noChangeAspect="1" noMove="1" noResize="1" noEditPoints="1" noAdjustHandles="1" noChangeArrowheads="1" noChangeShapeType="1" noTextEdit="1"/>
              </p:cNvSpPr>
              <p:nvPr/>
            </p:nvSpPr>
            <p:spPr>
              <a:xfrm>
                <a:off x="8543925" y="5819140"/>
                <a:ext cx="3171825" cy="583565"/>
              </a:xfrm>
              <a:prstGeom prst="rect">
                <a:avLst/>
              </a:prstGeom>
              <a:blipFill rotWithShape="1">
                <a:blip r:embed="rId6"/>
                <a:stretch>
                  <a:fillRect/>
                </a:stretch>
              </a:blipFill>
            </p:spPr>
            <p:txBody>
              <a:bodyPr/>
              <a:lstStyle/>
              <a:p>
                <a:r>
                  <a:rPr lang="pt-BR" altLang="en-US">
                    <a:noFill/>
                  </a:rPr>
                  <a:t> </a:t>
                </a:r>
              </a:p>
            </p:txBody>
          </p:sp>
        </mc:Fallback>
      </mc:AlternateContent>
    </p:spTree>
  </p:cSld>
  <p:clrMapOvr>
    <a:masterClrMapping/>
  </p:clrMapOvr>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61" name="CaixaDeTexto 45"/>
          <p:cNvSpPr txBox="1"/>
          <p:nvPr/>
        </p:nvSpPr>
        <p:spPr>
          <a:xfrm>
            <a:off x="413385" y="228600"/>
            <a:ext cx="11390630" cy="166052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vez encontradas as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funções f</a:t>
            </a:r>
            <a:r>
              <a:rPr lang="pt-BR" altLang="en-US" sz="28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podemos achar facilmente a matriz híbrida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dado como constante)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Assim</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1" name="Retângulo 20"/>
              <p:cNvSpPr/>
              <p:nvPr/>
            </p:nvSpPr>
            <p:spPr>
              <a:xfrm>
                <a:off x="1575435" y="2060575"/>
                <a:ext cx="5799455" cy="97409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800" b="0" i="1" smtClean="0">
                          <a:latin typeface="Cambria Math" panose="02040503050406030204" pitchFamily="18" charset="0"/>
                          <a:ea typeface="Cambria Math" panose="02040503050406030204" pitchFamily="18" charset="0"/>
                        </a:rPr>
                        <m:t>, </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800" b="0" i="1" smtClean="0">
                          <a:latin typeface="Cambria Math" panose="02040503050406030204" pitchFamily="18" charset="0"/>
                          <a:ea typeface="Cambria Math" panose="02040503050406030204" pitchFamily="18" charset="0"/>
                        </a:rPr>
                        <m:t>, </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800" b="0" i="1" smtClean="0">
                          <a:latin typeface="Cambria Math" panose="02040503050406030204" pitchFamily="18" charset="0"/>
                          <a:ea typeface="Cambria Math" panose="02040503050406030204" pitchFamily="18" charset="0"/>
                        </a:rPr>
                        <m:t>)</m:t>
                      </m:r>
                    </m:oMath>
                  </m:oMathPara>
                </a14:m>
                <a:endParaRPr lang="en-US" altLang="pt-BR" sz="2800" b="0" i="1" dirty="0" smtClean="0">
                  <a:latin typeface="Cambria Math" panose="02040503050406030204" pitchFamily="18" charset="0"/>
                  <a:ea typeface="Cambria Math" panose="02040503050406030204" pitchFamily="18" charset="0"/>
                </a:endParaRPr>
              </a:p>
            </p:txBody>
          </p:sp>
        </mc:Choice>
        <mc:Fallback>
          <p:sp>
            <p:nvSpPr>
              <p:cNvPr id="21" name="Retângulo 20"/>
              <p:cNvSpPr>
                <a:spLocks noRot="1" noChangeAspect="1" noMove="1" noResize="1" noEditPoints="1" noAdjustHandles="1" noChangeArrowheads="1" noChangeShapeType="1" noTextEdit="1"/>
              </p:cNvSpPr>
              <p:nvPr/>
            </p:nvSpPr>
            <p:spPr>
              <a:xfrm>
                <a:off x="1575435" y="2060575"/>
                <a:ext cx="5799455" cy="97409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9" name="Retângulo 28"/>
              <p:cNvSpPr/>
              <p:nvPr/>
            </p:nvSpPr>
            <p:spPr>
              <a:xfrm>
                <a:off x="1444625" y="3137535"/>
                <a:ext cx="6061710" cy="97409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800" b="0" i="1" smtClean="0">
                          <a:latin typeface="Cambria Math" panose="02040503050406030204" pitchFamily="18" charset="0"/>
                          <a:ea typeface="Cambria Math" panose="02040503050406030204" pitchFamily="18" charset="0"/>
                        </a:rPr>
                        <m:t>, </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800" b="0" i="1" smtClean="0">
                          <a:latin typeface="Cambria Math" panose="02040503050406030204" pitchFamily="18" charset="0"/>
                          <a:ea typeface="Cambria Math" panose="02040503050406030204" pitchFamily="18" charset="0"/>
                        </a:rPr>
                        <m:t>, </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MS Mincho" charset="0"/>
                          <a:cs typeface="Cambria Math" panose="02040503050406030204" pitchFamily="18" charset="0"/>
                        </a:rPr>
                        <m:t> </m:t>
                      </m:r>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29" name="Retângulo 28"/>
              <p:cNvSpPr>
                <a:spLocks noRot="1" noChangeAspect="1" noMove="1" noResize="1" noEditPoints="1" noAdjustHandles="1" noChangeArrowheads="1" noChangeShapeType="1" noTextEdit="1"/>
              </p:cNvSpPr>
              <p:nvPr/>
            </p:nvSpPr>
            <p:spPr>
              <a:xfrm>
                <a:off x="1444625" y="3137535"/>
                <a:ext cx="6061710" cy="97409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5" name="Retângulo 34"/>
              <p:cNvSpPr/>
              <p:nvPr/>
            </p:nvSpPr>
            <p:spPr>
              <a:xfrm>
                <a:off x="7329805" y="225044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5" name="Retângulo 34"/>
              <p:cNvSpPr>
                <a:spLocks noRot="1" noChangeAspect="1" noMove="1" noResize="1" noEditPoints="1" noAdjustHandles="1" noChangeArrowheads="1" noChangeShapeType="1" noTextEdit="1"/>
              </p:cNvSpPr>
              <p:nvPr/>
            </p:nvSpPr>
            <p:spPr>
              <a:xfrm>
                <a:off x="7329805" y="2250440"/>
                <a:ext cx="858520" cy="58356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6" name="Retângulo 35"/>
              <p:cNvSpPr/>
              <p:nvPr/>
            </p:nvSpPr>
            <p:spPr>
              <a:xfrm>
                <a:off x="7305040" y="333311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6" name="Retângulo 35"/>
              <p:cNvSpPr>
                <a:spLocks noRot="1" noChangeAspect="1" noMove="1" noResize="1" noEditPoints="1" noAdjustHandles="1" noChangeArrowheads="1" noChangeShapeType="1" noTextEdit="1"/>
              </p:cNvSpPr>
              <p:nvPr/>
            </p:nvSpPr>
            <p:spPr>
              <a:xfrm>
                <a:off x="7305040" y="3333115"/>
                <a:ext cx="858520" cy="583565"/>
              </a:xfrm>
              <a:prstGeom prst="rect">
                <a:avLst/>
              </a:prstGeom>
              <a:blipFill rotWithShape="1">
                <a:blip r:embed="rId4"/>
                <a:stretch>
                  <a:fillRect/>
                </a:stretch>
              </a:blipFill>
            </p:spPr>
            <p:txBody>
              <a:bodyPr/>
              <a:lstStyle/>
              <a:p>
                <a:r>
                  <a:rPr lang="pt-BR" altLang="en-US">
                    <a:noFill/>
                  </a:rPr>
                  <a:t> </a:t>
                </a:r>
              </a:p>
            </p:txBody>
          </p:sp>
        </mc:Fallback>
      </mc:AlternateContent>
      <p:cxnSp>
        <p:nvCxnSpPr>
          <p:cNvPr id="37" name="Conector Reto 36"/>
          <p:cNvCxnSpPr/>
          <p:nvPr/>
        </p:nvCxnSpPr>
        <p:spPr>
          <a:xfrm>
            <a:off x="2025015" y="205168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7197090" y="206057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7430135" y="206057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8006080" y="201041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1" name="Retângulo 40"/>
              <p:cNvSpPr/>
              <p:nvPr/>
            </p:nvSpPr>
            <p:spPr>
              <a:xfrm>
                <a:off x="6874510" y="296227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1" name="Retângulo 40"/>
              <p:cNvSpPr>
                <a:spLocks noRot="1" noChangeAspect="1" noMove="1" noResize="1" noEditPoints="1" noAdjustHandles="1" noChangeArrowheads="1" noChangeShapeType="1" noTextEdit="1"/>
              </p:cNvSpPr>
              <p:nvPr/>
            </p:nvSpPr>
            <p:spPr>
              <a:xfrm>
                <a:off x="6874510" y="2962275"/>
                <a:ext cx="8585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2" name="Retângulo 41"/>
              <p:cNvSpPr/>
              <p:nvPr/>
            </p:nvSpPr>
            <p:spPr>
              <a:xfrm>
                <a:off x="911225" y="3379470"/>
                <a:ext cx="53276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𝑖</m:t>
                          </m:r>
                        </m:e>
                        <m:sub>
                          <m:r>
                            <a:rPr lang="en-US" altLang="pt-BR" sz="3200" i="1">
                              <a:latin typeface="Cambria Math" panose="02040503050406030204" pitchFamily="18" charset="0"/>
                              <a:ea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2" name="Retângulo 41"/>
              <p:cNvSpPr>
                <a:spLocks noRot="1" noChangeAspect="1" noMove="1" noResize="1" noEditPoints="1" noAdjustHandles="1" noChangeArrowheads="1" noChangeShapeType="1" noTextEdit="1"/>
              </p:cNvSpPr>
              <p:nvPr/>
            </p:nvSpPr>
            <p:spPr>
              <a:xfrm>
                <a:off x="911225" y="3379470"/>
                <a:ext cx="532765" cy="583565"/>
              </a:xfrm>
              <a:prstGeom prst="rect">
                <a:avLst/>
              </a:prstGeom>
              <a:blipFill rotWithShape="1">
                <a:blip r:embed="rId6"/>
                <a:stretch>
                  <a:fillRect/>
                </a:stretch>
              </a:blipFill>
            </p:spPr>
            <p:txBody>
              <a:bodyPr/>
              <a:lstStyle/>
              <a:p>
                <a:r>
                  <a:rPr lang="pt-BR" altLang="en-US">
                    <a:noFill/>
                  </a:rPr>
                  <a:t> </a:t>
                </a:r>
              </a:p>
            </p:txBody>
          </p:sp>
        </mc:Fallback>
      </mc:AlternateContent>
      <p:cxnSp>
        <p:nvCxnSpPr>
          <p:cNvPr id="43" name="Conector Reto 42"/>
          <p:cNvCxnSpPr/>
          <p:nvPr/>
        </p:nvCxnSpPr>
        <p:spPr>
          <a:xfrm>
            <a:off x="911225" y="201041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1444625" y="201041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5" name="Retângulo 44"/>
              <p:cNvSpPr/>
              <p:nvPr/>
            </p:nvSpPr>
            <p:spPr>
              <a:xfrm>
                <a:off x="730885" y="2251075"/>
                <a:ext cx="89408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𝑣</m:t>
                          </m:r>
                        </m:e>
                        <m:sub>
                          <m:r>
                            <a:rPr lang="en-US" altLang="pt-BR" sz="3200" i="1">
                              <a:latin typeface="Cambria Math" panose="02040503050406030204" pitchFamily="18" charset="0"/>
                              <a:ea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5" name="Retângulo 44"/>
              <p:cNvSpPr>
                <a:spLocks noRot="1" noChangeAspect="1" noMove="1" noResize="1" noEditPoints="1" noAdjustHandles="1" noChangeArrowheads="1" noChangeShapeType="1" noTextEdit="1"/>
              </p:cNvSpPr>
              <p:nvPr/>
            </p:nvSpPr>
            <p:spPr>
              <a:xfrm>
                <a:off x="730885" y="2251075"/>
                <a:ext cx="894080" cy="583565"/>
              </a:xfrm>
              <a:prstGeom prst="rect">
                <a:avLst/>
              </a:prstGeom>
              <a:blipFill rotWithShape="1">
                <a:blip r:embed="rId7"/>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6" name="Retângulo 45"/>
              <p:cNvSpPr/>
              <p:nvPr/>
            </p:nvSpPr>
            <p:spPr>
              <a:xfrm>
                <a:off x="1268730" y="276098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6" name="Retângulo 45"/>
              <p:cNvSpPr>
                <a:spLocks noRot="1" noChangeAspect="1" noMove="1" noResize="1" noEditPoints="1" noAdjustHandles="1" noChangeArrowheads="1" noChangeShapeType="1" noTextEdit="1"/>
              </p:cNvSpPr>
              <p:nvPr/>
            </p:nvSpPr>
            <p:spPr>
              <a:xfrm>
                <a:off x="1268730" y="2760980"/>
                <a:ext cx="858520" cy="583565"/>
              </a:xfrm>
              <a:prstGeom prst="rect">
                <a:avLst/>
              </a:prstGeom>
              <a:blipFill rotWithShape="1">
                <a:blip r:embed="rId8"/>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7" name="Retângulo 46"/>
              <p:cNvSpPr/>
              <p:nvPr/>
            </p:nvSpPr>
            <p:spPr>
              <a:xfrm>
                <a:off x="7880350" y="298767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7" name="Retângulo 46"/>
              <p:cNvSpPr>
                <a:spLocks noRot="1" noChangeAspect="1" noMove="1" noResize="1" noEditPoints="1" noAdjustHandles="1" noChangeArrowheads="1" noChangeShapeType="1" noTextEdit="1"/>
              </p:cNvSpPr>
              <p:nvPr/>
            </p:nvSpPr>
            <p:spPr>
              <a:xfrm>
                <a:off x="7880350" y="2987675"/>
                <a:ext cx="858520" cy="583565"/>
              </a:xfrm>
              <a:prstGeom prst="rect">
                <a:avLst/>
              </a:prstGeom>
              <a:blipFill rotWithShape="1">
                <a:blip r:embed="rId8"/>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8" name="Retângulo 47"/>
              <p:cNvSpPr/>
              <p:nvPr/>
            </p:nvSpPr>
            <p:spPr>
              <a:xfrm>
                <a:off x="8321040" y="2177415"/>
                <a:ext cx="23317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1" i="1" smtClean="0">
                          <a:latin typeface="Cambria Math" panose="02040503050406030204" pitchFamily="18" charset="0"/>
                          <a:ea typeface="Cambria Math" panose="02040503050406030204" pitchFamily="18" charset="0"/>
                        </a:rPr>
                        <m:t> </m:t>
                      </m:r>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𝒉</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𝟏𝟏</m:t>
                          </m:r>
                        </m:sub>
                      </m:s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𝒉</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𝟏𝟐</m:t>
                          </m:r>
                        </m:sub>
                      </m:sSub>
                    </m:oMath>
                  </m:oMathPara>
                </a14:m>
                <a:endParaRPr lang="pt-BR" sz="3200" b="1" dirty="0">
                  <a:latin typeface="Cambria Math" panose="02040503050406030204" pitchFamily="18" charset="0"/>
                  <a:ea typeface="Cambria Math" panose="02040503050406030204" pitchFamily="18" charset="0"/>
                </a:endParaRPr>
              </a:p>
            </p:txBody>
          </p:sp>
        </mc:Choice>
        <mc:Fallback>
          <p:sp>
            <p:nvSpPr>
              <p:cNvPr id="48" name="Retângulo 47"/>
              <p:cNvSpPr>
                <a:spLocks noRot="1" noChangeAspect="1" noMove="1" noResize="1" noEditPoints="1" noAdjustHandles="1" noChangeArrowheads="1" noChangeShapeType="1" noTextEdit="1"/>
              </p:cNvSpPr>
              <p:nvPr/>
            </p:nvSpPr>
            <p:spPr>
              <a:xfrm>
                <a:off x="8321040" y="2177415"/>
                <a:ext cx="2331720" cy="583565"/>
              </a:xfrm>
              <a:prstGeom prst="rect">
                <a:avLst/>
              </a:prstGeom>
              <a:blipFill rotWithShape="1">
                <a:blip r:embed="rId9"/>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9" name="Retângulo 48"/>
              <p:cNvSpPr/>
              <p:nvPr/>
            </p:nvSpPr>
            <p:spPr>
              <a:xfrm>
                <a:off x="8489315" y="3421380"/>
                <a:ext cx="228155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𝒉</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𝟐𝟏</m:t>
                          </m:r>
                        </m:sub>
                      </m:s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1" i="1" smtClean="0">
                          <a:latin typeface="Cambria Math" panose="02040503050406030204" pitchFamily="18" charset="0"/>
                          <a:ea typeface="Cambria Math" panose="02040503050406030204" pitchFamily="18" charset="0"/>
                        </a:rPr>
                        <m:t>   </m:t>
                      </m:r>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𝒉</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𝟐𝟐</m:t>
                          </m:r>
                        </m:sub>
                      </m:s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b="1" dirty="0">
                  <a:latin typeface="Cambria Math" panose="02040503050406030204" pitchFamily="18" charset="0"/>
                  <a:ea typeface="Cambria Math" panose="02040503050406030204" pitchFamily="18" charset="0"/>
                </a:endParaRPr>
              </a:p>
            </p:txBody>
          </p:sp>
        </mc:Choice>
        <mc:Fallback>
          <p:sp>
            <p:nvSpPr>
              <p:cNvPr id="49" name="Retângulo 48"/>
              <p:cNvSpPr>
                <a:spLocks noRot="1" noChangeAspect="1" noMove="1" noResize="1" noEditPoints="1" noAdjustHandles="1" noChangeArrowheads="1" noChangeShapeType="1" noTextEdit="1"/>
              </p:cNvSpPr>
              <p:nvPr/>
            </p:nvSpPr>
            <p:spPr>
              <a:xfrm>
                <a:off x="8489315" y="3421380"/>
                <a:ext cx="2281555" cy="583565"/>
              </a:xfrm>
              <a:prstGeom prst="rect">
                <a:avLst/>
              </a:prstGeom>
              <a:blipFill rotWithShape="1">
                <a:blip r:embed="rId10"/>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0" name="Retângulo 49"/>
              <p:cNvSpPr/>
              <p:nvPr/>
            </p:nvSpPr>
            <p:spPr>
              <a:xfrm>
                <a:off x="10726420" y="219837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𝒊</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𝟏</m:t>
                          </m:r>
                        </m:sub>
                      </m:sSub>
                    </m:oMath>
                  </m:oMathPara>
                </a14:m>
                <a:endParaRPr lang="pt-BR" sz="3200" b="1" dirty="0">
                  <a:latin typeface="Cambria Math" panose="02040503050406030204" pitchFamily="18" charset="0"/>
                  <a:ea typeface="Cambria Math" panose="02040503050406030204" pitchFamily="18" charset="0"/>
                </a:endParaRPr>
              </a:p>
            </p:txBody>
          </p:sp>
        </mc:Choice>
        <mc:Fallback>
          <p:sp>
            <p:nvSpPr>
              <p:cNvPr id="50" name="Retângulo 49"/>
              <p:cNvSpPr>
                <a:spLocks noRot="1" noChangeAspect="1" noMove="1" noResize="1" noEditPoints="1" noAdjustHandles="1" noChangeArrowheads="1" noChangeShapeType="1" noTextEdit="1"/>
              </p:cNvSpPr>
              <p:nvPr/>
            </p:nvSpPr>
            <p:spPr>
              <a:xfrm>
                <a:off x="10726420" y="2198370"/>
                <a:ext cx="858520" cy="583565"/>
              </a:xfrm>
              <a:prstGeom prst="rect">
                <a:avLst/>
              </a:prstGeom>
              <a:blipFill rotWithShape="1">
                <a:blip r:embed="rId1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1" name="Retângulo 50"/>
              <p:cNvSpPr/>
              <p:nvPr/>
            </p:nvSpPr>
            <p:spPr>
              <a:xfrm>
                <a:off x="10711180" y="342138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𝒗</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𝟐</m:t>
                          </m:r>
                        </m:sub>
                      </m:sSub>
                    </m:oMath>
                  </m:oMathPara>
                </a14:m>
                <a:endParaRPr lang="pt-BR" sz="3200" b="1" dirty="0">
                  <a:latin typeface="Cambria Math" panose="02040503050406030204" pitchFamily="18" charset="0"/>
                  <a:ea typeface="Cambria Math" panose="02040503050406030204" pitchFamily="18" charset="0"/>
                </a:endParaRPr>
              </a:p>
            </p:txBody>
          </p:sp>
        </mc:Choice>
        <mc:Fallback>
          <p:sp>
            <p:nvSpPr>
              <p:cNvPr id="51" name="Retângulo 50"/>
              <p:cNvSpPr>
                <a:spLocks noRot="1" noChangeAspect="1" noMove="1" noResize="1" noEditPoints="1" noAdjustHandles="1" noChangeArrowheads="1" noChangeShapeType="1" noTextEdit="1"/>
              </p:cNvSpPr>
              <p:nvPr/>
            </p:nvSpPr>
            <p:spPr>
              <a:xfrm>
                <a:off x="10711180" y="3421380"/>
                <a:ext cx="858520" cy="583565"/>
              </a:xfrm>
              <a:prstGeom prst="rect">
                <a:avLst/>
              </a:prstGeom>
              <a:blipFill rotWithShape="1">
                <a:blip r:embed="rId12"/>
                <a:stretch>
                  <a:fillRect/>
                </a:stretch>
              </a:blipFill>
            </p:spPr>
            <p:txBody>
              <a:bodyPr/>
              <a:lstStyle/>
              <a:p>
                <a:r>
                  <a:rPr lang="pt-BR" altLang="en-US">
                    <a:noFill/>
                  </a:rPr>
                  <a:t> </a:t>
                </a:r>
              </a:p>
            </p:txBody>
          </p:sp>
        </mc:Fallback>
      </mc:AlternateContent>
      <p:cxnSp>
        <p:nvCxnSpPr>
          <p:cNvPr id="52" name="Conector Reto 51"/>
          <p:cNvCxnSpPr/>
          <p:nvPr/>
        </p:nvCxnSpPr>
        <p:spPr>
          <a:xfrm>
            <a:off x="8582025" y="206057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a:off x="10561320" y="203454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a:off x="10836275" y="201866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11412220" y="200152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6" name="Retângulo 55"/>
              <p:cNvSpPr/>
              <p:nvPr/>
            </p:nvSpPr>
            <p:spPr>
              <a:xfrm>
                <a:off x="10261600" y="296862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1" i="1" smtClean="0">
                          <a:latin typeface="Cambria Math" panose="02040503050406030204" pitchFamily="18" charset="0"/>
                          <a:ea typeface="MS Mincho" charset="0"/>
                          <a:cs typeface="Cambria Math" panose="02040503050406030204" pitchFamily="18" charset="0"/>
                        </a:rPr>
                        <m:t>∗</m:t>
                      </m:r>
                    </m:oMath>
                  </m:oMathPara>
                </a14:m>
                <a:endParaRPr lang="en-US" altLang="pt-BR" sz="3200" b="1"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56" name="Retângulo 55"/>
              <p:cNvSpPr>
                <a:spLocks noRot="1" noChangeAspect="1" noMove="1" noResize="1" noEditPoints="1" noAdjustHandles="1" noChangeArrowheads="1" noChangeShapeType="1" noTextEdit="1"/>
              </p:cNvSpPr>
              <p:nvPr/>
            </p:nvSpPr>
            <p:spPr>
              <a:xfrm>
                <a:off x="10261600" y="2968625"/>
                <a:ext cx="8585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7" name="Retângulo 56"/>
              <p:cNvSpPr/>
              <p:nvPr/>
            </p:nvSpPr>
            <p:spPr>
              <a:xfrm>
                <a:off x="28575" y="4356100"/>
                <a:ext cx="6518910" cy="10661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11</m:t>
                          </m:r>
                        </m:sub>
                      </m:s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2200" b="0" i="1" smtClean="0">
                          <a:latin typeface="Cambria Math" panose="02040503050406030204" pitchFamily="18" charset="0"/>
                          <a:ea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200" b="0" i="1" smtClean="0">
                          <a:latin typeface="Cambria Math" panose="02040503050406030204" pitchFamily="18" charset="0"/>
                          <a:ea typeface="Cambria Math" panose="02040503050406030204" pitchFamily="18" charset="0"/>
                        </a:rPr>
                        <m:t>, </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200" b="0" i="1" smtClean="0">
                          <a:latin typeface="Cambria Math" panose="02040503050406030204" pitchFamily="18" charset="0"/>
                          <a:ea typeface="Cambria Math" panose="02040503050406030204" pitchFamily="18" charset="0"/>
                        </a:rPr>
                        <m:t>)=</m:t>
                      </m:r>
                      <m:f>
                        <m:fPr>
                          <m:ctrlPr>
                            <a:rPr lang="en-US" altLang="pt-BR" sz="2200" i="1">
                              <a:latin typeface="Cambria Math" panose="02040503050406030204" pitchFamily="18" charset="0"/>
                              <a:cs typeface="Cambria Math" panose="02040503050406030204" pitchFamily="18" charset="0"/>
                            </a:rPr>
                          </m:ctrlPr>
                        </m:fPr>
                        <m:num>
                          <m:r>
                            <a:rPr lang="en-US" altLang="pt-BR" sz="2200" i="1">
                              <a:latin typeface="Cambria Math" panose="02040503050406030204" pitchFamily="18" charset="0"/>
                              <a:cs typeface="Cambria Math" panose="02040503050406030204" pitchFamily="18" charset="0"/>
                            </a:rPr>
                            <m:t>𝜕</m:t>
                          </m:r>
                          <m:r>
                            <a:rPr lang="en-US" altLang="pt-BR" sz="2200" i="1">
                              <a:latin typeface="Cambria Math" panose="02040503050406030204" pitchFamily="18" charset="0"/>
                              <a:cs typeface="Cambria Math" panose="02040503050406030204" pitchFamily="18" charset="0"/>
                            </a:rPr>
                            <m:t>(</m:t>
                          </m:r>
                          <m:r>
                            <a:rPr lang="en-US" altLang="pt-BR" sz="2200" i="1">
                              <a:latin typeface="Cambria Math" panose="02040503050406030204" pitchFamily="18" charset="0"/>
                              <a:cs typeface="Cambria Math" panose="02040503050406030204" pitchFamily="18" charset="0"/>
                            </a:rPr>
                            <m:t>𝑛</m:t>
                          </m:r>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𝑈</m:t>
                              </m:r>
                            </m:e>
                            <m:sub>
                              <m:r>
                                <a:rPr lang="en-US" altLang="pt-BR" sz="2200" i="1">
                                  <a:latin typeface="Cambria Math" panose="02040503050406030204" pitchFamily="18" charset="0"/>
                                  <a:cs typeface="Cambria Math" panose="02040503050406030204" pitchFamily="18" charset="0"/>
                                </a:rPr>
                                <m:t>𝑇</m:t>
                              </m:r>
                            </m:sub>
                          </m:sSub>
                          <m:r>
                            <a:rPr lang="en-US" altLang="pt-BR" sz="2200" i="1">
                              <a:latin typeface="Cambria Math" panose="02040503050406030204" pitchFamily="18" charset="0"/>
                              <a:cs typeface="Cambria Math" panose="02040503050406030204" pitchFamily="18" charset="0"/>
                            </a:rPr>
                            <m:t>𝑙𝑛</m:t>
                          </m:r>
                          <m:r>
                            <a:rPr lang="en-US" altLang="pt-BR" sz="2200" i="1">
                              <a:latin typeface="Cambria Math" panose="02040503050406030204" pitchFamily="18" charset="0"/>
                              <a:cs typeface="Cambria Math" panose="02040503050406030204" pitchFamily="18" charset="0"/>
                            </a:rPr>
                            <m:t>(</m:t>
                          </m:r>
                          <m:f>
                            <m:fPr>
                              <m:ctrlPr>
                                <a:rPr lang="en-US" altLang="pt-BR" sz="2200" i="1">
                                  <a:latin typeface="Cambria Math" panose="02040503050406030204" pitchFamily="18" charset="0"/>
                                  <a:cs typeface="Cambria Math" panose="02040503050406030204" pitchFamily="18" charset="0"/>
                                </a:rPr>
                              </m:ctrlPr>
                            </m:fPr>
                            <m:num>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𝛽</m:t>
                                  </m:r>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1</m:t>
                                  </m:r>
                                </m:sub>
                              </m:sSub>
                            </m:num>
                            <m:den>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𝑆</m:t>
                                  </m:r>
                                </m:sub>
                              </m:sSub>
                            </m:den>
                          </m:f>
                          <m:r>
                            <a:rPr lang="en-US" altLang="pt-BR" sz="2200" i="1">
                              <a:latin typeface="Cambria Math" panose="02040503050406030204" pitchFamily="18" charset="0"/>
                              <a:cs typeface="Cambria Math" panose="02040503050406030204" pitchFamily="18" charset="0"/>
                            </a:rPr>
                            <m:t>))</m:t>
                          </m:r>
                        </m:num>
                        <m:den>
                          <m:r>
                            <a:rPr lang="en-US" altLang="pt-BR" sz="2200" i="1">
                              <a:latin typeface="Cambria Math" panose="02040503050406030204" pitchFamily="18" charset="0"/>
                              <a:cs typeface="Cambria Math" panose="02040503050406030204" pitchFamily="18" charset="0"/>
                            </a:rPr>
                            <m:t>𝜕</m:t>
                          </m:r>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1</m:t>
                              </m:r>
                            </m:sub>
                          </m:sSub>
                        </m:den>
                      </m:f>
                      <m:d>
                        <m:dPr>
                          <m:begChr m:val="|"/>
                          <m:endChr m:val=""/>
                          <m:ctrlPr>
                            <a:rPr lang="en-US" altLang="pt-BR" sz="2200" i="1">
                              <a:latin typeface="Cambria Math" panose="02040503050406030204" pitchFamily="18" charset="0"/>
                              <a:cs typeface="Cambria Math" panose="02040503050406030204" pitchFamily="18" charset="0"/>
                            </a:rPr>
                          </m:ctrlPr>
                        </m:dPr>
                        <m:e>
                          <m:r>
                            <a:rPr lang="en-US" altLang="pt-BR" sz="2200" i="1" baseline="-25000">
                              <a:latin typeface="Cambria Math" panose="02040503050406030204" pitchFamily="18" charset="0"/>
                              <a:cs typeface="Cambria Math" panose="02040503050406030204" pitchFamily="18" charset="0"/>
                            </a:rPr>
                            <m:t>𝐼</m:t>
                          </m:r>
                          <m:r>
                            <a:rPr lang="en-US" altLang="pt-BR" sz="2200" i="1" baseline="-25000">
                              <a:latin typeface="Cambria Math" panose="02040503050406030204" pitchFamily="18" charset="0"/>
                              <a:cs typeface="Cambria Math" panose="02040503050406030204" pitchFamily="18" charset="0"/>
                            </a:rPr>
                            <m:t>1</m:t>
                          </m:r>
                          <m:r>
                            <a:rPr lang="en-US" altLang="pt-BR" sz="2200" i="1" baseline="-25000">
                              <a:latin typeface="Cambria Math" panose="02040503050406030204" pitchFamily="18" charset="0"/>
                              <a:cs typeface="Cambria Math" panose="02040503050406030204" pitchFamily="18" charset="0"/>
                            </a:rPr>
                            <m:t>=</m:t>
                          </m:r>
                          <m:r>
                            <a:rPr lang="en-US" altLang="pt-BR" sz="2200" i="1" baseline="-25000">
                              <a:latin typeface="Cambria Math" panose="02040503050406030204" pitchFamily="18" charset="0"/>
                              <a:cs typeface="Cambria Math" panose="02040503050406030204" pitchFamily="18" charset="0"/>
                            </a:rPr>
                            <m:t>𝐼</m:t>
                          </m:r>
                          <m:r>
                            <a:rPr lang="en-US" altLang="pt-BR" sz="2200" i="1" baseline="-25000">
                              <a:latin typeface="Cambria Math" panose="02040503050406030204" pitchFamily="18" charset="0"/>
                              <a:cs typeface="Cambria Math" panose="02040503050406030204" pitchFamily="18" charset="0"/>
                            </a:rPr>
                            <m:t>1</m:t>
                          </m:r>
                          <m:r>
                            <a:rPr lang="en-US" altLang="pt-BR" sz="2200" i="1" baseline="-25000">
                              <a:latin typeface="Cambria Math" panose="02040503050406030204" pitchFamily="18" charset="0"/>
                              <a:cs typeface="Cambria Math" panose="02040503050406030204" pitchFamily="18" charset="0"/>
                            </a:rPr>
                            <m:t>𝑜</m:t>
                          </m:r>
                        </m:e>
                      </m:d>
                      <m:r>
                        <a:rPr lang="en-US" altLang="pt-BR" sz="2200" i="1">
                          <a:latin typeface="Cambria Math" panose="02040503050406030204" pitchFamily="18" charset="0"/>
                          <a:ea typeface="MS Mincho" charset="0"/>
                          <a:cs typeface="Cambria Math" panose="02040503050406030204" pitchFamily="18" charset="0"/>
                        </a:rPr>
                        <m:t>=</m:t>
                      </m:r>
                      <m:f>
                        <m:fPr>
                          <m:ctrlPr>
                            <a:rPr lang="en-US" altLang="pt-BR" sz="2200" i="1">
                              <a:latin typeface="Cambria Math" panose="02040503050406030204" pitchFamily="18" charset="0"/>
                              <a:ea typeface="MS Mincho" charset="0"/>
                              <a:cs typeface="Cambria Math" panose="02040503050406030204" pitchFamily="18" charset="0"/>
                            </a:rPr>
                          </m:ctrlPr>
                        </m:fPr>
                        <m:num>
                          <m:r>
                            <a:rPr lang="en-US" altLang="pt-BR" sz="2200" i="1">
                              <a:latin typeface="Cambria Math" panose="02040503050406030204" pitchFamily="18" charset="0"/>
                              <a:ea typeface="MS Mincho" charset="0"/>
                              <a:cs typeface="Cambria Math" panose="02040503050406030204" pitchFamily="18" charset="0"/>
                            </a:rPr>
                            <m:t>𝑛</m:t>
                          </m:r>
                          <m:sSub>
                            <m:sSubPr>
                              <m:ctrlPr>
                                <a:rPr lang="en-US" altLang="pt-BR" sz="2200" i="1">
                                  <a:latin typeface="Cambria Math" panose="02040503050406030204" pitchFamily="18" charset="0"/>
                                  <a:ea typeface="MS Mincho" charset="0"/>
                                  <a:cs typeface="Cambria Math" panose="02040503050406030204" pitchFamily="18" charset="0"/>
                                </a:rPr>
                              </m:ctrlPr>
                            </m:sSubPr>
                            <m:e>
                              <m:r>
                                <a:rPr lang="en-US" altLang="pt-BR" sz="2200" i="1">
                                  <a:latin typeface="Cambria Math" panose="02040503050406030204" pitchFamily="18" charset="0"/>
                                  <a:ea typeface="MS Mincho" charset="0"/>
                                  <a:cs typeface="Cambria Math" panose="02040503050406030204" pitchFamily="18" charset="0"/>
                                </a:rPr>
                                <m:t>𝑈</m:t>
                              </m:r>
                            </m:e>
                            <m:sub>
                              <m:r>
                                <a:rPr lang="en-US" altLang="pt-BR" sz="2200" i="1">
                                  <a:latin typeface="Cambria Math" panose="02040503050406030204" pitchFamily="18" charset="0"/>
                                  <a:ea typeface="MS Mincho" charset="0"/>
                                  <a:cs typeface="Cambria Math" panose="02040503050406030204" pitchFamily="18" charset="0"/>
                                </a:rPr>
                                <m:t>𝑇</m:t>
                              </m:r>
                            </m:sub>
                          </m:sSub>
                        </m:num>
                        <m:den>
                          <m:sSub>
                            <m:sSubPr>
                              <m:ctrlPr>
                                <a:rPr lang="en-US" altLang="pt-BR" sz="2200" i="1">
                                  <a:latin typeface="Cambria Math" panose="02040503050406030204" pitchFamily="18" charset="0"/>
                                  <a:ea typeface="MS Mincho" charset="0"/>
                                  <a:cs typeface="Cambria Math" panose="02040503050406030204" pitchFamily="18" charset="0"/>
                                </a:rPr>
                              </m:ctrlPr>
                            </m:sSubPr>
                            <m:e>
                              <m:r>
                                <a:rPr lang="en-US" altLang="pt-BR" sz="2200" i="1">
                                  <a:latin typeface="Cambria Math" panose="02040503050406030204" pitchFamily="18" charset="0"/>
                                  <a:ea typeface="MS Mincho" charset="0"/>
                                  <a:cs typeface="Cambria Math" panose="02040503050406030204" pitchFamily="18" charset="0"/>
                                </a:rPr>
                                <m:t>𝐼</m:t>
                              </m:r>
                            </m:e>
                            <m:sub>
                              <m:r>
                                <a:rPr lang="en-US" altLang="pt-BR" sz="2200" i="1">
                                  <a:latin typeface="Cambria Math" panose="02040503050406030204" pitchFamily="18" charset="0"/>
                                  <a:ea typeface="MS Mincho" charset="0"/>
                                  <a:cs typeface="Cambria Math" panose="02040503050406030204" pitchFamily="18" charset="0"/>
                                </a:rPr>
                                <m:t>10</m:t>
                              </m:r>
                            </m:sub>
                          </m:sSub>
                        </m:den>
                      </m:f>
                    </m:oMath>
                  </m:oMathPara>
                </a14:m>
                <a:endParaRPr lang="en-US" altLang="pt-BR" sz="2200" b="0" i="1" dirty="0" smtClean="0">
                  <a:latin typeface="Cambria Math" panose="02040503050406030204" pitchFamily="18" charset="0"/>
                  <a:ea typeface="MS Mincho" charset="0"/>
                  <a:cs typeface="Cambria Math" panose="02040503050406030204" pitchFamily="18" charset="0"/>
                </a:endParaRPr>
              </a:p>
            </p:txBody>
          </p:sp>
        </mc:Choice>
        <mc:Fallback>
          <p:sp>
            <p:nvSpPr>
              <p:cNvPr id="57" name="Retângulo 56"/>
              <p:cNvSpPr>
                <a:spLocks noRot="1" noChangeAspect="1" noMove="1" noResize="1" noEditPoints="1" noAdjustHandles="1" noChangeArrowheads="1" noChangeShapeType="1" noTextEdit="1"/>
              </p:cNvSpPr>
              <p:nvPr/>
            </p:nvSpPr>
            <p:spPr>
              <a:xfrm>
                <a:off x="28575" y="4356100"/>
                <a:ext cx="6518910" cy="1066165"/>
              </a:xfrm>
              <a:prstGeom prst="rect">
                <a:avLst/>
              </a:prstGeom>
              <a:blipFill rotWithShape="1">
                <a:blip r:embed="rId13"/>
                <a:stretch>
                  <a:fillRect b="-119"/>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8" name="Retângulo 57"/>
              <p:cNvSpPr/>
              <p:nvPr/>
            </p:nvSpPr>
            <p:spPr>
              <a:xfrm>
                <a:off x="6555105" y="4352290"/>
                <a:ext cx="5542280" cy="106426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12</m:t>
                          </m:r>
                        </m:sub>
                      </m:s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2200" b="0" i="1" smtClean="0">
                          <a:latin typeface="Cambria Math" panose="02040503050406030204" pitchFamily="18" charset="0"/>
                          <a:ea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200" b="0" i="1" smtClean="0">
                          <a:latin typeface="Cambria Math" panose="02040503050406030204" pitchFamily="18" charset="0"/>
                          <a:ea typeface="Cambria Math" panose="02040503050406030204" pitchFamily="18" charset="0"/>
                        </a:rPr>
                        <m:t>, </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200" b="0" i="1" smtClean="0">
                          <a:latin typeface="Cambria Math" panose="02040503050406030204" pitchFamily="18" charset="0"/>
                          <a:ea typeface="Cambria Math" panose="02040503050406030204" pitchFamily="18" charset="0"/>
                        </a:rPr>
                        <m:t>)=</m:t>
                      </m:r>
                      <m:f>
                        <m:fPr>
                          <m:ctrlPr>
                            <a:rPr lang="en-US" altLang="pt-BR" sz="2200" i="1">
                              <a:latin typeface="Cambria Math" panose="02040503050406030204" pitchFamily="18" charset="0"/>
                              <a:cs typeface="Cambria Math" panose="02040503050406030204" pitchFamily="18" charset="0"/>
                            </a:rPr>
                          </m:ctrlPr>
                        </m:fPr>
                        <m:num>
                          <m:r>
                            <a:rPr lang="en-US" altLang="pt-BR" sz="2200" i="1">
                              <a:latin typeface="Cambria Math" panose="02040503050406030204" pitchFamily="18" charset="0"/>
                              <a:cs typeface="Cambria Math" panose="02040503050406030204" pitchFamily="18" charset="0"/>
                            </a:rPr>
                            <m:t>𝜕</m:t>
                          </m:r>
                          <m:r>
                            <a:rPr lang="en-US" altLang="pt-BR" sz="2200" i="1">
                              <a:latin typeface="Cambria Math" panose="02040503050406030204" pitchFamily="18" charset="0"/>
                              <a:cs typeface="Cambria Math" panose="02040503050406030204" pitchFamily="18" charset="0"/>
                            </a:rPr>
                            <m:t>(</m:t>
                          </m:r>
                          <m:r>
                            <a:rPr lang="en-US" altLang="pt-BR" sz="2200" i="1">
                              <a:latin typeface="Cambria Math" panose="02040503050406030204" pitchFamily="18" charset="0"/>
                              <a:cs typeface="Cambria Math" panose="02040503050406030204" pitchFamily="18" charset="0"/>
                            </a:rPr>
                            <m:t>𝑛</m:t>
                          </m:r>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𝑈</m:t>
                              </m:r>
                            </m:e>
                            <m:sub>
                              <m:r>
                                <a:rPr lang="en-US" altLang="pt-BR" sz="2200" i="1">
                                  <a:latin typeface="Cambria Math" panose="02040503050406030204" pitchFamily="18" charset="0"/>
                                  <a:cs typeface="Cambria Math" panose="02040503050406030204" pitchFamily="18" charset="0"/>
                                </a:rPr>
                                <m:t>𝑇</m:t>
                              </m:r>
                            </m:sub>
                          </m:sSub>
                          <m:r>
                            <a:rPr lang="en-US" altLang="pt-BR" sz="2200" i="1">
                              <a:latin typeface="Cambria Math" panose="02040503050406030204" pitchFamily="18" charset="0"/>
                              <a:cs typeface="Cambria Math" panose="02040503050406030204" pitchFamily="18" charset="0"/>
                            </a:rPr>
                            <m:t>𝑙𝑛</m:t>
                          </m:r>
                          <m:r>
                            <a:rPr lang="en-US" altLang="pt-BR" sz="2200" i="1">
                              <a:latin typeface="Cambria Math" panose="02040503050406030204" pitchFamily="18" charset="0"/>
                              <a:cs typeface="Cambria Math" panose="02040503050406030204" pitchFamily="18" charset="0"/>
                            </a:rPr>
                            <m:t>(</m:t>
                          </m:r>
                          <m:f>
                            <m:fPr>
                              <m:ctrlPr>
                                <a:rPr lang="en-US" altLang="pt-BR" sz="2200" i="1">
                                  <a:latin typeface="Cambria Math" panose="02040503050406030204" pitchFamily="18" charset="0"/>
                                  <a:cs typeface="Cambria Math" panose="02040503050406030204" pitchFamily="18" charset="0"/>
                                </a:rPr>
                              </m:ctrlPr>
                            </m:fPr>
                            <m:num>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𝛽</m:t>
                                  </m:r>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1</m:t>
                                  </m:r>
                                </m:sub>
                              </m:sSub>
                            </m:num>
                            <m:den>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𝑆</m:t>
                                  </m:r>
                                </m:sub>
                              </m:sSub>
                            </m:den>
                          </m:f>
                          <m:r>
                            <a:rPr lang="en-US" altLang="pt-BR" sz="2200" i="1">
                              <a:latin typeface="Cambria Math" panose="02040503050406030204" pitchFamily="18" charset="0"/>
                              <a:cs typeface="Cambria Math" panose="02040503050406030204" pitchFamily="18" charset="0"/>
                            </a:rPr>
                            <m:t>))</m:t>
                          </m:r>
                        </m:num>
                        <m:den>
                          <m:r>
                            <a:rPr lang="en-US" altLang="pt-BR" sz="2200" i="1">
                              <a:latin typeface="Cambria Math" panose="02040503050406030204" pitchFamily="18" charset="0"/>
                              <a:cs typeface="Cambria Math" panose="02040503050406030204" pitchFamily="18" charset="0"/>
                            </a:rPr>
                            <m:t>𝜕</m:t>
                          </m:r>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𝑉</m:t>
                              </m:r>
                            </m:e>
                            <m:sub>
                              <m:r>
                                <a:rPr lang="en-US" altLang="pt-BR" sz="2200" i="1">
                                  <a:latin typeface="Cambria Math" panose="02040503050406030204" pitchFamily="18" charset="0"/>
                                  <a:cs typeface="Cambria Math" panose="02040503050406030204" pitchFamily="18" charset="0"/>
                                </a:rPr>
                                <m:t>2</m:t>
                              </m:r>
                            </m:sub>
                          </m:sSub>
                        </m:den>
                      </m:f>
                      <m:r>
                        <a:rPr lang="en-US" altLang="pt-BR" sz="2200" i="1">
                          <a:latin typeface="Cambria Math" panose="02040503050406030204" pitchFamily="18" charset="0"/>
                          <a:ea typeface="MS Mincho" charset="0"/>
                          <a:cs typeface="Cambria Math" panose="02040503050406030204" pitchFamily="18" charset="0"/>
                        </a:rPr>
                        <m:t>=</m:t>
                      </m:r>
                      <m:r>
                        <a:rPr lang="en-US" altLang="pt-BR" sz="2200" i="1">
                          <a:latin typeface="Cambria Math" panose="02040503050406030204" pitchFamily="18" charset="0"/>
                          <a:ea typeface="MS Mincho" charset="0"/>
                          <a:cs typeface="Cambria Math" panose="02040503050406030204" pitchFamily="18" charset="0"/>
                        </a:rPr>
                        <m:t>0</m:t>
                      </m:r>
                    </m:oMath>
                  </m:oMathPara>
                </a14:m>
                <a:endParaRPr lang="en-US" altLang="pt-BR" sz="2200" b="0" i="1" dirty="0" smtClean="0">
                  <a:latin typeface="Cambria Math" panose="02040503050406030204" pitchFamily="18" charset="0"/>
                  <a:ea typeface="MS Mincho" charset="0"/>
                  <a:cs typeface="Cambria Math" panose="02040503050406030204" pitchFamily="18" charset="0"/>
                </a:endParaRPr>
              </a:p>
            </p:txBody>
          </p:sp>
        </mc:Choice>
        <mc:Fallback>
          <p:sp>
            <p:nvSpPr>
              <p:cNvPr id="58" name="Retângulo 57"/>
              <p:cNvSpPr>
                <a:spLocks noRot="1" noChangeAspect="1" noMove="1" noResize="1" noEditPoints="1" noAdjustHandles="1" noChangeArrowheads="1" noChangeShapeType="1" noTextEdit="1"/>
              </p:cNvSpPr>
              <p:nvPr/>
            </p:nvSpPr>
            <p:spPr>
              <a:xfrm>
                <a:off x="6555105" y="4352290"/>
                <a:ext cx="5542280" cy="1064260"/>
              </a:xfrm>
              <a:prstGeom prst="rect">
                <a:avLst/>
              </a:prstGeom>
              <a:blipFill rotWithShape="1">
                <a:blip r:embed="rId1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9" name="Retângulo 58"/>
              <p:cNvSpPr/>
              <p:nvPr/>
            </p:nvSpPr>
            <p:spPr>
              <a:xfrm>
                <a:off x="68580" y="5781040"/>
                <a:ext cx="4929505" cy="78486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21</m:t>
                          </m:r>
                        </m:sub>
                      </m:s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2200" b="0" i="1" smtClean="0">
                          <a:latin typeface="Cambria Math" panose="02040503050406030204" pitchFamily="18" charset="0"/>
                          <a:ea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200" b="0" i="1" smtClean="0">
                          <a:latin typeface="Cambria Math" panose="02040503050406030204" pitchFamily="18" charset="0"/>
                          <a:ea typeface="Cambria Math" panose="02040503050406030204" pitchFamily="18" charset="0"/>
                        </a:rPr>
                        <m:t>, </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200" b="0" i="1" smtClean="0">
                          <a:latin typeface="Cambria Math" panose="02040503050406030204" pitchFamily="18" charset="0"/>
                          <a:ea typeface="Cambria Math" panose="02040503050406030204" pitchFamily="18" charset="0"/>
                        </a:rPr>
                        <m:t>)=</m:t>
                      </m:r>
                      <m:f>
                        <m:fPr>
                          <m:ctrlPr>
                            <a:rPr lang="en-US" altLang="pt-BR" sz="2200" i="1">
                              <a:latin typeface="Cambria Math" panose="02040503050406030204" pitchFamily="18" charset="0"/>
                              <a:cs typeface="Cambria Math" panose="02040503050406030204" pitchFamily="18" charset="0"/>
                            </a:rPr>
                          </m:ctrlPr>
                        </m:fPr>
                        <m:num>
                          <m:r>
                            <a:rPr lang="en-US" altLang="pt-BR" sz="2200" i="1">
                              <a:latin typeface="Cambria Math" panose="02040503050406030204" pitchFamily="18" charset="0"/>
                              <a:cs typeface="Cambria Math" panose="02040503050406030204" pitchFamily="18" charset="0"/>
                            </a:rPr>
                            <m:t>𝜕</m:t>
                          </m:r>
                        </m:num>
                        <m:den>
                          <m:r>
                            <a:rPr lang="en-US" altLang="pt-BR" sz="2200" i="1">
                              <a:latin typeface="Cambria Math" panose="02040503050406030204" pitchFamily="18" charset="0"/>
                              <a:cs typeface="Cambria Math" panose="02040503050406030204" pitchFamily="18" charset="0"/>
                            </a:rPr>
                            <m:t>𝜕</m:t>
                          </m:r>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1</m:t>
                              </m:r>
                            </m:sub>
                          </m:sSub>
                        </m:den>
                      </m:f>
                      <m:r>
                        <a:rPr lang="en-US" altLang="pt-BR" sz="2200" i="1">
                          <a:latin typeface="Cambria Math" panose="02040503050406030204" pitchFamily="18" charset="0"/>
                          <a:cs typeface="Cambria Math" panose="02040503050406030204" pitchFamily="18" charset="0"/>
                        </a:rPr>
                        <m:t>(</m:t>
                      </m:r>
                      <m:r>
                        <a:rPr lang="en-US" altLang="pt-BR" sz="2200" i="1">
                          <a:latin typeface="Cambria Math" panose="02040503050406030204" pitchFamily="18" charset="0"/>
                          <a:cs typeface="Cambria Math" panose="02040503050406030204" pitchFamily="18" charset="0"/>
                        </a:rPr>
                        <m:t>𝛽</m:t>
                      </m:r>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1</m:t>
                          </m:r>
                        </m:sub>
                      </m:s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200" i="1">
                          <a:latin typeface="Cambria Math" panose="02040503050406030204" pitchFamily="18" charset="0"/>
                          <a:cs typeface="Cambria Math" panose="02040503050406030204" pitchFamily="18" charset="0"/>
                        </a:rPr>
                        <m:t>𝛽</m:t>
                      </m:r>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200" b="0" i="1" smtClean="0">
                          <a:latin typeface="Cambria Math" panose="02040503050406030204" pitchFamily="18" charset="0"/>
                          <a:ea typeface="MS Mincho" charset="0"/>
                          <a:cs typeface="Cambria Math" panose="02040503050406030204" pitchFamily="18" charset="0"/>
                        </a:rPr>
                        <m:t> </m:t>
                      </m:r>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59" name="Retângulo 58"/>
              <p:cNvSpPr>
                <a:spLocks noRot="1" noChangeAspect="1" noMove="1" noResize="1" noEditPoints="1" noAdjustHandles="1" noChangeArrowheads="1" noChangeShapeType="1" noTextEdit="1"/>
              </p:cNvSpPr>
              <p:nvPr/>
            </p:nvSpPr>
            <p:spPr>
              <a:xfrm>
                <a:off x="68580" y="5781040"/>
                <a:ext cx="4929505" cy="784860"/>
              </a:xfrm>
              <a:prstGeom prst="rect">
                <a:avLst/>
              </a:prstGeom>
              <a:blipFill rotWithShape="1">
                <a:blip r:embed="rId1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1" name="Retângulo 60"/>
              <p:cNvSpPr/>
              <p:nvPr/>
            </p:nvSpPr>
            <p:spPr>
              <a:xfrm>
                <a:off x="6591300" y="5847080"/>
                <a:ext cx="5060315" cy="78486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22</m:t>
                          </m:r>
                        </m:sub>
                      </m:s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𝑉</m:t>
                          </m:r>
                          <m:r>
                            <a:rPr lang="en-US" altLang="pt-BR" sz="2200" b="0" i="1" baseline="-25000" smtClean="0">
                              <a:latin typeface="Cambria Math" panose="02040503050406030204" pitchFamily="18" charset="0"/>
                              <a:ea typeface="Cambria Math" panose="02040503050406030204" pitchFamily="18" charset="0"/>
                              <a:cs typeface="Cambria Math" panose="02040503050406030204" pitchFamily="18" charset="0"/>
                            </a:rPr>
                            <m:t>2</m:t>
                          </m:r>
                        </m:den>
                      </m:f>
                      <m:r>
                        <a:rPr lang="en-US" altLang="pt-BR" sz="2200" b="0" i="1" smtClean="0">
                          <a:latin typeface="Cambria Math" panose="02040503050406030204" pitchFamily="18" charset="0"/>
                          <a:ea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200" b="0" i="1" smtClean="0">
                          <a:latin typeface="Cambria Math" panose="02040503050406030204" pitchFamily="18" charset="0"/>
                          <a:ea typeface="Cambria Math" panose="02040503050406030204" pitchFamily="18" charset="0"/>
                        </a:rPr>
                        <m:t>, </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200" b="0" i="1" smtClean="0">
                          <a:latin typeface="Cambria Math" panose="02040503050406030204" pitchFamily="18" charset="0"/>
                          <a:ea typeface="Cambria Math" panose="02040503050406030204" pitchFamily="18" charset="0"/>
                        </a:rPr>
                        <m:t>)=</m:t>
                      </m:r>
                      <m:f>
                        <m:fPr>
                          <m:ctrlPr>
                            <a:rPr lang="en-US" altLang="pt-BR" sz="2200" i="1">
                              <a:latin typeface="Cambria Math" panose="02040503050406030204" pitchFamily="18" charset="0"/>
                              <a:cs typeface="Cambria Math" panose="02040503050406030204" pitchFamily="18" charset="0"/>
                            </a:rPr>
                          </m:ctrlPr>
                        </m:fPr>
                        <m:num>
                          <m:r>
                            <a:rPr lang="en-US" altLang="pt-BR" sz="2200" i="1">
                              <a:latin typeface="Cambria Math" panose="02040503050406030204" pitchFamily="18" charset="0"/>
                              <a:cs typeface="Cambria Math" panose="02040503050406030204" pitchFamily="18" charset="0"/>
                            </a:rPr>
                            <m:t>𝜕</m:t>
                          </m:r>
                        </m:num>
                        <m:den>
                          <m:r>
                            <a:rPr lang="en-US" altLang="pt-BR" sz="2200" i="1">
                              <a:latin typeface="Cambria Math" panose="02040503050406030204" pitchFamily="18" charset="0"/>
                              <a:cs typeface="Cambria Math" panose="02040503050406030204" pitchFamily="18" charset="0"/>
                            </a:rPr>
                            <m:t>𝜕</m:t>
                          </m:r>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𝑉</m:t>
                              </m:r>
                            </m:e>
                            <m:sub>
                              <m:r>
                                <a:rPr lang="en-US" altLang="pt-BR" sz="2200" i="1">
                                  <a:latin typeface="Cambria Math" panose="02040503050406030204" pitchFamily="18" charset="0"/>
                                  <a:cs typeface="Cambria Math" panose="02040503050406030204" pitchFamily="18" charset="0"/>
                                </a:rPr>
                                <m:t>2</m:t>
                              </m:r>
                            </m:sub>
                          </m:sSub>
                        </m:den>
                      </m:f>
                      <m:r>
                        <a:rPr lang="en-US" altLang="pt-BR" sz="2200" i="1">
                          <a:latin typeface="Cambria Math" panose="02040503050406030204" pitchFamily="18" charset="0"/>
                          <a:cs typeface="Cambria Math" panose="02040503050406030204" pitchFamily="18" charset="0"/>
                        </a:rPr>
                        <m:t>(</m:t>
                      </m:r>
                      <m:r>
                        <a:rPr lang="en-US" altLang="pt-BR" sz="2200" i="1">
                          <a:latin typeface="Cambria Math" panose="02040503050406030204" pitchFamily="18" charset="0"/>
                          <a:cs typeface="Cambria Math" panose="02040503050406030204" pitchFamily="18" charset="0"/>
                        </a:rPr>
                        <m:t>𝛽</m:t>
                      </m:r>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1</m:t>
                          </m:r>
                        </m:sub>
                      </m:s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200" i="1">
                          <a:latin typeface="Cambria Math" panose="02040503050406030204" pitchFamily="18" charset="0"/>
                          <a:cs typeface="Cambria Math" panose="02040503050406030204" pitchFamily="18" charset="0"/>
                        </a:rPr>
                        <m:t>0</m:t>
                      </m:r>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200" b="0" i="1" smtClean="0">
                          <a:latin typeface="Cambria Math" panose="02040503050406030204" pitchFamily="18" charset="0"/>
                          <a:ea typeface="MS Mincho" charset="0"/>
                          <a:cs typeface="Cambria Math" panose="02040503050406030204" pitchFamily="18" charset="0"/>
                        </a:rPr>
                        <m:t> </m:t>
                      </m:r>
                    </m:oMath>
                  </m:oMathPara>
                </a14:m>
                <a:endParaRPr lang="en-US" altLang="pt-BR" sz="22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61" name="Retângulo 60"/>
              <p:cNvSpPr>
                <a:spLocks noRot="1" noChangeAspect="1" noMove="1" noResize="1" noEditPoints="1" noAdjustHandles="1" noChangeArrowheads="1" noChangeShapeType="1" noTextEdit="1"/>
              </p:cNvSpPr>
              <p:nvPr/>
            </p:nvSpPr>
            <p:spPr>
              <a:xfrm>
                <a:off x="6591300" y="5847080"/>
                <a:ext cx="5060315" cy="784860"/>
              </a:xfrm>
              <a:prstGeom prst="rect">
                <a:avLst/>
              </a:prstGeom>
              <a:blipFill rotWithShape="1">
                <a:blip r:embed="rId16"/>
                <a:stretch>
                  <a:fillRect b="-485"/>
                </a:stretch>
              </a:blipFill>
            </p:spPr>
            <p:txBody>
              <a:bodyPr/>
              <a:lstStyle/>
              <a:p>
                <a:r>
                  <a:rPr lang="pt-BR" altLang="en-US">
                    <a:noFill/>
                  </a:rPr>
                  <a:t> </a:t>
                </a:r>
              </a:p>
            </p:txBody>
          </p:sp>
        </mc:Fallback>
      </mc:AlternateContent>
      <p:cxnSp>
        <p:nvCxnSpPr>
          <p:cNvPr id="62" name="Conector Reto 61"/>
          <p:cNvCxnSpPr/>
          <p:nvPr/>
        </p:nvCxnSpPr>
        <p:spPr>
          <a:xfrm>
            <a:off x="6564630" y="441452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61" name="CaixaDeTexto 45"/>
          <p:cNvSpPr txBox="1"/>
          <p:nvPr/>
        </p:nvSpPr>
        <p:spPr>
          <a:xfrm>
            <a:off x="413385" y="228600"/>
            <a:ext cx="11390630" cy="122999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Finalizando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2" name="Retângulo 41"/>
              <p:cNvSpPr/>
              <p:nvPr/>
            </p:nvSpPr>
            <p:spPr>
              <a:xfrm>
                <a:off x="554990" y="5415280"/>
                <a:ext cx="55626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𝑖</m:t>
                          </m:r>
                        </m:e>
                        <m:sub>
                          <m:r>
                            <a:rPr lang="en-US" altLang="pt-BR" sz="3200" i="1" smtClean="0">
                              <a:latin typeface="Cambria Math" panose="02040503050406030204" pitchFamily="18" charset="0"/>
                              <a:ea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2" name="Retângulo 41"/>
              <p:cNvSpPr>
                <a:spLocks noRot="1" noChangeAspect="1" noMove="1" noResize="1" noEditPoints="1" noAdjustHandles="1" noChangeArrowheads="1" noChangeShapeType="1" noTextEdit="1"/>
              </p:cNvSpPr>
              <p:nvPr/>
            </p:nvSpPr>
            <p:spPr>
              <a:xfrm>
                <a:off x="554990" y="5415280"/>
                <a:ext cx="556260" cy="58356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43" name="Conector Reto 42"/>
          <p:cNvCxnSpPr/>
          <p:nvPr/>
        </p:nvCxnSpPr>
        <p:spPr>
          <a:xfrm>
            <a:off x="554990" y="4046220"/>
            <a:ext cx="0" cy="221742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1149350" y="4046220"/>
            <a:ext cx="0" cy="221742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5" name="Retângulo 44"/>
              <p:cNvSpPr/>
              <p:nvPr/>
            </p:nvSpPr>
            <p:spPr>
              <a:xfrm>
                <a:off x="374650" y="4286885"/>
                <a:ext cx="93345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𝑣</m:t>
                          </m:r>
                        </m:e>
                        <m:sub>
                          <m:r>
                            <a:rPr lang="en-US" altLang="pt-BR" sz="3200" i="1">
                              <a:latin typeface="Cambria Math" panose="02040503050406030204" pitchFamily="18" charset="0"/>
                              <a:ea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5" name="Retângulo 44"/>
              <p:cNvSpPr>
                <a:spLocks noRot="1" noChangeAspect="1" noMove="1" noResize="1" noEditPoints="1" noAdjustHandles="1" noChangeArrowheads="1" noChangeShapeType="1" noTextEdit="1"/>
              </p:cNvSpPr>
              <p:nvPr/>
            </p:nvSpPr>
            <p:spPr>
              <a:xfrm>
                <a:off x="374650" y="4286885"/>
                <a:ext cx="933450"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6" name="Retângulo 45"/>
              <p:cNvSpPr/>
              <p:nvPr/>
            </p:nvSpPr>
            <p:spPr>
              <a:xfrm>
                <a:off x="1111250" y="499046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6" name="Retângulo 45"/>
              <p:cNvSpPr>
                <a:spLocks noRot="1" noChangeAspect="1" noMove="1" noResize="1" noEditPoints="1" noAdjustHandles="1" noChangeArrowheads="1" noChangeShapeType="1" noTextEdit="1"/>
              </p:cNvSpPr>
              <p:nvPr/>
            </p:nvSpPr>
            <p:spPr>
              <a:xfrm>
                <a:off x="1111250" y="4990465"/>
                <a:ext cx="858520" cy="58356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8" name="Retângulo 47"/>
              <p:cNvSpPr/>
              <p:nvPr/>
            </p:nvSpPr>
            <p:spPr>
              <a:xfrm>
                <a:off x="1561465" y="4232910"/>
                <a:ext cx="2331720" cy="108839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rPr>
                        <m:t> </m:t>
                      </m:r>
                      <m:f>
                        <m:fPr>
                          <m:ctrlPr>
                            <a:rPr lang="en-US" altLang="pt-BR" sz="3200" i="1">
                              <a:latin typeface="Cambria Math" panose="02040503050406030204" pitchFamily="18" charset="0"/>
                              <a:ea typeface="MS Mincho" charset="0"/>
                              <a:cs typeface="Cambria Math" panose="02040503050406030204" pitchFamily="18" charset="0"/>
                            </a:rPr>
                          </m:ctrlPr>
                        </m:fPr>
                        <m:num>
                          <m:r>
                            <a:rPr lang="en-US" altLang="pt-BR" sz="3200" i="1">
                              <a:latin typeface="Cambria Math" panose="02040503050406030204" pitchFamily="18" charset="0"/>
                              <a:ea typeface="MS Mincho" charset="0"/>
                              <a:cs typeface="Cambria Math" panose="02040503050406030204" pitchFamily="18" charset="0"/>
                            </a:rPr>
                            <m:t>𝑛</m:t>
                          </m:r>
                          <m:sSub>
                            <m:sSubPr>
                              <m:ctrlPr>
                                <a:rPr lang="en-US" altLang="pt-BR" sz="3200" i="1">
                                  <a:latin typeface="Cambria Math" panose="02040503050406030204" pitchFamily="18" charset="0"/>
                                  <a:ea typeface="MS Mincho" charset="0"/>
                                  <a:cs typeface="Cambria Math" panose="02040503050406030204" pitchFamily="18" charset="0"/>
                                </a:rPr>
                              </m:ctrlPr>
                            </m:sSubPr>
                            <m:e>
                              <m:r>
                                <a:rPr lang="en-US" altLang="pt-BR" sz="3200" i="1">
                                  <a:latin typeface="Cambria Math" panose="02040503050406030204" pitchFamily="18" charset="0"/>
                                  <a:ea typeface="MS Mincho" charset="0"/>
                                  <a:cs typeface="Cambria Math" panose="02040503050406030204" pitchFamily="18" charset="0"/>
                                </a:rPr>
                                <m:t>𝑈</m:t>
                              </m:r>
                            </m:e>
                            <m:sub>
                              <m:r>
                                <a:rPr lang="en-US" altLang="pt-BR" sz="3200" i="1">
                                  <a:latin typeface="Cambria Math" panose="02040503050406030204" pitchFamily="18" charset="0"/>
                                  <a:ea typeface="MS Mincho" charset="0"/>
                                  <a:cs typeface="Cambria Math" panose="02040503050406030204" pitchFamily="18" charset="0"/>
                                </a:rPr>
                                <m:t>𝑇</m:t>
                              </m:r>
                            </m:sub>
                          </m:sSub>
                        </m:num>
                        <m:den>
                          <m:sSub>
                            <m:sSubPr>
                              <m:ctrlPr>
                                <a:rPr lang="en-US" altLang="pt-BR" sz="3200" i="1">
                                  <a:latin typeface="Cambria Math" panose="02040503050406030204" pitchFamily="18" charset="0"/>
                                  <a:ea typeface="MS Mincho" charset="0"/>
                                  <a:cs typeface="Cambria Math" panose="02040503050406030204" pitchFamily="18" charset="0"/>
                                </a:rPr>
                              </m:ctrlPr>
                            </m:sSubPr>
                            <m:e>
                              <m:r>
                                <a:rPr lang="en-US" altLang="pt-BR" sz="3200" i="1">
                                  <a:latin typeface="Cambria Math" panose="02040503050406030204" pitchFamily="18" charset="0"/>
                                  <a:ea typeface="MS Mincho" charset="0"/>
                                  <a:cs typeface="Cambria Math" panose="02040503050406030204" pitchFamily="18" charset="0"/>
                                </a:rPr>
                                <m:t>𝐼</m:t>
                              </m:r>
                            </m:e>
                            <m:sub>
                              <m:r>
                                <a:rPr lang="en-US" altLang="pt-BR" sz="3200" i="1">
                                  <a:latin typeface="Cambria Math" panose="02040503050406030204" pitchFamily="18" charset="0"/>
                                  <a:ea typeface="MS Mincho" charset="0"/>
                                  <a:cs typeface="Cambria Math" panose="02040503050406030204" pitchFamily="18" charset="0"/>
                                </a:rPr>
                                <m:t>1</m:t>
                              </m:r>
                              <m:r>
                                <a:rPr lang="en-US" altLang="pt-BR" sz="3200" i="1">
                                  <a:latin typeface="Cambria Math" panose="02040503050406030204" pitchFamily="18" charset="0"/>
                                  <a:ea typeface="MS Mincho" charset="0"/>
                                  <a:cs typeface="Cambria Math" panose="02040503050406030204" pitchFamily="18" charset="0"/>
                                </a:rPr>
                                <m:t>0</m:t>
                              </m:r>
                            </m:sub>
                          </m:sSub>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0</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8" name="Retângulo 47"/>
              <p:cNvSpPr>
                <a:spLocks noRot="1" noChangeAspect="1" noMove="1" noResize="1" noEditPoints="1" noAdjustHandles="1" noChangeArrowheads="1" noChangeShapeType="1" noTextEdit="1"/>
              </p:cNvSpPr>
              <p:nvPr/>
            </p:nvSpPr>
            <p:spPr>
              <a:xfrm>
                <a:off x="1561465" y="4232910"/>
                <a:ext cx="2331720" cy="108839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9" name="Retângulo 48"/>
              <p:cNvSpPr/>
              <p:nvPr/>
            </p:nvSpPr>
            <p:spPr>
              <a:xfrm>
                <a:off x="1729740" y="5476875"/>
                <a:ext cx="228155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𝛽</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rPr>
                        <m:t>0</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9" name="Retângulo 48"/>
              <p:cNvSpPr>
                <a:spLocks noRot="1" noChangeAspect="1" noMove="1" noResize="1" noEditPoints="1" noAdjustHandles="1" noChangeArrowheads="1" noChangeShapeType="1" noTextEdit="1"/>
              </p:cNvSpPr>
              <p:nvPr/>
            </p:nvSpPr>
            <p:spPr>
              <a:xfrm>
                <a:off x="1729740" y="5476875"/>
                <a:ext cx="2281555"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0" name="Retângulo 49"/>
              <p:cNvSpPr/>
              <p:nvPr/>
            </p:nvSpPr>
            <p:spPr>
              <a:xfrm>
                <a:off x="3966845" y="431101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0" name="Retângulo 49"/>
              <p:cNvSpPr>
                <a:spLocks noRot="1" noChangeAspect="1" noMove="1" noResize="1" noEditPoints="1" noAdjustHandles="1" noChangeArrowheads="1" noChangeShapeType="1" noTextEdit="1"/>
              </p:cNvSpPr>
              <p:nvPr/>
            </p:nvSpPr>
            <p:spPr>
              <a:xfrm>
                <a:off x="3966845" y="4311015"/>
                <a:ext cx="858520" cy="583565"/>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1" name="Retângulo 50"/>
              <p:cNvSpPr/>
              <p:nvPr/>
            </p:nvSpPr>
            <p:spPr>
              <a:xfrm>
                <a:off x="3951605" y="547687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1" name="Retângulo 50"/>
              <p:cNvSpPr>
                <a:spLocks noRot="1" noChangeAspect="1" noMove="1" noResize="1" noEditPoints="1" noAdjustHandles="1" noChangeArrowheads="1" noChangeShapeType="1" noTextEdit="1"/>
              </p:cNvSpPr>
              <p:nvPr/>
            </p:nvSpPr>
            <p:spPr>
              <a:xfrm>
                <a:off x="3951605" y="5476875"/>
                <a:ext cx="858520" cy="583565"/>
              </a:xfrm>
              <a:prstGeom prst="rect">
                <a:avLst/>
              </a:prstGeom>
              <a:blipFill rotWithShape="1">
                <a:blip r:embed="rId7"/>
                <a:stretch>
                  <a:fillRect/>
                </a:stretch>
              </a:blipFill>
            </p:spPr>
            <p:txBody>
              <a:bodyPr/>
              <a:lstStyle/>
              <a:p>
                <a:r>
                  <a:rPr lang="pt-BR" altLang="en-US">
                    <a:noFill/>
                  </a:rPr>
                  <a:t> </a:t>
                </a:r>
              </a:p>
            </p:txBody>
          </p:sp>
        </mc:Fallback>
      </mc:AlternateContent>
      <p:cxnSp>
        <p:nvCxnSpPr>
          <p:cNvPr id="52" name="Conector Reto 51"/>
          <p:cNvCxnSpPr/>
          <p:nvPr/>
        </p:nvCxnSpPr>
        <p:spPr>
          <a:xfrm>
            <a:off x="1822450" y="411607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a:off x="3801745" y="405701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a:off x="4076700" y="404622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4652645" y="405701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6" name="Retângulo 55"/>
              <p:cNvSpPr/>
              <p:nvPr/>
            </p:nvSpPr>
            <p:spPr>
              <a:xfrm>
                <a:off x="3502025" y="493331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6" name="Retângulo 55"/>
              <p:cNvSpPr>
                <a:spLocks noRot="1" noChangeAspect="1" noMove="1" noResize="1" noEditPoints="1" noAdjustHandles="1" noChangeArrowheads="1" noChangeShapeType="1" noTextEdit="1"/>
              </p:cNvSpPr>
              <p:nvPr/>
            </p:nvSpPr>
            <p:spPr>
              <a:xfrm>
                <a:off x="3502025" y="4933315"/>
                <a:ext cx="858520" cy="583565"/>
              </a:xfrm>
              <a:prstGeom prst="rect">
                <a:avLst/>
              </a:prstGeom>
              <a:blipFill rotWithShape="1">
                <a:blip r:embed="rId8"/>
                <a:stretch>
                  <a:fillRect/>
                </a:stretch>
              </a:blipFill>
            </p:spPr>
            <p:txBody>
              <a:bodyPr/>
              <a:lstStyle/>
              <a:p>
                <a:r>
                  <a:rPr lang="pt-BR" altLang="en-US">
                    <a:noFill/>
                  </a:rPr>
                  <a:t> </a:t>
                </a:r>
              </a:p>
            </p:txBody>
          </p:sp>
        </mc:Fallback>
      </mc:AlternateContent>
      <p:sp>
        <p:nvSpPr>
          <p:cNvPr id="2" name="Forma livre 1"/>
          <p:cNvSpPr/>
          <p:nvPr/>
        </p:nvSpPr>
        <p:spPr>
          <a:xfrm rot="2100000">
            <a:off x="4348480" y="1865630"/>
            <a:ext cx="945515" cy="96647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grpSp>
        <p:nvGrpSpPr>
          <p:cNvPr id="65" name="Grupo 64"/>
          <p:cNvGrpSpPr/>
          <p:nvPr/>
        </p:nvGrpSpPr>
        <p:grpSpPr>
          <a:xfrm>
            <a:off x="4652645" y="874880"/>
            <a:ext cx="5732145" cy="2294030"/>
            <a:chOff x="919" y="6018"/>
            <a:chExt cx="9027" cy="3613"/>
          </a:xfrm>
        </p:grpSpPr>
        <p:cxnSp>
          <p:nvCxnSpPr>
            <p:cNvPr id="11" name="Conector Reto 74"/>
            <p:cNvCxnSpPr/>
            <p:nvPr/>
          </p:nvCxnSpPr>
          <p:spPr>
            <a:xfrm>
              <a:off x="6051" y="8751"/>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6034" y="7299"/>
              <a:ext cx="0" cy="2293"/>
            </a:xfrm>
            <a:prstGeom prst="line">
              <a:avLst/>
            </a:prstGeom>
            <a:ln w="28575">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5746" y="7882"/>
              <a:ext cx="610" cy="870"/>
              <a:chOff x="7555792" y="2647951"/>
              <a:chExt cx="387626" cy="552342"/>
            </a:xfrm>
            <a:solidFill>
              <a:srgbClr val="00B0F0">
                <a:alpha val="97000"/>
              </a:srgbClr>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rot="5400000" flipH="1">
              <a:off x="1750" y="6856"/>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rot="5400000" flipH="1">
              <a:off x="8119" y="6548"/>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2000" y="6546"/>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919" y="8072"/>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1</a:t>
              </a:r>
              <a:endParaRPr lang="pt-BR" altLang="en-US" sz="3200" i="1" baseline="-25000" dirty="0" smtClean="0">
                <a:latin typeface="Cambria" panose="02040503050406030204" charset="0"/>
                <a:cs typeface="Cambria" panose="02040503050406030204" charset="0"/>
              </a:endParaRPr>
            </a:p>
          </p:txBody>
        </p:sp>
        <p:cxnSp>
          <p:nvCxnSpPr>
            <p:cNvPr id="3" name="Conector Reto 2"/>
            <p:cNvCxnSpPr/>
            <p:nvPr/>
          </p:nvCxnSpPr>
          <p:spPr>
            <a:xfrm rot="16200000">
              <a:off x="7026" y="6313"/>
              <a:ext cx="0" cy="1984"/>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H="1">
              <a:off x="1511" y="9592"/>
              <a:ext cx="6633" cy="0"/>
            </a:xfrm>
            <a:prstGeom prst="line">
              <a:avLst/>
            </a:prstGeom>
            <a:ln w="25400">
              <a:solidFill>
                <a:schemeClr val="tx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flipV="1">
              <a:off x="3255" y="7298"/>
              <a:ext cx="0" cy="2293"/>
            </a:xfrm>
            <a:prstGeom prst="line">
              <a:avLst/>
            </a:prstGeom>
            <a:ln w="28575">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 name="Caixa de Texto 4"/>
                <p:cNvSpPr txBox="1"/>
                <p:nvPr/>
              </p:nvSpPr>
              <p:spPr>
                <a:xfrm>
                  <a:off x="4556" y="8547"/>
                  <a:ext cx="1716" cy="822"/>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ℎ</m:t>
                            </m:r>
                          </m:e>
                          <m:sub>
                            <m:r>
                              <a:rPr lang="en-US" altLang="pt-BR" sz="2800" i="1">
                                <a:latin typeface="Cambria Math" panose="02040503050406030204" pitchFamily="18" charset="0"/>
                                <a:cs typeface="Cambria Math" panose="02040503050406030204" pitchFamily="18" charset="0"/>
                              </a:rPr>
                              <m:t>21</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1</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4556" y="8547"/>
                  <a:ext cx="1716" cy="822"/>
                </a:xfrm>
                <a:prstGeom prst="rect">
                  <a:avLst/>
                </a:prstGeom>
                <a:blipFill rotWithShape="1">
                  <a:blip r:embed="rId9"/>
                </a:blipFill>
              </p:spPr>
              <p:txBody>
                <a:bodyPr/>
                <a:lstStyle/>
                <a:p>
                  <a:r>
                    <a:rPr lang="pt-BR" altLang="en-US">
                      <a:noFill/>
                    </a:rPr>
                    <a:t> </a:t>
                  </a:r>
                </a:p>
              </p:txBody>
            </p:sp>
          </mc:Fallback>
        </mc:AlternateContent>
        <p:grpSp>
          <p:nvGrpSpPr>
            <p:cNvPr id="23" name="Grupo 22"/>
            <p:cNvGrpSpPr/>
            <p:nvPr/>
          </p:nvGrpSpPr>
          <p:grpSpPr>
            <a:xfrm rot="0" flipH="1">
              <a:off x="1265" y="7120"/>
              <a:ext cx="2007" cy="370"/>
              <a:chOff x="4152748" y="3524056"/>
              <a:chExt cx="1274569" cy="255373"/>
            </a:xfrm>
          </p:grpSpPr>
          <p:cxnSp>
            <p:nvCxnSpPr>
              <p:cNvPr id="24" name="Conector Reto 79"/>
              <p:cNvCxnSpPr/>
              <p:nvPr/>
            </p:nvCxnSpPr>
            <p:spPr>
              <a:xfrm flipV="1">
                <a:off x="4152748" y="3640943"/>
                <a:ext cx="1274569" cy="0"/>
              </a:xfrm>
              <a:prstGeom prst="line">
                <a:avLst/>
              </a:prstGeom>
              <a:ln w="28575">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6" name="Retângulo 2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mc:AlternateContent xmlns:mc="http://schemas.openxmlformats.org/markup-compatibility/2006">
          <mc:Choice xmlns:a14="http://schemas.microsoft.com/office/drawing/2010/main" Requires="a14">
            <p:sp>
              <p:nvSpPr>
                <p:cNvPr id="6" name="Caixa de Texto 5"/>
                <p:cNvSpPr txBox="1"/>
                <p:nvPr/>
              </p:nvSpPr>
              <p:spPr>
                <a:xfrm>
                  <a:off x="1584" y="7490"/>
                  <a:ext cx="1141" cy="822"/>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pt-BR" altLang="en-US"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ℎ</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11</m:t>
                            </m:r>
                          </m:sub>
                        </m:sSub>
                      </m:oMath>
                    </m:oMathPara>
                  </a14:m>
                  <a:endPar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1584" y="7490"/>
                  <a:ext cx="1141" cy="822"/>
                </a:xfrm>
                <a:prstGeom prst="rect">
                  <a:avLst/>
                </a:prstGeom>
                <a:blipFill rotWithShape="1">
                  <a:blip r:embed="rId10"/>
                </a:blipFill>
              </p:spPr>
              <p:txBody>
                <a:bodyPr/>
                <a:lstStyle/>
                <a:p>
                  <a:r>
                    <a:rPr lang="pt-BR" altLang="en-US">
                      <a:noFill/>
                    </a:rPr>
                    <a:t> </a:t>
                  </a:r>
                </a:p>
              </p:txBody>
            </p:sp>
          </mc:Fallback>
        </mc:AlternateContent>
        <p:sp>
          <p:nvSpPr>
            <p:cNvPr id="7" name="Elipse 6"/>
            <p:cNvSpPr/>
            <p:nvPr/>
          </p:nvSpPr>
          <p:spPr>
            <a:xfrm>
              <a:off x="2950" y="8009"/>
              <a:ext cx="610" cy="870"/>
            </a:xfrm>
            <a:prstGeom prst="ellipse">
              <a:avLst/>
            </a:prstGeom>
            <a:solidFill>
              <a:srgbClr val="00B0F0">
                <a:alpha val="97000"/>
              </a:srgb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22" name="Caixa de Texto 23"/>
            <p:cNvSpPr txBox="1"/>
            <p:nvPr/>
          </p:nvSpPr>
          <p:spPr>
            <a:xfrm>
              <a:off x="2777" y="7882"/>
              <a:ext cx="956" cy="822"/>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a:t>
              </a:r>
              <a:endParaRPr lang="pt-BR" altLang="en-US" sz="2800" dirty="0">
                <a:latin typeface="Comic Sans MS" panose="030F0702030302020204" pitchFamily="66" charset="0"/>
                <a:cs typeface="Comic Sans MS" panose="030F0702030302020204" pitchFamily="66" charset="0"/>
              </a:endParaRPr>
            </a:p>
          </p:txBody>
        </p:sp>
        <p:sp>
          <p:nvSpPr>
            <p:cNvPr id="12" name="Forma livre 11"/>
            <p:cNvSpPr/>
            <p:nvPr/>
          </p:nvSpPr>
          <p:spPr>
            <a:xfrm rot="19140000" flipH="1">
              <a:off x="7553" y="7536"/>
              <a:ext cx="1711" cy="1721"/>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3" name="Caixa de Texto 23"/>
            <p:cNvSpPr txBox="1"/>
            <p:nvPr/>
          </p:nvSpPr>
          <p:spPr>
            <a:xfrm>
              <a:off x="8855" y="7768"/>
              <a:ext cx="1091"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2</a:t>
              </a:r>
              <a:endParaRPr lang="pt-BR" altLang="en-US" sz="3200" i="1" baseline="-25000" dirty="0" smtClean="0">
                <a:latin typeface="Cambria" panose="02040503050406030204" charset="0"/>
                <a:cs typeface="Cambria" panose="02040503050406030204" charset="0"/>
              </a:endParaRPr>
            </a:p>
          </p:txBody>
        </p:sp>
        <p:grpSp>
          <p:nvGrpSpPr>
            <p:cNvPr id="14" name="Grupo 13"/>
            <p:cNvGrpSpPr/>
            <p:nvPr/>
          </p:nvGrpSpPr>
          <p:grpSpPr>
            <a:xfrm rot="5400000" flipH="1">
              <a:off x="6052" y="8284"/>
              <a:ext cx="2324" cy="370"/>
              <a:chOff x="4006870" y="3524056"/>
              <a:chExt cx="1476144" cy="255373"/>
            </a:xfrm>
          </p:grpSpPr>
          <p:cxnSp>
            <p:nvCxnSpPr>
              <p:cNvPr id="19" name="Conector Reto 79"/>
              <p:cNvCxnSpPr/>
              <p:nvPr/>
            </p:nvCxnSpPr>
            <p:spPr>
              <a:xfrm flipV="1">
                <a:off x="4006870" y="3651500"/>
                <a:ext cx="1476144" cy="0"/>
              </a:xfrm>
              <a:prstGeom prst="line">
                <a:avLst/>
              </a:prstGeom>
              <a:ln w="28575">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7" name="Retângulo 2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sp>
          <p:nvSpPr>
            <p:cNvPr id="28" name="Caixa de Texto 23"/>
            <p:cNvSpPr txBox="1"/>
            <p:nvPr/>
          </p:nvSpPr>
          <p:spPr>
            <a:xfrm>
              <a:off x="1344"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1</a:t>
              </a:r>
              <a:endParaRPr lang="pt-BR" altLang="en-US" sz="3200" i="1" baseline="-25000" dirty="0" smtClean="0">
                <a:latin typeface="Cambria" panose="02040503050406030204" charset="0"/>
                <a:cs typeface="Cambria" panose="02040503050406030204" charset="0"/>
              </a:endParaRPr>
            </a:p>
          </p:txBody>
        </p:sp>
        <p:sp>
          <p:nvSpPr>
            <p:cNvPr id="60" name="Caixa de Texto 23"/>
            <p:cNvSpPr txBox="1"/>
            <p:nvPr/>
          </p:nvSpPr>
          <p:spPr>
            <a:xfrm>
              <a:off x="7543" y="6018"/>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2</a:t>
              </a:r>
              <a:endParaRPr lang="pt-BR" altLang="en-US" sz="3200" i="1" baseline="-25000" dirty="0" smtClean="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30" name="Caixa de Texto 29"/>
                <p:cNvSpPr txBox="1"/>
                <p:nvPr/>
              </p:nvSpPr>
              <p:spPr>
                <a:xfrm>
                  <a:off x="3272" y="7490"/>
                  <a:ext cx="1808" cy="822"/>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pt-BR" altLang="en-US"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ℎ</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12</m:t>
                            </m:r>
                          </m:sub>
                        </m:sSub>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𝑣</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2</m:t>
                            </m:r>
                          </m:sub>
                        </m:sSub>
                      </m:oMath>
                    </m:oMathPara>
                  </a14:m>
                  <a:endPar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0" name="Caixa de Texto 29"/>
                <p:cNvSpPr txBox="1">
                  <a:spLocks noRot="1" noChangeAspect="1" noMove="1" noResize="1" noEditPoints="1" noAdjustHandles="1" noChangeArrowheads="1" noChangeShapeType="1" noTextEdit="1"/>
                </p:cNvSpPr>
                <p:nvPr/>
              </p:nvSpPr>
              <p:spPr>
                <a:xfrm>
                  <a:off x="3272" y="7490"/>
                  <a:ext cx="1808" cy="822"/>
                </a:xfrm>
                <a:prstGeom prst="rect">
                  <a:avLst/>
                </a:prstGeom>
                <a:blipFill rotWithShape="1">
                  <a:blip r:embed="rId11"/>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2" name="Caixa de Texto 61"/>
                <p:cNvSpPr txBox="1"/>
                <p:nvPr/>
              </p:nvSpPr>
              <p:spPr>
                <a:xfrm>
                  <a:off x="7399" y="7804"/>
                  <a:ext cx="1141" cy="1518"/>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f>
                          <m:fPr>
                            <m:ctrlPr>
                              <a:rPr lang="en-US" altLang="en-US" sz="2800" i="1">
                                <a:latin typeface="Cambria Math" panose="02040503050406030204" pitchFamily="18" charset="0"/>
                                <a:cs typeface="Cambria Math" panose="02040503050406030204" pitchFamily="18" charset="0"/>
                              </a:rPr>
                            </m:ctrlPr>
                          </m:fPr>
                          <m:num>
                            <m:r>
                              <a:rPr lang="en-US" altLang="en-US" sz="2800" i="1">
                                <a:latin typeface="Cambria Math" panose="02040503050406030204" pitchFamily="18" charset="0"/>
                                <a:cs typeface="Cambria Math" panose="02040503050406030204" pitchFamily="18" charset="0"/>
                              </a:rPr>
                              <m:t>1</m:t>
                            </m:r>
                          </m:num>
                          <m:den>
                            <m:sSub>
                              <m:sSubPr>
                                <m:ctrlPr>
                                  <a:rPr lang="en-US" altLang="en-US" sz="2800" i="1">
                                    <a:latin typeface="Cambria Math" panose="02040503050406030204" pitchFamily="18" charset="0"/>
                                    <a:cs typeface="Cambria Math" panose="02040503050406030204" pitchFamily="18" charset="0"/>
                                  </a:rPr>
                                </m:ctrlPr>
                              </m:sSubPr>
                              <m:e>
                                <m:r>
                                  <a:rPr lang="en-US" altLang="en-US" sz="2800" i="1">
                                    <a:latin typeface="Cambria Math" panose="02040503050406030204" pitchFamily="18" charset="0"/>
                                    <a:cs typeface="Cambria Math" panose="02040503050406030204" pitchFamily="18" charset="0"/>
                                  </a:rPr>
                                  <m:t>ℎ</m:t>
                                </m:r>
                              </m:e>
                              <m:sub>
                                <m:r>
                                  <a:rPr lang="en-US" altLang="en-US" sz="2800" i="1">
                                    <a:latin typeface="Cambria Math" panose="02040503050406030204" pitchFamily="18" charset="0"/>
                                    <a:cs typeface="Cambria Math" panose="02040503050406030204" pitchFamily="18" charset="0"/>
                                  </a:rPr>
                                  <m:t>22</m:t>
                                </m:r>
                              </m:sub>
                            </m:sSub>
                          </m:den>
                        </m:f>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7399" y="7804"/>
                  <a:ext cx="1141" cy="1518"/>
                </a:xfrm>
                <a:prstGeom prst="rect">
                  <a:avLst/>
                </a:prstGeom>
                <a:blipFill rotWithShape="1">
                  <a:blip r:embed="rId12"/>
                </a:blipFill>
              </p:spPr>
              <p:txBody>
                <a:bodyPr/>
                <a:lstStyle/>
                <a:p>
                  <a:r>
                    <a:rPr lang="pt-BR" altLang="en-US">
                      <a:noFill/>
                    </a:rPr>
                    <a:t> </a:t>
                  </a:r>
                </a:p>
              </p:txBody>
            </p:sp>
          </mc:Fallback>
        </mc:AlternateContent>
      </p:grpSp>
      <p:sp>
        <p:nvSpPr>
          <p:cNvPr id="31" name="Forma livre 30"/>
          <p:cNvSpPr/>
          <p:nvPr/>
        </p:nvSpPr>
        <p:spPr>
          <a:xfrm rot="2100000">
            <a:off x="6125845" y="4988560"/>
            <a:ext cx="945515" cy="96647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grpSp>
        <p:nvGrpSpPr>
          <p:cNvPr id="32" name="Grupo 31"/>
          <p:cNvGrpSpPr/>
          <p:nvPr/>
        </p:nvGrpSpPr>
        <p:grpSpPr>
          <a:xfrm>
            <a:off x="6160135" y="3933673"/>
            <a:ext cx="5039995" cy="2253394"/>
            <a:chOff x="919" y="6043"/>
            <a:chExt cx="7937" cy="3549"/>
          </a:xfrm>
        </p:grpSpPr>
        <p:cxnSp>
          <p:nvCxnSpPr>
            <p:cNvPr id="33" name="Conector Reto 74"/>
            <p:cNvCxnSpPr/>
            <p:nvPr/>
          </p:nvCxnSpPr>
          <p:spPr>
            <a:xfrm>
              <a:off x="6051" y="8751"/>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V="1">
              <a:off x="6034" y="7299"/>
              <a:ext cx="0" cy="2293"/>
            </a:xfrm>
            <a:prstGeom prst="line">
              <a:avLst/>
            </a:prstGeom>
            <a:ln w="28575">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3" name="Grupo 62"/>
            <p:cNvGrpSpPr/>
            <p:nvPr/>
          </p:nvGrpSpPr>
          <p:grpSpPr>
            <a:xfrm>
              <a:off x="5746" y="7882"/>
              <a:ext cx="610" cy="870"/>
              <a:chOff x="7555792" y="2647951"/>
              <a:chExt cx="387626" cy="552342"/>
            </a:xfrm>
            <a:solidFill>
              <a:srgbClr val="00B0F0">
                <a:alpha val="97000"/>
              </a:srgbClr>
            </a:solidFill>
          </p:grpSpPr>
          <p:sp>
            <p:nvSpPr>
              <p:cNvPr id="64" name="Elipse 6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66"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67" name="Conector Reto 66"/>
            <p:cNvCxnSpPr/>
            <p:nvPr/>
          </p:nvCxnSpPr>
          <p:spPr>
            <a:xfrm rot="5400000" flipH="1">
              <a:off x="1750" y="6856"/>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8" name="Conector de Seta Reta 18"/>
            <p:cNvCxnSpPr/>
            <p:nvPr/>
          </p:nvCxnSpPr>
          <p:spPr>
            <a:xfrm rot="5400000" flipH="1">
              <a:off x="6827" y="6548"/>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9" name="Conector de Seta Reta 18"/>
            <p:cNvCxnSpPr/>
            <p:nvPr/>
          </p:nvCxnSpPr>
          <p:spPr>
            <a:xfrm rot="16200000" flipH="1">
              <a:off x="2000" y="6546"/>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919" y="8072"/>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1</a:t>
              </a:r>
              <a:endParaRPr lang="pt-BR" altLang="en-US" sz="3200" i="1" baseline="-25000" dirty="0" smtClean="0">
                <a:latin typeface="Cambria" panose="02040503050406030204" charset="0"/>
                <a:cs typeface="Cambria" panose="02040503050406030204" charset="0"/>
              </a:endParaRPr>
            </a:p>
          </p:txBody>
        </p:sp>
        <p:cxnSp>
          <p:nvCxnSpPr>
            <p:cNvPr id="71" name="Conector Reto 70"/>
            <p:cNvCxnSpPr/>
            <p:nvPr/>
          </p:nvCxnSpPr>
          <p:spPr>
            <a:xfrm rot="16200000">
              <a:off x="7026" y="6313"/>
              <a:ext cx="0" cy="1984"/>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a:off x="1511" y="9592"/>
              <a:ext cx="6633" cy="0"/>
            </a:xfrm>
            <a:prstGeom prst="line">
              <a:avLst/>
            </a:prstGeom>
            <a:ln w="25400">
              <a:solidFill>
                <a:schemeClr val="tx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V="1">
              <a:off x="3255" y="7298"/>
              <a:ext cx="0" cy="2293"/>
            </a:xfrm>
            <a:prstGeom prst="line">
              <a:avLst/>
            </a:prstGeom>
            <a:ln w="28575">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74" name="Caixa de Texto 73"/>
                <p:cNvSpPr txBox="1"/>
                <p:nvPr/>
              </p:nvSpPr>
              <p:spPr>
                <a:xfrm>
                  <a:off x="6221" y="8473"/>
                  <a:ext cx="1131" cy="822"/>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𝛽</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𝑏</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74" name="Caixa de Texto 73"/>
                <p:cNvSpPr txBox="1">
                  <a:spLocks noRot="1" noChangeAspect="1" noMove="1" noResize="1" noEditPoints="1" noAdjustHandles="1" noChangeArrowheads="1" noChangeShapeType="1" noTextEdit="1"/>
                </p:cNvSpPr>
                <p:nvPr/>
              </p:nvSpPr>
              <p:spPr>
                <a:xfrm>
                  <a:off x="6221" y="8473"/>
                  <a:ext cx="1131" cy="822"/>
                </a:xfrm>
                <a:prstGeom prst="rect">
                  <a:avLst/>
                </a:prstGeom>
                <a:blipFill rotWithShape="1">
                  <a:blip r:embed="rId13"/>
                </a:blipFill>
              </p:spPr>
              <p:txBody>
                <a:bodyPr/>
                <a:lstStyle/>
                <a:p>
                  <a:r>
                    <a:rPr lang="pt-BR" altLang="en-US">
                      <a:noFill/>
                    </a:rPr>
                    <a:t> </a:t>
                  </a:r>
                </a:p>
              </p:txBody>
            </p:sp>
          </mc:Fallback>
        </mc:AlternateContent>
        <p:grpSp>
          <p:nvGrpSpPr>
            <p:cNvPr id="75" name="Grupo 74"/>
            <p:cNvGrpSpPr/>
            <p:nvPr/>
          </p:nvGrpSpPr>
          <p:grpSpPr>
            <a:xfrm rot="0" flipH="1">
              <a:off x="1265" y="7289"/>
              <a:ext cx="2175" cy="1482"/>
              <a:chOff x="4045928" y="3640943"/>
              <a:chExt cx="1381389" cy="1022619"/>
            </a:xfrm>
          </p:grpSpPr>
          <p:cxnSp>
            <p:nvCxnSpPr>
              <p:cNvPr id="76" name="Conector Reto 79"/>
              <p:cNvCxnSpPr/>
              <p:nvPr/>
            </p:nvCxnSpPr>
            <p:spPr>
              <a:xfrm flipV="1">
                <a:off x="4152748" y="3640943"/>
                <a:ext cx="1274569" cy="0"/>
              </a:xfrm>
              <a:prstGeom prst="line">
                <a:avLst/>
              </a:prstGeom>
              <a:ln w="28575">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rot="5400000">
                <a:off x="3904662" y="4287346"/>
                <a:ext cx="517481"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mc:AlternateContent xmlns:mc="http://schemas.openxmlformats.org/markup-compatibility/2006">
          <mc:Choice xmlns:a14="http://schemas.microsoft.com/office/drawing/2010/main" Requires="a14">
            <p:sp>
              <p:nvSpPr>
                <p:cNvPr id="78" name="Caixa de Texto 77"/>
                <p:cNvSpPr txBox="1"/>
                <p:nvPr/>
              </p:nvSpPr>
              <p:spPr>
                <a:xfrm>
                  <a:off x="3440" y="7556"/>
                  <a:ext cx="1189" cy="1321"/>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f>
                          <m:fPr>
                            <m:ctrlPr>
                              <a:rPr lang="en-US" altLang="pt-BR" sz="2400" i="1">
                                <a:latin typeface="Cambria Math" panose="02040503050406030204" pitchFamily="18" charset="0"/>
                                <a:ea typeface="MS Mincho" charset="0"/>
                                <a:cs typeface="Cambria Math" panose="02040503050406030204" pitchFamily="18" charset="0"/>
                              </a:rPr>
                            </m:ctrlPr>
                          </m:fPr>
                          <m:num>
                            <m:r>
                              <a:rPr lang="en-US" altLang="pt-BR" sz="2400" i="1">
                                <a:latin typeface="Cambria Math" panose="02040503050406030204" pitchFamily="18" charset="0"/>
                                <a:ea typeface="MS Mincho" charset="0"/>
                                <a:cs typeface="Cambria Math" panose="02040503050406030204" pitchFamily="18" charset="0"/>
                              </a:rPr>
                              <m:t>𝑛</m:t>
                            </m:r>
                            <m:sSub>
                              <m:sSubPr>
                                <m:ctrlPr>
                                  <a:rPr lang="en-US" altLang="pt-BR" sz="2400" i="1">
                                    <a:latin typeface="Cambria Math" panose="02040503050406030204" pitchFamily="18" charset="0"/>
                                    <a:ea typeface="MS Mincho" charset="0"/>
                                    <a:cs typeface="Cambria Math" panose="02040503050406030204" pitchFamily="18" charset="0"/>
                                  </a:rPr>
                                </m:ctrlPr>
                              </m:sSubPr>
                              <m:e>
                                <m:r>
                                  <a:rPr lang="en-US" altLang="pt-BR" sz="2400" i="1">
                                    <a:latin typeface="Cambria Math" panose="02040503050406030204" pitchFamily="18" charset="0"/>
                                    <a:ea typeface="MS Mincho" charset="0"/>
                                    <a:cs typeface="Cambria Math" panose="02040503050406030204" pitchFamily="18" charset="0"/>
                                  </a:rPr>
                                  <m:t>𝑈</m:t>
                                </m:r>
                              </m:e>
                              <m:sub>
                                <m:r>
                                  <a:rPr lang="en-US" altLang="pt-BR" sz="2400" i="1">
                                    <a:latin typeface="Cambria Math" panose="02040503050406030204" pitchFamily="18" charset="0"/>
                                    <a:ea typeface="MS Mincho" charset="0"/>
                                    <a:cs typeface="Cambria Math" panose="02040503050406030204" pitchFamily="18" charset="0"/>
                                  </a:rPr>
                                  <m:t>𝑇</m:t>
                                </m:r>
                              </m:sub>
                            </m:sSub>
                          </m:num>
                          <m:den>
                            <m:sSub>
                              <m:sSubPr>
                                <m:ctrlPr>
                                  <a:rPr lang="en-US" altLang="pt-BR" sz="2400" i="1">
                                    <a:latin typeface="Cambria Math" panose="02040503050406030204" pitchFamily="18" charset="0"/>
                                    <a:ea typeface="MS Mincho" charset="0"/>
                                    <a:cs typeface="Cambria Math" panose="02040503050406030204" pitchFamily="18" charset="0"/>
                                  </a:rPr>
                                </m:ctrlPr>
                              </m:sSubPr>
                              <m:e>
                                <m:r>
                                  <a:rPr lang="en-US" altLang="pt-BR" sz="2400" i="1">
                                    <a:latin typeface="Cambria Math" panose="02040503050406030204" pitchFamily="18" charset="0"/>
                                    <a:ea typeface="MS Mincho" charset="0"/>
                                    <a:cs typeface="Cambria Math" panose="02040503050406030204" pitchFamily="18" charset="0"/>
                                  </a:rPr>
                                  <m:t>𝐼</m:t>
                                </m:r>
                              </m:e>
                              <m:sub>
                                <m:r>
                                  <a:rPr lang="en-US" altLang="pt-BR" sz="2400" i="1">
                                    <a:latin typeface="Cambria Math" panose="02040503050406030204" pitchFamily="18" charset="0"/>
                                    <a:ea typeface="MS Mincho" charset="0"/>
                                    <a:cs typeface="Cambria Math" panose="02040503050406030204" pitchFamily="18" charset="0"/>
                                  </a:rPr>
                                  <m:t>1</m:t>
                                </m:r>
                                <m:r>
                                  <a:rPr lang="en-US" altLang="pt-BR" sz="2400" i="1">
                                    <a:latin typeface="Cambria Math" panose="02040503050406030204" pitchFamily="18" charset="0"/>
                                    <a:ea typeface="MS Mincho" charset="0"/>
                                    <a:cs typeface="Cambria Math" panose="02040503050406030204" pitchFamily="18" charset="0"/>
                                  </a:rPr>
                                  <m:t>0</m:t>
                                </m:r>
                              </m:sub>
                            </m:sSub>
                          </m:den>
                        </m:f>
                      </m:oMath>
                    </m:oMathPara>
                  </a14:m>
                  <a:endParaRPr lang="en-US" altLang="pt-BR" sz="2400"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78" name="Caixa de Texto 77"/>
                <p:cNvSpPr txBox="1">
                  <a:spLocks noRot="1" noChangeAspect="1" noMove="1" noResize="1" noEditPoints="1" noAdjustHandles="1" noChangeArrowheads="1" noChangeShapeType="1" noTextEdit="1"/>
                </p:cNvSpPr>
                <p:nvPr/>
              </p:nvSpPr>
              <p:spPr>
                <a:xfrm>
                  <a:off x="3440" y="7556"/>
                  <a:ext cx="1189" cy="1321"/>
                </a:xfrm>
                <a:prstGeom prst="rect">
                  <a:avLst/>
                </a:prstGeom>
                <a:blipFill rotWithShape="1">
                  <a:blip r:embed="rId14"/>
                </a:blipFill>
              </p:spPr>
              <p:txBody>
                <a:bodyPr/>
                <a:lstStyle/>
                <a:p>
                  <a:r>
                    <a:rPr lang="pt-BR" altLang="en-US">
                      <a:noFill/>
                    </a:rPr>
                    <a:t> </a:t>
                  </a:r>
                </a:p>
              </p:txBody>
            </p:sp>
          </mc:Fallback>
        </mc:AlternateContent>
        <p:sp>
          <p:nvSpPr>
            <p:cNvPr id="81" name="Forma livre 80"/>
            <p:cNvSpPr/>
            <p:nvPr/>
          </p:nvSpPr>
          <p:spPr>
            <a:xfrm rot="19140000" flipH="1">
              <a:off x="7471" y="7680"/>
              <a:ext cx="1385" cy="141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82" name="Caixa de Texto 23"/>
            <p:cNvSpPr txBox="1"/>
            <p:nvPr/>
          </p:nvSpPr>
          <p:spPr>
            <a:xfrm>
              <a:off x="7483" y="8027"/>
              <a:ext cx="1091"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2</a:t>
              </a:r>
              <a:endParaRPr lang="pt-BR" altLang="en-US" sz="3200" i="1" baseline="-25000" dirty="0" smtClean="0">
                <a:latin typeface="Cambria" panose="02040503050406030204" charset="0"/>
                <a:cs typeface="Cambria" panose="02040503050406030204" charset="0"/>
              </a:endParaRPr>
            </a:p>
          </p:txBody>
        </p:sp>
        <p:sp>
          <p:nvSpPr>
            <p:cNvPr id="86" name="Caixa de Texto 23"/>
            <p:cNvSpPr txBox="1"/>
            <p:nvPr/>
          </p:nvSpPr>
          <p:spPr>
            <a:xfrm>
              <a:off x="1344"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b</a:t>
              </a:r>
              <a:endParaRPr lang="pt-BR" altLang="en-US" sz="3200" i="1" baseline="-25000" dirty="0" smtClean="0">
                <a:latin typeface="Cambria" panose="02040503050406030204" charset="0"/>
                <a:cs typeface="Cambria" panose="02040503050406030204" charset="0"/>
              </a:endParaRPr>
            </a:p>
          </p:txBody>
        </p:sp>
        <p:sp>
          <p:nvSpPr>
            <p:cNvPr id="87" name="Caixa de Texto 23"/>
            <p:cNvSpPr txBox="1"/>
            <p:nvPr/>
          </p:nvSpPr>
          <p:spPr>
            <a:xfrm>
              <a:off x="6171"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c</a:t>
              </a:r>
              <a:endParaRPr lang="pt-BR" altLang="en-US" sz="3200" i="1" baseline="-25000" dirty="0" smtClean="0">
                <a:latin typeface="Cambria" panose="02040503050406030204" charset="0"/>
                <a:cs typeface="Cambria" panose="02040503050406030204" charset="0"/>
              </a:endParaRPr>
            </a:p>
          </p:txBody>
        </p:sp>
      </p:grpSp>
      <p:sp>
        <p:nvSpPr>
          <p:cNvPr id="90" name="CaixaDeTexto 45"/>
          <p:cNvSpPr txBox="1"/>
          <p:nvPr/>
        </p:nvSpPr>
        <p:spPr>
          <a:xfrm>
            <a:off x="1822450" y="3411855"/>
            <a:ext cx="1560830" cy="521970"/>
          </a:xfrm>
          <a:prstGeom prst="rect">
            <a:avLst/>
          </a:prstGeom>
          <a:noFill/>
        </p:spPr>
        <p:txBody>
          <a:bodyPr wrap="square" rtlCol="0">
            <a:spAutoFit/>
          </a:bodyPr>
          <a:p>
            <a:pPr marL="457200" indent="-457200" algn="l" fontAlgn="auto">
              <a:spcBef>
                <a:spcPts val="6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Matriz</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91" name="CaixaDeTexto 45"/>
          <p:cNvSpPr txBox="1"/>
          <p:nvPr/>
        </p:nvSpPr>
        <p:spPr>
          <a:xfrm>
            <a:off x="6684645" y="3535045"/>
            <a:ext cx="4848860" cy="521970"/>
          </a:xfrm>
          <a:prstGeom prst="rect">
            <a:avLst/>
          </a:prstGeom>
          <a:noFill/>
        </p:spPr>
        <p:txBody>
          <a:bodyPr wrap="square" rtlCol="0">
            <a:spAutoFit/>
          </a:bodyPr>
          <a:p>
            <a:pPr marL="457200" indent="-457200" algn="l" fontAlgn="auto">
              <a:spcBef>
                <a:spcPts val="6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Circuito equivalente</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61" name="CaixaDeTexto 45"/>
          <p:cNvSpPr txBox="1"/>
          <p:nvPr/>
        </p:nvSpPr>
        <p:spPr>
          <a:xfrm>
            <a:off x="1730375" y="228600"/>
            <a:ext cx="7961630" cy="122999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2" name="Retângulo 41"/>
              <p:cNvSpPr/>
              <p:nvPr/>
            </p:nvSpPr>
            <p:spPr>
              <a:xfrm>
                <a:off x="554990" y="5415280"/>
                <a:ext cx="55626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𝑖</m:t>
                          </m:r>
                        </m:e>
                        <m:sub>
                          <m:r>
                            <a:rPr lang="en-US" altLang="pt-BR" sz="3200" i="1" smtClean="0">
                              <a:latin typeface="Cambria Math" panose="02040503050406030204" pitchFamily="18" charset="0"/>
                              <a:ea typeface="Cambria Math" panose="02040503050406030204" pitchFamily="18" charset="0"/>
                            </a:rPr>
                            <m:t>𝑐</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2" name="Retângulo 41"/>
              <p:cNvSpPr>
                <a:spLocks noRot="1" noChangeAspect="1" noMove="1" noResize="1" noEditPoints="1" noAdjustHandles="1" noChangeArrowheads="1" noChangeShapeType="1" noTextEdit="1"/>
              </p:cNvSpPr>
              <p:nvPr/>
            </p:nvSpPr>
            <p:spPr>
              <a:xfrm>
                <a:off x="554990" y="5415280"/>
                <a:ext cx="556260" cy="58356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43" name="Conector Reto 42"/>
          <p:cNvCxnSpPr/>
          <p:nvPr/>
        </p:nvCxnSpPr>
        <p:spPr>
          <a:xfrm>
            <a:off x="554990" y="4046220"/>
            <a:ext cx="0" cy="221742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1149350" y="4046220"/>
            <a:ext cx="0" cy="221742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5" name="Retângulo 44"/>
              <p:cNvSpPr/>
              <p:nvPr/>
            </p:nvSpPr>
            <p:spPr>
              <a:xfrm>
                <a:off x="374650" y="4286885"/>
                <a:ext cx="93345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𝑣</m:t>
                          </m:r>
                        </m:e>
                        <m:sub>
                          <m:r>
                            <a:rPr lang="en-US" altLang="pt-BR" sz="3200" i="1">
                              <a:latin typeface="Cambria Math" panose="02040503050406030204" pitchFamily="18" charset="0"/>
                              <a:ea typeface="Cambria Math" panose="02040503050406030204" pitchFamily="18" charset="0"/>
                            </a:rPr>
                            <m:t>𝑏𝑒</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5" name="Retângulo 44"/>
              <p:cNvSpPr>
                <a:spLocks noRot="1" noChangeAspect="1" noMove="1" noResize="1" noEditPoints="1" noAdjustHandles="1" noChangeArrowheads="1" noChangeShapeType="1" noTextEdit="1"/>
              </p:cNvSpPr>
              <p:nvPr/>
            </p:nvSpPr>
            <p:spPr>
              <a:xfrm>
                <a:off x="374650" y="4286885"/>
                <a:ext cx="933450"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6" name="Retângulo 45"/>
              <p:cNvSpPr/>
              <p:nvPr/>
            </p:nvSpPr>
            <p:spPr>
              <a:xfrm>
                <a:off x="1111250" y="499046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6" name="Retângulo 45"/>
              <p:cNvSpPr>
                <a:spLocks noRot="1" noChangeAspect="1" noMove="1" noResize="1" noEditPoints="1" noAdjustHandles="1" noChangeArrowheads="1" noChangeShapeType="1" noTextEdit="1"/>
              </p:cNvSpPr>
              <p:nvPr/>
            </p:nvSpPr>
            <p:spPr>
              <a:xfrm>
                <a:off x="1111250" y="4990465"/>
                <a:ext cx="858520" cy="58356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8" name="Retângulo 47"/>
              <p:cNvSpPr/>
              <p:nvPr/>
            </p:nvSpPr>
            <p:spPr>
              <a:xfrm>
                <a:off x="1561465" y="4232910"/>
                <a:ext cx="2331720" cy="108839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rPr>
                        <m:t> </m:t>
                      </m:r>
                      <m:f>
                        <m:fPr>
                          <m:ctrlPr>
                            <a:rPr lang="en-US" altLang="pt-BR" sz="3200" i="1">
                              <a:latin typeface="Cambria Math" panose="02040503050406030204" pitchFamily="18" charset="0"/>
                              <a:ea typeface="MS Mincho" charset="0"/>
                              <a:cs typeface="Cambria Math" panose="02040503050406030204" pitchFamily="18" charset="0"/>
                            </a:rPr>
                          </m:ctrlPr>
                        </m:fPr>
                        <m:num>
                          <m:r>
                            <a:rPr lang="en-US" altLang="pt-BR" sz="3200" i="1">
                              <a:latin typeface="Cambria Math" panose="02040503050406030204" pitchFamily="18" charset="0"/>
                              <a:ea typeface="MS Mincho" charset="0"/>
                              <a:cs typeface="Cambria Math" panose="02040503050406030204" pitchFamily="18" charset="0"/>
                            </a:rPr>
                            <m:t>𝑛</m:t>
                          </m:r>
                          <m:sSub>
                            <m:sSubPr>
                              <m:ctrlPr>
                                <a:rPr lang="en-US" altLang="pt-BR" sz="3200" i="1">
                                  <a:latin typeface="Cambria Math" panose="02040503050406030204" pitchFamily="18" charset="0"/>
                                  <a:ea typeface="MS Mincho" charset="0"/>
                                  <a:cs typeface="Cambria Math" panose="02040503050406030204" pitchFamily="18" charset="0"/>
                                </a:rPr>
                              </m:ctrlPr>
                            </m:sSubPr>
                            <m:e>
                              <m:r>
                                <a:rPr lang="en-US" altLang="pt-BR" sz="3200" i="1">
                                  <a:latin typeface="Cambria Math" panose="02040503050406030204" pitchFamily="18" charset="0"/>
                                  <a:ea typeface="MS Mincho" charset="0"/>
                                  <a:cs typeface="Cambria Math" panose="02040503050406030204" pitchFamily="18" charset="0"/>
                                </a:rPr>
                                <m:t>𝑈</m:t>
                              </m:r>
                            </m:e>
                            <m:sub>
                              <m:r>
                                <a:rPr lang="en-US" altLang="pt-BR" sz="3200" i="1">
                                  <a:latin typeface="Cambria Math" panose="02040503050406030204" pitchFamily="18" charset="0"/>
                                  <a:ea typeface="MS Mincho" charset="0"/>
                                  <a:cs typeface="Cambria Math" panose="02040503050406030204" pitchFamily="18" charset="0"/>
                                </a:rPr>
                                <m:t>𝑇</m:t>
                              </m:r>
                            </m:sub>
                          </m:sSub>
                        </m:num>
                        <m:den>
                          <m:sSub>
                            <m:sSubPr>
                              <m:ctrlPr>
                                <a:rPr lang="en-US" altLang="pt-BR" sz="3200" i="1">
                                  <a:latin typeface="Cambria Math" panose="02040503050406030204" pitchFamily="18" charset="0"/>
                                  <a:ea typeface="MS Mincho" charset="0"/>
                                  <a:cs typeface="Cambria Math" panose="02040503050406030204" pitchFamily="18" charset="0"/>
                                </a:rPr>
                              </m:ctrlPr>
                            </m:sSubPr>
                            <m:e>
                              <m:r>
                                <a:rPr lang="en-US" altLang="pt-BR" sz="3200" i="1">
                                  <a:latin typeface="Cambria Math" panose="02040503050406030204" pitchFamily="18" charset="0"/>
                                  <a:ea typeface="MS Mincho" charset="0"/>
                                  <a:cs typeface="Cambria Math" panose="02040503050406030204" pitchFamily="18" charset="0"/>
                                </a:rPr>
                                <m:t>𝐼</m:t>
                              </m:r>
                            </m:e>
                            <m:sub>
                              <m:r>
                                <a:rPr lang="en-US" altLang="pt-BR" sz="3200" i="1">
                                  <a:latin typeface="Cambria Math" panose="02040503050406030204" pitchFamily="18" charset="0"/>
                                  <a:ea typeface="MS Mincho" charset="0"/>
                                  <a:cs typeface="Cambria Math" panose="02040503050406030204" pitchFamily="18" charset="0"/>
                                </a:rPr>
                                <m:t>𝐶</m:t>
                              </m:r>
                            </m:sub>
                          </m:sSub>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0</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8" name="Retângulo 47"/>
              <p:cNvSpPr>
                <a:spLocks noRot="1" noChangeAspect="1" noMove="1" noResize="1" noEditPoints="1" noAdjustHandles="1" noChangeArrowheads="1" noChangeShapeType="1" noTextEdit="1"/>
              </p:cNvSpPr>
              <p:nvPr/>
            </p:nvSpPr>
            <p:spPr>
              <a:xfrm>
                <a:off x="1561465" y="4232910"/>
                <a:ext cx="2331720" cy="108839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9" name="Retângulo 48"/>
              <p:cNvSpPr/>
              <p:nvPr/>
            </p:nvSpPr>
            <p:spPr>
              <a:xfrm>
                <a:off x="1729740" y="5476875"/>
                <a:ext cx="228155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𝛽</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rPr>
                        <m:t>0</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9" name="Retângulo 48"/>
              <p:cNvSpPr>
                <a:spLocks noRot="1" noChangeAspect="1" noMove="1" noResize="1" noEditPoints="1" noAdjustHandles="1" noChangeArrowheads="1" noChangeShapeType="1" noTextEdit="1"/>
              </p:cNvSpPr>
              <p:nvPr/>
            </p:nvSpPr>
            <p:spPr>
              <a:xfrm>
                <a:off x="1729740" y="5476875"/>
                <a:ext cx="2281555"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0" name="Retângulo 49"/>
              <p:cNvSpPr/>
              <p:nvPr/>
            </p:nvSpPr>
            <p:spPr>
              <a:xfrm>
                <a:off x="3966845" y="431101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𝑏</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0" name="Retângulo 49"/>
              <p:cNvSpPr>
                <a:spLocks noRot="1" noChangeAspect="1" noMove="1" noResize="1" noEditPoints="1" noAdjustHandles="1" noChangeArrowheads="1" noChangeShapeType="1" noTextEdit="1"/>
              </p:cNvSpPr>
              <p:nvPr/>
            </p:nvSpPr>
            <p:spPr>
              <a:xfrm>
                <a:off x="3966845" y="4311015"/>
                <a:ext cx="858520" cy="583565"/>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1" name="Retângulo 50"/>
              <p:cNvSpPr/>
              <p:nvPr/>
            </p:nvSpPr>
            <p:spPr>
              <a:xfrm>
                <a:off x="3951605" y="547687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𝑐𝑒</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1" name="Retângulo 50"/>
              <p:cNvSpPr>
                <a:spLocks noRot="1" noChangeAspect="1" noMove="1" noResize="1" noEditPoints="1" noAdjustHandles="1" noChangeArrowheads="1" noChangeShapeType="1" noTextEdit="1"/>
              </p:cNvSpPr>
              <p:nvPr/>
            </p:nvSpPr>
            <p:spPr>
              <a:xfrm>
                <a:off x="3951605" y="5476875"/>
                <a:ext cx="858520" cy="583565"/>
              </a:xfrm>
              <a:prstGeom prst="rect">
                <a:avLst/>
              </a:prstGeom>
              <a:blipFill rotWithShape="1">
                <a:blip r:embed="rId7"/>
                <a:stretch>
                  <a:fillRect/>
                </a:stretch>
              </a:blipFill>
            </p:spPr>
            <p:txBody>
              <a:bodyPr/>
              <a:lstStyle/>
              <a:p>
                <a:r>
                  <a:rPr lang="pt-BR" altLang="en-US">
                    <a:noFill/>
                  </a:rPr>
                  <a:t> </a:t>
                </a:r>
              </a:p>
            </p:txBody>
          </p:sp>
        </mc:Fallback>
      </mc:AlternateContent>
      <p:cxnSp>
        <p:nvCxnSpPr>
          <p:cNvPr id="52" name="Conector Reto 51"/>
          <p:cNvCxnSpPr/>
          <p:nvPr/>
        </p:nvCxnSpPr>
        <p:spPr>
          <a:xfrm>
            <a:off x="1822450" y="411607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a:off x="3801745" y="405701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a:off x="4076700" y="404622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4652645" y="405701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6" name="Retângulo 55"/>
              <p:cNvSpPr/>
              <p:nvPr/>
            </p:nvSpPr>
            <p:spPr>
              <a:xfrm>
                <a:off x="3502025" y="493331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6" name="Retângulo 55"/>
              <p:cNvSpPr>
                <a:spLocks noRot="1" noChangeAspect="1" noMove="1" noResize="1" noEditPoints="1" noAdjustHandles="1" noChangeArrowheads="1" noChangeShapeType="1" noTextEdit="1"/>
              </p:cNvSpPr>
              <p:nvPr/>
            </p:nvSpPr>
            <p:spPr>
              <a:xfrm>
                <a:off x="3502025" y="4933315"/>
                <a:ext cx="858520" cy="583565"/>
              </a:xfrm>
              <a:prstGeom prst="rect">
                <a:avLst/>
              </a:prstGeom>
              <a:blipFill rotWithShape="1">
                <a:blip r:embed="rId8"/>
                <a:stretch>
                  <a:fillRect/>
                </a:stretch>
              </a:blipFill>
            </p:spPr>
            <p:txBody>
              <a:bodyPr/>
              <a:lstStyle/>
              <a:p>
                <a:r>
                  <a:rPr lang="pt-BR" altLang="en-US">
                    <a:noFill/>
                  </a:rPr>
                  <a:t> </a:t>
                </a:r>
              </a:p>
            </p:txBody>
          </p:sp>
        </mc:Fallback>
      </mc:AlternateContent>
      <p:sp>
        <p:nvSpPr>
          <p:cNvPr id="2" name="Forma livre 1"/>
          <p:cNvSpPr/>
          <p:nvPr/>
        </p:nvSpPr>
        <p:spPr>
          <a:xfrm rot="2100000">
            <a:off x="4348480" y="1865630"/>
            <a:ext cx="945515" cy="96647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grpSp>
        <p:nvGrpSpPr>
          <p:cNvPr id="65" name="Grupo 64"/>
          <p:cNvGrpSpPr/>
          <p:nvPr/>
        </p:nvGrpSpPr>
        <p:grpSpPr>
          <a:xfrm>
            <a:off x="4652645" y="874880"/>
            <a:ext cx="5732145" cy="2294030"/>
            <a:chOff x="919" y="6018"/>
            <a:chExt cx="9027" cy="3613"/>
          </a:xfrm>
        </p:grpSpPr>
        <p:cxnSp>
          <p:nvCxnSpPr>
            <p:cNvPr id="11" name="Conector Reto 74"/>
            <p:cNvCxnSpPr/>
            <p:nvPr/>
          </p:nvCxnSpPr>
          <p:spPr>
            <a:xfrm>
              <a:off x="6051" y="8751"/>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6034" y="7299"/>
              <a:ext cx="0" cy="2293"/>
            </a:xfrm>
            <a:prstGeom prst="line">
              <a:avLst/>
            </a:prstGeom>
            <a:ln w="28575">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5746" y="7882"/>
              <a:ext cx="610" cy="870"/>
              <a:chOff x="7555792" y="2647951"/>
              <a:chExt cx="387626" cy="552342"/>
            </a:xfrm>
            <a:solidFill>
              <a:srgbClr val="00B0F0">
                <a:alpha val="97000"/>
              </a:srgbClr>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rot="5400000" flipH="1">
              <a:off x="1750" y="6856"/>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rot="5400000" flipH="1">
              <a:off x="8119" y="6548"/>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2000" y="6546"/>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919" y="8072"/>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cxnSp>
          <p:nvCxnSpPr>
            <p:cNvPr id="3" name="Conector Reto 2"/>
            <p:cNvCxnSpPr/>
            <p:nvPr/>
          </p:nvCxnSpPr>
          <p:spPr>
            <a:xfrm rot="16200000">
              <a:off x="7026" y="6313"/>
              <a:ext cx="0" cy="1984"/>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H="1">
              <a:off x="1511" y="9592"/>
              <a:ext cx="6633" cy="0"/>
            </a:xfrm>
            <a:prstGeom prst="line">
              <a:avLst/>
            </a:prstGeom>
            <a:ln w="25400">
              <a:solidFill>
                <a:schemeClr val="tx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flipV="1">
              <a:off x="3255" y="7298"/>
              <a:ext cx="0" cy="2293"/>
            </a:xfrm>
            <a:prstGeom prst="line">
              <a:avLst/>
            </a:prstGeom>
            <a:ln w="28575">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 name="Caixa de Texto 4"/>
                <p:cNvSpPr txBox="1"/>
                <p:nvPr/>
              </p:nvSpPr>
              <p:spPr>
                <a:xfrm>
                  <a:off x="4556" y="8547"/>
                  <a:ext cx="1600" cy="822"/>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ℎ</m:t>
                            </m:r>
                          </m:e>
                          <m:sub>
                            <m:r>
                              <a:rPr lang="en-US" altLang="pt-BR" sz="2800" i="1">
                                <a:latin typeface="Cambria Math" panose="02040503050406030204" pitchFamily="18" charset="0"/>
                                <a:cs typeface="Cambria Math" panose="02040503050406030204" pitchFamily="18" charset="0"/>
                              </a:rPr>
                              <m:t>21</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𝑐</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4556" y="8547"/>
                  <a:ext cx="1600" cy="822"/>
                </a:xfrm>
                <a:prstGeom prst="rect">
                  <a:avLst/>
                </a:prstGeom>
                <a:blipFill rotWithShape="1">
                  <a:blip r:embed="rId9"/>
                </a:blipFill>
              </p:spPr>
              <p:txBody>
                <a:bodyPr/>
                <a:lstStyle/>
                <a:p>
                  <a:r>
                    <a:rPr lang="pt-BR" altLang="en-US">
                      <a:noFill/>
                    </a:rPr>
                    <a:t> </a:t>
                  </a:r>
                </a:p>
              </p:txBody>
            </p:sp>
          </mc:Fallback>
        </mc:AlternateContent>
        <p:grpSp>
          <p:nvGrpSpPr>
            <p:cNvPr id="23" name="Grupo 22"/>
            <p:cNvGrpSpPr/>
            <p:nvPr/>
          </p:nvGrpSpPr>
          <p:grpSpPr>
            <a:xfrm rot="0" flipH="1">
              <a:off x="1265" y="7120"/>
              <a:ext cx="2007" cy="370"/>
              <a:chOff x="4152748" y="3524056"/>
              <a:chExt cx="1274569" cy="255373"/>
            </a:xfrm>
          </p:grpSpPr>
          <p:cxnSp>
            <p:nvCxnSpPr>
              <p:cNvPr id="24" name="Conector Reto 79"/>
              <p:cNvCxnSpPr/>
              <p:nvPr/>
            </p:nvCxnSpPr>
            <p:spPr>
              <a:xfrm flipV="1">
                <a:off x="4152748" y="3640943"/>
                <a:ext cx="1274569" cy="0"/>
              </a:xfrm>
              <a:prstGeom prst="line">
                <a:avLst/>
              </a:prstGeom>
              <a:ln w="28575">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6" name="Retângulo 2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mc:AlternateContent xmlns:mc="http://schemas.openxmlformats.org/markup-compatibility/2006">
          <mc:Choice xmlns:a14="http://schemas.microsoft.com/office/drawing/2010/main" Requires="a14">
            <p:sp>
              <p:nvSpPr>
                <p:cNvPr id="6" name="Caixa de Texto 5"/>
                <p:cNvSpPr txBox="1"/>
                <p:nvPr/>
              </p:nvSpPr>
              <p:spPr>
                <a:xfrm>
                  <a:off x="1584" y="7490"/>
                  <a:ext cx="1141" cy="822"/>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pt-BR" altLang="en-US"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ℎ</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11</m:t>
                            </m:r>
                          </m:sub>
                        </m:sSub>
                      </m:oMath>
                    </m:oMathPara>
                  </a14:m>
                  <a:endPar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1584" y="7490"/>
                  <a:ext cx="1141" cy="822"/>
                </a:xfrm>
                <a:prstGeom prst="rect">
                  <a:avLst/>
                </a:prstGeom>
                <a:blipFill rotWithShape="1">
                  <a:blip r:embed="rId10"/>
                </a:blipFill>
              </p:spPr>
              <p:txBody>
                <a:bodyPr/>
                <a:lstStyle/>
                <a:p>
                  <a:r>
                    <a:rPr lang="pt-BR" altLang="en-US">
                      <a:noFill/>
                    </a:rPr>
                    <a:t> </a:t>
                  </a:r>
                </a:p>
              </p:txBody>
            </p:sp>
          </mc:Fallback>
        </mc:AlternateContent>
        <p:sp>
          <p:nvSpPr>
            <p:cNvPr id="7" name="Elipse 6"/>
            <p:cNvSpPr/>
            <p:nvPr/>
          </p:nvSpPr>
          <p:spPr>
            <a:xfrm>
              <a:off x="2950" y="8009"/>
              <a:ext cx="610" cy="870"/>
            </a:xfrm>
            <a:prstGeom prst="ellipse">
              <a:avLst/>
            </a:prstGeom>
            <a:solidFill>
              <a:srgbClr val="00B0F0">
                <a:alpha val="97000"/>
              </a:srgb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22" name="Caixa de Texto 23"/>
            <p:cNvSpPr txBox="1"/>
            <p:nvPr/>
          </p:nvSpPr>
          <p:spPr>
            <a:xfrm>
              <a:off x="2777" y="7882"/>
              <a:ext cx="956" cy="822"/>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a:t>
              </a:r>
              <a:endParaRPr lang="pt-BR" altLang="en-US" sz="2800" dirty="0">
                <a:latin typeface="Comic Sans MS" panose="030F0702030302020204" pitchFamily="66" charset="0"/>
                <a:cs typeface="Comic Sans MS" panose="030F0702030302020204" pitchFamily="66" charset="0"/>
              </a:endParaRPr>
            </a:p>
          </p:txBody>
        </p:sp>
        <p:sp>
          <p:nvSpPr>
            <p:cNvPr id="12" name="Forma livre 11"/>
            <p:cNvSpPr/>
            <p:nvPr/>
          </p:nvSpPr>
          <p:spPr>
            <a:xfrm rot="19140000" flipH="1">
              <a:off x="7553" y="7536"/>
              <a:ext cx="1711" cy="1721"/>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3" name="Caixa de Texto 23"/>
            <p:cNvSpPr txBox="1"/>
            <p:nvPr/>
          </p:nvSpPr>
          <p:spPr>
            <a:xfrm>
              <a:off x="8855" y="7768"/>
              <a:ext cx="1091"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ce</a:t>
              </a:r>
              <a:endParaRPr lang="pt-BR" altLang="en-US" sz="3200" i="1" baseline="-25000" dirty="0" smtClean="0">
                <a:latin typeface="Cambria" panose="02040503050406030204" charset="0"/>
                <a:cs typeface="Cambria" panose="02040503050406030204" charset="0"/>
              </a:endParaRPr>
            </a:p>
          </p:txBody>
        </p:sp>
        <p:grpSp>
          <p:nvGrpSpPr>
            <p:cNvPr id="14" name="Grupo 13"/>
            <p:cNvGrpSpPr/>
            <p:nvPr/>
          </p:nvGrpSpPr>
          <p:grpSpPr>
            <a:xfrm rot="5400000" flipH="1">
              <a:off x="6052" y="8284"/>
              <a:ext cx="2324" cy="370"/>
              <a:chOff x="4006870" y="3524056"/>
              <a:chExt cx="1476144" cy="255373"/>
            </a:xfrm>
          </p:grpSpPr>
          <p:cxnSp>
            <p:nvCxnSpPr>
              <p:cNvPr id="19" name="Conector Reto 79"/>
              <p:cNvCxnSpPr/>
              <p:nvPr/>
            </p:nvCxnSpPr>
            <p:spPr>
              <a:xfrm flipV="1">
                <a:off x="4006870" y="3651500"/>
                <a:ext cx="1476144" cy="0"/>
              </a:xfrm>
              <a:prstGeom prst="line">
                <a:avLst/>
              </a:prstGeom>
              <a:ln w="28575">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7" name="Retângulo 2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sp>
          <p:nvSpPr>
            <p:cNvPr id="28" name="Caixa de Texto 23"/>
            <p:cNvSpPr txBox="1"/>
            <p:nvPr/>
          </p:nvSpPr>
          <p:spPr>
            <a:xfrm>
              <a:off x="1344"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b</a:t>
              </a:r>
              <a:endParaRPr lang="pt-BR" altLang="en-US" sz="3200" i="1" baseline="-25000" dirty="0" smtClean="0">
                <a:latin typeface="Cambria" panose="02040503050406030204" charset="0"/>
                <a:cs typeface="Cambria" panose="02040503050406030204" charset="0"/>
              </a:endParaRPr>
            </a:p>
          </p:txBody>
        </p:sp>
        <p:sp>
          <p:nvSpPr>
            <p:cNvPr id="60" name="Caixa de Texto 23"/>
            <p:cNvSpPr txBox="1"/>
            <p:nvPr/>
          </p:nvSpPr>
          <p:spPr>
            <a:xfrm>
              <a:off x="7543" y="6018"/>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c</a:t>
              </a:r>
              <a:endParaRPr lang="pt-BR" altLang="en-US" sz="3200" i="1" baseline="-25000" dirty="0" smtClean="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30" name="Caixa de Texto 29"/>
                <p:cNvSpPr txBox="1"/>
                <p:nvPr/>
              </p:nvSpPr>
              <p:spPr>
                <a:xfrm>
                  <a:off x="3272" y="7490"/>
                  <a:ext cx="1829" cy="822"/>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pt-BR" altLang="en-US"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ℎ</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12</m:t>
                            </m:r>
                          </m:sub>
                        </m:sSub>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𝑣</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𝑐𝑒</m:t>
                            </m:r>
                          </m:sub>
                        </m:sSub>
                      </m:oMath>
                    </m:oMathPara>
                  </a14:m>
                  <a:endPar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0" name="Caixa de Texto 29"/>
                <p:cNvSpPr txBox="1">
                  <a:spLocks noRot="1" noChangeAspect="1" noMove="1" noResize="1" noEditPoints="1" noAdjustHandles="1" noChangeArrowheads="1" noChangeShapeType="1" noTextEdit="1"/>
                </p:cNvSpPr>
                <p:nvPr/>
              </p:nvSpPr>
              <p:spPr>
                <a:xfrm>
                  <a:off x="3272" y="7490"/>
                  <a:ext cx="1829" cy="822"/>
                </a:xfrm>
                <a:prstGeom prst="rect">
                  <a:avLst/>
                </a:prstGeom>
                <a:blipFill rotWithShape="1">
                  <a:blip r:embed="rId11"/>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2" name="Caixa de Texto 61"/>
                <p:cNvSpPr txBox="1"/>
                <p:nvPr/>
              </p:nvSpPr>
              <p:spPr>
                <a:xfrm>
                  <a:off x="7399" y="7804"/>
                  <a:ext cx="1141" cy="1518"/>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f>
                          <m:fPr>
                            <m:ctrlPr>
                              <a:rPr lang="en-US" altLang="en-US" sz="2800" i="1">
                                <a:latin typeface="Cambria Math" panose="02040503050406030204" pitchFamily="18" charset="0"/>
                                <a:cs typeface="Cambria Math" panose="02040503050406030204" pitchFamily="18" charset="0"/>
                              </a:rPr>
                            </m:ctrlPr>
                          </m:fPr>
                          <m:num>
                            <m:r>
                              <a:rPr lang="en-US" altLang="en-US" sz="2800" i="1">
                                <a:latin typeface="Cambria Math" panose="02040503050406030204" pitchFamily="18" charset="0"/>
                                <a:cs typeface="Cambria Math" panose="02040503050406030204" pitchFamily="18" charset="0"/>
                              </a:rPr>
                              <m:t>1</m:t>
                            </m:r>
                          </m:num>
                          <m:den>
                            <m:sSub>
                              <m:sSubPr>
                                <m:ctrlPr>
                                  <a:rPr lang="en-US" altLang="en-US" sz="2800" i="1">
                                    <a:latin typeface="Cambria Math" panose="02040503050406030204" pitchFamily="18" charset="0"/>
                                    <a:cs typeface="Cambria Math" panose="02040503050406030204" pitchFamily="18" charset="0"/>
                                  </a:rPr>
                                </m:ctrlPr>
                              </m:sSubPr>
                              <m:e>
                                <m:r>
                                  <a:rPr lang="en-US" altLang="en-US" sz="2800" i="1">
                                    <a:latin typeface="Cambria Math" panose="02040503050406030204" pitchFamily="18" charset="0"/>
                                    <a:cs typeface="Cambria Math" panose="02040503050406030204" pitchFamily="18" charset="0"/>
                                  </a:rPr>
                                  <m:t>ℎ</m:t>
                                </m:r>
                              </m:e>
                              <m:sub>
                                <m:r>
                                  <a:rPr lang="en-US" altLang="en-US" sz="2800" i="1">
                                    <a:latin typeface="Cambria Math" panose="02040503050406030204" pitchFamily="18" charset="0"/>
                                    <a:cs typeface="Cambria Math" panose="02040503050406030204" pitchFamily="18" charset="0"/>
                                  </a:rPr>
                                  <m:t>22</m:t>
                                </m:r>
                              </m:sub>
                            </m:sSub>
                          </m:den>
                        </m:f>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7399" y="7804"/>
                  <a:ext cx="1141" cy="1518"/>
                </a:xfrm>
                <a:prstGeom prst="rect">
                  <a:avLst/>
                </a:prstGeom>
                <a:blipFill rotWithShape="1">
                  <a:blip r:embed="rId12"/>
                </a:blipFill>
              </p:spPr>
              <p:txBody>
                <a:bodyPr/>
                <a:lstStyle/>
                <a:p>
                  <a:r>
                    <a:rPr lang="pt-BR" altLang="en-US">
                      <a:noFill/>
                    </a:rPr>
                    <a:t> </a:t>
                  </a:r>
                </a:p>
              </p:txBody>
            </p:sp>
          </mc:Fallback>
        </mc:AlternateContent>
      </p:grpSp>
      <p:sp>
        <p:nvSpPr>
          <p:cNvPr id="31" name="Forma livre 30"/>
          <p:cNvSpPr/>
          <p:nvPr/>
        </p:nvSpPr>
        <p:spPr>
          <a:xfrm rot="2100000">
            <a:off x="6125845" y="4988560"/>
            <a:ext cx="945515" cy="96647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grpSp>
        <p:nvGrpSpPr>
          <p:cNvPr id="32" name="Grupo 31"/>
          <p:cNvGrpSpPr/>
          <p:nvPr/>
        </p:nvGrpSpPr>
        <p:grpSpPr>
          <a:xfrm>
            <a:off x="6160135" y="3933673"/>
            <a:ext cx="5039995" cy="2253394"/>
            <a:chOff x="919" y="6043"/>
            <a:chExt cx="7937" cy="3549"/>
          </a:xfrm>
        </p:grpSpPr>
        <p:cxnSp>
          <p:nvCxnSpPr>
            <p:cNvPr id="33" name="Conector Reto 74"/>
            <p:cNvCxnSpPr/>
            <p:nvPr/>
          </p:nvCxnSpPr>
          <p:spPr>
            <a:xfrm>
              <a:off x="6051" y="8751"/>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V="1">
              <a:off x="6034" y="7299"/>
              <a:ext cx="0" cy="2293"/>
            </a:xfrm>
            <a:prstGeom prst="line">
              <a:avLst/>
            </a:prstGeom>
            <a:ln w="28575">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3" name="Grupo 62"/>
            <p:cNvGrpSpPr/>
            <p:nvPr/>
          </p:nvGrpSpPr>
          <p:grpSpPr>
            <a:xfrm>
              <a:off x="5746" y="7882"/>
              <a:ext cx="610" cy="870"/>
              <a:chOff x="7555792" y="2647951"/>
              <a:chExt cx="387626" cy="552342"/>
            </a:xfrm>
            <a:solidFill>
              <a:srgbClr val="00B0F0">
                <a:alpha val="97000"/>
              </a:srgbClr>
            </a:solidFill>
          </p:grpSpPr>
          <p:sp>
            <p:nvSpPr>
              <p:cNvPr id="64" name="Elipse 6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66"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67" name="Conector Reto 66"/>
            <p:cNvCxnSpPr/>
            <p:nvPr/>
          </p:nvCxnSpPr>
          <p:spPr>
            <a:xfrm rot="5400000" flipH="1">
              <a:off x="1750" y="6856"/>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8" name="Conector de Seta Reta 18"/>
            <p:cNvCxnSpPr/>
            <p:nvPr/>
          </p:nvCxnSpPr>
          <p:spPr>
            <a:xfrm rot="5400000" flipH="1">
              <a:off x="6827" y="6548"/>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9" name="Conector de Seta Reta 18"/>
            <p:cNvCxnSpPr/>
            <p:nvPr/>
          </p:nvCxnSpPr>
          <p:spPr>
            <a:xfrm rot="16200000" flipH="1">
              <a:off x="2000" y="6546"/>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919" y="8072"/>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cxnSp>
          <p:nvCxnSpPr>
            <p:cNvPr id="71" name="Conector Reto 70"/>
            <p:cNvCxnSpPr/>
            <p:nvPr/>
          </p:nvCxnSpPr>
          <p:spPr>
            <a:xfrm rot="16200000">
              <a:off x="7026" y="6313"/>
              <a:ext cx="0" cy="1984"/>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a:off x="1511" y="9592"/>
              <a:ext cx="6633" cy="0"/>
            </a:xfrm>
            <a:prstGeom prst="line">
              <a:avLst/>
            </a:prstGeom>
            <a:ln w="25400">
              <a:solidFill>
                <a:schemeClr val="tx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V="1">
              <a:off x="3255" y="7298"/>
              <a:ext cx="0" cy="2293"/>
            </a:xfrm>
            <a:prstGeom prst="line">
              <a:avLst/>
            </a:prstGeom>
            <a:ln w="28575">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74" name="Caixa de Texto 73"/>
                <p:cNvSpPr txBox="1"/>
                <p:nvPr/>
              </p:nvSpPr>
              <p:spPr>
                <a:xfrm>
                  <a:off x="6221" y="8473"/>
                  <a:ext cx="1131" cy="822"/>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𝛽</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𝑏</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74" name="Caixa de Texto 73"/>
                <p:cNvSpPr txBox="1">
                  <a:spLocks noRot="1" noChangeAspect="1" noMove="1" noResize="1" noEditPoints="1" noAdjustHandles="1" noChangeArrowheads="1" noChangeShapeType="1" noTextEdit="1"/>
                </p:cNvSpPr>
                <p:nvPr/>
              </p:nvSpPr>
              <p:spPr>
                <a:xfrm>
                  <a:off x="6221" y="8473"/>
                  <a:ext cx="1131" cy="822"/>
                </a:xfrm>
                <a:prstGeom prst="rect">
                  <a:avLst/>
                </a:prstGeom>
                <a:blipFill rotWithShape="1">
                  <a:blip r:embed="rId13"/>
                </a:blipFill>
              </p:spPr>
              <p:txBody>
                <a:bodyPr/>
                <a:lstStyle/>
                <a:p>
                  <a:r>
                    <a:rPr lang="pt-BR" altLang="en-US">
                      <a:noFill/>
                    </a:rPr>
                    <a:t> </a:t>
                  </a:r>
                </a:p>
              </p:txBody>
            </p:sp>
          </mc:Fallback>
        </mc:AlternateContent>
        <p:grpSp>
          <p:nvGrpSpPr>
            <p:cNvPr id="75" name="Grupo 74"/>
            <p:cNvGrpSpPr/>
            <p:nvPr/>
          </p:nvGrpSpPr>
          <p:grpSpPr>
            <a:xfrm rot="0" flipH="1">
              <a:off x="1265" y="7289"/>
              <a:ext cx="2175" cy="1482"/>
              <a:chOff x="4045928" y="3640943"/>
              <a:chExt cx="1381389" cy="1022619"/>
            </a:xfrm>
          </p:grpSpPr>
          <p:cxnSp>
            <p:nvCxnSpPr>
              <p:cNvPr id="76" name="Conector Reto 79"/>
              <p:cNvCxnSpPr/>
              <p:nvPr/>
            </p:nvCxnSpPr>
            <p:spPr>
              <a:xfrm flipV="1">
                <a:off x="4152748" y="3640943"/>
                <a:ext cx="1274569" cy="0"/>
              </a:xfrm>
              <a:prstGeom prst="line">
                <a:avLst/>
              </a:prstGeom>
              <a:ln w="28575">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rot="5400000">
                <a:off x="3904662" y="4287346"/>
                <a:ext cx="517481"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mc:AlternateContent xmlns:mc="http://schemas.openxmlformats.org/markup-compatibility/2006">
          <mc:Choice xmlns:a14="http://schemas.microsoft.com/office/drawing/2010/main" Requires="a14">
            <p:sp>
              <p:nvSpPr>
                <p:cNvPr id="78" name="Caixa de Texto 77"/>
                <p:cNvSpPr txBox="1"/>
                <p:nvPr/>
              </p:nvSpPr>
              <p:spPr>
                <a:xfrm>
                  <a:off x="3440" y="7556"/>
                  <a:ext cx="1135" cy="1321"/>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f>
                          <m:fPr>
                            <m:ctrlPr>
                              <a:rPr lang="en-US" altLang="pt-BR" sz="2400" i="1">
                                <a:latin typeface="Cambria Math" panose="02040503050406030204" pitchFamily="18" charset="0"/>
                                <a:ea typeface="MS Mincho" charset="0"/>
                                <a:cs typeface="Cambria Math" panose="02040503050406030204" pitchFamily="18" charset="0"/>
                              </a:rPr>
                            </m:ctrlPr>
                          </m:fPr>
                          <m:num>
                            <m:r>
                              <a:rPr lang="en-US" altLang="pt-BR" sz="2400" i="1">
                                <a:latin typeface="Cambria Math" panose="02040503050406030204" pitchFamily="18" charset="0"/>
                                <a:ea typeface="MS Mincho" charset="0"/>
                                <a:cs typeface="Cambria Math" panose="02040503050406030204" pitchFamily="18" charset="0"/>
                              </a:rPr>
                              <m:t>𝑛</m:t>
                            </m:r>
                            <m:sSub>
                              <m:sSubPr>
                                <m:ctrlPr>
                                  <a:rPr lang="en-US" altLang="pt-BR" sz="2400" i="1">
                                    <a:latin typeface="Cambria Math" panose="02040503050406030204" pitchFamily="18" charset="0"/>
                                    <a:ea typeface="MS Mincho" charset="0"/>
                                    <a:cs typeface="Cambria Math" panose="02040503050406030204" pitchFamily="18" charset="0"/>
                                  </a:rPr>
                                </m:ctrlPr>
                              </m:sSubPr>
                              <m:e>
                                <m:r>
                                  <a:rPr lang="en-US" altLang="pt-BR" sz="2400" i="1">
                                    <a:latin typeface="Cambria Math" panose="02040503050406030204" pitchFamily="18" charset="0"/>
                                    <a:ea typeface="MS Mincho" charset="0"/>
                                    <a:cs typeface="Cambria Math" panose="02040503050406030204" pitchFamily="18" charset="0"/>
                                  </a:rPr>
                                  <m:t>𝑈</m:t>
                                </m:r>
                              </m:e>
                              <m:sub>
                                <m:r>
                                  <a:rPr lang="en-US" altLang="pt-BR" sz="2400" i="1">
                                    <a:latin typeface="Cambria Math" panose="02040503050406030204" pitchFamily="18" charset="0"/>
                                    <a:ea typeface="MS Mincho" charset="0"/>
                                    <a:cs typeface="Cambria Math" panose="02040503050406030204" pitchFamily="18" charset="0"/>
                                  </a:rPr>
                                  <m:t>𝑇</m:t>
                                </m:r>
                              </m:sub>
                            </m:sSub>
                          </m:num>
                          <m:den>
                            <m:sSub>
                              <m:sSubPr>
                                <m:ctrlPr>
                                  <a:rPr lang="en-US" altLang="pt-BR" sz="2400" i="1">
                                    <a:latin typeface="Cambria Math" panose="02040503050406030204" pitchFamily="18" charset="0"/>
                                    <a:ea typeface="MS Mincho" charset="0"/>
                                    <a:cs typeface="Cambria Math" panose="02040503050406030204" pitchFamily="18" charset="0"/>
                                  </a:rPr>
                                </m:ctrlPr>
                              </m:sSubPr>
                              <m:e>
                                <m:r>
                                  <a:rPr lang="en-US" altLang="pt-BR" sz="2400" i="1">
                                    <a:latin typeface="Cambria Math" panose="02040503050406030204" pitchFamily="18" charset="0"/>
                                    <a:ea typeface="MS Mincho" charset="0"/>
                                    <a:cs typeface="Cambria Math" panose="02040503050406030204" pitchFamily="18" charset="0"/>
                                  </a:rPr>
                                  <m:t>𝐼</m:t>
                                </m:r>
                              </m:e>
                              <m:sub>
                                <m:r>
                                  <a:rPr lang="en-US" altLang="pt-BR" sz="2400" i="1">
                                    <a:latin typeface="Cambria Math" panose="02040503050406030204" pitchFamily="18" charset="0"/>
                                    <a:ea typeface="MS Mincho" charset="0"/>
                                    <a:cs typeface="Cambria Math" panose="02040503050406030204" pitchFamily="18" charset="0"/>
                                  </a:rPr>
                                  <m:t>𝑏𝑜</m:t>
                                </m:r>
                              </m:sub>
                            </m:sSub>
                          </m:den>
                        </m:f>
                      </m:oMath>
                    </m:oMathPara>
                  </a14:m>
                  <a:endParaRPr lang="en-US" altLang="pt-BR" sz="2400"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78" name="Caixa de Texto 77"/>
                <p:cNvSpPr txBox="1">
                  <a:spLocks noRot="1" noChangeAspect="1" noMove="1" noResize="1" noEditPoints="1" noAdjustHandles="1" noChangeArrowheads="1" noChangeShapeType="1" noTextEdit="1"/>
                </p:cNvSpPr>
                <p:nvPr/>
              </p:nvSpPr>
              <p:spPr>
                <a:xfrm>
                  <a:off x="3440" y="7556"/>
                  <a:ext cx="1135" cy="1321"/>
                </a:xfrm>
                <a:prstGeom prst="rect">
                  <a:avLst/>
                </a:prstGeom>
                <a:blipFill rotWithShape="1">
                  <a:blip r:embed="rId14"/>
                </a:blipFill>
              </p:spPr>
              <p:txBody>
                <a:bodyPr/>
                <a:lstStyle/>
                <a:p>
                  <a:r>
                    <a:rPr lang="pt-BR" altLang="en-US">
                      <a:noFill/>
                    </a:rPr>
                    <a:t> </a:t>
                  </a:r>
                </a:p>
              </p:txBody>
            </p:sp>
          </mc:Fallback>
        </mc:AlternateContent>
        <p:sp>
          <p:nvSpPr>
            <p:cNvPr id="81" name="Forma livre 80"/>
            <p:cNvSpPr/>
            <p:nvPr/>
          </p:nvSpPr>
          <p:spPr>
            <a:xfrm rot="19140000" flipH="1">
              <a:off x="7471" y="7680"/>
              <a:ext cx="1385" cy="141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82" name="Caixa de Texto 23"/>
            <p:cNvSpPr txBox="1"/>
            <p:nvPr/>
          </p:nvSpPr>
          <p:spPr>
            <a:xfrm>
              <a:off x="7483" y="8027"/>
              <a:ext cx="1091"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ce</a:t>
              </a:r>
              <a:endParaRPr lang="pt-BR" altLang="en-US" sz="3200" i="1" baseline="-25000" dirty="0" smtClean="0">
                <a:latin typeface="Cambria" panose="02040503050406030204" charset="0"/>
                <a:cs typeface="Cambria" panose="02040503050406030204" charset="0"/>
              </a:endParaRPr>
            </a:p>
          </p:txBody>
        </p:sp>
        <p:sp>
          <p:nvSpPr>
            <p:cNvPr id="86" name="Caixa de Texto 23"/>
            <p:cNvSpPr txBox="1"/>
            <p:nvPr/>
          </p:nvSpPr>
          <p:spPr>
            <a:xfrm>
              <a:off x="1344"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b</a:t>
              </a:r>
              <a:endParaRPr lang="pt-BR" altLang="en-US" sz="3200" i="1" baseline="-25000" dirty="0" smtClean="0">
                <a:latin typeface="Cambria" panose="02040503050406030204" charset="0"/>
                <a:cs typeface="Cambria" panose="02040503050406030204" charset="0"/>
              </a:endParaRPr>
            </a:p>
          </p:txBody>
        </p:sp>
        <p:sp>
          <p:nvSpPr>
            <p:cNvPr id="87" name="Caixa de Texto 23"/>
            <p:cNvSpPr txBox="1"/>
            <p:nvPr/>
          </p:nvSpPr>
          <p:spPr>
            <a:xfrm>
              <a:off x="6171"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c</a:t>
              </a:r>
              <a:endParaRPr lang="pt-BR" altLang="en-US" sz="3200" i="1" baseline="-25000" dirty="0" smtClean="0">
                <a:latin typeface="Cambria" panose="02040503050406030204" charset="0"/>
                <a:cs typeface="Cambria" panose="02040503050406030204" charset="0"/>
              </a:endParaRPr>
            </a:p>
          </p:txBody>
        </p:sp>
      </p:grpSp>
      <p:sp>
        <p:nvSpPr>
          <p:cNvPr id="90" name="CaixaDeTexto 45"/>
          <p:cNvSpPr txBox="1"/>
          <p:nvPr/>
        </p:nvSpPr>
        <p:spPr>
          <a:xfrm>
            <a:off x="1822450" y="3411855"/>
            <a:ext cx="1560830" cy="521970"/>
          </a:xfrm>
          <a:prstGeom prst="rect">
            <a:avLst/>
          </a:prstGeom>
          <a:noFill/>
        </p:spPr>
        <p:txBody>
          <a:bodyPr wrap="square" rtlCol="0">
            <a:spAutoFit/>
          </a:bodyPr>
          <a:p>
            <a:pPr marL="457200" indent="-457200" algn="l" fontAlgn="auto">
              <a:spcBef>
                <a:spcPts val="6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Matriz</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91" name="CaixaDeTexto 45"/>
          <p:cNvSpPr txBox="1"/>
          <p:nvPr/>
        </p:nvSpPr>
        <p:spPr>
          <a:xfrm>
            <a:off x="6684645" y="3535045"/>
            <a:ext cx="4848860" cy="521970"/>
          </a:xfrm>
          <a:prstGeom prst="rect">
            <a:avLst/>
          </a:prstGeom>
          <a:noFill/>
        </p:spPr>
        <p:txBody>
          <a:bodyPr wrap="square" rtlCol="0">
            <a:spAutoFit/>
          </a:bodyPr>
          <a:p>
            <a:pPr marL="457200" indent="-457200" algn="l" fontAlgn="auto">
              <a:spcBef>
                <a:spcPts val="6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Circuito equivalente</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1" name="CaixaDeTexto 45"/>
          <p:cNvSpPr txBox="1"/>
          <p:nvPr/>
        </p:nvSpPr>
        <p:spPr>
          <a:xfrm>
            <a:off x="374650" y="1130935"/>
            <a:ext cx="2882900" cy="1383665"/>
          </a:xfrm>
          <a:prstGeom prst="rect">
            <a:avLst/>
          </a:prstGeom>
          <a:noFill/>
        </p:spPr>
        <p:txBody>
          <a:bodyPr wrap="square" rtlCol="0">
            <a:spAutoFit/>
          </a:bodyPr>
          <a:p>
            <a:pPr marL="10160" indent="-1016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correntes e tensões do transistor</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475615" y="478790"/>
                <a:ext cx="11240770" cy="621728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chamar</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𝐶𝑜</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den>
                    </m:f>
                  </m:oMath>
                </a14:m>
                <a:r>
                  <a:rPr lang="pt-BR" altLang="en-US" sz="2400" i="1">
                    <a:latin typeface="Cambria Math" panose="02040503050406030204" pitchFamily="18" charset="0"/>
                    <a:cs typeface="Cambria Math" panose="02040503050406030204" pitchFamily="18" charset="0"/>
                  </a:rPr>
                  <a:t>           </a:t>
                </a:r>
                <a:r>
                  <a:rPr lang="pt-BR" altLang="en-US" sz="2800" b="1">
                    <a:latin typeface="Comic Sans MS" panose="030F0702030302020204" pitchFamily="66" charset="0"/>
                    <a:cs typeface="Comic Sans MS" panose="030F0702030302020204" pitchFamily="66" charset="0"/>
                  </a:rPr>
                  <a:t>(tem dimensão de condutância). </a:t>
                </a:r>
                <a:endParaRPr lang="pt-BR" altLang="en-US" sz="2800" b="1">
                  <a:latin typeface="Comic Sans MS" panose="030F0702030302020204" pitchFamily="66" charset="0"/>
                  <a:cs typeface="Comic Sans MS" panose="030F0702030302020204" pitchFamily="66" charset="0"/>
                </a:endParaRPr>
              </a:p>
              <a:p>
                <a:pPr marL="457200" indent="-457200" algn="l">
                  <a:spcBef>
                    <a:spcPts val="600"/>
                  </a:spcBef>
                  <a:spcAft>
                    <a:spcPts val="600"/>
                  </a:spcAft>
                  <a:buFont typeface="Arial" panose="020B0604020202020204" pitchFamily="34" charset="0"/>
                  <a:buChar char="•"/>
                </a:pPr>
                <a14:m>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𝛽</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den>
                    </m:f>
                  </m:oMath>
                </a14:m>
                <a:r>
                  <a:rPr lang="pt-BR" altLang="en-US" sz="3200">
                    <a:latin typeface="Cambria Math" panose="02040503050406030204" pitchFamily="18" charset="0"/>
                    <a:cs typeface="Cambria Math" panose="02040503050406030204" pitchFamily="18" charset="0"/>
                  </a:rPr>
                  <a:t> = </a:t>
                </a:r>
                <a14:m>
                  <m:oMath xmlns:m="http://schemas.openxmlformats.org/officeDocument/2006/math">
                    <m:r>
                      <a:rPr lang="en-US" altLang="pt-BR" sz="3200" i="1">
                        <a:latin typeface="Cambria Math" panose="02040503050406030204" pitchFamily="18" charset="0"/>
                        <a:cs typeface="Cambria Math" panose="02040503050406030204" pitchFamily="18" charset="0"/>
                      </a:rPr>
                      <m:t>𝛽</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𝐶𝑜</m:t>
                            </m:r>
                          </m:sub>
                        </m:sSub>
                      </m:den>
                    </m:f>
                  </m:oMath>
                </a14:m>
                <a:r>
                  <a:rPr lang="pt-BR" altLang="en-US" sz="3200">
                    <a:latin typeface="Cambria Math" panose="02040503050406030204" pitchFamily="18" charset="0"/>
                    <a:cs typeface="Cambria Math" panose="02040503050406030204" pitchFamily="18" charset="0"/>
                  </a:rPr>
                  <a:t> </a:t>
                </a:r>
                <a:r>
                  <a:rPr lang="pt-BR" altLang="en-US" sz="3200">
                    <a:latin typeface="Cambria Math" panose="02040503050406030204" pitchFamily="18" charset="0"/>
                    <a:cs typeface="Cambria Math" panose="02040503050406030204" pitchFamily="18" charset="0"/>
                  </a:rPr>
                  <a:t>= </a:t>
                </a:r>
                <a14:m>
                  <m:oMath xmlns:m="http://schemas.openxmlformats.org/officeDocument/2006/math">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𝑏</m:t>
                            </m:r>
                            <m:r>
                              <a:rPr lang="en-US" altLang="pt-BR" sz="3200" i="1">
                                <a:latin typeface="Cambria Math" panose="02040503050406030204" pitchFamily="18" charset="0"/>
                                <a:cs typeface="Cambria Math" panose="02040503050406030204" pitchFamily="18" charset="0"/>
                              </a:rPr>
                              <m:t>𝑜</m:t>
                            </m:r>
                          </m:sub>
                        </m:sSub>
                      </m:den>
                    </m:f>
                  </m:oMath>
                </a14:m>
                <a:endParaRPr lang="en-US" altLang="pt-BR" sz="3200" i="1">
                  <a:latin typeface="Cambria Math" panose="02040503050406030204" pitchFamily="18" charset="0"/>
                  <a:cs typeface="Cambria Math" panose="02040503050406030204" pitchFamily="18" charset="0"/>
                </a:endParaRPr>
              </a:p>
              <a:p>
                <a:pPr marL="457200" indent="-457200" algn="l">
                  <a:spcBef>
                    <a:spcPts val="600"/>
                  </a:spcBef>
                  <a:spcAft>
                    <a:spcPts val="600"/>
                  </a:spcAft>
                  <a:buFont typeface="Arial" panose="020B0604020202020204" pitchFamily="34" charset="0"/>
                  <a:buChar char="•"/>
                </a:pPr>
                <a14:m>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𝛼</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den>
                    </m:f>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𝛽</m:t>
                        </m:r>
                      </m:num>
                      <m:den>
                        <m:r>
                          <a:rPr lang="en-US" altLang="pt-BR" sz="3200" i="1">
                            <a:latin typeface="Cambria Math" panose="02040503050406030204" pitchFamily="18" charset="0"/>
                            <a:cs typeface="Cambria Math" panose="02040503050406030204" pitchFamily="18" charset="0"/>
                          </a:rPr>
                          <m:t>𝛽</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m:t>
                        </m:r>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𝐸</m:t>
                            </m:r>
                            <m:r>
                              <a:rPr lang="en-US" altLang="pt-BR" sz="3200" i="1">
                                <a:latin typeface="Cambria Math" panose="02040503050406030204" pitchFamily="18" charset="0"/>
                                <a:cs typeface="Cambria Math" panose="02040503050406030204" pitchFamily="18" charset="0"/>
                              </a:rPr>
                              <m:t>0</m:t>
                            </m:r>
                          </m:sub>
                        </m:sSub>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pt-BR" altLang="en-US"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r>
                          <a:rPr lang="en-US" altLang="pt-BR" sz="3200" i="1">
                            <a:latin typeface="Cambria Math" panose="02040503050406030204" pitchFamily="18" charset="0"/>
                            <a:cs typeface="Cambria Math" panose="02040503050406030204" pitchFamily="18" charset="0"/>
                          </a:rPr>
                          <m:t>𝛽</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m:t>
                        </m:r>
                      </m:den>
                    </m:f>
                  </m:oMath>
                </a14:m>
                <a:endParaRPr lang="en-US" altLang="pt-BR" sz="3200" i="1">
                  <a:latin typeface="Cambria Math" panose="02040503050406030204" pitchFamily="18" charset="0"/>
                  <a:cs typeface="Cambria Math" panose="02040503050406030204" pitchFamily="18" charset="0"/>
                </a:endParaRPr>
              </a:p>
              <a:p>
                <a:pPr indent="0" algn="l">
                  <a:lnSpc>
                    <a:spcPct val="120000"/>
                  </a:lnSpc>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modelo elétrico será então,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chamado de modelo </a:t>
                </a: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-híbrido.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Veja que a relação </a:t>
                </a: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altLang="pt-BR" sz="2800" i="1">
                            <a:latin typeface="Cambria Math" panose="02040503050406030204" pitchFamily="18" charset="0"/>
                            <a:cs typeface="Cambria Math" panose="02040503050406030204" pitchFamily="18" charset="0"/>
                          </a:rPr>
                          <m:t>𝑏</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altLang="pt-BR" sz="2800" i="1">
                                <a:latin typeface="Cambria Math" panose="02040503050406030204" pitchFamily="18" charset="0"/>
                                <a:cs typeface="Cambria Math" panose="02040503050406030204" pitchFamily="18" charset="0"/>
                              </a:rPr>
                              <m:t>𝐶</m:t>
                            </m:r>
                          </m:sub>
                        </m:sSub>
                      </m:num>
                      <m:den>
                        <m:r>
                          <a:rPr lang="en-US" altLang="pt-BR" sz="2800" i="1">
                            <a:latin typeface="Cambria Math" panose="02040503050406030204" pitchFamily="18" charset="0"/>
                            <a:cs typeface="Cambria Math" panose="02040503050406030204" pitchFamily="18" charset="0"/>
                          </a:rPr>
                          <m:t>𝛽</m:t>
                        </m:r>
                      </m:den>
                    </m:f>
                  </m:oMath>
                </a14:m>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continua valendo.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475615" y="478790"/>
                <a:ext cx="11240770" cy="6217285"/>
              </a:xfrm>
              <a:prstGeom prst="rect">
                <a:avLst/>
              </a:prstGeom>
              <a:blipFill rotWithShape="1">
                <a:blip r:embed="rId1"/>
                <a:stretch>
                  <a:fillRect/>
                </a:stretch>
              </a:blipFill>
            </p:spPr>
            <p:txBody>
              <a:bodyPr/>
              <a:lstStyle/>
              <a:p>
                <a:r>
                  <a:rPr lang="pt-BR" altLang="en-US">
                    <a:noFill/>
                  </a:rPr>
                  <a:t> </a:t>
                </a:r>
              </a:p>
            </p:txBody>
          </p:sp>
        </mc:Fallback>
      </mc:AlternateContent>
      <p:sp>
        <p:nvSpPr>
          <p:cNvPr id="31" name="Forma livre 30"/>
          <p:cNvSpPr/>
          <p:nvPr/>
        </p:nvSpPr>
        <p:spPr>
          <a:xfrm rot="2100000">
            <a:off x="6739890" y="4205605"/>
            <a:ext cx="945515" cy="96647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grpSp>
        <p:nvGrpSpPr>
          <p:cNvPr id="32" name="Grupo 31"/>
          <p:cNvGrpSpPr/>
          <p:nvPr/>
        </p:nvGrpSpPr>
        <p:grpSpPr>
          <a:xfrm>
            <a:off x="6913880" y="2952598"/>
            <a:ext cx="5150485" cy="2253394"/>
            <a:chOff x="919" y="6043"/>
            <a:chExt cx="8111" cy="3549"/>
          </a:xfrm>
        </p:grpSpPr>
        <p:cxnSp>
          <p:nvCxnSpPr>
            <p:cNvPr id="33" name="Conector Reto 74"/>
            <p:cNvCxnSpPr/>
            <p:nvPr/>
          </p:nvCxnSpPr>
          <p:spPr>
            <a:xfrm>
              <a:off x="6051" y="8751"/>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V="1">
              <a:off x="6034" y="7299"/>
              <a:ext cx="0" cy="2293"/>
            </a:xfrm>
            <a:prstGeom prst="line">
              <a:avLst/>
            </a:prstGeom>
            <a:ln w="28575">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3" name="Grupo 62"/>
            <p:cNvGrpSpPr/>
            <p:nvPr/>
          </p:nvGrpSpPr>
          <p:grpSpPr>
            <a:xfrm>
              <a:off x="5746" y="7882"/>
              <a:ext cx="610" cy="870"/>
              <a:chOff x="7555792" y="2647951"/>
              <a:chExt cx="387626" cy="552342"/>
            </a:xfrm>
            <a:solidFill>
              <a:srgbClr val="00B0F0">
                <a:alpha val="97000"/>
              </a:srgbClr>
            </a:solidFill>
          </p:grpSpPr>
          <p:sp>
            <p:nvSpPr>
              <p:cNvPr id="64" name="Elipse 6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66"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67" name="Conector Reto 66"/>
            <p:cNvCxnSpPr/>
            <p:nvPr/>
          </p:nvCxnSpPr>
          <p:spPr>
            <a:xfrm rot="5400000" flipH="1">
              <a:off x="1750" y="6856"/>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8" name="Conector de Seta Reta 18"/>
            <p:cNvCxnSpPr/>
            <p:nvPr/>
          </p:nvCxnSpPr>
          <p:spPr>
            <a:xfrm rot="5400000" flipH="1">
              <a:off x="6827" y="6548"/>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9" name="Conector de Seta Reta 18"/>
            <p:cNvCxnSpPr/>
            <p:nvPr/>
          </p:nvCxnSpPr>
          <p:spPr>
            <a:xfrm rot="16200000" flipH="1">
              <a:off x="2000" y="6546"/>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919" y="8072"/>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cxnSp>
          <p:nvCxnSpPr>
            <p:cNvPr id="71" name="Conector Reto 70"/>
            <p:cNvCxnSpPr/>
            <p:nvPr/>
          </p:nvCxnSpPr>
          <p:spPr>
            <a:xfrm rot="16200000">
              <a:off x="7026" y="6313"/>
              <a:ext cx="0" cy="1984"/>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a:off x="1511" y="9592"/>
              <a:ext cx="6633" cy="0"/>
            </a:xfrm>
            <a:prstGeom prst="line">
              <a:avLst/>
            </a:prstGeom>
            <a:ln w="25400">
              <a:solidFill>
                <a:schemeClr val="tx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V="1">
              <a:off x="3255" y="7298"/>
              <a:ext cx="0" cy="2293"/>
            </a:xfrm>
            <a:prstGeom prst="line">
              <a:avLst/>
            </a:prstGeom>
            <a:ln w="28575">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74" name="Caixa de Texto 73"/>
                <p:cNvSpPr txBox="1"/>
                <p:nvPr/>
              </p:nvSpPr>
              <p:spPr>
                <a:xfrm>
                  <a:off x="6221" y="8473"/>
                  <a:ext cx="1131" cy="822"/>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𝛽</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𝑏</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74" name="Caixa de Texto 73"/>
                <p:cNvSpPr txBox="1">
                  <a:spLocks noRot="1" noChangeAspect="1" noMove="1" noResize="1" noEditPoints="1" noAdjustHandles="1" noChangeArrowheads="1" noChangeShapeType="1" noTextEdit="1"/>
                </p:cNvSpPr>
                <p:nvPr/>
              </p:nvSpPr>
              <p:spPr>
                <a:xfrm>
                  <a:off x="6221" y="8473"/>
                  <a:ext cx="1131" cy="822"/>
                </a:xfrm>
                <a:prstGeom prst="rect">
                  <a:avLst/>
                </a:prstGeom>
                <a:blipFill rotWithShape="1">
                  <a:blip r:embed="rId2"/>
                </a:blipFill>
              </p:spPr>
              <p:txBody>
                <a:bodyPr/>
                <a:lstStyle/>
                <a:p>
                  <a:r>
                    <a:rPr lang="pt-BR" altLang="en-US">
                      <a:noFill/>
                    </a:rPr>
                    <a:t> </a:t>
                  </a:r>
                </a:p>
              </p:txBody>
            </p:sp>
          </mc:Fallback>
        </mc:AlternateContent>
        <p:grpSp>
          <p:nvGrpSpPr>
            <p:cNvPr id="75" name="Grupo 74"/>
            <p:cNvGrpSpPr/>
            <p:nvPr/>
          </p:nvGrpSpPr>
          <p:grpSpPr>
            <a:xfrm rot="0" flipH="1">
              <a:off x="1265" y="7282"/>
              <a:ext cx="2175" cy="1489"/>
              <a:chOff x="4045928" y="3635909"/>
              <a:chExt cx="1381389" cy="1027653"/>
            </a:xfrm>
          </p:grpSpPr>
          <p:cxnSp>
            <p:nvCxnSpPr>
              <p:cNvPr id="76" name="Conector Reto 79"/>
              <p:cNvCxnSpPr/>
              <p:nvPr/>
            </p:nvCxnSpPr>
            <p:spPr>
              <a:xfrm flipV="1">
                <a:off x="4152748" y="3635909"/>
                <a:ext cx="1274569" cy="0"/>
              </a:xfrm>
              <a:prstGeom prst="line">
                <a:avLst/>
              </a:prstGeom>
              <a:ln w="28575">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rot="5400000">
                <a:off x="3904662" y="4287346"/>
                <a:ext cx="517481"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mc:AlternateContent xmlns:mc="http://schemas.openxmlformats.org/markup-compatibility/2006">
          <mc:Choice xmlns:a14="http://schemas.microsoft.com/office/drawing/2010/main" Requires="a14">
            <p:sp>
              <p:nvSpPr>
                <p:cNvPr id="78" name="Caixa de Texto 77"/>
                <p:cNvSpPr txBox="1"/>
                <p:nvPr/>
              </p:nvSpPr>
              <p:spPr>
                <a:xfrm>
                  <a:off x="3528" y="7832"/>
                  <a:ext cx="921" cy="919"/>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8" name="Caixa de Texto 77"/>
                <p:cNvSpPr txBox="1">
                  <a:spLocks noRot="1" noChangeAspect="1" noMove="1" noResize="1" noEditPoints="1" noAdjustHandles="1" noChangeArrowheads="1" noChangeShapeType="1" noTextEdit="1"/>
                </p:cNvSpPr>
                <p:nvPr/>
              </p:nvSpPr>
              <p:spPr>
                <a:xfrm>
                  <a:off x="3528" y="7832"/>
                  <a:ext cx="921" cy="919"/>
                </a:xfrm>
                <a:prstGeom prst="rect">
                  <a:avLst/>
                </a:prstGeom>
                <a:blipFill rotWithShape="1">
                  <a:blip r:embed="rId3"/>
                </a:blipFill>
              </p:spPr>
              <p:txBody>
                <a:bodyPr/>
                <a:lstStyle/>
                <a:p>
                  <a:r>
                    <a:rPr lang="pt-BR" altLang="en-US">
                      <a:noFill/>
                    </a:rPr>
                    <a:t> </a:t>
                  </a:r>
                </a:p>
              </p:txBody>
            </p:sp>
          </mc:Fallback>
        </mc:AlternateContent>
        <p:sp>
          <p:nvSpPr>
            <p:cNvPr id="81" name="Forma livre 80"/>
            <p:cNvSpPr/>
            <p:nvPr/>
          </p:nvSpPr>
          <p:spPr>
            <a:xfrm rot="19140000" flipH="1">
              <a:off x="7509" y="7489"/>
              <a:ext cx="1521" cy="1589"/>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82" name="Caixa de Texto 23"/>
            <p:cNvSpPr txBox="1"/>
            <p:nvPr/>
          </p:nvSpPr>
          <p:spPr>
            <a:xfrm>
              <a:off x="7508" y="7988"/>
              <a:ext cx="1091"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ce</a:t>
              </a:r>
              <a:endParaRPr lang="pt-BR" altLang="en-US" sz="3200" i="1" baseline="-25000" dirty="0" smtClean="0">
                <a:latin typeface="Cambria" panose="02040503050406030204" charset="0"/>
                <a:cs typeface="Cambria" panose="02040503050406030204" charset="0"/>
              </a:endParaRPr>
            </a:p>
          </p:txBody>
        </p:sp>
        <p:sp>
          <p:nvSpPr>
            <p:cNvPr id="86" name="Caixa de Texto 23"/>
            <p:cNvSpPr txBox="1"/>
            <p:nvPr/>
          </p:nvSpPr>
          <p:spPr>
            <a:xfrm>
              <a:off x="1344"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b</a:t>
              </a:r>
              <a:endParaRPr lang="pt-BR" altLang="en-US" sz="3200" i="1" baseline="-25000" dirty="0" smtClean="0">
                <a:latin typeface="Cambria" panose="02040503050406030204" charset="0"/>
                <a:cs typeface="Cambria" panose="02040503050406030204" charset="0"/>
              </a:endParaRPr>
            </a:p>
          </p:txBody>
        </p:sp>
        <p:sp>
          <p:nvSpPr>
            <p:cNvPr id="87" name="Caixa de Texto 23"/>
            <p:cNvSpPr txBox="1"/>
            <p:nvPr/>
          </p:nvSpPr>
          <p:spPr>
            <a:xfrm>
              <a:off x="6171"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c</a:t>
              </a:r>
              <a:endParaRPr lang="pt-BR" altLang="en-US" sz="3200" i="1" baseline="-25000" dirty="0" smtClean="0">
                <a:latin typeface="Cambria" panose="02040503050406030204" charset="0"/>
                <a:cs typeface="Cambria" panose="02040503050406030204" charset="0"/>
              </a:endParaRPr>
            </a:p>
          </p:txBody>
        </p:sp>
      </p:grpSp>
    </p:spTree>
  </p:cSld>
  <p:clrMapOvr>
    <a:masterClrMapping/>
  </p:clrMapOvr>
  <p:timing>
    <p:tnLst>
      <p:par>
        <p:cTn id="1" dur="indefinite" restart="never" nodeType="tmRoot"/>
      </p:par>
    </p:tnLst>
  </p:timing>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7" name="CaixaDeTexto 45"/>
          <p:cNvSpPr txBox="1"/>
          <p:nvPr/>
        </p:nvSpPr>
        <p:spPr>
          <a:xfrm>
            <a:off x="475615" y="352425"/>
            <a:ext cx="11240770" cy="1153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0"/>
              </a:spcBef>
              <a:spcAft>
                <a:spcPts val="0"/>
              </a:spcAft>
              <a:buFont typeface="Arial" panose="020B0604020202020204" pitchFamily="34" charset="0"/>
              <a:buNone/>
            </a:pPr>
            <a:r>
              <a:rPr lang="pt-BR" altLang="en-US" sz="2800" b="1" dirty="0">
                <a:latin typeface="Comic Sans MS" panose="030F0702030302020204" pitchFamily="66" charset="0"/>
                <a:cs typeface="Comic Sans MS" panose="030F0702030302020204" pitchFamily="66" charset="0"/>
              </a:rPr>
              <a:t>Observemos que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6" name="Grupo 5"/>
          <p:cNvGrpSpPr/>
          <p:nvPr/>
        </p:nvGrpSpPr>
        <p:grpSpPr>
          <a:xfrm>
            <a:off x="7180580" y="4225924"/>
            <a:ext cx="4291330" cy="2418709"/>
            <a:chOff x="1689" y="6606"/>
            <a:chExt cx="6758" cy="3809"/>
          </a:xfrm>
        </p:grpSpPr>
        <p:sp>
          <p:nvSpPr>
            <p:cNvPr id="30" name="Caixa de Texto 23"/>
            <p:cNvSpPr txBox="1"/>
            <p:nvPr/>
          </p:nvSpPr>
          <p:spPr>
            <a:xfrm>
              <a:off x="3760" y="9591"/>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74"/>
            <p:cNvCxnSpPr/>
            <p:nvPr/>
          </p:nvCxnSpPr>
          <p:spPr>
            <a:xfrm>
              <a:off x="6396" y="8384"/>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4902" y="9206"/>
              <a:ext cx="0" cy="657"/>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6379" y="6932"/>
              <a:ext cx="0" cy="2293"/>
            </a:xfrm>
            <a:prstGeom prst="line">
              <a:avLst/>
            </a:prstGeom>
            <a:ln w="28575">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rot="0">
              <a:off x="6091" y="7515"/>
              <a:ext cx="610" cy="870"/>
              <a:chOff x="7555792" y="2647951"/>
              <a:chExt cx="387626" cy="552342"/>
            </a:xfrm>
            <a:solidFill>
              <a:srgbClr val="00B0F0">
                <a:alpha val="97000"/>
              </a:srgbClr>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rot="5400000" flipH="1">
              <a:off x="3195" y="6509"/>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rot="5400000" flipH="1">
              <a:off x="7172" y="6181"/>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flipH="1">
              <a:off x="5210" y="9367"/>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2695" y="6205"/>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1689" y="8115"/>
              <a:ext cx="1312" cy="919"/>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9" name="Caixa de Texto 23"/>
            <p:cNvSpPr txBox="1"/>
            <p:nvPr/>
          </p:nvSpPr>
          <p:spPr>
            <a:xfrm>
              <a:off x="6841" y="6821"/>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1785" y="6850"/>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58" name="Conector Reto 57"/>
            <p:cNvCxnSpPr/>
            <p:nvPr/>
          </p:nvCxnSpPr>
          <p:spPr>
            <a:xfrm rot="16200000">
              <a:off x="6792" y="6513"/>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flipH="1">
              <a:off x="3584" y="9225"/>
              <a:ext cx="280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flipV="1">
              <a:off x="3600" y="6931"/>
              <a:ext cx="0" cy="2293"/>
            </a:xfrm>
            <a:prstGeom prst="line">
              <a:avLst/>
            </a:prstGeom>
            <a:ln w="28575">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52" name="Forma livre 51"/>
            <p:cNvSpPr/>
            <p:nvPr/>
          </p:nvSpPr>
          <p:spPr>
            <a:xfrm>
              <a:off x="1763" y="7004"/>
              <a:ext cx="1994" cy="2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3" name="Caixa de Texto 2"/>
                <p:cNvSpPr txBox="1"/>
                <p:nvPr/>
              </p:nvSpPr>
              <p:spPr>
                <a:xfrm>
                  <a:off x="6526" y="8072"/>
                  <a:ext cx="1921" cy="822"/>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6526" y="8072"/>
                  <a:ext cx="1921" cy="822"/>
                </a:xfrm>
                <a:prstGeom prst="rect">
                  <a:avLst/>
                </a:prstGeom>
                <a:blipFill rotWithShape="1">
                  <a:blip r:embed="rId1"/>
                </a:blipFill>
              </p:spPr>
              <p:txBody>
                <a:bodyPr/>
                <a:lstStyle/>
                <a:p>
                  <a:r>
                    <a:rPr lang="pt-BR" altLang="en-US">
                      <a:noFill/>
                    </a:rPr>
                    <a:t> </a:t>
                  </a:r>
                </a:p>
              </p:txBody>
            </p:sp>
          </mc:Fallback>
        </mc:AlternateContent>
        <p:sp>
          <p:nvSpPr>
            <p:cNvPr id="24" name="Retângulo 23"/>
            <p:cNvSpPr/>
            <p:nvPr/>
          </p:nvSpPr>
          <p:spPr>
            <a:xfrm rot="5400000" flipH="1">
              <a:off x="3218" y="7761"/>
              <a:ext cx="750" cy="37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32" name="Caixa de Texto 31"/>
                <p:cNvSpPr txBox="1"/>
                <p:nvPr/>
              </p:nvSpPr>
              <p:spPr>
                <a:xfrm>
                  <a:off x="3761" y="7515"/>
                  <a:ext cx="916" cy="822"/>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2" name="Caixa de Texto 31"/>
                <p:cNvSpPr txBox="1">
                  <a:spLocks noRot="1" noChangeAspect="1" noMove="1" noResize="1" noEditPoints="1" noAdjustHandles="1" noChangeArrowheads="1" noChangeShapeType="1" noTextEdit="1"/>
                </p:cNvSpPr>
                <p:nvPr/>
              </p:nvSpPr>
              <p:spPr>
                <a:xfrm>
                  <a:off x="3761" y="7515"/>
                  <a:ext cx="916" cy="822"/>
                </a:xfrm>
                <a:prstGeom prst="rect">
                  <a:avLst/>
                </a:prstGeom>
                <a:blipFill rotWithShape="1">
                  <a:blip r:embed="rId2"/>
                </a:blipFill>
              </p:spPr>
              <p:txBody>
                <a:bodyPr/>
                <a:lstStyle/>
                <a:p>
                  <a:r>
                    <a:rPr lang="pt-BR" altLang="en-US">
                      <a:noFill/>
                    </a:rPr>
                    <a:t> </a:t>
                  </a:r>
                </a:p>
              </p:txBody>
            </p:sp>
          </mc:Fallback>
        </mc:AlternateContent>
      </p:grpSp>
      <mc:AlternateContent xmlns:mc="http://schemas.openxmlformats.org/markup-compatibility/2006">
        <mc:Choice xmlns:a14="http://schemas.microsoft.com/office/drawing/2010/main" Requires="a14">
          <p:sp>
            <p:nvSpPr>
              <p:cNvPr id="74" name="Caixa de Texto 73"/>
              <p:cNvSpPr txBox="1"/>
              <p:nvPr/>
            </p:nvSpPr>
            <p:spPr>
              <a:xfrm>
                <a:off x="4077970" y="1290652"/>
                <a:ext cx="5978525" cy="1010920"/>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𝛽</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sz="3200" i="1">
                              <a:latin typeface="Cambria Math" panose="02040503050406030204" pitchFamily="18" charset="0"/>
                            </a:rPr>
                            <m:t>𝑏</m:t>
                          </m:r>
                        </m:sub>
                      </m:sSub>
                      <m:r>
                        <a:rPr lang="en-US" sz="3200" i="1">
                          <a:latin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𝛽</m:t>
                      </m:r>
                      <m:f>
                        <m:fPr>
                          <m:ctrlPr>
                            <a:rPr lang="en-US" sz="3200" i="1">
                              <a:latin typeface="Cambria Math" panose="02040503050406030204" pitchFamily="18" charset="0"/>
                              <a:cs typeface="Cambria Math" panose="02040503050406030204" pitchFamily="18" charset="0"/>
                            </a:rPr>
                          </m:ctrlPr>
                        </m:fPr>
                        <m:num>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𝑣</m:t>
                              </m:r>
                            </m:e>
                            <m:sub>
                              <m:r>
                                <a:rPr lang="en-US" sz="3200" i="1">
                                  <a:latin typeface="Cambria Math" panose="02040503050406030204" pitchFamily="18" charset="0"/>
                                  <a:cs typeface="Cambria Math" panose="02040503050406030204" pitchFamily="18" charset="0"/>
                                </a:rPr>
                                <m:t>𝑏𝑒</m:t>
                              </m:r>
                            </m:sub>
                          </m:sSub>
                        </m:num>
                        <m:den>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𝑟</m:t>
                              </m:r>
                            </m:e>
                            <m:sub>
                              <m:r>
                                <a:rPr lang="en-US" sz="3200" i="1">
                                  <a:latin typeface="Cambria Math" panose="02040503050406030204" pitchFamily="18" charset="0"/>
                                  <a:cs typeface="Cambria Math" panose="02040503050406030204" pitchFamily="18" charset="0"/>
                                </a:rPr>
                                <m:t>𝜋</m:t>
                              </m:r>
                            </m:sub>
                          </m:sSub>
                        </m:den>
                      </m:f>
                      <m:r>
                        <a:rPr lang="en-US"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𝛽</m:t>
                      </m:r>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𝑣</m:t>
                          </m:r>
                        </m:e>
                        <m:sub>
                          <m:r>
                            <a:rPr lang="en-US" sz="3200" i="1">
                              <a:latin typeface="Cambria Math" panose="02040503050406030204" pitchFamily="18" charset="0"/>
                              <a:cs typeface="Cambria Math" panose="02040503050406030204" pitchFamily="18" charset="0"/>
                            </a:rPr>
                            <m:t>𝑏𝑒</m:t>
                          </m:r>
                        </m:sub>
                      </m:sSub>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num>
                        <m:den>
                          <m:r>
                            <a:rPr lang="en-US" altLang="pt-BR" sz="3200" i="1">
                              <a:latin typeface="Cambria Math" panose="02040503050406030204" pitchFamily="18" charset="0"/>
                              <a:cs typeface="Cambria Math" panose="02040503050406030204" pitchFamily="18" charset="0"/>
                            </a:rPr>
                            <m:t>𝛽</m:t>
                          </m:r>
                        </m:den>
                      </m:f>
                      <m:r>
                        <a:rPr lang="en-US" altLang="pt-BR" sz="3200" i="1">
                          <a:latin typeface="Cambria Math" panose="02040503050406030204" pitchFamily="18" charset="0"/>
                          <a:cs typeface="Cambria Math" panose="02040503050406030204" pitchFamily="18" charset="0"/>
                        </a:rPr>
                        <m:t>=</m:t>
                      </m:r>
                      <m:sSub>
                        <m:sSubPr>
                          <m:ctrlPr>
                            <a:rPr lang="en-US" sz="3200" i="1">
                              <a:latin typeface="Cambria Math" panose="02040503050406030204" pitchFamily="18" charset="0"/>
                              <a:cs typeface="Cambria Math" panose="02040503050406030204" pitchFamily="18" charset="0"/>
                            </a:rPr>
                          </m:ctrlPr>
                        </m:sSubPr>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r>
                            <a:rPr lang="en-US" sz="3200" i="1">
                              <a:latin typeface="Cambria Math" panose="02040503050406030204" pitchFamily="18" charset="0"/>
                              <a:cs typeface="Cambria Math" panose="02040503050406030204" pitchFamily="18" charset="0"/>
                            </a:rPr>
                            <m:t>𝑣</m:t>
                          </m:r>
                        </m:e>
                        <m:sub>
                          <m:r>
                            <a:rPr lang="en-US" sz="3200" i="1">
                              <a:latin typeface="Cambria Math" panose="02040503050406030204" pitchFamily="18" charset="0"/>
                              <a:cs typeface="Cambria Math" panose="02040503050406030204" pitchFamily="18" charset="0"/>
                            </a:rPr>
                            <m:t>𝑏𝑒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74" name="Caixa de Texto 73"/>
              <p:cNvSpPr txBox="1">
                <a:spLocks noRot="1" noChangeAspect="1" noMove="1" noResize="1" noEditPoints="1" noAdjustHandles="1" noChangeArrowheads="1" noChangeShapeType="1" noTextEdit="1"/>
              </p:cNvSpPr>
              <p:nvPr/>
            </p:nvSpPr>
            <p:spPr>
              <a:xfrm>
                <a:off x="4077970" y="1290652"/>
                <a:ext cx="5978525" cy="1010920"/>
              </a:xfrm>
              <a:prstGeom prst="rect">
                <a:avLst/>
              </a:prstGeom>
              <a:blipFill rotWithShape="1">
                <a:blip r:embed="rId3"/>
                <a:stretch>
                  <a:fillRect t="-33" b="3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DeTexto 45"/>
              <p:cNvSpPr txBox="1"/>
              <p:nvPr/>
            </p:nvSpPr>
            <p:spPr>
              <a:xfrm>
                <a:off x="271145" y="2206625"/>
                <a:ext cx="11649075" cy="1383665"/>
              </a:xfrm>
              <a:prstGeom prst="rect">
                <a:avLst/>
              </a:prstGeom>
              <a:noFill/>
            </p:spPr>
            <p:txBody>
              <a:bodyPr wrap="square" rtlCol="0">
                <a:spAutoFit/>
              </a:bodyPr>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 equação acima, vemos que se pode substituir o gerador vinculado </a:t>
                </a:r>
                <a14:m>
                  <m:oMath xmlns:m="http://schemas.openxmlformats.org/officeDocument/2006/math">
                    <m:r>
                      <a:rPr lang="en-US" altLang="pt-BR" sz="2800" i="1">
                        <a:latin typeface="Cambria Math" panose="02040503050406030204" pitchFamily="18" charset="0"/>
                        <a:cs typeface="Cambria Math" panose="02040503050406030204" pitchFamily="18" charset="0"/>
                      </a:rPr>
                      <m:t>𝛽</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𝑏</m:t>
                        </m:r>
                      </m:sub>
                    </m:sSub>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por outro </a:t>
                </a: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r>
                          <a:rPr lang="en-US"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cs typeface="Cambria Math" panose="02040503050406030204" pitchFamily="18" charset="0"/>
                          </a:rPr>
                          <m:t>𝑏𝑒</m:t>
                        </m:r>
                      </m:sub>
                    </m:sSub>
                    <m:r>
                      <a:rPr lang="en-US" sz="2800" i="1">
                        <a:latin typeface="Cambria Math" panose="02040503050406030204" pitchFamily="18" charset="0"/>
                        <a:cs typeface="Cambria Math" panose="02040503050406030204" pitchFamily="18" charset="0"/>
                      </a:rPr>
                      <m:t>, </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mantendo o comportamento do circuito. Temos assim dois modelos equivalentes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híbridos. </a:t>
                </a:r>
                <a:endParaRPr lang="pt-BR" altLang="en-US" sz="2800" b="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endParaRPr>
              </a:p>
            </p:txBody>
          </p:sp>
        </mc:Choice>
        <mc:Fallback>
          <p:sp>
            <p:nvSpPr>
              <p:cNvPr id="4" name="CaixaDeTexto 45"/>
              <p:cNvSpPr txBox="1">
                <a:spLocks noRot="1" noChangeAspect="1" noMove="1" noResize="1" noEditPoints="1" noAdjustHandles="1" noChangeArrowheads="1" noChangeShapeType="1" noTextEdit="1"/>
              </p:cNvSpPr>
              <p:nvPr/>
            </p:nvSpPr>
            <p:spPr>
              <a:xfrm>
                <a:off x="271145" y="2206625"/>
                <a:ext cx="11649075" cy="1383665"/>
              </a:xfrm>
              <a:prstGeom prst="rect">
                <a:avLst/>
              </a:prstGeom>
              <a:blipFill rotWithShape="1">
                <a:blip r:embed="rId4"/>
                <a:stretch>
                  <a:fillRect/>
                </a:stretch>
              </a:blipFill>
            </p:spPr>
            <p:txBody>
              <a:bodyPr/>
              <a:lstStyle/>
              <a:p>
                <a:r>
                  <a:rPr lang="pt-BR" altLang="en-US">
                    <a:noFill/>
                  </a:rPr>
                  <a:t> </a:t>
                </a:r>
              </a:p>
            </p:txBody>
          </p:sp>
        </mc:Fallback>
      </mc:AlternateContent>
      <p:grpSp>
        <p:nvGrpSpPr>
          <p:cNvPr id="7" name="Grupo 6"/>
          <p:cNvGrpSpPr/>
          <p:nvPr/>
        </p:nvGrpSpPr>
        <p:grpSpPr>
          <a:xfrm>
            <a:off x="1107440" y="4258310"/>
            <a:ext cx="4104640" cy="2418715"/>
            <a:chOff x="1689" y="6606"/>
            <a:chExt cx="6464" cy="3809"/>
          </a:xfrm>
        </p:grpSpPr>
        <p:sp>
          <p:nvSpPr>
            <p:cNvPr id="26" name="Caixa de Texto 23"/>
            <p:cNvSpPr txBox="1"/>
            <p:nvPr/>
          </p:nvSpPr>
          <p:spPr>
            <a:xfrm>
              <a:off x="3760" y="9591"/>
              <a:ext cx="1312" cy="824"/>
            </a:xfrm>
            <a:prstGeom prst="rect">
              <a:avLst/>
            </a:prstGeom>
            <a:noFill/>
          </p:spPr>
          <p:txBody>
            <a:bodyPr wrap="square" rtlCol="0">
              <a:spAutoFit/>
            </a:bodyPr>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27" name="Conector Reto 74"/>
            <p:cNvCxnSpPr/>
            <p:nvPr/>
          </p:nvCxnSpPr>
          <p:spPr>
            <a:xfrm>
              <a:off x="6396" y="8384"/>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H="1">
              <a:off x="4902" y="9206"/>
              <a:ext cx="0" cy="657"/>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V="1">
              <a:off x="6379" y="6932"/>
              <a:ext cx="0" cy="2293"/>
            </a:xfrm>
            <a:prstGeom prst="line">
              <a:avLst/>
            </a:prstGeom>
            <a:ln w="28575">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35" name="Grupo 34"/>
            <p:cNvGrpSpPr/>
            <p:nvPr/>
          </p:nvGrpSpPr>
          <p:grpSpPr>
            <a:xfrm rot="0">
              <a:off x="6091" y="7515"/>
              <a:ext cx="610" cy="870"/>
              <a:chOff x="7555792" y="2647951"/>
              <a:chExt cx="387626" cy="552342"/>
            </a:xfrm>
            <a:solidFill>
              <a:srgbClr val="00B0F0">
                <a:alpha val="97000"/>
              </a:srgbClr>
            </a:solidFill>
          </p:grpSpPr>
          <p:sp>
            <p:nvSpPr>
              <p:cNvPr id="36" name="Elipse 3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37"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8" name="Conector Reto 37"/>
            <p:cNvCxnSpPr/>
            <p:nvPr/>
          </p:nvCxnSpPr>
          <p:spPr>
            <a:xfrm rot="5400000" flipH="1">
              <a:off x="3195" y="6509"/>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9" name="Conector de Seta Reta 18"/>
            <p:cNvCxnSpPr/>
            <p:nvPr/>
          </p:nvCxnSpPr>
          <p:spPr>
            <a:xfrm rot="5400000" flipH="1">
              <a:off x="7172" y="6181"/>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0" name="Conector de Seta Reta 39"/>
            <p:cNvCxnSpPr/>
            <p:nvPr/>
          </p:nvCxnSpPr>
          <p:spPr>
            <a:xfrm flipH="1">
              <a:off x="5210" y="9367"/>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1" name="Conector de Seta Reta 18"/>
            <p:cNvCxnSpPr/>
            <p:nvPr/>
          </p:nvCxnSpPr>
          <p:spPr>
            <a:xfrm rot="16200000" flipH="1">
              <a:off x="2695" y="6205"/>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5" name="Caixa de Texto 23"/>
            <p:cNvSpPr txBox="1"/>
            <p:nvPr/>
          </p:nvSpPr>
          <p:spPr>
            <a:xfrm>
              <a:off x="1689" y="8115"/>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46" name="Caixa de Texto 23"/>
            <p:cNvSpPr txBox="1"/>
            <p:nvPr/>
          </p:nvSpPr>
          <p:spPr>
            <a:xfrm>
              <a:off x="6841" y="6821"/>
              <a:ext cx="1312" cy="824"/>
            </a:xfrm>
            <a:prstGeom prst="rect">
              <a:avLst/>
            </a:prstGeom>
            <a:noFill/>
          </p:spPr>
          <p:txBody>
            <a:bodyPr wrap="square" rtlCol="0">
              <a:spAutoFit/>
            </a:bodyPr>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8" name="Caixa de Texto 23"/>
            <p:cNvSpPr txBox="1"/>
            <p:nvPr/>
          </p:nvSpPr>
          <p:spPr>
            <a:xfrm>
              <a:off x="1785" y="6850"/>
              <a:ext cx="1312" cy="824"/>
            </a:xfrm>
            <a:prstGeom prst="rect">
              <a:avLst/>
            </a:prstGeom>
            <a:noFill/>
          </p:spPr>
          <p:txBody>
            <a:bodyPr wrap="square" rtlCol="0">
              <a:spAutoFit/>
            </a:bodyPr>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49" name="Conector Reto 48"/>
            <p:cNvCxnSpPr/>
            <p:nvPr/>
          </p:nvCxnSpPr>
          <p:spPr>
            <a:xfrm rot="16200000">
              <a:off x="6792" y="6513"/>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flipH="1">
              <a:off x="3584" y="9225"/>
              <a:ext cx="280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flipV="1">
              <a:off x="3600" y="6931"/>
              <a:ext cx="0" cy="2293"/>
            </a:xfrm>
            <a:prstGeom prst="line">
              <a:avLst/>
            </a:prstGeom>
            <a:ln w="28575">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53" name="Forma livre 52"/>
            <p:cNvSpPr/>
            <p:nvPr/>
          </p:nvSpPr>
          <p:spPr>
            <a:xfrm>
              <a:off x="1763" y="7004"/>
              <a:ext cx="1994" cy="2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57" name="Retângulo 56"/>
            <p:cNvSpPr/>
            <p:nvPr/>
          </p:nvSpPr>
          <p:spPr>
            <a:xfrm rot="5400000" flipH="1">
              <a:off x="3218" y="7761"/>
              <a:ext cx="750" cy="37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mc:AlternateContent xmlns:mc="http://schemas.openxmlformats.org/markup-compatibility/2006">
          <mc:Choice xmlns:a14="http://schemas.microsoft.com/office/drawing/2010/main" Requires="a14">
            <p:sp>
              <p:nvSpPr>
                <p:cNvPr id="60" name="Caixa de Texto 59"/>
                <p:cNvSpPr txBox="1"/>
                <p:nvPr/>
              </p:nvSpPr>
              <p:spPr>
                <a:xfrm>
                  <a:off x="3761" y="7515"/>
                  <a:ext cx="916" cy="822"/>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pt-BR" altLang="en-US"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0" name="Caixa de Texto 59"/>
                <p:cNvSpPr txBox="1">
                  <a:spLocks noRot="1" noChangeAspect="1" noMove="1" noResize="1" noEditPoints="1" noAdjustHandles="1" noChangeArrowheads="1" noChangeShapeType="1" noTextEdit="1"/>
                </p:cNvSpPr>
                <p:nvPr/>
              </p:nvSpPr>
              <p:spPr>
                <a:xfrm>
                  <a:off x="3761" y="7515"/>
                  <a:ext cx="916" cy="822"/>
                </a:xfrm>
                <a:prstGeom prst="rect">
                  <a:avLst/>
                </a:prstGeom>
                <a:blipFill rotWithShape="1">
                  <a:blip r:embed="rId2"/>
                </a:blipFill>
              </p:spPr>
              <p:txBody>
                <a:bodyPr/>
                <a:lstStyle/>
                <a:p>
                  <a:r>
                    <a:rPr lang="pt-BR" altLang="en-US">
                      <a:noFill/>
                    </a:rPr>
                    <a:t> </a:t>
                  </a:r>
                </a:p>
              </p:txBody>
            </p:sp>
          </mc:Fallback>
        </mc:AlternateContent>
      </p:grpSp>
      <mc:AlternateContent xmlns:mc="http://schemas.openxmlformats.org/markup-compatibility/2006">
        <mc:Choice xmlns:a14="http://schemas.microsoft.com/office/drawing/2010/main" Requires="a14">
          <p:sp>
            <p:nvSpPr>
              <p:cNvPr id="61" name="Caixa de Texto 60"/>
              <p:cNvSpPr txBox="1"/>
              <p:nvPr/>
            </p:nvSpPr>
            <p:spPr>
              <a:xfrm>
                <a:off x="4166235" y="5140657"/>
                <a:ext cx="718185" cy="521970"/>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𝛽</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𝑏</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61" name="Caixa de Texto 60"/>
              <p:cNvSpPr txBox="1">
                <a:spLocks noRot="1" noChangeAspect="1" noMove="1" noResize="1" noEditPoints="1" noAdjustHandles="1" noChangeArrowheads="1" noChangeShapeType="1" noTextEdit="1"/>
              </p:cNvSpPr>
              <p:nvPr/>
            </p:nvSpPr>
            <p:spPr>
              <a:xfrm>
                <a:off x="4166235" y="5140657"/>
                <a:ext cx="718185" cy="521970"/>
              </a:xfrm>
              <a:prstGeom prst="rect">
                <a:avLst/>
              </a:prstGeom>
              <a:blipFill rotWithShape="1">
                <a:blip r:embed="rId5"/>
                <a:stretch>
                  <a:fillRect t="-64" b="6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 de Texto 4"/>
              <p:cNvSpPr txBox="1"/>
              <p:nvPr/>
            </p:nvSpPr>
            <p:spPr>
              <a:xfrm>
                <a:off x="3314700" y="5996637"/>
                <a:ext cx="568325" cy="521970"/>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3314700" y="5996637"/>
                <a:ext cx="568325" cy="521970"/>
              </a:xfrm>
              <a:prstGeom prst="rect">
                <a:avLst/>
              </a:prstGeom>
              <a:blipFill rotWithShape="1">
                <a:blip r:embed="rId6"/>
                <a:stretch>
                  <a:fillRect t="-64" b="6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2" name="Caixa de Texto 11"/>
              <p:cNvSpPr txBox="1"/>
              <p:nvPr/>
            </p:nvSpPr>
            <p:spPr>
              <a:xfrm>
                <a:off x="4290060" y="3751912"/>
                <a:ext cx="502920" cy="521970"/>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𝑐</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12" name="Caixa de Texto 11"/>
              <p:cNvSpPr txBox="1">
                <a:spLocks noRot="1" noChangeAspect="1" noMove="1" noResize="1" noEditPoints="1" noAdjustHandles="1" noChangeArrowheads="1" noChangeShapeType="1" noTextEdit="1"/>
              </p:cNvSpPr>
              <p:nvPr/>
            </p:nvSpPr>
            <p:spPr>
              <a:xfrm>
                <a:off x="4290060" y="3751912"/>
                <a:ext cx="502920" cy="521970"/>
              </a:xfrm>
              <a:prstGeom prst="rect">
                <a:avLst/>
              </a:prstGeom>
              <a:blipFill rotWithShape="1">
                <a:blip r:embed="rId7"/>
                <a:stretch>
                  <a:fillRect t="-64" b="6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6" name="Caixa de Texto 15"/>
              <p:cNvSpPr txBox="1"/>
              <p:nvPr/>
            </p:nvSpPr>
            <p:spPr>
              <a:xfrm>
                <a:off x="1433195" y="3751912"/>
                <a:ext cx="514350" cy="521970"/>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𝑏</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16" name="Caixa de Texto 15"/>
              <p:cNvSpPr txBox="1">
                <a:spLocks noRot="1" noChangeAspect="1" noMove="1" noResize="1" noEditPoints="1" noAdjustHandles="1" noChangeArrowheads="1" noChangeShapeType="1" noTextEdit="1"/>
              </p:cNvSpPr>
              <p:nvPr/>
            </p:nvSpPr>
            <p:spPr>
              <a:xfrm>
                <a:off x="1433195" y="3751912"/>
                <a:ext cx="514350" cy="521970"/>
              </a:xfrm>
              <a:prstGeom prst="rect">
                <a:avLst/>
              </a:prstGeom>
              <a:blipFill rotWithShape="1">
                <a:blip r:embed="rId8"/>
                <a:stretch>
                  <a:fillRect t="-64" b="6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3" name="Caixa de Texto 32"/>
              <p:cNvSpPr txBox="1"/>
              <p:nvPr/>
            </p:nvSpPr>
            <p:spPr>
              <a:xfrm>
                <a:off x="7550150" y="3751912"/>
                <a:ext cx="514350" cy="521970"/>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𝑏</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33" name="Caixa de Texto 32"/>
              <p:cNvSpPr txBox="1">
                <a:spLocks noRot="1" noChangeAspect="1" noMove="1" noResize="1" noEditPoints="1" noAdjustHandles="1" noChangeArrowheads="1" noChangeShapeType="1" noTextEdit="1"/>
              </p:cNvSpPr>
              <p:nvPr/>
            </p:nvSpPr>
            <p:spPr>
              <a:xfrm>
                <a:off x="7550150" y="3751912"/>
                <a:ext cx="514350" cy="521970"/>
              </a:xfrm>
              <a:prstGeom prst="rect">
                <a:avLst/>
              </a:prstGeom>
              <a:blipFill rotWithShape="1">
                <a:blip r:embed="rId8"/>
                <a:stretch>
                  <a:fillRect t="-64" b="6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4" name="Caixa de Texto 53"/>
              <p:cNvSpPr txBox="1"/>
              <p:nvPr/>
            </p:nvSpPr>
            <p:spPr>
              <a:xfrm>
                <a:off x="10393045" y="3703017"/>
                <a:ext cx="475615" cy="521970"/>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𝑐</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54" name="Caixa de Texto 53"/>
              <p:cNvSpPr txBox="1">
                <a:spLocks noRot="1" noChangeAspect="1" noMove="1" noResize="1" noEditPoints="1" noAdjustHandles="1" noChangeArrowheads="1" noChangeShapeType="1" noTextEdit="1"/>
              </p:cNvSpPr>
              <p:nvPr/>
            </p:nvSpPr>
            <p:spPr>
              <a:xfrm>
                <a:off x="10393045" y="3703017"/>
                <a:ext cx="475615" cy="521970"/>
              </a:xfrm>
              <a:prstGeom prst="rect">
                <a:avLst/>
              </a:prstGeom>
              <a:blipFill rotWithShape="1">
                <a:blip r:embed="rId9"/>
                <a:stretch>
                  <a:fillRect t="-64" b="6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5" name="Caixa de Texto 54"/>
              <p:cNvSpPr txBox="1"/>
              <p:nvPr/>
            </p:nvSpPr>
            <p:spPr>
              <a:xfrm>
                <a:off x="9395460" y="5909007"/>
                <a:ext cx="480695" cy="521970"/>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55" name="Caixa de Texto 54"/>
              <p:cNvSpPr txBox="1">
                <a:spLocks noRot="1" noChangeAspect="1" noMove="1" noResize="1" noEditPoints="1" noAdjustHandles="1" noChangeArrowheads="1" noChangeShapeType="1" noTextEdit="1"/>
              </p:cNvSpPr>
              <p:nvPr/>
            </p:nvSpPr>
            <p:spPr>
              <a:xfrm>
                <a:off x="9395460" y="5909007"/>
                <a:ext cx="480695" cy="521970"/>
              </a:xfrm>
              <a:prstGeom prst="rect">
                <a:avLst/>
              </a:prstGeom>
              <a:blipFill rotWithShape="1">
                <a:blip r:embed="rId10"/>
                <a:stretch>
                  <a:fillRect t="-64" b="64"/>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838200" y="382792"/>
            <a:ext cx="10515600" cy="152241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Font typeface="Arial" panose="020B0604020202020204" pitchFamily="34" charset="0"/>
              <a:buNone/>
            </a:pPr>
            <a:r>
              <a:rPr lang="pt-BR" b="1" dirty="0" smtClean="0">
                <a:solidFill>
                  <a:srgbClr val="C00000"/>
                </a:solidFill>
                <a:latin typeface="Comic Sans MS" panose="030F0702030302020204" pitchFamily="66" charset="0"/>
              </a:rPr>
              <a:t>P6</a:t>
            </a:r>
            <a:r>
              <a:rPr lang="pt-BR" sz="3200" b="1" dirty="0" smtClean="0">
                <a:solidFill>
                  <a:srgbClr val="C00000"/>
                </a:solidFill>
                <a:latin typeface="Comic Sans MS" panose="030F0702030302020204" pitchFamily="66" charset="0"/>
              </a:rPr>
              <a:t>. Multiplicação de t por constante</a:t>
            </a:r>
            <a:endParaRPr lang="pt-BR" sz="3200" b="1" dirty="0" smtClean="0">
              <a:solidFill>
                <a:srgbClr val="C00000"/>
              </a:solidFill>
              <a:latin typeface="Comic Sans MS" panose="030F0702030302020204" pitchFamily="66" charset="0"/>
            </a:endParaRPr>
          </a:p>
          <a:p>
            <a:pPr marL="0" indent="0" algn="ctr">
              <a:lnSpc>
                <a:spcPct val="120000"/>
              </a:lnSpc>
              <a:buNone/>
            </a:pPr>
            <a:r>
              <a:rPr lang="pt-BR" sz="3200" dirty="0" smtClean="0">
                <a:latin typeface="Viner Hand ITC" panose="03070502030502020203" pitchFamily="66" charset="0"/>
              </a:rPr>
              <a:t>L</a:t>
            </a:r>
            <a:r>
              <a:rPr lang="pt-BR" sz="3200" dirty="0" smtClean="0">
                <a:latin typeface="Comic Sans MS" panose="030F0702030302020204" pitchFamily="66" charset="0"/>
              </a:rPr>
              <a:t>(f(</a:t>
            </a:r>
            <a:r>
              <a:rPr lang="pt-BR" sz="3200" dirty="0" err="1" smtClean="0">
                <a:latin typeface="Comic Sans MS" panose="030F0702030302020204" pitchFamily="66" charset="0"/>
              </a:rPr>
              <a:t>kt</a:t>
            </a:r>
            <a:r>
              <a:rPr lang="pt-BR" sz="3200" dirty="0" smtClean="0">
                <a:latin typeface="Comic Sans MS" panose="030F0702030302020204" pitchFamily="66" charset="0"/>
              </a:rPr>
              <a:t>)) = (1/k)</a:t>
            </a:r>
            <a:r>
              <a:rPr lang="pt-BR" sz="3200" baseline="-25000" dirty="0" smtClean="0">
                <a:latin typeface="Comic Sans MS" panose="030F0702030302020204" pitchFamily="66" charset="0"/>
              </a:rPr>
              <a:t> </a:t>
            </a:r>
            <a:r>
              <a:rPr lang="pt-BR" sz="3200" dirty="0" smtClean="0">
                <a:latin typeface="Comic Sans MS" panose="030F0702030302020204" pitchFamily="66" charset="0"/>
              </a:rPr>
              <a:t>F(s/k)</a:t>
            </a:r>
            <a:endParaRPr lang="pt-BR" sz="3200" dirty="0">
              <a:latin typeface="Viner Hand ITC" panose="03070502030502020203" pitchFamily="66" charset="0"/>
            </a:endParaRPr>
          </a:p>
        </p:txBody>
      </p:sp>
      <p:cxnSp>
        <p:nvCxnSpPr>
          <p:cNvPr id="4" name="Conector de Seta Reta 3"/>
          <p:cNvCxnSpPr/>
          <p:nvPr/>
        </p:nvCxnSpPr>
        <p:spPr>
          <a:xfrm flipH="1">
            <a:off x="1069310" y="3091543"/>
            <a:ext cx="19252" cy="2870685"/>
          </a:xfrm>
          <a:prstGeom prst="straightConnector1">
            <a:avLst/>
          </a:prstGeom>
          <a:ln w="22225">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V="1">
            <a:off x="409221" y="5494338"/>
            <a:ext cx="4780388" cy="8708"/>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CaixaDeTexto 5"/>
          <p:cNvSpPr txBox="1"/>
          <p:nvPr/>
        </p:nvSpPr>
        <p:spPr>
          <a:xfrm>
            <a:off x="1195806" y="2782862"/>
            <a:ext cx="754903" cy="461665"/>
          </a:xfrm>
          <a:prstGeom prst="rect">
            <a:avLst/>
          </a:prstGeom>
          <a:noFill/>
        </p:spPr>
        <p:txBody>
          <a:bodyPr wrap="square" rtlCol="0">
            <a:spAutoFit/>
          </a:bodyPr>
          <a:lstStyle/>
          <a:p>
            <a:r>
              <a:rPr lang="pt-BR" sz="2400" dirty="0">
                <a:latin typeface="Comic Sans MS" panose="030F0702030302020204" pitchFamily="66" charset="0"/>
              </a:rPr>
              <a:t>f</a:t>
            </a:r>
            <a:r>
              <a:rPr lang="pt-BR" sz="2400" dirty="0" smtClean="0">
                <a:latin typeface="Comic Sans MS" panose="030F0702030302020204" pitchFamily="66" charset="0"/>
              </a:rPr>
              <a:t>(t)</a:t>
            </a:r>
            <a:endParaRPr lang="pt-BR" sz="2400" dirty="0">
              <a:latin typeface="Comic Sans MS" panose="030F0702030302020204" pitchFamily="66" charset="0"/>
            </a:endParaRPr>
          </a:p>
        </p:txBody>
      </p:sp>
      <p:sp>
        <p:nvSpPr>
          <p:cNvPr id="19" name="Forma livre 18"/>
          <p:cNvSpPr/>
          <p:nvPr/>
        </p:nvSpPr>
        <p:spPr>
          <a:xfrm>
            <a:off x="452835" y="3152990"/>
            <a:ext cx="4841966" cy="1917000"/>
          </a:xfrm>
          <a:custGeom>
            <a:avLst/>
            <a:gdLst>
              <a:gd name="connsiteX0" fmla="*/ 0 w 4841966"/>
              <a:gd name="connsiteY0" fmla="*/ 1218713 h 1917000"/>
              <a:gd name="connsiteX1" fmla="*/ 217714 w 4841966"/>
              <a:gd name="connsiteY1" fmla="*/ 852953 h 1917000"/>
              <a:gd name="connsiteX2" fmla="*/ 757646 w 4841966"/>
              <a:gd name="connsiteY2" fmla="*/ 217227 h 1917000"/>
              <a:gd name="connsiteX3" fmla="*/ 1140823 w 4841966"/>
              <a:gd name="connsiteY3" fmla="*/ 147559 h 1917000"/>
              <a:gd name="connsiteX4" fmla="*/ 1854926 w 4841966"/>
              <a:gd name="connsiteY4" fmla="*/ 1096793 h 1917000"/>
              <a:gd name="connsiteX5" fmla="*/ 2386149 w 4841966"/>
              <a:gd name="connsiteY5" fmla="*/ 1654141 h 1917000"/>
              <a:gd name="connsiteX6" fmla="*/ 2629989 w 4841966"/>
              <a:gd name="connsiteY6" fmla="*/ 1610599 h 1917000"/>
              <a:gd name="connsiteX7" fmla="*/ 2908663 w 4841966"/>
              <a:gd name="connsiteY7" fmla="*/ 1105501 h 1917000"/>
              <a:gd name="connsiteX8" fmla="*/ 3265714 w 4841966"/>
              <a:gd name="connsiteY8" fmla="*/ 173684 h 1917000"/>
              <a:gd name="connsiteX9" fmla="*/ 3587931 w 4841966"/>
              <a:gd name="connsiteY9" fmla="*/ 112724 h 1917000"/>
              <a:gd name="connsiteX10" fmla="*/ 4005943 w 4841966"/>
              <a:gd name="connsiteY10" fmla="*/ 1375467 h 1917000"/>
              <a:gd name="connsiteX11" fmla="*/ 4362994 w 4841966"/>
              <a:gd name="connsiteY11" fmla="*/ 1915399 h 1917000"/>
              <a:gd name="connsiteX12" fmla="*/ 4841966 w 4841966"/>
              <a:gd name="connsiteY12" fmla="*/ 1227421 h 191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41966" h="1917000">
                <a:moveTo>
                  <a:pt x="0" y="1218713"/>
                </a:moveTo>
                <a:cubicBezTo>
                  <a:pt x="45720" y="1119290"/>
                  <a:pt x="91440" y="1019867"/>
                  <a:pt x="217714" y="852953"/>
                </a:cubicBezTo>
                <a:cubicBezTo>
                  <a:pt x="343988" y="686039"/>
                  <a:pt x="603795" y="334793"/>
                  <a:pt x="757646" y="217227"/>
                </a:cubicBezTo>
                <a:cubicBezTo>
                  <a:pt x="911498" y="99661"/>
                  <a:pt x="957943" y="965"/>
                  <a:pt x="1140823" y="147559"/>
                </a:cubicBezTo>
                <a:cubicBezTo>
                  <a:pt x="1323703" y="294153"/>
                  <a:pt x="1647372" y="845696"/>
                  <a:pt x="1854926" y="1096793"/>
                </a:cubicBezTo>
                <a:cubicBezTo>
                  <a:pt x="2062480" y="1347890"/>
                  <a:pt x="2256972" y="1568507"/>
                  <a:pt x="2386149" y="1654141"/>
                </a:cubicBezTo>
                <a:cubicBezTo>
                  <a:pt x="2515326" y="1739775"/>
                  <a:pt x="2542903" y="1702039"/>
                  <a:pt x="2629989" y="1610599"/>
                </a:cubicBezTo>
                <a:cubicBezTo>
                  <a:pt x="2717075" y="1519159"/>
                  <a:pt x="2802709" y="1344987"/>
                  <a:pt x="2908663" y="1105501"/>
                </a:cubicBezTo>
                <a:cubicBezTo>
                  <a:pt x="3014617" y="866015"/>
                  <a:pt x="3152503" y="339147"/>
                  <a:pt x="3265714" y="173684"/>
                </a:cubicBezTo>
                <a:cubicBezTo>
                  <a:pt x="3378925" y="8221"/>
                  <a:pt x="3464560" y="-87573"/>
                  <a:pt x="3587931" y="112724"/>
                </a:cubicBezTo>
                <a:cubicBezTo>
                  <a:pt x="3711302" y="313021"/>
                  <a:pt x="3876766" y="1075021"/>
                  <a:pt x="4005943" y="1375467"/>
                </a:cubicBezTo>
                <a:cubicBezTo>
                  <a:pt x="4135120" y="1675913"/>
                  <a:pt x="4223657" y="1940073"/>
                  <a:pt x="4362994" y="1915399"/>
                </a:cubicBezTo>
                <a:cubicBezTo>
                  <a:pt x="4502331" y="1890725"/>
                  <a:pt x="4672148" y="1559073"/>
                  <a:pt x="4841966" y="1227421"/>
                </a:cubicBez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Forma livre 19"/>
          <p:cNvSpPr/>
          <p:nvPr/>
        </p:nvSpPr>
        <p:spPr>
          <a:xfrm>
            <a:off x="452835" y="3139454"/>
            <a:ext cx="2490651" cy="1917000"/>
          </a:xfrm>
          <a:custGeom>
            <a:avLst/>
            <a:gdLst>
              <a:gd name="connsiteX0" fmla="*/ 0 w 4841966"/>
              <a:gd name="connsiteY0" fmla="*/ 1218713 h 1917000"/>
              <a:gd name="connsiteX1" fmla="*/ 217714 w 4841966"/>
              <a:gd name="connsiteY1" fmla="*/ 852953 h 1917000"/>
              <a:gd name="connsiteX2" fmla="*/ 757646 w 4841966"/>
              <a:gd name="connsiteY2" fmla="*/ 217227 h 1917000"/>
              <a:gd name="connsiteX3" fmla="*/ 1140823 w 4841966"/>
              <a:gd name="connsiteY3" fmla="*/ 147559 h 1917000"/>
              <a:gd name="connsiteX4" fmla="*/ 1854926 w 4841966"/>
              <a:gd name="connsiteY4" fmla="*/ 1096793 h 1917000"/>
              <a:gd name="connsiteX5" fmla="*/ 2386149 w 4841966"/>
              <a:gd name="connsiteY5" fmla="*/ 1654141 h 1917000"/>
              <a:gd name="connsiteX6" fmla="*/ 2629989 w 4841966"/>
              <a:gd name="connsiteY6" fmla="*/ 1610599 h 1917000"/>
              <a:gd name="connsiteX7" fmla="*/ 2908663 w 4841966"/>
              <a:gd name="connsiteY7" fmla="*/ 1105501 h 1917000"/>
              <a:gd name="connsiteX8" fmla="*/ 3265714 w 4841966"/>
              <a:gd name="connsiteY8" fmla="*/ 173684 h 1917000"/>
              <a:gd name="connsiteX9" fmla="*/ 3587931 w 4841966"/>
              <a:gd name="connsiteY9" fmla="*/ 112724 h 1917000"/>
              <a:gd name="connsiteX10" fmla="*/ 4005943 w 4841966"/>
              <a:gd name="connsiteY10" fmla="*/ 1375467 h 1917000"/>
              <a:gd name="connsiteX11" fmla="*/ 4362994 w 4841966"/>
              <a:gd name="connsiteY11" fmla="*/ 1915399 h 1917000"/>
              <a:gd name="connsiteX12" fmla="*/ 4841966 w 4841966"/>
              <a:gd name="connsiteY12" fmla="*/ 1227421 h 191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41966" h="1917000">
                <a:moveTo>
                  <a:pt x="0" y="1218713"/>
                </a:moveTo>
                <a:cubicBezTo>
                  <a:pt x="45720" y="1119290"/>
                  <a:pt x="91440" y="1019867"/>
                  <a:pt x="217714" y="852953"/>
                </a:cubicBezTo>
                <a:cubicBezTo>
                  <a:pt x="343988" y="686039"/>
                  <a:pt x="603795" y="334793"/>
                  <a:pt x="757646" y="217227"/>
                </a:cubicBezTo>
                <a:cubicBezTo>
                  <a:pt x="911498" y="99661"/>
                  <a:pt x="957943" y="965"/>
                  <a:pt x="1140823" y="147559"/>
                </a:cubicBezTo>
                <a:cubicBezTo>
                  <a:pt x="1323703" y="294153"/>
                  <a:pt x="1647372" y="845696"/>
                  <a:pt x="1854926" y="1096793"/>
                </a:cubicBezTo>
                <a:cubicBezTo>
                  <a:pt x="2062480" y="1347890"/>
                  <a:pt x="2256972" y="1568507"/>
                  <a:pt x="2386149" y="1654141"/>
                </a:cubicBezTo>
                <a:cubicBezTo>
                  <a:pt x="2515326" y="1739775"/>
                  <a:pt x="2542903" y="1702039"/>
                  <a:pt x="2629989" y="1610599"/>
                </a:cubicBezTo>
                <a:cubicBezTo>
                  <a:pt x="2717075" y="1519159"/>
                  <a:pt x="2802709" y="1344987"/>
                  <a:pt x="2908663" y="1105501"/>
                </a:cubicBezTo>
                <a:cubicBezTo>
                  <a:pt x="3014617" y="866015"/>
                  <a:pt x="3152503" y="339147"/>
                  <a:pt x="3265714" y="173684"/>
                </a:cubicBezTo>
                <a:cubicBezTo>
                  <a:pt x="3378925" y="8221"/>
                  <a:pt x="3464560" y="-87573"/>
                  <a:pt x="3587931" y="112724"/>
                </a:cubicBezTo>
                <a:cubicBezTo>
                  <a:pt x="3711302" y="313021"/>
                  <a:pt x="3876766" y="1075021"/>
                  <a:pt x="4005943" y="1375467"/>
                </a:cubicBezTo>
                <a:cubicBezTo>
                  <a:pt x="4135120" y="1675913"/>
                  <a:pt x="4223657" y="1940073"/>
                  <a:pt x="4362994" y="1915399"/>
                </a:cubicBezTo>
                <a:cubicBezTo>
                  <a:pt x="4502331" y="1890725"/>
                  <a:pt x="4672148" y="1559073"/>
                  <a:pt x="4841966" y="1227421"/>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1" name="Forma livre 20"/>
          <p:cNvSpPr/>
          <p:nvPr/>
        </p:nvSpPr>
        <p:spPr>
          <a:xfrm>
            <a:off x="2934777" y="3207628"/>
            <a:ext cx="2490651" cy="1917000"/>
          </a:xfrm>
          <a:custGeom>
            <a:avLst/>
            <a:gdLst>
              <a:gd name="connsiteX0" fmla="*/ 0 w 4841966"/>
              <a:gd name="connsiteY0" fmla="*/ 1218713 h 1917000"/>
              <a:gd name="connsiteX1" fmla="*/ 217714 w 4841966"/>
              <a:gd name="connsiteY1" fmla="*/ 852953 h 1917000"/>
              <a:gd name="connsiteX2" fmla="*/ 757646 w 4841966"/>
              <a:gd name="connsiteY2" fmla="*/ 217227 h 1917000"/>
              <a:gd name="connsiteX3" fmla="*/ 1140823 w 4841966"/>
              <a:gd name="connsiteY3" fmla="*/ 147559 h 1917000"/>
              <a:gd name="connsiteX4" fmla="*/ 1854926 w 4841966"/>
              <a:gd name="connsiteY4" fmla="*/ 1096793 h 1917000"/>
              <a:gd name="connsiteX5" fmla="*/ 2386149 w 4841966"/>
              <a:gd name="connsiteY5" fmla="*/ 1654141 h 1917000"/>
              <a:gd name="connsiteX6" fmla="*/ 2629989 w 4841966"/>
              <a:gd name="connsiteY6" fmla="*/ 1610599 h 1917000"/>
              <a:gd name="connsiteX7" fmla="*/ 2908663 w 4841966"/>
              <a:gd name="connsiteY7" fmla="*/ 1105501 h 1917000"/>
              <a:gd name="connsiteX8" fmla="*/ 3265714 w 4841966"/>
              <a:gd name="connsiteY8" fmla="*/ 173684 h 1917000"/>
              <a:gd name="connsiteX9" fmla="*/ 3587931 w 4841966"/>
              <a:gd name="connsiteY9" fmla="*/ 112724 h 1917000"/>
              <a:gd name="connsiteX10" fmla="*/ 4005943 w 4841966"/>
              <a:gd name="connsiteY10" fmla="*/ 1375467 h 1917000"/>
              <a:gd name="connsiteX11" fmla="*/ 4362994 w 4841966"/>
              <a:gd name="connsiteY11" fmla="*/ 1915399 h 1917000"/>
              <a:gd name="connsiteX12" fmla="*/ 4841966 w 4841966"/>
              <a:gd name="connsiteY12" fmla="*/ 1227421 h 191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41966" h="1917000">
                <a:moveTo>
                  <a:pt x="0" y="1218713"/>
                </a:moveTo>
                <a:cubicBezTo>
                  <a:pt x="45720" y="1119290"/>
                  <a:pt x="91440" y="1019867"/>
                  <a:pt x="217714" y="852953"/>
                </a:cubicBezTo>
                <a:cubicBezTo>
                  <a:pt x="343988" y="686039"/>
                  <a:pt x="603795" y="334793"/>
                  <a:pt x="757646" y="217227"/>
                </a:cubicBezTo>
                <a:cubicBezTo>
                  <a:pt x="911498" y="99661"/>
                  <a:pt x="957943" y="965"/>
                  <a:pt x="1140823" y="147559"/>
                </a:cubicBezTo>
                <a:cubicBezTo>
                  <a:pt x="1323703" y="294153"/>
                  <a:pt x="1647372" y="845696"/>
                  <a:pt x="1854926" y="1096793"/>
                </a:cubicBezTo>
                <a:cubicBezTo>
                  <a:pt x="2062480" y="1347890"/>
                  <a:pt x="2256972" y="1568507"/>
                  <a:pt x="2386149" y="1654141"/>
                </a:cubicBezTo>
                <a:cubicBezTo>
                  <a:pt x="2515326" y="1739775"/>
                  <a:pt x="2542903" y="1702039"/>
                  <a:pt x="2629989" y="1610599"/>
                </a:cubicBezTo>
                <a:cubicBezTo>
                  <a:pt x="2717075" y="1519159"/>
                  <a:pt x="2802709" y="1344987"/>
                  <a:pt x="2908663" y="1105501"/>
                </a:cubicBezTo>
                <a:cubicBezTo>
                  <a:pt x="3014617" y="866015"/>
                  <a:pt x="3152503" y="339147"/>
                  <a:pt x="3265714" y="173684"/>
                </a:cubicBezTo>
                <a:cubicBezTo>
                  <a:pt x="3378925" y="8221"/>
                  <a:pt x="3464560" y="-87573"/>
                  <a:pt x="3587931" y="112724"/>
                </a:cubicBezTo>
                <a:cubicBezTo>
                  <a:pt x="3711302" y="313021"/>
                  <a:pt x="3876766" y="1075021"/>
                  <a:pt x="4005943" y="1375467"/>
                </a:cubicBezTo>
                <a:cubicBezTo>
                  <a:pt x="4135120" y="1675913"/>
                  <a:pt x="4223657" y="1940073"/>
                  <a:pt x="4362994" y="1915399"/>
                </a:cubicBezTo>
                <a:cubicBezTo>
                  <a:pt x="4502331" y="1890725"/>
                  <a:pt x="4672148" y="1559073"/>
                  <a:pt x="4841966" y="1227421"/>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CaixaDeTexto 21"/>
          <p:cNvSpPr txBox="1"/>
          <p:nvPr/>
        </p:nvSpPr>
        <p:spPr>
          <a:xfrm>
            <a:off x="4401716" y="2436523"/>
            <a:ext cx="1029224" cy="829945"/>
          </a:xfrm>
          <a:prstGeom prst="rect">
            <a:avLst/>
          </a:prstGeom>
          <a:noFill/>
        </p:spPr>
        <p:txBody>
          <a:bodyPr wrap="square" rtlCol="0">
            <a:spAutoFit/>
          </a:bodyPr>
          <a:lstStyle/>
          <a:p>
            <a:r>
              <a:rPr lang="pt-BR" sz="2400" b="1" i="1" dirty="0" smtClean="0">
                <a:solidFill>
                  <a:srgbClr val="C00000"/>
                </a:solidFill>
                <a:latin typeface="Comic Sans MS" panose="030F0702030302020204" pitchFamily="66" charset="0"/>
              </a:rPr>
              <a:t>f(</a:t>
            </a:r>
            <a:r>
              <a:rPr lang="pt-BR" sz="2400" b="1" i="1" dirty="0" err="1" smtClean="0">
                <a:solidFill>
                  <a:srgbClr val="C00000"/>
                </a:solidFill>
                <a:latin typeface="Comic Sans MS" panose="030F0702030302020204" pitchFamily="66" charset="0"/>
              </a:rPr>
              <a:t>kt</a:t>
            </a:r>
            <a:r>
              <a:rPr lang="pt-BR" sz="2400" b="1" i="1" dirty="0" smtClean="0">
                <a:solidFill>
                  <a:srgbClr val="C00000"/>
                </a:solidFill>
                <a:latin typeface="Comic Sans MS" panose="030F0702030302020204" pitchFamily="66" charset="0"/>
              </a:rPr>
              <a:t>)</a:t>
            </a:r>
            <a:endParaRPr lang="pt-BR" sz="2400" b="1" i="1" dirty="0" smtClean="0">
              <a:solidFill>
                <a:srgbClr val="C00000"/>
              </a:solidFill>
              <a:latin typeface="Comic Sans MS" panose="030F0702030302020204" pitchFamily="66" charset="0"/>
            </a:endParaRPr>
          </a:p>
          <a:p>
            <a:r>
              <a:rPr lang="pt-BR" sz="2400" b="1" i="1" dirty="0" smtClean="0">
                <a:solidFill>
                  <a:srgbClr val="C00000"/>
                </a:solidFill>
                <a:latin typeface="Comic Sans MS" panose="030F0702030302020204" pitchFamily="66" charset="0"/>
              </a:rPr>
              <a:t>K &gt; 1</a:t>
            </a:r>
            <a:endParaRPr lang="pt-BR" sz="2400" b="1" i="1" dirty="0" smtClean="0">
              <a:solidFill>
                <a:srgbClr val="C00000"/>
              </a:solidFill>
              <a:latin typeface="Comic Sans MS" panose="030F0702030302020204" pitchFamily="66" charset="0"/>
            </a:endParaRPr>
          </a:p>
        </p:txBody>
      </p:sp>
      <p:sp>
        <p:nvSpPr>
          <p:cNvPr id="23" name="CaixaDeTexto 22"/>
          <p:cNvSpPr txBox="1"/>
          <p:nvPr/>
        </p:nvSpPr>
        <p:spPr>
          <a:xfrm>
            <a:off x="5233152" y="5089361"/>
            <a:ext cx="984757" cy="646331"/>
          </a:xfrm>
          <a:prstGeom prst="rect">
            <a:avLst/>
          </a:prstGeom>
          <a:noFill/>
        </p:spPr>
        <p:txBody>
          <a:bodyPr wrap="square" rtlCol="0">
            <a:spAutoFit/>
          </a:bodyPr>
          <a:lstStyle/>
          <a:p>
            <a:pPr algn="ctr"/>
            <a:r>
              <a:rPr lang="pt-BR" dirty="0" smtClean="0">
                <a:latin typeface="Comic Sans MS" panose="030F0702030302020204" pitchFamily="66" charset="0"/>
              </a:rPr>
              <a:t>Mais rápida</a:t>
            </a:r>
            <a:endParaRPr lang="pt-BR" dirty="0">
              <a:latin typeface="Comic Sans MS" panose="030F0702030302020204" pitchFamily="66" charset="0"/>
            </a:endParaRPr>
          </a:p>
        </p:txBody>
      </p:sp>
      <p:sp>
        <p:nvSpPr>
          <p:cNvPr id="24" name="Forma livre 23"/>
          <p:cNvSpPr/>
          <p:nvPr/>
        </p:nvSpPr>
        <p:spPr>
          <a:xfrm>
            <a:off x="5373178" y="4742459"/>
            <a:ext cx="243871" cy="578478"/>
          </a:xfrm>
          <a:custGeom>
            <a:avLst/>
            <a:gdLst>
              <a:gd name="connsiteX0" fmla="*/ 0 w 243871"/>
              <a:gd name="connsiteY0" fmla="*/ 38547 h 578478"/>
              <a:gd name="connsiteX1" fmla="*/ 243840 w 243871"/>
              <a:gd name="connsiteY1" fmla="*/ 38547 h 578478"/>
              <a:gd name="connsiteX2" fmla="*/ 17417 w 243871"/>
              <a:gd name="connsiteY2" fmla="*/ 439141 h 578478"/>
              <a:gd name="connsiteX3" fmla="*/ 52251 w 243871"/>
              <a:gd name="connsiteY3" fmla="*/ 578478 h 578478"/>
            </a:gdLst>
            <a:ahLst/>
            <a:cxnLst>
              <a:cxn ang="0">
                <a:pos x="connsiteX0" y="connsiteY0"/>
              </a:cxn>
              <a:cxn ang="0">
                <a:pos x="connsiteX1" y="connsiteY1"/>
              </a:cxn>
              <a:cxn ang="0">
                <a:pos x="connsiteX2" y="connsiteY2"/>
              </a:cxn>
              <a:cxn ang="0">
                <a:pos x="connsiteX3" y="connsiteY3"/>
              </a:cxn>
            </a:cxnLst>
            <a:rect l="l" t="t" r="r" b="b"/>
            <a:pathLst>
              <a:path w="243871" h="578478">
                <a:moveTo>
                  <a:pt x="0" y="38547"/>
                </a:moveTo>
                <a:cubicBezTo>
                  <a:pt x="120468" y="5164"/>
                  <a:pt x="240937" y="-28219"/>
                  <a:pt x="243840" y="38547"/>
                </a:cubicBezTo>
                <a:cubicBezTo>
                  <a:pt x="246743" y="105313"/>
                  <a:pt x="49348" y="349153"/>
                  <a:pt x="17417" y="439141"/>
                </a:cubicBezTo>
                <a:cubicBezTo>
                  <a:pt x="-14514" y="529129"/>
                  <a:pt x="18868" y="553803"/>
                  <a:pt x="52251" y="578478"/>
                </a:cubicBezTo>
              </a:path>
            </a:pathLst>
          </a:custGeom>
          <a:noFill/>
          <a:ln w="15875">
            <a:solidFill>
              <a:schemeClr val="tx1"/>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7" name="Conector de Seta Reta 26"/>
          <p:cNvCxnSpPr/>
          <p:nvPr/>
        </p:nvCxnSpPr>
        <p:spPr>
          <a:xfrm flipH="1">
            <a:off x="7304038" y="3100251"/>
            <a:ext cx="19252" cy="2870685"/>
          </a:xfrm>
          <a:prstGeom prst="straightConnector1">
            <a:avLst/>
          </a:prstGeom>
          <a:ln w="22225">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28" name="Conector de Seta Reta 27"/>
          <p:cNvCxnSpPr/>
          <p:nvPr/>
        </p:nvCxnSpPr>
        <p:spPr>
          <a:xfrm flipV="1">
            <a:off x="6643949" y="5503046"/>
            <a:ext cx="4780388" cy="8708"/>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9" name="CaixaDeTexto 28"/>
          <p:cNvSpPr txBox="1"/>
          <p:nvPr/>
        </p:nvSpPr>
        <p:spPr>
          <a:xfrm>
            <a:off x="7882865" y="2804785"/>
            <a:ext cx="754903" cy="461665"/>
          </a:xfrm>
          <a:prstGeom prst="rect">
            <a:avLst/>
          </a:prstGeom>
          <a:noFill/>
        </p:spPr>
        <p:txBody>
          <a:bodyPr wrap="square" rtlCol="0">
            <a:spAutoFit/>
          </a:bodyPr>
          <a:lstStyle/>
          <a:p>
            <a:r>
              <a:rPr lang="pt-BR" sz="2400" dirty="0" smtClean="0">
                <a:latin typeface="Comic Sans MS" panose="030F0702030302020204" pitchFamily="66" charset="0"/>
              </a:rPr>
              <a:t>F(s)</a:t>
            </a:r>
            <a:endParaRPr lang="pt-BR" sz="2400" dirty="0">
              <a:latin typeface="Comic Sans MS" panose="030F0702030302020204" pitchFamily="66" charset="0"/>
            </a:endParaRPr>
          </a:p>
        </p:txBody>
      </p:sp>
      <p:sp>
        <p:nvSpPr>
          <p:cNvPr id="33" name="CaixaDeTexto 32"/>
          <p:cNvSpPr txBox="1"/>
          <p:nvPr/>
        </p:nvSpPr>
        <p:spPr>
          <a:xfrm>
            <a:off x="9158962" y="4015394"/>
            <a:ext cx="1924594" cy="460375"/>
          </a:xfrm>
          <a:prstGeom prst="rect">
            <a:avLst/>
          </a:prstGeom>
          <a:noFill/>
        </p:spPr>
        <p:txBody>
          <a:bodyPr wrap="square" rtlCol="0">
            <a:spAutoFit/>
          </a:bodyPr>
          <a:lstStyle/>
          <a:p>
            <a:pPr algn="ctr"/>
            <a:r>
              <a:rPr lang="pt-BR" sz="2400" b="1" i="1" dirty="0" smtClean="0">
                <a:solidFill>
                  <a:srgbClr val="C00000"/>
                </a:solidFill>
                <a:latin typeface="Comic Sans MS" panose="030F0702030302020204" pitchFamily="66" charset="0"/>
              </a:rPr>
              <a:t>(1/k)(F(s/k)</a:t>
            </a:r>
            <a:endParaRPr lang="pt-BR" sz="2400" b="1" i="1" dirty="0" smtClean="0">
              <a:solidFill>
                <a:srgbClr val="C00000"/>
              </a:solidFill>
              <a:latin typeface="Comic Sans MS" panose="030F0702030302020204" pitchFamily="66" charset="0"/>
            </a:endParaRPr>
          </a:p>
        </p:txBody>
      </p:sp>
      <p:sp>
        <p:nvSpPr>
          <p:cNvPr id="34" name="CaixaDeTexto 33"/>
          <p:cNvSpPr txBox="1"/>
          <p:nvPr/>
        </p:nvSpPr>
        <p:spPr>
          <a:xfrm>
            <a:off x="2021936" y="5592896"/>
            <a:ext cx="984757" cy="369332"/>
          </a:xfrm>
          <a:prstGeom prst="rect">
            <a:avLst/>
          </a:prstGeom>
          <a:noFill/>
        </p:spPr>
        <p:txBody>
          <a:bodyPr wrap="square" rtlCol="0">
            <a:spAutoFit/>
          </a:bodyPr>
          <a:lstStyle/>
          <a:p>
            <a:pPr algn="ctr"/>
            <a:r>
              <a:rPr lang="pt-BR" dirty="0" smtClean="0">
                <a:latin typeface="Comic Sans MS" panose="030F0702030302020204" pitchFamily="66" charset="0"/>
              </a:rPr>
              <a:t>tempo</a:t>
            </a:r>
            <a:endParaRPr lang="pt-BR" dirty="0">
              <a:latin typeface="Comic Sans MS" panose="030F0702030302020204" pitchFamily="66" charset="0"/>
            </a:endParaRPr>
          </a:p>
        </p:txBody>
      </p:sp>
      <p:sp>
        <p:nvSpPr>
          <p:cNvPr id="36" name="CaixaDeTexto 35"/>
          <p:cNvSpPr txBox="1"/>
          <p:nvPr/>
        </p:nvSpPr>
        <p:spPr>
          <a:xfrm>
            <a:off x="8610600" y="5667416"/>
            <a:ext cx="1607696" cy="369332"/>
          </a:xfrm>
          <a:prstGeom prst="rect">
            <a:avLst/>
          </a:prstGeom>
          <a:noFill/>
        </p:spPr>
        <p:txBody>
          <a:bodyPr wrap="square" rtlCol="0">
            <a:spAutoFit/>
          </a:bodyPr>
          <a:lstStyle/>
          <a:p>
            <a:pPr algn="ctr"/>
            <a:r>
              <a:rPr lang="pt-BR" dirty="0" smtClean="0">
                <a:latin typeface="Comic Sans MS" panose="030F0702030302020204" pitchFamily="66" charset="0"/>
              </a:rPr>
              <a:t>frequência</a:t>
            </a:r>
            <a:endParaRPr lang="pt-BR" dirty="0">
              <a:latin typeface="Comic Sans MS" panose="030F0702030302020204" pitchFamily="66" charset="0"/>
            </a:endParaRPr>
          </a:p>
        </p:txBody>
      </p:sp>
      <p:sp>
        <p:nvSpPr>
          <p:cNvPr id="37" name="Forma livre 36"/>
          <p:cNvSpPr/>
          <p:nvPr/>
        </p:nvSpPr>
        <p:spPr>
          <a:xfrm>
            <a:off x="7746113" y="3319852"/>
            <a:ext cx="1046441" cy="2245213"/>
          </a:xfrm>
          <a:custGeom>
            <a:avLst/>
            <a:gdLst>
              <a:gd name="connsiteX0" fmla="*/ 0 w 2229395"/>
              <a:gd name="connsiteY0" fmla="*/ 2175661 h 2245213"/>
              <a:gd name="connsiteX1" fmla="*/ 365760 w 2229395"/>
              <a:gd name="connsiteY1" fmla="*/ 2175661 h 2245213"/>
              <a:gd name="connsiteX2" fmla="*/ 653143 w 2229395"/>
              <a:gd name="connsiteY2" fmla="*/ 1452850 h 2245213"/>
              <a:gd name="connsiteX3" fmla="*/ 975360 w 2229395"/>
              <a:gd name="connsiteY3" fmla="*/ 312027 h 2245213"/>
              <a:gd name="connsiteX4" fmla="*/ 1184366 w 2229395"/>
              <a:gd name="connsiteY4" fmla="*/ 7227 h 2245213"/>
              <a:gd name="connsiteX5" fmla="*/ 1454332 w 2229395"/>
              <a:gd name="connsiteY5" fmla="*/ 529741 h 2245213"/>
              <a:gd name="connsiteX6" fmla="*/ 1785257 w 2229395"/>
              <a:gd name="connsiteY6" fmla="*/ 2001490 h 2245213"/>
              <a:gd name="connsiteX7" fmla="*/ 2229395 w 2229395"/>
              <a:gd name="connsiteY7" fmla="*/ 2184370 h 224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9395" h="2245213">
                <a:moveTo>
                  <a:pt x="0" y="2175661"/>
                </a:moveTo>
                <a:cubicBezTo>
                  <a:pt x="128451" y="2235895"/>
                  <a:pt x="256903" y="2296130"/>
                  <a:pt x="365760" y="2175661"/>
                </a:cubicBezTo>
                <a:cubicBezTo>
                  <a:pt x="474617" y="2055192"/>
                  <a:pt x="551543" y="1763456"/>
                  <a:pt x="653143" y="1452850"/>
                </a:cubicBezTo>
                <a:cubicBezTo>
                  <a:pt x="754743" y="1142244"/>
                  <a:pt x="886823" y="552964"/>
                  <a:pt x="975360" y="312027"/>
                </a:cubicBezTo>
                <a:cubicBezTo>
                  <a:pt x="1063897" y="71090"/>
                  <a:pt x="1104537" y="-29059"/>
                  <a:pt x="1184366" y="7227"/>
                </a:cubicBezTo>
                <a:cubicBezTo>
                  <a:pt x="1264195" y="43513"/>
                  <a:pt x="1354184" y="197364"/>
                  <a:pt x="1454332" y="529741"/>
                </a:cubicBezTo>
                <a:cubicBezTo>
                  <a:pt x="1554480" y="862118"/>
                  <a:pt x="1656080" y="1725719"/>
                  <a:pt x="1785257" y="2001490"/>
                </a:cubicBezTo>
                <a:cubicBezTo>
                  <a:pt x="1914434" y="2277261"/>
                  <a:pt x="2071914" y="2230815"/>
                  <a:pt x="2229395" y="2184370"/>
                </a:cubicBezTo>
              </a:path>
            </a:pathLst>
          </a:custGeom>
          <a:solidFill>
            <a:schemeClr val="bg1">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Forma livre 37"/>
          <p:cNvSpPr/>
          <p:nvPr/>
        </p:nvSpPr>
        <p:spPr>
          <a:xfrm>
            <a:off x="8375993" y="4690659"/>
            <a:ext cx="2977807" cy="816955"/>
          </a:xfrm>
          <a:custGeom>
            <a:avLst/>
            <a:gdLst>
              <a:gd name="connsiteX0" fmla="*/ 0 w 2229395"/>
              <a:gd name="connsiteY0" fmla="*/ 2175661 h 2245213"/>
              <a:gd name="connsiteX1" fmla="*/ 365760 w 2229395"/>
              <a:gd name="connsiteY1" fmla="*/ 2175661 h 2245213"/>
              <a:gd name="connsiteX2" fmla="*/ 653143 w 2229395"/>
              <a:gd name="connsiteY2" fmla="*/ 1452850 h 2245213"/>
              <a:gd name="connsiteX3" fmla="*/ 975360 w 2229395"/>
              <a:gd name="connsiteY3" fmla="*/ 312027 h 2245213"/>
              <a:gd name="connsiteX4" fmla="*/ 1184366 w 2229395"/>
              <a:gd name="connsiteY4" fmla="*/ 7227 h 2245213"/>
              <a:gd name="connsiteX5" fmla="*/ 1454332 w 2229395"/>
              <a:gd name="connsiteY5" fmla="*/ 529741 h 2245213"/>
              <a:gd name="connsiteX6" fmla="*/ 1785257 w 2229395"/>
              <a:gd name="connsiteY6" fmla="*/ 2001490 h 2245213"/>
              <a:gd name="connsiteX7" fmla="*/ 2229395 w 2229395"/>
              <a:gd name="connsiteY7" fmla="*/ 2184370 h 224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9395" h="2245213">
                <a:moveTo>
                  <a:pt x="0" y="2175661"/>
                </a:moveTo>
                <a:cubicBezTo>
                  <a:pt x="128451" y="2235895"/>
                  <a:pt x="256903" y="2296130"/>
                  <a:pt x="365760" y="2175661"/>
                </a:cubicBezTo>
                <a:cubicBezTo>
                  <a:pt x="474617" y="2055192"/>
                  <a:pt x="551543" y="1763456"/>
                  <a:pt x="653143" y="1452850"/>
                </a:cubicBezTo>
                <a:cubicBezTo>
                  <a:pt x="754743" y="1142244"/>
                  <a:pt x="886823" y="552964"/>
                  <a:pt x="975360" y="312027"/>
                </a:cubicBezTo>
                <a:cubicBezTo>
                  <a:pt x="1063897" y="71090"/>
                  <a:pt x="1104537" y="-29059"/>
                  <a:pt x="1184366" y="7227"/>
                </a:cubicBezTo>
                <a:cubicBezTo>
                  <a:pt x="1264195" y="43513"/>
                  <a:pt x="1354184" y="197364"/>
                  <a:pt x="1454332" y="529741"/>
                </a:cubicBezTo>
                <a:cubicBezTo>
                  <a:pt x="1554480" y="862118"/>
                  <a:pt x="1656080" y="1725719"/>
                  <a:pt x="1785257" y="2001490"/>
                </a:cubicBezTo>
                <a:cubicBezTo>
                  <a:pt x="1914434" y="2277261"/>
                  <a:pt x="2071914" y="2230815"/>
                  <a:pt x="2229395" y="2184370"/>
                </a:cubicBezTo>
              </a:path>
            </a:pathLst>
          </a:custGeom>
          <a:solidFill>
            <a:schemeClr val="accent2">
              <a:lumMod val="60000"/>
              <a:lumOff val="40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 name="CaixaDeTexto 38"/>
          <p:cNvSpPr txBox="1"/>
          <p:nvPr/>
        </p:nvSpPr>
        <p:spPr>
          <a:xfrm>
            <a:off x="8875642" y="2500086"/>
            <a:ext cx="2875439" cy="1198880"/>
          </a:xfrm>
          <a:prstGeom prst="rect">
            <a:avLst/>
          </a:prstGeom>
          <a:noFill/>
        </p:spPr>
        <p:txBody>
          <a:bodyPr wrap="square" rtlCol="0">
            <a:spAutoFit/>
          </a:bodyPr>
          <a:lstStyle/>
          <a:p>
            <a:pPr algn="ctr"/>
            <a:r>
              <a:rPr lang="pt-BR" dirty="0" smtClean="0">
                <a:latin typeface="Comic Sans MS" panose="030F0702030302020204" pitchFamily="66" charset="0"/>
              </a:rPr>
              <a:t>Área da curva está relacionada com potência do sinal. Á área das duas curvas são iguais</a:t>
            </a:r>
            <a:endParaRPr lang="pt-BR" dirty="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7" name="CaixaDeTexto 45"/>
          <p:cNvSpPr txBox="1"/>
          <p:nvPr/>
        </p:nvSpPr>
        <p:spPr>
          <a:xfrm>
            <a:off x="177165" y="345440"/>
            <a:ext cx="11837035" cy="153797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 este é outro modelo, equivalente ao modelo </a:t>
            </a:r>
            <a:r>
              <a:rPr lang="pt-BR" altLang="en-US" sz="24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-híbrido visto. Podemos, para confirmar a equivalência, escrever as equações de </a:t>
            </a:r>
            <a:r>
              <a:rPr lang="pt-BR" altLang="en-US" sz="24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4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4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4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4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11" name="Conector Reto 74"/>
          <p:cNvCxnSpPr/>
          <p:nvPr/>
        </p:nvCxnSpPr>
        <p:spPr>
          <a:xfrm>
            <a:off x="2437050" y="386927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2404096" y="5422093"/>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2414941" y="2946757"/>
            <a:ext cx="0" cy="1456152"/>
          </a:xfrm>
          <a:prstGeom prst="line">
            <a:avLst/>
          </a:prstGeom>
          <a:ln w="28575">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2216567" y="3316928"/>
            <a:ext cx="387626" cy="552342"/>
            <a:chOff x="7555792" y="2647951"/>
            <a:chExt cx="387626" cy="552342"/>
          </a:xfrm>
          <a:solidFill>
            <a:srgbClr val="00B0F0">
              <a:alpha val="97000"/>
            </a:srgbClr>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flipH="1" flipV="1">
            <a:off x="1513205" y="4279900"/>
            <a:ext cx="9194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flipH="1">
            <a:off x="2631149" y="277720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flipH="1">
            <a:off x="2630841" y="522235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1679921" y="378830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1263593" y="4688688"/>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9" name="Caixa de Texto 23"/>
          <p:cNvSpPr txBox="1"/>
          <p:nvPr/>
        </p:nvSpPr>
        <p:spPr>
          <a:xfrm>
            <a:off x="2029774" y="225692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2029488" y="583883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430431" y="396653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58" name="Conector Reto 57"/>
          <p:cNvCxnSpPr/>
          <p:nvPr/>
        </p:nvCxnSpPr>
        <p:spPr>
          <a:xfrm rot="10800000">
            <a:off x="2410546" y="2811626"/>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52" name="Forma livre 51"/>
          <p:cNvSpPr/>
          <p:nvPr/>
        </p:nvSpPr>
        <p:spPr>
          <a:xfrm>
            <a:off x="1257300" y="4403090"/>
            <a:ext cx="936625" cy="150050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3" name="Caixa de Texto 2"/>
              <p:cNvSpPr txBox="1"/>
              <p:nvPr/>
            </p:nvSpPr>
            <p:spPr>
              <a:xfrm>
                <a:off x="2534285" y="3474720"/>
                <a:ext cx="844550" cy="58356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en-US" sz="3200" i="1">
                          <a:latin typeface="Cambria Math" panose="02040503050406030204" pitchFamily="18" charset="0"/>
                          <a:cs typeface="Cambria Math" panose="02040503050406030204" pitchFamily="18" charset="0"/>
                        </a:rPr>
                        <m:t>𝛼</m:t>
                      </m:r>
                      <m:sSub>
                        <m:sSubPr>
                          <m:ctrlPr>
                            <a:rPr lang="en-US" altLang="en-US" sz="3200" i="1">
                              <a:latin typeface="Cambria Math" panose="02040503050406030204" pitchFamily="18" charset="0"/>
                              <a:cs typeface="Cambria Math" panose="02040503050406030204" pitchFamily="18" charset="0"/>
                            </a:rPr>
                          </m:ctrlPr>
                        </m:sSubPr>
                        <m:e>
                          <m:r>
                            <a:rPr lang="en-US" altLang="en-US" sz="3200" i="1">
                              <a:latin typeface="Cambria Math" panose="02040503050406030204" pitchFamily="18" charset="0"/>
                              <a:cs typeface="Cambria Math" panose="02040503050406030204" pitchFamily="18" charset="0"/>
                            </a:rPr>
                            <m:t>𝑖</m:t>
                          </m:r>
                        </m:e>
                        <m:sub>
                          <m:r>
                            <a:rPr lang="en-US" altLang="en-US" sz="3200" i="1">
                              <a:latin typeface="Cambria Math" panose="02040503050406030204" pitchFamily="18" charset="0"/>
                              <a:cs typeface="Cambria Math" panose="02040503050406030204" pitchFamily="18" charset="0"/>
                            </a:rPr>
                            <m:t>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2534285" y="3474720"/>
                <a:ext cx="844550" cy="58356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2" name="Grupo 11"/>
          <p:cNvGrpSpPr/>
          <p:nvPr/>
        </p:nvGrpSpPr>
        <p:grpSpPr>
          <a:xfrm rot="5400000" flipH="1">
            <a:off x="1759118" y="4817622"/>
            <a:ext cx="1274445" cy="234950"/>
            <a:chOff x="4152748" y="3524056"/>
            <a:chExt cx="1274569" cy="255373"/>
          </a:xfrm>
        </p:grpSpPr>
        <p:cxnSp>
          <p:nvCxnSpPr>
            <p:cNvPr id="16" name="Conector Reto 79"/>
            <p:cNvCxnSpPr/>
            <p:nvPr/>
          </p:nvCxnSpPr>
          <p:spPr>
            <a:xfrm flipV="1">
              <a:off x="4152748" y="3640943"/>
              <a:ext cx="1274569" cy="0"/>
            </a:xfrm>
            <a:prstGeom prst="line">
              <a:avLst/>
            </a:prstGeom>
            <a:ln w="28575">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32" name="Caixa de Texto 31"/>
              <p:cNvSpPr txBox="1"/>
              <p:nvPr/>
            </p:nvSpPr>
            <p:spPr>
              <a:xfrm>
                <a:off x="2508885" y="4549140"/>
                <a:ext cx="6045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2" name="Caixa de Texto 31"/>
              <p:cNvSpPr txBox="1">
                <a:spLocks noRot="1" noChangeAspect="1" noMove="1" noResize="1" noEditPoints="1" noAdjustHandles="1" noChangeArrowheads="1" noChangeShapeType="1" noTextEdit="1"/>
              </p:cNvSpPr>
              <p:nvPr/>
            </p:nvSpPr>
            <p:spPr>
              <a:xfrm>
                <a:off x="2508885" y="4549140"/>
                <a:ext cx="604520"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 de Texto 4"/>
              <p:cNvSpPr txBox="1"/>
              <p:nvPr/>
            </p:nvSpPr>
            <p:spPr>
              <a:xfrm>
                <a:off x="3549650" y="3474720"/>
                <a:ext cx="7444740" cy="1938655"/>
              </a:xfrm>
              <a:prstGeom prst="rect">
                <a:avLst/>
              </a:prstGeom>
              <a:noFill/>
            </p:spPr>
            <p:txBody>
              <a:bodyPr wrap="square" rtlCol="0" anchor="t">
                <a:spAutoFit/>
              </a:bodyPr>
              <a:p>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𝑣</m:t>
                          </m:r>
                        </m:e>
                        <m:sub>
                          <m:r>
                            <a:rPr lang="en-US" altLang="pt-BR" sz="3200" i="1">
                              <a:latin typeface="Cambria Math" panose="02040503050406030204" pitchFamily="18" charset="0"/>
                              <a:cs typeface="Cambria Math" panose="02040503050406030204" pitchFamily="18" charset="0"/>
                            </a:rPr>
                            <m:t>𝑏𝑒</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𝑒</m:t>
                          </m:r>
                        </m:sub>
                      </m:sSub>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𝑒</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𝑒</m:t>
                          </m:r>
                        </m:sub>
                      </m:sSub>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𝑐</m:t>
                              </m:r>
                            </m:sub>
                          </m:sSub>
                        </m:num>
                        <m:den>
                          <m:r>
                            <a:rPr lang="en-US" altLang="pt-BR" sz="3200" i="1">
                              <a:latin typeface="Cambria Math" panose="02040503050406030204" pitchFamily="18" charset="0"/>
                              <a:cs typeface="Cambria Math" panose="02040503050406030204" pitchFamily="18" charset="0"/>
                            </a:rPr>
                            <m:t>𝛼</m:t>
                          </m:r>
                        </m:den>
                      </m:f>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𝑒</m:t>
                          </m:r>
                        </m:sub>
                      </m:sSub>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𝛽</m:t>
                              </m:r>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𝑏</m:t>
                              </m:r>
                            </m:sub>
                          </m:sSub>
                        </m:num>
                        <m:den>
                          <m:r>
                            <a:rPr lang="en-US" altLang="pt-BR" sz="3200" i="1">
                              <a:latin typeface="Cambria Math" panose="02040503050406030204" pitchFamily="18" charset="0"/>
                              <a:cs typeface="Cambria Math" panose="02040503050406030204" pitchFamily="18" charset="0"/>
                            </a:rPr>
                            <m:t>𝛼</m:t>
                          </m:r>
                        </m:den>
                      </m:f>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𝑒</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𝛽</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𝑏</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𝜋</m:t>
                          </m:r>
                        </m:sub>
                      </m:sSub>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𝑏</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 </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𝑏</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𝑣</m:t>
                              </m:r>
                            </m:e>
                            <m:sub>
                              <m:r>
                                <a:rPr lang="en-US" altLang="pt-BR" sz="3200" i="1">
                                  <a:latin typeface="Cambria Math" panose="02040503050406030204" pitchFamily="18" charset="0"/>
                                  <a:cs typeface="Cambria Math" panose="02040503050406030204" pitchFamily="18" charset="0"/>
                                </a:rPr>
                                <m:t>𝑏𝑒</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𝜋</m:t>
                              </m:r>
                            </m:sub>
                          </m:sSub>
                        </m:den>
                      </m:f>
                    </m:oMath>
                  </m:oMathPara>
                </a14:m>
                <a:endParaRPr lang="pt-BR" altLang="en-US" sz="3200">
                  <a:latin typeface="Cambria Math" panose="02040503050406030204" pitchFamily="18" charset="0"/>
                  <a:ea typeface="MS Mincho" charset="0"/>
                  <a:cs typeface="Cambria Math" panose="02040503050406030204" pitchFamily="18"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3549650" y="3474720"/>
                <a:ext cx="7444740" cy="1938655"/>
              </a:xfrm>
              <a:prstGeom prst="rect">
                <a:avLst/>
              </a:prstGeom>
              <a:blipFill rotWithShape="1">
                <a:blip r:embed="rId3"/>
                <a:stretch>
                  <a:fillRect/>
                </a:stretch>
              </a:blipFill>
            </p:spPr>
            <p:txBody>
              <a:bodyPr/>
              <a:lstStyle/>
              <a:p>
                <a:r>
                  <a:rPr lang="pt-BR" altLang="en-US">
                    <a:noFill/>
                  </a:rPr>
                  <a:t> </a:t>
                </a:r>
              </a:p>
            </p:txBody>
          </p:sp>
        </mc:Fallback>
      </mc:AlternateContent>
      <p:sp>
        <p:nvSpPr>
          <p:cNvPr id="6" name="CaixaDeTexto 45"/>
          <p:cNvSpPr txBox="1"/>
          <p:nvPr/>
        </p:nvSpPr>
        <p:spPr>
          <a:xfrm>
            <a:off x="3237865" y="5422265"/>
            <a:ext cx="8822690" cy="1198880"/>
          </a:xfrm>
          <a:prstGeom prst="rect">
            <a:avLst/>
          </a:prstGeom>
          <a:noFill/>
        </p:spPr>
        <p:txBody>
          <a:bodyPr wrap="square" rtlCol="0">
            <a:spAutoFit/>
          </a:bodyPr>
          <a:p>
            <a:pPr indent="0" algn="l">
              <a:spcBef>
                <a:spcPts val="600"/>
              </a:spcBef>
              <a:spcAft>
                <a:spcPts val="600"/>
              </a:spcAft>
              <a:buFont typeface="+mj-lt"/>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 relações para as correntes encontradas acima são iguais às do modelo </a:t>
            </a:r>
            <a:r>
              <a:rPr lang="pt-BR" altLang="en-US" sz="2400" b="1" dirty="0" smtClean="0">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híbrido. </a:t>
            </a:r>
            <a:r>
              <a:rPr lang="pt-BR" altLang="en-US" sz="24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Concluimos então que o modelo T e o modelo </a:t>
            </a:r>
            <a:r>
              <a:rPr lang="pt-BR" altLang="en-US" sz="2400" b="1" dirty="0" smtClean="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híbrido são equivalentes.</a:t>
            </a:r>
            <a:endParaRPr lang="pt-BR" altLang="en-US" sz="24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 name="Caixa de Texto 6"/>
              <p:cNvSpPr txBox="1"/>
              <p:nvPr/>
            </p:nvSpPr>
            <p:spPr>
              <a:xfrm>
                <a:off x="3512185" y="2092960"/>
                <a:ext cx="8128000" cy="1002030"/>
              </a:xfrm>
              <a:prstGeom prst="rect">
                <a:avLst/>
              </a:prstGeom>
              <a:noFill/>
            </p:spPr>
            <p:txBody>
              <a:bodyPr wrap="square" rtlCol="0" anchor="t">
                <a:spAutoFit/>
              </a:bodyPr>
              <a:p>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𝑐</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𝑒</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𝑏</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𝑐</m:t>
                              </m:r>
                            </m:sub>
                          </m:sSub>
                        </m:num>
                        <m:den>
                          <m:r>
                            <a:rPr lang="en-US" altLang="pt-BR" sz="3200" i="1">
                              <a:latin typeface="Cambria Math" panose="02040503050406030204" pitchFamily="18" charset="0"/>
                              <a:cs typeface="Cambria Math" panose="02040503050406030204" pitchFamily="18" charset="0"/>
                            </a:rPr>
                            <m:t>𝛼</m:t>
                          </m:r>
                        </m:den>
                      </m:f>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𝑏</m:t>
                          </m:r>
                        </m:sub>
                      </m:sSub>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   </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𝑐</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𝛼</m:t>
                              </m:r>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𝑏</m:t>
                              </m:r>
                            </m:sub>
                          </m:sSub>
                        </m:num>
                        <m:den>
                          <m:r>
                            <a:rPr lang="en-US" altLang="pt-BR" sz="3200" i="1">
                              <a:latin typeface="Cambria Math" panose="02040503050406030204" pitchFamily="18" charset="0"/>
                              <a:cs typeface="Cambria Math" panose="02040503050406030204" pitchFamily="18" charset="0"/>
                            </a:rPr>
                            <m:t>1</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𝛼</m:t>
                          </m:r>
                        </m:den>
                      </m:f>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𝛽</m:t>
                          </m:r>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𝑏</m:t>
                          </m:r>
                        </m:sub>
                      </m:sSub>
                    </m:oMath>
                  </m:oMathPara>
                </a14:m>
                <a:endParaRPr lang="pt-BR" altLang="en-US" sz="3200">
                  <a:latin typeface="Cambria Math" panose="02040503050406030204" pitchFamily="18" charset="0"/>
                  <a:ea typeface="MS Mincho"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3512185" y="2092960"/>
                <a:ext cx="8128000" cy="100203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2574290" y="2772107"/>
                <a:ext cx="475615" cy="521970"/>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𝑐</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2574290" y="2772107"/>
                <a:ext cx="475615" cy="521970"/>
              </a:xfrm>
              <a:prstGeom prst="rect">
                <a:avLst/>
              </a:prstGeom>
              <a:blipFill rotWithShape="1">
                <a:blip r:embed="rId5"/>
                <a:stretch>
                  <a:fillRect t="-64" b="6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4" name="Caixa de Texto 13"/>
              <p:cNvSpPr txBox="1"/>
              <p:nvPr/>
            </p:nvSpPr>
            <p:spPr>
              <a:xfrm>
                <a:off x="2631440" y="5224477"/>
                <a:ext cx="480695" cy="521970"/>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14" name="Caixa de Texto 13"/>
              <p:cNvSpPr txBox="1">
                <a:spLocks noRot="1" noChangeAspect="1" noMove="1" noResize="1" noEditPoints="1" noAdjustHandles="1" noChangeArrowheads="1" noChangeShapeType="1" noTextEdit="1"/>
              </p:cNvSpPr>
              <p:nvPr/>
            </p:nvSpPr>
            <p:spPr>
              <a:xfrm>
                <a:off x="2631440" y="5224477"/>
                <a:ext cx="480695" cy="521970"/>
              </a:xfrm>
              <a:prstGeom prst="rect">
                <a:avLst/>
              </a:prstGeom>
              <a:blipFill rotWithShape="1">
                <a:blip r:embed="rId6"/>
                <a:stretch>
                  <a:fillRect t="-64" b="6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6" name="Caixa de Texto 25"/>
              <p:cNvSpPr txBox="1"/>
              <p:nvPr/>
            </p:nvSpPr>
            <p:spPr>
              <a:xfrm>
                <a:off x="1410335" y="3536012"/>
                <a:ext cx="514350" cy="521970"/>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𝑏</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26" name="Caixa de Texto 25"/>
              <p:cNvSpPr txBox="1">
                <a:spLocks noRot="1" noChangeAspect="1" noMove="1" noResize="1" noEditPoints="1" noAdjustHandles="1" noChangeArrowheads="1" noChangeShapeType="1" noTextEdit="1"/>
              </p:cNvSpPr>
              <p:nvPr/>
            </p:nvSpPr>
            <p:spPr>
              <a:xfrm>
                <a:off x="1410335" y="3536012"/>
                <a:ext cx="514350" cy="521970"/>
              </a:xfrm>
              <a:prstGeom prst="rect">
                <a:avLst/>
              </a:prstGeom>
              <a:blipFill rotWithShape="1">
                <a:blip r:embed="rId7"/>
                <a:stretch>
                  <a:fillRect t="-64" b="64"/>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7" name="CaixaDeTexto 45"/>
          <p:cNvSpPr txBox="1"/>
          <p:nvPr/>
        </p:nvSpPr>
        <p:spPr>
          <a:xfrm>
            <a:off x="177165" y="345440"/>
            <a:ext cx="11837035" cy="116840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observemos que </a:t>
            </a:r>
            <a:endParaRPr lang="pt-BR" altLang="en-US" sz="24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11" name="Conector Reto 74"/>
          <p:cNvCxnSpPr/>
          <p:nvPr/>
        </p:nvCxnSpPr>
        <p:spPr>
          <a:xfrm>
            <a:off x="3913425" y="415946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3876661" y="5712288"/>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3877981" y="3236952"/>
            <a:ext cx="0" cy="1456152"/>
          </a:xfrm>
          <a:prstGeom prst="line">
            <a:avLst/>
          </a:prstGeom>
          <a:ln w="28575">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3679607" y="3607123"/>
            <a:ext cx="387626" cy="552342"/>
            <a:chOff x="7555792" y="2647951"/>
            <a:chExt cx="387626" cy="552342"/>
          </a:xfrm>
          <a:solidFill>
            <a:srgbClr val="00B0F0">
              <a:alpha val="97000"/>
            </a:srgbClr>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flipH="1" flipV="1">
            <a:off x="2976245" y="4570095"/>
            <a:ext cx="9194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flipH="1">
            <a:off x="4107524" y="306740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flipH="1">
            <a:off x="4107216" y="551255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3156296" y="407849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2837123" y="4928718"/>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9" name="Caixa de Texto 23"/>
          <p:cNvSpPr txBox="1"/>
          <p:nvPr/>
        </p:nvSpPr>
        <p:spPr>
          <a:xfrm>
            <a:off x="3089589" y="286207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3505863" y="612903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1906806" y="425673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58" name="Conector Reto 57"/>
          <p:cNvCxnSpPr/>
          <p:nvPr/>
        </p:nvCxnSpPr>
        <p:spPr>
          <a:xfrm rot="10800000">
            <a:off x="3882476" y="3025621"/>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52" name="Forma livre 51"/>
          <p:cNvSpPr/>
          <p:nvPr/>
        </p:nvSpPr>
        <p:spPr>
          <a:xfrm>
            <a:off x="2886710" y="4693285"/>
            <a:ext cx="783590" cy="150050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3" name="Caixa de Texto 2"/>
              <p:cNvSpPr txBox="1"/>
              <p:nvPr/>
            </p:nvSpPr>
            <p:spPr>
              <a:xfrm>
                <a:off x="4107180" y="3673475"/>
                <a:ext cx="844550" cy="58356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en-US" sz="3200" i="1">
                          <a:latin typeface="Cambria Math" panose="02040503050406030204" pitchFamily="18" charset="0"/>
                          <a:cs typeface="Cambria Math" panose="02040503050406030204" pitchFamily="18" charset="0"/>
                        </a:rPr>
                        <m:t>𝛼</m:t>
                      </m:r>
                      <m:sSub>
                        <m:sSubPr>
                          <m:ctrlPr>
                            <a:rPr lang="en-US" altLang="en-US" sz="3200" i="1">
                              <a:latin typeface="Cambria Math" panose="02040503050406030204" pitchFamily="18" charset="0"/>
                              <a:cs typeface="Cambria Math" panose="02040503050406030204" pitchFamily="18" charset="0"/>
                            </a:rPr>
                          </m:ctrlPr>
                        </m:sSubPr>
                        <m:e>
                          <m:r>
                            <a:rPr lang="en-US" altLang="en-US" sz="3200" i="1">
                              <a:latin typeface="Cambria Math" panose="02040503050406030204" pitchFamily="18" charset="0"/>
                              <a:cs typeface="Cambria Math" panose="02040503050406030204" pitchFamily="18" charset="0"/>
                            </a:rPr>
                            <m:t>𝑖</m:t>
                          </m:r>
                        </m:e>
                        <m:sub>
                          <m:r>
                            <a:rPr lang="en-US" altLang="en-US" sz="3200" i="1">
                              <a:latin typeface="Cambria Math" panose="02040503050406030204" pitchFamily="18" charset="0"/>
                              <a:cs typeface="Cambria Math" panose="02040503050406030204" pitchFamily="18" charset="0"/>
                            </a:rPr>
                            <m:t>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4107180" y="3673475"/>
                <a:ext cx="844550" cy="58356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2" name="Grupo 11"/>
          <p:cNvGrpSpPr/>
          <p:nvPr/>
        </p:nvGrpSpPr>
        <p:grpSpPr>
          <a:xfrm rot="5400000" flipH="1">
            <a:off x="3233588" y="5107817"/>
            <a:ext cx="1274445" cy="234950"/>
            <a:chOff x="4152748" y="3524056"/>
            <a:chExt cx="1274569" cy="255373"/>
          </a:xfrm>
        </p:grpSpPr>
        <p:cxnSp>
          <p:nvCxnSpPr>
            <p:cNvPr id="16" name="Conector Reto 79"/>
            <p:cNvCxnSpPr/>
            <p:nvPr/>
          </p:nvCxnSpPr>
          <p:spPr>
            <a:xfrm flipV="1">
              <a:off x="4152748" y="3640943"/>
              <a:ext cx="1274569" cy="0"/>
            </a:xfrm>
            <a:prstGeom prst="line">
              <a:avLst/>
            </a:prstGeom>
            <a:ln w="28575">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32" name="Caixa de Texto 31"/>
              <p:cNvSpPr txBox="1"/>
              <p:nvPr/>
            </p:nvSpPr>
            <p:spPr>
              <a:xfrm>
                <a:off x="3940175" y="4825365"/>
                <a:ext cx="6045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2" name="Caixa de Texto 31"/>
              <p:cNvSpPr txBox="1">
                <a:spLocks noRot="1" noChangeAspect="1" noMove="1" noResize="1" noEditPoints="1" noAdjustHandles="1" noChangeArrowheads="1" noChangeShapeType="1" noTextEdit="1"/>
              </p:cNvSpPr>
              <p:nvPr/>
            </p:nvSpPr>
            <p:spPr>
              <a:xfrm>
                <a:off x="3940175" y="4825365"/>
                <a:ext cx="604520"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4" name="Caixa de Texto 73"/>
              <p:cNvSpPr txBox="1"/>
              <p:nvPr/>
            </p:nvSpPr>
            <p:spPr>
              <a:xfrm>
                <a:off x="3258820" y="964897"/>
                <a:ext cx="4765675" cy="1010920"/>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𝛼</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sz="3200" i="1">
                              <a:latin typeface="Cambria Math" panose="02040503050406030204" pitchFamily="18" charset="0"/>
                            </a:rPr>
                            <m:t>𝑒</m:t>
                          </m:r>
                        </m:sub>
                      </m:sSub>
                      <m:r>
                        <a:rPr lang="en-US" sz="3200" i="1">
                          <a:latin typeface="Cambria Math" panose="02040503050406030204" pitchFamily="18" charset="0"/>
                        </a:rPr>
                        <m:t>=</m:t>
                      </m:r>
                      <m:r>
                        <a:rPr lang="en-US" sz="3200" i="1">
                          <a:latin typeface="Cambria Math" panose="02040503050406030204" pitchFamily="18" charset="0"/>
                          <a:cs typeface="Cambria Math" panose="02040503050406030204" pitchFamily="18" charset="0"/>
                        </a:rPr>
                        <m:t>𝛼</m:t>
                      </m:r>
                      <m:f>
                        <m:fPr>
                          <m:ctrlPr>
                            <a:rPr lang="en-US" sz="3200" i="1">
                              <a:latin typeface="Cambria Math" panose="02040503050406030204" pitchFamily="18" charset="0"/>
                              <a:cs typeface="Cambria Math" panose="02040503050406030204" pitchFamily="18" charset="0"/>
                            </a:rPr>
                          </m:ctrlPr>
                        </m:fPr>
                        <m:num>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𝑣</m:t>
                              </m:r>
                            </m:e>
                            <m:sub>
                              <m:r>
                                <a:rPr lang="en-US" sz="3200" i="1">
                                  <a:latin typeface="Cambria Math" panose="02040503050406030204" pitchFamily="18" charset="0"/>
                                  <a:cs typeface="Cambria Math" panose="02040503050406030204" pitchFamily="18" charset="0"/>
                                </a:rPr>
                                <m:t>𝑏𝑒</m:t>
                              </m:r>
                            </m:sub>
                          </m:sSub>
                        </m:num>
                        <m:den>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𝑟</m:t>
                              </m:r>
                            </m:e>
                            <m:sub>
                              <m:r>
                                <a:rPr lang="en-US" sz="3200" i="1">
                                  <a:latin typeface="Cambria Math" panose="02040503050406030204" pitchFamily="18" charset="0"/>
                                  <a:cs typeface="Cambria Math" panose="02040503050406030204" pitchFamily="18" charset="0"/>
                                </a:rPr>
                                <m:t>𝑒</m:t>
                              </m:r>
                            </m:sub>
                          </m:sSub>
                        </m:den>
                      </m:f>
                      <m:r>
                        <a:rPr lang="en-US" sz="3200" i="1">
                          <a:latin typeface="Cambria Math" panose="02040503050406030204" pitchFamily="18" charset="0"/>
                          <a:cs typeface="Cambria Math" panose="02040503050406030204" pitchFamily="18" charset="0"/>
                        </a:rPr>
                        <m:t>=</m:t>
                      </m:r>
                      <m:sSub>
                        <m:sSubPr>
                          <m:ctrlPr>
                            <a:rPr lang="en-US" sz="3200" i="1">
                              <a:latin typeface="Cambria Math" panose="02040503050406030204" pitchFamily="18" charset="0"/>
                              <a:cs typeface="Cambria Math" panose="02040503050406030204" pitchFamily="18" charset="0"/>
                            </a:rPr>
                          </m:ctrlPr>
                        </m:sSubPr>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r>
                            <a:rPr lang="en-US" sz="3200" i="1">
                              <a:latin typeface="Cambria Math" panose="02040503050406030204" pitchFamily="18" charset="0"/>
                              <a:cs typeface="Cambria Math" panose="02040503050406030204" pitchFamily="18" charset="0"/>
                            </a:rPr>
                            <m:t>𝑣</m:t>
                          </m:r>
                        </m:e>
                        <m:sub>
                          <m:r>
                            <a:rPr lang="en-US" sz="3200" i="1">
                              <a:latin typeface="Cambria Math" panose="02040503050406030204" pitchFamily="18" charset="0"/>
                              <a:cs typeface="Cambria Math" panose="02040503050406030204" pitchFamily="18" charset="0"/>
                            </a:rPr>
                            <m:t>𝑏𝑒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74" name="Caixa de Texto 73"/>
              <p:cNvSpPr txBox="1">
                <a:spLocks noRot="1" noChangeAspect="1" noMove="1" noResize="1" noEditPoints="1" noAdjustHandles="1" noChangeArrowheads="1" noChangeShapeType="1" noTextEdit="1"/>
              </p:cNvSpPr>
              <p:nvPr/>
            </p:nvSpPr>
            <p:spPr>
              <a:xfrm>
                <a:off x="3258820" y="964897"/>
                <a:ext cx="4765675" cy="1010920"/>
              </a:xfrm>
              <a:prstGeom prst="rect">
                <a:avLst/>
              </a:prstGeom>
              <a:blipFill rotWithShape="1">
                <a:blip r:embed="rId3"/>
                <a:stretch>
                  <a:fillRect t="-33" b="3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CaixaDeTexto 45"/>
              <p:cNvSpPr txBox="1"/>
              <p:nvPr/>
            </p:nvSpPr>
            <p:spPr>
              <a:xfrm>
                <a:off x="271145" y="1851660"/>
                <a:ext cx="11649075" cy="1198880"/>
              </a:xfrm>
              <a:prstGeom prst="rect">
                <a:avLst/>
              </a:prstGeom>
              <a:noFill/>
            </p:spPr>
            <p:txBody>
              <a:bodyPr wrap="square" rtlCol="0">
                <a:spAutoFit/>
              </a:bodyPr>
              <a:p>
                <a:pPr indent="0" algn="l">
                  <a:spcBef>
                    <a:spcPts val="600"/>
                  </a:spcBef>
                  <a:spcAft>
                    <a:spcPts val="600"/>
                  </a:spcAft>
                  <a:buFont typeface="Arial" panose="020B0604020202020204" pitchFamily="34" charset="0"/>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 equação acima, podemos substituir o gerador vinculado </a:t>
                </a:r>
                <a14:m>
                  <m:oMath xmlns:m="http://schemas.openxmlformats.org/officeDocument/2006/math">
                    <m:r>
                      <a:rPr lang="en-US" altLang="pt-BR" sz="2400" i="1">
                        <a:latin typeface="Cambria Math" panose="02040503050406030204" pitchFamily="18" charset="0"/>
                        <a:cs typeface="Cambria Math" panose="02040503050406030204" pitchFamily="18" charset="0"/>
                      </a:rPr>
                      <m:t>𝛽</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sz="2400" i="1">
                            <a:latin typeface="Cambria Math" panose="02040503050406030204" pitchFamily="18" charset="0"/>
                          </a:rPr>
                          <m:t>𝑏</m:t>
                        </m:r>
                      </m:sub>
                    </m:sSub>
                  </m:oMath>
                </a14:m>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por outro </a:t>
                </a:r>
                <a14:m>
                  <m:oMath xmlns:m="http://schemas.openxmlformats.org/officeDocument/2006/math">
                    <m:sSub>
                      <m:sSubPr>
                        <m:ctrlPr>
                          <a:rPr lang="en-US" sz="2400" i="1">
                            <a:latin typeface="Cambria Math" panose="02040503050406030204" pitchFamily="18" charset="0"/>
                            <a:cs typeface="Cambria Math" panose="02040503050406030204" pitchFamily="18" charset="0"/>
                          </a:rPr>
                        </m:ctrlPr>
                      </m:sSubPr>
                      <m:e>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r>
                          <a:rPr lang="en-US" sz="2400" i="1">
                            <a:latin typeface="Cambria Math" panose="02040503050406030204" pitchFamily="18" charset="0"/>
                            <a:cs typeface="Cambria Math" panose="02040503050406030204" pitchFamily="18" charset="0"/>
                          </a:rPr>
                          <m:t>𝑣</m:t>
                        </m:r>
                      </m:e>
                      <m:sub>
                        <m:r>
                          <a:rPr lang="en-US" sz="2400" i="1">
                            <a:latin typeface="Cambria Math" panose="02040503050406030204" pitchFamily="18" charset="0"/>
                            <a:cs typeface="Cambria Math" panose="02040503050406030204" pitchFamily="18" charset="0"/>
                          </a:rPr>
                          <m:t>𝑏𝑒</m:t>
                        </m:r>
                      </m:sub>
                    </m:sSub>
                  </m:oMath>
                </a14:m>
                <a:r>
                  <a:rPr lang="pt-BR" altLang="en-US" sz="2400">
                    <a:latin typeface="Cambria Math" panose="02040503050406030204" pitchFamily="18" charset="0"/>
                    <a:cs typeface="Cambria Math" panose="02040503050406030204" pitchFamily="18" charset="0"/>
                  </a:rPr>
                  <a:t>, </a:t>
                </a:r>
                <a:r>
                  <a:rPr lang="pt-BR" altLang="en-US" sz="2400" b="1">
                    <a:latin typeface="Comic Sans MS" panose="030F0702030302020204" pitchFamily="66" charset="0"/>
                    <a:cs typeface="Comic Sans MS" panose="030F0702030302020204" pitchFamily="66" charset="0"/>
                  </a:rPr>
                  <a:t>mantendo a operação do circuito.</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Temos assim dois modelos equivalentes 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7" name="CaixaDeTexto 45"/>
              <p:cNvSpPr txBox="1">
                <a:spLocks noRot="1" noChangeAspect="1" noMove="1" noResize="1" noEditPoints="1" noAdjustHandles="1" noChangeArrowheads="1" noChangeShapeType="1" noTextEdit="1"/>
              </p:cNvSpPr>
              <p:nvPr/>
            </p:nvSpPr>
            <p:spPr>
              <a:xfrm>
                <a:off x="271145" y="1851660"/>
                <a:ext cx="11649075" cy="1198880"/>
              </a:xfrm>
              <a:prstGeom prst="rect">
                <a:avLst/>
              </a:prstGeom>
              <a:blipFill rotWithShape="1">
                <a:blip r:embed="rId4"/>
                <a:stretch>
                  <a:fillRect/>
                </a:stretch>
              </a:blipFill>
            </p:spPr>
            <p:txBody>
              <a:bodyPr/>
              <a:lstStyle/>
              <a:p>
                <a:r>
                  <a:rPr lang="pt-BR" altLang="en-US">
                    <a:noFill/>
                  </a:rPr>
                  <a:t> </a:t>
                </a:r>
              </a:p>
            </p:txBody>
          </p:sp>
        </mc:Fallback>
      </mc:AlternateContent>
      <p:cxnSp>
        <p:nvCxnSpPr>
          <p:cNvPr id="14" name="Conector Reto 74"/>
          <p:cNvCxnSpPr/>
          <p:nvPr/>
        </p:nvCxnSpPr>
        <p:spPr>
          <a:xfrm>
            <a:off x="8564165" y="415946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8540101" y="5712288"/>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8540151" y="3236952"/>
            <a:ext cx="0" cy="1456152"/>
          </a:xfrm>
          <a:prstGeom prst="line">
            <a:avLst/>
          </a:prstGeom>
          <a:ln w="28575">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a:off x="8357017" y="3607123"/>
            <a:ext cx="387626" cy="552342"/>
            <a:chOff x="7555792" y="2647951"/>
            <a:chExt cx="387626" cy="552342"/>
          </a:xfrm>
          <a:solidFill>
            <a:srgbClr val="00B0F0">
              <a:alpha val="97000"/>
            </a:srgbClr>
          </a:solidFill>
        </p:grpSpPr>
        <p:sp>
          <p:nvSpPr>
            <p:cNvPr id="33" name="Elipse 3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3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5" name="Conector Reto 34"/>
          <p:cNvCxnSpPr/>
          <p:nvPr/>
        </p:nvCxnSpPr>
        <p:spPr>
          <a:xfrm flipH="1" flipV="1">
            <a:off x="7640320" y="4570095"/>
            <a:ext cx="919480" cy="0"/>
          </a:xfrm>
          <a:prstGeom prst="line">
            <a:avLst/>
          </a:prstGeom>
          <a:ln w="28575">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6" name="Conector de Seta Reta 18"/>
          <p:cNvCxnSpPr/>
          <p:nvPr/>
        </p:nvCxnSpPr>
        <p:spPr>
          <a:xfrm flipH="1">
            <a:off x="8758264" y="306740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7" name="Conector de Seta Reta 36"/>
          <p:cNvCxnSpPr/>
          <p:nvPr/>
        </p:nvCxnSpPr>
        <p:spPr>
          <a:xfrm flipH="1">
            <a:off x="8757956" y="551255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 name="Conector de Seta Reta 18"/>
          <p:cNvCxnSpPr/>
          <p:nvPr/>
        </p:nvCxnSpPr>
        <p:spPr>
          <a:xfrm rot="16200000" flipH="1">
            <a:off x="7807036" y="407849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2" name="Caixa de Texto 23"/>
          <p:cNvSpPr txBox="1"/>
          <p:nvPr/>
        </p:nvSpPr>
        <p:spPr>
          <a:xfrm>
            <a:off x="7487863" y="4884903"/>
            <a:ext cx="833036" cy="583565"/>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43" name="Caixa de Texto 23"/>
          <p:cNvSpPr txBox="1"/>
          <p:nvPr/>
        </p:nvSpPr>
        <p:spPr>
          <a:xfrm>
            <a:off x="7740329" y="2862079"/>
            <a:ext cx="833036" cy="523220"/>
          </a:xfrm>
          <a:prstGeom prst="rect">
            <a:avLst/>
          </a:prstGeom>
          <a:noFill/>
        </p:spPr>
        <p:txBody>
          <a:bodyPr wrap="square" rtlCol="0">
            <a:spAutoFit/>
          </a:bodyPr>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4" name="Caixa de Texto 23"/>
          <p:cNvSpPr txBox="1"/>
          <p:nvPr/>
        </p:nvSpPr>
        <p:spPr>
          <a:xfrm>
            <a:off x="8171843" y="6129033"/>
            <a:ext cx="833036" cy="523220"/>
          </a:xfrm>
          <a:prstGeom prst="rect">
            <a:avLst/>
          </a:prstGeom>
          <a:noFill/>
        </p:spPr>
        <p:txBody>
          <a:bodyPr wrap="square" rtlCol="0">
            <a:spAutoFit/>
          </a:bodyPr>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5" name="Caixa de Texto 23"/>
          <p:cNvSpPr txBox="1"/>
          <p:nvPr/>
        </p:nvSpPr>
        <p:spPr>
          <a:xfrm>
            <a:off x="6105426" y="4341187"/>
            <a:ext cx="833036" cy="523220"/>
          </a:xfrm>
          <a:prstGeom prst="rect">
            <a:avLst/>
          </a:prstGeom>
          <a:noFill/>
        </p:spPr>
        <p:txBody>
          <a:bodyPr wrap="square" rtlCol="0">
            <a:spAutoFit/>
          </a:bodyPr>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46" name="Conector Reto 45"/>
          <p:cNvCxnSpPr/>
          <p:nvPr/>
        </p:nvCxnSpPr>
        <p:spPr>
          <a:xfrm rot="10800000">
            <a:off x="8546551" y="3025621"/>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48" name="Forma livre 47"/>
          <p:cNvSpPr/>
          <p:nvPr/>
        </p:nvSpPr>
        <p:spPr>
          <a:xfrm>
            <a:off x="7537450" y="4693285"/>
            <a:ext cx="783590" cy="150050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mc:AlternateContent xmlns:mc="http://schemas.openxmlformats.org/markup-compatibility/2006">
        <mc:Choice xmlns:a14="http://schemas.microsoft.com/office/drawing/2010/main" Requires="a14">
          <p:sp>
            <p:nvSpPr>
              <p:cNvPr id="49" name="Caixa de Texto 48"/>
              <p:cNvSpPr txBox="1"/>
              <p:nvPr/>
            </p:nvSpPr>
            <p:spPr>
              <a:xfrm>
                <a:off x="8757920" y="3673475"/>
                <a:ext cx="1290955" cy="583565"/>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sz="3200" i="1">
                              <a:latin typeface="Cambria Math" panose="02040503050406030204" pitchFamily="18" charset="0"/>
                              <a:cs typeface="Cambria Math" panose="02040503050406030204" pitchFamily="18" charset="0"/>
                            </a:rPr>
                          </m:ctrlPr>
                        </m:sSubPr>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r>
                            <a:rPr lang="en-US" sz="3200" i="1">
                              <a:latin typeface="Cambria Math" panose="02040503050406030204" pitchFamily="18" charset="0"/>
                              <a:cs typeface="Cambria Math" panose="02040503050406030204" pitchFamily="18" charset="0"/>
                            </a:rPr>
                            <m:t>𝑣</m:t>
                          </m:r>
                        </m:e>
                        <m:sub>
                          <m:r>
                            <a:rPr lang="en-US" sz="3200" i="1">
                              <a:latin typeface="Cambria Math" panose="02040503050406030204" pitchFamily="18" charset="0"/>
                              <a:cs typeface="Cambria Math" panose="02040503050406030204" pitchFamily="18" charset="0"/>
                            </a:rPr>
                            <m:t>𝑏𝑒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49" name="Caixa de Texto 48"/>
              <p:cNvSpPr txBox="1">
                <a:spLocks noRot="1" noChangeAspect="1" noMove="1" noResize="1" noEditPoints="1" noAdjustHandles="1" noChangeArrowheads="1" noChangeShapeType="1" noTextEdit="1"/>
              </p:cNvSpPr>
              <p:nvPr/>
            </p:nvSpPr>
            <p:spPr>
              <a:xfrm>
                <a:off x="8757920" y="3673475"/>
                <a:ext cx="1290955" cy="583565"/>
              </a:xfrm>
              <a:prstGeom prst="rect">
                <a:avLst/>
              </a:prstGeom>
              <a:blipFill rotWithShape="1">
                <a:blip r:embed="rId5"/>
                <a:stretch>
                  <a:fillRect r="-1672"/>
                </a:stretch>
              </a:blipFill>
            </p:spPr>
            <p:txBody>
              <a:bodyPr/>
              <a:lstStyle/>
              <a:p>
                <a:r>
                  <a:rPr lang="pt-BR" altLang="en-US">
                    <a:noFill/>
                  </a:rPr>
                  <a:t> </a:t>
                </a:r>
              </a:p>
            </p:txBody>
          </p:sp>
        </mc:Fallback>
      </mc:AlternateContent>
      <p:grpSp>
        <p:nvGrpSpPr>
          <p:cNvPr id="50" name="Grupo 49"/>
          <p:cNvGrpSpPr/>
          <p:nvPr/>
        </p:nvGrpSpPr>
        <p:grpSpPr>
          <a:xfrm rot="5400000" flipH="1">
            <a:off x="7887503" y="5107817"/>
            <a:ext cx="1274445" cy="234950"/>
            <a:chOff x="4152748" y="3524056"/>
            <a:chExt cx="1274569" cy="255373"/>
          </a:xfrm>
        </p:grpSpPr>
        <p:cxnSp>
          <p:nvCxnSpPr>
            <p:cNvPr id="51" name="Conector Reto 79"/>
            <p:cNvCxnSpPr/>
            <p:nvPr/>
          </p:nvCxnSpPr>
          <p:spPr>
            <a:xfrm flipV="1">
              <a:off x="4152748" y="3640943"/>
              <a:ext cx="1274569" cy="0"/>
            </a:xfrm>
            <a:prstGeom prst="line">
              <a:avLst/>
            </a:prstGeom>
            <a:ln w="28575">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3" name="Retângulo 5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mc:AlternateContent xmlns:mc="http://schemas.openxmlformats.org/markup-compatibility/2006">
        <mc:Choice xmlns:a14="http://schemas.microsoft.com/office/drawing/2010/main" Requires="a14">
          <p:sp>
            <p:nvSpPr>
              <p:cNvPr id="54" name="Caixa de Texto 53"/>
              <p:cNvSpPr txBox="1"/>
              <p:nvPr/>
            </p:nvSpPr>
            <p:spPr>
              <a:xfrm>
                <a:off x="8656955" y="4779645"/>
                <a:ext cx="604520" cy="583565"/>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4" name="Caixa de Texto 53"/>
              <p:cNvSpPr txBox="1">
                <a:spLocks noRot="1" noChangeAspect="1" noMove="1" noResize="1" noEditPoints="1" noAdjustHandles="1" noChangeArrowheads="1" noChangeShapeType="1" noTextEdit="1"/>
              </p:cNvSpPr>
              <p:nvPr/>
            </p:nvSpPr>
            <p:spPr>
              <a:xfrm>
                <a:off x="8656955" y="4779645"/>
                <a:ext cx="604520"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2837180" y="3871292"/>
                <a:ext cx="514350" cy="521970"/>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𝑏</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2837180" y="3871292"/>
                <a:ext cx="514350" cy="521970"/>
              </a:xfrm>
              <a:prstGeom prst="rect">
                <a:avLst/>
              </a:prstGeom>
              <a:blipFill rotWithShape="1">
                <a:blip r:embed="rId6"/>
                <a:stretch>
                  <a:fillRect t="-64" b="6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 de Texto 4"/>
              <p:cNvSpPr txBox="1"/>
              <p:nvPr/>
            </p:nvSpPr>
            <p:spPr>
              <a:xfrm>
                <a:off x="7527925" y="3871292"/>
                <a:ext cx="514350" cy="521970"/>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𝑏</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7527925" y="3871292"/>
                <a:ext cx="514350" cy="521970"/>
              </a:xfrm>
              <a:prstGeom prst="rect">
                <a:avLst/>
              </a:prstGeom>
              <a:blipFill rotWithShape="1">
                <a:blip r:embed="rId6"/>
                <a:stretch>
                  <a:fillRect t="-64" b="6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 de Texto 5"/>
              <p:cNvSpPr txBox="1"/>
              <p:nvPr/>
            </p:nvSpPr>
            <p:spPr>
              <a:xfrm>
                <a:off x="4108450" y="3043252"/>
                <a:ext cx="475615" cy="521970"/>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𝑐</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4108450" y="3043252"/>
                <a:ext cx="475615" cy="521970"/>
              </a:xfrm>
              <a:prstGeom prst="rect">
                <a:avLst/>
              </a:prstGeom>
              <a:blipFill rotWithShape="1">
                <a:blip r:embed="rId7"/>
                <a:stretch>
                  <a:fillRect t="-64" b="6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5" name="Caixa de Texto 54"/>
              <p:cNvSpPr txBox="1"/>
              <p:nvPr/>
            </p:nvSpPr>
            <p:spPr>
              <a:xfrm>
                <a:off x="8785860" y="3025472"/>
                <a:ext cx="475615" cy="521970"/>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𝑐</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55" name="Caixa de Texto 54"/>
              <p:cNvSpPr txBox="1">
                <a:spLocks noRot="1" noChangeAspect="1" noMove="1" noResize="1" noEditPoints="1" noAdjustHandles="1" noChangeArrowheads="1" noChangeShapeType="1" noTextEdit="1"/>
              </p:cNvSpPr>
              <p:nvPr/>
            </p:nvSpPr>
            <p:spPr>
              <a:xfrm>
                <a:off x="8785860" y="3025472"/>
                <a:ext cx="475615" cy="521970"/>
              </a:xfrm>
              <a:prstGeom prst="rect">
                <a:avLst/>
              </a:prstGeom>
              <a:blipFill rotWithShape="1">
                <a:blip r:embed="rId7"/>
                <a:stretch>
                  <a:fillRect t="-64" b="6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6" name="Caixa de Texto 55"/>
              <p:cNvSpPr txBox="1"/>
              <p:nvPr/>
            </p:nvSpPr>
            <p:spPr>
              <a:xfrm>
                <a:off x="4108450" y="5468317"/>
                <a:ext cx="461010" cy="521970"/>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56" name="Caixa de Texto 55"/>
              <p:cNvSpPr txBox="1">
                <a:spLocks noRot="1" noChangeAspect="1" noMove="1" noResize="1" noEditPoints="1" noAdjustHandles="1" noChangeArrowheads="1" noChangeShapeType="1" noTextEdit="1"/>
              </p:cNvSpPr>
              <p:nvPr/>
            </p:nvSpPr>
            <p:spPr>
              <a:xfrm>
                <a:off x="4108450" y="5468317"/>
                <a:ext cx="461010" cy="521970"/>
              </a:xfrm>
              <a:prstGeom prst="rect">
                <a:avLst/>
              </a:prstGeom>
              <a:blipFill rotWithShape="1">
                <a:blip r:embed="rId8"/>
                <a:stretch>
                  <a:fillRect t="-64" r="-138" b="6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7" name="Caixa de Texto 56"/>
              <p:cNvSpPr txBox="1"/>
              <p:nvPr/>
            </p:nvSpPr>
            <p:spPr>
              <a:xfrm>
                <a:off x="8757920" y="5512132"/>
                <a:ext cx="461010" cy="521970"/>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57" name="Caixa de Texto 56"/>
              <p:cNvSpPr txBox="1">
                <a:spLocks noRot="1" noChangeAspect="1" noMove="1" noResize="1" noEditPoints="1" noAdjustHandles="1" noChangeArrowheads="1" noChangeShapeType="1" noTextEdit="1"/>
              </p:cNvSpPr>
              <p:nvPr/>
            </p:nvSpPr>
            <p:spPr>
              <a:xfrm>
                <a:off x="8757920" y="5512132"/>
                <a:ext cx="461010" cy="521970"/>
              </a:xfrm>
              <a:prstGeom prst="rect">
                <a:avLst/>
              </a:prstGeom>
              <a:blipFill rotWithShape="1">
                <a:blip r:embed="rId8"/>
                <a:stretch>
                  <a:fillRect t="-64" r="-138" b="64"/>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p:txBody>
          <a:bodyPr/>
          <a:p>
            <a:fld id="{74F297BB-B745-4CAB-BE1D-CE4C89382949}" type="slidenum">
              <a:rPr lang="pt-BR" smtClean="0"/>
            </a:fld>
            <a:endParaRPr lang="pt-BR"/>
          </a:p>
        </p:txBody>
      </p:sp>
      <p:sp>
        <p:nvSpPr>
          <p:cNvPr id="5" name="CaixaDeTexto 45"/>
          <p:cNvSpPr txBox="1"/>
          <p:nvPr/>
        </p:nvSpPr>
        <p:spPr>
          <a:xfrm>
            <a:off x="575956" y="437702"/>
            <a:ext cx="11040155" cy="1229995"/>
          </a:xfrm>
          <a:prstGeom prst="rect">
            <a:avLst/>
          </a:prstGeom>
          <a:noFill/>
        </p:spPr>
        <p:txBody>
          <a:bodyPr wrap="square" rtlCol="0">
            <a:spAutoFit/>
          </a:bodyPr>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a:t>
            </a:r>
            <a:r>
              <a:rPr lang="pt-BR" altLang="en-US" sz="32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100 e sem efeito Early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 V)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RESUMO</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6" name="Grupo 5"/>
          <p:cNvGrpSpPr/>
          <p:nvPr/>
        </p:nvGrpSpPr>
        <p:grpSpPr>
          <a:xfrm>
            <a:off x="366395" y="1790700"/>
            <a:ext cx="5538470" cy="4150995"/>
            <a:chOff x="577" y="2820"/>
            <a:chExt cx="8722" cy="6537"/>
          </a:xfrm>
        </p:grpSpPr>
        <p:grpSp>
          <p:nvGrpSpPr>
            <p:cNvPr id="33" name="Grupo 32"/>
            <p:cNvGrpSpPr/>
            <p:nvPr/>
          </p:nvGrpSpPr>
          <p:grpSpPr>
            <a:xfrm rot="5400000">
              <a:off x="3883" y="5985"/>
              <a:ext cx="2809" cy="1179"/>
              <a:chOff x="8610600" y="2524505"/>
              <a:chExt cx="1783849" cy="748570"/>
            </a:xfrm>
          </p:grpSpPr>
          <p:cxnSp>
            <p:nvCxnSpPr>
              <p:cNvPr id="35" name="Conector Reto 3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 name="Grupo 45"/>
            <p:cNvGrpSpPr/>
            <p:nvPr/>
          </p:nvGrpSpPr>
          <p:grpSpPr>
            <a:xfrm rot="5400000" flipH="1">
              <a:off x="4829" y="4377"/>
              <a:ext cx="2007" cy="370"/>
              <a:chOff x="4152748" y="3524056"/>
              <a:chExt cx="1274569" cy="255373"/>
            </a:xfrm>
          </p:grpSpPr>
          <p:cxnSp>
            <p:nvCxnSpPr>
              <p:cNvPr id="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cxnSp>
          <p:nvCxnSpPr>
            <p:cNvPr id="50" name="Conector Reto 49"/>
            <p:cNvCxnSpPr/>
            <p:nvPr/>
          </p:nvCxnSpPr>
          <p:spPr>
            <a:xfrm>
              <a:off x="5875" y="550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CaixaDeTexto 47"/>
            <p:cNvSpPr txBox="1"/>
            <p:nvPr/>
          </p:nvSpPr>
          <p:spPr>
            <a:xfrm>
              <a:off x="6431" y="5506"/>
              <a:ext cx="945" cy="822"/>
            </a:xfrm>
            <a:prstGeom prst="rect">
              <a:avLst/>
            </a:prstGeom>
            <a:noFill/>
          </p:spPr>
          <p:txBody>
            <a:bodyPr wrap="none" rtlCol="0">
              <a:spAutoFit/>
            </a:bodyPr>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2" name="CaixaDeTexto 47"/>
            <p:cNvSpPr txBox="1"/>
            <p:nvPr/>
          </p:nvSpPr>
          <p:spPr>
            <a:xfrm>
              <a:off x="3675" y="2820"/>
              <a:ext cx="2809" cy="822"/>
            </a:xfrm>
            <a:prstGeom prst="rect">
              <a:avLst/>
            </a:prstGeom>
            <a:noFill/>
          </p:spPr>
          <p:txBody>
            <a:bodyPr wrap="square" rtlCol="0">
              <a:spAutoFit/>
            </a:bodyPr>
            <a:p>
              <a:r>
                <a:rPr lang="pt-BR" sz="2800" dirty="0" smtClean="0"/>
                <a:t>V</a:t>
              </a:r>
              <a:r>
                <a:rPr lang="pt-BR" sz="2800" baseline="-25000" dirty="0" smtClean="0"/>
                <a:t>CC</a:t>
              </a:r>
              <a:r>
                <a:rPr lang="pt-BR" sz="2800" dirty="0" smtClean="0"/>
                <a:t> = 15 V</a:t>
              </a:r>
              <a:endParaRPr lang="pt-BR" sz="2800" dirty="0" smtClean="0"/>
            </a:p>
          </p:txBody>
        </p:sp>
        <p:sp>
          <p:nvSpPr>
            <p:cNvPr id="53" name="Caixa de Texto 23"/>
            <p:cNvSpPr txBox="1"/>
            <p:nvPr/>
          </p:nvSpPr>
          <p:spPr>
            <a:xfrm>
              <a:off x="6117" y="3990"/>
              <a:ext cx="2882" cy="822"/>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 5k</a:t>
              </a:r>
              <a:endParaRPr lang="pt-BR" altLang="en-US" sz="2800" dirty="0" smtClean="0">
                <a:latin typeface="Comic Sans MS" panose="030F0702030302020204" pitchFamily="66" charset="0"/>
                <a:cs typeface="Comic Sans MS" panose="030F0702030302020204" pitchFamily="66" charset="0"/>
              </a:endParaRPr>
            </a:p>
          </p:txBody>
        </p:sp>
        <p:grpSp>
          <p:nvGrpSpPr>
            <p:cNvPr id="55" name="Grupo 54"/>
            <p:cNvGrpSpPr/>
            <p:nvPr/>
          </p:nvGrpSpPr>
          <p:grpSpPr>
            <a:xfrm rot="5400000" flipH="1">
              <a:off x="4839" y="8144"/>
              <a:ext cx="2007" cy="370"/>
              <a:chOff x="4152748" y="3524056"/>
              <a:chExt cx="1274569" cy="255373"/>
            </a:xfrm>
          </p:grpSpPr>
          <p:cxnSp>
            <p:nvCxnSpPr>
              <p:cNvPr id="5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7" name="Retângulo 5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sp>
          <p:nvSpPr>
            <p:cNvPr id="58" name="Caixa de Texto 23"/>
            <p:cNvSpPr txBox="1"/>
            <p:nvPr/>
          </p:nvSpPr>
          <p:spPr>
            <a:xfrm>
              <a:off x="6117" y="7869"/>
              <a:ext cx="3182" cy="822"/>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 3k</a:t>
              </a:r>
              <a:endParaRPr lang="pt-BR" altLang="en-US" sz="2800" dirty="0">
                <a:latin typeface="Comic Sans MS" panose="030F0702030302020204" pitchFamily="66" charset="0"/>
                <a:cs typeface="Comic Sans MS" panose="030F0702030302020204" pitchFamily="66" charset="0"/>
              </a:endParaRPr>
            </a:p>
          </p:txBody>
        </p:sp>
        <p:cxnSp>
          <p:nvCxnSpPr>
            <p:cNvPr id="59" name="Conector Reto 58"/>
            <p:cNvCxnSpPr/>
            <p:nvPr/>
          </p:nvCxnSpPr>
          <p:spPr>
            <a:xfrm>
              <a:off x="5561" y="932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0" name="Grupo 59"/>
            <p:cNvGrpSpPr/>
            <p:nvPr/>
          </p:nvGrpSpPr>
          <p:grpSpPr>
            <a:xfrm rot="5400000" flipH="1">
              <a:off x="2789" y="4461"/>
              <a:ext cx="2007" cy="370"/>
              <a:chOff x="4152748" y="3524056"/>
              <a:chExt cx="1274569" cy="255373"/>
            </a:xfrm>
          </p:grpSpPr>
          <p:cxnSp>
            <p:nvCxnSpPr>
              <p:cNvPr id="61"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grpSp>
          <p:nvGrpSpPr>
            <p:cNvPr id="63" name="Grupo 62"/>
            <p:cNvGrpSpPr/>
            <p:nvPr/>
          </p:nvGrpSpPr>
          <p:grpSpPr>
            <a:xfrm rot="5400000" flipH="1">
              <a:off x="2828" y="8168"/>
              <a:ext cx="2007" cy="370"/>
              <a:chOff x="4152748" y="3480574"/>
              <a:chExt cx="1274569" cy="255373"/>
            </a:xfrm>
          </p:grpSpPr>
          <p:cxnSp>
            <p:nvCxnSpPr>
              <p:cNvPr id="6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5" name="Retângulo 64"/>
              <p:cNvSpPr/>
              <p:nvPr/>
            </p:nvSpPr>
            <p:spPr>
              <a:xfrm>
                <a:off x="4606140" y="3480574"/>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cxnSp>
          <p:nvCxnSpPr>
            <p:cNvPr id="66" name="Conector Reto 65"/>
            <p:cNvCxnSpPr/>
            <p:nvPr/>
          </p:nvCxnSpPr>
          <p:spPr>
            <a:xfrm>
              <a:off x="3509" y="935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a:off x="3768" y="5499"/>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2874" y="661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Elipse 68"/>
            <p:cNvSpPr/>
            <p:nvPr/>
          </p:nvSpPr>
          <p:spPr>
            <a:xfrm>
              <a:off x="3701" y="6530"/>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70" name="Caixa de Texto 23"/>
            <p:cNvSpPr txBox="1"/>
            <p:nvPr/>
          </p:nvSpPr>
          <p:spPr>
            <a:xfrm>
              <a:off x="619" y="7833"/>
              <a:ext cx="3182" cy="822"/>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 50k</a:t>
              </a:r>
              <a:endParaRPr lang="pt-BR" altLang="en-US" sz="2800" dirty="0">
                <a:latin typeface="Comic Sans MS" panose="030F0702030302020204" pitchFamily="66" charset="0"/>
                <a:cs typeface="Comic Sans MS" panose="030F0702030302020204" pitchFamily="66" charset="0"/>
              </a:endParaRPr>
            </a:p>
          </p:txBody>
        </p:sp>
        <p:sp>
          <p:nvSpPr>
            <p:cNvPr id="71" name="Caixa de Texto 23"/>
            <p:cNvSpPr txBox="1"/>
            <p:nvPr/>
          </p:nvSpPr>
          <p:spPr>
            <a:xfrm>
              <a:off x="577" y="4102"/>
              <a:ext cx="3182" cy="822"/>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 100k</a:t>
              </a:r>
              <a:endParaRPr lang="pt-BR" altLang="en-US" sz="2800" dirty="0">
                <a:latin typeface="Comic Sans MS" panose="030F0702030302020204" pitchFamily="66" charset="0"/>
                <a:cs typeface="Comic Sans MS" panose="030F0702030302020204" pitchFamily="66" charset="0"/>
              </a:endParaRPr>
            </a:p>
          </p:txBody>
        </p:sp>
      </p:grpSp>
      <p:sp>
        <p:nvSpPr>
          <p:cNvPr id="73" name="Espaço Reservado para Número de Slide 72"/>
          <p:cNvSpPr>
            <a:spLocks noGrp="1"/>
          </p:cNvSpPr>
          <p:nvPr/>
        </p:nvSpPr>
        <p:spPr>
          <a:xfrm>
            <a:off x="9083040"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75" name="Caixa de Texto 74"/>
              <p:cNvSpPr txBox="1"/>
              <p:nvPr/>
            </p:nvSpPr>
            <p:spPr>
              <a:xfrm>
                <a:off x="5904865" y="1569085"/>
                <a:ext cx="5814695" cy="1089025"/>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5" name="Caixa de Texto 74"/>
              <p:cNvSpPr txBox="1">
                <a:spLocks noRot="1" noChangeAspect="1" noMove="1" noResize="1" noEditPoints="1" noAdjustHandles="1" noChangeArrowheads="1" noChangeShapeType="1" noTextEdit="1"/>
              </p:cNvSpPr>
              <p:nvPr/>
            </p:nvSpPr>
            <p:spPr>
              <a:xfrm>
                <a:off x="5904865" y="1569085"/>
                <a:ext cx="5814695" cy="1089025"/>
              </a:xfrm>
              <a:prstGeom prst="rect">
                <a:avLst/>
              </a:prstGeom>
              <a:blipFill rotWithShape="1">
                <a:blip r:embed="rId1"/>
                <a:stretch>
                  <a:fillRect r="-371"/>
                </a:stretch>
              </a:blipFill>
            </p:spPr>
            <p:txBody>
              <a:bodyPr/>
              <a:lstStyle/>
              <a:p>
                <a:r>
                  <a:rPr lang="pt-BR" altLang="en-US">
                    <a:noFill/>
                  </a:rPr>
                  <a:t> </a:t>
                </a:r>
              </a:p>
            </p:txBody>
          </p:sp>
        </mc:Fallback>
      </mc:AlternateContent>
      <p:sp>
        <p:nvSpPr>
          <p:cNvPr id="76" name="CaixaDeTexto 45"/>
          <p:cNvSpPr txBox="1"/>
          <p:nvPr/>
        </p:nvSpPr>
        <p:spPr>
          <a:xfrm>
            <a:off x="5904865" y="2604770"/>
            <a:ext cx="4575175" cy="381508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1.29 mA</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1.28 mA</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12.8 uA</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4.54 V</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8.6 V</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3.84 V</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Retângulo arredondado 112"/>
          <p:cNvSpPr/>
          <p:nvPr/>
        </p:nvSpPr>
        <p:spPr>
          <a:xfrm>
            <a:off x="5405120" y="2181225"/>
            <a:ext cx="6613525" cy="389445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7" name="CaixaDeTexto 45"/>
          <p:cNvSpPr txBox="1"/>
          <p:nvPr/>
        </p:nvSpPr>
        <p:spPr>
          <a:xfrm>
            <a:off x="1627505" y="549275"/>
            <a:ext cx="901382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 (modelo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b="1">
                <a:latin typeface="Comic Sans MS" panose="030F0702030302020204" pitchFamily="66" charset="0"/>
                <a:cs typeface="Comic Sans MS" panose="030F0702030302020204" pitchFamily="66" charset="0"/>
              </a:rPr>
              <a:t>)</a:t>
            </a:r>
            <a:r>
              <a:rPr lang="pt-BR" altLang="en-US" sz="2400" i="1">
                <a:latin typeface="Comic Sans MS" panose="030F0702030302020204" pitchFamily="66" charset="0"/>
                <a:cs typeface="Comic Sans MS" panose="030F0702030302020204" pitchFamily="66"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6" name="CaixaDeTexto 47"/>
          <p:cNvSpPr txBox="1"/>
          <p:nvPr/>
        </p:nvSpPr>
        <p:spPr>
          <a:xfrm>
            <a:off x="875048" y="436598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25" name="Grupo 24"/>
          <p:cNvGrpSpPr/>
          <p:nvPr/>
        </p:nvGrpSpPr>
        <p:grpSpPr>
          <a:xfrm>
            <a:off x="262772" y="1701165"/>
            <a:ext cx="4815958" cy="4374255"/>
            <a:chOff x="540" y="2327"/>
            <a:chExt cx="10119" cy="7394"/>
          </a:xfrm>
        </p:grpSpPr>
        <p:grpSp>
          <p:nvGrpSpPr>
            <p:cNvPr id="4" name="Grupo 3"/>
            <p:cNvGrpSpPr/>
            <p:nvPr/>
          </p:nvGrpSpPr>
          <p:grpSpPr>
            <a:xfrm rot="5400000">
              <a:off x="4467" y="5492"/>
              <a:ext cx="2809" cy="1179"/>
              <a:chOff x="8610600" y="2524505"/>
              <a:chExt cx="1783849" cy="748570"/>
            </a:xfrm>
          </p:grpSpPr>
          <p:cxnSp>
            <p:nvCxnSpPr>
              <p:cNvPr id="5" name="Conector Reto 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rot="16200000">
                <a:off x="9272263"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 name="Grupo 27"/>
            <p:cNvGrpSpPr/>
            <p:nvPr/>
          </p:nvGrpSpPr>
          <p:grpSpPr>
            <a:xfrm rot="5400000" flipH="1">
              <a:off x="5419" y="3932"/>
              <a:ext cx="2007" cy="370"/>
              <a:chOff x="4152748" y="3524056"/>
              <a:chExt cx="1274569" cy="255373"/>
            </a:xfrm>
          </p:grpSpPr>
          <p:cxnSp>
            <p:nvCxnSpPr>
              <p:cNvPr id="34"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35" name="Retângulo 3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6" name="Conector Reto 35"/>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CaixaDeTexto 47"/>
            <p:cNvSpPr txBox="1"/>
            <p:nvPr/>
          </p:nvSpPr>
          <p:spPr>
            <a:xfrm>
              <a:off x="7015" y="4677"/>
              <a:ext cx="1454"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8" name="CaixaDeTexto 47"/>
            <p:cNvSpPr txBox="1"/>
            <p:nvPr/>
          </p:nvSpPr>
          <p:spPr>
            <a:xfrm>
              <a:off x="3953" y="2327"/>
              <a:ext cx="4005"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6484" y="3712"/>
              <a:ext cx="288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39" name="Grupo 38"/>
            <p:cNvGrpSpPr/>
            <p:nvPr/>
          </p:nvGrpSpPr>
          <p:grpSpPr>
            <a:xfrm rot="5400000" flipH="1">
              <a:off x="5422" y="7651"/>
              <a:ext cx="2007" cy="370"/>
              <a:chOff x="4152748" y="3524056"/>
              <a:chExt cx="1274569" cy="255373"/>
            </a:xfrm>
          </p:grpSpPr>
          <p:cxnSp>
            <p:nvCxnSpPr>
              <p:cNvPr id="4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1" name="Retângulo 4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3" name="Caixa de Texto 23"/>
            <p:cNvSpPr txBox="1"/>
            <p:nvPr/>
          </p:nvSpPr>
          <p:spPr>
            <a:xfrm>
              <a:off x="6480" y="7569"/>
              <a:ext cx="260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=3k</a:t>
              </a:r>
              <a:endParaRPr lang="pt-BR" altLang="en-US" sz="2800" dirty="0">
                <a:latin typeface="Comic Sans MS" panose="030F0702030302020204" pitchFamily="66" charset="0"/>
                <a:cs typeface="Comic Sans MS" panose="030F0702030302020204" pitchFamily="66" charset="0"/>
              </a:endParaRPr>
            </a:p>
          </p:txBody>
        </p:sp>
        <p:cxnSp>
          <p:nvCxnSpPr>
            <p:cNvPr id="44" name="Conector Reto 43"/>
            <p:cNvCxnSpPr/>
            <p:nvPr/>
          </p:nvCxnSpPr>
          <p:spPr>
            <a:xfrm>
              <a:off x="6145" y="880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5" name="Grupo 44"/>
            <p:cNvGrpSpPr/>
            <p:nvPr/>
          </p:nvGrpSpPr>
          <p:grpSpPr>
            <a:xfrm rot="5400000" flipH="1">
              <a:off x="3398" y="3968"/>
              <a:ext cx="2007" cy="370"/>
              <a:chOff x="4152748" y="3524056"/>
              <a:chExt cx="1274569" cy="255373"/>
            </a:xfrm>
          </p:grpSpPr>
          <p:cxnSp>
            <p:nvCxnSpPr>
              <p:cNvPr id="46"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8" name="Retângulo 4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9" name="Grupo 48"/>
            <p:cNvGrpSpPr/>
            <p:nvPr/>
          </p:nvGrpSpPr>
          <p:grpSpPr>
            <a:xfrm rot="5400000" flipH="1">
              <a:off x="3374" y="7675"/>
              <a:ext cx="2007" cy="370"/>
              <a:chOff x="4152748" y="3524056"/>
              <a:chExt cx="1274569" cy="255373"/>
            </a:xfrm>
          </p:grpSpPr>
          <p:cxnSp>
            <p:nvCxnSpPr>
              <p:cNvPr id="5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1" name="Retângulo 5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3" name="Conector Reto 52"/>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a:off x="4402"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3448" y="6120"/>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Elipse 55"/>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7" name="Caixa de Texto 23"/>
            <p:cNvSpPr txBox="1"/>
            <p:nvPr/>
          </p:nvSpPr>
          <p:spPr>
            <a:xfrm>
              <a:off x="2986" y="8839"/>
              <a:ext cx="344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59" name="Caixa de Texto 23"/>
            <p:cNvSpPr txBox="1"/>
            <p:nvPr/>
          </p:nvSpPr>
          <p:spPr>
            <a:xfrm>
              <a:off x="540" y="3590"/>
              <a:ext cx="3853"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60" name="Conector Reto 59"/>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Conector Reto 61"/>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Conector Reto 62"/>
            <p:cNvCxnSpPr/>
            <p:nvPr/>
          </p:nvCxnSpPr>
          <p:spPr>
            <a:xfrm rot="16200000" flipV="1">
              <a:off x="3010" y="6073"/>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65"/>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1577"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Elipse 69"/>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1" name="Forma livre 70"/>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2" name="Conector Reto 71"/>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H="1" flipV="1">
              <a:off x="1577" y="6798"/>
              <a:ext cx="8" cy="38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78" name="Caixa de Texto 23"/>
            <p:cNvSpPr txBox="1"/>
            <p:nvPr/>
          </p:nvSpPr>
          <p:spPr>
            <a:xfrm>
              <a:off x="9367"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cxnSp>
        <p:nvCxnSpPr>
          <p:cNvPr id="79" name="Conector Reto 74"/>
          <p:cNvCxnSpPr/>
          <p:nvPr/>
        </p:nvCxnSpPr>
        <p:spPr>
          <a:xfrm>
            <a:off x="10208895" y="38881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0" name="Conector Reto 79"/>
          <p:cNvCxnSpPr/>
          <p:nvPr/>
        </p:nvCxnSpPr>
        <p:spPr>
          <a:xfrm flipH="1">
            <a:off x="9257030" y="439420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1" name="Conector Reto 80"/>
          <p:cNvCxnSpPr/>
          <p:nvPr/>
        </p:nvCxnSpPr>
        <p:spPr>
          <a:xfrm flipV="1">
            <a:off x="10198100" y="296608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2" name="Grupo 81"/>
          <p:cNvGrpSpPr/>
          <p:nvPr/>
        </p:nvGrpSpPr>
        <p:grpSpPr>
          <a:xfrm>
            <a:off x="10015855" y="3336290"/>
            <a:ext cx="387350" cy="552450"/>
            <a:chOff x="7555792" y="2647951"/>
            <a:chExt cx="387626" cy="552342"/>
          </a:xfrm>
          <a:solidFill>
            <a:srgbClr val="00B0F0">
              <a:alpha val="97000"/>
            </a:srgbClr>
          </a:solidFill>
        </p:grpSpPr>
        <p:sp>
          <p:nvSpPr>
            <p:cNvPr id="83" name="Elipse 8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8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85" name="Conector Reto 84"/>
          <p:cNvCxnSpPr/>
          <p:nvPr/>
        </p:nvCxnSpPr>
        <p:spPr>
          <a:xfrm rot="5400000" flipH="1">
            <a:off x="8176895" y="269748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90" name="Caixa de Texto 23"/>
          <p:cNvSpPr txBox="1"/>
          <p:nvPr/>
        </p:nvSpPr>
        <p:spPr>
          <a:xfrm>
            <a:off x="8829675" y="292862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91" name="Caixa de Texto 23"/>
          <p:cNvSpPr txBox="1"/>
          <p:nvPr/>
        </p:nvSpPr>
        <p:spPr>
          <a:xfrm>
            <a:off x="10190480" y="304990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92" name="Caixa de Texto 23"/>
          <p:cNvSpPr txBox="1"/>
          <p:nvPr/>
        </p:nvSpPr>
        <p:spPr>
          <a:xfrm>
            <a:off x="8610600" y="449961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93" name="Caixa de Texto 23"/>
          <p:cNvSpPr txBox="1"/>
          <p:nvPr/>
        </p:nvSpPr>
        <p:spPr>
          <a:xfrm>
            <a:off x="7589520" y="302704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94" name="Conector Reto 93"/>
          <p:cNvCxnSpPr/>
          <p:nvPr/>
        </p:nvCxnSpPr>
        <p:spPr>
          <a:xfrm rot="16200000">
            <a:off x="10460355" y="270002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95" name="Conector Reto 94"/>
          <p:cNvCxnSpPr/>
          <p:nvPr/>
        </p:nvCxnSpPr>
        <p:spPr>
          <a:xfrm flipH="1">
            <a:off x="8434070" y="4422140"/>
            <a:ext cx="17805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Conector Reto 95"/>
          <p:cNvCxnSpPr/>
          <p:nvPr/>
        </p:nvCxnSpPr>
        <p:spPr>
          <a:xfrm flipV="1">
            <a:off x="8434070" y="296545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97" name="Forma livre 96"/>
          <p:cNvSpPr/>
          <p:nvPr/>
        </p:nvSpPr>
        <p:spPr>
          <a:xfrm flipH="1" flipV="1">
            <a:off x="8472170" y="3091180"/>
            <a:ext cx="621030" cy="110490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98" name="Caixa de Texto 97"/>
              <p:cNvSpPr txBox="1"/>
              <p:nvPr/>
            </p:nvSpPr>
            <p:spPr>
              <a:xfrm>
                <a:off x="10185400" y="3792220"/>
                <a:ext cx="102616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sz="2400" i="1">
                              <a:latin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98" name="Caixa de Texto 97"/>
              <p:cNvSpPr txBox="1">
                <a:spLocks noRot="1" noChangeAspect="1" noMove="1" noResize="1" noEditPoints="1" noAdjustHandles="1" noChangeArrowheads="1" noChangeShapeType="1" noTextEdit="1"/>
              </p:cNvSpPr>
              <p:nvPr/>
            </p:nvSpPr>
            <p:spPr>
              <a:xfrm>
                <a:off x="10185400" y="3792220"/>
                <a:ext cx="102616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99" name="Grupo 98"/>
          <p:cNvGrpSpPr/>
          <p:nvPr/>
        </p:nvGrpSpPr>
        <p:grpSpPr>
          <a:xfrm rot="5400000" flipH="1">
            <a:off x="7787005" y="3546475"/>
            <a:ext cx="1274445" cy="234950"/>
            <a:chOff x="4152748" y="3524056"/>
            <a:chExt cx="1274569" cy="255373"/>
          </a:xfrm>
        </p:grpSpPr>
        <p:cxnSp>
          <p:nvCxnSpPr>
            <p:cNvPr id="10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1" name="Retângulo 10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02" name="Caixa de Texto 101"/>
              <p:cNvSpPr txBox="1"/>
              <p:nvPr/>
            </p:nvSpPr>
            <p:spPr>
              <a:xfrm>
                <a:off x="8536305" y="3336290"/>
                <a:ext cx="55689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2" name="Caixa de Texto 101"/>
              <p:cNvSpPr txBox="1">
                <a:spLocks noRot="1" noChangeAspect="1" noMove="1" noResize="1" noEditPoints="1" noAdjustHandles="1" noChangeArrowheads="1" noChangeShapeType="1" noTextEdit="1"/>
              </p:cNvSpPr>
              <p:nvPr/>
            </p:nvSpPr>
            <p:spPr>
              <a:xfrm>
                <a:off x="8536305" y="3336290"/>
                <a:ext cx="55689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3" name="Grupo 2"/>
          <p:cNvGrpSpPr/>
          <p:nvPr/>
        </p:nvGrpSpPr>
        <p:grpSpPr>
          <a:xfrm rot="5400000" flipH="1">
            <a:off x="10702458" y="3448562"/>
            <a:ext cx="1274445" cy="234950"/>
            <a:chOff x="4152748" y="3524056"/>
            <a:chExt cx="1274569" cy="255373"/>
          </a:xfrm>
        </p:grpSpPr>
        <p:cxnSp>
          <p:nvCxnSpPr>
            <p:cNvPr id="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 name="Grupo 9"/>
          <p:cNvGrpSpPr/>
          <p:nvPr/>
        </p:nvGrpSpPr>
        <p:grpSpPr>
          <a:xfrm rot="5400000" flipH="1">
            <a:off x="8608863" y="5135757"/>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 name="Retângulo 1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3" name="Conector Reto 12"/>
          <p:cNvCxnSpPr/>
          <p:nvPr/>
        </p:nvCxnSpPr>
        <p:spPr>
          <a:xfrm rot="16200000" flipV="1">
            <a:off x="6283960" y="2934970"/>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rot="16200000" flipV="1">
            <a:off x="6373495" y="2929890"/>
            <a:ext cx="5556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V="1">
            <a:off x="9662795" y="5219700"/>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flipV="1">
            <a:off x="9662795" y="5311140"/>
            <a:ext cx="5556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 name="Grupo 17"/>
          <p:cNvGrpSpPr/>
          <p:nvPr/>
        </p:nvGrpSpPr>
        <p:grpSpPr>
          <a:xfrm rot="5400000" flipH="1">
            <a:off x="6834673" y="3488567"/>
            <a:ext cx="1274445" cy="234950"/>
            <a:chOff x="4152748" y="3524056"/>
            <a:chExt cx="1274569" cy="255373"/>
          </a:xfrm>
        </p:grpSpPr>
        <p:cxnSp>
          <p:nvCxnSpPr>
            <p:cNvPr id="19"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0" name="Retângulo 19"/>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1" name="Grupo 20"/>
          <p:cNvGrpSpPr/>
          <p:nvPr/>
        </p:nvGrpSpPr>
        <p:grpSpPr>
          <a:xfrm rot="5400000" flipH="1">
            <a:off x="6394618" y="3488567"/>
            <a:ext cx="1274445" cy="234950"/>
            <a:chOff x="4152748" y="3524056"/>
            <a:chExt cx="1274569" cy="255373"/>
          </a:xfrm>
        </p:grpSpPr>
        <p:cxnSp>
          <p:nvCxnSpPr>
            <p:cNvPr id="2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3" name="Retângulo 2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4" name="Conector Reto 23"/>
          <p:cNvCxnSpPr/>
          <p:nvPr/>
        </p:nvCxnSpPr>
        <p:spPr>
          <a:xfrm flipH="1" flipV="1">
            <a:off x="9282430" y="4801870"/>
            <a:ext cx="6559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6654165" y="2959735"/>
            <a:ext cx="122364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6899635" y="423663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a:off x="7342230" y="423599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a:off x="9113245" y="589017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11196045" y="419662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flipH="1">
            <a:off x="9929495" y="478091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a:off x="9930765" y="5347335"/>
            <a:ext cx="0" cy="5588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a:off x="9785710" y="589017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a:off x="6185041" y="298378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Elipse 86"/>
          <p:cNvSpPr/>
          <p:nvPr/>
        </p:nvSpPr>
        <p:spPr>
          <a:xfrm>
            <a:off x="6007100" y="362663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8" name="Forma livre 87"/>
          <p:cNvSpPr/>
          <p:nvPr/>
        </p:nvSpPr>
        <p:spPr>
          <a:xfrm>
            <a:off x="6055727" y="368343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9" name="Conector Reto 88"/>
          <p:cNvCxnSpPr/>
          <p:nvPr/>
        </p:nvCxnSpPr>
        <p:spPr>
          <a:xfrm rot="5400000">
            <a:off x="5866157" y="431978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Conector Reto 102"/>
          <p:cNvCxnSpPr/>
          <p:nvPr/>
        </p:nvCxnSpPr>
        <p:spPr>
          <a:xfrm>
            <a:off x="6040480" y="464112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Conector Reto 103"/>
          <p:cNvCxnSpPr/>
          <p:nvPr/>
        </p:nvCxnSpPr>
        <p:spPr>
          <a:xfrm>
            <a:off x="6184900" y="2965450"/>
            <a:ext cx="36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ector Reto 104"/>
          <p:cNvCxnSpPr/>
          <p:nvPr/>
        </p:nvCxnSpPr>
        <p:spPr>
          <a:xfrm>
            <a:off x="10730230" y="295973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6" name="Caixa de Texto 23"/>
          <p:cNvSpPr txBox="1"/>
          <p:nvPr/>
        </p:nvSpPr>
        <p:spPr>
          <a:xfrm>
            <a:off x="11196320" y="2965450"/>
            <a:ext cx="95313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endParaRPr lang="pt-BR" altLang="en-US" sz="2800" dirty="0" smtClean="0">
              <a:latin typeface="Comic Sans MS" panose="030F0702030302020204" pitchFamily="66" charset="0"/>
              <a:cs typeface="Comic Sans MS" panose="030F0702030302020204" pitchFamily="66" charset="0"/>
            </a:endParaRPr>
          </a:p>
        </p:txBody>
      </p:sp>
      <p:sp>
        <p:nvSpPr>
          <p:cNvPr id="107" name="Caixa de Texto 23"/>
          <p:cNvSpPr txBox="1"/>
          <p:nvPr/>
        </p:nvSpPr>
        <p:spPr>
          <a:xfrm>
            <a:off x="8362950" y="5050155"/>
            <a:ext cx="95313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08" name="Caixa de Texto 23"/>
          <p:cNvSpPr txBox="1"/>
          <p:nvPr/>
        </p:nvSpPr>
        <p:spPr>
          <a:xfrm>
            <a:off x="6654165" y="4317365"/>
            <a:ext cx="1329690" cy="398780"/>
          </a:xfrm>
          <a:prstGeom prst="rect">
            <a:avLst/>
          </a:prstGeom>
          <a:noFill/>
        </p:spPr>
        <p:txBody>
          <a:bodyPr wrap="square" rtlCol="0">
            <a:spAutoFit/>
          </a:bodyPr>
          <a:lstStyle/>
          <a:p>
            <a:pPr algn="ct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B1</a:t>
            </a: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09" name="CaixaDeTexto 47"/>
          <p:cNvSpPr txBox="1"/>
          <p:nvPr/>
        </p:nvSpPr>
        <p:spPr>
          <a:xfrm>
            <a:off x="5245753" y="320774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0" name="Caixa de Texto 23"/>
          <p:cNvSpPr txBox="1"/>
          <p:nvPr/>
        </p:nvSpPr>
        <p:spPr>
          <a:xfrm>
            <a:off x="6314040" y="2135524"/>
            <a:ext cx="668367" cy="521814"/>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111" name="Caixa de Texto 23"/>
          <p:cNvSpPr txBox="1"/>
          <p:nvPr/>
        </p:nvSpPr>
        <p:spPr>
          <a:xfrm>
            <a:off x="10185688" y="4991474"/>
            <a:ext cx="668367" cy="521814"/>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sp>
        <p:nvSpPr>
          <p:cNvPr id="114" name="CaixaDeTexto 47"/>
          <p:cNvSpPr txBox="1"/>
          <p:nvPr/>
        </p:nvSpPr>
        <p:spPr>
          <a:xfrm>
            <a:off x="10853943" y="2406884"/>
            <a:ext cx="647744"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175" name="CaixaDeTexto 45"/>
          <p:cNvSpPr txBox="1"/>
          <p:nvPr/>
        </p:nvSpPr>
        <p:spPr>
          <a:xfrm>
            <a:off x="7868920" y="1116965"/>
            <a:ext cx="2534285" cy="1045210"/>
          </a:xfrm>
          <a:prstGeom prst="rect">
            <a:avLst/>
          </a:prstGeom>
          <a:noFill/>
        </p:spPr>
        <p:txBody>
          <a:bodyPr wrap="square" rtlCol="0">
            <a:spAutoFit/>
          </a:bodyPr>
          <a:lstStyle/>
          <a:p>
            <a:pPr indent="0" algn="ctr">
              <a:spcBef>
                <a:spcPts val="600"/>
              </a:spcBef>
              <a:spcAft>
                <a:spcPts val="60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2800" b="1" dirty="0" smtClean="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i="1">
                <a:latin typeface="Comic Sans MS" panose="030F0702030302020204" pitchFamily="66" charset="0"/>
                <a:cs typeface="Comic Sans MS" panose="030F0702030302020204" pitchFamily="66" charset="0"/>
              </a:rPr>
              <a:t> </a:t>
            </a:r>
            <a:endParaRPr lang="pt-BR" altLang="en-US" sz="2400" i="1">
              <a:latin typeface="Comic Sans MS" panose="030F0702030302020204" pitchFamily="66" charset="0"/>
              <a:cs typeface="Comic Sans MS" panose="030F0702030302020204" pitchFamily="66" charset="0"/>
            </a:endParaRPr>
          </a:p>
          <a:p>
            <a:pPr indent="0" algn="ctr">
              <a:spcBef>
                <a:spcPts val="600"/>
              </a:spcBef>
              <a:spcAft>
                <a:spcPts val="600"/>
              </a:spcAft>
              <a:buFont typeface="+mj-lt"/>
              <a:buNone/>
            </a:pPr>
            <a:r>
              <a:rPr lang="pt-BR" altLang="en-US" sz="2400" i="1">
                <a:latin typeface="Comic Sans MS" panose="030F0702030302020204" pitchFamily="66" charset="0"/>
                <a:cs typeface="Comic Sans MS" panose="030F0702030302020204" pitchFamily="66" charset="0"/>
              </a:rPr>
              <a:t>(</a:t>
            </a:r>
            <a:r>
              <a:rPr lang="pt-BR" altLang="en-US" sz="2400" i="1">
                <a:latin typeface="Cambria" panose="02040503050406030204" charset="0"/>
                <a:cs typeface="Cambria" panose="02040503050406030204" charset="0"/>
              </a:rPr>
              <a:t>V</a:t>
            </a:r>
            <a:r>
              <a:rPr lang="pt-BR" altLang="en-US" sz="2400" i="1" baseline="-25000">
                <a:latin typeface="Cambria" panose="02040503050406030204" charset="0"/>
                <a:cs typeface="Cambria" panose="02040503050406030204" charset="0"/>
              </a:rPr>
              <a:t>BE</a:t>
            </a:r>
            <a:r>
              <a:rPr lang="pt-BR" altLang="en-US" sz="2400" i="1">
                <a:latin typeface="Cambria" panose="02040503050406030204" charset="0"/>
                <a:cs typeface="Cambria" panose="02040503050406030204" charset="0"/>
              </a:rPr>
              <a:t> =0,7V </a:t>
            </a:r>
            <a:r>
              <a:rPr lang="pt-BR" altLang="en-US" sz="2400" i="1">
                <a:latin typeface="SimSun" panose="02010600030101010101" pitchFamily="2" charset="-122"/>
                <a:ea typeface="SimSun" panose="02010600030101010101" pitchFamily="2" charset="-122"/>
                <a:cs typeface="Cambria" panose="02040503050406030204" charset="0"/>
              </a:rPr>
              <a:t>≠</a:t>
            </a:r>
            <a:r>
              <a:rPr lang="pt-BR" altLang="en-US" sz="2400" i="1">
                <a:latin typeface="Cambria" panose="02040503050406030204" charset="0"/>
                <a:cs typeface="Cambria" panose="02040503050406030204" charset="0"/>
              </a:rPr>
              <a:t> v</a:t>
            </a:r>
            <a:r>
              <a:rPr lang="pt-BR" altLang="en-US" sz="2400" i="1" baseline="-25000">
                <a:latin typeface="Cambria" panose="02040503050406030204" charset="0"/>
                <a:cs typeface="Cambria" panose="02040503050406030204" charset="0"/>
              </a:rPr>
              <a:t>be</a:t>
            </a:r>
            <a:r>
              <a:rPr lang="pt-BR" altLang="en-US" sz="2400" b="1">
                <a:latin typeface="Arial" panose="020B0604020202020204" pitchFamily="34" charset="0"/>
                <a:cs typeface="Arial" panose="020B0604020202020204" pitchFamily="34" charset="0"/>
              </a:rPr>
              <a:t>)</a:t>
            </a:r>
            <a:endParaRPr lang="pt-BR" altLang="en-US" sz="24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endParaRPr>
          </a:p>
        </p:txBody>
      </p:sp>
    </p:spTree>
  </p:cSld>
  <p:clrMapOvr>
    <a:masterClrMapping/>
  </p:clrMapOvr>
  <p:timing>
    <p:tnLst>
      <p:par>
        <p:cTn id="1" dur="indefinite" restart="never" nodeType="tmRoot"/>
      </p:par>
    </p:tnLst>
  </p:timing>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Imagem 11" descr="EmisCom"/>
          <p:cNvPicPr>
            <a:picLocks noChangeAspect="1"/>
          </p:cNvPicPr>
          <p:nvPr/>
        </p:nvPicPr>
        <p:blipFill>
          <a:blip r:embed="rId1"/>
          <a:stretch>
            <a:fillRect/>
          </a:stretch>
        </p:blipFill>
        <p:spPr>
          <a:xfrm>
            <a:off x="382270" y="358775"/>
            <a:ext cx="11428095" cy="4427220"/>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Reto 2"/>
          <p:cNvCxnSpPr/>
          <p:nvPr/>
        </p:nvCxnSpPr>
        <p:spPr>
          <a:xfrm>
            <a:off x="5046345" y="258445"/>
            <a:ext cx="0" cy="4682490"/>
          </a:xfrm>
          <a:prstGeom prst="line">
            <a:avLst/>
          </a:prstGeom>
          <a:ln w="38100">
            <a:solidFill>
              <a:srgbClr val="C00000"/>
            </a:solidFill>
            <a:prstDash val="sysDash"/>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8989060" y="358775"/>
            <a:ext cx="0" cy="4682490"/>
          </a:xfrm>
          <a:prstGeom prst="line">
            <a:avLst/>
          </a:prstGeom>
          <a:ln w="38100">
            <a:solidFill>
              <a:srgbClr val="C00000"/>
            </a:solidFill>
            <a:prstDash val="sysDash"/>
          </a:ln>
        </p:spPr>
        <p:style>
          <a:lnRef idx="1">
            <a:schemeClr val="accent1"/>
          </a:lnRef>
          <a:fillRef idx="0">
            <a:schemeClr val="accent1"/>
          </a:fillRef>
          <a:effectRef idx="0">
            <a:schemeClr val="accent1"/>
          </a:effectRef>
          <a:fontRef idx="minor">
            <a:schemeClr val="tx1"/>
          </a:fontRef>
        </p:style>
      </p:cxnSp>
      <p:sp>
        <p:nvSpPr>
          <p:cNvPr id="8" name="Caixa de Texto 7"/>
          <p:cNvSpPr txBox="1"/>
          <p:nvPr/>
        </p:nvSpPr>
        <p:spPr>
          <a:xfrm>
            <a:off x="676275" y="4940935"/>
            <a:ext cx="3510915" cy="953135"/>
          </a:xfrm>
          <a:prstGeom prst="rect">
            <a:avLst/>
          </a:prstGeom>
          <a:solidFill>
            <a:schemeClr val="bg1"/>
          </a:solidFill>
          <a:ln w="38100">
            <a:solidFill>
              <a:srgbClr val="FFFF00"/>
            </a:solidFill>
          </a:ln>
        </p:spPr>
        <p:txBody>
          <a:bodyPr wrap="square" rtlCol="0">
            <a:spAutoFit/>
          </a:bodyPr>
          <a:lstStyle/>
          <a:p>
            <a:pPr algn="ctr"/>
            <a:r>
              <a:rPr lang="pt-BR" altLang="en-US" sz="2800"/>
              <a:t>Capacitores C</a:t>
            </a:r>
            <a:r>
              <a:rPr lang="pt-BR" altLang="en-US" sz="2800" baseline="-25000"/>
              <a:t>B</a:t>
            </a:r>
            <a:r>
              <a:rPr lang="pt-BR" altLang="en-US" sz="2800"/>
              <a:t> e C</a:t>
            </a:r>
            <a:r>
              <a:rPr lang="pt-BR" altLang="en-US" sz="2800" baseline="-25000"/>
              <a:t>E</a:t>
            </a:r>
            <a:r>
              <a:rPr lang="pt-BR" altLang="en-US" sz="2800"/>
              <a:t> afetam funcionamento</a:t>
            </a:r>
            <a:endParaRPr lang="pt-BR" altLang="en-US" sz="2800"/>
          </a:p>
        </p:txBody>
      </p:sp>
      <p:sp>
        <p:nvSpPr>
          <p:cNvPr id="9" name="Caixa de Texto 8"/>
          <p:cNvSpPr txBox="1"/>
          <p:nvPr/>
        </p:nvSpPr>
        <p:spPr>
          <a:xfrm>
            <a:off x="4739640" y="4935855"/>
            <a:ext cx="3574415" cy="1198880"/>
          </a:xfrm>
          <a:prstGeom prst="rect">
            <a:avLst/>
          </a:prstGeom>
          <a:solidFill>
            <a:schemeClr val="bg1"/>
          </a:solidFill>
          <a:ln w="38100">
            <a:solidFill>
              <a:srgbClr val="FFFF00"/>
            </a:solidFill>
          </a:ln>
        </p:spPr>
        <p:txBody>
          <a:bodyPr wrap="square" rtlCol="0">
            <a:spAutoFit/>
          </a:bodyPr>
          <a:lstStyle/>
          <a:p>
            <a:pPr algn="ctr"/>
            <a:r>
              <a:rPr lang="pt-BR" altLang="en-US" sz="2400" dirty="0"/>
              <a:t>Capacitores C</a:t>
            </a:r>
            <a:r>
              <a:rPr lang="pt-BR" altLang="en-US" sz="2400" baseline="-25000" dirty="0"/>
              <a:t>B</a:t>
            </a:r>
            <a:r>
              <a:rPr lang="pt-BR" altLang="en-US" sz="2400" dirty="0"/>
              <a:t> e C</a:t>
            </a:r>
            <a:r>
              <a:rPr lang="pt-BR" altLang="en-US" sz="2400" baseline="-25000" dirty="0"/>
              <a:t>E</a:t>
            </a:r>
            <a:r>
              <a:rPr lang="pt-BR" altLang="en-US" sz="2400" dirty="0"/>
              <a:t> viram curto</a:t>
            </a:r>
            <a:endParaRPr lang="pt-BR" altLang="en-US" sz="2400" dirty="0"/>
          </a:p>
          <a:p>
            <a:pPr algn="ctr"/>
            <a:r>
              <a:rPr lang="pt-BR" altLang="en-US" sz="2400" dirty="0" err="1"/>
              <a:t>Frequencias</a:t>
            </a:r>
            <a:r>
              <a:rPr lang="pt-BR" altLang="en-US" sz="2400" dirty="0"/>
              <a:t> intermediarias</a:t>
            </a:r>
            <a:endParaRPr lang="pt-BR" altLang="en-US" sz="2400" dirty="0"/>
          </a:p>
        </p:txBody>
      </p:sp>
      <p:sp>
        <p:nvSpPr>
          <p:cNvPr id="10" name="Caixa de Texto 9"/>
          <p:cNvSpPr txBox="1"/>
          <p:nvPr/>
        </p:nvSpPr>
        <p:spPr>
          <a:xfrm>
            <a:off x="8468360" y="4935855"/>
            <a:ext cx="3422650" cy="1198880"/>
          </a:xfrm>
          <a:prstGeom prst="rect">
            <a:avLst/>
          </a:prstGeom>
          <a:solidFill>
            <a:schemeClr val="bg1"/>
          </a:solidFill>
          <a:ln w="38100">
            <a:solidFill>
              <a:srgbClr val="FFFF00"/>
            </a:solidFill>
          </a:ln>
        </p:spPr>
        <p:txBody>
          <a:bodyPr wrap="square" rtlCol="0">
            <a:spAutoFit/>
          </a:bodyPr>
          <a:lstStyle/>
          <a:p>
            <a:pPr algn="ctr"/>
            <a:r>
              <a:rPr lang="pt-BR" altLang="en-US" sz="2400"/>
              <a:t>Capacitores do transistor, não vistos, afetam funcionamento</a:t>
            </a:r>
            <a:endParaRPr lang="pt-BR" altLang="en-US" sz="2400"/>
          </a:p>
        </p:txBody>
      </p:sp>
      <p:sp>
        <p:nvSpPr>
          <p:cNvPr id="11" name="Caixa de Texto 10"/>
          <p:cNvSpPr txBox="1"/>
          <p:nvPr/>
        </p:nvSpPr>
        <p:spPr>
          <a:xfrm>
            <a:off x="6558915" y="577215"/>
            <a:ext cx="1251585" cy="521970"/>
          </a:xfrm>
          <a:prstGeom prst="rect">
            <a:avLst/>
          </a:prstGeom>
          <a:solidFill>
            <a:schemeClr val="bg1"/>
          </a:solidFill>
        </p:spPr>
        <p:txBody>
          <a:bodyPr wrap="square" rtlCol="0">
            <a:spAutoFit/>
          </a:bodyPr>
          <a:lstStyle/>
          <a:p>
            <a:r>
              <a:rPr lang="pt-BR" altLang="en-US" sz="2800"/>
              <a:t> V</a:t>
            </a:r>
            <a:r>
              <a:rPr lang="pt-BR" altLang="en-US" sz="2800" baseline="-25000"/>
              <a:t>C </a:t>
            </a:r>
            <a:r>
              <a:rPr lang="pt-BR" altLang="en-US" sz="2800"/>
              <a:t>(dB)</a:t>
            </a:r>
            <a:endParaRPr lang="pt-BR" altLang="en-US" sz="2800"/>
          </a:p>
        </p:txBody>
      </p:sp>
      <p:sp>
        <p:nvSpPr>
          <p:cNvPr id="13" name="Caixa de Texto 12"/>
          <p:cNvSpPr txBox="1"/>
          <p:nvPr/>
        </p:nvSpPr>
        <p:spPr>
          <a:xfrm>
            <a:off x="7290435" y="2142490"/>
            <a:ext cx="1539875" cy="521970"/>
          </a:xfrm>
          <a:prstGeom prst="rect">
            <a:avLst/>
          </a:prstGeom>
          <a:solidFill>
            <a:schemeClr val="bg1"/>
          </a:solidFill>
        </p:spPr>
        <p:txBody>
          <a:bodyPr wrap="square" rtlCol="0">
            <a:spAutoFit/>
          </a:bodyPr>
          <a:lstStyle/>
          <a:p>
            <a:r>
              <a:rPr lang="pt-BR" altLang="en-US" sz="2800"/>
              <a:t> (V</a:t>
            </a:r>
            <a:r>
              <a:rPr lang="pt-BR" altLang="en-US" sz="2800" baseline="-25000"/>
              <a:t>C </a:t>
            </a:r>
            <a:r>
              <a:rPr lang="pt-BR" altLang="en-US" sz="2800"/>
              <a:t>fase)</a:t>
            </a:r>
            <a:endParaRPr lang="pt-BR" altLang="en-US" sz="2800"/>
          </a:p>
        </p:txBody>
      </p:sp>
    </p:spTree>
  </p:cSld>
  <p:clrMapOvr>
    <a:masterClrMapping/>
  </p:clrMapOvr>
  <p:timing>
    <p:tnLst>
      <p:par>
        <p:cTn id="1" dur="indefinite" restart="never" nodeType="tmRoot"/>
      </p:par>
    </p:tnLst>
  </p:timing>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 name="Retângulo arredondado 175"/>
          <p:cNvSpPr/>
          <p:nvPr/>
        </p:nvSpPr>
        <p:spPr>
          <a:xfrm>
            <a:off x="5445125" y="2637155"/>
            <a:ext cx="6613525" cy="324866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1627505" y="549275"/>
            <a:ext cx="9013825"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 (modelo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b="1">
                <a:latin typeface="Comic Sans MS" panose="030F0702030302020204" pitchFamily="66" charset="0"/>
                <a:cs typeface="Comic Sans MS" panose="030F0702030302020204" pitchFamily="66" charset="0"/>
              </a:rPr>
              <a:t>)</a:t>
            </a:r>
            <a:endParaRPr lang="pt-BR" altLang="en-US" sz="2400" b="1">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a:solidFill>
                  <a:srgbClr val="C00000"/>
                </a:solidFill>
                <a:latin typeface="Comic Sans MS" panose="030F0702030302020204" pitchFamily="66" charset="0"/>
                <a:cs typeface="Comic Sans MS" panose="030F0702030302020204" pitchFamily="66" charset="0"/>
              </a:rPr>
              <a:t>Faixa de frequencias intermediarias</a:t>
            </a:r>
            <a:r>
              <a:rPr lang="pt-BR" altLang="en-US" sz="2800" b="1" i="1">
                <a:solidFill>
                  <a:srgbClr val="C00000"/>
                </a:solidFill>
                <a:latin typeface="Comic Sans MS" panose="030F0702030302020204" pitchFamily="66" charset="0"/>
                <a:cs typeface="Comic Sans MS" panose="030F0702030302020204" pitchFamily="66" charset="0"/>
              </a:rPr>
              <a:t> </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DeTexto 47"/>
          <p:cNvSpPr txBox="1"/>
          <p:nvPr/>
        </p:nvSpPr>
        <p:spPr>
          <a:xfrm>
            <a:off x="875048" y="436598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25" name="Grupo 24"/>
          <p:cNvGrpSpPr/>
          <p:nvPr/>
        </p:nvGrpSpPr>
        <p:grpSpPr>
          <a:xfrm>
            <a:off x="175200" y="1701165"/>
            <a:ext cx="4903530" cy="4374255"/>
            <a:chOff x="356" y="2327"/>
            <a:chExt cx="10303" cy="7394"/>
          </a:xfrm>
        </p:grpSpPr>
        <p:grpSp>
          <p:nvGrpSpPr>
            <p:cNvPr id="7" name="Grupo 6"/>
            <p:cNvGrpSpPr/>
            <p:nvPr/>
          </p:nvGrpSpPr>
          <p:grpSpPr>
            <a:xfrm rot="5400000">
              <a:off x="4467" y="5492"/>
              <a:ext cx="2809" cy="1179"/>
              <a:chOff x="8610600" y="2524505"/>
              <a:chExt cx="1783849" cy="748570"/>
            </a:xfrm>
          </p:grpSpPr>
          <p:cxnSp>
            <p:nvCxnSpPr>
              <p:cNvPr id="14" name="Conector Reto 1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 name="Grupo 35"/>
            <p:cNvGrpSpPr/>
            <p:nvPr/>
          </p:nvGrpSpPr>
          <p:grpSpPr>
            <a:xfrm rot="5400000" flipH="1">
              <a:off x="5419" y="3932"/>
              <a:ext cx="2007" cy="370"/>
              <a:chOff x="4152748" y="3524056"/>
              <a:chExt cx="1274569" cy="255373"/>
            </a:xfrm>
          </p:grpSpPr>
          <p:cxnSp>
            <p:nvCxnSpPr>
              <p:cNvPr id="3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38" name="Retângulo 3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9" name="Conector Reto 38"/>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CaixaDeTexto 47"/>
            <p:cNvSpPr txBox="1"/>
            <p:nvPr/>
          </p:nvSpPr>
          <p:spPr>
            <a:xfrm>
              <a:off x="7015" y="4677"/>
              <a:ext cx="1361"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41" name="CaixaDeTexto 47"/>
            <p:cNvSpPr txBox="1"/>
            <p:nvPr/>
          </p:nvSpPr>
          <p:spPr>
            <a:xfrm>
              <a:off x="3953" y="2327"/>
              <a:ext cx="4005"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6484" y="3712"/>
              <a:ext cx="288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43" name="Grupo 42"/>
            <p:cNvGrpSpPr/>
            <p:nvPr/>
          </p:nvGrpSpPr>
          <p:grpSpPr>
            <a:xfrm rot="5400000" flipH="1">
              <a:off x="5422" y="7651"/>
              <a:ext cx="2007" cy="37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6" name="Caixa de Texto 23"/>
            <p:cNvSpPr txBox="1"/>
            <p:nvPr/>
          </p:nvSpPr>
          <p:spPr>
            <a:xfrm>
              <a:off x="6480" y="7569"/>
              <a:ext cx="260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=3k</a:t>
              </a:r>
              <a:endParaRPr lang="pt-BR" altLang="en-US" sz="2800" dirty="0">
                <a:latin typeface="Comic Sans MS" panose="030F0702030302020204" pitchFamily="66" charset="0"/>
                <a:cs typeface="Comic Sans MS" panose="030F0702030302020204" pitchFamily="66" charset="0"/>
              </a:endParaRPr>
            </a:p>
          </p:txBody>
        </p:sp>
        <p:cxnSp>
          <p:nvCxnSpPr>
            <p:cNvPr id="48" name="Conector Reto 47"/>
            <p:cNvCxnSpPr/>
            <p:nvPr/>
          </p:nvCxnSpPr>
          <p:spPr>
            <a:xfrm>
              <a:off x="6145" y="880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9" name="Grupo 48"/>
            <p:cNvGrpSpPr/>
            <p:nvPr/>
          </p:nvGrpSpPr>
          <p:grpSpPr>
            <a:xfrm rot="5400000" flipH="1">
              <a:off x="3398" y="3968"/>
              <a:ext cx="2007" cy="370"/>
              <a:chOff x="4152748" y="3524056"/>
              <a:chExt cx="1274569" cy="255373"/>
            </a:xfrm>
          </p:grpSpPr>
          <p:cxnSp>
            <p:nvCxnSpPr>
              <p:cNvPr id="50"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1" name="Retângulo 5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53" name="Grupo 52"/>
            <p:cNvGrpSpPr/>
            <p:nvPr/>
          </p:nvGrpSpPr>
          <p:grpSpPr>
            <a:xfrm rot="5400000" flipH="1">
              <a:off x="3374" y="7675"/>
              <a:ext cx="2007" cy="370"/>
              <a:chOff x="4152748" y="3524056"/>
              <a:chExt cx="1274569" cy="255373"/>
            </a:xfrm>
          </p:grpSpPr>
          <p:cxnSp>
            <p:nvCxnSpPr>
              <p:cNvPr id="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5" name="Retângulo 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6" name="Conector Reto 55"/>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a:off x="4402"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a:off x="3448" y="6119"/>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Elipse 59"/>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1" name="Caixa de Texto 23"/>
            <p:cNvSpPr txBox="1"/>
            <p:nvPr/>
          </p:nvSpPr>
          <p:spPr>
            <a:xfrm>
              <a:off x="2986" y="8839"/>
              <a:ext cx="344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62" name="Caixa de Texto 23"/>
            <p:cNvSpPr txBox="1"/>
            <p:nvPr/>
          </p:nvSpPr>
          <p:spPr>
            <a:xfrm>
              <a:off x="356" y="3560"/>
              <a:ext cx="4124"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63" name="Conector Reto 62"/>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65"/>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a:off x="1577"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Elipse 72"/>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4" name="Forma livre 73"/>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5" name="Conector Reto 74"/>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113"/>
            <p:cNvCxnSpPr/>
            <p:nvPr/>
          </p:nvCxnSpPr>
          <p:spPr>
            <a:xfrm flipH="1" flipV="1">
              <a:off x="1577" y="6798"/>
              <a:ext cx="8" cy="38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116" name="Caixa de Texto 23"/>
            <p:cNvSpPr txBox="1"/>
            <p:nvPr/>
          </p:nvSpPr>
          <p:spPr>
            <a:xfrm>
              <a:off x="9367"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cxnSp>
        <p:nvCxnSpPr>
          <p:cNvPr id="117" name="Conector Reto 74"/>
          <p:cNvCxnSpPr/>
          <p:nvPr/>
        </p:nvCxnSpPr>
        <p:spPr>
          <a:xfrm>
            <a:off x="10208895" y="445770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Conector Reto 117"/>
          <p:cNvCxnSpPr/>
          <p:nvPr/>
        </p:nvCxnSpPr>
        <p:spPr>
          <a:xfrm flipH="1">
            <a:off x="9260840" y="496443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19" name="Conector Reto 118"/>
          <p:cNvCxnSpPr/>
          <p:nvPr/>
        </p:nvCxnSpPr>
        <p:spPr>
          <a:xfrm flipV="1">
            <a:off x="10198100" y="353568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20" name="Grupo 119"/>
          <p:cNvGrpSpPr/>
          <p:nvPr/>
        </p:nvGrpSpPr>
        <p:grpSpPr>
          <a:xfrm>
            <a:off x="10015855" y="3905885"/>
            <a:ext cx="387350" cy="552450"/>
            <a:chOff x="7555792" y="2647951"/>
            <a:chExt cx="387626" cy="552342"/>
          </a:xfrm>
          <a:solidFill>
            <a:srgbClr val="00B0F0">
              <a:alpha val="97000"/>
            </a:srgbClr>
          </a:solidFill>
        </p:grpSpPr>
        <p:sp>
          <p:nvSpPr>
            <p:cNvPr id="121" name="Elipse 120"/>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2"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3" name="Conector Reto 122"/>
          <p:cNvCxnSpPr/>
          <p:nvPr/>
        </p:nvCxnSpPr>
        <p:spPr>
          <a:xfrm rot="5400000" flipH="1">
            <a:off x="8176895" y="326707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4" name="Caixa de Texto 23"/>
          <p:cNvSpPr txBox="1"/>
          <p:nvPr/>
        </p:nvSpPr>
        <p:spPr>
          <a:xfrm>
            <a:off x="8844280" y="335343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25" name="Caixa de Texto 23"/>
          <p:cNvSpPr txBox="1"/>
          <p:nvPr/>
        </p:nvSpPr>
        <p:spPr>
          <a:xfrm>
            <a:off x="10190480" y="36195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6" name="Caixa de Texto 23"/>
          <p:cNvSpPr txBox="1"/>
          <p:nvPr/>
        </p:nvSpPr>
        <p:spPr>
          <a:xfrm>
            <a:off x="8422640" y="518541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27" name="Caixa de Texto 23"/>
          <p:cNvSpPr txBox="1"/>
          <p:nvPr/>
        </p:nvSpPr>
        <p:spPr>
          <a:xfrm>
            <a:off x="7589520" y="359664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28" name="Conector Reto 127"/>
          <p:cNvCxnSpPr/>
          <p:nvPr/>
        </p:nvCxnSpPr>
        <p:spPr>
          <a:xfrm rot="16200000">
            <a:off x="10460355" y="326961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29" name="Conector Reto 128"/>
          <p:cNvCxnSpPr/>
          <p:nvPr/>
        </p:nvCxnSpPr>
        <p:spPr>
          <a:xfrm flipH="1">
            <a:off x="8423910" y="4991735"/>
            <a:ext cx="17805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Conector Reto 129"/>
          <p:cNvCxnSpPr/>
          <p:nvPr/>
        </p:nvCxnSpPr>
        <p:spPr>
          <a:xfrm flipV="1">
            <a:off x="8434070" y="353504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131" name="Forma livre 130"/>
          <p:cNvSpPr/>
          <p:nvPr/>
        </p:nvSpPr>
        <p:spPr>
          <a:xfrm flipH="1" flipV="1">
            <a:off x="8521700" y="3606800"/>
            <a:ext cx="513080" cy="123571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132" name="Caixa de Texto 131"/>
              <p:cNvSpPr txBox="1"/>
              <p:nvPr/>
            </p:nvSpPr>
            <p:spPr>
              <a:xfrm>
                <a:off x="10185400" y="4361815"/>
                <a:ext cx="102616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sz="2400" i="1">
                              <a:latin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32" name="Caixa de Texto 131"/>
              <p:cNvSpPr txBox="1">
                <a:spLocks noRot="1" noChangeAspect="1" noMove="1" noResize="1" noEditPoints="1" noAdjustHandles="1" noChangeArrowheads="1" noChangeShapeType="1" noTextEdit="1"/>
              </p:cNvSpPr>
              <p:nvPr/>
            </p:nvSpPr>
            <p:spPr>
              <a:xfrm>
                <a:off x="10185400" y="4361815"/>
                <a:ext cx="1026160" cy="460375"/>
              </a:xfrm>
              <a:prstGeom prst="rect">
                <a:avLst/>
              </a:prstGeom>
              <a:blipFill rotWithShape="1">
                <a:blip r:embed="rId1"/>
                <a:stretch>
                  <a:fillRect/>
                </a:stretch>
              </a:blipFill>
            </p:spPr>
            <p:txBody>
              <a:bodyPr/>
              <a:lstStyle/>
              <a:p>
                <a:r>
                  <a:rPr lang="pt-BR" altLang="en-US">
                    <a:noFill/>
                  </a:rPr>
                  <a:t> </a:t>
                </a:r>
              </a:p>
            </p:txBody>
          </p:sp>
        </mc:Fallback>
      </mc:AlternateContent>
      <p:sp>
        <p:nvSpPr>
          <p:cNvPr id="135" name="Retângulo 134"/>
          <p:cNvSpPr/>
          <p:nvPr/>
        </p:nvSpPr>
        <p:spPr>
          <a:xfrm rot="5400000" flipH="1">
            <a:off x="8194040" y="409003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136" name="Caixa de Texto 135"/>
              <p:cNvSpPr txBox="1"/>
              <p:nvPr/>
            </p:nvSpPr>
            <p:spPr>
              <a:xfrm>
                <a:off x="8484870" y="3905885"/>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6" name="Caixa de Texto 135"/>
              <p:cNvSpPr txBox="1">
                <a:spLocks noRot="1" noChangeAspect="1" noMove="1" noResize="1" noEditPoints="1" noAdjustHandles="1" noChangeArrowheads="1" noChangeShapeType="1" noTextEdit="1"/>
              </p:cNvSpPr>
              <p:nvPr/>
            </p:nvSpPr>
            <p:spPr>
              <a:xfrm>
                <a:off x="8484870" y="3905885"/>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37" name="Grupo 136"/>
          <p:cNvGrpSpPr/>
          <p:nvPr/>
        </p:nvGrpSpPr>
        <p:grpSpPr>
          <a:xfrm rot="5400000" flipH="1">
            <a:off x="10702458" y="4018157"/>
            <a:ext cx="1274445" cy="234950"/>
            <a:chOff x="4152748" y="3524056"/>
            <a:chExt cx="1274569" cy="255373"/>
          </a:xfrm>
        </p:grpSpPr>
        <p:cxnSp>
          <p:nvCxnSpPr>
            <p:cNvPr id="13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9" name="Retângulo 13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47" name="Grupo 146"/>
          <p:cNvGrpSpPr/>
          <p:nvPr/>
        </p:nvGrpSpPr>
        <p:grpSpPr>
          <a:xfrm rot="5400000" flipH="1">
            <a:off x="6834673" y="4058162"/>
            <a:ext cx="1274445" cy="234950"/>
            <a:chOff x="4152748" y="3524056"/>
            <a:chExt cx="1274569" cy="255373"/>
          </a:xfrm>
        </p:grpSpPr>
        <p:cxnSp>
          <p:nvCxnSpPr>
            <p:cNvPr id="14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9" name="Retângulo 148"/>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50" name="Grupo 149"/>
          <p:cNvGrpSpPr/>
          <p:nvPr/>
        </p:nvGrpSpPr>
        <p:grpSpPr>
          <a:xfrm rot="5400000" flipH="1">
            <a:off x="6394618" y="4058162"/>
            <a:ext cx="1274445" cy="234950"/>
            <a:chOff x="4152748" y="3524056"/>
            <a:chExt cx="1274569" cy="255373"/>
          </a:xfrm>
        </p:grpSpPr>
        <p:cxnSp>
          <p:nvCxnSpPr>
            <p:cNvPr id="15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2" name="Retângulo 15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54" name="Conector Reto 153"/>
          <p:cNvCxnSpPr/>
          <p:nvPr/>
        </p:nvCxnSpPr>
        <p:spPr>
          <a:xfrm>
            <a:off x="6654165" y="3545205"/>
            <a:ext cx="122364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Conector Reto 154"/>
          <p:cNvCxnSpPr/>
          <p:nvPr/>
        </p:nvCxnSpPr>
        <p:spPr>
          <a:xfrm>
            <a:off x="6899635" y="480622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Conector Reto 155"/>
          <p:cNvCxnSpPr/>
          <p:nvPr/>
        </p:nvCxnSpPr>
        <p:spPr>
          <a:xfrm>
            <a:off x="7342230" y="480559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Conector Reto 156"/>
          <p:cNvCxnSpPr/>
          <p:nvPr/>
        </p:nvCxnSpPr>
        <p:spPr>
          <a:xfrm>
            <a:off x="9122135" y="579301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Conector Reto 157"/>
          <p:cNvCxnSpPr/>
          <p:nvPr/>
        </p:nvCxnSpPr>
        <p:spPr>
          <a:xfrm>
            <a:off x="11196045" y="476622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Conector Reto 158"/>
          <p:cNvCxnSpPr/>
          <p:nvPr/>
        </p:nvCxnSpPr>
        <p:spPr>
          <a:xfrm flipH="1">
            <a:off x="9260840" y="538162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161"/>
          <p:cNvCxnSpPr/>
          <p:nvPr/>
        </p:nvCxnSpPr>
        <p:spPr>
          <a:xfrm>
            <a:off x="6185041" y="355338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Elipse 162"/>
          <p:cNvSpPr/>
          <p:nvPr/>
        </p:nvSpPr>
        <p:spPr>
          <a:xfrm>
            <a:off x="6007100" y="419623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4" name="Forma livre 163"/>
          <p:cNvSpPr/>
          <p:nvPr/>
        </p:nvSpPr>
        <p:spPr>
          <a:xfrm>
            <a:off x="6055727" y="425302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65" name="Conector Reto 164"/>
          <p:cNvCxnSpPr/>
          <p:nvPr/>
        </p:nvCxnSpPr>
        <p:spPr>
          <a:xfrm rot="5400000">
            <a:off x="5866157" y="488938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Conector Reto 165"/>
          <p:cNvCxnSpPr/>
          <p:nvPr/>
        </p:nvCxnSpPr>
        <p:spPr>
          <a:xfrm>
            <a:off x="6040480" y="522405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Conector Reto 166"/>
          <p:cNvCxnSpPr/>
          <p:nvPr/>
        </p:nvCxnSpPr>
        <p:spPr>
          <a:xfrm>
            <a:off x="6183630" y="3547745"/>
            <a:ext cx="792480" cy="69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a:off x="10730230" y="3529330"/>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Caixa de Texto 23"/>
          <p:cNvSpPr txBox="1"/>
          <p:nvPr/>
        </p:nvSpPr>
        <p:spPr>
          <a:xfrm>
            <a:off x="11196320" y="3475355"/>
            <a:ext cx="95313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endParaRPr lang="pt-BR" altLang="en-US" sz="2800" dirty="0" smtClean="0">
              <a:latin typeface="Comic Sans MS" panose="030F0702030302020204" pitchFamily="66" charset="0"/>
              <a:cs typeface="Comic Sans MS" panose="030F0702030302020204" pitchFamily="66" charset="0"/>
            </a:endParaRPr>
          </a:p>
        </p:txBody>
      </p:sp>
      <p:sp>
        <p:nvSpPr>
          <p:cNvPr id="171" name="Caixa de Texto 23"/>
          <p:cNvSpPr txBox="1"/>
          <p:nvPr/>
        </p:nvSpPr>
        <p:spPr>
          <a:xfrm>
            <a:off x="6654165" y="4886960"/>
            <a:ext cx="1329690" cy="398780"/>
          </a:xfrm>
          <a:prstGeom prst="rect">
            <a:avLst/>
          </a:prstGeom>
          <a:noFill/>
        </p:spPr>
        <p:txBody>
          <a:bodyPr wrap="square" rtlCol="0">
            <a:spAutoFit/>
          </a:bodyPr>
          <a:lstStyle/>
          <a:p>
            <a:pPr algn="ct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B1</a:t>
            </a: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72" name="CaixaDeTexto 47"/>
          <p:cNvSpPr txBox="1"/>
          <p:nvPr/>
        </p:nvSpPr>
        <p:spPr>
          <a:xfrm>
            <a:off x="5245753" y="377734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75" name="CaixaDeTexto 45"/>
          <p:cNvSpPr txBox="1"/>
          <p:nvPr/>
        </p:nvSpPr>
        <p:spPr>
          <a:xfrm>
            <a:off x="7656195" y="1998345"/>
            <a:ext cx="2534285" cy="521970"/>
          </a:xfrm>
          <a:prstGeom prst="rect">
            <a:avLst/>
          </a:prstGeom>
          <a:noFill/>
        </p:spPr>
        <p:txBody>
          <a:bodyPr wrap="square" rtlCol="0">
            <a:spAutoFit/>
          </a:bodyPr>
          <a:lstStyle/>
          <a:p>
            <a:pPr indent="0" algn="ctr">
              <a:spcBef>
                <a:spcPts val="600"/>
              </a:spcBef>
              <a:spcAft>
                <a:spcPts val="60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2800" b="1" dirty="0" smtClean="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i="1">
                <a:latin typeface="Comic Sans MS" panose="030F0702030302020204" pitchFamily="66" charset="0"/>
                <a:cs typeface="Comic Sans MS" panose="030F0702030302020204" pitchFamily="66" charset="0"/>
              </a:rPr>
              <a:t> </a:t>
            </a:r>
            <a:endParaRPr lang="pt-BR" altLang="en-US" sz="24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endParaRPr>
          </a:p>
        </p:txBody>
      </p:sp>
      <p:sp>
        <p:nvSpPr>
          <p:cNvPr id="177" name="CaixaDeTexto 47"/>
          <p:cNvSpPr txBox="1"/>
          <p:nvPr/>
        </p:nvSpPr>
        <p:spPr>
          <a:xfrm>
            <a:off x="10835528" y="3020294"/>
            <a:ext cx="647744"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 name="Retângulo arredondado 175"/>
          <p:cNvSpPr/>
          <p:nvPr/>
        </p:nvSpPr>
        <p:spPr>
          <a:xfrm>
            <a:off x="264160" y="2397125"/>
            <a:ext cx="6689090" cy="278193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1731010" y="539750"/>
            <a:ext cx="9013825"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 (modelo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b="1">
                <a:latin typeface="Comic Sans MS" panose="030F0702030302020204" pitchFamily="66" charset="0"/>
                <a:cs typeface="Comic Sans MS" panose="030F0702030302020204" pitchFamily="66" charset="0"/>
              </a:rPr>
              <a:t>)</a:t>
            </a:r>
            <a:endParaRPr lang="pt-BR" altLang="en-US" sz="2400" b="1">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a:solidFill>
                  <a:srgbClr val="C00000"/>
                </a:solidFill>
                <a:latin typeface="Comic Sans MS" panose="030F0702030302020204" pitchFamily="66" charset="0"/>
                <a:cs typeface="Comic Sans MS" panose="030F0702030302020204" pitchFamily="66" charset="0"/>
              </a:rPr>
              <a:t>Faixa de frequencias intermediarias</a:t>
            </a:r>
            <a:r>
              <a:rPr lang="pt-BR" altLang="en-US" sz="2800" b="1" i="1">
                <a:solidFill>
                  <a:srgbClr val="C00000"/>
                </a:solidFill>
                <a:latin typeface="Comic Sans MS" panose="030F0702030302020204" pitchFamily="66" charset="0"/>
                <a:cs typeface="Comic Sans MS" panose="030F0702030302020204" pitchFamily="66" charset="0"/>
              </a:rPr>
              <a:t> </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17" name="Conector Reto 74"/>
          <p:cNvCxnSpPr/>
          <p:nvPr/>
        </p:nvCxnSpPr>
        <p:spPr>
          <a:xfrm>
            <a:off x="5107305" y="374332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Conector Reto 117"/>
          <p:cNvCxnSpPr/>
          <p:nvPr/>
        </p:nvCxnSpPr>
        <p:spPr>
          <a:xfrm flipH="1">
            <a:off x="4147820" y="426148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19" name="Conector Reto 118"/>
          <p:cNvCxnSpPr/>
          <p:nvPr/>
        </p:nvCxnSpPr>
        <p:spPr>
          <a:xfrm flipV="1">
            <a:off x="5096510" y="282130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20" name="Grupo 119"/>
          <p:cNvGrpSpPr/>
          <p:nvPr/>
        </p:nvGrpSpPr>
        <p:grpSpPr>
          <a:xfrm>
            <a:off x="4914265" y="3191510"/>
            <a:ext cx="387350" cy="552450"/>
            <a:chOff x="7555792" y="2647951"/>
            <a:chExt cx="387626" cy="552342"/>
          </a:xfrm>
          <a:solidFill>
            <a:srgbClr val="00B0F0">
              <a:alpha val="97000"/>
            </a:srgbClr>
          </a:solidFill>
        </p:grpSpPr>
        <p:sp>
          <p:nvSpPr>
            <p:cNvPr id="121" name="Elipse 120"/>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2"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3" name="Conector Reto 122"/>
          <p:cNvCxnSpPr/>
          <p:nvPr/>
        </p:nvCxnSpPr>
        <p:spPr>
          <a:xfrm rot="5400000" flipH="1">
            <a:off x="3075305" y="255270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4" name="Caixa de Texto 23"/>
          <p:cNvSpPr txBox="1"/>
          <p:nvPr/>
        </p:nvSpPr>
        <p:spPr>
          <a:xfrm>
            <a:off x="3742690" y="263906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25" name="Caixa de Texto 23"/>
          <p:cNvSpPr txBox="1"/>
          <p:nvPr/>
        </p:nvSpPr>
        <p:spPr>
          <a:xfrm>
            <a:off x="5088890" y="290512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6" name="Caixa de Texto 23"/>
          <p:cNvSpPr txBox="1"/>
          <p:nvPr/>
        </p:nvSpPr>
        <p:spPr>
          <a:xfrm>
            <a:off x="3321050" y="447103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27" name="Caixa de Texto 23"/>
          <p:cNvSpPr txBox="1"/>
          <p:nvPr/>
        </p:nvSpPr>
        <p:spPr>
          <a:xfrm>
            <a:off x="2487930" y="288226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28" name="Conector Reto 127"/>
          <p:cNvCxnSpPr/>
          <p:nvPr/>
        </p:nvCxnSpPr>
        <p:spPr>
          <a:xfrm rot="16200000">
            <a:off x="5358765" y="255524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29" name="Conector Reto 128"/>
          <p:cNvCxnSpPr/>
          <p:nvPr/>
        </p:nvCxnSpPr>
        <p:spPr>
          <a:xfrm flipH="1">
            <a:off x="3322320" y="4277360"/>
            <a:ext cx="17805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Conector Reto 129"/>
          <p:cNvCxnSpPr/>
          <p:nvPr/>
        </p:nvCxnSpPr>
        <p:spPr>
          <a:xfrm flipV="1">
            <a:off x="3332480" y="282067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131" name="Forma livre 130"/>
          <p:cNvSpPr/>
          <p:nvPr/>
        </p:nvSpPr>
        <p:spPr>
          <a:xfrm flipH="1" flipV="1">
            <a:off x="3370580" y="2647315"/>
            <a:ext cx="621030" cy="159321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132" name="Caixa de Texto 131"/>
              <p:cNvSpPr txBox="1"/>
              <p:nvPr/>
            </p:nvSpPr>
            <p:spPr>
              <a:xfrm>
                <a:off x="5083810" y="364744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32" name="Caixa de Texto 131"/>
              <p:cNvSpPr txBox="1">
                <a:spLocks noRot="1" noChangeAspect="1" noMove="1" noResize="1" noEditPoints="1" noAdjustHandles="1" noChangeArrowheads="1" noChangeShapeType="1" noTextEdit="1"/>
              </p:cNvSpPr>
              <p:nvPr/>
            </p:nvSpPr>
            <p:spPr>
              <a:xfrm>
                <a:off x="5083810" y="3647440"/>
                <a:ext cx="102108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33" name="Grupo 132"/>
          <p:cNvGrpSpPr/>
          <p:nvPr/>
        </p:nvGrpSpPr>
        <p:grpSpPr>
          <a:xfrm rot="5400000" flipH="1">
            <a:off x="2691130" y="3397250"/>
            <a:ext cx="1274445" cy="234950"/>
            <a:chOff x="4152748" y="3524056"/>
            <a:chExt cx="1274569" cy="255373"/>
          </a:xfrm>
        </p:grpSpPr>
        <p:cxnSp>
          <p:nvCxnSpPr>
            <p:cNvPr id="13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5" name="Retângulo 13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36" name="Caixa de Texto 135"/>
              <p:cNvSpPr txBox="1"/>
              <p:nvPr/>
            </p:nvSpPr>
            <p:spPr>
              <a:xfrm>
                <a:off x="3434715" y="3191510"/>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6" name="Caixa de Texto 135"/>
              <p:cNvSpPr txBox="1">
                <a:spLocks noRot="1" noChangeAspect="1" noMove="1" noResize="1" noEditPoints="1" noAdjustHandles="1" noChangeArrowheads="1" noChangeShapeType="1" noTextEdit="1"/>
              </p:cNvSpPr>
              <p:nvPr/>
            </p:nvSpPr>
            <p:spPr>
              <a:xfrm>
                <a:off x="3434715" y="3191510"/>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37" name="Grupo 136"/>
          <p:cNvGrpSpPr/>
          <p:nvPr/>
        </p:nvGrpSpPr>
        <p:grpSpPr>
          <a:xfrm rot="5400000" flipH="1">
            <a:off x="5600868" y="3303782"/>
            <a:ext cx="1274445" cy="234950"/>
            <a:chOff x="4152748" y="3524056"/>
            <a:chExt cx="1274569" cy="255373"/>
          </a:xfrm>
        </p:grpSpPr>
        <p:cxnSp>
          <p:nvCxnSpPr>
            <p:cNvPr id="13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9" name="Retângulo 13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47" name="Grupo 146"/>
          <p:cNvGrpSpPr/>
          <p:nvPr/>
        </p:nvGrpSpPr>
        <p:grpSpPr>
          <a:xfrm rot="5400000" flipH="1">
            <a:off x="1733083" y="3343787"/>
            <a:ext cx="1274445" cy="234950"/>
            <a:chOff x="4152748" y="3524056"/>
            <a:chExt cx="1274569" cy="255373"/>
          </a:xfrm>
        </p:grpSpPr>
        <p:cxnSp>
          <p:nvCxnSpPr>
            <p:cNvPr id="14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9" name="Retângulo 148"/>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50" name="Grupo 149"/>
          <p:cNvGrpSpPr/>
          <p:nvPr/>
        </p:nvGrpSpPr>
        <p:grpSpPr>
          <a:xfrm rot="5400000" flipH="1">
            <a:off x="1293028" y="3343787"/>
            <a:ext cx="1274445" cy="234950"/>
            <a:chOff x="4152748" y="3524056"/>
            <a:chExt cx="1274569" cy="255373"/>
          </a:xfrm>
        </p:grpSpPr>
        <p:cxnSp>
          <p:nvCxnSpPr>
            <p:cNvPr id="15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2" name="Retângulo 15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54" name="Conector Reto 153"/>
          <p:cNvCxnSpPr/>
          <p:nvPr/>
        </p:nvCxnSpPr>
        <p:spPr>
          <a:xfrm>
            <a:off x="1552575" y="2814955"/>
            <a:ext cx="122364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Conector Reto 154"/>
          <p:cNvCxnSpPr/>
          <p:nvPr/>
        </p:nvCxnSpPr>
        <p:spPr>
          <a:xfrm>
            <a:off x="1798045" y="409185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Conector Reto 155"/>
          <p:cNvCxnSpPr/>
          <p:nvPr/>
        </p:nvCxnSpPr>
        <p:spPr>
          <a:xfrm>
            <a:off x="2240640" y="409121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Conector Reto 156"/>
          <p:cNvCxnSpPr/>
          <p:nvPr/>
        </p:nvCxnSpPr>
        <p:spPr>
          <a:xfrm>
            <a:off x="4004670" y="507864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Conector Reto 157"/>
          <p:cNvCxnSpPr/>
          <p:nvPr/>
        </p:nvCxnSpPr>
        <p:spPr>
          <a:xfrm>
            <a:off x="6094455" y="405184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Conector Reto 158"/>
          <p:cNvCxnSpPr/>
          <p:nvPr/>
        </p:nvCxnSpPr>
        <p:spPr>
          <a:xfrm flipH="1">
            <a:off x="4143375" y="466725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161"/>
          <p:cNvCxnSpPr/>
          <p:nvPr/>
        </p:nvCxnSpPr>
        <p:spPr>
          <a:xfrm>
            <a:off x="1083451" y="281233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Elipse 162"/>
          <p:cNvSpPr/>
          <p:nvPr/>
        </p:nvSpPr>
        <p:spPr>
          <a:xfrm>
            <a:off x="905510" y="348185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4" name="Forma livre 163"/>
          <p:cNvSpPr/>
          <p:nvPr/>
        </p:nvSpPr>
        <p:spPr>
          <a:xfrm>
            <a:off x="954137" y="353865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65" name="Conector Reto 164"/>
          <p:cNvCxnSpPr/>
          <p:nvPr/>
        </p:nvCxnSpPr>
        <p:spPr>
          <a:xfrm rot="5400000">
            <a:off x="764567" y="417500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Conector Reto 165"/>
          <p:cNvCxnSpPr/>
          <p:nvPr/>
        </p:nvCxnSpPr>
        <p:spPr>
          <a:xfrm>
            <a:off x="938890" y="450968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Conector Reto 166"/>
          <p:cNvCxnSpPr/>
          <p:nvPr/>
        </p:nvCxnSpPr>
        <p:spPr>
          <a:xfrm>
            <a:off x="1068705" y="2816860"/>
            <a:ext cx="792480" cy="69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a:off x="5628640" y="281495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Caixa de Texto 23"/>
          <p:cNvSpPr txBox="1"/>
          <p:nvPr/>
        </p:nvSpPr>
        <p:spPr>
          <a:xfrm>
            <a:off x="6276340" y="3105785"/>
            <a:ext cx="7829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endParaRPr lang="pt-BR" altLang="en-US" sz="2800" dirty="0" smtClean="0">
              <a:latin typeface="Comic Sans MS" panose="030F0702030302020204" pitchFamily="66" charset="0"/>
              <a:cs typeface="Comic Sans MS" panose="030F0702030302020204" pitchFamily="66" charset="0"/>
            </a:endParaRPr>
          </a:p>
        </p:txBody>
      </p:sp>
      <p:sp>
        <p:nvSpPr>
          <p:cNvPr id="171" name="Caixa de Texto 23"/>
          <p:cNvSpPr txBox="1"/>
          <p:nvPr/>
        </p:nvSpPr>
        <p:spPr>
          <a:xfrm>
            <a:off x="1552575" y="4172585"/>
            <a:ext cx="1329690" cy="398780"/>
          </a:xfrm>
          <a:prstGeom prst="rect">
            <a:avLst/>
          </a:prstGeom>
          <a:noFill/>
        </p:spPr>
        <p:txBody>
          <a:bodyPr wrap="square" rtlCol="0">
            <a:spAutoFit/>
          </a:bodyPr>
          <a:lstStyle/>
          <a:p>
            <a:pPr algn="ct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B1</a:t>
            </a: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72" name="CaixaDeTexto 47"/>
          <p:cNvSpPr txBox="1"/>
          <p:nvPr/>
        </p:nvSpPr>
        <p:spPr>
          <a:xfrm>
            <a:off x="144163" y="307820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75" name="CaixaDeTexto 45"/>
          <p:cNvSpPr txBox="1"/>
          <p:nvPr/>
        </p:nvSpPr>
        <p:spPr>
          <a:xfrm>
            <a:off x="2638425" y="1739900"/>
            <a:ext cx="2085340"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2800" b="1" dirty="0" smtClean="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i="1">
                <a:latin typeface="Comic Sans MS" panose="030F0702030302020204" pitchFamily="66" charset="0"/>
                <a:cs typeface="Comic Sans MS" panose="030F0702030302020204" pitchFamily="66"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3" name="CaixaDeTexto 45"/>
              <p:cNvSpPr txBox="1"/>
              <p:nvPr/>
            </p:nvSpPr>
            <p:spPr>
              <a:xfrm>
                <a:off x="6581140" y="4135755"/>
                <a:ext cx="5401945" cy="1527175"/>
              </a:xfrm>
              <a:prstGeom prst="rect">
                <a:avLst/>
              </a:prstGeom>
              <a:noFill/>
            </p:spPr>
            <p:txBody>
              <a:bodyPr wrap="square" rtlCol="0">
                <a:spAutoFit/>
              </a:bodyPr>
              <a:lstStyle/>
              <a:p>
                <a:pPr indent="0" algn="ctr" fontAlgn="auto">
                  <a:spcBef>
                    <a:spcPts val="600"/>
                  </a:spcBef>
                  <a:spcAft>
                    <a:spcPts val="1200"/>
                  </a:spcAft>
                  <a:buFont typeface="Arial" panose="020B0604020202020204" pitchFamily="34" charset="0"/>
                  <a:buNone/>
                </a:pP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v</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be</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vin(t)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0"/>
                  </a:spcAft>
                  <a:buFont typeface="Arial" panose="020B0604020202020204" pitchFamily="34" charset="0"/>
                  <a:buNone/>
                </a:pPr>
                <a14:m>
                  <m:oMath xmlns:m="http://schemas.openxmlformats.org/officeDocument/2006/math">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den>
                    </m:f>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2800" b="1" dirty="0" smtClean="0">
                    <a:solidFill>
                      <a:schemeClr val="tx1"/>
                    </a:solidFill>
                    <a:latin typeface="SimSun" panose="02010600030101010101" pitchFamily="2" charset="-122"/>
                    <a:ea typeface="SimSun" panose="02010600030101010101" pitchFamily="2" charset="-122"/>
                    <a:cs typeface="Cambria" panose="02040503050406030204" charset="0"/>
                    <a:sym typeface="Symbol" panose="05050102010706020507" charset="0"/>
                  </a:rPr>
                  <a:t>－</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g</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m</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.R</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C </a:t>
                </a:r>
                <a14:m>
                  <m:oMath xmlns:m="http://schemas.openxmlformats.org/officeDocument/2006/math">
                    <m:r>
                      <a:rPr lang="en-US" altLang="pt-BR" sz="2800" b="1" dirty="0"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𝟐𝟔𝟎</m:t>
                    </m:r>
                  </m:oMath>
                </a14:m>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33" name="CaixaDeTexto 45"/>
              <p:cNvSpPr txBox="1">
                <a:spLocks noRot="1" noChangeAspect="1" noMove="1" noResize="1" noEditPoints="1" noAdjustHandles="1" noChangeArrowheads="1" noChangeShapeType="1" noTextEdit="1"/>
              </p:cNvSpPr>
              <p:nvPr/>
            </p:nvSpPr>
            <p:spPr>
              <a:xfrm>
                <a:off x="6581140" y="4135755"/>
                <a:ext cx="5401945" cy="1527175"/>
              </a:xfrm>
              <a:prstGeom prst="rect">
                <a:avLst/>
              </a:prstGeom>
              <a:blipFill rotWithShape="1">
                <a:blip r:embed="rId3"/>
                <a:stretch>
                  <a:fillRect b="-790"/>
                </a:stretch>
              </a:blipFill>
            </p:spPr>
            <p:txBody>
              <a:bodyPr/>
              <a:lstStyle/>
              <a:p>
                <a:r>
                  <a:rPr lang="pt-BR" altLang="en-US">
                    <a:noFill/>
                  </a:rPr>
                  <a:t> </a:t>
                </a:r>
              </a:p>
            </p:txBody>
          </p:sp>
        </mc:Fallback>
      </mc:AlternateContent>
      <p:sp>
        <p:nvSpPr>
          <p:cNvPr id="177" name="CaixaDeTexto 47"/>
          <p:cNvSpPr txBox="1"/>
          <p:nvPr/>
        </p:nvSpPr>
        <p:spPr>
          <a:xfrm>
            <a:off x="5733938" y="2262104"/>
            <a:ext cx="647744"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ço Reservado para Número de Slide 3"/>
          <p:cNvSpPr>
            <a:spLocks noGrp="1"/>
          </p:cNvSpPr>
          <p:nvPr/>
        </p:nvSpPr>
        <p:spPr>
          <a:xfrm>
            <a:off x="8905240" y="639699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7" name="CaixaDeTexto 45"/>
          <p:cNvSpPr txBox="1"/>
          <p:nvPr/>
        </p:nvSpPr>
        <p:spPr>
          <a:xfrm>
            <a:off x="301625" y="306070"/>
            <a:ext cx="11357610" cy="1537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 (modelo T</a:t>
            </a:r>
            <a:r>
              <a:rPr lang="pt-BR" altLang="en-US" sz="2400" b="1">
                <a:latin typeface="Comic Sans MS" panose="030F0702030302020204" pitchFamily="66" charset="0"/>
                <a:cs typeface="Comic Sans MS" panose="030F0702030302020204" pitchFamily="66" charset="0"/>
              </a:rPr>
              <a:t>)</a:t>
            </a:r>
            <a:endParaRPr lang="pt-BR" altLang="en-US" sz="2400" b="1">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a:solidFill>
                  <a:srgbClr val="C00000"/>
                </a:solidFill>
                <a:latin typeface="Comic Sans MS" panose="030F0702030302020204" pitchFamily="66" charset="0"/>
                <a:cs typeface="Comic Sans MS" panose="030F0702030302020204" pitchFamily="66" charset="0"/>
              </a:rPr>
              <a:t>O resistor R</a:t>
            </a:r>
            <a:r>
              <a:rPr lang="pt-BR" altLang="en-US" sz="2800" b="1" baseline="-25000">
                <a:solidFill>
                  <a:srgbClr val="C00000"/>
                </a:solidFill>
                <a:latin typeface="Comic Sans MS" panose="030F0702030302020204" pitchFamily="66" charset="0"/>
                <a:cs typeface="Comic Sans MS" panose="030F0702030302020204" pitchFamily="66" charset="0"/>
              </a:rPr>
              <a:t>E </a:t>
            </a:r>
            <a:r>
              <a:rPr lang="pt-BR" altLang="en-US" sz="2800" b="1">
                <a:solidFill>
                  <a:srgbClr val="C00000"/>
                </a:solidFill>
                <a:latin typeface="Comic Sans MS" panose="030F0702030302020204" pitchFamily="66" charset="0"/>
                <a:cs typeface="Comic Sans MS" panose="030F0702030302020204" pitchFamily="66" charset="0"/>
              </a:rPr>
              <a:t>tem a função de reduzir a influencia do </a:t>
            </a:r>
            <a:r>
              <a:rPr lang="pt-BR" altLang="en-US" sz="2800" b="1">
                <a:solidFill>
                  <a:srgbClr val="C00000"/>
                </a:solidFill>
                <a:latin typeface="Symbol" panose="05050102010706020507" charset="0"/>
                <a:cs typeface="Symbol" panose="05050102010706020507" charset="0"/>
              </a:rPr>
              <a:t>b</a:t>
            </a:r>
            <a:r>
              <a:rPr lang="pt-BR" altLang="en-US" sz="2800" b="1">
                <a:solidFill>
                  <a:srgbClr val="C00000"/>
                </a:solidFill>
                <a:latin typeface="Comic Sans MS" panose="030F0702030302020204" pitchFamily="66" charset="0"/>
                <a:cs typeface="Comic Sans MS" panose="030F0702030302020204" pitchFamily="66" charset="0"/>
              </a:rPr>
              <a:t> na polarização. Podemos ver isso lembrando a relação para I</a:t>
            </a:r>
            <a:r>
              <a:rPr lang="pt-BR" altLang="en-US" sz="2800" b="1" baseline="-25000">
                <a:solidFill>
                  <a:srgbClr val="C00000"/>
                </a:solidFill>
                <a:latin typeface="Comic Sans MS" panose="030F0702030302020204" pitchFamily="66" charset="0"/>
                <a:cs typeface="Comic Sans MS" panose="030F0702030302020204" pitchFamily="66" charset="0"/>
              </a:rPr>
              <a:t>E </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 name="CaixaDeTexto 47"/>
          <p:cNvSpPr txBox="1"/>
          <p:nvPr/>
        </p:nvSpPr>
        <p:spPr>
          <a:xfrm>
            <a:off x="740428" y="450886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25" name="Grupo 24"/>
          <p:cNvGrpSpPr/>
          <p:nvPr/>
        </p:nvGrpSpPr>
        <p:grpSpPr>
          <a:xfrm>
            <a:off x="155113" y="1828165"/>
            <a:ext cx="4792162" cy="4374255"/>
            <a:chOff x="622" y="2327"/>
            <a:chExt cx="10069" cy="7394"/>
          </a:xfrm>
        </p:grpSpPr>
        <p:grpSp>
          <p:nvGrpSpPr>
            <p:cNvPr id="9" name="Grupo 8"/>
            <p:cNvGrpSpPr/>
            <p:nvPr/>
          </p:nvGrpSpPr>
          <p:grpSpPr>
            <a:xfrm rot="5400000">
              <a:off x="4467" y="5492"/>
              <a:ext cx="2809" cy="1179"/>
              <a:chOff x="8610600" y="2524505"/>
              <a:chExt cx="1783849" cy="748570"/>
            </a:xfrm>
          </p:grpSpPr>
          <p:cxnSp>
            <p:nvCxnSpPr>
              <p:cNvPr id="14" name="Conector Reto 1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rot="16200000">
                <a:off x="9283850"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 name="Grupo 35"/>
            <p:cNvGrpSpPr/>
            <p:nvPr/>
          </p:nvGrpSpPr>
          <p:grpSpPr>
            <a:xfrm rot="5400000" flipH="1">
              <a:off x="5419" y="3932"/>
              <a:ext cx="2007" cy="370"/>
              <a:chOff x="4152748" y="3524056"/>
              <a:chExt cx="1274569" cy="255373"/>
            </a:xfrm>
          </p:grpSpPr>
          <p:cxnSp>
            <p:nvCxnSpPr>
              <p:cNvPr id="3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38" name="Retângulo 3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9" name="Conector Reto 38"/>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CaixaDeTexto 47"/>
            <p:cNvSpPr txBox="1"/>
            <p:nvPr/>
          </p:nvSpPr>
          <p:spPr>
            <a:xfrm>
              <a:off x="7015" y="4677"/>
              <a:ext cx="1361"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41" name="CaixaDeTexto 47"/>
            <p:cNvSpPr txBox="1"/>
            <p:nvPr/>
          </p:nvSpPr>
          <p:spPr>
            <a:xfrm>
              <a:off x="3953" y="2327"/>
              <a:ext cx="4005"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6484" y="3712"/>
              <a:ext cx="288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43" name="Grupo 42"/>
            <p:cNvGrpSpPr/>
            <p:nvPr/>
          </p:nvGrpSpPr>
          <p:grpSpPr>
            <a:xfrm rot="5400000" flipH="1">
              <a:off x="5422" y="7651"/>
              <a:ext cx="2007" cy="37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6" name="Caixa de Texto 23"/>
            <p:cNvSpPr txBox="1"/>
            <p:nvPr/>
          </p:nvSpPr>
          <p:spPr>
            <a:xfrm>
              <a:off x="6480" y="7569"/>
              <a:ext cx="260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=3k</a:t>
              </a:r>
              <a:endParaRPr lang="pt-BR" altLang="en-US" sz="2800" dirty="0">
                <a:latin typeface="Comic Sans MS" panose="030F0702030302020204" pitchFamily="66" charset="0"/>
                <a:cs typeface="Comic Sans MS" panose="030F0702030302020204" pitchFamily="66" charset="0"/>
              </a:endParaRPr>
            </a:p>
          </p:txBody>
        </p:sp>
        <p:cxnSp>
          <p:nvCxnSpPr>
            <p:cNvPr id="48" name="Conector Reto 47"/>
            <p:cNvCxnSpPr/>
            <p:nvPr/>
          </p:nvCxnSpPr>
          <p:spPr>
            <a:xfrm>
              <a:off x="6169" y="8827"/>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9" name="Grupo 48"/>
            <p:cNvGrpSpPr/>
            <p:nvPr/>
          </p:nvGrpSpPr>
          <p:grpSpPr>
            <a:xfrm rot="5400000" flipH="1">
              <a:off x="3398" y="3968"/>
              <a:ext cx="2007" cy="370"/>
              <a:chOff x="4152748" y="3524056"/>
              <a:chExt cx="1274569" cy="255373"/>
            </a:xfrm>
          </p:grpSpPr>
          <p:cxnSp>
            <p:nvCxnSpPr>
              <p:cNvPr id="50"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1" name="Retângulo 5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53" name="Grupo 52"/>
            <p:cNvGrpSpPr/>
            <p:nvPr/>
          </p:nvGrpSpPr>
          <p:grpSpPr>
            <a:xfrm rot="5400000" flipH="1">
              <a:off x="3374" y="7675"/>
              <a:ext cx="2007" cy="370"/>
              <a:chOff x="4152748" y="3524056"/>
              <a:chExt cx="1274569" cy="255373"/>
            </a:xfrm>
          </p:grpSpPr>
          <p:cxnSp>
            <p:nvCxnSpPr>
              <p:cNvPr id="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5" name="Retângulo 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6" name="Conector Reto 55"/>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a:off x="4394"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a:off x="3448" y="6124"/>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Elipse 59"/>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1" name="Caixa de Texto 23"/>
            <p:cNvSpPr txBox="1"/>
            <p:nvPr/>
          </p:nvSpPr>
          <p:spPr>
            <a:xfrm>
              <a:off x="2986" y="8839"/>
              <a:ext cx="344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62" name="Caixa de Texto 23"/>
            <p:cNvSpPr txBox="1"/>
            <p:nvPr/>
          </p:nvSpPr>
          <p:spPr>
            <a:xfrm>
              <a:off x="622" y="3590"/>
              <a:ext cx="3911"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63" name="Conector Reto 62"/>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65"/>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1534" y="6132"/>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a:off x="1545"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Elipse 72"/>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4" name="Forma livre 73"/>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5" name="Conector Reto 74"/>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116" name="Caixa de Texto 23"/>
            <p:cNvSpPr txBox="1"/>
            <p:nvPr/>
          </p:nvSpPr>
          <p:spPr>
            <a:xfrm>
              <a:off x="9399"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mc:AlternateContent xmlns:mc="http://schemas.openxmlformats.org/markup-compatibility/2006">
        <mc:Choice xmlns:a14="http://schemas.microsoft.com/office/drawing/2010/main" Requires="a14">
          <p:sp>
            <p:nvSpPr>
              <p:cNvPr id="102" name="Caixa de Texto 101"/>
              <p:cNvSpPr txBox="1"/>
              <p:nvPr/>
            </p:nvSpPr>
            <p:spPr>
              <a:xfrm>
                <a:off x="6427470" y="2159635"/>
                <a:ext cx="3843020" cy="148653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den>
                      </m:f>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2" name="Caixa de Texto 101"/>
              <p:cNvSpPr txBox="1">
                <a:spLocks noRot="1" noChangeAspect="1" noMove="1" noResize="1" noEditPoints="1" noAdjustHandles="1" noChangeArrowheads="1" noChangeShapeType="1" noTextEdit="1"/>
              </p:cNvSpPr>
              <p:nvPr/>
            </p:nvSpPr>
            <p:spPr>
              <a:xfrm>
                <a:off x="6427470" y="2159635"/>
                <a:ext cx="3843020" cy="148653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3" name="CaixaDeTexto 45"/>
              <p:cNvSpPr txBox="1"/>
              <p:nvPr/>
            </p:nvSpPr>
            <p:spPr>
              <a:xfrm>
                <a:off x="5049520" y="3808730"/>
                <a:ext cx="6598920" cy="1691640"/>
              </a:xfrm>
              <a:prstGeom prst="rect">
                <a:avLst/>
              </a:prstGeom>
              <a:noFill/>
            </p:spPr>
            <p:txBody>
              <a:bodyPr wrap="square" rtlCol="0">
                <a:spAutoFit/>
              </a:bodyPr>
              <a:lstStyle/>
              <a:p>
                <a:pPr indent="0" algn="l">
                  <a:spcBef>
                    <a:spcPts val="600"/>
                  </a:spcBef>
                  <a:spcAft>
                    <a:spcPts val="600"/>
                  </a:spcAft>
                  <a:buFont typeface="+mj-lt"/>
                  <a:buNone/>
                </a:pPr>
                <a:r>
                  <a:rPr lang="pt-BR" altLang="en-US" sz="2800" b="1">
                    <a:solidFill>
                      <a:srgbClr val="C00000"/>
                    </a:solidFill>
                    <a:latin typeface="Comic Sans MS" panose="030F0702030302020204" pitchFamily="66" charset="0"/>
                    <a:cs typeface="Comic Sans MS" panose="030F0702030302020204" pitchFamily="66" charset="0"/>
                  </a:rPr>
                  <a:t>Se R</a:t>
                </a:r>
                <a:r>
                  <a:rPr lang="pt-BR" altLang="en-US" sz="2800" b="1" baseline="-25000">
                    <a:solidFill>
                      <a:srgbClr val="C00000"/>
                    </a:solidFill>
                    <a:latin typeface="Comic Sans MS" panose="030F0702030302020204" pitchFamily="66" charset="0"/>
                    <a:cs typeface="Comic Sans MS" panose="030F0702030302020204" pitchFamily="66" charset="0"/>
                  </a:rPr>
                  <a:t>E </a:t>
                </a:r>
                <a:r>
                  <a:rPr lang="pt-BR" altLang="en-US" sz="2800" b="1">
                    <a:solidFill>
                      <a:srgbClr val="C00000"/>
                    </a:solidFill>
                    <a:latin typeface="Comic Sans MS" panose="030F0702030302020204" pitchFamily="66" charset="0"/>
                    <a:cs typeface="Comic Sans MS" panose="030F0702030302020204" pitchFamily="66" charset="0"/>
                  </a:rPr>
                  <a:t>&gt;&gt;</a:t>
                </a:r>
                <a:r>
                  <a:rPr lang="pt-BR" altLang="en-US" sz="2800" b="1" baseline="-25000">
                    <a:solidFill>
                      <a:srgbClr val="C00000"/>
                    </a:solidFill>
                    <a:latin typeface="Comic Sans MS" panose="030F0702030302020204" pitchFamily="66" charset="0"/>
                    <a:cs typeface="Comic Sans MS" panose="030F0702030302020204" pitchFamily="66" charset="0"/>
                  </a:rPr>
                  <a:t> </a:t>
                </a:r>
                <a14:m>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oMath>
                </a14:m>
                <a:r>
                  <a:rPr lang="pt-BR" altLang="en-US" sz="2800" b="1">
                    <a:solidFill>
                      <a:srgbClr val="C00000"/>
                    </a:solidFill>
                    <a:latin typeface="Comic Sans MS" panose="030F0702030302020204" pitchFamily="66" charset="0"/>
                    <a:cs typeface="Comic Sans MS" panose="030F0702030302020204" pitchFamily="66" charset="0"/>
                  </a:rPr>
                  <a:t> teremos I</a:t>
                </a:r>
                <a:r>
                  <a:rPr lang="pt-BR" altLang="en-US" sz="2800" b="1" baseline="-25000">
                    <a:solidFill>
                      <a:srgbClr val="C00000"/>
                    </a:solidFill>
                    <a:latin typeface="Comic Sans MS" panose="030F0702030302020204" pitchFamily="66" charset="0"/>
                    <a:cs typeface="Comic Sans MS" panose="030F0702030302020204" pitchFamily="66" charset="0"/>
                  </a:rPr>
                  <a:t>E</a:t>
                </a:r>
                <a:r>
                  <a:rPr lang="pt-BR" altLang="en-US" sz="2800" b="1">
                    <a:solidFill>
                      <a:srgbClr val="C00000"/>
                    </a:solidFill>
                    <a:latin typeface="Comic Sans MS" panose="030F0702030302020204" pitchFamily="66" charset="0"/>
                    <a:cs typeface="Comic Sans MS" panose="030F0702030302020204" pitchFamily="66" charset="0"/>
                  </a:rPr>
                  <a:t> independente de </a:t>
                </a:r>
                <a:r>
                  <a:rPr lang="pt-BR" altLang="en-US" sz="2800" b="1">
                    <a:solidFill>
                      <a:srgbClr val="C00000"/>
                    </a:solidFill>
                    <a:latin typeface="Symbol" panose="05050102010706020507" charset="0"/>
                    <a:cs typeface="Symbol" panose="05050102010706020507" charset="0"/>
                    <a:sym typeface="+mn-ea"/>
                  </a:rPr>
                  <a:t>b</a:t>
                </a:r>
                <a:r>
                  <a:rPr lang="pt-BR" altLang="en-US" sz="2800" b="1">
                    <a:solidFill>
                      <a:srgbClr val="C00000"/>
                    </a:solidFill>
                    <a:latin typeface="Comic Sans MS" panose="030F0702030302020204" pitchFamily="66" charset="0"/>
                    <a:cs typeface="Comic Sans MS" panose="030F0702030302020204" pitchFamily="66" charset="0"/>
                  </a:rPr>
                  <a:t>. Pode-se entender o efeito </a:t>
                </a:r>
                <a:r>
                  <a:rPr lang="pt-BR" altLang="en-US" sz="2800">
                    <a:solidFill>
                      <a:srgbClr val="C00000"/>
                    </a:solidFill>
                    <a:latin typeface="Comic Sans MS" panose="030F0702030302020204" pitchFamily="66" charset="0"/>
                    <a:cs typeface="Comic Sans MS" panose="030F0702030302020204" pitchFamily="66" charset="0"/>
                  </a:rPr>
                  <a:t>de </a:t>
                </a:r>
                <a:r>
                  <a:rPr lang="pt-BR" altLang="en-US" sz="2800" b="1">
                    <a:solidFill>
                      <a:srgbClr val="C00000"/>
                    </a:solidFill>
                    <a:latin typeface="Symbol" panose="05050102010706020507" charset="0"/>
                    <a:cs typeface="Symbol" panose="05050102010706020507" charset="0"/>
                    <a:sym typeface="+mn-ea"/>
                  </a:rPr>
                  <a:t>b, </a:t>
                </a:r>
                <a:r>
                  <a:rPr lang="pt-BR" altLang="en-US" sz="2800" b="1">
                    <a:solidFill>
                      <a:srgbClr val="C00000"/>
                    </a:solidFill>
                    <a:latin typeface="Comic Sans MS" panose="030F0702030302020204" pitchFamily="66" charset="0"/>
                    <a:cs typeface="Comic Sans MS" panose="030F0702030302020204" pitchFamily="66" charset="0"/>
                    <a:sym typeface="+mn-ea"/>
                  </a:rPr>
                  <a:t> olhando V</a:t>
                </a:r>
                <a:r>
                  <a:rPr lang="pt-BR" altLang="en-US" sz="2800" b="1" baseline="-25000">
                    <a:solidFill>
                      <a:srgbClr val="C00000"/>
                    </a:solidFill>
                    <a:latin typeface="Comic Sans MS" panose="030F0702030302020204" pitchFamily="66" charset="0"/>
                    <a:cs typeface="Comic Sans MS" panose="030F0702030302020204" pitchFamily="66" charset="0"/>
                    <a:sym typeface="+mn-ea"/>
                  </a:rPr>
                  <a:t>BE: </a:t>
                </a:r>
                <a:r>
                  <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103" name="CaixaDeTexto 45"/>
              <p:cNvSpPr txBox="1">
                <a:spLocks noRot="1" noChangeAspect="1" noMove="1" noResize="1" noEditPoints="1" noAdjustHandles="1" noChangeArrowheads="1" noChangeShapeType="1" noTextEdit="1"/>
              </p:cNvSpPr>
              <p:nvPr/>
            </p:nvSpPr>
            <p:spPr>
              <a:xfrm>
                <a:off x="5049520" y="3808730"/>
                <a:ext cx="6598920" cy="1691640"/>
              </a:xfrm>
              <a:prstGeom prst="rect">
                <a:avLst/>
              </a:prstGeom>
              <a:blipFill rotWithShape="1">
                <a:blip r:embed="rId2"/>
                <a:stretch>
                  <a:fillRect b="-60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4" name="Caixa de Texto 103"/>
              <p:cNvSpPr txBox="1"/>
              <p:nvPr/>
            </p:nvSpPr>
            <p:spPr>
              <a:xfrm>
                <a:off x="4189730" y="5874385"/>
                <a:ext cx="7762875" cy="52197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altLang="pt-BR" sz="2800" b="1" i="1">
                          <a:solidFill>
                            <a:schemeClr val="tx1"/>
                          </a:solidFill>
                          <a:latin typeface="Cambria Math" panose="02040503050406030204" pitchFamily="18" charset="0"/>
                          <a:cs typeface="Cambria Math" panose="02040503050406030204" pitchFamily="18" charset="0"/>
                          <a:sym typeface="+mn-ea"/>
                        </a:rPr>
                        <m:t>𝜷</m:t>
                      </m:r>
                      <m:r>
                        <a:rPr lang="en-US" altLang="pt-BR" sz="2800" b="1" i="1">
                          <a:solidFill>
                            <a:schemeClr val="tx1"/>
                          </a:solidFill>
                          <a:latin typeface="Cambria Math" panose="02040503050406030204" pitchFamily="18" charset="0"/>
                          <a:cs typeface="Cambria Math" panose="02040503050406030204" pitchFamily="18" charset="0"/>
                          <a:sym typeface="+mn-ea"/>
                        </a:rPr>
                        <m:t>↑ </m:t>
                      </m:r>
                      <m:r>
                        <a:rPr lang="en-US" altLang="pt-BR" sz="2800" b="1" i="1">
                          <a:solidFill>
                            <a:schemeClr val="tx1"/>
                          </a:solidFill>
                          <a:latin typeface="Cambria Math" panose="02040503050406030204" pitchFamily="18" charset="0"/>
                          <a:cs typeface="Cambria Math" panose="02040503050406030204" pitchFamily="18" charset="0"/>
                          <a:sym typeface="+mn-ea"/>
                        </a:rPr>
                        <m:t>⇒</m:t>
                      </m:r>
                      <m:r>
                        <a:rPr lang="en-US" altLang="pt-BR" sz="2800" b="1" i="1">
                          <a:solidFill>
                            <a:schemeClr val="tx1"/>
                          </a:solidFill>
                          <a:latin typeface="Cambria Math" panose="02040503050406030204" pitchFamily="18" charset="0"/>
                          <a:cs typeface="Cambria Math" panose="02040503050406030204" pitchFamily="18" charset="0"/>
                          <a:sym typeface="+mn-ea"/>
                        </a:rPr>
                        <m:t> </m:t>
                      </m:r>
                      <m:sSub>
                        <m:sSubPr>
                          <m:ctrlPr>
                            <a:rPr lang="en-US" altLang="pt-BR" sz="2800" b="1" i="1">
                              <a:solidFill>
                                <a:schemeClr val="tx1"/>
                              </a:solidFill>
                              <a:latin typeface="Cambria Math" panose="02040503050406030204" pitchFamily="18" charset="0"/>
                              <a:cs typeface="Cambria Math" panose="02040503050406030204" pitchFamily="18" charset="0"/>
                              <a:sym typeface="+mn-ea"/>
                            </a:rPr>
                          </m:ctrlPr>
                        </m:sSubPr>
                        <m:e>
                          <m:r>
                            <a:rPr lang="en-US" altLang="pt-BR" sz="2800" b="1" i="1">
                              <a:solidFill>
                                <a:schemeClr val="tx1"/>
                              </a:solidFill>
                              <a:latin typeface="Cambria Math" panose="02040503050406030204" pitchFamily="18" charset="0"/>
                              <a:cs typeface="Cambria Math" panose="02040503050406030204" pitchFamily="18" charset="0"/>
                              <a:sym typeface="+mn-ea"/>
                            </a:rPr>
                            <m:t>𝑰</m:t>
                          </m:r>
                        </m:e>
                        <m:sub>
                          <m:r>
                            <a:rPr lang="en-US" altLang="pt-BR" sz="2800" b="1" i="1">
                              <a:solidFill>
                                <a:schemeClr val="tx1"/>
                              </a:solidFill>
                              <a:latin typeface="Cambria Math" panose="02040503050406030204" pitchFamily="18" charset="0"/>
                              <a:cs typeface="Cambria Math" panose="02040503050406030204" pitchFamily="18" charset="0"/>
                              <a:sym typeface="+mn-ea"/>
                            </a:rPr>
                            <m:t>𝑪</m:t>
                          </m:r>
                        </m:sub>
                      </m:sSub>
                      <m:r>
                        <a:rPr lang="en-US" altLang="pt-BR" sz="2800" b="1" i="1">
                          <a:solidFill>
                            <a:schemeClr val="tx1"/>
                          </a:solidFill>
                          <a:latin typeface="Cambria Math" panose="02040503050406030204" pitchFamily="18" charset="0"/>
                          <a:cs typeface="Cambria Math" panose="02040503050406030204" pitchFamily="18" charset="0"/>
                          <a:sym typeface="+mn-ea"/>
                        </a:rPr>
                        <m:t>↑</m:t>
                      </m:r>
                      <m:r>
                        <a:rPr lang="en-US" altLang="pt-BR" sz="2800" b="1" i="1">
                          <a:solidFill>
                            <a:schemeClr val="tx1"/>
                          </a:solidFill>
                          <a:latin typeface="Cambria Math" panose="02040503050406030204" pitchFamily="18" charset="0"/>
                          <a:cs typeface="Cambria Math" panose="02040503050406030204" pitchFamily="18" charset="0"/>
                          <a:sym typeface="+mn-ea"/>
                        </a:rPr>
                        <m:t> </m:t>
                      </m:r>
                      <m:r>
                        <a:rPr lang="en-US" altLang="pt-BR" sz="2800" b="1" i="1">
                          <a:solidFill>
                            <a:schemeClr val="tx1"/>
                          </a:solidFill>
                          <a:latin typeface="Cambria Math" panose="02040503050406030204" pitchFamily="18" charset="0"/>
                          <a:cs typeface="Cambria Math" panose="02040503050406030204" pitchFamily="18" charset="0"/>
                          <a:sym typeface="+mn-ea"/>
                        </a:rPr>
                        <m:t>⇒</m:t>
                      </m:r>
                      <m:sSub>
                        <m:sSubPr>
                          <m:ctrlPr>
                            <a:rPr lang="en-US" altLang="pt-BR" sz="2800" b="1" i="1">
                              <a:solidFill>
                                <a:schemeClr val="tx1"/>
                              </a:solidFill>
                              <a:latin typeface="Cambria Math" panose="02040503050406030204" pitchFamily="18" charset="0"/>
                              <a:cs typeface="Cambria Math" panose="02040503050406030204" pitchFamily="18" charset="0"/>
                              <a:sym typeface="+mn-ea"/>
                            </a:rPr>
                          </m:ctrlPr>
                        </m:sSubPr>
                        <m:e>
                          <m:r>
                            <a:rPr lang="en-US" altLang="pt-BR" sz="2800" b="1" i="1">
                              <a:solidFill>
                                <a:schemeClr val="tx1"/>
                              </a:solidFill>
                              <a:latin typeface="Cambria Math" panose="02040503050406030204" pitchFamily="18" charset="0"/>
                              <a:cs typeface="Cambria Math" panose="02040503050406030204" pitchFamily="18" charset="0"/>
                              <a:sym typeface="+mn-ea"/>
                            </a:rPr>
                            <m:t>𝑰</m:t>
                          </m:r>
                        </m:e>
                        <m:sub>
                          <m:r>
                            <a:rPr lang="en-US" altLang="pt-BR" sz="2800" b="1" i="1">
                              <a:solidFill>
                                <a:schemeClr val="tx1"/>
                              </a:solidFill>
                              <a:latin typeface="Cambria Math" panose="02040503050406030204" pitchFamily="18" charset="0"/>
                              <a:cs typeface="Cambria Math" panose="02040503050406030204" pitchFamily="18" charset="0"/>
                              <a:sym typeface="+mn-ea"/>
                            </a:rPr>
                            <m:t>𝑬</m:t>
                          </m:r>
                        </m:sub>
                      </m:sSub>
                      <m:r>
                        <a:rPr lang="en-US" altLang="pt-BR" sz="2800" b="1" i="1">
                          <a:solidFill>
                            <a:schemeClr val="tx1"/>
                          </a:solidFill>
                          <a:latin typeface="Cambria Math" panose="02040503050406030204" pitchFamily="18" charset="0"/>
                          <a:cs typeface="Cambria Math" panose="02040503050406030204" pitchFamily="18" charset="0"/>
                          <a:sym typeface="+mn-ea"/>
                        </a:rPr>
                        <m:t>↑</m:t>
                      </m:r>
                      <m:r>
                        <a:rPr lang="en-US" altLang="pt-BR" sz="2800" b="1" i="1">
                          <a:solidFill>
                            <a:schemeClr val="tx1"/>
                          </a:solidFill>
                          <a:latin typeface="Cambria Math" panose="02040503050406030204" pitchFamily="18" charset="0"/>
                          <a:cs typeface="Cambria Math" panose="02040503050406030204" pitchFamily="18" charset="0"/>
                          <a:sym typeface="+mn-ea"/>
                        </a:rPr>
                        <m:t> </m:t>
                      </m:r>
                      <m:r>
                        <a:rPr lang="en-US" altLang="pt-BR" sz="2800" b="1" i="1">
                          <a:solidFill>
                            <a:schemeClr val="tx1"/>
                          </a:solidFill>
                          <a:latin typeface="Cambria Math" panose="02040503050406030204" pitchFamily="18" charset="0"/>
                          <a:cs typeface="Cambria Math" panose="02040503050406030204" pitchFamily="18" charset="0"/>
                          <a:sym typeface="+mn-ea"/>
                        </a:rPr>
                        <m:t>⇒</m:t>
                      </m:r>
                      <m:r>
                        <a:rPr lang="en-US" altLang="pt-BR" sz="2800" b="1" i="1">
                          <a:solidFill>
                            <a:schemeClr val="tx1"/>
                          </a:solidFill>
                          <a:latin typeface="Cambria Math" panose="02040503050406030204" pitchFamily="18" charset="0"/>
                          <a:cs typeface="Cambria Math" panose="02040503050406030204" pitchFamily="18" charset="0"/>
                          <a:sym typeface="+mn-ea"/>
                        </a:rPr>
                        <m:t> </m:t>
                      </m:r>
                      <m:sSub>
                        <m:sSubPr>
                          <m:ctrlPr>
                            <a:rPr lang="en-US" altLang="pt-BR" sz="2800" b="1" i="1">
                              <a:solidFill>
                                <a:schemeClr val="tx1"/>
                              </a:solidFill>
                              <a:latin typeface="Cambria Math" panose="02040503050406030204" pitchFamily="18" charset="0"/>
                              <a:cs typeface="Cambria Math" panose="02040503050406030204" pitchFamily="18" charset="0"/>
                              <a:sym typeface="+mn-ea"/>
                            </a:rPr>
                          </m:ctrlPr>
                        </m:sSubPr>
                        <m:e>
                          <m:r>
                            <a:rPr lang="en-US" altLang="pt-BR" sz="2800" b="1" i="1">
                              <a:solidFill>
                                <a:schemeClr val="tx1"/>
                              </a:solidFill>
                              <a:latin typeface="Cambria Math" panose="02040503050406030204" pitchFamily="18" charset="0"/>
                              <a:cs typeface="Cambria Math" panose="02040503050406030204" pitchFamily="18" charset="0"/>
                              <a:sym typeface="+mn-ea"/>
                            </a:rPr>
                            <m:t>𝑽</m:t>
                          </m:r>
                        </m:e>
                        <m:sub>
                          <m:r>
                            <a:rPr lang="en-US" altLang="pt-BR" sz="2800" b="1" i="1">
                              <a:solidFill>
                                <a:schemeClr val="tx1"/>
                              </a:solidFill>
                              <a:latin typeface="Cambria Math" panose="02040503050406030204" pitchFamily="18" charset="0"/>
                              <a:cs typeface="Cambria Math" panose="02040503050406030204" pitchFamily="18" charset="0"/>
                              <a:sym typeface="+mn-ea"/>
                            </a:rPr>
                            <m:t>𝑬</m:t>
                          </m:r>
                        </m:sub>
                      </m:sSub>
                      <m:r>
                        <a:rPr lang="en-US" altLang="pt-BR" sz="2800" b="1" i="1">
                          <a:solidFill>
                            <a:schemeClr val="tx1"/>
                          </a:solidFill>
                          <a:latin typeface="Cambria Math" panose="02040503050406030204" pitchFamily="18" charset="0"/>
                          <a:cs typeface="Cambria Math" panose="02040503050406030204" pitchFamily="18" charset="0"/>
                          <a:sym typeface="+mn-ea"/>
                        </a:rPr>
                        <m:t>↑ </m:t>
                      </m:r>
                      <m:r>
                        <a:rPr lang="en-US" altLang="pt-BR" sz="2800" b="1" i="1">
                          <a:solidFill>
                            <a:schemeClr val="tx1"/>
                          </a:solidFill>
                          <a:latin typeface="Cambria Math" panose="02040503050406030204" pitchFamily="18" charset="0"/>
                          <a:cs typeface="Cambria Math" panose="02040503050406030204" pitchFamily="18" charset="0"/>
                          <a:sym typeface="+mn-ea"/>
                        </a:rPr>
                        <m:t>⇒</m:t>
                      </m:r>
                      <m:sSub>
                        <m:sSubPr>
                          <m:ctrlPr>
                            <a:rPr sz="2800" b="1" i="1">
                              <a:solidFill>
                                <a:schemeClr val="tx1"/>
                              </a:solidFill>
                              <a:latin typeface="Cambria Math" panose="02040503050406030204" pitchFamily="18" charset="0"/>
                              <a:cs typeface="Cambria Math" panose="02040503050406030204" pitchFamily="18" charset="0"/>
                            </a:rPr>
                          </m:ctrlPr>
                        </m:sSubPr>
                        <m:e>
                          <m:r>
                            <a:rPr lang="en-US" sz="2800" b="1" i="1">
                              <a:solidFill>
                                <a:schemeClr val="tx1"/>
                              </a:solidFill>
                              <a:latin typeface="Cambria Math" panose="02040503050406030204" pitchFamily="18" charset="0"/>
                              <a:cs typeface="Cambria Math" panose="02040503050406030204" pitchFamily="18" charset="0"/>
                            </a:rPr>
                            <m:t>𝑽</m:t>
                          </m:r>
                        </m:e>
                        <m:sub>
                          <m:r>
                            <a:rPr lang="en-US" sz="2800" b="1" i="1">
                              <a:solidFill>
                                <a:schemeClr val="tx1"/>
                              </a:solidFill>
                              <a:latin typeface="Cambria Math" panose="02040503050406030204" pitchFamily="18" charset="0"/>
                              <a:cs typeface="Cambria Math" panose="02040503050406030204" pitchFamily="18" charset="0"/>
                            </a:rPr>
                            <m:t>𝑩𝑬</m:t>
                          </m:r>
                        </m:sub>
                      </m:sSub>
                      <m:r>
                        <a:rPr lang="en-US" sz="2800" b="1" i="1">
                          <a:solidFill>
                            <a:schemeClr val="tx1"/>
                          </a:solidFill>
                          <a:latin typeface="Cambria Math" panose="02040503050406030204" pitchFamily="18" charset="0"/>
                          <a:cs typeface="Cambria Math" panose="02040503050406030204" pitchFamily="18" charset="0"/>
                        </a:rPr>
                        <m:t>↓</m:t>
                      </m:r>
                      <m:r>
                        <a:rPr lang="en-US" sz="2800" b="1" i="1">
                          <a:solidFill>
                            <a:schemeClr val="tx1"/>
                          </a:solidFill>
                          <a:latin typeface="Cambria Math" panose="02040503050406030204" pitchFamily="18" charset="0"/>
                          <a:cs typeface="Cambria Math" panose="02040503050406030204" pitchFamily="18" charset="0"/>
                        </a:rPr>
                        <m:t> </m:t>
                      </m:r>
                      <m:r>
                        <a:rPr lang="en-US" sz="2800" i="1">
                          <a:solidFill>
                            <a:schemeClr val="tx1"/>
                          </a:solidFill>
                          <a:latin typeface="Cambria Math" panose="02040503050406030204" pitchFamily="18" charset="0"/>
                          <a:cs typeface="Cambria Math" panose="02040503050406030204" pitchFamily="18" charset="0"/>
                        </a:rPr>
                        <m:t>⇒</m:t>
                      </m:r>
                      <m:sSub>
                        <m:sSubPr>
                          <m:ctrlPr>
                            <a:rPr sz="2800" b="1" i="1">
                              <a:solidFill>
                                <a:schemeClr val="tx1"/>
                              </a:solidFill>
                              <a:latin typeface="Cambria Math" panose="02040503050406030204" pitchFamily="18" charset="0"/>
                              <a:cs typeface="Cambria Math" panose="02040503050406030204" pitchFamily="18" charset="0"/>
                            </a:rPr>
                          </m:ctrlPr>
                        </m:sSubPr>
                        <m:e>
                          <m:r>
                            <a:rPr lang="en-US" sz="2800" b="1" i="1">
                              <a:solidFill>
                                <a:schemeClr val="tx1"/>
                              </a:solidFill>
                              <a:latin typeface="Cambria Math" panose="02040503050406030204" pitchFamily="18" charset="0"/>
                              <a:cs typeface="Cambria Math" panose="02040503050406030204" pitchFamily="18" charset="0"/>
                            </a:rPr>
                            <m:t>𝑰</m:t>
                          </m:r>
                        </m:e>
                        <m:sub>
                          <m:r>
                            <a:rPr lang="en-US" sz="2800" b="1" i="1">
                              <a:solidFill>
                                <a:schemeClr val="tx1"/>
                              </a:solidFill>
                              <a:latin typeface="Cambria Math" panose="02040503050406030204" pitchFamily="18" charset="0"/>
                              <a:cs typeface="Cambria Math" panose="02040503050406030204" pitchFamily="18" charset="0"/>
                            </a:rPr>
                            <m:t>𝑪</m:t>
                          </m:r>
                        </m:sub>
                      </m:sSub>
                      <m:r>
                        <a:rPr lang="en-US" sz="2800" b="1" i="1">
                          <a:solidFill>
                            <a:schemeClr val="tx1"/>
                          </a:solidFill>
                          <a:latin typeface="Cambria Math" panose="02040503050406030204" pitchFamily="18" charset="0"/>
                          <a:cs typeface="Cambria Math" panose="02040503050406030204" pitchFamily="18" charset="0"/>
                        </a:rPr>
                        <m:t>↓</m:t>
                      </m:r>
                      <m:r>
                        <a:rPr lang="en-US" altLang="pt-BR" sz="2800" b="1" i="1">
                          <a:solidFill>
                            <a:schemeClr val="tx1"/>
                          </a:solidFill>
                          <a:latin typeface="Cambria Math" panose="02040503050406030204" pitchFamily="18" charset="0"/>
                          <a:ea typeface="MS Mincho" charset="0"/>
                          <a:cs typeface="Cambria Math" panose="02040503050406030204" pitchFamily="18" charset="0"/>
                          <a:sym typeface="+mn-ea"/>
                        </a:rPr>
                        <m:t> </m:t>
                      </m:r>
                    </m:oMath>
                  </m:oMathPara>
                </a14:m>
                <a:endParaRPr lang="en-US" altLang="pt-BR" sz="2800" b="1" i="1">
                  <a:solidFill>
                    <a:schemeClr val="tx1"/>
                  </a:solidFill>
                  <a:latin typeface="Cambria Math" panose="02040503050406030204" pitchFamily="18" charset="0"/>
                  <a:ea typeface="MS Mincho" charset="0"/>
                  <a:cs typeface="Cambria Math" panose="02040503050406030204" pitchFamily="18" charset="0"/>
                  <a:sym typeface="+mn-ea"/>
                </a:endParaRPr>
              </a:p>
            </p:txBody>
          </p:sp>
        </mc:Choice>
        <mc:Fallback>
          <p:sp>
            <p:nvSpPr>
              <p:cNvPr id="104" name="Caixa de Texto 103"/>
              <p:cNvSpPr txBox="1">
                <a:spLocks noRot="1" noChangeAspect="1" noMove="1" noResize="1" noEditPoints="1" noAdjustHandles="1" noChangeArrowheads="1" noChangeShapeType="1" noTextEdit="1"/>
              </p:cNvSpPr>
              <p:nvPr/>
            </p:nvSpPr>
            <p:spPr>
              <a:xfrm>
                <a:off x="4189730" y="5874385"/>
                <a:ext cx="7762875" cy="521970"/>
              </a:xfrm>
              <a:prstGeom prst="rect">
                <a:avLst/>
              </a:prstGeom>
              <a:blipFill rotWithShape="1">
                <a:blip r:embed="rId3"/>
                <a:stretch>
                  <a:fillRect r="-98"/>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 name="Retângulo arredondado 175"/>
          <p:cNvSpPr/>
          <p:nvPr/>
        </p:nvSpPr>
        <p:spPr>
          <a:xfrm>
            <a:off x="6404610" y="2249805"/>
            <a:ext cx="5085715" cy="410273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 name="Grupo 2"/>
          <p:cNvGrpSpPr/>
          <p:nvPr/>
        </p:nvGrpSpPr>
        <p:grpSpPr>
          <a:xfrm rot="5400000" flipH="1">
            <a:off x="8594725" y="5426075"/>
            <a:ext cx="1274445" cy="234950"/>
            <a:chOff x="4152748" y="3524056"/>
            <a:chExt cx="1274569" cy="255373"/>
          </a:xfrm>
        </p:grpSpPr>
        <p:cxnSp>
          <p:nvCxnSpPr>
            <p:cNvPr id="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 name="Retângulo 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 name="Espaço Reservado para Número de Slide 1"/>
          <p:cNvSpPr>
            <a:spLocks noGrp="1"/>
          </p:cNvSpPr>
          <p:nvPr>
            <p:ph type="sldNum" sz="quarter" idx="12"/>
          </p:nvPr>
        </p:nvSpPr>
        <p:spPr>
          <a:xfrm>
            <a:off x="9171305" y="6259195"/>
            <a:ext cx="2743200" cy="365125"/>
          </a:xfrm>
        </p:spPr>
        <p:txBody>
          <a:bodyPr/>
          <a:lstStyle/>
          <a:p>
            <a:fld id="{74F297BB-B745-4CAB-BE1D-CE4C89382949}" type="slidenum">
              <a:rPr lang="pt-BR" smtClean="0"/>
            </a:fld>
            <a:endParaRPr lang="pt-BR"/>
          </a:p>
        </p:txBody>
      </p:sp>
      <p:sp>
        <p:nvSpPr>
          <p:cNvPr id="7" name="CaixaDeTexto 45"/>
          <p:cNvSpPr txBox="1"/>
          <p:nvPr/>
        </p:nvSpPr>
        <p:spPr>
          <a:xfrm>
            <a:off x="417195" y="281305"/>
            <a:ext cx="11357610" cy="196850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 (modelo T</a:t>
            </a:r>
            <a:r>
              <a:rPr lang="pt-BR" altLang="en-US" sz="2400" b="1">
                <a:latin typeface="Comic Sans MS" panose="030F0702030302020204" pitchFamily="66" charset="0"/>
                <a:cs typeface="Comic Sans MS" panose="030F0702030302020204" pitchFamily="66" charset="0"/>
              </a:rPr>
              <a:t>)</a:t>
            </a:r>
            <a:endParaRPr lang="pt-BR" altLang="en-US" sz="2400" b="1">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a:solidFill>
                  <a:srgbClr val="C00000"/>
                </a:solidFill>
                <a:latin typeface="Comic Sans MS" panose="030F0702030302020204" pitchFamily="66" charset="0"/>
                <a:cs typeface="Comic Sans MS" panose="030F0702030302020204" pitchFamily="66" charset="0"/>
              </a:rPr>
              <a:t>Por outro lado esse resistor R</a:t>
            </a:r>
            <a:r>
              <a:rPr lang="pt-BR" altLang="en-US" sz="2800" b="1" baseline="-25000">
                <a:solidFill>
                  <a:srgbClr val="C00000"/>
                </a:solidFill>
                <a:latin typeface="Comic Sans MS" panose="030F0702030302020204" pitchFamily="66" charset="0"/>
                <a:cs typeface="Comic Sans MS" panose="030F0702030302020204" pitchFamily="66" charset="0"/>
              </a:rPr>
              <a:t>E </a:t>
            </a:r>
            <a:r>
              <a:rPr lang="pt-BR" altLang="en-US" sz="2800" b="1">
                <a:solidFill>
                  <a:srgbClr val="C00000"/>
                </a:solidFill>
                <a:latin typeface="Comic Sans MS" panose="030F0702030302020204" pitchFamily="66" charset="0"/>
                <a:cs typeface="Comic Sans MS" panose="030F0702030302020204" pitchFamily="66" charset="0"/>
              </a:rPr>
              <a:t>reduz o ganho do circuito. Vamos analisar o efeito de desconsiderar C</a:t>
            </a:r>
            <a:r>
              <a:rPr lang="pt-BR" altLang="en-US" sz="2800" b="1" baseline="-25000">
                <a:solidFill>
                  <a:srgbClr val="C00000"/>
                </a:solidFill>
                <a:latin typeface="Comic Sans MS" panose="030F0702030302020204" pitchFamily="66" charset="0"/>
                <a:cs typeface="Comic Sans MS" panose="030F0702030302020204" pitchFamily="66" charset="0"/>
              </a:rPr>
              <a:t>E</a:t>
            </a:r>
            <a:r>
              <a:rPr lang="pt-BR" altLang="en-US" sz="2800" b="1">
                <a:solidFill>
                  <a:srgbClr val="C00000"/>
                </a:solidFill>
                <a:latin typeface="Comic Sans MS" panose="030F0702030302020204" pitchFamily="66" charset="0"/>
                <a:cs typeface="Comic Sans MS" panose="030F0702030302020204" pitchFamily="66" charset="0"/>
              </a:rPr>
              <a:t> no pequenos sinais (para cálculo da polarização não haverá diferença alguma) </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 name="CaixaDeTexto 47"/>
          <p:cNvSpPr txBox="1"/>
          <p:nvPr/>
        </p:nvSpPr>
        <p:spPr>
          <a:xfrm>
            <a:off x="908068" y="497622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25" name="Grupo 24"/>
          <p:cNvGrpSpPr/>
          <p:nvPr/>
        </p:nvGrpSpPr>
        <p:grpSpPr>
          <a:xfrm>
            <a:off x="333548" y="2240915"/>
            <a:ext cx="4161552" cy="4374255"/>
            <a:chOff x="622" y="2327"/>
            <a:chExt cx="8744" cy="7394"/>
          </a:xfrm>
        </p:grpSpPr>
        <p:grpSp>
          <p:nvGrpSpPr>
            <p:cNvPr id="9" name="Grupo 8"/>
            <p:cNvGrpSpPr/>
            <p:nvPr/>
          </p:nvGrpSpPr>
          <p:grpSpPr>
            <a:xfrm rot="5400000">
              <a:off x="4467" y="5492"/>
              <a:ext cx="2809" cy="1179"/>
              <a:chOff x="8610600" y="2524505"/>
              <a:chExt cx="1783849" cy="748570"/>
            </a:xfrm>
          </p:grpSpPr>
          <p:cxnSp>
            <p:nvCxnSpPr>
              <p:cNvPr id="14" name="Conector Reto 1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 name="Grupo 35"/>
            <p:cNvGrpSpPr/>
            <p:nvPr/>
          </p:nvGrpSpPr>
          <p:grpSpPr>
            <a:xfrm rot="5400000" flipH="1">
              <a:off x="5419" y="3932"/>
              <a:ext cx="2007" cy="370"/>
              <a:chOff x="4152748" y="3524056"/>
              <a:chExt cx="1274569" cy="255373"/>
            </a:xfrm>
          </p:grpSpPr>
          <p:cxnSp>
            <p:nvCxnSpPr>
              <p:cNvPr id="3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38" name="Retângulo 3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9" name="Conector Reto 38"/>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CaixaDeTexto 47"/>
            <p:cNvSpPr txBox="1"/>
            <p:nvPr/>
          </p:nvSpPr>
          <p:spPr>
            <a:xfrm>
              <a:off x="7015" y="4677"/>
              <a:ext cx="1361"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41" name="CaixaDeTexto 47"/>
            <p:cNvSpPr txBox="1"/>
            <p:nvPr/>
          </p:nvSpPr>
          <p:spPr>
            <a:xfrm>
              <a:off x="3953" y="2327"/>
              <a:ext cx="4005"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6484" y="3712"/>
              <a:ext cx="288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43" name="Grupo 42"/>
            <p:cNvGrpSpPr/>
            <p:nvPr/>
          </p:nvGrpSpPr>
          <p:grpSpPr>
            <a:xfrm rot="5400000" flipH="1">
              <a:off x="5422" y="7651"/>
              <a:ext cx="2007" cy="37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6" name="Caixa de Texto 23"/>
            <p:cNvSpPr txBox="1"/>
            <p:nvPr/>
          </p:nvSpPr>
          <p:spPr>
            <a:xfrm>
              <a:off x="6480" y="7569"/>
              <a:ext cx="260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=3k</a:t>
              </a:r>
              <a:endParaRPr lang="pt-BR" altLang="en-US" sz="2800" dirty="0">
                <a:latin typeface="Comic Sans MS" panose="030F0702030302020204" pitchFamily="66" charset="0"/>
                <a:cs typeface="Comic Sans MS" panose="030F0702030302020204" pitchFamily="66" charset="0"/>
              </a:endParaRPr>
            </a:p>
          </p:txBody>
        </p:sp>
        <p:cxnSp>
          <p:nvCxnSpPr>
            <p:cNvPr id="48" name="Conector Reto 47"/>
            <p:cNvCxnSpPr/>
            <p:nvPr/>
          </p:nvCxnSpPr>
          <p:spPr>
            <a:xfrm>
              <a:off x="6145" y="880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9" name="Grupo 48"/>
            <p:cNvGrpSpPr/>
            <p:nvPr/>
          </p:nvGrpSpPr>
          <p:grpSpPr>
            <a:xfrm rot="5400000" flipH="1">
              <a:off x="3398" y="3968"/>
              <a:ext cx="2007" cy="370"/>
              <a:chOff x="4152748" y="3524056"/>
              <a:chExt cx="1274569" cy="255373"/>
            </a:xfrm>
          </p:grpSpPr>
          <p:cxnSp>
            <p:nvCxnSpPr>
              <p:cNvPr id="50"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1" name="Retângulo 5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53" name="Grupo 52"/>
            <p:cNvGrpSpPr/>
            <p:nvPr/>
          </p:nvGrpSpPr>
          <p:grpSpPr>
            <a:xfrm rot="5400000" flipH="1">
              <a:off x="3374" y="7675"/>
              <a:ext cx="2007" cy="370"/>
              <a:chOff x="4152748" y="3524056"/>
              <a:chExt cx="1274569" cy="255373"/>
            </a:xfrm>
          </p:grpSpPr>
          <p:cxnSp>
            <p:nvCxnSpPr>
              <p:cNvPr id="54" name="Conector Reto 79"/>
              <p:cNvCxnSpPr/>
              <p:nvPr/>
            </p:nvCxnSpPr>
            <p:spPr>
              <a:xfrm flipV="1">
                <a:off x="4152748" y="3644627"/>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5" name="Retângulo 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6" name="Conector Reto 55"/>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a:off x="4402"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a:off x="3448" y="611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Elipse 59"/>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1" name="Caixa de Texto 23"/>
            <p:cNvSpPr txBox="1"/>
            <p:nvPr/>
          </p:nvSpPr>
          <p:spPr>
            <a:xfrm>
              <a:off x="2986" y="8839"/>
              <a:ext cx="344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62" name="Caixa de Texto 23"/>
            <p:cNvSpPr txBox="1"/>
            <p:nvPr/>
          </p:nvSpPr>
          <p:spPr>
            <a:xfrm>
              <a:off x="622" y="3590"/>
              <a:ext cx="3911"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65" name="Conector Reto 64"/>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65"/>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a:off x="1577"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Elipse 72"/>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4" name="Forma livre 73"/>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5" name="Conector Reto 74"/>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113"/>
            <p:cNvCxnSpPr/>
            <p:nvPr/>
          </p:nvCxnSpPr>
          <p:spPr>
            <a:xfrm flipH="1" flipV="1">
              <a:off x="1577" y="6798"/>
              <a:ext cx="8" cy="38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grpSp>
      <p:cxnSp>
        <p:nvCxnSpPr>
          <p:cNvPr id="117" name="Conector Reto 74"/>
          <p:cNvCxnSpPr/>
          <p:nvPr/>
        </p:nvCxnSpPr>
        <p:spPr>
          <a:xfrm>
            <a:off x="9258300" y="387921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Conector Reto 117"/>
          <p:cNvCxnSpPr/>
          <p:nvPr/>
        </p:nvCxnSpPr>
        <p:spPr>
          <a:xfrm flipH="1">
            <a:off x="9247505" y="459803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19" name="Conector Reto 118"/>
          <p:cNvCxnSpPr/>
          <p:nvPr/>
        </p:nvCxnSpPr>
        <p:spPr>
          <a:xfrm flipV="1">
            <a:off x="9247505" y="295719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20" name="Grupo 119"/>
          <p:cNvGrpSpPr/>
          <p:nvPr/>
        </p:nvGrpSpPr>
        <p:grpSpPr>
          <a:xfrm>
            <a:off x="9065260" y="3327400"/>
            <a:ext cx="387350" cy="552450"/>
            <a:chOff x="7555792" y="2647951"/>
            <a:chExt cx="387626" cy="552342"/>
          </a:xfrm>
          <a:solidFill>
            <a:srgbClr val="00B0F0">
              <a:alpha val="97000"/>
            </a:srgbClr>
          </a:solidFill>
        </p:grpSpPr>
        <p:sp>
          <p:nvSpPr>
            <p:cNvPr id="121" name="Elipse 120"/>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2"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3" name="Conector Reto 122"/>
          <p:cNvCxnSpPr/>
          <p:nvPr/>
        </p:nvCxnSpPr>
        <p:spPr>
          <a:xfrm rot="5400000" flipH="1">
            <a:off x="8983345" y="379476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4" name="Caixa de Texto 23"/>
          <p:cNvSpPr txBox="1"/>
          <p:nvPr/>
        </p:nvSpPr>
        <p:spPr>
          <a:xfrm>
            <a:off x="9622155" y="424815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25" name="Caixa de Texto 23"/>
          <p:cNvSpPr txBox="1"/>
          <p:nvPr/>
        </p:nvSpPr>
        <p:spPr>
          <a:xfrm>
            <a:off x="9065260" y="220472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6" name="Caixa de Texto 23"/>
          <p:cNvSpPr txBox="1"/>
          <p:nvPr/>
        </p:nvSpPr>
        <p:spPr>
          <a:xfrm>
            <a:off x="9178290" y="492061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27" name="Caixa de Texto 23"/>
          <p:cNvSpPr txBox="1"/>
          <p:nvPr/>
        </p:nvSpPr>
        <p:spPr>
          <a:xfrm>
            <a:off x="8263255" y="40747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28" name="Conector Reto 127"/>
          <p:cNvCxnSpPr/>
          <p:nvPr/>
        </p:nvCxnSpPr>
        <p:spPr>
          <a:xfrm rot="10800000">
            <a:off x="9247505" y="272796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32" name="Caixa de Texto 131"/>
              <p:cNvSpPr txBox="1"/>
              <p:nvPr/>
            </p:nvSpPr>
            <p:spPr>
              <a:xfrm>
                <a:off x="8263255" y="2867025"/>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32" name="Caixa de Texto 131"/>
              <p:cNvSpPr txBox="1">
                <a:spLocks noRot="1" noChangeAspect="1" noMove="1" noResize="1" noEditPoints="1" noAdjustHandles="1" noChangeArrowheads="1" noChangeShapeType="1" noTextEdit="1"/>
              </p:cNvSpPr>
              <p:nvPr/>
            </p:nvSpPr>
            <p:spPr>
              <a:xfrm>
                <a:off x="8263255" y="2867025"/>
                <a:ext cx="1021080" cy="460375"/>
              </a:xfrm>
              <a:prstGeom prst="rect">
                <a:avLst/>
              </a:prstGeom>
              <a:blipFill rotWithShape="1">
                <a:blip r:embed="rId1"/>
                <a:stretch>
                  <a:fillRect/>
                </a:stretch>
              </a:blipFill>
            </p:spPr>
            <p:txBody>
              <a:bodyPr/>
              <a:lstStyle/>
              <a:p>
                <a:r>
                  <a:rPr lang="pt-BR" altLang="en-US">
                    <a:noFill/>
                  </a:rPr>
                  <a:t> </a:t>
                </a:r>
              </a:p>
            </p:txBody>
          </p:sp>
        </mc:Fallback>
      </mc:AlternateContent>
      <p:sp>
        <p:nvSpPr>
          <p:cNvPr id="135" name="Retângulo 134"/>
          <p:cNvSpPr/>
          <p:nvPr/>
        </p:nvSpPr>
        <p:spPr>
          <a:xfrm rot="5400000" flipH="1">
            <a:off x="9008745" y="445325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136" name="Caixa de Texto 135"/>
              <p:cNvSpPr txBox="1"/>
              <p:nvPr/>
            </p:nvSpPr>
            <p:spPr>
              <a:xfrm>
                <a:off x="8681085" y="440372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6" name="Caixa de Texto 135"/>
              <p:cNvSpPr txBox="1">
                <a:spLocks noRot="1" noChangeAspect="1" noMove="1" noResize="1" noEditPoints="1" noAdjustHandles="1" noChangeArrowheads="1" noChangeShapeType="1" noTextEdit="1"/>
              </p:cNvSpPr>
              <p:nvPr/>
            </p:nvSpPr>
            <p:spPr>
              <a:xfrm>
                <a:off x="8681085" y="4403725"/>
                <a:ext cx="501650"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37" name="Grupo 136"/>
          <p:cNvGrpSpPr/>
          <p:nvPr/>
        </p:nvGrpSpPr>
        <p:grpSpPr>
          <a:xfrm rot="5400000" flipH="1">
            <a:off x="9694078" y="3226312"/>
            <a:ext cx="1274445" cy="234950"/>
            <a:chOff x="4152748" y="3524056"/>
            <a:chExt cx="1274569" cy="255373"/>
          </a:xfrm>
        </p:grpSpPr>
        <p:cxnSp>
          <p:nvCxnSpPr>
            <p:cNvPr id="13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9" name="Retângulo 13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47" name="Grupo 146"/>
          <p:cNvGrpSpPr/>
          <p:nvPr/>
        </p:nvGrpSpPr>
        <p:grpSpPr>
          <a:xfrm rot="5400000" flipH="1">
            <a:off x="7508408" y="4580767"/>
            <a:ext cx="1274445" cy="234950"/>
            <a:chOff x="4152748" y="3524056"/>
            <a:chExt cx="1274569" cy="255373"/>
          </a:xfrm>
        </p:grpSpPr>
        <p:cxnSp>
          <p:nvCxnSpPr>
            <p:cNvPr id="14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9" name="Retângulo 148"/>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50" name="Grupo 149"/>
          <p:cNvGrpSpPr/>
          <p:nvPr/>
        </p:nvGrpSpPr>
        <p:grpSpPr>
          <a:xfrm rot="5400000" flipH="1">
            <a:off x="6973738" y="4582037"/>
            <a:ext cx="1274445" cy="234950"/>
            <a:chOff x="4152748" y="3524056"/>
            <a:chExt cx="1274569" cy="255373"/>
          </a:xfrm>
        </p:grpSpPr>
        <p:cxnSp>
          <p:nvCxnSpPr>
            <p:cNvPr id="15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2" name="Retângulo 15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54" name="Conector Reto 153"/>
          <p:cNvCxnSpPr/>
          <p:nvPr/>
        </p:nvCxnSpPr>
        <p:spPr>
          <a:xfrm>
            <a:off x="7728585" y="4068445"/>
            <a:ext cx="122364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Conector Reto 154"/>
          <p:cNvCxnSpPr/>
          <p:nvPr/>
        </p:nvCxnSpPr>
        <p:spPr>
          <a:xfrm>
            <a:off x="7476850" y="533518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Conector Reto 155"/>
          <p:cNvCxnSpPr/>
          <p:nvPr/>
        </p:nvCxnSpPr>
        <p:spPr>
          <a:xfrm>
            <a:off x="8004535" y="532184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Conector Reto 156"/>
          <p:cNvCxnSpPr/>
          <p:nvPr/>
        </p:nvCxnSpPr>
        <p:spPr>
          <a:xfrm>
            <a:off x="9117690" y="616639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Conector Reto 157"/>
          <p:cNvCxnSpPr/>
          <p:nvPr/>
        </p:nvCxnSpPr>
        <p:spPr>
          <a:xfrm>
            <a:off x="10213700" y="399406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161"/>
          <p:cNvCxnSpPr/>
          <p:nvPr/>
        </p:nvCxnSpPr>
        <p:spPr>
          <a:xfrm>
            <a:off x="6943866" y="4057570"/>
            <a:ext cx="0" cy="32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Elipse 162"/>
          <p:cNvSpPr/>
          <p:nvPr/>
        </p:nvSpPr>
        <p:spPr>
          <a:xfrm>
            <a:off x="6765925" y="429338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4" name="Forma livre 163"/>
          <p:cNvSpPr/>
          <p:nvPr/>
        </p:nvSpPr>
        <p:spPr>
          <a:xfrm>
            <a:off x="6814552" y="435018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65" name="Conector Reto 164"/>
          <p:cNvCxnSpPr/>
          <p:nvPr/>
        </p:nvCxnSpPr>
        <p:spPr>
          <a:xfrm rot="5400000">
            <a:off x="6624982" y="498653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Conector Reto 165"/>
          <p:cNvCxnSpPr/>
          <p:nvPr/>
        </p:nvCxnSpPr>
        <p:spPr>
          <a:xfrm>
            <a:off x="6799305" y="532121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Conector Reto 166"/>
          <p:cNvCxnSpPr/>
          <p:nvPr/>
        </p:nvCxnSpPr>
        <p:spPr>
          <a:xfrm>
            <a:off x="6944995" y="4069715"/>
            <a:ext cx="792480" cy="69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flipV="1">
            <a:off x="9284335" y="2722245"/>
            <a:ext cx="10604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Caixa de Texto 23"/>
          <p:cNvSpPr txBox="1"/>
          <p:nvPr/>
        </p:nvSpPr>
        <p:spPr>
          <a:xfrm>
            <a:off x="10344785" y="3025140"/>
            <a:ext cx="7829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endParaRPr lang="pt-BR" altLang="en-US" sz="2800" dirty="0" smtClean="0">
              <a:latin typeface="Comic Sans MS" panose="030F0702030302020204" pitchFamily="66" charset="0"/>
              <a:cs typeface="Comic Sans MS" panose="030F0702030302020204" pitchFamily="66" charset="0"/>
            </a:endParaRPr>
          </a:p>
        </p:txBody>
      </p:sp>
      <p:sp>
        <p:nvSpPr>
          <p:cNvPr id="171" name="Caixa de Texto 23"/>
          <p:cNvSpPr txBox="1"/>
          <p:nvPr/>
        </p:nvSpPr>
        <p:spPr>
          <a:xfrm>
            <a:off x="7193915" y="5354955"/>
            <a:ext cx="1329690" cy="398780"/>
          </a:xfrm>
          <a:prstGeom prst="rect">
            <a:avLst/>
          </a:prstGeom>
          <a:noFill/>
        </p:spPr>
        <p:txBody>
          <a:bodyPr wrap="square" rtlCol="0">
            <a:spAutoFit/>
          </a:bodyPr>
          <a:lstStyle/>
          <a:p>
            <a:pPr algn="ct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B1</a:t>
            </a: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72" name="CaixaDeTexto 47"/>
          <p:cNvSpPr txBox="1"/>
          <p:nvPr/>
        </p:nvSpPr>
        <p:spPr>
          <a:xfrm>
            <a:off x="5826778" y="425867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77" name="CaixaDeTexto 47"/>
          <p:cNvSpPr txBox="1"/>
          <p:nvPr/>
        </p:nvSpPr>
        <p:spPr>
          <a:xfrm>
            <a:off x="10344673" y="2427204"/>
            <a:ext cx="647744"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175" name="CaixaDeTexto 45"/>
          <p:cNvSpPr txBox="1"/>
          <p:nvPr/>
        </p:nvSpPr>
        <p:spPr>
          <a:xfrm>
            <a:off x="6309995" y="2345055"/>
            <a:ext cx="2085340"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a:t>
            </a:r>
            <a:r>
              <a:rPr lang="pt-BR" altLang="en-US" sz="2400" i="1">
                <a:latin typeface="Comic Sans MS" panose="030F0702030302020204" pitchFamily="66" charset="0"/>
                <a:cs typeface="Comic Sans MS" panose="030F0702030302020204" pitchFamily="66"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 name="Forma livre 9"/>
          <p:cNvSpPr/>
          <p:nvPr/>
        </p:nvSpPr>
        <p:spPr>
          <a:xfrm>
            <a:off x="9336405" y="4079240"/>
            <a:ext cx="397510" cy="921385"/>
          </a:xfrm>
          <a:custGeom>
            <a:avLst/>
            <a:gdLst>
              <a:gd name="connisteX0" fmla="*/ 64135 w 397707"/>
              <a:gd name="connsiteY0" fmla="*/ 921385 h 921385"/>
              <a:gd name="connisteX1" fmla="*/ 270510 w 397707"/>
              <a:gd name="connsiteY1" fmla="*/ 794385 h 921385"/>
              <a:gd name="connisteX2" fmla="*/ 397510 w 397707"/>
              <a:gd name="connsiteY2" fmla="*/ 476885 h 921385"/>
              <a:gd name="connisteX3" fmla="*/ 286385 w 397707"/>
              <a:gd name="connsiteY3" fmla="*/ 158750 h 921385"/>
              <a:gd name="connisteX4" fmla="*/ 0 w 397707"/>
              <a:gd name="connsiteY4" fmla="*/ 0 h 92138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397708" h="921385">
                <a:moveTo>
                  <a:pt x="64135" y="921385"/>
                </a:moveTo>
                <a:cubicBezTo>
                  <a:pt x="102870" y="902335"/>
                  <a:pt x="203835" y="883285"/>
                  <a:pt x="270510" y="794385"/>
                </a:cubicBezTo>
                <a:cubicBezTo>
                  <a:pt x="337185" y="705485"/>
                  <a:pt x="394335" y="603885"/>
                  <a:pt x="397510" y="476885"/>
                </a:cubicBezTo>
                <a:cubicBezTo>
                  <a:pt x="400685" y="349885"/>
                  <a:pt x="365760" y="254000"/>
                  <a:pt x="286385" y="158750"/>
                </a:cubicBezTo>
                <a:cubicBezTo>
                  <a:pt x="207010" y="63500"/>
                  <a:pt x="55245" y="25400"/>
                  <a:pt x="0" y="0"/>
                </a:cubicBezTo>
              </a:path>
            </a:pathLst>
          </a:custGeom>
          <a:noFill/>
          <a:ln w="25400">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 name="Caixa de Texto 23"/>
          <p:cNvSpPr txBox="1"/>
          <p:nvPr/>
        </p:nvSpPr>
        <p:spPr>
          <a:xfrm>
            <a:off x="8364220" y="5436870"/>
            <a:ext cx="90360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 name="Retângulo arredondado 175"/>
          <p:cNvSpPr/>
          <p:nvPr/>
        </p:nvSpPr>
        <p:spPr>
          <a:xfrm>
            <a:off x="271145" y="2450465"/>
            <a:ext cx="5389880" cy="410273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 name="Grupo 2"/>
          <p:cNvGrpSpPr/>
          <p:nvPr/>
        </p:nvGrpSpPr>
        <p:grpSpPr>
          <a:xfrm rot="5400000" flipH="1">
            <a:off x="3021330" y="5668010"/>
            <a:ext cx="1274445" cy="234950"/>
            <a:chOff x="4152748" y="3524056"/>
            <a:chExt cx="1274569" cy="255373"/>
          </a:xfrm>
        </p:grpSpPr>
        <p:cxnSp>
          <p:nvCxnSpPr>
            <p:cNvPr id="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 name="Retângulo 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 name="Espaço Reservado para Número de Slide 1"/>
          <p:cNvSpPr>
            <a:spLocks noGrp="1"/>
          </p:cNvSpPr>
          <p:nvPr>
            <p:ph type="sldNum" sz="quarter" idx="12"/>
          </p:nvPr>
        </p:nvSpPr>
        <p:spPr>
          <a:xfrm>
            <a:off x="9171305" y="6259195"/>
            <a:ext cx="2743200" cy="365125"/>
          </a:xfrm>
        </p:spPr>
        <p:txBody>
          <a:bodyPr/>
          <a:lstStyle/>
          <a:p>
            <a:fld id="{74F297BB-B745-4CAB-BE1D-CE4C89382949}" type="slidenum">
              <a:rPr lang="pt-BR" smtClean="0"/>
            </a:fld>
            <a:endParaRPr lang="pt-BR"/>
          </a:p>
        </p:txBody>
      </p:sp>
      <p:sp>
        <p:nvSpPr>
          <p:cNvPr id="7" name="CaixaDeTexto 45"/>
          <p:cNvSpPr txBox="1"/>
          <p:nvPr/>
        </p:nvSpPr>
        <p:spPr>
          <a:xfrm>
            <a:off x="417195" y="281305"/>
            <a:ext cx="11357610" cy="196850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 (modelo T</a:t>
            </a:r>
            <a:r>
              <a:rPr lang="pt-BR" altLang="en-US" sz="2400" b="1">
                <a:latin typeface="Comic Sans MS" panose="030F0702030302020204" pitchFamily="66" charset="0"/>
                <a:cs typeface="Comic Sans MS" panose="030F0702030302020204" pitchFamily="66" charset="0"/>
              </a:rPr>
              <a:t>)</a:t>
            </a:r>
            <a:endParaRPr lang="pt-BR" altLang="en-US" sz="2400" b="1">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a:solidFill>
                  <a:srgbClr val="C00000"/>
                </a:solidFill>
                <a:latin typeface="Comic Sans MS" panose="030F0702030302020204" pitchFamily="66" charset="0"/>
                <a:cs typeface="Comic Sans MS" panose="030F0702030302020204" pitchFamily="66" charset="0"/>
              </a:rPr>
              <a:t>O modelo T é mais interessante para ver o efeito de R</a:t>
            </a:r>
            <a:r>
              <a:rPr lang="pt-BR" altLang="en-US" sz="2800" b="1" baseline="-25000">
                <a:solidFill>
                  <a:srgbClr val="C00000"/>
                </a:solidFill>
                <a:latin typeface="Comic Sans MS" panose="030F0702030302020204" pitchFamily="66" charset="0"/>
                <a:cs typeface="Comic Sans MS" panose="030F0702030302020204" pitchFamily="66" charset="0"/>
              </a:rPr>
              <a:t>E</a:t>
            </a:r>
            <a:r>
              <a:rPr lang="pt-BR" altLang="en-US" sz="2800" b="1">
                <a:solidFill>
                  <a:srgbClr val="C00000"/>
                </a:solidFill>
                <a:latin typeface="Comic Sans MS" panose="030F0702030302020204" pitchFamily="66" charset="0"/>
                <a:cs typeface="Comic Sans MS" panose="030F0702030302020204" pitchFamily="66" charset="0"/>
              </a:rPr>
              <a:t>. Sempre que aparecer algo ligado ao emissor no pequenos sinais, é mais facil a análise com modelo T </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17" name="Conector Reto 74"/>
          <p:cNvCxnSpPr/>
          <p:nvPr/>
        </p:nvCxnSpPr>
        <p:spPr>
          <a:xfrm>
            <a:off x="3681730" y="409511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9" name="Conector Reto 118"/>
          <p:cNvCxnSpPr/>
          <p:nvPr/>
        </p:nvCxnSpPr>
        <p:spPr>
          <a:xfrm flipV="1">
            <a:off x="3670935" y="317309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20" name="Grupo 119"/>
          <p:cNvGrpSpPr/>
          <p:nvPr/>
        </p:nvGrpSpPr>
        <p:grpSpPr>
          <a:xfrm>
            <a:off x="3488690" y="3543300"/>
            <a:ext cx="387350" cy="552450"/>
            <a:chOff x="7555792" y="2647951"/>
            <a:chExt cx="387626" cy="552342"/>
          </a:xfrm>
          <a:solidFill>
            <a:srgbClr val="00B0F0">
              <a:alpha val="97000"/>
            </a:srgbClr>
          </a:solidFill>
        </p:grpSpPr>
        <p:sp>
          <p:nvSpPr>
            <p:cNvPr id="121" name="Elipse 120"/>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2"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3" name="Conector Reto 122"/>
          <p:cNvCxnSpPr/>
          <p:nvPr/>
        </p:nvCxnSpPr>
        <p:spPr>
          <a:xfrm rot="5400000" flipH="1">
            <a:off x="3406775" y="399542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4" name="Caixa de Texto 23"/>
          <p:cNvSpPr txBox="1"/>
          <p:nvPr/>
        </p:nvSpPr>
        <p:spPr>
          <a:xfrm>
            <a:off x="3935095" y="464756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25" name="Caixa de Texto 23"/>
          <p:cNvSpPr txBox="1"/>
          <p:nvPr/>
        </p:nvSpPr>
        <p:spPr>
          <a:xfrm>
            <a:off x="3488690" y="211963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6" name="Caixa de Texto 23"/>
          <p:cNvSpPr txBox="1"/>
          <p:nvPr/>
        </p:nvSpPr>
        <p:spPr>
          <a:xfrm>
            <a:off x="2943225" y="501396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27" name="Caixa de Texto 23"/>
          <p:cNvSpPr txBox="1"/>
          <p:nvPr/>
        </p:nvSpPr>
        <p:spPr>
          <a:xfrm>
            <a:off x="2715260" y="375031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28" name="Conector Reto 127"/>
          <p:cNvCxnSpPr/>
          <p:nvPr/>
        </p:nvCxnSpPr>
        <p:spPr>
          <a:xfrm rot="10800000">
            <a:off x="3670935" y="294386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32" name="Caixa de Texto 131"/>
              <p:cNvSpPr txBox="1"/>
              <p:nvPr/>
            </p:nvSpPr>
            <p:spPr>
              <a:xfrm>
                <a:off x="2686685" y="3082925"/>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32" name="Caixa de Texto 131"/>
              <p:cNvSpPr txBox="1">
                <a:spLocks noRot="1" noChangeAspect="1" noMove="1" noResize="1" noEditPoints="1" noAdjustHandles="1" noChangeArrowheads="1" noChangeShapeType="1" noTextEdit="1"/>
              </p:cNvSpPr>
              <p:nvPr/>
            </p:nvSpPr>
            <p:spPr>
              <a:xfrm>
                <a:off x="2686685" y="3082925"/>
                <a:ext cx="102108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33" name="Grupo 132"/>
          <p:cNvGrpSpPr/>
          <p:nvPr/>
        </p:nvGrpSpPr>
        <p:grpSpPr>
          <a:xfrm rot="5400000" flipH="1">
            <a:off x="3021330" y="4772025"/>
            <a:ext cx="1274445" cy="234950"/>
            <a:chOff x="4152748" y="3524056"/>
            <a:chExt cx="1274569" cy="255373"/>
          </a:xfrm>
        </p:grpSpPr>
        <p:cxnSp>
          <p:nvCxnSpPr>
            <p:cNvPr id="13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5" name="Retângulo 13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36" name="Caixa de Texto 135"/>
              <p:cNvSpPr txBox="1"/>
              <p:nvPr/>
            </p:nvSpPr>
            <p:spPr>
              <a:xfrm>
                <a:off x="3039745" y="4512945"/>
                <a:ext cx="501650" cy="501015"/>
              </a:xfrm>
              <a:prstGeom prst="rect">
                <a:avLst/>
              </a:prstGeom>
              <a:noFill/>
            </p:spPr>
            <p:txBody>
              <a:bodyPr wrap="none" rtlCol="0" anchor="t">
                <a:no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6" name="Caixa de Texto 135"/>
              <p:cNvSpPr txBox="1">
                <a:spLocks noRot="1" noChangeAspect="1" noMove="1" noResize="1" noEditPoints="1" noAdjustHandles="1" noChangeArrowheads="1" noChangeShapeType="1" noTextEdit="1"/>
              </p:cNvSpPr>
              <p:nvPr/>
            </p:nvSpPr>
            <p:spPr>
              <a:xfrm>
                <a:off x="3039745" y="4512945"/>
                <a:ext cx="501650" cy="50101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37" name="Grupo 136"/>
          <p:cNvGrpSpPr/>
          <p:nvPr/>
        </p:nvGrpSpPr>
        <p:grpSpPr>
          <a:xfrm rot="5400000" flipH="1">
            <a:off x="4117508" y="3442212"/>
            <a:ext cx="1274445" cy="234950"/>
            <a:chOff x="4152748" y="3524056"/>
            <a:chExt cx="1274569" cy="255373"/>
          </a:xfrm>
        </p:grpSpPr>
        <p:cxnSp>
          <p:nvCxnSpPr>
            <p:cNvPr id="13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9" name="Retângulo 13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47" name="Grupo 146"/>
          <p:cNvGrpSpPr/>
          <p:nvPr/>
        </p:nvGrpSpPr>
        <p:grpSpPr>
          <a:xfrm rot="5400000" flipH="1">
            <a:off x="1931838" y="4796667"/>
            <a:ext cx="1274445" cy="234950"/>
            <a:chOff x="4152748" y="3524056"/>
            <a:chExt cx="1274569" cy="255373"/>
          </a:xfrm>
        </p:grpSpPr>
        <p:cxnSp>
          <p:nvCxnSpPr>
            <p:cNvPr id="14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9" name="Retângulo 148"/>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50" name="Grupo 149"/>
          <p:cNvGrpSpPr/>
          <p:nvPr/>
        </p:nvGrpSpPr>
        <p:grpSpPr>
          <a:xfrm rot="5400000" flipH="1">
            <a:off x="1397168" y="4797937"/>
            <a:ext cx="1274445" cy="234950"/>
            <a:chOff x="4152748" y="3524056"/>
            <a:chExt cx="1274569" cy="255373"/>
          </a:xfrm>
        </p:grpSpPr>
        <p:cxnSp>
          <p:nvCxnSpPr>
            <p:cNvPr id="15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2" name="Retângulo 15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54" name="Conector Reto 153"/>
          <p:cNvCxnSpPr/>
          <p:nvPr/>
        </p:nvCxnSpPr>
        <p:spPr>
          <a:xfrm>
            <a:off x="2152015" y="4269105"/>
            <a:ext cx="122364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Conector Reto 154"/>
          <p:cNvCxnSpPr/>
          <p:nvPr/>
        </p:nvCxnSpPr>
        <p:spPr>
          <a:xfrm>
            <a:off x="1900280" y="555108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Conector Reto 155"/>
          <p:cNvCxnSpPr/>
          <p:nvPr/>
        </p:nvCxnSpPr>
        <p:spPr>
          <a:xfrm>
            <a:off x="2427965" y="553774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Conector Reto 156"/>
          <p:cNvCxnSpPr/>
          <p:nvPr/>
        </p:nvCxnSpPr>
        <p:spPr>
          <a:xfrm>
            <a:off x="3541120" y="641277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Conector Reto 157"/>
          <p:cNvCxnSpPr/>
          <p:nvPr/>
        </p:nvCxnSpPr>
        <p:spPr>
          <a:xfrm>
            <a:off x="4637130" y="420996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161"/>
          <p:cNvCxnSpPr/>
          <p:nvPr/>
        </p:nvCxnSpPr>
        <p:spPr>
          <a:xfrm>
            <a:off x="1367296" y="4273470"/>
            <a:ext cx="0" cy="32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Elipse 162"/>
          <p:cNvSpPr/>
          <p:nvPr/>
        </p:nvSpPr>
        <p:spPr>
          <a:xfrm>
            <a:off x="1189355" y="450928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4" name="Forma livre 163"/>
          <p:cNvSpPr/>
          <p:nvPr/>
        </p:nvSpPr>
        <p:spPr>
          <a:xfrm>
            <a:off x="1237982" y="456608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65" name="Conector Reto 164"/>
          <p:cNvCxnSpPr/>
          <p:nvPr/>
        </p:nvCxnSpPr>
        <p:spPr>
          <a:xfrm rot="5400000">
            <a:off x="1048412" y="520243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Conector Reto 165"/>
          <p:cNvCxnSpPr/>
          <p:nvPr/>
        </p:nvCxnSpPr>
        <p:spPr>
          <a:xfrm>
            <a:off x="1222735" y="553711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Conector Reto 166"/>
          <p:cNvCxnSpPr/>
          <p:nvPr/>
        </p:nvCxnSpPr>
        <p:spPr>
          <a:xfrm>
            <a:off x="1379855" y="4273550"/>
            <a:ext cx="792480" cy="69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flipV="1">
            <a:off x="3707765" y="2938145"/>
            <a:ext cx="10604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Caixa de Texto 23"/>
          <p:cNvSpPr txBox="1"/>
          <p:nvPr/>
        </p:nvSpPr>
        <p:spPr>
          <a:xfrm>
            <a:off x="4768215" y="3241040"/>
            <a:ext cx="7829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endParaRPr lang="pt-BR" altLang="en-US" sz="2800" dirty="0" smtClean="0">
              <a:latin typeface="Comic Sans MS" panose="030F0702030302020204" pitchFamily="66" charset="0"/>
              <a:cs typeface="Comic Sans MS" panose="030F0702030302020204" pitchFamily="66" charset="0"/>
            </a:endParaRPr>
          </a:p>
        </p:txBody>
      </p:sp>
      <p:sp>
        <p:nvSpPr>
          <p:cNvPr id="171" name="Caixa de Texto 23"/>
          <p:cNvSpPr txBox="1"/>
          <p:nvPr/>
        </p:nvSpPr>
        <p:spPr>
          <a:xfrm>
            <a:off x="1617345" y="5570855"/>
            <a:ext cx="1329690" cy="398780"/>
          </a:xfrm>
          <a:prstGeom prst="rect">
            <a:avLst/>
          </a:prstGeom>
          <a:noFill/>
        </p:spPr>
        <p:txBody>
          <a:bodyPr wrap="square" rtlCol="0">
            <a:spAutoFit/>
          </a:bodyPr>
          <a:lstStyle/>
          <a:p>
            <a:pPr algn="ct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B1</a:t>
            </a: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72" name="CaixaDeTexto 47"/>
          <p:cNvSpPr txBox="1"/>
          <p:nvPr/>
        </p:nvSpPr>
        <p:spPr>
          <a:xfrm>
            <a:off x="250208" y="447457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77" name="CaixaDeTexto 47"/>
          <p:cNvSpPr txBox="1"/>
          <p:nvPr/>
        </p:nvSpPr>
        <p:spPr>
          <a:xfrm>
            <a:off x="4768103" y="2643104"/>
            <a:ext cx="647744"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175" name="CaixaDeTexto 45"/>
          <p:cNvSpPr txBox="1"/>
          <p:nvPr/>
        </p:nvSpPr>
        <p:spPr>
          <a:xfrm>
            <a:off x="733425" y="2400300"/>
            <a:ext cx="2085340"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a:t>
            </a:r>
            <a:r>
              <a:rPr lang="pt-BR" altLang="en-US" sz="2400" i="1">
                <a:latin typeface="Comic Sans MS" panose="030F0702030302020204" pitchFamily="66" charset="0"/>
                <a:cs typeface="Comic Sans MS" panose="030F0702030302020204" pitchFamily="66"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3" name="CaixaDeTexto 45"/>
              <p:cNvSpPr txBox="1"/>
              <p:nvPr/>
            </p:nvSpPr>
            <p:spPr>
              <a:xfrm>
                <a:off x="5551170" y="2249805"/>
                <a:ext cx="6471285" cy="4495800"/>
              </a:xfrm>
              <a:prstGeom prst="rect">
                <a:avLst/>
              </a:prstGeom>
              <a:noFill/>
            </p:spPr>
            <p:txBody>
              <a:bodyPr wrap="square" rtlCol="0">
                <a:spAutoFit/>
              </a:bodyPr>
              <a:lstStyle/>
              <a:p>
                <a:pPr indent="0" algn="l" fontAlgn="auto">
                  <a:spcBef>
                    <a:spcPts val="18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fontAlgn="auto">
                  <a:spcBef>
                    <a:spcPts val="18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fontAlgn="auto">
                  <a:spcBef>
                    <a:spcPts val="18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𝒄</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𝟔𝟕</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fontAlgn="auto">
                  <a:spcBef>
                    <a:spcPts val="18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𝒅𝑩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18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ganho com o capacitor C</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32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v</a:t>
                </a:r>
                <a:r>
                  <a:rPr lang="pt-BR" altLang="en-US" sz="32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C</a:t>
                </a:r>
                <a:r>
                  <a:rPr lang="pt-BR" altLang="en-US" sz="32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 -g</a:t>
                </a:r>
                <a:r>
                  <a:rPr lang="pt-BR" altLang="en-US" sz="32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m</a:t>
                </a:r>
                <a:r>
                  <a:rPr lang="pt-BR" altLang="en-US" sz="3200" b="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r>
                  <a:rPr lang="pt-BR" altLang="en-US" sz="32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R</a:t>
                </a:r>
                <a:r>
                  <a:rPr lang="pt-BR" altLang="en-US" sz="32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C</a:t>
                </a:r>
                <a:r>
                  <a:rPr lang="pt-BR" altLang="en-US" sz="32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3200" b="1" dirty="0" smtClean="0">
                    <a:solidFill>
                      <a:schemeClr val="tx1"/>
                    </a:solidFill>
                    <a:latin typeface="SimSun" panose="02010600030101010101" pitchFamily="2" charset="-122"/>
                    <a:ea typeface="SimSun" panose="02010600030101010101" pitchFamily="2" charset="-122"/>
                    <a:cs typeface="Cambria" panose="02040503050406030204" charset="0"/>
                    <a:sym typeface="Symbol" panose="05050102010706020507" charset="0"/>
                  </a:rPr>
                  <a:t>－</a:t>
                </a:r>
                <a:r>
                  <a:rPr lang="pt-BR" altLang="en-US" sz="32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260</a:t>
                </a:r>
                <a:endParaRPr lang="pt-BR" altLang="en-US" sz="32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endParaRPr>
              </a:p>
            </p:txBody>
          </p:sp>
        </mc:Choice>
        <mc:Fallback>
          <p:sp>
            <p:nvSpPr>
              <p:cNvPr id="33" name="CaixaDeTexto 45"/>
              <p:cNvSpPr txBox="1">
                <a:spLocks noRot="1" noChangeAspect="1" noMove="1" noResize="1" noEditPoints="1" noAdjustHandles="1" noChangeArrowheads="1" noChangeShapeType="1" noTextEdit="1"/>
              </p:cNvSpPr>
              <p:nvPr/>
            </p:nvSpPr>
            <p:spPr>
              <a:xfrm>
                <a:off x="5551170" y="2249805"/>
                <a:ext cx="6471285" cy="4495800"/>
              </a:xfrm>
              <a:prstGeom prst="rect">
                <a:avLst/>
              </a:prstGeom>
              <a:blipFill rotWithShape="1">
                <a:blip r:embed="rId3"/>
                <a:stretch>
                  <a:fillRect/>
                </a:stretch>
              </a:blipFill>
            </p:spPr>
            <p:txBody>
              <a:bodyPr/>
              <a:lstStyle/>
              <a:p>
                <a:r>
                  <a:rPr lang="pt-BR" altLang="en-US">
                    <a:noFill/>
                  </a:rPr>
                  <a:t> </a:t>
                </a:r>
              </a:p>
            </p:txBody>
          </p:sp>
        </mc:Fallback>
      </mc:AlternateContent>
      <p:sp>
        <p:nvSpPr>
          <p:cNvPr id="4" name="Caixa de Texto 23"/>
          <p:cNvSpPr txBox="1"/>
          <p:nvPr/>
        </p:nvSpPr>
        <p:spPr>
          <a:xfrm>
            <a:off x="3707765" y="5537200"/>
            <a:ext cx="7829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0" name="Forma livre 9"/>
          <p:cNvSpPr/>
          <p:nvPr/>
        </p:nvSpPr>
        <p:spPr>
          <a:xfrm>
            <a:off x="3707765" y="4326255"/>
            <a:ext cx="397510" cy="921385"/>
          </a:xfrm>
          <a:custGeom>
            <a:avLst/>
            <a:gdLst>
              <a:gd name="connisteX0" fmla="*/ 64135 w 397707"/>
              <a:gd name="connsiteY0" fmla="*/ 921385 h 921385"/>
              <a:gd name="connisteX1" fmla="*/ 270510 w 397707"/>
              <a:gd name="connsiteY1" fmla="*/ 794385 h 921385"/>
              <a:gd name="connisteX2" fmla="*/ 397510 w 397707"/>
              <a:gd name="connsiteY2" fmla="*/ 476885 h 921385"/>
              <a:gd name="connisteX3" fmla="*/ 286385 w 397707"/>
              <a:gd name="connsiteY3" fmla="*/ 158750 h 921385"/>
              <a:gd name="connisteX4" fmla="*/ 0 w 397707"/>
              <a:gd name="connsiteY4" fmla="*/ 0 h 92138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397708" h="921385">
                <a:moveTo>
                  <a:pt x="64135" y="921385"/>
                </a:moveTo>
                <a:cubicBezTo>
                  <a:pt x="102870" y="902335"/>
                  <a:pt x="203835" y="883285"/>
                  <a:pt x="270510" y="794385"/>
                </a:cubicBezTo>
                <a:cubicBezTo>
                  <a:pt x="337185" y="705485"/>
                  <a:pt x="394335" y="603885"/>
                  <a:pt x="397510" y="476885"/>
                </a:cubicBezTo>
                <a:cubicBezTo>
                  <a:pt x="400685" y="349885"/>
                  <a:pt x="365760" y="254000"/>
                  <a:pt x="286385" y="158750"/>
                </a:cubicBezTo>
                <a:cubicBezTo>
                  <a:pt x="207010" y="63500"/>
                  <a:pt x="55245" y="25400"/>
                  <a:pt x="0" y="0"/>
                </a:cubicBezTo>
              </a:path>
            </a:pathLst>
          </a:custGeom>
          <a:noFill/>
          <a:ln w="25400">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Elipse 7"/>
          <p:cNvSpPr/>
          <p:nvPr/>
        </p:nvSpPr>
        <p:spPr>
          <a:xfrm>
            <a:off x="3622675" y="5247640"/>
            <a:ext cx="108000" cy="108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422275" y="811530"/>
                <a:ext cx="11348085" cy="4521835"/>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50000"/>
                  </a:lnSpc>
                  <a:buFont typeface="Arial" panose="020B0604020202020204" pitchFamily="34" charset="0"/>
                  <a:buNone/>
                </a:pPr>
                <a:r>
                  <a:rPr lang="pt-BR" sz="2400" b="1" dirty="0" smtClean="0">
                    <a:solidFill>
                      <a:srgbClr val="C00000"/>
                    </a:solidFill>
                    <a:latin typeface="Comic Sans MS" panose="030F0702030302020204" pitchFamily="66" charset="0"/>
                  </a:rPr>
                  <a:t>P7</a:t>
                </a:r>
                <a:r>
                  <a:rPr lang="pt-BR" b="1" dirty="0" smtClean="0">
                    <a:solidFill>
                      <a:srgbClr val="C00000"/>
                    </a:solidFill>
                    <a:latin typeface="Comic Sans MS" panose="030F0702030302020204" pitchFamily="66" charset="0"/>
                  </a:rPr>
                  <a:t>. Derivada da Função</a:t>
                </a:r>
                <a:endParaRPr lang="pt-BR" b="1" dirty="0" smtClean="0">
                  <a:solidFill>
                    <a:srgbClr val="C00000"/>
                  </a:solidFill>
                  <a:latin typeface="Comic Sans MS" panose="030F0702030302020204" pitchFamily="66" charset="0"/>
                </a:endParaRPr>
              </a:p>
              <a:p>
                <a:pPr marL="0" indent="0">
                  <a:lnSpc>
                    <a:spcPct val="150000"/>
                  </a:lnSpc>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pt-BR" sz="2400" b="1" i="1" smtClean="0">
                          <a:solidFill>
                            <a:schemeClr val="tx2">
                              <a:lumMod val="50000"/>
                            </a:schemeClr>
                          </a:solidFill>
                          <a:latin typeface="Cambria Math" panose="02040503050406030204" pitchFamily="18" charset="0"/>
                          <a:ea typeface="Cambria Math" panose="02040503050406030204" pitchFamily="18" charset="0"/>
                        </a:rPr>
                        <m:t>𝓛</m:t>
                      </m:r>
                      <m:d>
                        <m:dPr>
                          <m:ctrlPr>
                            <a:rPr lang="pt-BR" sz="2400" b="1" i="1" smtClean="0">
                              <a:solidFill>
                                <a:schemeClr val="tx2">
                                  <a:lumMod val="50000"/>
                                </a:schemeClr>
                              </a:solidFill>
                              <a:latin typeface="Cambria Math" panose="02040503050406030204" pitchFamily="18" charset="0"/>
                              <a:ea typeface="Cambria Math" panose="02040503050406030204" pitchFamily="18" charset="0"/>
                            </a:rPr>
                          </m:ctrlPr>
                        </m:dPr>
                        <m:e>
                          <m:f>
                            <m:fPr>
                              <m:ctrlPr>
                                <a:rPr lang="pt-BR" sz="2400" b="1" i="1" smtClean="0">
                                  <a:solidFill>
                                    <a:schemeClr val="tx2">
                                      <a:lumMod val="50000"/>
                                    </a:schemeClr>
                                  </a:solidFill>
                                  <a:latin typeface="Cambria Math" panose="02040503050406030204" pitchFamily="18" charset="0"/>
                                  <a:ea typeface="Cambria Math" panose="02040503050406030204" pitchFamily="18" charset="0"/>
                                </a:rPr>
                              </m:ctrlPr>
                            </m:fPr>
                            <m:num>
                              <m:r>
                                <a:rPr lang="pt-BR" sz="2400" b="1" i="1" smtClean="0">
                                  <a:solidFill>
                                    <a:schemeClr val="tx2">
                                      <a:lumMod val="50000"/>
                                    </a:schemeClr>
                                  </a:solidFill>
                                  <a:latin typeface="Cambria Math" panose="02040503050406030204" pitchFamily="18" charset="0"/>
                                  <a:ea typeface="Cambria Math" panose="02040503050406030204" pitchFamily="18" charset="0"/>
                                </a:rPr>
                                <m:t>𝝏</m:t>
                              </m:r>
                              <m:r>
                                <a:rPr lang="pt-BR" sz="2400" b="1" i="1" smtClean="0">
                                  <a:solidFill>
                                    <a:schemeClr val="tx2">
                                      <a:lumMod val="50000"/>
                                    </a:schemeClr>
                                  </a:solidFill>
                                  <a:latin typeface="Cambria Math" panose="02040503050406030204" pitchFamily="18" charset="0"/>
                                  <a:ea typeface="Cambria Math" panose="02040503050406030204" pitchFamily="18" charset="0"/>
                                </a:rPr>
                                <m:t>𝒇</m:t>
                              </m:r>
                              <m:r>
                                <a:rPr lang="pt-BR" sz="2400" b="1" i="1" smtClean="0">
                                  <a:solidFill>
                                    <a:schemeClr val="tx2">
                                      <a:lumMod val="50000"/>
                                    </a:schemeClr>
                                  </a:solidFill>
                                  <a:latin typeface="Cambria Math" panose="02040503050406030204" pitchFamily="18" charset="0"/>
                                  <a:ea typeface="Cambria Math" panose="02040503050406030204" pitchFamily="18" charset="0"/>
                                </a:rPr>
                                <m:t>(</m:t>
                              </m:r>
                              <m:r>
                                <a:rPr lang="pt-BR" sz="2400" b="1" i="1" smtClean="0">
                                  <a:solidFill>
                                    <a:schemeClr val="tx2">
                                      <a:lumMod val="50000"/>
                                    </a:schemeClr>
                                  </a:solidFill>
                                  <a:latin typeface="Cambria Math" panose="02040503050406030204" pitchFamily="18" charset="0"/>
                                  <a:ea typeface="Cambria Math" panose="02040503050406030204" pitchFamily="18" charset="0"/>
                                </a:rPr>
                                <m:t>𝒕</m:t>
                              </m:r>
                              <m:r>
                                <a:rPr lang="pt-BR" sz="2400" b="1" i="1" smtClean="0">
                                  <a:solidFill>
                                    <a:schemeClr val="tx2">
                                      <a:lumMod val="50000"/>
                                    </a:schemeClr>
                                  </a:solidFill>
                                  <a:latin typeface="Cambria Math" panose="02040503050406030204" pitchFamily="18" charset="0"/>
                                  <a:ea typeface="Cambria Math" panose="02040503050406030204" pitchFamily="18" charset="0"/>
                                </a:rPr>
                                <m:t>)</m:t>
                              </m:r>
                            </m:num>
                            <m:den>
                              <m:r>
                                <a:rPr lang="pt-BR" sz="2400" b="1" i="1" smtClean="0">
                                  <a:solidFill>
                                    <a:schemeClr val="tx2">
                                      <a:lumMod val="50000"/>
                                    </a:schemeClr>
                                  </a:solidFill>
                                  <a:latin typeface="Cambria Math" panose="02040503050406030204" pitchFamily="18" charset="0"/>
                                  <a:ea typeface="Cambria Math" panose="02040503050406030204" pitchFamily="18" charset="0"/>
                                </a:rPr>
                                <m:t>𝝏</m:t>
                              </m:r>
                              <m:r>
                                <a:rPr lang="pt-BR" sz="2400" b="1" i="1" smtClean="0">
                                  <a:solidFill>
                                    <a:schemeClr val="tx2">
                                      <a:lumMod val="50000"/>
                                    </a:schemeClr>
                                  </a:solidFill>
                                  <a:latin typeface="Cambria Math" panose="02040503050406030204" pitchFamily="18" charset="0"/>
                                  <a:ea typeface="Cambria Math" panose="02040503050406030204" pitchFamily="18" charset="0"/>
                                </a:rPr>
                                <m:t>𝒕</m:t>
                              </m:r>
                            </m:den>
                          </m:f>
                        </m:e>
                      </m:d>
                      <m:r>
                        <a:rPr lang="pt-BR" sz="2400" b="1" i="1" smtClean="0">
                          <a:solidFill>
                            <a:schemeClr val="tx2">
                              <a:lumMod val="50000"/>
                            </a:schemeClr>
                          </a:solidFill>
                          <a:latin typeface="Cambria Math" panose="02040503050406030204" pitchFamily="18" charset="0"/>
                        </a:rPr>
                        <m:t>=</m:t>
                      </m:r>
                      <m:r>
                        <a:rPr lang="pt-BR" sz="2400" b="1" i="1" smtClean="0">
                          <a:solidFill>
                            <a:schemeClr val="tx2">
                              <a:lumMod val="50000"/>
                            </a:schemeClr>
                          </a:solidFill>
                          <a:latin typeface="Cambria Math" panose="02040503050406030204" pitchFamily="18" charset="0"/>
                        </a:rPr>
                        <m:t>𝒔𝑭</m:t>
                      </m:r>
                      <m:r>
                        <a:rPr lang="pt-BR" sz="2400" b="1" i="1" smtClean="0">
                          <a:solidFill>
                            <a:schemeClr val="tx2">
                              <a:lumMod val="50000"/>
                            </a:schemeClr>
                          </a:solidFill>
                          <a:latin typeface="Cambria Math" panose="02040503050406030204" pitchFamily="18" charset="0"/>
                        </a:rPr>
                        <m:t>(</m:t>
                      </m:r>
                      <m:r>
                        <a:rPr lang="pt-BR" sz="2400" b="1" i="1" smtClean="0">
                          <a:solidFill>
                            <a:schemeClr val="tx2">
                              <a:lumMod val="50000"/>
                            </a:schemeClr>
                          </a:solidFill>
                          <a:latin typeface="Cambria Math" panose="02040503050406030204" pitchFamily="18" charset="0"/>
                        </a:rPr>
                        <m:t>𝒔</m:t>
                      </m:r>
                      <m:r>
                        <a:rPr lang="pt-BR" sz="2400" b="1" i="1" smtClean="0">
                          <a:solidFill>
                            <a:schemeClr val="tx2">
                              <a:lumMod val="50000"/>
                            </a:schemeClr>
                          </a:solidFill>
                          <a:latin typeface="Cambria Math" panose="02040503050406030204" pitchFamily="18" charset="0"/>
                        </a:rPr>
                        <m:t>)−</m:t>
                      </m:r>
                      <m:r>
                        <a:rPr lang="pt-BR" sz="2400" b="1" i="1" smtClean="0">
                          <a:solidFill>
                            <a:schemeClr val="tx2">
                              <a:lumMod val="50000"/>
                            </a:schemeClr>
                          </a:solidFill>
                          <a:latin typeface="Cambria Math" panose="02040503050406030204" pitchFamily="18" charset="0"/>
                        </a:rPr>
                        <m:t>𝒇</m:t>
                      </m:r>
                      <m:r>
                        <a:rPr lang="pt-BR" sz="2400" b="1" i="1" smtClean="0">
                          <a:solidFill>
                            <a:schemeClr val="tx2">
                              <a:lumMod val="50000"/>
                            </a:schemeClr>
                          </a:solidFill>
                          <a:latin typeface="Cambria Math" panose="02040503050406030204" pitchFamily="18" charset="0"/>
                        </a:rPr>
                        <m:t>(</m:t>
                      </m:r>
                      <m:sSub>
                        <m:sSubPr>
                          <m:ctrlPr>
                            <a:rPr lang="pt-BR" sz="2400" b="1" i="1" smtClean="0">
                              <a:solidFill>
                                <a:schemeClr val="tx2">
                                  <a:lumMod val="50000"/>
                                </a:schemeClr>
                              </a:solidFill>
                              <a:latin typeface="Cambria Math" panose="02040503050406030204" pitchFamily="18" charset="0"/>
                            </a:rPr>
                          </m:ctrlPr>
                        </m:sSubPr>
                        <m:e>
                          <m:r>
                            <a:rPr lang="pt-BR" sz="2400" b="1" i="1" smtClean="0">
                              <a:solidFill>
                                <a:schemeClr val="tx2">
                                  <a:lumMod val="50000"/>
                                </a:schemeClr>
                              </a:solidFill>
                              <a:latin typeface="Cambria Math" panose="02040503050406030204" pitchFamily="18" charset="0"/>
                            </a:rPr>
                            <m:t>𝟎</m:t>
                          </m:r>
                        </m:e>
                        <m:sub>
                          <m:r>
                            <a:rPr lang="pt-BR" sz="2400" b="1" i="1" smtClean="0">
                              <a:solidFill>
                                <a:schemeClr val="tx2">
                                  <a:lumMod val="50000"/>
                                </a:schemeClr>
                              </a:solidFill>
                              <a:latin typeface="Cambria Math" panose="02040503050406030204" pitchFamily="18" charset="0"/>
                            </a:rPr>
                            <m:t>−</m:t>
                          </m:r>
                        </m:sub>
                      </m:sSub>
                      <m:r>
                        <a:rPr lang="pt-BR" sz="2400" b="1" i="1" smtClean="0">
                          <a:solidFill>
                            <a:schemeClr val="tx2">
                              <a:lumMod val="50000"/>
                            </a:schemeClr>
                          </a:solidFill>
                          <a:latin typeface="Cambria Math" panose="02040503050406030204" pitchFamily="18" charset="0"/>
                        </a:rPr>
                        <m:t>)</m:t>
                      </m:r>
                    </m:oMath>
                  </m:oMathPara>
                </a14:m>
                <a:endParaRPr lang="pt-BR" sz="2400" b="1" dirty="0" smtClean="0">
                  <a:solidFill>
                    <a:schemeClr val="tx2">
                      <a:lumMod val="50000"/>
                    </a:schemeClr>
                  </a:solidFill>
                  <a:latin typeface="Comic Sans MS" panose="030F0702030302020204" pitchFamily="66" charset="0"/>
                </a:endParaRPr>
              </a:p>
              <a:p>
                <a:pPr marL="0" indent="0">
                  <a:lnSpc>
                    <a:spcPct val="150000"/>
                  </a:lnSpc>
                  <a:buNone/>
                </a:pPr>
                <a14:m>
                  <m:oMathPara xmlns:m="http://schemas.openxmlformats.org/officeDocument/2006/math">
                    <m:oMathParaPr>
                      <m:jc m:val="centerGroup"/>
                    </m:oMathParaPr>
                    <m:oMath xmlns:m="http://schemas.openxmlformats.org/officeDocument/2006/math">
                      <m:r>
                        <a:rPr lang="pt-BR" sz="2400" b="1" i="1">
                          <a:solidFill>
                            <a:schemeClr val="tx2">
                              <a:lumMod val="50000"/>
                            </a:schemeClr>
                          </a:solidFill>
                          <a:latin typeface="Cambria Math" panose="02040503050406030204" pitchFamily="18" charset="0"/>
                          <a:ea typeface="Cambria Math" panose="02040503050406030204" pitchFamily="18" charset="0"/>
                        </a:rPr>
                        <m:t>𝓛</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f>
                            <m:fPr>
                              <m:ctrlPr>
                                <a:rPr lang="pt-BR" sz="2400" b="1" i="1" smtClean="0">
                                  <a:solidFill>
                                    <a:schemeClr val="tx2">
                                      <a:lumMod val="50000"/>
                                    </a:schemeClr>
                                  </a:solidFill>
                                  <a:latin typeface="Cambria Math" panose="02040503050406030204" pitchFamily="18" charset="0"/>
                                  <a:ea typeface="Cambria Math" panose="02040503050406030204" pitchFamily="18" charset="0"/>
                                </a:rPr>
                              </m:ctrlPr>
                            </m:fPr>
                            <m:num>
                              <m:r>
                                <a:rPr lang="pt-BR" sz="2400" b="1" i="1" smtClean="0">
                                  <a:solidFill>
                                    <a:schemeClr val="tx2">
                                      <a:lumMod val="50000"/>
                                    </a:schemeClr>
                                  </a:solidFill>
                                  <a:latin typeface="Cambria Math" panose="02040503050406030204" pitchFamily="18" charset="0"/>
                                  <a:ea typeface="Cambria Math" panose="02040503050406030204" pitchFamily="18" charset="0"/>
                                </a:rPr>
                                <m:t>𝝏</m:t>
                              </m:r>
                            </m:num>
                            <m:den>
                              <m:r>
                                <a:rPr lang="pt-BR" sz="2400" b="1" i="1" smtClean="0">
                                  <a:solidFill>
                                    <a:schemeClr val="tx2">
                                      <a:lumMod val="50000"/>
                                    </a:schemeClr>
                                  </a:solidFill>
                                  <a:latin typeface="Cambria Math" panose="02040503050406030204" pitchFamily="18" charset="0"/>
                                  <a:ea typeface="Cambria Math" panose="02040503050406030204" pitchFamily="18" charset="0"/>
                                </a:rPr>
                                <m:t>𝝏</m:t>
                              </m:r>
                              <m:r>
                                <a:rPr lang="pt-BR" sz="2400" b="1" i="1" smtClean="0">
                                  <a:solidFill>
                                    <a:schemeClr val="tx2">
                                      <a:lumMod val="50000"/>
                                    </a:schemeClr>
                                  </a:solidFill>
                                  <a:latin typeface="Cambria Math" panose="02040503050406030204" pitchFamily="18" charset="0"/>
                                  <a:ea typeface="Cambria Math" panose="02040503050406030204" pitchFamily="18" charset="0"/>
                                </a:rPr>
                                <m:t>𝒕</m:t>
                              </m:r>
                            </m:den>
                          </m:f>
                          <m:d>
                            <m:dPr>
                              <m:ctrlPr>
                                <a:rPr lang="pt-BR" sz="2400" b="1" i="1" smtClean="0">
                                  <a:solidFill>
                                    <a:schemeClr val="tx2">
                                      <a:lumMod val="50000"/>
                                    </a:schemeClr>
                                  </a:solidFill>
                                  <a:latin typeface="Cambria Math" panose="02040503050406030204" pitchFamily="18" charset="0"/>
                                  <a:ea typeface="Cambria Math" panose="02040503050406030204" pitchFamily="18" charset="0"/>
                                </a:rPr>
                              </m:ctrlPr>
                            </m:dPr>
                            <m:e>
                              <m:f>
                                <m:fPr>
                                  <m:ctrlPr>
                                    <a:rPr lang="pt-BR" sz="2400" b="1" i="1">
                                      <a:solidFill>
                                        <a:schemeClr val="tx2">
                                          <a:lumMod val="50000"/>
                                        </a:schemeClr>
                                      </a:solidFill>
                                      <a:latin typeface="Cambria Math" panose="02040503050406030204" pitchFamily="18" charset="0"/>
                                      <a:ea typeface="Cambria Math" panose="02040503050406030204" pitchFamily="18" charset="0"/>
                                    </a:rPr>
                                  </m:ctrlPr>
                                </m:fPr>
                                <m:num>
                                  <m: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𝒇</m:t>
                                  </m:r>
                                  <m: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𝒕</m:t>
                                  </m:r>
                                  <m:r>
                                    <a:rPr lang="pt-BR" sz="2400" b="1" i="1">
                                      <a:solidFill>
                                        <a:schemeClr val="tx2">
                                          <a:lumMod val="50000"/>
                                        </a:schemeClr>
                                      </a:solidFill>
                                      <a:latin typeface="Cambria Math" panose="02040503050406030204" pitchFamily="18" charset="0"/>
                                      <a:ea typeface="Cambria Math" panose="02040503050406030204" pitchFamily="18" charset="0"/>
                                    </a:rPr>
                                    <m:t>)</m:t>
                                  </m:r>
                                </m:num>
                                <m:den>
                                  <m: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𝒕</m:t>
                                  </m:r>
                                </m:den>
                              </m:f>
                            </m:e>
                          </m:d>
                        </m:e>
                      </m:d>
                      <m:r>
                        <a:rPr lang="pt-BR" sz="2400" b="1" i="1">
                          <a:solidFill>
                            <a:schemeClr val="tx2">
                              <a:lumMod val="50000"/>
                            </a:schemeClr>
                          </a:solidFill>
                          <a:latin typeface="Cambria Math" panose="02040503050406030204" pitchFamily="18" charset="0"/>
                        </a:rPr>
                        <m:t>=</m:t>
                      </m:r>
                      <m:r>
                        <a:rPr lang="pt-BR" sz="2400" b="1" i="1" smtClean="0">
                          <a:solidFill>
                            <a:schemeClr val="tx2">
                              <a:lumMod val="50000"/>
                            </a:schemeClr>
                          </a:solidFill>
                          <a:latin typeface="Cambria Math" panose="02040503050406030204" pitchFamily="18" charset="0"/>
                        </a:rPr>
                        <m:t>𝒔</m:t>
                      </m:r>
                      <m:r>
                        <a:rPr lang="pt-BR" sz="2400" b="1" i="1">
                          <a:solidFill>
                            <a:schemeClr val="tx2">
                              <a:lumMod val="50000"/>
                            </a:schemeClr>
                          </a:solidFill>
                          <a:latin typeface="Cambria Math" panose="02040503050406030204" pitchFamily="18" charset="0"/>
                          <a:ea typeface="Cambria Math" panose="02040503050406030204" pitchFamily="18" charset="0"/>
                        </a:rPr>
                        <m:t>𝓛</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f>
                            <m:fPr>
                              <m:ctrlPr>
                                <a:rPr lang="pt-BR" sz="2400" b="1" i="1">
                                  <a:solidFill>
                                    <a:schemeClr val="tx2">
                                      <a:lumMod val="50000"/>
                                    </a:schemeClr>
                                  </a:solidFill>
                                  <a:latin typeface="Cambria Math" panose="02040503050406030204" pitchFamily="18" charset="0"/>
                                  <a:ea typeface="Cambria Math" panose="02040503050406030204" pitchFamily="18" charset="0"/>
                                </a:rPr>
                              </m:ctrlPr>
                            </m:fPr>
                            <m:num>
                              <m: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𝒇</m:t>
                              </m:r>
                              <m: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𝒕</m:t>
                              </m:r>
                              <m:r>
                                <a:rPr lang="pt-BR" sz="2400" b="1" i="1">
                                  <a:solidFill>
                                    <a:schemeClr val="tx2">
                                      <a:lumMod val="50000"/>
                                    </a:schemeClr>
                                  </a:solidFill>
                                  <a:latin typeface="Cambria Math" panose="02040503050406030204" pitchFamily="18" charset="0"/>
                                  <a:ea typeface="Cambria Math" panose="02040503050406030204" pitchFamily="18" charset="0"/>
                                </a:rPr>
                                <m:t>)</m:t>
                              </m:r>
                            </m:num>
                            <m:den>
                              <m: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𝒕</m:t>
                              </m:r>
                            </m:den>
                          </m:f>
                        </m:e>
                      </m:d>
                      <m:r>
                        <a:rPr lang="pt-BR" sz="2400" b="1" i="1">
                          <a:solidFill>
                            <a:schemeClr val="tx2">
                              <a:lumMod val="50000"/>
                            </a:schemeClr>
                          </a:solidFill>
                          <a:latin typeface="Cambria Math" panose="02040503050406030204" pitchFamily="18" charset="0"/>
                        </a:rPr>
                        <m:t>−</m:t>
                      </m:r>
                      <m:sSup>
                        <m:sSupPr>
                          <m:ctrlPr>
                            <a:rPr lang="pt-BR" sz="2400" b="1" i="1" smtClean="0">
                              <a:solidFill>
                                <a:schemeClr val="tx2">
                                  <a:lumMod val="50000"/>
                                </a:schemeClr>
                              </a:solidFill>
                              <a:latin typeface="Cambria Math" panose="02040503050406030204" pitchFamily="18" charset="0"/>
                            </a:rPr>
                          </m:ctrlPr>
                        </m:sSupPr>
                        <m:e>
                          <m:r>
                            <a:rPr lang="pt-BR" sz="2400" b="1" i="1" smtClean="0">
                              <a:solidFill>
                                <a:schemeClr val="tx2">
                                  <a:lumMod val="50000"/>
                                </a:schemeClr>
                              </a:solidFill>
                              <a:latin typeface="Cambria Math" panose="02040503050406030204" pitchFamily="18" charset="0"/>
                            </a:rPr>
                            <m:t>𝒇</m:t>
                          </m:r>
                        </m:e>
                        <m:sup>
                          <m:r>
                            <a:rPr lang="pt-BR" sz="2400" b="1" i="1" smtClean="0">
                              <a:solidFill>
                                <a:schemeClr val="tx2">
                                  <a:lumMod val="50000"/>
                                </a:schemeClr>
                              </a:solidFill>
                              <a:latin typeface="Cambria Math" panose="02040503050406030204" pitchFamily="18" charset="0"/>
                            </a:rPr>
                            <m:t>𝟏</m:t>
                          </m:r>
                        </m:sup>
                      </m:sSup>
                      <m:d>
                        <m:dPr>
                          <m:ctrlPr>
                            <a:rPr lang="pt-BR" sz="2400" b="1" i="1">
                              <a:solidFill>
                                <a:schemeClr val="tx2">
                                  <a:lumMod val="50000"/>
                                </a:schemeClr>
                              </a:solidFill>
                              <a:latin typeface="Cambria Math" panose="02040503050406030204" pitchFamily="18" charset="0"/>
                            </a:rPr>
                          </m:ctrlPr>
                        </m:dPr>
                        <m:e>
                          <m:sSub>
                            <m:sSubPr>
                              <m:ctrlPr>
                                <a:rPr lang="pt-BR" sz="2400" b="1" i="1">
                                  <a:solidFill>
                                    <a:schemeClr val="tx2">
                                      <a:lumMod val="50000"/>
                                    </a:schemeClr>
                                  </a:solidFill>
                                  <a:latin typeface="Cambria Math" panose="02040503050406030204" pitchFamily="18" charset="0"/>
                                </a:rPr>
                              </m:ctrlPr>
                            </m:sSubPr>
                            <m:e>
                              <m:r>
                                <a:rPr lang="pt-BR" sz="2400" b="1" i="1">
                                  <a:solidFill>
                                    <a:schemeClr val="tx2">
                                      <a:lumMod val="50000"/>
                                    </a:schemeClr>
                                  </a:solidFill>
                                  <a:latin typeface="Cambria Math" panose="02040503050406030204" pitchFamily="18" charset="0"/>
                                </a:rPr>
                                <m:t>𝟎</m:t>
                              </m:r>
                            </m:e>
                            <m:sub>
                              <m:r>
                                <a:rPr lang="pt-BR" sz="2400" b="1" i="1">
                                  <a:solidFill>
                                    <a:schemeClr val="tx2">
                                      <a:lumMod val="50000"/>
                                    </a:schemeClr>
                                  </a:solidFill>
                                  <a:latin typeface="Cambria Math" panose="02040503050406030204" pitchFamily="18" charset="0"/>
                                </a:rPr>
                                <m:t>−</m:t>
                              </m:r>
                            </m:sub>
                          </m:sSub>
                        </m:e>
                      </m:d>
                      <m:r>
                        <a:rPr lang="pt-BR" sz="2400" b="1" i="1" smtClean="0">
                          <a:solidFill>
                            <a:schemeClr val="tx2">
                              <a:lumMod val="50000"/>
                            </a:schemeClr>
                          </a:solidFill>
                          <a:latin typeface="Cambria Math" panose="02040503050406030204" pitchFamily="18" charset="0"/>
                        </a:rPr>
                        <m:t>=</m:t>
                      </m:r>
                      <m:sSup>
                        <m:sSupPr>
                          <m:ctrlPr>
                            <a:rPr lang="pt-BR" sz="2400" b="1" i="1" smtClean="0">
                              <a:solidFill>
                                <a:schemeClr val="tx2">
                                  <a:lumMod val="50000"/>
                                </a:schemeClr>
                              </a:solidFill>
                              <a:latin typeface="Cambria Math" panose="02040503050406030204" pitchFamily="18" charset="0"/>
                            </a:rPr>
                          </m:ctrlPr>
                        </m:sSupPr>
                        <m:e>
                          <m:r>
                            <a:rPr lang="pt-BR" sz="2400" b="1" i="1" smtClean="0">
                              <a:solidFill>
                                <a:schemeClr val="tx2">
                                  <a:lumMod val="50000"/>
                                </a:schemeClr>
                              </a:solidFill>
                              <a:latin typeface="Cambria Math" panose="02040503050406030204" pitchFamily="18" charset="0"/>
                            </a:rPr>
                            <m:t>𝒔</m:t>
                          </m:r>
                        </m:e>
                        <m:sup>
                          <m:r>
                            <a:rPr lang="pt-BR" sz="2400" b="1" i="1" smtClean="0">
                              <a:solidFill>
                                <a:schemeClr val="tx2">
                                  <a:lumMod val="50000"/>
                                </a:schemeClr>
                              </a:solidFill>
                              <a:latin typeface="Cambria Math" panose="02040503050406030204" pitchFamily="18" charset="0"/>
                            </a:rPr>
                            <m:t>𝟐</m:t>
                          </m:r>
                        </m:sup>
                      </m:sSup>
                      <m:r>
                        <a:rPr lang="pt-BR" sz="2400" b="1" i="1" smtClean="0">
                          <a:solidFill>
                            <a:schemeClr val="tx2">
                              <a:lumMod val="50000"/>
                            </a:schemeClr>
                          </a:solidFill>
                          <a:latin typeface="Cambria Math" panose="02040503050406030204" pitchFamily="18" charset="0"/>
                        </a:rPr>
                        <m:t>𝑭</m:t>
                      </m:r>
                      <m:d>
                        <m:dPr>
                          <m:ctrlPr>
                            <a:rPr lang="pt-BR" sz="2400" b="1" i="1" smtClean="0">
                              <a:solidFill>
                                <a:schemeClr val="tx2">
                                  <a:lumMod val="50000"/>
                                </a:schemeClr>
                              </a:solidFill>
                              <a:latin typeface="Cambria Math" panose="02040503050406030204" pitchFamily="18" charset="0"/>
                            </a:rPr>
                          </m:ctrlPr>
                        </m:dPr>
                        <m:e>
                          <m:r>
                            <a:rPr lang="pt-BR" sz="2400" b="1" i="1" smtClean="0">
                              <a:solidFill>
                                <a:schemeClr val="tx2">
                                  <a:lumMod val="50000"/>
                                </a:schemeClr>
                              </a:solidFill>
                              <a:latin typeface="Cambria Math" panose="02040503050406030204" pitchFamily="18" charset="0"/>
                            </a:rPr>
                            <m:t>𝒔</m:t>
                          </m:r>
                        </m:e>
                      </m:d>
                      <m:r>
                        <a:rPr lang="pt-BR" sz="2400" b="1" i="1" smtClean="0">
                          <a:solidFill>
                            <a:schemeClr val="tx2">
                              <a:lumMod val="50000"/>
                            </a:schemeClr>
                          </a:solidFill>
                          <a:latin typeface="Cambria Math" panose="02040503050406030204" pitchFamily="18" charset="0"/>
                        </a:rPr>
                        <m:t>−</m:t>
                      </m:r>
                      <m:r>
                        <a:rPr lang="pt-BR" sz="2400" b="1" i="1" smtClean="0">
                          <a:solidFill>
                            <a:schemeClr val="tx2">
                              <a:lumMod val="50000"/>
                            </a:schemeClr>
                          </a:solidFill>
                          <a:latin typeface="Cambria Math" panose="02040503050406030204" pitchFamily="18" charset="0"/>
                        </a:rPr>
                        <m:t>𝒔𝒇</m:t>
                      </m:r>
                      <m:d>
                        <m:dPr>
                          <m:ctrlPr>
                            <a:rPr lang="pt-BR" sz="2400" b="1" i="1" smtClean="0">
                              <a:solidFill>
                                <a:schemeClr val="tx2">
                                  <a:lumMod val="50000"/>
                                </a:schemeClr>
                              </a:solidFill>
                              <a:latin typeface="Cambria Math" panose="02040503050406030204" pitchFamily="18" charset="0"/>
                            </a:rPr>
                          </m:ctrlPr>
                        </m:dPr>
                        <m:e>
                          <m:sSub>
                            <m:sSubPr>
                              <m:ctrlPr>
                                <a:rPr lang="pt-BR" sz="2400" b="1" i="1" smtClean="0">
                                  <a:solidFill>
                                    <a:schemeClr val="tx2">
                                      <a:lumMod val="50000"/>
                                    </a:schemeClr>
                                  </a:solidFill>
                                  <a:latin typeface="Cambria Math" panose="02040503050406030204" pitchFamily="18" charset="0"/>
                                </a:rPr>
                              </m:ctrlPr>
                            </m:sSubPr>
                            <m:e>
                              <m:r>
                                <a:rPr lang="pt-BR" sz="2400" b="1" i="1" smtClean="0">
                                  <a:solidFill>
                                    <a:schemeClr val="tx2">
                                      <a:lumMod val="50000"/>
                                    </a:schemeClr>
                                  </a:solidFill>
                                  <a:latin typeface="Cambria Math" panose="02040503050406030204" pitchFamily="18" charset="0"/>
                                </a:rPr>
                                <m:t>𝟎</m:t>
                              </m:r>
                            </m:e>
                            <m:sub>
                              <m:r>
                                <a:rPr lang="pt-BR" sz="2400" b="1" i="1" smtClean="0">
                                  <a:solidFill>
                                    <a:schemeClr val="tx2">
                                      <a:lumMod val="50000"/>
                                    </a:schemeClr>
                                  </a:solidFill>
                                  <a:latin typeface="Cambria Math" panose="02040503050406030204" pitchFamily="18" charset="0"/>
                                </a:rPr>
                                <m:t>−</m:t>
                              </m:r>
                            </m:sub>
                          </m:sSub>
                        </m:e>
                      </m:d>
                      <m:r>
                        <a:rPr lang="pt-BR" sz="2400" b="1" i="1" smtClean="0">
                          <a:solidFill>
                            <a:schemeClr val="tx2">
                              <a:lumMod val="50000"/>
                            </a:schemeClr>
                          </a:solidFill>
                          <a:latin typeface="Cambria Math" panose="02040503050406030204" pitchFamily="18" charset="0"/>
                        </a:rPr>
                        <m:t>−</m:t>
                      </m:r>
                      <m:sSup>
                        <m:sSupPr>
                          <m:ctrlPr>
                            <a:rPr lang="pt-BR" sz="2400" b="1" i="1" smtClean="0">
                              <a:solidFill>
                                <a:schemeClr val="tx2">
                                  <a:lumMod val="50000"/>
                                </a:schemeClr>
                              </a:solidFill>
                              <a:latin typeface="Cambria Math" panose="02040503050406030204" pitchFamily="18" charset="0"/>
                            </a:rPr>
                          </m:ctrlPr>
                        </m:sSupPr>
                        <m:e>
                          <m:r>
                            <a:rPr lang="pt-BR" sz="2400" b="1" i="1" smtClean="0">
                              <a:solidFill>
                                <a:schemeClr val="tx2">
                                  <a:lumMod val="50000"/>
                                </a:schemeClr>
                              </a:solidFill>
                              <a:latin typeface="Cambria Math" panose="02040503050406030204" pitchFamily="18" charset="0"/>
                            </a:rPr>
                            <m:t>𝒇</m:t>
                          </m:r>
                        </m:e>
                        <m:sup>
                          <m:r>
                            <a:rPr lang="pt-BR" sz="2400" b="1" i="1" smtClean="0">
                              <a:solidFill>
                                <a:schemeClr val="tx2">
                                  <a:lumMod val="50000"/>
                                </a:schemeClr>
                              </a:solidFill>
                              <a:latin typeface="Cambria Math" panose="02040503050406030204" pitchFamily="18" charset="0"/>
                            </a:rPr>
                            <m:t>𝟏</m:t>
                          </m:r>
                        </m:sup>
                      </m:sSup>
                      <m:r>
                        <a:rPr lang="pt-BR" sz="2400" b="1" i="1" smtClean="0">
                          <a:solidFill>
                            <a:schemeClr val="tx2">
                              <a:lumMod val="50000"/>
                            </a:schemeClr>
                          </a:solidFill>
                          <a:latin typeface="Cambria Math" panose="02040503050406030204" pitchFamily="18" charset="0"/>
                        </a:rPr>
                        <m:t>(</m:t>
                      </m:r>
                      <m:sSub>
                        <m:sSubPr>
                          <m:ctrlPr>
                            <a:rPr lang="pt-BR" sz="2400" b="1" i="1" smtClean="0">
                              <a:solidFill>
                                <a:schemeClr val="tx2">
                                  <a:lumMod val="50000"/>
                                </a:schemeClr>
                              </a:solidFill>
                              <a:latin typeface="Cambria Math" panose="02040503050406030204" pitchFamily="18" charset="0"/>
                            </a:rPr>
                          </m:ctrlPr>
                        </m:sSubPr>
                        <m:e>
                          <m:r>
                            <a:rPr lang="pt-BR" sz="2400" b="1" i="1" smtClean="0">
                              <a:solidFill>
                                <a:schemeClr val="tx2">
                                  <a:lumMod val="50000"/>
                                </a:schemeClr>
                              </a:solidFill>
                              <a:latin typeface="Cambria Math" panose="02040503050406030204" pitchFamily="18" charset="0"/>
                            </a:rPr>
                            <m:t>𝟎</m:t>
                          </m:r>
                        </m:e>
                        <m:sub>
                          <m:r>
                            <a:rPr lang="pt-BR" sz="2400" b="1" i="1" smtClean="0">
                              <a:solidFill>
                                <a:schemeClr val="tx2">
                                  <a:lumMod val="50000"/>
                                </a:schemeClr>
                              </a:solidFill>
                              <a:latin typeface="Cambria Math" panose="02040503050406030204" pitchFamily="18" charset="0"/>
                            </a:rPr>
                            <m:t>−</m:t>
                          </m:r>
                        </m:sub>
                      </m:sSub>
                      <m:r>
                        <a:rPr lang="pt-BR" sz="2400" b="1" i="1" smtClean="0">
                          <a:solidFill>
                            <a:schemeClr val="tx2">
                              <a:lumMod val="50000"/>
                            </a:schemeClr>
                          </a:solidFill>
                          <a:latin typeface="Cambria Math" panose="02040503050406030204" pitchFamily="18" charset="0"/>
                        </a:rPr>
                        <m:t>)</m:t>
                      </m:r>
                    </m:oMath>
                  </m:oMathPara>
                </a14:m>
                <a:endParaRPr lang="pt-BR" sz="2400" b="1" dirty="0" smtClean="0">
                  <a:solidFill>
                    <a:schemeClr val="tx2">
                      <a:lumMod val="50000"/>
                    </a:schemeClr>
                  </a:solidFill>
                  <a:latin typeface="Comic Sans MS" panose="030F0702030302020204" pitchFamily="66" charset="0"/>
                </a:endParaRPr>
              </a:p>
              <a:p>
                <a:pPr marL="0" indent="0">
                  <a:lnSpc>
                    <a:spcPct val="150000"/>
                  </a:lnSpc>
                  <a:buNone/>
                </a:pPr>
                <a14:m>
                  <m:oMath xmlns:m="http://schemas.openxmlformats.org/officeDocument/2006/math">
                    <m:r>
                      <a:rPr lang="pt-BR" sz="2400" b="1" i="1">
                        <a:solidFill>
                          <a:schemeClr val="tx2">
                            <a:lumMod val="50000"/>
                          </a:schemeClr>
                        </a:solidFill>
                        <a:latin typeface="Cambria Math" panose="02040503050406030204" pitchFamily="18" charset="0"/>
                        <a:ea typeface="Cambria Math" panose="02040503050406030204" pitchFamily="18" charset="0"/>
                      </a:rPr>
                      <m:t>𝓛</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f>
                          <m:fPr>
                            <m:ctrlPr>
                              <a:rPr lang="pt-BR" sz="2400" b="1" i="1">
                                <a:solidFill>
                                  <a:schemeClr val="tx2">
                                    <a:lumMod val="50000"/>
                                  </a:schemeClr>
                                </a:solidFill>
                                <a:latin typeface="Cambria Math" panose="02040503050406030204" pitchFamily="18" charset="0"/>
                                <a:ea typeface="Cambria Math" panose="02040503050406030204" pitchFamily="18" charset="0"/>
                              </a:rPr>
                            </m:ctrlPr>
                          </m:fPr>
                          <m:num>
                            <m:r>
                              <a:rPr lang="pt-BR" sz="2400" b="1" i="1" smtClean="0">
                                <a:solidFill>
                                  <a:schemeClr val="tx2">
                                    <a:lumMod val="50000"/>
                                  </a:schemeClr>
                                </a:solidFill>
                                <a:latin typeface="Cambria Math" panose="02040503050406030204" pitchFamily="18" charset="0"/>
                                <a:ea typeface="Cambria Math" panose="02040503050406030204" pitchFamily="18" charset="0"/>
                              </a:rPr>
                              <m:t>𝝏</m:t>
                            </m:r>
                            <m:r>
                              <a:rPr lang="pt-BR" sz="2400" b="1" i="1" baseline="30000" smtClean="0">
                                <a:solidFill>
                                  <a:schemeClr val="tx2">
                                    <a:lumMod val="50000"/>
                                  </a:schemeClr>
                                </a:solidFill>
                                <a:latin typeface="Cambria Math" panose="02040503050406030204" pitchFamily="18" charset="0"/>
                                <a:ea typeface="Cambria Math" panose="02040503050406030204" pitchFamily="18" charset="0"/>
                              </a:rPr>
                              <m:t>𝒏</m:t>
                            </m:r>
                          </m:num>
                          <m:den>
                            <m: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baseline="30000" smtClean="0">
                                <a:solidFill>
                                  <a:schemeClr val="tx2">
                                    <a:lumMod val="50000"/>
                                  </a:schemeClr>
                                </a:solidFill>
                                <a:latin typeface="Cambria Math" panose="02040503050406030204" pitchFamily="18" charset="0"/>
                                <a:ea typeface="Cambria Math" panose="02040503050406030204" pitchFamily="18" charset="0"/>
                              </a:rPr>
                              <m:t>𝒏</m:t>
                            </m:r>
                            <m:r>
                              <a:rPr lang="pt-BR" sz="2400" b="1" i="1" smtClean="0">
                                <a:solidFill>
                                  <a:schemeClr val="tx2">
                                    <a:lumMod val="50000"/>
                                  </a:schemeClr>
                                </a:solidFill>
                                <a:latin typeface="Cambria Math" panose="02040503050406030204" pitchFamily="18" charset="0"/>
                                <a:ea typeface="Cambria Math" panose="02040503050406030204" pitchFamily="18" charset="0"/>
                              </a:rPr>
                              <m:t>𝒕</m:t>
                            </m:r>
                          </m:den>
                        </m:f>
                        <m:r>
                          <a:rPr lang="pt-BR" sz="2400" b="1" i="1" smtClean="0">
                            <a:solidFill>
                              <a:schemeClr val="tx2">
                                <a:lumMod val="50000"/>
                              </a:schemeClr>
                            </a:solidFill>
                            <a:latin typeface="Cambria Math" panose="02040503050406030204" pitchFamily="18" charset="0"/>
                            <a:ea typeface="Cambria Math" panose="02040503050406030204" pitchFamily="18" charset="0"/>
                          </a:rPr>
                          <m:t>𝒇</m:t>
                        </m:r>
                        <m:r>
                          <a:rPr lang="pt-BR" sz="2400" b="1" i="1" smtClean="0">
                            <a:solidFill>
                              <a:schemeClr val="tx2">
                                <a:lumMod val="50000"/>
                              </a:schemeClr>
                            </a:solidFill>
                            <a:latin typeface="Cambria Math" panose="02040503050406030204" pitchFamily="18" charset="0"/>
                            <a:ea typeface="Cambria Math" panose="02040503050406030204" pitchFamily="18" charset="0"/>
                          </a:rPr>
                          <m:t>(</m:t>
                        </m:r>
                        <m:r>
                          <a:rPr lang="pt-BR" sz="2400" b="1" i="1" smtClean="0">
                            <a:solidFill>
                              <a:schemeClr val="tx2">
                                <a:lumMod val="50000"/>
                              </a:schemeClr>
                            </a:solidFill>
                            <a:latin typeface="Cambria Math" panose="02040503050406030204" pitchFamily="18" charset="0"/>
                            <a:ea typeface="Cambria Math" panose="02040503050406030204" pitchFamily="18" charset="0"/>
                          </a:rPr>
                          <m:t>𝒕</m:t>
                        </m:r>
                        <m:r>
                          <a:rPr lang="pt-BR" sz="2400" b="1" i="1" smtClean="0">
                            <a:solidFill>
                              <a:schemeClr val="tx2">
                                <a:lumMod val="50000"/>
                              </a:schemeClr>
                            </a:solidFill>
                            <a:latin typeface="Cambria Math" panose="02040503050406030204" pitchFamily="18" charset="0"/>
                            <a:ea typeface="Cambria Math" panose="02040503050406030204" pitchFamily="18" charset="0"/>
                          </a:rPr>
                          <m:t>) </m:t>
                        </m:r>
                      </m:e>
                    </m:d>
                    <m:r>
                      <a:rPr lang="pt-BR" sz="2400" b="1" i="1">
                        <a:solidFill>
                          <a:schemeClr val="tx2">
                            <a:lumMod val="50000"/>
                          </a:schemeClr>
                        </a:solidFill>
                        <a:latin typeface="Cambria Math" panose="02040503050406030204" pitchFamily="18" charset="0"/>
                      </a:rPr>
                      <m:t>=</m:t>
                    </m:r>
                    <m:sSup>
                      <m:sSupPr>
                        <m:ctrlPr>
                          <a:rPr lang="pt-BR" sz="2400" b="1" i="1">
                            <a:solidFill>
                              <a:schemeClr val="tx2">
                                <a:lumMod val="50000"/>
                              </a:schemeClr>
                            </a:solidFill>
                            <a:latin typeface="Cambria Math" panose="02040503050406030204" pitchFamily="18" charset="0"/>
                          </a:rPr>
                        </m:ctrlPr>
                      </m:sSupPr>
                      <m:e>
                        <m:r>
                          <a:rPr lang="pt-BR" sz="2400" b="1" i="1">
                            <a:solidFill>
                              <a:schemeClr val="tx2">
                                <a:lumMod val="50000"/>
                              </a:schemeClr>
                            </a:solidFill>
                            <a:latin typeface="Cambria Math" panose="02040503050406030204" pitchFamily="18" charset="0"/>
                          </a:rPr>
                          <m:t>𝒔</m:t>
                        </m:r>
                      </m:e>
                      <m:sup>
                        <m:r>
                          <a:rPr lang="pt-BR" sz="2400" b="1" i="1" smtClean="0">
                            <a:solidFill>
                              <a:schemeClr val="tx2">
                                <a:lumMod val="50000"/>
                              </a:schemeClr>
                            </a:solidFill>
                            <a:latin typeface="Cambria Math" panose="02040503050406030204" pitchFamily="18" charset="0"/>
                          </a:rPr>
                          <m:t>𝒏</m:t>
                        </m:r>
                      </m:sup>
                    </m:sSup>
                    <m:r>
                      <a:rPr lang="pt-BR" sz="2400" b="1" i="1">
                        <a:solidFill>
                          <a:schemeClr val="tx2">
                            <a:lumMod val="50000"/>
                          </a:schemeClr>
                        </a:solidFill>
                        <a:latin typeface="Cambria Math" panose="02040503050406030204" pitchFamily="18" charset="0"/>
                      </a:rPr>
                      <m:t>𝑭</m:t>
                    </m:r>
                    <m:d>
                      <m:dPr>
                        <m:ctrlPr>
                          <a:rPr lang="pt-BR" sz="2400" b="1" i="1">
                            <a:solidFill>
                              <a:schemeClr val="tx2">
                                <a:lumMod val="50000"/>
                              </a:schemeClr>
                            </a:solidFill>
                            <a:latin typeface="Cambria Math" panose="02040503050406030204" pitchFamily="18" charset="0"/>
                          </a:rPr>
                        </m:ctrlPr>
                      </m:dPr>
                      <m:e>
                        <m:r>
                          <a:rPr lang="pt-BR" sz="2400" b="1" i="1">
                            <a:solidFill>
                              <a:schemeClr val="tx2">
                                <a:lumMod val="50000"/>
                              </a:schemeClr>
                            </a:solidFill>
                            <a:latin typeface="Cambria Math" panose="02040503050406030204" pitchFamily="18" charset="0"/>
                          </a:rPr>
                          <m:t>𝒔</m:t>
                        </m:r>
                      </m:e>
                    </m:d>
                    <m:r>
                      <a:rPr lang="pt-BR" sz="2400" b="1" i="1">
                        <a:solidFill>
                          <a:schemeClr val="tx2">
                            <a:lumMod val="50000"/>
                          </a:schemeClr>
                        </a:solidFill>
                        <a:latin typeface="Cambria Math" panose="02040503050406030204" pitchFamily="18" charset="0"/>
                      </a:rPr>
                      <m:t>−</m:t>
                    </m:r>
                    <m:sSup>
                      <m:sSupPr>
                        <m:ctrlPr>
                          <a:rPr lang="pt-BR" sz="2400" b="1" i="1" smtClean="0">
                            <a:solidFill>
                              <a:schemeClr val="tx2">
                                <a:lumMod val="50000"/>
                              </a:schemeClr>
                            </a:solidFill>
                            <a:latin typeface="Cambria Math" panose="02040503050406030204" pitchFamily="18" charset="0"/>
                          </a:rPr>
                        </m:ctrlPr>
                      </m:sSupPr>
                      <m:e>
                        <m:r>
                          <a:rPr lang="pt-BR" sz="2400" b="1" i="1" smtClean="0">
                            <a:solidFill>
                              <a:schemeClr val="tx2">
                                <a:lumMod val="50000"/>
                              </a:schemeClr>
                            </a:solidFill>
                            <a:latin typeface="Cambria Math" panose="02040503050406030204" pitchFamily="18" charset="0"/>
                          </a:rPr>
                          <m:t>𝒔</m:t>
                        </m:r>
                      </m:e>
                      <m:sup>
                        <m:r>
                          <a:rPr lang="pt-BR" sz="2400" b="1" i="1" smtClean="0">
                            <a:solidFill>
                              <a:schemeClr val="tx2">
                                <a:lumMod val="50000"/>
                              </a:schemeClr>
                            </a:solidFill>
                            <a:latin typeface="Cambria Math" panose="02040503050406030204" pitchFamily="18" charset="0"/>
                          </a:rPr>
                          <m:t>𝒏</m:t>
                        </m:r>
                        <m:r>
                          <a:rPr lang="pt-BR" sz="2400" b="1" i="1" smtClean="0">
                            <a:solidFill>
                              <a:schemeClr val="tx2">
                                <a:lumMod val="50000"/>
                              </a:schemeClr>
                            </a:solidFill>
                            <a:latin typeface="Cambria Math" panose="02040503050406030204" pitchFamily="18" charset="0"/>
                          </a:rPr>
                          <m:t>−</m:t>
                        </m:r>
                        <m:r>
                          <a:rPr lang="pt-BR" sz="2400" b="1" i="1" smtClean="0">
                            <a:solidFill>
                              <a:schemeClr val="tx2">
                                <a:lumMod val="50000"/>
                              </a:schemeClr>
                            </a:solidFill>
                            <a:latin typeface="Cambria Math" panose="02040503050406030204" pitchFamily="18" charset="0"/>
                          </a:rPr>
                          <m:t>𝟏</m:t>
                        </m:r>
                      </m:sup>
                    </m:sSup>
                    <m:r>
                      <a:rPr lang="en-US" altLang="pt-BR" sz="2400" b="1" i="1">
                        <a:solidFill>
                          <a:schemeClr val="tx2">
                            <a:lumMod val="50000"/>
                          </a:schemeClr>
                        </a:solidFill>
                        <a:latin typeface="Cambria Math" panose="02040503050406030204" pitchFamily="18" charset="0"/>
                      </a:rPr>
                      <m:t>𝒇</m:t>
                    </m:r>
                    <m:d>
                      <m:dPr>
                        <m:ctrlPr>
                          <a:rPr lang="pt-BR" sz="2400" b="1" i="1">
                            <a:solidFill>
                              <a:schemeClr val="tx2">
                                <a:lumMod val="50000"/>
                              </a:schemeClr>
                            </a:solidFill>
                            <a:latin typeface="Cambria Math" panose="02040503050406030204" pitchFamily="18" charset="0"/>
                          </a:rPr>
                        </m:ctrlPr>
                      </m:dPr>
                      <m:e>
                        <m:sSub>
                          <m:sSubPr>
                            <m:ctrlPr>
                              <a:rPr lang="pt-BR" sz="2400" b="1" i="1">
                                <a:solidFill>
                                  <a:schemeClr val="tx2">
                                    <a:lumMod val="50000"/>
                                  </a:schemeClr>
                                </a:solidFill>
                                <a:latin typeface="Cambria Math" panose="02040503050406030204" pitchFamily="18" charset="0"/>
                              </a:rPr>
                            </m:ctrlPr>
                          </m:sSubPr>
                          <m:e>
                            <m:r>
                              <a:rPr lang="pt-BR" sz="2400" b="1" i="1">
                                <a:solidFill>
                                  <a:schemeClr val="tx2">
                                    <a:lumMod val="50000"/>
                                  </a:schemeClr>
                                </a:solidFill>
                                <a:latin typeface="Cambria Math" panose="02040503050406030204" pitchFamily="18" charset="0"/>
                              </a:rPr>
                              <m:t>𝟎</m:t>
                            </m:r>
                          </m:e>
                          <m:sub>
                            <m:r>
                              <a:rPr lang="pt-BR" sz="2400" b="1" i="1">
                                <a:solidFill>
                                  <a:schemeClr val="tx2">
                                    <a:lumMod val="50000"/>
                                  </a:schemeClr>
                                </a:solidFill>
                                <a:latin typeface="Cambria Math" panose="02040503050406030204" pitchFamily="18" charset="0"/>
                              </a:rPr>
                              <m:t>−</m:t>
                            </m:r>
                          </m:sub>
                        </m:sSub>
                      </m:e>
                    </m:d>
                    <m:r>
                      <a:rPr lang="pt-BR" sz="2400" b="1" i="1">
                        <a:solidFill>
                          <a:schemeClr val="tx2">
                            <a:lumMod val="50000"/>
                          </a:schemeClr>
                        </a:solidFill>
                        <a:latin typeface="Cambria Math" panose="02040503050406030204" pitchFamily="18" charset="0"/>
                      </a:rPr>
                      <m:t>−</m:t>
                    </m:r>
                    <m:sSup>
                      <m:sSupPr>
                        <m:ctrlPr>
                          <a:rPr lang="pt-BR" sz="2400" b="1" i="1" smtClean="0">
                            <a:solidFill>
                              <a:schemeClr val="tx2">
                                <a:lumMod val="50000"/>
                              </a:schemeClr>
                            </a:solidFill>
                            <a:latin typeface="Cambria Math" panose="02040503050406030204" pitchFamily="18" charset="0"/>
                          </a:rPr>
                        </m:ctrlPr>
                      </m:sSupPr>
                      <m:e>
                        <m:r>
                          <a:rPr lang="pt-BR" sz="2400" b="1" i="1">
                            <a:solidFill>
                              <a:schemeClr val="tx2">
                                <a:lumMod val="50000"/>
                              </a:schemeClr>
                            </a:solidFill>
                            <a:latin typeface="Cambria Math" panose="02040503050406030204" pitchFamily="18" charset="0"/>
                          </a:rPr>
                          <m:t>𝒔</m:t>
                        </m:r>
                      </m:e>
                      <m:sup>
                        <m:r>
                          <a:rPr lang="pt-BR" sz="2400" b="1" i="1">
                            <a:solidFill>
                              <a:schemeClr val="tx2">
                                <a:lumMod val="50000"/>
                              </a:schemeClr>
                            </a:solidFill>
                            <a:latin typeface="Cambria Math" panose="02040503050406030204" pitchFamily="18" charset="0"/>
                          </a:rPr>
                          <m:t>𝒏</m:t>
                        </m:r>
                        <m:r>
                          <a:rPr lang="pt-BR" sz="2400" b="1" i="1">
                            <a:solidFill>
                              <a:schemeClr val="tx2">
                                <a:lumMod val="50000"/>
                              </a:schemeClr>
                            </a:solidFill>
                            <a:latin typeface="Cambria Math" panose="02040503050406030204" pitchFamily="18" charset="0"/>
                          </a:rPr>
                          <m:t>−</m:t>
                        </m:r>
                        <m:r>
                          <a:rPr lang="pt-BR" sz="2400" b="1" i="1" smtClean="0">
                            <a:solidFill>
                              <a:schemeClr val="tx2">
                                <a:lumMod val="50000"/>
                              </a:schemeClr>
                            </a:solidFill>
                            <a:latin typeface="Cambria Math" panose="02040503050406030204" pitchFamily="18" charset="0"/>
                          </a:rPr>
                          <m:t>𝟐</m:t>
                        </m:r>
                      </m:sup>
                    </m:sSup>
                    <m:r>
                      <a:rPr lang="pt-BR" sz="2400" b="1" i="1" smtClean="0">
                        <a:solidFill>
                          <a:schemeClr val="tx2">
                            <a:lumMod val="50000"/>
                          </a:schemeClr>
                        </a:solidFill>
                        <a:latin typeface="Cambria Math" panose="02040503050406030204" pitchFamily="18" charset="0"/>
                      </a:rPr>
                      <m:t>𝒇</m:t>
                    </m:r>
                    <m:r>
                      <a:rPr lang="en-US" altLang="pt-BR" sz="2400" b="1" i="1" baseline="30000" smtClean="0">
                        <a:solidFill>
                          <a:schemeClr val="tx2">
                            <a:lumMod val="50000"/>
                          </a:schemeClr>
                        </a:solidFill>
                        <a:latin typeface="Cambria Math" panose="02040503050406030204" pitchFamily="18" charset="0"/>
                      </a:rPr>
                      <m:t>𝟏</m:t>
                    </m:r>
                    <m:d>
                      <m:dPr>
                        <m:ctrlPr>
                          <a:rPr lang="pt-BR" sz="2400" b="1" i="1" smtClean="0">
                            <a:solidFill>
                              <a:schemeClr val="tx2">
                                <a:lumMod val="50000"/>
                              </a:schemeClr>
                            </a:solidFill>
                            <a:latin typeface="Cambria Math" panose="02040503050406030204" pitchFamily="18" charset="0"/>
                          </a:rPr>
                        </m:ctrlPr>
                      </m:dPr>
                      <m:e>
                        <m:sSub>
                          <m:sSubPr>
                            <m:ctrlPr>
                              <a:rPr lang="pt-BR" sz="2400" b="1" i="1">
                                <a:solidFill>
                                  <a:schemeClr val="tx2">
                                    <a:lumMod val="50000"/>
                                  </a:schemeClr>
                                </a:solidFill>
                                <a:latin typeface="Cambria Math" panose="02040503050406030204" pitchFamily="18" charset="0"/>
                              </a:rPr>
                            </m:ctrlPr>
                          </m:sSubPr>
                          <m:e>
                            <m:r>
                              <a:rPr lang="pt-BR" sz="2400" b="1" i="1">
                                <a:solidFill>
                                  <a:schemeClr val="tx2">
                                    <a:lumMod val="50000"/>
                                  </a:schemeClr>
                                </a:solidFill>
                                <a:latin typeface="Cambria Math" panose="02040503050406030204" pitchFamily="18" charset="0"/>
                              </a:rPr>
                              <m:t>𝟎</m:t>
                            </m:r>
                          </m:e>
                          <m:sub>
                            <m:r>
                              <a:rPr lang="pt-BR" sz="2400" b="1" i="1">
                                <a:solidFill>
                                  <a:schemeClr val="tx2">
                                    <a:lumMod val="50000"/>
                                  </a:schemeClr>
                                </a:solidFill>
                                <a:latin typeface="Cambria Math" panose="02040503050406030204" pitchFamily="18" charset="0"/>
                              </a:rPr>
                              <m:t>−</m:t>
                            </m:r>
                          </m:sub>
                        </m:sSub>
                      </m:e>
                    </m:d>
                    <m:r>
                      <a:rPr lang="pt-BR" sz="2400" b="1" i="1" smtClean="0">
                        <a:solidFill>
                          <a:schemeClr val="tx2">
                            <a:lumMod val="50000"/>
                          </a:schemeClr>
                        </a:solidFill>
                        <a:latin typeface="Cambria Math" panose="02040503050406030204" pitchFamily="18" charset="0"/>
                      </a:rPr>
                      <m:t>−…−</m:t>
                    </m:r>
                    <m:r>
                      <a:rPr lang="en-US" altLang="pt-BR" sz="2400" b="1" i="1">
                        <a:solidFill>
                          <a:schemeClr val="tx2">
                            <a:lumMod val="50000"/>
                          </a:schemeClr>
                        </a:solidFill>
                        <a:latin typeface="Cambria Math" panose="02040503050406030204" pitchFamily="18" charset="0"/>
                      </a:rPr>
                      <m:t>𝒔</m:t>
                    </m:r>
                    <m:sSup>
                      <m:sSupPr>
                        <m:ctrlPr>
                          <a:rPr lang="pt-BR" sz="2400" b="1" i="1" smtClean="0">
                            <a:solidFill>
                              <a:schemeClr val="tx2">
                                <a:lumMod val="50000"/>
                              </a:schemeClr>
                            </a:solidFill>
                            <a:latin typeface="Cambria Math" panose="02040503050406030204" pitchFamily="18" charset="0"/>
                          </a:rPr>
                        </m:ctrlPr>
                      </m:sSupPr>
                      <m:e>
                        <m:r>
                          <a:rPr lang="pt-BR" sz="2400" b="1" i="1" smtClean="0">
                            <a:solidFill>
                              <a:schemeClr val="tx2">
                                <a:lumMod val="50000"/>
                              </a:schemeClr>
                            </a:solidFill>
                            <a:latin typeface="Cambria Math" panose="02040503050406030204" pitchFamily="18" charset="0"/>
                          </a:rPr>
                          <m:t>𝒇</m:t>
                        </m:r>
                      </m:e>
                      <m:sup>
                        <m:r>
                          <a:rPr lang="pt-BR" sz="2400" b="1" i="1" smtClean="0">
                            <a:solidFill>
                              <a:schemeClr val="tx2">
                                <a:lumMod val="50000"/>
                              </a:schemeClr>
                            </a:solidFill>
                            <a:latin typeface="Cambria Math" panose="02040503050406030204" pitchFamily="18" charset="0"/>
                          </a:rPr>
                          <m:t>𝒏</m:t>
                        </m:r>
                        <m:r>
                          <a:rPr lang="pt-BR" sz="2400" b="1" i="1" smtClean="0">
                            <a:solidFill>
                              <a:schemeClr val="tx2">
                                <a:lumMod val="50000"/>
                              </a:schemeClr>
                            </a:solidFill>
                            <a:latin typeface="Cambria Math" panose="02040503050406030204" pitchFamily="18" charset="0"/>
                          </a:rPr>
                          <m:t>−</m:t>
                        </m:r>
                        <m:r>
                          <a:rPr lang="pt-BR" sz="2400" b="1" i="1" smtClean="0">
                            <a:solidFill>
                              <a:schemeClr val="tx2">
                                <a:lumMod val="50000"/>
                              </a:schemeClr>
                            </a:solidFill>
                            <a:latin typeface="Cambria Math" panose="02040503050406030204" pitchFamily="18" charset="0"/>
                          </a:rPr>
                          <m:t>𝟐</m:t>
                        </m:r>
                      </m:sup>
                    </m:sSup>
                    <m:d>
                      <m:dPr>
                        <m:ctrlPr>
                          <a:rPr lang="pt-BR" sz="2400" b="1" i="1">
                            <a:solidFill>
                              <a:schemeClr val="tx2">
                                <a:lumMod val="50000"/>
                              </a:schemeClr>
                            </a:solidFill>
                            <a:latin typeface="Cambria Math" panose="02040503050406030204" pitchFamily="18" charset="0"/>
                          </a:rPr>
                        </m:ctrlPr>
                      </m:dPr>
                      <m:e>
                        <m:sSub>
                          <m:sSubPr>
                            <m:ctrlPr>
                              <a:rPr lang="pt-BR" sz="2400" b="1" i="1">
                                <a:solidFill>
                                  <a:schemeClr val="tx2">
                                    <a:lumMod val="50000"/>
                                  </a:schemeClr>
                                </a:solidFill>
                                <a:latin typeface="Cambria Math" panose="02040503050406030204" pitchFamily="18" charset="0"/>
                              </a:rPr>
                            </m:ctrlPr>
                          </m:sSubPr>
                          <m:e>
                            <m:r>
                              <a:rPr lang="pt-BR" sz="2400" b="1" i="1">
                                <a:solidFill>
                                  <a:schemeClr val="tx2">
                                    <a:lumMod val="50000"/>
                                  </a:schemeClr>
                                </a:solidFill>
                                <a:latin typeface="Cambria Math" panose="02040503050406030204" pitchFamily="18" charset="0"/>
                              </a:rPr>
                              <m:t>𝟎</m:t>
                            </m:r>
                          </m:e>
                          <m:sub>
                            <m:r>
                              <a:rPr lang="pt-BR" sz="2400" b="1" i="1">
                                <a:solidFill>
                                  <a:schemeClr val="tx2">
                                    <a:lumMod val="50000"/>
                                  </a:schemeClr>
                                </a:solidFill>
                                <a:latin typeface="Cambria Math" panose="02040503050406030204" pitchFamily="18" charset="0"/>
                              </a:rPr>
                              <m:t>−</m:t>
                            </m:r>
                          </m:sub>
                        </m:sSub>
                      </m:e>
                    </m:d>
                    <m:r>
                      <a:rPr lang="pt-BR" sz="2400" b="1" i="1" smtClean="0">
                        <a:solidFill>
                          <a:schemeClr val="tx2">
                            <a:lumMod val="50000"/>
                          </a:schemeClr>
                        </a:solidFill>
                        <a:latin typeface="Cambria Math" panose="02040503050406030204" pitchFamily="18" charset="0"/>
                      </a:rPr>
                      <m:t>−</m:t>
                    </m:r>
                    <m:sSup>
                      <m:sSupPr>
                        <m:ctrlPr>
                          <a:rPr lang="pt-BR" sz="2400" b="1" i="1" smtClean="0">
                            <a:solidFill>
                              <a:schemeClr val="tx2">
                                <a:lumMod val="50000"/>
                              </a:schemeClr>
                            </a:solidFill>
                            <a:latin typeface="Cambria Math" panose="02040503050406030204" pitchFamily="18" charset="0"/>
                          </a:rPr>
                        </m:ctrlPr>
                      </m:sSupPr>
                      <m:e>
                        <m:r>
                          <a:rPr lang="pt-BR" sz="2400" b="1" i="1" smtClean="0">
                            <a:solidFill>
                              <a:schemeClr val="tx2">
                                <a:lumMod val="50000"/>
                              </a:schemeClr>
                            </a:solidFill>
                            <a:latin typeface="Cambria Math" panose="02040503050406030204" pitchFamily="18" charset="0"/>
                          </a:rPr>
                          <m:t>𝒇</m:t>
                        </m:r>
                      </m:e>
                      <m:sup>
                        <m:r>
                          <a:rPr lang="pt-BR" sz="2400" b="1" i="1" smtClean="0">
                            <a:solidFill>
                              <a:schemeClr val="tx2">
                                <a:lumMod val="50000"/>
                              </a:schemeClr>
                            </a:solidFill>
                            <a:latin typeface="Cambria Math" panose="02040503050406030204" pitchFamily="18" charset="0"/>
                          </a:rPr>
                          <m:t>𝒏</m:t>
                        </m:r>
                        <m:r>
                          <a:rPr lang="pt-BR" sz="2400" b="1" i="1" smtClean="0">
                            <a:solidFill>
                              <a:schemeClr val="tx2">
                                <a:lumMod val="50000"/>
                              </a:schemeClr>
                            </a:solidFill>
                            <a:latin typeface="Cambria Math" panose="02040503050406030204" pitchFamily="18" charset="0"/>
                          </a:rPr>
                          <m:t>−</m:t>
                        </m:r>
                        <m:r>
                          <a:rPr lang="pt-BR" sz="2400" b="1" i="1" smtClean="0">
                            <a:solidFill>
                              <a:schemeClr val="tx2">
                                <a:lumMod val="50000"/>
                              </a:schemeClr>
                            </a:solidFill>
                            <a:latin typeface="Cambria Math" panose="02040503050406030204" pitchFamily="18" charset="0"/>
                          </a:rPr>
                          <m:t>𝟏</m:t>
                        </m:r>
                      </m:sup>
                    </m:sSup>
                    <m:d>
                      <m:dPr>
                        <m:ctrlPr>
                          <a:rPr lang="pt-BR" sz="2400" b="1" i="1">
                            <a:solidFill>
                              <a:schemeClr val="tx2">
                                <a:lumMod val="50000"/>
                              </a:schemeClr>
                            </a:solidFill>
                            <a:latin typeface="Cambria Math" panose="02040503050406030204" pitchFamily="18" charset="0"/>
                          </a:rPr>
                        </m:ctrlPr>
                      </m:dPr>
                      <m:e>
                        <m:sSub>
                          <m:sSubPr>
                            <m:ctrlPr>
                              <a:rPr lang="pt-BR" sz="2400" b="1" i="1">
                                <a:solidFill>
                                  <a:schemeClr val="tx2">
                                    <a:lumMod val="50000"/>
                                  </a:schemeClr>
                                </a:solidFill>
                                <a:latin typeface="Cambria Math" panose="02040503050406030204" pitchFamily="18" charset="0"/>
                              </a:rPr>
                            </m:ctrlPr>
                          </m:sSubPr>
                          <m:e>
                            <m:r>
                              <a:rPr lang="pt-BR" sz="2400" b="1" i="1">
                                <a:solidFill>
                                  <a:schemeClr val="tx2">
                                    <a:lumMod val="50000"/>
                                  </a:schemeClr>
                                </a:solidFill>
                                <a:latin typeface="Cambria Math" panose="02040503050406030204" pitchFamily="18" charset="0"/>
                              </a:rPr>
                              <m:t>𝟎</m:t>
                            </m:r>
                          </m:e>
                          <m:sub>
                            <m:r>
                              <a:rPr lang="pt-BR" sz="2400" b="1" i="1">
                                <a:solidFill>
                                  <a:schemeClr val="tx2">
                                    <a:lumMod val="50000"/>
                                  </a:schemeClr>
                                </a:solidFill>
                                <a:latin typeface="Cambria Math" panose="02040503050406030204" pitchFamily="18" charset="0"/>
                              </a:rPr>
                              <m:t>−</m:t>
                            </m:r>
                          </m:sub>
                        </m:sSub>
                      </m:e>
                    </m:d>
                  </m:oMath>
                </a14:m>
                <a:r>
                  <a:rPr lang="pt-BR" sz="2400" b="1" dirty="0">
                    <a:solidFill>
                      <a:schemeClr val="tx2">
                        <a:lumMod val="50000"/>
                      </a:schemeClr>
                    </a:solidFill>
                    <a:latin typeface="Comic Sans MS" panose="030F0702030302020204" pitchFamily="66" charset="0"/>
                  </a:rPr>
                  <a:t> </a:t>
                </a:r>
                <a:endParaRPr lang="pt-BR" sz="3200" b="1" dirty="0" smtClean="0">
                  <a:solidFill>
                    <a:schemeClr val="tx2">
                      <a:lumMod val="50000"/>
                    </a:schemeClr>
                  </a:solidFill>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422275" y="811530"/>
                <a:ext cx="11348085" cy="4521835"/>
              </a:xfrm>
              <a:prstGeom prst="rect">
                <a:avLst/>
              </a:prstGeom>
              <a:blipFill rotWithShape="1">
                <a:blip r:embed="rId1"/>
                <a:stretch>
                  <a:fillRect/>
                </a:stretch>
              </a:blipFill>
            </p:spPr>
            <p:txBody>
              <a:bodyPr/>
              <a:lstStyle/>
              <a:p>
                <a:r>
                  <a:rPr lang="pt-BR" altLang="en-US">
                    <a:noFill/>
                  </a:rPr>
                  <a:t> </a:t>
                </a:r>
              </a:p>
            </p:txBody>
          </p:sp>
        </mc:Fallback>
      </mc:AlternateContent>
      <p:sp>
        <p:nvSpPr>
          <p:cNvPr id="4" name="Caixa de Texto 3"/>
          <p:cNvSpPr txBox="1"/>
          <p:nvPr/>
        </p:nvSpPr>
        <p:spPr>
          <a:xfrm>
            <a:off x="421640" y="5333365"/>
            <a:ext cx="11348720" cy="645160"/>
          </a:xfrm>
          <a:prstGeom prst="rect">
            <a:avLst/>
          </a:prstGeom>
          <a:noFill/>
        </p:spPr>
        <p:txBody>
          <a:bodyPr wrap="square" rtlCol="0" anchor="t">
            <a:spAutoFit/>
          </a:bodyPr>
          <a:p>
            <a:pPr marL="0" indent="0">
              <a:lnSpc>
                <a:spcPct val="150000"/>
              </a:lnSpc>
              <a:buNone/>
            </a:pPr>
            <a:r>
              <a:rPr lang="pt-BR" sz="2400" b="1" dirty="0" smtClean="0">
                <a:solidFill>
                  <a:schemeClr val="tx2">
                    <a:lumMod val="50000"/>
                  </a:schemeClr>
                </a:solidFill>
                <a:latin typeface="Comic Sans MS" panose="030F0702030302020204" pitchFamily="66" charset="0"/>
                <a:sym typeface="+mn-ea"/>
              </a:rPr>
              <a:t>onde f</a:t>
            </a:r>
            <a:r>
              <a:rPr lang="pt-BR" sz="2400" b="1" baseline="30000" dirty="0" smtClean="0">
                <a:solidFill>
                  <a:schemeClr val="tx2">
                    <a:lumMod val="50000"/>
                  </a:schemeClr>
                </a:solidFill>
                <a:latin typeface="Comic Sans MS" panose="030F0702030302020204" pitchFamily="66" charset="0"/>
                <a:sym typeface="+mn-ea"/>
              </a:rPr>
              <a:t>1</a:t>
            </a:r>
            <a:r>
              <a:rPr lang="pt-BR" sz="2400" b="1" dirty="0" smtClean="0">
                <a:solidFill>
                  <a:schemeClr val="tx2">
                    <a:lumMod val="50000"/>
                  </a:schemeClr>
                </a:solidFill>
                <a:latin typeface="Comic Sans MS" panose="030F0702030302020204" pitchFamily="66" charset="0"/>
                <a:sym typeface="+mn-ea"/>
              </a:rPr>
              <a:t> é a primeira derivada, </a:t>
            </a:r>
            <a:r>
              <a:rPr lang="pt-BR" sz="2400" b="1" dirty="0" smtClean="0">
                <a:solidFill>
                  <a:schemeClr val="tx2">
                    <a:lumMod val="50000"/>
                  </a:schemeClr>
                </a:solidFill>
                <a:latin typeface="Comic Sans MS" panose="030F0702030302020204" pitchFamily="66" charset="0"/>
                <a:sym typeface="+mn-ea"/>
              </a:rPr>
              <a:t>f</a:t>
            </a:r>
            <a:r>
              <a:rPr lang="pt-BR" sz="2400" b="1" baseline="30000" dirty="0" smtClean="0">
                <a:solidFill>
                  <a:schemeClr val="tx2">
                    <a:lumMod val="50000"/>
                  </a:schemeClr>
                </a:solidFill>
                <a:latin typeface="Comic Sans MS" panose="030F0702030302020204" pitchFamily="66" charset="0"/>
                <a:sym typeface="+mn-ea"/>
              </a:rPr>
              <a:t>2 </a:t>
            </a:r>
            <a:r>
              <a:rPr lang="pt-BR" sz="2400" b="1" dirty="0" smtClean="0">
                <a:solidFill>
                  <a:schemeClr val="tx2">
                    <a:lumMod val="50000"/>
                  </a:schemeClr>
                </a:solidFill>
                <a:latin typeface="Comic Sans MS" panose="030F0702030302020204" pitchFamily="66" charset="0"/>
                <a:sym typeface="+mn-ea"/>
              </a:rPr>
              <a:t>é a segunda derivada e assim por diante </a:t>
            </a:r>
            <a:endParaRPr lang="pt-BR" altLang="en-US" sz="2400" b="1" dirty="0" smtClean="0">
              <a:solidFill>
                <a:schemeClr val="tx2">
                  <a:lumMod val="50000"/>
                </a:schemeClr>
              </a:solidFill>
              <a:latin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 name="CaixaDeTexto 45"/>
          <p:cNvSpPr txBox="1"/>
          <p:nvPr/>
        </p:nvSpPr>
        <p:spPr>
          <a:xfrm>
            <a:off x="417195" y="281305"/>
            <a:ext cx="11357610" cy="521970"/>
          </a:xfrm>
          <a:prstGeom prst="rect">
            <a:avLst/>
          </a:prstGeom>
          <a:noFill/>
        </p:spPr>
        <p:txBody>
          <a:bodyPr wrap="square" rtlCol="0">
            <a:spAutoFit/>
          </a:bodyPr>
          <a:lstStyle/>
          <a:p>
            <a:pPr indent="0" algn="ctr">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 </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3" name="Imagem 2" descr="EmisCom2"/>
          <p:cNvPicPr>
            <a:picLocks noChangeAspect="1"/>
          </p:cNvPicPr>
          <p:nvPr/>
        </p:nvPicPr>
        <p:blipFill>
          <a:blip r:embed="rId1"/>
          <a:srcRect l="33243" r="36858"/>
          <a:stretch>
            <a:fillRect/>
          </a:stretch>
        </p:blipFill>
        <p:spPr>
          <a:xfrm>
            <a:off x="3464560" y="1422400"/>
            <a:ext cx="5507355" cy="4742815"/>
          </a:xfrm>
          <a:prstGeom prst="rect">
            <a:avLst/>
          </a:prstGeom>
        </p:spPr>
      </p:pic>
    </p:spTree>
  </p:cSld>
  <p:clrMapOvr>
    <a:masterClrMapping/>
  </p:clrMapOvr>
  <p:timing>
    <p:tnLst>
      <p:par>
        <p:cTn id="1" dur="indefinite" restart="never" nodeType="tmRoot"/>
      </p:par>
    </p:tnLst>
  </p:timing>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 name="CaixaDeTexto 45"/>
          <p:cNvSpPr txBox="1"/>
          <p:nvPr/>
        </p:nvSpPr>
        <p:spPr>
          <a:xfrm>
            <a:off x="417195" y="418465"/>
            <a:ext cx="11357610" cy="1106805"/>
          </a:xfrm>
          <a:prstGeom prst="rect">
            <a:avLst/>
          </a:prstGeom>
          <a:noFill/>
        </p:spPr>
        <p:txBody>
          <a:bodyPr wrap="square" rtlCol="0">
            <a:spAutoFit/>
          </a:bodyPr>
          <a:lstStyle/>
          <a:p>
            <a:pPr indent="0" algn="ctr">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400" b="1">
              <a:latin typeface="Comic Sans MS" panose="030F0702030302020204" pitchFamily="66" charset="0"/>
              <a:cs typeface="Comic Sans MS" panose="030F0702030302020204" pitchFamily="66" charset="0"/>
            </a:endParaRPr>
          </a:p>
          <a:p>
            <a:pPr indent="0" algn="ctr">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 a retirada do capacitor alterou posição dos polos/zeros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4" name="Imagem 3" descr="EmisCom2"/>
          <p:cNvPicPr>
            <a:picLocks noChangeAspect="1"/>
          </p:cNvPicPr>
          <p:nvPr/>
        </p:nvPicPr>
        <p:blipFill>
          <a:blip r:embed="rId1"/>
          <a:stretch>
            <a:fillRect/>
          </a:stretch>
        </p:blipFill>
        <p:spPr>
          <a:xfrm>
            <a:off x="417195" y="1525270"/>
            <a:ext cx="11356975" cy="4408170"/>
          </a:xfrm>
          <a:prstGeom prst="rect">
            <a:avLst/>
          </a:prstGeom>
        </p:spPr>
      </p:pic>
      <p:sp>
        <p:nvSpPr>
          <p:cNvPr id="5" name="Caixa de Texto 4"/>
          <p:cNvSpPr txBox="1"/>
          <p:nvPr/>
        </p:nvSpPr>
        <p:spPr>
          <a:xfrm>
            <a:off x="9629140" y="2041525"/>
            <a:ext cx="706120" cy="521970"/>
          </a:xfrm>
          <a:prstGeom prst="rect">
            <a:avLst/>
          </a:prstGeom>
          <a:solidFill>
            <a:schemeClr val="bg1"/>
          </a:solidFill>
        </p:spPr>
        <p:txBody>
          <a:bodyPr wrap="square" rtlCol="0">
            <a:spAutoFit/>
          </a:bodyPr>
          <a:lstStyle/>
          <a:p>
            <a:r>
              <a:rPr lang="pt-BR" altLang="en-US" sz="2800" b="1">
                <a:latin typeface="Comic Sans MS" panose="030F0702030302020204" pitchFamily="66" charset="0"/>
                <a:cs typeface="Comic Sans MS" panose="030F0702030302020204" pitchFamily="66" charset="0"/>
              </a:rPr>
              <a:t>v</a:t>
            </a:r>
            <a:r>
              <a:rPr lang="pt-BR" altLang="en-US" sz="2800" b="1" baseline="-25000">
                <a:latin typeface="Comic Sans MS" panose="030F0702030302020204" pitchFamily="66" charset="0"/>
                <a:cs typeface="Comic Sans MS" panose="030F0702030302020204" pitchFamily="66" charset="0"/>
              </a:rPr>
              <a:t>out</a:t>
            </a:r>
            <a:endParaRPr lang="pt-BR" altLang="en-US" sz="2800" b="1" baseline="-2500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1627505" y="549275"/>
            <a:ext cx="9013825"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200,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0.64V)</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3" name="CaixaDeTexto 45"/>
          <p:cNvSpPr txBox="1"/>
          <p:nvPr/>
        </p:nvSpPr>
        <p:spPr>
          <a:xfrm>
            <a:off x="5036820" y="1773555"/>
            <a:ext cx="6574155" cy="4354195"/>
          </a:xfrm>
          <a:prstGeom prst="rect">
            <a:avLst/>
          </a:prstGeom>
          <a:noFill/>
        </p:spPr>
        <p:txBody>
          <a:bodyPr wrap="square" rtlCol="0">
            <a:spAutoFit/>
          </a:bodyPr>
          <a:lstStyle/>
          <a:p>
            <a:pPr marL="457200" indent="-457200" algn="l" fontAlgn="auto">
              <a:spcBef>
                <a:spcPts val="600"/>
              </a:spcBef>
              <a:spcAft>
                <a:spcPts val="0"/>
              </a:spcAft>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Há duas fontes para alimentação, uma de 10V e outra de 3V</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valor de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uma aproximação (depende de fato do valor de 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0"/>
              </a:spcAft>
              <a:buFont typeface="Arial" panose="020B0604020202020204" pitchFamily="34" charset="0"/>
              <a:buNone/>
            </a:pP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Análise:</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ponto de polarização (tensões e correntes)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o ganho em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grpSp>
        <p:nvGrpSpPr>
          <p:cNvPr id="13" name="Grupo 12"/>
          <p:cNvGrpSpPr/>
          <p:nvPr/>
        </p:nvGrpSpPr>
        <p:grpSpPr>
          <a:xfrm rot="5400000">
            <a:off x="2544445" y="4126829"/>
            <a:ext cx="1783849" cy="748570"/>
            <a:chOff x="8610600" y="2524505"/>
            <a:chExt cx="1783849" cy="748570"/>
          </a:xfrm>
        </p:grpSpPr>
        <p:cxnSp>
          <p:nvCxnSpPr>
            <p:cNvPr id="2" name="Conector Reto 1"/>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Conector Reto 2"/>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3146593" y="3105662"/>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3809358" y="382300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4162239" y="360950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2837815" y="2063750"/>
            <a:ext cx="189230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sp>
        <p:nvSpPr>
          <p:cNvPr id="42" name="Caixa de Texto 23"/>
          <p:cNvSpPr txBox="1"/>
          <p:nvPr/>
        </p:nvSpPr>
        <p:spPr>
          <a:xfrm>
            <a:off x="1964690" y="3168015"/>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=1.5K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flipH="1">
            <a:off x="1900088" y="4422017"/>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490855" y="4573905"/>
            <a:ext cx="1656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3V</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3619469" y="536734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rot="16200000">
            <a:off x="546704" y="46993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flipV="1">
            <a:off x="440690" y="4849495"/>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rot="10800000" flipV="1">
            <a:off x="556305" y="4956175"/>
            <a:ext cx="36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723265" y="4525010"/>
            <a:ext cx="11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Elipse 47"/>
          <p:cNvSpPr/>
          <p:nvPr/>
        </p:nvSpPr>
        <p:spPr>
          <a:xfrm>
            <a:off x="490873" y="520673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550563" y="526769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49"/>
          <p:cNvCxnSpPr/>
          <p:nvPr/>
        </p:nvCxnSpPr>
        <p:spPr>
          <a:xfrm rot="5400000">
            <a:off x="366995" y="595070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536897" y="630645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flipH="1" flipV="1">
            <a:off x="708995" y="495603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CaixaDeTexto 47"/>
          <p:cNvSpPr txBox="1"/>
          <p:nvPr/>
        </p:nvSpPr>
        <p:spPr>
          <a:xfrm>
            <a:off x="847743" y="547406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44" name="Caixa de Texto 23"/>
          <p:cNvSpPr txBox="1"/>
          <p:nvPr/>
        </p:nvSpPr>
        <p:spPr>
          <a:xfrm>
            <a:off x="1627505" y="4805680"/>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=100K</a:t>
            </a:r>
            <a:endParaRPr lang="pt-BR" altLang="en-US" sz="28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1627505" y="549275"/>
            <a:ext cx="9013825"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200,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0.64V)</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3" name="CaixaDeTexto 45"/>
          <p:cNvSpPr txBox="1"/>
          <p:nvPr/>
        </p:nvSpPr>
        <p:spPr>
          <a:xfrm>
            <a:off x="5234305" y="2356485"/>
            <a:ext cx="6574155" cy="3415030"/>
          </a:xfrm>
          <a:prstGeom prst="rect">
            <a:avLst/>
          </a:prstGeom>
          <a:noFill/>
        </p:spPr>
        <p:txBody>
          <a:bodyPr wrap="square" rtlCol="0">
            <a:spAutoFit/>
          </a:bodyPr>
          <a:lstStyle/>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(DC)</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(DC)</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(DC)</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determinar parâmetros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resolver circuito de pequenos sinais e achar</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mn-ea"/>
              </a:rPr>
              <a:t>v</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mn-ea"/>
              </a:rPr>
              <a:t>C</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mn-ea"/>
              </a:rPr>
              <a:t>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(AC)</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grpSp>
        <p:nvGrpSpPr>
          <p:cNvPr id="13" name="Grupo 12"/>
          <p:cNvGrpSpPr/>
          <p:nvPr/>
        </p:nvGrpSpPr>
        <p:grpSpPr>
          <a:xfrm rot="5400000">
            <a:off x="2544445" y="4126194"/>
            <a:ext cx="1783849" cy="748570"/>
            <a:chOff x="8610600" y="2524505"/>
            <a:chExt cx="1783849" cy="748570"/>
          </a:xfrm>
        </p:grpSpPr>
        <p:cxnSp>
          <p:nvCxnSpPr>
            <p:cNvPr id="2" name="Conector Reto 1"/>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Conector Reto 2"/>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3146593" y="3105662"/>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3809358" y="382300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4162239" y="360950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2837815" y="2063750"/>
            <a:ext cx="189230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sp>
        <p:nvSpPr>
          <p:cNvPr id="42" name="Caixa de Texto 23"/>
          <p:cNvSpPr txBox="1"/>
          <p:nvPr/>
        </p:nvSpPr>
        <p:spPr>
          <a:xfrm>
            <a:off x="1980565" y="3168015"/>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=1.5K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flipH="1">
            <a:off x="1814998" y="4416302"/>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490855" y="4573905"/>
            <a:ext cx="1656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3V</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3619469" y="536734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rot="16200000">
            <a:off x="546704" y="46993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flipV="1">
            <a:off x="440690" y="4849495"/>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rot="10800000" flipV="1">
            <a:off x="556305" y="4956175"/>
            <a:ext cx="36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723265" y="4525010"/>
            <a:ext cx="11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Elipse 47"/>
          <p:cNvSpPr/>
          <p:nvPr/>
        </p:nvSpPr>
        <p:spPr>
          <a:xfrm>
            <a:off x="490873" y="520673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550563" y="526769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49"/>
          <p:cNvCxnSpPr/>
          <p:nvPr/>
        </p:nvCxnSpPr>
        <p:spPr>
          <a:xfrm rot="5400000">
            <a:off x="366995" y="595070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536897" y="630645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flipH="1" flipV="1">
            <a:off x="708995" y="495603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CaixaDeTexto 47"/>
          <p:cNvSpPr txBox="1"/>
          <p:nvPr/>
        </p:nvSpPr>
        <p:spPr>
          <a:xfrm>
            <a:off x="847743" y="547406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44" name="Caixa de Texto 23"/>
          <p:cNvSpPr txBox="1"/>
          <p:nvPr/>
        </p:nvSpPr>
        <p:spPr>
          <a:xfrm>
            <a:off x="1597660" y="4695190"/>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=100K</a:t>
            </a:r>
            <a:endParaRPr lang="pt-BR" altLang="en-US" sz="28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1627505" y="549275"/>
            <a:ext cx="9013825"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Polarização (</a:t>
            </a:r>
            <a:r>
              <a:rPr lang="pt-BR" altLang="en-US" sz="28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b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=200)</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2413000" y="3849334"/>
            <a:ext cx="1783849" cy="748570"/>
            <a:chOff x="8610600" y="2524505"/>
            <a:chExt cx="1783849" cy="748570"/>
          </a:xfrm>
        </p:grpSpPr>
        <p:cxnSp>
          <p:nvCxnSpPr>
            <p:cNvPr id="2" name="Conector Reto 1"/>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Conector Reto 2"/>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3015148" y="282816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3677913" y="3545509"/>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4030794" y="3332006"/>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2706370" y="1831975"/>
            <a:ext cx="189230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sp>
        <p:nvSpPr>
          <p:cNvPr id="42" name="Caixa de Texto 23"/>
          <p:cNvSpPr txBox="1"/>
          <p:nvPr/>
        </p:nvSpPr>
        <p:spPr>
          <a:xfrm>
            <a:off x="1849120" y="2809875"/>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=1.5K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flipH="1">
            <a:off x="1683553" y="4141982"/>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359410" y="4296410"/>
            <a:ext cx="1656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3V</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3488024" y="510445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rot="16200000">
            <a:off x="415259" y="442183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flipV="1">
            <a:off x="309245" y="4587240"/>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rot="10800000" flipV="1">
            <a:off x="410255" y="4678680"/>
            <a:ext cx="36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591820" y="4247515"/>
            <a:ext cx="11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rot="5400000">
            <a:off x="235550" y="516012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401007" y="550254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flipH="1" flipV="1">
            <a:off x="577550" y="4678538"/>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Caixa de Texto 23"/>
          <p:cNvSpPr txBox="1"/>
          <p:nvPr/>
        </p:nvSpPr>
        <p:spPr>
          <a:xfrm>
            <a:off x="1403985" y="4326255"/>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=100K</a:t>
            </a:r>
            <a:endParaRPr lang="pt-BR" altLang="en-US" sz="28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6" name="Caixa de Texto 5"/>
              <p:cNvSpPr txBox="1"/>
              <p:nvPr/>
            </p:nvSpPr>
            <p:spPr>
              <a:xfrm>
                <a:off x="5796534" y="1696656"/>
                <a:ext cx="4815840" cy="100901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𝐵</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3</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𝐵𝐸</m:t>
                              </m:r>
                            </m:sub>
                          </m:sSub>
                        </m:num>
                        <m:den>
                          <m:r>
                            <a:rPr lang="en-US" altLang="pt-BR" sz="3200" i="1">
                              <a:latin typeface="Cambria Math" panose="02040503050406030204" pitchFamily="18" charset="0"/>
                              <a:cs typeface="Cambria Math" panose="02040503050406030204" pitchFamily="18" charset="0"/>
                            </a:rPr>
                            <m:t>100</m:t>
                          </m:r>
                          <m:r>
                            <a:rPr lang="en-US" altLang="pt-BR" sz="3200" i="1">
                              <a:latin typeface="Cambria Math" panose="02040503050406030204" pitchFamily="18" charset="0"/>
                              <a:cs typeface="Cambria Math" panose="02040503050406030204" pitchFamily="18" charset="0"/>
                            </a:rPr>
                            <m:t>𝐾</m:t>
                          </m:r>
                        </m:den>
                      </m:f>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023</m:t>
                      </m:r>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𝑚𝐴</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5796534" y="1696656"/>
                <a:ext cx="4815840" cy="1009015"/>
              </a:xfrm>
              <a:prstGeom prst="rect">
                <a:avLst/>
              </a:prstGeom>
              <a:blipFill rotWithShape="1">
                <a:blip r:embed="rId1"/>
                <a:stretch>
                  <a:fillRect l="-5" t="-57" r="-443" b="5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0" name="Caixa de Texto 19"/>
              <p:cNvSpPr txBox="1"/>
              <p:nvPr/>
            </p:nvSpPr>
            <p:spPr>
              <a:xfrm>
                <a:off x="5090795" y="2997835"/>
                <a:ext cx="5954395" cy="1153160"/>
              </a:xfrm>
              <a:prstGeom prst="rect">
                <a:avLst/>
              </a:prstGeom>
              <a:noFill/>
            </p:spPr>
            <p:txBody>
              <a:bodyPr wrap="square" rtlCol="0" anchor="t">
                <a:spAutoFit/>
              </a:bodyPr>
              <a:lstStyle/>
              <a:p>
                <a:pPr algn="ctr" fontAlgn="auto">
                  <a:spcAft>
                    <a:spcPts val="600"/>
                  </a:spcAft>
                </a:pPr>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𝛽</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𝐵</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4</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6</m:t>
                    </m:r>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𝑚𝐴</m:t>
                    </m:r>
                  </m:oMath>
                </a14:m>
                <a:r>
                  <a:rPr lang="pt-BR" altLang="en-US" sz="3200" i="1">
                    <a:latin typeface="Cambria Math" panose="02040503050406030204" pitchFamily="18" charset="0"/>
                    <a:cs typeface="Cambria Math" panose="02040503050406030204" pitchFamily="18" charset="0"/>
                  </a:rPr>
                  <a:t> </a:t>
                </a:r>
                <a:endParaRPr lang="pt-BR" altLang="en-US" sz="3200" i="1">
                  <a:latin typeface="Cambria Math" panose="02040503050406030204" pitchFamily="18" charset="0"/>
                  <a:cs typeface="Cambria Math" panose="02040503050406030204" pitchFamily="18" charset="0"/>
                </a:endParaRPr>
              </a:p>
              <a:p>
                <a:pPr algn="ctr"/>
                <a:r>
                  <a:rPr lang="pt-BR" altLang="en-US" sz="3200" b="1" i="1">
                    <a:latin typeface="Cambria" panose="02040503050406030204" charset="0"/>
                    <a:cs typeface="Cambria" panose="02040503050406030204" charset="0"/>
                  </a:rPr>
                  <a:t>I</a:t>
                </a:r>
                <a:r>
                  <a:rPr lang="pt-BR" altLang="en-US" sz="3200" b="1" i="1" baseline="-25000">
                    <a:latin typeface="Cambria" panose="02040503050406030204" charset="0"/>
                    <a:cs typeface="Cambria" panose="02040503050406030204" charset="0"/>
                  </a:rPr>
                  <a:t>C0</a:t>
                </a:r>
                <a:r>
                  <a:rPr lang="pt-BR" altLang="en-US" sz="3200">
                    <a:latin typeface="Comic Sans MS" panose="030F0702030302020204" pitchFamily="66" charset="0"/>
                    <a:cs typeface="Comic Sans MS" panose="030F0702030302020204" pitchFamily="66" charset="0"/>
                  </a:rPr>
                  <a:t> é muito dependente de </a:t>
                </a:r>
                <a:r>
                  <a:rPr lang="pt-BR" altLang="en-US" sz="3200">
                    <a:latin typeface="Symbol" panose="05050102010706020507" charset="0"/>
                    <a:cs typeface="Symbol" panose="05050102010706020507" charset="0"/>
                  </a:rPr>
                  <a:t>b</a:t>
                </a:r>
                <a:r>
                  <a:rPr lang="pt-BR" altLang="en-US" sz="3200">
                    <a:latin typeface="Comic Sans MS" panose="030F0702030302020204" pitchFamily="66" charset="0"/>
                    <a:cs typeface="Comic Sans MS" panose="030F0702030302020204" pitchFamily="66" charset="0"/>
                  </a:rPr>
                  <a:t> </a:t>
                </a:r>
                <a:endParaRPr lang="pt-BR" altLang="en-US" sz="3200">
                  <a:latin typeface="Comic Sans MS" panose="030F0702030302020204" pitchFamily="66" charset="0"/>
                  <a:cs typeface="Comic Sans MS" panose="030F0702030302020204" pitchFamily="66" charset="0"/>
                </a:endParaRPr>
              </a:p>
            </p:txBody>
          </p:sp>
        </mc:Choice>
        <mc:Fallback>
          <p:sp>
            <p:nvSpPr>
              <p:cNvPr id="20" name="Caixa de Texto 19"/>
              <p:cNvSpPr txBox="1">
                <a:spLocks noRot="1" noChangeAspect="1" noMove="1" noResize="1" noEditPoints="1" noAdjustHandles="1" noChangeArrowheads="1" noChangeShapeType="1" noTextEdit="1"/>
              </p:cNvSpPr>
              <p:nvPr/>
            </p:nvSpPr>
            <p:spPr>
              <a:xfrm>
                <a:off x="5090795" y="2997835"/>
                <a:ext cx="5954395" cy="1153160"/>
              </a:xfrm>
              <a:prstGeom prst="rect">
                <a:avLst/>
              </a:prstGeom>
              <a:blipFill rotWithShape="1">
                <a:blip r:embed="rId2"/>
                <a:stretch>
                  <a:fillRect b="-220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2" name="Caixa de Texto 21"/>
              <p:cNvSpPr txBox="1"/>
              <p:nvPr/>
            </p:nvSpPr>
            <p:spPr>
              <a:xfrm>
                <a:off x="4032411" y="4613585"/>
                <a:ext cx="801370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𝐶𝐶</m:t>
                          </m:r>
                        </m:sub>
                      </m:sSub>
                      <m:r>
                        <a:rPr lang="en-US" altLang="pt-BR" sz="3200" i="1">
                          <a:latin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cs typeface="Cambria Math" panose="02040503050406030204" pitchFamily="18" charset="0"/>
                        </a:rPr>
                        <m:t>1</m:t>
                      </m:r>
                      <m:r>
                        <a:rPr lang="pt-BR" altLang="pt-BR" sz="3200" b="0" i="1" smtClean="0">
                          <a:latin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cs typeface="Cambria Math" panose="02040503050406030204" pitchFamily="18" charset="0"/>
                        </a:rPr>
                        <m:t>5</m:t>
                      </m:r>
                      <m:r>
                        <a:rPr lang="en-US" altLang="pt-BR" sz="3200" i="1">
                          <a:latin typeface="Cambria Math" panose="02040503050406030204" pitchFamily="18" charset="0"/>
                          <a:cs typeface="Cambria Math" panose="02040503050406030204" pitchFamily="18" charset="0"/>
                        </a:rPr>
                        <m:t>𝑘</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5</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4</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6</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3</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m:t>
                      </m:r>
                    </m:oMath>
                  </m:oMathPara>
                </a14:m>
                <a:endParaRPr lang="en-US" altLang="pt-BR" sz="3200" i="1" dirty="0">
                  <a:latin typeface="Cambria Math" panose="02040503050406030204" pitchFamily="18" charset="0"/>
                  <a:cs typeface="Cambria Math" panose="02040503050406030204" pitchFamily="18"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4032411" y="4613585"/>
                <a:ext cx="8013700" cy="583565"/>
              </a:xfrm>
              <a:prstGeom prst="rect">
                <a:avLst/>
              </a:prstGeom>
              <a:blipFill rotWithShape="1">
                <a:blip r:embed="rId3"/>
                <a:stretch>
                  <a:fillRect l="-2" t="-53" r="2" b="53"/>
                </a:stretch>
              </a:blipFill>
            </p:spPr>
            <p:txBody>
              <a:bodyPr/>
              <a:lstStyle/>
              <a:p>
                <a:r>
                  <a:rPr lang="pt-BR" altLang="en-US">
                    <a:noFill/>
                  </a:rPr>
                  <a:t> </a:t>
                </a:r>
              </a:p>
            </p:txBody>
          </p:sp>
        </mc:Fallback>
      </mc:AlternateContent>
      <p:sp>
        <p:nvSpPr>
          <p:cNvPr id="23" name="CaixaDeTexto 45"/>
          <p:cNvSpPr txBox="1"/>
          <p:nvPr/>
        </p:nvSpPr>
        <p:spPr>
          <a:xfrm>
            <a:off x="4030980" y="5393055"/>
            <a:ext cx="7136765" cy="953135"/>
          </a:xfrm>
          <a:prstGeom prst="rect">
            <a:avLst/>
          </a:prstGeom>
          <a:noFill/>
        </p:spPr>
        <p:txBody>
          <a:bodyPr wrap="square" rtlCol="0">
            <a:spAutoFit/>
          </a:bodyPr>
          <a:lstStyle/>
          <a:p>
            <a:pPr indent="0" algn="ctr" fontAlgn="auto">
              <a:spcBef>
                <a:spcPts val="6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Veja que dado 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C</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o valor de R</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C</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fica limitado (R</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C</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C</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sz="2800" b="1" dirty="0" smtClean="0">
                <a:solidFill>
                  <a:srgbClr val="C00000"/>
                </a:solidFill>
                <a:latin typeface="Arial" panose="020B0604020202020204" pitchFamily="34" charset="0"/>
                <a:ea typeface="Cambria Math" panose="02040503050406030204" pitchFamily="18" charset="0"/>
                <a:cs typeface="Arial" panose="020B0604020202020204" pitchFamily="34" charset="0"/>
                <a:sym typeface="+mn-ea"/>
              </a:rPr>
              <a:t>˂</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CC</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475615" y="320040"/>
                <a:ext cx="11240770" cy="210058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36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342900" indent="-342900" algn="l" fontAlgn="auto">
                  <a:spcBef>
                    <a:spcPts val="0"/>
                  </a:spcBef>
                  <a:spcAft>
                    <a:spcPts val="0"/>
                  </a:spcAft>
                  <a:buFont typeface="Arial" panose="020B0604020202020204" pitchFamily="34" charset="0"/>
                  <a:buChar char="•"/>
                </a:pPr>
                <a:r>
                  <a:rPr lang="pt-BR" altLang="en-US" sz="2800" i="1">
                    <a:latin typeface="Cambria Math" panose="02040503050406030204" pitchFamily="18" charset="0"/>
                    <a:cs typeface="Cambria Math" panose="02040503050406030204" pitchFamily="18" charset="0"/>
                  </a:rPr>
                  <a:t>  </a:t>
                </a:r>
                <a:r>
                  <a:rPr lang="pt-BR" altLang="en-US" sz="2800">
                    <a:latin typeface="Cambria Math" panose="02040503050406030204" pitchFamily="18" charset="0"/>
                    <a:cs typeface="Cambria Math" panose="02040503050406030204" pitchFamily="18" charset="0"/>
                  </a:rPr>
                  <a:t>(</a:t>
                </a: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𝐶</m:t>
                            </m:r>
                            <m:r>
                              <a:rPr lang="en-US" altLang="pt-BR" sz="2800" i="1">
                                <a:latin typeface="Cambria Math" panose="02040503050406030204" pitchFamily="18" charset="0"/>
                                <a:cs typeface="Cambria Math" panose="02040503050406030204" pitchFamily="18" charset="0"/>
                              </a:rPr>
                              <m:t>0</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pt-BR" altLang="en-US"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𝛽</m:t>
                        </m:r>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den>
                    </m:f>
                    <m:r>
                      <a:rPr lang="en-US" altLang="pt-BR" sz="2800" i="1">
                        <a:latin typeface="Cambria Math" panose="02040503050406030204" pitchFamily="18" charset="0"/>
                        <a:cs typeface="Cambria Math" panose="02040503050406030204" pitchFamily="18" charset="0"/>
                      </a:rPr>
                      <m:t>) </m:t>
                    </m:r>
                  </m:oMath>
                </a14:m>
                <a:r>
                  <a:rPr lang="pt-BR" altLang="en-US" sz="2800" i="1">
                    <a:latin typeface="Cambria Math" panose="02040503050406030204" pitchFamily="18" charset="0"/>
                    <a:cs typeface="Cambria Math" panose="02040503050406030204" pitchFamily="18" charset="0"/>
                  </a:rPr>
                  <a:t> </a:t>
                </a:r>
                <a:r>
                  <a:rPr lang="pt-BR" altLang="en-US" sz="2400" i="1">
                    <a:latin typeface="Cambria Math" panose="02040503050406030204" pitchFamily="18" charset="0"/>
                    <a:cs typeface="Cambria Math" panose="02040503050406030204" pitchFamily="18"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475615" y="320040"/>
                <a:ext cx="11240770" cy="2100580"/>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11" name="Conector Reto 74"/>
          <p:cNvCxnSpPr/>
          <p:nvPr/>
        </p:nvCxnSpPr>
        <p:spPr>
          <a:xfrm>
            <a:off x="3722925" y="444712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2774301" y="4980133"/>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3712246" y="352460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3529112" y="3894778"/>
            <a:ext cx="387626" cy="552342"/>
            <a:chOff x="7555792" y="2647951"/>
            <a:chExt cx="387626" cy="552342"/>
          </a:xfrm>
          <a:solidFill>
            <a:srgbClr val="00B0F0">
              <a:alpha val="97000"/>
            </a:srgbClr>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rot="5400000" flipH="1">
            <a:off x="1690184" y="3256390"/>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rot="5400000" flipH="1">
            <a:off x="4173564" y="310359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flipH="1">
            <a:off x="2969931" y="505027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1372581" y="310504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3704742" y="2812041"/>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2" name="Caixa de Texto 23"/>
          <p:cNvSpPr txBox="1"/>
          <p:nvPr/>
        </p:nvSpPr>
        <p:spPr>
          <a:xfrm>
            <a:off x="3082178" y="5057939"/>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813423" y="281177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734003" y="4275938"/>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9" name="Caixa de Texto 23"/>
          <p:cNvSpPr txBox="1"/>
          <p:nvPr/>
        </p:nvSpPr>
        <p:spPr>
          <a:xfrm>
            <a:off x="4005894" y="345453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2357783" y="543497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794921" y="347250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58" name="Conector Reto 57"/>
          <p:cNvCxnSpPr/>
          <p:nvPr/>
        </p:nvCxnSpPr>
        <p:spPr>
          <a:xfrm rot="16200000">
            <a:off x="3974551" y="3258666"/>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flipH="1">
            <a:off x="1937425" y="4980759"/>
            <a:ext cx="178077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flipV="1">
            <a:off x="1947681" y="3524194"/>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52" name="Forma livre 51"/>
          <p:cNvSpPr/>
          <p:nvPr/>
        </p:nvSpPr>
        <p:spPr>
          <a:xfrm>
            <a:off x="780871" y="3570396"/>
            <a:ext cx="1266303" cy="1843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4" name="Caixa de Texto 3"/>
              <p:cNvSpPr txBox="1"/>
              <p:nvPr/>
            </p:nvSpPr>
            <p:spPr>
              <a:xfrm>
                <a:off x="4005580" y="3895090"/>
                <a:ext cx="1290955" cy="58356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𝑣</m:t>
                          </m:r>
                        </m:e>
                        <m:sub>
                          <m:r>
                            <a:rPr lang="en-US" sz="3200" i="1">
                              <a:latin typeface="Cambria Math" panose="02040503050406030204" pitchFamily="18" charset="0"/>
                            </a:rPr>
                            <m:t>𝑏𝑒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4005580" y="3895090"/>
                <a:ext cx="1290955" cy="583565"/>
              </a:xfrm>
              <a:prstGeom prst="rect">
                <a:avLst/>
              </a:prstGeom>
              <a:blipFill rotWithShape="1">
                <a:blip r:embed="rId2"/>
                <a:stretch>
                  <a:fillRect r="-1672"/>
                </a:stretch>
              </a:blipFill>
            </p:spPr>
            <p:txBody>
              <a:bodyPr/>
              <a:lstStyle/>
              <a:p>
                <a:r>
                  <a:rPr lang="pt-BR" altLang="en-US">
                    <a:noFill/>
                  </a:rPr>
                  <a:t> </a:t>
                </a:r>
              </a:p>
            </p:txBody>
          </p:sp>
        </mc:Fallback>
      </mc:AlternateContent>
      <p:grpSp>
        <p:nvGrpSpPr>
          <p:cNvPr id="12" name="Grupo 11"/>
          <p:cNvGrpSpPr/>
          <p:nvPr/>
        </p:nvGrpSpPr>
        <p:grpSpPr>
          <a:xfrm rot="5400000" flipH="1">
            <a:off x="1296838" y="4105152"/>
            <a:ext cx="1274445" cy="234950"/>
            <a:chOff x="4152748" y="3524056"/>
            <a:chExt cx="1274569" cy="255373"/>
          </a:xfrm>
        </p:grpSpPr>
        <p:cxnSp>
          <p:nvCxnSpPr>
            <p:cNvPr id="1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32" name="Caixa de Texto 31"/>
              <p:cNvSpPr txBox="1"/>
              <p:nvPr/>
            </p:nvSpPr>
            <p:spPr>
              <a:xfrm>
                <a:off x="2049780" y="3895090"/>
                <a:ext cx="6299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2" name="Caixa de Texto 31"/>
              <p:cNvSpPr txBox="1">
                <a:spLocks noRot="1" noChangeAspect="1" noMove="1" noResize="1" noEditPoints="1" noAdjustHandles="1" noChangeArrowheads="1" noChangeShapeType="1" noTextEdit="1"/>
              </p:cNvSpPr>
              <p:nvPr/>
            </p:nvSpPr>
            <p:spPr>
              <a:xfrm>
                <a:off x="2049780" y="3895090"/>
                <a:ext cx="629920" cy="58356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 de Texto 5"/>
              <p:cNvSpPr txBox="1"/>
              <p:nvPr/>
            </p:nvSpPr>
            <p:spPr>
              <a:xfrm>
                <a:off x="6328664" y="2137346"/>
                <a:ext cx="4030980" cy="100901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4</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6</m:t>
                          </m:r>
                          <m:r>
                            <a:rPr lang="en-US" altLang="pt-BR" sz="3200" i="1">
                              <a:latin typeface="Cambria Math" panose="02040503050406030204" pitchFamily="18" charset="0"/>
                              <a:cs typeface="Cambria Math" panose="02040503050406030204" pitchFamily="18" charset="0"/>
                            </a:rPr>
                            <m:t>𝑚</m:t>
                          </m:r>
                        </m:num>
                        <m:den>
                          <m:r>
                            <a:rPr lang="en-US" altLang="pt-BR" sz="3200" i="1">
                              <a:latin typeface="Cambria Math" panose="02040503050406030204" pitchFamily="18" charset="0"/>
                              <a:cs typeface="Cambria Math" panose="02040503050406030204" pitchFamily="18" charset="0"/>
                            </a:rPr>
                            <m:t>26</m:t>
                          </m:r>
                          <m:r>
                            <a:rPr lang="en-US" altLang="pt-BR" sz="3200" i="1">
                              <a:latin typeface="Cambria Math" panose="02040503050406030204" pitchFamily="18" charset="0"/>
                              <a:cs typeface="Cambria Math" panose="02040503050406030204" pitchFamily="18" charset="0"/>
                            </a:rPr>
                            <m:t>𝑚</m:t>
                          </m:r>
                        </m:den>
                      </m:f>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177</m:t>
                      </m:r>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𝑆</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6328664" y="2137346"/>
                <a:ext cx="4030980" cy="1009015"/>
              </a:xfrm>
              <a:prstGeom prst="rect">
                <a:avLst/>
              </a:prstGeom>
              <a:blipFill rotWithShape="1">
                <a:blip r:embed="rId4"/>
                <a:stretch>
                  <a:fillRect l="-6" t="-57" r="-529" b="5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 de Texto 4"/>
              <p:cNvSpPr txBox="1"/>
              <p:nvPr/>
            </p:nvSpPr>
            <p:spPr>
              <a:xfrm>
                <a:off x="6328664" y="4001071"/>
                <a:ext cx="4546600" cy="100901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𝜋</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200</m:t>
                          </m:r>
                        </m:num>
                        <m:den>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177</m:t>
                          </m:r>
                        </m:den>
                      </m:f>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1130</m:t>
                      </m:r>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𝑂ℎ𝑚</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6328664" y="4001071"/>
                <a:ext cx="4546600" cy="1009015"/>
              </a:xfrm>
              <a:prstGeom prst="rect">
                <a:avLst/>
              </a:prstGeom>
              <a:blipFill rotWithShape="1">
                <a:blip r:embed="rId5"/>
                <a:stretch>
                  <a:fillRect l="-6" t="-57" r="-469" b="57"/>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1627505" y="549275"/>
            <a:ext cx="901382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Caixa de Texto 5"/>
              <p:cNvSpPr txBox="1"/>
              <p:nvPr/>
            </p:nvSpPr>
            <p:spPr>
              <a:xfrm>
                <a:off x="5941314" y="1640776"/>
                <a:ext cx="6006465" cy="11042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𝑣</m:t>
                          </m:r>
                        </m:e>
                        <m:sub>
                          <m:r>
                            <a:rPr lang="en-US" altLang="pt-BR" sz="3200" i="1">
                              <a:latin typeface="Cambria Math" panose="02040503050406030204" pitchFamily="18" charset="0"/>
                              <a:cs typeface="Cambria Math" panose="02040503050406030204" pitchFamily="18" charset="0"/>
                            </a:rPr>
                            <m:t>𝑏𝑒</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𝑣𝑖𝑛</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𝑡</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𝜋</m:t>
                              </m:r>
                            </m:sub>
                          </m:sSub>
                        </m:num>
                        <m:den>
                          <m:r>
                            <a:rPr lang="en-US" altLang="pt-BR" sz="3200" i="1">
                              <a:latin typeface="Cambria Math" panose="02040503050406030204" pitchFamily="18" charset="0"/>
                              <a:cs typeface="Cambria Math" panose="02040503050406030204" pitchFamily="18" charset="0"/>
                            </a:rPr>
                            <m:t>100</m:t>
                          </m:r>
                          <m:r>
                            <a:rPr lang="en-US" altLang="pt-BR" sz="3200" i="1">
                              <a:latin typeface="Cambria Math" panose="02040503050406030204" pitchFamily="18" charset="0"/>
                              <a:cs typeface="Cambria Math" panose="02040503050406030204" pitchFamily="18" charset="0"/>
                            </a:rPr>
                            <m:t>𝐾</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𝜋</m:t>
                              </m:r>
                            </m:sub>
                          </m:sSub>
                        </m:den>
                      </m:f>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011</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𝑣𝑖𝑛</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𝑡</m:t>
                      </m:r>
                      <m:r>
                        <a:rPr lang="en-US" altLang="pt-BR" sz="3200" i="1">
                          <a:latin typeface="Cambria Math" panose="02040503050406030204" pitchFamily="18" charset="0"/>
                          <a:cs typeface="Cambria Math" panose="02040503050406030204" pitchFamily="18" charset="0"/>
                        </a:rPr>
                        <m:t>)</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5941314" y="1640776"/>
                <a:ext cx="6006465" cy="1104265"/>
              </a:xfrm>
              <a:prstGeom prst="rect">
                <a:avLst/>
              </a:prstGeom>
              <a:blipFill rotWithShape="1">
                <a:blip r:embed="rId1"/>
                <a:stretch>
                  <a:fillRect l="-4" t="-52" r="-355" b="5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0" name="Caixa de Texto 19"/>
              <p:cNvSpPr txBox="1"/>
              <p:nvPr/>
            </p:nvSpPr>
            <p:spPr>
              <a:xfrm>
                <a:off x="7474204" y="3498151"/>
                <a:ext cx="387985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𝑣</m:t>
                          </m:r>
                        </m:e>
                        <m:sub>
                          <m:r>
                            <a:rPr lang="en-US" altLang="pt-BR" sz="3200" i="1">
                              <a:latin typeface="Cambria Math" panose="02040503050406030204" pitchFamily="18" charset="0"/>
                              <a:cs typeface="Cambria Math" panose="02040503050406030204" pitchFamily="18" charset="0"/>
                            </a:rPr>
                            <m:t>𝐶</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𝑣</m:t>
                          </m:r>
                        </m:e>
                        <m:sub>
                          <m:r>
                            <a:rPr lang="en-US" altLang="pt-BR" sz="3200" i="1">
                              <a:latin typeface="Cambria Math" panose="02040503050406030204" pitchFamily="18" charset="0"/>
                              <a:cs typeface="Cambria Math" panose="02040503050406030204" pitchFamily="18" charset="0"/>
                            </a:rPr>
                            <m:t>𝑏𝑒</m:t>
                          </m:r>
                        </m:sub>
                      </m:sSub>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𝑅</m:t>
                          </m:r>
                        </m:e>
                        <m:sub>
                          <m:r>
                            <a:rPr lang="en-US" altLang="pt-BR" sz="3200" i="1">
                              <a:latin typeface="Cambria Math" panose="02040503050406030204" pitchFamily="18" charset="0"/>
                              <a:cs typeface="Cambria Math" panose="02040503050406030204" pitchFamily="18" charset="0"/>
                            </a:rPr>
                            <m:t>𝐶</m:t>
                          </m:r>
                        </m:sub>
                      </m:sSub>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20" name="Caixa de Texto 19"/>
              <p:cNvSpPr txBox="1">
                <a:spLocks noRot="1" noChangeAspect="1" noMove="1" noResize="1" noEditPoints="1" noAdjustHandles="1" noChangeArrowheads="1" noChangeShapeType="1" noTextEdit="1"/>
              </p:cNvSpPr>
              <p:nvPr/>
            </p:nvSpPr>
            <p:spPr>
              <a:xfrm>
                <a:off x="7474204" y="3498151"/>
                <a:ext cx="3879850" cy="583565"/>
              </a:xfrm>
              <a:prstGeom prst="rect">
                <a:avLst/>
              </a:prstGeom>
              <a:blipFill rotWithShape="1">
                <a:blip r:embed="rId2"/>
                <a:stretch>
                  <a:fillRect l="-7" t="-98" r="7" b="98"/>
                </a:stretch>
              </a:blipFill>
            </p:spPr>
            <p:txBody>
              <a:bodyPr/>
              <a:lstStyle/>
              <a:p>
                <a:r>
                  <a:rPr lang="pt-BR" altLang="en-US">
                    <a:noFill/>
                  </a:rPr>
                  <a:t> </a:t>
                </a:r>
              </a:p>
            </p:txBody>
          </p:sp>
        </mc:Fallback>
      </mc:AlternateContent>
      <p:cxnSp>
        <p:nvCxnSpPr>
          <p:cNvPr id="117" name="Conector Reto 74"/>
          <p:cNvCxnSpPr/>
          <p:nvPr/>
        </p:nvCxnSpPr>
        <p:spPr>
          <a:xfrm>
            <a:off x="5126355" y="445770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Conector Reto 117"/>
          <p:cNvCxnSpPr/>
          <p:nvPr/>
        </p:nvCxnSpPr>
        <p:spPr>
          <a:xfrm flipH="1">
            <a:off x="4178300" y="496443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19" name="Conector Reto 118"/>
          <p:cNvCxnSpPr/>
          <p:nvPr/>
        </p:nvCxnSpPr>
        <p:spPr>
          <a:xfrm flipV="1">
            <a:off x="5115560" y="353568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20" name="Grupo 119"/>
          <p:cNvGrpSpPr/>
          <p:nvPr/>
        </p:nvGrpSpPr>
        <p:grpSpPr>
          <a:xfrm>
            <a:off x="4933315" y="3905885"/>
            <a:ext cx="387350" cy="552450"/>
            <a:chOff x="7555792" y="2647951"/>
            <a:chExt cx="387626" cy="552342"/>
          </a:xfrm>
          <a:solidFill>
            <a:srgbClr val="00B0F0">
              <a:alpha val="97000"/>
            </a:srgbClr>
          </a:solidFill>
        </p:grpSpPr>
        <p:sp>
          <p:nvSpPr>
            <p:cNvPr id="121" name="Elipse 120"/>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2"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3" name="Conector Reto 122"/>
          <p:cNvCxnSpPr/>
          <p:nvPr/>
        </p:nvCxnSpPr>
        <p:spPr>
          <a:xfrm rot="5400000" flipH="1">
            <a:off x="3094355" y="326707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4" name="Caixa de Texto 23"/>
          <p:cNvSpPr txBox="1"/>
          <p:nvPr/>
        </p:nvSpPr>
        <p:spPr>
          <a:xfrm>
            <a:off x="3761740" y="335343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25" name="Caixa de Texto 23"/>
          <p:cNvSpPr txBox="1"/>
          <p:nvPr/>
        </p:nvSpPr>
        <p:spPr>
          <a:xfrm>
            <a:off x="5107940" y="36195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6" name="Caixa de Texto 23"/>
          <p:cNvSpPr txBox="1"/>
          <p:nvPr/>
        </p:nvSpPr>
        <p:spPr>
          <a:xfrm>
            <a:off x="3340100" y="518541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27" name="Caixa de Texto 23"/>
          <p:cNvSpPr txBox="1"/>
          <p:nvPr/>
        </p:nvSpPr>
        <p:spPr>
          <a:xfrm>
            <a:off x="2506980" y="359664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28" name="Conector Reto 127"/>
          <p:cNvCxnSpPr/>
          <p:nvPr/>
        </p:nvCxnSpPr>
        <p:spPr>
          <a:xfrm rot="16200000">
            <a:off x="5377815" y="326961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29" name="Conector Reto 128"/>
          <p:cNvCxnSpPr/>
          <p:nvPr/>
        </p:nvCxnSpPr>
        <p:spPr>
          <a:xfrm flipH="1">
            <a:off x="3341370" y="4991735"/>
            <a:ext cx="17805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Conector Reto 129"/>
          <p:cNvCxnSpPr/>
          <p:nvPr/>
        </p:nvCxnSpPr>
        <p:spPr>
          <a:xfrm flipV="1">
            <a:off x="3351530" y="353504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131" name="Forma livre 130"/>
          <p:cNvSpPr/>
          <p:nvPr/>
        </p:nvSpPr>
        <p:spPr>
          <a:xfrm flipH="1" flipV="1">
            <a:off x="3389630" y="3361690"/>
            <a:ext cx="621030" cy="159321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132" name="Caixa de Texto 131"/>
              <p:cNvSpPr txBox="1"/>
              <p:nvPr/>
            </p:nvSpPr>
            <p:spPr>
              <a:xfrm>
                <a:off x="5102860" y="4361815"/>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32" name="Caixa de Texto 131"/>
              <p:cNvSpPr txBox="1">
                <a:spLocks noRot="1" noChangeAspect="1" noMove="1" noResize="1" noEditPoints="1" noAdjustHandles="1" noChangeArrowheads="1" noChangeShapeType="1" noTextEdit="1"/>
              </p:cNvSpPr>
              <p:nvPr/>
            </p:nvSpPr>
            <p:spPr>
              <a:xfrm>
                <a:off x="5102860" y="4361815"/>
                <a:ext cx="1021080" cy="46037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133" name="Grupo 132"/>
          <p:cNvGrpSpPr/>
          <p:nvPr/>
        </p:nvGrpSpPr>
        <p:grpSpPr>
          <a:xfrm rot="5400000" flipH="1">
            <a:off x="2699385" y="4095115"/>
            <a:ext cx="1274445" cy="234950"/>
            <a:chOff x="4152748" y="3524056"/>
            <a:chExt cx="1274569" cy="255373"/>
          </a:xfrm>
        </p:grpSpPr>
        <p:cxnSp>
          <p:nvCxnSpPr>
            <p:cNvPr id="13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5" name="Retângulo 13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36" name="Caixa de Texto 135"/>
              <p:cNvSpPr txBox="1"/>
              <p:nvPr/>
            </p:nvSpPr>
            <p:spPr>
              <a:xfrm>
                <a:off x="3453765" y="3905885"/>
                <a:ext cx="55689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6" name="Caixa de Texto 135"/>
              <p:cNvSpPr txBox="1">
                <a:spLocks noRot="1" noChangeAspect="1" noMove="1" noResize="1" noEditPoints="1" noAdjustHandles="1" noChangeArrowheads="1" noChangeShapeType="1" noTextEdit="1"/>
              </p:cNvSpPr>
              <p:nvPr/>
            </p:nvSpPr>
            <p:spPr>
              <a:xfrm>
                <a:off x="3453765" y="3905885"/>
                <a:ext cx="556895" cy="460375"/>
              </a:xfrm>
              <a:prstGeom prst="rect">
                <a:avLst/>
              </a:prstGeom>
              <a:blipFill rotWithShape="1">
                <a:blip r:embed="rId4"/>
                <a:stretch>
                  <a:fillRect/>
                </a:stretch>
              </a:blipFill>
            </p:spPr>
            <p:txBody>
              <a:bodyPr/>
              <a:lstStyle/>
              <a:p>
                <a:r>
                  <a:rPr lang="pt-BR" altLang="en-US">
                    <a:noFill/>
                  </a:rPr>
                  <a:t> </a:t>
                </a:r>
              </a:p>
            </p:txBody>
          </p:sp>
        </mc:Fallback>
      </mc:AlternateContent>
      <p:grpSp>
        <p:nvGrpSpPr>
          <p:cNvPr id="137" name="Grupo 136"/>
          <p:cNvGrpSpPr/>
          <p:nvPr/>
        </p:nvGrpSpPr>
        <p:grpSpPr>
          <a:xfrm rot="5400000" flipH="1">
            <a:off x="5619918" y="4033397"/>
            <a:ext cx="1274445" cy="234950"/>
            <a:chOff x="4152748" y="3524056"/>
            <a:chExt cx="1274569" cy="255373"/>
          </a:xfrm>
        </p:grpSpPr>
        <p:cxnSp>
          <p:nvCxnSpPr>
            <p:cNvPr id="13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9" name="Retângulo 13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54" name="Conector Reto 153"/>
          <p:cNvCxnSpPr/>
          <p:nvPr/>
        </p:nvCxnSpPr>
        <p:spPr>
          <a:xfrm>
            <a:off x="1571625" y="3529965"/>
            <a:ext cx="122364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Conector Reto 156"/>
          <p:cNvCxnSpPr/>
          <p:nvPr/>
        </p:nvCxnSpPr>
        <p:spPr>
          <a:xfrm>
            <a:off x="4039595" y="579301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Conector Reto 157"/>
          <p:cNvCxnSpPr/>
          <p:nvPr/>
        </p:nvCxnSpPr>
        <p:spPr>
          <a:xfrm>
            <a:off x="6128745" y="478146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Conector Reto 158"/>
          <p:cNvCxnSpPr/>
          <p:nvPr/>
        </p:nvCxnSpPr>
        <p:spPr>
          <a:xfrm flipH="1">
            <a:off x="4178300" y="538162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161"/>
          <p:cNvCxnSpPr/>
          <p:nvPr/>
        </p:nvCxnSpPr>
        <p:spPr>
          <a:xfrm>
            <a:off x="1102501" y="352671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Elipse 162"/>
          <p:cNvSpPr/>
          <p:nvPr/>
        </p:nvSpPr>
        <p:spPr>
          <a:xfrm>
            <a:off x="924560" y="419623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4" name="Forma livre 163"/>
          <p:cNvSpPr/>
          <p:nvPr/>
        </p:nvSpPr>
        <p:spPr>
          <a:xfrm>
            <a:off x="973187" y="425302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65" name="Conector Reto 164"/>
          <p:cNvCxnSpPr/>
          <p:nvPr/>
        </p:nvCxnSpPr>
        <p:spPr>
          <a:xfrm rot="5400000">
            <a:off x="783617" y="488938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Conector Reto 165"/>
          <p:cNvCxnSpPr/>
          <p:nvPr/>
        </p:nvCxnSpPr>
        <p:spPr>
          <a:xfrm>
            <a:off x="957940" y="522405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a:off x="5647690" y="3529330"/>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Caixa de Texto 23"/>
          <p:cNvSpPr txBox="1"/>
          <p:nvPr/>
        </p:nvSpPr>
        <p:spPr>
          <a:xfrm>
            <a:off x="6383020" y="3820160"/>
            <a:ext cx="7829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endParaRPr lang="pt-BR" altLang="en-US" sz="2800" dirty="0" smtClean="0">
              <a:latin typeface="Comic Sans MS" panose="030F0702030302020204" pitchFamily="66" charset="0"/>
              <a:cs typeface="Comic Sans MS" panose="030F0702030302020204" pitchFamily="66" charset="0"/>
            </a:endParaRPr>
          </a:p>
        </p:txBody>
      </p:sp>
      <p:sp>
        <p:nvSpPr>
          <p:cNvPr id="172" name="CaixaDeTexto 47"/>
          <p:cNvSpPr txBox="1"/>
          <p:nvPr/>
        </p:nvSpPr>
        <p:spPr>
          <a:xfrm>
            <a:off x="163213" y="379258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75" name="CaixaDeTexto 45"/>
          <p:cNvSpPr txBox="1"/>
          <p:nvPr/>
        </p:nvSpPr>
        <p:spPr>
          <a:xfrm>
            <a:off x="2509520" y="1754505"/>
            <a:ext cx="2085340" cy="583565"/>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3200" b="1" dirty="0" smtClean="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800" i="1">
                <a:latin typeface="Comic Sans MS" panose="030F0702030302020204" pitchFamily="66" charset="0"/>
                <a:cs typeface="Comic Sans MS" panose="030F0702030302020204" pitchFamily="66" charset="0"/>
              </a:rPr>
              <a:t> </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77" name="CaixaDeTexto 47"/>
          <p:cNvSpPr txBox="1"/>
          <p:nvPr/>
        </p:nvSpPr>
        <p:spPr>
          <a:xfrm>
            <a:off x="5752988" y="2976479"/>
            <a:ext cx="647744"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grpSp>
        <p:nvGrpSpPr>
          <p:cNvPr id="147" name="Grupo 146"/>
          <p:cNvGrpSpPr/>
          <p:nvPr/>
        </p:nvGrpSpPr>
        <p:grpSpPr>
          <a:xfrm flipH="1">
            <a:off x="1085383" y="3421257"/>
            <a:ext cx="1274445" cy="234950"/>
            <a:chOff x="4152748" y="3524056"/>
            <a:chExt cx="1274569" cy="255373"/>
          </a:xfrm>
        </p:grpSpPr>
        <p:cxnSp>
          <p:nvCxnSpPr>
            <p:cNvPr id="14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9" name="Retângulo 148"/>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4" name="Caixa de Texto 23"/>
          <p:cNvSpPr txBox="1"/>
          <p:nvPr/>
        </p:nvSpPr>
        <p:spPr>
          <a:xfrm>
            <a:off x="1017905" y="2899410"/>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=100K</a:t>
            </a:r>
            <a:endParaRPr lang="pt-BR" altLang="en-US" sz="28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25" name="Caixa de Texto 24"/>
              <p:cNvSpPr txBox="1"/>
              <p:nvPr/>
            </p:nvSpPr>
            <p:spPr>
              <a:xfrm>
                <a:off x="6607885" y="4474909"/>
                <a:ext cx="5339715"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𝑣</m:t>
                          </m:r>
                        </m:e>
                        <m:sub>
                          <m:r>
                            <a:rPr lang="en-US" altLang="pt-BR" sz="3200" i="1">
                              <a:latin typeface="Cambria Math" panose="02040503050406030204" pitchFamily="18" charset="0"/>
                              <a:cs typeface="Cambria Math" panose="02040503050406030204" pitchFamily="18" charset="0"/>
                            </a:rPr>
                            <m:t>𝐶</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011</m:t>
                      </m:r>
                      <m:r>
                        <a:rPr lang="en-US" altLang="pt-BR" sz="3200" i="1">
                          <a:latin typeface="Cambria Math" panose="02040503050406030204" pitchFamily="18" charset="0"/>
                          <a:cs typeface="Cambria Math" panose="02040503050406030204" pitchFamily="18" charset="0"/>
                        </a:rPr>
                        <m:t>𝑣𝑖𝑛</m:t>
                      </m:r>
                      <m:d>
                        <m:dPr>
                          <m:ctrlPr>
                            <a:rPr lang="en-US" altLang="pt-BR" sz="3200" i="1">
                              <a:latin typeface="Cambria Math" panose="02040503050406030204" pitchFamily="18" charset="0"/>
                              <a:cs typeface="Cambria Math" panose="02040503050406030204" pitchFamily="18" charset="0"/>
                            </a:rPr>
                          </m:ctrlPr>
                        </m:dPr>
                        <m:e>
                          <m:r>
                            <a:rPr lang="en-US" altLang="pt-BR" sz="3200" i="1">
                              <a:latin typeface="Cambria Math" panose="02040503050406030204" pitchFamily="18" charset="0"/>
                              <a:cs typeface="Cambria Math" panose="02040503050406030204" pitchFamily="18" charset="0"/>
                            </a:rPr>
                            <m:t>𝑡</m:t>
                          </m:r>
                        </m:e>
                      </m:d>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177</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𝑅</m:t>
                          </m:r>
                        </m:e>
                        <m:sub>
                          <m:r>
                            <a:rPr lang="en-US" altLang="pt-BR" sz="3200" i="1">
                              <a:latin typeface="Cambria Math" panose="02040503050406030204" pitchFamily="18" charset="0"/>
                              <a:cs typeface="Cambria Math" panose="02040503050406030204" pitchFamily="18" charset="0"/>
                            </a:rPr>
                            <m:t>𝐶</m:t>
                          </m:r>
                        </m:sub>
                      </m:sSub>
                    </m:oMath>
                  </m:oMathPara>
                </a14:m>
                <a:endParaRPr lang="en-US" altLang="pt-BR" sz="3200" i="1" dirty="0">
                  <a:latin typeface="Cambria Math" panose="02040503050406030204" pitchFamily="18" charset="0"/>
                  <a:cs typeface="Cambria Math" panose="02040503050406030204" pitchFamily="18" charset="0"/>
                </a:endParaRPr>
              </a:p>
            </p:txBody>
          </p:sp>
        </mc:Choice>
        <mc:Fallback>
          <p:sp>
            <p:nvSpPr>
              <p:cNvPr id="25" name="Caixa de Texto 24"/>
              <p:cNvSpPr txBox="1">
                <a:spLocks noRot="1" noChangeAspect="1" noMove="1" noResize="1" noEditPoints="1" noAdjustHandles="1" noChangeArrowheads="1" noChangeShapeType="1" noTextEdit="1"/>
              </p:cNvSpPr>
              <p:nvPr/>
            </p:nvSpPr>
            <p:spPr>
              <a:xfrm>
                <a:off x="6607885" y="4474909"/>
                <a:ext cx="5339715" cy="583565"/>
              </a:xfrm>
              <a:prstGeom prst="rect">
                <a:avLst/>
              </a:prstGeom>
              <a:blipFill rotWithShape="1">
                <a:blip r:embed="rId5"/>
                <a:stretch>
                  <a:fillRect l="-1" t="-11" r="1" b="1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6" name="Caixa de Texto 25"/>
              <p:cNvSpPr txBox="1"/>
              <p:nvPr/>
            </p:nvSpPr>
            <p:spPr>
              <a:xfrm>
                <a:off x="7105269" y="5224081"/>
                <a:ext cx="3489325" cy="583565"/>
              </a:xfrm>
              <a:prstGeom prst="rect">
                <a:avLst/>
              </a:prstGeom>
              <a:noFill/>
              <a:ln w="28575">
                <a:solidFill>
                  <a:srgbClr val="FFFF00"/>
                </a:solidFill>
              </a:ln>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𝑣</m:t>
                          </m:r>
                        </m:e>
                        <m:sub>
                          <m:r>
                            <a:rPr lang="en-US" altLang="pt-BR" sz="3200" i="1">
                              <a:latin typeface="Cambria Math" panose="02040503050406030204" pitchFamily="18" charset="0"/>
                              <a:cs typeface="Cambria Math" panose="02040503050406030204" pitchFamily="18" charset="0"/>
                            </a:rPr>
                            <m:t>𝐶</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𝑣𝑖𝑛</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2</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92</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26" name="Caixa de Texto 25"/>
              <p:cNvSpPr txBox="1">
                <a:spLocks noRot="1" noChangeAspect="1" noMove="1" noResize="1" noEditPoints="1" noAdjustHandles="1" noChangeArrowheads="1" noChangeShapeType="1" noTextEdit="1"/>
              </p:cNvSpPr>
              <p:nvPr/>
            </p:nvSpPr>
            <p:spPr>
              <a:xfrm>
                <a:off x="7105269" y="5224081"/>
                <a:ext cx="3489325" cy="583565"/>
              </a:xfrm>
              <a:prstGeom prst="rect">
                <a:avLst/>
              </a:prstGeom>
              <a:blipFill rotWithShape="1">
                <a:blip r:embed="rId6"/>
                <a:stretch>
                  <a:fillRect l="-426" t="-2492" r="-393" b="-2405"/>
                </a:stretch>
              </a:blipFill>
              <a:ln w="28575">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 name="Caixa de Texto 1"/>
              <p:cNvSpPr txBox="1"/>
              <p:nvPr/>
            </p:nvSpPr>
            <p:spPr>
              <a:xfrm>
                <a:off x="7166229" y="5934646"/>
                <a:ext cx="3034665" cy="583565"/>
              </a:xfrm>
              <a:prstGeom prst="rect">
                <a:avLst/>
              </a:prstGeom>
              <a:noFill/>
              <a:ln w="28575">
                <a:solidFill>
                  <a:srgbClr val="FFFF00"/>
                </a:solidFill>
              </a:ln>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𝑣</m:t>
                          </m:r>
                        </m:e>
                        <m:sub>
                          <m:r>
                            <a:rPr lang="en-US" altLang="pt-BR" sz="3200" i="1">
                              <a:latin typeface="Cambria Math" panose="02040503050406030204" pitchFamily="18" charset="0"/>
                              <a:cs typeface="Cambria Math" panose="02040503050406030204" pitchFamily="18" charset="0"/>
                            </a:rPr>
                            <m:t>𝐶</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𝑣𝑖𝑛</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9</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3</m:t>
                      </m:r>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𝑑𝐵</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2" name="Caixa de Texto 1"/>
              <p:cNvSpPr txBox="1">
                <a:spLocks noRot="1" noChangeAspect="1" noMove="1" noResize="1" noEditPoints="1" noAdjustHandles="1" noChangeArrowheads="1" noChangeShapeType="1" noTextEdit="1"/>
              </p:cNvSpPr>
              <p:nvPr/>
            </p:nvSpPr>
            <p:spPr>
              <a:xfrm>
                <a:off x="7166229" y="5934646"/>
                <a:ext cx="3034665" cy="583565"/>
              </a:xfrm>
              <a:prstGeom prst="rect">
                <a:avLst/>
              </a:prstGeom>
              <a:blipFill rotWithShape="1">
                <a:blip r:embed="rId7"/>
                <a:stretch>
                  <a:fillRect l="-490" t="-2492" r="-703" b="-2405"/>
                </a:stretch>
              </a:blipFill>
              <a:ln w="28575">
                <a:solidFill>
                  <a:srgbClr val="FFFF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descr="EmisCom1"/>
          <p:cNvPicPr>
            <a:picLocks noChangeAspect="1"/>
          </p:cNvPicPr>
          <p:nvPr/>
        </p:nvPicPr>
        <p:blipFill>
          <a:blip r:embed="rId1"/>
          <a:srcRect l="31433" t="22390" r="38081" b="23711"/>
          <a:stretch>
            <a:fillRect/>
          </a:stretch>
        </p:blipFill>
        <p:spPr>
          <a:xfrm>
            <a:off x="1176655" y="1569720"/>
            <a:ext cx="6055360" cy="4914265"/>
          </a:xfrm>
          <a:prstGeom prst="rect">
            <a:avLst/>
          </a:prstGeom>
        </p:spPr>
      </p:pic>
      <p:sp>
        <p:nvSpPr>
          <p:cNvPr id="5" name="CaixaDeTexto 45"/>
          <p:cNvSpPr txBox="1"/>
          <p:nvPr/>
        </p:nvSpPr>
        <p:spPr>
          <a:xfrm>
            <a:off x="1627505" y="549275"/>
            <a:ext cx="901382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2" name="Caixa de Texto 21"/>
              <p:cNvSpPr txBox="1"/>
              <p:nvPr/>
            </p:nvSpPr>
            <p:spPr>
              <a:xfrm>
                <a:off x="7232176" y="5553385"/>
                <a:ext cx="4470400" cy="583565"/>
              </a:xfrm>
              <a:prstGeom prst="rect">
                <a:avLst/>
              </a:prstGeom>
              <a:noFill/>
              <a:ln w="25400" cmpd="sng">
                <a:solidFill>
                  <a:srgbClr val="FFFF00"/>
                </a:solidFill>
                <a:prstDash val="solid"/>
              </a:ln>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3</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2</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92</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𝑣𝑖𝑛</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𝑡</m:t>
                      </m:r>
                      <m:r>
                        <a:rPr lang="en-US" altLang="pt-BR" sz="3200" i="1">
                          <a:latin typeface="Cambria Math" panose="02040503050406030204" pitchFamily="18" charset="0"/>
                          <a:cs typeface="Cambria Math" panose="02040503050406030204" pitchFamily="18" charset="0"/>
                        </a:rPr>
                        <m:t>)</m:t>
                      </m:r>
                    </m:oMath>
                  </m:oMathPara>
                </a14:m>
                <a:endParaRPr lang="en-US" altLang="pt-BR" sz="3200" i="1" dirty="0">
                  <a:latin typeface="Cambria Math" panose="02040503050406030204" pitchFamily="18" charset="0"/>
                  <a:cs typeface="Cambria Math" panose="02040503050406030204" pitchFamily="18"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7232176" y="5553385"/>
                <a:ext cx="4470400" cy="583565"/>
              </a:xfrm>
              <a:prstGeom prst="rect">
                <a:avLst/>
              </a:prstGeom>
              <a:blipFill rotWithShape="1">
                <a:blip r:embed="rId2"/>
                <a:stretch>
                  <a:fillRect l="-288" t="-2229" r="-479" b="-2123"/>
                </a:stretch>
              </a:blipFill>
              <a:ln w="25400" cmpd="sng">
                <a:solidFill>
                  <a:srgbClr val="FFFF00"/>
                </a:solidFill>
                <a:prstDash val="solid"/>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4" name="Imagem 3" descr="EmisCom1"/>
          <p:cNvPicPr>
            <a:picLocks noChangeAspect="1"/>
          </p:cNvPicPr>
          <p:nvPr/>
        </p:nvPicPr>
        <p:blipFill>
          <a:blip r:embed="rId1"/>
          <a:stretch>
            <a:fillRect/>
          </a:stretch>
        </p:blipFill>
        <p:spPr>
          <a:xfrm>
            <a:off x="502920" y="2743200"/>
            <a:ext cx="11185525" cy="3613150"/>
          </a:xfrm>
          <a:prstGeom prst="rect">
            <a:avLst/>
          </a:prstGeom>
        </p:spPr>
      </p:pic>
      <p:sp>
        <p:nvSpPr>
          <p:cNvPr id="5" name="CaixaDeTexto 45"/>
          <p:cNvSpPr txBox="1"/>
          <p:nvPr/>
        </p:nvSpPr>
        <p:spPr>
          <a:xfrm>
            <a:off x="655320" y="549275"/>
            <a:ext cx="10487025" cy="2122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-2.75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Observe que não há polos ou zeros em baixas frequencias (não há capacitores de acoplamento ou </a:t>
            </a:r>
            <a:r>
              <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bypass</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1" name="Caixa de Texto 10"/>
          <p:cNvSpPr txBox="1"/>
          <p:nvPr/>
        </p:nvSpPr>
        <p:spPr>
          <a:xfrm>
            <a:off x="3425190" y="3397250"/>
            <a:ext cx="1251585" cy="521970"/>
          </a:xfrm>
          <a:prstGeom prst="rect">
            <a:avLst/>
          </a:prstGeom>
          <a:solidFill>
            <a:schemeClr val="bg1"/>
          </a:solidFill>
        </p:spPr>
        <p:txBody>
          <a:bodyPr wrap="square" rtlCol="0">
            <a:spAutoFit/>
          </a:bodyPr>
          <a:lstStyle/>
          <a:p>
            <a:r>
              <a:rPr lang="pt-BR" altLang="en-US" sz="2800"/>
              <a:t> V</a:t>
            </a:r>
            <a:r>
              <a:rPr lang="pt-BR" altLang="en-US" sz="2800" baseline="-25000"/>
              <a:t>C </a:t>
            </a:r>
            <a:r>
              <a:rPr lang="pt-BR" altLang="en-US" sz="2800"/>
              <a:t>(dB)</a:t>
            </a:r>
            <a:endParaRPr lang="pt-BR" altLang="en-US" sz="2800"/>
          </a:p>
        </p:txBody>
      </p:sp>
    </p:spTree>
  </p:cSld>
  <p:clrMapOvr>
    <a:masterClrMapping/>
  </p:clrMapOvr>
  <p:timing>
    <p:tnLst>
      <p:par>
        <p:cTn id="1" dur="indefinite" restart="never" nodeType="tmRoot"/>
      </p:par>
    </p:tnLst>
  </p:timing>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10540" y="382270"/>
            <a:ext cx="10970260"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 (modelo T</a:t>
            </a:r>
            <a:r>
              <a:rPr lang="pt-BR" altLang="en-US" sz="2400" b="1">
                <a:latin typeface="Comic Sans MS" panose="030F0702030302020204" pitchFamily="66" charset="0"/>
                <a:cs typeface="Comic Sans MS" panose="030F0702030302020204" pitchFamily="66" charset="0"/>
              </a:rPr>
              <a:t>)</a:t>
            </a:r>
            <a:endParaRPr lang="pt-BR" altLang="en-US" sz="2400" b="1">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a:solidFill>
                  <a:srgbClr val="C00000"/>
                </a:solidFill>
                <a:latin typeface="Comic Sans MS" panose="030F0702030302020204" pitchFamily="66" charset="0"/>
                <a:cs typeface="Comic Sans MS" panose="030F0702030302020204" pitchFamily="66" charset="0"/>
              </a:rPr>
              <a:t>Um circuito pode ser resolvido com modelo </a:t>
            </a:r>
            <a:r>
              <a:rPr lang="pt-BR" altLang="en-US" sz="2800" b="1">
                <a:solidFill>
                  <a:srgbClr val="C00000"/>
                </a:solidFill>
                <a:latin typeface="Symbol" panose="05050102010706020507" charset="0"/>
                <a:cs typeface="Symbol" panose="05050102010706020507" charset="0"/>
              </a:rPr>
              <a:t>p</a:t>
            </a:r>
            <a:r>
              <a:rPr lang="pt-BR" altLang="en-US" sz="2800" b="1">
                <a:solidFill>
                  <a:srgbClr val="C00000"/>
                </a:solidFill>
                <a:latin typeface="Comic Sans MS" panose="030F0702030302020204" pitchFamily="66" charset="0"/>
                <a:cs typeface="Comic Sans MS" panose="030F0702030302020204" pitchFamily="66" charset="0"/>
              </a:rPr>
              <a:t> ou T </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17" name="Conector Reto 74"/>
          <p:cNvCxnSpPr/>
          <p:nvPr/>
        </p:nvCxnSpPr>
        <p:spPr>
          <a:xfrm>
            <a:off x="3232785" y="398335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9" name="Conector Reto 118"/>
          <p:cNvCxnSpPr/>
          <p:nvPr/>
        </p:nvCxnSpPr>
        <p:spPr>
          <a:xfrm flipV="1">
            <a:off x="3221990" y="306133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20" name="Grupo 119"/>
          <p:cNvGrpSpPr/>
          <p:nvPr/>
        </p:nvGrpSpPr>
        <p:grpSpPr>
          <a:xfrm>
            <a:off x="3039745" y="3431540"/>
            <a:ext cx="387350" cy="552450"/>
            <a:chOff x="7555792" y="2647951"/>
            <a:chExt cx="387626" cy="552342"/>
          </a:xfrm>
          <a:solidFill>
            <a:srgbClr val="00B0F0">
              <a:alpha val="97000"/>
            </a:srgbClr>
          </a:solidFill>
        </p:grpSpPr>
        <p:sp>
          <p:nvSpPr>
            <p:cNvPr id="121" name="Elipse 120"/>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2"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3" name="Conector Reto 122"/>
          <p:cNvCxnSpPr/>
          <p:nvPr/>
        </p:nvCxnSpPr>
        <p:spPr>
          <a:xfrm rot="5400000" flipH="1">
            <a:off x="2956560" y="403796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4" name="Caixa de Texto 23"/>
          <p:cNvSpPr txBox="1"/>
          <p:nvPr/>
        </p:nvSpPr>
        <p:spPr>
          <a:xfrm>
            <a:off x="3540125" y="454469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25" name="Caixa de Texto 23"/>
          <p:cNvSpPr txBox="1"/>
          <p:nvPr/>
        </p:nvSpPr>
        <p:spPr>
          <a:xfrm>
            <a:off x="3267710" y="250063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6" name="Caixa de Texto 23"/>
          <p:cNvSpPr txBox="1"/>
          <p:nvPr/>
        </p:nvSpPr>
        <p:spPr>
          <a:xfrm>
            <a:off x="2010410" y="376809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27" name="Caixa de Texto 23"/>
          <p:cNvSpPr txBox="1"/>
          <p:nvPr/>
        </p:nvSpPr>
        <p:spPr>
          <a:xfrm>
            <a:off x="2413000" y="436562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28" name="Conector Reto 127"/>
          <p:cNvCxnSpPr/>
          <p:nvPr/>
        </p:nvCxnSpPr>
        <p:spPr>
          <a:xfrm rot="16200000">
            <a:off x="3484245" y="279527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31" name="Forma livre 130"/>
          <p:cNvSpPr/>
          <p:nvPr/>
        </p:nvSpPr>
        <p:spPr>
          <a:xfrm rot="360000" flipH="1" flipV="1">
            <a:off x="3267710" y="4390390"/>
            <a:ext cx="359410" cy="125095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132" name="Caixa de Texto 131"/>
              <p:cNvSpPr txBox="1"/>
              <p:nvPr/>
            </p:nvSpPr>
            <p:spPr>
              <a:xfrm>
                <a:off x="3209290" y="388747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32" name="Caixa de Texto 131"/>
              <p:cNvSpPr txBox="1">
                <a:spLocks noRot="1" noChangeAspect="1" noMove="1" noResize="1" noEditPoints="1" noAdjustHandles="1" noChangeArrowheads="1" noChangeShapeType="1" noTextEdit="1"/>
              </p:cNvSpPr>
              <p:nvPr/>
            </p:nvSpPr>
            <p:spPr>
              <a:xfrm>
                <a:off x="3209290" y="3887470"/>
                <a:ext cx="102108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33" name="Grupo 132"/>
          <p:cNvGrpSpPr/>
          <p:nvPr/>
        </p:nvGrpSpPr>
        <p:grpSpPr>
          <a:xfrm rot="5400000" flipH="1">
            <a:off x="2530467" y="4991742"/>
            <a:ext cx="1404000" cy="234950"/>
            <a:chOff x="3923476" y="3539931"/>
            <a:chExt cx="1404137" cy="255373"/>
          </a:xfrm>
        </p:grpSpPr>
        <p:cxnSp>
          <p:nvCxnSpPr>
            <p:cNvPr id="134" name="Conector Reto 79"/>
            <p:cNvCxnSpPr/>
            <p:nvPr/>
          </p:nvCxnSpPr>
          <p:spPr>
            <a:xfrm flipV="1">
              <a:off x="3923476" y="3678205"/>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5" name="Retângulo 134"/>
            <p:cNvSpPr/>
            <p:nvPr/>
          </p:nvSpPr>
          <p:spPr>
            <a:xfrm>
              <a:off x="4606140" y="3539931"/>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36" name="Caixa de Texto 135"/>
              <p:cNvSpPr txBox="1"/>
              <p:nvPr/>
            </p:nvSpPr>
            <p:spPr>
              <a:xfrm>
                <a:off x="2607945" y="487934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6" name="Caixa de Texto 135"/>
              <p:cNvSpPr txBox="1">
                <a:spLocks noRot="1" noChangeAspect="1" noMove="1" noResize="1" noEditPoints="1" noAdjustHandles="1" noChangeArrowheads="1" noChangeShapeType="1" noTextEdit="1"/>
              </p:cNvSpPr>
              <p:nvPr/>
            </p:nvSpPr>
            <p:spPr>
              <a:xfrm>
                <a:off x="2607945" y="4879340"/>
                <a:ext cx="501650"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37" name="Grupo 136"/>
          <p:cNvGrpSpPr/>
          <p:nvPr/>
        </p:nvGrpSpPr>
        <p:grpSpPr>
          <a:xfrm rot="5400000" flipH="1">
            <a:off x="3726348" y="3543812"/>
            <a:ext cx="1274445" cy="234950"/>
            <a:chOff x="4152748" y="3524056"/>
            <a:chExt cx="1274569" cy="255373"/>
          </a:xfrm>
        </p:grpSpPr>
        <p:cxnSp>
          <p:nvCxnSpPr>
            <p:cNvPr id="13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9" name="Retângulo 13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47" name="Grupo 146"/>
          <p:cNvGrpSpPr/>
          <p:nvPr/>
        </p:nvGrpSpPr>
        <p:grpSpPr>
          <a:xfrm rot="5400000" flipH="1">
            <a:off x="1658153" y="4827147"/>
            <a:ext cx="1274445" cy="234950"/>
            <a:chOff x="4152748" y="3524056"/>
            <a:chExt cx="1274569" cy="255373"/>
          </a:xfrm>
        </p:grpSpPr>
        <p:cxnSp>
          <p:nvCxnSpPr>
            <p:cNvPr id="14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9" name="Retângulo 148"/>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50" name="Grupo 149"/>
          <p:cNvGrpSpPr/>
          <p:nvPr/>
        </p:nvGrpSpPr>
        <p:grpSpPr>
          <a:xfrm rot="5400000" flipH="1">
            <a:off x="1218098" y="4827147"/>
            <a:ext cx="1274445" cy="234950"/>
            <a:chOff x="4152748" y="3524056"/>
            <a:chExt cx="1274569" cy="255373"/>
          </a:xfrm>
        </p:grpSpPr>
        <p:cxnSp>
          <p:nvCxnSpPr>
            <p:cNvPr id="15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2" name="Retângulo 15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54" name="Conector Reto 153"/>
          <p:cNvCxnSpPr/>
          <p:nvPr/>
        </p:nvCxnSpPr>
        <p:spPr>
          <a:xfrm>
            <a:off x="1477645" y="4298950"/>
            <a:ext cx="122364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Conector Reto 154"/>
          <p:cNvCxnSpPr/>
          <p:nvPr/>
        </p:nvCxnSpPr>
        <p:spPr>
          <a:xfrm>
            <a:off x="1723115" y="557521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Conector Reto 155"/>
          <p:cNvCxnSpPr/>
          <p:nvPr/>
        </p:nvCxnSpPr>
        <p:spPr>
          <a:xfrm>
            <a:off x="2165710" y="557457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Conector Reto 156"/>
          <p:cNvCxnSpPr/>
          <p:nvPr/>
        </p:nvCxnSpPr>
        <p:spPr>
          <a:xfrm>
            <a:off x="3074395" y="580952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Conector Reto 157"/>
          <p:cNvCxnSpPr/>
          <p:nvPr/>
        </p:nvCxnSpPr>
        <p:spPr>
          <a:xfrm>
            <a:off x="4219935" y="429187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161"/>
          <p:cNvCxnSpPr/>
          <p:nvPr/>
        </p:nvCxnSpPr>
        <p:spPr>
          <a:xfrm>
            <a:off x="1008521" y="429315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Elipse 162"/>
          <p:cNvSpPr/>
          <p:nvPr/>
        </p:nvSpPr>
        <p:spPr>
          <a:xfrm>
            <a:off x="830580" y="496521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4" name="Forma livre 163"/>
          <p:cNvSpPr/>
          <p:nvPr/>
        </p:nvSpPr>
        <p:spPr>
          <a:xfrm>
            <a:off x="879207" y="502201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65" name="Conector Reto 164"/>
          <p:cNvCxnSpPr/>
          <p:nvPr/>
        </p:nvCxnSpPr>
        <p:spPr>
          <a:xfrm rot="5400000">
            <a:off x="689637" y="565836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Conector Reto 165"/>
          <p:cNvCxnSpPr/>
          <p:nvPr/>
        </p:nvCxnSpPr>
        <p:spPr>
          <a:xfrm>
            <a:off x="863960" y="599304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Conector Reto 166"/>
          <p:cNvCxnSpPr/>
          <p:nvPr/>
        </p:nvCxnSpPr>
        <p:spPr>
          <a:xfrm>
            <a:off x="993775" y="4292600"/>
            <a:ext cx="792480" cy="69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a:off x="3754120" y="305498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Caixa de Texto 23"/>
          <p:cNvSpPr txBox="1"/>
          <p:nvPr/>
        </p:nvSpPr>
        <p:spPr>
          <a:xfrm>
            <a:off x="4373245" y="3345815"/>
            <a:ext cx="7829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endParaRPr lang="pt-BR" altLang="en-US" sz="2800" dirty="0" smtClean="0">
              <a:latin typeface="Comic Sans MS" panose="030F0702030302020204" pitchFamily="66" charset="0"/>
              <a:cs typeface="Comic Sans MS" panose="030F0702030302020204" pitchFamily="66" charset="0"/>
            </a:endParaRPr>
          </a:p>
        </p:txBody>
      </p:sp>
      <p:sp>
        <p:nvSpPr>
          <p:cNvPr id="171" name="Caixa de Texto 23"/>
          <p:cNvSpPr txBox="1"/>
          <p:nvPr/>
        </p:nvSpPr>
        <p:spPr>
          <a:xfrm>
            <a:off x="1477645" y="5578475"/>
            <a:ext cx="1329690" cy="398780"/>
          </a:xfrm>
          <a:prstGeom prst="rect">
            <a:avLst/>
          </a:prstGeom>
          <a:noFill/>
        </p:spPr>
        <p:txBody>
          <a:bodyPr wrap="square" rtlCol="0">
            <a:spAutoFit/>
          </a:bodyPr>
          <a:lstStyle/>
          <a:p>
            <a:pPr algn="ct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B1</a:t>
            </a: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75" name="CaixaDeTexto 45"/>
          <p:cNvSpPr txBox="1"/>
          <p:nvPr/>
        </p:nvSpPr>
        <p:spPr>
          <a:xfrm>
            <a:off x="954405" y="2501900"/>
            <a:ext cx="2085340"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a:t>
            </a:r>
            <a:r>
              <a:rPr lang="pt-BR" altLang="en-US" sz="2400" i="1">
                <a:latin typeface="Comic Sans MS" panose="030F0702030302020204" pitchFamily="66" charset="0"/>
                <a:cs typeface="Comic Sans MS" panose="030F0702030302020204" pitchFamily="66"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3" name="CaixaDeTexto 45"/>
              <p:cNvSpPr txBox="1"/>
              <p:nvPr/>
            </p:nvSpPr>
            <p:spPr>
              <a:xfrm>
                <a:off x="5357495" y="2080895"/>
                <a:ext cx="6420485" cy="4074160"/>
              </a:xfrm>
              <a:prstGeom prst="rect">
                <a:avLst/>
              </a:prstGeom>
              <a:noFill/>
            </p:spPr>
            <p:txBody>
              <a:bodyPr wrap="square" rtlCol="0">
                <a:spAutoFit/>
              </a:bodyPr>
              <a:lstStyle/>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vin(t)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-g</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14:m>
                  <m:oMath xmlns:m="http://schemas.openxmlformats.org/officeDocument/2006/math">
                    <m:r>
                      <a:rPr lang="en-US" altLang="pt-BR" sz="2800" b="1" dirty="0"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𝟐𝟔𝟎</m:t>
                    </m:r>
                  </m:oMath>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Os resultados são iguais com modelo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mn-ea"/>
                  </a:rPr>
                  <a:t>p</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 ou 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o modelo T normalmente é usado quando o emissor não está em terra no circuito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33" name="CaixaDeTexto 45"/>
              <p:cNvSpPr txBox="1">
                <a:spLocks noRot="1" noChangeAspect="1" noMove="1" noResize="1" noEditPoints="1" noAdjustHandles="1" noChangeArrowheads="1" noChangeShapeType="1" noTextEdit="1"/>
              </p:cNvSpPr>
              <p:nvPr/>
            </p:nvSpPr>
            <p:spPr>
              <a:xfrm>
                <a:off x="5357495" y="2080895"/>
                <a:ext cx="6420485" cy="4074160"/>
              </a:xfrm>
              <a:prstGeom prst="rect">
                <a:avLst/>
              </a:prstGeom>
              <a:blipFill rotWithShape="1">
                <a:blip r:embed="rId3"/>
                <a:stretch>
                  <a:fillRect/>
                </a:stretch>
              </a:blipFill>
            </p:spPr>
            <p:txBody>
              <a:bodyPr/>
              <a:lstStyle/>
              <a:p>
                <a:r>
                  <a:rPr lang="pt-BR" altLang="en-US">
                    <a:noFill/>
                  </a:rPr>
                  <a:t> </a:t>
                </a:r>
              </a:p>
            </p:txBody>
          </p:sp>
        </mc:Fallback>
      </mc:AlternateContent>
      <p:sp>
        <p:nvSpPr>
          <p:cNvPr id="177" name="CaixaDeTexto 47"/>
          <p:cNvSpPr txBox="1"/>
          <p:nvPr/>
        </p:nvSpPr>
        <p:spPr>
          <a:xfrm>
            <a:off x="4100718" y="2500864"/>
            <a:ext cx="647744"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172" name="CaixaDeTexto 47"/>
          <p:cNvSpPr txBox="1"/>
          <p:nvPr/>
        </p:nvSpPr>
        <p:spPr>
          <a:xfrm>
            <a:off x="69233" y="450441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838200" y="382792"/>
                <a:ext cx="10515600" cy="5251654"/>
              </a:xfrm>
              <a:prstGeom prst="rect">
                <a:avLst/>
              </a:prstGeom>
            </p:spPr>
            <p:txBody>
              <a:bodyPr>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50000"/>
                  </a:lnSpc>
                  <a:buFont typeface="Arial" panose="020B0604020202020204" pitchFamily="34" charset="0"/>
                  <a:buNone/>
                </a:pPr>
                <a:r>
                  <a:rPr lang="pt-BR" sz="2400" b="1" dirty="0" smtClean="0">
                    <a:solidFill>
                      <a:srgbClr val="C00000"/>
                    </a:solidFill>
                    <a:latin typeface="Comic Sans MS" panose="030F0702030302020204" pitchFamily="66" charset="0"/>
                  </a:rPr>
                  <a:t>P8</a:t>
                </a:r>
                <a:r>
                  <a:rPr lang="pt-BR" b="1" dirty="0" smtClean="0">
                    <a:solidFill>
                      <a:srgbClr val="C00000"/>
                    </a:solidFill>
                    <a:latin typeface="Comic Sans MS" panose="030F0702030302020204" pitchFamily="66" charset="0"/>
                  </a:rPr>
                  <a:t>. Integral de uma função</a:t>
                </a:r>
                <a:endParaRPr lang="pt-BR" b="1" dirty="0" smtClean="0">
                  <a:solidFill>
                    <a:srgbClr val="C00000"/>
                  </a:solidFill>
                  <a:latin typeface="Comic Sans MS" panose="030F0702030302020204" pitchFamily="66" charset="0"/>
                </a:endParaRPr>
              </a:p>
              <a:p>
                <a:pPr marL="0" indent="0">
                  <a:lnSpc>
                    <a:spcPct val="150000"/>
                  </a:lnSpc>
                  <a:buNone/>
                </a:pPr>
                <a14:m>
                  <m:oMathPara xmlns:m="http://schemas.openxmlformats.org/officeDocument/2006/math">
                    <m:oMathParaPr>
                      <m:jc m:val="centerGroup"/>
                    </m:oMathParaPr>
                    <m:oMath xmlns:m="http://schemas.openxmlformats.org/officeDocument/2006/math">
                      <m:r>
                        <a:rPr lang="pt-BR" sz="2400" b="1" i="1" smtClean="0">
                          <a:solidFill>
                            <a:schemeClr val="tx2">
                              <a:lumMod val="50000"/>
                            </a:schemeClr>
                          </a:solidFill>
                          <a:latin typeface="Cambria Math" panose="02040503050406030204" pitchFamily="18" charset="0"/>
                          <a:ea typeface="Cambria Math" panose="02040503050406030204" pitchFamily="18" charset="0"/>
                        </a:rPr>
                        <m:t>𝓛</m:t>
                      </m:r>
                      <m:d>
                        <m:dPr>
                          <m:ctrlPr>
                            <a:rPr lang="pt-BR" sz="2400" b="1" i="1" smtClean="0">
                              <a:solidFill>
                                <a:schemeClr val="tx2">
                                  <a:lumMod val="50000"/>
                                </a:schemeClr>
                              </a:solidFill>
                              <a:latin typeface="Cambria Math" panose="02040503050406030204" pitchFamily="18" charset="0"/>
                              <a:ea typeface="Cambria Math" panose="02040503050406030204" pitchFamily="18" charset="0"/>
                            </a:rPr>
                          </m:ctrlPr>
                        </m:dPr>
                        <m:e>
                          <m:nary>
                            <m:naryPr>
                              <m:ctrlPr>
                                <a:rPr lang="pt-BR" sz="2400" b="1" i="1" smtClean="0">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sz="2400" b="1" i="1" smtClean="0">
                                  <a:solidFill>
                                    <a:schemeClr val="tx2">
                                      <a:lumMod val="50000"/>
                                    </a:schemeClr>
                                  </a:solidFill>
                                  <a:latin typeface="Cambria Math" panose="02040503050406030204" pitchFamily="18" charset="0"/>
                                  <a:ea typeface="Cambria Math" panose="02040503050406030204" pitchFamily="18" charset="0"/>
                                </a:rPr>
                                <m:t>−</m:t>
                              </m:r>
                              <m:r>
                                <a:rPr lang="pt-BR" sz="2400" b="1" i="1" smtClean="0">
                                  <a:solidFill>
                                    <a:schemeClr val="tx2">
                                      <a:lumMod val="50000"/>
                                    </a:schemeClr>
                                  </a:solidFill>
                                  <a:latin typeface="Cambria Math" panose="02040503050406030204" pitchFamily="18" charset="0"/>
                                  <a:ea typeface="Cambria Math" panose="02040503050406030204" pitchFamily="18" charset="0"/>
                                </a:rPr>
                                <m:t>∞</m:t>
                              </m:r>
                            </m:sub>
                            <m:sup>
                              <m:r>
                                <a:rPr lang="pt-BR" sz="2400" b="1" i="1" smtClean="0">
                                  <a:solidFill>
                                    <a:schemeClr val="tx2">
                                      <a:lumMod val="50000"/>
                                    </a:schemeClr>
                                  </a:solidFill>
                                  <a:latin typeface="Cambria Math" panose="02040503050406030204" pitchFamily="18" charset="0"/>
                                  <a:ea typeface="Cambria Math" panose="02040503050406030204" pitchFamily="18" charset="0"/>
                                </a:rPr>
                                <m:t>𝒕</m:t>
                              </m:r>
                            </m:sup>
                            <m:e>
                              <m:r>
                                <a:rPr lang="pt-BR" sz="2400" b="1" i="1" smtClean="0">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smtClean="0">
                                      <a:solidFill>
                                        <a:schemeClr val="tx2">
                                          <a:lumMod val="50000"/>
                                        </a:schemeClr>
                                      </a:solidFill>
                                      <a:latin typeface="Cambria Math" panose="02040503050406030204" pitchFamily="18" charset="0"/>
                                      <a:ea typeface="Cambria Math" panose="02040503050406030204" pitchFamily="18" charset="0"/>
                                    </a:rPr>
                                  </m:ctrlPr>
                                </m:dPr>
                                <m:e>
                                  <m:r>
                                    <a:rPr lang="pt-BR" sz="2400" b="1" i="1" smtClean="0">
                                      <a:solidFill>
                                        <a:schemeClr val="tx2">
                                          <a:lumMod val="50000"/>
                                        </a:schemeClr>
                                      </a:solidFill>
                                      <a:latin typeface="Cambria Math" panose="02040503050406030204" pitchFamily="18" charset="0"/>
                                      <a:ea typeface="Cambria Math" panose="02040503050406030204" pitchFamily="18" charset="0"/>
                                    </a:rPr>
                                    <m:t>𝝉</m:t>
                                  </m:r>
                                </m:e>
                              </m:d>
                              <m:r>
                                <a:rPr lang="pt-BR" sz="2400" b="1" i="1" smtClean="0">
                                  <a:solidFill>
                                    <a:schemeClr val="tx2">
                                      <a:lumMod val="50000"/>
                                    </a:schemeClr>
                                  </a:solidFill>
                                  <a:latin typeface="Cambria Math" panose="02040503050406030204" pitchFamily="18" charset="0"/>
                                  <a:ea typeface="Cambria Math" panose="02040503050406030204" pitchFamily="18" charset="0"/>
                                </a:rPr>
                                <m:t>𝒅</m:t>
                              </m:r>
                              <m:r>
                                <a:rPr lang="pt-BR" sz="2400" b="1" i="1" smtClean="0">
                                  <a:solidFill>
                                    <a:schemeClr val="tx2">
                                      <a:lumMod val="50000"/>
                                    </a:schemeClr>
                                  </a:solidFill>
                                  <a:latin typeface="Cambria Math" panose="02040503050406030204" pitchFamily="18" charset="0"/>
                                  <a:ea typeface="Cambria Math" panose="02040503050406030204" pitchFamily="18" charset="0"/>
                                </a:rPr>
                                <m:t>𝝉</m:t>
                              </m:r>
                            </m:e>
                          </m:nary>
                        </m:e>
                      </m:d>
                      <m:r>
                        <a:rPr lang="pt-BR" sz="2400" b="1" i="1" smtClean="0">
                          <a:solidFill>
                            <a:schemeClr val="tx2">
                              <a:lumMod val="50000"/>
                            </a:schemeClr>
                          </a:solidFill>
                          <a:latin typeface="Cambria Math" panose="02040503050406030204" pitchFamily="18" charset="0"/>
                        </a:rPr>
                        <m:t>=</m:t>
                      </m:r>
                      <m:f>
                        <m:fPr>
                          <m:ctrlPr>
                            <a:rPr lang="pt-BR" sz="2400" b="1" i="1" smtClean="0">
                              <a:solidFill>
                                <a:schemeClr val="tx2">
                                  <a:lumMod val="50000"/>
                                </a:schemeClr>
                              </a:solidFill>
                              <a:latin typeface="Cambria Math" panose="02040503050406030204" pitchFamily="18" charset="0"/>
                            </a:rPr>
                          </m:ctrlPr>
                        </m:fPr>
                        <m:num>
                          <m:r>
                            <a:rPr lang="pt-BR" sz="2400" b="1" i="1">
                              <a:solidFill>
                                <a:schemeClr val="tx2">
                                  <a:lumMod val="50000"/>
                                </a:schemeClr>
                              </a:solidFill>
                              <a:latin typeface="Cambria Math" panose="02040503050406030204" pitchFamily="18" charset="0"/>
                            </a:rPr>
                            <m:t>𝑭</m:t>
                          </m:r>
                          <m:r>
                            <a:rPr lang="pt-BR" sz="2400" b="1" i="1">
                              <a:solidFill>
                                <a:schemeClr val="tx2">
                                  <a:lumMod val="50000"/>
                                </a:schemeClr>
                              </a:solidFill>
                              <a:latin typeface="Cambria Math" panose="02040503050406030204" pitchFamily="18" charset="0"/>
                            </a:rPr>
                            <m:t>(</m:t>
                          </m:r>
                          <m:r>
                            <a:rPr lang="pt-BR" sz="2400" b="1" i="1">
                              <a:solidFill>
                                <a:schemeClr val="tx2">
                                  <a:lumMod val="50000"/>
                                </a:schemeClr>
                              </a:solidFill>
                              <a:latin typeface="Cambria Math" panose="02040503050406030204" pitchFamily="18" charset="0"/>
                            </a:rPr>
                            <m:t>𝒔</m:t>
                          </m:r>
                          <m:r>
                            <a:rPr lang="pt-BR" sz="2400" b="1" i="1">
                              <a:solidFill>
                                <a:schemeClr val="tx2">
                                  <a:lumMod val="50000"/>
                                </a:schemeClr>
                              </a:solidFill>
                              <a:latin typeface="Cambria Math" panose="02040503050406030204" pitchFamily="18" charset="0"/>
                            </a:rPr>
                            <m:t>)</m:t>
                          </m:r>
                        </m:num>
                        <m:den>
                          <m:r>
                            <a:rPr lang="pt-BR" sz="2400" b="1" i="1" smtClean="0">
                              <a:solidFill>
                                <a:schemeClr val="tx2">
                                  <a:lumMod val="50000"/>
                                </a:schemeClr>
                              </a:solidFill>
                              <a:latin typeface="Cambria Math" panose="02040503050406030204" pitchFamily="18" charset="0"/>
                            </a:rPr>
                            <m:t>𝒔</m:t>
                          </m:r>
                        </m:den>
                      </m:f>
                      <m:r>
                        <a:rPr lang="pt-BR" sz="2400" b="1" i="1" smtClean="0">
                          <a:solidFill>
                            <a:schemeClr val="tx2">
                              <a:lumMod val="50000"/>
                            </a:schemeClr>
                          </a:solidFill>
                          <a:latin typeface="Cambria Math" panose="02040503050406030204" pitchFamily="18" charset="0"/>
                        </a:rPr>
                        <m:t>+</m:t>
                      </m:r>
                      <m:f>
                        <m:fPr>
                          <m:ctrlPr>
                            <a:rPr lang="pt-BR" sz="2400" b="1" i="1" smtClean="0">
                              <a:solidFill>
                                <a:schemeClr val="tx2">
                                  <a:lumMod val="50000"/>
                                </a:schemeClr>
                              </a:solidFill>
                              <a:latin typeface="Cambria Math" panose="02040503050406030204" pitchFamily="18" charset="0"/>
                            </a:rPr>
                          </m:ctrlPr>
                        </m:fPr>
                        <m:num>
                          <m:nary>
                            <m:naryPr>
                              <m:ctrlPr>
                                <a:rPr lang="pt-BR" sz="2400" b="1" i="1">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m:t>
                              </m:r>
                            </m:sub>
                            <m:sup>
                              <m:r>
                                <a:rPr lang="pt-BR" sz="2400" b="1" i="1" smtClean="0">
                                  <a:solidFill>
                                    <a:schemeClr val="tx2">
                                      <a:lumMod val="50000"/>
                                    </a:schemeClr>
                                  </a:solidFill>
                                  <a:latin typeface="Cambria Math" panose="02040503050406030204" pitchFamily="18" charset="0"/>
                                  <a:ea typeface="Cambria Math" panose="02040503050406030204" pitchFamily="18" charset="0"/>
                                </a:rPr>
                                <m:t>𝟎</m:t>
                              </m:r>
                              <m:r>
                                <a:rPr lang="pt-BR" sz="2400" b="1" i="1" smtClean="0">
                                  <a:solidFill>
                                    <a:schemeClr val="tx2">
                                      <a:lumMod val="50000"/>
                                    </a:schemeClr>
                                  </a:solidFill>
                                  <a:latin typeface="Cambria Math" panose="02040503050406030204" pitchFamily="18" charset="0"/>
                                  <a:ea typeface="Cambria Math" panose="02040503050406030204" pitchFamily="18" charset="0"/>
                                </a:rPr>
                                <m:t>−</m:t>
                              </m:r>
                            </m:sup>
                            <m:e>
                              <m:r>
                                <a:rPr lang="pt-BR" sz="24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𝝉</m:t>
                                  </m:r>
                                </m:e>
                              </m:d>
                              <m:r>
                                <a:rPr lang="pt-BR" sz="2400" b="1" i="1">
                                  <a:solidFill>
                                    <a:schemeClr val="tx2">
                                      <a:lumMod val="50000"/>
                                    </a:schemeClr>
                                  </a:solidFill>
                                  <a:latin typeface="Cambria Math" panose="02040503050406030204" pitchFamily="18" charset="0"/>
                                  <a:ea typeface="Cambria Math" panose="02040503050406030204" pitchFamily="18" charset="0"/>
                                </a:rPr>
                                <m:t>𝒅</m:t>
                              </m:r>
                              <m:r>
                                <a:rPr lang="pt-BR" sz="2400" b="1" i="1">
                                  <a:solidFill>
                                    <a:schemeClr val="tx2">
                                      <a:lumMod val="50000"/>
                                    </a:schemeClr>
                                  </a:solidFill>
                                  <a:latin typeface="Cambria Math" panose="02040503050406030204" pitchFamily="18" charset="0"/>
                                  <a:ea typeface="Cambria Math" panose="02040503050406030204" pitchFamily="18" charset="0"/>
                                </a:rPr>
                                <m:t>𝝉</m:t>
                              </m:r>
                            </m:e>
                          </m:nary>
                        </m:num>
                        <m:den>
                          <m:r>
                            <a:rPr lang="pt-BR" sz="2400" b="1" i="1" smtClean="0">
                              <a:solidFill>
                                <a:schemeClr val="tx2">
                                  <a:lumMod val="50000"/>
                                </a:schemeClr>
                              </a:solidFill>
                              <a:latin typeface="Cambria Math" panose="02040503050406030204" pitchFamily="18" charset="0"/>
                            </a:rPr>
                            <m:t>𝒔</m:t>
                          </m:r>
                        </m:den>
                      </m:f>
                    </m:oMath>
                  </m:oMathPara>
                </a14:m>
                <a:endParaRPr lang="pt-BR" sz="2400" b="1" dirty="0" smtClean="0">
                  <a:solidFill>
                    <a:schemeClr val="tx2">
                      <a:lumMod val="50000"/>
                    </a:schemeClr>
                  </a:solidFill>
                  <a:latin typeface="Comic Sans MS" panose="030F0702030302020204" pitchFamily="66" charset="0"/>
                </a:endParaRPr>
              </a:p>
              <a:p>
                <a:pPr marL="0" indent="0">
                  <a:lnSpc>
                    <a:spcPct val="150000"/>
                  </a:lnSpc>
                  <a:buNone/>
                </a:pPr>
                <a:r>
                  <a:rPr lang="pt-BR" sz="2400" b="1" dirty="0" smtClean="0">
                    <a:solidFill>
                      <a:schemeClr val="tx2">
                        <a:lumMod val="50000"/>
                      </a:schemeClr>
                    </a:solidFill>
                    <a:latin typeface="Comic Sans MS" panose="030F0702030302020204" pitchFamily="66" charset="0"/>
                  </a:rPr>
                  <a:t>Exemplo: Vamos usar P7 e P8 para ver se as relações são consistentes.</a:t>
                </a:r>
                <a:endParaRPr lang="pt-BR" sz="2400" b="1" dirty="0" smtClean="0">
                  <a:solidFill>
                    <a:schemeClr val="tx2">
                      <a:lumMod val="50000"/>
                    </a:schemeClr>
                  </a:solidFill>
                  <a:latin typeface="Comic Sans MS" panose="030F0702030302020204" pitchFamily="66" charset="0"/>
                </a:endParaRPr>
              </a:p>
              <a:p>
                <a:pPr marL="0" indent="0">
                  <a:lnSpc>
                    <a:spcPct val="150000"/>
                  </a:lnSpc>
                  <a:buNone/>
                </a:pPr>
                <a14:m>
                  <m:oMath xmlns:m="http://schemas.openxmlformats.org/officeDocument/2006/math">
                    <m:r>
                      <a:rPr lang="pt-BR" sz="2400" b="1" i="1" smtClean="0">
                        <a:solidFill>
                          <a:schemeClr val="tx2">
                            <a:lumMod val="50000"/>
                          </a:schemeClr>
                        </a:solidFill>
                        <a:latin typeface="Cambria Math" panose="02040503050406030204" pitchFamily="18" charset="0"/>
                        <a:ea typeface="Cambria Math" panose="02040503050406030204" pitchFamily="18" charset="0"/>
                      </a:rPr>
                      <m:t>𝓛</m:t>
                    </m:r>
                    <m:d>
                      <m:dPr>
                        <m:ctrlPr>
                          <a:rPr lang="pt-BR" sz="2400" b="1" i="1" smtClean="0">
                            <a:solidFill>
                              <a:schemeClr val="tx2">
                                <a:lumMod val="50000"/>
                              </a:schemeClr>
                            </a:solidFill>
                            <a:latin typeface="Cambria Math" panose="02040503050406030204" pitchFamily="18" charset="0"/>
                            <a:ea typeface="Cambria Math" panose="02040503050406030204" pitchFamily="18" charset="0"/>
                          </a:rPr>
                        </m:ctrlPr>
                      </m:dPr>
                      <m:e>
                        <m:r>
                          <a:rPr lang="pt-BR" sz="2400" b="1" i="1" smtClean="0">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smtClean="0">
                                <a:solidFill>
                                  <a:schemeClr val="tx2">
                                    <a:lumMod val="50000"/>
                                  </a:schemeClr>
                                </a:solidFill>
                                <a:latin typeface="Cambria Math" panose="02040503050406030204" pitchFamily="18" charset="0"/>
                                <a:ea typeface="Cambria Math" panose="02040503050406030204" pitchFamily="18" charset="0"/>
                              </a:rPr>
                            </m:ctrlPr>
                          </m:dPr>
                          <m:e>
                            <m:r>
                              <a:rPr lang="pt-BR" sz="2400" b="1" i="1" smtClean="0">
                                <a:solidFill>
                                  <a:schemeClr val="tx2">
                                    <a:lumMod val="50000"/>
                                  </a:schemeClr>
                                </a:solidFill>
                                <a:latin typeface="Cambria Math" panose="02040503050406030204" pitchFamily="18" charset="0"/>
                                <a:ea typeface="Cambria Math" panose="02040503050406030204" pitchFamily="18" charset="0"/>
                              </a:rPr>
                              <m:t>𝒕</m:t>
                            </m:r>
                          </m:e>
                        </m:d>
                      </m:e>
                    </m:d>
                    <m:r>
                      <a:rPr lang="pt-BR" sz="2400" b="1" i="1" smtClean="0">
                        <a:solidFill>
                          <a:schemeClr val="tx2">
                            <a:lumMod val="50000"/>
                          </a:schemeClr>
                        </a:solidFill>
                        <a:latin typeface="Cambria Math" panose="02040503050406030204" pitchFamily="18" charset="0"/>
                        <a:ea typeface="Cambria Math" panose="02040503050406030204" pitchFamily="18" charset="0"/>
                      </a:rPr>
                      <m:t>= </m:t>
                    </m:r>
                    <m:r>
                      <a:rPr lang="pt-BR" sz="2400" b="1" i="1">
                        <a:solidFill>
                          <a:schemeClr val="tx2">
                            <a:lumMod val="50000"/>
                          </a:schemeClr>
                        </a:solidFill>
                        <a:latin typeface="Cambria Math" panose="02040503050406030204" pitchFamily="18" charset="0"/>
                        <a:ea typeface="Cambria Math" panose="02040503050406030204" pitchFamily="18" charset="0"/>
                      </a:rPr>
                      <m:t>𝓛</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f>
                          <m:fPr>
                            <m:ctrlPr>
                              <a:rPr lang="pt-BR" sz="2400" b="1" i="1" smtClean="0">
                                <a:solidFill>
                                  <a:schemeClr val="tx2">
                                    <a:lumMod val="50000"/>
                                  </a:schemeClr>
                                </a:solidFill>
                                <a:latin typeface="Cambria Math" panose="02040503050406030204" pitchFamily="18" charset="0"/>
                                <a:ea typeface="Cambria Math" panose="02040503050406030204" pitchFamily="18" charset="0"/>
                              </a:rPr>
                            </m:ctrlPr>
                          </m:fPr>
                          <m:num>
                            <m:r>
                              <a:rPr lang="pt-BR" sz="2400" b="1" i="1" smtClean="0">
                                <a:solidFill>
                                  <a:schemeClr val="tx2">
                                    <a:lumMod val="50000"/>
                                  </a:schemeClr>
                                </a:solidFill>
                                <a:latin typeface="Cambria Math" panose="02040503050406030204" pitchFamily="18" charset="0"/>
                                <a:ea typeface="Cambria Math" panose="02040503050406030204" pitchFamily="18" charset="0"/>
                              </a:rPr>
                              <m:t>𝝏</m:t>
                            </m:r>
                          </m:num>
                          <m:den>
                            <m:r>
                              <a:rPr lang="pt-BR" sz="2400" b="1" i="1" smtClean="0">
                                <a:solidFill>
                                  <a:schemeClr val="tx2">
                                    <a:lumMod val="50000"/>
                                  </a:schemeClr>
                                </a:solidFill>
                                <a:latin typeface="Cambria Math" panose="02040503050406030204" pitchFamily="18" charset="0"/>
                                <a:ea typeface="Cambria Math" panose="02040503050406030204" pitchFamily="18" charset="0"/>
                              </a:rPr>
                              <m:t>𝝏</m:t>
                            </m:r>
                            <m:r>
                              <a:rPr lang="pt-BR" sz="2400" b="1" i="1" smtClean="0">
                                <a:solidFill>
                                  <a:schemeClr val="tx2">
                                    <a:lumMod val="50000"/>
                                  </a:schemeClr>
                                </a:solidFill>
                                <a:latin typeface="Cambria Math" panose="02040503050406030204" pitchFamily="18" charset="0"/>
                                <a:ea typeface="Cambria Math" panose="02040503050406030204" pitchFamily="18" charset="0"/>
                              </a:rPr>
                              <m:t>𝒕</m:t>
                            </m:r>
                          </m:den>
                        </m:f>
                        <m:nary>
                          <m:naryPr>
                            <m:ctrlPr>
                              <a:rPr lang="pt-BR" sz="2400" b="1" i="1">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m:t>
                            </m:r>
                          </m:sub>
                          <m:sup>
                            <m:r>
                              <a:rPr lang="pt-BR" sz="2400" b="1" i="1">
                                <a:solidFill>
                                  <a:schemeClr val="tx2">
                                    <a:lumMod val="50000"/>
                                  </a:schemeClr>
                                </a:solidFill>
                                <a:latin typeface="Cambria Math" panose="02040503050406030204" pitchFamily="18" charset="0"/>
                                <a:ea typeface="Cambria Math" panose="02040503050406030204" pitchFamily="18" charset="0"/>
                              </a:rPr>
                              <m:t>𝒕</m:t>
                            </m:r>
                          </m:sup>
                          <m:e>
                            <m:r>
                              <a:rPr lang="pt-BR" sz="24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𝝉</m:t>
                                </m:r>
                              </m:e>
                            </m:d>
                            <m:r>
                              <a:rPr lang="pt-BR" sz="2400" b="1" i="1">
                                <a:solidFill>
                                  <a:schemeClr val="tx2">
                                    <a:lumMod val="50000"/>
                                  </a:schemeClr>
                                </a:solidFill>
                                <a:latin typeface="Cambria Math" panose="02040503050406030204" pitchFamily="18" charset="0"/>
                                <a:ea typeface="Cambria Math" panose="02040503050406030204" pitchFamily="18" charset="0"/>
                              </a:rPr>
                              <m:t>𝒅</m:t>
                            </m:r>
                            <m:r>
                              <a:rPr lang="pt-BR" sz="2400" b="1" i="1">
                                <a:solidFill>
                                  <a:schemeClr val="tx2">
                                    <a:lumMod val="50000"/>
                                  </a:schemeClr>
                                </a:solidFill>
                                <a:latin typeface="Cambria Math" panose="02040503050406030204" pitchFamily="18" charset="0"/>
                                <a:ea typeface="Cambria Math" panose="02040503050406030204" pitchFamily="18" charset="0"/>
                              </a:rPr>
                              <m:t>𝝉</m:t>
                            </m:r>
                          </m:e>
                        </m:nary>
                      </m:e>
                    </m:d>
                    <m:r>
                      <a:rPr lang="pt-BR" sz="2400" b="1" i="1">
                        <a:solidFill>
                          <a:schemeClr val="tx2">
                            <a:lumMod val="50000"/>
                          </a:schemeClr>
                        </a:solidFill>
                        <a:latin typeface="Cambria Math" panose="02040503050406030204" pitchFamily="18" charset="0"/>
                      </a:rPr>
                      <m:t>=</m:t>
                    </m:r>
                    <m:r>
                      <a:rPr lang="pt-BR" sz="2400" b="1" i="1" smtClean="0">
                        <a:solidFill>
                          <a:schemeClr val="tx2">
                            <a:lumMod val="50000"/>
                          </a:schemeClr>
                        </a:solidFill>
                        <a:latin typeface="Cambria Math" panose="02040503050406030204" pitchFamily="18" charset="0"/>
                      </a:rPr>
                      <m:t>𝒔</m:t>
                    </m:r>
                    <m:r>
                      <a:rPr lang="pt-BR" sz="2400" b="1" i="1">
                        <a:solidFill>
                          <a:schemeClr val="tx2">
                            <a:lumMod val="50000"/>
                          </a:schemeClr>
                        </a:solidFill>
                        <a:latin typeface="Cambria Math" panose="02040503050406030204" pitchFamily="18" charset="0"/>
                        <a:ea typeface="Cambria Math" panose="02040503050406030204" pitchFamily="18" charset="0"/>
                      </a:rPr>
                      <m:t>𝓛</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nary>
                          <m:naryPr>
                            <m:ctrlPr>
                              <a:rPr lang="pt-BR" sz="2400" b="1" i="1">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m:t>
                            </m:r>
                          </m:sub>
                          <m:sup>
                            <m:r>
                              <a:rPr lang="pt-BR" sz="2400" b="1" i="1">
                                <a:solidFill>
                                  <a:schemeClr val="tx2">
                                    <a:lumMod val="50000"/>
                                  </a:schemeClr>
                                </a:solidFill>
                                <a:latin typeface="Cambria Math" panose="02040503050406030204" pitchFamily="18" charset="0"/>
                                <a:ea typeface="Cambria Math" panose="02040503050406030204" pitchFamily="18" charset="0"/>
                              </a:rPr>
                              <m:t>𝒕</m:t>
                            </m:r>
                          </m:sup>
                          <m:e>
                            <m:r>
                              <a:rPr lang="pt-BR" sz="24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𝝉</m:t>
                                </m:r>
                              </m:e>
                            </m:d>
                            <m:r>
                              <a:rPr lang="pt-BR" sz="2400" b="1" i="1">
                                <a:solidFill>
                                  <a:schemeClr val="tx2">
                                    <a:lumMod val="50000"/>
                                  </a:schemeClr>
                                </a:solidFill>
                                <a:latin typeface="Cambria Math" panose="02040503050406030204" pitchFamily="18" charset="0"/>
                                <a:ea typeface="Cambria Math" panose="02040503050406030204" pitchFamily="18" charset="0"/>
                              </a:rPr>
                              <m:t>𝒅</m:t>
                            </m:r>
                            <m:r>
                              <a:rPr lang="pt-BR" sz="2400" b="1" i="1">
                                <a:solidFill>
                                  <a:schemeClr val="tx2">
                                    <a:lumMod val="50000"/>
                                  </a:schemeClr>
                                </a:solidFill>
                                <a:latin typeface="Cambria Math" panose="02040503050406030204" pitchFamily="18" charset="0"/>
                                <a:ea typeface="Cambria Math" panose="02040503050406030204" pitchFamily="18" charset="0"/>
                              </a:rPr>
                              <m:t>𝝉</m:t>
                            </m:r>
                          </m:e>
                        </m:nary>
                      </m:e>
                    </m:d>
                    <m:r>
                      <a:rPr lang="pt-BR" sz="2400" b="1" i="1" smtClean="0">
                        <a:solidFill>
                          <a:schemeClr val="tx2">
                            <a:lumMod val="50000"/>
                          </a:schemeClr>
                        </a:solidFill>
                        <a:latin typeface="Cambria Math" panose="02040503050406030204" pitchFamily="18" charset="0"/>
                        <a:ea typeface="Cambria Math" panose="02040503050406030204" pitchFamily="18" charset="0"/>
                      </a:rPr>
                      <m:t>−</m:t>
                    </m:r>
                    <m:nary>
                      <m:naryPr>
                        <m:ctrlPr>
                          <a:rPr lang="pt-BR" sz="2400" b="1" i="1">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m:t>
                        </m:r>
                      </m:sub>
                      <m:sup>
                        <m:r>
                          <a:rPr lang="pt-BR" sz="2400" b="1" i="1">
                            <a:solidFill>
                              <a:schemeClr val="tx2">
                                <a:lumMod val="50000"/>
                              </a:schemeClr>
                            </a:solidFill>
                            <a:latin typeface="Cambria Math" panose="02040503050406030204" pitchFamily="18" charset="0"/>
                            <a:ea typeface="Cambria Math" panose="02040503050406030204" pitchFamily="18" charset="0"/>
                          </a:rPr>
                          <m:t>𝟎</m:t>
                        </m:r>
                        <m:r>
                          <a:rPr lang="pt-BR" sz="2400" b="1" i="1">
                            <a:solidFill>
                              <a:schemeClr val="tx2">
                                <a:lumMod val="50000"/>
                              </a:schemeClr>
                            </a:solidFill>
                            <a:latin typeface="Cambria Math" panose="02040503050406030204" pitchFamily="18" charset="0"/>
                            <a:ea typeface="Cambria Math" panose="02040503050406030204" pitchFamily="18" charset="0"/>
                          </a:rPr>
                          <m:t>−</m:t>
                        </m:r>
                      </m:sup>
                      <m:e>
                        <m:r>
                          <a:rPr lang="pt-BR" sz="24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𝝉</m:t>
                            </m:r>
                          </m:e>
                        </m:d>
                        <m:r>
                          <a:rPr lang="pt-BR" sz="2400" b="1" i="1">
                            <a:solidFill>
                              <a:schemeClr val="tx2">
                                <a:lumMod val="50000"/>
                              </a:schemeClr>
                            </a:solidFill>
                            <a:latin typeface="Cambria Math" panose="02040503050406030204" pitchFamily="18" charset="0"/>
                            <a:ea typeface="Cambria Math" panose="02040503050406030204" pitchFamily="18" charset="0"/>
                          </a:rPr>
                          <m:t>𝒅</m:t>
                        </m:r>
                        <m:r>
                          <a:rPr lang="pt-BR" sz="2400" b="1" i="1">
                            <a:solidFill>
                              <a:schemeClr val="tx2">
                                <a:lumMod val="50000"/>
                              </a:schemeClr>
                            </a:solidFill>
                            <a:latin typeface="Cambria Math" panose="02040503050406030204" pitchFamily="18" charset="0"/>
                            <a:ea typeface="Cambria Math" panose="02040503050406030204" pitchFamily="18" charset="0"/>
                          </a:rPr>
                          <m:t>𝝉</m:t>
                        </m:r>
                      </m:e>
                    </m:nary>
                  </m:oMath>
                </a14:m>
                <a:r>
                  <a:rPr lang="pt-BR" sz="2400" b="1" dirty="0" smtClean="0">
                    <a:solidFill>
                      <a:schemeClr val="tx2">
                        <a:lumMod val="50000"/>
                      </a:schemeClr>
                    </a:solidFill>
                    <a:latin typeface="Comic Sans MS" panose="030F0702030302020204" pitchFamily="66" charset="0"/>
                  </a:rPr>
                  <a:t>    por P7</a:t>
                </a:r>
                <a:endParaRPr lang="pt-BR" sz="2400" b="1" dirty="0" smtClean="0">
                  <a:solidFill>
                    <a:schemeClr val="tx2">
                      <a:lumMod val="50000"/>
                    </a:schemeClr>
                  </a:solidFill>
                  <a:latin typeface="Comic Sans MS" panose="030F0702030302020204" pitchFamily="66" charset="0"/>
                </a:endParaRPr>
              </a:p>
              <a:p>
                <a:pPr marL="0" indent="0">
                  <a:lnSpc>
                    <a:spcPct val="150000"/>
                  </a:lnSpc>
                  <a:buNone/>
                </a:pPr>
                <a14:m>
                  <m:oMathPara xmlns:m="http://schemas.openxmlformats.org/officeDocument/2006/math">
                    <m:oMathParaPr>
                      <m:jc m:val="centerGroup"/>
                    </m:oMathParaPr>
                    <m:oMath xmlns:m="http://schemas.openxmlformats.org/officeDocument/2006/math">
                      <m:r>
                        <a:rPr lang="pt-BR" sz="2400" b="1" i="1">
                          <a:solidFill>
                            <a:schemeClr val="tx2">
                              <a:lumMod val="50000"/>
                            </a:schemeClr>
                          </a:solidFill>
                          <a:latin typeface="Cambria Math" panose="02040503050406030204" pitchFamily="18" charset="0"/>
                          <a:ea typeface="Cambria Math" panose="02040503050406030204" pitchFamily="18" charset="0"/>
                        </a:rPr>
                        <m:t>𝓛</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𝒕</m:t>
                              </m:r>
                            </m:e>
                          </m:d>
                        </m:e>
                      </m:d>
                      <m:r>
                        <a:rPr lang="pt-BR" sz="2400" b="1" i="1">
                          <a:solidFill>
                            <a:schemeClr val="tx2">
                              <a:lumMod val="50000"/>
                            </a:schemeClr>
                          </a:solidFill>
                          <a:latin typeface="Cambria Math" panose="02040503050406030204" pitchFamily="18" charset="0"/>
                          <a:ea typeface="Cambria Math" panose="02040503050406030204" pitchFamily="18" charset="0"/>
                        </a:rPr>
                        <m:t>= </m:t>
                      </m:r>
                      <m:r>
                        <a:rPr lang="pt-BR" sz="2400" b="1" i="1">
                          <a:solidFill>
                            <a:schemeClr val="tx2">
                              <a:lumMod val="50000"/>
                            </a:schemeClr>
                          </a:solidFill>
                          <a:latin typeface="Cambria Math" panose="02040503050406030204" pitchFamily="18" charset="0"/>
                        </a:rPr>
                        <m:t>𝒔</m:t>
                      </m:r>
                      <m:d>
                        <m:dPr>
                          <m:ctrlPr>
                            <a:rPr lang="pt-BR" sz="2400" b="1" i="1" smtClean="0">
                              <a:solidFill>
                                <a:schemeClr val="tx2">
                                  <a:lumMod val="50000"/>
                                </a:schemeClr>
                              </a:solidFill>
                              <a:latin typeface="Cambria Math" panose="02040503050406030204" pitchFamily="18" charset="0"/>
                            </a:rPr>
                          </m:ctrlPr>
                        </m:dPr>
                        <m:e>
                          <m:f>
                            <m:fPr>
                              <m:ctrlPr>
                                <a:rPr lang="pt-BR" sz="2400" b="1" i="1">
                                  <a:solidFill>
                                    <a:schemeClr val="tx2">
                                      <a:lumMod val="50000"/>
                                    </a:schemeClr>
                                  </a:solidFill>
                                  <a:latin typeface="Cambria Math" panose="02040503050406030204" pitchFamily="18" charset="0"/>
                                </a:rPr>
                              </m:ctrlPr>
                            </m:fPr>
                            <m:num>
                              <m:r>
                                <a:rPr lang="pt-BR" sz="2400" b="1" i="1">
                                  <a:solidFill>
                                    <a:schemeClr val="tx2">
                                      <a:lumMod val="50000"/>
                                    </a:schemeClr>
                                  </a:solidFill>
                                  <a:latin typeface="Cambria Math" panose="02040503050406030204" pitchFamily="18" charset="0"/>
                                </a:rPr>
                                <m:t>𝑭</m:t>
                              </m:r>
                              <m:r>
                                <a:rPr lang="pt-BR" sz="2400" b="1" i="1">
                                  <a:solidFill>
                                    <a:schemeClr val="tx2">
                                      <a:lumMod val="50000"/>
                                    </a:schemeClr>
                                  </a:solidFill>
                                  <a:latin typeface="Cambria Math" panose="02040503050406030204" pitchFamily="18" charset="0"/>
                                </a:rPr>
                                <m:t>(</m:t>
                              </m:r>
                              <m:r>
                                <a:rPr lang="pt-BR" sz="2400" b="1" i="1">
                                  <a:solidFill>
                                    <a:schemeClr val="tx2">
                                      <a:lumMod val="50000"/>
                                    </a:schemeClr>
                                  </a:solidFill>
                                  <a:latin typeface="Cambria Math" panose="02040503050406030204" pitchFamily="18" charset="0"/>
                                </a:rPr>
                                <m:t>𝒔</m:t>
                              </m:r>
                              <m:r>
                                <a:rPr lang="pt-BR" sz="2400" b="1" i="1">
                                  <a:solidFill>
                                    <a:schemeClr val="tx2">
                                      <a:lumMod val="50000"/>
                                    </a:schemeClr>
                                  </a:solidFill>
                                  <a:latin typeface="Cambria Math" panose="02040503050406030204" pitchFamily="18" charset="0"/>
                                </a:rPr>
                                <m:t>)</m:t>
                              </m:r>
                            </m:num>
                            <m:den>
                              <m:r>
                                <a:rPr lang="pt-BR" sz="2400" b="1" i="1">
                                  <a:solidFill>
                                    <a:schemeClr val="tx2">
                                      <a:lumMod val="50000"/>
                                    </a:schemeClr>
                                  </a:solidFill>
                                  <a:latin typeface="Cambria Math" panose="02040503050406030204" pitchFamily="18" charset="0"/>
                                </a:rPr>
                                <m:t>𝒔</m:t>
                              </m:r>
                            </m:den>
                          </m:f>
                          <m:r>
                            <a:rPr lang="pt-BR" sz="2400" b="1" i="1">
                              <a:solidFill>
                                <a:schemeClr val="tx2">
                                  <a:lumMod val="50000"/>
                                </a:schemeClr>
                              </a:solidFill>
                              <a:latin typeface="Cambria Math" panose="02040503050406030204" pitchFamily="18" charset="0"/>
                            </a:rPr>
                            <m:t>+</m:t>
                          </m:r>
                          <m:f>
                            <m:fPr>
                              <m:ctrlPr>
                                <a:rPr lang="pt-BR" sz="2400" b="1" i="1">
                                  <a:solidFill>
                                    <a:schemeClr val="tx2">
                                      <a:lumMod val="50000"/>
                                    </a:schemeClr>
                                  </a:solidFill>
                                  <a:latin typeface="Cambria Math" panose="02040503050406030204" pitchFamily="18" charset="0"/>
                                </a:rPr>
                              </m:ctrlPr>
                            </m:fPr>
                            <m:num>
                              <m:nary>
                                <m:naryPr>
                                  <m:ctrlPr>
                                    <a:rPr lang="pt-BR" sz="2400" b="1" i="1">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m:t>
                                  </m:r>
                                </m:sub>
                                <m:sup>
                                  <m:r>
                                    <a:rPr lang="pt-BR" sz="2400" b="1" i="1">
                                      <a:solidFill>
                                        <a:schemeClr val="tx2">
                                          <a:lumMod val="50000"/>
                                        </a:schemeClr>
                                      </a:solidFill>
                                      <a:latin typeface="Cambria Math" panose="02040503050406030204" pitchFamily="18" charset="0"/>
                                      <a:ea typeface="Cambria Math" panose="02040503050406030204" pitchFamily="18" charset="0"/>
                                    </a:rPr>
                                    <m:t>𝟎</m:t>
                                  </m:r>
                                  <m:r>
                                    <a:rPr lang="pt-BR" sz="2400" b="1" i="1">
                                      <a:solidFill>
                                        <a:schemeClr val="tx2">
                                          <a:lumMod val="50000"/>
                                        </a:schemeClr>
                                      </a:solidFill>
                                      <a:latin typeface="Cambria Math" panose="02040503050406030204" pitchFamily="18" charset="0"/>
                                      <a:ea typeface="Cambria Math" panose="02040503050406030204" pitchFamily="18" charset="0"/>
                                    </a:rPr>
                                    <m:t>−</m:t>
                                  </m:r>
                                </m:sup>
                                <m:e>
                                  <m:r>
                                    <a:rPr lang="pt-BR" sz="24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𝝉</m:t>
                                      </m:r>
                                    </m:e>
                                  </m:d>
                                  <m:r>
                                    <a:rPr lang="pt-BR" sz="2400" b="1" i="1">
                                      <a:solidFill>
                                        <a:schemeClr val="tx2">
                                          <a:lumMod val="50000"/>
                                        </a:schemeClr>
                                      </a:solidFill>
                                      <a:latin typeface="Cambria Math" panose="02040503050406030204" pitchFamily="18" charset="0"/>
                                      <a:ea typeface="Cambria Math" panose="02040503050406030204" pitchFamily="18" charset="0"/>
                                    </a:rPr>
                                    <m:t>𝒅</m:t>
                                  </m:r>
                                  <m:r>
                                    <a:rPr lang="pt-BR" sz="2400" b="1" i="1">
                                      <a:solidFill>
                                        <a:schemeClr val="tx2">
                                          <a:lumMod val="50000"/>
                                        </a:schemeClr>
                                      </a:solidFill>
                                      <a:latin typeface="Cambria Math" panose="02040503050406030204" pitchFamily="18" charset="0"/>
                                      <a:ea typeface="Cambria Math" panose="02040503050406030204" pitchFamily="18" charset="0"/>
                                    </a:rPr>
                                    <m:t>𝝉</m:t>
                                  </m:r>
                                </m:e>
                              </m:nary>
                            </m:num>
                            <m:den>
                              <m:r>
                                <a:rPr lang="pt-BR" sz="2400" b="1" i="1">
                                  <a:solidFill>
                                    <a:schemeClr val="tx2">
                                      <a:lumMod val="50000"/>
                                    </a:schemeClr>
                                  </a:solidFill>
                                  <a:latin typeface="Cambria Math" panose="02040503050406030204" pitchFamily="18" charset="0"/>
                                </a:rPr>
                                <m:t>𝒔</m:t>
                              </m:r>
                            </m:den>
                          </m:f>
                        </m:e>
                      </m:d>
                      <m:r>
                        <a:rPr lang="pt-BR" sz="2400" b="1" i="1">
                          <a:solidFill>
                            <a:schemeClr val="tx2">
                              <a:lumMod val="50000"/>
                            </a:schemeClr>
                          </a:solidFill>
                          <a:latin typeface="Cambria Math" panose="02040503050406030204" pitchFamily="18" charset="0"/>
                          <a:ea typeface="Cambria Math" panose="02040503050406030204" pitchFamily="18" charset="0"/>
                        </a:rPr>
                        <m:t>−</m:t>
                      </m:r>
                      <m:nary>
                        <m:naryPr>
                          <m:ctrlPr>
                            <a:rPr lang="pt-BR" sz="2400" b="1" i="1">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m:t>
                          </m:r>
                        </m:sub>
                        <m:sup>
                          <m:r>
                            <a:rPr lang="pt-BR" sz="2400" b="1" i="1">
                              <a:solidFill>
                                <a:schemeClr val="tx2">
                                  <a:lumMod val="50000"/>
                                </a:schemeClr>
                              </a:solidFill>
                              <a:latin typeface="Cambria Math" panose="02040503050406030204" pitchFamily="18" charset="0"/>
                              <a:ea typeface="Cambria Math" panose="02040503050406030204" pitchFamily="18" charset="0"/>
                            </a:rPr>
                            <m:t>𝟎</m:t>
                          </m:r>
                          <m:r>
                            <a:rPr lang="pt-BR" sz="2400" b="1" i="1">
                              <a:solidFill>
                                <a:schemeClr val="tx2">
                                  <a:lumMod val="50000"/>
                                </a:schemeClr>
                              </a:solidFill>
                              <a:latin typeface="Cambria Math" panose="02040503050406030204" pitchFamily="18" charset="0"/>
                              <a:ea typeface="Cambria Math" panose="02040503050406030204" pitchFamily="18" charset="0"/>
                            </a:rPr>
                            <m:t>−</m:t>
                          </m:r>
                        </m:sup>
                        <m:e>
                          <m:r>
                            <a:rPr lang="pt-BR" sz="24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𝝉</m:t>
                              </m:r>
                            </m:e>
                          </m:d>
                          <m:r>
                            <a:rPr lang="pt-BR" sz="2400" b="1" i="1">
                              <a:solidFill>
                                <a:schemeClr val="tx2">
                                  <a:lumMod val="50000"/>
                                </a:schemeClr>
                              </a:solidFill>
                              <a:latin typeface="Cambria Math" panose="02040503050406030204" pitchFamily="18" charset="0"/>
                              <a:ea typeface="Cambria Math" panose="02040503050406030204" pitchFamily="18" charset="0"/>
                            </a:rPr>
                            <m:t>𝒅</m:t>
                          </m:r>
                          <m:r>
                            <a:rPr lang="pt-BR" sz="2400" b="1" i="1">
                              <a:solidFill>
                                <a:schemeClr val="tx2">
                                  <a:lumMod val="50000"/>
                                </a:schemeClr>
                              </a:solidFill>
                              <a:latin typeface="Cambria Math" panose="02040503050406030204" pitchFamily="18" charset="0"/>
                              <a:ea typeface="Cambria Math" panose="02040503050406030204" pitchFamily="18" charset="0"/>
                            </a:rPr>
                            <m:t>𝝉</m:t>
                          </m:r>
                          <m:r>
                            <a:rPr lang="pt-BR" sz="2400" b="1" i="1" smtClean="0">
                              <a:solidFill>
                                <a:schemeClr val="tx2">
                                  <a:lumMod val="50000"/>
                                </a:schemeClr>
                              </a:solidFill>
                              <a:latin typeface="Cambria Math" panose="02040503050406030204" pitchFamily="18" charset="0"/>
                              <a:ea typeface="Cambria Math" panose="02040503050406030204" pitchFamily="18" charset="0"/>
                            </a:rPr>
                            <m:t>=</m:t>
                          </m:r>
                          <m:r>
                            <a:rPr lang="pt-BR" sz="2400" b="1" i="1" smtClean="0">
                              <a:solidFill>
                                <a:schemeClr val="tx2">
                                  <a:lumMod val="50000"/>
                                </a:schemeClr>
                              </a:solidFill>
                              <a:latin typeface="Cambria Math" panose="02040503050406030204" pitchFamily="18" charset="0"/>
                              <a:ea typeface="Cambria Math" panose="02040503050406030204" pitchFamily="18" charset="0"/>
                            </a:rPr>
                            <m:t>𝑭</m:t>
                          </m:r>
                          <m:r>
                            <a:rPr lang="pt-BR" sz="2400" b="1" i="1" smtClean="0">
                              <a:solidFill>
                                <a:schemeClr val="tx2">
                                  <a:lumMod val="50000"/>
                                </a:schemeClr>
                              </a:solidFill>
                              <a:latin typeface="Cambria Math" panose="02040503050406030204" pitchFamily="18" charset="0"/>
                              <a:ea typeface="Cambria Math" panose="02040503050406030204" pitchFamily="18" charset="0"/>
                            </a:rPr>
                            <m:t>(</m:t>
                          </m:r>
                          <m:r>
                            <a:rPr lang="pt-BR" sz="2400" b="1" i="1" smtClean="0">
                              <a:solidFill>
                                <a:schemeClr val="tx2">
                                  <a:lumMod val="50000"/>
                                </a:schemeClr>
                              </a:solidFill>
                              <a:latin typeface="Cambria Math" panose="02040503050406030204" pitchFamily="18" charset="0"/>
                              <a:ea typeface="Cambria Math" panose="02040503050406030204" pitchFamily="18" charset="0"/>
                            </a:rPr>
                            <m:t>𝒔</m:t>
                          </m:r>
                          <m:r>
                            <a:rPr lang="pt-BR" sz="2400" b="1" i="1" smtClean="0">
                              <a:solidFill>
                                <a:schemeClr val="tx2">
                                  <a:lumMod val="50000"/>
                                </a:schemeClr>
                              </a:solidFill>
                              <a:latin typeface="Cambria Math" panose="02040503050406030204" pitchFamily="18" charset="0"/>
                              <a:ea typeface="Cambria Math" panose="02040503050406030204" pitchFamily="18" charset="0"/>
                            </a:rPr>
                            <m:t>)</m:t>
                          </m:r>
                        </m:e>
                      </m:nary>
                    </m:oMath>
                  </m:oMathPara>
                </a14:m>
                <a:endParaRPr lang="pt-BR" sz="2400" b="1" dirty="0" smtClean="0">
                  <a:solidFill>
                    <a:schemeClr val="tx2">
                      <a:lumMod val="50000"/>
                    </a:schemeClr>
                  </a:solidFill>
                  <a:latin typeface="Comic Sans MS" panose="030F0702030302020204" pitchFamily="66" charset="0"/>
                </a:endParaRPr>
              </a:p>
              <a:p>
                <a:pPr marL="0" indent="0">
                  <a:lnSpc>
                    <a:spcPct val="120000"/>
                  </a:lnSpc>
                  <a:buNone/>
                </a:pPr>
                <a:endParaRPr lang="pt-BR" sz="2400" b="1" dirty="0">
                  <a:solidFill>
                    <a:schemeClr val="tx2">
                      <a:lumMod val="50000"/>
                    </a:schemeClr>
                  </a:solidFill>
                  <a:latin typeface="Comic Sans MS" panose="030F0702030302020204" pitchFamily="66" charset="0"/>
                </a:endParaRPr>
              </a:p>
              <a:p>
                <a:pPr marL="0" indent="0">
                  <a:lnSpc>
                    <a:spcPct val="120000"/>
                  </a:lnSpc>
                  <a:buFont typeface="Arial" panose="020B0604020202020204" pitchFamily="34" charset="0"/>
                  <a:buNone/>
                </a:pPr>
                <a:endParaRPr lang="pt-BR" sz="3200" b="1" dirty="0" smtClean="0">
                  <a:solidFill>
                    <a:schemeClr val="tx2">
                      <a:lumMod val="50000"/>
                    </a:schemeClr>
                  </a:solidFill>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838200" y="382792"/>
                <a:ext cx="10515600" cy="5251654"/>
              </a:xfrm>
              <a:prstGeom prst="rect">
                <a:avLst/>
              </a:prstGeom>
              <a:blipFill rotWithShape="1">
                <a:blip r:embed="rId1"/>
                <a:stretch>
                  <a:fillRect t="-10" b="-14605"/>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7" name="CaixaDeTexto 45"/>
          <p:cNvSpPr txBox="1"/>
          <p:nvPr/>
        </p:nvSpPr>
        <p:spPr>
          <a:xfrm>
            <a:off x="475615" y="320040"/>
            <a:ext cx="11240770" cy="122999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Variação do Modelo T</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1" name="Conector Reto 74"/>
          <p:cNvCxnSpPr/>
          <p:nvPr/>
        </p:nvCxnSpPr>
        <p:spPr>
          <a:xfrm>
            <a:off x="2437050" y="386927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2411716" y="5422093"/>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2411766" y="294675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2212122" y="3316928"/>
            <a:ext cx="387626" cy="552342"/>
            <a:chOff x="7555792" y="2647951"/>
            <a:chExt cx="387626" cy="552342"/>
          </a:xfrm>
          <a:solidFill>
            <a:srgbClr val="00B0F0">
              <a:alpha val="97000"/>
            </a:srgbClr>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flipH="1" flipV="1">
            <a:off x="1499870" y="4279900"/>
            <a:ext cx="9194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flipH="1">
            <a:off x="2631149" y="277720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flipH="1">
            <a:off x="2630841" y="522235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1679921" y="378830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2525395" y="2674620"/>
            <a:ext cx="694055" cy="521970"/>
          </a:xfrm>
          <a:prstGeom prst="rect">
            <a:avLst/>
          </a:prstGeom>
          <a:noFill/>
        </p:spPr>
        <p:txBody>
          <a:bodyPr wrap="square" rtlCol="0">
            <a:spAutoFit/>
          </a:bodyPr>
          <a:lstStyle/>
          <a:p>
            <a:pPr algn="ctr"/>
            <a:r>
              <a:rPr lang="pt-BR" altLang="en-US" sz="2800" i="1" dirty="0">
                <a:latin typeface="Comic Sans MS" panose="030F0702030302020204" pitchFamily="66" charset="0"/>
                <a:cs typeface="Comic Sans MS" panose="030F0702030302020204" pitchFamily="66" charset="0"/>
              </a:rPr>
              <a:t>i</a:t>
            </a:r>
            <a:r>
              <a:rPr lang="pt-BR" altLang="en-US" sz="2800" i="1" baseline="-25000" dirty="0">
                <a:latin typeface="Comic Sans MS" panose="030F0702030302020204" pitchFamily="66" charset="0"/>
                <a:cs typeface="Comic Sans MS" panose="030F0702030302020204" pitchFamily="66" charset="0"/>
              </a:rPr>
              <a:t>c</a:t>
            </a:r>
            <a:endParaRPr lang="pt-BR" altLang="en-US" sz="2800" i="1" baseline="-25000" dirty="0">
              <a:latin typeface="Comic Sans MS" panose="030F0702030302020204" pitchFamily="66" charset="0"/>
              <a:cs typeface="Comic Sans MS" panose="030F0702030302020204" pitchFamily="66" charset="0"/>
            </a:endParaRPr>
          </a:p>
        </p:txBody>
      </p:sp>
      <p:sp>
        <p:nvSpPr>
          <p:cNvPr id="22" name="Caixa de Texto 23"/>
          <p:cNvSpPr txBox="1"/>
          <p:nvPr/>
        </p:nvSpPr>
        <p:spPr>
          <a:xfrm>
            <a:off x="2539253" y="5179224"/>
            <a:ext cx="607060" cy="521970"/>
          </a:xfrm>
          <a:prstGeom prst="rect">
            <a:avLst/>
          </a:prstGeom>
          <a:noFill/>
        </p:spPr>
        <p:txBody>
          <a:bodyPr wrap="square" rtlCol="0">
            <a:spAutoFit/>
          </a:bodyPr>
          <a:lstStyle/>
          <a:p>
            <a:pPr algn="ctr"/>
            <a:r>
              <a:rPr lang="pt-BR" altLang="en-US" sz="2800" i="1" dirty="0" smtClean="0">
                <a:latin typeface="Comic Sans MS" panose="030F0702030302020204" pitchFamily="66" charset="0"/>
                <a:cs typeface="Comic Sans MS" panose="030F0702030302020204" pitchFamily="66" charset="0"/>
              </a:rPr>
              <a:t>i</a:t>
            </a:r>
            <a:r>
              <a:rPr lang="pt-BR" altLang="en-US" sz="2800" i="1" baseline="-25000" dirty="0">
                <a:latin typeface="Comic Sans MS" panose="030F0702030302020204" pitchFamily="66" charset="0"/>
                <a:cs typeface="Comic Sans MS" panose="030F0702030302020204" pitchFamily="66" charset="0"/>
              </a:rPr>
              <a:t>e</a:t>
            </a:r>
            <a:endParaRPr lang="pt-BR" altLang="en-US" sz="2800" i="1"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1295388" y="3536310"/>
            <a:ext cx="607060" cy="521970"/>
          </a:xfrm>
          <a:prstGeom prst="rect">
            <a:avLst/>
          </a:prstGeom>
          <a:noFill/>
        </p:spPr>
        <p:txBody>
          <a:bodyPr wrap="square" rtlCol="0">
            <a:spAutoFit/>
          </a:bodyPr>
          <a:lstStyle/>
          <a:p>
            <a:pPr algn="ctr"/>
            <a:r>
              <a:rPr lang="pt-BR" altLang="en-US" sz="2800" i="1" dirty="0" smtClean="0">
                <a:latin typeface="Comic Sans MS" panose="030F0702030302020204" pitchFamily="66" charset="0"/>
                <a:cs typeface="Comic Sans MS" panose="030F0702030302020204" pitchFamily="66" charset="0"/>
              </a:rPr>
              <a:t>i</a:t>
            </a:r>
            <a:r>
              <a:rPr lang="pt-BR" altLang="en-US" sz="2800" i="1" baseline="-25000" dirty="0">
                <a:latin typeface="Comic Sans MS" panose="030F0702030302020204" pitchFamily="66" charset="0"/>
                <a:cs typeface="Comic Sans MS" panose="030F0702030302020204" pitchFamily="66" charset="0"/>
              </a:rPr>
              <a:t>b</a:t>
            </a:r>
            <a:endParaRPr lang="pt-BR" altLang="en-US" sz="2800" i="1"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1263593" y="4688688"/>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9" name="Caixa de Texto 23"/>
          <p:cNvSpPr txBox="1"/>
          <p:nvPr/>
        </p:nvSpPr>
        <p:spPr>
          <a:xfrm>
            <a:off x="1697034" y="251473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2029488" y="582359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679986" y="401797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58" name="Conector Reto 57"/>
          <p:cNvCxnSpPr/>
          <p:nvPr/>
        </p:nvCxnSpPr>
        <p:spPr>
          <a:xfrm rot="10800000">
            <a:off x="2416261" y="2735426"/>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52" name="Forma livre 51"/>
          <p:cNvSpPr/>
          <p:nvPr/>
        </p:nvSpPr>
        <p:spPr>
          <a:xfrm>
            <a:off x="1263650" y="4403090"/>
            <a:ext cx="936625" cy="150050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3" name="Caixa de Texto 2"/>
              <p:cNvSpPr txBox="1"/>
              <p:nvPr/>
            </p:nvSpPr>
            <p:spPr>
              <a:xfrm>
                <a:off x="2632075" y="3317240"/>
                <a:ext cx="858520" cy="64516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3600" b="1" i="1">
                          <a:latin typeface="Cambria Math" panose="02040503050406030204" pitchFamily="18" charset="0"/>
                          <a:cs typeface="Cambria Math" panose="02040503050406030204" pitchFamily="18" charset="0"/>
                        </a:rPr>
                        <m:t>𝜶</m:t>
                      </m:r>
                      <m:sSub>
                        <m:sSubPr>
                          <m:ctrlPr>
                            <a:rPr lang="en-US" altLang="pt-BR" sz="3600" b="1" i="1">
                              <a:latin typeface="Cambria Math" panose="02040503050406030204" pitchFamily="18" charset="0"/>
                              <a:cs typeface="Cambria Math" panose="02040503050406030204" pitchFamily="18" charset="0"/>
                            </a:rPr>
                          </m:ctrlPr>
                        </m:sSubPr>
                        <m:e>
                          <m:r>
                            <a:rPr lang="en-US" altLang="pt-BR" sz="3600" b="1" i="1">
                              <a:latin typeface="Cambria Math" panose="02040503050406030204" pitchFamily="18" charset="0"/>
                              <a:cs typeface="Cambria Math" panose="02040503050406030204" pitchFamily="18" charset="0"/>
                            </a:rPr>
                            <m:t>𝒊</m:t>
                          </m:r>
                        </m:e>
                        <m:sub>
                          <m:r>
                            <a:rPr lang="en-US" sz="3600" b="1" i="1">
                              <a:latin typeface="Cambria Math" panose="02040503050406030204" pitchFamily="18" charset="0"/>
                            </a:rPr>
                            <m:t>𝒆</m:t>
                          </m:r>
                        </m:sub>
                      </m:sSub>
                    </m:oMath>
                  </m:oMathPara>
                </a14:m>
                <a:endParaRPr lang="en-US" altLang="en-US" sz="3600" b="1"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2632075" y="3317240"/>
                <a:ext cx="858520" cy="645160"/>
              </a:xfrm>
              <a:prstGeom prst="rect">
                <a:avLst/>
              </a:prstGeom>
              <a:blipFill rotWithShape="1">
                <a:blip r:embed="rId1"/>
                <a:stretch>
                  <a:fillRect r="-4142"/>
                </a:stretch>
              </a:blipFill>
            </p:spPr>
            <p:txBody>
              <a:bodyPr/>
              <a:lstStyle/>
              <a:p>
                <a:r>
                  <a:rPr lang="pt-BR" altLang="en-US">
                    <a:noFill/>
                  </a:rPr>
                  <a:t> </a:t>
                </a:r>
              </a:p>
            </p:txBody>
          </p:sp>
        </mc:Fallback>
      </mc:AlternateContent>
      <p:grpSp>
        <p:nvGrpSpPr>
          <p:cNvPr id="12" name="Grupo 11"/>
          <p:cNvGrpSpPr/>
          <p:nvPr/>
        </p:nvGrpSpPr>
        <p:grpSpPr>
          <a:xfrm rot="5400000" flipH="1">
            <a:off x="1759753" y="4817622"/>
            <a:ext cx="1274445" cy="234950"/>
            <a:chOff x="4152748" y="3524056"/>
            <a:chExt cx="1274569" cy="255373"/>
          </a:xfrm>
        </p:grpSpPr>
        <p:cxnSp>
          <p:nvCxnSpPr>
            <p:cNvPr id="1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32" name="Caixa de Texto 31"/>
              <p:cNvSpPr txBox="1"/>
              <p:nvPr/>
            </p:nvSpPr>
            <p:spPr>
              <a:xfrm>
                <a:off x="2630805" y="4594860"/>
                <a:ext cx="6045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2" name="Caixa de Texto 31"/>
              <p:cNvSpPr txBox="1">
                <a:spLocks noRot="1" noChangeAspect="1" noMove="1" noResize="1" noEditPoints="1" noAdjustHandles="1" noChangeArrowheads="1" noChangeShapeType="1" noTextEdit="1"/>
              </p:cNvSpPr>
              <p:nvPr/>
            </p:nvSpPr>
            <p:spPr>
              <a:xfrm>
                <a:off x="2630805" y="4594860"/>
                <a:ext cx="604520" cy="583565"/>
              </a:xfrm>
              <a:prstGeom prst="rect">
                <a:avLst/>
              </a:prstGeom>
              <a:blipFill rotWithShape="1">
                <a:blip r:embed="rId2"/>
                <a:stretch>
                  <a:fillRect/>
                </a:stretch>
              </a:blipFill>
            </p:spPr>
            <p:txBody>
              <a:bodyPr/>
              <a:lstStyle/>
              <a:p>
                <a:r>
                  <a:rPr lang="pt-BR" altLang="en-US">
                    <a:noFill/>
                  </a:rPr>
                  <a:t> </a:t>
                </a:r>
              </a:p>
            </p:txBody>
          </p:sp>
        </mc:Fallback>
      </mc:AlternateContent>
      <p:sp>
        <p:nvSpPr>
          <p:cNvPr id="33" name="CaixaDeTexto 45"/>
          <p:cNvSpPr txBox="1"/>
          <p:nvPr/>
        </p:nvSpPr>
        <p:spPr>
          <a:xfrm>
            <a:off x="3704590" y="1812925"/>
            <a:ext cx="8231505" cy="1383665"/>
          </a:xfrm>
          <a:prstGeom prst="rect">
            <a:avLst/>
          </a:prstGeom>
          <a:noFill/>
        </p:spPr>
        <p:txBody>
          <a:bodyPr wrap="square" rtlCol="0">
            <a:spAutoFit/>
          </a:bodyPr>
          <a:lstStyle/>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Tanto para o modelo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como para o modelo T, as relações básicas de correntes são mantidas:</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4" name="Caixa de Texto 3"/>
              <p:cNvSpPr txBox="1"/>
              <p:nvPr/>
            </p:nvSpPr>
            <p:spPr>
              <a:xfrm>
                <a:off x="5691505" y="3509645"/>
                <a:ext cx="2164080" cy="583565"/>
              </a:xfrm>
              <a:prstGeom prst="rect">
                <a:avLst/>
              </a:prstGeom>
              <a:noFill/>
            </p:spPr>
            <p:txBody>
              <a:bodyPr wrap="none" rtlCol="0" anchor="t">
                <a:spAutoFit/>
              </a:bodyPr>
              <a:lstStyle/>
              <a:p>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𝑒</m:t>
                        </m:r>
                      </m:sub>
                    </m:sSub>
                    <m:r>
                      <a:rPr lang="en-US"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𝑐</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sz="3200" i="1">
                            <a:latin typeface="Cambria Math" panose="02040503050406030204" pitchFamily="18" charset="0"/>
                          </a:rPr>
                          <m:t>𝑏</m:t>
                        </m:r>
                      </m:sub>
                    </m:sSub>
                  </m:oMath>
                </a14:m>
                <a:r>
                  <a:rPr lang="pt-BR" altLang="en-US" i="1">
                    <a:latin typeface="Cambria Math" panose="02040503050406030204" pitchFamily="18" charset="0"/>
                    <a:cs typeface="Cambria Math" panose="02040503050406030204" pitchFamily="18" charset="0"/>
                    <a:sym typeface="+mn-ea"/>
                  </a:rPr>
                  <a:t> </a:t>
                </a:r>
                <a:endParaRPr lang="pt-BR" altLang="en-US"/>
              </a:p>
            </p:txBody>
          </p:sp>
        </mc:Choice>
        <mc:Fallback>
          <p:sp>
            <p:nvSpPr>
              <p:cNvPr id="4" name="Caixa de Texto 3"/>
              <p:cNvSpPr txBox="1">
                <a:spLocks noRot="1" noChangeAspect="1" noMove="1" noResize="1" noEditPoints="1" noAdjustHandles="1" noChangeArrowheads="1" noChangeShapeType="1" noTextEdit="1"/>
              </p:cNvSpPr>
              <p:nvPr/>
            </p:nvSpPr>
            <p:spPr>
              <a:xfrm>
                <a:off x="5691505" y="3509645"/>
                <a:ext cx="2164080" cy="583565"/>
              </a:xfrm>
              <a:prstGeom prst="rect">
                <a:avLst/>
              </a:prstGeom>
              <a:blipFill rotWithShape="1">
                <a:blip r:embed="rId3"/>
                <a:stretch>
                  <a:fillRect r="-528"/>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 de Texto 4"/>
              <p:cNvSpPr txBox="1"/>
              <p:nvPr/>
            </p:nvSpPr>
            <p:spPr>
              <a:xfrm>
                <a:off x="5691505" y="4294505"/>
                <a:ext cx="1620520" cy="583565"/>
              </a:xfrm>
              <a:prstGeom prst="rect">
                <a:avLst/>
              </a:prstGeom>
              <a:noFill/>
            </p:spPr>
            <p:txBody>
              <a:bodyPr wrap="none" rtlCol="0" anchor="t">
                <a:spAutoFit/>
              </a:bodyPr>
              <a:lstStyle/>
              <a:p>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𝑐</m:t>
                        </m:r>
                      </m:sub>
                    </m:sSub>
                    <m:r>
                      <a:rPr lang="en-US"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𝛽</m:t>
                        </m:r>
                        <m:r>
                          <a:rPr lang="en-US" altLang="pt-BR" sz="3200" i="1">
                            <a:latin typeface="Cambria Math" panose="02040503050406030204" pitchFamily="18" charset="0"/>
                            <a:cs typeface="Cambria Math" panose="02040503050406030204" pitchFamily="18" charset="0"/>
                          </a:rPr>
                          <m:t>𝑖</m:t>
                        </m:r>
                      </m:e>
                      <m:sub>
                        <m:r>
                          <a:rPr lang="en-US" sz="3200" i="1">
                            <a:latin typeface="Cambria Math" panose="02040503050406030204" pitchFamily="18" charset="0"/>
                          </a:rPr>
                          <m:t>𝑏</m:t>
                        </m:r>
                      </m:sub>
                    </m:sSub>
                  </m:oMath>
                </a14:m>
                <a:r>
                  <a:rPr lang="pt-BR" altLang="en-US" i="1">
                    <a:latin typeface="Cambria Math" panose="02040503050406030204" pitchFamily="18" charset="0"/>
                    <a:cs typeface="Cambria Math" panose="02040503050406030204" pitchFamily="18" charset="0"/>
                    <a:sym typeface="+mn-ea"/>
                  </a:rPr>
                  <a:t> </a:t>
                </a:r>
                <a:endParaRPr lang="pt-BR" altLang="en-US"/>
              </a:p>
            </p:txBody>
          </p:sp>
        </mc:Choice>
        <mc:Fallback>
          <p:sp>
            <p:nvSpPr>
              <p:cNvPr id="5" name="Caixa de Texto 4"/>
              <p:cNvSpPr txBox="1">
                <a:spLocks noRot="1" noChangeAspect="1" noMove="1" noResize="1" noEditPoints="1" noAdjustHandles="1" noChangeArrowheads="1" noChangeShapeType="1" noTextEdit="1"/>
              </p:cNvSpPr>
              <p:nvPr/>
            </p:nvSpPr>
            <p:spPr>
              <a:xfrm>
                <a:off x="5691505" y="4294505"/>
                <a:ext cx="1620520" cy="583565"/>
              </a:xfrm>
              <a:prstGeom prst="rect">
                <a:avLst/>
              </a:prstGeom>
              <a:blipFill rotWithShape="1">
                <a:blip r:embed="rId4"/>
                <a:stretch>
                  <a:fillRect r="-70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 de Texto 5"/>
              <p:cNvSpPr txBox="1"/>
              <p:nvPr/>
            </p:nvSpPr>
            <p:spPr>
              <a:xfrm>
                <a:off x="5705475" y="5123180"/>
                <a:ext cx="1602105" cy="583565"/>
              </a:xfrm>
              <a:prstGeom prst="rect">
                <a:avLst/>
              </a:prstGeom>
              <a:noFill/>
            </p:spPr>
            <p:txBody>
              <a:bodyPr wrap="none" rtlCol="0" anchor="t">
                <a:spAutoFit/>
              </a:bodyPr>
              <a:lstStyle/>
              <a:p>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𝑐</m:t>
                        </m:r>
                      </m:sub>
                    </m:sSub>
                    <m:r>
                      <a:rPr lang="en-US"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𝛼</m:t>
                        </m:r>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𝑒</m:t>
                        </m:r>
                      </m:sub>
                    </m:sSub>
                  </m:oMath>
                </a14:m>
                <a:r>
                  <a:rPr lang="pt-BR" altLang="en-US" i="1">
                    <a:latin typeface="Cambria Math" panose="02040503050406030204" pitchFamily="18" charset="0"/>
                    <a:cs typeface="Cambria Math" panose="02040503050406030204" pitchFamily="18" charset="0"/>
                    <a:sym typeface="+mn-ea"/>
                  </a:rPr>
                  <a:t> </a:t>
                </a:r>
                <a:endParaRPr lang="pt-BR" altLang="en-US"/>
              </a:p>
            </p:txBody>
          </p:sp>
        </mc:Choice>
        <mc:Fallback>
          <p:sp>
            <p:nvSpPr>
              <p:cNvPr id="6" name="Caixa de Texto 5"/>
              <p:cNvSpPr txBox="1">
                <a:spLocks noRot="1" noChangeAspect="1" noMove="1" noResize="1" noEditPoints="1" noAdjustHandles="1" noChangeArrowheads="1" noChangeShapeType="1" noTextEdit="1"/>
              </p:cNvSpPr>
              <p:nvPr/>
            </p:nvSpPr>
            <p:spPr>
              <a:xfrm>
                <a:off x="5705475" y="5123180"/>
                <a:ext cx="1602105" cy="583565"/>
              </a:xfrm>
              <a:prstGeom prst="rect">
                <a:avLst/>
              </a:prstGeom>
              <a:blipFill rotWithShape="1">
                <a:blip r:embed="rId5"/>
                <a:stretch>
                  <a:fillRect r="-713"/>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7" name="CaixaDeTexto 45"/>
          <p:cNvSpPr txBox="1"/>
          <p:nvPr/>
        </p:nvSpPr>
        <p:spPr>
          <a:xfrm>
            <a:off x="951230" y="341630"/>
            <a:ext cx="11240770"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Transistor PNP</a:t>
            </a:r>
            <a:r>
              <a:rPr lang="pt-BR" altLang="en-US" sz="2400" i="1">
                <a:latin typeface="Cambria Math" panose="02040503050406030204" pitchFamily="18" charset="0"/>
                <a:cs typeface="Cambria Math" panose="02040503050406030204" pitchFamily="18"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26" name="Picture 5" descr="c:\ch05_conv\sedr42021_0513b.jpg"/>
          <p:cNvPicPr>
            <a:picLocks noChangeAspect="1" noChangeArrowheads="1"/>
          </p:cNvPicPr>
          <p:nvPr/>
        </p:nvPicPr>
        <p:blipFill>
          <a:blip r:embed="rId1">
            <a:extLst>
              <a:ext uri="{28A0092B-C50C-407E-A947-70E740481C1C}">
                <a14:useLocalDpi xmlns:a14="http://schemas.microsoft.com/office/drawing/2010/main" val="0"/>
              </a:ext>
            </a:extLst>
          </a:blip>
          <a:srcRect b="12742"/>
          <a:stretch>
            <a:fillRect/>
          </a:stretch>
        </p:blipFill>
        <p:spPr bwMode="auto">
          <a:xfrm>
            <a:off x="509270" y="1522095"/>
            <a:ext cx="1812925" cy="2717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7" name="Forma livre 26"/>
          <p:cNvSpPr/>
          <p:nvPr/>
        </p:nvSpPr>
        <p:spPr>
          <a:xfrm>
            <a:off x="1232632" y="2774166"/>
            <a:ext cx="652074" cy="1183341"/>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8" name="Forma livre 27"/>
          <p:cNvSpPr/>
          <p:nvPr/>
        </p:nvSpPr>
        <p:spPr>
          <a:xfrm>
            <a:off x="2322301" y="1730273"/>
            <a:ext cx="384666" cy="2030506"/>
          </a:xfrm>
          <a:custGeom>
            <a:avLst/>
            <a:gdLst>
              <a:gd name="connsiteX0" fmla="*/ 0 w 613977"/>
              <a:gd name="connsiteY0" fmla="*/ 2030506 h 2030506"/>
              <a:gd name="connsiteX1" fmla="*/ 336177 w 613977"/>
              <a:gd name="connsiteY1" fmla="*/ 1815353 h 2030506"/>
              <a:gd name="connsiteX2" fmla="*/ 605118 w 613977"/>
              <a:gd name="connsiteY2" fmla="*/ 793376 h 2030506"/>
              <a:gd name="connsiteX3" fmla="*/ 0 w 613977"/>
              <a:gd name="connsiteY3" fmla="*/ 0 h 2030506"/>
            </a:gdLst>
            <a:ahLst/>
            <a:cxnLst>
              <a:cxn ang="0">
                <a:pos x="connsiteX0" y="connsiteY0"/>
              </a:cxn>
              <a:cxn ang="0">
                <a:pos x="connsiteX1" y="connsiteY1"/>
              </a:cxn>
              <a:cxn ang="0">
                <a:pos x="connsiteX2" y="connsiteY2"/>
              </a:cxn>
              <a:cxn ang="0">
                <a:pos x="connsiteX3" y="connsiteY3"/>
              </a:cxn>
            </a:cxnLst>
            <a:rect l="l" t="t" r="r" b="b"/>
            <a:pathLst>
              <a:path w="613977" h="2030506">
                <a:moveTo>
                  <a:pt x="0" y="2030506"/>
                </a:moveTo>
                <a:cubicBezTo>
                  <a:pt x="117662" y="2026023"/>
                  <a:pt x="235324" y="2021541"/>
                  <a:pt x="336177" y="1815353"/>
                </a:cubicBezTo>
                <a:cubicBezTo>
                  <a:pt x="437030" y="1609165"/>
                  <a:pt x="661148" y="1095935"/>
                  <a:pt x="605118" y="793376"/>
                </a:cubicBezTo>
                <a:cubicBezTo>
                  <a:pt x="549088" y="490817"/>
                  <a:pt x="274544" y="245408"/>
                  <a:pt x="0" y="0"/>
                </a:cubicBezTo>
              </a:path>
            </a:pathLst>
          </a:custGeom>
          <a:noFill/>
          <a:ln w="22225">
            <a:solidFill>
              <a:srgbClr val="C00000"/>
            </a:solidFill>
            <a:headEnd type="triangle" w="lg" len="med"/>
            <a:tailEnd type="non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Forma livre 33"/>
          <p:cNvSpPr/>
          <p:nvPr/>
        </p:nvSpPr>
        <p:spPr>
          <a:xfrm flipV="1">
            <a:off x="1232535" y="1532890"/>
            <a:ext cx="622935" cy="1102995"/>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5" name="CaixaDeTexto 13"/>
          <p:cNvSpPr txBox="1"/>
          <p:nvPr/>
        </p:nvSpPr>
        <p:spPr>
          <a:xfrm>
            <a:off x="765617" y="3346161"/>
            <a:ext cx="633730" cy="521970"/>
          </a:xfrm>
          <a:prstGeom prst="rect">
            <a:avLst/>
          </a:prstGeom>
          <a:noFill/>
        </p:spPr>
        <p:txBody>
          <a:bodyPr wrap="none" rtlCol="0">
            <a:spAutoFit/>
          </a:bodyPr>
          <a:lstStyle/>
          <a:p>
            <a:r>
              <a:rPr lang="pt-BR" sz="2800" dirty="0" smtClean="0"/>
              <a:t>V</a:t>
            </a:r>
            <a:r>
              <a:rPr lang="pt-BR" sz="2800" baseline="-25000" dirty="0" smtClean="0"/>
              <a:t>BC</a:t>
            </a:r>
            <a:endParaRPr lang="pt-BR" sz="2800" dirty="0"/>
          </a:p>
        </p:txBody>
      </p:sp>
      <p:sp>
        <p:nvSpPr>
          <p:cNvPr id="36" name="CaixaDeTexto 14"/>
          <p:cNvSpPr txBox="1"/>
          <p:nvPr/>
        </p:nvSpPr>
        <p:spPr>
          <a:xfrm>
            <a:off x="2707082" y="2299909"/>
            <a:ext cx="630365" cy="523220"/>
          </a:xfrm>
          <a:prstGeom prst="rect">
            <a:avLst/>
          </a:prstGeom>
          <a:noFill/>
        </p:spPr>
        <p:txBody>
          <a:bodyPr wrap="none" rtlCol="0">
            <a:spAutoFit/>
          </a:bodyPr>
          <a:lstStyle/>
          <a:p>
            <a:r>
              <a:rPr lang="pt-BR" sz="2800" dirty="0" smtClean="0"/>
              <a:t>V</a:t>
            </a:r>
            <a:r>
              <a:rPr lang="pt-BR" sz="2800" baseline="-25000" dirty="0"/>
              <a:t>C</a:t>
            </a:r>
            <a:r>
              <a:rPr lang="pt-BR" sz="2800" baseline="-25000" dirty="0" smtClean="0"/>
              <a:t>E</a:t>
            </a:r>
            <a:endParaRPr lang="pt-BR" sz="2800" dirty="0"/>
          </a:p>
        </p:txBody>
      </p:sp>
      <p:sp>
        <p:nvSpPr>
          <p:cNvPr id="37" name="CaixaDeTexto 15"/>
          <p:cNvSpPr txBox="1"/>
          <p:nvPr/>
        </p:nvSpPr>
        <p:spPr>
          <a:xfrm>
            <a:off x="585816" y="1730585"/>
            <a:ext cx="623570" cy="521970"/>
          </a:xfrm>
          <a:prstGeom prst="rect">
            <a:avLst/>
          </a:prstGeom>
          <a:noFill/>
        </p:spPr>
        <p:txBody>
          <a:bodyPr wrap="none" rtlCol="0">
            <a:spAutoFit/>
          </a:bodyPr>
          <a:lstStyle/>
          <a:p>
            <a:r>
              <a:rPr lang="pt-BR" sz="2800" dirty="0" smtClean="0"/>
              <a:t>V</a:t>
            </a:r>
            <a:r>
              <a:rPr lang="pt-BR" sz="2800" baseline="-25000" dirty="0" smtClean="0"/>
              <a:t>BE</a:t>
            </a:r>
            <a:endParaRPr lang="pt-BR" sz="2800" dirty="0"/>
          </a:p>
        </p:txBody>
      </p:sp>
      <p:cxnSp>
        <p:nvCxnSpPr>
          <p:cNvPr id="38" name="Conector de Seta Reta 37"/>
          <p:cNvCxnSpPr/>
          <p:nvPr/>
        </p:nvCxnSpPr>
        <p:spPr>
          <a:xfrm>
            <a:off x="2220733" y="1734992"/>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9" name="Conector de Seta Reta 38"/>
          <p:cNvCxnSpPr/>
          <p:nvPr/>
        </p:nvCxnSpPr>
        <p:spPr>
          <a:xfrm>
            <a:off x="2220717" y="2911103"/>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0" name="Conector de Seta Reta 39"/>
          <p:cNvCxnSpPr/>
          <p:nvPr/>
        </p:nvCxnSpPr>
        <p:spPr>
          <a:xfrm rot="16200000">
            <a:off x="895498" y="2601418"/>
            <a:ext cx="0" cy="618565"/>
          </a:xfrm>
          <a:prstGeom prst="straightConnector1">
            <a:avLst/>
          </a:prstGeom>
          <a:ln w="12700">
            <a:solidFill>
              <a:srgbClr val="002060"/>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sp>
        <p:nvSpPr>
          <p:cNvPr id="41" name="CaixaDeTexto 19"/>
          <p:cNvSpPr txBox="1"/>
          <p:nvPr/>
        </p:nvSpPr>
        <p:spPr>
          <a:xfrm>
            <a:off x="509577" y="2850434"/>
            <a:ext cx="404278" cy="523220"/>
          </a:xfrm>
          <a:prstGeom prst="rect">
            <a:avLst/>
          </a:prstGeom>
          <a:noFill/>
        </p:spPr>
        <p:txBody>
          <a:bodyPr wrap="none" rtlCol="0">
            <a:spAutoFit/>
          </a:bodyPr>
          <a:lstStyle/>
          <a:p>
            <a:r>
              <a:rPr lang="pt-BR" sz="2800" dirty="0" smtClean="0"/>
              <a:t>I</a:t>
            </a:r>
            <a:r>
              <a:rPr lang="pt-BR" sz="2800" baseline="-25000" dirty="0" smtClean="0"/>
              <a:t>B</a:t>
            </a:r>
            <a:endParaRPr lang="pt-BR" sz="2800" dirty="0"/>
          </a:p>
        </p:txBody>
      </p:sp>
      <p:sp>
        <p:nvSpPr>
          <p:cNvPr id="42" name="CaixaDeTexto 20"/>
          <p:cNvSpPr txBox="1"/>
          <p:nvPr/>
        </p:nvSpPr>
        <p:spPr>
          <a:xfrm>
            <a:off x="2220496" y="1964719"/>
            <a:ext cx="391454" cy="523220"/>
          </a:xfrm>
          <a:prstGeom prst="rect">
            <a:avLst/>
          </a:prstGeom>
          <a:noFill/>
        </p:spPr>
        <p:txBody>
          <a:bodyPr wrap="none" rtlCol="0">
            <a:spAutoFit/>
          </a:bodyPr>
          <a:lstStyle/>
          <a:p>
            <a:r>
              <a:rPr lang="pt-BR" sz="2800" dirty="0" smtClean="0"/>
              <a:t>I</a:t>
            </a:r>
            <a:r>
              <a:rPr lang="pt-BR" sz="2800" baseline="-25000" dirty="0"/>
              <a:t>E</a:t>
            </a:r>
            <a:endParaRPr lang="pt-BR" sz="2800" dirty="0"/>
          </a:p>
        </p:txBody>
      </p:sp>
      <p:sp>
        <p:nvSpPr>
          <p:cNvPr id="43" name="CaixaDeTexto 21"/>
          <p:cNvSpPr txBox="1"/>
          <p:nvPr/>
        </p:nvSpPr>
        <p:spPr>
          <a:xfrm>
            <a:off x="2209267" y="3006909"/>
            <a:ext cx="402674" cy="523220"/>
          </a:xfrm>
          <a:prstGeom prst="rect">
            <a:avLst/>
          </a:prstGeom>
          <a:noFill/>
        </p:spPr>
        <p:txBody>
          <a:bodyPr wrap="none" rtlCol="0">
            <a:spAutoFit/>
          </a:bodyPr>
          <a:lstStyle/>
          <a:p>
            <a:r>
              <a:rPr lang="pt-BR" sz="2800" dirty="0" smtClean="0"/>
              <a:t>I</a:t>
            </a:r>
            <a:r>
              <a:rPr lang="pt-BR" sz="2800" baseline="-25000" dirty="0"/>
              <a:t>C</a:t>
            </a:r>
            <a:endParaRPr lang="pt-BR" sz="2800" dirty="0"/>
          </a:p>
        </p:txBody>
      </p:sp>
      <p:grpSp>
        <p:nvGrpSpPr>
          <p:cNvPr id="128" name="Grupo 127"/>
          <p:cNvGrpSpPr/>
          <p:nvPr/>
        </p:nvGrpSpPr>
        <p:grpSpPr>
          <a:xfrm>
            <a:off x="8301990" y="3168015"/>
            <a:ext cx="2686050" cy="3291820"/>
            <a:chOff x="12288" y="5054"/>
            <a:chExt cx="4230" cy="5184"/>
          </a:xfrm>
        </p:grpSpPr>
        <p:sp>
          <p:nvSpPr>
            <p:cNvPr id="110" name="Caixa de Texto 23"/>
            <p:cNvSpPr txBox="1"/>
            <p:nvPr/>
          </p:nvSpPr>
          <p:spPr>
            <a:xfrm>
              <a:off x="15173" y="5276"/>
              <a:ext cx="1093" cy="822"/>
            </a:xfrm>
            <a:prstGeom prst="rect">
              <a:avLst/>
            </a:prstGeom>
            <a:noFill/>
          </p:spPr>
          <p:txBody>
            <a:bodyPr wrap="square" rtlCol="0">
              <a:spAutoFit/>
            </a:bodyPr>
            <a:lstStyle/>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e</a:t>
              </a:r>
              <a:endParaRPr lang="pt-BR" altLang="en-US" sz="2800" i="1" baseline="-25000" dirty="0">
                <a:latin typeface="Cambria" panose="02040503050406030204" charset="0"/>
                <a:cs typeface="Cambria" panose="02040503050406030204" charset="0"/>
              </a:endParaRPr>
            </a:p>
          </p:txBody>
        </p:sp>
        <p:sp>
          <p:nvSpPr>
            <p:cNvPr id="113" name="Caixa de Texto 23"/>
            <p:cNvSpPr txBox="1"/>
            <p:nvPr/>
          </p:nvSpPr>
          <p:spPr>
            <a:xfrm>
              <a:off x="13191" y="5955"/>
              <a:ext cx="1312" cy="919"/>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14" name="Caixa de Texto 23"/>
            <p:cNvSpPr txBox="1"/>
            <p:nvPr/>
          </p:nvSpPr>
          <p:spPr>
            <a:xfrm>
              <a:off x="13955" y="9414"/>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15" name="Caixa de Texto 23"/>
            <p:cNvSpPr txBox="1"/>
            <p:nvPr/>
          </p:nvSpPr>
          <p:spPr>
            <a:xfrm>
              <a:off x="13837" y="5156"/>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6" name="Caixa de Texto 23"/>
            <p:cNvSpPr txBox="1"/>
            <p:nvPr/>
          </p:nvSpPr>
          <p:spPr>
            <a:xfrm>
              <a:off x="12288" y="7434"/>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9" name="Caixa de Texto 118"/>
                <p:cNvSpPr txBox="1"/>
                <p:nvPr/>
              </p:nvSpPr>
              <p:spPr>
                <a:xfrm>
                  <a:off x="15267" y="8187"/>
                  <a:ext cx="1251" cy="919"/>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𝛼</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sz="3200" i="1">
                                <a:latin typeface="Cambria Math" panose="02040503050406030204" pitchFamily="18" charset="0"/>
                              </a:rPr>
                              <m:t>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119" name="Caixa de Texto 118"/>
                <p:cNvSpPr txBox="1">
                  <a:spLocks noRot="1" noChangeAspect="1" noMove="1" noResize="1" noEditPoints="1" noAdjustHandles="1" noChangeArrowheads="1" noChangeShapeType="1" noTextEdit="1"/>
                </p:cNvSpPr>
                <p:nvPr/>
              </p:nvSpPr>
              <p:spPr>
                <a:xfrm>
                  <a:off x="15267" y="8187"/>
                  <a:ext cx="1251" cy="919"/>
                </a:xfrm>
                <a:prstGeom prst="rect">
                  <a:avLst/>
                </a:prstGeom>
                <a:blipFill rotWithShape="1">
                  <a:blip r:embed="rId2"/>
                </a:blipFill>
              </p:spPr>
              <p:txBody>
                <a:bodyPr/>
                <a:lstStyle/>
                <a:p>
                  <a:r>
                    <a:rPr lang="pt-BR" altLang="en-US">
                      <a:noFill/>
                    </a:rPr>
                    <a:t> </a:t>
                  </a:r>
                </a:p>
              </p:txBody>
            </p:sp>
          </mc:Fallback>
        </mc:AlternateContent>
        <p:cxnSp>
          <p:nvCxnSpPr>
            <p:cNvPr id="100" name="Conector Reto 74"/>
            <p:cNvCxnSpPr/>
            <p:nvPr/>
          </p:nvCxnSpPr>
          <p:spPr>
            <a:xfrm flipV="1">
              <a:off x="15039" y="8258"/>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1" name="Conector Reto 100"/>
            <p:cNvCxnSpPr/>
            <p:nvPr/>
          </p:nvCxnSpPr>
          <p:spPr>
            <a:xfrm flipH="1" flipV="1">
              <a:off x="15022" y="5156"/>
              <a:ext cx="0" cy="657"/>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2" name="Conector Reto 101"/>
            <p:cNvCxnSpPr/>
            <p:nvPr/>
          </p:nvCxnSpPr>
          <p:spPr>
            <a:xfrm>
              <a:off x="15022" y="7417"/>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03" name="Grupo 102"/>
            <p:cNvGrpSpPr/>
            <p:nvPr/>
          </p:nvGrpSpPr>
          <p:grpSpPr>
            <a:xfrm flipV="1">
              <a:off x="14734" y="8258"/>
              <a:ext cx="610" cy="870"/>
              <a:chOff x="7555792" y="2647951"/>
              <a:chExt cx="387626" cy="552342"/>
            </a:xfrm>
            <a:solidFill>
              <a:srgbClr val="00B0F0">
                <a:alpha val="97000"/>
              </a:srgbClr>
            </a:solidFill>
          </p:grpSpPr>
          <p:sp>
            <p:nvSpPr>
              <p:cNvPr id="104" name="Elipse 10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5"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06" name="Conector Reto 105"/>
            <p:cNvCxnSpPr/>
            <p:nvPr/>
          </p:nvCxnSpPr>
          <p:spPr>
            <a:xfrm flipH="1">
              <a:off x="13567" y="7782"/>
              <a:ext cx="1448"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8" name="Conector de Seta Reta 107"/>
            <p:cNvCxnSpPr/>
            <p:nvPr/>
          </p:nvCxnSpPr>
          <p:spPr>
            <a:xfrm flipH="1" flipV="1">
              <a:off x="15344" y="5276"/>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Conector Reto 116"/>
            <p:cNvCxnSpPr/>
            <p:nvPr/>
          </p:nvCxnSpPr>
          <p:spPr>
            <a:xfrm rot="10800000" flipV="1">
              <a:off x="15029" y="9193"/>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18" name="Forma livre 117"/>
            <p:cNvSpPr/>
            <p:nvPr/>
          </p:nvSpPr>
          <p:spPr>
            <a:xfrm flipV="1">
              <a:off x="13191" y="5054"/>
              <a:ext cx="1475" cy="2363"/>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120" name="Grupo 119"/>
            <p:cNvGrpSpPr/>
            <p:nvPr/>
          </p:nvGrpSpPr>
          <p:grpSpPr>
            <a:xfrm rot="5400000" flipH="1" flipV="1">
              <a:off x="14044" y="6397"/>
              <a:ext cx="2007" cy="370"/>
              <a:chOff x="4150843" y="3524056"/>
              <a:chExt cx="1274569" cy="255373"/>
            </a:xfrm>
          </p:grpSpPr>
          <p:cxnSp>
            <p:nvCxnSpPr>
              <p:cNvPr id="121" name="Conector Reto 79"/>
              <p:cNvCxnSpPr/>
              <p:nvPr/>
            </p:nvCxnSpPr>
            <p:spPr>
              <a:xfrm flipV="1">
                <a:off x="4150843" y="3636801"/>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2" name="Retângulo 12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23" name="Caixa de Texto 122"/>
                <p:cNvSpPr txBox="1"/>
                <p:nvPr/>
              </p:nvSpPr>
              <p:spPr>
                <a:xfrm>
                  <a:off x="15173" y="6236"/>
                  <a:ext cx="952" cy="919"/>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3" name="Caixa de Texto 122"/>
                <p:cNvSpPr txBox="1">
                  <a:spLocks noRot="1" noChangeAspect="1" noMove="1" noResize="1" noEditPoints="1" noAdjustHandles="1" noChangeArrowheads="1" noChangeShapeType="1" noTextEdit="1"/>
                </p:cNvSpPr>
                <p:nvPr/>
              </p:nvSpPr>
              <p:spPr>
                <a:xfrm>
                  <a:off x="15173" y="6236"/>
                  <a:ext cx="952" cy="919"/>
                </a:xfrm>
                <a:prstGeom prst="rect">
                  <a:avLst/>
                </a:prstGeom>
                <a:blipFill rotWithShape="1">
                  <a:blip r:embed="rId3"/>
                </a:blipFill>
              </p:spPr>
              <p:txBody>
                <a:bodyPr/>
                <a:lstStyle/>
                <a:p>
                  <a:r>
                    <a:rPr lang="pt-BR" altLang="en-US">
                      <a:noFill/>
                    </a:rPr>
                    <a:t> </a:t>
                  </a:r>
                </a:p>
              </p:txBody>
            </p:sp>
          </mc:Fallback>
        </mc:AlternateContent>
      </p:grpSp>
      <p:grpSp>
        <p:nvGrpSpPr>
          <p:cNvPr id="127" name="Grupo 126"/>
          <p:cNvGrpSpPr/>
          <p:nvPr/>
        </p:nvGrpSpPr>
        <p:grpSpPr>
          <a:xfrm>
            <a:off x="2846070" y="3467100"/>
            <a:ext cx="4379595" cy="2860040"/>
            <a:chOff x="701" y="5495"/>
            <a:chExt cx="6897" cy="4504"/>
          </a:xfrm>
        </p:grpSpPr>
        <p:grpSp>
          <p:nvGrpSpPr>
            <p:cNvPr id="99" name="Grupo 98"/>
            <p:cNvGrpSpPr/>
            <p:nvPr/>
          </p:nvGrpSpPr>
          <p:grpSpPr>
            <a:xfrm>
              <a:off x="749" y="5495"/>
              <a:ext cx="6849" cy="4504"/>
              <a:chOff x="9759" y="5568"/>
              <a:chExt cx="6849" cy="4504"/>
            </a:xfrm>
          </p:grpSpPr>
          <p:sp>
            <p:nvSpPr>
              <p:cNvPr id="57" name="Caixa de Texto 23"/>
              <p:cNvSpPr txBox="1"/>
              <p:nvPr/>
            </p:nvSpPr>
            <p:spPr>
              <a:xfrm>
                <a:off x="14092" y="9250"/>
                <a:ext cx="956" cy="822"/>
              </a:xfrm>
              <a:prstGeom prst="rect">
                <a:avLst/>
              </a:prstGeom>
              <a:noFill/>
            </p:spPr>
            <p:txBody>
              <a:bodyPr wrap="square" rtlCol="0">
                <a:spAutoFit/>
              </a:bodyPr>
              <a:lstStyle/>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c</a:t>
                </a:r>
                <a:endParaRPr lang="pt-BR" altLang="en-US" sz="2800" i="1" baseline="-25000" dirty="0">
                  <a:latin typeface="Cambria" panose="02040503050406030204" charset="0"/>
                  <a:cs typeface="Cambria" panose="02040503050406030204" charset="0"/>
                </a:endParaRPr>
              </a:p>
            </p:txBody>
          </p:sp>
          <p:sp>
            <p:nvSpPr>
              <p:cNvPr id="62" name="Caixa de Texto 23"/>
              <p:cNvSpPr txBox="1"/>
              <p:nvPr/>
            </p:nvSpPr>
            <p:spPr>
              <a:xfrm>
                <a:off x="14936" y="8603"/>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69" name="Caixa de Texto 68"/>
                  <p:cNvSpPr txBox="1"/>
                  <p:nvPr/>
                </p:nvSpPr>
                <p:spPr>
                  <a:xfrm>
                    <a:off x="14575" y="7628"/>
                    <a:ext cx="2033" cy="919"/>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𝑣</m:t>
                              </m:r>
                            </m:e>
                            <m:sub>
                              <m:r>
                                <a:rPr lang="en-US" sz="3200" i="1">
                                  <a:latin typeface="Cambria Math" panose="02040503050406030204" pitchFamily="18" charset="0"/>
                                </a:rPr>
                                <m:t>𝑏𝑒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69" name="Caixa de Texto 68"/>
                  <p:cNvSpPr txBox="1">
                    <a:spLocks noRot="1" noChangeAspect="1" noMove="1" noResize="1" noEditPoints="1" noAdjustHandles="1" noChangeArrowheads="1" noChangeShapeType="1" noTextEdit="1"/>
                  </p:cNvSpPr>
                  <p:nvPr/>
                </p:nvSpPr>
                <p:spPr>
                  <a:xfrm>
                    <a:off x="14575" y="7628"/>
                    <a:ext cx="2033" cy="919"/>
                  </a:xfrm>
                  <a:prstGeom prst="rect">
                    <a:avLst/>
                  </a:prstGeom>
                  <a:blipFill rotWithShape="1">
                    <a:blip r:embed="rId4"/>
                  </a:blipFill>
                </p:spPr>
                <p:txBody>
                  <a:bodyPr/>
                  <a:lstStyle/>
                  <a:p>
                    <a:r>
                      <a:rPr lang="pt-BR" altLang="en-US">
                        <a:noFill/>
                      </a:rPr>
                      <a:t> </a:t>
                    </a:r>
                  </a:p>
                </p:txBody>
              </p:sp>
            </mc:Fallback>
          </mc:AlternateContent>
          <p:sp>
            <p:nvSpPr>
              <p:cNvPr id="88" name="Caixa de Texto 23"/>
              <p:cNvSpPr txBox="1"/>
              <p:nvPr/>
            </p:nvSpPr>
            <p:spPr>
              <a:xfrm>
                <a:off x="12653" y="5568"/>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9" name="Caixa de Texto 23"/>
              <p:cNvSpPr txBox="1"/>
              <p:nvPr/>
            </p:nvSpPr>
            <p:spPr>
              <a:xfrm>
                <a:off x="9759" y="8355"/>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grpSp>
            <p:nvGrpSpPr>
              <p:cNvPr id="98" name="Grupo 97"/>
              <p:cNvGrpSpPr/>
              <p:nvPr/>
            </p:nvGrpSpPr>
            <p:grpSpPr>
              <a:xfrm flipV="1">
                <a:off x="10644" y="6223"/>
                <a:ext cx="4828" cy="3233"/>
                <a:chOff x="1644" y="5543"/>
                <a:chExt cx="4828" cy="3233"/>
              </a:xfrm>
            </p:grpSpPr>
            <p:cxnSp>
              <p:nvCxnSpPr>
                <p:cNvPr id="75" name="Conector Reto 74"/>
                <p:cNvCxnSpPr/>
                <p:nvPr/>
              </p:nvCxnSpPr>
              <p:spPr>
                <a:xfrm>
                  <a:off x="5270" y="7321"/>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6" name="Conector Reto 75"/>
                <p:cNvCxnSpPr/>
                <p:nvPr/>
              </p:nvCxnSpPr>
              <p:spPr>
                <a:xfrm flipH="1">
                  <a:off x="3944" y="8119"/>
                  <a:ext cx="0" cy="657"/>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flipV="1">
                  <a:off x="5253" y="5869"/>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8" name="Grupo 77"/>
                <p:cNvGrpSpPr/>
                <p:nvPr/>
              </p:nvGrpSpPr>
              <p:grpSpPr>
                <a:xfrm>
                  <a:off x="4965" y="6452"/>
                  <a:ext cx="610" cy="870"/>
                  <a:chOff x="7555792" y="2647951"/>
                  <a:chExt cx="387626" cy="552342"/>
                </a:xfrm>
                <a:solidFill>
                  <a:srgbClr val="00B0F0">
                    <a:alpha val="97000"/>
                  </a:srgbClr>
                </a:solidFill>
              </p:grpSpPr>
              <p:sp>
                <p:nvSpPr>
                  <p:cNvPr id="79" name="Elipse 7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8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81" name="Conector Reto 80"/>
                <p:cNvCxnSpPr/>
                <p:nvPr/>
              </p:nvCxnSpPr>
              <p:spPr>
                <a:xfrm rot="5400000" flipH="1">
                  <a:off x="2069" y="5446"/>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2" name="Conector de Seta Reta 18"/>
                <p:cNvCxnSpPr/>
                <p:nvPr/>
              </p:nvCxnSpPr>
              <p:spPr>
                <a:xfrm rot="5400000" flipH="1">
                  <a:off x="6046" y="5118"/>
                  <a:ext cx="1" cy="850"/>
                </a:xfrm>
                <a:prstGeom prst="straightConnector1">
                  <a:avLst/>
                </a:prstGeom>
                <a:ln w="22225">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90" name="Conector Reto 89"/>
                <p:cNvCxnSpPr/>
                <p:nvPr/>
              </p:nvCxnSpPr>
              <p:spPr>
                <a:xfrm rot="16200000">
                  <a:off x="5666" y="5450"/>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91" name="Conector Reto 90"/>
                <p:cNvCxnSpPr/>
                <p:nvPr/>
              </p:nvCxnSpPr>
              <p:spPr>
                <a:xfrm flipH="1">
                  <a:off x="2458" y="8162"/>
                  <a:ext cx="280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Conector Reto 91"/>
                <p:cNvCxnSpPr/>
                <p:nvPr/>
              </p:nvCxnSpPr>
              <p:spPr>
                <a:xfrm flipV="1">
                  <a:off x="2474" y="5868"/>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94" name="Grupo 93"/>
                <p:cNvGrpSpPr/>
                <p:nvPr/>
              </p:nvGrpSpPr>
              <p:grpSpPr>
                <a:xfrm rot="5400000" flipH="1">
                  <a:off x="1468" y="6783"/>
                  <a:ext cx="2007" cy="370"/>
                  <a:chOff x="4152748" y="3524056"/>
                  <a:chExt cx="1274569" cy="255373"/>
                </a:xfrm>
              </p:grpSpPr>
              <p:cxnSp>
                <p:nvCxnSpPr>
                  <p:cNvPr id="95" name="Conector Reto 79"/>
                  <p:cNvCxnSpPr/>
                  <p:nvPr/>
                </p:nvCxnSpPr>
                <p:spPr>
                  <a:xfrm flipV="1">
                    <a:off x="4152748" y="3656127"/>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6" name="Retângulo 9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mc:AlternateContent xmlns:mc="http://schemas.openxmlformats.org/markup-compatibility/2006">
            <mc:Choice xmlns:a14="http://schemas.microsoft.com/office/drawing/2010/main" Requires="a14">
              <p:sp>
                <p:nvSpPr>
                  <p:cNvPr id="97" name="Caixa de Texto 96"/>
                  <p:cNvSpPr txBox="1"/>
                  <p:nvPr/>
                </p:nvSpPr>
                <p:spPr>
                  <a:xfrm>
                    <a:off x="11657" y="7704"/>
                    <a:ext cx="905" cy="822"/>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7" name="Caixa de Texto 96"/>
                  <p:cNvSpPr txBox="1">
                    <a:spLocks noRot="1" noChangeAspect="1" noMove="1" noResize="1" noEditPoints="1" noAdjustHandles="1" noChangeArrowheads="1" noChangeShapeType="1" noTextEdit="1"/>
                  </p:cNvSpPr>
                  <p:nvPr/>
                </p:nvSpPr>
                <p:spPr>
                  <a:xfrm>
                    <a:off x="11657" y="7704"/>
                    <a:ext cx="905" cy="822"/>
                  </a:xfrm>
                  <a:prstGeom prst="rect">
                    <a:avLst/>
                  </a:prstGeom>
                  <a:blipFill rotWithShape="1">
                    <a:blip r:embed="rId5"/>
                  </a:blipFill>
                </p:spPr>
                <p:txBody>
                  <a:bodyPr/>
                  <a:lstStyle/>
                  <a:p>
                    <a:r>
                      <a:rPr lang="pt-BR" altLang="en-US">
                        <a:noFill/>
                      </a:rPr>
                      <a:t> </a:t>
                    </a:r>
                  </a:p>
                </p:txBody>
              </p:sp>
            </mc:Fallback>
          </mc:AlternateContent>
        </p:grpSp>
        <p:sp>
          <p:nvSpPr>
            <p:cNvPr id="125" name="Forma livre 124"/>
            <p:cNvSpPr/>
            <p:nvPr/>
          </p:nvSpPr>
          <p:spPr>
            <a:xfrm flipV="1">
              <a:off x="1724" y="6319"/>
              <a:ext cx="1475" cy="2363"/>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6" name="Caixa de Texto 23"/>
            <p:cNvSpPr txBox="1"/>
            <p:nvPr/>
          </p:nvSpPr>
          <p:spPr>
            <a:xfrm>
              <a:off x="701" y="6712"/>
              <a:ext cx="1312" cy="919"/>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grpSp>
      <p:sp>
        <p:nvSpPr>
          <p:cNvPr id="175" name="CaixaDeTexto 45"/>
          <p:cNvSpPr txBox="1"/>
          <p:nvPr/>
        </p:nvSpPr>
        <p:spPr>
          <a:xfrm>
            <a:off x="8984615" y="2505075"/>
            <a:ext cx="2085340"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a:t>
            </a:r>
            <a:r>
              <a:rPr lang="pt-BR" altLang="en-US" sz="2400" i="1">
                <a:latin typeface="Comic Sans MS" panose="030F0702030302020204" pitchFamily="66" charset="0"/>
                <a:cs typeface="Comic Sans MS" panose="030F0702030302020204" pitchFamily="66"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29" name="CaixaDeTexto 45"/>
          <p:cNvSpPr txBox="1"/>
          <p:nvPr/>
        </p:nvSpPr>
        <p:spPr>
          <a:xfrm>
            <a:off x="3955415" y="3007995"/>
            <a:ext cx="2085340"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2800" b="1" dirty="0" smtClean="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i="1">
                <a:latin typeface="Comic Sans MS" panose="030F0702030302020204" pitchFamily="66" charset="0"/>
                <a:cs typeface="Comic Sans MS" panose="030F0702030302020204" pitchFamily="66"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30" name="Caixa de Texto 129"/>
              <p:cNvSpPr txBox="1"/>
              <p:nvPr/>
            </p:nvSpPr>
            <p:spPr>
              <a:xfrm>
                <a:off x="3503930" y="1156970"/>
                <a:ext cx="7737475" cy="956945"/>
              </a:xfrm>
              <a:prstGeom prst="rect">
                <a:avLst/>
              </a:prstGeom>
              <a:noFill/>
            </p:spPr>
            <p:txBody>
              <a:bodyPr wrap="none" rtlCol="0" anchor="t">
                <a:spAutoFit/>
              </a:bodyPr>
              <a:lstStyle/>
              <a:p>
                <a:pPr algn="l"/>
                <a:r>
                  <a:rPr lang="pt-BR" altLang="en-US" sz="3600" dirty="0">
                    <a:latin typeface="Cambria Math" panose="02040503050406030204" pitchFamily="18" charset="0"/>
                    <a:cs typeface="Cambria Math" panose="02040503050406030204" pitchFamily="18" charset="0"/>
                    <a:sym typeface="+mn-ea"/>
                  </a:rPr>
                  <a:t>(</a:t>
                </a:r>
                <a14:m>
                  <m:oMath xmlns:m="http://schemas.openxmlformats.org/officeDocument/2006/math">
                    <m:sSub>
                      <m:sSubPr>
                        <m:ctrlPr>
                          <a:rPr lang="en-US" altLang="pt-BR" sz="3600" i="1">
                            <a:latin typeface="Cambria Math" panose="02040503050406030204" pitchFamily="18" charset="0"/>
                            <a:cs typeface="Cambria Math" panose="02040503050406030204" pitchFamily="18" charset="0"/>
                          </a:rPr>
                        </m:ctrlPr>
                      </m:sSubPr>
                      <m:e>
                        <m:r>
                          <a:rPr lang="en-US" altLang="pt-BR" sz="3600" i="1">
                            <a:latin typeface="Cambria Math" panose="02040503050406030204" pitchFamily="18" charset="0"/>
                            <a:cs typeface="Cambria Math" panose="02040503050406030204" pitchFamily="18" charset="0"/>
                          </a:rPr>
                          <m:t>𝑔</m:t>
                        </m:r>
                      </m:e>
                      <m:sub>
                        <m:r>
                          <a:rPr lang="en-US" altLang="pt-BR" sz="3600" i="1">
                            <a:latin typeface="Cambria Math" panose="02040503050406030204" pitchFamily="18" charset="0"/>
                            <a:cs typeface="Cambria Math" panose="02040503050406030204" pitchFamily="18" charset="0"/>
                          </a:rPr>
                          <m:t>𝑚</m:t>
                        </m:r>
                      </m:sub>
                    </m:sSub>
                    <m:r>
                      <a:rPr lang="en-US" altLang="pt-BR" sz="3600" i="1">
                        <a:latin typeface="Cambria Math" panose="02040503050406030204" pitchFamily="18" charset="0"/>
                        <a:cs typeface="Cambria Math" panose="02040503050406030204" pitchFamily="18" charset="0"/>
                      </a:rPr>
                      <m:t>≡</m:t>
                    </m:r>
                    <m:f>
                      <m:fPr>
                        <m:ctrlPr>
                          <a:rPr lang="en-US" altLang="pt-BR" sz="3600" i="1">
                            <a:latin typeface="Cambria Math" panose="02040503050406030204" pitchFamily="18" charset="0"/>
                            <a:cs typeface="Cambria Math" panose="02040503050406030204" pitchFamily="18" charset="0"/>
                          </a:rPr>
                        </m:ctrlPr>
                      </m:fPr>
                      <m:num>
                        <m:sSub>
                          <m:sSubPr>
                            <m:ctrlPr>
                              <a:rPr lang="en-US" altLang="pt-BR" sz="3600" i="1">
                                <a:latin typeface="Cambria Math" panose="02040503050406030204" pitchFamily="18" charset="0"/>
                                <a:cs typeface="Cambria Math" panose="02040503050406030204" pitchFamily="18" charset="0"/>
                              </a:rPr>
                            </m:ctrlPr>
                          </m:sSubPr>
                          <m:e>
                            <m:r>
                              <a:rPr lang="en-US" altLang="pt-BR" sz="3600" i="1">
                                <a:latin typeface="Cambria Math" panose="02040503050406030204" pitchFamily="18" charset="0"/>
                                <a:cs typeface="Cambria Math" panose="02040503050406030204" pitchFamily="18" charset="0"/>
                              </a:rPr>
                              <m:t>𝐼</m:t>
                            </m:r>
                          </m:e>
                          <m:sub>
                            <m:r>
                              <a:rPr lang="en-US" altLang="pt-BR" sz="3600" i="1">
                                <a:latin typeface="Cambria Math" panose="02040503050406030204" pitchFamily="18" charset="0"/>
                                <a:cs typeface="Cambria Math" panose="02040503050406030204" pitchFamily="18" charset="0"/>
                              </a:rPr>
                              <m:t>𝐶</m:t>
                            </m:r>
                            <m:r>
                              <a:rPr lang="en-US" altLang="pt-BR" sz="3600" i="1">
                                <a:latin typeface="Cambria Math" panose="02040503050406030204" pitchFamily="18" charset="0"/>
                                <a:cs typeface="Cambria Math" panose="02040503050406030204" pitchFamily="18" charset="0"/>
                              </a:rPr>
                              <m:t>0</m:t>
                            </m:r>
                          </m:sub>
                        </m:sSub>
                      </m:num>
                      <m:den>
                        <m:sSub>
                          <m:sSubPr>
                            <m:ctrlPr>
                              <a:rPr lang="en-US" altLang="pt-BR" sz="3600" i="1">
                                <a:latin typeface="Cambria Math" panose="02040503050406030204" pitchFamily="18" charset="0"/>
                                <a:cs typeface="Cambria Math" panose="02040503050406030204" pitchFamily="18" charset="0"/>
                              </a:rPr>
                            </m:ctrlPr>
                          </m:sSubPr>
                          <m:e>
                            <m:r>
                              <a:rPr lang="en-US" altLang="pt-BR" sz="3600" i="1">
                                <a:latin typeface="Cambria Math" panose="02040503050406030204" pitchFamily="18" charset="0"/>
                                <a:cs typeface="Cambria Math" panose="02040503050406030204" pitchFamily="18" charset="0"/>
                              </a:rPr>
                              <m:t>𝑛𝑈</m:t>
                            </m:r>
                          </m:e>
                          <m:sub>
                            <m:r>
                              <a:rPr lang="en-US" altLang="pt-BR" sz="3600" i="1">
                                <a:latin typeface="Cambria Math" panose="02040503050406030204" pitchFamily="18" charset="0"/>
                                <a:cs typeface="Cambria Math" panose="02040503050406030204" pitchFamily="18" charset="0"/>
                              </a:rPr>
                              <m:t>𝑇</m:t>
                            </m:r>
                          </m:sub>
                        </m:sSub>
                      </m:den>
                    </m:f>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6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pt-BR" altLang="en-US" sz="36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6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6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r>
                      <a:rPr lang="en-US" altLang="pt-BR" sz="36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600" i="1">
                            <a:latin typeface="Cambria Math" panose="02040503050406030204" pitchFamily="18" charset="0"/>
                            <a:cs typeface="Cambria Math" panose="02040503050406030204" pitchFamily="18" charset="0"/>
                          </a:rPr>
                        </m:ctrlPr>
                      </m:fPr>
                      <m:num>
                        <m:r>
                          <a:rPr lang="en-US" altLang="pt-BR" sz="3600" i="1">
                            <a:latin typeface="Cambria Math" panose="02040503050406030204" pitchFamily="18" charset="0"/>
                            <a:cs typeface="Cambria Math" panose="02040503050406030204" pitchFamily="18" charset="0"/>
                          </a:rPr>
                          <m:t>𝛽</m:t>
                        </m:r>
                      </m:num>
                      <m:den>
                        <m:sSub>
                          <m:sSubPr>
                            <m:ctrlPr>
                              <a:rPr lang="en-US" altLang="pt-BR" sz="3600" i="1">
                                <a:latin typeface="Cambria Math" panose="02040503050406030204" pitchFamily="18" charset="0"/>
                                <a:cs typeface="Cambria Math" panose="02040503050406030204" pitchFamily="18" charset="0"/>
                              </a:rPr>
                            </m:ctrlPr>
                          </m:sSubPr>
                          <m:e>
                            <m:r>
                              <a:rPr lang="en-US" altLang="pt-BR" sz="3600" i="1">
                                <a:latin typeface="Cambria Math" panose="02040503050406030204" pitchFamily="18" charset="0"/>
                                <a:cs typeface="Cambria Math" panose="02040503050406030204" pitchFamily="18" charset="0"/>
                              </a:rPr>
                              <m:t>𝑔</m:t>
                            </m:r>
                          </m:e>
                          <m:sub>
                            <m:r>
                              <a:rPr lang="en-US" altLang="pt-BR" sz="3600" i="1">
                                <a:latin typeface="Cambria Math" panose="02040503050406030204" pitchFamily="18" charset="0"/>
                                <a:cs typeface="Cambria Math" panose="02040503050406030204" pitchFamily="18" charset="0"/>
                              </a:rPr>
                              <m:t>𝑚</m:t>
                            </m:r>
                          </m:sub>
                        </m:sSub>
                      </m:den>
                    </m:f>
                    <m:r>
                      <a:rPr lang="en-US" altLang="pt-BR" sz="3600" i="1">
                        <a:latin typeface="Cambria Math" panose="02040503050406030204" pitchFamily="18" charset="0"/>
                        <a:cs typeface="Cambria Math" panose="02040503050406030204" pitchFamily="18" charset="0"/>
                      </a:rPr>
                      <m:t>  </m:t>
                    </m:r>
                    <m:sSub>
                      <m:sSubPr>
                        <m:ctrlPr>
                          <a:rPr lang="pt-BR" altLang="en-US" sz="36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6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6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6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r>
                      <a:rPr lang="en-US" altLang="pt-BR" sz="36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600" i="1">
                            <a:latin typeface="Cambria Math" panose="02040503050406030204" pitchFamily="18" charset="0"/>
                            <a:cs typeface="Cambria Math" panose="02040503050406030204" pitchFamily="18" charset="0"/>
                          </a:rPr>
                        </m:ctrlPr>
                      </m:fPr>
                      <m:num>
                        <m:r>
                          <a:rPr lang="en-US" altLang="pt-BR" sz="3600" i="1">
                            <a:latin typeface="Cambria Math" panose="02040503050406030204" pitchFamily="18" charset="0"/>
                            <a:cs typeface="Cambria Math" panose="02040503050406030204" pitchFamily="18" charset="0"/>
                          </a:rPr>
                          <m:t>1</m:t>
                        </m:r>
                      </m:num>
                      <m:den>
                        <m:sSub>
                          <m:sSubPr>
                            <m:ctrlPr>
                              <a:rPr lang="en-US" altLang="pt-BR" sz="3600" i="1">
                                <a:latin typeface="Cambria Math" panose="02040503050406030204" pitchFamily="18" charset="0"/>
                                <a:cs typeface="Cambria Math" panose="02040503050406030204" pitchFamily="18" charset="0"/>
                              </a:rPr>
                            </m:ctrlPr>
                          </m:sSubPr>
                          <m:e>
                            <m:r>
                              <a:rPr lang="en-US" altLang="pt-BR" sz="3600" i="1">
                                <a:latin typeface="Cambria Math" panose="02040503050406030204" pitchFamily="18" charset="0"/>
                                <a:cs typeface="Cambria Math" panose="02040503050406030204" pitchFamily="18" charset="0"/>
                              </a:rPr>
                              <m:t>𝑔</m:t>
                            </m:r>
                          </m:e>
                          <m:sub>
                            <m:r>
                              <a:rPr lang="en-US" altLang="pt-BR" sz="3600" i="1">
                                <a:latin typeface="Cambria Math" panose="02040503050406030204" pitchFamily="18" charset="0"/>
                                <a:cs typeface="Cambria Math" panose="02040503050406030204" pitchFamily="18" charset="0"/>
                              </a:rPr>
                              <m:t>𝑚</m:t>
                            </m:r>
                          </m:sub>
                        </m:sSub>
                      </m:den>
                    </m:f>
                    <m:f>
                      <m:fPr>
                        <m:ctrlPr>
                          <a:rPr lang="en-US" altLang="pt-BR" sz="3600" i="1">
                            <a:latin typeface="Cambria Math" panose="02040503050406030204" pitchFamily="18" charset="0"/>
                            <a:cs typeface="Cambria Math" panose="02040503050406030204" pitchFamily="18" charset="0"/>
                          </a:rPr>
                        </m:ctrlPr>
                      </m:fPr>
                      <m:num>
                        <m:r>
                          <a:rPr lang="en-US" altLang="pt-BR" sz="3600" i="1">
                            <a:latin typeface="Cambria Math" panose="02040503050406030204" pitchFamily="18" charset="0"/>
                            <a:cs typeface="Cambria Math" panose="02040503050406030204" pitchFamily="18" charset="0"/>
                          </a:rPr>
                          <m:t>𝛽</m:t>
                        </m:r>
                      </m:num>
                      <m:den>
                        <m:r>
                          <a:rPr lang="en-US" altLang="pt-BR" sz="3600" i="1">
                            <a:latin typeface="Cambria Math" panose="02040503050406030204" pitchFamily="18" charset="0"/>
                            <a:cs typeface="Cambria Math" panose="02040503050406030204" pitchFamily="18" charset="0"/>
                          </a:rPr>
                          <m:t>𝛽</m:t>
                        </m:r>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1</m:t>
                        </m:r>
                      </m:den>
                    </m:f>
                    <m:r>
                      <a:rPr lang="en-US" altLang="pt-BR" sz="3600" i="1">
                        <a:latin typeface="Cambria Math" panose="02040503050406030204" pitchFamily="18" charset="0"/>
                        <a:ea typeface="MS Mincho" charset="0"/>
                        <a:cs typeface="Cambria Math" panose="02040503050406030204" pitchFamily="18" charset="0"/>
                      </a:rPr>
                      <m:t>) </m:t>
                    </m:r>
                  </m:oMath>
                </a14:m>
                <a:endParaRPr lang="en-US" altLang="pt-BR" sz="3600" i="1">
                  <a:latin typeface="Cambria Math" panose="02040503050406030204" pitchFamily="18" charset="0"/>
                  <a:ea typeface="MS Mincho" charset="0"/>
                  <a:cs typeface="Cambria Math" panose="02040503050406030204" pitchFamily="18" charset="0"/>
                </a:endParaRPr>
              </a:p>
            </p:txBody>
          </p:sp>
        </mc:Choice>
        <mc:Fallback>
          <p:sp>
            <p:nvSpPr>
              <p:cNvPr id="130" name="Caixa de Texto 129"/>
              <p:cNvSpPr txBox="1">
                <a:spLocks noRot="1" noChangeAspect="1" noMove="1" noResize="1" noEditPoints="1" noAdjustHandles="1" noChangeArrowheads="1" noChangeShapeType="1" noTextEdit="1"/>
              </p:cNvSpPr>
              <p:nvPr/>
            </p:nvSpPr>
            <p:spPr>
              <a:xfrm>
                <a:off x="3503930" y="1156970"/>
                <a:ext cx="7737475" cy="956945"/>
              </a:xfrm>
              <a:prstGeom prst="rect">
                <a:avLst/>
              </a:prstGeom>
              <a:blipFill rotWithShape="1">
                <a:blip r:embed="rId6"/>
                <a:stretch>
                  <a:fillRect r="-46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1383665" y="438150"/>
            <a:ext cx="9970770" cy="1537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Circuito base comum. Entrada pelo emissor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200,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-0.64V)</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flipH="1" flipV="1">
            <a:off x="2298065" y="3841079"/>
            <a:ext cx="1783849" cy="748570"/>
            <a:chOff x="8610600" y="2524505"/>
            <a:chExt cx="1783849" cy="748570"/>
          </a:xfrm>
        </p:grpSpPr>
        <p:cxnSp>
          <p:nvCxnSpPr>
            <p:cNvPr id="3" name="Conector Reto 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2174408" y="262496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7" name="CaixaDeTexto 47"/>
          <p:cNvSpPr txBox="1"/>
          <p:nvPr/>
        </p:nvSpPr>
        <p:spPr>
          <a:xfrm>
            <a:off x="1996440" y="6024880"/>
            <a:ext cx="217805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sp>
        <p:nvSpPr>
          <p:cNvPr id="42" name="Caixa de Texto 23"/>
          <p:cNvSpPr txBox="1"/>
          <p:nvPr/>
        </p:nvSpPr>
        <p:spPr>
          <a:xfrm>
            <a:off x="2694305" y="2518410"/>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=10K</a:t>
            </a:r>
            <a:endParaRPr lang="pt-BR" altLang="en-US" sz="2800" dirty="0" smtClean="0">
              <a:latin typeface="Comic Sans MS" panose="030F0702030302020204" pitchFamily="66" charset="0"/>
              <a:cs typeface="Comic Sans MS" panose="030F0702030302020204" pitchFamily="66" charset="0"/>
            </a:endParaRPr>
          </a:p>
        </p:txBody>
      </p:sp>
      <p:sp>
        <p:nvSpPr>
          <p:cNvPr id="18" name="Caixa de Texto 23"/>
          <p:cNvSpPr txBox="1"/>
          <p:nvPr/>
        </p:nvSpPr>
        <p:spPr>
          <a:xfrm>
            <a:off x="1276985" y="254190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45" name="Conector Reto 44"/>
          <p:cNvCxnSpPr/>
          <p:nvPr/>
        </p:nvCxnSpPr>
        <p:spPr>
          <a:xfrm>
            <a:off x="1822450" y="3323590"/>
            <a:ext cx="10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rot="5400000">
            <a:off x="758155" y="475118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926787" y="508217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Caixa de Texto 23"/>
          <p:cNvSpPr txBox="1"/>
          <p:nvPr/>
        </p:nvSpPr>
        <p:spPr>
          <a:xfrm>
            <a:off x="2641600" y="5155565"/>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20" name="Grupo 19"/>
          <p:cNvGrpSpPr/>
          <p:nvPr/>
        </p:nvGrpSpPr>
        <p:grpSpPr>
          <a:xfrm rot="5400000" flipH="1">
            <a:off x="2173773" y="5330067"/>
            <a:ext cx="1274445" cy="234950"/>
            <a:chOff x="4152748" y="3524056"/>
            <a:chExt cx="1274569" cy="255373"/>
          </a:xfrm>
        </p:grpSpPr>
        <p:cxnSp>
          <p:nvCxnSpPr>
            <p:cNvPr id="2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3" name="Retângulo 2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4" name="Conector Reto 23"/>
          <p:cNvCxnSpPr/>
          <p:nvPr/>
        </p:nvCxnSpPr>
        <p:spPr>
          <a:xfrm rot="5400000">
            <a:off x="1457174" y="328403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rot="5400000">
            <a:off x="1538454" y="328911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1100455" y="3323590"/>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rot="5400000">
            <a:off x="761330" y="366533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Elipse 28"/>
          <p:cNvSpPr/>
          <p:nvPr/>
        </p:nvSpPr>
        <p:spPr>
          <a:xfrm>
            <a:off x="900448" y="397610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1" name="Forma livre 30"/>
          <p:cNvSpPr/>
          <p:nvPr/>
        </p:nvSpPr>
        <p:spPr>
          <a:xfrm>
            <a:off x="960138" y="403706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DeTexto 47"/>
          <p:cNvSpPr txBox="1"/>
          <p:nvPr/>
        </p:nvSpPr>
        <p:spPr>
          <a:xfrm>
            <a:off x="161308" y="363002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34" name="Conector Reto 33"/>
          <p:cNvCxnSpPr/>
          <p:nvPr/>
        </p:nvCxnSpPr>
        <p:spPr>
          <a:xfrm rot="5400000">
            <a:off x="3221955" y="453274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3387694" y="48644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2650459" y="60702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CaixaDeTexto 45"/>
          <p:cNvSpPr txBox="1"/>
          <p:nvPr/>
        </p:nvSpPr>
        <p:spPr>
          <a:xfrm>
            <a:off x="5234305" y="2356485"/>
            <a:ext cx="6574155" cy="3415030"/>
          </a:xfrm>
          <a:prstGeom prst="rect">
            <a:avLst/>
          </a:prstGeom>
          <a:noFill/>
        </p:spPr>
        <p:txBody>
          <a:bodyPr wrap="square" rtlCol="0">
            <a:spAutoFit/>
          </a:bodyPr>
          <a:lstStyle/>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(DC)</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(DC)</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(DC)</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determinar parâmetros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resolver circuito de pequenos sinais e achar</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mn-ea"/>
              </a:rPr>
              <a:t>v</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mn-ea"/>
              </a:rPr>
              <a:t>C</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mn-ea"/>
              </a:rPr>
              <a:t> </a:t>
            </a:r>
            <a:r>
              <a:rPr lang="pt-BR" altLang="en-US" sz="2800" b="1" dirty="0" smtClean="0">
                <a:solidFill>
                  <a:schemeClr val="tx1"/>
                </a:solidFill>
                <a:latin typeface="Cambria" panose="02040503050406030204" charset="0"/>
                <a:ea typeface="Cambria Math" panose="02040503050406030204" pitchFamily="18" charset="0"/>
                <a:cs typeface="Cambria" panose="02040503050406030204" charset="0"/>
                <a:sym typeface="+mn-ea"/>
              </a:rPr>
              <a:t>(AC)</a:t>
            </a:r>
            <a:endParaRPr lang="pt-BR" altLang="en-US" sz="2800" b="1" dirty="0" smtClean="0">
              <a:solidFill>
                <a:schemeClr val="tx1"/>
              </a:solidFill>
              <a:latin typeface="Cambria" panose="02040503050406030204" charset="0"/>
              <a:ea typeface="Cambria Math" panose="02040503050406030204" pitchFamily="18" charset="0"/>
              <a:cs typeface="Cambria" panose="02040503050406030204" charset="0"/>
              <a:sym typeface="+mn-ea"/>
            </a:endParaRPr>
          </a:p>
        </p:txBody>
      </p:sp>
      <p:sp>
        <p:nvSpPr>
          <p:cNvPr id="43" name="CaixaDeTexto 47"/>
          <p:cNvSpPr txBox="1"/>
          <p:nvPr/>
        </p:nvSpPr>
        <p:spPr>
          <a:xfrm>
            <a:off x="1996440" y="1659890"/>
            <a:ext cx="189230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EE</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cxnSp>
        <p:nvCxnSpPr>
          <p:cNvPr id="46" name="Conector Reto 45"/>
          <p:cNvCxnSpPr/>
          <p:nvPr/>
        </p:nvCxnSpPr>
        <p:spPr>
          <a:xfrm>
            <a:off x="2189480" y="486473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CaixaDeTexto 47"/>
          <p:cNvSpPr txBox="1"/>
          <p:nvPr/>
        </p:nvSpPr>
        <p:spPr>
          <a:xfrm>
            <a:off x="1965325" y="4286250"/>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360045" y="255905"/>
            <a:ext cx="11689715" cy="1537970"/>
          </a:xfrm>
          <a:prstGeom prst="rect">
            <a:avLst/>
          </a:prstGeom>
          <a:noFill/>
        </p:spPr>
        <p:txBody>
          <a:bodyPr wrap="square" rtlCol="0">
            <a:spAutoFit/>
          </a:bodyPr>
          <a:lstStyle/>
          <a:p>
            <a:pPr indent="0" algn="ctr">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Circuito base comum. Entrada pelo emissor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i="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=200, V</a:t>
            </a:r>
            <a:r>
              <a:rPr lang="pt-BR" altLang="en-US" sz="28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-0.64V</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flipH="1" flipV="1">
            <a:off x="1734185" y="3841079"/>
            <a:ext cx="1783849" cy="748570"/>
            <a:chOff x="8610600" y="2524505"/>
            <a:chExt cx="1783849" cy="748570"/>
          </a:xfrm>
        </p:grpSpPr>
        <p:cxnSp>
          <p:nvCxnSpPr>
            <p:cNvPr id="3" name="Conector Reto 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2485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1610528" y="262496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7" name="CaixaDeTexto 47"/>
          <p:cNvSpPr txBox="1"/>
          <p:nvPr/>
        </p:nvSpPr>
        <p:spPr>
          <a:xfrm>
            <a:off x="1432560" y="6024880"/>
            <a:ext cx="217805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sp>
        <p:nvSpPr>
          <p:cNvPr id="42" name="Caixa de Texto 23"/>
          <p:cNvSpPr txBox="1"/>
          <p:nvPr/>
        </p:nvSpPr>
        <p:spPr>
          <a:xfrm>
            <a:off x="2130425" y="2518410"/>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=10K</a:t>
            </a:r>
            <a:endParaRPr lang="pt-BR" altLang="en-US" sz="2800" dirty="0" smtClean="0">
              <a:latin typeface="Comic Sans MS" panose="030F0702030302020204" pitchFamily="66" charset="0"/>
              <a:cs typeface="Comic Sans MS" panose="030F0702030302020204" pitchFamily="66" charset="0"/>
            </a:endParaRPr>
          </a:p>
        </p:txBody>
      </p:sp>
      <p:sp>
        <p:nvSpPr>
          <p:cNvPr id="18" name="Caixa de Texto 23"/>
          <p:cNvSpPr txBox="1"/>
          <p:nvPr/>
        </p:nvSpPr>
        <p:spPr>
          <a:xfrm>
            <a:off x="713105" y="254190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45" name="Conector Reto 44"/>
          <p:cNvCxnSpPr/>
          <p:nvPr/>
        </p:nvCxnSpPr>
        <p:spPr>
          <a:xfrm>
            <a:off x="1258570" y="3323590"/>
            <a:ext cx="10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359732" y="39944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Caixa de Texto 23"/>
          <p:cNvSpPr txBox="1"/>
          <p:nvPr/>
        </p:nvSpPr>
        <p:spPr>
          <a:xfrm>
            <a:off x="2077720" y="5155565"/>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20" name="Grupo 19"/>
          <p:cNvGrpSpPr/>
          <p:nvPr/>
        </p:nvGrpSpPr>
        <p:grpSpPr>
          <a:xfrm rot="5400000" flipH="1">
            <a:off x="1628308" y="5330067"/>
            <a:ext cx="1274445" cy="234950"/>
            <a:chOff x="4152748" y="3524056"/>
            <a:chExt cx="1274569" cy="255373"/>
          </a:xfrm>
        </p:grpSpPr>
        <p:cxnSp>
          <p:nvCxnSpPr>
            <p:cNvPr id="2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3" name="Retângulo 2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4" name="Conector Reto 23"/>
          <p:cNvCxnSpPr/>
          <p:nvPr/>
        </p:nvCxnSpPr>
        <p:spPr>
          <a:xfrm rot="5400000">
            <a:off x="893294" y="328403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rot="5400000">
            <a:off x="974574" y="328911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536575" y="3323590"/>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rot="5400000">
            <a:off x="197450" y="366533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rot="5400000">
            <a:off x="2658075" y="453274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2823814" y="486506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2086579" y="60702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CaixaDeTexto 45"/>
          <p:cNvSpPr txBox="1"/>
          <p:nvPr/>
        </p:nvSpPr>
        <p:spPr>
          <a:xfrm>
            <a:off x="6464935" y="1976120"/>
            <a:ext cx="2715895" cy="583565"/>
          </a:xfrm>
          <a:prstGeom prst="rect">
            <a:avLst/>
          </a:prstGeom>
          <a:noFill/>
        </p:spPr>
        <p:txBody>
          <a:bodyPr wrap="square" rtlCol="0">
            <a:spAutoFit/>
          </a:bodyPr>
          <a:lstStyle/>
          <a:p>
            <a:pPr indent="0" algn="ctr" fontAlgn="auto">
              <a:spcBef>
                <a:spcPts val="600"/>
              </a:spcBef>
              <a:spcAft>
                <a:spcPts val="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Polarização</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latin typeface="Cambria" panose="02040503050406030204" charset="0"/>
              <a:ea typeface="Cambria Math" panose="02040503050406030204" pitchFamily="18" charset="0"/>
              <a:cs typeface="Cambria" panose="02040503050406030204" charset="0"/>
              <a:sym typeface="+mn-ea"/>
            </a:endParaRPr>
          </a:p>
        </p:txBody>
      </p:sp>
      <p:sp>
        <p:nvSpPr>
          <p:cNvPr id="43" name="CaixaDeTexto 47"/>
          <p:cNvSpPr txBox="1"/>
          <p:nvPr/>
        </p:nvSpPr>
        <p:spPr>
          <a:xfrm>
            <a:off x="1432560" y="1659890"/>
            <a:ext cx="189230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EE</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cxnSp>
        <p:nvCxnSpPr>
          <p:cNvPr id="46" name="Conector Reto 45"/>
          <p:cNvCxnSpPr/>
          <p:nvPr/>
        </p:nvCxnSpPr>
        <p:spPr>
          <a:xfrm>
            <a:off x="1640840" y="486473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CaixaDeTexto 47"/>
          <p:cNvSpPr txBox="1"/>
          <p:nvPr/>
        </p:nvSpPr>
        <p:spPr>
          <a:xfrm>
            <a:off x="1352550" y="4333875"/>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0" name="Caixa de Texto 9"/>
              <p:cNvSpPr txBox="1"/>
              <p:nvPr/>
            </p:nvSpPr>
            <p:spPr>
              <a:xfrm>
                <a:off x="5099939" y="2772346"/>
                <a:ext cx="5445760" cy="102171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𝐸</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10</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𝐵𝐸</m:t>
                              </m:r>
                            </m:sub>
                          </m:sSub>
                          <m:r>
                            <a:rPr lang="en-US" altLang="pt-BR" sz="3200" i="1">
                              <a:latin typeface="Cambria Math" panose="02040503050406030204" pitchFamily="18" charset="0"/>
                              <a:cs typeface="Cambria Math" panose="02040503050406030204" pitchFamily="18" charset="0"/>
                            </a:rPr>
                            <m:t>)</m:t>
                          </m:r>
                        </m:num>
                        <m:den>
                          <m:r>
                            <a:rPr lang="en-US" altLang="pt-BR" sz="3200" i="1">
                              <a:latin typeface="Cambria Math" panose="02040503050406030204" pitchFamily="18" charset="0"/>
                              <a:cs typeface="Cambria Math" panose="02040503050406030204" pitchFamily="18" charset="0"/>
                            </a:rPr>
                            <m:t>10</m:t>
                          </m:r>
                          <m:r>
                            <a:rPr lang="en-US" altLang="pt-BR" sz="3200" i="1">
                              <a:latin typeface="Cambria Math" panose="02040503050406030204" pitchFamily="18" charset="0"/>
                              <a:cs typeface="Cambria Math" panose="02040503050406030204" pitchFamily="18" charset="0"/>
                            </a:rPr>
                            <m:t>𝐾</m:t>
                          </m:r>
                        </m:den>
                      </m:f>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94</m:t>
                      </m:r>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𝑚𝐴</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10" name="Caixa de Texto 9"/>
              <p:cNvSpPr txBox="1">
                <a:spLocks noRot="1" noChangeAspect="1" noMove="1" noResize="1" noEditPoints="1" noAdjustHandles="1" noChangeArrowheads="1" noChangeShapeType="1" noTextEdit="1"/>
              </p:cNvSpPr>
              <p:nvPr/>
            </p:nvSpPr>
            <p:spPr>
              <a:xfrm>
                <a:off x="5099939" y="2772346"/>
                <a:ext cx="5445760" cy="1021715"/>
              </a:xfrm>
              <a:prstGeom prst="rect">
                <a:avLst/>
              </a:prstGeom>
              <a:blipFill rotWithShape="1">
                <a:blip r:embed="rId1"/>
                <a:stretch>
                  <a:fillRect l="-5" t="-56" r="-392" b="5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 name="Caixa de Texto 10"/>
              <p:cNvSpPr txBox="1"/>
              <p:nvPr/>
            </p:nvSpPr>
            <p:spPr>
              <a:xfrm>
                <a:off x="4956810" y="3919220"/>
                <a:ext cx="5446395" cy="1351280"/>
              </a:xfrm>
              <a:prstGeom prst="rect">
                <a:avLst/>
              </a:prstGeom>
              <a:noFill/>
            </p:spPr>
            <p:txBody>
              <a:bodyPr wrap="square" rtlCol="0" anchor="t">
                <a:spAutoFit/>
              </a:bodyPr>
              <a:lstStyle/>
              <a:p>
                <a:pPr algn="ctr"/>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𝛽</m:t>
                        </m:r>
                      </m:num>
                      <m:den>
                        <m:r>
                          <a:rPr lang="en-US" altLang="pt-BR" sz="3200" i="1">
                            <a:latin typeface="Cambria Math" panose="02040503050406030204" pitchFamily="18" charset="0"/>
                            <a:cs typeface="Cambria Math" panose="02040503050406030204" pitchFamily="18" charset="0"/>
                          </a:rPr>
                          <m:t>𝛽</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m:t>
                        </m:r>
                      </m:den>
                    </m:f>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𝐸</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93</m:t>
                    </m:r>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𝑚𝐴</m:t>
                    </m:r>
                  </m:oMath>
                </a14:m>
                <a:r>
                  <a:rPr lang="pt-BR" altLang="en-US" sz="3200" i="1">
                    <a:latin typeface="Cambria Math" panose="02040503050406030204" pitchFamily="18" charset="0"/>
                    <a:cs typeface="Cambria Math" panose="02040503050406030204" pitchFamily="18" charset="0"/>
                  </a:rPr>
                  <a:t> </a:t>
                </a:r>
                <a:endParaRPr lang="pt-BR" altLang="en-US" sz="3200" i="1">
                  <a:latin typeface="Cambria Math" panose="02040503050406030204" pitchFamily="18" charset="0"/>
                  <a:cs typeface="Cambria Math" panose="02040503050406030204" pitchFamily="18" charset="0"/>
                </a:endParaRPr>
              </a:p>
              <a:p>
                <a:pPr algn="ctr"/>
                <a:r>
                  <a:rPr lang="pt-BR" altLang="en-US" sz="3200">
                    <a:latin typeface="Comic Sans MS" panose="030F0702030302020204" pitchFamily="66" charset="0"/>
                    <a:cs typeface="Comic Sans MS" panose="030F0702030302020204" pitchFamily="66" charset="0"/>
                  </a:rPr>
                  <a:t>I</a:t>
                </a:r>
                <a:r>
                  <a:rPr lang="pt-BR" altLang="en-US" sz="3200" baseline="-25000">
                    <a:latin typeface="Comic Sans MS" panose="030F0702030302020204" pitchFamily="66" charset="0"/>
                    <a:cs typeface="Comic Sans MS" panose="030F0702030302020204" pitchFamily="66" charset="0"/>
                  </a:rPr>
                  <a:t>C0</a:t>
                </a:r>
                <a:r>
                  <a:rPr lang="pt-BR" altLang="en-US" sz="3200">
                    <a:latin typeface="Comic Sans MS" panose="030F0702030302020204" pitchFamily="66" charset="0"/>
                    <a:cs typeface="Comic Sans MS" panose="030F0702030302020204" pitchFamily="66" charset="0"/>
                  </a:rPr>
                  <a:t> depende pouco de </a:t>
                </a:r>
                <a:r>
                  <a:rPr lang="pt-BR" altLang="en-US" sz="3200">
                    <a:latin typeface="Symbol" panose="05050102010706020507" charset="0"/>
                    <a:cs typeface="Symbol" panose="05050102010706020507" charset="0"/>
                  </a:rPr>
                  <a:t>b</a:t>
                </a:r>
                <a:r>
                  <a:rPr lang="pt-BR" altLang="en-US" sz="3200">
                    <a:latin typeface="Comic Sans MS" panose="030F0702030302020204" pitchFamily="66" charset="0"/>
                    <a:cs typeface="Comic Sans MS" panose="030F0702030302020204" pitchFamily="66" charset="0"/>
                  </a:rPr>
                  <a:t> </a:t>
                </a:r>
                <a:endParaRPr lang="pt-BR" altLang="en-US" sz="3200">
                  <a:latin typeface="Comic Sans MS" panose="030F0702030302020204" pitchFamily="66" charset="0"/>
                  <a:cs typeface="Comic Sans MS" panose="030F0702030302020204" pitchFamily="66" charset="0"/>
                </a:endParaRPr>
              </a:p>
            </p:txBody>
          </p:sp>
        </mc:Choice>
        <mc:Fallback>
          <p:sp>
            <p:nvSpPr>
              <p:cNvPr id="11" name="Caixa de Texto 10"/>
              <p:cNvSpPr txBox="1">
                <a:spLocks noRot="1" noChangeAspect="1" noMove="1" noResize="1" noEditPoints="1" noAdjustHandles="1" noChangeArrowheads="1" noChangeShapeType="1" noTextEdit="1"/>
              </p:cNvSpPr>
              <p:nvPr/>
            </p:nvSpPr>
            <p:spPr>
              <a:xfrm>
                <a:off x="4956810" y="3919220"/>
                <a:ext cx="5446395" cy="1351280"/>
              </a:xfrm>
              <a:prstGeom prst="rect">
                <a:avLst/>
              </a:prstGeom>
              <a:blipFill rotWithShape="1">
                <a:blip r:embed="rId2"/>
                <a:stretch>
                  <a:fillRect b="-1739"/>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 name="Caixa de Texto 16"/>
              <p:cNvSpPr txBox="1"/>
              <p:nvPr/>
            </p:nvSpPr>
            <p:spPr>
              <a:xfrm>
                <a:off x="3960749" y="5500941"/>
                <a:ext cx="7291070" cy="107632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𝐶𝐶</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5</m:t>
                      </m:r>
                      <m:r>
                        <a:rPr lang="en-US" altLang="pt-BR" sz="3200" i="1">
                          <a:latin typeface="Cambria Math" panose="02040503050406030204" pitchFamily="18" charset="0"/>
                          <a:cs typeface="Cambria Math" panose="02040503050406030204" pitchFamily="18" charset="0"/>
                        </a:rPr>
                        <m:t>𝑘</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5</m:t>
                      </m:r>
                      <m:r>
                        <a:rPr lang="en-US" altLang="pt-BR" sz="3200" i="1">
                          <a:latin typeface="Cambria Math" panose="02040503050406030204" pitchFamily="18" charset="0"/>
                          <a:cs typeface="Cambria Math" panose="02040503050406030204" pitchFamily="18" charset="0"/>
                        </a:rPr>
                        <m:t>𝑘</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93</m:t>
                      </m:r>
                      <m:r>
                        <a:rPr lang="en-US" altLang="pt-BR" sz="3200" i="1">
                          <a:latin typeface="Cambria Math" panose="02040503050406030204" pitchFamily="18" charset="0"/>
                          <a:cs typeface="Cambria Math" panose="02040503050406030204" pitchFamily="18" charset="0"/>
                        </a:rPr>
                        <m:t>𝑚</m:t>
                      </m:r>
                    </m:oMath>
                  </m:oMathPara>
                </a14:m>
                <a:endParaRPr lang="en-US" altLang="pt-BR" sz="3200" i="1" dirty="0">
                  <a:latin typeface="Cambria Math" panose="02040503050406030204" pitchFamily="18" charset="0"/>
                  <a:cs typeface="Cambria Math" panose="02040503050406030204" pitchFamily="18" charset="0"/>
                </a:endParaRPr>
              </a:p>
              <a:p>
                <a:pPr algn="l"/>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5</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35</m:t>
                      </m:r>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𝑉</m:t>
                      </m:r>
                    </m:oMath>
                  </m:oMathPara>
                </a14:m>
                <a:endParaRPr lang="en-US" altLang="pt-BR" sz="3200" i="1" dirty="0">
                  <a:latin typeface="Cambria Math" panose="02040503050406030204" pitchFamily="18" charset="0"/>
                  <a:cs typeface="Cambria Math" panose="02040503050406030204" pitchFamily="18" charset="0"/>
                </a:endParaRPr>
              </a:p>
            </p:txBody>
          </p:sp>
        </mc:Choice>
        <mc:Fallback>
          <p:sp>
            <p:nvSpPr>
              <p:cNvPr id="17" name="Caixa de Texto 16"/>
              <p:cNvSpPr txBox="1">
                <a:spLocks noRot="1" noChangeAspect="1" noMove="1" noResize="1" noEditPoints="1" noAdjustHandles="1" noChangeArrowheads="1" noChangeShapeType="1" noTextEdit="1"/>
              </p:cNvSpPr>
              <p:nvPr/>
            </p:nvSpPr>
            <p:spPr>
              <a:xfrm>
                <a:off x="3960749" y="5500941"/>
                <a:ext cx="7291070" cy="1076325"/>
              </a:xfrm>
              <a:prstGeom prst="rect">
                <a:avLst/>
              </a:prstGeom>
              <a:blipFill rotWithShape="1">
                <a:blip r:embed="rId3"/>
                <a:stretch>
                  <a:fillRect l="-3" t="-53" r="3" b="53"/>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836295" y="410210"/>
            <a:ext cx="10974070" cy="1106805"/>
          </a:xfrm>
          <a:prstGeom prst="rect">
            <a:avLst/>
          </a:prstGeom>
          <a:noFill/>
        </p:spPr>
        <p:txBody>
          <a:bodyPr wrap="square" rtlCol="0">
            <a:spAutoFit/>
          </a:bodyPr>
          <a:lstStyle/>
          <a:p>
            <a:pPr indent="0" algn="ctr">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modelo T</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2" name="Caixa de Texto 23"/>
          <p:cNvSpPr txBox="1"/>
          <p:nvPr/>
        </p:nvSpPr>
        <p:spPr>
          <a:xfrm>
            <a:off x="7419340" y="2722245"/>
            <a:ext cx="100901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endParaRPr lang="pt-BR" altLang="en-US" sz="2800" dirty="0" smtClean="0">
              <a:latin typeface="Comic Sans MS" panose="030F0702030302020204" pitchFamily="66" charset="0"/>
              <a:cs typeface="Comic Sans MS" panose="030F0702030302020204" pitchFamily="66" charset="0"/>
            </a:endParaRPr>
          </a:p>
        </p:txBody>
      </p:sp>
      <p:cxnSp>
        <p:nvCxnSpPr>
          <p:cNvPr id="45" name="Conector Reto 44"/>
          <p:cNvCxnSpPr/>
          <p:nvPr/>
        </p:nvCxnSpPr>
        <p:spPr>
          <a:xfrm>
            <a:off x="7828915" y="2397760"/>
            <a:ext cx="142113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rot="5400000">
            <a:off x="6809070" y="273379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Caixa de Texto 23"/>
          <p:cNvSpPr txBox="1"/>
          <p:nvPr/>
        </p:nvSpPr>
        <p:spPr>
          <a:xfrm>
            <a:off x="9380220" y="2343150"/>
            <a:ext cx="6940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3" name="Caixa de Texto 23"/>
          <p:cNvSpPr txBox="1"/>
          <p:nvPr/>
        </p:nvSpPr>
        <p:spPr>
          <a:xfrm>
            <a:off x="10052685" y="296481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14" name="Caixa de Texto 23"/>
          <p:cNvSpPr txBox="1"/>
          <p:nvPr/>
        </p:nvSpPr>
        <p:spPr>
          <a:xfrm>
            <a:off x="8416925" y="54991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15" name="Caixa de Texto 23"/>
          <p:cNvSpPr txBox="1"/>
          <p:nvPr/>
        </p:nvSpPr>
        <p:spPr>
          <a:xfrm>
            <a:off x="8840470" y="188404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6" name="Caixa de Texto 23"/>
          <p:cNvSpPr txBox="1"/>
          <p:nvPr/>
        </p:nvSpPr>
        <p:spPr>
          <a:xfrm>
            <a:off x="7506970" y="381317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9" name="Caixa de Texto 118"/>
              <p:cNvSpPr txBox="1"/>
              <p:nvPr/>
            </p:nvSpPr>
            <p:spPr>
              <a:xfrm>
                <a:off x="9330055" y="4331970"/>
                <a:ext cx="794385" cy="58356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𝛼</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sz="3200" i="1">
                              <a:latin typeface="Cambria Math" panose="02040503050406030204" pitchFamily="18" charset="0"/>
                            </a:rPr>
                            <m:t>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119" name="Caixa de Texto 118"/>
              <p:cNvSpPr txBox="1">
                <a:spLocks noRot="1" noChangeAspect="1" noMove="1" noResize="1" noEditPoints="1" noAdjustHandles="1" noChangeArrowheads="1" noChangeShapeType="1" noTextEdit="1"/>
              </p:cNvSpPr>
              <p:nvPr/>
            </p:nvSpPr>
            <p:spPr>
              <a:xfrm>
                <a:off x="9330055" y="4331970"/>
                <a:ext cx="794385" cy="58356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100" name="Conector Reto 74"/>
          <p:cNvCxnSpPr/>
          <p:nvPr/>
        </p:nvCxnSpPr>
        <p:spPr>
          <a:xfrm flipV="1">
            <a:off x="9185275" y="437705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1" name="Conector Reto 100"/>
          <p:cNvCxnSpPr/>
          <p:nvPr/>
        </p:nvCxnSpPr>
        <p:spPr>
          <a:xfrm flipH="1" flipV="1">
            <a:off x="9171940" y="239395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2" name="Conector Reto 101"/>
          <p:cNvCxnSpPr/>
          <p:nvPr/>
        </p:nvCxnSpPr>
        <p:spPr>
          <a:xfrm>
            <a:off x="9171940" y="384302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03" name="Grupo 102"/>
          <p:cNvGrpSpPr/>
          <p:nvPr/>
        </p:nvGrpSpPr>
        <p:grpSpPr>
          <a:xfrm flipV="1">
            <a:off x="8991600" y="4377055"/>
            <a:ext cx="387350" cy="552450"/>
            <a:chOff x="7555792" y="2647951"/>
            <a:chExt cx="387626" cy="552342"/>
          </a:xfrm>
          <a:solidFill>
            <a:srgbClr val="00B0F0">
              <a:alpha val="97000"/>
            </a:srgbClr>
          </a:solidFill>
        </p:grpSpPr>
        <p:sp>
          <p:nvSpPr>
            <p:cNvPr id="104" name="Elipse 10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5"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06" name="Conector Reto 105"/>
          <p:cNvCxnSpPr/>
          <p:nvPr/>
        </p:nvCxnSpPr>
        <p:spPr>
          <a:xfrm flipH="1">
            <a:off x="8250555" y="4074795"/>
            <a:ext cx="9194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8" name="Conector de Seta Reta 107"/>
          <p:cNvCxnSpPr/>
          <p:nvPr/>
        </p:nvCxnSpPr>
        <p:spPr>
          <a:xfrm flipH="1" flipV="1">
            <a:off x="9378950" y="2483485"/>
            <a:ext cx="635" cy="5397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Conector Reto 116"/>
          <p:cNvCxnSpPr/>
          <p:nvPr/>
        </p:nvCxnSpPr>
        <p:spPr>
          <a:xfrm rot="10800000" flipV="1">
            <a:off x="9178925" y="497078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18" name="Forma livre 117"/>
          <p:cNvSpPr/>
          <p:nvPr/>
        </p:nvSpPr>
        <p:spPr>
          <a:xfrm flipH="1" flipV="1">
            <a:off x="9488805" y="2305685"/>
            <a:ext cx="635635" cy="168592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120" name="Grupo 119"/>
          <p:cNvGrpSpPr/>
          <p:nvPr/>
        </p:nvGrpSpPr>
        <p:grpSpPr>
          <a:xfrm rot="5400000" flipH="1" flipV="1">
            <a:off x="8538210" y="3193415"/>
            <a:ext cx="1274445" cy="234950"/>
            <a:chOff x="4152748" y="3507491"/>
            <a:chExt cx="1274569" cy="255373"/>
          </a:xfrm>
        </p:grpSpPr>
        <p:cxnSp>
          <p:nvCxnSpPr>
            <p:cNvPr id="1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2" name="Retângulo 121"/>
            <p:cNvSpPr/>
            <p:nvPr/>
          </p:nvSpPr>
          <p:spPr>
            <a:xfrm>
              <a:off x="4606140" y="3507491"/>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23" name="Caixa de Texto 122"/>
              <p:cNvSpPr txBox="1"/>
              <p:nvPr/>
            </p:nvSpPr>
            <p:spPr>
              <a:xfrm>
                <a:off x="9270365" y="3093085"/>
                <a:ext cx="6045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3" name="Caixa de Texto 122"/>
              <p:cNvSpPr txBox="1">
                <a:spLocks noRot="1" noChangeAspect="1" noMove="1" noResize="1" noEditPoints="1" noAdjustHandles="1" noChangeArrowheads="1" noChangeShapeType="1" noTextEdit="1"/>
              </p:cNvSpPr>
              <p:nvPr/>
            </p:nvSpPr>
            <p:spPr>
              <a:xfrm>
                <a:off x="9270365" y="3093085"/>
                <a:ext cx="6045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9" name="Grupo 18"/>
          <p:cNvGrpSpPr/>
          <p:nvPr/>
        </p:nvGrpSpPr>
        <p:grpSpPr>
          <a:xfrm rot="5400000" flipH="1" flipV="1">
            <a:off x="8529320" y="5930900"/>
            <a:ext cx="1274445" cy="234950"/>
            <a:chOff x="4152748" y="3524056"/>
            <a:chExt cx="1274569" cy="255373"/>
          </a:xfrm>
        </p:grpSpPr>
        <p:cxnSp>
          <p:nvCxnSpPr>
            <p:cNvPr id="21" name="Conector Reto 79"/>
            <p:cNvCxnSpPr/>
            <p:nvPr/>
          </p:nvCxnSpPr>
          <p:spPr>
            <a:xfrm flipV="1">
              <a:off x="4152748" y="3657508"/>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8" name="Retângulo 2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9" name="Grupo 28"/>
          <p:cNvGrpSpPr/>
          <p:nvPr/>
        </p:nvGrpSpPr>
        <p:grpSpPr>
          <a:xfrm rot="5400000" flipH="1">
            <a:off x="7722403" y="2896747"/>
            <a:ext cx="1274445" cy="234950"/>
            <a:chOff x="4152748" y="3524056"/>
            <a:chExt cx="1274569" cy="255373"/>
          </a:xfrm>
        </p:grpSpPr>
        <p:cxnSp>
          <p:nvCxnSpPr>
            <p:cNvPr id="3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1" name="Retângulo 3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 de Texto 23"/>
          <p:cNvSpPr txBox="1"/>
          <p:nvPr/>
        </p:nvSpPr>
        <p:spPr>
          <a:xfrm>
            <a:off x="7308850" y="164465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35" name="Conector Reto 34"/>
          <p:cNvCxnSpPr/>
          <p:nvPr/>
        </p:nvCxnSpPr>
        <p:spPr>
          <a:xfrm rot="5400000">
            <a:off x="7489039" y="236772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rot="5400000">
            <a:off x="7570319" y="237280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7132320" y="2407285"/>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a:off x="8204522" y="365469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rot="5400000">
            <a:off x="6790020" y="354786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a:off x="6958652" y="387885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Elipse 52"/>
          <p:cNvSpPr/>
          <p:nvPr/>
        </p:nvSpPr>
        <p:spPr>
          <a:xfrm>
            <a:off x="6932313" y="277278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4" name="Forma livre 53"/>
          <p:cNvSpPr/>
          <p:nvPr/>
        </p:nvSpPr>
        <p:spPr>
          <a:xfrm>
            <a:off x="6992003" y="283374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5" name="CaixaDeTexto 47"/>
          <p:cNvSpPr txBox="1"/>
          <p:nvPr/>
        </p:nvSpPr>
        <p:spPr>
          <a:xfrm>
            <a:off x="6193173" y="245336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56" name="Conector Reto 55"/>
          <p:cNvCxnSpPr/>
          <p:nvPr/>
        </p:nvCxnSpPr>
        <p:spPr>
          <a:xfrm>
            <a:off x="8998272" y="66861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rot="5400000">
            <a:off x="7908255" y="441654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a:off x="8068632" y="475896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9" name="Grupo 58"/>
          <p:cNvGrpSpPr/>
          <p:nvPr/>
        </p:nvGrpSpPr>
        <p:grpSpPr>
          <a:xfrm rot="5400000" flipH="1" flipV="1">
            <a:off x="2210435" y="3838539"/>
            <a:ext cx="1783849" cy="748570"/>
            <a:chOff x="8610600" y="2524505"/>
            <a:chExt cx="1783849" cy="748570"/>
          </a:xfrm>
        </p:grpSpPr>
        <p:cxnSp>
          <p:nvCxnSpPr>
            <p:cNvPr id="60" name="Conector Reto 59"/>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Conector Reto 61"/>
            <p:cNvCxnSpPr/>
            <p:nvPr/>
          </p:nvCxnSpPr>
          <p:spPr>
            <a:xfrm flipV="1">
              <a:off x="9693182" y="2524505"/>
              <a:ext cx="230521" cy="253800"/>
            </a:xfrm>
            <a:prstGeom prst="line">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63" name="Conector Reto 62"/>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9910055" y="252485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6" name="Grupo 65"/>
          <p:cNvGrpSpPr/>
          <p:nvPr/>
        </p:nvGrpSpPr>
        <p:grpSpPr>
          <a:xfrm rot="5400000" flipH="1">
            <a:off x="2086778" y="2622427"/>
            <a:ext cx="1274445" cy="234950"/>
            <a:chOff x="4152748" y="3524056"/>
            <a:chExt cx="1274569" cy="255373"/>
          </a:xfrm>
        </p:grpSpPr>
        <p:cxnSp>
          <p:nvCxnSpPr>
            <p:cNvPr id="6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68" name="Retângulo 6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9" name="CaixaDeTexto 47"/>
          <p:cNvSpPr txBox="1"/>
          <p:nvPr/>
        </p:nvSpPr>
        <p:spPr>
          <a:xfrm>
            <a:off x="1908810" y="6022340"/>
            <a:ext cx="217805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EE</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sp>
        <p:nvSpPr>
          <p:cNvPr id="70" name="Caixa de Texto 23"/>
          <p:cNvSpPr txBox="1"/>
          <p:nvPr/>
        </p:nvSpPr>
        <p:spPr>
          <a:xfrm>
            <a:off x="2606675" y="2515870"/>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=10K</a:t>
            </a:r>
            <a:endParaRPr lang="pt-BR" altLang="en-US" sz="2800" dirty="0" smtClean="0">
              <a:latin typeface="Comic Sans MS" panose="030F0702030302020204" pitchFamily="66" charset="0"/>
              <a:cs typeface="Comic Sans MS" panose="030F0702030302020204" pitchFamily="66" charset="0"/>
            </a:endParaRPr>
          </a:p>
        </p:txBody>
      </p:sp>
      <p:sp>
        <p:nvSpPr>
          <p:cNvPr id="71" name="Caixa de Texto 23"/>
          <p:cNvSpPr txBox="1"/>
          <p:nvPr/>
        </p:nvSpPr>
        <p:spPr>
          <a:xfrm>
            <a:off x="1189355" y="253936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72" name="Conector Reto 71"/>
          <p:cNvCxnSpPr/>
          <p:nvPr/>
        </p:nvCxnSpPr>
        <p:spPr>
          <a:xfrm>
            <a:off x="1734820" y="3321050"/>
            <a:ext cx="10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a:off x="835982" y="399188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Caixa de Texto 23"/>
          <p:cNvSpPr txBox="1"/>
          <p:nvPr/>
        </p:nvSpPr>
        <p:spPr>
          <a:xfrm>
            <a:off x="2553970" y="5153025"/>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75" name="Grupo 74"/>
          <p:cNvGrpSpPr/>
          <p:nvPr/>
        </p:nvGrpSpPr>
        <p:grpSpPr>
          <a:xfrm rot="5400000" flipH="1">
            <a:off x="2104558" y="5327527"/>
            <a:ext cx="1274445" cy="234950"/>
            <a:chOff x="4152748" y="3524056"/>
            <a:chExt cx="1274569" cy="255373"/>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78" name="Conector Reto 77"/>
          <p:cNvCxnSpPr/>
          <p:nvPr/>
        </p:nvCxnSpPr>
        <p:spPr>
          <a:xfrm rot="5400000">
            <a:off x="1369544" y="328149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8"/>
          <p:cNvCxnSpPr/>
          <p:nvPr/>
        </p:nvCxnSpPr>
        <p:spPr>
          <a:xfrm rot="5400000">
            <a:off x="1450824" y="328657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Conector Reto 79"/>
          <p:cNvCxnSpPr/>
          <p:nvPr/>
        </p:nvCxnSpPr>
        <p:spPr>
          <a:xfrm>
            <a:off x="1012825" y="3321050"/>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Conector Reto 80"/>
          <p:cNvCxnSpPr/>
          <p:nvPr/>
        </p:nvCxnSpPr>
        <p:spPr>
          <a:xfrm rot="5400000">
            <a:off x="673700" y="366279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Conector Reto 81"/>
          <p:cNvCxnSpPr/>
          <p:nvPr/>
        </p:nvCxnSpPr>
        <p:spPr>
          <a:xfrm rot="5400000">
            <a:off x="3134325" y="453020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82"/>
          <p:cNvCxnSpPr/>
          <p:nvPr/>
        </p:nvCxnSpPr>
        <p:spPr>
          <a:xfrm>
            <a:off x="3300064" y="486188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83"/>
          <p:cNvCxnSpPr/>
          <p:nvPr/>
        </p:nvCxnSpPr>
        <p:spPr>
          <a:xfrm>
            <a:off x="2562829" y="606775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CaixaDeTexto 47"/>
          <p:cNvSpPr txBox="1"/>
          <p:nvPr/>
        </p:nvSpPr>
        <p:spPr>
          <a:xfrm>
            <a:off x="1908810" y="1657350"/>
            <a:ext cx="189230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cxnSp>
        <p:nvCxnSpPr>
          <p:cNvPr id="86" name="Conector Reto 85"/>
          <p:cNvCxnSpPr/>
          <p:nvPr/>
        </p:nvCxnSpPr>
        <p:spPr>
          <a:xfrm>
            <a:off x="2101850" y="486219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CaixaDeTexto 47"/>
          <p:cNvSpPr txBox="1"/>
          <p:nvPr/>
        </p:nvSpPr>
        <p:spPr>
          <a:xfrm>
            <a:off x="1828800" y="4309745"/>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p:sp>
        <p:nvSpPr>
          <p:cNvPr id="88" name="Caixa de Texto 23"/>
          <p:cNvSpPr txBox="1"/>
          <p:nvPr/>
        </p:nvSpPr>
        <p:spPr>
          <a:xfrm>
            <a:off x="9079230" y="5733415"/>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sp>
        <p:nvSpPr>
          <p:cNvPr id="89" name="CaixaDeTexto 47"/>
          <p:cNvSpPr txBox="1"/>
          <p:nvPr/>
        </p:nvSpPr>
        <p:spPr>
          <a:xfrm>
            <a:off x="8081010" y="5106670"/>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p:cxnSp>
        <p:nvCxnSpPr>
          <p:cNvPr id="90" name="Conector Reto 89"/>
          <p:cNvCxnSpPr/>
          <p:nvPr/>
        </p:nvCxnSpPr>
        <p:spPr>
          <a:xfrm>
            <a:off x="8542655" y="5510530"/>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804545" y="378460"/>
            <a:ext cx="10974070"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pquenos sinais: modelo T</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2" name="Caixa de Texto 23"/>
          <p:cNvSpPr txBox="1"/>
          <p:nvPr/>
        </p:nvSpPr>
        <p:spPr>
          <a:xfrm>
            <a:off x="1765300" y="2722245"/>
            <a:ext cx="100901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endParaRPr lang="pt-BR" altLang="en-US" sz="2800" dirty="0" smtClean="0">
              <a:latin typeface="Comic Sans MS" panose="030F0702030302020204" pitchFamily="66" charset="0"/>
              <a:cs typeface="Comic Sans MS" panose="030F0702030302020204" pitchFamily="66" charset="0"/>
            </a:endParaRPr>
          </a:p>
        </p:txBody>
      </p:sp>
      <p:cxnSp>
        <p:nvCxnSpPr>
          <p:cNvPr id="45" name="Conector Reto 44"/>
          <p:cNvCxnSpPr/>
          <p:nvPr/>
        </p:nvCxnSpPr>
        <p:spPr>
          <a:xfrm>
            <a:off x="2174875" y="2397760"/>
            <a:ext cx="142113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rot="5400000">
            <a:off x="1155030" y="273379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Caixa de Texto 23"/>
          <p:cNvSpPr txBox="1"/>
          <p:nvPr/>
        </p:nvSpPr>
        <p:spPr>
          <a:xfrm>
            <a:off x="3726180" y="2343150"/>
            <a:ext cx="6940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3" name="Caixa de Texto 23"/>
          <p:cNvSpPr txBox="1"/>
          <p:nvPr/>
        </p:nvSpPr>
        <p:spPr>
          <a:xfrm>
            <a:off x="3912235" y="282448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14" name="Caixa de Texto 23"/>
          <p:cNvSpPr txBox="1"/>
          <p:nvPr/>
        </p:nvSpPr>
        <p:spPr>
          <a:xfrm>
            <a:off x="2762885" y="54991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15" name="Caixa de Texto 23"/>
          <p:cNvSpPr txBox="1"/>
          <p:nvPr/>
        </p:nvSpPr>
        <p:spPr>
          <a:xfrm>
            <a:off x="3186430" y="188404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6" name="Caixa de Texto 23"/>
          <p:cNvSpPr txBox="1"/>
          <p:nvPr/>
        </p:nvSpPr>
        <p:spPr>
          <a:xfrm>
            <a:off x="1852930" y="381317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9" name="Caixa de Texto 118"/>
              <p:cNvSpPr txBox="1"/>
              <p:nvPr/>
            </p:nvSpPr>
            <p:spPr>
              <a:xfrm>
                <a:off x="3676015" y="4331970"/>
                <a:ext cx="794385" cy="58356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𝛼</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sz="3200" i="1">
                              <a:latin typeface="Cambria Math" panose="02040503050406030204" pitchFamily="18" charset="0"/>
                            </a:rPr>
                            <m:t>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119" name="Caixa de Texto 118"/>
              <p:cNvSpPr txBox="1">
                <a:spLocks noRot="1" noChangeAspect="1" noMove="1" noResize="1" noEditPoints="1" noAdjustHandles="1" noChangeArrowheads="1" noChangeShapeType="1" noTextEdit="1"/>
              </p:cNvSpPr>
              <p:nvPr/>
            </p:nvSpPr>
            <p:spPr>
              <a:xfrm>
                <a:off x="3676015" y="4331970"/>
                <a:ext cx="794385" cy="58356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100" name="Conector Reto 74"/>
          <p:cNvCxnSpPr/>
          <p:nvPr/>
        </p:nvCxnSpPr>
        <p:spPr>
          <a:xfrm flipV="1">
            <a:off x="3531235" y="437705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1" name="Conector Reto 100"/>
          <p:cNvCxnSpPr/>
          <p:nvPr/>
        </p:nvCxnSpPr>
        <p:spPr>
          <a:xfrm flipH="1" flipV="1">
            <a:off x="3536315" y="240728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2" name="Conector Reto 101"/>
          <p:cNvCxnSpPr/>
          <p:nvPr/>
        </p:nvCxnSpPr>
        <p:spPr>
          <a:xfrm>
            <a:off x="3520440" y="384302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03" name="Grupo 102"/>
          <p:cNvGrpSpPr/>
          <p:nvPr/>
        </p:nvGrpSpPr>
        <p:grpSpPr>
          <a:xfrm flipV="1">
            <a:off x="3337560" y="4377055"/>
            <a:ext cx="387350" cy="552450"/>
            <a:chOff x="7555792" y="2647951"/>
            <a:chExt cx="387626" cy="552342"/>
          </a:xfrm>
          <a:solidFill>
            <a:srgbClr val="00B0F0">
              <a:alpha val="97000"/>
            </a:srgbClr>
          </a:solidFill>
        </p:grpSpPr>
        <p:sp>
          <p:nvSpPr>
            <p:cNvPr id="104" name="Elipse 10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5"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06" name="Conector Reto 105"/>
          <p:cNvCxnSpPr/>
          <p:nvPr/>
        </p:nvCxnSpPr>
        <p:spPr>
          <a:xfrm flipH="1">
            <a:off x="2596515" y="4074795"/>
            <a:ext cx="9194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8" name="Conector de Seta Reta 107"/>
          <p:cNvCxnSpPr/>
          <p:nvPr/>
        </p:nvCxnSpPr>
        <p:spPr>
          <a:xfrm flipH="1" flipV="1">
            <a:off x="3724910" y="2483485"/>
            <a:ext cx="635" cy="5397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Conector Reto 116"/>
          <p:cNvCxnSpPr/>
          <p:nvPr/>
        </p:nvCxnSpPr>
        <p:spPr>
          <a:xfrm rot="10800000" flipV="1">
            <a:off x="3524885" y="497078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18" name="Forma livre 117"/>
          <p:cNvSpPr/>
          <p:nvPr/>
        </p:nvSpPr>
        <p:spPr>
          <a:xfrm flipH="1" flipV="1">
            <a:off x="3783965" y="2389505"/>
            <a:ext cx="936625" cy="168592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120" name="Grupo 119"/>
          <p:cNvGrpSpPr/>
          <p:nvPr/>
        </p:nvGrpSpPr>
        <p:grpSpPr>
          <a:xfrm rot="5400000" flipH="1" flipV="1">
            <a:off x="2899410" y="3193415"/>
            <a:ext cx="1274445" cy="234950"/>
            <a:chOff x="4152748" y="3524056"/>
            <a:chExt cx="1274569" cy="255373"/>
          </a:xfrm>
        </p:grpSpPr>
        <p:cxnSp>
          <p:nvCxnSpPr>
            <p:cNvPr id="1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2" name="Retângulo 12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23" name="Caixa de Texto 122"/>
              <p:cNvSpPr txBox="1"/>
              <p:nvPr/>
            </p:nvSpPr>
            <p:spPr>
              <a:xfrm>
                <a:off x="3616325" y="3093085"/>
                <a:ext cx="6045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3" name="Caixa de Texto 122"/>
              <p:cNvSpPr txBox="1">
                <a:spLocks noRot="1" noChangeAspect="1" noMove="1" noResize="1" noEditPoints="1" noAdjustHandles="1" noChangeArrowheads="1" noChangeShapeType="1" noTextEdit="1"/>
              </p:cNvSpPr>
              <p:nvPr/>
            </p:nvSpPr>
            <p:spPr>
              <a:xfrm>
                <a:off x="3616325" y="3093085"/>
                <a:ext cx="6045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9" name="Grupo 18"/>
          <p:cNvGrpSpPr/>
          <p:nvPr/>
        </p:nvGrpSpPr>
        <p:grpSpPr>
          <a:xfrm rot="5400000" flipH="1" flipV="1">
            <a:off x="2906395" y="5930900"/>
            <a:ext cx="1274445" cy="23495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8" name="Retângulo 2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9" name="Grupo 28"/>
          <p:cNvGrpSpPr/>
          <p:nvPr/>
        </p:nvGrpSpPr>
        <p:grpSpPr>
          <a:xfrm rot="5400000" flipH="1">
            <a:off x="2068363" y="2896747"/>
            <a:ext cx="1274445" cy="234950"/>
            <a:chOff x="4152748" y="3524056"/>
            <a:chExt cx="1274569" cy="255373"/>
          </a:xfrm>
        </p:grpSpPr>
        <p:cxnSp>
          <p:nvCxnSpPr>
            <p:cNvPr id="3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1" name="Retângulo 3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 de Texto 23"/>
          <p:cNvSpPr txBox="1"/>
          <p:nvPr/>
        </p:nvSpPr>
        <p:spPr>
          <a:xfrm>
            <a:off x="1654810" y="164465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35" name="Conector Reto 34"/>
          <p:cNvCxnSpPr/>
          <p:nvPr/>
        </p:nvCxnSpPr>
        <p:spPr>
          <a:xfrm rot="5400000">
            <a:off x="1834999" y="236772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rot="5400000">
            <a:off x="1916279" y="237280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1478280" y="2407285"/>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a:off x="2550482" y="365469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rot="5400000">
            <a:off x="1135980" y="354786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a:off x="1304612" y="387885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Elipse 52"/>
          <p:cNvSpPr/>
          <p:nvPr/>
        </p:nvSpPr>
        <p:spPr>
          <a:xfrm>
            <a:off x="1278273" y="277278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4" name="Forma livre 53"/>
          <p:cNvSpPr/>
          <p:nvPr/>
        </p:nvSpPr>
        <p:spPr>
          <a:xfrm>
            <a:off x="1337963" y="283374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5" name="CaixaDeTexto 47"/>
          <p:cNvSpPr txBox="1"/>
          <p:nvPr/>
        </p:nvSpPr>
        <p:spPr>
          <a:xfrm>
            <a:off x="558183" y="231239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56" name="Conector Reto 55"/>
          <p:cNvCxnSpPr/>
          <p:nvPr/>
        </p:nvCxnSpPr>
        <p:spPr>
          <a:xfrm>
            <a:off x="3344867" y="670206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rot="5400000">
            <a:off x="2254215" y="441654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a:off x="2414592" y="475896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Caixa de Texto 23"/>
          <p:cNvSpPr txBox="1"/>
          <p:nvPr/>
        </p:nvSpPr>
        <p:spPr>
          <a:xfrm>
            <a:off x="3425190" y="5733415"/>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sp>
        <p:nvSpPr>
          <p:cNvPr id="89" name="CaixaDeTexto 47"/>
          <p:cNvSpPr txBox="1"/>
          <p:nvPr/>
        </p:nvSpPr>
        <p:spPr>
          <a:xfrm>
            <a:off x="2533650" y="4969510"/>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p:cxnSp>
        <p:nvCxnSpPr>
          <p:cNvPr id="90" name="Conector Reto 89"/>
          <p:cNvCxnSpPr/>
          <p:nvPr/>
        </p:nvCxnSpPr>
        <p:spPr>
          <a:xfrm>
            <a:off x="2892425" y="5510530"/>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30" name="Caixa de Texto 129"/>
              <p:cNvSpPr txBox="1"/>
              <p:nvPr/>
            </p:nvSpPr>
            <p:spPr>
              <a:xfrm>
                <a:off x="5857875" y="2141220"/>
                <a:ext cx="4434205" cy="108585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𝟎𝟑𝟓𝟕</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0" name="Caixa de Texto 129"/>
              <p:cNvSpPr txBox="1">
                <a:spLocks noRot="1" noChangeAspect="1" noMove="1" noResize="1" noEditPoints="1" noAdjustHandles="1" noChangeArrowheads="1" noChangeShapeType="1" noTextEdit="1"/>
              </p:cNvSpPr>
              <p:nvPr/>
            </p:nvSpPr>
            <p:spPr>
              <a:xfrm>
                <a:off x="5857875" y="2141220"/>
                <a:ext cx="4434205" cy="1085850"/>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5715635" y="5127625"/>
                <a:ext cx="5131435" cy="110490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𝛽</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den>
                      </m:f>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m:t>
                          </m:r>
                        </m:num>
                        <m:den>
                          <m:r>
                            <a:rPr lang="en-US" altLang="pt-BR" sz="3200" i="1">
                              <a:latin typeface="Cambria Math" panose="02040503050406030204" pitchFamily="18" charset="0"/>
                              <a:cs typeface="Cambria Math" panose="02040503050406030204" pitchFamily="18" charset="0"/>
                            </a:rPr>
                            <m:t>𝛽</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m:t>
                          </m:r>
                        </m:den>
                      </m:f>
                      <m:r>
                        <a:rPr lang="en-US" altLang="pt-BR" sz="3200" i="1">
                          <a:latin typeface="Cambria Math" panose="02040503050406030204" pitchFamily="18" charset="0"/>
                          <a:ea typeface="MS Mincho" charset="0"/>
                          <a:cs typeface="Cambria Math" panose="02040503050406030204" pitchFamily="18" charset="0"/>
                        </a:rPr>
                        <m:t>=</m:t>
                      </m:r>
                      <m:r>
                        <a:rPr lang="en-US" altLang="pt-BR" sz="3200" b="1" i="1">
                          <a:latin typeface="Cambria Math" panose="02040503050406030204" pitchFamily="18" charset="0"/>
                          <a:ea typeface="MS Mincho" charset="0"/>
                          <a:cs typeface="Cambria Math" panose="02040503050406030204" pitchFamily="18" charset="0"/>
                        </a:rPr>
                        <m:t>𝟐𝟕</m:t>
                      </m:r>
                      <m:r>
                        <a:rPr lang="en-US" altLang="pt-BR" sz="3200" b="1" i="1">
                          <a:latin typeface="Cambria Math" panose="02040503050406030204" pitchFamily="18" charset="0"/>
                          <a:ea typeface="MS Mincho" charset="0"/>
                          <a:cs typeface="Cambria Math" panose="02040503050406030204" pitchFamily="18" charset="0"/>
                        </a:rPr>
                        <m:t>.</m:t>
                      </m:r>
                      <m:r>
                        <a:rPr lang="en-US" altLang="pt-BR" sz="3200" b="1" i="1">
                          <a:latin typeface="Cambria Math" panose="02040503050406030204" pitchFamily="18" charset="0"/>
                          <a:ea typeface="MS Mincho" charset="0"/>
                          <a:cs typeface="Cambria Math" panose="02040503050406030204" pitchFamily="18" charset="0"/>
                        </a:rPr>
                        <m:t>𝟖</m:t>
                      </m:r>
                      <m:r>
                        <a:rPr lang="en-US" altLang="pt-BR" sz="3200" b="1" i="1">
                          <a:latin typeface="Cambria Math" panose="02040503050406030204" pitchFamily="18" charset="0"/>
                          <a:ea typeface="MS Mincho" charset="0"/>
                          <a:cs typeface="Cambria Math" panose="02040503050406030204" pitchFamily="18" charset="0"/>
                        </a:rPr>
                        <m:t> </m:t>
                      </m:r>
                      <m:r>
                        <a:rPr lang="en-US" altLang="pt-BR" sz="3200" b="1" i="1">
                          <a:latin typeface="Cambria Math" panose="02040503050406030204" pitchFamily="18" charset="0"/>
                          <a:ea typeface="MS Mincho" charset="0"/>
                          <a:cs typeface="Cambria Math" panose="02040503050406030204" pitchFamily="18" charset="0"/>
                        </a:rPr>
                        <m:t>𝑶𝒉𝒎</m:t>
                      </m:r>
                    </m:oMath>
                  </m:oMathPara>
                </a14:m>
                <a:endParaRPr lang="en-US" altLang="pt-BR" sz="3200" b="1" i="1">
                  <a:latin typeface="Cambria Math" panose="02040503050406030204" pitchFamily="18" charset="0"/>
                  <a:ea typeface="MS Mincho"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5715635" y="5127625"/>
                <a:ext cx="5131435" cy="1104900"/>
              </a:xfrm>
              <a:prstGeom prst="rect">
                <a:avLst/>
              </a:prstGeom>
              <a:blipFill rotWithShape="1">
                <a:blip r:embed="rId4"/>
                <a:stretch>
                  <a:fillRect r="-460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5679440" y="3733165"/>
                <a:ext cx="2067560" cy="1012825"/>
              </a:xfrm>
              <a:prstGeom prst="rect">
                <a:avLst/>
              </a:prstGeom>
              <a:noFill/>
            </p:spPr>
            <p:txBody>
              <a:bodyPr wrap="square" rtlCol="0" anchor="t">
                <a:spAutoFit/>
              </a:bodyPr>
              <a:lstStyle/>
              <a:p>
                <a14:m>
                  <m:oMathPara xmlns:m="http://schemas.openxmlformats.org/officeDocument/2006/math">
                    <m:oMathParaPr>
                      <m:jc m:val="left"/>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𝛼</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den>
                      </m:f>
                    </m:oMath>
                  </m:oMathPara>
                </a14:m>
                <a:endParaRPr lang="en-US" altLang="pt-BR" sz="3200" b="1" i="1">
                  <a:latin typeface="Cambria Math" panose="02040503050406030204" pitchFamily="18" charset="0"/>
                  <a:ea typeface="MS Mincho"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5679440" y="3733165"/>
                <a:ext cx="2067560" cy="1012825"/>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804545" y="378460"/>
            <a:ext cx="10974070"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pquenos sinais: modelo T</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2" name="Caixa de Texto 23"/>
          <p:cNvSpPr txBox="1"/>
          <p:nvPr/>
        </p:nvSpPr>
        <p:spPr>
          <a:xfrm>
            <a:off x="1689100" y="2554605"/>
            <a:ext cx="100901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endParaRPr lang="pt-BR" altLang="en-US" sz="2800" dirty="0" smtClean="0">
              <a:latin typeface="Comic Sans MS" panose="030F0702030302020204" pitchFamily="66" charset="0"/>
              <a:cs typeface="Comic Sans MS" panose="030F0702030302020204" pitchFamily="66" charset="0"/>
            </a:endParaRPr>
          </a:p>
        </p:txBody>
      </p:sp>
      <p:cxnSp>
        <p:nvCxnSpPr>
          <p:cNvPr id="45" name="Conector Reto 44"/>
          <p:cNvCxnSpPr/>
          <p:nvPr/>
        </p:nvCxnSpPr>
        <p:spPr>
          <a:xfrm>
            <a:off x="2052955" y="2230120"/>
            <a:ext cx="142113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rot="5400000">
            <a:off x="1078830" y="256615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Caixa de Texto 23"/>
          <p:cNvSpPr txBox="1"/>
          <p:nvPr/>
        </p:nvSpPr>
        <p:spPr>
          <a:xfrm>
            <a:off x="3649980" y="2175510"/>
            <a:ext cx="6940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3" name="Caixa de Texto 23"/>
          <p:cNvSpPr txBox="1"/>
          <p:nvPr/>
        </p:nvSpPr>
        <p:spPr>
          <a:xfrm>
            <a:off x="3836035" y="265684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14" name="Caixa de Texto 23"/>
          <p:cNvSpPr txBox="1"/>
          <p:nvPr/>
        </p:nvSpPr>
        <p:spPr>
          <a:xfrm>
            <a:off x="2686685" y="533146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15" name="Caixa de Texto 23"/>
          <p:cNvSpPr txBox="1"/>
          <p:nvPr/>
        </p:nvSpPr>
        <p:spPr>
          <a:xfrm>
            <a:off x="3110230" y="171640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6" name="Caixa de Texto 23"/>
          <p:cNvSpPr txBox="1"/>
          <p:nvPr/>
        </p:nvSpPr>
        <p:spPr>
          <a:xfrm>
            <a:off x="1776730" y="364553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9" name="Caixa de Texto 118"/>
              <p:cNvSpPr txBox="1"/>
              <p:nvPr/>
            </p:nvSpPr>
            <p:spPr>
              <a:xfrm>
                <a:off x="3599815" y="4164330"/>
                <a:ext cx="794385" cy="58356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𝛼</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sz="3200" i="1">
                              <a:latin typeface="Cambria Math" panose="02040503050406030204" pitchFamily="18" charset="0"/>
                            </a:rPr>
                            <m:t>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119" name="Caixa de Texto 118"/>
              <p:cNvSpPr txBox="1">
                <a:spLocks noRot="1" noChangeAspect="1" noMove="1" noResize="1" noEditPoints="1" noAdjustHandles="1" noChangeArrowheads="1" noChangeShapeType="1" noTextEdit="1"/>
              </p:cNvSpPr>
              <p:nvPr/>
            </p:nvSpPr>
            <p:spPr>
              <a:xfrm>
                <a:off x="3599815" y="4164330"/>
                <a:ext cx="794385" cy="58356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100" name="Conector Reto 74"/>
          <p:cNvCxnSpPr/>
          <p:nvPr/>
        </p:nvCxnSpPr>
        <p:spPr>
          <a:xfrm flipV="1">
            <a:off x="3455035" y="420941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1" name="Conector Reto 100"/>
          <p:cNvCxnSpPr/>
          <p:nvPr/>
        </p:nvCxnSpPr>
        <p:spPr>
          <a:xfrm flipH="1" flipV="1">
            <a:off x="3429000" y="223964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2" name="Conector Reto 101"/>
          <p:cNvCxnSpPr/>
          <p:nvPr/>
        </p:nvCxnSpPr>
        <p:spPr>
          <a:xfrm>
            <a:off x="3429000" y="367538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03" name="Grupo 102"/>
          <p:cNvGrpSpPr/>
          <p:nvPr/>
        </p:nvGrpSpPr>
        <p:grpSpPr>
          <a:xfrm flipV="1">
            <a:off x="3245485" y="4209415"/>
            <a:ext cx="387350" cy="552450"/>
            <a:chOff x="7555792" y="2647951"/>
            <a:chExt cx="387626" cy="552342"/>
          </a:xfrm>
          <a:solidFill>
            <a:srgbClr val="00B0F0">
              <a:alpha val="97000"/>
            </a:srgbClr>
          </a:solidFill>
        </p:grpSpPr>
        <p:sp>
          <p:nvSpPr>
            <p:cNvPr id="104" name="Elipse 10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5"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06" name="Conector Reto 105"/>
          <p:cNvCxnSpPr/>
          <p:nvPr/>
        </p:nvCxnSpPr>
        <p:spPr>
          <a:xfrm flipH="1">
            <a:off x="2520315" y="3907155"/>
            <a:ext cx="9194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8" name="Conector de Seta Reta 107"/>
          <p:cNvCxnSpPr/>
          <p:nvPr/>
        </p:nvCxnSpPr>
        <p:spPr>
          <a:xfrm flipH="1" flipV="1">
            <a:off x="3648710" y="2315845"/>
            <a:ext cx="635" cy="5397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Conector Reto 116"/>
          <p:cNvCxnSpPr/>
          <p:nvPr/>
        </p:nvCxnSpPr>
        <p:spPr>
          <a:xfrm rot="10800000" flipV="1">
            <a:off x="3435350" y="479171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18" name="Forma livre 117"/>
          <p:cNvSpPr/>
          <p:nvPr/>
        </p:nvSpPr>
        <p:spPr>
          <a:xfrm flipH="1" flipV="1">
            <a:off x="3707765" y="2221865"/>
            <a:ext cx="936625" cy="168592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120" name="Grupo 119"/>
          <p:cNvGrpSpPr/>
          <p:nvPr/>
        </p:nvGrpSpPr>
        <p:grpSpPr>
          <a:xfrm rot="5400000" flipH="1" flipV="1">
            <a:off x="2807970" y="3025775"/>
            <a:ext cx="1274445" cy="234950"/>
            <a:chOff x="4152748" y="3524056"/>
            <a:chExt cx="1274569" cy="255373"/>
          </a:xfrm>
        </p:grpSpPr>
        <p:cxnSp>
          <p:nvCxnSpPr>
            <p:cNvPr id="1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2" name="Retângulo 12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23" name="Caixa de Texto 122"/>
              <p:cNvSpPr txBox="1"/>
              <p:nvPr/>
            </p:nvSpPr>
            <p:spPr>
              <a:xfrm>
                <a:off x="3540125" y="2925445"/>
                <a:ext cx="6045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3" name="Caixa de Texto 122"/>
              <p:cNvSpPr txBox="1">
                <a:spLocks noRot="1" noChangeAspect="1" noMove="1" noResize="1" noEditPoints="1" noAdjustHandles="1" noChangeArrowheads="1" noChangeShapeType="1" noTextEdit="1"/>
              </p:cNvSpPr>
              <p:nvPr/>
            </p:nvSpPr>
            <p:spPr>
              <a:xfrm>
                <a:off x="3540125" y="2925445"/>
                <a:ext cx="6045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9" name="Grupo 18"/>
          <p:cNvGrpSpPr/>
          <p:nvPr/>
        </p:nvGrpSpPr>
        <p:grpSpPr>
          <a:xfrm rot="5400000" flipH="1" flipV="1">
            <a:off x="2799080" y="5763260"/>
            <a:ext cx="1274445" cy="23495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8" name="Retângulo 2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9" name="Grupo 28"/>
          <p:cNvGrpSpPr/>
          <p:nvPr/>
        </p:nvGrpSpPr>
        <p:grpSpPr>
          <a:xfrm rot="5400000" flipH="1">
            <a:off x="1992163" y="2742442"/>
            <a:ext cx="1274445" cy="234950"/>
            <a:chOff x="4152748" y="3524056"/>
            <a:chExt cx="1274569" cy="255373"/>
          </a:xfrm>
        </p:grpSpPr>
        <p:cxnSp>
          <p:nvCxnSpPr>
            <p:cNvPr id="3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1" name="Retângulo 3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8" name="Conector Reto 37"/>
          <p:cNvCxnSpPr/>
          <p:nvPr/>
        </p:nvCxnSpPr>
        <p:spPr>
          <a:xfrm flipV="1">
            <a:off x="1402080" y="2225040"/>
            <a:ext cx="998220" cy="10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a:off x="2474282" y="348705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rot="5400000">
            <a:off x="1059780" y="338022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a:off x="1228412" y="371121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Elipse 52"/>
          <p:cNvSpPr/>
          <p:nvPr/>
        </p:nvSpPr>
        <p:spPr>
          <a:xfrm>
            <a:off x="1202073" y="260514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4" name="Forma livre 53"/>
          <p:cNvSpPr/>
          <p:nvPr/>
        </p:nvSpPr>
        <p:spPr>
          <a:xfrm>
            <a:off x="1261763" y="266610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5" name="CaixaDeTexto 47"/>
          <p:cNvSpPr txBox="1"/>
          <p:nvPr/>
        </p:nvSpPr>
        <p:spPr>
          <a:xfrm>
            <a:off x="462933" y="228572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56" name="Conector Reto 55"/>
          <p:cNvCxnSpPr/>
          <p:nvPr/>
        </p:nvCxnSpPr>
        <p:spPr>
          <a:xfrm>
            <a:off x="3253427" y="651854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rot="5400000">
            <a:off x="2178015" y="424890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a:off x="2338392" y="45913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Caixa de Texto 23"/>
          <p:cNvSpPr txBox="1"/>
          <p:nvPr/>
        </p:nvSpPr>
        <p:spPr>
          <a:xfrm>
            <a:off x="3348990" y="5565775"/>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sp>
        <p:nvSpPr>
          <p:cNvPr id="89" name="CaixaDeTexto 47"/>
          <p:cNvSpPr txBox="1"/>
          <p:nvPr/>
        </p:nvSpPr>
        <p:spPr>
          <a:xfrm>
            <a:off x="2376170" y="4820920"/>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p:cxnSp>
        <p:nvCxnSpPr>
          <p:cNvPr id="90" name="Conector Reto 89"/>
          <p:cNvCxnSpPr/>
          <p:nvPr/>
        </p:nvCxnSpPr>
        <p:spPr>
          <a:xfrm>
            <a:off x="2785745" y="5342890"/>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30" name="Caixa de Texto 129"/>
              <p:cNvSpPr txBox="1"/>
              <p:nvPr/>
            </p:nvSpPr>
            <p:spPr>
              <a:xfrm>
                <a:off x="5507355" y="2141220"/>
                <a:ext cx="2450465" cy="108521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𝑒</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𝑣𝑖𝑛</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𝑒</m:t>
                              </m:r>
                            </m:sub>
                          </m:sSub>
                        </m:den>
                      </m:f>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0" name="Caixa de Texto 129"/>
              <p:cNvSpPr txBox="1">
                <a:spLocks noRot="1" noChangeAspect="1" noMove="1" noResize="1" noEditPoints="1" noAdjustHandles="1" noChangeArrowheads="1" noChangeShapeType="1" noTextEdit="1"/>
              </p:cNvSpPr>
              <p:nvPr/>
            </p:nvSpPr>
            <p:spPr>
              <a:xfrm>
                <a:off x="5507355" y="2141220"/>
                <a:ext cx="2450465" cy="108521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5715635" y="3615690"/>
                <a:ext cx="4791075" cy="108521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𝑣</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𝛼</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𝐸</m:t>
                          </m:r>
                        </m:sub>
                      </m:sSub>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𝑅</m:t>
                          </m:r>
                        </m:e>
                        <m:sub>
                          <m:r>
                            <a:rPr lang="en-US" altLang="pt-BR" sz="3200" i="1">
                              <a:latin typeface="Cambria Math" panose="02040503050406030204" pitchFamily="18" charset="0"/>
                              <a:cs typeface="Cambria Math" panose="02040503050406030204" pitchFamily="18" charset="0"/>
                            </a:rPr>
                            <m:t>𝐶</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𝛼</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𝑣𝑖𝑛</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𝑒</m:t>
                              </m:r>
                            </m:sub>
                          </m:sSub>
                        </m:den>
                      </m:f>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𝑅</m:t>
                          </m:r>
                        </m:e>
                        <m:sub>
                          <m:r>
                            <a:rPr lang="en-US" altLang="pt-BR" sz="3200" i="1">
                              <a:latin typeface="Cambria Math" panose="02040503050406030204" pitchFamily="18" charset="0"/>
                              <a:cs typeface="Cambria Math" panose="02040503050406030204" pitchFamily="18" charset="0"/>
                            </a:rPr>
                            <m:t>𝐶</m:t>
                          </m:r>
                        </m:sub>
                      </m:sSub>
                    </m:oMath>
                  </m:oMathPara>
                </a14:m>
                <a:endParaRPr lang="en-US" altLang="pt-BR" sz="3200" b="1" i="1">
                  <a:latin typeface="Cambria Math" panose="02040503050406030204" pitchFamily="18" charset="0"/>
                  <a:ea typeface="MS Mincho"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5715635" y="3615690"/>
                <a:ext cx="4791075" cy="108521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5302250" y="5243830"/>
                <a:ext cx="5648325" cy="58356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𝑣</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𝑅</m:t>
                          </m:r>
                        </m:e>
                        <m:sub>
                          <m:r>
                            <a:rPr lang="en-US" altLang="pt-BR" sz="3200" i="1">
                              <a:latin typeface="Cambria Math" panose="02040503050406030204" pitchFamily="18" charset="0"/>
                              <a:cs typeface="Cambria Math" panose="02040503050406030204" pitchFamily="18" charset="0"/>
                            </a:rPr>
                            <m:t>𝐶</m:t>
                          </m:r>
                        </m:sub>
                      </m:sSub>
                      <m:r>
                        <a:rPr lang="en-US" altLang="pt-BR" sz="3200" i="1">
                          <a:latin typeface="Cambria Math" panose="02040503050406030204" pitchFamily="18" charset="0"/>
                          <a:cs typeface="Cambria Math" panose="02040503050406030204" pitchFamily="18" charset="0"/>
                        </a:rPr>
                        <m:t>𝑣𝑖𝑛</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178</m:t>
                      </m:r>
                      <m:r>
                        <a:rPr lang="en-US" altLang="pt-BR" sz="3200" i="1">
                          <a:latin typeface="Cambria Math" panose="02040503050406030204" pitchFamily="18" charset="0"/>
                          <a:cs typeface="Cambria Math" panose="02040503050406030204" pitchFamily="18" charset="0"/>
                        </a:rPr>
                        <m:t>𝑣𝑖𝑛</m:t>
                      </m:r>
                    </m:oMath>
                  </m:oMathPara>
                </a14:m>
                <a:endParaRPr lang="en-US" altLang="pt-BR" sz="3200" b="1" i="1">
                  <a:latin typeface="Cambria Math" panose="02040503050406030204" pitchFamily="18" charset="0"/>
                  <a:ea typeface="MS Mincho"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5302250" y="5243830"/>
                <a:ext cx="5648325" cy="583565"/>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2" name="Caixa de Texto 23"/>
          <p:cNvSpPr txBox="1"/>
          <p:nvPr/>
        </p:nvSpPr>
        <p:spPr>
          <a:xfrm>
            <a:off x="1418590" y="2134870"/>
            <a:ext cx="100901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endParaRPr lang="pt-BR" altLang="en-US" sz="2800" dirty="0" smtClean="0">
              <a:latin typeface="Comic Sans MS" panose="030F0702030302020204" pitchFamily="66" charset="0"/>
              <a:cs typeface="Comic Sans MS" panose="030F0702030302020204" pitchFamily="66" charset="0"/>
            </a:endParaRPr>
          </a:p>
        </p:txBody>
      </p:sp>
      <p:cxnSp>
        <p:nvCxnSpPr>
          <p:cNvPr id="45" name="Conector Reto 44"/>
          <p:cNvCxnSpPr/>
          <p:nvPr/>
        </p:nvCxnSpPr>
        <p:spPr>
          <a:xfrm>
            <a:off x="1828165" y="1810385"/>
            <a:ext cx="142113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rot="5400000">
            <a:off x="808320" y="214641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Caixa de Texto 23"/>
          <p:cNvSpPr txBox="1"/>
          <p:nvPr/>
        </p:nvSpPr>
        <p:spPr>
          <a:xfrm>
            <a:off x="2429510" y="1909445"/>
            <a:ext cx="694055" cy="521970"/>
          </a:xfrm>
          <a:prstGeom prst="rect">
            <a:avLst/>
          </a:prstGeom>
          <a:noFill/>
        </p:spPr>
        <p:txBody>
          <a:bodyPr wrap="square" rtlCol="0">
            <a:spAutoFit/>
          </a:bodyPr>
          <a:lstStyle/>
          <a:p>
            <a:pPr algn="ctr"/>
            <a:r>
              <a:rPr lang="pt-BR" altLang="en-US" sz="2800" i="1" dirty="0">
                <a:latin typeface="Comic Sans MS" panose="030F0702030302020204" pitchFamily="66" charset="0"/>
                <a:cs typeface="Comic Sans MS" panose="030F0702030302020204" pitchFamily="66" charset="0"/>
              </a:rPr>
              <a:t>i</a:t>
            </a:r>
            <a:r>
              <a:rPr lang="pt-BR" altLang="en-US" sz="2800" i="1" baseline="-25000" dirty="0">
                <a:latin typeface="Comic Sans MS" panose="030F0702030302020204" pitchFamily="66" charset="0"/>
                <a:cs typeface="Comic Sans MS" panose="030F0702030302020204" pitchFamily="66" charset="0"/>
              </a:rPr>
              <a:t>e</a:t>
            </a:r>
            <a:endParaRPr lang="pt-BR" altLang="en-US" sz="2800" i="1" baseline="-25000" dirty="0">
              <a:latin typeface="Comic Sans MS" panose="030F0702030302020204" pitchFamily="66" charset="0"/>
              <a:cs typeface="Comic Sans MS" panose="030F0702030302020204" pitchFamily="66" charset="0"/>
            </a:endParaRPr>
          </a:p>
        </p:txBody>
      </p:sp>
      <p:sp>
        <p:nvSpPr>
          <p:cNvPr id="113" name="Caixa de Texto 23"/>
          <p:cNvSpPr txBox="1"/>
          <p:nvPr/>
        </p:nvSpPr>
        <p:spPr>
          <a:xfrm>
            <a:off x="3564890" y="194881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14" name="Caixa de Texto 23"/>
          <p:cNvSpPr txBox="1"/>
          <p:nvPr/>
        </p:nvSpPr>
        <p:spPr>
          <a:xfrm>
            <a:off x="3047365" y="47117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15" name="Caixa de Texto 23"/>
          <p:cNvSpPr txBox="1"/>
          <p:nvPr/>
        </p:nvSpPr>
        <p:spPr>
          <a:xfrm>
            <a:off x="2839720" y="129667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6" name="Caixa de Texto 23"/>
          <p:cNvSpPr txBox="1"/>
          <p:nvPr/>
        </p:nvSpPr>
        <p:spPr>
          <a:xfrm>
            <a:off x="1506220" y="32258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9" name="Caixa de Texto 118"/>
              <p:cNvSpPr txBox="1"/>
              <p:nvPr/>
            </p:nvSpPr>
            <p:spPr>
              <a:xfrm>
                <a:off x="3329305" y="3744595"/>
                <a:ext cx="794385" cy="58356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𝛼</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sz="3200" i="1">
                              <a:latin typeface="Cambria Math" panose="02040503050406030204" pitchFamily="18" charset="0"/>
                            </a:rPr>
                            <m:t>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119" name="Caixa de Texto 118"/>
              <p:cNvSpPr txBox="1">
                <a:spLocks noRot="1" noChangeAspect="1" noMove="1" noResize="1" noEditPoints="1" noAdjustHandles="1" noChangeArrowheads="1" noChangeShapeType="1" noTextEdit="1"/>
              </p:cNvSpPr>
              <p:nvPr/>
            </p:nvSpPr>
            <p:spPr>
              <a:xfrm>
                <a:off x="3329305" y="3744595"/>
                <a:ext cx="794385" cy="58356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100" name="Conector Reto 74"/>
          <p:cNvCxnSpPr/>
          <p:nvPr/>
        </p:nvCxnSpPr>
        <p:spPr>
          <a:xfrm flipV="1">
            <a:off x="3184525" y="378968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1" name="Conector Reto 100"/>
          <p:cNvCxnSpPr/>
          <p:nvPr/>
        </p:nvCxnSpPr>
        <p:spPr>
          <a:xfrm flipH="1" flipV="1">
            <a:off x="3187065" y="181991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2" name="Conector Reto 101"/>
          <p:cNvCxnSpPr/>
          <p:nvPr/>
        </p:nvCxnSpPr>
        <p:spPr>
          <a:xfrm>
            <a:off x="3171190" y="325564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03" name="Grupo 102"/>
          <p:cNvGrpSpPr/>
          <p:nvPr/>
        </p:nvGrpSpPr>
        <p:grpSpPr>
          <a:xfrm flipV="1">
            <a:off x="2990850" y="3789680"/>
            <a:ext cx="387350" cy="552450"/>
            <a:chOff x="7555792" y="2647951"/>
            <a:chExt cx="387626" cy="552342"/>
          </a:xfrm>
          <a:solidFill>
            <a:srgbClr val="00B0F0">
              <a:alpha val="97000"/>
            </a:srgbClr>
          </a:solidFill>
        </p:grpSpPr>
        <p:sp>
          <p:nvSpPr>
            <p:cNvPr id="104" name="Elipse 10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5"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06" name="Conector Reto 105"/>
          <p:cNvCxnSpPr/>
          <p:nvPr/>
        </p:nvCxnSpPr>
        <p:spPr>
          <a:xfrm flipH="1">
            <a:off x="2249805" y="3487420"/>
            <a:ext cx="9194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8" name="Conector de Seta Reta 107"/>
          <p:cNvCxnSpPr/>
          <p:nvPr/>
        </p:nvCxnSpPr>
        <p:spPr>
          <a:xfrm flipH="1" flipV="1">
            <a:off x="2945765" y="1948815"/>
            <a:ext cx="635" cy="5397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Conector Reto 116"/>
          <p:cNvCxnSpPr/>
          <p:nvPr/>
        </p:nvCxnSpPr>
        <p:spPr>
          <a:xfrm rot="10800000" flipV="1">
            <a:off x="3178175" y="438340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120" name="Grupo 119"/>
          <p:cNvGrpSpPr/>
          <p:nvPr/>
        </p:nvGrpSpPr>
        <p:grpSpPr>
          <a:xfrm rot="5400000" flipH="1" flipV="1">
            <a:off x="2553335" y="2606040"/>
            <a:ext cx="1274445" cy="234950"/>
            <a:chOff x="4152748" y="3524056"/>
            <a:chExt cx="1274569" cy="255373"/>
          </a:xfrm>
        </p:grpSpPr>
        <p:cxnSp>
          <p:nvCxnSpPr>
            <p:cNvPr id="1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2" name="Retângulo 12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23" name="Caixa de Texto 122"/>
              <p:cNvSpPr txBox="1"/>
              <p:nvPr/>
            </p:nvSpPr>
            <p:spPr>
              <a:xfrm>
                <a:off x="2476500" y="2599055"/>
                <a:ext cx="6045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3" name="Caixa de Texto 122"/>
              <p:cNvSpPr txBox="1">
                <a:spLocks noRot="1" noChangeAspect="1" noMove="1" noResize="1" noEditPoints="1" noAdjustHandles="1" noChangeArrowheads="1" noChangeShapeType="1" noTextEdit="1"/>
              </p:cNvSpPr>
              <p:nvPr/>
            </p:nvSpPr>
            <p:spPr>
              <a:xfrm>
                <a:off x="2476500" y="2599055"/>
                <a:ext cx="6045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9" name="Grupo 18"/>
          <p:cNvGrpSpPr/>
          <p:nvPr/>
        </p:nvGrpSpPr>
        <p:grpSpPr>
          <a:xfrm rot="5400000" flipH="1" flipV="1">
            <a:off x="2543810" y="5343525"/>
            <a:ext cx="1274445" cy="23495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8" name="Retângulo 2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9" name="Grupo 28"/>
          <p:cNvGrpSpPr/>
          <p:nvPr/>
        </p:nvGrpSpPr>
        <p:grpSpPr>
          <a:xfrm rot="5400000" flipH="1">
            <a:off x="1721653" y="2309372"/>
            <a:ext cx="1274445" cy="234950"/>
            <a:chOff x="4152748" y="3524056"/>
            <a:chExt cx="1274569" cy="255373"/>
          </a:xfrm>
        </p:grpSpPr>
        <p:cxnSp>
          <p:nvCxnSpPr>
            <p:cNvPr id="3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1" name="Retângulo 3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 de Texto 23"/>
          <p:cNvSpPr txBox="1"/>
          <p:nvPr/>
        </p:nvSpPr>
        <p:spPr>
          <a:xfrm>
            <a:off x="1308100" y="103187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35" name="Conector Reto 34"/>
          <p:cNvCxnSpPr/>
          <p:nvPr/>
        </p:nvCxnSpPr>
        <p:spPr>
          <a:xfrm rot="5400000">
            <a:off x="1488289" y="178035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rot="5400000">
            <a:off x="1569569" y="178543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1131570" y="1804670"/>
            <a:ext cx="633095" cy="508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a:off x="2203772" y="30673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rot="5400000">
            <a:off x="789270" y="296048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a:off x="957902" y="329147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Elipse 52"/>
          <p:cNvSpPr/>
          <p:nvPr/>
        </p:nvSpPr>
        <p:spPr>
          <a:xfrm>
            <a:off x="931563" y="218540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4" name="Forma livre 53"/>
          <p:cNvSpPr/>
          <p:nvPr/>
        </p:nvSpPr>
        <p:spPr>
          <a:xfrm>
            <a:off x="991253" y="224636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5" name="CaixaDeTexto 47"/>
          <p:cNvSpPr txBox="1"/>
          <p:nvPr/>
        </p:nvSpPr>
        <p:spPr>
          <a:xfrm>
            <a:off x="192423" y="186599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56" name="Conector Reto 55"/>
          <p:cNvCxnSpPr/>
          <p:nvPr/>
        </p:nvCxnSpPr>
        <p:spPr>
          <a:xfrm>
            <a:off x="2998157" y="609881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rot="5400000">
            <a:off x="1907505" y="382916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a:off x="2067882" y="41715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Caixa de Texto 23"/>
          <p:cNvSpPr txBox="1"/>
          <p:nvPr/>
        </p:nvSpPr>
        <p:spPr>
          <a:xfrm>
            <a:off x="1341120" y="5200650"/>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sp>
        <p:nvSpPr>
          <p:cNvPr id="89" name="CaixaDeTexto 47"/>
          <p:cNvSpPr txBox="1"/>
          <p:nvPr/>
        </p:nvSpPr>
        <p:spPr>
          <a:xfrm>
            <a:off x="2183130" y="4401185"/>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p:cxnSp>
        <p:nvCxnSpPr>
          <p:cNvPr id="90" name="Conector Reto 89"/>
          <p:cNvCxnSpPr/>
          <p:nvPr/>
        </p:nvCxnSpPr>
        <p:spPr>
          <a:xfrm>
            <a:off x="2560955" y="492315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1" name="CaixaDeTexto 45"/>
              <p:cNvSpPr txBox="1"/>
              <p:nvPr/>
            </p:nvSpPr>
            <p:spPr>
              <a:xfrm>
                <a:off x="4287520" y="500380"/>
                <a:ext cx="7709535" cy="6052820"/>
              </a:xfrm>
              <a:prstGeom prst="rect">
                <a:avLst/>
              </a:prstGeom>
              <a:noFill/>
            </p:spPr>
            <p:txBody>
              <a:bodyPr wrap="square" rtlCol="0">
                <a:spAutoFit/>
              </a:bodyPr>
              <a:lstStyle/>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calcular a impedância de entrada do circuito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0"/>
                  </a:spcAft>
                  <a:buFont typeface="Arial" panose="020B0604020202020204" pitchFamily="34" charset="0"/>
                  <a:buNone/>
                </a:pPr>
                <a14:m>
                  <m:oMath xmlns:m="http://schemas.openxmlformats.org/officeDocument/2006/math">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𝒛</m:t>
                        </m:r>
                      </m:e>
                      <m:sub>
                        <m:r>
                          <a:rPr lang="en-US" altLang="pt-BR" sz="2800" b="1" i="1">
                            <a:latin typeface="Cambria Math" panose="02040503050406030204" pitchFamily="18" charset="0"/>
                            <a:cs typeface="Cambria Math" panose="02040503050406030204" pitchFamily="18" charset="0"/>
                          </a:rPr>
                          <m:t>𝒊𝒏</m:t>
                        </m:r>
                      </m:sub>
                    </m:sSub>
                    <m:r>
                      <a:rPr lang="en-US" altLang="pt-BR" sz="2800" b="1" i="1">
                        <a:latin typeface="Cambria Math" panose="02040503050406030204" pitchFamily="18" charset="0"/>
                        <a:cs typeface="Cambria Math" panose="02040503050406030204" pitchFamily="18" charset="0"/>
                      </a:rPr>
                      <m:t>=</m:t>
                    </m:r>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𝑹</m:t>
                        </m:r>
                      </m:e>
                      <m:sub>
                        <m:r>
                          <a:rPr lang="en-US" altLang="pt-BR" sz="2800" b="1" i="1">
                            <a:latin typeface="Cambria Math" panose="02040503050406030204" pitchFamily="18" charset="0"/>
                            <a:cs typeface="Cambria Math" panose="02040503050406030204" pitchFamily="18" charset="0"/>
                          </a:rPr>
                          <m:t>𝑬</m:t>
                        </m:r>
                      </m:sub>
                    </m:sSub>
                    <m:r>
                      <a:rPr lang="en-US" altLang="pt-BR" sz="2800" b="1" i="1">
                        <a:latin typeface="Cambria Math" panose="02040503050406030204" pitchFamily="18" charset="0"/>
                        <a:cs typeface="Cambria Math" panose="02040503050406030204" pitchFamily="18" charset="0"/>
                      </a:rPr>
                      <m:t>//</m:t>
                    </m:r>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𝒓</m:t>
                        </m:r>
                      </m:e>
                      <m:sub>
                        <m:r>
                          <a:rPr lang="en-US" altLang="pt-BR" sz="2800" b="1" i="1">
                            <a:latin typeface="Cambria Math" panose="02040503050406030204" pitchFamily="18" charset="0"/>
                            <a:cs typeface="Cambria Math" panose="02040503050406030204" pitchFamily="18" charset="0"/>
                          </a:rPr>
                          <m:t>𝒆</m:t>
                        </m:r>
                      </m:sub>
                    </m:sSub>
                    <m:r>
                      <a:rPr lang="en-US" altLang="pt-BR" sz="2800" b="1" i="1">
                        <a:latin typeface="Cambria Math" panose="02040503050406030204" pitchFamily="18" charset="0"/>
                        <a:cs typeface="Cambria Math" panose="02040503050406030204" pitchFamily="18" charset="0"/>
                      </a:rPr>
                      <m:t>≈</m:t>
                    </m:r>
                  </m:oMath>
                </a14:m>
                <a:r>
                  <a:rPr lang="pt-BR" altLang="en-US" sz="2800" dirty="0">
                    <a:latin typeface="Cambria Math" panose="02040503050406030204" pitchFamily="18" charset="0"/>
                    <a:cs typeface="Cambria Math" panose="02040503050406030204" pitchFamily="18" charset="0"/>
                  </a:rPr>
                  <a:t>27 Ohm</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que possamos desprezar o capacitor C</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devemos ter que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próximo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vin. Como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𝒗</m:t>
                          </m:r>
                        </m:e>
                        <m:sub>
                          <m:r>
                            <a:rPr lang="en-US" altLang="pt-BR" sz="2800" b="1" i="1">
                              <a:latin typeface="Cambria Math" panose="02040503050406030204" pitchFamily="18" charset="0"/>
                              <a:cs typeface="Cambria Math" panose="02040503050406030204" pitchFamily="18" charset="0"/>
                            </a:rPr>
                            <m:t>𝒆</m:t>
                          </m:r>
                        </m:sub>
                      </m:sSub>
                      <m:r>
                        <a:rPr lang="en-US" altLang="pt-BR" sz="2800" b="1" i="1">
                          <a:latin typeface="Cambria Math" panose="02040503050406030204" pitchFamily="18" charset="0"/>
                          <a:cs typeface="Cambria Math" panose="02040503050406030204" pitchFamily="18" charset="0"/>
                        </a:rPr>
                        <m:t>=</m:t>
                      </m:r>
                      <m:r>
                        <a:rPr lang="en-US" altLang="pt-BR" sz="2800" b="1" i="1">
                          <a:latin typeface="Cambria Math" panose="02040503050406030204" pitchFamily="18" charset="0"/>
                          <a:cs typeface="Cambria Math" panose="02040503050406030204" pitchFamily="18" charset="0"/>
                        </a:rPr>
                        <m:t>𝒗𝒊𝒏</m:t>
                      </m:r>
                      <m:f>
                        <m:fPr>
                          <m:ctrlPr>
                            <a:rPr lang="en-US" altLang="pt-BR" sz="2800" b="1" i="1">
                              <a:latin typeface="Cambria Math" panose="02040503050406030204" pitchFamily="18" charset="0"/>
                              <a:cs typeface="Cambria Math" panose="02040503050406030204" pitchFamily="18" charset="0"/>
                            </a:rPr>
                          </m:ctrlPr>
                        </m:fPr>
                        <m:num>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𝑹</m:t>
                              </m:r>
                            </m:e>
                            <m:sub>
                              <m:r>
                                <a:rPr lang="en-US" altLang="pt-BR" sz="2800" b="1" i="1">
                                  <a:latin typeface="Cambria Math" panose="02040503050406030204" pitchFamily="18" charset="0"/>
                                  <a:cs typeface="Cambria Math" panose="02040503050406030204" pitchFamily="18" charset="0"/>
                                </a:rPr>
                                <m:t>𝑬</m:t>
                              </m:r>
                            </m:sub>
                          </m:sSub>
                          <m:r>
                            <a:rPr lang="en-US" altLang="pt-BR" sz="2800" b="1" i="1">
                              <a:latin typeface="Cambria Math" panose="02040503050406030204" pitchFamily="18" charset="0"/>
                              <a:cs typeface="Cambria Math" panose="02040503050406030204" pitchFamily="18" charset="0"/>
                            </a:rPr>
                            <m:t>//</m:t>
                          </m:r>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𝒓</m:t>
                              </m:r>
                            </m:e>
                            <m:sub>
                              <m:r>
                                <a:rPr lang="en-US" altLang="pt-BR" sz="2800" b="1" i="1">
                                  <a:latin typeface="Cambria Math" panose="02040503050406030204" pitchFamily="18" charset="0"/>
                                  <a:cs typeface="Cambria Math" panose="02040503050406030204" pitchFamily="18" charset="0"/>
                                </a:rPr>
                                <m:t>𝒆</m:t>
                              </m:r>
                            </m:sub>
                          </m:sSub>
                        </m:num>
                        <m:den>
                          <m:sSub>
                            <m:sSubPr>
                              <m:ctrlPr>
                                <a:rPr lang="en-US" altLang="pt-BR" sz="2800" b="1" i="1">
                                  <a:latin typeface="Cambria Math" panose="02040503050406030204" pitchFamily="18" charset="0"/>
                                  <a:cs typeface="Cambria Math" panose="02040503050406030204" pitchFamily="18" charset="0"/>
                                </a:rPr>
                              </m:ctrlPr>
                            </m:sSubPr>
                            <m:e>
                              <m:r>
                                <a:rPr lang="pt-BR" altLang="pt-BR" sz="2800" b="1" i="1" smtClean="0">
                                  <a:latin typeface="Cambria Math" panose="02040503050406030204" pitchFamily="18" charset="0"/>
                                  <a:cs typeface="Cambria Math" panose="02040503050406030204" pitchFamily="18" charset="0"/>
                                </a:rPr>
                                <m:t>(</m:t>
                              </m:r>
                              <m:r>
                                <a:rPr lang="en-US" altLang="pt-BR" sz="2800" b="1" i="1">
                                  <a:latin typeface="Cambria Math" panose="02040503050406030204" pitchFamily="18" charset="0"/>
                                  <a:cs typeface="Cambria Math" panose="02040503050406030204" pitchFamily="18" charset="0"/>
                                </a:rPr>
                                <m:t>𝑹</m:t>
                              </m:r>
                            </m:e>
                            <m:sub>
                              <m:r>
                                <a:rPr lang="en-US" altLang="pt-BR" sz="2800" b="1" i="1">
                                  <a:latin typeface="Cambria Math" panose="02040503050406030204" pitchFamily="18" charset="0"/>
                                  <a:cs typeface="Cambria Math" panose="02040503050406030204" pitchFamily="18" charset="0"/>
                                </a:rPr>
                                <m:t>𝑬</m:t>
                              </m:r>
                            </m:sub>
                          </m:sSub>
                          <m:r>
                            <a:rPr lang="en-US" altLang="pt-BR" sz="2800" b="1" i="1">
                              <a:latin typeface="Cambria Math" panose="02040503050406030204" pitchFamily="18" charset="0"/>
                              <a:cs typeface="Cambria Math" panose="02040503050406030204" pitchFamily="18" charset="0"/>
                            </a:rPr>
                            <m:t>//</m:t>
                          </m:r>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𝒓</m:t>
                              </m:r>
                            </m:e>
                            <m:sub>
                              <m:r>
                                <a:rPr lang="en-US" altLang="pt-BR" sz="2800" b="1" i="1">
                                  <a:latin typeface="Cambria Math" panose="02040503050406030204" pitchFamily="18" charset="0"/>
                                  <a:cs typeface="Cambria Math" panose="02040503050406030204" pitchFamily="18" charset="0"/>
                                </a:rPr>
                                <m:t>𝒆</m:t>
                              </m:r>
                            </m:sub>
                          </m:sSub>
                          <m:r>
                            <a:rPr lang="pt-BR" altLang="pt-BR" sz="2800" b="1" i="1" smtClean="0">
                              <a:latin typeface="Cambria Math" panose="02040503050406030204" pitchFamily="18" charset="0"/>
                              <a:cs typeface="Cambria Math" panose="02040503050406030204" pitchFamily="18" charset="0"/>
                            </a:rPr>
                            <m:t>)</m:t>
                          </m:r>
                          <m:r>
                            <a:rPr lang="en-US" altLang="pt-BR" sz="2800" b="1" i="1">
                              <a:latin typeface="Cambria Math" panose="02040503050406030204" pitchFamily="18" charset="0"/>
                              <a:cs typeface="Cambria Math" panose="02040503050406030204" pitchFamily="18" charset="0"/>
                            </a:rPr>
                            <m:t>+</m:t>
                          </m:r>
                          <m:f>
                            <m:fPr>
                              <m:type m:val="skw"/>
                              <m:ctrlPr>
                                <a:rPr lang="en-US" altLang="pt-BR" sz="2800" b="1" i="1">
                                  <a:latin typeface="Cambria Math" panose="02040503050406030204" pitchFamily="18" charset="0"/>
                                  <a:cs typeface="Cambria Math" panose="02040503050406030204" pitchFamily="18" charset="0"/>
                                </a:rPr>
                              </m:ctrlPr>
                            </m:fPr>
                            <m:num>
                              <m:r>
                                <a:rPr lang="en-US" altLang="pt-BR" sz="2800" b="1" i="1">
                                  <a:latin typeface="Cambria Math" panose="02040503050406030204" pitchFamily="18" charset="0"/>
                                  <a:cs typeface="Cambria Math" panose="02040503050406030204" pitchFamily="18" charset="0"/>
                                </a:rPr>
                                <m:t>𝟏</m:t>
                              </m:r>
                            </m:num>
                            <m:den>
                              <m:r>
                                <a:rPr lang="en-US" altLang="pt-BR" sz="2800" b="1" i="1">
                                  <a:latin typeface="Cambria Math" panose="02040503050406030204" pitchFamily="18" charset="0"/>
                                  <a:cs typeface="Cambria Math" panose="02040503050406030204" pitchFamily="18" charset="0"/>
                                </a:rPr>
                                <m:t>𝒔𝑪</m:t>
                              </m:r>
                              <m:r>
                                <a:rPr lang="en-US" altLang="pt-BR" sz="2800" b="1" i="1" baseline="-25000">
                                  <a:latin typeface="Cambria Math" panose="02040503050406030204" pitchFamily="18" charset="0"/>
                                  <a:cs typeface="Cambria Math" panose="02040503050406030204" pitchFamily="18" charset="0"/>
                                </a:rPr>
                                <m:t>𝑬</m:t>
                              </m:r>
                            </m:den>
                          </m:f>
                        </m:den>
                      </m:f>
                    </m:oMath>
                  </m:oMathPara>
                </a14:m>
                <a:endParaRPr lang="en-US" altLang="pt-BR" sz="2800" i="1" dirty="0">
                  <a:latin typeface="Cambria Math" panose="02040503050406030204" pitchFamily="18" charset="0"/>
                  <a:cs typeface="Cambria Math" panose="02040503050406030204" pitchFamily="18" charset="0"/>
                </a:endParaRPr>
              </a:p>
              <a:p>
                <a:pPr indent="0" algn="l" fontAlgn="auto">
                  <a:spcBef>
                    <a:spcPts val="600"/>
                  </a:spcBef>
                  <a:spcAft>
                    <a:spcPts val="0"/>
                  </a:spcAft>
                  <a:buFont typeface="Arial" panose="020B0604020202020204" pitchFamily="34" charset="0"/>
                  <a:buNone/>
                </a:pPr>
                <a:r>
                  <a:rPr lang="pt-BR" altLang="en-US" sz="2800" b="1" dirty="0">
                    <a:latin typeface="Comic Sans MS" panose="030F0702030302020204" pitchFamily="66" charset="0"/>
                    <a:cs typeface="Comic Sans MS" panose="030F0702030302020204" pitchFamily="66" charset="0"/>
                  </a:rPr>
                  <a:t>para </a:t>
                </a:r>
                <a:r>
                  <a:rPr lang="pt-BR" altLang="en-US" sz="2800" b="1" i="1" dirty="0" err="1">
                    <a:latin typeface="Comic Sans MS" panose="030F0702030302020204" pitchFamily="66" charset="0"/>
                    <a:cs typeface="Comic Sans MS" panose="030F0702030302020204" pitchFamily="66" charset="0"/>
                  </a:rPr>
                  <a:t>ve</a:t>
                </a:r>
                <a:r>
                  <a:rPr lang="pt-BR" altLang="en-US" sz="2800" b="1" i="1" dirty="0">
                    <a:latin typeface="Comic Sans MS" panose="030F0702030302020204" pitchFamily="66" charset="0"/>
                    <a:cs typeface="Comic Sans MS" panose="030F0702030302020204" pitchFamily="66" charset="0"/>
                  </a:rPr>
                  <a:t>≈</a:t>
                </a:r>
                <a:r>
                  <a:rPr lang="pt-BR" altLang="en-US" sz="2800" b="1" i="1" dirty="0" err="1">
                    <a:latin typeface="Comic Sans MS" panose="030F0702030302020204" pitchFamily="66" charset="0"/>
                    <a:cs typeface="Comic Sans MS" panose="030F0702030302020204" pitchFamily="66" charset="0"/>
                  </a:rPr>
                  <a:t>vin,</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numa frequencia </a:t>
                </a:r>
                <a:r>
                  <a:rPr lang="pt-BR" altLang="en-US" sz="2800" b="1" u="sng"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w</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qualquer, devemos ter </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0"/>
                  </a:spcAft>
                  <a:buFont typeface="Arial" panose="020B0604020202020204" pitchFamily="34" charset="0"/>
                  <a:buNone/>
                </a:pP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𝑅</m:t>
                        </m:r>
                      </m:e>
                      <m:sub>
                        <m:r>
                          <a:rPr lang="en-US" altLang="pt-BR" sz="2800" i="1">
                            <a:latin typeface="Cambria Math" panose="02040503050406030204" pitchFamily="18" charset="0"/>
                            <a:cs typeface="Cambria Math" panose="02040503050406030204" pitchFamily="18" charset="0"/>
                          </a:rPr>
                          <m:t>𝐸</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𝑟</m:t>
                        </m:r>
                      </m:e>
                      <m:sub>
                        <m:r>
                          <a:rPr lang="en-US" altLang="pt-BR" sz="2800" i="1">
                            <a:latin typeface="Cambria Math" panose="02040503050406030204" pitchFamily="18" charset="0"/>
                            <a:cs typeface="Cambria Math" panose="02040503050406030204" pitchFamily="18" charset="0"/>
                          </a:rPr>
                          <m:t>𝑒</m:t>
                        </m:r>
                      </m:sub>
                    </m:sSub>
                    <m:r>
                      <a:rPr lang="en-US" altLang="pt-BR" sz="2800" i="1">
                        <a:latin typeface="Cambria Math" panose="02040503050406030204" pitchFamily="18" charset="0"/>
                        <a:cs typeface="Cambria Math" panose="02040503050406030204" pitchFamily="18" charset="0"/>
                      </a:rPr>
                      <m:t>&gt;&gt;</m:t>
                    </m:r>
                    <m:f>
                      <m:fPr>
                        <m:type m:val="skw"/>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r>
                          <a:rPr lang="en-US" altLang="pt-BR" sz="2800" i="1">
                            <a:latin typeface="Cambria Math" panose="02040503050406030204" pitchFamily="18" charset="0"/>
                            <a:cs typeface="Cambria Math" panose="02040503050406030204" pitchFamily="18" charset="0"/>
                          </a:rPr>
                          <m:t>𝜔</m:t>
                        </m:r>
                        <m:r>
                          <a:rPr lang="en-US" altLang="pt-BR" sz="2800" i="1">
                            <a:latin typeface="Cambria Math" panose="02040503050406030204" pitchFamily="18" charset="0"/>
                            <a:cs typeface="Cambria Math" panose="02040503050406030204" pitchFamily="18" charset="0"/>
                          </a:rPr>
                          <m:t>𝐶</m:t>
                        </m:r>
                        <m:r>
                          <a:rPr lang="en-US" altLang="pt-BR" sz="2800" i="1" baseline="-25000">
                            <a:latin typeface="Cambria Math" panose="02040503050406030204" pitchFamily="18" charset="0"/>
                            <a:cs typeface="Cambria Math" panose="02040503050406030204" pitchFamily="18" charset="0"/>
                          </a:rPr>
                          <m:t>𝐸</m:t>
                        </m:r>
                      </m:den>
                    </m:f>
                  </m:oMath>
                </a14:m>
                <a:r>
                  <a:rPr lang="en-US" altLang="pt-BR" sz="2800" dirty="0">
                    <a:latin typeface="Cambria Math" panose="02040503050406030204" pitchFamily="18" charset="0"/>
                    <a:cs typeface="Cambria Math" panose="02040503050406030204" pitchFamily="18" charset="0"/>
                  </a:rPr>
                  <a:t> </a:t>
                </a:r>
                <a:r>
                  <a:rPr lang="pt-BR" altLang="en-US" sz="2800" dirty="0">
                    <a:latin typeface="Cambria Math" panose="02040503050406030204" pitchFamily="18" charset="0"/>
                    <a:cs typeface="Cambria Math" panose="02040503050406030204" pitchFamily="18" charset="0"/>
                  </a:rPr>
                  <a:t>  ou    </a:t>
                </a:r>
                <a:r>
                  <a:rPr lang="pt-BR" altLang="en-US" sz="2800" b="1" dirty="0">
                    <a:latin typeface="Cambria Math" panose="02040503050406030204" pitchFamily="18" charset="0"/>
                    <a:cs typeface="Cambria Math" panose="02040503050406030204" pitchFamily="18" charset="0"/>
                  </a:rPr>
                  <a:t> </a:t>
                </a:r>
                <a14:m>
                  <m:oMath xmlns:m="http://schemas.openxmlformats.org/officeDocument/2006/math">
                    <m:r>
                      <a:rPr lang="en-US" altLang="pt-BR" sz="2800" i="1">
                        <a:latin typeface="Cambria Math" panose="02040503050406030204" pitchFamily="18" charset="0"/>
                        <a:cs typeface="Cambria Math" panose="02040503050406030204" pitchFamily="18" charset="0"/>
                      </a:rPr>
                      <m:t>𝐶</m:t>
                    </m:r>
                    <m:r>
                      <a:rPr lang="en-US" altLang="pt-BR" sz="2800" i="1" baseline="-25000">
                        <a:latin typeface="Cambria Math" panose="02040503050406030204" pitchFamily="18" charset="0"/>
                        <a:cs typeface="Cambria Math" panose="02040503050406030204" pitchFamily="18" charset="0"/>
                      </a:rPr>
                      <m:t>𝐸</m:t>
                    </m:r>
                    <m:r>
                      <a:rPr lang="en-US" altLang="pt-BR" sz="2800" i="1">
                        <a:latin typeface="Cambria Math" panose="02040503050406030204" pitchFamily="18" charset="0"/>
                        <a:cs typeface="Cambria Math" panose="02040503050406030204" pitchFamily="18" charset="0"/>
                      </a:rPr>
                      <m:t>&gt;&gt;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r>
                          <a:rPr lang="en-US" altLang="pt-BR" sz="2800" i="1">
                            <a:latin typeface="Cambria Math" panose="02040503050406030204" pitchFamily="18" charset="0"/>
                            <a:cs typeface="Cambria Math" panose="02040503050406030204" pitchFamily="18" charset="0"/>
                          </a:rPr>
                          <m:t>𝜔</m:t>
                        </m:r>
                        <m:sSub>
                          <m:sSubPr>
                            <m:ctrlPr>
                              <a:rPr lang="en-US" altLang="pt-BR" sz="2800" i="1">
                                <a:latin typeface="Cambria Math" panose="02040503050406030204" pitchFamily="18" charset="0"/>
                                <a:cs typeface="Cambria Math" panose="02040503050406030204" pitchFamily="18" charset="0"/>
                              </a:rPr>
                            </m:ctrlPr>
                          </m:sSubPr>
                          <m:e>
                            <m:r>
                              <a:rPr lang="pt-BR" altLang="pt-BR" sz="2800" i="1" smtClean="0">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𝑅</m:t>
                            </m:r>
                          </m:e>
                          <m:sub>
                            <m:r>
                              <a:rPr lang="en-US" altLang="pt-BR" sz="2800" i="1">
                                <a:latin typeface="Cambria Math" panose="02040503050406030204" pitchFamily="18" charset="0"/>
                                <a:cs typeface="Cambria Math" panose="02040503050406030204" pitchFamily="18" charset="0"/>
                              </a:rPr>
                              <m:t>𝐸</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𝑟</m:t>
                            </m:r>
                          </m:e>
                          <m:sub>
                            <m:r>
                              <a:rPr lang="en-US" altLang="pt-BR" sz="2800" i="1">
                                <a:latin typeface="Cambria Math" panose="02040503050406030204" pitchFamily="18" charset="0"/>
                                <a:cs typeface="Cambria Math" panose="02040503050406030204" pitchFamily="18" charset="0"/>
                              </a:rPr>
                              <m:t>𝑒</m:t>
                            </m:r>
                          </m:sub>
                        </m:sSub>
                        <m:r>
                          <a:rPr lang="pt-BR" altLang="pt-BR" sz="2800" i="1" smtClean="0">
                            <a:latin typeface="Cambria Math" panose="02040503050406030204" pitchFamily="18" charset="0"/>
                            <a:cs typeface="Cambria Math" panose="02040503050406030204" pitchFamily="18" charset="0"/>
                          </a:rPr>
                          <m:t>)</m:t>
                        </m:r>
                      </m:den>
                    </m:f>
                  </m:oMath>
                </a14:m>
                <a:endParaRPr lang="en-US" altLang="pt-BR" sz="2800" i="1" dirty="0">
                  <a:latin typeface="Cambria Math" panose="02040503050406030204" pitchFamily="18" charset="0"/>
                  <a:cs typeface="Cambria Math" panose="02040503050406030204" pitchFamily="18" charset="0"/>
                </a:endParaRPr>
              </a:p>
              <a:p>
                <a:pPr indent="0" algn="ctr" fontAlgn="auto">
                  <a:spcBef>
                    <a:spcPts val="6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Essa é a condição, neste circuito, para ignorar </a:t>
                </a:r>
                <a:r>
                  <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C</a:t>
                </a:r>
                <a:r>
                  <a:rPr lang="pt-BR" altLang="en-US" sz="2800" b="1" i="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E</a:t>
                </a:r>
                <a:r>
                  <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41" name="CaixaDeTexto 45"/>
              <p:cNvSpPr txBox="1">
                <a:spLocks noRot="1" noChangeAspect="1" noMove="1" noResize="1" noEditPoints="1" noAdjustHandles="1" noChangeArrowheads="1" noChangeShapeType="1" noTextEdit="1"/>
              </p:cNvSpPr>
              <p:nvPr/>
            </p:nvSpPr>
            <p:spPr>
              <a:xfrm>
                <a:off x="4287520" y="500380"/>
                <a:ext cx="7709535" cy="6052820"/>
              </a:xfrm>
              <a:prstGeom prst="rect">
                <a:avLst/>
              </a:prstGeom>
              <a:blipFill rotWithShape="1">
                <a:blip r:embed="rId3"/>
                <a:stretch>
                  <a:fillRect/>
                </a:stretch>
              </a:blipFill>
            </p:spPr>
            <p:txBody>
              <a:bodyPr/>
              <a:lstStyle/>
              <a:p>
                <a:r>
                  <a:rPr lang="pt-BR" altLang="en-US">
                    <a:noFill/>
                  </a:rPr>
                  <a:t> </a:t>
                </a:r>
              </a:p>
            </p:txBody>
          </p:sp>
        </mc:Fallback>
      </mc:AlternateContent>
      <p:sp>
        <p:nvSpPr>
          <p:cNvPr id="3" name="Seta para a direita 2"/>
          <p:cNvSpPr/>
          <p:nvPr/>
        </p:nvSpPr>
        <p:spPr>
          <a:xfrm>
            <a:off x="1942465" y="1866265"/>
            <a:ext cx="396875" cy="189230"/>
          </a:xfrm>
          <a:prstGeom prst="righ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Caixa de Texto 23"/>
          <p:cNvSpPr txBox="1"/>
          <p:nvPr/>
        </p:nvSpPr>
        <p:spPr>
          <a:xfrm>
            <a:off x="2183130" y="1233805"/>
            <a:ext cx="1053465" cy="521970"/>
          </a:xfrm>
          <a:prstGeom prst="rect">
            <a:avLst/>
          </a:prstGeom>
          <a:noFill/>
        </p:spPr>
        <p:txBody>
          <a:bodyPr wrap="square" rtlCol="0">
            <a:spAutoFit/>
          </a:bodyPr>
          <a:lstStyle/>
          <a:p>
            <a:pPr algn="ctr"/>
            <a:r>
              <a:rPr lang="pt-BR" altLang="en-US" sz="2800" i="1" dirty="0">
                <a:latin typeface="Comic Sans MS" panose="030F0702030302020204" pitchFamily="66" charset="0"/>
                <a:cs typeface="Comic Sans MS" panose="030F0702030302020204" pitchFamily="66" charset="0"/>
              </a:rPr>
              <a:t>v</a:t>
            </a:r>
            <a:r>
              <a:rPr lang="pt-BR" altLang="en-US" sz="2800" i="1" baseline="-25000" dirty="0">
                <a:latin typeface="Comic Sans MS" panose="030F0702030302020204" pitchFamily="66" charset="0"/>
                <a:cs typeface="Comic Sans MS" panose="030F0702030302020204" pitchFamily="66" charset="0"/>
              </a:rPr>
              <a:t>e</a:t>
            </a:r>
            <a:endParaRPr lang="pt-BR" altLang="en-US" sz="2800" i="1" baseline="-25000" dirty="0">
              <a:latin typeface="Comic Sans MS" panose="030F0702030302020204" pitchFamily="66" charset="0"/>
              <a:cs typeface="Comic Sans MS" panose="030F0702030302020204" pitchFamily="66" charset="0"/>
            </a:endParaRPr>
          </a:p>
        </p:txBody>
      </p:sp>
      <p:sp>
        <p:nvSpPr>
          <p:cNvPr id="5" name="Forma livre 4"/>
          <p:cNvSpPr/>
          <p:nvPr/>
        </p:nvSpPr>
        <p:spPr>
          <a:xfrm>
            <a:off x="3253740" y="1889125"/>
            <a:ext cx="434975" cy="1230630"/>
          </a:xfrm>
          <a:custGeom>
            <a:avLst/>
            <a:gdLst>
              <a:gd name="connisteX0" fmla="*/ 63500 w 434833"/>
              <a:gd name="connsiteY0" fmla="*/ 0 h 1230841"/>
              <a:gd name="connisteX1" fmla="*/ 269875 w 434833"/>
              <a:gd name="connsiteY1" fmla="*/ 95250 h 1230841"/>
              <a:gd name="connisteX2" fmla="*/ 396875 w 434833"/>
              <a:gd name="connsiteY2" fmla="*/ 412750 h 1230841"/>
              <a:gd name="connisteX3" fmla="*/ 412750 w 434833"/>
              <a:gd name="connsiteY3" fmla="*/ 762000 h 1230841"/>
              <a:gd name="connisteX4" fmla="*/ 174625 w 434833"/>
              <a:gd name="connsiteY4" fmla="*/ 1127125 h 1230841"/>
              <a:gd name="connisteX5" fmla="*/ 31750 w 434833"/>
              <a:gd name="connsiteY5" fmla="*/ 1222375 h 1230841"/>
              <a:gd name="connisteX6" fmla="*/ 31750 w 434833"/>
              <a:gd name="connsiteY6" fmla="*/ 1222375 h 1230841"/>
              <a:gd name="connisteX7" fmla="*/ 0 w 434833"/>
              <a:gd name="connsiteY7" fmla="*/ 1222375 h 1230841"/>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434833" h="1230842">
                <a:moveTo>
                  <a:pt x="63500" y="0"/>
                </a:moveTo>
                <a:cubicBezTo>
                  <a:pt x="102235" y="12700"/>
                  <a:pt x="203200" y="12700"/>
                  <a:pt x="269875" y="95250"/>
                </a:cubicBezTo>
                <a:cubicBezTo>
                  <a:pt x="336550" y="177800"/>
                  <a:pt x="368300" y="279400"/>
                  <a:pt x="396875" y="412750"/>
                </a:cubicBezTo>
                <a:cubicBezTo>
                  <a:pt x="425450" y="546100"/>
                  <a:pt x="457200" y="619125"/>
                  <a:pt x="412750" y="762000"/>
                </a:cubicBezTo>
                <a:cubicBezTo>
                  <a:pt x="368300" y="904875"/>
                  <a:pt x="250825" y="1035050"/>
                  <a:pt x="174625" y="1127125"/>
                </a:cubicBezTo>
                <a:cubicBezTo>
                  <a:pt x="98425" y="1219200"/>
                  <a:pt x="60325" y="1203325"/>
                  <a:pt x="31750" y="1222375"/>
                </a:cubicBezTo>
                <a:cubicBezTo>
                  <a:pt x="3175" y="1241425"/>
                  <a:pt x="38100" y="1222375"/>
                  <a:pt x="31750" y="1222375"/>
                </a:cubicBezTo>
                <a:cubicBezTo>
                  <a:pt x="25400" y="1222375"/>
                  <a:pt x="6350" y="1222375"/>
                  <a:pt x="0" y="1222375"/>
                </a:cubicBezTo>
              </a:path>
            </a:pathLst>
          </a:custGeom>
          <a:noFill/>
          <a:ln w="2540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58800" y="485775"/>
            <a:ext cx="9970770"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flipH="1" flipV="1">
            <a:off x="2298065" y="3841079"/>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2174408" y="262496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7" name="CaixaDeTexto 47"/>
          <p:cNvSpPr txBox="1"/>
          <p:nvPr/>
        </p:nvSpPr>
        <p:spPr>
          <a:xfrm>
            <a:off x="1996440" y="6024880"/>
            <a:ext cx="217805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EE</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sp>
        <p:nvSpPr>
          <p:cNvPr id="42" name="Caixa de Texto 23"/>
          <p:cNvSpPr txBox="1"/>
          <p:nvPr/>
        </p:nvSpPr>
        <p:spPr>
          <a:xfrm>
            <a:off x="2694305" y="2518410"/>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=10K</a:t>
            </a:r>
            <a:endParaRPr lang="pt-BR" altLang="en-US" sz="2800" dirty="0" smtClean="0">
              <a:latin typeface="Comic Sans MS" panose="030F0702030302020204" pitchFamily="66" charset="0"/>
              <a:cs typeface="Comic Sans MS" panose="030F0702030302020204" pitchFamily="66" charset="0"/>
            </a:endParaRPr>
          </a:p>
        </p:txBody>
      </p:sp>
      <p:sp>
        <p:nvSpPr>
          <p:cNvPr id="18" name="Caixa de Texto 23"/>
          <p:cNvSpPr txBox="1"/>
          <p:nvPr/>
        </p:nvSpPr>
        <p:spPr>
          <a:xfrm>
            <a:off x="1276985" y="254190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45" name="Conector Reto 44"/>
          <p:cNvCxnSpPr/>
          <p:nvPr/>
        </p:nvCxnSpPr>
        <p:spPr>
          <a:xfrm>
            <a:off x="1822450" y="3323590"/>
            <a:ext cx="10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rot="5400000">
            <a:off x="758155" y="475118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926787" y="508217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Caixa de Texto 23"/>
          <p:cNvSpPr txBox="1"/>
          <p:nvPr/>
        </p:nvSpPr>
        <p:spPr>
          <a:xfrm>
            <a:off x="2641600" y="5155565"/>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20" name="Grupo 19"/>
          <p:cNvGrpSpPr/>
          <p:nvPr/>
        </p:nvGrpSpPr>
        <p:grpSpPr>
          <a:xfrm rot="5400000" flipH="1">
            <a:off x="2171868" y="5330067"/>
            <a:ext cx="1274445" cy="234950"/>
            <a:chOff x="4152748" y="3524056"/>
            <a:chExt cx="1274569" cy="255373"/>
          </a:xfrm>
        </p:grpSpPr>
        <p:cxnSp>
          <p:nvCxnSpPr>
            <p:cNvPr id="2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3" name="Retângulo 2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4" name="Conector Reto 23"/>
          <p:cNvCxnSpPr/>
          <p:nvPr/>
        </p:nvCxnSpPr>
        <p:spPr>
          <a:xfrm rot="5400000">
            <a:off x="1457174" y="328403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rot="5400000">
            <a:off x="1538454" y="328911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1100455" y="3323590"/>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rot="5400000">
            <a:off x="761330" y="366533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Elipse 28"/>
          <p:cNvSpPr/>
          <p:nvPr/>
        </p:nvSpPr>
        <p:spPr>
          <a:xfrm>
            <a:off x="885208" y="397610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1" name="Forma livre 30"/>
          <p:cNvSpPr/>
          <p:nvPr/>
        </p:nvSpPr>
        <p:spPr>
          <a:xfrm>
            <a:off x="944898" y="403706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DeTexto 47"/>
          <p:cNvSpPr txBox="1"/>
          <p:nvPr/>
        </p:nvSpPr>
        <p:spPr>
          <a:xfrm>
            <a:off x="161308" y="363002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34" name="Conector Reto 33"/>
          <p:cNvCxnSpPr/>
          <p:nvPr/>
        </p:nvCxnSpPr>
        <p:spPr>
          <a:xfrm rot="5400000">
            <a:off x="3221955" y="453274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3387694" y="487966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2650459" y="60702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1" name="CaixaDeTexto 45"/>
              <p:cNvSpPr txBox="1"/>
              <p:nvPr/>
            </p:nvSpPr>
            <p:spPr>
              <a:xfrm>
                <a:off x="4524375" y="1315720"/>
                <a:ext cx="7360285" cy="5090160"/>
              </a:xfrm>
              <a:prstGeom prst="rect">
                <a:avLst/>
              </a:prstGeom>
              <a:noFill/>
            </p:spPr>
            <p:txBody>
              <a:bodyPr wrap="square" rtlCol="0">
                <a:spAutoFit/>
              </a:bodyPr>
              <a:lstStyle/>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Observe que nesta configuração (base comum) temos: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grande e positivo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impedância de entrada baixa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a</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tem pequena dependencia de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ganho,</a:t>
                </a:r>
                <a14:m>
                  <m:oMath xmlns:m="http://schemas.openxmlformats.org/officeDocument/2006/math">
                    <m:sSub>
                      <m:sSubPr>
                        <m:ctrlP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rPr>
                          <m:t>𝑪</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rPr>
                              <m:t>𝑻</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rPr>
                      <m:t>,</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 tem baixa </a:t>
                </a:r>
                <a:r>
                  <a:rPr lang="pt-BR" altLang="en-US" sz="2800" b="1" dirty="0" err="1"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dependencia</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sz="2800" b="1" dirty="0" smtClean="0">
                    <a:solidFill>
                      <a:schemeClr val="tx1"/>
                    </a:solidFill>
                    <a:latin typeface="Symbol" panose="05050102010706020507" pitchFamily="18" charset="2"/>
                    <a:ea typeface="Cambria Math" panose="02040503050406030204" pitchFamily="18" charset="0"/>
                    <a:cs typeface="Comic Sans MS" panose="030F0702030302020204" pitchFamily="66" charset="0"/>
                    <a:sym typeface="+mn-ea"/>
                  </a:rPr>
                  <a:t>b</a:t>
                </a:r>
                <a:endParaRPr lang="pt-BR" altLang="en-US" sz="2800" b="1" baseline="-25000" dirty="0" smtClean="0">
                  <a:solidFill>
                    <a:schemeClr val="tx1"/>
                  </a:solidFill>
                  <a:latin typeface="Symbol" panose="05050102010706020507" pitchFamily="18" charset="2"/>
                  <a:ea typeface="Cambria Math" panose="02040503050406030204" pitchFamily="18" charset="0"/>
                  <a:cs typeface="Comic Sans MS" panose="030F0702030302020204" pitchFamily="66" charset="0"/>
                  <a:sym typeface="+mn-ea"/>
                </a:endParaRPr>
              </a:p>
              <a:p>
                <a:pPr indent="0" algn="ctr" fontAlgn="auto">
                  <a:spcBef>
                    <a:spcPts val="6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É importante que os </a:t>
                </a: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parâmetros</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relevante do circuito não dependam de </a:t>
                </a:r>
                <a:r>
                  <a:rPr lang="pt-BR" altLang="en-US" sz="2800" b="1" dirty="0" smtClean="0">
                    <a:solidFill>
                      <a:srgbClr val="C00000"/>
                    </a:solidFill>
                    <a:latin typeface="Symbol" panose="05050102010706020507" charset="0"/>
                    <a:ea typeface="Cambria Math" panose="02040503050406030204" pitchFamily="18" charset="0"/>
                    <a:cs typeface="Symbol" panose="05050102010706020507" charset="0"/>
                    <a:sym typeface="+mn-ea"/>
                  </a:rPr>
                  <a:t>b,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pois este varia muito de transistor para transistor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41" name="CaixaDeTexto 45"/>
              <p:cNvSpPr txBox="1">
                <a:spLocks noRot="1" noChangeAspect="1" noMove="1" noResize="1" noEditPoints="1" noAdjustHandles="1" noChangeArrowheads="1" noChangeShapeType="1" noTextEdit="1"/>
              </p:cNvSpPr>
              <p:nvPr/>
            </p:nvSpPr>
            <p:spPr>
              <a:xfrm>
                <a:off x="4524375" y="1315720"/>
                <a:ext cx="7360285" cy="5090160"/>
              </a:xfrm>
              <a:prstGeom prst="rect">
                <a:avLst/>
              </a:prstGeom>
              <a:blipFill rotWithShape="1">
                <a:blip r:embed="rId1"/>
                <a:stretch>
                  <a:fillRect/>
                </a:stretch>
              </a:blipFill>
            </p:spPr>
            <p:txBody>
              <a:bodyPr/>
              <a:lstStyle/>
              <a:p>
                <a:r>
                  <a:rPr lang="pt-BR" altLang="en-US">
                    <a:noFill/>
                  </a:rPr>
                  <a:t> </a:t>
                </a:r>
              </a:p>
            </p:txBody>
          </p:sp>
        </mc:Fallback>
      </mc:AlternateContent>
      <p:sp>
        <p:nvSpPr>
          <p:cNvPr id="43" name="CaixaDeTexto 47"/>
          <p:cNvSpPr txBox="1"/>
          <p:nvPr/>
        </p:nvSpPr>
        <p:spPr>
          <a:xfrm>
            <a:off x="1996440" y="1659890"/>
            <a:ext cx="189230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cxnSp>
        <p:nvCxnSpPr>
          <p:cNvPr id="46" name="Conector Reto 45"/>
          <p:cNvCxnSpPr/>
          <p:nvPr/>
        </p:nvCxnSpPr>
        <p:spPr>
          <a:xfrm>
            <a:off x="2174240" y="486473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CaixaDeTexto 47"/>
          <p:cNvSpPr txBox="1"/>
          <p:nvPr/>
        </p:nvSpPr>
        <p:spPr>
          <a:xfrm>
            <a:off x="1872615" y="4283710"/>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1383665" y="438150"/>
            <a:ext cx="9970770"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flipH="1" flipV="1">
            <a:off x="2298065" y="3841079"/>
            <a:ext cx="1783849" cy="748570"/>
            <a:chOff x="8610600" y="2524505"/>
            <a:chExt cx="1783849" cy="748570"/>
          </a:xfrm>
        </p:grpSpPr>
        <p:cxnSp>
          <p:nvCxnSpPr>
            <p:cNvPr id="6" name="Conector Reto 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9693182" y="2524505"/>
              <a:ext cx="230521" cy="253800"/>
            </a:xfrm>
            <a:prstGeom prst="line">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2187743" y="262496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7" name="CaixaDeTexto 47"/>
          <p:cNvSpPr txBox="1"/>
          <p:nvPr/>
        </p:nvSpPr>
        <p:spPr>
          <a:xfrm>
            <a:off x="1996440" y="6024880"/>
            <a:ext cx="217805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EE</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sp>
        <p:nvSpPr>
          <p:cNvPr id="42" name="Caixa de Texto 23"/>
          <p:cNvSpPr txBox="1"/>
          <p:nvPr/>
        </p:nvSpPr>
        <p:spPr>
          <a:xfrm>
            <a:off x="2694305" y="2518410"/>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=10K</a:t>
            </a:r>
            <a:endParaRPr lang="pt-BR" altLang="en-US" sz="2800" dirty="0" smtClean="0">
              <a:latin typeface="Comic Sans MS" panose="030F0702030302020204" pitchFamily="66" charset="0"/>
              <a:cs typeface="Comic Sans MS" panose="030F0702030302020204" pitchFamily="66" charset="0"/>
            </a:endParaRPr>
          </a:p>
        </p:txBody>
      </p:sp>
      <p:sp>
        <p:nvSpPr>
          <p:cNvPr id="18" name="Caixa de Texto 23"/>
          <p:cNvSpPr txBox="1"/>
          <p:nvPr/>
        </p:nvSpPr>
        <p:spPr>
          <a:xfrm>
            <a:off x="1276985" y="254190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45" name="Conector Reto 44"/>
          <p:cNvCxnSpPr/>
          <p:nvPr/>
        </p:nvCxnSpPr>
        <p:spPr>
          <a:xfrm>
            <a:off x="1822450" y="3323590"/>
            <a:ext cx="10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rot="5400000">
            <a:off x="758155" y="475118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926787" y="508217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Caixa de Texto 23"/>
          <p:cNvSpPr txBox="1"/>
          <p:nvPr/>
        </p:nvSpPr>
        <p:spPr>
          <a:xfrm>
            <a:off x="2641600" y="5155565"/>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20" name="Grupo 19"/>
          <p:cNvGrpSpPr/>
          <p:nvPr/>
        </p:nvGrpSpPr>
        <p:grpSpPr>
          <a:xfrm rot="5400000" flipH="1">
            <a:off x="2171868" y="5330067"/>
            <a:ext cx="1274445" cy="234950"/>
            <a:chOff x="4152748" y="3524056"/>
            <a:chExt cx="1274569" cy="255373"/>
          </a:xfrm>
        </p:grpSpPr>
        <p:cxnSp>
          <p:nvCxnSpPr>
            <p:cNvPr id="2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3" name="Retângulo 2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4" name="Conector Reto 23"/>
          <p:cNvCxnSpPr/>
          <p:nvPr/>
        </p:nvCxnSpPr>
        <p:spPr>
          <a:xfrm rot="5400000">
            <a:off x="1457174" y="328403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rot="5400000">
            <a:off x="1538454" y="328911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1100455" y="3323590"/>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rot="5400000">
            <a:off x="761330" y="366533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Elipse 28"/>
          <p:cNvSpPr/>
          <p:nvPr/>
        </p:nvSpPr>
        <p:spPr>
          <a:xfrm>
            <a:off x="900448" y="397610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1" name="Forma livre 30"/>
          <p:cNvSpPr/>
          <p:nvPr/>
        </p:nvSpPr>
        <p:spPr>
          <a:xfrm>
            <a:off x="960138" y="403706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DeTexto 47"/>
          <p:cNvSpPr txBox="1"/>
          <p:nvPr/>
        </p:nvSpPr>
        <p:spPr>
          <a:xfrm>
            <a:off x="161308" y="363002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34" name="Conector Reto 33"/>
          <p:cNvCxnSpPr/>
          <p:nvPr/>
        </p:nvCxnSpPr>
        <p:spPr>
          <a:xfrm rot="5400000">
            <a:off x="3221955" y="453274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3387694" y="48644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2650459" y="60702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CaixaDeTexto 45"/>
          <p:cNvSpPr txBox="1"/>
          <p:nvPr/>
        </p:nvSpPr>
        <p:spPr>
          <a:xfrm>
            <a:off x="5033645" y="1353820"/>
            <a:ext cx="6574155" cy="521970"/>
          </a:xfrm>
          <a:prstGeom prst="rect">
            <a:avLst/>
          </a:prstGeom>
          <a:noFill/>
        </p:spPr>
        <p:txBody>
          <a:bodyPr wrap="square" rtlCol="0">
            <a:spAutoFit/>
          </a:bodyPr>
          <a:lstStyle/>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 </a:t>
            </a:r>
            <a:endParaRPr lang="pt-BR" altLang="en-US" sz="2800" b="1" dirty="0" smtClean="0">
              <a:solidFill>
                <a:schemeClr val="tx1"/>
              </a:solidFill>
              <a:latin typeface="Cambria" panose="02040503050406030204" charset="0"/>
              <a:ea typeface="Cambria Math" panose="02040503050406030204" pitchFamily="18" charset="0"/>
              <a:cs typeface="Cambria" panose="02040503050406030204" charset="0"/>
              <a:sym typeface="+mn-ea"/>
            </a:endParaRPr>
          </a:p>
        </p:txBody>
      </p:sp>
      <p:sp>
        <p:nvSpPr>
          <p:cNvPr id="43" name="CaixaDeTexto 47"/>
          <p:cNvSpPr txBox="1"/>
          <p:nvPr/>
        </p:nvSpPr>
        <p:spPr>
          <a:xfrm>
            <a:off x="1996440" y="1659890"/>
            <a:ext cx="189230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cxnSp>
        <p:nvCxnSpPr>
          <p:cNvPr id="46" name="Conector Reto 45"/>
          <p:cNvCxnSpPr/>
          <p:nvPr/>
        </p:nvCxnSpPr>
        <p:spPr>
          <a:xfrm>
            <a:off x="2189480" y="486473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CaixaDeTexto 47"/>
          <p:cNvSpPr txBox="1"/>
          <p:nvPr/>
        </p:nvSpPr>
        <p:spPr>
          <a:xfrm>
            <a:off x="1904365" y="4328795"/>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 name="Caixa de Texto 10"/>
              <p:cNvSpPr txBox="1"/>
              <p:nvPr/>
            </p:nvSpPr>
            <p:spPr>
              <a:xfrm>
                <a:off x="5242814" y="2104961"/>
                <a:ext cx="5431790" cy="110172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10</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𝐵𝐸</m:t>
                              </m:r>
                            </m:sub>
                          </m:sSub>
                          <m:r>
                            <a:rPr lang="en-US" altLang="pt-BR" sz="3200" i="1">
                              <a:latin typeface="Cambria Math" panose="02040503050406030204" pitchFamily="18" charset="0"/>
                              <a:cs typeface="Cambria Math" panose="02040503050406030204" pitchFamily="18" charset="0"/>
                            </a:rPr>
                            <m:t>)</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𝑅</m:t>
                              </m:r>
                            </m:e>
                            <m:sub>
                              <m:r>
                                <a:rPr lang="en-US" altLang="pt-BR" sz="3200" i="1">
                                  <a:latin typeface="Cambria Math" panose="02040503050406030204" pitchFamily="18" charset="0"/>
                                  <a:cs typeface="Cambria Math" panose="02040503050406030204" pitchFamily="18" charset="0"/>
                                </a:rPr>
                                <m:t>𝐸</m:t>
                              </m:r>
                            </m:sub>
                          </m:sSub>
                        </m:den>
                      </m:f>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94</m:t>
                      </m:r>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𝑚𝐴</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11" name="Caixa de Texto 10"/>
              <p:cNvSpPr txBox="1">
                <a:spLocks noRot="1" noChangeAspect="1" noMove="1" noResize="1" noEditPoints="1" noAdjustHandles="1" noChangeArrowheads="1" noChangeShapeType="1" noTextEdit="1"/>
              </p:cNvSpPr>
              <p:nvPr/>
            </p:nvSpPr>
            <p:spPr>
              <a:xfrm>
                <a:off x="5242814" y="2104961"/>
                <a:ext cx="5431790" cy="1101725"/>
              </a:xfrm>
              <a:prstGeom prst="rect">
                <a:avLst/>
              </a:prstGeom>
              <a:blipFill rotWithShape="1">
                <a:blip r:embed="rId1"/>
                <a:stretch>
                  <a:fillRect l="-5" t="-52" r="-393" b="52"/>
                </a:stretch>
              </a:blipFill>
            </p:spPr>
            <p:txBody>
              <a:bodyPr/>
              <a:lstStyle/>
              <a:p>
                <a:r>
                  <a:rPr lang="pt-BR" altLang="en-US">
                    <a:noFill/>
                  </a:rPr>
                  <a:t> </a:t>
                </a:r>
              </a:p>
            </p:txBody>
          </p:sp>
        </mc:Fallback>
      </mc:AlternateContent>
      <p:sp>
        <p:nvSpPr>
          <p:cNvPr id="17" name="CaixaDeTexto 45"/>
          <p:cNvSpPr txBox="1"/>
          <p:nvPr/>
        </p:nvSpPr>
        <p:spPr>
          <a:xfrm>
            <a:off x="4780280" y="3323590"/>
            <a:ext cx="6574155" cy="521970"/>
          </a:xfrm>
          <a:prstGeom prst="rect">
            <a:avLst/>
          </a:prstGeom>
          <a:noFill/>
        </p:spPr>
        <p:txBody>
          <a:bodyPr wrap="square" rtlCol="0">
            <a:spAutoFit/>
          </a:bodyPr>
          <a:lstStyle/>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endParaRPr lang="pt-BR" altLang="en-US" sz="2800" b="1" dirty="0" smtClean="0">
              <a:solidFill>
                <a:schemeClr val="tx1"/>
              </a:solidFill>
              <a:latin typeface="Cambria" panose="02040503050406030204" charset="0"/>
              <a:ea typeface="Cambria Math" panose="02040503050406030204" pitchFamily="18" charset="0"/>
              <a:cs typeface="Cambria" panose="02040503050406030204" charset="0"/>
              <a:sym typeface="+mn-ea"/>
            </a:endParaRPr>
          </a:p>
        </p:txBody>
      </p:sp>
      <mc:AlternateContent xmlns:mc="http://schemas.openxmlformats.org/markup-compatibility/2006">
        <mc:Choice xmlns:a14="http://schemas.microsoft.com/office/drawing/2010/main" Requires="a14">
          <p:sp>
            <p:nvSpPr>
              <p:cNvPr id="19" name="Caixa de Texto 18"/>
              <p:cNvSpPr txBox="1"/>
              <p:nvPr/>
            </p:nvSpPr>
            <p:spPr>
              <a:xfrm>
                <a:off x="4117340" y="3976370"/>
                <a:ext cx="7429500" cy="97536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𝑔𝑎𝑛ℎ𝑜</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𝑅</m:t>
                          </m:r>
                        </m:e>
                        <m:sub>
                          <m:r>
                            <a:rPr lang="en-US" altLang="pt-BR" sz="2800" i="1">
                              <a:latin typeface="Cambria Math" panose="02040503050406030204" pitchFamily="18" charset="0"/>
                              <a:cs typeface="Cambria Math" panose="02040503050406030204" pitchFamily="18" charset="0"/>
                            </a:rPr>
                            <m:t>𝐶</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𝐶</m:t>
                              </m:r>
                              <m:r>
                                <a:rPr lang="en-US" altLang="pt-BR" sz="2800" i="1">
                                  <a:latin typeface="Cambria Math" panose="02040503050406030204" pitchFamily="18" charset="0"/>
                                  <a:cs typeface="Cambria Math" panose="02040503050406030204" pitchFamily="18" charset="0"/>
                                </a:rPr>
                                <m:t>0</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𝑈</m:t>
                              </m:r>
                            </m:e>
                            <m:sub>
                              <m:r>
                                <a:rPr lang="en-US" altLang="pt-BR" sz="2800" i="1">
                                  <a:latin typeface="Cambria Math" panose="02040503050406030204" pitchFamily="18" charset="0"/>
                                  <a:cs typeface="Cambria Math" panose="02040503050406030204" pitchFamily="18" charset="0"/>
                                </a:rPr>
                                <m:t>𝑇</m:t>
                              </m:r>
                            </m:sub>
                          </m:sSub>
                        </m:den>
                      </m:f>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𝑅</m:t>
                          </m:r>
                        </m:e>
                        <m:sub>
                          <m:r>
                            <a:rPr lang="en-US" altLang="pt-BR" sz="2800" i="1">
                              <a:latin typeface="Cambria Math" panose="02040503050406030204" pitchFamily="18" charset="0"/>
                              <a:cs typeface="Cambria Math" panose="02040503050406030204" pitchFamily="18" charset="0"/>
                            </a:rPr>
                            <m:t>𝐶</m:t>
                          </m:r>
                        </m:sub>
                      </m:sSub>
                      <m:r>
                        <a:rPr lang="en-US" altLang="pt-BR" sz="2800" i="1">
                          <a:latin typeface="Cambria Math" panose="02040503050406030204" pitchFamily="18" charset="0"/>
                          <a:cs typeface="Cambria Math" panose="02040503050406030204" pitchFamily="18" charset="0"/>
                        </a:rPr>
                        <m:t>=</m:t>
                      </m:r>
                      <m:f>
                        <m:fPr>
                          <m:ctrlPr>
                            <a:rPr lang="en-US" altLang="pt-BR" sz="2800" b="1" i="1">
                              <a:latin typeface="Cambria Math" panose="02040503050406030204" pitchFamily="18" charset="0"/>
                              <a:cs typeface="Cambria Math" panose="02040503050406030204" pitchFamily="18" charset="0"/>
                            </a:rPr>
                          </m:ctrlPr>
                        </m:fPr>
                        <m:num>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𝑹</m:t>
                              </m:r>
                            </m:e>
                            <m:sub>
                              <m:r>
                                <a:rPr lang="en-US" altLang="pt-BR" sz="2800" b="1" i="1">
                                  <a:latin typeface="Cambria Math" panose="02040503050406030204" pitchFamily="18" charset="0"/>
                                  <a:cs typeface="Cambria Math" panose="02040503050406030204" pitchFamily="18" charset="0"/>
                                </a:rPr>
                                <m:t>𝑪</m:t>
                              </m:r>
                            </m:sub>
                          </m:sSub>
                        </m:num>
                        <m:den>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𝑹</m:t>
                              </m:r>
                            </m:e>
                            <m:sub>
                              <m:r>
                                <a:rPr lang="en-US" altLang="pt-BR" sz="2800" b="1" i="1">
                                  <a:latin typeface="Cambria Math" panose="02040503050406030204" pitchFamily="18" charset="0"/>
                                  <a:cs typeface="Cambria Math" panose="02040503050406030204" pitchFamily="18" charset="0"/>
                                </a:rPr>
                                <m:t>𝑬</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10</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r>
                            <a:rPr lang="en-US" altLang="pt-BR" sz="2800" i="1">
                              <a:latin typeface="Cambria Math" panose="02040503050406030204" pitchFamily="18" charset="0"/>
                              <a:cs typeface="Cambria Math" panose="02040503050406030204" pitchFamily="18" charset="0"/>
                            </a:rPr>
                            <m:t>)</m:t>
                          </m:r>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oMath>
                  </m:oMathPara>
                </a14:m>
                <a:endParaRPr lang="en-US" altLang="pt-BR" sz="2800" i="1">
                  <a:latin typeface="Cambria Math" panose="02040503050406030204" pitchFamily="18" charset="0"/>
                  <a:cs typeface="Cambria Math" panose="02040503050406030204" pitchFamily="18" charset="0"/>
                </a:endParaRPr>
              </a:p>
            </p:txBody>
          </p:sp>
        </mc:Choice>
        <mc:Fallback>
          <p:sp>
            <p:nvSpPr>
              <p:cNvPr id="19" name="Caixa de Texto 18"/>
              <p:cNvSpPr txBox="1">
                <a:spLocks noRot="1" noChangeAspect="1" noMove="1" noResize="1" noEditPoints="1" noAdjustHandles="1" noChangeArrowheads="1" noChangeShapeType="1" noTextEdit="1"/>
              </p:cNvSpPr>
              <p:nvPr/>
            </p:nvSpPr>
            <p:spPr>
              <a:xfrm>
                <a:off x="4117340" y="3976370"/>
                <a:ext cx="7429500" cy="975360"/>
              </a:xfrm>
              <a:prstGeom prst="rect">
                <a:avLst/>
              </a:prstGeom>
              <a:blipFill rotWithShape="1">
                <a:blip r:embed="rId2"/>
                <a:stretch>
                  <a:fillRect/>
                </a:stretch>
              </a:blipFill>
            </p:spPr>
            <p:txBody>
              <a:bodyPr/>
              <a:lstStyle/>
              <a:p>
                <a:r>
                  <a:rPr lang="pt-BR" altLang="en-US">
                    <a:noFill/>
                  </a:rPr>
                  <a:t> </a:t>
                </a:r>
              </a:p>
            </p:txBody>
          </p:sp>
        </mc:Fallback>
      </mc:AlternateContent>
      <p:sp>
        <p:nvSpPr>
          <p:cNvPr id="21" name="CaixaDeTexto 45"/>
          <p:cNvSpPr txBox="1"/>
          <p:nvPr/>
        </p:nvSpPr>
        <p:spPr>
          <a:xfrm>
            <a:off x="4779645" y="5155565"/>
            <a:ext cx="6574155" cy="953135"/>
          </a:xfrm>
          <a:prstGeom prst="rect">
            <a:avLst/>
          </a:prstGeom>
          <a:noFill/>
        </p:spPr>
        <p:txBody>
          <a:bodyPr wrap="square" rtlCol="0">
            <a:spAutoFit/>
          </a:bodyPr>
          <a:lstStyle/>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depende da relação entre resistores </a:t>
            </a:r>
            <a:endParaRPr lang="pt-BR" altLang="en-US" sz="2800" b="1" dirty="0" smtClean="0">
              <a:solidFill>
                <a:schemeClr val="tx1"/>
              </a:solidFill>
              <a:latin typeface="Cambria" panose="02040503050406030204" charset="0"/>
              <a:ea typeface="Cambria Math" panose="02040503050406030204" pitchFamily="18" charset="0"/>
              <a:cs typeface="Cambria" panose="02040503050406030204" charset="0"/>
              <a:sym typeface="+mn-ea"/>
            </a:endParaRPr>
          </a:p>
        </p:txBody>
      </p:sp>
    </p:spTree>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838200" y="382792"/>
                <a:ext cx="10515600" cy="525165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50000"/>
                  </a:lnSpc>
                  <a:buFont typeface="Arial" panose="020B0604020202020204" pitchFamily="34" charset="0"/>
                  <a:buNone/>
                </a:pPr>
                <a:r>
                  <a:rPr lang="pt-BR" sz="2400" b="1" dirty="0" smtClean="0">
                    <a:solidFill>
                      <a:srgbClr val="C00000"/>
                    </a:solidFill>
                    <a:latin typeface="Comic Sans MS" panose="030F0702030302020204" pitchFamily="66" charset="0"/>
                  </a:rPr>
                  <a:t>P9</a:t>
                </a:r>
                <a:r>
                  <a:rPr lang="pt-BR" b="1" dirty="0" smtClean="0">
                    <a:solidFill>
                      <a:srgbClr val="C00000"/>
                    </a:solidFill>
                    <a:latin typeface="Comic Sans MS" panose="030F0702030302020204" pitchFamily="66" charset="0"/>
                  </a:rPr>
                  <a:t>. </a:t>
                </a:r>
                <a:r>
                  <a:rPr lang="pt-BR" b="1" dirty="0" err="1" smtClean="0">
                    <a:solidFill>
                      <a:srgbClr val="C00000"/>
                    </a:solidFill>
                    <a:latin typeface="Comic Sans MS" panose="030F0702030302020204" pitchFamily="66" charset="0"/>
                  </a:rPr>
                  <a:t>Convolução</a:t>
                </a:r>
                <a:endParaRPr lang="pt-BR" b="1" dirty="0" err="1" smtClean="0">
                  <a:solidFill>
                    <a:srgbClr val="C00000"/>
                  </a:solidFill>
                  <a:latin typeface="Comic Sans MS" panose="030F0702030302020204" pitchFamily="66" charset="0"/>
                </a:endParaRPr>
              </a:p>
              <a:p>
                <a:pPr marL="0" indent="0">
                  <a:lnSpc>
                    <a:spcPct val="150000"/>
                  </a:lnSpc>
                  <a:buFont typeface="Arial" panose="020B0604020202020204" pitchFamily="34" charset="0"/>
                  <a:buNone/>
                </a:pPr>
                <a:endParaRPr lang="pt-BR" b="1" dirty="0" smtClean="0">
                  <a:solidFill>
                    <a:srgbClr val="C00000"/>
                  </a:solidFill>
                  <a:latin typeface="Comic Sans MS" panose="030F0702030302020204" pitchFamily="66" charset="0"/>
                </a:endParaRPr>
              </a:p>
              <a:p>
                <a:pPr marL="0" indent="0">
                  <a:lnSpc>
                    <a:spcPct val="150000"/>
                  </a:lnSpc>
                  <a:buNone/>
                </a:pPr>
                <a14:m>
                  <m:oMath xmlns:m="http://schemas.openxmlformats.org/officeDocument/2006/math">
                    <m:r>
                      <a:rPr lang="pt-BR" b="1" i="1" smtClean="0">
                        <a:solidFill>
                          <a:schemeClr val="tx2">
                            <a:lumMod val="50000"/>
                          </a:schemeClr>
                        </a:solidFill>
                        <a:latin typeface="Cambria Math" panose="02040503050406030204" pitchFamily="18" charset="0"/>
                        <a:ea typeface="Cambria Math" panose="02040503050406030204" pitchFamily="18" charset="0"/>
                      </a:rPr>
                      <m:t>𝒇</m:t>
                    </m:r>
                    <m:d>
                      <m:dPr>
                        <m:ctrlPr>
                          <a:rPr lang="pt-BR" b="1" i="1" smtClean="0">
                            <a:solidFill>
                              <a:schemeClr val="tx2">
                                <a:lumMod val="50000"/>
                              </a:schemeClr>
                            </a:solidFill>
                            <a:latin typeface="Cambria Math" panose="02040503050406030204" pitchFamily="18" charset="0"/>
                            <a:ea typeface="Cambria Math" panose="02040503050406030204" pitchFamily="18" charset="0"/>
                          </a:rPr>
                        </m:ctrlPr>
                      </m:dPr>
                      <m:e>
                        <m:r>
                          <a:rPr lang="pt-BR" b="1" i="1" smtClean="0">
                            <a:solidFill>
                              <a:schemeClr val="tx2">
                                <a:lumMod val="50000"/>
                              </a:schemeClr>
                            </a:solidFill>
                            <a:latin typeface="Cambria Math" panose="02040503050406030204" pitchFamily="18" charset="0"/>
                            <a:ea typeface="Cambria Math" panose="02040503050406030204" pitchFamily="18" charset="0"/>
                          </a:rPr>
                          <m:t>𝒕</m:t>
                        </m:r>
                      </m:e>
                    </m:d>
                    <m:r>
                      <a:rPr lang="pt-BR" b="1" i="1" smtClean="0">
                        <a:solidFill>
                          <a:schemeClr val="tx2">
                            <a:lumMod val="50000"/>
                          </a:schemeClr>
                        </a:solidFill>
                        <a:latin typeface="Cambria Math" panose="02040503050406030204" pitchFamily="18" charset="0"/>
                        <a:ea typeface="Cambria Math" panose="02040503050406030204" pitchFamily="18" charset="0"/>
                      </a:rPr>
                      <m:t>⊛</m:t>
                    </m:r>
                    <m:r>
                      <a:rPr lang="pt-BR" b="1" i="1" smtClean="0">
                        <a:solidFill>
                          <a:schemeClr val="tx2">
                            <a:lumMod val="50000"/>
                          </a:schemeClr>
                        </a:solidFill>
                        <a:latin typeface="Cambria Math" panose="02040503050406030204" pitchFamily="18" charset="0"/>
                        <a:ea typeface="Cambria Math" panose="02040503050406030204" pitchFamily="18" charset="0"/>
                      </a:rPr>
                      <m:t>𝒉</m:t>
                    </m:r>
                    <m:d>
                      <m:dPr>
                        <m:ctrlPr>
                          <a:rPr lang="pt-BR" b="1" i="1" smtClean="0">
                            <a:solidFill>
                              <a:schemeClr val="tx2">
                                <a:lumMod val="50000"/>
                              </a:schemeClr>
                            </a:solidFill>
                            <a:latin typeface="Cambria Math" panose="02040503050406030204" pitchFamily="18" charset="0"/>
                            <a:ea typeface="Cambria Math" panose="02040503050406030204" pitchFamily="18" charset="0"/>
                          </a:rPr>
                        </m:ctrlPr>
                      </m:dPr>
                      <m:e>
                        <m:r>
                          <a:rPr lang="pt-BR" b="1" i="1" smtClean="0">
                            <a:solidFill>
                              <a:schemeClr val="tx2">
                                <a:lumMod val="50000"/>
                              </a:schemeClr>
                            </a:solidFill>
                            <a:latin typeface="Cambria Math" panose="02040503050406030204" pitchFamily="18" charset="0"/>
                            <a:ea typeface="Cambria Math" panose="02040503050406030204" pitchFamily="18" charset="0"/>
                          </a:rPr>
                          <m:t>𝒕</m:t>
                        </m:r>
                      </m:e>
                    </m:d>
                    <m:r>
                      <a:rPr lang="pt-BR" b="1" i="1" smtClean="0">
                        <a:solidFill>
                          <a:schemeClr val="tx2">
                            <a:lumMod val="50000"/>
                          </a:schemeClr>
                        </a:solidFill>
                        <a:latin typeface="Cambria Math" panose="02040503050406030204" pitchFamily="18" charset="0"/>
                        <a:ea typeface="Cambria Math" panose="02040503050406030204" pitchFamily="18" charset="0"/>
                      </a:rPr>
                      <m:t>=</m:t>
                    </m:r>
                    <m:d>
                      <m:dPr>
                        <m:ctrlPr>
                          <a:rPr lang="pt-BR" b="1" i="1" smtClean="0">
                            <a:solidFill>
                              <a:schemeClr val="tx2">
                                <a:lumMod val="50000"/>
                              </a:schemeClr>
                            </a:solidFill>
                            <a:latin typeface="Cambria Math" panose="02040503050406030204" pitchFamily="18" charset="0"/>
                            <a:ea typeface="Cambria Math" panose="02040503050406030204" pitchFamily="18" charset="0"/>
                          </a:rPr>
                        </m:ctrlPr>
                      </m:dPr>
                      <m:e>
                        <m:nary>
                          <m:naryPr>
                            <m:ctrlPr>
                              <a:rPr lang="pt-BR" b="1" i="1" smtClean="0">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b="1" i="1" smtClean="0">
                                <a:solidFill>
                                  <a:schemeClr val="tx2">
                                    <a:lumMod val="50000"/>
                                  </a:schemeClr>
                                </a:solidFill>
                                <a:latin typeface="Cambria Math" panose="02040503050406030204" pitchFamily="18" charset="0"/>
                                <a:ea typeface="Cambria Math" panose="02040503050406030204" pitchFamily="18" charset="0"/>
                              </a:rPr>
                              <m:t>−</m:t>
                            </m:r>
                            <m:r>
                              <a:rPr lang="pt-BR" b="1" i="1" smtClean="0">
                                <a:solidFill>
                                  <a:schemeClr val="tx2">
                                    <a:lumMod val="50000"/>
                                  </a:schemeClr>
                                </a:solidFill>
                                <a:latin typeface="Cambria Math" panose="02040503050406030204" pitchFamily="18" charset="0"/>
                                <a:ea typeface="Cambria Math" panose="02040503050406030204" pitchFamily="18" charset="0"/>
                              </a:rPr>
                              <m:t>∞</m:t>
                            </m:r>
                          </m:sub>
                          <m:sup>
                            <m:r>
                              <a:rPr lang="pt-BR" b="1" i="1" smtClean="0">
                                <a:solidFill>
                                  <a:schemeClr val="tx2">
                                    <a:lumMod val="50000"/>
                                  </a:schemeClr>
                                </a:solidFill>
                                <a:latin typeface="Cambria Math" panose="02040503050406030204" pitchFamily="18" charset="0"/>
                                <a:ea typeface="Cambria Math" panose="02040503050406030204" pitchFamily="18" charset="0"/>
                              </a:rPr>
                              <m:t>+∞</m:t>
                            </m:r>
                          </m:sup>
                          <m:e>
                            <m:r>
                              <a:rPr lang="pt-BR" b="1" i="1" smtClean="0">
                                <a:solidFill>
                                  <a:schemeClr val="tx2">
                                    <a:lumMod val="50000"/>
                                  </a:schemeClr>
                                </a:solidFill>
                                <a:latin typeface="Cambria Math" panose="02040503050406030204" pitchFamily="18" charset="0"/>
                                <a:ea typeface="Cambria Math" panose="02040503050406030204" pitchFamily="18" charset="0"/>
                              </a:rPr>
                              <m:t>𝒇</m:t>
                            </m:r>
                            <m:d>
                              <m:dPr>
                                <m:ctrlPr>
                                  <a:rPr lang="pt-BR" b="1" i="1" smtClean="0">
                                    <a:solidFill>
                                      <a:schemeClr val="tx2">
                                        <a:lumMod val="50000"/>
                                      </a:schemeClr>
                                    </a:solidFill>
                                    <a:latin typeface="Cambria Math" panose="02040503050406030204" pitchFamily="18" charset="0"/>
                                    <a:ea typeface="Cambria Math" panose="02040503050406030204" pitchFamily="18" charset="0"/>
                                  </a:rPr>
                                </m:ctrlPr>
                              </m:dPr>
                              <m:e>
                                <m:r>
                                  <a:rPr lang="pt-BR" b="1" i="1" smtClean="0">
                                    <a:solidFill>
                                      <a:schemeClr val="tx2">
                                        <a:lumMod val="50000"/>
                                      </a:schemeClr>
                                    </a:solidFill>
                                    <a:latin typeface="Cambria Math" panose="02040503050406030204" pitchFamily="18" charset="0"/>
                                    <a:ea typeface="Cambria Math" panose="02040503050406030204" pitchFamily="18" charset="0"/>
                                  </a:rPr>
                                  <m:t>𝝉</m:t>
                                </m:r>
                              </m:e>
                            </m:d>
                            <m:r>
                              <a:rPr lang="pt-BR" b="1" i="1" smtClean="0">
                                <a:solidFill>
                                  <a:schemeClr val="tx2">
                                    <a:lumMod val="50000"/>
                                  </a:schemeClr>
                                </a:solidFill>
                                <a:latin typeface="Cambria Math" panose="02040503050406030204" pitchFamily="18" charset="0"/>
                                <a:ea typeface="Cambria Math" panose="02040503050406030204" pitchFamily="18" charset="0"/>
                              </a:rPr>
                              <m:t>𝒉</m:t>
                            </m:r>
                            <m:r>
                              <a:rPr lang="pt-BR" b="1" i="1" smtClean="0">
                                <a:solidFill>
                                  <a:schemeClr val="tx2">
                                    <a:lumMod val="50000"/>
                                  </a:schemeClr>
                                </a:solidFill>
                                <a:latin typeface="Cambria Math" panose="02040503050406030204" pitchFamily="18" charset="0"/>
                                <a:ea typeface="Cambria Math" panose="02040503050406030204" pitchFamily="18" charset="0"/>
                              </a:rPr>
                              <m:t>(</m:t>
                            </m:r>
                            <m:r>
                              <a:rPr lang="pt-BR" b="1" i="1" smtClean="0">
                                <a:solidFill>
                                  <a:schemeClr val="tx2">
                                    <a:lumMod val="50000"/>
                                  </a:schemeClr>
                                </a:solidFill>
                                <a:latin typeface="Cambria Math" panose="02040503050406030204" pitchFamily="18" charset="0"/>
                                <a:ea typeface="Cambria Math" panose="02040503050406030204" pitchFamily="18" charset="0"/>
                              </a:rPr>
                              <m:t>𝒕</m:t>
                            </m:r>
                            <m:r>
                              <a:rPr lang="pt-BR" b="1" i="1" smtClean="0">
                                <a:solidFill>
                                  <a:schemeClr val="tx2">
                                    <a:lumMod val="50000"/>
                                  </a:schemeClr>
                                </a:solidFill>
                                <a:latin typeface="Cambria Math" panose="02040503050406030204" pitchFamily="18" charset="0"/>
                                <a:ea typeface="Cambria Math" panose="02040503050406030204" pitchFamily="18" charset="0"/>
                              </a:rPr>
                              <m:t>−</m:t>
                            </m:r>
                            <m:r>
                              <a:rPr lang="pt-BR" b="1" i="1">
                                <a:solidFill>
                                  <a:schemeClr val="tx2">
                                    <a:lumMod val="50000"/>
                                  </a:schemeClr>
                                </a:solidFill>
                                <a:latin typeface="Cambria Math" panose="02040503050406030204" pitchFamily="18" charset="0"/>
                                <a:ea typeface="Cambria Math" panose="02040503050406030204" pitchFamily="18" charset="0"/>
                              </a:rPr>
                              <m:t>𝝉</m:t>
                            </m:r>
                            <m:r>
                              <a:rPr lang="pt-BR" b="1" i="1" smtClean="0">
                                <a:solidFill>
                                  <a:schemeClr val="tx2">
                                    <a:lumMod val="50000"/>
                                  </a:schemeClr>
                                </a:solidFill>
                                <a:latin typeface="Cambria Math" panose="02040503050406030204" pitchFamily="18" charset="0"/>
                                <a:ea typeface="Cambria Math" panose="02040503050406030204" pitchFamily="18" charset="0"/>
                              </a:rPr>
                              <m:t>)</m:t>
                            </m:r>
                            <m:r>
                              <a:rPr lang="pt-BR" b="1" i="1" smtClean="0">
                                <a:solidFill>
                                  <a:schemeClr val="tx2">
                                    <a:lumMod val="50000"/>
                                  </a:schemeClr>
                                </a:solidFill>
                                <a:latin typeface="Cambria Math" panose="02040503050406030204" pitchFamily="18" charset="0"/>
                                <a:ea typeface="Cambria Math" panose="02040503050406030204" pitchFamily="18" charset="0"/>
                              </a:rPr>
                              <m:t>𝒅</m:t>
                            </m:r>
                            <m:r>
                              <a:rPr lang="pt-BR" b="1" i="1" smtClean="0">
                                <a:solidFill>
                                  <a:schemeClr val="tx2">
                                    <a:lumMod val="50000"/>
                                  </a:schemeClr>
                                </a:solidFill>
                                <a:latin typeface="Cambria Math" panose="02040503050406030204" pitchFamily="18" charset="0"/>
                                <a:ea typeface="Cambria Math" panose="02040503050406030204" pitchFamily="18" charset="0"/>
                              </a:rPr>
                              <m:t>𝝉</m:t>
                            </m:r>
                          </m:e>
                        </m:nary>
                      </m:e>
                    </m:d>
                  </m:oMath>
                </a14:m>
                <a:r>
                  <a:rPr lang="pt-BR" b="1" dirty="0" smtClean="0">
                    <a:solidFill>
                      <a:schemeClr val="tx2">
                        <a:lumMod val="50000"/>
                      </a:schemeClr>
                    </a:solidFill>
                    <a:latin typeface="Comic Sans MS" panose="030F0702030302020204" pitchFamily="66" charset="0"/>
                  </a:rPr>
                  <a:t>: convolução de f(t) e h(t)</a:t>
                </a:r>
                <a:endParaRPr lang="pt-BR" b="1" dirty="0" smtClean="0">
                  <a:solidFill>
                    <a:schemeClr val="tx2">
                      <a:lumMod val="50000"/>
                    </a:schemeClr>
                  </a:solidFill>
                  <a:latin typeface="Comic Sans MS" panose="030F0702030302020204" pitchFamily="66" charset="0"/>
                </a:endParaRPr>
              </a:p>
              <a:p>
                <a:pPr marL="0" indent="0">
                  <a:lnSpc>
                    <a:spcPct val="150000"/>
                  </a:lnSpc>
                  <a:buNone/>
                </a:pPr>
                <a:endParaRPr lang="pt-BR" b="1" dirty="0" smtClean="0">
                  <a:solidFill>
                    <a:schemeClr val="tx2">
                      <a:lumMod val="50000"/>
                    </a:schemeClr>
                  </a:solidFill>
                  <a:latin typeface="Comic Sans MS" panose="030F0702030302020204" pitchFamily="66" charset="0"/>
                </a:endParaRPr>
              </a:p>
              <a:p>
                <a:pPr marL="0" indent="0">
                  <a:lnSpc>
                    <a:spcPct val="150000"/>
                  </a:lnSpc>
                  <a:buNone/>
                </a:pPr>
                <a14:m>
                  <m:oMathPara xmlns:m="http://schemas.openxmlformats.org/officeDocument/2006/math">
                    <m:oMathParaPr>
                      <m:jc m:val="centerGroup"/>
                    </m:oMathParaPr>
                    <m:oMath xmlns:m="http://schemas.openxmlformats.org/officeDocument/2006/math">
                      <m:r>
                        <a:rPr lang="pt-BR" b="1" i="1" smtClean="0">
                          <a:solidFill>
                            <a:schemeClr val="tx2">
                              <a:lumMod val="50000"/>
                            </a:schemeClr>
                          </a:solidFill>
                          <a:latin typeface="Cambria Math" panose="02040503050406030204" pitchFamily="18" charset="0"/>
                          <a:ea typeface="Cambria Math" panose="02040503050406030204" pitchFamily="18" charset="0"/>
                        </a:rPr>
                        <m:t>𝓛</m:t>
                      </m:r>
                      <m:d>
                        <m:dPr>
                          <m:ctrlPr>
                            <a:rPr lang="pt-BR" b="1" i="1" smtClean="0">
                              <a:solidFill>
                                <a:schemeClr val="tx2">
                                  <a:lumMod val="50000"/>
                                </a:schemeClr>
                              </a:solidFill>
                              <a:latin typeface="Cambria Math" panose="02040503050406030204" pitchFamily="18" charset="0"/>
                              <a:ea typeface="Cambria Math" panose="02040503050406030204" pitchFamily="18" charset="0"/>
                            </a:rPr>
                          </m:ctrlPr>
                        </m:dPr>
                        <m:e>
                          <m:r>
                            <a:rPr lang="pt-BR" b="1" i="1">
                              <a:solidFill>
                                <a:schemeClr val="tx2">
                                  <a:lumMod val="50000"/>
                                </a:schemeClr>
                              </a:solidFill>
                              <a:latin typeface="Cambria Math" panose="02040503050406030204" pitchFamily="18" charset="0"/>
                              <a:ea typeface="Cambria Math" panose="02040503050406030204" pitchFamily="18" charset="0"/>
                            </a:rPr>
                            <m:t>𝒇</m:t>
                          </m:r>
                          <m:d>
                            <m:dPr>
                              <m:ctrlPr>
                                <a:rPr lang="pt-BR" b="1" i="1">
                                  <a:solidFill>
                                    <a:schemeClr val="tx2">
                                      <a:lumMod val="50000"/>
                                    </a:schemeClr>
                                  </a:solidFill>
                                  <a:latin typeface="Cambria Math" panose="02040503050406030204" pitchFamily="18" charset="0"/>
                                  <a:ea typeface="Cambria Math" panose="02040503050406030204" pitchFamily="18" charset="0"/>
                                </a:rPr>
                              </m:ctrlPr>
                            </m:dPr>
                            <m:e>
                              <m:r>
                                <a:rPr lang="pt-BR" b="1" i="1">
                                  <a:solidFill>
                                    <a:schemeClr val="tx2">
                                      <a:lumMod val="50000"/>
                                    </a:schemeClr>
                                  </a:solidFill>
                                  <a:latin typeface="Cambria Math" panose="02040503050406030204" pitchFamily="18" charset="0"/>
                                  <a:ea typeface="Cambria Math" panose="02040503050406030204" pitchFamily="18" charset="0"/>
                                </a:rPr>
                                <m:t>𝒕</m:t>
                              </m:r>
                            </m:e>
                          </m:d>
                          <m:r>
                            <a:rPr lang="pt-BR" b="1" i="1">
                              <a:solidFill>
                                <a:schemeClr val="tx2">
                                  <a:lumMod val="50000"/>
                                </a:schemeClr>
                              </a:solidFill>
                              <a:latin typeface="Cambria Math" panose="02040503050406030204" pitchFamily="18" charset="0"/>
                              <a:ea typeface="Cambria Math" panose="02040503050406030204" pitchFamily="18" charset="0"/>
                            </a:rPr>
                            <m:t>⊛</m:t>
                          </m:r>
                          <m:r>
                            <a:rPr lang="pt-BR" b="1" i="1">
                              <a:solidFill>
                                <a:schemeClr val="tx2">
                                  <a:lumMod val="50000"/>
                                </a:schemeClr>
                              </a:solidFill>
                              <a:latin typeface="Cambria Math" panose="02040503050406030204" pitchFamily="18" charset="0"/>
                              <a:ea typeface="Cambria Math" panose="02040503050406030204" pitchFamily="18" charset="0"/>
                            </a:rPr>
                            <m:t>𝒉</m:t>
                          </m:r>
                          <m:d>
                            <m:dPr>
                              <m:ctrlPr>
                                <a:rPr lang="pt-BR" b="1" i="1">
                                  <a:solidFill>
                                    <a:schemeClr val="tx2">
                                      <a:lumMod val="50000"/>
                                    </a:schemeClr>
                                  </a:solidFill>
                                  <a:latin typeface="Cambria Math" panose="02040503050406030204" pitchFamily="18" charset="0"/>
                                  <a:ea typeface="Cambria Math" panose="02040503050406030204" pitchFamily="18" charset="0"/>
                                </a:rPr>
                              </m:ctrlPr>
                            </m:dPr>
                            <m:e>
                              <m:r>
                                <a:rPr lang="pt-BR" b="1" i="1">
                                  <a:solidFill>
                                    <a:schemeClr val="tx2">
                                      <a:lumMod val="50000"/>
                                    </a:schemeClr>
                                  </a:solidFill>
                                  <a:latin typeface="Cambria Math" panose="02040503050406030204" pitchFamily="18" charset="0"/>
                                  <a:ea typeface="Cambria Math" panose="02040503050406030204" pitchFamily="18" charset="0"/>
                                </a:rPr>
                                <m:t>𝒕</m:t>
                              </m:r>
                            </m:e>
                          </m:d>
                        </m:e>
                      </m:d>
                      <m:r>
                        <a:rPr lang="pt-BR" b="1" i="1" smtClean="0">
                          <a:solidFill>
                            <a:schemeClr val="tx2">
                              <a:lumMod val="50000"/>
                            </a:schemeClr>
                          </a:solidFill>
                          <a:latin typeface="Cambria Math" panose="02040503050406030204" pitchFamily="18" charset="0"/>
                          <a:ea typeface="Cambria Math" panose="02040503050406030204" pitchFamily="18" charset="0"/>
                        </a:rPr>
                        <m:t>=</m:t>
                      </m:r>
                      <m:r>
                        <a:rPr lang="pt-BR" b="1" i="1" smtClean="0">
                          <a:solidFill>
                            <a:schemeClr val="tx2">
                              <a:lumMod val="50000"/>
                            </a:schemeClr>
                          </a:solidFill>
                          <a:latin typeface="Cambria Math" panose="02040503050406030204" pitchFamily="18" charset="0"/>
                          <a:ea typeface="Cambria Math" panose="02040503050406030204" pitchFamily="18" charset="0"/>
                        </a:rPr>
                        <m:t>𝑭</m:t>
                      </m:r>
                      <m:d>
                        <m:dPr>
                          <m:ctrlPr>
                            <a:rPr lang="pt-BR" b="1" i="1" smtClean="0">
                              <a:solidFill>
                                <a:schemeClr val="tx2">
                                  <a:lumMod val="50000"/>
                                </a:schemeClr>
                              </a:solidFill>
                              <a:latin typeface="Cambria Math" panose="02040503050406030204" pitchFamily="18" charset="0"/>
                              <a:ea typeface="Cambria Math" panose="02040503050406030204" pitchFamily="18" charset="0"/>
                            </a:rPr>
                          </m:ctrlPr>
                        </m:dPr>
                        <m:e>
                          <m:r>
                            <a:rPr lang="pt-BR" b="1" i="1" smtClean="0">
                              <a:solidFill>
                                <a:schemeClr val="tx2">
                                  <a:lumMod val="50000"/>
                                </a:schemeClr>
                              </a:solidFill>
                              <a:latin typeface="Cambria Math" panose="02040503050406030204" pitchFamily="18" charset="0"/>
                              <a:ea typeface="Cambria Math" panose="02040503050406030204" pitchFamily="18" charset="0"/>
                            </a:rPr>
                            <m:t>𝒔</m:t>
                          </m:r>
                        </m:e>
                      </m:d>
                      <m:r>
                        <a:rPr lang="pt-BR" b="1" i="1" smtClean="0">
                          <a:solidFill>
                            <a:schemeClr val="tx2">
                              <a:lumMod val="50000"/>
                            </a:schemeClr>
                          </a:solidFill>
                          <a:latin typeface="Cambria Math" panose="02040503050406030204" pitchFamily="18" charset="0"/>
                          <a:ea typeface="Cambria Math" panose="02040503050406030204" pitchFamily="18" charset="0"/>
                        </a:rPr>
                        <m:t>.</m:t>
                      </m:r>
                      <m:r>
                        <a:rPr lang="pt-BR" b="1" i="1" smtClean="0">
                          <a:solidFill>
                            <a:schemeClr val="tx2">
                              <a:lumMod val="50000"/>
                            </a:schemeClr>
                          </a:solidFill>
                          <a:latin typeface="Cambria Math" panose="02040503050406030204" pitchFamily="18" charset="0"/>
                          <a:ea typeface="Cambria Math" panose="02040503050406030204" pitchFamily="18" charset="0"/>
                        </a:rPr>
                        <m:t>𝑯</m:t>
                      </m:r>
                      <m:d>
                        <m:dPr>
                          <m:ctrlPr>
                            <a:rPr lang="pt-BR" b="1" i="1" smtClean="0">
                              <a:solidFill>
                                <a:schemeClr val="tx2">
                                  <a:lumMod val="50000"/>
                                </a:schemeClr>
                              </a:solidFill>
                              <a:latin typeface="Cambria Math" panose="02040503050406030204" pitchFamily="18" charset="0"/>
                              <a:ea typeface="Cambria Math" panose="02040503050406030204" pitchFamily="18" charset="0"/>
                            </a:rPr>
                          </m:ctrlPr>
                        </m:dPr>
                        <m:e>
                          <m:r>
                            <a:rPr lang="pt-BR" b="1" i="1" smtClean="0">
                              <a:solidFill>
                                <a:schemeClr val="tx2">
                                  <a:lumMod val="50000"/>
                                </a:schemeClr>
                              </a:solidFill>
                              <a:latin typeface="Cambria Math" panose="02040503050406030204" pitchFamily="18" charset="0"/>
                              <a:ea typeface="Cambria Math" panose="02040503050406030204" pitchFamily="18" charset="0"/>
                            </a:rPr>
                            <m:t>𝒔</m:t>
                          </m:r>
                        </m:e>
                      </m:d>
                    </m:oMath>
                  </m:oMathPara>
                </a14:m>
                <a:endParaRPr lang="pt-BR" b="1" dirty="0" smtClean="0">
                  <a:solidFill>
                    <a:schemeClr val="tx2">
                      <a:lumMod val="50000"/>
                    </a:schemeClr>
                  </a:solidFill>
                  <a:latin typeface="Comic Sans MS" panose="030F0702030302020204" pitchFamily="66" charset="0"/>
                </a:endParaRPr>
              </a:p>
              <a:p>
                <a:pPr marL="0" indent="0">
                  <a:lnSpc>
                    <a:spcPct val="120000"/>
                  </a:lnSpc>
                  <a:buNone/>
                </a:pPr>
                <a:endParaRPr lang="pt-BR" sz="2400" b="1" dirty="0">
                  <a:solidFill>
                    <a:schemeClr val="tx2">
                      <a:lumMod val="50000"/>
                    </a:schemeClr>
                  </a:solidFill>
                  <a:latin typeface="Comic Sans MS" panose="030F0702030302020204" pitchFamily="66" charset="0"/>
                </a:endParaRPr>
              </a:p>
              <a:p>
                <a:pPr marL="0" indent="0">
                  <a:lnSpc>
                    <a:spcPct val="120000"/>
                  </a:lnSpc>
                  <a:buFont typeface="Arial" panose="020B0604020202020204" pitchFamily="34" charset="0"/>
                  <a:buNone/>
                </a:pPr>
                <a:endParaRPr lang="pt-BR" sz="3200" b="1" dirty="0" smtClean="0">
                  <a:solidFill>
                    <a:schemeClr val="tx2">
                      <a:lumMod val="50000"/>
                    </a:schemeClr>
                  </a:solidFill>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838200" y="382792"/>
                <a:ext cx="10515600" cy="5251654"/>
              </a:xfrm>
              <a:prstGeom prst="rect">
                <a:avLst/>
              </a:prstGeom>
              <a:blipFill rotWithShape="1">
                <a:blip r:embed="rId1"/>
                <a:stretch>
                  <a:fillRect t="-10" b="-724"/>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1383665" y="438150"/>
            <a:ext cx="9970770"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flipH="1" flipV="1">
            <a:off x="2298065" y="3627719"/>
            <a:ext cx="1783849" cy="748570"/>
            <a:chOff x="8610600" y="2524505"/>
            <a:chExt cx="1783849" cy="748570"/>
          </a:xfrm>
        </p:grpSpPr>
        <p:cxnSp>
          <p:nvCxnSpPr>
            <p:cNvPr id="6" name="Conector Reto 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9693182" y="2524505"/>
              <a:ext cx="230521" cy="253800"/>
            </a:xfrm>
            <a:prstGeom prst="line">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2187743" y="241160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7" name="CaixaDeTexto 47"/>
          <p:cNvSpPr txBox="1"/>
          <p:nvPr/>
        </p:nvSpPr>
        <p:spPr>
          <a:xfrm>
            <a:off x="1996440" y="5811520"/>
            <a:ext cx="217805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EE</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sp>
        <p:nvSpPr>
          <p:cNvPr id="42" name="Caixa de Texto 23"/>
          <p:cNvSpPr txBox="1"/>
          <p:nvPr/>
        </p:nvSpPr>
        <p:spPr>
          <a:xfrm>
            <a:off x="2694305" y="2305050"/>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=10K</a:t>
            </a:r>
            <a:endParaRPr lang="pt-BR" altLang="en-US" sz="2800" dirty="0" smtClean="0">
              <a:latin typeface="Comic Sans MS" panose="030F0702030302020204" pitchFamily="66" charset="0"/>
              <a:cs typeface="Comic Sans MS" panose="030F0702030302020204" pitchFamily="66" charset="0"/>
            </a:endParaRPr>
          </a:p>
        </p:txBody>
      </p:sp>
      <p:sp>
        <p:nvSpPr>
          <p:cNvPr id="18" name="Caixa de Texto 23"/>
          <p:cNvSpPr txBox="1"/>
          <p:nvPr/>
        </p:nvSpPr>
        <p:spPr>
          <a:xfrm>
            <a:off x="1276985" y="232854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45" name="Conector Reto 44"/>
          <p:cNvCxnSpPr/>
          <p:nvPr/>
        </p:nvCxnSpPr>
        <p:spPr>
          <a:xfrm>
            <a:off x="1822450" y="3110230"/>
            <a:ext cx="10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rot="5400000">
            <a:off x="758155" y="453782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926787" y="486881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Caixa de Texto 23"/>
          <p:cNvSpPr txBox="1"/>
          <p:nvPr/>
        </p:nvSpPr>
        <p:spPr>
          <a:xfrm>
            <a:off x="2641600" y="4942205"/>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20" name="Grupo 19"/>
          <p:cNvGrpSpPr/>
          <p:nvPr/>
        </p:nvGrpSpPr>
        <p:grpSpPr>
          <a:xfrm rot="5400000" flipH="1">
            <a:off x="2171868" y="5116707"/>
            <a:ext cx="1274445" cy="234950"/>
            <a:chOff x="4152748" y="3524056"/>
            <a:chExt cx="1274569" cy="255373"/>
          </a:xfrm>
        </p:grpSpPr>
        <p:cxnSp>
          <p:nvCxnSpPr>
            <p:cNvPr id="2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3" name="Retângulo 2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4" name="Conector Reto 23"/>
          <p:cNvCxnSpPr/>
          <p:nvPr/>
        </p:nvCxnSpPr>
        <p:spPr>
          <a:xfrm rot="5400000">
            <a:off x="1457174" y="307067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rot="5400000">
            <a:off x="1538454" y="307575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1100455" y="3110230"/>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rot="5400000">
            <a:off x="761330" y="345197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Elipse 28"/>
          <p:cNvSpPr/>
          <p:nvPr/>
        </p:nvSpPr>
        <p:spPr>
          <a:xfrm>
            <a:off x="900448" y="376274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1" name="Forma livre 30"/>
          <p:cNvSpPr/>
          <p:nvPr/>
        </p:nvSpPr>
        <p:spPr>
          <a:xfrm>
            <a:off x="960138" y="382370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DeTexto 47"/>
          <p:cNvSpPr txBox="1"/>
          <p:nvPr/>
        </p:nvSpPr>
        <p:spPr>
          <a:xfrm>
            <a:off x="161308" y="341666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34" name="Conector Reto 33"/>
          <p:cNvCxnSpPr/>
          <p:nvPr/>
        </p:nvCxnSpPr>
        <p:spPr>
          <a:xfrm rot="5400000">
            <a:off x="3221955" y="431938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3387694" y="465106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2650459" y="585693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1" name="CaixaDeTexto 45"/>
              <p:cNvSpPr txBox="1"/>
              <p:nvPr/>
            </p:nvSpPr>
            <p:spPr>
              <a:xfrm>
                <a:off x="4621530" y="1353820"/>
                <a:ext cx="6986270" cy="3939540"/>
              </a:xfrm>
              <a:prstGeom prst="rect">
                <a:avLst/>
              </a:prstGeom>
              <a:noFill/>
            </p:spPr>
            <p:txBody>
              <a:bodyPr wrap="square" rtlCol="0">
                <a:spAutoFit/>
              </a:bodyPr>
              <a:lstStyle/>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Resumo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 178 = 45 dB</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polo formado por C</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b="1" i="1">
                          <a:latin typeface="Cambria Math" panose="02040503050406030204" pitchFamily="18" charset="0"/>
                          <a:cs typeface="Cambria Math" panose="02040503050406030204" pitchFamily="18" charset="0"/>
                        </a:rPr>
                        <m:t>𝒑</m:t>
                      </m:r>
                      <m:r>
                        <a:rPr lang="en-US" altLang="pt-BR" sz="2800" b="1" i="1">
                          <a:latin typeface="Cambria Math" panose="02040503050406030204" pitchFamily="18" charset="0"/>
                          <a:cs typeface="Cambria Math" panose="02040503050406030204" pitchFamily="18" charset="0"/>
                        </a:rPr>
                        <m:t>=</m:t>
                      </m:r>
                      <m:f>
                        <m:fPr>
                          <m:ctrlPr>
                            <a:rPr lang="en-US" altLang="pt-BR" sz="2800" b="1" i="1">
                              <a:latin typeface="Cambria Math" panose="02040503050406030204" pitchFamily="18" charset="0"/>
                              <a:cs typeface="Cambria Math" panose="02040503050406030204" pitchFamily="18" charset="0"/>
                            </a:rPr>
                          </m:ctrlPr>
                        </m:fPr>
                        <m:num>
                          <m:r>
                            <a:rPr lang="en-US" altLang="pt-BR" sz="2800" b="1" i="1">
                              <a:latin typeface="Cambria Math" panose="02040503050406030204" pitchFamily="18" charset="0"/>
                              <a:cs typeface="Cambria Math" panose="02040503050406030204" pitchFamily="18" charset="0"/>
                            </a:rPr>
                            <m:t>𝟏</m:t>
                          </m:r>
                        </m:num>
                        <m:den>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m:t>
                              </m:r>
                              <m:r>
                                <a:rPr lang="en-US" altLang="pt-BR" sz="2800" b="1" i="1">
                                  <a:latin typeface="Cambria Math" panose="02040503050406030204" pitchFamily="18" charset="0"/>
                                  <a:cs typeface="Cambria Math" panose="02040503050406030204" pitchFamily="18" charset="0"/>
                                </a:rPr>
                                <m:t>𝑹</m:t>
                              </m:r>
                            </m:e>
                            <m:sub>
                              <m:r>
                                <a:rPr lang="en-US" altLang="pt-BR" sz="2800" b="1" i="1">
                                  <a:latin typeface="Cambria Math" panose="02040503050406030204" pitchFamily="18" charset="0"/>
                                  <a:cs typeface="Cambria Math" panose="02040503050406030204" pitchFamily="18" charset="0"/>
                                </a:rPr>
                                <m:t>𝑬</m:t>
                              </m:r>
                            </m:sub>
                          </m:sSub>
                          <m:r>
                            <a:rPr lang="en-US" altLang="pt-BR" sz="2800" b="1" i="1">
                              <a:latin typeface="Cambria Math" panose="02040503050406030204" pitchFamily="18" charset="0"/>
                              <a:cs typeface="Cambria Math" panose="02040503050406030204" pitchFamily="18" charset="0"/>
                            </a:rPr>
                            <m:t>//</m:t>
                          </m:r>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𝒓</m:t>
                              </m:r>
                            </m:e>
                            <m:sub>
                              <m:r>
                                <a:rPr lang="en-US" altLang="pt-BR" sz="2800" b="1" i="1">
                                  <a:latin typeface="Cambria Math" panose="02040503050406030204" pitchFamily="18" charset="0"/>
                                  <a:cs typeface="Cambria Math" panose="02040503050406030204" pitchFamily="18" charset="0"/>
                                </a:rPr>
                                <m:t>𝒆</m:t>
                              </m:r>
                            </m:sub>
                          </m:sSub>
                          <m:r>
                            <a:rPr lang="en-US" altLang="pt-BR" sz="2800" b="1" i="1">
                              <a:latin typeface="Cambria Math" panose="02040503050406030204" pitchFamily="18" charset="0"/>
                              <a:cs typeface="Cambria Math" panose="02040503050406030204" pitchFamily="18" charset="0"/>
                            </a:rPr>
                            <m:t>)</m:t>
                          </m:r>
                          <m:r>
                            <a:rPr lang="en-US" altLang="pt-BR" sz="2800" b="1" i="1">
                              <a:latin typeface="Cambria Math" panose="02040503050406030204" pitchFamily="18" charset="0"/>
                              <a:cs typeface="Cambria Math" panose="02040503050406030204" pitchFamily="18" charset="0"/>
                            </a:rPr>
                            <m:t>𝑪</m:t>
                          </m:r>
                          <m:r>
                            <a:rPr lang="en-US" altLang="pt-BR" sz="2800" b="1" i="1" baseline="-25000">
                              <a:latin typeface="Cambria Math" panose="02040503050406030204" pitchFamily="18" charset="0"/>
                              <a:cs typeface="Cambria Math" panose="02040503050406030204" pitchFamily="18" charset="0"/>
                            </a:rPr>
                            <m:t>𝑬</m:t>
                          </m:r>
                        </m:den>
                      </m:f>
                    </m:oMath>
                  </m:oMathPara>
                </a14:m>
                <a:endParaRPr lang="en-US" altLang="pt-BR" sz="2800" b="1" i="1" baseline="-25000" dirty="0">
                  <a:latin typeface="Cambria Math" panose="02040503050406030204" pitchFamily="18" charset="0"/>
                  <a:cs typeface="Cambria Math" panose="02040503050406030204" pitchFamily="18" charset="0"/>
                </a:endParaRPr>
              </a:p>
              <a:p>
                <a:pPr indent="0" algn="l" fontAlgn="auto">
                  <a:spcBef>
                    <a:spcPts val="600"/>
                  </a:spcBef>
                  <a:spcAft>
                    <a:spcPts val="0"/>
                  </a:spcAft>
                  <a:buFont typeface="Arial" panose="020B0604020202020204" pitchFamily="34" charset="0"/>
                  <a:buNone/>
                </a:pPr>
                <a:endParaRPr lang="en-US" altLang="pt-BR" sz="2800" i="1" dirty="0">
                  <a:latin typeface="Cambria Math" panose="02040503050406030204" pitchFamily="18" charset="0"/>
                  <a:cs typeface="Cambria Math" panose="02040503050406030204" pitchFamily="18" charset="0"/>
                </a:endParaRPr>
              </a:p>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para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C</a:t>
                </a:r>
                <a:r>
                  <a:rPr lang="pt-BR" altLang="en-US" sz="28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100uF teremos polo em</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a:p>
                <a:pPr indent="0" algn="ctr"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2</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mn-ea"/>
                  </a:rPr>
                  <a:t>p</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.58.9 </a:t>
                </a:r>
                <a:r>
                  <a:rPr lang="pt-BR" altLang="en-US" sz="2800" b="1" dirty="0" err="1"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rad</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/s ou 58.9 Hz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41" name="CaixaDeTexto 45"/>
              <p:cNvSpPr txBox="1">
                <a:spLocks noRot="1" noChangeAspect="1" noMove="1" noResize="1" noEditPoints="1" noAdjustHandles="1" noChangeArrowheads="1" noChangeShapeType="1" noTextEdit="1"/>
              </p:cNvSpPr>
              <p:nvPr/>
            </p:nvSpPr>
            <p:spPr>
              <a:xfrm>
                <a:off x="4621530" y="1353820"/>
                <a:ext cx="6986270" cy="3939540"/>
              </a:xfrm>
              <a:prstGeom prst="rect">
                <a:avLst/>
              </a:prstGeom>
              <a:blipFill rotWithShape="1">
                <a:blip r:embed="rId1"/>
                <a:stretch>
                  <a:fillRect/>
                </a:stretch>
              </a:blipFill>
            </p:spPr>
            <p:txBody>
              <a:bodyPr/>
              <a:lstStyle/>
              <a:p>
                <a:r>
                  <a:rPr lang="pt-BR" altLang="en-US">
                    <a:noFill/>
                  </a:rPr>
                  <a:t> </a:t>
                </a:r>
              </a:p>
            </p:txBody>
          </p:sp>
        </mc:Fallback>
      </mc:AlternateContent>
      <p:sp>
        <p:nvSpPr>
          <p:cNvPr id="43" name="CaixaDeTexto 47"/>
          <p:cNvSpPr txBox="1"/>
          <p:nvPr/>
        </p:nvSpPr>
        <p:spPr>
          <a:xfrm>
            <a:off x="1996440" y="1446530"/>
            <a:ext cx="189230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cxnSp>
        <p:nvCxnSpPr>
          <p:cNvPr id="46" name="Conector Reto 45"/>
          <p:cNvCxnSpPr/>
          <p:nvPr/>
        </p:nvCxnSpPr>
        <p:spPr>
          <a:xfrm>
            <a:off x="2189480" y="465137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CaixaDeTexto 47"/>
          <p:cNvSpPr txBox="1"/>
          <p:nvPr/>
        </p:nvSpPr>
        <p:spPr>
          <a:xfrm>
            <a:off x="1900555" y="4069715"/>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descr="BaseCom"/>
          <p:cNvPicPr>
            <a:picLocks noChangeAspect="1"/>
          </p:cNvPicPr>
          <p:nvPr/>
        </p:nvPicPr>
        <p:blipFill>
          <a:blip r:embed="rId1"/>
          <a:srcRect l="29622" t="6195" r="47703" b="8976"/>
          <a:stretch>
            <a:fillRect/>
          </a:stretch>
        </p:blipFill>
        <p:spPr>
          <a:xfrm>
            <a:off x="3458845" y="1446530"/>
            <a:ext cx="5928995" cy="4909820"/>
          </a:xfrm>
          <a:prstGeom prst="rect">
            <a:avLst/>
          </a:prstGeom>
        </p:spPr>
      </p:pic>
      <p:sp>
        <p:nvSpPr>
          <p:cNvPr id="4" name="Caixa de Texto 3"/>
          <p:cNvSpPr txBox="1"/>
          <p:nvPr/>
        </p:nvSpPr>
        <p:spPr>
          <a:xfrm>
            <a:off x="1953895" y="528320"/>
            <a:ext cx="8939530" cy="583565"/>
          </a:xfrm>
          <a:prstGeom prst="rect">
            <a:avLst/>
          </a:prstGeom>
          <a:noFill/>
        </p:spPr>
        <p:txBody>
          <a:bodyPr wrap="square" rtlCol="0" anchor="t">
            <a:spAutoFit/>
          </a:bodyPr>
          <a:lstStyle/>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 de Texto 3"/>
          <p:cNvSpPr txBox="1"/>
          <p:nvPr/>
        </p:nvSpPr>
        <p:spPr>
          <a:xfrm>
            <a:off x="1953895" y="528320"/>
            <a:ext cx="8939530" cy="583565"/>
          </a:xfrm>
          <a:prstGeom prst="rect">
            <a:avLst/>
          </a:prstGeom>
          <a:noFill/>
        </p:spPr>
        <p:txBody>
          <a:bodyPr wrap="square" rtlCol="0" anchor="t">
            <a:spAutoFit/>
          </a:bodyPr>
          <a:lstStyle/>
          <a:p>
            <a:pPr indent="0" algn="l">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7" name="Imagem 6" descr="BaseCom"/>
          <p:cNvPicPr>
            <a:picLocks noChangeAspect="1"/>
          </p:cNvPicPr>
          <p:nvPr/>
        </p:nvPicPr>
        <p:blipFill>
          <a:blip r:embed="rId1"/>
          <a:stretch>
            <a:fillRect/>
          </a:stretch>
        </p:blipFill>
        <p:spPr>
          <a:xfrm>
            <a:off x="255905" y="1875790"/>
            <a:ext cx="11680825" cy="4480560"/>
          </a:xfrm>
          <a:prstGeom prst="rect">
            <a:avLst/>
          </a:prstGeom>
        </p:spPr>
      </p:pic>
      <p:sp>
        <p:nvSpPr>
          <p:cNvPr id="41" name="CaixaDeTexto 45"/>
          <p:cNvSpPr txBox="1"/>
          <p:nvPr/>
        </p:nvSpPr>
        <p:spPr>
          <a:xfrm>
            <a:off x="562610" y="1233170"/>
            <a:ext cx="11066145" cy="521970"/>
          </a:xfrm>
          <a:prstGeom prst="rect">
            <a:avLst/>
          </a:prstGeom>
          <a:noFill/>
        </p:spPr>
        <p:txBody>
          <a:bodyPr wrap="square" rtlCol="0">
            <a:spAutoFit/>
          </a:bodyPr>
          <a:lstStyle/>
          <a:p>
            <a:pPr indent="0" algn="ctr"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45 dB, polo proximo de 60 Hz</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201785" y="6331585"/>
            <a:ext cx="2743200" cy="365125"/>
          </a:xfrm>
        </p:spPr>
        <p:txBody>
          <a:bodyPr/>
          <a:lstStyle/>
          <a:p>
            <a:fld id="{74F297BB-B745-4CAB-BE1D-CE4C89382949}" type="slidenum">
              <a:rPr lang="pt-BR" smtClean="0"/>
            </a:fld>
            <a:endParaRPr lang="pt-BR"/>
          </a:p>
        </p:txBody>
      </p:sp>
      <p:sp>
        <p:nvSpPr>
          <p:cNvPr id="5" name="CaixaDeTexto 45"/>
          <p:cNvSpPr txBox="1"/>
          <p:nvPr/>
        </p:nvSpPr>
        <p:spPr>
          <a:xfrm>
            <a:off x="1383665" y="438150"/>
            <a:ext cx="9970770" cy="169164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desejado: -100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Garga = 1.0 kOhm</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0" name="Conector Reto 29"/>
          <p:cNvCxnSpPr/>
          <p:nvPr/>
        </p:nvCxnSpPr>
        <p:spPr>
          <a:xfrm>
            <a:off x="1797050" y="4838065"/>
            <a:ext cx="108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rot="5400000">
            <a:off x="2145030" y="4427819"/>
            <a:ext cx="1783849" cy="748570"/>
            <a:chOff x="8610600" y="2524505"/>
            <a:chExt cx="1783849" cy="748570"/>
          </a:xfrm>
        </p:grpSpPr>
        <p:cxnSp>
          <p:nvCxnSpPr>
            <p:cNvPr id="33" name="Conector Reto 3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upo 51"/>
          <p:cNvGrpSpPr/>
          <p:nvPr/>
        </p:nvGrpSpPr>
        <p:grpSpPr>
          <a:xfrm rot="5400000" flipH="1">
            <a:off x="2756703" y="3407287"/>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54"/>
          <p:cNvCxnSpPr/>
          <p:nvPr/>
        </p:nvCxnSpPr>
        <p:spPr>
          <a:xfrm>
            <a:off x="3404235" y="4124325"/>
            <a:ext cx="82613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4122234" y="4124486"/>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7" name="CaixaDeTexto 47"/>
          <p:cNvSpPr txBox="1"/>
          <p:nvPr/>
        </p:nvSpPr>
        <p:spPr>
          <a:xfrm>
            <a:off x="3404235" y="2040255"/>
            <a:ext cx="718185"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324735" y="3162935"/>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cxnSp>
        <p:nvCxnSpPr>
          <p:cNvPr id="63" name="Conector Reto 62"/>
          <p:cNvCxnSpPr/>
          <p:nvPr/>
        </p:nvCxnSpPr>
        <p:spPr>
          <a:xfrm>
            <a:off x="3214339" y="568421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Elipse 67"/>
          <p:cNvSpPr/>
          <p:nvPr/>
        </p:nvSpPr>
        <p:spPr>
          <a:xfrm>
            <a:off x="422928" y="507529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9" name="Forma livre 68"/>
          <p:cNvSpPr/>
          <p:nvPr/>
        </p:nvSpPr>
        <p:spPr>
          <a:xfrm>
            <a:off x="482618" y="513625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0" name="Conector Reto 69"/>
          <p:cNvCxnSpPr/>
          <p:nvPr/>
        </p:nvCxnSpPr>
        <p:spPr>
          <a:xfrm rot="5400000">
            <a:off x="299050" y="581925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468952" y="617501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flipV="1">
            <a:off x="641050" y="4824588"/>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CaixaDeTexto 47"/>
          <p:cNvSpPr txBox="1"/>
          <p:nvPr/>
        </p:nvSpPr>
        <p:spPr>
          <a:xfrm>
            <a:off x="779798" y="534261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74" name="Caixa de Texto 23"/>
          <p:cNvSpPr txBox="1"/>
          <p:nvPr/>
        </p:nvSpPr>
        <p:spPr>
          <a:xfrm>
            <a:off x="1725295" y="4849495"/>
            <a:ext cx="113284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75" name="Grupo 74"/>
          <p:cNvGrpSpPr/>
          <p:nvPr/>
        </p:nvGrpSpPr>
        <p:grpSpPr>
          <a:xfrm rot="5400000" flipH="1">
            <a:off x="3587283" y="3383792"/>
            <a:ext cx="1274445" cy="234950"/>
            <a:chOff x="4152748" y="3524056"/>
            <a:chExt cx="1274569" cy="255373"/>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8" name="Caixa de Texto 23"/>
          <p:cNvSpPr txBox="1"/>
          <p:nvPr/>
        </p:nvSpPr>
        <p:spPr>
          <a:xfrm>
            <a:off x="4230370" y="3074035"/>
            <a:ext cx="156083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=1K</a:t>
            </a:r>
            <a:endParaRPr lang="pt-BR" altLang="en-US" sz="2800" dirty="0" smtClean="0">
              <a:latin typeface="Comic Sans MS" panose="030F0702030302020204" pitchFamily="66" charset="0"/>
              <a:cs typeface="Comic Sans MS" panose="030F0702030302020204" pitchFamily="66" charset="0"/>
            </a:endParaRPr>
          </a:p>
        </p:txBody>
      </p:sp>
      <p:grpSp>
        <p:nvGrpSpPr>
          <p:cNvPr id="82" name="Grupo 81"/>
          <p:cNvGrpSpPr/>
          <p:nvPr/>
        </p:nvGrpSpPr>
        <p:grpSpPr>
          <a:xfrm rot="5400000" flipH="1">
            <a:off x="1526708" y="3407287"/>
            <a:ext cx="1274445" cy="234950"/>
            <a:chOff x="4152748" y="3524056"/>
            <a:chExt cx="1274569" cy="255373"/>
          </a:xfrm>
        </p:grpSpPr>
        <p:cxnSp>
          <p:nvCxnSpPr>
            <p:cNvPr id="8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84" name="Retângulo 8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5" name="Conector Reto 84"/>
          <p:cNvCxnSpPr/>
          <p:nvPr/>
        </p:nvCxnSpPr>
        <p:spPr>
          <a:xfrm>
            <a:off x="1283335" y="4826635"/>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rot="5400000">
            <a:off x="918059" y="478707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5400000">
            <a:off x="999339" y="479215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622300" y="4810125"/>
            <a:ext cx="5626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rot="5400000">
            <a:off x="1759305" y="4430756"/>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Caixa de Texto 23"/>
          <p:cNvSpPr txBox="1"/>
          <p:nvPr/>
        </p:nvSpPr>
        <p:spPr>
          <a:xfrm>
            <a:off x="1133475" y="3209290"/>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1" name="Caixa de Texto 23"/>
          <p:cNvSpPr txBox="1"/>
          <p:nvPr/>
        </p:nvSpPr>
        <p:spPr>
          <a:xfrm>
            <a:off x="631787" y="3982932"/>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65" name="Caixa de Texto 64"/>
              <p:cNvSpPr txBox="1"/>
              <p:nvPr/>
            </p:nvSpPr>
            <p:spPr>
              <a:xfrm>
                <a:off x="6255385" y="3014980"/>
                <a:ext cx="5166995" cy="1847850"/>
              </a:xfrm>
              <a:prstGeom prst="rect">
                <a:avLst/>
              </a:prstGeom>
              <a:noFill/>
            </p:spPr>
            <p:txBody>
              <a:bodyPr wrap="square" rtlCol="0">
                <a:spAutoFit/>
              </a:bodyPr>
              <a:p>
                <a:pPr algn="l"/>
                <a14:m>
                  <m:oMathPara xmlns:m="http://schemas.openxmlformats.org/officeDocument/2006/math">
                    <m:oMathParaPr>
                      <m:jc m:val="center"/>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5" name="Caixa de Texto 64"/>
              <p:cNvSpPr txBox="1">
                <a:spLocks noRot="1" noChangeAspect="1" noMove="1" noResize="1" noEditPoints="1" noAdjustHandles="1" noChangeArrowheads="1" noChangeShapeType="1" noTextEdit="1"/>
              </p:cNvSpPr>
              <p:nvPr/>
            </p:nvSpPr>
            <p:spPr>
              <a:xfrm>
                <a:off x="6255385" y="3014980"/>
                <a:ext cx="5166995" cy="1847850"/>
              </a:xfrm>
              <a:prstGeom prst="rect">
                <a:avLst/>
              </a:prstGeom>
              <a:blipFill rotWithShape="1">
                <a:blip r:embed="rId1"/>
                <a:stretch>
                  <a:fillRect/>
                </a:stretch>
              </a:blipFill>
            </p:spPr>
            <p:txBody>
              <a:bodyPr/>
              <a:lstStyle/>
              <a:p>
                <a:r>
                  <a:rPr lang="pt-BR" altLang="en-US">
                    <a:noFill/>
                  </a:rPr>
                  <a:t> </a:t>
                </a:r>
              </a:p>
            </p:txBody>
          </p:sp>
        </mc:Fallback>
      </mc:AlternateContent>
      <p:sp>
        <p:nvSpPr>
          <p:cNvPr id="7" name="CaixaDeTexto 45"/>
          <p:cNvSpPr txBox="1"/>
          <p:nvPr/>
        </p:nvSpPr>
        <p:spPr>
          <a:xfrm>
            <a:off x="5791200" y="2150745"/>
            <a:ext cx="5713730" cy="521970"/>
          </a:xfrm>
          <a:prstGeom prst="rect">
            <a:avLst/>
          </a:prstGeom>
          <a:noFill/>
        </p:spPr>
        <p:txBody>
          <a:bodyPr wrap="square" rtlCol="0">
            <a:spAutoFit/>
          </a:bodyPr>
          <a:p>
            <a:pPr indent="0" algn="ctr" fontAlgn="auto">
              <a:spcBef>
                <a:spcPts val="18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Circuito de polarização ruim</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
        <p:nvSpPr>
          <p:cNvPr id="3" name="CaixaDeTexto 45"/>
          <p:cNvSpPr txBox="1"/>
          <p:nvPr/>
        </p:nvSpPr>
        <p:spPr>
          <a:xfrm>
            <a:off x="5709920" y="5120640"/>
            <a:ext cx="5713730" cy="953135"/>
          </a:xfrm>
          <a:prstGeom prst="rect">
            <a:avLst/>
          </a:prstGeom>
          <a:noFill/>
        </p:spPr>
        <p:txBody>
          <a:bodyPr wrap="square" rtlCol="0">
            <a:spAutoFit/>
          </a:bodyPr>
          <a:p>
            <a:pPr indent="0" algn="ctr"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Esta dependencia de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não é interessante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201785" y="6331585"/>
            <a:ext cx="2743200" cy="365125"/>
          </a:xfrm>
        </p:spPr>
        <p:txBody>
          <a:bodyPr/>
          <a:lstStyle/>
          <a:p>
            <a:fld id="{74F297BB-B745-4CAB-BE1D-CE4C89382949}" type="slidenum">
              <a:rPr lang="pt-BR" smtClean="0"/>
            </a:fld>
            <a:endParaRPr lang="pt-BR"/>
          </a:p>
        </p:txBody>
      </p:sp>
      <p:sp>
        <p:nvSpPr>
          <p:cNvPr id="5" name="CaixaDeTexto 45"/>
          <p:cNvSpPr txBox="1"/>
          <p:nvPr/>
        </p:nvSpPr>
        <p:spPr>
          <a:xfrm>
            <a:off x="1383665" y="438150"/>
            <a:ext cx="9970770" cy="169164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desejado: -100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Garga = 1.0 kOhm</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0" name="Conector Reto 29"/>
          <p:cNvCxnSpPr/>
          <p:nvPr/>
        </p:nvCxnSpPr>
        <p:spPr>
          <a:xfrm>
            <a:off x="1897380" y="4523105"/>
            <a:ext cx="108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rot="5400000">
            <a:off x="2245360" y="4123654"/>
            <a:ext cx="1783849" cy="748570"/>
            <a:chOff x="8610600" y="2524505"/>
            <a:chExt cx="1783849" cy="748570"/>
          </a:xfrm>
        </p:grpSpPr>
        <p:cxnSp>
          <p:nvCxnSpPr>
            <p:cNvPr id="33" name="Conector Reto 3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upo 51"/>
          <p:cNvGrpSpPr/>
          <p:nvPr/>
        </p:nvGrpSpPr>
        <p:grpSpPr>
          <a:xfrm rot="5400000" flipH="1">
            <a:off x="2841793" y="3105662"/>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54"/>
          <p:cNvCxnSpPr/>
          <p:nvPr/>
        </p:nvCxnSpPr>
        <p:spPr>
          <a:xfrm>
            <a:off x="3504565" y="3822700"/>
            <a:ext cx="82613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4222564" y="382286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7" name="CaixaDeTexto 47"/>
          <p:cNvSpPr txBox="1"/>
          <p:nvPr/>
        </p:nvSpPr>
        <p:spPr>
          <a:xfrm>
            <a:off x="3404235" y="2040255"/>
            <a:ext cx="718185"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425065" y="2861310"/>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cxnSp>
        <p:nvCxnSpPr>
          <p:cNvPr id="63" name="Conector Reto 62"/>
          <p:cNvCxnSpPr/>
          <p:nvPr/>
        </p:nvCxnSpPr>
        <p:spPr>
          <a:xfrm>
            <a:off x="3314669" y="538258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Elipse 67"/>
          <p:cNvSpPr/>
          <p:nvPr/>
        </p:nvSpPr>
        <p:spPr>
          <a:xfrm>
            <a:off x="523258" y="477366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9" name="Forma livre 68"/>
          <p:cNvSpPr/>
          <p:nvPr/>
        </p:nvSpPr>
        <p:spPr>
          <a:xfrm>
            <a:off x="582948" y="483462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0" name="Conector Reto 69"/>
          <p:cNvCxnSpPr/>
          <p:nvPr/>
        </p:nvCxnSpPr>
        <p:spPr>
          <a:xfrm rot="5400000">
            <a:off x="399380" y="551763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569282" y="58733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flipV="1">
            <a:off x="741380" y="452296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CaixaDeTexto 47"/>
          <p:cNvSpPr txBox="1"/>
          <p:nvPr/>
        </p:nvSpPr>
        <p:spPr>
          <a:xfrm>
            <a:off x="880128" y="504099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74" name="Caixa de Texto 23"/>
          <p:cNvSpPr txBox="1"/>
          <p:nvPr/>
        </p:nvSpPr>
        <p:spPr>
          <a:xfrm>
            <a:off x="1819275" y="4546600"/>
            <a:ext cx="113284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75" name="Grupo 74"/>
          <p:cNvGrpSpPr/>
          <p:nvPr/>
        </p:nvGrpSpPr>
        <p:grpSpPr>
          <a:xfrm rot="5400000" flipH="1">
            <a:off x="3702853" y="3082167"/>
            <a:ext cx="1274445" cy="234950"/>
            <a:chOff x="4152748" y="3524056"/>
            <a:chExt cx="1274569" cy="255373"/>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8" name="Caixa de Texto 23"/>
          <p:cNvSpPr txBox="1"/>
          <p:nvPr/>
        </p:nvSpPr>
        <p:spPr>
          <a:xfrm>
            <a:off x="4330700" y="2772410"/>
            <a:ext cx="156083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=1K</a:t>
            </a:r>
            <a:endParaRPr lang="pt-BR" altLang="en-US" sz="2800" dirty="0" smtClean="0">
              <a:latin typeface="Comic Sans MS" panose="030F0702030302020204" pitchFamily="66" charset="0"/>
              <a:cs typeface="Comic Sans MS" panose="030F0702030302020204" pitchFamily="66" charset="0"/>
            </a:endParaRPr>
          </a:p>
        </p:txBody>
      </p:sp>
      <p:grpSp>
        <p:nvGrpSpPr>
          <p:cNvPr id="82" name="Grupo 81"/>
          <p:cNvGrpSpPr/>
          <p:nvPr/>
        </p:nvGrpSpPr>
        <p:grpSpPr>
          <a:xfrm rot="5400000" flipH="1">
            <a:off x="1627038" y="3105662"/>
            <a:ext cx="1274445" cy="234950"/>
            <a:chOff x="4152748" y="3524056"/>
            <a:chExt cx="1274569" cy="255373"/>
          </a:xfrm>
        </p:grpSpPr>
        <p:cxnSp>
          <p:nvCxnSpPr>
            <p:cNvPr id="8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84" name="Retângulo 8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5" name="Conector Reto 84"/>
          <p:cNvCxnSpPr/>
          <p:nvPr/>
        </p:nvCxnSpPr>
        <p:spPr>
          <a:xfrm>
            <a:off x="1383665" y="452501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rot="5400000">
            <a:off x="1018389" y="448545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5400000">
            <a:off x="1099669" y="449053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722630" y="4508500"/>
            <a:ext cx="5626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rot="5400000">
            <a:off x="1859635" y="4145006"/>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Caixa de Texto 23"/>
          <p:cNvSpPr txBox="1"/>
          <p:nvPr/>
        </p:nvSpPr>
        <p:spPr>
          <a:xfrm>
            <a:off x="1233805" y="2907665"/>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1" name="Caixa de Texto 23"/>
          <p:cNvSpPr txBox="1"/>
          <p:nvPr/>
        </p:nvSpPr>
        <p:spPr>
          <a:xfrm>
            <a:off x="732117" y="3681307"/>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p:sp>
        <p:nvSpPr>
          <p:cNvPr id="176" name="Retângulo arredondado 175"/>
          <p:cNvSpPr/>
          <p:nvPr/>
        </p:nvSpPr>
        <p:spPr>
          <a:xfrm>
            <a:off x="5300345" y="3549650"/>
            <a:ext cx="6187440" cy="278193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7" name="Conector Reto 74"/>
          <p:cNvCxnSpPr/>
          <p:nvPr/>
        </p:nvCxnSpPr>
        <p:spPr>
          <a:xfrm>
            <a:off x="9489440" y="480631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Conector Reto 117"/>
          <p:cNvCxnSpPr/>
          <p:nvPr/>
        </p:nvCxnSpPr>
        <p:spPr>
          <a:xfrm flipH="1">
            <a:off x="8785225" y="531304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19" name="Conector Reto 118"/>
          <p:cNvCxnSpPr/>
          <p:nvPr/>
        </p:nvCxnSpPr>
        <p:spPr>
          <a:xfrm flipV="1">
            <a:off x="9478645" y="388429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20" name="Grupo 119"/>
          <p:cNvGrpSpPr/>
          <p:nvPr/>
        </p:nvGrpSpPr>
        <p:grpSpPr>
          <a:xfrm>
            <a:off x="9296400" y="4254500"/>
            <a:ext cx="387350" cy="552450"/>
            <a:chOff x="7555792" y="2647951"/>
            <a:chExt cx="387626" cy="552342"/>
          </a:xfrm>
          <a:solidFill>
            <a:srgbClr val="00B0F0">
              <a:alpha val="97000"/>
            </a:srgbClr>
          </a:solidFill>
        </p:grpSpPr>
        <p:sp>
          <p:nvSpPr>
            <p:cNvPr id="121" name="Elipse 120"/>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2"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3" name="Conector Reto 122"/>
          <p:cNvCxnSpPr/>
          <p:nvPr/>
        </p:nvCxnSpPr>
        <p:spPr>
          <a:xfrm rot="5400000" flipH="1">
            <a:off x="7701280" y="361569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4" name="Caixa de Texto 23"/>
          <p:cNvSpPr txBox="1"/>
          <p:nvPr/>
        </p:nvSpPr>
        <p:spPr>
          <a:xfrm>
            <a:off x="8368665" y="370205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25" name="Caixa de Texto 23"/>
          <p:cNvSpPr txBox="1"/>
          <p:nvPr/>
        </p:nvSpPr>
        <p:spPr>
          <a:xfrm>
            <a:off x="9471025" y="396811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6" name="Caixa de Texto 23"/>
          <p:cNvSpPr txBox="1"/>
          <p:nvPr/>
        </p:nvSpPr>
        <p:spPr>
          <a:xfrm>
            <a:off x="7947025" y="553402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27" name="Caixa de Texto 23"/>
          <p:cNvSpPr txBox="1"/>
          <p:nvPr/>
        </p:nvSpPr>
        <p:spPr>
          <a:xfrm>
            <a:off x="7113905" y="394525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28" name="Conector Reto 127"/>
          <p:cNvCxnSpPr/>
          <p:nvPr/>
        </p:nvCxnSpPr>
        <p:spPr>
          <a:xfrm rot="16200000">
            <a:off x="9740900" y="361823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29" name="Conector Reto 128"/>
          <p:cNvCxnSpPr/>
          <p:nvPr/>
        </p:nvCxnSpPr>
        <p:spPr>
          <a:xfrm flipH="1">
            <a:off x="7948295" y="5340350"/>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Conector Reto 129"/>
          <p:cNvCxnSpPr/>
          <p:nvPr/>
        </p:nvCxnSpPr>
        <p:spPr>
          <a:xfrm flipV="1">
            <a:off x="7958455" y="388366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131" name="Forma livre 130"/>
          <p:cNvSpPr/>
          <p:nvPr/>
        </p:nvSpPr>
        <p:spPr>
          <a:xfrm flipH="1" flipV="1">
            <a:off x="8030210" y="4023360"/>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132" name="Caixa de Texto 131"/>
              <p:cNvSpPr txBox="1"/>
              <p:nvPr/>
            </p:nvSpPr>
            <p:spPr>
              <a:xfrm>
                <a:off x="9465945" y="471043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32" name="Caixa de Texto 131"/>
              <p:cNvSpPr txBox="1">
                <a:spLocks noRot="1" noChangeAspect="1" noMove="1" noResize="1" noEditPoints="1" noAdjustHandles="1" noChangeArrowheads="1" noChangeShapeType="1" noTextEdit="1"/>
              </p:cNvSpPr>
              <p:nvPr/>
            </p:nvSpPr>
            <p:spPr>
              <a:xfrm>
                <a:off x="9465945" y="4710430"/>
                <a:ext cx="102108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33" name="Grupo 132"/>
          <p:cNvGrpSpPr/>
          <p:nvPr/>
        </p:nvGrpSpPr>
        <p:grpSpPr>
          <a:xfrm rot="5400000" flipH="1">
            <a:off x="7320915" y="4443730"/>
            <a:ext cx="1274445" cy="234950"/>
            <a:chOff x="4152748" y="3524056"/>
            <a:chExt cx="1274569" cy="255373"/>
          </a:xfrm>
        </p:grpSpPr>
        <p:cxnSp>
          <p:nvCxnSpPr>
            <p:cNvPr id="13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5" name="Retângulo 13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36" name="Caixa de Texto 135"/>
              <p:cNvSpPr txBox="1"/>
              <p:nvPr/>
            </p:nvSpPr>
            <p:spPr>
              <a:xfrm>
                <a:off x="8060690" y="4254500"/>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6" name="Caixa de Texto 135"/>
              <p:cNvSpPr txBox="1">
                <a:spLocks noRot="1" noChangeAspect="1" noMove="1" noResize="1" noEditPoints="1" noAdjustHandles="1" noChangeArrowheads="1" noChangeShapeType="1" noTextEdit="1"/>
              </p:cNvSpPr>
              <p:nvPr/>
            </p:nvSpPr>
            <p:spPr>
              <a:xfrm>
                <a:off x="8060690" y="4254500"/>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37" name="Grupo 136"/>
          <p:cNvGrpSpPr/>
          <p:nvPr/>
        </p:nvGrpSpPr>
        <p:grpSpPr>
          <a:xfrm rot="5400000" flipH="1">
            <a:off x="9998243" y="4382012"/>
            <a:ext cx="1274445" cy="234950"/>
            <a:chOff x="4152748" y="3524056"/>
            <a:chExt cx="1274569" cy="255373"/>
          </a:xfrm>
        </p:grpSpPr>
        <p:cxnSp>
          <p:nvCxnSpPr>
            <p:cNvPr id="13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9" name="Retângulo 13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50" name="Grupo 149"/>
          <p:cNvGrpSpPr/>
          <p:nvPr/>
        </p:nvGrpSpPr>
        <p:grpSpPr>
          <a:xfrm rot="5400000" flipH="1">
            <a:off x="6223803" y="4406777"/>
            <a:ext cx="1274445" cy="234950"/>
            <a:chOff x="4152748" y="3524056"/>
            <a:chExt cx="1274569" cy="255373"/>
          </a:xfrm>
        </p:grpSpPr>
        <p:cxnSp>
          <p:nvCxnSpPr>
            <p:cNvPr id="15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2" name="Retângulo 15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54" name="Conector Reto 153"/>
          <p:cNvCxnSpPr/>
          <p:nvPr/>
        </p:nvCxnSpPr>
        <p:spPr>
          <a:xfrm>
            <a:off x="6178550" y="3893185"/>
            <a:ext cx="122364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Conector Reto 154"/>
          <p:cNvCxnSpPr/>
          <p:nvPr/>
        </p:nvCxnSpPr>
        <p:spPr>
          <a:xfrm>
            <a:off x="6728820" y="515484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Conector Reto 156"/>
          <p:cNvCxnSpPr/>
          <p:nvPr/>
        </p:nvCxnSpPr>
        <p:spPr>
          <a:xfrm>
            <a:off x="8631280" y="614163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Conector Reto 157"/>
          <p:cNvCxnSpPr/>
          <p:nvPr/>
        </p:nvCxnSpPr>
        <p:spPr>
          <a:xfrm>
            <a:off x="10476590" y="51148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Conector Reto 158"/>
          <p:cNvCxnSpPr/>
          <p:nvPr/>
        </p:nvCxnSpPr>
        <p:spPr>
          <a:xfrm flipH="1">
            <a:off x="8785225" y="573024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161"/>
          <p:cNvCxnSpPr/>
          <p:nvPr/>
        </p:nvCxnSpPr>
        <p:spPr>
          <a:xfrm>
            <a:off x="6200916" y="387723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Elipse 162"/>
          <p:cNvSpPr/>
          <p:nvPr/>
        </p:nvSpPr>
        <p:spPr>
          <a:xfrm>
            <a:off x="6022975" y="452008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4" name="Forma livre 163"/>
          <p:cNvSpPr/>
          <p:nvPr/>
        </p:nvSpPr>
        <p:spPr>
          <a:xfrm>
            <a:off x="6071602" y="457687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65" name="Conector Reto 164"/>
          <p:cNvCxnSpPr/>
          <p:nvPr/>
        </p:nvCxnSpPr>
        <p:spPr>
          <a:xfrm rot="5400000">
            <a:off x="5882032" y="521323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Conector Reto 165"/>
          <p:cNvCxnSpPr/>
          <p:nvPr/>
        </p:nvCxnSpPr>
        <p:spPr>
          <a:xfrm>
            <a:off x="6056355" y="554790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a:off x="10010775" y="387794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Caixa de Texto 23"/>
          <p:cNvSpPr txBox="1"/>
          <p:nvPr/>
        </p:nvSpPr>
        <p:spPr>
          <a:xfrm>
            <a:off x="10635615" y="4121150"/>
            <a:ext cx="13874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71" name="Caixa de Texto 23"/>
          <p:cNvSpPr txBox="1"/>
          <p:nvPr/>
        </p:nvSpPr>
        <p:spPr>
          <a:xfrm>
            <a:off x="6856730" y="453580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72" name="CaixaDeTexto 47"/>
          <p:cNvSpPr txBox="1"/>
          <p:nvPr/>
        </p:nvSpPr>
        <p:spPr>
          <a:xfrm>
            <a:off x="5261628" y="490510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75" name="CaixaDeTexto 45"/>
          <p:cNvSpPr txBox="1"/>
          <p:nvPr/>
        </p:nvSpPr>
        <p:spPr>
          <a:xfrm>
            <a:off x="7855585" y="2772410"/>
            <a:ext cx="2085340" cy="521970"/>
          </a:xfrm>
          <a:prstGeom prst="rect">
            <a:avLst/>
          </a:prstGeom>
          <a:noFill/>
        </p:spPr>
        <p:txBody>
          <a:bodyPr wrap="square" rtlCol="0">
            <a:spAutoFit/>
          </a:bodyPr>
          <a:lstStyle/>
          <a:p>
            <a:pPr indent="0" algn="ctr">
              <a:spcBef>
                <a:spcPts val="600"/>
              </a:spcBef>
              <a:spcAft>
                <a:spcPts val="60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2800" b="1" dirty="0" smtClean="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i="1">
                <a:latin typeface="Comic Sans MS" panose="030F0702030302020204" pitchFamily="66" charset="0"/>
                <a:cs typeface="Comic Sans MS" panose="030F0702030302020204" pitchFamily="66"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77" name="CaixaDeTexto 47"/>
          <p:cNvSpPr txBox="1"/>
          <p:nvPr/>
        </p:nvSpPr>
        <p:spPr>
          <a:xfrm>
            <a:off x="10249423" y="3377799"/>
            <a:ext cx="647744"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aixaDeTexto 45"/>
          <p:cNvSpPr txBox="1"/>
          <p:nvPr/>
        </p:nvSpPr>
        <p:spPr>
          <a:xfrm>
            <a:off x="1383665" y="438150"/>
            <a:ext cx="9970770" cy="169164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desejado: -100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Garga = 1.0 kOhm</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1" name="CaixaDeTexto 45"/>
              <p:cNvSpPr txBox="1"/>
              <p:nvPr/>
            </p:nvSpPr>
            <p:spPr>
              <a:xfrm>
                <a:off x="6320155" y="1721485"/>
                <a:ext cx="5709285" cy="2484755"/>
              </a:xfrm>
              <a:prstGeom prst="rect">
                <a:avLst/>
              </a:prstGeom>
              <a:noFill/>
            </p:spPr>
            <p:txBody>
              <a:bodyPr wrap="square" rtlCol="0">
                <a:spAutoFit/>
              </a:bodyPr>
              <a:lstStyle/>
              <a:p>
                <a:pPr indent="0" algn="l" fontAlgn="auto">
                  <a:spcBef>
                    <a:spcPts val="600"/>
                  </a:spcBef>
                  <a:spcAft>
                    <a:spcPts val="0"/>
                  </a:spcAft>
                  <a:buFont typeface="Arial" panose="020B0604020202020204" pitchFamily="34" charset="0"/>
                  <a:buNone/>
                </a:pPr>
                <a14:m>
                  <m:oMathPara xmlns:m="http://schemas.openxmlformats.org/officeDocument/2006/math">
                    <m:oMathParaPr>
                      <m:jc m:val="left"/>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𝑮𝒂𝒏𝒉𝒐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fontAlgn="auto">
                  <a:spcBef>
                    <a:spcPts val="1200"/>
                  </a:spcBef>
                  <a:spcAft>
                    <a:spcPts val="1200"/>
                  </a:spcAft>
                  <a:buFont typeface="Arial" panose="020B0604020202020204" pitchFamily="34" charset="0"/>
                  <a:buNone/>
                </a:pPr>
                <a14:m>
                  <m:oMathPara xmlns:m="http://schemas.openxmlformats.org/officeDocument/2006/math">
                    <m:oMathParaPr>
                      <m:jc m:val="left"/>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Aplicando as duas relações acima teremos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41" name="CaixaDeTexto 45"/>
              <p:cNvSpPr txBox="1">
                <a:spLocks noRot="1" noChangeAspect="1" noMove="1" noResize="1" noEditPoints="1" noAdjustHandles="1" noChangeArrowheads="1" noChangeShapeType="1" noTextEdit="1"/>
              </p:cNvSpPr>
              <p:nvPr/>
            </p:nvSpPr>
            <p:spPr>
              <a:xfrm>
                <a:off x="6320155" y="1721485"/>
                <a:ext cx="5709285" cy="2484755"/>
              </a:xfrm>
              <a:prstGeom prst="rect">
                <a:avLst/>
              </a:prstGeom>
              <a:blipFill rotWithShape="1">
                <a:blip r:embed="rId1"/>
                <a:stretch>
                  <a:fillRect/>
                </a:stretch>
              </a:blipFill>
            </p:spPr>
            <p:txBody>
              <a:bodyPr/>
              <a:lstStyle/>
              <a:p>
                <a:r>
                  <a:rPr lang="pt-BR" altLang="en-US">
                    <a:noFill/>
                  </a:rPr>
                  <a:t> </a:t>
                </a:r>
              </a:p>
            </p:txBody>
          </p:sp>
        </mc:Fallback>
      </mc:AlternateContent>
      <p:sp>
        <p:nvSpPr>
          <p:cNvPr id="4" name="Retângulo arredondado 3"/>
          <p:cNvSpPr/>
          <p:nvPr/>
        </p:nvSpPr>
        <p:spPr>
          <a:xfrm>
            <a:off x="132715" y="2740025"/>
            <a:ext cx="6038215" cy="278193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 name="Conector Reto 74"/>
          <p:cNvCxnSpPr/>
          <p:nvPr/>
        </p:nvCxnSpPr>
        <p:spPr>
          <a:xfrm>
            <a:off x="4321810" y="399669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H="1">
            <a:off x="3617595" y="450342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4311015" y="307467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9" name="Grupo 8"/>
          <p:cNvGrpSpPr/>
          <p:nvPr/>
        </p:nvGrpSpPr>
        <p:grpSpPr>
          <a:xfrm>
            <a:off x="4128770" y="3444875"/>
            <a:ext cx="387350" cy="552450"/>
            <a:chOff x="7555792" y="2647951"/>
            <a:chExt cx="387626" cy="552342"/>
          </a:xfrm>
          <a:solidFill>
            <a:srgbClr val="00B0F0">
              <a:alpha val="97000"/>
            </a:srgbClr>
          </a:solidFill>
        </p:grpSpPr>
        <p:sp>
          <p:nvSpPr>
            <p:cNvPr id="10" name="Elipse 9"/>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1"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 name="Conector Reto 11"/>
          <p:cNvCxnSpPr/>
          <p:nvPr/>
        </p:nvCxnSpPr>
        <p:spPr>
          <a:xfrm rot="5400000" flipH="1">
            <a:off x="2533650" y="280606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3" name="Caixa de Texto 23"/>
          <p:cNvSpPr txBox="1"/>
          <p:nvPr/>
        </p:nvSpPr>
        <p:spPr>
          <a:xfrm>
            <a:off x="3201035" y="289242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4" name="Caixa de Texto 23"/>
          <p:cNvSpPr txBox="1"/>
          <p:nvPr/>
        </p:nvSpPr>
        <p:spPr>
          <a:xfrm>
            <a:off x="4303395" y="315849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5" name="Caixa de Texto 23"/>
          <p:cNvSpPr txBox="1"/>
          <p:nvPr/>
        </p:nvSpPr>
        <p:spPr>
          <a:xfrm>
            <a:off x="2779395" y="47244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6" name="Caixa de Texto 23"/>
          <p:cNvSpPr txBox="1"/>
          <p:nvPr/>
        </p:nvSpPr>
        <p:spPr>
          <a:xfrm>
            <a:off x="1946275" y="313563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7" name="Conector Reto 16"/>
          <p:cNvCxnSpPr/>
          <p:nvPr/>
        </p:nvCxnSpPr>
        <p:spPr>
          <a:xfrm rot="16200000">
            <a:off x="4573270" y="280860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flipH="1">
            <a:off x="2780665" y="4530725"/>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V="1">
            <a:off x="2790825" y="307403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20" name="Forma livre 19"/>
          <p:cNvSpPr/>
          <p:nvPr/>
        </p:nvSpPr>
        <p:spPr>
          <a:xfrm flipH="1" flipV="1">
            <a:off x="2862580" y="3213735"/>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21" name="Caixa de Texto 20"/>
              <p:cNvSpPr txBox="1"/>
              <p:nvPr/>
            </p:nvSpPr>
            <p:spPr>
              <a:xfrm>
                <a:off x="4298315" y="3900805"/>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21" name="Caixa de Texto 20"/>
              <p:cNvSpPr txBox="1">
                <a:spLocks noRot="1" noChangeAspect="1" noMove="1" noResize="1" noEditPoints="1" noAdjustHandles="1" noChangeArrowheads="1" noChangeShapeType="1" noTextEdit="1"/>
              </p:cNvSpPr>
              <p:nvPr/>
            </p:nvSpPr>
            <p:spPr>
              <a:xfrm>
                <a:off x="4298315" y="3900805"/>
                <a:ext cx="1021080"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22" name="Grupo 21"/>
          <p:cNvGrpSpPr/>
          <p:nvPr/>
        </p:nvGrpSpPr>
        <p:grpSpPr>
          <a:xfrm rot="5400000" flipH="1">
            <a:off x="2155190" y="3634105"/>
            <a:ext cx="1274445" cy="234950"/>
            <a:chOff x="4152748" y="3524056"/>
            <a:chExt cx="1274569" cy="255373"/>
          </a:xfrm>
        </p:grpSpPr>
        <p:cxnSp>
          <p:nvCxnSpPr>
            <p:cNvPr id="2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25" name="Caixa de Texto 24"/>
              <p:cNvSpPr txBox="1"/>
              <p:nvPr/>
            </p:nvSpPr>
            <p:spPr>
              <a:xfrm>
                <a:off x="2893060" y="3444875"/>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5" name="Caixa de Texto 24"/>
              <p:cNvSpPr txBox="1">
                <a:spLocks noRot="1" noChangeAspect="1" noMove="1" noResize="1" noEditPoints="1" noAdjustHandles="1" noChangeArrowheads="1" noChangeShapeType="1" noTextEdit="1"/>
              </p:cNvSpPr>
              <p:nvPr/>
            </p:nvSpPr>
            <p:spPr>
              <a:xfrm>
                <a:off x="2893060" y="3444875"/>
                <a:ext cx="534035" cy="46037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26" name="Grupo 25"/>
          <p:cNvGrpSpPr/>
          <p:nvPr/>
        </p:nvGrpSpPr>
        <p:grpSpPr>
          <a:xfrm rot="5400000" flipH="1">
            <a:off x="4830613" y="3572387"/>
            <a:ext cx="1274445" cy="234950"/>
            <a:chOff x="4152748" y="3524056"/>
            <a:chExt cx="1274569" cy="255373"/>
          </a:xfrm>
        </p:grpSpPr>
        <p:cxnSp>
          <p:nvCxnSpPr>
            <p:cNvPr id="2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9" name="Retângulo 2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1" name="Grupo 30"/>
          <p:cNvGrpSpPr/>
          <p:nvPr/>
        </p:nvGrpSpPr>
        <p:grpSpPr>
          <a:xfrm rot="5400000" flipH="1">
            <a:off x="1056173" y="3597152"/>
            <a:ext cx="1274445" cy="234950"/>
            <a:chOff x="4152748" y="3524056"/>
            <a:chExt cx="1274569" cy="255373"/>
          </a:xfrm>
        </p:grpSpPr>
        <p:cxnSp>
          <p:nvCxnSpPr>
            <p:cNvPr id="3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4" name="Retângulo 3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7" name="Conector Reto 36"/>
          <p:cNvCxnSpPr/>
          <p:nvPr/>
        </p:nvCxnSpPr>
        <p:spPr>
          <a:xfrm>
            <a:off x="1010920" y="3083560"/>
            <a:ext cx="122364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1561190" y="434521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3463650" y="533200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a:off x="5324200" y="433569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flipH="1">
            <a:off x="3617595" y="492061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1033286" y="306760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Elipse 44"/>
          <p:cNvSpPr/>
          <p:nvPr/>
        </p:nvSpPr>
        <p:spPr>
          <a:xfrm>
            <a:off x="855345" y="371045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6" name="Forma livre 45"/>
          <p:cNvSpPr/>
          <p:nvPr/>
        </p:nvSpPr>
        <p:spPr>
          <a:xfrm>
            <a:off x="903972" y="376725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7" name="Conector Reto 46"/>
          <p:cNvCxnSpPr/>
          <p:nvPr/>
        </p:nvCxnSpPr>
        <p:spPr>
          <a:xfrm rot="5400000">
            <a:off x="714402" y="440360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a:off x="888725" y="473828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4843145" y="3068320"/>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Caixa de Texto 23"/>
          <p:cNvSpPr txBox="1"/>
          <p:nvPr/>
        </p:nvSpPr>
        <p:spPr>
          <a:xfrm>
            <a:off x="4761230" y="4443730"/>
            <a:ext cx="13874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60" name="Caixa de Texto 23"/>
          <p:cNvSpPr txBox="1"/>
          <p:nvPr/>
        </p:nvSpPr>
        <p:spPr>
          <a:xfrm>
            <a:off x="1689100" y="372618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61" name="CaixaDeTexto 47"/>
          <p:cNvSpPr txBox="1"/>
          <p:nvPr/>
        </p:nvSpPr>
        <p:spPr>
          <a:xfrm>
            <a:off x="93998" y="409547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62" name="CaixaDeTexto 47"/>
          <p:cNvSpPr txBox="1"/>
          <p:nvPr/>
        </p:nvSpPr>
        <p:spPr>
          <a:xfrm>
            <a:off x="4948443" y="2530709"/>
            <a:ext cx="647744"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65" name="Caixa de Texto 64"/>
              <p:cNvSpPr txBox="1"/>
              <p:nvPr/>
            </p:nvSpPr>
            <p:spPr>
              <a:xfrm>
                <a:off x="6148705" y="4370705"/>
                <a:ext cx="5930265" cy="961390"/>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pt-BR" altLang="en-US"/>
              </a:p>
            </p:txBody>
          </p:sp>
        </mc:Choice>
        <mc:Fallback>
          <p:sp>
            <p:nvSpPr>
              <p:cNvPr id="65" name="Caixa de Texto 64"/>
              <p:cNvSpPr txBox="1">
                <a:spLocks noRot="1" noChangeAspect="1" noMove="1" noResize="1" noEditPoints="1" noAdjustHandles="1" noChangeArrowheads="1" noChangeShapeType="1" noTextEdit="1"/>
              </p:cNvSpPr>
              <p:nvPr/>
            </p:nvSpPr>
            <p:spPr>
              <a:xfrm>
                <a:off x="6148705" y="4370705"/>
                <a:ext cx="5930265" cy="96139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6" name="Caixa de Texto 65"/>
              <p:cNvSpPr txBox="1"/>
              <p:nvPr/>
            </p:nvSpPr>
            <p:spPr>
              <a:xfrm>
                <a:off x="6488430" y="5521960"/>
                <a:ext cx="3611245" cy="521970"/>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pt-BR" altLang="en-US"/>
              </a:p>
            </p:txBody>
          </p:sp>
        </mc:Choice>
        <mc:Fallback>
          <p:sp>
            <p:nvSpPr>
              <p:cNvPr id="66" name="Caixa de Texto 65"/>
              <p:cNvSpPr txBox="1">
                <a:spLocks noRot="1" noChangeAspect="1" noMove="1" noResize="1" noEditPoints="1" noAdjustHandles="1" noChangeArrowheads="1" noChangeShapeType="1" noTextEdit="1"/>
              </p:cNvSpPr>
              <p:nvPr/>
            </p:nvSpPr>
            <p:spPr>
              <a:xfrm>
                <a:off x="6488430" y="5521960"/>
                <a:ext cx="3611245" cy="521970"/>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23240" y="372110"/>
            <a:ext cx="7049135" cy="169164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desejado: -100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Garga = 1.0 kOhm</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0" name="Conector Reto 29"/>
          <p:cNvCxnSpPr/>
          <p:nvPr/>
        </p:nvCxnSpPr>
        <p:spPr>
          <a:xfrm>
            <a:off x="1897380" y="4523105"/>
            <a:ext cx="108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rot="5400000">
            <a:off x="2245360" y="4126194"/>
            <a:ext cx="1783849" cy="748570"/>
            <a:chOff x="8610600" y="2524505"/>
            <a:chExt cx="1783849" cy="748570"/>
          </a:xfrm>
        </p:grpSpPr>
        <p:cxnSp>
          <p:nvCxnSpPr>
            <p:cNvPr id="33" name="Conector Reto 3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upo 51"/>
          <p:cNvGrpSpPr/>
          <p:nvPr/>
        </p:nvGrpSpPr>
        <p:grpSpPr>
          <a:xfrm rot="5400000" flipH="1">
            <a:off x="2841793" y="3105662"/>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54"/>
          <p:cNvCxnSpPr/>
          <p:nvPr/>
        </p:nvCxnSpPr>
        <p:spPr>
          <a:xfrm>
            <a:off x="3504565" y="3822700"/>
            <a:ext cx="82613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4222564" y="382286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7" name="CaixaDeTexto 47"/>
          <p:cNvSpPr txBox="1"/>
          <p:nvPr/>
        </p:nvSpPr>
        <p:spPr>
          <a:xfrm>
            <a:off x="3139440" y="2063750"/>
            <a:ext cx="718185"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425065" y="2861310"/>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cxnSp>
        <p:nvCxnSpPr>
          <p:cNvPr id="63" name="Conector Reto 62"/>
          <p:cNvCxnSpPr/>
          <p:nvPr/>
        </p:nvCxnSpPr>
        <p:spPr>
          <a:xfrm>
            <a:off x="3314669" y="538258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Elipse 67"/>
          <p:cNvSpPr/>
          <p:nvPr/>
        </p:nvSpPr>
        <p:spPr>
          <a:xfrm>
            <a:off x="523258" y="477366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9" name="Forma livre 68"/>
          <p:cNvSpPr/>
          <p:nvPr/>
        </p:nvSpPr>
        <p:spPr>
          <a:xfrm>
            <a:off x="582948" y="483462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0" name="Conector Reto 69"/>
          <p:cNvCxnSpPr/>
          <p:nvPr/>
        </p:nvCxnSpPr>
        <p:spPr>
          <a:xfrm rot="5400000">
            <a:off x="399380" y="551763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569282" y="58733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flipV="1">
            <a:off x="741380" y="452296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CaixaDeTexto 47"/>
          <p:cNvSpPr txBox="1"/>
          <p:nvPr/>
        </p:nvSpPr>
        <p:spPr>
          <a:xfrm>
            <a:off x="880128" y="504099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74" name="Caixa de Texto 23"/>
          <p:cNvSpPr txBox="1"/>
          <p:nvPr/>
        </p:nvSpPr>
        <p:spPr>
          <a:xfrm>
            <a:off x="1746885" y="4629150"/>
            <a:ext cx="113284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75" name="Grupo 74"/>
          <p:cNvGrpSpPr/>
          <p:nvPr/>
        </p:nvGrpSpPr>
        <p:grpSpPr>
          <a:xfrm rot="5400000" flipH="1">
            <a:off x="3686978" y="3082167"/>
            <a:ext cx="1274445" cy="234950"/>
            <a:chOff x="4152748" y="3524056"/>
            <a:chExt cx="1274569" cy="255373"/>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8" name="Caixa de Texto 23"/>
          <p:cNvSpPr txBox="1"/>
          <p:nvPr/>
        </p:nvSpPr>
        <p:spPr>
          <a:xfrm>
            <a:off x="3201035" y="2908300"/>
            <a:ext cx="156083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dirty="0" smtClean="0">
              <a:latin typeface="Comic Sans MS" panose="030F0702030302020204" pitchFamily="66" charset="0"/>
              <a:cs typeface="Comic Sans MS" panose="030F0702030302020204" pitchFamily="66" charset="0"/>
            </a:endParaRPr>
          </a:p>
        </p:txBody>
      </p:sp>
      <p:grpSp>
        <p:nvGrpSpPr>
          <p:cNvPr id="82" name="Grupo 81"/>
          <p:cNvGrpSpPr/>
          <p:nvPr/>
        </p:nvGrpSpPr>
        <p:grpSpPr>
          <a:xfrm rot="5400000" flipH="1">
            <a:off x="1627038" y="3105662"/>
            <a:ext cx="1274445" cy="234950"/>
            <a:chOff x="4152748" y="3524056"/>
            <a:chExt cx="1274569" cy="255373"/>
          </a:xfrm>
        </p:grpSpPr>
        <p:cxnSp>
          <p:nvCxnSpPr>
            <p:cNvPr id="8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84" name="Retângulo 8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5" name="Conector Reto 84"/>
          <p:cNvCxnSpPr/>
          <p:nvPr/>
        </p:nvCxnSpPr>
        <p:spPr>
          <a:xfrm>
            <a:off x="1383665" y="452501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rot="5400000">
            <a:off x="1018389" y="448545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5400000">
            <a:off x="1099669" y="449053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722630" y="4508500"/>
            <a:ext cx="5626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rot="5400000">
            <a:off x="1859635" y="4113256"/>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Caixa de Texto 23"/>
          <p:cNvSpPr txBox="1"/>
          <p:nvPr/>
        </p:nvSpPr>
        <p:spPr>
          <a:xfrm>
            <a:off x="1233805" y="2907665"/>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1" name="Caixa de Texto 23"/>
          <p:cNvSpPr txBox="1"/>
          <p:nvPr/>
        </p:nvSpPr>
        <p:spPr>
          <a:xfrm>
            <a:off x="746125" y="370205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66" name="Caixa de Texto 65"/>
              <p:cNvSpPr txBox="1"/>
              <p:nvPr/>
            </p:nvSpPr>
            <p:spPr>
              <a:xfrm>
                <a:off x="6425565" y="2177415"/>
                <a:ext cx="4942840" cy="521970"/>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oMath>
                  </m:oMathPara>
                </a14:m>
                <a:endParaRPr lang="pt-BR" altLang="en-US"/>
              </a:p>
            </p:txBody>
          </p:sp>
        </mc:Choice>
        <mc:Fallback>
          <p:sp>
            <p:nvSpPr>
              <p:cNvPr id="66" name="Caixa de Texto 65"/>
              <p:cNvSpPr txBox="1">
                <a:spLocks noRot="1" noChangeAspect="1" noMove="1" noResize="1" noEditPoints="1" noAdjustHandles="1" noChangeArrowheads="1" noChangeShapeType="1" noTextEdit="1"/>
              </p:cNvSpPr>
              <p:nvPr/>
            </p:nvSpPr>
            <p:spPr>
              <a:xfrm>
                <a:off x="6425565" y="2177415"/>
                <a:ext cx="4942840" cy="521970"/>
              </a:xfrm>
              <a:prstGeom prst="rect">
                <a:avLst/>
              </a:prstGeom>
              <a:blipFill rotWithShape="1">
                <a:blip r:embed="rId1"/>
                <a:stretch>
                  <a:fillRect/>
                </a:stretch>
              </a:blipFill>
            </p:spPr>
            <p:txBody>
              <a:bodyPr/>
              <a:lstStyle/>
              <a:p>
                <a:r>
                  <a:rPr lang="pt-BR" altLang="en-US">
                    <a:noFill/>
                  </a:rPr>
                  <a:t> </a:t>
                </a:r>
              </a:p>
            </p:txBody>
          </p:sp>
        </mc:Fallback>
      </mc:AlternateContent>
      <p:sp>
        <p:nvSpPr>
          <p:cNvPr id="41" name="CaixaDeTexto 45"/>
          <p:cNvSpPr txBox="1"/>
          <p:nvPr/>
        </p:nvSpPr>
        <p:spPr>
          <a:xfrm>
            <a:off x="5524500" y="3416300"/>
            <a:ext cx="6419850" cy="2476500"/>
          </a:xfrm>
          <a:prstGeom prst="rect">
            <a:avLst/>
          </a:prstGeom>
          <a:noFill/>
        </p:spPr>
        <p:txBody>
          <a:bodyPr wrap="square" rtlCol="0">
            <a:spAutoFit/>
          </a:bodyPr>
          <a:lstStyle/>
          <a:p>
            <a:pPr indent="0" algn="ctr"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Veja que a queda de tensão em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2.5 V,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devido ao ganho de -100 desejado</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Assim a tensão de polarização em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é</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- 2.5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
        <p:nvSpPr>
          <p:cNvPr id="4" name="Forma livre 3"/>
          <p:cNvSpPr/>
          <p:nvPr/>
        </p:nvSpPr>
        <p:spPr>
          <a:xfrm flipH="1">
            <a:off x="4458970" y="2699385"/>
            <a:ext cx="363855" cy="1047115"/>
          </a:xfrm>
          <a:custGeom>
            <a:avLst/>
            <a:gdLst>
              <a:gd name="connisteX0" fmla="*/ 283953 w 363963"/>
              <a:gd name="connsiteY0" fmla="*/ 1047115 h 1047115"/>
              <a:gd name="connisteX1" fmla="*/ 61703 w 363963"/>
              <a:gd name="connsiteY1" fmla="*/ 729615 h 1047115"/>
              <a:gd name="connisteX2" fmla="*/ 29953 w 363963"/>
              <a:gd name="connsiteY2" fmla="*/ 381000 h 1047115"/>
              <a:gd name="connisteX3" fmla="*/ 363963 w 363963"/>
              <a:gd name="connsiteY3" fmla="*/ 0 h 1047115"/>
            </a:gdLst>
            <a:ahLst/>
            <a:cxnLst>
              <a:cxn ang="0">
                <a:pos x="connisteX0" y="connsiteY0"/>
              </a:cxn>
              <a:cxn ang="0">
                <a:pos x="connisteX1" y="connsiteY1"/>
              </a:cxn>
              <a:cxn ang="0">
                <a:pos x="connisteX2" y="connsiteY2"/>
              </a:cxn>
              <a:cxn ang="0">
                <a:pos x="connisteX3" y="connsiteY3"/>
              </a:cxn>
            </a:cxnLst>
            <a:rect l="l" t="t" r="r" b="b"/>
            <a:pathLst>
              <a:path w="363964" h="1047115">
                <a:moveTo>
                  <a:pt x="283954" y="1047115"/>
                </a:moveTo>
                <a:cubicBezTo>
                  <a:pt x="240139" y="990600"/>
                  <a:pt x="112504" y="862965"/>
                  <a:pt x="61704" y="729615"/>
                </a:cubicBezTo>
                <a:cubicBezTo>
                  <a:pt x="10904" y="596265"/>
                  <a:pt x="-30371" y="527050"/>
                  <a:pt x="29954" y="381000"/>
                </a:cubicBezTo>
                <a:cubicBezTo>
                  <a:pt x="90279" y="234950"/>
                  <a:pt x="296654" y="69215"/>
                  <a:pt x="363964" y="0"/>
                </a:cubicBezTo>
              </a:path>
            </a:pathLst>
          </a:custGeom>
          <a:noFill/>
          <a:ln w="25400">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Caixa de Texto 23"/>
          <p:cNvSpPr txBox="1"/>
          <p:nvPr/>
        </p:nvSpPr>
        <p:spPr>
          <a:xfrm>
            <a:off x="4644390" y="2992755"/>
            <a:ext cx="11480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2.5V</a:t>
            </a:r>
            <a:endParaRPr lang="pt-BR" altLang="en-US" sz="24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23240" y="372110"/>
            <a:ext cx="704913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0" name="Conector Reto 29"/>
          <p:cNvCxnSpPr/>
          <p:nvPr/>
        </p:nvCxnSpPr>
        <p:spPr>
          <a:xfrm>
            <a:off x="1897380" y="4523105"/>
            <a:ext cx="108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rot="5400000">
            <a:off x="2245360" y="4126194"/>
            <a:ext cx="1783849" cy="748570"/>
            <a:chOff x="8610600" y="2524505"/>
            <a:chExt cx="1783849" cy="748570"/>
          </a:xfrm>
        </p:grpSpPr>
        <p:cxnSp>
          <p:nvCxnSpPr>
            <p:cNvPr id="33" name="Conector Reto 3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upo 51"/>
          <p:cNvGrpSpPr/>
          <p:nvPr/>
        </p:nvGrpSpPr>
        <p:grpSpPr>
          <a:xfrm rot="5400000" flipH="1">
            <a:off x="2841793" y="3105662"/>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54"/>
          <p:cNvCxnSpPr/>
          <p:nvPr/>
        </p:nvCxnSpPr>
        <p:spPr>
          <a:xfrm>
            <a:off x="3504565" y="3822700"/>
            <a:ext cx="82613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4222564" y="382286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7" name="CaixaDeTexto 47"/>
          <p:cNvSpPr txBox="1"/>
          <p:nvPr/>
        </p:nvSpPr>
        <p:spPr>
          <a:xfrm>
            <a:off x="3139440" y="2063750"/>
            <a:ext cx="718185"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425065" y="2861310"/>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cxnSp>
        <p:nvCxnSpPr>
          <p:cNvPr id="63" name="Conector Reto 62"/>
          <p:cNvCxnSpPr/>
          <p:nvPr/>
        </p:nvCxnSpPr>
        <p:spPr>
          <a:xfrm>
            <a:off x="3314669" y="538258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Elipse 67"/>
          <p:cNvSpPr/>
          <p:nvPr/>
        </p:nvSpPr>
        <p:spPr>
          <a:xfrm>
            <a:off x="523258" y="477366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9" name="Forma livre 68"/>
          <p:cNvSpPr/>
          <p:nvPr/>
        </p:nvSpPr>
        <p:spPr>
          <a:xfrm>
            <a:off x="582948" y="483462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0" name="Conector Reto 69"/>
          <p:cNvCxnSpPr/>
          <p:nvPr/>
        </p:nvCxnSpPr>
        <p:spPr>
          <a:xfrm rot="5400000">
            <a:off x="399380" y="551763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569282" y="58733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flipV="1">
            <a:off x="741380" y="452296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CaixaDeTexto 47"/>
          <p:cNvSpPr txBox="1"/>
          <p:nvPr/>
        </p:nvSpPr>
        <p:spPr>
          <a:xfrm>
            <a:off x="880128" y="504099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74" name="Caixa de Texto 23"/>
          <p:cNvSpPr txBox="1"/>
          <p:nvPr/>
        </p:nvSpPr>
        <p:spPr>
          <a:xfrm>
            <a:off x="1819275" y="4546600"/>
            <a:ext cx="113284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75" name="Grupo 74"/>
          <p:cNvGrpSpPr/>
          <p:nvPr/>
        </p:nvGrpSpPr>
        <p:grpSpPr>
          <a:xfrm rot="5400000" flipH="1">
            <a:off x="3686978" y="3082167"/>
            <a:ext cx="1274445" cy="234950"/>
            <a:chOff x="4152748" y="3524056"/>
            <a:chExt cx="1274569" cy="255373"/>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8" name="Caixa de Texto 23"/>
          <p:cNvSpPr txBox="1"/>
          <p:nvPr/>
        </p:nvSpPr>
        <p:spPr>
          <a:xfrm>
            <a:off x="3201035" y="2908300"/>
            <a:ext cx="156083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dirty="0" smtClean="0">
              <a:latin typeface="Comic Sans MS" panose="030F0702030302020204" pitchFamily="66" charset="0"/>
              <a:cs typeface="Comic Sans MS" panose="030F0702030302020204" pitchFamily="66" charset="0"/>
            </a:endParaRPr>
          </a:p>
        </p:txBody>
      </p:sp>
      <p:grpSp>
        <p:nvGrpSpPr>
          <p:cNvPr id="82" name="Grupo 81"/>
          <p:cNvGrpSpPr/>
          <p:nvPr/>
        </p:nvGrpSpPr>
        <p:grpSpPr>
          <a:xfrm rot="5400000" flipH="1">
            <a:off x="1627038" y="3105662"/>
            <a:ext cx="1274445" cy="234950"/>
            <a:chOff x="4152748" y="3524056"/>
            <a:chExt cx="1274569" cy="255373"/>
          </a:xfrm>
        </p:grpSpPr>
        <p:cxnSp>
          <p:nvCxnSpPr>
            <p:cNvPr id="8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84" name="Retângulo 8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5" name="Conector Reto 84"/>
          <p:cNvCxnSpPr/>
          <p:nvPr/>
        </p:nvCxnSpPr>
        <p:spPr>
          <a:xfrm>
            <a:off x="1383665" y="452501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rot="5400000">
            <a:off x="1018389" y="448545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5400000">
            <a:off x="1099669" y="449053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722630" y="4508500"/>
            <a:ext cx="5626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rot="5400000">
            <a:off x="1859635" y="4129131"/>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Caixa de Texto 23"/>
          <p:cNvSpPr txBox="1"/>
          <p:nvPr/>
        </p:nvSpPr>
        <p:spPr>
          <a:xfrm>
            <a:off x="1233805" y="2907665"/>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1" name="Caixa de Texto 23"/>
          <p:cNvSpPr txBox="1"/>
          <p:nvPr/>
        </p:nvSpPr>
        <p:spPr>
          <a:xfrm>
            <a:off x="746125" y="370205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p:sp>
        <p:nvSpPr>
          <p:cNvPr id="41" name="CaixaDeTexto 45"/>
          <p:cNvSpPr txBox="1"/>
          <p:nvPr/>
        </p:nvSpPr>
        <p:spPr>
          <a:xfrm>
            <a:off x="5109845" y="1541780"/>
            <a:ext cx="6620510" cy="521970"/>
          </a:xfrm>
          <a:prstGeom prst="rect">
            <a:avLst/>
          </a:prstGeom>
          <a:noFill/>
        </p:spPr>
        <p:txBody>
          <a:bodyPr wrap="square" rtlCol="0">
            <a:spAutoFit/>
          </a:bodyPr>
          <a:lstStyle/>
          <a:p>
            <a:pPr indent="0" algn="ctr"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Suponha que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0.7V e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15V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
        <p:nvSpPr>
          <p:cNvPr id="4" name="Forma livre 3"/>
          <p:cNvSpPr/>
          <p:nvPr/>
        </p:nvSpPr>
        <p:spPr>
          <a:xfrm flipH="1">
            <a:off x="4458970" y="2699385"/>
            <a:ext cx="363855" cy="1047115"/>
          </a:xfrm>
          <a:custGeom>
            <a:avLst/>
            <a:gdLst>
              <a:gd name="connisteX0" fmla="*/ 283953 w 363963"/>
              <a:gd name="connsiteY0" fmla="*/ 1047115 h 1047115"/>
              <a:gd name="connisteX1" fmla="*/ 61703 w 363963"/>
              <a:gd name="connsiteY1" fmla="*/ 729615 h 1047115"/>
              <a:gd name="connisteX2" fmla="*/ 29953 w 363963"/>
              <a:gd name="connsiteY2" fmla="*/ 381000 h 1047115"/>
              <a:gd name="connisteX3" fmla="*/ 363963 w 363963"/>
              <a:gd name="connsiteY3" fmla="*/ 0 h 1047115"/>
            </a:gdLst>
            <a:ahLst/>
            <a:cxnLst>
              <a:cxn ang="0">
                <a:pos x="connisteX0" y="connsiteY0"/>
              </a:cxn>
              <a:cxn ang="0">
                <a:pos x="connisteX1" y="connsiteY1"/>
              </a:cxn>
              <a:cxn ang="0">
                <a:pos x="connisteX2" y="connsiteY2"/>
              </a:cxn>
              <a:cxn ang="0">
                <a:pos x="connisteX3" y="connsiteY3"/>
              </a:cxn>
            </a:cxnLst>
            <a:rect l="l" t="t" r="r" b="b"/>
            <a:pathLst>
              <a:path w="363964" h="1047115">
                <a:moveTo>
                  <a:pt x="283954" y="1047115"/>
                </a:moveTo>
                <a:cubicBezTo>
                  <a:pt x="240139" y="990600"/>
                  <a:pt x="112504" y="862965"/>
                  <a:pt x="61704" y="729615"/>
                </a:cubicBezTo>
                <a:cubicBezTo>
                  <a:pt x="10904" y="596265"/>
                  <a:pt x="-30371" y="527050"/>
                  <a:pt x="29954" y="381000"/>
                </a:cubicBezTo>
                <a:cubicBezTo>
                  <a:pt x="90279" y="234950"/>
                  <a:pt x="296654" y="69215"/>
                  <a:pt x="363964" y="0"/>
                </a:cubicBezTo>
              </a:path>
            </a:pathLst>
          </a:custGeom>
          <a:noFill/>
          <a:ln w="25400">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Caixa de Texto 23"/>
          <p:cNvSpPr txBox="1"/>
          <p:nvPr/>
        </p:nvSpPr>
        <p:spPr>
          <a:xfrm>
            <a:off x="4644390" y="2992755"/>
            <a:ext cx="11480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2.5V</a:t>
            </a:r>
            <a:endParaRPr lang="pt-BR" altLang="en-US" sz="2400" dirty="0" smtClean="0">
              <a:latin typeface="Comic Sans MS" panose="030F0702030302020204" pitchFamily="66" charset="0"/>
              <a:cs typeface="Comic Sans MS" panose="030F0702030302020204" pitchFamily="66" charset="0"/>
            </a:endParaRPr>
          </a:p>
        </p:txBody>
      </p:sp>
      <p:sp>
        <p:nvSpPr>
          <p:cNvPr id="3" name="Forma livre 2"/>
          <p:cNvSpPr/>
          <p:nvPr/>
        </p:nvSpPr>
        <p:spPr>
          <a:xfrm>
            <a:off x="7205345" y="2669540"/>
            <a:ext cx="3047365" cy="2058670"/>
          </a:xfrm>
          <a:custGeom>
            <a:avLst/>
            <a:gdLst>
              <a:gd name="connisteX0" fmla="*/ 0 w 3047365"/>
              <a:gd name="connsiteY0" fmla="*/ 2053752 h 2058938"/>
              <a:gd name="connisteX1" fmla="*/ 238125 w 3047365"/>
              <a:gd name="connsiteY1" fmla="*/ 2037877 h 2058938"/>
              <a:gd name="connisteX2" fmla="*/ 476250 w 3047365"/>
              <a:gd name="connsiteY2" fmla="*/ 1878492 h 2058938"/>
              <a:gd name="connisteX3" fmla="*/ 809625 w 3047365"/>
              <a:gd name="connsiteY3" fmla="*/ 1370492 h 2058938"/>
              <a:gd name="connisteX4" fmla="*/ 1047115 w 3047365"/>
              <a:gd name="connsiteY4" fmla="*/ 434502 h 2058938"/>
              <a:gd name="connisteX5" fmla="*/ 1285240 w 3047365"/>
              <a:gd name="connsiteY5" fmla="*/ 21752 h 2058938"/>
              <a:gd name="connisteX6" fmla="*/ 1507490 w 3047365"/>
              <a:gd name="connsiteY6" fmla="*/ 196377 h 2058938"/>
              <a:gd name="connisteX7" fmla="*/ 1856740 w 3047365"/>
              <a:gd name="connsiteY7" fmla="*/ 1037117 h 2058938"/>
              <a:gd name="connisteX8" fmla="*/ 2063115 w 3047365"/>
              <a:gd name="connsiteY8" fmla="*/ 1846742 h 2058938"/>
              <a:gd name="connisteX9" fmla="*/ 2380615 w 3047365"/>
              <a:gd name="connsiteY9" fmla="*/ 2037877 h 2058938"/>
              <a:gd name="connisteX10" fmla="*/ 2380615 w 3047365"/>
              <a:gd name="connsiteY10" fmla="*/ 2037877 h 2058938"/>
              <a:gd name="connisteX11" fmla="*/ 2936240 w 3047365"/>
              <a:gd name="connsiteY11" fmla="*/ 2022002 h 2058938"/>
              <a:gd name="connisteX12" fmla="*/ 2936240 w 3047365"/>
              <a:gd name="connsiteY12" fmla="*/ 2022002 h 2058938"/>
              <a:gd name="connisteX13" fmla="*/ 3047365 w 3047365"/>
              <a:gd name="connsiteY13" fmla="*/ 2006127 h 205893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Lst>
            <a:rect l="l" t="t" r="r" b="b"/>
            <a:pathLst>
              <a:path w="3047365" h="2058939">
                <a:moveTo>
                  <a:pt x="0" y="2053753"/>
                </a:moveTo>
                <a:cubicBezTo>
                  <a:pt x="42545" y="2053753"/>
                  <a:pt x="142875" y="2072803"/>
                  <a:pt x="238125" y="2037878"/>
                </a:cubicBezTo>
                <a:cubicBezTo>
                  <a:pt x="333375" y="2002953"/>
                  <a:pt x="361950" y="2011843"/>
                  <a:pt x="476250" y="1878493"/>
                </a:cubicBezTo>
                <a:cubicBezTo>
                  <a:pt x="590550" y="1745143"/>
                  <a:pt x="695325" y="1659418"/>
                  <a:pt x="809625" y="1370493"/>
                </a:cubicBezTo>
                <a:cubicBezTo>
                  <a:pt x="923925" y="1081568"/>
                  <a:pt x="951865" y="704378"/>
                  <a:pt x="1047115" y="434503"/>
                </a:cubicBezTo>
                <a:cubicBezTo>
                  <a:pt x="1142365" y="164628"/>
                  <a:pt x="1193165" y="69378"/>
                  <a:pt x="1285240" y="21753"/>
                </a:cubicBezTo>
                <a:cubicBezTo>
                  <a:pt x="1377315" y="-25872"/>
                  <a:pt x="1393190" y="-6822"/>
                  <a:pt x="1507490" y="196378"/>
                </a:cubicBezTo>
                <a:cubicBezTo>
                  <a:pt x="1621790" y="399578"/>
                  <a:pt x="1745615" y="706918"/>
                  <a:pt x="1856740" y="1037118"/>
                </a:cubicBezTo>
                <a:cubicBezTo>
                  <a:pt x="1967865" y="1367318"/>
                  <a:pt x="1958340" y="1646718"/>
                  <a:pt x="2063115" y="1846743"/>
                </a:cubicBezTo>
                <a:cubicBezTo>
                  <a:pt x="2167890" y="2046768"/>
                  <a:pt x="2317115" y="1999778"/>
                  <a:pt x="2380615" y="2037878"/>
                </a:cubicBezTo>
                <a:cubicBezTo>
                  <a:pt x="2444115" y="2075978"/>
                  <a:pt x="2269490" y="2041053"/>
                  <a:pt x="2380615" y="2037878"/>
                </a:cubicBezTo>
                <a:cubicBezTo>
                  <a:pt x="2491740" y="2034703"/>
                  <a:pt x="2825115" y="2025178"/>
                  <a:pt x="2936240" y="2022003"/>
                </a:cubicBezTo>
                <a:cubicBezTo>
                  <a:pt x="3047365" y="2018828"/>
                  <a:pt x="2914015" y="2025178"/>
                  <a:pt x="2936240" y="2022003"/>
                </a:cubicBezTo>
                <a:cubicBezTo>
                  <a:pt x="2958465" y="2018828"/>
                  <a:pt x="3025140" y="2009303"/>
                  <a:pt x="3047365" y="2006128"/>
                </a:cubicBezTo>
              </a:path>
            </a:pathLst>
          </a:custGeom>
          <a:noFill/>
          <a:ln w="539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
          <p:cNvCxnSpPr/>
          <p:nvPr/>
        </p:nvCxnSpPr>
        <p:spPr>
          <a:xfrm>
            <a:off x="6816090" y="2669540"/>
            <a:ext cx="3634740" cy="0"/>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6911975" y="3129280"/>
            <a:ext cx="3634740"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6816090" y="4707890"/>
            <a:ext cx="3634740" cy="0"/>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1" name="CaixaDeTexto 47"/>
          <p:cNvSpPr txBox="1"/>
          <p:nvPr/>
        </p:nvSpPr>
        <p:spPr>
          <a:xfrm>
            <a:off x="8099874" y="2147096"/>
            <a:ext cx="212534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CMax</a:t>
            </a:r>
            <a:r>
              <a:rPr lang="pt-BR" sz="2800" i="1" dirty="0" smtClean="0">
                <a:latin typeface="Century Schoolbook" panose="02040604050505020304" pitchFamily="18" charset="0"/>
                <a:ea typeface="Cambria Math" panose="02040503050406030204" pitchFamily="18" charset="0"/>
              </a:rPr>
              <a:t> = 15V</a:t>
            </a:r>
            <a:endParaRPr lang="pt-BR" sz="2800" i="1" dirty="0" smtClean="0">
              <a:latin typeface="Century Schoolbook" panose="02040604050505020304" pitchFamily="18" charset="0"/>
              <a:ea typeface="Cambria Math" panose="02040503050406030204" pitchFamily="18" charset="0"/>
            </a:endParaRPr>
          </a:p>
        </p:txBody>
      </p:sp>
      <p:sp>
        <p:nvSpPr>
          <p:cNvPr id="12" name="CaixaDeTexto 47"/>
          <p:cNvSpPr txBox="1"/>
          <p:nvPr/>
        </p:nvSpPr>
        <p:spPr>
          <a:xfrm>
            <a:off x="7886514" y="4665506"/>
            <a:ext cx="219392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CMin</a:t>
            </a:r>
            <a:r>
              <a:rPr lang="pt-BR" sz="2800" i="1" dirty="0" smtClean="0">
                <a:latin typeface="Century Schoolbook" panose="02040604050505020304" pitchFamily="18" charset="0"/>
                <a:ea typeface="Cambria Math" panose="02040503050406030204" pitchFamily="18" charset="0"/>
              </a:rPr>
              <a:t> = 0.2V</a:t>
            </a:r>
            <a:endParaRPr lang="pt-BR" sz="2800" i="1" dirty="0" smtClean="0">
              <a:latin typeface="Century Schoolbook" panose="02040604050505020304" pitchFamily="18" charset="0"/>
              <a:ea typeface="Cambria Math" panose="02040503050406030204" pitchFamily="18" charset="0"/>
            </a:endParaRPr>
          </a:p>
        </p:txBody>
      </p:sp>
      <p:sp>
        <p:nvSpPr>
          <p:cNvPr id="13" name="CaixaDeTexto 47"/>
          <p:cNvSpPr txBox="1"/>
          <p:nvPr/>
        </p:nvSpPr>
        <p:spPr>
          <a:xfrm>
            <a:off x="8881559" y="3168176"/>
            <a:ext cx="208343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C0</a:t>
            </a:r>
            <a:r>
              <a:rPr lang="pt-BR" sz="2800" i="1" dirty="0" smtClean="0">
                <a:latin typeface="Century Schoolbook" panose="02040604050505020304" pitchFamily="18" charset="0"/>
                <a:ea typeface="Cambria Math" panose="02040503050406030204" pitchFamily="18" charset="0"/>
              </a:rPr>
              <a:t> = 12.5V</a:t>
            </a:r>
            <a:endParaRPr lang="pt-BR" sz="2800" i="1" dirty="0" smtClean="0">
              <a:latin typeface="Century Schoolbook" panose="02040604050505020304" pitchFamily="18" charset="0"/>
              <a:ea typeface="Cambria Math" panose="02040503050406030204" pitchFamily="18" charset="0"/>
            </a:endParaRPr>
          </a:p>
        </p:txBody>
      </p:sp>
      <p:sp>
        <p:nvSpPr>
          <p:cNvPr id="14" name="CaixaDeTexto 45"/>
          <p:cNvSpPr txBox="1"/>
          <p:nvPr/>
        </p:nvSpPr>
        <p:spPr>
          <a:xfrm>
            <a:off x="4458970" y="5389880"/>
            <a:ext cx="6620510" cy="521970"/>
          </a:xfrm>
          <a:prstGeom prst="rect">
            <a:avLst/>
          </a:prstGeom>
          <a:noFill/>
        </p:spPr>
        <p:txBody>
          <a:bodyPr wrap="square" rtlCol="0">
            <a:spAutoFit/>
          </a:bodyPr>
          <a:lstStyle/>
          <a:p>
            <a:pPr indent="0" algn="ctr"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Veja que a excursão é não simétrica.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cxnSp>
        <p:nvCxnSpPr>
          <p:cNvPr id="15" name="Conector de Seta Reta 14"/>
          <p:cNvCxnSpPr/>
          <p:nvPr/>
        </p:nvCxnSpPr>
        <p:spPr>
          <a:xfrm flipH="1">
            <a:off x="6904990" y="3158490"/>
            <a:ext cx="0" cy="1524635"/>
          </a:xfrm>
          <a:prstGeom prst="straightConnector1">
            <a:avLst/>
          </a:prstGeom>
          <a:ln w="1905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6" name="Conector de Seta Reta 15"/>
          <p:cNvCxnSpPr/>
          <p:nvPr/>
        </p:nvCxnSpPr>
        <p:spPr>
          <a:xfrm flipH="1">
            <a:off x="6892290" y="2666365"/>
            <a:ext cx="0" cy="468000"/>
          </a:xfrm>
          <a:prstGeom prst="straightConnector1">
            <a:avLst/>
          </a:prstGeom>
          <a:ln w="1905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7" name="CaixaDeTexto 47"/>
          <p:cNvSpPr txBox="1"/>
          <p:nvPr/>
        </p:nvSpPr>
        <p:spPr>
          <a:xfrm>
            <a:off x="5901504" y="3793016"/>
            <a:ext cx="99060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12.3V</a:t>
            </a:r>
            <a:endParaRPr lang="pt-BR" sz="2400" i="1" dirty="0" smtClean="0">
              <a:latin typeface="Century Schoolbook" panose="02040604050505020304" pitchFamily="18" charset="0"/>
              <a:ea typeface="Cambria Math" panose="02040503050406030204" pitchFamily="18" charset="0"/>
            </a:endParaRPr>
          </a:p>
        </p:txBody>
      </p:sp>
      <p:sp>
        <p:nvSpPr>
          <p:cNvPr id="18" name="CaixaDeTexto 47"/>
          <p:cNvSpPr txBox="1"/>
          <p:nvPr/>
        </p:nvSpPr>
        <p:spPr>
          <a:xfrm>
            <a:off x="5921189" y="2674146"/>
            <a:ext cx="821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2.5V</a:t>
            </a:r>
            <a:endParaRPr lang="pt-BR" sz="2400" i="1"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23240" y="372110"/>
            <a:ext cx="704913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0" name="Conector Reto 29"/>
          <p:cNvCxnSpPr/>
          <p:nvPr/>
        </p:nvCxnSpPr>
        <p:spPr>
          <a:xfrm>
            <a:off x="1897380" y="4523105"/>
            <a:ext cx="108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rot="5400000">
            <a:off x="2245360" y="4126194"/>
            <a:ext cx="1783849" cy="748570"/>
            <a:chOff x="8610600" y="2524505"/>
            <a:chExt cx="1783849" cy="748570"/>
          </a:xfrm>
        </p:grpSpPr>
        <p:cxnSp>
          <p:nvCxnSpPr>
            <p:cNvPr id="33" name="Conector Reto 3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upo 51"/>
          <p:cNvGrpSpPr/>
          <p:nvPr/>
        </p:nvGrpSpPr>
        <p:grpSpPr>
          <a:xfrm rot="5400000" flipH="1">
            <a:off x="2841793" y="3105662"/>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54"/>
          <p:cNvCxnSpPr/>
          <p:nvPr/>
        </p:nvCxnSpPr>
        <p:spPr>
          <a:xfrm>
            <a:off x="3504565" y="3822700"/>
            <a:ext cx="82613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4222564" y="382286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7" name="CaixaDeTexto 47"/>
          <p:cNvSpPr txBox="1"/>
          <p:nvPr/>
        </p:nvSpPr>
        <p:spPr>
          <a:xfrm>
            <a:off x="3139440" y="2063750"/>
            <a:ext cx="718185"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425065" y="2861310"/>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cxnSp>
        <p:nvCxnSpPr>
          <p:cNvPr id="63" name="Conector Reto 62"/>
          <p:cNvCxnSpPr/>
          <p:nvPr/>
        </p:nvCxnSpPr>
        <p:spPr>
          <a:xfrm>
            <a:off x="3314669" y="538258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Elipse 67"/>
          <p:cNvSpPr/>
          <p:nvPr/>
        </p:nvSpPr>
        <p:spPr>
          <a:xfrm>
            <a:off x="523258" y="477366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9" name="Forma livre 68"/>
          <p:cNvSpPr/>
          <p:nvPr/>
        </p:nvSpPr>
        <p:spPr>
          <a:xfrm>
            <a:off x="582948" y="483462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0" name="Conector Reto 69"/>
          <p:cNvCxnSpPr/>
          <p:nvPr/>
        </p:nvCxnSpPr>
        <p:spPr>
          <a:xfrm rot="5400000">
            <a:off x="399380" y="551763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569282" y="58733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flipV="1">
            <a:off x="741380" y="452296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CaixaDeTexto 47"/>
          <p:cNvSpPr txBox="1"/>
          <p:nvPr/>
        </p:nvSpPr>
        <p:spPr>
          <a:xfrm>
            <a:off x="880128" y="504099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74" name="Caixa de Texto 23"/>
          <p:cNvSpPr txBox="1"/>
          <p:nvPr/>
        </p:nvSpPr>
        <p:spPr>
          <a:xfrm>
            <a:off x="1819275" y="4546600"/>
            <a:ext cx="113284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75" name="Grupo 74"/>
          <p:cNvGrpSpPr/>
          <p:nvPr/>
        </p:nvGrpSpPr>
        <p:grpSpPr>
          <a:xfrm rot="5400000" flipH="1">
            <a:off x="3687613" y="3082167"/>
            <a:ext cx="1274445" cy="234950"/>
            <a:chOff x="4152748" y="3524056"/>
            <a:chExt cx="1274569" cy="255373"/>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8" name="Caixa de Texto 23"/>
          <p:cNvSpPr txBox="1"/>
          <p:nvPr/>
        </p:nvSpPr>
        <p:spPr>
          <a:xfrm>
            <a:off x="3201035" y="2908300"/>
            <a:ext cx="156083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dirty="0" smtClean="0">
              <a:latin typeface="Comic Sans MS" panose="030F0702030302020204" pitchFamily="66" charset="0"/>
              <a:cs typeface="Comic Sans MS" panose="030F0702030302020204" pitchFamily="66" charset="0"/>
            </a:endParaRPr>
          </a:p>
        </p:txBody>
      </p:sp>
      <p:grpSp>
        <p:nvGrpSpPr>
          <p:cNvPr id="82" name="Grupo 81"/>
          <p:cNvGrpSpPr/>
          <p:nvPr/>
        </p:nvGrpSpPr>
        <p:grpSpPr>
          <a:xfrm rot="5400000" flipH="1">
            <a:off x="1627038" y="3105662"/>
            <a:ext cx="1274445" cy="234950"/>
            <a:chOff x="4152748" y="3524056"/>
            <a:chExt cx="1274569" cy="255373"/>
          </a:xfrm>
        </p:grpSpPr>
        <p:cxnSp>
          <p:nvCxnSpPr>
            <p:cNvPr id="8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84" name="Retângulo 8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5" name="Conector Reto 84"/>
          <p:cNvCxnSpPr/>
          <p:nvPr/>
        </p:nvCxnSpPr>
        <p:spPr>
          <a:xfrm>
            <a:off x="1383665" y="452501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rot="5400000">
            <a:off x="1018389" y="448545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5400000">
            <a:off x="1099669" y="449053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722630" y="4508500"/>
            <a:ext cx="5626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rot="5400000">
            <a:off x="1859635" y="4113256"/>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Caixa de Texto 23"/>
          <p:cNvSpPr txBox="1"/>
          <p:nvPr/>
        </p:nvSpPr>
        <p:spPr>
          <a:xfrm>
            <a:off x="1233805" y="2907665"/>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1" name="Caixa de Texto 23"/>
          <p:cNvSpPr txBox="1"/>
          <p:nvPr/>
        </p:nvSpPr>
        <p:spPr>
          <a:xfrm>
            <a:off x="746125" y="373126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p:sp>
        <p:nvSpPr>
          <p:cNvPr id="41" name="CaixaDeTexto 45"/>
          <p:cNvSpPr txBox="1"/>
          <p:nvPr/>
        </p:nvSpPr>
        <p:spPr>
          <a:xfrm>
            <a:off x="5109845" y="1541780"/>
            <a:ext cx="6620510" cy="2045335"/>
          </a:xfrm>
          <a:prstGeom prst="rect">
            <a:avLst/>
          </a:prstGeom>
          <a:noFill/>
        </p:spPr>
        <p:txBody>
          <a:bodyPr wrap="square" rtlCol="0">
            <a:spAutoFit/>
          </a:bodyPr>
          <a:lstStyle/>
          <a:p>
            <a:pPr indent="0" algn="ctr"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Qual é a maior amplitude de uma senoide na entrada (sem distorção grande na saida)?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vin(t) = A</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sen(</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w</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
        <p:nvSpPr>
          <p:cNvPr id="4" name="Forma livre 3"/>
          <p:cNvSpPr/>
          <p:nvPr/>
        </p:nvSpPr>
        <p:spPr>
          <a:xfrm flipH="1">
            <a:off x="4458970" y="2699385"/>
            <a:ext cx="363855" cy="1047115"/>
          </a:xfrm>
          <a:custGeom>
            <a:avLst/>
            <a:gdLst>
              <a:gd name="connisteX0" fmla="*/ 283953 w 363963"/>
              <a:gd name="connsiteY0" fmla="*/ 1047115 h 1047115"/>
              <a:gd name="connisteX1" fmla="*/ 61703 w 363963"/>
              <a:gd name="connsiteY1" fmla="*/ 729615 h 1047115"/>
              <a:gd name="connisteX2" fmla="*/ 29953 w 363963"/>
              <a:gd name="connsiteY2" fmla="*/ 381000 h 1047115"/>
              <a:gd name="connisteX3" fmla="*/ 363963 w 363963"/>
              <a:gd name="connsiteY3" fmla="*/ 0 h 1047115"/>
            </a:gdLst>
            <a:ahLst/>
            <a:cxnLst>
              <a:cxn ang="0">
                <a:pos x="connisteX0" y="connsiteY0"/>
              </a:cxn>
              <a:cxn ang="0">
                <a:pos x="connisteX1" y="connsiteY1"/>
              </a:cxn>
              <a:cxn ang="0">
                <a:pos x="connisteX2" y="connsiteY2"/>
              </a:cxn>
              <a:cxn ang="0">
                <a:pos x="connisteX3" y="connsiteY3"/>
              </a:cxn>
            </a:cxnLst>
            <a:rect l="l" t="t" r="r" b="b"/>
            <a:pathLst>
              <a:path w="363964" h="1047115">
                <a:moveTo>
                  <a:pt x="283954" y="1047115"/>
                </a:moveTo>
                <a:cubicBezTo>
                  <a:pt x="240139" y="990600"/>
                  <a:pt x="112504" y="862965"/>
                  <a:pt x="61704" y="729615"/>
                </a:cubicBezTo>
                <a:cubicBezTo>
                  <a:pt x="10904" y="596265"/>
                  <a:pt x="-30371" y="527050"/>
                  <a:pt x="29954" y="381000"/>
                </a:cubicBezTo>
                <a:cubicBezTo>
                  <a:pt x="90279" y="234950"/>
                  <a:pt x="296654" y="69215"/>
                  <a:pt x="363964" y="0"/>
                </a:cubicBezTo>
              </a:path>
            </a:pathLst>
          </a:custGeom>
          <a:noFill/>
          <a:ln w="25400">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Caixa de Texto 23"/>
          <p:cNvSpPr txBox="1"/>
          <p:nvPr/>
        </p:nvSpPr>
        <p:spPr>
          <a:xfrm>
            <a:off x="4644390" y="2992755"/>
            <a:ext cx="11480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2.5V</a:t>
            </a:r>
            <a:endParaRPr lang="pt-BR" altLang="en-US" sz="2400" dirty="0" smtClean="0">
              <a:latin typeface="Comic Sans MS" panose="030F0702030302020204" pitchFamily="66" charset="0"/>
              <a:cs typeface="Comic Sans MS" panose="030F0702030302020204" pitchFamily="66" charset="0"/>
            </a:endParaRPr>
          </a:p>
        </p:txBody>
      </p:sp>
      <p:sp>
        <p:nvSpPr>
          <p:cNvPr id="14" name="CaixaDeTexto 45"/>
          <p:cNvSpPr txBox="1"/>
          <p:nvPr/>
        </p:nvSpPr>
        <p:spPr>
          <a:xfrm>
            <a:off x="5380990" y="3964305"/>
            <a:ext cx="6620510" cy="2506980"/>
          </a:xfrm>
          <a:prstGeom prst="rect">
            <a:avLst/>
          </a:prstGeom>
          <a:noFill/>
        </p:spPr>
        <p:txBody>
          <a:bodyPr wrap="square" rtlCol="0">
            <a:spAutoFit/>
          </a:bodyPr>
          <a:lstStyle/>
          <a:p>
            <a:pPr indent="0" algn="l"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Deveremos ter que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&lt; 2,5V   →  A</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&lt; 2,5/|G|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G =-100 então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18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A</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M</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 25 mV</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23240" y="372110"/>
            <a:ext cx="704913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0" name="Conector Reto 29"/>
          <p:cNvCxnSpPr/>
          <p:nvPr/>
        </p:nvCxnSpPr>
        <p:spPr>
          <a:xfrm>
            <a:off x="1856740" y="4824095"/>
            <a:ext cx="108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rot="5400000">
            <a:off x="2199005" y="4424644"/>
            <a:ext cx="1783849" cy="748570"/>
            <a:chOff x="8610600" y="2524505"/>
            <a:chExt cx="1783849" cy="748570"/>
          </a:xfrm>
        </p:grpSpPr>
        <p:cxnSp>
          <p:nvCxnSpPr>
            <p:cNvPr id="33" name="Conector Reto 3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upo 51"/>
          <p:cNvGrpSpPr/>
          <p:nvPr/>
        </p:nvGrpSpPr>
        <p:grpSpPr>
          <a:xfrm rot="5400000" flipH="1">
            <a:off x="2803693" y="3406652"/>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54"/>
          <p:cNvCxnSpPr/>
          <p:nvPr/>
        </p:nvCxnSpPr>
        <p:spPr>
          <a:xfrm>
            <a:off x="3467100" y="4123690"/>
            <a:ext cx="2946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4181924" y="412385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7" name="CaixaDeTexto 47"/>
          <p:cNvSpPr txBox="1"/>
          <p:nvPr/>
        </p:nvSpPr>
        <p:spPr>
          <a:xfrm>
            <a:off x="2555875" y="2524760"/>
            <a:ext cx="718185"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384425" y="3162300"/>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cxnSp>
        <p:nvCxnSpPr>
          <p:cNvPr id="63" name="Conector Reto 62"/>
          <p:cNvCxnSpPr/>
          <p:nvPr/>
        </p:nvCxnSpPr>
        <p:spPr>
          <a:xfrm>
            <a:off x="3274029" y="568357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Elipse 67"/>
          <p:cNvSpPr/>
          <p:nvPr/>
        </p:nvSpPr>
        <p:spPr>
          <a:xfrm>
            <a:off x="482618" y="507465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9" name="Forma livre 68"/>
          <p:cNvSpPr/>
          <p:nvPr/>
        </p:nvSpPr>
        <p:spPr>
          <a:xfrm>
            <a:off x="542308" y="513561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0" name="Conector Reto 69"/>
          <p:cNvCxnSpPr/>
          <p:nvPr/>
        </p:nvCxnSpPr>
        <p:spPr>
          <a:xfrm rot="5400000">
            <a:off x="358740" y="581862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528642" y="617437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flipV="1">
            <a:off x="700740" y="482395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CaixaDeTexto 47"/>
          <p:cNvSpPr txBox="1"/>
          <p:nvPr/>
        </p:nvSpPr>
        <p:spPr>
          <a:xfrm>
            <a:off x="839488" y="534198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74" name="Caixa de Texto 23"/>
          <p:cNvSpPr txBox="1"/>
          <p:nvPr/>
        </p:nvSpPr>
        <p:spPr>
          <a:xfrm>
            <a:off x="1778635" y="4860290"/>
            <a:ext cx="113284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75" name="Grupo 74"/>
          <p:cNvGrpSpPr/>
          <p:nvPr/>
        </p:nvGrpSpPr>
        <p:grpSpPr>
          <a:xfrm rot="5400000" flipH="1">
            <a:off x="3677453" y="3383157"/>
            <a:ext cx="1274445" cy="234950"/>
            <a:chOff x="4152748" y="3524056"/>
            <a:chExt cx="1274569" cy="255373"/>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8" name="Caixa de Texto 23"/>
          <p:cNvSpPr txBox="1"/>
          <p:nvPr/>
        </p:nvSpPr>
        <p:spPr>
          <a:xfrm>
            <a:off x="3160395" y="3209290"/>
            <a:ext cx="156083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dirty="0" smtClean="0">
              <a:latin typeface="Comic Sans MS" panose="030F0702030302020204" pitchFamily="66" charset="0"/>
              <a:cs typeface="Comic Sans MS" panose="030F0702030302020204" pitchFamily="66" charset="0"/>
            </a:endParaRPr>
          </a:p>
        </p:txBody>
      </p:sp>
      <p:grpSp>
        <p:nvGrpSpPr>
          <p:cNvPr id="82" name="Grupo 81"/>
          <p:cNvGrpSpPr/>
          <p:nvPr/>
        </p:nvGrpSpPr>
        <p:grpSpPr>
          <a:xfrm rot="5400000" flipH="1">
            <a:off x="1586398" y="3406652"/>
            <a:ext cx="1274445" cy="234950"/>
            <a:chOff x="4152748" y="3524056"/>
            <a:chExt cx="1274569" cy="255373"/>
          </a:xfrm>
        </p:grpSpPr>
        <p:cxnSp>
          <p:nvCxnSpPr>
            <p:cNvPr id="8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84" name="Retângulo 8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5" name="Conector Reto 84"/>
          <p:cNvCxnSpPr/>
          <p:nvPr/>
        </p:nvCxnSpPr>
        <p:spPr>
          <a:xfrm>
            <a:off x="1343025" y="4812665"/>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rot="5400000">
            <a:off x="977749" y="478644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5400000">
            <a:off x="1059029" y="479152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681990" y="4809490"/>
            <a:ext cx="5626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rot="5400000">
            <a:off x="1818995" y="4415516"/>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Caixa de Texto 23"/>
          <p:cNvSpPr txBox="1"/>
          <p:nvPr/>
        </p:nvSpPr>
        <p:spPr>
          <a:xfrm>
            <a:off x="1193165" y="3208655"/>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1" name="Caixa de Texto 23"/>
          <p:cNvSpPr txBox="1"/>
          <p:nvPr/>
        </p:nvSpPr>
        <p:spPr>
          <a:xfrm>
            <a:off x="725170" y="396430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p:sp>
        <p:nvSpPr>
          <p:cNvPr id="41" name="CaixaDeTexto 45"/>
          <p:cNvSpPr txBox="1"/>
          <p:nvPr/>
        </p:nvSpPr>
        <p:spPr>
          <a:xfrm>
            <a:off x="428625" y="894080"/>
            <a:ext cx="11334750" cy="1537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ideal seria neste circuito polariza-lo de forma que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esteja próximo a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fazer isso podemos colocar um capacitor em série com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
        <p:nvSpPr>
          <p:cNvPr id="14" name="CaixaDeTexto 45"/>
          <p:cNvSpPr txBox="1"/>
          <p:nvPr/>
        </p:nvSpPr>
        <p:spPr>
          <a:xfrm>
            <a:off x="5253355" y="2713355"/>
            <a:ext cx="6620510" cy="3169285"/>
          </a:xfrm>
          <a:prstGeom prst="rect">
            <a:avLst/>
          </a:prstGeom>
          <a:noFill/>
        </p:spPr>
        <p:txBody>
          <a:bodyPr wrap="square" rtlCol="0">
            <a:spAutoFit/>
          </a:bodyPr>
          <a:lstStyle/>
          <a:p>
            <a:pPr indent="0" algn="l"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Teremos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 </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18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Também</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a:p>
            <a:pPr indent="0" algn="l" fontAlgn="auto">
              <a:spcBef>
                <a:spcPts val="1800"/>
              </a:spcBef>
              <a:spcAft>
                <a:spcPts val="0"/>
              </a:spcAft>
              <a:buFont typeface="Arial" panose="020B0604020202020204" pitchFamily="34" charset="0"/>
              <a:buNone/>
            </a:pP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cxnSp>
        <p:nvCxnSpPr>
          <p:cNvPr id="3" name="Conector Reto 2"/>
          <p:cNvCxnSpPr/>
          <p:nvPr/>
        </p:nvCxnSpPr>
        <p:spPr>
          <a:xfrm rot="5400000">
            <a:off x="3509494" y="417176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rot="5400000">
            <a:off x="3606649" y="417684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3861435" y="4123690"/>
            <a:ext cx="46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 de Texto 23"/>
          <p:cNvSpPr txBox="1"/>
          <p:nvPr/>
        </p:nvSpPr>
        <p:spPr>
          <a:xfrm>
            <a:off x="3216910" y="433832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C</a:t>
            </a:r>
            <a:endParaRPr lang="pt-BR" altLang="en-US" sz="2800" b="1"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65" name="Caixa de Texto 64"/>
              <p:cNvSpPr txBox="1"/>
              <p:nvPr/>
            </p:nvSpPr>
            <p:spPr>
              <a:xfrm>
                <a:off x="4997450" y="5220335"/>
                <a:ext cx="6804025" cy="969645"/>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pt-BR" altLang="en-US"/>
              </a:p>
            </p:txBody>
          </p:sp>
        </mc:Choice>
        <mc:Fallback>
          <p:sp>
            <p:nvSpPr>
              <p:cNvPr id="65" name="Caixa de Texto 64"/>
              <p:cNvSpPr txBox="1">
                <a:spLocks noRot="1" noChangeAspect="1" noMove="1" noResize="1" noEditPoints="1" noAdjustHandles="1" noChangeArrowheads="1" noChangeShapeType="1" noTextEdit="1"/>
              </p:cNvSpPr>
              <p:nvPr/>
            </p:nvSpPr>
            <p:spPr>
              <a:xfrm>
                <a:off x="4997450" y="5220335"/>
                <a:ext cx="6804025" cy="96964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1355725" y="514985"/>
            <a:ext cx="9280525" cy="1069975"/>
          </a:xfrm>
          <a:prstGeom prst="rect">
            <a:avLst/>
          </a:prstGeom>
        </p:spPr>
        <p:txBody>
          <a:bodyPr>
            <a:normAutofit fontScale="25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70000"/>
              </a:lnSpc>
              <a:buFont typeface="Arial" panose="020B0604020202020204" pitchFamily="34" charset="0"/>
              <a:buNone/>
            </a:pPr>
            <a:r>
              <a:rPr lang="pt-BR" sz="14400" b="1" dirty="0" smtClean="0">
                <a:solidFill>
                  <a:srgbClr val="C00000"/>
                </a:solidFill>
                <a:latin typeface="Comic Sans MS" panose="030F0702030302020204" pitchFamily="66" charset="0"/>
              </a:rPr>
              <a:t>Sistema Linear e Invariante no Tempo</a:t>
            </a:r>
            <a:r>
              <a:rPr lang="pt-BR" sz="12800" b="1" dirty="0" smtClean="0">
                <a:solidFill>
                  <a:srgbClr val="C00000"/>
                </a:solidFill>
                <a:latin typeface="Comic Sans MS" panose="030F0702030302020204" pitchFamily="66" charset="0"/>
              </a:rPr>
              <a:t> </a:t>
            </a:r>
            <a:endParaRPr lang="pt-BR" sz="12800" b="1" dirty="0" smtClean="0">
              <a:solidFill>
                <a:srgbClr val="C00000"/>
              </a:solidFill>
              <a:latin typeface="Comic Sans MS" panose="030F0702030302020204" pitchFamily="66" charset="0"/>
            </a:endParaRPr>
          </a:p>
          <a:p>
            <a:pPr marL="0" indent="0" algn="ctr">
              <a:lnSpc>
                <a:spcPct val="70000"/>
              </a:lnSpc>
              <a:buFont typeface="Arial" panose="020B0604020202020204" pitchFamily="34" charset="0"/>
              <a:buNone/>
            </a:pPr>
            <a:r>
              <a:rPr lang="pt-BR" sz="11200" b="1" dirty="0" smtClean="0">
                <a:solidFill>
                  <a:schemeClr val="tx2"/>
                </a:solidFill>
                <a:latin typeface="Comic Sans MS" panose="030F0702030302020204" pitchFamily="66" charset="0"/>
              </a:rPr>
              <a:t>(considere condições iniciais nulas)</a:t>
            </a:r>
            <a:endParaRPr lang="pt-BR" sz="11200" b="1" dirty="0" smtClean="0">
              <a:solidFill>
                <a:schemeClr val="tx2"/>
              </a:solidFill>
              <a:latin typeface="Comic Sans MS" panose="030F0702030302020204" pitchFamily="66" charset="0"/>
            </a:endParaRPr>
          </a:p>
          <a:p>
            <a:pPr marL="0" indent="0" algn="ctr">
              <a:lnSpc>
                <a:spcPct val="150000"/>
              </a:lnSpc>
              <a:buNone/>
            </a:pPr>
            <a:endParaRPr lang="pt-BR" sz="2400" b="1" dirty="0" smtClean="0">
              <a:solidFill>
                <a:schemeClr val="tx2">
                  <a:lumMod val="50000"/>
                </a:schemeClr>
              </a:solidFill>
              <a:latin typeface="Comic Sans MS" panose="030F0702030302020204" pitchFamily="66" charset="0"/>
            </a:endParaRPr>
          </a:p>
          <a:p>
            <a:pPr marL="0" indent="0" algn="ctr">
              <a:lnSpc>
                <a:spcPct val="120000"/>
              </a:lnSpc>
              <a:buNone/>
            </a:pPr>
            <a:endParaRPr lang="pt-BR" sz="2400" b="1" dirty="0">
              <a:solidFill>
                <a:schemeClr val="tx2">
                  <a:lumMod val="50000"/>
                </a:schemeClr>
              </a:solidFill>
              <a:latin typeface="Comic Sans MS" panose="030F0702030302020204" pitchFamily="66" charset="0"/>
            </a:endParaRPr>
          </a:p>
          <a:p>
            <a:pPr marL="0" indent="0" algn="ctr">
              <a:lnSpc>
                <a:spcPct val="120000"/>
              </a:lnSpc>
              <a:buFont typeface="Arial" panose="020B0604020202020204" pitchFamily="34" charset="0"/>
              <a:buNone/>
            </a:pPr>
            <a:endParaRPr lang="pt-BR" sz="3200" b="1" dirty="0" smtClean="0">
              <a:solidFill>
                <a:schemeClr val="tx2">
                  <a:lumMod val="50000"/>
                </a:schemeClr>
              </a:solidFill>
              <a:latin typeface="Comic Sans MS" panose="030F0702030302020204" pitchFamily="66" charset="0"/>
            </a:endParaRPr>
          </a:p>
        </p:txBody>
      </p:sp>
      <p:sp>
        <p:nvSpPr>
          <p:cNvPr id="4" name="Retângulo 3"/>
          <p:cNvSpPr/>
          <p:nvPr/>
        </p:nvSpPr>
        <p:spPr>
          <a:xfrm>
            <a:off x="2141621" y="1931744"/>
            <a:ext cx="1540042" cy="12994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CaixaDeTexto 4"/>
          <p:cNvSpPr txBox="1"/>
          <p:nvPr/>
        </p:nvSpPr>
        <p:spPr>
          <a:xfrm>
            <a:off x="2701488" y="2136280"/>
            <a:ext cx="420308" cy="707886"/>
          </a:xfrm>
          <a:prstGeom prst="rect">
            <a:avLst/>
          </a:prstGeom>
          <a:noFill/>
        </p:spPr>
        <p:txBody>
          <a:bodyPr wrap="none" rtlCol="0">
            <a:spAutoFit/>
          </a:bodyPr>
          <a:lstStyle/>
          <a:p>
            <a:r>
              <a:rPr lang="pt-BR" sz="4000" dirty="0" smtClean="0"/>
              <a:t>S</a:t>
            </a:r>
            <a:endParaRPr lang="pt-BR" sz="4000" dirty="0"/>
          </a:p>
        </p:txBody>
      </p:sp>
      <p:cxnSp>
        <p:nvCxnSpPr>
          <p:cNvPr id="7" name="Conector de Seta Reta 6"/>
          <p:cNvCxnSpPr>
            <a:endCxn id="4" idx="1"/>
          </p:cNvCxnSpPr>
          <p:nvPr/>
        </p:nvCxnSpPr>
        <p:spPr>
          <a:xfrm>
            <a:off x="1491916" y="2581449"/>
            <a:ext cx="649705"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 name="Conector de Seta Reta 8"/>
          <p:cNvCxnSpPr>
            <a:stCxn id="4" idx="3"/>
          </p:cNvCxnSpPr>
          <p:nvPr/>
        </p:nvCxnSpPr>
        <p:spPr>
          <a:xfrm>
            <a:off x="3681663" y="2581449"/>
            <a:ext cx="625642"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 name="CaixaDeTexto 9"/>
          <p:cNvSpPr txBox="1"/>
          <p:nvPr/>
        </p:nvSpPr>
        <p:spPr>
          <a:xfrm>
            <a:off x="1355558" y="1931744"/>
            <a:ext cx="537327" cy="584775"/>
          </a:xfrm>
          <a:prstGeom prst="rect">
            <a:avLst/>
          </a:prstGeom>
          <a:noFill/>
        </p:spPr>
        <p:txBody>
          <a:bodyPr wrap="none" rtlCol="0">
            <a:spAutoFit/>
          </a:bodyPr>
          <a:lstStyle/>
          <a:p>
            <a:r>
              <a:rPr lang="pt-BR" sz="3200" dirty="0" smtClean="0"/>
              <a:t>X</a:t>
            </a:r>
            <a:r>
              <a:rPr lang="pt-BR" sz="3200" baseline="-25000" dirty="0" smtClean="0"/>
              <a:t>1</a:t>
            </a:r>
            <a:endParaRPr lang="pt-BR" sz="3200" baseline="-25000" dirty="0"/>
          </a:p>
        </p:txBody>
      </p:sp>
      <p:sp>
        <p:nvSpPr>
          <p:cNvPr id="11" name="CaixaDeTexto 10"/>
          <p:cNvSpPr txBox="1"/>
          <p:nvPr/>
        </p:nvSpPr>
        <p:spPr>
          <a:xfrm>
            <a:off x="3794041" y="1989668"/>
            <a:ext cx="524503" cy="584775"/>
          </a:xfrm>
          <a:prstGeom prst="rect">
            <a:avLst/>
          </a:prstGeom>
          <a:noFill/>
        </p:spPr>
        <p:txBody>
          <a:bodyPr wrap="none" rtlCol="0">
            <a:spAutoFit/>
          </a:bodyPr>
          <a:lstStyle/>
          <a:p>
            <a:r>
              <a:rPr lang="pt-BR" sz="3200" dirty="0"/>
              <a:t>Y</a:t>
            </a:r>
            <a:r>
              <a:rPr lang="pt-BR" sz="3200" baseline="-25000" dirty="0" smtClean="0"/>
              <a:t>1</a:t>
            </a:r>
            <a:endParaRPr lang="pt-BR" sz="3200" dirty="0"/>
          </a:p>
        </p:txBody>
      </p:sp>
      <p:sp>
        <p:nvSpPr>
          <p:cNvPr id="12" name="Retângulo 11"/>
          <p:cNvSpPr/>
          <p:nvPr/>
        </p:nvSpPr>
        <p:spPr>
          <a:xfrm>
            <a:off x="7840579" y="1924738"/>
            <a:ext cx="1540042" cy="12994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CaixaDeTexto 12"/>
          <p:cNvSpPr txBox="1"/>
          <p:nvPr/>
        </p:nvSpPr>
        <p:spPr>
          <a:xfrm>
            <a:off x="8400446" y="2129274"/>
            <a:ext cx="420308" cy="707886"/>
          </a:xfrm>
          <a:prstGeom prst="rect">
            <a:avLst/>
          </a:prstGeom>
          <a:noFill/>
        </p:spPr>
        <p:txBody>
          <a:bodyPr wrap="none" rtlCol="0">
            <a:spAutoFit/>
          </a:bodyPr>
          <a:lstStyle/>
          <a:p>
            <a:r>
              <a:rPr lang="pt-BR" sz="4000" dirty="0" smtClean="0"/>
              <a:t>S</a:t>
            </a:r>
            <a:endParaRPr lang="pt-BR" sz="4000" dirty="0"/>
          </a:p>
        </p:txBody>
      </p:sp>
      <p:cxnSp>
        <p:nvCxnSpPr>
          <p:cNvPr id="14" name="Conector de Seta Reta 13"/>
          <p:cNvCxnSpPr>
            <a:endCxn id="12" idx="1"/>
          </p:cNvCxnSpPr>
          <p:nvPr/>
        </p:nvCxnSpPr>
        <p:spPr>
          <a:xfrm>
            <a:off x="7190874" y="2574443"/>
            <a:ext cx="649705"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5" name="Conector de Seta Reta 14"/>
          <p:cNvCxnSpPr>
            <a:stCxn id="12" idx="3"/>
          </p:cNvCxnSpPr>
          <p:nvPr/>
        </p:nvCxnSpPr>
        <p:spPr>
          <a:xfrm>
            <a:off x="9380621" y="2574443"/>
            <a:ext cx="625642"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7054516" y="1924738"/>
            <a:ext cx="537327" cy="584775"/>
          </a:xfrm>
          <a:prstGeom prst="rect">
            <a:avLst/>
          </a:prstGeom>
          <a:noFill/>
        </p:spPr>
        <p:txBody>
          <a:bodyPr wrap="none" rtlCol="0">
            <a:spAutoFit/>
          </a:bodyPr>
          <a:lstStyle/>
          <a:p>
            <a:r>
              <a:rPr lang="pt-BR" sz="3200" dirty="0" smtClean="0"/>
              <a:t>X</a:t>
            </a:r>
            <a:r>
              <a:rPr lang="pt-BR" sz="3200" baseline="-25000" dirty="0"/>
              <a:t>2</a:t>
            </a:r>
            <a:endParaRPr lang="pt-BR" sz="3200" dirty="0"/>
          </a:p>
        </p:txBody>
      </p:sp>
      <p:sp>
        <p:nvSpPr>
          <p:cNvPr id="17" name="CaixaDeTexto 16"/>
          <p:cNvSpPr txBox="1"/>
          <p:nvPr/>
        </p:nvSpPr>
        <p:spPr>
          <a:xfrm>
            <a:off x="9492999" y="1982662"/>
            <a:ext cx="524503" cy="584775"/>
          </a:xfrm>
          <a:prstGeom prst="rect">
            <a:avLst/>
          </a:prstGeom>
          <a:noFill/>
        </p:spPr>
        <p:txBody>
          <a:bodyPr wrap="none" rtlCol="0">
            <a:spAutoFit/>
          </a:bodyPr>
          <a:lstStyle/>
          <a:p>
            <a:r>
              <a:rPr lang="pt-BR" sz="3200" dirty="0" smtClean="0"/>
              <a:t>Y</a:t>
            </a:r>
            <a:r>
              <a:rPr lang="pt-BR" sz="3200" baseline="-25000" dirty="0"/>
              <a:t>2</a:t>
            </a:r>
            <a:endParaRPr lang="pt-BR" sz="3200" dirty="0"/>
          </a:p>
        </p:txBody>
      </p:sp>
      <p:sp>
        <p:nvSpPr>
          <p:cNvPr id="18" name="Retângulo 17"/>
          <p:cNvSpPr/>
          <p:nvPr/>
        </p:nvSpPr>
        <p:spPr>
          <a:xfrm>
            <a:off x="4583316" y="3951828"/>
            <a:ext cx="1540042" cy="12994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9" name="CaixaDeTexto 18"/>
          <p:cNvSpPr txBox="1"/>
          <p:nvPr/>
        </p:nvSpPr>
        <p:spPr>
          <a:xfrm>
            <a:off x="5143183" y="4156364"/>
            <a:ext cx="420308" cy="707886"/>
          </a:xfrm>
          <a:prstGeom prst="rect">
            <a:avLst/>
          </a:prstGeom>
          <a:noFill/>
        </p:spPr>
        <p:txBody>
          <a:bodyPr wrap="none" rtlCol="0">
            <a:spAutoFit/>
          </a:bodyPr>
          <a:lstStyle/>
          <a:p>
            <a:r>
              <a:rPr lang="pt-BR" sz="4000" dirty="0" smtClean="0"/>
              <a:t>S</a:t>
            </a:r>
            <a:endParaRPr lang="pt-BR" sz="4000" dirty="0"/>
          </a:p>
        </p:txBody>
      </p:sp>
      <p:cxnSp>
        <p:nvCxnSpPr>
          <p:cNvPr id="20" name="Conector de Seta Reta 19"/>
          <p:cNvCxnSpPr>
            <a:endCxn id="18" idx="1"/>
          </p:cNvCxnSpPr>
          <p:nvPr/>
        </p:nvCxnSpPr>
        <p:spPr>
          <a:xfrm>
            <a:off x="3933611" y="4601533"/>
            <a:ext cx="649705"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Conector de Seta Reta 20"/>
          <p:cNvCxnSpPr>
            <a:stCxn id="18" idx="3"/>
          </p:cNvCxnSpPr>
          <p:nvPr/>
        </p:nvCxnSpPr>
        <p:spPr>
          <a:xfrm>
            <a:off x="6123358" y="4601533"/>
            <a:ext cx="625642"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2" name="CaixaDeTexto 21"/>
          <p:cNvSpPr txBox="1"/>
          <p:nvPr/>
        </p:nvSpPr>
        <p:spPr>
          <a:xfrm>
            <a:off x="2525933" y="3991846"/>
            <a:ext cx="2057400" cy="583565"/>
          </a:xfrm>
          <a:prstGeom prst="rect">
            <a:avLst/>
          </a:prstGeom>
          <a:noFill/>
        </p:spPr>
        <p:txBody>
          <a:bodyPr wrap="square" rtlCol="0">
            <a:spAutoFit/>
          </a:bodyPr>
          <a:lstStyle/>
          <a:p>
            <a:r>
              <a:rPr lang="pt-BR" sz="3200" dirty="0"/>
              <a:t>a</a:t>
            </a:r>
            <a:r>
              <a:rPr lang="pt-BR" sz="3200" baseline="-25000" dirty="0" smtClean="0"/>
              <a:t>1</a:t>
            </a:r>
            <a:r>
              <a:rPr lang="pt-BR" sz="3200" dirty="0" smtClean="0"/>
              <a:t>X</a:t>
            </a:r>
            <a:r>
              <a:rPr lang="pt-BR" sz="3200" baseline="-25000" dirty="0" smtClean="0"/>
              <a:t>1</a:t>
            </a:r>
            <a:r>
              <a:rPr lang="pt-BR" sz="3200" dirty="0" smtClean="0"/>
              <a:t>+ a</a:t>
            </a:r>
            <a:r>
              <a:rPr lang="pt-BR" sz="3200" baseline="-25000" dirty="0" smtClean="0"/>
              <a:t>2</a:t>
            </a:r>
            <a:r>
              <a:rPr lang="pt-BR" sz="3200" dirty="0" smtClean="0"/>
              <a:t>X</a:t>
            </a:r>
            <a:r>
              <a:rPr lang="pt-BR" sz="3200" baseline="-25000" dirty="0" smtClean="0"/>
              <a:t>2</a:t>
            </a:r>
            <a:endParaRPr lang="pt-BR" sz="3200" baseline="-25000" dirty="0"/>
          </a:p>
        </p:txBody>
      </p:sp>
      <p:sp>
        <p:nvSpPr>
          <p:cNvPr id="24" name="CaixaDeTexto 23"/>
          <p:cNvSpPr txBox="1"/>
          <p:nvPr/>
        </p:nvSpPr>
        <p:spPr>
          <a:xfrm>
            <a:off x="6486475" y="4015346"/>
            <a:ext cx="2057400" cy="583565"/>
          </a:xfrm>
          <a:prstGeom prst="rect">
            <a:avLst/>
          </a:prstGeom>
          <a:noFill/>
        </p:spPr>
        <p:txBody>
          <a:bodyPr wrap="square" rtlCol="0">
            <a:spAutoFit/>
          </a:bodyPr>
          <a:lstStyle/>
          <a:p>
            <a:r>
              <a:rPr lang="pt-BR" sz="3200" dirty="0"/>
              <a:t>a</a:t>
            </a:r>
            <a:r>
              <a:rPr lang="pt-BR" sz="3200" baseline="-25000" dirty="0" smtClean="0"/>
              <a:t>1</a:t>
            </a:r>
            <a:r>
              <a:rPr lang="pt-BR" sz="3200" dirty="0" smtClean="0"/>
              <a:t>Y</a:t>
            </a:r>
            <a:r>
              <a:rPr lang="pt-BR" sz="3200" baseline="-25000" dirty="0" smtClean="0"/>
              <a:t>1</a:t>
            </a:r>
            <a:r>
              <a:rPr lang="pt-BR" sz="3200" dirty="0" smtClean="0"/>
              <a:t>+ a</a:t>
            </a:r>
            <a:r>
              <a:rPr lang="pt-BR" sz="3200" baseline="-25000" dirty="0" smtClean="0"/>
              <a:t>2</a:t>
            </a:r>
            <a:r>
              <a:rPr lang="pt-BR" sz="3200" dirty="0"/>
              <a:t>Y</a:t>
            </a:r>
            <a:r>
              <a:rPr lang="pt-BR" sz="3200" baseline="-25000" dirty="0" smtClean="0"/>
              <a:t>2</a:t>
            </a:r>
            <a:endParaRPr lang="pt-BR" sz="3200" baseline="-25000" dirty="0"/>
          </a:p>
        </p:txBody>
      </p:sp>
      <p:sp>
        <p:nvSpPr>
          <p:cNvPr id="25" name="CaixaDeTexto 24"/>
          <p:cNvSpPr txBox="1"/>
          <p:nvPr/>
        </p:nvSpPr>
        <p:spPr>
          <a:xfrm>
            <a:off x="4324196" y="5495779"/>
            <a:ext cx="2478589" cy="583565"/>
          </a:xfrm>
          <a:prstGeom prst="rect">
            <a:avLst/>
          </a:prstGeom>
          <a:noFill/>
        </p:spPr>
        <p:txBody>
          <a:bodyPr wrap="square" rtlCol="0">
            <a:spAutoFit/>
          </a:bodyPr>
          <a:lstStyle/>
          <a:p>
            <a:r>
              <a:rPr lang="pt-BR" sz="3200" b="1" dirty="0" smtClean="0">
                <a:solidFill>
                  <a:srgbClr val="C00000"/>
                </a:solidFill>
                <a:latin typeface="Comic Sans MS" panose="030F0702030302020204" pitchFamily="66" charset="0"/>
              </a:rPr>
              <a:t>linearidade</a:t>
            </a:r>
            <a:endParaRPr lang="pt-BR" sz="3200" b="1" baseline="-25000" dirty="0">
              <a:solidFill>
                <a:srgbClr val="C0000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5" name="Caixa de Texto 64"/>
              <p:cNvSpPr txBox="1"/>
              <p:nvPr/>
            </p:nvSpPr>
            <p:spPr>
              <a:xfrm>
                <a:off x="1362075" y="488950"/>
                <a:ext cx="9131300" cy="1997710"/>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num>
                        <m:den>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f>
                                <m:fPr>
                                  <m:type m:val="skw"/>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type m:val="skw"/>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den>
                          </m:f>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den>
                      </m:f>
                    </m:oMath>
                  </m:oMathPara>
                </a14:m>
                <a:endParaRPr lang="pt-BR" altLang="en-US"/>
              </a:p>
            </p:txBody>
          </p:sp>
        </mc:Choice>
        <mc:Fallback>
          <p:sp>
            <p:nvSpPr>
              <p:cNvPr id="65" name="Caixa de Texto 64"/>
              <p:cNvSpPr txBox="1">
                <a:spLocks noRot="1" noChangeAspect="1" noMove="1" noResize="1" noEditPoints="1" noAdjustHandles="1" noChangeArrowheads="1" noChangeShapeType="1" noTextEdit="1"/>
              </p:cNvSpPr>
              <p:nvPr/>
            </p:nvSpPr>
            <p:spPr>
              <a:xfrm>
                <a:off x="1362075" y="488950"/>
                <a:ext cx="9131300" cy="199771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3166745" y="2696210"/>
                <a:ext cx="5370195" cy="521970"/>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pt-BR" altLang="en-US"/>
              </a:p>
            </p:txBody>
          </p:sp>
        </mc:Choice>
        <mc:Fallback>
          <p:sp>
            <p:nvSpPr>
              <p:cNvPr id="3" name="Caixa de Texto 2"/>
              <p:cNvSpPr txBox="1">
                <a:spLocks noRot="1" noChangeAspect="1" noMove="1" noResize="1" noEditPoints="1" noAdjustHandles="1" noChangeArrowheads="1" noChangeShapeType="1" noTextEdit="1"/>
              </p:cNvSpPr>
              <p:nvPr/>
            </p:nvSpPr>
            <p:spPr>
              <a:xfrm>
                <a:off x="3166745" y="2696210"/>
                <a:ext cx="5370195" cy="52197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3166745" y="3483610"/>
                <a:ext cx="5379085" cy="521970"/>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pt-BR" altLang="en-US"/>
              </a:p>
            </p:txBody>
          </p:sp>
        </mc:Choice>
        <mc:Fallback>
          <p:sp>
            <p:nvSpPr>
              <p:cNvPr id="4" name="Caixa de Texto 3"/>
              <p:cNvSpPr txBox="1">
                <a:spLocks noRot="1" noChangeAspect="1" noMove="1" noResize="1" noEditPoints="1" noAdjustHandles="1" noChangeArrowheads="1" noChangeShapeType="1" noTextEdit="1"/>
              </p:cNvSpPr>
              <p:nvPr/>
            </p:nvSpPr>
            <p:spPr>
              <a:xfrm>
                <a:off x="3166745" y="3483610"/>
                <a:ext cx="5379085" cy="521970"/>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1" name="CaixaDeTexto 45"/>
              <p:cNvSpPr txBox="1"/>
              <p:nvPr/>
            </p:nvSpPr>
            <p:spPr>
              <a:xfrm>
                <a:off x="584835" y="4151630"/>
                <a:ext cx="11334750"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termo </a:t>
                </a:r>
                <a14:m>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 deve ser maior que zero ou seja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41" name="CaixaDeTexto 45"/>
              <p:cNvSpPr txBox="1">
                <a:spLocks noRot="1" noChangeAspect="1" noMove="1" noResize="1" noEditPoints="1" noAdjustHandles="1" noChangeArrowheads="1" noChangeShapeType="1" noTextEdit="1"/>
              </p:cNvSpPr>
              <p:nvPr/>
            </p:nvSpPr>
            <p:spPr>
              <a:xfrm>
                <a:off x="584835" y="4151630"/>
                <a:ext cx="11334750" cy="52197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 de Texto 4"/>
              <p:cNvSpPr txBox="1"/>
              <p:nvPr/>
            </p:nvSpPr>
            <p:spPr>
              <a:xfrm>
                <a:off x="944880" y="4864735"/>
                <a:ext cx="231711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944880" y="4864735"/>
                <a:ext cx="2317115" cy="521970"/>
              </a:xfrm>
              <a:prstGeom prst="rect">
                <a:avLst/>
              </a:prstGeom>
              <a:blipFill rotWithShape="1">
                <a:blip r:embed="rId5"/>
                <a:stretch>
                  <a:fillRect r="-329"/>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 de Texto 5"/>
              <p:cNvSpPr txBox="1"/>
              <p:nvPr/>
            </p:nvSpPr>
            <p:spPr>
              <a:xfrm>
                <a:off x="4211320" y="5511165"/>
                <a:ext cx="3769995" cy="978535"/>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pt-BR" altLang="en-US"/>
              </a:p>
            </p:txBody>
          </p:sp>
        </mc:Choice>
        <mc:Fallback>
          <p:sp>
            <p:nvSpPr>
              <p:cNvPr id="6" name="Caixa de Texto 5"/>
              <p:cNvSpPr txBox="1">
                <a:spLocks noRot="1" noChangeAspect="1" noMove="1" noResize="1" noEditPoints="1" noAdjustHandles="1" noChangeArrowheads="1" noChangeShapeType="1" noTextEdit="1"/>
              </p:cNvSpPr>
              <p:nvPr/>
            </p:nvSpPr>
            <p:spPr>
              <a:xfrm>
                <a:off x="4211320" y="5511165"/>
                <a:ext cx="3769995" cy="978535"/>
              </a:xfrm>
              <a:prstGeom prst="rect">
                <a:avLst/>
              </a:prstGeom>
              <a:blipFill rotWithShape="1">
                <a:blip r:embed="rId6"/>
                <a:stretch>
                  <a:fillRect/>
                </a:stretch>
              </a:blipFill>
            </p:spPr>
            <p:txBody>
              <a:bodyPr/>
              <a:lstStyle/>
              <a:p>
                <a:r>
                  <a:rPr lang="pt-BR" altLang="en-US">
                    <a:noFill/>
                  </a:rPr>
                  <a:t> </a:t>
                </a:r>
              </a:p>
            </p:txBody>
          </p:sp>
        </mc:Fallback>
      </mc:AlternateContent>
      <p:sp>
        <p:nvSpPr>
          <p:cNvPr id="7" name="CaixaDeTexto 45"/>
          <p:cNvSpPr txBox="1"/>
          <p:nvPr/>
        </p:nvSpPr>
        <p:spPr>
          <a:xfrm>
            <a:off x="711835" y="5739130"/>
            <a:ext cx="3858260"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 fim teremos</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
        <p:nvSpPr>
          <p:cNvPr id="8" name="CaixaDeTexto 45"/>
          <p:cNvSpPr txBox="1"/>
          <p:nvPr/>
        </p:nvSpPr>
        <p:spPr>
          <a:xfrm>
            <a:off x="3409950" y="4864735"/>
            <a:ext cx="6317615"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G= -100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&gt; 5V)</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23240" y="372110"/>
            <a:ext cx="704913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0" name="Conector Reto 29"/>
          <p:cNvCxnSpPr/>
          <p:nvPr/>
        </p:nvCxnSpPr>
        <p:spPr>
          <a:xfrm>
            <a:off x="1856740" y="4824095"/>
            <a:ext cx="108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rot="5400000">
            <a:off x="2204720" y="4424644"/>
            <a:ext cx="1783849" cy="748570"/>
            <a:chOff x="8610600" y="2524505"/>
            <a:chExt cx="1783849" cy="748570"/>
          </a:xfrm>
        </p:grpSpPr>
        <p:cxnSp>
          <p:nvCxnSpPr>
            <p:cNvPr id="33" name="Conector Reto 3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upo 51"/>
          <p:cNvGrpSpPr/>
          <p:nvPr/>
        </p:nvGrpSpPr>
        <p:grpSpPr>
          <a:xfrm rot="5400000" flipH="1">
            <a:off x="2817028" y="3406652"/>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54"/>
          <p:cNvCxnSpPr/>
          <p:nvPr/>
        </p:nvCxnSpPr>
        <p:spPr>
          <a:xfrm>
            <a:off x="3482975" y="4123690"/>
            <a:ext cx="2946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4181924" y="412385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7" name="CaixaDeTexto 47"/>
          <p:cNvSpPr txBox="1"/>
          <p:nvPr/>
        </p:nvSpPr>
        <p:spPr>
          <a:xfrm>
            <a:off x="2555875" y="2524760"/>
            <a:ext cx="718185"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384425" y="3162300"/>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cxnSp>
        <p:nvCxnSpPr>
          <p:cNvPr id="63" name="Conector Reto 62"/>
          <p:cNvCxnSpPr/>
          <p:nvPr/>
        </p:nvCxnSpPr>
        <p:spPr>
          <a:xfrm>
            <a:off x="3289269" y="568357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Elipse 67"/>
          <p:cNvSpPr/>
          <p:nvPr/>
        </p:nvSpPr>
        <p:spPr>
          <a:xfrm>
            <a:off x="482618" y="507465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9" name="Forma livre 68"/>
          <p:cNvSpPr/>
          <p:nvPr/>
        </p:nvSpPr>
        <p:spPr>
          <a:xfrm>
            <a:off x="542308" y="513561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0" name="Conector Reto 69"/>
          <p:cNvCxnSpPr/>
          <p:nvPr/>
        </p:nvCxnSpPr>
        <p:spPr>
          <a:xfrm rot="5400000">
            <a:off x="358740" y="581862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528642" y="617437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flipV="1">
            <a:off x="700740" y="482395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CaixaDeTexto 47"/>
          <p:cNvSpPr txBox="1"/>
          <p:nvPr/>
        </p:nvSpPr>
        <p:spPr>
          <a:xfrm>
            <a:off x="839488" y="534198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74" name="Caixa de Texto 23"/>
          <p:cNvSpPr txBox="1"/>
          <p:nvPr/>
        </p:nvSpPr>
        <p:spPr>
          <a:xfrm>
            <a:off x="1778635" y="4847590"/>
            <a:ext cx="113284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75" name="Grupo 74"/>
          <p:cNvGrpSpPr/>
          <p:nvPr/>
        </p:nvGrpSpPr>
        <p:grpSpPr>
          <a:xfrm rot="5400000" flipH="1">
            <a:off x="3677453" y="3383157"/>
            <a:ext cx="1274445" cy="234950"/>
            <a:chOff x="4152748" y="3524056"/>
            <a:chExt cx="1274569" cy="255373"/>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8" name="Caixa de Texto 23"/>
          <p:cNvSpPr txBox="1"/>
          <p:nvPr/>
        </p:nvSpPr>
        <p:spPr>
          <a:xfrm>
            <a:off x="3522345" y="3209290"/>
            <a:ext cx="8293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dirty="0" smtClean="0">
              <a:latin typeface="Comic Sans MS" panose="030F0702030302020204" pitchFamily="66" charset="0"/>
              <a:cs typeface="Comic Sans MS" panose="030F0702030302020204" pitchFamily="66" charset="0"/>
            </a:endParaRPr>
          </a:p>
        </p:txBody>
      </p:sp>
      <p:grpSp>
        <p:nvGrpSpPr>
          <p:cNvPr id="82" name="Grupo 81"/>
          <p:cNvGrpSpPr/>
          <p:nvPr/>
        </p:nvGrpSpPr>
        <p:grpSpPr>
          <a:xfrm rot="5400000" flipH="1">
            <a:off x="1586398" y="3406652"/>
            <a:ext cx="1274445" cy="234950"/>
            <a:chOff x="4152748" y="3524056"/>
            <a:chExt cx="1274569" cy="255373"/>
          </a:xfrm>
        </p:grpSpPr>
        <p:cxnSp>
          <p:nvCxnSpPr>
            <p:cNvPr id="8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84" name="Retângulo 8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5" name="Conector Reto 84"/>
          <p:cNvCxnSpPr/>
          <p:nvPr/>
        </p:nvCxnSpPr>
        <p:spPr>
          <a:xfrm>
            <a:off x="1343025" y="4810125"/>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rot="5400000">
            <a:off x="977749" y="478644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5400000">
            <a:off x="1059029" y="479152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681990" y="4809490"/>
            <a:ext cx="5626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rot="5400000">
            <a:off x="1818995" y="4415516"/>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Caixa de Texto 23"/>
          <p:cNvSpPr txBox="1"/>
          <p:nvPr/>
        </p:nvSpPr>
        <p:spPr>
          <a:xfrm>
            <a:off x="1193165" y="3208655"/>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1" name="Caixa de Texto 23"/>
          <p:cNvSpPr txBox="1"/>
          <p:nvPr/>
        </p:nvSpPr>
        <p:spPr>
          <a:xfrm>
            <a:off x="725170" y="396430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p:sp>
        <p:nvSpPr>
          <p:cNvPr id="41" name="CaixaDeTexto 45"/>
          <p:cNvSpPr txBox="1"/>
          <p:nvPr/>
        </p:nvSpPr>
        <p:spPr>
          <a:xfrm>
            <a:off x="428625" y="894080"/>
            <a:ext cx="11334750" cy="110680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Utilizemos as relações: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 -100;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10V;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1,0k Ohm;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100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cxnSp>
        <p:nvCxnSpPr>
          <p:cNvPr id="4" name="Conector Reto 3"/>
          <p:cNvCxnSpPr/>
          <p:nvPr/>
        </p:nvCxnSpPr>
        <p:spPr>
          <a:xfrm rot="5400000">
            <a:off x="3525369" y="417176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rot="5400000">
            <a:off x="3606649" y="417684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3861435" y="4123690"/>
            <a:ext cx="46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 de Texto 23"/>
          <p:cNvSpPr txBox="1"/>
          <p:nvPr/>
        </p:nvSpPr>
        <p:spPr>
          <a:xfrm>
            <a:off x="3216910" y="433832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C</a:t>
            </a:r>
            <a:endParaRPr lang="pt-BR" altLang="en-US" sz="2800" b="1"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3" name="Caixa de Texto 12"/>
              <p:cNvSpPr txBox="1"/>
              <p:nvPr/>
            </p:nvSpPr>
            <p:spPr>
              <a:xfrm>
                <a:off x="4782185" y="2397760"/>
                <a:ext cx="7263765" cy="978535"/>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m:oMathPara>
                </a14:m>
                <a:endParaRPr lang="pt-BR" altLang="en-US"/>
              </a:p>
            </p:txBody>
          </p:sp>
        </mc:Choice>
        <mc:Fallback>
          <p:sp>
            <p:nvSpPr>
              <p:cNvPr id="13" name="Caixa de Texto 12"/>
              <p:cNvSpPr txBox="1">
                <a:spLocks noRot="1" noChangeAspect="1" noMove="1" noResize="1" noEditPoints="1" noAdjustHandles="1" noChangeArrowheads="1" noChangeShapeType="1" noTextEdit="1"/>
              </p:cNvSpPr>
              <p:nvPr/>
            </p:nvSpPr>
            <p:spPr>
              <a:xfrm>
                <a:off x="4782185" y="2397760"/>
                <a:ext cx="7263765" cy="978535"/>
              </a:xfrm>
              <a:prstGeom prst="rect">
                <a:avLst/>
              </a:prstGeom>
              <a:blipFill rotWithShape="1">
                <a:blip r:embed="rId1"/>
                <a:stretch>
                  <a:fillRect/>
                </a:stretch>
              </a:blipFill>
            </p:spPr>
            <p:txBody>
              <a:bodyPr/>
              <a:lstStyle/>
              <a:p>
                <a:r>
                  <a:rPr lang="pt-BR" altLang="en-US">
                    <a:noFill/>
                  </a:rPr>
                  <a:t> </a:t>
                </a:r>
              </a:p>
            </p:txBody>
          </p:sp>
        </mc:Fallback>
      </mc:AlternateContent>
      <p:sp>
        <p:nvSpPr>
          <p:cNvPr id="15" name="Caixa de Texto 14"/>
          <p:cNvSpPr txBox="1"/>
          <p:nvPr/>
        </p:nvSpPr>
        <p:spPr>
          <a:xfrm>
            <a:off x="4963160" y="3888740"/>
            <a:ext cx="6134735" cy="521970"/>
          </a:xfrm>
          <a:prstGeom prst="rect">
            <a:avLst/>
          </a:prstGeom>
          <a:noFill/>
        </p:spPr>
        <p:txBody>
          <a:bodyPr wrap="none" rtlCol="0" anchor="t">
            <a:spAutoFit/>
          </a:bodyPr>
          <a:lstStyle/>
          <a:p>
            <a:pPr indent="0" algn="l" fontAlgn="auto">
              <a:spcBef>
                <a:spcPts val="1800"/>
              </a:spcBef>
              <a:spcAft>
                <a:spcPts val="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=10/(2*5m)= 1 kOhm</a:t>
            </a:r>
            <a:endPar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6" name="Caixa de Texto 15"/>
              <p:cNvSpPr txBox="1"/>
              <p:nvPr/>
            </p:nvSpPr>
            <p:spPr>
              <a:xfrm>
                <a:off x="4963160" y="4501515"/>
                <a:ext cx="1541145" cy="975360"/>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den>
                      </m:f>
                    </m:oMath>
                  </m:oMathPara>
                </a14:m>
                <a:endParaRPr lang="pt-BR" altLang="en-US"/>
              </a:p>
            </p:txBody>
          </p:sp>
        </mc:Choice>
        <mc:Fallback>
          <p:sp>
            <p:nvSpPr>
              <p:cNvPr id="16" name="Caixa de Texto 15"/>
              <p:cNvSpPr txBox="1">
                <a:spLocks noRot="1" noChangeAspect="1" noMove="1" noResize="1" noEditPoints="1" noAdjustHandles="1" noChangeArrowheads="1" noChangeShapeType="1" noTextEdit="1"/>
              </p:cNvSpPr>
              <p:nvPr/>
            </p:nvSpPr>
            <p:spPr>
              <a:xfrm>
                <a:off x="4963160" y="4501515"/>
                <a:ext cx="1541145" cy="97536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 name="Caixa de Texto 16"/>
              <p:cNvSpPr txBox="1"/>
              <p:nvPr/>
            </p:nvSpPr>
            <p:spPr>
              <a:xfrm>
                <a:off x="4578985" y="5683885"/>
                <a:ext cx="7327900" cy="521970"/>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𝟏𝟖𝟔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𝒌𝑶𝒉𝒎</m:t>
                      </m:r>
                    </m:oMath>
                  </m:oMathPara>
                </a14:m>
                <a:endParaRPr lang="pt-BR" altLang="en-US"/>
              </a:p>
            </p:txBody>
          </p:sp>
        </mc:Choice>
        <mc:Fallback>
          <p:sp>
            <p:nvSpPr>
              <p:cNvPr id="17" name="Caixa de Texto 16"/>
              <p:cNvSpPr txBox="1">
                <a:spLocks noRot="1" noChangeAspect="1" noMove="1" noResize="1" noEditPoints="1" noAdjustHandles="1" noChangeArrowheads="1" noChangeShapeType="1" noTextEdit="1"/>
              </p:cNvSpPr>
              <p:nvPr/>
            </p:nvSpPr>
            <p:spPr>
              <a:xfrm>
                <a:off x="4578985" y="5683885"/>
                <a:ext cx="7327900" cy="521970"/>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23240" y="372110"/>
            <a:ext cx="704913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0" name="Conector Reto 29"/>
          <p:cNvCxnSpPr/>
          <p:nvPr/>
        </p:nvCxnSpPr>
        <p:spPr>
          <a:xfrm>
            <a:off x="1902460" y="4610735"/>
            <a:ext cx="108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rot="5400000">
            <a:off x="2250440" y="4211284"/>
            <a:ext cx="1783849" cy="748570"/>
            <a:chOff x="8610600" y="2524505"/>
            <a:chExt cx="1783849" cy="748570"/>
          </a:xfrm>
        </p:grpSpPr>
        <p:cxnSp>
          <p:nvCxnSpPr>
            <p:cNvPr id="33" name="Conector Reto 3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upo 51"/>
          <p:cNvGrpSpPr/>
          <p:nvPr/>
        </p:nvGrpSpPr>
        <p:grpSpPr>
          <a:xfrm rot="5400000" flipH="1">
            <a:off x="2846873" y="3193292"/>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54"/>
          <p:cNvCxnSpPr/>
          <p:nvPr/>
        </p:nvCxnSpPr>
        <p:spPr>
          <a:xfrm>
            <a:off x="3512820" y="3910330"/>
            <a:ext cx="2946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4227644" y="391049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7" name="CaixaDeTexto 47"/>
          <p:cNvSpPr txBox="1"/>
          <p:nvPr/>
        </p:nvSpPr>
        <p:spPr>
          <a:xfrm>
            <a:off x="2601595" y="2311400"/>
            <a:ext cx="718185"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430145" y="2948940"/>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cxnSp>
        <p:nvCxnSpPr>
          <p:cNvPr id="63" name="Conector Reto 62"/>
          <p:cNvCxnSpPr/>
          <p:nvPr/>
        </p:nvCxnSpPr>
        <p:spPr>
          <a:xfrm>
            <a:off x="3319749" y="547021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Elipse 67"/>
          <p:cNvSpPr/>
          <p:nvPr/>
        </p:nvSpPr>
        <p:spPr>
          <a:xfrm>
            <a:off x="528338" y="486129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9" name="Forma livre 68"/>
          <p:cNvSpPr/>
          <p:nvPr/>
        </p:nvSpPr>
        <p:spPr>
          <a:xfrm>
            <a:off x="588028" y="492225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0" name="Conector Reto 69"/>
          <p:cNvCxnSpPr/>
          <p:nvPr/>
        </p:nvCxnSpPr>
        <p:spPr>
          <a:xfrm rot="5400000">
            <a:off x="404460" y="560526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574362" y="596101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flipV="1">
            <a:off x="746460" y="461059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CaixaDeTexto 47"/>
          <p:cNvSpPr txBox="1"/>
          <p:nvPr/>
        </p:nvSpPr>
        <p:spPr>
          <a:xfrm>
            <a:off x="885208" y="512862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74" name="Caixa de Texto 23"/>
          <p:cNvSpPr txBox="1"/>
          <p:nvPr/>
        </p:nvSpPr>
        <p:spPr>
          <a:xfrm>
            <a:off x="1824355" y="4634230"/>
            <a:ext cx="113284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75" name="Grupo 74"/>
          <p:cNvGrpSpPr/>
          <p:nvPr/>
        </p:nvGrpSpPr>
        <p:grpSpPr>
          <a:xfrm rot="5400000" flipH="1">
            <a:off x="3723173" y="3169797"/>
            <a:ext cx="1274445" cy="234950"/>
            <a:chOff x="4152748" y="3524056"/>
            <a:chExt cx="1274569" cy="255373"/>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8" name="Caixa de Texto 23"/>
          <p:cNvSpPr txBox="1"/>
          <p:nvPr/>
        </p:nvSpPr>
        <p:spPr>
          <a:xfrm>
            <a:off x="3206115" y="2995930"/>
            <a:ext cx="156083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dirty="0" smtClean="0">
              <a:latin typeface="Comic Sans MS" panose="030F0702030302020204" pitchFamily="66" charset="0"/>
              <a:cs typeface="Comic Sans MS" panose="030F0702030302020204" pitchFamily="66" charset="0"/>
            </a:endParaRPr>
          </a:p>
        </p:txBody>
      </p:sp>
      <p:grpSp>
        <p:nvGrpSpPr>
          <p:cNvPr id="82" name="Grupo 81"/>
          <p:cNvGrpSpPr/>
          <p:nvPr/>
        </p:nvGrpSpPr>
        <p:grpSpPr>
          <a:xfrm rot="5400000" flipH="1">
            <a:off x="1632118" y="3193292"/>
            <a:ext cx="1274445" cy="234950"/>
            <a:chOff x="4152748" y="3524056"/>
            <a:chExt cx="1274569" cy="255373"/>
          </a:xfrm>
        </p:grpSpPr>
        <p:cxnSp>
          <p:nvCxnSpPr>
            <p:cNvPr id="8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84" name="Retângulo 8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5" name="Conector Reto 84"/>
          <p:cNvCxnSpPr/>
          <p:nvPr/>
        </p:nvCxnSpPr>
        <p:spPr>
          <a:xfrm>
            <a:off x="1388745" y="461264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rot="5400000">
            <a:off x="1023469" y="457308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5400000">
            <a:off x="1104749" y="457816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727710" y="4596130"/>
            <a:ext cx="5626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rot="5400000">
            <a:off x="1864715" y="4186916"/>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Caixa de Texto 23"/>
          <p:cNvSpPr txBox="1"/>
          <p:nvPr/>
        </p:nvSpPr>
        <p:spPr>
          <a:xfrm>
            <a:off x="1238885" y="2995295"/>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1" name="Caixa de Texto 23"/>
          <p:cNvSpPr txBox="1"/>
          <p:nvPr/>
        </p:nvSpPr>
        <p:spPr>
          <a:xfrm>
            <a:off x="770890" y="375094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p:sp>
        <p:nvSpPr>
          <p:cNvPr id="41" name="CaixaDeTexto 45"/>
          <p:cNvSpPr txBox="1"/>
          <p:nvPr/>
        </p:nvSpPr>
        <p:spPr>
          <a:xfrm>
            <a:off x="528320" y="1002665"/>
            <a:ext cx="11334750" cy="110680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Qual o valor do capacitor C</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calcular a impedância de entrada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cxnSp>
        <p:nvCxnSpPr>
          <p:cNvPr id="4" name="Conector Reto 3"/>
          <p:cNvCxnSpPr/>
          <p:nvPr/>
        </p:nvCxnSpPr>
        <p:spPr>
          <a:xfrm rot="5400000">
            <a:off x="3555214" y="395840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rot="5400000">
            <a:off x="3652369" y="396348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3907155" y="3910330"/>
            <a:ext cx="46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 de Texto 23"/>
          <p:cNvSpPr txBox="1"/>
          <p:nvPr/>
        </p:nvSpPr>
        <p:spPr>
          <a:xfrm>
            <a:off x="3262630" y="412496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C</a:t>
            </a:r>
            <a:endParaRPr lang="pt-BR" altLang="en-US" sz="2800" b="1" baseline="-25000" dirty="0">
              <a:latin typeface="Comic Sans MS" panose="030F0702030302020204" pitchFamily="66" charset="0"/>
              <a:cs typeface="Comic Sans MS" panose="030F0702030302020204" pitchFamily="66" charset="0"/>
            </a:endParaRPr>
          </a:p>
        </p:txBody>
      </p:sp>
      <p:sp>
        <p:nvSpPr>
          <p:cNvPr id="13" name="Retângulo arredondado 12"/>
          <p:cNvSpPr/>
          <p:nvPr/>
        </p:nvSpPr>
        <p:spPr>
          <a:xfrm>
            <a:off x="5276850" y="2995295"/>
            <a:ext cx="5917565" cy="278193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74"/>
          <p:cNvCxnSpPr/>
          <p:nvPr/>
        </p:nvCxnSpPr>
        <p:spPr>
          <a:xfrm>
            <a:off x="9504680" y="427545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H="1">
            <a:off x="8800465" y="478218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V="1">
            <a:off x="9493885" y="335343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7" name="Grupo 16"/>
          <p:cNvGrpSpPr/>
          <p:nvPr/>
        </p:nvGrpSpPr>
        <p:grpSpPr>
          <a:xfrm>
            <a:off x="9311640" y="3723640"/>
            <a:ext cx="387350" cy="552450"/>
            <a:chOff x="7555792" y="2647951"/>
            <a:chExt cx="387626" cy="552342"/>
          </a:xfrm>
          <a:solidFill>
            <a:srgbClr val="00B0F0">
              <a:alpha val="97000"/>
            </a:srgbClr>
          </a:solidFill>
        </p:grpSpPr>
        <p:sp>
          <p:nvSpPr>
            <p:cNvPr id="18" name="Elipse 1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9"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20" name="Conector Reto 19"/>
          <p:cNvCxnSpPr/>
          <p:nvPr/>
        </p:nvCxnSpPr>
        <p:spPr>
          <a:xfrm rot="5400000" flipH="1">
            <a:off x="7716520" y="308483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8383905" y="317119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2" name="Caixa de Texto 23"/>
          <p:cNvSpPr txBox="1"/>
          <p:nvPr/>
        </p:nvSpPr>
        <p:spPr>
          <a:xfrm>
            <a:off x="9486265" y="343725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7962265" y="500316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7129145" y="34143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25" name="Conector Reto 24"/>
          <p:cNvCxnSpPr/>
          <p:nvPr/>
        </p:nvCxnSpPr>
        <p:spPr>
          <a:xfrm rot="16200000">
            <a:off x="9756140" y="308737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7986395" y="4809490"/>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7973695" y="335280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29" name="Forma livre 28"/>
          <p:cNvSpPr/>
          <p:nvPr/>
        </p:nvSpPr>
        <p:spPr>
          <a:xfrm flipH="1" flipV="1">
            <a:off x="8045450" y="3492500"/>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31" name="Caixa de Texto 30"/>
              <p:cNvSpPr txBox="1"/>
              <p:nvPr/>
            </p:nvSpPr>
            <p:spPr>
              <a:xfrm>
                <a:off x="9481185" y="417957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31" name="Caixa de Texto 30"/>
              <p:cNvSpPr txBox="1">
                <a:spLocks noRot="1" noChangeAspect="1" noMove="1" noResize="1" noEditPoints="1" noAdjustHandles="1" noChangeArrowheads="1" noChangeShapeType="1" noTextEdit="1"/>
              </p:cNvSpPr>
              <p:nvPr/>
            </p:nvSpPr>
            <p:spPr>
              <a:xfrm>
                <a:off x="9481185" y="4179570"/>
                <a:ext cx="102108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32" name="Grupo 31"/>
          <p:cNvGrpSpPr/>
          <p:nvPr/>
        </p:nvGrpSpPr>
        <p:grpSpPr>
          <a:xfrm rot="5400000" flipH="1">
            <a:off x="7334885" y="3912870"/>
            <a:ext cx="1274445" cy="234950"/>
            <a:chOff x="4152748" y="3524056"/>
            <a:chExt cx="1274569" cy="255373"/>
          </a:xfrm>
        </p:grpSpPr>
        <p:cxnSp>
          <p:nvCxnSpPr>
            <p:cNvPr id="3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7" name="Retângulo 3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39" name="Caixa de Texto 38"/>
              <p:cNvSpPr txBox="1"/>
              <p:nvPr/>
            </p:nvSpPr>
            <p:spPr>
              <a:xfrm>
                <a:off x="8075930" y="3723640"/>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9" name="Caixa de Texto 38"/>
              <p:cNvSpPr txBox="1">
                <a:spLocks noRot="1" noChangeAspect="1" noMove="1" noResize="1" noEditPoints="1" noAdjustHandles="1" noChangeArrowheads="1" noChangeShapeType="1" noTextEdit="1"/>
              </p:cNvSpPr>
              <p:nvPr/>
            </p:nvSpPr>
            <p:spPr>
              <a:xfrm>
                <a:off x="8075930" y="3723640"/>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40" name="Grupo 39"/>
          <p:cNvGrpSpPr/>
          <p:nvPr/>
        </p:nvGrpSpPr>
        <p:grpSpPr>
          <a:xfrm rot="5400000" flipH="1">
            <a:off x="10013483" y="3851152"/>
            <a:ext cx="1274445" cy="234950"/>
            <a:chOff x="4152748" y="3524056"/>
            <a:chExt cx="1274569" cy="255373"/>
          </a:xfrm>
        </p:grpSpPr>
        <p:cxnSp>
          <p:nvCxnSpPr>
            <p:cNvPr id="4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3" name="Retângulo 4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4" name="Grupo 43"/>
          <p:cNvGrpSpPr/>
          <p:nvPr/>
        </p:nvGrpSpPr>
        <p:grpSpPr>
          <a:xfrm rot="5400000" flipH="1">
            <a:off x="6239043" y="3875917"/>
            <a:ext cx="1274445" cy="234950"/>
            <a:chOff x="4152748" y="3524056"/>
            <a:chExt cx="1274569" cy="255373"/>
          </a:xfrm>
        </p:grpSpPr>
        <p:cxnSp>
          <p:nvCxnSpPr>
            <p:cNvPr id="4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7" name="Conector Reto 46"/>
          <p:cNvCxnSpPr/>
          <p:nvPr/>
        </p:nvCxnSpPr>
        <p:spPr>
          <a:xfrm flipV="1">
            <a:off x="6572250" y="3362325"/>
            <a:ext cx="84518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a:off x="6744060" y="462398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8646520" y="561077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a:off x="10491830" y="458397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H="1">
            <a:off x="8800465" y="519938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6200916" y="334637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Elipse 61"/>
          <p:cNvSpPr/>
          <p:nvPr/>
        </p:nvSpPr>
        <p:spPr>
          <a:xfrm>
            <a:off x="6038215" y="398922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4" name="Forma livre 63"/>
          <p:cNvSpPr/>
          <p:nvPr/>
        </p:nvSpPr>
        <p:spPr>
          <a:xfrm>
            <a:off x="6086842" y="404601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5" name="Conector Reto 64"/>
          <p:cNvCxnSpPr/>
          <p:nvPr/>
        </p:nvCxnSpPr>
        <p:spPr>
          <a:xfrm rot="5400000">
            <a:off x="5897272" y="468237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65"/>
          <p:cNvCxnSpPr/>
          <p:nvPr/>
        </p:nvCxnSpPr>
        <p:spPr>
          <a:xfrm>
            <a:off x="6071595" y="501704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a:off x="10026015" y="334708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9" name="Caixa de Texto 23"/>
          <p:cNvSpPr txBox="1"/>
          <p:nvPr/>
        </p:nvSpPr>
        <p:spPr>
          <a:xfrm>
            <a:off x="9966960" y="4639945"/>
            <a:ext cx="13874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80" name="Caixa de Texto 23"/>
          <p:cNvSpPr txBox="1"/>
          <p:nvPr/>
        </p:nvSpPr>
        <p:spPr>
          <a:xfrm>
            <a:off x="6871970" y="400494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81" name="CaixaDeTexto 47"/>
          <p:cNvSpPr txBox="1"/>
          <p:nvPr/>
        </p:nvSpPr>
        <p:spPr>
          <a:xfrm>
            <a:off x="5276868" y="437424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92" name="CaixaDeTexto 47"/>
          <p:cNvSpPr txBox="1"/>
          <p:nvPr/>
        </p:nvSpPr>
        <p:spPr>
          <a:xfrm>
            <a:off x="10131313" y="2809474"/>
            <a:ext cx="647744"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98" name="Conector Reto 97"/>
          <p:cNvCxnSpPr/>
          <p:nvPr/>
        </p:nvCxnSpPr>
        <p:spPr>
          <a:xfrm rot="5400000">
            <a:off x="6217134" y="334181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Conector Reto 98"/>
          <p:cNvCxnSpPr/>
          <p:nvPr/>
        </p:nvCxnSpPr>
        <p:spPr>
          <a:xfrm rot="5400000">
            <a:off x="6298414" y="333165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Conector Reto 99"/>
          <p:cNvCxnSpPr/>
          <p:nvPr/>
        </p:nvCxnSpPr>
        <p:spPr>
          <a:xfrm flipV="1">
            <a:off x="6186170" y="335153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Caixa de Texto 23"/>
          <p:cNvSpPr txBox="1"/>
          <p:nvPr/>
        </p:nvSpPr>
        <p:spPr>
          <a:xfrm>
            <a:off x="6187440" y="210947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p:sp>
        <p:nvSpPr>
          <p:cNvPr id="102" name="Seta para a direita 101"/>
          <p:cNvSpPr/>
          <p:nvPr/>
        </p:nvSpPr>
        <p:spPr>
          <a:xfrm>
            <a:off x="6744335" y="3105150"/>
            <a:ext cx="365125" cy="222250"/>
          </a:xfrm>
          <a:prstGeom prst="rightArrow">
            <a:avLst/>
          </a:prstGeom>
          <a:solidFill>
            <a:srgbClr val="C0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23240" y="372110"/>
            <a:ext cx="704913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1" name="CaixaDeTexto 45"/>
          <p:cNvSpPr txBox="1"/>
          <p:nvPr/>
        </p:nvSpPr>
        <p:spPr>
          <a:xfrm>
            <a:off x="528320" y="1002665"/>
            <a:ext cx="11334750" cy="13836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impedância: desativar as fontes independentes, aplicar uma tensão, medir a corrente (ou vice-versa). A relação entre tensão e corrente é a impedância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
        <p:nvSpPr>
          <p:cNvPr id="13" name="Retângulo arredondado 12"/>
          <p:cNvSpPr/>
          <p:nvPr/>
        </p:nvSpPr>
        <p:spPr>
          <a:xfrm>
            <a:off x="314960" y="2989580"/>
            <a:ext cx="3618865" cy="278193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74"/>
          <p:cNvCxnSpPr/>
          <p:nvPr/>
        </p:nvCxnSpPr>
        <p:spPr>
          <a:xfrm>
            <a:off x="4504055" y="424624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H="1">
            <a:off x="3799840" y="475297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V="1">
            <a:off x="4493260" y="332422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7" name="Grupo 16"/>
          <p:cNvGrpSpPr/>
          <p:nvPr/>
        </p:nvGrpSpPr>
        <p:grpSpPr>
          <a:xfrm>
            <a:off x="4311015" y="3694430"/>
            <a:ext cx="387350" cy="552450"/>
            <a:chOff x="7555792" y="2647951"/>
            <a:chExt cx="387626" cy="552342"/>
          </a:xfrm>
          <a:solidFill>
            <a:srgbClr val="00B0F0">
              <a:alpha val="97000"/>
            </a:srgbClr>
          </a:solidFill>
        </p:grpSpPr>
        <p:sp>
          <p:nvSpPr>
            <p:cNvPr id="18" name="Elipse 1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9"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20" name="Conector Reto 19"/>
          <p:cNvCxnSpPr/>
          <p:nvPr/>
        </p:nvCxnSpPr>
        <p:spPr>
          <a:xfrm rot="5400000" flipH="1">
            <a:off x="2715895" y="305562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3383280" y="314198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2" name="Caixa de Texto 23"/>
          <p:cNvSpPr txBox="1"/>
          <p:nvPr/>
        </p:nvSpPr>
        <p:spPr>
          <a:xfrm>
            <a:off x="4485640" y="340804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2961640" y="497395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2128520" y="338518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25" name="Conector Reto 24"/>
          <p:cNvCxnSpPr/>
          <p:nvPr/>
        </p:nvCxnSpPr>
        <p:spPr>
          <a:xfrm rot="16200000">
            <a:off x="4755515" y="305816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2955290" y="4765040"/>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2973070" y="332359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29" name="Forma livre 28"/>
          <p:cNvSpPr/>
          <p:nvPr/>
        </p:nvSpPr>
        <p:spPr>
          <a:xfrm rot="660000" flipH="1" flipV="1">
            <a:off x="3044825" y="3463290"/>
            <a:ext cx="444500" cy="109093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31" name="Caixa de Texto 30"/>
              <p:cNvSpPr txBox="1"/>
              <p:nvPr/>
            </p:nvSpPr>
            <p:spPr>
              <a:xfrm>
                <a:off x="4480560" y="415036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31" name="Caixa de Texto 30"/>
              <p:cNvSpPr txBox="1">
                <a:spLocks noRot="1" noChangeAspect="1" noMove="1" noResize="1" noEditPoints="1" noAdjustHandles="1" noChangeArrowheads="1" noChangeShapeType="1" noTextEdit="1"/>
              </p:cNvSpPr>
              <p:nvPr/>
            </p:nvSpPr>
            <p:spPr>
              <a:xfrm>
                <a:off x="4480560" y="4150360"/>
                <a:ext cx="102108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32" name="Grupo 31"/>
          <p:cNvGrpSpPr/>
          <p:nvPr/>
        </p:nvGrpSpPr>
        <p:grpSpPr>
          <a:xfrm rot="5400000" flipH="1">
            <a:off x="2319020" y="3883660"/>
            <a:ext cx="1274445" cy="234950"/>
            <a:chOff x="4152748" y="3524056"/>
            <a:chExt cx="1274569" cy="255373"/>
          </a:xfrm>
        </p:grpSpPr>
        <p:cxnSp>
          <p:nvCxnSpPr>
            <p:cNvPr id="3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7" name="Retângulo 3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39" name="Caixa de Texto 38"/>
              <p:cNvSpPr txBox="1"/>
              <p:nvPr/>
            </p:nvSpPr>
            <p:spPr>
              <a:xfrm>
                <a:off x="2985770" y="3694430"/>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9" name="Caixa de Texto 38"/>
              <p:cNvSpPr txBox="1">
                <a:spLocks noRot="1" noChangeAspect="1" noMove="1" noResize="1" noEditPoints="1" noAdjustHandles="1" noChangeArrowheads="1" noChangeShapeType="1" noTextEdit="1"/>
              </p:cNvSpPr>
              <p:nvPr/>
            </p:nvSpPr>
            <p:spPr>
              <a:xfrm>
                <a:off x="2985770" y="3694430"/>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40" name="Grupo 39"/>
          <p:cNvGrpSpPr/>
          <p:nvPr/>
        </p:nvGrpSpPr>
        <p:grpSpPr>
          <a:xfrm rot="5400000" flipH="1">
            <a:off x="5012858" y="3821942"/>
            <a:ext cx="1274445" cy="234950"/>
            <a:chOff x="4152748" y="3524056"/>
            <a:chExt cx="1274569" cy="255373"/>
          </a:xfrm>
        </p:grpSpPr>
        <p:cxnSp>
          <p:nvCxnSpPr>
            <p:cNvPr id="4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3" name="Retângulo 4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4" name="Grupo 43"/>
          <p:cNvGrpSpPr/>
          <p:nvPr/>
        </p:nvGrpSpPr>
        <p:grpSpPr>
          <a:xfrm rot="5400000" flipH="1">
            <a:off x="1238418" y="3846707"/>
            <a:ext cx="1274445" cy="234950"/>
            <a:chOff x="4152748" y="3524056"/>
            <a:chExt cx="1274569" cy="255373"/>
          </a:xfrm>
        </p:grpSpPr>
        <p:cxnSp>
          <p:nvCxnSpPr>
            <p:cNvPr id="4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7" name="Conector Reto 46"/>
          <p:cNvCxnSpPr/>
          <p:nvPr/>
        </p:nvCxnSpPr>
        <p:spPr>
          <a:xfrm flipV="1">
            <a:off x="1571625" y="3333115"/>
            <a:ext cx="84518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a:off x="1743435" y="459477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3645895" y="558156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a:off x="5491205" y="455476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H="1">
            <a:off x="3799840" y="517017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1200291" y="331716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Elipse 61"/>
          <p:cNvSpPr/>
          <p:nvPr/>
        </p:nvSpPr>
        <p:spPr>
          <a:xfrm>
            <a:off x="1037590" y="396001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4" name="Forma livre 63"/>
          <p:cNvSpPr/>
          <p:nvPr/>
        </p:nvSpPr>
        <p:spPr>
          <a:xfrm>
            <a:off x="1086217" y="401680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5" name="Conector Reto 64"/>
          <p:cNvCxnSpPr/>
          <p:nvPr/>
        </p:nvCxnSpPr>
        <p:spPr>
          <a:xfrm rot="5400000">
            <a:off x="896647" y="465316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65"/>
          <p:cNvCxnSpPr/>
          <p:nvPr/>
        </p:nvCxnSpPr>
        <p:spPr>
          <a:xfrm>
            <a:off x="1070970" y="49878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a:off x="5025390" y="331787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9" name="Caixa de Texto 23"/>
          <p:cNvSpPr txBox="1"/>
          <p:nvPr/>
        </p:nvSpPr>
        <p:spPr>
          <a:xfrm>
            <a:off x="4966335" y="4610735"/>
            <a:ext cx="13874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80" name="Caixa de Texto 23"/>
          <p:cNvSpPr txBox="1"/>
          <p:nvPr/>
        </p:nvSpPr>
        <p:spPr>
          <a:xfrm>
            <a:off x="1871345" y="397573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81" name="CaixaDeTexto 47"/>
          <p:cNvSpPr txBox="1"/>
          <p:nvPr/>
        </p:nvSpPr>
        <p:spPr>
          <a:xfrm>
            <a:off x="276243" y="434503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92" name="CaixaDeTexto 47"/>
          <p:cNvSpPr txBox="1"/>
          <p:nvPr/>
        </p:nvSpPr>
        <p:spPr>
          <a:xfrm>
            <a:off x="5025278" y="2795504"/>
            <a:ext cx="647744"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98" name="Conector Reto 97"/>
          <p:cNvCxnSpPr/>
          <p:nvPr/>
        </p:nvCxnSpPr>
        <p:spPr>
          <a:xfrm rot="5400000">
            <a:off x="1216509" y="331260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Conector Reto 98"/>
          <p:cNvCxnSpPr/>
          <p:nvPr/>
        </p:nvCxnSpPr>
        <p:spPr>
          <a:xfrm rot="5400000">
            <a:off x="1297789" y="330244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Conector Reto 99"/>
          <p:cNvCxnSpPr/>
          <p:nvPr/>
        </p:nvCxnSpPr>
        <p:spPr>
          <a:xfrm flipV="1">
            <a:off x="1185545" y="332232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Caixa de Texto 23"/>
          <p:cNvSpPr txBox="1"/>
          <p:nvPr/>
        </p:nvSpPr>
        <p:spPr>
          <a:xfrm>
            <a:off x="1037590" y="252095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p:sp>
        <p:nvSpPr>
          <p:cNvPr id="102" name="Seta para a direita 101"/>
          <p:cNvSpPr/>
          <p:nvPr/>
        </p:nvSpPr>
        <p:spPr>
          <a:xfrm>
            <a:off x="1743710" y="3075940"/>
            <a:ext cx="365125" cy="222250"/>
          </a:xfrm>
          <a:prstGeom prst="rightArrow">
            <a:avLst/>
          </a:prstGeom>
          <a:solidFill>
            <a:srgbClr val="C0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03" name="Caixa de Texto 102"/>
              <p:cNvSpPr txBox="1"/>
              <p:nvPr/>
            </p:nvSpPr>
            <p:spPr>
              <a:xfrm>
                <a:off x="7600950" y="2520950"/>
                <a:ext cx="2579370" cy="583565"/>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3" name="Caixa de Texto 102"/>
              <p:cNvSpPr txBox="1">
                <a:spLocks noRot="1" noChangeAspect="1" noMove="1" noResize="1" noEditPoints="1" noAdjustHandles="1" noChangeArrowheads="1" noChangeShapeType="1" noTextEdit="1"/>
              </p:cNvSpPr>
              <p:nvPr/>
            </p:nvSpPr>
            <p:spPr>
              <a:xfrm>
                <a:off x="7600950" y="2520950"/>
                <a:ext cx="2579370" cy="583565"/>
              </a:xfrm>
              <a:prstGeom prst="rect">
                <a:avLst/>
              </a:prstGeom>
              <a:blipFill rotWithShape="1">
                <a:blip r:embed="rId3"/>
                <a:stretch>
                  <a:fillRect r="-837"/>
                </a:stretch>
              </a:blipFill>
            </p:spPr>
            <p:txBody>
              <a:bodyPr/>
              <a:lstStyle/>
              <a:p>
                <a:r>
                  <a:rPr lang="pt-BR" altLang="en-US">
                    <a:noFill/>
                  </a:rPr>
                  <a:t> </a:t>
                </a:r>
              </a:p>
            </p:txBody>
          </p:sp>
        </mc:Fallback>
      </mc:AlternateContent>
      <p:sp>
        <p:nvSpPr>
          <p:cNvPr id="6" name="CaixaDeTexto 45"/>
          <p:cNvSpPr txBox="1"/>
          <p:nvPr/>
        </p:nvSpPr>
        <p:spPr>
          <a:xfrm>
            <a:off x="6337300" y="3232150"/>
            <a:ext cx="5515610" cy="95313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módulo da impedância de C</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w</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deve ser menor que z</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10" name="Caixa de Texto 9"/>
              <p:cNvSpPr txBox="1"/>
              <p:nvPr/>
            </p:nvSpPr>
            <p:spPr>
              <a:xfrm>
                <a:off x="7136765" y="4307840"/>
                <a:ext cx="4222115" cy="1089025"/>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&lt;&lt;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 name="Caixa de Texto 9"/>
              <p:cNvSpPr txBox="1">
                <a:spLocks noRot="1" noChangeAspect="1" noMove="1" noResize="1" noEditPoints="1" noAdjustHandles="1" noChangeArrowheads="1" noChangeShapeType="1" noTextEdit="1"/>
              </p:cNvSpPr>
              <p:nvPr/>
            </p:nvSpPr>
            <p:spPr>
              <a:xfrm>
                <a:off x="7136765" y="4307840"/>
                <a:ext cx="4222115" cy="1089025"/>
              </a:xfrm>
              <a:prstGeom prst="rect">
                <a:avLst/>
              </a:prstGeom>
              <a:blipFill rotWithShape="1">
                <a:blip r:embed="rId4"/>
                <a:stretch>
                  <a:fillRect r="-51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 name="CaixaDeTexto 45"/>
              <p:cNvSpPr txBox="1"/>
              <p:nvPr/>
            </p:nvSpPr>
            <p:spPr>
              <a:xfrm>
                <a:off x="3933190" y="5461000"/>
                <a:ext cx="8170545" cy="126047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Observe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&lt;&lt;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só vale para frequencias maiores que um valor limite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11" name="CaixaDeTexto 45"/>
              <p:cNvSpPr txBox="1">
                <a:spLocks noRot="1" noChangeAspect="1" noMove="1" noResize="1" noEditPoints="1" noAdjustHandles="1" noChangeArrowheads="1" noChangeShapeType="1" noTextEdit="1"/>
              </p:cNvSpPr>
              <p:nvPr/>
            </p:nvSpPr>
            <p:spPr>
              <a:xfrm>
                <a:off x="3933190" y="5461000"/>
                <a:ext cx="8170545" cy="1260475"/>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12" name="Imagem 11" descr="EmisCom"/>
          <p:cNvPicPr>
            <a:picLocks noChangeAspect="1"/>
          </p:cNvPicPr>
          <p:nvPr/>
        </p:nvPicPr>
        <p:blipFill>
          <a:blip r:embed="rId1"/>
          <a:stretch>
            <a:fillRect/>
          </a:stretch>
        </p:blipFill>
        <p:spPr>
          <a:xfrm>
            <a:off x="382270" y="358775"/>
            <a:ext cx="11428095" cy="4427220"/>
          </a:xfrm>
          <a:prstGeom prst="rect">
            <a:avLst/>
          </a:prstGeom>
        </p:spPr>
      </p:pic>
      <p:cxnSp>
        <p:nvCxnSpPr>
          <p:cNvPr id="4" name="Conector Reto 3"/>
          <p:cNvCxnSpPr/>
          <p:nvPr/>
        </p:nvCxnSpPr>
        <p:spPr>
          <a:xfrm>
            <a:off x="5046345" y="258445"/>
            <a:ext cx="0" cy="4682490"/>
          </a:xfrm>
          <a:prstGeom prst="line">
            <a:avLst/>
          </a:prstGeom>
          <a:ln w="38100">
            <a:solidFill>
              <a:srgbClr val="C00000"/>
            </a:solidFill>
            <a:prstDash val="sysDash"/>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8989060" y="358775"/>
            <a:ext cx="0" cy="4682490"/>
          </a:xfrm>
          <a:prstGeom prst="line">
            <a:avLst/>
          </a:prstGeom>
          <a:ln w="38100">
            <a:solidFill>
              <a:srgbClr val="C00000"/>
            </a:solidFill>
            <a:prstDash val="sysDash"/>
          </a:ln>
        </p:spPr>
        <p:style>
          <a:lnRef idx="1">
            <a:schemeClr val="accent1"/>
          </a:lnRef>
          <a:fillRef idx="0">
            <a:schemeClr val="accent1"/>
          </a:fillRef>
          <a:effectRef idx="0">
            <a:schemeClr val="accent1"/>
          </a:effectRef>
          <a:fontRef idx="minor">
            <a:schemeClr val="tx1"/>
          </a:fontRef>
        </p:style>
      </p:cxnSp>
      <p:sp>
        <p:nvSpPr>
          <p:cNvPr id="8" name="Caixa de Texto 7"/>
          <p:cNvSpPr txBox="1"/>
          <p:nvPr/>
        </p:nvSpPr>
        <p:spPr>
          <a:xfrm>
            <a:off x="676275" y="4940935"/>
            <a:ext cx="3510915" cy="953135"/>
          </a:xfrm>
          <a:prstGeom prst="rect">
            <a:avLst/>
          </a:prstGeom>
          <a:solidFill>
            <a:schemeClr val="bg1"/>
          </a:solidFill>
          <a:ln w="38100">
            <a:solidFill>
              <a:srgbClr val="FFFF00"/>
            </a:solidFill>
          </a:ln>
        </p:spPr>
        <p:txBody>
          <a:bodyPr wrap="square" rtlCol="0">
            <a:spAutoFit/>
          </a:bodyPr>
          <a:lstStyle/>
          <a:p>
            <a:pPr algn="ctr"/>
            <a:r>
              <a:rPr lang="pt-BR" altLang="en-US" sz="2800"/>
              <a:t>Capacitores C</a:t>
            </a:r>
            <a:r>
              <a:rPr lang="pt-BR" altLang="en-US" sz="2800" baseline="-25000"/>
              <a:t>B</a:t>
            </a:r>
            <a:r>
              <a:rPr lang="pt-BR" altLang="en-US" sz="2800"/>
              <a:t> e C</a:t>
            </a:r>
            <a:r>
              <a:rPr lang="pt-BR" altLang="en-US" sz="2800" baseline="-25000"/>
              <a:t>E</a:t>
            </a:r>
            <a:r>
              <a:rPr lang="pt-BR" altLang="en-US" sz="2800"/>
              <a:t> afetam funcionamento</a:t>
            </a:r>
            <a:endParaRPr lang="pt-BR" altLang="en-US" sz="2800"/>
          </a:p>
        </p:txBody>
      </p:sp>
      <p:sp>
        <p:nvSpPr>
          <p:cNvPr id="9" name="Caixa de Texto 8"/>
          <p:cNvSpPr txBox="1"/>
          <p:nvPr/>
        </p:nvSpPr>
        <p:spPr>
          <a:xfrm>
            <a:off x="4739640" y="4935855"/>
            <a:ext cx="3574415" cy="1198880"/>
          </a:xfrm>
          <a:prstGeom prst="rect">
            <a:avLst/>
          </a:prstGeom>
          <a:solidFill>
            <a:schemeClr val="bg1"/>
          </a:solidFill>
          <a:ln w="38100">
            <a:solidFill>
              <a:srgbClr val="FFFF00"/>
            </a:solidFill>
          </a:ln>
        </p:spPr>
        <p:txBody>
          <a:bodyPr wrap="square" rtlCol="0">
            <a:spAutoFit/>
          </a:bodyPr>
          <a:lstStyle/>
          <a:p>
            <a:pPr algn="ctr"/>
            <a:r>
              <a:rPr lang="pt-BR" altLang="en-US" sz="2400"/>
              <a:t>Capacitores C</a:t>
            </a:r>
            <a:r>
              <a:rPr lang="pt-BR" altLang="en-US" sz="2400" baseline="-25000"/>
              <a:t>B</a:t>
            </a:r>
            <a:r>
              <a:rPr lang="pt-BR" altLang="en-US" sz="2400"/>
              <a:t> e C</a:t>
            </a:r>
            <a:r>
              <a:rPr lang="pt-BR" altLang="en-US" sz="2400" baseline="-25000"/>
              <a:t>E</a:t>
            </a:r>
            <a:r>
              <a:rPr lang="pt-BR" altLang="en-US" sz="2400"/>
              <a:t> viram curto</a:t>
            </a:r>
            <a:endParaRPr lang="pt-BR" altLang="en-US" sz="2400"/>
          </a:p>
          <a:p>
            <a:pPr algn="ctr"/>
            <a:r>
              <a:rPr lang="pt-BR" altLang="en-US" sz="2400"/>
              <a:t>Frequencias intermediarias</a:t>
            </a:r>
            <a:endParaRPr lang="pt-BR" altLang="en-US" sz="2400"/>
          </a:p>
        </p:txBody>
      </p:sp>
      <p:sp>
        <p:nvSpPr>
          <p:cNvPr id="10" name="Caixa de Texto 9"/>
          <p:cNvSpPr txBox="1"/>
          <p:nvPr/>
        </p:nvSpPr>
        <p:spPr>
          <a:xfrm>
            <a:off x="8468360" y="4935855"/>
            <a:ext cx="3422650" cy="1198880"/>
          </a:xfrm>
          <a:prstGeom prst="rect">
            <a:avLst/>
          </a:prstGeom>
          <a:solidFill>
            <a:schemeClr val="bg1"/>
          </a:solidFill>
          <a:ln w="38100">
            <a:solidFill>
              <a:srgbClr val="FFFF00"/>
            </a:solidFill>
          </a:ln>
        </p:spPr>
        <p:txBody>
          <a:bodyPr wrap="square" rtlCol="0">
            <a:spAutoFit/>
          </a:bodyPr>
          <a:lstStyle/>
          <a:p>
            <a:pPr algn="ctr"/>
            <a:r>
              <a:rPr lang="pt-BR" altLang="en-US" sz="2400"/>
              <a:t>Capacitores do transistor, não vistos, afetam funcionamento</a:t>
            </a:r>
            <a:endParaRPr lang="pt-BR" altLang="en-US" sz="2400"/>
          </a:p>
        </p:txBody>
      </p:sp>
      <p:sp>
        <p:nvSpPr>
          <p:cNvPr id="11" name="Caixa de Texto 10"/>
          <p:cNvSpPr txBox="1"/>
          <p:nvPr/>
        </p:nvSpPr>
        <p:spPr>
          <a:xfrm>
            <a:off x="6558915" y="577215"/>
            <a:ext cx="1251585" cy="521970"/>
          </a:xfrm>
          <a:prstGeom prst="rect">
            <a:avLst/>
          </a:prstGeom>
          <a:solidFill>
            <a:schemeClr val="bg1"/>
          </a:solidFill>
        </p:spPr>
        <p:txBody>
          <a:bodyPr wrap="square" rtlCol="0">
            <a:spAutoFit/>
          </a:bodyPr>
          <a:lstStyle/>
          <a:p>
            <a:r>
              <a:rPr lang="pt-BR" altLang="en-US" sz="2800"/>
              <a:t> V</a:t>
            </a:r>
            <a:r>
              <a:rPr lang="pt-BR" altLang="en-US" sz="2800" baseline="-25000"/>
              <a:t>C </a:t>
            </a:r>
            <a:r>
              <a:rPr lang="pt-BR" altLang="en-US" sz="2800"/>
              <a:t>(dB)</a:t>
            </a:r>
            <a:endParaRPr lang="pt-BR" altLang="en-US" sz="2800"/>
          </a:p>
        </p:txBody>
      </p:sp>
      <p:sp>
        <p:nvSpPr>
          <p:cNvPr id="13" name="Caixa de Texto 12"/>
          <p:cNvSpPr txBox="1"/>
          <p:nvPr/>
        </p:nvSpPr>
        <p:spPr>
          <a:xfrm>
            <a:off x="7290435" y="2142490"/>
            <a:ext cx="1539875" cy="521970"/>
          </a:xfrm>
          <a:prstGeom prst="rect">
            <a:avLst/>
          </a:prstGeom>
          <a:solidFill>
            <a:schemeClr val="bg1"/>
          </a:solidFill>
        </p:spPr>
        <p:txBody>
          <a:bodyPr wrap="square" rtlCol="0">
            <a:spAutoFit/>
          </a:bodyPr>
          <a:lstStyle/>
          <a:p>
            <a:r>
              <a:rPr lang="pt-BR" altLang="en-US" sz="2800"/>
              <a:t> (V</a:t>
            </a:r>
            <a:r>
              <a:rPr lang="pt-BR" altLang="en-US" sz="2800" baseline="-25000"/>
              <a:t>C </a:t>
            </a:r>
            <a:r>
              <a:rPr lang="pt-BR" altLang="en-US" sz="2800"/>
              <a:t>fase)</a:t>
            </a:r>
            <a:endParaRPr lang="pt-BR" altLang="en-US" sz="2800"/>
          </a:p>
        </p:txBody>
      </p:sp>
    </p:spTree>
  </p:cSld>
  <p:clrMapOvr>
    <a:masterClrMapping/>
  </p:clrMapOvr>
  <p:timing>
    <p:tnLst>
      <p:par>
        <p:cTn id="1" dur="indefinite" restart="never" nodeType="tmRoot"/>
      </p:par>
    </p:tnLst>
  </p:timing>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23875" y="358775"/>
            <a:ext cx="9970770" cy="169164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desejado: -100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Garga = 1.0 kOhm</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0" name="Conector Reto 29"/>
          <p:cNvCxnSpPr/>
          <p:nvPr/>
        </p:nvCxnSpPr>
        <p:spPr>
          <a:xfrm>
            <a:off x="2125980" y="4660265"/>
            <a:ext cx="108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rot="5400000">
            <a:off x="2473960" y="4259544"/>
            <a:ext cx="1783849" cy="748570"/>
            <a:chOff x="8610600" y="2524505"/>
            <a:chExt cx="1783849" cy="748570"/>
          </a:xfrm>
        </p:grpSpPr>
        <p:cxnSp>
          <p:nvCxnSpPr>
            <p:cNvPr id="33" name="Conector Reto 3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upo 51"/>
          <p:cNvGrpSpPr/>
          <p:nvPr/>
        </p:nvGrpSpPr>
        <p:grpSpPr>
          <a:xfrm rot="5400000" flipH="1">
            <a:off x="3085633" y="3242822"/>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54"/>
          <p:cNvCxnSpPr/>
          <p:nvPr/>
        </p:nvCxnSpPr>
        <p:spPr>
          <a:xfrm>
            <a:off x="3733165" y="3959860"/>
            <a:ext cx="82613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4451164" y="396002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7" name="CaixaDeTexto 47"/>
          <p:cNvSpPr txBox="1"/>
          <p:nvPr/>
        </p:nvSpPr>
        <p:spPr>
          <a:xfrm>
            <a:off x="3632835" y="2177415"/>
            <a:ext cx="718185"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578735" y="3463290"/>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r>
              <a:rPr lang="pt-BR" altLang="en-US" sz="2800" dirty="0" smtClean="0">
                <a:latin typeface="Comic Sans MS" panose="030F0702030302020204" pitchFamily="66" charset="0"/>
                <a:cs typeface="Comic Sans MS" panose="030F0702030302020204" pitchFamily="66" charset="0"/>
              </a:rPr>
              <a:t>=1k</a:t>
            </a:r>
            <a:endParaRPr lang="pt-BR" altLang="en-US" sz="2800" dirty="0" smtClean="0">
              <a:latin typeface="Comic Sans MS" panose="030F0702030302020204" pitchFamily="66" charset="0"/>
              <a:cs typeface="Comic Sans MS" panose="030F0702030302020204" pitchFamily="66" charset="0"/>
            </a:endParaRPr>
          </a:p>
        </p:txBody>
      </p:sp>
      <p:cxnSp>
        <p:nvCxnSpPr>
          <p:cNvPr id="63" name="Conector Reto 62"/>
          <p:cNvCxnSpPr/>
          <p:nvPr/>
        </p:nvCxnSpPr>
        <p:spPr>
          <a:xfrm>
            <a:off x="3543269" y="551974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Elipse 67"/>
          <p:cNvSpPr/>
          <p:nvPr/>
        </p:nvSpPr>
        <p:spPr>
          <a:xfrm>
            <a:off x="751858" y="491082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9" name="Forma livre 68"/>
          <p:cNvSpPr/>
          <p:nvPr/>
        </p:nvSpPr>
        <p:spPr>
          <a:xfrm>
            <a:off x="811548" y="497178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0" name="Conector Reto 69"/>
          <p:cNvCxnSpPr/>
          <p:nvPr/>
        </p:nvCxnSpPr>
        <p:spPr>
          <a:xfrm rot="5400000">
            <a:off x="627980" y="565479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797882" y="601054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flipV="1">
            <a:off x="969980" y="466012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CaixaDeTexto 47"/>
          <p:cNvSpPr txBox="1"/>
          <p:nvPr/>
        </p:nvSpPr>
        <p:spPr>
          <a:xfrm>
            <a:off x="1031893" y="535976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74" name="Caixa de Texto 23"/>
          <p:cNvSpPr txBox="1"/>
          <p:nvPr/>
        </p:nvSpPr>
        <p:spPr>
          <a:xfrm>
            <a:off x="2047875" y="4683760"/>
            <a:ext cx="113284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75" name="Grupo 74"/>
          <p:cNvGrpSpPr/>
          <p:nvPr/>
        </p:nvGrpSpPr>
        <p:grpSpPr>
          <a:xfrm rot="5400000" flipH="1">
            <a:off x="3931453" y="3219327"/>
            <a:ext cx="1274445" cy="234950"/>
            <a:chOff x="4152748" y="3524056"/>
            <a:chExt cx="1274569" cy="255373"/>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8" name="Caixa de Texto 23"/>
          <p:cNvSpPr txBox="1"/>
          <p:nvPr/>
        </p:nvSpPr>
        <p:spPr>
          <a:xfrm>
            <a:off x="4467860" y="3031490"/>
            <a:ext cx="156083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=1K</a:t>
            </a:r>
            <a:endParaRPr lang="pt-BR" altLang="en-US" sz="2800" dirty="0" smtClean="0">
              <a:latin typeface="Comic Sans MS" panose="030F0702030302020204" pitchFamily="66" charset="0"/>
              <a:cs typeface="Comic Sans MS" panose="030F0702030302020204" pitchFamily="66" charset="0"/>
            </a:endParaRPr>
          </a:p>
        </p:txBody>
      </p:sp>
      <p:grpSp>
        <p:nvGrpSpPr>
          <p:cNvPr id="82" name="Grupo 81"/>
          <p:cNvGrpSpPr/>
          <p:nvPr/>
        </p:nvGrpSpPr>
        <p:grpSpPr>
          <a:xfrm rot="5400000" flipH="1">
            <a:off x="1778168" y="3228852"/>
            <a:ext cx="1274445" cy="234950"/>
            <a:chOff x="4152748" y="3524056"/>
            <a:chExt cx="1274569" cy="255373"/>
          </a:xfrm>
        </p:grpSpPr>
        <p:cxnSp>
          <p:nvCxnSpPr>
            <p:cNvPr id="8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84" name="Retângulo 8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5" name="Conector Reto 84"/>
          <p:cNvCxnSpPr/>
          <p:nvPr/>
        </p:nvCxnSpPr>
        <p:spPr>
          <a:xfrm>
            <a:off x="1612265" y="466217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rot="5400000">
            <a:off x="1246989" y="462261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5400000">
            <a:off x="1328269" y="462769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951230" y="4645660"/>
            <a:ext cx="5626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rot="5400000">
            <a:off x="2012035" y="4251686"/>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Caixa de Texto 23"/>
          <p:cNvSpPr txBox="1"/>
          <p:nvPr/>
        </p:nvSpPr>
        <p:spPr>
          <a:xfrm>
            <a:off x="782320" y="3437890"/>
            <a:ext cx="163258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r>
              <a:rPr lang="pt-BR" altLang="en-US" sz="2800" dirty="0">
                <a:latin typeface="Comic Sans MS" panose="030F0702030302020204" pitchFamily="66" charset="0"/>
                <a:cs typeface="Comic Sans MS" panose="030F0702030302020204" pitchFamily="66" charset="0"/>
              </a:rPr>
              <a:t>=186k</a:t>
            </a:r>
            <a:endParaRPr lang="pt-BR" altLang="en-US" sz="2800" dirty="0" smtClean="0">
              <a:latin typeface="Comic Sans MS" panose="030F0702030302020204" pitchFamily="66" charset="0"/>
              <a:cs typeface="Comic Sans MS" panose="030F0702030302020204" pitchFamily="66" charset="0"/>
            </a:endParaRPr>
          </a:p>
        </p:txBody>
      </p:sp>
      <p:sp>
        <p:nvSpPr>
          <p:cNvPr id="91" name="Caixa de Texto 23"/>
          <p:cNvSpPr txBox="1"/>
          <p:nvPr/>
        </p:nvSpPr>
        <p:spPr>
          <a:xfrm>
            <a:off x="974725" y="386842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03" name="Caixa de Texto 102"/>
              <p:cNvSpPr txBox="1"/>
              <p:nvPr/>
            </p:nvSpPr>
            <p:spPr>
              <a:xfrm>
                <a:off x="6891020" y="1840230"/>
                <a:ext cx="2579370" cy="583565"/>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3" name="Caixa de Texto 102"/>
              <p:cNvSpPr txBox="1">
                <a:spLocks noRot="1" noChangeAspect="1" noMove="1" noResize="1" noEditPoints="1" noAdjustHandles="1" noChangeArrowheads="1" noChangeShapeType="1" noTextEdit="1"/>
              </p:cNvSpPr>
              <p:nvPr/>
            </p:nvSpPr>
            <p:spPr>
              <a:xfrm>
                <a:off x="6891020" y="1840230"/>
                <a:ext cx="2579370" cy="583565"/>
              </a:xfrm>
              <a:prstGeom prst="rect">
                <a:avLst/>
              </a:prstGeom>
              <a:blipFill rotWithShape="1">
                <a:blip r:embed="rId1"/>
                <a:stretch>
                  <a:fillRect r="-83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6891020" y="2641600"/>
                <a:ext cx="4194810" cy="1101090"/>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num>
                        <m:den>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𝟓𝟎𝟎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𝑶𝒉𝒎</m:t>
                      </m:r>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6891020" y="2641600"/>
                <a:ext cx="4194810" cy="1101090"/>
              </a:xfrm>
              <a:prstGeom prst="rect">
                <a:avLst/>
              </a:prstGeom>
              <a:blipFill rotWithShape="1">
                <a:blip r:embed="rId2"/>
                <a:stretch>
                  <a:fillRect r="-51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6891020" y="3958590"/>
                <a:ext cx="3945890" cy="583565"/>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𝟓𝟎𝟎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𝑶𝒉𝒎</m:t>
                      </m:r>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6891020" y="3958590"/>
                <a:ext cx="3945890" cy="583565"/>
              </a:xfrm>
              <a:prstGeom prst="rect">
                <a:avLst/>
              </a:prstGeom>
              <a:blipFill rotWithShape="1">
                <a:blip r:embed="rId3"/>
                <a:stretch>
                  <a:fillRect r="-547"/>
                </a:stretch>
              </a:blipFill>
            </p:spPr>
            <p:txBody>
              <a:bodyPr/>
              <a:lstStyle/>
              <a:p>
                <a:r>
                  <a:rPr lang="pt-BR" altLang="en-US">
                    <a:noFill/>
                  </a:rPr>
                  <a:t> </a:t>
                </a:r>
              </a:p>
            </p:txBody>
          </p:sp>
        </mc:Fallback>
      </mc:AlternateContent>
      <p:sp>
        <p:nvSpPr>
          <p:cNvPr id="11" name="CaixaDeTexto 45"/>
          <p:cNvSpPr txBox="1"/>
          <p:nvPr/>
        </p:nvSpPr>
        <p:spPr>
          <a:xfrm>
            <a:off x="4181475" y="4612640"/>
            <a:ext cx="7744460" cy="181483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circuito, para se obter uma impedância de entrada baixa (algumas dezenas de Ohms), altas correntes deveriam ser aplicadas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9201785" y="6331585"/>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5" name="CaixaDeTexto 45"/>
          <p:cNvSpPr txBox="1"/>
          <p:nvPr/>
        </p:nvSpPr>
        <p:spPr>
          <a:xfrm>
            <a:off x="1110615" y="358775"/>
            <a:ext cx="9970770" cy="1106805"/>
          </a:xfrm>
          <a:prstGeom prst="rect">
            <a:avLst/>
          </a:prstGeom>
          <a:noFill/>
        </p:spPr>
        <p:txBody>
          <a:bodyPr wrap="square" rtlCol="0">
            <a:spAutoFit/>
          </a:bodyPr>
          <a:lstStyle/>
          <a:p>
            <a:pPr indent="0" algn="ctr">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Dependencia do ganho com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é bom)</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0" name="Conector Reto 29"/>
          <p:cNvCxnSpPr/>
          <p:nvPr/>
        </p:nvCxnSpPr>
        <p:spPr>
          <a:xfrm>
            <a:off x="1866900" y="4355465"/>
            <a:ext cx="108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rot="5400000">
            <a:off x="2214880" y="3956014"/>
            <a:ext cx="1783849" cy="748570"/>
            <a:chOff x="8610600" y="2524505"/>
            <a:chExt cx="1783849" cy="748570"/>
          </a:xfrm>
        </p:grpSpPr>
        <p:cxnSp>
          <p:nvCxnSpPr>
            <p:cNvPr id="33" name="Conector Reto 3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upo 51"/>
          <p:cNvGrpSpPr/>
          <p:nvPr/>
        </p:nvGrpSpPr>
        <p:grpSpPr>
          <a:xfrm rot="5400000" flipH="1">
            <a:off x="2811313" y="2938022"/>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54"/>
          <p:cNvCxnSpPr/>
          <p:nvPr/>
        </p:nvCxnSpPr>
        <p:spPr>
          <a:xfrm>
            <a:off x="3474085" y="3655060"/>
            <a:ext cx="82613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4192084" y="365522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7" name="CaixaDeTexto 47"/>
          <p:cNvSpPr txBox="1"/>
          <p:nvPr/>
        </p:nvSpPr>
        <p:spPr>
          <a:xfrm>
            <a:off x="3373755" y="1872615"/>
            <a:ext cx="718185"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394585" y="2693670"/>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cxnSp>
        <p:nvCxnSpPr>
          <p:cNvPr id="63" name="Conector Reto 62"/>
          <p:cNvCxnSpPr/>
          <p:nvPr/>
        </p:nvCxnSpPr>
        <p:spPr>
          <a:xfrm>
            <a:off x="3284189" y="521494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Elipse 67"/>
          <p:cNvSpPr/>
          <p:nvPr/>
        </p:nvSpPr>
        <p:spPr>
          <a:xfrm>
            <a:off x="492778" y="460602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9" name="Forma livre 68"/>
          <p:cNvSpPr/>
          <p:nvPr/>
        </p:nvSpPr>
        <p:spPr>
          <a:xfrm>
            <a:off x="552468" y="466698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0" name="Conector Reto 69"/>
          <p:cNvCxnSpPr/>
          <p:nvPr/>
        </p:nvCxnSpPr>
        <p:spPr>
          <a:xfrm rot="5400000">
            <a:off x="368900" y="534999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538802" y="570574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flipV="1">
            <a:off x="710900" y="435532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CaixaDeTexto 47"/>
          <p:cNvSpPr txBox="1"/>
          <p:nvPr/>
        </p:nvSpPr>
        <p:spPr>
          <a:xfrm>
            <a:off x="849648" y="487335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74" name="Caixa de Texto 23"/>
          <p:cNvSpPr txBox="1"/>
          <p:nvPr/>
        </p:nvSpPr>
        <p:spPr>
          <a:xfrm>
            <a:off x="1788795" y="4378960"/>
            <a:ext cx="113284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75" name="Grupo 74"/>
          <p:cNvGrpSpPr/>
          <p:nvPr/>
        </p:nvGrpSpPr>
        <p:grpSpPr>
          <a:xfrm rot="5400000" flipH="1">
            <a:off x="3672373" y="2914527"/>
            <a:ext cx="1274445" cy="234950"/>
            <a:chOff x="4152748" y="3524056"/>
            <a:chExt cx="1274569" cy="255373"/>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8" name="Caixa de Texto 23"/>
          <p:cNvSpPr txBox="1"/>
          <p:nvPr/>
        </p:nvSpPr>
        <p:spPr>
          <a:xfrm>
            <a:off x="4192270" y="2763520"/>
            <a:ext cx="156083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=1K</a:t>
            </a:r>
            <a:endParaRPr lang="pt-BR" altLang="en-US" sz="2800" dirty="0" smtClean="0">
              <a:latin typeface="Comic Sans MS" panose="030F0702030302020204" pitchFamily="66" charset="0"/>
              <a:cs typeface="Comic Sans MS" panose="030F0702030302020204" pitchFamily="66" charset="0"/>
            </a:endParaRPr>
          </a:p>
        </p:txBody>
      </p:sp>
      <p:grpSp>
        <p:nvGrpSpPr>
          <p:cNvPr id="82" name="Grupo 81"/>
          <p:cNvGrpSpPr/>
          <p:nvPr/>
        </p:nvGrpSpPr>
        <p:grpSpPr>
          <a:xfrm rot="5400000" flipH="1">
            <a:off x="1596558" y="2938022"/>
            <a:ext cx="1274445" cy="234950"/>
            <a:chOff x="4152748" y="3524056"/>
            <a:chExt cx="1274569" cy="255373"/>
          </a:xfrm>
        </p:grpSpPr>
        <p:cxnSp>
          <p:nvCxnSpPr>
            <p:cNvPr id="8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84" name="Retângulo 8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5" name="Conector Reto 84"/>
          <p:cNvCxnSpPr/>
          <p:nvPr/>
        </p:nvCxnSpPr>
        <p:spPr>
          <a:xfrm>
            <a:off x="1353185" y="435737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rot="5400000">
            <a:off x="987909" y="431781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5400000">
            <a:off x="1069189" y="432289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692150" y="4340860"/>
            <a:ext cx="5626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rot="5400000">
            <a:off x="1829155" y="3946886"/>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Caixa de Texto 23"/>
          <p:cNvSpPr txBox="1"/>
          <p:nvPr/>
        </p:nvSpPr>
        <p:spPr>
          <a:xfrm>
            <a:off x="1203325" y="2740025"/>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1" name="Caixa de Texto 23"/>
          <p:cNvSpPr txBox="1"/>
          <p:nvPr/>
        </p:nvSpPr>
        <p:spPr>
          <a:xfrm>
            <a:off x="715645" y="356362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6" name="Caixa de Texto 15"/>
              <p:cNvSpPr txBox="1"/>
              <p:nvPr/>
            </p:nvSpPr>
            <p:spPr>
              <a:xfrm>
                <a:off x="6518910" y="1778000"/>
                <a:ext cx="3238500" cy="962025"/>
              </a:xfrm>
              <a:prstGeom prst="rect">
                <a:avLst/>
              </a:prstGeom>
              <a:noFill/>
            </p:spPr>
            <p:txBody>
              <a:bodyPr wrap="square" rtlCol="0">
                <a:spAutoFit/>
              </a:bodyPr>
              <a:lstStyle/>
              <a:p>
                <a:pPr algn="l"/>
                <a14:m>
                  <m:oMathPara xmlns:m="http://schemas.openxmlformats.org/officeDocument/2006/math">
                    <m:oMathParaPr>
                      <m:jc m:val="left"/>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oMath>
                  </m:oMathPara>
                </a14:m>
                <a:endParaRPr lang="pt-BR" altLang="en-US"/>
              </a:p>
            </p:txBody>
          </p:sp>
        </mc:Choice>
        <mc:Fallback>
          <p:sp>
            <p:nvSpPr>
              <p:cNvPr id="16" name="Caixa de Texto 15"/>
              <p:cNvSpPr txBox="1">
                <a:spLocks noRot="1" noChangeAspect="1" noMove="1" noResize="1" noEditPoints="1" noAdjustHandles="1" noChangeArrowheads="1" noChangeShapeType="1" noTextEdit="1"/>
              </p:cNvSpPr>
              <p:nvPr/>
            </p:nvSpPr>
            <p:spPr>
              <a:xfrm>
                <a:off x="6518910" y="1778000"/>
                <a:ext cx="3238500" cy="96202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 name="Caixa de Texto 12"/>
              <p:cNvSpPr txBox="1"/>
              <p:nvPr/>
            </p:nvSpPr>
            <p:spPr>
              <a:xfrm>
                <a:off x="6518910" y="2947670"/>
                <a:ext cx="2858770" cy="962025"/>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oMath>
                  </m:oMathPara>
                </a14:m>
                <a:endParaRPr lang="pt-BR" altLang="en-US"/>
              </a:p>
            </p:txBody>
          </p:sp>
        </mc:Choice>
        <mc:Fallback>
          <p:sp>
            <p:nvSpPr>
              <p:cNvPr id="13" name="Caixa de Texto 12"/>
              <p:cNvSpPr txBox="1">
                <a:spLocks noRot="1" noChangeAspect="1" noMove="1" noResize="1" noEditPoints="1" noAdjustHandles="1" noChangeArrowheads="1" noChangeShapeType="1" noTextEdit="1"/>
              </p:cNvSpPr>
              <p:nvPr/>
            </p:nvSpPr>
            <p:spPr>
              <a:xfrm>
                <a:off x="6518910" y="2947670"/>
                <a:ext cx="2858770" cy="96202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5" name="Caixa de Texto 64"/>
              <p:cNvSpPr txBox="1"/>
              <p:nvPr/>
            </p:nvSpPr>
            <p:spPr>
              <a:xfrm>
                <a:off x="6217285" y="4040505"/>
                <a:ext cx="4455795" cy="962025"/>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oMath>
                  </m:oMathPara>
                </a14:m>
                <a:endParaRPr lang="pt-BR" altLang="en-US"/>
              </a:p>
            </p:txBody>
          </p:sp>
        </mc:Choice>
        <mc:Fallback>
          <p:sp>
            <p:nvSpPr>
              <p:cNvPr id="65" name="Caixa de Texto 64"/>
              <p:cNvSpPr txBox="1">
                <a:spLocks noRot="1" noChangeAspect="1" noMove="1" noResize="1" noEditPoints="1" noAdjustHandles="1" noChangeArrowheads="1" noChangeShapeType="1" noTextEdit="1"/>
              </p:cNvSpPr>
              <p:nvPr/>
            </p:nvSpPr>
            <p:spPr>
              <a:xfrm>
                <a:off x="6217285" y="4040505"/>
                <a:ext cx="4455795" cy="96202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5576570" y="5215255"/>
                <a:ext cx="5598795" cy="961390"/>
              </a:xfrm>
              <a:prstGeom prst="rect">
                <a:avLst/>
              </a:prstGeom>
              <a:noFill/>
            </p:spPr>
            <p:txBody>
              <a:bodyPr wrap="none" rtlCol="0" anchor="t">
                <a:spAutoFit/>
              </a:bodyPr>
              <a:lstStyle/>
              <a:p>
                <a:pPr indent="0" algn="l" fontAlgn="auto">
                  <a:spcBef>
                    <a:spcPts val="600"/>
                  </a:spcBef>
                  <a:spcAft>
                    <a:spcPts val="0"/>
                  </a:spcAft>
                  <a:buFont typeface="Arial" panose="020B0604020202020204" pitchFamily="34" charset="0"/>
                  <a:buNone/>
                </a:pPr>
                <a14:m>
                  <m:oMathPara xmlns:m="http://schemas.openxmlformats.org/officeDocument/2006/math">
                    <m:oMathParaPr>
                      <m:jc m:val="left"/>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𝑮𝒂𝒏𝒉𝒐</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𝐶𝐶</m:t>
                              </m:r>
                            </m:sub>
                          </m:s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𝐵𝐸</m:t>
                              </m:r>
                            </m:sub>
                          </m:sSub>
                        </m:num>
                        <m:den>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𝑈</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𝑇</m:t>
                                  </m:r>
                                </m:sub>
                              </m:s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m:t>
                              </m:r>
                            </m:sub>
                          </m:sSub>
                        </m:den>
                      </m:f>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𝐿</m:t>
                          </m:r>
                        </m:sub>
                      </m:sSub>
                      <m:r>
                        <a:rPr lang="en-US" altLang="pt-BR" sz="2800"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5576570" y="5215255"/>
                <a:ext cx="5598795" cy="961390"/>
              </a:xfrm>
              <a:prstGeom prst="rect">
                <a:avLst/>
              </a:prstGeom>
              <a:blipFill rotWithShape="1">
                <a:blip r:embed="rId4"/>
                <a:stretch>
                  <a:fillRect r="-136"/>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475615" y="164465"/>
                <a:ext cx="11461750" cy="652589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considerar agora também o efeito Early no modelo de pequenos sinais. Para isso devemos aplicar à expressão de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 parte que modela o Efeito Early</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𝐶</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𝑆</m:t>
                          </m:r>
                        </m:sub>
                      </m:sSub>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1</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𝐶𝐸</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𝐴</m:t>
                              </m:r>
                            </m:sub>
                          </m:sSub>
                        </m:den>
                      </m:f>
                      <m:r>
                        <a:rPr lang="en-US" altLang="pt-BR" sz="2800" i="1">
                          <a:latin typeface="Cambria Math" panose="02040503050406030204" pitchFamily="18" charset="0"/>
                          <a:cs typeface="Cambria Math" panose="02040503050406030204" pitchFamily="18" charset="0"/>
                        </a:rPr>
                        <m:t>)</m:t>
                      </m:r>
                    </m:oMath>
                  </m:oMathPara>
                </a14:m>
                <a:endParaRPr lang="en-US" altLang="pt-BR" sz="2800" i="1">
                  <a:latin typeface="Cambria Math" panose="02040503050406030204" pitchFamily="18" charset="0"/>
                  <a:cs typeface="Cambria Math" panose="02040503050406030204" pitchFamily="18" charset="0"/>
                </a:endParaRPr>
              </a:p>
              <a:p>
                <a:pPr indent="0" algn="l">
                  <a:spcBef>
                    <a:spcPts val="600"/>
                  </a:spcBef>
                  <a:spcAft>
                    <a:spcPts val="600"/>
                  </a:spcAft>
                  <a:buFont typeface="+mj-lt"/>
                  <a:buNone/>
                </a:pPr>
                <a:r>
                  <a:rPr lang="pt-BR" altLang="en-US" sz="2800" b="1">
                    <a:latin typeface="Comic Sans MS" panose="030F0702030302020204" pitchFamily="66" charset="0"/>
                    <a:cs typeface="Comic Sans MS" panose="030F0702030302020204" pitchFamily="66" charset="0"/>
                  </a:rPr>
                  <a:t>Consideraremos, ainda, I</a:t>
                </a:r>
                <a:r>
                  <a:rPr lang="pt-BR" altLang="en-US" sz="2800" b="1" baseline="-25000">
                    <a:latin typeface="Comic Sans MS" panose="030F0702030302020204" pitchFamily="66" charset="0"/>
                    <a:cs typeface="Comic Sans MS" panose="030F0702030302020204" pitchFamily="66" charset="0"/>
                  </a:rPr>
                  <a:t>b </a:t>
                </a:r>
                <a:r>
                  <a:rPr lang="pt-BR" altLang="en-US" sz="2800" b="1">
                    <a:latin typeface="Comic Sans MS" panose="030F0702030302020204" pitchFamily="66" charset="0"/>
                    <a:cs typeface="Comic Sans MS" panose="030F0702030302020204" pitchFamily="66" charset="0"/>
                  </a:rPr>
                  <a:t>proporcional a parte da corrente I</a:t>
                </a:r>
                <a:r>
                  <a:rPr lang="pt-BR" altLang="en-US" sz="2800" b="1" baseline="-25000">
                    <a:latin typeface="Comic Sans MS" panose="030F0702030302020204" pitchFamily="66" charset="0"/>
                    <a:cs typeface="Comic Sans MS" panose="030F0702030302020204" pitchFamily="66" charset="0"/>
                  </a:rPr>
                  <a:t>C </a:t>
                </a:r>
                <a:r>
                  <a:rPr lang="pt-BR" altLang="en-US" sz="2800" b="1">
                    <a:latin typeface="Comic Sans MS" panose="030F0702030302020204" pitchFamily="66" charset="0"/>
                    <a:cs typeface="Comic Sans MS" panose="030F0702030302020204" pitchFamily="66" charset="0"/>
                  </a:rPr>
                  <a:t> que não depende do efeito early. Assim </a:t>
                </a:r>
                <a:endParaRPr lang="en-US" altLang="pt-BR" sz="2800" b="1">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𝐵</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𝑆</m:t>
                              </m:r>
                            </m:sub>
                          </m:sSub>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num>
                        <m:den>
                          <m:r>
                            <a:rPr lang="en-US" altLang="pt-BR" sz="2800" i="1">
                              <a:latin typeface="Cambria Math" panose="02040503050406030204" pitchFamily="18" charset="0"/>
                              <a:cs typeface="Cambria Math" panose="02040503050406030204" pitchFamily="18" charset="0"/>
                            </a:rPr>
                            <m:t>𝛽</m:t>
                          </m:r>
                        </m:den>
                      </m:f>
                      <m:r>
                        <a:rPr lang="en-US" altLang="pt-BR" sz="2800" i="1">
                          <a:latin typeface="Cambria Math" panose="02040503050406030204" pitchFamily="18" charset="0"/>
                          <a:cs typeface="Cambria Math" panose="02040503050406030204" pitchFamily="18" charset="0"/>
                        </a:rPr>
                        <m:t>          </m:t>
                      </m:r>
                    </m:oMath>
                  </m:oMathPara>
                </a14:m>
                <a:endParaRPr lang="en-US" altLang="pt-BR" sz="2800" i="1">
                  <a:latin typeface="Cambria Math" panose="02040503050406030204" pitchFamily="18" charset="0"/>
                  <a:cs typeface="Cambria Math" panose="02040503050406030204" pitchFamily="18"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a:t>
                </a:r>
                <a14:m>
                  <m:oMath xmlns:m="http://schemas.openxmlformats.org/officeDocument/2006/math">
                    <m:r>
                      <a:rPr lang="en-US" altLang="pt-BR" sz="2800" i="1">
                        <a:latin typeface="Cambria Math" panose="02040503050406030204" pitchFamily="18" charset="0"/>
                        <a:cs typeface="Cambria Math" panose="02040503050406030204" pitchFamily="18" charset="0"/>
                      </a:rPr>
                      <m:t>𝛽</m:t>
                    </m:r>
                  </m:oMath>
                </a14:m>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constante.</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tanto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como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influenciam nas correntes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475615" y="164465"/>
                <a:ext cx="11461750" cy="652589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p:txBody>
          <a:bodyPr/>
          <a:p>
            <a:fld id="{74F297BB-B745-4CAB-BE1D-CE4C89382949}" type="slidenum">
              <a:rPr lang="pt-BR" smtClean="0"/>
            </a:fld>
            <a:endParaRPr lang="pt-BR"/>
          </a:p>
        </p:txBody>
      </p:sp>
      <p:sp>
        <p:nvSpPr>
          <p:cNvPr id="5" name="Espaço Reservado para Número de Slide 3"/>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7" name="CaixaDeTexto 45"/>
          <p:cNvSpPr txBox="1"/>
          <p:nvPr/>
        </p:nvSpPr>
        <p:spPr>
          <a:xfrm>
            <a:off x="195580" y="426085"/>
            <a:ext cx="11800840" cy="761365"/>
          </a:xfrm>
          <a:prstGeom prst="rect">
            <a:avLst/>
          </a:prstGeom>
          <a:noFill/>
        </p:spPr>
        <p:txBody>
          <a:bodyPr wrap="square" rtlCol="0">
            <a:noAutofit/>
          </a:bodyPr>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122555" indent="-30480" algn="l" fontAlgn="auto">
              <a:spcBef>
                <a:spcPts val="600"/>
              </a:spcBef>
              <a:spcAft>
                <a:spcPts val="0"/>
              </a:spcAft>
              <a:buFont typeface="Arial" panose="020B0604020202020204" pitchFamily="34" charset="0"/>
              <a:buNone/>
            </a:pP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Retângulo arredondado 5"/>
          <p:cNvSpPr/>
          <p:nvPr/>
        </p:nvSpPr>
        <p:spPr>
          <a:xfrm>
            <a:off x="4022725" y="1647825"/>
            <a:ext cx="3514725" cy="220027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8" name="Conector de Seta Reta 7"/>
          <p:cNvCxnSpPr/>
          <p:nvPr/>
        </p:nvCxnSpPr>
        <p:spPr>
          <a:xfrm flipH="1">
            <a:off x="7537450" y="2194560"/>
            <a:ext cx="1440000" cy="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52" name="Forma livre 51"/>
          <p:cNvSpPr/>
          <p:nvPr/>
        </p:nvSpPr>
        <p:spPr>
          <a:xfrm rot="2160000">
            <a:off x="2086610" y="2336165"/>
            <a:ext cx="753110" cy="83566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4" name="Forma livre 13"/>
          <p:cNvSpPr/>
          <p:nvPr/>
        </p:nvSpPr>
        <p:spPr>
          <a:xfrm rot="19680000" flipH="1">
            <a:off x="8611235" y="2366645"/>
            <a:ext cx="899160" cy="86995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54" name="Caixa de Texto 23"/>
          <p:cNvSpPr txBox="1"/>
          <p:nvPr/>
        </p:nvSpPr>
        <p:spPr>
          <a:xfrm>
            <a:off x="1219835" y="2670810"/>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1</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 name="Caixa de Texto 23"/>
          <p:cNvSpPr txBox="1"/>
          <p:nvPr/>
        </p:nvSpPr>
        <p:spPr>
          <a:xfrm>
            <a:off x="9536430" y="254063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6" name="Conector de Seta Reta 15"/>
          <p:cNvCxnSpPr/>
          <p:nvPr/>
        </p:nvCxnSpPr>
        <p:spPr>
          <a:xfrm>
            <a:off x="3046095" y="2018030"/>
            <a:ext cx="536575"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7" name="Caixa de Texto 23"/>
          <p:cNvSpPr txBox="1"/>
          <p:nvPr/>
        </p:nvSpPr>
        <p:spPr>
          <a:xfrm>
            <a:off x="2921635" y="1436370"/>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1</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20" name="Conector de Seta Reta 19"/>
          <p:cNvCxnSpPr/>
          <p:nvPr/>
        </p:nvCxnSpPr>
        <p:spPr>
          <a:xfrm flipH="1">
            <a:off x="7945755" y="2018030"/>
            <a:ext cx="685800"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7945755" y="1319530"/>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7" name="Conector de Seta Reta 6"/>
          <p:cNvCxnSpPr/>
          <p:nvPr/>
        </p:nvCxnSpPr>
        <p:spPr>
          <a:xfrm flipH="1">
            <a:off x="7537450" y="3448685"/>
            <a:ext cx="1440000" cy="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9" name="Conector de Seta Reta 8"/>
          <p:cNvCxnSpPr/>
          <p:nvPr/>
        </p:nvCxnSpPr>
        <p:spPr>
          <a:xfrm flipH="1">
            <a:off x="2582545" y="2194560"/>
            <a:ext cx="1440000" cy="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24" name="Conector de Seta Reta 23"/>
          <p:cNvCxnSpPr/>
          <p:nvPr/>
        </p:nvCxnSpPr>
        <p:spPr>
          <a:xfrm flipH="1">
            <a:off x="2582545" y="3448685"/>
            <a:ext cx="1440000" cy="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10" name="CaixaDeTexto 45"/>
          <p:cNvSpPr txBox="1"/>
          <p:nvPr/>
        </p:nvSpPr>
        <p:spPr>
          <a:xfrm>
            <a:off x="196215" y="4091305"/>
            <a:ext cx="11800205" cy="1156970"/>
          </a:xfrm>
          <a:prstGeom prst="rect">
            <a:avLst/>
          </a:prstGeom>
          <a:noFill/>
        </p:spPr>
        <p:txBody>
          <a:bodyPr wrap="square" rtlCol="0">
            <a:noAutofit/>
          </a:bodyPr>
          <a:p>
            <a:pPr marL="457200" indent="0" algn="l" fontAlgn="auto">
              <a:spcBef>
                <a:spcPts val="600"/>
              </a:spcBef>
              <a:spcAft>
                <a:spcPts val="0"/>
              </a:spcAft>
              <a:buFont typeface="Arial" panose="020B0604020202020204" pitchFamily="34" charset="0"/>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considerar um circuito descrito por quadripolo </a:t>
            </a:r>
            <a:r>
              <a:rPr lang="pt-BR" altLang="en-US" sz="2800" dirty="0" smtClean="0">
                <a:solidFill>
                  <a:schemeClr val="tx1"/>
                </a:solidFill>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parâmetros híbridos. Assim teremos como equações</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None/>
            </a:pP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1" name="Caixa de Texto 23"/>
          <p:cNvSpPr txBox="1"/>
          <p:nvPr/>
        </p:nvSpPr>
        <p:spPr>
          <a:xfrm>
            <a:off x="2979420" y="3408680"/>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1</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2" name="Retângulo 11"/>
              <p:cNvSpPr/>
              <p:nvPr/>
            </p:nvSpPr>
            <p:spPr>
              <a:xfrm>
                <a:off x="4212590" y="5025390"/>
                <a:ext cx="317182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rPr>
                            <m:t>1</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2" name="Retângulo 11"/>
              <p:cNvSpPr>
                <a:spLocks noRot="1" noChangeAspect="1" noMove="1" noResize="1" noEditPoints="1" noAdjustHandles="1" noChangeArrowheads="1" noChangeShapeType="1" noTextEdit="1"/>
              </p:cNvSpPr>
              <p:nvPr/>
            </p:nvSpPr>
            <p:spPr>
              <a:xfrm>
                <a:off x="4212590" y="5025390"/>
                <a:ext cx="3171825" cy="58356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 name="Retângulo 12"/>
              <p:cNvSpPr/>
              <p:nvPr/>
            </p:nvSpPr>
            <p:spPr>
              <a:xfrm>
                <a:off x="4212590" y="5819775"/>
                <a:ext cx="317182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𝐼</m:t>
                          </m:r>
                        </m:e>
                        <m:sub>
                          <m:r>
                            <a:rPr lang="en-US" altLang="pt-BR" sz="3200" i="1" smtClean="0">
                              <a:latin typeface="Cambria Math" panose="02040503050406030204" pitchFamily="18" charset="0"/>
                              <a:ea typeface="Cambria Math" panose="02040503050406030204" pitchFamily="18" charset="0"/>
                            </a:rPr>
                            <m:t>2</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3" name="Retângulo 12"/>
              <p:cNvSpPr>
                <a:spLocks noRot="1" noChangeAspect="1" noMove="1" noResize="1" noEditPoints="1" noAdjustHandles="1" noChangeArrowheads="1" noChangeShapeType="1" noTextEdit="1"/>
              </p:cNvSpPr>
              <p:nvPr/>
            </p:nvSpPr>
            <p:spPr>
              <a:xfrm>
                <a:off x="4212590" y="5819775"/>
                <a:ext cx="3171825" cy="583565"/>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p:txBody>
          <a:bodyPr/>
          <a:p>
            <a:fld id="{74F297BB-B745-4CAB-BE1D-CE4C89382949}" type="slidenum">
              <a:rPr lang="pt-BR" smtClean="0"/>
            </a:fld>
            <a:endParaRPr lang="pt-BR"/>
          </a:p>
        </p:txBody>
      </p:sp>
      <p:sp>
        <p:nvSpPr>
          <p:cNvPr id="161" name="CaixaDeTexto 45"/>
          <p:cNvSpPr txBox="1"/>
          <p:nvPr/>
        </p:nvSpPr>
        <p:spPr>
          <a:xfrm>
            <a:off x="413385" y="228600"/>
            <a:ext cx="11390630" cy="1660525"/>
          </a:xfrm>
          <a:prstGeom prst="rect">
            <a:avLst/>
          </a:prstGeom>
          <a:noFill/>
        </p:spPr>
        <p:txBody>
          <a:bodyPr wrap="square" rtlCol="0">
            <a:spAutoFit/>
          </a:bodyPr>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já escrevemos antes, as tensões e correntes do quadripolo são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5" name="Grupo 4"/>
          <p:cNvGrpSpPr/>
          <p:nvPr/>
        </p:nvGrpSpPr>
        <p:grpSpPr>
          <a:xfrm rot="5400000">
            <a:off x="207010" y="3839210"/>
            <a:ext cx="2528570" cy="1816735"/>
            <a:chOff x="8610600" y="2524505"/>
            <a:chExt cx="1783849" cy="748570"/>
          </a:xfrm>
        </p:grpSpPr>
        <p:cxnSp>
          <p:nvCxnSpPr>
            <p:cNvPr id="6" name="Conector Reto 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2" name="Conector Reto 11"/>
          <p:cNvCxnSpPr/>
          <p:nvPr/>
        </p:nvCxnSpPr>
        <p:spPr>
          <a:xfrm>
            <a:off x="2362193" y="3483914"/>
            <a:ext cx="86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CaixaDeTexto 47"/>
          <p:cNvSpPr txBox="1"/>
          <p:nvPr/>
        </p:nvSpPr>
        <p:spPr>
          <a:xfrm>
            <a:off x="3445324" y="4170206"/>
            <a:ext cx="643255" cy="521970"/>
          </a:xfrm>
          <a:prstGeom prst="rect">
            <a:avLst/>
          </a:prstGeom>
          <a:noFill/>
        </p:spPr>
        <p:txBody>
          <a:bodyPr wrap="none" rtlCol="0">
            <a:spAutoFit/>
          </a:bodyPr>
          <a:p>
            <a:r>
              <a:rPr lang="pt-BR" sz="2800" i="1" dirty="0" smtClean="0">
                <a:latin typeface="Cambria" panose="02040503050406030204" charset="0"/>
                <a:ea typeface="Cambria Math" panose="02040503050406030204" pitchFamily="18" charset="0"/>
                <a:cs typeface="Cambria" panose="02040503050406030204" charset="0"/>
              </a:rPr>
              <a:t>V</a:t>
            </a:r>
            <a:r>
              <a:rPr lang="pt-BR" sz="2800" i="1" baseline="-25000" dirty="0" smtClean="0">
                <a:latin typeface="Cambria" panose="02040503050406030204" charset="0"/>
                <a:ea typeface="Cambria Math" panose="02040503050406030204" pitchFamily="18" charset="0"/>
                <a:cs typeface="Cambria" panose="02040503050406030204" charset="0"/>
              </a:rPr>
              <a:t>CE</a:t>
            </a:r>
            <a:endParaRPr lang="pt-BR" sz="2800" i="1" baseline="-25000" dirty="0" smtClean="0">
              <a:latin typeface="Cambria" panose="02040503050406030204" charset="0"/>
              <a:ea typeface="Cambria Math" panose="02040503050406030204" pitchFamily="18" charset="0"/>
              <a:cs typeface="Cambria" panose="02040503050406030204" charset="0"/>
            </a:endParaRPr>
          </a:p>
        </p:txBody>
      </p:sp>
      <p:cxnSp>
        <p:nvCxnSpPr>
          <p:cNvPr id="14" name="Conector Reto 13"/>
          <p:cNvCxnSpPr/>
          <p:nvPr/>
        </p:nvCxnSpPr>
        <p:spPr>
          <a:xfrm>
            <a:off x="527678" y="6012484"/>
            <a:ext cx="28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Retângulo 14"/>
          <p:cNvSpPr/>
          <p:nvPr/>
        </p:nvSpPr>
        <p:spPr>
          <a:xfrm>
            <a:off x="1118870" y="3294380"/>
            <a:ext cx="1656715" cy="2967990"/>
          </a:xfrm>
          <a:prstGeom prst="rect">
            <a:avLst/>
          </a:prstGeom>
          <a:noFill/>
          <a:ln w="28575" cmpd="sng">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16" name="Caixa de Texto 23"/>
          <p:cNvSpPr txBox="1"/>
          <p:nvPr/>
        </p:nvSpPr>
        <p:spPr>
          <a:xfrm>
            <a:off x="142875" y="5064125"/>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V</a:t>
            </a:r>
            <a:r>
              <a:rPr lang="pt-BR" altLang="en-US" sz="2800" i="1" baseline="-25000" dirty="0">
                <a:latin typeface="Cambria" panose="02040503050406030204" charset="0"/>
                <a:cs typeface="Cambria" panose="02040503050406030204" charset="0"/>
              </a:rPr>
              <a:t>BE</a:t>
            </a:r>
            <a:endParaRPr lang="pt-BR" altLang="en-US" sz="2800" i="1" baseline="-25000" dirty="0" smtClean="0">
              <a:latin typeface="Cambria" panose="02040503050406030204" charset="0"/>
              <a:cs typeface="Cambria" panose="02040503050406030204" charset="0"/>
            </a:endParaRPr>
          </a:p>
        </p:txBody>
      </p:sp>
      <p:cxnSp>
        <p:nvCxnSpPr>
          <p:cNvPr id="17" name="Conector de Seta Reta 16"/>
          <p:cNvCxnSpPr/>
          <p:nvPr/>
        </p:nvCxnSpPr>
        <p:spPr>
          <a:xfrm>
            <a:off x="661670" y="4638040"/>
            <a:ext cx="536575"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8" name="Conector de Seta Reta 17"/>
          <p:cNvCxnSpPr/>
          <p:nvPr/>
        </p:nvCxnSpPr>
        <p:spPr>
          <a:xfrm flipH="1">
            <a:off x="2869565" y="3401060"/>
            <a:ext cx="685800"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9" name="Forma livre 18"/>
          <p:cNvSpPr/>
          <p:nvPr/>
        </p:nvSpPr>
        <p:spPr>
          <a:xfrm rot="2160000">
            <a:off x="839470" y="4979035"/>
            <a:ext cx="753110" cy="83566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20" name="Forma livre 19"/>
          <p:cNvSpPr/>
          <p:nvPr/>
        </p:nvSpPr>
        <p:spPr>
          <a:xfrm rot="19680000" flipH="1">
            <a:off x="2306955" y="3764280"/>
            <a:ext cx="1350645" cy="189357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21" name="Caixa de Texto 23"/>
          <p:cNvSpPr txBox="1"/>
          <p:nvPr/>
        </p:nvSpPr>
        <p:spPr>
          <a:xfrm>
            <a:off x="320040" y="4066540"/>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B</a:t>
            </a:r>
            <a:endParaRPr lang="pt-BR" altLang="en-US" sz="2800" i="1" baseline="-25000" dirty="0" smtClean="0">
              <a:latin typeface="Cambria" panose="02040503050406030204" charset="0"/>
              <a:cs typeface="Cambria" panose="02040503050406030204" charset="0"/>
            </a:endParaRPr>
          </a:p>
        </p:txBody>
      </p:sp>
      <p:sp>
        <p:nvSpPr>
          <p:cNvPr id="22" name="Caixa de Texto 23"/>
          <p:cNvSpPr txBox="1"/>
          <p:nvPr/>
        </p:nvSpPr>
        <p:spPr>
          <a:xfrm>
            <a:off x="2775585" y="2796540"/>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C</a:t>
            </a:r>
            <a:endParaRPr lang="pt-BR" altLang="en-US" sz="2800" i="1" baseline="-25000" dirty="0" smtClean="0">
              <a:latin typeface="Cambria" panose="02040503050406030204" charset="0"/>
              <a:cs typeface="Cambria" panose="02040503050406030204" charset="0"/>
            </a:endParaRPr>
          </a:p>
        </p:txBody>
      </p:sp>
      <p:cxnSp>
        <p:nvCxnSpPr>
          <p:cNvPr id="102" name="Conector de Seta Reta 101"/>
          <p:cNvCxnSpPr/>
          <p:nvPr/>
        </p:nvCxnSpPr>
        <p:spPr>
          <a:xfrm flipH="1">
            <a:off x="587375" y="6152515"/>
            <a:ext cx="685800"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03" name="Conector de Seta Reta 102"/>
          <p:cNvCxnSpPr/>
          <p:nvPr/>
        </p:nvCxnSpPr>
        <p:spPr>
          <a:xfrm>
            <a:off x="2799080" y="6152515"/>
            <a:ext cx="536575"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04" name="Caixa de Texto 23"/>
          <p:cNvSpPr txBox="1"/>
          <p:nvPr/>
        </p:nvSpPr>
        <p:spPr>
          <a:xfrm>
            <a:off x="2869565" y="6152515"/>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C</a:t>
            </a:r>
            <a:endParaRPr lang="pt-BR" altLang="en-US" sz="2800" i="1" baseline="-25000" dirty="0" smtClean="0">
              <a:latin typeface="Cambria" panose="02040503050406030204" charset="0"/>
              <a:cs typeface="Cambria" panose="02040503050406030204" charset="0"/>
            </a:endParaRPr>
          </a:p>
        </p:txBody>
      </p:sp>
      <p:sp>
        <p:nvSpPr>
          <p:cNvPr id="105" name="Caixa de Texto 23"/>
          <p:cNvSpPr txBox="1"/>
          <p:nvPr/>
        </p:nvSpPr>
        <p:spPr>
          <a:xfrm>
            <a:off x="379730" y="6129020"/>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B</a:t>
            </a:r>
            <a:endParaRPr lang="pt-BR" altLang="en-US" sz="2800" i="1" baseline="-25000" dirty="0" smtClean="0">
              <a:latin typeface="Cambria" panose="02040503050406030204" charset="0"/>
              <a:cs typeface="Cambria" panose="02040503050406030204" charset="0"/>
            </a:endParaRPr>
          </a:p>
        </p:txBody>
      </p:sp>
      <p:sp>
        <p:nvSpPr>
          <p:cNvPr id="23" name="CaixaDeTexto 45"/>
          <p:cNvSpPr txBox="1"/>
          <p:nvPr/>
        </p:nvSpPr>
        <p:spPr>
          <a:xfrm>
            <a:off x="4130040" y="1520190"/>
            <a:ext cx="7564120" cy="2199640"/>
          </a:xfrm>
          <a:prstGeom prst="rect">
            <a:avLst/>
          </a:prstGeom>
          <a:noFill/>
        </p:spPr>
        <p:txBody>
          <a:bodyPr wrap="square" rtlCol="0">
            <a:spAutoFit/>
          </a:bodyPr>
          <a:p>
            <a:pPr marL="457200" indent="-457200" algn="l">
              <a:spcBef>
                <a:spcPts val="600"/>
              </a:spcBef>
              <a:spcAft>
                <a:spcPts val="600"/>
              </a:spcAft>
              <a:buFont typeface="Arial" panose="020B0604020202020204" pitchFamily="34" charset="0"/>
              <a:buChar char="•"/>
            </a:pP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I</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1</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 I</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b       </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V</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1</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V</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be</a:t>
            </a:r>
            <a:endPar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I</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2</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 I</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c       </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V</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2</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V</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ce</a:t>
            </a:r>
            <a:endPar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endParaRPr>
          </a:p>
          <a:p>
            <a:pPr indent="0" algn="l">
              <a:lnSpc>
                <a:spcPct val="100000"/>
              </a:lnSpc>
              <a:spcBef>
                <a:spcPts val="12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 derivação da matriz híbrida vamos usar as equações</a:t>
            </a:r>
            <a:endParaRPr lang="pt-BR" altLang="en-US" sz="2800" b="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endParaRPr>
          </a:p>
        </p:txBody>
      </p:sp>
      <mc:AlternateContent xmlns:mc="http://schemas.openxmlformats.org/markup-compatibility/2006">
        <mc:Choice xmlns:a14="http://schemas.microsoft.com/office/drawing/2010/main" Requires="a14">
          <p:sp>
            <p:nvSpPr>
              <p:cNvPr id="24" name="Caixa de Texto 23"/>
              <p:cNvSpPr txBox="1"/>
              <p:nvPr/>
            </p:nvSpPr>
            <p:spPr>
              <a:xfrm>
                <a:off x="5302250" y="3719830"/>
                <a:ext cx="5435600" cy="1085850"/>
              </a:xfrm>
              <a:prstGeom prst="rect">
                <a:avLst/>
              </a:prstGeom>
              <a:noFill/>
            </p:spPr>
            <p:txBody>
              <a:bodyPr wrap="square" rtlCol="0" anchor="t">
                <a:spAutoFit/>
              </a:bodyPr>
              <a:p>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𝑆</m:t>
                          </m:r>
                        </m:sub>
                      </m:sSub>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𝐵𝐸</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𝐶𝐸</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𝐴</m:t>
                              </m:r>
                            </m:sub>
                          </m:sSub>
                        </m:den>
                      </m:f>
                      <m:r>
                        <a:rPr lang="en-US" altLang="pt-BR" sz="3200" i="1">
                          <a:latin typeface="Cambria Math" panose="02040503050406030204" pitchFamily="18" charset="0"/>
                          <a:cs typeface="Cambria Math" panose="02040503050406030204" pitchFamily="18" charset="0"/>
                        </a:rPr>
                        <m:t>)</m:t>
                      </m:r>
                    </m:oMath>
                  </m:oMathPara>
                </a14:m>
                <a:endParaRPr lang="en-US" altLang="pt-BR" sz="3200" i="1">
                  <a:latin typeface="Cambria Math" panose="02040503050406030204" pitchFamily="18" charset="0"/>
                  <a:ea typeface="MS Mincho" charset="0"/>
                  <a:cs typeface="Cambria Math" panose="02040503050406030204" pitchFamily="18" charset="0"/>
                </a:endParaRPr>
              </a:p>
            </p:txBody>
          </p:sp>
        </mc:Choice>
        <mc:Fallback>
          <p:sp>
            <p:nvSpPr>
              <p:cNvPr id="24" name="Caixa de Texto 23"/>
              <p:cNvSpPr txBox="1">
                <a:spLocks noRot="1" noChangeAspect="1" noMove="1" noResize="1" noEditPoints="1" noAdjustHandles="1" noChangeArrowheads="1" noChangeShapeType="1" noTextEdit="1"/>
              </p:cNvSpPr>
              <p:nvPr/>
            </p:nvSpPr>
            <p:spPr>
              <a:xfrm>
                <a:off x="5302250" y="3719830"/>
                <a:ext cx="5435600" cy="108585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5" name="Caixa de Texto 24"/>
              <p:cNvSpPr txBox="1"/>
              <p:nvPr/>
            </p:nvSpPr>
            <p:spPr>
              <a:xfrm>
                <a:off x="5661025" y="5017770"/>
                <a:ext cx="3399155" cy="1490980"/>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𝐵</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𝑆</m:t>
                              </m:r>
                            </m:sub>
                          </m:sSub>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𝐵𝐸</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i="1">
                              <a:latin typeface="Cambria Math" panose="02040503050406030204" pitchFamily="18" charset="0"/>
                              <a:cs typeface="Cambria Math" panose="02040503050406030204" pitchFamily="18" charset="0"/>
                            </a:rPr>
                            <m:t>)</m:t>
                          </m:r>
                        </m:num>
                        <m:den>
                          <m:r>
                            <a:rPr lang="en-US" altLang="pt-BR" sz="3200" i="1">
                              <a:latin typeface="Cambria Math" panose="02040503050406030204" pitchFamily="18" charset="0"/>
                              <a:cs typeface="Cambria Math" panose="02040503050406030204" pitchFamily="18" charset="0"/>
                            </a:rPr>
                            <m:t>𝛽</m:t>
                          </m:r>
                        </m:den>
                      </m:f>
                      <m:r>
                        <a:rPr lang="en-US" altLang="pt-BR" sz="3200" i="1">
                          <a:latin typeface="Cambria Math" panose="02040503050406030204" pitchFamily="18" charset="0"/>
                          <a:ea typeface="MS Mincho" charset="0"/>
                          <a:cs typeface="Cambria Math" panose="02040503050406030204" pitchFamily="18" charset="0"/>
                        </a:rPr>
                        <m:t> </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25" name="Caixa de Texto 24"/>
              <p:cNvSpPr txBox="1">
                <a:spLocks noRot="1" noChangeAspect="1" noMove="1" noResize="1" noEditPoints="1" noAdjustHandles="1" noChangeArrowheads="1" noChangeShapeType="1" noTextEdit="1"/>
              </p:cNvSpPr>
              <p:nvPr/>
            </p:nvSpPr>
            <p:spPr>
              <a:xfrm>
                <a:off x="5661025" y="5017770"/>
                <a:ext cx="3399155" cy="1490980"/>
              </a:xfrm>
              <a:prstGeom prst="rect">
                <a:avLst/>
              </a:prstGeom>
              <a:blipFill rotWithShape="1">
                <a:blip r:embed="rId2"/>
                <a:stretch>
                  <a:fillRect r="-635"/>
                </a:stretch>
              </a:blipFill>
            </p:spPr>
            <p:txBody>
              <a:bodyPr/>
              <a:lstStyle/>
              <a:p>
                <a:r>
                  <a:rPr lang="pt-BR" altLang="en-US">
                    <a:noFill/>
                  </a:rPr>
                  <a:t> </a:t>
                </a:r>
              </a:p>
            </p:txBody>
          </p:sp>
        </mc:Fallback>
      </mc:AlternateContent>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2411095" y="383540"/>
            <a:ext cx="8649970" cy="832485"/>
          </a:xfrm>
          <a:prstGeom prst="rect">
            <a:avLst/>
          </a:prstGeom>
        </p:spPr>
        <p:txBody>
          <a:bodyPr>
            <a:normAutofit fontScale="4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pt-BR" sz="7530" b="1" dirty="0" smtClean="0">
                <a:solidFill>
                  <a:srgbClr val="C00000"/>
                </a:solidFill>
                <a:latin typeface="Comic Sans MS" panose="030F0702030302020204" pitchFamily="66" charset="0"/>
              </a:rPr>
              <a:t>Sistema Linear e Invariante no Tempo</a:t>
            </a:r>
            <a:endParaRPr lang="pt-BR" sz="7530" b="1" dirty="0" smtClean="0">
              <a:solidFill>
                <a:srgbClr val="C00000"/>
              </a:solidFill>
              <a:latin typeface="Comic Sans MS" panose="030F0702030302020204" pitchFamily="66" charset="0"/>
            </a:endParaRPr>
          </a:p>
          <a:p>
            <a:pPr marL="0" indent="0" algn="ctr">
              <a:lnSpc>
                <a:spcPct val="150000"/>
              </a:lnSpc>
              <a:buNone/>
            </a:pPr>
            <a:endParaRPr lang="pt-BR" sz="2400" b="1" dirty="0" smtClean="0">
              <a:solidFill>
                <a:schemeClr val="tx2">
                  <a:lumMod val="50000"/>
                </a:schemeClr>
              </a:solidFill>
              <a:latin typeface="Comic Sans MS" panose="030F0702030302020204" pitchFamily="66" charset="0"/>
            </a:endParaRPr>
          </a:p>
          <a:p>
            <a:pPr marL="0" indent="0" algn="ctr">
              <a:lnSpc>
                <a:spcPct val="120000"/>
              </a:lnSpc>
              <a:buNone/>
            </a:pPr>
            <a:endParaRPr lang="pt-BR" sz="2400" b="1" dirty="0">
              <a:solidFill>
                <a:schemeClr val="tx2">
                  <a:lumMod val="50000"/>
                </a:schemeClr>
              </a:solidFill>
              <a:latin typeface="Comic Sans MS" panose="030F0702030302020204" pitchFamily="66" charset="0"/>
            </a:endParaRPr>
          </a:p>
          <a:p>
            <a:pPr marL="0" indent="0" algn="ctr">
              <a:lnSpc>
                <a:spcPct val="120000"/>
              </a:lnSpc>
              <a:buFont typeface="Arial" panose="020B0604020202020204" pitchFamily="34" charset="0"/>
              <a:buNone/>
            </a:pPr>
            <a:endParaRPr lang="pt-BR" sz="3200" b="1" dirty="0" smtClean="0">
              <a:solidFill>
                <a:schemeClr val="tx2">
                  <a:lumMod val="50000"/>
                </a:schemeClr>
              </a:solidFill>
              <a:latin typeface="Comic Sans MS" panose="030F0702030302020204" pitchFamily="66" charset="0"/>
            </a:endParaRPr>
          </a:p>
        </p:txBody>
      </p:sp>
      <p:sp>
        <p:nvSpPr>
          <p:cNvPr id="4" name="Retângulo 3"/>
          <p:cNvSpPr/>
          <p:nvPr/>
        </p:nvSpPr>
        <p:spPr>
          <a:xfrm>
            <a:off x="4848009" y="1746656"/>
            <a:ext cx="1540042" cy="12994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CaixaDeTexto 4"/>
          <p:cNvSpPr txBox="1"/>
          <p:nvPr/>
        </p:nvSpPr>
        <p:spPr>
          <a:xfrm>
            <a:off x="5407876" y="1951192"/>
            <a:ext cx="420308" cy="707886"/>
          </a:xfrm>
          <a:prstGeom prst="rect">
            <a:avLst/>
          </a:prstGeom>
          <a:noFill/>
        </p:spPr>
        <p:txBody>
          <a:bodyPr wrap="none" rtlCol="0">
            <a:spAutoFit/>
          </a:bodyPr>
          <a:lstStyle/>
          <a:p>
            <a:r>
              <a:rPr lang="pt-BR" sz="4000" dirty="0" smtClean="0"/>
              <a:t>S</a:t>
            </a:r>
            <a:endParaRPr lang="pt-BR" sz="4000" dirty="0"/>
          </a:p>
        </p:txBody>
      </p:sp>
      <p:cxnSp>
        <p:nvCxnSpPr>
          <p:cNvPr id="7" name="Conector de Seta Reta 6"/>
          <p:cNvCxnSpPr>
            <a:endCxn id="4" idx="1"/>
          </p:cNvCxnSpPr>
          <p:nvPr/>
        </p:nvCxnSpPr>
        <p:spPr>
          <a:xfrm>
            <a:off x="4198304" y="2396361"/>
            <a:ext cx="649705"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 name="Conector de Seta Reta 8"/>
          <p:cNvCxnSpPr>
            <a:stCxn id="4" idx="3"/>
          </p:cNvCxnSpPr>
          <p:nvPr/>
        </p:nvCxnSpPr>
        <p:spPr>
          <a:xfrm>
            <a:off x="6388051" y="2396361"/>
            <a:ext cx="625642"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 name="CaixaDeTexto 9"/>
          <p:cNvSpPr txBox="1"/>
          <p:nvPr/>
        </p:nvSpPr>
        <p:spPr>
          <a:xfrm>
            <a:off x="3719830" y="1753235"/>
            <a:ext cx="1127760" cy="583565"/>
          </a:xfrm>
          <a:prstGeom prst="rect">
            <a:avLst/>
          </a:prstGeom>
          <a:noFill/>
        </p:spPr>
        <p:txBody>
          <a:bodyPr wrap="square" rtlCol="0">
            <a:spAutoFit/>
          </a:bodyPr>
          <a:lstStyle/>
          <a:p>
            <a:r>
              <a:rPr lang="pt-BR" sz="3200" i="1" dirty="0" smtClean="0"/>
              <a:t>X</a:t>
            </a:r>
            <a:r>
              <a:rPr lang="pt-BR" sz="3200" i="1" baseline="-25000" dirty="0" smtClean="0"/>
              <a:t>1</a:t>
            </a:r>
            <a:r>
              <a:rPr lang="pt-BR" sz="3200" i="1" dirty="0" smtClean="0"/>
              <a:t>(t)</a:t>
            </a:r>
            <a:endParaRPr lang="pt-BR" sz="3200" i="1" dirty="0" smtClean="0"/>
          </a:p>
        </p:txBody>
      </p:sp>
      <p:sp>
        <p:nvSpPr>
          <p:cNvPr id="11" name="CaixaDeTexto 10"/>
          <p:cNvSpPr txBox="1"/>
          <p:nvPr/>
        </p:nvSpPr>
        <p:spPr>
          <a:xfrm>
            <a:off x="6597650" y="1753235"/>
            <a:ext cx="1169035" cy="583565"/>
          </a:xfrm>
          <a:prstGeom prst="rect">
            <a:avLst/>
          </a:prstGeom>
          <a:noFill/>
        </p:spPr>
        <p:txBody>
          <a:bodyPr wrap="square" rtlCol="0">
            <a:spAutoFit/>
          </a:bodyPr>
          <a:lstStyle/>
          <a:p>
            <a:r>
              <a:rPr lang="pt-BR" sz="3200" i="1" dirty="0"/>
              <a:t>Y</a:t>
            </a:r>
            <a:r>
              <a:rPr lang="pt-BR" sz="3200" i="1" baseline="-25000" dirty="0" smtClean="0"/>
              <a:t>1</a:t>
            </a:r>
            <a:r>
              <a:rPr lang="pt-BR" sz="3200" i="1" dirty="0" smtClean="0"/>
              <a:t>(t)</a:t>
            </a:r>
            <a:endParaRPr lang="pt-BR" sz="3200" i="1" dirty="0" smtClean="0"/>
          </a:p>
        </p:txBody>
      </p:sp>
      <p:sp>
        <p:nvSpPr>
          <p:cNvPr id="18" name="Retângulo 17"/>
          <p:cNvSpPr/>
          <p:nvPr/>
        </p:nvSpPr>
        <p:spPr>
          <a:xfrm>
            <a:off x="4848009" y="3951828"/>
            <a:ext cx="1540042" cy="12994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9" name="CaixaDeTexto 18"/>
          <p:cNvSpPr txBox="1"/>
          <p:nvPr/>
        </p:nvSpPr>
        <p:spPr>
          <a:xfrm>
            <a:off x="5407876" y="4156364"/>
            <a:ext cx="420308" cy="707886"/>
          </a:xfrm>
          <a:prstGeom prst="rect">
            <a:avLst/>
          </a:prstGeom>
          <a:noFill/>
        </p:spPr>
        <p:txBody>
          <a:bodyPr wrap="none" rtlCol="0">
            <a:spAutoFit/>
          </a:bodyPr>
          <a:lstStyle/>
          <a:p>
            <a:r>
              <a:rPr lang="pt-BR" sz="4000" dirty="0" smtClean="0"/>
              <a:t>S</a:t>
            </a:r>
            <a:endParaRPr lang="pt-BR" sz="4000" dirty="0"/>
          </a:p>
        </p:txBody>
      </p:sp>
      <p:cxnSp>
        <p:nvCxnSpPr>
          <p:cNvPr id="20" name="Conector de Seta Reta 19"/>
          <p:cNvCxnSpPr>
            <a:endCxn id="18" idx="1"/>
          </p:cNvCxnSpPr>
          <p:nvPr/>
        </p:nvCxnSpPr>
        <p:spPr>
          <a:xfrm>
            <a:off x="4198304" y="4601533"/>
            <a:ext cx="649705"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Conector de Seta Reta 20"/>
          <p:cNvCxnSpPr>
            <a:stCxn id="18" idx="3"/>
          </p:cNvCxnSpPr>
          <p:nvPr/>
        </p:nvCxnSpPr>
        <p:spPr>
          <a:xfrm>
            <a:off x="6388051" y="4601533"/>
            <a:ext cx="625642"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2" name="CaixaDeTexto 21"/>
          <p:cNvSpPr txBox="1"/>
          <p:nvPr/>
        </p:nvSpPr>
        <p:spPr>
          <a:xfrm>
            <a:off x="3344054" y="3951828"/>
            <a:ext cx="1255299" cy="584775"/>
          </a:xfrm>
          <a:prstGeom prst="rect">
            <a:avLst/>
          </a:prstGeom>
          <a:noFill/>
        </p:spPr>
        <p:txBody>
          <a:bodyPr wrap="square" rtlCol="0">
            <a:spAutoFit/>
          </a:bodyPr>
          <a:lstStyle/>
          <a:p>
            <a:r>
              <a:rPr lang="pt-BR" sz="3200" i="1" dirty="0" smtClean="0"/>
              <a:t>X</a:t>
            </a:r>
            <a:r>
              <a:rPr lang="pt-BR" sz="3200" i="1" baseline="-25000" dirty="0" smtClean="0"/>
              <a:t>1</a:t>
            </a:r>
            <a:r>
              <a:rPr lang="pt-BR" sz="3200" i="1" dirty="0" smtClean="0"/>
              <a:t>(t-</a:t>
            </a:r>
            <a:r>
              <a:rPr lang="pt-BR" sz="3200" i="1" dirty="0" smtClean="0">
                <a:latin typeface="Symbol" panose="05050102010706020507" pitchFamily="18" charset="2"/>
              </a:rPr>
              <a:t>t</a:t>
            </a:r>
            <a:r>
              <a:rPr lang="pt-BR" sz="3200" i="1" dirty="0"/>
              <a:t>)</a:t>
            </a:r>
            <a:endParaRPr lang="pt-BR" sz="3200" i="1" baseline="-25000" dirty="0"/>
          </a:p>
        </p:txBody>
      </p:sp>
      <p:sp>
        <p:nvSpPr>
          <p:cNvPr id="24" name="CaixaDeTexto 23"/>
          <p:cNvSpPr txBox="1"/>
          <p:nvPr/>
        </p:nvSpPr>
        <p:spPr>
          <a:xfrm>
            <a:off x="6577260" y="3951828"/>
            <a:ext cx="2057400" cy="584775"/>
          </a:xfrm>
          <a:prstGeom prst="rect">
            <a:avLst/>
          </a:prstGeom>
          <a:noFill/>
        </p:spPr>
        <p:txBody>
          <a:bodyPr wrap="square" rtlCol="0">
            <a:spAutoFit/>
          </a:bodyPr>
          <a:lstStyle/>
          <a:p>
            <a:r>
              <a:rPr lang="pt-BR" sz="3200" i="1" dirty="0" smtClean="0"/>
              <a:t>Y</a:t>
            </a:r>
            <a:r>
              <a:rPr lang="pt-BR" sz="3200" i="1" baseline="-25000" dirty="0" smtClean="0"/>
              <a:t>1</a:t>
            </a:r>
            <a:r>
              <a:rPr lang="pt-BR" sz="3200" i="1" dirty="0" smtClean="0"/>
              <a:t>(t-</a:t>
            </a:r>
            <a:r>
              <a:rPr lang="pt-BR" sz="3200" i="1" dirty="0" smtClean="0">
                <a:latin typeface="Symbol" panose="05050102010706020507" pitchFamily="18" charset="2"/>
              </a:rPr>
              <a:t>t</a:t>
            </a:r>
            <a:r>
              <a:rPr lang="pt-BR" sz="3200" i="1" dirty="0" smtClean="0"/>
              <a:t>)</a:t>
            </a:r>
            <a:endParaRPr lang="pt-BR" sz="3200" i="1" baseline="-25000" dirty="0"/>
          </a:p>
        </p:txBody>
      </p:sp>
      <p:sp>
        <p:nvSpPr>
          <p:cNvPr id="25" name="CaixaDeTexto 24"/>
          <p:cNvSpPr txBox="1"/>
          <p:nvPr/>
        </p:nvSpPr>
        <p:spPr>
          <a:xfrm>
            <a:off x="535091" y="5379828"/>
            <a:ext cx="10323094" cy="1077218"/>
          </a:xfrm>
          <a:prstGeom prst="rect">
            <a:avLst/>
          </a:prstGeom>
          <a:noFill/>
        </p:spPr>
        <p:txBody>
          <a:bodyPr wrap="square" rtlCol="0">
            <a:spAutoFit/>
          </a:bodyPr>
          <a:lstStyle/>
          <a:p>
            <a:r>
              <a:rPr lang="pt-BR" sz="3200" b="1" dirty="0" smtClean="0">
                <a:solidFill>
                  <a:srgbClr val="C00000"/>
                </a:solidFill>
                <a:latin typeface="Comic Sans MS" panose="030F0702030302020204" pitchFamily="66" charset="0"/>
              </a:rPr>
              <a:t>Invariância no tempo: se desloco o sinal de entrada no tempo, a saída também é deslocada</a:t>
            </a:r>
            <a:endParaRPr lang="pt-BR" sz="3200" b="1" baseline="-25000" dirty="0">
              <a:solidFill>
                <a:srgbClr val="C0000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p:txBody>
          <a:bodyPr/>
          <a:p>
            <a:fld id="{74F297BB-B745-4CAB-BE1D-CE4C89382949}" type="slidenum">
              <a:rPr lang="pt-BR" smtClean="0"/>
            </a:fld>
            <a:endParaRPr lang="pt-BR"/>
          </a:p>
        </p:txBody>
      </p:sp>
      <p:sp>
        <p:nvSpPr>
          <p:cNvPr id="161" name="CaixaDeTexto 45"/>
          <p:cNvSpPr txBox="1"/>
          <p:nvPr/>
        </p:nvSpPr>
        <p:spPr>
          <a:xfrm>
            <a:off x="413385" y="228600"/>
            <a:ext cx="11390630" cy="1229995"/>
          </a:xfrm>
          <a:prstGeom prst="rect">
            <a:avLst/>
          </a:prstGeom>
          <a:noFill/>
        </p:spPr>
        <p:txBody>
          <a:bodyPr wrap="square" rtlCol="0">
            <a:spAutoFit/>
          </a:bodyPr>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Reescrevendo as equações em funcão de </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I</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1</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V</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1</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I</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2</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e</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V</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2</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teremos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3" name="Caixa de Texto 22"/>
              <p:cNvSpPr txBox="1"/>
              <p:nvPr/>
            </p:nvSpPr>
            <p:spPr>
              <a:xfrm>
                <a:off x="760730" y="1686560"/>
                <a:ext cx="4848860" cy="961390"/>
              </a:xfrm>
              <a:prstGeom prst="rect">
                <a:avLst/>
              </a:prstGeom>
              <a:noFill/>
            </p:spPr>
            <p:txBody>
              <a:bodyPr wrap="square" rtlCol="0" anchor="t">
                <a:spAutoFit/>
              </a:bodyPr>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2</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𝑆</m:t>
                          </m:r>
                        </m:sub>
                      </m:sSub>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1</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1</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2</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𝐴</m:t>
                              </m:r>
                            </m:sub>
                          </m:sSub>
                        </m:den>
                      </m:f>
                      <m:r>
                        <a:rPr lang="en-US" altLang="pt-BR" sz="2800" i="1">
                          <a:latin typeface="Cambria Math" panose="02040503050406030204" pitchFamily="18" charset="0"/>
                          <a:cs typeface="Cambria Math" panose="02040503050406030204" pitchFamily="18" charset="0"/>
                        </a:rPr>
                        <m:t>)</m:t>
                      </m:r>
                    </m:oMath>
                  </m:oMathPara>
                </a14:m>
                <a:endParaRPr lang="en-US" altLang="pt-BR" sz="2800" i="1">
                  <a:latin typeface="Cambria Math" panose="02040503050406030204" pitchFamily="18" charset="0"/>
                  <a:ea typeface="MS Mincho" charset="0"/>
                  <a:cs typeface="Cambria Math" panose="02040503050406030204" pitchFamily="18" charset="0"/>
                </a:endParaRPr>
              </a:p>
            </p:txBody>
          </p:sp>
        </mc:Choice>
        <mc:Fallback>
          <p:sp>
            <p:nvSpPr>
              <p:cNvPr id="23" name="Caixa de Texto 22"/>
              <p:cNvSpPr txBox="1">
                <a:spLocks noRot="1" noChangeAspect="1" noMove="1" noResize="1" noEditPoints="1" noAdjustHandles="1" noChangeArrowheads="1" noChangeShapeType="1" noTextEdit="1"/>
              </p:cNvSpPr>
              <p:nvPr/>
            </p:nvSpPr>
            <p:spPr>
              <a:xfrm>
                <a:off x="760730" y="1686560"/>
                <a:ext cx="4848860" cy="96139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4" name="Caixa de Texto 23"/>
              <p:cNvSpPr txBox="1"/>
              <p:nvPr/>
            </p:nvSpPr>
            <p:spPr>
              <a:xfrm>
                <a:off x="6518910" y="1400810"/>
                <a:ext cx="5106035" cy="1659255"/>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1</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𝑆</m:t>
                              </m:r>
                            </m:sub>
                          </m:sSub>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num>
                        <m:den>
                          <m:r>
                            <a:rPr lang="en-US" altLang="pt-BR" sz="2800" i="1">
                              <a:latin typeface="Cambria Math" panose="02040503050406030204" pitchFamily="18" charset="0"/>
                              <a:cs typeface="Cambria Math" panose="02040503050406030204" pitchFamily="18" charset="0"/>
                            </a:rPr>
                            <m:t>𝛽</m:t>
                          </m:r>
                        </m:den>
                      </m:f>
                      <m:r>
                        <a:rPr lang="en-US" altLang="pt-BR" sz="2800" i="1">
                          <a:latin typeface="Cambria Math" panose="02040503050406030204" pitchFamily="18" charset="0"/>
                          <a:ea typeface="MS Mincho"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2</m:t>
                              </m:r>
                            </m:sub>
                          </m:sSub>
                        </m:num>
                        <m:den>
                          <m:r>
                            <a:rPr lang="en-US" altLang="pt-BR" sz="2800" i="1">
                              <a:latin typeface="Cambria Math" panose="02040503050406030204" pitchFamily="18" charset="0"/>
                              <a:cs typeface="Cambria Math" panose="02040503050406030204" pitchFamily="18" charset="0"/>
                            </a:rPr>
                            <m:t>𝛽</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1</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2</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𝐴</m:t>
                                  </m:r>
                                </m:sub>
                              </m:sSub>
                            </m:den>
                          </m:f>
                          <m:r>
                            <a:rPr lang="en-US" altLang="pt-BR" sz="2800" i="1">
                              <a:latin typeface="Cambria Math" panose="02040503050406030204" pitchFamily="18" charset="0"/>
                              <a:cs typeface="Cambria Math" panose="02040503050406030204" pitchFamily="18" charset="0"/>
                            </a:rPr>
                            <m:t>)</m:t>
                          </m:r>
                        </m:den>
                      </m:f>
                      <m:r>
                        <a:rPr lang="en-US" altLang="pt-BR" sz="2800" i="1">
                          <a:latin typeface="Cambria Math" panose="02040503050406030204" pitchFamily="18" charset="0"/>
                          <a:ea typeface="MS Mincho" charset="0"/>
                          <a:cs typeface="Cambria Math" panose="02040503050406030204" pitchFamily="18" charset="0"/>
                        </a:rPr>
                        <m:t>  </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24" name="Caixa de Texto 23"/>
              <p:cNvSpPr txBox="1">
                <a:spLocks noRot="1" noChangeAspect="1" noMove="1" noResize="1" noEditPoints="1" noAdjustHandles="1" noChangeArrowheads="1" noChangeShapeType="1" noTextEdit="1"/>
              </p:cNvSpPr>
              <p:nvPr/>
            </p:nvSpPr>
            <p:spPr>
              <a:xfrm>
                <a:off x="6518910" y="1400810"/>
                <a:ext cx="5106035" cy="1659255"/>
              </a:xfrm>
              <a:prstGeom prst="rect">
                <a:avLst/>
              </a:prstGeom>
              <a:blipFill rotWithShape="1">
                <a:blip r:embed="rId2"/>
                <a:stretch>
                  <a:fillRect r="-423"/>
                </a:stretch>
              </a:blipFill>
            </p:spPr>
            <p:txBody>
              <a:bodyPr/>
              <a:lstStyle/>
              <a:p>
                <a:r>
                  <a:rPr lang="pt-BR" altLang="en-US">
                    <a:noFill/>
                  </a:rPr>
                  <a:t> </a:t>
                </a:r>
              </a:p>
            </p:txBody>
          </p:sp>
        </mc:Fallback>
      </mc:AlternateContent>
      <p:sp>
        <p:nvSpPr>
          <p:cNvPr id="25" name="CaixaDeTexto 45"/>
          <p:cNvSpPr txBox="1"/>
          <p:nvPr/>
        </p:nvSpPr>
        <p:spPr>
          <a:xfrm>
            <a:off x="217805" y="2913380"/>
            <a:ext cx="11696700" cy="953135"/>
          </a:xfrm>
          <a:prstGeom prst="rect">
            <a:avLst/>
          </a:prstGeom>
          <a:noFill/>
        </p:spPr>
        <p:txBody>
          <a:bodyPr wrap="square" rtlCol="0">
            <a:spAutoFit/>
          </a:bodyPr>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Agora coloquemos</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I</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1</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e</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V</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2</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variáveis independentes, e reescrevemos as equações para obter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f</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do quadripolo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6" name="Caixa de Texto 25"/>
              <p:cNvSpPr txBox="1"/>
              <p:nvPr/>
            </p:nvSpPr>
            <p:spPr>
              <a:xfrm>
                <a:off x="269240" y="4036060"/>
                <a:ext cx="11645265" cy="1245870"/>
              </a:xfrm>
              <a:prstGeom prst="rect">
                <a:avLst/>
              </a:prstGeom>
              <a:noFill/>
            </p:spPr>
            <p:txBody>
              <a:bodyPr wrap="square" rtlCol="0" anchor="t">
                <a:spAutoFit/>
              </a:bodyPr>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en-US" altLang="pt-BR" sz="2400" i="1">
                              <a:latin typeface="Cambria Math" panose="02040503050406030204" pitchFamily="18" charset="0"/>
                              <a:cs typeface="Cambria Math" panose="02040503050406030204" pitchFamily="18" charset="0"/>
                            </a:rPr>
                            <m:t>1</m:t>
                          </m:r>
                        </m:sub>
                      </m:sSub>
                      <m:r>
                        <a:rPr lang="en-US" altLang="pt-BR" sz="2400" i="1">
                          <a:latin typeface="Cambria Math" panose="02040503050406030204" pitchFamily="18" charset="0"/>
                          <a:cs typeface="Cambria Math" panose="02040503050406030204" pitchFamily="18" charset="0"/>
                        </a:rPr>
                        <m:t>=</m:t>
                      </m:r>
                      <m:sSub>
                        <m:sSub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400" b="0" i="1" smtClean="0">
                          <a:latin typeface="Cambria Math" panose="02040503050406030204" pitchFamily="18" charset="0"/>
                          <a:ea typeface="Cambria Math" panose="02040503050406030204" pitchFamily="18" charset="0"/>
                        </a:rPr>
                        <m:t>(</m:t>
                      </m:r>
                      <m:sSub>
                        <m:sSubPr>
                          <m:ctrlP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400" b="0" i="1" smtClean="0">
                          <a:latin typeface="Cambria Math" panose="02040503050406030204" pitchFamily="18" charset="0"/>
                          <a:ea typeface="Cambria Math" panose="02040503050406030204" pitchFamily="18" charset="0"/>
                        </a:rPr>
                        <m:t>, </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𝑉</m:t>
                      </m:r>
                      <m:r>
                        <a:rPr lang="en-US" altLang="pt-BR" sz="2400" b="0" i="1" baseline="-25000"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sz="2400" b="0" i="1" smtClean="0">
                          <a:latin typeface="Cambria Math" panose="02040503050406030204" pitchFamily="18" charset="0"/>
                          <a:ea typeface="Cambria Math" panose="02040503050406030204" pitchFamily="18" charset="0"/>
                        </a:rPr>
                        <m:t>)=</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𝑛𝑈</m:t>
                          </m:r>
                        </m:e>
                        <m:sub>
                          <m:r>
                            <a:rPr lang="en-US" altLang="pt-BR" sz="2400" i="1">
                              <a:latin typeface="Cambria Math" panose="02040503050406030204" pitchFamily="18" charset="0"/>
                              <a:cs typeface="Cambria Math" panose="02040503050406030204" pitchFamily="18" charset="0"/>
                            </a:rPr>
                            <m:t>𝑇</m:t>
                          </m:r>
                        </m:sub>
                      </m:sSub>
                      <m:r>
                        <a:rPr lang="en-US" altLang="pt-BR" sz="2400" i="1">
                          <a:latin typeface="Cambria Math" panose="02040503050406030204" pitchFamily="18" charset="0"/>
                          <a:cs typeface="Cambria Math" panose="02040503050406030204" pitchFamily="18" charset="0"/>
                        </a:rPr>
                        <m:t>𝑙𝑛</m:t>
                      </m:r>
                      <m:r>
                        <a:rPr lang="en-US" altLang="pt-BR" sz="2400" i="1">
                          <a:latin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𝐼</m:t>
                              </m:r>
                            </m:e>
                            <m:sub>
                              <m:r>
                                <a:rPr lang="en-US" altLang="pt-BR" sz="2400" i="1">
                                  <a:latin typeface="Cambria Math" panose="02040503050406030204" pitchFamily="18" charset="0"/>
                                  <a:cs typeface="Cambria Math" panose="02040503050406030204" pitchFamily="18" charset="0"/>
                                </a:rPr>
                                <m:t>2</m:t>
                              </m:r>
                            </m:sub>
                          </m:sSub>
                        </m:num>
                        <m:den>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1</m:t>
                              </m:r>
                              <m:r>
                                <a:rPr lang="en-US" altLang="pt-BR" sz="2400" i="1">
                                  <a:latin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en-US" altLang="pt-BR" sz="2400" i="1">
                                          <a:latin typeface="Cambria Math" panose="02040503050406030204" pitchFamily="18" charset="0"/>
                                          <a:cs typeface="Cambria Math" panose="02040503050406030204" pitchFamily="18" charset="0"/>
                                        </a:rPr>
                                        <m:t>2</m:t>
                                      </m:r>
                                    </m:sub>
                                  </m:sSub>
                                </m:num>
                                <m:den>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en-US" altLang="pt-BR" sz="2400" i="1">
                                          <a:latin typeface="Cambria Math" panose="02040503050406030204" pitchFamily="18" charset="0"/>
                                          <a:cs typeface="Cambria Math" panose="02040503050406030204" pitchFamily="18" charset="0"/>
                                        </a:rPr>
                                        <m:t>𝐴</m:t>
                                      </m:r>
                                    </m:sub>
                                  </m:sSub>
                                </m:den>
                              </m:f>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𝐼</m:t>
                              </m:r>
                            </m:e>
                            <m:sub>
                              <m:r>
                                <a:rPr lang="en-US" altLang="pt-BR" sz="2400" i="1">
                                  <a:latin typeface="Cambria Math" panose="02040503050406030204" pitchFamily="18" charset="0"/>
                                  <a:cs typeface="Cambria Math" panose="02040503050406030204" pitchFamily="18" charset="0"/>
                                </a:rPr>
                                <m:t>𝑆</m:t>
                              </m:r>
                            </m:sub>
                          </m:sSub>
                        </m:den>
                      </m:f>
                      <m:r>
                        <a:rPr lang="en-US" altLang="pt-BR" sz="2400" i="1">
                          <a:latin typeface="Cambria Math" panose="02040503050406030204" pitchFamily="18" charset="0"/>
                          <a:ea typeface="MS Mincho" charset="0"/>
                          <a:cs typeface="Cambria Math" panose="02040503050406030204" pitchFamily="18" charset="0"/>
                        </a:rPr>
                        <m:t>)=</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𝑛𝑈</m:t>
                          </m:r>
                        </m:e>
                        <m:sub>
                          <m:r>
                            <a:rPr lang="en-US" altLang="pt-BR" sz="2400" i="1">
                              <a:latin typeface="Cambria Math" panose="02040503050406030204" pitchFamily="18" charset="0"/>
                              <a:cs typeface="Cambria Math" panose="02040503050406030204" pitchFamily="18" charset="0"/>
                            </a:rPr>
                            <m:t>𝑇</m:t>
                          </m:r>
                        </m:sub>
                      </m:sSub>
                      <m:r>
                        <a:rPr lang="en-US" altLang="pt-BR" sz="2400" i="1">
                          <a:latin typeface="Cambria Math" panose="02040503050406030204" pitchFamily="18" charset="0"/>
                          <a:cs typeface="Cambria Math" panose="02040503050406030204" pitchFamily="18" charset="0"/>
                        </a:rPr>
                        <m:t>𝑙𝑛</m:t>
                      </m:r>
                      <m:r>
                        <a:rPr lang="en-US" altLang="pt-BR" sz="2400" i="1">
                          <a:latin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𝛽</m:t>
                              </m:r>
                              <m:r>
                                <a:rPr lang="en-US" altLang="pt-BR" sz="2400" i="1">
                                  <a:latin typeface="Cambria Math" panose="02040503050406030204" pitchFamily="18" charset="0"/>
                                  <a:cs typeface="Cambria Math" panose="02040503050406030204" pitchFamily="18" charset="0"/>
                                </a:rPr>
                                <m:t>𝐼</m:t>
                              </m:r>
                            </m:e>
                            <m:sub>
                              <m:r>
                                <a:rPr lang="en-US" altLang="pt-BR" sz="2400" i="1">
                                  <a:latin typeface="Cambria Math" panose="02040503050406030204" pitchFamily="18" charset="0"/>
                                  <a:cs typeface="Cambria Math" panose="02040503050406030204" pitchFamily="18" charset="0"/>
                                </a:rPr>
                                <m:t>1</m:t>
                              </m:r>
                            </m:sub>
                          </m:sSub>
                        </m:num>
                        <m:den>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𝐼</m:t>
                              </m:r>
                            </m:e>
                            <m:sub>
                              <m:r>
                                <a:rPr lang="en-US" altLang="pt-BR" sz="2400" i="1">
                                  <a:latin typeface="Cambria Math" panose="02040503050406030204" pitchFamily="18" charset="0"/>
                                  <a:cs typeface="Cambria Math" panose="02040503050406030204" pitchFamily="18" charset="0"/>
                                </a:rPr>
                                <m:t>𝑆</m:t>
                              </m:r>
                            </m:sub>
                          </m:sSub>
                        </m:den>
                      </m:f>
                      <m:r>
                        <a:rPr lang="en-US" altLang="pt-BR" sz="2400" i="1">
                          <a:latin typeface="Cambria Math" panose="02040503050406030204" pitchFamily="18" charset="0"/>
                          <a:ea typeface="MS Mincho" charset="0"/>
                          <a:cs typeface="Cambria Math" panose="02040503050406030204" pitchFamily="18" charset="0"/>
                        </a:rPr>
                        <m:t>)        </m:t>
                      </m:r>
                      <m:r>
                        <a:rPr lang="en-US" altLang="pt-BR" sz="2400" b="1" i="1">
                          <a:latin typeface="Cambria Math" panose="02040503050406030204" pitchFamily="18" charset="0"/>
                          <a:ea typeface="MS Mincho" charset="0"/>
                          <a:cs typeface="Cambria Math" panose="02040503050406030204" pitchFamily="18" charset="0"/>
                        </a:rPr>
                        <m:t>⇒</m:t>
                      </m:r>
                      <m:sSub>
                        <m:sSubPr>
                          <m:ctrlPr>
                            <a:rPr lang="pt-BR" altLang="pt-BR" sz="2400" b="1"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b="1" i="1">
                              <a:latin typeface="Cambria Math" panose="02040503050406030204" pitchFamily="18" charset="0"/>
                              <a:ea typeface="Cambria Math" panose="02040503050406030204" pitchFamily="18" charset="0"/>
                              <a:cs typeface="Cambria Math" panose="02040503050406030204" pitchFamily="18" charset="0"/>
                            </a:rPr>
                            <m:t>𝒇</m:t>
                          </m:r>
                        </m:e>
                        <m:sub>
                          <m:r>
                            <a:rPr lang="en-US" altLang="pt-BR" sz="2400" b="1" i="1">
                              <a:latin typeface="Cambria Math" panose="02040503050406030204" pitchFamily="18" charset="0"/>
                              <a:ea typeface="Cambria Math" panose="02040503050406030204" pitchFamily="18" charset="0"/>
                              <a:cs typeface="Cambria Math" panose="02040503050406030204" pitchFamily="18" charset="0"/>
                            </a:rPr>
                            <m:t>𝟏</m:t>
                          </m:r>
                        </m:sub>
                      </m:sSub>
                      <m:r>
                        <a:rPr lang="en-US" altLang="pt-BR" sz="2400" b="1" i="1" smtClean="0">
                          <a:latin typeface="Cambria Math" panose="02040503050406030204" pitchFamily="18" charset="0"/>
                          <a:ea typeface="Cambria Math" panose="02040503050406030204" pitchFamily="18" charset="0"/>
                        </a:rPr>
                        <m:t>(</m:t>
                      </m:r>
                      <m:sSub>
                        <m:sSubPr>
                          <m:ctrlPr>
                            <a:rPr lang="en-US" altLang="pt-BR" sz="24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b="1" i="1" smtClean="0">
                              <a:latin typeface="Cambria Math" panose="02040503050406030204" pitchFamily="18" charset="0"/>
                              <a:ea typeface="Cambria Math" panose="02040503050406030204" pitchFamily="18" charset="0"/>
                              <a:cs typeface="Cambria Math" panose="02040503050406030204" pitchFamily="18" charset="0"/>
                            </a:rPr>
                            <m:t>𝑰</m:t>
                          </m:r>
                        </m:e>
                        <m:sub>
                          <m:r>
                            <a:rPr lang="en-US" altLang="pt-BR" sz="2400" b="1" i="1" smtClean="0">
                              <a:latin typeface="Cambria Math" panose="02040503050406030204" pitchFamily="18" charset="0"/>
                              <a:ea typeface="Cambria Math" panose="02040503050406030204" pitchFamily="18" charset="0"/>
                              <a:cs typeface="Cambria Math" panose="02040503050406030204" pitchFamily="18" charset="0"/>
                            </a:rPr>
                            <m:t>𝟏</m:t>
                          </m:r>
                        </m:sub>
                      </m:sSub>
                      <m:r>
                        <a:rPr lang="en-US" altLang="pt-BR" sz="2400" b="1" i="1" smtClean="0">
                          <a:latin typeface="Cambria Math" panose="02040503050406030204" pitchFamily="18" charset="0"/>
                          <a:ea typeface="Cambria Math" panose="02040503050406030204" pitchFamily="18" charset="0"/>
                        </a:rPr>
                        <m:t>, </m:t>
                      </m:r>
                      <m:r>
                        <a:rPr lang="en-US" altLang="pt-BR" sz="2400" b="1" i="1" smtClean="0">
                          <a:latin typeface="Cambria Math" panose="02040503050406030204" pitchFamily="18" charset="0"/>
                          <a:ea typeface="Cambria Math" panose="02040503050406030204" pitchFamily="18" charset="0"/>
                          <a:cs typeface="Cambria Math" panose="02040503050406030204" pitchFamily="18" charset="0"/>
                        </a:rPr>
                        <m:t>𝑽</m:t>
                      </m:r>
                      <m:r>
                        <a:rPr lang="en-US" altLang="pt-BR" sz="2400" b="1" i="1" baseline="-25000" smtClean="0">
                          <a:latin typeface="Cambria Math" panose="02040503050406030204" pitchFamily="18" charset="0"/>
                          <a:ea typeface="Cambria Math" panose="02040503050406030204" pitchFamily="18" charset="0"/>
                          <a:cs typeface="Cambria Math" panose="02040503050406030204" pitchFamily="18" charset="0"/>
                        </a:rPr>
                        <m:t>𝟐</m:t>
                      </m:r>
                      <m:r>
                        <a:rPr lang="en-US" altLang="pt-BR" sz="2400" b="1" i="1" smtClean="0">
                          <a:latin typeface="Cambria Math" panose="02040503050406030204" pitchFamily="18" charset="0"/>
                          <a:ea typeface="Cambria Math" panose="02040503050406030204" pitchFamily="18" charset="0"/>
                        </a:rPr>
                        <m:t>)</m:t>
                      </m:r>
                      <m:r>
                        <a:rPr lang="en-US" altLang="pt-BR" sz="2400" b="1" i="1">
                          <a:latin typeface="Cambria Math" panose="02040503050406030204" pitchFamily="18" charset="0"/>
                          <a:ea typeface="MS Mincho" charset="0"/>
                          <a:cs typeface="Cambria Math" panose="02040503050406030204" pitchFamily="18" charset="0"/>
                        </a:rPr>
                        <m:t>=</m:t>
                      </m:r>
                      <m:sSub>
                        <m:sSubPr>
                          <m:ctrlPr>
                            <a:rPr lang="en-US" altLang="pt-BR" sz="2400" b="1" i="1">
                              <a:latin typeface="Cambria Math" panose="02040503050406030204" pitchFamily="18" charset="0"/>
                              <a:cs typeface="Cambria Math" panose="02040503050406030204" pitchFamily="18" charset="0"/>
                            </a:rPr>
                          </m:ctrlPr>
                        </m:sSubPr>
                        <m:e>
                          <m:r>
                            <a:rPr lang="en-US" altLang="pt-BR" sz="2400" b="1" i="1">
                              <a:latin typeface="Cambria Math" panose="02040503050406030204" pitchFamily="18" charset="0"/>
                              <a:cs typeface="Cambria Math" panose="02040503050406030204" pitchFamily="18" charset="0"/>
                            </a:rPr>
                            <m:t>𝒏𝑼</m:t>
                          </m:r>
                        </m:e>
                        <m:sub>
                          <m:r>
                            <a:rPr lang="en-US" altLang="pt-BR" sz="2400" b="1" i="1">
                              <a:latin typeface="Cambria Math" panose="02040503050406030204" pitchFamily="18" charset="0"/>
                              <a:cs typeface="Cambria Math" panose="02040503050406030204" pitchFamily="18" charset="0"/>
                            </a:rPr>
                            <m:t>𝑻</m:t>
                          </m:r>
                        </m:sub>
                      </m:sSub>
                      <m:r>
                        <a:rPr lang="en-US" altLang="pt-BR" sz="2400" b="1" i="1">
                          <a:latin typeface="Cambria Math" panose="02040503050406030204" pitchFamily="18" charset="0"/>
                          <a:cs typeface="Cambria Math" panose="02040503050406030204" pitchFamily="18" charset="0"/>
                        </a:rPr>
                        <m:t>𝒍𝒏</m:t>
                      </m:r>
                      <m:r>
                        <a:rPr lang="en-US" altLang="pt-BR" sz="2400" b="1" i="1">
                          <a:latin typeface="Cambria Math" panose="02040503050406030204" pitchFamily="18" charset="0"/>
                          <a:cs typeface="Cambria Math" panose="02040503050406030204" pitchFamily="18" charset="0"/>
                        </a:rPr>
                        <m:t>(</m:t>
                      </m:r>
                      <m:f>
                        <m:fPr>
                          <m:ctrlPr>
                            <a:rPr lang="en-US" altLang="pt-BR" sz="2400" b="1" i="1">
                              <a:latin typeface="Cambria Math" panose="02040503050406030204" pitchFamily="18" charset="0"/>
                              <a:cs typeface="Cambria Math" panose="02040503050406030204" pitchFamily="18" charset="0"/>
                            </a:rPr>
                          </m:ctrlPr>
                        </m:fPr>
                        <m:num>
                          <m:sSub>
                            <m:sSubPr>
                              <m:ctrlPr>
                                <a:rPr lang="en-US" altLang="pt-BR" sz="2400" b="1" i="1">
                                  <a:latin typeface="Cambria Math" panose="02040503050406030204" pitchFamily="18" charset="0"/>
                                  <a:cs typeface="Cambria Math" panose="02040503050406030204" pitchFamily="18" charset="0"/>
                                </a:rPr>
                              </m:ctrlPr>
                            </m:sSubPr>
                            <m:e>
                              <m:r>
                                <a:rPr lang="en-US" altLang="pt-BR" sz="2400" b="1" i="1">
                                  <a:latin typeface="Cambria Math" panose="02040503050406030204" pitchFamily="18" charset="0"/>
                                  <a:cs typeface="Cambria Math" panose="02040503050406030204" pitchFamily="18" charset="0"/>
                                </a:rPr>
                                <m:t>𝜷</m:t>
                              </m:r>
                              <m:r>
                                <a:rPr lang="en-US" altLang="pt-BR" sz="2400" b="1" i="1">
                                  <a:latin typeface="Cambria Math" panose="02040503050406030204" pitchFamily="18" charset="0"/>
                                  <a:cs typeface="Cambria Math" panose="02040503050406030204" pitchFamily="18" charset="0"/>
                                </a:rPr>
                                <m:t>𝑰</m:t>
                              </m:r>
                            </m:e>
                            <m:sub>
                              <m:r>
                                <a:rPr lang="en-US" altLang="pt-BR" sz="2400" b="1" i="1">
                                  <a:latin typeface="Cambria Math" panose="02040503050406030204" pitchFamily="18" charset="0"/>
                                  <a:cs typeface="Cambria Math" panose="02040503050406030204" pitchFamily="18" charset="0"/>
                                </a:rPr>
                                <m:t>𝟏</m:t>
                              </m:r>
                            </m:sub>
                          </m:sSub>
                        </m:num>
                        <m:den>
                          <m:sSub>
                            <m:sSubPr>
                              <m:ctrlPr>
                                <a:rPr lang="en-US" altLang="pt-BR" sz="2400" b="1" i="1">
                                  <a:latin typeface="Cambria Math" panose="02040503050406030204" pitchFamily="18" charset="0"/>
                                  <a:cs typeface="Cambria Math" panose="02040503050406030204" pitchFamily="18" charset="0"/>
                                </a:rPr>
                              </m:ctrlPr>
                            </m:sSubPr>
                            <m:e>
                              <m:r>
                                <a:rPr lang="en-US" altLang="pt-BR" sz="2400" b="1" i="1">
                                  <a:latin typeface="Cambria Math" panose="02040503050406030204" pitchFamily="18" charset="0"/>
                                  <a:cs typeface="Cambria Math" panose="02040503050406030204" pitchFamily="18" charset="0"/>
                                </a:rPr>
                                <m:t>𝑰</m:t>
                              </m:r>
                            </m:e>
                            <m:sub>
                              <m:r>
                                <a:rPr lang="en-US" altLang="pt-BR" sz="2400" b="1" i="1">
                                  <a:latin typeface="Cambria Math" panose="02040503050406030204" pitchFamily="18" charset="0"/>
                                  <a:cs typeface="Cambria Math" panose="02040503050406030204" pitchFamily="18" charset="0"/>
                                </a:rPr>
                                <m:t>𝑺</m:t>
                              </m:r>
                            </m:sub>
                          </m:sSub>
                        </m:den>
                      </m:f>
                      <m:r>
                        <a:rPr lang="en-US" altLang="pt-BR" sz="2400" b="1" i="1">
                          <a:latin typeface="Cambria Math" panose="02040503050406030204" pitchFamily="18" charset="0"/>
                          <a:ea typeface="MS Mincho" charset="0"/>
                          <a:cs typeface="Cambria Math" panose="02040503050406030204" pitchFamily="18" charset="0"/>
                        </a:rPr>
                        <m:t>)</m:t>
                      </m:r>
                      <m:r>
                        <a:rPr lang="en-US" altLang="pt-BR" sz="2400" i="1">
                          <a:latin typeface="Cambria Math" panose="02040503050406030204" pitchFamily="18" charset="0"/>
                          <a:ea typeface="MS Mincho" charset="0"/>
                          <a:cs typeface="Cambria Math" panose="02040503050406030204" pitchFamily="18" charset="0"/>
                        </a:rPr>
                        <m:t> </m:t>
                      </m:r>
                    </m:oMath>
                  </m:oMathPara>
                </a14:m>
                <a:endParaRPr lang="en-US" altLang="pt-BR" sz="2400" i="1">
                  <a:latin typeface="Cambria Math" panose="02040503050406030204" pitchFamily="18" charset="0"/>
                  <a:ea typeface="MS Mincho" charset="0"/>
                  <a:cs typeface="Cambria Math" panose="02040503050406030204" pitchFamily="18" charset="0"/>
                </a:endParaRPr>
              </a:p>
            </p:txBody>
          </p:sp>
        </mc:Choice>
        <mc:Fallback>
          <p:sp>
            <p:nvSpPr>
              <p:cNvPr id="26" name="Caixa de Texto 25"/>
              <p:cNvSpPr txBox="1">
                <a:spLocks noRot="1" noChangeAspect="1" noMove="1" noResize="1" noEditPoints="1" noAdjustHandles="1" noChangeArrowheads="1" noChangeShapeType="1" noTextEdit="1"/>
              </p:cNvSpPr>
              <p:nvPr/>
            </p:nvSpPr>
            <p:spPr>
              <a:xfrm>
                <a:off x="269240" y="4036060"/>
                <a:ext cx="11645265" cy="1245870"/>
              </a:xfrm>
              <a:prstGeom prst="rect">
                <a:avLst/>
              </a:prstGeom>
              <a:blipFill rotWithShape="1">
                <a:blip r:embed="rId3"/>
                <a:stretch>
                  <a:fillRect b="-35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8" name="Caixa de Texto 27"/>
              <p:cNvSpPr txBox="1"/>
              <p:nvPr/>
            </p:nvSpPr>
            <p:spPr>
              <a:xfrm>
                <a:off x="71120" y="5513705"/>
                <a:ext cx="10446385" cy="962025"/>
              </a:xfrm>
              <a:prstGeom prst="rect">
                <a:avLst/>
              </a:prstGeom>
              <a:noFill/>
            </p:spPr>
            <p:txBody>
              <a:bodyPr wrap="squar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2</m:t>
                          </m:r>
                        </m:sub>
                      </m:sSub>
                      <m:r>
                        <a:rPr lang="en-US" altLang="pt-BR" sz="2800" i="1">
                          <a:latin typeface="Cambria Math" panose="02040503050406030204" pitchFamily="18" charset="0"/>
                          <a:cs typeface="Cambria Math" panose="02040503050406030204" pitchFamily="18" charset="0"/>
                        </a:rPr>
                        <m:t>=</m:t>
                      </m:r>
                      <m:sSub>
                        <m:sSubPr>
                          <m:ctrlPr>
                            <a:rPr lang="pt-BR"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800" b="0" i="1" smtClean="0">
                          <a:latin typeface="Cambria Math" panose="02040503050406030204" pitchFamily="18" charset="0"/>
                          <a:ea typeface="Cambria Math" panose="02040503050406030204" pitchFamily="18" charset="0"/>
                        </a:rPr>
                        <m:t>, </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2800" b="0" i="1" smtClean="0">
                          <a:latin typeface="Cambria Math" panose="02040503050406030204" pitchFamily="18" charset="0"/>
                          <a:ea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1</m:t>
                          </m:r>
                        </m:sub>
                      </m:sSub>
                      <m:r>
                        <a:rPr lang="en-US" altLang="pt-BR" sz="2800" i="1">
                          <a:latin typeface="Cambria Math" panose="02040503050406030204" pitchFamily="18" charset="0"/>
                          <a:cs typeface="Cambria Math" panose="02040503050406030204" pitchFamily="18" charset="0"/>
                        </a:rPr>
                        <m:t>𝛽</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1</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2</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𝐴</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MS Mincho" charset="0"/>
                          <a:cs typeface="Cambria Math" panose="02040503050406030204" pitchFamily="18" charset="0"/>
                        </a:rPr>
                        <m:t>   ⇒  </m:t>
                      </m:r>
                      <m:sSub>
                        <m:sSubPr>
                          <m:ctrlPr>
                            <a:rPr lang="pt-BR" altLang="pt-BR" sz="2800" b="1"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ea typeface="Cambria Math" panose="02040503050406030204" pitchFamily="18" charset="0"/>
                              <a:cs typeface="Cambria Math" panose="02040503050406030204" pitchFamily="18" charset="0"/>
                            </a:rPr>
                            <m:t>𝒇</m:t>
                          </m:r>
                        </m:e>
                        <m:sub>
                          <m:r>
                            <a:rPr lang="en-US" altLang="pt-BR" sz="2800" b="1" i="1">
                              <a:latin typeface="Cambria Math" panose="02040503050406030204" pitchFamily="18" charset="0"/>
                              <a:ea typeface="Cambria Math" panose="02040503050406030204" pitchFamily="18" charset="0"/>
                              <a:cs typeface="Cambria Math" panose="02040503050406030204" pitchFamily="18" charset="0"/>
                            </a:rPr>
                            <m:t>𝟐</m:t>
                          </m:r>
                        </m:sub>
                      </m:sSub>
                      <m:r>
                        <a:rPr lang="en-US" altLang="pt-BR" sz="2800" b="1" i="1" smtClean="0">
                          <a:latin typeface="Cambria Math" panose="02040503050406030204" pitchFamily="18" charset="0"/>
                          <a:ea typeface="Cambria Math" panose="02040503050406030204" pitchFamily="18" charset="0"/>
                        </a:rPr>
                        <m:t>(</m:t>
                      </m:r>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rPr>
                            <m:t>𝑰</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rPr>
                            <m:t>𝟏</m:t>
                          </m:r>
                        </m:sub>
                      </m:sSub>
                      <m:r>
                        <a:rPr lang="en-US" altLang="pt-BR" sz="2800" b="1" i="1" smtClean="0">
                          <a:latin typeface="Cambria Math" panose="02040503050406030204" pitchFamily="18" charset="0"/>
                          <a:ea typeface="Cambria Math" panose="02040503050406030204" pitchFamily="18" charset="0"/>
                        </a:rPr>
                        <m:t>, </m:t>
                      </m:r>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rPr>
                            <m:t>𝑽</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rPr>
                            <m:t>𝟐</m:t>
                          </m:r>
                        </m:sub>
                      </m:sSub>
                      <m:r>
                        <a:rPr lang="en-US" altLang="pt-BR" sz="2800" b="1" i="1" smtClean="0">
                          <a:latin typeface="Cambria Math" panose="02040503050406030204" pitchFamily="18" charset="0"/>
                          <a:ea typeface="Cambria Math" panose="02040503050406030204" pitchFamily="18" charset="0"/>
                        </a:rPr>
                        <m:t>)</m:t>
                      </m:r>
                      <m:r>
                        <a:rPr lang="en-US" altLang="pt-BR" sz="2800" b="1" i="1" smtClean="0">
                          <a:latin typeface="Cambria Math" panose="02040503050406030204" pitchFamily="18" charset="0"/>
                          <a:ea typeface="Cambria Math" panose="02040503050406030204" pitchFamily="18" charset="0"/>
                        </a:rPr>
                        <m:t>=</m:t>
                      </m:r>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𝑰</m:t>
                          </m:r>
                        </m:e>
                        <m:sub>
                          <m:r>
                            <a:rPr lang="en-US" altLang="pt-BR" sz="2800" b="1" i="1">
                              <a:latin typeface="Cambria Math" panose="02040503050406030204" pitchFamily="18" charset="0"/>
                              <a:cs typeface="Cambria Math" panose="02040503050406030204" pitchFamily="18" charset="0"/>
                            </a:rPr>
                            <m:t>𝟏</m:t>
                          </m:r>
                        </m:sub>
                      </m:sSub>
                      <m:r>
                        <a:rPr lang="en-US" altLang="pt-BR" sz="2800" b="1" i="1">
                          <a:latin typeface="Cambria Math" panose="02040503050406030204" pitchFamily="18" charset="0"/>
                          <a:cs typeface="Cambria Math" panose="02040503050406030204" pitchFamily="18" charset="0"/>
                        </a:rPr>
                        <m:t>𝜷</m:t>
                      </m:r>
                      <m:r>
                        <a:rPr lang="en-US" altLang="pt-BR" sz="2800" b="1" i="1">
                          <a:latin typeface="Cambria Math" panose="02040503050406030204" pitchFamily="18" charset="0"/>
                          <a:cs typeface="Cambria Math" panose="02040503050406030204" pitchFamily="18" charset="0"/>
                        </a:rPr>
                        <m:t>(</m:t>
                      </m:r>
                      <m:r>
                        <a:rPr lang="en-US" altLang="pt-BR" sz="2800" b="1" i="1">
                          <a:latin typeface="Cambria Math" panose="02040503050406030204" pitchFamily="18" charset="0"/>
                          <a:cs typeface="Cambria Math" panose="02040503050406030204" pitchFamily="18" charset="0"/>
                        </a:rPr>
                        <m:t>𝟏</m:t>
                      </m:r>
                      <m:r>
                        <a:rPr lang="en-US" altLang="pt-BR" sz="2800" b="1" i="1">
                          <a:latin typeface="Cambria Math" panose="02040503050406030204" pitchFamily="18" charset="0"/>
                          <a:cs typeface="Cambria Math" panose="02040503050406030204" pitchFamily="18" charset="0"/>
                        </a:rPr>
                        <m:t>+</m:t>
                      </m:r>
                      <m:f>
                        <m:fPr>
                          <m:ctrlPr>
                            <a:rPr lang="en-US" altLang="pt-BR" sz="2800" b="1" i="1">
                              <a:latin typeface="Cambria Math" panose="02040503050406030204" pitchFamily="18" charset="0"/>
                              <a:cs typeface="Cambria Math" panose="02040503050406030204" pitchFamily="18" charset="0"/>
                            </a:rPr>
                          </m:ctrlPr>
                        </m:fPr>
                        <m:num>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𝑽</m:t>
                              </m:r>
                            </m:e>
                            <m:sub>
                              <m:r>
                                <a:rPr lang="en-US" altLang="pt-BR" sz="2800" b="1" i="1">
                                  <a:latin typeface="Cambria Math" panose="02040503050406030204" pitchFamily="18" charset="0"/>
                                  <a:cs typeface="Cambria Math" panose="02040503050406030204" pitchFamily="18" charset="0"/>
                                </a:rPr>
                                <m:t>𝟐</m:t>
                              </m:r>
                            </m:sub>
                          </m:sSub>
                        </m:num>
                        <m:den>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𝑽</m:t>
                              </m:r>
                            </m:e>
                            <m:sub>
                              <m:r>
                                <a:rPr lang="en-US" altLang="pt-BR" sz="2800" b="1" i="1">
                                  <a:latin typeface="Cambria Math" panose="02040503050406030204" pitchFamily="18" charset="0"/>
                                  <a:cs typeface="Cambria Math" panose="02040503050406030204" pitchFamily="18" charset="0"/>
                                </a:rPr>
                                <m:t>𝑨</m:t>
                              </m:r>
                            </m:sub>
                          </m:sSub>
                        </m:den>
                      </m:f>
                      <m:r>
                        <a:rPr lang="en-US" altLang="pt-BR" sz="2800" b="1"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MS Mincho" charset="0"/>
                          <a:cs typeface="Cambria Math" panose="02040503050406030204" pitchFamily="18" charset="0"/>
                        </a:rPr>
                        <m:t> </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28" name="Caixa de Texto 27"/>
              <p:cNvSpPr txBox="1">
                <a:spLocks noRot="1" noChangeAspect="1" noMove="1" noResize="1" noEditPoints="1" noAdjustHandles="1" noChangeArrowheads="1" noChangeShapeType="1" noTextEdit="1"/>
              </p:cNvSpPr>
              <p:nvPr/>
            </p:nvSpPr>
            <p:spPr>
              <a:xfrm>
                <a:off x="71120" y="5513705"/>
                <a:ext cx="10446385" cy="962025"/>
              </a:xfrm>
              <a:prstGeom prst="rect">
                <a:avLst/>
              </a:prstGeom>
              <a:blipFill rotWithShape="1">
                <a:blip r:embed="rId4"/>
                <a:stretch>
                  <a:fillRect/>
                </a:stretch>
              </a:blipFill>
            </p:spPr>
            <p:txBody>
              <a:bodyPr/>
              <a:lstStyle/>
              <a:p>
                <a:r>
                  <a:rPr lang="pt-BR" altLang="en-US">
                    <a:noFill/>
                  </a:rPr>
                  <a:t> </a:t>
                </a:r>
              </a:p>
            </p:txBody>
          </p:sp>
        </mc:Fallback>
      </mc:AlternateContent>
    </p:spTree>
  </p:cSld>
  <p:clrMapOvr>
    <a:masterClrMapping/>
  </p:clrMapOvr>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p:txBody>
          <a:bodyPr/>
          <a:p>
            <a:fld id="{74F297BB-B745-4CAB-BE1D-CE4C89382949}" type="slidenum">
              <a:rPr lang="pt-BR" smtClean="0"/>
            </a:fld>
            <a:endParaRPr lang="pt-BR"/>
          </a:p>
        </p:txBody>
      </p:sp>
      <p:sp>
        <p:nvSpPr>
          <p:cNvPr id="161" name="CaixaDeTexto 45"/>
          <p:cNvSpPr txBox="1"/>
          <p:nvPr/>
        </p:nvSpPr>
        <p:spPr>
          <a:xfrm>
            <a:off x="413385" y="228600"/>
            <a:ext cx="11390630" cy="1660525"/>
          </a:xfrm>
          <a:prstGeom prst="rect">
            <a:avLst/>
          </a:prstGeom>
          <a:noFill/>
        </p:spPr>
        <p:txBody>
          <a:bodyPr wrap="square" rtlCol="0">
            <a:spAutoFit/>
          </a:bodyPr>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vez encontradas as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funções f</a:t>
            </a:r>
            <a:r>
              <a:rPr lang="pt-BR" altLang="en-US" sz="28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achamos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matriz híbrida. Assim, como feito antes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1" name="Retângulo 20"/>
              <p:cNvSpPr/>
              <p:nvPr/>
            </p:nvSpPr>
            <p:spPr>
              <a:xfrm>
                <a:off x="1575435" y="2060575"/>
                <a:ext cx="5799455" cy="97409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800" b="0" i="1" smtClean="0">
                          <a:latin typeface="Cambria Math" panose="02040503050406030204" pitchFamily="18" charset="0"/>
                          <a:ea typeface="Cambria Math" panose="02040503050406030204" pitchFamily="18" charset="0"/>
                        </a:rPr>
                        <m:t>, </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800" b="0" i="1" smtClean="0">
                          <a:latin typeface="Cambria Math" panose="02040503050406030204" pitchFamily="18" charset="0"/>
                          <a:ea typeface="Cambria Math" panose="02040503050406030204" pitchFamily="18" charset="0"/>
                        </a:rPr>
                        <m:t>, </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800" b="0" i="1" smtClean="0">
                          <a:latin typeface="Cambria Math" panose="02040503050406030204" pitchFamily="18" charset="0"/>
                          <a:ea typeface="Cambria Math" panose="02040503050406030204" pitchFamily="18" charset="0"/>
                        </a:rPr>
                        <m:t>)</m:t>
                      </m:r>
                    </m:oMath>
                  </m:oMathPara>
                </a14:m>
                <a:endParaRPr lang="en-US" altLang="pt-BR" sz="2800" b="0" i="1" dirty="0" smtClean="0">
                  <a:latin typeface="Cambria Math" panose="02040503050406030204" pitchFamily="18" charset="0"/>
                  <a:ea typeface="Cambria Math" panose="02040503050406030204" pitchFamily="18" charset="0"/>
                </a:endParaRPr>
              </a:p>
            </p:txBody>
          </p:sp>
        </mc:Choice>
        <mc:Fallback>
          <p:sp>
            <p:nvSpPr>
              <p:cNvPr id="21" name="Retângulo 20"/>
              <p:cNvSpPr>
                <a:spLocks noRot="1" noChangeAspect="1" noMove="1" noResize="1" noEditPoints="1" noAdjustHandles="1" noChangeArrowheads="1" noChangeShapeType="1" noTextEdit="1"/>
              </p:cNvSpPr>
              <p:nvPr/>
            </p:nvSpPr>
            <p:spPr>
              <a:xfrm>
                <a:off x="1575435" y="2060575"/>
                <a:ext cx="5799455" cy="97409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9" name="Retângulo 28"/>
              <p:cNvSpPr/>
              <p:nvPr/>
            </p:nvSpPr>
            <p:spPr>
              <a:xfrm>
                <a:off x="1444625" y="3137535"/>
                <a:ext cx="6061710" cy="97409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800" b="0" i="1" smtClean="0">
                          <a:latin typeface="Cambria Math" panose="02040503050406030204" pitchFamily="18" charset="0"/>
                          <a:ea typeface="Cambria Math" panose="02040503050406030204" pitchFamily="18" charset="0"/>
                        </a:rPr>
                        <m:t>, </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800" b="0" i="1" smtClean="0">
                          <a:latin typeface="Cambria Math" panose="02040503050406030204" pitchFamily="18" charset="0"/>
                          <a:ea typeface="Cambria Math" panose="02040503050406030204" pitchFamily="18" charset="0"/>
                        </a:rPr>
                        <m:t>, </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MS Mincho" charset="0"/>
                          <a:cs typeface="Cambria Math" panose="02040503050406030204" pitchFamily="18" charset="0"/>
                        </a:rPr>
                        <m:t> </m:t>
                      </m:r>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29" name="Retângulo 28"/>
              <p:cNvSpPr>
                <a:spLocks noRot="1" noChangeAspect="1" noMove="1" noResize="1" noEditPoints="1" noAdjustHandles="1" noChangeArrowheads="1" noChangeShapeType="1" noTextEdit="1"/>
              </p:cNvSpPr>
              <p:nvPr/>
            </p:nvSpPr>
            <p:spPr>
              <a:xfrm>
                <a:off x="1444625" y="3137535"/>
                <a:ext cx="6061710" cy="97409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5" name="Retângulo 34"/>
              <p:cNvSpPr/>
              <p:nvPr/>
            </p:nvSpPr>
            <p:spPr>
              <a:xfrm>
                <a:off x="7329805" y="225044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5" name="Retângulo 34"/>
              <p:cNvSpPr>
                <a:spLocks noRot="1" noChangeAspect="1" noMove="1" noResize="1" noEditPoints="1" noAdjustHandles="1" noChangeArrowheads="1" noChangeShapeType="1" noTextEdit="1"/>
              </p:cNvSpPr>
              <p:nvPr/>
            </p:nvSpPr>
            <p:spPr>
              <a:xfrm>
                <a:off x="7329805" y="2250440"/>
                <a:ext cx="858520" cy="58356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6" name="Retângulo 35"/>
              <p:cNvSpPr/>
              <p:nvPr/>
            </p:nvSpPr>
            <p:spPr>
              <a:xfrm>
                <a:off x="7305040" y="333311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6" name="Retângulo 35"/>
              <p:cNvSpPr>
                <a:spLocks noRot="1" noChangeAspect="1" noMove="1" noResize="1" noEditPoints="1" noAdjustHandles="1" noChangeArrowheads="1" noChangeShapeType="1" noTextEdit="1"/>
              </p:cNvSpPr>
              <p:nvPr/>
            </p:nvSpPr>
            <p:spPr>
              <a:xfrm>
                <a:off x="7305040" y="3333115"/>
                <a:ext cx="858520" cy="583565"/>
              </a:xfrm>
              <a:prstGeom prst="rect">
                <a:avLst/>
              </a:prstGeom>
              <a:blipFill rotWithShape="1">
                <a:blip r:embed="rId4"/>
                <a:stretch>
                  <a:fillRect/>
                </a:stretch>
              </a:blipFill>
            </p:spPr>
            <p:txBody>
              <a:bodyPr/>
              <a:lstStyle/>
              <a:p>
                <a:r>
                  <a:rPr lang="pt-BR" altLang="en-US">
                    <a:noFill/>
                  </a:rPr>
                  <a:t> </a:t>
                </a:r>
              </a:p>
            </p:txBody>
          </p:sp>
        </mc:Fallback>
      </mc:AlternateContent>
      <p:cxnSp>
        <p:nvCxnSpPr>
          <p:cNvPr id="37" name="Conector Reto 36"/>
          <p:cNvCxnSpPr/>
          <p:nvPr/>
        </p:nvCxnSpPr>
        <p:spPr>
          <a:xfrm>
            <a:off x="2025015" y="205168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7197090" y="206057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7430135" y="206057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8006080" y="201041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1" name="Retângulo 40"/>
              <p:cNvSpPr/>
              <p:nvPr/>
            </p:nvSpPr>
            <p:spPr>
              <a:xfrm>
                <a:off x="6874510" y="296227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1" name="Retângulo 40"/>
              <p:cNvSpPr>
                <a:spLocks noRot="1" noChangeAspect="1" noMove="1" noResize="1" noEditPoints="1" noAdjustHandles="1" noChangeArrowheads="1" noChangeShapeType="1" noTextEdit="1"/>
              </p:cNvSpPr>
              <p:nvPr/>
            </p:nvSpPr>
            <p:spPr>
              <a:xfrm>
                <a:off x="6874510" y="2962275"/>
                <a:ext cx="8585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2" name="Retângulo 41"/>
              <p:cNvSpPr/>
              <p:nvPr/>
            </p:nvSpPr>
            <p:spPr>
              <a:xfrm>
                <a:off x="911225" y="3379470"/>
                <a:ext cx="53276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𝑖</m:t>
                          </m:r>
                        </m:e>
                        <m:sub>
                          <m:r>
                            <a:rPr lang="en-US" altLang="pt-BR" sz="3200" i="1">
                              <a:latin typeface="Cambria Math" panose="02040503050406030204" pitchFamily="18" charset="0"/>
                              <a:ea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2" name="Retângulo 41"/>
              <p:cNvSpPr>
                <a:spLocks noRot="1" noChangeAspect="1" noMove="1" noResize="1" noEditPoints="1" noAdjustHandles="1" noChangeArrowheads="1" noChangeShapeType="1" noTextEdit="1"/>
              </p:cNvSpPr>
              <p:nvPr/>
            </p:nvSpPr>
            <p:spPr>
              <a:xfrm>
                <a:off x="911225" y="3379470"/>
                <a:ext cx="532765" cy="583565"/>
              </a:xfrm>
              <a:prstGeom prst="rect">
                <a:avLst/>
              </a:prstGeom>
              <a:blipFill rotWithShape="1">
                <a:blip r:embed="rId6"/>
                <a:stretch>
                  <a:fillRect/>
                </a:stretch>
              </a:blipFill>
            </p:spPr>
            <p:txBody>
              <a:bodyPr/>
              <a:lstStyle/>
              <a:p>
                <a:r>
                  <a:rPr lang="pt-BR" altLang="en-US">
                    <a:noFill/>
                  </a:rPr>
                  <a:t> </a:t>
                </a:r>
              </a:p>
            </p:txBody>
          </p:sp>
        </mc:Fallback>
      </mc:AlternateContent>
      <p:cxnSp>
        <p:nvCxnSpPr>
          <p:cNvPr id="43" name="Conector Reto 42"/>
          <p:cNvCxnSpPr/>
          <p:nvPr/>
        </p:nvCxnSpPr>
        <p:spPr>
          <a:xfrm>
            <a:off x="911225" y="201041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1444625" y="201041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5" name="Retângulo 44"/>
              <p:cNvSpPr/>
              <p:nvPr/>
            </p:nvSpPr>
            <p:spPr>
              <a:xfrm>
                <a:off x="730885" y="2251075"/>
                <a:ext cx="89408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𝑣</m:t>
                          </m:r>
                        </m:e>
                        <m:sub>
                          <m:r>
                            <a:rPr lang="en-US" altLang="pt-BR" sz="3200" i="1">
                              <a:latin typeface="Cambria Math" panose="02040503050406030204" pitchFamily="18" charset="0"/>
                              <a:ea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5" name="Retângulo 44"/>
              <p:cNvSpPr>
                <a:spLocks noRot="1" noChangeAspect="1" noMove="1" noResize="1" noEditPoints="1" noAdjustHandles="1" noChangeArrowheads="1" noChangeShapeType="1" noTextEdit="1"/>
              </p:cNvSpPr>
              <p:nvPr/>
            </p:nvSpPr>
            <p:spPr>
              <a:xfrm>
                <a:off x="730885" y="2251075"/>
                <a:ext cx="894080" cy="583565"/>
              </a:xfrm>
              <a:prstGeom prst="rect">
                <a:avLst/>
              </a:prstGeom>
              <a:blipFill rotWithShape="1">
                <a:blip r:embed="rId7"/>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6" name="Retângulo 45"/>
              <p:cNvSpPr/>
              <p:nvPr/>
            </p:nvSpPr>
            <p:spPr>
              <a:xfrm>
                <a:off x="1268730" y="276098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6" name="Retângulo 45"/>
              <p:cNvSpPr>
                <a:spLocks noRot="1" noChangeAspect="1" noMove="1" noResize="1" noEditPoints="1" noAdjustHandles="1" noChangeArrowheads="1" noChangeShapeType="1" noTextEdit="1"/>
              </p:cNvSpPr>
              <p:nvPr/>
            </p:nvSpPr>
            <p:spPr>
              <a:xfrm>
                <a:off x="1268730" y="2760980"/>
                <a:ext cx="858520" cy="583565"/>
              </a:xfrm>
              <a:prstGeom prst="rect">
                <a:avLst/>
              </a:prstGeom>
              <a:blipFill rotWithShape="1">
                <a:blip r:embed="rId8"/>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7" name="Retângulo 46"/>
              <p:cNvSpPr/>
              <p:nvPr/>
            </p:nvSpPr>
            <p:spPr>
              <a:xfrm>
                <a:off x="7880350" y="298767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7" name="Retângulo 46"/>
              <p:cNvSpPr>
                <a:spLocks noRot="1" noChangeAspect="1" noMove="1" noResize="1" noEditPoints="1" noAdjustHandles="1" noChangeArrowheads="1" noChangeShapeType="1" noTextEdit="1"/>
              </p:cNvSpPr>
              <p:nvPr/>
            </p:nvSpPr>
            <p:spPr>
              <a:xfrm>
                <a:off x="7880350" y="2987675"/>
                <a:ext cx="858520" cy="583565"/>
              </a:xfrm>
              <a:prstGeom prst="rect">
                <a:avLst/>
              </a:prstGeom>
              <a:blipFill rotWithShape="1">
                <a:blip r:embed="rId8"/>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8" name="Retângulo 47"/>
              <p:cNvSpPr/>
              <p:nvPr/>
            </p:nvSpPr>
            <p:spPr>
              <a:xfrm>
                <a:off x="8321040" y="2177415"/>
                <a:ext cx="23317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1" i="1" smtClean="0">
                          <a:latin typeface="Cambria Math" panose="02040503050406030204" pitchFamily="18" charset="0"/>
                          <a:ea typeface="Cambria Math" panose="02040503050406030204" pitchFamily="18" charset="0"/>
                        </a:rPr>
                        <m:t> </m:t>
                      </m:r>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𝒉</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𝟏𝟏</m:t>
                          </m:r>
                        </m:sub>
                      </m:s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𝒉</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𝟏𝟐</m:t>
                          </m:r>
                        </m:sub>
                      </m:sSub>
                    </m:oMath>
                  </m:oMathPara>
                </a14:m>
                <a:endParaRPr lang="pt-BR" sz="3200" b="1" dirty="0">
                  <a:latin typeface="Cambria Math" panose="02040503050406030204" pitchFamily="18" charset="0"/>
                  <a:ea typeface="Cambria Math" panose="02040503050406030204" pitchFamily="18" charset="0"/>
                </a:endParaRPr>
              </a:p>
            </p:txBody>
          </p:sp>
        </mc:Choice>
        <mc:Fallback>
          <p:sp>
            <p:nvSpPr>
              <p:cNvPr id="48" name="Retângulo 47"/>
              <p:cNvSpPr>
                <a:spLocks noRot="1" noChangeAspect="1" noMove="1" noResize="1" noEditPoints="1" noAdjustHandles="1" noChangeArrowheads="1" noChangeShapeType="1" noTextEdit="1"/>
              </p:cNvSpPr>
              <p:nvPr/>
            </p:nvSpPr>
            <p:spPr>
              <a:xfrm>
                <a:off x="8321040" y="2177415"/>
                <a:ext cx="2331720" cy="583565"/>
              </a:xfrm>
              <a:prstGeom prst="rect">
                <a:avLst/>
              </a:prstGeom>
              <a:blipFill rotWithShape="1">
                <a:blip r:embed="rId9"/>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9" name="Retângulo 48"/>
              <p:cNvSpPr/>
              <p:nvPr/>
            </p:nvSpPr>
            <p:spPr>
              <a:xfrm>
                <a:off x="8489315" y="3421380"/>
                <a:ext cx="228155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𝒉</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𝟐𝟏</m:t>
                          </m:r>
                        </m:sub>
                      </m:s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1" i="1" smtClean="0">
                          <a:latin typeface="Cambria Math" panose="02040503050406030204" pitchFamily="18" charset="0"/>
                          <a:ea typeface="Cambria Math" panose="02040503050406030204" pitchFamily="18" charset="0"/>
                        </a:rPr>
                        <m:t>   </m:t>
                      </m:r>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𝒉</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𝟐𝟐</m:t>
                          </m:r>
                        </m:sub>
                      </m:s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b="1" dirty="0">
                  <a:latin typeface="Cambria Math" panose="02040503050406030204" pitchFamily="18" charset="0"/>
                  <a:ea typeface="Cambria Math" panose="02040503050406030204" pitchFamily="18" charset="0"/>
                </a:endParaRPr>
              </a:p>
            </p:txBody>
          </p:sp>
        </mc:Choice>
        <mc:Fallback>
          <p:sp>
            <p:nvSpPr>
              <p:cNvPr id="49" name="Retângulo 48"/>
              <p:cNvSpPr>
                <a:spLocks noRot="1" noChangeAspect="1" noMove="1" noResize="1" noEditPoints="1" noAdjustHandles="1" noChangeArrowheads="1" noChangeShapeType="1" noTextEdit="1"/>
              </p:cNvSpPr>
              <p:nvPr/>
            </p:nvSpPr>
            <p:spPr>
              <a:xfrm>
                <a:off x="8489315" y="3421380"/>
                <a:ext cx="2281555" cy="583565"/>
              </a:xfrm>
              <a:prstGeom prst="rect">
                <a:avLst/>
              </a:prstGeom>
              <a:blipFill rotWithShape="1">
                <a:blip r:embed="rId10"/>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0" name="Retângulo 49"/>
              <p:cNvSpPr/>
              <p:nvPr/>
            </p:nvSpPr>
            <p:spPr>
              <a:xfrm>
                <a:off x="10726420" y="219837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𝒊</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𝟏</m:t>
                          </m:r>
                        </m:sub>
                      </m:sSub>
                    </m:oMath>
                  </m:oMathPara>
                </a14:m>
                <a:endParaRPr lang="pt-BR" sz="3200" b="1" dirty="0">
                  <a:latin typeface="Cambria Math" panose="02040503050406030204" pitchFamily="18" charset="0"/>
                  <a:ea typeface="Cambria Math" panose="02040503050406030204" pitchFamily="18" charset="0"/>
                </a:endParaRPr>
              </a:p>
            </p:txBody>
          </p:sp>
        </mc:Choice>
        <mc:Fallback>
          <p:sp>
            <p:nvSpPr>
              <p:cNvPr id="50" name="Retângulo 49"/>
              <p:cNvSpPr>
                <a:spLocks noRot="1" noChangeAspect="1" noMove="1" noResize="1" noEditPoints="1" noAdjustHandles="1" noChangeArrowheads="1" noChangeShapeType="1" noTextEdit="1"/>
              </p:cNvSpPr>
              <p:nvPr/>
            </p:nvSpPr>
            <p:spPr>
              <a:xfrm>
                <a:off x="10726420" y="2198370"/>
                <a:ext cx="858520" cy="583565"/>
              </a:xfrm>
              <a:prstGeom prst="rect">
                <a:avLst/>
              </a:prstGeom>
              <a:blipFill rotWithShape="1">
                <a:blip r:embed="rId1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1" name="Retângulo 50"/>
              <p:cNvSpPr/>
              <p:nvPr/>
            </p:nvSpPr>
            <p:spPr>
              <a:xfrm>
                <a:off x="10711180" y="342138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𝒗</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𝟐</m:t>
                          </m:r>
                        </m:sub>
                      </m:sSub>
                    </m:oMath>
                  </m:oMathPara>
                </a14:m>
                <a:endParaRPr lang="pt-BR" sz="3200" b="1" dirty="0">
                  <a:latin typeface="Cambria Math" panose="02040503050406030204" pitchFamily="18" charset="0"/>
                  <a:ea typeface="Cambria Math" panose="02040503050406030204" pitchFamily="18" charset="0"/>
                </a:endParaRPr>
              </a:p>
            </p:txBody>
          </p:sp>
        </mc:Choice>
        <mc:Fallback>
          <p:sp>
            <p:nvSpPr>
              <p:cNvPr id="51" name="Retângulo 50"/>
              <p:cNvSpPr>
                <a:spLocks noRot="1" noChangeAspect="1" noMove="1" noResize="1" noEditPoints="1" noAdjustHandles="1" noChangeArrowheads="1" noChangeShapeType="1" noTextEdit="1"/>
              </p:cNvSpPr>
              <p:nvPr/>
            </p:nvSpPr>
            <p:spPr>
              <a:xfrm>
                <a:off x="10711180" y="3421380"/>
                <a:ext cx="858520" cy="583565"/>
              </a:xfrm>
              <a:prstGeom prst="rect">
                <a:avLst/>
              </a:prstGeom>
              <a:blipFill rotWithShape="1">
                <a:blip r:embed="rId12"/>
                <a:stretch>
                  <a:fillRect/>
                </a:stretch>
              </a:blipFill>
            </p:spPr>
            <p:txBody>
              <a:bodyPr/>
              <a:lstStyle/>
              <a:p>
                <a:r>
                  <a:rPr lang="pt-BR" altLang="en-US">
                    <a:noFill/>
                  </a:rPr>
                  <a:t> </a:t>
                </a:r>
              </a:p>
            </p:txBody>
          </p:sp>
        </mc:Fallback>
      </mc:AlternateContent>
      <p:cxnSp>
        <p:nvCxnSpPr>
          <p:cNvPr id="52" name="Conector Reto 51"/>
          <p:cNvCxnSpPr/>
          <p:nvPr/>
        </p:nvCxnSpPr>
        <p:spPr>
          <a:xfrm>
            <a:off x="8582025" y="206057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a:off x="10561320" y="203454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a:off x="10836275" y="201866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11412220" y="200152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6" name="Retângulo 55"/>
              <p:cNvSpPr/>
              <p:nvPr/>
            </p:nvSpPr>
            <p:spPr>
              <a:xfrm>
                <a:off x="10261600" y="296862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1" i="1" smtClean="0">
                          <a:latin typeface="Cambria Math" panose="02040503050406030204" pitchFamily="18" charset="0"/>
                          <a:ea typeface="MS Mincho" charset="0"/>
                          <a:cs typeface="Cambria Math" panose="02040503050406030204" pitchFamily="18" charset="0"/>
                        </a:rPr>
                        <m:t>∗</m:t>
                      </m:r>
                    </m:oMath>
                  </m:oMathPara>
                </a14:m>
                <a:endParaRPr lang="en-US" altLang="pt-BR" sz="3200" b="1"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56" name="Retângulo 55"/>
              <p:cNvSpPr>
                <a:spLocks noRot="1" noChangeAspect="1" noMove="1" noResize="1" noEditPoints="1" noAdjustHandles="1" noChangeArrowheads="1" noChangeShapeType="1" noTextEdit="1"/>
              </p:cNvSpPr>
              <p:nvPr/>
            </p:nvSpPr>
            <p:spPr>
              <a:xfrm>
                <a:off x="10261600" y="2968625"/>
                <a:ext cx="8585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7" name="Retângulo 56"/>
              <p:cNvSpPr/>
              <p:nvPr/>
            </p:nvSpPr>
            <p:spPr>
              <a:xfrm>
                <a:off x="355600" y="4414520"/>
                <a:ext cx="6518910" cy="10661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11</m:t>
                          </m:r>
                        </m:sub>
                      </m:s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2200" b="0" i="1" smtClean="0">
                          <a:latin typeface="Cambria Math" panose="02040503050406030204" pitchFamily="18" charset="0"/>
                          <a:ea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200" b="0" i="1" smtClean="0">
                          <a:latin typeface="Cambria Math" panose="02040503050406030204" pitchFamily="18" charset="0"/>
                          <a:ea typeface="Cambria Math" panose="02040503050406030204" pitchFamily="18" charset="0"/>
                        </a:rPr>
                        <m:t>, </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200" b="0" i="1" smtClean="0">
                          <a:latin typeface="Cambria Math" panose="02040503050406030204" pitchFamily="18" charset="0"/>
                          <a:ea typeface="Cambria Math" panose="02040503050406030204" pitchFamily="18" charset="0"/>
                        </a:rPr>
                        <m:t>)=</m:t>
                      </m:r>
                      <m:f>
                        <m:fPr>
                          <m:ctrlPr>
                            <a:rPr lang="en-US" altLang="pt-BR" sz="2200" i="1">
                              <a:latin typeface="Cambria Math" panose="02040503050406030204" pitchFamily="18" charset="0"/>
                              <a:cs typeface="Cambria Math" panose="02040503050406030204" pitchFamily="18" charset="0"/>
                            </a:rPr>
                          </m:ctrlPr>
                        </m:fPr>
                        <m:num>
                          <m:r>
                            <a:rPr lang="en-US" altLang="pt-BR" sz="2200" i="1">
                              <a:latin typeface="Cambria Math" panose="02040503050406030204" pitchFamily="18" charset="0"/>
                              <a:cs typeface="Cambria Math" panose="02040503050406030204" pitchFamily="18" charset="0"/>
                            </a:rPr>
                            <m:t>𝜕</m:t>
                          </m:r>
                          <m:r>
                            <a:rPr lang="en-US" altLang="pt-BR" sz="2200" i="1">
                              <a:latin typeface="Cambria Math" panose="02040503050406030204" pitchFamily="18" charset="0"/>
                              <a:cs typeface="Cambria Math" panose="02040503050406030204" pitchFamily="18" charset="0"/>
                            </a:rPr>
                            <m:t>(</m:t>
                          </m:r>
                          <m:r>
                            <a:rPr lang="en-US" altLang="pt-BR" sz="2200" i="1">
                              <a:latin typeface="Cambria Math" panose="02040503050406030204" pitchFamily="18" charset="0"/>
                              <a:cs typeface="Cambria Math" panose="02040503050406030204" pitchFamily="18" charset="0"/>
                            </a:rPr>
                            <m:t>𝑛</m:t>
                          </m:r>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𝑈</m:t>
                              </m:r>
                            </m:e>
                            <m:sub>
                              <m:r>
                                <a:rPr lang="en-US" altLang="pt-BR" sz="2200" i="1">
                                  <a:latin typeface="Cambria Math" panose="02040503050406030204" pitchFamily="18" charset="0"/>
                                  <a:cs typeface="Cambria Math" panose="02040503050406030204" pitchFamily="18" charset="0"/>
                                </a:rPr>
                                <m:t>𝑇</m:t>
                              </m:r>
                            </m:sub>
                          </m:sSub>
                          <m:r>
                            <a:rPr lang="en-US" altLang="pt-BR" sz="2200" i="1">
                              <a:latin typeface="Cambria Math" panose="02040503050406030204" pitchFamily="18" charset="0"/>
                              <a:cs typeface="Cambria Math" panose="02040503050406030204" pitchFamily="18" charset="0"/>
                            </a:rPr>
                            <m:t>𝑙𝑛</m:t>
                          </m:r>
                          <m:r>
                            <a:rPr lang="en-US" altLang="pt-BR" sz="2200" i="1">
                              <a:latin typeface="Cambria Math" panose="02040503050406030204" pitchFamily="18" charset="0"/>
                              <a:cs typeface="Cambria Math" panose="02040503050406030204" pitchFamily="18" charset="0"/>
                            </a:rPr>
                            <m:t>(</m:t>
                          </m:r>
                          <m:f>
                            <m:fPr>
                              <m:ctrlPr>
                                <a:rPr lang="en-US" altLang="pt-BR" sz="2200" i="1">
                                  <a:latin typeface="Cambria Math" panose="02040503050406030204" pitchFamily="18" charset="0"/>
                                  <a:cs typeface="Cambria Math" panose="02040503050406030204" pitchFamily="18" charset="0"/>
                                </a:rPr>
                              </m:ctrlPr>
                            </m:fPr>
                            <m:num>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𝛽</m:t>
                                  </m:r>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1</m:t>
                                  </m:r>
                                </m:sub>
                              </m:sSub>
                            </m:num>
                            <m:den>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𝑆</m:t>
                                  </m:r>
                                </m:sub>
                              </m:sSub>
                            </m:den>
                          </m:f>
                          <m:r>
                            <a:rPr lang="en-US" altLang="pt-BR" sz="2200" i="1">
                              <a:latin typeface="Cambria Math" panose="02040503050406030204" pitchFamily="18" charset="0"/>
                              <a:cs typeface="Cambria Math" panose="02040503050406030204" pitchFamily="18" charset="0"/>
                            </a:rPr>
                            <m:t>))</m:t>
                          </m:r>
                        </m:num>
                        <m:den>
                          <m:r>
                            <a:rPr lang="en-US" altLang="pt-BR" sz="2200" i="1">
                              <a:latin typeface="Cambria Math" panose="02040503050406030204" pitchFamily="18" charset="0"/>
                              <a:cs typeface="Cambria Math" panose="02040503050406030204" pitchFamily="18" charset="0"/>
                            </a:rPr>
                            <m:t>𝜕</m:t>
                          </m:r>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1</m:t>
                              </m:r>
                            </m:sub>
                          </m:sSub>
                        </m:den>
                      </m:f>
                      <m:d>
                        <m:dPr>
                          <m:begChr m:val="|"/>
                          <m:endChr m:val=""/>
                          <m:ctrlPr>
                            <a:rPr lang="en-US" altLang="pt-BR" sz="2200" i="1">
                              <a:latin typeface="Cambria Math" panose="02040503050406030204" pitchFamily="18" charset="0"/>
                              <a:cs typeface="Cambria Math" panose="02040503050406030204" pitchFamily="18" charset="0"/>
                            </a:rPr>
                          </m:ctrlPr>
                        </m:dPr>
                        <m:e>
                          <m:r>
                            <a:rPr lang="en-US" altLang="pt-BR" sz="2200" i="1" baseline="-25000">
                              <a:latin typeface="Cambria Math" panose="02040503050406030204" pitchFamily="18" charset="0"/>
                              <a:cs typeface="Cambria Math" panose="02040503050406030204" pitchFamily="18" charset="0"/>
                            </a:rPr>
                            <m:t>𝐼</m:t>
                          </m:r>
                          <m:r>
                            <a:rPr lang="en-US" altLang="pt-BR" sz="2200" i="1" baseline="-25000">
                              <a:latin typeface="Cambria Math" panose="02040503050406030204" pitchFamily="18" charset="0"/>
                              <a:cs typeface="Cambria Math" panose="02040503050406030204" pitchFamily="18" charset="0"/>
                            </a:rPr>
                            <m:t>1</m:t>
                          </m:r>
                          <m:r>
                            <a:rPr lang="en-US" altLang="pt-BR" sz="2200" i="1" baseline="-25000">
                              <a:latin typeface="Cambria Math" panose="02040503050406030204" pitchFamily="18" charset="0"/>
                              <a:cs typeface="Cambria Math" panose="02040503050406030204" pitchFamily="18" charset="0"/>
                            </a:rPr>
                            <m:t>=</m:t>
                          </m:r>
                          <m:r>
                            <a:rPr lang="en-US" altLang="pt-BR" sz="2200" i="1" baseline="-25000">
                              <a:latin typeface="Cambria Math" panose="02040503050406030204" pitchFamily="18" charset="0"/>
                              <a:cs typeface="Cambria Math" panose="02040503050406030204" pitchFamily="18" charset="0"/>
                            </a:rPr>
                            <m:t>𝐼</m:t>
                          </m:r>
                          <m:r>
                            <a:rPr lang="en-US" altLang="pt-BR" sz="2200" i="1" baseline="-25000">
                              <a:latin typeface="Cambria Math" panose="02040503050406030204" pitchFamily="18" charset="0"/>
                              <a:cs typeface="Cambria Math" panose="02040503050406030204" pitchFamily="18" charset="0"/>
                            </a:rPr>
                            <m:t>10</m:t>
                          </m:r>
                        </m:e>
                      </m:d>
                      <m:r>
                        <a:rPr lang="en-US" altLang="pt-BR" sz="2200" i="1">
                          <a:latin typeface="Cambria Math" panose="02040503050406030204" pitchFamily="18" charset="0"/>
                          <a:ea typeface="MS Mincho" charset="0"/>
                          <a:cs typeface="Cambria Math" panose="02040503050406030204" pitchFamily="18" charset="0"/>
                        </a:rPr>
                        <m:t>=</m:t>
                      </m:r>
                      <m:f>
                        <m:fPr>
                          <m:ctrlPr>
                            <a:rPr lang="en-US" altLang="pt-BR" sz="2200" i="1">
                              <a:latin typeface="Cambria Math" panose="02040503050406030204" pitchFamily="18" charset="0"/>
                              <a:ea typeface="MS Mincho" charset="0"/>
                              <a:cs typeface="Cambria Math" panose="02040503050406030204" pitchFamily="18" charset="0"/>
                            </a:rPr>
                          </m:ctrlPr>
                        </m:fPr>
                        <m:num>
                          <m:r>
                            <a:rPr lang="en-US" altLang="pt-BR" sz="2200" i="1">
                              <a:latin typeface="Cambria Math" panose="02040503050406030204" pitchFamily="18" charset="0"/>
                              <a:ea typeface="MS Mincho" charset="0"/>
                              <a:cs typeface="Cambria Math" panose="02040503050406030204" pitchFamily="18" charset="0"/>
                            </a:rPr>
                            <m:t>𝑛</m:t>
                          </m:r>
                          <m:sSub>
                            <m:sSubPr>
                              <m:ctrlPr>
                                <a:rPr lang="en-US" altLang="pt-BR" sz="2200" i="1">
                                  <a:latin typeface="Cambria Math" panose="02040503050406030204" pitchFamily="18" charset="0"/>
                                  <a:ea typeface="MS Mincho" charset="0"/>
                                  <a:cs typeface="Cambria Math" panose="02040503050406030204" pitchFamily="18" charset="0"/>
                                </a:rPr>
                              </m:ctrlPr>
                            </m:sSubPr>
                            <m:e>
                              <m:r>
                                <a:rPr lang="en-US" altLang="pt-BR" sz="2200" i="1">
                                  <a:latin typeface="Cambria Math" panose="02040503050406030204" pitchFamily="18" charset="0"/>
                                  <a:ea typeface="MS Mincho" charset="0"/>
                                  <a:cs typeface="Cambria Math" panose="02040503050406030204" pitchFamily="18" charset="0"/>
                                </a:rPr>
                                <m:t>𝑈</m:t>
                              </m:r>
                            </m:e>
                            <m:sub>
                              <m:r>
                                <a:rPr lang="en-US" altLang="pt-BR" sz="2200" i="1">
                                  <a:latin typeface="Cambria Math" panose="02040503050406030204" pitchFamily="18" charset="0"/>
                                  <a:ea typeface="MS Mincho" charset="0"/>
                                  <a:cs typeface="Cambria Math" panose="02040503050406030204" pitchFamily="18" charset="0"/>
                                </a:rPr>
                                <m:t>𝑇</m:t>
                              </m:r>
                            </m:sub>
                          </m:sSub>
                        </m:num>
                        <m:den>
                          <m:sSub>
                            <m:sSubPr>
                              <m:ctrlPr>
                                <a:rPr lang="en-US" altLang="pt-BR" sz="2200" i="1">
                                  <a:latin typeface="Cambria Math" panose="02040503050406030204" pitchFamily="18" charset="0"/>
                                  <a:ea typeface="MS Mincho" charset="0"/>
                                  <a:cs typeface="Cambria Math" panose="02040503050406030204" pitchFamily="18" charset="0"/>
                                </a:rPr>
                              </m:ctrlPr>
                            </m:sSubPr>
                            <m:e>
                              <m:r>
                                <a:rPr lang="en-US" altLang="pt-BR" sz="2200" i="1">
                                  <a:latin typeface="Cambria Math" panose="02040503050406030204" pitchFamily="18" charset="0"/>
                                  <a:ea typeface="MS Mincho" charset="0"/>
                                  <a:cs typeface="Cambria Math" panose="02040503050406030204" pitchFamily="18" charset="0"/>
                                </a:rPr>
                                <m:t>𝐼</m:t>
                              </m:r>
                            </m:e>
                            <m:sub>
                              <m:r>
                                <a:rPr lang="en-US" altLang="pt-BR" sz="2200" i="1">
                                  <a:latin typeface="Cambria Math" panose="02040503050406030204" pitchFamily="18" charset="0"/>
                                  <a:ea typeface="MS Mincho" charset="0"/>
                                  <a:cs typeface="Cambria Math" panose="02040503050406030204" pitchFamily="18" charset="0"/>
                                </a:rPr>
                                <m:t>10</m:t>
                              </m:r>
                            </m:sub>
                          </m:sSub>
                        </m:den>
                      </m:f>
                    </m:oMath>
                  </m:oMathPara>
                </a14:m>
                <a:endParaRPr lang="en-US" altLang="pt-BR" sz="2200" b="0" i="1" dirty="0" smtClean="0">
                  <a:latin typeface="Cambria Math" panose="02040503050406030204" pitchFamily="18" charset="0"/>
                  <a:ea typeface="MS Mincho" charset="0"/>
                  <a:cs typeface="Cambria Math" panose="02040503050406030204" pitchFamily="18" charset="0"/>
                </a:endParaRPr>
              </a:p>
            </p:txBody>
          </p:sp>
        </mc:Choice>
        <mc:Fallback>
          <p:sp>
            <p:nvSpPr>
              <p:cNvPr id="57" name="Retângulo 56"/>
              <p:cNvSpPr>
                <a:spLocks noRot="1" noChangeAspect="1" noMove="1" noResize="1" noEditPoints="1" noAdjustHandles="1" noChangeArrowheads="1" noChangeShapeType="1" noTextEdit="1"/>
              </p:cNvSpPr>
              <p:nvPr/>
            </p:nvSpPr>
            <p:spPr>
              <a:xfrm>
                <a:off x="355600" y="4414520"/>
                <a:ext cx="6518910" cy="1066165"/>
              </a:xfrm>
              <a:prstGeom prst="rect">
                <a:avLst/>
              </a:prstGeom>
              <a:blipFill rotWithShape="1">
                <a:blip r:embed="rId13"/>
                <a:stretch>
                  <a:fillRect b="-119"/>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8" name="Retângulo 57"/>
              <p:cNvSpPr/>
              <p:nvPr/>
            </p:nvSpPr>
            <p:spPr>
              <a:xfrm>
                <a:off x="217170" y="5666740"/>
                <a:ext cx="5542280" cy="106426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12</m:t>
                          </m:r>
                        </m:sub>
                      </m:s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2200" b="0" i="1" smtClean="0">
                          <a:latin typeface="Cambria Math" panose="02040503050406030204" pitchFamily="18" charset="0"/>
                          <a:ea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200" b="0" i="1" smtClean="0">
                          <a:latin typeface="Cambria Math" panose="02040503050406030204" pitchFamily="18" charset="0"/>
                          <a:ea typeface="Cambria Math" panose="02040503050406030204" pitchFamily="18" charset="0"/>
                        </a:rPr>
                        <m:t>, </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200" b="0" i="1" smtClean="0">
                          <a:latin typeface="Cambria Math" panose="02040503050406030204" pitchFamily="18" charset="0"/>
                          <a:ea typeface="Cambria Math" panose="02040503050406030204" pitchFamily="18" charset="0"/>
                        </a:rPr>
                        <m:t>)=</m:t>
                      </m:r>
                      <m:f>
                        <m:fPr>
                          <m:ctrlPr>
                            <a:rPr lang="en-US" altLang="pt-BR" sz="2200" i="1">
                              <a:latin typeface="Cambria Math" panose="02040503050406030204" pitchFamily="18" charset="0"/>
                              <a:cs typeface="Cambria Math" panose="02040503050406030204" pitchFamily="18" charset="0"/>
                            </a:rPr>
                          </m:ctrlPr>
                        </m:fPr>
                        <m:num>
                          <m:r>
                            <a:rPr lang="en-US" altLang="pt-BR" sz="2200" i="1">
                              <a:latin typeface="Cambria Math" panose="02040503050406030204" pitchFamily="18" charset="0"/>
                              <a:cs typeface="Cambria Math" panose="02040503050406030204" pitchFamily="18" charset="0"/>
                            </a:rPr>
                            <m:t>𝜕</m:t>
                          </m:r>
                          <m:r>
                            <a:rPr lang="en-US" altLang="pt-BR" sz="2200" i="1">
                              <a:latin typeface="Cambria Math" panose="02040503050406030204" pitchFamily="18" charset="0"/>
                              <a:cs typeface="Cambria Math" panose="02040503050406030204" pitchFamily="18" charset="0"/>
                            </a:rPr>
                            <m:t>(</m:t>
                          </m:r>
                          <m:r>
                            <a:rPr lang="en-US" altLang="pt-BR" sz="2200" i="1">
                              <a:latin typeface="Cambria Math" panose="02040503050406030204" pitchFamily="18" charset="0"/>
                              <a:cs typeface="Cambria Math" panose="02040503050406030204" pitchFamily="18" charset="0"/>
                            </a:rPr>
                            <m:t>𝑛</m:t>
                          </m:r>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𝑈</m:t>
                              </m:r>
                            </m:e>
                            <m:sub>
                              <m:r>
                                <a:rPr lang="en-US" altLang="pt-BR" sz="2200" i="1">
                                  <a:latin typeface="Cambria Math" panose="02040503050406030204" pitchFamily="18" charset="0"/>
                                  <a:cs typeface="Cambria Math" panose="02040503050406030204" pitchFamily="18" charset="0"/>
                                </a:rPr>
                                <m:t>𝑇</m:t>
                              </m:r>
                            </m:sub>
                          </m:sSub>
                          <m:r>
                            <a:rPr lang="en-US" altLang="pt-BR" sz="2200" i="1">
                              <a:latin typeface="Cambria Math" panose="02040503050406030204" pitchFamily="18" charset="0"/>
                              <a:cs typeface="Cambria Math" panose="02040503050406030204" pitchFamily="18" charset="0"/>
                            </a:rPr>
                            <m:t>𝑙𝑛</m:t>
                          </m:r>
                          <m:r>
                            <a:rPr lang="en-US" altLang="pt-BR" sz="2200" i="1">
                              <a:latin typeface="Cambria Math" panose="02040503050406030204" pitchFamily="18" charset="0"/>
                              <a:cs typeface="Cambria Math" panose="02040503050406030204" pitchFamily="18" charset="0"/>
                            </a:rPr>
                            <m:t>(</m:t>
                          </m:r>
                          <m:f>
                            <m:fPr>
                              <m:ctrlPr>
                                <a:rPr lang="en-US" altLang="pt-BR" sz="2200" i="1">
                                  <a:latin typeface="Cambria Math" panose="02040503050406030204" pitchFamily="18" charset="0"/>
                                  <a:cs typeface="Cambria Math" panose="02040503050406030204" pitchFamily="18" charset="0"/>
                                </a:rPr>
                              </m:ctrlPr>
                            </m:fPr>
                            <m:num>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𝛽</m:t>
                                  </m:r>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1</m:t>
                                  </m:r>
                                </m:sub>
                              </m:sSub>
                            </m:num>
                            <m:den>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𝑆</m:t>
                                  </m:r>
                                </m:sub>
                              </m:sSub>
                            </m:den>
                          </m:f>
                          <m:r>
                            <a:rPr lang="en-US" altLang="pt-BR" sz="2200" i="1">
                              <a:latin typeface="Cambria Math" panose="02040503050406030204" pitchFamily="18" charset="0"/>
                              <a:cs typeface="Cambria Math" panose="02040503050406030204" pitchFamily="18" charset="0"/>
                            </a:rPr>
                            <m:t>))</m:t>
                          </m:r>
                        </m:num>
                        <m:den>
                          <m:r>
                            <a:rPr lang="en-US" altLang="pt-BR" sz="2200" i="1">
                              <a:latin typeface="Cambria Math" panose="02040503050406030204" pitchFamily="18" charset="0"/>
                              <a:cs typeface="Cambria Math" panose="02040503050406030204" pitchFamily="18" charset="0"/>
                            </a:rPr>
                            <m:t>𝜕</m:t>
                          </m:r>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𝑉</m:t>
                              </m:r>
                            </m:e>
                            <m:sub>
                              <m:r>
                                <a:rPr lang="en-US" altLang="pt-BR" sz="2200" i="1">
                                  <a:latin typeface="Cambria Math" panose="02040503050406030204" pitchFamily="18" charset="0"/>
                                  <a:cs typeface="Cambria Math" panose="02040503050406030204" pitchFamily="18" charset="0"/>
                                </a:rPr>
                                <m:t>2</m:t>
                              </m:r>
                            </m:sub>
                          </m:sSub>
                        </m:den>
                      </m:f>
                      <m:r>
                        <a:rPr lang="en-US" altLang="pt-BR" sz="2200" i="1">
                          <a:latin typeface="Cambria Math" panose="02040503050406030204" pitchFamily="18" charset="0"/>
                          <a:ea typeface="MS Mincho" charset="0"/>
                          <a:cs typeface="Cambria Math" panose="02040503050406030204" pitchFamily="18" charset="0"/>
                        </a:rPr>
                        <m:t>=</m:t>
                      </m:r>
                      <m:r>
                        <a:rPr lang="en-US" altLang="pt-BR" sz="2200" i="1">
                          <a:latin typeface="Cambria Math" panose="02040503050406030204" pitchFamily="18" charset="0"/>
                          <a:ea typeface="MS Mincho" charset="0"/>
                          <a:cs typeface="Cambria Math" panose="02040503050406030204" pitchFamily="18" charset="0"/>
                        </a:rPr>
                        <m:t>0</m:t>
                      </m:r>
                    </m:oMath>
                  </m:oMathPara>
                </a14:m>
                <a:endParaRPr lang="en-US" altLang="pt-BR" sz="2200" b="0" i="1" dirty="0" smtClean="0">
                  <a:latin typeface="Cambria Math" panose="02040503050406030204" pitchFamily="18" charset="0"/>
                  <a:ea typeface="MS Mincho" charset="0"/>
                  <a:cs typeface="Cambria Math" panose="02040503050406030204" pitchFamily="18" charset="0"/>
                </a:endParaRPr>
              </a:p>
            </p:txBody>
          </p:sp>
        </mc:Choice>
        <mc:Fallback>
          <p:sp>
            <p:nvSpPr>
              <p:cNvPr id="58" name="Retângulo 57"/>
              <p:cNvSpPr>
                <a:spLocks noRot="1" noChangeAspect="1" noMove="1" noResize="1" noEditPoints="1" noAdjustHandles="1" noChangeArrowheads="1" noChangeShapeType="1" noTextEdit="1"/>
              </p:cNvSpPr>
              <p:nvPr/>
            </p:nvSpPr>
            <p:spPr>
              <a:xfrm>
                <a:off x="217170" y="5666740"/>
                <a:ext cx="5542280" cy="1064260"/>
              </a:xfrm>
              <a:prstGeom prst="rect">
                <a:avLst/>
              </a:prstGeom>
              <a:blipFill rotWithShape="1">
                <a:blip r:embed="rId14"/>
                <a:stretch>
                  <a:fillRect/>
                </a:stretch>
              </a:blipFill>
            </p:spPr>
            <p:txBody>
              <a:bodyPr/>
              <a:lstStyle/>
              <a:p>
                <a:r>
                  <a:rPr lang="pt-BR" altLang="en-US">
                    <a:noFill/>
                  </a:rPr>
                  <a:t> </a:t>
                </a:r>
              </a:p>
            </p:txBody>
          </p:sp>
        </mc:Fallback>
      </mc:AlternateContent>
      <p:cxnSp>
        <p:nvCxnSpPr>
          <p:cNvPr id="62" name="Conector Reto 61"/>
          <p:cNvCxnSpPr/>
          <p:nvPr/>
        </p:nvCxnSpPr>
        <p:spPr>
          <a:xfrm>
            <a:off x="7860030" y="447611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CaixaDeTexto 45"/>
          <p:cNvSpPr txBox="1"/>
          <p:nvPr/>
        </p:nvSpPr>
        <p:spPr>
          <a:xfrm>
            <a:off x="7926705" y="5022850"/>
            <a:ext cx="3193415" cy="953135"/>
          </a:xfrm>
          <a:prstGeom prst="rect">
            <a:avLst/>
          </a:prstGeom>
          <a:noFill/>
        </p:spPr>
        <p:txBody>
          <a:bodyPr wrap="square" rtlCol="0">
            <a:spAutoFit/>
          </a:bodyPr>
          <a:p>
            <a:pPr indent="0" algn="ctr" fontAlgn="auto">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iguais ao que já tinhamos</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p:txBody>
          <a:bodyPr/>
          <a:p>
            <a:fld id="{74F297BB-B745-4CAB-BE1D-CE4C89382949}" type="slidenum">
              <a:rPr lang="pt-BR" smtClean="0"/>
            </a:fld>
            <a:endParaRPr lang="pt-BR"/>
          </a:p>
        </p:txBody>
      </p:sp>
      <p:sp>
        <p:nvSpPr>
          <p:cNvPr id="161" name="CaixaDeTexto 45"/>
          <p:cNvSpPr txBox="1"/>
          <p:nvPr/>
        </p:nvSpPr>
        <p:spPr>
          <a:xfrm>
            <a:off x="413385" y="228600"/>
            <a:ext cx="11390630" cy="1660525"/>
          </a:xfrm>
          <a:prstGeom prst="rect">
            <a:avLst/>
          </a:prstGeom>
          <a:noFill/>
        </p:spPr>
        <p:txBody>
          <a:bodyPr wrap="square" rtlCol="0">
            <a:spAutoFit/>
          </a:bodyPr>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vez encontradas as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funções f</a:t>
            </a:r>
            <a:r>
              <a:rPr lang="pt-BR" altLang="en-US" sz="28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achamos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matriz hibrida. Assim, como feito antes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1" name="Retângulo 20"/>
              <p:cNvSpPr/>
              <p:nvPr/>
            </p:nvSpPr>
            <p:spPr>
              <a:xfrm>
                <a:off x="1575435" y="2060575"/>
                <a:ext cx="5799455" cy="97409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800" b="0" i="1" smtClean="0">
                          <a:latin typeface="Cambria Math" panose="02040503050406030204" pitchFamily="18" charset="0"/>
                          <a:ea typeface="Cambria Math" panose="02040503050406030204" pitchFamily="18" charset="0"/>
                        </a:rPr>
                        <m:t>, </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800" b="0" i="1" smtClean="0">
                          <a:latin typeface="Cambria Math" panose="02040503050406030204" pitchFamily="18" charset="0"/>
                          <a:ea typeface="Cambria Math" panose="02040503050406030204" pitchFamily="18" charset="0"/>
                        </a:rPr>
                        <m:t>, </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800" b="0" i="1" smtClean="0">
                          <a:latin typeface="Cambria Math" panose="02040503050406030204" pitchFamily="18" charset="0"/>
                          <a:ea typeface="Cambria Math" panose="02040503050406030204" pitchFamily="18" charset="0"/>
                        </a:rPr>
                        <m:t>)</m:t>
                      </m:r>
                    </m:oMath>
                  </m:oMathPara>
                </a14:m>
                <a:endParaRPr lang="en-US" altLang="pt-BR" sz="2800" b="0" i="1" dirty="0" smtClean="0">
                  <a:latin typeface="Cambria Math" panose="02040503050406030204" pitchFamily="18" charset="0"/>
                  <a:ea typeface="Cambria Math" panose="02040503050406030204" pitchFamily="18" charset="0"/>
                </a:endParaRPr>
              </a:p>
            </p:txBody>
          </p:sp>
        </mc:Choice>
        <mc:Fallback>
          <p:sp>
            <p:nvSpPr>
              <p:cNvPr id="21" name="Retângulo 20"/>
              <p:cNvSpPr>
                <a:spLocks noRot="1" noChangeAspect="1" noMove="1" noResize="1" noEditPoints="1" noAdjustHandles="1" noChangeArrowheads="1" noChangeShapeType="1" noTextEdit="1"/>
              </p:cNvSpPr>
              <p:nvPr/>
            </p:nvSpPr>
            <p:spPr>
              <a:xfrm>
                <a:off x="1575435" y="2060575"/>
                <a:ext cx="5799455" cy="97409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9" name="Retângulo 28"/>
              <p:cNvSpPr/>
              <p:nvPr/>
            </p:nvSpPr>
            <p:spPr>
              <a:xfrm>
                <a:off x="1444625" y="3137535"/>
                <a:ext cx="6061710" cy="97409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800" b="0" i="1" smtClean="0">
                          <a:latin typeface="Cambria Math" panose="02040503050406030204" pitchFamily="18" charset="0"/>
                          <a:ea typeface="Cambria Math" panose="02040503050406030204" pitchFamily="18" charset="0"/>
                        </a:rPr>
                        <m:t>, </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800" b="0" i="1" smtClean="0">
                          <a:latin typeface="Cambria Math" panose="02040503050406030204" pitchFamily="18" charset="0"/>
                          <a:ea typeface="Cambria Math" panose="02040503050406030204" pitchFamily="18" charset="0"/>
                        </a:rPr>
                        <m:t>, </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MS Mincho" charset="0"/>
                          <a:cs typeface="Cambria Math" panose="02040503050406030204" pitchFamily="18" charset="0"/>
                        </a:rPr>
                        <m:t> </m:t>
                      </m:r>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29" name="Retângulo 28"/>
              <p:cNvSpPr>
                <a:spLocks noRot="1" noChangeAspect="1" noMove="1" noResize="1" noEditPoints="1" noAdjustHandles="1" noChangeArrowheads="1" noChangeShapeType="1" noTextEdit="1"/>
              </p:cNvSpPr>
              <p:nvPr/>
            </p:nvSpPr>
            <p:spPr>
              <a:xfrm>
                <a:off x="1444625" y="3137535"/>
                <a:ext cx="6061710" cy="97409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5" name="Retângulo 34"/>
              <p:cNvSpPr/>
              <p:nvPr/>
            </p:nvSpPr>
            <p:spPr>
              <a:xfrm>
                <a:off x="7329805" y="225044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5" name="Retângulo 34"/>
              <p:cNvSpPr>
                <a:spLocks noRot="1" noChangeAspect="1" noMove="1" noResize="1" noEditPoints="1" noAdjustHandles="1" noChangeArrowheads="1" noChangeShapeType="1" noTextEdit="1"/>
              </p:cNvSpPr>
              <p:nvPr/>
            </p:nvSpPr>
            <p:spPr>
              <a:xfrm>
                <a:off x="7329805" y="2250440"/>
                <a:ext cx="858520" cy="58356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6" name="Retângulo 35"/>
              <p:cNvSpPr/>
              <p:nvPr/>
            </p:nvSpPr>
            <p:spPr>
              <a:xfrm>
                <a:off x="7305040" y="333311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6" name="Retângulo 35"/>
              <p:cNvSpPr>
                <a:spLocks noRot="1" noChangeAspect="1" noMove="1" noResize="1" noEditPoints="1" noAdjustHandles="1" noChangeArrowheads="1" noChangeShapeType="1" noTextEdit="1"/>
              </p:cNvSpPr>
              <p:nvPr/>
            </p:nvSpPr>
            <p:spPr>
              <a:xfrm>
                <a:off x="7305040" y="3333115"/>
                <a:ext cx="858520" cy="583565"/>
              </a:xfrm>
              <a:prstGeom prst="rect">
                <a:avLst/>
              </a:prstGeom>
              <a:blipFill rotWithShape="1">
                <a:blip r:embed="rId4"/>
                <a:stretch>
                  <a:fillRect/>
                </a:stretch>
              </a:blipFill>
            </p:spPr>
            <p:txBody>
              <a:bodyPr/>
              <a:lstStyle/>
              <a:p>
                <a:r>
                  <a:rPr lang="pt-BR" altLang="en-US">
                    <a:noFill/>
                  </a:rPr>
                  <a:t> </a:t>
                </a:r>
              </a:p>
            </p:txBody>
          </p:sp>
        </mc:Fallback>
      </mc:AlternateContent>
      <p:cxnSp>
        <p:nvCxnSpPr>
          <p:cNvPr id="37" name="Conector Reto 36"/>
          <p:cNvCxnSpPr/>
          <p:nvPr/>
        </p:nvCxnSpPr>
        <p:spPr>
          <a:xfrm>
            <a:off x="2025015" y="205168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7197090" y="206057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7430135" y="206057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8006080" y="201041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1" name="Retângulo 40"/>
              <p:cNvSpPr/>
              <p:nvPr/>
            </p:nvSpPr>
            <p:spPr>
              <a:xfrm>
                <a:off x="6874510" y="296227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1" name="Retângulo 40"/>
              <p:cNvSpPr>
                <a:spLocks noRot="1" noChangeAspect="1" noMove="1" noResize="1" noEditPoints="1" noAdjustHandles="1" noChangeArrowheads="1" noChangeShapeType="1" noTextEdit="1"/>
              </p:cNvSpPr>
              <p:nvPr/>
            </p:nvSpPr>
            <p:spPr>
              <a:xfrm>
                <a:off x="6874510" y="2962275"/>
                <a:ext cx="8585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2" name="Retângulo 41"/>
              <p:cNvSpPr/>
              <p:nvPr/>
            </p:nvSpPr>
            <p:spPr>
              <a:xfrm>
                <a:off x="911225" y="3379470"/>
                <a:ext cx="53276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𝑖</m:t>
                          </m:r>
                        </m:e>
                        <m:sub>
                          <m:r>
                            <a:rPr lang="en-US" altLang="pt-BR" sz="3200" i="1">
                              <a:latin typeface="Cambria Math" panose="02040503050406030204" pitchFamily="18" charset="0"/>
                              <a:ea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2" name="Retângulo 41"/>
              <p:cNvSpPr>
                <a:spLocks noRot="1" noChangeAspect="1" noMove="1" noResize="1" noEditPoints="1" noAdjustHandles="1" noChangeArrowheads="1" noChangeShapeType="1" noTextEdit="1"/>
              </p:cNvSpPr>
              <p:nvPr/>
            </p:nvSpPr>
            <p:spPr>
              <a:xfrm>
                <a:off x="911225" y="3379470"/>
                <a:ext cx="532765" cy="583565"/>
              </a:xfrm>
              <a:prstGeom prst="rect">
                <a:avLst/>
              </a:prstGeom>
              <a:blipFill rotWithShape="1">
                <a:blip r:embed="rId6"/>
                <a:stretch>
                  <a:fillRect/>
                </a:stretch>
              </a:blipFill>
            </p:spPr>
            <p:txBody>
              <a:bodyPr/>
              <a:lstStyle/>
              <a:p>
                <a:r>
                  <a:rPr lang="pt-BR" altLang="en-US">
                    <a:noFill/>
                  </a:rPr>
                  <a:t> </a:t>
                </a:r>
              </a:p>
            </p:txBody>
          </p:sp>
        </mc:Fallback>
      </mc:AlternateContent>
      <p:cxnSp>
        <p:nvCxnSpPr>
          <p:cNvPr id="43" name="Conector Reto 42"/>
          <p:cNvCxnSpPr/>
          <p:nvPr/>
        </p:nvCxnSpPr>
        <p:spPr>
          <a:xfrm>
            <a:off x="911225" y="201041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1444625" y="201041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5" name="Retângulo 44"/>
              <p:cNvSpPr/>
              <p:nvPr/>
            </p:nvSpPr>
            <p:spPr>
              <a:xfrm>
                <a:off x="730885" y="2251075"/>
                <a:ext cx="89408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𝑣</m:t>
                          </m:r>
                        </m:e>
                        <m:sub>
                          <m:r>
                            <a:rPr lang="en-US" altLang="pt-BR" sz="3200" i="1">
                              <a:latin typeface="Cambria Math" panose="02040503050406030204" pitchFamily="18" charset="0"/>
                              <a:ea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5" name="Retângulo 44"/>
              <p:cNvSpPr>
                <a:spLocks noRot="1" noChangeAspect="1" noMove="1" noResize="1" noEditPoints="1" noAdjustHandles="1" noChangeArrowheads="1" noChangeShapeType="1" noTextEdit="1"/>
              </p:cNvSpPr>
              <p:nvPr/>
            </p:nvSpPr>
            <p:spPr>
              <a:xfrm>
                <a:off x="730885" y="2251075"/>
                <a:ext cx="894080" cy="583565"/>
              </a:xfrm>
              <a:prstGeom prst="rect">
                <a:avLst/>
              </a:prstGeom>
              <a:blipFill rotWithShape="1">
                <a:blip r:embed="rId7"/>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6" name="Retângulo 45"/>
              <p:cNvSpPr/>
              <p:nvPr/>
            </p:nvSpPr>
            <p:spPr>
              <a:xfrm>
                <a:off x="1268730" y="276098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6" name="Retângulo 45"/>
              <p:cNvSpPr>
                <a:spLocks noRot="1" noChangeAspect="1" noMove="1" noResize="1" noEditPoints="1" noAdjustHandles="1" noChangeArrowheads="1" noChangeShapeType="1" noTextEdit="1"/>
              </p:cNvSpPr>
              <p:nvPr/>
            </p:nvSpPr>
            <p:spPr>
              <a:xfrm>
                <a:off x="1268730" y="2760980"/>
                <a:ext cx="858520" cy="583565"/>
              </a:xfrm>
              <a:prstGeom prst="rect">
                <a:avLst/>
              </a:prstGeom>
              <a:blipFill rotWithShape="1">
                <a:blip r:embed="rId8"/>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7" name="Retângulo 46"/>
              <p:cNvSpPr/>
              <p:nvPr/>
            </p:nvSpPr>
            <p:spPr>
              <a:xfrm>
                <a:off x="7880350" y="298767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7" name="Retângulo 46"/>
              <p:cNvSpPr>
                <a:spLocks noRot="1" noChangeAspect="1" noMove="1" noResize="1" noEditPoints="1" noAdjustHandles="1" noChangeArrowheads="1" noChangeShapeType="1" noTextEdit="1"/>
              </p:cNvSpPr>
              <p:nvPr/>
            </p:nvSpPr>
            <p:spPr>
              <a:xfrm>
                <a:off x="7880350" y="2987675"/>
                <a:ext cx="858520" cy="583565"/>
              </a:xfrm>
              <a:prstGeom prst="rect">
                <a:avLst/>
              </a:prstGeom>
              <a:blipFill rotWithShape="1">
                <a:blip r:embed="rId8"/>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8" name="Retângulo 47"/>
              <p:cNvSpPr/>
              <p:nvPr/>
            </p:nvSpPr>
            <p:spPr>
              <a:xfrm>
                <a:off x="8321040" y="2177415"/>
                <a:ext cx="23317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1" i="1" smtClean="0">
                          <a:latin typeface="Cambria Math" panose="02040503050406030204" pitchFamily="18" charset="0"/>
                          <a:ea typeface="Cambria Math" panose="02040503050406030204" pitchFamily="18" charset="0"/>
                        </a:rPr>
                        <m:t> </m:t>
                      </m:r>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𝒉</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𝟏𝟏</m:t>
                          </m:r>
                        </m:sub>
                      </m:s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𝒉</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𝟏𝟐</m:t>
                          </m:r>
                        </m:sub>
                      </m:sSub>
                    </m:oMath>
                  </m:oMathPara>
                </a14:m>
                <a:endParaRPr lang="pt-BR" sz="3200" b="1" dirty="0">
                  <a:latin typeface="Cambria Math" panose="02040503050406030204" pitchFamily="18" charset="0"/>
                  <a:ea typeface="Cambria Math" panose="02040503050406030204" pitchFamily="18" charset="0"/>
                </a:endParaRPr>
              </a:p>
            </p:txBody>
          </p:sp>
        </mc:Choice>
        <mc:Fallback>
          <p:sp>
            <p:nvSpPr>
              <p:cNvPr id="48" name="Retângulo 47"/>
              <p:cNvSpPr>
                <a:spLocks noRot="1" noChangeAspect="1" noMove="1" noResize="1" noEditPoints="1" noAdjustHandles="1" noChangeArrowheads="1" noChangeShapeType="1" noTextEdit="1"/>
              </p:cNvSpPr>
              <p:nvPr/>
            </p:nvSpPr>
            <p:spPr>
              <a:xfrm>
                <a:off x="8321040" y="2177415"/>
                <a:ext cx="2331720" cy="583565"/>
              </a:xfrm>
              <a:prstGeom prst="rect">
                <a:avLst/>
              </a:prstGeom>
              <a:blipFill rotWithShape="1">
                <a:blip r:embed="rId9"/>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9" name="Retângulo 48"/>
              <p:cNvSpPr/>
              <p:nvPr/>
            </p:nvSpPr>
            <p:spPr>
              <a:xfrm>
                <a:off x="8489315" y="3421380"/>
                <a:ext cx="228155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𝒉</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𝟐𝟏</m:t>
                          </m:r>
                        </m:sub>
                      </m:s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1" i="1" smtClean="0">
                          <a:latin typeface="Cambria Math" panose="02040503050406030204" pitchFamily="18" charset="0"/>
                          <a:ea typeface="Cambria Math" panose="02040503050406030204" pitchFamily="18" charset="0"/>
                        </a:rPr>
                        <m:t>   </m:t>
                      </m:r>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𝒉</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𝟐𝟐</m:t>
                          </m:r>
                        </m:sub>
                      </m:s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b="1" dirty="0">
                  <a:latin typeface="Cambria Math" panose="02040503050406030204" pitchFamily="18" charset="0"/>
                  <a:ea typeface="Cambria Math" panose="02040503050406030204" pitchFamily="18" charset="0"/>
                </a:endParaRPr>
              </a:p>
            </p:txBody>
          </p:sp>
        </mc:Choice>
        <mc:Fallback>
          <p:sp>
            <p:nvSpPr>
              <p:cNvPr id="49" name="Retângulo 48"/>
              <p:cNvSpPr>
                <a:spLocks noRot="1" noChangeAspect="1" noMove="1" noResize="1" noEditPoints="1" noAdjustHandles="1" noChangeArrowheads="1" noChangeShapeType="1" noTextEdit="1"/>
              </p:cNvSpPr>
              <p:nvPr/>
            </p:nvSpPr>
            <p:spPr>
              <a:xfrm>
                <a:off x="8489315" y="3421380"/>
                <a:ext cx="2281555" cy="583565"/>
              </a:xfrm>
              <a:prstGeom prst="rect">
                <a:avLst/>
              </a:prstGeom>
              <a:blipFill rotWithShape="1">
                <a:blip r:embed="rId10"/>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0" name="Retângulo 49"/>
              <p:cNvSpPr/>
              <p:nvPr/>
            </p:nvSpPr>
            <p:spPr>
              <a:xfrm>
                <a:off x="10726420" y="219837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𝒊</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𝟏</m:t>
                          </m:r>
                        </m:sub>
                      </m:sSub>
                    </m:oMath>
                  </m:oMathPara>
                </a14:m>
                <a:endParaRPr lang="pt-BR" sz="3200" b="1" dirty="0">
                  <a:latin typeface="Cambria Math" panose="02040503050406030204" pitchFamily="18" charset="0"/>
                  <a:ea typeface="Cambria Math" panose="02040503050406030204" pitchFamily="18" charset="0"/>
                </a:endParaRPr>
              </a:p>
            </p:txBody>
          </p:sp>
        </mc:Choice>
        <mc:Fallback>
          <p:sp>
            <p:nvSpPr>
              <p:cNvPr id="50" name="Retângulo 49"/>
              <p:cNvSpPr>
                <a:spLocks noRot="1" noChangeAspect="1" noMove="1" noResize="1" noEditPoints="1" noAdjustHandles="1" noChangeArrowheads="1" noChangeShapeType="1" noTextEdit="1"/>
              </p:cNvSpPr>
              <p:nvPr/>
            </p:nvSpPr>
            <p:spPr>
              <a:xfrm>
                <a:off x="10726420" y="2198370"/>
                <a:ext cx="858520" cy="583565"/>
              </a:xfrm>
              <a:prstGeom prst="rect">
                <a:avLst/>
              </a:prstGeom>
              <a:blipFill rotWithShape="1">
                <a:blip r:embed="rId1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1" name="Retângulo 50"/>
              <p:cNvSpPr/>
              <p:nvPr/>
            </p:nvSpPr>
            <p:spPr>
              <a:xfrm>
                <a:off x="10711180" y="342138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𝒗</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rPr>
                            <m:t>𝟐</m:t>
                          </m:r>
                        </m:sub>
                      </m:sSub>
                    </m:oMath>
                  </m:oMathPara>
                </a14:m>
                <a:endParaRPr lang="pt-BR" sz="3200" b="1" dirty="0">
                  <a:latin typeface="Cambria Math" panose="02040503050406030204" pitchFamily="18" charset="0"/>
                  <a:ea typeface="Cambria Math" panose="02040503050406030204" pitchFamily="18" charset="0"/>
                </a:endParaRPr>
              </a:p>
            </p:txBody>
          </p:sp>
        </mc:Choice>
        <mc:Fallback>
          <p:sp>
            <p:nvSpPr>
              <p:cNvPr id="51" name="Retângulo 50"/>
              <p:cNvSpPr>
                <a:spLocks noRot="1" noChangeAspect="1" noMove="1" noResize="1" noEditPoints="1" noAdjustHandles="1" noChangeArrowheads="1" noChangeShapeType="1" noTextEdit="1"/>
              </p:cNvSpPr>
              <p:nvPr/>
            </p:nvSpPr>
            <p:spPr>
              <a:xfrm>
                <a:off x="10711180" y="3421380"/>
                <a:ext cx="858520" cy="583565"/>
              </a:xfrm>
              <a:prstGeom prst="rect">
                <a:avLst/>
              </a:prstGeom>
              <a:blipFill rotWithShape="1">
                <a:blip r:embed="rId12"/>
                <a:stretch>
                  <a:fillRect/>
                </a:stretch>
              </a:blipFill>
            </p:spPr>
            <p:txBody>
              <a:bodyPr/>
              <a:lstStyle/>
              <a:p>
                <a:r>
                  <a:rPr lang="pt-BR" altLang="en-US">
                    <a:noFill/>
                  </a:rPr>
                  <a:t> </a:t>
                </a:r>
              </a:p>
            </p:txBody>
          </p:sp>
        </mc:Fallback>
      </mc:AlternateContent>
      <p:cxnSp>
        <p:nvCxnSpPr>
          <p:cNvPr id="52" name="Conector Reto 51"/>
          <p:cNvCxnSpPr/>
          <p:nvPr/>
        </p:nvCxnSpPr>
        <p:spPr>
          <a:xfrm>
            <a:off x="8582025" y="206057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a:off x="10561320" y="203454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a:off x="10836275" y="201866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11412220" y="200152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6" name="Retângulo 55"/>
              <p:cNvSpPr/>
              <p:nvPr/>
            </p:nvSpPr>
            <p:spPr>
              <a:xfrm>
                <a:off x="10261600" y="296862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1" i="1" smtClean="0">
                          <a:latin typeface="Cambria Math" panose="02040503050406030204" pitchFamily="18" charset="0"/>
                          <a:ea typeface="MS Mincho" charset="0"/>
                          <a:cs typeface="Cambria Math" panose="02040503050406030204" pitchFamily="18" charset="0"/>
                        </a:rPr>
                        <m:t>∗</m:t>
                      </m:r>
                    </m:oMath>
                  </m:oMathPara>
                </a14:m>
                <a:endParaRPr lang="en-US" altLang="pt-BR" sz="3200" b="1"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56" name="Retângulo 55"/>
              <p:cNvSpPr>
                <a:spLocks noRot="1" noChangeAspect="1" noMove="1" noResize="1" noEditPoints="1" noAdjustHandles="1" noChangeArrowheads="1" noChangeShapeType="1" noTextEdit="1"/>
              </p:cNvSpPr>
              <p:nvPr/>
            </p:nvSpPr>
            <p:spPr>
              <a:xfrm>
                <a:off x="10261600" y="2968625"/>
                <a:ext cx="8585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9" name="Retângulo 58"/>
              <p:cNvSpPr/>
              <p:nvPr/>
            </p:nvSpPr>
            <p:spPr>
              <a:xfrm>
                <a:off x="422275" y="4432300"/>
                <a:ext cx="8459470" cy="78486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21</m:t>
                          </m:r>
                        </m:sub>
                      </m:s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2200" b="0" i="1" smtClean="0">
                          <a:latin typeface="Cambria Math" panose="02040503050406030204" pitchFamily="18" charset="0"/>
                          <a:ea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200" b="0" i="1" smtClean="0">
                          <a:latin typeface="Cambria Math" panose="02040503050406030204" pitchFamily="18" charset="0"/>
                          <a:ea typeface="Cambria Math" panose="02040503050406030204" pitchFamily="18" charset="0"/>
                        </a:rPr>
                        <m:t>, </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200" b="0" i="1" smtClean="0">
                          <a:latin typeface="Cambria Math" panose="02040503050406030204" pitchFamily="18" charset="0"/>
                          <a:ea typeface="Cambria Math" panose="02040503050406030204" pitchFamily="18" charset="0"/>
                        </a:rPr>
                        <m:t>)=</m:t>
                      </m:r>
                      <m:f>
                        <m:fPr>
                          <m:ctrlPr>
                            <a:rPr lang="en-US" altLang="pt-BR" sz="2200" i="1">
                              <a:latin typeface="Cambria Math" panose="02040503050406030204" pitchFamily="18" charset="0"/>
                              <a:cs typeface="Cambria Math" panose="02040503050406030204" pitchFamily="18" charset="0"/>
                            </a:rPr>
                          </m:ctrlPr>
                        </m:fPr>
                        <m:num>
                          <m:r>
                            <a:rPr lang="en-US" altLang="pt-BR" sz="2200" i="1">
                              <a:latin typeface="Cambria Math" panose="02040503050406030204" pitchFamily="18" charset="0"/>
                              <a:cs typeface="Cambria Math" panose="02040503050406030204" pitchFamily="18" charset="0"/>
                            </a:rPr>
                            <m:t>𝜕</m:t>
                          </m:r>
                        </m:num>
                        <m:den>
                          <m:r>
                            <a:rPr lang="en-US" altLang="pt-BR" sz="2200" i="1">
                              <a:latin typeface="Cambria Math" panose="02040503050406030204" pitchFamily="18" charset="0"/>
                              <a:cs typeface="Cambria Math" panose="02040503050406030204" pitchFamily="18" charset="0"/>
                            </a:rPr>
                            <m:t>𝜕</m:t>
                          </m:r>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1</m:t>
                              </m:r>
                            </m:sub>
                          </m:sSub>
                        </m:den>
                      </m:f>
                      <m:r>
                        <a:rPr lang="en-US" altLang="pt-BR" sz="2200" i="1">
                          <a:latin typeface="Cambria Math" panose="02040503050406030204" pitchFamily="18" charset="0"/>
                          <a:cs typeface="Cambria Math" panose="02040503050406030204" pitchFamily="18" charset="0"/>
                        </a:rPr>
                        <m:t>(</m:t>
                      </m:r>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1</m:t>
                          </m:r>
                        </m:sub>
                      </m:sSub>
                      <m:r>
                        <a:rPr lang="en-US" altLang="pt-BR" sz="2200" i="1">
                          <a:latin typeface="Cambria Math" panose="02040503050406030204" pitchFamily="18" charset="0"/>
                          <a:cs typeface="Cambria Math" panose="02040503050406030204" pitchFamily="18" charset="0"/>
                        </a:rPr>
                        <m:t>𝛽</m:t>
                      </m:r>
                      <m:r>
                        <a:rPr lang="en-US" altLang="pt-BR" sz="2200" b="1" i="1">
                          <a:latin typeface="Cambria Math" panose="02040503050406030204" pitchFamily="18" charset="0"/>
                          <a:cs typeface="Cambria Math" panose="02040503050406030204" pitchFamily="18" charset="0"/>
                        </a:rPr>
                        <m:t>(</m:t>
                      </m:r>
                      <m:r>
                        <a:rPr lang="en-US" altLang="pt-BR" sz="2200" i="1">
                          <a:latin typeface="Cambria Math" panose="02040503050406030204" pitchFamily="18" charset="0"/>
                          <a:cs typeface="Cambria Math" panose="02040503050406030204" pitchFamily="18" charset="0"/>
                        </a:rPr>
                        <m:t>1</m:t>
                      </m:r>
                      <m:r>
                        <a:rPr lang="en-US" altLang="pt-BR" sz="2200" i="1">
                          <a:latin typeface="Cambria Math" panose="02040503050406030204" pitchFamily="18" charset="0"/>
                          <a:cs typeface="Cambria Math" panose="02040503050406030204" pitchFamily="18" charset="0"/>
                        </a:rPr>
                        <m:t>+</m:t>
                      </m:r>
                      <m:f>
                        <m:fPr>
                          <m:ctrlPr>
                            <a:rPr lang="en-US" altLang="pt-BR" sz="2200" i="1">
                              <a:latin typeface="Cambria Math" panose="02040503050406030204" pitchFamily="18" charset="0"/>
                              <a:cs typeface="Cambria Math" panose="02040503050406030204" pitchFamily="18" charset="0"/>
                            </a:rPr>
                          </m:ctrlPr>
                        </m:fPr>
                        <m:num>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𝑉</m:t>
                              </m:r>
                            </m:e>
                            <m:sub>
                              <m:r>
                                <a:rPr lang="en-US" altLang="pt-BR" sz="2200" i="1">
                                  <a:latin typeface="Cambria Math" panose="02040503050406030204" pitchFamily="18" charset="0"/>
                                  <a:cs typeface="Cambria Math" panose="02040503050406030204" pitchFamily="18" charset="0"/>
                                </a:rPr>
                                <m:t>2</m:t>
                              </m:r>
                            </m:sub>
                          </m:sSub>
                        </m:num>
                        <m:den>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𝑉</m:t>
                              </m:r>
                            </m:e>
                            <m:sub>
                              <m:r>
                                <a:rPr lang="en-US" altLang="pt-BR" sz="2200" i="1">
                                  <a:latin typeface="Cambria Math" panose="02040503050406030204" pitchFamily="18" charset="0"/>
                                  <a:cs typeface="Cambria Math" panose="02040503050406030204" pitchFamily="18" charset="0"/>
                                </a:rPr>
                                <m:t>𝐴</m:t>
                              </m:r>
                            </m:sub>
                          </m:sSub>
                        </m:den>
                      </m:f>
                      <m:r>
                        <a:rPr lang="en-US" altLang="pt-BR" sz="2200" b="1" i="1">
                          <a:latin typeface="Cambria Math" panose="02040503050406030204" pitchFamily="18" charset="0"/>
                          <a:cs typeface="Cambria Math" panose="02040503050406030204" pitchFamily="18" charset="0"/>
                        </a:rPr>
                        <m:t>)</m:t>
                      </m:r>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200" i="1">
                          <a:latin typeface="Cambria Math" panose="02040503050406030204" pitchFamily="18" charset="0"/>
                          <a:cs typeface="Cambria Math" panose="02040503050406030204" pitchFamily="18" charset="0"/>
                        </a:rPr>
                        <m:t>𝛽</m:t>
                      </m:r>
                      <m:r>
                        <a:rPr lang="en-US" altLang="pt-BR" sz="2200" b="1" i="1">
                          <a:latin typeface="Cambria Math" panose="02040503050406030204" pitchFamily="18" charset="0"/>
                          <a:cs typeface="Cambria Math" panose="02040503050406030204" pitchFamily="18" charset="0"/>
                        </a:rPr>
                        <m:t>(</m:t>
                      </m:r>
                      <m:r>
                        <a:rPr lang="en-US" altLang="pt-BR" sz="2200" b="1" i="1">
                          <a:latin typeface="Cambria Math" panose="02040503050406030204" pitchFamily="18" charset="0"/>
                          <a:cs typeface="Cambria Math" panose="02040503050406030204" pitchFamily="18" charset="0"/>
                        </a:rPr>
                        <m:t>𝟏</m:t>
                      </m:r>
                      <m:r>
                        <a:rPr lang="en-US" altLang="pt-BR" sz="2200" b="1" i="1">
                          <a:latin typeface="Cambria Math" panose="02040503050406030204" pitchFamily="18" charset="0"/>
                          <a:cs typeface="Cambria Math" panose="02040503050406030204" pitchFamily="18" charset="0"/>
                        </a:rPr>
                        <m:t>+</m:t>
                      </m:r>
                      <m:f>
                        <m:fPr>
                          <m:ctrlPr>
                            <a:rPr lang="en-US" altLang="pt-BR" sz="2200" b="1" i="1">
                              <a:latin typeface="Cambria Math" panose="02040503050406030204" pitchFamily="18" charset="0"/>
                              <a:cs typeface="Cambria Math" panose="02040503050406030204" pitchFamily="18" charset="0"/>
                            </a:rPr>
                          </m:ctrlPr>
                        </m:fPr>
                        <m:num>
                          <m:sSub>
                            <m:sSubPr>
                              <m:ctrlPr>
                                <a:rPr lang="en-US" altLang="pt-BR" sz="2200" b="1" i="1">
                                  <a:latin typeface="Cambria Math" panose="02040503050406030204" pitchFamily="18" charset="0"/>
                                  <a:cs typeface="Cambria Math" panose="02040503050406030204" pitchFamily="18" charset="0"/>
                                </a:rPr>
                              </m:ctrlPr>
                            </m:sSubPr>
                            <m:e>
                              <m:r>
                                <a:rPr lang="en-US" altLang="pt-BR" sz="2200" b="1" i="1">
                                  <a:latin typeface="Cambria Math" panose="02040503050406030204" pitchFamily="18" charset="0"/>
                                  <a:cs typeface="Cambria Math" panose="02040503050406030204" pitchFamily="18" charset="0"/>
                                </a:rPr>
                                <m:t>𝑽</m:t>
                              </m:r>
                            </m:e>
                            <m:sub>
                              <m:r>
                                <a:rPr lang="en-US" altLang="pt-BR" sz="2200" b="1" i="1">
                                  <a:latin typeface="Cambria Math" panose="02040503050406030204" pitchFamily="18" charset="0"/>
                                  <a:cs typeface="Cambria Math" panose="02040503050406030204" pitchFamily="18" charset="0"/>
                                </a:rPr>
                                <m:t>𝟐</m:t>
                              </m:r>
                              <m:r>
                                <a:rPr lang="en-US" altLang="pt-BR" sz="2200" b="1" i="1">
                                  <a:latin typeface="Cambria Math" panose="02040503050406030204" pitchFamily="18" charset="0"/>
                                  <a:cs typeface="Cambria Math" panose="02040503050406030204" pitchFamily="18" charset="0"/>
                                </a:rPr>
                                <m:t>𝟎</m:t>
                              </m:r>
                            </m:sub>
                          </m:sSub>
                        </m:num>
                        <m:den>
                          <m:sSub>
                            <m:sSubPr>
                              <m:ctrlPr>
                                <a:rPr lang="en-US" altLang="pt-BR" sz="2200" b="1" i="1">
                                  <a:latin typeface="Cambria Math" panose="02040503050406030204" pitchFamily="18" charset="0"/>
                                  <a:cs typeface="Cambria Math" panose="02040503050406030204" pitchFamily="18" charset="0"/>
                                </a:rPr>
                              </m:ctrlPr>
                            </m:sSubPr>
                            <m:e>
                              <m:r>
                                <a:rPr lang="en-US" altLang="pt-BR" sz="2200" b="1" i="1">
                                  <a:latin typeface="Cambria Math" panose="02040503050406030204" pitchFamily="18" charset="0"/>
                                  <a:cs typeface="Cambria Math" panose="02040503050406030204" pitchFamily="18" charset="0"/>
                                </a:rPr>
                                <m:t>𝑽</m:t>
                              </m:r>
                            </m:e>
                            <m:sub>
                              <m:r>
                                <a:rPr lang="en-US" altLang="pt-BR" sz="2200" b="1" i="1">
                                  <a:latin typeface="Cambria Math" panose="02040503050406030204" pitchFamily="18" charset="0"/>
                                  <a:cs typeface="Cambria Math" panose="02040503050406030204" pitchFamily="18" charset="0"/>
                                </a:rPr>
                                <m:t>𝑨</m:t>
                              </m:r>
                            </m:sub>
                          </m:sSub>
                        </m:den>
                      </m:f>
                      <m:r>
                        <a:rPr lang="en-US" altLang="pt-BR" sz="2200" b="1" i="1">
                          <a:latin typeface="Cambria Math" panose="02040503050406030204" pitchFamily="18" charset="0"/>
                          <a:cs typeface="Cambria Math" panose="02040503050406030204" pitchFamily="18" charset="0"/>
                        </a:rPr>
                        <m:t>)</m:t>
                      </m:r>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2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200" i="1">
                          <a:latin typeface="Cambria Math" panose="02040503050406030204" pitchFamily="18" charset="0"/>
                          <a:cs typeface="Cambria Math" panose="02040503050406030204" pitchFamily="18" charset="0"/>
                        </a:rPr>
                        <m:t>𝛽</m:t>
                      </m:r>
                      <m:r>
                        <a:rPr lang="en-US" altLang="pt-BR" sz="2200" b="0" i="1" smtClean="0">
                          <a:latin typeface="Cambria Math" panose="02040503050406030204" pitchFamily="18" charset="0"/>
                          <a:ea typeface="MS Mincho" charset="0"/>
                          <a:cs typeface="Cambria Math" panose="02040503050406030204" pitchFamily="18" charset="0"/>
                        </a:rPr>
                        <m:t> </m:t>
                      </m:r>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59" name="Retângulo 58"/>
              <p:cNvSpPr>
                <a:spLocks noRot="1" noChangeAspect="1" noMove="1" noResize="1" noEditPoints="1" noAdjustHandles="1" noChangeArrowheads="1" noChangeShapeType="1" noTextEdit="1"/>
              </p:cNvSpPr>
              <p:nvPr/>
            </p:nvSpPr>
            <p:spPr>
              <a:xfrm>
                <a:off x="422275" y="4432300"/>
                <a:ext cx="8459470" cy="784860"/>
              </a:xfrm>
              <a:prstGeom prst="rect">
                <a:avLst/>
              </a:prstGeom>
              <a:blipFill rotWithShape="1">
                <a:blip r:embed="rId1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1" name="Retângulo 60"/>
              <p:cNvSpPr/>
              <p:nvPr/>
            </p:nvSpPr>
            <p:spPr>
              <a:xfrm>
                <a:off x="262890" y="5537835"/>
                <a:ext cx="9959975" cy="105791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22</m:t>
                          </m:r>
                        </m:sub>
                      </m:s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𝑉</m:t>
                          </m:r>
                          <m:r>
                            <a:rPr lang="en-US" altLang="pt-BR" sz="2200" b="0" i="1" baseline="-25000" smtClean="0">
                              <a:latin typeface="Cambria Math" panose="02040503050406030204" pitchFamily="18" charset="0"/>
                              <a:ea typeface="Cambria Math" panose="02040503050406030204" pitchFamily="18" charset="0"/>
                              <a:cs typeface="Cambria Math" panose="02040503050406030204" pitchFamily="18" charset="0"/>
                            </a:rPr>
                            <m:t>2</m:t>
                          </m:r>
                        </m:den>
                      </m:f>
                      <m:r>
                        <a:rPr lang="en-US" altLang="pt-BR" sz="2200" b="0" i="1" smtClean="0">
                          <a:latin typeface="Cambria Math" panose="02040503050406030204" pitchFamily="18" charset="0"/>
                          <a:ea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200" b="0" i="1" smtClean="0">
                          <a:latin typeface="Cambria Math" panose="02040503050406030204" pitchFamily="18" charset="0"/>
                          <a:ea typeface="Cambria Math" panose="02040503050406030204" pitchFamily="18" charset="0"/>
                        </a:rPr>
                        <m:t>, </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200" b="0" i="1" smtClean="0">
                          <a:latin typeface="Cambria Math" panose="02040503050406030204" pitchFamily="18" charset="0"/>
                          <a:ea typeface="Cambria Math" panose="02040503050406030204" pitchFamily="18" charset="0"/>
                        </a:rPr>
                        <m:t>)=</m:t>
                      </m:r>
                      <m:f>
                        <m:fPr>
                          <m:ctrlPr>
                            <a:rPr lang="en-US" altLang="pt-BR" sz="2200" i="1">
                              <a:latin typeface="Cambria Math" panose="02040503050406030204" pitchFamily="18" charset="0"/>
                              <a:cs typeface="Cambria Math" panose="02040503050406030204" pitchFamily="18" charset="0"/>
                            </a:rPr>
                          </m:ctrlPr>
                        </m:fPr>
                        <m:num>
                          <m:r>
                            <a:rPr lang="en-US" altLang="pt-BR" sz="2200" i="1">
                              <a:latin typeface="Cambria Math" panose="02040503050406030204" pitchFamily="18" charset="0"/>
                              <a:cs typeface="Cambria Math" panose="02040503050406030204" pitchFamily="18" charset="0"/>
                            </a:rPr>
                            <m:t>𝜕</m:t>
                          </m:r>
                        </m:num>
                        <m:den>
                          <m:r>
                            <a:rPr lang="en-US" altLang="pt-BR" sz="2200" i="1">
                              <a:latin typeface="Cambria Math" panose="02040503050406030204" pitchFamily="18" charset="0"/>
                              <a:cs typeface="Cambria Math" panose="02040503050406030204" pitchFamily="18" charset="0"/>
                            </a:rPr>
                            <m:t>𝜕</m:t>
                          </m:r>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𝑉</m:t>
                              </m:r>
                            </m:e>
                            <m:sub>
                              <m:r>
                                <a:rPr lang="en-US" altLang="pt-BR" sz="2200" i="1">
                                  <a:latin typeface="Cambria Math" panose="02040503050406030204" pitchFamily="18" charset="0"/>
                                  <a:cs typeface="Cambria Math" panose="02040503050406030204" pitchFamily="18" charset="0"/>
                                </a:rPr>
                                <m:t>2</m:t>
                              </m:r>
                            </m:sub>
                          </m:sSub>
                        </m:den>
                      </m:f>
                      <m:r>
                        <a:rPr lang="en-US" altLang="pt-BR" sz="2200" i="1">
                          <a:latin typeface="Cambria Math" panose="02040503050406030204" pitchFamily="18" charset="0"/>
                          <a:cs typeface="Cambria Math" panose="02040503050406030204" pitchFamily="18" charset="0"/>
                        </a:rPr>
                        <m:t>(</m:t>
                      </m:r>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1</m:t>
                          </m:r>
                        </m:sub>
                      </m:sSub>
                      <m:r>
                        <a:rPr lang="en-US" altLang="pt-BR" sz="2200" i="1">
                          <a:latin typeface="Cambria Math" panose="02040503050406030204" pitchFamily="18" charset="0"/>
                          <a:cs typeface="Cambria Math" panose="02040503050406030204" pitchFamily="18" charset="0"/>
                        </a:rPr>
                        <m:t>𝛽</m:t>
                      </m:r>
                      <m:r>
                        <a:rPr lang="en-US" altLang="pt-BR" sz="2200" b="1" i="1">
                          <a:latin typeface="Cambria Math" panose="02040503050406030204" pitchFamily="18" charset="0"/>
                          <a:cs typeface="Cambria Math" panose="02040503050406030204" pitchFamily="18" charset="0"/>
                        </a:rPr>
                        <m:t>(</m:t>
                      </m:r>
                      <m:r>
                        <a:rPr lang="en-US" altLang="pt-BR" sz="2200" i="1">
                          <a:latin typeface="Cambria Math" panose="02040503050406030204" pitchFamily="18" charset="0"/>
                          <a:cs typeface="Cambria Math" panose="02040503050406030204" pitchFamily="18" charset="0"/>
                        </a:rPr>
                        <m:t>1</m:t>
                      </m:r>
                      <m:r>
                        <a:rPr lang="en-US" altLang="pt-BR" sz="2200" i="1">
                          <a:latin typeface="Cambria Math" panose="02040503050406030204" pitchFamily="18" charset="0"/>
                          <a:cs typeface="Cambria Math" panose="02040503050406030204" pitchFamily="18" charset="0"/>
                        </a:rPr>
                        <m:t>+</m:t>
                      </m:r>
                      <m:f>
                        <m:fPr>
                          <m:ctrlPr>
                            <a:rPr lang="en-US" altLang="pt-BR" sz="2200" i="1">
                              <a:latin typeface="Cambria Math" panose="02040503050406030204" pitchFamily="18" charset="0"/>
                              <a:cs typeface="Cambria Math" panose="02040503050406030204" pitchFamily="18" charset="0"/>
                            </a:rPr>
                          </m:ctrlPr>
                        </m:fPr>
                        <m:num>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𝑉</m:t>
                              </m:r>
                            </m:e>
                            <m:sub>
                              <m:r>
                                <a:rPr lang="en-US" altLang="pt-BR" sz="2200" i="1">
                                  <a:latin typeface="Cambria Math" panose="02040503050406030204" pitchFamily="18" charset="0"/>
                                  <a:cs typeface="Cambria Math" panose="02040503050406030204" pitchFamily="18" charset="0"/>
                                </a:rPr>
                                <m:t>2</m:t>
                              </m:r>
                            </m:sub>
                          </m:sSub>
                        </m:num>
                        <m:den>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𝑉</m:t>
                              </m:r>
                            </m:e>
                            <m:sub>
                              <m:r>
                                <a:rPr lang="en-US" altLang="pt-BR" sz="2200" i="1">
                                  <a:latin typeface="Cambria Math" panose="02040503050406030204" pitchFamily="18" charset="0"/>
                                  <a:cs typeface="Cambria Math" panose="02040503050406030204" pitchFamily="18" charset="0"/>
                                </a:rPr>
                                <m:t>𝐴</m:t>
                              </m:r>
                            </m:sub>
                          </m:sSub>
                        </m:den>
                      </m:f>
                      <m:r>
                        <a:rPr lang="en-US" altLang="pt-BR" sz="2200" b="1" i="1">
                          <a:latin typeface="Cambria Math" panose="02040503050406030204" pitchFamily="18" charset="0"/>
                          <a:cs typeface="Cambria Math" panose="02040503050406030204" pitchFamily="18" charset="0"/>
                        </a:rPr>
                        <m:t>)</m:t>
                      </m:r>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d>
                        <m:dPr>
                          <m:begChr m:val="|"/>
                          <m:endChr m:val=""/>
                          <m:ctrlPr>
                            <a:rPr lang="en-US" altLang="pt-BR" sz="2200" i="1">
                              <a:latin typeface="Cambria Math" panose="02040503050406030204" pitchFamily="18" charset="0"/>
                              <a:cs typeface="Cambria Math" panose="02040503050406030204" pitchFamily="18" charset="0"/>
                            </a:rPr>
                          </m:ctrlPr>
                        </m:dPr>
                        <m:e>
                          <m:r>
                            <a:rPr lang="en-US" altLang="pt-BR" sz="2200" i="1" baseline="-25000">
                              <a:latin typeface="Cambria Math" panose="02040503050406030204" pitchFamily="18" charset="0"/>
                              <a:cs typeface="Cambria Math" panose="02040503050406030204" pitchFamily="18" charset="0"/>
                            </a:rPr>
                            <m:t>𝐼</m:t>
                          </m:r>
                          <m:r>
                            <a:rPr lang="en-US" altLang="pt-BR" sz="2200" i="1" baseline="-25000">
                              <a:latin typeface="Cambria Math" panose="02040503050406030204" pitchFamily="18" charset="0"/>
                              <a:cs typeface="Cambria Math" panose="02040503050406030204" pitchFamily="18" charset="0"/>
                            </a:rPr>
                            <m:t>1</m:t>
                          </m:r>
                          <m:r>
                            <a:rPr lang="en-US" altLang="pt-BR" sz="2200" i="1" baseline="-25000">
                              <a:latin typeface="Cambria Math" panose="02040503050406030204" pitchFamily="18" charset="0"/>
                              <a:cs typeface="Cambria Math" panose="02040503050406030204" pitchFamily="18" charset="0"/>
                            </a:rPr>
                            <m:t>=</m:t>
                          </m:r>
                          <m:r>
                            <a:rPr lang="en-US" altLang="pt-BR" sz="2200" i="1" baseline="-25000">
                              <a:latin typeface="Cambria Math" panose="02040503050406030204" pitchFamily="18" charset="0"/>
                              <a:cs typeface="Cambria Math" panose="02040503050406030204" pitchFamily="18" charset="0"/>
                            </a:rPr>
                            <m:t>𝐼</m:t>
                          </m:r>
                          <m:r>
                            <a:rPr lang="en-US" altLang="pt-BR" sz="2200" i="1" baseline="-25000">
                              <a:latin typeface="Cambria Math" panose="02040503050406030204" pitchFamily="18" charset="0"/>
                              <a:cs typeface="Cambria Math" panose="02040503050406030204" pitchFamily="18" charset="0"/>
                            </a:rPr>
                            <m:t>10</m:t>
                          </m:r>
                        </m:e>
                      </m:d>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2200" i="1">
                              <a:latin typeface="Cambria Math" panose="02040503050406030204" pitchFamily="18" charset="0"/>
                              <a:cs typeface="Cambria Math" panose="02040503050406030204" pitchFamily="18" charset="0"/>
                            </a:rPr>
                          </m:ctrlPr>
                        </m:fPr>
                        <m:num>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10</m:t>
                              </m:r>
                            </m:sub>
                          </m:sSub>
                          <m:r>
                            <a:rPr lang="en-US" altLang="pt-BR" sz="2200" i="1">
                              <a:latin typeface="Cambria Math" panose="02040503050406030204" pitchFamily="18" charset="0"/>
                              <a:cs typeface="Cambria Math" panose="02040503050406030204" pitchFamily="18" charset="0"/>
                            </a:rPr>
                            <m:t>𝛽</m:t>
                          </m:r>
                        </m:num>
                        <m:den>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𝑉</m:t>
                              </m:r>
                            </m:e>
                            <m:sub>
                              <m:r>
                                <a:rPr lang="en-US" altLang="pt-BR" sz="2200" i="1">
                                  <a:latin typeface="Cambria Math" panose="02040503050406030204" pitchFamily="18" charset="0"/>
                                  <a:cs typeface="Cambria Math" panose="02040503050406030204" pitchFamily="18" charset="0"/>
                                </a:rPr>
                                <m:t>𝐴</m:t>
                              </m:r>
                            </m:sub>
                          </m:sSub>
                        </m:den>
                      </m:f>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200" i="1">
                              <a:latin typeface="Cambria Math" panose="02040503050406030204" pitchFamily="18" charset="0"/>
                              <a:cs typeface="Cambria Math" panose="02040503050406030204" pitchFamily="18" charset="0"/>
                            </a:rPr>
                          </m:ctrlPr>
                        </m:fPr>
                        <m:num>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20</m:t>
                              </m:r>
                            </m:sub>
                          </m:sSub>
                        </m:num>
                        <m:den>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𝑉</m:t>
                              </m:r>
                            </m:e>
                            <m:sub>
                              <m:r>
                                <a:rPr lang="en-US" altLang="pt-BR" sz="2200" i="1">
                                  <a:latin typeface="Cambria Math" panose="02040503050406030204" pitchFamily="18" charset="0"/>
                                  <a:cs typeface="Cambria Math" panose="02040503050406030204" pitchFamily="18" charset="0"/>
                                </a:rPr>
                                <m:t>𝐴</m:t>
                              </m:r>
                            </m:sub>
                          </m:sSub>
                          <m:r>
                            <a:rPr lang="en-US" altLang="pt-BR" sz="2200" i="1">
                              <a:latin typeface="Cambria Math" panose="02040503050406030204" pitchFamily="18" charset="0"/>
                              <a:cs typeface="Cambria Math" panose="02040503050406030204" pitchFamily="18" charset="0"/>
                            </a:rPr>
                            <m:t>(</m:t>
                          </m:r>
                          <m:r>
                            <a:rPr lang="en-US" altLang="pt-BR" sz="2200" i="1">
                              <a:latin typeface="Cambria Math" panose="02040503050406030204" pitchFamily="18" charset="0"/>
                              <a:cs typeface="Cambria Math" panose="02040503050406030204" pitchFamily="18" charset="0"/>
                            </a:rPr>
                            <m:t>1</m:t>
                          </m:r>
                          <m:r>
                            <a:rPr lang="en-US" altLang="pt-BR" sz="2200" i="1">
                              <a:latin typeface="Cambria Math" panose="02040503050406030204" pitchFamily="18" charset="0"/>
                              <a:cs typeface="Cambria Math" panose="02040503050406030204" pitchFamily="18" charset="0"/>
                            </a:rPr>
                            <m:t>+</m:t>
                          </m:r>
                          <m:f>
                            <m:fPr>
                              <m:ctrlPr>
                                <a:rPr lang="en-US" altLang="pt-BR" sz="2200" i="1">
                                  <a:latin typeface="Cambria Math" panose="02040503050406030204" pitchFamily="18" charset="0"/>
                                  <a:cs typeface="Cambria Math" panose="02040503050406030204" pitchFamily="18" charset="0"/>
                                </a:rPr>
                              </m:ctrlPr>
                            </m:fPr>
                            <m:num>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𝑉</m:t>
                                  </m:r>
                                </m:e>
                                <m:sub>
                                  <m:r>
                                    <a:rPr lang="en-US" altLang="pt-BR" sz="2200" i="1">
                                      <a:latin typeface="Cambria Math" panose="02040503050406030204" pitchFamily="18" charset="0"/>
                                      <a:cs typeface="Cambria Math" panose="02040503050406030204" pitchFamily="18" charset="0"/>
                                    </a:rPr>
                                    <m:t>20</m:t>
                                  </m:r>
                                </m:sub>
                              </m:sSub>
                            </m:num>
                            <m:den>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𝑉</m:t>
                                  </m:r>
                                </m:e>
                                <m:sub>
                                  <m:r>
                                    <a:rPr lang="en-US" altLang="pt-BR" sz="2200" i="1">
                                      <a:latin typeface="Cambria Math" panose="02040503050406030204" pitchFamily="18" charset="0"/>
                                      <a:cs typeface="Cambria Math" panose="02040503050406030204" pitchFamily="18" charset="0"/>
                                    </a:rPr>
                                    <m:t>𝐴</m:t>
                                  </m:r>
                                </m:sub>
                              </m:sSub>
                            </m:den>
                          </m:f>
                          <m:r>
                            <a:rPr lang="en-US" altLang="pt-BR" sz="2200" i="1">
                              <a:latin typeface="Cambria Math" panose="02040503050406030204" pitchFamily="18" charset="0"/>
                              <a:cs typeface="Cambria Math" panose="02040503050406030204" pitchFamily="18" charset="0"/>
                            </a:rPr>
                            <m:t>)</m:t>
                          </m:r>
                        </m:den>
                      </m:f>
                      <m:r>
                        <a:rPr lang="en-US" altLang="pt-BR" sz="220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200" i="1">
                              <a:latin typeface="Cambria Math" panose="02040503050406030204" pitchFamily="18" charset="0"/>
                              <a:cs typeface="Cambria Math" panose="02040503050406030204" pitchFamily="18" charset="0"/>
                            </a:rPr>
                          </m:ctrlPr>
                        </m:fPr>
                        <m:num>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20</m:t>
                              </m:r>
                            </m:sub>
                          </m:sSub>
                        </m:num>
                        <m:den>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𝑉</m:t>
                              </m:r>
                            </m:e>
                            <m:sub>
                              <m:r>
                                <a:rPr lang="en-US" altLang="pt-BR" sz="2200" i="1">
                                  <a:latin typeface="Cambria Math" panose="02040503050406030204" pitchFamily="18" charset="0"/>
                                  <a:cs typeface="Cambria Math" panose="02040503050406030204" pitchFamily="18" charset="0"/>
                                </a:rPr>
                                <m:t>𝐴</m:t>
                              </m:r>
                            </m:sub>
                          </m:sSub>
                        </m:den>
                      </m:f>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en-US" altLang="pt-BR" sz="22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61" name="Retângulo 60"/>
              <p:cNvSpPr>
                <a:spLocks noRot="1" noChangeAspect="1" noMove="1" noResize="1" noEditPoints="1" noAdjustHandles="1" noChangeArrowheads="1" noChangeShapeType="1" noTextEdit="1"/>
              </p:cNvSpPr>
              <p:nvPr/>
            </p:nvSpPr>
            <p:spPr>
              <a:xfrm>
                <a:off x="262890" y="5537835"/>
                <a:ext cx="9959975" cy="1057910"/>
              </a:xfrm>
              <a:prstGeom prst="rect">
                <a:avLst/>
              </a:prstGeom>
              <a:blipFill rotWithShape="1">
                <a:blip r:embed="rId14"/>
                <a:stretch>
                  <a:fillRect b="-120"/>
                </a:stretch>
              </a:blipFill>
            </p:spPr>
            <p:txBody>
              <a:bodyPr/>
              <a:lstStyle/>
              <a:p>
                <a:r>
                  <a:rPr lang="pt-BR" altLang="en-US">
                    <a:noFill/>
                  </a:rPr>
                  <a:t> </a:t>
                </a:r>
              </a:p>
            </p:txBody>
          </p:sp>
        </mc:Fallback>
      </mc:AlternateContent>
      <p:cxnSp>
        <p:nvCxnSpPr>
          <p:cNvPr id="62" name="Conector Reto 61"/>
          <p:cNvCxnSpPr/>
          <p:nvPr/>
        </p:nvCxnSpPr>
        <p:spPr>
          <a:xfrm>
            <a:off x="9571990" y="23202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CaixaDeTexto 45"/>
          <p:cNvSpPr txBox="1"/>
          <p:nvPr/>
        </p:nvSpPr>
        <p:spPr>
          <a:xfrm>
            <a:off x="10222865" y="5689600"/>
            <a:ext cx="1686560" cy="521970"/>
          </a:xfrm>
          <a:prstGeom prst="rect">
            <a:avLst/>
          </a:prstGeom>
          <a:noFill/>
        </p:spPr>
        <p:txBody>
          <a:bodyPr wrap="square" rtlCol="0">
            <a:spAutoFit/>
          </a:bodyPr>
          <a:p>
            <a:pPr indent="0" algn="ctr" fontAlgn="auto">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novo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cxnSp>
        <p:nvCxnSpPr>
          <p:cNvPr id="37" name="Conector Reto 79"/>
          <p:cNvCxnSpPr/>
          <p:nvPr/>
        </p:nvCxnSpPr>
        <p:spPr>
          <a:xfrm rot="5400000" flipH="1" flipV="1">
            <a:off x="9101115" y="5463872"/>
            <a:ext cx="1475596"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 name="Espaço Reservado para Número de Slide 3"/>
          <p:cNvSpPr>
            <a:spLocks noGrp="1"/>
          </p:cNvSpPr>
          <p:nvPr>
            <p:ph type="sldNum" sz="quarter" idx="12"/>
          </p:nvPr>
        </p:nvSpPr>
        <p:spPr/>
        <p:txBody>
          <a:bodyPr/>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2" name="Retângulo 41"/>
              <p:cNvSpPr/>
              <p:nvPr/>
            </p:nvSpPr>
            <p:spPr>
              <a:xfrm>
                <a:off x="554990" y="5415280"/>
                <a:ext cx="55626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𝑖</m:t>
                          </m:r>
                        </m:e>
                        <m:sub>
                          <m:r>
                            <a:rPr lang="en-US" altLang="pt-BR" sz="3200" i="1" smtClean="0">
                              <a:latin typeface="Cambria Math" panose="02040503050406030204" pitchFamily="18" charset="0"/>
                              <a:ea typeface="Cambria Math" panose="02040503050406030204" pitchFamily="18" charset="0"/>
                            </a:rPr>
                            <m:t>𝑐</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2" name="Retângulo 41"/>
              <p:cNvSpPr>
                <a:spLocks noRot="1" noChangeAspect="1" noMove="1" noResize="1" noEditPoints="1" noAdjustHandles="1" noChangeArrowheads="1" noChangeShapeType="1" noTextEdit="1"/>
              </p:cNvSpPr>
              <p:nvPr/>
            </p:nvSpPr>
            <p:spPr>
              <a:xfrm>
                <a:off x="554990" y="5415280"/>
                <a:ext cx="556260" cy="58356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43" name="Conector Reto 42"/>
          <p:cNvCxnSpPr/>
          <p:nvPr/>
        </p:nvCxnSpPr>
        <p:spPr>
          <a:xfrm>
            <a:off x="554990" y="4046220"/>
            <a:ext cx="0" cy="221742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1149350" y="4046220"/>
            <a:ext cx="0" cy="221742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5" name="Retângulo 44"/>
              <p:cNvSpPr/>
              <p:nvPr/>
            </p:nvSpPr>
            <p:spPr>
              <a:xfrm>
                <a:off x="374650" y="4286885"/>
                <a:ext cx="93345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𝑣</m:t>
                          </m:r>
                        </m:e>
                        <m:sub>
                          <m:r>
                            <a:rPr lang="en-US" altLang="pt-BR" sz="3200" i="1">
                              <a:latin typeface="Cambria Math" panose="02040503050406030204" pitchFamily="18" charset="0"/>
                              <a:ea typeface="Cambria Math" panose="02040503050406030204" pitchFamily="18" charset="0"/>
                            </a:rPr>
                            <m:t>𝑏𝑒</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5" name="Retângulo 44"/>
              <p:cNvSpPr>
                <a:spLocks noRot="1" noChangeAspect="1" noMove="1" noResize="1" noEditPoints="1" noAdjustHandles="1" noChangeArrowheads="1" noChangeShapeType="1" noTextEdit="1"/>
              </p:cNvSpPr>
              <p:nvPr/>
            </p:nvSpPr>
            <p:spPr>
              <a:xfrm>
                <a:off x="374650" y="4286885"/>
                <a:ext cx="933450"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6" name="Retângulo 45"/>
              <p:cNvSpPr/>
              <p:nvPr/>
            </p:nvSpPr>
            <p:spPr>
              <a:xfrm>
                <a:off x="1111250" y="499046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6" name="Retângulo 45"/>
              <p:cNvSpPr>
                <a:spLocks noRot="1" noChangeAspect="1" noMove="1" noResize="1" noEditPoints="1" noAdjustHandles="1" noChangeArrowheads="1" noChangeShapeType="1" noTextEdit="1"/>
              </p:cNvSpPr>
              <p:nvPr/>
            </p:nvSpPr>
            <p:spPr>
              <a:xfrm>
                <a:off x="1111250" y="4990465"/>
                <a:ext cx="858520" cy="58356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8" name="Retângulo 47"/>
              <p:cNvSpPr/>
              <p:nvPr/>
            </p:nvSpPr>
            <p:spPr>
              <a:xfrm>
                <a:off x="1561465" y="4232910"/>
                <a:ext cx="2331720" cy="96393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2800" b="0" i="1" smtClean="0">
                          <a:latin typeface="Cambria Math" panose="02040503050406030204" pitchFamily="18" charset="0"/>
                          <a:ea typeface="Cambria Math" panose="02040503050406030204" pitchFamily="18" charset="0"/>
                        </a:rPr>
                        <m:t> </m:t>
                      </m:r>
                      <m:f>
                        <m:fPr>
                          <m:ctrlPr>
                            <a:rPr lang="en-US" altLang="pt-BR" sz="2800" i="1">
                              <a:latin typeface="Cambria Math" panose="02040503050406030204" pitchFamily="18" charset="0"/>
                              <a:ea typeface="MS Mincho" charset="0"/>
                              <a:cs typeface="Cambria Math" panose="02040503050406030204" pitchFamily="18" charset="0"/>
                            </a:rPr>
                          </m:ctrlPr>
                        </m:fPr>
                        <m:num>
                          <m:r>
                            <a:rPr lang="en-US" altLang="pt-BR" sz="2800" i="1">
                              <a:latin typeface="Cambria Math" panose="02040503050406030204" pitchFamily="18" charset="0"/>
                              <a:ea typeface="MS Mincho" charset="0"/>
                              <a:cs typeface="Cambria Math" panose="02040503050406030204" pitchFamily="18" charset="0"/>
                            </a:rPr>
                            <m:t>𝑛</m:t>
                          </m:r>
                          <m:sSub>
                            <m:sSubPr>
                              <m:ctrlPr>
                                <a:rPr lang="en-US" altLang="pt-BR" sz="2800" i="1">
                                  <a:latin typeface="Cambria Math" panose="02040503050406030204" pitchFamily="18" charset="0"/>
                                  <a:ea typeface="MS Mincho" charset="0"/>
                                  <a:cs typeface="Cambria Math" panose="02040503050406030204" pitchFamily="18" charset="0"/>
                                </a:rPr>
                              </m:ctrlPr>
                            </m:sSubPr>
                            <m:e>
                              <m:r>
                                <a:rPr lang="en-US" altLang="pt-BR" sz="2800" i="1">
                                  <a:latin typeface="Cambria Math" panose="02040503050406030204" pitchFamily="18" charset="0"/>
                                  <a:ea typeface="MS Mincho" charset="0"/>
                                  <a:cs typeface="Cambria Math" panose="02040503050406030204" pitchFamily="18" charset="0"/>
                                </a:rPr>
                                <m:t>𝑈</m:t>
                              </m:r>
                            </m:e>
                            <m:sub>
                              <m:r>
                                <a:rPr lang="en-US" altLang="pt-BR" sz="2800" i="1">
                                  <a:latin typeface="Cambria Math" panose="02040503050406030204" pitchFamily="18" charset="0"/>
                                  <a:ea typeface="MS Mincho" charset="0"/>
                                  <a:cs typeface="Cambria Math" panose="02040503050406030204" pitchFamily="18" charset="0"/>
                                </a:rPr>
                                <m:t>𝑇</m:t>
                              </m:r>
                            </m:sub>
                          </m:sSub>
                        </m:num>
                        <m:den>
                          <m:sSub>
                            <m:sSubPr>
                              <m:ctrlPr>
                                <a:rPr lang="en-US" altLang="pt-BR" sz="2800" i="1">
                                  <a:latin typeface="Cambria Math" panose="02040503050406030204" pitchFamily="18" charset="0"/>
                                  <a:ea typeface="MS Mincho" charset="0"/>
                                  <a:cs typeface="Cambria Math" panose="02040503050406030204" pitchFamily="18" charset="0"/>
                                </a:rPr>
                              </m:ctrlPr>
                            </m:sSubPr>
                            <m:e>
                              <m:r>
                                <a:rPr lang="en-US" altLang="pt-BR" sz="2800" i="1">
                                  <a:latin typeface="Cambria Math" panose="02040503050406030204" pitchFamily="18" charset="0"/>
                                  <a:ea typeface="MS Mincho" charset="0"/>
                                  <a:cs typeface="Cambria Math" panose="02040503050406030204" pitchFamily="18" charset="0"/>
                                </a:rPr>
                                <m:t>𝐼</m:t>
                              </m:r>
                            </m:e>
                            <m:sub>
                              <m:r>
                                <a:rPr lang="en-US" altLang="pt-BR" sz="2800" i="1">
                                  <a:latin typeface="Cambria Math" panose="02040503050406030204" pitchFamily="18" charset="0"/>
                                  <a:ea typeface="MS Mincho" charset="0"/>
                                  <a:cs typeface="Cambria Math" panose="02040503050406030204" pitchFamily="18" charset="0"/>
                                </a:rPr>
                                <m:t>10</m:t>
                              </m:r>
                            </m:sub>
                          </m:sSub>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800" b="0" i="1" smtClean="0">
                          <a:latin typeface="Cambria Math" panose="02040503050406030204" pitchFamily="18" charset="0"/>
                          <a:ea typeface="MS Mincho" charset="0"/>
                          <a:cs typeface="Cambria Math" panose="02040503050406030204" pitchFamily="18" charset="0"/>
                        </a:rPr>
                        <m:t>0</m:t>
                      </m:r>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48" name="Retângulo 47"/>
              <p:cNvSpPr>
                <a:spLocks noRot="1" noChangeAspect="1" noMove="1" noResize="1" noEditPoints="1" noAdjustHandles="1" noChangeArrowheads="1" noChangeShapeType="1" noTextEdit="1"/>
              </p:cNvSpPr>
              <p:nvPr/>
            </p:nvSpPr>
            <p:spPr>
              <a:xfrm>
                <a:off x="1561465" y="4232910"/>
                <a:ext cx="2331720" cy="96393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9" name="Retângulo 48"/>
              <p:cNvSpPr/>
              <p:nvPr/>
            </p:nvSpPr>
            <p:spPr>
              <a:xfrm>
                <a:off x="1729740" y="5476875"/>
                <a:ext cx="2281555" cy="96139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𝛽</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800" b="0" i="1" smtClean="0">
                          <a:latin typeface="Cambria Math" panose="02040503050406030204" pitchFamily="18" charset="0"/>
                          <a:ea typeface="Cambria Math" panose="02040503050406030204" pitchFamily="18" charset="0"/>
                        </a:rPr>
                        <m:t>         </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20</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𝐴</m:t>
                              </m:r>
                            </m:sub>
                          </m:sSub>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9" name="Retângulo 48"/>
              <p:cNvSpPr>
                <a:spLocks noRot="1" noChangeAspect="1" noMove="1" noResize="1" noEditPoints="1" noAdjustHandles="1" noChangeArrowheads="1" noChangeShapeType="1" noTextEdit="1"/>
              </p:cNvSpPr>
              <p:nvPr/>
            </p:nvSpPr>
            <p:spPr>
              <a:xfrm>
                <a:off x="1729740" y="5476875"/>
                <a:ext cx="2281555" cy="961390"/>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0" name="Retângulo 49"/>
              <p:cNvSpPr/>
              <p:nvPr/>
            </p:nvSpPr>
            <p:spPr>
              <a:xfrm>
                <a:off x="3966845" y="431101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𝑏</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0" name="Retângulo 49"/>
              <p:cNvSpPr>
                <a:spLocks noRot="1" noChangeAspect="1" noMove="1" noResize="1" noEditPoints="1" noAdjustHandles="1" noChangeArrowheads="1" noChangeShapeType="1" noTextEdit="1"/>
              </p:cNvSpPr>
              <p:nvPr/>
            </p:nvSpPr>
            <p:spPr>
              <a:xfrm>
                <a:off x="3966845" y="4311015"/>
                <a:ext cx="858520" cy="583565"/>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1" name="Retângulo 50"/>
              <p:cNvSpPr/>
              <p:nvPr/>
            </p:nvSpPr>
            <p:spPr>
              <a:xfrm>
                <a:off x="3951605" y="547687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𝑐𝑒</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1" name="Retângulo 50"/>
              <p:cNvSpPr>
                <a:spLocks noRot="1" noChangeAspect="1" noMove="1" noResize="1" noEditPoints="1" noAdjustHandles="1" noChangeArrowheads="1" noChangeShapeType="1" noTextEdit="1"/>
              </p:cNvSpPr>
              <p:nvPr/>
            </p:nvSpPr>
            <p:spPr>
              <a:xfrm>
                <a:off x="3951605" y="5476875"/>
                <a:ext cx="858520" cy="583565"/>
              </a:xfrm>
              <a:prstGeom prst="rect">
                <a:avLst/>
              </a:prstGeom>
              <a:blipFill rotWithShape="1">
                <a:blip r:embed="rId7"/>
                <a:stretch>
                  <a:fillRect/>
                </a:stretch>
              </a:blipFill>
            </p:spPr>
            <p:txBody>
              <a:bodyPr/>
              <a:lstStyle/>
              <a:p>
                <a:r>
                  <a:rPr lang="pt-BR" altLang="en-US">
                    <a:noFill/>
                  </a:rPr>
                  <a:t> </a:t>
                </a:r>
              </a:p>
            </p:txBody>
          </p:sp>
        </mc:Fallback>
      </mc:AlternateContent>
      <p:cxnSp>
        <p:nvCxnSpPr>
          <p:cNvPr id="52" name="Conector Reto 51"/>
          <p:cNvCxnSpPr/>
          <p:nvPr/>
        </p:nvCxnSpPr>
        <p:spPr>
          <a:xfrm>
            <a:off x="1822450" y="411607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a:off x="3801745" y="405701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a:off x="4076700" y="404622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4652645" y="405701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6" name="Retângulo 55"/>
              <p:cNvSpPr/>
              <p:nvPr/>
            </p:nvSpPr>
            <p:spPr>
              <a:xfrm>
                <a:off x="3502025" y="493331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6" name="Retângulo 55"/>
              <p:cNvSpPr>
                <a:spLocks noRot="1" noChangeAspect="1" noMove="1" noResize="1" noEditPoints="1" noAdjustHandles="1" noChangeArrowheads="1" noChangeShapeType="1" noTextEdit="1"/>
              </p:cNvSpPr>
              <p:nvPr/>
            </p:nvSpPr>
            <p:spPr>
              <a:xfrm>
                <a:off x="3502025" y="4933315"/>
                <a:ext cx="858520" cy="583565"/>
              </a:xfrm>
              <a:prstGeom prst="rect">
                <a:avLst/>
              </a:prstGeom>
              <a:blipFill rotWithShape="1">
                <a:blip r:embed="rId8"/>
                <a:stretch>
                  <a:fillRect/>
                </a:stretch>
              </a:blipFill>
            </p:spPr>
            <p:txBody>
              <a:bodyPr/>
              <a:lstStyle/>
              <a:p>
                <a:r>
                  <a:rPr lang="pt-BR" altLang="en-US">
                    <a:noFill/>
                  </a:rPr>
                  <a:t> </a:t>
                </a:r>
              </a:p>
            </p:txBody>
          </p:sp>
        </mc:Fallback>
      </mc:AlternateContent>
      <p:sp>
        <p:nvSpPr>
          <p:cNvPr id="5" name="Forma livre 4"/>
          <p:cNvSpPr/>
          <p:nvPr/>
        </p:nvSpPr>
        <p:spPr>
          <a:xfrm rot="2100000">
            <a:off x="5300980" y="1945005"/>
            <a:ext cx="945515" cy="96647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grpSp>
        <p:nvGrpSpPr>
          <p:cNvPr id="65" name="Grupo 64"/>
          <p:cNvGrpSpPr/>
          <p:nvPr/>
        </p:nvGrpSpPr>
        <p:grpSpPr>
          <a:xfrm>
            <a:off x="5605145" y="970128"/>
            <a:ext cx="5732145" cy="2278157"/>
            <a:chOff x="919" y="6043"/>
            <a:chExt cx="9027" cy="3588"/>
          </a:xfrm>
        </p:grpSpPr>
        <p:cxnSp>
          <p:nvCxnSpPr>
            <p:cNvPr id="11" name="Conector Reto 74"/>
            <p:cNvCxnSpPr/>
            <p:nvPr/>
          </p:nvCxnSpPr>
          <p:spPr>
            <a:xfrm>
              <a:off x="6051" y="8751"/>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6034" y="7299"/>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5746" y="7882"/>
              <a:ext cx="610" cy="870"/>
              <a:chOff x="7555792" y="2647951"/>
              <a:chExt cx="387626" cy="552342"/>
            </a:xfrm>
            <a:solidFill>
              <a:srgbClr val="00B0F0">
                <a:alpha val="97000"/>
              </a:srgbClr>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rot="5400000" flipH="1">
              <a:off x="1750" y="6856"/>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rot="5400000" flipH="1">
              <a:off x="7576" y="6549"/>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2000" y="6546"/>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919" y="8072"/>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1</a:t>
              </a:r>
              <a:endParaRPr lang="pt-BR" altLang="en-US" sz="3200" i="1" baseline="-25000" dirty="0" smtClean="0">
                <a:latin typeface="Cambria" panose="02040503050406030204" charset="0"/>
                <a:cs typeface="Cambria" panose="02040503050406030204" charset="0"/>
              </a:endParaRPr>
            </a:p>
          </p:txBody>
        </p:sp>
        <p:cxnSp>
          <p:nvCxnSpPr>
            <p:cNvPr id="6" name="Conector Reto 5"/>
            <p:cNvCxnSpPr/>
            <p:nvPr/>
          </p:nvCxnSpPr>
          <p:spPr>
            <a:xfrm rot="16200000">
              <a:off x="7026" y="6313"/>
              <a:ext cx="0" cy="1984"/>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H="1">
              <a:off x="1511" y="9592"/>
              <a:ext cx="6633" cy="0"/>
            </a:xfrm>
            <a:prstGeom prst="line">
              <a:avLst/>
            </a:prstGeom>
            <a:ln w="25400">
              <a:solidFill>
                <a:schemeClr val="tx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3255" y="7298"/>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2" name="Caixa de Texto 11"/>
                <p:cNvSpPr txBox="1"/>
                <p:nvPr/>
              </p:nvSpPr>
              <p:spPr>
                <a:xfrm>
                  <a:off x="4556" y="8547"/>
                  <a:ext cx="1716" cy="822"/>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ℎ</m:t>
                            </m:r>
                          </m:e>
                          <m:sub>
                            <m:r>
                              <a:rPr lang="en-US" altLang="pt-BR" sz="2800" i="1">
                                <a:latin typeface="Cambria Math" panose="02040503050406030204" pitchFamily="18" charset="0"/>
                                <a:cs typeface="Cambria Math" panose="02040503050406030204" pitchFamily="18" charset="0"/>
                              </a:rPr>
                              <m:t>21</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1</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12" name="Caixa de Texto 11"/>
                <p:cNvSpPr txBox="1">
                  <a:spLocks noRot="1" noChangeAspect="1" noMove="1" noResize="1" noEditPoints="1" noAdjustHandles="1" noChangeArrowheads="1" noChangeShapeType="1" noTextEdit="1"/>
                </p:cNvSpPr>
                <p:nvPr/>
              </p:nvSpPr>
              <p:spPr>
                <a:xfrm>
                  <a:off x="4556" y="8547"/>
                  <a:ext cx="1716" cy="822"/>
                </a:xfrm>
                <a:prstGeom prst="rect">
                  <a:avLst/>
                </a:prstGeom>
                <a:blipFill rotWithShape="1">
                  <a:blip r:embed="rId9"/>
                </a:blipFill>
              </p:spPr>
              <p:txBody>
                <a:bodyPr/>
                <a:lstStyle/>
                <a:p>
                  <a:r>
                    <a:rPr lang="pt-BR" altLang="en-US">
                      <a:noFill/>
                    </a:rPr>
                    <a:t> </a:t>
                  </a:r>
                </a:p>
              </p:txBody>
            </p:sp>
          </mc:Fallback>
        </mc:AlternateContent>
        <p:grpSp>
          <p:nvGrpSpPr>
            <p:cNvPr id="23" name="Grupo 22"/>
            <p:cNvGrpSpPr/>
            <p:nvPr/>
          </p:nvGrpSpPr>
          <p:grpSpPr>
            <a:xfrm rot="0" flipH="1">
              <a:off x="1265" y="7120"/>
              <a:ext cx="2007" cy="370"/>
              <a:chOff x="4152748" y="3524056"/>
              <a:chExt cx="1274569" cy="255373"/>
            </a:xfrm>
          </p:grpSpPr>
          <p:cxnSp>
            <p:nvCxnSpPr>
              <p:cNvPr id="2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6" name="Retângulo 2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mc:AlternateContent xmlns:mc="http://schemas.openxmlformats.org/markup-compatibility/2006">
          <mc:Choice xmlns:a14="http://schemas.microsoft.com/office/drawing/2010/main" Requires="a14">
            <p:sp>
              <p:nvSpPr>
                <p:cNvPr id="13" name="Caixa de Texto 12"/>
                <p:cNvSpPr txBox="1"/>
                <p:nvPr/>
              </p:nvSpPr>
              <p:spPr>
                <a:xfrm>
                  <a:off x="1584" y="7490"/>
                  <a:ext cx="1141" cy="822"/>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pt-BR" altLang="en-US"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ℎ</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11</m:t>
                            </m:r>
                          </m:sub>
                        </m:sSub>
                      </m:oMath>
                    </m:oMathPara>
                  </a14:m>
                  <a:endPar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 name="Caixa de Texto 12"/>
                <p:cNvSpPr txBox="1">
                  <a:spLocks noRot="1" noChangeAspect="1" noMove="1" noResize="1" noEditPoints="1" noAdjustHandles="1" noChangeArrowheads="1" noChangeShapeType="1" noTextEdit="1"/>
                </p:cNvSpPr>
                <p:nvPr/>
              </p:nvSpPr>
              <p:spPr>
                <a:xfrm>
                  <a:off x="1584" y="7490"/>
                  <a:ext cx="1141" cy="822"/>
                </a:xfrm>
                <a:prstGeom prst="rect">
                  <a:avLst/>
                </a:prstGeom>
                <a:blipFill rotWithShape="1">
                  <a:blip r:embed="rId10"/>
                </a:blipFill>
              </p:spPr>
              <p:txBody>
                <a:bodyPr/>
                <a:lstStyle/>
                <a:p>
                  <a:r>
                    <a:rPr lang="pt-BR" altLang="en-US">
                      <a:noFill/>
                    </a:rPr>
                    <a:t> </a:t>
                  </a:r>
                </a:p>
              </p:txBody>
            </p:sp>
          </mc:Fallback>
        </mc:AlternateContent>
        <p:sp>
          <p:nvSpPr>
            <p:cNvPr id="14" name="Elipse 13"/>
            <p:cNvSpPr/>
            <p:nvPr/>
          </p:nvSpPr>
          <p:spPr>
            <a:xfrm>
              <a:off x="2950" y="8009"/>
              <a:ext cx="610" cy="870"/>
            </a:xfrm>
            <a:prstGeom prst="ellipse">
              <a:avLst/>
            </a:prstGeom>
            <a:solidFill>
              <a:srgbClr val="00B0F0">
                <a:alpha val="97000"/>
              </a:srgb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22" name="Caixa de Texto 23"/>
            <p:cNvSpPr txBox="1"/>
            <p:nvPr/>
          </p:nvSpPr>
          <p:spPr>
            <a:xfrm>
              <a:off x="2777" y="7882"/>
              <a:ext cx="956" cy="822"/>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a:t>
              </a:r>
              <a:endParaRPr lang="pt-BR" altLang="en-US" sz="2800" dirty="0">
                <a:latin typeface="Comic Sans MS" panose="030F0702030302020204" pitchFamily="66" charset="0"/>
                <a:cs typeface="Comic Sans MS" panose="030F0702030302020204" pitchFamily="66" charset="0"/>
              </a:endParaRPr>
            </a:p>
          </p:txBody>
        </p:sp>
        <p:sp>
          <p:nvSpPr>
            <p:cNvPr id="19" name="Forma livre 18"/>
            <p:cNvSpPr/>
            <p:nvPr/>
          </p:nvSpPr>
          <p:spPr>
            <a:xfrm rot="19140000" flipH="1">
              <a:off x="7553" y="7536"/>
              <a:ext cx="1711" cy="1721"/>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21" name="Caixa de Texto 23"/>
            <p:cNvSpPr txBox="1"/>
            <p:nvPr/>
          </p:nvSpPr>
          <p:spPr>
            <a:xfrm>
              <a:off x="8855" y="7768"/>
              <a:ext cx="1091"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2</a:t>
              </a:r>
              <a:endParaRPr lang="pt-BR" altLang="en-US" sz="3200" i="1" baseline="-25000" dirty="0" smtClean="0">
                <a:latin typeface="Cambria" panose="02040503050406030204" charset="0"/>
                <a:cs typeface="Cambria" panose="02040503050406030204" charset="0"/>
              </a:endParaRPr>
            </a:p>
          </p:txBody>
        </p:sp>
        <p:grpSp>
          <p:nvGrpSpPr>
            <p:cNvPr id="27" name="Grupo 26"/>
            <p:cNvGrpSpPr/>
            <p:nvPr/>
          </p:nvGrpSpPr>
          <p:grpSpPr>
            <a:xfrm rot="5400000" flipH="1">
              <a:off x="6052" y="8284"/>
              <a:ext cx="2324" cy="370"/>
              <a:chOff x="4006870" y="3524056"/>
              <a:chExt cx="1476144" cy="255373"/>
            </a:xfrm>
          </p:grpSpPr>
          <p:cxnSp>
            <p:nvCxnSpPr>
              <p:cNvPr id="28" name="Conector Reto 79"/>
              <p:cNvCxnSpPr/>
              <p:nvPr/>
            </p:nvCxnSpPr>
            <p:spPr>
              <a:xfrm flipV="1">
                <a:off x="4006870"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9" name="Retângulo 28"/>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sp>
          <p:nvSpPr>
            <p:cNvPr id="30" name="Caixa de Texto 23"/>
            <p:cNvSpPr txBox="1"/>
            <p:nvPr/>
          </p:nvSpPr>
          <p:spPr>
            <a:xfrm>
              <a:off x="1344"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1</a:t>
              </a:r>
              <a:endParaRPr lang="pt-BR" altLang="en-US" sz="3200" i="1" baseline="-25000" dirty="0" smtClean="0">
                <a:latin typeface="Cambria" panose="02040503050406030204" charset="0"/>
                <a:cs typeface="Cambria" panose="02040503050406030204" charset="0"/>
              </a:endParaRPr>
            </a:p>
          </p:txBody>
        </p:sp>
        <p:sp>
          <p:nvSpPr>
            <p:cNvPr id="60" name="Caixa de Texto 23"/>
            <p:cNvSpPr txBox="1"/>
            <p:nvPr/>
          </p:nvSpPr>
          <p:spPr>
            <a:xfrm>
              <a:off x="7152"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2</a:t>
              </a:r>
              <a:endParaRPr lang="pt-BR" altLang="en-US" sz="3200" i="1" baseline="-25000" dirty="0" smtClean="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31" name="Caixa de Texto 30"/>
                <p:cNvSpPr txBox="1"/>
                <p:nvPr/>
              </p:nvSpPr>
              <p:spPr>
                <a:xfrm>
                  <a:off x="3272" y="7490"/>
                  <a:ext cx="1808" cy="822"/>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pt-BR" altLang="en-US"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ℎ</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12</m:t>
                            </m:r>
                          </m:sub>
                        </m:sSub>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𝑣</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2</m:t>
                            </m:r>
                          </m:sub>
                        </m:sSub>
                      </m:oMath>
                    </m:oMathPara>
                  </a14:m>
                  <a:endPar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1" name="Caixa de Texto 30"/>
                <p:cNvSpPr txBox="1">
                  <a:spLocks noRot="1" noChangeAspect="1" noMove="1" noResize="1" noEditPoints="1" noAdjustHandles="1" noChangeArrowheads="1" noChangeShapeType="1" noTextEdit="1"/>
                </p:cNvSpPr>
                <p:nvPr/>
              </p:nvSpPr>
              <p:spPr>
                <a:xfrm>
                  <a:off x="3272" y="7490"/>
                  <a:ext cx="1808" cy="822"/>
                </a:xfrm>
                <a:prstGeom prst="rect">
                  <a:avLst/>
                </a:prstGeom>
                <a:blipFill rotWithShape="1">
                  <a:blip r:embed="rId11"/>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2" name="Caixa de Texto 61"/>
                <p:cNvSpPr txBox="1"/>
                <p:nvPr/>
              </p:nvSpPr>
              <p:spPr>
                <a:xfrm>
                  <a:off x="7399" y="7804"/>
                  <a:ext cx="1141" cy="1518"/>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f>
                          <m:fPr>
                            <m:ctrlPr>
                              <a:rPr lang="en-US" altLang="en-US" sz="2800" i="1">
                                <a:latin typeface="Cambria Math" panose="02040503050406030204" pitchFamily="18" charset="0"/>
                                <a:cs typeface="Cambria Math" panose="02040503050406030204" pitchFamily="18" charset="0"/>
                              </a:rPr>
                            </m:ctrlPr>
                          </m:fPr>
                          <m:num>
                            <m:r>
                              <a:rPr lang="en-US" altLang="en-US" sz="2800" i="1">
                                <a:latin typeface="Cambria Math" panose="02040503050406030204" pitchFamily="18" charset="0"/>
                                <a:cs typeface="Cambria Math" panose="02040503050406030204" pitchFamily="18" charset="0"/>
                              </a:rPr>
                              <m:t>1</m:t>
                            </m:r>
                          </m:num>
                          <m:den>
                            <m:sSub>
                              <m:sSubPr>
                                <m:ctrlPr>
                                  <a:rPr lang="en-US" altLang="en-US" sz="2800" i="1">
                                    <a:latin typeface="Cambria Math" panose="02040503050406030204" pitchFamily="18" charset="0"/>
                                    <a:cs typeface="Cambria Math" panose="02040503050406030204" pitchFamily="18" charset="0"/>
                                  </a:rPr>
                                </m:ctrlPr>
                              </m:sSubPr>
                              <m:e>
                                <m:r>
                                  <a:rPr lang="en-US" altLang="en-US" sz="2800" i="1">
                                    <a:latin typeface="Cambria Math" panose="02040503050406030204" pitchFamily="18" charset="0"/>
                                    <a:cs typeface="Cambria Math" panose="02040503050406030204" pitchFamily="18" charset="0"/>
                                  </a:rPr>
                                  <m:t>ℎ</m:t>
                                </m:r>
                              </m:e>
                              <m:sub>
                                <m:r>
                                  <a:rPr lang="en-US" altLang="en-US" sz="2800" i="1">
                                    <a:latin typeface="Cambria Math" panose="02040503050406030204" pitchFamily="18" charset="0"/>
                                    <a:cs typeface="Cambria Math" panose="02040503050406030204" pitchFamily="18" charset="0"/>
                                  </a:rPr>
                                  <m:t>22</m:t>
                                </m:r>
                              </m:sub>
                            </m:sSub>
                          </m:den>
                        </m:f>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7399" y="7804"/>
                  <a:ext cx="1141" cy="1518"/>
                </a:xfrm>
                <a:prstGeom prst="rect">
                  <a:avLst/>
                </a:prstGeom>
                <a:blipFill rotWithShape="1">
                  <a:blip r:embed="rId12"/>
                </a:blipFill>
              </p:spPr>
              <p:txBody>
                <a:bodyPr/>
                <a:lstStyle/>
                <a:p>
                  <a:r>
                    <a:rPr lang="pt-BR" altLang="en-US">
                      <a:noFill/>
                    </a:rPr>
                    <a:t> </a:t>
                  </a:r>
                </a:p>
              </p:txBody>
            </p:sp>
          </mc:Fallback>
        </mc:AlternateContent>
      </p:grpSp>
      <p:sp>
        <p:nvSpPr>
          <p:cNvPr id="32" name="Forma livre 31"/>
          <p:cNvSpPr/>
          <p:nvPr/>
        </p:nvSpPr>
        <p:spPr>
          <a:xfrm rot="2100000">
            <a:off x="6125845" y="4988560"/>
            <a:ext cx="945515" cy="96647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grpSp>
        <p:nvGrpSpPr>
          <p:cNvPr id="33" name="Grupo 32"/>
          <p:cNvGrpSpPr/>
          <p:nvPr/>
        </p:nvGrpSpPr>
        <p:grpSpPr>
          <a:xfrm>
            <a:off x="5638800" y="3933673"/>
            <a:ext cx="5715000" cy="2253394"/>
            <a:chOff x="919" y="6043"/>
            <a:chExt cx="9000" cy="3549"/>
          </a:xfrm>
        </p:grpSpPr>
        <p:cxnSp>
          <p:nvCxnSpPr>
            <p:cNvPr id="34" name="Conector Reto 74"/>
            <p:cNvCxnSpPr/>
            <p:nvPr/>
          </p:nvCxnSpPr>
          <p:spPr>
            <a:xfrm>
              <a:off x="6051" y="8751"/>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flipV="1">
              <a:off x="6034" y="7299"/>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3" name="Grupo 62"/>
            <p:cNvGrpSpPr/>
            <p:nvPr/>
          </p:nvGrpSpPr>
          <p:grpSpPr>
            <a:xfrm>
              <a:off x="5746" y="7882"/>
              <a:ext cx="610" cy="870"/>
              <a:chOff x="7555792" y="2647951"/>
              <a:chExt cx="387626" cy="552342"/>
            </a:xfrm>
            <a:solidFill>
              <a:srgbClr val="00B0F0">
                <a:alpha val="97000"/>
              </a:srgbClr>
            </a:solidFill>
          </p:grpSpPr>
          <p:sp>
            <p:nvSpPr>
              <p:cNvPr id="64" name="Elipse 6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66"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67" name="Conector Reto 66"/>
            <p:cNvCxnSpPr/>
            <p:nvPr/>
          </p:nvCxnSpPr>
          <p:spPr>
            <a:xfrm rot="5400000" flipH="1">
              <a:off x="1750" y="6856"/>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8" name="Conector de Seta Reta 18"/>
            <p:cNvCxnSpPr/>
            <p:nvPr/>
          </p:nvCxnSpPr>
          <p:spPr>
            <a:xfrm rot="5400000" flipH="1">
              <a:off x="8146" y="6549"/>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9" name="Conector de Seta Reta 18"/>
            <p:cNvCxnSpPr/>
            <p:nvPr/>
          </p:nvCxnSpPr>
          <p:spPr>
            <a:xfrm rot="16200000" flipH="1">
              <a:off x="2000" y="6546"/>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919" y="8072"/>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cxnSp>
          <p:nvCxnSpPr>
            <p:cNvPr id="71" name="Conector Reto 70"/>
            <p:cNvCxnSpPr/>
            <p:nvPr/>
          </p:nvCxnSpPr>
          <p:spPr>
            <a:xfrm rot="16200000">
              <a:off x="7026" y="6313"/>
              <a:ext cx="0" cy="1984"/>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a:off x="1511" y="9592"/>
              <a:ext cx="6633" cy="0"/>
            </a:xfrm>
            <a:prstGeom prst="line">
              <a:avLst/>
            </a:prstGeom>
            <a:ln w="25400">
              <a:solidFill>
                <a:schemeClr val="tx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V="1">
              <a:off x="3255" y="7298"/>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74" name="Caixa de Texto 73"/>
                <p:cNvSpPr txBox="1"/>
                <p:nvPr/>
              </p:nvSpPr>
              <p:spPr>
                <a:xfrm>
                  <a:off x="6221" y="8473"/>
                  <a:ext cx="1131" cy="822"/>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𝛽</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𝑏</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74" name="Caixa de Texto 73"/>
                <p:cNvSpPr txBox="1">
                  <a:spLocks noRot="1" noChangeAspect="1" noMove="1" noResize="1" noEditPoints="1" noAdjustHandles="1" noChangeArrowheads="1" noChangeShapeType="1" noTextEdit="1"/>
                </p:cNvSpPr>
                <p:nvPr/>
              </p:nvSpPr>
              <p:spPr>
                <a:xfrm>
                  <a:off x="6221" y="8473"/>
                  <a:ext cx="1131" cy="822"/>
                </a:xfrm>
                <a:prstGeom prst="rect">
                  <a:avLst/>
                </a:prstGeom>
                <a:blipFill rotWithShape="1">
                  <a:blip r:embed="rId13"/>
                </a:blipFill>
              </p:spPr>
              <p:txBody>
                <a:bodyPr/>
                <a:lstStyle/>
                <a:p>
                  <a:r>
                    <a:rPr lang="pt-BR" altLang="en-US">
                      <a:noFill/>
                    </a:rPr>
                    <a:t> </a:t>
                  </a:r>
                </a:p>
              </p:txBody>
            </p:sp>
          </mc:Fallback>
        </mc:AlternateContent>
        <p:grpSp>
          <p:nvGrpSpPr>
            <p:cNvPr id="75" name="Grupo 74"/>
            <p:cNvGrpSpPr/>
            <p:nvPr/>
          </p:nvGrpSpPr>
          <p:grpSpPr>
            <a:xfrm rot="0" flipH="1">
              <a:off x="1265" y="7289"/>
              <a:ext cx="2175" cy="1482"/>
              <a:chOff x="4045928" y="3640943"/>
              <a:chExt cx="1381389" cy="1022619"/>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rot="5400000">
                <a:off x="3904662" y="4287346"/>
                <a:ext cx="517481"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mc:AlternateContent xmlns:mc="http://schemas.openxmlformats.org/markup-compatibility/2006">
          <mc:Choice xmlns:a14="http://schemas.microsoft.com/office/drawing/2010/main" Requires="a14">
            <p:sp>
              <p:nvSpPr>
                <p:cNvPr id="78" name="Caixa de Texto 77"/>
                <p:cNvSpPr txBox="1"/>
                <p:nvPr/>
              </p:nvSpPr>
              <p:spPr>
                <a:xfrm>
                  <a:off x="3314" y="7588"/>
                  <a:ext cx="1323" cy="1321"/>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f>
                          <m:fPr>
                            <m:ctrlPr>
                              <a:rPr lang="en-US" altLang="pt-BR" sz="2400" i="1">
                                <a:latin typeface="Cambria Math" panose="02040503050406030204" pitchFamily="18" charset="0"/>
                                <a:ea typeface="MS Mincho" charset="0"/>
                                <a:cs typeface="Cambria Math" panose="02040503050406030204" pitchFamily="18" charset="0"/>
                              </a:rPr>
                            </m:ctrlPr>
                          </m:fPr>
                          <m:num>
                            <m:r>
                              <a:rPr lang="en-US" altLang="pt-BR" sz="2400" i="1">
                                <a:latin typeface="Cambria Math" panose="02040503050406030204" pitchFamily="18" charset="0"/>
                                <a:ea typeface="MS Mincho" charset="0"/>
                                <a:cs typeface="Cambria Math" panose="02040503050406030204" pitchFamily="18" charset="0"/>
                              </a:rPr>
                              <m:t>𝑛</m:t>
                            </m:r>
                            <m:sSub>
                              <m:sSubPr>
                                <m:ctrlPr>
                                  <a:rPr lang="en-US" altLang="pt-BR" sz="2400" i="1">
                                    <a:latin typeface="Cambria Math" panose="02040503050406030204" pitchFamily="18" charset="0"/>
                                    <a:ea typeface="MS Mincho" charset="0"/>
                                    <a:cs typeface="Cambria Math" panose="02040503050406030204" pitchFamily="18" charset="0"/>
                                  </a:rPr>
                                </m:ctrlPr>
                              </m:sSubPr>
                              <m:e>
                                <m:r>
                                  <a:rPr lang="en-US" altLang="pt-BR" sz="2400" i="1">
                                    <a:latin typeface="Cambria Math" panose="02040503050406030204" pitchFamily="18" charset="0"/>
                                    <a:ea typeface="MS Mincho" charset="0"/>
                                    <a:cs typeface="Cambria Math" panose="02040503050406030204" pitchFamily="18" charset="0"/>
                                  </a:rPr>
                                  <m:t>𝑈</m:t>
                                </m:r>
                              </m:e>
                              <m:sub>
                                <m:r>
                                  <a:rPr lang="en-US" altLang="pt-BR" sz="2400" i="1">
                                    <a:latin typeface="Cambria Math" panose="02040503050406030204" pitchFamily="18" charset="0"/>
                                    <a:ea typeface="MS Mincho" charset="0"/>
                                    <a:cs typeface="Cambria Math" panose="02040503050406030204" pitchFamily="18" charset="0"/>
                                  </a:rPr>
                                  <m:t>𝑇</m:t>
                                </m:r>
                              </m:sub>
                            </m:sSub>
                          </m:num>
                          <m:den>
                            <m:sSub>
                              <m:sSubPr>
                                <m:ctrlPr>
                                  <a:rPr lang="en-US" altLang="pt-BR" sz="2400" i="1">
                                    <a:latin typeface="Cambria Math" panose="02040503050406030204" pitchFamily="18" charset="0"/>
                                    <a:ea typeface="MS Mincho" charset="0"/>
                                    <a:cs typeface="Cambria Math" panose="02040503050406030204" pitchFamily="18" charset="0"/>
                                  </a:rPr>
                                </m:ctrlPr>
                              </m:sSubPr>
                              <m:e>
                                <m:r>
                                  <a:rPr lang="en-US" altLang="pt-BR" sz="2400" i="1">
                                    <a:latin typeface="Cambria Math" panose="02040503050406030204" pitchFamily="18" charset="0"/>
                                    <a:ea typeface="MS Mincho" charset="0"/>
                                    <a:cs typeface="Cambria Math" panose="02040503050406030204" pitchFamily="18" charset="0"/>
                                  </a:rPr>
                                  <m:t>𝐼</m:t>
                                </m:r>
                              </m:e>
                              <m:sub>
                                <m:r>
                                  <a:rPr lang="en-US" altLang="pt-BR" sz="2400" i="1">
                                    <a:latin typeface="Cambria Math" panose="02040503050406030204" pitchFamily="18" charset="0"/>
                                    <a:ea typeface="MS Mincho" charset="0"/>
                                    <a:cs typeface="Cambria Math" panose="02040503050406030204" pitchFamily="18" charset="0"/>
                                  </a:rPr>
                                  <m:t>1</m:t>
                                </m:r>
                                <m:r>
                                  <a:rPr lang="en-US" altLang="pt-BR" sz="2400" i="1">
                                    <a:latin typeface="Cambria Math" panose="02040503050406030204" pitchFamily="18" charset="0"/>
                                    <a:ea typeface="MS Mincho" charset="0"/>
                                    <a:cs typeface="Cambria Math" panose="02040503050406030204" pitchFamily="18" charset="0"/>
                                  </a:rPr>
                                  <m:t>0</m:t>
                                </m:r>
                              </m:sub>
                            </m:sSub>
                          </m:den>
                        </m:f>
                      </m:oMath>
                    </m:oMathPara>
                  </a14:m>
                  <a:endParaRPr lang="en-US" altLang="pt-BR" sz="2400"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78" name="Caixa de Texto 77"/>
                <p:cNvSpPr txBox="1">
                  <a:spLocks noRot="1" noChangeAspect="1" noMove="1" noResize="1" noEditPoints="1" noAdjustHandles="1" noChangeArrowheads="1" noChangeShapeType="1" noTextEdit="1"/>
                </p:cNvSpPr>
                <p:nvPr/>
              </p:nvSpPr>
              <p:spPr>
                <a:xfrm>
                  <a:off x="3314" y="7588"/>
                  <a:ext cx="1323" cy="1321"/>
                </a:xfrm>
                <a:prstGeom prst="rect">
                  <a:avLst/>
                </a:prstGeom>
                <a:blipFill rotWithShape="1">
                  <a:blip r:embed="rId14"/>
                </a:blipFill>
              </p:spPr>
              <p:txBody>
                <a:bodyPr/>
                <a:lstStyle/>
                <a:p>
                  <a:r>
                    <a:rPr lang="pt-BR" altLang="en-US">
                      <a:noFill/>
                    </a:rPr>
                    <a:t> </a:t>
                  </a:r>
                </a:p>
              </p:txBody>
            </p:sp>
          </mc:Fallback>
        </mc:AlternateContent>
        <p:sp>
          <p:nvSpPr>
            <p:cNvPr id="81" name="Forma livre 80"/>
            <p:cNvSpPr/>
            <p:nvPr/>
          </p:nvSpPr>
          <p:spPr>
            <a:xfrm rot="19140000" flipH="1">
              <a:off x="7471" y="7680"/>
              <a:ext cx="1385" cy="141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82" name="Caixa de Texto 23"/>
            <p:cNvSpPr txBox="1"/>
            <p:nvPr/>
          </p:nvSpPr>
          <p:spPr>
            <a:xfrm>
              <a:off x="8828" y="7989"/>
              <a:ext cx="1091"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ce</a:t>
              </a:r>
              <a:endParaRPr lang="pt-BR" altLang="en-US" sz="3200" i="1" baseline="-25000" dirty="0" smtClean="0">
                <a:latin typeface="Cambria" panose="02040503050406030204" charset="0"/>
                <a:cs typeface="Cambria" panose="02040503050406030204" charset="0"/>
              </a:endParaRPr>
            </a:p>
          </p:txBody>
        </p:sp>
        <p:sp>
          <p:nvSpPr>
            <p:cNvPr id="86" name="Caixa de Texto 23"/>
            <p:cNvSpPr txBox="1"/>
            <p:nvPr/>
          </p:nvSpPr>
          <p:spPr>
            <a:xfrm>
              <a:off x="1344"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b</a:t>
              </a:r>
              <a:endParaRPr lang="pt-BR" altLang="en-US" sz="3200" i="1" baseline="-25000" dirty="0" smtClean="0">
                <a:latin typeface="Cambria" panose="02040503050406030204" charset="0"/>
                <a:cs typeface="Cambria" panose="02040503050406030204" charset="0"/>
              </a:endParaRPr>
            </a:p>
          </p:txBody>
        </p:sp>
        <p:sp>
          <p:nvSpPr>
            <p:cNvPr id="87" name="Caixa de Texto 23"/>
            <p:cNvSpPr txBox="1"/>
            <p:nvPr/>
          </p:nvSpPr>
          <p:spPr>
            <a:xfrm>
              <a:off x="7722"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c</a:t>
              </a:r>
              <a:endParaRPr lang="pt-BR" altLang="en-US" sz="3200" i="1" baseline="-25000" dirty="0" smtClean="0">
                <a:latin typeface="Cambria" panose="02040503050406030204" charset="0"/>
                <a:cs typeface="Cambria" panose="02040503050406030204" charset="0"/>
              </a:endParaRPr>
            </a:p>
          </p:txBody>
        </p:sp>
      </p:grpSp>
      <p:sp>
        <p:nvSpPr>
          <p:cNvPr id="90" name="CaixaDeTexto 45"/>
          <p:cNvSpPr txBox="1"/>
          <p:nvPr/>
        </p:nvSpPr>
        <p:spPr>
          <a:xfrm>
            <a:off x="2202815" y="3685540"/>
            <a:ext cx="1560830" cy="521970"/>
          </a:xfrm>
          <a:prstGeom prst="rect">
            <a:avLst/>
          </a:prstGeom>
          <a:noFill/>
        </p:spPr>
        <p:txBody>
          <a:bodyPr wrap="square" rtlCol="0">
            <a:spAutoFit/>
          </a:bodyPr>
          <a:p>
            <a:pPr marL="457200" indent="-457200" algn="l" fontAlgn="auto">
              <a:spcBef>
                <a:spcPts val="6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Matriz</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91" name="CaixaDeTexto 45"/>
          <p:cNvSpPr txBox="1"/>
          <p:nvPr/>
        </p:nvSpPr>
        <p:spPr>
          <a:xfrm>
            <a:off x="6684645" y="3535045"/>
            <a:ext cx="4848860" cy="521970"/>
          </a:xfrm>
          <a:prstGeom prst="rect">
            <a:avLst/>
          </a:prstGeom>
          <a:noFill/>
        </p:spPr>
        <p:txBody>
          <a:bodyPr wrap="square" rtlCol="0">
            <a:spAutoFit/>
          </a:bodyPr>
          <a:p>
            <a:pPr marL="457200" indent="-457200" algn="l" fontAlgn="auto">
              <a:spcBef>
                <a:spcPts val="6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Circuito equivalente</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61" name="CaixaDeTexto 45"/>
          <p:cNvSpPr txBox="1"/>
          <p:nvPr/>
        </p:nvSpPr>
        <p:spPr>
          <a:xfrm>
            <a:off x="554990" y="252095"/>
            <a:ext cx="11390630" cy="1229995"/>
          </a:xfrm>
          <a:prstGeom prst="rect">
            <a:avLst/>
          </a:prstGeom>
          <a:noFill/>
        </p:spPr>
        <p:txBody>
          <a:bodyPr wrap="square" rtlCol="0">
            <a:spAutoFit/>
          </a:bodyPr>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Finalizando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6" name="Retângulo 35"/>
          <p:cNvSpPr/>
          <p:nvPr/>
        </p:nvSpPr>
        <p:spPr>
          <a:xfrm rot="5400000" flipH="1">
            <a:off x="9603270" y="5297353"/>
            <a:ext cx="475919"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mc:AlternateContent xmlns:mc="http://schemas.openxmlformats.org/markup-compatibility/2006">
        <mc:Choice xmlns:a14="http://schemas.microsoft.com/office/drawing/2010/main" Requires="a14">
          <p:sp>
            <p:nvSpPr>
              <p:cNvPr id="38" name="Caixa de Texto 37"/>
              <p:cNvSpPr txBox="1"/>
              <p:nvPr/>
            </p:nvSpPr>
            <p:spPr>
              <a:xfrm>
                <a:off x="9806940" y="4990465"/>
                <a:ext cx="845185" cy="838835"/>
              </a:xfrm>
              <a:prstGeom prst="rect">
                <a:avLst/>
              </a:prstGeom>
              <a:noFill/>
            </p:spPr>
            <p:txBody>
              <a:bodyPr wrap="square" rtlCol="0" anchor="t">
                <a:spAutoFit/>
              </a:bodyPr>
              <a:p>
                <a14:m>
                  <m:oMathPara xmlns:m="http://schemas.openxmlformats.org/officeDocument/2006/math">
                    <m:oMathParaPr>
                      <m:jc m:val="centerGroup"/>
                    </m:oMathParaPr>
                    <m:oMath xmlns:m="http://schemas.openxmlformats.org/officeDocument/2006/math">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en-US" altLang="pt-BR" sz="2400" i="1">
                                  <a:latin typeface="Cambria Math" panose="02040503050406030204" pitchFamily="18" charset="0"/>
                                  <a:cs typeface="Cambria Math" panose="02040503050406030204" pitchFamily="18" charset="0"/>
                                </a:rPr>
                                <m:t>𝐴</m:t>
                              </m:r>
                            </m:sub>
                          </m:sSub>
                        </m:num>
                        <m:den>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𝐼</m:t>
                              </m:r>
                            </m:e>
                            <m:sub>
                              <m:r>
                                <a:rPr lang="en-US" altLang="pt-BR" sz="2400" i="1">
                                  <a:latin typeface="Cambria Math" panose="02040503050406030204" pitchFamily="18" charset="0"/>
                                  <a:cs typeface="Cambria Math" panose="02040503050406030204" pitchFamily="18" charset="0"/>
                                </a:rPr>
                                <m:t>20</m:t>
                              </m:r>
                            </m:sub>
                          </m:sSub>
                        </m:den>
                      </m:f>
                    </m:oMath>
                  </m:oMathPara>
                </a14:m>
                <a:endParaRPr lang="en-US" altLang="pt-BR" sz="2400" i="1">
                  <a:latin typeface="Cambria Math" panose="02040503050406030204" pitchFamily="18" charset="0"/>
                  <a:cs typeface="Cambria Math" panose="02040503050406030204" pitchFamily="18" charset="0"/>
                </a:endParaRPr>
              </a:p>
            </p:txBody>
          </p:sp>
        </mc:Choice>
        <mc:Fallback>
          <p:sp>
            <p:nvSpPr>
              <p:cNvPr id="38" name="Caixa de Texto 37"/>
              <p:cNvSpPr txBox="1">
                <a:spLocks noRot="1" noChangeAspect="1" noMove="1" noResize="1" noEditPoints="1" noAdjustHandles="1" noChangeArrowheads="1" noChangeShapeType="1" noTextEdit="1"/>
              </p:cNvSpPr>
              <p:nvPr/>
            </p:nvSpPr>
            <p:spPr>
              <a:xfrm>
                <a:off x="9806940" y="4990465"/>
                <a:ext cx="845185" cy="838835"/>
              </a:xfrm>
              <a:prstGeom prst="rect">
                <a:avLst/>
              </a:prstGeom>
              <a:blipFill rotWithShape="1">
                <a:blip r:embed="rId1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9" name="Retângulo 38"/>
              <p:cNvSpPr/>
              <p:nvPr/>
            </p:nvSpPr>
            <p:spPr>
              <a:xfrm>
                <a:off x="672465" y="1584325"/>
                <a:ext cx="23317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i="1" smtClean="0">
                          <a:latin typeface="Cambria Math" panose="02040503050406030204" pitchFamily="18" charset="0"/>
                          <a:ea typeface="Cambria Math" panose="02040503050406030204" pitchFamily="18" charset="0"/>
                        </a:rPr>
                        <m:t> </m:t>
                      </m:r>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11</m:t>
                          </m:r>
                        </m:sub>
                      </m:s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12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9" name="Retângulo 38"/>
              <p:cNvSpPr>
                <a:spLocks noRot="1" noChangeAspect="1" noMove="1" noResize="1" noEditPoints="1" noAdjustHandles="1" noChangeArrowheads="1" noChangeShapeType="1" noTextEdit="1"/>
              </p:cNvSpPr>
              <p:nvPr/>
            </p:nvSpPr>
            <p:spPr>
              <a:xfrm>
                <a:off x="672465" y="1584325"/>
                <a:ext cx="2331720" cy="583565"/>
              </a:xfrm>
              <a:prstGeom prst="rect">
                <a:avLst/>
              </a:prstGeom>
              <a:blipFill rotWithShape="1">
                <a:blip r:embed="rId1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1" name="Retângulo 40"/>
              <p:cNvSpPr/>
              <p:nvPr/>
            </p:nvSpPr>
            <p:spPr>
              <a:xfrm>
                <a:off x="840740" y="2828290"/>
                <a:ext cx="228155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21</m:t>
                          </m:r>
                        </m:sub>
                      </m:s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i="1" smtClean="0">
                          <a:latin typeface="Cambria Math" panose="02040503050406030204" pitchFamily="18" charset="0"/>
                          <a:ea typeface="Cambria Math" panose="02040503050406030204" pitchFamily="18" charset="0"/>
                        </a:rPr>
                        <m:t>   </m:t>
                      </m:r>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22</m:t>
                          </m:r>
                        </m:sub>
                      </m:s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1" name="Retângulo 40"/>
              <p:cNvSpPr>
                <a:spLocks noRot="1" noChangeAspect="1" noMove="1" noResize="1" noEditPoints="1" noAdjustHandles="1" noChangeArrowheads="1" noChangeShapeType="1" noTextEdit="1"/>
              </p:cNvSpPr>
              <p:nvPr/>
            </p:nvSpPr>
            <p:spPr>
              <a:xfrm>
                <a:off x="840740" y="2828290"/>
                <a:ext cx="2281555" cy="583565"/>
              </a:xfrm>
              <a:prstGeom prst="rect">
                <a:avLst/>
              </a:prstGeom>
              <a:blipFill rotWithShape="1">
                <a:blip r:embed="rId17"/>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7" name="Retângulo 46"/>
              <p:cNvSpPr/>
              <p:nvPr/>
            </p:nvSpPr>
            <p:spPr>
              <a:xfrm>
                <a:off x="3077845" y="160528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7" name="Retângulo 46"/>
              <p:cNvSpPr>
                <a:spLocks noRot="1" noChangeAspect="1" noMove="1" noResize="1" noEditPoints="1" noAdjustHandles="1" noChangeArrowheads="1" noChangeShapeType="1" noTextEdit="1"/>
              </p:cNvSpPr>
              <p:nvPr/>
            </p:nvSpPr>
            <p:spPr>
              <a:xfrm>
                <a:off x="3077845" y="1605280"/>
                <a:ext cx="858520" cy="583565"/>
              </a:xfrm>
              <a:prstGeom prst="rect">
                <a:avLst/>
              </a:prstGeom>
              <a:blipFill rotWithShape="1">
                <a:blip r:embed="rId18"/>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7" name="Retângulo 56"/>
              <p:cNvSpPr/>
              <p:nvPr/>
            </p:nvSpPr>
            <p:spPr>
              <a:xfrm>
                <a:off x="3062605" y="282829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7" name="Retângulo 56"/>
              <p:cNvSpPr>
                <a:spLocks noRot="1" noChangeAspect="1" noMove="1" noResize="1" noEditPoints="1" noAdjustHandles="1" noChangeArrowheads="1" noChangeShapeType="1" noTextEdit="1"/>
              </p:cNvSpPr>
              <p:nvPr/>
            </p:nvSpPr>
            <p:spPr>
              <a:xfrm>
                <a:off x="3062605" y="2828290"/>
                <a:ext cx="858520" cy="583565"/>
              </a:xfrm>
              <a:prstGeom prst="rect">
                <a:avLst/>
              </a:prstGeom>
              <a:blipFill rotWithShape="1">
                <a:blip r:embed="rId19"/>
                <a:stretch>
                  <a:fillRect/>
                </a:stretch>
              </a:blipFill>
            </p:spPr>
            <p:txBody>
              <a:bodyPr/>
              <a:lstStyle/>
              <a:p>
                <a:r>
                  <a:rPr lang="pt-BR" altLang="en-US">
                    <a:noFill/>
                  </a:rPr>
                  <a:t> </a:t>
                </a:r>
              </a:p>
            </p:txBody>
          </p:sp>
        </mc:Fallback>
      </mc:AlternateContent>
      <p:cxnSp>
        <p:nvCxnSpPr>
          <p:cNvPr id="58" name="Conector Reto 57"/>
          <p:cNvCxnSpPr/>
          <p:nvPr/>
        </p:nvCxnSpPr>
        <p:spPr>
          <a:xfrm>
            <a:off x="933450" y="146748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a:off x="2912745" y="144145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3187700" y="142557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8"/>
          <p:cNvCxnSpPr/>
          <p:nvPr/>
        </p:nvCxnSpPr>
        <p:spPr>
          <a:xfrm>
            <a:off x="3763645" y="140843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0" name="Retângulo 79"/>
              <p:cNvSpPr/>
              <p:nvPr/>
            </p:nvSpPr>
            <p:spPr>
              <a:xfrm>
                <a:off x="2613025" y="237553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i="1" smtClean="0">
                          <a:latin typeface="Cambria Math" panose="02040503050406030204" pitchFamily="18" charset="0"/>
                          <a:ea typeface="MS Mincho" charset="0"/>
                          <a:cs typeface="Cambria Math" panose="02040503050406030204" pitchFamily="18" charset="0"/>
                        </a:rPr>
                        <m:t>∗</m:t>
                      </m:r>
                    </m:oMath>
                  </m:oMathPara>
                </a14:m>
                <a:endParaRPr lang="en-US" altLang="pt-BR" sz="3200" i="1" dirty="0" smtClean="0">
                  <a:latin typeface="Cambria Math" panose="02040503050406030204" pitchFamily="18" charset="0"/>
                  <a:ea typeface="MS Mincho" charset="0"/>
                  <a:cs typeface="Cambria Math" panose="02040503050406030204" pitchFamily="18" charset="0"/>
                </a:endParaRPr>
              </a:p>
            </p:txBody>
          </p:sp>
        </mc:Choice>
        <mc:Fallback>
          <p:sp>
            <p:nvSpPr>
              <p:cNvPr id="80" name="Retângulo 79"/>
              <p:cNvSpPr>
                <a:spLocks noRot="1" noChangeAspect="1" noMove="1" noResize="1" noEditPoints="1" noAdjustHandles="1" noChangeArrowheads="1" noChangeShapeType="1" noTextEdit="1"/>
              </p:cNvSpPr>
              <p:nvPr/>
            </p:nvSpPr>
            <p:spPr>
              <a:xfrm>
                <a:off x="2613025" y="2375535"/>
                <a:ext cx="858520" cy="583565"/>
              </a:xfrm>
              <a:prstGeom prst="rect">
                <a:avLst/>
              </a:prstGeom>
              <a:blipFill rotWithShape="1">
                <a:blip r:embed="rId8"/>
                <a:stretch>
                  <a:fillRect/>
                </a:stretch>
              </a:blipFill>
            </p:spPr>
            <p:txBody>
              <a:bodyPr/>
              <a:lstStyle/>
              <a:p>
                <a:r>
                  <a:rPr lang="pt-BR" altLang="en-US">
                    <a:noFill/>
                  </a:rPr>
                  <a:t> </a:t>
                </a:r>
              </a:p>
            </p:txBody>
          </p:sp>
        </mc:Fallback>
      </mc:AlternateContent>
    </p:spTree>
  </p:cSld>
  <p:clrMapOvr>
    <a:masterClrMapping/>
  </p:clrMapOvr>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512445" y="517525"/>
                <a:ext cx="11240770" cy="169037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44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p </a:t>
                </a:r>
                <a:r>
                  <a:rPr lang="pt-BR" altLang="en-US" sz="3600" b="1" dirty="0" smtClean="0">
                    <a:solidFill>
                      <a:srgbClr val="C00000"/>
                    </a:solidFill>
                    <a:latin typeface="Comic Sans MS" panose="030F0702030302020204" pitchFamily="66" charset="0"/>
                    <a:ea typeface="Cambria Math" panose="02040503050406030204" pitchFamily="18" charset="0"/>
                    <a:cs typeface="Symbol" panose="05050102010706020507" charset="0"/>
                    <a:sym typeface="Symbol" panose="05050102010706020507" charset="0"/>
                  </a:rPr>
                  <a:t>hibrido</a:t>
                </a: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 efeito Early</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𝛽</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den>
                    </m:f>
                    <m:r>
                      <a:rPr lang="en-US" altLang="pt-BR" sz="3200" i="1">
                        <a:latin typeface="Cambria Math" panose="02040503050406030204" pitchFamily="18" charset="0"/>
                        <a:cs typeface="Cambria Math" panose="02040503050406030204" pitchFamily="18" charset="0"/>
                      </a:rPr>
                      <m:t>,               </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𝑟</m:t>
                        </m:r>
                      </m:e>
                      <m:sub>
                        <m:r>
                          <a:rPr lang="en-US" altLang="pt-BR" sz="3200" b="0" i="1" smtClean="0">
                            <a:latin typeface="Cambria Math" panose="02040503050406030204" pitchFamily="18" charset="0"/>
                            <a:cs typeface="Cambria Math" panose="02040503050406030204" pitchFamily="18" charset="0"/>
                          </a:rPr>
                          <m:t>0</m:t>
                        </m:r>
                      </m:sub>
                    </m:sSub>
                    <m:r>
                      <a:rPr lang="en-US" altLang="pt-BR" sz="3200" i="1" smtClean="0">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𝐴</m:t>
                            </m:r>
                          </m:sub>
                        </m:sSub>
                      </m:num>
                      <m:den>
                        <m:sSub>
                          <m:sSubPr>
                            <m:ctrlPr>
                              <a:rPr lang="en-US" altLang="pt-BR" sz="3200" i="1" smtClean="0">
                                <a:latin typeface="Cambria Math" panose="02040503050406030204" pitchFamily="18" charset="0"/>
                              </a:rPr>
                            </m:ctrlPr>
                          </m:sSubPr>
                          <m:e>
                            <m:r>
                              <a:rPr lang="en-US" altLang="pt-BR" sz="3200" i="1" smtClean="0">
                                <a:latin typeface="Cambria Math" panose="02040503050406030204" pitchFamily="18" charset="0"/>
                              </a:rPr>
                              <m:t>𝐼</m:t>
                            </m:r>
                          </m:e>
                          <m:sub>
                            <m:r>
                              <a:rPr lang="en-US" altLang="pt-BR" sz="3200" b="0" i="1" smtClean="0">
                                <a:latin typeface="Cambria Math" panose="02040503050406030204" pitchFamily="18" charset="0"/>
                              </a:rPr>
                              <m:t>𝐶</m:t>
                            </m:r>
                            <m:r>
                              <a:rPr lang="en-US" altLang="pt-BR" sz="3200" b="0" i="1" smtClean="0">
                                <a:latin typeface="Cambria Math" panose="02040503050406030204" pitchFamily="18" charset="0"/>
                              </a:rPr>
                              <m:t>0</m:t>
                            </m:r>
                          </m:sub>
                        </m:sSub>
                      </m:den>
                    </m:f>
                  </m:oMath>
                </a14:m>
                <a:r>
                  <a:rPr lang="pt-BR" altLang="en-US" sz="3200" i="1" dirty="0">
                    <a:latin typeface="Cambria Math" panose="02040503050406030204" pitchFamily="18" charset="0"/>
                    <a:cs typeface="Cambria Math" panose="02040503050406030204" pitchFamily="18" charset="0"/>
                  </a:rPr>
                  <a:t>    </a:t>
                </a:r>
                <a:endPar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512445" y="517525"/>
                <a:ext cx="11240770" cy="1690370"/>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6" name="Conector Reto 74"/>
          <p:cNvCxnSpPr/>
          <p:nvPr/>
        </p:nvCxnSpPr>
        <p:spPr>
          <a:xfrm>
            <a:off x="9038510" y="396769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H="1">
            <a:off x="8089886" y="4474038"/>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9027831" y="304518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a:off x="8844697" y="3415353"/>
            <a:ext cx="387626" cy="552342"/>
            <a:chOff x="7555792" y="2647951"/>
            <a:chExt cx="387626" cy="552342"/>
          </a:xfrm>
          <a:solidFill>
            <a:srgbClr val="00B0F0">
              <a:alpha val="97000"/>
            </a:srgbClr>
          </a:solidFill>
        </p:grpSpPr>
        <p:sp>
          <p:nvSpPr>
            <p:cNvPr id="28" name="Elipse 2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5" name="Conector Reto 34"/>
          <p:cNvCxnSpPr/>
          <p:nvPr/>
        </p:nvCxnSpPr>
        <p:spPr>
          <a:xfrm rot="5400000" flipH="1">
            <a:off x="7005769" y="2776965"/>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6" name="Conector de Seta Reta 18"/>
          <p:cNvCxnSpPr/>
          <p:nvPr/>
        </p:nvCxnSpPr>
        <p:spPr>
          <a:xfrm rot="5400000" flipH="1">
            <a:off x="11007434" y="264830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7" name="Conector de Seta Reta 36"/>
          <p:cNvCxnSpPr/>
          <p:nvPr/>
        </p:nvCxnSpPr>
        <p:spPr>
          <a:xfrm flipH="1">
            <a:off x="8285516" y="454481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 name="Conector de Seta Reta 18"/>
          <p:cNvCxnSpPr/>
          <p:nvPr/>
        </p:nvCxnSpPr>
        <p:spPr>
          <a:xfrm rot="16200000" flipH="1">
            <a:off x="6688166" y="258370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9" name="Caixa de Texto 23"/>
          <p:cNvSpPr txBox="1"/>
          <p:nvPr/>
        </p:nvSpPr>
        <p:spPr>
          <a:xfrm>
            <a:off x="10606557" y="2396751"/>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8244093" y="4578514"/>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1" name="Caixa de Texto 23"/>
          <p:cNvSpPr txBox="1"/>
          <p:nvPr/>
        </p:nvSpPr>
        <p:spPr>
          <a:xfrm>
            <a:off x="6171553" y="232663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42" name="Caixa de Texto 23"/>
          <p:cNvSpPr txBox="1"/>
          <p:nvPr/>
        </p:nvSpPr>
        <p:spPr>
          <a:xfrm>
            <a:off x="6418523" y="3827628"/>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43" name="Caixa de Texto 23"/>
          <p:cNvSpPr txBox="1"/>
          <p:nvPr/>
        </p:nvSpPr>
        <p:spPr>
          <a:xfrm>
            <a:off x="10380659" y="301320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4" name="Caixa de Texto 23"/>
          <p:cNvSpPr txBox="1"/>
          <p:nvPr/>
        </p:nvSpPr>
        <p:spPr>
          <a:xfrm>
            <a:off x="7673368" y="495555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5" name="Caixa de Texto 23"/>
          <p:cNvSpPr txBox="1"/>
          <p:nvPr/>
        </p:nvSpPr>
        <p:spPr>
          <a:xfrm>
            <a:off x="6313071" y="303943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46" name="Conector Reto 45"/>
          <p:cNvCxnSpPr/>
          <p:nvPr/>
        </p:nvCxnSpPr>
        <p:spPr>
          <a:xfrm rot="16200000">
            <a:off x="9812136" y="2257241"/>
            <a:ext cx="0" cy="1584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flipH="1">
            <a:off x="7252970" y="4478655"/>
            <a:ext cx="3093085" cy="228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flipV="1">
            <a:off x="7263266" y="3044769"/>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50" name="Forma livre 49"/>
          <p:cNvSpPr/>
          <p:nvPr/>
        </p:nvSpPr>
        <p:spPr>
          <a:xfrm>
            <a:off x="6346011" y="3092241"/>
            <a:ext cx="1266303" cy="1843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51" name="Caixa de Texto 50"/>
              <p:cNvSpPr txBox="1"/>
              <p:nvPr/>
            </p:nvSpPr>
            <p:spPr>
              <a:xfrm>
                <a:off x="9004935" y="3858260"/>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51" name="Caixa de Texto 50"/>
              <p:cNvSpPr txBox="1">
                <a:spLocks noRot="1" noChangeAspect="1" noMove="1" noResize="1" noEditPoints="1" noAdjustHandles="1" noChangeArrowheads="1" noChangeShapeType="1" noTextEdit="1"/>
              </p:cNvSpPr>
              <p:nvPr/>
            </p:nvSpPr>
            <p:spPr>
              <a:xfrm>
                <a:off x="9004935" y="3858260"/>
                <a:ext cx="1219835" cy="521970"/>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53" name="Grupo 52"/>
          <p:cNvGrpSpPr/>
          <p:nvPr/>
        </p:nvGrpSpPr>
        <p:grpSpPr>
          <a:xfrm rot="5400000" flipH="1">
            <a:off x="6609248" y="3625727"/>
            <a:ext cx="1274445" cy="234950"/>
            <a:chOff x="4152748" y="3524056"/>
            <a:chExt cx="1274569" cy="255373"/>
          </a:xfrm>
        </p:grpSpPr>
        <p:cxnSp>
          <p:nvCxnSpPr>
            <p:cNvPr id="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5" name="Retângulo 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6" name="Caixa de Texto 55"/>
              <p:cNvSpPr txBox="1"/>
              <p:nvPr/>
            </p:nvSpPr>
            <p:spPr>
              <a:xfrm>
                <a:off x="7365365" y="3415665"/>
                <a:ext cx="6299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6" name="Caixa de Texto 55"/>
              <p:cNvSpPr txBox="1">
                <a:spLocks noRot="1" noChangeAspect="1" noMove="1" noResize="1" noEditPoints="1" noAdjustHandles="1" noChangeArrowheads="1" noChangeShapeType="1" noTextEdit="1"/>
              </p:cNvSpPr>
              <p:nvPr/>
            </p:nvSpPr>
            <p:spPr>
              <a:xfrm>
                <a:off x="7365365" y="3415665"/>
                <a:ext cx="629920" cy="58356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57" name="Grupo 56"/>
          <p:cNvGrpSpPr/>
          <p:nvPr/>
        </p:nvGrpSpPr>
        <p:grpSpPr>
          <a:xfrm rot="5400000" flipH="1">
            <a:off x="9653430" y="3654939"/>
            <a:ext cx="1404000" cy="234950"/>
            <a:chOff x="4143847" y="3524056"/>
            <a:chExt cx="1404137" cy="255373"/>
          </a:xfrm>
        </p:grpSpPr>
        <p:cxnSp>
          <p:nvCxnSpPr>
            <p:cNvPr id="60"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1" name="Retângulo 6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62" name="Caixa de Texto 61"/>
              <p:cNvSpPr txBox="1"/>
              <p:nvPr/>
            </p:nvSpPr>
            <p:spPr>
              <a:xfrm>
                <a:off x="10557510" y="3536315"/>
                <a:ext cx="1401445" cy="83883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𝐴</m:t>
                              </m:r>
                            </m:sub>
                          </m:sSub>
                        </m:num>
                        <m:den>
                          <m:sSub>
                            <m:sSubPr>
                              <m:ctrlP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den>
                      </m:f>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10557510" y="3536315"/>
                <a:ext cx="1401445" cy="838835"/>
              </a:xfrm>
              <a:prstGeom prst="rect">
                <a:avLst/>
              </a:prstGeom>
              <a:blipFill rotWithShape="1">
                <a:blip r:embed="rId4"/>
                <a:stretch>
                  <a:fillRect/>
                </a:stretch>
              </a:blipFill>
            </p:spPr>
            <p:txBody>
              <a:bodyPr/>
              <a:lstStyle/>
              <a:p>
                <a:r>
                  <a:rPr lang="pt-BR" altLang="en-US">
                    <a:noFill/>
                  </a:rPr>
                  <a:t> </a:t>
                </a:r>
              </a:p>
            </p:txBody>
          </p:sp>
        </mc:Fallback>
      </mc:AlternateContent>
      <p:sp>
        <p:nvSpPr>
          <p:cNvPr id="5" name="CaixaDeTexto 45"/>
          <p:cNvSpPr txBox="1"/>
          <p:nvPr/>
        </p:nvSpPr>
        <p:spPr>
          <a:xfrm>
            <a:off x="528320" y="5337810"/>
            <a:ext cx="11105515" cy="1383665"/>
          </a:xfrm>
          <a:prstGeom prst="rect">
            <a:avLst/>
          </a:prstGeom>
          <a:noFill/>
        </p:spPr>
        <p:txBody>
          <a:bodyPr wrap="square" rtlCol="0">
            <a:spAutoFit/>
          </a:bodyPr>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Observe que agora não podemos escrever que </a:t>
            </a:r>
            <a:r>
              <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a:t>
            </a:r>
            <a:r>
              <a:rPr lang="pt-BR" altLang="en-US" sz="2800" b="1" i="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r>
              <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Essa relação vale apenas para a parte da corrente </a:t>
            </a:r>
            <a:r>
              <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que passa pela fonte dependente</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 name="Conector Reto 79"/>
          <p:cNvCxnSpPr/>
          <p:nvPr/>
        </p:nvCxnSpPr>
        <p:spPr>
          <a:xfrm rot="5400000" flipH="1" flipV="1">
            <a:off x="3695360" y="3873197"/>
            <a:ext cx="1475596"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2" name="Forma livre 31"/>
          <p:cNvSpPr/>
          <p:nvPr/>
        </p:nvSpPr>
        <p:spPr>
          <a:xfrm rot="2100000">
            <a:off x="720090" y="3397885"/>
            <a:ext cx="945515" cy="96647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grpSp>
        <p:nvGrpSpPr>
          <p:cNvPr id="33" name="Grupo 32"/>
          <p:cNvGrpSpPr/>
          <p:nvPr/>
        </p:nvGrpSpPr>
        <p:grpSpPr>
          <a:xfrm>
            <a:off x="233045" y="2342998"/>
            <a:ext cx="5715000" cy="2253394"/>
            <a:chOff x="919" y="6043"/>
            <a:chExt cx="9000" cy="3549"/>
          </a:xfrm>
        </p:grpSpPr>
        <p:cxnSp>
          <p:nvCxnSpPr>
            <p:cNvPr id="4" name="Conector Reto 74"/>
            <p:cNvCxnSpPr/>
            <p:nvPr/>
          </p:nvCxnSpPr>
          <p:spPr>
            <a:xfrm>
              <a:off x="6051" y="8751"/>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6034" y="7299"/>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3" name="Grupo 62"/>
            <p:cNvGrpSpPr/>
            <p:nvPr/>
          </p:nvGrpSpPr>
          <p:grpSpPr>
            <a:xfrm>
              <a:off x="5746" y="7882"/>
              <a:ext cx="610" cy="870"/>
              <a:chOff x="7555792" y="2647951"/>
              <a:chExt cx="387626" cy="552342"/>
            </a:xfrm>
            <a:solidFill>
              <a:srgbClr val="00B0F0">
                <a:alpha val="97000"/>
              </a:srgbClr>
            </a:solidFill>
          </p:grpSpPr>
          <p:sp>
            <p:nvSpPr>
              <p:cNvPr id="64" name="Elipse 6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66"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67" name="Conector Reto 66"/>
            <p:cNvCxnSpPr/>
            <p:nvPr/>
          </p:nvCxnSpPr>
          <p:spPr>
            <a:xfrm rot="5400000" flipH="1">
              <a:off x="1750" y="6856"/>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8" name="Conector de Seta Reta 18"/>
            <p:cNvCxnSpPr/>
            <p:nvPr/>
          </p:nvCxnSpPr>
          <p:spPr>
            <a:xfrm rot="5400000" flipH="1">
              <a:off x="7957" y="6673"/>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9" name="Conector de Seta Reta 18"/>
            <p:cNvCxnSpPr/>
            <p:nvPr/>
          </p:nvCxnSpPr>
          <p:spPr>
            <a:xfrm rot="16200000" flipH="1">
              <a:off x="2000" y="6546"/>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919" y="8072"/>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cxnSp>
          <p:nvCxnSpPr>
            <p:cNvPr id="71" name="Conector Reto 70"/>
            <p:cNvCxnSpPr/>
            <p:nvPr/>
          </p:nvCxnSpPr>
          <p:spPr>
            <a:xfrm rot="16200000">
              <a:off x="7026" y="6313"/>
              <a:ext cx="0" cy="1984"/>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a:off x="1511" y="9592"/>
              <a:ext cx="6633" cy="0"/>
            </a:xfrm>
            <a:prstGeom prst="line">
              <a:avLst/>
            </a:prstGeom>
            <a:ln w="25400">
              <a:solidFill>
                <a:schemeClr val="tx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V="1">
              <a:off x="3255" y="7298"/>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74" name="Caixa de Texto 73"/>
                <p:cNvSpPr txBox="1"/>
                <p:nvPr/>
              </p:nvSpPr>
              <p:spPr>
                <a:xfrm>
                  <a:off x="6221" y="8473"/>
                  <a:ext cx="1131" cy="822"/>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𝛽</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𝑏</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74" name="Caixa de Texto 73"/>
                <p:cNvSpPr txBox="1">
                  <a:spLocks noRot="1" noChangeAspect="1" noMove="1" noResize="1" noEditPoints="1" noAdjustHandles="1" noChangeArrowheads="1" noChangeShapeType="1" noTextEdit="1"/>
                </p:cNvSpPr>
                <p:nvPr/>
              </p:nvSpPr>
              <p:spPr>
                <a:xfrm>
                  <a:off x="6221" y="8473"/>
                  <a:ext cx="1131" cy="822"/>
                </a:xfrm>
                <a:prstGeom prst="rect">
                  <a:avLst/>
                </a:prstGeom>
                <a:blipFill rotWithShape="1">
                  <a:blip r:embed="rId5"/>
                </a:blipFill>
              </p:spPr>
              <p:txBody>
                <a:bodyPr/>
                <a:lstStyle/>
                <a:p>
                  <a:r>
                    <a:rPr lang="pt-BR" altLang="en-US">
                      <a:noFill/>
                    </a:rPr>
                    <a:t> </a:t>
                  </a:r>
                </a:p>
              </p:txBody>
            </p:sp>
          </mc:Fallback>
        </mc:AlternateContent>
        <p:grpSp>
          <p:nvGrpSpPr>
            <p:cNvPr id="75" name="Grupo 74"/>
            <p:cNvGrpSpPr/>
            <p:nvPr/>
          </p:nvGrpSpPr>
          <p:grpSpPr>
            <a:xfrm rot="0" flipH="1">
              <a:off x="1265" y="7264"/>
              <a:ext cx="2175" cy="1507"/>
              <a:chOff x="4045928" y="3623691"/>
              <a:chExt cx="1381389" cy="1039871"/>
            </a:xfrm>
          </p:grpSpPr>
          <p:cxnSp>
            <p:nvCxnSpPr>
              <p:cNvPr id="76" name="Conector Reto 79"/>
              <p:cNvCxnSpPr/>
              <p:nvPr/>
            </p:nvCxnSpPr>
            <p:spPr>
              <a:xfrm flipV="1">
                <a:off x="4152748" y="3623691"/>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rot="5400000">
                <a:off x="3904662" y="4287346"/>
                <a:ext cx="517481"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mc:AlternateContent xmlns:mc="http://schemas.openxmlformats.org/markup-compatibility/2006">
          <mc:Choice xmlns:a14="http://schemas.microsoft.com/office/drawing/2010/main" Requires="a14">
            <p:sp>
              <p:nvSpPr>
                <p:cNvPr id="78" name="Caixa de Texto 77"/>
                <p:cNvSpPr txBox="1"/>
                <p:nvPr/>
              </p:nvSpPr>
              <p:spPr>
                <a:xfrm>
                  <a:off x="3314" y="7588"/>
                  <a:ext cx="1323" cy="1321"/>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f>
                          <m:fPr>
                            <m:ctrlPr>
                              <a:rPr lang="en-US" altLang="pt-BR" sz="2400" i="1">
                                <a:latin typeface="Cambria Math" panose="02040503050406030204" pitchFamily="18" charset="0"/>
                                <a:ea typeface="MS Mincho" charset="0"/>
                                <a:cs typeface="Cambria Math" panose="02040503050406030204" pitchFamily="18" charset="0"/>
                              </a:rPr>
                            </m:ctrlPr>
                          </m:fPr>
                          <m:num>
                            <m:r>
                              <a:rPr lang="en-US" altLang="pt-BR" sz="2400" i="1">
                                <a:latin typeface="Cambria Math" panose="02040503050406030204" pitchFamily="18" charset="0"/>
                                <a:ea typeface="MS Mincho" charset="0"/>
                                <a:cs typeface="Cambria Math" panose="02040503050406030204" pitchFamily="18" charset="0"/>
                              </a:rPr>
                              <m:t>𝑛</m:t>
                            </m:r>
                            <m:sSub>
                              <m:sSubPr>
                                <m:ctrlPr>
                                  <a:rPr lang="en-US" altLang="pt-BR" sz="2400" i="1">
                                    <a:latin typeface="Cambria Math" panose="02040503050406030204" pitchFamily="18" charset="0"/>
                                    <a:ea typeface="MS Mincho" charset="0"/>
                                    <a:cs typeface="Cambria Math" panose="02040503050406030204" pitchFamily="18" charset="0"/>
                                  </a:rPr>
                                </m:ctrlPr>
                              </m:sSubPr>
                              <m:e>
                                <m:r>
                                  <a:rPr lang="en-US" altLang="pt-BR" sz="2400" i="1">
                                    <a:latin typeface="Cambria Math" panose="02040503050406030204" pitchFamily="18" charset="0"/>
                                    <a:ea typeface="MS Mincho" charset="0"/>
                                    <a:cs typeface="Cambria Math" panose="02040503050406030204" pitchFamily="18" charset="0"/>
                                  </a:rPr>
                                  <m:t>𝑈</m:t>
                                </m:r>
                              </m:e>
                              <m:sub>
                                <m:r>
                                  <a:rPr lang="en-US" altLang="pt-BR" sz="2400" i="1">
                                    <a:latin typeface="Cambria Math" panose="02040503050406030204" pitchFamily="18" charset="0"/>
                                    <a:ea typeface="MS Mincho" charset="0"/>
                                    <a:cs typeface="Cambria Math" panose="02040503050406030204" pitchFamily="18" charset="0"/>
                                  </a:rPr>
                                  <m:t>𝑇</m:t>
                                </m:r>
                              </m:sub>
                            </m:sSub>
                          </m:num>
                          <m:den>
                            <m:sSub>
                              <m:sSubPr>
                                <m:ctrlPr>
                                  <a:rPr lang="en-US" altLang="pt-BR" sz="2400" i="1">
                                    <a:latin typeface="Cambria Math" panose="02040503050406030204" pitchFamily="18" charset="0"/>
                                    <a:ea typeface="MS Mincho" charset="0"/>
                                    <a:cs typeface="Cambria Math" panose="02040503050406030204" pitchFamily="18" charset="0"/>
                                  </a:rPr>
                                </m:ctrlPr>
                              </m:sSubPr>
                              <m:e>
                                <m:r>
                                  <a:rPr lang="en-US" altLang="pt-BR" sz="2400" i="1">
                                    <a:latin typeface="Cambria Math" panose="02040503050406030204" pitchFamily="18" charset="0"/>
                                    <a:ea typeface="MS Mincho" charset="0"/>
                                    <a:cs typeface="Cambria Math" panose="02040503050406030204" pitchFamily="18" charset="0"/>
                                  </a:rPr>
                                  <m:t>𝐼</m:t>
                                </m:r>
                              </m:e>
                              <m:sub>
                                <m:r>
                                  <a:rPr lang="en-US" altLang="pt-BR" sz="2400" i="1">
                                    <a:latin typeface="Cambria Math" panose="02040503050406030204" pitchFamily="18" charset="0"/>
                                    <a:ea typeface="MS Mincho" charset="0"/>
                                    <a:cs typeface="Cambria Math" panose="02040503050406030204" pitchFamily="18" charset="0"/>
                                  </a:rPr>
                                  <m:t>1</m:t>
                                </m:r>
                                <m:r>
                                  <a:rPr lang="en-US" altLang="pt-BR" sz="2400" i="1">
                                    <a:latin typeface="Cambria Math" panose="02040503050406030204" pitchFamily="18" charset="0"/>
                                    <a:ea typeface="MS Mincho" charset="0"/>
                                    <a:cs typeface="Cambria Math" panose="02040503050406030204" pitchFamily="18" charset="0"/>
                                  </a:rPr>
                                  <m:t>0</m:t>
                                </m:r>
                              </m:sub>
                            </m:sSub>
                          </m:den>
                        </m:f>
                      </m:oMath>
                    </m:oMathPara>
                  </a14:m>
                  <a:endParaRPr lang="en-US" altLang="pt-BR" sz="2400"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78" name="Caixa de Texto 77"/>
                <p:cNvSpPr txBox="1">
                  <a:spLocks noRot="1" noChangeAspect="1" noMove="1" noResize="1" noEditPoints="1" noAdjustHandles="1" noChangeArrowheads="1" noChangeShapeType="1" noTextEdit="1"/>
                </p:cNvSpPr>
                <p:nvPr/>
              </p:nvSpPr>
              <p:spPr>
                <a:xfrm>
                  <a:off x="3314" y="7588"/>
                  <a:ext cx="1323" cy="1321"/>
                </a:xfrm>
                <a:prstGeom prst="rect">
                  <a:avLst/>
                </a:prstGeom>
                <a:blipFill rotWithShape="1">
                  <a:blip r:embed="rId6"/>
                </a:blipFill>
              </p:spPr>
              <p:txBody>
                <a:bodyPr/>
                <a:lstStyle/>
                <a:p>
                  <a:r>
                    <a:rPr lang="pt-BR" altLang="en-US">
                      <a:noFill/>
                    </a:rPr>
                    <a:t> </a:t>
                  </a:r>
                </a:p>
              </p:txBody>
            </p:sp>
          </mc:Fallback>
        </mc:AlternateContent>
        <p:sp>
          <p:nvSpPr>
            <p:cNvPr id="81" name="Forma livre 80"/>
            <p:cNvSpPr/>
            <p:nvPr/>
          </p:nvSpPr>
          <p:spPr>
            <a:xfrm rot="19140000" flipH="1">
              <a:off x="7471" y="7680"/>
              <a:ext cx="1385" cy="141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82" name="Caixa de Texto 23"/>
            <p:cNvSpPr txBox="1"/>
            <p:nvPr/>
          </p:nvSpPr>
          <p:spPr>
            <a:xfrm>
              <a:off x="8828" y="7989"/>
              <a:ext cx="1091"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ce</a:t>
              </a:r>
              <a:endParaRPr lang="pt-BR" altLang="en-US" sz="3200" i="1" baseline="-25000" dirty="0" smtClean="0">
                <a:latin typeface="Cambria" panose="02040503050406030204" charset="0"/>
                <a:cs typeface="Cambria" panose="02040503050406030204" charset="0"/>
              </a:endParaRPr>
            </a:p>
          </p:txBody>
        </p:sp>
        <p:sp>
          <p:nvSpPr>
            <p:cNvPr id="86" name="Caixa de Texto 23"/>
            <p:cNvSpPr txBox="1"/>
            <p:nvPr/>
          </p:nvSpPr>
          <p:spPr>
            <a:xfrm>
              <a:off x="1344"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b</a:t>
              </a:r>
              <a:endParaRPr lang="pt-BR" altLang="en-US" sz="3200" i="1" baseline="-25000" dirty="0" smtClean="0">
                <a:latin typeface="Cambria" panose="02040503050406030204" charset="0"/>
                <a:cs typeface="Cambria" panose="02040503050406030204" charset="0"/>
              </a:endParaRPr>
            </a:p>
          </p:txBody>
        </p:sp>
        <p:sp>
          <p:nvSpPr>
            <p:cNvPr id="87" name="Caixa de Texto 23"/>
            <p:cNvSpPr txBox="1"/>
            <p:nvPr/>
          </p:nvSpPr>
          <p:spPr>
            <a:xfrm>
              <a:off x="7483" y="6178"/>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c</a:t>
              </a:r>
              <a:endParaRPr lang="pt-BR" altLang="en-US" sz="3200" i="1" baseline="-25000" dirty="0" smtClean="0">
                <a:latin typeface="Cambria" panose="02040503050406030204" charset="0"/>
                <a:cs typeface="Cambria" panose="02040503050406030204" charset="0"/>
              </a:endParaRPr>
            </a:p>
          </p:txBody>
        </p:sp>
      </p:grpSp>
      <p:sp>
        <p:nvSpPr>
          <p:cNvPr id="9" name="Retângulo 8"/>
          <p:cNvSpPr/>
          <p:nvPr/>
        </p:nvSpPr>
        <p:spPr>
          <a:xfrm rot="5400000" flipH="1">
            <a:off x="4197515" y="3706678"/>
            <a:ext cx="475919"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mc:AlternateContent xmlns:mc="http://schemas.openxmlformats.org/markup-compatibility/2006">
        <mc:Choice xmlns:a14="http://schemas.microsoft.com/office/drawing/2010/main" Requires="a14">
          <p:sp>
            <p:nvSpPr>
              <p:cNvPr id="10" name="Caixa de Texto 9"/>
              <p:cNvSpPr txBox="1"/>
              <p:nvPr/>
            </p:nvSpPr>
            <p:spPr>
              <a:xfrm>
                <a:off x="4401185" y="3399790"/>
                <a:ext cx="845185" cy="838835"/>
              </a:xfrm>
              <a:prstGeom prst="rect">
                <a:avLst/>
              </a:prstGeom>
              <a:noFill/>
            </p:spPr>
            <p:txBody>
              <a:bodyPr wrap="square" rtlCol="0" anchor="t">
                <a:spAutoFit/>
              </a:bodyPr>
              <a:p>
                <a14:m>
                  <m:oMathPara xmlns:m="http://schemas.openxmlformats.org/officeDocument/2006/math">
                    <m:oMathParaPr>
                      <m:jc m:val="centerGroup"/>
                    </m:oMathParaPr>
                    <m:oMath xmlns:m="http://schemas.openxmlformats.org/officeDocument/2006/math">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en-US" altLang="pt-BR" sz="2400" i="1">
                                  <a:latin typeface="Cambria Math" panose="02040503050406030204" pitchFamily="18" charset="0"/>
                                  <a:cs typeface="Cambria Math" panose="02040503050406030204" pitchFamily="18" charset="0"/>
                                </a:rPr>
                                <m:t>𝐴</m:t>
                              </m:r>
                            </m:sub>
                          </m:sSub>
                        </m:num>
                        <m:den>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𝐼</m:t>
                              </m:r>
                            </m:e>
                            <m:sub>
                              <m:r>
                                <a:rPr lang="en-US" altLang="pt-BR" sz="2400" i="1">
                                  <a:latin typeface="Cambria Math" panose="02040503050406030204" pitchFamily="18" charset="0"/>
                                  <a:cs typeface="Cambria Math" panose="02040503050406030204" pitchFamily="18" charset="0"/>
                                </a:rPr>
                                <m:t>20</m:t>
                              </m:r>
                            </m:sub>
                          </m:sSub>
                        </m:den>
                      </m:f>
                    </m:oMath>
                  </m:oMathPara>
                </a14:m>
                <a:endParaRPr lang="en-US" altLang="pt-BR" sz="2400" i="1">
                  <a:latin typeface="Cambria Math" panose="02040503050406030204" pitchFamily="18" charset="0"/>
                  <a:cs typeface="Cambria Math" panose="02040503050406030204" pitchFamily="18" charset="0"/>
                </a:endParaRPr>
              </a:p>
            </p:txBody>
          </p:sp>
        </mc:Choice>
        <mc:Fallback>
          <p:sp>
            <p:nvSpPr>
              <p:cNvPr id="10" name="Caixa de Texto 9"/>
              <p:cNvSpPr txBox="1">
                <a:spLocks noRot="1" noChangeAspect="1" noMove="1" noResize="1" noEditPoints="1" noAdjustHandles="1" noChangeArrowheads="1" noChangeShapeType="1" noTextEdit="1"/>
              </p:cNvSpPr>
              <p:nvPr/>
            </p:nvSpPr>
            <p:spPr>
              <a:xfrm>
                <a:off x="4401185" y="3399790"/>
                <a:ext cx="845185" cy="838835"/>
              </a:xfrm>
              <a:prstGeom prst="rect">
                <a:avLst/>
              </a:prstGeom>
              <a:blipFill rotWithShape="1">
                <a:blip r:embed="rId7"/>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885555" y="6325235"/>
            <a:ext cx="2743200" cy="365125"/>
          </a:xfrm>
        </p:spPr>
        <p:txBody>
          <a:bodyPr/>
          <a:lstStyle/>
          <a:p>
            <a:fld id="{74F297BB-B745-4CAB-BE1D-CE4C89382949}" type="slidenum">
              <a:rPr lang="pt-BR" smtClean="0"/>
            </a:fld>
            <a:endParaRPr lang="pt-BR"/>
          </a:p>
        </p:txBody>
      </p:sp>
      <p:sp>
        <p:nvSpPr>
          <p:cNvPr id="47" name="CaixaDeTexto 45"/>
          <p:cNvSpPr txBox="1"/>
          <p:nvPr/>
        </p:nvSpPr>
        <p:spPr>
          <a:xfrm>
            <a:off x="475615" y="450215"/>
            <a:ext cx="11240770" cy="1137285"/>
          </a:xfrm>
          <a:prstGeom prst="rect">
            <a:avLst/>
          </a:prstGeom>
          <a:noFill/>
        </p:spPr>
        <p:txBody>
          <a:bodyPr wrap="square" rtlCol="0">
            <a:spAutoFit/>
          </a:bodyPr>
          <a:lstStyle/>
          <a:p>
            <a:pPr indent="0" algn="ctr" fontAlgn="auto">
              <a:spcBef>
                <a:spcPts val="0"/>
              </a:spcBef>
              <a:spcAft>
                <a:spcPts val="0"/>
              </a:spcAft>
              <a:buFont typeface="Arial" panose="020B0604020202020204" pitchFamily="34" charset="0"/>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36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p </a:t>
            </a:r>
            <a:r>
              <a:rPr lang="pt-BR" altLang="en-US" sz="3600" b="1" dirty="0" smtClean="0">
                <a:solidFill>
                  <a:srgbClr val="C00000"/>
                </a:solidFill>
                <a:latin typeface="Comic Sans MS" panose="030F0702030302020204" pitchFamily="66" charset="0"/>
                <a:ea typeface="Cambria Math" panose="02040503050406030204" pitchFamily="18" charset="0"/>
                <a:cs typeface="Symbol" panose="05050102010706020507" charset="0"/>
                <a:sym typeface="Symbol" panose="05050102010706020507" charset="0"/>
              </a:rPr>
              <a:t>hibrido</a:t>
            </a: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 efeito Early</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0"/>
              </a:spcBef>
              <a:spcAft>
                <a:spcPts val="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Modelos equivalentes </a:t>
            </a:r>
            <a:r>
              <a:rPr lang="pt-BR" altLang="en-US" sz="32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hibrido</a:t>
            </a:r>
            <a:endPar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74"/>
          <p:cNvCxnSpPr/>
          <p:nvPr/>
        </p:nvCxnSpPr>
        <p:spPr>
          <a:xfrm>
            <a:off x="3482260" y="420899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H="1">
            <a:off x="2533636" y="4715338"/>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3471581" y="328648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a:off x="3288447" y="3656653"/>
            <a:ext cx="387626" cy="552342"/>
            <a:chOff x="7555792" y="2647951"/>
            <a:chExt cx="387626" cy="552342"/>
          </a:xfrm>
          <a:solidFill>
            <a:srgbClr val="00B0F0">
              <a:alpha val="97000"/>
            </a:srgbClr>
          </a:solidFill>
        </p:grpSpPr>
        <p:sp>
          <p:nvSpPr>
            <p:cNvPr id="28" name="Elipse 2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5" name="Conector Reto 34"/>
          <p:cNvCxnSpPr/>
          <p:nvPr/>
        </p:nvCxnSpPr>
        <p:spPr>
          <a:xfrm rot="5400000" flipH="1">
            <a:off x="1449519" y="3018265"/>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6" name="Conector de Seta Reta 18"/>
          <p:cNvCxnSpPr/>
          <p:nvPr/>
        </p:nvCxnSpPr>
        <p:spPr>
          <a:xfrm rot="5400000" flipH="1">
            <a:off x="4938104" y="282610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7" name="Conector de Seta Reta 36"/>
          <p:cNvCxnSpPr/>
          <p:nvPr/>
        </p:nvCxnSpPr>
        <p:spPr>
          <a:xfrm flipH="1">
            <a:off x="2729266" y="478611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 name="Conector de Seta Reta 18"/>
          <p:cNvCxnSpPr/>
          <p:nvPr/>
        </p:nvCxnSpPr>
        <p:spPr>
          <a:xfrm rot="16200000" flipH="1">
            <a:off x="1131916" y="282500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9" name="Caixa de Texto 23"/>
          <p:cNvSpPr txBox="1"/>
          <p:nvPr/>
        </p:nvSpPr>
        <p:spPr>
          <a:xfrm>
            <a:off x="4486427" y="2574551"/>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2687843" y="4819814"/>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1" name="Caixa de Texto 23"/>
          <p:cNvSpPr txBox="1"/>
          <p:nvPr/>
        </p:nvSpPr>
        <p:spPr>
          <a:xfrm>
            <a:off x="353048" y="253745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42" name="Caixa de Texto 23"/>
          <p:cNvSpPr txBox="1"/>
          <p:nvPr/>
        </p:nvSpPr>
        <p:spPr>
          <a:xfrm>
            <a:off x="862273" y="4068928"/>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43" name="Caixa de Texto 23"/>
          <p:cNvSpPr txBox="1"/>
          <p:nvPr/>
        </p:nvSpPr>
        <p:spPr>
          <a:xfrm>
            <a:off x="4824409" y="325450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4" name="Caixa de Texto 23"/>
          <p:cNvSpPr txBox="1"/>
          <p:nvPr/>
        </p:nvSpPr>
        <p:spPr>
          <a:xfrm>
            <a:off x="2117118" y="519685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5" name="Caixa de Texto 23"/>
          <p:cNvSpPr txBox="1"/>
          <p:nvPr/>
        </p:nvSpPr>
        <p:spPr>
          <a:xfrm>
            <a:off x="756821" y="328073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46" name="Conector Reto 45"/>
          <p:cNvCxnSpPr/>
          <p:nvPr/>
        </p:nvCxnSpPr>
        <p:spPr>
          <a:xfrm rot="16200000">
            <a:off x="4255886" y="2498541"/>
            <a:ext cx="0" cy="1584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flipH="1">
            <a:off x="1696720" y="4719955"/>
            <a:ext cx="3093085" cy="228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flipV="1">
            <a:off x="1707016" y="3286069"/>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50" name="Forma livre 49"/>
          <p:cNvSpPr/>
          <p:nvPr/>
        </p:nvSpPr>
        <p:spPr>
          <a:xfrm>
            <a:off x="789761" y="3333541"/>
            <a:ext cx="1266303" cy="1843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51" name="Caixa de Texto 50"/>
              <p:cNvSpPr txBox="1"/>
              <p:nvPr/>
            </p:nvSpPr>
            <p:spPr>
              <a:xfrm>
                <a:off x="3448685" y="4099560"/>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51" name="Caixa de Texto 50"/>
              <p:cNvSpPr txBox="1">
                <a:spLocks noRot="1" noChangeAspect="1" noMove="1" noResize="1" noEditPoints="1" noAdjustHandles="1" noChangeArrowheads="1" noChangeShapeType="1" noTextEdit="1"/>
              </p:cNvSpPr>
              <p:nvPr/>
            </p:nvSpPr>
            <p:spPr>
              <a:xfrm>
                <a:off x="3448685" y="4099560"/>
                <a:ext cx="1219835" cy="521970"/>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53" name="Grupo 52"/>
          <p:cNvGrpSpPr/>
          <p:nvPr/>
        </p:nvGrpSpPr>
        <p:grpSpPr>
          <a:xfrm rot="5400000" flipH="1">
            <a:off x="1068873" y="3867027"/>
            <a:ext cx="1274445" cy="234950"/>
            <a:chOff x="4152748" y="3524056"/>
            <a:chExt cx="1274569" cy="255373"/>
          </a:xfrm>
        </p:grpSpPr>
        <p:cxnSp>
          <p:nvCxnSpPr>
            <p:cNvPr id="54" name="Conector Reto 79"/>
            <p:cNvCxnSpPr/>
            <p:nvPr/>
          </p:nvCxnSpPr>
          <p:spPr>
            <a:xfrm flipV="1">
              <a:off x="4152748" y="3654057"/>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5" name="Retângulo 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6" name="Caixa de Texto 55"/>
              <p:cNvSpPr txBox="1"/>
              <p:nvPr/>
            </p:nvSpPr>
            <p:spPr>
              <a:xfrm>
                <a:off x="1809115" y="3656965"/>
                <a:ext cx="6299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6" name="Caixa de Texto 55"/>
              <p:cNvSpPr txBox="1">
                <a:spLocks noRot="1" noChangeAspect="1" noMove="1" noResize="1" noEditPoints="1" noAdjustHandles="1" noChangeArrowheads="1" noChangeShapeType="1" noTextEdit="1"/>
              </p:cNvSpPr>
              <p:nvPr/>
            </p:nvSpPr>
            <p:spPr>
              <a:xfrm>
                <a:off x="1809115" y="3656965"/>
                <a:ext cx="6299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57" name="Grupo 56"/>
          <p:cNvGrpSpPr/>
          <p:nvPr/>
        </p:nvGrpSpPr>
        <p:grpSpPr>
          <a:xfrm rot="5400000" flipH="1">
            <a:off x="4097180" y="3896239"/>
            <a:ext cx="1404000" cy="234950"/>
            <a:chOff x="4143847" y="3524056"/>
            <a:chExt cx="1404137" cy="255373"/>
          </a:xfrm>
        </p:grpSpPr>
        <p:cxnSp>
          <p:nvCxnSpPr>
            <p:cNvPr id="60"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1" name="Retângulo 6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74"/>
          <p:cNvCxnSpPr/>
          <p:nvPr/>
        </p:nvCxnSpPr>
        <p:spPr>
          <a:xfrm>
            <a:off x="9620805" y="438044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flipH="1">
            <a:off x="8672181" y="4886788"/>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flipV="1">
            <a:off x="9610126" y="345793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6" name="Grupo 65"/>
          <p:cNvGrpSpPr/>
          <p:nvPr/>
        </p:nvGrpSpPr>
        <p:grpSpPr>
          <a:xfrm>
            <a:off x="9426992" y="3828103"/>
            <a:ext cx="387626" cy="552342"/>
            <a:chOff x="7555792" y="2647951"/>
            <a:chExt cx="387626" cy="552342"/>
          </a:xfrm>
          <a:solidFill>
            <a:srgbClr val="00B0F0">
              <a:alpha val="97000"/>
            </a:srgbClr>
          </a:solidFill>
        </p:grpSpPr>
        <p:sp>
          <p:nvSpPr>
            <p:cNvPr id="67" name="Elipse 66"/>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8"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69" name="Conector Reto 68"/>
          <p:cNvCxnSpPr/>
          <p:nvPr/>
        </p:nvCxnSpPr>
        <p:spPr>
          <a:xfrm rot="5400000" flipH="1">
            <a:off x="7588064" y="3189715"/>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0" name="Conector de Seta Reta 18"/>
          <p:cNvCxnSpPr/>
          <p:nvPr/>
        </p:nvCxnSpPr>
        <p:spPr>
          <a:xfrm rot="5400000" flipH="1">
            <a:off x="11076649" y="299755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1" name="Conector de Seta Reta 70"/>
          <p:cNvCxnSpPr/>
          <p:nvPr/>
        </p:nvCxnSpPr>
        <p:spPr>
          <a:xfrm flipH="1">
            <a:off x="8839871" y="495756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2" name="Conector de Seta Reta 18"/>
          <p:cNvCxnSpPr/>
          <p:nvPr/>
        </p:nvCxnSpPr>
        <p:spPr>
          <a:xfrm rot="16200000" flipH="1">
            <a:off x="7270461" y="299645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3" name="Caixa de Texto 23"/>
          <p:cNvSpPr txBox="1"/>
          <p:nvPr/>
        </p:nvSpPr>
        <p:spPr>
          <a:xfrm>
            <a:off x="10624972" y="2746001"/>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74" name="Caixa de Texto 23"/>
          <p:cNvSpPr txBox="1"/>
          <p:nvPr/>
        </p:nvSpPr>
        <p:spPr>
          <a:xfrm>
            <a:off x="8798448" y="4991264"/>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75" name="Caixa de Texto 23"/>
          <p:cNvSpPr txBox="1"/>
          <p:nvPr/>
        </p:nvSpPr>
        <p:spPr>
          <a:xfrm>
            <a:off x="6491593" y="270890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76" name="Caixa de Texto 23"/>
          <p:cNvSpPr txBox="1"/>
          <p:nvPr/>
        </p:nvSpPr>
        <p:spPr>
          <a:xfrm>
            <a:off x="7000818" y="4187038"/>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77" name="Caixa de Texto 23"/>
          <p:cNvSpPr txBox="1"/>
          <p:nvPr/>
        </p:nvSpPr>
        <p:spPr>
          <a:xfrm>
            <a:off x="10962954" y="342595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78" name="Caixa de Texto 23"/>
          <p:cNvSpPr txBox="1"/>
          <p:nvPr/>
        </p:nvSpPr>
        <p:spPr>
          <a:xfrm>
            <a:off x="8255663" y="536830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79" name="Caixa de Texto 23"/>
          <p:cNvSpPr txBox="1"/>
          <p:nvPr/>
        </p:nvSpPr>
        <p:spPr>
          <a:xfrm>
            <a:off x="6854091" y="348266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0" name="Conector Reto 79"/>
          <p:cNvCxnSpPr/>
          <p:nvPr/>
        </p:nvCxnSpPr>
        <p:spPr>
          <a:xfrm rot="16200000">
            <a:off x="10394431" y="2669991"/>
            <a:ext cx="0" cy="1584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1" name="Conector Reto 80"/>
          <p:cNvCxnSpPr/>
          <p:nvPr/>
        </p:nvCxnSpPr>
        <p:spPr>
          <a:xfrm flipH="1">
            <a:off x="7835265" y="4891405"/>
            <a:ext cx="3093085" cy="228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Conector Reto 81"/>
          <p:cNvCxnSpPr/>
          <p:nvPr/>
        </p:nvCxnSpPr>
        <p:spPr>
          <a:xfrm flipV="1">
            <a:off x="7845561" y="3457519"/>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83" name="Forma livre 82"/>
          <p:cNvSpPr/>
          <p:nvPr/>
        </p:nvSpPr>
        <p:spPr>
          <a:xfrm>
            <a:off x="6924496" y="3457366"/>
            <a:ext cx="1266303" cy="1843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84" name="Caixa de Texto 83"/>
              <p:cNvSpPr txBox="1"/>
              <p:nvPr/>
            </p:nvSpPr>
            <p:spPr>
              <a:xfrm>
                <a:off x="9587230" y="4271010"/>
                <a:ext cx="80200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𝛽</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𝑏</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84" name="Caixa de Texto 83"/>
              <p:cNvSpPr txBox="1">
                <a:spLocks noRot="1" noChangeAspect="1" noMove="1" noResize="1" noEditPoints="1" noAdjustHandles="1" noChangeArrowheads="1" noChangeShapeType="1" noTextEdit="1"/>
              </p:cNvSpPr>
              <p:nvPr/>
            </p:nvSpPr>
            <p:spPr>
              <a:xfrm>
                <a:off x="9587230" y="4271010"/>
                <a:ext cx="802005" cy="521970"/>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85" name="Grupo 84"/>
          <p:cNvGrpSpPr/>
          <p:nvPr/>
        </p:nvGrpSpPr>
        <p:grpSpPr>
          <a:xfrm rot="5400000" flipH="1">
            <a:off x="7208688" y="4038477"/>
            <a:ext cx="1274445" cy="234950"/>
            <a:chOff x="4152748" y="3524056"/>
            <a:chExt cx="1274569" cy="255373"/>
          </a:xfrm>
        </p:grpSpPr>
        <p:cxnSp>
          <p:nvCxnSpPr>
            <p:cNvPr id="86" name="Conector Reto 79"/>
            <p:cNvCxnSpPr/>
            <p:nvPr/>
          </p:nvCxnSpPr>
          <p:spPr>
            <a:xfrm flipV="1">
              <a:off x="4152748" y="3654057"/>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87" name="Retângulo 8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88" name="Caixa de Texto 87"/>
              <p:cNvSpPr txBox="1"/>
              <p:nvPr/>
            </p:nvSpPr>
            <p:spPr>
              <a:xfrm>
                <a:off x="7947660" y="3828415"/>
                <a:ext cx="6299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8" name="Caixa de Texto 87"/>
              <p:cNvSpPr txBox="1">
                <a:spLocks noRot="1" noChangeAspect="1" noMove="1" noResize="1" noEditPoints="1" noAdjustHandles="1" noChangeArrowheads="1" noChangeShapeType="1" noTextEdit="1"/>
              </p:cNvSpPr>
              <p:nvPr/>
            </p:nvSpPr>
            <p:spPr>
              <a:xfrm>
                <a:off x="7947660" y="3828415"/>
                <a:ext cx="6299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89" name="Grupo 88"/>
          <p:cNvGrpSpPr/>
          <p:nvPr/>
        </p:nvGrpSpPr>
        <p:grpSpPr>
          <a:xfrm rot="5400000" flipH="1">
            <a:off x="10235725" y="4067689"/>
            <a:ext cx="1404000" cy="234950"/>
            <a:chOff x="4143847" y="3524056"/>
            <a:chExt cx="1404137" cy="255373"/>
          </a:xfrm>
        </p:grpSpPr>
        <p:cxnSp>
          <p:nvCxnSpPr>
            <p:cNvPr id="90"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1" name="Retângulo 9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92" name="Caixa de Texto 91"/>
              <p:cNvSpPr txBox="1"/>
              <p:nvPr/>
            </p:nvSpPr>
            <p:spPr>
              <a:xfrm>
                <a:off x="11074400" y="3953510"/>
                <a:ext cx="60960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2" name="Caixa de Texto 91"/>
              <p:cNvSpPr txBox="1">
                <a:spLocks noRot="1" noChangeAspect="1" noMove="1" noResize="1" noEditPoints="1" noAdjustHandles="1" noChangeArrowheads="1" noChangeShapeType="1" noTextEdit="1"/>
              </p:cNvSpPr>
              <p:nvPr/>
            </p:nvSpPr>
            <p:spPr>
              <a:xfrm>
                <a:off x="11074400" y="3953510"/>
                <a:ext cx="609600" cy="58356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4810125" y="3777615"/>
                <a:ext cx="912495" cy="583565"/>
              </a:xfrm>
              <a:prstGeom prst="rect">
                <a:avLst/>
              </a:prstGeom>
              <a:noFill/>
            </p:spPr>
            <p:txBody>
              <a:bodyPr wrap="square" rtlCol="0" anchor="t">
                <a:spAutoFit/>
              </a:bodyPr>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4810125" y="3777615"/>
                <a:ext cx="912495" cy="583565"/>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604520" y="320040"/>
                <a:ext cx="10982325" cy="149034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 com efeito Early</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342900" indent="-342900" algn="l" fontAlgn="auto">
                  <a:spcBef>
                    <a:spcPts val="0"/>
                  </a:spcBef>
                  <a:spcAft>
                    <a:spcPts val="0"/>
                  </a:spcAft>
                  <a:buFont typeface="Arial" panose="020B0604020202020204" pitchFamily="34" charset="0"/>
                  <a:buChar char="•"/>
                </a:pPr>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i="1">
                        <a:latin typeface="Cambria Math" panose="02040503050406030204" pitchFamily="18" charset="0"/>
                        <a:cs typeface="Cambria Math" panose="02040503050406030204" pitchFamily="18" charset="0"/>
                      </a:rPr>
                      <m:t>,        </m:t>
                    </m:r>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𝛽</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den>
                    </m:f>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m:t>
                        </m:r>
                      </m:num>
                      <m:den>
                        <m:r>
                          <a:rPr lang="en-US" altLang="pt-BR" sz="3200" i="1">
                            <a:latin typeface="Cambria Math" panose="02040503050406030204" pitchFamily="18" charset="0"/>
                            <a:cs typeface="Cambria Math" panose="02040503050406030204" pitchFamily="18" charset="0"/>
                          </a:rPr>
                          <m:t>𝛽</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m:t>
                        </m:r>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𝛼</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num>
                      <m:den>
                        <m:r>
                          <a:rPr lang="en-US" altLang="pt-BR" sz="3200" i="1">
                            <a:latin typeface="Cambria Math" panose="02040503050406030204" pitchFamily="18" charset="0"/>
                            <a:cs typeface="Cambria Math" panose="02040503050406030204" pitchFamily="18" charset="0"/>
                          </a:rPr>
                          <m:t>𝛽</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m:t>
                        </m:r>
                      </m:den>
                    </m:f>
                    <m:r>
                      <a:rPr lang="en-US" altLang="pt-BR" sz="3200" i="1">
                        <a:latin typeface="Cambria Math" panose="02040503050406030204" pitchFamily="18" charset="0"/>
                        <a:cs typeface="Cambria Math" panose="02040503050406030204" pitchFamily="18" charset="0"/>
                      </a:rPr>
                      <m:t>,               </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𝑟</m:t>
                        </m:r>
                      </m:e>
                      <m:sub>
                        <m:r>
                          <a:rPr lang="en-US" altLang="pt-BR" sz="3200" b="0" i="1" smtClean="0">
                            <a:latin typeface="Cambria Math" panose="02040503050406030204" pitchFamily="18" charset="0"/>
                            <a:cs typeface="Cambria Math" panose="02040503050406030204" pitchFamily="18" charset="0"/>
                          </a:rPr>
                          <m:t>0</m:t>
                        </m:r>
                      </m:sub>
                    </m:sSub>
                    <m:r>
                      <a:rPr lang="en-US" altLang="pt-BR" sz="3200" i="1" smtClean="0">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𝐴</m:t>
                            </m:r>
                          </m:sub>
                        </m:sSub>
                      </m:num>
                      <m:den>
                        <m:sSub>
                          <m:sSubPr>
                            <m:ctrlPr>
                              <a:rPr lang="en-US" altLang="pt-BR" sz="3200" i="1" smtClean="0">
                                <a:latin typeface="Cambria Math" panose="02040503050406030204" pitchFamily="18" charset="0"/>
                              </a:rPr>
                            </m:ctrlPr>
                          </m:sSubPr>
                          <m:e>
                            <m:r>
                              <a:rPr lang="en-US" altLang="pt-BR" sz="3200" i="1" smtClean="0">
                                <a:latin typeface="Cambria Math" panose="02040503050406030204" pitchFamily="18" charset="0"/>
                              </a:rPr>
                              <m:t>𝐼</m:t>
                            </m:r>
                          </m:e>
                          <m:sub>
                            <m:r>
                              <a:rPr lang="en-US" altLang="pt-BR" sz="3200" b="0" i="1" smtClean="0">
                                <a:latin typeface="Cambria Math" panose="02040503050406030204" pitchFamily="18" charset="0"/>
                              </a:rPr>
                              <m:t>𝐶</m:t>
                            </m:r>
                            <m:r>
                              <a:rPr lang="en-US" altLang="pt-BR" sz="3200" b="0" i="1" smtClean="0">
                                <a:latin typeface="Cambria Math" panose="02040503050406030204" pitchFamily="18" charset="0"/>
                              </a:rPr>
                              <m:t>0</m:t>
                            </m:r>
                          </m:sub>
                        </m:sSub>
                      </m:den>
                    </m:f>
                    <m:r>
                      <a:rPr lang="pt-BR" altLang="en-US" sz="3200" i="1" dirty="0">
                        <a:latin typeface="Cambria Math" panose="02040503050406030204" pitchFamily="18" charset="0"/>
                        <a:cs typeface="Cambria Math" panose="02040503050406030204" pitchFamily="18" charset="0"/>
                        <a:sym typeface="+mn-ea"/>
                      </a:rPr>
                      <m:t> </m:t>
                    </m:r>
                    <m:r>
                      <a:rPr lang="en-US" altLang="pt-BR" sz="3200" i="1">
                        <a:latin typeface="Cambria Math" panose="02040503050406030204" pitchFamily="18" charset="0"/>
                        <a:cs typeface="Cambria Math" panose="02040503050406030204" pitchFamily="18" charset="0"/>
                      </a:rPr>
                      <m:t> </m:t>
                    </m:r>
                  </m:oMath>
                </a14:m>
                <a:r>
                  <a:rPr lang="pt-BR" altLang="en-US" sz="2400" i="1" dirty="0">
                    <a:latin typeface="Cambria Math" panose="02040503050406030204" pitchFamily="18" charset="0"/>
                    <a:cs typeface="Cambria Math" panose="02040503050406030204" pitchFamily="18"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604520" y="320040"/>
                <a:ext cx="10982325" cy="149034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11" name="Conector Reto 74"/>
          <p:cNvCxnSpPr/>
          <p:nvPr/>
        </p:nvCxnSpPr>
        <p:spPr>
          <a:xfrm>
            <a:off x="2737405" y="358415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2726676" y="5136978"/>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2726726" y="266164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2543592" y="3031813"/>
            <a:ext cx="387626" cy="552342"/>
            <a:chOff x="7555792" y="2647951"/>
            <a:chExt cx="387626" cy="552342"/>
          </a:xfrm>
          <a:solidFill>
            <a:srgbClr val="00B0F0">
              <a:alpha val="97000"/>
            </a:srgbClr>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flipH="1" flipV="1">
            <a:off x="1813560" y="3994785"/>
            <a:ext cx="9194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flipH="1">
            <a:off x="2903564" y="217078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flipH="1">
            <a:off x="2931196" y="518870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1980276" y="350318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2830195" y="2188845"/>
            <a:ext cx="6940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2" name="Caixa de Texto 23"/>
          <p:cNvSpPr txBox="1"/>
          <p:nvPr/>
        </p:nvSpPr>
        <p:spPr>
          <a:xfrm>
            <a:off x="2830083" y="5137314"/>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1595743" y="325119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1563948" y="4403573"/>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9" name="Caixa de Texto 23"/>
          <p:cNvSpPr txBox="1"/>
          <p:nvPr/>
        </p:nvSpPr>
        <p:spPr>
          <a:xfrm>
            <a:off x="1928174" y="229946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2329843" y="555372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1094641" y="369856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58" name="Conector Reto 57"/>
          <p:cNvCxnSpPr/>
          <p:nvPr/>
        </p:nvCxnSpPr>
        <p:spPr>
          <a:xfrm rot="10800000">
            <a:off x="2731221" y="2450311"/>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52" name="Forma livre 51"/>
          <p:cNvSpPr/>
          <p:nvPr/>
        </p:nvSpPr>
        <p:spPr>
          <a:xfrm>
            <a:off x="1564005" y="4117975"/>
            <a:ext cx="936625" cy="150050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4" name="Caixa de Texto 3"/>
              <p:cNvSpPr txBox="1"/>
              <p:nvPr/>
            </p:nvSpPr>
            <p:spPr>
              <a:xfrm>
                <a:off x="2722245" y="3534410"/>
                <a:ext cx="112014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sz="2400" i="1">
                              <a:latin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2722245" y="3534410"/>
                <a:ext cx="1120140"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2" name="Grupo 11"/>
          <p:cNvGrpSpPr/>
          <p:nvPr/>
        </p:nvGrpSpPr>
        <p:grpSpPr>
          <a:xfrm rot="5400000" flipH="1">
            <a:off x="2078523" y="4532507"/>
            <a:ext cx="1274445" cy="234950"/>
            <a:chOff x="4152748" y="3524056"/>
            <a:chExt cx="1274569" cy="255373"/>
          </a:xfrm>
        </p:grpSpPr>
        <p:cxnSp>
          <p:nvCxnSpPr>
            <p:cNvPr id="1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32" name="Caixa de Texto 31"/>
              <p:cNvSpPr txBox="1"/>
              <p:nvPr/>
            </p:nvSpPr>
            <p:spPr>
              <a:xfrm>
                <a:off x="2760980" y="4304030"/>
                <a:ext cx="6045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2" name="Caixa de Texto 31"/>
              <p:cNvSpPr txBox="1">
                <a:spLocks noRot="1" noChangeAspect="1" noMove="1" noResize="1" noEditPoints="1" noAdjustHandles="1" noChangeArrowheads="1" noChangeShapeType="1" noTextEdit="1"/>
              </p:cNvSpPr>
              <p:nvPr/>
            </p:nvSpPr>
            <p:spPr>
              <a:xfrm>
                <a:off x="2760980" y="4304030"/>
                <a:ext cx="604520" cy="58356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5" name="Grupo 4"/>
          <p:cNvGrpSpPr/>
          <p:nvPr/>
        </p:nvGrpSpPr>
        <p:grpSpPr>
          <a:xfrm rot="5400000" flipH="1">
            <a:off x="2807711" y="3842905"/>
            <a:ext cx="2304000" cy="234950"/>
            <a:chOff x="4145327" y="3524056"/>
            <a:chExt cx="2304224" cy="255373"/>
          </a:xfrm>
        </p:grpSpPr>
        <p:cxnSp>
          <p:nvCxnSpPr>
            <p:cNvPr id="6" name="Conector Reto 79"/>
            <p:cNvCxnSpPr/>
            <p:nvPr/>
          </p:nvCxnSpPr>
          <p:spPr>
            <a:xfrm flipV="1">
              <a:off x="4145327" y="3646695"/>
              <a:ext cx="230422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 name="Retângulo 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 name="Conector Reto 13"/>
          <p:cNvCxnSpPr/>
          <p:nvPr/>
        </p:nvCxnSpPr>
        <p:spPr>
          <a:xfrm flipV="1">
            <a:off x="2721610" y="5109210"/>
            <a:ext cx="124079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2732405" y="2822575"/>
            <a:ext cx="124079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7" name="Caixa de Texto 26"/>
              <p:cNvSpPr txBox="1"/>
              <p:nvPr/>
            </p:nvSpPr>
            <p:spPr>
              <a:xfrm>
                <a:off x="4077335" y="4175760"/>
                <a:ext cx="60960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7" name="Caixa de Texto 26"/>
              <p:cNvSpPr txBox="1">
                <a:spLocks noRot="1" noChangeAspect="1" noMove="1" noResize="1" noEditPoints="1" noAdjustHandles="1" noChangeArrowheads="1" noChangeShapeType="1" noTextEdit="1"/>
              </p:cNvSpPr>
              <p:nvPr/>
            </p:nvSpPr>
            <p:spPr>
              <a:xfrm>
                <a:off x="4077335" y="4175760"/>
                <a:ext cx="609600" cy="583565"/>
              </a:xfrm>
              <a:prstGeom prst="rect">
                <a:avLst/>
              </a:prstGeom>
              <a:blipFill rotWithShape="1">
                <a:blip r:embed="rId4"/>
                <a:stretch>
                  <a:fillRect/>
                </a:stretch>
              </a:blipFill>
            </p:spPr>
            <p:txBody>
              <a:bodyPr/>
              <a:lstStyle/>
              <a:p>
                <a:r>
                  <a:rPr lang="pt-BR" altLang="en-US">
                    <a:noFill/>
                  </a:rPr>
                  <a:t> </a:t>
                </a:r>
              </a:p>
            </p:txBody>
          </p:sp>
        </mc:Fallback>
      </mc:AlternateContent>
      <p:cxnSp>
        <p:nvCxnSpPr>
          <p:cNvPr id="28" name="Conector Reto 74"/>
          <p:cNvCxnSpPr/>
          <p:nvPr/>
        </p:nvCxnSpPr>
        <p:spPr>
          <a:xfrm>
            <a:off x="8759745" y="377402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H="1">
            <a:off x="8736951" y="5326843"/>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flipV="1">
            <a:off x="8749066" y="285150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36" name="Grupo 35"/>
          <p:cNvGrpSpPr/>
          <p:nvPr/>
        </p:nvGrpSpPr>
        <p:grpSpPr>
          <a:xfrm>
            <a:off x="8565932" y="3221678"/>
            <a:ext cx="387626" cy="552342"/>
            <a:chOff x="7555792" y="2647951"/>
            <a:chExt cx="387626" cy="552342"/>
          </a:xfrm>
          <a:solidFill>
            <a:srgbClr val="00B0F0">
              <a:alpha val="97000"/>
            </a:srgbClr>
          </a:solidFill>
        </p:grpSpPr>
        <p:sp>
          <p:nvSpPr>
            <p:cNvPr id="37" name="Elipse 36"/>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8"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9" name="Conector Reto 38"/>
          <p:cNvCxnSpPr/>
          <p:nvPr/>
        </p:nvCxnSpPr>
        <p:spPr>
          <a:xfrm flipH="1" flipV="1">
            <a:off x="7835900" y="4184650"/>
            <a:ext cx="9194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0" name="Conector de Seta Reta 18"/>
          <p:cNvCxnSpPr/>
          <p:nvPr/>
        </p:nvCxnSpPr>
        <p:spPr>
          <a:xfrm flipH="1">
            <a:off x="8925904" y="236064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1" name="Conector de Seta Reta 40"/>
          <p:cNvCxnSpPr/>
          <p:nvPr/>
        </p:nvCxnSpPr>
        <p:spPr>
          <a:xfrm flipH="1">
            <a:off x="8953536" y="537856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2" name="Conector de Seta Reta 18"/>
          <p:cNvCxnSpPr/>
          <p:nvPr/>
        </p:nvCxnSpPr>
        <p:spPr>
          <a:xfrm rot="16200000" flipH="1">
            <a:off x="8002616" y="369305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 name="Caixa de Texto 23"/>
          <p:cNvSpPr txBox="1"/>
          <p:nvPr/>
        </p:nvSpPr>
        <p:spPr>
          <a:xfrm>
            <a:off x="8852535" y="2378710"/>
            <a:ext cx="6940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4" name="Caixa de Texto 23"/>
          <p:cNvSpPr txBox="1"/>
          <p:nvPr/>
        </p:nvSpPr>
        <p:spPr>
          <a:xfrm>
            <a:off x="8852423" y="5327179"/>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5" name="Caixa de Texto 23"/>
          <p:cNvSpPr txBox="1"/>
          <p:nvPr/>
        </p:nvSpPr>
        <p:spPr>
          <a:xfrm>
            <a:off x="7618083" y="344106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46" name="Caixa de Texto 23"/>
          <p:cNvSpPr txBox="1"/>
          <p:nvPr/>
        </p:nvSpPr>
        <p:spPr>
          <a:xfrm>
            <a:off x="7586288" y="4593438"/>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48" name="Caixa de Texto 23"/>
          <p:cNvSpPr txBox="1"/>
          <p:nvPr/>
        </p:nvSpPr>
        <p:spPr>
          <a:xfrm>
            <a:off x="7950514" y="248933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9" name="Caixa de Texto 23"/>
          <p:cNvSpPr txBox="1"/>
          <p:nvPr/>
        </p:nvSpPr>
        <p:spPr>
          <a:xfrm>
            <a:off x="8352183" y="574358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50" name="Caixa de Texto 23"/>
          <p:cNvSpPr txBox="1"/>
          <p:nvPr/>
        </p:nvSpPr>
        <p:spPr>
          <a:xfrm>
            <a:off x="7116981" y="388843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51" name="Conector Reto 50"/>
          <p:cNvCxnSpPr/>
          <p:nvPr/>
        </p:nvCxnSpPr>
        <p:spPr>
          <a:xfrm rot="10800000">
            <a:off x="8737686" y="2640176"/>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53" name="Forma livre 52"/>
          <p:cNvSpPr/>
          <p:nvPr/>
        </p:nvSpPr>
        <p:spPr>
          <a:xfrm>
            <a:off x="7586345" y="4307840"/>
            <a:ext cx="936625" cy="150050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54" name="Caixa de Texto 53"/>
              <p:cNvSpPr txBox="1"/>
              <p:nvPr/>
            </p:nvSpPr>
            <p:spPr>
              <a:xfrm>
                <a:off x="8926830" y="3488055"/>
                <a:ext cx="6864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𝛼</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54" name="Caixa de Texto 53"/>
              <p:cNvSpPr txBox="1">
                <a:spLocks noRot="1" noChangeAspect="1" noMove="1" noResize="1" noEditPoints="1" noAdjustHandles="1" noChangeArrowheads="1" noChangeShapeType="1" noTextEdit="1"/>
              </p:cNvSpPr>
              <p:nvPr/>
            </p:nvSpPr>
            <p:spPr>
              <a:xfrm>
                <a:off x="8926830" y="3488055"/>
                <a:ext cx="686435" cy="521970"/>
              </a:xfrm>
              <a:prstGeom prst="rect">
                <a:avLst/>
              </a:prstGeom>
              <a:blipFill rotWithShape="1">
                <a:blip r:embed="rId5"/>
                <a:stretch>
                  <a:fillRect/>
                </a:stretch>
              </a:blipFill>
            </p:spPr>
            <p:txBody>
              <a:bodyPr/>
              <a:lstStyle/>
              <a:p>
                <a:r>
                  <a:rPr lang="pt-BR" altLang="en-US">
                    <a:noFill/>
                  </a:rPr>
                  <a:t> </a:t>
                </a:r>
              </a:p>
            </p:txBody>
          </p:sp>
        </mc:Fallback>
      </mc:AlternateContent>
      <p:grpSp>
        <p:nvGrpSpPr>
          <p:cNvPr id="55" name="Grupo 54"/>
          <p:cNvGrpSpPr/>
          <p:nvPr/>
        </p:nvGrpSpPr>
        <p:grpSpPr>
          <a:xfrm rot="5400000" flipH="1">
            <a:off x="8097688" y="4722372"/>
            <a:ext cx="1274445" cy="234950"/>
            <a:chOff x="4152748" y="3524056"/>
            <a:chExt cx="1274569" cy="255373"/>
          </a:xfrm>
        </p:grpSpPr>
        <p:cxnSp>
          <p:nvCxnSpPr>
            <p:cNvPr id="5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7" name="Retângulo 5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9" name="Caixa de Texto 58"/>
              <p:cNvSpPr txBox="1"/>
              <p:nvPr/>
            </p:nvSpPr>
            <p:spPr>
              <a:xfrm>
                <a:off x="8783320" y="4493895"/>
                <a:ext cx="6045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9" name="Caixa de Texto 58"/>
              <p:cNvSpPr txBox="1">
                <a:spLocks noRot="1" noChangeAspect="1" noMove="1" noResize="1" noEditPoints="1" noAdjustHandles="1" noChangeArrowheads="1" noChangeShapeType="1" noTextEdit="1"/>
              </p:cNvSpPr>
              <p:nvPr/>
            </p:nvSpPr>
            <p:spPr>
              <a:xfrm>
                <a:off x="8783320" y="4493895"/>
                <a:ext cx="604520" cy="58356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60" name="Grupo 59"/>
          <p:cNvGrpSpPr/>
          <p:nvPr/>
        </p:nvGrpSpPr>
        <p:grpSpPr>
          <a:xfrm rot="5400000" flipH="1">
            <a:off x="8830051" y="4032770"/>
            <a:ext cx="2304000" cy="234950"/>
            <a:chOff x="4145327" y="3524056"/>
            <a:chExt cx="2304224" cy="255373"/>
          </a:xfrm>
        </p:grpSpPr>
        <p:cxnSp>
          <p:nvCxnSpPr>
            <p:cNvPr id="61" name="Conector Reto 79"/>
            <p:cNvCxnSpPr/>
            <p:nvPr/>
          </p:nvCxnSpPr>
          <p:spPr>
            <a:xfrm flipV="1">
              <a:off x="4145327" y="3646695"/>
              <a:ext cx="230422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flipV="1">
            <a:off x="8731885" y="5287010"/>
            <a:ext cx="124079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flipV="1">
            <a:off x="8754745" y="3012440"/>
            <a:ext cx="124079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65" name="Caixa de Texto 64"/>
              <p:cNvSpPr txBox="1"/>
              <p:nvPr/>
            </p:nvSpPr>
            <p:spPr>
              <a:xfrm>
                <a:off x="10099675" y="4365625"/>
                <a:ext cx="60960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5" name="Caixa de Texto 64"/>
              <p:cNvSpPr txBox="1">
                <a:spLocks noRot="1" noChangeAspect="1" noMove="1" noResize="1" noEditPoints="1" noAdjustHandles="1" noChangeArrowheads="1" noChangeShapeType="1" noTextEdit="1"/>
              </p:cNvSpPr>
              <p:nvPr/>
            </p:nvSpPr>
            <p:spPr>
              <a:xfrm>
                <a:off x="10099675" y="4365625"/>
                <a:ext cx="609600" cy="583565"/>
              </a:xfrm>
              <a:prstGeom prst="rect">
                <a:avLst/>
              </a:prstGeom>
              <a:blipFill rotWithShape="1">
                <a:blip r:embed="rId4"/>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424305" y="437515"/>
            <a:ext cx="962088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Circuito bom de Polarização (discussão)</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6" name="CaixaDeTexto 47"/>
          <p:cNvSpPr txBox="1"/>
          <p:nvPr/>
        </p:nvSpPr>
        <p:spPr>
          <a:xfrm>
            <a:off x="1267478" y="412278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23" name="Grupo 22"/>
          <p:cNvGrpSpPr/>
          <p:nvPr/>
        </p:nvGrpSpPr>
        <p:grpSpPr>
          <a:xfrm>
            <a:off x="1124088" y="1663700"/>
            <a:ext cx="4486137" cy="3902754"/>
            <a:chOff x="1233" y="2327"/>
            <a:chExt cx="9426" cy="6597"/>
          </a:xfrm>
        </p:grpSpPr>
        <p:grpSp>
          <p:nvGrpSpPr>
            <p:cNvPr id="33" name="Grupo 32"/>
            <p:cNvGrpSpPr/>
            <p:nvPr/>
          </p:nvGrpSpPr>
          <p:grpSpPr>
            <a:xfrm rot="5400000">
              <a:off x="4467" y="5492"/>
              <a:ext cx="2809" cy="1179"/>
              <a:chOff x="8610600" y="2524505"/>
              <a:chExt cx="1783849" cy="748570"/>
            </a:xfrm>
          </p:grpSpPr>
          <p:cxnSp>
            <p:nvCxnSpPr>
              <p:cNvPr id="38" name="Conector Reto 3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upo 44"/>
            <p:cNvGrpSpPr/>
            <p:nvPr/>
          </p:nvGrpSpPr>
          <p:grpSpPr>
            <a:xfrm rot="5400000" flipH="1">
              <a:off x="5419" y="3932"/>
              <a:ext cx="2007" cy="370"/>
              <a:chOff x="4152748" y="3524056"/>
              <a:chExt cx="1274569" cy="255373"/>
            </a:xfrm>
          </p:grpSpPr>
          <p:cxnSp>
            <p:nvCxnSpPr>
              <p:cNvPr id="4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7" name="Retângulo 4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8" name="Conector Reto 47"/>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CaixaDeTexto 47"/>
            <p:cNvSpPr txBox="1"/>
            <p:nvPr/>
          </p:nvSpPr>
          <p:spPr>
            <a:xfrm>
              <a:off x="7015" y="4677"/>
              <a:ext cx="1454"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0" name="CaixaDeTexto 47"/>
            <p:cNvSpPr txBox="1"/>
            <p:nvPr/>
          </p:nvSpPr>
          <p:spPr>
            <a:xfrm>
              <a:off x="3953" y="2327"/>
              <a:ext cx="4005"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10 V</a:t>
              </a:r>
              <a:endParaRPr lang="pt-BR" sz="2800" dirty="0" smtClean="0"/>
            </a:p>
          </p:txBody>
        </p:sp>
        <p:sp>
          <p:nvSpPr>
            <p:cNvPr id="51" name="Caixa de Texto 23"/>
            <p:cNvSpPr txBox="1"/>
            <p:nvPr/>
          </p:nvSpPr>
          <p:spPr>
            <a:xfrm>
              <a:off x="6361" y="3591"/>
              <a:ext cx="184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grpSp>
          <p:nvGrpSpPr>
            <p:cNvPr id="52" name="Grupo 51"/>
            <p:cNvGrpSpPr/>
            <p:nvPr/>
          </p:nvGrpSpPr>
          <p:grpSpPr>
            <a:xfrm rot="5400000" flipH="1">
              <a:off x="5422" y="7651"/>
              <a:ext cx="2007" cy="37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5" name="Caixa de Texto 23"/>
            <p:cNvSpPr txBox="1"/>
            <p:nvPr/>
          </p:nvSpPr>
          <p:spPr>
            <a:xfrm>
              <a:off x="6237" y="7486"/>
              <a:ext cx="2097"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endParaRPr lang="pt-BR" altLang="en-US" sz="2800" dirty="0">
                <a:latin typeface="Comic Sans MS" panose="030F0702030302020204" pitchFamily="66" charset="0"/>
                <a:cs typeface="Comic Sans MS" panose="030F0702030302020204" pitchFamily="66" charset="0"/>
              </a:endParaRPr>
            </a:p>
          </p:txBody>
        </p:sp>
        <p:cxnSp>
          <p:nvCxnSpPr>
            <p:cNvPr id="56" name="Conector Reto 55"/>
            <p:cNvCxnSpPr/>
            <p:nvPr/>
          </p:nvCxnSpPr>
          <p:spPr>
            <a:xfrm>
              <a:off x="6145" y="880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 name="Grupo 56"/>
            <p:cNvGrpSpPr/>
            <p:nvPr/>
          </p:nvGrpSpPr>
          <p:grpSpPr>
            <a:xfrm rot="5400000" flipH="1">
              <a:off x="3334" y="3968"/>
              <a:ext cx="2007" cy="370"/>
              <a:chOff x="4152748" y="3568258"/>
              <a:chExt cx="1274569" cy="255373"/>
            </a:xfrm>
          </p:grpSpPr>
          <p:cxnSp>
            <p:nvCxnSpPr>
              <p:cNvPr id="58" name="Conector Reto 79"/>
              <p:cNvCxnSpPr/>
              <p:nvPr/>
            </p:nvCxnSpPr>
            <p:spPr>
              <a:xfrm flipV="1">
                <a:off x="4152748" y="3679609"/>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9" name="Retângulo 58"/>
              <p:cNvSpPr/>
              <p:nvPr/>
            </p:nvSpPr>
            <p:spPr>
              <a:xfrm>
                <a:off x="4606140" y="3568258"/>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0" name="Grupo 59"/>
            <p:cNvGrpSpPr/>
            <p:nvPr/>
          </p:nvGrpSpPr>
          <p:grpSpPr>
            <a:xfrm rot="5400000" flipH="1">
              <a:off x="3374" y="7675"/>
              <a:ext cx="2007" cy="370"/>
              <a:chOff x="4152748" y="3524056"/>
              <a:chExt cx="1274569" cy="255373"/>
            </a:xfrm>
          </p:grpSpPr>
          <p:cxnSp>
            <p:nvCxnSpPr>
              <p:cNvPr id="61" name="Conector Reto 79"/>
              <p:cNvCxnSpPr/>
              <p:nvPr/>
            </p:nvCxnSpPr>
            <p:spPr>
              <a:xfrm flipV="1">
                <a:off x="4152748" y="3663044"/>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4370"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a:off x="3448" y="611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Elipse 65"/>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7" name="Caixa de Texto 23"/>
            <p:cNvSpPr txBox="1"/>
            <p:nvPr/>
          </p:nvSpPr>
          <p:spPr>
            <a:xfrm>
              <a:off x="2266" y="7610"/>
              <a:ext cx="229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68" name="Caixa de Texto 23"/>
            <p:cNvSpPr txBox="1"/>
            <p:nvPr/>
          </p:nvSpPr>
          <p:spPr>
            <a:xfrm>
              <a:off x="2525" y="3560"/>
              <a:ext cx="177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69" name="Conector Reto 68"/>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8"/>
            <p:cNvCxnSpPr/>
            <p:nvPr/>
          </p:nvCxnSpPr>
          <p:spPr>
            <a:xfrm>
              <a:off x="1577"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Elipse 79"/>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Forma livre 80"/>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2" name="Conector Reto 81"/>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82"/>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83"/>
            <p:cNvCxnSpPr/>
            <p:nvPr/>
          </p:nvCxnSpPr>
          <p:spPr>
            <a:xfrm flipH="1" flipV="1">
              <a:off x="1577" y="6798"/>
              <a:ext cx="8" cy="38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86" name="Caixa de Texto 23"/>
            <p:cNvSpPr txBox="1"/>
            <p:nvPr/>
          </p:nvSpPr>
          <p:spPr>
            <a:xfrm>
              <a:off x="9367"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grpSp>
        <p:nvGrpSpPr>
          <p:cNvPr id="87" name="Grupo 86"/>
          <p:cNvGrpSpPr/>
          <p:nvPr/>
        </p:nvGrpSpPr>
        <p:grpSpPr>
          <a:xfrm rot="5400000">
            <a:off x="8570595" y="3761069"/>
            <a:ext cx="1783849" cy="748570"/>
            <a:chOff x="8610600" y="2524505"/>
            <a:chExt cx="1783849" cy="748570"/>
          </a:xfrm>
        </p:grpSpPr>
        <p:cxnSp>
          <p:nvCxnSpPr>
            <p:cNvPr id="88" name="Conector Reto 8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Conector Reto 89"/>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91" name="Conector Reto 9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Conector Reto 91"/>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Conector Reto 92"/>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4" name="Grupo 93"/>
          <p:cNvGrpSpPr/>
          <p:nvPr/>
        </p:nvGrpSpPr>
        <p:grpSpPr>
          <a:xfrm rot="5400000" flipH="1">
            <a:off x="9172743" y="2739902"/>
            <a:ext cx="1274445" cy="234950"/>
            <a:chOff x="4152748" y="3524056"/>
            <a:chExt cx="1274569" cy="255373"/>
          </a:xfrm>
        </p:grpSpPr>
        <p:cxnSp>
          <p:nvCxnSpPr>
            <p:cNvPr id="9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96" name="Retângulo 9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97" name="Conector Reto 96"/>
          <p:cNvCxnSpPr/>
          <p:nvPr/>
        </p:nvCxnSpPr>
        <p:spPr>
          <a:xfrm>
            <a:off x="9835508" y="345724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CaixaDeTexto 47"/>
          <p:cNvSpPr txBox="1"/>
          <p:nvPr/>
        </p:nvSpPr>
        <p:spPr>
          <a:xfrm>
            <a:off x="9944549" y="345710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99" name="CaixaDeTexto 47"/>
          <p:cNvSpPr txBox="1"/>
          <p:nvPr/>
        </p:nvSpPr>
        <p:spPr>
          <a:xfrm>
            <a:off x="8932572" y="1751085"/>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10 V</a:t>
            </a:r>
            <a:endParaRPr lang="pt-BR" sz="2800" dirty="0" smtClean="0"/>
          </a:p>
        </p:txBody>
      </p:sp>
      <p:sp>
        <p:nvSpPr>
          <p:cNvPr id="100" name="Caixa de Texto 23"/>
          <p:cNvSpPr txBox="1"/>
          <p:nvPr/>
        </p:nvSpPr>
        <p:spPr>
          <a:xfrm>
            <a:off x="9714865" y="2540000"/>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 5k</a:t>
            </a:r>
            <a:endParaRPr lang="pt-BR" altLang="en-US" sz="2800" dirty="0" smtClean="0">
              <a:latin typeface="Comic Sans MS" panose="030F0702030302020204" pitchFamily="66" charset="0"/>
              <a:cs typeface="Comic Sans MS" panose="030F0702030302020204" pitchFamily="66" charset="0"/>
            </a:endParaRPr>
          </a:p>
        </p:txBody>
      </p:sp>
      <p:grpSp>
        <p:nvGrpSpPr>
          <p:cNvPr id="101" name="Grupo 100"/>
          <p:cNvGrpSpPr/>
          <p:nvPr/>
        </p:nvGrpSpPr>
        <p:grpSpPr>
          <a:xfrm rot="5400000" flipH="1">
            <a:off x="9178458" y="5112262"/>
            <a:ext cx="1274445" cy="234950"/>
            <a:chOff x="4152748" y="3524056"/>
            <a:chExt cx="1274569" cy="255373"/>
          </a:xfrm>
        </p:grpSpPr>
        <p:cxnSp>
          <p:nvCxnSpPr>
            <p:cNvPr id="10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3" name="Retângulo 10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04" name="Caixa de Texto 23"/>
          <p:cNvSpPr txBox="1"/>
          <p:nvPr/>
        </p:nvSpPr>
        <p:spPr>
          <a:xfrm>
            <a:off x="9646920" y="491680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 3k</a:t>
            </a:r>
            <a:endParaRPr lang="pt-BR" altLang="en-US" sz="2800" dirty="0">
              <a:latin typeface="Comic Sans MS" panose="030F0702030302020204" pitchFamily="66" charset="0"/>
              <a:cs typeface="Comic Sans MS" panose="030F0702030302020204" pitchFamily="66" charset="0"/>
            </a:endParaRPr>
          </a:p>
        </p:txBody>
      </p:sp>
      <p:cxnSp>
        <p:nvCxnSpPr>
          <p:cNvPr id="105" name="Conector Reto 104"/>
          <p:cNvCxnSpPr/>
          <p:nvPr/>
        </p:nvCxnSpPr>
        <p:spPr>
          <a:xfrm>
            <a:off x="9636094" y="586645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105"/>
          <p:cNvCxnSpPr/>
          <p:nvPr/>
        </p:nvCxnSpPr>
        <p:spPr>
          <a:xfrm>
            <a:off x="8628380" y="4159250"/>
            <a:ext cx="79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7" name="Caixa de Texto 23"/>
              <p:cNvSpPr txBox="1"/>
              <p:nvPr/>
            </p:nvSpPr>
            <p:spPr>
              <a:xfrm>
                <a:off x="6269355" y="5365750"/>
                <a:ext cx="3150870" cy="742315"/>
              </a:xfrm>
              <a:prstGeom prst="rect">
                <a:avLst/>
              </a:prstGeom>
              <a:noFill/>
            </p:spPr>
            <p:txBody>
              <a:bodyPr wrap="square" rtlCol="0">
                <a:spAutoFit/>
              </a:bodyPr>
              <a:lstStyle/>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𝐵𝐵</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𝐶𝐶</m:t>
                        </m:r>
                      </m:sub>
                    </m:sSub>
                    <m:f>
                      <m:fPr>
                        <m:ctrlPr>
                          <a:rPr lang="en-US" altLang="pt-BR" sz="2800" i="1" dirty="0" smtClean="0">
                            <a:latin typeface="Cambria Math" panose="02040503050406030204" pitchFamily="18" charset="0"/>
                            <a:cs typeface="Cambria Math" panose="02040503050406030204" pitchFamily="18" charset="0"/>
                          </a:rPr>
                        </m:ctrlPr>
                      </m:fPr>
                      <m:num>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num>
                      <m:den>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1</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den>
                    </m:f>
                  </m:oMath>
                </a14:m>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mc:Choice>
        <mc:Fallback>
          <p:sp>
            <p:nvSpPr>
              <p:cNvPr id="107" name="Caixa de Texto 23"/>
              <p:cNvSpPr txBox="1">
                <a:spLocks noRot="1" noChangeAspect="1" noMove="1" noResize="1" noEditPoints="1" noAdjustHandles="1" noChangeArrowheads="1" noChangeShapeType="1" noTextEdit="1"/>
              </p:cNvSpPr>
              <p:nvPr/>
            </p:nvSpPr>
            <p:spPr>
              <a:xfrm>
                <a:off x="6269355" y="5365750"/>
                <a:ext cx="3150870" cy="742315"/>
              </a:xfrm>
              <a:prstGeom prst="rect">
                <a:avLst/>
              </a:prstGeom>
              <a:blipFill rotWithShape="1">
                <a:blip r:embed="rId1"/>
                <a:stretch>
                  <a:fillRect b="-2652"/>
                </a:stretch>
              </a:blipFill>
            </p:spPr>
            <p:txBody>
              <a:bodyPr/>
              <a:lstStyle/>
              <a:p>
                <a:r>
                  <a:rPr lang="pt-BR" altLang="en-US">
                    <a:noFill/>
                  </a:rPr>
                  <a:t> </a:t>
                </a:r>
              </a:p>
            </p:txBody>
          </p:sp>
        </mc:Fallback>
      </mc:AlternateContent>
      <p:grpSp>
        <p:nvGrpSpPr>
          <p:cNvPr id="108" name="Grupo 107"/>
          <p:cNvGrpSpPr/>
          <p:nvPr/>
        </p:nvGrpSpPr>
        <p:grpSpPr>
          <a:xfrm rot="5400000">
            <a:off x="7054533" y="4499293"/>
            <a:ext cx="1224280" cy="508635"/>
            <a:chOff x="14678" y="4274"/>
            <a:chExt cx="1928" cy="801"/>
          </a:xfrm>
        </p:grpSpPr>
        <p:cxnSp>
          <p:nvCxnSpPr>
            <p:cNvPr id="109" name="Conector Reto 108"/>
            <p:cNvCxnSpPr/>
            <p:nvPr/>
          </p:nvCxnSpPr>
          <p:spPr>
            <a:xfrm>
              <a:off x="14678" y="4695"/>
              <a:ext cx="1928"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flipH="1">
            <a:off x="7668428" y="4042922"/>
            <a:ext cx="127444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rgbClr val="F7FD9D"/>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15" name="Caixa de Texto 23"/>
              <p:cNvSpPr txBox="1"/>
              <p:nvPr/>
            </p:nvSpPr>
            <p:spPr>
              <a:xfrm>
                <a:off x="6706870" y="3437890"/>
                <a:ext cx="2713355" cy="521970"/>
              </a:xfrm>
              <a:prstGeom prst="rect">
                <a:avLst/>
              </a:prstGeom>
              <a:noFill/>
            </p:spPr>
            <p:txBody>
              <a:bodyPr wrap="square" rtlCol="0">
                <a:spAutoFit/>
              </a:bodyPr>
              <a:lstStyle/>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sub>
                    </m:sSub>
                    <m:r>
                      <a:rPr lang="en-US" altLang="pt-BR" sz="2800" i="1" dirty="0" smtClean="0">
                        <a:latin typeface="Cambria Math" panose="02040503050406030204" pitchFamily="18" charset="0"/>
                        <a:ea typeface="MS Mincho" charset="0"/>
                        <a:cs typeface="Cambria Math" panose="02040503050406030204" pitchFamily="18" charset="0"/>
                      </a:rPr>
                      <m:t>=</m:t>
                    </m:r>
                    <m:sSub>
                      <m:sSubPr>
                        <m:ctrlPr>
                          <a:rPr lang="en-US" altLang="pt-BR" sz="2800" i="1" dirty="0" smtClean="0">
                            <a:latin typeface="Cambria Math" panose="02040503050406030204" pitchFamily="18" charset="0"/>
                            <a:ea typeface="MS Mincho" charset="0"/>
                            <a:cs typeface="Cambria Math" panose="02040503050406030204" pitchFamily="18" charset="0"/>
                          </a:rPr>
                        </m:ctrlPr>
                      </m:sSubPr>
                      <m:e>
                        <m:r>
                          <a:rPr lang="en-US" altLang="pt-BR" sz="2800" i="1" dirty="0" smtClean="0">
                            <a:latin typeface="Cambria Math" panose="02040503050406030204" pitchFamily="18" charset="0"/>
                            <a:ea typeface="MS Mincho" charset="0"/>
                            <a:cs typeface="Cambria Math" panose="02040503050406030204" pitchFamily="18" charset="0"/>
                          </a:rPr>
                          <m:t>𝑅</m:t>
                        </m:r>
                      </m:e>
                      <m:sub>
                        <m:r>
                          <a:rPr lang="en-US" altLang="pt-BR" sz="2800" i="1" dirty="0" smtClean="0">
                            <a:latin typeface="Cambria Math" panose="02040503050406030204" pitchFamily="18" charset="0"/>
                            <a:ea typeface="MS Mincho" charset="0"/>
                            <a:cs typeface="Cambria Math" panose="02040503050406030204" pitchFamily="18" charset="0"/>
                          </a:rPr>
                          <m:t>𝐵</m:t>
                        </m:r>
                        <m:r>
                          <a:rPr lang="en-US" altLang="pt-BR" sz="2800" i="1" dirty="0" smtClean="0">
                            <a:latin typeface="Cambria Math" panose="02040503050406030204" pitchFamily="18" charset="0"/>
                            <a:ea typeface="MS Mincho" charset="0"/>
                            <a:cs typeface="Cambria Math" panose="02040503050406030204" pitchFamily="18" charset="0"/>
                          </a:rPr>
                          <m:t>1</m:t>
                        </m:r>
                      </m:sub>
                    </m:sSub>
                    <m:r>
                      <a:rPr lang="en-US" altLang="pt-BR" sz="2800" i="1" dirty="0" smtClean="0">
                        <a:latin typeface="Cambria Math" panose="02040503050406030204" pitchFamily="18" charset="0"/>
                        <a:ea typeface="MS Mincho" charset="0"/>
                        <a:cs typeface="Cambria Math" panose="02040503050406030204" pitchFamily="18" charset="0"/>
                      </a:rPr>
                      <m:t>//</m:t>
                    </m:r>
                    <m:sSub>
                      <m:sSubPr>
                        <m:ctrlPr>
                          <a:rPr lang="en-US" altLang="pt-BR" sz="2800" i="1" dirty="0" smtClean="0">
                            <a:latin typeface="Cambria Math" panose="02040503050406030204" pitchFamily="18" charset="0"/>
                            <a:ea typeface="MS Mincho" charset="0"/>
                            <a:cs typeface="Cambria Math" panose="02040503050406030204" pitchFamily="18" charset="0"/>
                          </a:rPr>
                        </m:ctrlPr>
                      </m:sSubPr>
                      <m:e>
                        <m:r>
                          <a:rPr lang="en-US" altLang="pt-BR" sz="2800" i="1" dirty="0" smtClean="0">
                            <a:latin typeface="Cambria Math" panose="02040503050406030204" pitchFamily="18" charset="0"/>
                            <a:ea typeface="MS Mincho" charset="0"/>
                            <a:cs typeface="Cambria Math" panose="02040503050406030204" pitchFamily="18" charset="0"/>
                          </a:rPr>
                          <m:t>𝑅</m:t>
                        </m:r>
                      </m:e>
                      <m:sub>
                        <m:r>
                          <a:rPr lang="en-US" altLang="pt-BR" sz="2800" i="1" dirty="0" smtClean="0">
                            <a:latin typeface="Cambria Math" panose="02040503050406030204" pitchFamily="18" charset="0"/>
                            <a:ea typeface="MS Mincho" charset="0"/>
                            <a:cs typeface="Cambria Math" panose="02040503050406030204" pitchFamily="18" charset="0"/>
                          </a:rPr>
                          <m:t>𝐵</m:t>
                        </m:r>
                        <m:r>
                          <a:rPr lang="en-US" altLang="pt-BR" sz="2800" i="1" dirty="0" smtClean="0">
                            <a:latin typeface="Cambria Math" panose="02040503050406030204" pitchFamily="18" charset="0"/>
                            <a:ea typeface="MS Mincho" charset="0"/>
                            <a:cs typeface="Cambria Math" panose="02040503050406030204" pitchFamily="18" charset="0"/>
                          </a:rPr>
                          <m:t>2</m:t>
                        </m:r>
                      </m:sub>
                    </m:sSub>
                  </m:oMath>
                </a14:m>
                <a:r>
                  <a:rPr lang="pt-BR" altLang="en-US" sz="28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mc:Choice>
        <mc:Fallback>
          <p:sp>
            <p:nvSpPr>
              <p:cNvPr id="115" name="Caixa de Texto 23"/>
              <p:cNvSpPr txBox="1">
                <a:spLocks noRot="1" noChangeAspect="1" noMove="1" noResize="1" noEditPoints="1" noAdjustHandles="1" noChangeArrowheads="1" noChangeShapeType="1" noTextEdit="1"/>
              </p:cNvSpPr>
              <p:nvPr/>
            </p:nvSpPr>
            <p:spPr>
              <a:xfrm>
                <a:off x="6706870" y="3437890"/>
                <a:ext cx="2713355" cy="521970"/>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116" name="Conector Reto 115"/>
          <p:cNvCxnSpPr/>
          <p:nvPr/>
        </p:nvCxnSpPr>
        <p:spPr>
          <a:xfrm>
            <a:off x="7481539" y="536925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CaixaDeTexto 47"/>
          <p:cNvSpPr txBox="1"/>
          <p:nvPr/>
        </p:nvSpPr>
        <p:spPr>
          <a:xfrm>
            <a:off x="8932359" y="4195606"/>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B</a:t>
            </a:r>
            <a:endParaRPr lang="pt-BR" sz="28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6" name="CaixaDeTexto 45"/>
          <p:cNvSpPr txBox="1"/>
          <p:nvPr/>
        </p:nvSpPr>
        <p:spPr>
          <a:xfrm>
            <a:off x="5985510" y="509905"/>
            <a:ext cx="5368290" cy="58356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 análise nodal temos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7" name="Caixa de Texto 76"/>
              <p:cNvSpPr txBox="1"/>
              <p:nvPr/>
            </p:nvSpPr>
            <p:spPr>
              <a:xfrm>
                <a:off x="5525135" y="1267460"/>
                <a:ext cx="6208395" cy="58356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7" name="Caixa de Texto 76"/>
              <p:cNvSpPr txBox="1">
                <a:spLocks noRot="1" noChangeAspect="1" noMove="1" noResize="1" noEditPoints="1" noAdjustHandles="1" noChangeArrowheads="1" noChangeShapeType="1" noTextEdit="1"/>
              </p:cNvSpPr>
              <p:nvPr/>
            </p:nvSpPr>
            <p:spPr>
              <a:xfrm>
                <a:off x="5525135" y="1267460"/>
                <a:ext cx="6208395" cy="58356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8" name="CaixaDeTexto 45"/>
              <p:cNvSpPr txBox="1"/>
              <p:nvPr/>
            </p:nvSpPr>
            <p:spPr>
              <a:xfrm>
                <a:off x="5985510" y="1957070"/>
                <a:ext cx="4824730" cy="937260"/>
              </a:xfrm>
              <a:prstGeom prst="rect">
                <a:avLst/>
              </a:prstGeom>
              <a:noFill/>
            </p:spPr>
            <p:txBody>
              <a:bodyPr wrap="square" rtlCol="0">
                <a:spAutoFit/>
              </a:bodyPr>
              <a:lstStyle/>
              <a:p>
                <a:pPr indent="0">
                  <a:spcBef>
                    <a:spcPts val="600"/>
                  </a:spcBef>
                  <a:spcAft>
                    <a:spcPts val="600"/>
                  </a:spcAft>
                  <a:buFont typeface="+mj-lt"/>
                  <a:buNone/>
                </a:pPr>
                <a:r>
                  <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a:t>
                </a:r>
                <a14:m>
                  <m:oMath xmlns:m="http://schemas.openxmlformats.org/officeDocument/2006/math">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num>
                      <m:den>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den>
                    </m:f>
                  </m:oMath>
                </a14:m>
                <a:r>
                  <a:rPr lang="pt-BR" altLang="en-US" sz="3200"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então</a:t>
                </a:r>
                <a:endPar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78" name="CaixaDeTexto 45"/>
              <p:cNvSpPr txBox="1">
                <a:spLocks noRot="1" noChangeAspect="1" noMove="1" noResize="1" noEditPoints="1" noAdjustHandles="1" noChangeArrowheads="1" noChangeShapeType="1" noTextEdit="1"/>
              </p:cNvSpPr>
              <p:nvPr/>
            </p:nvSpPr>
            <p:spPr>
              <a:xfrm>
                <a:off x="5985510" y="1957070"/>
                <a:ext cx="4824730" cy="937260"/>
              </a:xfrm>
              <a:prstGeom prst="rect">
                <a:avLst/>
              </a:prstGeom>
              <a:blipFill rotWithShape="1">
                <a:blip r:embed="rId2"/>
                <a:stretch>
                  <a:fillRect b="-162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9" name="Caixa de Texto 78"/>
              <p:cNvSpPr txBox="1"/>
              <p:nvPr/>
            </p:nvSpPr>
            <p:spPr>
              <a:xfrm>
                <a:off x="5525135" y="2894330"/>
                <a:ext cx="6207760" cy="108902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𝐵𝐵</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𝐵𝐸</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num>
                        <m:den>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den>
                      </m:f>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9" name="Caixa de Texto 78"/>
              <p:cNvSpPr txBox="1">
                <a:spLocks noRot="1" noChangeAspect="1" noMove="1" noResize="1" noEditPoints="1" noAdjustHandles="1" noChangeArrowheads="1" noChangeShapeType="1" noTextEdit="1"/>
              </p:cNvSpPr>
              <p:nvPr/>
            </p:nvSpPr>
            <p:spPr>
              <a:xfrm>
                <a:off x="5525135" y="2894330"/>
                <a:ext cx="6207760" cy="108902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0" name="Caixa de Texto 79"/>
              <p:cNvSpPr txBox="1"/>
              <p:nvPr/>
            </p:nvSpPr>
            <p:spPr>
              <a:xfrm>
                <a:off x="6174105" y="4304665"/>
                <a:ext cx="4777105" cy="148653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den>
                      </m:f>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0" name="Caixa de Texto 79"/>
              <p:cNvSpPr txBox="1">
                <a:spLocks noRot="1" noChangeAspect="1" noMove="1" noResize="1" noEditPoints="1" noAdjustHandles="1" noChangeArrowheads="1" noChangeShapeType="1" noTextEdit="1"/>
              </p:cNvSpPr>
              <p:nvPr/>
            </p:nvSpPr>
            <p:spPr>
              <a:xfrm>
                <a:off x="6174105" y="4304665"/>
                <a:ext cx="4777105" cy="1486535"/>
              </a:xfrm>
              <a:prstGeom prst="rect">
                <a:avLst/>
              </a:prstGeom>
              <a:blipFill rotWithShape="1">
                <a:blip r:embed="rId4"/>
                <a:stretch>
                  <a:fillRect/>
                </a:stretch>
              </a:blipFill>
            </p:spPr>
            <p:txBody>
              <a:bodyPr/>
              <a:lstStyle/>
              <a:p>
                <a:r>
                  <a:rPr lang="pt-BR" altLang="en-US">
                    <a:noFill/>
                  </a:rPr>
                  <a:t> </a:t>
                </a:r>
              </a:p>
            </p:txBody>
          </p:sp>
        </mc:Fallback>
      </mc:AlternateContent>
      <p:grpSp>
        <p:nvGrpSpPr>
          <p:cNvPr id="3" name="Grupo 2"/>
          <p:cNvGrpSpPr/>
          <p:nvPr/>
        </p:nvGrpSpPr>
        <p:grpSpPr>
          <a:xfrm rot="5400000">
            <a:off x="2593975" y="2937474"/>
            <a:ext cx="1783849" cy="748570"/>
            <a:chOff x="8610600" y="2524505"/>
            <a:chExt cx="1783849" cy="748570"/>
          </a:xfrm>
        </p:grpSpPr>
        <p:cxnSp>
          <p:nvCxnSpPr>
            <p:cNvPr id="6" name="Conector Reto 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 name="Grupo 11"/>
          <p:cNvGrpSpPr/>
          <p:nvPr/>
        </p:nvGrpSpPr>
        <p:grpSpPr>
          <a:xfrm rot="5400000" flipH="1">
            <a:off x="3196123" y="1916307"/>
            <a:ext cx="1274445" cy="234950"/>
            <a:chOff x="4152748" y="3524056"/>
            <a:chExt cx="1274569" cy="255373"/>
          </a:xfrm>
        </p:grpSpPr>
        <p:cxnSp>
          <p:nvCxnSpPr>
            <p:cNvPr id="1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 name="Retângulo 1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cxnSp>
        <p:nvCxnSpPr>
          <p:cNvPr id="15" name="Conector Reto 14"/>
          <p:cNvCxnSpPr/>
          <p:nvPr/>
        </p:nvCxnSpPr>
        <p:spPr>
          <a:xfrm>
            <a:off x="3858888" y="2633649"/>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DeTexto 47"/>
          <p:cNvSpPr txBox="1"/>
          <p:nvPr/>
        </p:nvSpPr>
        <p:spPr>
          <a:xfrm>
            <a:off x="3967929" y="2633506"/>
            <a:ext cx="600075" cy="521970"/>
          </a:xfrm>
          <a:prstGeom prst="rect">
            <a:avLst/>
          </a:prstGeom>
          <a:noFill/>
        </p:spPr>
        <p:txBody>
          <a:bodyPr wrap="none" rtlCol="0">
            <a:spAutoFit/>
          </a:bodyPr>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17" name="CaixaDeTexto 47"/>
          <p:cNvSpPr txBox="1"/>
          <p:nvPr/>
        </p:nvSpPr>
        <p:spPr>
          <a:xfrm>
            <a:off x="2955952" y="927490"/>
            <a:ext cx="1783688" cy="521970"/>
          </a:xfrm>
          <a:prstGeom prst="rect">
            <a:avLst/>
          </a:prstGeom>
          <a:noFill/>
        </p:spPr>
        <p:txBody>
          <a:bodyPr wrap="square" rtlCol="0">
            <a:spAutoFit/>
          </a:bodyPr>
          <a:p>
            <a:r>
              <a:rPr lang="pt-BR" sz="2800" dirty="0" smtClean="0"/>
              <a:t>V</a:t>
            </a:r>
            <a:r>
              <a:rPr lang="pt-BR" sz="2800" baseline="-25000" dirty="0" smtClean="0"/>
              <a:t>CC</a:t>
            </a:r>
            <a:r>
              <a:rPr lang="pt-BR" sz="2800" dirty="0" smtClean="0"/>
              <a:t> = 10 V</a:t>
            </a:r>
            <a:endParaRPr lang="pt-BR" sz="2800" dirty="0" smtClean="0"/>
          </a:p>
        </p:txBody>
      </p:sp>
      <p:sp>
        <p:nvSpPr>
          <p:cNvPr id="18" name="Caixa de Texto 23"/>
          <p:cNvSpPr txBox="1"/>
          <p:nvPr/>
        </p:nvSpPr>
        <p:spPr>
          <a:xfrm>
            <a:off x="3738245" y="1716405"/>
            <a:ext cx="183007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 5k</a:t>
            </a:r>
            <a:endParaRPr lang="pt-BR" altLang="en-US" sz="2800" dirty="0" smtClean="0">
              <a:latin typeface="Comic Sans MS" panose="030F0702030302020204" pitchFamily="66" charset="0"/>
              <a:cs typeface="Comic Sans MS" panose="030F0702030302020204" pitchFamily="66" charset="0"/>
            </a:endParaRPr>
          </a:p>
        </p:txBody>
      </p:sp>
      <p:grpSp>
        <p:nvGrpSpPr>
          <p:cNvPr id="19" name="Grupo 18"/>
          <p:cNvGrpSpPr/>
          <p:nvPr/>
        </p:nvGrpSpPr>
        <p:grpSpPr>
          <a:xfrm rot="5400000" flipH="1">
            <a:off x="3201838" y="4288667"/>
            <a:ext cx="1274445" cy="234950"/>
            <a:chOff x="4152748" y="3524056"/>
            <a:chExt cx="1274569" cy="255373"/>
          </a:xfrm>
        </p:grpSpPr>
        <p:cxnSp>
          <p:nvCxnSpPr>
            <p:cNvPr id="2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1" name="Retângulo 2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sp>
        <p:nvSpPr>
          <p:cNvPr id="22" name="Caixa de Texto 23"/>
          <p:cNvSpPr txBox="1"/>
          <p:nvPr/>
        </p:nvSpPr>
        <p:spPr>
          <a:xfrm>
            <a:off x="3670300" y="4093210"/>
            <a:ext cx="202057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 3k</a:t>
            </a:r>
            <a:endParaRPr lang="pt-BR" altLang="en-US" sz="2800" dirty="0">
              <a:latin typeface="Comic Sans MS" panose="030F0702030302020204" pitchFamily="66" charset="0"/>
              <a:cs typeface="Comic Sans MS" panose="030F0702030302020204" pitchFamily="66" charset="0"/>
            </a:endParaRPr>
          </a:p>
        </p:txBody>
      </p:sp>
      <p:cxnSp>
        <p:nvCxnSpPr>
          <p:cNvPr id="23" name="Conector Reto 22"/>
          <p:cNvCxnSpPr/>
          <p:nvPr/>
        </p:nvCxnSpPr>
        <p:spPr>
          <a:xfrm>
            <a:off x="3659474" y="504286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a:off x="2651760" y="3335655"/>
            <a:ext cx="79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7" name="Caixa de Texto 23"/>
              <p:cNvSpPr txBox="1"/>
              <p:nvPr/>
            </p:nvSpPr>
            <p:spPr>
              <a:xfrm>
                <a:off x="292735" y="4549775"/>
                <a:ext cx="3150870" cy="742315"/>
              </a:xfrm>
              <a:prstGeom prst="rect">
                <a:avLst/>
              </a:prstGeom>
              <a:noFill/>
            </p:spPr>
            <p:txBody>
              <a:bodyPr wrap="square" rtlCol="0">
                <a:spAutoFit/>
              </a:bodyPr>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𝐵𝐵</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𝐶𝐶</m:t>
                        </m:r>
                      </m:sub>
                    </m:sSub>
                    <m:f>
                      <m:fPr>
                        <m:ctrlPr>
                          <a:rPr lang="en-US" altLang="pt-BR" sz="2800" i="1" dirty="0" smtClean="0">
                            <a:latin typeface="Cambria Math" panose="02040503050406030204" pitchFamily="18" charset="0"/>
                            <a:cs typeface="Cambria Math" panose="02040503050406030204" pitchFamily="18" charset="0"/>
                          </a:rPr>
                        </m:ctrlPr>
                      </m:fPr>
                      <m:num>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num>
                      <m:den>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1</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den>
                    </m:f>
                  </m:oMath>
                </a14:m>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mc:Choice>
        <mc:Fallback>
          <p:sp>
            <p:nvSpPr>
              <p:cNvPr id="107" name="Caixa de Texto 23"/>
              <p:cNvSpPr txBox="1">
                <a:spLocks noRot="1" noChangeAspect="1" noMove="1" noResize="1" noEditPoints="1" noAdjustHandles="1" noChangeArrowheads="1" noChangeShapeType="1" noTextEdit="1"/>
              </p:cNvSpPr>
              <p:nvPr/>
            </p:nvSpPr>
            <p:spPr>
              <a:xfrm>
                <a:off x="292735" y="4549775"/>
                <a:ext cx="3150870" cy="742315"/>
              </a:xfrm>
              <a:prstGeom prst="rect">
                <a:avLst/>
              </a:prstGeom>
              <a:blipFill rotWithShape="1">
                <a:blip r:embed="rId5"/>
                <a:stretch>
                  <a:fillRect b="-2652"/>
                </a:stretch>
              </a:blipFill>
            </p:spPr>
            <p:txBody>
              <a:bodyPr/>
              <a:lstStyle/>
              <a:p>
                <a:r>
                  <a:rPr lang="pt-BR" altLang="en-US">
                    <a:noFill/>
                  </a:rPr>
                  <a:t> </a:t>
                </a:r>
              </a:p>
            </p:txBody>
          </p:sp>
        </mc:Fallback>
      </mc:AlternateContent>
      <p:grpSp>
        <p:nvGrpSpPr>
          <p:cNvPr id="25" name="Grupo 24"/>
          <p:cNvGrpSpPr/>
          <p:nvPr/>
        </p:nvGrpSpPr>
        <p:grpSpPr>
          <a:xfrm rot="5400000">
            <a:off x="1077913" y="3675698"/>
            <a:ext cx="1224280" cy="508635"/>
            <a:chOff x="14678" y="4274"/>
            <a:chExt cx="1928" cy="801"/>
          </a:xfrm>
        </p:grpSpPr>
        <p:cxnSp>
          <p:nvCxnSpPr>
            <p:cNvPr id="26" name="Conector Reto 25"/>
            <p:cNvCxnSpPr/>
            <p:nvPr/>
          </p:nvCxnSpPr>
          <p:spPr>
            <a:xfrm>
              <a:off x="14678" y="4695"/>
              <a:ext cx="1928"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27" name="Elipse 26"/>
            <p:cNvSpPr/>
            <p:nvPr/>
          </p:nvSpPr>
          <p:spPr>
            <a:xfrm>
              <a:off x="15478" y="4274"/>
              <a:ext cx="850" cy="801"/>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28" name="Caixa de Texto 27"/>
            <p:cNvSpPr txBox="1"/>
            <p:nvPr/>
          </p:nvSpPr>
          <p:spPr>
            <a:xfrm>
              <a:off x="15406" y="4350"/>
              <a:ext cx="450" cy="628"/>
            </a:xfrm>
            <a:prstGeom prst="rect">
              <a:avLst/>
            </a:prstGeom>
            <a:noFill/>
          </p:spPr>
          <p:txBody>
            <a:bodyPr wrap="square" rtlCol="0">
              <a:spAutoFit/>
            </a:bodyPr>
            <a:p>
              <a:r>
                <a:rPr lang="pt-BR" altLang="en-US" sz="2000" b="1"/>
                <a:t>+</a:t>
              </a:r>
              <a:endParaRPr lang="pt-BR" altLang="en-US" sz="2000" b="1"/>
            </a:p>
          </p:txBody>
        </p:sp>
      </p:grpSp>
      <p:grpSp>
        <p:nvGrpSpPr>
          <p:cNvPr id="29" name="Grupo 28"/>
          <p:cNvGrpSpPr/>
          <p:nvPr/>
        </p:nvGrpSpPr>
        <p:grpSpPr>
          <a:xfrm rot="10800000" flipH="1">
            <a:off x="1676568" y="3202182"/>
            <a:ext cx="1274445" cy="234950"/>
            <a:chOff x="4152748" y="3542001"/>
            <a:chExt cx="1274569" cy="255373"/>
          </a:xfrm>
        </p:grpSpPr>
        <p:cxnSp>
          <p:nvCxnSpPr>
            <p:cNvPr id="30" name="Conector Reto 79"/>
            <p:cNvCxnSpPr/>
            <p:nvPr/>
          </p:nvCxnSpPr>
          <p:spPr>
            <a:xfrm flipV="1">
              <a:off x="4152748" y="3657508"/>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1" name="Retângulo 30"/>
            <p:cNvSpPr/>
            <p:nvPr/>
          </p:nvSpPr>
          <p:spPr>
            <a:xfrm>
              <a:off x="4606140" y="3542001"/>
              <a:ext cx="476096" cy="255373"/>
            </a:xfrm>
            <a:prstGeom prst="rect">
              <a:avLst/>
            </a:prstGeom>
            <a:solidFill>
              <a:srgbClr val="F7FD9D"/>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mc:AlternateContent xmlns:mc="http://schemas.openxmlformats.org/markup-compatibility/2006">
        <mc:Choice xmlns:a14="http://schemas.microsoft.com/office/drawing/2010/main" Requires="a14">
          <p:sp>
            <p:nvSpPr>
              <p:cNvPr id="115" name="Caixa de Texto 23"/>
              <p:cNvSpPr txBox="1"/>
              <p:nvPr/>
            </p:nvSpPr>
            <p:spPr>
              <a:xfrm>
                <a:off x="730250" y="2614295"/>
                <a:ext cx="2713355" cy="521970"/>
              </a:xfrm>
              <a:prstGeom prst="rect">
                <a:avLst/>
              </a:prstGeom>
              <a:noFill/>
            </p:spPr>
            <p:txBody>
              <a:bodyPr wrap="square" rtlCol="0">
                <a:spAutoFit/>
              </a:bodyPr>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sub>
                    </m:sSub>
                    <m:r>
                      <a:rPr lang="en-US" altLang="pt-BR" sz="2800" i="1" dirty="0" smtClean="0">
                        <a:latin typeface="Cambria Math" panose="02040503050406030204" pitchFamily="18" charset="0"/>
                        <a:ea typeface="MS Mincho" charset="0"/>
                        <a:cs typeface="Cambria Math" panose="02040503050406030204" pitchFamily="18" charset="0"/>
                      </a:rPr>
                      <m:t>=</m:t>
                    </m:r>
                    <m:sSub>
                      <m:sSubPr>
                        <m:ctrlPr>
                          <a:rPr lang="en-US" altLang="pt-BR" sz="2800" i="1" dirty="0" smtClean="0">
                            <a:latin typeface="Cambria Math" panose="02040503050406030204" pitchFamily="18" charset="0"/>
                            <a:ea typeface="MS Mincho" charset="0"/>
                            <a:cs typeface="Cambria Math" panose="02040503050406030204" pitchFamily="18" charset="0"/>
                          </a:rPr>
                        </m:ctrlPr>
                      </m:sSubPr>
                      <m:e>
                        <m:r>
                          <a:rPr lang="en-US" altLang="pt-BR" sz="2800" i="1" dirty="0" smtClean="0">
                            <a:latin typeface="Cambria Math" panose="02040503050406030204" pitchFamily="18" charset="0"/>
                            <a:ea typeface="MS Mincho" charset="0"/>
                            <a:cs typeface="Cambria Math" panose="02040503050406030204" pitchFamily="18" charset="0"/>
                          </a:rPr>
                          <m:t>𝑅</m:t>
                        </m:r>
                      </m:e>
                      <m:sub>
                        <m:r>
                          <a:rPr lang="en-US" altLang="pt-BR" sz="2800" i="1" dirty="0" smtClean="0">
                            <a:latin typeface="Cambria Math" panose="02040503050406030204" pitchFamily="18" charset="0"/>
                            <a:ea typeface="MS Mincho" charset="0"/>
                            <a:cs typeface="Cambria Math" panose="02040503050406030204" pitchFamily="18" charset="0"/>
                          </a:rPr>
                          <m:t>𝐵</m:t>
                        </m:r>
                        <m:r>
                          <a:rPr lang="en-US" altLang="pt-BR" sz="2800" i="1" dirty="0" smtClean="0">
                            <a:latin typeface="Cambria Math" panose="02040503050406030204" pitchFamily="18" charset="0"/>
                            <a:ea typeface="MS Mincho" charset="0"/>
                            <a:cs typeface="Cambria Math" panose="02040503050406030204" pitchFamily="18" charset="0"/>
                          </a:rPr>
                          <m:t>1</m:t>
                        </m:r>
                      </m:sub>
                    </m:sSub>
                    <m:r>
                      <a:rPr lang="en-US" altLang="pt-BR" sz="2800" i="1" dirty="0" smtClean="0">
                        <a:latin typeface="Cambria Math" panose="02040503050406030204" pitchFamily="18" charset="0"/>
                        <a:ea typeface="MS Mincho" charset="0"/>
                        <a:cs typeface="Cambria Math" panose="02040503050406030204" pitchFamily="18" charset="0"/>
                      </a:rPr>
                      <m:t>//</m:t>
                    </m:r>
                    <m:sSub>
                      <m:sSubPr>
                        <m:ctrlPr>
                          <a:rPr lang="en-US" altLang="pt-BR" sz="2800" i="1" dirty="0" smtClean="0">
                            <a:latin typeface="Cambria Math" panose="02040503050406030204" pitchFamily="18" charset="0"/>
                            <a:ea typeface="MS Mincho" charset="0"/>
                            <a:cs typeface="Cambria Math" panose="02040503050406030204" pitchFamily="18" charset="0"/>
                          </a:rPr>
                        </m:ctrlPr>
                      </m:sSubPr>
                      <m:e>
                        <m:r>
                          <a:rPr lang="en-US" altLang="pt-BR" sz="2800" i="1" dirty="0" smtClean="0">
                            <a:latin typeface="Cambria Math" panose="02040503050406030204" pitchFamily="18" charset="0"/>
                            <a:ea typeface="MS Mincho" charset="0"/>
                            <a:cs typeface="Cambria Math" panose="02040503050406030204" pitchFamily="18" charset="0"/>
                          </a:rPr>
                          <m:t>𝑅</m:t>
                        </m:r>
                      </m:e>
                      <m:sub>
                        <m:r>
                          <a:rPr lang="en-US" altLang="pt-BR" sz="2800" i="1" dirty="0" smtClean="0">
                            <a:latin typeface="Cambria Math" panose="02040503050406030204" pitchFamily="18" charset="0"/>
                            <a:ea typeface="MS Mincho" charset="0"/>
                            <a:cs typeface="Cambria Math" panose="02040503050406030204" pitchFamily="18" charset="0"/>
                          </a:rPr>
                          <m:t>𝐵</m:t>
                        </m:r>
                        <m:r>
                          <a:rPr lang="en-US" altLang="pt-BR" sz="2800" i="1" dirty="0" smtClean="0">
                            <a:latin typeface="Cambria Math" panose="02040503050406030204" pitchFamily="18" charset="0"/>
                            <a:ea typeface="MS Mincho" charset="0"/>
                            <a:cs typeface="Cambria Math" panose="02040503050406030204" pitchFamily="18" charset="0"/>
                          </a:rPr>
                          <m:t>2</m:t>
                        </m:r>
                      </m:sub>
                    </m:sSub>
                  </m:oMath>
                </a14:m>
                <a:r>
                  <a:rPr lang="pt-BR" altLang="en-US" sz="28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mc:Choice>
        <mc:Fallback>
          <p:sp>
            <p:nvSpPr>
              <p:cNvPr id="115" name="Caixa de Texto 23"/>
              <p:cNvSpPr txBox="1">
                <a:spLocks noRot="1" noChangeAspect="1" noMove="1" noResize="1" noEditPoints="1" noAdjustHandles="1" noChangeArrowheads="1" noChangeShapeType="1" noTextEdit="1"/>
              </p:cNvSpPr>
              <p:nvPr/>
            </p:nvSpPr>
            <p:spPr>
              <a:xfrm>
                <a:off x="730250" y="2614295"/>
                <a:ext cx="2713355" cy="521970"/>
              </a:xfrm>
              <a:prstGeom prst="rect">
                <a:avLst/>
              </a:prstGeom>
              <a:blipFill rotWithShape="1">
                <a:blip r:embed="rId6"/>
                <a:stretch>
                  <a:fillRect/>
                </a:stretch>
              </a:blipFill>
            </p:spPr>
            <p:txBody>
              <a:bodyPr/>
              <a:lstStyle/>
              <a:p>
                <a:r>
                  <a:rPr lang="pt-BR" altLang="en-US">
                    <a:noFill/>
                  </a:rPr>
                  <a:t> </a:t>
                </a:r>
              </a:p>
            </p:txBody>
          </p:sp>
        </mc:Fallback>
      </mc:AlternateContent>
      <p:cxnSp>
        <p:nvCxnSpPr>
          <p:cNvPr id="32" name="Conector Reto 31"/>
          <p:cNvCxnSpPr/>
          <p:nvPr/>
        </p:nvCxnSpPr>
        <p:spPr>
          <a:xfrm>
            <a:off x="1504919" y="454565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CaixaDeTexto 47"/>
          <p:cNvSpPr txBox="1"/>
          <p:nvPr/>
        </p:nvSpPr>
        <p:spPr>
          <a:xfrm>
            <a:off x="2955739" y="3372011"/>
            <a:ext cx="600075" cy="521970"/>
          </a:xfrm>
          <a:prstGeom prst="rect">
            <a:avLst/>
          </a:prstGeom>
          <a:noFill/>
        </p:spPr>
        <p:txBody>
          <a:bodyPr wrap="none" rtlCol="0">
            <a:spAutoFit/>
          </a:bodyPr>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B</a:t>
            </a:r>
            <a:endParaRPr lang="pt-BR" sz="2800" i="1" baseline="-25000" dirty="0" smtClean="0">
              <a:latin typeface="Century Schoolbook" panose="02040604050505020304" pitchFamily="18" charset="0"/>
              <a:ea typeface="Cambria Math" panose="02040503050406030204" pitchFamily="18" charset="0"/>
            </a:endParaRPr>
          </a:p>
        </p:txBody>
      </p:sp>
      <p:sp>
        <p:nvSpPr>
          <p:cNvPr id="4" name="CaixaDeTexto 45"/>
          <p:cNvSpPr txBox="1"/>
          <p:nvPr/>
        </p:nvSpPr>
        <p:spPr>
          <a:xfrm>
            <a:off x="292735" y="5638165"/>
            <a:ext cx="5879465" cy="953135"/>
          </a:xfrm>
          <a:prstGeom prst="rect">
            <a:avLst/>
          </a:prstGeom>
          <a:noFill/>
        </p:spPr>
        <p:txBody>
          <a:bodyPr wrap="square" rtlCol="0">
            <a:spAutoFit/>
          </a:bodyPr>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Circuito para cálculo da polarização </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80" name="Caixa de Texto 79"/>
              <p:cNvSpPr txBox="1"/>
              <p:nvPr/>
            </p:nvSpPr>
            <p:spPr>
              <a:xfrm>
                <a:off x="3859530" y="711835"/>
                <a:ext cx="4472940" cy="148653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den>
                      </m:f>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0" name="Caixa de Texto 79"/>
              <p:cNvSpPr txBox="1">
                <a:spLocks noRot="1" noChangeAspect="1" noMove="1" noResize="1" noEditPoints="1" noAdjustHandles="1" noChangeArrowheads="1" noChangeShapeType="1" noTextEdit="1"/>
              </p:cNvSpPr>
              <p:nvPr/>
            </p:nvSpPr>
            <p:spPr>
              <a:xfrm>
                <a:off x="3859530" y="711835"/>
                <a:ext cx="4472940" cy="148653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7" name="CaixaDeTexto 45"/>
              <p:cNvSpPr txBox="1"/>
              <p:nvPr/>
            </p:nvSpPr>
            <p:spPr>
              <a:xfrm>
                <a:off x="320675" y="2689860"/>
                <a:ext cx="11586845" cy="355346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ficar bem determinado é bom que</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14:m>
                  <m:oMath xmlns:m="http://schemas.openxmlformats.org/officeDocument/2006/math">
                    <m:sSub>
                      <m:sSubPr>
                        <m:ctrlP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&gt;&gt;</m:t>
                    </m:r>
                    <m:sSub>
                      <m:sSubPr>
                        <m:ctrlP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oMath>
                </a14:m>
                <a:endPar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457200" indent="-457200" algn="l">
                  <a:spcBef>
                    <a:spcPts val="600"/>
                  </a:spcBef>
                  <a:spcAft>
                    <a:spcPts val="600"/>
                  </a:spcAft>
                  <a:buFont typeface="Arial" panose="020B0604020202020204" pitchFamily="34" charset="0"/>
                  <a:buChar char="•"/>
                </a:pPr>
                <a14:m>
                  <m:oMath xmlns:m="http://schemas.openxmlformats.org/officeDocument/2006/math">
                    <m:sSub>
                      <m:sSubPr>
                        <m:ctrlP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&gt;&gt;</m:t>
                    </m:r>
                    <m:f>
                      <m:fPr>
                        <m:ctrlP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num>
                      <m:den>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oMath>
                </a14:m>
                <a:endPar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ctr">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Essas condicões entram em contradição com outras que podemos desejar para o bom funcionamento do amplificador</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320675" y="2689860"/>
                <a:ext cx="11586845" cy="3553460"/>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697865" y="462915"/>
            <a:ext cx="10998200" cy="143446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50000"/>
              </a:lnSpc>
              <a:buFont typeface="Arial" panose="020B0604020202020204" pitchFamily="34" charset="0"/>
              <a:buNone/>
            </a:pPr>
            <a:r>
              <a:rPr lang="pt-BR" b="1" dirty="0" smtClean="0">
                <a:solidFill>
                  <a:srgbClr val="C00000"/>
                </a:solidFill>
                <a:latin typeface="Comic Sans MS" panose="030F0702030302020204" pitchFamily="66" charset="0"/>
              </a:rPr>
              <a:t>Um sinal qualquer pode ser escrito como a </a:t>
            </a:r>
            <a:r>
              <a:rPr lang="pt-BR" b="1" dirty="0" err="1" smtClean="0">
                <a:solidFill>
                  <a:srgbClr val="C00000"/>
                </a:solidFill>
                <a:latin typeface="Comic Sans MS" panose="030F0702030302020204" pitchFamily="66" charset="0"/>
              </a:rPr>
              <a:t>convolução</a:t>
            </a:r>
            <a:r>
              <a:rPr lang="pt-BR" b="1" dirty="0" smtClean="0">
                <a:solidFill>
                  <a:srgbClr val="C00000"/>
                </a:solidFill>
                <a:latin typeface="Comic Sans MS" panose="030F0702030302020204" pitchFamily="66" charset="0"/>
              </a:rPr>
              <a:t> com o impulso</a:t>
            </a:r>
            <a:endParaRPr lang="pt-BR" sz="2000" b="1" dirty="0" smtClean="0">
              <a:solidFill>
                <a:schemeClr val="tx2">
                  <a:lumMod val="50000"/>
                </a:schemeClr>
              </a:solidFill>
              <a:latin typeface="Comic Sans MS" panose="030F0702030302020204" pitchFamily="66" charset="0"/>
            </a:endParaRPr>
          </a:p>
          <a:p>
            <a:pPr marL="0" indent="0">
              <a:lnSpc>
                <a:spcPct val="120000"/>
              </a:lnSpc>
              <a:buNone/>
            </a:pPr>
            <a:endParaRPr lang="pt-BR" sz="1200" b="1" dirty="0">
              <a:solidFill>
                <a:schemeClr val="tx2">
                  <a:lumMod val="50000"/>
                </a:schemeClr>
              </a:solidFill>
              <a:latin typeface="Comic Sans MS" panose="030F0702030302020204" pitchFamily="66" charset="0"/>
            </a:endParaRPr>
          </a:p>
          <a:p>
            <a:pPr marL="0" indent="0">
              <a:lnSpc>
                <a:spcPct val="120000"/>
              </a:lnSpc>
              <a:buFont typeface="Arial" panose="020B0604020202020204" pitchFamily="34" charset="0"/>
              <a:buNone/>
            </a:pPr>
            <a:endParaRPr lang="pt-BR" sz="1600" b="1" dirty="0" smtClean="0">
              <a:solidFill>
                <a:schemeClr val="tx2">
                  <a:lumMod val="50000"/>
                </a:schemeClr>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5" name="Retângulo 4"/>
              <p:cNvSpPr/>
              <p:nvPr/>
            </p:nvSpPr>
            <p:spPr>
              <a:xfrm>
                <a:off x="697833" y="1648326"/>
                <a:ext cx="10118556" cy="2179955"/>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r>
                        <a:rPr lang="pt-BR" sz="2800" b="1" i="1" smtClean="0">
                          <a:solidFill>
                            <a:schemeClr val="tx2">
                              <a:lumMod val="50000"/>
                            </a:schemeClr>
                          </a:solidFill>
                          <a:latin typeface="Cambria Math" panose="02040503050406030204" pitchFamily="18" charset="0"/>
                          <a:ea typeface="Cambria Math" panose="02040503050406030204" pitchFamily="18" charset="0"/>
                        </a:rPr>
                        <m:t>𝒇</m:t>
                      </m:r>
                      <m:d>
                        <m:dPr>
                          <m:ctrlPr>
                            <a:rPr lang="pt-BR" sz="2800" b="1" i="1" smtClean="0">
                              <a:solidFill>
                                <a:schemeClr val="tx2">
                                  <a:lumMod val="50000"/>
                                </a:schemeClr>
                              </a:solidFill>
                              <a:latin typeface="Cambria Math" panose="02040503050406030204" pitchFamily="18" charset="0"/>
                              <a:ea typeface="Cambria Math" panose="02040503050406030204" pitchFamily="18" charset="0"/>
                            </a:rPr>
                          </m:ctrlPr>
                        </m:dPr>
                        <m:e>
                          <m:r>
                            <a:rPr lang="pt-BR" sz="2800" b="1" i="1" smtClean="0">
                              <a:solidFill>
                                <a:schemeClr val="tx2">
                                  <a:lumMod val="50000"/>
                                </a:schemeClr>
                              </a:solidFill>
                              <a:latin typeface="Cambria Math" panose="02040503050406030204" pitchFamily="18" charset="0"/>
                              <a:ea typeface="Cambria Math" panose="02040503050406030204" pitchFamily="18" charset="0"/>
                            </a:rPr>
                            <m:t>𝒕</m:t>
                          </m:r>
                        </m:e>
                      </m:d>
                      <m:r>
                        <a:rPr lang="pt-BR" sz="2800" b="1" i="1" smtClean="0">
                          <a:solidFill>
                            <a:schemeClr val="tx2">
                              <a:lumMod val="50000"/>
                            </a:schemeClr>
                          </a:solidFill>
                          <a:latin typeface="Cambria Math" panose="02040503050406030204" pitchFamily="18" charset="0"/>
                          <a:ea typeface="Cambria Math" panose="02040503050406030204" pitchFamily="18" charset="0"/>
                        </a:rPr>
                        <m:t>=</m:t>
                      </m:r>
                      <m:r>
                        <a:rPr lang="pt-BR" sz="28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800" b="1" i="1">
                              <a:solidFill>
                                <a:schemeClr val="tx2">
                                  <a:lumMod val="50000"/>
                                </a:schemeClr>
                              </a:solidFill>
                              <a:latin typeface="Cambria Math" panose="02040503050406030204" pitchFamily="18" charset="0"/>
                              <a:ea typeface="Cambria Math" panose="02040503050406030204" pitchFamily="18" charset="0"/>
                            </a:rPr>
                          </m:ctrlPr>
                        </m:dPr>
                        <m:e>
                          <m:r>
                            <a:rPr lang="pt-BR" sz="2800" b="1" i="1">
                              <a:solidFill>
                                <a:schemeClr val="tx2">
                                  <a:lumMod val="50000"/>
                                </a:schemeClr>
                              </a:solidFill>
                              <a:latin typeface="Cambria Math" panose="02040503050406030204" pitchFamily="18" charset="0"/>
                              <a:ea typeface="Cambria Math" panose="02040503050406030204" pitchFamily="18" charset="0"/>
                            </a:rPr>
                            <m:t>𝒕</m:t>
                          </m:r>
                        </m:e>
                      </m:d>
                      <m:r>
                        <a:rPr lang="pt-BR" sz="2800" b="1" i="1">
                          <a:solidFill>
                            <a:schemeClr val="tx2">
                              <a:lumMod val="50000"/>
                            </a:schemeClr>
                          </a:solidFill>
                          <a:latin typeface="Cambria Math" panose="02040503050406030204" pitchFamily="18" charset="0"/>
                          <a:ea typeface="Cambria Math" panose="02040503050406030204" pitchFamily="18" charset="0"/>
                        </a:rPr>
                        <m:t>⊛</m:t>
                      </m:r>
                      <m:r>
                        <a:rPr lang="pt-BR" sz="2800" b="1" i="1" smtClean="0">
                          <a:solidFill>
                            <a:schemeClr val="tx2">
                              <a:lumMod val="50000"/>
                            </a:schemeClr>
                          </a:solidFill>
                          <a:latin typeface="Cambria Math" panose="02040503050406030204" pitchFamily="18" charset="0"/>
                          <a:ea typeface="Cambria Math" panose="02040503050406030204" pitchFamily="18" charset="0"/>
                        </a:rPr>
                        <m:t>𝜹</m:t>
                      </m:r>
                      <m:d>
                        <m:dPr>
                          <m:ctrlPr>
                            <a:rPr lang="pt-BR" sz="2800" b="1" i="1">
                              <a:solidFill>
                                <a:schemeClr val="tx2">
                                  <a:lumMod val="50000"/>
                                </a:schemeClr>
                              </a:solidFill>
                              <a:latin typeface="Cambria Math" panose="02040503050406030204" pitchFamily="18" charset="0"/>
                              <a:ea typeface="Cambria Math" panose="02040503050406030204" pitchFamily="18" charset="0"/>
                            </a:rPr>
                          </m:ctrlPr>
                        </m:dPr>
                        <m:e>
                          <m:r>
                            <a:rPr lang="pt-BR" sz="2800" b="1" i="1">
                              <a:solidFill>
                                <a:schemeClr val="tx2">
                                  <a:lumMod val="50000"/>
                                </a:schemeClr>
                              </a:solidFill>
                              <a:latin typeface="Cambria Math" panose="02040503050406030204" pitchFamily="18" charset="0"/>
                              <a:ea typeface="Cambria Math" panose="02040503050406030204" pitchFamily="18" charset="0"/>
                            </a:rPr>
                            <m:t>𝒕</m:t>
                          </m:r>
                        </m:e>
                      </m:d>
                      <m:r>
                        <a:rPr lang="pt-BR" sz="2800" b="1" i="1">
                          <a:solidFill>
                            <a:schemeClr val="tx2">
                              <a:lumMod val="50000"/>
                            </a:schemeClr>
                          </a:solidFill>
                          <a:latin typeface="Cambria Math" panose="02040503050406030204" pitchFamily="18" charset="0"/>
                          <a:ea typeface="Cambria Math" panose="02040503050406030204" pitchFamily="18" charset="0"/>
                        </a:rPr>
                        <m:t>=</m:t>
                      </m:r>
                      <m:d>
                        <m:dPr>
                          <m:ctrlPr>
                            <a:rPr lang="pt-BR" sz="2800" b="1" i="1">
                              <a:solidFill>
                                <a:schemeClr val="tx2">
                                  <a:lumMod val="50000"/>
                                </a:schemeClr>
                              </a:solidFill>
                              <a:latin typeface="Cambria Math" panose="02040503050406030204" pitchFamily="18" charset="0"/>
                              <a:ea typeface="Cambria Math" panose="02040503050406030204" pitchFamily="18" charset="0"/>
                            </a:rPr>
                          </m:ctrlPr>
                        </m:dPr>
                        <m:e>
                          <m:nary>
                            <m:naryPr>
                              <m:ctrlPr>
                                <a:rPr lang="pt-BR" sz="2800" b="1" i="1">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sz="2800" b="1" i="1">
                                  <a:solidFill>
                                    <a:schemeClr val="tx2">
                                      <a:lumMod val="50000"/>
                                    </a:schemeClr>
                                  </a:solidFill>
                                  <a:latin typeface="Cambria Math" panose="02040503050406030204" pitchFamily="18" charset="0"/>
                                  <a:ea typeface="Cambria Math" panose="02040503050406030204" pitchFamily="18" charset="0"/>
                                </a:rPr>
                                <m:t>−</m:t>
                              </m:r>
                              <m:r>
                                <a:rPr lang="pt-BR" sz="2800" b="1" i="1">
                                  <a:solidFill>
                                    <a:schemeClr val="tx2">
                                      <a:lumMod val="50000"/>
                                    </a:schemeClr>
                                  </a:solidFill>
                                  <a:latin typeface="Cambria Math" panose="02040503050406030204" pitchFamily="18" charset="0"/>
                                  <a:ea typeface="Cambria Math" panose="02040503050406030204" pitchFamily="18" charset="0"/>
                                </a:rPr>
                                <m:t>∞</m:t>
                              </m:r>
                            </m:sub>
                            <m:sup>
                              <m:r>
                                <a:rPr lang="pt-BR" sz="2800" b="1" i="1">
                                  <a:solidFill>
                                    <a:schemeClr val="tx2">
                                      <a:lumMod val="50000"/>
                                    </a:schemeClr>
                                  </a:solidFill>
                                  <a:latin typeface="Cambria Math" panose="02040503050406030204" pitchFamily="18" charset="0"/>
                                  <a:ea typeface="Cambria Math" panose="02040503050406030204" pitchFamily="18" charset="0"/>
                                </a:rPr>
                                <m:t>+∞</m:t>
                              </m:r>
                            </m:sup>
                            <m:e>
                              <m:r>
                                <a:rPr lang="pt-BR" sz="28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800" b="1" i="1">
                                      <a:solidFill>
                                        <a:schemeClr val="tx2">
                                          <a:lumMod val="50000"/>
                                        </a:schemeClr>
                                      </a:solidFill>
                                      <a:latin typeface="Cambria Math" panose="02040503050406030204" pitchFamily="18" charset="0"/>
                                      <a:ea typeface="Cambria Math" panose="02040503050406030204" pitchFamily="18" charset="0"/>
                                    </a:rPr>
                                  </m:ctrlPr>
                                </m:dPr>
                                <m:e>
                                  <m:r>
                                    <a:rPr lang="pt-BR" sz="2800" b="1" i="1">
                                      <a:solidFill>
                                        <a:schemeClr val="tx2">
                                          <a:lumMod val="50000"/>
                                        </a:schemeClr>
                                      </a:solidFill>
                                      <a:latin typeface="Cambria Math" panose="02040503050406030204" pitchFamily="18" charset="0"/>
                                      <a:ea typeface="Cambria Math" panose="02040503050406030204" pitchFamily="18" charset="0"/>
                                    </a:rPr>
                                    <m:t>𝝉</m:t>
                                  </m:r>
                                </m:e>
                              </m:d>
                              <m:r>
                                <a:rPr lang="pt-BR" sz="2800" b="1" i="1" smtClean="0">
                                  <a:solidFill>
                                    <a:schemeClr val="tx2">
                                      <a:lumMod val="50000"/>
                                    </a:schemeClr>
                                  </a:solidFill>
                                  <a:latin typeface="Cambria Math" panose="02040503050406030204" pitchFamily="18" charset="0"/>
                                  <a:ea typeface="Cambria Math" panose="02040503050406030204" pitchFamily="18" charset="0"/>
                                </a:rPr>
                                <m:t>𝜹</m:t>
                              </m:r>
                              <m:d>
                                <m:dPr>
                                  <m:ctrlPr>
                                    <a:rPr lang="pt-BR" sz="2800" b="1" i="1">
                                      <a:solidFill>
                                        <a:schemeClr val="tx2">
                                          <a:lumMod val="50000"/>
                                        </a:schemeClr>
                                      </a:solidFill>
                                      <a:latin typeface="Cambria Math" panose="02040503050406030204" pitchFamily="18" charset="0"/>
                                      <a:ea typeface="Cambria Math" panose="02040503050406030204" pitchFamily="18" charset="0"/>
                                    </a:rPr>
                                  </m:ctrlPr>
                                </m:dPr>
                                <m:e>
                                  <m:r>
                                    <a:rPr lang="pt-BR" sz="2800" b="1" i="1">
                                      <a:solidFill>
                                        <a:schemeClr val="tx2">
                                          <a:lumMod val="50000"/>
                                        </a:schemeClr>
                                      </a:solidFill>
                                      <a:latin typeface="Cambria Math" panose="02040503050406030204" pitchFamily="18" charset="0"/>
                                      <a:ea typeface="Cambria Math" panose="02040503050406030204" pitchFamily="18" charset="0"/>
                                    </a:rPr>
                                    <m:t>𝒕</m:t>
                                  </m:r>
                                  <m:r>
                                    <a:rPr lang="pt-BR" sz="2800" b="1" i="1">
                                      <a:solidFill>
                                        <a:schemeClr val="tx2">
                                          <a:lumMod val="50000"/>
                                        </a:schemeClr>
                                      </a:solidFill>
                                      <a:latin typeface="Cambria Math" panose="02040503050406030204" pitchFamily="18" charset="0"/>
                                      <a:ea typeface="Cambria Math" panose="02040503050406030204" pitchFamily="18" charset="0"/>
                                    </a:rPr>
                                    <m:t>−</m:t>
                                  </m:r>
                                  <m:r>
                                    <a:rPr lang="pt-BR" sz="2800" b="1" i="1">
                                      <a:solidFill>
                                        <a:schemeClr val="tx2">
                                          <a:lumMod val="50000"/>
                                        </a:schemeClr>
                                      </a:solidFill>
                                      <a:latin typeface="Cambria Math" panose="02040503050406030204" pitchFamily="18" charset="0"/>
                                      <a:ea typeface="Cambria Math" panose="02040503050406030204" pitchFamily="18" charset="0"/>
                                    </a:rPr>
                                    <m:t>𝝉</m:t>
                                  </m:r>
                                </m:e>
                              </m:d>
                              <m:r>
                                <a:rPr lang="pt-BR" sz="2800" b="1" i="1">
                                  <a:solidFill>
                                    <a:schemeClr val="tx2">
                                      <a:lumMod val="50000"/>
                                    </a:schemeClr>
                                  </a:solidFill>
                                  <a:latin typeface="Cambria Math" panose="02040503050406030204" pitchFamily="18" charset="0"/>
                                  <a:ea typeface="Cambria Math" panose="02040503050406030204" pitchFamily="18" charset="0"/>
                                </a:rPr>
                                <m:t>𝒅</m:t>
                              </m:r>
                              <m:r>
                                <a:rPr lang="pt-BR" sz="2800" b="1" i="1">
                                  <a:solidFill>
                                    <a:schemeClr val="tx2">
                                      <a:lumMod val="50000"/>
                                    </a:schemeClr>
                                  </a:solidFill>
                                  <a:latin typeface="Cambria Math" panose="02040503050406030204" pitchFamily="18" charset="0"/>
                                  <a:ea typeface="Cambria Math" panose="02040503050406030204" pitchFamily="18" charset="0"/>
                                </a:rPr>
                                <m:t>𝝉</m:t>
                              </m:r>
                            </m:e>
                          </m:nary>
                        </m:e>
                      </m:d>
                      <m:r>
                        <a:rPr lang="pt-BR" sz="2800" b="1" i="1" smtClean="0">
                          <a:solidFill>
                            <a:schemeClr val="tx2">
                              <a:lumMod val="50000"/>
                            </a:schemeClr>
                          </a:solidFill>
                          <a:latin typeface="Cambria Math" panose="02040503050406030204" pitchFamily="18" charset="0"/>
                          <a:ea typeface="Cambria Math" panose="02040503050406030204" pitchFamily="18" charset="0"/>
                        </a:rPr>
                        <m:t>=</m:t>
                      </m:r>
                    </m:oMath>
                  </m:oMathPara>
                </a14:m>
                <a:endParaRPr lang="pt-BR" sz="2800" b="1" i="1" dirty="0" smtClean="0">
                  <a:solidFill>
                    <a:schemeClr val="tx2">
                      <a:lumMod val="50000"/>
                    </a:schemeClr>
                  </a:solidFill>
                  <a:latin typeface="Cambria Math" panose="02040503050406030204" pitchFamily="18" charset="0"/>
                  <a:ea typeface="Cambria Math" panose="02040503050406030204" pitchFamily="18" charset="0"/>
                </a:endParaRPr>
              </a:p>
              <a:p>
                <a:pPr algn="ctr"/>
                <a14:m>
                  <m:oMathPara xmlns:m="http://schemas.openxmlformats.org/officeDocument/2006/math">
                    <m:oMathParaPr>
                      <m:jc m:val="centerGroup"/>
                    </m:oMathParaPr>
                    <m:oMath xmlns:m="http://schemas.openxmlformats.org/officeDocument/2006/math">
                      <m:func>
                        <m:funcPr>
                          <m:ctrlPr>
                            <a:rPr lang="pt-BR" sz="2800" b="1" i="1" smtClean="0">
                              <a:solidFill>
                                <a:schemeClr val="tx2">
                                  <a:lumMod val="50000"/>
                                </a:schemeClr>
                              </a:solidFill>
                              <a:latin typeface="Cambria Math" panose="02040503050406030204" pitchFamily="18" charset="0"/>
                              <a:ea typeface="Cambria Math" panose="02040503050406030204" pitchFamily="18" charset="0"/>
                            </a:rPr>
                          </m:ctrlPr>
                        </m:funcPr>
                        <m:fName>
                          <m:limLow>
                            <m:limLowPr>
                              <m:ctrlPr>
                                <a:rPr lang="pt-BR" sz="2800" b="1" i="1" smtClean="0">
                                  <a:solidFill>
                                    <a:schemeClr val="tx2">
                                      <a:lumMod val="50000"/>
                                    </a:schemeClr>
                                  </a:solidFill>
                                  <a:latin typeface="Cambria Math" panose="02040503050406030204" pitchFamily="18" charset="0"/>
                                  <a:ea typeface="Cambria Math" panose="02040503050406030204" pitchFamily="18" charset="0"/>
                                </a:rPr>
                              </m:ctrlPr>
                            </m:limLowPr>
                            <m:e>
                              <m:r>
                                <m:rPr>
                                  <m:sty m:val="p"/>
                                </m:rPr>
                                <a:rPr lang="pt-BR" sz="2800" b="0" i="0" smtClean="0">
                                  <a:solidFill>
                                    <a:schemeClr val="tx2">
                                      <a:lumMod val="50000"/>
                                    </a:schemeClr>
                                  </a:solidFill>
                                  <a:latin typeface="Cambria Math" panose="02040503050406030204" pitchFamily="18" charset="0"/>
                                  <a:ea typeface="Cambria Math" panose="02040503050406030204" pitchFamily="18" charset="0"/>
                                </a:rPr>
                                <m:t>lim</m:t>
                              </m:r>
                            </m:e>
                            <m:lim>
                              <m:r>
                                <a:rPr lang="pt-BR" sz="2800" b="0" i="1" smtClean="0">
                                  <a:solidFill>
                                    <a:schemeClr val="tx2">
                                      <a:lumMod val="50000"/>
                                    </a:schemeClr>
                                  </a:solidFill>
                                  <a:latin typeface="Cambria Math" panose="02040503050406030204" pitchFamily="18" charset="0"/>
                                  <a:ea typeface="Cambria Math" panose="02040503050406030204" pitchFamily="18" charset="0"/>
                                </a:rPr>
                                <m:t>𝚫</m:t>
                              </m:r>
                              <m:r>
                                <a:rPr lang="pt-BR" sz="2800" b="0" i="1" smtClean="0">
                                  <a:solidFill>
                                    <a:schemeClr val="tx2">
                                      <a:lumMod val="50000"/>
                                    </a:schemeClr>
                                  </a:solidFill>
                                  <a:latin typeface="Cambria Math" panose="02040503050406030204" pitchFamily="18" charset="0"/>
                                  <a:ea typeface="Cambria Math" panose="02040503050406030204" pitchFamily="18" charset="0"/>
                                </a:rPr>
                                <m:t>→</m:t>
                              </m:r>
                              <m:r>
                                <a:rPr lang="pt-BR" sz="2800" b="1" i="1" smtClean="0">
                                  <a:solidFill>
                                    <a:schemeClr val="tx2">
                                      <a:lumMod val="50000"/>
                                    </a:schemeClr>
                                  </a:solidFill>
                                  <a:latin typeface="Cambria Math" panose="02040503050406030204" pitchFamily="18" charset="0"/>
                                  <a:ea typeface="Cambria Math" panose="02040503050406030204" pitchFamily="18" charset="0"/>
                                </a:rPr>
                                <m:t>𝟎</m:t>
                              </m:r>
                            </m:lim>
                          </m:limLow>
                        </m:fName>
                        <m:e>
                          <m:nary>
                            <m:naryPr>
                              <m:chr m:val="∑"/>
                              <m:ctrlPr>
                                <a:rPr lang="pt-BR" sz="2800" b="1" i="1" smtClean="0">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sz="2800" b="1" i="1" smtClean="0">
                                  <a:solidFill>
                                    <a:schemeClr val="tx2">
                                      <a:lumMod val="50000"/>
                                    </a:schemeClr>
                                  </a:solidFill>
                                  <a:latin typeface="Cambria Math" panose="02040503050406030204" pitchFamily="18" charset="0"/>
                                  <a:ea typeface="Cambria Math" panose="02040503050406030204" pitchFamily="18" charset="0"/>
                                </a:rPr>
                                <m:t>𝒏</m:t>
                              </m:r>
                              <m:r>
                                <a:rPr lang="pt-BR" sz="2800" b="1" i="1" smtClean="0">
                                  <a:solidFill>
                                    <a:schemeClr val="tx2">
                                      <a:lumMod val="50000"/>
                                    </a:schemeClr>
                                  </a:solidFill>
                                  <a:latin typeface="Cambria Math" panose="02040503050406030204" pitchFamily="18" charset="0"/>
                                  <a:ea typeface="Cambria Math" panose="02040503050406030204" pitchFamily="18" charset="0"/>
                                </a:rPr>
                                <m:t>=−∞</m:t>
                              </m:r>
                            </m:sub>
                            <m:sup>
                              <m:r>
                                <a:rPr lang="pt-BR" sz="2800" b="1" i="1" smtClean="0">
                                  <a:solidFill>
                                    <a:schemeClr val="tx2">
                                      <a:lumMod val="50000"/>
                                    </a:schemeClr>
                                  </a:solidFill>
                                  <a:latin typeface="Cambria Math" panose="02040503050406030204" pitchFamily="18" charset="0"/>
                                  <a:ea typeface="Cambria Math" panose="02040503050406030204" pitchFamily="18" charset="0"/>
                                </a:rPr>
                                <m:t>𝒏</m:t>
                              </m:r>
                              <m:r>
                                <a:rPr lang="pt-BR" sz="2800" b="1" i="1" smtClean="0">
                                  <a:solidFill>
                                    <a:schemeClr val="tx2">
                                      <a:lumMod val="50000"/>
                                    </a:schemeClr>
                                  </a:solidFill>
                                  <a:latin typeface="Cambria Math" panose="02040503050406030204" pitchFamily="18" charset="0"/>
                                  <a:ea typeface="Cambria Math" panose="02040503050406030204" pitchFamily="18" charset="0"/>
                                </a:rPr>
                                <m:t>=∞</m:t>
                              </m:r>
                            </m:sup>
                            <m:e>
                              <m:r>
                                <a:rPr lang="pt-BR" sz="2800" b="1" i="1" smtClean="0">
                                  <a:solidFill>
                                    <a:schemeClr val="tx2">
                                      <a:lumMod val="50000"/>
                                    </a:schemeClr>
                                  </a:solidFill>
                                  <a:latin typeface="Cambria Math" panose="02040503050406030204" pitchFamily="18" charset="0"/>
                                  <a:ea typeface="Cambria Math" panose="02040503050406030204" pitchFamily="18" charset="0"/>
                                </a:rPr>
                                <m:t>𝒇</m:t>
                              </m:r>
                              <m:r>
                                <a:rPr lang="pt-BR" sz="2800" b="1" i="1" smtClean="0">
                                  <a:solidFill>
                                    <a:schemeClr val="tx2">
                                      <a:lumMod val="50000"/>
                                    </a:schemeClr>
                                  </a:solidFill>
                                  <a:latin typeface="Cambria Math" panose="02040503050406030204" pitchFamily="18" charset="0"/>
                                  <a:ea typeface="Cambria Math" panose="02040503050406030204" pitchFamily="18" charset="0"/>
                                </a:rPr>
                                <m:t>(</m:t>
                              </m:r>
                              <m:r>
                                <a:rPr lang="pt-BR" sz="2800" b="1" i="1" smtClean="0">
                                  <a:solidFill>
                                    <a:schemeClr val="tx2">
                                      <a:lumMod val="50000"/>
                                    </a:schemeClr>
                                  </a:solidFill>
                                  <a:latin typeface="Cambria Math" panose="02040503050406030204" pitchFamily="18" charset="0"/>
                                  <a:ea typeface="Cambria Math" panose="02040503050406030204" pitchFamily="18" charset="0"/>
                                </a:rPr>
                                <m:t>𝒏</m:t>
                              </m:r>
                              <m:r>
                                <a:rPr lang="pt-BR" sz="2800" i="1">
                                  <a:solidFill>
                                    <a:schemeClr val="tx2">
                                      <a:lumMod val="50000"/>
                                    </a:schemeClr>
                                  </a:solidFill>
                                  <a:latin typeface="Cambria Math" panose="02040503050406030204" pitchFamily="18" charset="0"/>
                                  <a:ea typeface="Cambria Math" panose="02040503050406030204" pitchFamily="18" charset="0"/>
                                </a:rPr>
                                <m:t>𝚫</m:t>
                              </m:r>
                              <m:r>
                                <a:rPr lang="pt-BR" sz="2800" b="1" i="1" smtClean="0">
                                  <a:solidFill>
                                    <a:schemeClr val="tx2">
                                      <a:lumMod val="50000"/>
                                    </a:schemeClr>
                                  </a:solidFill>
                                  <a:latin typeface="Cambria Math" panose="02040503050406030204" pitchFamily="18" charset="0"/>
                                  <a:ea typeface="Cambria Math" panose="02040503050406030204" pitchFamily="18" charset="0"/>
                                </a:rPr>
                                <m:t>)</m:t>
                              </m:r>
                              <m:r>
                                <a:rPr lang="pt-BR" sz="2800" b="1" i="1">
                                  <a:solidFill>
                                    <a:schemeClr val="tx2">
                                      <a:lumMod val="50000"/>
                                    </a:schemeClr>
                                  </a:solidFill>
                                  <a:latin typeface="Cambria Math" panose="02040503050406030204" pitchFamily="18" charset="0"/>
                                  <a:ea typeface="Cambria Math" panose="02040503050406030204" pitchFamily="18" charset="0"/>
                                </a:rPr>
                                <m:t>𝜹</m:t>
                              </m:r>
                              <m:d>
                                <m:dPr>
                                  <m:ctrlPr>
                                    <a:rPr lang="pt-BR" sz="2800" b="1" i="1">
                                      <a:solidFill>
                                        <a:schemeClr val="tx2">
                                          <a:lumMod val="50000"/>
                                        </a:schemeClr>
                                      </a:solidFill>
                                      <a:latin typeface="Cambria Math" panose="02040503050406030204" pitchFamily="18" charset="0"/>
                                      <a:ea typeface="Cambria Math" panose="02040503050406030204" pitchFamily="18" charset="0"/>
                                    </a:rPr>
                                  </m:ctrlPr>
                                </m:dPr>
                                <m:e>
                                  <m:r>
                                    <a:rPr lang="pt-BR" sz="2800" b="1" i="1" smtClean="0">
                                      <a:solidFill>
                                        <a:schemeClr val="tx2">
                                          <a:lumMod val="50000"/>
                                        </a:schemeClr>
                                      </a:solidFill>
                                      <a:latin typeface="Cambria Math" panose="02040503050406030204" pitchFamily="18" charset="0"/>
                                      <a:ea typeface="Cambria Math" panose="02040503050406030204" pitchFamily="18" charset="0"/>
                                    </a:rPr>
                                    <m:t>𝒕</m:t>
                                  </m:r>
                                  <m:r>
                                    <a:rPr lang="pt-BR" sz="2800" b="1" i="1" smtClean="0">
                                      <a:solidFill>
                                        <a:schemeClr val="tx2">
                                          <a:lumMod val="50000"/>
                                        </a:schemeClr>
                                      </a:solidFill>
                                      <a:latin typeface="Cambria Math" panose="02040503050406030204" pitchFamily="18" charset="0"/>
                                      <a:ea typeface="Cambria Math" panose="02040503050406030204" pitchFamily="18" charset="0"/>
                                    </a:rPr>
                                    <m:t>−</m:t>
                                  </m:r>
                                  <m:r>
                                    <a:rPr lang="pt-BR" sz="2800" b="1" i="1" smtClean="0">
                                      <a:solidFill>
                                        <a:schemeClr val="tx2">
                                          <a:lumMod val="50000"/>
                                        </a:schemeClr>
                                      </a:solidFill>
                                      <a:latin typeface="Cambria Math" panose="02040503050406030204" pitchFamily="18" charset="0"/>
                                      <a:ea typeface="Cambria Math" panose="02040503050406030204" pitchFamily="18" charset="0"/>
                                    </a:rPr>
                                    <m:t>𝒏</m:t>
                                  </m:r>
                                  <m:r>
                                    <a:rPr lang="pt-BR" sz="2800" i="1">
                                      <a:solidFill>
                                        <a:schemeClr val="tx2">
                                          <a:lumMod val="50000"/>
                                        </a:schemeClr>
                                      </a:solidFill>
                                      <a:latin typeface="Cambria Math" panose="02040503050406030204" pitchFamily="18" charset="0"/>
                                      <a:ea typeface="Cambria Math" panose="02040503050406030204" pitchFamily="18" charset="0"/>
                                    </a:rPr>
                                    <m:t>𝚫</m:t>
                                  </m:r>
                                </m:e>
                              </m:d>
                              <m:r>
                                <a:rPr lang="pt-BR" sz="2800" i="1">
                                  <a:solidFill>
                                    <a:schemeClr val="tx2">
                                      <a:lumMod val="50000"/>
                                    </a:schemeClr>
                                  </a:solidFill>
                                  <a:latin typeface="Cambria Math" panose="02040503050406030204" pitchFamily="18" charset="0"/>
                                  <a:ea typeface="Cambria Math" panose="02040503050406030204" pitchFamily="18" charset="0"/>
                                </a:rPr>
                                <m:t>𝚫</m:t>
                              </m:r>
                            </m:e>
                          </m:nary>
                        </m:e>
                      </m:func>
                    </m:oMath>
                  </m:oMathPara>
                </a14:m>
                <a:endParaRPr lang="pt-BR" dirty="0"/>
              </a:p>
            </p:txBody>
          </p:sp>
        </mc:Choice>
        <mc:Fallback>
          <p:sp>
            <p:nvSpPr>
              <p:cNvPr id="5" name="Retângulo 4"/>
              <p:cNvSpPr>
                <a:spLocks noRot="1" noChangeAspect="1" noMove="1" noResize="1" noEditPoints="1" noAdjustHandles="1" noChangeArrowheads="1" noChangeShapeType="1" noTextEdit="1"/>
              </p:cNvSpPr>
              <p:nvPr/>
            </p:nvSpPr>
            <p:spPr>
              <a:xfrm>
                <a:off x="697833" y="1648326"/>
                <a:ext cx="10118556" cy="2179955"/>
              </a:xfrm>
              <a:prstGeom prst="rect">
                <a:avLst/>
              </a:prstGeom>
              <a:blipFill rotWithShape="1">
                <a:blip r:embed="rId1"/>
                <a:stretch>
                  <a:fillRect l="-6" t="-23" r="4" b="2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Espaço Reservado para Conteúdo 2"/>
              <p:cNvSpPr txBox="1"/>
              <p:nvPr/>
            </p:nvSpPr>
            <p:spPr>
              <a:xfrm>
                <a:off x="697865" y="3745230"/>
                <a:ext cx="10998835" cy="280606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0"/>
                  </a:spcBef>
                  <a:buNone/>
                </a:pPr>
                <a:r>
                  <a:rPr lang="pt-BR" b="1" dirty="0" smtClean="0">
                    <a:solidFill>
                      <a:srgbClr val="C00000"/>
                    </a:solidFill>
                    <a:latin typeface="Comic Sans MS" panose="030F0702030302020204" pitchFamily="66" charset="0"/>
                  </a:rPr>
                  <a:t>Considere um sistema linear e invariante no tempo, onde a resposta para um impulso e condições iniciais nulas, </a:t>
                </a:r>
                <a:r>
                  <a:rPr lang="pt-BR" b="1" i="1" dirty="0" smtClean="0">
                    <a:solidFill>
                      <a:srgbClr val="C00000"/>
                    </a:solidFill>
                    <a:latin typeface="Symbol" panose="05050102010706020507" pitchFamily="18" charset="2"/>
                  </a:rPr>
                  <a:t>d</a:t>
                </a:r>
                <a:r>
                  <a:rPr lang="pt-BR" b="1" i="1" dirty="0" smtClean="0">
                    <a:solidFill>
                      <a:srgbClr val="C00000"/>
                    </a:solidFill>
                    <a:latin typeface="Comic Sans MS" panose="030F0702030302020204" pitchFamily="66" charset="0"/>
                  </a:rPr>
                  <a:t>(t)</a:t>
                </a:r>
                <a:r>
                  <a:rPr lang="pt-BR" b="1" dirty="0" smtClean="0">
                    <a:solidFill>
                      <a:srgbClr val="C00000"/>
                    </a:solidFill>
                    <a:latin typeface="Comic Sans MS" panose="030F0702030302020204" pitchFamily="66" charset="0"/>
                  </a:rPr>
                  <a:t>, é </a:t>
                </a:r>
                <a:r>
                  <a:rPr lang="pt-BR" b="1" i="1" dirty="0" smtClean="0">
                    <a:solidFill>
                      <a:srgbClr val="C00000"/>
                    </a:solidFill>
                    <a:latin typeface="Comic Sans MS" panose="030F0702030302020204" pitchFamily="66" charset="0"/>
                  </a:rPr>
                  <a:t>g(t)</a:t>
                </a:r>
                <a:r>
                  <a:rPr lang="pt-BR" b="1" dirty="0" smtClean="0">
                    <a:solidFill>
                      <a:srgbClr val="C00000"/>
                    </a:solidFill>
                    <a:latin typeface="Comic Sans MS" panose="030F0702030302020204" pitchFamily="66" charset="0"/>
                  </a:rPr>
                  <a:t>. Aplicar um sinal </a:t>
                </a:r>
                <a:r>
                  <a:rPr lang="pt-BR" b="1" i="1" dirty="0" smtClean="0">
                    <a:solidFill>
                      <a:srgbClr val="C00000"/>
                    </a:solidFill>
                    <a:latin typeface="Comic Sans MS" panose="030F0702030302020204" pitchFamily="66" charset="0"/>
                  </a:rPr>
                  <a:t>f(t)</a:t>
                </a:r>
                <a:r>
                  <a:rPr lang="pt-BR" b="1" dirty="0" smtClean="0">
                    <a:solidFill>
                      <a:srgbClr val="C00000"/>
                    </a:solidFill>
                    <a:latin typeface="Comic Sans MS" panose="030F0702030302020204" pitchFamily="66" charset="0"/>
                  </a:rPr>
                  <a:t> é o mesmo que aplicar o sinal</a:t>
                </a:r>
                <a:endParaRPr lang="pt-BR" b="1" dirty="0" smtClean="0">
                  <a:solidFill>
                    <a:srgbClr val="C00000"/>
                  </a:solidFill>
                  <a:latin typeface="Comic Sans MS" panose="030F0702030302020204" pitchFamily="66" charset="0"/>
                </a:endParaRPr>
              </a:p>
              <a:p>
                <a:pPr marL="0" indent="0" algn="ctr">
                  <a:lnSpc>
                    <a:spcPct val="150000"/>
                  </a:lnSpc>
                  <a:spcBef>
                    <a:spcPts val="0"/>
                  </a:spcBef>
                  <a:buNone/>
                </a:pPr>
                <a:r>
                  <a:rPr lang="pt-BR" b="1" dirty="0" smtClean="0">
                    <a:solidFill>
                      <a:srgbClr val="C00000"/>
                    </a:solidFill>
                    <a:latin typeface="Comic Sans MS" panose="030F0702030302020204" pitchFamily="66" charset="0"/>
                  </a:rPr>
                  <a:t> </a:t>
                </a:r>
                <a14:m>
                  <m:oMath xmlns:m="http://schemas.openxmlformats.org/officeDocument/2006/math">
                    <m:func>
                      <m:funcPr>
                        <m:ctrlPr>
                          <a:rPr lang="pt-BR" b="1" i="1">
                            <a:solidFill>
                              <a:schemeClr val="tx2">
                                <a:lumMod val="50000"/>
                              </a:schemeClr>
                            </a:solidFill>
                            <a:latin typeface="Cambria Math" panose="02040503050406030204" pitchFamily="18" charset="0"/>
                            <a:ea typeface="Cambria Math" panose="02040503050406030204" pitchFamily="18" charset="0"/>
                          </a:rPr>
                        </m:ctrlPr>
                      </m:funcPr>
                      <m:fName>
                        <m:limLow>
                          <m:limLowPr>
                            <m:ctrlPr>
                              <a:rPr lang="pt-BR" b="1" i="1">
                                <a:solidFill>
                                  <a:schemeClr val="tx2">
                                    <a:lumMod val="50000"/>
                                  </a:schemeClr>
                                </a:solidFill>
                                <a:latin typeface="Cambria Math" panose="02040503050406030204" pitchFamily="18" charset="0"/>
                                <a:ea typeface="Cambria Math" panose="02040503050406030204" pitchFamily="18" charset="0"/>
                              </a:rPr>
                            </m:ctrlPr>
                          </m:limLowPr>
                          <m:e>
                            <m:r>
                              <m:rPr>
                                <m:sty m:val="p"/>
                              </m:rPr>
                              <a:rPr lang="pt-BR">
                                <a:solidFill>
                                  <a:schemeClr val="tx2">
                                    <a:lumMod val="50000"/>
                                  </a:schemeClr>
                                </a:solidFill>
                                <a:latin typeface="Cambria Math" panose="02040503050406030204" pitchFamily="18" charset="0"/>
                                <a:ea typeface="Cambria Math" panose="02040503050406030204" pitchFamily="18" charset="0"/>
                              </a:rPr>
                              <m:t>lim</m:t>
                            </m:r>
                          </m:e>
                          <m:lim>
                            <m:r>
                              <a:rPr lang="pt-BR" i="1">
                                <a:solidFill>
                                  <a:schemeClr val="tx2">
                                    <a:lumMod val="50000"/>
                                  </a:schemeClr>
                                </a:solidFill>
                                <a:latin typeface="Cambria Math" panose="02040503050406030204" pitchFamily="18" charset="0"/>
                                <a:ea typeface="Cambria Math" panose="02040503050406030204" pitchFamily="18" charset="0"/>
                              </a:rPr>
                              <m:t>𝚫</m:t>
                            </m:r>
                            <m:r>
                              <a:rPr lang="pt-BR" i="1">
                                <a:solidFill>
                                  <a:schemeClr val="tx2">
                                    <a:lumMod val="50000"/>
                                  </a:schemeClr>
                                </a:solidFill>
                                <a:latin typeface="Cambria Math" panose="02040503050406030204" pitchFamily="18" charset="0"/>
                                <a:ea typeface="Cambria Math" panose="02040503050406030204" pitchFamily="18" charset="0"/>
                              </a:rPr>
                              <m:t>→</m:t>
                            </m:r>
                            <m:r>
                              <a:rPr lang="pt-BR" b="1" i="1">
                                <a:solidFill>
                                  <a:schemeClr val="tx2">
                                    <a:lumMod val="50000"/>
                                  </a:schemeClr>
                                </a:solidFill>
                                <a:latin typeface="Cambria Math" panose="02040503050406030204" pitchFamily="18" charset="0"/>
                                <a:ea typeface="Cambria Math" panose="02040503050406030204" pitchFamily="18" charset="0"/>
                              </a:rPr>
                              <m:t>𝟎</m:t>
                            </m:r>
                          </m:lim>
                        </m:limLow>
                      </m:fName>
                      <m:e>
                        <m:nary>
                          <m:naryPr>
                            <m:chr m:val="∑"/>
                            <m:ctrlPr>
                              <a:rPr lang="pt-BR" b="1" i="1">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b="1" i="1">
                                <a:solidFill>
                                  <a:schemeClr val="tx2">
                                    <a:lumMod val="50000"/>
                                  </a:schemeClr>
                                </a:solidFill>
                                <a:latin typeface="Cambria Math" panose="02040503050406030204" pitchFamily="18" charset="0"/>
                                <a:ea typeface="Cambria Math" panose="02040503050406030204" pitchFamily="18" charset="0"/>
                              </a:rPr>
                              <m:t>𝒏</m:t>
                            </m:r>
                            <m:r>
                              <a:rPr lang="pt-BR" b="1" i="1">
                                <a:solidFill>
                                  <a:schemeClr val="tx2">
                                    <a:lumMod val="50000"/>
                                  </a:schemeClr>
                                </a:solidFill>
                                <a:latin typeface="Cambria Math" panose="02040503050406030204" pitchFamily="18" charset="0"/>
                                <a:ea typeface="Cambria Math" panose="02040503050406030204" pitchFamily="18" charset="0"/>
                              </a:rPr>
                              <m:t>=−∞</m:t>
                            </m:r>
                          </m:sub>
                          <m:sup>
                            <m:r>
                              <a:rPr lang="pt-BR" b="1" i="1">
                                <a:solidFill>
                                  <a:schemeClr val="tx2">
                                    <a:lumMod val="50000"/>
                                  </a:schemeClr>
                                </a:solidFill>
                                <a:latin typeface="Cambria Math" panose="02040503050406030204" pitchFamily="18" charset="0"/>
                                <a:ea typeface="Cambria Math" panose="02040503050406030204" pitchFamily="18" charset="0"/>
                              </a:rPr>
                              <m:t>𝒏</m:t>
                            </m:r>
                            <m:r>
                              <a:rPr lang="pt-BR" b="1" i="1">
                                <a:solidFill>
                                  <a:schemeClr val="tx2">
                                    <a:lumMod val="50000"/>
                                  </a:schemeClr>
                                </a:solidFill>
                                <a:latin typeface="Cambria Math" panose="02040503050406030204" pitchFamily="18" charset="0"/>
                                <a:ea typeface="Cambria Math" panose="02040503050406030204" pitchFamily="18" charset="0"/>
                              </a:rPr>
                              <m:t>=∞</m:t>
                            </m:r>
                          </m:sup>
                          <m:e>
                            <m:r>
                              <a:rPr lang="pt-BR" b="1" i="1">
                                <a:solidFill>
                                  <a:schemeClr val="tx2">
                                    <a:lumMod val="50000"/>
                                  </a:schemeClr>
                                </a:solidFill>
                                <a:latin typeface="Cambria Math" panose="02040503050406030204" pitchFamily="18" charset="0"/>
                                <a:ea typeface="Cambria Math" panose="02040503050406030204" pitchFamily="18" charset="0"/>
                              </a:rPr>
                              <m:t>𝒇</m:t>
                            </m:r>
                            <m:r>
                              <a:rPr lang="pt-BR" b="1" i="1">
                                <a:solidFill>
                                  <a:schemeClr val="tx2">
                                    <a:lumMod val="50000"/>
                                  </a:schemeClr>
                                </a:solidFill>
                                <a:latin typeface="Cambria Math" panose="02040503050406030204" pitchFamily="18" charset="0"/>
                                <a:ea typeface="Cambria Math" panose="02040503050406030204" pitchFamily="18" charset="0"/>
                              </a:rPr>
                              <m:t>(</m:t>
                            </m:r>
                            <m:r>
                              <a:rPr lang="pt-BR" b="1" i="1">
                                <a:solidFill>
                                  <a:schemeClr val="tx2">
                                    <a:lumMod val="50000"/>
                                  </a:schemeClr>
                                </a:solidFill>
                                <a:latin typeface="Cambria Math" panose="02040503050406030204" pitchFamily="18" charset="0"/>
                                <a:ea typeface="Cambria Math" panose="02040503050406030204" pitchFamily="18" charset="0"/>
                              </a:rPr>
                              <m:t>𝒏</m:t>
                            </m:r>
                            <m:r>
                              <a:rPr lang="pt-BR" i="1">
                                <a:solidFill>
                                  <a:schemeClr val="tx2">
                                    <a:lumMod val="50000"/>
                                  </a:schemeClr>
                                </a:solidFill>
                                <a:latin typeface="Cambria Math" panose="02040503050406030204" pitchFamily="18" charset="0"/>
                                <a:ea typeface="Cambria Math" panose="02040503050406030204" pitchFamily="18" charset="0"/>
                              </a:rPr>
                              <m:t>𝚫</m:t>
                            </m:r>
                            <m:r>
                              <a:rPr lang="pt-BR" b="1" i="1">
                                <a:solidFill>
                                  <a:schemeClr val="tx2">
                                    <a:lumMod val="50000"/>
                                  </a:schemeClr>
                                </a:solidFill>
                                <a:latin typeface="Cambria Math" panose="02040503050406030204" pitchFamily="18" charset="0"/>
                                <a:ea typeface="Cambria Math" panose="02040503050406030204" pitchFamily="18" charset="0"/>
                              </a:rPr>
                              <m:t>)</m:t>
                            </m:r>
                            <m:r>
                              <a:rPr lang="pt-BR" b="1" i="1">
                                <a:solidFill>
                                  <a:schemeClr val="tx2">
                                    <a:lumMod val="50000"/>
                                  </a:schemeClr>
                                </a:solidFill>
                                <a:latin typeface="Cambria Math" panose="02040503050406030204" pitchFamily="18" charset="0"/>
                                <a:ea typeface="Cambria Math" panose="02040503050406030204" pitchFamily="18" charset="0"/>
                              </a:rPr>
                              <m:t>𝜹</m:t>
                            </m:r>
                            <m:d>
                              <m:dPr>
                                <m:ctrlPr>
                                  <a:rPr lang="pt-BR" b="1" i="1">
                                    <a:solidFill>
                                      <a:schemeClr val="tx2">
                                        <a:lumMod val="50000"/>
                                      </a:schemeClr>
                                    </a:solidFill>
                                    <a:latin typeface="Cambria Math" panose="02040503050406030204" pitchFamily="18" charset="0"/>
                                    <a:ea typeface="Cambria Math" panose="02040503050406030204" pitchFamily="18" charset="0"/>
                                  </a:rPr>
                                </m:ctrlPr>
                              </m:dPr>
                              <m:e>
                                <m:r>
                                  <a:rPr lang="pt-BR" b="1" i="1">
                                    <a:solidFill>
                                      <a:schemeClr val="tx2">
                                        <a:lumMod val="50000"/>
                                      </a:schemeClr>
                                    </a:solidFill>
                                    <a:latin typeface="Cambria Math" panose="02040503050406030204" pitchFamily="18" charset="0"/>
                                    <a:ea typeface="Cambria Math" panose="02040503050406030204" pitchFamily="18" charset="0"/>
                                  </a:rPr>
                                  <m:t>𝒕</m:t>
                                </m:r>
                                <m:r>
                                  <a:rPr lang="pt-BR" b="1" i="1">
                                    <a:solidFill>
                                      <a:schemeClr val="tx2">
                                        <a:lumMod val="50000"/>
                                      </a:schemeClr>
                                    </a:solidFill>
                                    <a:latin typeface="Cambria Math" panose="02040503050406030204" pitchFamily="18" charset="0"/>
                                    <a:ea typeface="Cambria Math" panose="02040503050406030204" pitchFamily="18" charset="0"/>
                                  </a:rPr>
                                  <m:t>−</m:t>
                                </m:r>
                                <m:r>
                                  <a:rPr lang="pt-BR" b="1" i="1">
                                    <a:solidFill>
                                      <a:schemeClr val="tx2">
                                        <a:lumMod val="50000"/>
                                      </a:schemeClr>
                                    </a:solidFill>
                                    <a:latin typeface="Cambria Math" panose="02040503050406030204" pitchFamily="18" charset="0"/>
                                    <a:ea typeface="Cambria Math" panose="02040503050406030204" pitchFamily="18" charset="0"/>
                                  </a:rPr>
                                  <m:t>𝒏</m:t>
                                </m:r>
                                <m:r>
                                  <a:rPr lang="pt-BR" i="1">
                                    <a:solidFill>
                                      <a:schemeClr val="tx2">
                                        <a:lumMod val="50000"/>
                                      </a:schemeClr>
                                    </a:solidFill>
                                    <a:latin typeface="Cambria Math" panose="02040503050406030204" pitchFamily="18" charset="0"/>
                                    <a:ea typeface="Cambria Math" panose="02040503050406030204" pitchFamily="18" charset="0"/>
                                  </a:rPr>
                                  <m:t>𝚫</m:t>
                                </m:r>
                              </m:e>
                            </m:d>
                            <m:r>
                              <a:rPr lang="pt-BR" i="1">
                                <a:solidFill>
                                  <a:schemeClr val="tx2">
                                    <a:lumMod val="50000"/>
                                  </a:schemeClr>
                                </a:solidFill>
                                <a:latin typeface="Cambria Math" panose="02040503050406030204" pitchFamily="18" charset="0"/>
                                <a:ea typeface="Cambria Math" panose="02040503050406030204" pitchFamily="18" charset="0"/>
                              </a:rPr>
                              <m:t>𝚫</m:t>
                            </m:r>
                          </m:e>
                        </m:nary>
                      </m:e>
                    </m:func>
                  </m:oMath>
                </a14:m>
                <a:endParaRPr lang="pt-BR" b="1" dirty="0" smtClean="0">
                  <a:solidFill>
                    <a:srgbClr val="C00000"/>
                  </a:solidFill>
                  <a:latin typeface="Comic Sans MS" panose="030F0702030302020204" pitchFamily="66" charset="0"/>
                </a:endParaRPr>
              </a:p>
              <a:p>
                <a:pPr marL="0" indent="0">
                  <a:lnSpc>
                    <a:spcPct val="120000"/>
                  </a:lnSpc>
                  <a:buNone/>
                </a:pPr>
                <a:endParaRPr lang="pt-BR" sz="1200" b="1" dirty="0">
                  <a:solidFill>
                    <a:schemeClr val="tx2">
                      <a:lumMod val="50000"/>
                    </a:schemeClr>
                  </a:solidFill>
                  <a:latin typeface="Comic Sans MS" panose="030F0702030302020204" pitchFamily="66" charset="0"/>
                </a:endParaRPr>
              </a:p>
              <a:p>
                <a:pPr marL="0" indent="0">
                  <a:lnSpc>
                    <a:spcPct val="120000"/>
                  </a:lnSpc>
                  <a:buFont typeface="Arial" panose="020B0604020202020204" pitchFamily="34" charset="0"/>
                  <a:buNone/>
                </a:pPr>
                <a:endParaRPr lang="pt-BR" sz="1600" b="1" dirty="0" smtClean="0">
                  <a:solidFill>
                    <a:schemeClr val="tx2">
                      <a:lumMod val="50000"/>
                    </a:schemeClr>
                  </a:solidFill>
                  <a:latin typeface="Comic Sans MS" panose="030F0702030302020204" pitchFamily="66"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697865" y="3745230"/>
                <a:ext cx="10998835" cy="2806065"/>
              </a:xfrm>
              <a:prstGeom prst="rect">
                <a:avLst/>
              </a:prstGeom>
              <a:blipFill rotWithShape="1">
                <a:blip r:embed="rId2"/>
                <a:stretch>
                  <a:fillRect b="-1627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612140" y="867410"/>
                <a:ext cx="10967720" cy="524637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Contradições</a:t>
                </a:r>
                <a:endParaRPr lang="pt-BR" altLang="en-US" sz="36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&gt;&gt;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oMath>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914400" lvl="1" indent="-457200" algn="l">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BB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u="sng"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deve ser alto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lgn="l">
                  <a:spcBef>
                    <a:spcPts val="600"/>
                  </a:spcBef>
                  <a:spcAft>
                    <a:spcPts val="600"/>
                  </a:spcAft>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BB</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igualmente) </a:t>
                </a:r>
                <a:r>
                  <a:rPr lang="pt-BR" altLang="en-US" sz="2800" b="1" u="sng"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a:t>
                </a:r>
                <a:r>
                  <a:rPr lang="pt-BR" altLang="en-US" sz="2800" b="1" u="sng"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deve ser muito alto</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para possibilitar uma maior excursão para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 </a:t>
                </a:r>
                <a:r>
                  <a:rPr lang="pt-BR" altLang="en-US" sz="2800" b="1" dirty="0" smtClean="0">
                    <a:solidFill>
                      <a:srgbClr val="C00000"/>
                    </a:solidFill>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&gt;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0,2V para circuito estar na região ativa)</a:t>
                </a:r>
                <a:endParaRPr lang="en-US" altLang="pt-BR"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&gt;&gt;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oMath>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914400" lvl="1" indent="-457200" algn="l">
                  <a:spcBef>
                    <a:spcPts val="600"/>
                  </a:spcBef>
                  <a:spcAft>
                    <a:spcPts val="600"/>
                  </a:spcAft>
                  <a:buFont typeface="Arial" panose="020B0604020202020204" pitchFamily="34" charset="0"/>
                  <a:buChar char="•"/>
                </a:pPr>
                <a:r>
                  <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14:m>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&gt;&gt;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oMath>
                </a14:m>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lgn="l">
                  <a:spcBef>
                    <a:spcPts val="600"/>
                  </a:spcBef>
                  <a:spcAft>
                    <a:spcPts val="600"/>
                  </a:spcAft>
                  <a:buFont typeface="Arial" panose="020B0604020202020204" pitchFamily="34" charset="0"/>
                  <a:buChar char="•"/>
                </a:pPr>
                <a14:m>
                  <m:oMath xmlns:m="http://schemas.openxmlformats.org/officeDocument/2006/math">
                    <m:sSub>
                      <m:sSubPr>
                        <m:ctrlP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oMath>
                </a14:m>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grande para reduzir consumo</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612140" y="867410"/>
                <a:ext cx="10967720" cy="524637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7" name="CaixaDeTexto 45"/>
          <p:cNvSpPr txBox="1"/>
          <p:nvPr/>
        </p:nvSpPr>
        <p:spPr>
          <a:xfrm>
            <a:off x="612140" y="463550"/>
            <a:ext cx="9860280" cy="335343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Conclusão: não podemos ter tudo o que queremos</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Dicas razoáveis para projeto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usar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 </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e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Assim teremos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lgn="l">
              <a:spcBef>
                <a:spcPts val="600"/>
              </a:spcBef>
              <a:spcAft>
                <a:spcPts val="600"/>
              </a:spcAft>
              <a:buFont typeface="Wingdings" panose="05000000000000000000" charset="0"/>
              <a:buChar char="ü"/>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teremos valor razoável para</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2V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uma excursão possível de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indent="-457200" algn="l">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0.1</a:t>
            </a:r>
            <a:r>
              <a:rPr lang="pt-BR" altLang="en-US" sz="2800" b="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6" name="CaixaDeTexto 47"/>
          <p:cNvSpPr txBox="1"/>
          <p:nvPr/>
        </p:nvSpPr>
        <p:spPr>
          <a:xfrm>
            <a:off x="7237113" y="504607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23" name="Grupo 22"/>
          <p:cNvGrpSpPr/>
          <p:nvPr/>
        </p:nvGrpSpPr>
        <p:grpSpPr>
          <a:xfrm>
            <a:off x="7093723" y="2613020"/>
            <a:ext cx="4486137" cy="3876724"/>
            <a:chOff x="1233" y="2371"/>
            <a:chExt cx="9426" cy="6553"/>
          </a:xfrm>
        </p:grpSpPr>
        <p:grpSp>
          <p:nvGrpSpPr>
            <p:cNvPr id="33" name="Grupo 32"/>
            <p:cNvGrpSpPr/>
            <p:nvPr/>
          </p:nvGrpSpPr>
          <p:grpSpPr>
            <a:xfrm rot="5400000">
              <a:off x="4467" y="5492"/>
              <a:ext cx="2809" cy="1179"/>
              <a:chOff x="8610600" y="2524505"/>
              <a:chExt cx="1783849" cy="748570"/>
            </a:xfrm>
          </p:grpSpPr>
          <p:cxnSp>
            <p:nvCxnSpPr>
              <p:cNvPr id="38" name="Conector Reto 3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upo 44"/>
            <p:cNvGrpSpPr/>
            <p:nvPr/>
          </p:nvGrpSpPr>
          <p:grpSpPr>
            <a:xfrm rot="5400000" flipH="1">
              <a:off x="5419" y="3932"/>
              <a:ext cx="2007" cy="370"/>
              <a:chOff x="4152748" y="3524056"/>
              <a:chExt cx="1274569" cy="255373"/>
            </a:xfrm>
          </p:grpSpPr>
          <p:cxnSp>
            <p:nvCxnSpPr>
              <p:cNvPr id="4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3" name="Retângulo 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8" name="Conector Reto 47"/>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CaixaDeTexto 47"/>
            <p:cNvSpPr txBox="1"/>
            <p:nvPr/>
          </p:nvSpPr>
          <p:spPr>
            <a:xfrm>
              <a:off x="7015" y="4677"/>
              <a:ext cx="1454"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0" name="CaixaDeTexto 47"/>
            <p:cNvSpPr txBox="1"/>
            <p:nvPr/>
          </p:nvSpPr>
          <p:spPr>
            <a:xfrm>
              <a:off x="3661" y="2371"/>
              <a:ext cx="4005"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10 V</a:t>
              </a:r>
              <a:endParaRPr lang="pt-BR" sz="2800" dirty="0" smtClean="0"/>
            </a:p>
          </p:txBody>
        </p:sp>
        <p:sp>
          <p:nvSpPr>
            <p:cNvPr id="51" name="Caixa de Texto 23"/>
            <p:cNvSpPr txBox="1"/>
            <p:nvPr/>
          </p:nvSpPr>
          <p:spPr>
            <a:xfrm>
              <a:off x="6361" y="3711"/>
              <a:ext cx="184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grpSp>
          <p:nvGrpSpPr>
            <p:cNvPr id="52" name="Grupo 51"/>
            <p:cNvGrpSpPr/>
            <p:nvPr/>
          </p:nvGrpSpPr>
          <p:grpSpPr>
            <a:xfrm rot="5400000" flipH="1">
              <a:off x="5422" y="7651"/>
              <a:ext cx="2007" cy="37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5" name="Caixa de Texto 23"/>
            <p:cNvSpPr txBox="1"/>
            <p:nvPr/>
          </p:nvSpPr>
          <p:spPr>
            <a:xfrm>
              <a:off x="6237" y="7486"/>
              <a:ext cx="2097"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endParaRPr lang="pt-BR" altLang="en-US" sz="2800" dirty="0">
                <a:latin typeface="Comic Sans MS" panose="030F0702030302020204" pitchFamily="66" charset="0"/>
                <a:cs typeface="Comic Sans MS" panose="030F0702030302020204" pitchFamily="66" charset="0"/>
              </a:endParaRPr>
            </a:p>
          </p:txBody>
        </p:sp>
        <p:cxnSp>
          <p:nvCxnSpPr>
            <p:cNvPr id="56" name="Conector Reto 55"/>
            <p:cNvCxnSpPr/>
            <p:nvPr/>
          </p:nvCxnSpPr>
          <p:spPr>
            <a:xfrm>
              <a:off x="6145" y="880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 name="Grupo 56"/>
            <p:cNvGrpSpPr/>
            <p:nvPr/>
          </p:nvGrpSpPr>
          <p:grpSpPr>
            <a:xfrm rot="5400000" flipH="1">
              <a:off x="3398" y="3968"/>
              <a:ext cx="2007" cy="370"/>
              <a:chOff x="4152748" y="3524056"/>
              <a:chExt cx="1274569" cy="255373"/>
            </a:xfrm>
          </p:grpSpPr>
          <p:cxnSp>
            <p:nvCxnSpPr>
              <p:cNvPr id="58"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9" name="Retângulo 5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0" name="Grupo 59"/>
            <p:cNvGrpSpPr/>
            <p:nvPr/>
          </p:nvGrpSpPr>
          <p:grpSpPr>
            <a:xfrm rot="5400000" flipH="1">
              <a:off x="3374" y="7675"/>
              <a:ext cx="2007" cy="370"/>
              <a:chOff x="4152748" y="3524056"/>
              <a:chExt cx="1274569" cy="255373"/>
            </a:xfrm>
          </p:grpSpPr>
          <p:cxnSp>
            <p:nvCxnSpPr>
              <p:cNvPr id="6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4377"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a:off x="3448" y="611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Elipse 65"/>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7" name="Caixa de Texto 23"/>
            <p:cNvSpPr txBox="1"/>
            <p:nvPr/>
          </p:nvSpPr>
          <p:spPr>
            <a:xfrm>
              <a:off x="2266" y="7610"/>
              <a:ext cx="229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68" name="Caixa de Texto 23"/>
            <p:cNvSpPr txBox="1"/>
            <p:nvPr/>
          </p:nvSpPr>
          <p:spPr>
            <a:xfrm>
              <a:off x="2614" y="3590"/>
              <a:ext cx="177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69" name="Conector Reto 68"/>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8"/>
            <p:cNvCxnSpPr/>
            <p:nvPr/>
          </p:nvCxnSpPr>
          <p:spPr>
            <a:xfrm>
              <a:off x="1577"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Elipse 79"/>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Forma livre 80"/>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2" name="Conector Reto 81"/>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82"/>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83"/>
            <p:cNvCxnSpPr/>
            <p:nvPr/>
          </p:nvCxnSpPr>
          <p:spPr>
            <a:xfrm flipH="1" flipV="1">
              <a:off x="1577" y="6798"/>
              <a:ext cx="8" cy="38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86" name="Caixa de Texto 23"/>
            <p:cNvSpPr txBox="1"/>
            <p:nvPr/>
          </p:nvSpPr>
          <p:spPr>
            <a:xfrm>
              <a:off x="9367"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cxnSp>
        <p:nvCxnSpPr>
          <p:cNvPr id="4" name="Conector de Seta Reta 3"/>
          <p:cNvCxnSpPr/>
          <p:nvPr/>
        </p:nvCxnSpPr>
        <p:spPr>
          <a:xfrm>
            <a:off x="8732520" y="3977005"/>
            <a:ext cx="0" cy="749935"/>
          </a:xfrm>
          <a:prstGeom prst="straightConnector1">
            <a:avLst/>
          </a:prstGeom>
          <a:ln w="22225">
            <a:solidFill>
              <a:srgbClr val="C00000"/>
            </a:solidFill>
            <a:tailEnd type="triangle" w="lg" len="med"/>
          </a:ln>
        </p:spPr>
        <p:style>
          <a:lnRef idx="1">
            <a:schemeClr val="accent1"/>
          </a:lnRef>
          <a:fillRef idx="0">
            <a:schemeClr val="accent1"/>
          </a:fillRef>
          <a:effectRef idx="0">
            <a:schemeClr val="accent1"/>
          </a:effectRef>
          <a:fontRef idx="minor">
            <a:schemeClr val="tx1"/>
          </a:fontRef>
        </p:style>
      </p:cxnSp>
      <p:sp>
        <p:nvSpPr>
          <p:cNvPr id="5" name="Caixa de Texto 23"/>
          <p:cNvSpPr txBox="1"/>
          <p:nvPr/>
        </p:nvSpPr>
        <p:spPr>
          <a:xfrm>
            <a:off x="8630920" y="4006850"/>
            <a:ext cx="903605" cy="521970"/>
          </a:xfrm>
          <a:prstGeom prst="rect">
            <a:avLst/>
          </a:prstGeom>
          <a:noFill/>
        </p:spPr>
        <p:txBody>
          <a:bodyPr wrap="square" rtlCol="0">
            <a:spAutoFit/>
          </a:bodyPr>
          <a:lstStyle/>
          <a:p>
            <a:pPr algn="ctr"/>
            <a:r>
              <a:rPr lang="pt-BR" altLang="en-US" sz="2800" dirty="0">
                <a:latin typeface="Arial" panose="020B0604020202020204" pitchFamily="34" charset="0"/>
                <a:cs typeface="Arial" panose="020B0604020202020204" pitchFamily="34" charset="0"/>
              </a:rPr>
              <a:t>≈</a:t>
            </a: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P</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6" name="CaixaDeTexto 45"/>
          <p:cNvSpPr txBox="1"/>
          <p:nvPr/>
        </p:nvSpPr>
        <p:spPr>
          <a:xfrm>
            <a:off x="405765" y="5046345"/>
            <a:ext cx="6003925" cy="95313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uma aproximação para a corrente que passa por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10600" y="6160770"/>
            <a:ext cx="2743200" cy="365125"/>
          </a:xfrm>
        </p:spPr>
        <p:txBody>
          <a:bodyPr/>
          <a:lstStyle/>
          <a:p>
            <a:fld id="{74F297BB-B745-4CAB-BE1D-CE4C89382949}" type="slidenum">
              <a:rPr lang="pt-BR" smtClean="0"/>
            </a:fld>
            <a:endParaRPr lang="pt-BR"/>
          </a:p>
        </p:txBody>
      </p:sp>
      <p:sp>
        <p:nvSpPr>
          <p:cNvPr id="6" name="CaixaDeTexto 45"/>
          <p:cNvSpPr txBox="1"/>
          <p:nvPr/>
        </p:nvSpPr>
        <p:spPr>
          <a:xfrm>
            <a:off x="575956" y="437702"/>
            <a:ext cx="1104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Projeto: carga 1 kOhm, ganho -100, </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200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2" name="Grupo 11"/>
          <p:cNvGrpSpPr/>
          <p:nvPr/>
        </p:nvGrpSpPr>
        <p:grpSpPr>
          <a:xfrm>
            <a:off x="1185545" y="1647190"/>
            <a:ext cx="4485640" cy="3902710"/>
            <a:chOff x="1867" y="2594"/>
            <a:chExt cx="7064" cy="6146"/>
          </a:xfrm>
        </p:grpSpPr>
        <p:sp>
          <p:nvSpPr>
            <p:cNvPr id="76" name="CaixaDeTexto 47"/>
            <p:cNvSpPr txBox="1"/>
            <p:nvPr/>
          </p:nvSpPr>
          <p:spPr>
            <a:xfrm>
              <a:off x="2093" y="6492"/>
              <a:ext cx="1479" cy="72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23" name="Grupo 22"/>
            <p:cNvGrpSpPr/>
            <p:nvPr/>
          </p:nvGrpSpPr>
          <p:grpSpPr>
            <a:xfrm>
              <a:off x="1867" y="2594"/>
              <a:ext cx="7065" cy="6146"/>
              <a:chOff x="1233" y="2327"/>
              <a:chExt cx="9426" cy="6597"/>
            </a:xfrm>
          </p:grpSpPr>
          <p:grpSp>
            <p:nvGrpSpPr>
              <p:cNvPr id="33" name="Grupo 32"/>
              <p:cNvGrpSpPr/>
              <p:nvPr/>
            </p:nvGrpSpPr>
            <p:grpSpPr>
              <a:xfrm rot="5400000">
                <a:off x="4467" y="5492"/>
                <a:ext cx="2809" cy="1179"/>
                <a:chOff x="8610600" y="2524505"/>
                <a:chExt cx="1783849" cy="748570"/>
              </a:xfrm>
            </p:grpSpPr>
            <p:cxnSp>
              <p:nvCxnSpPr>
                <p:cNvPr id="38" name="Conector Reto 3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upo 44"/>
              <p:cNvGrpSpPr/>
              <p:nvPr/>
            </p:nvGrpSpPr>
            <p:grpSpPr>
              <a:xfrm rot="5400000" flipH="1">
                <a:off x="5419" y="3932"/>
                <a:ext cx="2007" cy="370"/>
                <a:chOff x="4152748" y="3524056"/>
                <a:chExt cx="1274569" cy="255373"/>
              </a:xfrm>
            </p:grpSpPr>
            <p:cxnSp>
              <p:nvCxnSpPr>
                <p:cNvPr id="4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7" name="Retângulo 4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8" name="Conector Reto 47"/>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CaixaDeTexto 47"/>
              <p:cNvSpPr txBox="1"/>
              <p:nvPr/>
            </p:nvSpPr>
            <p:spPr>
              <a:xfrm>
                <a:off x="5157" y="4669"/>
                <a:ext cx="1454"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0" name="CaixaDeTexto 47"/>
              <p:cNvSpPr txBox="1"/>
              <p:nvPr/>
            </p:nvSpPr>
            <p:spPr>
              <a:xfrm>
                <a:off x="3953" y="2327"/>
                <a:ext cx="4005"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10 V</a:t>
                </a:r>
                <a:endParaRPr lang="pt-BR" sz="2800" dirty="0" smtClean="0"/>
              </a:p>
            </p:txBody>
          </p:sp>
          <p:sp>
            <p:nvSpPr>
              <p:cNvPr id="51" name="Caixa de Texto 23"/>
              <p:cNvSpPr txBox="1"/>
              <p:nvPr/>
            </p:nvSpPr>
            <p:spPr>
              <a:xfrm>
                <a:off x="4676" y="3750"/>
                <a:ext cx="198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grpSp>
            <p:nvGrpSpPr>
              <p:cNvPr id="52" name="Grupo 51"/>
              <p:cNvGrpSpPr/>
              <p:nvPr/>
            </p:nvGrpSpPr>
            <p:grpSpPr>
              <a:xfrm rot="5400000" flipH="1">
                <a:off x="5422" y="7651"/>
                <a:ext cx="2007" cy="37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5" name="Caixa de Texto 23"/>
              <p:cNvSpPr txBox="1"/>
              <p:nvPr/>
            </p:nvSpPr>
            <p:spPr>
              <a:xfrm>
                <a:off x="6237" y="7486"/>
                <a:ext cx="2097"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endParaRPr lang="pt-BR" altLang="en-US" sz="2800" dirty="0">
                  <a:latin typeface="Comic Sans MS" panose="030F0702030302020204" pitchFamily="66" charset="0"/>
                  <a:cs typeface="Comic Sans MS" panose="030F0702030302020204" pitchFamily="66" charset="0"/>
                </a:endParaRPr>
              </a:p>
            </p:txBody>
          </p:sp>
          <p:cxnSp>
            <p:nvCxnSpPr>
              <p:cNvPr id="56" name="Conector Reto 55"/>
              <p:cNvCxnSpPr/>
              <p:nvPr/>
            </p:nvCxnSpPr>
            <p:spPr>
              <a:xfrm>
                <a:off x="6145" y="880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 name="Grupo 56"/>
              <p:cNvGrpSpPr/>
              <p:nvPr/>
            </p:nvGrpSpPr>
            <p:grpSpPr>
              <a:xfrm rot="5400000" flipH="1">
                <a:off x="3398" y="3968"/>
                <a:ext cx="2007" cy="370"/>
                <a:chOff x="4152748" y="3524056"/>
                <a:chExt cx="1274569" cy="255373"/>
              </a:xfrm>
            </p:grpSpPr>
            <p:cxnSp>
              <p:nvCxnSpPr>
                <p:cNvPr id="58"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9" name="Retângulo 5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0" name="Grupo 59"/>
              <p:cNvGrpSpPr/>
              <p:nvPr/>
            </p:nvGrpSpPr>
            <p:grpSpPr>
              <a:xfrm rot="5400000" flipH="1">
                <a:off x="3433" y="7675"/>
                <a:ext cx="2007" cy="370"/>
                <a:chOff x="4152748" y="3483538"/>
                <a:chExt cx="1274569" cy="255373"/>
              </a:xfrm>
            </p:grpSpPr>
            <p:cxnSp>
              <p:nvCxnSpPr>
                <p:cNvPr id="61" name="Conector Reto 79"/>
                <p:cNvCxnSpPr/>
                <p:nvPr/>
              </p:nvCxnSpPr>
              <p:spPr>
                <a:xfrm flipV="1">
                  <a:off x="4152748" y="3619764"/>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483538"/>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4402"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a:off x="3448" y="611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Elipse 65"/>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7" name="Caixa de Texto 23"/>
              <p:cNvSpPr txBox="1"/>
              <p:nvPr/>
            </p:nvSpPr>
            <p:spPr>
              <a:xfrm>
                <a:off x="2266" y="7610"/>
                <a:ext cx="229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68" name="Caixa de Texto 23"/>
              <p:cNvSpPr txBox="1"/>
              <p:nvPr/>
            </p:nvSpPr>
            <p:spPr>
              <a:xfrm>
                <a:off x="2614" y="3590"/>
                <a:ext cx="177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69" name="Conector Reto 68"/>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8"/>
              <p:cNvCxnSpPr/>
              <p:nvPr/>
            </p:nvCxnSpPr>
            <p:spPr>
              <a:xfrm>
                <a:off x="1577"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Elipse 79"/>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Forma livre 80"/>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2" name="Conector Reto 81"/>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82"/>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83"/>
              <p:cNvCxnSpPr/>
              <p:nvPr/>
            </p:nvCxnSpPr>
            <p:spPr>
              <a:xfrm flipH="1" flipV="1">
                <a:off x="1577" y="6798"/>
                <a:ext cx="8" cy="38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86" name="Caixa de Texto 23"/>
              <p:cNvSpPr txBox="1"/>
              <p:nvPr/>
            </p:nvSpPr>
            <p:spPr>
              <a:xfrm>
                <a:off x="9367"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cxnSp>
          <p:nvCxnSpPr>
            <p:cNvPr id="3" name="Conector Reto 79"/>
            <p:cNvCxnSpPr/>
            <p:nvPr/>
          </p:nvCxnSpPr>
          <p:spPr>
            <a:xfrm rot="5400000" flipH="1" flipV="1">
              <a:off x="5957" y="4244"/>
              <a:ext cx="1870"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 name="Retângulo 3"/>
            <p:cNvSpPr/>
            <p:nvPr/>
          </p:nvSpPr>
          <p:spPr>
            <a:xfrm rot="5400000" flipH="1">
              <a:off x="6542" y="4131"/>
              <a:ext cx="698" cy="277"/>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5" name="Conector Reto 4"/>
            <p:cNvCxnSpPr/>
            <p:nvPr/>
          </p:nvCxnSpPr>
          <p:spPr>
            <a:xfrm rot="16200000" flipV="1">
              <a:off x="5794" y="5103"/>
              <a:ext cx="81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rot="16200000" flipV="1">
              <a:off x="5899" y="5096"/>
              <a:ext cx="81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6335" y="5127"/>
              <a:ext cx="572" cy="1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 de Texto 23"/>
            <p:cNvSpPr txBox="1"/>
            <p:nvPr/>
          </p:nvSpPr>
          <p:spPr>
            <a:xfrm>
              <a:off x="6752" y="4286"/>
              <a:ext cx="1490"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0" name="CaixaDeTexto 47"/>
            <p:cNvSpPr txBox="1"/>
            <p:nvPr/>
          </p:nvSpPr>
          <p:spPr>
            <a:xfrm>
              <a:off x="6752" y="5096"/>
              <a:ext cx="1090" cy="82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grpSp>
      <p:sp>
        <p:nvSpPr>
          <p:cNvPr id="11" name="CaixaDeTexto 45"/>
          <p:cNvSpPr txBox="1"/>
          <p:nvPr/>
        </p:nvSpPr>
        <p:spPr>
          <a:xfrm>
            <a:off x="6116955" y="5757545"/>
            <a:ext cx="5879465" cy="95313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Circuito para cálculo da polarização </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5" name="Grupo 14"/>
          <p:cNvGrpSpPr/>
          <p:nvPr/>
        </p:nvGrpSpPr>
        <p:grpSpPr>
          <a:xfrm rot="5400000">
            <a:off x="8728075" y="3312759"/>
            <a:ext cx="1783849" cy="748570"/>
            <a:chOff x="8610600" y="2524505"/>
            <a:chExt cx="1783849" cy="748570"/>
          </a:xfrm>
        </p:grpSpPr>
        <p:cxnSp>
          <p:nvCxnSpPr>
            <p:cNvPr id="16" name="Conector Reto 1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 name="Grupo 21"/>
          <p:cNvGrpSpPr/>
          <p:nvPr/>
        </p:nvGrpSpPr>
        <p:grpSpPr>
          <a:xfrm rot="5400000" flipH="1">
            <a:off x="9330223" y="2291592"/>
            <a:ext cx="1274445" cy="234950"/>
            <a:chOff x="4152748" y="3524056"/>
            <a:chExt cx="1274569" cy="255373"/>
          </a:xfrm>
        </p:grpSpPr>
        <p:cxnSp>
          <p:nvCxnSpPr>
            <p:cNvPr id="24"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5" name="Retângulo 2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cxnSp>
        <p:nvCxnSpPr>
          <p:cNvPr id="26" name="Conector Reto 25"/>
          <p:cNvCxnSpPr/>
          <p:nvPr/>
        </p:nvCxnSpPr>
        <p:spPr>
          <a:xfrm>
            <a:off x="9992988" y="300893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CaixaDeTexto 47"/>
          <p:cNvSpPr txBox="1"/>
          <p:nvPr/>
        </p:nvSpPr>
        <p:spPr>
          <a:xfrm>
            <a:off x="10102029" y="3008791"/>
            <a:ext cx="600075" cy="521970"/>
          </a:xfrm>
          <a:prstGeom prst="rect">
            <a:avLst/>
          </a:prstGeom>
          <a:noFill/>
        </p:spPr>
        <p:txBody>
          <a:bodyPr wrap="none" rtlCol="0">
            <a:spAutoFit/>
          </a:bodyPr>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28" name="CaixaDeTexto 47"/>
          <p:cNvSpPr txBox="1"/>
          <p:nvPr/>
        </p:nvSpPr>
        <p:spPr>
          <a:xfrm>
            <a:off x="9090052" y="1302775"/>
            <a:ext cx="1783688" cy="521970"/>
          </a:xfrm>
          <a:prstGeom prst="rect">
            <a:avLst/>
          </a:prstGeom>
          <a:noFill/>
        </p:spPr>
        <p:txBody>
          <a:bodyPr wrap="square" rtlCol="0">
            <a:spAutoFit/>
          </a:bodyPr>
          <a:p>
            <a:r>
              <a:rPr lang="pt-BR" sz="2800" dirty="0" smtClean="0"/>
              <a:t>V</a:t>
            </a:r>
            <a:r>
              <a:rPr lang="pt-BR" sz="2800" baseline="-25000" dirty="0" smtClean="0"/>
              <a:t>CC</a:t>
            </a:r>
            <a:r>
              <a:rPr lang="pt-BR" sz="2800" dirty="0" smtClean="0"/>
              <a:t> = 10 V</a:t>
            </a:r>
            <a:endParaRPr lang="pt-BR" sz="2800" dirty="0" smtClean="0"/>
          </a:p>
        </p:txBody>
      </p:sp>
      <p:sp>
        <p:nvSpPr>
          <p:cNvPr id="29" name="Caixa de Texto 23"/>
          <p:cNvSpPr txBox="1"/>
          <p:nvPr/>
        </p:nvSpPr>
        <p:spPr>
          <a:xfrm>
            <a:off x="9872345" y="2091690"/>
            <a:ext cx="110363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endParaRPr lang="pt-BR" altLang="en-US" sz="2800" dirty="0" smtClean="0">
              <a:latin typeface="Comic Sans MS" panose="030F0702030302020204" pitchFamily="66" charset="0"/>
              <a:cs typeface="Comic Sans MS" panose="030F0702030302020204" pitchFamily="66" charset="0"/>
            </a:endParaRPr>
          </a:p>
        </p:txBody>
      </p:sp>
      <p:grpSp>
        <p:nvGrpSpPr>
          <p:cNvPr id="30" name="Grupo 29"/>
          <p:cNvGrpSpPr/>
          <p:nvPr/>
        </p:nvGrpSpPr>
        <p:grpSpPr>
          <a:xfrm rot="5400000" flipH="1">
            <a:off x="9335938" y="4663952"/>
            <a:ext cx="1274445" cy="234950"/>
            <a:chOff x="4152748" y="3524056"/>
            <a:chExt cx="1274569" cy="255373"/>
          </a:xfrm>
        </p:grpSpPr>
        <p:cxnSp>
          <p:nvCxnSpPr>
            <p:cNvPr id="3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2" name="Retângulo 3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sp>
        <p:nvSpPr>
          <p:cNvPr id="34" name="Caixa de Texto 23"/>
          <p:cNvSpPr txBox="1"/>
          <p:nvPr/>
        </p:nvSpPr>
        <p:spPr>
          <a:xfrm>
            <a:off x="9804400" y="4468495"/>
            <a:ext cx="117157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cxnSp>
        <p:nvCxnSpPr>
          <p:cNvPr id="35" name="Conector Reto 34"/>
          <p:cNvCxnSpPr/>
          <p:nvPr/>
        </p:nvCxnSpPr>
        <p:spPr>
          <a:xfrm>
            <a:off x="9793574" y="541814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8785860" y="3710940"/>
            <a:ext cx="79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7" name="Caixa de Texto 23"/>
              <p:cNvSpPr txBox="1"/>
              <p:nvPr/>
            </p:nvSpPr>
            <p:spPr>
              <a:xfrm>
                <a:off x="6426835" y="4917440"/>
                <a:ext cx="3150870" cy="742315"/>
              </a:xfrm>
              <a:prstGeom prst="rect">
                <a:avLst/>
              </a:prstGeom>
              <a:noFill/>
            </p:spPr>
            <p:txBody>
              <a:bodyPr wrap="square" rtlCol="0">
                <a:spAutoFit/>
              </a:bodyPr>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𝐵𝐵</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𝐶𝐶</m:t>
                        </m:r>
                      </m:sub>
                    </m:sSub>
                    <m:f>
                      <m:fPr>
                        <m:ctrlPr>
                          <a:rPr lang="en-US" altLang="pt-BR" sz="2800" i="1" dirty="0" smtClean="0">
                            <a:latin typeface="Cambria Math" panose="02040503050406030204" pitchFamily="18" charset="0"/>
                            <a:cs typeface="Cambria Math" panose="02040503050406030204" pitchFamily="18" charset="0"/>
                          </a:rPr>
                        </m:ctrlPr>
                      </m:fPr>
                      <m:num>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num>
                      <m:den>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1</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den>
                    </m:f>
                  </m:oMath>
                </a14:m>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mc:Choice>
        <mc:Fallback>
          <p:sp>
            <p:nvSpPr>
              <p:cNvPr id="107" name="Caixa de Texto 23"/>
              <p:cNvSpPr txBox="1">
                <a:spLocks noRot="1" noChangeAspect="1" noMove="1" noResize="1" noEditPoints="1" noAdjustHandles="1" noChangeArrowheads="1" noChangeShapeType="1" noTextEdit="1"/>
              </p:cNvSpPr>
              <p:nvPr/>
            </p:nvSpPr>
            <p:spPr>
              <a:xfrm>
                <a:off x="6426835" y="4917440"/>
                <a:ext cx="3150870" cy="742315"/>
              </a:xfrm>
              <a:prstGeom prst="rect">
                <a:avLst/>
              </a:prstGeom>
              <a:blipFill rotWithShape="1">
                <a:blip r:embed="rId1"/>
                <a:stretch>
                  <a:fillRect b="-2652"/>
                </a:stretch>
              </a:blipFill>
            </p:spPr>
            <p:txBody>
              <a:bodyPr/>
              <a:lstStyle/>
              <a:p>
                <a:r>
                  <a:rPr lang="pt-BR" altLang="en-US">
                    <a:noFill/>
                  </a:rPr>
                  <a:t> </a:t>
                </a:r>
              </a:p>
            </p:txBody>
          </p:sp>
        </mc:Fallback>
      </mc:AlternateContent>
      <p:grpSp>
        <p:nvGrpSpPr>
          <p:cNvPr id="37" name="Grupo 36"/>
          <p:cNvGrpSpPr/>
          <p:nvPr/>
        </p:nvGrpSpPr>
        <p:grpSpPr>
          <a:xfrm rot="5400000">
            <a:off x="7212013" y="4050983"/>
            <a:ext cx="1224280" cy="508635"/>
            <a:chOff x="14678" y="4274"/>
            <a:chExt cx="1928" cy="801"/>
          </a:xfrm>
        </p:grpSpPr>
        <p:cxnSp>
          <p:nvCxnSpPr>
            <p:cNvPr id="42" name="Conector Reto 41"/>
            <p:cNvCxnSpPr/>
            <p:nvPr/>
          </p:nvCxnSpPr>
          <p:spPr>
            <a:xfrm>
              <a:off x="14678" y="4695"/>
              <a:ext cx="1928"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5" name="Elipse 114"/>
            <p:cNvSpPr/>
            <p:nvPr/>
          </p:nvSpPr>
          <p:spPr>
            <a:xfrm>
              <a:off x="15478" y="4274"/>
              <a:ext cx="850" cy="801"/>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118" name="Caixa de Texto 117"/>
            <p:cNvSpPr txBox="1"/>
            <p:nvPr/>
          </p:nvSpPr>
          <p:spPr>
            <a:xfrm>
              <a:off x="15406" y="4350"/>
              <a:ext cx="450" cy="628"/>
            </a:xfrm>
            <a:prstGeom prst="rect">
              <a:avLst/>
            </a:prstGeom>
            <a:noFill/>
          </p:spPr>
          <p:txBody>
            <a:bodyPr wrap="square" rtlCol="0">
              <a:spAutoFit/>
            </a:bodyPr>
            <a:p>
              <a:r>
                <a:rPr lang="pt-BR" altLang="en-US" sz="2000" b="1"/>
                <a:t>+</a:t>
              </a:r>
              <a:endParaRPr lang="pt-BR" altLang="en-US" sz="2000" b="1"/>
            </a:p>
          </p:txBody>
        </p:sp>
      </p:grpSp>
      <p:grpSp>
        <p:nvGrpSpPr>
          <p:cNvPr id="119" name="Grupo 118"/>
          <p:cNvGrpSpPr/>
          <p:nvPr/>
        </p:nvGrpSpPr>
        <p:grpSpPr>
          <a:xfrm rot="10800000" flipH="1">
            <a:off x="7810668" y="3578737"/>
            <a:ext cx="1274445" cy="234950"/>
            <a:chOff x="4152748" y="3524056"/>
            <a:chExt cx="1274569" cy="255373"/>
          </a:xfrm>
        </p:grpSpPr>
        <p:cxnSp>
          <p:nvCxnSpPr>
            <p:cNvPr id="12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1" name="Retângulo 120"/>
            <p:cNvSpPr/>
            <p:nvPr/>
          </p:nvSpPr>
          <p:spPr>
            <a:xfrm>
              <a:off x="4606140" y="3524056"/>
              <a:ext cx="476096" cy="255373"/>
            </a:xfrm>
            <a:prstGeom prst="rect">
              <a:avLst/>
            </a:prstGeom>
            <a:solidFill>
              <a:srgbClr val="F7FD9D"/>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mc:AlternateContent xmlns:mc="http://schemas.openxmlformats.org/markup-compatibility/2006">
        <mc:Choice xmlns:a14="http://schemas.microsoft.com/office/drawing/2010/main" Requires="a14">
          <p:sp>
            <p:nvSpPr>
              <p:cNvPr id="122" name="Caixa de Texto 23"/>
              <p:cNvSpPr txBox="1"/>
              <p:nvPr/>
            </p:nvSpPr>
            <p:spPr>
              <a:xfrm>
                <a:off x="6864350" y="2989580"/>
                <a:ext cx="2713355" cy="521970"/>
              </a:xfrm>
              <a:prstGeom prst="rect">
                <a:avLst/>
              </a:prstGeom>
              <a:noFill/>
            </p:spPr>
            <p:txBody>
              <a:bodyPr wrap="square" rtlCol="0">
                <a:spAutoFit/>
              </a:bodyPr>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sub>
                    </m:sSub>
                    <m:r>
                      <a:rPr lang="en-US" altLang="pt-BR" sz="2800" i="1" dirty="0" smtClean="0">
                        <a:latin typeface="Cambria Math" panose="02040503050406030204" pitchFamily="18" charset="0"/>
                        <a:ea typeface="MS Mincho" charset="0"/>
                        <a:cs typeface="Cambria Math" panose="02040503050406030204" pitchFamily="18" charset="0"/>
                      </a:rPr>
                      <m:t>=</m:t>
                    </m:r>
                    <m:sSub>
                      <m:sSubPr>
                        <m:ctrlPr>
                          <a:rPr lang="en-US" altLang="pt-BR" sz="2800" i="1" dirty="0" smtClean="0">
                            <a:latin typeface="Cambria Math" panose="02040503050406030204" pitchFamily="18" charset="0"/>
                            <a:ea typeface="MS Mincho" charset="0"/>
                            <a:cs typeface="Cambria Math" panose="02040503050406030204" pitchFamily="18" charset="0"/>
                          </a:rPr>
                        </m:ctrlPr>
                      </m:sSubPr>
                      <m:e>
                        <m:r>
                          <a:rPr lang="en-US" altLang="pt-BR" sz="2800" i="1" dirty="0" smtClean="0">
                            <a:latin typeface="Cambria Math" panose="02040503050406030204" pitchFamily="18" charset="0"/>
                            <a:ea typeface="MS Mincho" charset="0"/>
                            <a:cs typeface="Cambria Math" panose="02040503050406030204" pitchFamily="18" charset="0"/>
                          </a:rPr>
                          <m:t>𝑅</m:t>
                        </m:r>
                      </m:e>
                      <m:sub>
                        <m:r>
                          <a:rPr lang="en-US" altLang="pt-BR" sz="2800" i="1" dirty="0" smtClean="0">
                            <a:latin typeface="Cambria Math" panose="02040503050406030204" pitchFamily="18" charset="0"/>
                            <a:ea typeface="MS Mincho" charset="0"/>
                            <a:cs typeface="Cambria Math" panose="02040503050406030204" pitchFamily="18" charset="0"/>
                          </a:rPr>
                          <m:t>𝐵</m:t>
                        </m:r>
                        <m:r>
                          <a:rPr lang="en-US" altLang="pt-BR" sz="2800" i="1" dirty="0" smtClean="0">
                            <a:latin typeface="Cambria Math" panose="02040503050406030204" pitchFamily="18" charset="0"/>
                            <a:ea typeface="MS Mincho" charset="0"/>
                            <a:cs typeface="Cambria Math" panose="02040503050406030204" pitchFamily="18" charset="0"/>
                          </a:rPr>
                          <m:t>1</m:t>
                        </m:r>
                      </m:sub>
                    </m:sSub>
                    <m:r>
                      <a:rPr lang="en-US" altLang="pt-BR" sz="2800" i="1" dirty="0" smtClean="0">
                        <a:latin typeface="Cambria Math" panose="02040503050406030204" pitchFamily="18" charset="0"/>
                        <a:ea typeface="MS Mincho" charset="0"/>
                        <a:cs typeface="Cambria Math" panose="02040503050406030204" pitchFamily="18" charset="0"/>
                      </a:rPr>
                      <m:t>//</m:t>
                    </m:r>
                    <m:sSub>
                      <m:sSubPr>
                        <m:ctrlPr>
                          <a:rPr lang="en-US" altLang="pt-BR" sz="2800" i="1" dirty="0" smtClean="0">
                            <a:latin typeface="Cambria Math" panose="02040503050406030204" pitchFamily="18" charset="0"/>
                            <a:ea typeface="MS Mincho" charset="0"/>
                            <a:cs typeface="Cambria Math" panose="02040503050406030204" pitchFamily="18" charset="0"/>
                          </a:rPr>
                        </m:ctrlPr>
                      </m:sSubPr>
                      <m:e>
                        <m:r>
                          <a:rPr lang="en-US" altLang="pt-BR" sz="2800" i="1" dirty="0" smtClean="0">
                            <a:latin typeface="Cambria Math" panose="02040503050406030204" pitchFamily="18" charset="0"/>
                            <a:ea typeface="MS Mincho" charset="0"/>
                            <a:cs typeface="Cambria Math" panose="02040503050406030204" pitchFamily="18" charset="0"/>
                          </a:rPr>
                          <m:t>𝑅</m:t>
                        </m:r>
                      </m:e>
                      <m:sub>
                        <m:r>
                          <a:rPr lang="en-US" altLang="pt-BR" sz="2800" i="1" dirty="0" smtClean="0">
                            <a:latin typeface="Cambria Math" panose="02040503050406030204" pitchFamily="18" charset="0"/>
                            <a:ea typeface="MS Mincho" charset="0"/>
                            <a:cs typeface="Cambria Math" panose="02040503050406030204" pitchFamily="18" charset="0"/>
                          </a:rPr>
                          <m:t>𝐵</m:t>
                        </m:r>
                        <m:r>
                          <a:rPr lang="en-US" altLang="pt-BR" sz="2800" i="1" dirty="0" smtClean="0">
                            <a:latin typeface="Cambria Math" panose="02040503050406030204" pitchFamily="18" charset="0"/>
                            <a:ea typeface="MS Mincho" charset="0"/>
                            <a:cs typeface="Cambria Math" panose="02040503050406030204" pitchFamily="18" charset="0"/>
                          </a:rPr>
                          <m:t>2</m:t>
                        </m:r>
                      </m:sub>
                    </m:sSub>
                  </m:oMath>
                </a14:m>
                <a:r>
                  <a:rPr lang="pt-BR" altLang="en-US" sz="28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mc:Choice>
        <mc:Fallback>
          <p:sp>
            <p:nvSpPr>
              <p:cNvPr id="122" name="Caixa de Texto 23"/>
              <p:cNvSpPr txBox="1">
                <a:spLocks noRot="1" noChangeAspect="1" noMove="1" noResize="1" noEditPoints="1" noAdjustHandles="1" noChangeArrowheads="1" noChangeShapeType="1" noTextEdit="1"/>
              </p:cNvSpPr>
              <p:nvPr/>
            </p:nvSpPr>
            <p:spPr>
              <a:xfrm>
                <a:off x="6864350" y="2989580"/>
                <a:ext cx="2713355" cy="521970"/>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123" name="Conector Reto 122"/>
          <p:cNvCxnSpPr/>
          <p:nvPr/>
        </p:nvCxnSpPr>
        <p:spPr>
          <a:xfrm>
            <a:off x="7639019" y="492094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4" name="CaixaDeTexto 47"/>
          <p:cNvSpPr txBox="1"/>
          <p:nvPr/>
        </p:nvSpPr>
        <p:spPr>
          <a:xfrm>
            <a:off x="9089839" y="3747296"/>
            <a:ext cx="600075" cy="521970"/>
          </a:xfrm>
          <a:prstGeom prst="rect">
            <a:avLst/>
          </a:prstGeom>
          <a:noFill/>
        </p:spPr>
        <p:txBody>
          <a:bodyPr wrap="none" rtlCol="0">
            <a:spAutoFit/>
          </a:bodyPr>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B</a:t>
            </a:r>
            <a:endParaRPr lang="pt-BR" sz="28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3" name="Retângulo arredondado 12"/>
          <p:cNvSpPr/>
          <p:nvPr/>
        </p:nvSpPr>
        <p:spPr>
          <a:xfrm>
            <a:off x="314960" y="3771900"/>
            <a:ext cx="3618865" cy="278193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74"/>
          <p:cNvCxnSpPr/>
          <p:nvPr/>
        </p:nvCxnSpPr>
        <p:spPr>
          <a:xfrm>
            <a:off x="4504055" y="502856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H="1">
            <a:off x="3799840" y="553529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V="1">
            <a:off x="4493260" y="410654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7" name="Grupo 16"/>
          <p:cNvGrpSpPr/>
          <p:nvPr/>
        </p:nvGrpSpPr>
        <p:grpSpPr>
          <a:xfrm>
            <a:off x="4311015" y="4476750"/>
            <a:ext cx="387350" cy="552450"/>
            <a:chOff x="7555792" y="2647951"/>
            <a:chExt cx="387626" cy="552342"/>
          </a:xfrm>
          <a:solidFill>
            <a:srgbClr val="00B0F0">
              <a:alpha val="97000"/>
            </a:srgbClr>
          </a:solidFill>
        </p:grpSpPr>
        <p:sp>
          <p:nvSpPr>
            <p:cNvPr id="18" name="Elipse 1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9"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20" name="Conector Reto 19"/>
          <p:cNvCxnSpPr/>
          <p:nvPr/>
        </p:nvCxnSpPr>
        <p:spPr>
          <a:xfrm rot="5400000" flipH="1">
            <a:off x="2715895" y="383794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3383280" y="392430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2" name="Caixa de Texto 23"/>
          <p:cNvSpPr txBox="1"/>
          <p:nvPr/>
        </p:nvSpPr>
        <p:spPr>
          <a:xfrm>
            <a:off x="4485640" y="419036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2961640" y="575627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2128520" y="416750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25" name="Conector Reto 24"/>
          <p:cNvCxnSpPr/>
          <p:nvPr/>
        </p:nvCxnSpPr>
        <p:spPr>
          <a:xfrm rot="16200000">
            <a:off x="4755515" y="384048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2955290" y="5562600"/>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2973070" y="410591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29" name="Forma livre 28"/>
          <p:cNvSpPr/>
          <p:nvPr/>
        </p:nvSpPr>
        <p:spPr>
          <a:xfrm flipH="1" flipV="1">
            <a:off x="3044825" y="4245610"/>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31" name="Caixa de Texto 30"/>
              <p:cNvSpPr txBox="1"/>
              <p:nvPr/>
            </p:nvSpPr>
            <p:spPr>
              <a:xfrm>
                <a:off x="4480560" y="493268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31" name="Caixa de Texto 30"/>
              <p:cNvSpPr txBox="1">
                <a:spLocks noRot="1" noChangeAspect="1" noMove="1" noResize="1" noEditPoints="1" noAdjustHandles="1" noChangeArrowheads="1" noChangeShapeType="1" noTextEdit="1"/>
              </p:cNvSpPr>
              <p:nvPr/>
            </p:nvSpPr>
            <p:spPr>
              <a:xfrm>
                <a:off x="4480560" y="4932680"/>
                <a:ext cx="102108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32" name="Grupo 31"/>
          <p:cNvGrpSpPr/>
          <p:nvPr/>
        </p:nvGrpSpPr>
        <p:grpSpPr>
          <a:xfrm rot="5400000" flipH="1">
            <a:off x="2315210" y="4665980"/>
            <a:ext cx="1274445" cy="234950"/>
            <a:chOff x="4152748" y="3524056"/>
            <a:chExt cx="1274569" cy="255373"/>
          </a:xfrm>
        </p:grpSpPr>
        <p:cxnSp>
          <p:nvCxnSpPr>
            <p:cNvPr id="3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7" name="Retângulo 3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39" name="Caixa de Texto 38"/>
              <p:cNvSpPr txBox="1"/>
              <p:nvPr/>
            </p:nvSpPr>
            <p:spPr>
              <a:xfrm>
                <a:off x="3075305" y="4476750"/>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9" name="Caixa de Texto 38"/>
              <p:cNvSpPr txBox="1">
                <a:spLocks noRot="1" noChangeAspect="1" noMove="1" noResize="1" noEditPoints="1" noAdjustHandles="1" noChangeArrowheads="1" noChangeShapeType="1" noTextEdit="1"/>
              </p:cNvSpPr>
              <p:nvPr/>
            </p:nvSpPr>
            <p:spPr>
              <a:xfrm>
                <a:off x="3075305" y="4476750"/>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40" name="Grupo 39"/>
          <p:cNvGrpSpPr/>
          <p:nvPr/>
        </p:nvGrpSpPr>
        <p:grpSpPr>
          <a:xfrm rot="5400000" flipH="1">
            <a:off x="5012858" y="4604262"/>
            <a:ext cx="1274445" cy="234950"/>
            <a:chOff x="4152748" y="3524056"/>
            <a:chExt cx="1274569" cy="255373"/>
          </a:xfrm>
        </p:grpSpPr>
        <p:cxnSp>
          <p:nvCxnSpPr>
            <p:cNvPr id="4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3" name="Retângulo 4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4" name="Grupo 43"/>
          <p:cNvGrpSpPr/>
          <p:nvPr/>
        </p:nvGrpSpPr>
        <p:grpSpPr>
          <a:xfrm rot="5400000" flipH="1">
            <a:off x="1238418" y="4629027"/>
            <a:ext cx="1274445" cy="234950"/>
            <a:chOff x="4152748" y="3524056"/>
            <a:chExt cx="1274569" cy="255373"/>
          </a:xfrm>
        </p:grpSpPr>
        <p:cxnSp>
          <p:nvCxnSpPr>
            <p:cNvPr id="4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7" name="Conector Reto 46"/>
          <p:cNvCxnSpPr/>
          <p:nvPr/>
        </p:nvCxnSpPr>
        <p:spPr>
          <a:xfrm flipV="1">
            <a:off x="1571625" y="4115435"/>
            <a:ext cx="84518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a:off x="1743435" y="537709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3645895" y="636388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a:off x="5491205" y="535105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H="1">
            <a:off x="3799840" y="595249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1200291" y="409948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Elipse 61"/>
          <p:cNvSpPr/>
          <p:nvPr/>
        </p:nvSpPr>
        <p:spPr>
          <a:xfrm>
            <a:off x="1037590" y="474233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4" name="Forma livre 63"/>
          <p:cNvSpPr/>
          <p:nvPr/>
        </p:nvSpPr>
        <p:spPr>
          <a:xfrm>
            <a:off x="1086217" y="479912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5" name="Conector Reto 64"/>
          <p:cNvCxnSpPr/>
          <p:nvPr/>
        </p:nvCxnSpPr>
        <p:spPr>
          <a:xfrm rot="5400000">
            <a:off x="896647" y="543548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65"/>
          <p:cNvCxnSpPr/>
          <p:nvPr/>
        </p:nvCxnSpPr>
        <p:spPr>
          <a:xfrm>
            <a:off x="1070970" y="577015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a:off x="5025390" y="410019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9" name="Caixa de Texto 23"/>
          <p:cNvSpPr txBox="1"/>
          <p:nvPr/>
        </p:nvSpPr>
        <p:spPr>
          <a:xfrm>
            <a:off x="4592320" y="5420995"/>
            <a:ext cx="213550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80" name="Caixa de Texto 23"/>
          <p:cNvSpPr txBox="1"/>
          <p:nvPr/>
        </p:nvSpPr>
        <p:spPr>
          <a:xfrm>
            <a:off x="1871345" y="475805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81" name="CaixaDeTexto 47"/>
          <p:cNvSpPr txBox="1"/>
          <p:nvPr/>
        </p:nvSpPr>
        <p:spPr>
          <a:xfrm>
            <a:off x="276243" y="512735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92" name="CaixaDeTexto 47"/>
          <p:cNvSpPr txBox="1"/>
          <p:nvPr/>
        </p:nvSpPr>
        <p:spPr>
          <a:xfrm>
            <a:off x="4311015" y="3562350"/>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98" name="Conector Reto 97"/>
          <p:cNvCxnSpPr/>
          <p:nvPr/>
        </p:nvCxnSpPr>
        <p:spPr>
          <a:xfrm rot="5400000">
            <a:off x="1216509" y="409492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Conector Reto 98"/>
          <p:cNvCxnSpPr/>
          <p:nvPr/>
        </p:nvCxnSpPr>
        <p:spPr>
          <a:xfrm rot="5400000">
            <a:off x="1297789" y="408476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Conector Reto 99"/>
          <p:cNvCxnSpPr/>
          <p:nvPr/>
        </p:nvCxnSpPr>
        <p:spPr>
          <a:xfrm flipV="1">
            <a:off x="1185545" y="410464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CaixaDeTexto 45"/>
          <p:cNvSpPr txBox="1"/>
          <p:nvPr/>
        </p:nvSpPr>
        <p:spPr>
          <a:xfrm>
            <a:off x="314960" y="437515"/>
            <a:ext cx="11407140" cy="107632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Análise de pequenos sinais (como estamos no projeto começamos com esta análise)</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 name="Caixa de Texto 2"/>
              <p:cNvSpPr txBox="1"/>
              <p:nvPr/>
            </p:nvSpPr>
            <p:spPr>
              <a:xfrm>
                <a:off x="6636385" y="1720215"/>
                <a:ext cx="4789170"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6636385" y="1720215"/>
                <a:ext cx="4789170" cy="521970"/>
              </a:xfrm>
              <a:prstGeom prst="rect">
                <a:avLst/>
              </a:prstGeom>
              <a:blipFill rotWithShape="1">
                <a:blip r:embed="rId3"/>
                <a:stretch>
                  <a:fillRect b="-413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5159375" y="2472055"/>
                <a:ext cx="5853430" cy="8286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𝒈𝒂𝒏𝒉𝒐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5159375" y="2472055"/>
                <a:ext cx="5853430" cy="828675"/>
              </a:xfrm>
              <a:prstGeom prst="rect">
                <a:avLst/>
              </a:prstGeom>
              <a:blipFill rotWithShape="1">
                <a:blip r:embed="rId4"/>
                <a:stretch>
                  <a:fillRect b="-2222"/>
                </a:stretch>
              </a:blipFill>
            </p:spPr>
            <p:txBody>
              <a:bodyPr/>
              <a:lstStyle/>
              <a:p>
                <a:r>
                  <a:rPr lang="pt-BR" altLang="en-US">
                    <a:noFill/>
                  </a:rPr>
                  <a:t> </a:t>
                </a:r>
              </a:p>
            </p:txBody>
          </p:sp>
        </mc:Fallback>
      </mc:AlternateContent>
      <p:sp>
        <p:nvSpPr>
          <p:cNvPr id="11" name="CaixaDeTexto 45"/>
          <p:cNvSpPr txBox="1"/>
          <p:nvPr/>
        </p:nvSpPr>
        <p:spPr>
          <a:xfrm>
            <a:off x="6727825" y="3593465"/>
            <a:ext cx="5243830" cy="31381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escolher, de acordo com as dicas,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3 V</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6.5 V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precisa ser exatamente 3,33 e 6,66 V)</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Estrela de 24 pontas 4"/>
          <p:cNvSpPr/>
          <p:nvPr/>
        </p:nvSpPr>
        <p:spPr>
          <a:xfrm>
            <a:off x="11012805" y="2583815"/>
            <a:ext cx="663575" cy="605790"/>
          </a:xfrm>
          <a:prstGeom prst="star24">
            <a:avLst/>
          </a:prstGeom>
          <a:solidFill>
            <a:srgbClr val="FFFF00">
              <a:alpha val="97000"/>
            </a:srgbClr>
          </a:solid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altLang="en-US" sz="20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1</a:t>
            </a:r>
            <a:endParaRPr lang="pt-BR" altLang="en-US" sz="20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1" name="CaixaDeTexto 45"/>
              <p:cNvSpPr txBox="1"/>
              <p:nvPr/>
            </p:nvSpPr>
            <p:spPr>
              <a:xfrm>
                <a:off x="603250" y="419735"/>
                <a:ext cx="10986135" cy="634301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6.5 V    e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=10V</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3,5V  </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R</a:t>
                </a:r>
                <a:r>
                  <a:rPr lang="pt-BR" altLang="en-US" sz="2800" b="1" baseline="-25000"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C</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 3,5/I</a:t>
                </a:r>
                <a:r>
                  <a:rPr lang="pt-BR" altLang="en-US" sz="2800" b="1" baseline="-25000"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C</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Usando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𝒈𝒂𝒏𝒉𝒐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ctr">
                  <a:spcBef>
                    <a:spcPts val="600"/>
                  </a:spcBef>
                  <a:spcAft>
                    <a:spcPts val="600"/>
                  </a:spcAft>
                  <a:buFont typeface="+mj-lt"/>
                  <a:buNone/>
                </a:pPr>
                <a14:m>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𝒈𝒂𝒏𝒉𝒐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14:m>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den>
                    </m:f>
                  </m:oMath>
                </a14:m>
                <a:r>
                  <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14:m>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den>
                    </m:f>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oMath>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𝒈𝒂𝒏𝒉𝒐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oMath>
                  </m:oMathPara>
                </a14:m>
                <a:endPar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oMath>
                  </m:oMathPara>
                </a14:m>
                <a:endPar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oMath>
                  </m:oMathPara>
                </a14:m>
                <a:endPar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 name="CaixaDeTexto 45"/>
              <p:cNvSpPr txBox="1">
                <a:spLocks noRot="1" noChangeAspect="1" noMove="1" noResize="1" noEditPoints="1" noAdjustHandles="1" noChangeArrowheads="1" noChangeShapeType="1" noTextEdit="1"/>
              </p:cNvSpPr>
              <p:nvPr/>
            </p:nvSpPr>
            <p:spPr>
              <a:xfrm>
                <a:off x="603250" y="419735"/>
                <a:ext cx="10986135" cy="6343015"/>
              </a:xfrm>
              <a:prstGeom prst="rect">
                <a:avLst/>
              </a:prstGeom>
              <a:blipFill rotWithShape="1">
                <a:blip r:embed="rId1"/>
                <a:stretch>
                  <a:fillRect/>
                </a:stretch>
              </a:blipFill>
            </p:spPr>
            <p:txBody>
              <a:bodyPr/>
              <a:lstStyle/>
              <a:p>
                <a:r>
                  <a:rPr lang="pt-BR" altLang="en-US">
                    <a:noFill/>
                  </a:rPr>
                  <a:t> </a:t>
                </a:r>
              </a:p>
            </p:txBody>
          </p:sp>
        </mc:Fallback>
      </mc:AlternateContent>
      <p:sp>
        <p:nvSpPr>
          <p:cNvPr id="5" name="Estrela de 24 pontas 4"/>
          <p:cNvSpPr/>
          <p:nvPr/>
        </p:nvSpPr>
        <p:spPr>
          <a:xfrm>
            <a:off x="8919845" y="996950"/>
            <a:ext cx="663575" cy="605790"/>
          </a:xfrm>
          <a:prstGeom prst="star24">
            <a:avLst/>
          </a:prstGeom>
          <a:solidFill>
            <a:srgbClr val="FFFF00">
              <a:alpha val="97000"/>
            </a:srgbClr>
          </a:solid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altLang="en-US" sz="20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2</a:t>
            </a:r>
            <a:endParaRPr lang="pt-BR" altLang="en-US" sz="20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1" name="CaixaDeTexto 45"/>
              <p:cNvSpPr txBox="1"/>
              <p:nvPr/>
            </p:nvSpPr>
            <p:spPr>
              <a:xfrm>
                <a:off x="603250" y="419735"/>
                <a:ext cx="10986135" cy="4909820"/>
              </a:xfrm>
              <a:prstGeom prst="rect">
                <a:avLst/>
              </a:prstGeom>
              <a:noFill/>
            </p:spPr>
            <p:txBody>
              <a:bodyPr wrap="square" rtlCol="0">
                <a:spAutoFit/>
              </a:bodyPr>
              <a:lstStyle/>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oMath>
                  </m:oMathPara>
                </a14:m>
                <a:endParaRPr lang="en-US" altLang="pt-BR" sz="2800" b="1" i="1" dirty="0" smtClean="0">
                  <a:solidFill>
                    <a:schemeClr val="tx1"/>
                  </a:solidFill>
                  <a:latin typeface="Calibri Light" panose="020F0302020204030204" charset="0"/>
                  <a:ea typeface="Cambria Math" panose="02040503050406030204" pitchFamily="18" charset="0"/>
                  <a:cs typeface="Calibri Light" panose="020F0302020204030204"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𝟒𝟎𝟎</m:t>
                      </m:r>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𝑶𝒉𝒎</m:t>
                      </m:r>
                    </m:oMath>
                  </m:oMathPara>
                </a14:m>
                <a:endParaRPr lang="en-US" altLang="pt-BR" sz="2800" b="1" i="1" dirty="0" smtClean="0">
                  <a:solidFill>
                    <a:schemeClr val="tx1"/>
                  </a:solidFill>
                  <a:latin typeface="Calibri Light" panose="020F0302020204030204" charset="0"/>
                  <a:ea typeface="Cambria Math" panose="02040503050406030204" pitchFamily="18" charset="0"/>
                  <a:cs typeface="Calibri Light" panose="020F0302020204030204"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Usando 2 teremos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i="1" dirty="0" smtClean="0">
                    <a:latin typeface="Calibri Light" panose="020F0302020204030204" charset="0"/>
                    <a:ea typeface="Cambria Math" panose="02040503050406030204" pitchFamily="18" charset="0"/>
                    <a:cs typeface="Calibri Light" panose="020F0302020204030204" charset="0"/>
                    <a:sym typeface="Symbol" panose="05050102010706020507" charset="0"/>
                  </a:rPr>
                  <a:t>I</a:t>
                </a:r>
                <a:r>
                  <a:rPr lang="pt-BR" altLang="en-US" sz="2800" b="1" i="1" baseline="-25000" dirty="0" smtClean="0">
                    <a:latin typeface="Calibri Light" panose="020F0302020204030204" charset="0"/>
                    <a:ea typeface="Cambria Math" panose="02040503050406030204" pitchFamily="18" charset="0"/>
                    <a:cs typeface="Calibri Light" panose="020F0302020204030204" charset="0"/>
                    <a:sym typeface="Symbol" panose="05050102010706020507" charset="0"/>
                  </a:rPr>
                  <a:t>C0</a:t>
                </a:r>
                <a:r>
                  <a:rPr lang="pt-BR" altLang="en-US" sz="2800" b="1" i="1" dirty="0" smtClean="0">
                    <a:latin typeface="Calibri Light" panose="020F0302020204030204" charset="0"/>
                    <a:ea typeface="Cambria Math" panose="02040503050406030204" pitchFamily="18" charset="0"/>
                    <a:cs typeface="Calibri Light" panose="020F0302020204030204" charset="0"/>
                    <a:sym typeface="Symbol" panose="05050102010706020507" charset="0"/>
                  </a:rPr>
                  <a:t> = 3.5/R</a:t>
                </a:r>
                <a:r>
                  <a:rPr lang="pt-BR" altLang="en-US" sz="2800" b="1" i="1" baseline="-25000" dirty="0" smtClean="0">
                    <a:latin typeface="Calibri Light" panose="020F0302020204030204" charset="0"/>
                    <a:ea typeface="Cambria Math" panose="02040503050406030204" pitchFamily="18" charset="0"/>
                    <a:cs typeface="Calibri Light" panose="020F0302020204030204" charset="0"/>
                    <a:sym typeface="Symbol" panose="05050102010706020507" charset="0"/>
                  </a:rPr>
                  <a:t>C</a:t>
                </a:r>
                <a:r>
                  <a:rPr lang="pt-BR" altLang="en-US" sz="2800" b="1" i="1" dirty="0" smtClean="0">
                    <a:latin typeface="Calibri Light" panose="020F0302020204030204" charset="0"/>
                    <a:ea typeface="Cambria Math" panose="02040503050406030204" pitchFamily="18" charset="0"/>
                    <a:cs typeface="Calibri Light" panose="020F0302020204030204" charset="0"/>
                    <a:sym typeface="Symbol" panose="05050102010706020507" charset="0"/>
                  </a:rPr>
                  <a:t> = 3.5/400= 8.75 mA </a:t>
                </a:r>
                <a:endParaRPr lang="pt-BR" altLang="en-US" sz="2800" b="1" i="1" dirty="0" smtClean="0">
                  <a:latin typeface="Calibri Light" panose="020F0302020204030204" charset="0"/>
                  <a:ea typeface="Cambria Math" panose="02040503050406030204" pitchFamily="18" charset="0"/>
                  <a:cs typeface="Calibri Light" panose="020F0302020204030204" charset="0"/>
                  <a:sym typeface="Symbol" panose="05050102010706020507" charset="0"/>
                </a:endParaRPr>
              </a:p>
              <a:p>
                <a:pPr indent="0" algn="l">
                  <a:spcBef>
                    <a:spcPts val="600"/>
                  </a:spcBef>
                  <a:spcAft>
                    <a:spcPts val="600"/>
                  </a:spcAft>
                  <a:buFont typeface="+mj-lt"/>
                  <a:buNone/>
                </a:pP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calcular o valor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=2.3/R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R</a:t>
                </a:r>
                <a:r>
                  <a:rPr lang="pt-BR" altLang="en-US" sz="2800" b="1" baseline="-25000"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E</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 2.3/I</a:t>
                </a:r>
                <a:r>
                  <a:rPr lang="pt-BR" altLang="en-US" sz="2800" b="1" baseline="-25000"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E </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r>
                  <a:rPr lang="pt-BR" altLang="en-US" sz="2800" b="1" dirty="0" smtClean="0">
                    <a:latin typeface="Arial" panose="020B0604020202020204" pitchFamily="34" charset="0"/>
                    <a:ea typeface="Cambria Math" panose="02040503050406030204" pitchFamily="18" charset="0"/>
                    <a:cs typeface="Arial" panose="020B0604020202020204" pitchFamily="34" charset="0"/>
                    <a:sym typeface="Symbol" panose="05050102010706020507" charset="0"/>
                  </a:rPr>
                  <a:t>2.3/I</a:t>
                </a:r>
                <a:r>
                  <a:rPr lang="pt-BR" altLang="en-US" sz="2800" b="1" baseline="-25000" dirty="0" smtClean="0">
                    <a:latin typeface="Arial" panose="020B0604020202020204" pitchFamily="34" charset="0"/>
                    <a:ea typeface="Cambria Math" panose="02040503050406030204" pitchFamily="18" charset="0"/>
                    <a:cs typeface="Arial" panose="020B0604020202020204" pitchFamily="34" charset="0"/>
                    <a:sym typeface="Symbol" panose="05050102010706020507" charset="0"/>
                  </a:rPr>
                  <a:t>C0</a:t>
                </a:r>
                <a:r>
                  <a:rPr lang="pt-BR" altLang="en-US" sz="2800" b="1" dirty="0" smtClean="0">
                    <a:latin typeface="Arial" panose="020B0604020202020204" pitchFamily="34" charset="0"/>
                    <a:ea typeface="Cambria Math" panose="02040503050406030204" pitchFamily="18" charset="0"/>
                    <a:cs typeface="Arial" panose="020B0604020202020204" pitchFamily="34" charset="0"/>
                    <a:sym typeface="Symbol" panose="05050102010706020507" charset="0"/>
                  </a:rPr>
                  <a:t> = 2.3*400/3.5</a:t>
                </a:r>
                <a:endParaRPr lang="pt-BR" altLang="en-US" sz="2800" b="1" dirty="0" smtClean="0">
                  <a:latin typeface="Arial" panose="020B0604020202020204" pitchFamily="34" charset="0"/>
                  <a:ea typeface="Cambria Math" panose="02040503050406030204" pitchFamily="18" charset="0"/>
                  <a:cs typeface="Arial" panose="020B0604020202020204" pitchFamily="34" charset="0"/>
                  <a:sym typeface="Symbol" panose="05050102010706020507" charset="0"/>
                </a:endParaRPr>
              </a:p>
              <a:p>
                <a:pPr indent="0" algn="ctr">
                  <a:spcBef>
                    <a:spcPts val="600"/>
                  </a:spcBef>
                  <a:spcAft>
                    <a:spcPts val="600"/>
                  </a:spcAft>
                  <a:buFont typeface="+mj-lt"/>
                  <a:buNone/>
                </a:pP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R</a:t>
                </a:r>
                <a:r>
                  <a:rPr lang="pt-BR" altLang="en-US" sz="2800" b="1" baseline="-25000"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E</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 262 Ohm</a:t>
                </a:r>
                <a:endPar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endParaRPr>
              </a:p>
            </p:txBody>
          </p:sp>
        </mc:Choice>
        <mc:Fallback>
          <p:sp>
            <p:nvSpPr>
              <p:cNvPr id="11" name="CaixaDeTexto 45"/>
              <p:cNvSpPr txBox="1">
                <a:spLocks noRot="1" noChangeAspect="1" noMove="1" noResize="1" noEditPoints="1" noAdjustHandles="1" noChangeArrowheads="1" noChangeShapeType="1" noTextEdit="1"/>
              </p:cNvSpPr>
              <p:nvPr/>
            </p:nvSpPr>
            <p:spPr>
              <a:xfrm>
                <a:off x="603250" y="419735"/>
                <a:ext cx="10986135" cy="4909820"/>
              </a:xfrm>
              <a:prstGeom prst="rect">
                <a:avLst/>
              </a:prstGeom>
              <a:blipFill rotWithShape="1">
                <a:blip r:embed="rId1"/>
                <a:stretch>
                  <a:fillRect/>
                </a:stretch>
              </a:blipFill>
            </p:spPr>
            <p:txBody>
              <a:bodyPr/>
              <a:lstStyle/>
              <a:p>
                <a:r>
                  <a:rPr lang="pt-BR" altLang="en-US">
                    <a:noFill/>
                  </a:rPr>
                  <a:t> </a:t>
                </a:r>
              </a:p>
            </p:txBody>
          </p:sp>
        </mc:Fallback>
      </mc:AlternateContent>
      <p:sp>
        <p:nvSpPr>
          <p:cNvPr id="5" name="Estrela de 24 pontas 4"/>
          <p:cNvSpPr/>
          <p:nvPr/>
        </p:nvSpPr>
        <p:spPr>
          <a:xfrm>
            <a:off x="8746490" y="1097915"/>
            <a:ext cx="663575" cy="605790"/>
          </a:xfrm>
          <a:prstGeom prst="star24">
            <a:avLst/>
          </a:prstGeom>
          <a:solidFill>
            <a:srgbClr val="FFFF00">
              <a:alpha val="97000"/>
            </a:srgbClr>
          </a:solid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altLang="en-US" sz="20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3</a:t>
            </a:r>
            <a:endParaRPr lang="pt-BR" altLang="en-US" sz="20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6" name="CaixaDeTexto 47"/>
          <p:cNvSpPr txBox="1"/>
          <p:nvPr/>
        </p:nvSpPr>
        <p:spPr>
          <a:xfrm>
            <a:off x="556913" y="455204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23" name="Grupo 22"/>
          <p:cNvGrpSpPr/>
          <p:nvPr/>
        </p:nvGrpSpPr>
        <p:grpSpPr>
          <a:xfrm>
            <a:off x="428128" y="2077085"/>
            <a:ext cx="4486137" cy="3902754"/>
            <a:chOff x="1233" y="2327"/>
            <a:chExt cx="9426" cy="6597"/>
          </a:xfrm>
        </p:grpSpPr>
        <p:grpSp>
          <p:nvGrpSpPr>
            <p:cNvPr id="33" name="Grupo 32"/>
            <p:cNvGrpSpPr/>
            <p:nvPr/>
          </p:nvGrpSpPr>
          <p:grpSpPr>
            <a:xfrm rot="5400000">
              <a:off x="4467" y="5492"/>
              <a:ext cx="2809" cy="1179"/>
              <a:chOff x="8610600" y="2524505"/>
              <a:chExt cx="1783849" cy="748570"/>
            </a:xfrm>
          </p:grpSpPr>
          <p:cxnSp>
            <p:nvCxnSpPr>
              <p:cNvPr id="38" name="Conector Reto 3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upo 44"/>
            <p:cNvGrpSpPr/>
            <p:nvPr/>
          </p:nvGrpSpPr>
          <p:grpSpPr>
            <a:xfrm rot="5400000" flipH="1">
              <a:off x="5419" y="3932"/>
              <a:ext cx="2007" cy="370"/>
              <a:chOff x="4152748" y="3524056"/>
              <a:chExt cx="1274569" cy="255373"/>
            </a:xfrm>
          </p:grpSpPr>
          <p:cxnSp>
            <p:nvCxnSpPr>
              <p:cNvPr id="4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7" name="Retângulo 4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8" name="Conector Reto 47"/>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CaixaDeTexto 47"/>
            <p:cNvSpPr txBox="1"/>
            <p:nvPr/>
          </p:nvSpPr>
          <p:spPr>
            <a:xfrm>
              <a:off x="5157" y="4669"/>
              <a:ext cx="1454"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0" name="CaixaDeTexto 47"/>
            <p:cNvSpPr txBox="1"/>
            <p:nvPr/>
          </p:nvSpPr>
          <p:spPr>
            <a:xfrm>
              <a:off x="3953" y="2327"/>
              <a:ext cx="4005"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10 V</a:t>
              </a:r>
              <a:endParaRPr lang="pt-BR" sz="2800" dirty="0" smtClean="0"/>
            </a:p>
          </p:txBody>
        </p:sp>
        <p:sp>
          <p:nvSpPr>
            <p:cNvPr id="51" name="Caixa de Texto 23"/>
            <p:cNvSpPr txBox="1"/>
            <p:nvPr/>
          </p:nvSpPr>
          <p:spPr>
            <a:xfrm>
              <a:off x="6035" y="3657"/>
              <a:ext cx="390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r>
                <a:rPr lang="pt-BR" altLang="en-US" sz="2800" dirty="0" smtClean="0">
                  <a:latin typeface="Comic Sans MS" panose="030F0702030302020204" pitchFamily="66" charset="0"/>
                  <a:cs typeface="Comic Sans MS" panose="030F0702030302020204" pitchFamily="66" charset="0"/>
                </a:rPr>
                <a:t>=400</a:t>
              </a:r>
              <a:endParaRPr lang="pt-BR" altLang="en-US" sz="2800" dirty="0" smtClean="0">
                <a:latin typeface="Comic Sans MS" panose="030F0702030302020204" pitchFamily="66" charset="0"/>
                <a:cs typeface="Comic Sans MS" panose="030F0702030302020204" pitchFamily="66" charset="0"/>
              </a:endParaRPr>
            </a:p>
          </p:txBody>
        </p:sp>
        <p:grpSp>
          <p:nvGrpSpPr>
            <p:cNvPr id="52" name="Grupo 51"/>
            <p:cNvGrpSpPr/>
            <p:nvPr/>
          </p:nvGrpSpPr>
          <p:grpSpPr>
            <a:xfrm rot="5400000" flipH="1">
              <a:off x="5422" y="7651"/>
              <a:ext cx="2007" cy="370"/>
              <a:chOff x="4152748" y="3524056"/>
              <a:chExt cx="1274569" cy="255373"/>
            </a:xfrm>
          </p:grpSpPr>
          <p:cxnSp>
            <p:nvCxnSpPr>
              <p:cNvPr id="53" name="Conector Reto 79"/>
              <p:cNvCxnSpPr/>
              <p:nvPr/>
            </p:nvCxnSpPr>
            <p:spPr>
              <a:xfrm flipV="1">
                <a:off x="4152748" y="3663044"/>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5" name="Caixa de Texto 23"/>
            <p:cNvSpPr txBox="1"/>
            <p:nvPr/>
          </p:nvSpPr>
          <p:spPr>
            <a:xfrm>
              <a:off x="6145" y="7981"/>
              <a:ext cx="332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dirty="0">
                  <a:latin typeface="Comic Sans MS" panose="030F0702030302020204" pitchFamily="66" charset="0"/>
                  <a:cs typeface="Comic Sans MS" panose="030F0702030302020204" pitchFamily="66" charset="0"/>
                </a:rPr>
                <a:t>=267</a:t>
              </a:r>
              <a:endParaRPr lang="pt-BR" altLang="en-US" sz="2800" dirty="0">
                <a:latin typeface="Comic Sans MS" panose="030F0702030302020204" pitchFamily="66" charset="0"/>
                <a:cs typeface="Comic Sans MS" panose="030F0702030302020204" pitchFamily="66" charset="0"/>
              </a:endParaRPr>
            </a:p>
          </p:txBody>
        </p:sp>
        <p:cxnSp>
          <p:nvCxnSpPr>
            <p:cNvPr id="56" name="Conector Reto 55"/>
            <p:cNvCxnSpPr/>
            <p:nvPr/>
          </p:nvCxnSpPr>
          <p:spPr>
            <a:xfrm>
              <a:off x="6145" y="878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 name="Grupo 56"/>
            <p:cNvGrpSpPr/>
            <p:nvPr/>
          </p:nvGrpSpPr>
          <p:grpSpPr>
            <a:xfrm rot="5400000" flipH="1">
              <a:off x="3398" y="3968"/>
              <a:ext cx="2007" cy="370"/>
              <a:chOff x="4152748" y="3524056"/>
              <a:chExt cx="1274569" cy="255373"/>
            </a:xfrm>
          </p:grpSpPr>
          <p:cxnSp>
            <p:nvCxnSpPr>
              <p:cNvPr id="58" name="Conector Reto 79"/>
              <p:cNvCxnSpPr/>
              <p:nvPr/>
            </p:nvCxnSpPr>
            <p:spPr>
              <a:xfrm flipV="1">
                <a:off x="4152748" y="3635407"/>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9" name="Retângulo 5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0" name="Grupo 59"/>
            <p:cNvGrpSpPr/>
            <p:nvPr/>
          </p:nvGrpSpPr>
          <p:grpSpPr>
            <a:xfrm rot="5400000" flipH="1">
              <a:off x="3424" y="7675"/>
              <a:ext cx="2007" cy="370"/>
              <a:chOff x="4152748" y="3489984"/>
              <a:chExt cx="1274569" cy="255373"/>
            </a:xfrm>
          </p:grpSpPr>
          <p:cxnSp>
            <p:nvCxnSpPr>
              <p:cNvPr id="61" name="Conector Reto 79"/>
              <p:cNvCxnSpPr/>
              <p:nvPr/>
            </p:nvCxnSpPr>
            <p:spPr>
              <a:xfrm flipV="1">
                <a:off x="4152748" y="3625288"/>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21136" y="3489984"/>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4402"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a:off x="3448" y="611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Elipse 65"/>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7" name="Caixa de Texto 23"/>
            <p:cNvSpPr txBox="1"/>
            <p:nvPr/>
          </p:nvSpPr>
          <p:spPr>
            <a:xfrm>
              <a:off x="2315" y="7394"/>
              <a:ext cx="229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68" name="Caixa de Texto 23"/>
            <p:cNvSpPr txBox="1"/>
            <p:nvPr/>
          </p:nvSpPr>
          <p:spPr>
            <a:xfrm>
              <a:off x="2614" y="3590"/>
              <a:ext cx="177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69" name="Conector Reto 68"/>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8"/>
            <p:cNvCxnSpPr/>
            <p:nvPr/>
          </p:nvCxnSpPr>
          <p:spPr>
            <a:xfrm>
              <a:off x="1577"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Elipse 79"/>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Forma livre 80"/>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2" name="Conector Reto 81"/>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82"/>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83"/>
            <p:cNvCxnSpPr/>
            <p:nvPr/>
          </p:nvCxnSpPr>
          <p:spPr>
            <a:xfrm flipH="1" flipV="1">
              <a:off x="1577" y="6798"/>
              <a:ext cx="8" cy="38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86" name="Caixa de Texto 23"/>
            <p:cNvSpPr txBox="1"/>
            <p:nvPr/>
          </p:nvSpPr>
          <p:spPr>
            <a:xfrm>
              <a:off x="9367"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mc:AlternateContent xmlns:mc="http://schemas.openxmlformats.org/markup-compatibility/2006">
        <mc:Choice xmlns:a14="http://schemas.microsoft.com/office/drawing/2010/main" Requires="a14">
          <p:sp>
            <p:nvSpPr>
              <p:cNvPr id="11" name="CaixaDeTexto 45"/>
              <p:cNvSpPr txBox="1"/>
              <p:nvPr/>
            </p:nvSpPr>
            <p:spPr>
              <a:xfrm>
                <a:off x="5066030" y="791210"/>
                <a:ext cx="6844030" cy="541845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Determinamos os valores de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Também conhecemos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=8.75 mA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Agora falta R</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R</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endPar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𝟒𝟎𝟎𝟎</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é uma aproximação podemos escolher </a:t>
                </a:r>
                <a: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oMath>
                </a14:m>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1" name="CaixaDeTexto 45"/>
              <p:cNvSpPr txBox="1">
                <a:spLocks noRot="1" noChangeAspect="1" noMove="1" noResize="1" noEditPoints="1" noAdjustHandles="1" noChangeArrowheads="1" noChangeShapeType="1" noTextEdit="1"/>
              </p:cNvSpPr>
              <p:nvPr/>
            </p:nvSpPr>
            <p:spPr>
              <a:xfrm>
                <a:off x="5066030" y="791210"/>
                <a:ext cx="6844030" cy="541845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1" name="CaixaDeTexto 45"/>
              <p:cNvSpPr txBox="1"/>
              <p:nvPr/>
            </p:nvSpPr>
            <p:spPr>
              <a:xfrm>
                <a:off x="4260215" y="911225"/>
                <a:ext cx="7675880" cy="503555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Obtemos uma relação para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oMath>
                </a14:m>
                <a:r>
                  <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endPar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o valor de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3V obtemos outra relação para os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 e poderemos determinar seus valores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den>
                      </m:f>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pt-BR" altLang="en-US" sz="2800"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 name="CaixaDeTexto 45"/>
              <p:cNvSpPr txBox="1">
                <a:spLocks noRot="1" noChangeAspect="1" noMove="1" noResize="1" noEditPoints="1" noAdjustHandles="1" noChangeArrowheads="1" noChangeShapeType="1" noTextEdit="1"/>
              </p:cNvSpPr>
              <p:nvPr/>
            </p:nvSpPr>
            <p:spPr>
              <a:xfrm>
                <a:off x="4260215" y="911225"/>
                <a:ext cx="7675880" cy="5035550"/>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5" name="Grupo 14"/>
          <p:cNvGrpSpPr/>
          <p:nvPr/>
        </p:nvGrpSpPr>
        <p:grpSpPr>
          <a:xfrm rot="5400000">
            <a:off x="1823720" y="3547074"/>
            <a:ext cx="1783849" cy="748570"/>
            <a:chOff x="8610600" y="2524505"/>
            <a:chExt cx="1783849" cy="748570"/>
          </a:xfrm>
        </p:grpSpPr>
        <p:cxnSp>
          <p:nvCxnSpPr>
            <p:cNvPr id="16" name="Conector Reto 1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 name="Grupo 21"/>
          <p:cNvGrpSpPr/>
          <p:nvPr/>
        </p:nvGrpSpPr>
        <p:grpSpPr>
          <a:xfrm rot="5400000" flipH="1">
            <a:off x="2425868" y="2525907"/>
            <a:ext cx="1274445" cy="234950"/>
            <a:chOff x="4152748" y="3524056"/>
            <a:chExt cx="1274569" cy="255373"/>
          </a:xfrm>
        </p:grpSpPr>
        <p:cxnSp>
          <p:nvCxnSpPr>
            <p:cNvPr id="24"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5" name="Retângulo 2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cxnSp>
        <p:nvCxnSpPr>
          <p:cNvPr id="26" name="Conector Reto 25"/>
          <p:cNvCxnSpPr/>
          <p:nvPr/>
        </p:nvCxnSpPr>
        <p:spPr>
          <a:xfrm>
            <a:off x="3088633" y="3243249"/>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CaixaDeTexto 47"/>
          <p:cNvSpPr txBox="1"/>
          <p:nvPr/>
        </p:nvSpPr>
        <p:spPr>
          <a:xfrm>
            <a:off x="3197674" y="3243106"/>
            <a:ext cx="600075" cy="521970"/>
          </a:xfrm>
          <a:prstGeom prst="rect">
            <a:avLst/>
          </a:prstGeom>
          <a:noFill/>
        </p:spPr>
        <p:txBody>
          <a:bodyPr wrap="none" rtlCol="0">
            <a:spAutoFit/>
          </a:bodyPr>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28" name="CaixaDeTexto 47"/>
          <p:cNvSpPr txBox="1"/>
          <p:nvPr/>
        </p:nvSpPr>
        <p:spPr>
          <a:xfrm>
            <a:off x="2185697" y="1537090"/>
            <a:ext cx="1783688" cy="521970"/>
          </a:xfrm>
          <a:prstGeom prst="rect">
            <a:avLst/>
          </a:prstGeom>
          <a:noFill/>
        </p:spPr>
        <p:txBody>
          <a:bodyPr wrap="square" rtlCol="0">
            <a:spAutoFit/>
          </a:bodyPr>
          <a:p>
            <a:r>
              <a:rPr lang="pt-BR" sz="2800" dirty="0" smtClean="0"/>
              <a:t>V</a:t>
            </a:r>
            <a:r>
              <a:rPr lang="pt-BR" sz="2800" baseline="-25000" dirty="0" smtClean="0"/>
              <a:t>CC</a:t>
            </a:r>
            <a:r>
              <a:rPr lang="pt-BR" sz="2800" dirty="0" smtClean="0"/>
              <a:t> = 10 V</a:t>
            </a:r>
            <a:endParaRPr lang="pt-BR" sz="2800" dirty="0" smtClean="0"/>
          </a:p>
        </p:txBody>
      </p:sp>
      <p:sp>
        <p:nvSpPr>
          <p:cNvPr id="29" name="Caixa de Texto 23"/>
          <p:cNvSpPr txBox="1"/>
          <p:nvPr/>
        </p:nvSpPr>
        <p:spPr>
          <a:xfrm>
            <a:off x="2967990" y="2326005"/>
            <a:ext cx="110363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endParaRPr lang="pt-BR" altLang="en-US" sz="2800" dirty="0" smtClean="0">
              <a:latin typeface="Comic Sans MS" panose="030F0702030302020204" pitchFamily="66" charset="0"/>
              <a:cs typeface="Comic Sans MS" panose="030F0702030302020204" pitchFamily="66" charset="0"/>
            </a:endParaRPr>
          </a:p>
        </p:txBody>
      </p:sp>
      <p:grpSp>
        <p:nvGrpSpPr>
          <p:cNvPr id="30" name="Grupo 29"/>
          <p:cNvGrpSpPr/>
          <p:nvPr/>
        </p:nvGrpSpPr>
        <p:grpSpPr>
          <a:xfrm rot="5400000" flipH="1">
            <a:off x="2431583" y="4898267"/>
            <a:ext cx="1274445" cy="234950"/>
            <a:chOff x="4152748" y="3524056"/>
            <a:chExt cx="1274569" cy="255373"/>
          </a:xfrm>
        </p:grpSpPr>
        <p:cxnSp>
          <p:nvCxnSpPr>
            <p:cNvPr id="3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2" name="Retângulo 3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sp>
        <p:nvSpPr>
          <p:cNvPr id="34" name="Caixa de Texto 23"/>
          <p:cNvSpPr txBox="1"/>
          <p:nvPr/>
        </p:nvSpPr>
        <p:spPr>
          <a:xfrm>
            <a:off x="2900045" y="4702810"/>
            <a:ext cx="117157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cxnSp>
        <p:nvCxnSpPr>
          <p:cNvPr id="35" name="Conector Reto 34"/>
          <p:cNvCxnSpPr/>
          <p:nvPr/>
        </p:nvCxnSpPr>
        <p:spPr>
          <a:xfrm>
            <a:off x="2889219" y="565246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1881505" y="3945255"/>
            <a:ext cx="79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 name="Caixa de Texto 23"/>
              <p:cNvSpPr txBox="1"/>
              <p:nvPr/>
            </p:nvSpPr>
            <p:spPr>
              <a:xfrm>
                <a:off x="215900" y="5125085"/>
                <a:ext cx="2673350" cy="653415"/>
              </a:xfrm>
              <a:prstGeom prst="rect">
                <a:avLst/>
              </a:prstGeom>
              <a:noFill/>
            </p:spPr>
            <p:txBody>
              <a:bodyPr wrap="square" rtlCol="0">
                <a:spAutoFit/>
              </a:bodyPr>
              <a:p>
                <a:pPr algn="ctr"/>
                <a14:m>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𝐵𝐵</m:t>
                        </m:r>
                      </m:sub>
                    </m:sSub>
                    <m:r>
                      <a:rPr lang="en-US" altLang="pt-BR" sz="2400" i="1" dirty="0" smtClean="0">
                        <a:latin typeface="Cambria Math" panose="02040503050406030204" pitchFamily="18" charset="0"/>
                        <a:cs typeface="Cambria Math" panose="02040503050406030204" pitchFamily="18" charset="0"/>
                      </a:rPr>
                      <m:t>=</m:t>
                    </m:r>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𝐶𝐶</m:t>
                        </m:r>
                      </m:sub>
                    </m:sSub>
                    <m:f>
                      <m:fPr>
                        <m:ctrlPr>
                          <a:rPr lang="en-US" altLang="pt-BR" sz="2400" i="1" dirty="0" smtClean="0">
                            <a:latin typeface="Cambria Math" panose="02040503050406030204" pitchFamily="18" charset="0"/>
                            <a:cs typeface="Cambria Math" panose="02040503050406030204" pitchFamily="18" charset="0"/>
                          </a:rPr>
                        </m:ctrlPr>
                      </m:fPr>
                      <m:num>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r>
                              <a:rPr lang="en-US" altLang="pt-BR" sz="2400" i="1" dirty="0" smtClean="0">
                                <a:latin typeface="Cambria Math" panose="02040503050406030204" pitchFamily="18" charset="0"/>
                                <a:cs typeface="Cambria Math" panose="02040503050406030204" pitchFamily="18" charset="0"/>
                              </a:rPr>
                              <m:t>2</m:t>
                            </m:r>
                          </m:sub>
                        </m:sSub>
                      </m:num>
                      <m:den>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r>
                              <a:rPr lang="en-US" altLang="pt-BR" sz="2400" i="1" dirty="0" smtClean="0">
                                <a:latin typeface="Cambria Math" panose="02040503050406030204" pitchFamily="18" charset="0"/>
                                <a:cs typeface="Cambria Math" panose="02040503050406030204" pitchFamily="18" charset="0"/>
                              </a:rPr>
                              <m:t>1</m:t>
                            </m:r>
                          </m:sub>
                        </m:sSub>
                        <m:r>
                          <a:rPr lang="en-US" altLang="pt-BR" sz="2400" i="1" dirty="0" smtClean="0">
                            <a:latin typeface="Cambria Math" panose="02040503050406030204" pitchFamily="18" charset="0"/>
                            <a:cs typeface="Cambria Math" panose="02040503050406030204" pitchFamily="18" charset="0"/>
                          </a:rPr>
                          <m:t>+</m:t>
                        </m:r>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r>
                              <a:rPr lang="en-US" altLang="pt-BR" sz="2400" i="1" dirty="0" smtClean="0">
                                <a:latin typeface="Cambria Math" panose="02040503050406030204" pitchFamily="18" charset="0"/>
                                <a:cs typeface="Cambria Math" panose="02040503050406030204" pitchFamily="18" charset="0"/>
                              </a:rPr>
                              <m:t>2</m:t>
                            </m:r>
                          </m:sub>
                        </m:sSub>
                      </m:den>
                    </m:f>
                  </m:oMath>
                </a14:m>
                <a:r>
                  <a:rPr lang="pt-BR" altLang="en-US" sz="2400" baseline="-25000" dirty="0" smtClean="0">
                    <a:latin typeface="Comic Sans MS" panose="030F0702030302020204" pitchFamily="66" charset="0"/>
                    <a:cs typeface="Comic Sans MS" panose="030F0702030302020204" pitchFamily="66" charset="0"/>
                  </a:rPr>
                  <a:t> </a:t>
                </a:r>
                <a:endParaRPr lang="pt-BR" altLang="en-US" sz="2400" baseline="-25000" dirty="0" smtClean="0">
                  <a:latin typeface="Comic Sans MS" panose="030F0702030302020204" pitchFamily="66" charset="0"/>
                  <a:cs typeface="Comic Sans MS" panose="030F0702030302020204" pitchFamily="66" charset="0"/>
                </a:endParaRPr>
              </a:p>
            </p:txBody>
          </p:sp>
        </mc:Choice>
        <mc:Fallback>
          <p:sp>
            <p:nvSpPr>
              <p:cNvPr id="3" name="Caixa de Texto 23"/>
              <p:cNvSpPr txBox="1">
                <a:spLocks noRot="1" noChangeAspect="1" noMove="1" noResize="1" noEditPoints="1" noAdjustHandles="1" noChangeArrowheads="1" noChangeShapeType="1" noTextEdit="1"/>
              </p:cNvSpPr>
              <p:nvPr/>
            </p:nvSpPr>
            <p:spPr>
              <a:xfrm>
                <a:off x="215900" y="5125085"/>
                <a:ext cx="2673350" cy="653415"/>
              </a:xfrm>
              <a:prstGeom prst="rect">
                <a:avLst/>
              </a:prstGeom>
              <a:blipFill rotWithShape="1">
                <a:blip r:embed="rId2"/>
                <a:stretch>
                  <a:fillRect b="-1555"/>
                </a:stretch>
              </a:blipFill>
            </p:spPr>
            <p:txBody>
              <a:bodyPr/>
              <a:lstStyle/>
              <a:p>
                <a:r>
                  <a:rPr lang="pt-BR" altLang="en-US">
                    <a:noFill/>
                  </a:rPr>
                  <a:t> </a:t>
                </a:r>
              </a:p>
            </p:txBody>
          </p:sp>
        </mc:Fallback>
      </mc:AlternateContent>
      <p:grpSp>
        <p:nvGrpSpPr>
          <p:cNvPr id="37" name="Grupo 36"/>
          <p:cNvGrpSpPr/>
          <p:nvPr/>
        </p:nvGrpSpPr>
        <p:grpSpPr>
          <a:xfrm rot="5400000">
            <a:off x="307658" y="4300538"/>
            <a:ext cx="1224280" cy="508635"/>
            <a:chOff x="14702" y="4274"/>
            <a:chExt cx="1928" cy="801"/>
          </a:xfrm>
        </p:grpSpPr>
        <p:cxnSp>
          <p:nvCxnSpPr>
            <p:cNvPr id="42" name="Conector Reto 41"/>
            <p:cNvCxnSpPr/>
            <p:nvPr/>
          </p:nvCxnSpPr>
          <p:spPr>
            <a:xfrm>
              <a:off x="14702" y="4695"/>
              <a:ext cx="1928"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4" name="Elipse 3"/>
            <p:cNvSpPr/>
            <p:nvPr/>
          </p:nvSpPr>
          <p:spPr>
            <a:xfrm>
              <a:off x="15478" y="4274"/>
              <a:ext cx="850" cy="801"/>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118" name="Caixa de Texto 117"/>
            <p:cNvSpPr txBox="1"/>
            <p:nvPr/>
          </p:nvSpPr>
          <p:spPr>
            <a:xfrm>
              <a:off x="15406" y="4350"/>
              <a:ext cx="450" cy="628"/>
            </a:xfrm>
            <a:prstGeom prst="rect">
              <a:avLst/>
            </a:prstGeom>
            <a:noFill/>
          </p:spPr>
          <p:txBody>
            <a:bodyPr wrap="square" rtlCol="0">
              <a:spAutoFit/>
            </a:bodyPr>
            <a:p>
              <a:r>
                <a:rPr lang="pt-BR" altLang="en-US" sz="2000" b="1"/>
                <a:t>+</a:t>
              </a:r>
              <a:endParaRPr lang="pt-BR" altLang="en-US" sz="2000" b="1"/>
            </a:p>
          </p:txBody>
        </p:sp>
      </p:grpSp>
      <p:grpSp>
        <p:nvGrpSpPr>
          <p:cNvPr id="119" name="Grupo 118"/>
          <p:cNvGrpSpPr/>
          <p:nvPr/>
        </p:nvGrpSpPr>
        <p:grpSpPr>
          <a:xfrm rot="10800000" flipH="1">
            <a:off x="921553" y="3812417"/>
            <a:ext cx="1274445" cy="234950"/>
            <a:chOff x="4152748" y="3507491"/>
            <a:chExt cx="1274569" cy="255373"/>
          </a:xfrm>
        </p:grpSpPr>
        <p:cxnSp>
          <p:nvCxnSpPr>
            <p:cNvPr id="120" name="Conector Reto 79"/>
            <p:cNvCxnSpPr/>
            <p:nvPr/>
          </p:nvCxnSpPr>
          <p:spPr>
            <a:xfrm flipV="1">
              <a:off x="4152748" y="3624378"/>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1" name="Retângulo 120"/>
            <p:cNvSpPr/>
            <p:nvPr/>
          </p:nvSpPr>
          <p:spPr>
            <a:xfrm>
              <a:off x="4606140" y="3507491"/>
              <a:ext cx="476096" cy="255373"/>
            </a:xfrm>
            <a:prstGeom prst="rect">
              <a:avLst/>
            </a:prstGeom>
            <a:solidFill>
              <a:srgbClr val="F7FD9D"/>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mc:AlternateContent xmlns:mc="http://schemas.openxmlformats.org/markup-compatibility/2006">
        <mc:Choice xmlns:a14="http://schemas.microsoft.com/office/drawing/2010/main" Requires="a14">
          <p:sp>
            <p:nvSpPr>
              <p:cNvPr id="122" name="Caixa de Texto 23"/>
              <p:cNvSpPr txBox="1"/>
              <p:nvPr/>
            </p:nvSpPr>
            <p:spPr>
              <a:xfrm>
                <a:off x="114935" y="3242945"/>
                <a:ext cx="2713355" cy="521970"/>
              </a:xfrm>
              <a:prstGeom prst="rect">
                <a:avLst/>
              </a:prstGeom>
              <a:noFill/>
            </p:spPr>
            <p:txBody>
              <a:bodyPr wrap="square" rtlCol="0">
                <a:spAutoFit/>
              </a:bodyPr>
              <a:p>
                <a:pPr algn="ctr"/>
                <a14:m>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sub>
                    </m:sSub>
                    <m:r>
                      <a:rPr lang="en-US" altLang="pt-BR" sz="2400" i="1" dirty="0" smtClean="0">
                        <a:latin typeface="Cambria Math" panose="02040503050406030204" pitchFamily="18" charset="0"/>
                        <a:ea typeface="MS Mincho" charset="0"/>
                        <a:cs typeface="Cambria Math" panose="02040503050406030204" pitchFamily="18" charset="0"/>
                      </a:rPr>
                      <m:t>=</m:t>
                    </m:r>
                    <m:sSub>
                      <m:sSubPr>
                        <m:ctrlPr>
                          <a:rPr lang="en-US" altLang="pt-BR" sz="2400" i="1" dirty="0" smtClean="0">
                            <a:latin typeface="Cambria Math" panose="02040503050406030204" pitchFamily="18" charset="0"/>
                            <a:ea typeface="MS Mincho" charset="0"/>
                            <a:cs typeface="Cambria Math" panose="02040503050406030204" pitchFamily="18" charset="0"/>
                          </a:rPr>
                        </m:ctrlPr>
                      </m:sSubPr>
                      <m:e>
                        <m:r>
                          <a:rPr lang="en-US" altLang="pt-BR" sz="2400" i="1" dirty="0" smtClean="0">
                            <a:latin typeface="Cambria Math" panose="02040503050406030204" pitchFamily="18" charset="0"/>
                            <a:ea typeface="MS Mincho" charset="0"/>
                            <a:cs typeface="Cambria Math" panose="02040503050406030204" pitchFamily="18" charset="0"/>
                          </a:rPr>
                          <m:t>𝑅</m:t>
                        </m:r>
                      </m:e>
                      <m:sub>
                        <m:r>
                          <a:rPr lang="en-US" altLang="pt-BR" sz="2400" i="1" dirty="0" smtClean="0">
                            <a:latin typeface="Cambria Math" panose="02040503050406030204" pitchFamily="18" charset="0"/>
                            <a:ea typeface="MS Mincho" charset="0"/>
                            <a:cs typeface="Cambria Math" panose="02040503050406030204" pitchFamily="18" charset="0"/>
                          </a:rPr>
                          <m:t>𝐵</m:t>
                        </m:r>
                        <m:r>
                          <a:rPr lang="en-US" altLang="pt-BR" sz="2400" i="1" dirty="0" smtClean="0">
                            <a:latin typeface="Cambria Math" panose="02040503050406030204" pitchFamily="18" charset="0"/>
                            <a:ea typeface="MS Mincho" charset="0"/>
                            <a:cs typeface="Cambria Math" panose="02040503050406030204" pitchFamily="18" charset="0"/>
                          </a:rPr>
                          <m:t>1</m:t>
                        </m:r>
                      </m:sub>
                    </m:sSub>
                    <m:r>
                      <a:rPr lang="en-US" altLang="pt-BR" sz="2400" i="1" dirty="0" smtClean="0">
                        <a:latin typeface="Cambria Math" panose="02040503050406030204" pitchFamily="18" charset="0"/>
                        <a:ea typeface="MS Mincho" charset="0"/>
                        <a:cs typeface="Cambria Math" panose="02040503050406030204" pitchFamily="18" charset="0"/>
                      </a:rPr>
                      <m:t>//</m:t>
                    </m:r>
                    <m:sSub>
                      <m:sSubPr>
                        <m:ctrlPr>
                          <a:rPr lang="en-US" altLang="pt-BR" sz="2400" i="1" dirty="0" smtClean="0">
                            <a:latin typeface="Cambria Math" panose="02040503050406030204" pitchFamily="18" charset="0"/>
                            <a:ea typeface="MS Mincho" charset="0"/>
                            <a:cs typeface="Cambria Math" panose="02040503050406030204" pitchFamily="18" charset="0"/>
                          </a:rPr>
                        </m:ctrlPr>
                      </m:sSubPr>
                      <m:e>
                        <m:r>
                          <a:rPr lang="en-US" altLang="pt-BR" sz="2400" i="1" dirty="0" smtClean="0">
                            <a:latin typeface="Cambria Math" panose="02040503050406030204" pitchFamily="18" charset="0"/>
                            <a:ea typeface="MS Mincho" charset="0"/>
                            <a:cs typeface="Cambria Math" panose="02040503050406030204" pitchFamily="18" charset="0"/>
                          </a:rPr>
                          <m:t>𝑅</m:t>
                        </m:r>
                      </m:e>
                      <m:sub>
                        <m:r>
                          <a:rPr lang="en-US" altLang="pt-BR" sz="2400" i="1" dirty="0" smtClean="0">
                            <a:latin typeface="Cambria Math" panose="02040503050406030204" pitchFamily="18" charset="0"/>
                            <a:ea typeface="MS Mincho" charset="0"/>
                            <a:cs typeface="Cambria Math" panose="02040503050406030204" pitchFamily="18" charset="0"/>
                          </a:rPr>
                          <m:t>𝐵</m:t>
                        </m:r>
                        <m:r>
                          <a:rPr lang="en-US" altLang="pt-BR" sz="2400" i="1" dirty="0" smtClean="0">
                            <a:latin typeface="Cambria Math" panose="02040503050406030204" pitchFamily="18" charset="0"/>
                            <a:ea typeface="MS Mincho" charset="0"/>
                            <a:cs typeface="Cambria Math" panose="02040503050406030204" pitchFamily="18" charset="0"/>
                          </a:rPr>
                          <m:t>2</m:t>
                        </m:r>
                      </m:sub>
                    </m:sSub>
                  </m:oMath>
                </a14:m>
                <a:r>
                  <a:rPr lang="pt-BR" altLang="en-US" sz="28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mc:Choice>
        <mc:Fallback>
          <p:sp>
            <p:nvSpPr>
              <p:cNvPr id="122" name="Caixa de Texto 23"/>
              <p:cNvSpPr txBox="1">
                <a:spLocks noRot="1" noChangeAspect="1" noMove="1" noResize="1" noEditPoints="1" noAdjustHandles="1" noChangeArrowheads="1" noChangeShapeType="1" noTextEdit="1"/>
              </p:cNvSpPr>
              <p:nvPr/>
            </p:nvSpPr>
            <p:spPr>
              <a:xfrm>
                <a:off x="114935" y="3242945"/>
                <a:ext cx="2713355" cy="521970"/>
              </a:xfrm>
              <a:prstGeom prst="rect">
                <a:avLst/>
              </a:prstGeom>
              <a:blipFill rotWithShape="1">
                <a:blip r:embed="rId3"/>
                <a:stretch>
                  <a:fillRect/>
                </a:stretch>
              </a:blipFill>
            </p:spPr>
            <p:txBody>
              <a:bodyPr/>
              <a:lstStyle/>
              <a:p>
                <a:r>
                  <a:rPr lang="pt-BR" altLang="en-US">
                    <a:noFill/>
                  </a:rPr>
                  <a:t> </a:t>
                </a:r>
              </a:p>
            </p:txBody>
          </p:sp>
        </mc:Fallback>
      </mc:AlternateContent>
      <p:cxnSp>
        <p:nvCxnSpPr>
          <p:cNvPr id="123" name="Conector Reto 122"/>
          <p:cNvCxnSpPr/>
          <p:nvPr/>
        </p:nvCxnSpPr>
        <p:spPr>
          <a:xfrm>
            <a:off x="734664" y="515525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4" name="CaixaDeTexto 47"/>
          <p:cNvSpPr txBox="1"/>
          <p:nvPr/>
        </p:nvSpPr>
        <p:spPr>
          <a:xfrm>
            <a:off x="2075629" y="3981611"/>
            <a:ext cx="728345" cy="521970"/>
          </a:xfrm>
          <a:prstGeom prst="rect">
            <a:avLst/>
          </a:prstGeom>
          <a:noFill/>
        </p:spPr>
        <p:txBody>
          <a:bodyPr wrap="none" rtlCol="0">
            <a:spAutoFit/>
          </a:bodyPr>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B0</a:t>
            </a:r>
            <a:endParaRPr lang="pt-BR" sz="28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1" name="CaixaDeTexto 45"/>
              <p:cNvSpPr txBox="1"/>
              <p:nvPr/>
            </p:nvSpPr>
            <p:spPr>
              <a:xfrm>
                <a:off x="623570" y="584835"/>
                <a:ext cx="11271885" cy="563118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=3V e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=8.75 mA são conhecidos, encontramos mas uma equação. As duas equações em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são</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oMath>
                </a14:m>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14:m>
                  <m:oMath xmlns:m="http://schemas.openxmlformats.org/officeDocument/2006/math">
                    <m:sSub>
                      <m:sSubPr>
                        <m:ctrlP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as duas equações montamos, podemos achar uma relação quadrática para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r>
                        <a:rPr 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𝟑𝟎</m:t>
                      </m:r>
                      <m:r>
                        <a:rPr 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𝟗</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𝟒𝟑</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𝒖</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Soluções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3.18 kOhm (teremos então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6.82 kOhm)</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117 kOhm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serve, pois exige R</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negativo)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1" name="CaixaDeTexto 45"/>
              <p:cNvSpPr txBox="1">
                <a:spLocks noRot="1" noChangeAspect="1" noMove="1" noResize="1" noEditPoints="1" noAdjustHandles="1" noChangeArrowheads="1" noChangeShapeType="1" noTextEdit="1"/>
              </p:cNvSpPr>
              <p:nvPr/>
            </p:nvSpPr>
            <p:spPr>
              <a:xfrm>
                <a:off x="623570" y="584835"/>
                <a:ext cx="11271885" cy="563118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6" name="CaixaDeTexto 47"/>
          <p:cNvSpPr txBox="1"/>
          <p:nvPr/>
        </p:nvSpPr>
        <p:spPr>
          <a:xfrm>
            <a:off x="452773" y="364145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23" name="Grupo 22"/>
          <p:cNvGrpSpPr/>
          <p:nvPr/>
        </p:nvGrpSpPr>
        <p:grpSpPr>
          <a:xfrm>
            <a:off x="1160500" y="1143074"/>
            <a:ext cx="4574185" cy="3990311"/>
            <a:chOff x="1048" y="2179"/>
            <a:chExt cx="9611" cy="6745"/>
          </a:xfrm>
        </p:grpSpPr>
        <p:grpSp>
          <p:nvGrpSpPr>
            <p:cNvPr id="33" name="Grupo 32"/>
            <p:cNvGrpSpPr/>
            <p:nvPr/>
          </p:nvGrpSpPr>
          <p:grpSpPr>
            <a:xfrm rot="5400000">
              <a:off x="4467" y="5492"/>
              <a:ext cx="2809" cy="1179"/>
              <a:chOff x="8610600" y="2524505"/>
              <a:chExt cx="1783849" cy="748570"/>
            </a:xfrm>
          </p:grpSpPr>
          <p:cxnSp>
            <p:nvCxnSpPr>
              <p:cNvPr id="38" name="Conector Reto 3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rot="16200000">
                <a:off x="9271581"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upo 44"/>
            <p:cNvGrpSpPr/>
            <p:nvPr/>
          </p:nvGrpSpPr>
          <p:grpSpPr>
            <a:xfrm rot="5400000" flipH="1">
              <a:off x="5419" y="3932"/>
              <a:ext cx="2007" cy="370"/>
              <a:chOff x="4152748" y="3524056"/>
              <a:chExt cx="1274569" cy="255373"/>
            </a:xfrm>
          </p:grpSpPr>
          <p:cxnSp>
            <p:nvCxnSpPr>
              <p:cNvPr id="4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7" name="Retângulo 4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8" name="Conector Reto 47"/>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CaixaDeTexto 47"/>
            <p:cNvSpPr txBox="1"/>
            <p:nvPr/>
          </p:nvSpPr>
          <p:spPr>
            <a:xfrm>
              <a:off x="5246" y="4571"/>
              <a:ext cx="1454"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0" name="CaixaDeTexto 47"/>
            <p:cNvSpPr txBox="1"/>
            <p:nvPr/>
          </p:nvSpPr>
          <p:spPr>
            <a:xfrm>
              <a:off x="4806" y="2179"/>
              <a:ext cx="4005"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10 V</a:t>
              </a:r>
              <a:endParaRPr lang="pt-BR" sz="2800" dirty="0" smtClean="0"/>
            </a:p>
          </p:txBody>
        </p:sp>
        <p:sp>
          <p:nvSpPr>
            <p:cNvPr id="51" name="Caixa de Texto 23"/>
            <p:cNvSpPr txBox="1"/>
            <p:nvPr/>
          </p:nvSpPr>
          <p:spPr>
            <a:xfrm>
              <a:off x="3477" y="3114"/>
              <a:ext cx="3909" cy="674"/>
            </a:xfrm>
            <a:prstGeom prst="rect">
              <a:avLst/>
            </a:prstGeom>
            <a:noFill/>
          </p:spPr>
          <p:txBody>
            <a:bodyPr wrap="square" rtlCol="0">
              <a:spAutoFit/>
            </a:bodyPr>
            <a:lstStyle/>
            <a:p>
              <a:pPr algn="ctr"/>
              <a:r>
                <a:rPr lang="pt-BR" altLang="en-US" sz="2000" dirty="0">
                  <a:latin typeface="Comic Sans MS" panose="030F0702030302020204" pitchFamily="66" charset="0"/>
                  <a:cs typeface="Comic Sans MS" panose="030F0702030302020204" pitchFamily="66" charset="0"/>
                </a:rPr>
                <a:t>R</a:t>
              </a:r>
              <a:r>
                <a:rPr lang="pt-BR" altLang="en-US" sz="2000" baseline="-25000" dirty="0" smtClean="0">
                  <a:latin typeface="Comic Sans MS" panose="030F0702030302020204" pitchFamily="66" charset="0"/>
                  <a:cs typeface="Comic Sans MS" panose="030F0702030302020204" pitchFamily="66" charset="0"/>
                </a:rPr>
                <a:t>C</a:t>
              </a:r>
              <a:r>
                <a:rPr lang="pt-BR" altLang="en-US" sz="2000" dirty="0" smtClean="0">
                  <a:latin typeface="Comic Sans MS" panose="030F0702030302020204" pitchFamily="66" charset="0"/>
                  <a:cs typeface="Comic Sans MS" panose="030F0702030302020204" pitchFamily="66" charset="0"/>
                </a:rPr>
                <a:t>=400</a:t>
              </a:r>
              <a:endParaRPr lang="pt-BR" altLang="en-US" sz="2000" dirty="0" smtClean="0">
                <a:latin typeface="Comic Sans MS" panose="030F0702030302020204" pitchFamily="66" charset="0"/>
                <a:cs typeface="Comic Sans MS" panose="030F0702030302020204" pitchFamily="66" charset="0"/>
              </a:endParaRPr>
            </a:p>
          </p:txBody>
        </p:sp>
        <p:grpSp>
          <p:nvGrpSpPr>
            <p:cNvPr id="52" name="Grupo 51"/>
            <p:cNvGrpSpPr/>
            <p:nvPr/>
          </p:nvGrpSpPr>
          <p:grpSpPr>
            <a:xfrm rot="5400000" flipH="1">
              <a:off x="5422" y="7651"/>
              <a:ext cx="2007" cy="37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5" name="Caixa de Texto 23"/>
            <p:cNvSpPr txBox="1"/>
            <p:nvPr/>
          </p:nvSpPr>
          <p:spPr>
            <a:xfrm>
              <a:off x="6241" y="7844"/>
              <a:ext cx="2987" cy="778"/>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E</a:t>
              </a:r>
              <a:r>
                <a:rPr lang="pt-BR" altLang="en-US" sz="2400" dirty="0">
                  <a:latin typeface="Comic Sans MS" panose="030F0702030302020204" pitchFamily="66" charset="0"/>
                  <a:cs typeface="Comic Sans MS" panose="030F0702030302020204" pitchFamily="66" charset="0"/>
                </a:rPr>
                <a:t>=267</a:t>
              </a:r>
              <a:endParaRPr lang="pt-BR" altLang="en-US" sz="2400" dirty="0">
                <a:latin typeface="Comic Sans MS" panose="030F0702030302020204" pitchFamily="66" charset="0"/>
                <a:cs typeface="Comic Sans MS" panose="030F0702030302020204" pitchFamily="66" charset="0"/>
              </a:endParaRPr>
            </a:p>
          </p:txBody>
        </p:sp>
        <p:cxnSp>
          <p:nvCxnSpPr>
            <p:cNvPr id="56" name="Conector Reto 55"/>
            <p:cNvCxnSpPr/>
            <p:nvPr/>
          </p:nvCxnSpPr>
          <p:spPr>
            <a:xfrm>
              <a:off x="6177" y="880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 name="Grupo 56"/>
            <p:cNvGrpSpPr/>
            <p:nvPr/>
          </p:nvGrpSpPr>
          <p:grpSpPr>
            <a:xfrm rot="5400000" flipH="1">
              <a:off x="3398" y="3968"/>
              <a:ext cx="2007" cy="370"/>
              <a:chOff x="4152748" y="3524056"/>
              <a:chExt cx="1274569" cy="255373"/>
            </a:xfrm>
          </p:grpSpPr>
          <p:cxnSp>
            <p:nvCxnSpPr>
              <p:cNvPr id="58"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9" name="Retângulo 5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0" name="Grupo 59"/>
            <p:cNvGrpSpPr/>
            <p:nvPr/>
          </p:nvGrpSpPr>
          <p:grpSpPr>
            <a:xfrm rot="5400000" flipH="1">
              <a:off x="3424" y="7675"/>
              <a:ext cx="2007" cy="370"/>
              <a:chOff x="4152748" y="3489984"/>
              <a:chExt cx="1274569" cy="255373"/>
            </a:xfrm>
          </p:grpSpPr>
          <p:cxnSp>
            <p:nvCxnSpPr>
              <p:cNvPr id="61" name="Conector Reto 79"/>
              <p:cNvCxnSpPr/>
              <p:nvPr/>
            </p:nvCxnSpPr>
            <p:spPr>
              <a:xfrm flipV="1">
                <a:off x="4152748" y="3637260"/>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21136" y="3489984"/>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4128"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4402"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a:off x="3448" y="611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Elipse 65"/>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7" name="Caixa de Texto 23"/>
            <p:cNvSpPr txBox="1"/>
            <p:nvPr/>
          </p:nvSpPr>
          <p:spPr>
            <a:xfrm>
              <a:off x="1416" y="7900"/>
              <a:ext cx="3171" cy="778"/>
            </a:xfrm>
            <a:prstGeom prst="rect">
              <a:avLst/>
            </a:prstGeom>
            <a:noFill/>
          </p:spPr>
          <p:txBody>
            <a:bodyPr wrap="square" rtlCol="0">
              <a:spAutoFit/>
            </a:bodyPr>
            <a:lstStyle/>
            <a:p>
              <a:pPr algn="ct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B2</a:t>
              </a:r>
              <a:r>
                <a:rPr lang="pt-BR" altLang="en-US" sz="2000" dirty="0">
                  <a:latin typeface="Comic Sans MS" panose="030F0702030302020204" pitchFamily="66" charset="0"/>
                  <a:cs typeface="Comic Sans MS" panose="030F0702030302020204" pitchFamily="66" charset="0"/>
                </a:rPr>
                <a:t>=3.18K</a:t>
              </a:r>
              <a:r>
                <a:rPr lang="pt-BR" altLang="en-US" sz="2400" dirty="0">
                  <a:latin typeface="Comic Sans MS" panose="030F0702030302020204" pitchFamily="66" charset="0"/>
                  <a:cs typeface="Comic Sans MS" panose="030F0702030302020204" pitchFamily="66" charset="0"/>
                </a:rPr>
                <a:t> </a:t>
              </a:r>
              <a:endParaRPr lang="pt-BR" altLang="en-US" sz="2400" dirty="0">
                <a:latin typeface="Comic Sans MS" panose="030F0702030302020204" pitchFamily="66" charset="0"/>
                <a:cs typeface="Comic Sans MS" panose="030F0702030302020204" pitchFamily="66" charset="0"/>
              </a:endParaRPr>
            </a:p>
          </p:txBody>
        </p:sp>
        <p:sp>
          <p:nvSpPr>
            <p:cNvPr id="68" name="Caixa de Texto 23"/>
            <p:cNvSpPr txBox="1"/>
            <p:nvPr/>
          </p:nvSpPr>
          <p:spPr>
            <a:xfrm>
              <a:off x="1048" y="3657"/>
              <a:ext cx="3565" cy="882"/>
            </a:xfrm>
            <a:prstGeom prst="rect">
              <a:avLst/>
            </a:prstGeom>
            <a:noFill/>
          </p:spPr>
          <p:txBody>
            <a:bodyPr wrap="square" rtlCol="0">
              <a:spAutoFit/>
            </a:bodyPr>
            <a:lstStyle/>
            <a:p>
              <a:pPr algn="ct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B1</a:t>
              </a:r>
              <a:r>
                <a:rPr lang="pt-BR" altLang="en-US" sz="2000" dirty="0">
                  <a:latin typeface="Comic Sans MS" panose="030F0702030302020204" pitchFamily="66" charset="0"/>
                  <a:cs typeface="Comic Sans MS" panose="030F0702030302020204" pitchFamily="66" charset="0"/>
                </a:rPr>
                <a:t>=6.82k</a:t>
              </a:r>
              <a:r>
                <a:rPr lang="pt-BR" altLang="en-US" sz="28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69" name="Conector Reto 68"/>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8"/>
            <p:cNvCxnSpPr/>
            <p:nvPr/>
          </p:nvCxnSpPr>
          <p:spPr>
            <a:xfrm>
              <a:off x="1577"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Elipse 79"/>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Forma livre 80"/>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2" name="Conector Reto 81"/>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82"/>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83"/>
            <p:cNvCxnSpPr/>
            <p:nvPr/>
          </p:nvCxnSpPr>
          <p:spPr>
            <a:xfrm flipH="1" flipV="1">
              <a:off x="1577" y="6798"/>
              <a:ext cx="8" cy="38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86" name="Caixa de Texto 23"/>
            <p:cNvSpPr txBox="1"/>
            <p:nvPr/>
          </p:nvSpPr>
          <p:spPr>
            <a:xfrm>
              <a:off x="9367"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sp>
        <p:nvSpPr>
          <p:cNvPr id="4" name="CaixaDeTexto 45"/>
          <p:cNvSpPr txBox="1"/>
          <p:nvPr/>
        </p:nvSpPr>
        <p:spPr>
          <a:xfrm>
            <a:off x="7192645" y="2075180"/>
            <a:ext cx="4406265" cy="227647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=8.75 mA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6.5 V</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3V</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ganho = -100</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 name="Conector Reto 79"/>
          <p:cNvCxnSpPr/>
          <p:nvPr/>
        </p:nvCxnSpPr>
        <p:spPr>
          <a:xfrm rot="5400000" flipH="1" flipV="1">
            <a:off x="3856714" y="2258471"/>
            <a:ext cx="1187332"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6" name="Retângulo 5"/>
          <p:cNvSpPr/>
          <p:nvPr/>
        </p:nvSpPr>
        <p:spPr>
          <a:xfrm rot="5400000" flipH="1">
            <a:off x="4228163" y="2186649"/>
            <a:ext cx="443510" cy="176095"/>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7" name="Conector Reto 6"/>
          <p:cNvCxnSpPr/>
          <p:nvPr/>
        </p:nvCxnSpPr>
        <p:spPr>
          <a:xfrm rot="16200000" flipV="1">
            <a:off x="3753301" y="2804272"/>
            <a:ext cx="51764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rot="16200000" flipV="1">
            <a:off x="3820407" y="2799539"/>
            <a:ext cx="51764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V="1">
            <a:off x="4097020" y="2819400"/>
            <a:ext cx="363220" cy="69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 de Texto 23"/>
          <p:cNvSpPr txBox="1"/>
          <p:nvPr/>
        </p:nvSpPr>
        <p:spPr>
          <a:xfrm>
            <a:off x="4449445" y="2098675"/>
            <a:ext cx="14655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r>
              <a:rPr lang="pt-BR" altLang="en-US" sz="2800" dirty="0">
                <a:latin typeface="Comic Sans MS" panose="030F0702030302020204" pitchFamily="66" charset="0"/>
                <a:cs typeface="Comic Sans MS" panose="030F0702030302020204" pitchFamily="66" charset="0"/>
              </a:rPr>
              <a:t>=1k</a:t>
            </a:r>
            <a:endParaRPr lang="pt-BR" altLang="en-US" sz="2800" dirty="0" smtClean="0">
              <a:latin typeface="Comic Sans MS" panose="030F0702030302020204" pitchFamily="66" charset="0"/>
              <a:cs typeface="Comic Sans MS" panose="030F0702030302020204" pitchFamily="66" charset="0"/>
            </a:endParaRPr>
          </a:p>
        </p:txBody>
      </p:sp>
      <p:sp>
        <p:nvSpPr>
          <p:cNvPr id="12" name="CaixaDeTexto 47"/>
          <p:cNvSpPr txBox="1"/>
          <p:nvPr/>
        </p:nvSpPr>
        <p:spPr>
          <a:xfrm>
            <a:off x="4361662" y="2799719"/>
            <a:ext cx="692005"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sp>
        <p:nvSpPr>
          <p:cNvPr id="13" name="Caixa de Texto 23"/>
          <p:cNvSpPr txBox="1"/>
          <p:nvPr/>
        </p:nvSpPr>
        <p:spPr>
          <a:xfrm>
            <a:off x="3723416" y="2952340"/>
            <a:ext cx="614904"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C </a:t>
            </a:r>
            <a:endParaRPr lang="pt-BR" altLang="en-US" sz="28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tângulo de cantos arredondados 15"/>
          <p:cNvSpPr/>
          <p:nvPr/>
        </p:nvSpPr>
        <p:spPr>
          <a:xfrm>
            <a:off x="3017520" y="1404851"/>
            <a:ext cx="1363287" cy="581891"/>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97833" y="455680"/>
                <a:ext cx="9745578" cy="173502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50000"/>
                  </a:lnSpc>
                  <a:buFont typeface="Arial" panose="020B0604020202020204" pitchFamily="34" charset="0"/>
                  <a:buNone/>
                </a:pPr>
                <a:r>
                  <a:rPr lang="pt-BR" b="1" dirty="0" smtClean="0">
                    <a:solidFill>
                      <a:srgbClr val="C00000"/>
                    </a:solidFill>
                    <a:latin typeface="Comic Sans MS" panose="030F0702030302020204" pitchFamily="66" charset="0"/>
                  </a:rPr>
                  <a:t>A saída do sistema será então (condições iniciais nulas)</a:t>
                </a:r>
                <a:endParaRPr lang="pt-BR" b="1" dirty="0" smtClean="0">
                  <a:solidFill>
                    <a:srgbClr val="C00000"/>
                  </a:solidFill>
                  <a:latin typeface="Comic Sans MS" panose="030F0702030302020204" pitchFamily="66" charset="0"/>
                </a:endParaRPr>
              </a:p>
              <a:p>
                <a:pPr marL="0" indent="0">
                  <a:lnSpc>
                    <a:spcPct val="120000"/>
                  </a:lnSpc>
                  <a:buNone/>
                </a:pPr>
                <a14:m>
                  <m:oMath xmlns:m="http://schemas.openxmlformats.org/officeDocument/2006/math">
                    <m:func>
                      <m:funcPr>
                        <m:ctrlPr>
                          <a:rPr lang="pt-BR" sz="2400" b="1" i="1">
                            <a:solidFill>
                              <a:schemeClr val="tx2">
                                <a:lumMod val="50000"/>
                              </a:schemeClr>
                            </a:solidFill>
                            <a:latin typeface="Cambria Math" panose="02040503050406030204" pitchFamily="18" charset="0"/>
                            <a:ea typeface="Cambria Math" panose="02040503050406030204" pitchFamily="18" charset="0"/>
                          </a:rPr>
                        </m:ctrlPr>
                      </m:funcPr>
                      <m:fName>
                        <m:limLow>
                          <m:limLowPr>
                            <m:ctrlPr>
                              <a:rPr lang="pt-BR" sz="2400" b="1" i="1">
                                <a:solidFill>
                                  <a:schemeClr val="tx2">
                                    <a:lumMod val="50000"/>
                                  </a:schemeClr>
                                </a:solidFill>
                                <a:latin typeface="Cambria Math" panose="02040503050406030204" pitchFamily="18" charset="0"/>
                                <a:ea typeface="Cambria Math" panose="02040503050406030204" pitchFamily="18" charset="0"/>
                              </a:rPr>
                            </m:ctrlPr>
                          </m:limLowPr>
                          <m:e>
                            <m:r>
                              <m:rPr>
                                <m:sty m:val="p"/>
                              </m:rPr>
                              <a:rPr lang="pt-BR" sz="2400">
                                <a:solidFill>
                                  <a:schemeClr val="tx2">
                                    <a:lumMod val="50000"/>
                                  </a:schemeClr>
                                </a:solidFill>
                                <a:latin typeface="Cambria Math" panose="02040503050406030204" pitchFamily="18" charset="0"/>
                                <a:ea typeface="Cambria Math" panose="02040503050406030204" pitchFamily="18" charset="0"/>
                              </a:rPr>
                              <m:t>lim</m:t>
                            </m:r>
                          </m:e>
                          <m:lim>
                            <m:r>
                              <a:rPr lang="pt-BR" sz="2400" i="1">
                                <a:solidFill>
                                  <a:schemeClr val="tx2">
                                    <a:lumMod val="50000"/>
                                  </a:schemeClr>
                                </a:solidFill>
                                <a:latin typeface="Cambria Math" panose="02040503050406030204" pitchFamily="18" charset="0"/>
                                <a:ea typeface="Cambria Math" panose="02040503050406030204" pitchFamily="18" charset="0"/>
                              </a:rPr>
                              <m:t>𝚫</m:t>
                            </m:r>
                            <m:r>
                              <a:rPr lang="pt-BR" sz="2400"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𝟎</m:t>
                            </m:r>
                          </m:lim>
                        </m:limLow>
                      </m:fName>
                      <m:e>
                        <m:nary>
                          <m:naryPr>
                            <m:chr m:val="∑"/>
                            <m:ctrlPr>
                              <a:rPr lang="pt-BR" sz="2400" b="1" i="1">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sz="2400" b="1" i="1">
                                <a:solidFill>
                                  <a:schemeClr val="tx2">
                                    <a:lumMod val="50000"/>
                                  </a:schemeClr>
                                </a:solidFill>
                                <a:latin typeface="Cambria Math" panose="02040503050406030204" pitchFamily="18" charset="0"/>
                                <a:ea typeface="Cambria Math" panose="02040503050406030204" pitchFamily="18" charset="0"/>
                              </a:rPr>
                              <m:t>𝒏</m:t>
                            </m:r>
                            <m:r>
                              <a:rPr lang="pt-BR" sz="2400" b="1" i="1">
                                <a:solidFill>
                                  <a:schemeClr val="tx2">
                                    <a:lumMod val="50000"/>
                                  </a:schemeClr>
                                </a:solidFill>
                                <a:latin typeface="Cambria Math" panose="02040503050406030204" pitchFamily="18" charset="0"/>
                                <a:ea typeface="Cambria Math" panose="02040503050406030204" pitchFamily="18" charset="0"/>
                              </a:rPr>
                              <m:t>=−∞</m:t>
                            </m:r>
                          </m:sub>
                          <m:sup>
                            <m:r>
                              <a:rPr lang="pt-BR" sz="2400" b="1" i="1">
                                <a:solidFill>
                                  <a:schemeClr val="tx2">
                                    <a:lumMod val="50000"/>
                                  </a:schemeClr>
                                </a:solidFill>
                                <a:latin typeface="Cambria Math" panose="02040503050406030204" pitchFamily="18" charset="0"/>
                                <a:ea typeface="Cambria Math" panose="02040503050406030204" pitchFamily="18" charset="0"/>
                              </a:rPr>
                              <m:t>𝒏</m:t>
                            </m:r>
                            <m:r>
                              <a:rPr lang="pt-BR" sz="2400" b="1" i="1">
                                <a:solidFill>
                                  <a:schemeClr val="tx2">
                                    <a:lumMod val="50000"/>
                                  </a:schemeClr>
                                </a:solidFill>
                                <a:latin typeface="Cambria Math" panose="02040503050406030204" pitchFamily="18" charset="0"/>
                                <a:ea typeface="Cambria Math" panose="02040503050406030204" pitchFamily="18" charset="0"/>
                              </a:rPr>
                              <m:t>=∞</m:t>
                            </m:r>
                          </m:sup>
                          <m:e>
                            <m:r>
                              <a:rPr lang="pt-BR" sz="24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𝒏</m:t>
                                </m:r>
                                <m:r>
                                  <a:rPr lang="pt-BR" sz="2400" i="1">
                                    <a:solidFill>
                                      <a:schemeClr val="tx2">
                                        <a:lumMod val="50000"/>
                                      </a:schemeClr>
                                    </a:solidFill>
                                    <a:latin typeface="Cambria Math" panose="02040503050406030204" pitchFamily="18" charset="0"/>
                                    <a:ea typeface="Cambria Math" panose="02040503050406030204" pitchFamily="18" charset="0"/>
                                  </a:rPr>
                                  <m:t>𝚫</m:t>
                                </m:r>
                              </m:e>
                            </m:d>
                            <m:r>
                              <a:rPr lang="pt-BR" sz="2400" b="1" i="1" smtClean="0">
                                <a:solidFill>
                                  <a:schemeClr val="tx2">
                                    <a:lumMod val="50000"/>
                                  </a:schemeClr>
                                </a:solidFill>
                                <a:latin typeface="Cambria Math" panose="02040503050406030204" pitchFamily="18" charset="0"/>
                                <a:ea typeface="Cambria Math" panose="02040503050406030204" pitchFamily="18" charset="0"/>
                              </a:rPr>
                              <m:t>𝒈</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𝒕</m:t>
                                </m:r>
                                <m: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𝒏</m:t>
                                </m:r>
                                <m:r>
                                  <a:rPr lang="pt-BR" sz="2400" i="1">
                                    <a:solidFill>
                                      <a:schemeClr val="tx2">
                                        <a:lumMod val="50000"/>
                                      </a:schemeClr>
                                    </a:solidFill>
                                    <a:latin typeface="Cambria Math" panose="02040503050406030204" pitchFamily="18" charset="0"/>
                                    <a:ea typeface="Cambria Math" panose="02040503050406030204" pitchFamily="18" charset="0"/>
                                  </a:rPr>
                                  <m:t>𝚫</m:t>
                                </m:r>
                              </m:e>
                            </m:d>
                            <m:r>
                              <a:rPr lang="pt-BR" sz="2400" i="1">
                                <a:solidFill>
                                  <a:schemeClr val="tx2">
                                    <a:lumMod val="50000"/>
                                  </a:schemeClr>
                                </a:solidFill>
                                <a:latin typeface="Cambria Math" panose="02040503050406030204" pitchFamily="18" charset="0"/>
                                <a:ea typeface="Cambria Math" panose="02040503050406030204" pitchFamily="18" charset="0"/>
                              </a:rPr>
                              <m:t>𝚫</m:t>
                            </m:r>
                            <m:r>
                              <a:rPr lang="pt-BR" sz="2400" i="1">
                                <a:solidFill>
                                  <a:schemeClr val="tx2">
                                    <a:lumMod val="50000"/>
                                  </a:schemeClr>
                                </a:solidFill>
                                <a:latin typeface="Cambria Math" panose="02040503050406030204" pitchFamily="18" charset="0"/>
                                <a:ea typeface="Cambria Math" panose="02040503050406030204" pitchFamily="18" charset="0"/>
                              </a:rPr>
                              <m:t>=</m:t>
                            </m:r>
                          </m:e>
                        </m:nary>
                      </m:e>
                    </m:func>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nary>
                          <m:naryPr>
                            <m:ctrlPr>
                              <a:rPr lang="pt-BR" sz="2400" b="1" i="1">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m:t>
                            </m:r>
                          </m:sub>
                          <m:sup>
                            <m:r>
                              <a:rPr lang="pt-BR" sz="2400" b="1" i="1">
                                <a:solidFill>
                                  <a:schemeClr val="tx2">
                                    <a:lumMod val="50000"/>
                                  </a:schemeClr>
                                </a:solidFill>
                                <a:latin typeface="Cambria Math" panose="02040503050406030204" pitchFamily="18" charset="0"/>
                                <a:ea typeface="Cambria Math" panose="02040503050406030204" pitchFamily="18" charset="0"/>
                              </a:rPr>
                              <m:t>+∞</m:t>
                            </m:r>
                          </m:sup>
                          <m:e>
                            <m:r>
                              <a:rPr lang="pt-BR" sz="24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𝝉</m:t>
                                </m:r>
                              </m:e>
                            </m:d>
                            <m:r>
                              <a:rPr lang="pt-BR" sz="2400" b="1" i="1">
                                <a:solidFill>
                                  <a:schemeClr val="tx2">
                                    <a:lumMod val="50000"/>
                                  </a:schemeClr>
                                </a:solidFill>
                                <a:latin typeface="Cambria Math" panose="02040503050406030204" pitchFamily="18" charset="0"/>
                                <a:ea typeface="Cambria Math" panose="02040503050406030204" pitchFamily="18" charset="0"/>
                              </a:rPr>
                              <m:t>𝒈</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𝒕</m:t>
                                </m:r>
                                <m: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𝝉</m:t>
                                </m:r>
                              </m:e>
                            </m:d>
                            <m:r>
                              <a:rPr lang="pt-BR" sz="2400" b="1" i="1">
                                <a:solidFill>
                                  <a:schemeClr val="tx2">
                                    <a:lumMod val="50000"/>
                                  </a:schemeClr>
                                </a:solidFill>
                                <a:latin typeface="Cambria Math" panose="02040503050406030204" pitchFamily="18" charset="0"/>
                                <a:ea typeface="Cambria Math" panose="02040503050406030204" pitchFamily="18" charset="0"/>
                              </a:rPr>
                              <m:t>𝒅</m:t>
                            </m:r>
                            <m:r>
                              <a:rPr lang="pt-BR" sz="2400" b="1" i="1">
                                <a:solidFill>
                                  <a:schemeClr val="tx2">
                                    <a:lumMod val="50000"/>
                                  </a:schemeClr>
                                </a:solidFill>
                                <a:latin typeface="Cambria Math" panose="02040503050406030204" pitchFamily="18" charset="0"/>
                                <a:ea typeface="Cambria Math" panose="02040503050406030204" pitchFamily="18" charset="0"/>
                              </a:rPr>
                              <m:t>𝝉</m:t>
                            </m:r>
                          </m:e>
                        </m:nary>
                      </m:e>
                    </m:d>
                  </m:oMath>
                </a14:m>
                <a:r>
                  <a:rPr lang="pt-BR" sz="2400" b="1" dirty="0">
                    <a:solidFill>
                      <a:schemeClr val="tx2">
                        <a:lumMod val="50000"/>
                      </a:schemeClr>
                    </a:solidFill>
                    <a:latin typeface="Comic Sans MS" panose="030F0702030302020204" pitchFamily="66" charset="0"/>
                  </a:rPr>
                  <a:t>=</a:t>
                </a:r>
                <a14:m>
                  <m:oMath xmlns:m="http://schemas.openxmlformats.org/officeDocument/2006/math">
                    <m:r>
                      <a:rPr lang="pt-BR" sz="24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𝒕</m:t>
                        </m:r>
                      </m:e>
                    </m:d>
                    <m: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smtClean="0">
                        <a:solidFill>
                          <a:schemeClr val="tx2">
                            <a:lumMod val="50000"/>
                          </a:schemeClr>
                        </a:solidFill>
                        <a:latin typeface="Cambria Math" panose="02040503050406030204" pitchFamily="18" charset="0"/>
                        <a:ea typeface="Cambria Math" panose="02040503050406030204" pitchFamily="18" charset="0"/>
                      </a:rPr>
                      <m:t>𝒈</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𝒕</m:t>
                        </m:r>
                      </m:e>
                    </m:d>
                  </m:oMath>
                </a14:m>
                <a:endParaRPr lang="pt-BR" sz="1200" b="1" dirty="0">
                  <a:solidFill>
                    <a:schemeClr val="tx2">
                      <a:lumMod val="50000"/>
                    </a:schemeClr>
                  </a:solidFill>
                  <a:latin typeface="Comic Sans MS" panose="030F0702030302020204" pitchFamily="66" charset="0"/>
                </a:endParaRPr>
              </a:p>
              <a:p>
                <a:pPr marL="0" indent="0">
                  <a:lnSpc>
                    <a:spcPct val="120000"/>
                  </a:lnSpc>
                  <a:buFont typeface="Arial" panose="020B0604020202020204" pitchFamily="34" charset="0"/>
                  <a:buNone/>
                </a:pPr>
                <a:endParaRPr lang="pt-BR" sz="1600" b="1" dirty="0" smtClean="0">
                  <a:solidFill>
                    <a:schemeClr val="tx2">
                      <a:lumMod val="50000"/>
                    </a:schemeClr>
                  </a:solidFill>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97833" y="455680"/>
                <a:ext cx="9745578" cy="1735027"/>
              </a:xfrm>
              <a:prstGeom prst="rect">
                <a:avLst/>
              </a:prstGeom>
              <a:blipFill rotWithShape="1">
                <a:blip r:embed="rId1"/>
                <a:stretch>
                  <a:fillRect l="-6" t="-22" r="2" b="-9884"/>
                </a:stretch>
              </a:blipFill>
            </p:spPr>
            <p:txBody>
              <a:bodyPr/>
              <a:lstStyle/>
              <a:p>
                <a:r>
                  <a:rPr lang="pt-BR" altLang="en-US">
                    <a:noFill/>
                  </a:rPr>
                  <a:t> </a:t>
                </a:r>
              </a:p>
            </p:txBody>
          </p:sp>
        </mc:Fallback>
      </mc:AlternateContent>
      <p:sp>
        <p:nvSpPr>
          <p:cNvPr id="4" name="Retângulo 3"/>
          <p:cNvSpPr/>
          <p:nvPr/>
        </p:nvSpPr>
        <p:spPr>
          <a:xfrm>
            <a:off x="4005802" y="2700544"/>
            <a:ext cx="1540042" cy="12994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CaixaDeTexto 4"/>
          <p:cNvSpPr txBox="1"/>
          <p:nvPr/>
        </p:nvSpPr>
        <p:spPr>
          <a:xfrm>
            <a:off x="4565669" y="2905080"/>
            <a:ext cx="420308" cy="707886"/>
          </a:xfrm>
          <a:prstGeom prst="rect">
            <a:avLst/>
          </a:prstGeom>
          <a:noFill/>
        </p:spPr>
        <p:txBody>
          <a:bodyPr wrap="none" rtlCol="0">
            <a:spAutoFit/>
          </a:bodyPr>
          <a:lstStyle/>
          <a:p>
            <a:r>
              <a:rPr lang="pt-BR" sz="4000" dirty="0" smtClean="0"/>
              <a:t>S</a:t>
            </a:r>
            <a:endParaRPr lang="pt-BR" sz="4000" dirty="0"/>
          </a:p>
        </p:txBody>
      </p:sp>
      <p:cxnSp>
        <p:nvCxnSpPr>
          <p:cNvPr id="6" name="Conector de Seta Reta 5"/>
          <p:cNvCxnSpPr>
            <a:endCxn id="4" idx="1"/>
          </p:cNvCxnSpPr>
          <p:nvPr/>
        </p:nvCxnSpPr>
        <p:spPr>
          <a:xfrm>
            <a:off x="3356097" y="3350249"/>
            <a:ext cx="649705"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 name="Conector de Seta Reta 6"/>
          <p:cNvCxnSpPr>
            <a:stCxn id="4" idx="3"/>
          </p:cNvCxnSpPr>
          <p:nvPr/>
        </p:nvCxnSpPr>
        <p:spPr>
          <a:xfrm>
            <a:off x="5545844" y="3350249"/>
            <a:ext cx="625642"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2907398" y="2744867"/>
            <a:ext cx="773551" cy="584775"/>
          </a:xfrm>
          <a:prstGeom prst="rect">
            <a:avLst/>
          </a:prstGeom>
          <a:noFill/>
        </p:spPr>
        <p:txBody>
          <a:bodyPr wrap="square" rtlCol="0">
            <a:spAutoFit/>
          </a:bodyPr>
          <a:lstStyle/>
          <a:p>
            <a:r>
              <a:rPr lang="pt-BR" sz="3200" i="1" dirty="0" smtClean="0">
                <a:latin typeface="Symbol" panose="05050102010706020507" pitchFamily="18" charset="2"/>
              </a:rPr>
              <a:t>d</a:t>
            </a:r>
            <a:r>
              <a:rPr lang="pt-BR" sz="3200" i="1" dirty="0" smtClean="0"/>
              <a:t>(t)</a:t>
            </a:r>
            <a:endParaRPr lang="pt-BR" sz="3200" i="1" baseline="-25000" dirty="0"/>
          </a:p>
        </p:txBody>
      </p:sp>
      <p:sp>
        <p:nvSpPr>
          <p:cNvPr id="9" name="CaixaDeTexto 8"/>
          <p:cNvSpPr txBox="1"/>
          <p:nvPr/>
        </p:nvSpPr>
        <p:spPr>
          <a:xfrm>
            <a:off x="6403975" y="2673985"/>
            <a:ext cx="5053330" cy="1876425"/>
          </a:xfrm>
          <a:prstGeom prst="rect">
            <a:avLst/>
          </a:prstGeom>
          <a:noFill/>
        </p:spPr>
        <p:txBody>
          <a:bodyPr wrap="square" rtlCol="0">
            <a:spAutoFit/>
          </a:bodyPr>
          <a:lstStyle/>
          <a:p>
            <a:r>
              <a:rPr lang="pt-BR" sz="3200" i="1" dirty="0" smtClean="0"/>
              <a:t>g(t)</a:t>
            </a:r>
            <a:r>
              <a:rPr lang="pt-BR" sz="3200" dirty="0" smtClean="0"/>
              <a:t>    ↔     </a:t>
            </a:r>
            <a:r>
              <a:rPr lang="pt-BR" sz="3200" i="1" dirty="0" smtClean="0"/>
              <a:t>G(s)</a:t>
            </a:r>
            <a:endParaRPr lang="pt-BR" sz="3200" dirty="0" smtClean="0"/>
          </a:p>
          <a:p>
            <a:r>
              <a:rPr lang="pt-BR" sz="2800" dirty="0" smtClean="0"/>
              <a:t>G(s): função de transferência do sistema</a:t>
            </a:r>
            <a:endParaRPr lang="pt-BR" sz="2800" dirty="0" smtClean="0"/>
          </a:p>
          <a:p>
            <a:pPr algn="ctr"/>
            <a:r>
              <a:rPr lang="pt-BR" sz="2800" dirty="0" smtClean="0"/>
              <a:t>(condições inicias nulas) </a:t>
            </a:r>
            <a:endParaRPr lang="pt-BR" sz="2800" baseline="-25000" dirty="0"/>
          </a:p>
        </p:txBody>
      </p:sp>
      <p:sp>
        <p:nvSpPr>
          <p:cNvPr id="10" name="Retângulo 9"/>
          <p:cNvSpPr/>
          <p:nvPr/>
        </p:nvSpPr>
        <p:spPr>
          <a:xfrm>
            <a:off x="4005802" y="4649659"/>
            <a:ext cx="1540042" cy="12994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 name="CaixaDeTexto 10"/>
          <p:cNvSpPr txBox="1"/>
          <p:nvPr/>
        </p:nvSpPr>
        <p:spPr>
          <a:xfrm>
            <a:off x="4565669" y="4854195"/>
            <a:ext cx="420308" cy="707886"/>
          </a:xfrm>
          <a:prstGeom prst="rect">
            <a:avLst/>
          </a:prstGeom>
          <a:noFill/>
        </p:spPr>
        <p:txBody>
          <a:bodyPr wrap="none" rtlCol="0">
            <a:spAutoFit/>
          </a:bodyPr>
          <a:lstStyle/>
          <a:p>
            <a:r>
              <a:rPr lang="pt-BR" sz="4000" dirty="0" smtClean="0"/>
              <a:t>S</a:t>
            </a:r>
            <a:endParaRPr lang="pt-BR" sz="4000" dirty="0"/>
          </a:p>
        </p:txBody>
      </p:sp>
      <p:cxnSp>
        <p:nvCxnSpPr>
          <p:cNvPr id="12" name="Conector de Seta Reta 11"/>
          <p:cNvCxnSpPr>
            <a:endCxn id="10" idx="1"/>
          </p:cNvCxnSpPr>
          <p:nvPr/>
        </p:nvCxnSpPr>
        <p:spPr>
          <a:xfrm>
            <a:off x="3356097" y="5299364"/>
            <a:ext cx="649705"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 name="Conector de Seta Reta 12"/>
          <p:cNvCxnSpPr>
            <a:stCxn id="10" idx="3"/>
          </p:cNvCxnSpPr>
          <p:nvPr/>
        </p:nvCxnSpPr>
        <p:spPr>
          <a:xfrm>
            <a:off x="5545844" y="5299364"/>
            <a:ext cx="625642"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2884051" y="4735197"/>
            <a:ext cx="773550" cy="584775"/>
          </a:xfrm>
          <a:prstGeom prst="rect">
            <a:avLst/>
          </a:prstGeom>
          <a:noFill/>
        </p:spPr>
        <p:txBody>
          <a:bodyPr wrap="square" rtlCol="0">
            <a:spAutoFit/>
          </a:bodyPr>
          <a:lstStyle/>
          <a:p>
            <a:r>
              <a:rPr lang="pt-BR" sz="3200" i="1" dirty="0" smtClean="0"/>
              <a:t>f(t)</a:t>
            </a:r>
            <a:endParaRPr lang="pt-BR" sz="3200" i="1" baseline="-25000" dirty="0" smtClean="0"/>
          </a:p>
        </p:txBody>
      </p:sp>
      <mc:AlternateContent xmlns:mc="http://schemas.openxmlformats.org/markup-compatibility/2006">
        <mc:Choice xmlns:a14="http://schemas.microsoft.com/office/drawing/2010/main" Requires="a14">
          <p:sp>
            <p:nvSpPr>
              <p:cNvPr id="15" name="CaixaDeTexto 14"/>
              <p:cNvSpPr txBox="1"/>
              <p:nvPr/>
            </p:nvSpPr>
            <p:spPr>
              <a:xfrm>
                <a:off x="6171486" y="4764933"/>
                <a:ext cx="5182314" cy="661078"/>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400" b="1" i="1" smtClean="0">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𝒕</m:t>
                          </m:r>
                        </m:e>
                      </m:d>
                      <m: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𝒈</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𝒕</m:t>
                          </m:r>
                        </m:e>
                      </m:d>
                      <m:r>
                        <m:rPr>
                          <m:nor/>
                        </m:rPr>
                        <a:rPr lang="pt-BR" sz="3200" dirty="0">
                          <a:latin typeface="Cambria Math" panose="02040503050406030204" pitchFamily="18" charset="0"/>
                        </a:rPr>
                        <m:t> </m:t>
                      </m:r>
                      <m:r>
                        <a:rPr lang="pt-BR" sz="3200" b="0" i="1" dirty="0" smtClean="0">
                          <a:latin typeface="Cambria Math" panose="02040503050406030204" pitchFamily="18" charset="0"/>
                        </a:rPr>
                        <m:t>  </m:t>
                      </m:r>
                      <m:groupChr>
                        <m:groupChrPr>
                          <m:chr m:val="↔"/>
                          <m:pos m:val="top"/>
                          <m:ctrlPr>
                            <a:rPr lang="pt-BR" sz="3200" i="1">
                              <a:latin typeface="Cambria Math" panose="02040503050406030204" pitchFamily="18" charset="0"/>
                            </a:rPr>
                          </m:ctrlPr>
                        </m:groupChrPr>
                        <m:e>
                          <m:r>
                            <m:rPr>
                              <m:brk m:alnAt="1"/>
                            </m:rPr>
                            <a:rPr lang="pt-BR" sz="3200" i="1">
                              <a:latin typeface="Cambria Math" panose="02040503050406030204" pitchFamily="18" charset="0"/>
                            </a:rPr>
                            <m:t>𝑝</m:t>
                          </m:r>
                          <m:r>
                            <a:rPr lang="pt-BR" sz="3200" i="1">
                              <a:latin typeface="Cambria Math" panose="02040503050406030204" pitchFamily="18" charset="0"/>
                            </a:rPr>
                            <m:t>𝑎𝑟</m:t>
                          </m:r>
                        </m:e>
                      </m:groupChr>
                      <m:r>
                        <a:rPr lang="pt-BR" sz="3200" b="0" i="1" smtClean="0">
                          <a:latin typeface="Cambria Math" panose="02040503050406030204" pitchFamily="18" charset="0"/>
                        </a:rPr>
                        <m:t>   </m:t>
                      </m:r>
                      <m:r>
                        <a:rPr lang="pt-BR" sz="3200" b="0" i="1" smtClean="0">
                          <a:latin typeface="Cambria Math" panose="02040503050406030204" pitchFamily="18" charset="0"/>
                        </a:rPr>
                        <m:t>𝐹</m:t>
                      </m:r>
                      <m:d>
                        <m:dPr>
                          <m:ctrlPr>
                            <a:rPr lang="pt-BR" sz="3200" b="0" i="1" smtClean="0">
                              <a:latin typeface="Cambria Math" panose="02040503050406030204" pitchFamily="18" charset="0"/>
                            </a:rPr>
                          </m:ctrlPr>
                        </m:dPr>
                        <m:e>
                          <m:r>
                            <a:rPr lang="pt-BR" sz="3200" b="0" i="1" smtClean="0">
                              <a:latin typeface="Cambria Math" panose="02040503050406030204" pitchFamily="18" charset="0"/>
                            </a:rPr>
                            <m:t>𝑠</m:t>
                          </m:r>
                        </m:e>
                      </m:d>
                      <m:r>
                        <a:rPr lang="pt-BR" sz="3200" b="0" i="1" smtClean="0">
                          <a:latin typeface="Cambria Math" panose="02040503050406030204" pitchFamily="18" charset="0"/>
                        </a:rPr>
                        <m:t>.</m:t>
                      </m:r>
                      <m:r>
                        <a:rPr lang="pt-BR" sz="3200" b="0" i="1" smtClean="0">
                          <a:latin typeface="Cambria Math" panose="02040503050406030204" pitchFamily="18" charset="0"/>
                        </a:rPr>
                        <m:t>𝐺</m:t>
                      </m:r>
                      <m:r>
                        <a:rPr lang="pt-BR" sz="3200" b="0" i="1" smtClean="0">
                          <a:latin typeface="Cambria Math" panose="02040503050406030204" pitchFamily="18" charset="0"/>
                        </a:rPr>
                        <m:t>(</m:t>
                      </m:r>
                      <m:r>
                        <a:rPr lang="pt-BR" sz="3200" b="0" i="1" smtClean="0">
                          <a:latin typeface="Cambria Math" panose="02040503050406030204" pitchFamily="18" charset="0"/>
                        </a:rPr>
                        <m:t>𝑠</m:t>
                      </m:r>
                      <m:r>
                        <a:rPr lang="pt-BR" sz="3200" b="0" i="1" smtClean="0">
                          <a:latin typeface="Cambria Math" panose="02040503050406030204" pitchFamily="18" charset="0"/>
                        </a:rPr>
                        <m:t>)</m:t>
                      </m:r>
                    </m:oMath>
                  </m:oMathPara>
                </a14:m>
                <a:endParaRPr lang="pt-BR" sz="3200" baseline="-25000" dirty="0"/>
              </a:p>
            </p:txBody>
          </p:sp>
        </mc:Choice>
        <mc:Fallback>
          <p:sp>
            <p:nvSpPr>
              <p:cNvPr id="15" name="CaixaDeTexto 14"/>
              <p:cNvSpPr txBox="1">
                <a:spLocks noRot="1" noChangeAspect="1" noMove="1" noResize="1" noEditPoints="1" noAdjustHandles="1" noChangeArrowheads="1" noChangeShapeType="1" noTextEdit="1"/>
              </p:cNvSpPr>
              <p:nvPr/>
            </p:nvSpPr>
            <p:spPr>
              <a:xfrm>
                <a:off x="6171486" y="4764933"/>
                <a:ext cx="5182314" cy="661078"/>
              </a:xfrm>
              <a:prstGeom prst="rect">
                <a:avLst/>
              </a:prstGeom>
              <a:blipFill rotWithShape="1">
                <a:blip r:embed="rId2"/>
                <a:stretch>
                  <a:fillRect l="-11" t="-80" b="-4140"/>
                </a:stretch>
              </a:blipFill>
            </p:spPr>
            <p:txBody>
              <a:bodyPr/>
              <a:lstStyle/>
              <a:p>
                <a:r>
                  <a:rPr lang="pt-BR" altLang="en-US">
                    <a:noFill/>
                  </a:rPr>
                  <a:t> </a:t>
                </a:r>
              </a:p>
            </p:txBody>
          </p:sp>
        </mc:Fallback>
      </mc:AlternateContent>
      <p:sp>
        <p:nvSpPr>
          <p:cNvPr id="17" name="CaixaDeTexto 16"/>
          <p:cNvSpPr txBox="1"/>
          <p:nvPr/>
        </p:nvSpPr>
        <p:spPr>
          <a:xfrm>
            <a:off x="6686331" y="5426070"/>
            <a:ext cx="3756851" cy="523220"/>
          </a:xfrm>
          <a:prstGeom prst="rect">
            <a:avLst/>
          </a:prstGeom>
          <a:noFill/>
        </p:spPr>
        <p:txBody>
          <a:bodyPr wrap="square" rtlCol="0">
            <a:spAutoFit/>
          </a:bodyPr>
          <a:lstStyle/>
          <a:p>
            <a:r>
              <a:rPr lang="pt-BR" sz="2800" dirty="0" smtClean="0"/>
              <a:t>(condições inicias nulas) </a:t>
            </a:r>
            <a:endParaRPr lang="pt-BR" sz="2800" baseline="-25000" dirty="0"/>
          </a:p>
        </p:txBody>
      </p:sp>
    </p:spTree>
  </p:cSld>
  <p:clrMapOvr>
    <a:masterClrMapping/>
  </p:clrMapOvr>
  <p:timing>
    <p:tnLst>
      <p:par>
        <p:cTn id="1" dur="indefinite" restart="never" nodeType="tmRoot"/>
      </p:par>
    </p:tnLst>
  </p:timing>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09127"/>
            <a:ext cx="1104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Projeto: carga 1 kOhm, ganho -100, </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200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3" name="Imagem 2" descr="EmisCom4"/>
          <p:cNvPicPr>
            <a:picLocks noChangeAspect="1"/>
          </p:cNvPicPr>
          <p:nvPr/>
        </p:nvPicPr>
        <p:blipFill>
          <a:blip r:embed="rId1"/>
          <a:srcRect l="29407" r="38011"/>
          <a:stretch>
            <a:fillRect/>
          </a:stretch>
        </p:blipFill>
        <p:spPr>
          <a:xfrm>
            <a:off x="2091055" y="1310005"/>
            <a:ext cx="7359650" cy="5179695"/>
          </a:xfrm>
          <a:prstGeom prst="rect">
            <a:avLst/>
          </a:prstGeom>
        </p:spPr>
      </p:pic>
    </p:spTree>
  </p:cSld>
  <p:clrMapOvr>
    <a:masterClrMapping/>
  </p:clrMapOvr>
  <p:timing>
    <p:tnLst>
      <p:par>
        <p:cTn id="1" dur="indefinite" restart="never" nodeType="tmRoot"/>
      </p:par>
    </p:tnLst>
  </p:timing>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362137"/>
            <a:ext cx="1104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Projeto: carga 1 kOhm, ganho -100, </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200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4" name="Imagem 3" descr="EmisCom4"/>
          <p:cNvPicPr>
            <a:picLocks noChangeAspect="1"/>
          </p:cNvPicPr>
          <p:nvPr/>
        </p:nvPicPr>
        <p:blipFill>
          <a:blip r:embed="rId1"/>
          <a:stretch>
            <a:fillRect/>
          </a:stretch>
        </p:blipFill>
        <p:spPr>
          <a:xfrm>
            <a:off x="575945" y="1107440"/>
            <a:ext cx="11042015" cy="5248910"/>
          </a:xfrm>
          <a:prstGeom prst="rect">
            <a:avLst/>
          </a:prstGeom>
        </p:spPr>
      </p:pic>
      <p:sp>
        <p:nvSpPr>
          <p:cNvPr id="5" name="Caixa de Texto 4"/>
          <p:cNvSpPr txBox="1"/>
          <p:nvPr/>
        </p:nvSpPr>
        <p:spPr>
          <a:xfrm>
            <a:off x="7559675" y="1552575"/>
            <a:ext cx="635000" cy="460375"/>
          </a:xfrm>
          <a:prstGeom prst="rect">
            <a:avLst/>
          </a:prstGeom>
          <a:solidFill>
            <a:schemeClr val="bg1"/>
          </a:solidFill>
        </p:spPr>
        <p:txBody>
          <a:bodyPr wrap="square" rtlCol="0">
            <a:spAutoFit/>
          </a:bodyPr>
          <a:lstStyle/>
          <a:p>
            <a:r>
              <a:rPr lang="pt-BR" altLang="en-US" sz="2400" b="1"/>
              <a:t>V</a:t>
            </a:r>
            <a:r>
              <a:rPr lang="pt-BR" altLang="en-US" sz="2400" b="1" baseline="-25000"/>
              <a:t>0</a:t>
            </a:r>
            <a:endParaRPr lang="pt-BR" altLang="en-US" sz="2400" b="1" baseline="-25000"/>
          </a:p>
        </p:txBody>
      </p:sp>
      <p:sp>
        <p:nvSpPr>
          <p:cNvPr id="7" name="Caixa de Texto 6"/>
          <p:cNvSpPr txBox="1"/>
          <p:nvPr/>
        </p:nvSpPr>
        <p:spPr>
          <a:xfrm>
            <a:off x="7559675" y="2891790"/>
            <a:ext cx="635000" cy="460375"/>
          </a:xfrm>
          <a:prstGeom prst="rect">
            <a:avLst/>
          </a:prstGeom>
          <a:solidFill>
            <a:schemeClr val="bg1"/>
          </a:solidFill>
        </p:spPr>
        <p:txBody>
          <a:bodyPr wrap="square" rtlCol="0">
            <a:spAutoFit/>
          </a:bodyPr>
          <a:lstStyle/>
          <a:p>
            <a:r>
              <a:rPr lang="pt-BR" altLang="en-US" sz="2400" b="1"/>
              <a:t>V</a:t>
            </a:r>
            <a:r>
              <a:rPr lang="pt-BR" altLang="en-US" sz="2400" b="1" baseline="-25000"/>
              <a:t>C</a:t>
            </a:r>
            <a:endParaRPr lang="pt-BR" altLang="en-US" sz="2400" b="1" baseline="-25000"/>
          </a:p>
        </p:txBody>
      </p:sp>
      <p:sp>
        <p:nvSpPr>
          <p:cNvPr id="8" name="Caixa de Texto 7"/>
          <p:cNvSpPr txBox="1"/>
          <p:nvPr/>
        </p:nvSpPr>
        <p:spPr>
          <a:xfrm>
            <a:off x="7559675" y="4074795"/>
            <a:ext cx="635000" cy="460375"/>
          </a:xfrm>
          <a:prstGeom prst="rect">
            <a:avLst/>
          </a:prstGeom>
          <a:solidFill>
            <a:schemeClr val="bg1"/>
          </a:solidFill>
        </p:spPr>
        <p:txBody>
          <a:bodyPr wrap="square" rtlCol="0">
            <a:spAutoFit/>
          </a:bodyPr>
          <a:lstStyle/>
          <a:p>
            <a:r>
              <a:rPr lang="pt-BR" altLang="en-US" sz="2400" b="1"/>
              <a:t>V</a:t>
            </a:r>
            <a:r>
              <a:rPr lang="pt-BR" altLang="en-US" sz="2400" b="1" baseline="-25000"/>
              <a:t>B</a:t>
            </a:r>
            <a:endParaRPr lang="pt-BR" altLang="en-US" sz="2400" b="1" baseline="-25000"/>
          </a:p>
        </p:txBody>
      </p:sp>
      <p:sp>
        <p:nvSpPr>
          <p:cNvPr id="9" name="Caixa de Texto 8"/>
          <p:cNvSpPr txBox="1"/>
          <p:nvPr/>
        </p:nvSpPr>
        <p:spPr>
          <a:xfrm>
            <a:off x="8379460" y="4535170"/>
            <a:ext cx="635000" cy="460375"/>
          </a:xfrm>
          <a:prstGeom prst="rect">
            <a:avLst/>
          </a:prstGeom>
          <a:solidFill>
            <a:schemeClr val="bg1"/>
          </a:solidFill>
        </p:spPr>
        <p:txBody>
          <a:bodyPr wrap="square" rtlCol="0">
            <a:spAutoFit/>
          </a:bodyPr>
          <a:lstStyle/>
          <a:p>
            <a:r>
              <a:rPr lang="pt-BR" altLang="en-US" sz="2400" b="1"/>
              <a:t>V</a:t>
            </a:r>
            <a:r>
              <a:rPr lang="pt-BR" altLang="en-US" sz="2400" b="1" baseline="-25000"/>
              <a:t>E</a:t>
            </a:r>
            <a:endParaRPr lang="pt-BR" altLang="en-US" sz="2400" b="1" baseline="-25000"/>
          </a:p>
        </p:txBody>
      </p:sp>
      <p:sp>
        <p:nvSpPr>
          <p:cNvPr id="10" name="Caixa de Texto 9"/>
          <p:cNvSpPr txBox="1"/>
          <p:nvPr/>
        </p:nvSpPr>
        <p:spPr>
          <a:xfrm>
            <a:off x="7559675" y="5298440"/>
            <a:ext cx="635000" cy="460375"/>
          </a:xfrm>
          <a:prstGeom prst="rect">
            <a:avLst/>
          </a:prstGeom>
          <a:solidFill>
            <a:schemeClr val="bg1"/>
          </a:solidFill>
        </p:spPr>
        <p:txBody>
          <a:bodyPr wrap="square" rtlCol="0">
            <a:spAutoFit/>
          </a:bodyPr>
          <a:lstStyle/>
          <a:p>
            <a:r>
              <a:rPr lang="pt-BR" altLang="en-US" sz="2400" b="1"/>
              <a:t>vin</a:t>
            </a:r>
            <a:endParaRPr lang="pt-BR" altLang="en-US" sz="2400" b="1" baseline="-25000"/>
          </a:p>
        </p:txBody>
      </p:sp>
    </p:spTree>
  </p:cSld>
  <p:clrMapOvr>
    <a:masterClrMapping/>
  </p:clrMapOvr>
  <p:timing>
    <p:tnLst>
      <p:par>
        <p:cTn id="1" dur="indefinite" restart="never" nodeType="tmRoot"/>
      </p:par>
    </p:tnLst>
  </p:timing>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Imagem 12" descr="EmisCom4"/>
          <p:cNvPicPr>
            <a:picLocks noChangeAspect="1"/>
          </p:cNvPicPr>
          <p:nvPr/>
        </p:nvPicPr>
        <p:blipFill>
          <a:blip r:embed="rId1"/>
          <a:stretch>
            <a:fillRect/>
          </a:stretch>
        </p:blipFill>
        <p:spPr>
          <a:xfrm>
            <a:off x="575945" y="1199515"/>
            <a:ext cx="10427970" cy="5266690"/>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09127"/>
            <a:ext cx="1104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Projeto: carga 1 kOhm, ganho -100, </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200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 name="Caixa de Texto 7"/>
          <p:cNvSpPr txBox="1"/>
          <p:nvPr/>
        </p:nvSpPr>
        <p:spPr>
          <a:xfrm>
            <a:off x="4653915" y="3602990"/>
            <a:ext cx="539115" cy="460375"/>
          </a:xfrm>
          <a:prstGeom prst="rect">
            <a:avLst/>
          </a:prstGeom>
          <a:solidFill>
            <a:schemeClr val="bg1"/>
          </a:solidFill>
        </p:spPr>
        <p:txBody>
          <a:bodyPr wrap="square" rtlCol="0">
            <a:spAutoFit/>
          </a:bodyPr>
          <a:lstStyle/>
          <a:p>
            <a:r>
              <a:rPr lang="pt-BR" altLang="en-US" sz="2400" b="1"/>
              <a:t>V</a:t>
            </a:r>
            <a:r>
              <a:rPr lang="pt-BR" altLang="en-US" sz="2400" b="1" baseline="-25000"/>
              <a:t>B</a:t>
            </a:r>
            <a:endParaRPr lang="pt-BR" altLang="en-US" sz="2400" b="1" baseline="-25000"/>
          </a:p>
        </p:txBody>
      </p:sp>
      <p:sp>
        <p:nvSpPr>
          <p:cNvPr id="9" name="Caixa de Texto 8"/>
          <p:cNvSpPr txBox="1"/>
          <p:nvPr/>
        </p:nvSpPr>
        <p:spPr>
          <a:xfrm>
            <a:off x="4747895" y="5253355"/>
            <a:ext cx="707390" cy="460375"/>
          </a:xfrm>
          <a:prstGeom prst="rect">
            <a:avLst/>
          </a:prstGeom>
          <a:solidFill>
            <a:schemeClr val="bg1"/>
          </a:solidFill>
        </p:spPr>
        <p:txBody>
          <a:bodyPr wrap="square" rtlCol="0">
            <a:spAutoFit/>
          </a:bodyPr>
          <a:lstStyle/>
          <a:p>
            <a:r>
              <a:rPr lang="pt-BR" altLang="en-US" sz="2400" b="1"/>
              <a:t>V</a:t>
            </a:r>
            <a:r>
              <a:rPr lang="pt-BR" altLang="en-US" sz="2400" b="1" baseline="-25000"/>
              <a:t>E</a:t>
            </a:r>
            <a:endParaRPr lang="pt-BR" altLang="en-US" sz="2400" b="1" baseline="-25000"/>
          </a:p>
        </p:txBody>
      </p:sp>
      <p:sp>
        <p:nvSpPr>
          <p:cNvPr id="10" name="Caixa de Texto 9"/>
          <p:cNvSpPr txBox="1"/>
          <p:nvPr/>
        </p:nvSpPr>
        <p:spPr>
          <a:xfrm>
            <a:off x="4606290" y="1798320"/>
            <a:ext cx="634365" cy="460375"/>
          </a:xfrm>
          <a:prstGeom prst="rect">
            <a:avLst/>
          </a:prstGeom>
          <a:solidFill>
            <a:schemeClr val="bg1"/>
          </a:solidFill>
        </p:spPr>
        <p:txBody>
          <a:bodyPr wrap="square" rtlCol="0">
            <a:spAutoFit/>
          </a:bodyPr>
          <a:lstStyle/>
          <a:p>
            <a:r>
              <a:rPr lang="pt-BR" altLang="en-US" sz="2400" b="1"/>
              <a:t>vin</a:t>
            </a:r>
            <a:endParaRPr lang="pt-BR" altLang="en-US" sz="2400" b="1" baseline="-25000"/>
          </a:p>
        </p:txBody>
      </p:sp>
    </p:spTree>
  </p:cSld>
  <p:clrMapOvr>
    <a:masterClrMapping/>
  </p:clrMapOvr>
  <p:timing>
    <p:tnLst>
      <p:par>
        <p:cTn id="1" dur="indefinite" restart="never" nodeType="tmRoot"/>
      </p:par>
    </p:tnLst>
  </p:timing>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m 2" descr="EmisCom4"/>
          <p:cNvPicPr>
            <a:picLocks noChangeAspect="1"/>
          </p:cNvPicPr>
          <p:nvPr/>
        </p:nvPicPr>
        <p:blipFill>
          <a:blip r:embed="rId1"/>
          <a:stretch>
            <a:fillRect/>
          </a:stretch>
        </p:blipFill>
        <p:spPr>
          <a:xfrm>
            <a:off x="316230" y="1193800"/>
            <a:ext cx="11300460" cy="5162550"/>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316230" y="408940"/>
            <a:ext cx="1161478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Projeto: carga 1kOhm, ganho -100, </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200,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100V</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 de Texto 6"/>
          <p:cNvSpPr txBox="1"/>
          <p:nvPr/>
        </p:nvSpPr>
        <p:spPr>
          <a:xfrm>
            <a:off x="6491605" y="1334135"/>
            <a:ext cx="635000" cy="460375"/>
          </a:xfrm>
          <a:prstGeom prst="rect">
            <a:avLst/>
          </a:prstGeom>
          <a:solidFill>
            <a:schemeClr val="bg1"/>
          </a:solidFill>
        </p:spPr>
        <p:txBody>
          <a:bodyPr wrap="square" rtlCol="0">
            <a:spAutoFit/>
          </a:bodyPr>
          <a:lstStyle/>
          <a:p>
            <a:r>
              <a:rPr lang="pt-BR" altLang="en-US" sz="2400" b="1"/>
              <a:t>V</a:t>
            </a:r>
            <a:r>
              <a:rPr lang="pt-BR" altLang="en-US" sz="2400" b="1" baseline="-25000"/>
              <a:t>C</a:t>
            </a:r>
            <a:endParaRPr lang="pt-BR" altLang="en-US" sz="2400" b="1" baseline="-25000"/>
          </a:p>
        </p:txBody>
      </p:sp>
    </p:spTree>
  </p:cSld>
  <p:clrMapOvr>
    <a:masterClrMapping/>
  </p:clrMapOvr>
  <p:timing>
    <p:tnLst>
      <p:par>
        <p:cTn id="1" dur="indefinite" restart="never" nodeType="tmRoot"/>
      </p:par>
    </p:tnLst>
  </p:timing>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10600" y="6127750"/>
            <a:ext cx="2743200" cy="365125"/>
          </a:xfrm>
        </p:spPr>
        <p:txBody>
          <a:bodyPr/>
          <a:lstStyle/>
          <a:p>
            <a:fld id="{74F297BB-B745-4CAB-BE1D-CE4C89382949}" type="slidenum">
              <a:rPr lang="pt-BR" smtClean="0"/>
            </a:fld>
            <a:endParaRPr lang="pt-BR"/>
          </a:p>
        </p:txBody>
      </p:sp>
      <p:pic>
        <p:nvPicPr>
          <p:cNvPr id="7" name="Imagem 6" descr="EmisCom4"/>
          <p:cNvPicPr/>
          <p:nvPr/>
        </p:nvPicPr>
        <p:blipFill>
          <a:blip r:embed="rId1"/>
          <a:stretch>
            <a:fillRect/>
          </a:stretch>
        </p:blipFill>
        <p:spPr>
          <a:xfrm>
            <a:off x="6093460" y="813435"/>
            <a:ext cx="5611995" cy="2729753"/>
          </a:xfrm>
          <a:prstGeom prst="rect">
            <a:avLst/>
          </a:prstGeom>
        </p:spPr>
      </p:pic>
      <p:sp>
        <p:nvSpPr>
          <p:cNvPr id="10" name="Caixa de Texto 9"/>
          <p:cNvSpPr txBox="1"/>
          <p:nvPr/>
        </p:nvSpPr>
        <p:spPr>
          <a:xfrm>
            <a:off x="9008745" y="961390"/>
            <a:ext cx="1380490" cy="368300"/>
          </a:xfrm>
          <a:prstGeom prst="rect">
            <a:avLst/>
          </a:prstGeom>
          <a:solidFill>
            <a:schemeClr val="bg1"/>
          </a:solidFill>
        </p:spPr>
        <p:txBody>
          <a:bodyPr wrap="square" rtlCol="0">
            <a:spAutoFit/>
          </a:bodyPr>
          <a:lstStyle/>
          <a:p>
            <a:r>
              <a:rPr lang="pt-BR" altLang="en-US"/>
              <a:t>vin= 20mVp</a:t>
            </a:r>
            <a:endParaRPr lang="pt-BR" altLang="en-US"/>
          </a:p>
        </p:txBody>
      </p:sp>
      <p:pic>
        <p:nvPicPr>
          <p:cNvPr id="12" name="Imagem 11" descr="EmisCom4"/>
          <p:cNvPicPr/>
          <p:nvPr/>
        </p:nvPicPr>
        <p:blipFill>
          <a:blip r:embed="rId2"/>
          <a:stretch>
            <a:fillRect/>
          </a:stretch>
        </p:blipFill>
        <p:spPr>
          <a:xfrm>
            <a:off x="386080" y="813435"/>
            <a:ext cx="5611995" cy="2729753"/>
          </a:xfrm>
          <a:prstGeom prst="rect">
            <a:avLst/>
          </a:prstGeom>
        </p:spPr>
      </p:pic>
      <p:sp>
        <p:nvSpPr>
          <p:cNvPr id="13" name="Caixa de Texto 12"/>
          <p:cNvSpPr txBox="1"/>
          <p:nvPr/>
        </p:nvSpPr>
        <p:spPr>
          <a:xfrm>
            <a:off x="3134995" y="961390"/>
            <a:ext cx="1316990" cy="368300"/>
          </a:xfrm>
          <a:prstGeom prst="rect">
            <a:avLst/>
          </a:prstGeom>
          <a:solidFill>
            <a:schemeClr val="bg1"/>
          </a:solidFill>
        </p:spPr>
        <p:txBody>
          <a:bodyPr wrap="square" rtlCol="0">
            <a:spAutoFit/>
          </a:bodyPr>
          <a:lstStyle/>
          <a:p>
            <a:r>
              <a:rPr lang="pt-BR" altLang="en-US"/>
              <a:t>vin = 5mVp</a:t>
            </a:r>
            <a:endParaRPr lang="pt-BR" altLang="en-US"/>
          </a:p>
        </p:txBody>
      </p:sp>
      <p:pic>
        <p:nvPicPr>
          <p:cNvPr id="14" name="Imagem 13" descr="EmisCom4"/>
          <p:cNvPicPr/>
          <p:nvPr/>
        </p:nvPicPr>
        <p:blipFill>
          <a:blip r:embed="rId3"/>
          <a:stretch>
            <a:fillRect/>
          </a:stretch>
        </p:blipFill>
        <p:spPr>
          <a:xfrm>
            <a:off x="386080" y="3651250"/>
            <a:ext cx="5611995" cy="2729753"/>
          </a:xfrm>
          <a:prstGeom prst="rect">
            <a:avLst/>
          </a:prstGeom>
        </p:spPr>
      </p:pic>
      <p:sp>
        <p:nvSpPr>
          <p:cNvPr id="16" name="Caixa de Texto 15"/>
          <p:cNvSpPr txBox="1"/>
          <p:nvPr/>
        </p:nvSpPr>
        <p:spPr>
          <a:xfrm>
            <a:off x="3388995" y="3735705"/>
            <a:ext cx="1301750" cy="368300"/>
          </a:xfrm>
          <a:prstGeom prst="rect">
            <a:avLst/>
          </a:prstGeom>
          <a:solidFill>
            <a:schemeClr val="bg1"/>
          </a:solidFill>
        </p:spPr>
        <p:txBody>
          <a:bodyPr wrap="square" rtlCol="0">
            <a:spAutoFit/>
          </a:bodyPr>
          <a:lstStyle/>
          <a:p>
            <a:r>
              <a:rPr lang="pt-BR" altLang="en-US"/>
              <a:t>vin=10mVp</a:t>
            </a:r>
            <a:endParaRPr lang="pt-BR" altLang="en-US"/>
          </a:p>
        </p:txBody>
      </p:sp>
      <p:pic>
        <p:nvPicPr>
          <p:cNvPr id="17" name="Imagem 16" descr="EmisCom4"/>
          <p:cNvPicPr/>
          <p:nvPr/>
        </p:nvPicPr>
        <p:blipFill>
          <a:blip r:embed="rId4"/>
          <a:stretch>
            <a:fillRect/>
          </a:stretch>
        </p:blipFill>
        <p:spPr>
          <a:xfrm>
            <a:off x="6093460" y="3651250"/>
            <a:ext cx="5611995" cy="2729753"/>
          </a:xfrm>
          <a:prstGeom prst="rect">
            <a:avLst/>
          </a:prstGeom>
        </p:spPr>
      </p:pic>
      <p:sp>
        <p:nvSpPr>
          <p:cNvPr id="18" name="Caixa de Texto 17"/>
          <p:cNvSpPr txBox="1"/>
          <p:nvPr/>
        </p:nvSpPr>
        <p:spPr>
          <a:xfrm>
            <a:off x="9008745" y="3735705"/>
            <a:ext cx="1523365" cy="368300"/>
          </a:xfrm>
          <a:prstGeom prst="rect">
            <a:avLst/>
          </a:prstGeom>
          <a:solidFill>
            <a:schemeClr val="bg1"/>
          </a:solidFill>
        </p:spPr>
        <p:txBody>
          <a:bodyPr wrap="square" rtlCol="0">
            <a:spAutoFit/>
          </a:bodyPr>
          <a:lstStyle/>
          <a:p>
            <a:r>
              <a:rPr lang="pt-BR" altLang="en-US"/>
              <a:t>vin= 40mVp</a:t>
            </a:r>
            <a:endParaRPr lang="pt-BR" altLang="en-US"/>
          </a:p>
        </p:txBody>
      </p:sp>
      <p:sp>
        <p:nvSpPr>
          <p:cNvPr id="19" name="CaixaDeTexto 45"/>
          <p:cNvSpPr txBox="1"/>
          <p:nvPr/>
        </p:nvSpPr>
        <p:spPr>
          <a:xfrm>
            <a:off x="385445" y="229870"/>
            <a:ext cx="109683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Projeto: deformação do sinal (condição vin &lt;&lt; U</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6" name="CaixaDeTexto 47"/>
          <p:cNvSpPr txBox="1"/>
          <p:nvPr/>
        </p:nvSpPr>
        <p:spPr>
          <a:xfrm>
            <a:off x="510558" y="439964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23" name="Grupo 22"/>
          <p:cNvGrpSpPr/>
          <p:nvPr/>
        </p:nvGrpSpPr>
        <p:grpSpPr>
          <a:xfrm>
            <a:off x="381773" y="1924685"/>
            <a:ext cx="4486137" cy="3902754"/>
            <a:chOff x="1233" y="2327"/>
            <a:chExt cx="9426" cy="6597"/>
          </a:xfrm>
        </p:grpSpPr>
        <p:grpSp>
          <p:nvGrpSpPr>
            <p:cNvPr id="33" name="Grupo 32"/>
            <p:cNvGrpSpPr/>
            <p:nvPr/>
          </p:nvGrpSpPr>
          <p:grpSpPr>
            <a:xfrm rot="5400000">
              <a:off x="4467" y="5492"/>
              <a:ext cx="2809" cy="1179"/>
              <a:chOff x="8610600" y="2524505"/>
              <a:chExt cx="1783849" cy="748570"/>
            </a:xfrm>
          </p:grpSpPr>
          <p:cxnSp>
            <p:nvCxnSpPr>
              <p:cNvPr id="38" name="Conector Reto 3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rot="16200000">
                <a:off x="9285895"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upo 44"/>
            <p:cNvGrpSpPr/>
            <p:nvPr/>
          </p:nvGrpSpPr>
          <p:grpSpPr>
            <a:xfrm rot="5400000" flipH="1">
              <a:off x="5419" y="3932"/>
              <a:ext cx="2007" cy="370"/>
              <a:chOff x="4152748" y="3524056"/>
              <a:chExt cx="1274569" cy="255373"/>
            </a:xfrm>
          </p:grpSpPr>
          <p:cxnSp>
            <p:nvCxnSpPr>
              <p:cNvPr id="4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7" name="Retângulo 4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8" name="Conector Reto 47"/>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CaixaDeTexto 47"/>
            <p:cNvSpPr txBox="1"/>
            <p:nvPr/>
          </p:nvSpPr>
          <p:spPr>
            <a:xfrm>
              <a:off x="5157" y="4669"/>
              <a:ext cx="1454"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0" name="CaixaDeTexto 47"/>
            <p:cNvSpPr txBox="1"/>
            <p:nvPr/>
          </p:nvSpPr>
          <p:spPr>
            <a:xfrm>
              <a:off x="3953" y="2327"/>
              <a:ext cx="4005"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10 V</a:t>
              </a:r>
              <a:endParaRPr lang="pt-BR" sz="2800" dirty="0" smtClean="0"/>
            </a:p>
          </p:txBody>
        </p:sp>
        <p:sp>
          <p:nvSpPr>
            <p:cNvPr id="51" name="Caixa de Texto 23"/>
            <p:cNvSpPr txBox="1"/>
            <p:nvPr/>
          </p:nvSpPr>
          <p:spPr>
            <a:xfrm>
              <a:off x="6035" y="3657"/>
              <a:ext cx="390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r>
                <a:rPr lang="pt-BR" altLang="en-US" sz="2800" dirty="0" smtClean="0">
                  <a:latin typeface="Comic Sans MS" panose="030F0702030302020204" pitchFamily="66" charset="0"/>
                  <a:cs typeface="Comic Sans MS" panose="030F0702030302020204" pitchFamily="66" charset="0"/>
                </a:rPr>
                <a:t>=400</a:t>
              </a:r>
              <a:endParaRPr lang="pt-BR" altLang="en-US" sz="2800" dirty="0" smtClean="0">
                <a:latin typeface="Comic Sans MS" panose="030F0702030302020204" pitchFamily="66" charset="0"/>
                <a:cs typeface="Comic Sans MS" panose="030F0702030302020204" pitchFamily="66" charset="0"/>
              </a:endParaRPr>
            </a:p>
          </p:txBody>
        </p:sp>
        <p:grpSp>
          <p:nvGrpSpPr>
            <p:cNvPr id="52" name="Grupo 51"/>
            <p:cNvGrpSpPr/>
            <p:nvPr/>
          </p:nvGrpSpPr>
          <p:grpSpPr>
            <a:xfrm rot="5400000" flipH="1">
              <a:off x="5422" y="7651"/>
              <a:ext cx="2007" cy="37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5" name="Caixa de Texto 23"/>
            <p:cNvSpPr txBox="1"/>
            <p:nvPr/>
          </p:nvSpPr>
          <p:spPr>
            <a:xfrm>
              <a:off x="6145" y="7981"/>
              <a:ext cx="332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dirty="0">
                  <a:latin typeface="Comic Sans MS" panose="030F0702030302020204" pitchFamily="66" charset="0"/>
                  <a:cs typeface="Comic Sans MS" panose="030F0702030302020204" pitchFamily="66" charset="0"/>
                </a:rPr>
                <a:t>=267</a:t>
              </a:r>
              <a:endParaRPr lang="pt-BR" altLang="en-US" sz="2800" dirty="0">
                <a:latin typeface="Comic Sans MS" panose="030F0702030302020204" pitchFamily="66" charset="0"/>
                <a:cs typeface="Comic Sans MS" panose="030F0702030302020204" pitchFamily="66" charset="0"/>
              </a:endParaRPr>
            </a:p>
          </p:txBody>
        </p:sp>
        <p:cxnSp>
          <p:nvCxnSpPr>
            <p:cNvPr id="56" name="Conector Reto 55"/>
            <p:cNvCxnSpPr/>
            <p:nvPr/>
          </p:nvCxnSpPr>
          <p:spPr>
            <a:xfrm>
              <a:off x="6145" y="8835"/>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 name="Grupo 56"/>
            <p:cNvGrpSpPr/>
            <p:nvPr/>
          </p:nvGrpSpPr>
          <p:grpSpPr>
            <a:xfrm rot="5400000" flipH="1">
              <a:off x="3398" y="3968"/>
              <a:ext cx="2007" cy="370"/>
              <a:chOff x="4152748" y="3524056"/>
              <a:chExt cx="1274569" cy="255373"/>
            </a:xfrm>
          </p:grpSpPr>
          <p:cxnSp>
            <p:nvCxnSpPr>
              <p:cNvPr id="58"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9" name="Retângulo 5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0" name="Grupo 59"/>
            <p:cNvGrpSpPr/>
            <p:nvPr/>
          </p:nvGrpSpPr>
          <p:grpSpPr>
            <a:xfrm rot="5400000" flipH="1">
              <a:off x="3424" y="7675"/>
              <a:ext cx="2007" cy="370"/>
              <a:chOff x="4152748" y="3489984"/>
              <a:chExt cx="1274569" cy="255373"/>
            </a:xfrm>
          </p:grpSpPr>
          <p:cxnSp>
            <p:nvCxnSpPr>
              <p:cNvPr id="61" name="Conector Reto 79"/>
              <p:cNvCxnSpPr/>
              <p:nvPr/>
            </p:nvCxnSpPr>
            <p:spPr>
              <a:xfrm flipV="1">
                <a:off x="4152748" y="3641864"/>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21136" y="3489984"/>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4402"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a:off x="3448" y="611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Elipse 65"/>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7" name="Caixa de Texto 23"/>
            <p:cNvSpPr txBox="1"/>
            <p:nvPr/>
          </p:nvSpPr>
          <p:spPr>
            <a:xfrm>
              <a:off x="2315" y="7394"/>
              <a:ext cx="229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68" name="Caixa de Texto 23"/>
            <p:cNvSpPr txBox="1"/>
            <p:nvPr/>
          </p:nvSpPr>
          <p:spPr>
            <a:xfrm>
              <a:off x="2614" y="3590"/>
              <a:ext cx="177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69" name="Conector Reto 68"/>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8"/>
            <p:cNvCxnSpPr/>
            <p:nvPr/>
          </p:nvCxnSpPr>
          <p:spPr>
            <a:xfrm>
              <a:off x="1577"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Elipse 79"/>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Forma livre 80"/>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2" name="Conector Reto 81"/>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82"/>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83"/>
            <p:cNvCxnSpPr/>
            <p:nvPr/>
          </p:nvCxnSpPr>
          <p:spPr>
            <a:xfrm flipH="1" flipV="1">
              <a:off x="1577" y="6798"/>
              <a:ext cx="8" cy="38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86" name="Caixa de Texto 23"/>
            <p:cNvSpPr txBox="1"/>
            <p:nvPr/>
          </p:nvSpPr>
          <p:spPr>
            <a:xfrm>
              <a:off x="9367"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sp>
        <p:nvSpPr>
          <p:cNvPr id="19" name="CaixaDeTexto 45"/>
          <p:cNvSpPr txBox="1"/>
          <p:nvPr/>
        </p:nvSpPr>
        <p:spPr>
          <a:xfrm>
            <a:off x="381635" y="822960"/>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Projeto: aproximação</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1" name="CaixaDeTexto 45"/>
              <p:cNvSpPr txBox="1"/>
              <p:nvPr/>
            </p:nvSpPr>
            <p:spPr>
              <a:xfrm>
                <a:off x="5066030" y="1542415"/>
                <a:ext cx="6630670" cy="454723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ignorassemos a corrente de base para o cáculo de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teremos as relações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oMath>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ctr">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den>
                      </m:f>
                    </m:oMath>
                  </m:oMathPara>
                </a14:m>
                <a:endParaRPr sz="2800" i="1">
                  <a:latin typeface="Cambria Math" panose="02040503050406030204" pitchFamily="18"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resultando em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4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=7 kOhm  </a:t>
                </a:r>
                <a:r>
                  <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(6.82 KOhm)</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4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kOhm </a:t>
                </a:r>
                <a:r>
                  <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0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3.18 kOhm)</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1" name="CaixaDeTexto 45"/>
              <p:cNvSpPr txBox="1">
                <a:spLocks noRot="1" noChangeAspect="1" noMove="1" noResize="1" noEditPoints="1" noAdjustHandles="1" noChangeArrowheads="1" noChangeShapeType="1" noTextEdit="1"/>
              </p:cNvSpPr>
              <p:nvPr/>
            </p:nvSpPr>
            <p:spPr>
              <a:xfrm>
                <a:off x="5066030" y="1542415"/>
                <a:ext cx="6630670" cy="454723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6" name="CaixaDeTexto 47"/>
          <p:cNvSpPr txBox="1"/>
          <p:nvPr/>
        </p:nvSpPr>
        <p:spPr>
          <a:xfrm>
            <a:off x="510558" y="439964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23" name="Grupo 22"/>
          <p:cNvGrpSpPr/>
          <p:nvPr/>
        </p:nvGrpSpPr>
        <p:grpSpPr>
          <a:xfrm>
            <a:off x="261362" y="1924685"/>
            <a:ext cx="4606548" cy="3902754"/>
            <a:chOff x="980" y="2327"/>
            <a:chExt cx="9679" cy="6597"/>
          </a:xfrm>
        </p:grpSpPr>
        <p:grpSp>
          <p:nvGrpSpPr>
            <p:cNvPr id="33" name="Grupo 32"/>
            <p:cNvGrpSpPr/>
            <p:nvPr/>
          </p:nvGrpSpPr>
          <p:grpSpPr>
            <a:xfrm rot="5400000">
              <a:off x="4467" y="5492"/>
              <a:ext cx="2809" cy="1179"/>
              <a:chOff x="8610600" y="2524505"/>
              <a:chExt cx="1783849" cy="748570"/>
            </a:xfrm>
          </p:grpSpPr>
          <p:cxnSp>
            <p:nvCxnSpPr>
              <p:cNvPr id="38" name="Conector Reto 3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rot="16200000">
                <a:off x="9285895"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upo 44"/>
            <p:cNvGrpSpPr/>
            <p:nvPr/>
          </p:nvGrpSpPr>
          <p:grpSpPr>
            <a:xfrm rot="5400000" flipH="1">
              <a:off x="5419" y="3932"/>
              <a:ext cx="2007" cy="370"/>
              <a:chOff x="4152748" y="3524056"/>
              <a:chExt cx="1274569" cy="255373"/>
            </a:xfrm>
          </p:grpSpPr>
          <p:cxnSp>
            <p:nvCxnSpPr>
              <p:cNvPr id="4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7" name="Retângulo 4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8" name="Conector Reto 47"/>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CaixaDeTexto 47"/>
            <p:cNvSpPr txBox="1"/>
            <p:nvPr/>
          </p:nvSpPr>
          <p:spPr>
            <a:xfrm>
              <a:off x="5157" y="4669"/>
              <a:ext cx="1454"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0" name="CaixaDeTexto 47"/>
            <p:cNvSpPr txBox="1"/>
            <p:nvPr/>
          </p:nvSpPr>
          <p:spPr>
            <a:xfrm>
              <a:off x="3953" y="2327"/>
              <a:ext cx="4005"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10 V</a:t>
              </a:r>
              <a:endParaRPr lang="pt-BR" sz="2800" dirty="0" smtClean="0"/>
            </a:p>
          </p:txBody>
        </p:sp>
        <p:sp>
          <p:nvSpPr>
            <p:cNvPr id="51" name="Caixa de Texto 23"/>
            <p:cNvSpPr txBox="1"/>
            <p:nvPr/>
          </p:nvSpPr>
          <p:spPr>
            <a:xfrm>
              <a:off x="6035" y="3657"/>
              <a:ext cx="390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r>
                <a:rPr lang="pt-BR" altLang="en-US" sz="2800" dirty="0" smtClean="0">
                  <a:latin typeface="Comic Sans MS" panose="030F0702030302020204" pitchFamily="66" charset="0"/>
                  <a:cs typeface="Comic Sans MS" panose="030F0702030302020204" pitchFamily="66" charset="0"/>
                </a:rPr>
                <a:t>=400</a:t>
              </a:r>
              <a:endParaRPr lang="pt-BR" altLang="en-US" sz="2800" dirty="0" smtClean="0">
                <a:latin typeface="Comic Sans MS" panose="030F0702030302020204" pitchFamily="66" charset="0"/>
                <a:cs typeface="Comic Sans MS" panose="030F0702030302020204" pitchFamily="66" charset="0"/>
              </a:endParaRPr>
            </a:p>
          </p:txBody>
        </p:sp>
        <p:grpSp>
          <p:nvGrpSpPr>
            <p:cNvPr id="52" name="Grupo 51"/>
            <p:cNvGrpSpPr/>
            <p:nvPr/>
          </p:nvGrpSpPr>
          <p:grpSpPr>
            <a:xfrm rot="5400000" flipH="1">
              <a:off x="5422" y="7651"/>
              <a:ext cx="2007" cy="37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5" name="Caixa de Texto 23"/>
            <p:cNvSpPr txBox="1"/>
            <p:nvPr/>
          </p:nvSpPr>
          <p:spPr>
            <a:xfrm>
              <a:off x="6034" y="6716"/>
              <a:ext cx="3328" cy="778"/>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E</a:t>
              </a:r>
              <a:r>
                <a:rPr lang="pt-BR" altLang="en-US" sz="2400" dirty="0">
                  <a:latin typeface="Comic Sans MS" panose="030F0702030302020204" pitchFamily="66" charset="0"/>
                  <a:cs typeface="Comic Sans MS" panose="030F0702030302020204" pitchFamily="66" charset="0"/>
                </a:rPr>
                <a:t>=267</a:t>
              </a:r>
              <a:endParaRPr lang="pt-BR" altLang="en-US" sz="2400" dirty="0">
                <a:latin typeface="Comic Sans MS" panose="030F0702030302020204" pitchFamily="66" charset="0"/>
                <a:cs typeface="Comic Sans MS" panose="030F0702030302020204" pitchFamily="66" charset="0"/>
              </a:endParaRPr>
            </a:p>
          </p:txBody>
        </p:sp>
        <p:cxnSp>
          <p:nvCxnSpPr>
            <p:cNvPr id="56" name="Conector Reto 55"/>
            <p:cNvCxnSpPr/>
            <p:nvPr/>
          </p:nvCxnSpPr>
          <p:spPr>
            <a:xfrm>
              <a:off x="6145" y="880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 name="Grupo 56"/>
            <p:cNvGrpSpPr/>
            <p:nvPr/>
          </p:nvGrpSpPr>
          <p:grpSpPr>
            <a:xfrm rot="5400000" flipH="1">
              <a:off x="3398" y="3968"/>
              <a:ext cx="2007" cy="370"/>
              <a:chOff x="4152748" y="3524056"/>
              <a:chExt cx="1274569" cy="255373"/>
            </a:xfrm>
          </p:grpSpPr>
          <p:cxnSp>
            <p:nvCxnSpPr>
              <p:cNvPr id="58"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9" name="Retângulo 5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0" name="Grupo 59"/>
            <p:cNvGrpSpPr/>
            <p:nvPr/>
          </p:nvGrpSpPr>
          <p:grpSpPr>
            <a:xfrm rot="5400000" flipH="1">
              <a:off x="3424" y="7675"/>
              <a:ext cx="2007" cy="370"/>
              <a:chOff x="4152748" y="3489984"/>
              <a:chExt cx="1274569" cy="255373"/>
            </a:xfrm>
          </p:grpSpPr>
          <p:cxnSp>
            <p:nvCxnSpPr>
              <p:cNvPr id="61" name="Conector Reto 79"/>
              <p:cNvCxnSpPr/>
              <p:nvPr/>
            </p:nvCxnSpPr>
            <p:spPr>
              <a:xfrm flipV="1">
                <a:off x="4152748" y="3641864"/>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21136" y="3489984"/>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4402"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a:off x="3448" y="611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Elipse 65"/>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7" name="Caixa de Texto 23"/>
            <p:cNvSpPr txBox="1"/>
            <p:nvPr/>
          </p:nvSpPr>
          <p:spPr>
            <a:xfrm>
              <a:off x="1535" y="7714"/>
              <a:ext cx="2965"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a:t>
              </a:r>
              <a:r>
                <a:rPr lang="pt-BR" altLang="en-US" sz="2800" dirty="0">
                  <a:latin typeface="Comic Sans MS" panose="030F0702030302020204" pitchFamily="66" charset="0"/>
                  <a:cs typeface="Comic Sans MS" panose="030F0702030302020204" pitchFamily="66" charset="0"/>
                </a:rPr>
                <a:t>=3k </a:t>
              </a:r>
              <a:endParaRPr lang="pt-BR" altLang="en-US" sz="2800" dirty="0">
                <a:latin typeface="Comic Sans MS" panose="030F0702030302020204" pitchFamily="66" charset="0"/>
                <a:cs typeface="Comic Sans MS" panose="030F0702030302020204" pitchFamily="66" charset="0"/>
              </a:endParaRPr>
            </a:p>
          </p:txBody>
        </p:sp>
        <p:sp>
          <p:nvSpPr>
            <p:cNvPr id="68" name="Caixa de Texto 23"/>
            <p:cNvSpPr txBox="1"/>
            <p:nvPr/>
          </p:nvSpPr>
          <p:spPr>
            <a:xfrm>
              <a:off x="980" y="3524"/>
              <a:ext cx="3421"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r>
                <a:rPr lang="pt-BR" altLang="en-US" sz="2800" dirty="0">
                  <a:latin typeface="Comic Sans MS" panose="030F0702030302020204" pitchFamily="66" charset="0"/>
                  <a:cs typeface="Comic Sans MS" panose="030F0702030302020204" pitchFamily="66" charset="0"/>
                </a:rPr>
                <a:t>=7k</a:t>
              </a:r>
              <a:endParaRPr lang="pt-BR" altLang="en-US" sz="2800" dirty="0">
                <a:latin typeface="Comic Sans MS" panose="030F0702030302020204" pitchFamily="66" charset="0"/>
                <a:cs typeface="Comic Sans MS" panose="030F0702030302020204" pitchFamily="66" charset="0"/>
              </a:endParaRPr>
            </a:p>
          </p:txBody>
        </p:sp>
        <p:cxnSp>
          <p:nvCxnSpPr>
            <p:cNvPr id="69" name="Conector Reto 68"/>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8"/>
            <p:cNvCxnSpPr/>
            <p:nvPr/>
          </p:nvCxnSpPr>
          <p:spPr>
            <a:xfrm>
              <a:off x="1577"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Elipse 79"/>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Forma livre 80"/>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2" name="Conector Reto 81"/>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82"/>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86" name="Caixa de Texto 23"/>
            <p:cNvSpPr txBox="1"/>
            <p:nvPr/>
          </p:nvSpPr>
          <p:spPr>
            <a:xfrm>
              <a:off x="9367"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sp>
        <p:nvSpPr>
          <p:cNvPr id="19" name="CaixaDeTexto 45"/>
          <p:cNvSpPr txBox="1"/>
          <p:nvPr/>
        </p:nvSpPr>
        <p:spPr>
          <a:xfrm>
            <a:off x="549275" y="549275"/>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Projeto: aproximação</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1" name="CaixaDeTexto 45"/>
          <p:cNvSpPr txBox="1"/>
          <p:nvPr/>
        </p:nvSpPr>
        <p:spPr>
          <a:xfrm>
            <a:off x="5066030" y="1565275"/>
            <a:ext cx="6630670"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caso teremos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02" name="Caixa de Texto 101"/>
              <p:cNvSpPr txBox="1"/>
              <p:nvPr/>
            </p:nvSpPr>
            <p:spPr>
              <a:xfrm>
                <a:off x="4252595" y="2240915"/>
                <a:ext cx="7938770" cy="148653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𝟖</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𝟏𝟖</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𝟖</m:t>
                      </m:r>
                      <m:r>
                        <a:rPr lang="en-US" altLang="pt-BR" sz="32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𝟕𝟓</m:t>
                      </m:r>
                      <m:r>
                        <a:rPr lang="en-US" altLang="pt-BR" sz="32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r>
                        <a:rPr lang="en-US" altLang="pt-BR" sz="32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32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2" name="Caixa de Texto 101"/>
              <p:cNvSpPr txBox="1">
                <a:spLocks noRot="1" noChangeAspect="1" noMove="1" noResize="1" noEditPoints="1" noAdjustHandles="1" noChangeArrowheads="1" noChangeShapeType="1" noTextEdit="1"/>
              </p:cNvSpPr>
              <p:nvPr/>
            </p:nvSpPr>
            <p:spPr>
              <a:xfrm>
                <a:off x="4252595" y="2240915"/>
                <a:ext cx="7938770" cy="148653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5417820" y="3876040"/>
                <a:ext cx="6278880" cy="8286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𝒈𝒂𝒏𝒉𝒐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𝟗𝟐</m:t>
                      </m:r>
                    </m:oMath>
                  </m:oMathPara>
                </a14:m>
                <a:endPar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5417820" y="3876040"/>
                <a:ext cx="6278880" cy="828675"/>
              </a:xfrm>
              <a:prstGeom prst="rect">
                <a:avLst/>
              </a:prstGeom>
              <a:blipFill rotWithShape="1">
                <a:blip r:embed="rId2"/>
                <a:stretch>
                  <a:fillRect r="-121"/>
                </a:stretch>
              </a:blipFill>
            </p:spPr>
            <p:txBody>
              <a:bodyPr/>
              <a:lstStyle/>
              <a:p>
                <a:r>
                  <a:rPr lang="pt-BR" altLang="en-US">
                    <a:noFill/>
                  </a:rPr>
                  <a:t> </a:t>
                </a:r>
              </a:p>
            </p:txBody>
          </p:sp>
        </mc:Fallback>
      </mc:AlternateContent>
      <p:sp>
        <p:nvSpPr>
          <p:cNvPr id="4" name="CaixaDeTexto 45"/>
          <p:cNvSpPr txBox="1"/>
          <p:nvPr/>
        </p:nvSpPr>
        <p:spPr>
          <a:xfrm>
            <a:off x="5066030" y="4864735"/>
            <a:ext cx="6630670" cy="138366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resultado é mais do que satisfatório, para uma primeira aproximação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4" name="CaixaDeTexto 47"/>
          <p:cNvSpPr txBox="1"/>
          <p:nvPr/>
        </p:nvSpPr>
        <p:spPr>
          <a:xfrm>
            <a:off x="392448" y="378064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55" name="Grupo 54"/>
          <p:cNvGrpSpPr/>
          <p:nvPr/>
        </p:nvGrpSpPr>
        <p:grpSpPr>
          <a:xfrm>
            <a:off x="1164093" y="1369950"/>
            <a:ext cx="4486137" cy="3878499"/>
            <a:chOff x="1233" y="2368"/>
            <a:chExt cx="9426" cy="6556"/>
          </a:xfrm>
        </p:grpSpPr>
        <p:grpSp>
          <p:nvGrpSpPr>
            <p:cNvPr id="56" name="Grupo 55"/>
            <p:cNvGrpSpPr/>
            <p:nvPr/>
          </p:nvGrpSpPr>
          <p:grpSpPr>
            <a:xfrm rot="5400000">
              <a:off x="4467" y="5492"/>
              <a:ext cx="2809" cy="1179"/>
              <a:chOff x="8610600" y="2524505"/>
              <a:chExt cx="1783849" cy="748570"/>
            </a:xfrm>
          </p:grpSpPr>
          <p:cxnSp>
            <p:nvCxnSpPr>
              <p:cNvPr id="98" name="Conector Reto 3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Conector Reto 3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Conector Reto 39"/>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01" name="Conector Reto 4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Conector Reto 4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Conector Reto 43"/>
              <p:cNvCxnSpPr/>
              <p:nvPr/>
            </p:nvCxnSpPr>
            <p:spPr>
              <a:xfrm rot="16200000">
                <a:off x="9285213"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7" name="Grupo 56"/>
            <p:cNvGrpSpPr/>
            <p:nvPr/>
          </p:nvGrpSpPr>
          <p:grpSpPr>
            <a:xfrm rot="5400000" flipH="1">
              <a:off x="5419" y="3932"/>
              <a:ext cx="2007" cy="370"/>
              <a:chOff x="4152748" y="3524056"/>
              <a:chExt cx="1274569" cy="255373"/>
            </a:xfrm>
          </p:grpSpPr>
          <p:cxnSp>
            <p:nvCxnSpPr>
              <p:cNvPr id="9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97" name="Retângulo 9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8" name="Conector Reto 47"/>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CaixaDeTexto 47"/>
            <p:cNvSpPr txBox="1"/>
            <p:nvPr/>
          </p:nvSpPr>
          <p:spPr>
            <a:xfrm>
              <a:off x="5157" y="4669"/>
              <a:ext cx="1454"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60" name="CaixaDeTexto 47"/>
            <p:cNvSpPr txBox="1"/>
            <p:nvPr/>
          </p:nvSpPr>
          <p:spPr>
            <a:xfrm>
              <a:off x="4731" y="2368"/>
              <a:ext cx="1330"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a:t>
              </a:r>
              <a:endParaRPr lang="pt-BR" sz="2800" dirty="0" smtClean="0"/>
            </a:p>
          </p:txBody>
        </p:sp>
        <p:sp>
          <p:nvSpPr>
            <p:cNvPr id="61" name="Caixa de Texto 23"/>
            <p:cNvSpPr txBox="1"/>
            <p:nvPr/>
          </p:nvSpPr>
          <p:spPr>
            <a:xfrm>
              <a:off x="6280" y="3657"/>
              <a:ext cx="240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grpSp>
          <p:nvGrpSpPr>
            <p:cNvPr id="62" name="Grupo 61"/>
            <p:cNvGrpSpPr/>
            <p:nvPr/>
          </p:nvGrpSpPr>
          <p:grpSpPr>
            <a:xfrm rot="5400000" flipH="1">
              <a:off x="5422" y="7651"/>
              <a:ext cx="2007" cy="370"/>
              <a:chOff x="4152748" y="3524056"/>
              <a:chExt cx="1274569" cy="255373"/>
            </a:xfrm>
          </p:grpSpPr>
          <p:cxnSp>
            <p:nvCxnSpPr>
              <p:cNvPr id="94" name="Conector Reto 79"/>
              <p:cNvCxnSpPr/>
              <p:nvPr/>
            </p:nvCxnSpPr>
            <p:spPr>
              <a:xfrm flipV="1">
                <a:off x="4152748" y="3639101"/>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5" name="Retângulo 9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3" name="Caixa de Texto 23"/>
            <p:cNvSpPr txBox="1"/>
            <p:nvPr/>
          </p:nvSpPr>
          <p:spPr>
            <a:xfrm>
              <a:off x="6280" y="7487"/>
              <a:ext cx="201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endParaRPr lang="pt-BR" altLang="en-US" sz="2800" dirty="0">
                <a:latin typeface="Comic Sans MS" panose="030F0702030302020204" pitchFamily="66" charset="0"/>
                <a:cs typeface="Comic Sans MS" panose="030F0702030302020204" pitchFamily="66" charset="0"/>
              </a:endParaRPr>
            </a:p>
          </p:txBody>
        </p:sp>
        <p:cxnSp>
          <p:nvCxnSpPr>
            <p:cNvPr id="64" name="Conector Reto 55"/>
            <p:cNvCxnSpPr/>
            <p:nvPr/>
          </p:nvCxnSpPr>
          <p:spPr>
            <a:xfrm>
              <a:off x="6145" y="883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5" name="Grupo 64"/>
            <p:cNvGrpSpPr/>
            <p:nvPr/>
          </p:nvGrpSpPr>
          <p:grpSpPr>
            <a:xfrm rot="5400000" flipH="1">
              <a:off x="3398" y="3968"/>
              <a:ext cx="2007" cy="370"/>
              <a:chOff x="4152748" y="3524056"/>
              <a:chExt cx="1274569" cy="255373"/>
            </a:xfrm>
          </p:grpSpPr>
          <p:cxnSp>
            <p:nvCxnSpPr>
              <p:cNvPr id="92"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93" name="Retângulo 9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6" name="Grupo 65"/>
            <p:cNvGrpSpPr/>
            <p:nvPr/>
          </p:nvGrpSpPr>
          <p:grpSpPr>
            <a:xfrm rot="5400000" flipH="1">
              <a:off x="3424" y="7675"/>
              <a:ext cx="2007" cy="370"/>
              <a:chOff x="4152748" y="3489984"/>
              <a:chExt cx="1274569" cy="255373"/>
            </a:xfrm>
          </p:grpSpPr>
          <p:cxnSp>
            <p:nvCxnSpPr>
              <p:cNvPr id="90" name="Conector Reto 79"/>
              <p:cNvCxnSpPr/>
              <p:nvPr/>
            </p:nvCxnSpPr>
            <p:spPr>
              <a:xfrm flipV="1">
                <a:off x="4152748" y="3642785"/>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1" name="Retângulo 90"/>
              <p:cNvSpPr/>
              <p:nvPr/>
            </p:nvSpPr>
            <p:spPr>
              <a:xfrm>
                <a:off x="4621136" y="3489984"/>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7" name="Conector Reto 62"/>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3"/>
            <p:cNvCxnSpPr/>
            <p:nvPr/>
          </p:nvCxnSpPr>
          <p:spPr>
            <a:xfrm>
              <a:off x="4402"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4"/>
            <p:cNvCxnSpPr/>
            <p:nvPr/>
          </p:nvCxnSpPr>
          <p:spPr>
            <a:xfrm>
              <a:off x="3448" y="611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Elipse 69"/>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1" name="Caixa de Texto 23"/>
            <p:cNvSpPr txBox="1"/>
            <p:nvPr/>
          </p:nvSpPr>
          <p:spPr>
            <a:xfrm>
              <a:off x="2315" y="7394"/>
              <a:ext cx="229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72" name="Caixa de Texto 23"/>
            <p:cNvSpPr txBox="1"/>
            <p:nvPr/>
          </p:nvSpPr>
          <p:spPr>
            <a:xfrm>
              <a:off x="2614" y="3590"/>
              <a:ext cx="177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73" name="Conector Reto 68"/>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69"/>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0"/>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Conector Reto 71"/>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72"/>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3"/>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4"/>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Conector Reto 76"/>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Conector Reto 77"/>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Conector Reto 78"/>
            <p:cNvCxnSpPr/>
            <p:nvPr/>
          </p:nvCxnSpPr>
          <p:spPr>
            <a:xfrm>
              <a:off x="1545"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Elipse 82"/>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4" name="Forma livre 83"/>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5" name="Conector Reto 81"/>
            <p:cNvCxnSpPr/>
            <p:nvPr/>
          </p:nvCxnSpPr>
          <p:spPr>
            <a:xfrm rot="5400000">
              <a:off x="1006"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2"/>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89" name="Caixa de Texto 23"/>
            <p:cNvSpPr txBox="1"/>
            <p:nvPr/>
          </p:nvSpPr>
          <p:spPr>
            <a:xfrm>
              <a:off x="9367"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sp>
        <p:nvSpPr>
          <p:cNvPr id="104"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Configurações Básicas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6" name="CaixaDeTexto 45"/>
          <p:cNvSpPr txBox="1"/>
          <p:nvPr/>
        </p:nvSpPr>
        <p:spPr>
          <a:xfrm>
            <a:off x="472168" y="5443494"/>
            <a:ext cx="4424581"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Emissor Comum</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07" name="Grupo 106"/>
          <p:cNvGrpSpPr/>
          <p:nvPr/>
        </p:nvGrpSpPr>
        <p:grpSpPr>
          <a:xfrm rot="5400000">
            <a:off x="6943825" y="3799286"/>
            <a:ext cx="1783849" cy="748570"/>
            <a:chOff x="8610600" y="2524505"/>
            <a:chExt cx="1783849" cy="748570"/>
          </a:xfrm>
        </p:grpSpPr>
        <p:cxnSp>
          <p:nvCxnSpPr>
            <p:cNvPr id="108" name="Conector Reto 10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Conector Reto 10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1"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4" name="Grupo 113"/>
          <p:cNvGrpSpPr/>
          <p:nvPr/>
        </p:nvGrpSpPr>
        <p:grpSpPr>
          <a:xfrm rot="5400000" flipH="1">
            <a:off x="7545973" y="2778119"/>
            <a:ext cx="1274445" cy="234950"/>
            <a:chOff x="4152748" y="3524056"/>
            <a:chExt cx="1274569" cy="255373"/>
          </a:xfrm>
        </p:grpSpPr>
        <p:cxnSp>
          <p:nvCxnSpPr>
            <p:cNvPr id="1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16" name="Retângulo 1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7" name="Conector Reto 18"/>
          <p:cNvCxnSpPr/>
          <p:nvPr/>
        </p:nvCxnSpPr>
        <p:spPr>
          <a:xfrm>
            <a:off x="7444840" y="3580247"/>
            <a:ext cx="7448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Conector Reto 32"/>
          <p:cNvCxnSpPr/>
          <p:nvPr/>
        </p:nvCxnSpPr>
        <p:spPr>
          <a:xfrm>
            <a:off x="7460080" y="3580247"/>
            <a:ext cx="0" cy="621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Conector Reto 33"/>
          <p:cNvCxnSpPr/>
          <p:nvPr/>
        </p:nvCxnSpPr>
        <p:spPr>
          <a:xfrm>
            <a:off x="8006784" y="506520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0" name="CaixaDeTexto 47"/>
          <p:cNvSpPr txBox="1"/>
          <p:nvPr/>
        </p:nvSpPr>
        <p:spPr>
          <a:xfrm>
            <a:off x="10227859" y="3072408"/>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121" name="CaixaDeTexto 47"/>
          <p:cNvSpPr txBox="1"/>
          <p:nvPr/>
        </p:nvSpPr>
        <p:spPr>
          <a:xfrm>
            <a:off x="7842985" y="1688582"/>
            <a:ext cx="854710" cy="521970"/>
          </a:xfrm>
          <a:prstGeom prst="rect">
            <a:avLst/>
          </a:prstGeom>
          <a:noFill/>
        </p:spPr>
        <p:txBody>
          <a:bodyPr wrap="square" rtlCol="0">
            <a:spAutoFit/>
          </a:bodyPr>
          <a:lstStyle/>
          <a:p>
            <a:r>
              <a:rPr lang="pt-BR" sz="2800" dirty="0" smtClean="0"/>
              <a:t>V</a:t>
            </a:r>
            <a:r>
              <a:rPr lang="pt-BR" sz="2800" baseline="-25000" dirty="0" smtClean="0"/>
              <a:t>CC</a:t>
            </a:r>
            <a:endParaRPr lang="pt-BR" sz="2800" dirty="0" smtClean="0"/>
          </a:p>
        </p:txBody>
      </p:sp>
      <p:sp>
        <p:nvSpPr>
          <p:cNvPr id="122" name="Caixa de Texto 23"/>
          <p:cNvSpPr txBox="1"/>
          <p:nvPr/>
        </p:nvSpPr>
        <p:spPr>
          <a:xfrm>
            <a:off x="7484872" y="2548757"/>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3" name="Caixa de Texto 23"/>
          <p:cNvSpPr txBox="1"/>
          <p:nvPr/>
        </p:nvSpPr>
        <p:spPr>
          <a:xfrm>
            <a:off x="9961345" y="3561832"/>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C2</a:t>
            </a:r>
            <a:endParaRPr lang="pt-BR" altLang="en-US" sz="2800" baseline="-25000" dirty="0">
              <a:latin typeface="Comic Sans MS" panose="030F0702030302020204" pitchFamily="66" charset="0"/>
              <a:cs typeface="Comic Sans MS" panose="030F0702030302020204" pitchFamily="66" charset="0"/>
            </a:endParaRPr>
          </a:p>
        </p:txBody>
      </p:sp>
      <p:grpSp>
        <p:nvGrpSpPr>
          <p:cNvPr id="124" name="Grupo 123"/>
          <p:cNvGrpSpPr/>
          <p:nvPr/>
        </p:nvGrpSpPr>
        <p:grpSpPr>
          <a:xfrm rot="5400000">
            <a:off x="8575140" y="3799921"/>
            <a:ext cx="1783849" cy="748570"/>
            <a:chOff x="8610600" y="2524505"/>
            <a:chExt cx="1783849" cy="748570"/>
          </a:xfrm>
        </p:grpSpPr>
        <p:cxnSp>
          <p:nvCxnSpPr>
            <p:cNvPr id="125" name="Conector Reto 2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Conector Reto 2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Conector Reto 2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28" name="Conector Reto 2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Conector Reto 2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Conector Reto 3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31" name="Conector Reto 37"/>
          <p:cNvCxnSpPr/>
          <p:nvPr/>
        </p:nvCxnSpPr>
        <p:spPr>
          <a:xfrm>
            <a:off x="9637464" y="506520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Conector Reto 38"/>
          <p:cNvCxnSpPr/>
          <p:nvPr/>
        </p:nvCxnSpPr>
        <p:spPr>
          <a:xfrm>
            <a:off x="7867750" y="4186672"/>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Conector de Seta Reta 40"/>
          <p:cNvCxnSpPr/>
          <p:nvPr/>
        </p:nvCxnSpPr>
        <p:spPr>
          <a:xfrm flipH="1">
            <a:off x="9961345" y="356183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34" name="Conector de Seta Reta 44"/>
          <p:cNvCxnSpPr/>
          <p:nvPr/>
        </p:nvCxnSpPr>
        <p:spPr>
          <a:xfrm flipH="1">
            <a:off x="7475955" y="236485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35" name="Caixa de Texto 23"/>
          <p:cNvSpPr txBox="1"/>
          <p:nvPr/>
        </p:nvSpPr>
        <p:spPr>
          <a:xfrm>
            <a:off x="6937502" y="2343017"/>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sp>
        <p:nvSpPr>
          <p:cNvPr id="136" name="Caixa de Texto 23"/>
          <p:cNvSpPr txBox="1"/>
          <p:nvPr/>
        </p:nvSpPr>
        <p:spPr>
          <a:xfrm>
            <a:off x="7169250" y="429716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37" name="Caixa de Texto 23"/>
          <p:cNvSpPr txBox="1"/>
          <p:nvPr/>
        </p:nvSpPr>
        <p:spPr>
          <a:xfrm>
            <a:off x="8933280" y="431875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grpSp>
        <p:nvGrpSpPr>
          <p:cNvPr id="138" name="Grupo 137"/>
          <p:cNvGrpSpPr/>
          <p:nvPr/>
        </p:nvGrpSpPr>
        <p:grpSpPr>
          <a:xfrm rot="5400000">
            <a:off x="8574505" y="219718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5" name="CaixaDeTexto 47"/>
          <p:cNvSpPr txBox="1"/>
          <p:nvPr/>
        </p:nvSpPr>
        <p:spPr>
          <a:xfrm>
            <a:off x="8606704" y="2526943"/>
            <a:ext cx="68516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Vin</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46" name="Grupo 145"/>
          <p:cNvGrpSpPr/>
          <p:nvPr/>
        </p:nvGrpSpPr>
        <p:grpSpPr>
          <a:xfrm rot="5400000" flipH="1">
            <a:off x="10258058" y="269366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9" name="Conector Reto 49"/>
          <p:cNvCxnSpPr/>
          <p:nvPr/>
        </p:nvCxnSpPr>
        <p:spPr>
          <a:xfrm>
            <a:off x="9824820" y="3463407"/>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Conector Reto 50"/>
          <p:cNvCxnSpPr/>
          <p:nvPr/>
        </p:nvCxnSpPr>
        <p:spPr>
          <a:xfrm rot="5400000">
            <a:off x="10662426" y="1968339"/>
            <a:ext cx="484394" cy="0"/>
          </a:xfrm>
          <a:prstGeom prst="line">
            <a:avLst/>
          </a:prstGeom>
          <a:ln w="25400">
            <a:solidFill>
              <a:schemeClr val="tx1"/>
            </a:solidFill>
            <a:headEnd type="arrow"/>
          </a:ln>
        </p:spPr>
        <p:style>
          <a:lnRef idx="1">
            <a:schemeClr val="accent1"/>
          </a:lnRef>
          <a:fillRef idx="0">
            <a:schemeClr val="accent1"/>
          </a:fillRef>
          <a:effectRef idx="0">
            <a:schemeClr val="accent1"/>
          </a:effectRef>
          <a:fontRef idx="minor">
            <a:schemeClr val="tx1"/>
          </a:fontRef>
        </p:style>
      </p:cxnSp>
      <p:sp>
        <p:nvSpPr>
          <p:cNvPr id="151" name="Caixa de Texto 23"/>
          <p:cNvSpPr txBox="1"/>
          <p:nvPr/>
        </p:nvSpPr>
        <p:spPr>
          <a:xfrm>
            <a:off x="8933280" y="287666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152" name="Caixa de Texto 23"/>
          <p:cNvSpPr txBox="1"/>
          <p:nvPr/>
        </p:nvSpPr>
        <p:spPr>
          <a:xfrm>
            <a:off x="10904982" y="1790567"/>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53" name="Conector de Seta Reta 59"/>
          <p:cNvCxnSpPr/>
          <p:nvPr/>
        </p:nvCxnSpPr>
        <p:spPr>
          <a:xfrm flipH="1">
            <a:off x="11208485" y="239978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54" name="Caixa de Texto 23"/>
          <p:cNvSpPr txBox="1"/>
          <p:nvPr/>
        </p:nvSpPr>
        <p:spPr>
          <a:xfrm>
            <a:off x="11174807" y="2960209"/>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RL</a:t>
            </a:r>
            <a:endParaRPr lang="pt-BR" altLang="en-US" sz="2800" baseline="-25000" dirty="0">
              <a:latin typeface="Comic Sans MS" panose="030F0702030302020204" pitchFamily="66" charset="0"/>
              <a:cs typeface="Comic Sans MS" panose="030F0702030302020204" pitchFamily="66" charset="0"/>
            </a:endParaRPr>
          </a:p>
        </p:txBody>
      </p:sp>
      <p:cxnSp>
        <p:nvCxnSpPr>
          <p:cNvPr id="155" name="Conector de Seta Reta 61"/>
          <p:cNvCxnSpPr/>
          <p:nvPr/>
        </p:nvCxnSpPr>
        <p:spPr>
          <a:xfrm rot="16200000">
            <a:off x="9039767" y="1987860"/>
            <a:ext cx="0" cy="540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56" name="CaixaDeTexto 47"/>
          <p:cNvSpPr txBox="1"/>
          <p:nvPr/>
        </p:nvSpPr>
        <p:spPr>
          <a:xfrm>
            <a:off x="8697509" y="1821458"/>
            <a:ext cx="5943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Iin</a:t>
            </a:r>
            <a:endParaRPr lang="pt-BR" sz="2400" i="1" baseline="-25000" dirty="0" smtClean="0">
              <a:latin typeface="Century Schoolbook" panose="02040604050505020304" pitchFamily="18" charset="0"/>
              <a:ea typeface="Cambria Math" panose="02040503050406030204" pitchFamily="18" charset="0"/>
            </a:endParaRPr>
          </a:p>
        </p:txBody>
      </p:sp>
      <p:sp>
        <p:nvSpPr>
          <p:cNvPr id="157" name="CaixaDeTexto 47"/>
          <p:cNvSpPr txBox="1"/>
          <p:nvPr/>
        </p:nvSpPr>
        <p:spPr>
          <a:xfrm>
            <a:off x="10605049" y="1330603"/>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sp>
        <p:nvSpPr>
          <p:cNvPr id="158" name="CaixaDeTexto 45"/>
          <p:cNvSpPr txBox="1"/>
          <p:nvPr/>
        </p:nvSpPr>
        <p:spPr>
          <a:xfrm>
            <a:off x="7025154" y="5443409"/>
            <a:ext cx="4424581"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Coletor Comum</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rot="5400000" flipH="1" flipV="1">
            <a:off x="5041267" y="3275823"/>
            <a:ext cx="1783849" cy="748570"/>
            <a:chOff x="8610600" y="2524505"/>
            <a:chExt cx="1783849" cy="748570"/>
          </a:xfrm>
        </p:grpSpPr>
        <p:cxnSp>
          <p:nvCxnSpPr>
            <p:cNvPr id="4" name="Conector Reto 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7"/>
            <p:cNvCxnSpPr/>
            <p:nvPr/>
          </p:nvCxnSpPr>
          <p:spPr>
            <a:xfrm flipV="1">
              <a:off x="9693182" y="2524505"/>
              <a:ext cx="230521" cy="253800"/>
            </a:xfrm>
            <a:prstGeom prst="line">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 name="Conector Reto 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 name="Grupo 9"/>
          <p:cNvGrpSpPr/>
          <p:nvPr/>
        </p:nvGrpSpPr>
        <p:grpSpPr>
          <a:xfrm rot="5400000" flipH="1">
            <a:off x="4932215" y="2059711"/>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2" name="Retângulo 1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 name="CaixaDeTexto 47"/>
          <p:cNvSpPr txBox="1"/>
          <p:nvPr/>
        </p:nvSpPr>
        <p:spPr>
          <a:xfrm>
            <a:off x="5229860" y="5504815"/>
            <a:ext cx="85598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EE</a:t>
            </a:r>
            <a:endParaRPr lang="pt-BR" sz="2800" baseline="-25000" dirty="0" smtClean="0">
              <a:latin typeface="Comic Sans MS" panose="030F0702030302020204" pitchFamily="66" charset="0"/>
              <a:cs typeface="Comic Sans MS" panose="030F0702030302020204" pitchFamily="66" charset="0"/>
            </a:endParaRPr>
          </a:p>
        </p:txBody>
      </p:sp>
      <p:sp>
        <p:nvSpPr>
          <p:cNvPr id="14" name="Caixa de Texto 23"/>
          <p:cNvSpPr txBox="1"/>
          <p:nvPr/>
        </p:nvSpPr>
        <p:spPr>
          <a:xfrm>
            <a:off x="5558790" y="186245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5" name="Caixa de Texto 23"/>
          <p:cNvSpPr txBox="1"/>
          <p:nvPr/>
        </p:nvSpPr>
        <p:spPr>
          <a:xfrm>
            <a:off x="4020187" y="1915689"/>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16" name="Conector Reto 44"/>
          <p:cNvCxnSpPr/>
          <p:nvPr/>
        </p:nvCxnSpPr>
        <p:spPr>
          <a:xfrm>
            <a:off x="4565652" y="2758334"/>
            <a:ext cx="10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49"/>
          <p:cNvCxnSpPr/>
          <p:nvPr/>
        </p:nvCxnSpPr>
        <p:spPr>
          <a:xfrm rot="5400000">
            <a:off x="3501357" y="4185930"/>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50"/>
          <p:cNvCxnSpPr/>
          <p:nvPr/>
        </p:nvCxnSpPr>
        <p:spPr>
          <a:xfrm>
            <a:off x="3669989" y="4516919"/>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Caixa de Texto 23"/>
          <p:cNvSpPr txBox="1"/>
          <p:nvPr/>
        </p:nvSpPr>
        <p:spPr>
          <a:xfrm>
            <a:off x="5452110" y="4567555"/>
            <a:ext cx="109918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20" name="Grupo 19"/>
          <p:cNvGrpSpPr/>
          <p:nvPr/>
        </p:nvGrpSpPr>
        <p:grpSpPr>
          <a:xfrm rot="5400000" flipH="1">
            <a:off x="4920785" y="4764811"/>
            <a:ext cx="1274445" cy="23495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3" name="Conector Reto 23"/>
          <p:cNvCxnSpPr/>
          <p:nvPr/>
        </p:nvCxnSpPr>
        <p:spPr>
          <a:xfrm rot="5400000">
            <a:off x="4200376" y="2718777"/>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4"/>
          <p:cNvCxnSpPr/>
          <p:nvPr/>
        </p:nvCxnSpPr>
        <p:spPr>
          <a:xfrm rot="5400000">
            <a:off x="4281656" y="2723857"/>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5"/>
          <p:cNvCxnSpPr/>
          <p:nvPr/>
        </p:nvCxnSpPr>
        <p:spPr>
          <a:xfrm>
            <a:off x="3843657" y="2758334"/>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6"/>
          <p:cNvCxnSpPr/>
          <p:nvPr/>
        </p:nvCxnSpPr>
        <p:spPr>
          <a:xfrm rot="5400000">
            <a:off x="3504532" y="3100080"/>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Elipse 26"/>
          <p:cNvSpPr/>
          <p:nvPr/>
        </p:nvSpPr>
        <p:spPr>
          <a:xfrm>
            <a:off x="3643650" y="3410851"/>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Forma livre 27"/>
          <p:cNvSpPr/>
          <p:nvPr/>
        </p:nvSpPr>
        <p:spPr>
          <a:xfrm>
            <a:off x="3703340" y="3471811"/>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CaixaDeTexto 47"/>
          <p:cNvSpPr txBox="1"/>
          <p:nvPr/>
        </p:nvSpPr>
        <p:spPr>
          <a:xfrm>
            <a:off x="2904510" y="3064765"/>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30" name="Conector Reto 33"/>
          <p:cNvCxnSpPr/>
          <p:nvPr/>
        </p:nvCxnSpPr>
        <p:spPr>
          <a:xfrm rot="5400000">
            <a:off x="5965157" y="3967490"/>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8"/>
          <p:cNvCxnSpPr/>
          <p:nvPr/>
        </p:nvCxnSpPr>
        <p:spPr>
          <a:xfrm>
            <a:off x="6130896" y="4283932"/>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9"/>
          <p:cNvCxnSpPr/>
          <p:nvPr/>
        </p:nvCxnSpPr>
        <p:spPr>
          <a:xfrm>
            <a:off x="5393661" y="5505037"/>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CaixaDeTexto 47"/>
          <p:cNvSpPr txBox="1"/>
          <p:nvPr/>
        </p:nvSpPr>
        <p:spPr>
          <a:xfrm>
            <a:off x="5258435" y="1094740"/>
            <a:ext cx="827405"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p:txBody>
      </p:sp>
      <p:cxnSp>
        <p:nvCxnSpPr>
          <p:cNvPr id="34" name="Conector Reto 45"/>
          <p:cNvCxnSpPr/>
          <p:nvPr/>
        </p:nvCxnSpPr>
        <p:spPr>
          <a:xfrm>
            <a:off x="4947922" y="4299479"/>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CaixaDeTexto 47"/>
          <p:cNvSpPr txBox="1"/>
          <p:nvPr/>
        </p:nvSpPr>
        <p:spPr>
          <a:xfrm>
            <a:off x="4659632" y="3768619"/>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p:sp>
        <p:nvSpPr>
          <p:cNvPr id="36" name="CaixaDeTexto 45"/>
          <p:cNvSpPr txBox="1"/>
          <p:nvPr/>
        </p:nvSpPr>
        <p:spPr>
          <a:xfrm>
            <a:off x="6085742" y="5213572"/>
            <a:ext cx="4424581"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Base Comum</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7"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Configurações Básicas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6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7" name="CaixaDeTexto 45"/>
          <p:cNvSpPr txBox="1"/>
          <p:nvPr/>
        </p:nvSpPr>
        <p:spPr>
          <a:xfrm>
            <a:off x="1287145" y="52249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Retângulo arredondado 3"/>
          <p:cNvSpPr/>
          <p:nvPr/>
        </p:nvSpPr>
        <p:spPr>
          <a:xfrm>
            <a:off x="4935220" y="4302760"/>
            <a:ext cx="268287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20" name="Grupo 19"/>
          <p:cNvGrpSpPr/>
          <p:nvPr/>
        </p:nvGrpSpPr>
        <p:grpSpPr>
          <a:xfrm rot="5400000" flipH="1">
            <a:off x="4909990" y="5097551"/>
            <a:ext cx="1274445" cy="23495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5899785" y="5074285"/>
            <a:ext cx="1126490" cy="508000"/>
            <a:chOff x="14922" y="4274"/>
            <a:chExt cx="1774" cy="800"/>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6452870" y="4627245"/>
            <a:ext cx="127444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flipH="1">
            <a:off x="6285865" y="590550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H="1">
            <a:off x="5384800" y="585216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4431665" y="4562475"/>
            <a:ext cx="1139825" cy="1524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6633210" y="409956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4759960" y="516890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 name="Caixa de Texto 23"/>
          <p:cNvSpPr txBox="1"/>
          <p:nvPr/>
        </p:nvSpPr>
        <p:spPr>
          <a:xfrm>
            <a:off x="6462395" y="5370195"/>
            <a:ext cx="185610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ganho.v</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2" name="Forma livre 11"/>
          <p:cNvSpPr/>
          <p:nvPr/>
        </p:nvSpPr>
        <p:spPr>
          <a:xfrm>
            <a:off x="4695190" y="4665980"/>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23"/>
          <p:cNvSpPr txBox="1"/>
          <p:nvPr/>
        </p:nvSpPr>
        <p:spPr>
          <a:xfrm>
            <a:off x="3846195" y="483616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 name="CaixaDeTexto 45"/>
          <p:cNvSpPr txBox="1"/>
          <p:nvPr/>
        </p:nvSpPr>
        <p:spPr>
          <a:xfrm>
            <a:off x="884555" y="1417955"/>
            <a:ext cx="10469880" cy="2276475"/>
          </a:xfrm>
          <a:prstGeom prst="rect">
            <a:avLst/>
          </a:prstGeom>
          <a:noFill/>
        </p:spPr>
        <p:txBody>
          <a:bodyPr wrap="square" rtlCol="0">
            <a:spAutoFit/>
          </a:bodyPr>
          <a:lstStyle/>
          <a:p>
            <a:pPr indent="0" algn="ctr">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Três tipos de amplificadores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600"/>
              </a:spcAft>
              <a:buFont typeface="+mj-lt"/>
              <a:buAutoNum type="arabicPeriod"/>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MOhm, Z</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 kOhm, ganho=10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(Amp1)</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600"/>
              </a:spcAft>
              <a:buFont typeface="+mj-lt"/>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 kOhm, Z</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 kOhm, ganho=100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(Amp2)</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600"/>
              </a:spcAft>
              <a:buFont typeface="+mj-lt"/>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 kOhm, Z</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=20 Ohm, ganho=1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(Amp2)</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Conteúdo 2"/>
          <p:cNvSpPr>
            <a:spLocks noGrp="1"/>
          </p:cNvSpPr>
          <p:nvPr>
            <p:ph idx="1"/>
          </p:nvPr>
        </p:nvSpPr>
        <p:spPr>
          <a:xfrm>
            <a:off x="497840" y="692150"/>
            <a:ext cx="11129010" cy="5473700"/>
          </a:xfrm>
        </p:spPr>
        <p:txBody>
          <a:bodyPr/>
          <a:lstStyle/>
          <a:p>
            <a:r>
              <a:rPr lang="pt-BR" altLang="en-US" dirty="0">
                <a:latin typeface="Comic Sans MS" panose="030F0702030302020204" pitchFamily="66" charset="0"/>
                <a:cs typeface="Comic Sans MS" panose="030F0702030302020204" pitchFamily="66" charset="0"/>
              </a:rPr>
              <a:t>Um </a:t>
            </a:r>
            <a:r>
              <a:rPr lang="pt-BR" altLang="en-US" dirty="0" smtClean="0">
                <a:latin typeface="Comic Sans MS" panose="030F0702030302020204" pitchFamily="66" charset="0"/>
                <a:cs typeface="Comic Sans MS" panose="030F0702030302020204" pitchFamily="66" charset="0"/>
              </a:rPr>
              <a:t>Amplificador </a:t>
            </a:r>
            <a:r>
              <a:rPr lang="pt-BR" altLang="en-US" dirty="0">
                <a:latin typeface="Comic Sans MS" panose="030F0702030302020204" pitchFamily="66" charset="0"/>
                <a:cs typeface="Comic Sans MS" panose="030F0702030302020204" pitchFamily="66" charset="0"/>
              </a:rPr>
              <a:t>Operacional é um bloco formado por um número grande de transistores (mais de 20 transistores). </a:t>
            </a:r>
            <a:endParaRPr lang="pt-BR" altLang="en-US" dirty="0">
              <a:latin typeface="Comic Sans MS" panose="030F0702030302020204" pitchFamily="66" charset="0"/>
              <a:cs typeface="Comic Sans MS" panose="030F0702030302020204" pitchFamily="66" charset="0"/>
            </a:endParaRPr>
          </a:p>
          <a:p>
            <a:r>
              <a:rPr lang="pt-BR" altLang="en-US" dirty="0">
                <a:latin typeface="Comic Sans MS" panose="030F0702030302020204" pitchFamily="66" charset="0"/>
                <a:cs typeface="Comic Sans MS" panose="030F0702030302020204" pitchFamily="66" charset="0"/>
              </a:rPr>
              <a:t>Diferentes </a:t>
            </a:r>
            <a:r>
              <a:rPr lang="pt-BR" altLang="en-US" dirty="0" smtClean="0">
                <a:latin typeface="Comic Sans MS" panose="030F0702030302020204" pitchFamily="66" charset="0"/>
                <a:cs typeface="Comic Sans MS" panose="030F0702030302020204" pitchFamily="66" charset="0"/>
              </a:rPr>
              <a:t>AmpOps</a:t>
            </a:r>
            <a:r>
              <a:rPr lang="pt-BR" altLang="en-US" dirty="0" smtClean="0">
                <a:latin typeface="Comic Sans MS" panose="030F0702030302020204" pitchFamily="66" charset="0"/>
                <a:cs typeface="Comic Sans MS" panose="030F0702030302020204" pitchFamily="66" charset="0"/>
              </a:rPr>
              <a:t> </a:t>
            </a:r>
            <a:r>
              <a:rPr lang="pt-BR" altLang="en-US" dirty="0">
                <a:latin typeface="Comic Sans MS" panose="030F0702030302020204" pitchFamily="66" charset="0"/>
                <a:cs typeface="Comic Sans MS" panose="030F0702030302020204" pitchFamily="66" charset="0"/>
              </a:rPr>
              <a:t>são </a:t>
            </a:r>
            <a:r>
              <a:rPr lang="pt-BR" altLang="en-US" dirty="0" smtClean="0">
                <a:latin typeface="Comic Sans MS" panose="030F0702030302020204" pitchFamily="66" charset="0"/>
                <a:cs typeface="Comic Sans MS" panose="030F0702030302020204" pitchFamily="66" charset="0"/>
              </a:rPr>
              <a:t>disponíveis </a:t>
            </a:r>
            <a:r>
              <a:rPr lang="pt-BR" altLang="en-US" dirty="0">
                <a:latin typeface="Comic Sans MS" panose="030F0702030302020204" pitchFamily="66" charset="0"/>
                <a:cs typeface="Comic Sans MS" panose="030F0702030302020204" pitchFamily="66" charset="0"/>
              </a:rPr>
              <a:t>no mercado e várias topologias são disponíveis para projetistas. </a:t>
            </a:r>
            <a:endParaRPr lang="pt-BR" altLang="en-US" dirty="0">
              <a:latin typeface="Comic Sans MS" panose="030F0702030302020204" pitchFamily="66" charset="0"/>
              <a:cs typeface="Comic Sans MS" panose="030F0702030302020204" pitchFamily="66" charset="0"/>
            </a:endParaRPr>
          </a:p>
          <a:p>
            <a:r>
              <a:rPr lang="pt-BR" altLang="en-US" b="1" dirty="0">
                <a:solidFill>
                  <a:srgbClr val="C00000"/>
                </a:solidFill>
                <a:latin typeface="Comic Sans MS" panose="030F0702030302020204" pitchFamily="66" charset="0"/>
                <a:cs typeface="Comic Sans MS" panose="030F0702030302020204" pitchFamily="66" charset="0"/>
              </a:rPr>
              <a:t>Os amplificadores tem </a:t>
            </a:r>
            <a:r>
              <a:rPr lang="pt-BR" altLang="en-US" b="1" dirty="0" smtClean="0">
                <a:solidFill>
                  <a:srgbClr val="C00000"/>
                </a:solidFill>
                <a:latin typeface="Comic Sans MS" panose="030F0702030302020204" pitchFamily="66" charset="0"/>
                <a:cs typeface="Comic Sans MS" panose="030F0702030302020204" pitchFamily="66" charset="0"/>
              </a:rPr>
              <a:t>características </a:t>
            </a:r>
            <a:r>
              <a:rPr lang="pt-BR" altLang="en-US" b="1" dirty="0">
                <a:solidFill>
                  <a:srgbClr val="C00000"/>
                </a:solidFill>
                <a:latin typeface="Comic Sans MS" panose="030F0702030302020204" pitchFamily="66" charset="0"/>
                <a:cs typeface="Comic Sans MS" panose="030F0702030302020204" pitchFamily="66" charset="0"/>
              </a:rPr>
              <a:t>diferentes como:</a:t>
            </a:r>
            <a:endParaRPr lang="pt-BR" altLang="en-US" b="1" dirty="0">
              <a:solidFill>
                <a:srgbClr val="C00000"/>
              </a:solidFill>
              <a:latin typeface="Comic Sans MS" panose="030F0702030302020204" pitchFamily="66" charset="0"/>
              <a:cs typeface="Comic Sans MS" panose="030F0702030302020204" pitchFamily="66" charset="0"/>
            </a:endParaRPr>
          </a:p>
          <a:p>
            <a:pPr lvl="1"/>
            <a:r>
              <a:rPr lang="pt-BR" altLang="en-US" dirty="0">
                <a:latin typeface="Comic Sans MS" panose="030F0702030302020204" pitchFamily="66" charset="0"/>
                <a:cs typeface="Comic Sans MS" panose="030F0702030302020204" pitchFamily="66" charset="0"/>
              </a:rPr>
              <a:t>tensão de operação</a:t>
            </a:r>
            <a:endParaRPr lang="pt-BR" altLang="en-US" dirty="0">
              <a:latin typeface="Comic Sans MS" panose="030F0702030302020204" pitchFamily="66" charset="0"/>
              <a:cs typeface="Comic Sans MS" panose="030F0702030302020204" pitchFamily="66" charset="0"/>
            </a:endParaRPr>
          </a:p>
          <a:p>
            <a:pPr lvl="1"/>
            <a:r>
              <a:rPr lang="pt-BR" altLang="en-US" dirty="0">
                <a:latin typeface="Comic Sans MS" panose="030F0702030302020204" pitchFamily="66" charset="0"/>
                <a:cs typeface="Comic Sans MS" panose="030F0702030302020204" pitchFamily="66" charset="0"/>
              </a:rPr>
              <a:t>consumo de potência</a:t>
            </a:r>
            <a:endParaRPr lang="pt-BR" altLang="en-US" dirty="0">
              <a:latin typeface="Comic Sans MS" panose="030F0702030302020204" pitchFamily="66" charset="0"/>
              <a:cs typeface="Comic Sans MS" panose="030F0702030302020204" pitchFamily="66" charset="0"/>
            </a:endParaRPr>
          </a:p>
          <a:p>
            <a:pPr lvl="1"/>
            <a:r>
              <a:rPr lang="pt-BR" altLang="en-US" dirty="0">
                <a:latin typeface="Comic Sans MS" panose="030F0702030302020204" pitchFamily="66" charset="0"/>
                <a:cs typeface="Comic Sans MS" panose="030F0702030302020204" pitchFamily="66" charset="0"/>
              </a:rPr>
              <a:t>ganho diferencial e de modo comum</a:t>
            </a:r>
            <a:endParaRPr lang="pt-BR" altLang="en-US" dirty="0">
              <a:latin typeface="Comic Sans MS" panose="030F0702030302020204" pitchFamily="66" charset="0"/>
              <a:cs typeface="Comic Sans MS" panose="030F0702030302020204" pitchFamily="66" charset="0"/>
            </a:endParaRPr>
          </a:p>
          <a:p>
            <a:pPr lvl="1"/>
            <a:r>
              <a:rPr lang="pt-BR" altLang="en-US" dirty="0">
                <a:latin typeface="Comic Sans MS" panose="030F0702030302020204" pitchFamily="66" charset="0"/>
                <a:cs typeface="Comic Sans MS" panose="030F0702030302020204" pitchFamily="66" charset="0"/>
              </a:rPr>
              <a:t>corrente de entrada</a:t>
            </a:r>
            <a:endParaRPr lang="pt-BR" altLang="en-US" dirty="0">
              <a:latin typeface="Comic Sans MS" panose="030F0702030302020204" pitchFamily="66" charset="0"/>
              <a:cs typeface="Comic Sans MS" panose="030F0702030302020204" pitchFamily="66" charset="0"/>
            </a:endParaRPr>
          </a:p>
          <a:p>
            <a:pPr lvl="1"/>
            <a:r>
              <a:rPr lang="pt-BR" altLang="en-US" dirty="0">
                <a:latin typeface="Comic Sans MS" panose="030F0702030302020204" pitchFamily="66" charset="0"/>
                <a:cs typeface="Comic Sans MS" panose="030F0702030302020204" pitchFamily="66" charset="0"/>
              </a:rPr>
              <a:t>tensão e corrente</a:t>
            </a:r>
            <a:r>
              <a:rPr lang="pt-BR" altLang="en-US" i="1" dirty="0">
                <a:latin typeface="Comic Sans MS" panose="030F0702030302020204" pitchFamily="66" charset="0"/>
                <a:cs typeface="Comic Sans MS" panose="030F0702030302020204" pitchFamily="66" charset="0"/>
              </a:rPr>
              <a:t> de offset</a:t>
            </a:r>
            <a:endParaRPr lang="pt-BR" altLang="en-US" i="1" dirty="0">
              <a:latin typeface="Comic Sans MS" panose="030F0702030302020204" pitchFamily="66" charset="0"/>
              <a:cs typeface="Comic Sans MS" panose="030F0702030302020204" pitchFamily="66" charset="0"/>
            </a:endParaRPr>
          </a:p>
          <a:p>
            <a:pPr lvl="1"/>
            <a:r>
              <a:rPr lang="pt-BR" altLang="en-US" dirty="0">
                <a:latin typeface="Comic Sans MS" panose="030F0702030302020204" pitchFamily="66" charset="0"/>
                <a:cs typeface="Comic Sans MS" panose="030F0702030302020204" pitchFamily="66" charset="0"/>
              </a:rPr>
              <a:t>f</a:t>
            </a:r>
            <a:r>
              <a:rPr lang="pt-BR" altLang="en-US" dirty="0">
                <a:latin typeface="Comic Sans MS" panose="030F0702030302020204" pitchFamily="66" charset="0"/>
                <a:cs typeface="Comic Sans MS" panose="030F0702030302020204" pitchFamily="66" charset="0"/>
                <a:sym typeface="+mn-ea"/>
              </a:rPr>
              <a:t>aixa de </a:t>
            </a:r>
            <a:r>
              <a:rPr lang="pt-BR" altLang="en-US" dirty="0" smtClean="0">
                <a:latin typeface="Comic Sans MS" panose="030F0702030302020204" pitchFamily="66" charset="0"/>
                <a:cs typeface="Comic Sans MS" panose="030F0702030302020204" pitchFamily="66" charset="0"/>
                <a:sym typeface="+mn-ea"/>
              </a:rPr>
              <a:t>frequência de operação</a:t>
            </a:r>
            <a:endParaRPr lang="pt-BR" altLang="en-US" dirty="0" smtClean="0">
              <a:latin typeface="Comic Sans MS" panose="030F0702030302020204" pitchFamily="66" charset="0"/>
              <a:cs typeface="Comic Sans MS" panose="030F0702030302020204" pitchFamily="66" charset="0"/>
              <a:sym typeface="+mn-ea"/>
            </a:endParaRPr>
          </a:p>
          <a:p>
            <a:pPr lvl="1"/>
            <a:r>
              <a:rPr lang="pt-BR" altLang="en-US" dirty="0" smtClean="0">
                <a:latin typeface="Comic Sans MS" panose="030F0702030302020204" pitchFamily="66" charset="0"/>
                <a:cs typeface="Comic Sans MS" panose="030F0702030302020204" pitchFamily="66" charset="0"/>
                <a:sym typeface="+mn-ea"/>
              </a:rPr>
              <a:t>polos e zeros</a:t>
            </a:r>
            <a:endParaRPr lang="pt-BR" altLang="en-US" dirty="0">
              <a:latin typeface="Comic Sans MS" panose="030F0702030302020204" pitchFamily="66" charset="0"/>
              <a:cs typeface="Comic Sans MS" panose="030F0702030302020204" pitchFamily="66" charset="0"/>
              <a:sym typeface="+mn-ea"/>
            </a:endParaRPr>
          </a:p>
          <a:p>
            <a:pPr lvl="1"/>
            <a:r>
              <a:rPr lang="pt-BR" altLang="en-US" dirty="0">
                <a:latin typeface="Comic Sans MS" panose="030F0702030302020204" pitchFamily="66" charset="0"/>
                <a:cs typeface="Comic Sans MS" panose="030F0702030302020204" pitchFamily="66" charset="0"/>
                <a:sym typeface="+mn-ea"/>
              </a:rPr>
              <a:t>ruído, etc.</a:t>
            </a:r>
            <a:endParaRPr lang="pt-BR" altLang="en-US" dirty="0">
              <a:latin typeface="Comic Sans MS" panose="030F0702030302020204" pitchFamily="66" charset="0"/>
              <a:cs typeface="Comic Sans MS" panose="030F0702030302020204" pitchFamily="66" charset="0"/>
              <a:sym typeface="+mn-ea"/>
            </a:endParaRPr>
          </a:p>
          <a:p>
            <a:pPr marL="0" indent="0">
              <a:buNone/>
            </a:pPr>
            <a:endParaRPr lang="pt-BR" altLang="en-US" i="1" dirty="0">
              <a:latin typeface="Comic Sans MS" panose="030F0702030302020204" pitchFamily="66" charset="0"/>
              <a:cs typeface="Comic Sans MS" panose="030F0702030302020204" pitchFamily="66" charset="0"/>
              <a:sym typeface="+mn-ea"/>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702277" y="437151"/>
            <a:ext cx="10527954" cy="67495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b="1" dirty="0" smtClean="0">
                <a:solidFill>
                  <a:srgbClr val="C00000"/>
                </a:solidFill>
                <a:latin typeface="Comic Sans MS" panose="030F0702030302020204" pitchFamily="66" charset="0"/>
                <a:cs typeface="Comic Sans MS" panose="030F0702030302020204" pitchFamily="66" charset="0"/>
              </a:rPr>
              <a:t>Aplicação: </a:t>
            </a:r>
            <a:r>
              <a:rPr lang="pt-BR" b="1" dirty="0" smtClean="0">
                <a:latin typeface="Comic Sans MS" panose="030F0702030302020204" pitchFamily="66" charset="0"/>
                <a:cs typeface="Comic Sans MS" panose="030F0702030302020204" pitchFamily="66" charset="0"/>
              </a:rPr>
              <a:t>Circuito Integrador Inversor</a:t>
            </a:r>
            <a:endParaRPr lang="pt-BR" b="1" dirty="0" smtClean="0">
              <a:latin typeface="Comic Sans MS" panose="030F0702030302020204" pitchFamily="66" charset="0"/>
              <a:cs typeface="Comic Sans MS" panose="030F0702030302020204" pitchFamily="66" charset="0"/>
            </a:endParaRPr>
          </a:p>
        </p:txBody>
      </p:sp>
      <p:grpSp>
        <p:nvGrpSpPr>
          <p:cNvPr id="28" name="Grupo 27"/>
          <p:cNvGrpSpPr/>
          <p:nvPr/>
        </p:nvGrpSpPr>
        <p:grpSpPr>
          <a:xfrm>
            <a:off x="2373933" y="2964829"/>
            <a:ext cx="2688565" cy="1698305"/>
            <a:chOff x="1603348" y="3775941"/>
            <a:chExt cx="2688565" cy="1698305"/>
          </a:xfrm>
        </p:grpSpPr>
        <p:sp>
          <p:nvSpPr>
            <p:cNvPr id="5" name="Triângulo isósceles 4"/>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195134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 name="CaixaDeTexto 12"/>
            <p:cNvSpPr txBox="1"/>
            <p:nvPr/>
          </p:nvSpPr>
          <p:spPr>
            <a:xfrm>
              <a:off x="1603348" y="4606785"/>
              <a:ext cx="453714" cy="461665"/>
            </a:xfrm>
            <a:prstGeom prst="rect">
              <a:avLst/>
            </a:prstGeom>
            <a:noFill/>
          </p:spPr>
          <p:txBody>
            <a:bodyPr wrap="none" rtlCol="0">
              <a:spAutoFit/>
            </a:bodyPr>
            <a:lstStyle/>
            <a:p>
              <a:r>
                <a:rPr lang="pt-BR" sz="2400" dirty="0" err="1" smtClean="0"/>
                <a:t>V</a:t>
              </a:r>
              <a:r>
                <a:rPr lang="pt-BR" sz="2400" baseline="-25000" dirty="0" err="1"/>
                <a:t>d</a:t>
              </a:r>
              <a:endParaRPr lang="pt-BR" sz="2400" dirty="0"/>
            </a:p>
          </p:txBody>
        </p:sp>
        <p:cxnSp>
          <p:nvCxnSpPr>
            <p:cNvPr id="14" name="Conector de Seta Reta 13"/>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846753" y="3775941"/>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27" name="Grupo 26"/>
          <p:cNvGrpSpPr/>
          <p:nvPr/>
        </p:nvGrpSpPr>
        <p:grpSpPr>
          <a:xfrm>
            <a:off x="1569655" y="3408066"/>
            <a:ext cx="1381894" cy="255373"/>
            <a:chOff x="4112743" y="3509451"/>
            <a:chExt cx="1381894" cy="255373"/>
          </a:xfrm>
        </p:grpSpPr>
        <p:cxnSp>
          <p:nvCxnSpPr>
            <p:cNvPr id="26"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0" name="Forma livre 39"/>
          <p:cNvSpPr/>
          <p:nvPr/>
        </p:nvSpPr>
        <p:spPr>
          <a:xfrm>
            <a:off x="4484646" y="2651754"/>
            <a:ext cx="717896" cy="1326292"/>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41" name="Forma livre 40"/>
          <p:cNvSpPr/>
          <p:nvPr/>
        </p:nvSpPr>
        <p:spPr>
          <a:xfrm>
            <a:off x="3044227" y="2649180"/>
            <a:ext cx="719663" cy="900498"/>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44" name="Conector Reto 43"/>
          <p:cNvCxnSpPr/>
          <p:nvPr/>
        </p:nvCxnSpPr>
        <p:spPr>
          <a:xfrm>
            <a:off x="2797093" y="4421833"/>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2736716" y="5088743"/>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3929795" y="2084934"/>
            <a:ext cx="348172" cy="461665"/>
          </a:xfrm>
          <a:prstGeom prst="rect">
            <a:avLst/>
          </a:prstGeom>
          <a:noFill/>
        </p:spPr>
        <p:txBody>
          <a:bodyPr wrap="none" rtlCol="0">
            <a:spAutoFit/>
          </a:bodyPr>
          <a:lstStyle/>
          <a:p>
            <a:r>
              <a:rPr lang="pt-BR" sz="2400" dirty="0" smtClean="0"/>
              <a:t>C</a:t>
            </a:r>
            <a:endParaRPr lang="pt-BR" sz="2400" dirty="0"/>
          </a:p>
        </p:txBody>
      </p:sp>
      <p:sp>
        <p:nvSpPr>
          <p:cNvPr id="49" name="CaixaDeTexto 48"/>
          <p:cNvSpPr txBox="1"/>
          <p:nvPr/>
        </p:nvSpPr>
        <p:spPr>
          <a:xfrm>
            <a:off x="2047190" y="2973238"/>
            <a:ext cx="351378" cy="461665"/>
          </a:xfrm>
          <a:prstGeom prst="rect">
            <a:avLst/>
          </a:prstGeom>
          <a:noFill/>
        </p:spPr>
        <p:txBody>
          <a:bodyPr wrap="none" rtlCol="0">
            <a:spAutoFit/>
          </a:bodyPr>
          <a:lstStyle/>
          <a:p>
            <a:r>
              <a:rPr lang="pt-BR" sz="2400" dirty="0" smtClean="0"/>
              <a:t>R</a:t>
            </a:r>
            <a:endParaRPr lang="pt-BR" sz="2400" dirty="0"/>
          </a:p>
        </p:txBody>
      </p:sp>
      <p:cxnSp>
        <p:nvCxnSpPr>
          <p:cNvPr id="50" name="Conector de Seta Reta 49"/>
          <p:cNvCxnSpPr/>
          <p:nvPr/>
        </p:nvCxnSpPr>
        <p:spPr>
          <a:xfrm>
            <a:off x="3849112" y="291010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4270517" y="2762049"/>
            <a:ext cx="359394" cy="461665"/>
          </a:xfrm>
          <a:prstGeom prst="rect">
            <a:avLst/>
          </a:prstGeom>
          <a:noFill/>
        </p:spPr>
        <p:txBody>
          <a:bodyPr wrap="none" rtlCol="0">
            <a:spAutoFit/>
          </a:bodyPr>
          <a:lstStyle/>
          <a:p>
            <a:r>
              <a:rPr lang="pt-BR" sz="2400" dirty="0" smtClean="0"/>
              <a:t>i</a:t>
            </a:r>
            <a:r>
              <a:rPr lang="pt-BR" sz="2400" baseline="-25000" dirty="0" smtClean="0"/>
              <a:t>2</a:t>
            </a:r>
            <a:endParaRPr lang="pt-BR" sz="2400" dirty="0"/>
          </a:p>
        </p:txBody>
      </p:sp>
      <p:sp>
        <p:nvSpPr>
          <p:cNvPr id="53" name="CaixaDeTexto 52"/>
          <p:cNvSpPr txBox="1"/>
          <p:nvPr/>
        </p:nvSpPr>
        <p:spPr>
          <a:xfrm>
            <a:off x="1094066" y="3297483"/>
            <a:ext cx="513282" cy="461665"/>
          </a:xfrm>
          <a:prstGeom prst="rect">
            <a:avLst/>
          </a:prstGeom>
          <a:noFill/>
        </p:spPr>
        <p:txBody>
          <a:bodyPr wrap="none" rtlCol="0">
            <a:spAutoFit/>
          </a:bodyPr>
          <a:lstStyle/>
          <a:p>
            <a:r>
              <a:rPr lang="pt-BR" sz="2400" dirty="0" err="1" smtClean="0"/>
              <a:t>V</a:t>
            </a:r>
            <a:r>
              <a:rPr lang="pt-BR" sz="2400" baseline="-25000" dirty="0" err="1" smtClean="0"/>
              <a:t>in</a:t>
            </a:r>
            <a:endParaRPr lang="pt-BR" sz="2400" dirty="0"/>
          </a:p>
        </p:txBody>
      </p:sp>
      <p:sp>
        <p:nvSpPr>
          <p:cNvPr id="56" name="Forma livre 55"/>
          <p:cNvSpPr/>
          <p:nvPr/>
        </p:nvSpPr>
        <p:spPr>
          <a:xfrm>
            <a:off x="3019903" y="405149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57" name="Forma livre 56"/>
          <p:cNvSpPr/>
          <p:nvPr/>
        </p:nvSpPr>
        <p:spPr>
          <a:xfrm>
            <a:off x="1289206" y="3623271"/>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19" name="Grupo 18"/>
          <p:cNvGrpSpPr/>
          <p:nvPr/>
        </p:nvGrpSpPr>
        <p:grpSpPr>
          <a:xfrm>
            <a:off x="3729367" y="2470120"/>
            <a:ext cx="756638" cy="371649"/>
            <a:chOff x="6583958" y="4225065"/>
            <a:chExt cx="756638" cy="371649"/>
          </a:xfrm>
        </p:grpSpPr>
        <p:cxnSp>
          <p:nvCxnSpPr>
            <p:cNvPr id="15" name="Conector Reto 14"/>
            <p:cNvCxnSpPr/>
            <p:nvPr/>
          </p:nvCxnSpPr>
          <p:spPr>
            <a:xfrm>
              <a:off x="6927267" y="4229187"/>
              <a:ext cx="0" cy="367527"/>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6997287" y="4225065"/>
              <a:ext cx="0" cy="367527"/>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2" name="CaixaDeTexto 41"/>
          <p:cNvSpPr txBox="1"/>
          <p:nvPr/>
        </p:nvSpPr>
        <p:spPr>
          <a:xfrm>
            <a:off x="6671310" y="1235710"/>
            <a:ext cx="2039620" cy="521970"/>
          </a:xfrm>
          <a:prstGeom prst="rect">
            <a:avLst/>
          </a:prstGeom>
          <a:noFill/>
        </p:spPr>
        <p:txBody>
          <a:bodyPr wrap="square" rtlCol="0">
            <a:spAutoFit/>
          </a:bodyPr>
          <a:lstStyle/>
          <a:p>
            <a:r>
              <a:rPr lang="pt-BR" sz="2800" i="1" dirty="0" smtClean="0">
                <a:latin typeface="Cambria" panose="02040503050406030204" charset="0"/>
                <a:cs typeface="Cambria" panose="02040503050406030204" charset="0"/>
              </a:rPr>
              <a:t>i</a:t>
            </a:r>
            <a:r>
              <a:rPr lang="pt-BR" sz="2800" i="1" baseline="-25000" dirty="0" smtClean="0">
                <a:latin typeface="Cambria" panose="02040503050406030204" charset="0"/>
                <a:cs typeface="Cambria" panose="02040503050406030204" charset="0"/>
              </a:rPr>
              <a:t>1 </a:t>
            </a:r>
            <a:r>
              <a:rPr lang="pt-BR" sz="2800" i="1" dirty="0" smtClean="0">
                <a:latin typeface="Cambria" panose="02040503050406030204" charset="0"/>
                <a:cs typeface="Cambria" panose="02040503050406030204" charset="0"/>
              </a:rPr>
              <a:t>= </a:t>
            </a:r>
            <a:r>
              <a:rPr lang="pt-BR" sz="2800" i="1" dirty="0" err="1" smtClean="0">
                <a:latin typeface="Cambria" panose="02040503050406030204" charset="0"/>
                <a:cs typeface="Cambria" panose="02040503050406030204" charset="0"/>
              </a:rPr>
              <a:t>V</a:t>
            </a:r>
            <a:r>
              <a:rPr lang="pt-BR" sz="2800" i="1" baseline="-25000" dirty="0" err="1" smtClean="0">
                <a:latin typeface="Cambria" panose="02040503050406030204" charset="0"/>
                <a:cs typeface="Cambria" panose="02040503050406030204" charset="0"/>
              </a:rPr>
              <a:t>in</a:t>
            </a:r>
            <a:r>
              <a:rPr lang="pt-BR" sz="2800" i="1" dirty="0" smtClean="0">
                <a:latin typeface="Cambria" panose="02040503050406030204" charset="0"/>
                <a:cs typeface="Cambria" panose="02040503050406030204" charset="0"/>
              </a:rPr>
              <a:t>/R</a:t>
            </a:r>
            <a:endParaRPr lang="pt-BR" sz="2800" i="1" dirty="0" smtClean="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43" name="CaixaDeTexto 42"/>
              <p:cNvSpPr txBox="1"/>
              <p:nvPr/>
            </p:nvSpPr>
            <p:spPr>
              <a:xfrm>
                <a:off x="6657975" y="2029460"/>
                <a:ext cx="1812290" cy="709295"/>
              </a:xfrm>
              <a:prstGeom prst="rect">
                <a:avLst/>
              </a:prstGeom>
              <a:noFill/>
            </p:spPr>
            <p:txBody>
              <a:bodyPr wrap="square" rtlCol="0">
                <a:spAutoFit/>
              </a:bodyPr>
              <a:lstStyle/>
              <a:p>
                <a:r>
                  <a:rPr lang="pt-BR" sz="2400" i="1" dirty="0" smtClean="0">
                    <a:latin typeface="Cambria" panose="02040503050406030204" charset="0"/>
                    <a:cs typeface="Cambria" panose="02040503050406030204" charset="0"/>
                  </a:rPr>
                  <a:t>i</a:t>
                </a:r>
                <a:r>
                  <a:rPr lang="pt-BR" sz="2800" i="1" baseline="-25000" dirty="0">
                    <a:latin typeface="Cambria" panose="02040503050406030204" charset="0"/>
                    <a:cs typeface="Cambria" panose="02040503050406030204" charset="0"/>
                  </a:rPr>
                  <a:t>2</a:t>
                </a:r>
                <a:r>
                  <a:rPr lang="pt-BR" sz="2800" i="1" baseline="-25000" dirty="0" smtClean="0">
                    <a:latin typeface="Cambria" panose="02040503050406030204" charset="0"/>
                    <a:cs typeface="Cambria" panose="02040503050406030204" charset="0"/>
                  </a:rPr>
                  <a:t> </a:t>
                </a:r>
                <a:r>
                  <a:rPr lang="pt-BR" sz="2800" i="1" dirty="0" smtClean="0">
                    <a:latin typeface="Cambria" panose="02040503050406030204" charset="0"/>
                    <a:cs typeface="Cambria" panose="02040503050406030204" charset="0"/>
                  </a:rPr>
                  <a:t>= </a:t>
                </a:r>
                <a14:m>
                  <m:oMath xmlns:m="http://schemas.openxmlformats.org/officeDocument/2006/math">
                    <m:r>
                      <a:rPr lang="pt-BR" sz="2800" b="0" i="1" smtClean="0">
                        <a:latin typeface="Cambria Math" panose="02040503050406030204" pitchFamily="18" charset="0"/>
                        <a:cs typeface="Cambria Math" panose="02040503050406030204" pitchFamily="18" charset="0"/>
                      </a:rPr>
                      <m:t>𝐶</m:t>
                    </m:r>
                    <m:f>
                      <m:fPr>
                        <m:ctrlPr>
                          <a:rPr lang="pt-BR" sz="2800" i="1" smtClean="0">
                            <a:latin typeface="Cambria Math" panose="02040503050406030204" pitchFamily="18" charset="0"/>
                            <a:cs typeface="Cambria Math" panose="02040503050406030204" pitchFamily="18" charset="0"/>
                          </a:rPr>
                        </m:ctrlPr>
                      </m:fPr>
                      <m:num>
                        <m:r>
                          <a:rPr lang="pt-BR" sz="2800" i="1" smtClean="0">
                            <a:latin typeface="Cambria Math" panose="02040503050406030204" pitchFamily="18" charset="0"/>
                            <a:cs typeface="Cambria Math" panose="02040503050406030204" pitchFamily="18" charset="0"/>
                          </a:rPr>
                          <m:t>𝑑</m:t>
                        </m:r>
                        <m:sSub>
                          <m:sSubPr>
                            <m:ctrlPr>
                              <a:rPr lang="pt-BR" sz="2800" i="1" smtClean="0">
                                <a:latin typeface="Cambria Math" panose="02040503050406030204" pitchFamily="18" charset="0"/>
                                <a:cs typeface="Cambria Math" panose="02040503050406030204" pitchFamily="18" charset="0"/>
                              </a:rPr>
                            </m:ctrlPr>
                          </m:sSubPr>
                          <m:e>
                            <m:r>
                              <a:rPr lang="pt-BR" sz="2800" b="0" i="1" smtClean="0">
                                <a:latin typeface="Cambria Math" panose="02040503050406030204" pitchFamily="18" charset="0"/>
                                <a:cs typeface="Cambria Math" panose="02040503050406030204" pitchFamily="18" charset="0"/>
                              </a:rPr>
                              <m:t>𝑉</m:t>
                            </m:r>
                          </m:e>
                          <m:sub>
                            <m:r>
                              <a:rPr lang="pt-BR" sz="2800" b="0" i="1" smtClean="0">
                                <a:latin typeface="Cambria Math" panose="02040503050406030204" pitchFamily="18" charset="0"/>
                                <a:ea typeface="MS Mincho" charset="0"/>
                                <a:cs typeface="Cambria Math" panose="02040503050406030204" pitchFamily="18" charset="0"/>
                              </a:rPr>
                              <m:t>0</m:t>
                            </m:r>
                          </m:sub>
                        </m:sSub>
                      </m:num>
                      <m:den>
                        <m:r>
                          <a:rPr lang="pt-BR" sz="2800" i="1" smtClean="0">
                            <a:latin typeface="Cambria Math" panose="02040503050406030204" pitchFamily="18" charset="0"/>
                            <a:cs typeface="Cambria Math" panose="02040503050406030204" pitchFamily="18" charset="0"/>
                          </a:rPr>
                          <m:t>𝑑</m:t>
                        </m:r>
                        <m:r>
                          <a:rPr lang="pt-BR" sz="2800" b="0" i="1" smtClean="0">
                            <a:latin typeface="Cambria Math" panose="02040503050406030204" pitchFamily="18" charset="0"/>
                            <a:cs typeface="Cambria Math" panose="02040503050406030204" pitchFamily="18" charset="0"/>
                          </a:rPr>
                          <m:t>𝑡</m:t>
                        </m:r>
                      </m:den>
                    </m:f>
                  </m:oMath>
                </a14:m>
                <a:endParaRPr lang="pt-BR" sz="2800" b="0" i="1" dirty="0" smtClean="0">
                  <a:latin typeface="Cambria" panose="02040503050406030204" charset="0"/>
                  <a:cs typeface="Cambria" panose="02040503050406030204" charset="0"/>
                </a:endParaRPr>
              </a:p>
            </p:txBody>
          </p:sp>
        </mc:Choice>
        <mc:Fallback>
          <p:sp>
            <p:nvSpPr>
              <p:cNvPr id="43" name="CaixaDeTexto 42"/>
              <p:cNvSpPr txBox="1">
                <a:spLocks noRot="1" noChangeAspect="1" noMove="1" noResize="1" noEditPoints="1" noAdjustHandles="1" noChangeArrowheads="1" noChangeShapeType="1" noTextEdit="1"/>
              </p:cNvSpPr>
              <p:nvPr/>
            </p:nvSpPr>
            <p:spPr>
              <a:xfrm>
                <a:off x="6657975" y="2029460"/>
                <a:ext cx="1812290" cy="709295"/>
              </a:xfrm>
              <a:prstGeom prst="rect">
                <a:avLst/>
              </a:prstGeom>
              <a:blipFill rotWithShape="1">
                <a:blip r:embed="rId1"/>
                <a:stretch>
                  <a:fillRect b="-2775"/>
                </a:stretch>
              </a:blipFill>
            </p:spPr>
            <p:txBody>
              <a:bodyPr/>
              <a:lstStyle/>
              <a:p>
                <a:r>
                  <a:rPr lang="pt-BR" altLang="en-US">
                    <a:noFill/>
                  </a:rPr>
                  <a:t> </a:t>
                </a:r>
              </a:p>
            </p:txBody>
          </p:sp>
        </mc:Fallback>
      </mc:AlternateContent>
      <p:sp>
        <p:nvSpPr>
          <p:cNvPr id="45" name="CaixaDeTexto 44"/>
          <p:cNvSpPr txBox="1"/>
          <p:nvPr/>
        </p:nvSpPr>
        <p:spPr>
          <a:xfrm>
            <a:off x="6735348" y="2885861"/>
            <a:ext cx="1050290" cy="521970"/>
          </a:xfrm>
          <a:prstGeom prst="rect">
            <a:avLst/>
          </a:prstGeom>
          <a:noFill/>
        </p:spPr>
        <p:txBody>
          <a:bodyPr wrap="none" rtlCol="0">
            <a:spAutoFit/>
          </a:bodyPr>
          <a:lstStyle/>
          <a:p>
            <a:r>
              <a:rPr lang="pt-BR" sz="2800" i="1" dirty="0" smtClean="0">
                <a:latin typeface="Cambria" panose="02040503050406030204" charset="0"/>
                <a:cs typeface="Cambria" panose="02040503050406030204" charset="0"/>
              </a:rPr>
              <a:t>i</a:t>
            </a:r>
            <a:r>
              <a:rPr lang="pt-BR" sz="2800" i="1" baseline="-25000" dirty="0" smtClean="0">
                <a:latin typeface="Cambria" panose="02040503050406030204" charset="0"/>
                <a:cs typeface="Cambria" panose="02040503050406030204" charset="0"/>
              </a:rPr>
              <a:t>1 </a:t>
            </a:r>
            <a:r>
              <a:rPr lang="pt-BR" sz="2800" i="1" dirty="0" smtClean="0">
                <a:latin typeface="Cambria" panose="02040503050406030204" charset="0"/>
                <a:cs typeface="Cambria" panose="02040503050406030204" charset="0"/>
              </a:rPr>
              <a:t>= -i</a:t>
            </a:r>
            <a:r>
              <a:rPr lang="pt-BR" sz="2800" i="1" baseline="-25000" dirty="0" smtClean="0">
                <a:latin typeface="Cambria" panose="02040503050406030204" charset="0"/>
                <a:cs typeface="Cambria" panose="02040503050406030204" charset="0"/>
              </a:rPr>
              <a:t>2</a:t>
            </a:r>
            <a:endParaRPr lang="pt-BR" sz="2800" i="1" baseline="-25000" dirty="0" smtClean="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54" name="CaixaDeTexto 53"/>
              <p:cNvSpPr txBox="1"/>
              <p:nvPr/>
            </p:nvSpPr>
            <p:spPr>
              <a:xfrm>
                <a:off x="6602926" y="3570764"/>
                <a:ext cx="2438189" cy="793551"/>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m:rPr>
                          <m:nor/>
                        </m:rPr>
                        <a:rPr lang="pt-BR" sz="2400" dirty="0" smtClean="0">
                          <a:latin typeface="Cambria Math" panose="02040503050406030204" pitchFamily="18" charset="0"/>
                        </a:rPr>
                        <m:t>V</m:t>
                      </m:r>
                      <m:r>
                        <m:rPr>
                          <m:nor/>
                        </m:rPr>
                        <a:rPr lang="pt-BR" sz="2400" baseline="-25000" dirty="0" smtClean="0">
                          <a:latin typeface="Cambria Math" panose="02040503050406030204" pitchFamily="18" charset="0"/>
                        </a:rPr>
                        <m:t>in</m:t>
                      </m:r>
                      <m:r>
                        <m:rPr>
                          <m:nor/>
                        </m:rPr>
                        <a:rPr lang="pt-BR" sz="2400" dirty="0" smtClean="0">
                          <a:latin typeface="Cambria Math" panose="02040503050406030204" pitchFamily="18" charset="0"/>
                        </a:rPr>
                        <m:t>/</m:t>
                      </m:r>
                      <m:r>
                        <m:rPr>
                          <m:nor/>
                        </m:rPr>
                        <a:rPr lang="pt-BR" sz="2400" dirty="0" smtClean="0">
                          <a:latin typeface="Cambria Math" panose="02040503050406030204" pitchFamily="18" charset="0"/>
                        </a:rPr>
                        <m:t>R</m:t>
                      </m:r>
                      <m:r>
                        <a:rPr lang="pt-BR" sz="2400" b="0" i="1" smtClean="0">
                          <a:latin typeface="Cambria Math" panose="02040503050406030204" pitchFamily="18" charset="0"/>
                        </a:rPr>
                        <m:t>=−</m:t>
                      </m:r>
                      <m:r>
                        <a:rPr lang="pt-BR" sz="2400" b="0" i="1" smtClean="0">
                          <a:latin typeface="Cambria Math" panose="02040503050406030204" pitchFamily="18" charset="0"/>
                        </a:rPr>
                        <m:t>𝐶</m:t>
                      </m:r>
                      <m:f>
                        <m:fPr>
                          <m:ctrlPr>
                            <a:rPr lang="pt-BR" sz="2400" i="1" smtClean="0">
                              <a:latin typeface="Cambria Math" panose="02040503050406030204" pitchFamily="18" charset="0"/>
                            </a:rPr>
                          </m:ctrlPr>
                        </m:fPr>
                        <m:num>
                          <m:r>
                            <a:rPr lang="pt-BR" sz="2400" i="1" smtClean="0">
                              <a:latin typeface="Cambria Math" panose="02040503050406030204" pitchFamily="18" charset="0"/>
                            </a:rPr>
                            <m:t>𝑑</m:t>
                          </m:r>
                          <m:sSub>
                            <m:sSubPr>
                              <m:ctrlPr>
                                <a:rPr lang="pt-BR" sz="240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num>
                        <m:den>
                          <m:r>
                            <a:rPr lang="pt-BR" sz="2400" i="1" smtClean="0">
                              <a:latin typeface="Cambria Math" panose="02040503050406030204" pitchFamily="18" charset="0"/>
                            </a:rPr>
                            <m:t>𝑑</m:t>
                          </m:r>
                          <m:r>
                            <a:rPr lang="pt-BR" sz="2400" b="0" i="1" smtClean="0">
                              <a:latin typeface="Cambria Math" panose="02040503050406030204" pitchFamily="18" charset="0"/>
                            </a:rPr>
                            <m:t>𝑡</m:t>
                          </m:r>
                        </m:den>
                      </m:f>
                    </m:oMath>
                  </m:oMathPara>
                </a14:m>
                <a:endParaRPr lang="pt-BR" dirty="0"/>
              </a:p>
            </p:txBody>
          </p:sp>
        </mc:Choice>
        <mc:Fallback>
          <p:sp>
            <p:nvSpPr>
              <p:cNvPr id="54" name="CaixaDeTexto 53"/>
              <p:cNvSpPr txBox="1">
                <a:spLocks noRot="1" noChangeAspect="1" noMove="1" noResize="1" noEditPoints="1" noAdjustHandles="1" noChangeArrowheads="1" noChangeShapeType="1" noTextEdit="1"/>
              </p:cNvSpPr>
              <p:nvPr/>
            </p:nvSpPr>
            <p:spPr>
              <a:xfrm>
                <a:off x="6602926" y="3570764"/>
                <a:ext cx="2438189" cy="793551"/>
              </a:xfrm>
              <a:prstGeom prst="rect">
                <a:avLst/>
              </a:prstGeom>
              <a:blipFill rotWithShape="1">
                <a:blip r:embed="rId2"/>
                <a:stretch>
                  <a:fillRect l="-8" t="-20" r="25" b="-165"/>
                </a:stretch>
              </a:blipFill>
            </p:spPr>
            <p:txBody>
              <a:bodyPr/>
              <a:lstStyle/>
              <a:p>
                <a:r>
                  <a:rPr lang="pt-BR" altLang="en-US">
                    <a:noFill/>
                  </a:rPr>
                  <a:t> </a:t>
                </a:r>
              </a:p>
            </p:txBody>
          </p:sp>
        </mc:Fallback>
      </mc:AlternateContent>
      <p:sp>
        <p:nvSpPr>
          <p:cNvPr id="4" name="Forma livre 3"/>
          <p:cNvSpPr/>
          <p:nvPr/>
        </p:nvSpPr>
        <p:spPr>
          <a:xfrm>
            <a:off x="3613581" y="2160662"/>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7" name="Forma livre 16"/>
          <p:cNvSpPr/>
          <p:nvPr/>
        </p:nvSpPr>
        <p:spPr>
          <a:xfrm>
            <a:off x="1881051" y="2914041"/>
            <a:ext cx="818606" cy="386508"/>
          </a:xfrm>
          <a:custGeom>
            <a:avLst/>
            <a:gdLst>
              <a:gd name="connsiteX0" fmla="*/ 818606 w 818606"/>
              <a:gd name="connsiteY0" fmla="*/ 360382 h 386508"/>
              <a:gd name="connsiteX1" fmla="*/ 566058 w 818606"/>
              <a:gd name="connsiteY1" fmla="*/ 116542 h 386508"/>
              <a:gd name="connsiteX2" fmla="*/ 252549 w 818606"/>
              <a:gd name="connsiteY2" fmla="*/ 12039 h 386508"/>
              <a:gd name="connsiteX3" fmla="*/ 0 w 818606"/>
              <a:gd name="connsiteY3" fmla="*/ 386508 h 386508"/>
            </a:gdLst>
            <a:ahLst/>
            <a:cxnLst>
              <a:cxn ang="0">
                <a:pos x="connsiteX0" y="connsiteY0"/>
              </a:cxn>
              <a:cxn ang="0">
                <a:pos x="connsiteX1" y="connsiteY1"/>
              </a:cxn>
              <a:cxn ang="0">
                <a:pos x="connsiteX2" y="connsiteY2"/>
              </a:cxn>
              <a:cxn ang="0">
                <a:pos x="connsiteX3" y="connsiteY3"/>
              </a:cxn>
            </a:cxnLst>
            <a:rect l="l" t="t" r="r" b="b"/>
            <a:pathLst>
              <a:path w="818606" h="386508">
                <a:moveTo>
                  <a:pt x="818606" y="360382"/>
                </a:moveTo>
                <a:cubicBezTo>
                  <a:pt x="739503" y="267490"/>
                  <a:pt x="660401" y="174599"/>
                  <a:pt x="566058" y="116542"/>
                </a:cubicBezTo>
                <a:cubicBezTo>
                  <a:pt x="471715" y="58485"/>
                  <a:pt x="346892" y="-32955"/>
                  <a:pt x="252549" y="12039"/>
                </a:cubicBezTo>
                <a:cubicBezTo>
                  <a:pt x="158206" y="57033"/>
                  <a:pt x="79103" y="221770"/>
                  <a:pt x="0" y="38650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20" name="CaixaDeTexto 53"/>
              <p:cNvSpPr txBox="1"/>
              <p:nvPr/>
            </p:nvSpPr>
            <p:spPr>
              <a:xfrm>
                <a:off x="6163585" y="4612674"/>
                <a:ext cx="3899535" cy="78613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2400" i="1" dirty="0" smtClean="0">
                          <a:latin typeface="Cambria Math" panose="02040503050406030204" pitchFamily="18" charset="0"/>
                          <a:ea typeface="Cambria Math" panose="02040503050406030204" pitchFamily="18" charset="0"/>
                        </a:rPr>
                        <m:t>ℒ</m:t>
                      </m:r>
                      <m:r>
                        <m:rPr>
                          <m:nor/>
                        </m:rPr>
                        <a:rPr lang="en-US" altLang="pt-BR" sz="2400" dirty="0" smtClean="0">
                          <a:latin typeface="Cambria Math" panose="02040503050406030204" pitchFamily="18" charset="0"/>
                        </a:rPr>
                        <m:t>(</m:t>
                      </m:r>
                      <m:r>
                        <m:rPr>
                          <m:nor/>
                        </m:rPr>
                        <a:rPr lang="pt-BR" sz="2400" dirty="0" smtClean="0">
                          <a:latin typeface="Cambria Math" panose="02040503050406030204" pitchFamily="18" charset="0"/>
                        </a:rPr>
                        <m:t>V</m:t>
                      </m:r>
                      <m:r>
                        <m:rPr>
                          <m:nor/>
                        </m:rPr>
                        <a:rPr lang="pt-BR" sz="2400" baseline="-25000" dirty="0" smtClean="0">
                          <a:latin typeface="Cambria Math" panose="02040503050406030204" pitchFamily="18" charset="0"/>
                        </a:rPr>
                        <m:t>in</m:t>
                      </m:r>
                      <m:r>
                        <m:rPr>
                          <m:nor/>
                        </m:rPr>
                        <a:rPr lang="pt-BR" sz="2400" dirty="0" smtClean="0">
                          <a:latin typeface="Cambria Math" panose="02040503050406030204" pitchFamily="18" charset="0"/>
                        </a:rPr>
                        <m:t>/</m:t>
                      </m:r>
                      <m:r>
                        <m:rPr>
                          <m:nor/>
                        </m:rPr>
                        <a:rPr lang="pt-BR" sz="2400" dirty="0" smtClean="0">
                          <a:latin typeface="Cambria Math" panose="02040503050406030204" pitchFamily="18" charset="0"/>
                        </a:rPr>
                        <m:t>R</m:t>
                      </m:r>
                      <m:r>
                        <a:rPr lang="en-US" altLang="pt-BR" sz="2400" b="0" i="1" smtClean="0">
                          <a:latin typeface="Cambria Math" panose="02040503050406030204" pitchFamily="18" charset="0"/>
                        </a:rPr>
                        <m:t>)</m:t>
                      </m:r>
                      <m:r>
                        <a:rPr lang="pt-BR" sz="2400" b="0" i="1" smtClean="0">
                          <a:latin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ℒ</m:t>
                      </m:r>
                      <m:r>
                        <a:rPr lang="en-US" altLang="pt-BR" sz="2400" b="0" i="1" smtClean="0">
                          <a:latin typeface="Cambria Math" panose="02040503050406030204" pitchFamily="18" charset="0"/>
                        </a:rPr>
                        <m:t>(</m:t>
                      </m:r>
                      <m:r>
                        <a:rPr lang="pt-BR" sz="2400" b="0" i="1" smtClean="0">
                          <a:latin typeface="Cambria Math" panose="02040503050406030204" pitchFamily="18" charset="0"/>
                        </a:rPr>
                        <m:t>𝐶</m:t>
                      </m:r>
                      <m:f>
                        <m:fPr>
                          <m:ctrlPr>
                            <a:rPr lang="pt-BR" sz="2400" i="1" smtClean="0">
                              <a:latin typeface="Cambria Math" panose="02040503050406030204" pitchFamily="18" charset="0"/>
                            </a:rPr>
                          </m:ctrlPr>
                        </m:fPr>
                        <m:num>
                          <m:r>
                            <a:rPr lang="pt-BR" sz="2400" i="1" smtClean="0">
                              <a:latin typeface="Cambria Math" panose="02040503050406030204" pitchFamily="18" charset="0"/>
                            </a:rPr>
                            <m:t>𝑑</m:t>
                          </m:r>
                          <m:sSub>
                            <m:sSubPr>
                              <m:ctrlPr>
                                <a:rPr lang="pt-BR" sz="240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num>
                        <m:den>
                          <m:r>
                            <a:rPr lang="pt-BR" sz="2400" i="1" smtClean="0">
                              <a:latin typeface="Cambria Math" panose="02040503050406030204" pitchFamily="18" charset="0"/>
                            </a:rPr>
                            <m:t>𝑑</m:t>
                          </m:r>
                          <m:r>
                            <a:rPr lang="pt-BR" sz="2400" b="0" i="1" smtClean="0">
                              <a:latin typeface="Cambria Math" panose="02040503050406030204" pitchFamily="18" charset="0"/>
                            </a:rPr>
                            <m:t>𝑡</m:t>
                          </m:r>
                        </m:den>
                      </m:f>
                      <m:r>
                        <a:rPr lang="en-US" altLang="pt-BR" sz="2400" b="0" i="1" smtClean="0">
                          <a:latin typeface="Cambria Math" panose="02040503050406030204" pitchFamily="18" charset="0"/>
                        </a:rPr>
                        <m:t>)</m:t>
                      </m:r>
                    </m:oMath>
                  </m:oMathPara>
                </a14:m>
                <a:endParaRPr lang="pt-BR" dirty="0"/>
              </a:p>
            </p:txBody>
          </p:sp>
        </mc:Choice>
        <mc:Fallback>
          <p:sp>
            <p:nvSpPr>
              <p:cNvPr id="20" name="CaixaDeTexto 53"/>
              <p:cNvSpPr txBox="1">
                <a:spLocks noRot="1" noChangeAspect="1" noMove="1" noResize="1" noEditPoints="1" noAdjustHandles="1" noChangeArrowheads="1" noChangeShapeType="1" noTextEdit="1"/>
              </p:cNvSpPr>
              <p:nvPr/>
            </p:nvSpPr>
            <p:spPr>
              <a:xfrm>
                <a:off x="6163585" y="4612674"/>
                <a:ext cx="3899535" cy="786130"/>
              </a:xfrm>
              <a:prstGeom prst="rect">
                <a:avLst/>
              </a:prstGeom>
              <a:blipFill rotWithShape="1">
                <a:blip r:embed="rId3"/>
                <a:stretch>
                  <a:fillRect l="-7" t="-4" r="7" b="-112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6" name="CaixaDeTexto 53"/>
              <p:cNvSpPr txBox="1"/>
              <p:nvPr/>
            </p:nvSpPr>
            <p:spPr>
              <a:xfrm>
                <a:off x="4484370" y="5767705"/>
                <a:ext cx="6325870" cy="52197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𝑉</m:t>
                          </m:r>
                        </m:e>
                        <m:sub>
                          <m:r>
                            <a:rPr lang="pt-BR" sz="2800" b="0" i="1" smtClean="0">
                              <a:latin typeface="Cambria Math" panose="02040503050406030204" pitchFamily="18" charset="0"/>
                            </a:rPr>
                            <m:t>𝑖𝑛</m:t>
                          </m:r>
                        </m:sub>
                      </m:sSub>
                      <m:r>
                        <a:rPr lang="pt-BR" sz="2800" b="0" i="1" smtClean="0">
                          <a:latin typeface="Cambria Math" panose="02040503050406030204" pitchFamily="18" charset="0"/>
                        </a:rPr>
                        <m:t>(</m:t>
                      </m:r>
                      <m:r>
                        <a:rPr lang="pt-BR" sz="2800" b="0" i="1" smtClean="0">
                          <a:latin typeface="Cambria Math" panose="02040503050406030204" pitchFamily="18" charset="0"/>
                        </a:rPr>
                        <m:t>𝑠</m:t>
                      </m:r>
                      <m:r>
                        <a:rPr lang="pt-BR" sz="2800" b="0" i="1" smtClean="0">
                          <a:latin typeface="Cambria Math" panose="02040503050406030204" pitchFamily="18" charset="0"/>
                        </a:rPr>
                        <m:t>)=−</m:t>
                      </m:r>
                      <m:r>
                        <a:rPr lang="pt-BR" sz="2800" b="0" i="1" smtClean="0">
                          <a:latin typeface="Cambria Math" panose="02040503050406030204" pitchFamily="18" charset="0"/>
                        </a:rPr>
                        <m:t>𝑅</m:t>
                      </m:r>
                      <m:r>
                        <a:rPr lang="pt-BR" sz="2800" b="0" i="1" smtClean="0">
                          <a:latin typeface="Cambria Math" panose="02040503050406030204" pitchFamily="18" charset="0"/>
                        </a:rPr>
                        <m:t>(</m:t>
                      </m:r>
                      <m:r>
                        <a:rPr lang="pt-BR" sz="2800" b="0" i="1" smtClean="0">
                          <a:latin typeface="Cambria Math" panose="02040503050406030204" pitchFamily="18" charset="0"/>
                        </a:rPr>
                        <m:t>𝐶</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𝑉</m:t>
                          </m:r>
                        </m:e>
                        <m:sub>
                          <m:r>
                            <a:rPr lang="pt-BR" sz="2800" b="0" i="1" smtClean="0">
                              <a:latin typeface="Cambria Math" panose="02040503050406030204" pitchFamily="18" charset="0"/>
                            </a:rPr>
                            <m:t>0</m:t>
                          </m:r>
                        </m:sub>
                      </m:sSub>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𝑠</m:t>
                          </m:r>
                        </m:e>
                      </m:d>
                      <m:r>
                        <a:rPr lang="pt-BR" sz="2800" b="0" i="1" smtClean="0">
                          <a:latin typeface="Cambria Math" panose="02040503050406030204" pitchFamily="18" charset="0"/>
                        </a:rPr>
                        <m:t>𝑠</m:t>
                      </m:r>
                      <m:r>
                        <a:rPr lang="pt-BR" sz="2800" b="0" i="1" smtClean="0">
                          <a:latin typeface="Cambria Math" panose="02040503050406030204" pitchFamily="18" charset="0"/>
                        </a:rPr>
                        <m:t>−</m:t>
                      </m:r>
                      <m:r>
                        <a:rPr lang="pt-BR" sz="2800" b="0" i="1" smtClean="0">
                          <a:latin typeface="Cambria Math" panose="02040503050406030204" pitchFamily="18" charset="0"/>
                        </a:rPr>
                        <m:t>𝐶</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𝑉</m:t>
                          </m:r>
                        </m:e>
                        <m:sub>
                          <m:r>
                            <a:rPr lang="pt-BR" sz="2800" b="0" i="1" smtClean="0">
                              <a:latin typeface="Cambria Math" panose="02040503050406030204" pitchFamily="18" charset="0"/>
                            </a:rPr>
                            <m:t>0</m:t>
                          </m:r>
                        </m:sub>
                      </m:sSub>
                      <m:d>
                        <m:dPr>
                          <m:ctrlPr>
                            <a:rPr lang="pt-BR" sz="2800" b="0" i="1" smtClean="0">
                              <a:latin typeface="Cambria Math" panose="02040503050406030204" pitchFamily="18" charset="0"/>
                            </a:rPr>
                          </m:ctrlPr>
                        </m:dPr>
                        <m:e>
                          <m:r>
                            <a:rPr lang="pt-BR" sz="2800" b="0" i="1" smtClean="0">
                              <a:latin typeface="Cambria Math" panose="02040503050406030204" pitchFamily="18" charset="0"/>
                            </a:rPr>
                            <m:t>0</m:t>
                          </m:r>
                          <m:r>
                            <a:rPr lang="pt-BR" sz="2800" b="0" i="1" smtClean="0">
                              <a:latin typeface="Cambria Math" panose="02040503050406030204" pitchFamily="18" charset="0"/>
                            </a:rPr>
                            <m:t>−</m:t>
                          </m:r>
                        </m:e>
                      </m:d>
                      <m:r>
                        <a:rPr lang="pt-BR" sz="2800" b="0" i="1" smtClean="0">
                          <a:latin typeface="Cambria Math" panose="02040503050406030204" pitchFamily="18" charset="0"/>
                          <a:ea typeface="MS Mincho" charset="0"/>
                          <a:cs typeface="Cambria Math" panose="02040503050406030204" pitchFamily="18" charset="0"/>
                        </a:rPr>
                        <m:t>)</m:t>
                      </m:r>
                    </m:oMath>
                  </m:oMathPara>
                </a14:m>
                <a:endParaRPr lang="pt-BR" sz="2800" b="0" i="1" dirty="0" smtClean="0">
                  <a:latin typeface="Cambria Math" panose="02040503050406030204" pitchFamily="18" charset="0"/>
                </a:endParaRPr>
              </a:p>
            </p:txBody>
          </p:sp>
        </mc:Choice>
        <mc:Fallback>
          <p:sp>
            <p:nvSpPr>
              <p:cNvPr id="46" name="CaixaDeTexto 53"/>
              <p:cNvSpPr txBox="1">
                <a:spLocks noRot="1" noChangeAspect="1" noMove="1" noResize="1" noEditPoints="1" noAdjustHandles="1" noChangeArrowheads="1" noChangeShapeType="1" noTextEdit="1"/>
              </p:cNvSpPr>
              <p:nvPr/>
            </p:nvSpPr>
            <p:spPr>
              <a:xfrm>
                <a:off x="4484370" y="5767705"/>
                <a:ext cx="6325870" cy="521970"/>
              </a:xfrm>
              <a:prstGeom prst="rect">
                <a:avLst/>
              </a:prstGeom>
              <a:blipFill rotWithShape="1">
                <a:blip r:embed="rId4"/>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872220" y="6337300"/>
            <a:ext cx="2743200" cy="365125"/>
          </a:xfrm>
        </p:spPr>
        <p:txBody>
          <a:bodyPr/>
          <a:lstStyle/>
          <a:p>
            <a:fld id="{74F297BB-B745-4CAB-BE1D-CE4C89382949}" type="slidenum">
              <a:rPr lang="pt-BR" smtClean="0"/>
            </a:fld>
            <a:endParaRPr lang="pt-BR"/>
          </a:p>
        </p:txBody>
      </p:sp>
      <p:sp>
        <p:nvSpPr>
          <p:cNvPr id="37"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0" name="Grupo 19"/>
          <p:cNvGrpSpPr/>
          <p:nvPr/>
        </p:nvGrpSpPr>
        <p:grpSpPr>
          <a:xfrm rot="5400000" flipH="1">
            <a:off x="9253220" y="5255260"/>
            <a:ext cx="1274445" cy="22479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4207524" y="5061599"/>
            <a:ext cx="1127125" cy="485746"/>
            <a:chOff x="14922" y="4274"/>
            <a:chExt cx="1775" cy="801"/>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5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4749800" y="4603115"/>
            <a:ext cx="121602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a:off x="4598670" y="588137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738995" y="600456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822055" y="4714875"/>
            <a:ext cx="1087120" cy="146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4034155" y="4020820"/>
            <a:ext cx="24485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dirty="0">
                <a:latin typeface="Comic Sans MS" panose="030F0702030302020204" pitchFamily="66" charset="0"/>
                <a:cs typeface="Comic Sans MS" panose="030F0702030302020204" pitchFamily="66" charset="0"/>
              </a:rPr>
              <a:t>= 0.5M</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9899650" y="4930140"/>
            <a:ext cx="182499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load</a:t>
            </a:r>
            <a:r>
              <a:rPr lang="pt-BR" altLang="en-US" sz="2800" dirty="0" smtClean="0">
                <a:latin typeface="Comic Sans MS" panose="030F0702030302020204" pitchFamily="66" charset="0"/>
                <a:cs typeface="Comic Sans MS" panose="030F0702030302020204" pitchFamily="66" charset="0"/>
              </a:rPr>
              <a:t>=100</a:t>
            </a:r>
            <a:endParaRPr lang="pt-BR" altLang="en-US" sz="2800" dirty="0" smtClean="0">
              <a:latin typeface="Comic Sans MS" panose="030F0702030302020204" pitchFamily="66" charset="0"/>
              <a:cs typeface="Comic Sans MS" panose="030F0702030302020204" pitchFamily="66" charset="0"/>
            </a:endParaRPr>
          </a:p>
        </p:txBody>
      </p:sp>
      <p:sp>
        <p:nvSpPr>
          <p:cNvPr id="11" name="Caixa de Texto 23"/>
          <p:cNvSpPr txBox="1"/>
          <p:nvPr/>
        </p:nvSpPr>
        <p:spPr>
          <a:xfrm>
            <a:off x="2230120" y="5111750"/>
            <a:ext cx="2519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 30mV</a:t>
            </a:r>
            <a:r>
              <a:rPr lang="pt-BR" altLang="en-US" sz="2800" baseline="-25000" dirty="0" smtClean="0">
                <a:latin typeface="Comic Sans MS" panose="030F0702030302020204" pitchFamily="66" charset="0"/>
                <a:cs typeface="Comic Sans MS" panose="030F0702030302020204" pitchFamily="66" charset="0"/>
              </a:rPr>
              <a:t>ef</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3" name="Caixa de Texto 23"/>
          <p:cNvSpPr txBox="1"/>
          <p:nvPr/>
        </p:nvSpPr>
        <p:spPr>
          <a:xfrm>
            <a:off x="9433560" y="419290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5" name="CaixaDeTexto 45"/>
              <p:cNvSpPr txBox="1"/>
              <p:nvPr/>
            </p:nvSpPr>
            <p:spPr>
              <a:xfrm>
                <a:off x="902335" y="1094740"/>
                <a:ext cx="10713720" cy="3194685"/>
              </a:xfrm>
              <a:prstGeom prst="rect">
                <a:avLst/>
              </a:prstGeom>
              <a:noFill/>
            </p:spPr>
            <p:txBody>
              <a:bodyPr wrap="square" rtlCol="0">
                <a:spAutoFit/>
              </a:bodyPr>
              <a:lstStyle/>
              <a:p>
                <a:pPr indent="0" algn="ctr">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Deseja-se montar com os amplificadores um sistema que permita fornecer a saída uma potência de 0.5 W ou mais (vin=30mV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Ef</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z</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=0.5 MOhm e z</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load</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=100 Ohm</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um sinal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sen(</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w</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ef</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14:m>
                  <m:oMath xmlns:m="http://schemas.openxmlformats.org/officeDocument/2006/math">
                    <m:rad>
                      <m:radPr>
                        <m:degHide m:val="on"/>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radPr>
                      <m:deg/>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e>
                    </m:rad>
                  </m:oMath>
                </a14:m>
                <a:r>
                  <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endPar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potência=</a:t>
                </a:r>
                <a14:m>
                  <m:oMath xmlns:m="http://schemas.openxmlformats.org/officeDocument/2006/math">
                    <m:sSubSup>
                      <m:sSubSup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Sup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𝒆𝒇</m:t>
                        </m:r>
                      </m:sub>
                      <m:sup>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p>
                    </m:sSubSup>
                  </m:oMath>
                </a14:m>
                <a:r>
                  <a:rPr lang="pt-BR" altLang="en-US" sz="2800" b="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/R</a:t>
                </a:r>
                <a:endParaRPr lang="pt-BR" altLang="en-US" sz="2800" b="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5" name="CaixaDeTexto 45"/>
              <p:cNvSpPr txBox="1">
                <a:spLocks noRot="1" noChangeAspect="1" noMove="1" noResize="1" noEditPoints="1" noAdjustHandles="1" noChangeArrowheads="1" noChangeShapeType="1" noTextEdit="1"/>
              </p:cNvSpPr>
              <p:nvPr/>
            </p:nvSpPr>
            <p:spPr>
              <a:xfrm>
                <a:off x="902335" y="1094740"/>
                <a:ext cx="10713720" cy="3194685"/>
              </a:xfrm>
              <a:prstGeom prst="rect">
                <a:avLst/>
              </a:prstGeom>
              <a:blipFill rotWithShape="1">
                <a:blip r:embed="rId1"/>
                <a:stretch>
                  <a:fillRect/>
                </a:stretch>
              </a:blipFill>
            </p:spPr>
            <p:txBody>
              <a:bodyPr/>
              <a:lstStyle/>
              <a:p>
                <a:r>
                  <a:rPr lang="pt-BR" altLang="en-US">
                    <a:noFill/>
                  </a:rPr>
                  <a:t> </a:t>
                </a:r>
              </a:p>
            </p:txBody>
          </p:sp>
        </mc:Fallback>
      </mc:AlternateContent>
      <p:sp>
        <p:nvSpPr>
          <p:cNvPr id="5" name="Caixa de Texto 4"/>
          <p:cNvSpPr txBox="1"/>
          <p:nvPr/>
        </p:nvSpPr>
        <p:spPr>
          <a:xfrm>
            <a:off x="5963920" y="4542790"/>
            <a:ext cx="2849880" cy="1198880"/>
          </a:xfrm>
          <a:prstGeom prst="rect">
            <a:avLst/>
          </a:prstGeom>
          <a:solidFill>
            <a:schemeClr val="accent2">
              <a:lumMod val="75000"/>
            </a:schemeClr>
          </a:solidFill>
          <a:ln>
            <a:solidFill>
              <a:srgbClr val="C00000"/>
            </a:solidFill>
          </a:ln>
        </p:spPr>
        <p:txBody>
          <a:bodyPr wrap="square" rtlCol="0">
            <a:spAutoFit/>
          </a:bodyPr>
          <a:lstStyle/>
          <a:p>
            <a:pPr algn="ctr"/>
            <a:r>
              <a:rPr lang="pt-BR" altLang="en-US" sz="2400" b="1">
                <a:latin typeface="Comic Sans MS" panose="030F0702030302020204" pitchFamily="66" charset="0"/>
                <a:cs typeface="Comic Sans MS" panose="030F0702030302020204" pitchFamily="66" charset="0"/>
              </a:rPr>
              <a:t>sistema para fornecer 0.5W ou mais a carga</a:t>
            </a:r>
            <a:endParaRPr lang="pt-BR" altLang="en-US" sz="2400" b="1">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872220" y="6337300"/>
            <a:ext cx="2743200" cy="365125"/>
          </a:xfrm>
        </p:spPr>
        <p:txBody>
          <a:bodyPr/>
          <a:lstStyle/>
          <a:p>
            <a:fld id="{74F297BB-B745-4CAB-BE1D-CE4C89382949}" type="slidenum">
              <a:rPr lang="pt-BR" smtClean="0"/>
            </a:fld>
            <a:endParaRPr lang="pt-BR"/>
          </a:p>
        </p:txBody>
      </p:sp>
      <p:sp>
        <p:nvSpPr>
          <p:cNvPr id="37"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0" name="Grupo 19"/>
          <p:cNvGrpSpPr/>
          <p:nvPr/>
        </p:nvGrpSpPr>
        <p:grpSpPr>
          <a:xfrm rot="5400000" flipH="1">
            <a:off x="8596630" y="5426710"/>
            <a:ext cx="1274445" cy="22479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3550934" y="5233049"/>
            <a:ext cx="1127125" cy="485746"/>
            <a:chOff x="14922" y="4274"/>
            <a:chExt cx="1775" cy="801"/>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5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4093210" y="4774565"/>
            <a:ext cx="121602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a:off x="3942080" y="605282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082405" y="617601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165465" y="4886325"/>
            <a:ext cx="1087120" cy="146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3377565" y="4192270"/>
            <a:ext cx="24485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dirty="0">
                <a:latin typeface="Comic Sans MS" panose="030F0702030302020204" pitchFamily="66" charset="0"/>
                <a:cs typeface="Comic Sans MS" panose="030F0702030302020204" pitchFamily="66" charset="0"/>
              </a:rPr>
              <a:t>= 0.5M</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9243060" y="5101590"/>
            <a:ext cx="182499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load</a:t>
            </a:r>
            <a:r>
              <a:rPr lang="pt-BR" altLang="en-US" sz="2800" dirty="0" smtClean="0">
                <a:latin typeface="Comic Sans MS" panose="030F0702030302020204" pitchFamily="66" charset="0"/>
                <a:cs typeface="Comic Sans MS" panose="030F0702030302020204" pitchFamily="66" charset="0"/>
              </a:rPr>
              <a:t>=100</a:t>
            </a:r>
            <a:endParaRPr lang="pt-BR" altLang="en-US" sz="2800" dirty="0" smtClean="0">
              <a:latin typeface="Comic Sans MS" panose="030F0702030302020204" pitchFamily="66" charset="0"/>
              <a:cs typeface="Comic Sans MS" panose="030F0702030302020204" pitchFamily="66" charset="0"/>
            </a:endParaRPr>
          </a:p>
        </p:txBody>
      </p:sp>
      <p:sp>
        <p:nvSpPr>
          <p:cNvPr id="11" name="Caixa de Texto 23"/>
          <p:cNvSpPr txBox="1"/>
          <p:nvPr/>
        </p:nvSpPr>
        <p:spPr>
          <a:xfrm>
            <a:off x="1594485" y="5505450"/>
            <a:ext cx="2519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 30mV</a:t>
            </a:r>
            <a:r>
              <a:rPr lang="pt-BR" altLang="en-US" sz="2800" baseline="-25000" dirty="0" smtClean="0">
                <a:latin typeface="Comic Sans MS" panose="030F0702030302020204" pitchFamily="66" charset="0"/>
                <a:cs typeface="Comic Sans MS" panose="030F0702030302020204" pitchFamily="66" charset="0"/>
              </a:rPr>
              <a:t>ef</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3" name="Caixa de Texto 23"/>
          <p:cNvSpPr txBox="1"/>
          <p:nvPr/>
        </p:nvSpPr>
        <p:spPr>
          <a:xfrm>
            <a:off x="8776970" y="436435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5" name="CaixaDeTexto 45"/>
              <p:cNvSpPr txBox="1"/>
              <p:nvPr/>
            </p:nvSpPr>
            <p:spPr>
              <a:xfrm>
                <a:off x="902970" y="1094740"/>
                <a:ext cx="10386695" cy="25165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calcular o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Lef</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para poder saber o ganho que necessitamos.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14:m>
                  <m:oMath xmlns:m="http://schemas.openxmlformats.org/officeDocument/2006/math">
                    <m:sSubSup>
                      <m:sSubSupPr>
                        <m:ctrlPr>
                          <a:rPr lang="pt-BR" altLang="en-US"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SupPr>
                      <m:e>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𝑳𝒆𝒇</m:t>
                        </m:r>
                      </m:sub>
                      <m:sup>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p>
                    </m:sSubSup>
                    <m:r>
                      <a:rPr lang="en-US" altLang="pt-BR" sz="2800" b="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
                      <a:rPr lang="en-US" sz="2800" b="1" i="1">
                        <a:latin typeface="Cambria Math" panose="02040503050406030204" pitchFamily="18" charset="0"/>
                      </a:rPr>
                      <m:t>𝟏𝟎𝟎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𝑾</m:t>
                    </m:r>
                  </m:oMath>
                </a14:m>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pt-BR" altLang="en-US"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𝑳𝒆𝒇</m:t>
                        </m:r>
                      </m:sub>
                    </m:sSub>
                    <m:r>
                      <a:rPr lang="en-US" altLang="pt-BR" sz="2800" b="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ad>
                      <m:radPr>
                        <m:degHide m:val="on"/>
                        <m:ctrlP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radPr>
                      <m:deg/>
                      <m:e>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𝟓𝟎</m:t>
                        </m:r>
                      </m:e>
                    </m:rad>
                  </m:oMath>
                </a14:m>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Ef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𝑮𝒂𝒏𝒉𝒐</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𝒅𝒐</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𝑺𝒊𝒔𝒕𝒆𝒎𝒂</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ad>
                          <m:radPr>
                            <m:degHide m:val="on"/>
                            <m:ctrlP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radPr>
                          <m:deg/>
                          <m:e>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𝟓𝟎</m:t>
                            </m:r>
                          </m:e>
                        </m:rad>
                      </m:num>
                      <m:den>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𝟑𝟎</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den>
                    </m:f>
                  </m:oMath>
                </a14:m>
                <a:r>
                  <a:rPr lang="pt-BR" altLang="en-US" sz="2800"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=235</a:t>
                </a:r>
                <a:endPar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5" name="CaixaDeTexto 45"/>
              <p:cNvSpPr txBox="1">
                <a:spLocks noRot="1" noChangeAspect="1" noMove="1" noResize="1" noEditPoints="1" noAdjustHandles="1" noChangeArrowheads="1" noChangeShapeType="1" noTextEdit="1"/>
              </p:cNvSpPr>
              <p:nvPr/>
            </p:nvSpPr>
            <p:spPr>
              <a:xfrm>
                <a:off x="902970" y="1094740"/>
                <a:ext cx="10386695" cy="2516505"/>
              </a:xfrm>
              <a:prstGeom prst="rect">
                <a:avLst/>
              </a:prstGeom>
              <a:blipFill rotWithShape="1">
                <a:blip r:embed="rId1"/>
                <a:stretch>
                  <a:fillRect/>
                </a:stretch>
              </a:blipFill>
            </p:spPr>
            <p:txBody>
              <a:bodyPr/>
              <a:lstStyle/>
              <a:p>
                <a:r>
                  <a:rPr lang="pt-BR" altLang="en-US">
                    <a:noFill/>
                  </a:rPr>
                  <a:t> </a:t>
                </a:r>
              </a:p>
            </p:txBody>
          </p:sp>
        </mc:Fallback>
      </mc:AlternateContent>
      <p:sp>
        <p:nvSpPr>
          <p:cNvPr id="3" name="Caixa de Texto 2"/>
          <p:cNvSpPr txBox="1"/>
          <p:nvPr/>
        </p:nvSpPr>
        <p:spPr>
          <a:xfrm>
            <a:off x="5327650" y="4714240"/>
            <a:ext cx="2849880" cy="1198880"/>
          </a:xfrm>
          <a:prstGeom prst="rect">
            <a:avLst/>
          </a:prstGeom>
          <a:solidFill>
            <a:schemeClr val="accent2">
              <a:lumMod val="75000"/>
            </a:schemeClr>
          </a:solidFill>
          <a:ln>
            <a:solidFill>
              <a:srgbClr val="C00000"/>
            </a:solidFill>
          </a:ln>
        </p:spPr>
        <p:txBody>
          <a:bodyPr wrap="square" rtlCol="0">
            <a:spAutoFit/>
          </a:bodyPr>
          <a:lstStyle/>
          <a:p>
            <a:pPr algn="ctr"/>
            <a:r>
              <a:rPr lang="pt-BR" altLang="en-US" sz="2400" b="1">
                <a:latin typeface="Comic Sans MS" panose="030F0702030302020204" pitchFamily="66" charset="0"/>
                <a:cs typeface="Comic Sans MS" panose="030F0702030302020204" pitchFamily="66" charset="0"/>
              </a:rPr>
              <a:t>sistema para fornecer 0.5W ou mais a carga</a:t>
            </a:r>
            <a:endParaRPr lang="pt-BR" altLang="en-US" sz="2400" b="1">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065895" y="6398260"/>
            <a:ext cx="2743200" cy="365125"/>
          </a:xfrm>
        </p:spPr>
        <p:txBody>
          <a:bodyPr/>
          <a:lstStyle/>
          <a:p>
            <a:fld id="{74F297BB-B745-4CAB-BE1D-CE4C89382949}" type="slidenum">
              <a:rPr lang="pt-BR" smtClean="0"/>
            </a:fld>
            <a:endParaRPr lang="pt-BR"/>
          </a:p>
        </p:txBody>
      </p:sp>
      <p:sp>
        <p:nvSpPr>
          <p:cNvPr id="37"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0" name="Grupo 19"/>
          <p:cNvGrpSpPr/>
          <p:nvPr/>
        </p:nvGrpSpPr>
        <p:grpSpPr>
          <a:xfrm rot="5400000" flipH="1">
            <a:off x="9469755" y="3113405"/>
            <a:ext cx="1274445" cy="22479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1650379" y="2903234"/>
            <a:ext cx="1127125" cy="485746"/>
            <a:chOff x="14922" y="4274"/>
            <a:chExt cx="1775" cy="801"/>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5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2192655" y="2444750"/>
            <a:ext cx="121602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a:off x="2041525" y="372300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955530" y="386270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9038590" y="2573020"/>
            <a:ext cx="10871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1477010" y="1935480"/>
            <a:ext cx="24485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dirty="0">
                <a:latin typeface="Comic Sans MS" panose="030F0702030302020204" pitchFamily="66" charset="0"/>
                <a:cs typeface="Comic Sans MS" panose="030F0702030302020204" pitchFamily="66" charset="0"/>
              </a:rPr>
              <a:t>= 0.5M</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9955530" y="3321050"/>
            <a:ext cx="182499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load</a:t>
            </a:r>
            <a:r>
              <a:rPr lang="pt-BR" altLang="en-US" sz="2800" dirty="0" smtClean="0">
                <a:latin typeface="Comic Sans MS" panose="030F0702030302020204" pitchFamily="66" charset="0"/>
                <a:cs typeface="Comic Sans MS" panose="030F0702030302020204" pitchFamily="66" charset="0"/>
              </a:rPr>
              <a:t>=100</a:t>
            </a:r>
            <a:endParaRPr lang="pt-BR" altLang="en-US" sz="2800" dirty="0" smtClean="0">
              <a:latin typeface="Comic Sans MS" panose="030F0702030302020204" pitchFamily="66" charset="0"/>
              <a:cs typeface="Comic Sans MS" panose="030F0702030302020204" pitchFamily="66" charset="0"/>
            </a:endParaRPr>
          </a:p>
        </p:txBody>
      </p:sp>
      <p:sp>
        <p:nvSpPr>
          <p:cNvPr id="11" name="Caixa de Texto 23"/>
          <p:cNvSpPr txBox="1"/>
          <p:nvPr/>
        </p:nvSpPr>
        <p:spPr>
          <a:xfrm>
            <a:off x="0" y="3207385"/>
            <a:ext cx="224790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 30mV</a:t>
            </a:r>
            <a:r>
              <a:rPr lang="pt-BR" altLang="en-US" sz="2800" baseline="-25000" dirty="0" smtClean="0">
                <a:latin typeface="Comic Sans MS" panose="030F0702030302020204" pitchFamily="66" charset="0"/>
                <a:cs typeface="Comic Sans MS" panose="030F0702030302020204" pitchFamily="66" charset="0"/>
              </a:rPr>
              <a:t>ef</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3" name="Caixa de Texto 23"/>
          <p:cNvSpPr txBox="1"/>
          <p:nvPr/>
        </p:nvSpPr>
        <p:spPr>
          <a:xfrm>
            <a:off x="8183880" y="334137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 name="CaixaDeTexto 45"/>
          <p:cNvSpPr txBox="1"/>
          <p:nvPr/>
        </p:nvSpPr>
        <p:spPr>
          <a:xfrm>
            <a:off x="902970" y="1094740"/>
            <a:ext cx="1038669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configuração possivel:    (Amp1 + Amp2)</a:t>
            </a:r>
            <a:endPar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sp>
        <p:nvSpPr>
          <p:cNvPr id="4" name="Retângulo arredondado 3"/>
          <p:cNvSpPr/>
          <p:nvPr/>
        </p:nvSpPr>
        <p:spPr>
          <a:xfrm>
            <a:off x="3688715" y="2301875"/>
            <a:ext cx="268287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 name="Grupo 4"/>
          <p:cNvGrpSpPr/>
          <p:nvPr/>
        </p:nvGrpSpPr>
        <p:grpSpPr>
          <a:xfrm rot="5400000" flipH="1">
            <a:off x="3677455" y="3096666"/>
            <a:ext cx="1274445" cy="234950"/>
            <a:chOff x="4152748" y="3508181"/>
            <a:chExt cx="1274569" cy="255373"/>
          </a:xfrm>
        </p:grpSpPr>
        <p:cxnSp>
          <p:nvCxnSpPr>
            <p:cNvPr id="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606140" y="3508181"/>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 name="Grupo 11"/>
          <p:cNvGrpSpPr/>
          <p:nvPr/>
        </p:nvGrpSpPr>
        <p:grpSpPr>
          <a:xfrm rot="16200000" flipH="1" flipV="1">
            <a:off x="4653280" y="2898140"/>
            <a:ext cx="1126490" cy="508000"/>
            <a:chOff x="14922" y="4274"/>
            <a:chExt cx="1774" cy="800"/>
          </a:xfrm>
        </p:grpSpPr>
        <p:cxnSp>
          <p:nvCxnSpPr>
            <p:cNvPr id="16" name="Conector Reto 15"/>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7" name="Elipse 16"/>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 de Texto 17"/>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19" name="Grupo 18"/>
          <p:cNvGrpSpPr/>
          <p:nvPr/>
        </p:nvGrpSpPr>
        <p:grpSpPr>
          <a:xfrm rot="10800000">
            <a:off x="5206365" y="2451100"/>
            <a:ext cx="1274445" cy="234950"/>
            <a:chOff x="4152748" y="3524056"/>
            <a:chExt cx="1274569" cy="255373"/>
          </a:xfrm>
        </p:grpSpPr>
        <p:cxnSp>
          <p:nvCxnSpPr>
            <p:cNvPr id="2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5" name="Conector Reto 24"/>
          <p:cNvCxnSpPr/>
          <p:nvPr/>
        </p:nvCxnSpPr>
        <p:spPr>
          <a:xfrm flipH="1">
            <a:off x="5039360" y="372935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4138295" y="385127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3185160" y="2561590"/>
            <a:ext cx="11398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Caixa de Texto 23"/>
          <p:cNvSpPr txBox="1"/>
          <p:nvPr/>
        </p:nvSpPr>
        <p:spPr>
          <a:xfrm>
            <a:off x="5332730" y="1929130"/>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29" name="Caixa de Texto 23"/>
          <p:cNvSpPr txBox="1"/>
          <p:nvPr/>
        </p:nvSpPr>
        <p:spPr>
          <a:xfrm>
            <a:off x="3366770" y="3207385"/>
            <a:ext cx="112458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1M</a:t>
            </a:r>
            <a:endParaRPr lang="pt-BR" altLang="en-US" sz="2800" dirty="0" smtClean="0">
              <a:latin typeface="Comic Sans MS" panose="030F0702030302020204" pitchFamily="66" charset="0"/>
              <a:cs typeface="Comic Sans MS" panose="030F0702030302020204" pitchFamily="66" charset="0"/>
            </a:endParaRPr>
          </a:p>
        </p:txBody>
      </p:sp>
      <p:sp>
        <p:nvSpPr>
          <p:cNvPr id="30" name="Caixa de Texto 23"/>
          <p:cNvSpPr txBox="1"/>
          <p:nvPr/>
        </p:nvSpPr>
        <p:spPr>
          <a:xfrm>
            <a:off x="4639310" y="3729355"/>
            <a:ext cx="126809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1" name="Forma livre 30"/>
          <p:cNvSpPr/>
          <p:nvPr/>
        </p:nvSpPr>
        <p:spPr>
          <a:xfrm>
            <a:off x="3565525" y="2665095"/>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w="19050">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2911475" y="281940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3" name="Retângulo arredondado 32"/>
          <p:cNvSpPr/>
          <p:nvPr/>
        </p:nvSpPr>
        <p:spPr>
          <a:xfrm>
            <a:off x="6774815" y="2293620"/>
            <a:ext cx="268287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4" name="Grupo 33"/>
          <p:cNvGrpSpPr/>
          <p:nvPr/>
        </p:nvGrpSpPr>
        <p:grpSpPr>
          <a:xfrm rot="5400000" flipH="1">
            <a:off x="6764190" y="3088411"/>
            <a:ext cx="1274445" cy="234950"/>
            <a:chOff x="4152748" y="3508181"/>
            <a:chExt cx="1274569" cy="255373"/>
          </a:xfrm>
        </p:grpSpPr>
        <p:cxnSp>
          <p:nvCxnSpPr>
            <p:cNvPr id="3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6" name="Retângulo 35"/>
            <p:cNvSpPr/>
            <p:nvPr/>
          </p:nvSpPr>
          <p:spPr>
            <a:xfrm>
              <a:off x="4606140" y="3508181"/>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8" name="Grupo 37"/>
          <p:cNvGrpSpPr/>
          <p:nvPr/>
        </p:nvGrpSpPr>
        <p:grpSpPr>
          <a:xfrm rot="16200000" flipH="1" flipV="1">
            <a:off x="7739380" y="2889885"/>
            <a:ext cx="1126490" cy="508000"/>
            <a:chOff x="14922" y="4274"/>
            <a:chExt cx="1774" cy="800"/>
          </a:xfrm>
        </p:grpSpPr>
        <p:cxnSp>
          <p:nvCxnSpPr>
            <p:cNvPr id="39" name="Conector Reto 3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40" name="Elipse 3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 de Texto 40"/>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42" name="Grupo 41"/>
          <p:cNvGrpSpPr/>
          <p:nvPr/>
        </p:nvGrpSpPr>
        <p:grpSpPr>
          <a:xfrm rot="10800000">
            <a:off x="8292465" y="2442845"/>
            <a:ext cx="1274445" cy="234950"/>
            <a:chOff x="4152748" y="3524056"/>
            <a:chExt cx="1274569" cy="255373"/>
          </a:xfrm>
        </p:grpSpPr>
        <p:cxnSp>
          <p:nvCxnSpPr>
            <p:cNvPr id="4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5" name="Conector Reto 44"/>
          <p:cNvCxnSpPr/>
          <p:nvPr/>
        </p:nvCxnSpPr>
        <p:spPr>
          <a:xfrm flipH="1">
            <a:off x="8125460" y="372110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H="1">
            <a:off x="7224395" y="384302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flipV="1">
            <a:off x="6271260" y="2582545"/>
            <a:ext cx="11398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 de Texto 23"/>
          <p:cNvSpPr txBox="1"/>
          <p:nvPr/>
        </p:nvSpPr>
        <p:spPr>
          <a:xfrm>
            <a:off x="8472805" y="191516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1k</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49" name="Caixa de Texto 23"/>
          <p:cNvSpPr txBox="1"/>
          <p:nvPr/>
        </p:nvSpPr>
        <p:spPr>
          <a:xfrm>
            <a:off x="6584950" y="3188970"/>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50" name="Caixa de Texto 23"/>
          <p:cNvSpPr txBox="1"/>
          <p:nvPr/>
        </p:nvSpPr>
        <p:spPr>
          <a:xfrm>
            <a:off x="7577455" y="3681730"/>
            <a:ext cx="159321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100.v</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1" name="Forma livre 50"/>
          <p:cNvSpPr/>
          <p:nvPr/>
        </p:nvSpPr>
        <p:spPr>
          <a:xfrm>
            <a:off x="6652895" y="2656840"/>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w="19050">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2" name="Caixa de Texto 23"/>
          <p:cNvSpPr txBox="1"/>
          <p:nvPr/>
        </p:nvSpPr>
        <p:spPr>
          <a:xfrm>
            <a:off x="5997575" y="288290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3" name="Caixa de Texto 52"/>
              <p:cNvSpPr txBox="1"/>
              <p:nvPr/>
            </p:nvSpPr>
            <p:spPr>
              <a:xfrm>
                <a:off x="1748155" y="4500245"/>
                <a:ext cx="1777365" cy="77597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53" name="Caixa de Texto 52"/>
              <p:cNvSpPr txBox="1">
                <a:spLocks noRot="1" noChangeAspect="1" noMove="1" noResize="1" noEditPoints="1" noAdjustHandles="1" noChangeArrowheads="1" noChangeShapeType="1" noTextEdit="1"/>
              </p:cNvSpPr>
              <p:nvPr/>
            </p:nvSpPr>
            <p:spPr>
              <a:xfrm>
                <a:off x="1748155" y="4500245"/>
                <a:ext cx="1777365" cy="775970"/>
              </a:xfrm>
              <a:prstGeom prst="rect">
                <a:avLst/>
              </a:prstGeom>
              <a:blipFill rotWithShape="1">
                <a:blip r:embed="rId1"/>
                <a:stretch>
                  <a:fillRect r="-896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4" name="Caixa de Texto 53"/>
              <p:cNvSpPr txBox="1"/>
              <p:nvPr/>
            </p:nvSpPr>
            <p:spPr>
              <a:xfrm>
                <a:off x="5479415" y="4535170"/>
                <a:ext cx="2025015" cy="78994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54" name="Caixa de Texto 53"/>
              <p:cNvSpPr txBox="1">
                <a:spLocks noRot="1" noChangeAspect="1" noMove="1" noResize="1" noEditPoints="1" noAdjustHandles="1" noChangeArrowheads="1" noChangeShapeType="1" noTextEdit="1"/>
              </p:cNvSpPr>
              <p:nvPr/>
            </p:nvSpPr>
            <p:spPr>
              <a:xfrm>
                <a:off x="5479415" y="4535170"/>
                <a:ext cx="2025015" cy="789940"/>
              </a:xfrm>
              <a:prstGeom prst="rect">
                <a:avLst/>
              </a:prstGeom>
              <a:blipFill rotWithShape="1">
                <a:blip r:embed="rId2"/>
                <a:stretch>
                  <a:fillRect r="-7871"/>
                </a:stretch>
              </a:blipFill>
            </p:spPr>
            <p:txBody>
              <a:bodyPr/>
              <a:lstStyle/>
              <a:p>
                <a:r>
                  <a:rPr lang="pt-BR" altLang="en-US">
                    <a:noFill/>
                  </a:rPr>
                  <a:t> </a:t>
                </a:r>
              </a:p>
            </p:txBody>
          </p:sp>
        </mc:Fallback>
      </mc:AlternateContent>
      <p:sp>
        <p:nvSpPr>
          <p:cNvPr id="55" name="Caixa de Texto 23"/>
          <p:cNvSpPr txBox="1"/>
          <p:nvPr/>
        </p:nvSpPr>
        <p:spPr>
          <a:xfrm>
            <a:off x="9802495" y="206692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6" name="Caixa de Texto 55"/>
              <p:cNvSpPr txBox="1"/>
              <p:nvPr/>
            </p:nvSpPr>
            <p:spPr>
              <a:xfrm>
                <a:off x="8637270" y="4500245"/>
                <a:ext cx="2898140" cy="78994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56" name="Caixa de Texto 55"/>
              <p:cNvSpPr txBox="1">
                <a:spLocks noRot="1" noChangeAspect="1" noMove="1" noResize="1" noEditPoints="1" noAdjustHandles="1" noChangeArrowheads="1" noChangeShapeType="1" noTextEdit="1"/>
              </p:cNvSpPr>
              <p:nvPr/>
            </p:nvSpPr>
            <p:spPr>
              <a:xfrm>
                <a:off x="8637270" y="4500245"/>
                <a:ext cx="2898140" cy="789940"/>
              </a:xfrm>
              <a:prstGeom prst="rect">
                <a:avLst/>
              </a:prstGeom>
              <a:blipFill rotWithShape="1">
                <a:blip r:embed="rId3"/>
                <a:stretch>
                  <a:fillRect r="-5500"/>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7" name="Caixa de Texto 56"/>
              <p:cNvSpPr txBox="1"/>
              <p:nvPr/>
            </p:nvSpPr>
            <p:spPr>
              <a:xfrm>
                <a:off x="3961765" y="5478145"/>
                <a:ext cx="5060950" cy="829310"/>
              </a:xfrm>
              <a:prstGeom prst="rect">
                <a:avLst/>
              </a:prstGeom>
              <a:noFill/>
            </p:spPr>
            <p:txBody>
              <a:bodyPr wrap="none" rtlCol="0" anchor="t">
                <a:spAutoFit/>
              </a:bodyPr>
              <a:lstStyle/>
              <a:p>
                <a:pPr algn="l"/>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den>
                    </m:f>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𝟏𝟎𝟎</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𝟑𝟎</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57" name="Caixa de Texto 56"/>
              <p:cNvSpPr txBox="1">
                <a:spLocks noRot="1" noChangeAspect="1" noMove="1" noResize="1" noEditPoints="1" noAdjustHandles="1" noChangeArrowheads="1" noChangeShapeType="1" noTextEdit="1"/>
              </p:cNvSpPr>
              <p:nvPr/>
            </p:nvSpPr>
            <p:spPr>
              <a:xfrm>
                <a:off x="3961765" y="5478145"/>
                <a:ext cx="5060950" cy="829310"/>
              </a:xfrm>
              <a:prstGeom prst="rect">
                <a:avLst/>
              </a:prstGeom>
              <a:blipFill rotWithShape="1">
                <a:blip r:embed="rId4"/>
                <a:stretch>
                  <a:fillRect r="-3149"/>
                </a:stretch>
              </a:blipFill>
            </p:spPr>
            <p:txBody>
              <a:bodyPr/>
              <a:lstStyle/>
              <a:p>
                <a:r>
                  <a:rPr lang="pt-BR" altLang="en-US">
                    <a:noFill/>
                  </a:rPr>
                  <a:t> </a:t>
                </a:r>
              </a:p>
            </p:txBody>
          </p:sp>
        </mc:Fallback>
      </mc:AlternateContent>
      <p:sp>
        <p:nvSpPr>
          <p:cNvPr id="58" name="Caixa de Texto 23"/>
          <p:cNvSpPr txBox="1"/>
          <p:nvPr/>
        </p:nvSpPr>
        <p:spPr>
          <a:xfrm>
            <a:off x="4008120" y="1787525"/>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Amp1</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59" name="Caixa de Texto 23"/>
          <p:cNvSpPr txBox="1"/>
          <p:nvPr/>
        </p:nvSpPr>
        <p:spPr>
          <a:xfrm>
            <a:off x="7269480" y="1777365"/>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Amp2</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0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065895" y="6398260"/>
            <a:ext cx="2743200" cy="365125"/>
          </a:xfrm>
        </p:spPr>
        <p:txBody>
          <a:bodyPr/>
          <a:lstStyle/>
          <a:p>
            <a:fld id="{74F297BB-B745-4CAB-BE1D-CE4C89382949}" type="slidenum">
              <a:rPr lang="pt-BR" smtClean="0"/>
            </a:fld>
            <a:endParaRPr lang="pt-BR"/>
          </a:p>
        </p:txBody>
      </p:sp>
      <p:sp>
        <p:nvSpPr>
          <p:cNvPr id="37"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0" name="Grupo 19"/>
          <p:cNvGrpSpPr/>
          <p:nvPr/>
        </p:nvGrpSpPr>
        <p:grpSpPr>
          <a:xfrm rot="5400000" flipH="1">
            <a:off x="9469755" y="4617720"/>
            <a:ext cx="1274445" cy="22479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1650379" y="4407549"/>
            <a:ext cx="1127125" cy="485746"/>
            <a:chOff x="14922" y="4274"/>
            <a:chExt cx="1775" cy="801"/>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5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2192655" y="3949065"/>
            <a:ext cx="121602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a:off x="2041525" y="522732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955530" y="536702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9065895" y="4076700"/>
            <a:ext cx="10871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1493520" y="3284220"/>
            <a:ext cx="24485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dirty="0">
                <a:latin typeface="Comic Sans MS" panose="030F0702030302020204" pitchFamily="66" charset="0"/>
                <a:cs typeface="Comic Sans MS" panose="030F0702030302020204" pitchFamily="66" charset="0"/>
              </a:rPr>
              <a:t>= 0.5M</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9955530" y="4825365"/>
            <a:ext cx="182499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load</a:t>
            </a:r>
            <a:r>
              <a:rPr lang="pt-BR" altLang="en-US" sz="2800" dirty="0" smtClean="0">
                <a:latin typeface="Comic Sans MS" panose="030F0702030302020204" pitchFamily="66" charset="0"/>
                <a:cs typeface="Comic Sans MS" panose="030F0702030302020204" pitchFamily="66" charset="0"/>
              </a:rPr>
              <a:t>=100</a:t>
            </a:r>
            <a:endParaRPr lang="pt-BR" altLang="en-US" sz="2800" dirty="0" smtClean="0">
              <a:latin typeface="Comic Sans MS" panose="030F0702030302020204" pitchFamily="66" charset="0"/>
              <a:cs typeface="Comic Sans MS" panose="030F0702030302020204" pitchFamily="66" charset="0"/>
            </a:endParaRPr>
          </a:p>
        </p:txBody>
      </p:sp>
      <p:sp>
        <p:nvSpPr>
          <p:cNvPr id="11" name="Caixa de Texto 23"/>
          <p:cNvSpPr txBox="1"/>
          <p:nvPr/>
        </p:nvSpPr>
        <p:spPr>
          <a:xfrm>
            <a:off x="-141605" y="4825365"/>
            <a:ext cx="2519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 30mV</a:t>
            </a:r>
            <a:r>
              <a:rPr lang="pt-BR" altLang="en-US" sz="2800" baseline="-25000" dirty="0" smtClean="0">
                <a:latin typeface="Comic Sans MS" panose="030F0702030302020204" pitchFamily="66" charset="0"/>
                <a:cs typeface="Comic Sans MS" panose="030F0702030302020204" pitchFamily="66" charset="0"/>
              </a:rPr>
              <a:t>ef</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3" name="Caixa de Texto 23"/>
          <p:cNvSpPr txBox="1"/>
          <p:nvPr/>
        </p:nvSpPr>
        <p:spPr>
          <a:xfrm>
            <a:off x="8183880" y="484568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 name="CaixaDeTexto 45"/>
          <p:cNvSpPr txBox="1"/>
          <p:nvPr/>
        </p:nvSpPr>
        <p:spPr>
          <a:xfrm>
            <a:off x="902335" y="1262380"/>
            <a:ext cx="10386695" cy="1537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configuração possível:    (Amp1 + Amp2)</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a impedância de carga é baixa, e o Amp2 tem uma impedância de saída alta, o ganho é perdido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Retângulo arredondado 3"/>
          <p:cNvSpPr/>
          <p:nvPr/>
        </p:nvSpPr>
        <p:spPr>
          <a:xfrm>
            <a:off x="3688715" y="3806190"/>
            <a:ext cx="268287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 name="Grupo 4"/>
          <p:cNvGrpSpPr/>
          <p:nvPr/>
        </p:nvGrpSpPr>
        <p:grpSpPr>
          <a:xfrm rot="5400000" flipH="1">
            <a:off x="3663485" y="4600981"/>
            <a:ext cx="1274445" cy="234950"/>
            <a:chOff x="4152748" y="3524056"/>
            <a:chExt cx="1274569" cy="255373"/>
          </a:xfrm>
        </p:grpSpPr>
        <p:cxnSp>
          <p:nvCxnSpPr>
            <p:cNvPr id="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 name="Grupo 11"/>
          <p:cNvGrpSpPr/>
          <p:nvPr/>
        </p:nvGrpSpPr>
        <p:grpSpPr>
          <a:xfrm rot="16200000" flipH="1" flipV="1">
            <a:off x="4653280" y="4402455"/>
            <a:ext cx="1126490" cy="508000"/>
            <a:chOff x="14922" y="4274"/>
            <a:chExt cx="1774" cy="800"/>
          </a:xfrm>
        </p:grpSpPr>
        <p:cxnSp>
          <p:nvCxnSpPr>
            <p:cNvPr id="16" name="Conector Reto 15"/>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7" name="Elipse 16"/>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 de Texto 17"/>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19" name="Grupo 18"/>
          <p:cNvGrpSpPr/>
          <p:nvPr/>
        </p:nvGrpSpPr>
        <p:grpSpPr>
          <a:xfrm rot="10800000">
            <a:off x="5206365" y="3955415"/>
            <a:ext cx="1274445" cy="234950"/>
            <a:chOff x="4152748" y="3524056"/>
            <a:chExt cx="1274569" cy="255373"/>
          </a:xfrm>
        </p:grpSpPr>
        <p:cxnSp>
          <p:nvCxnSpPr>
            <p:cNvPr id="2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5" name="Conector Reto 24"/>
          <p:cNvCxnSpPr/>
          <p:nvPr/>
        </p:nvCxnSpPr>
        <p:spPr>
          <a:xfrm flipH="1">
            <a:off x="5039360" y="523367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4138295" y="535559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3185160" y="4065905"/>
            <a:ext cx="1139825" cy="1524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Caixa de Texto 23"/>
          <p:cNvSpPr txBox="1"/>
          <p:nvPr/>
        </p:nvSpPr>
        <p:spPr>
          <a:xfrm>
            <a:off x="5332730" y="3433445"/>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29" name="Caixa de Texto 23"/>
          <p:cNvSpPr txBox="1"/>
          <p:nvPr/>
        </p:nvSpPr>
        <p:spPr>
          <a:xfrm>
            <a:off x="3366770" y="4711700"/>
            <a:ext cx="112458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1M</a:t>
            </a:r>
            <a:endParaRPr lang="pt-BR" altLang="en-US" sz="2800" dirty="0" smtClean="0">
              <a:latin typeface="Comic Sans MS" panose="030F0702030302020204" pitchFamily="66" charset="0"/>
              <a:cs typeface="Comic Sans MS" panose="030F0702030302020204" pitchFamily="66" charset="0"/>
            </a:endParaRPr>
          </a:p>
        </p:txBody>
      </p:sp>
      <p:sp>
        <p:nvSpPr>
          <p:cNvPr id="30" name="Caixa de Texto 23"/>
          <p:cNvSpPr txBox="1"/>
          <p:nvPr/>
        </p:nvSpPr>
        <p:spPr>
          <a:xfrm>
            <a:off x="4639310" y="5233670"/>
            <a:ext cx="126809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1" name="Forma livre 30"/>
          <p:cNvSpPr/>
          <p:nvPr/>
        </p:nvSpPr>
        <p:spPr>
          <a:xfrm>
            <a:off x="3565525" y="4169410"/>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2911475" y="432371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3" name="Retângulo arredondado 32"/>
          <p:cNvSpPr/>
          <p:nvPr/>
        </p:nvSpPr>
        <p:spPr>
          <a:xfrm>
            <a:off x="6774815" y="3797935"/>
            <a:ext cx="268287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4" name="Grupo 33"/>
          <p:cNvGrpSpPr/>
          <p:nvPr/>
        </p:nvGrpSpPr>
        <p:grpSpPr>
          <a:xfrm rot="5400000" flipH="1">
            <a:off x="6749585" y="4592726"/>
            <a:ext cx="1274445" cy="234950"/>
            <a:chOff x="4152748" y="3524056"/>
            <a:chExt cx="1274569" cy="255373"/>
          </a:xfrm>
        </p:grpSpPr>
        <p:cxnSp>
          <p:nvCxnSpPr>
            <p:cNvPr id="3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6" name="Retângulo 35"/>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8" name="Grupo 37"/>
          <p:cNvGrpSpPr/>
          <p:nvPr/>
        </p:nvGrpSpPr>
        <p:grpSpPr>
          <a:xfrm rot="16200000" flipH="1" flipV="1">
            <a:off x="7739380" y="4394200"/>
            <a:ext cx="1126490" cy="508000"/>
            <a:chOff x="14922" y="4274"/>
            <a:chExt cx="1774" cy="800"/>
          </a:xfrm>
        </p:grpSpPr>
        <p:cxnSp>
          <p:nvCxnSpPr>
            <p:cNvPr id="39" name="Conector Reto 3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40" name="Elipse 3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 de Texto 40"/>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42" name="Grupo 41"/>
          <p:cNvGrpSpPr/>
          <p:nvPr/>
        </p:nvGrpSpPr>
        <p:grpSpPr>
          <a:xfrm rot="10800000">
            <a:off x="8292465" y="3947160"/>
            <a:ext cx="1274445" cy="234950"/>
            <a:chOff x="4152748" y="3524056"/>
            <a:chExt cx="1274569" cy="255373"/>
          </a:xfrm>
        </p:grpSpPr>
        <p:cxnSp>
          <p:nvCxnSpPr>
            <p:cNvPr id="4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5" name="Conector Reto 44"/>
          <p:cNvCxnSpPr/>
          <p:nvPr/>
        </p:nvCxnSpPr>
        <p:spPr>
          <a:xfrm flipH="1">
            <a:off x="8125460" y="522541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H="1">
            <a:off x="7224395" y="534733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flipV="1">
            <a:off x="6271260" y="4072255"/>
            <a:ext cx="11398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 de Texto 23"/>
          <p:cNvSpPr txBox="1"/>
          <p:nvPr/>
        </p:nvSpPr>
        <p:spPr>
          <a:xfrm>
            <a:off x="8472805" y="341947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1k</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49" name="Caixa de Texto 23"/>
          <p:cNvSpPr txBox="1"/>
          <p:nvPr/>
        </p:nvSpPr>
        <p:spPr>
          <a:xfrm>
            <a:off x="6599555" y="4664075"/>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50" name="Caixa de Texto 23"/>
          <p:cNvSpPr txBox="1"/>
          <p:nvPr/>
        </p:nvSpPr>
        <p:spPr>
          <a:xfrm>
            <a:off x="7577455" y="5186045"/>
            <a:ext cx="159321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100.v</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1" name="Forma livre 50"/>
          <p:cNvSpPr/>
          <p:nvPr/>
        </p:nvSpPr>
        <p:spPr>
          <a:xfrm>
            <a:off x="6680835" y="4161155"/>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2" name="Caixa de Texto 23"/>
          <p:cNvSpPr txBox="1"/>
          <p:nvPr/>
        </p:nvSpPr>
        <p:spPr>
          <a:xfrm>
            <a:off x="5997575" y="438721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5" name="Caixa de Texto 23"/>
          <p:cNvSpPr txBox="1"/>
          <p:nvPr/>
        </p:nvSpPr>
        <p:spPr>
          <a:xfrm>
            <a:off x="9566910" y="353568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4138295" y="3136900"/>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Amp1</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3" name="Caixa de Texto 23"/>
          <p:cNvSpPr txBox="1"/>
          <p:nvPr/>
        </p:nvSpPr>
        <p:spPr>
          <a:xfrm>
            <a:off x="7088505" y="3168650"/>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Amp2</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0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779510" y="6190615"/>
            <a:ext cx="2743200" cy="365125"/>
          </a:xfrm>
        </p:spPr>
        <p:txBody>
          <a:bodyPr/>
          <a:lstStyle/>
          <a:p>
            <a:fld id="{74F297BB-B745-4CAB-BE1D-CE4C89382949}" type="slidenum">
              <a:rPr lang="pt-BR" smtClean="0"/>
            </a:fld>
            <a:endParaRPr lang="pt-BR"/>
          </a:p>
        </p:txBody>
      </p:sp>
      <p:sp>
        <p:nvSpPr>
          <p:cNvPr id="37"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0" name="Grupo 19"/>
          <p:cNvGrpSpPr/>
          <p:nvPr/>
        </p:nvGrpSpPr>
        <p:grpSpPr>
          <a:xfrm rot="5400000" flipH="1">
            <a:off x="9940290" y="3373755"/>
            <a:ext cx="1274445" cy="22479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588659" y="3168664"/>
            <a:ext cx="1127125" cy="485746"/>
            <a:chOff x="14922" y="4274"/>
            <a:chExt cx="1775" cy="801"/>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5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1146175" y="2710180"/>
            <a:ext cx="121602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a:off x="979805" y="398843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10426065" y="412305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431800" y="2045335"/>
            <a:ext cx="24485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dirty="0">
                <a:latin typeface="Comic Sans MS" panose="030F0702030302020204" pitchFamily="66" charset="0"/>
                <a:cs typeface="Comic Sans MS" panose="030F0702030302020204" pitchFamily="66" charset="0"/>
              </a:rPr>
              <a:t>= 0.5M</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10465435" y="3456305"/>
            <a:ext cx="182499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load</a:t>
            </a:r>
            <a:r>
              <a:rPr lang="pt-BR" altLang="en-US" sz="2800" dirty="0" smtClean="0">
                <a:latin typeface="Comic Sans MS" panose="030F0702030302020204" pitchFamily="66" charset="0"/>
                <a:cs typeface="Comic Sans MS" panose="030F0702030302020204" pitchFamily="66" charset="0"/>
              </a:rPr>
              <a:t>=100</a:t>
            </a:r>
            <a:endParaRPr lang="pt-BR" altLang="en-US" sz="2800" dirty="0" smtClean="0">
              <a:latin typeface="Comic Sans MS" panose="030F0702030302020204" pitchFamily="66" charset="0"/>
              <a:cs typeface="Comic Sans MS" panose="030F0702030302020204" pitchFamily="66" charset="0"/>
            </a:endParaRPr>
          </a:p>
        </p:txBody>
      </p:sp>
      <p:sp>
        <p:nvSpPr>
          <p:cNvPr id="11" name="Caixa de Texto 23"/>
          <p:cNvSpPr txBox="1"/>
          <p:nvPr/>
        </p:nvSpPr>
        <p:spPr>
          <a:xfrm>
            <a:off x="220980" y="3978275"/>
            <a:ext cx="1853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v</a:t>
            </a:r>
            <a:r>
              <a:rPr lang="pt-BR" altLang="en-US" sz="2400" baseline="-25000" dirty="0">
                <a:latin typeface="Comic Sans MS" panose="030F0702030302020204" pitchFamily="66" charset="0"/>
                <a:cs typeface="Comic Sans MS" panose="030F0702030302020204" pitchFamily="66" charset="0"/>
              </a:rPr>
              <a:t>in</a:t>
            </a:r>
            <a:r>
              <a:rPr lang="pt-BR" altLang="en-US" sz="2400" baseline="-25000" dirty="0" smtClean="0">
                <a:latin typeface="Comic Sans MS" panose="030F0702030302020204" pitchFamily="66" charset="0"/>
                <a:cs typeface="Comic Sans MS" panose="030F0702030302020204" pitchFamily="66" charset="0"/>
              </a:rPr>
              <a:t> </a:t>
            </a:r>
            <a:r>
              <a:rPr lang="pt-BR" altLang="en-US" sz="2400" dirty="0" smtClean="0">
                <a:latin typeface="Comic Sans MS" panose="030F0702030302020204" pitchFamily="66" charset="0"/>
                <a:cs typeface="Comic Sans MS" panose="030F0702030302020204" pitchFamily="66" charset="0"/>
              </a:rPr>
              <a:t>= 30mV</a:t>
            </a:r>
            <a:r>
              <a:rPr lang="pt-BR" altLang="en-US" sz="2400" baseline="-25000" dirty="0" smtClean="0">
                <a:latin typeface="Comic Sans MS" panose="030F0702030302020204" pitchFamily="66" charset="0"/>
                <a:cs typeface="Comic Sans MS" panose="030F0702030302020204" pitchFamily="66" charset="0"/>
              </a:rPr>
              <a:t>ef</a:t>
            </a:r>
            <a:endParaRPr lang="pt-BR" altLang="en-US" sz="2400" baseline="-25000" dirty="0" smtClean="0">
              <a:latin typeface="Comic Sans MS" panose="030F0702030302020204" pitchFamily="66" charset="0"/>
              <a:cs typeface="Comic Sans MS" panose="030F0702030302020204" pitchFamily="66" charset="0"/>
            </a:endParaRPr>
          </a:p>
        </p:txBody>
      </p:sp>
      <p:sp>
        <p:nvSpPr>
          <p:cNvPr id="13" name="Caixa de Texto 23"/>
          <p:cNvSpPr txBox="1"/>
          <p:nvPr/>
        </p:nvSpPr>
        <p:spPr>
          <a:xfrm>
            <a:off x="6466840" y="360680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 name="CaixaDeTexto 45"/>
          <p:cNvSpPr txBox="1"/>
          <p:nvPr/>
        </p:nvSpPr>
        <p:spPr>
          <a:xfrm>
            <a:off x="721995" y="1094740"/>
            <a:ext cx="1038669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configuração possivel:    (Amp1 + Amp2 + Amp3)</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Retângulo arredondado 3"/>
          <p:cNvSpPr/>
          <p:nvPr/>
        </p:nvSpPr>
        <p:spPr>
          <a:xfrm>
            <a:off x="2124075" y="2567305"/>
            <a:ext cx="255714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 name="Grupo 4"/>
          <p:cNvGrpSpPr/>
          <p:nvPr/>
        </p:nvGrpSpPr>
        <p:grpSpPr>
          <a:xfrm rot="5400000" flipH="1">
            <a:off x="2098845" y="3362096"/>
            <a:ext cx="1274445" cy="234950"/>
            <a:chOff x="4152748" y="3524056"/>
            <a:chExt cx="1274569" cy="255373"/>
          </a:xfrm>
        </p:grpSpPr>
        <p:cxnSp>
          <p:nvCxnSpPr>
            <p:cNvPr id="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 name="Grupo 11"/>
          <p:cNvGrpSpPr/>
          <p:nvPr/>
        </p:nvGrpSpPr>
        <p:grpSpPr>
          <a:xfrm rot="16200000" flipH="1" flipV="1">
            <a:off x="3088640" y="3163570"/>
            <a:ext cx="1126490" cy="508000"/>
            <a:chOff x="14922" y="4274"/>
            <a:chExt cx="1774" cy="800"/>
          </a:xfrm>
        </p:grpSpPr>
        <p:cxnSp>
          <p:nvCxnSpPr>
            <p:cNvPr id="16" name="Conector Reto 15"/>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7" name="Elipse 16"/>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 de Texto 17"/>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19" name="Grupo 18"/>
          <p:cNvGrpSpPr/>
          <p:nvPr/>
        </p:nvGrpSpPr>
        <p:grpSpPr>
          <a:xfrm rot="10800000">
            <a:off x="3641725" y="2700655"/>
            <a:ext cx="1274445" cy="234950"/>
            <a:chOff x="4152748" y="3524056"/>
            <a:chExt cx="1274569" cy="255373"/>
          </a:xfrm>
        </p:grpSpPr>
        <p:cxnSp>
          <p:nvCxnSpPr>
            <p:cNvPr id="2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5" name="Conector Reto 24"/>
          <p:cNvCxnSpPr/>
          <p:nvPr/>
        </p:nvCxnSpPr>
        <p:spPr>
          <a:xfrm flipH="1">
            <a:off x="3474720" y="399478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2573655" y="411670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a:off x="1895475" y="2823845"/>
            <a:ext cx="86487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Caixa de Texto 23"/>
          <p:cNvSpPr txBox="1"/>
          <p:nvPr/>
        </p:nvSpPr>
        <p:spPr>
          <a:xfrm>
            <a:off x="3768090" y="2194560"/>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29" name="Caixa de Texto 23"/>
          <p:cNvSpPr txBox="1"/>
          <p:nvPr/>
        </p:nvSpPr>
        <p:spPr>
          <a:xfrm>
            <a:off x="1659890" y="3594735"/>
            <a:ext cx="112458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1M</a:t>
            </a:r>
            <a:endParaRPr lang="pt-BR" altLang="en-US" sz="2800" dirty="0" smtClean="0">
              <a:latin typeface="Comic Sans MS" panose="030F0702030302020204" pitchFamily="66" charset="0"/>
              <a:cs typeface="Comic Sans MS" panose="030F0702030302020204" pitchFamily="66" charset="0"/>
            </a:endParaRPr>
          </a:p>
        </p:txBody>
      </p:sp>
      <p:sp>
        <p:nvSpPr>
          <p:cNvPr id="30" name="Caixa de Texto 23"/>
          <p:cNvSpPr txBox="1"/>
          <p:nvPr/>
        </p:nvSpPr>
        <p:spPr>
          <a:xfrm>
            <a:off x="3074670" y="3994785"/>
            <a:ext cx="126809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1" name="Forma livre 30"/>
          <p:cNvSpPr/>
          <p:nvPr/>
        </p:nvSpPr>
        <p:spPr>
          <a:xfrm>
            <a:off x="2346960" y="2930525"/>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1659890" y="310451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3" name="Retângulo arredondado 32"/>
          <p:cNvSpPr/>
          <p:nvPr/>
        </p:nvSpPr>
        <p:spPr>
          <a:xfrm>
            <a:off x="5346065" y="2559050"/>
            <a:ext cx="224218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4" name="Grupo 33"/>
          <p:cNvGrpSpPr/>
          <p:nvPr/>
        </p:nvGrpSpPr>
        <p:grpSpPr>
          <a:xfrm rot="5400000" flipH="1">
            <a:off x="5184945" y="3353841"/>
            <a:ext cx="1274445" cy="234950"/>
            <a:chOff x="4152748" y="3524056"/>
            <a:chExt cx="1274569" cy="255373"/>
          </a:xfrm>
        </p:grpSpPr>
        <p:cxnSp>
          <p:nvCxnSpPr>
            <p:cNvPr id="3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6" name="Retângulo 35"/>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8" name="Grupo 37"/>
          <p:cNvGrpSpPr/>
          <p:nvPr/>
        </p:nvGrpSpPr>
        <p:grpSpPr>
          <a:xfrm rot="16200000" flipH="1" flipV="1">
            <a:off x="6022340" y="3155315"/>
            <a:ext cx="1126490" cy="508000"/>
            <a:chOff x="14922" y="4274"/>
            <a:chExt cx="1774" cy="800"/>
          </a:xfrm>
        </p:grpSpPr>
        <p:cxnSp>
          <p:nvCxnSpPr>
            <p:cNvPr id="39" name="Conector Reto 3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40" name="Elipse 3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 de Texto 40"/>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42" name="Grupo 41"/>
          <p:cNvGrpSpPr/>
          <p:nvPr/>
        </p:nvGrpSpPr>
        <p:grpSpPr>
          <a:xfrm rot="10800000">
            <a:off x="6584315" y="2738120"/>
            <a:ext cx="1274445" cy="234950"/>
            <a:chOff x="4152748" y="3524056"/>
            <a:chExt cx="1274569" cy="255373"/>
          </a:xfrm>
        </p:grpSpPr>
        <p:cxnSp>
          <p:nvCxnSpPr>
            <p:cNvPr id="4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5" name="Conector Reto 44"/>
          <p:cNvCxnSpPr/>
          <p:nvPr/>
        </p:nvCxnSpPr>
        <p:spPr>
          <a:xfrm flipH="1">
            <a:off x="6408420" y="398653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H="1">
            <a:off x="5659755" y="410845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flipV="1">
            <a:off x="4706620" y="2834005"/>
            <a:ext cx="11398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 de Texto 23"/>
          <p:cNvSpPr txBox="1"/>
          <p:nvPr/>
        </p:nvSpPr>
        <p:spPr>
          <a:xfrm>
            <a:off x="6755765" y="218059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1k</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49" name="Caixa de Texto 23"/>
          <p:cNvSpPr txBox="1"/>
          <p:nvPr/>
        </p:nvSpPr>
        <p:spPr>
          <a:xfrm>
            <a:off x="5034915" y="3425190"/>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50" name="Caixa de Texto 23"/>
          <p:cNvSpPr txBox="1"/>
          <p:nvPr/>
        </p:nvSpPr>
        <p:spPr>
          <a:xfrm>
            <a:off x="6012815" y="3947160"/>
            <a:ext cx="159321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100.v</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1" name="Forma livre 50"/>
          <p:cNvSpPr/>
          <p:nvPr/>
        </p:nvSpPr>
        <p:spPr>
          <a:xfrm>
            <a:off x="5116195" y="2922270"/>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2" name="Caixa de Texto 23"/>
          <p:cNvSpPr txBox="1"/>
          <p:nvPr/>
        </p:nvSpPr>
        <p:spPr>
          <a:xfrm>
            <a:off x="4432935" y="314833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5" name="Caixa de Texto 23"/>
          <p:cNvSpPr txBox="1"/>
          <p:nvPr/>
        </p:nvSpPr>
        <p:spPr>
          <a:xfrm>
            <a:off x="10242550" y="232727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573655" y="1898015"/>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Amp1</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3" name="Caixa de Texto 23"/>
          <p:cNvSpPr txBox="1"/>
          <p:nvPr/>
        </p:nvSpPr>
        <p:spPr>
          <a:xfrm>
            <a:off x="5523865" y="1929765"/>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Amp2</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54" name="Caixa de Texto 23"/>
          <p:cNvSpPr txBox="1"/>
          <p:nvPr/>
        </p:nvSpPr>
        <p:spPr>
          <a:xfrm>
            <a:off x="9204325" y="362648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6" name="Retângulo arredondado 55"/>
          <p:cNvSpPr/>
          <p:nvPr/>
        </p:nvSpPr>
        <p:spPr>
          <a:xfrm>
            <a:off x="8041640" y="2570480"/>
            <a:ext cx="234505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7" name="Grupo 56"/>
          <p:cNvGrpSpPr/>
          <p:nvPr/>
        </p:nvGrpSpPr>
        <p:grpSpPr>
          <a:xfrm rot="5400000" flipH="1">
            <a:off x="7770030" y="3373526"/>
            <a:ext cx="1274445" cy="234950"/>
            <a:chOff x="4152748" y="3524056"/>
            <a:chExt cx="1274569" cy="255373"/>
          </a:xfrm>
        </p:grpSpPr>
        <p:cxnSp>
          <p:nvCxnSpPr>
            <p:cNvPr id="59"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0" name="Retângulo 59"/>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1" name="Grupo 60"/>
          <p:cNvGrpSpPr/>
          <p:nvPr/>
        </p:nvGrpSpPr>
        <p:grpSpPr>
          <a:xfrm rot="16200000" flipH="1" flipV="1">
            <a:off x="8759825" y="3175000"/>
            <a:ext cx="1126490" cy="508000"/>
            <a:chOff x="14922" y="4274"/>
            <a:chExt cx="1774" cy="800"/>
          </a:xfrm>
        </p:grpSpPr>
        <p:cxnSp>
          <p:nvCxnSpPr>
            <p:cNvPr id="62" name="Conector Reto 61"/>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63" name="Elipse 62"/>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4" name="Caixa de Texto 63"/>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65" name="Grupo 64"/>
          <p:cNvGrpSpPr/>
          <p:nvPr/>
        </p:nvGrpSpPr>
        <p:grpSpPr>
          <a:xfrm rot="10800000">
            <a:off x="9312910" y="2727960"/>
            <a:ext cx="1274445"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8" name="Conector Reto 67"/>
          <p:cNvCxnSpPr/>
          <p:nvPr/>
        </p:nvCxnSpPr>
        <p:spPr>
          <a:xfrm flipH="1">
            <a:off x="9145905" y="400621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flipH="1">
            <a:off x="8244840" y="412813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9493250" y="2200275"/>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20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71" name="Caixa de Texto 23"/>
          <p:cNvSpPr txBox="1"/>
          <p:nvPr/>
        </p:nvSpPr>
        <p:spPr>
          <a:xfrm>
            <a:off x="7588250" y="3484245"/>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72" name="Caixa de Texto 23"/>
          <p:cNvSpPr txBox="1"/>
          <p:nvPr/>
        </p:nvSpPr>
        <p:spPr>
          <a:xfrm>
            <a:off x="8900160" y="3947795"/>
            <a:ext cx="90043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3</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73" name="Forma livre 72"/>
          <p:cNvSpPr/>
          <p:nvPr/>
        </p:nvSpPr>
        <p:spPr>
          <a:xfrm>
            <a:off x="7665085" y="2973070"/>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
          <p:cNvCxnSpPr/>
          <p:nvPr/>
        </p:nvCxnSpPr>
        <p:spPr>
          <a:xfrm>
            <a:off x="7588250" y="2863850"/>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Caixa de Texto 23"/>
          <p:cNvSpPr txBox="1"/>
          <p:nvPr/>
        </p:nvSpPr>
        <p:spPr>
          <a:xfrm>
            <a:off x="6991985" y="308483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3</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75" name="Caixa de Texto 23"/>
          <p:cNvSpPr txBox="1"/>
          <p:nvPr/>
        </p:nvSpPr>
        <p:spPr>
          <a:xfrm>
            <a:off x="8416290" y="1975485"/>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Amp3</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76" name="Caixa de Texto 75"/>
              <p:cNvSpPr txBox="1"/>
              <p:nvPr/>
            </p:nvSpPr>
            <p:spPr>
              <a:xfrm>
                <a:off x="1395095" y="4516755"/>
                <a:ext cx="1777365" cy="77597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76" name="Caixa de Texto 75"/>
              <p:cNvSpPr txBox="1">
                <a:spLocks noRot="1" noChangeAspect="1" noMove="1" noResize="1" noEditPoints="1" noAdjustHandles="1" noChangeArrowheads="1" noChangeShapeType="1" noTextEdit="1"/>
              </p:cNvSpPr>
              <p:nvPr/>
            </p:nvSpPr>
            <p:spPr>
              <a:xfrm>
                <a:off x="1395095" y="4516755"/>
                <a:ext cx="1777365" cy="775970"/>
              </a:xfrm>
              <a:prstGeom prst="rect">
                <a:avLst/>
              </a:prstGeom>
              <a:blipFill rotWithShape="1">
                <a:blip r:embed="rId1"/>
                <a:stretch>
                  <a:fillRect r="-896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7" name="Caixa de Texto 76"/>
              <p:cNvSpPr txBox="1"/>
              <p:nvPr/>
            </p:nvSpPr>
            <p:spPr>
              <a:xfrm>
                <a:off x="4432935" y="4438650"/>
                <a:ext cx="2025015" cy="78994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77" name="Caixa de Texto 76"/>
              <p:cNvSpPr txBox="1">
                <a:spLocks noRot="1" noChangeAspect="1" noMove="1" noResize="1" noEditPoints="1" noAdjustHandles="1" noChangeArrowheads="1" noChangeShapeType="1" noTextEdit="1"/>
              </p:cNvSpPr>
              <p:nvPr/>
            </p:nvSpPr>
            <p:spPr>
              <a:xfrm>
                <a:off x="4432935" y="4438650"/>
                <a:ext cx="2025015" cy="789940"/>
              </a:xfrm>
              <a:prstGeom prst="rect">
                <a:avLst/>
              </a:prstGeom>
              <a:blipFill rotWithShape="1">
                <a:blip r:embed="rId2"/>
                <a:stretch>
                  <a:fillRect r="-787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8" name="Caixa de Texto 77"/>
              <p:cNvSpPr txBox="1"/>
              <p:nvPr/>
            </p:nvSpPr>
            <p:spPr>
              <a:xfrm>
                <a:off x="7122795" y="4438650"/>
                <a:ext cx="2199640" cy="78994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78" name="Caixa de Texto 77"/>
              <p:cNvSpPr txBox="1">
                <a:spLocks noRot="1" noChangeAspect="1" noMove="1" noResize="1" noEditPoints="1" noAdjustHandles="1" noChangeArrowheads="1" noChangeShapeType="1" noTextEdit="1"/>
              </p:cNvSpPr>
              <p:nvPr/>
            </p:nvSpPr>
            <p:spPr>
              <a:xfrm>
                <a:off x="7122795" y="4438650"/>
                <a:ext cx="2199640" cy="789940"/>
              </a:xfrm>
              <a:prstGeom prst="rect">
                <a:avLst/>
              </a:prstGeom>
              <a:blipFill rotWithShape="1">
                <a:blip r:embed="rId3"/>
                <a:stretch>
                  <a:fillRect r="-724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9" name="Caixa de Texto 78"/>
              <p:cNvSpPr txBox="1"/>
              <p:nvPr/>
            </p:nvSpPr>
            <p:spPr>
              <a:xfrm>
                <a:off x="9982200" y="4488815"/>
                <a:ext cx="1744345" cy="73660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79" name="Caixa de Texto 78"/>
              <p:cNvSpPr txBox="1">
                <a:spLocks noRot="1" noChangeAspect="1" noMove="1" noResize="1" noEditPoints="1" noAdjustHandles="1" noChangeArrowheads="1" noChangeShapeType="1" noTextEdit="1"/>
              </p:cNvSpPr>
              <p:nvPr/>
            </p:nvSpPr>
            <p:spPr>
              <a:xfrm>
                <a:off x="9982200" y="4488815"/>
                <a:ext cx="1744345" cy="736600"/>
              </a:xfrm>
              <a:prstGeom prst="rect">
                <a:avLst/>
              </a:prstGeom>
              <a:blipFill rotWithShape="1">
                <a:blip r:embed="rId4"/>
                <a:stretch>
                  <a:fillRect r="-913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0" name="Caixa de Texto 79"/>
              <p:cNvSpPr txBox="1"/>
              <p:nvPr/>
            </p:nvSpPr>
            <p:spPr>
              <a:xfrm>
                <a:off x="1108710" y="5551805"/>
                <a:ext cx="9331960" cy="734695"/>
              </a:xfrm>
              <a:prstGeom prst="rect">
                <a:avLst/>
              </a:prstGeom>
              <a:noFill/>
            </p:spPr>
            <p:txBody>
              <a:bodyPr wrap="none" rtlCol="0" anchor="t">
                <a:spAutoFit/>
              </a:bodyPr>
              <a:lstStyle/>
              <a:p>
                <a:pPr algn="l"/>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𝟏𝟎𝟎</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𝟐𝟓𝟐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𝑷𝒐𝒕𝒆𝒏𝒄𝒊𝒂</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𝒏𝒂</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𝑺𝒂</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í</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𝒅𝒂</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𝟓𝟕</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𝑾</m:t>
                    </m:r>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80" name="Caixa de Texto 79"/>
              <p:cNvSpPr txBox="1">
                <a:spLocks noRot="1" noChangeAspect="1" noMove="1" noResize="1" noEditPoints="1" noAdjustHandles="1" noChangeArrowheads="1" noChangeShapeType="1" noTextEdit="1"/>
              </p:cNvSpPr>
              <p:nvPr/>
            </p:nvSpPr>
            <p:spPr>
              <a:xfrm>
                <a:off x="1108710" y="5551805"/>
                <a:ext cx="9331960" cy="734695"/>
              </a:xfrm>
              <a:prstGeom prst="rect">
                <a:avLst/>
              </a:prstGeom>
              <a:blipFill rotWithShape="1">
                <a:blip r:embed="rId5"/>
                <a:stretch>
                  <a:fillRect r="-1708"/>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4" name="CaixaDeTexto 47"/>
          <p:cNvSpPr txBox="1"/>
          <p:nvPr/>
        </p:nvSpPr>
        <p:spPr>
          <a:xfrm>
            <a:off x="725188" y="4462001"/>
            <a:ext cx="476250"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endParaRPr lang="pt-BR" sz="2400" i="1" dirty="0">
              <a:latin typeface="Century Schoolbook" panose="02040604050505020304" pitchFamily="18" charset="0"/>
              <a:ea typeface="Cambria Math" panose="02040503050406030204" pitchFamily="18" charset="0"/>
            </a:endParaRPr>
          </a:p>
        </p:txBody>
      </p:sp>
      <p:grpSp>
        <p:nvGrpSpPr>
          <p:cNvPr id="55" name="Grupo 54"/>
          <p:cNvGrpSpPr/>
          <p:nvPr/>
        </p:nvGrpSpPr>
        <p:grpSpPr>
          <a:xfrm>
            <a:off x="1201558" y="1657605"/>
            <a:ext cx="4486613" cy="3878499"/>
            <a:chOff x="1233" y="2368"/>
            <a:chExt cx="9427" cy="6556"/>
          </a:xfrm>
        </p:grpSpPr>
        <p:grpSp>
          <p:nvGrpSpPr>
            <p:cNvPr id="56" name="Grupo 55"/>
            <p:cNvGrpSpPr/>
            <p:nvPr/>
          </p:nvGrpSpPr>
          <p:grpSpPr>
            <a:xfrm rot="5400000">
              <a:off x="4467" y="5492"/>
              <a:ext cx="2809" cy="1179"/>
              <a:chOff x="8610600" y="2524505"/>
              <a:chExt cx="1783849" cy="748570"/>
            </a:xfrm>
          </p:grpSpPr>
          <p:cxnSp>
            <p:nvCxnSpPr>
              <p:cNvPr id="98" name="Conector Reto 3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Conector Reto 3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Conector Reto 39"/>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01" name="Conector Reto 4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Conector Reto 4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Conector Reto 43"/>
              <p:cNvCxnSpPr/>
              <p:nvPr/>
            </p:nvCxnSpPr>
            <p:spPr>
              <a:xfrm rot="16200000">
                <a:off x="927226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7" name="Grupo 56"/>
            <p:cNvGrpSpPr/>
            <p:nvPr/>
          </p:nvGrpSpPr>
          <p:grpSpPr>
            <a:xfrm rot="5400000" flipH="1">
              <a:off x="5419" y="3932"/>
              <a:ext cx="2007" cy="370"/>
              <a:chOff x="4152748" y="3524056"/>
              <a:chExt cx="1274569" cy="255373"/>
            </a:xfrm>
          </p:grpSpPr>
          <p:cxnSp>
            <p:nvCxnSpPr>
              <p:cNvPr id="9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97" name="Retângulo 9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8" name="Conector Reto 47"/>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CaixaDeTexto 47"/>
            <p:cNvSpPr txBox="1"/>
            <p:nvPr/>
          </p:nvSpPr>
          <p:spPr>
            <a:xfrm>
              <a:off x="7016" y="4599"/>
              <a:ext cx="1454"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sp>
          <p:nvSpPr>
            <p:cNvPr id="60" name="CaixaDeTexto 47"/>
            <p:cNvSpPr txBox="1"/>
            <p:nvPr/>
          </p:nvSpPr>
          <p:spPr>
            <a:xfrm>
              <a:off x="4731" y="2368"/>
              <a:ext cx="1330"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a:t>
              </a:r>
              <a:endParaRPr lang="pt-BR" sz="2800" dirty="0" smtClean="0"/>
            </a:p>
          </p:txBody>
        </p:sp>
        <p:sp>
          <p:nvSpPr>
            <p:cNvPr id="61" name="Caixa de Texto 23"/>
            <p:cNvSpPr txBox="1"/>
            <p:nvPr/>
          </p:nvSpPr>
          <p:spPr>
            <a:xfrm>
              <a:off x="6280" y="3657"/>
              <a:ext cx="240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grpSp>
          <p:nvGrpSpPr>
            <p:cNvPr id="62" name="Grupo 61"/>
            <p:cNvGrpSpPr/>
            <p:nvPr/>
          </p:nvGrpSpPr>
          <p:grpSpPr>
            <a:xfrm rot="5400000" flipH="1">
              <a:off x="5422" y="7651"/>
              <a:ext cx="2007" cy="370"/>
              <a:chOff x="4152748" y="3524056"/>
              <a:chExt cx="1274569" cy="255373"/>
            </a:xfrm>
          </p:grpSpPr>
          <p:cxnSp>
            <p:nvCxnSpPr>
              <p:cNvPr id="94" name="Conector Reto 79"/>
              <p:cNvCxnSpPr/>
              <p:nvPr/>
            </p:nvCxnSpPr>
            <p:spPr>
              <a:xfrm flipV="1">
                <a:off x="4152748" y="3638180"/>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5" name="Retângulo 9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3" name="Caixa de Texto 23"/>
            <p:cNvSpPr txBox="1"/>
            <p:nvPr/>
          </p:nvSpPr>
          <p:spPr>
            <a:xfrm>
              <a:off x="6280" y="7487"/>
              <a:ext cx="201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endParaRPr lang="pt-BR" altLang="en-US" sz="2800" dirty="0">
                <a:latin typeface="Comic Sans MS" panose="030F0702030302020204" pitchFamily="66" charset="0"/>
                <a:cs typeface="Comic Sans MS" panose="030F0702030302020204" pitchFamily="66" charset="0"/>
              </a:endParaRPr>
            </a:p>
          </p:txBody>
        </p:sp>
        <p:cxnSp>
          <p:nvCxnSpPr>
            <p:cNvPr id="64" name="Conector Reto 55"/>
            <p:cNvCxnSpPr/>
            <p:nvPr/>
          </p:nvCxnSpPr>
          <p:spPr>
            <a:xfrm>
              <a:off x="6145" y="880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5" name="Grupo 64"/>
            <p:cNvGrpSpPr/>
            <p:nvPr/>
          </p:nvGrpSpPr>
          <p:grpSpPr>
            <a:xfrm rot="5400000" flipH="1">
              <a:off x="3398" y="3968"/>
              <a:ext cx="2007" cy="370"/>
              <a:chOff x="4152748" y="3524056"/>
              <a:chExt cx="1274569" cy="255373"/>
            </a:xfrm>
          </p:grpSpPr>
          <p:cxnSp>
            <p:nvCxnSpPr>
              <p:cNvPr id="92" name="Conector Reto 79"/>
              <p:cNvCxnSpPr/>
              <p:nvPr/>
            </p:nvCxnSpPr>
            <p:spPr>
              <a:xfrm flipV="1">
                <a:off x="4152748" y="3635407"/>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93" name="Retângulo 9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6" name="Grupo 65"/>
            <p:cNvGrpSpPr/>
            <p:nvPr/>
          </p:nvGrpSpPr>
          <p:grpSpPr>
            <a:xfrm rot="5400000" flipH="1">
              <a:off x="3424" y="7675"/>
              <a:ext cx="2007" cy="370"/>
              <a:chOff x="4152748" y="3489984"/>
              <a:chExt cx="1274569" cy="255373"/>
            </a:xfrm>
          </p:grpSpPr>
          <p:cxnSp>
            <p:nvCxnSpPr>
              <p:cNvPr id="90" name="Conector Reto 79"/>
              <p:cNvCxnSpPr/>
              <p:nvPr/>
            </p:nvCxnSpPr>
            <p:spPr>
              <a:xfrm flipV="1">
                <a:off x="4152748" y="3620684"/>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1" name="Retângulo 90"/>
              <p:cNvSpPr/>
              <p:nvPr/>
            </p:nvSpPr>
            <p:spPr>
              <a:xfrm>
                <a:off x="4621136" y="3489984"/>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7" name="Conector Reto 62"/>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3"/>
            <p:cNvCxnSpPr/>
            <p:nvPr/>
          </p:nvCxnSpPr>
          <p:spPr>
            <a:xfrm>
              <a:off x="4428"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4"/>
            <p:cNvCxnSpPr/>
            <p:nvPr/>
          </p:nvCxnSpPr>
          <p:spPr>
            <a:xfrm>
              <a:off x="3448" y="611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Elipse 69"/>
            <p:cNvSpPr/>
            <p:nvPr/>
          </p:nvSpPr>
          <p:spPr>
            <a:xfrm>
              <a:off x="4335"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1" name="Caixa de Texto 23"/>
            <p:cNvSpPr txBox="1"/>
            <p:nvPr/>
          </p:nvSpPr>
          <p:spPr>
            <a:xfrm>
              <a:off x="2315" y="7394"/>
              <a:ext cx="229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72" name="Caixa de Texto 23"/>
            <p:cNvSpPr txBox="1"/>
            <p:nvPr/>
          </p:nvSpPr>
          <p:spPr>
            <a:xfrm>
              <a:off x="2614" y="3590"/>
              <a:ext cx="177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73" name="Conector Reto 68"/>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69"/>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0"/>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Conector Reto 71"/>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72"/>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3"/>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4"/>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Conector Reto 76"/>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Conector Reto 77"/>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Conector Reto 78"/>
            <p:cNvCxnSpPr/>
            <p:nvPr/>
          </p:nvCxnSpPr>
          <p:spPr>
            <a:xfrm>
              <a:off x="1552"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Elipse 82"/>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4" name="Forma livre 83"/>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5" name="Conector Reto 81"/>
            <p:cNvCxnSpPr/>
            <p:nvPr/>
          </p:nvCxnSpPr>
          <p:spPr>
            <a:xfrm rot="5400000">
              <a:off x="1013"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2"/>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89" name="Caixa de Texto 23"/>
            <p:cNvSpPr txBox="1"/>
            <p:nvPr/>
          </p:nvSpPr>
          <p:spPr>
            <a:xfrm>
              <a:off x="9367"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cxnSp>
          <p:nvCxnSpPr>
            <p:cNvPr id="15" name="Conector Reto 73"/>
            <p:cNvCxnSpPr/>
            <p:nvPr/>
          </p:nvCxnSpPr>
          <p:spPr>
            <a:xfrm>
              <a:off x="9090" y="6693"/>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Caixa de Texto 23"/>
            <p:cNvSpPr txBox="1"/>
            <p:nvPr/>
          </p:nvSpPr>
          <p:spPr>
            <a:xfrm>
              <a:off x="9368" y="710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sp>
        <p:nvSpPr>
          <p:cNvPr id="104"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20" name="CaixaDeTexto 47"/>
          <p:cNvSpPr txBox="1"/>
          <p:nvPr/>
        </p:nvSpPr>
        <p:spPr>
          <a:xfrm>
            <a:off x="10271039" y="2509798"/>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122" name="Caixa de Texto 23"/>
          <p:cNvSpPr txBox="1"/>
          <p:nvPr/>
        </p:nvSpPr>
        <p:spPr>
          <a:xfrm>
            <a:off x="9933432" y="1947412"/>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3" name="Caixa de Texto 23"/>
          <p:cNvSpPr txBox="1"/>
          <p:nvPr/>
        </p:nvSpPr>
        <p:spPr>
          <a:xfrm>
            <a:off x="9933405" y="4640697"/>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cxnSp>
        <p:nvCxnSpPr>
          <p:cNvPr id="131" name="Conector Reto 37"/>
          <p:cNvCxnSpPr/>
          <p:nvPr/>
        </p:nvCxnSpPr>
        <p:spPr>
          <a:xfrm>
            <a:off x="9654609" y="567353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8575140" y="2964896"/>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5" name="CaixaDeTexto 47"/>
          <p:cNvSpPr txBox="1"/>
          <p:nvPr/>
        </p:nvSpPr>
        <p:spPr>
          <a:xfrm>
            <a:off x="7331624" y="3786783"/>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46" name="Grupo 145"/>
          <p:cNvGrpSpPr/>
          <p:nvPr/>
        </p:nvGrpSpPr>
        <p:grpSpPr>
          <a:xfrm rot="5400000" flipH="1">
            <a:off x="9178558" y="2145659"/>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9" name="Conector Reto 49"/>
          <p:cNvCxnSpPr/>
          <p:nvPr/>
        </p:nvCxnSpPr>
        <p:spPr>
          <a:xfrm>
            <a:off x="9821645" y="2915402"/>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Caixa de Texto 23"/>
          <p:cNvSpPr txBox="1"/>
          <p:nvPr/>
        </p:nvSpPr>
        <p:spPr>
          <a:xfrm>
            <a:off x="8949155" y="364438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9587779" y="1279168"/>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6" name="Conector Reto 74"/>
          <p:cNvCxnSpPr/>
          <p:nvPr/>
        </p:nvCxnSpPr>
        <p:spPr>
          <a:xfrm>
            <a:off x="9832260" y="51399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9821581" y="421739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a:off x="9638447" y="4587563"/>
            <a:ext cx="387626" cy="552342"/>
            <a:chOff x="7555792" y="2647951"/>
            <a:chExt cx="387626" cy="552342"/>
          </a:xfrm>
          <a:solidFill>
            <a:srgbClr val="00B0F0">
              <a:alpha val="97000"/>
            </a:srgbClr>
          </a:solidFill>
        </p:grpSpPr>
        <p:sp>
          <p:nvSpPr>
            <p:cNvPr id="28" name="Elipse 2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4" name="Grupo 3"/>
          <p:cNvGrpSpPr/>
          <p:nvPr/>
        </p:nvGrpSpPr>
        <p:grpSpPr>
          <a:xfrm rot="16200000" flipH="1" flipV="1">
            <a:off x="7446659" y="3695079"/>
            <a:ext cx="1127125" cy="485746"/>
            <a:chOff x="14922" y="4274"/>
            <a:chExt cx="1775" cy="801"/>
          </a:xfrm>
        </p:grpSpPr>
        <p:cxnSp>
          <p:nvCxnSpPr>
            <p:cNvPr id="5" name="Conector Reto 4"/>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7" name="Elipse 6"/>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9" name="Grupo 8"/>
          <p:cNvGrpSpPr/>
          <p:nvPr/>
        </p:nvGrpSpPr>
        <p:grpSpPr>
          <a:xfrm rot="10800000">
            <a:off x="8004175" y="3236595"/>
            <a:ext cx="1216025" cy="234950"/>
            <a:chOff x="4152748" y="3524056"/>
            <a:chExt cx="1274569" cy="255373"/>
          </a:xfrm>
        </p:grpSpPr>
        <p:cxnSp>
          <p:nvCxnSpPr>
            <p:cNvPr id="1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 name="Retângulo 10"/>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 name="Conector Reto 11"/>
          <p:cNvCxnSpPr/>
          <p:nvPr/>
        </p:nvCxnSpPr>
        <p:spPr>
          <a:xfrm>
            <a:off x="7837805" y="451485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69"/>
          <p:cNvCxnSpPr/>
          <p:nvPr/>
        </p:nvCxnSpPr>
        <p:spPr>
          <a:xfrm flipV="1">
            <a:off x="10530989" y="4656937"/>
            <a:ext cx="41644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73"/>
          <p:cNvCxnSpPr/>
          <p:nvPr/>
        </p:nvCxnSpPr>
        <p:spPr>
          <a:xfrm>
            <a:off x="10721362" y="4068300"/>
            <a:ext cx="0" cy="50285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76"/>
          <p:cNvCxnSpPr/>
          <p:nvPr/>
        </p:nvCxnSpPr>
        <p:spPr>
          <a:xfrm>
            <a:off x="10721362" y="465693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10721592" y="3967693"/>
            <a:ext cx="614904" cy="521787"/>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cxnSp>
        <p:nvCxnSpPr>
          <p:cNvPr id="22" name="Conector Reto 69"/>
          <p:cNvCxnSpPr/>
          <p:nvPr/>
        </p:nvCxnSpPr>
        <p:spPr>
          <a:xfrm flipV="1">
            <a:off x="10530989" y="4587722"/>
            <a:ext cx="41644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49"/>
          <p:cNvCxnSpPr/>
          <p:nvPr/>
        </p:nvCxnSpPr>
        <p:spPr>
          <a:xfrm>
            <a:off x="9834345" y="4068562"/>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37"/>
          <p:cNvCxnSpPr/>
          <p:nvPr/>
        </p:nvCxnSpPr>
        <p:spPr>
          <a:xfrm>
            <a:off x="10579169" y="524999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8089265" y="2716530"/>
            <a:ext cx="9118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Rs</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612775" y="5467350"/>
            <a:ext cx="4855210" cy="107632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polarização com resistores/capacitores</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31" name="Caixa de Texto 23"/>
          <p:cNvSpPr txBox="1"/>
          <p:nvPr/>
        </p:nvSpPr>
        <p:spPr>
          <a:xfrm>
            <a:off x="6800215" y="5645150"/>
            <a:ext cx="4553585" cy="107632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polarização com fontes de corrente</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33" name="Grupo 32"/>
          <p:cNvGrpSpPr/>
          <p:nvPr/>
        </p:nvGrpSpPr>
        <p:grpSpPr>
          <a:xfrm rot="10800000">
            <a:off x="1487170" y="3744595"/>
            <a:ext cx="540000" cy="234950"/>
            <a:chOff x="4567802" y="3524056"/>
            <a:chExt cx="565998" cy="255373"/>
          </a:xfrm>
        </p:grpSpPr>
        <p:cxnSp>
          <p:nvCxnSpPr>
            <p:cNvPr id="35" name="Conector Reto 79"/>
            <p:cNvCxnSpPr/>
            <p:nvPr/>
          </p:nvCxnSpPr>
          <p:spPr>
            <a:xfrm flipV="1">
              <a:off x="4567802" y="3640943"/>
              <a:ext cx="565998"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6" name="Retângulo 35"/>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7" name="Caixa de Texto 23"/>
          <p:cNvSpPr txBox="1"/>
          <p:nvPr/>
        </p:nvSpPr>
        <p:spPr>
          <a:xfrm>
            <a:off x="1246505" y="3238500"/>
            <a:ext cx="9118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Rs</a:t>
            </a:r>
            <a:endParaRPr lang="pt-BR" altLang="en-US" sz="2800" baseline="-25000" dirty="0">
              <a:latin typeface="Comic Sans MS" panose="030F0702030302020204" pitchFamily="66" charset="0"/>
              <a:cs typeface="Comic Sans MS" panose="030F0702030302020204" pitchFamily="66" charset="0"/>
            </a:endParaRPr>
          </a:p>
        </p:txBody>
      </p:sp>
      <p:sp>
        <p:nvSpPr>
          <p:cNvPr id="38" name="Forma livre 37"/>
          <p:cNvSpPr/>
          <p:nvPr/>
        </p:nvSpPr>
        <p:spPr>
          <a:xfrm>
            <a:off x="7890936" y="3849391"/>
            <a:ext cx="237490" cy="32833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9" name="Caixa de Texto 23"/>
          <p:cNvSpPr txBox="1"/>
          <p:nvPr/>
        </p:nvSpPr>
        <p:spPr>
          <a:xfrm>
            <a:off x="5334000" y="1739265"/>
            <a:ext cx="3438525" cy="829945"/>
          </a:xfrm>
          <a:prstGeom prst="rect">
            <a:avLst/>
          </a:prstGeom>
          <a:noFill/>
        </p:spPr>
        <p:txBody>
          <a:bodyPr wrap="square" rtlCol="0">
            <a:spAutoFit/>
          </a:bodyPr>
          <a:lstStyle/>
          <a:p>
            <a:pPr algn="ctr"/>
            <a:r>
              <a:rPr lang="pt-BR" altLang="en-US" sz="2400" b="1" dirty="0" smtClean="0">
                <a:solidFill>
                  <a:schemeClr val="tx1"/>
                </a:solidFill>
                <a:latin typeface="Comic Sans MS" panose="030F0702030302020204" pitchFamily="66" charset="0"/>
                <a:cs typeface="Comic Sans MS" panose="030F0702030302020204" pitchFamily="66" charset="0"/>
              </a:rPr>
              <a:t>vs e Rs fazem parte do circuito anterior</a:t>
            </a:r>
            <a:r>
              <a:rPr lang="pt-BR" altLang="en-US" sz="2000" dirty="0" smtClean="0">
                <a:latin typeface="Comic Sans MS" panose="030F0702030302020204" pitchFamily="66" charset="0"/>
                <a:cs typeface="Comic Sans MS" panose="030F0702030302020204" pitchFamily="66" charset="0"/>
              </a:rPr>
              <a:t> </a:t>
            </a:r>
            <a:endParaRPr lang="pt-BR" altLang="en-US" sz="2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107" name="Grupo 106"/>
          <p:cNvGrpSpPr/>
          <p:nvPr/>
        </p:nvGrpSpPr>
        <p:grpSpPr>
          <a:xfrm rot="5400000">
            <a:off x="5990055" y="4307286"/>
            <a:ext cx="1783849" cy="748570"/>
            <a:chOff x="8610600" y="2524505"/>
            <a:chExt cx="1783849" cy="748570"/>
          </a:xfrm>
        </p:grpSpPr>
        <p:cxnSp>
          <p:nvCxnSpPr>
            <p:cNvPr id="108" name="Conector Reto 10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Conector Reto 10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1"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4" name="Grupo 113"/>
          <p:cNvGrpSpPr/>
          <p:nvPr/>
        </p:nvGrpSpPr>
        <p:grpSpPr>
          <a:xfrm rot="5400000" flipH="1">
            <a:off x="6605538" y="3169914"/>
            <a:ext cx="1274445" cy="234950"/>
            <a:chOff x="4264519" y="3524056"/>
            <a:chExt cx="1274569" cy="255373"/>
          </a:xfrm>
        </p:grpSpPr>
        <p:cxnSp>
          <p:nvCxnSpPr>
            <p:cNvPr id="115" name="Conector Reto 79"/>
            <p:cNvCxnSpPr/>
            <p:nvPr/>
          </p:nvCxnSpPr>
          <p:spPr>
            <a:xfrm flipV="1">
              <a:off x="4264519" y="3651986"/>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16" name="Retângulo 1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7" name="Conector Reto 18"/>
          <p:cNvCxnSpPr/>
          <p:nvPr/>
        </p:nvCxnSpPr>
        <p:spPr>
          <a:xfrm>
            <a:off x="6491070" y="4088247"/>
            <a:ext cx="7448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Conector Reto 32"/>
          <p:cNvCxnSpPr/>
          <p:nvPr/>
        </p:nvCxnSpPr>
        <p:spPr>
          <a:xfrm>
            <a:off x="6506310" y="4088247"/>
            <a:ext cx="0" cy="621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Conector Reto 33"/>
          <p:cNvCxnSpPr/>
          <p:nvPr/>
        </p:nvCxnSpPr>
        <p:spPr>
          <a:xfrm>
            <a:off x="7053014" y="557320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0" name="CaixaDeTexto 47"/>
          <p:cNvSpPr txBox="1"/>
          <p:nvPr/>
        </p:nvSpPr>
        <p:spPr>
          <a:xfrm>
            <a:off x="9432839" y="1997353"/>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121" name="CaixaDeTexto 47"/>
          <p:cNvSpPr txBox="1"/>
          <p:nvPr/>
        </p:nvSpPr>
        <p:spPr>
          <a:xfrm>
            <a:off x="6913980" y="2127367"/>
            <a:ext cx="854710" cy="521970"/>
          </a:xfrm>
          <a:prstGeom prst="rect">
            <a:avLst/>
          </a:prstGeom>
          <a:noFill/>
        </p:spPr>
        <p:txBody>
          <a:bodyPr wrap="square" rtlCol="0">
            <a:spAutoFit/>
          </a:bodyPr>
          <a:lstStyle/>
          <a:p>
            <a:r>
              <a:rPr lang="pt-BR" sz="2800" dirty="0" smtClean="0"/>
              <a:t>V</a:t>
            </a:r>
            <a:r>
              <a:rPr lang="pt-BR" sz="2800" baseline="-25000" dirty="0" smtClean="0"/>
              <a:t>CC</a:t>
            </a:r>
            <a:endParaRPr lang="pt-BR" sz="2800" dirty="0" smtClean="0"/>
          </a:p>
        </p:txBody>
      </p:sp>
      <p:sp>
        <p:nvSpPr>
          <p:cNvPr id="122" name="Caixa de Texto 23"/>
          <p:cNvSpPr txBox="1"/>
          <p:nvPr/>
        </p:nvSpPr>
        <p:spPr>
          <a:xfrm>
            <a:off x="6531102" y="3056757"/>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3" name="Caixa de Texto 23"/>
          <p:cNvSpPr txBox="1"/>
          <p:nvPr/>
        </p:nvSpPr>
        <p:spPr>
          <a:xfrm>
            <a:off x="9007575" y="4069832"/>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C2</a:t>
            </a:r>
            <a:endParaRPr lang="pt-BR" altLang="en-US" sz="2800" baseline="-25000" dirty="0">
              <a:latin typeface="Comic Sans MS" panose="030F0702030302020204" pitchFamily="66" charset="0"/>
              <a:cs typeface="Comic Sans MS" panose="030F0702030302020204" pitchFamily="66" charset="0"/>
            </a:endParaRPr>
          </a:p>
        </p:txBody>
      </p:sp>
      <p:grpSp>
        <p:nvGrpSpPr>
          <p:cNvPr id="124" name="Grupo 123"/>
          <p:cNvGrpSpPr/>
          <p:nvPr/>
        </p:nvGrpSpPr>
        <p:grpSpPr>
          <a:xfrm rot="5400000">
            <a:off x="7606130" y="4295856"/>
            <a:ext cx="1783849" cy="748570"/>
            <a:chOff x="8610600" y="2524505"/>
            <a:chExt cx="1783849" cy="748570"/>
          </a:xfrm>
        </p:grpSpPr>
        <p:cxnSp>
          <p:nvCxnSpPr>
            <p:cNvPr id="125" name="Conector Reto 2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Conector Reto 2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Conector Reto 2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28" name="Conector Reto 2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Conector Reto 2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Conector Reto 3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31" name="Conector Reto 37"/>
          <p:cNvCxnSpPr/>
          <p:nvPr/>
        </p:nvCxnSpPr>
        <p:spPr>
          <a:xfrm>
            <a:off x="8683694" y="557320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Conector Reto 38"/>
          <p:cNvCxnSpPr/>
          <p:nvPr/>
        </p:nvCxnSpPr>
        <p:spPr>
          <a:xfrm>
            <a:off x="6913980" y="4694672"/>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Conector de Seta Reta 40"/>
          <p:cNvCxnSpPr/>
          <p:nvPr/>
        </p:nvCxnSpPr>
        <p:spPr>
          <a:xfrm flipH="1">
            <a:off x="9007575" y="406983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34" name="Conector de Seta Reta 44"/>
          <p:cNvCxnSpPr/>
          <p:nvPr/>
        </p:nvCxnSpPr>
        <p:spPr>
          <a:xfrm flipH="1">
            <a:off x="6522185" y="287285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35" name="Caixa de Texto 23"/>
          <p:cNvSpPr txBox="1"/>
          <p:nvPr/>
        </p:nvSpPr>
        <p:spPr>
          <a:xfrm>
            <a:off x="5983732" y="2851017"/>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sp>
        <p:nvSpPr>
          <p:cNvPr id="136" name="Caixa de Texto 23"/>
          <p:cNvSpPr txBox="1"/>
          <p:nvPr/>
        </p:nvSpPr>
        <p:spPr>
          <a:xfrm>
            <a:off x="6215480" y="480516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37" name="Caixa de Texto 23"/>
          <p:cNvSpPr txBox="1"/>
          <p:nvPr/>
        </p:nvSpPr>
        <p:spPr>
          <a:xfrm>
            <a:off x="7912835" y="483246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grpSp>
        <p:nvGrpSpPr>
          <p:cNvPr id="138" name="Grupo 137"/>
          <p:cNvGrpSpPr/>
          <p:nvPr/>
        </p:nvGrpSpPr>
        <p:grpSpPr>
          <a:xfrm rot="5400000">
            <a:off x="7606130" y="271407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5" name="CaixaDeTexto 47"/>
          <p:cNvSpPr txBox="1"/>
          <p:nvPr/>
        </p:nvSpPr>
        <p:spPr>
          <a:xfrm>
            <a:off x="7743739" y="2652673"/>
            <a:ext cx="68516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Vin</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46" name="Grupo 145"/>
          <p:cNvGrpSpPr/>
          <p:nvPr/>
        </p:nvGrpSpPr>
        <p:grpSpPr>
          <a:xfrm rot="5400000" flipH="1">
            <a:off x="8204468" y="189483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headEnd type="none"/>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9" name="Conector Reto 49"/>
          <p:cNvCxnSpPr/>
          <p:nvPr/>
        </p:nvCxnSpPr>
        <p:spPr>
          <a:xfrm>
            <a:off x="8872320" y="2457567"/>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Caixa de Texto 23"/>
          <p:cNvSpPr txBox="1"/>
          <p:nvPr/>
        </p:nvSpPr>
        <p:spPr>
          <a:xfrm>
            <a:off x="7979510" y="338466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8590829" y="914678"/>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sp>
        <p:nvSpPr>
          <p:cNvPr id="158" name="CaixaDeTexto 45"/>
          <p:cNvSpPr txBox="1"/>
          <p:nvPr/>
        </p:nvSpPr>
        <p:spPr>
          <a:xfrm>
            <a:off x="6122184" y="5772974"/>
            <a:ext cx="4424581"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Emissor  Comum</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8" name="Conector Reto 69"/>
          <p:cNvCxnSpPr/>
          <p:nvPr/>
        </p:nvCxnSpPr>
        <p:spPr>
          <a:xfrm flipV="1">
            <a:off x="9792484" y="4500092"/>
            <a:ext cx="41644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73"/>
          <p:cNvCxnSpPr/>
          <p:nvPr/>
        </p:nvCxnSpPr>
        <p:spPr>
          <a:xfrm>
            <a:off x="9982857" y="3911455"/>
            <a:ext cx="0" cy="50285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76"/>
          <p:cNvCxnSpPr/>
          <p:nvPr/>
        </p:nvCxnSpPr>
        <p:spPr>
          <a:xfrm>
            <a:off x="9982857" y="450009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69"/>
          <p:cNvCxnSpPr/>
          <p:nvPr/>
        </p:nvCxnSpPr>
        <p:spPr>
          <a:xfrm flipV="1">
            <a:off x="9792484" y="4430877"/>
            <a:ext cx="41644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37"/>
          <p:cNvCxnSpPr/>
          <p:nvPr/>
        </p:nvCxnSpPr>
        <p:spPr>
          <a:xfrm>
            <a:off x="9825424" y="509314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Conector Reto 49"/>
          <p:cNvCxnSpPr/>
          <p:nvPr/>
        </p:nvCxnSpPr>
        <p:spPr>
          <a:xfrm>
            <a:off x="8872320" y="3906637"/>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9931652" y="3854663"/>
            <a:ext cx="614904" cy="521787"/>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628650" y="2798445"/>
            <a:ext cx="4457700" cy="2061210"/>
          </a:xfrm>
          <a:prstGeom prst="rect">
            <a:avLst/>
          </a:prstGeom>
          <a:noFill/>
        </p:spPr>
        <p:txBody>
          <a:bodyPr wrap="square" rtlCol="0">
            <a:spAutoFit/>
          </a:bodyPr>
          <a:lstStyle/>
          <a:p>
            <a:pPr algn="ctr"/>
            <a:r>
              <a:rPr lang="pt-BR" altLang="en-US" sz="3200" b="1" dirty="0" smtClean="0">
                <a:solidFill>
                  <a:schemeClr val="tx1"/>
                </a:solidFill>
                <a:latin typeface="Comic Sans MS" panose="030F0702030302020204" pitchFamily="66" charset="0"/>
                <a:cs typeface="Comic Sans MS" panose="030F0702030302020204" pitchFamily="66" charset="0"/>
              </a:rPr>
              <a:t>Detalhes da polarização com fontes de corrente</a:t>
            </a:r>
            <a:endParaRPr lang="pt-BR" altLang="en-US" sz="3200" b="1" dirty="0" smtClean="0">
              <a:solidFill>
                <a:schemeClr val="tx1"/>
              </a:solidFill>
              <a:latin typeface="Comic Sans MS" panose="030F0702030302020204" pitchFamily="66" charset="0"/>
              <a:cs typeface="Comic Sans MS" panose="030F0702030302020204" pitchFamily="66" charset="0"/>
            </a:endParaRPr>
          </a:p>
          <a:p>
            <a:pPr algn="ctr"/>
            <a:r>
              <a:rPr lang="pt-BR" altLang="en-US" sz="3200" b="1" dirty="0" smtClean="0">
                <a:solidFill>
                  <a:schemeClr val="tx1"/>
                </a:solidFill>
                <a:latin typeface="Comic Sans MS" panose="030F0702030302020204" pitchFamily="66" charset="0"/>
                <a:cs typeface="Comic Sans MS" panose="030F0702030302020204" pitchFamily="66" charset="0"/>
              </a:rPr>
              <a:t>I</a:t>
            </a:r>
            <a:r>
              <a:rPr lang="pt-BR" altLang="en-US" sz="3200" b="1" baseline="-25000" dirty="0" smtClean="0">
                <a:solidFill>
                  <a:schemeClr val="tx1"/>
                </a:solidFill>
                <a:latin typeface="Comic Sans MS" panose="030F0702030302020204" pitchFamily="66" charset="0"/>
                <a:cs typeface="Comic Sans MS" panose="030F0702030302020204" pitchFamily="66" charset="0"/>
              </a:rPr>
              <a:t>2</a:t>
            </a:r>
            <a:r>
              <a:rPr lang="pt-BR" altLang="en-US" sz="3200" b="1" dirty="0" smtClean="0">
                <a:solidFill>
                  <a:schemeClr val="tx1"/>
                </a:solidFill>
                <a:latin typeface="Comic Sans MS" panose="030F0702030302020204" pitchFamily="66" charset="0"/>
                <a:cs typeface="Comic Sans MS" panose="030F0702030302020204" pitchFamily="66" charset="0"/>
              </a:rPr>
              <a:t>=(V</a:t>
            </a:r>
            <a:r>
              <a:rPr lang="pt-BR" altLang="en-US" sz="3200" b="1" baseline="-25000" dirty="0" smtClean="0">
                <a:solidFill>
                  <a:schemeClr val="tx1"/>
                </a:solidFill>
                <a:latin typeface="Comic Sans MS" panose="030F0702030302020204" pitchFamily="66" charset="0"/>
                <a:cs typeface="Comic Sans MS" panose="030F0702030302020204" pitchFamily="66" charset="0"/>
              </a:rPr>
              <a:t>CC</a:t>
            </a:r>
            <a:r>
              <a:rPr lang="pt-BR" altLang="en-US" sz="3200" b="1" dirty="0" smtClean="0">
                <a:solidFill>
                  <a:schemeClr val="tx1"/>
                </a:solidFill>
                <a:latin typeface="Comic Sans MS" panose="030F0702030302020204" pitchFamily="66" charset="0"/>
                <a:cs typeface="Comic Sans MS" panose="030F0702030302020204" pitchFamily="66" charset="0"/>
              </a:rPr>
              <a:t>-V</a:t>
            </a:r>
            <a:r>
              <a:rPr lang="pt-BR" altLang="en-US" sz="3200" b="1" baseline="-25000" dirty="0" smtClean="0">
                <a:solidFill>
                  <a:schemeClr val="tx1"/>
                </a:solidFill>
                <a:latin typeface="Comic Sans MS" panose="030F0702030302020204" pitchFamily="66" charset="0"/>
                <a:cs typeface="Comic Sans MS" panose="030F0702030302020204" pitchFamily="66" charset="0"/>
              </a:rPr>
              <a:t>BE</a:t>
            </a:r>
            <a:r>
              <a:rPr lang="pt-BR" altLang="en-US" sz="3200" b="1" dirty="0" smtClean="0">
                <a:solidFill>
                  <a:schemeClr val="tx1"/>
                </a:solidFill>
                <a:latin typeface="Comic Sans MS" panose="030F0702030302020204" pitchFamily="66" charset="0"/>
                <a:cs typeface="Comic Sans MS" panose="030F0702030302020204" pitchFamily="66" charset="0"/>
              </a:rPr>
              <a:t>)/R</a:t>
            </a:r>
            <a:r>
              <a:rPr lang="pt-BR" altLang="en-US" sz="3200" b="1" baseline="-25000" dirty="0" smtClean="0">
                <a:solidFill>
                  <a:schemeClr val="tx1"/>
                </a:solidFill>
                <a:latin typeface="Comic Sans MS" panose="030F0702030302020204" pitchFamily="66" charset="0"/>
                <a:cs typeface="Comic Sans MS" panose="030F0702030302020204" pitchFamily="66" charset="0"/>
              </a:rPr>
              <a:t>C</a:t>
            </a:r>
            <a:r>
              <a:rPr lang="pt-BR" altLang="en-US" sz="2800" baseline="-25000" dirty="0" smtClean="0">
                <a:solidFill>
                  <a:schemeClr val="tx1"/>
                </a:solidFill>
                <a:latin typeface="Comic Sans MS" panose="030F0702030302020204" pitchFamily="66" charset="0"/>
                <a:cs typeface="Comic Sans MS" panose="030F0702030302020204" pitchFamily="66" charset="0"/>
              </a:rPr>
              <a:t> </a:t>
            </a:r>
            <a:endParaRPr lang="pt-BR" altLang="en-US" sz="2800" baseline="-25000" dirty="0" smtClean="0">
              <a:solidFill>
                <a:schemeClr val="tx1"/>
              </a:solidFill>
              <a:latin typeface="Comic Sans MS" panose="030F0702030302020204" pitchFamily="66" charset="0"/>
              <a:cs typeface="Comic Sans MS" panose="030F0702030302020204" pitchFamily="66" charset="0"/>
            </a:endParaRPr>
          </a:p>
        </p:txBody>
      </p:sp>
      <p:sp>
        <p:nvSpPr>
          <p:cNvPr id="104" name="CaixaDeTexto 45"/>
          <p:cNvSpPr txBox="1"/>
          <p:nvPr/>
        </p:nvSpPr>
        <p:spPr>
          <a:xfrm>
            <a:off x="740410" y="709295"/>
            <a:ext cx="70034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291320" y="6297930"/>
            <a:ext cx="2743200" cy="365125"/>
          </a:xfrm>
        </p:spPr>
        <p:txBody>
          <a:bodyPr/>
          <a:lstStyle/>
          <a:p>
            <a:fld id="{74F297BB-B745-4CAB-BE1D-CE4C89382949}" type="slidenum">
              <a:rPr lang="pt-BR" smtClean="0"/>
            </a:fld>
            <a:endParaRPr lang="pt-BR"/>
          </a:p>
        </p:txBody>
      </p:sp>
      <p:sp>
        <p:nvSpPr>
          <p:cNvPr id="11" name="Caixa de Texto 23"/>
          <p:cNvSpPr txBox="1"/>
          <p:nvPr/>
        </p:nvSpPr>
        <p:spPr>
          <a:xfrm>
            <a:off x="11331575" y="3488055"/>
            <a:ext cx="86042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20" name="CaixaDeTexto 47"/>
          <p:cNvSpPr txBox="1"/>
          <p:nvPr/>
        </p:nvSpPr>
        <p:spPr>
          <a:xfrm>
            <a:off x="3727999" y="3048278"/>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122" name="Caixa de Texto 23"/>
          <p:cNvSpPr txBox="1"/>
          <p:nvPr/>
        </p:nvSpPr>
        <p:spPr>
          <a:xfrm>
            <a:off x="2683002" y="2416042"/>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3" name="Caixa de Texto 23"/>
          <p:cNvSpPr txBox="1"/>
          <p:nvPr/>
        </p:nvSpPr>
        <p:spPr>
          <a:xfrm>
            <a:off x="2775050" y="5180447"/>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cxnSp>
        <p:nvCxnSpPr>
          <p:cNvPr id="131" name="Conector Reto 37"/>
          <p:cNvCxnSpPr/>
          <p:nvPr/>
        </p:nvCxnSpPr>
        <p:spPr>
          <a:xfrm>
            <a:off x="2481014" y="620376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1416785" y="3504646"/>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5" name="CaixaDeTexto 47"/>
          <p:cNvSpPr txBox="1"/>
          <p:nvPr/>
        </p:nvSpPr>
        <p:spPr>
          <a:xfrm>
            <a:off x="354879" y="3840123"/>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46" name="Grupo 145"/>
          <p:cNvGrpSpPr/>
          <p:nvPr/>
        </p:nvGrpSpPr>
        <p:grpSpPr>
          <a:xfrm rot="5400000" flipH="1">
            <a:off x="2020203" y="2685409"/>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9" name="Conector Reto 49"/>
          <p:cNvCxnSpPr/>
          <p:nvPr/>
        </p:nvCxnSpPr>
        <p:spPr>
          <a:xfrm>
            <a:off x="2663290" y="3455152"/>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Caixa de Texto 23"/>
          <p:cNvSpPr txBox="1"/>
          <p:nvPr/>
        </p:nvSpPr>
        <p:spPr>
          <a:xfrm>
            <a:off x="1790800" y="418413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12" name="Conector Reto 74"/>
          <p:cNvCxnSpPr/>
          <p:nvPr/>
        </p:nvCxnSpPr>
        <p:spPr>
          <a:xfrm>
            <a:off x="2673905" y="567965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2663226" y="475714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30" name="Grupo 29"/>
          <p:cNvGrpSpPr/>
          <p:nvPr/>
        </p:nvGrpSpPr>
        <p:grpSpPr>
          <a:xfrm>
            <a:off x="2480092" y="5127313"/>
            <a:ext cx="387626" cy="552342"/>
            <a:chOff x="7555792" y="2647951"/>
            <a:chExt cx="387626" cy="552342"/>
          </a:xfrm>
          <a:solidFill>
            <a:srgbClr val="00B0F0">
              <a:alpha val="97000"/>
            </a:srgbClr>
          </a:solidFill>
        </p:grpSpPr>
        <p:sp>
          <p:nvSpPr>
            <p:cNvPr id="33" name="Elipse 3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5"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36" name="Grupo 35"/>
          <p:cNvGrpSpPr/>
          <p:nvPr/>
        </p:nvGrpSpPr>
        <p:grpSpPr>
          <a:xfrm rot="16200000" flipH="1" flipV="1">
            <a:off x="276239" y="4234829"/>
            <a:ext cx="1127125" cy="485746"/>
            <a:chOff x="14922" y="4274"/>
            <a:chExt cx="1775" cy="801"/>
          </a:xfrm>
        </p:grpSpPr>
        <p:cxnSp>
          <p:nvCxnSpPr>
            <p:cNvPr id="38" name="Conector Reto 37"/>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41" name="Elipse 40"/>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48" name="Grupo 47"/>
          <p:cNvGrpSpPr/>
          <p:nvPr/>
        </p:nvGrpSpPr>
        <p:grpSpPr>
          <a:xfrm rot="10800000">
            <a:off x="831215" y="3780155"/>
            <a:ext cx="1216025" cy="234950"/>
            <a:chOff x="4152748" y="3524056"/>
            <a:chExt cx="1274569" cy="255373"/>
          </a:xfrm>
        </p:grpSpPr>
        <p:cxnSp>
          <p:nvCxnSpPr>
            <p:cNvPr id="49"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2" name="Retângulo 51"/>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3" name="Conector Reto 52"/>
          <p:cNvCxnSpPr/>
          <p:nvPr/>
        </p:nvCxnSpPr>
        <p:spPr>
          <a:xfrm>
            <a:off x="679450" y="505460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69"/>
          <p:cNvCxnSpPr/>
          <p:nvPr/>
        </p:nvCxnSpPr>
        <p:spPr>
          <a:xfrm flipV="1">
            <a:off x="3372634" y="5196687"/>
            <a:ext cx="41644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73"/>
          <p:cNvCxnSpPr/>
          <p:nvPr/>
        </p:nvCxnSpPr>
        <p:spPr>
          <a:xfrm>
            <a:off x="3563007" y="4608050"/>
            <a:ext cx="0" cy="50285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76"/>
          <p:cNvCxnSpPr/>
          <p:nvPr/>
        </p:nvCxnSpPr>
        <p:spPr>
          <a:xfrm>
            <a:off x="3563007" y="519668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3563237" y="4507443"/>
            <a:ext cx="614904" cy="521787"/>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cxnSp>
        <p:nvCxnSpPr>
          <p:cNvPr id="63" name="Conector Reto 69"/>
          <p:cNvCxnSpPr/>
          <p:nvPr/>
        </p:nvCxnSpPr>
        <p:spPr>
          <a:xfrm flipV="1">
            <a:off x="3372634" y="5127472"/>
            <a:ext cx="41644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49"/>
          <p:cNvCxnSpPr/>
          <p:nvPr/>
        </p:nvCxnSpPr>
        <p:spPr>
          <a:xfrm>
            <a:off x="2675990" y="4608312"/>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37"/>
          <p:cNvCxnSpPr/>
          <p:nvPr/>
        </p:nvCxnSpPr>
        <p:spPr>
          <a:xfrm>
            <a:off x="3387159" y="578974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930910" y="3256280"/>
            <a:ext cx="9118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Rs</a:t>
            </a:r>
            <a:endParaRPr lang="pt-BR" altLang="en-US" sz="2800" baseline="-25000" dirty="0">
              <a:latin typeface="Comic Sans MS" panose="030F0702030302020204" pitchFamily="66" charset="0"/>
              <a:cs typeface="Comic Sans MS" panose="030F0702030302020204" pitchFamily="66" charset="0"/>
            </a:endParaRPr>
          </a:p>
        </p:txBody>
      </p:sp>
      <p:sp>
        <p:nvSpPr>
          <p:cNvPr id="71" name="Forma livre 70"/>
          <p:cNvSpPr/>
          <p:nvPr/>
        </p:nvSpPr>
        <p:spPr>
          <a:xfrm>
            <a:off x="732581" y="4389141"/>
            <a:ext cx="237490" cy="32833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4" name="CaixaDeTexto 45"/>
          <p:cNvSpPr txBox="1"/>
          <p:nvPr/>
        </p:nvSpPr>
        <p:spPr>
          <a:xfrm>
            <a:off x="608965" y="436880"/>
            <a:ext cx="10887710" cy="1645285"/>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p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pequenos sinais</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0"/>
              </a:spcBef>
              <a:spcAft>
                <a:spcPts val="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foi considerada uma carga na saída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2" name="Retângulo arredondado 71"/>
          <p:cNvSpPr/>
          <p:nvPr/>
        </p:nvSpPr>
        <p:spPr>
          <a:xfrm>
            <a:off x="6737985" y="2787015"/>
            <a:ext cx="3157220" cy="210058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3" name="Conector Reto 74"/>
          <p:cNvCxnSpPr/>
          <p:nvPr/>
        </p:nvCxnSpPr>
        <p:spPr>
          <a:xfrm>
            <a:off x="8645525" y="404368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H="1">
            <a:off x="7941310" y="455041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V="1">
            <a:off x="8634730" y="312166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6" name="Grupo 75"/>
          <p:cNvGrpSpPr/>
          <p:nvPr/>
        </p:nvGrpSpPr>
        <p:grpSpPr>
          <a:xfrm>
            <a:off x="8452485" y="3491865"/>
            <a:ext cx="387350" cy="552450"/>
            <a:chOff x="7555792" y="2647951"/>
            <a:chExt cx="387626" cy="552342"/>
          </a:xfrm>
          <a:solidFill>
            <a:srgbClr val="00B0F0">
              <a:alpha val="97000"/>
            </a:srgbClr>
          </a:solidFill>
        </p:grpSpPr>
        <p:sp>
          <p:nvSpPr>
            <p:cNvPr id="77" name="Elipse 76"/>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8"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82" name="Conector Reto 81"/>
          <p:cNvCxnSpPr/>
          <p:nvPr/>
        </p:nvCxnSpPr>
        <p:spPr>
          <a:xfrm rot="5400000" flipH="1">
            <a:off x="6857365" y="285305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7524750" y="293941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4" name="Caixa de Texto 23"/>
          <p:cNvSpPr txBox="1"/>
          <p:nvPr/>
        </p:nvSpPr>
        <p:spPr>
          <a:xfrm>
            <a:off x="8627110" y="320548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7103110" y="477139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 de Texto 85"/>
          <p:cNvSpPr txBox="1"/>
          <p:nvPr/>
        </p:nvSpPr>
        <p:spPr>
          <a:xfrm>
            <a:off x="6113145" y="311404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7" name="Conector Reto 86"/>
          <p:cNvCxnSpPr/>
          <p:nvPr/>
        </p:nvCxnSpPr>
        <p:spPr>
          <a:xfrm flipV="1">
            <a:off x="8627110" y="311467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H="1">
            <a:off x="7127240" y="4577715"/>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flipV="1">
            <a:off x="7114540" y="312102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90" name="Forma livre 89"/>
          <p:cNvSpPr/>
          <p:nvPr/>
        </p:nvSpPr>
        <p:spPr>
          <a:xfrm flipH="1" flipV="1">
            <a:off x="7186295" y="3260725"/>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91" name="Caixa de Texto 90"/>
              <p:cNvSpPr txBox="1"/>
              <p:nvPr/>
            </p:nvSpPr>
            <p:spPr>
              <a:xfrm>
                <a:off x="8622030" y="3947795"/>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91" name="Caixa de Texto 90"/>
              <p:cNvSpPr txBox="1">
                <a:spLocks noRot="1" noChangeAspect="1" noMove="1" noResize="1" noEditPoints="1" noAdjustHandles="1" noChangeArrowheads="1" noChangeShapeType="1" noTextEdit="1"/>
              </p:cNvSpPr>
              <p:nvPr/>
            </p:nvSpPr>
            <p:spPr>
              <a:xfrm>
                <a:off x="8622030" y="3947795"/>
                <a:ext cx="1021080" cy="460375"/>
              </a:xfrm>
              <a:prstGeom prst="rect">
                <a:avLst/>
              </a:prstGeom>
              <a:blipFill rotWithShape="1">
                <a:blip r:embed="rId1"/>
                <a:stretch>
                  <a:fillRect/>
                </a:stretch>
              </a:blipFill>
            </p:spPr>
            <p:txBody>
              <a:bodyPr/>
              <a:lstStyle/>
              <a:p>
                <a:r>
                  <a:rPr lang="pt-BR" altLang="en-US">
                    <a:noFill/>
                  </a:rPr>
                  <a:t> </a:t>
                </a:r>
              </a:p>
            </p:txBody>
          </p:sp>
        </mc:Fallback>
      </mc:AlternateContent>
      <p:sp>
        <p:nvSpPr>
          <p:cNvPr id="95" name="Retângulo 94"/>
          <p:cNvSpPr/>
          <p:nvPr/>
        </p:nvSpPr>
        <p:spPr>
          <a:xfrm rot="5400000" flipH="1">
            <a:off x="6859905" y="358330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96" name="Caixa de Texto 95"/>
              <p:cNvSpPr txBox="1"/>
              <p:nvPr/>
            </p:nvSpPr>
            <p:spPr>
              <a:xfrm>
                <a:off x="7216775" y="3491865"/>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6" name="Caixa de Texto 95"/>
              <p:cNvSpPr txBox="1">
                <a:spLocks noRot="1" noChangeAspect="1" noMove="1" noResize="1" noEditPoints="1" noAdjustHandles="1" noChangeArrowheads="1" noChangeShapeType="1" noTextEdit="1"/>
              </p:cNvSpPr>
              <p:nvPr/>
            </p:nvSpPr>
            <p:spPr>
              <a:xfrm>
                <a:off x="7216775" y="3491865"/>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97" name="Grupo 96"/>
          <p:cNvGrpSpPr/>
          <p:nvPr/>
        </p:nvGrpSpPr>
        <p:grpSpPr>
          <a:xfrm rot="5400000" flipH="1">
            <a:off x="9012910" y="3752091"/>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3" name="Grupo 102"/>
          <p:cNvGrpSpPr/>
          <p:nvPr/>
        </p:nvGrpSpPr>
        <p:grpSpPr>
          <a:xfrm flipH="1">
            <a:off x="5259238" y="3013587"/>
            <a:ext cx="1274445" cy="234950"/>
            <a:chOff x="4152748" y="3524056"/>
            <a:chExt cx="1274569" cy="255373"/>
          </a:xfrm>
        </p:grpSpPr>
        <p:cxnSp>
          <p:nvCxnSpPr>
            <p:cNvPr id="10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6" name="Retângulo 10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8" name="Conector Reto 107"/>
          <p:cNvCxnSpPr/>
          <p:nvPr/>
        </p:nvCxnSpPr>
        <p:spPr>
          <a:xfrm>
            <a:off x="7787365" y="537899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Conector Reto 108"/>
          <p:cNvCxnSpPr/>
          <p:nvPr/>
        </p:nvCxnSpPr>
        <p:spPr>
          <a:xfrm flipH="1">
            <a:off x="7941310" y="496760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Conector Reto 109"/>
          <p:cNvCxnSpPr/>
          <p:nvPr/>
        </p:nvCxnSpPr>
        <p:spPr>
          <a:xfrm>
            <a:off x="5136021" y="311396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Elipse 110"/>
          <p:cNvSpPr/>
          <p:nvPr/>
        </p:nvSpPr>
        <p:spPr>
          <a:xfrm>
            <a:off x="4973320" y="375681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2" name="Forma livre 111"/>
          <p:cNvSpPr/>
          <p:nvPr/>
        </p:nvSpPr>
        <p:spPr>
          <a:xfrm>
            <a:off x="5021947" y="381360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3" name="Conector Reto 112"/>
          <p:cNvCxnSpPr/>
          <p:nvPr/>
        </p:nvCxnSpPr>
        <p:spPr>
          <a:xfrm rot="5400000">
            <a:off x="4832377" y="447409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113"/>
          <p:cNvCxnSpPr/>
          <p:nvPr/>
        </p:nvCxnSpPr>
        <p:spPr>
          <a:xfrm>
            <a:off x="5006700" y="47846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Conector Reto 114"/>
          <p:cNvCxnSpPr/>
          <p:nvPr/>
        </p:nvCxnSpPr>
        <p:spPr>
          <a:xfrm>
            <a:off x="9166860" y="3114675"/>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9776460" y="3419475"/>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7" name="Caixa de Texto 23"/>
          <p:cNvSpPr txBox="1"/>
          <p:nvPr/>
        </p:nvSpPr>
        <p:spPr>
          <a:xfrm>
            <a:off x="5441950" y="260540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8" name="CaixaDeTexto 47"/>
          <p:cNvSpPr txBox="1"/>
          <p:nvPr/>
        </p:nvSpPr>
        <p:spPr>
          <a:xfrm>
            <a:off x="4364373" y="4116431"/>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9" name="CaixaDeTexto 47"/>
          <p:cNvSpPr txBox="1"/>
          <p:nvPr/>
        </p:nvSpPr>
        <p:spPr>
          <a:xfrm>
            <a:off x="10121900" y="2592070"/>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121" name="Conector Reto 120"/>
          <p:cNvCxnSpPr/>
          <p:nvPr/>
        </p:nvCxnSpPr>
        <p:spPr>
          <a:xfrm flipV="1">
            <a:off x="5121275" y="311912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4" name="Grupo 123"/>
          <p:cNvGrpSpPr/>
          <p:nvPr/>
        </p:nvGrpSpPr>
        <p:grpSpPr>
          <a:xfrm rot="5400000" flipH="1">
            <a:off x="9795230" y="3719073"/>
            <a:ext cx="1476000" cy="234950"/>
            <a:chOff x="3952255" y="3524056"/>
            <a:chExt cx="1476144" cy="255373"/>
          </a:xfrm>
        </p:grpSpPr>
        <p:cxnSp>
          <p:nvCxnSpPr>
            <p:cNvPr id="125"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7" name="Grupo 126"/>
          <p:cNvGrpSpPr/>
          <p:nvPr/>
        </p:nvGrpSpPr>
        <p:grpSpPr>
          <a:xfrm rot="5400000" flipH="1">
            <a:off x="10622635" y="3741299"/>
            <a:ext cx="1476000" cy="234950"/>
            <a:chOff x="3929392" y="3524056"/>
            <a:chExt cx="1476144" cy="255373"/>
          </a:xfrm>
        </p:grpSpPr>
        <p:cxnSp>
          <p:nvCxnSpPr>
            <p:cNvPr id="128"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9" name="Retângulo 12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30" name="Conector Reto 129"/>
          <p:cNvCxnSpPr/>
          <p:nvPr/>
        </p:nvCxnSpPr>
        <p:spPr>
          <a:xfrm>
            <a:off x="8626475" y="4583430"/>
            <a:ext cx="277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2" name="Caixa de Texto 23"/>
          <p:cNvSpPr txBox="1"/>
          <p:nvPr/>
        </p:nvSpPr>
        <p:spPr>
          <a:xfrm>
            <a:off x="10469245" y="3500120"/>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7" name="CaixaDeTexto 47"/>
          <p:cNvSpPr txBox="1"/>
          <p:nvPr/>
        </p:nvSpPr>
        <p:spPr>
          <a:xfrm>
            <a:off x="1878244" y="2027198"/>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3" name="Grupo 2"/>
          <p:cNvGrpSpPr/>
          <p:nvPr/>
        </p:nvGrpSpPr>
        <p:grpSpPr>
          <a:xfrm rot="5400000" flipH="1">
            <a:off x="3501650" y="3842895"/>
            <a:ext cx="972000" cy="234950"/>
            <a:chOff x="4369399" y="3524056"/>
            <a:chExt cx="972095" cy="255373"/>
          </a:xfrm>
        </p:grpSpPr>
        <p:cxnSp>
          <p:nvCxnSpPr>
            <p:cNvPr id="4" name="Conector Reto 79"/>
            <p:cNvCxnSpPr/>
            <p:nvPr/>
          </p:nvCxnSpPr>
          <p:spPr>
            <a:xfrm flipV="1">
              <a:off x="4369399" y="3651395"/>
              <a:ext cx="972095"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 name="Retângulo 4"/>
            <p:cNvSpPr/>
            <p:nvPr/>
          </p:nvSpPr>
          <p:spPr>
            <a:xfrm>
              <a:off x="460360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cxnSp>
        <p:nvCxnSpPr>
          <p:cNvPr id="6" name="Conector Reto 71"/>
          <p:cNvCxnSpPr/>
          <p:nvPr/>
        </p:nvCxnSpPr>
        <p:spPr>
          <a:xfrm rot="16200000" flipV="1">
            <a:off x="3304152" y="3454989"/>
            <a:ext cx="51764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71"/>
          <p:cNvCxnSpPr/>
          <p:nvPr/>
        </p:nvCxnSpPr>
        <p:spPr>
          <a:xfrm rot="16200000" flipV="1">
            <a:off x="3368922" y="3463879"/>
            <a:ext cx="51764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49"/>
          <p:cNvCxnSpPr/>
          <p:nvPr/>
        </p:nvCxnSpPr>
        <p:spPr>
          <a:xfrm>
            <a:off x="3627855" y="3471662"/>
            <a:ext cx="46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37"/>
          <p:cNvCxnSpPr/>
          <p:nvPr/>
        </p:nvCxnSpPr>
        <p:spPr>
          <a:xfrm>
            <a:off x="3825309" y="444989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 de Texto 23"/>
          <p:cNvSpPr txBox="1"/>
          <p:nvPr/>
        </p:nvSpPr>
        <p:spPr>
          <a:xfrm>
            <a:off x="3911600" y="3554730"/>
            <a:ext cx="860425" cy="460375"/>
          </a:xfrm>
          <a:prstGeom prst="rect">
            <a:avLst/>
          </a:prstGeom>
          <a:noFill/>
        </p:spPr>
        <p:txBody>
          <a:bodyPr wrap="square" rtlCol="0">
            <a:spAutoFit/>
          </a:bodyPr>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291320" y="6297930"/>
            <a:ext cx="2743200" cy="365125"/>
          </a:xfrm>
        </p:spPr>
        <p:txBody>
          <a:bodyPr/>
          <a:lstStyle/>
          <a:p>
            <a:fld id="{74F297BB-B745-4CAB-BE1D-CE4C89382949}" type="slidenum">
              <a:rPr lang="pt-BR" smtClean="0"/>
            </a:fld>
            <a:endParaRPr lang="pt-BR"/>
          </a:p>
        </p:txBody>
      </p:sp>
      <p:sp>
        <p:nvSpPr>
          <p:cNvPr id="104" name="CaixaDeTexto 45"/>
          <p:cNvSpPr txBox="1"/>
          <p:nvPr/>
        </p:nvSpPr>
        <p:spPr>
          <a:xfrm>
            <a:off x="608965" y="436880"/>
            <a:ext cx="10887710" cy="381508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Desejamos calcular</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6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de tensão</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6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de corrente</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6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impedância de entrada</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6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impedância de saída</a:t>
            </a:r>
            <a:endPar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0" name="Retângulo arredondado 49"/>
          <p:cNvSpPr/>
          <p:nvPr/>
        </p:nvSpPr>
        <p:spPr>
          <a:xfrm>
            <a:off x="6736715" y="4083685"/>
            <a:ext cx="3157220" cy="194818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2" name="Conector Reto 74"/>
          <p:cNvCxnSpPr/>
          <p:nvPr/>
        </p:nvCxnSpPr>
        <p:spPr>
          <a:xfrm>
            <a:off x="8644255" y="518795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H="1">
            <a:off x="7940040" y="569468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V="1">
            <a:off x="8633460" y="426593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5" name="Grupo 74"/>
          <p:cNvGrpSpPr/>
          <p:nvPr/>
        </p:nvGrpSpPr>
        <p:grpSpPr>
          <a:xfrm>
            <a:off x="8451215" y="4636135"/>
            <a:ext cx="387350" cy="552450"/>
            <a:chOff x="7555792" y="2647951"/>
            <a:chExt cx="387626" cy="552342"/>
          </a:xfrm>
          <a:solidFill>
            <a:srgbClr val="00B0F0">
              <a:alpha val="97000"/>
            </a:srgbClr>
          </a:solidFill>
        </p:grpSpPr>
        <p:sp>
          <p:nvSpPr>
            <p:cNvPr id="76" name="Elipse 7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7"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8" name="Conector Reto 77"/>
          <p:cNvCxnSpPr/>
          <p:nvPr/>
        </p:nvCxnSpPr>
        <p:spPr>
          <a:xfrm rot="5400000" flipH="1">
            <a:off x="6856095" y="399732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7523480" y="408368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3" name="Caixa de Texto 23"/>
          <p:cNvSpPr txBox="1"/>
          <p:nvPr/>
        </p:nvSpPr>
        <p:spPr>
          <a:xfrm>
            <a:off x="8625840" y="434975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7101840" y="591566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84"/>
          <p:cNvSpPr txBox="1"/>
          <p:nvPr/>
        </p:nvSpPr>
        <p:spPr>
          <a:xfrm>
            <a:off x="6111875" y="425831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6" name="Conector Reto 85"/>
          <p:cNvCxnSpPr/>
          <p:nvPr/>
        </p:nvCxnSpPr>
        <p:spPr>
          <a:xfrm flipV="1">
            <a:off x="8625840" y="425894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flipH="1">
            <a:off x="7125970" y="5721985"/>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7113270" y="426529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89" name="Forma livre 88"/>
          <p:cNvSpPr/>
          <p:nvPr/>
        </p:nvSpPr>
        <p:spPr>
          <a:xfrm flipH="1" flipV="1">
            <a:off x="7185025" y="4404995"/>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90" name="Caixa de Texto 89"/>
              <p:cNvSpPr txBox="1"/>
              <p:nvPr/>
            </p:nvSpPr>
            <p:spPr>
              <a:xfrm>
                <a:off x="8620760" y="5092065"/>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90" name="Caixa de Texto 89"/>
              <p:cNvSpPr txBox="1">
                <a:spLocks noRot="1" noChangeAspect="1" noMove="1" noResize="1" noEditPoints="1" noAdjustHandles="1" noChangeArrowheads="1" noChangeShapeType="1" noTextEdit="1"/>
              </p:cNvSpPr>
              <p:nvPr/>
            </p:nvSpPr>
            <p:spPr>
              <a:xfrm>
                <a:off x="8620760" y="5092065"/>
                <a:ext cx="1021080" cy="460375"/>
              </a:xfrm>
              <a:prstGeom prst="rect">
                <a:avLst/>
              </a:prstGeom>
              <a:blipFill rotWithShape="1">
                <a:blip r:embed="rId1"/>
                <a:stretch>
                  <a:fillRect/>
                </a:stretch>
              </a:blipFill>
            </p:spPr>
            <p:txBody>
              <a:bodyPr/>
              <a:lstStyle/>
              <a:p>
                <a:r>
                  <a:rPr lang="pt-BR" altLang="en-US">
                    <a:noFill/>
                  </a:rPr>
                  <a:t> </a:t>
                </a:r>
              </a:p>
            </p:txBody>
          </p:sp>
        </mc:Fallback>
      </mc:AlternateContent>
      <p:sp>
        <p:nvSpPr>
          <p:cNvPr id="94" name="Retângulo 93"/>
          <p:cNvSpPr/>
          <p:nvPr/>
        </p:nvSpPr>
        <p:spPr>
          <a:xfrm rot="5400000" flipH="1">
            <a:off x="6858635" y="472757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95" name="Caixa de Texto 94"/>
              <p:cNvSpPr txBox="1"/>
              <p:nvPr/>
            </p:nvSpPr>
            <p:spPr>
              <a:xfrm>
                <a:off x="7215505" y="4636135"/>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5" name="Caixa de Texto 94"/>
              <p:cNvSpPr txBox="1">
                <a:spLocks noRot="1" noChangeAspect="1" noMove="1" noResize="1" noEditPoints="1" noAdjustHandles="1" noChangeArrowheads="1" noChangeShapeType="1" noTextEdit="1"/>
              </p:cNvSpPr>
              <p:nvPr/>
            </p:nvSpPr>
            <p:spPr>
              <a:xfrm>
                <a:off x="7215505" y="4636135"/>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96" name="Grupo 95"/>
          <p:cNvGrpSpPr/>
          <p:nvPr/>
        </p:nvGrpSpPr>
        <p:grpSpPr>
          <a:xfrm rot="5400000" flipH="1">
            <a:off x="9011640" y="4896361"/>
            <a:ext cx="1476000" cy="234950"/>
            <a:chOff x="3945271" y="3524056"/>
            <a:chExt cx="1476144" cy="255373"/>
          </a:xfrm>
        </p:grpSpPr>
        <p:cxnSp>
          <p:nvCxnSpPr>
            <p:cNvPr id="97"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8" name="Retângulo 9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99" name="Grupo 98"/>
          <p:cNvGrpSpPr/>
          <p:nvPr/>
        </p:nvGrpSpPr>
        <p:grpSpPr>
          <a:xfrm flipH="1">
            <a:off x="5257968" y="4153412"/>
            <a:ext cx="1274445" cy="234950"/>
            <a:chOff x="4152748" y="3524056"/>
            <a:chExt cx="1274569" cy="255373"/>
          </a:xfrm>
        </p:grpSpPr>
        <p:cxnSp>
          <p:nvCxnSpPr>
            <p:cNvPr id="10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5" name="Conector Reto 104"/>
          <p:cNvCxnSpPr/>
          <p:nvPr/>
        </p:nvCxnSpPr>
        <p:spPr>
          <a:xfrm>
            <a:off x="7786095" y="652326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105"/>
          <p:cNvCxnSpPr/>
          <p:nvPr/>
        </p:nvCxnSpPr>
        <p:spPr>
          <a:xfrm flipH="1">
            <a:off x="7940040" y="611187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Reto 106"/>
          <p:cNvCxnSpPr/>
          <p:nvPr/>
        </p:nvCxnSpPr>
        <p:spPr>
          <a:xfrm>
            <a:off x="5134751" y="425823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Elipse 107"/>
          <p:cNvSpPr/>
          <p:nvPr/>
        </p:nvSpPr>
        <p:spPr>
          <a:xfrm>
            <a:off x="4972050" y="490108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9" name="Forma livre 108"/>
          <p:cNvSpPr/>
          <p:nvPr/>
        </p:nvSpPr>
        <p:spPr>
          <a:xfrm>
            <a:off x="5020677" y="495787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0" name="Conector Reto 109"/>
          <p:cNvCxnSpPr/>
          <p:nvPr/>
        </p:nvCxnSpPr>
        <p:spPr>
          <a:xfrm rot="5400000">
            <a:off x="4831107" y="559423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Conector Reto 110"/>
          <p:cNvCxnSpPr/>
          <p:nvPr/>
        </p:nvCxnSpPr>
        <p:spPr>
          <a:xfrm>
            <a:off x="5005430" y="592890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Conector Reto 111"/>
          <p:cNvCxnSpPr/>
          <p:nvPr/>
        </p:nvCxnSpPr>
        <p:spPr>
          <a:xfrm>
            <a:off x="9165590" y="4258945"/>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Caixa de Texto 23"/>
          <p:cNvSpPr txBox="1"/>
          <p:nvPr/>
        </p:nvSpPr>
        <p:spPr>
          <a:xfrm>
            <a:off x="9775190" y="4563745"/>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4" name="Caixa de Texto 23"/>
          <p:cNvSpPr txBox="1"/>
          <p:nvPr/>
        </p:nvSpPr>
        <p:spPr>
          <a:xfrm>
            <a:off x="5440680" y="374967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5" name="CaixaDeTexto 47"/>
          <p:cNvSpPr txBox="1"/>
          <p:nvPr/>
        </p:nvSpPr>
        <p:spPr>
          <a:xfrm>
            <a:off x="4363103" y="5260701"/>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6" name="CaixaDeTexto 47"/>
          <p:cNvSpPr txBox="1"/>
          <p:nvPr/>
        </p:nvSpPr>
        <p:spPr>
          <a:xfrm>
            <a:off x="10120630" y="3736340"/>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117" name="Conector Reto 116"/>
          <p:cNvCxnSpPr/>
          <p:nvPr/>
        </p:nvCxnSpPr>
        <p:spPr>
          <a:xfrm flipV="1">
            <a:off x="5120005" y="426339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8" name="Grupo 117"/>
          <p:cNvGrpSpPr/>
          <p:nvPr/>
        </p:nvGrpSpPr>
        <p:grpSpPr>
          <a:xfrm rot="5400000" flipH="1">
            <a:off x="9793960" y="4863343"/>
            <a:ext cx="1476000" cy="234950"/>
            <a:chOff x="3952255" y="3524056"/>
            <a:chExt cx="1476144" cy="255373"/>
          </a:xfrm>
        </p:grpSpPr>
        <p:cxnSp>
          <p:nvCxnSpPr>
            <p:cNvPr id="119"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1" name="Retângulo 12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4" name="Grupo 123"/>
          <p:cNvGrpSpPr/>
          <p:nvPr/>
        </p:nvGrpSpPr>
        <p:grpSpPr>
          <a:xfrm rot="5400000" flipH="1">
            <a:off x="10621365" y="4885569"/>
            <a:ext cx="1476000" cy="234950"/>
            <a:chOff x="3929392" y="3524056"/>
            <a:chExt cx="1476144" cy="255373"/>
          </a:xfrm>
        </p:grpSpPr>
        <p:cxnSp>
          <p:nvCxnSpPr>
            <p:cNvPr id="125"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7" name="Conector Reto 126"/>
          <p:cNvCxnSpPr/>
          <p:nvPr/>
        </p:nvCxnSpPr>
        <p:spPr>
          <a:xfrm>
            <a:off x="8625205" y="5727700"/>
            <a:ext cx="277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8" name="Caixa de Texto 23"/>
          <p:cNvSpPr txBox="1"/>
          <p:nvPr/>
        </p:nvSpPr>
        <p:spPr>
          <a:xfrm>
            <a:off x="10467975" y="4644390"/>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29" name="Caixa de Texto 23"/>
          <p:cNvSpPr txBox="1"/>
          <p:nvPr/>
        </p:nvSpPr>
        <p:spPr>
          <a:xfrm>
            <a:off x="11242040" y="4644390"/>
            <a:ext cx="86042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291320" y="6297930"/>
            <a:ext cx="2743200" cy="365125"/>
          </a:xfrm>
        </p:spPr>
        <p:txBody>
          <a:bodyPr/>
          <a:lstStyle/>
          <a:p>
            <a:fld id="{74F297BB-B745-4CAB-BE1D-CE4C89382949}" type="slidenum">
              <a:rPr lang="pt-BR" smtClean="0"/>
            </a:fld>
            <a:endParaRPr lang="pt-BR"/>
          </a:p>
        </p:txBody>
      </p:sp>
      <p:sp>
        <p:nvSpPr>
          <p:cNvPr id="104" name="CaixaDeTexto 45"/>
          <p:cNvSpPr txBox="1"/>
          <p:nvPr/>
        </p:nvSpPr>
        <p:spPr>
          <a:xfrm>
            <a:off x="391795" y="450215"/>
            <a:ext cx="10887710" cy="122999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6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de tensão</a:t>
            </a:r>
            <a:endPar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0" name="Retângulo arredondado 49"/>
          <p:cNvSpPr/>
          <p:nvPr/>
        </p:nvSpPr>
        <p:spPr>
          <a:xfrm>
            <a:off x="4845685" y="2014220"/>
            <a:ext cx="3157220" cy="194818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2" name="Conector Reto 74"/>
          <p:cNvCxnSpPr/>
          <p:nvPr/>
        </p:nvCxnSpPr>
        <p:spPr>
          <a:xfrm>
            <a:off x="6753225" y="311848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H="1">
            <a:off x="6049010" y="362521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V="1">
            <a:off x="6742430" y="219646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5" name="Grupo 74"/>
          <p:cNvGrpSpPr/>
          <p:nvPr/>
        </p:nvGrpSpPr>
        <p:grpSpPr>
          <a:xfrm>
            <a:off x="6560185" y="2566670"/>
            <a:ext cx="387350" cy="552450"/>
            <a:chOff x="7555792" y="2647951"/>
            <a:chExt cx="387626" cy="552342"/>
          </a:xfrm>
          <a:solidFill>
            <a:srgbClr val="00B0F0">
              <a:alpha val="97000"/>
            </a:srgbClr>
          </a:solidFill>
        </p:grpSpPr>
        <p:sp>
          <p:nvSpPr>
            <p:cNvPr id="76" name="Elipse 7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7"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8" name="Conector Reto 77"/>
          <p:cNvCxnSpPr/>
          <p:nvPr/>
        </p:nvCxnSpPr>
        <p:spPr>
          <a:xfrm rot="5400000" flipH="1">
            <a:off x="4965065" y="192849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5632450" y="201422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3" name="Caixa de Texto 23"/>
          <p:cNvSpPr txBox="1"/>
          <p:nvPr/>
        </p:nvSpPr>
        <p:spPr>
          <a:xfrm>
            <a:off x="6734810" y="228028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5210810" y="38461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84"/>
          <p:cNvSpPr txBox="1"/>
          <p:nvPr/>
        </p:nvSpPr>
        <p:spPr>
          <a:xfrm>
            <a:off x="4220845" y="218884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6" name="Conector Reto 85"/>
          <p:cNvCxnSpPr/>
          <p:nvPr/>
        </p:nvCxnSpPr>
        <p:spPr>
          <a:xfrm flipV="1">
            <a:off x="6734810" y="218948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flipH="1">
            <a:off x="5219700" y="3652520"/>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5222240" y="219583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89" name="Forma livre 88"/>
          <p:cNvSpPr/>
          <p:nvPr/>
        </p:nvSpPr>
        <p:spPr>
          <a:xfrm flipH="1" flipV="1">
            <a:off x="5293995" y="2335530"/>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90" name="Caixa de Texto 89"/>
              <p:cNvSpPr txBox="1"/>
              <p:nvPr/>
            </p:nvSpPr>
            <p:spPr>
              <a:xfrm>
                <a:off x="6729730" y="302260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90" name="Caixa de Texto 89"/>
              <p:cNvSpPr txBox="1">
                <a:spLocks noRot="1" noChangeAspect="1" noMove="1" noResize="1" noEditPoints="1" noAdjustHandles="1" noChangeArrowheads="1" noChangeShapeType="1" noTextEdit="1"/>
              </p:cNvSpPr>
              <p:nvPr/>
            </p:nvSpPr>
            <p:spPr>
              <a:xfrm>
                <a:off x="6729730" y="3022600"/>
                <a:ext cx="1021080" cy="460375"/>
              </a:xfrm>
              <a:prstGeom prst="rect">
                <a:avLst/>
              </a:prstGeom>
              <a:blipFill rotWithShape="1">
                <a:blip r:embed="rId1"/>
                <a:stretch>
                  <a:fillRect/>
                </a:stretch>
              </a:blipFill>
            </p:spPr>
            <p:txBody>
              <a:bodyPr/>
              <a:lstStyle/>
              <a:p>
                <a:r>
                  <a:rPr lang="pt-BR" altLang="en-US">
                    <a:noFill/>
                  </a:rPr>
                  <a:t> </a:t>
                </a:r>
              </a:p>
            </p:txBody>
          </p:sp>
        </mc:Fallback>
      </mc:AlternateContent>
      <p:sp>
        <p:nvSpPr>
          <p:cNvPr id="94" name="Retângulo 93"/>
          <p:cNvSpPr/>
          <p:nvPr/>
        </p:nvSpPr>
        <p:spPr>
          <a:xfrm rot="5400000" flipH="1">
            <a:off x="4963160" y="264096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95" name="Caixa de Texto 94"/>
              <p:cNvSpPr txBox="1"/>
              <p:nvPr/>
            </p:nvSpPr>
            <p:spPr>
              <a:xfrm>
                <a:off x="5324475" y="2566670"/>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5" name="Caixa de Texto 94"/>
              <p:cNvSpPr txBox="1">
                <a:spLocks noRot="1" noChangeAspect="1" noMove="1" noResize="1" noEditPoints="1" noAdjustHandles="1" noChangeArrowheads="1" noChangeShapeType="1" noTextEdit="1"/>
              </p:cNvSpPr>
              <p:nvPr/>
            </p:nvSpPr>
            <p:spPr>
              <a:xfrm>
                <a:off x="5324475" y="2566670"/>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96" name="Grupo 95"/>
          <p:cNvGrpSpPr/>
          <p:nvPr/>
        </p:nvGrpSpPr>
        <p:grpSpPr>
          <a:xfrm rot="5400000" flipH="1">
            <a:off x="7120610" y="2826896"/>
            <a:ext cx="1476000" cy="234950"/>
            <a:chOff x="3945271" y="3524056"/>
            <a:chExt cx="1476144" cy="255373"/>
          </a:xfrm>
        </p:grpSpPr>
        <p:cxnSp>
          <p:nvCxnSpPr>
            <p:cNvPr id="97"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8" name="Retângulo 9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99" name="Grupo 98"/>
          <p:cNvGrpSpPr/>
          <p:nvPr/>
        </p:nvGrpSpPr>
        <p:grpSpPr>
          <a:xfrm flipH="1">
            <a:off x="3366938" y="2087122"/>
            <a:ext cx="1274445" cy="234950"/>
            <a:chOff x="4152748" y="3524056"/>
            <a:chExt cx="1274569" cy="255373"/>
          </a:xfrm>
        </p:grpSpPr>
        <p:cxnSp>
          <p:nvCxnSpPr>
            <p:cNvPr id="10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5" name="Conector Reto 104"/>
          <p:cNvCxnSpPr/>
          <p:nvPr/>
        </p:nvCxnSpPr>
        <p:spPr>
          <a:xfrm>
            <a:off x="5895065" y="445380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105"/>
          <p:cNvCxnSpPr/>
          <p:nvPr/>
        </p:nvCxnSpPr>
        <p:spPr>
          <a:xfrm flipH="1">
            <a:off x="6049010" y="404241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Reto 106"/>
          <p:cNvCxnSpPr/>
          <p:nvPr/>
        </p:nvCxnSpPr>
        <p:spPr>
          <a:xfrm>
            <a:off x="3363736" y="217543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Elipse 107"/>
          <p:cNvSpPr/>
          <p:nvPr/>
        </p:nvSpPr>
        <p:spPr>
          <a:xfrm>
            <a:off x="3201035" y="281828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9" name="Forma livre 108"/>
          <p:cNvSpPr/>
          <p:nvPr/>
        </p:nvSpPr>
        <p:spPr>
          <a:xfrm>
            <a:off x="3249662" y="287507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0" name="Conector Reto 109"/>
          <p:cNvCxnSpPr/>
          <p:nvPr/>
        </p:nvCxnSpPr>
        <p:spPr>
          <a:xfrm rot="5400000">
            <a:off x="3060092" y="351143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Conector Reto 110"/>
          <p:cNvCxnSpPr/>
          <p:nvPr/>
        </p:nvCxnSpPr>
        <p:spPr>
          <a:xfrm>
            <a:off x="3234415" y="384610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Conector Reto 111"/>
          <p:cNvCxnSpPr/>
          <p:nvPr/>
        </p:nvCxnSpPr>
        <p:spPr>
          <a:xfrm>
            <a:off x="7274560" y="2189480"/>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Caixa de Texto 23"/>
          <p:cNvSpPr txBox="1"/>
          <p:nvPr/>
        </p:nvSpPr>
        <p:spPr>
          <a:xfrm>
            <a:off x="7884160" y="249428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4" name="Caixa de Texto 23"/>
          <p:cNvSpPr txBox="1"/>
          <p:nvPr/>
        </p:nvSpPr>
        <p:spPr>
          <a:xfrm>
            <a:off x="3549650" y="168021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5" name="CaixaDeTexto 47"/>
          <p:cNvSpPr txBox="1"/>
          <p:nvPr/>
        </p:nvSpPr>
        <p:spPr>
          <a:xfrm>
            <a:off x="2463183" y="3035026"/>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6" name="CaixaDeTexto 47"/>
          <p:cNvSpPr txBox="1"/>
          <p:nvPr/>
        </p:nvSpPr>
        <p:spPr>
          <a:xfrm>
            <a:off x="8229600" y="1666875"/>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grpSp>
        <p:nvGrpSpPr>
          <p:cNvPr id="118" name="Grupo 117"/>
          <p:cNvGrpSpPr/>
          <p:nvPr/>
        </p:nvGrpSpPr>
        <p:grpSpPr>
          <a:xfrm rot="5400000" flipH="1">
            <a:off x="7902930" y="2793878"/>
            <a:ext cx="1476000" cy="234950"/>
            <a:chOff x="3952255" y="3524056"/>
            <a:chExt cx="1476144" cy="255373"/>
          </a:xfrm>
        </p:grpSpPr>
        <p:cxnSp>
          <p:nvCxnSpPr>
            <p:cNvPr id="119"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1" name="Retângulo 12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4" name="Grupo 123"/>
          <p:cNvGrpSpPr/>
          <p:nvPr/>
        </p:nvGrpSpPr>
        <p:grpSpPr>
          <a:xfrm rot="5400000" flipH="1">
            <a:off x="8730335" y="2816104"/>
            <a:ext cx="1476000" cy="234950"/>
            <a:chOff x="3929392" y="3524056"/>
            <a:chExt cx="1476144" cy="255373"/>
          </a:xfrm>
        </p:grpSpPr>
        <p:cxnSp>
          <p:nvCxnSpPr>
            <p:cNvPr id="125"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7" name="Conector Reto 126"/>
          <p:cNvCxnSpPr/>
          <p:nvPr/>
        </p:nvCxnSpPr>
        <p:spPr>
          <a:xfrm>
            <a:off x="6703695" y="3658235"/>
            <a:ext cx="277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8" name="Caixa de Texto 23"/>
          <p:cNvSpPr txBox="1"/>
          <p:nvPr/>
        </p:nvSpPr>
        <p:spPr>
          <a:xfrm>
            <a:off x="8576945" y="2574925"/>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29" name="Caixa de Texto 23"/>
          <p:cNvSpPr txBox="1"/>
          <p:nvPr/>
        </p:nvSpPr>
        <p:spPr>
          <a:xfrm>
            <a:off x="9505950" y="2519045"/>
            <a:ext cx="86042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3" name="Caixa de Texto 52"/>
              <p:cNvSpPr txBox="1"/>
              <p:nvPr/>
            </p:nvSpPr>
            <p:spPr>
              <a:xfrm>
                <a:off x="1379855" y="4586605"/>
                <a:ext cx="447865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3" name="Caixa de Texto 52"/>
              <p:cNvSpPr txBox="1">
                <a:spLocks noRot="1" noChangeAspect="1" noMove="1" noResize="1" noEditPoints="1" noAdjustHandles="1" noChangeArrowheads="1" noChangeShapeType="1" noTextEdit="1"/>
              </p:cNvSpPr>
              <p:nvPr/>
            </p:nvSpPr>
            <p:spPr>
              <a:xfrm>
                <a:off x="1379855" y="4586605"/>
                <a:ext cx="4478655" cy="521970"/>
              </a:xfrm>
              <a:prstGeom prst="rect">
                <a:avLst/>
              </a:prstGeom>
              <a:blipFill rotWithShape="1">
                <a:blip r:embed="rId3"/>
                <a:stretch>
                  <a:fillRect r="-170"/>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4" name="Caixa de Texto 53"/>
              <p:cNvSpPr txBox="1"/>
              <p:nvPr/>
            </p:nvSpPr>
            <p:spPr>
              <a:xfrm>
                <a:off x="6947535" y="4397375"/>
                <a:ext cx="4178300" cy="90043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4" name="Caixa de Texto 53"/>
              <p:cNvSpPr txBox="1">
                <a:spLocks noRot="1" noChangeAspect="1" noMove="1" noResize="1" noEditPoints="1" noAdjustHandles="1" noChangeArrowheads="1" noChangeShapeType="1" noTextEdit="1"/>
              </p:cNvSpPr>
              <p:nvPr/>
            </p:nvSpPr>
            <p:spPr>
              <a:xfrm>
                <a:off x="6947535" y="4397375"/>
                <a:ext cx="4178300" cy="90043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5" name="Caixa de Texto 54"/>
              <p:cNvSpPr txBox="1"/>
              <p:nvPr/>
            </p:nvSpPr>
            <p:spPr>
              <a:xfrm>
                <a:off x="1042035" y="5464175"/>
                <a:ext cx="9993630" cy="977265"/>
              </a:xfrm>
              <a:prstGeom prst="rect">
                <a:avLst/>
              </a:prstGeom>
              <a:noFill/>
              <a:ln w="38100">
                <a:solidFill>
                  <a:srgbClr val="FFFF00"/>
                </a:solidFill>
              </a:ln>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𝒈𝒂𝒏𝒉𝒐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5" name="Caixa de Texto 54"/>
              <p:cNvSpPr txBox="1">
                <a:spLocks noRot="1" noChangeAspect="1" noMove="1" noResize="1" noEditPoints="1" noAdjustHandles="1" noChangeArrowheads="1" noChangeShapeType="1" noTextEdit="1"/>
              </p:cNvSpPr>
              <p:nvPr/>
            </p:nvSpPr>
            <p:spPr>
              <a:xfrm>
                <a:off x="1042035" y="5464175"/>
                <a:ext cx="9993630" cy="977265"/>
              </a:xfrm>
              <a:prstGeom prst="rect">
                <a:avLst/>
              </a:prstGeom>
              <a:blipFill rotWithShape="1">
                <a:blip r:embed="rId5"/>
                <a:stretch>
                  <a:fillRect l="-191" t="-1949" r="-191" b="-1949"/>
                </a:stretch>
              </a:blipFill>
              <a:ln w="38100">
                <a:solidFill>
                  <a:srgbClr val="FFFF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401703" y="330815"/>
            <a:ext cx="10527954" cy="67495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b="1" dirty="0" smtClean="0">
                <a:solidFill>
                  <a:srgbClr val="C00000"/>
                </a:solidFill>
              </a:rPr>
              <a:t>Aplicação: </a:t>
            </a:r>
            <a:r>
              <a:rPr lang="pt-BR" b="1" dirty="0" smtClean="0"/>
              <a:t>Circuito Integrador Inversor</a:t>
            </a:r>
            <a:endParaRPr lang="pt-BR" b="1" dirty="0" smtClean="0"/>
          </a:p>
        </p:txBody>
      </p:sp>
      <p:grpSp>
        <p:nvGrpSpPr>
          <p:cNvPr id="4" name="Grupo 3"/>
          <p:cNvGrpSpPr/>
          <p:nvPr/>
        </p:nvGrpSpPr>
        <p:grpSpPr>
          <a:xfrm>
            <a:off x="1807491" y="2933520"/>
            <a:ext cx="2688565" cy="1698305"/>
            <a:chOff x="1603348" y="3775941"/>
            <a:chExt cx="2688565" cy="1698305"/>
          </a:xfrm>
        </p:grpSpPr>
        <p:sp>
          <p:nvSpPr>
            <p:cNvPr id="5" name="Triângulo isósceles 4"/>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195134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 name="CaixaDeTexto 12"/>
            <p:cNvSpPr txBox="1"/>
            <p:nvPr/>
          </p:nvSpPr>
          <p:spPr>
            <a:xfrm>
              <a:off x="1603348" y="4606785"/>
              <a:ext cx="453714" cy="461665"/>
            </a:xfrm>
            <a:prstGeom prst="rect">
              <a:avLst/>
            </a:prstGeom>
            <a:noFill/>
          </p:spPr>
          <p:txBody>
            <a:bodyPr wrap="none" rtlCol="0">
              <a:spAutoFit/>
            </a:bodyPr>
            <a:lstStyle/>
            <a:p>
              <a:r>
                <a:rPr lang="pt-BR" sz="2400" dirty="0" err="1" smtClean="0"/>
                <a:t>V</a:t>
              </a:r>
              <a:r>
                <a:rPr lang="pt-BR" sz="2400" baseline="-25000" dirty="0" err="1"/>
                <a:t>d</a:t>
              </a:r>
              <a:endParaRPr lang="pt-BR" sz="2400" dirty="0"/>
            </a:p>
          </p:txBody>
        </p:sp>
        <p:cxnSp>
          <p:nvCxnSpPr>
            <p:cNvPr id="14" name="Conector de Seta Reta 13"/>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5" name="CaixaDeTexto 14"/>
            <p:cNvSpPr txBox="1"/>
            <p:nvPr/>
          </p:nvSpPr>
          <p:spPr>
            <a:xfrm>
              <a:off x="1846753" y="3775941"/>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16" name="Grupo 15"/>
          <p:cNvGrpSpPr/>
          <p:nvPr/>
        </p:nvGrpSpPr>
        <p:grpSpPr>
          <a:xfrm>
            <a:off x="1003213" y="3376757"/>
            <a:ext cx="1381894" cy="255373"/>
            <a:chOff x="4112743" y="3509451"/>
            <a:chExt cx="1381894" cy="255373"/>
          </a:xfrm>
        </p:grpSpPr>
        <p:cxnSp>
          <p:nvCxnSpPr>
            <p:cNvPr id="17"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Retângulo 17"/>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9" name="Forma livre 18"/>
          <p:cNvSpPr/>
          <p:nvPr/>
        </p:nvSpPr>
        <p:spPr>
          <a:xfrm>
            <a:off x="3918204" y="2620445"/>
            <a:ext cx="717896" cy="1326292"/>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20" name="Forma livre 19"/>
          <p:cNvSpPr/>
          <p:nvPr/>
        </p:nvSpPr>
        <p:spPr>
          <a:xfrm>
            <a:off x="2477785" y="2617871"/>
            <a:ext cx="719663" cy="900498"/>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1" name="Conector Reto 43"/>
          <p:cNvCxnSpPr/>
          <p:nvPr/>
        </p:nvCxnSpPr>
        <p:spPr>
          <a:xfrm>
            <a:off x="2230651" y="4390524"/>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46"/>
          <p:cNvCxnSpPr/>
          <p:nvPr/>
        </p:nvCxnSpPr>
        <p:spPr>
          <a:xfrm>
            <a:off x="2170274" y="5057434"/>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CaixaDeTexto 22"/>
          <p:cNvSpPr txBox="1"/>
          <p:nvPr/>
        </p:nvSpPr>
        <p:spPr>
          <a:xfrm>
            <a:off x="3363353" y="2053625"/>
            <a:ext cx="348172" cy="461665"/>
          </a:xfrm>
          <a:prstGeom prst="rect">
            <a:avLst/>
          </a:prstGeom>
          <a:noFill/>
        </p:spPr>
        <p:txBody>
          <a:bodyPr wrap="none" rtlCol="0">
            <a:spAutoFit/>
          </a:bodyPr>
          <a:lstStyle/>
          <a:p>
            <a:r>
              <a:rPr lang="pt-BR" sz="2400" dirty="0" smtClean="0"/>
              <a:t>C</a:t>
            </a:r>
            <a:endParaRPr lang="pt-BR" sz="2400" dirty="0"/>
          </a:p>
        </p:txBody>
      </p:sp>
      <p:sp>
        <p:nvSpPr>
          <p:cNvPr id="24" name="CaixaDeTexto 23"/>
          <p:cNvSpPr txBox="1"/>
          <p:nvPr/>
        </p:nvSpPr>
        <p:spPr>
          <a:xfrm>
            <a:off x="1480748" y="2941929"/>
            <a:ext cx="351378" cy="461665"/>
          </a:xfrm>
          <a:prstGeom prst="rect">
            <a:avLst/>
          </a:prstGeom>
          <a:noFill/>
        </p:spPr>
        <p:txBody>
          <a:bodyPr wrap="none" rtlCol="0">
            <a:spAutoFit/>
          </a:bodyPr>
          <a:lstStyle/>
          <a:p>
            <a:r>
              <a:rPr lang="pt-BR" sz="2400" dirty="0" smtClean="0"/>
              <a:t>R</a:t>
            </a:r>
            <a:endParaRPr lang="pt-BR" sz="2400" dirty="0"/>
          </a:p>
        </p:txBody>
      </p:sp>
      <p:cxnSp>
        <p:nvCxnSpPr>
          <p:cNvPr id="25" name="Conector de Seta Reta 49"/>
          <p:cNvCxnSpPr/>
          <p:nvPr/>
        </p:nvCxnSpPr>
        <p:spPr>
          <a:xfrm>
            <a:off x="3282670" y="2878796"/>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6" name="CaixaDeTexto 25"/>
          <p:cNvSpPr txBox="1"/>
          <p:nvPr/>
        </p:nvSpPr>
        <p:spPr>
          <a:xfrm>
            <a:off x="3704075" y="2730740"/>
            <a:ext cx="359394" cy="461665"/>
          </a:xfrm>
          <a:prstGeom prst="rect">
            <a:avLst/>
          </a:prstGeom>
          <a:noFill/>
        </p:spPr>
        <p:txBody>
          <a:bodyPr wrap="none" rtlCol="0">
            <a:spAutoFit/>
          </a:bodyPr>
          <a:lstStyle/>
          <a:p>
            <a:r>
              <a:rPr lang="pt-BR" sz="2400" dirty="0" smtClean="0"/>
              <a:t>i</a:t>
            </a:r>
            <a:r>
              <a:rPr lang="pt-BR" sz="2400" baseline="-25000" dirty="0" smtClean="0"/>
              <a:t>2</a:t>
            </a:r>
            <a:endParaRPr lang="pt-BR" sz="2400" dirty="0"/>
          </a:p>
        </p:txBody>
      </p:sp>
      <p:sp>
        <p:nvSpPr>
          <p:cNvPr id="27" name="CaixaDeTexto 26"/>
          <p:cNvSpPr txBox="1"/>
          <p:nvPr/>
        </p:nvSpPr>
        <p:spPr>
          <a:xfrm>
            <a:off x="527624" y="3266174"/>
            <a:ext cx="513282" cy="461665"/>
          </a:xfrm>
          <a:prstGeom prst="rect">
            <a:avLst/>
          </a:prstGeom>
          <a:noFill/>
        </p:spPr>
        <p:txBody>
          <a:bodyPr wrap="none" rtlCol="0">
            <a:spAutoFit/>
          </a:bodyPr>
          <a:lstStyle/>
          <a:p>
            <a:r>
              <a:rPr lang="pt-BR" sz="2400" dirty="0" err="1" smtClean="0"/>
              <a:t>V</a:t>
            </a:r>
            <a:r>
              <a:rPr lang="pt-BR" sz="2400" baseline="-25000" dirty="0" err="1" smtClean="0"/>
              <a:t>in</a:t>
            </a:r>
            <a:endParaRPr lang="pt-BR" sz="2400" dirty="0"/>
          </a:p>
        </p:txBody>
      </p:sp>
      <p:sp>
        <p:nvSpPr>
          <p:cNvPr id="28" name="Forma livre 27"/>
          <p:cNvSpPr/>
          <p:nvPr/>
        </p:nvSpPr>
        <p:spPr>
          <a:xfrm>
            <a:off x="2453461" y="4020182"/>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29" name="Forma livre 28"/>
          <p:cNvSpPr/>
          <p:nvPr/>
        </p:nvSpPr>
        <p:spPr>
          <a:xfrm>
            <a:off x="722764" y="3591962"/>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30" name="Grupo 29"/>
          <p:cNvGrpSpPr/>
          <p:nvPr/>
        </p:nvGrpSpPr>
        <p:grpSpPr>
          <a:xfrm>
            <a:off x="3162925" y="2438811"/>
            <a:ext cx="756638" cy="371649"/>
            <a:chOff x="6583958" y="4225065"/>
            <a:chExt cx="756638" cy="371649"/>
          </a:xfrm>
        </p:grpSpPr>
        <p:cxnSp>
          <p:nvCxnSpPr>
            <p:cNvPr id="31" name="Conector Reto 14"/>
            <p:cNvCxnSpPr/>
            <p:nvPr/>
          </p:nvCxnSpPr>
          <p:spPr>
            <a:xfrm>
              <a:off x="6927267" y="4229187"/>
              <a:ext cx="0" cy="367527"/>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32" name="Conector Reto 34"/>
            <p:cNvCxnSpPr/>
            <p:nvPr/>
          </p:nvCxnSpPr>
          <p:spPr>
            <a:xfrm>
              <a:off x="6997287" y="4225065"/>
              <a:ext cx="0" cy="367527"/>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33"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9" name="Forma livre 38"/>
          <p:cNvSpPr/>
          <p:nvPr/>
        </p:nvSpPr>
        <p:spPr>
          <a:xfrm>
            <a:off x="3047139" y="2129353"/>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40" name="Forma livre 39"/>
          <p:cNvSpPr/>
          <p:nvPr/>
        </p:nvSpPr>
        <p:spPr>
          <a:xfrm>
            <a:off x="1314609" y="2882732"/>
            <a:ext cx="818606" cy="386508"/>
          </a:xfrm>
          <a:custGeom>
            <a:avLst/>
            <a:gdLst>
              <a:gd name="connsiteX0" fmla="*/ 818606 w 818606"/>
              <a:gd name="connsiteY0" fmla="*/ 360382 h 386508"/>
              <a:gd name="connsiteX1" fmla="*/ 566058 w 818606"/>
              <a:gd name="connsiteY1" fmla="*/ 116542 h 386508"/>
              <a:gd name="connsiteX2" fmla="*/ 252549 w 818606"/>
              <a:gd name="connsiteY2" fmla="*/ 12039 h 386508"/>
              <a:gd name="connsiteX3" fmla="*/ 0 w 818606"/>
              <a:gd name="connsiteY3" fmla="*/ 386508 h 386508"/>
            </a:gdLst>
            <a:ahLst/>
            <a:cxnLst>
              <a:cxn ang="0">
                <a:pos x="connsiteX0" y="connsiteY0"/>
              </a:cxn>
              <a:cxn ang="0">
                <a:pos x="connsiteX1" y="connsiteY1"/>
              </a:cxn>
              <a:cxn ang="0">
                <a:pos x="connsiteX2" y="connsiteY2"/>
              </a:cxn>
              <a:cxn ang="0">
                <a:pos x="connsiteX3" y="connsiteY3"/>
              </a:cxn>
            </a:cxnLst>
            <a:rect l="l" t="t" r="r" b="b"/>
            <a:pathLst>
              <a:path w="818606" h="386508">
                <a:moveTo>
                  <a:pt x="818606" y="360382"/>
                </a:moveTo>
                <a:cubicBezTo>
                  <a:pt x="739503" y="267490"/>
                  <a:pt x="660401" y="174599"/>
                  <a:pt x="566058" y="116542"/>
                </a:cubicBezTo>
                <a:cubicBezTo>
                  <a:pt x="471715" y="58485"/>
                  <a:pt x="346892" y="-32955"/>
                  <a:pt x="252549" y="12039"/>
                </a:cubicBezTo>
                <a:cubicBezTo>
                  <a:pt x="158206" y="57033"/>
                  <a:pt x="79103" y="221770"/>
                  <a:pt x="0" y="38650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42" name="CaixaDeTexto 53"/>
              <p:cNvSpPr txBox="1"/>
              <p:nvPr/>
            </p:nvSpPr>
            <p:spPr>
              <a:xfrm>
                <a:off x="5665680" y="1083687"/>
                <a:ext cx="4895343" cy="46166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𝑖𝑛</m:t>
                          </m:r>
                        </m:sub>
                      </m:sSub>
                      <m:r>
                        <a:rPr lang="pt-BR" sz="2400" b="0" i="1" smtClean="0">
                          <a:latin typeface="Cambria Math" panose="02040503050406030204" pitchFamily="18" charset="0"/>
                        </a:rPr>
                        <m:t>(</m:t>
                      </m:r>
                      <m:r>
                        <a:rPr lang="pt-BR" sz="2400" b="0" i="1" smtClean="0">
                          <a:latin typeface="Cambria Math" panose="02040503050406030204" pitchFamily="18" charset="0"/>
                        </a:rPr>
                        <m:t>𝑠</m:t>
                      </m:r>
                      <m:r>
                        <a:rPr lang="pt-BR" sz="2400" b="0" i="1" smtClean="0">
                          <a:latin typeface="Cambria Math" panose="02040503050406030204" pitchFamily="18" charset="0"/>
                        </a:rPr>
                        <m:t>)=−</m:t>
                      </m:r>
                      <m:r>
                        <a:rPr lang="pt-BR" sz="2400" b="0" i="1" smtClean="0">
                          <a:latin typeface="Cambria Math" panose="02040503050406030204" pitchFamily="18" charset="0"/>
                        </a:rPr>
                        <m:t>𝑅</m:t>
                      </m:r>
                      <m:r>
                        <a:rPr lang="pt-BR" sz="2400" b="0" i="1" smtClean="0">
                          <a:latin typeface="Cambria Math" panose="02040503050406030204" pitchFamily="18" charset="0"/>
                        </a:rPr>
                        <m:t>(</m:t>
                      </m:r>
                      <m:r>
                        <a:rPr lang="pt-BR" sz="2400" b="0" i="1" smtClean="0">
                          <a:latin typeface="Cambria Math" panose="02040503050406030204" pitchFamily="18" charset="0"/>
                        </a:rPr>
                        <m:t>𝐶</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d>
                        <m:dPr>
                          <m:ctrlPr>
                            <a:rPr lang="pt-BR" sz="2400" b="0" i="1" smtClean="0">
                              <a:latin typeface="Cambria Math" panose="02040503050406030204" pitchFamily="18" charset="0"/>
                            </a:rPr>
                          </m:ctrlPr>
                        </m:dPr>
                        <m:e>
                          <m:r>
                            <a:rPr lang="pt-BR" sz="2400" b="0" i="1" smtClean="0">
                              <a:latin typeface="Cambria Math" panose="02040503050406030204" pitchFamily="18" charset="0"/>
                            </a:rPr>
                            <m:t>𝑠</m:t>
                          </m:r>
                        </m:e>
                      </m:d>
                      <m:r>
                        <a:rPr lang="pt-BR" sz="2400" b="0" i="1" smtClean="0">
                          <a:latin typeface="Cambria Math" panose="02040503050406030204" pitchFamily="18" charset="0"/>
                        </a:rPr>
                        <m:t>𝑠</m:t>
                      </m:r>
                      <m:r>
                        <a:rPr lang="pt-BR" sz="2400" b="0" i="1" smtClean="0">
                          <a:latin typeface="Cambria Math" panose="02040503050406030204" pitchFamily="18" charset="0"/>
                        </a:rPr>
                        <m:t>+</m:t>
                      </m:r>
                      <m:r>
                        <a:rPr lang="pt-BR" sz="2400" b="0" i="1" smtClean="0">
                          <a:latin typeface="Cambria Math" panose="02040503050406030204" pitchFamily="18" charset="0"/>
                        </a:rPr>
                        <m:t>𝐶</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d>
                        <m:dPr>
                          <m:ctrlPr>
                            <a:rPr lang="pt-BR" sz="2400" b="0" i="1" smtClean="0">
                              <a:latin typeface="Cambria Math" panose="02040503050406030204" pitchFamily="18" charset="0"/>
                            </a:rPr>
                          </m:ctrlPr>
                        </m:dPr>
                        <m:e>
                          <m:r>
                            <a:rPr lang="pt-BR" sz="2400" b="0" i="1" smtClean="0">
                              <a:latin typeface="Cambria Math" panose="02040503050406030204" pitchFamily="18" charset="0"/>
                            </a:rPr>
                            <m:t>0</m:t>
                          </m:r>
                          <m:r>
                            <a:rPr lang="pt-BR" sz="2400" b="0" i="1" smtClean="0">
                              <a:latin typeface="Cambria Math" panose="02040503050406030204" pitchFamily="18" charset="0"/>
                            </a:rPr>
                            <m:t>−</m:t>
                          </m:r>
                        </m:e>
                      </m:d>
                      <m:r>
                        <a:rPr lang="pt-BR" sz="2400" b="0" i="0" smtClean="0">
                          <a:latin typeface="Cambria Math" panose="02040503050406030204" pitchFamily="18" charset="0"/>
                        </a:rPr>
                        <m:t>)</m:t>
                      </m:r>
                    </m:oMath>
                  </m:oMathPara>
                </a14:m>
                <a:endParaRPr lang="pt-BR" dirty="0"/>
              </a:p>
            </p:txBody>
          </p:sp>
        </mc:Choice>
        <mc:Fallback>
          <p:sp>
            <p:nvSpPr>
              <p:cNvPr id="42" name="CaixaDeTexto 53"/>
              <p:cNvSpPr txBox="1">
                <a:spLocks noRot="1" noChangeAspect="1" noMove="1" noResize="1" noEditPoints="1" noAdjustHandles="1" noChangeArrowheads="1" noChangeShapeType="1" noTextEdit="1"/>
              </p:cNvSpPr>
              <p:nvPr/>
            </p:nvSpPr>
            <p:spPr>
              <a:xfrm>
                <a:off x="5665680" y="1083687"/>
                <a:ext cx="4895343" cy="461665"/>
              </a:xfrm>
              <a:prstGeom prst="rect">
                <a:avLst/>
              </a:prstGeom>
              <a:blipFill rotWithShape="1">
                <a:blip r:embed="rId1"/>
                <a:stretch>
                  <a:fillRect l="-4" t="-82" r="7" b="8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3" name="CaixaDeTexto 53"/>
              <p:cNvSpPr txBox="1"/>
              <p:nvPr/>
            </p:nvSpPr>
            <p:spPr>
              <a:xfrm>
                <a:off x="5100490" y="2045379"/>
                <a:ext cx="6703435" cy="809261"/>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d>
                        <m:dPr>
                          <m:ctrlPr>
                            <a:rPr lang="pt-BR" sz="2400" b="0" i="1" smtClean="0">
                              <a:latin typeface="Cambria Math" panose="02040503050406030204" pitchFamily="18" charset="0"/>
                            </a:rPr>
                          </m:ctrlPr>
                        </m:dPr>
                        <m:e>
                          <m:r>
                            <a:rPr lang="pt-BR" sz="2400" b="0" i="1" smtClean="0">
                              <a:latin typeface="Cambria Math" panose="02040503050406030204" pitchFamily="18" charset="0"/>
                            </a:rPr>
                            <m:t>𝑠</m:t>
                          </m:r>
                        </m:e>
                      </m:d>
                      <m:r>
                        <a:rPr lang="pt-BR" sz="2400" b="0" i="1" smtClean="0">
                          <a:latin typeface="Cambria Math" panose="02040503050406030204" pitchFamily="18" charset="0"/>
                        </a:rPr>
                        <m:t>=</m:t>
                      </m:r>
                      <m:f>
                        <m:fPr>
                          <m:ctrlPr>
                            <a:rPr lang="pt-BR" sz="2400" b="0" i="1" smtClean="0">
                              <a:latin typeface="Cambria Math" panose="02040503050406030204" pitchFamily="18" charset="0"/>
                            </a:rPr>
                          </m:ctrlPr>
                        </m:fPr>
                        <m:num>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m:t>
                              </m:r>
                              <m:r>
                                <a:rPr lang="pt-BR" sz="2400" b="0" i="1" smtClean="0">
                                  <a:latin typeface="Cambria Math" panose="02040503050406030204" pitchFamily="18" charset="0"/>
                                </a:rPr>
                                <m:t>𝑉</m:t>
                              </m:r>
                            </m:e>
                            <m:sub>
                              <m:r>
                                <a:rPr lang="pt-BR" sz="2400" b="0" i="1" smtClean="0">
                                  <a:latin typeface="Cambria Math" panose="02040503050406030204" pitchFamily="18" charset="0"/>
                                </a:rPr>
                                <m:t>𝑖𝑛</m:t>
                              </m:r>
                            </m:sub>
                          </m:sSub>
                          <m:r>
                            <a:rPr lang="pt-BR" sz="2400" b="0" i="1" smtClean="0">
                              <a:latin typeface="Cambria Math" panose="02040503050406030204" pitchFamily="18" charset="0"/>
                            </a:rPr>
                            <m:t>+</m:t>
                          </m:r>
                          <m:r>
                            <a:rPr lang="pt-BR" sz="2400" b="0" i="1" smtClean="0">
                              <a:latin typeface="Cambria Math" panose="02040503050406030204" pitchFamily="18" charset="0"/>
                            </a:rPr>
                            <m:t>𝑅𝐶</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d>
                            <m:dPr>
                              <m:ctrlPr>
                                <a:rPr lang="pt-BR" sz="2400" b="0" i="1" smtClean="0">
                                  <a:latin typeface="Cambria Math" panose="02040503050406030204" pitchFamily="18" charset="0"/>
                                </a:rPr>
                              </m:ctrlPr>
                            </m:dPr>
                            <m:e>
                              <m:r>
                                <a:rPr lang="pt-BR" sz="2400" b="0" i="1" smtClean="0">
                                  <a:latin typeface="Cambria Math" panose="02040503050406030204" pitchFamily="18" charset="0"/>
                                </a:rPr>
                                <m:t>0</m:t>
                              </m:r>
                              <m:r>
                                <a:rPr lang="pt-BR" sz="2400" b="0" i="1" smtClean="0">
                                  <a:latin typeface="Cambria Math" panose="02040503050406030204" pitchFamily="18" charset="0"/>
                                </a:rPr>
                                <m:t>−</m:t>
                              </m:r>
                            </m:e>
                          </m:d>
                        </m:num>
                        <m:den>
                          <m:r>
                            <a:rPr lang="pt-BR" sz="2400" b="0" i="1" smtClean="0">
                              <a:latin typeface="Cambria Math" panose="02040503050406030204" pitchFamily="18" charset="0"/>
                            </a:rPr>
                            <m:t>𝑅𝐶𝑠</m:t>
                          </m:r>
                        </m:den>
                      </m:f>
                      <m:r>
                        <a:rPr lang="pt-BR" sz="2400" b="0" i="0" smtClean="0">
                          <a:latin typeface="Cambria Math" panose="02040503050406030204" pitchFamily="18" charset="0"/>
                        </a:rPr>
                        <m:t>=−</m:t>
                      </m:r>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1</m:t>
                          </m:r>
                        </m:num>
                        <m:den>
                          <m:r>
                            <a:rPr lang="pt-BR" sz="2400" b="0" i="1" smtClean="0">
                              <a:latin typeface="Cambria Math" panose="02040503050406030204" pitchFamily="18" charset="0"/>
                            </a:rPr>
                            <m:t>𝑅𝐶</m:t>
                          </m:r>
                        </m:den>
                      </m:f>
                      <m:f>
                        <m:fPr>
                          <m:ctrlPr>
                            <a:rPr lang="pt-BR" sz="2400" b="0" i="1" smtClean="0">
                              <a:latin typeface="Cambria Math" panose="02040503050406030204" pitchFamily="18" charset="0"/>
                            </a:rPr>
                          </m:ctrlPr>
                        </m:fPr>
                        <m:num>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𝑖𝑛</m:t>
                              </m:r>
                            </m:sub>
                          </m:sSub>
                        </m:num>
                        <m:den>
                          <m:r>
                            <a:rPr lang="pt-BR" sz="2400" b="0" i="1" smtClean="0">
                              <a:latin typeface="Cambria Math" panose="02040503050406030204" pitchFamily="18" charset="0"/>
                            </a:rPr>
                            <m:t>𝑠</m:t>
                          </m:r>
                        </m:den>
                      </m:f>
                      <m:r>
                        <a:rPr lang="pt-BR" sz="2400" b="0" i="1" smtClean="0">
                          <a:latin typeface="Cambria Math" panose="02040503050406030204" pitchFamily="18" charset="0"/>
                        </a:rPr>
                        <m:t>+</m:t>
                      </m:r>
                      <m:f>
                        <m:fPr>
                          <m:ctrlPr>
                            <a:rPr lang="pt-BR" sz="2400" b="0" i="1" smtClean="0">
                              <a:latin typeface="Cambria Math" panose="02040503050406030204" pitchFamily="18" charset="0"/>
                            </a:rPr>
                          </m:ctrlPr>
                        </m:fPr>
                        <m:num>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r>
                            <a:rPr lang="pt-BR" sz="2400" b="0" i="1" smtClean="0">
                              <a:latin typeface="Cambria Math" panose="02040503050406030204" pitchFamily="18" charset="0"/>
                            </a:rPr>
                            <m:t>(</m:t>
                          </m:r>
                          <m:r>
                            <a:rPr lang="pt-BR" sz="2400" b="0" i="1" smtClean="0">
                              <a:latin typeface="Cambria Math" panose="02040503050406030204" pitchFamily="18" charset="0"/>
                            </a:rPr>
                            <m:t>0</m:t>
                          </m:r>
                          <m:r>
                            <a:rPr lang="pt-BR" sz="2400" b="0" i="1" smtClean="0">
                              <a:latin typeface="Cambria Math" panose="02040503050406030204" pitchFamily="18" charset="0"/>
                            </a:rPr>
                            <m:t>−)</m:t>
                          </m:r>
                        </m:num>
                        <m:den>
                          <m:r>
                            <a:rPr lang="pt-BR" sz="2400" b="0" i="1" smtClean="0">
                              <a:latin typeface="Cambria Math" panose="02040503050406030204" pitchFamily="18" charset="0"/>
                            </a:rPr>
                            <m:t>𝑠</m:t>
                          </m:r>
                        </m:den>
                      </m:f>
                    </m:oMath>
                  </m:oMathPara>
                </a14:m>
                <a:endParaRPr lang="pt-BR" dirty="0"/>
              </a:p>
            </p:txBody>
          </p:sp>
        </mc:Choice>
        <mc:Fallback>
          <p:sp>
            <p:nvSpPr>
              <p:cNvPr id="43" name="CaixaDeTexto 53"/>
              <p:cNvSpPr txBox="1">
                <a:spLocks noRot="1" noChangeAspect="1" noMove="1" noResize="1" noEditPoints="1" noAdjustHandles="1" noChangeArrowheads="1" noChangeShapeType="1" noTextEdit="1"/>
              </p:cNvSpPr>
              <p:nvPr/>
            </p:nvSpPr>
            <p:spPr>
              <a:xfrm>
                <a:off x="5100490" y="2045379"/>
                <a:ext cx="6703435" cy="809261"/>
              </a:xfrm>
              <a:prstGeom prst="rect">
                <a:avLst/>
              </a:prstGeom>
              <a:blipFill rotWithShape="1">
                <a:blip r:embed="rId2"/>
                <a:stretch>
                  <a:fillRect l="-3" t="-5" r="8" b="39"/>
                </a:stretch>
              </a:blipFill>
            </p:spPr>
            <p:txBody>
              <a:bodyPr/>
              <a:lstStyle/>
              <a:p>
                <a:r>
                  <a:rPr lang="pt-BR" altLang="en-US">
                    <a:noFill/>
                  </a:rPr>
                  <a:t> </a:t>
                </a:r>
              </a:p>
            </p:txBody>
          </p:sp>
        </mc:Fallback>
      </mc:AlternateContent>
      <p:sp>
        <p:nvSpPr>
          <p:cNvPr id="44" name="CaixaDeTexto 43"/>
          <p:cNvSpPr txBox="1"/>
          <p:nvPr/>
        </p:nvSpPr>
        <p:spPr>
          <a:xfrm>
            <a:off x="7574280" y="3312160"/>
            <a:ext cx="1755775" cy="829945"/>
          </a:xfrm>
          <a:prstGeom prst="rect">
            <a:avLst/>
          </a:prstGeom>
          <a:noFill/>
        </p:spPr>
        <p:txBody>
          <a:bodyPr wrap="square" rtlCol="0">
            <a:spAutoFit/>
          </a:bodyPr>
          <a:lstStyle/>
          <a:p>
            <a:pPr algn="ctr"/>
            <a:r>
              <a:rPr lang="pt-BR" sz="2400" dirty="0" smtClean="0">
                <a:latin typeface="Comic Sans MS" panose="030F0702030302020204" pitchFamily="66" charset="0"/>
                <a:cs typeface="Comic Sans MS" panose="030F0702030302020204" pitchFamily="66" charset="0"/>
              </a:rPr>
              <a:t>Depende da entrada</a:t>
            </a:r>
            <a:endParaRPr lang="pt-BR" sz="2400" dirty="0">
              <a:latin typeface="Comic Sans MS" panose="030F0702030302020204" pitchFamily="66" charset="0"/>
              <a:cs typeface="Comic Sans MS" panose="030F0702030302020204" pitchFamily="66" charset="0"/>
            </a:endParaRPr>
          </a:p>
        </p:txBody>
      </p:sp>
      <p:sp>
        <p:nvSpPr>
          <p:cNvPr id="45" name="CaixaDeTexto 44"/>
          <p:cNvSpPr txBox="1"/>
          <p:nvPr/>
        </p:nvSpPr>
        <p:spPr>
          <a:xfrm>
            <a:off x="9523095" y="3942715"/>
            <a:ext cx="2557780" cy="829945"/>
          </a:xfrm>
          <a:prstGeom prst="rect">
            <a:avLst/>
          </a:prstGeom>
          <a:noFill/>
        </p:spPr>
        <p:txBody>
          <a:bodyPr wrap="square" rtlCol="0">
            <a:spAutoFit/>
          </a:bodyPr>
          <a:lstStyle/>
          <a:p>
            <a:pPr algn="ctr"/>
            <a:r>
              <a:rPr lang="pt-BR" sz="2400" dirty="0" smtClean="0">
                <a:latin typeface="Comic Sans MS" panose="030F0702030302020204" pitchFamily="66" charset="0"/>
                <a:cs typeface="Comic Sans MS" panose="030F0702030302020204" pitchFamily="66" charset="0"/>
              </a:rPr>
              <a:t>Depende da condição inicial</a:t>
            </a:r>
            <a:endParaRPr lang="pt-BR" sz="2400" dirty="0">
              <a:latin typeface="Comic Sans MS" panose="030F0702030302020204" pitchFamily="66" charset="0"/>
              <a:cs typeface="Comic Sans MS" panose="030F0702030302020204" pitchFamily="66" charset="0"/>
            </a:endParaRPr>
          </a:p>
        </p:txBody>
      </p:sp>
      <p:sp>
        <p:nvSpPr>
          <p:cNvPr id="46" name="Forma livre 45"/>
          <p:cNvSpPr/>
          <p:nvPr/>
        </p:nvSpPr>
        <p:spPr>
          <a:xfrm>
            <a:off x="8581702" y="2835860"/>
            <a:ext cx="987228" cy="582627"/>
          </a:xfrm>
          <a:custGeom>
            <a:avLst/>
            <a:gdLst>
              <a:gd name="connsiteX0" fmla="*/ 987228 w 987228"/>
              <a:gd name="connsiteY0" fmla="*/ 0 h 582627"/>
              <a:gd name="connsiteX1" fmla="*/ 178025 w 987228"/>
              <a:gd name="connsiteY1" fmla="*/ 250853 h 582627"/>
              <a:gd name="connsiteX2" fmla="*/ 0 w 987228"/>
              <a:gd name="connsiteY2" fmla="*/ 582627 h 582627"/>
            </a:gdLst>
            <a:ahLst/>
            <a:cxnLst>
              <a:cxn ang="0">
                <a:pos x="connsiteX0" y="connsiteY0"/>
              </a:cxn>
              <a:cxn ang="0">
                <a:pos x="connsiteX1" y="connsiteY1"/>
              </a:cxn>
              <a:cxn ang="0">
                <a:pos x="connsiteX2" y="connsiteY2"/>
              </a:cxn>
            </a:cxnLst>
            <a:rect l="l" t="t" r="r" b="b"/>
            <a:pathLst>
              <a:path w="987228" h="582627">
                <a:moveTo>
                  <a:pt x="987228" y="0"/>
                </a:moveTo>
                <a:cubicBezTo>
                  <a:pt x="664895" y="76874"/>
                  <a:pt x="342563" y="153749"/>
                  <a:pt x="178025" y="250853"/>
                </a:cubicBezTo>
                <a:cubicBezTo>
                  <a:pt x="13487" y="347957"/>
                  <a:pt x="6743" y="465292"/>
                  <a:pt x="0" y="582627"/>
                </a:cubicBezTo>
              </a:path>
            </a:pathLst>
          </a:custGeom>
          <a:noFill/>
          <a:ln>
            <a:solidFill>
              <a:srgbClr val="C00000"/>
            </a:solidFill>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7" name="Forma livre 46"/>
          <p:cNvSpPr/>
          <p:nvPr/>
        </p:nvSpPr>
        <p:spPr>
          <a:xfrm>
            <a:off x="10929620" y="2787650"/>
            <a:ext cx="869315" cy="1202055"/>
          </a:xfrm>
          <a:custGeom>
            <a:avLst/>
            <a:gdLst>
              <a:gd name="connsiteX0" fmla="*/ 333198 w 869245"/>
              <a:gd name="connsiteY0" fmla="*/ 0 h 1562793"/>
              <a:gd name="connsiteX1" fmla="*/ 865212 w 869245"/>
              <a:gd name="connsiteY1" fmla="*/ 448887 h 1562793"/>
              <a:gd name="connsiteX2" fmla="*/ 83816 w 869245"/>
              <a:gd name="connsiteY2" fmla="*/ 1064029 h 1562793"/>
              <a:gd name="connsiteX3" fmla="*/ 58878 w 869245"/>
              <a:gd name="connsiteY3" fmla="*/ 1562793 h 1562793"/>
            </a:gdLst>
            <a:ahLst/>
            <a:cxnLst>
              <a:cxn ang="0">
                <a:pos x="connsiteX0" y="connsiteY0"/>
              </a:cxn>
              <a:cxn ang="0">
                <a:pos x="connsiteX1" y="connsiteY1"/>
              </a:cxn>
              <a:cxn ang="0">
                <a:pos x="connsiteX2" y="connsiteY2"/>
              </a:cxn>
              <a:cxn ang="0">
                <a:pos x="connsiteX3" y="connsiteY3"/>
              </a:cxn>
            </a:cxnLst>
            <a:rect l="l" t="t" r="r" b="b"/>
            <a:pathLst>
              <a:path w="869245" h="1562793">
                <a:moveTo>
                  <a:pt x="333198" y="0"/>
                </a:moveTo>
                <a:cubicBezTo>
                  <a:pt x="619987" y="135774"/>
                  <a:pt x="906776" y="271549"/>
                  <a:pt x="865212" y="448887"/>
                </a:cubicBezTo>
                <a:cubicBezTo>
                  <a:pt x="823648" y="626225"/>
                  <a:pt x="218205" y="878378"/>
                  <a:pt x="83816" y="1064029"/>
                </a:cubicBezTo>
                <a:cubicBezTo>
                  <a:pt x="-50573" y="1249680"/>
                  <a:pt x="4152" y="1406236"/>
                  <a:pt x="58878" y="1562793"/>
                </a:cubicBezTo>
              </a:path>
            </a:pathLst>
          </a:custGeom>
          <a:noFill/>
          <a:ln>
            <a:solidFill>
              <a:srgbClr val="C00000"/>
            </a:solidFill>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8" name="CaixaDeTexto 47"/>
          <p:cNvSpPr txBox="1"/>
          <p:nvPr/>
        </p:nvSpPr>
        <p:spPr>
          <a:xfrm>
            <a:off x="3971979" y="4826863"/>
            <a:ext cx="5161991" cy="461665"/>
          </a:xfrm>
          <a:prstGeom prst="rect">
            <a:avLst/>
          </a:prstGeom>
          <a:noFill/>
        </p:spPr>
        <p:txBody>
          <a:bodyPr wrap="none" rtlCol="0">
            <a:spAutoFit/>
          </a:bodyPr>
          <a:lstStyle/>
          <a:p>
            <a:r>
              <a:rPr lang="pt-BR" sz="2400" dirty="0" smtClean="0">
                <a:latin typeface="Comic Sans MS" panose="030F0702030302020204" pitchFamily="66" charset="0"/>
              </a:rPr>
              <a:t>Saída com condições iniciais nulas:</a:t>
            </a:r>
            <a:endParaRPr lang="pt-BR" sz="2400" dirty="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49" name="CaixaDeTexto 53"/>
              <p:cNvSpPr txBox="1"/>
              <p:nvPr/>
            </p:nvSpPr>
            <p:spPr>
              <a:xfrm>
                <a:off x="793115" y="5483225"/>
                <a:ext cx="6371590" cy="855345"/>
              </a:xfrm>
              <a:prstGeom prst="rect">
                <a:avLst/>
              </a:prstGeom>
              <a:noFill/>
            </p:spPr>
            <p:txBody>
              <a:bodyPr wrap="square" rtlCol="0">
                <a:spAutoFit/>
              </a:bodyPr>
              <a:lstStyle/>
              <a:p>
                <a14:m>
                  <m:oMath xmlns:m="http://schemas.openxmlformats.org/officeDocument/2006/math">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𝑉</m:t>
                        </m:r>
                      </m:e>
                      <m:sub>
                        <m:r>
                          <a:rPr lang="pt-BR" sz="3200" b="0" i="1" smtClean="0">
                            <a:latin typeface="Cambria Math" panose="02040503050406030204" pitchFamily="18" charset="0"/>
                          </a:rPr>
                          <m:t>0</m:t>
                        </m:r>
                      </m:sub>
                    </m:sSub>
                    <m:d>
                      <m:dPr>
                        <m:ctrlPr>
                          <a:rPr lang="pt-BR" sz="3200" b="0" i="1" smtClean="0">
                            <a:latin typeface="Cambria Math" panose="02040503050406030204" pitchFamily="18" charset="0"/>
                          </a:rPr>
                        </m:ctrlPr>
                      </m:dPr>
                      <m:e>
                        <m:r>
                          <a:rPr lang="pt-BR" sz="3200" b="0" i="1" smtClean="0">
                            <a:latin typeface="Cambria Math" panose="02040503050406030204" pitchFamily="18" charset="0"/>
                          </a:rPr>
                          <m:t>𝑠</m:t>
                        </m:r>
                      </m:e>
                    </m:d>
                    <m:r>
                      <a:rPr lang="pt-BR" sz="3200" b="0" i="1" smtClean="0">
                        <a:latin typeface="Cambria Math" panose="02040503050406030204" pitchFamily="18" charset="0"/>
                      </a:rPr>
                      <m:t>=−</m:t>
                    </m:r>
                    <m:f>
                      <m:fPr>
                        <m:ctrlPr>
                          <a:rPr lang="pt-BR" sz="3200" b="0" i="1" smtClean="0">
                            <a:latin typeface="Cambria Math" panose="02040503050406030204" pitchFamily="18" charset="0"/>
                          </a:rPr>
                        </m:ctrlPr>
                      </m:fPr>
                      <m:num>
                        <m:r>
                          <a:rPr lang="pt-BR" sz="3200" b="0" i="1" smtClean="0">
                            <a:latin typeface="Cambria Math" panose="02040503050406030204" pitchFamily="18" charset="0"/>
                          </a:rPr>
                          <m:t>1</m:t>
                        </m:r>
                      </m:num>
                      <m:den>
                        <m:r>
                          <a:rPr lang="pt-BR" sz="3200" b="0" i="1" smtClean="0">
                            <a:latin typeface="Cambria Math" panose="02040503050406030204" pitchFamily="18" charset="0"/>
                          </a:rPr>
                          <m:t>𝑅𝐶</m:t>
                        </m:r>
                      </m:den>
                    </m:f>
                    <m:f>
                      <m:fPr>
                        <m:ctrlPr>
                          <a:rPr lang="pt-BR" sz="3200" b="0" i="1" smtClean="0">
                            <a:latin typeface="Cambria Math" panose="02040503050406030204" pitchFamily="18" charset="0"/>
                          </a:rPr>
                        </m:ctrlPr>
                      </m:fPr>
                      <m:num>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𝑉</m:t>
                            </m:r>
                          </m:e>
                          <m:sub>
                            <m:r>
                              <a:rPr lang="pt-BR" sz="3200" b="0" i="1" smtClean="0">
                                <a:latin typeface="Cambria Math" panose="02040503050406030204" pitchFamily="18" charset="0"/>
                              </a:rPr>
                              <m:t>𝑖𝑛</m:t>
                            </m:r>
                          </m:sub>
                        </m:sSub>
                      </m:num>
                      <m:den>
                        <m:r>
                          <a:rPr lang="pt-BR" sz="3200" b="0" i="1" smtClean="0">
                            <a:latin typeface="Cambria Math" panose="02040503050406030204" pitchFamily="18" charset="0"/>
                          </a:rPr>
                          <m:t>𝑠</m:t>
                        </m:r>
                      </m:den>
                    </m:f>
                    <m:r>
                      <a:rPr lang="pt-BR" sz="3200" b="0" i="1" smtClean="0">
                        <a:latin typeface="Cambria Math" panose="02040503050406030204" pitchFamily="18" charset="0"/>
                      </a:rPr>
                      <m:t>   </m:t>
                    </m:r>
                    <m:r>
                      <a:rPr lang="en-US" altLang="pt-BR" sz="3200" b="0" i="1" smtClean="0">
                        <a:latin typeface="Cambria Math" panose="02040503050406030204" pitchFamily="18" charset="0"/>
                      </a:rPr>
                      <m:t>  </m:t>
                    </m:r>
                    <m:box>
                      <m:boxPr>
                        <m:noBreak m:val="on"/>
                        <m:ctrlPr>
                          <a:rPr lang="pt-BR" sz="3200" b="0" i="1" smtClean="0">
                            <a:latin typeface="Cambria Math" panose="02040503050406030204" pitchFamily="18" charset="0"/>
                            <a:cs typeface="Cambria Math" panose="02040503050406030204" pitchFamily="18" charset="0"/>
                          </a:rPr>
                        </m:ctrlPr>
                      </m:boxPr>
                      <m:e>
                        <m:groupChr>
                          <m:groupChrPr>
                            <m:chr m:val="⇒"/>
                            <m:pos m:val="top"/>
                            <m:ctrlPr>
                              <a:rPr lang="pt-BR" sz="3200" b="0" i="1" smtClean="0">
                                <a:latin typeface="Cambria Math" panose="02040503050406030204" pitchFamily="18" charset="0"/>
                                <a:cs typeface="Cambria Math" panose="02040503050406030204" pitchFamily="18" charset="0"/>
                              </a:rPr>
                            </m:ctrlPr>
                          </m:groupChrPr>
                          <m:e/>
                        </m:groupChr>
                      </m:e>
                    </m:box>
                    <m:r>
                      <a:rPr lang="pt-BR" sz="3200" b="0" i="1" smtClean="0">
                        <a:latin typeface="Cambria Math" panose="02040503050406030204" pitchFamily="18" charset="0"/>
                      </a:rPr>
                      <m:t> </m:t>
                    </m:r>
                    <m:r>
                      <a:rPr lang="en-US" altLang="pt-BR" sz="3200" b="0" i="1" smtClean="0">
                        <a:latin typeface="Cambria Math" panose="02040503050406030204" pitchFamily="18" charset="0"/>
                      </a:rPr>
                      <m:t>  </m:t>
                    </m:r>
                    <m:r>
                      <a:rPr lang="pt-BR" sz="3200" b="0" i="1" smtClean="0">
                        <a:latin typeface="Cambria Math" panose="02040503050406030204" pitchFamily="18" charset="0"/>
                      </a:rPr>
                      <m:t>  </m:t>
                    </m:r>
                    <m:f>
                      <m:fPr>
                        <m:ctrlPr>
                          <a:rPr lang="pt-BR" sz="3200" b="0" i="1" smtClean="0">
                            <a:latin typeface="Cambria Math" panose="02040503050406030204" pitchFamily="18" charset="0"/>
                          </a:rPr>
                        </m:ctrlPr>
                      </m:fPr>
                      <m:num>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𝑉</m:t>
                            </m:r>
                          </m:e>
                          <m:sub>
                            <m:r>
                              <a:rPr lang="pt-BR" sz="3200" b="0" i="1" smtClean="0">
                                <a:latin typeface="Cambria Math" panose="02040503050406030204" pitchFamily="18" charset="0"/>
                              </a:rPr>
                              <m:t>0</m:t>
                            </m:r>
                          </m:sub>
                        </m:sSub>
                      </m:num>
                      <m:den>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𝑉</m:t>
                            </m:r>
                          </m:e>
                          <m:sub>
                            <m:r>
                              <a:rPr lang="pt-BR" sz="3200" b="0" i="1" smtClean="0">
                                <a:latin typeface="Cambria Math" panose="02040503050406030204" pitchFamily="18" charset="0"/>
                              </a:rPr>
                              <m:t>𝑖𝑛</m:t>
                            </m:r>
                          </m:sub>
                        </m:sSub>
                      </m:den>
                    </m:f>
                    <m:r>
                      <a:rPr lang="pt-BR" sz="3200" b="0" i="1" smtClean="0">
                        <a:latin typeface="Cambria Math" panose="02040503050406030204" pitchFamily="18" charset="0"/>
                      </a:rPr>
                      <m:t>=−</m:t>
                    </m:r>
                    <m:f>
                      <m:fPr>
                        <m:ctrlPr>
                          <a:rPr lang="pt-BR" sz="3200" b="0" i="1" smtClean="0">
                            <a:latin typeface="Cambria Math" panose="02040503050406030204" pitchFamily="18" charset="0"/>
                          </a:rPr>
                        </m:ctrlPr>
                      </m:fPr>
                      <m:num>
                        <m:r>
                          <a:rPr lang="pt-BR" sz="3200" b="0" i="1" smtClean="0">
                            <a:latin typeface="Cambria Math" panose="02040503050406030204" pitchFamily="18" charset="0"/>
                          </a:rPr>
                          <m:t>1</m:t>
                        </m:r>
                      </m:num>
                      <m:den>
                        <m:r>
                          <a:rPr lang="pt-BR" sz="3200" b="0" i="1" smtClean="0">
                            <a:latin typeface="Cambria Math" panose="02040503050406030204" pitchFamily="18" charset="0"/>
                          </a:rPr>
                          <m:t>𝑅𝐶𝑠</m:t>
                        </m:r>
                      </m:den>
                    </m:f>
                  </m:oMath>
                </a14:m>
                <a:r>
                  <a:rPr lang="pt-BR" dirty="0" smtClean="0"/>
                  <a:t>   </a:t>
                </a:r>
                <a:endParaRPr lang="pt-BR" dirty="0"/>
              </a:p>
            </p:txBody>
          </p:sp>
        </mc:Choice>
        <mc:Fallback>
          <p:sp>
            <p:nvSpPr>
              <p:cNvPr id="49" name="CaixaDeTexto 53"/>
              <p:cNvSpPr txBox="1">
                <a:spLocks noRot="1" noChangeAspect="1" noMove="1" noResize="1" noEditPoints="1" noAdjustHandles="1" noChangeArrowheads="1" noChangeShapeType="1" noTextEdit="1"/>
              </p:cNvSpPr>
              <p:nvPr/>
            </p:nvSpPr>
            <p:spPr>
              <a:xfrm>
                <a:off x="793115" y="5483225"/>
                <a:ext cx="6371590" cy="855345"/>
              </a:xfrm>
              <a:prstGeom prst="rect">
                <a:avLst/>
              </a:prstGeom>
              <a:blipFill rotWithShape="1">
                <a:blip r:embed="rId3"/>
                <a:stretch>
                  <a:fillRect/>
                </a:stretch>
              </a:blipFill>
            </p:spPr>
            <p:txBody>
              <a:bodyPr/>
              <a:lstStyle/>
              <a:p>
                <a:r>
                  <a:rPr lang="pt-BR" altLang="en-US">
                    <a:noFill/>
                  </a:rPr>
                  <a:t> </a:t>
                </a:r>
              </a:p>
            </p:txBody>
          </p:sp>
        </mc:Fallback>
      </mc:AlternateContent>
      <p:sp>
        <p:nvSpPr>
          <p:cNvPr id="50" name="CaixaDeTexto 49"/>
          <p:cNvSpPr txBox="1"/>
          <p:nvPr/>
        </p:nvSpPr>
        <p:spPr>
          <a:xfrm>
            <a:off x="7574483" y="5701183"/>
            <a:ext cx="3634740" cy="460375"/>
          </a:xfrm>
          <a:prstGeom prst="rect">
            <a:avLst/>
          </a:prstGeom>
          <a:noFill/>
        </p:spPr>
        <p:txBody>
          <a:bodyPr wrap="none" rtlCol="0">
            <a:spAutoFit/>
          </a:bodyPr>
          <a:lstStyle/>
          <a:p>
            <a:r>
              <a:rPr lang="pt-BR" sz="2400" dirty="0" smtClean="0">
                <a:latin typeface="Comic Sans MS" panose="030F0702030302020204" pitchFamily="66" charset="0"/>
                <a:cs typeface="Comic Sans MS" panose="030F0702030302020204" pitchFamily="66" charset="0"/>
              </a:rPr>
              <a:t>Função de transferência</a:t>
            </a:r>
            <a:endParaRPr lang="pt-BR" sz="24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291320" y="6297930"/>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04" name="CaixaDeTexto 45"/>
              <p:cNvSpPr txBox="1"/>
              <p:nvPr/>
            </p:nvSpPr>
            <p:spPr>
              <a:xfrm>
                <a:off x="608965" y="436880"/>
                <a:ext cx="10887710" cy="147383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máximo ganho do amplificador emissor comum é </a:t>
                </a:r>
                <a14:m>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oMath>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4" name="CaixaDeTexto 45"/>
              <p:cNvSpPr txBox="1">
                <a:spLocks noRot="1" noChangeAspect="1" noMove="1" noResize="1" noEditPoints="1" noAdjustHandles="1" noChangeArrowheads="1" noChangeShapeType="1" noTextEdit="1"/>
              </p:cNvSpPr>
              <p:nvPr/>
            </p:nvSpPr>
            <p:spPr>
              <a:xfrm>
                <a:off x="608965" y="436880"/>
                <a:ext cx="10887710" cy="1473835"/>
              </a:xfrm>
              <a:prstGeom prst="rect">
                <a:avLst/>
              </a:prstGeom>
              <a:blipFill rotWithShape="1">
                <a:blip r:embed="rId1"/>
                <a:stretch>
                  <a:fillRect/>
                </a:stretch>
              </a:blipFill>
            </p:spPr>
            <p:txBody>
              <a:bodyPr/>
              <a:lstStyle/>
              <a:p>
                <a:r>
                  <a:rPr lang="pt-BR" altLang="en-US">
                    <a:noFill/>
                  </a:rPr>
                  <a:t> </a:t>
                </a:r>
              </a:p>
            </p:txBody>
          </p:sp>
        </mc:Fallback>
      </mc:AlternateContent>
      <p:sp>
        <p:nvSpPr>
          <p:cNvPr id="50" name="Retângulo arredondado 49"/>
          <p:cNvSpPr/>
          <p:nvPr/>
        </p:nvSpPr>
        <p:spPr>
          <a:xfrm>
            <a:off x="4845685" y="1861820"/>
            <a:ext cx="3157220" cy="210058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2" name="Conector Reto 74"/>
          <p:cNvCxnSpPr/>
          <p:nvPr/>
        </p:nvCxnSpPr>
        <p:spPr>
          <a:xfrm>
            <a:off x="6753225" y="311848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H="1">
            <a:off x="6049010" y="362521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V="1">
            <a:off x="6742430" y="219646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5" name="Grupo 74"/>
          <p:cNvGrpSpPr/>
          <p:nvPr/>
        </p:nvGrpSpPr>
        <p:grpSpPr>
          <a:xfrm>
            <a:off x="6560185" y="2566670"/>
            <a:ext cx="387350" cy="552450"/>
            <a:chOff x="7555792" y="2647951"/>
            <a:chExt cx="387626" cy="552342"/>
          </a:xfrm>
          <a:solidFill>
            <a:srgbClr val="00B0F0">
              <a:alpha val="97000"/>
            </a:srgbClr>
          </a:solidFill>
        </p:grpSpPr>
        <p:sp>
          <p:nvSpPr>
            <p:cNvPr id="76" name="Elipse 7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7"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8" name="Conector Reto 77"/>
          <p:cNvCxnSpPr/>
          <p:nvPr/>
        </p:nvCxnSpPr>
        <p:spPr>
          <a:xfrm rot="5400000" flipH="1">
            <a:off x="4965065" y="192786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5632450" y="201422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3" name="Caixa de Texto 23"/>
          <p:cNvSpPr txBox="1"/>
          <p:nvPr/>
        </p:nvSpPr>
        <p:spPr>
          <a:xfrm>
            <a:off x="6734810" y="228028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5210810" y="38461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84"/>
          <p:cNvSpPr txBox="1"/>
          <p:nvPr/>
        </p:nvSpPr>
        <p:spPr>
          <a:xfrm>
            <a:off x="4220845" y="218884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6" name="Conector Reto 85"/>
          <p:cNvCxnSpPr/>
          <p:nvPr/>
        </p:nvCxnSpPr>
        <p:spPr>
          <a:xfrm flipV="1">
            <a:off x="6734810" y="218948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flipH="1">
            <a:off x="5219700" y="3652520"/>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5222240" y="219583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89" name="Forma livre 88"/>
          <p:cNvSpPr/>
          <p:nvPr/>
        </p:nvSpPr>
        <p:spPr>
          <a:xfrm flipH="1" flipV="1">
            <a:off x="5293995" y="2335530"/>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90" name="Caixa de Texto 89"/>
              <p:cNvSpPr txBox="1"/>
              <p:nvPr/>
            </p:nvSpPr>
            <p:spPr>
              <a:xfrm>
                <a:off x="6729730" y="302260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90" name="Caixa de Texto 89"/>
              <p:cNvSpPr txBox="1">
                <a:spLocks noRot="1" noChangeAspect="1" noMove="1" noResize="1" noEditPoints="1" noAdjustHandles="1" noChangeArrowheads="1" noChangeShapeType="1" noTextEdit="1"/>
              </p:cNvSpPr>
              <p:nvPr/>
            </p:nvSpPr>
            <p:spPr>
              <a:xfrm>
                <a:off x="6729730" y="3022600"/>
                <a:ext cx="102108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94" name="Retângulo 93"/>
          <p:cNvSpPr/>
          <p:nvPr/>
        </p:nvSpPr>
        <p:spPr>
          <a:xfrm rot="5400000" flipH="1">
            <a:off x="4967605" y="2658110"/>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95" name="Caixa de Texto 94"/>
              <p:cNvSpPr txBox="1"/>
              <p:nvPr/>
            </p:nvSpPr>
            <p:spPr>
              <a:xfrm>
                <a:off x="5324475" y="2566670"/>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5" name="Caixa de Texto 94"/>
              <p:cNvSpPr txBox="1">
                <a:spLocks noRot="1" noChangeAspect="1" noMove="1" noResize="1" noEditPoints="1" noAdjustHandles="1" noChangeArrowheads="1" noChangeShapeType="1" noTextEdit="1"/>
              </p:cNvSpPr>
              <p:nvPr/>
            </p:nvSpPr>
            <p:spPr>
              <a:xfrm>
                <a:off x="5324475" y="2566670"/>
                <a:ext cx="534035" cy="46037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96" name="Grupo 95"/>
          <p:cNvGrpSpPr/>
          <p:nvPr/>
        </p:nvGrpSpPr>
        <p:grpSpPr>
          <a:xfrm rot="5400000" flipH="1">
            <a:off x="7120610" y="2826896"/>
            <a:ext cx="1476000" cy="234950"/>
            <a:chOff x="3945271" y="3524056"/>
            <a:chExt cx="1476144" cy="255373"/>
          </a:xfrm>
        </p:grpSpPr>
        <p:cxnSp>
          <p:nvCxnSpPr>
            <p:cNvPr id="97"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8" name="Retângulo 9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99" name="Grupo 98"/>
          <p:cNvGrpSpPr/>
          <p:nvPr/>
        </p:nvGrpSpPr>
        <p:grpSpPr>
          <a:xfrm flipH="1">
            <a:off x="3366938" y="2100457"/>
            <a:ext cx="1274445" cy="234950"/>
            <a:chOff x="4152748" y="3524056"/>
            <a:chExt cx="1274569" cy="255373"/>
          </a:xfrm>
        </p:grpSpPr>
        <p:cxnSp>
          <p:nvCxnSpPr>
            <p:cNvPr id="10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5" name="Conector Reto 104"/>
          <p:cNvCxnSpPr/>
          <p:nvPr/>
        </p:nvCxnSpPr>
        <p:spPr>
          <a:xfrm>
            <a:off x="5895065" y="445380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105"/>
          <p:cNvCxnSpPr/>
          <p:nvPr/>
        </p:nvCxnSpPr>
        <p:spPr>
          <a:xfrm flipH="1">
            <a:off x="6049010" y="404241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Reto 106"/>
          <p:cNvCxnSpPr/>
          <p:nvPr/>
        </p:nvCxnSpPr>
        <p:spPr>
          <a:xfrm>
            <a:off x="3243721" y="218876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Elipse 107"/>
          <p:cNvSpPr/>
          <p:nvPr/>
        </p:nvSpPr>
        <p:spPr>
          <a:xfrm>
            <a:off x="3081020" y="283161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9" name="Forma livre 108"/>
          <p:cNvSpPr/>
          <p:nvPr/>
        </p:nvSpPr>
        <p:spPr>
          <a:xfrm>
            <a:off x="3129647" y="288841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0" name="Conector Reto 109"/>
          <p:cNvCxnSpPr/>
          <p:nvPr/>
        </p:nvCxnSpPr>
        <p:spPr>
          <a:xfrm rot="5400000">
            <a:off x="2940077" y="352476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Conector Reto 110"/>
          <p:cNvCxnSpPr/>
          <p:nvPr/>
        </p:nvCxnSpPr>
        <p:spPr>
          <a:xfrm>
            <a:off x="3114400" y="385944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Conector Reto 111"/>
          <p:cNvCxnSpPr/>
          <p:nvPr/>
        </p:nvCxnSpPr>
        <p:spPr>
          <a:xfrm>
            <a:off x="7274560" y="2189480"/>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Caixa de Texto 23"/>
          <p:cNvSpPr txBox="1"/>
          <p:nvPr/>
        </p:nvSpPr>
        <p:spPr>
          <a:xfrm>
            <a:off x="7884160" y="249428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4" name="Caixa de Texto 23"/>
          <p:cNvSpPr txBox="1"/>
          <p:nvPr/>
        </p:nvSpPr>
        <p:spPr>
          <a:xfrm>
            <a:off x="3549650" y="168021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5" name="CaixaDeTexto 47"/>
          <p:cNvSpPr txBox="1"/>
          <p:nvPr/>
        </p:nvSpPr>
        <p:spPr>
          <a:xfrm>
            <a:off x="2472073" y="3191236"/>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6" name="CaixaDeTexto 47"/>
          <p:cNvSpPr txBox="1"/>
          <p:nvPr/>
        </p:nvSpPr>
        <p:spPr>
          <a:xfrm>
            <a:off x="8229600" y="1666875"/>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117" name="Conector Reto 116"/>
          <p:cNvCxnSpPr/>
          <p:nvPr/>
        </p:nvCxnSpPr>
        <p:spPr>
          <a:xfrm flipV="1">
            <a:off x="3228975" y="219392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8" name="Grupo 117"/>
          <p:cNvGrpSpPr/>
          <p:nvPr/>
        </p:nvGrpSpPr>
        <p:grpSpPr>
          <a:xfrm rot="5400000" flipH="1">
            <a:off x="7902930" y="2793878"/>
            <a:ext cx="1476000" cy="234950"/>
            <a:chOff x="3952255" y="3524056"/>
            <a:chExt cx="1476144" cy="255373"/>
          </a:xfrm>
        </p:grpSpPr>
        <p:cxnSp>
          <p:nvCxnSpPr>
            <p:cNvPr id="119"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1" name="Retângulo 12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4" name="Grupo 123"/>
          <p:cNvGrpSpPr/>
          <p:nvPr/>
        </p:nvGrpSpPr>
        <p:grpSpPr>
          <a:xfrm rot="5400000" flipH="1">
            <a:off x="8730335" y="2816104"/>
            <a:ext cx="1476000" cy="234950"/>
            <a:chOff x="3929392" y="3524056"/>
            <a:chExt cx="1476144" cy="255373"/>
          </a:xfrm>
        </p:grpSpPr>
        <p:cxnSp>
          <p:nvCxnSpPr>
            <p:cNvPr id="125"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7" name="Conector Reto 126"/>
          <p:cNvCxnSpPr/>
          <p:nvPr/>
        </p:nvCxnSpPr>
        <p:spPr>
          <a:xfrm>
            <a:off x="6703695" y="3658235"/>
            <a:ext cx="277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8" name="Caixa de Texto 23"/>
          <p:cNvSpPr txBox="1"/>
          <p:nvPr/>
        </p:nvSpPr>
        <p:spPr>
          <a:xfrm>
            <a:off x="8576945" y="2574925"/>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29" name="Caixa de Texto 23"/>
          <p:cNvSpPr txBox="1"/>
          <p:nvPr/>
        </p:nvSpPr>
        <p:spPr>
          <a:xfrm>
            <a:off x="9505950" y="2519045"/>
            <a:ext cx="86042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5" name="Caixa de Texto 54"/>
              <p:cNvSpPr txBox="1"/>
              <p:nvPr/>
            </p:nvSpPr>
            <p:spPr>
              <a:xfrm>
                <a:off x="1261745" y="5156835"/>
                <a:ext cx="9494520" cy="963930"/>
              </a:xfrm>
              <a:prstGeom prst="rect">
                <a:avLst/>
              </a:prstGeom>
              <a:noFill/>
              <a:ln w="38100">
                <a:solidFill>
                  <a:srgbClr val="FFFF00"/>
                </a:solidFill>
              </a:ln>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altLang="pt-BR"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m:rPr>
                          <m:sty m:val="p"/>
                        </m:rPr>
                        <a:rPr lang="en-US" altLang="pt-BR"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ganho</m:t>
                      </m:r>
                      <m:r>
                        <a:rPr lang="en-US" altLang="pt-BR"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5" name="Caixa de Texto 54"/>
              <p:cNvSpPr txBox="1">
                <a:spLocks noRot="1" noChangeAspect="1" noMove="1" noResize="1" noEditPoints="1" noAdjustHandles="1" noChangeArrowheads="1" noChangeShapeType="1" noTextEdit="1"/>
              </p:cNvSpPr>
              <p:nvPr/>
            </p:nvSpPr>
            <p:spPr>
              <a:xfrm>
                <a:off x="1261745" y="5156835"/>
                <a:ext cx="9494520" cy="963930"/>
              </a:xfrm>
              <a:prstGeom prst="rect">
                <a:avLst/>
              </a:prstGeom>
              <a:blipFill rotWithShape="1">
                <a:blip r:embed="rId4"/>
                <a:stretch>
                  <a:fillRect l="-201" t="-1976" r="-201" b="-1976"/>
                </a:stretch>
              </a:blipFill>
              <a:ln w="38100">
                <a:solidFill>
                  <a:srgbClr val="FFFF00"/>
                </a:solidFill>
              </a:ln>
            </p:spPr>
            <p:txBody>
              <a:bodyPr/>
              <a:lstStyle/>
              <a:p>
                <a:r>
                  <a:rPr lang="pt-BR" altLang="en-US">
                    <a:noFill/>
                  </a:rPr>
                  <a:t> </a:t>
                </a:r>
              </a:p>
            </p:txBody>
          </p:sp>
        </mc:Fallback>
      </mc:AlternateContent>
      <p:sp>
        <p:nvSpPr>
          <p:cNvPr id="3" name="CaixaDeTexto 45"/>
          <p:cNvSpPr txBox="1"/>
          <p:nvPr/>
        </p:nvSpPr>
        <p:spPr>
          <a:xfrm>
            <a:off x="980440" y="4468495"/>
            <a:ext cx="10887710" cy="460375"/>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Veja que    (R</a:t>
            </a:r>
            <a:r>
              <a:rPr lang="pt-BR" altLang="en-US" sz="24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400" b="1" baseline="-25000"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solidFill>
                  <a:schemeClr val="tx1"/>
                </a:solidFill>
                <a:latin typeface="Arial" panose="020B0604020202020204" pitchFamily="34" charset="0"/>
                <a:ea typeface="SimSun" panose="02010600030101010101" pitchFamily="2" charset="-122"/>
                <a:cs typeface="Arial" panose="020B0604020202020204" pitchFamily="34" charset="0"/>
                <a:sym typeface="Symbol" panose="05050102010706020507" charset="0"/>
              </a:rPr>
              <a:t>≥</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a:t>
            </a:r>
            <a:r>
              <a:rPr lang="pt-BR" altLang="en-US" sz="2400" b="1" baseline="-25000"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            </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(R</a:t>
            </a:r>
            <a:r>
              <a:rPr lang="pt-BR" altLang="en-US" sz="24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4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4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DeTexto 45"/>
          <p:cNvSpPr txBox="1"/>
          <p:nvPr/>
        </p:nvSpPr>
        <p:spPr>
          <a:xfrm>
            <a:off x="6947535" y="6202680"/>
            <a:ext cx="4386580" cy="460375"/>
          </a:xfrm>
          <a:prstGeom prst="rect">
            <a:avLst/>
          </a:prstGeom>
          <a:noFill/>
        </p:spPr>
        <p:txBody>
          <a:bodyPr wrap="square" rtlCol="0">
            <a:spAutoFit/>
          </a:bodyPr>
          <a:p>
            <a:pPr indent="0" algn="l">
              <a:spcBef>
                <a:spcPts val="600"/>
              </a:spcBef>
              <a:spcAft>
                <a:spcPts val="600"/>
              </a:spcAft>
              <a:buFont typeface="+mj-lt"/>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r</a:t>
            </a:r>
            <a:r>
              <a:rPr lang="pt-BR" altLang="en-US" sz="2400" b="1" i="1" baseline="-25000"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pequeno</a:t>
            </a:r>
            <a:r>
              <a:rPr lang="pt-BR" altLang="en-US" sz="24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   </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400" b="1" i="1" dirty="0" smtClean="0">
                <a:latin typeface="Cambria" panose="02040503050406030204" charset="0"/>
                <a:ea typeface="Cambria Math" panose="02040503050406030204" pitchFamily="18" charset="0"/>
                <a:cs typeface="Cambria" panose="02040503050406030204" charset="0"/>
                <a:sym typeface="Symbol" panose="05050102010706020507" charset="0"/>
              </a:rPr>
              <a:t>r</a:t>
            </a:r>
            <a:r>
              <a:rPr lang="pt-BR" altLang="en-US" sz="24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0</a:t>
            </a:r>
            <a:r>
              <a:rPr lang="pt-BR" altLang="en-US" sz="24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grande </a:t>
            </a:r>
            <a:endParaRPr lang="pt-BR" altLang="en-US" sz="24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endParaRPr>
          </a:p>
        </p:txBody>
      </p:sp>
    </p:spTree>
  </p:cSld>
  <p:clrMapOvr>
    <a:masterClrMapping/>
  </p:clrMapOvr>
  <p:timing>
    <p:tnLst>
      <p:par>
        <p:cTn id="1" dur="indefinite" restart="never" nodeType="tmRoot"/>
      </p:par>
    </p:tnLst>
  </p:timing>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291320" y="6297930"/>
            <a:ext cx="2743200" cy="365125"/>
          </a:xfrm>
        </p:spPr>
        <p:txBody>
          <a:bodyPr/>
          <a:lstStyle/>
          <a:p>
            <a:fld id="{74F297BB-B745-4CAB-BE1D-CE4C89382949}" type="slidenum">
              <a:rPr lang="pt-BR" smtClean="0"/>
            </a:fld>
            <a:endParaRPr lang="pt-BR"/>
          </a:p>
        </p:txBody>
      </p:sp>
      <p:sp>
        <p:nvSpPr>
          <p:cNvPr id="104" name="CaixaDeTexto 45"/>
          <p:cNvSpPr txBox="1"/>
          <p:nvPr/>
        </p:nvSpPr>
        <p:spPr>
          <a:xfrm>
            <a:off x="605155" y="436880"/>
            <a:ext cx="10887710" cy="116840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ganho de corrente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0" name="Retângulo arredondado 49"/>
          <p:cNvSpPr/>
          <p:nvPr/>
        </p:nvSpPr>
        <p:spPr>
          <a:xfrm>
            <a:off x="4845685" y="2014220"/>
            <a:ext cx="3157220" cy="194818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2" name="Conector Reto 74"/>
          <p:cNvCxnSpPr/>
          <p:nvPr/>
        </p:nvCxnSpPr>
        <p:spPr>
          <a:xfrm>
            <a:off x="6753225" y="311848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H="1">
            <a:off x="6049010" y="362521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V="1">
            <a:off x="6742430" y="219646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5" name="Grupo 74"/>
          <p:cNvGrpSpPr/>
          <p:nvPr/>
        </p:nvGrpSpPr>
        <p:grpSpPr>
          <a:xfrm>
            <a:off x="6560185" y="2566670"/>
            <a:ext cx="387350" cy="552450"/>
            <a:chOff x="7555792" y="2647951"/>
            <a:chExt cx="387626" cy="552342"/>
          </a:xfrm>
          <a:solidFill>
            <a:srgbClr val="00B0F0">
              <a:alpha val="97000"/>
            </a:srgbClr>
          </a:solidFill>
        </p:grpSpPr>
        <p:sp>
          <p:nvSpPr>
            <p:cNvPr id="76" name="Elipse 7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7"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8" name="Conector Reto 77"/>
          <p:cNvCxnSpPr/>
          <p:nvPr/>
        </p:nvCxnSpPr>
        <p:spPr>
          <a:xfrm rot="5400000" flipH="1">
            <a:off x="4965065" y="192786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5632450" y="201422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3" name="Caixa de Texto 23"/>
          <p:cNvSpPr txBox="1"/>
          <p:nvPr/>
        </p:nvSpPr>
        <p:spPr>
          <a:xfrm>
            <a:off x="7442200" y="1684655"/>
            <a:ext cx="643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5293995" y="3846195"/>
            <a:ext cx="74993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84"/>
          <p:cNvSpPr txBox="1"/>
          <p:nvPr/>
        </p:nvSpPr>
        <p:spPr>
          <a:xfrm>
            <a:off x="4349750" y="2204720"/>
            <a:ext cx="62484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6" name="Conector Reto 85"/>
          <p:cNvCxnSpPr/>
          <p:nvPr/>
        </p:nvCxnSpPr>
        <p:spPr>
          <a:xfrm flipV="1">
            <a:off x="6734810" y="218948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flipH="1">
            <a:off x="5219700" y="3652520"/>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5222240" y="219583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89" name="Forma livre 88"/>
          <p:cNvSpPr/>
          <p:nvPr/>
        </p:nvSpPr>
        <p:spPr>
          <a:xfrm flipH="1" flipV="1">
            <a:off x="5293995" y="2335530"/>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90" name="Caixa de Texto 89"/>
              <p:cNvSpPr txBox="1"/>
              <p:nvPr/>
            </p:nvSpPr>
            <p:spPr>
              <a:xfrm>
                <a:off x="6729730" y="302260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90" name="Caixa de Texto 89"/>
              <p:cNvSpPr txBox="1">
                <a:spLocks noRot="1" noChangeAspect="1" noMove="1" noResize="1" noEditPoints="1" noAdjustHandles="1" noChangeArrowheads="1" noChangeShapeType="1" noTextEdit="1"/>
              </p:cNvSpPr>
              <p:nvPr/>
            </p:nvSpPr>
            <p:spPr>
              <a:xfrm>
                <a:off x="6729730" y="3022600"/>
                <a:ext cx="1021080" cy="460375"/>
              </a:xfrm>
              <a:prstGeom prst="rect">
                <a:avLst/>
              </a:prstGeom>
              <a:blipFill rotWithShape="1">
                <a:blip r:embed="rId1"/>
                <a:stretch>
                  <a:fillRect/>
                </a:stretch>
              </a:blipFill>
            </p:spPr>
            <p:txBody>
              <a:bodyPr/>
              <a:lstStyle/>
              <a:p>
                <a:r>
                  <a:rPr lang="pt-BR" altLang="en-US">
                    <a:noFill/>
                  </a:rPr>
                  <a:t> </a:t>
                </a:r>
              </a:p>
            </p:txBody>
          </p:sp>
        </mc:Fallback>
      </mc:AlternateContent>
      <p:sp>
        <p:nvSpPr>
          <p:cNvPr id="94" name="Retângulo 93"/>
          <p:cNvSpPr/>
          <p:nvPr/>
        </p:nvSpPr>
        <p:spPr>
          <a:xfrm rot="5400000" flipH="1">
            <a:off x="4982210" y="2658110"/>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95" name="Caixa de Texto 94"/>
              <p:cNvSpPr txBox="1"/>
              <p:nvPr/>
            </p:nvSpPr>
            <p:spPr>
              <a:xfrm>
                <a:off x="5324475" y="2566670"/>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5" name="Caixa de Texto 94"/>
              <p:cNvSpPr txBox="1">
                <a:spLocks noRot="1" noChangeAspect="1" noMove="1" noResize="1" noEditPoints="1" noAdjustHandles="1" noChangeArrowheads="1" noChangeShapeType="1" noTextEdit="1"/>
              </p:cNvSpPr>
              <p:nvPr/>
            </p:nvSpPr>
            <p:spPr>
              <a:xfrm>
                <a:off x="5324475" y="2566670"/>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96" name="Grupo 95"/>
          <p:cNvGrpSpPr/>
          <p:nvPr/>
        </p:nvGrpSpPr>
        <p:grpSpPr>
          <a:xfrm rot="5400000" flipH="1">
            <a:off x="7120610" y="2826896"/>
            <a:ext cx="1476000" cy="234950"/>
            <a:chOff x="3945271" y="3524056"/>
            <a:chExt cx="1476144" cy="255373"/>
          </a:xfrm>
        </p:grpSpPr>
        <p:cxnSp>
          <p:nvCxnSpPr>
            <p:cNvPr id="97"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8" name="Retângulo 9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99" name="Grupo 98"/>
          <p:cNvGrpSpPr/>
          <p:nvPr/>
        </p:nvGrpSpPr>
        <p:grpSpPr>
          <a:xfrm flipH="1">
            <a:off x="3366938" y="2100457"/>
            <a:ext cx="1274445" cy="234950"/>
            <a:chOff x="4152748" y="3524056"/>
            <a:chExt cx="1274569" cy="255373"/>
          </a:xfrm>
        </p:grpSpPr>
        <p:cxnSp>
          <p:nvCxnSpPr>
            <p:cNvPr id="10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5" name="Conector Reto 104"/>
          <p:cNvCxnSpPr/>
          <p:nvPr/>
        </p:nvCxnSpPr>
        <p:spPr>
          <a:xfrm>
            <a:off x="5895065" y="445380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105"/>
          <p:cNvCxnSpPr/>
          <p:nvPr/>
        </p:nvCxnSpPr>
        <p:spPr>
          <a:xfrm flipH="1">
            <a:off x="6049010" y="404241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Reto 106"/>
          <p:cNvCxnSpPr/>
          <p:nvPr/>
        </p:nvCxnSpPr>
        <p:spPr>
          <a:xfrm>
            <a:off x="3243721" y="218876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Elipse 107"/>
          <p:cNvSpPr/>
          <p:nvPr/>
        </p:nvSpPr>
        <p:spPr>
          <a:xfrm>
            <a:off x="3081020" y="283161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9" name="Forma livre 108"/>
          <p:cNvSpPr/>
          <p:nvPr/>
        </p:nvSpPr>
        <p:spPr>
          <a:xfrm>
            <a:off x="3129647" y="288841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0" name="Conector Reto 109"/>
          <p:cNvCxnSpPr/>
          <p:nvPr/>
        </p:nvCxnSpPr>
        <p:spPr>
          <a:xfrm rot="5400000">
            <a:off x="2940077" y="352476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Conector Reto 110"/>
          <p:cNvCxnSpPr/>
          <p:nvPr/>
        </p:nvCxnSpPr>
        <p:spPr>
          <a:xfrm>
            <a:off x="3114400" y="385944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Conector Reto 111"/>
          <p:cNvCxnSpPr/>
          <p:nvPr/>
        </p:nvCxnSpPr>
        <p:spPr>
          <a:xfrm>
            <a:off x="7274560" y="2189480"/>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Caixa de Texto 23"/>
          <p:cNvSpPr txBox="1"/>
          <p:nvPr/>
        </p:nvSpPr>
        <p:spPr>
          <a:xfrm>
            <a:off x="7884160" y="249428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4" name="Caixa de Texto 23"/>
          <p:cNvSpPr txBox="1"/>
          <p:nvPr/>
        </p:nvSpPr>
        <p:spPr>
          <a:xfrm>
            <a:off x="3549650" y="168021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5" name="CaixaDeTexto 47"/>
          <p:cNvSpPr txBox="1"/>
          <p:nvPr/>
        </p:nvSpPr>
        <p:spPr>
          <a:xfrm>
            <a:off x="2472073" y="3191236"/>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6" name="CaixaDeTexto 47"/>
          <p:cNvSpPr txBox="1"/>
          <p:nvPr/>
        </p:nvSpPr>
        <p:spPr>
          <a:xfrm>
            <a:off x="9585960" y="1758315"/>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117" name="Conector Reto 116"/>
          <p:cNvCxnSpPr/>
          <p:nvPr/>
        </p:nvCxnSpPr>
        <p:spPr>
          <a:xfrm flipV="1">
            <a:off x="3228975" y="219392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8" name="Grupo 117"/>
          <p:cNvGrpSpPr/>
          <p:nvPr/>
        </p:nvGrpSpPr>
        <p:grpSpPr>
          <a:xfrm rot="5400000" flipH="1">
            <a:off x="7902930" y="2793878"/>
            <a:ext cx="1476000" cy="234950"/>
            <a:chOff x="3952255" y="3524056"/>
            <a:chExt cx="1476144" cy="255373"/>
          </a:xfrm>
        </p:grpSpPr>
        <p:cxnSp>
          <p:nvCxnSpPr>
            <p:cNvPr id="119"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1" name="Retângulo 12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4" name="Grupo 123"/>
          <p:cNvGrpSpPr/>
          <p:nvPr/>
        </p:nvGrpSpPr>
        <p:grpSpPr>
          <a:xfrm rot="5400000" flipH="1">
            <a:off x="8730335" y="2816104"/>
            <a:ext cx="1476000" cy="234950"/>
            <a:chOff x="3929392" y="3524056"/>
            <a:chExt cx="1476144" cy="255373"/>
          </a:xfrm>
        </p:grpSpPr>
        <p:cxnSp>
          <p:nvCxnSpPr>
            <p:cNvPr id="125"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7" name="Conector Reto 126"/>
          <p:cNvCxnSpPr/>
          <p:nvPr/>
        </p:nvCxnSpPr>
        <p:spPr>
          <a:xfrm>
            <a:off x="6718935" y="3658235"/>
            <a:ext cx="277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8" name="Caixa de Texto 23"/>
          <p:cNvSpPr txBox="1"/>
          <p:nvPr/>
        </p:nvSpPr>
        <p:spPr>
          <a:xfrm>
            <a:off x="8576945" y="2574925"/>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29" name="Caixa de Texto 23"/>
          <p:cNvSpPr txBox="1"/>
          <p:nvPr/>
        </p:nvSpPr>
        <p:spPr>
          <a:xfrm>
            <a:off x="9505950" y="2519045"/>
            <a:ext cx="86042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34" name="Conector de Seta Reta 44"/>
          <p:cNvCxnSpPr/>
          <p:nvPr/>
        </p:nvCxnSpPr>
        <p:spPr>
          <a:xfrm rot="5400000" flipH="1">
            <a:off x="8640545" y="166191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 name="Conector de Seta Reta 44"/>
          <p:cNvCxnSpPr/>
          <p:nvPr/>
        </p:nvCxnSpPr>
        <p:spPr>
          <a:xfrm rot="16200000">
            <a:off x="3723740" y="209307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5" name="CaixaDeTexto 47"/>
          <p:cNvSpPr txBox="1"/>
          <p:nvPr/>
        </p:nvSpPr>
        <p:spPr>
          <a:xfrm>
            <a:off x="8402955" y="1497330"/>
            <a:ext cx="475615"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i</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sp>
        <p:nvSpPr>
          <p:cNvPr id="6" name="CaixaDeTexto 47"/>
          <p:cNvSpPr txBox="1"/>
          <p:nvPr/>
        </p:nvSpPr>
        <p:spPr>
          <a:xfrm>
            <a:off x="3519805" y="2366645"/>
            <a:ext cx="475615"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i</a:t>
            </a:r>
            <a:r>
              <a:rPr lang="pt-BR" sz="2800" i="1" baseline="-25000" dirty="0" smtClean="0">
                <a:latin typeface="Century Schoolbook" panose="02040604050505020304" pitchFamily="18" charset="0"/>
                <a:ea typeface="Cambria Math" panose="02040503050406030204" pitchFamily="18" charset="0"/>
              </a:rPr>
              <a:t>s</a:t>
            </a:r>
            <a:endParaRPr lang="pt-BR" sz="2800" i="1" baseline="-25000"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54" name="Caixa de Texto 53"/>
              <p:cNvSpPr txBox="1"/>
              <p:nvPr/>
            </p:nvSpPr>
            <p:spPr>
              <a:xfrm>
                <a:off x="1077595" y="4560570"/>
                <a:ext cx="2917190"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4" name="Caixa de Texto 53"/>
              <p:cNvSpPr txBox="1">
                <a:spLocks noRot="1" noChangeAspect="1" noMove="1" noResize="1" noEditPoints="1" noAdjustHandles="1" noChangeArrowheads="1" noChangeShapeType="1" noTextEdit="1"/>
              </p:cNvSpPr>
              <p:nvPr/>
            </p:nvSpPr>
            <p:spPr>
              <a:xfrm>
                <a:off x="1077595" y="4560570"/>
                <a:ext cx="2917190" cy="521970"/>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Caixa de Texto 6"/>
              <p:cNvSpPr txBox="1"/>
              <p:nvPr/>
            </p:nvSpPr>
            <p:spPr>
              <a:xfrm>
                <a:off x="6560185" y="4369435"/>
                <a:ext cx="4752975" cy="90424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6560185" y="4369435"/>
                <a:ext cx="4752975" cy="90424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 name="Caixa de Texto 7"/>
              <p:cNvSpPr txBox="1"/>
              <p:nvPr/>
            </p:nvSpPr>
            <p:spPr>
              <a:xfrm>
                <a:off x="725805" y="5556250"/>
                <a:ext cx="5773420" cy="90424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 name="Caixa de Texto 7"/>
              <p:cNvSpPr txBox="1">
                <a:spLocks noRot="1" noChangeAspect="1" noMove="1" noResize="1" noEditPoints="1" noAdjustHandles="1" noChangeArrowheads="1" noChangeShapeType="1" noTextEdit="1"/>
              </p:cNvSpPr>
              <p:nvPr/>
            </p:nvSpPr>
            <p:spPr>
              <a:xfrm>
                <a:off x="725805" y="5556250"/>
                <a:ext cx="5773420" cy="904240"/>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 name="Caixa de Texto 9"/>
              <p:cNvSpPr txBox="1"/>
              <p:nvPr/>
            </p:nvSpPr>
            <p:spPr>
              <a:xfrm>
                <a:off x="6947535" y="5522595"/>
                <a:ext cx="4548505" cy="971550"/>
              </a:xfrm>
              <a:prstGeom prst="rect">
                <a:avLst/>
              </a:prstGeom>
              <a:noFill/>
              <a:ln w="25400">
                <a:solidFill>
                  <a:srgbClr val="C000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 name="Caixa de Texto 9"/>
              <p:cNvSpPr txBox="1">
                <a:spLocks noRot="1" noChangeAspect="1" noMove="1" noResize="1" noEditPoints="1" noAdjustHandles="1" noChangeArrowheads="1" noChangeShapeType="1" noTextEdit="1"/>
              </p:cNvSpPr>
              <p:nvPr/>
            </p:nvSpPr>
            <p:spPr>
              <a:xfrm>
                <a:off x="6947535" y="5522595"/>
                <a:ext cx="4548505" cy="971550"/>
              </a:xfrm>
              <a:prstGeom prst="rect">
                <a:avLst/>
              </a:prstGeom>
              <a:blipFill rotWithShape="1">
                <a:blip r:embed="rId6"/>
                <a:stretch>
                  <a:fillRect l="-279" t="-1307" r="-279" b="-1307"/>
                </a:stretch>
              </a:blipFill>
              <a:ln w="25400">
                <a:solidFill>
                  <a:srgbClr val="C000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291320" y="6297930"/>
            <a:ext cx="2743200" cy="365125"/>
          </a:xfrm>
        </p:spPr>
        <p:txBody>
          <a:bodyPr/>
          <a:lstStyle/>
          <a:p>
            <a:fld id="{74F297BB-B745-4CAB-BE1D-CE4C89382949}" type="slidenum">
              <a:rPr lang="pt-BR" smtClean="0"/>
            </a:fld>
            <a:endParaRPr lang="pt-BR"/>
          </a:p>
        </p:txBody>
      </p:sp>
      <p:sp>
        <p:nvSpPr>
          <p:cNvPr id="104" name="CaixaDeTexto 45"/>
          <p:cNvSpPr txBox="1"/>
          <p:nvPr/>
        </p:nvSpPr>
        <p:spPr>
          <a:xfrm>
            <a:off x="605155" y="436880"/>
            <a:ext cx="10887710" cy="116840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ganho de corrente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0" name="Retângulo arredondado 49"/>
          <p:cNvSpPr/>
          <p:nvPr/>
        </p:nvSpPr>
        <p:spPr>
          <a:xfrm>
            <a:off x="4845685" y="2014220"/>
            <a:ext cx="3157220" cy="194818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2" name="Conector Reto 74"/>
          <p:cNvCxnSpPr/>
          <p:nvPr/>
        </p:nvCxnSpPr>
        <p:spPr>
          <a:xfrm>
            <a:off x="6753225" y="311848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H="1">
            <a:off x="6049010" y="362521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V="1">
            <a:off x="6742430" y="219646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5" name="Grupo 74"/>
          <p:cNvGrpSpPr/>
          <p:nvPr/>
        </p:nvGrpSpPr>
        <p:grpSpPr>
          <a:xfrm>
            <a:off x="6560185" y="2566670"/>
            <a:ext cx="387350" cy="552450"/>
            <a:chOff x="7555792" y="2647951"/>
            <a:chExt cx="387626" cy="552342"/>
          </a:xfrm>
          <a:solidFill>
            <a:srgbClr val="00B0F0">
              <a:alpha val="97000"/>
            </a:srgbClr>
          </a:solidFill>
        </p:grpSpPr>
        <p:sp>
          <p:nvSpPr>
            <p:cNvPr id="76" name="Elipse 7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7"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8" name="Conector Reto 77"/>
          <p:cNvCxnSpPr/>
          <p:nvPr/>
        </p:nvCxnSpPr>
        <p:spPr>
          <a:xfrm rot="5400000" flipH="1">
            <a:off x="4965065" y="192786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5632450" y="201422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3" name="Caixa de Texto 23"/>
          <p:cNvSpPr txBox="1"/>
          <p:nvPr/>
        </p:nvSpPr>
        <p:spPr>
          <a:xfrm>
            <a:off x="6734810" y="228028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5210810" y="38461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84"/>
          <p:cNvSpPr txBox="1"/>
          <p:nvPr/>
        </p:nvSpPr>
        <p:spPr>
          <a:xfrm>
            <a:off x="4220845" y="218884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6" name="Conector Reto 85"/>
          <p:cNvCxnSpPr/>
          <p:nvPr/>
        </p:nvCxnSpPr>
        <p:spPr>
          <a:xfrm flipV="1">
            <a:off x="6734810" y="218948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flipH="1">
            <a:off x="5219700" y="3652520"/>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5222240" y="219583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89" name="Forma livre 88"/>
          <p:cNvSpPr/>
          <p:nvPr/>
        </p:nvSpPr>
        <p:spPr>
          <a:xfrm flipH="1" flipV="1">
            <a:off x="5293995" y="2335530"/>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90" name="Caixa de Texto 89"/>
              <p:cNvSpPr txBox="1"/>
              <p:nvPr/>
            </p:nvSpPr>
            <p:spPr>
              <a:xfrm>
                <a:off x="6729730" y="302260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90" name="Caixa de Texto 89"/>
              <p:cNvSpPr txBox="1">
                <a:spLocks noRot="1" noChangeAspect="1" noMove="1" noResize="1" noEditPoints="1" noAdjustHandles="1" noChangeArrowheads="1" noChangeShapeType="1" noTextEdit="1"/>
              </p:cNvSpPr>
              <p:nvPr/>
            </p:nvSpPr>
            <p:spPr>
              <a:xfrm>
                <a:off x="6729730" y="3022600"/>
                <a:ext cx="1021080" cy="460375"/>
              </a:xfrm>
              <a:prstGeom prst="rect">
                <a:avLst/>
              </a:prstGeom>
              <a:blipFill rotWithShape="1">
                <a:blip r:embed="rId1"/>
                <a:stretch>
                  <a:fillRect/>
                </a:stretch>
              </a:blipFill>
            </p:spPr>
            <p:txBody>
              <a:bodyPr/>
              <a:lstStyle/>
              <a:p>
                <a:r>
                  <a:rPr lang="pt-BR" altLang="en-US">
                    <a:noFill/>
                  </a:rPr>
                  <a:t> </a:t>
                </a:r>
              </a:p>
            </p:txBody>
          </p:sp>
        </mc:Fallback>
      </mc:AlternateContent>
      <p:sp>
        <p:nvSpPr>
          <p:cNvPr id="94" name="Retângulo 93"/>
          <p:cNvSpPr/>
          <p:nvPr/>
        </p:nvSpPr>
        <p:spPr>
          <a:xfrm rot="5400000" flipH="1">
            <a:off x="4982210" y="2658110"/>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95" name="Caixa de Texto 94"/>
              <p:cNvSpPr txBox="1"/>
              <p:nvPr/>
            </p:nvSpPr>
            <p:spPr>
              <a:xfrm>
                <a:off x="5324475" y="2566670"/>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5" name="Caixa de Texto 94"/>
              <p:cNvSpPr txBox="1">
                <a:spLocks noRot="1" noChangeAspect="1" noMove="1" noResize="1" noEditPoints="1" noAdjustHandles="1" noChangeArrowheads="1" noChangeShapeType="1" noTextEdit="1"/>
              </p:cNvSpPr>
              <p:nvPr/>
            </p:nvSpPr>
            <p:spPr>
              <a:xfrm>
                <a:off x="5324475" y="2566670"/>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96" name="Grupo 95"/>
          <p:cNvGrpSpPr/>
          <p:nvPr/>
        </p:nvGrpSpPr>
        <p:grpSpPr>
          <a:xfrm rot="5400000" flipH="1">
            <a:off x="7120610" y="2826896"/>
            <a:ext cx="1476000" cy="234950"/>
            <a:chOff x="3945271" y="3524056"/>
            <a:chExt cx="1476144" cy="255373"/>
          </a:xfrm>
        </p:grpSpPr>
        <p:cxnSp>
          <p:nvCxnSpPr>
            <p:cNvPr id="97"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8" name="Retângulo 9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99" name="Grupo 98"/>
          <p:cNvGrpSpPr/>
          <p:nvPr/>
        </p:nvGrpSpPr>
        <p:grpSpPr>
          <a:xfrm flipH="1">
            <a:off x="3366938" y="2087122"/>
            <a:ext cx="1274445" cy="234950"/>
            <a:chOff x="4152748" y="3524056"/>
            <a:chExt cx="1274569" cy="255373"/>
          </a:xfrm>
        </p:grpSpPr>
        <p:cxnSp>
          <p:nvCxnSpPr>
            <p:cNvPr id="10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5" name="Conector Reto 104"/>
          <p:cNvCxnSpPr/>
          <p:nvPr/>
        </p:nvCxnSpPr>
        <p:spPr>
          <a:xfrm>
            <a:off x="5895065" y="445380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105"/>
          <p:cNvCxnSpPr/>
          <p:nvPr/>
        </p:nvCxnSpPr>
        <p:spPr>
          <a:xfrm flipH="1">
            <a:off x="6049010" y="404241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Reto 106"/>
          <p:cNvCxnSpPr/>
          <p:nvPr/>
        </p:nvCxnSpPr>
        <p:spPr>
          <a:xfrm>
            <a:off x="3243721" y="218876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Elipse 107"/>
          <p:cNvSpPr/>
          <p:nvPr/>
        </p:nvSpPr>
        <p:spPr>
          <a:xfrm>
            <a:off x="3081020" y="283161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9" name="Forma livre 108"/>
          <p:cNvSpPr/>
          <p:nvPr/>
        </p:nvSpPr>
        <p:spPr>
          <a:xfrm>
            <a:off x="3129647" y="288841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0" name="Conector Reto 109"/>
          <p:cNvCxnSpPr/>
          <p:nvPr/>
        </p:nvCxnSpPr>
        <p:spPr>
          <a:xfrm rot="5400000">
            <a:off x="2940077" y="352476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Conector Reto 110"/>
          <p:cNvCxnSpPr/>
          <p:nvPr/>
        </p:nvCxnSpPr>
        <p:spPr>
          <a:xfrm>
            <a:off x="3114400" y="385944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Conector Reto 111"/>
          <p:cNvCxnSpPr/>
          <p:nvPr/>
        </p:nvCxnSpPr>
        <p:spPr>
          <a:xfrm>
            <a:off x="7274560" y="2189480"/>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Caixa de Texto 23"/>
          <p:cNvSpPr txBox="1"/>
          <p:nvPr/>
        </p:nvSpPr>
        <p:spPr>
          <a:xfrm>
            <a:off x="7884160" y="249428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4" name="Caixa de Texto 23"/>
          <p:cNvSpPr txBox="1"/>
          <p:nvPr/>
        </p:nvSpPr>
        <p:spPr>
          <a:xfrm>
            <a:off x="3549650" y="168021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5" name="CaixaDeTexto 47"/>
          <p:cNvSpPr txBox="1"/>
          <p:nvPr/>
        </p:nvSpPr>
        <p:spPr>
          <a:xfrm>
            <a:off x="2472073" y="3191236"/>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6" name="CaixaDeTexto 47"/>
          <p:cNvSpPr txBox="1"/>
          <p:nvPr/>
        </p:nvSpPr>
        <p:spPr>
          <a:xfrm>
            <a:off x="9585960" y="1758315"/>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117" name="Conector Reto 116"/>
          <p:cNvCxnSpPr/>
          <p:nvPr/>
        </p:nvCxnSpPr>
        <p:spPr>
          <a:xfrm flipV="1">
            <a:off x="3243580" y="217995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8" name="Grupo 117"/>
          <p:cNvGrpSpPr/>
          <p:nvPr/>
        </p:nvGrpSpPr>
        <p:grpSpPr>
          <a:xfrm rot="5400000" flipH="1">
            <a:off x="7902930" y="2793878"/>
            <a:ext cx="1476000" cy="234950"/>
            <a:chOff x="3952255" y="3524056"/>
            <a:chExt cx="1476144" cy="255373"/>
          </a:xfrm>
        </p:grpSpPr>
        <p:cxnSp>
          <p:nvCxnSpPr>
            <p:cNvPr id="119"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1" name="Retângulo 12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4" name="Grupo 123"/>
          <p:cNvGrpSpPr/>
          <p:nvPr/>
        </p:nvGrpSpPr>
        <p:grpSpPr>
          <a:xfrm rot="5400000" flipH="1">
            <a:off x="8730335" y="2816104"/>
            <a:ext cx="1476000" cy="234950"/>
            <a:chOff x="3929392" y="3524056"/>
            <a:chExt cx="1476144" cy="255373"/>
          </a:xfrm>
        </p:grpSpPr>
        <p:cxnSp>
          <p:nvCxnSpPr>
            <p:cNvPr id="125"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7" name="Conector Reto 126"/>
          <p:cNvCxnSpPr/>
          <p:nvPr/>
        </p:nvCxnSpPr>
        <p:spPr>
          <a:xfrm>
            <a:off x="6718935" y="3658235"/>
            <a:ext cx="277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8" name="Caixa de Texto 23"/>
          <p:cNvSpPr txBox="1"/>
          <p:nvPr/>
        </p:nvSpPr>
        <p:spPr>
          <a:xfrm>
            <a:off x="8576945" y="2574925"/>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29" name="Caixa de Texto 23"/>
          <p:cNvSpPr txBox="1"/>
          <p:nvPr/>
        </p:nvSpPr>
        <p:spPr>
          <a:xfrm>
            <a:off x="9505950" y="2519045"/>
            <a:ext cx="86042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34" name="Conector de Seta Reta 44"/>
          <p:cNvCxnSpPr/>
          <p:nvPr/>
        </p:nvCxnSpPr>
        <p:spPr>
          <a:xfrm rot="5400000" flipH="1">
            <a:off x="8640545" y="166191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 name="Conector de Seta Reta 44"/>
          <p:cNvCxnSpPr/>
          <p:nvPr/>
        </p:nvCxnSpPr>
        <p:spPr>
          <a:xfrm rot="16200000">
            <a:off x="3723740" y="209307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5" name="CaixaDeTexto 47"/>
          <p:cNvSpPr txBox="1"/>
          <p:nvPr/>
        </p:nvSpPr>
        <p:spPr>
          <a:xfrm>
            <a:off x="8402955" y="1497330"/>
            <a:ext cx="475615"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i</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sp>
        <p:nvSpPr>
          <p:cNvPr id="6" name="CaixaDeTexto 47"/>
          <p:cNvSpPr txBox="1"/>
          <p:nvPr/>
        </p:nvSpPr>
        <p:spPr>
          <a:xfrm>
            <a:off x="3519805" y="2366645"/>
            <a:ext cx="475615"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i</a:t>
            </a:r>
            <a:r>
              <a:rPr lang="pt-BR" sz="2800" i="1" baseline="-25000" dirty="0" smtClean="0">
                <a:latin typeface="Century Schoolbook" panose="02040604050505020304" pitchFamily="18" charset="0"/>
                <a:ea typeface="Cambria Math" panose="02040503050406030204" pitchFamily="18" charset="0"/>
              </a:rPr>
              <a:t>s</a:t>
            </a:r>
            <a:endParaRPr lang="pt-BR" sz="2800" i="1" baseline="-25000"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9" name="Caixa de Texto 8"/>
              <p:cNvSpPr txBox="1"/>
              <p:nvPr/>
            </p:nvSpPr>
            <p:spPr>
              <a:xfrm>
                <a:off x="1891665" y="4628515"/>
                <a:ext cx="8315325" cy="97155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1891665" y="4628515"/>
                <a:ext cx="8315325" cy="971550"/>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DeTexto 45"/>
              <p:cNvSpPr txBox="1"/>
              <p:nvPr/>
            </p:nvSpPr>
            <p:spPr>
              <a:xfrm>
                <a:off x="443865" y="5830570"/>
                <a:ext cx="7642225" cy="83248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muito grande teremos  </a:t>
                </a:r>
                <a14:m>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oMath>
                </a14:m>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443865" y="5830570"/>
                <a:ext cx="7642225" cy="832485"/>
              </a:xfrm>
              <a:prstGeom prst="rect">
                <a:avLst/>
              </a:prstGeom>
              <a:blipFill rotWithShape="1">
                <a:blip r:embed="rId4"/>
                <a:stretch>
                  <a:fillRect b="-221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291320" y="6297930"/>
            <a:ext cx="2743200" cy="365125"/>
          </a:xfrm>
        </p:spPr>
        <p:txBody>
          <a:bodyPr/>
          <a:lstStyle/>
          <a:p>
            <a:fld id="{74F297BB-B745-4CAB-BE1D-CE4C89382949}" type="slidenum">
              <a:rPr lang="pt-BR" smtClean="0"/>
            </a:fld>
            <a:endParaRPr lang="pt-BR"/>
          </a:p>
        </p:txBody>
      </p:sp>
      <p:sp>
        <p:nvSpPr>
          <p:cNvPr id="104" name="CaixaDeTexto 45"/>
          <p:cNvSpPr txBox="1"/>
          <p:nvPr/>
        </p:nvSpPr>
        <p:spPr>
          <a:xfrm>
            <a:off x="605155" y="436880"/>
            <a:ext cx="10887710" cy="116840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impedância de entrada (entrada na Base)</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0" name="Retângulo arredondado 49"/>
          <p:cNvSpPr/>
          <p:nvPr/>
        </p:nvSpPr>
        <p:spPr>
          <a:xfrm>
            <a:off x="4670425" y="2364740"/>
            <a:ext cx="3157220" cy="194818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2" name="Conector Reto 74"/>
          <p:cNvCxnSpPr/>
          <p:nvPr/>
        </p:nvCxnSpPr>
        <p:spPr>
          <a:xfrm>
            <a:off x="6577965" y="34690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H="1">
            <a:off x="5873750" y="397573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V="1">
            <a:off x="6567170" y="254698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5" name="Grupo 74"/>
          <p:cNvGrpSpPr/>
          <p:nvPr/>
        </p:nvGrpSpPr>
        <p:grpSpPr>
          <a:xfrm>
            <a:off x="6384925" y="2917190"/>
            <a:ext cx="387350" cy="552450"/>
            <a:chOff x="7555792" y="2647951"/>
            <a:chExt cx="387626" cy="552342"/>
          </a:xfrm>
          <a:solidFill>
            <a:srgbClr val="00B0F0">
              <a:alpha val="97000"/>
            </a:srgbClr>
          </a:solidFill>
        </p:grpSpPr>
        <p:sp>
          <p:nvSpPr>
            <p:cNvPr id="76" name="Elipse 7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7"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8" name="Conector Reto 77"/>
          <p:cNvCxnSpPr/>
          <p:nvPr/>
        </p:nvCxnSpPr>
        <p:spPr>
          <a:xfrm rot="5400000" flipH="1">
            <a:off x="4789805" y="227838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5457190" y="236474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3" name="Caixa de Texto 23"/>
          <p:cNvSpPr txBox="1"/>
          <p:nvPr/>
        </p:nvSpPr>
        <p:spPr>
          <a:xfrm>
            <a:off x="6559550" y="263080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5035550" y="419671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84"/>
          <p:cNvSpPr txBox="1"/>
          <p:nvPr/>
        </p:nvSpPr>
        <p:spPr>
          <a:xfrm>
            <a:off x="4045585" y="253936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6" name="Conector Reto 85"/>
          <p:cNvCxnSpPr/>
          <p:nvPr/>
        </p:nvCxnSpPr>
        <p:spPr>
          <a:xfrm flipV="1">
            <a:off x="6559550" y="254000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flipH="1">
            <a:off x="5059680" y="4003040"/>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5046980" y="254635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89" name="Forma livre 88"/>
          <p:cNvSpPr/>
          <p:nvPr/>
        </p:nvSpPr>
        <p:spPr>
          <a:xfrm flipH="1" flipV="1">
            <a:off x="5118735" y="2686050"/>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90" name="Caixa de Texto 89"/>
              <p:cNvSpPr txBox="1"/>
              <p:nvPr/>
            </p:nvSpPr>
            <p:spPr>
              <a:xfrm>
                <a:off x="6554470" y="337312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90" name="Caixa de Texto 89"/>
              <p:cNvSpPr txBox="1">
                <a:spLocks noRot="1" noChangeAspect="1" noMove="1" noResize="1" noEditPoints="1" noAdjustHandles="1" noChangeArrowheads="1" noChangeShapeType="1" noTextEdit="1"/>
              </p:cNvSpPr>
              <p:nvPr/>
            </p:nvSpPr>
            <p:spPr>
              <a:xfrm>
                <a:off x="6554470" y="3373120"/>
                <a:ext cx="1021080" cy="460375"/>
              </a:xfrm>
              <a:prstGeom prst="rect">
                <a:avLst/>
              </a:prstGeom>
              <a:blipFill rotWithShape="1">
                <a:blip r:embed="rId1"/>
                <a:stretch>
                  <a:fillRect/>
                </a:stretch>
              </a:blipFill>
            </p:spPr>
            <p:txBody>
              <a:bodyPr/>
              <a:lstStyle/>
              <a:p>
                <a:r>
                  <a:rPr lang="pt-BR" altLang="en-US">
                    <a:noFill/>
                  </a:rPr>
                  <a:t> </a:t>
                </a:r>
              </a:p>
            </p:txBody>
          </p:sp>
        </mc:Fallback>
      </mc:AlternateContent>
      <p:sp>
        <p:nvSpPr>
          <p:cNvPr id="94" name="Retângulo 93"/>
          <p:cNvSpPr/>
          <p:nvPr/>
        </p:nvSpPr>
        <p:spPr>
          <a:xfrm rot="5400000" flipH="1">
            <a:off x="4806950" y="3008630"/>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95" name="Caixa de Texto 94"/>
              <p:cNvSpPr txBox="1"/>
              <p:nvPr/>
            </p:nvSpPr>
            <p:spPr>
              <a:xfrm>
                <a:off x="5149215" y="2917190"/>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5" name="Caixa de Texto 94"/>
              <p:cNvSpPr txBox="1">
                <a:spLocks noRot="1" noChangeAspect="1" noMove="1" noResize="1" noEditPoints="1" noAdjustHandles="1" noChangeArrowheads="1" noChangeShapeType="1" noTextEdit="1"/>
              </p:cNvSpPr>
              <p:nvPr/>
            </p:nvSpPr>
            <p:spPr>
              <a:xfrm>
                <a:off x="5149215" y="2917190"/>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96" name="Grupo 95"/>
          <p:cNvGrpSpPr/>
          <p:nvPr/>
        </p:nvGrpSpPr>
        <p:grpSpPr>
          <a:xfrm rot="5400000" flipH="1">
            <a:off x="6945350" y="3177416"/>
            <a:ext cx="1476000" cy="234950"/>
            <a:chOff x="3945271" y="3524056"/>
            <a:chExt cx="1476144" cy="255373"/>
          </a:xfrm>
        </p:grpSpPr>
        <p:cxnSp>
          <p:nvCxnSpPr>
            <p:cNvPr id="97"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8" name="Retângulo 9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99" name="Grupo 98"/>
          <p:cNvGrpSpPr/>
          <p:nvPr/>
        </p:nvGrpSpPr>
        <p:grpSpPr>
          <a:xfrm flipH="1">
            <a:off x="3191678" y="2437642"/>
            <a:ext cx="1274445" cy="234950"/>
            <a:chOff x="4152748" y="3524056"/>
            <a:chExt cx="1274569" cy="255373"/>
          </a:xfrm>
        </p:grpSpPr>
        <p:cxnSp>
          <p:nvCxnSpPr>
            <p:cNvPr id="10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5" name="Conector Reto 104"/>
          <p:cNvCxnSpPr/>
          <p:nvPr/>
        </p:nvCxnSpPr>
        <p:spPr>
          <a:xfrm>
            <a:off x="5719805" y="480432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105"/>
          <p:cNvCxnSpPr/>
          <p:nvPr/>
        </p:nvCxnSpPr>
        <p:spPr>
          <a:xfrm flipH="1">
            <a:off x="5873750" y="439293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Reto 106"/>
          <p:cNvCxnSpPr/>
          <p:nvPr/>
        </p:nvCxnSpPr>
        <p:spPr>
          <a:xfrm>
            <a:off x="3068461" y="253928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Elipse 107"/>
          <p:cNvSpPr/>
          <p:nvPr/>
        </p:nvSpPr>
        <p:spPr>
          <a:xfrm>
            <a:off x="2905760" y="318213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9" name="Forma livre 108"/>
          <p:cNvSpPr/>
          <p:nvPr/>
        </p:nvSpPr>
        <p:spPr>
          <a:xfrm>
            <a:off x="2954387" y="323893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0" name="Conector Reto 109"/>
          <p:cNvCxnSpPr/>
          <p:nvPr/>
        </p:nvCxnSpPr>
        <p:spPr>
          <a:xfrm rot="5400000">
            <a:off x="2764817" y="387528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Conector Reto 110"/>
          <p:cNvCxnSpPr/>
          <p:nvPr/>
        </p:nvCxnSpPr>
        <p:spPr>
          <a:xfrm>
            <a:off x="2939140" y="420996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Conector Reto 111"/>
          <p:cNvCxnSpPr/>
          <p:nvPr/>
        </p:nvCxnSpPr>
        <p:spPr>
          <a:xfrm>
            <a:off x="7099300" y="2540000"/>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Caixa de Texto 23"/>
          <p:cNvSpPr txBox="1"/>
          <p:nvPr/>
        </p:nvSpPr>
        <p:spPr>
          <a:xfrm>
            <a:off x="7708900" y="284480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4" name="Caixa de Texto 23"/>
          <p:cNvSpPr txBox="1"/>
          <p:nvPr/>
        </p:nvSpPr>
        <p:spPr>
          <a:xfrm>
            <a:off x="3374390" y="203073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5" name="CaixaDeTexto 47"/>
          <p:cNvSpPr txBox="1"/>
          <p:nvPr/>
        </p:nvSpPr>
        <p:spPr>
          <a:xfrm>
            <a:off x="2296813" y="3541756"/>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6" name="CaixaDeTexto 47"/>
          <p:cNvSpPr txBox="1"/>
          <p:nvPr/>
        </p:nvSpPr>
        <p:spPr>
          <a:xfrm>
            <a:off x="9410700" y="2108835"/>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117" name="Conector Reto 116"/>
          <p:cNvCxnSpPr/>
          <p:nvPr/>
        </p:nvCxnSpPr>
        <p:spPr>
          <a:xfrm flipV="1">
            <a:off x="3053715" y="253047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8" name="Grupo 117"/>
          <p:cNvGrpSpPr/>
          <p:nvPr/>
        </p:nvGrpSpPr>
        <p:grpSpPr>
          <a:xfrm rot="5400000" flipH="1">
            <a:off x="7727670" y="3144398"/>
            <a:ext cx="1476000" cy="234950"/>
            <a:chOff x="3952255" y="3524056"/>
            <a:chExt cx="1476144" cy="255373"/>
          </a:xfrm>
        </p:grpSpPr>
        <p:cxnSp>
          <p:nvCxnSpPr>
            <p:cNvPr id="119"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1" name="Retângulo 12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4" name="Grupo 123"/>
          <p:cNvGrpSpPr/>
          <p:nvPr/>
        </p:nvGrpSpPr>
        <p:grpSpPr>
          <a:xfrm rot="5400000" flipH="1">
            <a:off x="8555075" y="3166624"/>
            <a:ext cx="1476000" cy="234950"/>
            <a:chOff x="3929392" y="3524056"/>
            <a:chExt cx="1476144" cy="255373"/>
          </a:xfrm>
        </p:grpSpPr>
        <p:cxnSp>
          <p:nvCxnSpPr>
            <p:cNvPr id="125"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7" name="Conector Reto 126"/>
          <p:cNvCxnSpPr/>
          <p:nvPr/>
        </p:nvCxnSpPr>
        <p:spPr>
          <a:xfrm>
            <a:off x="6558915" y="4008755"/>
            <a:ext cx="277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8" name="Caixa de Texto 23"/>
          <p:cNvSpPr txBox="1"/>
          <p:nvPr/>
        </p:nvSpPr>
        <p:spPr>
          <a:xfrm>
            <a:off x="8401685" y="2925445"/>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29" name="Caixa de Texto 23"/>
          <p:cNvSpPr txBox="1"/>
          <p:nvPr/>
        </p:nvSpPr>
        <p:spPr>
          <a:xfrm>
            <a:off x="9330690" y="2869565"/>
            <a:ext cx="86042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34" name="Conector de Seta Reta 44"/>
          <p:cNvCxnSpPr/>
          <p:nvPr/>
        </p:nvCxnSpPr>
        <p:spPr>
          <a:xfrm rot="5400000" flipH="1">
            <a:off x="8465285" y="201243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 name="Conector de Seta Reta 44"/>
          <p:cNvCxnSpPr/>
          <p:nvPr/>
        </p:nvCxnSpPr>
        <p:spPr>
          <a:xfrm rot="16200000">
            <a:off x="3548480" y="244359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5" name="CaixaDeTexto 47"/>
          <p:cNvSpPr txBox="1"/>
          <p:nvPr/>
        </p:nvSpPr>
        <p:spPr>
          <a:xfrm>
            <a:off x="8227695" y="1847850"/>
            <a:ext cx="475615"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i</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sp>
        <p:nvSpPr>
          <p:cNvPr id="6" name="CaixaDeTexto 47"/>
          <p:cNvSpPr txBox="1"/>
          <p:nvPr/>
        </p:nvSpPr>
        <p:spPr>
          <a:xfrm>
            <a:off x="3344545" y="2717165"/>
            <a:ext cx="475615"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i</a:t>
            </a:r>
            <a:r>
              <a:rPr lang="pt-BR" sz="2800" i="1" baseline="-25000" dirty="0" smtClean="0">
                <a:latin typeface="Century Schoolbook" panose="02040604050505020304" pitchFamily="18" charset="0"/>
                <a:ea typeface="Cambria Math" panose="02040503050406030204" pitchFamily="18" charset="0"/>
              </a:rPr>
              <a:t>s</a:t>
            </a:r>
            <a:endParaRPr lang="pt-BR" sz="2800" i="1" baseline="-25000"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9" name="Caixa de Texto 8"/>
              <p:cNvSpPr txBox="1"/>
              <p:nvPr/>
            </p:nvSpPr>
            <p:spPr>
              <a:xfrm>
                <a:off x="4443730" y="5144770"/>
                <a:ext cx="3209925" cy="58356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4443730" y="5144770"/>
                <a:ext cx="3209925" cy="58356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11" name="Grupo 10"/>
          <p:cNvGrpSpPr/>
          <p:nvPr/>
        </p:nvGrpSpPr>
        <p:grpSpPr>
          <a:xfrm>
            <a:off x="4150995" y="2009775"/>
            <a:ext cx="615950" cy="476885"/>
            <a:chOff x="6605" y="2904"/>
            <a:chExt cx="1455" cy="951"/>
          </a:xfrm>
        </p:grpSpPr>
        <p:pic>
          <p:nvPicPr>
            <p:cNvPr id="7" name="Imagem 6"/>
            <p:cNvPicPr>
              <a:picLocks noChangeAspect="1"/>
            </p:cNvPicPr>
            <p:nvPr/>
          </p:nvPicPr>
          <p:blipFill>
            <a:blip r:embed="rId4"/>
            <a:srcRect l="36795" t="32935" r="36077" b="45923"/>
            <a:stretch>
              <a:fillRect/>
            </a:stretch>
          </p:blipFill>
          <p:spPr>
            <a:xfrm flipV="1">
              <a:off x="6605" y="3080"/>
              <a:ext cx="844" cy="703"/>
            </a:xfrm>
            <a:prstGeom prst="rect">
              <a:avLst/>
            </a:prstGeom>
            <a:solidFill>
              <a:srgbClr val="FFFF00">
                <a:alpha val="0"/>
              </a:srgbClr>
            </a:solidFill>
          </p:spPr>
        </p:pic>
        <p:cxnSp>
          <p:nvCxnSpPr>
            <p:cNvPr id="8" name="Conector Reto 7"/>
            <p:cNvCxnSpPr/>
            <p:nvPr/>
          </p:nvCxnSpPr>
          <p:spPr>
            <a:xfrm flipV="1">
              <a:off x="7437" y="2904"/>
              <a:ext cx="618" cy="237"/>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7432" y="3609"/>
              <a:ext cx="629" cy="246"/>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291320" y="6297930"/>
            <a:ext cx="2743200" cy="365125"/>
          </a:xfrm>
        </p:spPr>
        <p:txBody>
          <a:bodyPr/>
          <a:lstStyle/>
          <a:p>
            <a:fld id="{74F297BB-B745-4CAB-BE1D-CE4C89382949}" type="slidenum">
              <a:rPr lang="pt-BR" smtClean="0"/>
            </a:fld>
            <a:endParaRPr lang="pt-BR"/>
          </a:p>
        </p:txBody>
      </p:sp>
      <p:sp>
        <p:nvSpPr>
          <p:cNvPr id="104" name="CaixaDeTexto 45"/>
          <p:cNvSpPr txBox="1"/>
          <p:nvPr/>
        </p:nvSpPr>
        <p:spPr>
          <a:xfrm>
            <a:off x="605155" y="480060"/>
            <a:ext cx="10887710" cy="116840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impedância de saida (saída no Coletor)</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0" name="Retângulo arredondado 49"/>
          <p:cNvSpPr/>
          <p:nvPr/>
        </p:nvSpPr>
        <p:spPr>
          <a:xfrm>
            <a:off x="4845685" y="2014220"/>
            <a:ext cx="3157220" cy="194818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2" name="Conector Reto 74"/>
          <p:cNvCxnSpPr/>
          <p:nvPr/>
        </p:nvCxnSpPr>
        <p:spPr>
          <a:xfrm>
            <a:off x="6753225" y="311848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H="1">
            <a:off x="6049010" y="362521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V="1">
            <a:off x="6742430" y="219646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5" name="Grupo 74"/>
          <p:cNvGrpSpPr/>
          <p:nvPr/>
        </p:nvGrpSpPr>
        <p:grpSpPr>
          <a:xfrm>
            <a:off x="6560185" y="2566670"/>
            <a:ext cx="387350" cy="552450"/>
            <a:chOff x="7555792" y="2647951"/>
            <a:chExt cx="387626" cy="552342"/>
          </a:xfrm>
          <a:solidFill>
            <a:srgbClr val="00B0F0">
              <a:alpha val="97000"/>
            </a:srgbClr>
          </a:solidFill>
        </p:grpSpPr>
        <p:sp>
          <p:nvSpPr>
            <p:cNvPr id="76" name="Elipse 7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7"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8" name="Conector Reto 77"/>
          <p:cNvCxnSpPr/>
          <p:nvPr/>
        </p:nvCxnSpPr>
        <p:spPr>
          <a:xfrm rot="5400000" flipH="1">
            <a:off x="4965065" y="192786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5632450" y="201422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3" name="Caixa de Texto 23"/>
          <p:cNvSpPr txBox="1"/>
          <p:nvPr/>
        </p:nvSpPr>
        <p:spPr>
          <a:xfrm>
            <a:off x="6734810" y="228028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5210810" y="38461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84"/>
          <p:cNvSpPr txBox="1"/>
          <p:nvPr/>
        </p:nvSpPr>
        <p:spPr>
          <a:xfrm>
            <a:off x="4220845" y="218884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6" name="Conector Reto 85"/>
          <p:cNvCxnSpPr/>
          <p:nvPr/>
        </p:nvCxnSpPr>
        <p:spPr>
          <a:xfrm flipV="1">
            <a:off x="6734810" y="2189480"/>
            <a:ext cx="226800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flipH="1">
            <a:off x="5219700" y="3652520"/>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5222240" y="219583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89" name="Forma livre 88"/>
          <p:cNvSpPr/>
          <p:nvPr/>
        </p:nvSpPr>
        <p:spPr>
          <a:xfrm flipH="1" flipV="1">
            <a:off x="5293995" y="2335530"/>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90" name="Caixa de Texto 89"/>
              <p:cNvSpPr txBox="1"/>
              <p:nvPr/>
            </p:nvSpPr>
            <p:spPr>
              <a:xfrm>
                <a:off x="6729730" y="302260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90" name="Caixa de Texto 89"/>
              <p:cNvSpPr txBox="1">
                <a:spLocks noRot="1" noChangeAspect="1" noMove="1" noResize="1" noEditPoints="1" noAdjustHandles="1" noChangeArrowheads="1" noChangeShapeType="1" noTextEdit="1"/>
              </p:cNvSpPr>
              <p:nvPr/>
            </p:nvSpPr>
            <p:spPr>
              <a:xfrm>
                <a:off x="6729730" y="3022600"/>
                <a:ext cx="1021080" cy="460375"/>
              </a:xfrm>
              <a:prstGeom prst="rect">
                <a:avLst/>
              </a:prstGeom>
              <a:blipFill rotWithShape="1">
                <a:blip r:embed="rId1"/>
                <a:stretch>
                  <a:fillRect/>
                </a:stretch>
              </a:blipFill>
            </p:spPr>
            <p:txBody>
              <a:bodyPr/>
              <a:lstStyle/>
              <a:p>
                <a:r>
                  <a:rPr lang="pt-BR" altLang="en-US">
                    <a:noFill/>
                  </a:rPr>
                  <a:t> </a:t>
                </a:r>
              </a:p>
            </p:txBody>
          </p:sp>
        </mc:Fallback>
      </mc:AlternateContent>
      <p:sp>
        <p:nvSpPr>
          <p:cNvPr id="94" name="Retângulo 93"/>
          <p:cNvSpPr/>
          <p:nvPr/>
        </p:nvSpPr>
        <p:spPr>
          <a:xfrm rot="5400000" flipH="1">
            <a:off x="4982210" y="2658110"/>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95" name="Caixa de Texto 94"/>
              <p:cNvSpPr txBox="1"/>
              <p:nvPr/>
            </p:nvSpPr>
            <p:spPr>
              <a:xfrm>
                <a:off x="5324475" y="2566670"/>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5" name="Caixa de Texto 94"/>
              <p:cNvSpPr txBox="1">
                <a:spLocks noRot="1" noChangeAspect="1" noMove="1" noResize="1" noEditPoints="1" noAdjustHandles="1" noChangeArrowheads="1" noChangeShapeType="1" noTextEdit="1"/>
              </p:cNvSpPr>
              <p:nvPr/>
            </p:nvSpPr>
            <p:spPr>
              <a:xfrm>
                <a:off x="5324475" y="2566670"/>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96" name="Grupo 95"/>
          <p:cNvGrpSpPr/>
          <p:nvPr/>
        </p:nvGrpSpPr>
        <p:grpSpPr>
          <a:xfrm rot="5400000" flipH="1">
            <a:off x="7120610" y="2826896"/>
            <a:ext cx="1476000" cy="234950"/>
            <a:chOff x="3945271" y="3524056"/>
            <a:chExt cx="1476144" cy="255373"/>
          </a:xfrm>
        </p:grpSpPr>
        <p:cxnSp>
          <p:nvCxnSpPr>
            <p:cNvPr id="97"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8" name="Retângulo 9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99" name="Grupo 98"/>
          <p:cNvGrpSpPr/>
          <p:nvPr/>
        </p:nvGrpSpPr>
        <p:grpSpPr>
          <a:xfrm flipH="1">
            <a:off x="3366938" y="2085852"/>
            <a:ext cx="1274445" cy="234950"/>
            <a:chOff x="4152748" y="3524056"/>
            <a:chExt cx="1274569" cy="255373"/>
          </a:xfrm>
        </p:grpSpPr>
        <p:cxnSp>
          <p:nvCxnSpPr>
            <p:cNvPr id="10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5" name="Conector Reto 104"/>
          <p:cNvCxnSpPr/>
          <p:nvPr/>
        </p:nvCxnSpPr>
        <p:spPr>
          <a:xfrm>
            <a:off x="5895065" y="445380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105"/>
          <p:cNvCxnSpPr/>
          <p:nvPr/>
        </p:nvCxnSpPr>
        <p:spPr>
          <a:xfrm flipH="1">
            <a:off x="6049010" y="404241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Reto 106"/>
          <p:cNvCxnSpPr/>
          <p:nvPr/>
        </p:nvCxnSpPr>
        <p:spPr>
          <a:xfrm>
            <a:off x="3243721" y="218876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Elipse 107"/>
          <p:cNvSpPr/>
          <p:nvPr/>
        </p:nvSpPr>
        <p:spPr>
          <a:xfrm>
            <a:off x="3081020" y="283161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9" name="Forma livre 108"/>
          <p:cNvSpPr/>
          <p:nvPr/>
        </p:nvSpPr>
        <p:spPr>
          <a:xfrm>
            <a:off x="3129647" y="288841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0" name="Conector Reto 109"/>
          <p:cNvCxnSpPr/>
          <p:nvPr/>
        </p:nvCxnSpPr>
        <p:spPr>
          <a:xfrm rot="5400000">
            <a:off x="2940077" y="352476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Conector Reto 110"/>
          <p:cNvCxnSpPr/>
          <p:nvPr/>
        </p:nvCxnSpPr>
        <p:spPr>
          <a:xfrm>
            <a:off x="3114400" y="385944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Conector Reto 111"/>
          <p:cNvCxnSpPr/>
          <p:nvPr/>
        </p:nvCxnSpPr>
        <p:spPr>
          <a:xfrm>
            <a:off x="7258685" y="2190115"/>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Caixa de Texto 23"/>
          <p:cNvSpPr txBox="1"/>
          <p:nvPr/>
        </p:nvSpPr>
        <p:spPr>
          <a:xfrm>
            <a:off x="7884160" y="249428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4" name="Caixa de Texto 23"/>
          <p:cNvSpPr txBox="1"/>
          <p:nvPr/>
        </p:nvSpPr>
        <p:spPr>
          <a:xfrm>
            <a:off x="3549650" y="168021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5" name="CaixaDeTexto 47"/>
          <p:cNvSpPr txBox="1"/>
          <p:nvPr/>
        </p:nvSpPr>
        <p:spPr>
          <a:xfrm>
            <a:off x="2472073" y="3191236"/>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6" name="CaixaDeTexto 47"/>
          <p:cNvSpPr txBox="1"/>
          <p:nvPr/>
        </p:nvSpPr>
        <p:spPr>
          <a:xfrm>
            <a:off x="9505950" y="1844675"/>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117" name="Conector Reto 116"/>
          <p:cNvCxnSpPr/>
          <p:nvPr/>
        </p:nvCxnSpPr>
        <p:spPr>
          <a:xfrm flipV="1">
            <a:off x="3228975" y="217932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8" name="Grupo 117"/>
          <p:cNvGrpSpPr/>
          <p:nvPr/>
        </p:nvGrpSpPr>
        <p:grpSpPr>
          <a:xfrm rot="5400000" flipH="1">
            <a:off x="7902930" y="2793878"/>
            <a:ext cx="1476000" cy="234950"/>
            <a:chOff x="3952255" y="3524056"/>
            <a:chExt cx="1476144" cy="255373"/>
          </a:xfrm>
        </p:grpSpPr>
        <p:cxnSp>
          <p:nvCxnSpPr>
            <p:cNvPr id="119"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1" name="Retângulo 12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4" name="Grupo 123"/>
          <p:cNvGrpSpPr/>
          <p:nvPr/>
        </p:nvGrpSpPr>
        <p:grpSpPr>
          <a:xfrm rot="5400000" flipH="1">
            <a:off x="8730335" y="2816104"/>
            <a:ext cx="1476000" cy="234950"/>
            <a:chOff x="3929392" y="3524056"/>
            <a:chExt cx="1476144" cy="255373"/>
          </a:xfrm>
        </p:grpSpPr>
        <p:cxnSp>
          <p:nvCxnSpPr>
            <p:cNvPr id="125"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7" name="Conector Reto 126"/>
          <p:cNvCxnSpPr/>
          <p:nvPr/>
        </p:nvCxnSpPr>
        <p:spPr>
          <a:xfrm>
            <a:off x="6707505" y="3658235"/>
            <a:ext cx="277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8" name="Caixa de Texto 23"/>
          <p:cNvSpPr txBox="1"/>
          <p:nvPr/>
        </p:nvSpPr>
        <p:spPr>
          <a:xfrm>
            <a:off x="8576945" y="2574925"/>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29" name="Caixa de Texto 23"/>
          <p:cNvSpPr txBox="1"/>
          <p:nvPr/>
        </p:nvSpPr>
        <p:spPr>
          <a:xfrm>
            <a:off x="9505950" y="2519045"/>
            <a:ext cx="86042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4" name="Conector de Seta Reta 44"/>
          <p:cNvCxnSpPr/>
          <p:nvPr/>
        </p:nvCxnSpPr>
        <p:spPr>
          <a:xfrm rot="16200000">
            <a:off x="3723740" y="209307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 name="CaixaDeTexto 47"/>
          <p:cNvSpPr txBox="1"/>
          <p:nvPr/>
        </p:nvSpPr>
        <p:spPr>
          <a:xfrm>
            <a:off x="3519805" y="2366645"/>
            <a:ext cx="475615"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i</a:t>
            </a:r>
            <a:r>
              <a:rPr lang="pt-BR" sz="2800" i="1" baseline="-25000" dirty="0" smtClean="0">
                <a:latin typeface="Century Schoolbook" panose="02040604050505020304" pitchFamily="18" charset="0"/>
                <a:ea typeface="Cambria Math" panose="02040503050406030204" pitchFamily="18" charset="0"/>
              </a:rPr>
              <a:t>s</a:t>
            </a:r>
            <a:endParaRPr lang="pt-BR" sz="2800" i="1" baseline="-25000"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9" name="Caixa de Texto 8"/>
              <p:cNvSpPr txBox="1"/>
              <p:nvPr/>
            </p:nvSpPr>
            <p:spPr>
              <a:xfrm>
                <a:off x="2266950" y="4685665"/>
                <a:ext cx="8315325"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2266950" y="4685665"/>
                <a:ext cx="8315325" cy="521970"/>
              </a:xfrm>
              <a:prstGeom prst="rect">
                <a:avLst/>
              </a:prstGeom>
              <a:blipFill rotWithShape="1">
                <a:blip r:embed="rId3"/>
                <a:stretch>
                  <a:fillRect/>
                </a:stretch>
              </a:blipFill>
            </p:spPr>
            <p:txBody>
              <a:bodyPr/>
              <a:lstStyle/>
              <a:p>
                <a:r>
                  <a:rPr lang="pt-BR" altLang="en-US">
                    <a:noFill/>
                  </a:rPr>
                  <a:t> </a:t>
                </a:r>
              </a:p>
            </p:txBody>
          </p:sp>
        </mc:Fallback>
      </mc:AlternateContent>
      <p:sp>
        <p:nvSpPr>
          <p:cNvPr id="7" name="CaixaDeTexto 45"/>
          <p:cNvSpPr txBox="1"/>
          <p:nvPr/>
        </p:nvSpPr>
        <p:spPr>
          <a:xfrm>
            <a:off x="565150" y="5207635"/>
            <a:ext cx="10887710" cy="1198880"/>
          </a:xfrm>
          <a:prstGeom prst="rect">
            <a:avLst/>
          </a:prstGeom>
          <a:noFill/>
        </p:spPr>
        <p:txBody>
          <a:bodyPr wrap="square" rtlCol="0">
            <a:spAutoFit/>
          </a:bodyPr>
          <a:lstStyle/>
          <a:p>
            <a:pPr indent="0" algn="l">
              <a:spcBef>
                <a:spcPts val="600"/>
              </a:spcBef>
              <a:spcAft>
                <a:spcPts val="600"/>
              </a:spcAft>
              <a:buFont typeface="+mj-lt"/>
              <a:buNone/>
            </a:pPr>
            <a:r>
              <a:rPr lang="pt-BR" altLang="en-US" sz="24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cáculo da impedância, desativar as fontes independentes, colocar uma fonte de corrente e medir a tensão. R</a:t>
            </a:r>
            <a:r>
              <a:rPr lang="pt-BR" altLang="en-US" sz="24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4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não é considerado para cálculo da impedância de saída</a:t>
            </a:r>
            <a:endParaRPr lang="pt-BR" altLang="en-US" sz="24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1" name="Grupo 10"/>
          <p:cNvGrpSpPr/>
          <p:nvPr/>
        </p:nvGrpSpPr>
        <p:grpSpPr>
          <a:xfrm flipH="1">
            <a:off x="8778875" y="1631315"/>
            <a:ext cx="689610" cy="492125"/>
            <a:chOff x="6605" y="2904"/>
            <a:chExt cx="1455" cy="951"/>
          </a:xfrm>
        </p:grpSpPr>
        <p:pic>
          <p:nvPicPr>
            <p:cNvPr id="5" name="Imagem 4"/>
            <p:cNvPicPr>
              <a:picLocks noChangeAspect="1"/>
            </p:cNvPicPr>
            <p:nvPr/>
          </p:nvPicPr>
          <p:blipFill>
            <a:blip r:embed="rId4"/>
            <a:srcRect l="36795" t="32935" r="36077" b="45923"/>
            <a:stretch>
              <a:fillRect/>
            </a:stretch>
          </p:blipFill>
          <p:spPr>
            <a:xfrm flipV="1">
              <a:off x="6605" y="3080"/>
              <a:ext cx="844" cy="703"/>
            </a:xfrm>
            <a:prstGeom prst="rect">
              <a:avLst/>
            </a:prstGeom>
            <a:solidFill>
              <a:srgbClr val="FFFF00">
                <a:alpha val="0"/>
              </a:srgbClr>
            </a:solidFill>
          </p:spPr>
        </p:pic>
        <p:cxnSp>
          <p:nvCxnSpPr>
            <p:cNvPr id="8" name="Conector Reto 7"/>
            <p:cNvCxnSpPr/>
            <p:nvPr/>
          </p:nvCxnSpPr>
          <p:spPr>
            <a:xfrm flipV="1">
              <a:off x="7437" y="2904"/>
              <a:ext cx="618" cy="237"/>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7432" y="3609"/>
              <a:ext cx="629" cy="246"/>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04" name="CaixaDeTexto 45"/>
              <p:cNvSpPr txBox="1"/>
              <p:nvPr/>
            </p:nvSpPr>
            <p:spPr>
              <a:xfrm>
                <a:off x="530860" y="963930"/>
                <a:ext cx="11130280" cy="459295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Resumo</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ganho de tensão:  </a:t>
                </a:r>
                <a:r>
                  <a:rPr lang="pt-BR" altLang="en-US" sz="28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𝒈𝒂𝒏𝒉𝒐</m:t>
                    </m:r>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Symbol" panose="05050102010706020507" charset="0"/>
                      </a:rPr>
                      <m:t>)</m:t>
                    </m:r>
                    <m:f>
                      <m:f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Symbol" panose="05050102010706020507" charset="0"/>
                          </a:rPr>
                          <m:t>)</m:t>
                        </m:r>
                      </m:num>
                      <m:den>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(grande e negativo)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ganho de corrente: </a:t>
                </a:r>
                <a14:m>
                  <m:oMath xmlns:m="http://schemas.openxmlformats.org/officeDocument/2006/math">
                    <m:f>
                      <m:f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den>
                    </m:f>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oMath>
                </a14:m>
                <a: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(próximo de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impedância de entrada: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(valor de alguns kOhms)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impedância de saída: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(valor alto)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04" name="CaixaDeTexto 45"/>
              <p:cNvSpPr txBox="1">
                <a:spLocks noRot="1" noChangeAspect="1" noMove="1" noResize="1" noEditPoints="1" noAdjustHandles="1" noChangeArrowheads="1" noChangeShapeType="1" noTextEdit="1"/>
              </p:cNvSpPr>
              <p:nvPr/>
            </p:nvSpPr>
            <p:spPr>
              <a:xfrm>
                <a:off x="530860" y="963930"/>
                <a:ext cx="11130280" cy="459295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9" name="Conector Reto 108"/>
          <p:cNvCxnSpPr/>
          <p:nvPr/>
        </p:nvCxnSpPr>
        <p:spPr>
          <a:xfrm flipH="1">
            <a:off x="8314055" y="443992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2817531" y="477111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1" name="Caixa de Texto 23"/>
          <p:cNvSpPr txBox="1"/>
          <p:nvPr/>
        </p:nvSpPr>
        <p:spPr>
          <a:xfrm>
            <a:off x="11043285" y="2997200"/>
            <a:ext cx="86042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22" name="Caixa de Texto 23"/>
          <p:cNvSpPr txBox="1"/>
          <p:nvPr/>
        </p:nvSpPr>
        <p:spPr>
          <a:xfrm>
            <a:off x="2935097" y="2060442"/>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3" name="Caixa de Texto 23"/>
          <p:cNvSpPr txBox="1"/>
          <p:nvPr/>
        </p:nvSpPr>
        <p:spPr>
          <a:xfrm>
            <a:off x="2023845" y="5180447"/>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cxnSp>
        <p:nvCxnSpPr>
          <p:cNvPr id="131" name="Conector Reto 37"/>
          <p:cNvCxnSpPr/>
          <p:nvPr/>
        </p:nvCxnSpPr>
        <p:spPr>
          <a:xfrm>
            <a:off x="2641034" y="623170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1563470" y="306459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5" name="CaixaDeTexto 47"/>
          <p:cNvSpPr txBox="1"/>
          <p:nvPr/>
        </p:nvSpPr>
        <p:spPr>
          <a:xfrm>
            <a:off x="203114" y="3643273"/>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46" name="Grupo 145"/>
          <p:cNvGrpSpPr/>
          <p:nvPr/>
        </p:nvGrpSpPr>
        <p:grpSpPr>
          <a:xfrm rot="5400000" flipH="1">
            <a:off x="2166888" y="2258689"/>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9" name="Conector Reto 49"/>
          <p:cNvCxnSpPr/>
          <p:nvPr/>
        </p:nvCxnSpPr>
        <p:spPr>
          <a:xfrm>
            <a:off x="2823310" y="3028432"/>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Caixa de Texto 23"/>
          <p:cNvSpPr txBox="1"/>
          <p:nvPr/>
        </p:nvSpPr>
        <p:spPr>
          <a:xfrm>
            <a:off x="1950820" y="375741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12" name="Conector Reto 74"/>
          <p:cNvCxnSpPr/>
          <p:nvPr/>
        </p:nvCxnSpPr>
        <p:spPr>
          <a:xfrm>
            <a:off x="2833925" y="5719660"/>
            <a:ext cx="0"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30" name="Grupo 29"/>
          <p:cNvGrpSpPr/>
          <p:nvPr/>
        </p:nvGrpSpPr>
        <p:grpSpPr>
          <a:xfrm>
            <a:off x="2606457" y="5149538"/>
            <a:ext cx="387626" cy="552342"/>
            <a:chOff x="7555792" y="2647951"/>
            <a:chExt cx="387626" cy="552342"/>
          </a:xfrm>
          <a:solidFill>
            <a:srgbClr val="00B0F0">
              <a:alpha val="97000"/>
            </a:srgbClr>
          </a:solidFill>
        </p:grpSpPr>
        <p:sp>
          <p:nvSpPr>
            <p:cNvPr id="33" name="Elipse 3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5"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36" name="Grupo 35"/>
          <p:cNvGrpSpPr/>
          <p:nvPr/>
        </p:nvGrpSpPr>
        <p:grpSpPr>
          <a:xfrm rot="16200000" flipH="1" flipV="1">
            <a:off x="448324" y="3808109"/>
            <a:ext cx="1127125" cy="485746"/>
            <a:chOff x="14922" y="4274"/>
            <a:chExt cx="1775" cy="801"/>
          </a:xfrm>
        </p:grpSpPr>
        <p:cxnSp>
          <p:nvCxnSpPr>
            <p:cNvPr id="38" name="Conector Reto 37"/>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41" name="Elipse 40"/>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48" name="Grupo 47"/>
          <p:cNvGrpSpPr/>
          <p:nvPr/>
        </p:nvGrpSpPr>
        <p:grpSpPr>
          <a:xfrm rot="10800000">
            <a:off x="991235" y="3338195"/>
            <a:ext cx="1216025" cy="234950"/>
            <a:chOff x="4152748" y="3524056"/>
            <a:chExt cx="1274569" cy="255373"/>
          </a:xfrm>
        </p:grpSpPr>
        <p:cxnSp>
          <p:nvCxnSpPr>
            <p:cNvPr id="49"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2" name="Retângulo 51"/>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3" name="Conector Reto 52"/>
          <p:cNvCxnSpPr/>
          <p:nvPr/>
        </p:nvCxnSpPr>
        <p:spPr>
          <a:xfrm>
            <a:off x="839470" y="462788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69"/>
          <p:cNvCxnSpPr/>
          <p:nvPr/>
        </p:nvCxnSpPr>
        <p:spPr>
          <a:xfrm flipV="1">
            <a:off x="3489474" y="5537047"/>
            <a:ext cx="41644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73"/>
          <p:cNvCxnSpPr/>
          <p:nvPr/>
        </p:nvCxnSpPr>
        <p:spPr>
          <a:xfrm>
            <a:off x="3679847" y="4948410"/>
            <a:ext cx="0" cy="50285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76"/>
          <p:cNvCxnSpPr/>
          <p:nvPr/>
        </p:nvCxnSpPr>
        <p:spPr>
          <a:xfrm>
            <a:off x="3679847" y="553704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3723257" y="5451688"/>
            <a:ext cx="614904" cy="521787"/>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cxnSp>
        <p:nvCxnSpPr>
          <p:cNvPr id="63" name="Conector Reto 69"/>
          <p:cNvCxnSpPr/>
          <p:nvPr/>
        </p:nvCxnSpPr>
        <p:spPr>
          <a:xfrm flipV="1">
            <a:off x="3489474" y="5467832"/>
            <a:ext cx="41644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49"/>
          <p:cNvCxnSpPr/>
          <p:nvPr/>
        </p:nvCxnSpPr>
        <p:spPr>
          <a:xfrm>
            <a:off x="2806800" y="4967722"/>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37"/>
          <p:cNvCxnSpPr/>
          <p:nvPr/>
        </p:nvCxnSpPr>
        <p:spPr>
          <a:xfrm>
            <a:off x="3510984" y="613010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1090930" y="2829560"/>
            <a:ext cx="9118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Rs</a:t>
            </a:r>
            <a:endParaRPr lang="pt-BR" altLang="en-US" sz="2800" baseline="-25000" dirty="0">
              <a:latin typeface="Comic Sans MS" panose="030F0702030302020204" pitchFamily="66" charset="0"/>
              <a:cs typeface="Comic Sans MS" panose="030F0702030302020204" pitchFamily="66" charset="0"/>
            </a:endParaRPr>
          </a:p>
        </p:txBody>
      </p:sp>
      <p:sp>
        <p:nvSpPr>
          <p:cNvPr id="71" name="Forma livre 70"/>
          <p:cNvSpPr/>
          <p:nvPr/>
        </p:nvSpPr>
        <p:spPr>
          <a:xfrm>
            <a:off x="892601" y="3962421"/>
            <a:ext cx="237490" cy="32833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4" name="CaixaDeTexto 45"/>
          <p:cNvSpPr txBox="1"/>
          <p:nvPr/>
        </p:nvSpPr>
        <p:spPr>
          <a:xfrm>
            <a:off x="608965" y="450215"/>
            <a:ext cx="10887710" cy="1076325"/>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 com degeneração</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pequenos sinais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2" name="Retângulo arredondado 71"/>
          <p:cNvSpPr/>
          <p:nvPr/>
        </p:nvSpPr>
        <p:spPr>
          <a:xfrm>
            <a:off x="7935595" y="2551430"/>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3" name="Conector Reto 74"/>
          <p:cNvCxnSpPr/>
          <p:nvPr/>
        </p:nvCxnSpPr>
        <p:spPr>
          <a:xfrm>
            <a:off x="8328025" y="35960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H="1">
            <a:off x="8310880" y="439039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V="1">
            <a:off x="8317230" y="267398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6" name="Grupo 75"/>
          <p:cNvGrpSpPr/>
          <p:nvPr/>
        </p:nvGrpSpPr>
        <p:grpSpPr>
          <a:xfrm>
            <a:off x="8134985" y="3044190"/>
            <a:ext cx="387350" cy="552450"/>
            <a:chOff x="7555792" y="2647951"/>
            <a:chExt cx="387626" cy="552342"/>
          </a:xfrm>
          <a:solidFill>
            <a:srgbClr val="00B0F0">
              <a:alpha val="97000"/>
            </a:srgbClr>
          </a:solidFill>
        </p:grpSpPr>
        <p:sp>
          <p:nvSpPr>
            <p:cNvPr id="77" name="Elipse 76"/>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8"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82" name="Conector Reto 81"/>
          <p:cNvCxnSpPr/>
          <p:nvPr/>
        </p:nvCxnSpPr>
        <p:spPr>
          <a:xfrm rot="5400000" flipH="1">
            <a:off x="8054975" y="369824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7102475" y="422402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4" name="Caixa de Texto 23"/>
          <p:cNvSpPr txBox="1"/>
          <p:nvPr/>
        </p:nvSpPr>
        <p:spPr>
          <a:xfrm>
            <a:off x="9341485" y="26670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8300720" y="561657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 de Texto 85"/>
          <p:cNvSpPr txBox="1"/>
          <p:nvPr/>
        </p:nvSpPr>
        <p:spPr>
          <a:xfrm>
            <a:off x="7301865" y="345757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7" name="Conector Reto 86"/>
          <p:cNvCxnSpPr/>
          <p:nvPr/>
        </p:nvCxnSpPr>
        <p:spPr>
          <a:xfrm flipV="1">
            <a:off x="8309610" y="266700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H="1">
            <a:off x="10215880" y="4126865"/>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91" name="Caixa de Texto 90"/>
              <p:cNvSpPr txBox="1"/>
              <p:nvPr/>
            </p:nvSpPr>
            <p:spPr>
              <a:xfrm>
                <a:off x="7422515" y="2990215"/>
                <a:ext cx="66929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91" name="Caixa de Texto 90"/>
              <p:cNvSpPr txBox="1">
                <a:spLocks noRot="1" noChangeAspect="1" noMove="1" noResize="1" noEditPoints="1" noAdjustHandles="1" noChangeArrowheads="1" noChangeShapeType="1" noTextEdit="1"/>
              </p:cNvSpPr>
              <p:nvPr/>
            </p:nvSpPr>
            <p:spPr>
              <a:xfrm>
                <a:off x="7422515" y="2990215"/>
                <a:ext cx="66929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93" name="Grupo 92"/>
          <p:cNvGrpSpPr/>
          <p:nvPr/>
        </p:nvGrpSpPr>
        <p:grpSpPr>
          <a:xfrm rot="5400000" flipH="1">
            <a:off x="7666355" y="4354830"/>
            <a:ext cx="1274445" cy="234950"/>
            <a:chOff x="4152748" y="3524056"/>
            <a:chExt cx="1274569" cy="255373"/>
          </a:xfrm>
        </p:grpSpPr>
        <p:cxnSp>
          <p:nvCxnSpPr>
            <p:cNvPr id="9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5" name="Retângulo 9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96" name="Caixa de Texto 95"/>
              <p:cNvSpPr txBox="1"/>
              <p:nvPr/>
            </p:nvSpPr>
            <p:spPr>
              <a:xfrm>
                <a:off x="8347710" y="415734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6" name="Caixa de Texto 95"/>
              <p:cNvSpPr txBox="1">
                <a:spLocks noRot="1" noChangeAspect="1" noMove="1" noResize="1" noEditPoints="1" noAdjustHandles="1" noChangeArrowheads="1" noChangeShapeType="1" noTextEdit="1"/>
              </p:cNvSpPr>
              <p:nvPr/>
            </p:nvSpPr>
            <p:spPr>
              <a:xfrm>
                <a:off x="8347710" y="4157345"/>
                <a:ext cx="501650"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97" name="Grupo 96"/>
          <p:cNvGrpSpPr/>
          <p:nvPr/>
        </p:nvGrpSpPr>
        <p:grpSpPr>
          <a:xfrm rot="5400000" flipH="1">
            <a:off x="8513165" y="3780031"/>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3" name="Grupo 102"/>
          <p:cNvGrpSpPr/>
          <p:nvPr/>
        </p:nvGrpSpPr>
        <p:grpSpPr>
          <a:xfrm flipH="1">
            <a:off x="6456848" y="3856232"/>
            <a:ext cx="1274445" cy="234950"/>
            <a:chOff x="4152748" y="3524056"/>
            <a:chExt cx="1274569" cy="255373"/>
          </a:xfrm>
        </p:grpSpPr>
        <p:cxnSp>
          <p:nvCxnSpPr>
            <p:cNvPr id="10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6" name="Retângulo 10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8" name="Conector Reto 107"/>
          <p:cNvCxnSpPr/>
          <p:nvPr/>
        </p:nvCxnSpPr>
        <p:spPr>
          <a:xfrm>
            <a:off x="8166460" y="593525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Conector Reto 109"/>
          <p:cNvCxnSpPr/>
          <p:nvPr/>
        </p:nvCxnSpPr>
        <p:spPr>
          <a:xfrm>
            <a:off x="6333631" y="395914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Elipse 110"/>
          <p:cNvSpPr/>
          <p:nvPr/>
        </p:nvSpPr>
        <p:spPr>
          <a:xfrm>
            <a:off x="6170930" y="460199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2" name="Forma livre 111"/>
          <p:cNvSpPr/>
          <p:nvPr/>
        </p:nvSpPr>
        <p:spPr>
          <a:xfrm>
            <a:off x="6219557" y="465879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3" name="Conector Reto 112"/>
          <p:cNvCxnSpPr/>
          <p:nvPr/>
        </p:nvCxnSpPr>
        <p:spPr>
          <a:xfrm rot="5400000">
            <a:off x="6029987" y="529514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113"/>
          <p:cNvCxnSpPr/>
          <p:nvPr/>
        </p:nvCxnSpPr>
        <p:spPr>
          <a:xfrm>
            <a:off x="6204310" y="562982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Conector Reto 114"/>
          <p:cNvCxnSpPr/>
          <p:nvPr/>
        </p:nvCxnSpPr>
        <p:spPr>
          <a:xfrm>
            <a:off x="8849360" y="2667000"/>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9341485" y="3467735"/>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7" name="Caixa de Texto 23"/>
          <p:cNvSpPr txBox="1"/>
          <p:nvPr/>
        </p:nvSpPr>
        <p:spPr>
          <a:xfrm>
            <a:off x="6639560" y="345059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8" name="CaixaDeTexto 47"/>
          <p:cNvSpPr txBox="1"/>
          <p:nvPr/>
        </p:nvSpPr>
        <p:spPr>
          <a:xfrm>
            <a:off x="5433078" y="4559661"/>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9" name="CaixaDeTexto 47"/>
          <p:cNvSpPr txBox="1"/>
          <p:nvPr/>
        </p:nvSpPr>
        <p:spPr>
          <a:xfrm>
            <a:off x="9804400" y="2144395"/>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121" name="Conector Reto 120"/>
          <p:cNvCxnSpPr/>
          <p:nvPr/>
        </p:nvCxnSpPr>
        <p:spPr>
          <a:xfrm flipV="1">
            <a:off x="6318885" y="396430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4" name="Grupo 123"/>
          <p:cNvGrpSpPr/>
          <p:nvPr/>
        </p:nvGrpSpPr>
        <p:grpSpPr>
          <a:xfrm rot="5400000" flipH="1">
            <a:off x="9477730" y="3271398"/>
            <a:ext cx="1476000" cy="234950"/>
            <a:chOff x="3952255" y="3524056"/>
            <a:chExt cx="1476144" cy="255373"/>
          </a:xfrm>
        </p:grpSpPr>
        <p:cxnSp>
          <p:nvCxnSpPr>
            <p:cNvPr id="125"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7" name="Grupo 126"/>
          <p:cNvGrpSpPr/>
          <p:nvPr/>
        </p:nvGrpSpPr>
        <p:grpSpPr>
          <a:xfrm rot="5400000" flipH="1">
            <a:off x="10305135" y="3293624"/>
            <a:ext cx="1476000" cy="234950"/>
            <a:chOff x="3929392" y="3524056"/>
            <a:chExt cx="1476144" cy="255373"/>
          </a:xfrm>
        </p:grpSpPr>
        <p:cxnSp>
          <p:nvCxnSpPr>
            <p:cNvPr id="128"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9" name="Retângulo 12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10151745" y="3052445"/>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 name="Retângulo 4"/>
          <p:cNvSpPr/>
          <p:nvPr/>
        </p:nvSpPr>
        <p:spPr>
          <a:xfrm rot="5400000" flipH="1">
            <a:off x="2587625" y="4399915"/>
            <a:ext cx="476250" cy="234950"/>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6" name="Grupo 5"/>
          <p:cNvGrpSpPr/>
          <p:nvPr/>
        </p:nvGrpSpPr>
        <p:grpSpPr>
          <a:xfrm rot="5400000" flipH="1">
            <a:off x="7664450" y="5178425"/>
            <a:ext cx="1274445" cy="234950"/>
            <a:chOff x="4152748" y="3524056"/>
            <a:chExt cx="1274569" cy="255373"/>
          </a:xfrm>
        </p:grpSpPr>
        <p:cxnSp>
          <p:nvCxnSpPr>
            <p:cNvPr id="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8" name="Retângulo 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9" name="Caixa de Texto 23"/>
          <p:cNvSpPr txBox="1"/>
          <p:nvPr/>
        </p:nvSpPr>
        <p:spPr>
          <a:xfrm>
            <a:off x="2806700" y="428117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8309610" y="498729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3" name="Conector Reto 76"/>
          <p:cNvCxnSpPr/>
          <p:nvPr/>
        </p:nvCxnSpPr>
        <p:spPr>
          <a:xfrm>
            <a:off x="10215902" y="387080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37"/>
          <p:cNvCxnSpPr/>
          <p:nvPr/>
        </p:nvCxnSpPr>
        <p:spPr>
          <a:xfrm>
            <a:off x="10039419" y="448862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H="1" flipV="1">
            <a:off x="8314055" y="4807585"/>
            <a:ext cx="936625" cy="88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ector Reto 76"/>
          <p:cNvCxnSpPr/>
          <p:nvPr/>
        </p:nvCxnSpPr>
        <p:spPr>
          <a:xfrm>
            <a:off x="9250702" y="4068927"/>
            <a:ext cx="0" cy="75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76"/>
          <p:cNvCxnSpPr/>
          <p:nvPr/>
        </p:nvCxnSpPr>
        <p:spPr>
          <a:xfrm>
            <a:off x="9251337" y="267637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de Seta Reta 44"/>
          <p:cNvCxnSpPr/>
          <p:nvPr/>
        </p:nvCxnSpPr>
        <p:spPr>
          <a:xfrm>
            <a:off x="8774430" y="4149090"/>
            <a:ext cx="7620" cy="59245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9" name="Caixa de Texto 18"/>
              <p:cNvSpPr txBox="1"/>
              <p:nvPr/>
            </p:nvSpPr>
            <p:spPr>
              <a:xfrm>
                <a:off x="8752205" y="4180205"/>
                <a:ext cx="43878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9" name="Caixa de Texto 18"/>
              <p:cNvSpPr txBox="1">
                <a:spLocks noRot="1" noChangeAspect="1" noMove="1" noResize="1" noEditPoints="1" noAdjustHandles="1" noChangeArrowheads="1" noChangeShapeType="1" noTextEdit="1"/>
              </p:cNvSpPr>
              <p:nvPr/>
            </p:nvSpPr>
            <p:spPr>
              <a:xfrm>
                <a:off x="8752205" y="4180205"/>
                <a:ext cx="438785" cy="460375"/>
              </a:xfrm>
              <a:prstGeom prst="rect">
                <a:avLst/>
              </a:prstGeom>
              <a:blipFill rotWithShape="1">
                <a:blip r:embed="rId3"/>
                <a:stretch>
                  <a:fillRect/>
                </a:stretch>
              </a:blipFill>
            </p:spPr>
            <p:txBody>
              <a:bodyPr/>
              <a:lstStyle/>
              <a:p>
                <a:r>
                  <a:rPr lang="pt-BR" altLang="en-US">
                    <a:noFill/>
                  </a:rPr>
                  <a:t> </a:t>
                </a:r>
              </a:p>
            </p:txBody>
          </p:sp>
        </mc:Fallback>
      </mc:AlternateContent>
      <p:sp>
        <p:nvSpPr>
          <p:cNvPr id="27" name="Forma livre 26"/>
          <p:cNvSpPr/>
          <p:nvPr/>
        </p:nvSpPr>
        <p:spPr>
          <a:xfrm>
            <a:off x="7863840" y="4130040"/>
            <a:ext cx="302895" cy="775335"/>
          </a:xfrm>
          <a:custGeom>
            <a:avLst/>
            <a:gdLst>
              <a:gd name="connisteX0" fmla="*/ 235032 w 302977"/>
              <a:gd name="connsiteY0" fmla="*/ 775335 h 775335"/>
              <a:gd name="connisteX1" fmla="*/ 58502 w 302977"/>
              <a:gd name="connsiteY1" fmla="*/ 584835 h 775335"/>
              <a:gd name="connisteX2" fmla="*/ 3892 w 302977"/>
              <a:gd name="connsiteY2" fmla="*/ 326390 h 775335"/>
              <a:gd name="connisteX3" fmla="*/ 126447 w 302977"/>
              <a:gd name="connsiteY3" fmla="*/ 108585 h 775335"/>
              <a:gd name="connisteX4" fmla="*/ 262337 w 302977"/>
              <a:gd name="connsiteY4" fmla="*/ 27305 h 775335"/>
              <a:gd name="connisteX5" fmla="*/ 262337 w 302977"/>
              <a:gd name="connsiteY5" fmla="*/ 27305 h 775335"/>
              <a:gd name="connisteX6" fmla="*/ 302977 w 302977"/>
              <a:gd name="connsiteY6" fmla="*/ 0 h 77533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302977" h="775335">
                <a:moveTo>
                  <a:pt x="235032" y="775335"/>
                </a:moveTo>
                <a:cubicBezTo>
                  <a:pt x="200742" y="742315"/>
                  <a:pt x="104857" y="674370"/>
                  <a:pt x="58502" y="584835"/>
                </a:cubicBezTo>
                <a:cubicBezTo>
                  <a:pt x="12147" y="495300"/>
                  <a:pt x="-9443" y="421640"/>
                  <a:pt x="3892" y="326390"/>
                </a:cubicBezTo>
                <a:cubicBezTo>
                  <a:pt x="17227" y="231140"/>
                  <a:pt x="75012" y="168275"/>
                  <a:pt x="126447" y="108585"/>
                </a:cubicBezTo>
                <a:cubicBezTo>
                  <a:pt x="177882" y="48895"/>
                  <a:pt x="235032" y="43815"/>
                  <a:pt x="262337" y="27305"/>
                </a:cubicBezTo>
                <a:cubicBezTo>
                  <a:pt x="289642" y="10795"/>
                  <a:pt x="254082" y="33020"/>
                  <a:pt x="262337" y="27305"/>
                </a:cubicBezTo>
                <a:cubicBezTo>
                  <a:pt x="270592" y="21590"/>
                  <a:pt x="294722" y="5715"/>
                  <a:pt x="302977" y="0"/>
                </a:cubicBezTo>
              </a:path>
            </a:pathLst>
          </a:custGeom>
          <a:noFill/>
          <a:ln w="25400">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 name="CaixaDeTexto 47"/>
          <p:cNvSpPr txBox="1"/>
          <p:nvPr/>
        </p:nvSpPr>
        <p:spPr>
          <a:xfrm>
            <a:off x="3877224" y="2602508"/>
            <a:ext cx="549910" cy="460375"/>
          </a:xfrm>
          <a:prstGeom prst="rect">
            <a:avLst/>
          </a:prstGeom>
          <a:noFill/>
        </p:spPr>
        <p:txBody>
          <a:bodyPr wrap="none" rtlCol="0">
            <a:spAutoFit/>
          </a:bodyPr>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4" name="Grupo 3"/>
          <p:cNvGrpSpPr/>
          <p:nvPr/>
        </p:nvGrpSpPr>
        <p:grpSpPr>
          <a:xfrm rot="5400000" flipH="1">
            <a:off x="3650875" y="3397125"/>
            <a:ext cx="972000" cy="234950"/>
            <a:chOff x="4369399" y="3524056"/>
            <a:chExt cx="972095" cy="255373"/>
          </a:xfrm>
        </p:grpSpPr>
        <p:cxnSp>
          <p:nvCxnSpPr>
            <p:cNvPr id="18" name="Conector Reto 79"/>
            <p:cNvCxnSpPr/>
            <p:nvPr/>
          </p:nvCxnSpPr>
          <p:spPr>
            <a:xfrm flipV="1">
              <a:off x="4369399" y="3651395"/>
              <a:ext cx="972095"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0" name="Retângulo 19"/>
            <p:cNvSpPr/>
            <p:nvPr/>
          </p:nvSpPr>
          <p:spPr>
            <a:xfrm>
              <a:off x="460360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cxnSp>
        <p:nvCxnSpPr>
          <p:cNvPr id="22" name="Conector Reto 71"/>
          <p:cNvCxnSpPr/>
          <p:nvPr/>
        </p:nvCxnSpPr>
        <p:spPr>
          <a:xfrm rot="16200000" flipV="1">
            <a:off x="3453377" y="3009219"/>
            <a:ext cx="51764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71"/>
          <p:cNvCxnSpPr/>
          <p:nvPr/>
        </p:nvCxnSpPr>
        <p:spPr>
          <a:xfrm rot="16200000" flipV="1">
            <a:off x="3518147" y="3006044"/>
            <a:ext cx="51764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49"/>
          <p:cNvCxnSpPr/>
          <p:nvPr/>
        </p:nvCxnSpPr>
        <p:spPr>
          <a:xfrm>
            <a:off x="3777080" y="3025892"/>
            <a:ext cx="46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37"/>
          <p:cNvCxnSpPr/>
          <p:nvPr/>
        </p:nvCxnSpPr>
        <p:spPr>
          <a:xfrm>
            <a:off x="3974534" y="40041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9" name="Conector Reto 108"/>
          <p:cNvCxnSpPr/>
          <p:nvPr/>
        </p:nvCxnSpPr>
        <p:spPr>
          <a:xfrm flipH="1">
            <a:off x="8487410" y="466661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1" name="Caixa de Texto 23"/>
          <p:cNvSpPr txBox="1"/>
          <p:nvPr/>
        </p:nvSpPr>
        <p:spPr>
          <a:xfrm>
            <a:off x="11216640" y="3223895"/>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04" name="CaixaDeTexto 45"/>
          <p:cNvSpPr txBox="1"/>
          <p:nvPr/>
        </p:nvSpPr>
        <p:spPr>
          <a:xfrm>
            <a:off x="608965" y="450215"/>
            <a:ext cx="10887710" cy="21837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 com degeneração</a:t>
            </a:r>
            <a:endPar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considerar que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 </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desprezar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 isso podemos simplificar bastante a análise</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ganho de tensão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2" name="Retângulo arredondado 71"/>
          <p:cNvSpPr/>
          <p:nvPr/>
        </p:nvSpPr>
        <p:spPr>
          <a:xfrm>
            <a:off x="8108950" y="2778125"/>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3" name="Conector Reto 74"/>
          <p:cNvCxnSpPr/>
          <p:nvPr/>
        </p:nvCxnSpPr>
        <p:spPr>
          <a:xfrm>
            <a:off x="8501380" y="382270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H="1">
            <a:off x="8484235" y="461708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V="1">
            <a:off x="8490585" y="290068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6" name="Grupo 75"/>
          <p:cNvGrpSpPr/>
          <p:nvPr/>
        </p:nvGrpSpPr>
        <p:grpSpPr>
          <a:xfrm>
            <a:off x="8308340" y="3270885"/>
            <a:ext cx="387350" cy="552450"/>
            <a:chOff x="7555792" y="2647951"/>
            <a:chExt cx="387626" cy="552342"/>
          </a:xfrm>
          <a:solidFill>
            <a:srgbClr val="00B0F0">
              <a:alpha val="97000"/>
            </a:srgbClr>
          </a:solidFill>
        </p:grpSpPr>
        <p:sp>
          <p:nvSpPr>
            <p:cNvPr id="77" name="Elipse 76"/>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8"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82" name="Conector Reto 81"/>
          <p:cNvCxnSpPr/>
          <p:nvPr/>
        </p:nvCxnSpPr>
        <p:spPr>
          <a:xfrm rot="5400000" flipH="1">
            <a:off x="8228330" y="392493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7425055" y="458787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4" name="Caixa de Texto 23"/>
          <p:cNvSpPr txBox="1"/>
          <p:nvPr/>
        </p:nvSpPr>
        <p:spPr>
          <a:xfrm>
            <a:off x="9514840" y="28936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8474075" y="584327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 de Texto 85"/>
          <p:cNvSpPr txBox="1"/>
          <p:nvPr/>
        </p:nvSpPr>
        <p:spPr>
          <a:xfrm>
            <a:off x="7475220" y="368427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7" name="Conector Reto 86"/>
          <p:cNvCxnSpPr/>
          <p:nvPr/>
        </p:nvCxnSpPr>
        <p:spPr>
          <a:xfrm flipV="1">
            <a:off x="8482965" y="289369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H="1">
            <a:off x="10389235" y="4353560"/>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3" name="Grupo 92"/>
          <p:cNvGrpSpPr/>
          <p:nvPr/>
        </p:nvGrpSpPr>
        <p:grpSpPr>
          <a:xfrm rot="5400000" flipH="1">
            <a:off x="7854315" y="4581525"/>
            <a:ext cx="1274445" cy="234950"/>
            <a:chOff x="4152748" y="3524056"/>
            <a:chExt cx="1274569" cy="255373"/>
          </a:xfrm>
        </p:grpSpPr>
        <p:cxnSp>
          <p:nvCxnSpPr>
            <p:cNvPr id="9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5" name="Retângulo 9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96" name="Caixa de Texto 95"/>
              <p:cNvSpPr txBox="1"/>
              <p:nvPr/>
            </p:nvSpPr>
            <p:spPr>
              <a:xfrm>
                <a:off x="8521065" y="438404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6" name="Caixa de Texto 95"/>
              <p:cNvSpPr txBox="1">
                <a:spLocks noRot="1" noChangeAspect="1" noMove="1" noResize="1" noEditPoints="1" noAdjustHandles="1" noChangeArrowheads="1" noChangeShapeType="1" noTextEdit="1"/>
              </p:cNvSpPr>
              <p:nvPr/>
            </p:nvSpPr>
            <p:spPr>
              <a:xfrm>
                <a:off x="8521065" y="4384040"/>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97" name="Grupo 96"/>
          <p:cNvGrpSpPr/>
          <p:nvPr/>
        </p:nvGrpSpPr>
        <p:grpSpPr>
          <a:xfrm rot="5400000" flipH="1">
            <a:off x="8671280" y="4006726"/>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prstDash val="dash"/>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3" name="Grupo 102"/>
          <p:cNvGrpSpPr/>
          <p:nvPr/>
        </p:nvGrpSpPr>
        <p:grpSpPr>
          <a:xfrm flipH="1">
            <a:off x="6776888" y="4097532"/>
            <a:ext cx="1274445" cy="234950"/>
            <a:chOff x="4152748" y="3524056"/>
            <a:chExt cx="1274569" cy="255373"/>
          </a:xfrm>
        </p:grpSpPr>
        <p:cxnSp>
          <p:nvCxnSpPr>
            <p:cNvPr id="10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6" name="Retângulo 10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8" name="Conector Reto 107"/>
          <p:cNvCxnSpPr/>
          <p:nvPr/>
        </p:nvCxnSpPr>
        <p:spPr>
          <a:xfrm>
            <a:off x="8355055" y="616195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Conector Reto 109"/>
          <p:cNvCxnSpPr/>
          <p:nvPr/>
        </p:nvCxnSpPr>
        <p:spPr>
          <a:xfrm>
            <a:off x="6760351" y="418584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Elipse 110"/>
          <p:cNvSpPr/>
          <p:nvPr/>
        </p:nvSpPr>
        <p:spPr>
          <a:xfrm>
            <a:off x="6597650" y="482869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2" name="Forma livre 111"/>
          <p:cNvSpPr/>
          <p:nvPr/>
        </p:nvSpPr>
        <p:spPr>
          <a:xfrm>
            <a:off x="6646277" y="488548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3" name="Conector Reto 112"/>
          <p:cNvCxnSpPr/>
          <p:nvPr/>
        </p:nvCxnSpPr>
        <p:spPr>
          <a:xfrm rot="5400000">
            <a:off x="6456707" y="552184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113"/>
          <p:cNvCxnSpPr/>
          <p:nvPr/>
        </p:nvCxnSpPr>
        <p:spPr>
          <a:xfrm>
            <a:off x="6631030" y="585651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Conector Reto 114"/>
          <p:cNvCxnSpPr/>
          <p:nvPr/>
        </p:nvCxnSpPr>
        <p:spPr>
          <a:xfrm>
            <a:off x="9022715" y="2893695"/>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9514840" y="369443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7" name="Caixa de Texto 23"/>
          <p:cNvSpPr txBox="1"/>
          <p:nvPr/>
        </p:nvSpPr>
        <p:spPr>
          <a:xfrm>
            <a:off x="6812915" y="367728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8" name="CaixaDeTexto 47"/>
          <p:cNvSpPr txBox="1"/>
          <p:nvPr/>
        </p:nvSpPr>
        <p:spPr>
          <a:xfrm>
            <a:off x="6026168" y="4422501"/>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9" name="CaixaDeTexto 47"/>
          <p:cNvSpPr txBox="1"/>
          <p:nvPr/>
        </p:nvSpPr>
        <p:spPr>
          <a:xfrm>
            <a:off x="10104120" y="2355850"/>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121" name="Conector Reto 120"/>
          <p:cNvCxnSpPr/>
          <p:nvPr/>
        </p:nvCxnSpPr>
        <p:spPr>
          <a:xfrm flipV="1">
            <a:off x="6745605" y="419100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4" name="Grupo 123"/>
          <p:cNvGrpSpPr/>
          <p:nvPr/>
        </p:nvGrpSpPr>
        <p:grpSpPr>
          <a:xfrm rot="5400000" flipH="1">
            <a:off x="9651085" y="3498093"/>
            <a:ext cx="1476000" cy="234950"/>
            <a:chOff x="3952255" y="3524056"/>
            <a:chExt cx="1476144" cy="255373"/>
          </a:xfrm>
        </p:grpSpPr>
        <p:cxnSp>
          <p:nvCxnSpPr>
            <p:cNvPr id="125"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7" name="Grupo 126"/>
          <p:cNvGrpSpPr/>
          <p:nvPr/>
        </p:nvGrpSpPr>
        <p:grpSpPr>
          <a:xfrm rot="5400000" flipH="1">
            <a:off x="10478490" y="3520319"/>
            <a:ext cx="1476000" cy="234950"/>
            <a:chOff x="3929392" y="3524056"/>
            <a:chExt cx="1476144" cy="255373"/>
          </a:xfrm>
        </p:grpSpPr>
        <p:cxnSp>
          <p:nvCxnSpPr>
            <p:cNvPr id="128"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9" name="Retângulo 12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10325100" y="3279140"/>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grpSp>
        <p:nvGrpSpPr>
          <p:cNvPr id="6" name="Grupo 5"/>
          <p:cNvGrpSpPr/>
          <p:nvPr/>
        </p:nvGrpSpPr>
        <p:grpSpPr>
          <a:xfrm rot="5400000" flipH="1">
            <a:off x="7852410" y="5405120"/>
            <a:ext cx="1274445" cy="234950"/>
            <a:chOff x="4152748" y="3524056"/>
            <a:chExt cx="1274569" cy="255373"/>
          </a:xfrm>
        </p:grpSpPr>
        <p:cxnSp>
          <p:nvCxnSpPr>
            <p:cNvPr id="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8" name="Retângulo 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0" name="Caixa de Texto 23"/>
          <p:cNvSpPr txBox="1"/>
          <p:nvPr/>
        </p:nvSpPr>
        <p:spPr>
          <a:xfrm>
            <a:off x="8482965" y="521398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3" name="Conector Reto 76"/>
          <p:cNvCxnSpPr/>
          <p:nvPr/>
        </p:nvCxnSpPr>
        <p:spPr>
          <a:xfrm>
            <a:off x="10389257" y="409750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37"/>
          <p:cNvCxnSpPr/>
          <p:nvPr/>
        </p:nvCxnSpPr>
        <p:spPr>
          <a:xfrm>
            <a:off x="10212774" y="47019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H="1" flipV="1">
            <a:off x="8487410" y="5034280"/>
            <a:ext cx="936625" cy="889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6" name="Conector Reto 76"/>
          <p:cNvCxnSpPr/>
          <p:nvPr/>
        </p:nvCxnSpPr>
        <p:spPr>
          <a:xfrm>
            <a:off x="9409452" y="4295622"/>
            <a:ext cx="0" cy="75600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7" name="Conector Reto 76"/>
          <p:cNvCxnSpPr/>
          <p:nvPr/>
        </p:nvCxnSpPr>
        <p:spPr>
          <a:xfrm>
            <a:off x="9409452" y="2903067"/>
            <a:ext cx="0" cy="603427"/>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8" name="Conector de Seta Reta 44"/>
          <p:cNvCxnSpPr/>
          <p:nvPr/>
        </p:nvCxnSpPr>
        <p:spPr>
          <a:xfrm>
            <a:off x="8956140" y="432256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9" name="Caixa de Texto 18"/>
              <p:cNvSpPr txBox="1"/>
              <p:nvPr/>
            </p:nvSpPr>
            <p:spPr>
              <a:xfrm>
                <a:off x="8925560" y="4384040"/>
                <a:ext cx="43878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9" name="Caixa de Texto 18"/>
              <p:cNvSpPr txBox="1">
                <a:spLocks noRot="1" noChangeAspect="1" noMove="1" noResize="1" noEditPoints="1" noAdjustHandles="1" noChangeArrowheads="1" noChangeShapeType="1" noTextEdit="1"/>
              </p:cNvSpPr>
              <p:nvPr/>
            </p:nvSpPr>
            <p:spPr>
              <a:xfrm>
                <a:off x="8925560" y="4384040"/>
                <a:ext cx="438785"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20" name="Caixa de Texto 19"/>
          <p:cNvSpPr txBox="1"/>
          <p:nvPr/>
        </p:nvSpPr>
        <p:spPr>
          <a:xfrm>
            <a:off x="7036435" y="4415155"/>
            <a:ext cx="37592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21" name="Conector de Seta Reta 44"/>
          <p:cNvCxnSpPr/>
          <p:nvPr/>
        </p:nvCxnSpPr>
        <p:spPr>
          <a:xfrm rot="16200000">
            <a:off x="7309585" y="409332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2" name="Caixa de Texto 21"/>
              <p:cNvSpPr txBox="1"/>
              <p:nvPr/>
            </p:nvSpPr>
            <p:spPr>
              <a:xfrm>
                <a:off x="527050" y="2778125"/>
                <a:ext cx="4752975"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527050" y="2778125"/>
                <a:ext cx="4752975" cy="521970"/>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3" name="Caixa de Texto 22"/>
              <p:cNvSpPr txBox="1"/>
              <p:nvPr/>
            </p:nvSpPr>
            <p:spPr>
              <a:xfrm>
                <a:off x="4914265" y="2633980"/>
                <a:ext cx="2752725" cy="9683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3" name="Caixa de Texto 22"/>
              <p:cNvSpPr txBox="1">
                <a:spLocks noRot="1" noChangeAspect="1" noMove="1" noResize="1" noEditPoints="1" noAdjustHandles="1" noChangeArrowheads="1" noChangeShapeType="1" noTextEdit="1"/>
              </p:cNvSpPr>
              <p:nvPr/>
            </p:nvSpPr>
            <p:spPr>
              <a:xfrm>
                <a:off x="4914265" y="2633980"/>
                <a:ext cx="2752725" cy="96837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4" name="Caixa de Texto 23"/>
              <p:cNvSpPr txBox="1"/>
              <p:nvPr/>
            </p:nvSpPr>
            <p:spPr>
              <a:xfrm>
                <a:off x="608965" y="3823335"/>
                <a:ext cx="4752975" cy="96393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4" name="Caixa de Texto 23"/>
              <p:cNvSpPr txBox="1">
                <a:spLocks noRot="1" noChangeAspect="1" noMove="1" noResize="1" noEditPoints="1" noAdjustHandles="1" noChangeArrowheads="1" noChangeShapeType="1" noTextEdit="1"/>
              </p:cNvSpPr>
              <p:nvPr/>
            </p:nvSpPr>
            <p:spPr>
              <a:xfrm>
                <a:off x="608965" y="3823335"/>
                <a:ext cx="4752975" cy="963930"/>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5" name="Caixa de Texto 24"/>
              <p:cNvSpPr txBox="1"/>
              <p:nvPr/>
            </p:nvSpPr>
            <p:spPr>
              <a:xfrm>
                <a:off x="527050" y="5034280"/>
                <a:ext cx="4752975" cy="125222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5" name="Caixa de Texto 24"/>
              <p:cNvSpPr txBox="1">
                <a:spLocks noRot="1" noChangeAspect="1" noMove="1" noResize="1" noEditPoints="1" noAdjustHandles="1" noChangeArrowheads="1" noChangeShapeType="1" noTextEdit="1"/>
              </p:cNvSpPr>
              <p:nvPr/>
            </p:nvSpPr>
            <p:spPr>
              <a:xfrm>
                <a:off x="527050" y="5034280"/>
                <a:ext cx="4752975" cy="1252220"/>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6" name="Caixa de Texto 25"/>
              <p:cNvSpPr txBox="1"/>
              <p:nvPr/>
            </p:nvSpPr>
            <p:spPr>
              <a:xfrm>
                <a:off x="7615555" y="3239135"/>
                <a:ext cx="66929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26" name="Caixa de Texto 25"/>
              <p:cNvSpPr txBox="1">
                <a:spLocks noRot="1" noChangeAspect="1" noMove="1" noResize="1" noEditPoints="1" noAdjustHandles="1" noChangeArrowheads="1" noChangeShapeType="1" noTextEdit="1"/>
              </p:cNvSpPr>
              <p:nvPr/>
            </p:nvSpPr>
            <p:spPr>
              <a:xfrm>
                <a:off x="7615555" y="3239135"/>
                <a:ext cx="669290" cy="460375"/>
              </a:xfrm>
              <a:prstGeom prst="rect">
                <a:avLst/>
              </a:prstGeom>
              <a:blipFill rotWithShape="1">
                <a:blip r:embed="rId7"/>
                <a:stretch>
                  <a:fillRect/>
                </a:stretch>
              </a:blipFill>
            </p:spPr>
            <p:txBody>
              <a:bodyPr/>
              <a:lstStyle/>
              <a:p>
                <a:r>
                  <a:rPr lang="pt-BR" altLang="en-US">
                    <a:noFill/>
                  </a:rPr>
                  <a:t> </a:t>
                </a:r>
              </a:p>
            </p:txBody>
          </p:sp>
        </mc:Fallback>
      </mc:AlternateContent>
      <p:sp>
        <p:nvSpPr>
          <p:cNvPr id="27" name="Forma livre 26"/>
          <p:cNvSpPr/>
          <p:nvPr/>
        </p:nvSpPr>
        <p:spPr>
          <a:xfrm>
            <a:off x="8037195" y="4295775"/>
            <a:ext cx="302895" cy="775335"/>
          </a:xfrm>
          <a:custGeom>
            <a:avLst/>
            <a:gdLst>
              <a:gd name="connisteX0" fmla="*/ 235032 w 302977"/>
              <a:gd name="connsiteY0" fmla="*/ 775335 h 775335"/>
              <a:gd name="connisteX1" fmla="*/ 58502 w 302977"/>
              <a:gd name="connsiteY1" fmla="*/ 584835 h 775335"/>
              <a:gd name="connisteX2" fmla="*/ 3892 w 302977"/>
              <a:gd name="connsiteY2" fmla="*/ 326390 h 775335"/>
              <a:gd name="connisteX3" fmla="*/ 126447 w 302977"/>
              <a:gd name="connsiteY3" fmla="*/ 108585 h 775335"/>
              <a:gd name="connisteX4" fmla="*/ 262337 w 302977"/>
              <a:gd name="connsiteY4" fmla="*/ 27305 h 775335"/>
              <a:gd name="connisteX5" fmla="*/ 262337 w 302977"/>
              <a:gd name="connsiteY5" fmla="*/ 27305 h 775335"/>
              <a:gd name="connisteX6" fmla="*/ 302977 w 302977"/>
              <a:gd name="connsiteY6" fmla="*/ 0 h 77533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302977" h="775335">
                <a:moveTo>
                  <a:pt x="235032" y="775335"/>
                </a:moveTo>
                <a:cubicBezTo>
                  <a:pt x="200742" y="742315"/>
                  <a:pt x="104857" y="674370"/>
                  <a:pt x="58502" y="584835"/>
                </a:cubicBezTo>
                <a:cubicBezTo>
                  <a:pt x="12147" y="495300"/>
                  <a:pt x="-9443" y="421640"/>
                  <a:pt x="3892" y="326390"/>
                </a:cubicBezTo>
                <a:cubicBezTo>
                  <a:pt x="17227" y="231140"/>
                  <a:pt x="75012" y="168275"/>
                  <a:pt x="126447" y="108585"/>
                </a:cubicBezTo>
                <a:cubicBezTo>
                  <a:pt x="177882" y="48895"/>
                  <a:pt x="235032" y="43815"/>
                  <a:pt x="262337" y="27305"/>
                </a:cubicBezTo>
                <a:cubicBezTo>
                  <a:pt x="289642" y="10795"/>
                  <a:pt x="254082" y="33020"/>
                  <a:pt x="262337" y="27305"/>
                </a:cubicBezTo>
                <a:cubicBezTo>
                  <a:pt x="270592" y="21590"/>
                  <a:pt x="294722" y="5715"/>
                  <a:pt x="302977" y="0"/>
                </a:cubicBezTo>
              </a:path>
            </a:pathLst>
          </a:custGeom>
          <a:noFill/>
          <a:ln w="25400">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9" name="Conector Reto 108"/>
          <p:cNvCxnSpPr/>
          <p:nvPr/>
        </p:nvCxnSpPr>
        <p:spPr>
          <a:xfrm flipH="1">
            <a:off x="8487410" y="466661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1" name="Caixa de Texto 23"/>
          <p:cNvSpPr txBox="1"/>
          <p:nvPr/>
        </p:nvSpPr>
        <p:spPr>
          <a:xfrm>
            <a:off x="11216640" y="3223895"/>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04" name="CaixaDeTexto 45"/>
          <p:cNvSpPr txBox="1"/>
          <p:nvPr/>
        </p:nvSpPr>
        <p:spPr>
          <a:xfrm>
            <a:off x="608965" y="450215"/>
            <a:ext cx="10887710"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 com degeneração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2" name="Retângulo arredondado 71"/>
          <p:cNvSpPr/>
          <p:nvPr/>
        </p:nvSpPr>
        <p:spPr>
          <a:xfrm>
            <a:off x="8108950" y="2778125"/>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3" name="Conector Reto 74"/>
          <p:cNvCxnSpPr/>
          <p:nvPr/>
        </p:nvCxnSpPr>
        <p:spPr>
          <a:xfrm>
            <a:off x="8501380" y="382270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H="1">
            <a:off x="8484235" y="461708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V="1">
            <a:off x="8490585" y="290068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6" name="Grupo 75"/>
          <p:cNvGrpSpPr/>
          <p:nvPr/>
        </p:nvGrpSpPr>
        <p:grpSpPr>
          <a:xfrm>
            <a:off x="8308340" y="3270885"/>
            <a:ext cx="387350" cy="552450"/>
            <a:chOff x="7555792" y="2647951"/>
            <a:chExt cx="387626" cy="552342"/>
          </a:xfrm>
          <a:solidFill>
            <a:srgbClr val="00B0F0">
              <a:alpha val="97000"/>
            </a:srgbClr>
          </a:solidFill>
        </p:grpSpPr>
        <p:sp>
          <p:nvSpPr>
            <p:cNvPr id="77" name="Elipse 76"/>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8"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82" name="Conector Reto 81"/>
          <p:cNvCxnSpPr/>
          <p:nvPr/>
        </p:nvCxnSpPr>
        <p:spPr>
          <a:xfrm rot="5400000" flipH="1">
            <a:off x="8228330" y="392493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7329805" y="468884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4" name="Caixa de Texto 23"/>
          <p:cNvSpPr txBox="1"/>
          <p:nvPr/>
        </p:nvSpPr>
        <p:spPr>
          <a:xfrm>
            <a:off x="9514840" y="28936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8474075" y="584327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 de Texto 85"/>
          <p:cNvSpPr txBox="1"/>
          <p:nvPr/>
        </p:nvSpPr>
        <p:spPr>
          <a:xfrm>
            <a:off x="7475220" y="368427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7" name="Conector Reto 86"/>
          <p:cNvCxnSpPr/>
          <p:nvPr/>
        </p:nvCxnSpPr>
        <p:spPr>
          <a:xfrm flipV="1">
            <a:off x="8482965" y="289369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H="1">
            <a:off x="10389235" y="4353560"/>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3" name="Grupo 92"/>
          <p:cNvGrpSpPr/>
          <p:nvPr/>
        </p:nvGrpSpPr>
        <p:grpSpPr>
          <a:xfrm rot="5400000" flipH="1">
            <a:off x="7837805" y="4581525"/>
            <a:ext cx="1274445" cy="234950"/>
            <a:chOff x="4152748" y="3524056"/>
            <a:chExt cx="1274569" cy="255373"/>
          </a:xfrm>
        </p:grpSpPr>
        <p:cxnSp>
          <p:nvCxnSpPr>
            <p:cNvPr id="9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5" name="Retângulo 9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96" name="Caixa de Texto 95"/>
              <p:cNvSpPr txBox="1"/>
              <p:nvPr/>
            </p:nvSpPr>
            <p:spPr>
              <a:xfrm>
                <a:off x="8521065" y="438404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6" name="Caixa de Texto 95"/>
              <p:cNvSpPr txBox="1">
                <a:spLocks noRot="1" noChangeAspect="1" noMove="1" noResize="1" noEditPoints="1" noAdjustHandles="1" noChangeArrowheads="1" noChangeShapeType="1" noTextEdit="1"/>
              </p:cNvSpPr>
              <p:nvPr/>
            </p:nvSpPr>
            <p:spPr>
              <a:xfrm>
                <a:off x="8521065" y="4384040"/>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97" name="Grupo 96"/>
          <p:cNvGrpSpPr/>
          <p:nvPr/>
        </p:nvGrpSpPr>
        <p:grpSpPr>
          <a:xfrm rot="5400000" flipH="1">
            <a:off x="8686520" y="4006726"/>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3" name="Grupo 102"/>
          <p:cNvGrpSpPr/>
          <p:nvPr/>
        </p:nvGrpSpPr>
        <p:grpSpPr>
          <a:xfrm flipH="1">
            <a:off x="6776888" y="4097532"/>
            <a:ext cx="1274445" cy="234950"/>
            <a:chOff x="4152748" y="3524056"/>
            <a:chExt cx="1274569" cy="255373"/>
          </a:xfrm>
        </p:grpSpPr>
        <p:cxnSp>
          <p:nvCxnSpPr>
            <p:cNvPr id="10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6" name="Retângulo 10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8" name="Conector Reto 107"/>
          <p:cNvCxnSpPr/>
          <p:nvPr/>
        </p:nvCxnSpPr>
        <p:spPr>
          <a:xfrm>
            <a:off x="8339815" y="616195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Conector Reto 109"/>
          <p:cNvCxnSpPr/>
          <p:nvPr/>
        </p:nvCxnSpPr>
        <p:spPr>
          <a:xfrm>
            <a:off x="6760351" y="419917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Elipse 110"/>
          <p:cNvSpPr/>
          <p:nvPr/>
        </p:nvSpPr>
        <p:spPr>
          <a:xfrm>
            <a:off x="6597650" y="484202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2" name="Forma livre 111"/>
          <p:cNvSpPr/>
          <p:nvPr/>
        </p:nvSpPr>
        <p:spPr>
          <a:xfrm>
            <a:off x="6646277" y="489882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3" name="Conector Reto 112"/>
          <p:cNvCxnSpPr/>
          <p:nvPr/>
        </p:nvCxnSpPr>
        <p:spPr>
          <a:xfrm rot="5400000">
            <a:off x="6456707" y="553517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113"/>
          <p:cNvCxnSpPr/>
          <p:nvPr/>
        </p:nvCxnSpPr>
        <p:spPr>
          <a:xfrm>
            <a:off x="6631030" y="586985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Conector Reto 114"/>
          <p:cNvCxnSpPr/>
          <p:nvPr/>
        </p:nvCxnSpPr>
        <p:spPr>
          <a:xfrm>
            <a:off x="9022715" y="2893695"/>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9514840" y="369443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7" name="Caixa de Texto 23"/>
          <p:cNvSpPr txBox="1"/>
          <p:nvPr/>
        </p:nvSpPr>
        <p:spPr>
          <a:xfrm>
            <a:off x="6812915" y="367728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8" name="CaixaDeTexto 47"/>
          <p:cNvSpPr txBox="1"/>
          <p:nvPr/>
        </p:nvSpPr>
        <p:spPr>
          <a:xfrm>
            <a:off x="6026168" y="4435836"/>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9" name="CaixaDeTexto 47"/>
          <p:cNvSpPr txBox="1"/>
          <p:nvPr/>
        </p:nvSpPr>
        <p:spPr>
          <a:xfrm>
            <a:off x="10104120" y="2355850"/>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grpSp>
        <p:nvGrpSpPr>
          <p:cNvPr id="124" name="Grupo 123"/>
          <p:cNvGrpSpPr/>
          <p:nvPr/>
        </p:nvGrpSpPr>
        <p:grpSpPr>
          <a:xfrm rot="5400000" flipH="1">
            <a:off x="9651085" y="3498093"/>
            <a:ext cx="1476000" cy="234950"/>
            <a:chOff x="3952255" y="3524056"/>
            <a:chExt cx="1476144" cy="255373"/>
          </a:xfrm>
        </p:grpSpPr>
        <p:cxnSp>
          <p:nvCxnSpPr>
            <p:cNvPr id="125"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7" name="Grupo 126"/>
          <p:cNvGrpSpPr/>
          <p:nvPr/>
        </p:nvGrpSpPr>
        <p:grpSpPr>
          <a:xfrm rot="5400000" flipH="1">
            <a:off x="10478490" y="3520319"/>
            <a:ext cx="1476000" cy="234950"/>
            <a:chOff x="3929392" y="3524056"/>
            <a:chExt cx="1476144" cy="255373"/>
          </a:xfrm>
        </p:grpSpPr>
        <p:cxnSp>
          <p:nvCxnSpPr>
            <p:cNvPr id="128"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9" name="Retângulo 12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10325100" y="3279140"/>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grpSp>
        <p:nvGrpSpPr>
          <p:cNvPr id="6" name="Grupo 5"/>
          <p:cNvGrpSpPr/>
          <p:nvPr/>
        </p:nvGrpSpPr>
        <p:grpSpPr>
          <a:xfrm rot="5400000" flipH="1">
            <a:off x="7853045" y="5405120"/>
            <a:ext cx="1274445" cy="234950"/>
            <a:chOff x="4152748" y="3524056"/>
            <a:chExt cx="1274569" cy="255373"/>
          </a:xfrm>
        </p:grpSpPr>
        <p:cxnSp>
          <p:nvCxnSpPr>
            <p:cNvPr id="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8" name="Retângulo 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0" name="Caixa de Texto 23"/>
          <p:cNvSpPr txBox="1"/>
          <p:nvPr/>
        </p:nvSpPr>
        <p:spPr>
          <a:xfrm>
            <a:off x="8482965" y="521398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3" name="Conector Reto 76"/>
          <p:cNvCxnSpPr/>
          <p:nvPr/>
        </p:nvCxnSpPr>
        <p:spPr>
          <a:xfrm>
            <a:off x="10389257" y="409750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37"/>
          <p:cNvCxnSpPr/>
          <p:nvPr/>
        </p:nvCxnSpPr>
        <p:spPr>
          <a:xfrm>
            <a:off x="10212774" y="47019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H="1" flipV="1">
            <a:off x="8487410" y="5034280"/>
            <a:ext cx="936625" cy="88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ector Reto 76"/>
          <p:cNvCxnSpPr/>
          <p:nvPr/>
        </p:nvCxnSpPr>
        <p:spPr>
          <a:xfrm>
            <a:off x="9424057" y="4295622"/>
            <a:ext cx="0" cy="75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76"/>
          <p:cNvCxnSpPr/>
          <p:nvPr/>
        </p:nvCxnSpPr>
        <p:spPr>
          <a:xfrm>
            <a:off x="9424692" y="290306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de Seta Reta 44"/>
          <p:cNvCxnSpPr/>
          <p:nvPr/>
        </p:nvCxnSpPr>
        <p:spPr>
          <a:xfrm>
            <a:off x="8956140" y="432256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9" name="Caixa de Texto 18"/>
              <p:cNvSpPr txBox="1"/>
              <p:nvPr/>
            </p:nvSpPr>
            <p:spPr>
              <a:xfrm>
                <a:off x="8925560" y="4384040"/>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9" name="Caixa de Texto 18"/>
              <p:cNvSpPr txBox="1">
                <a:spLocks noRot="1" noChangeAspect="1" noMove="1" noResize="1" noEditPoints="1" noAdjustHandles="1" noChangeArrowheads="1" noChangeShapeType="1" noTextEdit="1"/>
              </p:cNvSpPr>
              <p:nvPr/>
            </p:nvSpPr>
            <p:spPr>
              <a:xfrm>
                <a:off x="8925560" y="4384040"/>
                <a:ext cx="46609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20" name="Caixa de Texto 19"/>
          <p:cNvSpPr txBox="1"/>
          <p:nvPr/>
        </p:nvSpPr>
        <p:spPr>
          <a:xfrm>
            <a:off x="7036435" y="4415155"/>
            <a:ext cx="37592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21" name="Conector de Seta Reta 44"/>
          <p:cNvCxnSpPr/>
          <p:nvPr/>
        </p:nvCxnSpPr>
        <p:spPr>
          <a:xfrm rot="16200000">
            <a:off x="7309585" y="409332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5" name="Caixa de Texto 24"/>
              <p:cNvSpPr txBox="1"/>
              <p:nvPr/>
            </p:nvSpPr>
            <p:spPr>
              <a:xfrm>
                <a:off x="608965" y="3694430"/>
                <a:ext cx="5076825" cy="9048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5" name="Caixa de Texto 24"/>
              <p:cNvSpPr txBox="1">
                <a:spLocks noRot="1" noChangeAspect="1" noMove="1" noResize="1" noEditPoints="1" noAdjustHandles="1" noChangeArrowheads="1" noChangeShapeType="1" noTextEdit="1"/>
              </p:cNvSpPr>
              <p:nvPr/>
            </p:nvSpPr>
            <p:spPr>
              <a:xfrm>
                <a:off x="608965" y="3694430"/>
                <a:ext cx="5076825" cy="90487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DeTexto 45"/>
              <p:cNvSpPr txBox="1"/>
              <p:nvPr/>
            </p:nvSpPr>
            <p:spPr>
              <a:xfrm>
                <a:off x="231775" y="5034280"/>
                <a:ext cx="6109970" cy="1383665"/>
              </a:xfrm>
              <a:prstGeom prst="rect">
                <a:avLst/>
              </a:prstGeom>
              <a:noFill/>
            </p:spPr>
            <p:txBody>
              <a:bodyPr wrap="square" rtlCol="0">
                <a:spAutoFit/>
              </a:bodyPr>
              <a:lstStyle/>
              <a:p>
                <a:pPr indent="0" algn="ctr">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Veja que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aparece mutiplicado por </a:t>
                </a:r>
                <a14:m>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quando visto da base.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231775" y="5034280"/>
                <a:ext cx="6109970" cy="138366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8562975" y="3154680"/>
                <a:ext cx="66929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8562975" y="3154680"/>
                <a:ext cx="669290" cy="460375"/>
              </a:xfrm>
              <a:prstGeom prst="rect">
                <a:avLst/>
              </a:prstGeom>
              <a:blipFill rotWithShape="1">
                <a:blip r:embed="rId5"/>
                <a:stretch>
                  <a:fillRect/>
                </a:stretch>
              </a:blipFill>
            </p:spPr>
            <p:txBody>
              <a:bodyPr/>
              <a:lstStyle/>
              <a:p>
                <a:r>
                  <a:rPr lang="pt-BR" altLang="en-US">
                    <a:noFill/>
                  </a:rPr>
                  <a:t> </a:t>
                </a:r>
              </a:p>
            </p:txBody>
          </p:sp>
        </mc:Fallback>
      </mc:AlternateContent>
      <p:sp>
        <p:nvSpPr>
          <p:cNvPr id="27" name="Forma livre 26"/>
          <p:cNvSpPr/>
          <p:nvPr/>
        </p:nvSpPr>
        <p:spPr>
          <a:xfrm>
            <a:off x="8037195" y="4295775"/>
            <a:ext cx="302895" cy="775335"/>
          </a:xfrm>
          <a:custGeom>
            <a:avLst/>
            <a:gdLst>
              <a:gd name="connisteX0" fmla="*/ 235032 w 302977"/>
              <a:gd name="connsiteY0" fmla="*/ 775335 h 775335"/>
              <a:gd name="connisteX1" fmla="*/ 58502 w 302977"/>
              <a:gd name="connsiteY1" fmla="*/ 584835 h 775335"/>
              <a:gd name="connisteX2" fmla="*/ 3892 w 302977"/>
              <a:gd name="connsiteY2" fmla="*/ 326390 h 775335"/>
              <a:gd name="connisteX3" fmla="*/ 126447 w 302977"/>
              <a:gd name="connsiteY3" fmla="*/ 108585 h 775335"/>
              <a:gd name="connisteX4" fmla="*/ 262337 w 302977"/>
              <a:gd name="connsiteY4" fmla="*/ 27305 h 775335"/>
              <a:gd name="connisteX5" fmla="*/ 262337 w 302977"/>
              <a:gd name="connsiteY5" fmla="*/ 27305 h 775335"/>
              <a:gd name="connisteX6" fmla="*/ 302977 w 302977"/>
              <a:gd name="connsiteY6" fmla="*/ 0 h 77533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302977" h="775335">
                <a:moveTo>
                  <a:pt x="235032" y="775335"/>
                </a:moveTo>
                <a:cubicBezTo>
                  <a:pt x="200742" y="742315"/>
                  <a:pt x="104857" y="674370"/>
                  <a:pt x="58502" y="584835"/>
                </a:cubicBezTo>
                <a:cubicBezTo>
                  <a:pt x="12147" y="495300"/>
                  <a:pt x="-9443" y="421640"/>
                  <a:pt x="3892" y="326390"/>
                </a:cubicBezTo>
                <a:cubicBezTo>
                  <a:pt x="17227" y="231140"/>
                  <a:pt x="75012" y="168275"/>
                  <a:pt x="126447" y="108585"/>
                </a:cubicBezTo>
                <a:cubicBezTo>
                  <a:pt x="177882" y="48895"/>
                  <a:pt x="235032" y="43815"/>
                  <a:pt x="262337" y="27305"/>
                </a:cubicBezTo>
                <a:cubicBezTo>
                  <a:pt x="289642" y="10795"/>
                  <a:pt x="254082" y="33020"/>
                  <a:pt x="262337" y="27305"/>
                </a:cubicBezTo>
                <a:cubicBezTo>
                  <a:pt x="270592" y="21590"/>
                  <a:pt x="294722" y="5715"/>
                  <a:pt x="302977" y="0"/>
                </a:cubicBezTo>
              </a:path>
            </a:pathLst>
          </a:custGeom>
          <a:noFill/>
          <a:ln w="25400">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2" name="Caixa de Texto 11"/>
              <p:cNvSpPr txBox="1"/>
              <p:nvPr/>
            </p:nvSpPr>
            <p:spPr>
              <a:xfrm>
                <a:off x="303530" y="1103630"/>
                <a:ext cx="4388485" cy="1252220"/>
              </a:xfrm>
              <a:prstGeom prst="rect">
                <a:avLst/>
              </a:prstGeom>
              <a:noFill/>
            </p:spPr>
            <p:txBody>
              <a:bodyPr wrap="square" rtlCol="0" anchor="t">
                <a:spAutoFit/>
              </a:bodyPr>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 name="Caixa de Texto 11"/>
              <p:cNvSpPr txBox="1">
                <a:spLocks noRot="1" noChangeAspect="1" noMove="1" noResize="1" noEditPoints="1" noAdjustHandles="1" noChangeArrowheads="1" noChangeShapeType="1" noTextEdit="1"/>
              </p:cNvSpPr>
              <p:nvPr/>
            </p:nvSpPr>
            <p:spPr>
              <a:xfrm>
                <a:off x="303530" y="1103630"/>
                <a:ext cx="4388485" cy="1252220"/>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6" name="Caixa de Texto 25"/>
              <p:cNvSpPr txBox="1"/>
              <p:nvPr/>
            </p:nvSpPr>
            <p:spPr>
              <a:xfrm>
                <a:off x="119380" y="2418080"/>
                <a:ext cx="2752725" cy="968375"/>
              </a:xfrm>
              <a:prstGeom prst="rect">
                <a:avLst/>
              </a:prstGeom>
              <a:noFill/>
            </p:spPr>
            <p:txBody>
              <a:bodyPr wrap="square" rtlCol="0" anchor="t">
                <a:spAutoFit/>
              </a:bodyPr>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6" name="Caixa de Texto 25"/>
              <p:cNvSpPr txBox="1">
                <a:spLocks noRot="1" noChangeAspect="1" noMove="1" noResize="1" noEditPoints="1" noAdjustHandles="1" noChangeArrowheads="1" noChangeShapeType="1" noTextEdit="1"/>
              </p:cNvSpPr>
              <p:nvPr/>
            </p:nvSpPr>
            <p:spPr>
              <a:xfrm>
                <a:off x="119380" y="2418080"/>
                <a:ext cx="2752725" cy="968375"/>
              </a:xfrm>
              <a:prstGeom prst="rect">
                <a:avLst/>
              </a:prstGeom>
              <a:blipFill rotWithShape="1">
                <a:blip r:embed="rId7"/>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608965" y="450215"/>
            <a:ext cx="10887710"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 com degeneração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2" name="Caixa de Texto 21"/>
              <p:cNvSpPr txBox="1"/>
              <p:nvPr/>
            </p:nvSpPr>
            <p:spPr>
              <a:xfrm>
                <a:off x="607060" y="1616710"/>
                <a:ext cx="8916035" cy="132842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607060" y="1616710"/>
                <a:ext cx="8916035" cy="1328420"/>
              </a:xfrm>
              <a:prstGeom prst="rect">
                <a:avLst/>
              </a:prstGeom>
              <a:blipFill rotWithShape="1">
                <a:blip r:embed="rId1"/>
                <a:stretch>
                  <a:fillRect/>
                </a:stretch>
              </a:blipFill>
            </p:spPr>
            <p:txBody>
              <a:bodyPr/>
              <a:lstStyle/>
              <a:p>
                <a:r>
                  <a:rPr lang="pt-BR" altLang="en-US">
                    <a:noFill/>
                  </a:rPr>
                  <a:t> </a:t>
                </a:r>
              </a:p>
            </p:txBody>
          </p:sp>
        </mc:Fallback>
      </mc:AlternateContent>
      <p:sp>
        <p:nvSpPr>
          <p:cNvPr id="3" name="CaixaDeTexto 45"/>
          <p:cNvSpPr txBox="1"/>
          <p:nvPr/>
        </p:nvSpPr>
        <p:spPr>
          <a:xfrm>
            <a:off x="1017270" y="4558030"/>
            <a:ext cx="850582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 emissor comum normal o ganho é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 name="Caixa de Texto 4"/>
              <p:cNvSpPr txBox="1"/>
              <p:nvPr/>
            </p:nvSpPr>
            <p:spPr>
              <a:xfrm>
                <a:off x="475615" y="3246755"/>
                <a:ext cx="11241405" cy="9810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𝒈𝒂𝒏𝒉𝒐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475615" y="3246755"/>
                <a:ext cx="11241405" cy="98107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 name="Caixa de Texto 8"/>
              <p:cNvSpPr txBox="1"/>
              <p:nvPr/>
            </p:nvSpPr>
            <p:spPr>
              <a:xfrm>
                <a:off x="3961765" y="5264785"/>
                <a:ext cx="3785235" cy="97726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𝒈𝒂𝒏𝒉𝒐</m:t>
                      </m:r>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rgbClr val="C00000"/>
                              </a:solidFill>
                              <a:latin typeface="Cambria Math" panose="02040503050406030204" pitchFamily="18" charset="0"/>
                              <a:ea typeface="MS Mincho" charset="0"/>
                              <a:cs typeface="Cambria Math" panose="02040503050406030204" pitchFamily="18" charset="0"/>
                              <a:sym typeface="Symbol" panose="05050102010706020507" charset="0"/>
                            </a:rPr>
                            <m:t>)</m:t>
                          </m:r>
                        </m:num>
                        <m:den>
                          <m:sSub>
                            <m:sSubPr>
                              <m:ctrlP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oMath>
                  </m:oMathPara>
                </a14:m>
                <a:endPar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3961765" y="5264785"/>
                <a:ext cx="3785235" cy="977265"/>
              </a:xfrm>
              <a:prstGeom prst="rect">
                <a:avLst/>
              </a:prstGeom>
              <a:blipFill rotWithShape="1">
                <a:blip r:embed="rId3"/>
                <a:stretch>
                  <a:fillRect r="-20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401703" y="330815"/>
            <a:ext cx="10527954" cy="777537"/>
          </a:xfrm>
          <a:prstGeom prst="rect">
            <a:avLst/>
          </a:prstGeom>
        </p:spPr>
        <p:txBody>
          <a:bodyPr vert="horz" lIns="91440" tIns="45720" rIns="91440" bIns="45720" rtlCol="0">
            <a:normAutofit fontScale="85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b="1" dirty="0" smtClean="0">
                <a:solidFill>
                  <a:srgbClr val="C00000"/>
                </a:solidFill>
                <a:latin typeface="Comic Sans MS" panose="030F0702030302020204" pitchFamily="66" charset="0"/>
              </a:rPr>
              <a:t>Aplicação: </a:t>
            </a:r>
            <a:r>
              <a:rPr lang="pt-BR" b="1" dirty="0" smtClean="0">
                <a:latin typeface="Comic Sans MS" panose="030F0702030302020204" pitchFamily="66" charset="0"/>
              </a:rPr>
              <a:t>Circuito Integrador Inversor</a:t>
            </a:r>
            <a:endParaRPr lang="pt-BR" b="1" dirty="0">
              <a:latin typeface="Comic Sans MS" panose="030F0702030302020204" pitchFamily="66" charset="0"/>
            </a:endParaRPr>
          </a:p>
          <a:p>
            <a:pPr marL="0" indent="0">
              <a:buNone/>
            </a:pPr>
            <a:r>
              <a:rPr lang="pt-BR" sz="2600" b="1" dirty="0" smtClean="0">
                <a:latin typeface="Comic Sans MS" panose="030F0702030302020204" pitchFamily="66" charset="0"/>
              </a:rPr>
              <a:t>Vamos supor que </a:t>
            </a:r>
            <a:r>
              <a:rPr lang="pt-BR" sz="2600" b="1" dirty="0" err="1" smtClean="0">
                <a:latin typeface="Comic Sans MS" panose="030F0702030302020204" pitchFamily="66" charset="0"/>
              </a:rPr>
              <a:t>V</a:t>
            </a:r>
            <a:r>
              <a:rPr lang="pt-BR" sz="2600" b="1" baseline="-25000" dirty="0" err="1" smtClean="0">
                <a:latin typeface="Comic Sans MS" panose="030F0702030302020204" pitchFamily="66" charset="0"/>
              </a:rPr>
              <a:t>in</a:t>
            </a:r>
            <a:r>
              <a:rPr lang="pt-BR" sz="2600" b="1" dirty="0" smtClean="0">
                <a:latin typeface="Comic Sans MS" panose="030F0702030302020204" pitchFamily="66" charset="0"/>
              </a:rPr>
              <a:t>(t) = h(t) (degrau unitário)</a:t>
            </a:r>
            <a:endParaRPr lang="pt-BR" sz="2600" b="1" dirty="0" smtClean="0">
              <a:latin typeface="Comic Sans MS" panose="030F0702030302020204" pitchFamily="66" charset="0"/>
            </a:endParaRPr>
          </a:p>
        </p:txBody>
      </p:sp>
      <p:grpSp>
        <p:nvGrpSpPr>
          <p:cNvPr id="4" name="Grupo 3"/>
          <p:cNvGrpSpPr/>
          <p:nvPr/>
        </p:nvGrpSpPr>
        <p:grpSpPr>
          <a:xfrm>
            <a:off x="1807491" y="2933520"/>
            <a:ext cx="2688565" cy="1698305"/>
            <a:chOff x="1603348" y="3775941"/>
            <a:chExt cx="2688565" cy="1698305"/>
          </a:xfrm>
        </p:grpSpPr>
        <p:sp>
          <p:nvSpPr>
            <p:cNvPr id="5" name="Triângulo isósceles 4"/>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195134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 name="CaixaDeTexto 12"/>
            <p:cNvSpPr txBox="1"/>
            <p:nvPr/>
          </p:nvSpPr>
          <p:spPr>
            <a:xfrm>
              <a:off x="1603348" y="4606785"/>
              <a:ext cx="453714" cy="461665"/>
            </a:xfrm>
            <a:prstGeom prst="rect">
              <a:avLst/>
            </a:prstGeom>
            <a:noFill/>
          </p:spPr>
          <p:txBody>
            <a:bodyPr wrap="none" rtlCol="0">
              <a:spAutoFit/>
            </a:bodyPr>
            <a:lstStyle/>
            <a:p>
              <a:r>
                <a:rPr lang="pt-BR" sz="2400" dirty="0" err="1" smtClean="0"/>
                <a:t>V</a:t>
              </a:r>
              <a:r>
                <a:rPr lang="pt-BR" sz="2400" baseline="-25000" dirty="0" err="1"/>
                <a:t>d</a:t>
              </a:r>
              <a:endParaRPr lang="pt-BR" sz="2400" dirty="0"/>
            </a:p>
          </p:txBody>
        </p:sp>
        <p:cxnSp>
          <p:nvCxnSpPr>
            <p:cNvPr id="14" name="Conector de Seta Reta 13"/>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5" name="CaixaDeTexto 14"/>
            <p:cNvSpPr txBox="1"/>
            <p:nvPr/>
          </p:nvSpPr>
          <p:spPr>
            <a:xfrm>
              <a:off x="1846753" y="3775941"/>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16" name="Grupo 15"/>
          <p:cNvGrpSpPr/>
          <p:nvPr/>
        </p:nvGrpSpPr>
        <p:grpSpPr>
          <a:xfrm>
            <a:off x="1003213" y="3376757"/>
            <a:ext cx="1381894" cy="255373"/>
            <a:chOff x="4112743" y="3509451"/>
            <a:chExt cx="1381894" cy="255373"/>
          </a:xfrm>
        </p:grpSpPr>
        <p:cxnSp>
          <p:nvCxnSpPr>
            <p:cNvPr id="17"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Retângulo 17"/>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9" name="Forma livre 18"/>
          <p:cNvSpPr/>
          <p:nvPr/>
        </p:nvSpPr>
        <p:spPr>
          <a:xfrm>
            <a:off x="3918204" y="2620445"/>
            <a:ext cx="717896" cy="1326292"/>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20" name="Forma livre 19"/>
          <p:cNvSpPr/>
          <p:nvPr/>
        </p:nvSpPr>
        <p:spPr>
          <a:xfrm>
            <a:off x="2477785" y="2617871"/>
            <a:ext cx="719663" cy="900498"/>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1" name="Conector Reto 43"/>
          <p:cNvCxnSpPr/>
          <p:nvPr/>
        </p:nvCxnSpPr>
        <p:spPr>
          <a:xfrm>
            <a:off x="2230651" y="4390524"/>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46"/>
          <p:cNvCxnSpPr/>
          <p:nvPr/>
        </p:nvCxnSpPr>
        <p:spPr>
          <a:xfrm>
            <a:off x="2170274" y="5057434"/>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CaixaDeTexto 22"/>
          <p:cNvSpPr txBox="1"/>
          <p:nvPr/>
        </p:nvSpPr>
        <p:spPr>
          <a:xfrm>
            <a:off x="3363353" y="2053625"/>
            <a:ext cx="348172" cy="461665"/>
          </a:xfrm>
          <a:prstGeom prst="rect">
            <a:avLst/>
          </a:prstGeom>
          <a:noFill/>
        </p:spPr>
        <p:txBody>
          <a:bodyPr wrap="none" rtlCol="0">
            <a:spAutoFit/>
          </a:bodyPr>
          <a:lstStyle/>
          <a:p>
            <a:r>
              <a:rPr lang="pt-BR" sz="2400" dirty="0" smtClean="0"/>
              <a:t>C</a:t>
            </a:r>
            <a:endParaRPr lang="pt-BR" sz="2400" dirty="0"/>
          </a:p>
        </p:txBody>
      </p:sp>
      <p:sp>
        <p:nvSpPr>
          <p:cNvPr id="24" name="CaixaDeTexto 23"/>
          <p:cNvSpPr txBox="1"/>
          <p:nvPr/>
        </p:nvSpPr>
        <p:spPr>
          <a:xfrm>
            <a:off x="1480748" y="2941929"/>
            <a:ext cx="351378" cy="461665"/>
          </a:xfrm>
          <a:prstGeom prst="rect">
            <a:avLst/>
          </a:prstGeom>
          <a:noFill/>
        </p:spPr>
        <p:txBody>
          <a:bodyPr wrap="none" rtlCol="0">
            <a:spAutoFit/>
          </a:bodyPr>
          <a:lstStyle/>
          <a:p>
            <a:r>
              <a:rPr lang="pt-BR" sz="2400" dirty="0" smtClean="0"/>
              <a:t>R</a:t>
            </a:r>
            <a:endParaRPr lang="pt-BR" sz="2400" dirty="0"/>
          </a:p>
        </p:txBody>
      </p:sp>
      <p:cxnSp>
        <p:nvCxnSpPr>
          <p:cNvPr id="25" name="Conector de Seta Reta 49"/>
          <p:cNvCxnSpPr/>
          <p:nvPr/>
        </p:nvCxnSpPr>
        <p:spPr>
          <a:xfrm>
            <a:off x="3282670" y="2878796"/>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6" name="CaixaDeTexto 25"/>
          <p:cNvSpPr txBox="1"/>
          <p:nvPr/>
        </p:nvSpPr>
        <p:spPr>
          <a:xfrm>
            <a:off x="3704075" y="2730740"/>
            <a:ext cx="359394" cy="461665"/>
          </a:xfrm>
          <a:prstGeom prst="rect">
            <a:avLst/>
          </a:prstGeom>
          <a:noFill/>
        </p:spPr>
        <p:txBody>
          <a:bodyPr wrap="none" rtlCol="0">
            <a:spAutoFit/>
          </a:bodyPr>
          <a:lstStyle/>
          <a:p>
            <a:r>
              <a:rPr lang="pt-BR" sz="2400" dirty="0" smtClean="0"/>
              <a:t>i</a:t>
            </a:r>
            <a:r>
              <a:rPr lang="pt-BR" sz="2400" baseline="-25000" dirty="0" smtClean="0"/>
              <a:t>2</a:t>
            </a:r>
            <a:endParaRPr lang="pt-BR" sz="2400" dirty="0"/>
          </a:p>
        </p:txBody>
      </p:sp>
      <p:sp>
        <p:nvSpPr>
          <p:cNvPr id="27" name="CaixaDeTexto 26"/>
          <p:cNvSpPr txBox="1"/>
          <p:nvPr/>
        </p:nvSpPr>
        <p:spPr>
          <a:xfrm>
            <a:off x="527624" y="3266174"/>
            <a:ext cx="513282" cy="461665"/>
          </a:xfrm>
          <a:prstGeom prst="rect">
            <a:avLst/>
          </a:prstGeom>
          <a:noFill/>
        </p:spPr>
        <p:txBody>
          <a:bodyPr wrap="none" rtlCol="0">
            <a:spAutoFit/>
          </a:bodyPr>
          <a:lstStyle/>
          <a:p>
            <a:r>
              <a:rPr lang="pt-BR" sz="2400" dirty="0" err="1" smtClean="0"/>
              <a:t>V</a:t>
            </a:r>
            <a:r>
              <a:rPr lang="pt-BR" sz="2400" baseline="-25000" dirty="0" err="1" smtClean="0"/>
              <a:t>in</a:t>
            </a:r>
            <a:endParaRPr lang="pt-BR" sz="2400" dirty="0"/>
          </a:p>
        </p:txBody>
      </p:sp>
      <p:sp>
        <p:nvSpPr>
          <p:cNvPr id="28" name="Forma livre 27"/>
          <p:cNvSpPr/>
          <p:nvPr/>
        </p:nvSpPr>
        <p:spPr>
          <a:xfrm>
            <a:off x="2453461" y="4020182"/>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29" name="Forma livre 28"/>
          <p:cNvSpPr/>
          <p:nvPr/>
        </p:nvSpPr>
        <p:spPr>
          <a:xfrm>
            <a:off x="722764" y="3591962"/>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30" name="Grupo 29"/>
          <p:cNvGrpSpPr/>
          <p:nvPr/>
        </p:nvGrpSpPr>
        <p:grpSpPr>
          <a:xfrm>
            <a:off x="3162925" y="2438811"/>
            <a:ext cx="756638" cy="371649"/>
            <a:chOff x="6583958" y="4225065"/>
            <a:chExt cx="756638" cy="371649"/>
          </a:xfrm>
        </p:grpSpPr>
        <p:cxnSp>
          <p:nvCxnSpPr>
            <p:cNvPr id="31" name="Conector Reto 14"/>
            <p:cNvCxnSpPr/>
            <p:nvPr/>
          </p:nvCxnSpPr>
          <p:spPr>
            <a:xfrm>
              <a:off x="6927267" y="4229187"/>
              <a:ext cx="0" cy="367527"/>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32" name="Conector Reto 34"/>
            <p:cNvCxnSpPr/>
            <p:nvPr/>
          </p:nvCxnSpPr>
          <p:spPr>
            <a:xfrm>
              <a:off x="6997287" y="4225065"/>
              <a:ext cx="0" cy="367527"/>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33"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9" name="Forma livre 38"/>
          <p:cNvSpPr/>
          <p:nvPr/>
        </p:nvSpPr>
        <p:spPr>
          <a:xfrm>
            <a:off x="3047139" y="2129353"/>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40" name="Forma livre 39"/>
          <p:cNvSpPr/>
          <p:nvPr/>
        </p:nvSpPr>
        <p:spPr>
          <a:xfrm>
            <a:off x="1314609" y="2882732"/>
            <a:ext cx="818606" cy="386508"/>
          </a:xfrm>
          <a:custGeom>
            <a:avLst/>
            <a:gdLst>
              <a:gd name="connsiteX0" fmla="*/ 818606 w 818606"/>
              <a:gd name="connsiteY0" fmla="*/ 360382 h 386508"/>
              <a:gd name="connsiteX1" fmla="*/ 566058 w 818606"/>
              <a:gd name="connsiteY1" fmla="*/ 116542 h 386508"/>
              <a:gd name="connsiteX2" fmla="*/ 252549 w 818606"/>
              <a:gd name="connsiteY2" fmla="*/ 12039 h 386508"/>
              <a:gd name="connsiteX3" fmla="*/ 0 w 818606"/>
              <a:gd name="connsiteY3" fmla="*/ 386508 h 386508"/>
            </a:gdLst>
            <a:ahLst/>
            <a:cxnLst>
              <a:cxn ang="0">
                <a:pos x="connsiteX0" y="connsiteY0"/>
              </a:cxn>
              <a:cxn ang="0">
                <a:pos x="connsiteX1" y="connsiteY1"/>
              </a:cxn>
              <a:cxn ang="0">
                <a:pos x="connsiteX2" y="connsiteY2"/>
              </a:cxn>
              <a:cxn ang="0">
                <a:pos x="connsiteX3" y="connsiteY3"/>
              </a:cxn>
            </a:cxnLst>
            <a:rect l="l" t="t" r="r" b="b"/>
            <a:pathLst>
              <a:path w="818606" h="386508">
                <a:moveTo>
                  <a:pt x="818606" y="360382"/>
                </a:moveTo>
                <a:cubicBezTo>
                  <a:pt x="739503" y="267490"/>
                  <a:pt x="660401" y="174599"/>
                  <a:pt x="566058" y="116542"/>
                </a:cubicBezTo>
                <a:cubicBezTo>
                  <a:pt x="471715" y="58485"/>
                  <a:pt x="346892" y="-32955"/>
                  <a:pt x="252549" y="12039"/>
                </a:cubicBezTo>
                <a:cubicBezTo>
                  <a:pt x="158206" y="57033"/>
                  <a:pt x="79103" y="221770"/>
                  <a:pt x="0" y="38650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42" name="CaixaDeTexto 53"/>
              <p:cNvSpPr txBox="1"/>
              <p:nvPr/>
            </p:nvSpPr>
            <p:spPr>
              <a:xfrm>
                <a:off x="5665681" y="1083687"/>
                <a:ext cx="2944920" cy="786369"/>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𝑖𝑛</m:t>
                          </m:r>
                        </m:sub>
                      </m:sSub>
                      <m:r>
                        <a:rPr lang="pt-BR" sz="2400" b="0" i="1" smtClean="0">
                          <a:latin typeface="Cambria Math" panose="02040503050406030204" pitchFamily="18" charset="0"/>
                        </a:rPr>
                        <m:t>(</m:t>
                      </m:r>
                      <m:r>
                        <a:rPr lang="pt-BR" sz="2400" b="0" i="1" smtClean="0">
                          <a:latin typeface="Cambria Math" panose="02040503050406030204" pitchFamily="18" charset="0"/>
                        </a:rPr>
                        <m:t>𝑠</m:t>
                      </m:r>
                      <m:r>
                        <a:rPr lang="pt-BR" sz="2400" b="0" i="1" smtClean="0">
                          <a:latin typeface="Cambria Math" panose="02040503050406030204" pitchFamily="18" charset="0"/>
                        </a:rPr>
                        <m:t>)=</m:t>
                      </m:r>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1</m:t>
                          </m:r>
                        </m:num>
                        <m:den>
                          <m:r>
                            <a:rPr lang="pt-BR" sz="2400" b="0" i="1" smtClean="0">
                              <a:latin typeface="Cambria Math" panose="02040503050406030204" pitchFamily="18" charset="0"/>
                            </a:rPr>
                            <m:t>𝑠</m:t>
                          </m:r>
                        </m:den>
                      </m:f>
                    </m:oMath>
                  </m:oMathPara>
                </a14:m>
                <a:endParaRPr lang="pt-BR" dirty="0"/>
              </a:p>
            </p:txBody>
          </p:sp>
        </mc:Choice>
        <mc:Fallback>
          <p:sp>
            <p:nvSpPr>
              <p:cNvPr id="42" name="CaixaDeTexto 53"/>
              <p:cNvSpPr txBox="1">
                <a:spLocks noRot="1" noChangeAspect="1" noMove="1" noResize="1" noEditPoints="1" noAdjustHandles="1" noChangeArrowheads="1" noChangeShapeType="1" noTextEdit="1"/>
              </p:cNvSpPr>
              <p:nvPr/>
            </p:nvSpPr>
            <p:spPr>
              <a:xfrm>
                <a:off x="5665681" y="1083687"/>
                <a:ext cx="2944920" cy="786369"/>
              </a:xfrm>
              <a:prstGeom prst="rect">
                <a:avLst/>
              </a:prstGeom>
              <a:blipFill rotWithShape="1">
                <a:blip r:embed="rId1"/>
                <a:stretch>
                  <a:fillRect l="-7" t="-48" b="78"/>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3" name="CaixaDeTexto 53"/>
              <p:cNvSpPr txBox="1"/>
              <p:nvPr/>
            </p:nvSpPr>
            <p:spPr>
              <a:xfrm>
                <a:off x="4892452" y="2041687"/>
                <a:ext cx="6368895" cy="831703"/>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d>
                        <m:dPr>
                          <m:ctrlPr>
                            <a:rPr lang="pt-BR" sz="2400" b="0" i="1" smtClean="0">
                              <a:latin typeface="Cambria Math" panose="02040503050406030204" pitchFamily="18" charset="0"/>
                            </a:rPr>
                          </m:ctrlPr>
                        </m:dPr>
                        <m:e>
                          <m:r>
                            <a:rPr lang="pt-BR" sz="2400" b="0" i="1" smtClean="0">
                              <a:latin typeface="Cambria Math" panose="02040503050406030204" pitchFamily="18" charset="0"/>
                            </a:rPr>
                            <m:t>𝑠</m:t>
                          </m:r>
                        </m:e>
                      </m:d>
                      <m:r>
                        <a:rPr lang="pt-BR" sz="2400" b="0" i="1" smtClean="0">
                          <a:latin typeface="Cambria Math" panose="02040503050406030204" pitchFamily="18" charset="0"/>
                        </a:rPr>
                        <m:t>=</m:t>
                      </m:r>
                      <m:f>
                        <m:fPr>
                          <m:ctrlPr>
                            <a:rPr lang="pt-BR" sz="2400" b="0" i="1" smtClean="0">
                              <a:latin typeface="Cambria Math" panose="02040503050406030204" pitchFamily="18" charset="0"/>
                            </a:rPr>
                          </m:ctrlPr>
                        </m:fPr>
                        <m:num>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𝑖𝑛</m:t>
                              </m:r>
                            </m:sub>
                          </m:sSub>
                          <m:r>
                            <a:rPr lang="pt-BR" sz="2400" b="0" i="1" smtClean="0">
                              <a:latin typeface="Cambria Math" panose="02040503050406030204" pitchFamily="18" charset="0"/>
                            </a:rPr>
                            <m:t>−</m:t>
                          </m:r>
                          <m:r>
                            <a:rPr lang="pt-BR" sz="2400" b="0" i="1" smtClean="0">
                              <a:latin typeface="Cambria Math" panose="02040503050406030204" pitchFamily="18" charset="0"/>
                            </a:rPr>
                            <m:t>𝑅𝐶</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d>
                            <m:dPr>
                              <m:ctrlPr>
                                <a:rPr lang="pt-BR" sz="2400" b="0" i="1" smtClean="0">
                                  <a:latin typeface="Cambria Math" panose="02040503050406030204" pitchFamily="18" charset="0"/>
                                </a:rPr>
                              </m:ctrlPr>
                            </m:dPr>
                            <m:e>
                              <m:r>
                                <a:rPr lang="pt-BR" sz="2400" b="0" i="1" smtClean="0">
                                  <a:latin typeface="Cambria Math" panose="02040503050406030204" pitchFamily="18" charset="0"/>
                                </a:rPr>
                                <m:t>0</m:t>
                              </m:r>
                              <m:r>
                                <a:rPr lang="pt-BR" sz="2400" b="0" i="1" smtClean="0">
                                  <a:latin typeface="Cambria Math" panose="02040503050406030204" pitchFamily="18" charset="0"/>
                                </a:rPr>
                                <m:t>−</m:t>
                              </m:r>
                            </m:e>
                          </m:d>
                        </m:num>
                        <m:den>
                          <m:r>
                            <a:rPr lang="pt-BR" sz="2400" b="0" i="1" smtClean="0">
                              <a:latin typeface="Cambria Math" panose="02040503050406030204" pitchFamily="18" charset="0"/>
                            </a:rPr>
                            <m:t>𝑅𝐶𝑠</m:t>
                          </m:r>
                        </m:den>
                      </m:f>
                      <m:r>
                        <a:rPr lang="pt-BR" sz="2400" b="0" i="0" smtClean="0">
                          <a:latin typeface="Cambria Math" panose="02040503050406030204" pitchFamily="18" charset="0"/>
                        </a:rPr>
                        <m:t>=−</m:t>
                      </m:r>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1</m:t>
                          </m:r>
                        </m:num>
                        <m:den>
                          <m:r>
                            <a:rPr lang="pt-BR" sz="2400" b="0" i="1" smtClean="0">
                              <a:latin typeface="Cambria Math" panose="02040503050406030204" pitchFamily="18" charset="0"/>
                            </a:rPr>
                            <m:t>𝑅𝐶</m:t>
                          </m:r>
                        </m:den>
                      </m:f>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1</m:t>
                          </m:r>
                        </m:num>
                        <m:den>
                          <m:sSup>
                            <m:sSupPr>
                              <m:ctrlPr>
                                <a:rPr lang="pt-BR" sz="2400" b="0" i="1" smtClean="0">
                                  <a:latin typeface="Cambria Math" panose="02040503050406030204" pitchFamily="18" charset="0"/>
                                </a:rPr>
                              </m:ctrlPr>
                            </m:sSupPr>
                            <m:e>
                              <m:r>
                                <a:rPr lang="pt-BR" sz="2400" b="0" i="1" smtClean="0">
                                  <a:latin typeface="Cambria Math" panose="02040503050406030204" pitchFamily="18" charset="0"/>
                                </a:rPr>
                                <m:t>𝑠</m:t>
                              </m:r>
                            </m:e>
                            <m:sup>
                              <m:r>
                                <a:rPr lang="pt-BR" sz="2400" b="0" i="1" smtClean="0">
                                  <a:latin typeface="Cambria Math" panose="02040503050406030204" pitchFamily="18" charset="0"/>
                                </a:rPr>
                                <m:t>2</m:t>
                              </m:r>
                            </m:sup>
                          </m:sSup>
                        </m:den>
                      </m:f>
                      <m:r>
                        <a:rPr lang="pt-BR" sz="2400" b="0" i="1" smtClean="0">
                          <a:latin typeface="Cambria Math" panose="02040503050406030204" pitchFamily="18" charset="0"/>
                        </a:rPr>
                        <m:t>+</m:t>
                      </m:r>
                      <m:f>
                        <m:fPr>
                          <m:ctrlPr>
                            <a:rPr lang="pt-BR" sz="2400" b="0" i="1" smtClean="0">
                              <a:latin typeface="Cambria Math" panose="02040503050406030204" pitchFamily="18" charset="0"/>
                            </a:rPr>
                          </m:ctrlPr>
                        </m:fPr>
                        <m:num>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r>
                            <a:rPr lang="pt-BR" sz="2400" b="0" i="1" smtClean="0">
                              <a:latin typeface="Cambria Math" panose="02040503050406030204" pitchFamily="18" charset="0"/>
                            </a:rPr>
                            <m:t>(</m:t>
                          </m:r>
                          <m:r>
                            <a:rPr lang="pt-BR" sz="2400" b="0" i="1" smtClean="0">
                              <a:latin typeface="Cambria Math" panose="02040503050406030204" pitchFamily="18" charset="0"/>
                            </a:rPr>
                            <m:t>0</m:t>
                          </m:r>
                          <m:r>
                            <a:rPr lang="pt-BR" sz="2400" b="0" i="1" smtClean="0">
                              <a:latin typeface="Cambria Math" panose="02040503050406030204" pitchFamily="18" charset="0"/>
                            </a:rPr>
                            <m:t>−)</m:t>
                          </m:r>
                        </m:num>
                        <m:den>
                          <m:r>
                            <a:rPr lang="pt-BR" sz="2400" b="0" i="1" smtClean="0">
                              <a:latin typeface="Cambria Math" panose="02040503050406030204" pitchFamily="18" charset="0"/>
                            </a:rPr>
                            <m:t>𝑠</m:t>
                          </m:r>
                        </m:den>
                      </m:f>
                    </m:oMath>
                  </m:oMathPara>
                </a14:m>
                <a:endParaRPr lang="pt-BR" dirty="0"/>
              </a:p>
            </p:txBody>
          </p:sp>
        </mc:Choice>
        <mc:Fallback>
          <p:sp>
            <p:nvSpPr>
              <p:cNvPr id="43" name="CaixaDeTexto 53"/>
              <p:cNvSpPr txBox="1">
                <a:spLocks noRot="1" noChangeAspect="1" noMove="1" noResize="1" noEditPoints="1" noAdjustHandles="1" noChangeArrowheads="1" noChangeShapeType="1" noTextEdit="1"/>
              </p:cNvSpPr>
              <p:nvPr/>
            </p:nvSpPr>
            <p:spPr>
              <a:xfrm>
                <a:off x="4892452" y="2041687"/>
                <a:ext cx="6368895" cy="831703"/>
              </a:xfrm>
              <a:prstGeom prst="rect">
                <a:avLst/>
              </a:prstGeom>
              <a:blipFill rotWithShape="1">
                <a:blip r:embed="rId2"/>
                <a:stretch>
                  <a:fillRect l="-6" t="-19" r="4" b="2"/>
                </a:stretch>
              </a:blipFill>
            </p:spPr>
            <p:txBody>
              <a:bodyPr/>
              <a:lstStyle/>
              <a:p>
                <a:r>
                  <a:rPr lang="pt-BR" altLang="en-US">
                    <a:noFill/>
                  </a:rPr>
                  <a:t> </a:t>
                </a:r>
              </a:p>
            </p:txBody>
          </p:sp>
        </mc:Fallback>
      </mc:AlternateContent>
      <p:sp>
        <p:nvSpPr>
          <p:cNvPr id="50" name="CaixaDeTexto 49"/>
          <p:cNvSpPr txBox="1"/>
          <p:nvPr/>
        </p:nvSpPr>
        <p:spPr>
          <a:xfrm>
            <a:off x="5123015" y="3801910"/>
            <a:ext cx="1619354" cy="523220"/>
          </a:xfrm>
          <a:prstGeom prst="rect">
            <a:avLst/>
          </a:prstGeom>
          <a:noFill/>
        </p:spPr>
        <p:txBody>
          <a:bodyPr wrap="none" rtlCol="0">
            <a:spAutoFit/>
          </a:bodyPr>
          <a:lstStyle/>
          <a:p>
            <a:r>
              <a:rPr lang="pt-BR" sz="2800" b="1" dirty="0" smtClean="0">
                <a:solidFill>
                  <a:srgbClr val="C00000"/>
                </a:solidFill>
                <a:latin typeface="Comic Sans MS" panose="030F0702030302020204" pitchFamily="66" charset="0"/>
              </a:rPr>
              <a:t>Lembrar</a:t>
            </a:r>
            <a:endParaRPr lang="pt-BR" sz="2800" b="1" dirty="0">
              <a:solidFill>
                <a:srgbClr val="C00000"/>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51" name="CaixaDeTexto 50"/>
              <p:cNvSpPr txBox="1"/>
              <p:nvPr/>
            </p:nvSpPr>
            <p:spPr>
              <a:xfrm>
                <a:off x="7430000" y="3458873"/>
                <a:ext cx="3995801" cy="101694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f>
                        <m:fPr>
                          <m:ctrlPr>
                            <a:rPr lang="pt-BR" sz="2800" i="1" smtClean="0">
                              <a:latin typeface="Cambria Math" panose="02040503050406030204" pitchFamily="18" charset="0"/>
                            </a:rPr>
                          </m:ctrlPr>
                        </m:fPr>
                        <m:num>
                          <m:r>
                            <a:rPr lang="pt-BR" sz="2800" b="0" i="1" smtClean="0">
                              <a:latin typeface="Cambria Math" panose="02040503050406030204" pitchFamily="18" charset="0"/>
                            </a:rPr>
                            <m:t>1</m:t>
                          </m:r>
                        </m:num>
                        <m:den>
                          <m:sSup>
                            <m:sSupPr>
                              <m:ctrlPr>
                                <a:rPr lang="pt-BR" sz="2800" i="1" smtClean="0">
                                  <a:latin typeface="Cambria Math" panose="02040503050406030204" pitchFamily="18" charset="0"/>
                                </a:rPr>
                              </m:ctrlPr>
                            </m:sSupPr>
                            <m:e>
                              <m:r>
                                <a:rPr lang="pt-BR" sz="2800" b="0" i="1" smtClean="0">
                                  <a:latin typeface="Cambria Math" panose="02040503050406030204" pitchFamily="18" charset="0"/>
                                </a:rPr>
                                <m:t>𝑠</m:t>
                              </m:r>
                            </m:e>
                            <m:sup>
                              <m:r>
                                <a:rPr lang="pt-BR" sz="2800" b="0" i="1" smtClean="0">
                                  <a:latin typeface="Cambria Math" panose="02040503050406030204" pitchFamily="18" charset="0"/>
                                </a:rPr>
                                <m:t>𝑛</m:t>
                              </m:r>
                            </m:sup>
                          </m:sSup>
                        </m:den>
                      </m:f>
                      <m:r>
                        <a:rPr lang="pt-BR" sz="2800" b="0" i="1" smtClean="0">
                          <a:latin typeface="Cambria Math" panose="02040503050406030204" pitchFamily="18" charset="0"/>
                        </a:rPr>
                        <m:t>  </m:t>
                      </m:r>
                      <m:groupChr>
                        <m:groupChrPr>
                          <m:chr m:val="↔"/>
                          <m:pos m:val="top"/>
                          <m:ctrlPr>
                            <a:rPr lang="pt-BR" sz="2800" i="1" smtClean="0">
                              <a:latin typeface="Cambria Math" panose="02040503050406030204" pitchFamily="18" charset="0"/>
                            </a:rPr>
                          </m:ctrlPr>
                        </m:groupChrPr>
                        <m:e>
                          <m:r>
                            <m:rPr>
                              <m:brk m:alnAt="1"/>
                            </m:rPr>
                            <a:rPr lang="pt-BR" sz="2800" b="0" i="1" smtClean="0">
                              <a:latin typeface="Cambria Math" panose="02040503050406030204" pitchFamily="18" charset="0"/>
                            </a:rPr>
                            <m:t>𝑝</m:t>
                          </m:r>
                          <m:r>
                            <a:rPr lang="pt-BR" sz="2800" b="0" i="1" smtClean="0">
                              <a:latin typeface="Cambria Math" panose="02040503050406030204" pitchFamily="18" charset="0"/>
                            </a:rPr>
                            <m:t>𝑎𝑟</m:t>
                          </m:r>
                        </m:e>
                      </m:groupChr>
                      <m:r>
                        <a:rPr lang="pt-BR" sz="2800" b="0" i="1" smtClean="0">
                          <a:latin typeface="Cambria Math" panose="02040503050406030204" pitchFamily="18" charset="0"/>
                        </a:rPr>
                        <m:t>  </m:t>
                      </m:r>
                      <m:f>
                        <m:fPr>
                          <m:ctrlPr>
                            <a:rPr lang="pt-BR" sz="2800" i="1" smtClean="0">
                              <a:latin typeface="Cambria Math" panose="02040503050406030204" pitchFamily="18" charset="0"/>
                            </a:rPr>
                          </m:ctrlPr>
                        </m:fPr>
                        <m:num>
                          <m:sSup>
                            <m:sSupPr>
                              <m:ctrlPr>
                                <a:rPr lang="pt-BR" sz="2800" i="1" smtClean="0">
                                  <a:latin typeface="Cambria Math" panose="02040503050406030204" pitchFamily="18" charset="0"/>
                                </a:rPr>
                              </m:ctrlPr>
                            </m:sSupPr>
                            <m:e>
                              <m:r>
                                <a:rPr lang="pt-BR" sz="2800" b="0" i="1" smtClean="0">
                                  <a:latin typeface="Cambria Math" panose="02040503050406030204" pitchFamily="18" charset="0"/>
                                </a:rPr>
                                <m:t>𝑡</m:t>
                              </m:r>
                            </m:e>
                            <m:sup>
                              <m:r>
                                <a:rPr lang="pt-BR" sz="2800" b="0" i="1" smtClean="0">
                                  <a:latin typeface="Cambria Math" panose="02040503050406030204" pitchFamily="18" charset="0"/>
                                </a:rPr>
                                <m:t>𝑛</m:t>
                              </m:r>
                              <m:r>
                                <a:rPr lang="pt-BR" sz="2800" b="0" i="1" smtClean="0">
                                  <a:latin typeface="Cambria Math" panose="02040503050406030204" pitchFamily="18" charset="0"/>
                                </a:rPr>
                                <m:t>−</m:t>
                              </m:r>
                              <m:r>
                                <a:rPr lang="pt-BR" sz="2800" b="0" i="1" smtClean="0">
                                  <a:latin typeface="Cambria Math" panose="02040503050406030204" pitchFamily="18" charset="0"/>
                                </a:rPr>
                                <m:t>1</m:t>
                              </m:r>
                            </m:sup>
                          </m:sSup>
                        </m:num>
                        <m:den>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𝑛</m:t>
                              </m:r>
                              <m:r>
                                <a:rPr lang="pt-BR" sz="2800" b="0" i="1" smtClean="0">
                                  <a:latin typeface="Cambria Math" panose="02040503050406030204" pitchFamily="18" charset="0"/>
                                </a:rPr>
                                <m:t>−</m:t>
                              </m:r>
                              <m:r>
                                <a:rPr lang="pt-BR" sz="2800" b="0" i="1" smtClean="0">
                                  <a:latin typeface="Cambria Math" panose="02040503050406030204" pitchFamily="18" charset="0"/>
                                </a:rPr>
                                <m:t>1</m:t>
                              </m:r>
                            </m:e>
                          </m:d>
                          <m:r>
                            <a:rPr lang="pt-BR" sz="2800" b="0" i="1" smtClean="0">
                              <a:latin typeface="Cambria Math" panose="02040503050406030204" pitchFamily="18" charset="0"/>
                            </a:rPr>
                            <m:t>!</m:t>
                          </m:r>
                        </m:den>
                      </m:f>
                      <m:r>
                        <a:rPr lang="pt-BR" sz="2800" b="0" i="1" smtClean="0">
                          <a:latin typeface="Cambria Math" panose="02040503050406030204" pitchFamily="18" charset="0"/>
                        </a:rPr>
                        <m:t>ℎ</m:t>
                      </m:r>
                      <m:r>
                        <a:rPr lang="pt-BR" sz="2800" b="0" i="1" smtClean="0">
                          <a:latin typeface="Cambria Math" panose="02040503050406030204" pitchFamily="18" charset="0"/>
                        </a:rPr>
                        <m:t>(</m:t>
                      </m:r>
                      <m:r>
                        <a:rPr lang="pt-BR" sz="2800" b="0" i="1" smtClean="0">
                          <a:latin typeface="Cambria Math" panose="02040503050406030204" pitchFamily="18" charset="0"/>
                        </a:rPr>
                        <m:t>𝑡</m:t>
                      </m:r>
                      <m:r>
                        <a:rPr lang="pt-BR" sz="2800" b="0" i="1" smtClean="0">
                          <a:latin typeface="Cambria Math" panose="02040503050406030204" pitchFamily="18" charset="0"/>
                        </a:rPr>
                        <m:t>)</m:t>
                      </m:r>
                    </m:oMath>
                  </m:oMathPara>
                </a14:m>
                <a:endParaRPr lang="pt-BR" sz="3600" dirty="0"/>
              </a:p>
            </p:txBody>
          </p:sp>
        </mc:Choice>
        <mc:Fallback>
          <p:sp>
            <p:nvSpPr>
              <p:cNvPr id="51" name="CaixaDeTexto 50"/>
              <p:cNvSpPr txBox="1">
                <a:spLocks noRot="1" noChangeAspect="1" noMove="1" noResize="1" noEditPoints="1" noAdjustHandles="1" noChangeArrowheads="1" noChangeShapeType="1" noTextEdit="1"/>
              </p:cNvSpPr>
              <p:nvPr/>
            </p:nvSpPr>
            <p:spPr>
              <a:xfrm>
                <a:off x="7430000" y="3458873"/>
                <a:ext cx="3995801" cy="1016945"/>
              </a:xfrm>
              <a:prstGeom prst="rect">
                <a:avLst/>
              </a:prstGeom>
              <a:blipFill rotWithShape="1">
                <a:blip r:embed="rId3"/>
                <a:stretch>
                  <a:fillRect l="-13" t="-3" r="6" b="3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2" name="CaixaDeTexto 53"/>
              <p:cNvSpPr txBox="1"/>
              <p:nvPr/>
            </p:nvSpPr>
            <p:spPr>
              <a:xfrm>
                <a:off x="4636100" y="5009159"/>
                <a:ext cx="5650882" cy="77851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d>
                        <m:dPr>
                          <m:ctrlPr>
                            <a:rPr lang="pt-BR" sz="2400" b="0" i="1" smtClean="0">
                              <a:latin typeface="Cambria Math" panose="02040503050406030204" pitchFamily="18" charset="0"/>
                            </a:rPr>
                          </m:ctrlPr>
                        </m:dPr>
                        <m:e>
                          <m:r>
                            <a:rPr lang="pt-BR" sz="2400" b="0" i="1" smtClean="0">
                              <a:latin typeface="Cambria Math" panose="02040503050406030204" pitchFamily="18" charset="0"/>
                            </a:rPr>
                            <m:t>𝑡</m:t>
                          </m:r>
                        </m:e>
                      </m:d>
                      <m:r>
                        <a:rPr lang="pt-BR" sz="2400" b="0" i="1" smtClean="0">
                          <a:latin typeface="Cambria Math" panose="02040503050406030204" pitchFamily="18" charset="0"/>
                        </a:rPr>
                        <m:t>=−</m:t>
                      </m:r>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1</m:t>
                          </m:r>
                        </m:num>
                        <m:den>
                          <m:r>
                            <a:rPr lang="pt-BR" sz="2400" b="0" i="1" smtClean="0">
                              <a:latin typeface="Cambria Math" panose="02040503050406030204" pitchFamily="18" charset="0"/>
                            </a:rPr>
                            <m:t>𝑅𝐶</m:t>
                          </m:r>
                        </m:den>
                      </m:f>
                      <m:r>
                        <a:rPr lang="pt-BR" sz="2400" b="0" i="1" smtClean="0">
                          <a:latin typeface="Cambria Math" panose="02040503050406030204" pitchFamily="18" charset="0"/>
                        </a:rPr>
                        <m:t>𝑡</m:t>
                      </m:r>
                      <m:r>
                        <a:rPr lang="pt-BR" sz="2400" b="0" i="1" smtClean="0">
                          <a:latin typeface="Cambria Math" panose="02040503050406030204" pitchFamily="18" charset="0"/>
                        </a:rPr>
                        <m:t>.</m:t>
                      </m:r>
                      <m:r>
                        <a:rPr lang="pt-BR" sz="2400" b="0" i="1" smtClean="0">
                          <a:latin typeface="Cambria Math" panose="02040503050406030204" pitchFamily="18" charset="0"/>
                        </a:rPr>
                        <m:t>ℎ</m:t>
                      </m:r>
                      <m:r>
                        <a:rPr lang="pt-BR" sz="2400" b="0" i="1" smtClean="0">
                          <a:latin typeface="Cambria Math" panose="02040503050406030204" pitchFamily="18" charset="0"/>
                        </a:rPr>
                        <m:t>(</m:t>
                      </m:r>
                      <m:r>
                        <a:rPr lang="pt-BR" sz="2400" b="0" i="1" smtClean="0">
                          <a:latin typeface="Cambria Math" panose="02040503050406030204" pitchFamily="18" charset="0"/>
                        </a:rPr>
                        <m:t>𝑡</m:t>
                      </m:r>
                      <m:r>
                        <a:rPr lang="pt-BR" sz="2400" b="0" i="1" smtClean="0">
                          <a:latin typeface="Cambria Math" panose="02040503050406030204" pitchFamily="18" charset="0"/>
                        </a:rPr>
                        <m:t>) +</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d>
                        <m:dPr>
                          <m:ctrlPr>
                            <a:rPr lang="pt-BR" sz="2400" i="1">
                              <a:latin typeface="Cambria Math" panose="02040503050406030204" pitchFamily="18" charset="0"/>
                            </a:rPr>
                          </m:ctrlPr>
                        </m:dPr>
                        <m:e>
                          <m:r>
                            <a:rPr lang="en-US" altLang="pt-BR" sz="2400" i="1">
                              <a:latin typeface="Cambria Math" panose="02040503050406030204" pitchFamily="18" charset="0"/>
                            </a:rPr>
                            <m:t>0</m:t>
                          </m:r>
                          <m:r>
                            <a:rPr lang="pt-BR" sz="2400" i="1">
                              <a:latin typeface="Cambria Math" panose="02040503050406030204" pitchFamily="18" charset="0"/>
                            </a:rPr>
                            <m:t>−</m:t>
                          </m:r>
                        </m:e>
                      </m:d>
                      <m:r>
                        <a:rPr lang="pt-BR" sz="2400" b="0" i="1" smtClean="0">
                          <a:latin typeface="Cambria Math" panose="02040503050406030204" pitchFamily="18" charset="0"/>
                        </a:rPr>
                        <m:t>ℎ</m:t>
                      </m:r>
                      <m:r>
                        <a:rPr lang="pt-BR" sz="2400" b="0" i="1" smtClean="0">
                          <a:latin typeface="Cambria Math" panose="02040503050406030204" pitchFamily="18" charset="0"/>
                        </a:rPr>
                        <m:t>(</m:t>
                      </m:r>
                      <m:r>
                        <a:rPr lang="pt-BR" sz="2400" b="0" i="1" smtClean="0">
                          <a:latin typeface="Cambria Math" panose="02040503050406030204" pitchFamily="18" charset="0"/>
                        </a:rPr>
                        <m:t>𝑡</m:t>
                      </m:r>
                      <m:r>
                        <a:rPr lang="pt-BR" sz="2400" b="0" i="1" smtClean="0">
                          <a:latin typeface="Cambria Math" panose="02040503050406030204" pitchFamily="18" charset="0"/>
                        </a:rPr>
                        <m:t>)</m:t>
                      </m:r>
                    </m:oMath>
                  </m:oMathPara>
                </a14:m>
                <a:endParaRPr lang="pt-BR" dirty="0"/>
              </a:p>
            </p:txBody>
          </p:sp>
        </mc:Choice>
        <mc:Fallback>
          <p:sp>
            <p:nvSpPr>
              <p:cNvPr id="52" name="CaixaDeTexto 53"/>
              <p:cNvSpPr txBox="1">
                <a:spLocks noRot="1" noChangeAspect="1" noMove="1" noResize="1" noEditPoints="1" noAdjustHandles="1" noChangeArrowheads="1" noChangeShapeType="1" noTextEdit="1"/>
              </p:cNvSpPr>
              <p:nvPr/>
            </p:nvSpPr>
            <p:spPr>
              <a:xfrm>
                <a:off x="4636100" y="5009159"/>
                <a:ext cx="5650882" cy="778510"/>
              </a:xfrm>
              <a:prstGeom prst="rect">
                <a:avLst/>
              </a:prstGeom>
              <a:blipFill rotWithShape="1">
                <a:blip r:embed="rId4"/>
                <a:stretch>
                  <a:fillRect l="-11" t="-36" r="11" b="36"/>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73" name="Conector Reto 72"/>
          <p:cNvCxnSpPr/>
          <p:nvPr/>
        </p:nvCxnSpPr>
        <p:spPr>
          <a:xfrm flipH="1">
            <a:off x="3138170" y="250126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rot="5400000" flipH="1">
            <a:off x="2882900" y="117919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3550285" y="126555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4" name="Caixa de Texto 23"/>
          <p:cNvSpPr txBox="1"/>
          <p:nvPr/>
        </p:nvSpPr>
        <p:spPr>
          <a:xfrm>
            <a:off x="2448560" y="245745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84"/>
          <p:cNvSpPr txBox="1"/>
          <p:nvPr/>
        </p:nvSpPr>
        <p:spPr>
          <a:xfrm>
            <a:off x="2138680" y="144018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8" name="Conector Reto 87"/>
          <p:cNvCxnSpPr/>
          <p:nvPr/>
        </p:nvCxnSpPr>
        <p:spPr>
          <a:xfrm flipV="1">
            <a:off x="3140075" y="144716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89" name="Forma livre 88"/>
          <p:cNvSpPr/>
          <p:nvPr/>
        </p:nvSpPr>
        <p:spPr>
          <a:xfrm flipH="1" flipV="1">
            <a:off x="3211830" y="1586865"/>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4" name="Retângulo 93"/>
          <p:cNvSpPr/>
          <p:nvPr/>
        </p:nvSpPr>
        <p:spPr>
          <a:xfrm rot="5400000" flipH="1">
            <a:off x="2900045" y="190944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95" name="Caixa de Texto 94"/>
              <p:cNvSpPr txBox="1"/>
              <p:nvPr/>
            </p:nvSpPr>
            <p:spPr>
              <a:xfrm>
                <a:off x="3242310" y="1818005"/>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5" name="Caixa de Texto 94"/>
              <p:cNvSpPr txBox="1">
                <a:spLocks noRot="1" noChangeAspect="1" noMove="1" noResize="1" noEditPoints="1" noAdjustHandles="1" noChangeArrowheads="1" noChangeShapeType="1" noTextEdit="1"/>
              </p:cNvSpPr>
              <p:nvPr/>
            </p:nvSpPr>
            <p:spPr>
              <a:xfrm>
                <a:off x="3242310" y="1818005"/>
                <a:ext cx="534035"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99" name="Grupo 98"/>
          <p:cNvGrpSpPr/>
          <p:nvPr/>
        </p:nvGrpSpPr>
        <p:grpSpPr>
          <a:xfrm flipH="1">
            <a:off x="1284773" y="1337187"/>
            <a:ext cx="1274445" cy="234950"/>
            <a:chOff x="4152748" y="3524056"/>
            <a:chExt cx="1274569" cy="255373"/>
          </a:xfrm>
        </p:grpSpPr>
        <p:cxnSp>
          <p:nvCxnSpPr>
            <p:cNvPr id="10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5" name="Conector Reto 104"/>
          <p:cNvCxnSpPr/>
          <p:nvPr/>
        </p:nvCxnSpPr>
        <p:spPr>
          <a:xfrm>
            <a:off x="2994385" y="311077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105"/>
          <p:cNvCxnSpPr/>
          <p:nvPr/>
        </p:nvCxnSpPr>
        <p:spPr>
          <a:xfrm flipH="1">
            <a:off x="3133090" y="266890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Reto 106"/>
          <p:cNvCxnSpPr/>
          <p:nvPr/>
        </p:nvCxnSpPr>
        <p:spPr>
          <a:xfrm>
            <a:off x="1161556" y="144010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Elipse 107"/>
          <p:cNvSpPr/>
          <p:nvPr/>
        </p:nvSpPr>
        <p:spPr>
          <a:xfrm>
            <a:off x="998855" y="208295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9" name="Forma livre 108"/>
          <p:cNvSpPr/>
          <p:nvPr/>
        </p:nvSpPr>
        <p:spPr>
          <a:xfrm>
            <a:off x="1047482" y="213974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0" name="Conector Reto 109"/>
          <p:cNvCxnSpPr/>
          <p:nvPr/>
        </p:nvCxnSpPr>
        <p:spPr>
          <a:xfrm rot="5400000">
            <a:off x="857912" y="277610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Conector Reto 110"/>
          <p:cNvCxnSpPr/>
          <p:nvPr/>
        </p:nvCxnSpPr>
        <p:spPr>
          <a:xfrm>
            <a:off x="1032235" y="311077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Conector Reto 116"/>
          <p:cNvCxnSpPr/>
          <p:nvPr/>
        </p:nvCxnSpPr>
        <p:spPr>
          <a:xfrm flipV="1">
            <a:off x="1146810" y="143002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Conector de Seta Reta 44"/>
          <p:cNvCxnSpPr/>
          <p:nvPr/>
        </p:nvCxnSpPr>
        <p:spPr>
          <a:xfrm rot="16200000">
            <a:off x="1641575" y="134441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 name="CaixaDeTexto 47"/>
          <p:cNvSpPr txBox="1"/>
          <p:nvPr/>
        </p:nvSpPr>
        <p:spPr>
          <a:xfrm>
            <a:off x="1437640" y="1617980"/>
            <a:ext cx="475615"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i</a:t>
            </a:r>
            <a:r>
              <a:rPr lang="pt-BR" sz="2800" i="1" baseline="-25000" dirty="0" smtClean="0">
                <a:latin typeface="Century Schoolbook" panose="02040604050505020304" pitchFamily="18" charset="0"/>
                <a:ea typeface="Cambria Math" panose="02040503050406030204" pitchFamily="18" charset="0"/>
              </a:rPr>
              <a:t>s</a:t>
            </a:r>
            <a:endParaRPr lang="pt-BR" sz="2800" i="1" baseline="-25000"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54" name="Caixa de Texto 53"/>
              <p:cNvSpPr txBox="1"/>
              <p:nvPr/>
            </p:nvSpPr>
            <p:spPr>
              <a:xfrm>
                <a:off x="429260" y="3754120"/>
                <a:ext cx="3239770" cy="900430"/>
              </a:xfrm>
              <a:prstGeom prst="rect">
                <a:avLst/>
              </a:prstGeom>
              <a:noFill/>
              <a:ln w="25400">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4" name="Caixa de Texto 53"/>
              <p:cNvSpPr txBox="1">
                <a:spLocks noRot="1" noChangeAspect="1" noMove="1" noResize="1" noEditPoints="1" noAdjustHandles="1" noChangeArrowheads="1" noChangeShapeType="1" noTextEdit="1"/>
              </p:cNvSpPr>
              <p:nvPr/>
            </p:nvSpPr>
            <p:spPr>
              <a:xfrm>
                <a:off x="429260" y="3754120"/>
                <a:ext cx="3239770" cy="900430"/>
              </a:xfrm>
              <a:prstGeom prst="rect">
                <a:avLst/>
              </a:prstGeom>
              <a:blipFill rotWithShape="1">
                <a:blip r:embed="rId2"/>
                <a:stretch>
                  <a:fillRect l="-392" t="-1410" r="-392" b="-1410"/>
                </a:stretch>
              </a:blipFill>
              <a:ln w="25400">
                <a:solidFill>
                  <a:srgbClr val="FFFF00"/>
                </a:solidFill>
              </a:ln>
            </p:spPr>
            <p:txBody>
              <a:bodyPr/>
              <a:lstStyle/>
              <a:p>
                <a:r>
                  <a:rPr lang="pt-BR" altLang="en-US">
                    <a:noFill/>
                  </a:rPr>
                  <a:t> </a:t>
                </a:r>
              </a:p>
            </p:txBody>
          </p:sp>
        </mc:Fallback>
      </mc:AlternateContent>
      <p:cxnSp>
        <p:nvCxnSpPr>
          <p:cNvPr id="5" name="Conector Reto 4"/>
          <p:cNvCxnSpPr/>
          <p:nvPr/>
        </p:nvCxnSpPr>
        <p:spPr>
          <a:xfrm flipH="1">
            <a:off x="10122535" y="246634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Retângulo arredondado 71"/>
          <p:cNvSpPr/>
          <p:nvPr/>
        </p:nvSpPr>
        <p:spPr>
          <a:xfrm>
            <a:off x="9744075" y="577850"/>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74"/>
          <p:cNvCxnSpPr/>
          <p:nvPr/>
        </p:nvCxnSpPr>
        <p:spPr>
          <a:xfrm>
            <a:off x="10136505" y="162242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H="1">
            <a:off x="10119360" y="241681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V="1">
            <a:off x="10125710" y="847090"/>
            <a:ext cx="0" cy="1224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6" name="Grupo 75"/>
          <p:cNvGrpSpPr/>
          <p:nvPr/>
        </p:nvGrpSpPr>
        <p:grpSpPr>
          <a:xfrm>
            <a:off x="9943465" y="1070610"/>
            <a:ext cx="387350" cy="552450"/>
            <a:chOff x="7555792" y="2647951"/>
            <a:chExt cx="387626" cy="552342"/>
          </a:xfrm>
          <a:solidFill>
            <a:srgbClr val="00B0F0">
              <a:alpha val="97000"/>
            </a:srgbClr>
          </a:solidFill>
        </p:grpSpPr>
        <p:sp>
          <p:nvSpPr>
            <p:cNvPr id="77" name="Elipse 76"/>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8"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9" name="Conector Reto 8"/>
          <p:cNvCxnSpPr/>
          <p:nvPr/>
        </p:nvCxnSpPr>
        <p:spPr>
          <a:xfrm rot="5400000" flipH="1">
            <a:off x="9863455" y="172466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9060180" y="244665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0" name="Caixa de Texto 23"/>
          <p:cNvSpPr txBox="1"/>
          <p:nvPr/>
        </p:nvSpPr>
        <p:spPr>
          <a:xfrm>
            <a:off x="10174605" y="264414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 de Texto 85"/>
          <p:cNvSpPr txBox="1"/>
          <p:nvPr/>
        </p:nvSpPr>
        <p:spPr>
          <a:xfrm>
            <a:off x="9110345" y="14839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7" name="Conector Reto 86"/>
          <p:cNvCxnSpPr/>
          <p:nvPr/>
        </p:nvCxnSpPr>
        <p:spPr>
          <a:xfrm flipV="1">
            <a:off x="10101580" y="84264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rot="5400000" flipH="1">
            <a:off x="9474835" y="2381250"/>
            <a:ext cx="1274445" cy="234950"/>
            <a:chOff x="4152748" y="3524056"/>
            <a:chExt cx="1274569" cy="255373"/>
          </a:xfrm>
        </p:grpSpPr>
        <p:cxnSp>
          <p:nvCxnSpPr>
            <p:cNvPr id="1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 name="Retângulo 1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96" name="Caixa de Texto 95"/>
              <p:cNvSpPr txBox="1"/>
              <p:nvPr/>
            </p:nvSpPr>
            <p:spPr>
              <a:xfrm>
                <a:off x="10156190" y="218376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6" name="Caixa de Texto 95"/>
              <p:cNvSpPr txBox="1">
                <a:spLocks noRot="1" noChangeAspect="1" noMove="1" noResize="1" noEditPoints="1" noAdjustHandles="1" noChangeArrowheads="1" noChangeShapeType="1" noTextEdit="1"/>
              </p:cNvSpPr>
              <p:nvPr/>
            </p:nvSpPr>
            <p:spPr>
              <a:xfrm>
                <a:off x="10156190" y="2183765"/>
                <a:ext cx="501650" cy="46037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16" name="Grupo 15"/>
          <p:cNvGrpSpPr/>
          <p:nvPr/>
        </p:nvGrpSpPr>
        <p:grpSpPr>
          <a:xfrm flipH="1">
            <a:off x="8412013" y="1897257"/>
            <a:ext cx="1274445" cy="234950"/>
            <a:chOff x="4152748" y="3524056"/>
            <a:chExt cx="1274569" cy="255373"/>
          </a:xfrm>
        </p:grpSpPr>
        <p:cxnSp>
          <p:nvCxnSpPr>
            <p:cNvPr id="1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8" name="Retângulo 1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9974940" y="376165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a:off x="8395476" y="198556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Elipse 20"/>
          <p:cNvSpPr/>
          <p:nvPr/>
        </p:nvSpPr>
        <p:spPr>
          <a:xfrm>
            <a:off x="8232775" y="262841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2" name="Forma livre 111"/>
          <p:cNvSpPr/>
          <p:nvPr/>
        </p:nvSpPr>
        <p:spPr>
          <a:xfrm>
            <a:off x="8281402" y="268521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3" name="Conector Reto 112"/>
          <p:cNvCxnSpPr/>
          <p:nvPr/>
        </p:nvCxnSpPr>
        <p:spPr>
          <a:xfrm rot="5400000">
            <a:off x="8091832" y="332156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113"/>
          <p:cNvCxnSpPr/>
          <p:nvPr/>
        </p:nvCxnSpPr>
        <p:spPr>
          <a:xfrm>
            <a:off x="8266155" y="365624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Caixa de Texto 23"/>
          <p:cNvSpPr txBox="1"/>
          <p:nvPr/>
        </p:nvSpPr>
        <p:spPr>
          <a:xfrm>
            <a:off x="8610600" y="144907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8" name="CaixaDeTexto 47"/>
          <p:cNvSpPr txBox="1"/>
          <p:nvPr/>
        </p:nvSpPr>
        <p:spPr>
          <a:xfrm>
            <a:off x="7661293" y="2222226"/>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121" name="Conector Reto 120"/>
          <p:cNvCxnSpPr/>
          <p:nvPr/>
        </p:nvCxnSpPr>
        <p:spPr>
          <a:xfrm flipV="1">
            <a:off x="8380730" y="199072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 name="Grupo 22"/>
          <p:cNvGrpSpPr/>
          <p:nvPr/>
        </p:nvGrpSpPr>
        <p:grpSpPr>
          <a:xfrm rot="5400000" flipH="1">
            <a:off x="9678153" y="3204843"/>
            <a:ext cx="864000" cy="234950"/>
            <a:chOff x="4357993" y="3524056"/>
            <a:chExt cx="864084" cy="255373"/>
          </a:xfrm>
        </p:grpSpPr>
        <p:cxnSp>
          <p:nvCxnSpPr>
            <p:cNvPr id="24" name="Conector Reto 79"/>
            <p:cNvCxnSpPr/>
            <p:nvPr/>
          </p:nvCxnSpPr>
          <p:spPr>
            <a:xfrm flipV="1">
              <a:off x="4357993" y="3632104"/>
              <a:ext cx="86408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5" name="Retângulo 2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6" name="Caixa de Texto 23"/>
          <p:cNvSpPr txBox="1"/>
          <p:nvPr/>
        </p:nvSpPr>
        <p:spPr>
          <a:xfrm>
            <a:off x="10118090" y="301371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30" name="Conector de Seta Reta 44"/>
          <p:cNvCxnSpPr/>
          <p:nvPr/>
        </p:nvCxnSpPr>
        <p:spPr>
          <a:xfrm>
            <a:off x="10591265" y="2122287"/>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1" name="Caixa de Texto 30"/>
              <p:cNvSpPr txBox="1"/>
              <p:nvPr/>
            </p:nvSpPr>
            <p:spPr>
              <a:xfrm>
                <a:off x="10560685" y="2206625"/>
                <a:ext cx="43878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1" name="Caixa de Texto 30"/>
              <p:cNvSpPr txBox="1">
                <a:spLocks noRot="1" noChangeAspect="1" noMove="1" noResize="1" noEditPoints="1" noAdjustHandles="1" noChangeArrowheads="1" noChangeShapeType="1" noTextEdit="1"/>
              </p:cNvSpPr>
              <p:nvPr/>
            </p:nvSpPr>
            <p:spPr>
              <a:xfrm>
                <a:off x="10560685" y="2206625"/>
                <a:ext cx="438785" cy="460375"/>
              </a:xfrm>
              <a:prstGeom prst="rect">
                <a:avLst/>
              </a:prstGeom>
              <a:blipFill rotWithShape="1">
                <a:blip r:embed="rId4"/>
                <a:stretch>
                  <a:fillRect/>
                </a:stretch>
              </a:blipFill>
            </p:spPr>
            <p:txBody>
              <a:bodyPr/>
              <a:lstStyle/>
              <a:p>
                <a:r>
                  <a:rPr lang="pt-BR" altLang="en-US">
                    <a:noFill/>
                  </a:rPr>
                  <a:t> </a:t>
                </a:r>
              </a:p>
            </p:txBody>
          </p:sp>
        </mc:Fallback>
      </mc:AlternateContent>
      <p:sp>
        <p:nvSpPr>
          <p:cNvPr id="32" name="Caixa de Texto 31"/>
          <p:cNvSpPr txBox="1"/>
          <p:nvPr/>
        </p:nvSpPr>
        <p:spPr>
          <a:xfrm>
            <a:off x="8671560" y="2214880"/>
            <a:ext cx="37592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33" name="Conector de Seta Reta 44"/>
          <p:cNvCxnSpPr/>
          <p:nvPr/>
        </p:nvCxnSpPr>
        <p:spPr>
          <a:xfrm rot="16200000">
            <a:off x="8944710" y="189305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4" name="Caixa de Texto 33"/>
              <p:cNvSpPr txBox="1"/>
              <p:nvPr/>
            </p:nvSpPr>
            <p:spPr>
              <a:xfrm>
                <a:off x="10219055" y="1070610"/>
                <a:ext cx="66929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34" name="Caixa de Texto 33"/>
              <p:cNvSpPr txBox="1">
                <a:spLocks noRot="1" noChangeAspect="1" noMove="1" noResize="1" noEditPoints="1" noAdjustHandles="1" noChangeArrowheads="1" noChangeShapeType="1" noTextEdit="1"/>
              </p:cNvSpPr>
              <p:nvPr/>
            </p:nvSpPr>
            <p:spPr>
              <a:xfrm>
                <a:off x="10219055" y="1070610"/>
                <a:ext cx="669290" cy="46037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5" name="Caixa de Texto 34"/>
              <p:cNvSpPr txBox="1"/>
              <p:nvPr/>
            </p:nvSpPr>
            <p:spPr>
              <a:xfrm>
                <a:off x="4832350" y="3851910"/>
                <a:ext cx="6521450" cy="125222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5" name="Caixa de Texto 34"/>
              <p:cNvSpPr txBox="1">
                <a:spLocks noRot="1" noChangeAspect="1" noMove="1" noResize="1" noEditPoints="1" noAdjustHandles="1" noChangeArrowheads="1" noChangeShapeType="1" noTextEdit="1"/>
              </p:cNvSpPr>
              <p:nvPr/>
            </p:nvSpPr>
            <p:spPr>
              <a:xfrm>
                <a:off x="4832350" y="3851910"/>
                <a:ext cx="6521450" cy="1252220"/>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6" name="Caixa de Texto 35"/>
              <p:cNvSpPr txBox="1"/>
              <p:nvPr/>
            </p:nvSpPr>
            <p:spPr>
              <a:xfrm>
                <a:off x="5789930" y="5296535"/>
                <a:ext cx="5236210" cy="904240"/>
              </a:xfrm>
              <a:prstGeom prst="rect">
                <a:avLst/>
              </a:prstGeom>
              <a:noFill/>
              <a:ln w="25400">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6" name="Caixa de Texto 35"/>
              <p:cNvSpPr txBox="1">
                <a:spLocks noRot="1" noChangeAspect="1" noMove="1" noResize="1" noEditPoints="1" noAdjustHandles="1" noChangeArrowheads="1" noChangeShapeType="1" noTextEdit="1"/>
              </p:cNvSpPr>
              <p:nvPr/>
            </p:nvSpPr>
            <p:spPr>
              <a:xfrm>
                <a:off x="5789930" y="5296535"/>
                <a:ext cx="5236210" cy="904240"/>
              </a:xfrm>
              <a:prstGeom prst="rect">
                <a:avLst/>
              </a:prstGeom>
              <a:blipFill rotWithShape="1">
                <a:blip r:embed="rId7"/>
                <a:stretch>
                  <a:fillRect l="-243" t="-1404" r="-243" b="-1404"/>
                </a:stretch>
              </a:blipFill>
              <a:ln w="25400">
                <a:solidFill>
                  <a:srgbClr val="FFFF00"/>
                </a:solidFill>
              </a:ln>
            </p:spPr>
            <p:txBody>
              <a:bodyPr/>
              <a:lstStyle/>
              <a:p>
                <a:r>
                  <a:rPr lang="pt-BR" altLang="en-US">
                    <a:noFill/>
                  </a:rPr>
                  <a:t> </a:t>
                </a:r>
              </a:p>
            </p:txBody>
          </p:sp>
        </mc:Fallback>
      </mc:AlternateContent>
      <p:sp>
        <p:nvSpPr>
          <p:cNvPr id="104" name="CaixaDeTexto 45"/>
          <p:cNvSpPr txBox="1"/>
          <p:nvPr/>
        </p:nvSpPr>
        <p:spPr>
          <a:xfrm>
            <a:off x="429260" y="541655"/>
            <a:ext cx="4913630" cy="583565"/>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 Emissor Comum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8" name="CaixaDeTexto 45"/>
          <p:cNvSpPr txBox="1"/>
          <p:nvPr/>
        </p:nvSpPr>
        <p:spPr>
          <a:xfrm>
            <a:off x="5153025" y="328930"/>
            <a:ext cx="4250690" cy="1568450"/>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 com degeneração</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9" name="CaixaDeTexto 45"/>
          <p:cNvSpPr txBox="1"/>
          <p:nvPr/>
        </p:nvSpPr>
        <p:spPr>
          <a:xfrm>
            <a:off x="422275" y="5095875"/>
            <a:ext cx="4920615" cy="107632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redução do ganho é devido a redução de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 </a:t>
            </a:r>
            <a:endPar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7" name="Forma livre 26"/>
          <p:cNvSpPr/>
          <p:nvPr/>
        </p:nvSpPr>
        <p:spPr>
          <a:xfrm>
            <a:off x="9593580" y="2183765"/>
            <a:ext cx="302895" cy="775335"/>
          </a:xfrm>
          <a:custGeom>
            <a:avLst/>
            <a:gdLst>
              <a:gd name="connisteX0" fmla="*/ 235032 w 302977"/>
              <a:gd name="connsiteY0" fmla="*/ 775335 h 775335"/>
              <a:gd name="connisteX1" fmla="*/ 58502 w 302977"/>
              <a:gd name="connsiteY1" fmla="*/ 584835 h 775335"/>
              <a:gd name="connisteX2" fmla="*/ 3892 w 302977"/>
              <a:gd name="connsiteY2" fmla="*/ 326390 h 775335"/>
              <a:gd name="connisteX3" fmla="*/ 126447 w 302977"/>
              <a:gd name="connsiteY3" fmla="*/ 108585 h 775335"/>
              <a:gd name="connisteX4" fmla="*/ 262337 w 302977"/>
              <a:gd name="connsiteY4" fmla="*/ 27305 h 775335"/>
              <a:gd name="connisteX5" fmla="*/ 262337 w 302977"/>
              <a:gd name="connsiteY5" fmla="*/ 27305 h 775335"/>
              <a:gd name="connisteX6" fmla="*/ 302977 w 302977"/>
              <a:gd name="connsiteY6" fmla="*/ 0 h 77533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302977" h="775335">
                <a:moveTo>
                  <a:pt x="235032" y="775335"/>
                </a:moveTo>
                <a:cubicBezTo>
                  <a:pt x="200742" y="742315"/>
                  <a:pt x="104857" y="674370"/>
                  <a:pt x="58502" y="584835"/>
                </a:cubicBezTo>
                <a:cubicBezTo>
                  <a:pt x="12147" y="495300"/>
                  <a:pt x="-9443" y="421640"/>
                  <a:pt x="3892" y="326390"/>
                </a:cubicBezTo>
                <a:cubicBezTo>
                  <a:pt x="17227" y="231140"/>
                  <a:pt x="75012" y="168275"/>
                  <a:pt x="126447" y="108585"/>
                </a:cubicBezTo>
                <a:cubicBezTo>
                  <a:pt x="177882" y="48895"/>
                  <a:pt x="235032" y="43815"/>
                  <a:pt x="262337" y="27305"/>
                </a:cubicBezTo>
                <a:cubicBezTo>
                  <a:pt x="289642" y="10795"/>
                  <a:pt x="254082" y="33020"/>
                  <a:pt x="262337" y="27305"/>
                </a:cubicBezTo>
                <a:cubicBezTo>
                  <a:pt x="270592" y="21590"/>
                  <a:pt x="294722" y="5715"/>
                  <a:pt x="302977" y="0"/>
                </a:cubicBezTo>
              </a:path>
            </a:pathLst>
          </a:custGeom>
          <a:noFill/>
          <a:ln w="25400">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 name="Caixa de Texto 23"/>
          <p:cNvSpPr txBox="1"/>
          <p:nvPr/>
        </p:nvSpPr>
        <p:spPr>
          <a:xfrm>
            <a:off x="1437640" y="949325"/>
            <a:ext cx="800100" cy="460375"/>
          </a:xfrm>
          <a:prstGeom prst="rect">
            <a:avLst/>
          </a:prstGeom>
          <a:noFill/>
        </p:spPr>
        <p:txBody>
          <a:bodyPr wrap="square" rtlCol="0">
            <a:spAutoFit/>
          </a:bodyPr>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9" name="Caixa de Texto 8"/>
              <p:cNvSpPr txBox="1"/>
              <p:nvPr/>
            </p:nvSpPr>
            <p:spPr>
              <a:xfrm>
                <a:off x="1137920" y="2872740"/>
                <a:ext cx="2555875" cy="967740"/>
              </a:xfrm>
              <a:prstGeom prst="rect">
                <a:avLst/>
              </a:prstGeom>
              <a:noFill/>
              <a:ln w="47625">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1137920" y="2872740"/>
                <a:ext cx="2555875" cy="967740"/>
              </a:xfrm>
              <a:prstGeom prst="rect">
                <a:avLst/>
              </a:prstGeom>
              <a:blipFill rotWithShape="1">
                <a:blip r:embed="rId1"/>
                <a:stretch>
                  <a:fillRect l="-944" t="-2493" r="-919" b="-2428"/>
                </a:stretch>
              </a:blipFill>
              <a:ln w="47625">
                <a:solidFill>
                  <a:srgbClr val="FFFF00"/>
                </a:solidFill>
              </a:ln>
            </p:spPr>
            <p:txBody>
              <a:bodyPr/>
              <a:lstStyle/>
              <a:p>
                <a:r>
                  <a:rPr lang="pt-BR" altLang="en-US">
                    <a:noFill/>
                  </a:rPr>
                  <a:t> </a:t>
                </a:r>
              </a:p>
            </p:txBody>
          </p:sp>
        </mc:Fallback>
      </mc:AlternateContent>
      <p:cxnSp>
        <p:nvCxnSpPr>
          <p:cNvPr id="3" name="Conector Reto 2"/>
          <p:cNvCxnSpPr/>
          <p:nvPr/>
        </p:nvCxnSpPr>
        <p:spPr>
          <a:xfrm flipH="1">
            <a:off x="7608570" y="431609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tângulo arredondado 7"/>
          <p:cNvSpPr/>
          <p:nvPr/>
        </p:nvSpPr>
        <p:spPr>
          <a:xfrm>
            <a:off x="7230110" y="2427605"/>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0" name="Conector Reto 74"/>
          <p:cNvCxnSpPr/>
          <p:nvPr/>
        </p:nvCxnSpPr>
        <p:spPr>
          <a:xfrm>
            <a:off x="7622540" y="347218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flipH="1">
            <a:off x="7605395" y="426656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flipV="1">
            <a:off x="7611745" y="255016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3" name="Grupo 12"/>
          <p:cNvGrpSpPr/>
          <p:nvPr/>
        </p:nvGrpSpPr>
        <p:grpSpPr>
          <a:xfrm>
            <a:off x="7429500" y="2920365"/>
            <a:ext cx="387350" cy="552450"/>
            <a:chOff x="7555792" y="2647951"/>
            <a:chExt cx="387626" cy="552342"/>
          </a:xfrm>
          <a:solidFill>
            <a:srgbClr val="00B0F0">
              <a:alpha val="97000"/>
            </a:srgbClr>
          </a:solidFill>
        </p:grpSpPr>
        <p:sp>
          <p:nvSpPr>
            <p:cNvPr id="14" name="Elipse 1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5"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6" name="Conector Reto 15"/>
          <p:cNvCxnSpPr/>
          <p:nvPr/>
        </p:nvCxnSpPr>
        <p:spPr>
          <a:xfrm rot="5400000" flipH="1">
            <a:off x="7349490" y="357441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7" name="Caixa de Texto 23"/>
          <p:cNvSpPr txBox="1"/>
          <p:nvPr/>
        </p:nvSpPr>
        <p:spPr>
          <a:xfrm>
            <a:off x="6546215" y="435038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8" name="Caixa de Texto 23"/>
          <p:cNvSpPr txBox="1"/>
          <p:nvPr/>
        </p:nvSpPr>
        <p:spPr>
          <a:xfrm>
            <a:off x="8636000" y="254317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9" name="Caixa de Texto 23"/>
          <p:cNvSpPr txBox="1"/>
          <p:nvPr/>
        </p:nvSpPr>
        <p:spPr>
          <a:xfrm>
            <a:off x="7595235" y="549275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0" name="Caixa de Texto 19"/>
          <p:cNvSpPr txBox="1"/>
          <p:nvPr/>
        </p:nvSpPr>
        <p:spPr>
          <a:xfrm>
            <a:off x="6628130" y="382841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flipV="1">
            <a:off x="7604125" y="254317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flipH="1">
            <a:off x="9510395" y="4003040"/>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 name="Grupo 23"/>
          <p:cNvGrpSpPr/>
          <p:nvPr/>
        </p:nvGrpSpPr>
        <p:grpSpPr>
          <a:xfrm rot="5400000" flipH="1">
            <a:off x="6960870" y="4231005"/>
            <a:ext cx="1274445" cy="234950"/>
            <a:chOff x="4152748" y="3524056"/>
            <a:chExt cx="1274569" cy="255373"/>
          </a:xfrm>
        </p:grpSpPr>
        <p:cxnSp>
          <p:nvCxnSpPr>
            <p:cNvPr id="2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6" name="Retângulo 2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27" name="Caixa de Texto 26"/>
              <p:cNvSpPr txBox="1"/>
              <p:nvPr/>
            </p:nvSpPr>
            <p:spPr>
              <a:xfrm>
                <a:off x="7642225" y="403352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7" name="Caixa de Texto 26"/>
              <p:cNvSpPr txBox="1">
                <a:spLocks noRot="1" noChangeAspect="1" noMove="1" noResize="1" noEditPoints="1" noAdjustHandles="1" noChangeArrowheads="1" noChangeShapeType="1" noTextEdit="1"/>
              </p:cNvSpPr>
              <p:nvPr/>
            </p:nvSpPr>
            <p:spPr>
              <a:xfrm>
                <a:off x="7642225" y="4033520"/>
                <a:ext cx="501650"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31" name="Grupo 30"/>
          <p:cNvGrpSpPr/>
          <p:nvPr/>
        </p:nvGrpSpPr>
        <p:grpSpPr>
          <a:xfrm flipH="1">
            <a:off x="5898048" y="3747012"/>
            <a:ext cx="1274445" cy="234950"/>
            <a:chOff x="4152748" y="3524056"/>
            <a:chExt cx="1274569" cy="255373"/>
          </a:xfrm>
        </p:grpSpPr>
        <p:cxnSp>
          <p:nvCxnSpPr>
            <p:cNvPr id="3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4" name="Conector Reto 33"/>
          <p:cNvCxnSpPr/>
          <p:nvPr/>
        </p:nvCxnSpPr>
        <p:spPr>
          <a:xfrm>
            <a:off x="7460975" y="581143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5881511" y="383532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Elipse 35"/>
          <p:cNvSpPr/>
          <p:nvPr/>
        </p:nvSpPr>
        <p:spPr>
          <a:xfrm>
            <a:off x="5718810" y="447817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7" name="Forma livre 36"/>
          <p:cNvSpPr/>
          <p:nvPr/>
        </p:nvSpPr>
        <p:spPr>
          <a:xfrm>
            <a:off x="5767437" y="453496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37"/>
          <p:cNvCxnSpPr/>
          <p:nvPr/>
        </p:nvCxnSpPr>
        <p:spPr>
          <a:xfrm rot="5400000">
            <a:off x="5577867" y="517132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5752190" y="550599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8143875" y="2543175"/>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Caixa de Texto 23"/>
          <p:cNvSpPr txBox="1"/>
          <p:nvPr/>
        </p:nvSpPr>
        <p:spPr>
          <a:xfrm>
            <a:off x="5934075" y="332676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43" name="CaixaDeTexto 47"/>
          <p:cNvSpPr txBox="1"/>
          <p:nvPr/>
        </p:nvSpPr>
        <p:spPr>
          <a:xfrm>
            <a:off x="5147328" y="4071981"/>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44" name="Conector Reto 43"/>
          <p:cNvCxnSpPr/>
          <p:nvPr/>
        </p:nvCxnSpPr>
        <p:spPr>
          <a:xfrm flipV="1">
            <a:off x="5866765" y="384048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5" name="Grupo 44"/>
          <p:cNvGrpSpPr/>
          <p:nvPr/>
        </p:nvGrpSpPr>
        <p:grpSpPr>
          <a:xfrm rot="5400000" flipH="1">
            <a:off x="8772245" y="3147573"/>
            <a:ext cx="1476000" cy="234950"/>
            <a:chOff x="3952255" y="3524056"/>
            <a:chExt cx="1476144" cy="255373"/>
          </a:xfrm>
        </p:grpSpPr>
        <p:cxnSp>
          <p:nvCxnSpPr>
            <p:cNvPr id="46"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7" name="Retângulo 4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8" name="Grupo 47"/>
          <p:cNvGrpSpPr/>
          <p:nvPr/>
        </p:nvGrpSpPr>
        <p:grpSpPr>
          <a:xfrm rot="5400000" flipH="1">
            <a:off x="9599650" y="3169799"/>
            <a:ext cx="1476000" cy="234950"/>
            <a:chOff x="3929392" y="3524056"/>
            <a:chExt cx="1476144" cy="255373"/>
          </a:xfrm>
        </p:grpSpPr>
        <p:cxnSp>
          <p:nvCxnSpPr>
            <p:cNvPr id="49"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1" name="Retângulo 5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9446260" y="2928620"/>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grpSp>
        <p:nvGrpSpPr>
          <p:cNvPr id="52" name="Grupo 51"/>
          <p:cNvGrpSpPr/>
          <p:nvPr/>
        </p:nvGrpSpPr>
        <p:grpSpPr>
          <a:xfrm rot="5400000" flipH="1">
            <a:off x="6958965" y="5054600"/>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5" name="Caixa de Texto 23"/>
          <p:cNvSpPr txBox="1"/>
          <p:nvPr/>
        </p:nvSpPr>
        <p:spPr>
          <a:xfrm>
            <a:off x="7604125" y="486346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56" name="Conector Reto 76"/>
          <p:cNvCxnSpPr/>
          <p:nvPr/>
        </p:nvCxnSpPr>
        <p:spPr>
          <a:xfrm>
            <a:off x="9510417" y="374698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37"/>
          <p:cNvCxnSpPr/>
          <p:nvPr/>
        </p:nvCxnSpPr>
        <p:spPr>
          <a:xfrm>
            <a:off x="9333934" y="435146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de Seta Reta 44"/>
          <p:cNvCxnSpPr/>
          <p:nvPr/>
        </p:nvCxnSpPr>
        <p:spPr>
          <a:xfrm>
            <a:off x="8077300" y="397204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62" name="Caixa de Texto 61"/>
              <p:cNvSpPr txBox="1"/>
              <p:nvPr/>
            </p:nvSpPr>
            <p:spPr>
              <a:xfrm>
                <a:off x="8046720" y="4033520"/>
                <a:ext cx="43878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8046720" y="4033520"/>
                <a:ext cx="438785" cy="460375"/>
              </a:xfrm>
              <a:prstGeom prst="rect">
                <a:avLst/>
              </a:prstGeom>
              <a:blipFill rotWithShape="1">
                <a:blip r:embed="rId3"/>
                <a:stretch>
                  <a:fillRect/>
                </a:stretch>
              </a:blipFill>
            </p:spPr>
            <p:txBody>
              <a:bodyPr/>
              <a:lstStyle/>
              <a:p>
                <a:r>
                  <a:rPr lang="pt-BR" altLang="en-US">
                    <a:noFill/>
                  </a:rPr>
                  <a:t> </a:t>
                </a:r>
              </a:p>
            </p:txBody>
          </p:sp>
        </mc:Fallback>
      </mc:AlternateContent>
      <p:sp>
        <p:nvSpPr>
          <p:cNvPr id="63" name="Caixa de Texto 62"/>
          <p:cNvSpPr txBox="1"/>
          <p:nvPr/>
        </p:nvSpPr>
        <p:spPr>
          <a:xfrm>
            <a:off x="5934075" y="2964180"/>
            <a:ext cx="1072515" cy="460375"/>
          </a:xfrm>
          <a:prstGeom prst="rect">
            <a:avLst/>
          </a:prstGeom>
          <a:noFill/>
        </p:spPr>
        <p:txBody>
          <a:bodyPr wrap="squar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a:t>
            </a:r>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64" name="Conector de Seta Reta 44"/>
          <p:cNvCxnSpPr/>
          <p:nvPr/>
        </p:nvCxnSpPr>
        <p:spPr>
          <a:xfrm rot="16200000">
            <a:off x="6396455" y="307161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65" name="Caixa de Texto 64"/>
              <p:cNvSpPr txBox="1"/>
              <p:nvPr/>
            </p:nvSpPr>
            <p:spPr>
              <a:xfrm>
                <a:off x="7816850" y="2928620"/>
                <a:ext cx="66929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65" name="Caixa de Texto 64"/>
              <p:cNvSpPr txBox="1">
                <a:spLocks noRot="1" noChangeAspect="1" noMove="1" noResize="1" noEditPoints="1" noAdjustHandles="1" noChangeArrowheads="1" noChangeShapeType="1" noTextEdit="1"/>
              </p:cNvSpPr>
              <p:nvPr/>
            </p:nvSpPr>
            <p:spPr>
              <a:xfrm>
                <a:off x="7816850" y="2928620"/>
                <a:ext cx="669290" cy="460375"/>
              </a:xfrm>
              <a:prstGeom prst="rect">
                <a:avLst/>
              </a:prstGeom>
              <a:blipFill rotWithShape="1">
                <a:blip r:embed="rId4"/>
                <a:stretch>
                  <a:fillRect/>
                </a:stretch>
              </a:blipFill>
            </p:spPr>
            <p:txBody>
              <a:bodyPr/>
              <a:lstStyle/>
              <a:p>
                <a:r>
                  <a:rPr lang="pt-BR" altLang="en-US">
                    <a:noFill/>
                  </a:rPr>
                  <a:t> </a:t>
                </a:r>
              </a:p>
            </p:txBody>
          </p:sp>
        </mc:Fallback>
      </mc:AlternateContent>
      <p:cxnSp>
        <p:nvCxnSpPr>
          <p:cNvPr id="66" name="Conector de Seta Reta 44"/>
          <p:cNvCxnSpPr/>
          <p:nvPr/>
        </p:nvCxnSpPr>
        <p:spPr>
          <a:xfrm rot="5400000" flipH="1">
            <a:off x="9522560" y="202068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7" name="Caixa de Texto 66"/>
          <p:cNvSpPr txBox="1"/>
          <p:nvPr/>
        </p:nvSpPr>
        <p:spPr>
          <a:xfrm>
            <a:off x="9392920" y="1917700"/>
            <a:ext cx="37719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0</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sp>
        <p:nvSpPr>
          <p:cNvPr id="5" name="CaixaDeTexto 45"/>
          <p:cNvSpPr txBox="1"/>
          <p:nvPr/>
        </p:nvSpPr>
        <p:spPr>
          <a:xfrm>
            <a:off x="636905" y="436880"/>
            <a:ext cx="10887710" cy="116840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 com degeneração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ganho de corrente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 de Texto 23"/>
          <p:cNvSpPr txBox="1"/>
          <p:nvPr/>
        </p:nvSpPr>
        <p:spPr>
          <a:xfrm>
            <a:off x="10351770" y="2916555"/>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7" name="Forma livre 6"/>
          <p:cNvSpPr/>
          <p:nvPr/>
        </p:nvSpPr>
        <p:spPr>
          <a:xfrm>
            <a:off x="7172325" y="3961130"/>
            <a:ext cx="302895" cy="775335"/>
          </a:xfrm>
          <a:custGeom>
            <a:avLst/>
            <a:gdLst>
              <a:gd name="connisteX0" fmla="*/ 235032 w 302977"/>
              <a:gd name="connsiteY0" fmla="*/ 775335 h 775335"/>
              <a:gd name="connisteX1" fmla="*/ 58502 w 302977"/>
              <a:gd name="connsiteY1" fmla="*/ 584835 h 775335"/>
              <a:gd name="connisteX2" fmla="*/ 3892 w 302977"/>
              <a:gd name="connsiteY2" fmla="*/ 326390 h 775335"/>
              <a:gd name="connisteX3" fmla="*/ 126447 w 302977"/>
              <a:gd name="connsiteY3" fmla="*/ 108585 h 775335"/>
              <a:gd name="connisteX4" fmla="*/ 262337 w 302977"/>
              <a:gd name="connsiteY4" fmla="*/ 27305 h 775335"/>
              <a:gd name="connisteX5" fmla="*/ 262337 w 302977"/>
              <a:gd name="connsiteY5" fmla="*/ 27305 h 775335"/>
              <a:gd name="connisteX6" fmla="*/ 302977 w 302977"/>
              <a:gd name="connsiteY6" fmla="*/ 0 h 77533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302977" h="775335">
                <a:moveTo>
                  <a:pt x="235032" y="775335"/>
                </a:moveTo>
                <a:cubicBezTo>
                  <a:pt x="200742" y="742315"/>
                  <a:pt x="104857" y="674370"/>
                  <a:pt x="58502" y="584835"/>
                </a:cubicBezTo>
                <a:cubicBezTo>
                  <a:pt x="12147" y="495300"/>
                  <a:pt x="-9443" y="421640"/>
                  <a:pt x="3892" y="326390"/>
                </a:cubicBezTo>
                <a:cubicBezTo>
                  <a:pt x="17227" y="231140"/>
                  <a:pt x="75012" y="168275"/>
                  <a:pt x="126447" y="108585"/>
                </a:cubicBezTo>
                <a:cubicBezTo>
                  <a:pt x="177882" y="48895"/>
                  <a:pt x="235032" y="43815"/>
                  <a:pt x="262337" y="27305"/>
                </a:cubicBezTo>
                <a:cubicBezTo>
                  <a:pt x="289642" y="10795"/>
                  <a:pt x="254082" y="33020"/>
                  <a:pt x="262337" y="27305"/>
                </a:cubicBezTo>
                <a:cubicBezTo>
                  <a:pt x="270592" y="21590"/>
                  <a:pt x="294722" y="5715"/>
                  <a:pt x="302977" y="0"/>
                </a:cubicBezTo>
              </a:path>
            </a:pathLst>
          </a:custGeom>
          <a:noFill/>
          <a:ln w="25400">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9" name="Caixa de Texto 8"/>
              <p:cNvSpPr txBox="1"/>
              <p:nvPr/>
            </p:nvSpPr>
            <p:spPr>
              <a:xfrm>
                <a:off x="6353810" y="2450465"/>
                <a:ext cx="2555875" cy="96774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6353810" y="2450465"/>
                <a:ext cx="2555875" cy="967740"/>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4" name="Conector Reto 3"/>
          <p:cNvCxnSpPr/>
          <p:nvPr/>
        </p:nvCxnSpPr>
        <p:spPr>
          <a:xfrm flipH="1">
            <a:off x="2609850" y="413829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tângulo arredondado 7"/>
          <p:cNvSpPr/>
          <p:nvPr/>
        </p:nvSpPr>
        <p:spPr>
          <a:xfrm>
            <a:off x="2231390" y="2249805"/>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0" name="Conector Reto 74"/>
          <p:cNvCxnSpPr/>
          <p:nvPr/>
        </p:nvCxnSpPr>
        <p:spPr>
          <a:xfrm>
            <a:off x="2623820" y="329438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flipH="1">
            <a:off x="2606675" y="408876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flipV="1">
            <a:off x="2597785" y="235585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3" name="Grupo 12"/>
          <p:cNvGrpSpPr/>
          <p:nvPr/>
        </p:nvGrpSpPr>
        <p:grpSpPr>
          <a:xfrm>
            <a:off x="2397760" y="2742565"/>
            <a:ext cx="387350" cy="552450"/>
            <a:chOff x="7555792" y="2647951"/>
            <a:chExt cx="387626" cy="552342"/>
          </a:xfrm>
          <a:solidFill>
            <a:srgbClr val="00B0F0">
              <a:alpha val="97000"/>
            </a:srgbClr>
          </a:solidFill>
        </p:grpSpPr>
        <p:sp>
          <p:nvSpPr>
            <p:cNvPr id="14" name="Elipse 1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5"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6" name="Conector Reto 15"/>
          <p:cNvCxnSpPr/>
          <p:nvPr/>
        </p:nvCxnSpPr>
        <p:spPr>
          <a:xfrm rot="5400000" flipH="1">
            <a:off x="2334260" y="339661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7" name="Caixa de Texto 23"/>
          <p:cNvSpPr txBox="1"/>
          <p:nvPr/>
        </p:nvSpPr>
        <p:spPr>
          <a:xfrm>
            <a:off x="1547495" y="400558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8" name="Caixa de Texto 23"/>
          <p:cNvSpPr txBox="1"/>
          <p:nvPr/>
        </p:nvSpPr>
        <p:spPr>
          <a:xfrm>
            <a:off x="3637280" y="236537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9" name="Caixa de Texto 23"/>
          <p:cNvSpPr txBox="1"/>
          <p:nvPr/>
        </p:nvSpPr>
        <p:spPr>
          <a:xfrm>
            <a:off x="2596515" y="531495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0" name="Caixa de Texto 19"/>
          <p:cNvSpPr txBox="1"/>
          <p:nvPr/>
        </p:nvSpPr>
        <p:spPr>
          <a:xfrm>
            <a:off x="1547495" y="374840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flipV="1">
            <a:off x="2605405" y="236537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flipH="1">
            <a:off x="4511675" y="3825240"/>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 name="Grupo 23"/>
          <p:cNvGrpSpPr/>
          <p:nvPr/>
        </p:nvGrpSpPr>
        <p:grpSpPr>
          <a:xfrm rot="5400000" flipH="1">
            <a:off x="1964055" y="4053205"/>
            <a:ext cx="1274445" cy="234950"/>
            <a:chOff x="4152748" y="3524056"/>
            <a:chExt cx="1274569" cy="255373"/>
          </a:xfrm>
        </p:grpSpPr>
        <p:cxnSp>
          <p:nvCxnSpPr>
            <p:cNvPr id="2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6" name="Retângulo 2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27" name="Caixa de Texto 26"/>
              <p:cNvSpPr txBox="1"/>
              <p:nvPr/>
            </p:nvSpPr>
            <p:spPr>
              <a:xfrm>
                <a:off x="2643505" y="385572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7" name="Caixa de Texto 26"/>
              <p:cNvSpPr txBox="1">
                <a:spLocks noRot="1" noChangeAspect="1" noMove="1" noResize="1" noEditPoints="1" noAdjustHandles="1" noChangeArrowheads="1" noChangeShapeType="1" noTextEdit="1"/>
              </p:cNvSpPr>
              <p:nvPr/>
            </p:nvSpPr>
            <p:spPr>
              <a:xfrm>
                <a:off x="2643505" y="3855720"/>
                <a:ext cx="501650"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31" name="Grupo 30"/>
          <p:cNvGrpSpPr/>
          <p:nvPr/>
        </p:nvGrpSpPr>
        <p:grpSpPr>
          <a:xfrm flipH="1">
            <a:off x="899328" y="3569212"/>
            <a:ext cx="1274445" cy="234950"/>
            <a:chOff x="4152748" y="3524056"/>
            <a:chExt cx="1274569" cy="255373"/>
          </a:xfrm>
        </p:grpSpPr>
        <p:cxnSp>
          <p:nvCxnSpPr>
            <p:cNvPr id="3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4" name="Conector Reto 33"/>
          <p:cNvCxnSpPr/>
          <p:nvPr/>
        </p:nvCxnSpPr>
        <p:spPr>
          <a:xfrm>
            <a:off x="2462255" y="563363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882791" y="365752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Elipse 35"/>
          <p:cNvSpPr/>
          <p:nvPr/>
        </p:nvSpPr>
        <p:spPr>
          <a:xfrm>
            <a:off x="720090" y="430037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7" name="Forma livre 36"/>
          <p:cNvSpPr/>
          <p:nvPr/>
        </p:nvSpPr>
        <p:spPr>
          <a:xfrm>
            <a:off x="768717" y="435716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37"/>
          <p:cNvCxnSpPr/>
          <p:nvPr/>
        </p:nvCxnSpPr>
        <p:spPr>
          <a:xfrm rot="5400000">
            <a:off x="579147" y="499352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753470" y="532819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3145155" y="2365375"/>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Caixa de Texto 23"/>
          <p:cNvSpPr txBox="1"/>
          <p:nvPr/>
        </p:nvSpPr>
        <p:spPr>
          <a:xfrm>
            <a:off x="935355" y="314896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44" name="Conector Reto 43"/>
          <p:cNvCxnSpPr/>
          <p:nvPr/>
        </p:nvCxnSpPr>
        <p:spPr>
          <a:xfrm flipV="1">
            <a:off x="868045" y="366204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5" name="Grupo 44"/>
          <p:cNvGrpSpPr/>
          <p:nvPr/>
        </p:nvGrpSpPr>
        <p:grpSpPr>
          <a:xfrm rot="5400000" flipH="1">
            <a:off x="3773525" y="2969773"/>
            <a:ext cx="1476000" cy="234950"/>
            <a:chOff x="3952255" y="3524056"/>
            <a:chExt cx="1476144" cy="255373"/>
          </a:xfrm>
        </p:grpSpPr>
        <p:cxnSp>
          <p:nvCxnSpPr>
            <p:cNvPr id="46"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7" name="Retângulo 4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8" name="Grupo 47"/>
          <p:cNvGrpSpPr/>
          <p:nvPr/>
        </p:nvGrpSpPr>
        <p:grpSpPr>
          <a:xfrm rot="5400000" flipH="1">
            <a:off x="4600930" y="2991999"/>
            <a:ext cx="1476000" cy="234950"/>
            <a:chOff x="3929392" y="3524056"/>
            <a:chExt cx="1476144" cy="255373"/>
          </a:xfrm>
        </p:grpSpPr>
        <p:cxnSp>
          <p:nvCxnSpPr>
            <p:cNvPr id="49"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1" name="Retângulo 5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4447540" y="2750820"/>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grpSp>
        <p:nvGrpSpPr>
          <p:cNvPr id="52" name="Grupo 51"/>
          <p:cNvGrpSpPr/>
          <p:nvPr/>
        </p:nvGrpSpPr>
        <p:grpSpPr>
          <a:xfrm rot="5400000" flipH="1">
            <a:off x="1962150" y="4876800"/>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5" name="Caixa de Texto 23"/>
          <p:cNvSpPr txBox="1"/>
          <p:nvPr/>
        </p:nvSpPr>
        <p:spPr>
          <a:xfrm>
            <a:off x="2605405" y="468566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56" name="Conector Reto 76"/>
          <p:cNvCxnSpPr/>
          <p:nvPr/>
        </p:nvCxnSpPr>
        <p:spPr>
          <a:xfrm>
            <a:off x="4511697" y="356918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37"/>
          <p:cNvCxnSpPr/>
          <p:nvPr/>
        </p:nvCxnSpPr>
        <p:spPr>
          <a:xfrm>
            <a:off x="4335214" y="417366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de Seta Reta 44"/>
          <p:cNvCxnSpPr/>
          <p:nvPr/>
        </p:nvCxnSpPr>
        <p:spPr>
          <a:xfrm>
            <a:off x="3078580" y="379424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62" name="Caixa de Texto 61"/>
              <p:cNvSpPr txBox="1"/>
              <p:nvPr/>
            </p:nvSpPr>
            <p:spPr>
              <a:xfrm>
                <a:off x="3048000" y="3855720"/>
                <a:ext cx="43878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3048000" y="3855720"/>
                <a:ext cx="438785" cy="460375"/>
              </a:xfrm>
              <a:prstGeom prst="rect">
                <a:avLst/>
              </a:prstGeom>
              <a:blipFill rotWithShape="1">
                <a:blip r:embed="rId3"/>
                <a:stretch>
                  <a:fillRect/>
                </a:stretch>
              </a:blipFill>
            </p:spPr>
            <p:txBody>
              <a:bodyPr/>
              <a:lstStyle/>
              <a:p>
                <a:r>
                  <a:rPr lang="pt-BR" altLang="en-US">
                    <a:noFill/>
                  </a:rPr>
                  <a:t> </a:t>
                </a:r>
              </a:p>
            </p:txBody>
          </p:sp>
        </mc:Fallback>
      </mc:AlternateContent>
      <p:sp>
        <p:nvSpPr>
          <p:cNvPr id="63" name="Caixa de Texto 62"/>
          <p:cNvSpPr txBox="1"/>
          <p:nvPr/>
        </p:nvSpPr>
        <p:spPr>
          <a:xfrm>
            <a:off x="1158875" y="3886835"/>
            <a:ext cx="37592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64" name="Conector de Seta Reta 44"/>
          <p:cNvCxnSpPr/>
          <p:nvPr/>
        </p:nvCxnSpPr>
        <p:spPr>
          <a:xfrm rot="16200000">
            <a:off x="1432025" y="356500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65" name="Caixa de Texto 64"/>
              <p:cNvSpPr txBox="1"/>
              <p:nvPr/>
            </p:nvSpPr>
            <p:spPr>
              <a:xfrm>
                <a:off x="2818130" y="2770505"/>
                <a:ext cx="66929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65" name="Caixa de Texto 64"/>
              <p:cNvSpPr txBox="1">
                <a:spLocks noRot="1" noChangeAspect="1" noMove="1" noResize="1" noEditPoints="1" noAdjustHandles="1" noChangeArrowheads="1" noChangeShapeType="1" noTextEdit="1"/>
              </p:cNvSpPr>
              <p:nvPr/>
            </p:nvSpPr>
            <p:spPr>
              <a:xfrm>
                <a:off x="2818130" y="2770505"/>
                <a:ext cx="669290" cy="460375"/>
              </a:xfrm>
              <a:prstGeom prst="rect">
                <a:avLst/>
              </a:prstGeom>
              <a:blipFill rotWithShape="1">
                <a:blip r:embed="rId4"/>
                <a:stretch>
                  <a:fillRect/>
                </a:stretch>
              </a:blipFill>
            </p:spPr>
            <p:txBody>
              <a:bodyPr/>
              <a:lstStyle/>
              <a:p>
                <a:r>
                  <a:rPr lang="pt-BR" altLang="en-US">
                    <a:noFill/>
                  </a:rPr>
                  <a:t> </a:t>
                </a:r>
              </a:p>
            </p:txBody>
          </p:sp>
        </mc:Fallback>
      </mc:AlternateContent>
      <p:cxnSp>
        <p:nvCxnSpPr>
          <p:cNvPr id="66" name="Conector de Seta Reta 44"/>
          <p:cNvCxnSpPr/>
          <p:nvPr/>
        </p:nvCxnSpPr>
        <p:spPr>
          <a:xfrm rot="5400000" flipH="1">
            <a:off x="4523840" y="184288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7" name="Caixa de Texto 66"/>
          <p:cNvSpPr txBox="1"/>
          <p:nvPr/>
        </p:nvSpPr>
        <p:spPr>
          <a:xfrm>
            <a:off x="4394200" y="1684020"/>
            <a:ext cx="37719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0</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AlternateContent xmlns:mc="http://schemas.openxmlformats.org/markup-compatibility/2006">
        <mc:Choice xmlns:a14="http://schemas.microsoft.com/office/drawing/2010/main" Requires="a14">
          <p:sp>
            <p:nvSpPr>
              <p:cNvPr id="173" name="Caixa de Texto 172"/>
              <p:cNvSpPr txBox="1"/>
              <p:nvPr/>
            </p:nvSpPr>
            <p:spPr>
              <a:xfrm>
                <a:off x="6027420" y="1605280"/>
                <a:ext cx="4181475"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73" name="Caixa de Texto 172"/>
              <p:cNvSpPr txBox="1">
                <a:spLocks noRot="1" noChangeAspect="1" noMove="1" noResize="1" noEditPoints="1" noAdjustHandles="1" noChangeArrowheads="1" noChangeShapeType="1" noTextEdit="1"/>
              </p:cNvSpPr>
              <p:nvPr/>
            </p:nvSpPr>
            <p:spPr>
              <a:xfrm>
                <a:off x="6027420" y="1605280"/>
                <a:ext cx="4181475" cy="521970"/>
              </a:xfrm>
              <a:prstGeom prst="rect">
                <a:avLst/>
              </a:prstGeom>
              <a:blipFill rotWithShape="1">
                <a:blip r:embed="rId5"/>
                <a:stretch>
                  <a:fillRect b="-413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4" name="Caixa de Texto 173"/>
              <p:cNvSpPr txBox="1"/>
              <p:nvPr/>
            </p:nvSpPr>
            <p:spPr>
              <a:xfrm>
                <a:off x="6209030" y="3748405"/>
                <a:ext cx="4181475"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74" name="Caixa de Texto 173"/>
              <p:cNvSpPr txBox="1">
                <a:spLocks noRot="1" noChangeAspect="1" noMove="1" noResize="1" noEditPoints="1" noAdjustHandles="1" noChangeArrowheads="1" noChangeShapeType="1" noTextEdit="1"/>
              </p:cNvSpPr>
              <p:nvPr/>
            </p:nvSpPr>
            <p:spPr>
              <a:xfrm>
                <a:off x="6209030" y="3748405"/>
                <a:ext cx="4181475" cy="521970"/>
              </a:xfrm>
              <a:prstGeom prst="rect">
                <a:avLst/>
              </a:prstGeom>
              <a:blipFill rotWithShape="1">
                <a:blip r:embed="rId6"/>
                <a:stretch>
                  <a:fillRect b="-413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5" name="Caixa de Texto 174"/>
              <p:cNvSpPr txBox="1"/>
              <p:nvPr/>
            </p:nvSpPr>
            <p:spPr>
              <a:xfrm>
                <a:off x="3832860" y="4489450"/>
                <a:ext cx="7839710" cy="90106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oMath>
                  </m:oMathPara>
                </a14:m>
                <a:endPar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75" name="Caixa de Texto 174"/>
              <p:cNvSpPr txBox="1">
                <a:spLocks noRot="1" noChangeAspect="1" noMove="1" noResize="1" noEditPoints="1" noAdjustHandles="1" noChangeArrowheads="1" noChangeShapeType="1" noTextEdit="1"/>
              </p:cNvSpPr>
              <p:nvPr/>
            </p:nvSpPr>
            <p:spPr>
              <a:xfrm>
                <a:off x="3832860" y="4489450"/>
                <a:ext cx="7839710" cy="901065"/>
              </a:xfrm>
              <a:prstGeom prst="rect">
                <a:avLst/>
              </a:prstGeom>
              <a:blipFill rotWithShape="1">
                <a:blip r:embed="rId7"/>
                <a:stretch>
                  <a:fillRect b="-197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6" name="CaixaDeTexto 45"/>
              <p:cNvSpPr txBox="1"/>
              <p:nvPr/>
            </p:nvSpPr>
            <p:spPr>
              <a:xfrm>
                <a:off x="3429635" y="5407025"/>
                <a:ext cx="7628255" cy="107632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impedância aumenta de </a:t>
                </a:r>
                <a14:m>
                  <m:oMath xmlns:m="http://schemas.openxmlformats.org/officeDocument/2006/math">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r>
                      <a:rPr lang="en-US" altLang="pt-BR" sz="32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oMath>
                </a14:m>
                <a:r>
                  <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Isso pode ser interessante</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76" name="CaixaDeTexto 45"/>
              <p:cNvSpPr txBox="1">
                <a:spLocks noRot="1" noChangeAspect="1" noMove="1" noResize="1" noEditPoints="1" noAdjustHandles="1" noChangeArrowheads="1" noChangeShapeType="1" noTextEdit="1"/>
              </p:cNvSpPr>
              <p:nvPr/>
            </p:nvSpPr>
            <p:spPr>
              <a:xfrm>
                <a:off x="3429635" y="5407025"/>
                <a:ext cx="7628255" cy="1076325"/>
              </a:xfrm>
              <a:prstGeom prst="rect">
                <a:avLst/>
              </a:prstGeom>
              <a:blipFill rotWithShape="1">
                <a:blip r:embed="rId8"/>
                <a:stretch>
                  <a:fillRect b="-2419"/>
                </a:stretch>
              </a:blipFill>
            </p:spPr>
            <p:txBody>
              <a:bodyPr/>
              <a:lstStyle/>
              <a:p>
                <a:r>
                  <a:rPr lang="pt-BR" altLang="en-US">
                    <a:noFill/>
                  </a:rPr>
                  <a:t> </a:t>
                </a:r>
              </a:p>
            </p:txBody>
          </p:sp>
        </mc:Fallback>
      </mc:AlternateContent>
      <p:sp>
        <p:nvSpPr>
          <p:cNvPr id="104" name="CaixaDeTexto 45"/>
          <p:cNvSpPr txBox="1"/>
          <p:nvPr/>
        </p:nvSpPr>
        <p:spPr>
          <a:xfrm>
            <a:off x="605155" y="436880"/>
            <a:ext cx="10887710" cy="116840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 com degeneração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impedância de entrada (entrada na Base)</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Caixa de Texto 23"/>
          <p:cNvSpPr txBox="1"/>
          <p:nvPr/>
        </p:nvSpPr>
        <p:spPr>
          <a:xfrm>
            <a:off x="5353050" y="2710815"/>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6" name="Forma livre 5"/>
          <p:cNvSpPr/>
          <p:nvPr/>
        </p:nvSpPr>
        <p:spPr>
          <a:xfrm>
            <a:off x="2159635" y="3828415"/>
            <a:ext cx="302895" cy="775335"/>
          </a:xfrm>
          <a:custGeom>
            <a:avLst/>
            <a:gdLst>
              <a:gd name="connisteX0" fmla="*/ 235032 w 302977"/>
              <a:gd name="connsiteY0" fmla="*/ 775335 h 775335"/>
              <a:gd name="connisteX1" fmla="*/ 58502 w 302977"/>
              <a:gd name="connsiteY1" fmla="*/ 584835 h 775335"/>
              <a:gd name="connisteX2" fmla="*/ 3892 w 302977"/>
              <a:gd name="connsiteY2" fmla="*/ 326390 h 775335"/>
              <a:gd name="connisteX3" fmla="*/ 126447 w 302977"/>
              <a:gd name="connsiteY3" fmla="*/ 108585 h 775335"/>
              <a:gd name="connisteX4" fmla="*/ 262337 w 302977"/>
              <a:gd name="connsiteY4" fmla="*/ 27305 h 775335"/>
              <a:gd name="connisteX5" fmla="*/ 262337 w 302977"/>
              <a:gd name="connsiteY5" fmla="*/ 27305 h 775335"/>
              <a:gd name="connisteX6" fmla="*/ 302977 w 302977"/>
              <a:gd name="connsiteY6" fmla="*/ 0 h 77533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302977" h="775335">
                <a:moveTo>
                  <a:pt x="235032" y="775335"/>
                </a:moveTo>
                <a:cubicBezTo>
                  <a:pt x="200742" y="742315"/>
                  <a:pt x="104857" y="674370"/>
                  <a:pt x="58502" y="584835"/>
                </a:cubicBezTo>
                <a:cubicBezTo>
                  <a:pt x="12147" y="495300"/>
                  <a:pt x="-9443" y="421640"/>
                  <a:pt x="3892" y="326390"/>
                </a:cubicBezTo>
                <a:cubicBezTo>
                  <a:pt x="17227" y="231140"/>
                  <a:pt x="75012" y="168275"/>
                  <a:pt x="126447" y="108585"/>
                </a:cubicBezTo>
                <a:cubicBezTo>
                  <a:pt x="177882" y="48895"/>
                  <a:pt x="235032" y="43815"/>
                  <a:pt x="262337" y="27305"/>
                </a:cubicBezTo>
                <a:cubicBezTo>
                  <a:pt x="289642" y="10795"/>
                  <a:pt x="254082" y="33020"/>
                  <a:pt x="262337" y="27305"/>
                </a:cubicBezTo>
                <a:cubicBezTo>
                  <a:pt x="270592" y="21590"/>
                  <a:pt x="294722" y="5715"/>
                  <a:pt x="302977" y="0"/>
                </a:cubicBezTo>
              </a:path>
            </a:pathLst>
          </a:custGeom>
          <a:noFill/>
          <a:ln w="25400">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7" name="Grupo 6"/>
          <p:cNvGrpSpPr/>
          <p:nvPr/>
        </p:nvGrpSpPr>
        <p:grpSpPr>
          <a:xfrm>
            <a:off x="1660525" y="3101340"/>
            <a:ext cx="689610" cy="492125"/>
            <a:chOff x="6605" y="2904"/>
            <a:chExt cx="1455" cy="951"/>
          </a:xfrm>
        </p:grpSpPr>
        <p:pic>
          <p:nvPicPr>
            <p:cNvPr id="23" name="Imagem 22"/>
            <p:cNvPicPr>
              <a:picLocks noChangeAspect="1"/>
            </p:cNvPicPr>
            <p:nvPr/>
          </p:nvPicPr>
          <p:blipFill>
            <a:blip r:embed="rId9"/>
            <a:srcRect l="36795" t="32935" r="36077" b="45923"/>
            <a:stretch>
              <a:fillRect/>
            </a:stretch>
          </p:blipFill>
          <p:spPr>
            <a:xfrm flipV="1">
              <a:off x="6605" y="3080"/>
              <a:ext cx="844" cy="703"/>
            </a:xfrm>
            <a:prstGeom prst="rect">
              <a:avLst/>
            </a:prstGeom>
            <a:solidFill>
              <a:srgbClr val="FFFF00">
                <a:alpha val="0"/>
              </a:srgbClr>
            </a:solidFill>
          </p:spPr>
        </p:pic>
        <p:cxnSp>
          <p:nvCxnSpPr>
            <p:cNvPr id="28" name="Conector Reto 27"/>
            <p:cNvCxnSpPr/>
            <p:nvPr/>
          </p:nvCxnSpPr>
          <p:spPr>
            <a:xfrm flipV="1">
              <a:off x="7437" y="2904"/>
              <a:ext cx="618" cy="237"/>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7432" y="3609"/>
              <a:ext cx="629" cy="246"/>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4" name="Conector Reto 3"/>
          <p:cNvCxnSpPr/>
          <p:nvPr/>
        </p:nvCxnSpPr>
        <p:spPr>
          <a:xfrm flipH="1">
            <a:off x="2609850" y="413829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tângulo arredondado 7"/>
          <p:cNvSpPr/>
          <p:nvPr/>
        </p:nvSpPr>
        <p:spPr>
          <a:xfrm>
            <a:off x="2231390" y="2249805"/>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0" name="Conector Reto 74"/>
          <p:cNvCxnSpPr/>
          <p:nvPr/>
        </p:nvCxnSpPr>
        <p:spPr>
          <a:xfrm>
            <a:off x="2623820" y="329438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flipH="1">
            <a:off x="2606675" y="408876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flipV="1">
            <a:off x="2596515" y="237236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3" name="Grupo 12"/>
          <p:cNvGrpSpPr/>
          <p:nvPr/>
        </p:nvGrpSpPr>
        <p:grpSpPr>
          <a:xfrm>
            <a:off x="2414270" y="2742565"/>
            <a:ext cx="387350" cy="552450"/>
            <a:chOff x="7555792" y="2647951"/>
            <a:chExt cx="387626" cy="552342"/>
          </a:xfrm>
          <a:solidFill>
            <a:srgbClr val="00B0F0">
              <a:alpha val="97000"/>
            </a:srgbClr>
          </a:solidFill>
        </p:grpSpPr>
        <p:sp>
          <p:nvSpPr>
            <p:cNvPr id="14" name="Elipse 1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5"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6" name="Conector Reto 15"/>
          <p:cNvCxnSpPr/>
          <p:nvPr/>
        </p:nvCxnSpPr>
        <p:spPr>
          <a:xfrm rot="5400000" flipH="1">
            <a:off x="2350770" y="339661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7" name="Caixa de Texto 23"/>
          <p:cNvSpPr txBox="1"/>
          <p:nvPr/>
        </p:nvSpPr>
        <p:spPr>
          <a:xfrm>
            <a:off x="1597660" y="405955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8" name="Caixa de Texto 23"/>
          <p:cNvSpPr txBox="1"/>
          <p:nvPr/>
        </p:nvSpPr>
        <p:spPr>
          <a:xfrm>
            <a:off x="3637280" y="236537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9" name="Caixa de Texto 23"/>
          <p:cNvSpPr txBox="1"/>
          <p:nvPr/>
        </p:nvSpPr>
        <p:spPr>
          <a:xfrm>
            <a:off x="2596515" y="531495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0" name="Caixa de Texto 19"/>
          <p:cNvSpPr txBox="1"/>
          <p:nvPr/>
        </p:nvSpPr>
        <p:spPr>
          <a:xfrm>
            <a:off x="1597660" y="315595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flipV="1">
            <a:off x="2588895" y="2365375"/>
            <a:ext cx="223200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flipH="1">
            <a:off x="4511675" y="3825240"/>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 name="Grupo 23"/>
          <p:cNvGrpSpPr/>
          <p:nvPr/>
        </p:nvGrpSpPr>
        <p:grpSpPr>
          <a:xfrm rot="5400000" flipH="1">
            <a:off x="1962785" y="4038600"/>
            <a:ext cx="1274445" cy="234950"/>
            <a:chOff x="4152748" y="3524056"/>
            <a:chExt cx="1274569" cy="255373"/>
          </a:xfrm>
        </p:grpSpPr>
        <p:cxnSp>
          <p:nvCxnSpPr>
            <p:cNvPr id="2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6" name="Retângulo 2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27" name="Caixa de Texto 26"/>
              <p:cNvSpPr txBox="1"/>
              <p:nvPr/>
            </p:nvSpPr>
            <p:spPr>
              <a:xfrm>
                <a:off x="2643505" y="385572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7" name="Caixa de Texto 26"/>
              <p:cNvSpPr txBox="1">
                <a:spLocks noRot="1" noChangeAspect="1" noMove="1" noResize="1" noEditPoints="1" noAdjustHandles="1" noChangeArrowheads="1" noChangeShapeType="1" noTextEdit="1"/>
              </p:cNvSpPr>
              <p:nvPr/>
            </p:nvSpPr>
            <p:spPr>
              <a:xfrm>
                <a:off x="2643505" y="3855720"/>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31" name="Grupo 30"/>
          <p:cNvGrpSpPr/>
          <p:nvPr/>
        </p:nvGrpSpPr>
        <p:grpSpPr>
          <a:xfrm flipH="1">
            <a:off x="899328" y="3569212"/>
            <a:ext cx="1274445" cy="234950"/>
            <a:chOff x="4152748" y="3524056"/>
            <a:chExt cx="1274569" cy="255373"/>
          </a:xfrm>
        </p:grpSpPr>
        <p:cxnSp>
          <p:nvCxnSpPr>
            <p:cNvPr id="3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4" name="Conector Reto 33"/>
          <p:cNvCxnSpPr/>
          <p:nvPr/>
        </p:nvCxnSpPr>
        <p:spPr>
          <a:xfrm>
            <a:off x="2462255" y="563363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882791" y="365752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Elipse 35"/>
          <p:cNvSpPr/>
          <p:nvPr/>
        </p:nvSpPr>
        <p:spPr>
          <a:xfrm>
            <a:off x="720090" y="430037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7" name="Forma livre 36"/>
          <p:cNvSpPr/>
          <p:nvPr/>
        </p:nvSpPr>
        <p:spPr>
          <a:xfrm>
            <a:off x="768717" y="435716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37"/>
          <p:cNvCxnSpPr/>
          <p:nvPr/>
        </p:nvCxnSpPr>
        <p:spPr>
          <a:xfrm rot="5400000">
            <a:off x="579147" y="499352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753470" y="532819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3145155" y="2370455"/>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Caixa de Texto 23"/>
          <p:cNvSpPr txBox="1"/>
          <p:nvPr/>
        </p:nvSpPr>
        <p:spPr>
          <a:xfrm>
            <a:off x="935355" y="314896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44" name="Conector Reto 43"/>
          <p:cNvCxnSpPr/>
          <p:nvPr/>
        </p:nvCxnSpPr>
        <p:spPr>
          <a:xfrm flipV="1">
            <a:off x="868045" y="366204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5" name="Grupo 44"/>
          <p:cNvGrpSpPr/>
          <p:nvPr/>
        </p:nvGrpSpPr>
        <p:grpSpPr>
          <a:xfrm rot="5400000" flipH="1">
            <a:off x="3773525" y="2969773"/>
            <a:ext cx="1476000" cy="234950"/>
            <a:chOff x="3952255" y="3524056"/>
            <a:chExt cx="1476144" cy="255373"/>
          </a:xfrm>
        </p:grpSpPr>
        <p:cxnSp>
          <p:nvCxnSpPr>
            <p:cNvPr id="46"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7" name="Retângulo 4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8" name="Grupo 47"/>
          <p:cNvGrpSpPr/>
          <p:nvPr/>
        </p:nvGrpSpPr>
        <p:grpSpPr>
          <a:xfrm rot="5400000" flipH="1">
            <a:off x="4600930" y="2991999"/>
            <a:ext cx="1476000" cy="234950"/>
            <a:chOff x="3929392" y="3524056"/>
            <a:chExt cx="1476144" cy="255373"/>
          </a:xfrm>
        </p:grpSpPr>
        <p:cxnSp>
          <p:nvCxnSpPr>
            <p:cNvPr id="49"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1" name="Retângulo 5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4447540" y="2750820"/>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grpSp>
        <p:nvGrpSpPr>
          <p:cNvPr id="52" name="Grupo 51"/>
          <p:cNvGrpSpPr/>
          <p:nvPr/>
        </p:nvGrpSpPr>
        <p:grpSpPr>
          <a:xfrm rot="5400000" flipH="1">
            <a:off x="1960245" y="4876800"/>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5" name="Caixa de Texto 23"/>
          <p:cNvSpPr txBox="1"/>
          <p:nvPr/>
        </p:nvSpPr>
        <p:spPr>
          <a:xfrm>
            <a:off x="2605405" y="468566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56" name="Conector Reto 76"/>
          <p:cNvCxnSpPr/>
          <p:nvPr/>
        </p:nvCxnSpPr>
        <p:spPr>
          <a:xfrm>
            <a:off x="4511697" y="356918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37"/>
          <p:cNvCxnSpPr/>
          <p:nvPr/>
        </p:nvCxnSpPr>
        <p:spPr>
          <a:xfrm>
            <a:off x="4335214" y="417366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de Seta Reta 44"/>
          <p:cNvCxnSpPr/>
          <p:nvPr/>
        </p:nvCxnSpPr>
        <p:spPr>
          <a:xfrm>
            <a:off x="3078580" y="379424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62" name="Caixa de Texto 61"/>
              <p:cNvSpPr txBox="1"/>
              <p:nvPr/>
            </p:nvSpPr>
            <p:spPr>
              <a:xfrm>
                <a:off x="3048000" y="3855720"/>
                <a:ext cx="43878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3048000" y="3855720"/>
                <a:ext cx="438785"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63" name="Caixa de Texto 62"/>
          <p:cNvSpPr txBox="1"/>
          <p:nvPr/>
        </p:nvSpPr>
        <p:spPr>
          <a:xfrm>
            <a:off x="1158875" y="3886835"/>
            <a:ext cx="37592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64" name="Conector de Seta Reta 44"/>
          <p:cNvCxnSpPr/>
          <p:nvPr/>
        </p:nvCxnSpPr>
        <p:spPr>
          <a:xfrm rot="16200000">
            <a:off x="1432025" y="356500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65" name="Caixa de Texto 64"/>
              <p:cNvSpPr txBox="1"/>
              <p:nvPr/>
            </p:nvSpPr>
            <p:spPr>
              <a:xfrm>
                <a:off x="2749550" y="2590165"/>
                <a:ext cx="66929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65" name="Caixa de Texto 64"/>
              <p:cNvSpPr txBox="1">
                <a:spLocks noRot="1" noChangeAspect="1" noMove="1" noResize="1" noEditPoints="1" noAdjustHandles="1" noChangeArrowheads="1" noChangeShapeType="1" noTextEdit="1"/>
              </p:cNvSpPr>
              <p:nvPr/>
            </p:nvSpPr>
            <p:spPr>
              <a:xfrm>
                <a:off x="2749550" y="2590165"/>
                <a:ext cx="669290" cy="460375"/>
              </a:xfrm>
              <a:prstGeom prst="rect">
                <a:avLst/>
              </a:prstGeom>
              <a:blipFill rotWithShape="1">
                <a:blip r:embed="rId3"/>
                <a:stretch>
                  <a:fillRect/>
                </a:stretch>
              </a:blipFill>
            </p:spPr>
            <p:txBody>
              <a:bodyPr/>
              <a:lstStyle/>
              <a:p>
                <a:r>
                  <a:rPr lang="pt-BR" altLang="en-US">
                    <a:noFill/>
                  </a:rPr>
                  <a:t> </a:t>
                </a:r>
              </a:p>
            </p:txBody>
          </p:sp>
        </mc:Fallback>
      </mc:AlternateContent>
      <p:cxnSp>
        <p:nvCxnSpPr>
          <p:cNvPr id="66" name="Conector de Seta Reta 44"/>
          <p:cNvCxnSpPr/>
          <p:nvPr/>
        </p:nvCxnSpPr>
        <p:spPr>
          <a:xfrm rot="5400000" flipH="1">
            <a:off x="4523840" y="184288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7" name="Caixa de Texto 66"/>
          <p:cNvSpPr txBox="1"/>
          <p:nvPr/>
        </p:nvSpPr>
        <p:spPr>
          <a:xfrm>
            <a:off x="4218940" y="1800860"/>
            <a:ext cx="37719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0</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sp>
        <p:nvSpPr>
          <p:cNvPr id="176" name="CaixaDeTexto 45"/>
          <p:cNvSpPr txBox="1"/>
          <p:nvPr/>
        </p:nvSpPr>
        <p:spPr>
          <a:xfrm>
            <a:off x="6059170" y="3404870"/>
            <a:ext cx="5648325" cy="255333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Sem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é possível achar a impedância de saída. Colocando o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 cálculo  da impedância será possível mas bastante trabalhoso!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4" name="CaixaDeTexto 45"/>
          <p:cNvSpPr txBox="1"/>
          <p:nvPr/>
        </p:nvSpPr>
        <p:spPr>
          <a:xfrm>
            <a:off x="605155" y="436880"/>
            <a:ext cx="10887710" cy="116840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 com degeneração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impedância de saída (saida no coletor na Base)</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97" name="Grupo 96"/>
          <p:cNvGrpSpPr/>
          <p:nvPr/>
        </p:nvGrpSpPr>
        <p:grpSpPr>
          <a:xfrm rot="5400000" flipH="1">
            <a:off x="2843885" y="3670811"/>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16" name="Caixa de Texto 23"/>
          <p:cNvSpPr txBox="1"/>
          <p:nvPr/>
        </p:nvSpPr>
        <p:spPr>
          <a:xfrm>
            <a:off x="3592830" y="340487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5" name="Conector Reto 4"/>
          <p:cNvCxnSpPr/>
          <p:nvPr/>
        </p:nvCxnSpPr>
        <p:spPr>
          <a:xfrm flipH="1" flipV="1">
            <a:off x="2620645" y="4512310"/>
            <a:ext cx="97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76"/>
          <p:cNvCxnSpPr/>
          <p:nvPr/>
        </p:nvCxnSpPr>
        <p:spPr>
          <a:xfrm>
            <a:off x="3580152" y="2372207"/>
            <a:ext cx="0" cy="75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Caixa de Texto 23"/>
          <p:cNvSpPr txBox="1"/>
          <p:nvPr/>
        </p:nvSpPr>
        <p:spPr>
          <a:xfrm>
            <a:off x="5339080" y="2688590"/>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28" name="Forma livre 27"/>
          <p:cNvSpPr/>
          <p:nvPr/>
        </p:nvSpPr>
        <p:spPr>
          <a:xfrm>
            <a:off x="2173605" y="3750945"/>
            <a:ext cx="302895" cy="775335"/>
          </a:xfrm>
          <a:custGeom>
            <a:avLst/>
            <a:gdLst>
              <a:gd name="connisteX0" fmla="*/ 235032 w 302977"/>
              <a:gd name="connsiteY0" fmla="*/ 775335 h 775335"/>
              <a:gd name="connisteX1" fmla="*/ 58502 w 302977"/>
              <a:gd name="connsiteY1" fmla="*/ 584835 h 775335"/>
              <a:gd name="connisteX2" fmla="*/ 3892 w 302977"/>
              <a:gd name="connsiteY2" fmla="*/ 326390 h 775335"/>
              <a:gd name="connisteX3" fmla="*/ 126447 w 302977"/>
              <a:gd name="connsiteY3" fmla="*/ 108585 h 775335"/>
              <a:gd name="connisteX4" fmla="*/ 262337 w 302977"/>
              <a:gd name="connsiteY4" fmla="*/ 27305 h 775335"/>
              <a:gd name="connisteX5" fmla="*/ 262337 w 302977"/>
              <a:gd name="connsiteY5" fmla="*/ 27305 h 775335"/>
              <a:gd name="connisteX6" fmla="*/ 302977 w 302977"/>
              <a:gd name="connsiteY6" fmla="*/ 0 h 77533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302977" h="775335">
                <a:moveTo>
                  <a:pt x="235032" y="775335"/>
                </a:moveTo>
                <a:cubicBezTo>
                  <a:pt x="200742" y="742315"/>
                  <a:pt x="104857" y="674370"/>
                  <a:pt x="58502" y="584835"/>
                </a:cubicBezTo>
                <a:cubicBezTo>
                  <a:pt x="12147" y="495300"/>
                  <a:pt x="-9443" y="421640"/>
                  <a:pt x="3892" y="326390"/>
                </a:cubicBezTo>
                <a:cubicBezTo>
                  <a:pt x="17227" y="231140"/>
                  <a:pt x="75012" y="168275"/>
                  <a:pt x="126447" y="108585"/>
                </a:cubicBezTo>
                <a:cubicBezTo>
                  <a:pt x="177882" y="48895"/>
                  <a:pt x="235032" y="43815"/>
                  <a:pt x="262337" y="27305"/>
                </a:cubicBezTo>
                <a:cubicBezTo>
                  <a:pt x="289642" y="10795"/>
                  <a:pt x="254082" y="33020"/>
                  <a:pt x="262337" y="27305"/>
                </a:cubicBezTo>
                <a:cubicBezTo>
                  <a:pt x="270592" y="21590"/>
                  <a:pt x="294722" y="5715"/>
                  <a:pt x="302977" y="0"/>
                </a:cubicBezTo>
              </a:path>
            </a:pathLst>
          </a:custGeom>
          <a:noFill/>
          <a:ln w="25400">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9" name="Grupo 8"/>
          <p:cNvGrpSpPr/>
          <p:nvPr/>
        </p:nvGrpSpPr>
        <p:grpSpPr>
          <a:xfrm flipH="1">
            <a:off x="4644390" y="1820545"/>
            <a:ext cx="689610" cy="492125"/>
            <a:chOff x="6605" y="2904"/>
            <a:chExt cx="1455" cy="951"/>
          </a:xfrm>
        </p:grpSpPr>
        <p:pic>
          <p:nvPicPr>
            <p:cNvPr id="23" name="Imagem 22"/>
            <p:cNvPicPr>
              <a:picLocks noChangeAspect="1"/>
            </p:cNvPicPr>
            <p:nvPr/>
          </p:nvPicPr>
          <p:blipFill>
            <a:blip r:embed="rId4"/>
            <a:srcRect l="36795" t="32935" r="36077" b="45923"/>
            <a:stretch>
              <a:fillRect/>
            </a:stretch>
          </p:blipFill>
          <p:spPr>
            <a:xfrm flipV="1">
              <a:off x="6605" y="3080"/>
              <a:ext cx="844" cy="703"/>
            </a:xfrm>
            <a:prstGeom prst="rect">
              <a:avLst/>
            </a:prstGeom>
            <a:solidFill>
              <a:srgbClr val="FFFF00">
                <a:alpha val="0"/>
              </a:srgbClr>
            </a:solidFill>
          </p:spPr>
        </p:pic>
        <p:cxnSp>
          <p:nvCxnSpPr>
            <p:cNvPr id="29" name="Conector Reto 28"/>
            <p:cNvCxnSpPr/>
            <p:nvPr/>
          </p:nvCxnSpPr>
          <p:spPr>
            <a:xfrm flipV="1">
              <a:off x="7437" y="2904"/>
              <a:ext cx="618" cy="237"/>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7432" y="3609"/>
              <a:ext cx="629" cy="246"/>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45"/>
              <p:cNvSpPr txBox="1"/>
              <p:nvPr/>
            </p:nvSpPr>
            <p:spPr>
              <a:xfrm>
                <a:off x="766445" y="624205"/>
                <a:ext cx="10821670" cy="588010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 com degeneração</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Resumo</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ganho de tensão:  </a:t>
                </a:r>
                <a:r>
                  <a:rPr lang="pt-BR" altLang="en-US" sz="28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𝒈𝒂𝒏𝒉𝒐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den>
                    </m:f>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(reduzido devido a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negativo)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ganho de corrente: </a:t>
                </a:r>
                <a14:m>
                  <m:oMath xmlns:m="http://schemas.openxmlformats.org/officeDocument/2006/math">
                    <m:f>
                      <m:f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den>
                    </m:f>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oMath>
                </a14:m>
                <a: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(desconsideramos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impedância de entrada: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(valor aumentado de </a:t>
                </a:r>
                <a14:m>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impedância de saída: não determinado, mas próximo do caso de Emissor Comum</a:t>
                </a:r>
                <a:endParaRPr lang="pt-BR"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766445" y="624205"/>
                <a:ext cx="10821670" cy="588010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1822450" y="297074"/>
            <a:ext cx="871791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Base Comum</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20" name="CaixaDeTexto 47"/>
          <p:cNvSpPr txBox="1"/>
          <p:nvPr/>
        </p:nvSpPr>
        <p:spPr>
          <a:xfrm>
            <a:off x="10133879" y="2080538"/>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122" name="Caixa de Texto 23"/>
          <p:cNvSpPr txBox="1"/>
          <p:nvPr/>
        </p:nvSpPr>
        <p:spPr>
          <a:xfrm>
            <a:off x="9796272" y="1518152"/>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3" name="Caixa de Texto 23"/>
          <p:cNvSpPr txBox="1"/>
          <p:nvPr/>
        </p:nvSpPr>
        <p:spPr>
          <a:xfrm>
            <a:off x="9796245" y="4211437"/>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cxnSp>
        <p:nvCxnSpPr>
          <p:cNvPr id="131" name="Conector Reto 37"/>
          <p:cNvCxnSpPr/>
          <p:nvPr/>
        </p:nvCxnSpPr>
        <p:spPr>
          <a:xfrm>
            <a:off x="9516179" y="524427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8439250" y="2535636"/>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5" name="CaixaDeTexto 47"/>
          <p:cNvSpPr txBox="1"/>
          <p:nvPr/>
        </p:nvSpPr>
        <p:spPr>
          <a:xfrm>
            <a:off x="6795684" y="4358918"/>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46" name="Grupo 145"/>
          <p:cNvGrpSpPr/>
          <p:nvPr/>
        </p:nvGrpSpPr>
        <p:grpSpPr>
          <a:xfrm rot="5400000" flipH="1">
            <a:off x="9042668" y="1716399"/>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9" name="Conector Reto 49"/>
          <p:cNvCxnSpPr/>
          <p:nvPr/>
        </p:nvCxnSpPr>
        <p:spPr>
          <a:xfrm>
            <a:off x="9684485" y="2486142"/>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Caixa de Texto 23"/>
          <p:cNvSpPr txBox="1"/>
          <p:nvPr/>
        </p:nvSpPr>
        <p:spPr>
          <a:xfrm>
            <a:off x="8669120" y="235088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9404899" y="758468"/>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6" name="Conector Reto 74"/>
          <p:cNvCxnSpPr/>
          <p:nvPr/>
        </p:nvCxnSpPr>
        <p:spPr>
          <a:xfrm>
            <a:off x="9695100" y="471064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9683786" y="377289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a:off x="9501287" y="4158303"/>
            <a:ext cx="387626" cy="552342"/>
            <a:chOff x="7555792" y="2647951"/>
            <a:chExt cx="387626" cy="552342"/>
          </a:xfrm>
          <a:solidFill>
            <a:srgbClr val="00B0F0">
              <a:alpha val="97000"/>
            </a:srgbClr>
          </a:solidFill>
        </p:grpSpPr>
        <p:sp>
          <p:nvSpPr>
            <p:cNvPr id="28" name="Elipse 2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59"/>
            <p:cNvCxnSpPr/>
            <p:nvPr/>
          </p:nvCxnSpPr>
          <p:spPr>
            <a:xfrm flipH="1">
              <a:off x="7743922"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4" name="Grupo 3"/>
          <p:cNvGrpSpPr/>
          <p:nvPr/>
        </p:nvGrpSpPr>
        <p:grpSpPr>
          <a:xfrm rot="16200000" flipH="1" flipV="1">
            <a:off x="6910719" y="4267214"/>
            <a:ext cx="1127125" cy="485746"/>
            <a:chOff x="14922" y="4274"/>
            <a:chExt cx="1775" cy="801"/>
          </a:xfrm>
        </p:grpSpPr>
        <p:cxnSp>
          <p:nvCxnSpPr>
            <p:cNvPr id="5" name="Conector Reto 4"/>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7" name="Elipse 6"/>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9" name="Grupo 8"/>
          <p:cNvGrpSpPr/>
          <p:nvPr/>
        </p:nvGrpSpPr>
        <p:grpSpPr>
          <a:xfrm rot="10800000">
            <a:off x="7452995" y="3808730"/>
            <a:ext cx="1216025" cy="234950"/>
            <a:chOff x="4152748" y="3524056"/>
            <a:chExt cx="1274569" cy="255373"/>
          </a:xfrm>
        </p:grpSpPr>
        <p:cxnSp>
          <p:nvCxnSpPr>
            <p:cNvPr id="1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 name="Retângulo 10"/>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 name="Conector Reto 11"/>
          <p:cNvCxnSpPr/>
          <p:nvPr/>
        </p:nvCxnSpPr>
        <p:spPr>
          <a:xfrm>
            <a:off x="7301865" y="508698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49"/>
          <p:cNvCxnSpPr/>
          <p:nvPr/>
        </p:nvCxnSpPr>
        <p:spPr>
          <a:xfrm>
            <a:off x="8781515" y="3899017"/>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7605395" y="3331210"/>
            <a:ext cx="9118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Rs</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463550" y="5645150"/>
            <a:ext cx="4906645" cy="107632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polarização com resistores/capacitores</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31" name="Caixa de Texto 23"/>
          <p:cNvSpPr txBox="1"/>
          <p:nvPr/>
        </p:nvSpPr>
        <p:spPr>
          <a:xfrm>
            <a:off x="6559550" y="5407025"/>
            <a:ext cx="4553585" cy="107632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polarização com fontes de corrente</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38" name="Forma livre 37"/>
          <p:cNvSpPr/>
          <p:nvPr/>
        </p:nvSpPr>
        <p:spPr>
          <a:xfrm>
            <a:off x="7354996" y="4421526"/>
            <a:ext cx="237490" cy="32833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13" name="Grupo 12"/>
          <p:cNvGrpSpPr/>
          <p:nvPr/>
        </p:nvGrpSpPr>
        <p:grpSpPr>
          <a:xfrm rot="5400000" flipH="1" flipV="1">
            <a:off x="1892935" y="3061934"/>
            <a:ext cx="1783849" cy="748570"/>
            <a:chOff x="8610600" y="2524505"/>
            <a:chExt cx="1783849" cy="748570"/>
          </a:xfrm>
        </p:grpSpPr>
        <p:cxnSp>
          <p:nvCxnSpPr>
            <p:cNvPr id="8" name="Conector Reto 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V="1">
              <a:off x="9693182" y="2524505"/>
              <a:ext cx="230521" cy="253800"/>
            </a:xfrm>
            <a:prstGeom prst="line">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9910055" y="252485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2" name="Grupo 41"/>
          <p:cNvGrpSpPr/>
          <p:nvPr/>
        </p:nvGrpSpPr>
        <p:grpSpPr>
          <a:xfrm rot="5400000" flipH="1">
            <a:off x="1769278" y="1845822"/>
            <a:ext cx="1274445" cy="234950"/>
            <a:chOff x="4152748" y="3524056"/>
            <a:chExt cx="1274569" cy="255373"/>
          </a:xfrm>
        </p:grpSpPr>
        <p:cxnSp>
          <p:nvCxnSpPr>
            <p:cNvPr id="4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5" name="CaixaDeTexto 47"/>
          <p:cNvSpPr txBox="1"/>
          <p:nvPr/>
        </p:nvSpPr>
        <p:spPr>
          <a:xfrm>
            <a:off x="1591310" y="5151755"/>
            <a:ext cx="217805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sp>
        <p:nvSpPr>
          <p:cNvPr id="46" name="Caixa de Texto 23"/>
          <p:cNvSpPr txBox="1"/>
          <p:nvPr/>
        </p:nvSpPr>
        <p:spPr>
          <a:xfrm>
            <a:off x="2289175" y="1739265"/>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=10K</a:t>
            </a:r>
            <a:endParaRPr lang="pt-BR" altLang="en-US" sz="2800" dirty="0" smtClean="0">
              <a:latin typeface="Comic Sans MS" panose="030F0702030302020204" pitchFamily="66" charset="0"/>
              <a:cs typeface="Comic Sans MS" panose="030F0702030302020204" pitchFamily="66" charset="0"/>
            </a:endParaRPr>
          </a:p>
        </p:txBody>
      </p:sp>
      <p:sp>
        <p:nvSpPr>
          <p:cNvPr id="47" name="Caixa de Texto 23"/>
          <p:cNvSpPr txBox="1"/>
          <p:nvPr/>
        </p:nvSpPr>
        <p:spPr>
          <a:xfrm>
            <a:off x="871855" y="176276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48" name="Conector Reto 47"/>
          <p:cNvCxnSpPr/>
          <p:nvPr/>
        </p:nvCxnSpPr>
        <p:spPr>
          <a:xfrm>
            <a:off x="1417320" y="2544445"/>
            <a:ext cx="10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518482" y="321527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Caixa de Texto 23"/>
          <p:cNvSpPr txBox="1"/>
          <p:nvPr/>
        </p:nvSpPr>
        <p:spPr>
          <a:xfrm>
            <a:off x="2236470" y="4376420"/>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50" name="Grupo 49"/>
          <p:cNvGrpSpPr/>
          <p:nvPr/>
        </p:nvGrpSpPr>
        <p:grpSpPr>
          <a:xfrm rot="5400000" flipH="1">
            <a:off x="1769913" y="4550922"/>
            <a:ext cx="1274445" cy="234950"/>
            <a:chOff x="4152748" y="3524056"/>
            <a:chExt cx="1274569" cy="255373"/>
          </a:xfrm>
        </p:grpSpPr>
        <p:cxnSp>
          <p:nvCxnSpPr>
            <p:cNvPr id="5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3" name="Retângulo 5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7" name="Conector Reto 86"/>
          <p:cNvCxnSpPr/>
          <p:nvPr/>
        </p:nvCxnSpPr>
        <p:spPr>
          <a:xfrm rot="5400000">
            <a:off x="1052044" y="250488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ector Reto 104"/>
          <p:cNvCxnSpPr/>
          <p:nvPr/>
        </p:nvCxnSpPr>
        <p:spPr>
          <a:xfrm rot="5400000">
            <a:off x="1133324" y="250996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105"/>
          <p:cNvCxnSpPr/>
          <p:nvPr/>
        </p:nvCxnSpPr>
        <p:spPr>
          <a:xfrm>
            <a:off x="695325" y="2544445"/>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Reto 106"/>
          <p:cNvCxnSpPr/>
          <p:nvPr/>
        </p:nvCxnSpPr>
        <p:spPr>
          <a:xfrm rot="5400000">
            <a:off x="356200" y="288619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Conector Reto 107"/>
          <p:cNvCxnSpPr/>
          <p:nvPr/>
        </p:nvCxnSpPr>
        <p:spPr>
          <a:xfrm rot="5400000">
            <a:off x="2816825" y="375360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Conector Reto 108"/>
          <p:cNvCxnSpPr/>
          <p:nvPr/>
        </p:nvCxnSpPr>
        <p:spPr>
          <a:xfrm>
            <a:off x="2982564" y="408528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Conector Reto 109"/>
          <p:cNvCxnSpPr/>
          <p:nvPr/>
        </p:nvCxnSpPr>
        <p:spPr>
          <a:xfrm>
            <a:off x="2245329" y="529114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CaixaDeTexto 47"/>
          <p:cNvSpPr txBox="1"/>
          <p:nvPr/>
        </p:nvSpPr>
        <p:spPr>
          <a:xfrm>
            <a:off x="1591310" y="911225"/>
            <a:ext cx="189230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EE</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cxnSp>
        <p:nvCxnSpPr>
          <p:cNvPr id="112" name="Conector Reto 111"/>
          <p:cNvCxnSpPr/>
          <p:nvPr/>
        </p:nvCxnSpPr>
        <p:spPr>
          <a:xfrm>
            <a:off x="1799590" y="4085590"/>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CaixaDeTexto 47"/>
          <p:cNvSpPr txBox="1"/>
          <p:nvPr/>
        </p:nvSpPr>
        <p:spPr>
          <a:xfrm>
            <a:off x="1511300" y="3554730"/>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p:cxnSp>
        <p:nvCxnSpPr>
          <p:cNvPr id="114" name="Conector Reto 113"/>
          <p:cNvCxnSpPr/>
          <p:nvPr/>
        </p:nvCxnSpPr>
        <p:spPr>
          <a:xfrm rot="5400000">
            <a:off x="8649105" y="3231826"/>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Conector Reto 114"/>
          <p:cNvCxnSpPr/>
          <p:nvPr/>
        </p:nvCxnSpPr>
        <p:spPr>
          <a:xfrm>
            <a:off x="8781384" y="353791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8255000" y="409257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117" name="Conector Reto 116"/>
          <p:cNvCxnSpPr/>
          <p:nvPr/>
        </p:nvCxnSpPr>
        <p:spPr>
          <a:xfrm rot="5400000">
            <a:off x="8430109" y="392093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Conector Reto 117"/>
          <p:cNvCxnSpPr/>
          <p:nvPr/>
        </p:nvCxnSpPr>
        <p:spPr>
          <a:xfrm rot="5400000">
            <a:off x="8511389" y="392601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Caixa de Texto 23"/>
          <p:cNvSpPr txBox="1"/>
          <p:nvPr/>
        </p:nvSpPr>
        <p:spPr>
          <a:xfrm>
            <a:off x="2531845" y="272617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483870" y="297180"/>
            <a:ext cx="11408410" cy="1214755"/>
          </a:xfrm>
          <a:prstGeom prst="rect">
            <a:avLst/>
          </a:prstGeom>
          <a:noFill/>
        </p:spPr>
        <p:txBody>
          <a:bodyPr wrap="square" rtlCol="0">
            <a:spAutoFit/>
          </a:bodyPr>
          <a:lstStyle/>
          <a:p>
            <a:pPr indent="0" algn="l">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Base Comum: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peq. sinais</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0"/>
              </a:spcBef>
              <a:spcAft>
                <a:spcPts val="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Foi considerada uma carga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32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22" name="Caixa de Texto 23"/>
          <p:cNvSpPr txBox="1"/>
          <p:nvPr/>
        </p:nvSpPr>
        <p:spPr>
          <a:xfrm>
            <a:off x="3709797" y="2386197"/>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3" name="Caixa de Texto 23"/>
          <p:cNvSpPr txBox="1"/>
          <p:nvPr/>
        </p:nvSpPr>
        <p:spPr>
          <a:xfrm>
            <a:off x="3709770" y="5079482"/>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cxnSp>
        <p:nvCxnSpPr>
          <p:cNvPr id="131" name="Conector Reto 37"/>
          <p:cNvCxnSpPr/>
          <p:nvPr/>
        </p:nvCxnSpPr>
        <p:spPr>
          <a:xfrm>
            <a:off x="3430974" y="61123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2354680" y="340368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2485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5" name="CaixaDeTexto 47"/>
          <p:cNvSpPr txBox="1"/>
          <p:nvPr/>
        </p:nvSpPr>
        <p:spPr>
          <a:xfrm>
            <a:off x="709209" y="5226963"/>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46" name="Grupo 145"/>
          <p:cNvGrpSpPr/>
          <p:nvPr/>
        </p:nvGrpSpPr>
        <p:grpSpPr>
          <a:xfrm rot="5400000" flipH="1">
            <a:off x="2958098" y="258444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9" name="Conector Reto 49"/>
          <p:cNvCxnSpPr/>
          <p:nvPr/>
        </p:nvCxnSpPr>
        <p:spPr>
          <a:xfrm>
            <a:off x="3598010" y="3354187"/>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Caixa de Texto 23"/>
          <p:cNvSpPr txBox="1"/>
          <p:nvPr/>
        </p:nvSpPr>
        <p:spPr>
          <a:xfrm>
            <a:off x="2582645" y="321893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3318424" y="1626513"/>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6" name="Conector Reto 74"/>
          <p:cNvCxnSpPr/>
          <p:nvPr/>
        </p:nvCxnSpPr>
        <p:spPr>
          <a:xfrm>
            <a:off x="3608625" y="557869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3612551" y="465617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a:off x="3414812" y="5026348"/>
            <a:ext cx="387626" cy="552342"/>
            <a:chOff x="7555792" y="2647951"/>
            <a:chExt cx="387626" cy="552342"/>
          </a:xfrm>
          <a:solidFill>
            <a:srgbClr val="00B0F0">
              <a:alpha val="97000"/>
            </a:srgbClr>
          </a:solidFill>
        </p:grpSpPr>
        <p:sp>
          <p:nvSpPr>
            <p:cNvPr id="28" name="Elipse 2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4" name="Grupo 3"/>
          <p:cNvGrpSpPr/>
          <p:nvPr/>
        </p:nvGrpSpPr>
        <p:grpSpPr>
          <a:xfrm rot="16200000" flipH="1" flipV="1">
            <a:off x="824244" y="5135259"/>
            <a:ext cx="1127125" cy="485746"/>
            <a:chOff x="14922" y="4274"/>
            <a:chExt cx="1775" cy="801"/>
          </a:xfrm>
        </p:grpSpPr>
        <p:cxnSp>
          <p:nvCxnSpPr>
            <p:cNvPr id="5" name="Conector Reto 4"/>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7" name="Elipse 6"/>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9" name="Grupo 8"/>
          <p:cNvGrpSpPr/>
          <p:nvPr/>
        </p:nvGrpSpPr>
        <p:grpSpPr>
          <a:xfrm rot="10800000">
            <a:off x="1366520" y="4676775"/>
            <a:ext cx="1216025" cy="234950"/>
            <a:chOff x="4152748" y="3524056"/>
            <a:chExt cx="1274569" cy="255373"/>
          </a:xfrm>
        </p:grpSpPr>
        <p:cxnSp>
          <p:nvCxnSpPr>
            <p:cNvPr id="1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 name="Retângulo 10"/>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 name="Conector Reto 11"/>
          <p:cNvCxnSpPr/>
          <p:nvPr/>
        </p:nvCxnSpPr>
        <p:spPr>
          <a:xfrm>
            <a:off x="1215390" y="595503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49"/>
          <p:cNvCxnSpPr/>
          <p:nvPr/>
        </p:nvCxnSpPr>
        <p:spPr>
          <a:xfrm>
            <a:off x="2695040" y="4767062"/>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1518920" y="4199255"/>
            <a:ext cx="9118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Rs</a:t>
            </a:r>
            <a:endParaRPr lang="pt-BR" altLang="en-US" sz="2800" baseline="-25000" dirty="0">
              <a:latin typeface="Comic Sans MS" panose="030F0702030302020204" pitchFamily="66" charset="0"/>
              <a:cs typeface="Comic Sans MS" panose="030F0702030302020204" pitchFamily="66" charset="0"/>
            </a:endParaRPr>
          </a:p>
        </p:txBody>
      </p:sp>
      <p:sp>
        <p:nvSpPr>
          <p:cNvPr id="38" name="Forma livre 37"/>
          <p:cNvSpPr/>
          <p:nvPr/>
        </p:nvSpPr>
        <p:spPr>
          <a:xfrm>
            <a:off x="1268521" y="5289571"/>
            <a:ext cx="237490" cy="32833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4" name="Conector Reto 113"/>
          <p:cNvCxnSpPr/>
          <p:nvPr/>
        </p:nvCxnSpPr>
        <p:spPr>
          <a:xfrm rot="5400000">
            <a:off x="2562630" y="4099871"/>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Conector Reto 114"/>
          <p:cNvCxnSpPr/>
          <p:nvPr/>
        </p:nvCxnSpPr>
        <p:spPr>
          <a:xfrm>
            <a:off x="2694909" y="440595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2168525" y="496062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117" name="Conector Reto 116"/>
          <p:cNvCxnSpPr/>
          <p:nvPr/>
        </p:nvCxnSpPr>
        <p:spPr>
          <a:xfrm rot="5400000">
            <a:off x="2328394" y="480485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Conector Reto 117"/>
          <p:cNvCxnSpPr/>
          <p:nvPr/>
        </p:nvCxnSpPr>
        <p:spPr>
          <a:xfrm rot="5400000">
            <a:off x="2424914" y="479406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H="1">
            <a:off x="8245475" y="416369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arredondado 16"/>
          <p:cNvSpPr/>
          <p:nvPr/>
        </p:nvSpPr>
        <p:spPr>
          <a:xfrm>
            <a:off x="7867015" y="2275205"/>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74"/>
          <p:cNvCxnSpPr/>
          <p:nvPr/>
        </p:nvCxnSpPr>
        <p:spPr>
          <a:xfrm>
            <a:off x="8259445" y="331978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H="1">
            <a:off x="8242300" y="411416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V="1">
            <a:off x="8248650" y="239776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1" name="Grupo 20"/>
          <p:cNvGrpSpPr/>
          <p:nvPr/>
        </p:nvGrpSpPr>
        <p:grpSpPr>
          <a:xfrm>
            <a:off x="8066405" y="2767965"/>
            <a:ext cx="387350" cy="552450"/>
            <a:chOff x="7555792" y="2647951"/>
            <a:chExt cx="387626" cy="552342"/>
          </a:xfrm>
          <a:solidFill>
            <a:srgbClr val="00B0F0">
              <a:alpha val="97000"/>
            </a:srgbClr>
          </a:solidFill>
        </p:grpSpPr>
        <p:sp>
          <p:nvSpPr>
            <p:cNvPr id="22" name="Elipse 2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2" name="Conector Reto 31"/>
          <p:cNvCxnSpPr/>
          <p:nvPr/>
        </p:nvCxnSpPr>
        <p:spPr>
          <a:xfrm rot="5400000" flipH="1">
            <a:off x="7986395" y="342201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35" name="Caixa de Texto 23"/>
          <p:cNvSpPr txBox="1"/>
          <p:nvPr/>
        </p:nvSpPr>
        <p:spPr>
          <a:xfrm>
            <a:off x="9272905" y="239077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6" name="Caixa de Texto 23"/>
          <p:cNvSpPr txBox="1"/>
          <p:nvPr/>
        </p:nvSpPr>
        <p:spPr>
          <a:xfrm>
            <a:off x="8066405" y="458978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7" name="Caixa de Texto 36"/>
          <p:cNvSpPr txBox="1"/>
          <p:nvPr/>
        </p:nvSpPr>
        <p:spPr>
          <a:xfrm>
            <a:off x="7233285" y="318135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9" name="Conector Reto 38"/>
          <p:cNvCxnSpPr/>
          <p:nvPr/>
        </p:nvCxnSpPr>
        <p:spPr>
          <a:xfrm flipV="1">
            <a:off x="8241030" y="239077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flipH="1">
            <a:off x="10147300" y="3850640"/>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6" name="Grupo 55"/>
          <p:cNvGrpSpPr/>
          <p:nvPr/>
        </p:nvGrpSpPr>
        <p:grpSpPr>
          <a:xfrm rot="5400000" flipH="1">
            <a:off x="7782469" y="4180539"/>
            <a:ext cx="968558" cy="234950"/>
            <a:chOff x="4113584" y="3524056"/>
            <a:chExt cx="968652" cy="255373"/>
          </a:xfrm>
        </p:grpSpPr>
        <p:cxnSp>
          <p:nvCxnSpPr>
            <p:cNvPr id="57" name="Conector Reto 79"/>
            <p:cNvCxnSpPr/>
            <p:nvPr/>
          </p:nvCxnSpPr>
          <p:spPr>
            <a:xfrm flipV="1">
              <a:off x="4113584" y="3668098"/>
              <a:ext cx="432042"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8" name="Retângulo 5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9" name="Caixa de Texto 58"/>
              <p:cNvSpPr txBox="1"/>
              <p:nvPr/>
            </p:nvSpPr>
            <p:spPr>
              <a:xfrm>
                <a:off x="8279130" y="388112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9" name="Caixa de Texto 58"/>
              <p:cNvSpPr txBox="1">
                <a:spLocks noRot="1" noChangeAspect="1" noMove="1" noResize="1" noEditPoints="1" noAdjustHandles="1" noChangeArrowheads="1" noChangeShapeType="1" noTextEdit="1"/>
              </p:cNvSpPr>
              <p:nvPr/>
            </p:nvSpPr>
            <p:spPr>
              <a:xfrm>
                <a:off x="8279130" y="3881120"/>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60" name="Grupo 59"/>
          <p:cNvGrpSpPr/>
          <p:nvPr/>
        </p:nvGrpSpPr>
        <p:grpSpPr>
          <a:xfrm flipH="1">
            <a:off x="6966753" y="4667127"/>
            <a:ext cx="1274445" cy="234950"/>
            <a:chOff x="4152748" y="3524056"/>
            <a:chExt cx="1274569" cy="255373"/>
          </a:xfrm>
        </p:grpSpPr>
        <p:cxnSp>
          <p:nvCxnSpPr>
            <p:cNvPr id="6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7499710" y="429441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6950216" y="480052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Elipse 64"/>
          <p:cNvSpPr/>
          <p:nvPr/>
        </p:nvSpPr>
        <p:spPr>
          <a:xfrm>
            <a:off x="6787515" y="542813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6" name="Forma livre 65"/>
          <p:cNvSpPr/>
          <p:nvPr/>
        </p:nvSpPr>
        <p:spPr>
          <a:xfrm>
            <a:off x="6836142" y="548492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rot="5400000">
            <a:off x="6646572" y="612128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6820895" y="645595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8780780" y="2390775"/>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6791960" y="423672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71" name="Conector Reto 70"/>
          <p:cNvCxnSpPr/>
          <p:nvPr/>
        </p:nvCxnSpPr>
        <p:spPr>
          <a:xfrm flipV="1">
            <a:off x="6935470" y="477647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2" name="Grupo 71"/>
          <p:cNvGrpSpPr/>
          <p:nvPr/>
        </p:nvGrpSpPr>
        <p:grpSpPr>
          <a:xfrm rot="5400000" flipH="1">
            <a:off x="9409150" y="2995173"/>
            <a:ext cx="1476000" cy="234950"/>
            <a:chOff x="3952255" y="3524056"/>
            <a:chExt cx="1476144" cy="255373"/>
          </a:xfrm>
        </p:grpSpPr>
        <p:cxnSp>
          <p:nvCxnSpPr>
            <p:cNvPr id="73"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4" name="Retângulo 7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75" name="Grupo 74"/>
          <p:cNvGrpSpPr/>
          <p:nvPr/>
        </p:nvGrpSpPr>
        <p:grpSpPr>
          <a:xfrm rot="5400000" flipH="1">
            <a:off x="10236555" y="3017399"/>
            <a:ext cx="1476000" cy="234950"/>
            <a:chOff x="3929392" y="3524056"/>
            <a:chExt cx="1476144" cy="255373"/>
          </a:xfrm>
        </p:grpSpPr>
        <p:cxnSp>
          <p:nvCxnSpPr>
            <p:cNvPr id="76"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10083165" y="2776220"/>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82" name="Conector Reto 76"/>
          <p:cNvCxnSpPr/>
          <p:nvPr/>
        </p:nvCxnSpPr>
        <p:spPr>
          <a:xfrm>
            <a:off x="10147322" y="359458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37"/>
          <p:cNvCxnSpPr/>
          <p:nvPr/>
        </p:nvCxnSpPr>
        <p:spPr>
          <a:xfrm>
            <a:off x="9970839" y="419906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de Seta Reta 44"/>
          <p:cNvCxnSpPr/>
          <p:nvPr/>
        </p:nvCxnSpPr>
        <p:spPr>
          <a:xfrm>
            <a:off x="8714205" y="381964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5" name="Caixa de Texto 84"/>
              <p:cNvSpPr txBox="1"/>
              <p:nvPr/>
            </p:nvSpPr>
            <p:spPr>
              <a:xfrm>
                <a:off x="8683625" y="3881120"/>
                <a:ext cx="43878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5" name="Caixa de Texto 84"/>
              <p:cNvSpPr txBox="1">
                <a:spLocks noRot="1" noChangeAspect="1" noMove="1" noResize="1" noEditPoints="1" noAdjustHandles="1" noChangeArrowheads="1" noChangeShapeType="1" noTextEdit="1"/>
              </p:cNvSpPr>
              <p:nvPr/>
            </p:nvSpPr>
            <p:spPr>
              <a:xfrm>
                <a:off x="8683625" y="3881120"/>
                <a:ext cx="438785"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86" name="Caixa de Texto 85"/>
          <p:cNvSpPr txBox="1"/>
          <p:nvPr/>
        </p:nvSpPr>
        <p:spPr>
          <a:xfrm>
            <a:off x="7226300" y="5014595"/>
            <a:ext cx="36576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88" name="Conector de Seta Reta 44"/>
          <p:cNvCxnSpPr/>
          <p:nvPr/>
        </p:nvCxnSpPr>
        <p:spPr>
          <a:xfrm rot="16200000">
            <a:off x="7499450" y="469276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9" name="Caixa de Texto 88"/>
              <p:cNvSpPr txBox="1"/>
              <p:nvPr/>
            </p:nvSpPr>
            <p:spPr>
              <a:xfrm>
                <a:off x="7451090" y="2750820"/>
                <a:ext cx="66929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89" name="Caixa de Texto 88"/>
              <p:cNvSpPr txBox="1">
                <a:spLocks noRot="1" noChangeAspect="1" noMove="1" noResize="1" noEditPoints="1" noAdjustHandles="1" noChangeArrowheads="1" noChangeShapeType="1" noTextEdit="1"/>
              </p:cNvSpPr>
              <p:nvPr/>
            </p:nvSpPr>
            <p:spPr>
              <a:xfrm>
                <a:off x="7451090" y="2750820"/>
                <a:ext cx="669290" cy="460375"/>
              </a:xfrm>
              <a:prstGeom prst="rect">
                <a:avLst/>
              </a:prstGeom>
              <a:blipFill rotWithShape="1">
                <a:blip r:embed="rId3"/>
                <a:stretch>
                  <a:fillRect/>
                </a:stretch>
              </a:blipFill>
            </p:spPr>
            <p:txBody>
              <a:bodyPr/>
              <a:lstStyle/>
              <a:p>
                <a:r>
                  <a:rPr lang="pt-BR" altLang="en-US">
                    <a:noFill/>
                  </a:rPr>
                  <a:t> </a:t>
                </a:r>
              </a:p>
            </p:txBody>
          </p:sp>
        </mc:Fallback>
      </mc:AlternateContent>
      <p:cxnSp>
        <p:nvCxnSpPr>
          <p:cNvPr id="90" name="Conector de Seta Reta 44"/>
          <p:cNvCxnSpPr/>
          <p:nvPr/>
        </p:nvCxnSpPr>
        <p:spPr>
          <a:xfrm rot="5400000" flipH="1">
            <a:off x="10159465" y="186828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91" name="Caixa de Texto 90"/>
          <p:cNvSpPr txBox="1"/>
          <p:nvPr/>
        </p:nvSpPr>
        <p:spPr>
          <a:xfrm>
            <a:off x="10029825" y="1709420"/>
            <a:ext cx="37719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0</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grpSp>
        <p:nvGrpSpPr>
          <p:cNvPr id="97" name="Grupo 96"/>
          <p:cNvGrpSpPr/>
          <p:nvPr/>
        </p:nvGrpSpPr>
        <p:grpSpPr>
          <a:xfrm rot="5400000" flipH="1">
            <a:off x="8479510" y="3696211"/>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92" name="Caixa de Texto 23"/>
          <p:cNvSpPr txBox="1"/>
          <p:nvPr/>
        </p:nvSpPr>
        <p:spPr>
          <a:xfrm>
            <a:off x="9228455" y="343027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93" name="Conector Reto 92"/>
          <p:cNvCxnSpPr/>
          <p:nvPr/>
        </p:nvCxnSpPr>
        <p:spPr>
          <a:xfrm flipH="1" flipV="1">
            <a:off x="8256270" y="4537710"/>
            <a:ext cx="97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Conector Reto 76"/>
          <p:cNvCxnSpPr/>
          <p:nvPr/>
        </p:nvCxnSpPr>
        <p:spPr>
          <a:xfrm>
            <a:off x="9215777" y="2397607"/>
            <a:ext cx="0" cy="75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CaixaDeTexto 47"/>
          <p:cNvSpPr txBox="1"/>
          <p:nvPr/>
        </p:nvSpPr>
        <p:spPr>
          <a:xfrm>
            <a:off x="6311179" y="5458103"/>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96" name="Conector Reto 76"/>
          <p:cNvCxnSpPr/>
          <p:nvPr/>
        </p:nvCxnSpPr>
        <p:spPr>
          <a:xfrm>
            <a:off x="7649867" y="369173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Caixa de Texto 23"/>
          <p:cNvSpPr txBox="1"/>
          <p:nvPr/>
        </p:nvSpPr>
        <p:spPr>
          <a:xfrm>
            <a:off x="10988675" y="2776220"/>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9" name="CaixaDeTexto 47"/>
          <p:cNvSpPr txBox="1"/>
          <p:nvPr/>
        </p:nvSpPr>
        <p:spPr>
          <a:xfrm>
            <a:off x="10749194" y="1996083"/>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sp>
        <p:nvSpPr>
          <p:cNvPr id="3" name="CaixaDeTexto 47"/>
          <p:cNvSpPr txBox="1"/>
          <p:nvPr/>
        </p:nvSpPr>
        <p:spPr>
          <a:xfrm>
            <a:off x="4653194" y="2939058"/>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8" name="Grupo 7"/>
          <p:cNvGrpSpPr/>
          <p:nvPr/>
        </p:nvGrpSpPr>
        <p:grpSpPr>
          <a:xfrm rot="5400000" flipH="1">
            <a:off x="4426845" y="3733675"/>
            <a:ext cx="972000" cy="234950"/>
            <a:chOff x="4369399" y="3524056"/>
            <a:chExt cx="972095" cy="255373"/>
          </a:xfrm>
        </p:grpSpPr>
        <p:cxnSp>
          <p:nvCxnSpPr>
            <p:cNvPr id="13" name="Conector Reto 79"/>
            <p:cNvCxnSpPr/>
            <p:nvPr/>
          </p:nvCxnSpPr>
          <p:spPr>
            <a:xfrm flipV="1">
              <a:off x="4369399" y="3651395"/>
              <a:ext cx="972095"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 name="Retângulo 13"/>
            <p:cNvSpPr/>
            <p:nvPr/>
          </p:nvSpPr>
          <p:spPr>
            <a:xfrm>
              <a:off x="460360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cxnSp>
        <p:nvCxnSpPr>
          <p:cNvPr id="16" name="Conector Reto 71"/>
          <p:cNvCxnSpPr/>
          <p:nvPr/>
        </p:nvCxnSpPr>
        <p:spPr>
          <a:xfrm rot="16200000" flipV="1">
            <a:off x="4229347" y="3345769"/>
            <a:ext cx="51764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71"/>
          <p:cNvCxnSpPr/>
          <p:nvPr/>
        </p:nvCxnSpPr>
        <p:spPr>
          <a:xfrm rot="16200000" flipV="1">
            <a:off x="4294117" y="3355929"/>
            <a:ext cx="51764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49"/>
          <p:cNvCxnSpPr/>
          <p:nvPr/>
        </p:nvCxnSpPr>
        <p:spPr>
          <a:xfrm>
            <a:off x="4553050" y="3362442"/>
            <a:ext cx="46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7"/>
          <p:cNvCxnSpPr/>
          <p:nvPr/>
        </p:nvCxnSpPr>
        <p:spPr>
          <a:xfrm>
            <a:off x="4750504" y="4340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Caixa de Texto 23"/>
          <p:cNvSpPr txBox="1"/>
          <p:nvPr/>
        </p:nvSpPr>
        <p:spPr>
          <a:xfrm>
            <a:off x="4898390" y="3627120"/>
            <a:ext cx="710565" cy="460375"/>
          </a:xfrm>
          <a:prstGeom prst="rect">
            <a:avLst/>
          </a:prstGeom>
          <a:noFill/>
        </p:spPr>
        <p:txBody>
          <a:bodyPr wrap="square" rtlCol="0">
            <a:spAutoFit/>
          </a:bodyPr>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49080" y="6159500"/>
            <a:ext cx="2743200" cy="365125"/>
          </a:xfrm>
        </p:spPr>
        <p:txBody>
          <a:bodyPr/>
          <a:lstStyle/>
          <a:p>
            <a:fld id="{74F297BB-B745-4CAB-BE1D-CE4C89382949}" type="slidenum">
              <a:rPr lang="pt-BR" smtClean="0"/>
            </a:fld>
            <a:endParaRPr lang="pt-BR"/>
          </a:p>
        </p:txBody>
      </p:sp>
      <p:sp>
        <p:nvSpPr>
          <p:cNvPr id="104" name="CaixaDeTexto 45"/>
          <p:cNvSpPr txBox="1"/>
          <p:nvPr/>
        </p:nvSpPr>
        <p:spPr>
          <a:xfrm>
            <a:off x="483870" y="297180"/>
            <a:ext cx="11408410" cy="186118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Base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ganho de tensão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0"/>
              </a:spcBef>
              <a:spcAft>
                <a:spcPts val="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simplificar vamos desconsiderar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5" name="Conector Reto 14"/>
          <p:cNvCxnSpPr/>
          <p:nvPr/>
        </p:nvCxnSpPr>
        <p:spPr>
          <a:xfrm flipH="1">
            <a:off x="2308225" y="450977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arredondado 16"/>
          <p:cNvSpPr/>
          <p:nvPr/>
        </p:nvSpPr>
        <p:spPr>
          <a:xfrm>
            <a:off x="1929765" y="2621280"/>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74"/>
          <p:cNvCxnSpPr/>
          <p:nvPr/>
        </p:nvCxnSpPr>
        <p:spPr>
          <a:xfrm>
            <a:off x="2322195" y="366585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H="1">
            <a:off x="2305050" y="446024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V="1">
            <a:off x="2310765" y="274383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1" name="Grupo 20"/>
          <p:cNvGrpSpPr/>
          <p:nvPr/>
        </p:nvGrpSpPr>
        <p:grpSpPr>
          <a:xfrm>
            <a:off x="2114550" y="3114040"/>
            <a:ext cx="387350" cy="552450"/>
            <a:chOff x="7555792" y="2647951"/>
            <a:chExt cx="387626" cy="552342"/>
          </a:xfrm>
          <a:solidFill>
            <a:srgbClr val="00B0F0">
              <a:alpha val="97000"/>
            </a:srgbClr>
          </a:solidFill>
        </p:grpSpPr>
        <p:sp>
          <p:nvSpPr>
            <p:cNvPr id="22" name="Elipse 2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2" name="Conector Reto 31"/>
          <p:cNvCxnSpPr/>
          <p:nvPr/>
        </p:nvCxnSpPr>
        <p:spPr>
          <a:xfrm rot="5400000" flipH="1">
            <a:off x="2049145" y="376809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35" name="Caixa de Texto 23"/>
          <p:cNvSpPr txBox="1"/>
          <p:nvPr/>
        </p:nvSpPr>
        <p:spPr>
          <a:xfrm>
            <a:off x="3335655" y="273685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6" name="Caixa de Texto 23"/>
          <p:cNvSpPr txBox="1"/>
          <p:nvPr/>
        </p:nvSpPr>
        <p:spPr>
          <a:xfrm>
            <a:off x="2129155" y="493585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7" name="Caixa de Texto 36"/>
          <p:cNvSpPr txBox="1"/>
          <p:nvPr/>
        </p:nvSpPr>
        <p:spPr>
          <a:xfrm>
            <a:off x="1296035" y="352742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9" name="Conector Reto 38"/>
          <p:cNvCxnSpPr/>
          <p:nvPr/>
        </p:nvCxnSpPr>
        <p:spPr>
          <a:xfrm flipV="1">
            <a:off x="2288540" y="273685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flipH="1">
            <a:off x="4210050" y="4196715"/>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6" name="Grupo 55"/>
          <p:cNvGrpSpPr/>
          <p:nvPr/>
        </p:nvGrpSpPr>
        <p:grpSpPr>
          <a:xfrm rot="5400000" flipH="1">
            <a:off x="1660525" y="4424680"/>
            <a:ext cx="1274445" cy="234950"/>
            <a:chOff x="4152748" y="3524056"/>
            <a:chExt cx="1274569" cy="255373"/>
          </a:xfrm>
        </p:grpSpPr>
        <p:cxnSp>
          <p:nvCxnSpPr>
            <p:cNvPr id="5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8" name="Retângulo 5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9" name="Caixa de Texto 58"/>
              <p:cNvSpPr txBox="1"/>
              <p:nvPr/>
            </p:nvSpPr>
            <p:spPr>
              <a:xfrm>
                <a:off x="2341880" y="422719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9" name="Caixa de Texto 58"/>
              <p:cNvSpPr txBox="1">
                <a:spLocks noRot="1" noChangeAspect="1" noMove="1" noResize="1" noEditPoints="1" noAdjustHandles="1" noChangeArrowheads="1" noChangeShapeType="1" noTextEdit="1"/>
              </p:cNvSpPr>
              <p:nvPr/>
            </p:nvSpPr>
            <p:spPr>
              <a:xfrm>
                <a:off x="2341880" y="4227195"/>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60" name="Grupo 59"/>
          <p:cNvGrpSpPr/>
          <p:nvPr/>
        </p:nvGrpSpPr>
        <p:grpSpPr>
          <a:xfrm flipH="1">
            <a:off x="1029503" y="5058287"/>
            <a:ext cx="1274445" cy="234950"/>
            <a:chOff x="4152748" y="3524056"/>
            <a:chExt cx="1274569" cy="255373"/>
          </a:xfrm>
        </p:grpSpPr>
        <p:cxnSp>
          <p:nvCxnSpPr>
            <p:cNvPr id="6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1562460" y="464049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1012966" y="514659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Elipse 64"/>
          <p:cNvSpPr/>
          <p:nvPr/>
        </p:nvSpPr>
        <p:spPr>
          <a:xfrm>
            <a:off x="850265" y="577420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6" name="Forma livre 65"/>
          <p:cNvSpPr/>
          <p:nvPr/>
        </p:nvSpPr>
        <p:spPr>
          <a:xfrm>
            <a:off x="898892" y="583100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rot="5400000">
            <a:off x="829961" y="6346716"/>
            <a:ext cx="39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882375" y="653152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2843530" y="2736850"/>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912495" y="464058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71" name="Conector Reto 70"/>
          <p:cNvCxnSpPr/>
          <p:nvPr/>
        </p:nvCxnSpPr>
        <p:spPr>
          <a:xfrm flipV="1">
            <a:off x="998220" y="515175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2" name="Grupo 71"/>
          <p:cNvGrpSpPr/>
          <p:nvPr/>
        </p:nvGrpSpPr>
        <p:grpSpPr>
          <a:xfrm rot="5400000" flipH="1">
            <a:off x="3471900" y="3341248"/>
            <a:ext cx="1476000" cy="234950"/>
            <a:chOff x="3952255" y="3524056"/>
            <a:chExt cx="1476144" cy="255373"/>
          </a:xfrm>
        </p:grpSpPr>
        <p:cxnSp>
          <p:nvCxnSpPr>
            <p:cNvPr id="73"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4" name="Retângulo 7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75" name="Grupo 74"/>
          <p:cNvGrpSpPr/>
          <p:nvPr/>
        </p:nvGrpSpPr>
        <p:grpSpPr>
          <a:xfrm rot="5400000" flipH="1">
            <a:off x="4299305" y="3363474"/>
            <a:ext cx="1476000" cy="234950"/>
            <a:chOff x="3929392" y="3524056"/>
            <a:chExt cx="1476144" cy="255373"/>
          </a:xfrm>
        </p:grpSpPr>
        <p:cxnSp>
          <p:nvCxnSpPr>
            <p:cNvPr id="76"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4145915" y="3122295"/>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82" name="Conector Reto 76"/>
          <p:cNvCxnSpPr/>
          <p:nvPr/>
        </p:nvCxnSpPr>
        <p:spPr>
          <a:xfrm>
            <a:off x="4210072" y="394065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37"/>
          <p:cNvCxnSpPr/>
          <p:nvPr/>
        </p:nvCxnSpPr>
        <p:spPr>
          <a:xfrm>
            <a:off x="4033589" y="454514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de Seta Reta 44"/>
          <p:cNvCxnSpPr/>
          <p:nvPr/>
        </p:nvCxnSpPr>
        <p:spPr>
          <a:xfrm>
            <a:off x="2776955" y="4165717"/>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5" name="Caixa de Texto 84"/>
              <p:cNvSpPr txBox="1"/>
              <p:nvPr/>
            </p:nvSpPr>
            <p:spPr>
              <a:xfrm>
                <a:off x="2746375" y="4227195"/>
                <a:ext cx="43878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5" name="Caixa de Texto 84"/>
              <p:cNvSpPr txBox="1">
                <a:spLocks noRot="1" noChangeAspect="1" noMove="1" noResize="1" noEditPoints="1" noAdjustHandles="1" noChangeArrowheads="1" noChangeShapeType="1" noTextEdit="1"/>
              </p:cNvSpPr>
              <p:nvPr/>
            </p:nvSpPr>
            <p:spPr>
              <a:xfrm>
                <a:off x="2746375" y="4227195"/>
                <a:ext cx="438785"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86" name="Caixa de Texto 85"/>
          <p:cNvSpPr txBox="1"/>
          <p:nvPr/>
        </p:nvSpPr>
        <p:spPr>
          <a:xfrm>
            <a:off x="1289050" y="5360670"/>
            <a:ext cx="36576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88" name="Conector de Seta Reta 44"/>
          <p:cNvCxnSpPr/>
          <p:nvPr/>
        </p:nvCxnSpPr>
        <p:spPr>
          <a:xfrm rot="16200000">
            <a:off x="1562200" y="503884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9" name="Caixa de Texto 88"/>
              <p:cNvSpPr txBox="1"/>
              <p:nvPr/>
            </p:nvSpPr>
            <p:spPr>
              <a:xfrm>
                <a:off x="1513840" y="3096895"/>
                <a:ext cx="66929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89" name="Caixa de Texto 88"/>
              <p:cNvSpPr txBox="1">
                <a:spLocks noRot="1" noChangeAspect="1" noMove="1" noResize="1" noEditPoints="1" noAdjustHandles="1" noChangeArrowheads="1" noChangeShapeType="1" noTextEdit="1"/>
              </p:cNvSpPr>
              <p:nvPr/>
            </p:nvSpPr>
            <p:spPr>
              <a:xfrm>
                <a:off x="1513840" y="3096895"/>
                <a:ext cx="669290" cy="460375"/>
              </a:xfrm>
              <a:prstGeom prst="rect">
                <a:avLst/>
              </a:prstGeom>
              <a:blipFill rotWithShape="1">
                <a:blip r:embed="rId3"/>
                <a:stretch>
                  <a:fillRect/>
                </a:stretch>
              </a:blipFill>
            </p:spPr>
            <p:txBody>
              <a:bodyPr/>
              <a:lstStyle/>
              <a:p>
                <a:r>
                  <a:rPr lang="pt-BR" altLang="en-US">
                    <a:noFill/>
                  </a:rPr>
                  <a:t> </a:t>
                </a:r>
              </a:p>
            </p:txBody>
          </p:sp>
        </mc:Fallback>
      </mc:AlternateContent>
      <p:cxnSp>
        <p:nvCxnSpPr>
          <p:cNvPr id="90" name="Conector de Seta Reta 44"/>
          <p:cNvCxnSpPr/>
          <p:nvPr/>
        </p:nvCxnSpPr>
        <p:spPr>
          <a:xfrm rot="5400000" flipH="1">
            <a:off x="4222215" y="221436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91" name="Caixa de Texto 90"/>
          <p:cNvSpPr txBox="1"/>
          <p:nvPr/>
        </p:nvSpPr>
        <p:spPr>
          <a:xfrm>
            <a:off x="4034155" y="2169160"/>
            <a:ext cx="37719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0</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grpSp>
        <p:nvGrpSpPr>
          <p:cNvPr id="97" name="Grupo 96"/>
          <p:cNvGrpSpPr/>
          <p:nvPr/>
        </p:nvGrpSpPr>
        <p:grpSpPr>
          <a:xfrm rot="5400000" flipH="1">
            <a:off x="2542260" y="4042286"/>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prstDash val="dash"/>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92" name="Caixa de Texto 23"/>
          <p:cNvSpPr txBox="1"/>
          <p:nvPr/>
        </p:nvSpPr>
        <p:spPr>
          <a:xfrm>
            <a:off x="3321685" y="3705225"/>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93" name="Conector Reto 92"/>
          <p:cNvCxnSpPr/>
          <p:nvPr/>
        </p:nvCxnSpPr>
        <p:spPr>
          <a:xfrm flipH="1" flipV="1">
            <a:off x="2319020" y="4883785"/>
            <a:ext cx="972000"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4" name="Conector Reto 76"/>
          <p:cNvCxnSpPr/>
          <p:nvPr/>
        </p:nvCxnSpPr>
        <p:spPr>
          <a:xfrm>
            <a:off x="3278527" y="2743682"/>
            <a:ext cx="0" cy="75600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95" name="CaixaDeTexto 47"/>
          <p:cNvSpPr txBox="1"/>
          <p:nvPr/>
        </p:nvSpPr>
        <p:spPr>
          <a:xfrm>
            <a:off x="373929" y="5804178"/>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96" name="Conector Reto 76"/>
          <p:cNvCxnSpPr/>
          <p:nvPr/>
        </p:nvCxnSpPr>
        <p:spPr>
          <a:xfrm>
            <a:off x="1712617" y="403781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Caixa de Texto 23"/>
          <p:cNvSpPr txBox="1"/>
          <p:nvPr/>
        </p:nvSpPr>
        <p:spPr>
          <a:xfrm>
            <a:off x="5051425" y="3122295"/>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3" name="Caixa de Texto 2"/>
              <p:cNvSpPr txBox="1"/>
              <p:nvPr/>
            </p:nvSpPr>
            <p:spPr>
              <a:xfrm>
                <a:off x="6276340" y="2260600"/>
                <a:ext cx="4490085"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6276340" y="2260600"/>
                <a:ext cx="4490085" cy="52197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 name="Caixa de Texto 7"/>
              <p:cNvSpPr txBox="1"/>
              <p:nvPr/>
            </p:nvSpPr>
            <p:spPr>
              <a:xfrm>
                <a:off x="6192520" y="2897505"/>
                <a:ext cx="4490085" cy="90106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 name="Caixa de Texto 7"/>
              <p:cNvSpPr txBox="1">
                <a:spLocks noRot="1" noChangeAspect="1" noMove="1" noResize="1" noEditPoints="1" noAdjustHandles="1" noChangeArrowheads="1" noChangeShapeType="1" noTextEdit="1"/>
              </p:cNvSpPr>
              <p:nvPr/>
            </p:nvSpPr>
            <p:spPr>
              <a:xfrm>
                <a:off x="6192520" y="2897505"/>
                <a:ext cx="4490085" cy="9010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 name="Caixa de Texto 12"/>
              <p:cNvSpPr txBox="1"/>
              <p:nvPr/>
            </p:nvSpPr>
            <p:spPr>
              <a:xfrm>
                <a:off x="6452870" y="4138295"/>
                <a:ext cx="4490085" cy="90106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 name="Caixa de Texto 12"/>
              <p:cNvSpPr txBox="1">
                <a:spLocks noRot="1" noChangeAspect="1" noMove="1" noResize="1" noEditPoints="1" noAdjustHandles="1" noChangeArrowheads="1" noChangeShapeType="1" noTextEdit="1"/>
              </p:cNvSpPr>
              <p:nvPr/>
            </p:nvSpPr>
            <p:spPr>
              <a:xfrm>
                <a:off x="6452870" y="4138295"/>
                <a:ext cx="4490085" cy="901065"/>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4" name="Caixa de Texto 13"/>
              <p:cNvSpPr txBox="1"/>
              <p:nvPr/>
            </p:nvSpPr>
            <p:spPr>
              <a:xfrm>
                <a:off x="6884670" y="5396230"/>
                <a:ext cx="3625850" cy="977265"/>
              </a:xfrm>
              <a:prstGeom prst="rect">
                <a:avLst/>
              </a:prstGeom>
              <a:noFill/>
              <a:ln w="44450">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4" name="Caixa de Texto 13"/>
              <p:cNvSpPr txBox="1">
                <a:spLocks noRot="1" noChangeAspect="1" noMove="1" noResize="1" noEditPoints="1" noAdjustHandles="1" noChangeArrowheads="1" noChangeShapeType="1" noTextEdit="1"/>
              </p:cNvSpPr>
              <p:nvPr/>
            </p:nvSpPr>
            <p:spPr>
              <a:xfrm>
                <a:off x="6884670" y="5396230"/>
                <a:ext cx="3625850" cy="977265"/>
              </a:xfrm>
              <a:prstGeom prst="rect">
                <a:avLst/>
              </a:prstGeom>
              <a:blipFill rotWithShape="1">
                <a:blip r:embed="rId7"/>
                <a:stretch>
                  <a:fillRect l="-613" t="-2274" r="-613" b="-2274"/>
                </a:stretch>
              </a:blipFill>
              <a:ln w="44450">
                <a:solidFill>
                  <a:srgbClr val="FFFF00"/>
                </a:solidFill>
              </a:ln>
            </p:spPr>
            <p:txBody>
              <a:bodyPr/>
              <a:lstStyle/>
              <a:p>
                <a:r>
                  <a:rPr lang="pt-BR" altLang="en-US">
                    <a:noFill/>
                  </a:rPr>
                  <a:t> </a:t>
                </a:r>
              </a:p>
            </p:txBody>
          </p:sp>
        </mc:Fallback>
      </mc:AlternateContent>
      <p:sp>
        <p:nvSpPr>
          <p:cNvPr id="99" name="CaixaDeTexto 47"/>
          <p:cNvSpPr txBox="1"/>
          <p:nvPr/>
        </p:nvSpPr>
        <p:spPr>
          <a:xfrm>
            <a:off x="4825279" y="2261513"/>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49080" y="6018530"/>
            <a:ext cx="2743200" cy="365125"/>
          </a:xfrm>
        </p:spPr>
        <p:txBody>
          <a:bodyPr/>
          <a:lstStyle/>
          <a:p>
            <a:fld id="{74F297BB-B745-4CAB-BE1D-CE4C89382949}" type="slidenum">
              <a:rPr lang="pt-BR" smtClean="0"/>
            </a:fld>
            <a:endParaRPr lang="pt-BR"/>
          </a:p>
        </p:txBody>
      </p:sp>
      <p:sp>
        <p:nvSpPr>
          <p:cNvPr id="104" name="CaixaDeTexto 45"/>
          <p:cNvSpPr txBox="1"/>
          <p:nvPr/>
        </p:nvSpPr>
        <p:spPr>
          <a:xfrm>
            <a:off x="483870" y="487680"/>
            <a:ext cx="11408410" cy="1214755"/>
          </a:xfrm>
          <a:prstGeom prst="rect">
            <a:avLst/>
          </a:prstGeom>
          <a:noFill/>
        </p:spPr>
        <p:txBody>
          <a:bodyPr wrap="square" rtlCol="0">
            <a:spAutoFit/>
          </a:bodyPr>
          <a:lstStyle/>
          <a:p>
            <a:pPr indent="0" algn="l">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Base Comum: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peq. sinais</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0"/>
              </a:spcBef>
              <a:spcAft>
                <a:spcPts val="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ganho de tensão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5" name="Conector Reto 14"/>
          <p:cNvCxnSpPr/>
          <p:nvPr/>
        </p:nvCxnSpPr>
        <p:spPr>
          <a:xfrm flipH="1">
            <a:off x="2308225" y="450977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arredondado 16"/>
          <p:cNvSpPr/>
          <p:nvPr/>
        </p:nvSpPr>
        <p:spPr>
          <a:xfrm>
            <a:off x="1929765" y="2621280"/>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74"/>
          <p:cNvCxnSpPr/>
          <p:nvPr/>
        </p:nvCxnSpPr>
        <p:spPr>
          <a:xfrm>
            <a:off x="2322195" y="366585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H="1">
            <a:off x="2305050" y="446024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V="1">
            <a:off x="2310765" y="274383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1" name="Grupo 20"/>
          <p:cNvGrpSpPr/>
          <p:nvPr/>
        </p:nvGrpSpPr>
        <p:grpSpPr>
          <a:xfrm>
            <a:off x="2114550" y="3114040"/>
            <a:ext cx="387350" cy="552450"/>
            <a:chOff x="7555792" y="2647951"/>
            <a:chExt cx="387626" cy="552342"/>
          </a:xfrm>
          <a:solidFill>
            <a:srgbClr val="00B0F0">
              <a:alpha val="97000"/>
            </a:srgbClr>
          </a:solidFill>
        </p:grpSpPr>
        <p:sp>
          <p:nvSpPr>
            <p:cNvPr id="22" name="Elipse 2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2" name="Conector Reto 31"/>
          <p:cNvCxnSpPr/>
          <p:nvPr/>
        </p:nvCxnSpPr>
        <p:spPr>
          <a:xfrm rot="5400000" flipH="1">
            <a:off x="2049145" y="376809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35" name="Caixa de Texto 23"/>
          <p:cNvSpPr txBox="1"/>
          <p:nvPr/>
        </p:nvSpPr>
        <p:spPr>
          <a:xfrm>
            <a:off x="3335655" y="273685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6" name="Caixa de Texto 23"/>
          <p:cNvSpPr txBox="1"/>
          <p:nvPr/>
        </p:nvSpPr>
        <p:spPr>
          <a:xfrm>
            <a:off x="2129155" y="493585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7" name="Caixa de Texto 36"/>
          <p:cNvSpPr txBox="1"/>
          <p:nvPr/>
        </p:nvSpPr>
        <p:spPr>
          <a:xfrm>
            <a:off x="1296035" y="352742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9" name="Conector Reto 38"/>
          <p:cNvCxnSpPr/>
          <p:nvPr/>
        </p:nvCxnSpPr>
        <p:spPr>
          <a:xfrm flipV="1">
            <a:off x="2288540" y="273685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flipH="1">
            <a:off x="4210050" y="4196715"/>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6" name="Grupo 55"/>
          <p:cNvGrpSpPr/>
          <p:nvPr/>
        </p:nvGrpSpPr>
        <p:grpSpPr>
          <a:xfrm rot="5400000" flipH="1">
            <a:off x="1660525" y="4424680"/>
            <a:ext cx="1274445" cy="234950"/>
            <a:chOff x="4152748" y="3524056"/>
            <a:chExt cx="1274569" cy="255373"/>
          </a:xfrm>
        </p:grpSpPr>
        <p:cxnSp>
          <p:nvCxnSpPr>
            <p:cNvPr id="5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8" name="Retângulo 5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9" name="Caixa de Texto 58"/>
              <p:cNvSpPr txBox="1"/>
              <p:nvPr/>
            </p:nvSpPr>
            <p:spPr>
              <a:xfrm>
                <a:off x="2341880" y="422719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9" name="Caixa de Texto 58"/>
              <p:cNvSpPr txBox="1">
                <a:spLocks noRot="1" noChangeAspect="1" noMove="1" noResize="1" noEditPoints="1" noAdjustHandles="1" noChangeArrowheads="1" noChangeShapeType="1" noTextEdit="1"/>
              </p:cNvSpPr>
              <p:nvPr/>
            </p:nvSpPr>
            <p:spPr>
              <a:xfrm>
                <a:off x="2341880" y="4227195"/>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60" name="Grupo 59"/>
          <p:cNvGrpSpPr/>
          <p:nvPr/>
        </p:nvGrpSpPr>
        <p:grpSpPr>
          <a:xfrm flipH="1">
            <a:off x="1029503" y="5058287"/>
            <a:ext cx="1274445" cy="234950"/>
            <a:chOff x="4152748" y="3524056"/>
            <a:chExt cx="1274569" cy="255373"/>
          </a:xfrm>
        </p:grpSpPr>
        <p:cxnSp>
          <p:nvCxnSpPr>
            <p:cNvPr id="6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1562460" y="464049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1012966" y="514659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Elipse 64"/>
          <p:cNvSpPr/>
          <p:nvPr/>
        </p:nvSpPr>
        <p:spPr>
          <a:xfrm>
            <a:off x="850265" y="577420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6" name="Forma livre 65"/>
          <p:cNvSpPr/>
          <p:nvPr/>
        </p:nvSpPr>
        <p:spPr>
          <a:xfrm>
            <a:off x="898892" y="583100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rot="5400000">
            <a:off x="829961" y="6346716"/>
            <a:ext cx="39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882375" y="653152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2843530" y="2736850"/>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912495" y="464058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71" name="Conector Reto 70"/>
          <p:cNvCxnSpPr/>
          <p:nvPr/>
        </p:nvCxnSpPr>
        <p:spPr>
          <a:xfrm flipV="1">
            <a:off x="998220" y="515175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2" name="Grupo 71"/>
          <p:cNvGrpSpPr/>
          <p:nvPr/>
        </p:nvGrpSpPr>
        <p:grpSpPr>
          <a:xfrm rot="5400000" flipH="1">
            <a:off x="3471900" y="3341248"/>
            <a:ext cx="1476000" cy="234950"/>
            <a:chOff x="3952255" y="3524056"/>
            <a:chExt cx="1476144" cy="255373"/>
          </a:xfrm>
        </p:grpSpPr>
        <p:cxnSp>
          <p:nvCxnSpPr>
            <p:cNvPr id="73"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4" name="Retângulo 7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75" name="Grupo 74"/>
          <p:cNvGrpSpPr/>
          <p:nvPr/>
        </p:nvGrpSpPr>
        <p:grpSpPr>
          <a:xfrm rot="5400000" flipH="1">
            <a:off x="4299305" y="3363474"/>
            <a:ext cx="1476000" cy="234950"/>
            <a:chOff x="3929392" y="3524056"/>
            <a:chExt cx="1476144" cy="255373"/>
          </a:xfrm>
        </p:grpSpPr>
        <p:cxnSp>
          <p:nvCxnSpPr>
            <p:cNvPr id="76"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4145915" y="3122295"/>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82" name="Conector Reto 76"/>
          <p:cNvCxnSpPr/>
          <p:nvPr/>
        </p:nvCxnSpPr>
        <p:spPr>
          <a:xfrm>
            <a:off x="4210072" y="394065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37"/>
          <p:cNvCxnSpPr/>
          <p:nvPr/>
        </p:nvCxnSpPr>
        <p:spPr>
          <a:xfrm>
            <a:off x="4033589" y="454514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de Seta Reta 44"/>
          <p:cNvCxnSpPr/>
          <p:nvPr/>
        </p:nvCxnSpPr>
        <p:spPr>
          <a:xfrm>
            <a:off x="2776955" y="4165717"/>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5" name="Caixa de Texto 84"/>
              <p:cNvSpPr txBox="1"/>
              <p:nvPr/>
            </p:nvSpPr>
            <p:spPr>
              <a:xfrm>
                <a:off x="2746375" y="4227195"/>
                <a:ext cx="43878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5" name="Caixa de Texto 84"/>
              <p:cNvSpPr txBox="1">
                <a:spLocks noRot="1" noChangeAspect="1" noMove="1" noResize="1" noEditPoints="1" noAdjustHandles="1" noChangeArrowheads="1" noChangeShapeType="1" noTextEdit="1"/>
              </p:cNvSpPr>
              <p:nvPr/>
            </p:nvSpPr>
            <p:spPr>
              <a:xfrm>
                <a:off x="2746375" y="4227195"/>
                <a:ext cx="438785"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86" name="Caixa de Texto 85"/>
          <p:cNvSpPr txBox="1"/>
          <p:nvPr/>
        </p:nvSpPr>
        <p:spPr>
          <a:xfrm>
            <a:off x="1289050" y="5360670"/>
            <a:ext cx="36576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88" name="Conector de Seta Reta 44"/>
          <p:cNvCxnSpPr/>
          <p:nvPr/>
        </p:nvCxnSpPr>
        <p:spPr>
          <a:xfrm rot="16200000">
            <a:off x="1562200" y="503884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9" name="Caixa de Texto 88"/>
              <p:cNvSpPr txBox="1"/>
              <p:nvPr/>
            </p:nvSpPr>
            <p:spPr>
              <a:xfrm>
                <a:off x="1513840" y="3096895"/>
                <a:ext cx="66929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89" name="Caixa de Texto 88"/>
              <p:cNvSpPr txBox="1">
                <a:spLocks noRot="1" noChangeAspect="1" noMove="1" noResize="1" noEditPoints="1" noAdjustHandles="1" noChangeArrowheads="1" noChangeShapeType="1" noTextEdit="1"/>
              </p:cNvSpPr>
              <p:nvPr/>
            </p:nvSpPr>
            <p:spPr>
              <a:xfrm>
                <a:off x="1513840" y="3096895"/>
                <a:ext cx="669290" cy="460375"/>
              </a:xfrm>
              <a:prstGeom prst="rect">
                <a:avLst/>
              </a:prstGeom>
              <a:blipFill rotWithShape="1">
                <a:blip r:embed="rId3"/>
                <a:stretch>
                  <a:fillRect/>
                </a:stretch>
              </a:blipFill>
            </p:spPr>
            <p:txBody>
              <a:bodyPr/>
              <a:lstStyle/>
              <a:p>
                <a:r>
                  <a:rPr lang="pt-BR" altLang="en-US">
                    <a:noFill/>
                  </a:rPr>
                  <a:t> </a:t>
                </a:r>
              </a:p>
            </p:txBody>
          </p:sp>
        </mc:Fallback>
      </mc:AlternateContent>
      <p:cxnSp>
        <p:nvCxnSpPr>
          <p:cNvPr id="90" name="Conector de Seta Reta 44"/>
          <p:cNvCxnSpPr/>
          <p:nvPr/>
        </p:nvCxnSpPr>
        <p:spPr>
          <a:xfrm rot="5400000" flipH="1">
            <a:off x="4222215" y="221436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91" name="Caixa de Texto 90"/>
          <p:cNvSpPr txBox="1"/>
          <p:nvPr/>
        </p:nvSpPr>
        <p:spPr>
          <a:xfrm>
            <a:off x="4034155" y="2169160"/>
            <a:ext cx="37719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0</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grpSp>
        <p:nvGrpSpPr>
          <p:cNvPr id="97" name="Grupo 96"/>
          <p:cNvGrpSpPr/>
          <p:nvPr/>
        </p:nvGrpSpPr>
        <p:grpSpPr>
          <a:xfrm rot="5400000" flipH="1">
            <a:off x="2542260" y="4042286"/>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prstDash val="dashDot"/>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92" name="Caixa de Texto 23"/>
          <p:cNvSpPr txBox="1"/>
          <p:nvPr/>
        </p:nvSpPr>
        <p:spPr>
          <a:xfrm>
            <a:off x="3291205" y="3776345"/>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93" name="Conector Reto 92"/>
          <p:cNvCxnSpPr/>
          <p:nvPr/>
        </p:nvCxnSpPr>
        <p:spPr>
          <a:xfrm flipH="1" flipV="1">
            <a:off x="2319020" y="4883785"/>
            <a:ext cx="972000" cy="0"/>
          </a:xfrm>
          <a:prstGeom prst="line">
            <a:avLst/>
          </a:prstGeom>
          <a:ln w="2540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94" name="Conector Reto 76"/>
          <p:cNvCxnSpPr/>
          <p:nvPr/>
        </p:nvCxnSpPr>
        <p:spPr>
          <a:xfrm>
            <a:off x="3278527" y="2743682"/>
            <a:ext cx="0" cy="756000"/>
          </a:xfrm>
          <a:prstGeom prst="line">
            <a:avLst/>
          </a:prstGeom>
          <a:ln w="2540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5" name="CaixaDeTexto 47"/>
          <p:cNvSpPr txBox="1"/>
          <p:nvPr/>
        </p:nvSpPr>
        <p:spPr>
          <a:xfrm>
            <a:off x="373929" y="5804178"/>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96" name="Conector Reto 76"/>
          <p:cNvCxnSpPr/>
          <p:nvPr/>
        </p:nvCxnSpPr>
        <p:spPr>
          <a:xfrm>
            <a:off x="1712617" y="403781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Caixa de Texto 23"/>
          <p:cNvSpPr txBox="1"/>
          <p:nvPr/>
        </p:nvSpPr>
        <p:spPr>
          <a:xfrm>
            <a:off x="5051425" y="3122295"/>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4" name="Caixa de Texto 13"/>
              <p:cNvSpPr txBox="1"/>
              <p:nvPr/>
            </p:nvSpPr>
            <p:spPr>
              <a:xfrm>
                <a:off x="6552565" y="2444750"/>
                <a:ext cx="4490085" cy="977265"/>
              </a:xfrm>
              <a:prstGeom prst="rect">
                <a:avLst/>
              </a:prstGeom>
              <a:noFill/>
              <a:ln w="44450">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4" name="Caixa de Texto 13"/>
              <p:cNvSpPr txBox="1">
                <a:spLocks noRot="1" noChangeAspect="1" noMove="1" noResize="1" noEditPoints="1" noAdjustHandles="1" noChangeArrowheads="1" noChangeShapeType="1" noTextEdit="1"/>
              </p:cNvSpPr>
              <p:nvPr/>
            </p:nvSpPr>
            <p:spPr>
              <a:xfrm>
                <a:off x="6552565" y="2444750"/>
                <a:ext cx="4490085" cy="977265"/>
              </a:xfrm>
              <a:prstGeom prst="rect">
                <a:avLst/>
              </a:prstGeom>
              <a:blipFill rotWithShape="1">
                <a:blip r:embed="rId4"/>
                <a:stretch>
                  <a:fillRect l="-495" t="-2274" r="-495" b="-2274"/>
                </a:stretch>
              </a:blipFill>
              <a:ln w="44450">
                <a:solidFill>
                  <a:srgbClr val="FFFF00"/>
                </a:solidFill>
              </a:ln>
            </p:spPr>
            <p:txBody>
              <a:bodyPr/>
              <a:lstStyle/>
              <a:p>
                <a:r>
                  <a:rPr lang="pt-BR" altLang="en-US">
                    <a:noFill/>
                  </a:rPr>
                  <a:t> </a:t>
                </a:r>
              </a:p>
            </p:txBody>
          </p:sp>
        </mc:Fallback>
      </mc:AlternateContent>
      <p:sp>
        <p:nvSpPr>
          <p:cNvPr id="99" name="CaixaDeTexto 47"/>
          <p:cNvSpPr txBox="1"/>
          <p:nvPr/>
        </p:nvSpPr>
        <p:spPr>
          <a:xfrm>
            <a:off x="4703359" y="2315488"/>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sp>
        <p:nvSpPr>
          <p:cNvPr id="4" name="CaixaDeTexto 45"/>
          <p:cNvSpPr txBox="1"/>
          <p:nvPr/>
        </p:nvSpPr>
        <p:spPr>
          <a:xfrm>
            <a:off x="5761990" y="3859530"/>
            <a:ext cx="4755515" cy="1076325"/>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seja pequeno teremos  </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 name="Caixa de Texto 4"/>
              <p:cNvSpPr txBox="1"/>
              <p:nvPr/>
            </p:nvSpPr>
            <p:spPr>
              <a:xfrm>
                <a:off x="2962275" y="5278120"/>
                <a:ext cx="8707120" cy="977265"/>
              </a:xfrm>
              <a:prstGeom prst="rect">
                <a:avLst/>
              </a:prstGeom>
              <a:noFill/>
              <a:ln w="44450">
                <a:noFill/>
              </a:ln>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2962275" y="5278120"/>
                <a:ext cx="8707120" cy="977265"/>
              </a:xfrm>
              <a:prstGeom prst="rect">
                <a:avLst/>
              </a:prstGeom>
              <a:blipFill rotWithShape="1">
                <a:blip r:embed="rId5"/>
                <a:stretch>
                  <a:fillRect/>
                </a:stretch>
              </a:blipFill>
              <a:ln w="4445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49080" y="6018530"/>
            <a:ext cx="2743200" cy="365125"/>
          </a:xfrm>
        </p:spPr>
        <p:txBody>
          <a:bodyPr/>
          <a:lstStyle/>
          <a:p>
            <a:fld id="{74F297BB-B745-4CAB-BE1D-CE4C89382949}" type="slidenum">
              <a:rPr lang="pt-BR" smtClean="0"/>
            </a:fld>
            <a:endParaRPr lang="pt-BR"/>
          </a:p>
        </p:txBody>
      </p:sp>
      <p:sp>
        <p:nvSpPr>
          <p:cNvPr id="104" name="CaixaDeTexto 45"/>
          <p:cNvSpPr txBox="1"/>
          <p:nvPr/>
        </p:nvSpPr>
        <p:spPr>
          <a:xfrm>
            <a:off x="483870" y="297180"/>
            <a:ext cx="11408410" cy="129159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Base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ganho de corrente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5" name="Conector Reto 14"/>
          <p:cNvCxnSpPr/>
          <p:nvPr/>
        </p:nvCxnSpPr>
        <p:spPr>
          <a:xfrm flipH="1">
            <a:off x="2308225" y="421640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arredondado 16"/>
          <p:cNvSpPr/>
          <p:nvPr/>
        </p:nvSpPr>
        <p:spPr>
          <a:xfrm>
            <a:off x="1929765" y="2327910"/>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74"/>
          <p:cNvCxnSpPr/>
          <p:nvPr/>
        </p:nvCxnSpPr>
        <p:spPr>
          <a:xfrm>
            <a:off x="2322195" y="337248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H="1">
            <a:off x="2305050" y="416687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V="1">
            <a:off x="2310765" y="245046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1" name="Grupo 20"/>
          <p:cNvGrpSpPr/>
          <p:nvPr/>
        </p:nvGrpSpPr>
        <p:grpSpPr>
          <a:xfrm>
            <a:off x="2114550" y="2820670"/>
            <a:ext cx="387350" cy="552450"/>
            <a:chOff x="7555792" y="2647951"/>
            <a:chExt cx="387626" cy="552342"/>
          </a:xfrm>
          <a:solidFill>
            <a:srgbClr val="00B0F0">
              <a:alpha val="97000"/>
            </a:srgbClr>
          </a:solidFill>
        </p:grpSpPr>
        <p:sp>
          <p:nvSpPr>
            <p:cNvPr id="22" name="Elipse 2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2" name="Conector Reto 31"/>
          <p:cNvCxnSpPr/>
          <p:nvPr/>
        </p:nvCxnSpPr>
        <p:spPr>
          <a:xfrm rot="5400000" flipH="1">
            <a:off x="2049145" y="347472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35" name="Caixa de Texto 23"/>
          <p:cNvSpPr txBox="1"/>
          <p:nvPr/>
        </p:nvSpPr>
        <p:spPr>
          <a:xfrm>
            <a:off x="3335655" y="244348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6" name="Caixa de Texto 23"/>
          <p:cNvSpPr txBox="1"/>
          <p:nvPr/>
        </p:nvSpPr>
        <p:spPr>
          <a:xfrm>
            <a:off x="2288540" y="460565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7" name="Caixa de Texto 36"/>
          <p:cNvSpPr txBox="1"/>
          <p:nvPr/>
        </p:nvSpPr>
        <p:spPr>
          <a:xfrm>
            <a:off x="1296035" y="323405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9" name="Conector Reto 38"/>
          <p:cNvCxnSpPr/>
          <p:nvPr/>
        </p:nvCxnSpPr>
        <p:spPr>
          <a:xfrm flipV="1">
            <a:off x="2288540" y="244348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flipH="1">
            <a:off x="4210050" y="3903345"/>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6" name="Grupo 55"/>
          <p:cNvGrpSpPr/>
          <p:nvPr/>
        </p:nvGrpSpPr>
        <p:grpSpPr>
          <a:xfrm rot="5400000" flipH="1">
            <a:off x="1660525" y="4131310"/>
            <a:ext cx="1274445" cy="234950"/>
            <a:chOff x="4152748" y="3524056"/>
            <a:chExt cx="1274569" cy="255373"/>
          </a:xfrm>
        </p:grpSpPr>
        <p:cxnSp>
          <p:nvCxnSpPr>
            <p:cNvPr id="5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8" name="Retângulo 5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9" name="Caixa de Texto 58"/>
              <p:cNvSpPr txBox="1"/>
              <p:nvPr/>
            </p:nvSpPr>
            <p:spPr>
              <a:xfrm>
                <a:off x="2341880" y="393382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9" name="Caixa de Texto 58"/>
              <p:cNvSpPr txBox="1">
                <a:spLocks noRot="1" noChangeAspect="1" noMove="1" noResize="1" noEditPoints="1" noAdjustHandles="1" noChangeArrowheads="1" noChangeShapeType="1" noTextEdit="1"/>
              </p:cNvSpPr>
              <p:nvPr/>
            </p:nvSpPr>
            <p:spPr>
              <a:xfrm>
                <a:off x="2341880" y="3933825"/>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60" name="Grupo 59"/>
          <p:cNvGrpSpPr/>
          <p:nvPr/>
        </p:nvGrpSpPr>
        <p:grpSpPr>
          <a:xfrm flipH="1">
            <a:off x="1029503" y="4748407"/>
            <a:ext cx="1274445" cy="234950"/>
            <a:chOff x="4152748" y="3524056"/>
            <a:chExt cx="1274569" cy="255373"/>
          </a:xfrm>
        </p:grpSpPr>
        <p:cxnSp>
          <p:nvCxnSpPr>
            <p:cNvPr id="6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1562460" y="434712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1012966" y="485322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Elipse 64"/>
          <p:cNvSpPr/>
          <p:nvPr/>
        </p:nvSpPr>
        <p:spPr>
          <a:xfrm>
            <a:off x="850265" y="548083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6" name="Forma livre 65"/>
          <p:cNvSpPr/>
          <p:nvPr/>
        </p:nvSpPr>
        <p:spPr>
          <a:xfrm>
            <a:off x="898892" y="553763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rot="5400000">
            <a:off x="829961" y="6053346"/>
            <a:ext cx="39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882375" y="623815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2843530" y="2443480"/>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912495" y="434721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71" name="Conector Reto 70"/>
          <p:cNvCxnSpPr/>
          <p:nvPr/>
        </p:nvCxnSpPr>
        <p:spPr>
          <a:xfrm flipV="1">
            <a:off x="998220" y="485838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2" name="Grupo 71"/>
          <p:cNvGrpSpPr/>
          <p:nvPr/>
        </p:nvGrpSpPr>
        <p:grpSpPr>
          <a:xfrm rot="5400000" flipH="1">
            <a:off x="3471900" y="3047878"/>
            <a:ext cx="1476000" cy="234950"/>
            <a:chOff x="3952255" y="3524056"/>
            <a:chExt cx="1476144" cy="255373"/>
          </a:xfrm>
        </p:grpSpPr>
        <p:cxnSp>
          <p:nvCxnSpPr>
            <p:cNvPr id="73"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4" name="Retângulo 7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75" name="Grupo 74"/>
          <p:cNvGrpSpPr/>
          <p:nvPr/>
        </p:nvGrpSpPr>
        <p:grpSpPr>
          <a:xfrm rot="5400000" flipH="1">
            <a:off x="4299305" y="3070104"/>
            <a:ext cx="1476000" cy="234950"/>
            <a:chOff x="3929392" y="3524056"/>
            <a:chExt cx="1476144" cy="255373"/>
          </a:xfrm>
        </p:grpSpPr>
        <p:cxnSp>
          <p:nvCxnSpPr>
            <p:cNvPr id="76"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4145915" y="2828925"/>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82" name="Conector Reto 76"/>
          <p:cNvCxnSpPr/>
          <p:nvPr/>
        </p:nvCxnSpPr>
        <p:spPr>
          <a:xfrm>
            <a:off x="4210072" y="364728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37"/>
          <p:cNvCxnSpPr/>
          <p:nvPr/>
        </p:nvCxnSpPr>
        <p:spPr>
          <a:xfrm>
            <a:off x="4033589" y="42517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de Seta Reta 44"/>
          <p:cNvCxnSpPr/>
          <p:nvPr/>
        </p:nvCxnSpPr>
        <p:spPr>
          <a:xfrm>
            <a:off x="2776955" y="3872347"/>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5" name="Caixa de Texto 84"/>
              <p:cNvSpPr txBox="1"/>
              <p:nvPr/>
            </p:nvSpPr>
            <p:spPr>
              <a:xfrm>
                <a:off x="2746375" y="3933825"/>
                <a:ext cx="43878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5" name="Caixa de Texto 84"/>
              <p:cNvSpPr txBox="1">
                <a:spLocks noRot="1" noChangeAspect="1" noMove="1" noResize="1" noEditPoints="1" noAdjustHandles="1" noChangeArrowheads="1" noChangeShapeType="1" noTextEdit="1"/>
              </p:cNvSpPr>
              <p:nvPr/>
            </p:nvSpPr>
            <p:spPr>
              <a:xfrm>
                <a:off x="2746375" y="3933825"/>
                <a:ext cx="438785"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86" name="Caixa de Texto 85"/>
          <p:cNvSpPr txBox="1"/>
          <p:nvPr/>
        </p:nvSpPr>
        <p:spPr>
          <a:xfrm>
            <a:off x="1289050" y="5067300"/>
            <a:ext cx="36576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88" name="Conector de Seta Reta 44"/>
          <p:cNvCxnSpPr/>
          <p:nvPr/>
        </p:nvCxnSpPr>
        <p:spPr>
          <a:xfrm rot="16200000">
            <a:off x="1562200" y="474547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9" name="Caixa de Texto 88"/>
              <p:cNvSpPr txBox="1"/>
              <p:nvPr/>
            </p:nvSpPr>
            <p:spPr>
              <a:xfrm>
                <a:off x="1513840" y="2803525"/>
                <a:ext cx="66929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89" name="Caixa de Texto 88"/>
              <p:cNvSpPr txBox="1">
                <a:spLocks noRot="1" noChangeAspect="1" noMove="1" noResize="1" noEditPoints="1" noAdjustHandles="1" noChangeArrowheads="1" noChangeShapeType="1" noTextEdit="1"/>
              </p:cNvSpPr>
              <p:nvPr/>
            </p:nvSpPr>
            <p:spPr>
              <a:xfrm>
                <a:off x="1513840" y="2803525"/>
                <a:ext cx="669290" cy="460375"/>
              </a:xfrm>
              <a:prstGeom prst="rect">
                <a:avLst/>
              </a:prstGeom>
              <a:blipFill rotWithShape="1">
                <a:blip r:embed="rId3"/>
                <a:stretch>
                  <a:fillRect/>
                </a:stretch>
              </a:blipFill>
            </p:spPr>
            <p:txBody>
              <a:bodyPr/>
              <a:lstStyle/>
              <a:p>
                <a:r>
                  <a:rPr lang="pt-BR" altLang="en-US">
                    <a:noFill/>
                  </a:rPr>
                  <a:t> </a:t>
                </a:r>
              </a:p>
            </p:txBody>
          </p:sp>
        </mc:Fallback>
      </mc:AlternateContent>
      <p:cxnSp>
        <p:nvCxnSpPr>
          <p:cNvPr id="90" name="Conector de Seta Reta 44"/>
          <p:cNvCxnSpPr/>
          <p:nvPr/>
        </p:nvCxnSpPr>
        <p:spPr>
          <a:xfrm rot="5400000" flipH="1">
            <a:off x="4222215" y="192099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91" name="Caixa de Texto 90"/>
          <p:cNvSpPr txBox="1"/>
          <p:nvPr/>
        </p:nvSpPr>
        <p:spPr>
          <a:xfrm>
            <a:off x="4034155" y="1875790"/>
            <a:ext cx="37719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0</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grpSp>
        <p:nvGrpSpPr>
          <p:cNvPr id="97" name="Grupo 96"/>
          <p:cNvGrpSpPr/>
          <p:nvPr/>
        </p:nvGrpSpPr>
        <p:grpSpPr>
          <a:xfrm rot="5400000" flipH="1">
            <a:off x="2542260" y="3748916"/>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prstDash val="dashDot"/>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92" name="Caixa de Texto 23"/>
          <p:cNvSpPr txBox="1"/>
          <p:nvPr/>
        </p:nvSpPr>
        <p:spPr>
          <a:xfrm>
            <a:off x="3291205" y="3482975"/>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93" name="Conector Reto 92"/>
          <p:cNvCxnSpPr/>
          <p:nvPr/>
        </p:nvCxnSpPr>
        <p:spPr>
          <a:xfrm flipH="1" flipV="1">
            <a:off x="2319020" y="4590415"/>
            <a:ext cx="972000" cy="0"/>
          </a:xfrm>
          <a:prstGeom prst="line">
            <a:avLst/>
          </a:prstGeom>
          <a:ln w="2540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94" name="Conector Reto 76"/>
          <p:cNvCxnSpPr/>
          <p:nvPr/>
        </p:nvCxnSpPr>
        <p:spPr>
          <a:xfrm>
            <a:off x="3278527" y="2450312"/>
            <a:ext cx="0" cy="756000"/>
          </a:xfrm>
          <a:prstGeom prst="line">
            <a:avLst/>
          </a:prstGeom>
          <a:ln w="2540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5" name="CaixaDeTexto 47"/>
          <p:cNvSpPr txBox="1"/>
          <p:nvPr/>
        </p:nvSpPr>
        <p:spPr>
          <a:xfrm>
            <a:off x="373929" y="5510808"/>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96" name="Conector Reto 76"/>
          <p:cNvCxnSpPr/>
          <p:nvPr/>
        </p:nvCxnSpPr>
        <p:spPr>
          <a:xfrm>
            <a:off x="1712617" y="374444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Caixa de Texto 23"/>
          <p:cNvSpPr txBox="1"/>
          <p:nvPr/>
        </p:nvSpPr>
        <p:spPr>
          <a:xfrm>
            <a:off x="5051425" y="2828925"/>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4" name="Caixa de Texto 13"/>
              <p:cNvSpPr txBox="1"/>
              <p:nvPr/>
            </p:nvSpPr>
            <p:spPr>
              <a:xfrm>
                <a:off x="7336790" y="2107565"/>
                <a:ext cx="2762885" cy="521970"/>
              </a:xfrm>
              <a:prstGeom prst="rect">
                <a:avLst/>
              </a:prstGeom>
              <a:noFill/>
              <a:ln w="44450">
                <a:noFill/>
              </a:ln>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4" name="Caixa de Texto 13"/>
              <p:cNvSpPr txBox="1">
                <a:spLocks noRot="1" noChangeAspect="1" noMove="1" noResize="1" noEditPoints="1" noAdjustHandles="1" noChangeArrowheads="1" noChangeShapeType="1" noTextEdit="1"/>
              </p:cNvSpPr>
              <p:nvPr/>
            </p:nvSpPr>
            <p:spPr>
              <a:xfrm>
                <a:off x="7336790" y="2107565"/>
                <a:ext cx="2762885" cy="521970"/>
              </a:xfrm>
              <a:prstGeom prst="rect">
                <a:avLst/>
              </a:prstGeom>
              <a:blipFill rotWithShape="1">
                <a:blip r:embed="rId4"/>
                <a:stretch>
                  <a:fillRect/>
                </a:stretch>
              </a:blipFill>
              <a:ln w="44450">
                <a:noFill/>
              </a:ln>
            </p:spPr>
            <p:txBody>
              <a:bodyPr/>
              <a:lstStyle/>
              <a:p>
                <a:r>
                  <a:rPr lang="pt-BR" altLang="en-US">
                    <a:noFill/>
                  </a:rPr>
                  <a:t> </a:t>
                </a:r>
              </a:p>
            </p:txBody>
          </p:sp>
        </mc:Fallback>
      </mc:AlternateContent>
      <p:sp>
        <p:nvSpPr>
          <p:cNvPr id="99" name="CaixaDeTexto 47"/>
          <p:cNvSpPr txBox="1"/>
          <p:nvPr/>
        </p:nvSpPr>
        <p:spPr>
          <a:xfrm>
            <a:off x="4703359" y="2022118"/>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5" name="Caixa de Texto 4"/>
              <p:cNvSpPr txBox="1"/>
              <p:nvPr/>
            </p:nvSpPr>
            <p:spPr>
              <a:xfrm>
                <a:off x="7779385" y="4133215"/>
                <a:ext cx="1877060" cy="967740"/>
              </a:xfrm>
              <a:prstGeom prst="rect">
                <a:avLst/>
              </a:prstGeom>
              <a:noFill/>
              <a:ln w="44450">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7779385" y="4133215"/>
                <a:ext cx="1877060" cy="967740"/>
              </a:xfrm>
              <a:prstGeom prst="rect">
                <a:avLst/>
              </a:prstGeom>
              <a:blipFill rotWithShape="1">
                <a:blip r:embed="rId5"/>
                <a:stretch>
                  <a:fillRect l="-1184" t="-2297" r="-1184" b="-2297"/>
                </a:stretch>
              </a:blipFill>
              <a:ln w="44450">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7465695" y="3168015"/>
                <a:ext cx="2504440" cy="521970"/>
              </a:xfrm>
              <a:prstGeom prst="rect">
                <a:avLst/>
              </a:prstGeom>
              <a:noFill/>
              <a:ln w="44450">
                <a:noFill/>
              </a:ln>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7465695" y="3168015"/>
                <a:ext cx="2504440" cy="521970"/>
              </a:xfrm>
              <a:prstGeom prst="rect">
                <a:avLst/>
              </a:prstGeom>
              <a:blipFill rotWithShape="1">
                <a:blip r:embed="rId6"/>
                <a:stretch>
                  <a:fillRect/>
                </a:stretch>
              </a:blipFill>
              <a:ln w="4445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4" name="Conector de Seta Reta 3"/>
          <p:cNvCxnSpPr/>
          <p:nvPr/>
        </p:nvCxnSpPr>
        <p:spPr>
          <a:xfrm>
            <a:off x="1440873" y="1679171"/>
            <a:ext cx="0" cy="2394065"/>
          </a:xfrm>
          <a:prstGeom prst="straightConnector1">
            <a:avLst/>
          </a:prstGeom>
          <a:ln w="127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6" name="Conector de Seta Reta 5"/>
          <p:cNvCxnSpPr/>
          <p:nvPr/>
        </p:nvCxnSpPr>
        <p:spPr>
          <a:xfrm flipV="1">
            <a:off x="958734" y="3823854"/>
            <a:ext cx="3981797"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 name="Forma livre 6"/>
          <p:cNvSpPr/>
          <p:nvPr/>
        </p:nvSpPr>
        <p:spPr>
          <a:xfrm>
            <a:off x="1000298" y="2377440"/>
            <a:ext cx="2859578" cy="1421476"/>
          </a:xfrm>
          <a:custGeom>
            <a:avLst/>
            <a:gdLst>
              <a:gd name="connsiteX0" fmla="*/ 0 w 2859578"/>
              <a:gd name="connsiteY0" fmla="*/ 1421476 h 1421476"/>
              <a:gd name="connsiteX1" fmla="*/ 432262 w 2859578"/>
              <a:gd name="connsiteY1" fmla="*/ 1421476 h 1421476"/>
              <a:gd name="connsiteX2" fmla="*/ 432262 w 2859578"/>
              <a:gd name="connsiteY2" fmla="*/ 0 h 1421476"/>
              <a:gd name="connsiteX3" fmla="*/ 2842953 w 2859578"/>
              <a:gd name="connsiteY3" fmla="*/ 16625 h 1421476"/>
              <a:gd name="connsiteX4" fmla="*/ 2842953 w 2859578"/>
              <a:gd name="connsiteY4" fmla="*/ 16625 h 1421476"/>
              <a:gd name="connsiteX5" fmla="*/ 2859578 w 2859578"/>
              <a:gd name="connsiteY5" fmla="*/ 24938 h 14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9578" h="1421476">
                <a:moveTo>
                  <a:pt x="0" y="1421476"/>
                </a:moveTo>
                <a:lnTo>
                  <a:pt x="432262" y="1421476"/>
                </a:lnTo>
                <a:lnTo>
                  <a:pt x="432262" y="0"/>
                </a:lnTo>
                <a:lnTo>
                  <a:pt x="2842953" y="16625"/>
                </a:lnTo>
                <a:lnTo>
                  <a:pt x="2842953" y="16625"/>
                </a:lnTo>
                <a:lnTo>
                  <a:pt x="2859578" y="24938"/>
                </a:lnTo>
              </a:path>
            </a:pathLst>
          </a:cu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8" name="Conector de Seta Reta 7"/>
          <p:cNvCxnSpPr/>
          <p:nvPr/>
        </p:nvCxnSpPr>
        <p:spPr>
          <a:xfrm flipV="1">
            <a:off x="6489469" y="3848792"/>
            <a:ext cx="3981797"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Conector de Seta Reta 9"/>
          <p:cNvCxnSpPr/>
          <p:nvPr/>
        </p:nvCxnSpPr>
        <p:spPr>
          <a:xfrm>
            <a:off x="6971608" y="1704109"/>
            <a:ext cx="0" cy="2394065"/>
          </a:xfrm>
          <a:prstGeom prst="straightConnector1">
            <a:avLst/>
          </a:prstGeom>
          <a:ln w="127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sp>
        <p:nvSpPr>
          <p:cNvPr id="11" name="Forma livre 10"/>
          <p:cNvSpPr/>
          <p:nvPr/>
        </p:nvSpPr>
        <p:spPr>
          <a:xfrm>
            <a:off x="6436822" y="3833793"/>
            <a:ext cx="3682538" cy="1438102"/>
          </a:xfrm>
          <a:custGeom>
            <a:avLst/>
            <a:gdLst>
              <a:gd name="connsiteX0" fmla="*/ 0 w 3682538"/>
              <a:gd name="connsiteY0" fmla="*/ 0 h 1438102"/>
              <a:gd name="connsiteX1" fmla="*/ 532014 w 3682538"/>
              <a:gd name="connsiteY1" fmla="*/ 0 h 1438102"/>
              <a:gd name="connsiteX2" fmla="*/ 3682538 w 3682538"/>
              <a:gd name="connsiteY2" fmla="*/ 1438102 h 1438102"/>
            </a:gdLst>
            <a:ahLst/>
            <a:cxnLst>
              <a:cxn ang="0">
                <a:pos x="connsiteX0" y="connsiteY0"/>
              </a:cxn>
              <a:cxn ang="0">
                <a:pos x="connsiteX1" y="connsiteY1"/>
              </a:cxn>
              <a:cxn ang="0">
                <a:pos x="connsiteX2" y="connsiteY2"/>
              </a:cxn>
            </a:cxnLst>
            <a:rect l="l" t="t" r="r" b="b"/>
            <a:pathLst>
              <a:path w="3682538" h="1438102">
                <a:moveTo>
                  <a:pt x="0" y="0"/>
                </a:moveTo>
                <a:lnTo>
                  <a:pt x="532014" y="0"/>
                </a:lnTo>
                <a:lnTo>
                  <a:pt x="3682538" y="1438102"/>
                </a:lnTo>
              </a:path>
            </a:pathLst>
          </a:cu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CaixaDeTexto 11"/>
          <p:cNvSpPr txBox="1"/>
          <p:nvPr/>
        </p:nvSpPr>
        <p:spPr>
          <a:xfrm>
            <a:off x="4654796" y="3823854"/>
            <a:ext cx="261610" cy="369332"/>
          </a:xfrm>
          <a:prstGeom prst="rect">
            <a:avLst/>
          </a:prstGeom>
          <a:noFill/>
        </p:spPr>
        <p:txBody>
          <a:bodyPr wrap="none" rtlCol="0">
            <a:spAutoFit/>
          </a:bodyPr>
          <a:lstStyle/>
          <a:p>
            <a:r>
              <a:rPr lang="pt-BR" dirty="0" smtClean="0"/>
              <a:t>t</a:t>
            </a:r>
            <a:endParaRPr lang="pt-BR" dirty="0"/>
          </a:p>
        </p:txBody>
      </p:sp>
      <p:sp>
        <p:nvSpPr>
          <p:cNvPr id="13" name="CaixaDeTexto 12"/>
          <p:cNvSpPr txBox="1"/>
          <p:nvPr/>
        </p:nvSpPr>
        <p:spPr>
          <a:xfrm>
            <a:off x="10262303" y="3823854"/>
            <a:ext cx="261610" cy="369332"/>
          </a:xfrm>
          <a:prstGeom prst="rect">
            <a:avLst/>
          </a:prstGeom>
          <a:noFill/>
        </p:spPr>
        <p:txBody>
          <a:bodyPr wrap="none" rtlCol="0">
            <a:spAutoFit/>
          </a:bodyPr>
          <a:lstStyle/>
          <a:p>
            <a:r>
              <a:rPr lang="pt-BR" dirty="0" smtClean="0"/>
              <a:t>t</a:t>
            </a:r>
            <a:endParaRPr lang="pt-BR" dirty="0"/>
          </a:p>
        </p:txBody>
      </p:sp>
      <p:sp>
        <p:nvSpPr>
          <p:cNvPr id="14" name="CaixaDeTexto 13"/>
          <p:cNvSpPr txBox="1"/>
          <p:nvPr/>
        </p:nvSpPr>
        <p:spPr>
          <a:xfrm>
            <a:off x="2310276" y="1943393"/>
            <a:ext cx="524503" cy="369332"/>
          </a:xfrm>
          <a:prstGeom prst="rect">
            <a:avLst/>
          </a:prstGeom>
          <a:noFill/>
        </p:spPr>
        <p:txBody>
          <a:bodyPr wrap="none" rtlCol="0">
            <a:spAutoFit/>
          </a:bodyPr>
          <a:lstStyle/>
          <a:p>
            <a:r>
              <a:rPr lang="pt-BR" dirty="0" smtClean="0"/>
              <a:t>h(t)</a:t>
            </a:r>
            <a:endParaRPr lang="pt-BR" dirty="0"/>
          </a:p>
        </p:txBody>
      </p:sp>
      <p:sp>
        <p:nvSpPr>
          <p:cNvPr id="15" name="CaixaDeTexto 14"/>
          <p:cNvSpPr txBox="1"/>
          <p:nvPr/>
        </p:nvSpPr>
        <p:spPr>
          <a:xfrm>
            <a:off x="8057210" y="4788130"/>
            <a:ext cx="1065869" cy="369332"/>
          </a:xfrm>
          <a:prstGeom prst="rect">
            <a:avLst/>
          </a:prstGeom>
          <a:noFill/>
        </p:spPr>
        <p:txBody>
          <a:bodyPr wrap="none" rtlCol="0">
            <a:spAutoFit/>
          </a:bodyPr>
          <a:lstStyle/>
          <a:p>
            <a:r>
              <a:rPr lang="pt-BR" dirty="0" smtClean="0"/>
              <a:t>-</a:t>
            </a:r>
            <a:r>
              <a:rPr lang="pt-BR" dirty="0" err="1" smtClean="0"/>
              <a:t>t.h</a:t>
            </a:r>
            <a:r>
              <a:rPr lang="pt-BR" dirty="0" smtClean="0"/>
              <a:t>(t)/RC</a:t>
            </a:r>
            <a:endParaRPr lang="pt-BR" dirty="0"/>
          </a:p>
        </p:txBody>
      </p:sp>
      <p:sp>
        <p:nvSpPr>
          <p:cNvPr id="16" name="CaixaDeTexto 15"/>
          <p:cNvSpPr txBox="1"/>
          <p:nvPr/>
        </p:nvSpPr>
        <p:spPr>
          <a:xfrm>
            <a:off x="2163762" y="982965"/>
            <a:ext cx="1342034" cy="523220"/>
          </a:xfrm>
          <a:prstGeom prst="rect">
            <a:avLst/>
          </a:prstGeom>
          <a:noFill/>
        </p:spPr>
        <p:txBody>
          <a:bodyPr wrap="none" rtlCol="0">
            <a:spAutoFit/>
          </a:bodyPr>
          <a:lstStyle/>
          <a:p>
            <a:r>
              <a:rPr lang="pt-BR" sz="2800" b="1" dirty="0" smtClean="0">
                <a:solidFill>
                  <a:srgbClr val="C00000"/>
                </a:solidFill>
                <a:effectLst>
                  <a:outerShdw blurRad="38100" dist="38100" dir="2700000" algn="tl">
                    <a:srgbClr val="000000">
                      <a:alpha val="43137"/>
                    </a:srgbClr>
                  </a:outerShdw>
                </a:effectLst>
              </a:rPr>
              <a:t>Entrada</a:t>
            </a:r>
            <a:endParaRPr lang="pt-BR" sz="2800" b="1" dirty="0">
              <a:solidFill>
                <a:srgbClr val="C00000"/>
              </a:solidFill>
              <a:effectLst>
                <a:outerShdw blurRad="38100" dist="38100" dir="2700000" algn="tl">
                  <a:srgbClr val="000000">
                    <a:alpha val="43137"/>
                  </a:srgbClr>
                </a:outerShdw>
              </a:effectLst>
            </a:endParaRPr>
          </a:p>
        </p:txBody>
      </p:sp>
      <p:sp>
        <p:nvSpPr>
          <p:cNvPr id="17" name="CaixaDeTexto 16"/>
          <p:cNvSpPr txBox="1"/>
          <p:nvPr/>
        </p:nvSpPr>
        <p:spPr>
          <a:xfrm>
            <a:off x="8590144" y="1155951"/>
            <a:ext cx="990977" cy="523220"/>
          </a:xfrm>
          <a:prstGeom prst="rect">
            <a:avLst/>
          </a:prstGeom>
          <a:noFill/>
        </p:spPr>
        <p:txBody>
          <a:bodyPr wrap="none" rtlCol="0">
            <a:spAutoFit/>
          </a:bodyPr>
          <a:lstStyle/>
          <a:p>
            <a:r>
              <a:rPr lang="pt-BR" sz="2800" b="1" dirty="0">
                <a:solidFill>
                  <a:srgbClr val="C00000"/>
                </a:solidFill>
                <a:effectLst>
                  <a:outerShdw blurRad="38100" dist="38100" dir="2700000" algn="tl">
                    <a:srgbClr val="000000">
                      <a:alpha val="43137"/>
                    </a:srgbClr>
                  </a:outerShdw>
                </a:effectLst>
              </a:rPr>
              <a:t>S</a:t>
            </a:r>
            <a:r>
              <a:rPr lang="pt-BR" sz="2800" b="1" dirty="0" smtClean="0">
                <a:solidFill>
                  <a:srgbClr val="C00000"/>
                </a:solidFill>
                <a:effectLst>
                  <a:outerShdw blurRad="38100" dist="38100" dir="2700000" algn="tl">
                    <a:srgbClr val="000000">
                      <a:alpha val="43137"/>
                    </a:srgbClr>
                  </a:outerShdw>
                </a:effectLst>
              </a:rPr>
              <a:t>aída</a:t>
            </a:r>
            <a:endParaRPr lang="pt-BR" sz="2800" b="1" dirty="0">
              <a:solidFill>
                <a:srgbClr val="C00000"/>
              </a:solidFill>
              <a:effectLst>
                <a:outerShdw blurRad="38100" dist="38100" dir="2700000" algn="tl">
                  <a:srgbClr val="000000">
                    <a:alpha val="43137"/>
                  </a:srgbClr>
                </a:outerShdw>
              </a:effectLst>
            </a:endParaRPr>
          </a:p>
        </p:txBody>
      </p:sp>
      <p:sp>
        <p:nvSpPr>
          <p:cNvPr id="18" name="Forma livre 17"/>
          <p:cNvSpPr/>
          <p:nvPr/>
        </p:nvSpPr>
        <p:spPr>
          <a:xfrm>
            <a:off x="6500553" y="3228591"/>
            <a:ext cx="3599411" cy="598516"/>
          </a:xfrm>
          <a:custGeom>
            <a:avLst/>
            <a:gdLst>
              <a:gd name="connsiteX0" fmla="*/ 0 w 3599411"/>
              <a:gd name="connsiteY0" fmla="*/ 598516 h 598516"/>
              <a:gd name="connsiteX1" fmla="*/ 473825 w 3599411"/>
              <a:gd name="connsiteY1" fmla="*/ 598516 h 598516"/>
              <a:gd name="connsiteX2" fmla="*/ 473825 w 3599411"/>
              <a:gd name="connsiteY2" fmla="*/ 0 h 598516"/>
              <a:gd name="connsiteX3" fmla="*/ 3599411 w 3599411"/>
              <a:gd name="connsiteY3" fmla="*/ 0 h 598516"/>
            </a:gdLst>
            <a:ahLst/>
            <a:cxnLst>
              <a:cxn ang="0">
                <a:pos x="connsiteX0" y="connsiteY0"/>
              </a:cxn>
              <a:cxn ang="0">
                <a:pos x="connsiteX1" y="connsiteY1"/>
              </a:cxn>
              <a:cxn ang="0">
                <a:pos x="connsiteX2" y="connsiteY2"/>
              </a:cxn>
              <a:cxn ang="0">
                <a:pos x="connsiteX3" y="connsiteY3"/>
              </a:cxn>
            </a:cxnLst>
            <a:rect l="l" t="t" r="r" b="b"/>
            <a:pathLst>
              <a:path w="3599411" h="598516">
                <a:moveTo>
                  <a:pt x="0" y="598516"/>
                </a:moveTo>
                <a:lnTo>
                  <a:pt x="473825" y="598516"/>
                </a:lnTo>
                <a:lnTo>
                  <a:pt x="473825" y="0"/>
                </a:lnTo>
                <a:lnTo>
                  <a:pt x="3599411" y="0"/>
                </a:lnTo>
              </a:path>
            </a:pathLst>
          </a:cu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9" name="CaixaDeTexto 18"/>
          <p:cNvSpPr txBox="1"/>
          <p:nvPr/>
        </p:nvSpPr>
        <p:spPr>
          <a:xfrm>
            <a:off x="8283197" y="2843194"/>
            <a:ext cx="1120820" cy="369332"/>
          </a:xfrm>
          <a:prstGeom prst="rect">
            <a:avLst/>
          </a:prstGeom>
          <a:noFill/>
        </p:spPr>
        <p:txBody>
          <a:bodyPr wrap="none" rtlCol="0">
            <a:spAutoFit/>
          </a:bodyPr>
          <a:lstStyle/>
          <a:p>
            <a:r>
              <a:rPr lang="pt-BR" dirty="0" smtClean="0"/>
              <a:t>V</a:t>
            </a:r>
            <a:r>
              <a:rPr lang="pt-BR" baseline="-25000" dirty="0" smtClean="0"/>
              <a:t>0</a:t>
            </a:r>
            <a:r>
              <a:rPr lang="pt-BR" dirty="0" smtClean="0"/>
              <a:t>(0-).h(t)</a:t>
            </a:r>
            <a:endParaRPr lang="pt-BR" dirty="0"/>
          </a:p>
        </p:txBody>
      </p:sp>
      <p:cxnSp>
        <p:nvCxnSpPr>
          <p:cNvPr id="5" name="Conector Reto 4"/>
          <p:cNvCxnSpPr>
            <a:stCxn id="18" idx="2"/>
          </p:cNvCxnSpPr>
          <p:nvPr/>
        </p:nvCxnSpPr>
        <p:spPr>
          <a:xfrm>
            <a:off x="6974378" y="3228591"/>
            <a:ext cx="4148051" cy="180892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CaixaDeTexto 22"/>
          <p:cNvSpPr txBox="1"/>
          <p:nvPr/>
        </p:nvSpPr>
        <p:spPr>
          <a:xfrm>
            <a:off x="9880991" y="4170225"/>
            <a:ext cx="660758" cy="400110"/>
          </a:xfrm>
          <a:prstGeom prst="rect">
            <a:avLst/>
          </a:prstGeom>
          <a:noFill/>
        </p:spPr>
        <p:txBody>
          <a:bodyPr wrap="none" rtlCol="0">
            <a:spAutoFit/>
          </a:bodyPr>
          <a:lstStyle/>
          <a:p>
            <a:r>
              <a:rPr lang="pt-BR" sz="2000" dirty="0" smtClean="0"/>
              <a:t>V</a:t>
            </a:r>
            <a:r>
              <a:rPr lang="pt-BR" sz="2000" baseline="-25000" dirty="0" smtClean="0"/>
              <a:t>0</a:t>
            </a:r>
            <a:r>
              <a:rPr lang="pt-BR" sz="2000" dirty="0" smtClean="0"/>
              <a:t>(t)</a:t>
            </a:r>
            <a:endParaRPr lang="pt-BR" sz="2000" dirty="0"/>
          </a:p>
        </p:txBody>
      </p:sp>
    </p:spTree>
  </p:cSld>
  <p:clrMapOvr>
    <a:masterClrMapping/>
  </p:clrMapOvr>
  <p:timing>
    <p:tnLst>
      <p:par>
        <p:cTn id="1" dur="indefinite" restart="never" nodeType="tmRoot"/>
      </p:par>
    </p:tnLst>
  </p:timing>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49080" y="6018530"/>
            <a:ext cx="2743200" cy="365125"/>
          </a:xfrm>
        </p:spPr>
        <p:txBody>
          <a:bodyPr/>
          <a:lstStyle/>
          <a:p>
            <a:fld id="{74F297BB-B745-4CAB-BE1D-CE4C89382949}" type="slidenum">
              <a:rPr lang="pt-BR" smtClean="0"/>
            </a:fld>
            <a:endParaRPr lang="pt-BR"/>
          </a:p>
        </p:txBody>
      </p:sp>
      <p:sp>
        <p:nvSpPr>
          <p:cNvPr id="104" name="CaixaDeTexto 45"/>
          <p:cNvSpPr txBox="1"/>
          <p:nvPr/>
        </p:nvSpPr>
        <p:spPr>
          <a:xfrm>
            <a:off x="483870" y="447040"/>
            <a:ext cx="11408410" cy="121475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Base Comum</a:t>
            </a:r>
            <a:endPar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0"/>
              </a:spcBef>
              <a:spcAft>
                <a:spcPts val="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impedância de entrada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5" name="Conector Reto 14"/>
          <p:cNvCxnSpPr/>
          <p:nvPr/>
        </p:nvCxnSpPr>
        <p:spPr>
          <a:xfrm flipH="1">
            <a:off x="2403475" y="419671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arredondado 16"/>
          <p:cNvSpPr/>
          <p:nvPr/>
        </p:nvSpPr>
        <p:spPr>
          <a:xfrm>
            <a:off x="2025015" y="2308225"/>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74"/>
          <p:cNvCxnSpPr/>
          <p:nvPr/>
        </p:nvCxnSpPr>
        <p:spPr>
          <a:xfrm>
            <a:off x="2417445" y="335280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H="1">
            <a:off x="2400300" y="414718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V="1">
            <a:off x="2406015" y="243078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1" name="Grupo 20"/>
          <p:cNvGrpSpPr/>
          <p:nvPr/>
        </p:nvGrpSpPr>
        <p:grpSpPr>
          <a:xfrm>
            <a:off x="2209800" y="2800985"/>
            <a:ext cx="387350" cy="552450"/>
            <a:chOff x="7555792" y="2647951"/>
            <a:chExt cx="387626" cy="552342"/>
          </a:xfrm>
          <a:solidFill>
            <a:srgbClr val="00B0F0">
              <a:alpha val="97000"/>
            </a:srgbClr>
          </a:solidFill>
        </p:grpSpPr>
        <p:sp>
          <p:nvSpPr>
            <p:cNvPr id="22" name="Elipse 2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2" name="Conector Reto 31"/>
          <p:cNvCxnSpPr/>
          <p:nvPr/>
        </p:nvCxnSpPr>
        <p:spPr>
          <a:xfrm rot="5400000" flipH="1">
            <a:off x="2144395" y="345503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35" name="Caixa de Texto 23"/>
          <p:cNvSpPr txBox="1"/>
          <p:nvPr/>
        </p:nvSpPr>
        <p:spPr>
          <a:xfrm>
            <a:off x="3430905" y="24237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6" name="Caixa de Texto 23"/>
          <p:cNvSpPr txBox="1"/>
          <p:nvPr/>
        </p:nvSpPr>
        <p:spPr>
          <a:xfrm>
            <a:off x="2437130" y="452437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7" name="Caixa de Texto 36"/>
          <p:cNvSpPr txBox="1"/>
          <p:nvPr/>
        </p:nvSpPr>
        <p:spPr>
          <a:xfrm>
            <a:off x="1391285" y="321437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9" name="Conector Reto 38"/>
          <p:cNvCxnSpPr/>
          <p:nvPr/>
        </p:nvCxnSpPr>
        <p:spPr>
          <a:xfrm flipV="1">
            <a:off x="2383790" y="242379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flipH="1">
            <a:off x="4305300" y="3883660"/>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6" name="Grupo 55"/>
          <p:cNvGrpSpPr/>
          <p:nvPr/>
        </p:nvGrpSpPr>
        <p:grpSpPr>
          <a:xfrm rot="5400000" flipH="1">
            <a:off x="1755775" y="4111625"/>
            <a:ext cx="1274445" cy="234950"/>
            <a:chOff x="4152748" y="3524056"/>
            <a:chExt cx="1274569" cy="255373"/>
          </a:xfrm>
        </p:grpSpPr>
        <p:cxnSp>
          <p:nvCxnSpPr>
            <p:cNvPr id="5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8" name="Retângulo 5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9" name="Caixa de Texto 58"/>
              <p:cNvSpPr txBox="1"/>
              <p:nvPr/>
            </p:nvSpPr>
            <p:spPr>
              <a:xfrm>
                <a:off x="2437130" y="391414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9" name="Caixa de Texto 58"/>
              <p:cNvSpPr txBox="1">
                <a:spLocks noRot="1" noChangeAspect="1" noMove="1" noResize="1" noEditPoints="1" noAdjustHandles="1" noChangeArrowheads="1" noChangeShapeType="1" noTextEdit="1"/>
              </p:cNvSpPr>
              <p:nvPr/>
            </p:nvSpPr>
            <p:spPr>
              <a:xfrm>
                <a:off x="2437130" y="3914140"/>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60" name="Grupo 59"/>
          <p:cNvGrpSpPr/>
          <p:nvPr/>
        </p:nvGrpSpPr>
        <p:grpSpPr>
          <a:xfrm flipH="1">
            <a:off x="1124753" y="4729992"/>
            <a:ext cx="1274445" cy="234950"/>
            <a:chOff x="4152748" y="3524056"/>
            <a:chExt cx="1274569" cy="255373"/>
          </a:xfrm>
        </p:grpSpPr>
        <p:cxnSp>
          <p:nvCxnSpPr>
            <p:cNvPr id="61" name="Conector Reto 79"/>
            <p:cNvCxnSpPr/>
            <p:nvPr/>
          </p:nvCxnSpPr>
          <p:spPr>
            <a:xfrm flipV="1">
              <a:off x="4152748" y="3657508"/>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1657710" y="43274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1108216" y="483354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Elipse 64"/>
          <p:cNvSpPr/>
          <p:nvPr/>
        </p:nvSpPr>
        <p:spPr>
          <a:xfrm>
            <a:off x="945515" y="546115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6" name="Forma livre 65"/>
          <p:cNvSpPr/>
          <p:nvPr/>
        </p:nvSpPr>
        <p:spPr>
          <a:xfrm>
            <a:off x="994142" y="551794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rot="5400000">
            <a:off x="925211" y="6033661"/>
            <a:ext cx="39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977625" y="621846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2938780" y="2423795"/>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1007745" y="432752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71" name="Conector Reto 70"/>
          <p:cNvCxnSpPr/>
          <p:nvPr/>
        </p:nvCxnSpPr>
        <p:spPr>
          <a:xfrm flipV="1">
            <a:off x="1093470" y="483870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2" name="Grupo 71"/>
          <p:cNvGrpSpPr/>
          <p:nvPr/>
        </p:nvGrpSpPr>
        <p:grpSpPr>
          <a:xfrm rot="5400000" flipH="1">
            <a:off x="3567150" y="3028193"/>
            <a:ext cx="1476000" cy="234950"/>
            <a:chOff x="3952255" y="3524056"/>
            <a:chExt cx="1476144" cy="255373"/>
          </a:xfrm>
        </p:grpSpPr>
        <p:cxnSp>
          <p:nvCxnSpPr>
            <p:cNvPr id="73"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4" name="Retângulo 7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75" name="Grupo 74"/>
          <p:cNvGrpSpPr/>
          <p:nvPr/>
        </p:nvGrpSpPr>
        <p:grpSpPr>
          <a:xfrm rot="5400000" flipH="1">
            <a:off x="4394555" y="3050419"/>
            <a:ext cx="1476000" cy="234950"/>
            <a:chOff x="3929392" y="3524056"/>
            <a:chExt cx="1476144" cy="255373"/>
          </a:xfrm>
        </p:grpSpPr>
        <p:cxnSp>
          <p:nvCxnSpPr>
            <p:cNvPr id="76"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4241165" y="2809240"/>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82" name="Conector Reto 76"/>
          <p:cNvCxnSpPr/>
          <p:nvPr/>
        </p:nvCxnSpPr>
        <p:spPr>
          <a:xfrm>
            <a:off x="4305322" y="362760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37"/>
          <p:cNvCxnSpPr/>
          <p:nvPr/>
        </p:nvCxnSpPr>
        <p:spPr>
          <a:xfrm>
            <a:off x="4128839" y="42320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de Seta Reta 44"/>
          <p:cNvCxnSpPr/>
          <p:nvPr/>
        </p:nvCxnSpPr>
        <p:spPr>
          <a:xfrm>
            <a:off x="2872205" y="385266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5" name="Caixa de Texto 84"/>
              <p:cNvSpPr txBox="1"/>
              <p:nvPr/>
            </p:nvSpPr>
            <p:spPr>
              <a:xfrm>
                <a:off x="2841625" y="3914140"/>
                <a:ext cx="43878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5" name="Caixa de Texto 84"/>
              <p:cNvSpPr txBox="1">
                <a:spLocks noRot="1" noChangeAspect="1" noMove="1" noResize="1" noEditPoints="1" noAdjustHandles="1" noChangeArrowheads="1" noChangeShapeType="1" noTextEdit="1"/>
              </p:cNvSpPr>
              <p:nvPr/>
            </p:nvSpPr>
            <p:spPr>
              <a:xfrm>
                <a:off x="2841625" y="3914140"/>
                <a:ext cx="438785"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86" name="Caixa de Texto 85"/>
          <p:cNvSpPr txBox="1"/>
          <p:nvPr/>
        </p:nvSpPr>
        <p:spPr>
          <a:xfrm>
            <a:off x="1384300" y="5047615"/>
            <a:ext cx="36576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88" name="Conector de Seta Reta 44"/>
          <p:cNvCxnSpPr/>
          <p:nvPr/>
        </p:nvCxnSpPr>
        <p:spPr>
          <a:xfrm rot="16200000">
            <a:off x="1657450" y="472578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9" name="Caixa de Texto 88"/>
              <p:cNvSpPr txBox="1"/>
              <p:nvPr/>
            </p:nvSpPr>
            <p:spPr>
              <a:xfrm>
                <a:off x="1609090" y="2783840"/>
                <a:ext cx="66929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89" name="Caixa de Texto 88"/>
              <p:cNvSpPr txBox="1">
                <a:spLocks noRot="1" noChangeAspect="1" noMove="1" noResize="1" noEditPoints="1" noAdjustHandles="1" noChangeArrowheads="1" noChangeShapeType="1" noTextEdit="1"/>
              </p:cNvSpPr>
              <p:nvPr/>
            </p:nvSpPr>
            <p:spPr>
              <a:xfrm>
                <a:off x="1609090" y="2783840"/>
                <a:ext cx="669290" cy="460375"/>
              </a:xfrm>
              <a:prstGeom prst="rect">
                <a:avLst/>
              </a:prstGeom>
              <a:blipFill rotWithShape="1">
                <a:blip r:embed="rId3"/>
                <a:stretch>
                  <a:fillRect/>
                </a:stretch>
              </a:blipFill>
            </p:spPr>
            <p:txBody>
              <a:bodyPr/>
              <a:lstStyle/>
              <a:p>
                <a:r>
                  <a:rPr lang="pt-BR" altLang="en-US">
                    <a:noFill/>
                  </a:rPr>
                  <a:t> </a:t>
                </a:r>
              </a:p>
            </p:txBody>
          </p:sp>
        </mc:Fallback>
      </mc:AlternateContent>
      <p:cxnSp>
        <p:nvCxnSpPr>
          <p:cNvPr id="90" name="Conector de Seta Reta 44"/>
          <p:cNvCxnSpPr/>
          <p:nvPr/>
        </p:nvCxnSpPr>
        <p:spPr>
          <a:xfrm rot="5400000" flipH="1">
            <a:off x="4317465" y="190130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91" name="Caixa de Texto 90"/>
          <p:cNvSpPr txBox="1"/>
          <p:nvPr/>
        </p:nvSpPr>
        <p:spPr>
          <a:xfrm>
            <a:off x="4129405" y="1856105"/>
            <a:ext cx="37719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0</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grpSp>
        <p:nvGrpSpPr>
          <p:cNvPr id="97" name="Grupo 96"/>
          <p:cNvGrpSpPr/>
          <p:nvPr/>
        </p:nvGrpSpPr>
        <p:grpSpPr>
          <a:xfrm rot="5400000" flipH="1">
            <a:off x="2637510" y="3729231"/>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prstDash val="dashDot"/>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92" name="Caixa de Texto 23"/>
          <p:cNvSpPr txBox="1"/>
          <p:nvPr/>
        </p:nvSpPr>
        <p:spPr>
          <a:xfrm>
            <a:off x="3386455" y="346329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93" name="Conector Reto 92"/>
          <p:cNvCxnSpPr/>
          <p:nvPr/>
        </p:nvCxnSpPr>
        <p:spPr>
          <a:xfrm flipH="1" flipV="1">
            <a:off x="2414270" y="4570730"/>
            <a:ext cx="972000" cy="0"/>
          </a:xfrm>
          <a:prstGeom prst="line">
            <a:avLst/>
          </a:prstGeom>
          <a:ln w="2540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94" name="Conector Reto 76"/>
          <p:cNvCxnSpPr/>
          <p:nvPr/>
        </p:nvCxnSpPr>
        <p:spPr>
          <a:xfrm>
            <a:off x="3373777" y="2430627"/>
            <a:ext cx="0" cy="756000"/>
          </a:xfrm>
          <a:prstGeom prst="line">
            <a:avLst/>
          </a:prstGeom>
          <a:ln w="2540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5" name="CaixaDeTexto 47"/>
          <p:cNvSpPr txBox="1"/>
          <p:nvPr/>
        </p:nvSpPr>
        <p:spPr>
          <a:xfrm>
            <a:off x="469179" y="5491123"/>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96" name="Conector Reto 76"/>
          <p:cNvCxnSpPr/>
          <p:nvPr/>
        </p:nvCxnSpPr>
        <p:spPr>
          <a:xfrm>
            <a:off x="1807867" y="372475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Caixa de Texto 23"/>
          <p:cNvSpPr txBox="1"/>
          <p:nvPr/>
        </p:nvSpPr>
        <p:spPr>
          <a:xfrm>
            <a:off x="5051425" y="3122295"/>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4" name="Caixa de Texto 13"/>
              <p:cNvSpPr txBox="1"/>
              <p:nvPr/>
            </p:nvSpPr>
            <p:spPr>
              <a:xfrm>
                <a:off x="6670040" y="2520950"/>
                <a:ext cx="3537585" cy="901065"/>
              </a:xfrm>
              <a:prstGeom prst="rect">
                <a:avLst/>
              </a:prstGeom>
              <a:noFill/>
              <a:ln w="53975">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4" name="Caixa de Texto 13"/>
              <p:cNvSpPr txBox="1">
                <a:spLocks noRot="1" noChangeAspect="1" noMove="1" noResize="1" noEditPoints="1" noAdjustHandles="1" noChangeArrowheads="1" noChangeShapeType="1" noTextEdit="1"/>
              </p:cNvSpPr>
              <p:nvPr/>
            </p:nvSpPr>
            <p:spPr>
              <a:xfrm>
                <a:off x="6670040" y="2520950"/>
                <a:ext cx="3537585" cy="901065"/>
              </a:xfrm>
              <a:prstGeom prst="rect">
                <a:avLst/>
              </a:prstGeom>
              <a:blipFill rotWithShape="1">
                <a:blip r:embed="rId4"/>
                <a:stretch>
                  <a:fillRect l="-772" t="-3030" r="-754" b="-2960"/>
                </a:stretch>
              </a:blipFill>
              <a:ln w="53975">
                <a:solidFill>
                  <a:srgbClr val="FFFF00"/>
                </a:solidFill>
              </a:ln>
            </p:spPr>
            <p:txBody>
              <a:bodyPr/>
              <a:lstStyle/>
              <a:p>
                <a:r>
                  <a:rPr lang="pt-BR" altLang="en-US">
                    <a:noFill/>
                  </a:rPr>
                  <a:t> </a:t>
                </a:r>
              </a:p>
            </p:txBody>
          </p:sp>
        </mc:Fallback>
      </mc:AlternateContent>
      <p:sp>
        <p:nvSpPr>
          <p:cNvPr id="99" name="CaixaDeTexto 47"/>
          <p:cNvSpPr txBox="1"/>
          <p:nvPr/>
        </p:nvSpPr>
        <p:spPr>
          <a:xfrm>
            <a:off x="4798609" y="2002433"/>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sp>
        <p:nvSpPr>
          <p:cNvPr id="6" name="CaixaDeTexto 45"/>
          <p:cNvSpPr txBox="1"/>
          <p:nvPr/>
        </p:nvSpPr>
        <p:spPr>
          <a:xfrm>
            <a:off x="5250180" y="4622800"/>
            <a:ext cx="6507480" cy="1076325"/>
          </a:xfrm>
          <a:prstGeom prst="rect">
            <a:avLst/>
          </a:prstGeom>
          <a:noFill/>
        </p:spPr>
        <p:txBody>
          <a:bodyPr wrap="square" rtlCol="0">
            <a:spAutoFit/>
          </a:bodyPr>
          <a:lstStyle/>
          <a:p>
            <a:pPr indent="0" algn="l">
              <a:spcBef>
                <a:spcPts val="600"/>
              </a:spcBef>
              <a:spcAft>
                <a:spcPts val="600"/>
              </a:spcAft>
              <a:buFont typeface="+mj-lt"/>
              <a:buNone/>
            </a:pPr>
            <a:r>
              <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 cáculo da impedância de entrada não se considera R</a:t>
            </a:r>
            <a:r>
              <a:rPr lang="pt-BR" altLang="en-US" sz="32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9" name="Grupo 8"/>
          <p:cNvGrpSpPr/>
          <p:nvPr/>
        </p:nvGrpSpPr>
        <p:grpSpPr>
          <a:xfrm rot="5400000" flipH="1">
            <a:off x="2084070" y="4780915"/>
            <a:ext cx="689610" cy="492125"/>
            <a:chOff x="6605" y="2904"/>
            <a:chExt cx="1455" cy="951"/>
          </a:xfrm>
        </p:grpSpPr>
        <p:pic>
          <p:nvPicPr>
            <p:cNvPr id="23" name="Imagem 22"/>
            <p:cNvPicPr>
              <a:picLocks noChangeAspect="1"/>
            </p:cNvPicPr>
            <p:nvPr/>
          </p:nvPicPr>
          <p:blipFill>
            <a:blip r:embed="rId5"/>
            <a:srcRect l="36795" t="32935" r="36077" b="45923"/>
            <a:stretch>
              <a:fillRect/>
            </a:stretch>
          </p:blipFill>
          <p:spPr>
            <a:xfrm flipV="1">
              <a:off x="6605" y="3080"/>
              <a:ext cx="844" cy="703"/>
            </a:xfrm>
            <a:prstGeom prst="rect">
              <a:avLst/>
            </a:prstGeom>
            <a:solidFill>
              <a:srgbClr val="FFFF00">
                <a:alpha val="0"/>
              </a:srgbClr>
            </a:solidFill>
          </p:spPr>
        </p:pic>
        <p:cxnSp>
          <p:nvCxnSpPr>
            <p:cNvPr id="29" name="Conector Reto 28"/>
            <p:cNvCxnSpPr/>
            <p:nvPr/>
          </p:nvCxnSpPr>
          <p:spPr>
            <a:xfrm flipV="1">
              <a:off x="7437" y="2904"/>
              <a:ext cx="618" cy="237"/>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7432" y="3609"/>
              <a:ext cx="629" cy="246"/>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49080" y="6018530"/>
            <a:ext cx="2743200" cy="365125"/>
          </a:xfrm>
        </p:spPr>
        <p:txBody>
          <a:bodyPr/>
          <a:lstStyle/>
          <a:p>
            <a:fld id="{74F297BB-B745-4CAB-BE1D-CE4C89382949}" type="slidenum">
              <a:rPr lang="pt-BR" smtClean="0"/>
            </a:fld>
            <a:endParaRPr lang="pt-BR"/>
          </a:p>
        </p:txBody>
      </p:sp>
      <p:sp>
        <p:nvSpPr>
          <p:cNvPr id="104" name="CaixaDeTexto 45"/>
          <p:cNvSpPr txBox="1"/>
          <p:nvPr/>
        </p:nvSpPr>
        <p:spPr>
          <a:xfrm>
            <a:off x="483870" y="447040"/>
            <a:ext cx="11408410" cy="121475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Base Comum</a:t>
            </a:r>
            <a:endPar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0"/>
              </a:spcBef>
              <a:spcAft>
                <a:spcPts val="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impedância de saída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5" name="Conector Reto 14"/>
          <p:cNvCxnSpPr/>
          <p:nvPr/>
        </p:nvCxnSpPr>
        <p:spPr>
          <a:xfrm flipH="1">
            <a:off x="1981835" y="438086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arredondado 16"/>
          <p:cNvSpPr/>
          <p:nvPr/>
        </p:nvSpPr>
        <p:spPr>
          <a:xfrm>
            <a:off x="1603375" y="2492375"/>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74"/>
          <p:cNvCxnSpPr/>
          <p:nvPr/>
        </p:nvCxnSpPr>
        <p:spPr>
          <a:xfrm>
            <a:off x="1995805" y="353695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H="1">
            <a:off x="1978660" y="433133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V="1">
            <a:off x="1968500" y="261493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1" name="Grupo 20"/>
          <p:cNvGrpSpPr/>
          <p:nvPr/>
        </p:nvGrpSpPr>
        <p:grpSpPr>
          <a:xfrm>
            <a:off x="1786255" y="2985135"/>
            <a:ext cx="387350" cy="552450"/>
            <a:chOff x="7555792" y="2647951"/>
            <a:chExt cx="387626" cy="552342"/>
          </a:xfrm>
          <a:solidFill>
            <a:srgbClr val="00B0F0">
              <a:alpha val="97000"/>
            </a:srgbClr>
          </a:solidFill>
        </p:grpSpPr>
        <p:sp>
          <p:nvSpPr>
            <p:cNvPr id="22" name="Elipse 2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2" name="Conector Reto 31"/>
          <p:cNvCxnSpPr/>
          <p:nvPr/>
        </p:nvCxnSpPr>
        <p:spPr>
          <a:xfrm rot="5400000" flipH="1">
            <a:off x="1722755" y="363918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35" name="Caixa de Texto 23"/>
          <p:cNvSpPr txBox="1"/>
          <p:nvPr/>
        </p:nvSpPr>
        <p:spPr>
          <a:xfrm>
            <a:off x="3009265" y="260794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6" name="Caixa de Texto 23"/>
          <p:cNvSpPr txBox="1"/>
          <p:nvPr/>
        </p:nvSpPr>
        <p:spPr>
          <a:xfrm>
            <a:off x="1802765" y="480695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7" name="Caixa de Texto 36"/>
          <p:cNvSpPr txBox="1"/>
          <p:nvPr/>
        </p:nvSpPr>
        <p:spPr>
          <a:xfrm>
            <a:off x="969645" y="339852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9" name="Conector Reto 38"/>
          <p:cNvCxnSpPr/>
          <p:nvPr/>
        </p:nvCxnSpPr>
        <p:spPr>
          <a:xfrm flipV="1">
            <a:off x="1977390" y="260794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flipH="1">
            <a:off x="3883660" y="4067810"/>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6" name="Grupo 55"/>
          <p:cNvGrpSpPr/>
          <p:nvPr/>
        </p:nvGrpSpPr>
        <p:grpSpPr>
          <a:xfrm rot="5400000" flipH="1">
            <a:off x="1350645" y="4295775"/>
            <a:ext cx="1274445" cy="234950"/>
            <a:chOff x="4152748" y="3524056"/>
            <a:chExt cx="1274569" cy="255373"/>
          </a:xfrm>
        </p:grpSpPr>
        <p:cxnSp>
          <p:nvCxnSpPr>
            <p:cNvPr id="57" name="Conector Reto 79"/>
            <p:cNvCxnSpPr/>
            <p:nvPr/>
          </p:nvCxnSpPr>
          <p:spPr>
            <a:xfrm flipV="1">
              <a:off x="4152748" y="3658888"/>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8" name="Retângulo 5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9" name="Caixa de Texto 58"/>
              <p:cNvSpPr txBox="1"/>
              <p:nvPr/>
            </p:nvSpPr>
            <p:spPr>
              <a:xfrm>
                <a:off x="2015490" y="409829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9" name="Caixa de Texto 58"/>
              <p:cNvSpPr txBox="1">
                <a:spLocks noRot="1" noChangeAspect="1" noMove="1" noResize="1" noEditPoints="1" noAdjustHandles="1" noChangeArrowheads="1" noChangeShapeType="1" noTextEdit="1"/>
              </p:cNvSpPr>
              <p:nvPr/>
            </p:nvSpPr>
            <p:spPr>
              <a:xfrm>
                <a:off x="2015490" y="4098290"/>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60" name="Grupo 59"/>
          <p:cNvGrpSpPr/>
          <p:nvPr/>
        </p:nvGrpSpPr>
        <p:grpSpPr>
          <a:xfrm flipH="1">
            <a:off x="703113" y="4929382"/>
            <a:ext cx="1274445" cy="234950"/>
            <a:chOff x="4152748" y="3524056"/>
            <a:chExt cx="1274569" cy="255373"/>
          </a:xfrm>
        </p:grpSpPr>
        <p:cxnSp>
          <p:nvCxnSpPr>
            <p:cNvPr id="6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1236070" y="451158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686576" y="501769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555350" y="570538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2517140" y="2607945"/>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586105" y="452501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71" name="Conector Reto 70"/>
          <p:cNvCxnSpPr/>
          <p:nvPr/>
        </p:nvCxnSpPr>
        <p:spPr>
          <a:xfrm flipV="1">
            <a:off x="671830" y="502285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2" name="Grupo 71"/>
          <p:cNvGrpSpPr/>
          <p:nvPr/>
        </p:nvGrpSpPr>
        <p:grpSpPr>
          <a:xfrm rot="5400000" flipH="1">
            <a:off x="3145510" y="3212343"/>
            <a:ext cx="1476000" cy="234950"/>
            <a:chOff x="3952255" y="3524056"/>
            <a:chExt cx="1476144" cy="255373"/>
          </a:xfrm>
        </p:grpSpPr>
        <p:cxnSp>
          <p:nvCxnSpPr>
            <p:cNvPr id="73"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4" name="Retângulo 7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75" name="Grupo 74"/>
          <p:cNvGrpSpPr/>
          <p:nvPr/>
        </p:nvGrpSpPr>
        <p:grpSpPr>
          <a:xfrm rot="5400000" flipH="1">
            <a:off x="3972915" y="3234569"/>
            <a:ext cx="1476000" cy="234950"/>
            <a:chOff x="3929392" y="3524056"/>
            <a:chExt cx="1476144" cy="255373"/>
          </a:xfrm>
        </p:grpSpPr>
        <p:cxnSp>
          <p:nvCxnSpPr>
            <p:cNvPr id="76"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3819525" y="2993390"/>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82" name="Conector Reto 76"/>
          <p:cNvCxnSpPr/>
          <p:nvPr/>
        </p:nvCxnSpPr>
        <p:spPr>
          <a:xfrm>
            <a:off x="3883682" y="381175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37"/>
          <p:cNvCxnSpPr/>
          <p:nvPr/>
        </p:nvCxnSpPr>
        <p:spPr>
          <a:xfrm>
            <a:off x="3707199" y="441623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de Seta Reta 44"/>
          <p:cNvCxnSpPr/>
          <p:nvPr/>
        </p:nvCxnSpPr>
        <p:spPr>
          <a:xfrm>
            <a:off x="2450565" y="403681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5" name="Caixa de Texto 84"/>
              <p:cNvSpPr txBox="1"/>
              <p:nvPr/>
            </p:nvSpPr>
            <p:spPr>
              <a:xfrm>
                <a:off x="2419985" y="4098290"/>
                <a:ext cx="43878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5" name="Caixa de Texto 84"/>
              <p:cNvSpPr txBox="1">
                <a:spLocks noRot="1" noChangeAspect="1" noMove="1" noResize="1" noEditPoints="1" noAdjustHandles="1" noChangeArrowheads="1" noChangeShapeType="1" noTextEdit="1"/>
              </p:cNvSpPr>
              <p:nvPr/>
            </p:nvSpPr>
            <p:spPr>
              <a:xfrm>
                <a:off x="2419985" y="4098290"/>
                <a:ext cx="438785"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86" name="Caixa de Texto 85"/>
          <p:cNvSpPr txBox="1"/>
          <p:nvPr/>
        </p:nvSpPr>
        <p:spPr>
          <a:xfrm>
            <a:off x="962660" y="5231765"/>
            <a:ext cx="36576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88" name="Conector de Seta Reta 44"/>
          <p:cNvCxnSpPr/>
          <p:nvPr/>
        </p:nvCxnSpPr>
        <p:spPr>
          <a:xfrm rot="16200000">
            <a:off x="1235810" y="490993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9" name="Caixa de Texto 88"/>
              <p:cNvSpPr txBox="1"/>
              <p:nvPr/>
            </p:nvSpPr>
            <p:spPr>
              <a:xfrm>
                <a:off x="1187450" y="2967990"/>
                <a:ext cx="66929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89" name="Caixa de Texto 88"/>
              <p:cNvSpPr txBox="1">
                <a:spLocks noRot="1" noChangeAspect="1" noMove="1" noResize="1" noEditPoints="1" noAdjustHandles="1" noChangeArrowheads="1" noChangeShapeType="1" noTextEdit="1"/>
              </p:cNvSpPr>
              <p:nvPr/>
            </p:nvSpPr>
            <p:spPr>
              <a:xfrm>
                <a:off x="1187450" y="2967990"/>
                <a:ext cx="669290" cy="460375"/>
              </a:xfrm>
              <a:prstGeom prst="rect">
                <a:avLst/>
              </a:prstGeom>
              <a:blipFill rotWithShape="1">
                <a:blip r:embed="rId3"/>
                <a:stretch>
                  <a:fillRect/>
                </a:stretch>
              </a:blipFill>
            </p:spPr>
            <p:txBody>
              <a:bodyPr/>
              <a:lstStyle/>
              <a:p>
                <a:r>
                  <a:rPr lang="pt-BR" altLang="en-US">
                    <a:noFill/>
                  </a:rPr>
                  <a:t> </a:t>
                </a:r>
              </a:p>
            </p:txBody>
          </p:sp>
        </mc:Fallback>
      </mc:AlternateContent>
      <p:cxnSp>
        <p:nvCxnSpPr>
          <p:cNvPr id="90" name="Conector de Seta Reta 44"/>
          <p:cNvCxnSpPr/>
          <p:nvPr/>
        </p:nvCxnSpPr>
        <p:spPr>
          <a:xfrm rot="5400000" flipH="1">
            <a:off x="3895825" y="208545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91" name="Caixa de Texto 90"/>
          <p:cNvSpPr txBox="1"/>
          <p:nvPr/>
        </p:nvSpPr>
        <p:spPr>
          <a:xfrm>
            <a:off x="3554095" y="2040255"/>
            <a:ext cx="37719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0</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grpSp>
        <p:nvGrpSpPr>
          <p:cNvPr id="97" name="Grupo 96"/>
          <p:cNvGrpSpPr/>
          <p:nvPr/>
        </p:nvGrpSpPr>
        <p:grpSpPr>
          <a:xfrm rot="5400000" flipH="1">
            <a:off x="2215870" y="3913381"/>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prstDash val="solid"/>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92" name="Caixa de Texto 23"/>
          <p:cNvSpPr txBox="1"/>
          <p:nvPr/>
        </p:nvSpPr>
        <p:spPr>
          <a:xfrm>
            <a:off x="2964815" y="364744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93" name="Conector Reto 92"/>
          <p:cNvCxnSpPr/>
          <p:nvPr/>
        </p:nvCxnSpPr>
        <p:spPr>
          <a:xfrm flipH="1" flipV="1">
            <a:off x="1992630" y="4754880"/>
            <a:ext cx="972000" cy="0"/>
          </a:xfrm>
          <a:prstGeom prst="line">
            <a:avLst/>
          </a:prstGeom>
          <a:ln w="254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4" name="Conector Reto 76"/>
          <p:cNvCxnSpPr/>
          <p:nvPr/>
        </p:nvCxnSpPr>
        <p:spPr>
          <a:xfrm>
            <a:off x="2950867" y="2614777"/>
            <a:ext cx="0" cy="756000"/>
          </a:xfrm>
          <a:prstGeom prst="line">
            <a:avLst/>
          </a:prstGeom>
          <a:ln w="254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6" name="Conector Reto 76"/>
          <p:cNvCxnSpPr/>
          <p:nvPr/>
        </p:nvCxnSpPr>
        <p:spPr>
          <a:xfrm>
            <a:off x="1386227" y="390890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Caixa de Texto 23"/>
          <p:cNvSpPr txBox="1"/>
          <p:nvPr/>
        </p:nvSpPr>
        <p:spPr>
          <a:xfrm>
            <a:off x="5051425" y="3122295"/>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4" name="Caixa de Texto 13"/>
              <p:cNvSpPr txBox="1"/>
              <p:nvPr/>
            </p:nvSpPr>
            <p:spPr>
              <a:xfrm>
                <a:off x="6120130" y="4558665"/>
                <a:ext cx="3359150" cy="521970"/>
              </a:xfrm>
              <a:prstGeom prst="rect">
                <a:avLst/>
              </a:prstGeom>
              <a:noFill/>
              <a:ln w="53975">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4" name="Caixa de Texto 13"/>
              <p:cNvSpPr txBox="1">
                <a:spLocks noRot="1" noChangeAspect="1" noMove="1" noResize="1" noEditPoints="1" noAdjustHandles="1" noChangeArrowheads="1" noChangeShapeType="1" noTextEdit="1"/>
              </p:cNvSpPr>
              <p:nvPr/>
            </p:nvSpPr>
            <p:spPr>
              <a:xfrm>
                <a:off x="6120130" y="4558665"/>
                <a:ext cx="3359150" cy="521970"/>
              </a:xfrm>
              <a:prstGeom prst="rect">
                <a:avLst/>
              </a:prstGeom>
              <a:blipFill rotWithShape="1">
                <a:blip r:embed="rId4"/>
                <a:stretch>
                  <a:fillRect l="-813" t="-5231" r="-794" b="-5109"/>
                </a:stretch>
              </a:blipFill>
              <a:ln w="53975">
                <a:solidFill>
                  <a:srgbClr val="FFFF00"/>
                </a:solidFill>
              </a:ln>
            </p:spPr>
            <p:txBody>
              <a:bodyPr/>
              <a:lstStyle/>
              <a:p>
                <a:r>
                  <a:rPr lang="pt-BR" altLang="en-US">
                    <a:noFill/>
                  </a:rPr>
                  <a:t> </a:t>
                </a:r>
              </a:p>
            </p:txBody>
          </p:sp>
        </mc:Fallback>
      </mc:AlternateContent>
      <p:sp>
        <p:nvSpPr>
          <p:cNvPr id="99" name="CaixaDeTexto 47"/>
          <p:cNvSpPr txBox="1"/>
          <p:nvPr/>
        </p:nvSpPr>
        <p:spPr>
          <a:xfrm>
            <a:off x="4575089" y="2186583"/>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sp>
        <p:nvSpPr>
          <p:cNvPr id="6" name="CaixaDeTexto 45"/>
          <p:cNvSpPr txBox="1"/>
          <p:nvPr/>
        </p:nvSpPr>
        <p:spPr>
          <a:xfrm>
            <a:off x="5761990" y="1498600"/>
            <a:ext cx="5667375" cy="2707005"/>
          </a:xfrm>
          <a:prstGeom prst="rect">
            <a:avLst/>
          </a:prstGeom>
          <a:noFill/>
        </p:spPr>
        <p:txBody>
          <a:bodyPr wrap="square" rtlCol="0">
            <a:spAutoFit/>
          </a:bodyPr>
          <a:lstStyle/>
          <a:p>
            <a:pPr indent="0" algn="l">
              <a:spcBef>
                <a:spcPts val="600"/>
              </a:spcBef>
              <a:spcAft>
                <a:spcPts val="600"/>
              </a:spcAft>
              <a:buFont typeface="+mj-lt"/>
              <a:buNone/>
            </a:pPr>
            <a:r>
              <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Precisamos considerar r</a:t>
            </a:r>
            <a:r>
              <a:rPr lang="pt-BR" altLang="en-US" sz="32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para determinar a impedância de saída. Caso considerarmos R</a:t>
            </a:r>
            <a:r>
              <a:rPr lang="pt-BR" altLang="en-US" sz="32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endPar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 name="CaixaDeTexto 45"/>
          <p:cNvSpPr txBox="1"/>
          <p:nvPr/>
        </p:nvSpPr>
        <p:spPr>
          <a:xfrm>
            <a:off x="3162935" y="5307330"/>
            <a:ext cx="8361045" cy="1076325"/>
          </a:xfrm>
          <a:prstGeom prst="rect">
            <a:avLst/>
          </a:prstGeom>
          <a:noFill/>
        </p:spPr>
        <p:txBody>
          <a:bodyPr wrap="square" rtlCol="0">
            <a:spAutoFit/>
          </a:bodyPr>
          <a:lstStyle/>
          <a:p>
            <a:pPr indent="0" algn="l">
              <a:spcBef>
                <a:spcPts val="600"/>
              </a:spcBef>
              <a:spcAft>
                <a:spcPts val="600"/>
              </a:spcAft>
              <a:buFont typeface="+mj-lt"/>
              <a:buNone/>
            </a:pPr>
            <a:r>
              <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No caso de R</a:t>
            </a:r>
            <a:r>
              <a:rPr lang="pt-BR" altLang="en-US" sz="32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 </a:t>
            </a:r>
            <a:r>
              <a:rPr lang="pt-BR" altLang="en-US" sz="3200"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r>
              <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 a determinação da impedância de saída é mais complicado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9" name="Grupo 8"/>
          <p:cNvGrpSpPr/>
          <p:nvPr/>
        </p:nvGrpSpPr>
        <p:grpSpPr>
          <a:xfrm flipH="1">
            <a:off x="3843020" y="1987550"/>
            <a:ext cx="689610" cy="492125"/>
            <a:chOff x="6605" y="2904"/>
            <a:chExt cx="1455" cy="951"/>
          </a:xfrm>
        </p:grpSpPr>
        <p:pic>
          <p:nvPicPr>
            <p:cNvPr id="23" name="Imagem 22"/>
            <p:cNvPicPr>
              <a:picLocks noChangeAspect="1"/>
            </p:cNvPicPr>
            <p:nvPr/>
          </p:nvPicPr>
          <p:blipFill>
            <a:blip r:embed="rId5"/>
            <a:srcRect l="36795" t="32935" r="36077" b="45923"/>
            <a:stretch>
              <a:fillRect/>
            </a:stretch>
          </p:blipFill>
          <p:spPr>
            <a:xfrm flipV="1">
              <a:off x="6605" y="3080"/>
              <a:ext cx="844" cy="703"/>
            </a:xfrm>
            <a:prstGeom prst="rect">
              <a:avLst/>
            </a:prstGeom>
            <a:solidFill>
              <a:srgbClr val="FFFF00">
                <a:alpha val="0"/>
              </a:srgbClr>
            </a:solidFill>
          </p:spPr>
        </p:pic>
        <p:cxnSp>
          <p:nvCxnSpPr>
            <p:cNvPr id="29" name="Conector Reto 28"/>
            <p:cNvCxnSpPr/>
            <p:nvPr/>
          </p:nvCxnSpPr>
          <p:spPr>
            <a:xfrm flipV="1">
              <a:off x="7437" y="2904"/>
              <a:ext cx="618" cy="237"/>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7432" y="3609"/>
              <a:ext cx="629" cy="246"/>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04" name="CaixaDeTexto 45"/>
              <p:cNvSpPr txBox="1"/>
              <p:nvPr/>
            </p:nvSpPr>
            <p:spPr>
              <a:xfrm>
                <a:off x="698500" y="297180"/>
                <a:ext cx="10821670" cy="580707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Base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Resumo</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ganho de tensão: </a:t>
                </a:r>
                <a14:m>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(grande e positivo)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ganho de corrente: </a:t>
                </a:r>
                <a14:m>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oMath>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impedância de entrada: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 ser feito baixo)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impedância de saída: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(para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 valor alto)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04" name="CaixaDeTexto 45"/>
              <p:cNvSpPr txBox="1">
                <a:spLocks noRot="1" noChangeAspect="1" noMove="1" noResize="1" noEditPoints="1" noAdjustHandles="1" noChangeArrowheads="1" noChangeShapeType="1" noTextEdit="1"/>
              </p:cNvSpPr>
              <p:nvPr/>
            </p:nvSpPr>
            <p:spPr>
              <a:xfrm>
                <a:off x="698500" y="297180"/>
                <a:ext cx="10821670" cy="580707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1822450" y="297074"/>
            <a:ext cx="871791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Coletor Comum</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20" name="CaixaDeTexto 47"/>
          <p:cNvSpPr txBox="1"/>
          <p:nvPr/>
        </p:nvSpPr>
        <p:spPr>
          <a:xfrm>
            <a:off x="3603539" y="3421023"/>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122" name="Caixa de Texto 23"/>
          <p:cNvSpPr txBox="1"/>
          <p:nvPr/>
        </p:nvSpPr>
        <p:spPr>
          <a:xfrm>
            <a:off x="3893312" y="4161657"/>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sp>
        <p:nvSpPr>
          <p:cNvPr id="123" name="Caixa de Texto 23"/>
          <p:cNvSpPr txBox="1"/>
          <p:nvPr/>
        </p:nvSpPr>
        <p:spPr>
          <a:xfrm>
            <a:off x="2815690" y="4245092"/>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cxnSp>
        <p:nvCxnSpPr>
          <p:cNvPr id="131" name="Conector Reto 37"/>
          <p:cNvCxnSpPr/>
          <p:nvPr/>
        </p:nvCxnSpPr>
        <p:spPr>
          <a:xfrm>
            <a:off x="2536894" y="52779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1280401" y="2408142"/>
            <a:ext cx="2125197" cy="748570"/>
            <a:chOff x="8269252" y="2524505"/>
            <a:chExt cx="2125197"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269252" y="2532720"/>
              <a:ext cx="828000"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3123833" y="4373239"/>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2536925" y="257821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2381799" y="1246148"/>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6" name="Conector Reto 74"/>
          <p:cNvCxnSpPr/>
          <p:nvPr/>
        </p:nvCxnSpPr>
        <p:spPr>
          <a:xfrm>
            <a:off x="2714545" y="474430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2703866" y="382178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a:off x="2520732" y="4191958"/>
            <a:ext cx="387626" cy="552342"/>
            <a:chOff x="7555792" y="2647951"/>
            <a:chExt cx="387626" cy="552342"/>
          </a:xfrm>
          <a:solidFill>
            <a:srgbClr val="00B0F0">
              <a:alpha val="97000"/>
            </a:srgbClr>
          </a:solidFill>
        </p:grpSpPr>
        <p:sp>
          <p:nvSpPr>
            <p:cNvPr id="28" name="Elipse 2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 name="Conector Reto 11"/>
          <p:cNvCxnSpPr/>
          <p:nvPr/>
        </p:nvCxnSpPr>
        <p:spPr>
          <a:xfrm>
            <a:off x="3589655" y="510730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49"/>
          <p:cNvCxnSpPr/>
          <p:nvPr/>
        </p:nvCxnSpPr>
        <p:spPr>
          <a:xfrm>
            <a:off x="2703930" y="3864092"/>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Caixa de Texto 23"/>
          <p:cNvSpPr txBox="1"/>
          <p:nvPr/>
        </p:nvSpPr>
        <p:spPr>
          <a:xfrm>
            <a:off x="4000500" y="5278120"/>
            <a:ext cx="4553585" cy="107632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polarização com fontes de cocrrente</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cxnSp>
        <p:nvCxnSpPr>
          <p:cNvPr id="115" name="Conector Reto 114"/>
          <p:cNvCxnSpPr/>
          <p:nvPr/>
        </p:nvCxnSpPr>
        <p:spPr>
          <a:xfrm>
            <a:off x="3422619" y="386366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 name="Grupo 14"/>
          <p:cNvGrpSpPr/>
          <p:nvPr/>
        </p:nvGrpSpPr>
        <p:grpSpPr>
          <a:xfrm rot="16200000" flipH="1" flipV="1">
            <a:off x="621679" y="3308999"/>
            <a:ext cx="1127125" cy="485746"/>
            <a:chOff x="14922" y="4274"/>
            <a:chExt cx="1775" cy="801"/>
          </a:xfrm>
        </p:grpSpPr>
        <p:cxnSp>
          <p:nvCxnSpPr>
            <p:cNvPr id="17" name="Conector Reto 16"/>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8" name="Elipse 17"/>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19" name="Grupo 18"/>
          <p:cNvGrpSpPr/>
          <p:nvPr/>
        </p:nvGrpSpPr>
        <p:grpSpPr>
          <a:xfrm rot="10800000">
            <a:off x="1163955" y="2850515"/>
            <a:ext cx="1216025" cy="234950"/>
            <a:chOff x="4152748" y="3524056"/>
            <a:chExt cx="1274569" cy="255373"/>
          </a:xfrm>
        </p:grpSpPr>
        <p:cxnSp>
          <p:nvCxnSpPr>
            <p:cNvPr id="2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1" name="Retângulo 20"/>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2" name="Conector Reto 21"/>
          <p:cNvCxnSpPr/>
          <p:nvPr/>
        </p:nvCxnSpPr>
        <p:spPr>
          <a:xfrm>
            <a:off x="1012825" y="412877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Forma livre 31"/>
          <p:cNvSpPr/>
          <p:nvPr/>
        </p:nvSpPr>
        <p:spPr>
          <a:xfrm>
            <a:off x="1065956" y="3463311"/>
            <a:ext cx="237490" cy="32833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3" name="Conector Reto 32"/>
          <p:cNvCxnSpPr/>
          <p:nvPr/>
        </p:nvCxnSpPr>
        <p:spPr>
          <a:xfrm rot="5400000">
            <a:off x="3077059" y="385426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rot="5400000">
            <a:off x="3158339" y="384600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1303655" y="235331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5" name="CaixaDeTexto 47"/>
          <p:cNvSpPr txBox="1"/>
          <p:nvPr/>
        </p:nvSpPr>
        <p:spPr>
          <a:xfrm>
            <a:off x="514985" y="2988310"/>
            <a:ext cx="669925" cy="460375"/>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36" name="Grupo 35"/>
          <p:cNvGrpSpPr/>
          <p:nvPr/>
        </p:nvGrpSpPr>
        <p:grpSpPr>
          <a:xfrm rot="5400000">
            <a:off x="6188075" y="3715349"/>
            <a:ext cx="1783849" cy="748570"/>
            <a:chOff x="8610600" y="2524505"/>
            <a:chExt cx="1783849" cy="748570"/>
          </a:xfrm>
        </p:grpSpPr>
        <p:cxnSp>
          <p:nvCxnSpPr>
            <p:cNvPr id="37" name="Conector Reto 36"/>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55"/>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8" name="Grupo 57"/>
          <p:cNvGrpSpPr/>
          <p:nvPr/>
        </p:nvGrpSpPr>
        <p:grpSpPr>
          <a:xfrm rot="5400000" flipH="1">
            <a:off x="6806733" y="2678942"/>
            <a:ext cx="1274445" cy="234950"/>
            <a:chOff x="4152748" y="3524056"/>
            <a:chExt cx="1274569" cy="255373"/>
          </a:xfrm>
        </p:grpSpPr>
        <p:cxnSp>
          <p:nvCxnSpPr>
            <p:cNvPr id="59"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60" name="Retângulo 59"/>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1" name="Conector Reto 60"/>
          <p:cNvCxnSpPr/>
          <p:nvPr/>
        </p:nvCxnSpPr>
        <p:spPr>
          <a:xfrm>
            <a:off x="6689090" y="3481070"/>
            <a:ext cx="7448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Conector Reto 61"/>
          <p:cNvCxnSpPr/>
          <p:nvPr/>
        </p:nvCxnSpPr>
        <p:spPr>
          <a:xfrm>
            <a:off x="6704330" y="3481070"/>
            <a:ext cx="0" cy="621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7251034" y="49660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CaixaDeTexto 47"/>
          <p:cNvSpPr txBox="1"/>
          <p:nvPr/>
        </p:nvSpPr>
        <p:spPr>
          <a:xfrm>
            <a:off x="9962964" y="2938306"/>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73" name="CaixaDeTexto 47"/>
          <p:cNvSpPr txBox="1"/>
          <p:nvPr/>
        </p:nvSpPr>
        <p:spPr>
          <a:xfrm>
            <a:off x="7087235" y="1589405"/>
            <a:ext cx="854710" cy="521970"/>
          </a:xfrm>
          <a:prstGeom prst="rect">
            <a:avLst/>
          </a:prstGeom>
          <a:noFill/>
        </p:spPr>
        <p:txBody>
          <a:bodyPr wrap="square" rtlCol="0">
            <a:spAutoFit/>
          </a:bodyPr>
          <a:lstStyle/>
          <a:p>
            <a:r>
              <a:rPr lang="pt-BR" sz="2800" dirty="0" smtClean="0"/>
              <a:t>V</a:t>
            </a:r>
            <a:r>
              <a:rPr lang="pt-BR" sz="2800" baseline="-25000" dirty="0" smtClean="0"/>
              <a:t>CC</a:t>
            </a:r>
            <a:endParaRPr lang="pt-BR" sz="2800" dirty="0" smtClean="0"/>
          </a:p>
        </p:txBody>
      </p:sp>
      <p:sp>
        <p:nvSpPr>
          <p:cNvPr id="74" name="Caixa de Texto 23"/>
          <p:cNvSpPr txBox="1"/>
          <p:nvPr/>
        </p:nvSpPr>
        <p:spPr>
          <a:xfrm>
            <a:off x="6729122" y="2449580"/>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75" name="Caixa de Texto 23"/>
          <p:cNvSpPr txBox="1"/>
          <p:nvPr/>
        </p:nvSpPr>
        <p:spPr>
          <a:xfrm>
            <a:off x="9205595" y="3462655"/>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C2</a:t>
            </a:r>
            <a:endParaRPr lang="pt-BR" altLang="en-US" sz="2800" baseline="-25000" dirty="0">
              <a:latin typeface="Comic Sans MS" panose="030F0702030302020204" pitchFamily="66" charset="0"/>
              <a:cs typeface="Comic Sans MS" panose="030F0702030302020204" pitchFamily="66" charset="0"/>
            </a:endParaRPr>
          </a:p>
        </p:txBody>
      </p:sp>
      <p:grpSp>
        <p:nvGrpSpPr>
          <p:cNvPr id="76" name="Grupo 75"/>
          <p:cNvGrpSpPr/>
          <p:nvPr/>
        </p:nvGrpSpPr>
        <p:grpSpPr>
          <a:xfrm rot="5400000">
            <a:off x="7817485" y="3698839"/>
            <a:ext cx="1783849" cy="748570"/>
            <a:chOff x="8610600" y="2524505"/>
            <a:chExt cx="1783849" cy="748570"/>
          </a:xfrm>
        </p:grpSpPr>
        <p:cxnSp>
          <p:nvCxnSpPr>
            <p:cNvPr id="77" name="Conector Reto 76"/>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0" name="Conector Reto 79"/>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Conector Reto 80"/>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Conector Reto 8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3" name="Conector Reto 82"/>
          <p:cNvCxnSpPr/>
          <p:nvPr/>
        </p:nvCxnSpPr>
        <p:spPr>
          <a:xfrm>
            <a:off x="8881714" y="49660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83"/>
          <p:cNvCxnSpPr/>
          <p:nvPr/>
        </p:nvCxnSpPr>
        <p:spPr>
          <a:xfrm>
            <a:off x="7112000" y="4102735"/>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Conector de Seta Reta 84"/>
          <p:cNvCxnSpPr/>
          <p:nvPr/>
        </p:nvCxnSpPr>
        <p:spPr>
          <a:xfrm flipH="1">
            <a:off x="9205595" y="3462655"/>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8" name="Conector de Seta Reta 87"/>
          <p:cNvCxnSpPr/>
          <p:nvPr/>
        </p:nvCxnSpPr>
        <p:spPr>
          <a:xfrm flipH="1">
            <a:off x="6720205" y="226568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89" name="Caixa de Texto 23"/>
          <p:cNvSpPr txBox="1"/>
          <p:nvPr/>
        </p:nvSpPr>
        <p:spPr>
          <a:xfrm>
            <a:off x="6181752" y="2243840"/>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sp>
        <p:nvSpPr>
          <p:cNvPr id="90" name="Caixa de Texto 23"/>
          <p:cNvSpPr txBox="1"/>
          <p:nvPr/>
        </p:nvSpPr>
        <p:spPr>
          <a:xfrm>
            <a:off x="6413500" y="419798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91" name="Caixa de Texto 23"/>
          <p:cNvSpPr txBox="1"/>
          <p:nvPr/>
        </p:nvSpPr>
        <p:spPr>
          <a:xfrm>
            <a:off x="8096250" y="420687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92" name="CaixaDeTexto 47"/>
          <p:cNvSpPr txBox="1"/>
          <p:nvPr/>
        </p:nvSpPr>
        <p:spPr>
          <a:xfrm>
            <a:off x="8689154" y="1129191"/>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93" name="Grupo 92"/>
          <p:cNvGrpSpPr/>
          <p:nvPr/>
        </p:nvGrpSpPr>
        <p:grpSpPr>
          <a:xfrm rot="5400000">
            <a:off x="7816215" y="2096734"/>
            <a:ext cx="1783849" cy="748570"/>
            <a:chOff x="8610600" y="2524505"/>
            <a:chExt cx="1783849" cy="748570"/>
          </a:xfrm>
        </p:grpSpPr>
        <p:cxnSp>
          <p:nvCxnSpPr>
            <p:cNvPr id="94" name="Conector Reto 93"/>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6" name="Conector Reto 95"/>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7" name="Conector Reto 9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98" name="Conector Reto 97"/>
            <p:cNvCxnSpPr/>
            <p:nvPr/>
          </p:nvCxnSpPr>
          <p:spPr>
            <a:xfrm>
              <a:off x="8610600" y="2538153"/>
              <a:ext cx="484394" cy="0"/>
            </a:xfrm>
            <a:prstGeom prst="line">
              <a:avLst/>
            </a:prstGeom>
            <a:ln w="2540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cxnSp>
          <p:nvCxnSpPr>
            <p:cNvPr id="99" name="Conector Reto 98"/>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0" name="Conector Reto 99"/>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01" name="CaixaDeTexto 47"/>
          <p:cNvSpPr txBox="1"/>
          <p:nvPr/>
        </p:nvSpPr>
        <p:spPr>
          <a:xfrm>
            <a:off x="7746814" y="2305846"/>
            <a:ext cx="68516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Vin</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02" name="Grupo 101"/>
          <p:cNvGrpSpPr/>
          <p:nvPr/>
        </p:nvGrpSpPr>
        <p:grpSpPr>
          <a:xfrm rot="5400000" flipH="1">
            <a:off x="9494053" y="3856232"/>
            <a:ext cx="1274445" cy="234950"/>
            <a:chOff x="4152748" y="3524056"/>
            <a:chExt cx="1274569" cy="255373"/>
          </a:xfrm>
        </p:grpSpPr>
        <p:cxnSp>
          <p:nvCxnSpPr>
            <p:cNvPr id="10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1" name="Retângulo 12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4" name="Conector Reto 123"/>
          <p:cNvCxnSpPr/>
          <p:nvPr/>
        </p:nvCxnSpPr>
        <p:spPr>
          <a:xfrm>
            <a:off x="9054465" y="333311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Conector Reto 124"/>
          <p:cNvCxnSpPr/>
          <p:nvPr/>
        </p:nvCxnSpPr>
        <p:spPr>
          <a:xfrm rot="5400000">
            <a:off x="9899056" y="4724122"/>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Conector Reto 125"/>
          <p:cNvCxnSpPr/>
          <p:nvPr/>
        </p:nvCxnSpPr>
        <p:spPr>
          <a:xfrm>
            <a:off x="9963119" y="49660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Caixa de Texto 23"/>
          <p:cNvSpPr txBox="1"/>
          <p:nvPr/>
        </p:nvSpPr>
        <p:spPr>
          <a:xfrm>
            <a:off x="8096250" y="258762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128" name="Caixa de Texto 23"/>
          <p:cNvSpPr txBox="1"/>
          <p:nvPr/>
        </p:nvSpPr>
        <p:spPr>
          <a:xfrm>
            <a:off x="10214002" y="3681480"/>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29" name="Conector de Seta Reta 128"/>
          <p:cNvCxnSpPr/>
          <p:nvPr/>
        </p:nvCxnSpPr>
        <p:spPr>
          <a:xfrm flipH="1">
            <a:off x="10821035" y="3616325"/>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30" name="Caixa de Texto 23"/>
          <p:cNvSpPr txBox="1"/>
          <p:nvPr/>
        </p:nvSpPr>
        <p:spPr>
          <a:xfrm>
            <a:off x="10793095" y="3681730"/>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RL</a:t>
            </a:r>
            <a:endParaRPr lang="pt-BR" altLang="en-US" sz="2800" baseline="-25000" dirty="0">
              <a:latin typeface="Comic Sans MS" panose="030F0702030302020204" pitchFamily="66" charset="0"/>
              <a:cs typeface="Comic Sans MS" panose="030F0702030302020204" pitchFamily="66" charset="0"/>
            </a:endParaRPr>
          </a:p>
        </p:txBody>
      </p:sp>
      <p:cxnSp>
        <p:nvCxnSpPr>
          <p:cNvPr id="132" name="Conector de Seta Reta 131"/>
          <p:cNvCxnSpPr/>
          <p:nvPr/>
        </p:nvCxnSpPr>
        <p:spPr>
          <a:xfrm rot="16200000">
            <a:off x="8284017" y="1888683"/>
            <a:ext cx="0" cy="540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33" name="CaixaDeTexto 47"/>
          <p:cNvSpPr txBox="1"/>
          <p:nvPr/>
        </p:nvSpPr>
        <p:spPr>
          <a:xfrm>
            <a:off x="7941759" y="1722281"/>
            <a:ext cx="5943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Iin</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34" name="Conector Reto 133"/>
          <p:cNvCxnSpPr/>
          <p:nvPr/>
        </p:nvCxnSpPr>
        <p:spPr>
          <a:xfrm>
            <a:off x="9787859" y="333280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Conector Reto 134"/>
          <p:cNvCxnSpPr/>
          <p:nvPr/>
        </p:nvCxnSpPr>
        <p:spPr>
          <a:xfrm rot="5400000">
            <a:off x="9442299" y="332340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Conector Reto 135"/>
          <p:cNvCxnSpPr/>
          <p:nvPr/>
        </p:nvCxnSpPr>
        <p:spPr>
          <a:xfrm rot="5400000">
            <a:off x="9523579" y="331514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720725" y="297180"/>
            <a:ext cx="10799445" cy="1214755"/>
          </a:xfrm>
          <a:prstGeom prst="rect">
            <a:avLst/>
          </a:prstGeom>
          <a:noFill/>
        </p:spPr>
        <p:txBody>
          <a:bodyPr wrap="square" rtlCol="0">
            <a:spAutoFit/>
          </a:bodyPr>
          <a:lstStyle/>
          <a:p>
            <a:pPr indent="0" algn="l">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Coletor Comum: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0"/>
              </a:spcBef>
              <a:spcAft>
                <a:spcPts val="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Foi considerada uma carga R</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32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20" name="CaixaDeTexto 47"/>
          <p:cNvSpPr txBox="1"/>
          <p:nvPr/>
        </p:nvSpPr>
        <p:spPr>
          <a:xfrm>
            <a:off x="3712124" y="3969028"/>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122" name="Caixa de Texto 23"/>
          <p:cNvSpPr txBox="1"/>
          <p:nvPr/>
        </p:nvSpPr>
        <p:spPr>
          <a:xfrm>
            <a:off x="4001897" y="4709662"/>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sp>
        <p:nvSpPr>
          <p:cNvPr id="123" name="Caixa de Texto 23"/>
          <p:cNvSpPr txBox="1"/>
          <p:nvPr/>
        </p:nvSpPr>
        <p:spPr>
          <a:xfrm>
            <a:off x="2924275" y="4793097"/>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cxnSp>
        <p:nvCxnSpPr>
          <p:cNvPr id="131" name="Conector Reto 37"/>
          <p:cNvCxnSpPr/>
          <p:nvPr/>
        </p:nvCxnSpPr>
        <p:spPr>
          <a:xfrm>
            <a:off x="2645479" y="582593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1405496" y="2956147"/>
            <a:ext cx="2125197" cy="748570"/>
            <a:chOff x="8269252" y="2524505"/>
            <a:chExt cx="2125197"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269252" y="2532720"/>
              <a:ext cx="828000"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3232418" y="492124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2645510" y="312622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2468794" y="1807488"/>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6" name="Conector Reto 74"/>
          <p:cNvCxnSpPr/>
          <p:nvPr/>
        </p:nvCxnSpPr>
        <p:spPr>
          <a:xfrm>
            <a:off x="2823130" y="52923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2812451" y="436979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a:off x="2629317" y="4739963"/>
            <a:ext cx="387626" cy="552342"/>
            <a:chOff x="7555792" y="2647951"/>
            <a:chExt cx="387626" cy="552342"/>
          </a:xfrm>
          <a:solidFill>
            <a:srgbClr val="00B0F0">
              <a:alpha val="97000"/>
            </a:srgbClr>
          </a:solidFill>
        </p:grpSpPr>
        <p:sp>
          <p:nvSpPr>
            <p:cNvPr id="28" name="Elipse 2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 name="Conector Reto 11"/>
          <p:cNvCxnSpPr/>
          <p:nvPr/>
        </p:nvCxnSpPr>
        <p:spPr>
          <a:xfrm>
            <a:off x="3698240" y="565531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49"/>
          <p:cNvCxnSpPr/>
          <p:nvPr/>
        </p:nvCxnSpPr>
        <p:spPr>
          <a:xfrm>
            <a:off x="2812515" y="4412097"/>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Conector Reto 114"/>
          <p:cNvCxnSpPr/>
          <p:nvPr/>
        </p:nvCxnSpPr>
        <p:spPr>
          <a:xfrm>
            <a:off x="3531204" y="441167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 name="Grupo 14"/>
          <p:cNvGrpSpPr/>
          <p:nvPr/>
        </p:nvGrpSpPr>
        <p:grpSpPr>
          <a:xfrm rot="16200000" flipH="1" flipV="1">
            <a:off x="730264" y="3857004"/>
            <a:ext cx="1127125" cy="485746"/>
            <a:chOff x="14922" y="4274"/>
            <a:chExt cx="1775" cy="801"/>
          </a:xfrm>
        </p:grpSpPr>
        <p:cxnSp>
          <p:nvCxnSpPr>
            <p:cNvPr id="17" name="Conector Reto 16"/>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8" name="Elipse 17"/>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19" name="Grupo 18"/>
          <p:cNvGrpSpPr/>
          <p:nvPr/>
        </p:nvGrpSpPr>
        <p:grpSpPr>
          <a:xfrm rot="10800000">
            <a:off x="1272540" y="3398520"/>
            <a:ext cx="1216025" cy="234950"/>
            <a:chOff x="4152748" y="3524056"/>
            <a:chExt cx="1274569" cy="255373"/>
          </a:xfrm>
        </p:grpSpPr>
        <p:cxnSp>
          <p:nvCxnSpPr>
            <p:cNvPr id="2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1" name="Retângulo 20"/>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2" name="Conector Reto 21"/>
          <p:cNvCxnSpPr/>
          <p:nvPr/>
        </p:nvCxnSpPr>
        <p:spPr>
          <a:xfrm>
            <a:off x="1121410" y="467677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Forma livre 31"/>
          <p:cNvSpPr/>
          <p:nvPr/>
        </p:nvSpPr>
        <p:spPr>
          <a:xfrm>
            <a:off x="1174541" y="4011316"/>
            <a:ext cx="237490" cy="32833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3" name="Conector Reto 32"/>
          <p:cNvCxnSpPr/>
          <p:nvPr/>
        </p:nvCxnSpPr>
        <p:spPr>
          <a:xfrm rot="5400000">
            <a:off x="3185644" y="440226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rot="5400000">
            <a:off x="3266924" y="439401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1412240" y="290131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5" name="CaixaDeTexto 47"/>
          <p:cNvSpPr txBox="1"/>
          <p:nvPr/>
        </p:nvSpPr>
        <p:spPr>
          <a:xfrm>
            <a:off x="698414" y="3536593"/>
            <a:ext cx="476250" cy="460375"/>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sp>
        <p:nvSpPr>
          <p:cNvPr id="7" name="Retângulo arredondado 6"/>
          <p:cNvSpPr/>
          <p:nvPr/>
        </p:nvSpPr>
        <p:spPr>
          <a:xfrm>
            <a:off x="8634730" y="1941195"/>
            <a:ext cx="1561465" cy="247459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4"/>
          <p:cNvCxnSpPr/>
          <p:nvPr/>
        </p:nvCxnSpPr>
        <p:spPr>
          <a:xfrm>
            <a:off x="8979535" y="303530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8964930" y="420243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8968740" y="211328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8786495" y="2483485"/>
            <a:ext cx="387350" cy="552450"/>
            <a:chOff x="7555792" y="2647951"/>
            <a:chExt cx="387626" cy="552342"/>
          </a:xfrm>
          <a:solidFill>
            <a:srgbClr val="00B0F0">
              <a:alpha val="97000"/>
            </a:srgbClr>
          </a:solidFill>
        </p:grpSpPr>
        <p:sp>
          <p:nvSpPr>
            <p:cNvPr id="13" name="Elipse 1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8706485" y="313753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9992995" y="21062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8786495" y="43053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9" name="Caixa de Texto 28"/>
          <p:cNvSpPr txBox="1"/>
          <p:nvPr/>
        </p:nvSpPr>
        <p:spPr>
          <a:xfrm>
            <a:off x="8004810" y="340741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0" name="Conector Reto 29"/>
          <p:cNvCxnSpPr/>
          <p:nvPr/>
        </p:nvCxnSpPr>
        <p:spPr>
          <a:xfrm flipV="1">
            <a:off x="8961120" y="210629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40" name="Grupo 39"/>
          <p:cNvGrpSpPr/>
          <p:nvPr/>
        </p:nvGrpSpPr>
        <p:grpSpPr>
          <a:xfrm rot="5400000" flipH="1">
            <a:off x="8331200" y="3794125"/>
            <a:ext cx="1274445" cy="234950"/>
            <a:chOff x="4152748" y="3524056"/>
            <a:chExt cx="1274569" cy="255373"/>
          </a:xfrm>
        </p:grpSpPr>
        <p:cxnSp>
          <p:nvCxnSpPr>
            <p:cNvPr id="4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Retângulo 4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43" name="Caixa de Texto 42"/>
              <p:cNvSpPr txBox="1"/>
              <p:nvPr/>
            </p:nvSpPr>
            <p:spPr>
              <a:xfrm>
                <a:off x="8999220" y="359664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3" name="Caixa de Texto 42"/>
              <p:cNvSpPr txBox="1">
                <a:spLocks noRot="1" noChangeAspect="1" noMove="1" noResize="1" noEditPoints="1" noAdjustHandles="1" noChangeArrowheads="1" noChangeShapeType="1" noTextEdit="1"/>
              </p:cNvSpPr>
              <p:nvPr/>
            </p:nvSpPr>
            <p:spPr>
              <a:xfrm>
                <a:off x="8999220" y="3596640"/>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44" name="Grupo 43"/>
          <p:cNvGrpSpPr/>
          <p:nvPr/>
        </p:nvGrpSpPr>
        <p:grpSpPr>
          <a:xfrm flipH="1">
            <a:off x="7349658" y="3310132"/>
            <a:ext cx="1274445" cy="234950"/>
            <a:chOff x="4152748" y="3524056"/>
            <a:chExt cx="1274569" cy="255373"/>
          </a:xfrm>
        </p:grpSpPr>
        <p:cxnSp>
          <p:nvCxnSpPr>
            <p:cNvPr id="4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8810985" y="574348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7346456" y="340034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Elipse 64"/>
          <p:cNvSpPr/>
          <p:nvPr/>
        </p:nvSpPr>
        <p:spPr>
          <a:xfrm>
            <a:off x="7183755" y="402795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6" name="Forma livre 65"/>
          <p:cNvSpPr/>
          <p:nvPr/>
        </p:nvSpPr>
        <p:spPr>
          <a:xfrm>
            <a:off x="7232382" y="408475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rot="5400000">
            <a:off x="7042812" y="472110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7217135" y="505578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9500870" y="2106295"/>
            <a:ext cx="133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 de Texto 23"/>
          <p:cNvSpPr txBox="1"/>
          <p:nvPr/>
        </p:nvSpPr>
        <p:spPr>
          <a:xfrm>
            <a:off x="3808730" y="559625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05" name="Conector Reto 76"/>
          <p:cNvCxnSpPr/>
          <p:nvPr/>
        </p:nvCxnSpPr>
        <p:spPr>
          <a:xfrm>
            <a:off x="10826137" y="210614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37"/>
          <p:cNvCxnSpPr/>
          <p:nvPr/>
        </p:nvCxnSpPr>
        <p:spPr>
          <a:xfrm>
            <a:off x="10647749" y="268776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de Seta Reta 44"/>
          <p:cNvCxnSpPr/>
          <p:nvPr/>
        </p:nvCxnSpPr>
        <p:spPr>
          <a:xfrm>
            <a:off x="9434295" y="353516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8" name="Caixa de Texto 107"/>
              <p:cNvSpPr txBox="1"/>
              <p:nvPr/>
            </p:nvSpPr>
            <p:spPr>
              <a:xfrm>
                <a:off x="9403715" y="3596640"/>
                <a:ext cx="43878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8" name="Caixa de Texto 107"/>
              <p:cNvSpPr txBox="1">
                <a:spLocks noRot="1" noChangeAspect="1" noMove="1" noResize="1" noEditPoints="1" noAdjustHandles="1" noChangeArrowheads="1" noChangeShapeType="1" noTextEdit="1"/>
              </p:cNvSpPr>
              <p:nvPr/>
            </p:nvSpPr>
            <p:spPr>
              <a:xfrm>
                <a:off x="9403715" y="3596640"/>
                <a:ext cx="438785"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109" name="Caixa de Texto 108"/>
          <p:cNvSpPr txBox="1"/>
          <p:nvPr/>
        </p:nvSpPr>
        <p:spPr>
          <a:xfrm>
            <a:off x="7525385" y="3663315"/>
            <a:ext cx="83058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 </a:t>
            </a:r>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110" name="Conector de Seta Reta 44"/>
          <p:cNvCxnSpPr/>
          <p:nvPr/>
        </p:nvCxnSpPr>
        <p:spPr>
          <a:xfrm rot="16200000">
            <a:off x="7882355" y="330592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11" name="Caixa de Texto 110"/>
              <p:cNvSpPr txBox="1"/>
              <p:nvPr/>
            </p:nvSpPr>
            <p:spPr>
              <a:xfrm>
                <a:off x="8232140" y="2214245"/>
                <a:ext cx="66929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11" name="Caixa de Texto 110"/>
              <p:cNvSpPr txBox="1">
                <a:spLocks noRot="1" noChangeAspect="1" noMove="1" noResize="1" noEditPoints="1" noAdjustHandles="1" noChangeArrowheads="1" noChangeShapeType="1" noTextEdit="1"/>
              </p:cNvSpPr>
              <p:nvPr/>
            </p:nvSpPr>
            <p:spPr>
              <a:xfrm>
                <a:off x="8232140" y="2214245"/>
                <a:ext cx="669290" cy="46037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114" name="Grupo 113"/>
          <p:cNvGrpSpPr/>
          <p:nvPr/>
        </p:nvGrpSpPr>
        <p:grpSpPr>
          <a:xfrm rot="5400000" flipH="1">
            <a:off x="9212935" y="3411731"/>
            <a:ext cx="1476000" cy="234950"/>
            <a:chOff x="3945271" y="3524056"/>
            <a:chExt cx="1476144" cy="255373"/>
          </a:xfrm>
        </p:grpSpPr>
        <p:cxnSp>
          <p:nvCxnSpPr>
            <p:cNvPr id="116"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7" name="Retângulo 11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18" name="Caixa de Texto 23"/>
          <p:cNvSpPr txBox="1"/>
          <p:nvPr/>
        </p:nvSpPr>
        <p:spPr>
          <a:xfrm>
            <a:off x="9937750" y="314579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19" name="Conector Reto 118"/>
          <p:cNvCxnSpPr/>
          <p:nvPr/>
        </p:nvCxnSpPr>
        <p:spPr>
          <a:xfrm flipH="1" flipV="1">
            <a:off x="8976360" y="4253230"/>
            <a:ext cx="97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Conector Reto 76"/>
          <p:cNvCxnSpPr/>
          <p:nvPr/>
        </p:nvCxnSpPr>
        <p:spPr>
          <a:xfrm>
            <a:off x="9949202" y="2113127"/>
            <a:ext cx="0" cy="75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CaixaDeTexto 47"/>
          <p:cNvSpPr txBox="1"/>
          <p:nvPr/>
        </p:nvSpPr>
        <p:spPr>
          <a:xfrm>
            <a:off x="6855374" y="3650258"/>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sp>
        <p:nvSpPr>
          <p:cNvPr id="150" name="Caixa de Texto 23"/>
          <p:cNvSpPr txBox="1"/>
          <p:nvPr/>
        </p:nvSpPr>
        <p:spPr>
          <a:xfrm>
            <a:off x="8976360" y="4843145"/>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2" name="CaixaDeTexto 47"/>
          <p:cNvSpPr txBox="1"/>
          <p:nvPr/>
        </p:nvSpPr>
        <p:spPr>
          <a:xfrm>
            <a:off x="8402869" y="4337328"/>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53" name="Grupo 152"/>
          <p:cNvGrpSpPr/>
          <p:nvPr/>
        </p:nvGrpSpPr>
        <p:grpSpPr>
          <a:xfrm rot="5400000" flipH="1">
            <a:off x="8334375" y="5001895"/>
            <a:ext cx="1274445" cy="234950"/>
            <a:chOff x="4152748" y="3524056"/>
            <a:chExt cx="1274569" cy="255373"/>
          </a:xfrm>
        </p:grpSpPr>
        <p:cxnSp>
          <p:nvCxnSpPr>
            <p:cNvPr id="1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5" name="Retângulo 1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6" name="Caixa de Texto 23"/>
          <p:cNvSpPr txBox="1"/>
          <p:nvPr/>
        </p:nvSpPr>
        <p:spPr>
          <a:xfrm>
            <a:off x="7525385" y="286893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698500" y="297180"/>
            <a:ext cx="10821670" cy="1645285"/>
          </a:xfrm>
          <a:prstGeom prst="rect">
            <a:avLst/>
          </a:prstGeom>
          <a:noFill/>
        </p:spPr>
        <p:txBody>
          <a:bodyPr wrap="square" rtlCol="0">
            <a:spAutoFit/>
          </a:bodyPr>
          <a:lstStyle/>
          <a:p>
            <a:pPr indent="0" algn="l">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Coletor Comum: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0"/>
              </a:spcBef>
              <a:spcAft>
                <a:spcPts val="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Redesenhamos o circuito, para simplificar montagem das equações </a:t>
            </a:r>
            <a:r>
              <a:rPr lang="pt-BR" altLang="en-US" sz="32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20" name="CaixaDeTexto 47"/>
          <p:cNvSpPr txBox="1"/>
          <p:nvPr/>
        </p:nvSpPr>
        <p:spPr>
          <a:xfrm>
            <a:off x="3965489" y="3742333"/>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122" name="Caixa de Texto 23"/>
          <p:cNvSpPr txBox="1"/>
          <p:nvPr/>
        </p:nvSpPr>
        <p:spPr>
          <a:xfrm>
            <a:off x="4255262" y="4482967"/>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sp>
        <p:nvSpPr>
          <p:cNvPr id="123" name="Caixa de Texto 23"/>
          <p:cNvSpPr txBox="1"/>
          <p:nvPr/>
        </p:nvSpPr>
        <p:spPr>
          <a:xfrm>
            <a:off x="3177640" y="4566402"/>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cxnSp>
        <p:nvCxnSpPr>
          <p:cNvPr id="131" name="Conector Reto 37"/>
          <p:cNvCxnSpPr/>
          <p:nvPr/>
        </p:nvCxnSpPr>
        <p:spPr>
          <a:xfrm>
            <a:off x="2898844" y="559924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1642351" y="2729452"/>
            <a:ext cx="2125197" cy="748570"/>
            <a:chOff x="8269252" y="2524505"/>
            <a:chExt cx="2125197"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269252" y="2532720"/>
              <a:ext cx="828000"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3485783" y="4694549"/>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2898875" y="289952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2733589" y="1580793"/>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6" name="Conector Reto 74"/>
          <p:cNvCxnSpPr/>
          <p:nvPr/>
        </p:nvCxnSpPr>
        <p:spPr>
          <a:xfrm>
            <a:off x="3076495" y="506561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3065816" y="414309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a:off x="2882682" y="4513268"/>
            <a:ext cx="387626" cy="552342"/>
            <a:chOff x="7555792" y="2647951"/>
            <a:chExt cx="387626" cy="552342"/>
          </a:xfrm>
          <a:solidFill>
            <a:srgbClr val="00B0F0">
              <a:alpha val="97000"/>
            </a:srgbClr>
          </a:solidFill>
        </p:grpSpPr>
        <p:sp>
          <p:nvSpPr>
            <p:cNvPr id="28" name="Elipse 2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 name="Conector Reto 11"/>
          <p:cNvCxnSpPr/>
          <p:nvPr/>
        </p:nvCxnSpPr>
        <p:spPr>
          <a:xfrm>
            <a:off x="3951605" y="542861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49"/>
          <p:cNvCxnSpPr/>
          <p:nvPr/>
        </p:nvCxnSpPr>
        <p:spPr>
          <a:xfrm>
            <a:off x="3065880" y="4185402"/>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Conector Reto 114"/>
          <p:cNvCxnSpPr/>
          <p:nvPr/>
        </p:nvCxnSpPr>
        <p:spPr>
          <a:xfrm>
            <a:off x="3784569" y="418497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 name="Grupo 14"/>
          <p:cNvGrpSpPr/>
          <p:nvPr/>
        </p:nvGrpSpPr>
        <p:grpSpPr>
          <a:xfrm rot="16200000" flipH="1" flipV="1">
            <a:off x="983629" y="3630309"/>
            <a:ext cx="1127125" cy="485746"/>
            <a:chOff x="14922" y="4274"/>
            <a:chExt cx="1775" cy="801"/>
          </a:xfrm>
        </p:grpSpPr>
        <p:cxnSp>
          <p:nvCxnSpPr>
            <p:cNvPr id="17" name="Conector Reto 16"/>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8" name="Elipse 17"/>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19" name="Grupo 18"/>
          <p:cNvGrpSpPr/>
          <p:nvPr/>
        </p:nvGrpSpPr>
        <p:grpSpPr>
          <a:xfrm rot="10800000">
            <a:off x="1525905" y="3171825"/>
            <a:ext cx="1216025" cy="234950"/>
            <a:chOff x="4152748" y="3524056"/>
            <a:chExt cx="1274569" cy="255373"/>
          </a:xfrm>
        </p:grpSpPr>
        <p:cxnSp>
          <p:nvCxnSpPr>
            <p:cNvPr id="2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1" name="Retângulo 20"/>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2" name="Conector Reto 21"/>
          <p:cNvCxnSpPr/>
          <p:nvPr/>
        </p:nvCxnSpPr>
        <p:spPr>
          <a:xfrm>
            <a:off x="1374775" y="445008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Forma livre 31"/>
          <p:cNvSpPr/>
          <p:nvPr/>
        </p:nvSpPr>
        <p:spPr>
          <a:xfrm>
            <a:off x="1427906" y="3784621"/>
            <a:ext cx="237490" cy="32833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3" name="Conector Reto 32"/>
          <p:cNvCxnSpPr/>
          <p:nvPr/>
        </p:nvCxnSpPr>
        <p:spPr>
          <a:xfrm rot="5400000">
            <a:off x="3439009" y="417557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rot="5400000">
            <a:off x="3520289" y="416731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1665605" y="267462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5" name="CaixaDeTexto 47"/>
          <p:cNvSpPr txBox="1"/>
          <p:nvPr/>
        </p:nvSpPr>
        <p:spPr>
          <a:xfrm>
            <a:off x="951779" y="3309898"/>
            <a:ext cx="476250" cy="460375"/>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sp>
        <p:nvSpPr>
          <p:cNvPr id="7" name="Retângulo arredondado 6"/>
          <p:cNvSpPr/>
          <p:nvPr/>
        </p:nvSpPr>
        <p:spPr>
          <a:xfrm>
            <a:off x="8634730" y="1941195"/>
            <a:ext cx="1561465" cy="247459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4"/>
          <p:cNvCxnSpPr/>
          <p:nvPr/>
        </p:nvCxnSpPr>
        <p:spPr>
          <a:xfrm>
            <a:off x="8979535" y="303530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8964930" y="420243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8954135" y="211328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8786495" y="2483485"/>
            <a:ext cx="387350" cy="552450"/>
            <a:chOff x="7555792" y="2647951"/>
            <a:chExt cx="387626" cy="552342"/>
          </a:xfrm>
          <a:solidFill>
            <a:srgbClr val="00B0F0">
              <a:alpha val="97000"/>
            </a:srgbClr>
          </a:solidFill>
        </p:grpSpPr>
        <p:sp>
          <p:nvSpPr>
            <p:cNvPr id="13" name="Elipse 1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8706485" y="313753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9992995" y="21062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8786495" y="43053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9" name="Caixa de Texto 28"/>
          <p:cNvSpPr txBox="1"/>
          <p:nvPr/>
        </p:nvSpPr>
        <p:spPr>
          <a:xfrm>
            <a:off x="8004810" y="340741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0" name="Conector Reto 29"/>
          <p:cNvCxnSpPr/>
          <p:nvPr/>
        </p:nvCxnSpPr>
        <p:spPr>
          <a:xfrm flipV="1">
            <a:off x="8961120" y="210629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40" name="Grupo 39"/>
          <p:cNvGrpSpPr/>
          <p:nvPr/>
        </p:nvGrpSpPr>
        <p:grpSpPr>
          <a:xfrm rot="5400000" flipH="1">
            <a:off x="8317865" y="3794125"/>
            <a:ext cx="1274445" cy="234950"/>
            <a:chOff x="4152748" y="3524056"/>
            <a:chExt cx="1274569" cy="255373"/>
          </a:xfrm>
        </p:grpSpPr>
        <p:cxnSp>
          <p:nvCxnSpPr>
            <p:cNvPr id="4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Retângulo 4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43" name="Caixa de Texto 42"/>
              <p:cNvSpPr txBox="1"/>
              <p:nvPr/>
            </p:nvSpPr>
            <p:spPr>
              <a:xfrm>
                <a:off x="8999220" y="359664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3" name="Caixa de Texto 42"/>
              <p:cNvSpPr txBox="1">
                <a:spLocks noRot="1" noChangeAspect="1" noMove="1" noResize="1" noEditPoints="1" noAdjustHandles="1" noChangeArrowheads="1" noChangeShapeType="1" noTextEdit="1"/>
              </p:cNvSpPr>
              <p:nvPr/>
            </p:nvSpPr>
            <p:spPr>
              <a:xfrm>
                <a:off x="8999220" y="3596640"/>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44" name="Grupo 43"/>
          <p:cNvGrpSpPr/>
          <p:nvPr/>
        </p:nvGrpSpPr>
        <p:grpSpPr>
          <a:xfrm flipH="1">
            <a:off x="7349658" y="3310132"/>
            <a:ext cx="1274445" cy="234950"/>
            <a:chOff x="4152748" y="3524056"/>
            <a:chExt cx="1274569" cy="255373"/>
          </a:xfrm>
        </p:grpSpPr>
        <p:cxnSp>
          <p:nvCxnSpPr>
            <p:cNvPr id="4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8810985" y="574348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9500870" y="2106295"/>
            <a:ext cx="133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 de Texto 23"/>
          <p:cNvSpPr txBox="1"/>
          <p:nvPr/>
        </p:nvSpPr>
        <p:spPr>
          <a:xfrm>
            <a:off x="4062095" y="536956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05" name="Conector Reto 76"/>
          <p:cNvCxnSpPr/>
          <p:nvPr/>
        </p:nvCxnSpPr>
        <p:spPr>
          <a:xfrm>
            <a:off x="10826137" y="210614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37"/>
          <p:cNvCxnSpPr/>
          <p:nvPr/>
        </p:nvCxnSpPr>
        <p:spPr>
          <a:xfrm>
            <a:off x="10662989" y="268776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de Seta Reta 44"/>
          <p:cNvCxnSpPr/>
          <p:nvPr/>
        </p:nvCxnSpPr>
        <p:spPr>
          <a:xfrm>
            <a:off x="9434295" y="353516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8" name="Caixa de Texto 107"/>
              <p:cNvSpPr txBox="1"/>
              <p:nvPr/>
            </p:nvSpPr>
            <p:spPr>
              <a:xfrm>
                <a:off x="9403715" y="3596640"/>
                <a:ext cx="43878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8" name="Caixa de Texto 107"/>
              <p:cNvSpPr txBox="1">
                <a:spLocks noRot="1" noChangeAspect="1" noMove="1" noResize="1" noEditPoints="1" noAdjustHandles="1" noChangeArrowheads="1" noChangeShapeType="1" noTextEdit="1"/>
              </p:cNvSpPr>
              <p:nvPr/>
            </p:nvSpPr>
            <p:spPr>
              <a:xfrm>
                <a:off x="9403715" y="3596640"/>
                <a:ext cx="438785"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109" name="Caixa de Texto 108"/>
          <p:cNvSpPr txBox="1"/>
          <p:nvPr/>
        </p:nvSpPr>
        <p:spPr>
          <a:xfrm>
            <a:off x="7525385" y="3663315"/>
            <a:ext cx="83058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 </a:t>
            </a:r>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110" name="Conector de Seta Reta 44"/>
          <p:cNvCxnSpPr/>
          <p:nvPr/>
        </p:nvCxnSpPr>
        <p:spPr>
          <a:xfrm rot="16200000">
            <a:off x="7882355" y="330592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11" name="Caixa de Texto 110"/>
              <p:cNvSpPr txBox="1"/>
              <p:nvPr/>
            </p:nvSpPr>
            <p:spPr>
              <a:xfrm>
                <a:off x="8232140" y="2214245"/>
                <a:ext cx="66929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11" name="Caixa de Texto 110"/>
              <p:cNvSpPr txBox="1">
                <a:spLocks noRot="1" noChangeAspect="1" noMove="1" noResize="1" noEditPoints="1" noAdjustHandles="1" noChangeArrowheads="1" noChangeShapeType="1" noTextEdit="1"/>
              </p:cNvSpPr>
              <p:nvPr/>
            </p:nvSpPr>
            <p:spPr>
              <a:xfrm>
                <a:off x="8232140" y="2214245"/>
                <a:ext cx="669290" cy="46037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114" name="Grupo 113"/>
          <p:cNvGrpSpPr/>
          <p:nvPr/>
        </p:nvGrpSpPr>
        <p:grpSpPr>
          <a:xfrm rot="5400000" flipH="1">
            <a:off x="9211030" y="4854451"/>
            <a:ext cx="1476000" cy="234950"/>
            <a:chOff x="3945271" y="3524056"/>
            <a:chExt cx="1476144" cy="255373"/>
          </a:xfrm>
        </p:grpSpPr>
        <p:cxnSp>
          <p:nvCxnSpPr>
            <p:cNvPr id="116"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7" name="Retângulo 11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18" name="Caixa de Texto 23"/>
          <p:cNvSpPr txBox="1"/>
          <p:nvPr/>
        </p:nvSpPr>
        <p:spPr>
          <a:xfrm>
            <a:off x="10092690" y="4566285"/>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19" name="Conector Reto 118"/>
          <p:cNvCxnSpPr/>
          <p:nvPr/>
        </p:nvCxnSpPr>
        <p:spPr>
          <a:xfrm flipH="1" flipV="1">
            <a:off x="8976360" y="4253230"/>
            <a:ext cx="97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 name="Grupo 3"/>
          <p:cNvGrpSpPr/>
          <p:nvPr/>
        </p:nvGrpSpPr>
        <p:grpSpPr>
          <a:xfrm>
            <a:off x="6855460" y="3400425"/>
            <a:ext cx="682625" cy="1655445"/>
            <a:chOff x="10796" y="5355"/>
            <a:chExt cx="1075" cy="2607"/>
          </a:xfrm>
        </p:grpSpPr>
        <p:cxnSp>
          <p:nvCxnSpPr>
            <p:cNvPr id="64" name="Conector Reto 63"/>
            <p:cNvCxnSpPr/>
            <p:nvPr/>
          </p:nvCxnSpPr>
          <p:spPr>
            <a:xfrm>
              <a:off x="11569" y="5355"/>
              <a:ext cx="0" cy="110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Elipse 64"/>
            <p:cNvSpPr/>
            <p:nvPr/>
          </p:nvSpPr>
          <p:spPr>
            <a:xfrm>
              <a:off x="11313" y="6343"/>
              <a:ext cx="559" cy="65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6" name="Forma livre 65"/>
            <p:cNvSpPr/>
            <p:nvPr/>
          </p:nvSpPr>
          <p:spPr>
            <a:xfrm>
              <a:off x="11390" y="6433"/>
              <a:ext cx="407" cy="517"/>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rot="5400000">
              <a:off x="11091" y="7435"/>
              <a:ext cx="100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11366" y="7962"/>
              <a:ext cx="4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CaixaDeTexto 47"/>
            <p:cNvSpPr txBox="1"/>
            <p:nvPr/>
          </p:nvSpPr>
          <p:spPr>
            <a:xfrm>
              <a:off x="10796" y="5748"/>
              <a:ext cx="750" cy="72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grpSp>
      <p:sp>
        <p:nvSpPr>
          <p:cNvPr id="150" name="Caixa de Texto 23"/>
          <p:cNvSpPr txBox="1"/>
          <p:nvPr/>
        </p:nvSpPr>
        <p:spPr>
          <a:xfrm>
            <a:off x="8976360" y="4843145"/>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2" name="CaixaDeTexto 47"/>
          <p:cNvSpPr txBox="1"/>
          <p:nvPr/>
        </p:nvSpPr>
        <p:spPr>
          <a:xfrm>
            <a:off x="8402869" y="4337328"/>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53" name="Grupo 152"/>
          <p:cNvGrpSpPr/>
          <p:nvPr/>
        </p:nvGrpSpPr>
        <p:grpSpPr>
          <a:xfrm rot="5400000" flipH="1">
            <a:off x="8317865" y="5001895"/>
            <a:ext cx="1274445" cy="234950"/>
            <a:chOff x="4152748" y="3524056"/>
            <a:chExt cx="1274569" cy="255373"/>
          </a:xfrm>
        </p:grpSpPr>
        <p:cxnSp>
          <p:nvCxnSpPr>
            <p:cNvPr id="1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5" name="Retângulo 1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6" name="Caixa de Texto 23"/>
          <p:cNvSpPr txBox="1"/>
          <p:nvPr/>
        </p:nvSpPr>
        <p:spPr>
          <a:xfrm>
            <a:off x="7525385" y="286893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3" name="Conector Reto 2"/>
          <p:cNvCxnSpPr/>
          <p:nvPr/>
        </p:nvCxnSpPr>
        <p:spPr>
          <a:xfrm>
            <a:off x="9805395" y="570983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698500" y="297180"/>
            <a:ext cx="10821670" cy="129159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Coletor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ganho de tensão </a:t>
            </a:r>
            <a:r>
              <a:rPr lang="pt-BR" altLang="en-US" sz="32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Retângulo arredondado 6"/>
          <p:cNvSpPr/>
          <p:nvPr/>
        </p:nvSpPr>
        <p:spPr>
          <a:xfrm>
            <a:off x="2085975" y="1968500"/>
            <a:ext cx="1561465" cy="247459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4"/>
          <p:cNvCxnSpPr/>
          <p:nvPr/>
        </p:nvCxnSpPr>
        <p:spPr>
          <a:xfrm>
            <a:off x="2430780" y="30626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2416175" y="422973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2420620" y="214058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2221230" y="2510790"/>
            <a:ext cx="387350" cy="552450"/>
            <a:chOff x="7555792" y="2647951"/>
            <a:chExt cx="387626" cy="552342"/>
          </a:xfrm>
          <a:solidFill>
            <a:srgbClr val="00B0F0">
              <a:alpha val="97000"/>
            </a:srgbClr>
          </a:solidFill>
        </p:grpSpPr>
        <p:sp>
          <p:nvSpPr>
            <p:cNvPr id="13" name="Elipse 1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2157730" y="316484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3444240" y="21336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2237740" y="433260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9" name="Caixa de Texto 28"/>
          <p:cNvSpPr txBox="1"/>
          <p:nvPr/>
        </p:nvSpPr>
        <p:spPr>
          <a:xfrm>
            <a:off x="1456055" y="343471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0" name="Conector Reto 29"/>
          <p:cNvCxnSpPr/>
          <p:nvPr/>
        </p:nvCxnSpPr>
        <p:spPr>
          <a:xfrm flipV="1">
            <a:off x="2412365" y="213360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40" name="Grupo 39"/>
          <p:cNvGrpSpPr/>
          <p:nvPr/>
        </p:nvGrpSpPr>
        <p:grpSpPr>
          <a:xfrm rot="5400000" flipH="1">
            <a:off x="1769110" y="3821430"/>
            <a:ext cx="1274445" cy="234950"/>
            <a:chOff x="4152748" y="3524056"/>
            <a:chExt cx="1274569" cy="255373"/>
          </a:xfrm>
        </p:grpSpPr>
        <p:cxnSp>
          <p:nvCxnSpPr>
            <p:cNvPr id="4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Retângulo 4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43" name="Caixa de Texto 42"/>
              <p:cNvSpPr txBox="1"/>
              <p:nvPr/>
            </p:nvSpPr>
            <p:spPr>
              <a:xfrm>
                <a:off x="2450465" y="362394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3" name="Caixa de Texto 42"/>
              <p:cNvSpPr txBox="1">
                <a:spLocks noRot="1" noChangeAspect="1" noMove="1" noResize="1" noEditPoints="1" noAdjustHandles="1" noChangeArrowheads="1" noChangeShapeType="1" noTextEdit="1"/>
              </p:cNvSpPr>
              <p:nvPr/>
            </p:nvSpPr>
            <p:spPr>
              <a:xfrm>
                <a:off x="2450465" y="3623945"/>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44" name="Grupo 43"/>
          <p:cNvGrpSpPr/>
          <p:nvPr/>
        </p:nvGrpSpPr>
        <p:grpSpPr>
          <a:xfrm flipH="1">
            <a:off x="800903" y="3337437"/>
            <a:ext cx="1274445" cy="234950"/>
            <a:chOff x="4152748" y="3524056"/>
            <a:chExt cx="1274569" cy="255373"/>
          </a:xfrm>
        </p:grpSpPr>
        <p:cxnSp>
          <p:nvCxnSpPr>
            <p:cNvPr id="4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2262230" y="577079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784366" y="344098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Elipse 64"/>
          <p:cNvSpPr/>
          <p:nvPr/>
        </p:nvSpPr>
        <p:spPr>
          <a:xfrm>
            <a:off x="621665" y="406859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6" name="Forma livre 65"/>
          <p:cNvSpPr/>
          <p:nvPr/>
        </p:nvSpPr>
        <p:spPr>
          <a:xfrm>
            <a:off x="670292" y="412539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rot="5400000">
            <a:off x="480722" y="476174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655045" y="509642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2952115" y="2133600"/>
            <a:ext cx="133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ector Reto 76"/>
          <p:cNvCxnSpPr/>
          <p:nvPr/>
        </p:nvCxnSpPr>
        <p:spPr>
          <a:xfrm>
            <a:off x="4277382" y="213344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37"/>
          <p:cNvCxnSpPr/>
          <p:nvPr/>
        </p:nvCxnSpPr>
        <p:spPr>
          <a:xfrm>
            <a:off x="4114234" y="273158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de Seta Reta 44"/>
          <p:cNvCxnSpPr/>
          <p:nvPr/>
        </p:nvCxnSpPr>
        <p:spPr>
          <a:xfrm>
            <a:off x="2885540" y="3562467"/>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8" name="Caixa de Texto 107"/>
              <p:cNvSpPr txBox="1"/>
              <p:nvPr/>
            </p:nvSpPr>
            <p:spPr>
              <a:xfrm>
                <a:off x="2854960" y="3623945"/>
                <a:ext cx="43878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8" name="Caixa de Texto 107"/>
              <p:cNvSpPr txBox="1">
                <a:spLocks noRot="1" noChangeAspect="1" noMove="1" noResize="1" noEditPoints="1" noAdjustHandles="1" noChangeArrowheads="1" noChangeShapeType="1" noTextEdit="1"/>
              </p:cNvSpPr>
              <p:nvPr/>
            </p:nvSpPr>
            <p:spPr>
              <a:xfrm>
                <a:off x="2854960" y="3623945"/>
                <a:ext cx="438785"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109" name="Caixa de Texto 108"/>
          <p:cNvSpPr txBox="1"/>
          <p:nvPr/>
        </p:nvSpPr>
        <p:spPr>
          <a:xfrm>
            <a:off x="976630" y="3690620"/>
            <a:ext cx="83058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 </a:t>
            </a:r>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110" name="Conector de Seta Reta 44"/>
          <p:cNvCxnSpPr/>
          <p:nvPr/>
        </p:nvCxnSpPr>
        <p:spPr>
          <a:xfrm rot="16200000">
            <a:off x="1333600" y="333323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11" name="Caixa de Texto 110"/>
              <p:cNvSpPr txBox="1"/>
              <p:nvPr/>
            </p:nvSpPr>
            <p:spPr>
              <a:xfrm>
                <a:off x="1683385" y="2241550"/>
                <a:ext cx="66929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11" name="Caixa de Texto 110"/>
              <p:cNvSpPr txBox="1">
                <a:spLocks noRot="1" noChangeAspect="1" noMove="1" noResize="1" noEditPoints="1" noAdjustHandles="1" noChangeArrowheads="1" noChangeShapeType="1" noTextEdit="1"/>
              </p:cNvSpPr>
              <p:nvPr/>
            </p:nvSpPr>
            <p:spPr>
              <a:xfrm>
                <a:off x="1683385" y="2241550"/>
                <a:ext cx="669290" cy="46037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114" name="Grupo 113"/>
          <p:cNvGrpSpPr/>
          <p:nvPr/>
        </p:nvGrpSpPr>
        <p:grpSpPr>
          <a:xfrm rot="5400000" flipH="1">
            <a:off x="2662275" y="4881756"/>
            <a:ext cx="1476000" cy="234950"/>
            <a:chOff x="3945271" y="3524056"/>
            <a:chExt cx="1476144" cy="255373"/>
          </a:xfrm>
        </p:grpSpPr>
        <p:cxnSp>
          <p:nvCxnSpPr>
            <p:cNvPr id="116"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7" name="Retângulo 11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18" name="Caixa de Texto 23"/>
          <p:cNvSpPr txBox="1"/>
          <p:nvPr/>
        </p:nvSpPr>
        <p:spPr>
          <a:xfrm>
            <a:off x="3543935" y="459359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19" name="Conector Reto 118"/>
          <p:cNvCxnSpPr/>
          <p:nvPr/>
        </p:nvCxnSpPr>
        <p:spPr>
          <a:xfrm flipH="1" flipV="1">
            <a:off x="2427605" y="4280535"/>
            <a:ext cx="97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CaixaDeTexto 47"/>
          <p:cNvSpPr txBox="1"/>
          <p:nvPr/>
        </p:nvSpPr>
        <p:spPr>
          <a:xfrm>
            <a:off x="293284" y="3690898"/>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sp>
        <p:nvSpPr>
          <p:cNvPr id="150" name="Caixa de Texto 23"/>
          <p:cNvSpPr txBox="1"/>
          <p:nvPr/>
        </p:nvSpPr>
        <p:spPr>
          <a:xfrm>
            <a:off x="2427605" y="4870450"/>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2" name="CaixaDeTexto 47"/>
          <p:cNvSpPr txBox="1"/>
          <p:nvPr/>
        </p:nvSpPr>
        <p:spPr>
          <a:xfrm>
            <a:off x="1543599" y="4769763"/>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53" name="Grupo 152"/>
          <p:cNvGrpSpPr/>
          <p:nvPr/>
        </p:nvGrpSpPr>
        <p:grpSpPr>
          <a:xfrm rot="5400000" flipH="1">
            <a:off x="1769110" y="5029200"/>
            <a:ext cx="1274445" cy="234950"/>
            <a:chOff x="4152748" y="3524056"/>
            <a:chExt cx="1274569" cy="255373"/>
          </a:xfrm>
        </p:grpSpPr>
        <p:cxnSp>
          <p:nvCxnSpPr>
            <p:cNvPr id="1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5" name="Retângulo 1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6" name="Caixa de Texto 23"/>
          <p:cNvSpPr txBox="1"/>
          <p:nvPr/>
        </p:nvSpPr>
        <p:spPr>
          <a:xfrm>
            <a:off x="976630" y="289623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3" name="Conector Reto 2"/>
          <p:cNvCxnSpPr/>
          <p:nvPr/>
        </p:nvCxnSpPr>
        <p:spPr>
          <a:xfrm>
            <a:off x="3256640" y="57371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 name="Caixa de Texto 3"/>
              <p:cNvSpPr txBox="1"/>
              <p:nvPr/>
            </p:nvSpPr>
            <p:spPr>
              <a:xfrm>
                <a:off x="5711190" y="1872615"/>
                <a:ext cx="5077460"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5711190" y="1872615"/>
                <a:ext cx="5077460" cy="52197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 de Texto 4"/>
              <p:cNvSpPr txBox="1"/>
              <p:nvPr/>
            </p:nvSpPr>
            <p:spPr>
              <a:xfrm>
                <a:off x="5585460" y="2628265"/>
                <a:ext cx="5934710" cy="9683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5585460" y="2628265"/>
                <a:ext cx="5934710" cy="96837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1" name="Caixa de Texto 30"/>
              <p:cNvSpPr txBox="1"/>
              <p:nvPr/>
            </p:nvSpPr>
            <p:spPr>
              <a:xfrm>
                <a:off x="5419090" y="3874770"/>
                <a:ext cx="5934710" cy="9810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1" name="Caixa de Texto 30"/>
              <p:cNvSpPr txBox="1">
                <a:spLocks noRot="1" noChangeAspect="1" noMove="1" noResize="1" noEditPoints="1" noAdjustHandles="1" noChangeArrowheads="1" noChangeShapeType="1" noTextEdit="1"/>
              </p:cNvSpPr>
              <p:nvPr/>
            </p:nvSpPr>
            <p:spPr>
              <a:xfrm>
                <a:off x="5419090" y="3874770"/>
                <a:ext cx="5934710" cy="981075"/>
              </a:xfrm>
              <a:prstGeom prst="rect">
                <a:avLst/>
              </a:prstGeom>
              <a:blipFill rotWithShape="1">
                <a:blip r:embed="rId6"/>
                <a:stretch>
                  <a:fillRect/>
                </a:stretch>
              </a:blipFill>
            </p:spPr>
            <p:txBody>
              <a:bodyPr/>
              <a:lstStyle/>
              <a:p>
                <a:r>
                  <a:rPr lang="pt-BR" altLang="en-US">
                    <a:noFill/>
                  </a:rPr>
                  <a:t> </a:t>
                </a:r>
              </a:p>
            </p:txBody>
          </p:sp>
        </mc:Fallback>
      </mc:AlternateContent>
      <p:sp>
        <p:nvSpPr>
          <p:cNvPr id="36" name="Forma livre 35"/>
          <p:cNvSpPr/>
          <p:nvPr/>
        </p:nvSpPr>
        <p:spPr>
          <a:xfrm flipV="1">
            <a:off x="1995170" y="4658360"/>
            <a:ext cx="294005" cy="884555"/>
          </a:xfrm>
          <a:custGeom>
            <a:avLst/>
            <a:gdLst>
              <a:gd name="connisteX0" fmla="*/ 280677 w 294012"/>
              <a:gd name="connsiteY0" fmla="*/ 884555 h 884555"/>
              <a:gd name="connisteX1" fmla="*/ 62872 w 294012"/>
              <a:gd name="connsiteY1" fmla="*/ 734695 h 884555"/>
              <a:gd name="connisteX2" fmla="*/ 8262 w 294012"/>
              <a:gd name="connsiteY2" fmla="*/ 327025 h 884555"/>
              <a:gd name="connisteX3" fmla="*/ 171457 w 294012"/>
              <a:gd name="connsiteY3" fmla="*/ 67945 h 884555"/>
              <a:gd name="connisteX4" fmla="*/ 294012 w 294012"/>
              <a:gd name="connsiteY4" fmla="*/ 0 h 8845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294012" h="884555">
                <a:moveTo>
                  <a:pt x="280677" y="884555"/>
                </a:moveTo>
                <a:cubicBezTo>
                  <a:pt x="238132" y="862965"/>
                  <a:pt x="117482" y="846455"/>
                  <a:pt x="62872" y="734695"/>
                </a:cubicBezTo>
                <a:cubicBezTo>
                  <a:pt x="8262" y="622935"/>
                  <a:pt x="-13328" y="460375"/>
                  <a:pt x="8262" y="327025"/>
                </a:cubicBezTo>
                <a:cubicBezTo>
                  <a:pt x="29852" y="193675"/>
                  <a:pt x="114307" y="133350"/>
                  <a:pt x="171457" y="67945"/>
                </a:cubicBezTo>
                <a:cubicBezTo>
                  <a:pt x="228607" y="2540"/>
                  <a:pt x="273057" y="8255"/>
                  <a:pt x="294012" y="0"/>
                </a:cubicBezTo>
              </a:path>
            </a:pathLst>
          </a:custGeom>
          <a:noFill/>
          <a:ln w="25400">
            <a:solidFill>
              <a:srgbClr val="C00000"/>
            </a:solidFill>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37" name="Caixa de Texto 36"/>
              <p:cNvSpPr txBox="1"/>
              <p:nvPr/>
            </p:nvSpPr>
            <p:spPr>
              <a:xfrm>
                <a:off x="3444240" y="5247005"/>
                <a:ext cx="8498205" cy="9810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7" name="Caixa de Texto 36"/>
              <p:cNvSpPr txBox="1">
                <a:spLocks noRot="1" noChangeAspect="1" noMove="1" noResize="1" noEditPoints="1" noAdjustHandles="1" noChangeArrowheads="1" noChangeShapeType="1" noTextEdit="1"/>
              </p:cNvSpPr>
              <p:nvPr/>
            </p:nvSpPr>
            <p:spPr>
              <a:xfrm>
                <a:off x="3444240" y="5247005"/>
                <a:ext cx="8498205" cy="981075"/>
              </a:xfrm>
              <a:prstGeom prst="rect">
                <a:avLst/>
              </a:prstGeom>
              <a:blipFill rotWithShape="1">
                <a:blip r:embed="rId7"/>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698500" y="297180"/>
            <a:ext cx="10821670" cy="129159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Coletor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ganho de tensão </a:t>
            </a:r>
            <a:r>
              <a:rPr lang="pt-BR" altLang="en-US" sz="32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Retângulo arredondado 6"/>
          <p:cNvSpPr/>
          <p:nvPr/>
        </p:nvSpPr>
        <p:spPr>
          <a:xfrm>
            <a:off x="2085975" y="1968500"/>
            <a:ext cx="1561465" cy="247459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4"/>
          <p:cNvCxnSpPr/>
          <p:nvPr/>
        </p:nvCxnSpPr>
        <p:spPr>
          <a:xfrm>
            <a:off x="2430780" y="30626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2416175" y="422973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2419985" y="214058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2237740" y="2510790"/>
            <a:ext cx="387350" cy="552450"/>
            <a:chOff x="7555792" y="2647951"/>
            <a:chExt cx="387626" cy="552342"/>
          </a:xfrm>
          <a:solidFill>
            <a:srgbClr val="00B0F0">
              <a:alpha val="97000"/>
            </a:srgbClr>
          </a:solidFill>
        </p:grpSpPr>
        <p:sp>
          <p:nvSpPr>
            <p:cNvPr id="13" name="Elipse 1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2157730" y="316484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3444240" y="21336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2237740" y="433260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9" name="Caixa de Texto 28"/>
          <p:cNvSpPr txBox="1"/>
          <p:nvPr/>
        </p:nvSpPr>
        <p:spPr>
          <a:xfrm>
            <a:off x="1456055" y="343471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0" name="Conector Reto 29"/>
          <p:cNvCxnSpPr/>
          <p:nvPr/>
        </p:nvCxnSpPr>
        <p:spPr>
          <a:xfrm flipV="1">
            <a:off x="2412365" y="213360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40" name="Grupo 39"/>
          <p:cNvGrpSpPr/>
          <p:nvPr/>
        </p:nvGrpSpPr>
        <p:grpSpPr>
          <a:xfrm rot="5400000" flipH="1">
            <a:off x="1769110" y="3821430"/>
            <a:ext cx="1274445" cy="234950"/>
            <a:chOff x="4152748" y="3524056"/>
            <a:chExt cx="1274569" cy="255373"/>
          </a:xfrm>
        </p:grpSpPr>
        <p:cxnSp>
          <p:nvCxnSpPr>
            <p:cNvPr id="4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Retângulo 4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43" name="Caixa de Texto 42"/>
              <p:cNvSpPr txBox="1"/>
              <p:nvPr/>
            </p:nvSpPr>
            <p:spPr>
              <a:xfrm>
                <a:off x="2450465" y="362394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3" name="Caixa de Texto 42"/>
              <p:cNvSpPr txBox="1">
                <a:spLocks noRot="1" noChangeAspect="1" noMove="1" noResize="1" noEditPoints="1" noAdjustHandles="1" noChangeArrowheads="1" noChangeShapeType="1" noTextEdit="1"/>
              </p:cNvSpPr>
              <p:nvPr/>
            </p:nvSpPr>
            <p:spPr>
              <a:xfrm>
                <a:off x="2450465" y="3623945"/>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44" name="Grupo 43"/>
          <p:cNvGrpSpPr/>
          <p:nvPr/>
        </p:nvGrpSpPr>
        <p:grpSpPr>
          <a:xfrm flipH="1">
            <a:off x="800903" y="3337437"/>
            <a:ext cx="1274445" cy="234950"/>
            <a:chOff x="4152748" y="3524056"/>
            <a:chExt cx="1274569" cy="255373"/>
          </a:xfrm>
        </p:grpSpPr>
        <p:cxnSp>
          <p:nvCxnSpPr>
            <p:cNvPr id="4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2262230" y="577079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784366" y="344098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Elipse 64"/>
          <p:cNvSpPr/>
          <p:nvPr/>
        </p:nvSpPr>
        <p:spPr>
          <a:xfrm>
            <a:off x="621665" y="406859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6" name="Forma livre 65"/>
          <p:cNvSpPr/>
          <p:nvPr/>
        </p:nvSpPr>
        <p:spPr>
          <a:xfrm>
            <a:off x="670292" y="412539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rot="5400000">
            <a:off x="480722" y="476174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655045" y="509642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2952115" y="2133600"/>
            <a:ext cx="133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flipV="1">
            <a:off x="769620" y="344614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ector Reto 76"/>
          <p:cNvCxnSpPr/>
          <p:nvPr/>
        </p:nvCxnSpPr>
        <p:spPr>
          <a:xfrm>
            <a:off x="4277382" y="213344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37"/>
          <p:cNvCxnSpPr/>
          <p:nvPr/>
        </p:nvCxnSpPr>
        <p:spPr>
          <a:xfrm>
            <a:off x="4114234" y="27150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de Seta Reta 44"/>
          <p:cNvCxnSpPr/>
          <p:nvPr/>
        </p:nvCxnSpPr>
        <p:spPr>
          <a:xfrm>
            <a:off x="2885540" y="3562467"/>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8" name="Caixa de Texto 107"/>
              <p:cNvSpPr txBox="1"/>
              <p:nvPr/>
            </p:nvSpPr>
            <p:spPr>
              <a:xfrm>
                <a:off x="2854960" y="3623945"/>
                <a:ext cx="43878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8" name="Caixa de Texto 107"/>
              <p:cNvSpPr txBox="1">
                <a:spLocks noRot="1" noChangeAspect="1" noMove="1" noResize="1" noEditPoints="1" noAdjustHandles="1" noChangeArrowheads="1" noChangeShapeType="1" noTextEdit="1"/>
              </p:cNvSpPr>
              <p:nvPr/>
            </p:nvSpPr>
            <p:spPr>
              <a:xfrm>
                <a:off x="2854960" y="3623945"/>
                <a:ext cx="438785"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109" name="Caixa de Texto 108"/>
          <p:cNvSpPr txBox="1"/>
          <p:nvPr/>
        </p:nvSpPr>
        <p:spPr>
          <a:xfrm>
            <a:off x="976630" y="3690620"/>
            <a:ext cx="83058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 </a:t>
            </a:r>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110" name="Conector de Seta Reta 44"/>
          <p:cNvCxnSpPr/>
          <p:nvPr/>
        </p:nvCxnSpPr>
        <p:spPr>
          <a:xfrm rot="16200000">
            <a:off x="1333600" y="333323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11" name="Caixa de Texto 110"/>
              <p:cNvSpPr txBox="1"/>
              <p:nvPr/>
            </p:nvSpPr>
            <p:spPr>
              <a:xfrm>
                <a:off x="1683385" y="2241550"/>
                <a:ext cx="66929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11" name="Caixa de Texto 110"/>
              <p:cNvSpPr txBox="1">
                <a:spLocks noRot="1" noChangeAspect="1" noMove="1" noResize="1" noEditPoints="1" noAdjustHandles="1" noChangeArrowheads="1" noChangeShapeType="1" noTextEdit="1"/>
              </p:cNvSpPr>
              <p:nvPr/>
            </p:nvSpPr>
            <p:spPr>
              <a:xfrm>
                <a:off x="1683385" y="2241550"/>
                <a:ext cx="669290" cy="46037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114" name="Grupo 113"/>
          <p:cNvGrpSpPr/>
          <p:nvPr/>
        </p:nvGrpSpPr>
        <p:grpSpPr>
          <a:xfrm rot="5400000" flipH="1">
            <a:off x="2662275" y="4881756"/>
            <a:ext cx="1476000" cy="234950"/>
            <a:chOff x="3945271" y="3524056"/>
            <a:chExt cx="1476144" cy="255373"/>
          </a:xfrm>
        </p:grpSpPr>
        <p:cxnSp>
          <p:nvCxnSpPr>
            <p:cNvPr id="116"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7" name="Retângulo 11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18" name="Caixa de Texto 23"/>
          <p:cNvSpPr txBox="1"/>
          <p:nvPr/>
        </p:nvSpPr>
        <p:spPr>
          <a:xfrm>
            <a:off x="3543935" y="459359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19" name="Conector Reto 118"/>
          <p:cNvCxnSpPr/>
          <p:nvPr/>
        </p:nvCxnSpPr>
        <p:spPr>
          <a:xfrm flipH="1" flipV="1">
            <a:off x="2427605" y="4280535"/>
            <a:ext cx="97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CaixaDeTexto 47"/>
          <p:cNvSpPr txBox="1"/>
          <p:nvPr/>
        </p:nvSpPr>
        <p:spPr>
          <a:xfrm>
            <a:off x="293284" y="3690898"/>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sp>
        <p:nvSpPr>
          <p:cNvPr id="150" name="Caixa de Texto 23"/>
          <p:cNvSpPr txBox="1"/>
          <p:nvPr/>
        </p:nvSpPr>
        <p:spPr>
          <a:xfrm>
            <a:off x="2427605" y="4870450"/>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2" name="CaixaDeTexto 47"/>
          <p:cNvSpPr txBox="1"/>
          <p:nvPr/>
        </p:nvSpPr>
        <p:spPr>
          <a:xfrm>
            <a:off x="1543599" y="4769763"/>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53" name="Grupo 152"/>
          <p:cNvGrpSpPr/>
          <p:nvPr/>
        </p:nvGrpSpPr>
        <p:grpSpPr>
          <a:xfrm rot="5400000" flipH="1">
            <a:off x="1769110" y="5029200"/>
            <a:ext cx="1274445" cy="234950"/>
            <a:chOff x="4152748" y="3524056"/>
            <a:chExt cx="1274569" cy="255373"/>
          </a:xfrm>
        </p:grpSpPr>
        <p:cxnSp>
          <p:nvCxnSpPr>
            <p:cNvPr id="1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5" name="Retângulo 1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6" name="Caixa de Texto 23"/>
          <p:cNvSpPr txBox="1"/>
          <p:nvPr/>
        </p:nvSpPr>
        <p:spPr>
          <a:xfrm>
            <a:off x="976630" y="289623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3" name="Conector Reto 2"/>
          <p:cNvCxnSpPr/>
          <p:nvPr/>
        </p:nvCxnSpPr>
        <p:spPr>
          <a:xfrm>
            <a:off x="3256640" y="57371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Forma livre 35"/>
          <p:cNvSpPr/>
          <p:nvPr/>
        </p:nvSpPr>
        <p:spPr>
          <a:xfrm flipV="1">
            <a:off x="1995170" y="4658360"/>
            <a:ext cx="294005" cy="884555"/>
          </a:xfrm>
          <a:custGeom>
            <a:avLst/>
            <a:gdLst>
              <a:gd name="connisteX0" fmla="*/ 280677 w 294012"/>
              <a:gd name="connsiteY0" fmla="*/ 884555 h 884555"/>
              <a:gd name="connisteX1" fmla="*/ 62872 w 294012"/>
              <a:gd name="connsiteY1" fmla="*/ 734695 h 884555"/>
              <a:gd name="connisteX2" fmla="*/ 8262 w 294012"/>
              <a:gd name="connsiteY2" fmla="*/ 327025 h 884555"/>
              <a:gd name="connisteX3" fmla="*/ 171457 w 294012"/>
              <a:gd name="connsiteY3" fmla="*/ 67945 h 884555"/>
              <a:gd name="connisteX4" fmla="*/ 294012 w 294012"/>
              <a:gd name="connsiteY4" fmla="*/ 0 h 8845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294012" h="884555">
                <a:moveTo>
                  <a:pt x="280677" y="884555"/>
                </a:moveTo>
                <a:cubicBezTo>
                  <a:pt x="238132" y="862965"/>
                  <a:pt x="117482" y="846455"/>
                  <a:pt x="62872" y="734695"/>
                </a:cubicBezTo>
                <a:cubicBezTo>
                  <a:pt x="8262" y="622935"/>
                  <a:pt x="-13328" y="460375"/>
                  <a:pt x="8262" y="327025"/>
                </a:cubicBezTo>
                <a:cubicBezTo>
                  <a:pt x="29852" y="193675"/>
                  <a:pt x="114307" y="133350"/>
                  <a:pt x="171457" y="67945"/>
                </a:cubicBezTo>
                <a:cubicBezTo>
                  <a:pt x="228607" y="2540"/>
                  <a:pt x="273057" y="8255"/>
                  <a:pt x="294012" y="0"/>
                </a:cubicBezTo>
              </a:path>
            </a:pathLst>
          </a:custGeom>
          <a:noFill/>
          <a:ln w="25400">
            <a:solidFill>
              <a:srgbClr val="C00000"/>
            </a:solidFill>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37" name="Caixa de Texto 36"/>
              <p:cNvSpPr txBox="1"/>
              <p:nvPr/>
            </p:nvSpPr>
            <p:spPr>
              <a:xfrm>
                <a:off x="5247640" y="1675765"/>
                <a:ext cx="6716395" cy="9810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7" name="Caixa de Texto 36"/>
              <p:cNvSpPr txBox="1">
                <a:spLocks noRot="1" noChangeAspect="1" noMove="1" noResize="1" noEditPoints="1" noAdjustHandles="1" noChangeArrowheads="1" noChangeShapeType="1" noTextEdit="1"/>
              </p:cNvSpPr>
              <p:nvPr/>
            </p:nvSpPr>
            <p:spPr>
              <a:xfrm>
                <a:off x="5247640" y="1675765"/>
                <a:ext cx="6716395" cy="98107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 de Texto 5"/>
              <p:cNvSpPr txBox="1"/>
              <p:nvPr/>
            </p:nvSpPr>
            <p:spPr>
              <a:xfrm>
                <a:off x="5344160" y="3103245"/>
                <a:ext cx="6009640" cy="981075"/>
              </a:xfrm>
              <a:prstGeom prst="rect">
                <a:avLst/>
              </a:prstGeom>
              <a:noFill/>
              <a:ln w="38100">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5344160" y="3103245"/>
                <a:ext cx="6009640" cy="981075"/>
              </a:xfrm>
              <a:prstGeom prst="rect">
                <a:avLst/>
              </a:prstGeom>
              <a:blipFill rotWithShape="1">
                <a:blip r:embed="rId5"/>
                <a:stretch>
                  <a:fillRect l="-317" t="-1942" r="-317" b="-1942"/>
                </a:stretch>
              </a:blipFill>
              <a:ln w="38100">
                <a:solidFill>
                  <a:srgbClr val="FFFF00"/>
                </a:solidFill>
              </a:ln>
            </p:spPr>
            <p:txBody>
              <a:bodyPr/>
              <a:lstStyle/>
              <a:p>
                <a:r>
                  <a:rPr lang="pt-BR" altLang="en-US">
                    <a:noFill/>
                  </a:rPr>
                  <a:t> </a:t>
                </a:r>
              </a:p>
            </p:txBody>
          </p:sp>
        </mc:Fallback>
      </mc:AlternateContent>
      <p:sp>
        <p:nvSpPr>
          <p:cNvPr id="31" name="Caixa de Texto 23"/>
          <p:cNvSpPr txBox="1"/>
          <p:nvPr/>
        </p:nvSpPr>
        <p:spPr>
          <a:xfrm>
            <a:off x="4277360" y="4332605"/>
            <a:ext cx="7800340" cy="953135"/>
          </a:xfrm>
          <a:prstGeom prst="rect">
            <a:avLst/>
          </a:prstGeom>
          <a:noFill/>
        </p:spPr>
        <p:txBody>
          <a:bodyPr wrap="square" rtlCol="0">
            <a:spAutoFit/>
          </a:bodyPr>
          <a:lstStyle/>
          <a:p>
            <a:pPr algn="l"/>
            <a:r>
              <a:rPr lang="pt-BR" altLang="en-US" sz="2800" b="1" dirty="0" smtClean="0">
                <a:solidFill>
                  <a:schemeClr val="tx1"/>
                </a:solidFill>
                <a:latin typeface="Comic Sans MS" panose="030F0702030302020204" pitchFamily="66" charset="0"/>
                <a:cs typeface="Comic Sans MS" panose="030F0702030302020204" pitchFamily="66" charset="0"/>
              </a:rPr>
              <a:t>O valor de r</a:t>
            </a:r>
            <a:r>
              <a:rPr lang="pt-BR" altLang="en-US" sz="2800" b="1" baseline="-25000" dirty="0" smtClean="0">
                <a:solidFill>
                  <a:schemeClr val="tx1"/>
                </a:solidFill>
                <a:latin typeface="Comic Sans MS" panose="030F0702030302020204" pitchFamily="66" charset="0"/>
                <a:cs typeface="Comic Sans MS" panose="030F0702030302020204" pitchFamily="66" charset="0"/>
              </a:rPr>
              <a:t>e</a:t>
            </a:r>
            <a:r>
              <a:rPr lang="pt-BR" altLang="en-US" sz="2800" b="1" dirty="0" smtClean="0">
                <a:solidFill>
                  <a:schemeClr val="tx1"/>
                </a:solidFill>
                <a:latin typeface="Comic Sans MS" panose="030F0702030302020204" pitchFamily="66" charset="0"/>
                <a:cs typeface="Comic Sans MS" panose="030F0702030302020204" pitchFamily="66" charset="0"/>
              </a:rPr>
              <a:t> é normalmente pequeno, o que acarreta  </a:t>
            </a:r>
            <a:endParaRPr lang="pt-BR" altLang="en-US" sz="28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 name="Caixa de Texto 4"/>
              <p:cNvSpPr txBox="1"/>
              <p:nvPr/>
            </p:nvSpPr>
            <p:spPr>
              <a:xfrm>
                <a:off x="4952365" y="5330825"/>
                <a:ext cx="6009640" cy="981075"/>
              </a:xfrm>
              <a:prstGeom prst="rect">
                <a:avLst/>
              </a:prstGeom>
              <a:noFill/>
              <a:ln w="38100">
                <a:noFill/>
              </a:ln>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4952365" y="5330825"/>
                <a:ext cx="6009640" cy="981075"/>
              </a:xfrm>
              <a:prstGeom prst="rect">
                <a:avLst/>
              </a:prstGeom>
              <a:blipFill rotWithShape="1">
                <a:blip r:embed="rId6"/>
                <a:stretch>
                  <a:fillRect/>
                </a:stretch>
              </a:blipFill>
              <a:ln w="3810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698500" y="297180"/>
            <a:ext cx="10821670" cy="129159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Coletor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ganho de corrente </a:t>
            </a:r>
            <a:r>
              <a:rPr lang="pt-BR" altLang="en-US" sz="32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Retângulo arredondado 6"/>
          <p:cNvSpPr/>
          <p:nvPr/>
        </p:nvSpPr>
        <p:spPr>
          <a:xfrm>
            <a:off x="2085975" y="1968500"/>
            <a:ext cx="1561465" cy="247459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4"/>
          <p:cNvCxnSpPr/>
          <p:nvPr/>
        </p:nvCxnSpPr>
        <p:spPr>
          <a:xfrm>
            <a:off x="2430780" y="30626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2416175" y="422973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2419985" y="214058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2237740" y="2510790"/>
            <a:ext cx="387350" cy="552450"/>
            <a:chOff x="7555792" y="2647951"/>
            <a:chExt cx="387626" cy="552342"/>
          </a:xfrm>
          <a:solidFill>
            <a:srgbClr val="00B0F0">
              <a:alpha val="97000"/>
            </a:srgbClr>
          </a:solidFill>
        </p:grpSpPr>
        <p:sp>
          <p:nvSpPr>
            <p:cNvPr id="13" name="Elipse 1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2157730" y="316484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3444240" y="21336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2237740" y="433260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9" name="Caixa de Texto 28"/>
          <p:cNvSpPr txBox="1"/>
          <p:nvPr/>
        </p:nvSpPr>
        <p:spPr>
          <a:xfrm>
            <a:off x="1456055" y="343471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0" name="Conector Reto 29"/>
          <p:cNvCxnSpPr/>
          <p:nvPr/>
        </p:nvCxnSpPr>
        <p:spPr>
          <a:xfrm flipV="1">
            <a:off x="2412365" y="213360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40" name="Grupo 39"/>
          <p:cNvGrpSpPr/>
          <p:nvPr/>
        </p:nvGrpSpPr>
        <p:grpSpPr>
          <a:xfrm rot="5400000" flipH="1">
            <a:off x="1769110" y="3821430"/>
            <a:ext cx="1274445" cy="234950"/>
            <a:chOff x="4152748" y="3524056"/>
            <a:chExt cx="1274569" cy="255373"/>
          </a:xfrm>
        </p:grpSpPr>
        <p:cxnSp>
          <p:nvCxnSpPr>
            <p:cNvPr id="4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Retângulo 4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43" name="Caixa de Texto 42"/>
              <p:cNvSpPr txBox="1"/>
              <p:nvPr/>
            </p:nvSpPr>
            <p:spPr>
              <a:xfrm>
                <a:off x="2450465" y="362394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3" name="Caixa de Texto 42"/>
              <p:cNvSpPr txBox="1">
                <a:spLocks noRot="1" noChangeAspect="1" noMove="1" noResize="1" noEditPoints="1" noAdjustHandles="1" noChangeArrowheads="1" noChangeShapeType="1" noTextEdit="1"/>
              </p:cNvSpPr>
              <p:nvPr/>
            </p:nvSpPr>
            <p:spPr>
              <a:xfrm>
                <a:off x="2450465" y="3623945"/>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44" name="Grupo 43"/>
          <p:cNvGrpSpPr/>
          <p:nvPr/>
        </p:nvGrpSpPr>
        <p:grpSpPr>
          <a:xfrm flipH="1">
            <a:off x="800903" y="3337437"/>
            <a:ext cx="1274445" cy="234950"/>
            <a:chOff x="4152748" y="3524056"/>
            <a:chExt cx="1274569" cy="255373"/>
          </a:xfrm>
        </p:grpSpPr>
        <p:cxnSp>
          <p:nvCxnSpPr>
            <p:cNvPr id="4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2262230" y="577079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784366" y="344098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Elipse 64"/>
          <p:cNvSpPr/>
          <p:nvPr/>
        </p:nvSpPr>
        <p:spPr>
          <a:xfrm>
            <a:off x="621665" y="406859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6" name="Forma livre 65"/>
          <p:cNvSpPr/>
          <p:nvPr/>
        </p:nvSpPr>
        <p:spPr>
          <a:xfrm>
            <a:off x="670292" y="412539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rot="5400000">
            <a:off x="480722" y="476174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655045" y="509642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2952115" y="2133600"/>
            <a:ext cx="133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flipV="1">
            <a:off x="769620" y="344614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ector Reto 76"/>
          <p:cNvCxnSpPr/>
          <p:nvPr/>
        </p:nvCxnSpPr>
        <p:spPr>
          <a:xfrm>
            <a:off x="4277382" y="213344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37"/>
          <p:cNvCxnSpPr/>
          <p:nvPr/>
        </p:nvCxnSpPr>
        <p:spPr>
          <a:xfrm>
            <a:off x="4114234" y="27150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de Seta Reta 44"/>
          <p:cNvCxnSpPr/>
          <p:nvPr/>
        </p:nvCxnSpPr>
        <p:spPr>
          <a:xfrm>
            <a:off x="2885540" y="3562467"/>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8" name="Caixa de Texto 107"/>
              <p:cNvSpPr txBox="1"/>
              <p:nvPr/>
            </p:nvSpPr>
            <p:spPr>
              <a:xfrm>
                <a:off x="2978150" y="3596640"/>
                <a:ext cx="43878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8" name="Caixa de Texto 107"/>
              <p:cNvSpPr txBox="1">
                <a:spLocks noRot="1" noChangeAspect="1" noMove="1" noResize="1" noEditPoints="1" noAdjustHandles="1" noChangeArrowheads="1" noChangeShapeType="1" noTextEdit="1"/>
              </p:cNvSpPr>
              <p:nvPr/>
            </p:nvSpPr>
            <p:spPr>
              <a:xfrm>
                <a:off x="2978150" y="3596640"/>
                <a:ext cx="438785"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109" name="Caixa de Texto 108"/>
          <p:cNvSpPr txBox="1"/>
          <p:nvPr/>
        </p:nvSpPr>
        <p:spPr>
          <a:xfrm>
            <a:off x="976630" y="3690620"/>
            <a:ext cx="83058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 </a:t>
            </a:r>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110" name="Conector de Seta Reta 44"/>
          <p:cNvCxnSpPr/>
          <p:nvPr/>
        </p:nvCxnSpPr>
        <p:spPr>
          <a:xfrm rot="16200000">
            <a:off x="1333600" y="333323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11" name="Caixa de Texto 110"/>
              <p:cNvSpPr txBox="1"/>
              <p:nvPr/>
            </p:nvSpPr>
            <p:spPr>
              <a:xfrm>
                <a:off x="1683385" y="2241550"/>
                <a:ext cx="66929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11" name="Caixa de Texto 110"/>
              <p:cNvSpPr txBox="1">
                <a:spLocks noRot="1" noChangeAspect="1" noMove="1" noResize="1" noEditPoints="1" noAdjustHandles="1" noChangeArrowheads="1" noChangeShapeType="1" noTextEdit="1"/>
              </p:cNvSpPr>
              <p:nvPr/>
            </p:nvSpPr>
            <p:spPr>
              <a:xfrm>
                <a:off x="1683385" y="2241550"/>
                <a:ext cx="669290" cy="46037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114" name="Grupo 113"/>
          <p:cNvGrpSpPr/>
          <p:nvPr/>
        </p:nvGrpSpPr>
        <p:grpSpPr>
          <a:xfrm rot="5400000" flipH="1">
            <a:off x="2662275" y="4881756"/>
            <a:ext cx="1476000" cy="234950"/>
            <a:chOff x="3945271" y="3524056"/>
            <a:chExt cx="1476144" cy="255373"/>
          </a:xfrm>
        </p:grpSpPr>
        <p:cxnSp>
          <p:nvCxnSpPr>
            <p:cNvPr id="116"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7" name="Retângulo 11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18" name="Caixa de Texto 23"/>
          <p:cNvSpPr txBox="1"/>
          <p:nvPr/>
        </p:nvSpPr>
        <p:spPr>
          <a:xfrm>
            <a:off x="3543935" y="459359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19" name="Conector Reto 118"/>
          <p:cNvCxnSpPr/>
          <p:nvPr/>
        </p:nvCxnSpPr>
        <p:spPr>
          <a:xfrm flipH="1" flipV="1">
            <a:off x="2427605" y="4280535"/>
            <a:ext cx="97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CaixaDeTexto 47"/>
          <p:cNvSpPr txBox="1"/>
          <p:nvPr/>
        </p:nvSpPr>
        <p:spPr>
          <a:xfrm>
            <a:off x="293284" y="3690898"/>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sp>
        <p:nvSpPr>
          <p:cNvPr id="150" name="Caixa de Texto 23"/>
          <p:cNvSpPr txBox="1"/>
          <p:nvPr/>
        </p:nvSpPr>
        <p:spPr>
          <a:xfrm>
            <a:off x="1578610" y="5276850"/>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2" name="CaixaDeTexto 47"/>
          <p:cNvSpPr txBox="1"/>
          <p:nvPr/>
        </p:nvSpPr>
        <p:spPr>
          <a:xfrm>
            <a:off x="1543599" y="4769763"/>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53" name="Grupo 152"/>
          <p:cNvGrpSpPr/>
          <p:nvPr/>
        </p:nvGrpSpPr>
        <p:grpSpPr>
          <a:xfrm rot="5400000" flipH="1">
            <a:off x="1769110" y="5029200"/>
            <a:ext cx="1274445" cy="234950"/>
            <a:chOff x="4152748" y="3524056"/>
            <a:chExt cx="1274569" cy="255373"/>
          </a:xfrm>
        </p:grpSpPr>
        <p:cxnSp>
          <p:nvCxnSpPr>
            <p:cNvPr id="1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5" name="Retângulo 1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6" name="Caixa de Texto 23"/>
          <p:cNvSpPr txBox="1"/>
          <p:nvPr/>
        </p:nvSpPr>
        <p:spPr>
          <a:xfrm>
            <a:off x="976630" y="289623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3" name="Conector Reto 2"/>
          <p:cNvCxnSpPr/>
          <p:nvPr/>
        </p:nvCxnSpPr>
        <p:spPr>
          <a:xfrm>
            <a:off x="3256640" y="57371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 name="Caixa de Texto 3"/>
              <p:cNvSpPr txBox="1"/>
              <p:nvPr/>
            </p:nvSpPr>
            <p:spPr>
              <a:xfrm>
                <a:off x="6119495" y="1872615"/>
                <a:ext cx="4002405"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6119495" y="1872615"/>
                <a:ext cx="4002405" cy="521970"/>
              </a:xfrm>
              <a:prstGeom prst="rect">
                <a:avLst/>
              </a:prstGeom>
              <a:blipFill rotWithShape="1">
                <a:blip r:embed="rId4"/>
                <a:stretch>
                  <a:fillRect/>
                </a:stretch>
              </a:blipFill>
            </p:spPr>
            <p:txBody>
              <a:bodyPr/>
              <a:lstStyle/>
              <a:p>
                <a:r>
                  <a:rPr lang="pt-BR" altLang="en-US">
                    <a:noFill/>
                  </a:rPr>
                  <a:t> </a:t>
                </a:r>
              </a:p>
            </p:txBody>
          </p:sp>
        </mc:Fallback>
      </mc:AlternateContent>
      <p:sp>
        <p:nvSpPr>
          <p:cNvPr id="36" name="Forma livre 35"/>
          <p:cNvSpPr/>
          <p:nvPr/>
        </p:nvSpPr>
        <p:spPr>
          <a:xfrm flipV="1">
            <a:off x="1995170" y="4658360"/>
            <a:ext cx="294005" cy="884555"/>
          </a:xfrm>
          <a:custGeom>
            <a:avLst/>
            <a:gdLst>
              <a:gd name="connisteX0" fmla="*/ 280677 w 294012"/>
              <a:gd name="connsiteY0" fmla="*/ 884555 h 884555"/>
              <a:gd name="connisteX1" fmla="*/ 62872 w 294012"/>
              <a:gd name="connsiteY1" fmla="*/ 734695 h 884555"/>
              <a:gd name="connisteX2" fmla="*/ 8262 w 294012"/>
              <a:gd name="connsiteY2" fmla="*/ 327025 h 884555"/>
              <a:gd name="connisteX3" fmla="*/ 171457 w 294012"/>
              <a:gd name="connsiteY3" fmla="*/ 67945 h 884555"/>
              <a:gd name="connisteX4" fmla="*/ 294012 w 294012"/>
              <a:gd name="connsiteY4" fmla="*/ 0 h 8845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294012" h="884555">
                <a:moveTo>
                  <a:pt x="280677" y="884555"/>
                </a:moveTo>
                <a:cubicBezTo>
                  <a:pt x="238132" y="862965"/>
                  <a:pt x="117482" y="846455"/>
                  <a:pt x="62872" y="734695"/>
                </a:cubicBezTo>
                <a:cubicBezTo>
                  <a:pt x="8262" y="622935"/>
                  <a:pt x="-13328" y="460375"/>
                  <a:pt x="8262" y="327025"/>
                </a:cubicBezTo>
                <a:cubicBezTo>
                  <a:pt x="29852" y="193675"/>
                  <a:pt x="114307" y="133350"/>
                  <a:pt x="171457" y="67945"/>
                </a:cubicBezTo>
                <a:cubicBezTo>
                  <a:pt x="228607" y="2540"/>
                  <a:pt x="273057" y="8255"/>
                  <a:pt x="294012" y="0"/>
                </a:cubicBezTo>
              </a:path>
            </a:pathLst>
          </a:custGeom>
          <a:noFill/>
          <a:ln w="25400">
            <a:solidFill>
              <a:srgbClr val="C00000"/>
            </a:solidFill>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 name="Conector de Seta Reta 44"/>
          <p:cNvCxnSpPr/>
          <p:nvPr/>
        </p:nvCxnSpPr>
        <p:spPr>
          <a:xfrm>
            <a:off x="2625190" y="485469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2" name="Caixa de Texto 11"/>
              <p:cNvSpPr txBox="1"/>
              <p:nvPr/>
            </p:nvSpPr>
            <p:spPr>
              <a:xfrm>
                <a:off x="2613660" y="4870450"/>
                <a:ext cx="45720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 name="Caixa de Texto 11"/>
              <p:cNvSpPr txBox="1">
                <a:spLocks noRot="1" noChangeAspect="1" noMove="1" noResize="1" noEditPoints="1" noAdjustHandles="1" noChangeArrowheads="1" noChangeShapeType="1" noTextEdit="1"/>
              </p:cNvSpPr>
              <p:nvPr/>
            </p:nvSpPr>
            <p:spPr>
              <a:xfrm>
                <a:off x="2613660" y="4870450"/>
                <a:ext cx="457200" cy="46037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5" name="Caixa de Texto 14"/>
              <p:cNvSpPr txBox="1"/>
              <p:nvPr/>
            </p:nvSpPr>
            <p:spPr>
              <a:xfrm>
                <a:off x="5302250" y="2790190"/>
                <a:ext cx="6143625" cy="90043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5" name="Caixa de Texto 14"/>
              <p:cNvSpPr txBox="1">
                <a:spLocks noRot="1" noChangeAspect="1" noMove="1" noResize="1" noEditPoints="1" noAdjustHandles="1" noChangeArrowheads="1" noChangeShapeType="1" noTextEdit="1"/>
              </p:cNvSpPr>
              <p:nvPr/>
            </p:nvSpPr>
            <p:spPr>
              <a:xfrm>
                <a:off x="5302250" y="2790190"/>
                <a:ext cx="6143625" cy="900430"/>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 name="Caixa de Texto 16"/>
              <p:cNvSpPr txBox="1"/>
              <p:nvPr/>
            </p:nvSpPr>
            <p:spPr>
              <a:xfrm>
                <a:off x="6345555" y="4575175"/>
                <a:ext cx="3776345" cy="967740"/>
              </a:xfrm>
              <a:prstGeom prst="rect">
                <a:avLst/>
              </a:prstGeom>
              <a:noFill/>
              <a:ln w="25400">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7" name="Caixa de Texto 16"/>
              <p:cNvSpPr txBox="1">
                <a:spLocks noRot="1" noChangeAspect="1" noMove="1" noResize="1" noEditPoints="1" noAdjustHandles="1" noChangeArrowheads="1" noChangeShapeType="1" noTextEdit="1"/>
              </p:cNvSpPr>
              <p:nvPr/>
            </p:nvSpPr>
            <p:spPr>
              <a:xfrm>
                <a:off x="6345555" y="4575175"/>
                <a:ext cx="3776345" cy="967740"/>
              </a:xfrm>
              <a:prstGeom prst="rect">
                <a:avLst/>
              </a:prstGeom>
              <a:blipFill rotWithShape="1">
                <a:blip r:embed="rId7"/>
                <a:stretch>
                  <a:fillRect l="-336" t="-1312" r="-336" b="-1312"/>
                </a:stretch>
              </a:blipFill>
              <a:ln w="25400">
                <a:solidFill>
                  <a:srgbClr val="FFFF00"/>
                </a:solidFill>
              </a:ln>
            </p:spPr>
            <p:txBody>
              <a:bodyPr/>
              <a:lstStyle/>
              <a:p>
                <a:r>
                  <a:rPr lang="pt-BR" altLang="en-US">
                    <a:noFill/>
                  </a:rPr>
                  <a:t> </a:t>
                </a:r>
              </a:p>
            </p:txBody>
          </p:sp>
        </mc:Fallback>
      </mc:AlternateContent>
      <p:sp>
        <p:nvSpPr>
          <p:cNvPr id="5" name="Caixa de Texto 4"/>
          <p:cNvSpPr txBox="1"/>
          <p:nvPr/>
        </p:nvSpPr>
        <p:spPr>
          <a:xfrm>
            <a:off x="4832350" y="2157730"/>
            <a:ext cx="309880" cy="368300"/>
          </a:xfrm>
          <a:prstGeom prst="rect">
            <a:avLst/>
          </a:prstGeom>
          <a:noFill/>
        </p:spPr>
        <p:txBody>
          <a:bodyPr wrap="none" rtlCol="0">
            <a:spAutoFit/>
          </a:bodyPr>
          <a:p>
            <a:endParaRPr lang="pt-BR" altLang="en-US"/>
          </a:p>
        </p:txBody>
      </p:sp>
    </p:spTree>
  </p:cSld>
  <p:clrMapOvr>
    <a:masterClrMapping/>
  </p:clrMapOvr>
  <p:timing>
    <p:tnLst>
      <p:par>
        <p:cTn id="1" dur="indefinite" restart="never" nodeType="tmRoot"/>
      </p:par>
    </p:tnLst>
  </p:timing>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698500" y="297180"/>
            <a:ext cx="10821670" cy="178371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Coletor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impedância de entrada (v</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no cáculo da impedância de entrada consideramos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endPar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Retângulo arredondado 6"/>
          <p:cNvSpPr/>
          <p:nvPr/>
        </p:nvSpPr>
        <p:spPr>
          <a:xfrm>
            <a:off x="1473835" y="2514600"/>
            <a:ext cx="1561465" cy="247459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4"/>
          <p:cNvCxnSpPr/>
          <p:nvPr/>
        </p:nvCxnSpPr>
        <p:spPr>
          <a:xfrm>
            <a:off x="1818640" y="36087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1804035" y="477583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1807845" y="268668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1625600" y="3056890"/>
            <a:ext cx="387350" cy="552450"/>
            <a:chOff x="7555792" y="2647951"/>
            <a:chExt cx="387626" cy="552342"/>
          </a:xfrm>
          <a:solidFill>
            <a:srgbClr val="00B0F0">
              <a:alpha val="97000"/>
            </a:srgbClr>
          </a:solidFill>
        </p:grpSpPr>
        <p:sp>
          <p:nvSpPr>
            <p:cNvPr id="13" name="Elipse 1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1545590" y="371094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2832100" y="26797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1625600" y="487870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9" name="Caixa de Texto 28"/>
          <p:cNvSpPr txBox="1"/>
          <p:nvPr/>
        </p:nvSpPr>
        <p:spPr>
          <a:xfrm>
            <a:off x="817245" y="411162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0" name="Conector Reto 29"/>
          <p:cNvCxnSpPr/>
          <p:nvPr/>
        </p:nvCxnSpPr>
        <p:spPr>
          <a:xfrm flipV="1">
            <a:off x="1800225" y="267970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40" name="Grupo 39"/>
          <p:cNvGrpSpPr/>
          <p:nvPr/>
        </p:nvGrpSpPr>
        <p:grpSpPr>
          <a:xfrm rot="5400000" flipH="1">
            <a:off x="1156970" y="4367530"/>
            <a:ext cx="1274445" cy="234950"/>
            <a:chOff x="4152748" y="3524056"/>
            <a:chExt cx="1274569" cy="255373"/>
          </a:xfrm>
        </p:grpSpPr>
        <p:cxnSp>
          <p:nvCxnSpPr>
            <p:cNvPr id="4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Retângulo 4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43" name="Caixa de Texto 42"/>
              <p:cNvSpPr txBox="1"/>
              <p:nvPr/>
            </p:nvSpPr>
            <p:spPr>
              <a:xfrm>
                <a:off x="1838325" y="417004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3" name="Caixa de Texto 42"/>
              <p:cNvSpPr txBox="1">
                <a:spLocks noRot="1" noChangeAspect="1" noMove="1" noResize="1" noEditPoints="1" noAdjustHandles="1" noChangeArrowheads="1" noChangeShapeType="1" noTextEdit="1"/>
              </p:cNvSpPr>
              <p:nvPr/>
            </p:nvSpPr>
            <p:spPr>
              <a:xfrm>
                <a:off x="1838325" y="4170045"/>
                <a:ext cx="501650" cy="46037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63" name="Conector Reto 62"/>
          <p:cNvCxnSpPr/>
          <p:nvPr/>
        </p:nvCxnSpPr>
        <p:spPr>
          <a:xfrm>
            <a:off x="1650090" y="631689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2339975" y="2679700"/>
            <a:ext cx="133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ector Reto 76"/>
          <p:cNvCxnSpPr/>
          <p:nvPr/>
        </p:nvCxnSpPr>
        <p:spPr>
          <a:xfrm>
            <a:off x="3665242" y="267954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37"/>
          <p:cNvCxnSpPr/>
          <p:nvPr/>
        </p:nvCxnSpPr>
        <p:spPr>
          <a:xfrm>
            <a:off x="3475424" y="327450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de Seta Reta 44"/>
          <p:cNvCxnSpPr/>
          <p:nvPr/>
        </p:nvCxnSpPr>
        <p:spPr>
          <a:xfrm>
            <a:off x="2273400" y="4108567"/>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8" name="Caixa de Texto 107"/>
              <p:cNvSpPr txBox="1"/>
              <p:nvPr/>
            </p:nvSpPr>
            <p:spPr>
              <a:xfrm>
                <a:off x="2366010" y="4142740"/>
                <a:ext cx="43878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8" name="Caixa de Texto 107"/>
              <p:cNvSpPr txBox="1">
                <a:spLocks noRot="1" noChangeAspect="1" noMove="1" noResize="1" noEditPoints="1" noAdjustHandles="1" noChangeArrowheads="1" noChangeShapeType="1" noTextEdit="1"/>
              </p:cNvSpPr>
              <p:nvPr/>
            </p:nvSpPr>
            <p:spPr>
              <a:xfrm>
                <a:off x="2366010" y="4142740"/>
                <a:ext cx="438785"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109" name="Caixa de Texto 108"/>
          <p:cNvSpPr txBox="1"/>
          <p:nvPr/>
        </p:nvSpPr>
        <p:spPr>
          <a:xfrm>
            <a:off x="542925" y="4108450"/>
            <a:ext cx="37592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110" name="Conector de Seta Reta 44"/>
          <p:cNvCxnSpPr/>
          <p:nvPr/>
        </p:nvCxnSpPr>
        <p:spPr>
          <a:xfrm rot="16200000">
            <a:off x="1025625" y="375106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11" name="Caixa de Texto 110"/>
              <p:cNvSpPr txBox="1"/>
              <p:nvPr/>
            </p:nvSpPr>
            <p:spPr>
              <a:xfrm>
                <a:off x="1071245" y="2787650"/>
                <a:ext cx="66929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11" name="Caixa de Texto 110"/>
              <p:cNvSpPr txBox="1">
                <a:spLocks noRot="1" noChangeAspect="1" noMove="1" noResize="1" noEditPoints="1" noAdjustHandles="1" noChangeArrowheads="1" noChangeShapeType="1" noTextEdit="1"/>
              </p:cNvSpPr>
              <p:nvPr/>
            </p:nvSpPr>
            <p:spPr>
              <a:xfrm>
                <a:off x="1071245" y="2787650"/>
                <a:ext cx="669290" cy="46037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114" name="Grupo 113"/>
          <p:cNvGrpSpPr/>
          <p:nvPr/>
        </p:nvGrpSpPr>
        <p:grpSpPr>
          <a:xfrm rot="5400000" flipH="1">
            <a:off x="2050135" y="5427856"/>
            <a:ext cx="1476000" cy="234950"/>
            <a:chOff x="3945271" y="3524056"/>
            <a:chExt cx="1476144" cy="255373"/>
          </a:xfrm>
        </p:grpSpPr>
        <p:cxnSp>
          <p:nvCxnSpPr>
            <p:cNvPr id="116"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7" name="Retângulo 11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18" name="Caixa de Texto 23"/>
          <p:cNvSpPr txBox="1"/>
          <p:nvPr/>
        </p:nvSpPr>
        <p:spPr>
          <a:xfrm>
            <a:off x="2931795" y="513969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19" name="Conector Reto 118"/>
          <p:cNvCxnSpPr/>
          <p:nvPr/>
        </p:nvCxnSpPr>
        <p:spPr>
          <a:xfrm flipH="1" flipV="1">
            <a:off x="1815465" y="4826635"/>
            <a:ext cx="97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CaixaDeTexto 47"/>
          <p:cNvSpPr txBox="1"/>
          <p:nvPr/>
        </p:nvSpPr>
        <p:spPr>
          <a:xfrm>
            <a:off x="447589" y="3651528"/>
            <a:ext cx="48387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B</a:t>
            </a:r>
            <a:endParaRPr lang="pt-BR" sz="2400" i="1" baseline="-25000" dirty="0" smtClean="0">
              <a:latin typeface="Century Schoolbook" panose="02040604050505020304" pitchFamily="18" charset="0"/>
              <a:ea typeface="Cambria Math" panose="02040503050406030204" pitchFamily="18" charset="0"/>
            </a:endParaRPr>
          </a:p>
        </p:txBody>
      </p:sp>
      <p:sp>
        <p:nvSpPr>
          <p:cNvPr id="150" name="Caixa de Texto 23"/>
          <p:cNvSpPr txBox="1"/>
          <p:nvPr/>
        </p:nvSpPr>
        <p:spPr>
          <a:xfrm>
            <a:off x="966470" y="5822950"/>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2" name="CaixaDeTexto 47"/>
          <p:cNvSpPr txBox="1"/>
          <p:nvPr/>
        </p:nvSpPr>
        <p:spPr>
          <a:xfrm>
            <a:off x="931459" y="5315863"/>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53" name="Grupo 152"/>
          <p:cNvGrpSpPr/>
          <p:nvPr/>
        </p:nvGrpSpPr>
        <p:grpSpPr>
          <a:xfrm rot="5400000" flipH="1">
            <a:off x="1156970" y="5575300"/>
            <a:ext cx="1274445" cy="234950"/>
            <a:chOff x="4152748" y="3524056"/>
            <a:chExt cx="1274569" cy="255373"/>
          </a:xfrm>
        </p:grpSpPr>
        <p:cxnSp>
          <p:nvCxnSpPr>
            <p:cNvPr id="1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5" name="Retângulo 1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 name="Conector Reto 2"/>
          <p:cNvCxnSpPr/>
          <p:nvPr/>
        </p:nvCxnSpPr>
        <p:spPr>
          <a:xfrm>
            <a:off x="2644500" y="62832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 name="Caixa de Texto 3"/>
              <p:cNvSpPr txBox="1"/>
              <p:nvPr/>
            </p:nvSpPr>
            <p:spPr>
              <a:xfrm>
                <a:off x="5426075" y="2245995"/>
                <a:ext cx="4545965" cy="9048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5426075" y="2245995"/>
                <a:ext cx="4545965" cy="904875"/>
              </a:xfrm>
              <a:prstGeom prst="rect">
                <a:avLst/>
              </a:prstGeom>
              <a:blipFill rotWithShape="1">
                <a:blip r:embed="rId4"/>
                <a:stretch>
                  <a:fillRect/>
                </a:stretch>
              </a:blipFill>
            </p:spPr>
            <p:txBody>
              <a:bodyPr/>
              <a:lstStyle/>
              <a:p>
                <a:r>
                  <a:rPr lang="pt-BR" altLang="en-US">
                    <a:noFill/>
                  </a:rPr>
                  <a:t> </a:t>
                </a:r>
              </a:p>
            </p:txBody>
          </p:sp>
        </mc:Fallback>
      </mc:AlternateContent>
      <p:sp>
        <p:nvSpPr>
          <p:cNvPr id="36" name="Forma livre 35"/>
          <p:cNvSpPr/>
          <p:nvPr/>
        </p:nvSpPr>
        <p:spPr>
          <a:xfrm flipV="1">
            <a:off x="1383030" y="5204460"/>
            <a:ext cx="294005" cy="884555"/>
          </a:xfrm>
          <a:custGeom>
            <a:avLst/>
            <a:gdLst>
              <a:gd name="connisteX0" fmla="*/ 280677 w 294012"/>
              <a:gd name="connsiteY0" fmla="*/ 884555 h 884555"/>
              <a:gd name="connisteX1" fmla="*/ 62872 w 294012"/>
              <a:gd name="connsiteY1" fmla="*/ 734695 h 884555"/>
              <a:gd name="connisteX2" fmla="*/ 8262 w 294012"/>
              <a:gd name="connsiteY2" fmla="*/ 327025 h 884555"/>
              <a:gd name="connisteX3" fmla="*/ 171457 w 294012"/>
              <a:gd name="connsiteY3" fmla="*/ 67945 h 884555"/>
              <a:gd name="connisteX4" fmla="*/ 294012 w 294012"/>
              <a:gd name="connsiteY4" fmla="*/ 0 h 8845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294012" h="884555">
                <a:moveTo>
                  <a:pt x="280677" y="884555"/>
                </a:moveTo>
                <a:cubicBezTo>
                  <a:pt x="238132" y="862965"/>
                  <a:pt x="117482" y="846455"/>
                  <a:pt x="62872" y="734695"/>
                </a:cubicBezTo>
                <a:cubicBezTo>
                  <a:pt x="8262" y="622935"/>
                  <a:pt x="-13328" y="460375"/>
                  <a:pt x="8262" y="327025"/>
                </a:cubicBezTo>
                <a:cubicBezTo>
                  <a:pt x="29852" y="193675"/>
                  <a:pt x="114307" y="133350"/>
                  <a:pt x="171457" y="67945"/>
                </a:cubicBezTo>
                <a:cubicBezTo>
                  <a:pt x="228607" y="2540"/>
                  <a:pt x="273057" y="8255"/>
                  <a:pt x="294012" y="0"/>
                </a:cubicBezTo>
              </a:path>
            </a:pathLst>
          </a:custGeom>
          <a:noFill/>
          <a:ln w="25400">
            <a:solidFill>
              <a:srgbClr val="C00000"/>
            </a:solidFill>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 name="Conector de Seta Reta 44"/>
          <p:cNvCxnSpPr/>
          <p:nvPr/>
        </p:nvCxnSpPr>
        <p:spPr>
          <a:xfrm>
            <a:off x="2013050" y="540079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2" name="Caixa de Texto 11"/>
              <p:cNvSpPr txBox="1"/>
              <p:nvPr/>
            </p:nvSpPr>
            <p:spPr>
              <a:xfrm>
                <a:off x="2001520" y="5416550"/>
                <a:ext cx="45720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 name="Caixa de Texto 11"/>
              <p:cNvSpPr txBox="1">
                <a:spLocks noRot="1" noChangeAspect="1" noMove="1" noResize="1" noEditPoints="1" noAdjustHandles="1" noChangeArrowheads="1" noChangeShapeType="1" noTextEdit="1"/>
              </p:cNvSpPr>
              <p:nvPr/>
            </p:nvSpPr>
            <p:spPr>
              <a:xfrm>
                <a:off x="2001520" y="5416550"/>
                <a:ext cx="457200" cy="46037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5" name="Caixa de Texto 14"/>
              <p:cNvSpPr txBox="1"/>
              <p:nvPr/>
            </p:nvSpPr>
            <p:spPr>
              <a:xfrm>
                <a:off x="5015865" y="3282950"/>
                <a:ext cx="6592570" cy="140271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5" name="Caixa de Texto 14"/>
              <p:cNvSpPr txBox="1">
                <a:spLocks noRot="1" noChangeAspect="1" noMove="1" noResize="1" noEditPoints="1" noAdjustHandles="1" noChangeArrowheads="1" noChangeShapeType="1" noTextEdit="1"/>
              </p:cNvSpPr>
              <p:nvPr/>
            </p:nvSpPr>
            <p:spPr>
              <a:xfrm>
                <a:off x="5015865" y="3282950"/>
                <a:ext cx="6592570" cy="1402715"/>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 name="Caixa de Texto 16"/>
              <p:cNvSpPr txBox="1"/>
              <p:nvPr/>
            </p:nvSpPr>
            <p:spPr>
              <a:xfrm>
                <a:off x="5015865" y="4534535"/>
                <a:ext cx="5732780" cy="901065"/>
              </a:xfrm>
              <a:prstGeom prst="rect">
                <a:avLst/>
              </a:prstGeom>
              <a:noFill/>
              <a:ln w="25400">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7" name="Caixa de Texto 16"/>
              <p:cNvSpPr txBox="1">
                <a:spLocks noRot="1" noChangeAspect="1" noMove="1" noResize="1" noEditPoints="1" noAdjustHandles="1" noChangeArrowheads="1" noChangeShapeType="1" noTextEdit="1"/>
              </p:cNvSpPr>
              <p:nvPr/>
            </p:nvSpPr>
            <p:spPr>
              <a:xfrm>
                <a:off x="5015865" y="4534535"/>
                <a:ext cx="5732780" cy="901065"/>
              </a:xfrm>
              <a:prstGeom prst="rect">
                <a:avLst/>
              </a:prstGeom>
              <a:blipFill rotWithShape="1">
                <a:blip r:embed="rId7"/>
                <a:stretch>
                  <a:fillRect l="-222" t="-1409" r="-222" b="-1409"/>
                </a:stretch>
              </a:blipFill>
              <a:ln w="25400">
                <a:solidFill>
                  <a:srgbClr val="FFFF00"/>
                </a:solidFill>
              </a:ln>
            </p:spPr>
            <p:txBody>
              <a:bodyPr/>
              <a:lstStyle/>
              <a:p>
                <a:r>
                  <a:rPr lang="pt-BR" altLang="en-US">
                    <a:noFill/>
                  </a:rPr>
                  <a:t> </a:t>
                </a:r>
              </a:p>
            </p:txBody>
          </p:sp>
        </mc:Fallback>
      </mc:AlternateContent>
      <p:sp>
        <p:nvSpPr>
          <p:cNvPr id="31" name="Caixa de Texto 23"/>
          <p:cNvSpPr txBox="1"/>
          <p:nvPr/>
        </p:nvSpPr>
        <p:spPr>
          <a:xfrm>
            <a:off x="3151505" y="5433695"/>
            <a:ext cx="8938895" cy="953135"/>
          </a:xfrm>
          <a:prstGeom prst="rect">
            <a:avLst/>
          </a:prstGeom>
          <a:noFill/>
        </p:spPr>
        <p:txBody>
          <a:bodyPr wrap="square" rtlCol="0">
            <a:spAutoFit/>
          </a:bodyPr>
          <a:lstStyle/>
          <a:p>
            <a:pPr algn="ctr"/>
            <a:r>
              <a:rPr lang="pt-BR" altLang="en-US" sz="2800" b="1" dirty="0" smtClean="0">
                <a:solidFill>
                  <a:schemeClr val="tx1"/>
                </a:solidFill>
                <a:latin typeface="Comic Sans MS" panose="030F0702030302020204" pitchFamily="66" charset="0"/>
                <a:cs typeface="Comic Sans MS" panose="030F0702030302020204" pitchFamily="66" charset="0"/>
              </a:rPr>
              <a:t>vista na base, a resistência no emissor é multplicada por (</a:t>
            </a:r>
            <a:r>
              <a:rPr lang="pt-BR" altLang="en-US" sz="2800" b="1" dirty="0" smtClean="0">
                <a:solidFill>
                  <a:schemeClr val="tx1"/>
                </a:solidFill>
                <a:latin typeface="Symbol" panose="05050102010706020507" charset="0"/>
                <a:cs typeface="Symbol" panose="05050102010706020507" charset="0"/>
              </a:rPr>
              <a:t>b</a:t>
            </a:r>
            <a:r>
              <a:rPr lang="pt-BR" altLang="en-US" sz="2800" b="1" dirty="0" smtClean="0">
                <a:solidFill>
                  <a:schemeClr val="tx1"/>
                </a:solidFill>
                <a:latin typeface="Comic Sans MS" panose="030F0702030302020204" pitchFamily="66" charset="0"/>
                <a:cs typeface="Comic Sans MS" panose="030F0702030302020204" pitchFamily="66" charset="0"/>
              </a:rPr>
              <a:t>+1)</a:t>
            </a:r>
            <a:r>
              <a:rPr lang="pt-BR" altLang="en-US" sz="2400" dirty="0" smtClean="0">
                <a:solidFill>
                  <a:schemeClr val="tx1"/>
                </a:solidFill>
                <a:latin typeface="Comic Sans MS" panose="030F0702030302020204" pitchFamily="66" charset="0"/>
                <a:cs typeface="Comic Sans MS" panose="030F0702030302020204" pitchFamily="66" charset="0"/>
              </a:rPr>
              <a:t> </a:t>
            </a:r>
            <a:endParaRPr lang="pt-BR" altLang="en-US" sz="2400" dirty="0" smtClean="0">
              <a:solidFill>
                <a:schemeClr val="tx1"/>
              </a:solidFill>
              <a:latin typeface="Comic Sans MS" panose="030F0702030302020204" pitchFamily="66" charset="0"/>
              <a:cs typeface="Comic Sans MS" panose="030F0702030302020204" pitchFamily="66" charset="0"/>
            </a:endParaRPr>
          </a:p>
        </p:txBody>
      </p:sp>
      <p:grpSp>
        <p:nvGrpSpPr>
          <p:cNvPr id="5" name="Grupo 4"/>
          <p:cNvGrpSpPr/>
          <p:nvPr/>
        </p:nvGrpSpPr>
        <p:grpSpPr>
          <a:xfrm>
            <a:off x="586105" y="3355975"/>
            <a:ext cx="689610" cy="492125"/>
            <a:chOff x="6605" y="2904"/>
            <a:chExt cx="1455" cy="951"/>
          </a:xfrm>
        </p:grpSpPr>
        <p:pic>
          <p:nvPicPr>
            <p:cNvPr id="23" name="Imagem 22"/>
            <p:cNvPicPr>
              <a:picLocks noChangeAspect="1"/>
            </p:cNvPicPr>
            <p:nvPr/>
          </p:nvPicPr>
          <p:blipFill>
            <a:blip r:embed="rId8"/>
            <a:srcRect l="36795" t="32935" r="36077" b="45923"/>
            <a:stretch>
              <a:fillRect/>
            </a:stretch>
          </p:blipFill>
          <p:spPr>
            <a:xfrm flipV="1">
              <a:off x="6605" y="3080"/>
              <a:ext cx="844" cy="703"/>
            </a:xfrm>
            <a:prstGeom prst="rect">
              <a:avLst/>
            </a:prstGeom>
            <a:solidFill>
              <a:srgbClr val="FFFF00">
                <a:alpha val="0"/>
              </a:srgbClr>
            </a:solidFill>
          </p:spPr>
        </p:pic>
        <p:cxnSp>
          <p:nvCxnSpPr>
            <p:cNvPr id="18" name="Conector Reto 17"/>
            <p:cNvCxnSpPr/>
            <p:nvPr/>
          </p:nvCxnSpPr>
          <p:spPr>
            <a:xfrm flipV="1">
              <a:off x="7437" y="2904"/>
              <a:ext cx="618" cy="237"/>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7432" y="3609"/>
              <a:ext cx="629" cy="246"/>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a:off x="645439" y="1253024"/>
            <a:ext cx="3657751" cy="2370175"/>
            <a:chOff x="513693" y="2642624"/>
            <a:chExt cx="2816410" cy="1931436"/>
          </a:xfrm>
        </p:grpSpPr>
        <p:grpSp>
          <p:nvGrpSpPr>
            <p:cNvPr id="15" name="Grupo 14"/>
            <p:cNvGrpSpPr/>
            <p:nvPr/>
          </p:nvGrpSpPr>
          <p:grpSpPr>
            <a:xfrm>
              <a:off x="1440627" y="2980029"/>
              <a:ext cx="1381894" cy="255373"/>
              <a:chOff x="4112743" y="3509451"/>
              <a:chExt cx="1381894" cy="255373"/>
            </a:xfrm>
          </p:grpSpPr>
          <p:cxnSp>
            <p:nvCxnSpPr>
              <p:cNvPr id="16"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1" name="Conector Reto 46"/>
            <p:cNvCxnSpPr/>
            <p:nvPr/>
          </p:nvCxnSpPr>
          <p:spPr>
            <a:xfrm>
              <a:off x="2751986" y="4571027"/>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CaixaDeTexto 21"/>
            <p:cNvSpPr txBox="1"/>
            <p:nvPr/>
          </p:nvSpPr>
          <p:spPr>
            <a:xfrm>
              <a:off x="2574986" y="3471565"/>
              <a:ext cx="348172" cy="461665"/>
            </a:xfrm>
            <a:prstGeom prst="rect">
              <a:avLst/>
            </a:prstGeom>
            <a:noFill/>
          </p:spPr>
          <p:txBody>
            <a:bodyPr wrap="none" rtlCol="0">
              <a:spAutoFit/>
            </a:bodyPr>
            <a:lstStyle/>
            <a:p>
              <a:r>
                <a:rPr lang="pt-BR" sz="2400" dirty="0" smtClean="0"/>
                <a:t>C</a:t>
              </a:r>
              <a:endParaRPr lang="pt-BR" sz="2400" dirty="0"/>
            </a:p>
          </p:txBody>
        </p:sp>
        <p:grpSp>
          <p:nvGrpSpPr>
            <p:cNvPr id="29" name="Grupo 28"/>
            <p:cNvGrpSpPr/>
            <p:nvPr/>
          </p:nvGrpSpPr>
          <p:grpSpPr>
            <a:xfrm rot="5400000">
              <a:off x="2439561" y="3288881"/>
              <a:ext cx="756638" cy="371718"/>
              <a:chOff x="6583958" y="4229187"/>
              <a:chExt cx="756638" cy="371718"/>
            </a:xfrm>
          </p:grpSpPr>
          <p:cxnSp>
            <p:nvCxnSpPr>
              <p:cNvPr id="30"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4"/>
              <p:cNvCxnSpPr/>
              <p:nvPr/>
            </p:nvCxnSpPr>
            <p:spPr>
              <a:xfrm>
                <a:off x="6997287" y="4233378"/>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17"/>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7"/>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 name="Forma livre 33"/>
            <p:cNvSpPr/>
            <p:nvPr/>
          </p:nvSpPr>
          <p:spPr>
            <a:xfrm rot="5400000" flipH="1">
              <a:off x="2661526" y="3468068"/>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39" name="CaixaDeTexto 38"/>
            <p:cNvSpPr txBox="1"/>
            <p:nvPr/>
          </p:nvSpPr>
          <p:spPr>
            <a:xfrm>
              <a:off x="1375077" y="3351022"/>
              <a:ext cx="332509" cy="369332"/>
            </a:xfrm>
            <a:prstGeom prst="rect">
              <a:avLst/>
            </a:prstGeom>
            <a:noFill/>
          </p:spPr>
          <p:txBody>
            <a:bodyPr wrap="square" rtlCol="0">
              <a:spAutoFit/>
            </a:bodyPr>
            <a:lstStyle/>
            <a:p>
              <a:r>
                <a:rPr lang="pt-BR" dirty="0" smtClean="0"/>
                <a:t>+</a:t>
              </a:r>
              <a:endParaRPr lang="pt-BR" dirty="0"/>
            </a:p>
          </p:txBody>
        </p:sp>
        <p:cxnSp>
          <p:nvCxnSpPr>
            <p:cNvPr id="41" name="Conector Reto 40"/>
            <p:cNvCxnSpPr/>
            <p:nvPr/>
          </p:nvCxnSpPr>
          <p:spPr>
            <a:xfrm>
              <a:off x="1431322" y="3109036"/>
              <a:ext cx="0" cy="146502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Elipse 35"/>
            <p:cNvSpPr/>
            <p:nvPr/>
          </p:nvSpPr>
          <p:spPr>
            <a:xfrm>
              <a:off x="1227660" y="3632738"/>
              <a:ext cx="407324" cy="4572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42" name="Conector Reto 46"/>
            <p:cNvCxnSpPr/>
            <p:nvPr/>
          </p:nvCxnSpPr>
          <p:spPr>
            <a:xfrm>
              <a:off x="1367353" y="4574060"/>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CaixaDeTexto 42"/>
            <p:cNvSpPr txBox="1"/>
            <p:nvPr/>
          </p:nvSpPr>
          <p:spPr>
            <a:xfrm>
              <a:off x="1940831" y="2642624"/>
              <a:ext cx="351378" cy="461665"/>
            </a:xfrm>
            <a:prstGeom prst="rect">
              <a:avLst/>
            </a:prstGeom>
            <a:noFill/>
          </p:spPr>
          <p:txBody>
            <a:bodyPr wrap="none" rtlCol="0">
              <a:spAutoFit/>
            </a:bodyPr>
            <a:lstStyle/>
            <a:p>
              <a:r>
                <a:rPr lang="pt-BR" sz="2400" dirty="0"/>
                <a:t>R</a:t>
              </a:r>
              <a:endParaRPr lang="pt-BR" sz="2400" dirty="0"/>
            </a:p>
          </p:txBody>
        </p:sp>
        <p:sp>
          <p:nvSpPr>
            <p:cNvPr id="44" name="CaixaDeTexto 43"/>
            <p:cNvSpPr txBox="1"/>
            <p:nvPr/>
          </p:nvSpPr>
          <p:spPr>
            <a:xfrm>
              <a:off x="513693" y="3408253"/>
              <a:ext cx="808235" cy="461665"/>
            </a:xfrm>
            <a:prstGeom prst="rect">
              <a:avLst/>
            </a:prstGeom>
            <a:noFill/>
          </p:spPr>
          <p:txBody>
            <a:bodyPr wrap="none" rtlCol="0">
              <a:spAutoFit/>
            </a:bodyPr>
            <a:lstStyle/>
            <a:p>
              <a:r>
                <a:rPr lang="pt-BR" sz="2400" dirty="0" smtClean="0"/>
                <a:t>∆h(t)</a:t>
              </a:r>
              <a:endParaRPr lang="pt-BR" sz="2400" dirty="0"/>
            </a:p>
          </p:txBody>
        </p:sp>
        <p:cxnSp>
          <p:nvCxnSpPr>
            <p:cNvPr id="46" name="Conector Reto 45"/>
            <p:cNvCxnSpPr/>
            <p:nvPr/>
          </p:nvCxnSpPr>
          <p:spPr>
            <a:xfrm>
              <a:off x="2826632" y="3841548"/>
              <a:ext cx="0" cy="72947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2886483" y="2906415"/>
              <a:ext cx="394660" cy="369332"/>
            </a:xfrm>
            <a:prstGeom prst="rect">
              <a:avLst/>
            </a:prstGeom>
            <a:noFill/>
          </p:spPr>
          <p:txBody>
            <a:bodyPr wrap="none" rtlCol="0">
              <a:spAutoFit/>
            </a:bodyPr>
            <a:lstStyle/>
            <a:p>
              <a:r>
                <a:rPr lang="pt-BR" dirty="0" smtClean="0"/>
                <a:t>V</a:t>
              </a:r>
              <a:r>
                <a:rPr lang="pt-BR" baseline="-25000" dirty="0" smtClean="0"/>
                <a:t>0</a:t>
              </a:r>
              <a:endParaRPr lang="pt-BR" dirty="0"/>
            </a:p>
          </p:txBody>
        </p:sp>
      </p:grpSp>
      <mc:AlternateContent xmlns:mc="http://schemas.openxmlformats.org/markup-compatibility/2006">
        <mc:Choice xmlns:a14="http://schemas.microsoft.com/office/drawing/2010/main" Requires="a14">
          <p:sp>
            <p:nvSpPr>
              <p:cNvPr id="49" name="CaixaDeTexto 53"/>
              <p:cNvSpPr txBox="1"/>
              <p:nvPr/>
            </p:nvSpPr>
            <p:spPr>
              <a:xfrm>
                <a:off x="4693183" y="1278953"/>
                <a:ext cx="6649131" cy="794576"/>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400" b="0" i="1" smtClean="0">
                          <a:latin typeface="Cambria Math" panose="02040503050406030204" pitchFamily="18" charset="0"/>
                        </a:rPr>
                        <m:t>𝐶</m:t>
                      </m:r>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num>
                        <m:den>
                          <m:r>
                            <a:rPr lang="pt-BR" sz="2400" b="0" i="1" smtClean="0">
                              <a:latin typeface="Cambria Math" panose="02040503050406030204" pitchFamily="18" charset="0"/>
                            </a:rPr>
                            <m:t>𝜕</m:t>
                          </m:r>
                          <m:r>
                            <a:rPr lang="pt-BR" sz="2400" b="0" i="1" smtClean="0">
                              <a:latin typeface="Cambria Math" panose="02040503050406030204" pitchFamily="18" charset="0"/>
                            </a:rPr>
                            <m:t>𝑡</m:t>
                          </m:r>
                        </m:den>
                      </m:f>
                      <m:r>
                        <a:rPr lang="pt-BR" sz="2400" b="0" i="1" smtClean="0">
                          <a:latin typeface="Cambria Math" panose="02040503050406030204" pitchFamily="18" charset="0"/>
                        </a:rPr>
                        <m:t>𝑅</m:t>
                      </m:r>
                      <m:r>
                        <a:rPr lang="pt-BR" sz="2400" b="0" i="1" smtClean="0">
                          <a:latin typeface="Cambria Math" panose="02040503050406030204" pitchFamily="18" charset="0"/>
                        </a:rPr>
                        <m:t>+ </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r>
                        <a:rPr lang="pt-BR" sz="2400" b="0" i="1" smtClean="0">
                          <a:latin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ℎ</m:t>
                      </m:r>
                      <m:d>
                        <m:dPr>
                          <m:ctrlPr>
                            <a:rPr lang="pt-BR" sz="2400" b="0" i="1" smtClean="0">
                              <a:latin typeface="Cambria Math" panose="02040503050406030204" pitchFamily="18" charset="0"/>
                              <a:ea typeface="Cambria Math" panose="02040503050406030204" pitchFamily="18" charset="0"/>
                            </a:rPr>
                          </m:ctrlPr>
                        </m:dPr>
                        <m:e>
                          <m:r>
                            <a:rPr lang="pt-BR" sz="2400" b="0" i="1" smtClean="0">
                              <a:latin typeface="Cambria Math" panose="02040503050406030204" pitchFamily="18" charset="0"/>
                              <a:ea typeface="Cambria Math" panose="02040503050406030204" pitchFamily="18" charset="0"/>
                            </a:rPr>
                            <m:t>𝑡</m:t>
                          </m:r>
                        </m:e>
                      </m:d>
                      <m:r>
                        <a:rPr lang="pt-BR" sz="2400" b="0" i="1" smtClean="0">
                          <a:latin typeface="Cambria Math" panose="02040503050406030204" pitchFamily="18" charset="0"/>
                          <a:ea typeface="Cambria Math" panose="02040503050406030204" pitchFamily="18" charset="0"/>
                        </a:rPr>
                        <m:t>      (</m:t>
                      </m:r>
                      <m:r>
                        <a:rPr lang="pt-BR" sz="2400" b="0" i="1" smtClean="0">
                          <a:latin typeface="Cambria Math" panose="02040503050406030204" pitchFamily="18" charset="0"/>
                          <a:ea typeface="Cambria Math" panose="02040503050406030204" pitchFamily="18" charset="0"/>
                        </a:rPr>
                        <m:t>𝑎𝑛</m:t>
                      </m:r>
                      <m:r>
                        <a:rPr lang="pt-BR" sz="2400" b="0" i="1" smtClean="0">
                          <a:latin typeface="Cambria Math" panose="02040503050406030204" pitchFamily="18" charset="0"/>
                          <a:ea typeface="Cambria Math" panose="02040503050406030204" pitchFamily="18" charset="0"/>
                        </a:rPr>
                        <m:t>á</m:t>
                      </m:r>
                      <m:r>
                        <a:rPr lang="pt-BR" sz="2400" b="0" i="1" smtClean="0">
                          <a:latin typeface="Cambria Math" panose="02040503050406030204" pitchFamily="18" charset="0"/>
                          <a:ea typeface="Cambria Math" panose="02040503050406030204" pitchFamily="18" charset="0"/>
                        </a:rPr>
                        <m:t>𝑙𝑖𝑠𝑒</m:t>
                      </m:r>
                      <m:r>
                        <a:rPr lang="pt-BR" sz="2400" b="0" i="1" smtClean="0">
                          <a:latin typeface="Cambria Math" panose="02040503050406030204" pitchFamily="18" charset="0"/>
                          <a:ea typeface="Cambria Math" panose="02040503050406030204" pitchFamily="18" charset="0"/>
                        </a:rPr>
                        <m:t> </m:t>
                      </m:r>
                      <m:r>
                        <a:rPr lang="pt-BR" sz="2400" b="0" i="1" smtClean="0">
                          <a:latin typeface="Cambria Math" panose="02040503050406030204" pitchFamily="18" charset="0"/>
                          <a:ea typeface="Cambria Math" panose="02040503050406030204" pitchFamily="18" charset="0"/>
                        </a:rPr>
                        <m:t>𝑑𝑒</m:t>
                      </m:r>
                      <m:r>
                        <a:rPr lang="pt-BR" sz="2400" b="0" i="1" smtClean="0">
                          <a:latin typeface="Cambria Math" panose="02040503050406030204" pitchFamily="18" charset="0"/>
                          <a:ea typeface="Cambria Math" panose="02040503050406030204" pitchFamily="18" charset="0"/>
                        </a:rPr>
                        <m:t> </m:t>
                      </m:r>
                      <m:r>
                        <a:rPr lang="pt-BR" sz="2400" b="0" i="1" smtClean="0">
                          <a:latin typeface="Cambria Math" panose="02040503050406030204" pitchFamily="18" charset="0"/>
                          <a:ea typeface="Cambria Math" panose="02040503050406030204" pitchFamily="18" charset="0"/>
                        </a:rPr>
                        <m:t>𝑚𝑎𝑙ℎ𝑎</m:t>
                      </m:r>
                      <m:r>
                        <m:rPr>
                          <m:lit/>
                        </m:rPr>
                        <a:rPr lang="pt-BR" sz="2400" b="0" i="1" smtClean="0">
                          <a:latin typeface="Cambria Math" panose="02040503050406030204" pitchFamily="18" charset="0"/>
                          <a:ea typeface="Cambria Math" panose="02040503050406030204" pitchFamily="18" charset="0"/>
                        </a:rPr>
                        <m:t>)</m:t>
                      </m:r>
                    </m:oMath>
                  </m:oMathPara>
                </a14:m>
                <a:endParaRPr lang="pt-BR" dirty="0"/>
              </a:p>
            </p:txBody>
          </p:sp>
        </mc:Choice>
        <mc:Fallback>
          <p:sp>
            <p:nvSpPr>
              <p:cNvPr id="49" name="CaixaDeTexto 53"/>
              <p:cNvSpPr txBox="1">
                <a:spLocks noRot="1" noChangeAspect="1" noMove="1" noResize="1" noEditPoints="1" noAdjustHandles="1" noChangeArrowheads="1" noChangeShapeType="1" noTextEdit="1"/>
              </p:cNvSpPr>
              <p:nvPr/>
            </p:nvSpPr>
            <p:spPr>
              <a:xfrm>
                <a:off x="4693183" y="1278953"/>
                <a:ext cx="6649131" cy="794576"/>
              </a:xfrm>
              <a:prstGeom prst="rect">
                <a:avLst/>
              </a:prstGeom>
              <a:blipFill rotWithShape="1">
                <a:blip r:embed="rId1"/>
                <a:stretch>
                  <a:fillRect l="-8" t="-8" r="9" b="32"/>
                </a:stretch>
              </a:blipFill>
            </p:spPr>
            <p:txBody>
              <a:bodyPr/>
              <a:lstStyle/>
              <a:p>
                <a:r>
                  <a:rPr lang="pt-BR" altLang="en-US">
                    <a:noFill/>
                  </a:rPr>
                  <a:t> </a:t>
                </a:r>
              </a:p>
            </p:txBody>
          </p:sp>
        </mc:Fallback>
      </mc:AlternateContent>
      <p:sp>
        <p:nvSpPr>
          <p:cNvPr id="50" name="CaixaDeTexto 49"/>
          <p:cNvSpPr txBox="1"/>
          <p:nvPr/>
        </p:nvSpPr>
        <p:spPr>
          <a:xfrm>
            <a:off x="616748" y="3992026"/>
            <a:ext cx="3938628" cy="1814830"/>
          </a:xfrm>
          <a:prstGeom prst="rect">
            <a:avLst/>
          </a:prstGeom>
          <a:noFill/>
        </p:spPr>
        <p:txBody>
          <a:bodyPr wrap="square" rtlCol="0">
            <a:spAutoFit/>
          </a:bodyPr>
          <a:lstStyle/>
          <a:p>
            <a:r>
              <a:rPr lang="pt-BR" sz="2800" dirty="0" smtClean="0">
                <a:latin typeface="Comic Sans MS" panose="030F0702030302020204" pitchFamily="66" charset="0"/>
              </a:rPr>
              <a:t>Com certeza a aplicação de análise malha de  aqui é mais indicado.</a:t>
            </a:r>
            <a:endParaRPr lang="pt-BR" sz="2800" dirty="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51" name="CaixaDeTexto 53"/>
              <p:cNvSpPr txBox="1"/>
              <p:nvPr/>
            </p:nvSpPr>
            <p:spPr>
              <a:xfrm>
                <a:off x="4562714" y="2502663"/>
                <a:ext cx="5113301" cy="78740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400" b="0" i="1" smtClean="0">
                          <a:latin typeface="Cambria Math" panose="02040503050406030204" pitchFamily="18" charset="0"/>
                          <a:ea typeface="Cambria Math" panose="02040503050406030204" pitchFamily="18" charset="0"/>
                        </a:rPr>
                        <m:t>ℒ</m:t>
                      </m:r>
                      <m:r>
                        <a:rPr lang="pt-BR" sz="2400" b="0" i="1" smtClean="0">
                          <a:latin typeface="Cambria Math" panose="02040503050406030204" pitchFamily="18" charset="0"/>
                        </a:rPr>
                        <m:t>(</m:t>
                      </m:r>
                      <m:r>
                        <a:rPr lang="en-US" altLang="pt-BR" sz="2400" b="0" i="1" smtClean="0">
                          <a:latin typeface="Cambria Math" panose="02040503050406030204" pitchFamily="18" charset="0"/>
                        </a:rPr>
                        <m:t>𝑅</m:t>
                      </m:r>
                      <m:r>
                        <a:rPr lang="pt-BR" sz="2400" b="0" i="1" smtClean="0">
                          <a:latin typeface="Cambria Math" panose="02040503050406030204" pitchFamily="18" charset="0"/>
                        </a:rPr>
                        <m:t>𝐶</m:t>
                      </m:r>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num>
                        <m:den>
                          <m:r>
                            <a:rPr lang="pt-BR" sz="2400" b="0" i="1" smtClean="0">
                              <a:latin typeface="Cambria Math" panose="02040503050406030204" pitchFamily="18" charset="0"/>
                            </a:rPr>
                            <m:t>𝜕</m:t>
                          </m:r>
                          <m:r>
                            <a:rPr lang="pt-BR" sz="2400" b="0" i="1" smtClean="0">
                              <a:latin typeface="Cambria Math" panose="02040503050406030204" pitchFamily="18" charset="0"/>
                            </a:rPr>
                            <m:t>𝑡</m:t>
                          </m:r>
                        </m:den>
                      </m:f>
                      <m:r>
                        <a:rPr lang="pt-BR" sz="2400" b="0" i="1" smtClean="0">
                          <a:latin typeface="Cambria Math" panose="02040503050406030204" pitchFamily="18" charset="0"/>
                        </a:rPr>
                        <m:t>+ </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r>
                        <a:rPr lang="pt-BR" sz="2400" b="0" i="1" smtClean="0">
                          <a:latin typeface="Cambria Math" panose="02040503050406030204" pitchFamily="18" charset="0"/>
                        </a:rPr>
                        <m:t>)=</m:t>
                      </m:r>
                      <m:r>
                        <a:rPr lang="pt-BR" sz="2400" i="1">
                          <a:latin typeface="Cambria Math" panose="02040503050406030204" pitchFamily="18" charset="0"/>
                          <a:ea typeface="Cambria Math" panose="02040503050406030204" pitchFamily="18" charset="0"/>
                        </a:rPr>
                        <m:t>ℒ</m:t>
                      </m:r>
                      <m:r>
                        <a:rPr lang="pt-BR" sz="2400" b="0" i="1" smtClean="0">
                          <a:latin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ℎ</m:t>
                      </m:r>
                      <m:d>
                        <m:dPr>
                          <m:ctrlPr>
                            <a:rPr lang="pt-BR" sz="2400" b="0" i="1" smtClean="0">
                              <a:latin typeface="Cambria Math" panose="02040503050406030204" pitchFamily="18" charset="0"/>
                              <a:ea typeface="Cambria Math" panose="02040503050406030204" pitchFamily="18" charset="0"/>
                            </a:rPr>
                          </m:ctrlPr>
                        </m:dPr>
                        <m:e>
                          <m:r>
                            <a:rPr lang="pt-BR" sz="2400" b="0" i="1" smtClean="0">
                              <a:latin typeface="Cambria Math" panose="02040503050406030204" pitchFamily="18" charset="0"/>
                              <a:ea typeface="Cambria Math" panose="02040503050406030204" pitchFamily="18" charset="0"/>
                            </a:rPr>
                            <m:t>𝑡</m:t>
                          </m:r>
                        </m:e>
                      </m:d>
                      <m:r>
                        <a:rPr lang="pt-BR" sz="2400" b="0" i="1" smtClean="0">
                          <a:latin typeface="Cambria Math" panose="02040503050406030204" pitchFamily="18" charset="0"/>
                          <a:ea typeface="Cambria Math" panose="02040503050406030204" pitchFamily="18" charset="0"/>
                        </a:rPr>
                        <m:t>)</m:t>
                      </m:r>
                    </m:oMath>
                  </m:oMathPara>
                </a14:m>
                <a:endParaRPr lang="pt-BR" dirty="0"/>
              </a:p>
            </p:txBody>
          </p:sp>
        </mc:Choice>
        <mc:Fallback>
          <p:sp>
            <p:nvSpPr>
              <p:cNvPr id="51" name="CaixaDeTexto 53"/>
              <p:cNvSpPr txBox="1">
                <a:spLocks noRot="1" noChangeAspect="1" noMove="1" noResize="1" noEditPoints="1" noAdjustHandles="1" noChangeArrowheads="1" noChangeShapeType="1" noTextEdit="1"/>
              </p:cNvSpPr>
              <p:nvPr/>
            </p:nvSpPr>
            <p:spPr>
              <a:xfrm>
                <a:off x="4562714" y="2502663"/>
                <a:ext cx="5113301" cy="787400"/>
              </a:xfrm>
              <a:prstGeom prst="rect">
                <a:avLst/>
              </a:prstGeom>
              <a:blipFill rotWithShape="1">
                <a:blip r:embed="rId2"/>
                <a:stretch>
                  <a:fillRect l="-5" t="-16" r="10" b="1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3" name="CaixaDeTexto 53"/>
              <p:cNvSpPr txBox="1"/>
              <p:nvPr/>
            </p:nvSpPr>
            <p:spPr>
              <a:xfrm>
                <a:off x="4999244" y="3541261"/>
                <a:ext cx="4539722" cy="46166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400" b="0" i="1" smtClean="0">
                          <a:latin typeface="Cambria Math" panose="02040503050406030204" pitchFamily="18" charset="0"/>
                        </a:rPr>
                        <m:t>𝑅𝐶𝑠</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b="0" i="1" smtClean="0">
                          <a:latin typeface="Cambria Math" panose="02040503050406030204" pitchFamily="18" charset="0"/>
                        </a:rPr>
                        <m:t>−</m:t>
                      </m:r>
                      <m:r>
                        <a:rPr lang="pt-BR" sz="2400" i="1">
                          <a:latin typeface="Cambria Math" panose="02040503050406030204" pitchFamily="18" charset="0"/>
                        </a:rPr>
                        <m:t>𝑅𝐶</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b="0" i="1" smtClean="0">
                          <a:latin typeface="Cambria Math" panose="02040503050406030204" pitchFamily="18" charset="0"/>
                        </a:rPr>
                        <m:t>(</m:t>
                      </m:r>
                      <m:r>
                        <a:rPr lang="pt-BR" sz="2400" b="0" i="1" smtClean="0">
                          <a:latin typeface="Cambria Math" panose="02040503050406030204" pitchFamily="18" charset="0"/>
                        </a:rPr>
                        <m:t>0</m:t>
                      </m:r>
                      <m:r>
                        <a:rPr lang="pt-BR" sz="2400" b="0" i="1" smtClean="0">
                          <a:latin typeface="Cambria Math" panose="02040503050406030204" pitchFamily="18" charset="0"/>
                        </a:rPr>
                        <m:t>−)+ </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r>
                        <a:rPr lang="pt-BR" sz="2400" b="0" i="1" smtClean="0">
                          <a:latin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m:t>
                      </m:r>
                      <m:r>
                        <a:rPr lang="pt-BR" sz="2400" b="0" i="0" smtClean="0">
                          <a:latin typeface="Cambria Math" panose="02040503050406030204" pitchFamily="18" charset="0"/>
                          <a:ea typeface="Cambria Math" panose="02040503050406030204" pitchFamily="18" charset="0"/>
                        </a:rPr>
                        <m:t>/</m:t>
                      </m:r>
                      <m:r>
                        <m:rPr>
                          <m:sty m:val="p"/>
                        </m:rPr>
                        <a:rPr lang="pt-BR" sz="2400" b="0" i="0" smtClean="0">
                          <a:latin typeface="Cambria Math" panose="02040503050406030204" pitchFamily="18" charset="0"/>
                          <a:ea typeface="Cambria Math" panose="02040503050406030204" pitchFamily="18" charset="0"/>
                        </a:rPr>
                        <m:t>s</m:t>
                      </m:r>
                    </m:oMath>
                  </m:oMathPara>
                </a14:m>
                <a:endParaRPr lang="pt-BR" dirty="0"/>
              </a:p>
            </p:txBody>
          </p:sp>
        </mc:Choice>
        <mc:Fallback>
          <p:sp>
            <p:nvSpPr>
              <p:cNvPr id="53" name="CaixaDeTexto 53"/>
              <p:cNvSpPr txBox="1">
                <a:spLocks noRot="1" noChangeAspect="1" noMove="1" noResize="1" noEditPoints="1" noAdjustHandles="1" noChangeArrowheads="1" noChangeShapeType="1" noTextEdit="1"/>
              </p:cNvSpPr>
              <p:nvPr/>
            </p:nvSpPr>
            <p:spPr>
              <a:xfrm>
                <a:off x="4999244" y="3541261"/>
                <a:ext cx="4539722" cy="461665"/>
              </a:xfrm>
              <a:prstGeom prst="rect">
                <a:avLst/>
              </a:prstGeom>
              <a:blipFill rotWithShape="1">
                <a:blip r:embed="rId3"/>
                <a:stretch>
                  <a:fillRect l="-12" t="-109" r="14" b="11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4" name="CaixaDeTexto 53"/>
              <p:cNvSpPr txBox="1"/>
              <p:nvPr/>
            </p:nvSpPr>
            <p:spPr>
              <a:xfrm>
                <a:off x="4957679" y="4246948"/>
                <a:ext cx="4539722" cy="786241"/>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400" i="1" smtClean="0">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d>
                        <m:dPr>
                          <m:ctrlPr>
                            <a:rPr lang="pt-BR" sz="2400" b="0" i="1" smtClean="0">
                              <a:latin typeface="Cambria Math" panose="02040503050406030204" pitchFamily="18" charset="0"/>
                            </a:rPr>
                          </m:ctrlPr>
                        </m:dPr>
                        <m:e>
                          <m:r>
                            <a:rPr lang="pt-BR" sz="2400" b="0" i="1" smtClean="0">
                              <a:latin typeface="Cambria Math" panose="02040503050406030204" pitchFamily="18" charset="0"/>
                            </a:rPr>
                            <m:t>𝑅𝐶𝑠</m:t>
                          </m:r>
                          <m:r>
                            <a:rPr lang="pt-BR" sz="2400" b="0" i="1" smtClean="0">
                              <a:latin typeface="Cambria Math" panose="02040503050406030204" pitchFamily="18" charset="0"/>
                            </a:rPr>
                            <m:t>+</m:t>
                          </m:r>
                          <m:r>
                            <a:rPr lang="pt-BR" sz="2400" b="0" i="1" smtClean="0">
                              <a:latin typeface="Cambria Math" panose="02040503050406030204" pitchFamily="18" charset="0"/>
                            </a:rPr>
                            <m:t>1</m:t>
                          </m:r>
                        </m:e>
                      </m:d>
                      <m:r>
                        <a:rPr lang="pt-BR" sz="2400" b="0" i="1" smtClean="0">
                          <a:latin typeface="Cambria Math" panose="02040503050406030204" pitchFamily="18" charset="0"/>
                        </a:rPr>
                        <m:t>=</m:t>
                      </m:r>
                      <m:f>
                        <m:fPr>
                          <m:ctrlPr>
                            <a:rPr lang="pt-BR" sz="2400" b="0" i="1" smtClean="0">
                              <a:latin typeface="Cambria Math" panose="02040503050406030204" pitchFamily="18" charset="0"/>
                              <a:ea typeface="Cambria Math" panose="02040503050406030204" pitchFamily="18" charset="0"/>
                            </a:rPr>
                          </m:ctrlPr>
                        </m:fPr>
                        <m:num>
                          <m:r>
                            <a:rPr lang="pt-BR" sz="2400" b="0" i="1" smtClean="0">
                              <a:latin typeface="Cambria Math" panose="02040503050406030204" pitchFamily="18" charset="0"/>
                              <a:ea typeface="Cambria Math" panose="02040503050406030204" pitchFamily="18" charset="0"/>
                            </a:rPr>
                            <m:t>∆</m:t>
                          </m:r>
                        </m:num>
                        <m:den>
                          <m:r>
                            <m:rPr>
                              <m:sty m:val="p"/>
                            </m:rPr>
                            <a:rPr lang="pt-BR" sz="2400" b="0" i="0" smtClean="0">
                              <a:latin typeface="Cambria Math" panose="02040503050406030204" pitchFamily="18" charset="0"/>
                              <a:ea typeface="Cambria Math" panose="02040503050406030204" pitchFamily="18" charset="0"/>
                            </a:rPr>
                            <m:t>s</m:t>
                          </m:r>
                        </m:den>
                      </m:f>
                      <m:r>
                        <a:rPr lang="pt-BR" sz="2400" b="0" i="0" smtClean="0">
                          <a:latin typeface="Cambria Math" panose="02040503050406030204" pitchFamily="18" charset="0"/>
                          <a:ea typeface="Cambria Math" panose="02040503050406030204" pitchFamily="18" charset="0"/>
                        </a:rPr>
                        <m:t>+</m:t>
                      </m:r>
                      <m:r>
                        <a:rPr lang="pt-BR" sz="2400" i="1">
                          <a:latin typeface="Cambria Math" panose="02040503050406030204" pitchFamily="18" charset="0"/>
                        </a:rPr>
                        <m:t>𝑅𝐶</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i="1">
                          <a:latin typeface="Cambria Math" panose="02040503050406030204" pitchFamily="18" charset="0"/>
                        </a:rPr>
                        <m:t>(</m:t>
                      </m:r>
                      <m:r>
                        <a:rPr lang="pt-BR" sz="2400" i="1">
                          <a:latin typeface="Cambria Math" panose="02040503050406030204" pitchFamily="18" charset="0"/>
                        </a:rPr>
                        <m:t>0</m:t>
                      </m:r>
                      <m:r>
                        <a:rPr lang="pt-BR" sz="2400" i="1">
                          <a:latin typeface="Cambria Math" panose="02040503050406030204" pitchFamily="18" charset="0"/>
                        </a:rPr>
                        <m:t>−)</m:t>
                      </m:r>
                    </m:oMath>
                  </m:oMathPara>
                </a14:m>
                <a:endParaRPr lang="pt-BR" sz="2400" dirty="0"/>
              </a:p>
            </p:txBody>
          </p:sp>
        </mc:Choice>
        <mc:Fallback>
          <p:sp>
            <p:nvSpPr>
              <p:cNvPr id="54" name="CaixaDeTexto 53"/>
              <p:cNvSpPr txBox="1">
                <a:spLocks noRot="1" noChangeAspect="1" noMove="1" noResize="1" noEditPoints="1" noAdjustHandles="1" noChangeArrowheads="1" noChangeShapeType="1" noTextEdit="1"/>
              </p:cNvSpPr>
              <p:nvPr/>
            </p:nvSpPr>
            <p:spPr>
              <a:xfrm>
                <a:off x="4957679" y="4246948"/>
                <a:ext cx="4539722" cy="786241"/>
              </a:xfrm>
              <a:prstGeom prst="rect">
                <a:avLst/>
              </a:prstGeom>
              <a:blipFill rotWithShape="1">
                <a:blip r:embed="rId4"/>
                <a:stretch>
                  <a:fillRect l="-5" t="-9" r="8" b="2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5" name="CaixaDeTexto 54"/>
              <p:cNvSpPr txBox="1"/>
              <p:nvPr/>
            </p:nvSpPr>
            <p:spPr>
              <a:xfrm>
                <a:off x="4877405" y="5226636"/>
                <a:ext cx="4700270" cy="848053"/>
              </a:xfrm>
              <a:prstGeom prst="rect">
                <a:avLst/>
              </a:prstGeom>
              <a:noFill/>
              <a:ln w="19050">
                <a:solidFill>
                  <a:srgbClr val="FFFF00"/>
                </a:solidFill>
              </a:ln>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400" i="1" smtClean="0">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b="0" i="1" smtClean="0">
                          <a:latin typeface="Cambria Math" panose="02040503050406030204" pitchFamily="18" charset="0"/>
                        </a:rPr>
                        <m:t>=</m:t>
                      </m:r>
                      <m:f>
                        <m:fPr>
                          <m:ctrlPr>
                            <a:rPr lang="pt-BR" sz="2400" b="0" i="1" smtClean="0">
                              <a:latin typeface="Cambria Math" panose="02040503050406030204" pitchFamily="18" charset="0"/>
                              <a:ea typeface="Cambria Math" panose="02040503050406030204" pitchFamily="18" charset="0"/>
                            </a:rPr>
                          </m:ctrlPr>
                        </m:fPr>
                        <m:num>
                          <m:r>
                            <a:rPr lang="pt-BR" sz="2400" b="0" i="1" smtClean="0">
                              <a:latin typeface="Cambria Math" panose="02040503050406030204" pitchFamily="18" charset="0"/>
                              <a:ea typeface="Cambria Math" panose="02040503050406030204" pitchFamily="18" charset="0"/>
                            </a:rPr>
                            <m:t>∆</m:t>
                          </m:r>
                        </m:num>
                        <m:den>
                          <m:r>
                            <m:rPr>
                              <m:sty m:val="p"/>
                            </m:rPr>
                            <a:rPr lang="pt-BR" sz="2400" b="0" i="0" smtClean="0">
                              <a:latin typeface="Cambria Math" panose="02040503050406030204" pitchFamily="18" charset="0"/>
                              <a:ea typeface="Cambria Math" panose="02040503050406030204" pitchFamily="18" charset="0"/>
                            </a:rPr>
                            <m:t>s</m:t>
                          </m:r>
                          <m:d>
                            <m:dPr>
                              <m:ctrlPr>
                                <a:rPr lang="pt-BR" sz="2400" i="1">
                                  <a:latin typeface="Cambria Math" panose="02040503050406030204" pitchFamily="18" charset="0"/>
                                </a:rPr>
                              </m:ctrlPr>
                            </m:dPr>
                            <m:e>
                              <m:r>
                                <a:rPr lang="pt-BR" sz="2400" i="1">
                                  <a:latin typeface="Cambria Math" panose="02040503050406030204" pitchFamily="18" charset="0"/>
                                </a:rPr>
                                <m:t>𝑅𝐶𝑠</m:t>
                              </m:r>
                              <m:r>
                                <a:rPr lang="pt-BR" sz="2400" i="1">
                                  <a:latin typeface="Cambria Math" panose="02040503050406030204" pitchFamily="18" charset="0"/>
                                </a:rPr>
                                <m:t>+</m:t>
                              </m:r>
                              <m:r>
                                <a:rPr lang="pt-BR" sz="2400" i="1">
                                  <a:latin typeface="Cambria Math" panose="02040503050406030204" pitchFamily="18" charset="0"/>
                                </a:rPr>
                                <m:t>1</m:t>
                              </m:r>
                            </m:e>
                          </m:d>
                        </m:den>
                      </m:f>
                      <m:r>
                        <a:rPr lang="pt-BR" sz="2400" b="0" i="0" smtClean="0">
                          <a:latin typeface="Cambria Math" panose="02040503050406030204" pitchFamily="18" charset="0"/>
                          <a:ea typeface="Cambria Math" panose="02040503050406030204" pitchFamily="18" charset="0"/>
                        </a:rPr>
                        <m:t>+</m:t>
                      </m:r>
                      <m:f>
                        <m:fPr>
                          <m:ctrlPr>
                            <a:rPr lang="pt-BR" sz="2400" b="0" i="1" smtClean="0">
                              <a:latin typeface="Cambria Math" panose="02040503050406030204" pitchFamily="18" charset="0"/>
                              <a:ea typeface="Cambria Math" panose="02040503050406030204" pitchFamily="18" charset="0"/>
                            </a:rPr>
                          </m:ctrlPr>
                        </m:fPr>
                        <m:num>
                          <m:r>
                            <a:rPr lang="pt-BR" sz="2400" i="1">
                              <a:latin typeface="Cambria Math" panose="02040503050406030204" pitchFamily="18" charset="0"/>
                            </a:rPr>
                            <m:t>𝑅𝐶</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i="1">
                              <a:latin typeface="Cambria Math" panose="02040503050406030204" pitchFamily="18" charset="0"/>
                            </a:rPr>
                            <m:t>(</m:t>
                          </m:r>
                          <m:r>
                            <a:rPr lang="pt-BR" sz="2400" i="1">
                              <a:latin typeface="Cambria Math" panose="02040503050406030204" pitchFamily="18" charset="0"/>
                            </a:rPr>
                            <m:t>0</m:t>
                          </m:r>
                          <m:r>
                            <a:rPr lang="pt-BR" sz="2400" i="1">
                              <a:latin typeface="Cambria Math" panose="02040503050406030204" pitchFamily="18" charset="0"/>
                            </a:rPr>
                            <m:t>−)</m:t>
                          </m:r>
                          <m:r>
                            <m:rPr>
                              <m:nor/>
                            </m:rPr>
                            <a:rPr lang="pt-BR" sz="2400" dirty="0">
                              <a:latin typeface="Cambria Math" panose="02040503050406030204" pitchFamily="18" charset="0"/>
                            </a:rPr>
                            <m:t> </m:t>
                          </m:r>
                        </m:num>
                        <m:den>
                          <m:d>
                            <m:dPr>
                              <m:ctrlPr>
                                <a:rPr lang="pt-BR" sz="2400" i="1">
                                  <a:latin typeface="Cambria Math" panose="02040503050406030204" pitchFamily="18" charset="0"/>
                                </a:rPr>
                              </m:ctrlPr>
                            </m:dPr>
                            <m:e>
                              <m:r>
                                <a:rPr lang="pt-BR" sz="2400" i="1">
                                  <a:latin typeface="Cambria Math" panose="02040503050406030204" pitchFamily="18" charset="0"/>
                                </a:rPr>
                                <m:t>𝑅𝐶𝑠</m:t>
                              </m:r>
                              <m:r>
                                <a:rPr lang="pt-BR" sz="2400" i="1">
                                  <a:latin typeface="Cambria Math" panose="02040503050406030204" pitchFamily="18" charset="0"/>
                                </a:rPr>
                                <m:t>+</m:t>
                              </m:r>
                              <m:r>
                                <a:rPr lang="pt-BR" sz="2400" i="1">
                                  <a:latin typeface="Cambria Math" panose="02040503050406030204" pitchFamily="18" charset="0"/>
                                </a:rPr>
                                <m:t>1</m:t>
                              </m:r>
                            </m:e>
                          </m:d>
                        </m:den>
                      </m:f>
                    </m:oMath>
                  </m:oMathPara>
                </a14:m>
                <a:endParaRPr lang="pt-BR" sz="2400" dirty="0"/>
              </a:p>
            </p:txBody>
          </p:sp>
        </mc:Choice>
        <mc:Fallback>
          <p:sp>
            <p:nvSpPr>
              <p:cNvPr id="55" name="CaixaDeTexto 54"/>
              <p:cNvSpPr txBox="1">
                <a:spLocks noRot="1" noChangeAspect="1" noMove="1" noResize="1" noEditPoints="1" noAdjustHandles="1" noChangeArrowheads="1" noChangeShapeType="1" noTextEdit="1"/>
              </p:cNvSpPr>
              <p:nvPr/>
            </p:nvSpPr>
            <p:spPr>
              <a:xfrm>
                <a:off x="4877405" y="5226636"/>
                <a:ext cx="4700270" cy="848053"/>
              </a:xfrm>
              <a:prstGeom prst="rect">
                <a:avLst/>
              </a:prstGeom>
              <a:blipFill rotWithShape="1">
                <a:blip r:embed="rId5"/>
                <a:stretch>
                  <a:fillRect l="-216" t="-1192" r="-190" b="-1090"/>
                </a:stretch>
              </a:blipFill>
              <a:ln w="19050">
                <a:solidFill>
                  <a:srgbClr val="FFFF00"/>
                </a:solidFill>
              </a:ln>
            </p:spPr>
            <p:txBody>
              <a:bodyPr/>
              <a:lstStyle/>
              <a:p>
                <a:r>
                  <a:rPr lang="pt-BR" altLang="en-US">
                    <a:noFill/>
                  </a:rPr>
                  <a:t> </a:t>
                </a:r>
              </a:p>
            </p:txBody>
          </p:sp>
        </mc:Fallback>
      </mc:AlternateContent>
      <p:sp>
        <p:nvSpPr>
          <p:cNvPr id="35" name="Espaço Reservado para Conteúdo 2"/>
          <p:cNvSpPr txBox="1"/>
          <p:nvPr/>
        </p:nvSpPr>
        <p:spPr>
          <a:xfrm>
            <a:off x="702595" y="450085"/>
            <a:ext cx="2370665" cy="67495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600" b="1" dirty="0" smtClean="0">
                <a:solidFill>
                  <a:srgbClr val="C00000"/>
                </a:solidFill>
              </a:rPr>
              <a:t>Exemplo</a:t>
            </a:r>
            <a:endParaRPr lang="pt-BR" sz="3600" b="1" dirty="0" smtClean="0"/>
          </a:p>
        </p:txBody>
      </p:sp>
      <p:sp>
        <p:nvSpPr>
          <p:cNvPr id="6" name="Forma livre 5"/>
          <p:cNvSpPr/>
          <p:nvPr/>
        </p:nvSpPr>
        <p:spPr>
          <a:xfrm>
            <a:off x="573425" y="2665757"/>
            <a:ext cx="705678" cy="318052"/>
          </a:xfrm>
          <a:custGeom>
            <a:avLst/>
            <a:gdLst>
              <a:gd name="connsiteX0" fmla="*/ 0 w 705678"/>
              <a:gd name="connsiteY0" fmla="*/ 308113 h 318052"/>
              <a:gd name="connsiteX1" fmla="*/ 298174 w 705678"/>
              <a:gd name="connsiteY1" fmla="*/ 318052 h 318052"/>
              <a:gd name="connsiteX2" fmla="*/ 288235 w 705678"/>
              <a:gd name="connsiteY2" fmla="*/ 0 h 318052"/>
              <a:gd name="connsiteX3" fmla="*/ 705678 w 705678"/>
              <a:gd name="connsiteY3" fmla="*/ 9939 h 318052"/>
            </a:gdLst>
            <a:ahLst/>
            <a:cxnLst>
              <a:cxn ang="0">
                <a:pos x="connsiteX0" y="connsiteY0"/>
              </a:cxn>
              <a:cxn ang="0">
                <a:pos x="connsiteX1" y="connsiteY1"/>
              </a:cxn>
              <a:cxn ang="0">
                <a:pos x="connsiteX2" y="connsiteY2"/>
              </a:cxn>
              <a:cxn ang="0">
                <a:pos x="connsiteX3" y="connsiteY3"/>
              </a:cxn>
            </a:cxnLst>
            <a:rect l="l" t="t" r="r" b="b"/>
            <a:pathLst>
              <a:path w="705678" h="318052">
                <a:moveTo>
                  <a:pt x="0" y="308113"/>
                </a:moveTo>
                <a:lnTo>
                  <a:pt x="298174" y="318052"/>
                </a:lnTo>
                <a:lnTo>
                  <a:pt x="288235" y="0"/>
                </a:lnTo>
                <a:lnTo>
                  <a:pt x="705678" y="9939"/>
                </a:lnTo>
              </a:path>
            </a:pathLst>
          </a:cu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5" name="Conector de Seta Reta 4"/>
          <p:cNvCxnSpPr/>
          <p:nvPr/>
        </p:nvCxnSpPr>
        <p:spPr>
          <a:xfrm>
            <a:off x="1898222" y="1576737"/>
            <a:ext cx="436592"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7" name="CaixaDeTexto 36"/>
          <p:cNvSpPr txBox="1"/>
          <p:nvPr/>
        </p:nvSpPr>
        <p:spPr>
          <a:xfrm>
            <a:off x="1935153" y="1181257"/>
            <a:ext cx="255198" cy="461665"/>
          </a:xfrm>
          <a:prstGeom prst="rect">
            <a:avLst/>
          </a:prstGeom>
          <a:noFill/>
        </p:spPr>
        <p:txBody>
          <a:bodyPr wrap="none" rtlCol="0">
            <a:spAutoFit/>
          </a:bodyPr>
          <a:lstStyle/>
          <a:p>
            <a:r>
              <a:rPr lang="pt-BR" sz="2400" dirty="0"/>
              <a:t>i</a:t>
            </a:r>
            <a:endParaRPr lang="pt-BR" sz="2400" dirty="0"/>
          </a:p>
        </p:txBody>
      </p:sp>
      <mc:AlternateContent xmlns:mc="http://schemas.openxmlformats.org/markup-compatibility/2006">
        <mc:Choice xmlns:a14="http://schemas.microsoft.com/office/drawing/2010/main" Requires="a14">
          <p:sp>
            <p:nvSpPr>
              <p:cNvPr id="38" name="CaixaDeTexto 53"/>
              <p:cNvSpPr txBox="1"/>
              <p:nvPr/>
            </p:nvSpPr>
            <p:spPr>
              <a:xfrm>
                <a:off x="4999244" y="406811"/>
                <a:ext cx="1552385" cy="794576"/>
              </a:xfrm>
              <a:prstGeom prst="rect">
                <a:avLst/>
              </a:prstGeom>
              <a:noFill/>
            </p:spPr>
            <p:txBody>
              <a:bodyPr wrap="square" rtlCol="0">
                <a:spAutoFit/>
              </a:bodyPr>
              <a:lstStyle/>
              <a:p>
                <a14:m>
                  <m:oMathPara xmlns:m="http://schemas.openxmlformats.org/officeDocument/2006/math">
                    <m:oMathParaPr>
                      <m:jc m:val="left"/>
                    </m:oMathParaPr>
                    <m:oMath xmlns:m="http://schemas.openxmlformats.org/officeDocument/2006/math">
                      <m:r>
                        <a:rPr lang="pt-BR" sz="2400" b="0" i="1" smtClean="0">
                          <a:latin typeface="Cambria Math" panose="02040503050406030204" pitchFamily="18" charset="0"/>
                        </a:rPr>
                        <m:t>𝑖</m:t>
                      </m:r>
                      <m:r>
                        <a:rPr lang="pt-BR" sz="2400" b="0" i="1" smtClean="0">
                          <a:latin typeface="Cambria Math" panose="02040503050406030204" pitchFamily="18" charset="0"/>
                        </a:rPr>
                        <m:t>=</m:t>
                      </m:r>
                      <m:r>
                        <a:rPr lang="pt-BR" sz="2400" b="0" i="1" smtClean="0">
                          <a:latin typeface="Cambria Math" panose="02040503050406030204" pitchFamily="18" charset="0"/>
                        </a:rPr>
                        <m:t>𝐶</m:t>
                      </m:r>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num>
                        <m:den>
                          <m:r>
                            <a:rPr lang="pt-BR" sz="2400" b="0" i="1" smtClean="0">
                              <a:latin typeface="Cambria Math" panose="02040503050406030204" pitchFamily="18" charset="0"/>
                            </a:rPr>
                            <m:t>𝜕</m:t>
                          </m:r>
                          <m:r>
                            <a:rPr lang="pt-BR" sz="2400" b="0" i="1" smtClean="0">
                              <a:latin typeface="Cambria Math" panose="02040503050406030204" pitchFamily="18" charset="0"/>
                            </a:rPr>
                            <m:t>𝑡</m:t>
                          </m:r>
                        </m:den>
                      </m:f>
                    </m:oMath>
                  </m:oMathPara>
                </a14:m>
                <a:endParaRPr lang="pt-BR" dirty="0"/>
              </a:p>
            </p:txBody>
          </p:sp>
        </mc:Choice>
        <mc:Fallback>
          <p:sp>
            <p:nvSpPr>
              <p:cNvPr id="38" name="CaixaDeTexto 53"/>
              <p:cNvSpPr txBox="1">
                <a:spLocks noRot="1" noChangeAspect="1" noMove="1" noResize="1" noEditPoints="1" noAdjustHandles="1" noChangeArrowheads="1" noChangeShapeType="1" noTextEdit="1"/>
              </p:cNvSpPr>
              <p:nvPr/>
            </p:nvSpPr>
            <p:spPr>
              <a:xfrm>
                <a:off x="4999244" y="406811"/>
                <a:ext cx="1552385" cy="794576"/>
              </a:xfrm>
              <a:prstGeom prst="rect">
                <a:avLst/>
              </a:prstGeom>
              <a:blipFill rotWithShape="1">
                <a:blip r:embed="rId6"/>
                <a:stretch>
                  <a:fillRect l="-34" t="-52" r="22" b="76"/>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698500" y="297180"/>
            <a:ext cx="10821670" cy="178371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Coletor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impedância de saída (v</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x</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x</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no cáculo da impedância de saída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não é considerada</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Retângulo arredondado 6"/>
          <p:cNvSpPr/>
          <p:nvPr/>
        </p:nvSpPr>
        <p:spPr>
          <a:xfrm>
            <a:off x="2207260" y="2514600"/>
            <a:ext cx="1561465" cy="247459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4"/>
          <p:cNvCxnSpPr/>
          <p:nvPr/>
        </p:nvCxnSpPr>
        <p:spPr>
          <a:xfrm>
            <a:off x="2552065" y="36087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2537460" y="477583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2541270" y="268668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2359025" y="3056890"/>
            <a:ext cx="387350" cy="552450"/>
            <a:chOff x="7555792" y="2647951"/>
            <a:chExt cx="387626" cy="552342"/>
          </a:xfrm>
          <a:solidFill>
            <a:srgbClr val="00B0F0">
              <a:alpha val="97000"/>
            </a:srgbClr>
          </a:solidFill>
        </p:grpSpPr>
        <p:sp>
          <p:nvSpPr>
            <p:cNvPr id="13" name="Elipse 1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2279015" y="371094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3565525" y="26797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2359025" y="487870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9" name="Caixa de Texto 28"/>
          <p:cNvSpPr txBox="1"/>
          <p:nvPr/>
        </p:nvSpPr>
        <p:spPr>
          <a:xfrm>
            <a:off x="1550670" y="411162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0" name="Conector Reto 29"/>
          <p:cNvCxnSpPr/>
          <p:nvPr/>
        </p:nvCxnSpPr>
        <p:spPr>
          <a:xfrm flipV="1">
            <a:off x="2533650" y="267970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40" name="Grupo 39"/>
          <p:cNvGrpSpPr/>
          <p:nvPr/>
        </p:nvGrpSpPr>
        <p:grpSpPr>
          <a:xfrm rot="5400000" flipH="1">
            <a:off x="1890395" y="4367530"/>
            <a:ext cx="1274445" cy="234950"/>
            <a:chOff x="4152748" y="3524056"/>
            <a:chExt cx="1274569" cy="255373"/>
          </a:xfrm>
        </p:grpSpPr>
        <p:cxnSp>
          <p:nvCxnSpPr>
            <p:cNvPr id="4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Retângulo 4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43" name="Caixa de Texto 42"/>
              <p:cNvSpPr txBox="1"/>
              <p:nvPr/>
            </p:nvSpPr>
            <p:spPr>
              <a:xfrm>
                <a:off x="2571750" y="417004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3" name="Caixa de Texto 42"/>
              <p:cNvSpPr txBox="1">
                <a:spLocks noRot="1" noChangeAspect="1" noMove="1" noResize="1" noEditPoints="1" noAdjustHandles="1" noChangeArrowheads="1" noChangeShapeType="1" noTextEdit="1"/>
              </p:cNvSpPr>
              <p:nvPr/>
            </p:nvSpPr>
            <p:spPr>
              <a:xfrm>
                <a:off x="2571750" y="4170045"/>
                <a:ext cx="501650" cy="46037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63" name="Conector Reto 62"/>
          <p:cNvCxnSpPr/>
          <p:nvPr/>
        </p:nvCxnSpPr>
        <p:spPr>
          <a:xfrm>
            <a:off x="2383515" y="631689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3073400" y="2679700"/>
            <a:ext cx="133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ector Reto 76"/>
          <p:cNvCxnSpPr/>
          <p:nvPr/>
        </p:nvCxnSpPr>
        <p:spPr>
          <a:xfrm>
            <a:off x="4398667" y="267954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37"/>
          <p:cNvCxnSpPr/>
          <p:nvPr/>
        </p:nvCxnSpPr>
        <p:spPr>
          <a:xfrm>
            <a:off x="4235519" y="32611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de Seta Reta 44"/>
          <p:cNvCxnSpPr/>
          <p:nvPr/>
        </p:nvCxnSpPr>
        <p:spPr>
          <a:xfrm>
            <a:off x="3006825" y="4108567"/>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8" name="Caixa de Texto 107"/>
              <p:cNvSpPr txBox="1"/>
              <p:nvPr/>
            </p:nvSpPr>
            <p:spPr>
              <a:xfrm>
                <a:off x="2976245" y="3996055"/>
                <a:ext cx="43878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8" name="Caixa de Texto 107"/>
              <p:cNvSpPr txBox="1">
                <a:spLocks noRot="1" noChangeAspect="1" noMove="1" noResize="1" noEditPoints="1" noAdjustHandles="1" noChangeArrowheads="1" noChangeShapeType="1" noTextEdit="1"/>
              </p:cNvSpPr>
              <p:nvPr/>
            </p:nvSpPr>
            <p:spPr>
              <a:xfrm>
                <a:off x="2976245" y="3996055"/>
                <a:ext cx="438785"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109" name="Caixa de Texto 108"/>
          <p:cNvSpPr txBox="1"/>
          <p:nvPr/>
        </p:nvSpPr>
        <p:spPr>
          <a:xfrm>
            <a:off x="1276350" y="4108450"/>
            <a:ext cx="37592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AlternateContent xmlns:mc="http://schemas.openxmlformats.org/markup-compatibility/2006">
        <mc:Choice xmlns:a14="http://schemas.microsoft.com/office/drawing/2010/main" Requires="a14">
          <p:sp>
            <p:nvSpPr>
              <p:cNvPr id="111" name="Caixa de Texto 110"/>
              <p:cNvSpPr txBox="1"/>
              <p:nvPr/>
            </p:nvSpPr>
            <p:spPr>
              <a:xfrm>
                <a:off x="1804670" y="2787650"/>
                <a:ext cx="66929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11" name="Caixa de Texto 110"/>
              <p:cNvSpPr txBox="1">
                <a:spLocks noRot="1" noChangeAspect="1" noMove="1" noResize="1" noEditPoints="1" noAdjustHandles="1" noChangeArrowheads="1" noChangeShapeType="1" noTextEdit="1"/>
              </p:cNvSpPr>
              <p:nvPr/>
            </p:nvSpPr>
            <p:spPr>
              <a:xfrm>
                <a:off x="1804670" y="2787650"/>
                <a:ext cx="669290" cy="460375"/>
              </a:xfrm>
              <a:prstGeom prst="rect">
                <a:avLst/>
              </a:prstGeom>
              <a:blipFill rotWithShape="1">
                <a:blip r:embed="rId3"/>
                <a:stretch>
                  <a:fillRect/>
                </a:stretch>
              </a:blipFill>
            </p:spPr>
            <p:txBody>
              <a:bodyPr/>
              <a:lstStyle/>
              <a:p>
                <a:r>
                  <a:rPr lang="pt-BR" altLang="en-US">
                    <a:noFill/>
                  </a:rPr>
                  <a:t> </a:t>
                </a:r>
              </a:p>
            </p:txBody>
          </p:sp>
        </mc:Fallback>
      </mc:AlternateContent>
      <p:sp>
        <p:nvSpPr>
          <p:cNvPr id="118" name="Caixa de Texto 23"/>
          <p:cNvSpPr txBox="1"/>
          <p:nvPr/>
        </p:nvSpPr>
        <p:spPr>
          <a:xfrm>
            <a:off x="1944370" y="5516245"/>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19" name="Conector Reto 118"/>
          <p:cNvCxnSpPr/>
          <p:nvPr/>
        </p:nvCxnSpPr>
        <p:spPr>
          <a:xfrm flipH="1" flipV="1">
            <a:off x="2548890" y="4826635"/>
            <a:ext cx="97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CaixaDeTexto 47"/>
          <p:cNvSpPr txBox="1"/>
          <p:nvPr/>
        </p:nvSpPr>
        <p:spPr>
          <a:xfrm>
            <a:off x="1723304" y="3416578"/>
            <a:ext cx="483870" cy="460375"/>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B</a:t>
            </a:r>
            <a:endParaRPr lang="pt-BR" sz="2400" i="1" baseline="-25000" dirty="0" smtClean="0">
              <a:latin typeface="Century Schoolbook" panose="02040604050505020304" pitchFamily="18" charset="0"/>
              <a:ea typeface="Cambria Math" panose="02040503050406030204" pitchFamily="18" charset="0"/>
            </a:endParaRPr>
          </a:p>
        </p:txBody>
      </p:sp>
      <p:sp>
        <p:nvSpPr>
          <p:cNvPr id="152" name="CaixaDeTexto 47"/>
          <p:cNvSpPr txBox="1"/>
          <p:nvPr/>
        </p:nvSpPr>
        <p:spPr>
          <a:xfrm>
            <a:off x="3699424" y="5122823"/>
            <a:ext cx="440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x</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53" name="Grupo 152"/>
          <p:cNvGrpSpPr/>
          <p:nvPr/>
        </p:nvGrpSpPr>
        <p:grpSpPr>
          <a:xfrm rot="5400000" flipH="1">
            <a:off x="1890395" y="5575300"/>
            <a:ext cx="1274445" cy="234950"/>
            <a:chOff x="4152748" y="3524056"/>
            <a:chExt cx="1274569" cy="255373"/>
          </a:xfrm>
        </p:grpSpPr>
        <p:cxnSp>
          <p:nvCxnSpPr>
            <p:cNvPr id="1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5" name="Retângulo 1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 name="Conector Reto 2"/>
          <p:cNvCxnSpPr/>
          <p:nvPr/>
        </p:nvCxnSpPr>
        <p:spPr>
          <a:xfrm>
            <a:off x="3377925" y="62832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de Seta Reta 44"/>
          <p:cNvCxnSpPr/>
          <p:nvPr/>
        </p:nvCxnSpPr>
        <p:spPr>
          <a:xfrm rot="5400000">
            <a:off x="3512725" y="4446827"/>
            <a:ext cx="0" cy="504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2" name="Caixa de Texto 11"/>
              <p:cNvSpPr txBox="1"/>
              <p:nvPr/>
            </p:nvSpPr>
            <p:spPr>
              <a:xfrm>
                <a:off x="3565525" y="4662170"/>
                <a:ext cx="44005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𝑥</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 name="Caixa de Texto 11"/>
              <p:cNvSpPr txBox="1">
                <a:spLocks noRot="1" noChangeAspect="1" noMove="1" noResize="1" noEditPoints="1" noAdjustHandles="1" noChangeArrowheads="1" noChangeShapeType="1" noTextEdit="1"/>
              </p:cNvSpPr>
              <p:nvPr/>
            </p:nvSpPr>
            <p:spPr>
              <a:xfrm>
                <a:off x="3565525" y="4662170"/>
                <a:ext cx="440055" cy="460375"/>
              </a:xfrm>
              <a:prstGeom prst="rect">
                <a:avLst/>
              </a:prstGeom>
              <a:blipFill rotWithShape="1">
                <a:blip r:embed="rId4"/>
                <a:stretch>
                  <a:fillRect/>
                </a:stretch>
              </a:blipFill>
            </p:spPr>
            <p:txBody>
              <a:bodyPr/>
              <a:lstStyle/>
              <a:p>
                <a:r>
                  <a:rPr lang="pt-BR" altLang="en-US">
                    <a:noFill/>
                  </a:rPr>
                  <a:t> </a:t>
                </a:r>
              </a:p>
            </p:txBody>
          </p:sp>
        </mc:Fallback>
      </mc:AlternateContent>
      <p:grpSp>
        <p:nvGrpSpPr>
          <p:cNvPr id="44" name="Grupo 43"/>
          <p:cNvGrpSpPr/>
          <p:nvPr/>
        </p:nvGrpSpPr>
        <p:grpSpPr>
          <a:xfrm flipH="1">
            <a:off x="932983" y="3876552"/>
            <a:ext cx="1274445" cy="234950"/>
            <a:chOff x="4152748" y="3524056"/>
            <a:chExt cx="1274569" cy="255373"/>
          </a:xfrm>
        </p:grpSpPr>
        <p:cxnSp>
          <p:nvCxnSpPr>
            <p:cNvPr id="4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4" name="Conector Reto 63"/>
          <p:cNvCxnSpPr/>
          <p:nvPr/>
        </p:nvCxnSpPr>
        <p:spPr>
          <a:xfrm>
            <a:off x="922033" y="396676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rot="5400000">
            <a:off x="2782971" y="5557026"/>
            <a:ext cx="147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778235" y="465700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de Seta Reta 44"/>
          <p:cNvCxnSpPr/>
          <p:nvPr/>
        </p:nvCxnSpPr>
        <p:spPr>
          <a:xfrm rot="16200000">
            <a:off x="1465680" y="387234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56" name="Caixa de Texto 23"/>
          <p:cNvSpPr txBox="1"/>
          <p:nvPr/>
        </p:nvSpPr>
        <p:spPr>
          <a:xfrm>
            <a:off x="932815" y="341630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21" name="Elipse 20"/>
          <p:cNvSpPr/>
          <p:nvPr/>
        </p:nvSpPr>
        <p:spPr>
          <a:xfrm>
            <a:off x="3344545" y="522747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22" name="Caixa de Texto 21"/>
              <p:cNvSpPr txBox="1"/>
              <p:nvPr/>
            </p:nvSpPr>
            <p:spPr>
              <a:xfrm>
                <a:off x="3309620" y="5135880"/>
                <a:ext cx="4254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3309620" y="5135880"/>
                <a:ext cx="425450" cy="46037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3" name="Caixa de Texto 22"/>
              <p:cNvSpPr txBox="1"/>
              <p:nvPr/>
            </p:nvSpPr>
            <p:spPr>
              <a:xfrm>
                <a:off x="5528310" y="2418715"/>
                <a:ext cx="4438650"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3" name="Caixa de Texto 22"/>
              <p:cNvSpPr txBox="1">
                <a:spLocks noRot="1" noChangeAspect="1" noMove="1" noResize="1" noEditPoints="1" noAdjustHandles="1" noChangeArrowheads="1" noChangeShapeType="1" noTextEdit="1"/>
              </p:cNvSpPr>
              <p:nvPr/>
            </p:nvSpPr>
            <p:spPr>
              <a:xfrm>
                <a:off x="5528310" y="2418715"/>
                <a:ext cx="4438650" cy="521970"/>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6" name="Caixa de Texto 25"/>
              <p:cNvSpPr txBox="1"/>
              <p:nvPr/>
            </p:nvSpPr>
            <p:spPr>
              <a:xfrm>
                <a:off x="5882005" y="3261360"/>
                <a:ext cx="4438650" cy="9683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6" name="Caixa de Texto 25"/>
              <p:cNvSpPr txBox="1">
                <a:spLocks noRot="1" noChangeAspect="1" noMove="1" noResize="1" noEditPoints="1" noAdjustHandles="1" noChangeArrowheads="1" noChangeShapeType="1" noTextEdit="1"/>
              </p:cNvSpPr>
              <p:nvPr/>
            </p:nvSpPr>
            <p:spPr>
              <a:xfrm>
                <a:off x="5882005" y="3261360"/>
                <a:ext cx="4438650" cy="968375"/>
              </a:xfrm>
              <a:prstGeom prst="rect">
                <a:avLst/>
              </a:prstGeom>
              <a:blipFill rotWithShape="1">
                <a:blip r:embed="rId7"/>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7" name="Caixa de Texto 26"/>
              <p:cNvSpPr txBox="1"/>
              <p:nvPr/>
            </p:nvSpPr>
            <p:spPr>
              <a:xfrm>
                <a:off x="5882005" y="5892800"/>
                <a:ext cx="3025775"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7" name="Caixa de Texto 26"/>
              <p:cNvSpPr txBox="1">
                <a:spLocks noRot="1" noChangeAspect="1" noMove="1" noResize="1" noEditPoints="1" noAdjustHandles="1" noChangeArrowheads="1" noChangeShapeType="1" noTextEdit="1"/>
              </p:cNvSpPr>
              <p:nvPr/>
            </p:nvSpPr>
            <p:spPr>
              <a:xfrm>
                <a:off x="5882005" y="5892800"/>
                <a:ext cx="3025775" cy="521970"/>
              </a:xfrm>
              <a:prstGeom prst="rect">
                <a:avLst/>
              </a:prstGeom>
              <a:blipFill rotWithShape="1">
                <a:blip r:embed="rId8"/>
                <a:stretch>
                  <a:fillRect b="-413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8" name="Caixa de Texto 27"/>
              <p:cNvSpPr txBox="1"/>
              <p:nvPr/>
            </p:nvSpPr>
            <p:spPr>
              <a:xfrm>
                <a:off x="5499100" y="4317365"/>
                <a:ext cx="4128135" cy="125222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num>
                        <m:den>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8" name="Caixa de Texto 27"/>
              <p:cNvSpPr txBox="1">
                <a:spLocks noRot="1" noChangeAspect="1" noMove="1" noResize="1" noEditPoints="1" noAdjustHandles="1" noChangeArrowheads="1" noChangeShapeType="1" noTextEdit="1"/>
              </p:cNvSpPr>
              <p:nvPr/>
            </p:nvSpPr>
            <p:spPr>
              <a:xfrm>
                <a:off x="5499100" y="4317365"/>
                <a:ext cx="4128135" cy="1252220"/>
              </a:xfrm>
              <a:prstGeom prst="rect">
                <a:avLst/>
              </a:prstGeom>
              <a:blipFill rotWithShape="1">
                <a:blip r:embed="rId9"/>
                <a:stretch>
                  <a:fillRect/>
                </a:stretch>
              </a:blipFill>
            </p:spPr>
            <p:txBody>
              <a:bodyPr/>
              <a:lstStyle/>
              <a:p>
                <a:r>
                  <a:rPr lang="pt-BR" altLang="en-US">
                    <a:noFill/>
                  </a:rPr>
                  <a:t> </a:t>
                </a:r>
              </a:p>
            </p:txBody>
          </p:sp>
        </mc:Fallback>
      </mc:AlternateContent>
      <p:grpSp>
        <p:nvGrpSpPr>
          <p:cNvPr id="4" name="Grupo 3"/>
          <p:cNvGrpSpPr/>
          <p:nvPr/>
        </p:nvGrpSpPr>
        <p:grpSpPr>
          <a:xfrm flipH="1">
            <a:off x="3709035" y="4580890"/>
            <a:ext cx="689610" cy="492125"/>
            <a:chOff x="6605" y="2904"/>
            <a:chExt cx="1455" cy="951"/>
          </a:xfrm>
        </p:grpSpPr>
        <p:pic>
          <p:nvPicPr>
            <p:cNvPr id="5" name="Imagem 4"/>
            <p:cNvPicPr>
              <a:picLocks noChangeAspect="1"/>
            </p:cNvPicPr>
            <p:nvPr/>
          </p:nvPicPr>
          <p:blipFill>
            <a:blip r:embed="rId10"/>
            <a:srcRect l="36795" t="32935" r="36077" b="45923"/>
            <a:stretch>
              <a:fillRect/>
            </a:stretch>
          </p:blipFill>
          <p:spPr>
            <a:xfrm flipV="1">
              <a:off x="6605" y="3080"/>
              <a:ext cx="844" cy="703"/>
            </a:xfrm>
            <a:prstGeom prst="rect">
              <a:avLst/>
            </a:prstGeom>
            <a:solidFill>
              <a:srgbClr val="FFFF00">
                <a:alpha val="0"/>
              </a:srgbClr>
            </a:solidFill>
          </p:spPr>
        </p:pic>
        <p:cxnSp>
          <p:nvCxnSpPr>
            <p:cNvPr id="15" name="Conector Reto 14"/>
            <p:cNvCxnSpPr/>
            <p:nvPr/>
          </p:nvCxnSpPr>
          <p:spPr>
            <a:xfrm flipV="1">
              <a:off x="7437" y="2904"/>
              <a:ext cx="618" cy="237"/>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7432" y="3609"/>
              <a:ext cx="629" cy="246"/>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698500" y="297180"/>
            <a:ext cx="10821670" cy="129159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Coletor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impedância de saída (v</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x</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x</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Retângulo arredondado 6"/>
          <p:cNvSpPr/>
          <p:nvPr/>
        </p:nvSpPr>
        <p:spPr>
          <a:xfrm>
            <a:off x="2207260" y="2514600"/>
            <a:ext cx="1561465" cy="247459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4"/>
          <p:cNvCxnSpPr/>
          <p:nvPr/>
        </p:nvCxnSpPr>
        <p:spPr>
          <a:xfrm>
            <a:off x="2552065" y="36087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2537460" y="477583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2541270" y="268668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2359025" y="3056890"/>
            <a:ext cx="387350" cy="552450"/>
            <a:chOff x="7555792" y="2647951"/>
            <a:chExt cx="387626" cy="552342"/>
          </a:xfrm>
          <a:solidFill>
            <a:srgbClr val="00B0F0">
              <a:alpha val="97000"/>
            </a:srgbClr>
          </a:solidFill>
        </p:grpSpPr>
        <p:sp>
          <p:nvSpPr>
            <p:cNvPr id="13" name="Elipse 1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2279015" y="371094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3565525" y="26797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2359025" y="487870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9" name="Caixa de Texto 28"/>
          <p:cNvSpPr txBox="1"/>
          <p:nvPr/>
        </p:nvSpPr>
        <p:spPr>
          <a:xfrm>
            <a:off x="1550670" y="411162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0" name="Conector Reto 29"/>
          <p:cNvCxnSpPr/>
          <p:nvPr/>
        </p:nvCxnSpPr>
        <p:spPr>
          <a:xfrm flipV="1">
            <a:off x="2533650" y="267970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40" name="Grupo 39"/>
          <p:cNvGrpSpPr/>
          <p:nvPr/>
        </p:nvGrpSpPr>
        <p:grpSpPr>
          <a:xfrm rot="5400000" flipH="1">
            <a:off x="1890395" y="4367530"/>
            <a:ext cx="1274445" cy="234950"/>
            <a:chOff x="4152748" y="3524056"/>
            <a:chExt cx="1274569" cy="255373"/>
          </a:xfrm>
        </p:grpSpPr>
        <p:cxnSp>
          <p:nvCxnSpPr>
            <p:cNvPr id="4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Retângulo 4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43" name="Caixa de Texto 42"/>
              <p:cNvSpPr txBox="1"/>
              <p:nvPr/>
            </p:nvSpPr>
            <p:spPr>
              <a:xfrm>
                <a:off x="2571750" y="417004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3" name="Caixa de Texto 42"/>
              <p:cNvSpPr txBox="1">
                <a:spLocks noRot="1" noChangeAspect="1" noMove="1" noResize="1" noEditPoints="1" noAdjustHandles="1" noChangeArrowheads="1" noChangeShapeType="1" noTextEdit="1"/>
              </p:cNvSpPr>
              <p:nvPr/>
            </p:nvSpPr>
            <p:spPr>
              <a:xfrm>
                <a:off x="2571750" y="4170045"/>
                <a:ext cx="501650" cy="46037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63" name="Conector Reto 62"/>
          <p:cNvCxnSpPr/>
          <p:nvPr/>
        </p:nvCxnSpPr>
        <p:spPr>
          <a:xfrm>
            <a:off x="2383515" y="631689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3073400" y="2679700"/>
            <a:ext cx="133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ector Reto 76"/>
          <p:cNvCxnSpPr/>
          <p:nvPr/>
        </p:nvCxnSpPr>
        <p:spPr>
          <a:xfrm>
            <a:off x="4398667" y="267954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37"/>
          <p:cNvCxnSpPr/>
          <p:nvPr/>
        </p:nvCxnSpPr>
        <p:spPr>
          <a:xfrm>
            <a:off x="4235519" y="32611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de Seta Reta 44"/>
          <p:cNvCxnSpPr/>
          <p:nvPr/>
        </p:nvCxnSpPr>
        <p:spPr>
          <a:xfrm>
            <a:off x="3006825" y="4108567"/>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8" name="Caixa de Texto 107"/>
              <p:cNvSpPr txBox="1"/>
              <p:nvPr/>
            </p:nvSpPr>
            <p:spPr>
              <a:xfrm>
                <a:off x="2976245" y="3996055"/>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8" name="Caixa de Texto 107"/>
              <p:cNvSpPr txBox="1">
                <a:spLocks noRot="1" noChangeAspect="1" noMove="1" noResize="1" noEditPoints="1" noAdjustHandles="1" noChangeArrowheads="1" noChangeShapeType="1" noTextEdit="1"/>
              </p:cNvSpPr>
              <p:nvPr/>
            </p:nvSpPr>
            <p:spPr>
              <a:xfrm>
                <a:off x="2976245" y="3996055"/>
                <a:ext cx="46609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109" name="Caixa de Texto 108"/>
          <p:cNvSpPr txBox="1"/>
          <p:nvPr/>
        </p:nvSpPr>
        <p:spPr>
          <a:xfrm>
            <a:off x="1276350" y="4108450"/>
            <a:ext cx="38862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AlternateContent xmlns:mc="http://schemas.openxmlformats.org/markup-compatibility/2006">
        <mc:Choice xmlns:a14="http://schemas.microsoft.com/office/drawing/2010/main" Requires="a14">
          <p:sp>
            <p:nvSpPr>
              <p:cNvPr id="111" name="Caixa de Texto 110"/>
              <p:cNvSpPr txBox="1"/>
              <p:nvPr/>
            </p:nvSpPr>
            <p:spPr>
              <a:xfrm>
                <a:off x="1804670" y="2787650"/>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11" name="Caixa de Texto 110"/>
              <p:cNvSpPr txBox="1">
                <a:spLocks noRot="1" noChangeAspect="1" noMove="1" noResize="1" noEditPoints="1" noAdjustHandles="1" noChangeArrowheads="1" noChangeShapeType="1" noTextEdit="1"/>
              </p:cNvSpPr>
              <p:nvPr/>
            </p:nvSpPr>
            <p:spPr>
              <a:xfrm>
                <a:off x="1804670" y="2787650"/>
                <a:ext cx="744220" cy="460375"/>
              </a:xfrm>
              <a:prstGeom prst="rect">
                <a:avLst/>
              </a:prstGeom>
              <a:blipFill rotWithShape="1">
                <a:blip r:embed="rId3"/>
                <a:stretch>
                  <a:fillRect/>
                </a:stretch>
              </a:blipFill>
            </p:spPr>
            <p:txBody>
              <a:bodyPr/>
              <a:lstStyle/>
              <a:p>
                <a:r>
                  <a:rPr lang="pt-BR" altLang="en-US">
                    <a:noFill/>
                  </a:rPr>
                  <a:t> </a:t>
                </a:r>
              </a:p>
            </p:txBody>
          </p:sp>
        </mc:Fallback>
      </mc:AlternateContent>
      <p:sp>
        <p:nvSpPr>
          <p:cNvPr id="118" name="Caixa de Texto 23"/>
          <p:cNvSpPr txBox="1"/>
          <p:nvPr/>
        </p:nvSpPr>
        <p:spPr>
          <a:xfrm>
            <a:off x="1944370" y="5516245"/>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19" name="Conector Reto 118"/>
          <p:cNvCxnSpPr/>
          <p:nvPr/>
        </p:nvCxnSpPr>
        <p:spPr>
          <a:xfrm flipH="1" flipV="1">
            <a:off x="2548890" y="4826635"/>
            <a:ext cx="97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CaixaDeTexto 47"/>
          <p:cNvSpPr txBox="1"/>
          <p:nvPr/>
        </p:nvSpPr>
        <p:spPr>
          <a:xfrm>
            <a:off x="1550584" y="3388003"/>
            <a:ext cx="48387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B</a:t>
            </a:r>
            <a:endParaRPr lang="pt-BR" sz="2400" i="1" baseline="-25000" dirty="0" smtClean="0">
              <a:latin typeface="Century Schoolbook" panose="02040604050505020304" pitchFamily="18" charset="0"/>
              <a:ea typeface="Cambria Math" panose="02040503050406030204" pitchFamily="18" charset="0"/>
            </a:endParaRPr>
          </a:p>
        </p:txBody>
      </p:sp>
      <p:sp>
        <p:nvSpPr>
          <p:cNvPr id="152" name="CaixaDeTexto 47"/>
          <p:cNvSpPr txBox="1"/>
          <p:nvPr/>
        </p:nvSpPr>
        <p:spPr>
          <a:xfrm>
            <a:off x="3699424" y="5122823"/>
            <a:ext cx="440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x</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53" name="Grupo 152"/>
          <p:cNvGrpSpPr/>
          <p:nvPr/>
        </p:nvGrpSpPr>
        <p:grpSpPr>
          <a:xfrm rot="5400000" flipH="1">
            <a:off x="1890395" y="5575300"/>
            <a:ext cx="1274445" cy="234950"/>
            <a:chOff x="4152748" y="3524056"/>
            <a:chExt cx="1274569" cy="255373"/>
          </a:xfrm>
        </p:grpSpPr>
        <p:cxnSp>
          <p:nvCxnSpPr>
            <p:cNvPr id="1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5" name="Retângulo 1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 name="Conector Reto 2"/>
          <p:cNvCxnSpPr/>
          <p:nvPr/>
        </p:nvCxnSpPr>
        <p:spPr>
          <a:xfrm>
            <a:off x="3377925" y="62832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de Seta Reta 44"/>
          <p:cNvCxnSpPr/>
          <p:nvPr/>
        </p:nvCxnSpPr>
        <p:spPr>
          <a:xfrm rot="5400000">
            <a:off x="3512725" y="4446827"/>
            <a:ext cx="0" cy="504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2" name="Caixa de Texto 11"/>
              <p:cNvSpPr txBox="1"/>
              <p:nvPr/>
            </p:nvSpPr>
            <p:spPr>
              <a:xfrm>
                <a:off x="3565525" y="4662170"/>
                <a:ext cx="44005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𝑥</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 name="Caixa de Texto 11"/>
              <p:cNvSpPr txBox="1">
                <a:spLocks noRot="1" noChangeAspect="1" noMove="1" noResize="1" noEditPoints="1" noAdjustHandles="1" noChangeArrowheads="1" noChangeShapeType="1" noTextEdit="1"/>
              </p:cNvSpPr>
              <p:nvPr/>
            </p:nvSpPr>
            <p:spPr>
              <a:xfrm>
                <a:off x="3565525" y="4662170"/>
                <a:ext cx="440055" cy="460375"/>
              </a:xfrm>
              <a:prstGeom prst="rect">
                <a:avLst/>
              </a:prstGeom>
              <a:blipFill rotWithShape="1">
                <a:blip r:embed="rId4"/>
                <a:stretch>
                  <a:fillRect/>
                </a:stretch>
              </a:blipFill>
            </p:spPr>
            <p:txBody>
              <a:bodyPr/>
              <a:lstStyle/>
              <a:p>
                <a:r>
                  <a:rPr lang="pt-BR" altLang="en-US">
                    <a:noFill/>
                  </a:rPr>
                  <a:t> </a:t>
                </a:r>
              </a:p>
            </p:txBody>
          </p:sp>
        </mc:Fallback>
      </mc:AlternateContent>
      <p:grpSp>
        <p:nvGrpSpPr>
          <p:cNvPr id="44" name="Grupo 43"/>
          <p:cNvGrpSpPr/>
          <p:nvPr/>
        </p:nvGrpSpPr>
        <p:grpSpPr>
          <a:xfrm flipH="1">
            <a:off x="932983" y="3876552"/>
            <a:ext cx="1274445" cy="234950"/>
            <a:chOff x="4152748" y="3524056"/>
            <a:chExt cx="1274569" cy="255373"/>
          </a:xfrm>
        </p:grpSpPr>
        <p:cxnSp>
          <p:nvCxnSpPr>
            <p:cNvPr id="4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4" name="Conector Reto 63"/>
          <p:cNvCxnSpPr/>
          <p:nvPr/>
        </p:nvCxnSpPr>
        <p:spPr>
          <a:xfrm>
            <a:off x="929781" y="396676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rot="5400000">
            <a:off x="2782971" y="5557026"/>
            <a:ext cx="147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778235" y="465700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de Seta Reta 44"/>
          <p:cNvCxnSpPr/>
          <p:nvPr/>
        </p:nvCxnSpPr>
        <p:spPr>
          <a:xfrm rot="16200000">
            <a:off x="1465680" y="387234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56" name="Caixa de Texto 23"/>
          <p:cNvSpPr txBox="1"/>
          <p:nvPr/>
        </p:nvSpPr>
        <p:spPr>
          <a:xfrm>
            <a:off x="1108710" y="343535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21" name="Elipse 20"/>
          <p:cNvSpPr/>
          <p:nvPr/>
        </p:nvSpPr>
        <p:spPr>
          <a:xfrm>
            <a:off x="3344545" y="522747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22" name="Caixa de Texto 21"/>
              <p:cNvSpPr txBox="1"/>
              <p:nvPr/>
            </p:nvSpPr>
            <p:spPr>
              <a:xfrm>
                <a:off x="3309620" y="5135880"/>
                <a:ext cx="4254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3309620" y="5135880"/>
                <a:ext cx="425450" cy="46037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7" name="Caixa de Texto 26"/>
              <p:cNvSpPr txBox="1"/>
              <p:nvPr/>
            </p:nvSpPr>
            <p:spPr>
              <a:xfrm>
                <a:off x="6226810" y="2167255"/>
                <a:ext cx="3025775"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7" name="Caixa de Texto 26"/>
              <p:cNvSpPr txBox="1">
                <a:spLocks noRot="1" noChangeAspect="1" noMove="1" noResize="1" noEditPoints="1" noAdjustHandles="1" noChangeArrowheads="1" noChangeShapeType="1" noTextEdit="1"/>
              </p:cNvSpPr>
              <p:nvPr/>
            </p:nvSpPr>
            <p:spPr>
              <a:xfrm>
                <a:off x="6226810" y="2167255"/>
                <a:ext cx="3025775" cy="521970"/>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8" name="Caixa de Texto 27"/>
              <p:cNvSpPr txBox="1"/>
              <p:nvPr/>
            </p:nvSpPr>
            <p:spPr>
              <a:xfrm>
                <a:off x="5675630" y="2856230"/>
                <a:ext cx="4128135" cy="125222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num>
                        <m:den>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8" name="Caixa de Texto 27"/>
              <p:cNvSpPr txBox="1">
                <a:spLocks noRot="1" noChangeAspect="1" noMove="1" noResize="1" noEditPoints="1" noAdjustHandles="1" noChangeArrowheads="1" noChangeShapeType="1" noTextEdit="1"/>
              </p:cNvSpPr>
              <p:nvPr/>
            </p:nvSpPr>
            <p:spPr>
              <a:xfrm>
                <a:off x="5675630" y="2856230"/>
                <a:ext cx="4128135" cy="1252220"/>
              </a:xfrm>
              <a:prstGeom prst="rect">
                <a:avLst/>
              </a:prstGeom>
              <a:blipFill rotWithShape="1">
                <a:blip r:embed="rId7"/>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5485130" y="4393565"/>
                <a:ext cx="4794885" cy="125222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num>
                        <m:den>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5485130" y="4393565"/>
                <a:ext cx="4794885" cy="1252220"/>
              </a:xfrm>
              <a:prstGeom prst="rect">
                <a:avLst/>
              </a:prstGeom>
              <a:blipFill rotWithShape="1">
                <a:blip r:embed="rId8"/>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698500" y="297180"/>
            <a:ext cx="10821670" cy="129159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Coletor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impedância de saída (v</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x</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x</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Retângulo arredondado 6"/>
          <p:cNvSpPr/>
          <p:nvPr/>
        </p:nvSpPr>
        <p:spPr>
          <a:xfrm>
            <a:off x="1908175" y="2191385"/>
            <a:ext cx="1561465" cy="247459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4"/>
          <p:cNvCxnSpPr/>
          <p:nvPr/>
        </p:nvCxnSpPr>
        <p:spPr>
          <a:xfrm>
            <a:off x="2252980" y="328549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2238375" y="445262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2242185" y="236347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2059940" y="2733675"/>
            <a:ext cx="387350" cy="552450"/>
            <a:chOff x="7555792" y="2647951"/>
            <a:chExt cx="387626" cy="552342"/>
          </a:xfrm>
          <a:solidFill>
            <a:srgbClr val="00B0F0">
              <a:alpha val="97000"/>
            </a:srgbClr>
          </a:solidFill>
        </p:grpSpPr>
        <p:sp>
          <p:nvSpPr>
            <p:cNvPr id="13" name="Elipse 1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1979930" y="338772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3266440" y="235648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2059940" y="455549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9" name="Caixa de Texto 28"/>
          <p:cNvSpPr txBox="1"/>
          <p:nvPr/>
        </p:nvSpPr>
        <p:spPr>
          <a:xfrm>
            <a:off x="1251585" y="378841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0" name="Conector Reto 29"/>
          <p:cNvCxnSpPr/>
          <p:nvPr/>
        </p:nvCxnSpPr>
        <p:spPr>
          <a:xfrm flipV="1">
            <a:off x="2234565" y="235648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40" name="Grupo 39"/>
          <p:cNvGrpSpPr/>
          <p:nvPr/>
        </p:nvGrpSpPr>
        <p:grpSpPr>
          <a:xfrm rot="5400000" flipH="1">
            <a:off x="1591310" y="4044315"/>
            <a:ext cx="1274445" cy="234950"/>
            <a:chOff x="4152748" y="3524056"/>
            <a:chExt cx="1274569" cy="255373"/>
          </a:xfrm>
        </p:grpSpPr>
        <p:cxnSp>
          <p:nvCxnSpPr>
            <p:cNvPr id="4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Retângulo 4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43" name="Caixa de Texto 42"/>
              <p:cNvSpPr txBox="1"/>
              <p:nvPr/>
            </p:nvSpPr>
            <p:spPr>
              <a:xfrm>
                <a:off x="2272665" y="384683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3" name="Caixa de Texto 42"/>
              <p:cNvSpPr txBox="1">
                <a:spLocks noRot="1" noChangeAspect="1" noMove="1" noResize="1" noEditPoints="1" noAdjustHandles="1" noChangeArrowheads="1" noChangeShapeType="1" noTextEdit="1"/>
              </p:cNvSpPr>
              <p:nvPr/>
            </p:nvSpPr>
            <p:spPr>
              <a:xfrm>
                <a:off x="2272665" y="3846830"/>
                <a:ext cx="501650" cy="46037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63" name="Conector Reto 62"/>
          <p:cNvCxnSpPr/>
          <p:nvPr/>
        </p:nvCxnSpPr>
        <p:spPr>
          <a:xfrm>
            <a:off x="2097765" y="599367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2774315" y="2356485"/>
            <a:ext cx="133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ector Reto 76"/>
          <p:cNvCxnSpPr/>
          <p:nvPr/>
        </p:nvCxnSpPr>
        <p:spPr>
          <a:xfrm>
            <a:off x="4099582" y="235633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37"/>
          <p:cNvCxnSpPr/>
          <p:nvPr/>
        </p:nvCxnSpPr>
        <p:spPr>
          <a:xfrm>
            <a:off x="3936434" y="295129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de Seta Reta 44"/>
          <p:cNvCxnSpPr/>
          <p:nvPr/>
        </p:nvCxnSpPr>
        <p:spPr>
          <a:xfrm>
            <a:off x="2707740" y="378535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8" name="Caixa de Texto 107"/>
              <p:cNvSpPr txBox="1"/>
              <p:nvPr/>
            </p:nvSpPr>
            <p:spPr>
              <a:xfrm>
                <a:off x="2677160" y="3672840"/>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8" name="Caixa de Texto 107"/>
              <p:cNvSpPr txBox="1">
                <a:spLocks noRot="1" noChangeAspect="1" noMove="1" noResize="1" noEditPoints="1" noAdjustHandles="1" noChangeArrowheads="1" noChangeShapeType="1" noTextEdit="1"/>
              </p:cNvSpPr>
              <p:nvPr/>
            </p:nvSpPr>
            <p:spPr>
              <a:xfrm>
                <a:off x="2677160" y="3672840"/>
                <a:ext cx="46609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109" name="Caixa de Texto 108"/>
          <p:cNvSpPr txBox="1"/>
          <p:nvPr/>
        </p:nvSpPr>
        <p:spPr>
          <a:xfrm>
            <a:off x="977265" y="3785235"/>
            <a:ext cx="38862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AlternateContent xmlns:mc="http://schemas.openxmlformats.org/markup-compatibility/2006">
        <mc:Choice xmlns:a14="http://schemas.microsoft.com/office/drawing/2010/main" Requires="a14">
          <p:sp>
            <p:nvSpPr>
              <p:cNvPr id="111" name="Caixa de Texto 110"/>
              <p:cNvSpPr txBox="1"/>
              <p:nvPr/>
            </p:nvSpPr>
            <p:spPr>
              <a:xfrm>
                <a:off x="1505585" y="2464435"/>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11" name="Caixa de Texto 110"/>
              <p:cNvSpPr txBox="1">
                <a:spLocks noRot="1" noChangeAspect="1" noMove="1" noResize="1" noEditPoints="1" noAdjustHandles="1" noChangeArrowheads="1" noChangeShapeType="1" noTextEdit="1"/>
              </p:cNvSpPr>
              <p:nvPr/>
            </p:nvSpPr>
            <p:spPr>
              <a:xfrm>
                <a:off x="1505585" y="2464435"/>
                <a:ext cx="744220" cy="460375"/>
              </a:xfrm>
              <a:prstGeom prst="rect">
                <a:avLst/>
              </a:prstGeom>
              <a:blipFill rotWithShape="1">
                <a:blip r:embed="rId3"/>
                <a:stretch>
                  <a:fillRect/>
                </a:stretch>
              </a:blipFill>
            </p:spPr>
            <p:txBody>
              <a:bodyPr/>
              <a:lstStyle/>
              <a:p>
                <a:r>
                  <a:rPr lang="pt-BR" altLang="en-US">
                    <a:noFill/>
                  </a:rPr>
                  <a:t> </a:t>
                </a:r>
              </a:p>
            </p:txBody>
          </p:sp>
        </mc:Fallback>
      </mc:AlternateContent>
      <p:sp>
        <p:nvSpPr>
          <p:cNvPr id="118" name="Caixa de Texto 23"/>
          <p:cNvSpPr txBox="1"/>
          <p:nvPr/>
        </p:nvSpPr>
        <p:spPr>
          <a:xfrm>
            <a:off x="1645285" y="519303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19" name="Conector Reto 118"/>
          <p:cNvCxnSpPr/>
          <p:nvPr/>
        </p:nvCxnSpPr>
        <p:spPr>
          <a:xfrm flipH="1" flipV="1">
            <a:off x="2249805" y="4503420"/>
            <a:ext cx="97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CaixaDeTexto 47"/>
          <p:cNvSpPr txBox="1"/>
          <p:nvPr/>
        </p:nvSpPr>
        <p:spPr>
          <a:xfrm>
            <a:off x="1426124" y="3093363"/>
            <a:ext cx="48387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B</a:t>
            </a:r>
            <a:endParaRPr lang="pt-BR" sz="2400" i="1" baseline="-25000" dirty="0" smtClean="0">
              <a:latin typeface="Century Schoolbook" panose="02040604050505020304" pitchFamily="18" charset="0"/>
              <a:ea typeface="Cambria Math" panose="02040503050406030204" pitchFamily="18" charset="0"/>
            </a:endParaRPr>
          </a:p>
        </p:txBody>
      </p:sp>
      <p:sp>
        <p:nvSpPr>
          <p:cNvPr id="152" name="CaixaDeTexto 47"/>
          <p:cNvSpPr txBox="1"/>
          <p:nvPr/>
        </p:nvSpPr>
        <p:spPr>
          <a:xfrm>
            <a:off x="3400339" y="4799608"/>
            <a:ext cx="440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x</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53" name="Grupo 152"/>
          <p:cNvGrpSpPr/>
          <p:nvPr/>
        </p:nvGrpSpPr>
        <p:grpSpPr>
          <a:xfrm rot="5400000" flipH="1">
            <a:off x="1591310" y="5252085"/>
            <a:ext cx="1274445" cy="234950"/>
            <a:chOff x="4152748" y="3524056"/>
            <a:chExt cx="1274569" cy="255373"/>
          </a:xfrm>
        </p:grpSpPr>
        <p:cxnSp>
          <p:nvCxnSpPr>
            <p:cNvPr id="1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5" name="Retângulo 1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 name="Conector Reto 2"/>
          <p:cNvCxnSpPr/>
          <p:nvPr/>
        </p:nvCxnSpPr>
        <p:spPr>
          <a:xfrm>
            <a:off x="3078840" y="596002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de Seta Reta 44"/>
          <p:cNvCxnSpPr/>
          <p:nvPr/>
        </p:nvCxnSpPr>
        <p:spPr>
          <a:xfrm rot="5400000">
            <a:off x="3213640" y="4123612"/>
            <a:ext cx="0" cy="504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2" name="Caixa de Texto 11"/>
              <p:cNvSpPr txBox="1"/>
              <p:nvPr/>
            </p:nvSpPr>
            <p:spPr>
              <a:xfrm>
                <a:off x="3266440" y="4338955"/>
                <a:ext cx="44005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𝑥</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 name="Caixa de Texto 11"/>
              <p:cNvSpPr txBox="1">
                <a:spLocks noRot="1" noChangeAspect="1" noMove="1" noResize="1" noEditPoints="1" noAdjustHandles="1" noChangeArrowheads="1" noChangeShapeType="1" noTextEdit="1"/>
              </p:cNvSpPr>
              <p:nvPr/>
            </p:nvSpPr>
            <p:spPr>
              <a:xfrm>
                <a:off x="3266440" y="4338955"/>
                <a:ext cx="440055" cy="460375"/>
              </a:xfrm>
              <a:prstGeom prst="rect">
                <a:avLst/>
              </a:prstGeom>
              <a:blipFill rotWithShape="1">
                <a:blip r:embed="rId4"/>
                <a:stretch>
                  <a:fillRect/>
                </a:stretch>
              </a:blipFill>
            </p:spPr>
            <p:txBody>
              <a:bodyPr/>
              <a:lstStyle/>
              <a:p>
                <a:r>
                  <a:rPr lang="pt-BR" altLang="en-US">
                    <a:noFill/>
                  </a:rPr>
                  <a:t> </a:t>
                </a:r>
              </a:p>
            </p:txBody>
          </p:sp>
        </mc:Fallback>
      </mc:AlternateContent>
      <p:grpSp>
        <p:nvGrpSpPr>
          <p:cNvPr id="44" name="Grupo 43"/>
          <p:cNvGrpSpPr/>
          <p:nvPr/>
        </p:nvGrpSpPr>
        <p:grpSpPr>
          <a:xfrm flipH="1">
            <a:off x="633898" y="3553337"/>
            <a:ext cx="1274445" cy="234950"/>
            <a:chOff x="4152748" y="3524056"/>
            <a:chExt cx="1274569" cy="255373"/>
          </a:xfrm>
        </p:grpSpPr>
        <p:cxnSp>
          <p:nvCxnSpPr>
            <p:cNvPr id="4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4" name="Conector Reto 63"/>
          <p:cNvCxnSpPr/>
          <p:nvPr/>
        </p:nvCxnSpPr>
        <p:spPr>
          <a:xfrm>
            <a:off x="617361" y="364355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rot="5400000">
            <a:off x="2483886" y="5233811"/>
            <a:ext cx="147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465815" y="433378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de Seta Reta 44"/>
          <p:cNvCxnSpPr/>
          <p:nvPr/>
        </p:nvCxnSpPr>
        <p:spPr>
          <a:xfrm rot="16200000">
            <a:off x="1166595" y="354913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56" name="Caixa de Texto 23"/>
          <p:cNvSpPr txBox="1"/>
          <p:nvPr/>
        </p:nvSpPr>
        <p:spPr>
          <a:xfrm>
            <a:off x="654685" y="309308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21" name="Elipse 20"/>
          <p:cNvSpPr/>
          <p:nvPr/>
        </p:nvSpPr>
        <p:spPr>
          <a:xfrm>
            <a:off x="3045460" y="490425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22" name="Caixa de Texto 21"/>
              <p:cNvSpPr txBox="1"/>
              <p:nvPr/>
            </p:nvSpPr>
            <p:spPr>
              <a:xfrm>
                <a:off x="3010535" y="4812665"/>
                <a:ext cx="4254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3010535" y="4812665"/>
                <a:ext cx="425450" cy="46037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 de Texto 4"/>
              <p:cNvSpPr txBox="1"/>
              <p:nvPr/>
            </p:nvSpPr>
            <p:spPr>
              <a:xfrm>
                <a:off x="5444490" y="1874520"/>
                <a:ext cx="5515610" cy="963930"/>
              </a:xfrm>
              <a:prstGeom prst="rect">
                <a:avLst/>
              </a:prstGeom>
              <a:noFill/>
              <a:ln w="25400">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5444490" y="1874520"/>
                <a:ext cx="5515610" cy="963930"/>
              </a:xfrm>
              <a:prstGeom prst="rect">
                <a:avLst/>
              </a:prstGeom>
              <a:blipFill rotWithShape="1">
                <a:blip r:embed="rId6"/>
                <a:stretch>
                  <a:fillRect l="-230" t="-1318" r="-230" b="-1318"/>
                </a:stretch>
              </a:blipFill>
              <a:ln w="25400">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1" name="Caixa de Texto 23"/>
              <p:cNvSpPr txBox="1"/>
              <p:nvPr/>
            </p:nvSpPr>
            <p:spPr>
              <a:xfrm>
                <a:off x="4467225" y="3093085"/>
                <a:ext cx="7469505" cy="3118485"/>
              </a:xfrm>
              <a:prstGeom prst="rect">
                <a:avLst/>
              </a:prstGeom>
              <a:noFill/>
            </p:spPr>
            <p:txBody>
              <a:bodyPr wrap="square" rtlCol="0">
                <a:spAutoFit/>
              </a:bodyPr>
              <a:lstStyle/>
              <a:p>
                <a:pPr marL="457200" indent="-457200" algn="l">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rPr>
                  <a:t>A impedância da base aparece, no emissor, como se dividido por (</a:t>
                </a:r>
                <a:r>
                  <a:rPr lang="pt-BR" altLang="en-US" sz="2800" b="1" dirty="0" smtClean="0">
                    <a:solidFill>
                      <a:schemeClr val="tx1"/>
                    </a:solidFill>
                    <a:latin typeface="Symbol" panose="05050102010706020507" charset="0"/>
                    <a:cs typeface="Symbol" panose="05050102010706020507" charset="0"/>
                  </a:rPr>
                  <a:t>b</a:t>
                </a:r>
                <a:r>
                  <a:rPr lang="pt-BR" altLang="en-US" sz="2800" b="1" dirty="0" smtClean="0">
                    <a:solidFill>
                      <a:schemeClr val="tx1"/>
                    </a:solidFill>
                    <a:latin typeface="Comic Sans MS" panose="030F0702030302020204" pitchFamily="66" charset="0"/>
                    <a:cs typeface="Comic Sans MS" panose="030F0702030302020204" pitchFamily="66" charset="0"/>
                  </a:rPr>
                  <a:t>+1)</a:t>
                </a:r>
                <a:endParaRPr lang="pt-BR" altLang="en-US" sz="2800" b="1" dirty="0" smtClean="0">
                  <a:solidFill>
                    <a:schemeClr val="tx1"/>
                  </a:solidFill>
                  <a:latin typeface="Comic Sans MS" panose="030F0702030302020204" pitchFamily="66" charset="0"/>
                  <a:cs typeface="Comic Sans MS" panose="030F0702030302020204" pitchFamily="66" charset="0"/>
                </a:endParaRPr>
              </a:p>
              <a:p>
                <a:pPr marL="457200" indent="-457200" algn="l">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rPr>
                  <a:t>vista na base, a resistência no emissor é multplicada por (</a:t>
                </a:r>
                <a:r>
                  <a:rPr lang="pt-BR" altLang="en-US" sz="2800" b="1" dirty="0" smtClean="0">
                    <a:solidFill>
                      <a:schemeClr val="tx1"/>
                    </a:solidFill>
                    <a:latin typeface="Symbol" panose="05050102010706020507" charset="0"/>
                    <a:cs typeface="Symbol" panose="05050102010706020507" charset="0"/>
                  </a:rPr>
                  <a:t>b</a:t>
                </a:r>
                <a:r>
                  <a:rPr lang="pt-BR" altLang="en-US" sz="2800" b="1" dirty="0" smtClean="0">
                    <a:solidFill>
                      <a:schemeClr val="tx1"/>
                    </a:solidFill>
                    <a:latin typeface="Comic Sans MS" panose="030F0702030302020204" pitchFamily="66" charset="0"/>
                    <a:cs typeface="Comic Sans MS" panose="030F0702030302020204" pitchFamily="66" charset="0"/>
                  </a:rPr>
                  <a:t>+1)</a:t>
                </a:r>
                <a:r>
                  <a:rPr lang="pt-BR" altLang="en-US" sz="2400" dirty="0" smtClean="0">
                    <a:solidFill>
                      <a:schemeClr val="tx1"/>
                    </a:solidFill>
                    <a:latin typeface="Comic Sans MS" panose="030F0702030302020204" pitchFamily="66" charset="0"/>
                    <a:cs typeface="Comic Sans MS" panose="030F0702030302020204" pitchFamily="66" charset="0"/>
                  </a:rPr>
                  <a:t> </a:t>
                </a:r>
                <a:endParaRPr lang="pt-BR" altLang="en-US" sz="2400" dirty="0" smtClean="0">
                  <a:solidFill>
                    <a:schemeClr val="tx1"/>
                  </a:solidFill>
                  <a:latin typeface="Comic Sans MS" panose="030F0702030302020204" pitchFamily="66" charset="0"/>
                  <a:cs typeface="Comic Sans MS" panose="030F0702030302020204" pitchFamily="66" charset="0"/>
                </a:endParaRPr>
              </a:p>
              <a:p>
                <a:pPr marL="457200" indent="-457200" algn="l">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rPr>
                  <a:t>se r</a:t>
                </a:r>
                <a:r>
                  <a:rPr lang="pt-BR" altLang="en-US" sz="2800" b="1" baseline="-25000" dirty="0" smtClean="0">
                    <a:solidFill>
                      <a:schemeClr val="tx1"/>
                    </a:solidFill>
                    <a:latin typeface="Comic Sans MS" panose="030F0702030302020204" pitchFamily="66" charset="0"/>
                    <a:cs typeface="Comic Sans MS" panose="030F0702030302020204" pitchFamily="66" charset="0"/>
                  </a:rPr>
                  <a:t>0</a:t>
                </a:r>
                <a:r>
                  <a:rPr lang="pt-BR" altLang="en-US" sz="2800" b="1" dirty="0" smtClean="0">
                    <a:solidFill>
                      <a:schemeClr val="tx1"/>
                    </a:solidFill>
                    <a:latin typeface="Comic Sans MS" panose="030F0702030302020204" pitchFamily="66" charset="0"/>
                    <a:cs typeface="Comic Sans MS" panose="030F0702030302020204" pitchFamily="66" charset="0"/>
                  </a:rPr>
                  <a:t>&gt;&gt;1 então</a:t>
                </a:r>
                <a:endParaRPr lang="pt-BR" altLang="en-US" sz="2800" b="1" dirty="0" smtClean="0">
                  <a:solidFill>
                    <a:schemeClr val="tx1"/>
                  </a:solidFill>
                  <a:latin typeface="Comic Sans MS" panose="030F0702030302020204" pitchFamily="66" charset="0"/>
                  <a:cs typeface="Comic Sans MS" panose="030F0702030302020204" pitchFamily="66" charset="0"/>
                </a:endParaRPr>
              </a:p>
              <a:p>
                <a:pPr indent="0" algn="l">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1" name="Caixa de Texto 23"/>
              <p:cNvSpPr txBox="1">
                <a:spLocks noRot="1" noChangeAspect="1" noMove="1" noResize="1" noEditPoints="1" noAdjustHandles="1" noChangeArrowheads="1" noChangeShapeType="1" noTextEdit="1"/>
              </p:cNvSpPr>
              <p:nvPr/>
            </p:nvSpPr>
            <p:spPr>
              <a:xfrm>
                <a:off x="4467225" y="3093085"/>
                <a:ext cx="7469505" cy="3118485"/>
              </a:xfrm>
              <a:prstGeom prst="rect">
                <a:avLst/>
              </a:prstGeom>
              <a:blipFill rotWithShape="1">
                <a:blip r:embed="rId7"/>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04" name="CaixaDeTexto 45"/>
              <p:cNvSpPr txBox="1"/>
              <p:nvPr/>
            </p:nvSpPr>
            <p:spPr>
              <a:xfrm>
                <a:off x="698500" y="297180"/>
                <a:ext cx="10821670" cy="601853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Coletor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Resumo</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ganho de tensão:  </a:t>
                </a:r>
                <a:r>
                  <a:rPr lang="pt-BR" altLang="en-US" sz="28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f>
                      <m:f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(próximo de um)</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ganho de corrente: </a:t>
                </a:r>
                <a14:m>
                  <m:oMath xmlns:m="http://schemas.openxmlformats.org/officeDocument/2006/math">
                    <m:f>
                      <m:f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(próximo de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impedância de entrada: </a:t>
                </a:r>
                <a14:m>
                  <m:oMath xmlns:m="http://schemas.openxmlformats.org/officeDocument/2006/math">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fica multiplicado por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impedância de saída: </a:t>
                </a:r>
                <a14:m>
                  <m:oMath xmlns:m="http://schemas.openxmlformats.org/officeDocument/2006/math">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fica dividido por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en-US" altLang="pt-BR"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04" name="CaixaDeTexto 45"/>
              <p:cNvSpPr txBox="1">
                <a:spLocks noRot="1" noChangeAspect="1" noMove="1" noResize="1" noEditPoints="1" noAdjustHandles="1" noChangeArrowheads="1" noChangeShapeType="1" noTextEdit="1"/>
              </p:cNvSpPr>
              <p:nvPr/>
            </p:nvSpPr>
            <p:spPr>
              <a:xfrm>
                <a:off x="698500" y="297180"/>
                <a:ext cx="10821670" cy="601853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04" name="CaixaDeTexto 45"/>
              <p:cNvSpPr txBox="1"/>
              <p:nvPr/>
            </p:nvSpPr>
            <p:spPr>
              <a:xfrm>
                <a:off x="698500" y="297180"/>
                <a:ext cx="10821670" cy="549465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Comparação entre Amplificadores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Ganho de tensão</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E.C.:  </a:t>
                </a:r>
                <a:r>
                  <a:rPr lang="pt-BR" altLang="en-US" sz="32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f>
                      <m:f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effectLst/>
                        <a:latin typeface="Cambria Math" panose="02040503050406030204" pitchFamily="18" charset="0"/>
                        <a:ea typeface="MS Mincho" charset="0"/>
                        <a:cs typeface="Cambria Math" panose="02040503050406030204" pitchFamily="18" charset="0"/>
                        <a:sym typeface="Symbol" panose="05050102010706020507" charset="0"/>
                      </a:rPr>
                      <m:t>)</m:t>
                    </m:r>
                    <m:f>
                      <m:f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effectLst/>
                            <a:latin typeface="Cambria Math" panose="02040503050406030204" pitchFamily="18" charset="0"/>
                            <a:ea typeface="MS Mincho" charset="0"/>
                            <a:cs typeface="Cambria Math" panose="02040503050406030204" pitchFamily="18" charset="0"/>
                            <a:sym typeface="Symbol" panose="05050102010706020507" charset="0"/>
                          </a:rPr>
                          <m:t>)</m:t>
                        </m:r>
                      </m:num>
                      <m:den>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oMath>
                </a14:m>
                <a:endPar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528320" indent="-528320" algn="l">
                  <a:spcBef>
                    <a:spcPts val="600"/>
                  </a:spcBef>
                  <a:spcAft>
                    <a:spcPts val="600"/>
                  </a:spcAft>
                  <a:buFont typeface="+mj-lt"/>
                  <a:buNone/>
                </a:pPr>
                <a:r>
                  <a:rPr lang="pt-BR" altLang="en-US" sz="2800" b="1" i="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E.C degenerado: </a:t>
                </a:r>
                <a14:m>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den>
                    </m:f>
                  </m:oMath>
                </a14:m>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(reduzido devido a 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negativo)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B.C: </a:t>
                </a:r>
                <a14:m>
                  <m:oMath xmlns:m="http://schemas.openxmlformats.org/officeDocument/2006/math">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(grande e positivo)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C.C.: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f>
                      <m:f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a14:m>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(próximo de um)</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04" name="CaixaDeTexto 45"/>
              <p:cNvSpPr txBox="1">
                <a:spLocks noRot="1" noChangeAspect="1" noMove="1" noResize="1" noEditPoints="1" noAdjustHandles="1" noChangeArrowheads="1" noChangeShapeType="1" noTextEdit="1"/>
              </p:cNvSpPr>
              <p:nvPr/>
            </p:nvSpPr>
            <p:spPr>
              <a:xfrm>
                <a:off x="698500" y="297180"/>
                <a:ext cx="10821670" cy="549465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04" name="CaixaDeTexto 45"/>
              <p:cNvSpPr txBox="1"/>
              <p:nvPr/>
            </p:nvSpPr>
            <p:spPr>
              <a:xfrm>
                <a:off x="685165" y="514985"/>
                <a:ext cx="10821670" cy="511492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Comparação entre Amplificadores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Ganho de corrente</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E.C.:  </a:t>
                </a:r>
                <a:r>
                  <a:rPr lang="pt-BR" altLang="en-US" sz="32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f>
                      <m:f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den>
                    </m:f>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oMath>
                </a14:m>
                <a:r>
                  <a:rPr lang="pt-BR" altLang="en-US" sz="32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(próximo de </a:t>
                </a:r>
                <a:r>
                  <a:rPr lang="pt-BR" altLang="en-US" sz="3200" b="1" dirty="0" smtClean="0">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528320" indent="-528320" algn="l">
                  <a:spcBef>
                    <a:spcPts val="600"/>
                  </a:spcBef>
                  <a:spcAft>
                    <a:spcPts val="600"/>
                  </a:spcAft>
                  <a:buFont typeface="+mj-lt"/>
                  <a:buNone/>
                </a:pPr>
                <a:r>
                  <a:rPr lang="pt-BR" altLang="en-US" sz="2800" b="1" i="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E.C degenerado: </a:t>
                </a:r>
                <a14:m>
                  <m:oMath xmlns:m="http://schemas.openxmlformats.org/officeDocument/2006/math">
                    <m:f>
                      <m:f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den>
                    </m:f>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oMath>
                </a14:m>
                <a:r>
                  <a:rPr lang="pt-BR" altLang="en-US"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(desconsideramos 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B.C: </a:t>
                </a:r>
                <a14:m>
                  <m:oMath xmlns:m="http://schemas.openxmlformats.org/officeDocument/2006/math">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oMath>
                </a14:m>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C.C.: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f>
                      <m:f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32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(próximo de (</a:t>
                </a:r>
                <a:r>
                  <a:rPr lang="pt-BR" altLang="en-US" sz="3200" b="1" dirty="0" smtClean="0">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04" name="CaixaDeTexto 45"/>
              <p:cNvSpPr txBox="1">
                <a:spLocks noRot="1" noChangeAspect="1" noMove="1" noResize="1" noEditPoints="1" noAdjustHandles="1" noChangeArrowheads="1" noChangeShapeType="1" noTextEdit="1"/>
              </p:cNvSpPr>
              <p:nvPr/>
            </p:nvSpPr>
            <p:spPr>
              <a:xfrm>
                <a:off x="685165" y="514985"/>
                <a:ext cx="10821670" cy="511492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04" name="CaixaDeTexto 45"/>
              <p:cNvSpPr txBox="1"/>
              <p:nvPr/>
            </p:nvSpPr>
            <p:spPr>
              <a:xfrm>
                <a:off x="685165" y="514985"/>
                <a:ext cx="10821670" cy="496951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Comparação entre Amplificadores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ctr">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impedância de entrada</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E.C.:  </a:t>
                </a:r>
                <a:r>
                  <a:rPr lang="pt-BR" altLang="en-US" sz="32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oMath>
                </a14:m>
                <a:endPar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528320" indent="-528320" algn="l">
                  <a:spcBef>
                    <a:spcPts val="600"/>
                  </a:spcBef>
                  <a:spcAft>
                    <a:spcPts val="600"/>
                  </a:spcAft>
                  <a:buFont typeface="+mj-lt"/>
                  <a:buNone/>
                </a:pPr>
                <a:r>
                  <a:rPr lang="pt-BR" altLang="en-US" sz="2800" b="1" i="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E.C degenerado: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oMath>
                </a14:m>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(valor aumentado de </a:t>
                </a:r>
                <a14:m>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oMath>
                </a14:m>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B.C: </a:t>
                </a:r>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oMath>
                </a14:m>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 ser feito baixo)</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C.C.: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fica multiplicado por (</a:t>
                </a: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04" name="CaixaDeTexto 45"/>
              <p:cNvSpPr txBox="1">
                <a:spLocks noRot="1" noChangeAspect="1" noMove="1" noResize="1" noEditPoints="1" noAdjustHandles="1" noChangeArrowheads="1" noChangeShapeType="1" noTextEdit="1"/>
              </p:cNvSpPr>
              <p:nvPr/>
            </p:nvSpPr>
            <p:spPr>
              <a:xfrm>
                <a:off x="685165" y="514985"/>
                <a:ext cx="10821670" cy="496951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04" name="CaixaDeTexto 45"/>
              <p:cNvSpPr txBox="1"/>
              <p:nvPr/>
            </p:nvSpPr>
            <p:spPr>
              <a:xfrm>
                <a:off x="685165" y="786765"/>
                <a:ext cx="10821670" cy="509270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Comparação entre Amplificadores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ctr">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impedância de saída</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E.C.:  </a:t>
                </a:r>
                <a:r>
                  <a:rPr lang="pt-BR" altLang="en-US" sz="32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oMath>
                </a14:m>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(valor alto)</a:t>
                </a:r>
                <a:endPar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528320" indent="-528320" algn="l">
                  <a:spcBef>
                    <a:spcPts val="600"/>
                  </a:spcBef>
                  <a:spcAft>
                    <a:spcPts val="600"/>
                  </a:spcAft>
                  <a:buFont typeface="+mj-lt"/>
                  <a:buNone/>
                </a:pPr>
                <a:r>
                  <a:rPr lang="pt-BR" altLang="en-US" sz="2800" b="1" i="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E.C degenerado: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determinado mas proximo de caso de Emissor Comum</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B.C:   </a:t>
                </a:r>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32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oMath>
                </a14:m>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(para </a:t>
                </a:r>
                <a:r>
                  <a:rPr lang="pt-BR" altLang="en-US" sz="32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32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32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valor alto)</a:t>
                </a:r>
                <a:endParaRPr lang="en-US" altLang="pt-BR"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C.C.: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fica dividido por (</a:t>
                </a:r>
                <a:r>
                  <a:rPr lang="pt-BR" altLang="en-US" sz="32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valor baixo)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04" name="CaixaDeTexto 45"/>
              <p:cNvSpPr txBox="1">
                <a:spLocks noRot="1" noChangeAspect="1" noMove="1" noResize="1" noEditPoints="1" noAdjustHandles="1" noChangeArrowheads="1" noChangeShapeType="1" noTextEdit="1"/>
              </p:cNvSpPr>
              <p:nvPr/>
            </p:nvSpPr>
            <p:spPr>
              <a:xfrm>
                <a:off x="685165" y="786765"/>
                <a:ext cx="10821670" cy="509270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532130" y="401955"/>
            <a:ext cx="10821670" cy="1660525"/>
          </a:xfrm>
          <a:prstGeom prst="rect">
            <a:avLst/>
          </a:prstGeom>
          <a:noFill/>
        </p:spPr>
        <p:txBody>
          <a:bodyPr wrap="square" rtlCol="0">
            <a:spAutoFit/>
          </a:bodyPr>
          <a:lstStyle/>
          <a:p>
            <a:pPr marL="528320" indent="-52832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Darlington</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0"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configuração de transistores, utilizada para aumentar o </a:t>
            </a: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o par Darlington (super </a:t>
            </a: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8" name="Grupo 137"/>
          <p:cNvGrpSpPr/>
          <p:nvPr/>
        </p:nvGrpSpPr>
        <p:grpSpPr>
          <a:xfrm rot="5400000">
            <a:off x="844474" y="3637185"/>
            <a:ext cx="2127102" cy="748570"/>
            <a:chOff x="8267347" y="2524505"/>
            <a:chExt cx="2127102"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267347" y="2542245"/>
              <a:ext cx="828000"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51" name="Caixa de Texto 23"/>
          <p:cNvSpPr txBox="1"/>
          <p:nvPr/>
        </p:nvSpPr>
        <p:spPr>
          <a:xfrm>
            <a:off x="2062580" y="393648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grpSp>
        <p:nvGrpSpPr>
          <p:cNvPr id="3" name="Grupo 2"/>
          <p:cNvGrpSpPr/>
          <p:nvPr/>
        </p:nvGrpSpPr>
        <p:grpSpPr>
          <a:xfrm rot="5400000">
            <a:off x="1492893" y="4424669"/>
            <a:ext cx="2292032" cy="748570"/>
            <a:chOff x="8102417" y="2524505"/>
            <a:chExt cx="2292032" cy="748570"/>
          </a:xfrm>
        </p:grpSpPr>
        <p:cxnSp>
          <p:nvCxnSpPr>
            <p:cNvPr id="4"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21"/>
            <p:cNvCxnSpPr/>
            <p:nvPr/>
          </p:nvCxnSpPr>
          <p:spPr>
            <a:xfrm>
              <a:off x="8102417" y="2539240"/>
              <a:ext cx="1008000"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cxnSp>
          <p:nvCxnSpPr>
            <p:cNvPr id="9"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11" name="Conector Reto 10"/>
          <p:cNvCxnSpPr/>
          <p:nvPr/>
        </p:nvCxnSpPr>
        <p:spPr>
          <a:xfrm flipV="1">
            <a:off x="2249805" y="3653155"/>
            <a:ext cx="75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Caixa de Texto 23"/>
          <p:cNvSpPr txBox="1"/>
          <p:nvPr/>
        </p:nvSpPr>
        <p:spPr>
          <a:xfrm>
            <a:off x="2851885" y="476325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cxnSp>
        <p:nvCxnSpPr>
          <p:cNvPr id="14" name="Conector de Seta Reta 13"/>
          <p:cNvCxnSpPr/>
          <p:nvPr/>
        </p:nvCxnSpPr>
        <p:spPr>
          <a:xfrm flipV="1">
            <a:off x="1327785" y="4044950"/>
            <a:ext cx="467360" cy="0"/>
          </a:xfrm>
          <a:prstGeom prst="straightConnector1">
            <a:avLst/>
          </a:prstGeom>
          <a:ln w="127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6" name="Conector de Seta Reta 15"/>
          <p:cNvCxnSpPr/>
          <p:nvPr/>
        </p:nvCxnSpPr>
        <p:spPr>
          <a:xfrm rot="5400000" flipV="1">
            <a:off x="2214245" y="2980055"/>
            <a:ext cx="467360" cy="0"/>
          </a:xfrm>
          <a:prstGeom prst="straightConnector1">
            <a:avLst/>
          </a:prstGeom>
          <a:ln w="127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24" name="Conector de Seta Reta 23"/>
          <p:cNvCxnSpPr/>
          <p:nvPr/>
        </p:nvCxnSpPr>
        <p:spPr>
          <a:xfrm rot="5400000" flipV="1">
            <a:off x="2894965" y="5777230"/>
            <a:ext cx="467360" cy="0"/>
          </a:xfrm>
          <a:prstGeom prst="straightConnector1">
            <a:avLst/>
          </a:prstGeom>
          <a:ln w="127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2357855" y="2691882"/>
            <a:ext cx="770890" cy="521970"/>
          </a:xfrm>
          <a:prstGeom prst="rect">
            <a:avLst/>
          </a:prstGeom>
          <a:noFill/>
        </p:spPr>
        <p:txBody>
          <a:bodyPr wrap="square" rtlCol="0">
            <a:spAutoFit/>
          </a:bodyPr>
          <a:lstStyle/>
          <a:p>
            <a:pPr algn="ctr"/>
            <a:r>
              <a:rPr lang="pt-BR" altLang="en-US" sz="2800" b="1" dirty="0" smtClean="0">
                <a:solidFill>
                  <a:srgbClr val="C00000"/>
                </a:solidFill>
                <a:latin typeface="Comic Sans MS" panose="030F0702030302020204" pitchFamily="66" charset="0"/>
                <a:cs typeface="Comic Sans MS" panose="030F0702030302020204" pitchFamily="66" charset="0"/>
              </a:rPr>
              <a:t>I</a:t>
            </a:r>
            <a:r>
              <a:rPr lang="pt-BR" altLang="en-US" sz="2800" b="1" baseline="-25000" dirty="0" smtClean="0">
                <a:solidFill>
                  <a:srgbClr val="C00000"/>
                </a:solidFill>
                <a:latin typeface="Comic Sans MS" panose="030F0702030302020204" pitchFamily="66" charset="0"/>
                <a:cs typeface="Comic Sans MS" panose="030F0702030302020204" pitchFamily="66" charset="0"/>
              </a:rPr>
              <a:t>C</a:t>
            </a:r>
            <a:endParaRPr lang="pt-BR" altLang="en-US" sz="2800" b="1" baseline="-25000" dirty="0" smtClean="0">
              <a:solidFill>
                <a:srgbClr val="C00000"/>
              </a:solidFill>
              <a:latin typeface="Comic Sans MS" panose="030F0702030302020204" pitchFamily="66" charset="0"/>
              <a:cs typeface="Comic Sans MS" panose="030F0702030302020204" pitchFamily="66" charset="0"/>
            </a:endParaRPr>
          </a:p>
        </p:txBody>
      </p:sp>
      <p:sp>
        <p:nvSpPr>
          <p:cNvPr id="29" name="Caixa de Texto 23"/>
          <p:cNvSpPr txBox="1"/>
          <p:nvPr/>
        </p:nvSpPr>
        <p:spPr>
          <a:xfrm>
            <a:off x="3013175" y="5388727"/>
            <a:ext cx="770890" cy="521970"/>
          </a:xfrm>
          <a:prstGeom prst="rect">
            <a:avLst/>
          </a:prstGeom>
          <a:noFill/>
        </p:spPr>
        <p:txBody>
          <a:bodyPr wrap="square" rtlCol="0">
            <a:spAutoFit/>
          </a:bodyPr>
          <a:lstStyle/>
          <a:p>
            <a:pPr algn="ctr"/>
            <a:r>
              <a:rPr lang="pt-BR" altLang="en-US" sz="2800" b="1" dirty="0" smtClean="0">
                <a:solidFill>
                  <a:srgbClr val="C00000"/>
                </a:solidFill>
                <a:latin typeface="Comic Sans MS" panose="030F0702030302020204" pitchFamily="66" charset="0"/>
                <a:cs typeface="Comic Sans MS" panose="030F0702030302020204" pitchFamily="66" charset="0"/>
              </a:rPr>
              <a:t>I</a:t>
            </a:r>
            <a:r>
              <a:rPr lang="pt-BR" altLang="en-US" sz="2800" b="1" baseline="-25000" dirty="0" smtClean="0">
                <a:solidFill>
                  <a:srgbClr val="C00000"/>
                </a:solidFill>
                <a:latin typeface="Comic Sans MS" panose="030F0702030302020204" pitchFamily="66" charset="0"/>
                <a:cs typeface="Comic Sans MS" panose="030F0702030302020204" pitchFamily="66" charset="0"/>
              </a:rPr>
              <a:t>E</a:t>
            </a:r>
            <a:endParaRPr lang="pt-BR" altLang="en-US" sz="2800" b="1" baseline="-25000" dirty="0" smtClean="0">
              <a:solidFill>
                <a:srgbClr val="C00000"/>
              </a:solidFill>
              <a:latin typeface="Comic Sans MS" panose="030F0702030302020204" pitchFamily="66" charset="0"/>
              <a:cs typeface="Comic Sans MS" panose="030F0702030302020204" pitchFamily="66" charset="0"/>
            </a:endParaRPr>
          </a:p>
        </p:txBody>
      </p:sp>
      <p:sp>
        <p:nvSpPr>
          <p:cNvPr id="30" name="Caixa de Texto 23"/>
          <p:cNvSpPr txBox="1"/>
          <p:nvPr/>
        </p:nvSpPr>
        <p:spPr>
          <a:xfrm>
            <a:off x="1024355" y="3518652"/>
            <a:ext cx="770890" cy="521970"/>
          </a:xfrm>
          <a:prstGeom prst="rect">
            <a:avLst/>
          </a:prstGeom>
          <a:noFill/>
        </p:spPr>
        <p:txBody>
          <a:bodyPr wrap="square" rtlCol="0">
            <a:spAutoFit/>
          </a:bodyPr>
          <a:lstStyle/>
          <a:p>
            <a:pPr algn="ctr"/>
            <a:r>
              <a:rPr lang="pt-BR" altLang="en-US" sz="2800" b="1" dirty="0" smtClean="0">
                <a:solidFill>
                  <a:srgbClr val="C00000"/>
                </a:solidFill>
                <a:latin typeface="Comic Sans MS" panose="030F0702030302020204" pitchFamily="66" charset="0"/>
                <a:cs typeface="Comic Sans MS" panose="030F0702030302020204" pitchFamily="66" charset="0"/>
              </a:rPr>
              <a:t>I</a:t>
            </a:r>
            <a:r>
              <a:rPr lang="pt-BR" altLang="en-US" sz="2800" b="1" baseline="-25000" dirty="0" smtClean="0">
                <a:solidFill>
                  <a:srgbClr val="C00000"/>
                </a:solidFill>
                <a:latin typeface="Comic Sans MS" panose="030F0702030302020204" pitchFamily="66" charset="0"/>
                <a:cs typeface="Comic Sans MS" panose="030F0702030302020204" pitchFamily="66" charset="0"/>
              </a:rPr>
              <a:t>B</a:t>
            </a:r>
            <a:endParaRPr lang="pt-BR" altLang="en-US" sz="2800" b="1" baseline="-25000" dirty="0" smtClean="0">
              <a:solidFill>
                <a:srgbClr val="C00000"/>
              </a:solidFill>
              <a:latin typeface="Comic Sans MS" panose="030F0702030302020204" pitchFamily="66" charset="0"/>
              <a:cs typeface="Comic Sans MS" panose="030F0702030302020204" pitchFamily="66" charset="0"/>
            </a:endParaRPr>
          </a:p>
        </p:txBody>
      </p:sp>
      <p:sp>
        <p:nvSpPr>
          <p:cNvPr id="31" name="CaixaDeTexto 45"/>
          <p:cNvSpPr txBox="1"/>
          <p:nvPr/>
        </p:nvSpPr>
        <p:spPr>
          <a:xfrm>
            <a:off x="4087495" y="2506345"/>
            <a:ext cx="7727950" cy="953135"/>
          </a:xfrm>
          <a:prstGeom prst="rect">
            <a:avLst/>
          </a:prstGeom>
          <a:noFill/>
        </p:spPr>
        <p:txBody>
          <a:bodyPr wrap="square" rtlCol="0">
            <a:spAutoFit/>
          </a:bodyPr>
          <a:lstStyle/>
          <a:p>
            <a:pPr marL="0"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Considerando os dois transistores iguais (</a:t>
            </a: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 iguais)</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teremos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6" name="Caixa de Texto 35"/>
              <p:cNvSpPr txBox="1"/>
              <p:nvPr/>
            </p:nvSpPr>
            <p:spPr>
              <a:xfrm>
                <a:off x="4319270" y="3518535"/>
                <a:ext cx="6858000" cy="521970"/>
              </a:xfrm>
              <a:prstGeom prst="rect">
                <a:avLst/>
              </a:prstGeom>
              <a:noFill/>
            </p:spPr>
            <p:txBody>
              <a:bodyPr wrap="square" rtlCol="0" anchor="t">
                <a:spAutoFit/>
              </a:bodyPr>
              <a:lstStyle/>
              <a:p>
                <a14:m>
                  <m:oMath xmlns:m="http://schemas.openxmlformats.org/officeDocument/2006/math">
                    <m:sSub>
                      <m:sSubPr>
                        <m:ctrlP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oMath>
                </a14:m>
                <a: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oMath>
                </a14:m>
                <a: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oMath>
                </a14:m>
                <a:endPar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6" name="Caixa de Texto 35"/>
              <p:cNvSpPr txBox="1">
                <a:spLocks noRot="1" noChangeAspect="1" noMove="1" noResize="1" noEditPoints="1" noAdjustHandles="1" noChangeArrowheads="1" noChangeShapeType="1" noTextEdit="1"/>
              </p:cNvSpPr>
              <p:nvPr/>
            </p:nvSpPr>
            <p:spPr>
              <a:xfrm>
                <a:off x="4319270" y="3518535"/>
                <a:ext cx="6858000" cy="52197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7" name="Caixa de Texto 36"/>
              <p:cNvSpPr txBox="1"/>
              <p:nvPr/>
            </p:nvSpPr>
            <p:spPr>
              <a:xfrm>
                <a:off x="3978910" y="4140835"/>
                <a:ext cx="4413885"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7" name="Caixa de Texto 36"/>
              <p:cNvSpPr txBox="1">
                <a:spLocks noRot="1" noChangeAspect="1" noMove="1" noResize="1" noEditPoints="1" noAdjustHandles="1" noChangeArrowheads="1" noChangeShapeType="1" noTextEdit="1"/>
              </p:cNvSpPr>
              <p:nvPr/>
            </p:nvSpPr>
            <p:spPr>
              <a:xfrm>
                <a:off x="3978910" y="4140835"/>
                <a:ext cx="4413885" cy="52197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8" name="Caixa de Texto 37"/>
              <p:cNvSpPr txBox="1"/>
              <p:nvPr/>
            </p:nvSpPr>
            <p:spPr>
              <a:xfrm>
                <a:off x="4207510" y="4808855"/>
                <a:ext cx="5905500"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r>
                                <a:rPr lang="en-US" altLang="pt-BR" sz="2800" b="1" i="1" baseline="-25000"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baseline="30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8" name="Caixa de Texto 37"/>
              <p:cNvSpPr txBox="1">
                <a:spLocks noRot="1" noChangeAspect="1" noMove="1" noResize="1" noEditPoints="1" noAdjustHandles="1" noChangeArrowheads="1" noChangeShapeType="1" noTextEdit="1"/>
              </p:cNvSpPr>
              <p:nvPr/>
            </p:nvSpPr>
            <p:spPr>
              <a:xfrm>
                <a:off x="4207510" y="4808855"/>
                <a:ext cx="5905500" cy="521970"/>
              </a:xfrm>
              <a:prstGeom prst="rect">
                <a:avLst/>
              </a:prstGeom>
              <a:blipFill rotWithShape="1">
                <a:blip r:embed="rId3"/>
                <a:stretch>
                  <a:fillRect t="-827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9" name="Caixa de Texto 38"/>
              <p:cNvSpPr txBox="1"/>
              <p:nvPr/>
            </p:nvSpPr>
            <p:spPr>
              <a:xfrm>
                <a:off x="3333115" y="5476875"/>
                <a:ext cx="7914640" cy="95313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r>
                                <a:rPr lang="en-US" altLang="pt-BR" sz="2800" b="1" i="1" baseline="-25000"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baseline="30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9" name="Caixa de Texto 38"/>
              <p:cNvSpPr txBox="1">
                <a:spLocks noRot="1" noChangeAspect="1" noMove="1" noResize="1" noEditPoints="1" noAdjustHandles="1" noChangeArrowheads="1" noChangeShapeType="1" noTextEdit="1"/>
              </p:cNvSpPr>
              <p:nvPr/>
            </p:nvSpPr>
            <p:spPr>
              <a:xfrm>
                <a:off x="3333115" y="5476875"/>
                <a:ext cx="7914640" cy="953135"/>
              </a:xfrm>
              <a:prstGeom prst="rect">
                <a:avLst/>
              </a:prstGeom>
              <a:blipFill rotWithShape="1">
                <a:blip r:embed="rId4"/>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685165" y="786765"/>
            <a:ext cx="10821670" cy="1229995"/>
          </a:xfrm>
          <a:prstGeom prst="rect">
            <a:avLst/>
          </a:prstGeom>
          <a:noFill/>
        </p:spPr>
        <p:txBody>
          <a:bodyPr wrap="square" rtlCol="0">
            <a:spAutoFit/>
          </a:bodyPr>
          <a:lstStyle/>
          <a:p>
            <a:pPr marL="528320" indent="-52832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Darlington</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0"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Configuração de transistores, utilizada para aumentar o </a:t>
            </a: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b</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8" name="Grupo 137"/>
          <p:cNvGrpSpPr/>
          <p:nvPr/>
        </p:nvGrpSpPr>
        <p:grpSpPr>
          <a:xfrm rot="5400000">
            <a:off x="347904" y="3637185"/>
            <a:ext cx="2127102" cy="748570"/>
            <a:chOff x="8267347" y="2524505"/>
            <a:chExt cx="2127102"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267347" y="2542245"/>
              <a:ext cx="828000"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51" name="Caixa de Texto 23"/>
          <p:cNvSpPr txBox="1"/>
          <p:nvPr/>
        </p:nvSpPr>
        <p:spPr>
          <a:xfrm>
            <a:off x="1566010" y="393648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grpSp>
        <p:nvGrpSpPr>
          <p:cNvPr id="3" name="Grupo 2"/>
          <p:cNvGrpSpPr/>
          <p:nvPr/>
        </p:nvGrpSpPr>
        <p:grpSpPr>
          <a:xfrm rot="5400000">
            <a:off x="996323" y="4424669"/>
            <a:ext cx="2292032" cy="748570"/>
            <a:chOff x="8102417" y="2524505"/>
            <a:chExt cx="2292032" cy="748570"/>
          </a:xfrm>
        </p:grpSpPr>
        <p:cxnSp>
          <p:nvCxnSpPr>
            <p:cNvPr id="4"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21"/>
            <p:cNvCxnSpPr/>
            <p:nvPr/>
          </p:nvCxnSpPr>
          <p:spPr>
            <a:xfrm>
              <a:off x="8102417" y="2539240"/>
              <a:ext cx="1008000"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cxnSp>
          <p:nvCxnSpPr>
            <p:cNvPr id="9"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11" name="Conector Reto 10"/>
          <p:cNvCxnSpPr/>
          <p:nvPr/>
        </p:nvCxnSpPr>
        <p:spPr>
          <a:xfrm flipV="1">
            <a:off x="1753235" y="3653155"/>
            <a:ext cx="75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Caixa de Texto 23"/>
          <p:cNvSpPr txBox="1"/>
          <p:nvPr/>
        </p:nvSpPr>
        <p:spPr>
          <a:xfrm>
            <a:off x="2336900" y="466101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cxnSp>
        <p:nvCxnSpPr>
          <p:cNvPr id="14" name="Conector de Seta Reta 13"/>
          <p:cNvCxnSpPr/>
          <p:nvPr/>
        </p:nvCxnSpPr>
        <p:spPr>
          <a:xfrm flipV="1">
            <a:off x="831215" y="4044950"/>
            <a:ext cx="467360" cy="0"/>
          </a:xfrm>
          <a:prstGeom prst="straightConnector1">
            <a:avLst/>
          </a:prstGeom>
          <a:ln w="127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6" name="Conector de Seta Reta 15"/>
          <p:cNvCxnSpPr/>
          <p:nvPr/>
        </p:nvCxnSpPr>
        <p:spPr>
          <a:xfrm rot="5400000" flipV="1">
            <a:off x="1717675" y="2980055"/>
            <a:ext cx="467360" cy="0"/>
          </a:xfrm>
          <a:prstGeom prst="straightConnector1">
            <a:avLst/>
          </a:prstGeom>
          <a:ln w="127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24" name="Conector de Seta Reta 23"/>
          <p:cNvCxnSpPr/>
          <p:nvPr/>
        </p:nvCxnSpPr>
        <p:spPr>
          <a:xfrm rot="5400000" flipV="1">
            <a:off x="2398395" y="5777230"/>
            <a:ext cx="467360" cy="0"/>
          </a:xfrm>
          <a:prstGeom prst="straightConnector1">
            <a:avLst/>
          </a:prstGeom>
          <a:ln w="127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 de Texto 23"/>
          <p:cNvSpPr txBox="1"/>
          <p:nvPr/>
        </p:nvSpPr>
        <p:spPr>
          <a:xfrm>
            <a:off x="527785" y="351865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smtClean="0">
                <a:latin typeface="Comic Sans MS" panose="030F0702030302020204" pitchFamily="66" charset="0"/>
                <a:cs typeface="Comic Sans MS" panose="030F0702030302020204" pitchFamily="66" charset="0"/>
              </a:rPr>
              <a:t>B</a:t>
            </a:r>
            <a:endParaRPr lang="pt-BR" altLang="en-US" sz="2800" b="1" baseline="-25000" dirty="0" smtClean="0">
              <a:latin typeface="Comic Sans MS" panose="030F0702030302020204" pitchFamily="66" charset="0"/>
              <a:cs typeface="Comic Sans MS" panose="030F0702030302020204" pitchFamily="66" charset="0"/>
            </a:endParaRPr>
          </a:p>
        </p:txBody>
      </p:sp>
      <p:sp>
        <p:nvSpPr>
          <p:cNvPr id="31" name="CaixaDeTexto 45"/>
          <p:cNvSpPr txBox="1"/>
          <p:nvPr/>
        </p:nvSpPr>
        <p:spPr>
          <a:xfrm>
            <a:off x="5967095" y="2502535"/>
            <a:ext cx="5354955" cy="2553335"/>
          </a:xfrm>
          <a:prstGeom prst="rect">
            <a:avLst/>
          </a:prstGeom>
          <a:noFill/>
        </p:spPr>
        <p:txBody>
          <a:bodyPr wrap="square" rtlCol="0">
            <a:spAutoFit/>
          </a:bodyPr>
          <a:lstStyle/>
          <a:p>
            <a:pPr marL="0"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os </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dois transistores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estarem na região ativa devemos ter:</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BE1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BE2 </a:t>
            </a:r>
            <a:r>
              <a:rPr lang="pt-BR" altLang="en-US" sz="2800" b="1"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 1.4 V</a:t>
            </a:r>
            <a:endParaRPr lang="pt-BR" altLang="en-US" sz="2800" b="1"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V</a:t>
            </a:r>
            <a:r>
              <a:rPr lang="pt-BR" altLang="en-US" sz="2800" b="1" baseline="-25000"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CE </a:t>
            </a:r>
            <a:r>
              <a:rPr lang="pt-BR" altLang="en-US" sz="2800" b="1"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  V</a:t>
            </a:r>
            <a:r>
              <a:rPr lang="pt-BR" altLang="en-US" sz="2800" b="1" baseline="-25000"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BE2 </a:t>
            </a:r>
            <a:r>
              <a:rPr lang="pt-BR" altLang="en-US" sz="2800" b="1"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 V</a:t>
            </a:r>
            <a:r>
              <a:rPr lang="pt-BR" altLang="en-US" sz="2800" b="1" baseline="-25000"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CE1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 0.8 V</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Caixa de Texto 5"/>
              <p:cNvSpPr txBox="1"/>
              <p:nvPr/>
            </p:nvSpPr>
            <p:spPr>
              <a:xfrm>
                <a:off x="1830705" y="2691765"/>
                <a:ext cx="3257550"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baseline="30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1830705" y="2691765"/>
                <a:ext cx="3257550" cy="521970"/>
              </a:xfrm>
              <a:prstGeom prst="rect">
                <a:avLst/>
              </a:prstGeom>
              <a:blipFill rotWithShape="1">
                <a:blip r:embed="rId1"/>
                <a:stretch>
                  <a:fillRect t="-827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2" name="Caixa de Texto 11"/>
              <p:cNvSpPr txBox="1"/>
              <p:nvPr/>
            </p:nvSpPr>
            <p:spPr>
              <a:xfrm>
                <a:off x="2501265" y="5543550"/>
                <a:ext cx="3015615"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baseline="30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 name="Caixa de Texto 11"/>
              <p:cNvSpPr txBox="1">
                <a:spLocks noRot="1" noChangeAspect="1" noMove="1" noResize="1" noEditPoints="1" noAdjustHandles="1" noChangeArrowheads="1" noChangeShapeType="1" noTextEdit="1"/>
              </p:cNvSpPr>
              <p:nvPr/>
            </p:nvSpPr>
            <p:spPr>
              <a:xfrm>
                <a:off x="2501265" y="5543550"/>
                <a:ext cx="3015615" cy="521970"/>
              </a:xfrm>
              <a:prstGeom prst="rect">
                <a:avLst/>
              </a:prstGeom>
              <a:blipFill rotWithShape="1">
                <a:blip r:embed="rId2"/>
                <a:stretch>
                  <a:fillRect t="-8273"/>
                </a:stretch>
              </a:blipFill>
            </p:spPr>
            <p:txBody>
              <a:bodyPr/>
              <a:lstStyle/>
              <a:p>
                <a:r>
                  <a:rPr lang="pt-BR" altLang="en-US">
                    <a:noFill/>
                  </a:rPr>
                  <a:t> </a:t>
                </a:r>
              </a:p>
            </p:txBody>
          </p:sp>
        </mc:Fallback>
      </mc:AlternateContent>
      <p:sp>
        <p:nvSpPr>
          <p:cNvPr id="15" name="Caixa de Texto 23"/>
          <p:cNvSpPr txBox="1"/>
          <p:nvPr/>
        </p:nvSpPr>
        <p:spPr>
          <a:xfrm>
            <a:off x="1130400" y="3100822"/>
            <a:ext cx="770890" cy="521970"/>
          </a:xfrm>
          <a:prstGeom prst="rect">
            <a:avLst/>
          </a:prstGeom>
          <a:noFill/>
        </p:spPr>
        <p:txBody>
          <a:bodyPr wrap="square" rtlCol="0">
            <a:spAutoFit/>
          </a:bodyPr>
          <a:lstStyle/>
          <a:p>
            <a:pPr algn="ctr"/>
            <a:r>
              <a:rPr lang="pt-BR" altLang="en-US" sz="2800" b="1" dirty="0" smtClean="0">
                <a:latin typeface="Comic Sans MS" panose="030F0702030302020204" pitchFamily="66" charset="0"/>
                <a:cs typeface="Comic Sans MS" panose="030F0702030302020204" pitchFamily="66" charset="0"/>
              </a:rPr>
              <a:t>C</a:t>
            </a:r>
            <a:endParaRPr lang="pt-BR" altLang="en-US" sz="2800" b="1" baseline="-25000" dirty="0" smtClean="0">
              <a:latin typeface="Comic Sans MS" panose="030F0702030302020204" pitchFamily="66" charset="0"/>
              <a:cs typeface="Comic Sans MS" panose="030F0702030302020204" pitchFamily="66" charset="0"/>
            </a:endParaRPr>
          </a:p>
        </p:txBody>
      </p:sp>
      <p:sp>
        <p:nvSpPr>
          <p:cNvPr id="17" name="Caixa de Texto 23"/>
          <p:cNvSpPr txBox="1"/>
          <p:nvPr/>
        </p:nvSpPr>
        <p:spPr>
          <a:xfrm>
            <a:off x="1861285" y="5489057"/>
            <a:ext cx="770890" cy="521970"/>
          </a:xfrm>
          <a:prstGeom prst="rect">
            <a:avLst/>
          </a:prstGeom>
          <a:noFill/>
        </p:spPr>
        <p:txBody>
          <a:bodyPr wrap="square" rtlCol="0">
            <a:spAutoFit/>
          </a:bodyPr>
          <a:lstStyle/>
          <a:p>
            <a:pPr algn="ctr"/>
            <a:r>
              <a:rPr lang="pt-BR" altLang="en-US" sz="2800" b="1" dirty="0" smtClean="0">
                <a:latin typeface="Comic Sans MS" panose="030F0702030302020204" pitchFamily="66" charset="0"/>
                <a:cs typeface="Comic Sans MS" panose="030F0702030302020204" pitchFamily="66" charset="0"/>
              </a:rPr>
              <a:t>E</a:t>
            </a:r>
            <a:endParaRPr lang="pt-BR" altLang="en-US" sz="2800" b="1" dirty="0" smtClean="0">
              <a:latin typeface="Comic Sans MS" panose="030F0702030302020204" pitchFamily="66" charset="0"/>
              <a:cs typeface="Comic Sans MS" panose="030F0702030302020204" pitchFamily="66" charset="0"/>
            </a:endParaRPr>
          </a:p>
        </p:txBody>
      </p:sp>
      <p:sp>
        <p:nvSpPr>
          <p:cNvPr id="18" name="Caixa de Texto 23"/>
          <p:cNvSpPr txBox="1"/>
          <p:nvPr/>
        </p:nvSpPr>
        <p:spPr>
          <a:xfrm>
            <a:off x="744955" y="4207627"/>
            <a:ext cx="770890" cy="521970"/>
          </a:xfrm>
          <a:prstGeom prst="rect">
            <a:avLst/>
          </a:prstGeom>
          <a:noFill/>
        </p:spPr>
        <p:txBody>
          <a:bodyPr wrap="square" rtlCol="0">
            <a:spAutoFit/>
          </a:bodyPr>
          <a:lstStyle/>
          <a:p>
            <a:pPr algn="ctr"/>
            <a:r>
              <a:rPr lang="pt-BR" altLang="en-US" sz="2800" b="1" dirty="0" smtClean="0">
                <a:latin typeface="Comic Sans MS" panose="030F0702030302020204" pitchFamily="66" charset="0"/>
                <a:cs typeface="Comic Sans MS" panose="030F0702030302020204" pitchFamily="66" charset="0"/>
              </a:rPr>
              <a:t>B</a:t>
            </a:r>
            <a:endParaRPr lang="pt-BR" altLang="en-US" sz="2800" b="1" dirty="0" smtClean="0">
              <a:latin typeface="Comic Sans MS" panose="030F0702030302020204" pitchFamily="66" charset="0"/>
              <a:cs typeface="Comic Sans MS" panose="030F0702030302020204" pitchFamily="66" charset="0"/>
            </a:endParaRPr>
          </a:p>
        </p:txBody>
      </p:sp>
      <p:sp>
        <p:nvSpPr>
          <p:cNvPr id="19" name="Forma livre 18"/>
          <p:cNvSpPr/>
          <p:nvPr/>
        </p:nvSpPr>
        <p:spPr>
          <a:xfrm>
            <a:off x="1268730" y="4378960"/>
            <a:ext cx="1009015" cy="1599565"/>
          </a:xfrm>
          <a:custGeom>
            <a:avLst/>
            <a:gdLst>
              <a:gd name="connisteX0" fmla="*/ 1008820 w 1008820"/>
              <a:gd name="connsiteY0" fmla="*/ 1599565 h 1599565"/>
              <a:gd name="connisteX1" fmla="*/ 390330 w 1008820"/>
              <a:gd name="connsiteY1" fmla="*/ 1403350 h 1599565"/>
              <a:gd name="connisteX2" fmla="*/ 13140 w 1008820"/>
              <a:gd name="connsiteY2" fmla="*/ 558165 h 1599565"/>
              <a:gd name="connisteX3" fmla="*/ 118550 w 1008820"/>
              <a:gd name="connsiteY3" fmla="*/ 0 h 1599565"/>
            </a:gdLst>
            <a:ahLst/>
            <a:cxnLst>
              <a:cxn ang="0">
                <a:pos x="connisteX0" y="connsiteY0"/>
              </a:cxn>
              <a:cxn ang="0">
                <a:pos x="connisteX1" y="connsiteY1"/>
              </a:cxn>
              <a:cxn ang="0">
                <a:pos x="connisteX2" y="connsiteY2"/>
              </a:cxn>
              <a:cxn ang="0">
                <a:pos x="connisteX3" y="connsiteY3"/>
              </a:cxn>
            </a:cxnLst>
            <a:rect l="l" t="t" r="r" b="b"/>
            <a:pathLst>
              <a:path w="1008820" h="1599565">
                <a:moveTo>
                  <a:pt x="1008820" y="1599565"/>
                </a:moveTo>
                <a:cubicBezTo>
                  <a:pt x="892615" y="1577340"/>
                  <a:pt x="589720" y="1611630"/>
                  <a:pt x="390330" y="1403350"/>
                </a:cubicBezTo>
                <a:cubicBezTo>
                  <a:pt x="190940" y="1195070"/>
                  <a:pt x="67750" y="838835"/>
                  <a:pt x="13140" y="558165"/>
                </a:cubicBezTo>
                <a:cubicBezTo>
                  <a:pt x="-41470" y="277495"/>
                  <a:pt x="89975" y="94615"/>
                  <a:pt x="118550" y="0"/>
                </a:cubicBezTo>
              </a:path>
            </a:pathLst>
          </a:custGeom>
          <a:noFill/>
          <a:ln w="19050">
            <a:solidFill>
              <a:srgbClr val="9A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0" name="Caixa de Texto 23"/>
          <p:cNvSpPr txBox="1"/>
          <p:nvPr/>
        </p:nvSpPr>
        <p:spPr>
          <a:xfrm>
            <a:off x="761465" y="509853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21" name="Forma livre 20"/>
          <p:cNvSpPr/>
          <p:nvPr/>
        </p:nvSpPr>
        <p:spPr>
          <a:xfrm>
            <a:off x="2338070" y="3337560"/>
            <a:ext cx="909320" cy="2143125"/>
          </a:xfrm>
          <a:custGeom>
            <a:avLst/>
            <a:gdLst>
              <a:gd name="connisteX0" fmla="*/ 287020 w 909580"/>
              <a:gd name="connsiteY0" fmla="*/ 2143125 h 2143125"/>
              <a:gd name="connisteX1" fmla="*/ 648970 w 909580"/>
              <a:gd name="connsiteY1" fmla="*/ 1976755 h 2143125"/>
              <a:gd name="connisteX2" fmla="*/ 890270 w 909580"/>
              <a:gd name="connsiteY2" fmla="*/ 1267460 h 2143125"/>
              <a:gd name="connisteX3" fmla="*/ 769620 w 909580"/>
              <a:gd name="connsiteY3" fmla="*/ 287020 h 2143125"/>
              <a:gd name="connisteX4" fmla="*/ 0 w 909580"/>
              <a:gd name="connsiteY4" fmla="*/ 0 h 214312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909581" h="2143125">
                <a:moveTo>
                  <a:pt x="287020" y="2143125"/>
                </a:moveTo>
                <a:cubicBezTo>
                  <a:pt x="354330" y="2124075"/>
                  <a:pt x="528320" y="2152015"/>
                  <a:pt x="648970" y="1976755"/>
                </a:cubicBezTo>
                <a:cubicBezTo>
                  <a:pt x="769620" y="1801495"/>
                  <a:pt x="866140" y="1605280"/>
                  <a:pt x="890270" y="1267460"/>
                </a:cubicBezTo>
                <a:cubicBezTo>
                  <a:pt x="914400" y="929640"/>
                  <a:pt x="947420" y="540385"/>
                  <a:pt x="769620" y="287020"/>
                </a:cubicBezTo>
                <a:cubicBezTo>
                  <a:pt x="591820" y="33655"/>
                  <a:pt x="151765" y="38100"/>
                  <a:pt x="0" y="0"/>
                </a:cubicBezTo>
              </a:path>
            </a:pathLst>
          </a:custGeom>
          <a:noFill/>
          <a:ln w="19050">
            <a:solidFill>
              <a:srgbClr val="9A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2" name="Caixa de Texto 23"/>
          <p:cNvSpPr txBox="1"/>
          <p:nvPr/>
        </p:nvSpPr>
        <p:spPr>
          <a:xfrm>
            <a:off x="3247490" y="385202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CE</a:t>
            </a:r>
            <a:endParaRPr lang="pt-BR" altLang="en-US" sz="2800" baseline="-25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2"/>
              <p:cNvSpPr txBox="1"/>
              <p:nvPr/>
            </p:nvSpPr>
            <p:spPr>
              <a:xfrm>
                <a:off x="3848793" y="606977"/>
                <a:ext cx="4700270" cy="848053"/>
              </a:xfrm>
              <a:prstGeom prst="rect">
                <a:avLst/>
              </a:prstGeom>
              <a:noFill/>
              <a:ln w="19050">
                <a:solidFill>
                  <a:srgbClr val="FFFF00"/>
                </a:solidFill>
              </a:ln>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400" i="1" smtClean="0">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b="0" i="1" smtClean="0">
                          <a:latin typeface="Cambria Math" panose="02040503050406030204" pitchFamily="18" charset="0"/>
                        </a:rPr>
                        <m:t>=</m:t>
                      </m:r>
                      <m:f>
                        <m:fPr>
                          <m:ctrlPr>
                            <a:rPr lang="pt-BR" sz="2400" b="0" i="1" smtClean="0">
                              <a:latin typeface="Cambria Math" panose="02040503050406030204" pitchFamily="18" charset="0"/>
                              <a:ea typeface="Cambria Math" panose="02040503050406030204" pitchFamily="18" charset="0"/>
                            </a:rPr>
                          </m:ctrlPr>
                        </m:fPr>
                        <m:num>
                          <m:r>
                            <a:rPr lang="pt-BR" sz="2400" b="0" i="1" smtClean="0">
                              <a:latin typeface="Cambria Math" panose="02040503050406030204" pitchFamily="18" charset="0"/>
                              <a:ea typeface="Cambria Math" panose="02040503050406030204" pitchFamily="18" charset="0"/>
                            </a:rPr>
                            <m:t>∆</m:t>
                          </m:r>
                        </m:num>
                        <m:den>
                          <m:r>
                            <m:rPr>
                              <m:sty m:val="p"/>
                            </m:rPr>
                            <a:rPr lang="pt-BR" sz="2400" b="0" i="0" smtClean="0">
                              <a:latin typeface="Cambria Math" panose="02040503050406030204" pitchFamily="18" charset="0"/>
                              <a:ea typeface="Cambria Math" panose="02040503050406030204" pitchFamily="18" charset="0"/>
                            </a:rPr>
                            <m:t>s</m:t>
                          </m:r>
                          <m:d>
                            <m:dPr>
                              <m:ctrlPr>
                                <a:rPr lang="pt-BR" sz="2400" i="1">
                                  <a:latin typeface="Cambria Math" panose="02040503050406030204" pitchFamily="18" charset="0"/>
                                </a:rPr>
                              </m:ctrlPr>
                            </m:dPr>
                            <m:e>
                              <m:r>
                                <a:rPr lang="pt-BR" sz="2400" i="1">
                                  <a:latin typeface="Cambria Math" panose="02040503050406030204" pitchFamily="18" charset="0"/>
                                </a:rPr>
                                <m:t>𝑅𝐶𝑠</m:t>
                              </m:r>
                              <m:r>
                                <a:rPr lang="pt-BR" sz="2400" i="1">
                                  <a:latin typeface="Cambria Math" panose="02040503050406030204" pitchFamily="18" charset="0"/>
                                </a:rPr>
                                <m:t>+</m:t>
                              </m:r>
                              <m:r>
                                <a:rPr lang="pt-BR" sz="2400" i="1">
                                  <a:latin typeface="Cambria Math" panose="02040503050406030204" pitchFamily="18" charset="0"/>
                                </a:rPr>
                                <m:t>1</m:t>
                              </m:r>
                            </m:e>
                          </m:d>
                        </m:den>
                      </m:f>
                      <m:r>
                        <a:rPr lang="pt-BR" sz="2400" b="0" i="0" smtClean="0">
                          <a:latin typeface="Cambria Math" panose="02040503050406030204" pitchFamily="18" charset="0"/>
                          <a:ea typeface="Cambria Math" panose="02040503050406030204" pitchFamily="18" charset="0"/>
                        </a:rPr>
                        <m:t>+</m:t>
                      </m:r>
                      <m:f>
                        <m:fPr>
                          <m:ctrlPr>
                            <a:rPr lang="pt-BR" sz="2400" b="0" i="1" smtClean="0">
                              <a:latin typeface="Cambria Math" panose="02040503050406030204" pitchFamily="18" charset="0"/>
                              <a:ea typeface="Cambria Math" panose="02040503050406030204" pitchFamily="18" charset="0"/>
                            </a:rPr>
                          </m:ctrlPr>
                        </m:fPr>
                        <m:num>
                          <m:r>
                            <a:rPr lang="pt-BR" sz="2400" i="1">
                              <a:latin typeface="Cambria Math" panose="02040503050406030204" pitchFamily="18" charset="0"/>
                            </a:rPr>
                            <m:t>𝑅𝐶</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i="1">
                              <a:latin typeface="Cambria Math" panose="02040503050406030204" pitchFamily="18" charset="0"/>
                            </a:rPr>
                            <m:t>(</m:t>
                          </m:r>
                          <m:r>
                            <a:rPr lang="pt-BR" sz="2400" i="1">
                              <a:latin typeface="Cambria Math" panose="02040503050406030204" pitchFamily="18" charset="0"/>
                            </a:rPr>
                            <m:t>0</m:t>
                          </m:r>
                          <m:r>
                            <a:rPr lang="pt-BR" sz="2400" i="1">
                              <a:latin typeface="Cambria Math" panose="02040503050406030204" pitchFamily="18" charset="0"/>
                            </a:rPr>
                            <m:t>−)</m:t>
                          </m:r>
                          <m:r>
                            <m:rPr>
                              <m:nor/>
                            </m:rPr>
                            <a:rPr lang="pt-BR" sz="2400" dirty="0">
                              <a:latin typeface="Cambria Math" panose="02040503050406030204" pitchFamily="18" charset="0"/>
                            </a:rPr>
                            <m:t> </m:t>
                          </m:r>
                        </m:num>
                        <m:den>
                          <m:d>
                            <m:dPr>
                              <m:ctrlPr>
                                <a:rPr lang="pt-BR" sz="2400" i="1">
                                  <a:latin typeface="Cambria Math" panose="02040503050406030204" pitchFamily="18" charset="0"/>
                                </a:rPr>
                              </m:ctrlPr>
                            </m:dPr>
                            <m:e>
                              <m:r>
                                <a:rPr lang="pt-BR" sz="2400" i="1">
                                  <a:latin typeface="Cambria Math" panose="02040503050406030204" pitchFamily="18" charset="0"/>
                                </a:rPr>
                                <m:t>𝑅𝐶𝑠</m:t>
                              </m:r>
                              <m:r>
                                <a:rPr lang="pt-BR" sz="2400" i="1">
                                  <a:latin typeface="Cambria Math" panose="02040503050406030204" pitchFamily="18" charset="0"/>
                                </a:rPr>
                                <m:t>+</m:t>
                              </m:r>
                              <m:r>
                                <a:rPr lang="pt-BR" sz="2400" i="1">
                                  <a:latin typeface="Cambria Math" panose="02040503050406030204" pitchFamily="18" charset="0"/>
                                </a:rPr>
                                <m:t>1</m:t>
                              </m:r>
                            </m:e>
                          </m:d>
                        </m:den>
                      </m:f>
                    </m:oMath>
                  </m:oMathPara>
                </a14:m>
                <a:endParaRPr lang="pt-BR" sz="2400" dirty="0"/>
              </a:p>
            </p:txBody>
          </p:sp>
        </mc:Choice>
        <mc:Fallback>
          <p:sp>
            <p:nvSpPr>
              <p:cNvPr id="3" name="CaixaDeTexto 2"/>
              <p:cNvSpPr txBox="1">
                <a:spLocks noRot="1" noChangeAspect="1" noMove="1" noResize="1" noEditPoints="1" noAdjustHandles="1" noChangeArrowheads="1" noChangeShapeType="1" noTextEdit="1"/>
              </p:cNvSpPr>
              <p:nvPr/>
            </p:nvSpPr>
            <p:spPr>
              <a:xfrm>
                <a:off x="3848793" y="606977"/>
                <a:ext cx="4700270" cy="848053"/>
              </a:xfrm>
              <a:prstGeom prst="rect">
                <a:avLst/>
              </a:prstGeom>
              <a:blipFill rotWithShape="1">
                <a:blip r:embed="rId1"/>
                <a:stretch>
                  <a:fillRect l="-204" t="-1188" r="-201" b="-1094"/>
                </a:stretch>
              </a:blipFill>
              <a:ln w="19050">
                <a:solidFill>
                  <a:srgbClr val="FFFF00"/>
                </a:solidFill>
              </a:ln>
            </p:spPr>
            <p:txBody>
              <a:bodyPr/>
              <a:lstStyle/>
              <a:p>
                <a:r>
                  <a:rPr lang="pt-BR" altLang="en-US">
                    <a:noFill/>
                  </a:rPr>
                  <a:t> </a:t>
                </a:r>
              </a:p>
            </p:txBody>
          </p:sp>
        </mc:Fallback>
      </mc:AlternateContent>
      <p:sp>
        <p:nvSpPr>
          <p:cNvPr id="4" name="CaixaDeTexto 3"/>
          <p:cNvSpPr txBox="1"/>
          <p:nvPr/>
        </p:nvSpPr>
        <p:spPr>
          <a:xfrm>
            <a:off x="3957678" y="1817210"/>
            <a:ext cx="1936865" cy="707886"/>
          </a:xfrm>
          <a:prstGeom prst="rect">
            <a:avLst/>
          </a:prstGeom>
          <a:noFill/>
        </p:spPr>
        <p:txBody>
          <a:bodyPr wrap="square" rtlCol="0">
            <a:spAutoFit/>
          </a:bodyPr>
          <a:lstStyle/>
          <a:p>
            <a:r>
              <a:rPr lang="pt-BR" sz="2000" dirty="0" smtClean="0">
                <a:latin typeface="Comic Sans MS" panose="030F0702030302020204" pitchFamily="66" charset="0"/>
              </a:rPr>
              <a:t>Resposta para estado zero</a:t>
            </a:r>
            <a:endParaRPr lang="pt-BR" sz="2000" dirty="0">
              <a:latin typeface="Comic Sans MS" panose="030F0702030302020204" pitchFamily="66" charset="0"/>
            </a:endParaRPr>
          </a:p>
        </p:txBody>
      </p:sp>
      <p:sp>
        <p:nvSpPr>
          <p:cNvPr id="5" name="CaixaDeTexto 4"/>
          <p:cNvSpPr txBox="1"/>
          <p:nvPr/>
        </p:nvSpPr>
        <p:spPr>
          <a:xfrm>
            <a:off x="7176656" y="2106118"/>
            <a:ext cx="1936865" cy="707886"/>
          </a:xfrm>
          <a:prstGeom prst="rect">
            <a:avLst/>
          </a:prstGeom>
          <a:noFill/>
        </p:spPr>
        <p:txBody>
          <a:bodyPr wrap="square" rtlCol="0">
            <a:spAutoFit/>
          </a:bodyPr>
          <a:lstStyle/>
          <a:p>
            <a:r>
              <a:rPr lang="pt-BR" sz="2000" dirty="0" smtClean="0">
                <a:latin typeface="Comic Sans MS" panose="030F0702030302020204" pitchFamily="66" charset="0"/>
              </a:rPr>
              <a:t>Resposta para entrada zero</a:t>
            </a:r>
            <a:endParaRPr lang="pt-BR" sz="2000" dirty="0">
              <a:latin typeface="Comic Sans MS" panose="030F0702030302020204" pitchFamily="66" charset="0"/>
            </a:endParaRPr>
          </a:p>
        </p:txBody>
      </p:sp>
      <p:sp>
        <p:nvSpPr>
          <p:cNvPr id="6" name="Forma livre 5"/>
          <p:cNvSpPr/>
          <p:nvPr/>
        </p:nvSpPr>
        <p:spPr>
          <a:xfrm>
            <a:off x="7514705" y="1432990"/>
            <a:ext cx="525194" cy="736633"/>
          </a:xfrm>
          <a:custGeom>
            <a:avLst/>
            <a:gdLst>
              <a:gd name="connsiteX0" fmla="*/ 0 w 525194"/>
              <a:gd name="connsiteY0" fmla="*/ 0 h 814647"/>
              <a:gd name="connsiteX1" fmla="*/ 523702 w 525194"/>
              <a:gd name="connsiteY1" fmla="*/ 340822 h 814647"/>
              <a:gd name="connsiteX2" fmla="*/ 166255 w 525194"/>
              <a:gd name="connsiteY2" fmla="*/ 565265 h 814647"/>
              <a:gd name="connsiteX3" fmla="*/ 415637 w 525194"/>
              <a:gd name="connsiteY3" fmla="*/ 814647 h 814647"/>
            </a:gdLst>
            <a:ahLst/>
            <a:cxnLst>
              <a:cxn ang="0">
                <a:pos x="connsiteX0" y="connsiteY0"/>
              </a:cxn>
              <a:cxn ang="0">
                <a:pos x="connsiteX1" y="connsiteY1"/>
              </a:cxn>
              <a:cxn ang="0">
                <a:pos x="connsiteX2" y="connsiteY2"/>
              </a:cxn>
              <a:cxn ang="0">
                <a:pos x="connsiteX3" y="connsiteY3"/>
              </a:cxn>
            </a:cxnLst>
            <a:rect l="l" t="t" r="r" b="b"/>
            <a:pathLst>
              <a:path w="525194" h="814647">
                <a:moveTo>
                  <a:pt x="0" y="0"/>
                </a:moveTo>
                <a:cubicBezTo>
                  <a:pt x="247996" y="123305"/>
                  <a:pt x="495993" y="246611"/>
                  <a:pt x="523702" y="340822"/>
                </a:cubicBezTo>
                <a:cubicBezTo>
                  <a:pt x="551411" y="435033"/>
                  <a:pt x="184266" y="486294"/>
                  <a:pt x="166255" y="565265"/>
                </a:cubicBezTo>
                <a:cubicBezTo>
                  <a:pt x="148244" y="644236"/>
                  <a:pt x="281940" y="729441"/>
                  <a:pt x="415637" y="814647"/>
                </a:cubicBezTo>
              </a:path>
            </a:pathLst>
          </a:custGeom>
          <a:noFill/>
          <a:ln>
            <a:solidFill>
              <a:schemeClr val="tx1"/>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Forma livre 6"/>
          <p:cNvSpPr/>
          <p:nvPr/>
        </p:nvSpPr>
        <p:spPr>
          <a:xfrm>
            <a:off x="5162204" y="1397267"/>
            <a:ext cx="726795" cy="490451"/>
          </a:xfrm>
          <a:custGeom>
            <a:avLst/>
            <a:gdLst>
              <a:gd name="connsiteX0" fmla="*/ 631767 w 726795"/>
              <a:gd name="connsiteY0" fmla="*/ 0 h 556953"/>
              <a:gd name="connsiteX1" fmla="*/ 689956 w 726795"/>
              <a:gd name="connsiteY1" fmla="*/ 290945 h 556953"/>
              <a:gd name="connsiteX2" fmla="*/ 141316 w 726795"/>
              <a:gd name="connsiteY2" fmla="*/ 307571 h 556953"/>
              <a:gd name="connsiteX3" fmla="*/ 0 w 726795"/>
              <a:gd name="connsiteY3" fmla="*/ 556953 h 556953"/>
            </a:gdLst>
            <a:ahLst/>
            <a:cxnLst>
              <a:cxn ang="0">
                <a:pos x="connsiteX0" y="connsiteY0"/>
              </a:cxn>
              <a:cxn ang="0">
                <a:pos x="connsiteX1" y="connsiteY1"/>
              </a:cxn>
              <a:cxn ang="0">
                <a:pos x="connsiteX2" y="connsiteY2"/>
              </a:cxn>
              <a:cxn ang="0">
                <a:pos x="connsiteX3" y="connsiteY3"/>
              </a:cxn>
            </a:cxnLst>
            <a:rect l="l" t="t" r="r" b="b"/>
            <a:pathLst>
              <a:path w="726795" h="556953">
                <a:moveTo>
                  <a:pt x="631767" y="0"/>
                </a:moveTo>
                <a:cubicBezTo>
                  <a:pt x="701732" y="119841"/>
                  <a:pt x="771698" y="239683"/>
                  <a:pt x="689956" y="290945"/>
                </a:cubicBezTo>
                <a:cubicBezTo>
                  <a:pt x="608214" y="342207"/>
                  <a:pt x="256309" y="263236"/>
                  <a:pt x="141316" y="307571"/>
                </a:cubicBezTo>
                <a:cubicBezTo>
                  <a:pt x="26323" y="351906"/>
                  <a:pt x="13161" y="454429"/>
                  <a:pt x="0" y="556953"/>
                </a:cubicBezTo>
              </a:path>
            </a:pathLst>
          </a:custGeom>
          <a:noFill/>
          <a:ln>
            <a:solidFill>
              <a:schemeClr val="tx1"/>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8" name="Espaço Reservado para Conteúdo 2"/>
              <p:cNvSpPr txBox="1"/>
              <p:nvPr/>
            </p:nvSpPr>
            <p:spPr>
              <a:xfrm>
                <a:off x="466391" y="2807001"/>
                <a:ext cx="11088300" cy="361705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14350" indent="-514350">
                  <a:buAutoNum type="arabicPeriod"/>
                </a:pPr>
                <a:r>
                  <a:rPr lang="pt-BR" sz="2400" b="1" dirty="0" smtClean="0">
                    <a:solidFill>
                      <a:srgbClr val="C00000"/>
                    </a:solidFill>
                    <a:latin typeface="Comic Sans MS" panose="030F0702030302020204" pitchFamily="66" charset="0"/>
                  </a:rPr>
                  <a:t>Entrada zero (</a:t>
                </a:r>
                <a:r>
                  <a:rPr lang="pt-BR" sz="2400" b="1" dirty="0" err="1" smtClean="0">
                    <a:solidFill>
                      <a:srgbClr val="C00000"/>
                    </a:solidFill>
                    <a:latin typeface="Comic Sans MS" panose="030F0702030302020204" pitchFamily="66" charset="0"/>
                  </a:rPr>
                  <a:t>V</a:t>
                </a:r>
                <a:r>
                  <a:rPr lang="pt-BR" sz="2400" b="1" baseline="-25000" dirty="0" err="1" smtClean="0">
                    <a:solidFill>
                      <a:srgbClr val="C00000"/>
                    </a:solidFill>
                    <a:latin typeface="Comic Sans MS" panose="030F0702030302020204" pitchFamily="66" charset="0"/>
                  </a:rPr>
                  <a:t>in</a:t>
                </a:r>
                <a:r>
                  <a:rPr lang="pt-BR" sz="2400" b="1" dirty="0" smtClean="0">
                    <a:solidFill>
                      <a:srgbClr val="C00000"/>
                    </a:solidFill>
                    <a:latin typeface="Comic Sans MS" panose="030F0702030302020204" pitchFamily="66" charset="0"/>
                  </a:rPr>
                  <a:t>(t) = 0)</a:t>
                </a:r>
                <a:endParaRPr lang="pt-BR" sz="2400" b="1" dirty="0" smtClean="0">
                  <a:solidFill>
                    <a:srgbClr val="C00000"/>
                  </a:solidFill>
                  <a:latin typeface="Comic Sans MS" panose="030F0702030302020204" pitchFamily="66" charset="0"/>
                </a:endParaRPr>
              </a:p>
              <a:p>
                <a:pPr marL="0" indent="0">
                  <a:spcAft>
                    <a:spcPts val="1200"/>
                  </a:spcAft>
                  <a:buNone/>
                </a:pPr>
                <a:r>
                  <a:rPr lang="pt-BR" sz="2400" dirty="0" smtClean="0">
                    <a:latin typeface="Comic Sans MS" panose="030F0702030302020204" pitchFamily="66" charset="0"/>
                  </a:rPr>
                  <a:t>Consideramos apenas a segunda parte da solução</a:t>
                </a:r>
                <a:endParaRPr lang="pt-BR" sz="2400" dirty="0" smtClean="0">
                  <a:latin typeface="Comic Sans MS" panose="030F0702030302020204" pitchFamily="66" charset="0"/>
                </a:endParaRPr>
              </a:p>
              <a:p>
                <a:pPr marL="0" indent="0">
                  <a:buNone/>
                </a:pPr>
                <a14:m>
                  <m:oMathPara xmlns:m="http://schemas.openxmlformats.org/officeDocument/2006/math">
                    <m:oMathParaPr>
                      <m:jc m:val="centerGroup"/>
                    </m:oMathParaPr>
                    <m:oMath xmlns:m="http://schemas.openxmlformats.org/officeDocument/2006/math">
                      <m:sSup>
                        <m:sSupPr>
                          <m:ctrlPr>
                            <a:rPr lang="pt-BR" sz="2400" b="0" i="1" smtClean="0">
                              <a:latin typeface="Cambria Math" panose="02040503050406030204" pitchFamily="18" charset="0"/>
                              <a:ea typeface="Cambria Math" panose="02040503050406030204" pitchFamily="18" charset="0"/>
                            </a:rPr>
                          </m:ctrlPr>
                        </m:sSupPr>
                        <m:e>
                          <m:sSub>
                            <m:sSubPr>
                              <m:ctrlPr>
                                <a:rPr lang="pt-BR" sz="2400" b="0" i="1" smtClean="0">
                                  <a:latin typeface="Cambria Math" panose="02040503050406030204" pitchFamily="18" charset="0"/>
                                  <a:ea typeface="Cambria Math" panose="02040503050406030204" pitchFamily="18" charset="0"/>
                                </a:rPr>
                              </m:ctrlPr>
                            </m:sSubPr>
                            <m:e>
                              <m:r>
                                <a:rPr lang="pt-BR" sz="2400" b="0" i="1" smtClean="0">
                                  <a:latin typeface="Cambria Math" panose="02040503050406030204" pitchFamily="18" charset="0"/>
                                  <a:ea typeface="Cambria Math" panose="02040503050406030204" pitchFamily="18" charset="0"/>
                                </a:rPr>
                                <m:t>𝑉</m:t>
                              </m:r>
                            </m:e>
                            <m:sub>
                              <m:r>
                                <a:rPr lang="pt-BR" sz="2400" b="0" i="1" smtClean="0">
                                  <a:latin typeface="Cambria Math" panose="02040503050406030204" pitchFamily="18" charset="0"/>
                                  <a:ea typeface="Cambria Math" panose="02040503050406030204" pitchFamily="18" charset="0"/>
                                </a:rPr>
                                <m:t>0</m:t>
                              </m:r>
                            </m:sub>
                          </m:sSub>
                          <m:r>
                            <a:rPr lang="pt-BR" sz="2400" b="0" i="1" smtClean="0">
                              <a:latin typeface="Cambria Math" panose="02040503050406030204" pitchFamily="18" charset="0"/>
                              <a:ea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𝑡</m:t>
                          </m:r>
                          <m:r>
                            <a:rPr lang="pt-BR" sz="2400" b="0" i="1" smtClean="0">
                              <a:latin typeface="Cambria Math" panose="02040503050406030204" pitchFamily="18" charset="0"/>
                              <a:ea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ℒ</m:t>
                          </m:r>
                        </m:e>
                        <m:sup>
                          <m:r>
                            <a:rPr lang="pt-BR" sz="2400" b="0" i="1" smtClean="0">
                              <a:latin typeface="Cambria Math" panose="02040503050406030204" pitchFamily="18" charset="0"/>
                              <a:ea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1</m:t>
                          </m:r>
                        </m:sup>
                      </m:sSup>
                      <m:r>
                        <a:rPr lang="pt-BR" sz="2400" b="0" i="1" smtClean="0">
                          <a:latin typeface="Cambria Math" panose="02040503050406030204" pitchFamily="18" charset="0"/>
                          <a:ea typeface="Cambria Math" panose="02040503050406030204" pitchFamily="18" charset="0"/>
                        </a:rPr>
                        <m:t> </m:t>
                      </m:r>
                      <m:d>
                        <m:dPr>
                          <m:ctrlPr>
                            <a:rPr lang="pt-BR" sz="2400" b="0" i="1" smtClean="0">
                              <a:latin typeface="Cambria Math" panose="02040503050406030204" pitchFamily="18" charset="0"/>
                              <a:ea typeface="Cambria Math" panose="02040503050406030204" pitchFamily="18" charset="0"/>
                            </a:rPr>
                          </m:ctrlPr>
                        </m:dPr>
                        <m:e>
                          <m:f>
                            <m:fPr>
                              <m:ctrlPr>
                                <a:rPr lang="pt-BR" sz="2400" i="1">
                                  <a:latin typeface="Cambria Math" panose="02040503050406030204" pitchFamily="18" charset="0"/>
                                  <a:ea typeface="Cambria Math" panose="02040503050406030204" pitchFamily="18" charset="0"/>
                                </a:rPr>
                              </m:ctrlPr>
                            </m:fPr>
                            <m:num>
                              <m:r>
                                <a:rPr lang="pt-BR" sz="2400" i="1">
                                  <a:latin typeface="Cambria Math" panose="02040503050406030204" pitchFamily="18" charset="0"/>
                                </a:rPr>
                                <m:t>𝑅𝐶</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d>
                                <m:dPr>
                                  <m:ctrlPr>
                                    <a:rPr lang="pt-BR" sz="2400" i="1">
                                      <a:latin typeface="Cambria Math" panose="02040503050406030204" pitchFamily="18" charset="0"/>
                                    </a:rPr>
                                  </m:ctrlPr>
                                </m:dPr>
                                <m:e>
                                  <m:r>
                                    <a:rPr lang="pt-BR" sz="2400" i="1">
                                      <a:latin typeface="Cambria Math" panose="02040503050406030204" pitchFamily="18" charset="0"/>
                                    </a:rPr>
                                    <m:t>0</m:t>
                                  </m:r>
                                  <m:r>
                                    <a:rPr lang="pt-BR" sz="2400" i="1">
                                      <a:latin typeface="Cambria Math" panose="02040503050406030204" pitchFamily="18" charset="0"/>
                                    </a:rPr>
                                    <m:t>−</m:t>
                                  </m:r>
                                </m:e>
                              </m:d>
                              <m:r>
                                <m:rPr>
                                  <m:nor/>
                                </m:rPr>
                                <a:rPr lang="pt-BR" sz="2400" dirty="0">
                                  <a:latin typeface="Cambria Math" panose="02040503050406030204" pitchFamily="18" charset="0"/>
                                </a:rPr>
                                <m:t> </m:t>
                              </m:r>
                            </m:num>
                            <m:den>
                              <m:d>
                                <m:dPr>
                                  <m:ctrlPr>
                                    <a:rPr lang="pt-BR" sz="2400" i="1">
                                      <a:latin typeface="Cambria Math" panose="02040503050406030204" pitchFamily="18" charset="0"/>
                                    </a:rPr>
                                  </m:ctrlPr>
                                </m:dPr>
                                <m:e>
                                  <m:r>
                                    <a:rPr lang="pt-BR" sz="2400" i="1">
                                      <a:latin typeface="Cambria Math" panose="02040503050406030204" pitchFamily="18" charset="0"/>
                                    </a:rPr>
                                    <m:t>𝑅𝐶𝑠</m:t>
                                  </m:r>
                                  <m:r>
                                    <a:rPr lang="pt-BR" sz="2400" i="1">
                                      <a:latin typeface="Cambria Math" panose="02040503050406030204" pitchFamily="18" charset="0"/>
                                    </a:rPr>
                                    <m:t>+</m:t>
                                  </m:r>
                                  <m:r>
                                    <a:rPr lang="pt-BR" sz="2400" i="1">
                                      <a:latin typeface="Cambria Math" panose="02040503050406030204" pitchFamily="18" charset="0"/>
                                    </a:rPr>
                                    <m:t>1</m:t>
                                  </m:r>
                                </m:e>
                              </m:d>
                            </m:den>
                          </m:f>
                        </m:e>
                      </m:d>
                      <m:r>
                        <a:rPr lang="pt-BR" sz="2400" b="0" i="1" smtClean="0">
                          <a:latin typeface="Cambria Math" panose="02040503050406030204" pitchFamily="18" charset="0"/>
                        </a:rPr>
                        <m:t>=</m:t>
                      </m:r>
                      <m:sSup>
                        <m:sSupPr>
                          <m:ctrlPr>
                            <a:rPr lang="pt-BR" sz="2400" i="1">
                              <a:latin typeface="Cambria Math" panose="02040503050406030204" pitchFamily="18" charset="0"/>
                              <a:ea typeface="Cambria Math" panose="02040503050406030204" pitchFamily="18" charset="0"/>
                            </a:rPr>
                          </m:ctrlPr>
                        </m:sSupPr>
                        <m:e>
                          <m:r>
                            <a:rPr lang="pt-BR" sz="2400" i="1">
                              <a:latin typeface="Cambria Math" panose="02040503050406030204" pitchFamily="18" charset="0"/>
                              <a:ea typeface="Cambria Math" panose="02040503050406030204" pitchFamily="18" charset="0"/>
                            </a:rPr>
                            <m:t>ℒ</m:t>
                          </m:r>
                        </m:e>
                        <m:sup>
                          <m:r>
                            <a:rPr lang="pt-BR" sz="2400" i="1">
                              <a:latin typeface="Cambria Math" panose="02040503050406030204" pitchFamily="18" charset="0"/>
                              <a:ea typeface="Cambria Math" panose="02040503050406030204" pitchFamily="18" charset="0"/>
                            </a:rPr>
                            <m:t>−</m:t>
                          </m:r>
                          <m:r>
                            <a:rPr lang="pt-BR" sz="2400" i="1">
                              <a:latin typeface="Cambria Math" panose="02040503050406030204" pitchFamily="18" charset="0"/>
                              <a:ea typeface="Cambria Math" panose="02040503050406030204" pitchFamily="18" charset="0"/>
                            </a:rPr>
                            <m:t>1</m:t>
                          </m:r>
                        </m:sup>
                      </m:sSup>
                      <m:d>
                        <m:dPr>
                          <m:ctrlPr>
                            <a:rPr lang="pt-BR" sz="2400" i="1" smtClean="0">
                              <a:latin typeface="Cambria Math" panose="02040503050406030204" pitchFamily="18" charset="0"/>
                              <a:ea typeface="Cambria Math" panose="02040503050406030204" pitchFamily="18" charset="0"/>
                            </a:rPr>
                          </m:ctrlPr>
                        </m:dPr>
                        <m:e>
                          <m:f>
                            <m:fPr>
                              <m:ctrlPr>
                                <a:rPr lang="pt-BR" sz="2400" i="1">
                                  <a:latin typeface="Cambria Math" panose="02040503050406030204" pitchFamily="18" charset="0"/>
                                  <a:ea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d>
                                <m:dPr>
                                  <m:ctrlPr>
                                    <a:rPr lang="pt-BR" sz="2400" i="1">
                                      <a:latin typeface="Cambria Math" panose="02040503050406030204" pitchFamily="18" charset="0"/>
                                    </a:rPr>
                                  </m:ctrlPr>
                                </m:dPr>
                                <m:e>
                                  <m:r>
                                    <a:rPr lang="pt-BR" sz="2400" i="1">
                                      <a:latin typeface="Cambria Math" panose="02040503050406030204" pitchFamily="18" charset="0"/>
                                    </a:rPr>
                                    <m:t>0</m:t>
                                  </m:r>
                                  <m:r>
                                    <a:rPr lang="pt-BR" sz="2400" i="1">
                                      <a:latin typeface="Cambria Math" panose="02040503050406030204" pitchFamily="18" charset="0"/>
                                    </a:rPr>
                                    <m:t>−</m:t>
                                  </m:r>
                                </m:e>
                              </m:d>
                              <m:r>
                                <m:rPr>
                                  <m:nor/>
                                </m:rPr>
                                <a:rPr lang="pt-BR" sz="2400" dirty="0">
                                  <a:latin typeface="Cambria Math" panose="02040503050406030204" pitchFamily="18" charset="0"/>
                                </a:rPr>
                                <m:t> </m:t>
                              </m:r>
                            </m:num>
                            <m:den>
                              <m:d>
                                <m:dPr>
                                  <m:ctrlPr>
                                    <a:rPr lang="pt-BR" sz="2400" i="1">
                                      <a:latin typeface="Cambria Math" panose="02040503050406030204" pitchFamily="18" charset="0"/>
                                    </a:rPr>
                                  </m:ctrlPr>
                                </m:dPr>
                                <m:e>
                                  <m:r>
                                    <a:rPr lang="pt-BR" sz="2400" i="1">
                                      <a:latin typeface="Cambria Math" panose="02040503050406030204" pitchFamily="18" charset="0"/>
                                    </a:rPr>
                                    <m:t>𝑠</m:t>
                                  </m:r>
                                  <m:r>
                                    <a:rPr lang="pt-BR" sz="2400" i="1">
                                      <a:latin typeface="Cambria Math" panose="02040503050406030204" pitchFamily="18" charset="0"/>
                                    </a:rPr>
                                    <m:t>+</m:t>
                                  </m:r>
                                  <m:r>
                                    <a:rPr lang="pt-BR" sz="2400" i="1">
                                      <a:latin typeface="Cambria Math" panose="02040503050406030204" pitchFamily="18" charset="0"/>
                                    </a:rPr>
                                    <m:t>1</m:t>
                                  </m:r>
                                  <m:r>
                                    <a:rPr lang="pt-BR" sz="2400" i="1">
                                      <a:latin typeface="Cambria Math" panose="02040503050406030204" pitchFamily="18" charset="0"/>
                                    </a:rPr>
                                    <m:t>/</m:t>
                                  </m:r>
                                  <m:r>
                                    <a:rPr lang="pt-BR" sz="2400" b="0" i="1" smtClean="0">
                                      <a:latin typeface="Cambria Math" panose="02040503050406030204" pitchFamily="18" charset="0"/>
                                    </a:rPr>
                                    <m:t>𝑅𝐶</m:t>
                                  </m:r>
                                </m:e>
                              </m:d>
                            </m:den>
                          </m:f>
                        </m:e>
                      </m:d>
                      <m:r>
                        <a:rPr lang="pt-BR" sz="2400" b="0" i="1"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ℎ</m:t>
                          </m:r>
                          <m:r>
                            <a:rPr lang="pt-BR" sz="2400" b="0" i="1" smtClean="0">
                              <a:latin typeface="Cambria Math" panose="02040503050406030204" pitchFamily="18" charset="0"/>
                            </a:rPr>
                            <m:t>(</m:t>
                          </m:r>
                          <m:r>
                            <a:rPr lang="pt-BR" sz="2400" b="0" i="1" smtClean="0">
                              <a:latin typeface="Cambria Math" panose="02040503050406030204" pitchFamily="18" charset="0"/>
                            </a:rPr>
                            <m:t>𝑡</m:t>
                          </m:r>
                          <m:r>
                            <a:rPr lang="pt-BR" sz="2400" b="0" i="1" smtClean="0">
                              <a:latin typeface="Cambria Math" panose="02040503050406030204" pitchFamily="18" charset="0"/>
                            </a:rPr>
                            <m:t>)</m:t>
                          </m:r>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d>
                        <m:dPr>
                          <m:ctrlPr>
                            <a:rPr lang="pt-BR" sz="2400" b="0" i="1" smtClean="0">
                              <a:latin typeface="Cambria Math" panose="02040503050406030204" pitchFamily="18" charset="0"/>
                            </a:rPr>
                          </m:ctrlPr>
                        </m:dPr>
                        <m:e>
                          <m:r>
                            <a:rPr lang="pt-BR" sz="2400" b="0" i="1" smtClean="0">
                              <a:latin typeface="Cambria Math" panose="02040503050406030204" pitchFamily="18" charset="0"/>
                            </a:rPr>
                            <m:t>0</m:t>
                          </m:r>
                          <m:r>
                            <a:rPr lang="pt-BR" sz="2400" b="0" i="1" smtClean="0">
                              <a:latin typeface="Cambria Math" panose="02040503050406030204" pitchFamily="18" charset="0"/>
                            </a:rPr>
                            <m:t>−</m:t>
                          </m:r>
                        </m:e>
                      </m:d>
                      <m:sSup>
                        <m:sSupPr>
                          <m:ctrlPr>
                            <a:rPr lang="pt-BR" sz="2400" b="0" i="1" smtClean="0">
                              <a:latin typeface="Cambria Math" panose="02040503050406030204" pitchFamily="18" charset="0"/>
                            </a:rPr>
                          </m:ctrlPr>
                        </m:sSupPr>
                        <m:e>
                          <m:r>
                            <a:rPr lang="pt-BR" sz="2400" b="0" i="1" smtClean="0">
                              <a:latin typeface="Cambria Math" panose="02040503050406030204" pitchFamily="18" charset="0"/>
                            </a:rPr>
                            <m:t>𝑒</m:t>
                          </m:r>
                        </m:e>
                        <m:sup>
                          <m:f>
                            <m:fPr>
                              <m:type m:val="skw"/>
                              <m:ctrlPr>
                                <a:rPr lang="pt-BR" sz="2400" b="0" i="1" smtClean="0">
                                  <a:latin typeface="Cambria Math" panose="02040503050406030204" pitchFamily="18" charset="0"/>
                                </a:rPr>
                              </m:ctrlPr>
                            </m:fPr>
                            <m:num>
                              <m:r>
                                <a:rPr lang="pt-BR" sz="2400" b="0" i="1" smtClean="0">
                                  <a:latin typeface="Cambria Math" panose="02040503050406030204" pitchFamily="18" charset="0"/>
                                </a:rPr>
                                <m:t>−</m:t>
                              </m:r>
                              <m:r>
                                <a:rPr lang="pt-BR" sz="2400" b="0" i="1" smtClean="0">
                                  <a:latin typeface="Cambria Math" panose="02040503050406030204" pitchFamily="18" charset="0"/>
                                </a:rPr>
                                <m:t>𝑡</m:t>
                              </m:r>
                            </m:num>
                            <m:den>
                              <m:r>
                                <a:rPr lang="pt-BR" sz="2400" b="0" i="1" smtClean="0">
                                  <a:latin typeface="Cambria Math" panose="02040503050406030204" pitchFamily="18" charset="0"/>
                                </a:rPr>
                                <m:t>𝑅𝐶</m:t>
                              </m:r>
                            </m:den>
                          </m:f>
                        </m:sup>
                      </m:sSup>
                    </m:oMath>
                  </m:oMathPara>
                </a14:m>
                <a:endParaRPr lang="pt-BR" sz="2400" dirty="0" smtClean="0">
                  <a:latin typeface="Comic Sans MS" panose="030F0702030302020204" pitchFamily="66" charset="0"/>
                </a:endParaRPr>
              </a:p>
              <a:p>
                <a:pPr marL="0" indent="0">
                  <a:spcBef>
                    <a:spcPts val="1200"/>
                  </a:spcBef>
                  <a:buNone/>
                </a:pPr>
                <a:r>
                  <a:rPr lang="pt-BR" sz="2400" b="1" dirty="0" smtClean="0">
                    <a:solidFill>
                      <a:srgbClr val="C00000"/>
                    </a:solidFill>
                    <a:latin typeface="Comic Sans MS" panose="030F0702030302020204" pitchFamily="66" charset="0"/>
                  </a:rPr>
                  <a:t>2. Estado </a:t>
                </a:r>
                <a:r>
                  <a:rPr lang="pt-BR" sz="2400" b="1" dirty="0">
                    <a:solidFill>
                      <a:srgbClr val="C00000"/>
                    </a:solidFill>
                    <a:latin typeface="Comic Sans MS" panose="030F0702030302020204" pitchFamily="66" charset="0"/>
                  </a:rPr>
                  <a:t>zero (</a:t>
                </a:r>
                <a:r>
                  <a:rPr lang="pt-BR" sz="2400" b="1" dirty="0" smtClean="0">
                    <a:solidFill>
                      <a:srgbClr val="C00000"/>
                    </a:solidFill>
                    <a:latin typeface="Comic Sans MS" panose="030F0702030302020204" pitchFamily="66" charset="0"/>
                  </a:rPr>
                  <a:t>V</a:t>
                </a:r>
                <a:r>
                  <a:rPr lang="pt-BR" sz="2400" b="1" baseline="-25000" dirty="0" smtClean="0">
                    <a:solidFill>
                      <a:srgbClr val="C00000"/>
                    </a:solidFill>
                    <a:latin typeface="Comic Sans MS" panose="030F0702030302020204" pitchFamily="66" charset="0"/>
                  </a:rPr>
                  <a:t>0</a:t>
                </a:r>
                <a:r>
                  <a:rPr lang="pt-BR" sz="2400" b="1" dirty="0" smtClean="0">
                    <a:solidFill>
                      <a:srgbClr val="C00000"/>
                    </a:solidFill>
                    <a:latin typeface="Comic Sans MS" panose="030F0702030302020204" pitchFamily="66" charset="0"/>
                  </a:rPr>
                  <a:t>(0-) </a:t>
                </a:r>
                <a:r>
                  <a:rPr lang="pt-BR" sz="2400" b="1" dirty="0">
                    <a:solidFill>
                      <a:srgbClr val="C00000"/>
                    </a:solidFill>
                    <a:latin typeface="Comic Sans MS" panose="030F0702030302020204" pitchFamily="66" charset="0"/>
                  </a:rPr>
                  <a:t>= 0)</a:t>
                </a:r>
                <a:endParaRPr lang="pt-BR" sz="2400" b="1" dirty="0">
                  <a:solidFill>
                    <a:srgbClr val="C00000"/>
                  </a:solidFill>
                  <a:latin typeface="Comic Sans MS" panose="030F0702030302020204" pitchFamily="66" charset="0"/>
                </a:endParaRPr>
              </a:p>
              <a:p>
                <a:pPr marL="0" indent="0">
                  <a:buNone/>
                </a:pPr>
                <a:endParaRPr lang="pt-BR" sz="2400" dirty="0" smtClean="0">
                  <a:latin typeface="Comic Sans MS" panose="030F0702030302020204" pitchFamily="66" charset="0"/>
                </a:endParaRPr>
              </a:p>
            </p:txBody>
          </p:sp>
        </mc:Choice>
        <mc:Fallback>
          <p:sp>
            <p:nvSpPr>
              <p:cNvPr id="8" name="Espaço Reservado para Conteúdo 2"/>
              <p:cNvSpPr txBox="1">
                <a:spLocks noRot="1" noChangeAspect="1" noMove="1" noResize="1" noEditPoints="1" noAdjustHandles="1" noChangeArrowheads="1" noChangeShapeType="1" noTextEdit="1"/>
              </p:cNvSpPr>
              <p:nvPr/>
            </p:nvSpPr>
            <p:spPr>
              <a:xfrm>
                <a:off x="466391" y="2807001"/>
                <a:ext cx="11088300" cy="3617053"/>
              </a:xfrm>
              <a:prstGeom prst="rect">
                <a:avLst/>
              </a:prstGeom>
              <a:blipFill rotWithShape="1">
                <a:blip r:embed="rId2"/>
                <a:stretch>
                  <a:fillRect l="-3" t="-412" r="2" b="1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 name="Retângulo 8"/>
              <p:cNvSpPr/>
              <p:nvPr/>
            </p:nvSpPr>
            <p:spPr>
              <a:xfrm>
                <a:off x="899600" y="5266744"/>
                <a:ext cx="10821346" cy="770917"/>
              </a:xfrm>
              <a:prstGeom prst="rect">
                <a:avLst/>
              </a:prstGeom>
            </p:spPr>
            <p:txBody>
              <a:bodyPr wrap="square">
                <a:spAutoFit/>
              </a:bodyPr>
              <a:lstStyle/>
              <a:p>
                <a14:m>
                  <m:oMath xmlns:m="http://schemas.openxmlformats.org/officeDocument/2006/math">
                    <m:sSup>
                      <m:sSupPr>
                        <m:ctrlPr>
                          <a:rPr lang="pt-BR" sz="2800" i="1" smtClean="0">
                            <a:latin typeface="Cambria Math" panose="02040503050406030204" pitchFamily="18" charset="0"/>
                            <a:ea typeface="Cambria Math" panose="02040503050406030204" pitchFamily="18" charset="0"/>
                          </a:rPr>
                        </m:ctrlPr>
                      </m:sSupPr>
                      <m:e>
                        <m:sSub>
                          <m:sSubPr>
                            <m:ctrlPr>
                              <a:rPr lang="pt-BR" sz="2800" i="1">
                                <a:latin typeface="Cambria Math" panose="02040503050406030204" pitchFamily="18" charset="0"/>
                                <a:ea typeface="Cambria Math" panose="02040503050406030204" pitchFamily="18" charset="0"/>
                              </a:rPr>
                            </m:ctrlPr>
                          </m:sSubPr>
                          <m:e>
                            <m:r>
                              <a:rPr lang="pt-BR" sz="2800" i="1">
                                <a:latin typeface="Cambria Math" panose="02040503050406030204" pitchFamily="18" charset="0"/>
                                <a:ea typeface="Cambria Math" panose="02040503050406030204" pitchFamily="18" charset="0"/>
                              </a:rPr>
                              <m:t>𝑉</m:t>
                            </m:r>
                          </m:e>
                          <m:sub>
                            <m:r>
                              <a:rPr lang="pt-BR" sz="2800" i="1">
                                <a:latin typeface="Cambria Math" panose="02040503050406030204" pitchFamily="18" charset="0"/>
                                <a:ea typeface="Cambria Math" panose="02040503050406030204" pitchFamily="18" charset="0"/>
                              </a:rPr>
                              <m:t>0</m:t>
                            </m:r>
                          </m:sub>
                        </m:sSub>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ea typeface="Cambria Math" panose="02040503050406030204" pitchFamily="18" charset="0"/>
                          </a:rPr>
                          <m:t>𝑡</m:t>
                        </m:r>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ea typeface="Cambria Math" panose="02040503050406030204" pitchFamily="18" charset="0"/>
                          </a:rPr>
                          <m:t>ℒ</m:t>
                        </m:r>
                      </m:e>
                      <m:sup>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ea typeface="Cambria Math" panose="02040503050406030204" pitchFamily="18" charset="0"/>
                          </a:rPr>
                          <m:t>1</m:t>
                        </m:r>
                      </m:sup>
                    </m:sSup>
                    <m:r>
                      <a:rPr lang="pt-BR" sz="2800" i="1">
                        <a:latin typeface="Cambria Math" panose="02040503050406030204" pitchFamily="18" charset="0"/>
                        <a:ea typeface="Cambria Math" panose="02040503050406030204" pitchFamily="18" charset="0"/>
                      </a:rPr>
                      <m:t> </m:t>
                    </m:r>
                    <m:d>
                      <m:dPr>
                        <m:ctrlPr>
                          <a:rPr lang="pt-BR" sz="2800" i="1">
                            <a:latin typeface="Cambria Math" panose="02040503050406030204" pitchFamily="18" charset="0"/>
                            <a:ea typeface="Cambria Math" panose="02040503050406030204" pitchFamily="18" charset="0"/>
                          </a:rPr>
                        </m:ctrlPr>
                      </m:dPr>
                      <m:e>
                        <m:f>
                          <m:fPr>
                            <m:ctrlPr>
                              <a:rPr lang="pt-BR" sz="2800" i="1">
                                <a:latin typeface="Cambria Math" panose="02040503050406030204" pitchFamily="18" charset="0"/>
                                <a:ea typeface="Cambria Math" panose="02040503050406030204" pitchFamily="18" charset="0"/>
                              </a:rPr>
                            </m:ctrlPr>
                          </m:fPr>
                          <m:num>
                            <m:r>
                              <a:rPr lang="pt-BR" sz="2800" i="1">
                                <a:latin typeface="Cambria Math" panose="02040503050406030204" pitchFamily="18" charset="0"/>
                                <a:ea typeface="Cambria Math" panose="02040503050406030204" pitchFamily="18" charset="0"/>
                              </a:rPr>
                              <m:t>∆</m:t>
                            </m:r>
                          </m:num>
                          <m:den>
                            <m:r>
                              <m:rPr>
                                <m:sty m:val="p"/>
                              </m:rPr>
                              <a:rPr lang="pt-BR" sz="2800">
                                <a:latin typeface="Cambria Math" panose="02040503050406030204" pitchFamily="18" charset="0"/>
                                <a:ea typeface="Cambria Math" panose="02040503050406030204" pitchFamily="18" charset="0"/>
                              </a:rPr>
                              <m:t>s</m:t>
                            </m:r>
                            <m:d>
                              <m:dPr>
                                <m:ctrlPr>
                                  <a:rPr lang="pt-BR" sz="2800" i="1">
                                    <a:latin typeface="Cambria Math" panose="02040503050406030204" pitchFamily="18" charset="0"/>
                                  </a:rPr>
                                </m:ctrlPr>
                              </m:dPr>
                              <m:e>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e>
                            </m:d>
                          </m:den>
                        </m:f>
                      </m:e>
                    </m:d>
                    <m:r>
                      <a:rPr lang="pt-BR" sz="2800" i="1">
                        <a:latin typeface="Cambria Math" panose="02040503050406030204" pitchFamily="18" charset="0"/>
                      </a:rPr>
                      <m:t>=</m:t>
                    </m:r>
                    <m:sSup>
                      <m:sSupPr>
                        <m:ctrlPr>
                          <a:rPr lang="pt-BR" sz="2800" i="1">
                            <a:latin typeface="Cambria Math" panose="02040503050406030204" pitchFamily="18" charset="0"/>
                            <a:ea typeface="Cambria Math" panose="02040503050406030204" pitchFamily="18" charset="0"/>
                          </a:rPr>
                        </m:ctrlPr>
                      </m:sSupPr>
                      <m:e>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ea typeface="Cambria Math" panose="02040503050406030204" pitchFamily="18" charset="0"/>
                          </a:rPr>
                          <m:t>ℒ</m:t>
                        </m:r>
                      </m:e>
                      <m:sup>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ea typeface="Cambria Math" panose="02040503050406030204" pitchFamily="18" charset="0"/>
                          </a:rPr>
                          <m:t>1</m:t>
                        </m:r>
                      </m:sup>
                    </m:sSup>
                    <m:d>
                      <m:dPr>
                        <m:ctrlPr>
                          <a:rPr lang="pt-BR" sz="2800" i="1">
                            <a:latin typeface="Cambria Math" panose="02040503050406030204" pitchFamily="18" charset="0"/>
                            <a:ea typeface="Cambria Math" panose="02040503050406030204" pitchFamily="18" charset="0"/>
                          </a:rPr>
                        </m:ctrlPr>
                      </m:dPr>
                      <m:e>
                        <m:f>
                          <m:fPr>
                            <m:ctrlPr>
                              <a:rPr lang="pt-BR" sz="2800" i="1" smtClean="0">
                                <a:latin typeface="Cambria Math" panose="02040503050406030204" pitchFamily="18" charset="0"/>
                                <a:ea typeface="Cambria Math" panose="02040503050406030204" pitchFamily="18" charset="0"/>
                              </a:rPr>
                            </m:ctrlPr>
                          </m:fPr>
                          <m:num>
                            <m:r>
                              <a:rPr lang="pt-BR" sz="2800" b="0" i="1" smtClean="0">
                                <a:latin typeface="Cambria Math" panose="02040503050406030204" pitchFamily="18" charset="0"/>
                                <a:ea typeface="Cambria Math" panose="02040503050406030204" pitchFamily="18" charset="0"/>
                              </a:rPr>
                              <m:t>1</m:t>
                            </m:r>
                          </m:num>
                          <m:den>
                            <m:r>
                              <a:rPr lang="pt-BR" sz="2800" b="0" i="1" smtClean="0">
                                <a:latin typeface="Cambria Math" panose="02040503050406030204" pitchFamily="18" charset="0"/>
                                <a:ea typeface="Cambria Math" panose="02040503050406030204" pitchFamily="18" charset="0"/>
                              </a:rPr>
                              <m:t>𝑠</m:t>
                            </m:r>
                          </m:den>
                        </m:f>
                        <m:r>
                          <a:rPr lang="pt-BR" sz="2800" b="0" i="1" smtClean="0">
                            <a:latin typeface="Cambria Math" panose="02040503050406030204" pitchFamily="18" charset="0"/>
                            <a:ea typeface="Cambria Math" panose="02040503050406030204" pitchFamily="18" charset="0"/>
                          </a:rPr>
                          <m:t>−</m:t>
                        </m:r>
                        <m:f>
                          <m:fPr>
                            <m:ctrlPr>
                              <a:rPr lang="pt-BR" sz="2800" b="0" i="1" smtClean="0">
                                <a:latin typeface="Cambria Math" panose="02040503050406030204" pitchFamily="18" charset="0"/>
                                <a:ea typeface="Cambria Math" panose="02040503050406030204" pitchFamily="18" charset="0"/>
                              </a:rPr>
                            </m:ctrlPr>
                          </m:fPr>
                          <m:num>
                            <m:r>
                              <a:rPr lang="pt-BR" sz="2800" b="0" i="1" smtClean="0">
                                <a:latin typeface="Cambria Math" panose="02040503050406030204" pitchFamily="18" charset="0"/>
                                <a:ea typeface="Cambria Math" panose="02040503050406030204" pitchFamily="18" charset="0"/>
                              </a:rPr>
                              <m:t>𝑅𝐶</m:t>
                            </m:r>
                          </m:num>
                          <m:den>
                            <m:d>
                              <m:dPr>
                                <m:ctrlPr>
                                  <a:rPr lang="pt-BR" sz="2800" i="1">
                                    <a:latin typeface="Cambria Math" panose="02040503050406030204" pitchFamily="18" charset="0"/>
                                  </a:rPr>
                                </m:ctrlPr>
                              </m:dPr>
                              <m:e>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e>
                            </m:d>
                          </m:den>
                        </m:f>
                      </m:e>
                    </m:d>
                    <m:r>
                      <a:rPr lang="pt-BR" sz="2800" i="1">
                        <a:latin typeface="Cambria Math" panose="02040503050406030204" pitchFamily="18" charset="0"/>
                      </a:rPr>
                      <m:t>=</m:t>
                    </m:r>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ea typeface="Cambria Math" panose="02040503050406030204" pitchFamily="18" charset="0"/>
                      </a:rPr>
                      <m:t>ℎ</m:t>
                    </m:r>
                    <m:d>
                      <m:dPr>
                        <m:ctrlPr>
                          <a:rPr lang="pt-BR" sz="2800" i="1">
                            <a:latin typeface="Cambria Math" panose="02040503050406030204" pitchFamily="18" charset="0"/>
                            <a:ea typeface="Cambria Math" panose="02040503050406030204" pitchFamily="18" charset="0"/>
                          </a:rPr>
                        </m:ctrlPr>
                      </m:dPr>
                      <m:e>
                        <m:r>
                          <a:rPr lang="pt-BR" sz="2800" i="1">
                            <a:latin typeface="Cambria Math" panose="02040503050406030204" pitchFamily="18" charset="0"/>
                            <a:ea typeface="Cambria Math" panose="02040503050406030204" pitchFamily="18" charset="0"/>
                          </a:rPr>
                          <m:t>𝑡</m:t>
                        </m:r>
                      </m:e>
                    </m:d>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ea typeface="Cambria Math" panose="02040503050406030204" pitchFamily="18" charset="0"/>
                      </a:rPr>
                      <m:t>ℎ</m:t>
                    </m:r>
                    <m:d>
                      <m:dPr>
                        <m:ctrlPr>
                          <a:rPr lang="pt-BR" sz="2800" i="1">
                            <a:latin typeface="Cambria Math" panose="02040503050406030204" pitchFamily="18" charset="0"/>
                            <a:ea typeface="Cambria Math" panose="02040503050406030204" pitchFamily="18" charset="0"/>
                          </a:rPr>
                        </m:ctrlPr>
                      </m:dPr>
                      <m:e>
                        <m:r>
                          <a:rPr lang="pt-BR" sz="2800" i="1">
                            <a:latin typeface="Cambria Math" panose="02040503050406030204" pitchFamily="18" charset="0"/>
                            <a:ea typeface="Cambria Math" panose="02040503050406030204" pitchFamily="18" charset="0"/>
                          </a:rPr>
                          <m:t>𝑡</m:t>
                        </m:r>
                      </m:e>
                    </m:d>
                    <m:sSup>
                      <m:sSupPr>
                        <m:ctrlPr>
                          <a:rPr lang="pt-BR" sz="2800" i="1">
                            <a:latin typeface="Cambria Math" panose="02040503050406030204" pitchFamily="18" charset="0"/>
                          </a:rPr>
                        </m:ctrlPr>
                      </m:sSupPr>
                      <m:e>
                        <m:r>
                          <a:rPr lang="pt-BR" sz="2800" i="1">
                            <a:latin typeface="Cambria Math" panose="02040503050406030204" pitchFamily="18" charset="0"/>
                          </a:rPr>
                          <m:t>𝑒</m:t>
                        </m:r>
                      </m:e>
                      <m:sup>
                        <m:f>
                          <m:fPr>
                            <m:type m:val="skw"/>
                            <m:ctrlPr>
                              <a:rPr lang="pt-BR" sz="2800" i="1">
                                <a:latin typeface="Cambria Math" panose="02040503050406030204" pitchFamily="18" charset="0"/>
                              </a:rPr>
                            </m:ctrlPr>
                          </m:fPr>
                          <m:num>
                            <m:r>
                              <a:rPr lang="pt-BR" sz="2800" i="1">
                                <a:latin typeface="Cambria Math" panose="02040503050406030204" pitchFamily="18" charset="0"/>
                              </a:rPr>
                              <m:t>−</m:t>
                            </m:r>
                            <m:r>
                              <a:rPr lang="pt-BR" sz="2800" i="1">
                                <a:latin typeface="Cambria Math" panose="02040503050406030204" pitchFamily="18" charset="0"/>
                              </a:rPr>
                              <m:t>𝑡</m:t>
                            </m:r>
                          </m:num>
                          <m:den>
                            <m:r>
                              <a:rPr lang="pt-BR" sz="2800" i="1">
                                <a:latin typeface="Cambria Math" panose="02040503050406030204" pitchFamily="18" charset="0"/>
                              </a:rPr>
                              <m:t>𝑅𝐶</m:t>
                            </m:r>
                          </m:den>
                        </m:f>
                      </m:sup>
                    </m:sSup>
                  </m:oMath>
                </a14:m>
                <a:r>
                  <a:rPr lang="pt-BR" sz="2800" dirty="0" smtClean="0"/>
                  <a:t>)</a:t>
                </a:r>
                <a:endParaRPr lang="pt-BR" sz="2800" dirty="0"/>
              </a:p>
            </p:txBody>
          </p:sp>
        </mc:Choice>
        <mc:Fallback>
          <p:sp>
            <p:nvSpPr>
              <p:cNvPr id="9" name="Retângulo 8"/>
              <p:cNvSpPr>
                <a:spLocks noRot="1" noChangeAspect="1" noMove="1" noResize="1" noEditPoints="1" noAdjustHandles="1" noChangeArrowheads="1" noChangeShapeType="1" noTextEdit="1"/>
              </p:cNvSpPr>
              <p:nvPr/>
            </p:nvSpPr>
            <p:spPr>
              <a:xfrm>
                <a:off x="899600" y="5266744"/>
                <a:ext cx="10821346" cy="770917"/>
              </a:xfrm>
              <a:prstGeom prst="rect">
                <a:avLst/>
              </a:prstGeom>
              <a:blipFill rotWithShape="1">
                <a:blip r:embed="rId3"/>
                <a:stretch>
                  <a:fillRect l="-4" t="-7" r="1" b="1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685165" y="786765"/>
            <a:ext cx="10821670" cy="1229995"/>
          </a:xfrm>
          <a:prstGeom prst="rect">
            <a:avLst/>
          </a:prstGeom>
          <a:noFill/>
        </p:spPr>
        <p:txBody>
          <a:bodyPr wrap="square" rtlCol="0">
            <a:spAutoFit/>
          </a:bodyPr>
          <a:lstStyle/>
          <a:p>
            <a:pPr marL="528320" indent="-52832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Exercício: Par Darlington</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0"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8" name="Grupo 137"/>
          <p:cNvGrpSpPr/>
          <p:nvPr/>
        </p:nvGrpSpPr>
        <p:grpSpPr>
          <a:xfrm rot="5400000">
            <a:off x="1109345" y="2694940"/>
            <a:ext cx="2127250" cy="748665"/>
            <a:chOff x="8267347" y="2524505"/>
            <a:chExt cx="2127102"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267347" y="2542245"/>
              <a:ext cx="828000"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51" name="Caixa de Texto 23"/>
          <p:cNvSpPr txBox="1"/>
          <p:nvPr/>
        </p:nvSpPr>
        <p:spPr>
          <a:xfrm>
            <a:off x="2327275" y="299402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grpSp>
        <p:nvGrpSpPr>
          <p:cNvPr id="3" name="Grupo 2"/>
          <p:cNvGrpSpPr/>
          <p:nvPr/>
        </p:nvGrpSpPr>
        <p:grpSpPr>
          <a:xfrm rot="5400000">
            <a:off x="1757680" y="3482340"/>
            <a:ext cx="2291715" cy="748665"/>
            <a:chOff x="8102417" y="2524505"/>
            <a:chExt cx="2292032" cy="748570"/>
          </a:xfrm>
        </p:grpSpPr>
        <p:cxnSp>
          <p:nvCxnSpPr>
            <p:cNvPr id="4"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21"/>
            <p:cNvCxnSpPr/>
            <p:nvPr/>
          </p:nvCxnSpPr>
          <p:spPr>
            <a:xfrm>
              <a:off x="8102417" y="2539240"/>
              <a:ext cx="1008000"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cxnSp>
          <p:nvCxnSpPr>
            <p:cNvPr id="9"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11" name="Conector Reto 10"/>
          <p:cNvCxnSpPr/>
          <p:nvPr/>
        </p:nvCxnSpPr>
        <p:spPr>
          <a:xfrm flipV="1">
            <a:off x="2514600" y="2710815"/>
            <a:ext cx="75628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Caixa de Texto 23"/>
          <p:cNvSpPr txBox="1"/>
          <p:nvPr/>
        </p:nvSpPr>
        <p:spPr>
          <a:xfrm>
            <a:off x="3116580" y="382079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cxnSp>
        <p:nvCxnSpPr>
          <p:cNvPr id="28" name="Conector Reto 27"/>
          <p:cNvCxnSpPr/>
          <p:nvPr/>
        </p:nvCxnSpPr>
        <p:spPr>
          <a:xfrm flipV="1">
            <a:off x="3274695" y="4545330"/>
            <a:ext cx="0" cy="118808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120" name="CaixaDeTexto 47"/>
          <p:cNvSpPr txBox="1"/>
          <p:nvPr/>
        </p:nvSpPr>
        <p:spPr>
          <a:xfrm>
            <a:off x="3587115" y="2709545"/>
            <a:ext cx="549910" cy="431800"/>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122" name="Caixa de Texto 23"/>
          <p:cNvSpPr txBox="1"/>
          <p:nvPr/>
        </p:nvSpPr>
        <p:spPr>
          <a:xfrm>
            <a:off x="2605405" y="1863725"/>
            <a:ext cx="607060" cy="52324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3" name="Caixa de Texto 23"/>
          <p:cNvSpPr txBox="1"/>
          <p:nvPr/>
        </p:nvSpPr>
        <p:spPr>
          <a:xfrm>
            <a:off x="2514600" y="4924425"/>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cxnSp>
        <p:nvCxnSpPr>
          <p:cNvPr id="131" name="Conector Reto 37"/>
          <p:cNvCxnSpPr/>
          <p:nvPr/>
        </p:nvCxnSpPr>
        <p:spPr>
          <a:xfrm>
            <a:off x="3081020" y="571817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6" name="Grupo 145"/>
          <p:cNvGrpSpPr/>
          <p:nvPr/>
        </p:nvGrpSpPr>
        <p:grpSpPr>
          <a:xfrm rot="5400000" flipH="1">
            <a:off x="2010410" y="2007870"/>
            <a:ext cx="1043940" cy="234950"/>
            <a:chOff x="4267983" y="3619306"/>
            <a:chExt cx="1044102" cy="255373"/>
          </a:xfrm>
        </p:grpSpPr>
        <p:cxnSp>
          <p:nvCxnSpPr>
            <p:cNvPr id="147" name="Conector Reto 79"/>
            <p:cNvCxnSpPr/>
            <p:nvPr/>
          </p:nvCxnSpPr>
          <p:spPr>
            <a:xfrm flipV="1">
              <a:off x="4267983" y="3750308"/>
              <a:ext cx="1044102"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61930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9" name="Conector Reto 49"/>
          <p:cNvCxnSpPr/>
          <p:nvPr/>
        </p:nvCxnSpPr>
        <p:spPr>
          <a:xfrm>
            <a:off x="2824480" y="2710815"/>
            <a:ext cx="8997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Caixa de Texto 23"/>
          <p:cNvSpPr txBox="1"/>
          <p:nvPr/>
        </p:nvSpPr>
        <p:spPr>
          <a:xfrm>
            <a:off x="1823720" y="356044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21" name="Conector Reto 74"/>
          <p:cNvCxnSpPr/>
          <p:nvPr/>
        </p:nvCxnSpPr>
        <p:spPr>
          <a:xfrm>
            <a:off x="3291205" y="5464175"/>
            <a:ext cx="0"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22" name="Grupo 21"/>
          <p:cNvGrpSpPr/>
          <p:nvPr/>
        </p:nvGrpSpPr>
        <p:grpSpPr>
          <a:xfrm>
            <a:off x="3063875" y="4894580"/>
            <a:ext cx="387350" cy="552450"/>
            <a:chOff x="7555792" y="2647951"/>
            <a:chExt cx="387626" cy="552342"/>
          </a:xfrm>
          <a:solidFill>
            <a:srgbClr val="00B0F0">
              <a:alpha val="97000"/>
            </a:srgbClr>
          </a:solidFill>
        </p:grpSpPr>
        <p:sp>
          <p:nvSpPr>
            <p:cNvPr id="33" name="Elipse 3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5"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36" name="Grupo 35"/>
          <p:cNvGrpSpPr/>
          <p:nvPr/>
        </p:nvGrpSpPr>
        <p:grpSpPr>
          <a:xfrm rot="16200000" flipH="1" flipV="1">
            <a:off x="321310" y="3611245"/>
            <a:ext cx="1127125" cy="485775"/>
            <a:chOff x="14922" y="4274"/>
            <a:chExt cx="1775" cy="801"/>
          </a:xfrm>
        </p:grpSpPr>
        <p:cxnSp>
          <p:nvCxnSpPr>
            <p:cNvPr id="38" name="Conector Reto 37"/>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41" name="Elipse 40"/>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48" name="Grupo 47"/>
          <p:cNvGrpSpPr/>
          <p:nvPr/>
        </p:nvGrpSpPr>
        <p:grpSpPr>
          <a:xfrm rot="10800000">
            <a:off x="864235" y="3141345"/>
            <a:ext cx="1216025" cy="234950"/>
            <a:chOff x="4152748" y="3524056"/>
            <a:chExt cx="1274569" cy="255373"/>
          </a:xfrm>
        </p:grpSpPr>
        <p:cxnSp>
          <p:nvCxnSpPr>
            <p:cNvPr id="49"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2" name="Retângulo 51"/>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3" name="Conector Reto 52"/>
          <p:cNvCxnSpPr/>
          <p:nvPr/>
        </p:nvCxnSpPr>
        <p:spPr>
          <a:xfrm>
            <a:off x="712470" y="443103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69"/>
          <p:cNvCxnSpPr/>
          <p:nvPr/>
        </p:nvCxnSpPr>
        <p:spPr>
          <a:xfrm flipV="1">
            <a:off x="3946525" y="528193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73"/>
          <p:cNvCxnSpPr/>
          <p:nvPr/>
        </p:nvCxnSpPr>
        <p:spPr>
          <a:xfrm>
            <a:off x="4137025" y="4693285"/>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76"/>
          <p:cNvCxnSpPr/>
          <p:nvPr/>
        </p:nvCxnSpPr>
        <p:spPr>
          <a:xfrm>
            <a:off x="4137025" y="5281930"/>
            <a:ext cx="0" cy="4318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4299585" y="4996815"/>
            <a:ext cx="614680" cy="43180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cxnSp>
        <p:nvCxnSpPr>
          <p:cNvPr id="63" name="Conector Reto 69"/>
          <p:cNvCxnSpPr/>
          <p:nvPr/>
        </p:nvCxnSpPr>
        <p:spPr>
          <a:xfrm flipV="1">
            <a:off x="3946525" y="521271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49"/>
          <p:cNvCxnSpPr/>
          <p:nvPr/>
        </p:nvCxnSpPr>
        <p:spPr>
          <a:xfrm>
            <a:off x="3263900" y="4712335"/>
            <a:ext cx="8997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37"/>
          <p:cNvCxnSpPr/>
          <p:nvPr/>
        </p:nvCxnSpPr>
        <p:spPr>
          <a:xfrm>
            <a:off x="3946525" y="571373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964565" y="2624455"/>
            <a:ext cx="9118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Rs</a:t>
            </a:r>
            <a:endParaRPr lang="pt-BR" altLang="en-US" sz="2800" baseline="-25000" dirty="0">
              <a:latin typeface="Comic Sans MS" panose="030F0702030302020204" pitchFamily="66" charset="0"/>
              <a:cs typeface="Comic Sans MS" panose="030F0702030302020204" pitchFamily="66" charset="0"/>
            </a:endParaRPr>
          </a:p>
        </p:txBody>
      </p:sp>
      <p:sp>
        <p:nvSpPr>
          <p:cNvPr id="71" name="Forma livre 70"/>
          <p:cNvSpPr/>
          <p:nvPr/>
        </p:nvSpPr>
        <p:spPr>
          <a:xfrm>
            <a:off x="765810" y="3765550"/>
            <a:ext cx="237490" cy="32829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45" name="CaixaDeTexto 47"/>
          <p:cNvSpPr txBox="1"/>
          <p:nvPr/>
        </p:nvSpPr>
        <p:spPr>
          <a:xfrm>
            <a:off x="387985" y="3290570"/>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sp>
        <p:nvSpPr>
          <p:cNvPr id="27" name="CaixaDeTexto 45"/>
          <p:cNvSpPr txBox="1"/>
          <p:nvPr/>
        </p:nvSpPr>
        <p:spPr>
          <a:xfrm>
            <a:off x="4793615" y="1551305"/>
            <a:ext cx="7155180" cy="4739005"/>
          </a:xfrm>
          <a:prstGeom prst="rect">
            <a:avLst/>
          </a:prstGeom>
          <a:noFill/>
        </p:spPr>
        <p:txBody>
          <a:bodyPr wrap="square" rtlCol="0">
            <a:spAutoFit/>
          </a:bodyPr>
          <a:lstStyle/>
          <a:p>
            <a:pPr marL="16510" indent="-16510" algn="l">
              <a:spcBef>
                <a:spcPts val="600"/>
              </a:spcBef>
              <a:spcAft>
                <a:spcPts val="600"/>
              </a:spcAft>
              <a:buFont typeface="+mj-lt"/>
              <a:buNone/>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o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de tensão</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impedância</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 entrada do circuito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0"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 que: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os transistores Q1 e Q2 iguais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efeito Early em Q1 pode ser desconsiderado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carga R</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na saida</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solução deve estar em função de I</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(ache os valores de gm e r</a:t>
            </a:r>
            <a:r>
              <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p)</a:t>
            </a:r>
            <a:endPar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endParaRPr>
          </a:p>
        </p:txBody>
      </p:sp>
    </p:spTree>
  </p:cSld>
  <p:clrMapOvr>
    <a:masterClrMapping/>
  </p:clrMapOvr>
  <p:timing>
    <p:tnLst>
      <p:par>
        <p:cTn id="1" dur="indefinite" restart="never" nodeType="tmRoot"/>
      </p:par>
    </p:tnLst>
  </p:timing>
</p:sld>
</file>

<file path=ppt/slides/slide7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475615" y="320040"/>
                <a:ext cx="11240770" cy="219837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36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 </a:t>
                </a:r>
                <a:r>
                  <a:rPr lang="pt-BR" altLang="en-US" sz="2800" b="1" dirty="0" smtClean="0">
                    <a:solidFill>
                      <a:schemeClr val="tx1"/>
                    </a:solidFill>
                    <a:latin typeface="Comic Sans MS" panose="030F0702030302020204" pitchFamily="66" charset="0"/>
                    <a:ea typeface="Cambria Math" panose="02040503050406030204" pitchFamily="18" charset="0"/>
                    <a:cs typeface="Symbol" panose="05050102010706020507" charset="0"/>
                    <a:sym typeface="Symbol" panose="05050102010706020507" charset="0"/>
                  </a:rPr>
                  <a:t>hibrido com mais detalhes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0"/>
                  </a:spcBef>
                  <a:spcAft>
                    <a:spcPts val="0"/>
                  </a:spcAft>
                  <a:buFont typeface="Arial" panose="020B0604020202020204" pitchFamily="34" charset="0"/>
                  <a:buNone/>
                </a:pPr>
                <a:r>
                  <a:rPr lang="pt-BR" altLang="en-US" sz="2800" dirty="0">
                    <a:latin typeface="Cambria Math" panose="02040503050406030204" pitchFamily="18" charset="0"/>
                    <a:cs typeface="Cambria Math" panose="02040503050406030204" pitchFamily="18" charset="0"/>
                  </a:rPr>
                  <a:t>(</a:t>
                </a:r>
                <a14:m>
                  <m:oMath xmlns:m="http://schemas.openxmlformats.org/officeDocument/2006/math">
                    <m:r>
                      <a:rPr lang="en-US" altLang="pt-BR" sz="3200" i="1">
                        <a:latin typeface="Cambria Math" panose="02040503050406030204" pitchFamily="18" charset="0"/>
                        <a:cs typeface="Cambria Math" panose="02040503050406030204" pitchFamily="18" charset="0"/>
                      </a:rPr>
                      <m:t> </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𝛽</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den>
                    </m:f>
                    <m:r>
                      <a:rPr lang="en-US" altLang="pt-BR" sz="3200" i="1">
                        <a:latin typeface="Cambria Math" panose="02040503050406030204" pitchFamily="18" charset="0"/>
                        <a:cs typeface="Cambria Math" panose="02040503050406030204" pitchFamily="18" charset="0"/>
                      </a:rPr>
                      <m:t>,   </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𝑟</m:t>
                        </m:r>
                      </m:e>
                      <m:sub>
                        <m:r>
                          <a:rPr lang="en-US" altLang="pt-BR" sz="3200" b="0" i="1" smtClean="0">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f>
                      <m:fPr>
                        <m:ctrlPr>
                          <a:rPr lang="pt-BR" altLang="pt-BR" sz="3200" b="0" i="1" smtClean="0">
                            <a:latin typeface="Cambria Math" panose="02040503050406030204" pitchFamily="18" charset="0"/>
                            <a:cs typeface="Cambria Math" panose="02040503050406030204" pitchFamily="18" charset="0"/>
                          </a:rPr>
                        </m:ctrlPr>
                      </m:fPr>
                      <m:num>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𝐴</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den>
                    </m:f>
                  </m:oMath>
                </a14:m>
                <a:r>
                  <a:rPr lang="pt-BR" altLang="en-US" sz="2400" i="1" dirty="0">
                    <a:latin typeface="Cambria Math" panose="02040503050406030204" pitchFamily="18" charset="0"/>
                    <a:cs typeface="Cambria Math" panose="02040503050406030204" pitchFamily="18" charset="0"/>
                  </a:rPr>
                  <a:t> </a:t>
                </a:r>
                <a:r>
                  <a:rPr lang="pt-BR" altLang="en-US" sz="2400" dirty="0">
                    <a:latin typeface="Comic Sans MS" panose="030F0702030302020204" pitchFamily="66" charset="0"/>
                    <a:cs typeface="Comic Sans MS" panose="030F0702030302020204" pitchFamily="66" charset="0"/>
                  </a:rPr>
                  <a:t>)  </a:t>
                </a:r>
                <a:r>
                  <a:rPr lang="pt-BR" altLang="en-US" sz="2400" i="1" dirty="0">
                    <a:latin typeface="Cambria Math" panose="02040503050406030204" pitchFamily="18" charset="0"/>
                    <a:cs typeface="Cambria Math" panose="02040503050406030204" pitchFamily="18"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475615" y="320040"/>
                <a:ext cx="11240770" cy="2198370"/>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6" name="Conector Reto 74"/>
          <p:cNvCxnSpPr/>
          <p:nvPr/>
        </p:nvCxnSpPr>
        <p:spPr>
          <a:xfrm>
            <a:off x="5885735" y="398547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H="1">
            <a:off x="4937111" y="4491818"/>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5875056" y="306296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a:off x="5691922" y="3433133"/>
            <a:ext cx="387626" cy="552342"/>
            <a:chOff x="7555792" y="2647951"/>
            <a:chExt cx="387626" cy="552342"/>
          </a:xfrm>
          <a:solidFill>
            <a:srgbClr val="00B0F0">
              <a:alpha val="97000"/>
            </a:srgbClr>
          </a:solidFill>
        </p:grpSpPr>
        <p:sp>
          <p:nvSpPr>
            <p:cNvPr id="28" name="Elipse 2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5" name="Conector Reto 34"/>
          <p:cNvCxnSpPr/>
          <p:nvPr/>
        </p:nvCxnSpPr>
        <p:spPr>
          <a:xfrm rot="5400000" flipH="1">
            <a:off x="3852994" y="2794745"/>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6" name="Conector de Seta Reta 18"/>
          <p:cNvCxnSpPr/>
          <p:nvPr/>
        </p:nvCxnSpPr>
        <p:spPr>
          <a:xfrm rot="5400000" flipH="1">
            <a:off x="7341579" y="260258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7" name="Conector de Seta Reta 36"/>
          <p:cNvCxnSpPr/>
          <p:nvPr/>
        </p:nvCxnSpPr>
        <p:spPr>
          <a:xfrm flipH="1">
            <a:off x="5132741" y="456259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 name="Conector de Seta Reta 18"/>
          <p:cNvCxnSpPr/>
          <p:nvPr/>
        </p:nvCxnSpPr>
        <p:spPr>
          <a:xfrm rot="16200000" flipH="1">
            <a:off x="3535391" y="260148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0" name="Caixa de Texto 23"/>
          <p:cNvSpPr txBox="1"/>
          <p:nvPr/>
        </p:nvSpPr>
        <p:spPr>
          <a:xfrm>
            <a:off x="5091318" y="4596294"/>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2" name="Caixa de Texto 23"/>
          <p:cNvSpPr txBox="1"/>
          <p:nvPr/>
        </p:nvSpPr>
        <p:spPr>
          <a:xfrm>
            <a:off x="2896813" y="3814293"/>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43" name="Caixa de Texto 23"/>
          <p:cNvSpPr txBox="1"/>
          <p:nvPr/>
        </p:nvSpPr>
        <p:spPr>
          <a:xfrm>
            <a:off x="7227884" y="303098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4" name="Caixa de Texto 23"/>
          <p:cNvSpPr txBox="1"/>
          <p:nvPr/>
        </p:nvSpPr>
        <p:spPr>
          <a:xfrm>
            <a:off x="4520593" y="497333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5" name="Caixa de Texto 23"/>
          <p:cNvSpPr txBox="1"/>
          <p:nvPr/>
        </p:nvSpPr>
        <p:spPr>
          <a:xfrm>
            <a:off x="2957731" y="301086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46" name="Conector Reto 45"/>
          <p:cNvCxnSpPr/>
          <p:nvPr/>
        </p:nvCxnSpPr>
        <p:spPr>
          <a:xfrm rot="16200000">
            <a:off x="6659361" y="2275021"/>
            <a:ext cx="0" cy="1584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flipH="1">
            <a:off x="4100195" y="4496435"/>
            <a:ext cx="3093085" cy="228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flipV="1">
            <a:off x="4110491" y="3062549"/>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50" name="Forma livre 49"/>
          <p:cNvSpPr/>
          <p:nvPr/>
        </p:nvSpPr>
        <p:spPr>
          <a:xfrm>
            <a:off x="2943681" y="3108751"/>
            <a:ext cx="1266303" cy="1843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51" name="Caixa de Texto 50"/>
              <p:cNvSpPr txBox="1"/>
              <p:nvPr/>
            </p:nvSpPr>
            <p:spPr>
              <a:xfrm>
                <a:off x="5852160" y="3876040"/>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51" name="Caixa de Texto 50"/>
              <p:cNvSpPr txBox="1">
                <a:spLocks noRot="1" noChangeAspect="1" noMove="1" noResize="1" noEditPoints="1" noAdjustHandles="1" noChangeArrowheads="1" noChangeShapeType="1" noTextEdit="1"/>
              </p:cNvSpPr>
              <p:nvPr/>
            </p:nvSpPr>
            <p:spPr>
              <a:xfrm>
                <a:off x="5852160" y="3876040"/>
                <a:ext cx="1219835" cy="521970"/>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53" name="Grupo 52"/>
          <p:cNvGrpSpPr/>
          <p:nvPr/>
        </p:nvGrpSpPr>
        <p:grpSpPr>
          <a:xfrm rot="5400000" flipH="1">
            <a:off x="3457108" y="3643507"/>
            <a:ext cx="1274445" cy="234950"/>
            <a:chOff x="4152748" y="3524056"/>
            <a:chExt cx="1274569" cy="255373"/>
          </a:xfrm>
        </p:grpSpPr>
        <p:cxnSp>
          <p:nvCxnSpPr>
            <p:cNvPr id="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5" name="Retângulo 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6" name="Caixa de Texto 55"/>
              <p:cNvSpPr txBox="1"/>
              <p:nvPr/>
            </p:nvSpPr>
            <p:spPr>
              <a:xfrm>
                <a:off x="4212590" y="3433445"/>
                <a:ext cx="6299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6" name="Caixa de Texto 55"/>
              <p:cNvSpPr txBox="1">
                <a:spLocks noRot="1" noChangeAspect="1" noMove="1" noResize="1" noEditPoints="1" noAdjustHandles="1" noChangeArrowheads="1" noChangeShapeType="1" noTextEdit="1"/>
              </p:cNvSpPr>
              <p:nvPr/>
            </p:nvSpPr>
            <p:spPr>
              <a:xfrm>
                <a:off x="4212590" y="3433445"/>
                <a:ext cx="629920" cy="58356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57" name="Grupo 56"/>
          <p:cNvGrpSpPr/>
          <p:nvPr/>
        </p:nvGrpSpPr>
        <p:grpSpPr>
          <a:xfrm rot="5400000" flipH="1">
            <a:off x="6500655" y="3672719"/>
            <a:ext cx="1404000" cy="234950"/>
            <a:chOff x="4143847" y="3524056"/>
            <a:chExt cx="1404137" cy="255373"/>
          </a:xfrm>
        </p:grpSpPr>
        <p:cxnSp>
          <p:nvCxnSpPr>
            <p:cNvPr id="60"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1" name="Retângulo 6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62" name="Caixa de Texto 61"/>
              <p:cNvSpPr txBox="1"/>
              <p:nvPr/>
            </p:nvSpPr>
            <p:spPr>
              <a:xfrm>
                <a:off x="7451090" y="3441065"/>
                <a:ext cx="1606550" cy="108839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pt-BR" altLang="pt-BR" sz="3200" b="0" i="1" smtClean="0">
                              <a:latin typeface="Cambria Math" panose="02040503050406030204" pitchFamily="18" charset="0"/>
                              <a:cs typeface="Cambria Math" panose="02040503050406030204" pitchFamily="18" charset="0"/>
                            </a:rPr>
                          </m:ctrlPr>
                        </m:fPr>
                        <m:num>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𝐴</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den>
                      </m:f>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7451090" y="3441065"/>
                <a:ext cx="1606550" cy="1088390"/>
              </a:xfrm>
              <a:prstGeom prst="rect">
                <a:avLst/>
              </a:prstGeom>
              <a:blipFill rotWithShape="1">
                <a:blip r:embed="rId4"/>
                <a:stretch>
                  <a:fillRect r="-1344"/>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Reto 2"/>
          <p:cNvCxnSpPr/>
          <p:nvPr/>
        </p:nvCxnSpPr>
        <p:spPr>
          <a:xfrm rot="16200000" flipH="1">
            <a:off x="5568284" y="5334453"/>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sp>
        <p:nvSpPr>
          <p:cNvPr id="4" name="Retângulo 3"/>
          <p:cNvSpPr/>
          <p:nvPr/>
        </p:nvSpPr>
        <p:spPr>
          <a:xfrm>
            <a:off x="1787857" y="3143988"/>
            <a:ext cx="2770495" cy="2320120"/>
          </a:xfrm>
          <a:prstGeom prst="rect">
            <a:avLst/>
          </a:prstGeom>
          <a:solidFill>
            <a:srgbClr val="FF99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p:cNvSpPr/>
          <p:nvPr/>
        </p:nvSpPr>
        <p:spPr>
          <a:xfrm>
            <a:off x="7328847" y="3143988"/>
            <a:ext cx="2770495" cy="2320120"/>
          </a:xfrm>
          <a:prstGeom prst="rect">
            <a:avLst/>
          </a:prstGeom>
          <a:solidFill>
            <a:srgbClr val="FF99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p:cNvSpPr/>
          <p:nvPr/>
        </p:nvSpPr>
        <p:spPr>
          <a:xfrm>
            <a:off x="4558352" y="3143988"/>
            <a:ext cx="2770495" cy="2320119"/>
          </a:xfrm>
          <a:prstGeom prst="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CaixaDeTexto 6"/>
          <p:cNvSpPr txBox="1"/>
          <p:nvPr/>
        </p:nvSpPr>
        <p:spPr>
          <a:xfrm>
            <a:off x="6131125" y="3856113"/>
            <a:ext cx="542136" cy="923330"/>
          </a:xfrm>
          <a:prstGeom prst="rect">
            <a:avLst/>
          </a:prstGeom>
          <a:noFill/>
        </p:spPr>
        <p:txBody>
          <a:bodyPr wrap="none" rtlCol="0">
            <a:spAutoFit/>
          </a:bodyPr>
          <a:lstStyle/>
          <a:p>
            <a:r>
              <a:rPr lang="pt-BR" sz="5400" dirty="0" smtClean="0"/>
              <a:t>P</a:t>
            </a:r>
            <a:endParaRPr lang="pt-BR" sz="5400" dirty="0"/>
          </a:p>
        </p:txBody>
      </p:sp>
      <p:sp>
        <p:nvSpPr>
          <p:cNvPr id="8" name="CaixaDeTexto 7"/>
          <p:cNvSpPr txBox="1"/>
          <p:nvPr/>
        </p:nvSpPr>
        <p:spPr>
          <a:xfrm>
            <a:off x="2902037" y="3719552"/>
            <a:ext cx="631904" cy="923330"/>
          </a:xfrm>
          <a:prstGeom prst="rect">
            <a:avLst/>
          </a:prstGeom>
          <a:noFill/>
        </p:spPr>
        <p:txBody>
          <a:bodyPr wrap="none" rtlCol="0">
            <a:spAutoFit/>
          </a:bodyPr>
          <a:lstStyle/>
          <a:p>
            <a:r>
              <a:rPr lang="pt-BR" sz="5400" dirty="0"/>
              <a:t>N</a:t>
            </a:r>
            <a:endParaRPr lang="pt-BR" sz="5400" dirty="0"/>
          </a:p>
        </p:txBody>
      </p:sp>
      <p:sp>
        <p:nvSpPr>
          <p:cNvPr id="9" name="CaixaDeTexto 8"/>
          <p:cNvSpPr txBox="1"/>
          <p:nvPr/>
        </p:nvSpPr>
        <p:spPr>
          <a:xfrm>
            <a:off x="8443026" y="3719552"/>
            <a:ext cx="631904" cy="923330"/>
          </a:xfrm>
          <a:prstGeom prst="rect">
            <a:avLst/>
          </a:prstGeom>
          <a:noFill/>
        </p:spPr>
        <p:txBody>
          <a:bodyPr wrap="none" rtlCol="0">
            <a:spAutoFit/>
          </a:bodyPr>
          <a:lstStyle/>
          <a:p>
            <a:r>
              <a:rPr lang="pt-BR" sz="5400" dirty="0"/>
              <a:t>N</a:t>
            </a:r>
            <a:endParaRPr lang="pt-BR" sz="5400" dirty="0"/>
          </a:p>
        </p:txBody>
      </p:sp>
      <p:cxnSp>
        <p:nvCxnSpPr>
          <p:cNvPr id="10" name="Conector Reto 9"/>
          <p:cNvCxnSpPr/>
          <p:nvPr/>
        </p:nvCxnSpPr>
        <p:spPr>
          <a:xfrm flipH="1">
            <a:off x="1037230" y="4181217"/>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10099342" y="4181215"/>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sp>
        <p:nvSpPr>
          <p:cNvPr id="12" name="CaixaDeTexto 11"/>
          <p:cNvSpPr txBox="1"/>
          <p:nvPr/>
        </p:nvSpPr>
        <p:spPr>
          <a:xfrm>
            <a:off x="744859" y="3532949"/>
            <a:ext cx="410690" cy="646331"/>
          </a:xfrm>
          <a:prstGeom prst="rect">
            <a:avLst/>
          </a:prstGeom>
          <a:noFill/>
        </p:spPr>
        <p:txBody>
          <a:bodyPr wrap="none" rtlCol="0">
            <a:spAutoFit/>
          </a:bodyPr>
          <a:lstStyle/>
          <a:p>
            <a:r>
              <a:rPr lang="pt-BR" sz="3600" dirty="0" smtClean="0"/>
              <a:t>E</a:t>
            </a:r>
            <a:endParaRPr lang="pt-BR" sz="3600" dirty="0"/>
          </a:p>
        </p:txBody>
      </p:sp>
      <p:sp>
        <p:nvSpPr>
          <p:cNvPr id="13" name="CaixaDeTexto 12"/>
          <p:cNvSpPr txBox="1"/>
          <p:nvPr/>
        </p:nvSpPr>
        <p:spPr>
          <a:xfrm>
            <a:off x="10656507" y="3532948"/>
            <a:ext cx="431528" cy="646331"/>
          </a:xfrm>
          <a:prstGeom prst="rect">
            <a:avLst/>
          </a:prstGeom>
          <a:noFill/>
        </p:spPr>
        <p:txBody>
          <a:bodyPr wrap="none" rtlCol="0">
            <a:spAutoFit/>
          </a:bodyPr>
          <a:lstStyle/>
          <a:p>
            <a:r>
              <a:rPr lang="pt-BR" sz="3600" dirty="0"/>
              <a:t>C</a:t>
            </a:r>
            <a:endParaRPr lang="pt-BR" sz="3600" dirty="0"/>
          </a:p>
        </p:txBody>
      </p:sp>
      <p:sp>
        <p:nvSpPr>
          <p:cNvPr id="15" name="Seta Dobrada 14"/>
          <p:cNvSpPr/>
          <p:nvPr/>
        </p:nvSpPr>
        <p:spPr>
          <a:xfrm rot="10800000" flipV="1">
            <a:off x="4230805" y="4959141"/>
            <a:ext cx="1576230" cy="318646"/>
          </a:xfrm>
          <a:prstGeom prst="ben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16" name="CaixaDeTexto 15"/>
          <p:cNvSpPr txBox="1"/>
          <p:nvPr/>
        </p:nvSpPr>
        <p:spPr>
          <a:xfrm>
            <a:off x="3817940" y="4377098"/>
            <a:ext cx="806631" cy="646331"/>
          </a:xfrm>
          <a:prstGeom prst="rect">
            <a:avLst/>
          </a:prstGeom>
          <a:noFill/>
        </p:spPr>
        <p:txBody>
          <a:bodyPr wrap="none" rtlCol="0">
            <a:spAutoFit/>
          </a:bodyPr>
          <a:lstStyle/>
          <a:p>
            <a:r>
              <a:rPr lang="pt-BR" sz="3600" dirty="0" err="1" smtClean="0"/>
              <a:t>J</a:t>
            </a:r>
            <a:r>
              <a:rPr lang="pt-BR" sz="3600" baseline="-25000" dirty="0" err="1"/>
              <a:t>p</a:t>
            </a:r>
            <a:r>
              <a:rPr lang="pt-BR" sz="3600" baseline="-25000" dirty="0" err="1" smtClean="0"/>
              <a:t>nE</a:t>
            </a:r>
            <a:endParaRPr lang="pt-BR" sz="3600" dirty="0"/>
          </a:p>
        </p:txBody>
      </p:sp>
      <p:sp>
        <p:nvSpPr>
          <p:cNvPr id="17" name="Seta para a direita 16"/>
          <p:cNvSpPr/>
          <p:nvPr/>
        </p:nvSpPr>
        <p:spPr>
          <a:xfrm>
            <a:off x="3187254" y="3224534"/>
            <a:ext cx="5421961" cy="777921"/>
          </a:xfrm>
          <a:prstGeom prst="rightArrow">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CaixaDeTexto 17"/>
          <p:cNvSpPr txBox="1"/>
          <p:nvPr/>
        </p:nvSpPr>
        <p:spPr>
          <a:xfrm>
            <a:off x="5925781" y="3209338"/>
            <a:ext cx="845103" cy="646331"/>
          </a:xfrm>
          <a:prstGeom prst="rect">
            <a:avLst/>
          </a:prstGeom>
          <a:noFill/>
        </p:spPr>
        <p:txBody>
          <a:bodyPr wrap="none" rtlCol="0">
            <a:spAutoFit/>
          </a:bodyPr>
          <a:lstStyle/>
          <a:p>
            <a:r>
              <a:rPr lang="pt-BR" sz="3600" dirty="0" err="1" smtClean="0"/>
              <a:t>J</a:t>
            </a:r>
            <a:r>
              <a:rPr lang="pt-BR" sz="3600" baseline="-25000" dirty="0" err="1" smtClean="0"/>
              <a:t>npD</a:t>
            </a:r>
            <a:endParaRPr lang="pt-BR" sz="3600" dirty="0"/>
          </a:p>
        </p:txBody>
      </p:sp>
      <p:sp>
        <p:nvSpPr>
          <p:cNvPr id="20" name="Seta Dobrada 19"/>
          <p:cNvSpPr/>
          <p:nvPr/>
        </p:nvSpPr>
        <p:spPr>
          <a:xfrm rot="10800000" flipH="1" flipV="1">
            <a:off x="5994591" y="5053908"/>
            <a:ext cx="1606679" cy="259131"/>
          </a:xfrm>
          <a:prstGeom prst="ben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21" name="Seta para cima 20"/>
          <p:cNvSpPr/>
          <p:nvPr/>
        </p:nvSpPr>
        <p:spPr>
          <a:xfrm>
            <a:off x="5817852" y="4624061"/>
            <a:ext cx="159036" cy="670157"/>
          </a:xfrm>
          <a:prstGeom prst="up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CaixaDeTexto 21"/>
          <p:cNvSpPr txBox="1"/>
          <p:nvPr/>
        </p:nvSpPr>
        <p:spPr>
          <a:xfrm>
            <a:off x="7256268" y="4405413"/>
            <a:ext cx="819455" cy="646331"/>
          </a:xfrm>
          <a:prstGeom prst="rect">
            <a:avLst/>
          </a:prstGeom>
          <a:noFill/>
        </p:spPr>
        <p:txBody>
          <a:bodyPr wrap="none" rtlCol="0">
            <a:spAutoFit/>
          </a:bodyPr>
          <a:lstStyle/>
          <a:p>
            <a:r>
              <a:rPr lang="pt-BR" sz="3600" dirty="0" err="1" smtClean="0"/>
              <a:t>J</a:t>
            </a:r>
            <a:r>
              <a:rPr lang="pt-BR" sz="3600" baseline="-25000" dirty="0" err="1" smtClean="0"/>
              <a:t>pnC</a:t>
            </a:r>
            <a:endParaRPr lang="pt-BR" sz="3600" dirty="0"/>
          </a:p>
        </p:txBody>
      </p:sp>
      <p:sp>
        <p:nvSpPr>
          <p:cNvPr id="23" name="CaixaDeTexto 22"/>
          <p:cNvSpPr txBox="1"/>
          <p:nvPr/>
        </p:nvSpPr>
        <p:spPr>
          <a:xfrm>
            <a:off x="5970496" y="4447552"/>
            <a:ext cx="939103" cy="646331"/>
          </a:xfrm>
          <a:prstGeom prst="rect">
            <a:avLst/>
          </a:prstGeom>
          <a:noFill/>
        </p:spPr>
        <p:txBody>
          <a:bodyPr wrap="none" rtlCol="0">
            <a:spAutoFit/>
          </a:bodyPr>
          <a:lstStyle/>
          <a:p>
            <a:r>
              <a:rPr lang="pt-BR" sz="3600" dirty="0" err="1" smtClean="0"/>
              <a:t>J</a:t>
            </a:r>
            <a:r>
              <a:rPr lang="pt-BR" sz="3600" baseline="-25000" dirty="0" err="1" smtClean="0"/>
              <a:t>pRec</a:t>
            </a:r>
            <a:endParaRPr lang="pt-BR" sz="3600" dirty="0"/>
          </a:p>
        </p:txBody>
      </p:sp>
      <p:sp>
        <p:nvSpPr>
          <p:cNvPr id="24" name="CaixaDeTexto 23"/>
          <p:cNvSpPr txBox="1"/>
          <p:nvPr/>
        </p:nvSpPr>
        <p:spPr>
          <a:xfrm>
            <a:off x="3694804" y="1657522"/>
            <a:ext cx="4404148" cy="64516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Correntes de lacunas</a:t>
            </a: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9" name="CaixaDeTexto 23"/>
          <p:cNvSpPr txBox="1"/>
          <p:nvPr/>
        </p:nvSpPr>
        <p:spPr>
          <a:xfrm>
            <a:off x="7194924" y="5711362"/>
            <a:ext cx="4404148" cy="64516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recordar pg. 472</a:t>
            </a:r>
            <a:endParaRPr lang="pt-BR" altLang="en-US" sz="3600" b="1" dirty="0" smtClean="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5" name="CaixaDeTexto 23"/>
          <p:cNvSpPr txBox="1"/>
          <p:nvPr/>
        </p:nvSpPr>
        <p:spPr>
          <a:xfrm>
            <a:off x="2668270" y="367030"/>
            <a:ext cx="7122795" cy="64516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r</a:t>
            </a:r>
            <a:r>
              <a:rPr lang="pt-BR" altLang="en-US" sz="3600" b="1" dirty="0" smtClean="0">
                <a:solidFill>
                  <a:schemeClr val="tx1"/>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m</a:t>
            </a:r>
            <a:endParaRPr lang="pt-BR" altLang="en-US" sz="3600" b="1" dirty="0" smtClean="0">
              <a:solidFill>
                <a:schemeClr val="tx1"/>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endParaRPr>
          </a:p>
        </p:txBody>
      </p:sp>
      <p:sp>
        <p:nvSpPr>
          <p:cNvPr id="14" name="Seta Dobrada 13"/>
          <p:cNvSpPr/>
          <p:nvPr/>
        </p:nvSpPr>
        <p:spPr>
          <a:xfrm rot="5400000">
            <a:off x="5274816" y="3800851"/>
            <a:ext cx="1057031" cy="355646"/>
          </a:xfrm>
          <a:prstGeom prst="bentArrow">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Tree>
  </p:cSld>
  <p:clrMapOvr>
    <a:masterClrMapping/>
  </p:clrMapOvr>
  <p:timing>
    <p:tnLst>
      <p:par>
        <p:cTn id="1" dur="indefinite" restart="never" nodeType="tmRoot"/>
      </p:par>
    </p:tnLst>
  </p:timing>
</p:sld>
</file>

<file path=ppt/slides/slide7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DeTexto 2"/>
              <p:cNvSpPr txBox="1"/>
              <p:nvPr/>
            </p:nvSpPr>
            <p:spPr>
              <a:xfrm>
                <a:off x="452603" y="676273"/>
                <a:ext cx="11286699" cy="537337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que entra pela base é composta por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600"/>
                  </a:spcAft>
                  <a:buFont typeface="Arial" panose="020B0604020202020204" pitchFamily="34" charset="0"/>
                  <a:buChar char="•"/>
                </a:pP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𝑃</m:t>
                        </m:r>
                        <m:r>
                          <a:rPr lang="pt-BR" altLang="en-US" sz="2800" i="1">
                            <a:latin typeface="Cambria Math" panose="02040503050406030204" pitchFamily="18" charset="0"/>
                            <a:ea typeface="Cambria Math" panose="02040503050406030204" pitchFamily="18" charset="0"/>
                            <a:sym typeface="Symbol" panose="05050102010706020507" charset="0"/>
                          </a:rPr>
                          <m:t>𝑛𝐸</m:t>
                        </m:r>
                      </m:sub>
                    </m:sSub>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corrente de lacunas injetadas no emissor.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de lacunas injetada no emissor é igual a de um diodo conduzindo direto, dada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fontAlgn="auto">
                  <a:spcBef>
                    <a:spcPts val="600"/>
                  </a:spcBef>
                  <a:spcAft>
                    <a:spcPts val="600"/>
                  </a:spcAft>
                </a:pPr>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b="0" i="1" smtClean="0">
                              <a:latin typeface="Cambria Math" panose="02040503050406030204" pitchFamily="18" charset="0"/>
                              <a:cs typeface="Cambria Math" panose="02040503050406030204" pitchFamily="18" charset="0"/>
                            </a:rPr>
                            <m:t>𝑃</m:t>
                          </m:r>
                          <m:r>
                            <a:rPr lang="pt-BR" altLang="pt-BR" sz="2800" b="0" i="1" smtClean="0">
                              <a:latin typeface="Cambria Math" panose="02040503050406030204" pitchFamily="18" charset="0"/>
                              <a:cs typeface="Cambria Math" panose="02040503050406030204" pitchFamily="18" charset="0"/>
                            </a:rPr>
                            <m:t>𝑛𝐸</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sSubSup>
                        <m:sSubSupPr>
                          <m:ctrlPr>
                            <a:rPr lang="en-US" altLang="pt-BR" sz="2800" i="1">
                              <a:latin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𝑖</m:t>
                          </m:r>
                        </m:sub>
                        <m:sup>
                          <m:r>
                            <a:rPr lang="en-US" altLang="pt-BR" sz="2800" i="1">
                              <a:latin typeface="Cambria Math" panose="02040503050406030204" pitchFamily="18" charset="0"/>
                              <a:cs typeface="Cambria Math" panose="02040503050406030204" pitchFamily="18" charset="0"/>
                            </a:rPr>
                            <m:t>2</m:t>
                          </m:r>
                        </m:sup>
                      </m:sSubSup>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pt-BR"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b="0" i="1" smtClean="0">
                                      <a:latin typeface="Cambria Math" panose="02040503050406030204" pitchFamily="18" charset="0"/>
                                      <a:cs typeface="Cambria Math" panose="02040503050406030204" pitchFamily="18" charset="0"/>
                                    </a:rPr>
                                    <m:t>𝐷𝐸</m:t>
                                  </m:r>
                                </m:sub>
                              </m:sSub>
                              <m:r>
                                <a:rPr lang="en-US" altLang="pt-BR" sz="2800" i="1">
                                  <a:latin typeface="Cambria Math" panose="02040503050406030204" pitchFamily="18" charset="0"/>
                                  <a:cs typeface="Cambria Math" panose="02040503050406030204" pitchFamily="18" charset="0"/>
                                </a:rPr>
                                <m:t>𝐿</m:t>
                              </m:r>
                            </m:e>
                            <m:sub>
                              <m:r>
                                <a:rPr lang="pt-BR" altLang="pt-BR" sz="2800" i="1">
                                  <a:latin typeface="Cambria Math" panose="02040503050406030204" pitchFamily="18" charset="0"/>
                                  <a:cs typeface="Cambria Math" panose="02040503050406030204" pitchFamily="18" charset="0"/>
                                </a:rPr>
                                <m:t>𝑝</m:t>
                              </m:r>
                            </m:sub>
                          </m:sSub>
                        </m:den>
                      </m:f>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pt-BR" altLang="pt-BR" sz="2800" b="0" i="1" smtClean="0">
                                      <a:latin typeface="Cambria Math" panose="02040503050406030204" pitchFamily="18" charset="0"/>
                                      <a:cs typeface="Cambria Math" panose="02040503050406030204" pitchFamily="18" charset="0"/>
                                    </a:rPr>
                                    <m:t>𝐵𝐸</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600"/>
                  </a:spcAft>
                  <a:buFont typeface="Arial" panose="020B0604020202020204" pitchFamily="34" charset="0"/>
                  <a:buChar char="•"/>
                </a:pP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𝑃</m:t>
                        </m:r>
                        <m:r>
                          <a:rPr lang="pt-BR" altLang="en-US" sz="2800" i="1">
                            <a:latin typeface="Cambria Math" panose="02040503050406030204" pitchFamily="18" charset="0"/>
                            <a:ea typeface="Cambria Math" panose="02040503050406030204" pitchFamily="18" charset="0"/>
                            <a:sym typeface="Symbol" panose="05050102010706020507" charset="0"/>
                          </a:rPr>
                          <m:t>𝑛𝐶</m:t>
                        </m:r>
                      </m:sub>
                    </m:sSub>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corrente de lacunas injetadas no coletor. Esta corrente é desprezível, pois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diodo D</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está cortado</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600"/>
                  </a:spcAft>
                  <a:buFont typeface="Arial" panose="020B0604020202020204" pitchFamily="34" charset="0"/>
                  <a:buChar char="•"/>
                </a:pP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𝑃</m:t>
                        </m:r>
                        <m:r>
                          <a:rPr lang="pt-BR" altLang="en-US" sz="2800" i="1">
                            <a:latin typeface="Cambria Math" panose="02040503050406030204" pitchFamily="18" charset="0"/>
                            <a:ea typeface="Cambria Math" panose="02040503050406030204" pitchFamily="18" charset="0"/>
                            <a:sym typeface="Symbol" panose="05050102010706020507" charset="0"/>
                          </a:rPr>
                          <m:t>𝑅𝑒𝑐</m:t>
                        </m:r>
                      </m:sub>
                    </m:sSub>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Corrente de lacunas que recombinam na base</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1800"/>
                  </a:spcBef>
                  <a:spcAft>
                    <a:spcPts val="600"/>
                  </a:spcAft>
                  <a:buFont typeface="Arial" panose="020B0604020202020204" pitchFamily="34" charset="0"/>
                  <a:buNone/>
                </a:pPr>
                <a14:m>
                  <m:oMath xmlns:m="http://schemas.openxmlformats.org/officeDocument/2006/math">
                    <m:sSub>
                      <m:sSub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3200" b="0" i="1" smtClean="0">
                            <a:latin typeface="Cambria Math" panose="02040503050406030204" pitchFamily="18" charset="0"/>
                            <a:ea typeface="Cambria Math" panose="02040503050406030204" pitchFamily="18" charset="0"/>
                            <a:sym typeface="Symbol" panose="05050102010706020507" charset="0"/>
                          </a:rPr>
                          <m:t>𝑃</m:t>
                        </m:r>
                        <m:r>
                          <a:rPr lang="pt-BR" altLang="en-US" sz="3200" b="0" i="1" smtClean="0">
                            <a:latin typeface="Cambria Math" panose="02040503050406030204" pitchFamily="18" charset="0"/>
                            <a:ea typeface="Cambria Math" panose="02040503050406030204" pitchFamily="18" charset="0"/>
                            <a:sym typeface="Symbol" panose="05050102010706020507" charset="0"/>
                          </a:rPr>
                          <m:t>𝐵</m:t>
                        </m:r>
                      </m:sub>
                    </m:sSub>
                    <m:r>
                      <a:rPr lang="pt-BR" altLang="en-US" sz="32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32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3200" b="0" i="1" smtClean="0">
                            <a:latin typeface="Cambria Math" panose="02040503050406030204" pitchFamily="18" charset="0"/>
                            <a:ea typeface="Cambria Math" panose="02040503050406030204" pitchFamily="18" charset="0"/>
                            <a:sym typeface="Symbol" panose="05050102010706020507" charset="0"/>
                          </a:rPr>
                          <m:t>𝑃</m:t>
                        </m:r>
                        <m:r>
                          <a:rPr lang="pt-BR" altLang="en-US" sz="3200" b="0" i="1" smtClean="0">
                            <a:latin typeface="Cambria Math" panose="02040503050406030204" pitchFamily="18" charset="0"/>
                            <a:ea typeface="Cambria Math" panose="02040503050406030204" pitchFamily="18" charset="0"/>
                            <a:sym typeface="Symbol" panose="05050102010706020507" charset="0"/>
                          </a:rPr>
                          <m:t>𝑛𝐸</m:t>
                        </m:r>
                      </m:sub>
                    </m:sSub>
                    <m:r>
                      <a:rPr lang="pt-BR" altLang="en-US" sz="32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32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3200" b="0" i="1" smtClean="0">
                            <a:latin typeface="Cambria Math" panose="02040503050406030204" pitchFamily="18" charset="0"/>
                            <a:ea typeface="Cambria Math" panose="02040503050406030204" pitchFamily="18" charset="0"/>
                            <a:sym typeface="Symbol" panose="05050102010706020507" charset="0"/>
                          </a:rPr>
                          <m:t>𝑃</m:t>
                        </m:r>
                        <m:r>
                          <a:rPr lang="pt-BR" altLang="en-US" sz="3200" b="0" i="1" smtClean="0">
                            <a:latin typeface="Cambria Math" panose="02040503050406030204" pitchFamily="18" charset="0"/>
                            <a:ea typeface="Cambria Math" panose="02040503050406030204" pitchFamily="18" charset="0"/>
                            <a:sym typeface="Symbol" panose="05050102010706020507" charset="0"/>
                          </a:rPr>
                          <m:t>𝑛𝐶</m:t>
                        </m:r>
                      </m:sub>
                    </m:sSub>
                    <m:r>
                      <a:rPr lang="pt-BR" altLang="en-US" sz="32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32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3200" b="0" i="1" smtClean="0">
                            <a:latin typeface="Cambria Math" panose="02040503050406030204" pitchFamily="18" charset="0"/>
                            <a:ea typeface="Cambria Math" panose="02040503050406030204" pitchFamily="18" charset="0"/>
                            <a:sym typeface="Symbol" panose="05050102010706020507" charset="0"/>
                          </a:rPr>
                          <m:t>𝑃</m:t>
                        </m:r>
                        <m:r>
                          <a:rPr lang="pt-BR" altLang="en-US" sz="3200" b="0" i="1" smtClean="0">
                            <a:latin typeface="Cambria Math" panose="02040503050406030204" pitchFamily="18" charset="0"/>
                            <a:ea typeface="Cambria Math" panose="02040503050406030204" pitchFamily="18" charset="0"/>
                            <a:sym typeface="Symbol" panose="05050102010706020507" charset="0"/>
                          </a:rPr>
                          <m:t>𝑅𝑒𝑐</m:t>
                        </m:r>
                      </m:sub>
                    </m:s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en-US" sz="32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latin typeface="Cambria Math" panose="02040503050406030204" pitchFamily="18" charset="0"/>
                            <a:ea typeface="Cambria Math" panose="02040503050406030204" pitchFamily="18" charset="0"/>
                            <a:sym typeface="Symbol" panose="05050102010706020507" charset="0"/>
                          </a:rPr>
                          <m:t>𝑱</m:t>
                        </m:r>
                      </m:e>
                      <m:sub>
                        <m:r>
                          <a:rPr lang="en-US" altLang="pt-BR" sz="3200" b="1" i="1" smtClean="0">
                            <a:latin typeface="Cambria Math" panose="02040503050406030204" pitchFamily="18" charset="0"/>
                            <a:ea typeface="Cambria Math" panose="02040503050406030204" pitchFamily="18" charset="0"/>
                            <a:sym typeface="Symbol" panose="05050102010706020507" charset="0"/>
                          </a:rPr>
                          <m:t>𝑷</m:t>
                        </m:r>
                        <m:r>
                          <a:rPr lang="pt-BR" altLang="en-US" sz="3200" b="1" i="1" smtClean="0">
                            <a:latin typeface="Cambria Math" panose="02040503050406030204" pitchFamily="18" charset="0"/>
                            <a:ea typeface="Cambria Math" panose="02040503050406030204" pitchFamily="18" charset="0"/>
                            <a:sym typeface="Symbol" panose="05050102010706020507" charset="0"/>
                          </a:rPr>
                          <m:t>𝒏𝑬</m:t>
                        </m:r>
                      </m:sub>
                    </m:sSub>
                    <m:r>
                      <a:rPr lang="pt-BR" altLang="en-US" sz="3200" b="1"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32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latin typeface="Cambria Math" panose="02040503050406030204" pitchFamily="18" charset="0"/>
                            <a:ea typeface="Cambria Math" panose="02040503050406030204" pitchFamily="18" charset="0"/>
                            <a:sym typeface="Symbol" panose="05050102010706020507" charset="0"/>
                          </a:rPr>
                          <m:t>𝑱</m:t>
                        </m:r>
                      </m:e>
                      <m:sub>
                        <m:r>
                          <a:rPr lang="en-US" altLang="pt-BR" sz="3200" b="1" i="1" smtClean="0">
                            <a:latin typeface="Cambria Math" panose="02040503050406030204" pitchFamily="18" charset="0"/>
                            <a:ea typeface="Cambria Math" panose="02040503050406030204" pitchFamily="18" charset="0"/>
                            <a:sym typeface="Symbol" panose="05050102010706020507" charset="0"/>
                          </a:rPr>
                          <m:t>𝑷</m:t>
                        </m:r>
                        <m:r>
                          <a:rPr lang="pt-BR" altLang="en-US" sz="3200" b="1" i="1" smtClean="0">
                            <a:latin typeface="Cambria Math" panose="02040503050406030204" pitchFamily="18" charset="0"/>
                            <a:ea typeface="Cambria Math" panose="02040503050406030204" pitchFamily="18" charset="0"/>
                            <a:sym typeface="Symbol" panose="05050102010706020507" charset="0"/>
                          </a:rPr>
                          <m:t>𝑹𝒆𝒄</m:t>
                        </m:r>
                      </m:sub>
                    </m:sSub>
                  </m:oMath>
                </a14:m>
                <a:r>
                  <a:rPr lang="pt-BR" altLang="en-US" sz="3200" b="1"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 </a:t>
                </a:r>
                <a:r>
                  <a:rPr lang="pt-BR" altLang="en-US" sz="2800" b="1"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 name="CaixaDeTexto 2"/>
              <p:cNvSpPr txBox="1">
                <a:spLocks noRot="1" noChangeAspect="1" noMove="1" noResize="1" noEditPoints="1" noAdjustHandles="1" noChangeArrowheads="1" noChangeShapeType="1" noTextEdit="1"/>
              </p:cNvSpPr>
              <p:nvPr/>
            </p:nvSpPr>
            <p:spPr>
              <a:xfrm>
                <a:off x="452603" y="676273"/>
                <a:ext cx="11286699" cy="5373370"/>
              </a:xfrm>
              <a:prstGeom prst="rect">
                <a:avLst/>
              </a:prstGeom>
              <a:blipFill rotWithShape="1">
                <a:blip r:embed="rId1"/>
                <a:stretch>
                  <a:fillRect l="-4" t="-12" r="1" b="1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2"/>
              <p:cNvSpPr txBox="1"/>
              <p:nvPr/>
            </p:nvSpPr>
            <p:spPr>
              <a:xfrm>
                <a:off x="436728" y="386713"/>
                <a:ext cx="11286699" cy="193929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PRec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igual ao total de lacunas que recombinam na base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pt-BR" altLang="en-US" sz="2800" i="1">
                              <a:latin typeface="Cambria Math" panose="02040503050406030204" pitchFamily="18" charset="0"/>
                              <a:ea typeface="Cambria Math" panose="02040503050406030204" pitchFamily="18" charset="0"/>
                              <a:sym typeface="Symbol" panose="05050102010706020507" charset="0"/>
                            </a:rPr>
                            <m:t>𝑃𝑅𝑒𝑐</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nary>
                        <m:naryPr>
                          <m:limLoc m:val="undOv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naryPr>
                        <m:sub>
                          <m:r>
                            <m:rPr>
                              <m:brk m:alnAt="24"/>
                            </m:rPr>
                            <a:rPr lang="pt-BR" altLang="en-US" sz="2800" b="0" i="1" smtClean="0">
                              <a:latin typeface="Cambria Math" panose="02040503050406030204" pitchFamily="18" charset="0"/>
                              <a:ea typeface="Cambria Math" panose="02040503050406030204" pitchFamily="18" charset="0"/>
                              <a:sym typeface="Symbol" panose="05050102010706020507" charset="0"/>
                            </a:rPr>
                            <m:t>𝑏</m:t>
                          </m:r>
                          <m:r>
                            <a:rPr lang="pt-BR" altLang="en-US" sz="2800" b="0" i="1" smtClean="0">
                              <a:latin typeface="Cambria Math" panose="02040503050406030204" pitchFamily="18" charset="0"/>
                              <a:ea typeface="Cambria Math" panose="02040503050406030204" pitchFamily="18" charset="0"/>
                              <a:sym typeface="Symbol" panose="05050102010706020507" charset="0"/>
                            </a:rPr>
                            <m:t>𝑎𝑠𝑒</m:t>
                          </m:r>
                        </m:sub>
                        <m:sup/>
                        <m:e>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r>
                                    <a:rPr lang="pt-BR" altLang="pt-BR" sz="2800" i="1">
                                      <a:latin typeface="Cambria Math" panose="02040503050406030204" pitchFamily="18" charset="0"/>
                                      <a:cs typeface="Cambria Math" panose="02040503050406030204" pitchFamily="18" charset="0"/>
                                    </a:rPr>
                                    <m:t>𝐵</m:t>
                                  </m:r>
                                </m:sub>
                              </m:sSub>
                            </m:den>
                          </m:f>
                        </m:e>
                      </m:nary>
                      <m:r>
                        <a:rPr lang="pt-BR" altLang="en-US" sz="2800" b="0" i="1" smtClean="0">
                          <a:latin typeface="Cambria Math" panose="02040503050406030204" pitchFamily="18" charset="0"/>
                          <a:ea typeface="Cambria Math" panose="02040503050406030204" pitchFamily="18" charset="0"/>
                          <a:sym typeface="Symbol" panose="05050102010706020507" charset="0"/>
                        </a:rPr>
                        <m:t>𝑑𝑥</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r>
                                <a:rPr lang="pt-BR" altLang="pt-BR" sz="2800" i="1">
                                  <a:latin typeface="Cambria Math" panose="02040503050406030204" pitchFamily="18" charset="0"/>
                                  <a:cs typeface="Cambria Math" panose="02040503050406030204" pitchFamily="18" charset="0"/>
                                </a:rPr>
                                <m:t>𝐵</m:t>
                              </m:r>
                            </m:sub>
                          </m:sSub>
                        </m:den>
                      </m:f>
                      <m:nary>
                        <m:naryPr>
                          <m:limLoc m:val="undOvr"/>
                          <m:ctrlPr>
                            <a:rPr lang="pt-BR" altLang="en-US" sz="2800" i="1">
                              <a:latin typeface="Cambria Math" panose="02040503050406030204" pitchFamily="18" charset="0"/>
                              <a:ea typeface="Cambria Math" panose="02040503050406030204" pitchFamily="18" charset="0"/>
                              <a:sym typeface="Symbol" panose="05050102010706020507" charset="0"/>
                            </a:rPr>
                          </m:ctrlPr>
                        </m:naryPr>
                        <m:sub>
                          <m:r>
                            <m:rPr>
                              <m:brk m:alnAt="24"/>
                            </m:rPr>
                            <a:rPr lang="pt-BR" altLang="en-US" sz="2800" i="1">
                              <a:latin typeface="Cambria Math" panose="02040503050406030204" pitchFamily="18" charset="0"/>
                              <a:ea typeface="Cambria Math" panose="02040503050406030204" pitchFamily="18" charset="0"/>
                              <a:sym typeface="Symbol" panose="05050102010706020507" charset="0"/>
                            </a:rPr>
                            <m:t>𝑏</m:t>
                          </m:r>
                          <m:r>
                            <a:rPr lang="pt-BR" altLang="en-US" sz="2800" i="1">
                              <a:latin typeface="Cambria Math" panose="02040503050406030204" pitchFamily="18" charset="0"/>
                              <a:ea typeface="Cambria Math" panose="02040503050406030204" pitchFamily="18" charset="0"/>
                              <a:sym typeface="Symbol" panose="05050102010706020507" charset="0"/>
                            </a:rPr>
                            <m:t>𝑎𝑠𝑒</m:t>
                          </m:r>
                        </m:sub>
                        <m:sup/>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e>
                      </m:nary>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𝑑𝑥</m:t>
                      </m:r>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2"/>
              <p:cNvSpPr txBox="1">
                <a:spLocks noRot="1" noChangeAspect="1" noMove="1" noResize="1" noEditPoints="1" noAdjustHandles="1" noChangeArrowheads="1" noChangeShapeType="1" noTextEdit="1"/>
              </p:cNvSpPr>
              <p:nvPr/>
            </p:nvSpPr>
            <p:spPr>
              <a:xfrm>
                <a:off x="436728" y="386713"/>
                <a:ext cx="11286699" cy="1939290"/>
              </a:xfrm>
              <a:prstGeom prst="rect">
                <a:avLst/>
              </a:prstGeom>
              <a:blipFill rotWithShape="1">
                <a:blip r:embed="rId1"/>
                <a:stretch>
                  <a:fillRect l="-4" t="-33" r="1" b="3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1" name="Retângulo 20"/>
              <p:cNvSpPr/>
              <p:nvPr/>
            </p:nvSpPr>
            <p:spPr>
              <a:xfrm>
                <a:off x="1869174" y="5437644"/>
                <a:ext cx="7110484" cy="1097673"/>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pt-BR" altLang="en-US" sz="2800" i="1">
                              <a:latin typeface="Cambria Math" panose="02040503050406030204" pitchFamily="18" charset="0"/>
                              <a:ea typeface="Cambria Math" panose="02040503050406030204" pitchFamily="18" charset="0"/>
                              <a:sym typeface="Symbol" panose="05050102010706020507" charset="0"/>
                            </a:rPr>
                            <m:t>𝑃𝑅𝑒𝑐</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800" b="0" i="1" smtClean="0">
                                  <a:latin typeface="Cambria Math" panose="02040503050406030204" pitchFamily="18" charset="0"/>
                                  <a:ea typeface="Cambria Math" panose="02040503050406030204" pitchFamily="18" charset="0"/>
                                  <a:sym typeface="Symbol" panose="05050102010706020507" charset="0"/>
                                </a:rPr>
                                <m:t>2</m:t>
                              </m:r>
                              <m:sSubSup>
                                <m:sSubSup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SupPr>
                                <m:e>
                                  <m:r>
                                    <a:rPr lang="pt-BR" altLang="en-US" sz="2800" b="0" i="1" smtClean="0">
                                      <a:latin typeface="Cambria Math" panose="02040503050406030204" pitchFamily="18" charset="0"/>
                                      <a:ea typeface="Cambria Math" panose="02040503050406030204" pitchFamily="18" charset="0"/>
                                      <a:sym typeface="Symbol" panose="05050102010706020507" charset="0"/>
                                    </a:rPr>
                                    <m:t>𝐿</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up>
                                  <m:r>
                                    <a:rPr lang="pt-BR" altLang="en-US" sz="2800" b="0" i="1" smtClean="0">
                                      <a:latin typeface="Cambria Math" panose="02040503050406030204" pitchFamily="18" charset="0"/>
                                      <a:ea typeface="Cambria Math" panose="02040503050406030204" pitchFamily="18" charset="0"/>
                                      <a:sym typeface="Symbol" panose="05050102010706020507" charset="0"/>
                                    </a:rPr>
                                    <m:t>2</m:t>
                                  </m:r>
                                </m:sup>
                              </m:sSubSup>
                            </m:den>
                          </m:f>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e>
                      </m:d>
                    </m:oMath>
                  </m:oMathPara>
                </a14:m>
                <a:endParaRPr lang="pt-BR" sz="2400" dirty="0"/>
              </a:p>
            </p:txBody>
          </p:sp>
        </mc:Choice>
        <mc:Fallback>
          <p:sp>
            <p:nvSpPr>
              <p:cNvPr id="21" name="Retângulo 20"/>
              <p:cNvSpPr>
                <a:spLocks noRot="1" noChangeAspect="1" noMove="1" noResize="1" noEditPoints="1" noAdjustHandles="1" noChangeArrowheads="1" noChangeShapeType="1" noTextEdit="1"/>
              </p:cNvSpPr>
              <p:nvPr/>
            </p:nvSpPr>
            <p:spPr>
              <a:xfrm>
                <a:off x="1869174" y="5437644"/>
                <a:ext cx="7110484" cy="1097673"/>
              </a:xfrm>
              <a:prstGeom prst="rect">
                <a:avLst/>
              </a:prstGeom>
              <a:blipFill rotWithShape="1">
                <a:blip r:embed="rId2"/>
                <a:stretch>
                  <a:fillRect l="-5" t="-13" r="2" b="48"/>
                </a:stretch>
              </a:blipFill>
            </p:spPr>
            <p:txBody>
              <a:bodyPr/>
              <a:lstStyle/>
              <a:p>
                <a:r>
                  <a:rPr lang="pt-BR" altLang="en-US">
                    <a:noFill/>
                  </a:rPr>
                  <a:t> </a:t>
                </a:r>
              </a:p>
            </p:txBody>
          </p:sp>
        </mc:Fallback>
      </mc:AlternateContent>
      <p:sp>
        <p:nvSpPr>
          <p:cNvPr id="4" name="Retângulo de cantos arredondados 3"/>
          <p:cNvSpPr/>
          <p:nvPr/>
        </p:nvSpPr>
        <p:spPr>
          <a:xfrm>
            <a:off x="7154320" y="2574913"/>
            <a:ext cx="327546" cy="2499791"/>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de cantos arredondados 4"/>
          <p:cNvSpPr/>
          <p:nvPr/>
        </p:nvSpPr>
        <p:spPr>
          <a:xfrm>
            <a:off x="4341524" y="2542249"/>
            <a:ext cx="327546" cy="2499791"/>
          </a:xfrm>
          <a:prstGeom prst="roundRect">
            <a:avLst/>
          </a:prstGeom>
          <a:solidFill>
            <a:srgbClr val="FFF1C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 name="Conector Reto 6"/>
          <p:cNvCxnSpPr/>
          <p:nvPr/>
        </p:nvCxnSpPr>
        <p:spPr>
          <a:xfrm>
            <a:off x="4669070" y="2542249"/>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H="1">
            <a:off x="7127024" y="2680193"/>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4669070" y="2924164"/>
            <a:ext cx="2470245" cy="1926023"/>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 name="Retângulo 9"/>
              <p:cNvSpPr/>
              <p:nvPr/>
            </p:nvSpPr>
            <p:spPr>
              <a:xfrm>
                <a:off x="1243125" y="2462687"/>
                <a:ext cx="341561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𝐸</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sub>
                              </m:sSub>
                            </m:num>
                            <m:den>
                              <m:r>
                                <a:rPr lang="pt-BR" sz="2400" i="1">
                                  <a:latin typeface="Cambria Math" panose="02040503050406030204" pitchFamily="18" charset="0"/>
                                </a:rPr>
                                <m:t>𝑘𝑇</m:t>
                              </m:r>
                            </m:den>
                          </m:f>
                        </m:e>
                      </m:d>
                    </m:oMath>
                  </m:oMathPara>
                </a14:m>
                <a:endParaRPr lang="pt-BR" dirty="0"/>
              </a:p>
            </p:txBody>
          </p:sp>
        </mc:Choice>
        <mc:Fallback>
          <p:sp>
            <p:nvSpPr>
              <p:cNvPr id="10" name="Retângulo 9"/>
              <p:cNvSpPr>
                <a:spLocks noRot="1" noChangeAspect="1" noMove="1" noResize="1" noEditPoints="1" noAdjustHandles="1" noChangeArrowheads="1" noChangeShapeType="1" noTextEdit="1"/>
              </p:cNvSpPr>
              <p:nvPr/>
            </p:nvSpPr>
            <p:spPr>
              <a:xfrm>
                <a:off x="1243125" y="2462687"/>
                <a:ext cx="3415615" cy="906210"/>
              </a:xfrm>
              <a:prstGeom prst="rect">
                <a:avLst/>
              </a:prstGeom>
              <a:blipFill rotWithShape="1">
                <a:blip r:embed="rId3"/>
                <a:stretch>
                  <a:fillRect l="-13" t="-17" r="11" b="2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 name="Retângulo 10"/>
              <p:cNvSpPr/>
              <p:nvPr/>
            </p:nvSpPr>
            <p:spPr>
              <a:xfrm>
                <a:off x="7215335" y="4368123"/>
                <a:ext cx="340176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𝐶</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𝐵𝐶</m:t>
                                  </m:r>
                                </m:sub>
                              </m:sSub>
                            </m:num>
                            <m:den>
                              <m:r>
                                <a:rPr lang="pt-BR" sz="2400" i="1">
                                  <a:latin typeface="Cambria Math" panose="02040503050406030204" pitchFamily="18" charset="0"/>
                                </a:rPr>
                                <m:t>𝑘𝑇</m:t>
                              </m:r>
                            </m:den>
                          </m:f>
                        </m:e>
                      </m:d>
                    </m:oMath>
                  </m:oMathPara>
                </a14:m>
                <a:endParaRPr lang="pt-BR" dirty="0"/>
              </a:p>
            </p:txBody>
          </p:sp>
        </mc:Choice>
        <mc:Fallback>
          <p:sp>
            <p:nvSpPr>
              <p:cNvPr id="11" name="Retângulo 10"/>
              <p:cNvSpPr>
                <a:spLocks noRot="1" noChangeAspect="1" noMove="1" noResize="1" noEditPoints="1" noAdjustHandles="1" noChangeArrowheads="1" noChangeShapeType="1" noTextEdit="1"/>
              </p:cNvSpPr>
              <p:nvPr/>
            </p:nvSpPr>
            <p:spPr>
              <a:xfrm>
                <a:off x="7215335" y="4368123"/>
                <a:ext cx="3401765" cy="906210"/>
              </a:xfrm>
              <a:prstGeom prst="rect">
                <a:avLst/>
              </a:prstGeom>
              <a:blipFill rotWithShape="1">
                <a:blip r:embed="rId4"/>
                <a:stretch>
                  <a:fillRect l="-14" t="-65" r="16" b="3"/>
                </a:stretch>
              </a:blipFill>
            </p:spPr>
            <p:txBody>
              <a:bodyPr/>
              <a:lstStyle/>
              <a:p>
                <a:r>
                  <a:rPr lang="pt-BR" altLang="en-US">
                    <a:noFill/>
                  </a:rPr>
                  <a:t> </a:t>
                </a:r>
              </a:p>
            </p:txBody>
          </p:sp>
        </mc:Fallback>
      </mc:AlternateContent>
      <p:sp>
        <p:nvSpPr>
          <p:cNvPr id="12" name="CaixaDeTexto 11"/>
          <p:cNvSpPr txBox="1"/>
          <p:nvPr/>
        </p:nvSpPr>
        <p:spPr>
          <a:xfrm>
            <a:off x="5648063" y="3223285"/>
            <a:ext cx="588623" cy="646331"/>
          </a:xfrm>
          <a:prstGeom prst="rect">
            <a:avLst/>
          </a:prstGeom>
          <a:noFill/>
        </p:spPr>
        <p:txBody>
          <a:bodyPr wrap="none" rtlCol="0">
            <a:spAutoFit/>
          </a:bodyPr>
          <a:lstStyle/>
          <a:p>
            <a:r>
              <a:rPr lang="pt-BR" sz="3600" i="1" dirty="0" err="1" smtClean="0"/>
              <a:t>n</a:t>
            </a:r>
            <a:r>
              <a:rPr lang="pt-BR" sz="3600" i="1" baseline="-25000" dirty="0" err="1"/>
              <a:t>p</a:t>
            </a:r>
            <a:endParaRPr lang="pt-BR" sz="3600" i="1" dirty="0"/>
          </a:p>
        </p:txBody>
      </p:sp>
      <p:sp>
        <p:nvSpPr>
          <p:cNvPr id="13" name="CaixaDeTexto 12"/>
          <p:cNvSpPr txBox="1"/>
          <p:nvPr/>
        </p:nvSpPr>
        <p:spPr>
          <a:xfrm>
            <a:off x="7215335" y="2325938"/>
            <a:ext cx="3360821" cy="646331"/>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elétrons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4" name="Conector de Seta Reta 13"/>
          <p:cNvCxnSpPr/>
          <p:nvPr/>
        </p:nvCxnSpPr>
        <p:spPr>
          <a:xfrm>
            <a:off x="4669070" y="2680193"/>
            <a:ext cx="2457954" cy="0"/>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5" name="CaixaDeTexto 6"/>
          <p:cNvSpPr txBox="1"/>
          <p:nvPr/>
        </p:nvSpPr>
        <p:spPr>
          <a:xfrm>
            <a:off x="5709954" y="2618994"/>
            <a:ext cx="882955" cy="461665"/>
          </a:xfrm>
          <a:prstGeom prst="rect">
            <a:avLst/>
          </a:prstGeom>
          <a:noFill/>
        </p:spPr>
        <p:txBody>
          <a:bodyPr wrap="square" rtlCol="0">
            <a:spAutoFit/>
          </a:bodyPr>
          <a:lstStyle/>
          <a:p>
            <a:r>
              <a:rPr lang="pt-BR" sz="2400" b="1" dirty="0" err="1" smtClean="0"/>
              <a:t>W</a:t>
            </a:r>
            <a:r>
              <a:rPr lang="pt-BR" sz="2400" b="1" baseline="-25000" dirty="0" err="1" smtClean="0"/>
              <a:t>Bef</a:t>
            </a:r>
            <a:endParaRPr lang="pt-BR" sz="2400" b="1" dirty="0"/>
          </a:p>
        </p:txBody>
      </p:sp>
      <p:sp>
        <p:nvSpPr>
          <p:cNvPr id="17" name="Forma livre 16"/>
          <p:cNvSpPr/>
          <p:nvPr/>
        </p:nvSpPr>
        <p:spPr>
          <a:xfrm>
            <a:off x="4669070" y="2953147"/>
            <a:ext cx="2497540" cy="1937983"/>
          </a:xfrm>
          <a:custGeom>
            <a:avLst/>
            <a:gdLst>
              <a:gd name="connsiteX0" fmla="*/ 0 w 2497540"/>
              <a:gd name="connsiteY0" fmla="*/ 0 h 1937983"/>
              <a:gd name="connsiteX1" fmla="*/ 2497540 w 2497540"/>
              <a:gd name="connsiteY1" fmla="*/ 1937983 h 1937983"/>
              <a:gd name="connsiteX2" fmla="*/ 0 w 2497540"/>
              <a:gd name="connsiteY2" fmla="*/ 1937983 h 1937983"/>
              <a:gd name="connsiteX3" fmla="*/ 0 w 2497540"/>
              <a:gd name="connsiteY3" fmla="*/ 0 h 1937983"/>
            </a:gdLst>
            <a:ahLst/>
            <a:cxnLst>
              <a:cxn ang="0">
                <a:pos x="connsiteX0" y="connsiteY0"/>
              </a:cxn>
              <a:cxn ang="0">
                <a:pos x="connsiteX1" y="connsiteY1"/>
              </a:cxn>
              <a:cxn ang="0">
                <a:pos x="connsiteX2" y="connsiteY2"/>
              </a:cxn>
              <a:cxn ang="0">
                <a:pos x="connsiteX3" y="connsiteY3"/>
              </a:cxn>
            </a:cxnLst>
            <a:rect l="l" t="t" r="r" b="b"/>
            <a:pathLst>
              <a:path w="2497540" h="1937983">
                <a:moveTo>
                  <a:pt x="0" y="0"/>
                </a:moveTo>
                <a:lnTo>
                  <a:pt x="2497540" y="1937983"/>
                </a:lnTo>
                <a:lnTo>
                  <a:pt x="0" y="1937983"/>
                </a:lnTo>
                <a:cubicBezTo>
                  <a:pt x="4549" y="1282890"/>
                  <a:pt x="9099" y="627798"/>
                  <a:pt x="0" y="0"/>
                </a:cubicBezTo>
                <a:close/>
              </a:path>
            </a:pathLst>
          </a:cu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7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2"/>
              <p:cNvSpPr txBox="1"/>
              <p:nvPr/>
            </p:nvSpPr>
            <p:spPr>
              <a:xfrm>
                <a:off x="436728" y="386713"/>
                <a:ext cx="11286699" cy="258953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PRec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depende do comprimento efetivo da base, W</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Bef </a:t>
                </a:r>
                <a:endPar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pt-BR" altLang="en-US" sz="2800" i="1">
                              <a:latin typeface="Cambria Math" panose="02040503050406030204" pitchFamily="18" charset="0"/>
                              <a:ea typeface="Cambria Math" panose="02040503050406030204" pitchFamily="18" charset="0"/>
                              <a:sym typeface="Symbol" panose="05050102010706020507" charset="0"/>
                            </a:rPr>
                            <m:t>𝑃𝑅𝑒𝑐</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800" b="0" i="1" smtClean="0">
                                  <a:latin typeface="Cambria Math" panose="02040503050406030204" pitchFamily="18" charset="0"/>
                                  <a:ea typeface="Cambria Math" panose="02040503050406030204" pitchFamily="18" charset="0"/>
                                  <a:sym typeface="Symbol" panose="05050102010706020507" charset="0"/>
                                </a:rPr>
                                <m:t>2</m:t>
                              </m:r>
                              <m:sSubSup>
                                <m:sSubSup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SupPr>
                                <m:e>
                                  <m:r>
                                    <a:rPr lang="pt-BR" altLang="en-US" sz="2800" b="0" i="1" smtClean="0">
                                      <a:latin typeface="Cambria Math" panose="02040503050406030204" pitchFamily="18" charset="0"/>
                                      <a:ea typeface="Cambria Math" panose="02040503050406030204" pitchFamily="18" charset="0"/>
                                      <a:sym typeface="Symbol" panose="05050102010706020507" charset="0"/>
                                    </a:rPr>
                                    <m:t>𝐿</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up>
                                  <m:r>
                                    <a:rPr lang="pt-BR" altLang="en-US" sz="2800" b="0" i="1" smtClean="0">
                                      <a:latin typeface="Cambria Math" panose="02040503050406030204" pitchFamily="18" charset="0"/>
                                      <a:ea typeface="Cambria Math" panose="02040503050406030204" pitchFamily="18" charset="0"/>
                                      <a:sym typeface="Symbol" panose="05050102010706020507" charset="0"/>
                                    </a:rPr>
                                    <m:t>2</m:t>
                                  </m:r>
                                </m:sup>
                              </m:sSubSup>
                            </m:den>
                          </m:f>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e>
                      </m:d>
                    </m:oMath>
                  </m:oMathPara>
                </a14:m>
                <a:endParaRPr lang="pt-BR" sz="2800" dirty="0"/>
              </a:p>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W</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Bef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depende de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aumenta</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região de depleção do D</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aumenta</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W</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Bef</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diminui</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recombinação na base (J</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PRec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diminui</a:t>
                </a:r>
                <a:r>
                  <a:rPr lang="pt-BR" altLang="en-US" sz="2800" dirty="0" smtClean="0">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endParaRPr lang="pt-BR" altLang="en-US" sz="2800" b="1" dirty="0" smtClean="0">
                  <a:latin typeface="Arial" panose="020B0604020202020204" pitchFamily="34" charset="0"/>
                  <a:ea typeface="Cambria Math" panose="02040503050406030204" pitchFamily="18" charset="0"/>
                  <a:cs typeface="Arial" panose="020B0604020202020204" pitchFamily="34" charset="0"/>
                  <a:sym typeface="Symbol" panose="05050102010706020507" charset="0"/>
                </a:endParaRPr>
              </a:p>
            </p:txBody>
          </p:sp>
        </mc:Choice>
        <mc:Fallback>
          <p:sp>
            <p:nvSpPr>
              <p:cNvPr id="3" name="CaixaDeTexto 2"/>
              <p:cNvSpPr txBox="1">
                <a:spLocks noRot="1" noChangeAspect="1" noMove="1" noResize="1" noEditPoints="1" noAdjustHandles="1" noChangeArrowheads="1" noChangeShapeType="1" noTextEdit="1"/>
              </p:cNvSpPr>
              <p:nvPr/>
            </p:nvSpPr>
            <p:spPr>
              <a:xfrm>
                <a:off x="436728" y="386713"/>
                <a:ext cx="11286699" cy="2589530"/>
              </a:xfrm>
              <a:prstGeom prst="rect">
                <a:avLst/>
              </a:prstGeom>
              <a:blipFill rotWithShape="1">
                <a:blip r:embed="rId1"/>
                <a:stretch>
                  <a:fillRect l="-4" t="-24" r="1" b="-25"/>
                </a:stretch>
              </a:blipFill>
            </p:spPr>
            <p:txBody>
              <a:bodyPr/>
              <a:lstStyle/>
              <a:p>
                <a:r>
                  <a:rPr lang="pt-BR" altLang="en-US">
                    <a:noFill/>
                  </a:rPr>
                  <a:t> </a:t>
                </a:r>
              </a:p>
            </p:txBody>
          </p:sp>
        </mc:Fallback>
      </mc:AlternateContent>
      <p:cxnSp>
        <p:nvCxnSpPr>
          <p:cNvPr id="41" name="Conector Reto 40"/>
          <p:cNvCxnSpPr/>
          <p:nvPr/>
        </p:nvCxnSpPr>
        <p:spPr>
          <a:xfrm>
            <a:off x="5134449" y="3710649"/>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3" name="Retângulo 42"/>
              <p:cNvSpPr/>
              <p:nvPr/>
            </p:nvSpPr>
            <p:spPr>
              <a:xfrm>
                <a:off x="1282419" y="3711097"/>
                <a:ext cx="341561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𝐸</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sub>
                              </m:sSub>
                            </m:num>
                            <m:den>
                              <m:r>
                                <a:rPr lang="pt-BR" sz="2400" i="1">
                                  <a:latin typeface="Cambria Math" panose="02040503050406030204" pitchFamily="18" charset="0"/>
                                </a:rPr>
                                <m:t>𝑘𝑇</m:t>
                              </m:r>
                            </m:den>
                          </m:f>
                        </m:e>
                      </m:d>
                    </m:oMath>
                  </m:oMathPara>
                </a14:m>
                <a:endParaRPr lang="pt-BR" dirty="0"/>
              </a:p>
            </p:txBody>
          </p:sp>
        </mc:Choice>
        <mc:Fallback>
          <p:sp>
            <p:nvSpPr>
              <p:cNvPr id="43" name="Retângulo 42"/>
              <p:cNvSpPr>
                <a:spLocks noRot="1" noChangeAspect="1" noMove="1" noResize="1" noEditPoints="1" noAdjustHandles="1" noChangeArrowheads="1" noChangeShapeType="1" noTextEdit="1"/>
              </p:cNvSpPr>
              <p:nvPr/>
            </p:nvSpPr>
            <p:spPr>
              <a:xfrm>
                <a:off x="1282419" y="3711097"/>
                <a:ext cx="3415615" cy="906210"/>
              </a:xfrm>
              <a:prstGeom prst="rect">
                <a:avLst/>
              </a:prstGeom>
              <a:blipFill rotWithShape="1">
                <a:blip r:embed="rId2"/>
                <a:stretch>
                  <a:fillRect l="-10" t="-17" r="9" b="24"/>
                </a:stretch>
              </a:blipFill>
            </p:spPr>
            <p:txBody>
              <a:bodyPr/>
              <a:lstStyle/>
              <a:p>
                <a:r>
                  <a:rPr lang="pt-BR" altLang="en-US">
                    <a:noFill/>
                  </a:rPr>
                  <a:t> </a:t>
                </a:r>
              </a:p>
            </p:txBody>
          </p:sp>
        </mc:Fallback>
      </mc:AlternateContent>
      <p:sp>
        <p:nvSpPr>
          <p:cNvPr id="45" name="CaixaDeTexto 28"/>
          <p:cNvSpPr txBox="1"/>
          <p:nvPr/>
        </p:nvSpPr>
        <p:spPr>
          <a:xfrm>
            <a:off x="6221841" y="4487491"/>
            <a:ext cx="588623" cy="646331"/>
          </a:xfrm>
          <a:prstGeom prst="rect">
            <a:avLst/>
          </a:prstGeom>
          <a:noFill/>
        </p:spPr>
        <p:txBody>
          <a:bodyPr wrap="none" rtlCol="0">
            <a:spAutoFit/>
          </a:bodyPr>
          <a:lstStyle/>
          <a:p>
            <a:r>
              <a:rPr lang="pt-BR" sz="3600" i="1" dirty="0" err="1" smtClean="0"/>
              <a:t>n</a:t>
            </a:r>
            <a:r>
              <a:rPr lang="pt-BR" sz="3600" i="1" baseline="-25000" dirty="0" err="1"/>
              <a:t>p</a:t>
            </a:r>
            <a:endParaRPr lang="pt-BR" sz="3600" i="1" dirty="0"/>
          </a:p>
        </p:txBody>
      </p:sp>
      <p:cxnSp>
        <p:nvCxnSpPr>
          <p:cNvPr id="46" name="Conector de Seta Reta 45"/>
          <p:cNvCxnSpPr/>
          <p:nvPr/>
        </p:nvCxnSpPr>
        <p:spPr>
          <a:xfrm>
            <a:off x="5149215" y="4011930"/>
            <a:ext cx="2232025" cy="0"/>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7" name="CaixaDeTexto 6"/>
          <p:cNvSpPr txBox="1"/>
          <p:nvPr/>
        </p:nvSpPr>
        <p:spPr>
          <a:xfrm>
            <a:off x="6125168" y="3550539"/>
            <a:ext cx="882955" cy="461665"/>
          </a:xfrm>
          <a:prstGeom prst="rect">
            <a:avLst/>
          </a:prstGeom>
          <a:noFill/>
        </p:spPr>
        <p:txBody>
          <a:bodyPr wrap="square" rtlCol="0">
            <a:spAutoFit/>
          </a:bodyPr>
          <a:lstStyle/>
          <a:p>
            <a:r>
              <a:rPr lang="pt-BR" sz="2400" b="1" dirty="0" err="1" smtClean="0"/>
              <a:t>W</a:t>
            </a:r>
            <a:r>
              <a:rPr lang="pt-BR" sz="2400" b="1" baseline="-25000" dirty="0" err="1" smtClean="0"/>
              <a:t>Bef</a:t>
            </a:r>
            <a:endParaRPr lang="pt-BR" sz="2400" b="1" dirty="0"/>
          </a:p>
        </p:txBody>
      </p:sp>
      <p:sp>
        <p:nvSpPr>
          <p:cNvPr id="48" name="CaixaDeTexto 6"/>
          <p:cNvSpPr txBox="1"/>
          <p:nvPr/>
        </p:nvSpPr>
        <p:spPr>
          <a:xfrm>
            <a:off x="2175794" y="3028464"/>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49" name="CaixaDeTexto 6"/>
          <p:cNvSpPr txBox="1"/>
          <p:nvPr/>
        </p:nvSpPr>
        <p:spPr>
          <a:xfrm>
            <a:off x="8910604" y="3028464"/>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cxnSp>
        <p:nvCxnSpPr>
          <p:cNvPr id="50" name="Conector Reto 49"/>
          <p:cNvCxnSpPr/>
          <p:nvPr/>
        </p:nvCxnSpPr>
        <p:spPr>
          <a:xfrm flipH="1">
            <a:off x="7867358" y="3453623"/>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4921724" y="3427439"/>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2" name="Conector de Seta Reta 51"/>
          <p:cNvCxnSpPr/>
          <p:nvPr/>
        </p:nvCxnSpPr>
        <p:spPr>
          <a:xfrm>
            <a:off x="4921885" y="3549650"/>
            <a:ext cx="2951480" cy="63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3" name="Retângulo de cantos arredondados 36"/>
          <p:cNvSpPr/>
          <p:nvPr/>
        </p:nvSpPr>
        <p:spPr>
          <a:xfrm>
            <a:off x="4697730" y="3710305"/>
            <a:ext cx="425450" cy="2499995"/>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4" name="Retângulo de cantos arredondados 37"/>
          <p:cNvSpPr/>
          <p:nvPr/>
        </p:nvSpPr>
        <p:spPr>
          <a:xfrm>
            <a:off x="7393940" y="3712845"/>
            <a:ext cx="712470" cy="2499995"/>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55" name="Conector Reto 54"/>
          <p:cNvCxnSpPr/>
          <p:nvPr/>
        </p:nvCxnSpPr>
        <p:spPr>
          <a:xfrm>
            <a:off x="5134449" y="4092564"/>
            <a:ext cx="2470245" cy="1926023"/>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6" name="Retângulo 55"/>
              <p:cNvSpPr/>
              <p:nvPr/>
            </p:nvSpPr>
            <p:spPr>
              <a:xfrm>
                <a:off x="7137789" y="5815288"/>
                <a:ext cx="340176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𝐶</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𝐵𝐶</m:t>
                                  </m:r>
                                </m:sub>
                              </m:sSub>
                            </m:num>
                            <m:den>
                              <m:r>
                                <a:rPr lang="pt-BR" sz="2400" i="1">
                                  <a:latin typeface="Cambria Math" panose="02040503050406030204" pitchFamily="18" charset="0"/>
                                </a:rPr>
                                <m:t>𝑘𝑇</m:t>
                              </m:r>
                            </m:den>
                          </m:f>
                        </m:e>
                      </m:d>
                    </m:oMath>
                  </m:oMathPara>
                </a14:m>
                <a:endParaRPr lang="pt-BR" dirty="0"/>
              </a:p>
            </p:txBody>
          </p:sp>
        </mc:Choice>
        <mc:Fallback>
          <p:sp>
            <p:nvSpPr>
              <p:cNvPr id="56" name="Retângulo 55"/>
              <p:cNvSpPr>
                <a:spLocks noRot="1" noChangeAspect="1" noMove="1" noResize="1" noEditPoints="1" noAdjustHandles="1" noChangeArrowheads="1" noChangeShapeType="1" noTextEdit="1"/>
              </p:cNvSpPr>
              <p:nvPr/>
            </p:nvSpPr>
            <p:spPr>
              <a:xfrm>
                <a:off x="7137789" y="5815288"/>
                <a:ext cx="3401765" cy="906210"/>
              </a:xfrm>
              <a:prstGeom prst="rect">
                <a:avLst/>
              </a:prstGeom>
              <a:blipFill rotWithShape="1">
                <a:blip r:embed="rId3"/>
                <a:stretch>
                  <a:fillRect l="-11" t="-65" r="13" b="3"/>
                </a:stretch>
              </a:blipFill>
            </p:spPr>
            <p:txBody>
              <a:bodyPr/>
              <a:lstStyle/>
              <a:p>
                <a:r>
                  <a:rPr lang="pt-BR" altLang="en-US">
                    <a:noFill/>
                  </a:rPr>
                  <a:t> </a:t>
                </a:r>
              </a:p>
            </p:txBody>
          </p:sp>
        </mc:Fallback>
      </mc:AlternateContent>
      <p:cxnSp>
        <p:nvCxnSpPr>
          <p:cNvPr id="57" name="Conector de Seta Reta 56"/>
          <p:cNvCxnSpPr/>
          <p:nvPr/>
        </p:nvCxnSpPr>
        <p:spPr>
          <a:xfrm>
            <a:off x="7613650" y="4634865"/>
            <a:ext cx="510540" cy="0"/>
          </a:xfrm>
          <a:prstGeom prst="straightConnector1">
            <a:avLst/>
          </a:prstGeom>
          <a:ln>
            <a:solidFill>
              <a:schemeClr val="tx1"/>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58" name="CaixaDeTexto 6"/>
          <p:cNvSpPr txBox="1"/>
          <p:nvPr/>
        </p:nvSpPr>
        <p:spPr>
          <a:xfrm>
            <a:off x="7566025" y="4732655"/>
            <a:ext cx="708025" cy="460375"/>
          </a:xfrm>
          <a:prstGeom prst="rect">
            <a:avLst/>
          </a:prstGeom>
          <a:solidFill>
            <a:schemeClr val="bg1"/>
          </a:solidFill>
        </p:spPr>
        <p:txBody>
          <a:bodyPr wrap="square" rtlCol="0">
            <a:spAutoFit/>
          </a:bodyPr>
          <a:lstStyle/>
          <a:p>
            <a:pPr algn="ctr"/>
            <a:r>
              <a:rPr lang="pt-BR" sz="2400" b="1" dirty="0" err="1" smtClean="0"/>
              <a:t>W</a:t>
            </a:r>
            <a:r>
              <a:rPr lang="pt-BR" sz="2400" b="1" baseline="-25000" dirty="0" err="1" smtClean="0"/>
              <a:t>BC</a:t>
            </a:r>
            <a:endParaRPr lang="pt-BR" sz="2400" b="1" baseline="-25000" dirty="0" err="1" smtClean="0"/>
          </a:p>
        </p:txBody>
      </p:sp>
      <p:cxnSp>
        <p:nvCxnSpPr>
          <p:cNvPr id="59" name="Conector Reto 58"/>
          <p:cNvCxnSpPr/>
          <p:nvPr/>
        </p:nvCxnSpPr>
        <p:spPr>
          <a:xfrm flipH="1">
            <a:off x="7619073" y="3863833"/>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H="1">
            <a:off x="7393648" y="3905108"/>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5149215" y="4092575"/>
            <a:ext cx="2232025" cy="1934845"/>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Conector Reto 61"/>
          <p:cNvCxnSpPr/>
          <p:nvPr/>
        </p:nvCxnSpPr>
        <p:spPr>
          <a:xfrm flipV="1">
            <a:off x="3639185" y="6016625"/>
            <a:ext cx="486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7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aixaDeTexto 2"/>
          <p:cNvSpPr txBox="1"/>
          <p:nvPr/>
        </p:nvSpPr>
        <p:spPr>
          <a:xfrm>
            <a:off x="436728" y="386713"/>
            <a:ext cx="11286699" cy="1383665"/>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o elétron não recombine na base ele chega ao coletor. Assim as correntes de base vão variar com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Esta variação será modelada com um resistor colocado entre a base e o emissor, r</a:t>
            </a:r>
            <a:r>
              <a:rPr lang="pt-BR" altLang="en-US" sz="2800" dirty="0" smtClean="0">
                <a:latin typeface="Symbol" panose="05050102010706020507" charset="0"/>
                <a:ea typeface="Cambria Math" panose="02040503050406030204" pitchFamily="18" charset="0"/>
                <a:cs typeface="Symbol" panose="05050102010706020507" charset="0"/>
                <a:sym typeface="Symbol" panose="05050102010706020507" charset="0"/>
              </a:rPr>
              <a:t>m</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endParaRPr lang="pt-BR" altLang="en-US" sz="2800" b="1" dirty="0" smtClean="0">
              <a:latin typeface="Arial" panose="020B0604020202020204" pitchFamily="34" charset="0"/>
              <a:ea typeface="Cambria Math" panose="02040503050406030204" pitchFamily="18" charset="0"/>
              <a:cs typeface="Arial" panose="020B0604020202020204" pitchFamily="34" charset="0"/>
              <a:sym typeface="Symbol" panose="05050102010706020507" charset="0"/>
            </a:endParaRPr>
          </a:p>
        </p:txBody>
      </p:sp>
      <p:cxnSp>
        <p:nvCxnSpPr>
          <p:cNvPr id="6" name="Conector Reto 74"/>
          <p:cNvCxnSpPr/>
          <p:nvPr/>
        </p:nvCxnSpPr>
        <p:spPr>
          <a:xfrm>
            <a:off x="6789340" y="356828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H="1">
            <a:off x="5840716" y="4074623"/>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6778661" y="264576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a:off x="6595527" y="3015938"/>
            <a:ext cx="387626" cy="552342"/>
            <a:chOff x="7555792" y="2647951"/>
            <a:chExt cx="387626" cy="552342"/>
          </a:xfrm>
          <a:solidFill>
            <a:srgbClr val="00B0F0">
              <a:alpha val="97000"/>
            </a:srgbClr>
          </a:solidFill>
        </p:grpSpPr>
        <p:sp>
          <p:nvSpPr>
            <p:cNvPr id="28" name="Elipse 2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5" name="Conector Reto 34"/>
          <p:cNvCxnSpPr/>
          <p:nvPr/>
        </p:nvCxnSpPr>
        <p:spPr>
          <a:xfrm rot="5400000" flipH="1">
            <a:off x="4756599" y="2377550"/>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6" name="Conector de Seta Reta 18"/>
          <p:cNvCxnSpPr/>
          <p:nvPr/>
        </p:nvCxnSpPr>
        <p:spPr>
          <a:xfrm rot="5400000" flipH="1">
            <a:off x="8245184" y="218538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7" name="Conector de Seta Reta 36"/>
          <p:cNvCxnSpPr/>
          <p:nvPr/>
        </p:nvCxnSpPr>
        <p:spPr>
          <a:xfrm flipH="1">
            <a:off x="6036346" y="414539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 name="Conector de Seta Reta 18"/>
          <p:cNvCxnSpPr/>
          <p:nvPr/>
        </p:nvCxnSpPr>
        <p:spPr>
          <a:xfrm rot="16200000" flipH="1">
            <a:off x="4438996" y="218429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9" name="Caixa de Texto 23"/>
          <p:cNvSpPr txBox="1"/>
          <p:nvPr/>
        </p:nvSpPr>
        <p:spPr>
          <a:xfrm>
            <a:off x="7793507" y="1933836"/>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5994923" y="4179099"/>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1" name="Caixa de Texto 23"/>
          <p:cNvSpPr txBox="1"/>
          <p:nvPr/>
        </p:nvSpPr>
        <p:spPr>
          <a:xfrm>
            <a:off x="3800463" y="193230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42" name="Caixa de Texto 23"/>
          <p:cNvSpPr txBox="1"/>
          <p:nvPr/>
        </p:nvSpPr>
        <p:spPr>
          <a:xfrm>
            <a:off x="3800418" y="3397098"/>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43" name="Caixa de Texto 23"/>
          <p:cNvSpPr txBox="1"/>
          <p:nvPr/>
        </p:nvSpPr>
        <p:spPr>
          <a:xfrm>
            <a:off x="8131489" y="261379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4" name="Caixa de Texto 23"/>
          <p:cNvSpPr txBox="1"/>
          <p:nvPr/>
        </p:nvSpPr>
        <p:spPr>
          <a:xfrm>
            <a:off x="5161943" y="423355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5" name="Caixa de Texto 23"/>
          <p:cNvSpPr txBox="1"/>
          <p:nvPr/>
        </p:nvSpPr>
        <p:spPr>
          <a:xfrm>
            <a:off x="3861336" y="259366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46" name="Conector Reto 45"/>
          <p:cNvCxnSpPr/>
          <p:nvPr/>
        </p:nvCxnSpPr>
        <p:spPr>
          <a:xfrm rot="16200000">
            <a:off x="7562966" y="1857826"/>
            <a:ext cx="0" cy="1584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flipH="1">
            <a:off x="5003800" y="4079240"/>
            <a:ext cx="3093085" cy="228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flipV="1">
            <a:off x="5014096" y="2645354"/>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50" name="Forma livre 49"/>
          <p:cNvSpPr/>
          <p:nvPr/>
        </p:nvSpPr>
        <p:spPr>
          <a:xfrm>
            <a:off x="3847286" y="2691556"/>
            <a:ext cx="1266303" cy="1843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51" name="Caixa de Texto 50"/>
              <p:cNvSpPr txBox="1"/>
              <p:nvPr/>
            </p:nvSpPr>
            <p:spPr>
              <a:xfrm>
                <a:off x="6755765" y="3458845"/>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51" name="Caixa de Texto 50"/>
              <p:cNvSpPr txBox="1">
                <a:spLocks noRot="1" noChangeAspect="1" noMove="1" noResize="1" noEditPoints="1" noAdjustHandles="1" noChangeArrowheads="1" noChangeShapeType="1" noTextEdit="1"/>
              </p:cNvSpPr>
              <p:nvPr/>
            </p:nvSpPr>
            <p:spPr>
              <a:xfrm>
                <a:off x="6755765" y="3458845"/>
                <a:ext cx="1219835" cy="521970"/>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53" name="Grupo 52"/>
          <p:cNvGrpSpPr/>
          <p:nvPr/>
        </p:nvGrpSpPr>
        <p:grpSpPr>
          <a:xfrm rot="5400000" flipH="1">
            <a:off x="4360713" y="3226312"/>
            <a:ext cx="1274445" cy="234950"/>
            <a:chOff x="4152748" y="3524056"/>
            <a:chExt cx="1274569" cy="255373"/>
          </a:xfrm>
        </p:grpSpPr>
        <p:cxnSp>
          <p:nvCxnSpPr>
            <p:cNvPr id="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5" name="Retângulo 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6" name="Caixa de Texto 55"/>
              <p:cNvSpPr txBox="1"/>
              <p:nvPr/>
            </p:nvSpPr>
            <p:spPr>
              <a:xfrm>
                <a:off x="5116195" y="3016250"/>
                <a:ext cx="6299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6" name="Caixa de Texto 55"/>
              <p:cNvSpPr txBox="1">
                <a:spLocks noRot="1" noChangeAspect="1" noMove="1" noResize="1" noEditPoints="1" noAdjustHandles="1" noChangeArrowheads="1" noChangeShapeType="1" noTextEdit="1"/>
              </p:cNvSpPr>
              <p:nvPr/>
            </p:nvSpPr>
            <p:spPr>
              <a:xfrm>
                <a:off x="5116195" y="3016250"/>
                <a:ext cx="6299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57" name="Grupo 56"/>
          <p:cNvGrpSpPr/>
          <p:nvPr/>
        </p:nvGrpSpPr>
        <p:grpSpPr>
          <a:xfrm rot="5400000" flipH="1">
            <a:off x="7404260" y="3255524"/>
            <a:ext cx="1404000" cy="234950"/>
            <a:chOff x="4143847" y="3524056"/>
            <a:chExt cx="1404137" cy="255373"/>
          </a:xfrm>
        </p:grpSpPr>
        <p:cxnSp>
          <p:nvCxnSpPr>
            <p:cNvPr id="60"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1" name="Retângulo 6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62" name="Caixa de Texto 61"/>
              <p:cNvSpPr txBox="1"/>
              <p:nvPr/>
            </p:nvSpPr>
            <p:spPr>
              <a:xfrm>
                <a:off x="8321040" y="3168650"/>
                <a:ext cx="1606550" cy="108839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pt-BR" altLang="pt-BR" sz="3200" b="0" i="1" smtClean="0">
                              <a:latin typeface="Cambria Math" panose="02040503050406030204" pitchFamily="18" charset="0"/>
                              <a:cs typeface="Cambria Math" panose="02040503050406030204" pitchFamily="18" charset="0"/>
                            </a:rPr>
                          </m:ctrlPr>
                        </m:fPr>
                        <m:num>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𝐴</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den>
                      </m:f>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8321040" y="3168650"/>
                <a:ext cx="1606550" cy="1088390"/>
              </a:xfrm>
              <a:prstGeom prst="rect">
                <a:avLst/>
              </a:prstGeom>
              <a:blipFill rotWithShape="1">
                <a:blip r:embed="rId3"/>
                <a:stretch>
                  <a:fillRect r="-1344"/>
                </a:stretch>
              </a:blipFill>
            </p:spPr>
            <p:txBody>
              <a:bodyPr/>
              <a:lstStyle/>
              <a:p>
                <a:r>
                  <a:rPr lang="pt-BR" altLang="en-US">
                    <a:noFill/>
                  </a:rPr>
                  <a:t> </a:t>
                </a:r>
              </a:p>
            </p:txBody>
          </p:sp>
        </mc:Fallback>
      </mc:AlternateContent>
      <p:grpSp>
        <p:nvGrpSpPr>
          <p:cNvPr id="4" name="Grupo 3"/>
          <p:cNvGrpSpPr/>
          <p:nvPr/>
        </p:nvGrpSpPr>
        <p:grpSpPr>
          <a:xfrm flipH="1">
            <a:off x="4990634" y="2529719"/>
            <a:ext cx="1908000" cy="234950"/>
            <a:chOff x="3929377" y="3524056"/>
            <a:chExt cx="1908186" cy="255373"/>
          </a:xfrm>
        </p:grpSpPr>
        <p:cxnSp>
          <p:nvCxnSpPr>
            <p:cNvPr id="5" name="Conector Reto 79"/>
            <p:cNvCxnSpPr/>
            <p:nvPr/>
          </p:nvCxnSpPr>
          <p:spPr>
            <a:xfrm flipV="1">
              <a:off x="3929377" y="3645076"/>
              <a:ext cx="1908186"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8" name="Retângulo 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9" name="Caixa de Texto 8"/>
              <p:cNvSpPr txBox="1"/>
              <p:nvPr/>
            </p:nvSpPr>
            <p:spPr>
              <a:xfrm>
                <a:off x="5673090" y="1933575"/>
                <a:ext cx="622300" cy="60388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𝜇</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5673090" y="1933575"/>
                <a:ext cx="622300" cy="603885"/>
              </a:xfrm>
              <a:prstGeom prst="rect">
                <a:avLst/>
              </a:prstGeom>
              <a:blipFill rotWithShape="1">
                <a:blip r:embed="rId4"/>
                <a:stretch>
                  <a:fillRect r="-102"/>
                </a:stretch>
              </a:blipFill>
            </p:spPr>
            <p:txBody>
              <a:bodyPr/>
              <a:lstStyle/>
              <a:p>
                <a:r>
                  <a:rPr lang="pt-BR" altLang="en-US">
                    <a:noFill/>
                  </a:rPr>
                  <a:t> </a:t>
                </a:r>
              </a:p>
            </p:txBody>
          </p:sp>
        </mc:Fallback>
      </mc:AlternateContent>
      <p:sp>
        <p:nvSpPr>
          <p:cNvPr id="10" name="Espaço Reservado para Número de Slide 9"/>
          <p:cNvSpPr>
            <a:spLocks noGrp="1"/>
          </p:cNvSpPr>
          <p:nvPr>
            <p:ph type="sldNum" sz="quarter" idx="12"/>
          </p:nvPr>
        </p:nvSpPr>
        <p:spPr>
          <a:xfrm>
            <a:off x="8721725" y="6313805"/>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2" name="CaixaDeTexto 2"/>
              <p:cNvSpPr txBox="1"/>
              <p:nvPr/>
            </p:nvSpPr>
            <p:spPr>
              <a:xfrm>
                <a:off x="452603" y="4775833"/>
                <a:ext cx="11286699" cy="1599565"/>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Considerando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área</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como área efetiva do transistor, escrevemos</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m:t>
                              </m:r>
                            </m:sub>
                          </m:sSub>
                          <m:r>
                            <a:rPr lang="en-US" altLang="pt-BR" sz="2800" b="0" i="1" smtClean="0">
                              <a:latin typeface="Cambria Math" panose="02040503050406030204" pitchFamily="18" charset="0"/>
                              <a:ea typeface="Cambria Math" panose="02040503050406030204" pitchFamily="18" charset="0"/>
                              <a:sym typeface="Symbol" panose="05050102010706020507" charset="0"/>
                            </a:rPr>
                            <m:t>=</m:t>
                          </m:r>
                          <m:r>
                            <a:rPr lang="en-US" altLang="pt-BR" sz="2800" b="0" i="1" smtClean="0">
                              <a:latin typeface="Cambria Math" panose="02040503050406030204" pitchFamily="18" charset="0"/>
                              <a:ea typeface="Cambria Math" panose="02040503050406030204" pitchFamily="18" charset="0"/>
                              <a:sym typeface="Symbol" panose="05050102010706020507" charset="0"/>
                            </a:rPr>
                            <m:t>𝐴𝑟𝑒𝑎</m:t>
                          </m:r>
                          <m:r>
                            <a:rPr lang="en-US" altLang="pt-BR"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𝑃</m:t>
                          </m:r>
                          <m:r>
                            <a:rPr lang="pt-BR" altLang="en-US" sz="2800" b="0" i="1" smtClean="0">
                              <a:latin typeface="Cambria Math" panose="02040503050406030204" pitchFamily="18" charset="0"/>
                              <a:ea typeface="Cambria Math" panose="02040503050406030204" pitchFamily="18" charset="0"/>
                              <a:sym typeface="Symbol" panose="05050102010706020507" charset="0"/>
                            </a:rPr>
                            <m:t>𝐵</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en-US" altLang="pt-BR" sz="2800" b="0" i="1" smtClean="0">
                          <a:latin typeface="Cambria Math" panose="02040503050406030204" pitchFamily="18" charset="0"/>
                          <a:ea typeface="Cambria Math" panose="02040503050406030204" pitchFamily="18" charset="0"/>
                          <a:sym typeface="Symbol" panose="05050102010706020507" charset="0"/>
                        </a:rPr>
                        <m:t>𝐴𝑟𝑒𝑎</m:t>
                      </m:r>
                      <m:r>
                        <a:rPr lang="en-US" altLang="pt-BR" sz="28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𝑃</m:t>
                          </m:r>
                          <m:r>
                            <a:rPr lang="pt-BR" altLang="en-US" sz="2800" b="0" i="1" smtClean="0">
                              <a:latin typeface="Cambria Math" panose="02040503050406030204" pitchFamily="18" charset="0"/>
                              <a:ea typeface="Cambria Math" panose="02040503050406030204" pitchFamily="18" charset="0"/>
                              <a:sym typeface="Symbol" panose="05050102010706020507" charset="0"/>
                            </a:rPr>
                            <m:t>𝑛𝐸</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𝑃</m:t>
                          </m:r>
                          <m:r>
                            <a:rPr lang="pt-BR" altLang="en-US" sz="2800" b="0" i="1" smtClean="0">
                              <a:latin typeface="Cambria Math" panose="02040503050406030204" pitchFamily="18" charset="0"/>
                              <a:ea typeface="Cambria Math" panose="02040503050406030204" pitchFamily="18" charset="0"/>
                              <a:sym typeface="Symbol" panose="05050102010706020507" charset="0"/>
                            </a:rPr>
                            <m:t>𝑛𝐶</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𝑃</m:t>
                          </m:r>
                          <m:r>
                            <a:rPr lang="pt-BR" altLang="en-US" sz="2800" b="0" i="1" smtClean="0">
                              <a:latin typeface="Cambria Math" panose="02040503050406030204" pitchFamily="18" charset="0"/>
                              <a:ea typeface="Cambria Math" panose="02040503050406030204" pitchFamily="18" charset="0"/>
                              <a:sym typeface="Symbol" panose="05050102010706020507" charset="0"/>
                            </a:rPr>
                            <m:t>𝑅𝑒𝑐</m:t>
                          </m:r>
                        </m:sub>
                      </m:s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sym typeface="Symbol" panose="05050102010706020507" charset="0"/>
                            </a:rPr>
                            <m:t>𝐴𝑟𝑒𝑎</m:t>
                          </m:r>
                          <m:r>
                            <a:rPr lang="en-US" altLang="pt-BR" sz="2800" i="1" smtClean="0">
                              <a:latin typeface="Cambria Math" panose="02040503050406030204" pitchFamily="18" charset="0"/>
                              <a:ea typeface="Cambria Math" panose="02040503050406030204" pitchFamily="18" charset="0"/>
                              <a:sym typeface="Symbol" panose="05050102010706020507" charset="0"/>
                            </a:rPr>
                            <m:t>(</m:t>
                          </m:r>
                          <m:r>
                            <a:rPr lang="pt-BR" altLang="en-US" sz="280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2800" i="1" smtClean="0">
                              <a:latin typeface="Cambria Math" panose="02040503050406030204" pitchFamily="18" charset="0"/>
                              <a:ea typeface="Cambria Math" panose="02040503050406030204" pitchFamily="18" charset="0"/>
                              <a:sym typeface="Symbol" panose="05050102010706020507" charset="0"/>
                            </a:rPr>
                            <m:t>𝑃</m:t>
                          </m:r>
                          <m:r>
                            <a:rPr lang="pt-BR" altLang="en-US" sz="2800" i="1" smtClean="0">
                              <a:latin typeface="Cambria Math" panose="02040503050406030204" pitchFamily="18" charset="0"/>
                              <a:ea typeface="Cambria Math" panose="02040503050406030204" pitchFamily="18" charset="0"/>
                              <a:sym typeface="Symbol" panose="05050102010706020507" charset="0"/>
                            </a:rPr>
                            <m:t>𝑛𝐸</m:t>
                          </m:r>
                        </m:sub>
                      </m:sSub>
                      <m:r>
                        <a:rPr lang="pt-BR" altLang="en-US" sz="280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2800" i="1" smtClean="0">
                              <a:latin typeface="Cambria Math" panose="02040503050406030204" pitchFamily="18" charset="0"/>
                              <a:ea typeface="Cambria Math" panose="02040503050406030204" pitchFamily="18" charset="0"/>
                              <a:sym typeface="Symbol" panose="05050102010706020507" charset="0"/>
                            </a:rPr>
                            <m:t>𝑃</m:t>
                          </m:r>
                          <m:r>
                            <a:rPr lang="pt-BR" altLang="en-US" sz="2800" i="1" smtClean="0">
                              <a:latin typeface="Cambria Math" panose="02040503050406030204" pitchFamily="18" charset="0"/>
                              <a:ea typeface="Cambria Math" panose="02040503050406030204" pitchFamily="18" charset="0"/>
                              <a:sym typeface="Symbol" panose="05050102010706020507" charset="0"/>
                            </a:rPr>
                            <m:t>𝑅𝑒𝑐</m:t>
                          </m:r>
                        </m:sub>
                      </m:sSub>
                      <m:r>
                        <a:rPr lang="en-US" altLang="pt-BR" sz="2800" i="1" smtClean="0">
                          <a:latin typeface="Cambria Math" panose="02040503050406030204" pitchFamily="18" charset="0"/>
                          <a:ea typeface="Cambria Math" panose="02040503050406030204" pitchFamily="18" charset="0"/>
                          <a:sym typeface="Symbol" panose="05050102010706020507" charset="0"/>
                        </a:rPr>
                        <m:t>)</m:t>
                      </m:r>
                    </m:oMath>
                  </m:oMathPara>
                </a14:m>
                <a:endParaRPr lang="en-US" altLang="pt-BR" sz="2800" i="1" smtClean="0">
                  <a:latin typeface="Cambria Math" panose="02040503050406030204" pitchFamily="18" charset="0"/>
                  <a:ea typeface="Cambria Math" panose="02040503050406030204" pitchFamily="18" charset="0"/>
                  <a:sym typeface="Symbol" panose="05050102010706020507" charset="0"/>
                </a:endParaRPr>
              </a:p>
              <a:p>
                <a:pPr indent="0"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en-US" sz="3200" b="1" i="1" smtClean="0">
                              <a:latin typeface="Cambria Math" panose="02040503050406030204" pitchFamily="18" charset="0"/>
                              <a:ea typeface="Cambria Math" panose="02040503050406030204" pitchFamily="18" charset="0"/>
                              <a:sym typeface="Symbol" panose="05050102010706020507" charset="0"/>
                            </a:rPr>
                          </m:ctrlPr>
                        </m:sSubPr>
                        <m:e>
                          <m:r>
                            <a:rPr lang="en-US" altLang="pt-BR" sz="3200" b="1" i="1" smtClean="0">
                              <a:latin typeface="Cambria Math" panose="02040503050406030204" pitchFamily="18" charset="0"/>
                              <a:ea typeface="Cambria Math" panose="02040503050406030204" pitchFamily="18" charset="0"/>
                              <a:sym typeface="Symbol" panose="05050102010706020507" charset="0"/>
                            </a:rPr>
                            <m:t>𝑰</m:t>
                          </m:r>
                        </m:e>
                        <m:sub>
                          <m:r>
                            <a:rPr lang="en-US" altLang="pt-BR" sz="3200" b="1" i="1" smtClean="0">
                              <a:latin typeface="Cambria Math" panose="02040503050406030204" pitchFamily="18" charset="0"/>
                              <a:ea typeface="Cambria Math" panose="02040503050406030204" pitchFamily="18" charset="0"/>
                              <a:sym typeface="Symbol" panose="05050102010706020507" charset="0"/>
                            </a:rPr>
                            <m:t>𝑷</m:t>
                          </m:r>
                          <m:r>
                            <a:rPr lang="pt-BR" altLang="en-US" sz="3200" b="1" i="1" smtClean="0">
                              <a:latin typeface="Cambria Math" panose="02040503050406030204" pitchFamily="18" charset="0"/>
                              <a:ea typeface="Cambria Math" panose="02040503050406030204" pitchFamily="18" charset="0"/>
                              <a:sym typeface="Symbol" panose="05050102010706020507" charset="0"/>
                            </a:rPr>
                            <m:t>𝒏𝑬</m:t>
                          </m:r>
                        </m:sub>
                      </m:sSub>
                      <m:r>
                        <a:rPr lang="pt-BR" altLang="en-US" sz="3200" b="1"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3200" b="1" i="1" smtClean="0">
                              <a:latin typeface="Cambria Math" panose="02040503050406030204" pitchFamily="18" charset="0"/>
                              <a:ea typeface="Cambria Math" panose="02040503050406030204" pitchFamily="18" charset="0"/>
                              <a:sym typeface="Symbol" panose="05050102010706020507" charset="0"/>
                            </a:rPr>
                          </m:ctrlPr>
                        </m:sSubPr>
                        <m:e>
                          <m:r>
                            <a:rPr lang="en-US" altLang="pt-BR" sz="3200" b="1" i="1" smtClean="0">
                              <a:latin typeface="Cambria Math" panose="02040503050406030204" pitchFamily="18" charset="0"/>
                              <a:ea typeface="Cambria Math" panose="02040503050406030204" pitchFamily="18" charset="0"/>
                              <a:sym typeface="Symbol" panose="05050102010706020507" charset="0"/>
                            </a:rPr>
                            <m:t>𝑰</m:t>
                          </m:r>
                        </m:e>
                        <m:sub>
                          <m:r>
                            <a:rPr lang="en-US" altLang="pt-BR" sz="3200" b="1" i="1" smtClean="0">
                              <a:latin typeface="Cambria Math" panose="02040503050406030204" pitchFamily="18" charset="0"/>
                              <a:ea typeface="Cambria Math" panose="02040503050406030204" pitchFamily="18" charset="0"/>
                              <a:sym typeface="Symbol" panose="05050102010706020507" charset="0"/>
                            </a:rPr>
                            <m:t>𝑷</m:t>
                          </m:r>
                          <m:r>
                            <a:rPr lang="pt-BR" altLang="en-US" sz="3200" b="1" i="1" smtClean="0">
                              <a:latin typeface="Cambria Math" panose="02040503050406030204" pitchFamily="18" charset="0"/>
                              <a:ea typeface="Cambria Math" panose="02040503050406030204" pitchFamily="18" charset="0"/>
                              <a:sym typeface="Symbol" panose="05050102010706020507" charset="0"/>
                            </a:rPr>
                            <m:t>𝑹𝒆𝒄</m:t>
                          </m:r>
                        </m:sub>
                      </m:sSub>
                    </m:oMath>
                  </m:oMathPara>
                </a14:m>
                <a:endParaRPr lang="pt-BR" altLang="en-US" sz="3200" b="1" i="1" dirty="0" smtClean="0">
                  <a:latin typeface="Cambria Math" panose="02040503050406030204" pitchFamily="18" charset="0"/>
                  <a:ea typeface="Cambria Math" panose="02040503050406030204" pitchFamily="18" charset="0"/>
                  <a:cs typeface="Arial" panose="020B0604020202020204" pitchFamily="34" charset="0"/>
                  <a:sym typeface="Symbol" panose="05050102010706020507" charset="0"/>
                </a:endParaRPr>
              </a:p>
            </p:txBody>
          </p:sp>
        </mc:Choice>
        <mc:Fallback>
          <p:sp>
            <p:nvSpPr>
              <p:cNvPr id="2" name="CaixaDeTexto 2"/>
              <p:cNvSpPr txBox="1">
                <a:spLocks noRot="1" noChangeAspect="1" noMove="1" noResize="1" noEditPoints="1" noAdjustHandles="1" noChangeArrowheads="1" noChangeShapeType="1" noTextEdit="1"/>
              </p:cNvSpPr>
              <p:nvPr/>
            </p:nvSpPr>
            <p:spPr>
              <a:xfrm>
                <a:off x="452603" y="4775833"/>
                <a:ext cx="11286699" cy="1599565"/>
              </a:xfrm>
              <a:prstGeom prst="rect">
                <a:avLst/>
              </a:prstGeom>
              <a:blipFill rotWithShape="1">
                <a:blip r:embed="rId5"/>
                <a:stretch>
                  <a:fillRect l="-4" t="-40" r="1" b="4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705850" y="6313805"/>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475615" y="433070"/>
                <a:ext cx="11240770" cy="59918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a:latin typeface="Comic Sans MS" panose="030F0702030302020204" pitchFamily="66" charset="0"/>
                    <a:cs typeface="Comic Sans MS" panose="030F0702030302020204" pitchFamily="66" charset="0"/>
                  </a:rPr>
                  <a:t>Vamos determinar qual é a variação causada em I</a:t>
                </a:r>
                <a:r>
                  <a:rPr lang="pt-BR" altLang="en-US" sz="2800" b="1" baseline="-25000">
                    <a:latin typeface="Comic Sans MS" panose="030F0702030302020204" pitchFamily="66" charset="0"/>
                    <a:cs typeface="Comic Sans MS" panose="030F0702030302020204" pitchFamily="66" charset="0"/>
                  </a:rPr>
                  <a:t>B </a:t>
                </a:r>
                <a:r>
                  <a:rPr lang="pt-BR" altLang="en-US" sz="2800" b="1">
                    <a:latin typeface="Comic Sans MS" panose="030F0702030302020204" pitchFamily="66" charset="0"/>
                    <a:cs typeface="Comic Sans MS" panose="030F0702030302020204" pitchFamily="66" charset="0"/>
                  </a:rPr>
                  <a:t>devido a por variação e V</a:t>
                </a:r>
                <a:r>
                  <a:rPr lang="pt-BR" altLang="en-US" sz="2800" b="1" baseline="-25000">
                    <a:latin typeface="Comic Sans MS" panose="030F0702030302020204" pitchFamily="66" charset="0"/>
                    <a:cs typeface="Comic Sans MS" panose="030F0702030302020204" pitchFamily="66" charset="0"/>
                  </a:rPr>
                  <a:t>CB</a:t>
                </a:r>
                <a:r>
                  <a:rPr lang="pt-BR" altLang="en-US" sz="2800" b="1">
                    <a:latin typeface="Comic Sans MS" panose="030F0702030302020204" pitchFamily="66" charset="0"/>
                    <a:cs typeface="Comic Sans MS" panose="030F0702030302020204" pitchFamily="66" charset="0"/>
                  </a:rPr>
                  <a:t> (A é a área efetiva do transistor)</a:t>
                </a:r>
                <a:endParaRPr lang="en-US" altLang="pt-BR" sz="2800" b="1">
                  <a:latin typeface="Comic Sans MS" panose="030F0702030302020204" pitchFamily="66" charset="0"/>
                  <a:cs typeface="Comic Sans MS" panose="030F0702030302020204" pitchFamily="66" charset="0"/>
                </a:endParaRPr>
              </a:p>
              <a:p>
                <a:pPr indent="0" algn="ctr" fontAlgn="auto">
                  <a:lnSpc>
                    <a:spcPct val="150000"/>
                  </a:lnSpc>
                  <a:spcBef>
                    <a:spcPts val="600"/>
                  </a:spcBef>
                  <a:spcAft>
                    <a:spcPts val="600"/>
                  </a:spcAft>
                  <a:buFont typeface="+mj-lt"/>
                  <a:buNone/>
                </a:pPr>
                <a14:m>
                  <m:oMathPara xmlns:m="http://schemas.openxmlformats.org/officeDocument/2006/math">
                    <m:oMathParaPr>
                      <m:jc m:val="center"/>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𝐶𝐵</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𝐶𝐵</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i="1" smtClean="0">
                                  <a:latin typeface="Cambria Math" panose="02040503050406030204" pitchFamily="18" charset="0"/>
                                  <a:ea typeface="Cambria Math" panose="02040503050406030204" pitchFamily="18" charset="0"/>
                                  <a:sym typeface="Symbol" panose="05050102010706020507" charset="0"/>
                                </a:rPr>
                                <m:t>𝑃</m:t>
                              </m:r>
                              <m:r>
                                <a:rPr lang="pt-BR" altLang="en-US" sz="2800" i="1" smtClean="0">
                                  <a:latin typeface="Cambria Math" panose="02040503050406030204" pitchFamily="18" charset="0"/>
                                  <a:ea typeface="Cambria Math" panose="02040503050406030204" pitchFamily="18" charset="0"/>
                                  <a:sym typeface="Symbol" panose="05050102010706020507" charset="0"/>
                                </a:rPr>
                                <m:t>𝑛𝐸</m:t>
                              </m:r>
                            </m:sub>
                          </m:sSub>
                          <m:r>
                            <a:rPr lang="pt-BR" altLang="en-US" sz="280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i="1" smtClean="0">
                                  <a:latin typeface="Cambria Math" panose="02040503050406030204" pitchFamily="18" charset="0"/>
                                  <a:ea typeface="Cambria Math" panose="02040503050406030204" pitchFamily="18" charset="0"/>
                                  <a:sym typeface="Symbol" panose="05050102010706020507" charset="0"/>
                                </a:rPr>
                                <m:t>𝑃</m:t>
                              </m:r>
                              <m:r>
                                <a:rPr lang="pt-BR" altLang="en-US" sz="2800" i="1" smtClean="0">
                                  <a:latin typeface="Cambria Math" panose="02040503050406030204" pitchFamily="18" charset="0"/>
                                  <a:ea typeface="Cambria Math" panose="02040503050406030204" pitchFamily="18" charset="0"/>
                                  <a:sym typeface="Symbol" panose="05050102010706020507" charset="0"/>
                                </a:rPr>
                                <m:t>𝑅𝑒𝑐</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𝐵𝐶</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i="1" smtClean="0">
                                  <a:latin typeface="Cambria Math" panose="02040503050406030204" pitchFamily="18" charset="0"/>
                                  <a:ea typeface="Cambria Math" panose="02040503050406030204" pitchFamily="18" charset="0"/>
                                  <a:sym typeface="Symbol" panose="05050102010706020507" charset="0"/>
                                </a:rPr>
                                <m:t>𝑃</m:t>
                              </m:r>
                              <m:r>
                                <a:rPr lang="pt-BR" altLang="en-US" sz="2800" i="1" smtClean="0">
                                  <a:latin typeface="Cambria Math" panose="02040503050406030204" pitchFamily="18" charset="0"/>
                                  <a:ea typeface="Cambria Math" panose="02040503050406030204" pitchFamily="18" charset="0"/>
                                  <a:sym typeface="Symbol" panose="05050102010706020507" charset="0"/>
                                </a:rPr>
                                <m:t>𝑅𝑒𝑐</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𝐵𝐶</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𝐵𝐶</m:t>
                              </m:r>
                            </m:sub>
                          </m:sSub>
                        </m:den>
                      </m:f>
                      <m:r>
                        <a:rPr lang="en-US" altLang="pt-BR" sz="2800" b="0" i="1" smtClean="0">
                          <a:latin typeface="Cambria Math" panose="02040503050406030204" pitchFamily="18" charset="0"/>
                          <a:ea typeface="Cambria Math" panose="02040503050406030204" pitchFamily="18" charset="0"/>
                          <a:sym typeface="Symbol" panose="05050102010706020507" charset="0"/>
                        </a:rPr>
                        <m:t>(</m:t>
                      </m:r>
                      <m:r>
                        <a:rPr lang="en-US" altLang="pt-BR" sz="2800" b="0" i="1" smtClean="0">
                          <a:latin typeface="Cambria Math" panose="02040503050406030204" pitchFamily="18" charset="0"/>
                          <a:ea typeface="Cambria Math" panose="02040503050406030204" pitchFamily="18" charset="0"/>
                          <a:sym typeface="Symbol" panose="05050102010706020507" charset="0"/>
                        </a:rPr>
                        <m:t>𝐴𝑟𝑒𝑎</m:t>
                      </m:r>
                      <m:r>
                        <a:rPr lang="en-US" altLang="pt-BR"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800" b="0" i="1" smtClean="0">
                                  <a:latin typeface="Cambria Math" panose="02040503050406030204" pitchFamily="18" charset="0"/>
                                  <a:ea typeface="Cambria Math" panose="02040503050406030204" pitchFamily="18" charset="0"/>
                                  <a:sym typeface="Symbol" panose="05050102010706020507" charset="0"/>
                                </a:rPr>
                                <m:t>2</m:t>
                              </m:r>
                              <m:sSubSup>
                                <m:sSubSup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SupPr>
                                <m:e>
                                  <m:r>
                                    <a:rPr lang="pt-BR" altLang="en-US" sz="2800" b="0" i="1" smtClean="0">
                                      <a:latin typeface="Cambria Math" panose="02040503050406030204" pitchFamily="18" charset="0"/>
                                      <a:ea typeface="Cambria Math" panose="02040503050406030204" pitchFamily="18" charset="0"/>
                                      <a:sym typeface="Symbol" panose="05050102010706020507" charset="0"/>
                                    </a:rPr>
                                    <m:t>𝐿</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up>
                                  <m:r>
                                    <a:rPr lang="pt-BR" altLang="en-US" sz="2800" b="0" i="1" smtClean="0">
                                      <a:latin typeface="Cambria Math" panose="02040503050406030204" pitchFamily="18" charset="0"/>
                                      <a:ea typeface="Cambria Math" panose="02040503050406030204" pitchFamily="18" charset="0"/>
                                      <a:sym typeface="Symbol" panose="05050102010706020507" charset="0"/>
                                    </a:rPr>
                                    <m:t>2</m:t>
                                  </m:r>
                                </m:sup>
                              </m:sSubSup>
                            </m:den>
                          </m:f>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e>
                      </m:d>
                      <m:r>
                        <a:rPr lang="en-US" altLang="pt-BR" sz="2800" i="1">
                          <a:latin typeface="Cambria Math" panose="02040503050406030204" pitchFamily="18" charset="0"/>
                          <a:cs typeface="Cambria Math" panose="02040503050406030204" pitchFamily="18" charset="0"/>
                        </a:rPr>
                        <m:t>) = </m:t>
                      </m:r>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r>
                                <a:rPr lang="en-US" altLang="pt-BR" sz="2800" b="0" i="1" smtClean="0">
                                  <a:latin typeface="Cambria Math" panose="02040503050406030204" pitchFamily="18" charset="0"/>
                                  <a:ea typeface="Cambria Math" panose="02040503050406030204" pitchFamily="18" charset="0"/>
                                  <a:sym typeface="Symbol" panose="05050102010706020507" charset="0"/>
                                </a:rPr>
                                <m:t>1</m:t>
                              </m:r>
                            </m:num>
                            <m:den>
                              <m:r>
                                <a:rPr lang="pt-BR" altLang="en-US" sz="2800" b="0" i="1" smtClean="0">
                                  <a:latin typeface="Cambria Math" panose="02040503050406030204" pitchFamily="18" charset="0"/>
                                  <a:ea typeface="Cambria Math" panose="02040503050406030204" pitchFamily="18" charset="0"/>
                                  <a:sym typeface="Symbol" panose="05050102010706020507" charset="0"/>
                                </a:rPr>
                                <m:t>2</m:t>
                              </m:r>
                              <m:sSubSup>
                                <m:sSubSup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SupPr>
                                <m:e>
                                  <m:r>
                                    <a:rPr lang="pt-BR" altLang="en-US" sz="2800" b="0" i="1" smtClean="0">
                                      <a:latin typeface="Cambria Math" panose="02040503050406030204" pitchFamily="18" charset="0"/>
                                      <a:ea typeface="Cambria Math" panose="02040503050406030204" pitchFamily="18" charset="0"/>
                                      <a:sym typeface="Symbol" panose="05050102010706020507" charset="0"/>
                                    </a:rPr>
                                    <m:t>𝐿</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up>
                                  <m:r>
                                    <a:rPr lang="pt-BR" altLang="en-US" sz="2800" b="0" i="1" smtClean="0">
                                      <a:latin typeface="Cambria Math" panose="02040503050406030204" pitchFamily="18" charset="0"/>
                                      <a:ea typeface="Cambria Math" panose="02040503050406030204" pitchFamily="18" charset="0"/>
                                      <a:sym typeface="Symbol" panose="05050102010706020507" charset="0"/>
                                    </a:rPr>
                                    <m:t>2</m:t>
                                  </m:r>
                                </m:sup>
                              </m:sSubSup>
                            </m:den>
                          </m:f>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e>
                      </m:d>
                      <m:f>
                        <m:fPr>
                          <m:ctrlPr>
                            <a:rPr 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𝐵𝐶</m:t>
                              </m:r>
                            </m:sub>
                          </m:sSub>
                        </m:den>
                      </m:f>
                    </m:oMath>
                  </m:oMathPara>
                </a14:m>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475615" y="433070"/>
                <a:ext cx="11240770" cy="599186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340360" y="464820"/>
                <a:ext cx="11510645" cy="581850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a:latin typeface="Comic Sans MS" panose="030F0702030302020204" pitchFamily="66" charset="0"/>
                    <a:cs typeface="Comic Sans MS" panose="030F0702030302020204" pitchFamily="66" charset="0"/>
                  </a:rPr>
                  <a:t>Variação causada em I</a:t>
                </a:r>
                <a:r>
                  <a:rPr lang="pt-BR" altLang="en-US" sz="2800" b="1" baseline="-25000">
                    <a:latin typeface="Comic Sans MS" panose="030F0702030302020204" pitchFamily="66" charset="0"/>
                    <a:cs typeface="Comic Sans MS" panose="030F0702030302020204" pitchFamily="66" charset="0"/>
                  </a:rPr>
                  <a:t>B </a:t>
                </a:r>
                <a:r>
                  <a:rPr lang="pt-BR" altLang="en-US" sz="2800" b="1">
                    <a:latin typeface="Comic Sans MS" panose="030F0702030302020204" pitchFamily="66" charset="0"/>
                    <a:cs typeface="Comic Sans MS" panose="030F0702030302020204" pitchFamily="66" charset="0"/>
                  </a:rPr>
                  <a:t>devido a por variação e V</a:t>
                </a:r>
                <a:r>
                  <a:rPr lang="pt-BR" altLang="en-US" sz="2800" b="1" baseline="-25000">
                    <a:latin typeface="Comic Sans MS" panose="030F0702030302020204" pitchFamily="66" charset="0"/>
                    <a:cs typeface="Comic Sans MS" panose="030F0702030302020204" pitchFamily="66" charset="0"/>
                  </a:rPr>
                  <a:t>CB</a:t>
                </a:r>
                <a:r>
                  <a:rPr lang="pt-BR" altLang="en-US" sz="2800" b="1">
                    <a:latin typeface="Comic Sans MS" panose="030F0702030302020204" pitchFamily="66" charset="0"/>
                    <a:cs typeface="Comic Sans MS" panose="030F0702030302020204" pitchFamily="66" charset="0"/>
                  </a:rPr>
                  <a:t>.</a:t>
                </a:r>
                <a:endParaRPr lang="en-US" altLang="pt-BR" sz="2800" b="1">
                  <a:latin typeface="Comic Sans MS" panose="030F0702030302020204" pitchFamily="66" charset="0"/>
                  <a:cs typeface="Comic Sans MS" panose="030F0702030302020204" pitchFamily="66" charset="0"/>
                </a:endParaRPr>
              </a:p>
              <a:p>
                <a:pPr indent="0" algn="ctr" fontAlgn="auto">
                  <a:lnSpc>
                    <a:spcPct val="150000"/>
                  </a:lnSpc>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𝐶𝐵</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r>
                                <a:rPr lang="en-US" altLang="pt-BR" sz="2800" b="0" i="1" smtClean="0">
                                  <a:latin typeface="Cambria Math" panose="02040503050406030204" pitchFamily="18" charset="0"/>
                                  <a:ea typeface="Cambria Math" panose="02040503050406030204" pitchFamily="18" charset="0"/>
                                  <a:sym typeface="Symbol" panose="05050102010706020507" charset="0"/>
                                </a:rPr>
                                <m:t>1</m:t>
                              </m:r>
                            </m:num>
                            <m:den>
                              <m:r>
                                <a:rPr lang="pt-BR" altLang="en-US" sz="2800" b="0" i="1" smtClean="0">
                                  <a:latin typeface="Cambria Math" panose="02040503050406030204" pitchFamily="18" charset="0"/>
                                  <a:ea typeface="Cambria Math" panose="02040503050406030204" pitchFamily="18" charset="0"/>
                                  <a:sym typeface="Symbol" panose="05050102010706020507" charset="0"/>
                                </a:rPr>
                                <m:t>2</m:t>
                              </m:r>
                              <m:sSubSup>
                                <m:sSubSup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SupPr>
                                <m:e>
                                  <m:r>
                                    <a:rPr lang="pt-BR" altLang="en-US" sz="2800" b="0" i="1" smtClean="0">
                                      <a:latin typeface="Cambria Math" panose="02040503050406030204" pitchFamily="18" charset="0"/>
                                      <a:ea typeface="Cambria Math" panose="02040503050406030204" pitchFamily="18" charset="0"/>
                                      <a:sym typeface="Symbol" panose="05050102010706020507" charset="0"/>
                                    </a:rPr>
                                    <m:t>𝐿</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up>
                                  <m:r>
                                    <a:rPr lang="pt-BR" altLang="en-US" sz="2800" b="0" i="1" smtClean="0">
                                      <a:latin typeface="Cambria Math" panose="02040503050406030204" pitchFamily="18" charset="0"/>
                                      <a:ea typeface="Cambria Math" panose="02040503050406030204" pitchFamily="18" charset="0"/>
                                      <a:sym typeface="Symbol" panose="05050102010706020507" charset="0"/>
                                    </a:rPr>
                                    <m:t>2</m:t>
                                  </m:r>
                                </m:sup>
                              </m:sSubSup>
                            </m:den>
                          </m:f>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e>
                      </m:d>
                      <m:f>
                        <m:fPr>
                          <m:ctrlPr>
                            <a:rPr 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𝐵𝐶</m:t>
                              </m:r>
                            </m:sub>
                          </m:sSub>
                        </m:den>
                      </m:f>
                      <m:r>
                        <a:rPr lang="en-US" altLang="pt-BR" sz="2800" i="1">
                          <a:latin typeface="Cambria Math" panose="02040503050406030204" pitchFamily="18" charset="0"/>
                          <a:cs typeface="Cambria Math" panose="02040503050406030204" pitchFamily="18" charset="0"/>
                        </a:rPr>
                        <m:t>=</m:t>
                      </m:r>
                    </m:oMath>
                  </m:oMathPara>
                </a14:m>
                <a:endParaRPr lang="pt-BR" altLang="en-US" sz="2800">
                  <a:latin typeface="Cambria Math" panose="02040503050406030204" pitchFamily="18" charset="0"/>
                  <a:cs typeface="Cambria Math" panose="02040503050406030204" pitchFamily="18" charset="0"/>
                </a:endParaRPr>
              </a:p>
              <a:p>
                <a:pPr indent="0" algn="ctr" fontAlgn="auto">
                  <a:lnSpc>
                    <a:spcPct val="150000"/>
                  </a:lnSpc>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r>
                        <a:rPr lang="en-US" altLang="pt-BR" sz="2800" b="0" i="1" smtClean="0">
                          <a:latin typeface="Cambria Math" panose="02040503050406030204" pitchFamily="18" charset="0"/>
                          <a:ea typeface="Cambria Math" panose="02040503050406030204" pitchFamily="18" charset="0"/>
                          <a:sym typeface="Symbol" panose="05050102010706020507" charset="0"/>
                        </a:rPr>
                        <m:t>𝐴𝑟𝑒𝑎</m:t>
                      </m:r>
                      <m:r>
                        <a:rPr lang="en-US" altLang="pt-BR"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800" b="0" i="1" smtClean="0">
                                  <a:latin typeface="Cambria Math" panose="02040503050406030204" pitchFamily="18" charset="0"/>
                                  <a:ea typeface="Cambria Math" panose="02040503050406030204" pitchFamily="18" charset="0"/>
                                  <a:sym typeface="Symbol" panose="05050102010706020507" charset="0"/>
                                </a:rPr>
                                <m:t>2</m:t>
                              </m:r>
                              <m:sSubSup>
                                <m:sSubSup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SupPr>
                                <m:e>
                                  <m:r>
                                    <a:rPr lang="pt-BR" altLang="en-US" sz="2800" b="0" i="1" smtClean="0">
                                      <a:latin typeface="Cambria Math" panose="02040503050406030204" pitchFamily="18" charset="0"/>
                                      <a:ea typeface="Cambria Math" panose="02040503050406030204" pitchFamily="18" charset="0"/>
                                      <a:sym typeface="Symbol" panose="05050102010706020507" charset="0"/>
                                    </a:rPr>
                                    <m:t>𝐿</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up>
                                  <m:r>
                                    <a:rPr lang="pt-BR" altLang="en-US" sz="2800" b="0" i="1" smtClean="0">
                                      <a:latin typeface="Cambria Math" panose="02040503050406030204" pitchFamily="18" charset="0"/>
                                      <a:ea typeface="Cambria Math" panose="02040503050406030204" pitchFamily="18" charset="0"/>
                                      <a:sym typeface="Symbol" panose="05050102010706020507" charset="0"/>
                                    </a:rPr>
                                    <m:t>2</m:t>
                                  </m:r>
                                </m:sup>
                              </m:sSubSup>
                            </m:den>
                          </m:f>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e>
                      </m:d>
                      <m:f>
                        <m:fPr>
                          <m:ctrlPr>
                            <a:rPr 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𝐵𝐶</m:t>
                              </m:r>
                            </m:sub>
                          </m:sSub>
                        </m:den>
                      </m:f>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den>
                      </m:f>
                    </m:oMath>
                  </m:oMathPara>
                </a14:m>
                <a:endParaRPr lang="en-US" altLang="pt-BR" sz="2800" i="1">
                  <a:latin typeface="Cambria Math" panose="02040503050406030204" pitchFamily="18" charset="0"/>
                  <a:cs typeface="Cambria Math" panose="02040503050406030204" pitchFamily="18" charset="0"/>
                </a:endParaRPr>
              </a:p>
              <a:p>
                <a:pPr indent="0" algn="ctr" fontAlgn="auto">
                  <a:lnSpc>
                    <a:spcPct val="150000"/>
                  </a:lnSpc>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𝐶𝐵</m:t>
                              </m:r>
                            </m:sub>
                          </m:sSub>
                        </m:den>
                      </m:f>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𝐶𝐵</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𝑃𝑅𝑒𝑐</m:t>
                          </m:r>
                        </m:sub>
                      </m:sSub>
                      <m:f>
                        <m:fPr>
                          <m:ctrlPr>
                            <a:rPr 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𝐵𝐶</m:t>
                              </m:r>
                            </m:sub>
                          </m:sSub>
                        </m:den>
                      </m:f>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den>
                      </m:f>
                    </m:oMath>
                  </m:oMathPara>
                </a14:m>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340360" y="464820"/>
                <a:ext cx="11510645" cy="581850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475615" y="699770"/>
                <a:ext cx="11240770" cy="538797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Vimos anteriormente que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den>
                      </m:f>
                      <m:f>
                        <m:fPr>
                          <m:ctrlPr>
                            <a:rPr lang="pt-BR" sz="2800" b="0" i="1" smtClean="0">
                              <a:latin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num>
                        <m:den>
                          <m:r>
                            <a:rPr lang="en-US" altLang="pt-BR" sz="2800" b="0" i="1" smtClean="0">
                              <a:latin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𝐶𝐵</m:t>
                              </m:r>
                            </m:sub>
                          </m:sSub>
                        </m:den>
                      </m:f>
                      <m:r>
                        <a:rPr lang="en-US" altLang="pt-BR" sz="2800" b="0" i="1" smtClean="0">
                          <a:latin typeface="Cambria Math" panose="02040503050406030204" pitchFamily="18" charset="0"/>
                          <a:ea typeface="MS Mincho" charset="0"/>
                          <a:cs typeface="Cambria Math" panose="02040503050406030204" pitchFamily="18" charset="0"/>
                        </a:rPr>
                        <m:t>≈</m:t>
                      </m:r>
                      <m:r>
                        <a:rPr lang="en-US" altLang="pt-BR" sz="2800" b="0" i="1" smtClean="0">
                          <a:latin typeface="Cambria Math" panose="02040503050406030204" pitchFamily="18" charset="0"/>
                          <a:cs typeface="Cambria Math" panose="02040503050406030204" pitchFamily="18" charset="0"/>
                        </a:rPr>
                        <m:t>𝑐𝑜𝑛𝑠𝑡</m:t>
                      </m:r>
                      <m:r>
                        <a:rPr lang="en-US" altLang="pt-BR" sz="2800" b="0" i="1" smtClean="0">
                          <a:latin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𝐴</m:t>
                              </m:r>
                            </m:sub>
                          </m:sSub>
                        </m:den>
                      </m:f>
                    </m:oMath>
                  </m:oMathPara>
                </a14:m>
                <a:endParaRPr lang="en-US" altLang="pt-BR" sz="2800" b="0" i="1" smtClean="0">
                  <a:latin typeface="Cambria Math" panose="02040503050406030204" pitchFamily="18" charset="0"/>
                  <a:cs typeface="Cambria Math" panose="02040503050406030204" pitchFamily="18" charset="0"/>
                </a:endParaRPr>
              </a:p>
              <a:p>
                <a:pPr indent="0" algn="l">
                  <a:spcBef>
                    <a:spcPts val="600"/>
                  </a:spcBef>
                  <a:spcAft>
                    <a:spcPts val="600"/>
                  </a:spcAft>
                  <a:buFont typeface="+mj-lt"/>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 fim teremos que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𝐶𝐵</m:t>
                              </m:r>
                            </m:sub>
                          </m:sSub>
                        </m:den>
                      </m:f>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𝐶𝐵</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𝑃𝑅𝑒𝑐</m:t>
                          </m:r>
                        </m:sub>
                      </m:sSub>
                      <m:f>
                        <m:fPr>
                          <m:ctrlPr>
                            <a:rPr 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𝐵𝐶</m:t>
                              </m:r>
                            </m:sub>
                          </m:sSub>
                        </m:den>
                      </m:f>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den>
                      </m:f>
                      <m:r>
                        <a:rPr lang="en-US" altLang="pt-BR" sz="2800" b="0" i="1" smtClean="0">
                          <a:latin typeface="Cambria Math" panose="02040503050406030204" pitchFamily="18" charset="0"/>
                          <a:ea typeface="Cambria Math" panose="02040503050406030204" pitchFamily="18" charset="0"/>
                          <a:sym typeface="Symbol" panose="05050102010706020507"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𝑃𝑅𝑒𝑐</m:t>
                              </m:r>
                            </m:sub>
                          </m:sSub>
                        </m:num>
                        <m:den>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𝐴</m:t>
                              </m:r>
                            </m:sub>
                          </m:sSub>
                        </m:den>
                      </m:f>
                    </m:oMath>
                  </m:oMathPara>
                </a14:m>
                <a:endPar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definimos o resistor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num>
                        <m:den>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𝑷𝑹𝒆𝒄</m:t>
                              </m:r>
                            </m:sub>
                          </m:sSub>
                        </m:den>
                      </m:f>
                    </m:oMath>
                  </m:oMathPara>
                </a14:m>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475615" y="699770"/>
                <a:ext cx="11240770" cy="538797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865401" y="809650"/>
                <a:ext cx="11088300" cy="164208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800"/>
                  </a:spcAft>
                  <a:buNone/>
                </a:pPr>
                <a:r>
                  <a:rPr lang="pt-BR" b="1" dirty="0" smtClean="0">
                    <a:solidFill>
                      <a:srgbClr val="C00000"/>
                    </a:solidFill>
                    <a:latin typeface="Comic Sans MS" panose="030F0702030302020204" pitchFamily="66" charset="0"/>
                  </a:rPr>
                  <a:t>Solução completa</a:t>
                </a:r>
                <a:endParaRPr lang="pt-BR" b="1" dirty="0" smtClean="0">
                  <a:solidFill>
                    <a:srgbClr val="C00000"/>
                  </a:solidFill>
                  <a:latin typeface="Comic Sans MS" panose="030F0702030302020204" pitchFamily="66" charset="0"/>
                </a:endParaRPr>
              </a:p>
              <a:p>
                <a:pPr marL="0" indent="0">
                  <a:buNone/>
                </a:pPr>
                <a14:m>
                  <m:oMathPara xmlns:m="http://schemas.openxmlformats.org/officeDocument/2006/math">
                    <m:oMathParaPr>
                      <m:jc m:val="centerGroup"/>
                    </m:oMathParaPr>
                    <m:oMath xmlns:m="http://schemas.openxmlformats.org/officeDocument/2006/math">
                      <m:sSub>
                        <m:sSubPr>
                          <m:ctrlPr>
                            <a:rPr lang="pt-BR" b="0" i="1" smtClean="0">
                              <a:latin typeface="Cambria Math" panose="02040503050406030204" pitchFamily="18" charset="0"/>
                            </a:rPr>
                          </m:ctrlPr>
                        </m:sSubPr>
                        <m:e>
                          <m:r>
                            <a:rPr lang="pt-BR" b="0" i="1" smtClean="0">
                              <a:latin typeface="Cambria Math" panose="02040503050406030204" pitchFamily="18" charset="0"/>
                            </a:rPr>
                            <m:t>𝑉</m:t>
                          </m:r>
                        </m:e>
                        <m:sub>
                          <m:r>
                            <a:rPr lang="pt-BR" b="0" i="1" smtClean="0">
                              <a:latin typeface="Cambria Math" panose="02040503050406030204" pitchFamily="18" charset="0"/>
                            </a:rPr>
                            <m:t>0</m:t>
                          </m:r>
                        </m:sub>
                      </m:sSub>
                      <m:r>
                        <a:rPr lang="pt-BR" b="0" i="1" smtClean="0">
                          <a:latin typeface="Cambria Math" panose="02040503050406030204" pitchFamily="18" charset="0"/>
                        </a:rPr>
                        <m:t>(</m:t>
                      </m:r>
                      <m:r>
                        <a:rPr lang="pt-BR" b="0" i="1" smtClean="0">
                          <a:latin typeface="Cambria Math" panose="02040503050406030204" pitchFamily="18" charset="0"/>
                        </a:rPr>
                        <m:t>𝑡</m:t>
                      </m:r>
                      <m:r>
                        <a:rPr lang="pt-BR" b="0" i="1" smtClean="0">
                          <a:latin typeface="Cambria Math" panose="02040503050406030204" pitchFamily="18" charset="0"/>
                        </a:rPr>
                        <m:t>)=</m:t>
                      </m:r>
                      <m:sSub>
                        <m:sSubPr>
                          <m:ctrlPr>
                            <a:rPr lang="pt-BR" b="0" i="1" smtClean="0">
                              <a:latin typeface="Cambria Math" panose="02040503050406030204" pitchFamily="18" charset="0"/>
                            </a:rPr>
                          </m:ctrlPr>
                        </m:sSubPr>
                        <m:e>
                          <m:r>
                            <a:rPr lang="pt-BR" i="1">
                              <a:latin typeface="Cambria Math" panose="02040503050406030204" pitchFamily="18" charset="0"/>
                              <a:ea typeface="Cambria Math" panose="02040503050406030204" pitchFamily="18" charset="0"/>
                            </a:rPr>
                            <m:t>∆(</m:t>
                          </m:r>
                          <m:r>
                            <a:rPr lang="pt-BR" i="1">
                              <a:latin typeface="Cambria Math" panose="02040503050406030204" pitchFamily="18" charset="0"/>
                              <a:ea typeface="Cambria Math" panose="02040503050406030204" pitchFamily="18" charset="0"/>
                            </a:rPr>
                            <m:t>ℎ</m:t>
                          </m:r>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𝑡</m:t>
                              </m:r>
                            </m:e>
                          </m:d>
                          <m:r>
                            <a:rPr lang="pt-BR" i="1">
                              <a:latin typeface="Cambria Math" panose="02040503050406030204" pitchFamily="18" charset="0"/>
                              <a:ea typeface="Cambria Math" panose="02040503050406030204" pitchFamily="18" charset="0"/>
                            </a:rPr>
                            <m:t>−</m:t>
                          </m:r>
                          <m:r>
                            <a:rPr lang="pt-BR" i="1">
                              <a:latin typeface="Cambria Math" panose="02040503050406030204" pitchFamily="18" charset="0"/>
                              <a:ea typeface="Cambria Math" panose="02040503050406030204" pitchFamily="18" charset="0"/>
                            </a:rPr>
                            <m:t>ℎ</m:t>
                          </m:r>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𝑡</m:t>
                              </m:r>
                            </m:e>
                          </m:d>
                          <m:sSup>
                            <m:sSupPr>
                              <m:ctrlPr>
                                <a:rPr lang="pt-BR" i="1">
                                  <a:latin typeface="Cambria Math" panose="02040503050406030204" pitchFamily="18" charset="0"/>
                                </a:rPr>
                              </m:ctrlPr>
                            </m:sSupPr>
                            <m:e>
                              <m:r>
                                <a:rPr lang="pt-BR" i="1">
                                  <a:latin typeface="Cambria Math" panose="02040503050406030204" pitchFamily="18" charset="0"/>
                                </a:rPr>
                                <m:t>𝑒</m:t>
                              </m:r>
                            </m:e>
                            <m:sup>
                              <m:f>
                                <m:fPr>
                                  <m:type m:val="skw"/>
                                  <m:ctrlPr>
                                    <a:rPr lang="pt-BR" i="1">
                                      <a:latin typeface="Cambria Math" panose="02040503050406030204" pitchFamily="18" charset="0"/>
                                    </a:rPr>
                                  </m:ctrlPr>
                                </m:fPr>
                                <m:num>
                                  <m:r>
                                    <a:rPr lang="pt-BR" i="1">
                                      <a:latin typeface="Cambria Math" panose="02040503050406030204" pitchFamily="18" charset="0"/>
                                    </a:rPr>
                                    <m:t>−</m:t>
                                  </m:r>
                                  <m:r>
                                    <a:rPr lang="pt-BR" i="1">
                                      <a:latin typeface="Cambria Math" panose="02040503050406030204" pitchFamily="18" charset="0"/>
                                    </a:rPr>
                                    <m:t>𝑡</m:t>
                                  </m:r>
                                </m:num>
                                <m:den>
                                  <m:r>
                                    <a:rPr lang="pt-BR" i="1">
                                      <a:latin typeface="Cambria Math" panose="02040503050406030204" pitchFamily="18" charset="0"/>
                                    </a:rPr>
                                    <m:t>𝑅𝐶</m:t>
                                  </m:r>
                                </m:den>
                              </m:f>
                            </m:sup>
                          </m:sSup>
                          <m:r>
                            <m:rPr>
                              <m:nor/>
                            </m:rPr>
                            <a:rPr lang="pt-BR" dirty="0">
                              <a:latin typeface="Cambria Math" panose="02040503050406030204" pitchFamily="18" charset="0"/>
                            </a:rPr>
                            <m:t>) </m:t>
                          </m:r>
                          <m:r>
                            <a:rPr lang="pt-BR" b="0" i="1" dirty="0" smtClean="0">
                              <a:latin typeface="Cambria Math" panose="02040503050406030204" pitchFamily="18" charset="0"/>
                            </a:rPr>
                            <m:t>+</m:t>
                          </m:r>
                          <m:r>
                            <a:rPr lang="pt-BR" b="0" i="1" dirty="0" smtClean="0">
                              <a:latin typeface="Cambria Math" panose="02040503050406030204" pitchFamily="18" charset="0"/>
                            </a:rPr>
                            <m:t>ℎ</m:t>
                          </m:r>
                          <m:r>
                            <a:rPr lang="pt-BR" b="0" i="1" dirty="0" smtClean="0">
                              <a:latin typeface="Cambria Math" panose="02040503050406030204" pitchFamily="18" charset="0"/>
                            </a:rPr>
                            <m:t>(</m:t>
                          </m:r>
                          <m:r>
                            <a:rPr lang="pt-BR" b="0" i="1" dirty="0" smtClean="0">
                              <a:latin typeface="Cambria Math" panose="02040503050406030204" pitchFamily="18" charset="0"/>
                            </a:rPr>
                            <m:t>𝑡</m:t>
                          </m:r>
                          <m:r>
                            <a:rPr lang="pt-BR" b="0" i="1" dirty="0" smtClean="0">
                              <a:latin typeface="Cambria Math" panose="02040503050406030204" pitchFamily="18" charset="0"/>
                            </a:rPr>
                            <m:t>)</m:t>
                          </m:r>
                          <m:r>
                            <a:rPr lang="pt-BR" b="0" i="1" smtClean="0">
                              <a:latin typeface="Cambria Math" panose="02040503050406030204" pitchFamily="18" charset="0"/>
                            </a:rPr>
                            <m:t>𝑉</m:t>
                          </m:r>
                        </m:e>
                        <m:sub>
                          <m:r>
                            <a:rPr lang="pt-BR" b="0" i="1" smtClean="0">
                              <a:latin typeface="Cambria Math" panose="02040503050406030204" pitchFamily="18" charset="0"/>
                            </a:rPr>
                            <m:t>0</m:t>
                          </m:r>
                        </m:sub>
                      </m:sSub>
                      <m:d>
                        <m:dPr>
                          <m:ctrlPr>
                            <a:rPr lang="pt-BR" b="0" i="1" smtClean="0">
                              <a:latin typeface="Cambria Math" panose="02040503050406030204" pitchFamily="18" charset="0"/>
                            </a:rPr>
                          </m:ctrlPr>
                        </m:dPr>
                        <m:e>
                          <m:r>
                            <a:rPr lang="pt-BR" b="0" i="1" smtClean="0">
                              <a:latin typeface="Cambria Math" panose="02040503050406030204" pitchFamily="18" charset="0"/>
                            </a:rPr>
                            <m:t>0</m:t>
                          </m:r>
                          <m:r>
                            <a:rPr lang="pt-BR" b="0" i="1" smtClean="0">
                              <a:latin typeface="Cambria Math" panose="02040503050406030204" pitchFamily="18" charset="0"/>
                            </a:rPr>
                            <m:t>−</m:t>
                          </m:r>
                        </m:e>
                      </m:d>
                      <m:sSup>
                        <m:sSupPr>
                          <m:ctrlPr>
                            <a:rPr lang="pt-BR" b="0" i="1" smtClean="0">
                              <a:latin typeface="Cambria Math" panose="02040503050406030204" pitchFamily="18" charset="0"/>
                            </a:rPr>
                          </m:ctrlPr>
                        </m:sSupPr>
                        <m:e>
                          <m:r>
                            <a:rPr lang="pt-BR" b="0" i="1" smtClean="0">
                              <a:latin typeface="Cambria Math" panose="02040503050406030204" pitchFamily="18" charset="0"/>
                            </a:rPr>
                            <m:t>𝑒</m:t>
                          </m:r>
                        </m:e>
                        <m:sup>
                          <m:f>
                            <m:fPr>
                              <m:type m:val="skw"/>
                              <m:ctrlPr>
                                <a:rPr lang="pt-BR" b="0" i="1" smtClean="0">
                                  <a:latin typeface="Cambria Math" panose="02040503050406030204" pitchFamily="18" charset="0"/>
                                </a:rPr>
                              </m:ctrlPr>
                            </m:fPr>
                            <m:num>
                              <m:r>
                                <a:rPr lang="pt-BR" b="0" i="1" smtClean="0">
                                  <a:latin typeface="Cambria Math" panose="02040503050406030204" pitchFamily="18" charset="0"/>
                                </a:rPr>
                                <m:t>−</m:t>
                              </m:r>
                              <m:r>
                                <a:rPr lang="pt-BR" b="0" i="1" smtClean="0">
                                  <a:latin typeface="Cambria Math" panose="02040503050406030204" pitchFamily="18" charset="0"/>
                                </a:rPr>
                                <m:t>𝑡</m:t>
                              </m:r>
                            </m:num>
                            <m:den>
                              <m:r>
                                <a:rPr lang="pt-BR" b="0" i="1" smtClean="0">
                                  <a:latin typeface="Cambria Math" panose="02040503050406030204" pitchFamily="18" charset="0"/>
                                </a:rPr>
                                <m:t>𝑅𝐶</m:t>
                              </m:r>
                            </m:den>
                          </m:f>
                        </m:sup>
                      </m:sSup>
                    </m:oMath>
                  </m:oMathPara>
                </a14:m>
                <a:endParaRPr lang="pt-BR" sz="2400" dirty="0" smtClean="0">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865401" y="809650"/>
                <a:ext cx="11088300" cy="1642081"/>
              </a:xfrm>
              <a:prstGeom prst="rect">
                <a:avLst/>
              </a:prstGeom>
              <a:blipFill rotWithShape="1">
                <a:blip r:embed="rId1"/>
                <a:stretch>
                  <a:fillRect l="-5" t="-1471" r="4" b="38"/>
                </a:stretch>
              </a:blipFill>
            </p:spPr>
            <p:txBody>
              <a:bodyPr/>
              <a:lstStyle/>
              <a:p>
                <a:r>
                  <a:rPr lang="pt-BR" altLang="en-US">
                    <a:noFill/>
                  </a:rPr>
                  <a:t> </a:t>
                </a:r>
              </a:p>
            </p:txBody>
          </p:sp>
        </mc:Fallback>
      </mc:AlternateContent>
      <p:sp>
        <p:nvSpPr>
          <p:cNvPr id="4" name="CaixaDeTexto 3"/>
          <p:cNvSpPr txBox="1"/>
          <p:nvPr/>
        </p:nvSpPr>
        <p:spPr>
          <a:xfrm>
            <a:off x="4472686" y="2532104"/>
            <a:ext cx="1936865" cy="707886"/>
          </a:xfrm>
          <a:prstGeom prst="rect">
            <a:avLst/>
          </a:prstGeom>
          <a:noFill/>
        </p:spPr>
        <p:txBody>
          <a:bodyPr wrap="square" rtlCol="0">
            <a:spAutoFit/>
          </a:bodyPr>
          <a:lstStyle/>
          <a:p>
            <a:r>
              <a:rPr lang="pt-BR" sz="2000" dirty="0" smtClean="0">
                <a:latin typeface="Comic Sans MS" panose="030F0702030302020204" pitchFamily="66" charset="0"/>
              </a:rPr>
              <a:t>Resposta para estado zero</a:t>
            </a:r>
            <a:endParaRPr lang="pt-BR" sz="2000" dirty="0">
              <a:latin typeface="Comic Sans MS" panose="030F0702030302020204" pitchFamily="66" charset="0"/>
            </a:endParaRPr>
          </a:p>
        </p:txBody>
      </p:sp>
      <p:sp>
        <p:nvSpPr>
          <p:cNvPr id="5" name="CaixaDeTexto 4"/>
          <p:cNvSpPr txBox="1"/>
          <p:nvPr/>
        </p:nvSpPr>
        <p:spPr>
          <a:xfrm>
            <a:off x="7559041" y="2532104"/>
            <a:ext cx="1936865" cy="707886"/>
          </a:xfrm>
          <a:prstGeom prst="rect">
            <a:avLst/>
          </a:prstGeom>
          <a:noFill/>
        </p:spPr>
        <p:txBody>
          <a:bodyPr wrap="square" rtlCol="0">
            <a:spAutoFit/>
          </a:bodyPr>
          <a:lstStyle/>
          <a:p>
            <a:r>
              <a:rPr lang="pt-BR" sz="2000" dirty="0" smtClean="0">
                <a:latin typeface="Comic Sans MS" panose="030F0702030302020204" pitchFamily="66" charset="0"/>
              </a:rPr>
              <a:t>Resposta para entrada zero</a:t>
            </a:r>
            <a:endParaRPr lang="pt-BR" sz="2000" dirty="0">
              <a:latin typeface="Comic Sans MS" panose="030F0702030302020204" pitchFamily="66" charset="0"/>
            </a:endParaRPr>
          </a:p>
        </p:txBody>
      </p:sp>
      <p:cxnSp>
        <p:nvCxnSpPr>
          <p:cNvPr id="6" name="Conector de Seta Reta 5"/>
          <p:cNvCxnSpPr/>
          <p:nvPr/>
        </p:nvCxnSpPr>
        <p:spPr>
          <a:xfrm>
            <a:off x="3718560" y="3715790"/>
            <a:ext cx="0" cy="2394065"/>
          </a:xfrm>
          <a:prstGeom prst="straightConnector1">
            <a:avLst/>
          </a:prstGeom>
          <a:ln w="9525">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7" name="Conector de Seta Reta 6"/>
          <p:cNvCxnSpPr/>
          <p:nvPr/>
        </p:nvCxnSpPr>
        <p:spPr>
          <a:xfrm flipV="1">
            <a:off x="3236421" y="5860473"/>
            <a:ext cx="3981797"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6932483" y="5860473"/>
            <a:ext cx="261610" cy="369332"/>
          </a:xfrm>
          <a:prstGeom prst="rect">
            <a:avLst/>
          </a:prstGeom>
          <a:noFill/>
        </p:spPr>
        <p:txBody>
          <a:bodyPr wrap="none" rtlCol="0">
            <a:spAutoFit/>
          </a:bodyPr>
          <a:lstStyle/>
          <a:p>
            <a:r>
              <a:rPr lang="pt-BR" dirty="0" smtClean="0"/>
              <a:t>t</a:t>
            </a:r>
            <a:endParaRPr lang="pt-BR" dirty="0"/>
          </a:p>
        </p:txBody>
      </p:sp>
      <mc:AlternateContent xmlns:mc="http://schemas.openxmlformats.org/markup-compatibility/2006">
        <mc:Choice xmlns:a14="http://schemas.microsoft.com/office/drawing/2010/main" Requires="a14">
          <p:sp>
            <p:nvSpPr>
              <p:cNvPr id="10" name="CaixaDeTexto 9"/>
              <p:cNvSpPr txBox="1"/>
              <p:nvPr/>
            </p:nvSpPr>
            <p:spPr>
              <a:xfrm>
                <a:off x="3386761" y="4163818"/>
                <a:ext cx="375424" cy="369332"/>
              </a:xfrm>
              <a:prstGeom prst="rect">
                <a:avLst/>
              </a:prstGeom>
              <a:noFill/>
            </p:spPr>
            <p:txBody>
              <a:bodyPr wrap="none" rtlCol="0">
                <a:spAutoFit/>
              </a:bodyPr>
              <a:lstStyle/>
              <a:p>
                <a14:m>
                  <m:oMathPara xmlns:m="http://schemas.openxmlformats.org/officeDocument/2006/math">
                    <m:oMathParaPr>
                      <m:jc m:val="centerGroup"/>
                    </m:oMathParaPr>
                    <m:oMath xmlns:m="http://schemas.openxmlformats.org/officeDocument/2006/math">
                      <m:r>
                        <a:rPr lang="pt-BR" i="1">
                          <a:latin typeface="Cambria Math" panose="02040503050406030204" pitchFamily="18" charset="0"/>
                          <a:ea typeface="Cambria Math" panose="02040503050406030204" pitchFamily="18" charset="0"/>
                        </a:rPr>
                        <m:t>∆</m:t>
                      </m:r>
                    </m:oMath>
                  </m:oMathPara>
                </a14:m>
                <a:endParaRPr lang="pt-BR" dirty="0"/>
              </a:p>
            </p:txBody>
          </p:sp>
        </mc:Choice>
        <mc:Fallback>
          <p:sp>
            <p:nvSpPr>
              <p:cNvPr id="10" name="CaixaDeTexto 9"/>
              <p:cNvSpPr txBox="1">
                <a:spLocks noRot="1" noChangeAspect="1" noMove="1" noResize="1" noEditPoints="1" noAdjustHandles="1" noChangeArrowheads="1" noChangeShapeType="1" noTextEdit="1"/>
              </p:cNvSpPr>
              <p:nvPr/>
            </p:nvSpPr>
            <p:spPr>
              <a:xfrm>
                <a:off x="3386761" y="4163818"/>
                <a:ext cx="375424" cy="369332"/>
              </a:xfrm>
              <a:prstGeom prst="rect">
                <a:avLst/>
              </a:prstGeom>
              <a:blipFill rotWithShape="1">
                <a:blip r:embed="rId2"/>
                <a:stretch>
                  <a:fillRect l="-82" t="-33" r="119" b="141"/>
                </a:stretch>
              </a:blipFill>
            </p:spPr>
            <p:txBody>
              <a:bodyPr/>
              <a:lstStyle/>
              <a:p>
                <a:r>
                  <a:rPr lang="pt-BR" altLang="en-US">
                    <a:noFill/>
                  </a:rPr>
                  <a:t> </a:t>
                </a:r>
              </a:p>
            </p:txBody>
          </p:sp>
        </mc:Fallback>
      </mc:AlternateContent>
      <p:sp>
        <p:nvSpPr>
          <p:cNvPr id="11" name="Forma livre 10"/>
          <p:cNvSpPr/>
          <p:nvPr/>
        </p:nvSpPr>
        <p:spPr>
          <a:xfrm>
            <a:off x="3715789" y="5088348"/>
            <a:ext cx="3150523" cy="756458"/>
          </a:xfrm>
          <a:custGeom>
            <a:avLst/>
            <a:gdLst>
              <a:gd name="connsiteX0" fmla="*/ 0 w 3150523"/>
              <a:gd name="connsiteY0" fmla="*/ 0 h 731520"/>
              <a:gd name="connsiteX1" fmla="*/ 299258 w 3150523"/>
              <a:gd name="connsiteY1" fmla="*/ 241069 h 731520"/>
              <a:gd name="connsiteX2" fmla="*/ 897774 w 3150523"/>
              <a:gd name="connsiteY2" fmla="*/ 490451 h 731520"/>
              <a:gd name="connsiteX3" fmla="*/ 1587731 w 3150523"/>
              <a:gd name="connsiteY3" fmla="*/ 606829 h 731520"/>
              <a:gd name="connsiteX4" fmla="*/ 2601883 w 3150523"/>
              <a:gd name="connsiteY4" fmla="*/ 706582 h 731520"/>
              <a:gd name="connsiteX5" fmla="*/ 3150523 w 3150523"/>
              <a:gd name="connsiteY5" fmla="*/ 731520 h 73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50523" h="731520">
                <a:moveTo>
                  <a:pt x="0" y="0"/>
                </a:moveTo>
                <a:cubicBezTo>
                  <a:pt x="74814" y="79663"/>
                  <a:pt x="149629" y="159327"/>
                  <a:pt x="299258" y="241069"/>
                </a:cubicBezTo>
                <a:cubicBezTo>
                  <a:pt x="448887" y="322811"/>
                  <a:pt x="683029" y="429491"/>
                  <a:pt x="897774" y="490451"/>
                </a:cubicBezTo>
                <a:cubicBezTo>
                  <a:pt x="1112519" y="551411"/>
                  <a:pt x="1303713" y="570807"/>
                  <a:pt x="1587731" y="606829"/>
                </a:cubicBezTo>
                <a:cubicBezTo>
                  <a:pt x="1871749" y="642851"/>
                  <a:pt x="2341418" y="685800"/>
                  <a:pt x="2601883" y="706582"/>
                </a:cubicBezTo>
                <a:cubicBezTo>
                  <a:pt x="2862348" y="727364"/>
                  <a:pt x="3006435" y="729442"/>
                  <a:pt x="3150523" y="731520"/>
                </a:cubicBezTo>
              </a:path>
            </a:pathLst>
          </a:cu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Forma livre 11"/>
          <p:cNvSpPr/>
          <p:nvPr/>
        </p:nvSpPr>
        <p:spPr>
          <a:xfrm>
            <a:off x="3715789" y="4460736"/>
            <a:ext cx="3502429" cy="1383111"/>
          </a:xfrm>
          <a:custGeom>
            <a:avLst/>
            <a:gdLst>
              <a:gd name="connsiteX0" fmla="*/ 0 w 3275215"/>
              <a:gd name="connsiteY0" fmla="*/ 1383111 h 1383111"/>
              <a:gd name="connsiteX1" fmla="*/ 99753 w 3275215"/>
              <a:gd name="connsiteY1" fmla="*/ 1092166 h 1383111"/>
              <a:gd name="connsiteX2" fmla="*/ 357447 w 3275215"/>
              <a:gd name="connsiteY2" fmla="*/ 668217 h 1383111"/>
              <a:gd name="connsiteX3" fmla="*/ 889462 w 3275215"/>
              <a:gd name="connsiteY3" fmla="*/ 302457 h 1383111"/>
              <a:gd name="connsiteX4" fmla="*/ 1512916 w 3275215"/>
              <a:gd name="connsiteY4" fmla="*/ 102951 h 1383111"/>
              <a:gd name="connsiteX5" fmla="*/ 2269375 w 3275215"/>
              <a:gd name="connsiteY5" fmla="*/ 36449 h 1383111"/>
              <a:gd name="connsiteX6" fmla="*/ 2942706 w 3275215"/>
              <a:gd name="connsiteY6" fmla="*/ 3199 h 1383111"/>
              <a:gd name="connsiteX7" fmla="*/ 3275215 w 3275215"/>
              <a:gd name="connsiteY7" fmla="*/ 3199 h 138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5215" h="1383111">
                <a:moveTo>
                  <a:pt x="0" y="1383111"/>
                </a:moveTo>
                <a:cubicBezTo>
                  <a:pt x="20089" y="1297213"/>
                  <a:pt x="40179" y="1211315"/>
                  <a:pt x="99753" y="1092166"/>
                </a:cubicBezTo>
                <a:cubicBezTo>
                  <a:pt x="159327" y="973017"/>
                  <a:pt x="225829" y="799835"/>
                  <a:pt x="357447" y="668217"/>
                </a:cubicBezTo>
                <a:cubicBezTo>
                  <a:pt x="489065" y="536599"/>
                  <a:pt x="696884" y="396668"/>
                  <a:pt x="889462" y="302457"/>
                </a:cubicBezTo>
                <a:cubicBezTo>
                  <a:pt x="1082040" y="208246"/>
                  <a:pt x="1282931" y="147286"/>
                  <a:pt x="1512916" y="102951"/>
                </a:cubicBezTo>
                <a:cubicBezTo>
                  <a:pt x="1742901" y="58616"/>
                  <a:pt x="2031077" y="53074"/>
                  <a:pt x="2269375" y="36449"/>
                </a:cubicBezTo>
                <a:cubicBezTo>
                  <a:pt x="2507673" y="19824"/>
                  <a:pt x="2775066" y="8741"/>
                  <a:pt x="2942706" y="3199"/>
                </a:cubicBezTo>
                <a:cubicBezTo>
                  <a:pt x="3110346" y="-2343"/>
                  <a:pt x="3192780" y="428"/>
                  <a:pt x="3275215" y="3199"/>
                </a:cubicBezTo>
              </a:path>
            </a:pathLst>
          </a:cu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4" name="Conector Reto 13"/>
          <p:cNvCxnSpPr/>
          <p:nvPr/>
        </p:nvCxnSpPr>
        <p:spPr>
          <a:xfrm>
            <a:off x="3574473" y="4460736"/>
            <a:ext cx="4059383" cy="0"/>
          </a:xfrm>
          <a:prstGeom prst="line">
            <a:avLst/>
          </a:prstGeom>
          <a:ln w="12700">
            <a:solidFill>
              <a:srgbClr val="C00000"/>
            </a:solidFill>
            <a:prstDash val="dashDot"/>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6" name="CaixaDeTexto 15"/>
              <p:cNvSpPr txBox="1"/>
              <p:nvPr/>
            </p:nvSpPr>
            <p:spPr>
              <a:xfrm>
                <a:off x="2887759" y="4838967"/>
                <a:ext cx="952247" cy="369332"/>
              </a:xfrm>
              <a:prstGeom prst="rect">
                <a:avLst/>
              </a:prstGeom>
              <a:noFill/>
            </p:spPr>
            <p:txBody>
              <a:bodyPr wrap="none" rtlCol="0">
                <a:spAutoFit/>
              </a:bodyPr>
              <a:lstStyle/>
              <a:p>
                <a14:m>
                  <m:oMathPara xmlns:m="http://schemas.openxmlformats.org/officeDocument/2006/math">
                    <m:oMathParaPr>
                      <m:jc m:val="centerGroup"/>
                    </m:oMathParaPr>
                    <m:oMath xmlns:m="http://schemas.openxmlformats.org/officeDocument/2006/math">
                      <m:sSub>
                        <m:sSubPr>
                          <m:ctrlPr>
                            <a:rPr lang="pt-BR" b="0" i="1" smtClean="0">
                              <a:latin typeface="Cambria Math" panose="02040503050406030204" pitchFamily="18" charset="0"/>
                            </a:rPr>
                          </m:ctrlPr>
                        </m:sSubPr>
                        <m:e>
                          <m:r>
                            <a:rPr lang="pt-BR" b="0" i="1" smtClean="0">
                              <a:latin typeface="Cambria Math" panose="02040503050406030204" pitchFamily="18" charset="0"/>
                            </a:rPr>
                            <m:t>𝑉</m:t>
                          </m:r>
                        </m:e>
                        <m:sub>
                          <m:r>
                            <a:rPr lang="pt-BR" b="0" i="1" smtClean="0">
                              <a:latin typeface="Cambria Math" panose="02040503050406030204" pitchFamily="18" charset="0"/>
                            </a:rPr>
                            <m:t>0</m:t>
                          </m:r>
                        </m:sub>
                      </m:sSub>
                      <m:r>
                        <a:rPr lang="pt-BR" b="0" i="1" smtClean="0">
                          <a:latin typeface="Cambria Math" panose="02040503050406030204" pitchFamily="18" charset="0"/>
                        </a:rPr>
                        <m:t>(</m:t>
                      </m:r>
                      <m:r>
                        <a:rPr lang="pt-BR" b="0" i="1" smtClean="0">
                          <a:latin typeface="Cambria Math" panose="02040503050406030204" pitchFamily="18" charset="0"/>
                        </a:rPr>
                        <m:t>0</m:t>
                      </m:r>
                      <m:r>
                        <a:rPr lang="pt-BR" b="0" i="1" smtClean="0">
                          <a:latin typeface="Cambria Math" panose="02040503050406030204" pitchFamily="18" charset="0"/>
                        </a:rPr>
                        <m:t>−)</m:t>
                      </m:r>
                    </m:oMath>
                  </m:oMathPara>
                </a14:m>
                <a:endParaRPr lang="pt-BR" dirty="0"/>
              </a:p>
            </p:txBody>
          </p:sp>
        </mc:Choice>
        <mc:Fallback>
          <p:sp>
            <p:nvSpPr>
              <p:cNvPr id="16" name="CaixaDeTexto 15"/>
              <p:cNvSpPr txBox="1">
                <a:spLocks noRot="1" noChangeAspect="1" noMove="1" noResize="1" noEditPoints="1" noAdjustHandles="1" noChangeArrowheads="1" noChangeShapeType="1" noTextEdit="1"/>
              </p:cNvSpPr>
              <p:nvPr/>
            </p:nvSpPr>
            <p:spPr>
              <a:xfrm>
                <a:off x="2887759" y="4838967"/>
                <a:ext cx="952247" cy="369332"/>
              </a:xfrm>
              <a:prstGeom prst="rect">
                <a:avLst/>
              </a:prstGeom>
              <a:blipFill rotWithShape="1">
                <a:blip r:embed="rId3"/>
                <a:stretch>
                  <a:fillRect l="-43" t="-72" r="17" b="8"/>
                </a:stretch>
              </a:blipFill>
            </p:spPr>
            <p:txBody>
              <a:bodyPr/>
              <a:lstStyle/>
              <a:p>
                <a:r>
                  <a:rPr lang="pt-BR" altLang="en-US">
                    <a:noFill/>
                  </a:rPr>
                  <a:t> </a:t>
                </a:r>
              </a:p>
            </p:txBody>
          </p:sp>
        </mc:Fallback>
      </mc:AlternateContent>
      <p:sp>
        <p:nvSpPr>
          <p:cNvPr id="17" name="Forma livre 16"/>
          <p:cNvSpPr/>
          <p:nvPr/>
        </p:nvSpPr>
        <p:spPr>
          <a:xfrm>
            <a:off x="4821293" y="3167149"/>
            <a:ext cx="307660" cy="1421476"/>
          </a:xfrm>
          <a:custGeom>
            <a:avLst/>
            <a:gdLst>
              <a:gd name="connsiteX0" fmla="*/ 307660 w 307660"/>
              <a:gd name="connsiteY0" fmla="*/ 0 h 1421476"/>
              <a:gd name="connsiteX1" fmla="*/ 89 w 307660"/>
              <a:gd name="connsiteY1" fmla="*/ 490451 h 1421476"/>
              <a:gd name="connsiteX2" fmla="*/ 274409 w 307660"/>
              <a:gd name="connsiteY2" fmla="*/ 1138844 h 1421476"/>
              <a:gd name="connsiteX3" fmla="*/ 149718 w 307660"/>
              <a:gd name="connsiteY3" fmla="*/ 1421476 h 1421476"/>
            </a:gdLst>
            <a:ahLst/>
            <a:cxnLst>
              <a:cxn ang="0">
                <a:pos x="connsiteX0" y="connsiteY0"/>
              </a:cxn>
              <a:cxn ang="0">
                <a:pos x="connsiteX1" y="connsiteY1"/>
              </a:cxn>
              <a:cxn ang="0">
                <a:pos x="connsiteX2" y="connsiteY2"/>
              </a:cxn>
              <a:cxn ang="0">
                <a:pos x="connsiteX3" y="connsiteY3"/>
              </a:cxn>
            </a:cxnLst>
            <a:rect l="l" t="t" r="r" b="b"/>
            <a:pathLst>
              <a:path w="307660" h="1421476">
                <a:moveTo>
                  <a:pt x="307660" y="0"/>
                </a:moveTo>
                <a:cubicBezTo>
                  <a:pt x="156645" y="150322"/>
                  <a:pt x="5631" y="300644"/>
                  <a:pt x="89" y="490451"/>
                </a:cubicBezTo>
                <a:cubicBezTo>
                  <a:pt x="-5453" y="680258"/>
                  <a:pt x="249471" y="983673"/>
                  <a:pt x="274409" y="1138844"/>
                </a:cubicBezTo>
                <a:cubicBezTo>
                  <a:pt x="299347" y="1294015"/>
                  <a:pt x="224532" y="1357745"/>
                  <a:pt x="149718" y="1421476"/>
                </a:cubicBezTo>
              </a:path>
            </a:pathLst>
          </a:custGeom>
          <a:noFill/>
          <a:ln w="9525">
            <a:solidFill>
              <a:schemeClr val="tx1"/>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Forma livre 17"/>
          <p:cNvSpPr/>
          <p:nvPr/>
        </p:nvSpPr>
        <p:spPr>
          <a:xfrm>
            <a:off x="6799810" y="3150523"/>
            <a:ext cx="1810789" cy="2593571"/>
          </a:xfrm>
          <a:custGeom>
            <a:avLst/>
            <a:gdLst>
              <a:gd name="connsiteX0" fmla="*/ 1463040 w 1463040"/>
              <a:gd name="connsiteY0" fmla="*/ 0 h 2543694"/>
              <a:gd name="connsiteX1" fmla="*/ 997527 w 1463040"/>
              <a:gd name="connsiteY1" fmla="*/ 864523 h 2543694"/>
              <a:gd name="connsiteX2" fmla="*/ 1371600 w 1463040"/>
              <a:gd name="connsiteY2" fmla="*/ 1695796 h 2543694"/>
              <a:gd name="connsiteX3" fmla="*/ 0 w 1463040"/>
              <a:gd name="connsiteY3" fmla="*/ 2543694 h 2543694"/>
            </a:gdLst>
            <a:ahLst/>
            <a:cxnLst>
              <a:cxn ang="0">
                <a:pos x="connsiteX0" y="connsiteY0"/>
              </a:cxn>
              <a:cxn ang="0">
                <a:pos x="connsiteX1" y="connsiteY1"/>
              </a:cxn>
              <a:cxn ang="0">
                <a:pos x="connsiteX2" y="connsiteY2"/>
              </a:cxn>
              <a:cxn ang="0">
                <a:pos x="connsiteX3" y="connsiteY3"/>
              </a:cxn>
            </a:cxnLst>
            <a:rect l="l" t="t" r="r" b="b"/>
            <a:pathLst>
              <a:path w="1463040" h="2543694">
                <a:moveTo>
                  <a:pt x="1463040" y="0"/>
                </a:moveTo>
                <a:cubicBezTo>
                  <a:pt x="1237903" y="290945"/>
                  <a:pt x="1012767" y="581890"/>
                  <a:pt x="997527" y="864523"/>
                </a:cubicBezTo>
                <a:cubicBezTo>
                  <a:pt x="982287" y="1147156"/>
                  <a:pt x="1537854" y="1415934"/>
                  <a:pt x="1371600" y="1695796"/>
                </a:cubicBezTo>
                <a:cubicBezTo>
                  <a:pt x="1205346" y="1975658"/>
                  <a:pt x="602673" y="2259676"/>
                  <a:pt x="0" y="2543694"/>
                </a:cubicBezTo>
              </a:path>
            </a:pathLst>
          </a:custGeom>
          <a:noFill/>
          <a:ln w="9525">
            <a:solidFill>
              <a:schemeClr val="tx1"/>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7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475615" y="530225"/>
                <a:ext cx="11240770" cy="5843270"/>
              </a:xfrm>
              <a:prstGeom prst="rect">
                <a:avLst/>
              </a:prstGeom>
              <a:noFill/>
            </p:spPr>
            <p:txBody>
              <a:bodyPr wrap="square" rtlCol="0">
                <a:spAutoFit/>
              </a:bodyPr>
              <a:lstStyle/>
              <a:p>
                <a:pPr indent="0" algn="ctr" fontAlgn="auto">
                  <a:spcBef>
                    <a:spcPts val="600"/>
                  </a:spcBef>
                  <a:spcAft>
                    <a:spcPts val="12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1200"/>
                  </a:spcAft>
                  <a:buFont typeface="+mj-lt"/>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avaliar a ordem de grandeza de r</a:t>
                </a:r>
                <a:r>
                  <a:rPr lang="pt-BR" altLang="en-US" sz="2800" baseline="-25000"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m </a:t>
                </a:r>
                <a:r>
                  <a:rPr lang="pt-BR" altLang="en-US" sz="2800"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 </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Temos que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1200"/>
                  </a:spcAft>
                  <a:buFont typeface="+mj-lt"/>
                  <a:buNone/>
                </a:pPr>
                <a14:m>
                  <m:oMathPara xmlns:m="http://schemas.openxmlformats.org/officeDocument/2006/math">
                    <m:oMathParaPr>
                      <m:jc m:val="centerGroup"/>
                    </m:oMathParaPr>
                    <m:oMath xmlns:m="http://schemas.openxmlformats.org/officeDocument/2006/math">
                      <m:sSub>
                        <m:sSubPr>
                          <m:ctrlP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smtClean="0">
                          <a:latin typeface="Cambria Math" panose="02040503050406030204" pitchFamily="18" charset="0"/>
                          <a:ea typeface="Cambria Math" panose="02040503050406030204" pitchFamily="18" charset="0"/>
                          <a:sym typeface="Symbol" panose="05050102010706020507" charset="0"/>
                        </a:rPr>
                        <m:t>=</m:t>
                      </m:r>
                      <m:f>
                        <m:f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num>
                        <m:den>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𝑷𝑹𝒆𝒄</m:t>
                              </m:r>
                            </m:sub>
                          </m:sSub>
                        </m:den>
                      </m:f>
                    </m:oMath>
                  </m:oMathPara>
                </a14:m>
                <a:endPar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fontAlgn="auto">
                  <a:spcBef>
                    <a:spcPts val="600"/>
                  </a:spcBef>
                  <a:spcAft>
                    <a:spcPts val="1200"/>
                  </a:spcAft>
                  <a:buFont typeface="+mj-lt"/>
                  <a:buNone/>
                </a:pPr>
                <a14:m>
                  <m:oMathPara xmlns:m="http://schemas.openxmlformats.org/officeDocument/2006/math">
                    <m:oMathParaPr>
                      <m:jc m:val="centerGroup"/>
                    </m:oMathParaPr>
                    <m:oMath xmlns:m="http://schemas.openxmlformats.org/officeDocument/2006/math">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en-US" sz="2800" b="1"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sym typeface="Symbol" panose="05050102010706020507" charset="0"/>
                            </a:rPr>
                            <m:t>𝑰</m:t>
                          </m:r>
                        </m:e>
                        <m:sub>
                          <m:r>
                            <a:rPr lang="en-US" altLang="pt-BR" sz="2800" b="1" i="1" smtClean="0">
                              <a:latin typeface="Cambria Math" panose="02040503050406030204" pitchFamily="18" charset="0"/>
                              <a:ea typeface="Cambria Math" panose="02040503050406030204" pitchFamily="18" charset="0"/>
                              <a:sym typeface="Symbol" panose="05050102010706020507" charset="0"/>
                            </a:rPr>
                            <m:t>𝑷</m:t>
                          </m:r>
                          <m:r>
                            <a:rPr lang="pt-BR" altLang="en-US" sz="2800" b="1" i="1" smtClean="0">
                              <a:latin typeface="Cambria Math" panose="02040503050406030204" pitchFamily="18" charset="0"/>
                              <a:ea typeface="Cambria Math" panose="02040503050406030204" pitchFamily="18" charset="0"/>
                              <a:sym typeface="Symbol" panose="05050102010706020507" charset="0"/>
                            </a:rPr>
                            <m:t>𝒏𝑬</m:t>
                          </m:r>
                        </m:sub>
                      </m:sSub>
                      <m:r>
                        <a:rPr lang="pt-BR" altLang="en-US" sz="2800" b="1"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1"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sym typeface="Symbol" panose="05050102010706020507" charset="0"/>
                            </a:rPr>
                            <m:t>𝑰</m:t>
                          </m:r>
                        </m:e>
                        <m:sub>
                          <m:r>
                            <a:rPr lang="en-US" altLang="pt-BR" sz="2800" b="1" i="1" smtClean="0">
                              <a:latin typeface="Cambria Math" panose="02040503050406030204" pitchFamily="18" charset="0"/>
                              <a:ea typeface="Cambria Math" panose="02040503050406030204" pitchFamily="18" charset="0"/>
                              <a:sym typeface="Symbol" panose="05050102010706020507" charset="0"/>
                            </a:rPr>
                            <m:t>𝑷</m:t>
                          </m:r>
                          <m:r>
                            <a:rPr lang="pt-BR" altLang="en-US" sz="2800" b="1" i="1" smtClean="0">
                              <a:latin typeface="Cambria Math" panose="02040503050406030204" pitchFamily="18" charset="0"/>
                              <a:ea typeface="Cambria Math" panose="02040503050406030204" pitchFamily="18" charset="0"/>
                              <a:sym typeface="Symbol" panose="05050102010706020507" charset="0"/>
                            </a:rPr>
                            <m:t>𝑹𝒆𝒄</m:t>
                          </m:r>
                        </m:sub>
                      </m:sSub>
                    </m:oMath>
                  </m:oMathPara>
                </a14:m>
                <a:endPar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fontAlgn="auto">
                  <a:spcBef>
                    <a:spcPts val="600"/>
                  </a:spcBef>
                  <a:spcAft>
                    <a:spcPts val="1200"/>
                  </a:spcAft>
                  <a:buFont typeface="+mj-lt"/>
                  <a:buNone/>
                </a:pPr>
                <a:r>
                  <a:rPr lang="pt-BR" altLang="en-US" sz="2800" b="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endParaRPr lang="en-US" altLang="pt-BR" sz="2800" b="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1200"/>
                  </a:spcAft>
                  <a:buFont typeface="+mj-lt"/>
                  <a:buNone/>
                </a:pPr>
                <a14:m>
                  <m:oMathPara xmlns:m="http://schemas.openxmlformats.org/officeDocument/2006/math">
                    <m:oMathParaPr>
                      <m:jc m:val="centerGroup"/>
                    </m:oMathParaPr>
                    <m:oMath xmlns:m="http://schemas.openxmlformats.org/officeDocument/2006/math">
                      <m:sSub>
                        <m:sSubPr>
                          <m:ctrlP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smtClean="0">
                          <a:latin typeface="Cambria Math" panose="02040503050406030204" pitchFamily="18" charset="0"/>
                          <a:ea typeface="Cambria Math" panose="02040503050406030204" pitchFamily="18" charset="0"/>
                          <a:sym typeface="Symbol" panose="05050102010706020507" charset="0"/>
                        </a:rPr>
                        <m:t>=</m:t>
                      </m:r>
                      <m:f>
                        <m:f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num>
                        <m:den>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𝑷𝑹𝒆𝒄</m:t>
                              </m:r>
                            </m:sub>
                          </m:sSub>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m:t>
                      </m:r>
                      <m:f>
                        <m:f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num>
                        <m:den>
                          <m:sSub>
                            <m:sSubPr>
                              <m:ctrlPr>
                                <a:rPr lang="pt-BR" altLang="en-US" sz="2800" b="1"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sym typeface="Symbol" panose="05050102010706020507" charset="0"/>
                                </a:rPr>
                                <m:t>𝑰</m:t>
                              </m:r>
                            </m:e>
                            <m:sub>
                              <m:r>
                                <a:rPr lang="en-US" altLang="pt-BR" sz="2800" b="1" i="1" smtClean="0">
                                  <a:latin typeface="Cambria Math" panose="02040503050406030204" pitchFamily="18" charset="0"/>
                                  <a:ea typeface="Cambria Math" panose="02040503050406030204" pitchFamily="18" charset="0"/>
                                  <a:sym typeface="Symbol" panose="05050102010706020507" charset="0"/>
                                </a:rPr>
                                <m:t>𝑷</m:t>
                              </m:r>
                              <m:r>
                                <a:rPr lang="pt-BR" altLang="en-US" sz="2800" b="1" i="1" smtClean="0">
                                  <a:latin typeface="Cambria Math" panose="02040503050406030204" pitchFamily="18" charset="0"/>
                                  <a:ea typeface="Cambria Math" panose="02040503050406030204" pitchFamily="18" charset="0"/>
                                  <a:sym typeface="Symbol" panose="05050102010706020507" charset="0"/>
                                </a:rPr>
                                <m:t>𝒏𝑬</m:t>
                              </m:r>
                            </m:sub>
                          </m:sSub>
                          <m:r>
                            <a:rPr lang="pt-BR" altLang="en-US" sz="2800" b="1"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1"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sym typeface="Symbol" panose="05050102010706020507" charset="0"/>
                                </a:rPr>
                                <m:t>𝑰</m:t>
                              </m:r>
                            </m:e>
                            <m:sub>
                              <m:r>
                                <a:rPr lang="en-US" altLang="pt-BR" sz="2800" b="1" i="1" smtClean="0">
                                  <a:latin typeface="Cambria Math" panose="02040503050406030204" pitchFamily="18" charset="0"/>
                                  <a:ea typeface="Cambria Math" panose="02040503050406030204" pitchFamily="18" charset="0"/>
                                  <a:sym typeface="Symbol" panose="05050102010706020507" charset="0"/>
                                </a:rPr>
                                <m:t>𝑷</m:t>
                              </m:r>
                              <m:r>
                                <a:rPr lang="pt-BR" altLang="en-US" sz="2800" b="1" i="1" smtClean="0">
                                  <a:latin typeface="Cambria Math" panose="02040503050406030204" pitchFamily="18" charset="0"/>
                                  <a:ea typeface="Cambria Math" panose="02040503050406030204" pitchFamily="18" charset="0"/>
                                  <a:sym typeface="Symbol" panose="05050102010706020507" charset="0"/>
                                </a:rPr>
                                <m:t>𝑹𝒆𝒄</m:t>
                              </m:r>
                            </m:sub>
                          </m:sSub>
                        </m:den>
                      </m:f>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num>
                        <m:den>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num>
                        <m:den>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den>
                      </m:f>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oMath>
                  </m:oMathPara>
                </a14:m>
                <a:endPar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fontAlgn="auto">
                  <a:spcBef>
                    <a:spcPts val="600"/>
                  </a:spcBef>
                  <a:spcAft>
                    <a:spcPts val="1200"/>
                  </a:spcAft>
                  <a:buFont typeface="+mj-lt"/>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valor de I</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PRec</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0.2</a:t>
                </a:r>
                <a:r>
                  <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PnE</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na pratica podemos assumir que</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1200"/>
                  </a:spcAft>
                  <a:buFont typeface="+mj-lt"/>
                  <a:buNone/>
                </a:pPr>
                <a14:m>
                  <m:oMathPara xmlns:m="http://schemas.openxmlformats.org/officeDocument/2006/math">
                    <m:oMathParaPr>
                      <m:jc m:val="centerGroup"/>
                    </m:oMathParaPr>
                    <m:oMath xmlns:m="http://schemas.openxmlformats.org/officeDocument/2006/math">
                      <m:sSub>
                        <m:sSubPr>
                          <m:ctrlP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smtClean="0">
                          <a:latin typeface="Cambria Math" panose="02040503050406030204" pitchFamily="18" charset="0"/>
                          <a:ea typeface="Cambria Math" panose="02040503050406030204" pitchFamily="18" charset="0"/>
                          <a:sym typeface="Symbol" panose="05050102010706020507" charset="0"/>
                        </a:rPr>
                        <m:t>&lt;</m:t>
                      </m:r>
                      <m:r>
                        <a:rPr lang="en-US" altLang="pt-BR" sz="2800" b="1" i="1" smtClean="0">
                          <a:latin typeface="Cambria Math" panose="02040503050406030204" pitchFamily="18" charset="0"/>
                          <a:ea typeface="Cambria Math" panose="02040503050406030204" pitchFamily="18" charset="0"/>
                          <a:sym typeface="Symbol" panose="05050102010706020507" charset="0"/>
                        </a:rPr>
                        <m:t>𝟓</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oMath>
                  </m:oMathPara>
                </a14:m>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475615" y="530225"/>
                <a:ext cx="11240770" cy="584327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475615" y="623570"/>
                <a:ext cx="11240770" cy="2620010"/>
              </a:xfrm>
              <a:prstGeom prst="rect">
                <a:avLst/>
              </a:prstGeom>
              <a:noFill/>
            </p:spPr>
            <p:txBody>
              <a:bodyPr wrap="square" rtlCol="0">
                <a:spAutoFit/>
              </a:bodyPr>
              <a:lstStyle/>
              <a:p>
                <a:pPr indent="0" algn="ctr" fontAlgn="auto">
                  <a:spcBef>
                    <a:spcPts val="600"/>
                  </a:spcBef>
                  <a:spcAft>
                    <a:spcPts val="18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18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smtClean="0">
                          <a:latin typeface="Cambria Math" panose="02040503050406030204" pitchFamily="18" charset="0"/>
                          <a:ea typeface="Cambria Math" panose="02040503050406030204" pitchFamily="18" charset="0"/>
                          <a:sym typeface="Symbol" panose="05050102010706020507" charset="0"/>
                        </a:rPr>
                        <m:t>&lt;</m:t>
                      </m:r>
                      <m:r>
                        <a:rPr lang="en-US" altLang="pt-BR" sz="2800" b="1" i="1" smtClean="0">
                          <a:latin typeface="Cambria Math" panose="02040503050406030204" pitchFamily="18" charset="0"/>
                          <a:ea typeface="Cambria Math" panose="02040503050406030204" pitchFamily="18" charset="0"/>
                          <a:sym typeface="Symbol" panose="05050102010706020507" charset="0"/>
                        </a:rPr>
                        <m:t>𝟓</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oMath>
                  </m:oMathPara>
                </a14:m>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 grande maioria dos caso, </a:t>
                </a:r>
                <a14:m>
                  <m:oMath xmlns:m="http://schemas.openxmlformats.org/officeDocument/2006/math">
                    <m:sSub>
                      <m:sSubPr>
                        <m:ctrlP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smtClean="0">
                        <a:latin typeface="Cambria Math" panose="02040503050406030204" pitchFamily="18" charset="0"/>
                        <a:ea typeface="Cambria Math" panose="02040503050406030204" pitchFamily="18" charset="0"/>
                        <a:sym typeface="Symbol" panose="05050102010706020507" charset="0"/>
                      </a:rPr>
                      <m:t>=</m:t>
                    </m:r>
                    <m:f>
                      <m:f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num>
                      <m:den>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𝑃𝑅𝑒𝑐</m:t>
                            </m:r>
                          </m:sub>
                        </m:sSub>
                      </m:den>
                    </m:f>
                  </m:oMath>
                </a14:m>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não influencia no funcionamento do circuito.</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475615" y="623570"/>
                <a:ext cx="11240770" cy="2620010"/>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3" name="Conector Reto 74"/>
          <p:cNvCxnSpPr/>
          <p:nvPr/>
        </p:nvCxnSpPr>
        <p:spPr>
          <a:xfrm>
            <a:off x="7042705" y="504529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6094081" y="5551633"/>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7032026" y="412277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6848892" y="4492948"/>
            <a:ext cx="387626" cy="552342"/>
            <a:chOff x="7555792" y="2647951"/>
            <a:chExt cx="387626" cy="552342"/>
          </a:xfrm>
          <a:solidFill>
            <a:srgbClr val="00B0F0">
              <a:alpha val="97000"/>
            </a:srgbClr>
          </a:solidFill>
        </p:grpSpPr>
        <p:sp>
          <p:nvSpPr>
            <p:cNvPr id="12" name="Elipse 1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3"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5009964" y="3854560"/>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de Seta Reta 18"/>
          <p:cNvCxnSpPr/>
          <p:nvPr/>
        </p:nvCxnSpPr>
        <p:spPr>
          <a:xfrm rot="5400000" flipH="1">
            <a:off x="8498549" y="366239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 name="Conector de Seta Reta 15"/>
          <p:cNvCxnSpPr/>
          <p:nvPr/>
        </p:nvCxnSpPr>
        <p:spPr>
          <a:xfrm flipH="1">
            <a:off x="6289711" y="562240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Conector de Seta Reta 18"/>
          <p:cNvCxnSpPr/>
          <p:nvPr/>
        </p:nvCxnSpPr>
        <p:spPr>
          <a:xfrm rot="16200000" flipH="1">
            <a:off x="4692361" y="366130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9" name="Caixa de Texto 23"/>
          <p:cNvSpPr txBox="1"/>
          <p:nvPr/>
        </p:nvSpPr>
        <p:spPr>
          <a:xfrm>
            <a:off x="8046872" y="3410846"/>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8" name="Caixa de Texto 23"/>
          <p:cNvSpPr txBox="1"/>
          <p:nvPr/>
        </p:nvSpPr>
        <p:spPr>
          <a:xfrm>
            <a:off x="6248288" y="5656109"/>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1" name="Caixa de Texto 23"/>
          <p:cNvSpPr txBox="1"/>
          <p:nvPr/>
        </p:nvSpPr>
        <p:spPr>
          <a:xfrm>
            <a:off x="4053828" y="340931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19" name="Caixa de Texto 23"/>
          <p:cNvSpPr txBox="1"/>
          <p:nvPr/>
        </p:nvSpPr>
        <p:spPr>
          <a:xfrm>
            <a:off x="4053783" y="4874108"/>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0" name="Caixa de Texto 23"/>
          <p:cNvSpPr txBox="1"/>
          <p:nvPr/>
        </p:nvSpPr>
        <p:spPr>
          <a:xfrm>
            <a:off x="8384854" y="409080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1" name="Caixa de Texto 23"/>
          <p:cNvSpPr txBox="1"/>
          <p:nvPr/>
        </p:nvSpPr>
        <p:spPr>
          <a:xfrm>
            <a:off x="5415308" y="571056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2" name="Caixa de Texto 23"/>
          <p:cNvSpPr txBox="1"/>
          <p:nvPr/>
        </p:nvSpPr>
        <p:spPr>
          <a:xfrm>
            <a:off x="4114701" y="407067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23" name="Conector Reto 22"/>
          <p:cNvCxnSpPr/>
          <p:nvPr/>
        </p:nvCxnSpPr>
        <p:spPr>
          <a:xfrm rot="16200000">
            <a:off x="7816331" y="3334836"/>
            <a:ext cx="0" cy="1584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a:off x="5257165" y="5556250"/>
            <a:ext cx="3093085" cy="228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5267461" y="4122364"/>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29" name="Forma livre 28"/>
          <p:cNvSpPr/>
          <p:nvPr/>
        </p:nvSpPr>
        <p:spPr>
          <a:xfrm>
            <a:off x="4100651" y="4168566"/>
            <a:ext cx="1266303" cy="1843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30" name="Caixa de Texto 29"/>
              <p:cNvSpPr txBox="1"/>
              <p:nvPr/>
            </p:nvSpPr>
            <p:spPr>
              <a:xfrm>
                <a:off x="7009130" y="4935855"/>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30" name="Caixa de Texto 29"/>
              <p:cNvSpPr txBox="1">
                <a:spLocks noRot="1" noChangeAspect="1" noMove="1" noResize="1" noEditPoints="1" noAdjustHandles="1" noChangeArrowheads="1" noChangeShapeType="1" noTextEdit="1"/>
              </p:cNvSpPr>
              <p:nvPr/>
            </p:nvSpPr>
            <p:spPr>
              <a:xfrm>
                <a:off x="7009130" y="4935855"/>
                <a:ext cx="1219835" cy="521970"/>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31" name="Grupo 30"/>
          <p:cNvGrpSpPr/>
          <p:nvPr/>
        </p:nvGrpSpPr>
        <p:grpSpPr>
          <a:xfrm rot="5400000" flipH="1">
            <a:off x="4615348" y="4703322"/>
            <a:ext cx="1274445" cy="234950"/>
            <a:chOff x="4152748" y="3524056"/>
            <a:chExt cx="1274569" cy="255373"/>
          </a:xfrm>
        </p:grpSpPr>
        <p:cxnSp>
          <p:nvCxnSpPr>
            <p:cNvPr id="3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2" name="Caixa de Texto 51"/>
              <p:cNvSpPr txBox="1"/>
              <p:nvPr/>
            </p:nvSpPr>
            <p:spPr>
              <a:xfrm>
                <a:off x="5369560" y="4493260"/>
                <a:ext cx="6299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2" name="Caixa de Texto 51"/>
              <p:cNvSpPr txBox="1">
                <a:spLocks noRot="1" noChangeAspect="1" noMove="1" noResize="1" noEditPoints="1" noAdjustHandles="1" noChangeArrowheads="1" noChangeShapeType="1" noTextEdit="1"/>
              </p:cNvSpPr>
              <p:nvPr/>
            </p:nvSpPr>
            <p:spPr>
              <a:xfrm>
                <a:off x="5369560" y="4493260"/>
                <a:ext cx="629920" cy="58356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58" name="Grupo 57"/>
          <p:cNvGrpSpPr/>
          <p:nvPr/>
        </p:nvGrpSpPr>
        <p:grpSpPr>
          <a:xfrm rot="5400000" flipH="1">
            <a:off x="7657625" y="4732534"/>
            <a:ext cx="1404000" cy="234950"/>
            <a:chOff x="4143847" y="3524056"/>
            <a:chExt cx="1404137" cy="255373"/>
          </a:xfrm>
        </p:grpSpPr>
        <p:cxnSp>
          <p:nvCxnSpPr>
            <p:cNvPr id="59"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3" name="Retângulo 6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4" name="Grupo 63"/>
          <p:cNvGrpSpPr/>
          <p:nvPr/>
        </p:nvGrpSpPr>
        <p:grpSpPr>
          <a:xfrm flipH="1">
            <a:off x="5243999" y="4006729"/>
            <a:ext cx="1908000" cy="234950"/>
            <a:chOff x="3929377" y="3524056"/>
            <a:chExt cx="1908186" cy="255373"/>
          </a:xfrm>
        </p:grpSpPr>
        <p:cxnSp>
          <p:nvCxnSpPr>
            <p:cNvPr id="65" name="Conector Reto 79"/>
            <p:cNvCxnSpPr/>
            <p:nvPr/>
          </p:nvCxnSpPr>
          <p:spPr>
            <a:xfrm flipV="1">
              <a:off x="3929377" y="3645076"/>
              <a:ext cx="1908186"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6" name="Retângulo 6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67" name="Caixa de Texto 66"/>
              <p:cNvSpPr txBox="1"/>
              <p:nvPr/>
            </p:nvSpPr>
            <p:spPr>
              <a:xfrm>
                <a:off x="5926455" y="3410585"/>
                <a:ext cx="622300" cy="60388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𝜇</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7" name="Caixa de Texto 66"/>
              <p:cNvSpPr txBox="1">
                <a:spLocks noRot="1" noChangeAspect="1" noMove="1" noResize="1" noEditPoints="1" noAdjustHandles="1" noChangeArrowheads="1" noChangeShapeType="1" noTextEdit="1"/>
              </p:cNvSpPr>
              <p:nvPr/>
            </p:nvSpPr>
            <p:spPr>
              <a:xfrm>
                <a:off x="5926455" y="3410585"/>
                <a:ext cx="622300" cy="603885"/>
              </a:xfrm>
              <a:prstGeom prst="rect">
                <a:avLst/>
              </a:prstGeom>
              <a:blipFill rotWithShape="1">
                <a:blip r:embed="rId4"/>
                <a:stretch>
                  <a:fillRect r="-10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2" name="Caixa de Texto 61"/>
              <p:cNvSpPr txBox="1"/>
              <p:nvPr/>
            </p:nvSpPr>
            <p:spPr>
              <a:xfrm>
                <a:off x="8256270" y="4841240"/>
                <a:ext cx="108966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8256270" y="4841240"/>
                <a:ext cx="1089660" cy="583565"/>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Forma livre 29"/>
          <p:cNvSpPr/>
          <p:nvPr/>
        </p:nvSpPr>
        <p:spPr>
          <a:xfrm>
            <a:off x="4133215" y="3308350"/>
            <a:ext cx="2263775" cy="1946910"/>
          </a:xfrm>
          <a:custGeom>
            <a:avLst/>
            <a:gdLst>
              <a:gd name="connisteX0" fmla="*/ 0 w 2263775"/>
              <a:gd name="connsiteY0" fmla="*/ 0 h 1946910"/>
              <a:gd name="connisteX1" fmla="*/ 2263775 w 2263775"/>
              <a:gd name="connsiteY1" fmla="*/ 1946910 h 1946910"/>
              <a:gd name="connisteX2" fmla="*/ 30480 w 2263775"/>
              <a:gd name="connsiteY2" fmla="*/ 618490 h 1946910"/>
              <a:gd name="connisteX3" fmla="*/ 0 w 2263775"/>
              <a:gd name="connsiteY3" fmla="*/ 0 h 1946910"/>
            </a:gdLst>
            <a:ahLst/>
            <a:cxnLst>
              <a:cxn ang="0">
                <a:pos x="connisteX0" y="connsiteY0"/>
              </a:cxn>
              <a:cxn ang="0">
                <a:pos x="connisteX1" y="connsiteY1"/>
              </a:cxn>
              <a:cxn ang="0">
                <a:pos x="connisteX2" y="connsiteY2"/>
              </a:cxn>
              <a:cxn ang="0">
                <a:pos x="connisteX3" y="connsiteY3"/>
              </a:cxn>
            </a:cxnLst>
            <a:rect l="l" t="t" r="r" b="b"/>
            <a:pathLst>
              <a:path w="2263775" h="1946910">
                <a:moveTo>
                  <a:pt x="0" y="0"/>
                </a:moveTo>
                <a:lnTo>
                  <a:pt x="2263775" y="1946910"/>
                </a:lnTo>
                <a:lnTo>
                  <a:pt x="30480" y="618490"/>
                </a:lnTo>
                <a:lnTo>
                  <a:pt x="0" y="0"/>
                </a:lnTo>
                <a:close/>
              </a:path>
            </a:pathLst>
          </a:custGeom>
          <a:pattFill prst="ltUp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6" name="CaixaDeTexto 23"/>
          <p:cNvSpPr txBox="1"/>
          <p:nvPr/>
        </p:nvSpPr>
        <p:spPr>
          <a:xfrm>
            <a:off x="751840" y="367030"/>
            <a:ext cx="10601325" cy="129159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C</a:t>
            </a:r>
            <a:r>
              <a:rPr lang="pt-BR" altLang="en-US" sz="3600" b="1"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3600" b="1"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Quando V</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varia, a carga na base altera bastante.</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41" name="Conector Reto 40"/>
          <p:cNvCxnSpPr/>
          <p:nvPr/>
        </p:nvCxnSpPr>
        <p:spPr>
          <a:xfrm>
            <a:off x="4153374" y="2926424"/>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3" name="Retângulo 42"/>
              <p:cNvSpPr/>
              <p:nvPr/>
            </p:nvSpPr>
            <p:spPr>
              <a:xfrm>
                <a:off x="178789" y="3760627"/>
                <a:ext cx="3537585" cy="89916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𝐸</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r>
                                    <a:rPr lang="en-US" altLang="pt-BR" sz="2400" i="1">
                                      <a:latin typeface="Cambria Math" panose="02040503050406030204" pitchFamily="18" charset="0"/>
                                    </a:rPr>
                                    <m:t>1</m:t>
                                  </m:r>
                                </m:sub>
                              </m:sSub>
                            </m:num>
                            <m:den>
                              <m:r>
                                <a:rPr lang="pt-BR" sz="2400" i="1">
                                  <a:latin typeface="Cambria Math" panose="02040503050406030204" pitchFamily="18" charset="0"/>
                                </a:rPr>
                                <m:t>𝑘𝑇</m:t>
                              </m:r>
                            </m:den>
                          </m:f>
                        </m:e>
                      </m:d>
                    </m:oMath>
                  </m:oMathPara>
                </a14:m>
                <a:endParaRPr lang="pt-BR" dirty="0"/>
              </a:p>
            </p:txBody>
          </p:sp>
        </mc:Choice>
        <mc:Fallback>
          <p:sp>
            <p:nvSpPr>
              <p:cNvPr id="43" name="Retângulo 42"/>
              <p:cNvSpPr>
                <a:spLocks noRot="1" noChangeAspect="1" noMove="1" noResize="1" noEditPoints="1" noAdjustHandles="1" noChangeArrowheads="1" noChangeShapeType="1" noTextEdit="1"/>
              </p:cNvSpPr>
              <p:nvPr/>
            </p:nvSpPr>
            <p:spPr>
              <a:xfrm>
                <a:off x="178789" y="3760627"/>
                <a:ext cx="3537585" cy="899160"/>
              </a:xfrm>
              <a:prstGeom prst="rect">
                <a:avLst/>
              </a:prstGeom>
              <a:blipFill rotWithShape="1">
                <a:blip r:embed="rId1"/>
                <a:stretch>
                  <a:fillRect l="-10" t="-17" r="10" b="17"/>
                </a:stretch>
              </a:blipFill>
            </p:spPr>
            <p:txBody>
              <a:bodyPr/>
              <a:lstStyle/>
              <a:p>
                <a:r>
                  <a:rPr lang="pt-BR" altLang="en-US">
                    <a:noFill/>
                  </a:rPr>
                  <a:t> </a:t>
                </a:r>
              </a:p>
            </p:txBody>
          </p:sp>
        </mc:Fallback>
      </mc:AlternateContent>
      <p:sp>
        <p:nvSpPr>
          <p:cNvPr id="45" name="CaixaDeTexto 28"/>
          <p:cNvSpPr txBox="1"/>
          <p:nvPr/>
        </p:nvSpPr>
        <p:spPr>
          <a:xfrm>
            <a:off x="5240766" y="3703266"/>
            <a:ext cx="588623" cy="646331"/>
          </a:xfrm>
          <a:prstGeom prst="rect">
            <a:avLst/>
          </a:prstGeom>
          <a:noFill/>
        </p:spPr>
        <p:txBody>
          <a:bodyPr wrap="none" rtlCol="0">
            <a:spAutoFit/>
          </a:bodyPr>
          <a:lstStyle/>
          <a:p>
            <a:r>
              <a:rPr lang="pt-BR" sz="3600" i="1" dirty="0" err="1" smtClean="0"/>
              <a:t>n</a:t>
            </a:r>
            <a:r>
              <a:rPr lang="pt-BR" sz="3600" i="1" baseline="-25000" dirty="0" err="1"/>
              <a:t>p</a:t>
            </a:r>
            <a:endParaRPr lang="pt-BR" sz="3600" i="1" dirty="0"/>
          </a:p>
        </p:txBody>
      </p:sp>
      <p:cxnSp>
        <p:nvCxnSpPr>
          <p:cNvPr id="46" name="Conector de Seta Reta 45"/>
          <p:cNvCxnSpPr/>
          <p:nvPr/>
        </p:nvCxnSpPr>
        <p:spPr>
          <a:xfrm>
            <a:off x="4168140" y="3227705"/>
            <a:ext cx="2232025" cy="0"/>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7" name="CaixaDeTexto 6"/>
          <p:cNvSpPr txBox="1"/>
          <p:nvPr/>
        </p:nvSpPr>
        <p:spPr>
          <a:xfrm>
            <a:off x="5144093" y="2766314"/>
            <a:ext cx="882955" cy="461665"/>
          </a:xfrm>
          <a:prstGeom prst="rect">
            <a:avLst/>
          </a:prstGeom>
          <a:noFill/>
        </p:spPr>
        <p:txBody>
          <a:bodyPr wrap="square" rtlCol="0">
            <a:spAutoFit/>
          </a:bodyPr>
          <a:lstStyle/>
          <a:p>
            <a:r>
              <a:rPr lang="pt-BR" sz="2400" b="1" dirty="0" err="1" smtClean="0"/>
              <a:t>W</a:t>
            </a:r>
            <a:r>
              <a:rPr lang="pt-BR" sz="2400" b="1" baseline="-25000" dirty="0" err="1" smtClean="0"/>
              <a:t>Bef</a:t>
            </a:r>
            <a:endParaRPr lang="pt-BR" sz="2400" b="1" dirty="0"/>
          </a:p>
        </p:txBody>
      </p:sp>
      <p:sp>
        <p:nvSpPr>
          <p:cNvPr id="48" name="CaixaDeTexto 6"/>
          <p:cNvSpPr txBox="1"/>
          <p:nvPr/>
        </p:nvSpPr>
        <p:spPr>
          <a:xfrm>
            <a:off x="1194719" y="2244239"/>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49" name="CaixaDeTexto 6"/>
          <p:cNvSpPr txBox="1"/>
          <p:nvPr/>
        </p:nvSpPr>
        <p:spPr>
          <a:xfrm>
            <a:off x="7929529" y="2244239"/>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cxnSp>
        <p:nvCxnSpPr>
          <p:cNvPr id="50" name="Conector Reto 49"/>
          <p:cNvCxnSpPr/>
          <p:nvPr/>
        </p:nvCxnSpPr>
        <p:spPr>
          <a:xfrm flipH="1">
            <a:off x="6886283" y="2669398"/>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3940649" y="2643214"/>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3" name="Retângulo de cantos arredondados 36"/>
          <p:cNvSpPr/>
          <p:nvPr/>
        </p:nvSpPr>
        <p:spPr>
          <a:xfrm>
            <a:off x="3716655" y="2926080"/>
            <a:ext cx="425450" cy="2499995"/>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4" name="Retângulo de cantos arredondados 37"/>
          <p:cNvSpPr/>
          <p:nvPr/>
        </p:nvSpPr>
        <p:spPr>
          <a:xfrm>
            <a:off x="6412865" y="2928620"/>
            <a:ext cx="712470" cy="2499995"/>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55" name="Conector Reto 54"/>
          <p:cNvCxnSpPr/>
          <p:nvPr/>
        </p:nvCxnSpPr>
        <p:spPr>
          <a:xfrm>
            <a:off x="4153535" y="3308350"/>
            <a:ext cx="2243455" cy="1900555"/>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6" name="Retângulo 55"/>
              <p:cNvSpPr/>
              <p:nvPr/>
            </p:nvSpPr>
            <p:spPr>
              <a:xfrm>
                <a:off x="4715264" y="5232358"/>
                <a:ext cx="340176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𝐶</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𝐵𝐶</m:t>
                                  </m:r>
                                </m:sub>
                              </m:sSub>
                            </m:num>
                            <m:den>
                              <m:r>
                                <a:rPr lang="pt-BR" sz="2400" i="1">
                                  <a:latin typeface="Cambria Math" panose="02040503050406030204" pitchFamily="18" charset="0"/>
                                </a:rPr>
                                <m:t>𝑘𝑇</m:t>
                              </m:r>
                            </m:den>
                          </m:f>
                        </m:e>
                      </m:d>
                    </m:oMath>
                  </m:oMathPara>
                </a14:m>
                <a:endParaRPr lang="pt-BR" dirty="0"/>
              </a:p>
            </p:txBody>
          </p:sp>
        </mc:Choice>
        <mc:Fallback>
          <p:sp>
            <p:nvSpPr>
              <p:cNvPr id="56" name="Retângulo 55"/>
              <p:cNvSpPr>
                <a:spLocks noRot="1" noChangeAspect="1" noMove="1" noResize="1" noEditPoints="1" noAdjustHandles="1" noChangeArrowheads="1" noChangeShapeType="1" noTextEdit="1"/>
              </p:cNvSpPr>
              <p:nvPr/>
            </p:nvSpPr>
            <p:spPr>
              <a:xfrm>
                <a:off x="4715264" y="5232358"/>
                <a:ext cx="3401765" cy="906210"/>
              </a:xfrm>
              <a:prstGeom prst="rect">
                <a:avLst/>
              </a:prstGeom>
              <a:blipFill rotWithShape="1">
                <a:blip r:embed="rId2"/>
                <a:stretch>
                  <a:fillRect l="-11" t="-65" r="13" b="3"/>
                </a:stretch>
              </a:blipFill>
            </p:spPr>
            <p:txBody>
              <a:bodyPr/>
              <a:lstStyle/>
              <a:p>
                <a:r>
                  <a:rPr lang="pt-BR" altLang="en-US">
                    <a:noFill/>
                  </a:rPr>
                  <a:t> </a:t>
                </a:r>
              </a:p>
            </p:txBody>
          </p:sp>
        </mc:Fallback>
      </mc:AlternateContent>
      <p:sp>
        <p:nvSpPr>
          <p:cNvPr id="58" name="CaixaDeTexto 6"/>
          <p:cNvSpPr txBox="1"/>
          <p:nvPr/>
        </p:nvSpPr>
        <p:spPr>
          <a:xfrm>
            <a:off x="6417310" y="3821430"/>
            <a:ext cx="708025" cy="460375"/>
          </a:xfrm>
          <a:prstGeom prst="rect">
            <a:avLst/>
          </a:prstGeom>
          <a:solidFill>
            <a:schemeClr val="bg1"/>
          </a:solidFill>
        </p:spPr>
        <p:txBody>
          <a:bodyPr wrap="square" rtlCol="0">
            <a:spAutoFit/>
          </a:bodyPr>
          <a:lstStyle/>
          <a:p>
            <a:pPr algn="ctr"/>
            <a:r>
              <a:rPr lang="pt-BR" sz="2400" b="1" dirty="0" err="1" smtClean="0"/>
              <a:t>W</a:t>
            </a:r>
            <a:r>
              <a:rPr lang="pt-BR" sz="2400" b="1" baseline="-25000" dirty="0" err="1" smtClean="0"/>
              <a:t>BC</a:t>
            </a:r>
            <a:endParaRPr lang="pt-BR" sz="2400" b="1" baseline="-25000" dirty="0" err="1" smtClean="0"/>
          </a:p>
        </p:txBody>
      </p:sp>
      <p:cxnSp>
        <p:nvCxnSpPr>
          <p:cNvPr id="60" name="Conector Reto 59"/>
          <p:cNvCxnSpPr/>
          <p:nvPr/>
        </p:nvCxnSpPr>
        <p:spPr>
          <a:xfrm flipH="1">
            <a:off x="6412573" y="3120883"/>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4178935" y="3926205"/>
            <a:ext cx="2221230" cy="1316990"/>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Conector Reto 61"/>
          <p:cNvCxnSpPr/>
          <p:nvPr/>
        </p:nvCxnSpPr>
        <p:spPr>
          <a:xfrm flipV="1">
            <a:off x="2658110" y="5232400"/>
            <a:ext cx="486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7" name="Retângulo 26"/>
              <p:cNvSpPr/>
              <p:nvPr/>
            </p:nvSpPr>
            <p:spPr>
              <a:xfrm>
                <a:off x="240384" y="2861467"/>
                <a:ext cx="3537585" cy="89916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𝐸</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r>
                                    <a:rPr lang="en-US" altLang="pt-BR" sz="2400" i="1">
                                      <a:latin typeface="Cambria Math" panose="02040503050406030204" pitchFamily="18" charset="0"/>
                                    </a:rPr>
                                    <m:t>2</m:t>
                                  </m:r>
                                </m:sub>
                              </m:sSub>
                            </m:num>
                            <m:den>
                              <m:r>
                                <a:rPr lang="pt-BR" sz="2400" i="1">
                                  <a:latin typeface="Cambria Math" panose="02040503050406030204" pitchFamily="18" charset="0"/>
                                </a:rPr>
                                <m:t>𝑘𝑇</m:t>
                              </m:r>
                            </m:den>
                          </m:f>
                        </m:e>
                      </m:d>
                    </m:oMath>
                  </m:oMathPara>
                </a14:m>
                <a:endParaRPr lang="pt-BR" dirty="0"/>
              </a:p>
            </p:txBody>
          </p:sp>
        </mc:Choice>
        <mc:Fallback>
          <p:sp>
            <p:nvSpPr>
              <p:cNvPr id="27" name="Retângulo 26"/>
              <p:cNvSpPr>
                <a:spLocks noRot="1" noChangeAspect="1" noMove="1" noResize="1" noEditPoints="1" noAdjustHandles="1" noChangeArrowheads="1" noChangeShapeType="1" noTextEdit="1"/>
              </p:cNvSpPr>
              <p:nvPr/>
            </p:nvSpPr>
            <p:spPr>
              <a:xfrm>
                <a:off x="240384" y="2861467"/>
                <a:ext cx="3537585" cy="899160"/>
              </a:xfrm>
              <a:prstGeom prst="rect">
                <a:avLst/>
              </a:prstGeom>
              <a:blipFill rotWithShape="1">
                <a:blip r:embed="rId3"/>
                <a:stretch>
                  <a:fillRect l="-10" t="-17" r="10" b="17"/>
                </a:stretch>
              </a:blipFill>
            </p:spPr>
            <p:txBody>
              <a:bodyPr/>
              <a:lstStyle/>
              <a:p>
                <a:r>
                  <a:rPr lang="pt-BR" altLang="en-US">
                    <a:noFill/>
                  </a:rPr>
                  <a:t> </a:t>
                </a:r>
              </a:p>
            </p:txBody>
          </p:sp>
        </mc:Fallback>
      </mc:AlternateContent>
      <p:sp>
        <p:nvSpPr>
          <p:cNvPr id="28" name="Forma livre 27"/>
          <p:cNvSpPr/>
          <p:nvPr/>
        </p:nvSpPr>
        <p:spPr>
          <a:xfrm>
            <a:off x="3594100" y="3492500"/>
            <a:ext cx="612140" cy="210820"/>
          </a:xfrm>
          <a:custGeom>
            <a:avLst/>
            <a:gdLst>
              <a:gd name="connisteX0" fmla="*/ 612225 w 612225"/>
              <a:gd name="connsiteY0" fmla="*/ 0 h 210820"/>
              <a:gd name="connisteX1" fmla="*/ 506815 w 612225"/>
              <a:gd name="connsiteY1" fmla="*/ 195580 h 210820"/>
              <a:gd name="connisteX2" fmla="*/ 295360 w 612225"/>
              <a:gd name="connsiteY2" fmla="*/ 60325 h 210820"/>
              <a:gd name="connisteX3" fmla="*/ 23580 w 612225"/>
              <a:gd name="connsiteY3" fmla="*/ 195580 h 210820"/>
              <a:gd name="connisteX4" fmla="*/ 23580 w 612225"/>
              <a:gd name="connsiteY4" fmla="*/ 195580 h 210820"/>
              <a:gd name="connisteX5" fmla="*/ 8975 w 612225"/>
              <a:gd name="connsiteY5" fmla="*/ 210820 h 21082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612226" h="210820">
                <a:moveTo>
                  <a:pt x="612226" y="0"/>
                </a:moveTo>
                <a:cubicBezTo>
                  <a:pt x="595081" y="41910"/>
                  <a:pt x="570316" y="183515"/>
                  <a:pt x="506816" y="195580"/>
                </a:cubicBezTo>
                <a:cubicBezTo>
                  <a:pt x="443316" y="207645"/>
                  <a:pt x="391881" y="60325"/>
                  <a:pt x="295361" y="60325"/>
                </a:cubicBezTo>
                <a:cubicBezTo>
                  <a:pt x="198841" y="60325"/>
                  <a:pt x="78191" y="168275"/>
                  <a:pt x="23581" y="195580"/>
                </a:cubicBezTo>
                <a:cubicBezTo>
                  <a:pt x="-31029" y="222885"/>
                  <a:pt x="26756" y="192405"/>
                  <a:pt x="23581" y="195580"/>
                </a:cubicBezTo>
                <a:cubicBezTo>
                  <a:pt x="20406" y="198755"/>
                  <a:pt x="12151" y="207645"/>
                  <a:pt x="8976" y="21082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Forma livre 28"/>
          <p:cNvSpPr/>
          <p:nvPr/>
        </p:nvSpPr>
        <p:spPr>
          <a:xfrm>
            <a:off x="3620770" y="3910965"/>
            <a:ext cx="558165" cy="506730"/>
          </a:xfrm>
          <a:custGeom>
            <a:avLst/>
            <a:gdLst>
              <a:gd name="connisteX0" fmla="*/ 558165 w 558165"/>
              <a:gd name="connsiteY0" fmla="*/ 0 h 506857"/>
              <a:gd name="connisteX1" fmla="*/ 422910 w 558165"/>
              <a:gd name="connsiteY1" fmla="*/ 497840 h 506857"/>
              <a:gd name="connisteX2" fmla="*/ 135890 w 558165"/>
              <a:gd name="connsiteY2" fmla="*/ 287020 h 506857"/>
              <a:gd name="connisteX3" fmla="*/ 0 w 558165"/>
              <a:gd name="connsiteY3" fmla="*/ 316865 h 506857"/>
            </a:gdLst>
            <a:ahLst/>
            <a:cxnLst>
              <a:cxn ang="0">
                <a:pos x="connisteX0" y="connsiteY0"/>
              </a:cxn>
              <a:cxn ang="0">
                <a:pos x="connisteX1" y="connsiteY1"/>
              </a:cxn>
              <a:cxn ang="0">
                <a:pos x="connisteX2" y="connsiteY2"/>
              </a:cxn>
              <a:cxn ang="0">
                <a:pos x="connisteX3" y="connsiteY3"/>
              </a:cxn>
            </a:cxnLst>
            <a:rect l="l" t="t" r="r" b="b"/>
            <a:pathLst>
              <a:path w="558165" h="506857">
                <a:moveTo>
                  <a:pt x="558165" y="0"/>
                </a:moveTo>
                <a:cubicBezTo>
                  <a:pt x="536575" y="103505"/>
                  <a:pt x="507365" y="440690"/>
                  <a:pt x="422910" y="497840"/>
                </a:cubicBezTo>
                <a:cubicBezTo>
                  <a:pt x="338455" y="554990"/>
                  <a:pt x="220345" y="323215"/>
                  <a:pt x="135890" y="287020"/>
                </a:cubicBezTo>
                <a:cubicBezTo>
                  <a:pt x="51435" y="250825"/>
                  <a:pt x="21590" y="306705"/>
                  <a:pt x="0" y="316865"/>
                </a:cubicBezTo>
              </a:path>
            </a:pathLst>
          </a:custGeom>
          <a:noFill/>
          <a:ln w="1905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1" name="Forma livre 30"/>
          <p:cNvSpPr/>
          <p:nvPr/>
        </p:nvSpPr>
        <p:spPr>
          <a:xfrm>
            <a:off x="5008880" y="3556000"/>
            <a:ext cx="3108325" cy="793750"/>
          </a:xfrm>
          <a:custGeom>
            <a:avLst/>
            <a:gdLst>
              <a:gd name="connisteX0" fmla="*/ 0 w 3108325"/>
              <a:gd name="connsiteY0" fmla="*/ 561167 h 793704"/>
              <a:gd name="connisteX1" fmla="*/ 1116330 w 3108325"/>
              <a:gd name="connsiteY1" fmla="*/ 3002 h 793704"/>
              <a:gd name="connisteX2" fmla="*/ 2489200 w 3108325"/>
              <a:gd name="connsiteY2" fmla="*/ 787227 h 793704"/>
              <a:gd name="connisteX3" fmla="*/ 3108325 w 3108325"/>
              <a:gd name="connsiteY3" fmla="*/ 319867 h 793704"/>
            </a:gdLst>
            <a:ahLst/>
            <a:cxnLst>
              <a:cxn ang="0">
                <a:pos x="connisteX0" y="connsiteY0"/>
              </a:cxn>
              <a:cxn ang="0">
                <a:pos x="connisteX1" y="connsiteY1"/>
              </a:cxn>
              <a:cxn ang="0">
                <a:pos x="connisteX2" y="connsiteY2"/>
              </a:cxn>
              <a:cxn ang="0">
                <a:pos x="connisteX3" y="connsiteY3"/>
              </a:cxn>
            </a:cxnLst>
            <a:rect l="l" t="t" r="r" b="b"/>
            <a:pathLst>
              <a:path w="3108325" h="793705">
                <a:moveTo>
                  <a:pt x="0" y="561167"/>
                </a:moveTo>
                <a:cubicBezTo>
                  <a:pt x="195580" y="433532"/>
                  <a:pt x="618490" y="-42083"/>
                  <a:pt x="1116330" y="3002"/>
                </a:cubicBezTo>
                <a:cubicBezTo>
                  <a:pt x="1614170" y="48087"/>
                  <a:pt x="2091055" y="723727"/>
                  <a:pt x="2489200" y="787227"/>
                </a:cubicBezTo>
                <a:cubicBezTo>
                  <a:pt x="2887345" y="850727"/>
                  <a:pt x="3011805" y="429087"/>
                  <a:pt x="3108325" y="319867"/>
                </a:cubicBezTo>
              </a:path>
            </a:pathLst>
          </a:custGeom>
          <a:noFill/>
          <a:ln w="1905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DeTexto 45"/>
          <p:cNvSpPr txBox="1"/>
          <p:nvPr/>
        </p:nvSpPr>
        <p:spPr>
          <a:xfrm>
            <a:off x="8117205" y="3121025"/>
            <a:ext cx="3580130" cy="2245360"/>
          </a:xfrm>
          <a:prstGeom prst="rect">
            <a:avLst/>
          </a:prstGeom>
          <a:noFill/>
        </p:spPr>
        <p:txBody>
          <a:bodyPr wrap="square" rtlCol="0">
            <a:spAutoFit/>
          </a:bodyPr>
          <a:lstStyle/>
          <a:p>
            <a:pPr marL="16510" indent="-1651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Esta carga deve ser fornecida pelos elétrons vindos do emissor e lacunas vindas da base</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3" name="Retângulo 32"/>
              <p:cNvSpPr/>
              <p:nvPr/>
            </p:nvSpPr>
            <p:spPr>
              <a:xfrm>
                <a:off x="1194154" y="5426232"/>
                <a:ext cx="2008505" cy="460375"/>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en-US" altLang="pt-BR" sz="2400" i="1">
                              <a:latin typeface="Cambria Math" panose="02040503050406030204" pitchFamily="18" charset="0"/>
                            </a:rPr>
                            <m:t>𝑉</m:t>
                          </m:r>
                        </m:e>
                        <m:sub>
                          <m:r>
                            <a:rPr lang="en-US" altLang="pt-BR" sz="2400" i="1">
                              <a:latin typeface="Cambria Math" panose="02040503050406030204" pitchFamily="18" charset="0"/>
                            </a:rPr>
                            <m:t>𝐵𝐸</m:t>
                          </m:r>
                          <m:r>
                            <a:rPr lang="en-US" altLang="pt-BR" sz="2400" i="1">
                              <a:latin typeface="Cambria Math" panose="02040503050406030204" pitchFamily="18" charset="0"/>
                            </a:rPr>
                            <m:t>2</m:t>
                          </m:r>
                        </m:sub>
                      </m:sSub>
                      <m:r>
                        <a:rPr lang="en-US" altLang="pt-BR" sz="2400" i="1">
                          <a:latin typeface="Cambria Math" panose="02040503050406030204" pitchFamily="18" charset="0"/>
                        </a:rPr>
                        <m:t>&gt;</m:t>
                      </m:r>
                      <m:sSub>
                        <m:sSubPr>
                          <m:ctrlPr>
                            <a:rPr lang="pt-BR" sz="2400" i="1">
                              <a:latin typeface="Cambria Math" panose="02040503050406030204" pitchFamily="18" charset="0"/>
                            </a:rPr>
                          </m:ctrlPr>
                        </m:sSubPr>
                        <m:e>
                          <m:r>
                            <a:rPr lang="en-US" altLang="pt-BR" sz="2400" i="1">
                              <a:latin typeface="Cambria Math" panose="02040503050406030204" pitchFamily="18" charset="0"/>
                            </a:rPr>
                            <m:t>𝑉</m:t>
                          </m:r>
                        </m:e>
                        <m:sub>
                          <m:r>
                            <a:rPr lang="en-US" altLang="pt-BR" sz="2400" i="1">
                              <a:latin typeface="Cambria Math" panose="02040503050406030204" pitchFamily="18" charset="0"/>
                            </a:rPr>
                            <m:t>𝐵𝐸</m:t>
                          </m:r>
                          <m:r>
                            <a:rPr lang="en-US" altLang="pt-BR" sz="2400" i="1">
                              <a:latin typeface="Cambria Math" panose="02040503050406030204" pitchFamily="18" charset="0"/>
                            </a:rPr>
                            <m:t>1</m:t>
                          </m:r>
                        </m:sub>
                      </m:sSub>
                      <m:r>
                        <a:rPr lang="pt-BR" sz="2400" i="1">
                          <a:latin typeface="Cambria Math" panose="02040503050406030204" pitchFamily="18" charset="0"/>
                        </a:rPr>
                        <m:t> </m:t>
                      </m:r>
                    </m:oMath>
                  </m:oMathPara>
                </a14:m>
                <a:endParaRPr lang="pt-BR" dirty="0"/>
              </a:p>
            </p:txBody>
          </p:sp>
        </mc:Choice>
        <mc:Fallback>
          <p:sp>
            <p:nvSpPr>
              <p:cNvPr id="33" name="Retângulo 32"/>
              <p:cNvSpPr>
                <a:spLocks noRot="1" noChangeAspect="1" noMove="1" noResize="1" noEditPoints="1" noAdjustHandles="1" noChangeArrowheads="1" noChangeShapeType="1" noTextEdit="1"/>
              </p:cNvSpPr>
              <p:nvPr/>
            </p:nvSpPr>
            <p:spPr>
              <a:xfrm>
                <a:off x="1194154" y="5426232"/>
                <a:ext cx="2008505" cy="460375"/>
              </a:xfrm>
              <a:prstGeom prst="rect">
                <a:avLst/>
              </a:prstGeom>
              <a:blipFill rotWithShape="1">
                <a:blip r:embed="rId4"/>
                <a:stretch>
                  <a:fillRect l="-18" t="-34" r="18" b="34"/>
                </a:stretch>
              </a:blipFill>
            </p:spPr>
            <p:txBody>
              <a:bodyPr/>
              <a:lstStyle/>
              <a:p>
                <a:r>
                  <a:rPr lang="pt-BR" altLang="en-US">
                    <a:noFill/>
                  </a:rPr>
                  <a:t> </a:t>
                </a:r>
              </a:p>
            </p:txBody>
          </p:sp>
        </mc:Fallback>
      </mc:AlternateContent>
      <p:cxnSp>
        <p:nvCxnSpPr>
          <p:cNvPr id="4" name="Conector de Seta Reta 3"/>
          <p:cNvCxnSpPr/>
          <p:nvPr/>
        </p:nvCxnSpPr>
        <p:spPr>
          <a:xfrm flipV="1">
            <a:off x="6450330" y="4327525"/>
            <a:ext cx="664845" cy="14605"/>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7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rma livre 4"/>
          <p:cNvSpPr/>
          <p:nvPr/>
        </p:nvSpPr>
        <p:spPr>
          <a:xfrm>
            <a:off x="4405630" y="4212590"/>
            <a:ext cx="2263140" cy="1343025"/>
          </a:xfrm>
          <a:custGeom>
            <a:avLst/>
            <a:gdLst>
              <a:gd name="connisteX0" fmla="*/ 0 w 2263140"/>
              <a:gd name="connsiteY0" fmla="*/ 0 h 1343025"/>
              <a:gd name="connisteX1" fmla="*/ 2263140 w 2263140"/>
              <a:gd name="connsiteY1" fmla="*/ 1343025 h 1343025"/>
              <a:gd name="connisteX2" fmla="*/ 0 w 2263140"/>
              <a:gd name="connsiteY2" fmla="*/ 1328420 h 1343025"/>
              <a:gd name="connisteX3" fmla="*/ 0 w 2263140"/>
              <a:gd name="connsiteY3" fmla="*/ 45720 h 1343025"/>
            </a:gdLst>
            <a:ahLst/>
            <a:cxnLst>
              <a:cxn ang="0">
                <a:pos x="connisteX0" y="connsiteY0"/>
              </a:cxn>
              <a:cxn ang="0">
                <a:pos x="connisteX1" y="connsiteY1"/>
              </a:cxn>
              <a:cxn ang="0">
                <a:pos x="connisteX2" y="connsiteY2"/>
              </a:cxn>
              <a:cxn ang="0">
                <a:pos x="connisteX3" y="connsiteY3"/>
              </a:cxn>
            </a:cxnLst>
            <a:rect l="l" t="t" r="r" b="b"/>
            <a:pathLst>
              <a:path w="2263140" h="1343025">
                <a:moveTo>
                  <a:pt x="0" y="0"/>
                </a:moveTo>
                <a:lnTo>
                  <a:pt x="2263140" y="1343025"/>
                </a:lnTo>
                <a:lnTo>
                  <a:pt x="0" y="1328420"/>
                </a:lnTo>
                <a:lnTo>
                  <a:pt x="0" y="45720"/>
                </a:lnTo>
              </a:path>
            </a:pathLst>
          </a:custGeom>
          <a:pattFill prst="ltUp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6" name="CaixaDeTexto 23"/>
          <p:cNvSpPr txBox="1"/>
          <p:nvPr/>
        </p:nvSpPr>
        <p:spPr>
          <a:xfrm>
            <a:off x="615950" y="367030"/>
            <a:ext cx="11038840" cy="215328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C</a:t>
            </a:r>
            <a:r>
              <a:rPr lang="pt-BR" altLang="en-US" sz="3600" b="1"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3600" b="1"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Veja que a base é neutra. Assim, se aumenta a carga negativa de elétrons, deve aumentar a carga positiva de lacunas </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41" name="Conector Reto 40"/>
          <p:cNvCxnSpPr/>
          <p:nvPr/>
        </p:nvCxnSpPr>
        <p:spPr>
          <a:xfrm>
            <a:off x="4395309" y="3243289"/>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3" name="Retângulo 42"/>
              <p:cNvSpPr/>
              <p:nvPr/>
            </p:nvSpPr>
            <p:spPr>
              <a:xfrm>
                <a:off x="420724" y="4077492"/>
                <a:ext cx="3537585" cy="89916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𝐸</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r>
                                    <a:rPr lang="en-US" altLang="pt-BR" sz="2400" i="1">
                                      <a:latin typeface="Cambria Math" panose="02040503050406030204" pitchFamily="18" charset="0"/>
                                    </a:rPr>
                                    <m:t>1</m:t>
                                  </m:r>
                                </m:sub>
                              </m:sSub>
                            </m:num>
                            <m:den>
                              <m:r>
                                <a:rPr lang="pt-BR" sz="2400" i="1">
                                  <a:latin typeface="Cambria Math" panose="02040503050406030204" pitchFamily="18" charset="0"/>
                                </a:rPr>
                                <m:t>𝑘𝑇</m:t>
                              </m:r>
                            </m:den>
                          </m:f>
                        </m:e>
                      </m:d>
                    </m:oMath>
                  </m:oMathPara>
                </a14:m>
                <a:endParaRPr lang="pt-BR" dirty="0"/>
              </a:p>
            </p:txBody>
          </p:sp>
        </mc:Choice>
        <mc:Fallback>
          <p:sp>
            <p:nvSpPr>
              <p:cNvPr id="43" name="Retângulo 42"/>
              <p:cNvSpPr>
                <a:spLocks noRot="1" noChangeAspect="1" noMove="1" noResize="1" noEditPoints="1" noAdjustHandles="1" noChangeArrowheads="1" noChangeShapeType="1" noTextEdit="1"/>
              </p:cNvSpPr>
              <p:nvPr/>
            </p:nvSpPr>
            <p:spPr>
              <a:xfrm>
                <a:off x="420724" y="4077492"/>
                <a:ext cx="3537585" cy="899160"/>
              </a:xfrm>
              <a:prstGeom prst="rect">
                <a:avLst/>
              </a:prstGeom>
              <a:blipFill rotWithShape="1">
                <a:blip r:embed="rId1"/>
                <a:stretch>
                  <a:fillRect l="-10" t="-17" r="10" b="17"/>
                </a:stretch>
              </a:blipFill>
            </p:spPr>
            <p:txBody>
              <a:bodyPr/>
              <a:lstStyle/>
              <a:p>
                <a:r>
                  <a:rPr lang="pt-BR" altLang="en-US">
                    <a:noFill/>
                  </a:rPr>
                  <a:t> </a:t>
                </a:r>
              </a:p>
            </p:txBody>
          </p:sp>
        </mc:Fallback>
      </mc:AlternateContent>
      <p:sp>
        <p:nvSpPr>
          <p:cNvPr id="45" name="CaixaDeTexto 28"/>
          <p:cNvSpPr txBox="1"/>
          <p:nvPr/>
        </p:nvSpPr>
        <p:spPr>
          <a:xfrm>
            <a:off x="5482701" y="4020131"/>
            <a:ext cx="588623" cy="646331"/>
          </a:xfrm>
          <a:prstGeom prst="rect">
            <a:avLst/>
          </a:prstGeom>
          <a:noFill/>
        </p:spPr>
        <p:txBody>
          <a:bodyPr wrap="none" rtlCol="0">
            <a:spAutoFit/>
          </a:bodyPr>
          <a:lstStyle/>
          <a:p>
            <a:r>
              <a:rPr lang="pt-BR" sz="3600" i="1" dirty="0" err="1" smtClean="0"/>
              <a:t>n</a:t>
            </a:r>
            <a:r>
              <a:rPr lang="pt-BR" sz="3600" i="1" baseline="-25000" dirty="0" err="1"/>
              <a:t>p</a:t>
            </a:r>
            <a:endParaRPr lang="pt-BR" sz="3600" i="1" dirty="0"/>
          </a:p>
        </p:txBody>
      </p:sp>
      <p:cxnSp>
        <p:nvCxnSpPr>
          <p:cNvPr id="46" name="Conector de Seta Reta 45"/>
          <p:cNvCxnSpPr/>
          <p:nvPr/>
        </p:nvCxnSpPr>
        <p:spPr>
          <a:xfrm>
            <a:off x="4410075" y="3544570"/>
            <a:ext cx="2232025" cy="0"/>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7" name="CaixaDeTexto 6"/>
          <p:cNvSpPr txBox="1"/>
          <p:nvPr/>
        </p:nvSpPr>
        <p:spPr>
          <a:xfrm>
            <a:off x="5386028" y="3083179"/>
            <a:ext cx="882955" cy="461665"/>
          </a:xfrm>
          <a:prstGeom prst="rect">
            <a:avLst/>
          </a:prstGeom>
          <a:noFill/>
        </p:spPr>
        <p:txBody>
          <a:bodyPr wrap="square" rtlCol="0">
            <a:spAutoFit/>
          </a:bodyPr>
          <a:lstStyle/>
          <a:p>
            <a:r>
              <a:rPr lang="pt-BR" sz="2400" b="1" dirty="0" err="1" smtClean="0"/>
              <a:t>W</a:t>
            </a:r>
            <a:r>
              <a:rPr lang="pt-BR" sz="2400" b="1" baseline="-25000" dirty="0" err="1" smtClean="0"/>
              <a:t>Bef</a:t>
            </a:r>
            <a:endParaRPr lang="pt-BR" sz="2400" b="1" dirty="0"/>
          </a:p>
        </p:txBody>
      </p:sp>
      <p:sp>
        <p:nvSpPr>
          <p:cNvPr id="48" name="CaixaDeTexto 6"/>
          <p:cNvSpPr txBox="1"/>
          <p:nvPr/>
        </p:nvSpPr>
        <p:spPr>
          <a:xfrm>
            <a:off x="1375059" y="2723664"/>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49" name="CaixaDeTexto 6"/>
          <p:cNvSpPr txBox="1"/>
          <p:nvPr/>
        </p:nvSpPr>
        <p:spPr>
          <a:xfrm>
            <a:off x="7128794" y="2464584"/>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cxnSp>
        <p:nvCxnSpPr>
          <p:cNvPr id="50" name="Conector Reto 49"/>
          <p:cNvCxnSpPr/>
          <p:nvPr/>
        </p:nvCxnSpPr>
        <p:spPr>
          <a:xfrm flipH="1">
            <a:off x="7128218" y="2986263"/>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4182584" y="2960079"/>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3" name="Retângulo de cantos arredondados 36"/>
          <p:cNvSpPr/>
          <p:nvPr/>
        </p:nvSpPr>
        <p:spPr>
          <a:xfrm>
            <a:off x="3958590" y="3242945"/>
            <a:ext cx="425450" cy="2499995"/>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4" name="Retângulo de cantos arredondados 37"/>
          <p:cNvSpPr/>
          <p:nvPr/>
        </p:nvSpPr>
        <p:spPr>
          <a:xfrm>
            <a:off x="6654800" y="3245485"/>
            <a:ext cx="712470" cy="2499995"/>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55" name="Conector Reto 54"/>
          <p:cNvCxnSpPr/>
          <p:nvPr/>
        </p:nvCxnSpPr>
        <p:spPr>
          <a:xfrm>
            <a:off x="4395470" y="3625215"/>
            <a:ext cx="2243455" cy="1900555"/>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6" name="Retângulo 55"/>
              <p:cNvSpPr/>
              <p:nvPr/>
            </p:nvSpPr>
            <p:spPr>
              <a:xfrm>
                <a:off x="4019939" y="5549223"/>
                <a:ext cx="3956685" cy="89916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𝐶</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𝐵𝐶</m:t>
                                  </m:r>
                                </m:sub>
                              </m:sSub>
                            </m:num>
                            <m:den>
                              <m:r>
                                <a:rPr lang="pt-BR" sz="2400" i="1">
                                  <a:latin typeface="Cambria Math" panose="02040503050406030204" pitchFamily="18" charset="0"/>
                                </a:rPr>
                                <m:t>𝑘𝑇</m:t>
                              </m:r>
                            </m:den>
                          </m:f>
                        </m:e>
                      </m:d>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0</m:t>
                      </m:r>
                    </m:oMath>
                  </m:oMathPara>
                </a14:m>
                <a:endParaRPr lang="pt-BR" dirty="0"/>
              </a:p>
            </p:txBody>
          </p:sp>
        </mc:Choice>
        <mc:Fallback>
          <p:sp>
            <p:nvSpPr>
              <p:cNvPr id="56" name="Retângulo 55"/>
              <p:cNvSpPr>
                <a:spLocks noRot="1" noChangeAspect="1" noMove="1" noResize="1" noEditPoints="1" noAdjustHandles="1" noChangeArrowheads="1" noChangeShapeType="1" noTextEdit="1"/>
              </p:cNvSpPr>
              <p:nvPr/>
            </p:nvSpPr>
            <p:spPr>
              <a:xfrm>
                <a:off x="4019939" y="5549223"/>
                <a:ext cx="3956685" cy="899160"/>
              </a:xfrm>
              <a:prstGeom prst="rect">
                <a:avLst/>
              </a:prstGeom>
              <a:blipFill rotWithShape="1">
                <a:blip r:embed="rId2"/>
                <a:stretch>
                  <a:fillRect l="-10" t="-66" r="10" b="66"/>
                </a:stretch>
              </a:blipFill>
            </p:spPr>
            <p:txBody>
              <a:bodyPr/>
              <a:lstStyle/>
              <a:p>
                <a:r>
                  <a:rPr lang="pt-BR" altLang="en-US">
                    <a:noFill/>
                  </a:rPr>
                  <a:t> </a:t>
                </a:r>
              </a:p>
            </p:txBody>
          </p:sp>
        </mc:Fallback>
      </mc:AlternateContent>
      <p:sp>
        <p:nvSpPr>
          <p:cNvPr id="58" name="CaixaDeTexto 6"/>
          <p:cNvSpPr txBox="1"/>
          <p:nvPr/>
        </p:nvSpPr>
        <p:spPr>
          <a:xfrm>
            <a:off x="6668770" y="4206240"/>
            <a:ext cx="708025" cy="460375"/>
          </a:xfrm>
          <a:prstGeom prst="rect">
            <a:avLst/>
          </a:prstGeom>
          <a:solidFill>
            <a:schemeClr val="bg1"/>
          </a:solidFill>
        </p:spPr>
        <p:txBody>
          <a:bodyPr wrap="square" rtlCol="0">
            <a:spAutoFit/>
          </a:bodyPr>
          <a:lstStyle/>
          <a:p>
            <a:pPr algn="ctr"/>
            <a:r>
              <a:rPr lang="pt-BR" sz="2400" b="1" dirty="0" err="1" smtClean="0"/>
              <a:t>W</a:t>
            </a:r>
            <a:r>
              <a:rPr lang="pt-BR" sz="2400" b="1" baseline="-25000" dirty="0" err="1" smtClean="0"/>
              <a:t>BC</a:t>
            </a:r>
            <a:endParaRPr lang="pt-BR" sz="2400" b="1" baseline="-25000" dirty="0" err="1" smtClean="0"/>
          </a:p>
        </p:txBody>
      </p:sp>
      <p:cxnSp>
        <p:nvCxnSpPr>
          <p:cNvPr id="60" name="Conector Reto 59"/>
          <p:cNvCxnSpPr/>
          <p:nvPr/>
        </p:nvCxnSpPr>
        <p:spPr>
          <a:xfrm flipH="1">
            <a:off x="6654508" y="3437748"/>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4420870" y="4243070"/>
            <a:ext cx="2221230" cy="1316990"/>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Conector Reto 61"/>
          <p:cNvCxnSpPr/>
          <p:nvPr/>
        </p:nvCxnSpPr>
        <p:spPr>
          <a:xfrm flipV="1">
            <a:off x="2900045" y="5549265"/>
            <a:ext cx="486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7" name="Retângulo 26"/>
              <p:cNvSpPr/>
              <p:nvPr/>
            </p:nvSpPr>
            <p:spPr>
              <a:xfrm>
                <a:off x="482319" y="3178332"/>
                <a:ext cx="3537585" cy="89916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𝐸</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r>
                                    <a:rPr lang="en-US" altLang="pt-BR" sz="2400" i="1">
                                      <a:latin typeface="Cambria Math" panose="02040503050406030204" pitchFamily="18" charset="0"/>
                                    </a:rPr>
                                    <m:t>2</m:t>
                                  </m:r>
                                </m:sub>
                              </m:sSub>
                            </m:num>
                            <m:den>
                              <m:r>
                                <a:rPr lang="pt-BR" sz="2400" i="1">
                                  <a:latin typeface="Cambria Math" panose="02040503050406030204" pitchFamily="18" charset="0"/>
                                </a:rPr>
                                <m:t>𝑘𝑇</m:t>
                              </m:r>
                            </m:den>
                          </m:f>
                        </m:e>
                      </m:d>
                    </m:oMath>
                  </m:oMathPara>
                </a14:m>
                <a:endParaRPr lang="pt-BR" dirty="0"/>
              </a:p>
            </p:txBody>
          </p:sp>
        </mc:Choice>
        <mc:Fallback>
          <p:sp>
            <p:nvSpPr>
              <p:cNvPr id="27" name="Retângulo 26"/>
              <p:cNvSpPr>
                <a:spLocks noRot="1" noChangeAspect="1" noMove="1" noResize="1" noEditPoints="1" noAdjustHandles="1" noChangeArrowheads="1" noChangeShapeType="1" noTextEdit="1"/>
              </p:cNvSpPr>
              <p:nvPr/>
            </p:nvSpPr>
            <p:spPr>
              <a:xfrm>
                <a:off x="482319" y="3178332"/>
                <a:ext cx="3537585" cy="899160"/>
              </a:xfrm>
              <a:prstGeom prst="rect">
                <a:avLst/>
              </a:prstGeom>
              <a:blipFill rotWithShape="1">
                <a:blip r:embed="rId3"/>
                <a:stretch>
                  <a:fillRect l="-10" t="-17" r="10" b="17"/>
                </a:stretch>
              </a:blipFill>
            </p:spPr>
            <p:txBody>
              <a:bodyPr/>
              <a:lstStyle/>
              <a:p>
                <a:r>
                  <a:rPr lang="pt-BR" altLang="en-US">
                    <a:noFill/>
                  </a:rPr>
                  <a:t> </a:t>
                </a:r>
              </a:p>
            </p:txBody>
          </p:sp>
        </mc:Fallback>
      </mc:AlternateContent>
      <p:sp>
        <p:nvSpPr>
          <p:cNvPr id="28" name="Forma livre 27"/>
          <p:cNvSpPr/>
          <p:nvPr/>
        </p:nvSpPr>
        <p:spPr>
          <a:xfrm>
            <a:off x="3836035" y="3809365"/>
            <a:ext cx="612140" cy="210820"/>
          </a:xfrm>
          <a:custGeom>
            <a:avLst/>
            <a:gdLst>
              <a:gd name="connisteX0" fmla="*/ 612225 w 612225"/>
              <a:gd name="connsiteY0" fmla="*/ 0 h 210820"/>
              <a:gd name="connisteX1" fmla="*/ 506815 w 612225"/>
              <a:gd name="connsiteY1" fmla="*/ 195580 h 210820"/>
              <a:gd name="connisteX2" fmla="*/ 295360 w 612225"/>
              <a:gd name="connsiteY2" fmla="*/ 60325 h 210820"/>
              <a:gd name="connisteX3" fmla="*/ 23580 w 612225"/>
              <a:gd name="connsiteY3" fmla="*/ 195580 h 210820"/>
              <a:gd name="connisteX4" fmla="*/ 23580 w 612225"/>
              <a:gd name="connsiteY4" fmla="*/ 195580 h 210820"/>
              <a:gd name="connisteX5" fmla="*/ 8975 w 612225"/>
              <a:gd name="connsiteY5" fmla="*/ 210820 h 21082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612226" h="210820">
                <a:moveTo>
                  <a:pt x="612226" y="0"/>
                </a:moveTo>
                <a:cubicBezTo>
                  <a:pt x="595081" y="41910"/>
                  <a:pt x="570316" y="183515"/>
                  <a:pt x="506816" y="195580"/>
                </a:cubicBezTo>
                <a:cubicBezTo>
                  <a:pt x="443316" y="207645"/>
                  <a:pt x="391881" y="60325"/>
                  <a:pt x="295361" y="60325"/>
                </a:cubicBezTo>
                <a:cubicBezTo>
                  <a:pt x="198841" y="60325"/>
                  <a:pt x="78191" y="168275"/>
                  <a:pt x="23581" y="195580"/>
                </a:cubicBezTo>
                <a:cubicBezTo>
                  <a:pt x="-31029" y="222885"/>
                  <a:pt x="26756" y="192405"/>
                  <a:pt x="23581" y="195580"/>
                </a:cubicBezTo>
                <a:cubicBezTo>
                  <a:pt x="20406" y="198755"/>
                  <a:pt x="12151" y="207645"/>
                  <a:pt x="8976" y="21082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Forma livre 28"/>
          <p:cNvSpPr/>
          <p:nvPr/>
        </p:nvSpPr>
        <p:spPr>
          <a:xfrm>
            <a:off x="3862705" y="4227830"/>
            <a:ext cx="558165" cy="506730"/>
          </a:xfrm>
          <a:custGeom>
            <a:avLst/>
            <a:gdLst>
              <a:gd name="connisteX0" fmla="*/ 558165 w 558165"/>
              <a:gd name="connsiteY0" fmla="*/ 0 h 506857"/>
              <a:gd name="connisteX1" fmla="*/ 422910 w 558165"/>
              <a:gd name="connsiteY1" fmla="*/ 497840 h 506857"/>
              <a:gd name="connisteX2" fmla="*/ 135890 w 558165"/>
              <a:gd name="connsiteY2" fmla="*/ 287020 h 506857"/>
              <a:gd name="connisteX3" fmla="*/ 0 w 558165"/>
              <a:gd name="connsiteY3" fmla="*/ 316865 h 506857"/>
            </a:gdLst>
            <a:ahLst/>
            <a:cxnLst>
              <a:cxn ang="0">
                <a:pos x="connisteX0" y="connsiteY0"/>
              </a:cxn>
              <a:cxn ang="0">
                <a:pos x="connisteX1" y="connsiteY1"/>
              </a:cxn>
              <a:cxn ang="0">
                <a:pos x="connisteX2" y="connsiteY2"/>
              </a:cxn>
              <a:cxn ang="0">
                <a:pos x="connisteX3" y="connsiteY3"/>
              </a:cxn>
            </a:cxnLst>
            <a:rect l="l" t="t" r="r" b="b"/>
            <a:pathLst>
              <a:path w="558165" h="506857">
                <a:moveTo>
                  <a:pt x="558165" y="0"/>
                </a:moveTo>
                <a:cubicBezTo>
                  <a:pt x="536575" y="103505"/>
                  <a:pt x="507365" y="440690"/>
                  <a:pt x="422910" y="497840"/>
                </a:cubicBezTo>
                <a:cubicBezTo>
                  <a:pt x="338455" y="554990"/>
                  <a:pt x="220345" y="323215"/>
                  <a:pt x="135890" y="287020"/>
                </a:cubicBezTo>
                <a:cubicBezTo>
                  <a:pt x="51435" y="250825"/>
                  <a:pt x="21590" y="306705"/>
                  <a:pt x="0" y="316865"/>
                </a:cubicBezTo>
              </a:path>
            </a:pathLst>
          </a:custGeom>
          <a:noFill/>
          <a:ln w="1905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 name="CaixaDeTexto 45"/>
          <p:cNvSpPr txBox="1"/>
          <p:nvPr/>
        </p:nvSpPr>
        <p:spPr>
          <a:xfrm>
            <a:off x="8074660" y="3067050"/>
            <a:ext cx="3580130" cy="953135"/>
          </a:xfrm>
          <a:prstGeom prst="rect">
            <a:avLst/>
          </a:prstGeom>
          <a:noFill/>
        </p:spPr>
        <p:txBody>
          <a:bodyPr wrap="square" rtlCol="0">
            <a:spAutoFit/>
          </a:bodyPr>
          <a:lstStyle/>
          <a:p>
            <a:pPr marL="16510" indent="-1651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Carga na base Q</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(região ativa)</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3" name="Retângulo 32"/>
              <p:cNvSpPr/>
              <p:nvPr/>
            </p:nvSpPr>
            <p:spPr>
              <a:xfrm>
                <a:off x="1088744" y="5572282"/>
                <a:ext cx="2008505" cy="460375"/>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en-US" altLang="pt-BR" sz="2400" i="1">
                              <a:latin typeface="Cambria Math" panose="02040503050406030204" pitchFamily="18" charset="0"/>
                            </a:rPr>
                            <m:t>𝑉</m:t>
                          </m:r>
                        </m:e>
                        <m:sub>
                          <m:r>
                            <a:rPr lang="en-US" altLang="pt-BR" sz="2400" i="1">
                              <a:latin typeface="Cambria Math" panose="02040503050406030204" pitchFamily="18" charset="0"/>
                            </a:rPr>
                            <m:t>𝐵𝐸</m:t>
                          </m:r>
                          <m:r>
                            <a:rPr lang="en-US" altLang="pt-BR" sz="2400" i="1">
                              <a:latin typeface="Cambria Math" panose="02040503050406030204" pitchFamily="18" charset="0"/>
                            </a:rPr>
                            <m:t>2</m:t>
                          </m:r>
                        </m:sub>
                      </m:sSub>
                      <m:r>
                        <a:rPr lang="en-US" altLang="pt-BR" sz="2400" i="1">
                          <a:latin typeface="Cambria Math" panose="02040503050406030204" pitchFamily="18" charset="0"/>
                        </a:rPr>
                        <m:t>&gt;</m:t>
                      </m:r>
                      <m:sSub>
                        <m:sSubPr>
                          <m:ctrlPr>
                            <a:rPr lang="pt-BR" sz="2400" i="1">
                              <a:latin typeface="Cambria Math" panose="02040503050406030204" pitchFamily="18" charset="0"/>
                            </a:rPr>
                          </m:ctrlPr>
                        </m:sSubPr>
                        <m:e>
                          <m:r>
                            <a:rPr lang="en-US" altLang="pt-BR" sz="2400" i="1">
                              <a:latin typeface="Cambria Math" panose="02040503050406030204" pitchFamily="18" charset="0"/>
                            </a:rPr>
                            <m:t>𝑉</m:t>
                          </m:r>
                        </m:e>
                        <m:sub>
                          <m:r>
                            <a:rPr lang="en-US" altLang="pt-BR" sz="2400" i="1">
                              <a:latin typeface="Cambria Math" panose="02040503050406030204" pitchFamily="18" charset="0"/>
                            </a:rPr>
                            <m:t>𝐵𝐸</m:t>
                          </m:r>
                          <m:r>
                            <a:rPr lang="en-US" altLang="pt-BR" sz="2400" i="1">
                              <a:latin typeface="Cambria Math" panose="02040503050406030204" pitchFamily="18" charset="0"/>
                            </a:rPr>
                            <m:t>1</m:t>
                          </m:r>
                        </m:sub>
                      </m:sSub>
                      <m:r>
                        <a:rPr lang="pt-BR" sz="2400" i="1">
                          <a:latin typeface="Cambria Math" panose="02040503050406030204" pitchFamily="18" charset="0"/>
                        </a:rPr>
                        <m:t> </m:t>
                      </m:r>
                    </m:oMath>
                  </m:oMathPara>
                </a14:m>
                <a:endParaRPr lang="pt-BR" dirty="0"/>
              </a:p>
            </p:txBody>
          </p:sp>
        </mc:Choice>
        <mc:Fallback>
          <p:sp>
            <p:nvSpPr>
              <p:cNvPr id="33" name="Retângulo 32"/>
              <p:cNvSpPr>
                <a:spLocks noRot="1" noChangeAspect="1" noMove="1" noResize="1" noEditPoints="1" noAdjustHandles="1" noChangeArrowheads="1" noChangeShapeType="1" noTextEdit="1"/>
              </p:cNvSpPr>
              <p:nvPr/>
            </p:nvSpPr>
            <p:spPr>
              <a:xfrm>
                <a:off x="1088744" y="5572282"/>
                <a:ext cx="2008505" cy="460375"/>
              </a:xfrm>
              <a:prstGeom prst="rect">
                <a:avLst/>
              </a:prstGeom>
              <a:blipFill rotWithShape="1">
                <a:blip r:embed="rId4"/>
                <a:stretch>
                  <a:fillRect l="-18" t="-34" r="18" b="3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Retângulo 3"/>
              <p:cNvSpPr/>
              <p:nvPr/>
            </p:nvSpPr>
            <p:spPr>
              <a:xfrm>
                <a:off x="7598764" y="4319427"/>
                <a:ext cx="4521200" cy="1028700"/>
              </a:xfrm>
              <a:prstGeom prst="rect">
                <a:avLst/>
              </a:prstGeom>
              <a:ln w="34925">
                <a:solidFill>
                  <a:srgbClr val="FFFF00"/>
                </a:solidFill>
              </a:ln>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sz="2800" i="1">
                              <a:latin typeface="Cambria Math" panose="02040503050406030204" pitchFamily="18" charset="0"/>
                            </a:rPr>
                          </m:ctrlPr>
                        </m:sSubPr>
                        <m:e>
                          <m:r>
                            <a:rPr lang="en-US" altLang="pt-BR" sz="2800" i="1">
                              <a:latin typeface="Cambria Math" panose="02040503050406030204" pitchFamily="18" charset="0"/>
                            </a:rPr>
                            <m:t>𝑄</m:t>
                          </m:r>
                        </m:e>
                        <m:sub>
                          <m:r>
                            <a:rPr lang="en-US" altLang="pt-BR" sz="2800" i="1">
                              <a:latin typeface="Cambria Math" panose="02040503050406030204" pitchFamily="18" charset="0"/>
                            </a:rPr>
                            <m:t>𝑏</m:t>
                          </m:r>
                        </m:sub>
                      </m:sSub>
                      <m:r>
                        <a:rPr lang="en-US" altLang="pt-BR" sz="2800" i="1">
                          <a:latin typeface="Cambria Math" panose="02040503050406030204" pitchFamily="18" charset="0"/>
                        </a:rPr>
                        <m:t>=</m:t>
                      </m:r>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r>
                                    <a:rPr lang="en-US" altLang="pt-BR" sz="2800" i="1">
                                      <a:latin typeface="Cambria Math" panose="02040503050406030204" pitchFamily="18" charset="0"/>
                                    </a:rPr>
                                    <m:t>1</m:t>
                                  </m:r>
                                </m:sub>
                              </m:sSub>
                            </m:num>
                            <m:den>
                              <m:r>
                                <a:rPr lang="pt-BR" sz="2800" i="1">
                                  <a:latin typeface="Cambria Math" panose="02040503050406030204" pitchFamily="18" charset="0"/>
                                </a:rPr>
                                <m:t>𝑘𝑇</m:t>
                              </m:r>
                            </m:den>
                          </m:f>
                        </m:e>
                      </m:d>
                      <m:f>
                        <m:fPr>
                          <m:ctrlPr>
                            <a:rPr lang="pt-BR" sz="2800" i="1">
                              <a:latin typeface="Cambria Math" panose="02040503050406030204" pitchFamily="18" charset="0"/>
                              <a:cs typeface="Cambria Math" panose="02040503050406030204" pitchFamily="18" charset="0"/>
                            </a:rPr>
                          </m:ctrlPr>
                        </m:fPr>
                        <m:num>
                          <m:sSub>
                            <m:sSubPr>
                              <m:ctrlPr>
                                <a:rPr 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𝑊</m:t>
                              </m:r>
                            </m:e>
                            <m:sub>
                              <m:r>
                                <a:rPr lang="en-US" altLang="pt-BR" sz="2800" i="1">
                                  <a:latin typeface="Cambria Math" panose="02040503050406030204" pitchFamily="18" charset="0"/>
                                  <a:cs typeface="Cambria Math" panose="02040503050406030204" pitchFamily="18" charset="0"/>
                                </a:rPr>
                                <m:t>𝐵𝑒𝑓</m:t>
                              </m:r>
                            </m:sub>
                          </m:sSub>
                        </m:num>
                        <m:den>
                          <m:r>
                            <a:rPr lang="en-US" altLang="pt-BR" sz="2800" i="1">
                              <a:latin typeface="Cambria Math" panose="02040503050406030204" pitchFamily="18" charset="0"/>
                              <a:cs typeface="Cambria Math" panose="02040503050406030204" pitchFamily="18" charset="0"/>
                            </a:rPr>
                            <m:t>2</m:t>
                          </m:r>
                        </m:den>
                      </m:f>
                      <m:r>
                        <a:rPr lang="pt-BR" sz="2800" i="1">
                          <a:latin typeface="Cambria Math" panose="02040503050406030204" pitchFamily="18" charset="0"/>
                        </a:rPr>
                        <m:t> </m:t>
                      </m:r>
                    </m:oMath>
                  </m:oMathPara>
                </a14:m>
                <a:endParaRPr lang="pt-BR" dirty="0"/>
              </a:p>
            </p:txBody>
          </p:sp>
        </mc:Choice>
        <mc:Fallback>
          <p:sp>
            <p:nvSpPr>
              <p:cNvPr id="4" name="Retângulo 3"/>
              <p:cNvSpPr>
                <a:spLocks noRot="1" noChangeAspect="1" noMove="1" noResize="1" noEditPoints="1" noAdjustHandles="1" noChangeArrowheads="1" noChangeShapeType="1" noTextEdit="1"/>
              </p:cNvSpPr>
              <p:nvPr/>
            </p:nvSpPr>
            <p:spPr>
              <a:xfrm>
                <a:off x="7598764" y="4319427"/>
                <a:ext cx="4521200" cy="1028700"/>
              </a:xfrm>
              <a:prstGeom prst="rect">
                <a:avLst/>
              </a:prstGeom>
              <a:blipFill rotWithShape="1">
                <a:blip r:embed="rId5"/>
                <a:stretch>
                  <a:fillRect l="-387" t="-1744" r="-385" b="-1651"/>
                </a:stretch>
              </a:blipFill>
              <a:ln w="34925">
                <a:solidFill>
                  <a:srgbClr val="FFFF00"/>
                </a:solidFill>
              </a:ln>
            </p:spPr>
            <p:txBody>
              <a:bodyPr/>
              <a:lstStyle/>
              <a:p>
                <a:r>
                  <a:rPr lang="pt-BR" altLang="en-US">
                    <a:noFill/>
                  </a:rPr>
                  <a:t> </a:t>
                </a:r>
              </a:p>
            </p:txBody>
          </p:sp>
        </mc:Fallback>
      </mc:AlternateContent>
      <p:sp>
        <p:nvSpPr>
          <p:cNvPr id="6" name="Forma livre 5"/>
          <p:cNvSpPr/>
          <p:nvPr/>
        </p:nvSpPr>
        <p:spPr>
          <a:xfrm>
            <a:off x="5054600" y="3684905"/>
            <a:ext cx="2941955" cy="1388110"/>
          </a:xfrm>
          <a:custGeom>
            <a:avLst/>
            <a:gdLst>
              <a:gd name="connisteX0" fmla="*/ 0 w 2941955"/>
              <a:gd name="connsiteY0" fmla="*/ 1388110 h 1388110"/>
              <a:gd name="connisteX1" fmla="*/ 1267460 w 2941955"/>
              <a:gd name="connsiteY1" fmla="*/ 784225 h 1388110"/>
              <a:gd name="connisteX2" fmla="*/ 1538605 w 2941955"/>
              <a:gd name="connsiteY2" fmla="*/ 332105 h 1388110"/>
              <a:gd name="connisteX3" fmla="*/ 2383790 w 2941955"/>
              <a:gd name="connsiteY3" fmla="*/ 241300 h 1388110"/>
              <a:gd name="connisteX4" fmla="*/ 2941955 w 2941955"/>
              <a:gd name="connsiteY4" fmla="*/ 0 h 1388110"/>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2941955" h="1388110">
                <a:moveTo>
                  <a:pt x="0" y="1388110"/>
                </a:moveTo>
                <a:cubicBezTo>
                  <a:pt x="248285" y="1276350"/>
                  <a:pt x="959485" y="995680"/>
                  <a:pt x="1267460" y="784225"/>
                </a:cubicBezTo>
                <a:cubicBezTo>
                  <a:pt x="1575435" y="572770"/>
                  <a:pt x="1315085" y="440690"/>
                  <a:pt x="1538605" y="332105"/>
                </a:cubicBezTo>
                <a:cubicBezTo>
                  <a:pt x="1762125" y="223520"/>
                  <a:pt x="2103120" y="307975"/>
                  <a:pt x="2383790" y="241300"/>
                </a:cubicBezTo>
                <a:cubicBezTo>
                  <a:pt x="2664460" y="174625"/>
                  <a:pt x="2847340" y="46355"/>
                  <a:pt x="2941955" y="0"/>
                </a:cubicBezTo>
              </a:path>
            </a:pathLst>
          </a:custGeom>
          <a:noFill/>
          <a:ln w="1905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de Seta Reta 7"/>
          <p:cNvCxnSpPr/>
          <p:nvPr/>
        </p:nvCxnSpPr>
        <p:spPr>
          <a:xfrm flipV="1">
            <a:off x="6690360" y="4976495"/>
            <a:ext cx="664845" cy="14605"/>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7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26" name="CaixaDeTexto 23"/>
              <p:cNvSpPr txBox="1"/>
              <p:nvPr/>
            </p:nvSpPr>
            <p:spPr>
              <a:xfrm>
                <a:off x="576580" y="367030"/>
                <a:ext cx="11038840" cy="563753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C</a:t>
                </a:r>
                <a:r>
                  <a:rPr lang="pt-BR" altLang="en-US" sz="3600" b="1"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3600" b="1"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obter a carga total da base, Q</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multiplicar Qb pela área.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sz="2800" i="1">
                              <a:latin typeface="Cambria Math" panose="02040503050406030204" pitchFamily="18" charset="0"/>
                            </a:rPr>
                          </m:ctrlPr>
                        </m:sSubPr>
                        <m:e>
                          <m:r>
                            <a:rPr lang="en-US" altLang="pt-BR" sz="2800" i="1">
                              <a:latin typeface="Cambria Math" panose="02040503050406030204" pitchFamily="18" charset="0"/>
                            </a:rPr>
                            <m:t>𝑄</m:t>
                          </m:r>
                        </m:e>
                        <m:sub>
                          <m:r>
                            <a:rPr lang="en-US" altLang="pt-BR" sz="2800" i="1">
                              <a:latin typeface="Cambria Math" panose="02040503050406030204" pitchFamily="18" charset="0"/>
                            </a:rPr>
                            <m:t>𝐵</m:t>
                          </m:r>
                        </m:sub>
                      </m:sSub>
                      <m:r>
                        <a:rPr lang="en-US" altLang="pt-BR" sz="2800" i="1">
                          <a:latin typeface="Cambria Math" panose="02040503050406030204" pitchFamily="18" charset="0"/>
                        </a:rPr>
                        <m:t>=</m:t>
                      </m:r>
                      <m:r>
                        <a:rPr lang="en-US" altLang="pt-BR" sz="2800" i="1">
                          <a:latin typeface="Cambria Math" panose="02040503050406030204" pitchFamily="18" charset="0"/>
                        </a:rPr>
                        <m:t>𝐴𝑟𝑒𝑎</m:t>
                      </m:r>
                      <m:r>
                        <a:rPr lang="en-US" altLang="pt-BR" sz="2800" i="1">
                          <a:latin typeface="Cambria Math" panose="02040503050406030204" pitchFamily="18" charset="0"/>
                        </a:rPr>
                        <m:t>.</m:t>
                      </m:r>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r>
                                    <a:rPr lang="en-US" altLang="pt-BR" sz="2800" i="1">
                                      <a:latin typeface="Cambria Math" panose="02040503050406030204" pitchFamily="18" charset="0"/>
                                    </a:rPr>
                                    <m:t>1</m:t>
                                  </m:r>
                                </m:sub>
                              </m:sSub>
                            </m:num>
                            <m:den>
                              <m:r>
                                <a:rPr lang="pt-BR" sz="2800" i="1">
                                  <a:latin typeface="Cambria Math" panose="02040503050406030204" pitchFamily="18" charset="0"/>
                                </a:rPr>
                                <m:t>𝑘𝑇</m:t>
                              </m:r>
                            </m:den>
                          </m:f>
                        </m:e>
                      </m:d>
                      <m:f>
                        <m:fPr>
                          <m:ctrlPr>
                            <a:rPr lang="pt-BR" sz="2800" i="1">
                              <a:latin typeface="Cambria Math" panose="02040503050406030204" pitchFamily="18" charset="0"/>
                              <a:cs typeface="Cambria Math" panose="02040503050406030204" pitchFamily="18" charset="0"/>
                            </a:rPr>
                          </m:ctrlPr>
                        </m:fPr>
                        <m:num>
                          <m:sSub>
                            <m:sSubPr>
                              <m:ctrlPr>
                                <a:rPr 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𝑊</m:t>
                              </m:r>
                            </m:e>
                            <m:sub>
                              <m:r>
                                <a:rPr lang="en-US" altLang="pt-BR" sz="2800" i="1">
                                  <a:latin typeface="Cambria Math" panose="02040503050406030204" pitchFamily="18" charset="0"/>
                                  <a:cs typeface="Cambria Math" panose="02040503050406030204" pitchFamily="18" charset="0"/>
                                </a:rPr>
                                <m:t>𝐵𝑒𝑓</m:t>
                              </m:r>
                            </m:sub>
                          </m:sSub>
                        </m:num>
                        <m:den>
                          <m:r>
                            <a:rPr lang="en-US" altLang="pt-BR" sz="2800" i="1">
                              <a:latin typeface="Cambria Math" panose="02040503050406030204" pitchFamily="18" charset="0"/>
                              <a:cs typeface="Cambria Math" panose="02040503050406030204" pitchFamily="18" charset="0"/>
                            </a:rPr>
                            <m:t>2</m:t>
                          </m:r>
                        </m:den>
                      </m:f>
                      <m:r>
                        <a:rPr lang="pt-BR" sz="2800" i="1">
                          <a:latin typeface="Cambria Math" panose="02040503050406030204" pitchFamily="18" charset="0"/>
                        </a:rPr>
                        <m:t> </m:t>
                      </m:r>
                    </m:oMath>
                  </m:oMathPara>
                </a14:m>
                <a:endParaRPr lang="pt-BR" sz="2800" i="1">
                  <a:latin typeface="Cambria Math" panose="02040503050406030204" pitchFamily="18" charset="0"/>
                </a:endParaRPr>
              </a:p>
              <a:p>
                <a:pPr indent="0" algn="l" fontAlgn="auto">
                  <a:spcBef>
                    <a:spcPts val="600"/>
                  </a:spcBef>
                  <a:spcAft>
                    <a:spcPts val="600"/>
                  </a:spcAft>
                  <a:buFont typeface="Arial" panose="020B0604020202020204" pitchFamily="34" charset="0"/>
                  <a:buNone/>
                </a:pPr>
                <a:r>
                  <a:rPr lang="pt-BR" sz="2800" b="1">
                    <a:latin typeface="Comic Sans MS" panose="030F0702030302020204" pitchFamily="66" charset="0"/>
                    <a:cs typeface="Comic Sans MS" panose="030F0702030302020204" pitchFamily="66" charset="0"/>
                  </a:rPr>
                  <a:t>Podemos agora calcular a variação de Q</a:t>
                </a:r>
                <a:r>
                  <a:rPr lang="pt-BR" sz="2800" b="1" baseline="-25000">
                    <a:latin typeface="Comic Sans MS" panose="030F0702030302020204" pitchFamily="66" charset="0"/>
                    <a:cs typeface="Comic Sans MS" panose="030F0702030302020204" pitchFamily="66" charset="0"/>
                  </a:rPr>
                  <a:t>B</a:t>
                </a:r>
                <a:r>
                  <a:rPr lang="pt-BR" sz="2800" b="1">
                    <a:latin typeface="Comic Sans MS" panose="030F0702030302020204" pitchFamily="66" charset="0"/>
                    <a:cs typeface="Comic Sans MS" panose="030F0702030302020204" pitchFamily="66" charset="0"/>
                  </a:rPr>
                  <a:t> com V</a:t>
                </a:r>
                <a:r>
                  <a:rPr lang="pt-BR" sz="2800" b="1" baseline="-25000">
                    <a:latin typeface="Comic Sans MS" panose="030F0702030302020204" pitchFamily="66" charset="0"/>
                    <a:cs typeface="Comic Sans MS" panose="030F0702030302020204" pitchFamily="66" charset="0"/>
                  </a:rPr>
                  <a:t>BE</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12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𝛥</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𝑄</m:t>
                              </m:r>
                            </m:e>
                            <m:sub>
                              <m:r>
                                <a:rPr lang="en-US" altLang="pt-BR" sz="3200" i="1">
                                  <a:latin typeface="Cambria Math" panose="02040503050406030204" pitchFamily="18" charset="0"/>
                                  <a:cs typeface="Cambria Math" panose="02040503050406030204" pitchFamily="18" charset="0"/>
                                </a:rPr>
                                <m:t>𝐵</m:t>
                              </m:r>
                            </m:sub>
                          </m:sSub>
                        </m:num>
                        <m:den>
                          <m:r>
                            <a:rPr lang="en-US" altLang="pt-BR" sz="3200" i="1">
                              <a:latin typeface="Cambria Math" panose="02040503050406030204" pitchFamily="18" charset="0"/>
                              <a:cs typeface="Cambria Math" panose="02040503050406030204" pitchFamily="18" charset="0"/>
                            </a:rPr>
                            <m:t>𝛥</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𝐵𝐸</m:t>
                              </m:r>
                            </m:sub>
                          </m:sSub>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𝑄</m:t>
                              </m:r>
                            </m:e>
                            <m:sub>
                              <m:r>
                                <a:rPr lang="en-US" altLang="pt-BR" sz="3200" i="1">
                                  <a:latin typeface="Cambria Math" panose="02040503050406030204" pitchFamily="18" charset="0"/>
                                  <a:cs typeface="Cambria Math" panose="02040503050406030204" pitchFamily="18" charset="0"/>
                                </a:rPr>
                                <m:t>𝐵</m:t>
                              </m:r>
                            </m:sub>
                          </m:sSub>
                        </m:num>
                        <m:den>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𝐵𝐸</m:t>
                              </m:r>
                            </m:sub>
                          </m:sSub>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num>
                        <m:den>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𝐵𝐸</m:t>
                              </m:r>
                            </m:sub>
                          </m:sSub>
                        </m:den>
                      </m:f>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𝐴𝑟𝑒𝑎</m:t>
                      </m:r>
                      <m:r>
                        <a:rPr lang="en-US" altLang="pt-BR" sz="3200" i="1">
                          <a:latin typeface="Cambria Math" panose="02040503050406030204" pitchFamily="18" charset="0"/>
                          <a:cs typeface="Cambria Math" panose="02040503050406030204" pitchFamily="18" charset="0"/>
                        </a:rPr>
                        <m:t>.</m:t>
                      </m:r>
                      <m:f>
                        <m:fPr>
                          <m:ctrlPr>
                            <a:rPr lang="pt-BR" sz="3200" i="1">
                              <a:latin typeface="Cambria Math" panose="02040503050406030204" pitchFamily="18" charset="0"/>
                            </a:rPr>
                          </m:ctrlPr>
                        </m:fPr>
                        <m:num>
                          <m:sSubSup>
                            <m:sSubSupPr>
                              <m:ctrlPr>
                                <a:rPr lang="pt-BR" sz="3200" i="1">
                                  <a:latin typeface="Cambria Math" panose="02040503050406030204" pitchFamily="18" charset="0"/>
                                </a:rPr>
                              </m:ctrlPr>
                            </m:sSubSupPr>
                            <m:e>
                              <m:r>
                                <a:rPr lang="pt-BR" sz="3200" i="1">
                                  <a:latin typeface="Cambria Math" panose="02040503050406030204" pitchFamily="18" charset="0"/>
                                </a:rPr>
                                <m:t>𝑛</m:t>
                              </m:r>
                            </m:e>
                            <m:sub>
                              <m:r>
                                <a:rPr lang="pt-BR" sz="3200" i="1">
                                  <a:latin typeface="Cambria Math" panose="02040503050406030204" pitchFamily="18" charset="0"/>
                                </a:rPr>
                                <m:t>𝑖</m:t>
                              </m:r>
                            </m:sub>
                            <m:sup>
                              <m:r>
                                <a:rPr lang="pt-BR" sz="3200" i="1">
                                  <a:latin typeface="Cambria Math" panose="02040503050406030204" pitchFamily="18" charset="0"/>
                                </a:rPr>
                                <m:t>2</m:t>
                              </m:r>
                            </m:sup>
                          </m:sSubSup>
                        </m:num>
                        <m:den>
                          <m:sSub>
                            <m:sSubPr>
                              <m:ctrlPr>
                                <a:rPr lang="pt-BR" sz="3200" i="1">
                                  <a:latin typeface="Cambria Math" panose="02040503050406030204" pitchFamily="18" charset="0"/>
                                </a:rPr>
                              </m:ctrlPr>
                            </m:sSubPr>
                            <m:e>
                              <m:r>
                                <a:rPr lang="pt-BR" sz="3200" i="1">
                                  <a:latin typeface="Cambria Math" panose="02040503050406030204" pitchFamily="18" charset="0"/>
                                </a:rPr>
                                <m:t>𝑁</m:t>
                              </m:r>
                            </m:e>
                            <m:sub>
                              <m:r>
                                <a:rPr lang="pt-BR" sz="3200" i="1">
                                  <a:latin typeface="Cambria Math" panose="02040503050406030204" pitchFamily="18" charset="0"/>
                                </a:rPr>
                                <m:t>𝐴</m:t>
                              </m:r>
                            </m:sub>
                          </m:sSub>
                        </m:den>
                      </m:f>
                      <m:r>
                        <a:rPr lang="pt-BR" sz="3200" i="1">
                          <a:latin typeface="Cambria Math" panose="02040503050406030204" pitchFamily="18" charset="0"/>
                        </a:rPr>
                        <m:t>𝑒𝑥𝑝</m:t>
                      </m:r>
                      <m:d>
                        <m:dPr>
                          <m:ctrlPr>
                            <a:rPr lang="pt-BR" sz="3200" i="1">
                              <a:latin typeface="Cambria Math" panose="02040503050406030204" pitchFamily="18" charset="0"/>
                            </a:rPr>
                          </m:ctrlPr>
                        </m:dPr>
                        <m:e>
                          <m:r>
                            <a:rPr lang="pt-BR" sz="3200" i="1">
                              <a:latin typeface="Cambria Math" panose="02040503050406030204" pitchFamily="18" charset="0"/>
                            </a:rPr>
                            <m:t>𝑞</m:t>
                          </m:r>
                          <m:f>
                            <m:fPr>
                              <m:ctrlPr>
                                <a:rPr lang="pt-BR" sz="3200" i="1">
                                  <a:latin typeface="Cambria Math" panose="02040503050406030204" pitchFamily="18" charset="0"/>
                                </a:rPr>
                              </m:ctrlPr>
                            </m:fPr>
                            <m:num>
                              <m:sSub>
                                <m:sSubPr>
                                  <m:ctrlPr>
                                    <a:rPr lang="pt-BR" sz="3200" i="1">
                                      <a:latin typeface="Cambria Math" panose="02040503050406030204" pitchFamily="18" charset="0"/>
                                    </a:rPr>
                                  </m:ctrlPr>
                                </m:sSubPr>
                                <m:e>
                                  <m:r>
                                    <a:rPr lang="pt-BR" sz="3200" i="1">
                                      <a:latin typeface="Cambria Math" panose="02040503050406030204" pitchFamily="18" charset="0"/>
                                    </a:rPr>
                                    <m:t>𝑉</m:t>
                                  </m:r>
                                </m:e>
                                <m:sub>
                                  <m:r>
                                    <a:rPr lang="pt-BR" sz="3200" i="1">
                                      <a:latin typeface="Cambria Math" panose="02040503050406030204" pitchFamily="18" charset="0"/>
                                    </a:rPr>
                                    <m:t>𝐵𝐸</m:t>
                                  </m:r>
                                </m:sub>
                              </m:sSub>
                            </m:num>
                            <m:den>
                              <m:r>
                                <a:rPr lang="pt-BR" sz="3200" i="1">
                                  <a:latin typeface="Cambria Math" panose="02040503050406030204" pitchFamily="18" charset="0"/>
                                </a:rPr>
                                <m:t>𝑘𝑇</m:t>
                              </m:r>
                            </m:den>
                          </m:f>
                        </m:e>
                      </m:d>
                      <m:f>
                        <m:fPr>
                          <m:ctrlPr>
                            <a:rPr lang="pt-BR" sz="3200" i="1">
                              <a:latin typeface="Cambria Math" panose="02040503050406030204" pitchFamily="18" charset="0"/>
                              <a:cs typeface="Cambria Math" panose="02040503050406030204" pitchFamily="18" charset="0"/>
                            </a:rPr>
                          </m:ctrlPr>
                        </m:fPr>
                        <m:num>
                          <m:sSub>
                            <m:sSubPr>
                              <m:ctrlPr>
                                <a:rPr 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𝑊</m:t>
                              </m:r>
                            </m:e>
                            <m:sub>
                              <m:r>
                                <a:rPr lang="en-US" altLang="pt-BR" sz="3200" i="1">
                                  <a:latin typeface="Cambria Math" panose="02040503050406030204" pitchFamily="18" charset="0"/>
                                  <a:cs typeface="Cambria Math" panose="02040503050406030204" pitchFamily="18" charset="0"/>
                                </a:rPr>
                                <m:t>𝐵𝑒𝑓</m:t>
                              </m:r>
                            </m:sub>
                          </m:sSub>
                        </m:num>
                        <m:den>
                          <m:r>
                            <a:rPr lang="en-US" altLang="pt-BR" sz="3200" i="1">
                              <a:latin typeface="Cambria Math" panose="02040503050406030204" pitchFamily="18" charset="0"/>
                              <a:cs typeface="Cambria Math" panose="02040503050406030204" pitchFamily="18" charset="0"/>
                            </a:rPr>
                            <m:t>2</m:t>
                          </m:r>
                        </m:den>
                      </m:f>
                      <m:r>
                        <a:rPr lang="en-US" altLang="pt-BR" sz="3200" i="1">
                          <a:latin typeface="Cambria Math" panose="02040503050406030204" pitchFamily="18" charset="0"/>
                          <a:cs typeface="Cambria Math" panose="02040503050406030204" pitchFamily="18" charset="0"/>
                        </a:rPr>
                        <m:t>)</m:t>
                      </m:r>
                    </m:oMath>
                  </m:oMathPara>
                </a14:m>
                <a:endParaRPr lang="en-US" altLang="pt-BR" sz="3200" i="1">
                  <a:latin typeface="Cambria Math" panose="02040503050406030204" pitchFamily="18" charset="0"/>
                  <a:cs typeface="Cambria Math" panose="02040503050406030204" pitchFamily="18" charset="0"/>
                </a:endParaRPr>
              </a:p>
              <a:p>
                <a:pPr indent="0" algn="l" fontAlgn="auto">
                  <a:spcBef>
                    <a:spcPts val="12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𝛥</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𝑄</m:t>
                              </m:r>
                            </m:e>
                            <m:sub>
                              <m:r>
                                <a:rPr lang="en-US" altLang="pt-BR" sz="3200" i="1">
                                  <a:latin typeface="Cambria Math" panose="02040503050406030204" pitchFamily="18" charset="0"/>
                                  <a:cs typeface="Cambria Math" panose="02040503050406030204" pitchFamily="18" charset="0"/>
                                </a:rPr>
                                <m:t>𝐵</m:t>
                              </m:r>
                            </m:sub>
                          </m:sSub>
                        </m:num>
                        <m:den>
                          <m:r>
                            <a:rPr lang="en-US" altLang="pt-BR" sz="3200" i="1">
                              <a:latin typeface="Cambria Math" panose="02040503050406030204" pitchFamily="18" charset="0"/>
                              <a:cs typeface="Cambria Math" panose="02040503050406030204" pitchFamily="18" charset="0"/>
                            </a:rPr>
                            <m:t>𝛥</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𝐵𝐸</m:t>
                              </m:r>
                            </m:sub>
                          </m:sSub>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𝑄</m:t>
                              </m:r>
                            </m:e>
                            <m:sub>
                              <m:r>
                                <a:rPr lang="en-US" altLang="pt-BR" sz="3200" i="1">
                                  <a:latin typeface="Cambria Math" panose="02040503050406030204" pitchFamily="18" charset="0"/>
                                  <a:cs typeface="Cambria Math" panose="02040503050406030204" pitchFamily="18" charset="0"/>
                                </a:rPr>
                                <m:t>𝐵</m:t>
                              </m:r>
                            </m:sub>
                          </m:sSub>
                        </m:num>
                        <m:den>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𝐵𝐸</m:t>
                              </m:r>
                            </m:sub>
                          </m:sSub>
                        </m:den>
                      </m:f>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𝐴𝑟𝑒𝑎</m:t>
                      </m:r>
                      <m:r>
                        <a:rPr lang="en-US" altLang="pt-BR" sz="3200" i="1">
                          <a:latin typeface="Cambria Math" panose="02040503050406030204" pitchFamily="18" charset="0"/>
                          <a:cs typeface="Cambria Math" panose="02040503050406030204" pitchFamily="18" charset="0"/>
                        </a:rPr>
                        <m:t>.</m:t>
                      </m:r>
                      <m:f>
                        <m:fPr>
                          <m:ctrlPr>
                            <a:rPr lang="pt-BR" sz="3200" i="1">
                              <a:latin typeface="Cambria Math" panose="02040503050406030204" pitchFamily="18" charset="0"/>
                            </a:rPr>
                          </m:ctrlPr>
                        </m:fPr>
                        <m:num>
                          <m:sSubSup>
                            <m:sSubSupPr>
                              <m:ctrlPr>
                                <a:rPr lang="pt-BR" sz="3200" i="1">
                                  <a:latin typeface="Cambria Math" panose="02040503050406030204" pitchFamily="18" charset="0"/>
                                </a:rPr>
                              </m:ctrlPr>
                            </m:sSubSupPr>
                            <m:e>
                              <m:r>
                                <a:rPr lang="pt-BR" sz="3200" i="1">
                                  <a:latin typeface="Cambria Math" panose="02040503050406030204" pitchFamily="18" charset="0"/>
                                </a:rPr>
                                <m:t>𝑛</m:t>
                              </m:r>
                            </m:e>
                            <m:sub>
                              <m:r>
                                <a:rPr lang="pt-BR" sz="3200" i="1">
                                  <a:latin typeface="Cambria Math" panose="02040503050406030204" pitchFamily="18" charset="0"/>
                                </a:rPr>
                                <m:t>𝑖</m:t>
                              </m:r>
                            </m:sub>
                            <m:sup>
                              <m:r>
                                <a:rPr lang="pt-BR" sz="3200" i="1">
                                  <a:latin typeface="Cambria Math" panose="02040503050406030204" pitchFamily="18" charset="0"/>
                                </a:rPr>
                                <m:t>2</m:t>
                              </m:r>
                            </m:sup>
                          </m:sSubSup>
                        </m:num>
                        <m:den>
                          <m:sSub>
                            <m:sSubPr>
                              <m:ctrlPr>
                                <a:rPr lang="pt-BR" sz="3200" i="1">
                                  <a:latin typeface="Cambria Math" panose="02040503050406030204" pitchFamily="18" charset="0"/>
                                </a:rPr>
                              </m:ctrlPr>
                            </m:sSubPr>
                            <m:e>
                              <m:r>
                                <a:rPr lang="pt-BR" sz="3200" i="1">
                                  <a:latin typeface="Cambria Math" panose="02040503050406030204" pitchFamily="18" charset="0"/>
                                </a:rPr>
                                <m:t>𝑁</m:t>
                              </m:r>
                            </m:e>
                            <m:sub>
                              <m:r>
                                <a:rPr lang="pt-BR" sz="3200" i="1">
                                  <a:latin typeface="Cambria Math" panose="02040503050406030204" pitchFamily="18" charset="0"/>
                                </a:rPr>
                                <m:t>𝐴</m:t>
                              </m:r>
                            </m:sub>
                          </m:sSub>
                        </m:den>
                      </m:f>
                      <m:r>
                        <a:rPr lang="pt-BR" sz="3200" i="1">
                          <a:latin typeface="Cambria Math" panose="02040503050406030204" pitchFamily="18" charset="0"/>
                        </a:rPr>
                        <m:t>𝑒𝑥𝑝</m:t>
                      </m:r>
                      <m:d>
                        <m:dPr>
                          <m:ctrlPr>
                            <a:rPr lang="pt-BR" sz="3200" i="1">
                              <a:latin typeface="Cambria Math" panose="02040503050406030204" pitchFamily="18" charset="0"/>
                            </a:rPr>
                          </m:ctrlPr>
                        </m:dPr>
                        <m:e>
                          <m:r>
                            <a:rPr lang="pt-BR" sz="3200" i="1">
                              <a:latin typeface="Cambria Math" panose="02040503050406030204" pitchFamily="18" charset="0"/>
                            </a:rPr>
                            <m:t>𝑞</m:t>
                          </m:r>
                          <m:f>
                            <m:fPr>
                              <m:ctrlPr>
                                <a:rPr lang="pt-BR" sz="3200" i="1">
                                  <a:latin typeface="Cambria Math" panose="02040503050406030204" pitchFamily="18" charset="0"/>
                                </a:rPr>
                              </m:ctrlPr>
                            </m:fPr>
                            <m:num>
                              <m:sSub>
                                <m:sSubPr>
                                  <m:ctrlPr>
                                    <a:rPr lang="pt-BR" sz="3200" i="1">
                                      <a:latin typeface="Cambria Math" panose="02040503050406030204" pitchFamily="18" charset="0"/>
                                    </a:rPr>
                                  </m:ctrlPr>
                                </m:sSubPr>
                                <m:e>
                                  <m:r>
                                    <a:rPr lang="pt-BR" sz="3200" i="1">
                                      <a:latin typeface="Cambria Math" panose="02040503050406030204" pitchFamily="18" charset="0"/>
                                    </a:rPr>
                                    <m:t>𝑉</m:t>
                                  </m:r>
                                </m:e>
                                <m:sub>
                                  <m:r>
                                    <a:rPr lang="pt-BR" sz="3200" i="1">
                                      <a:latin typeface="Cambria Math" panose="02040503050406030204" pitchFamily="18" charset="0"/>
                                    </a:rPr>
                                    <m:t>𝐵𝐸</m:t>
                                  </m:r>
                                </m:sub>
                              </m:sSub>
                            </m:num>
                            <m:den>
                              <m:r>
                                <a:rPr lang="pt-BR" sz="3200" i="1">
                                  <a:latin typeface="Cambria Math" panose="02040503050406030204" pitchFamily="18" charset="0"/>
                                </a:rPr>
                                <m:t>𝑘𝑇</m:t>
                              </m:r>
                            </m:den>
                          </m:f>
                        </m:e>
                      </m:d>
                      <m:f>
                        <m:fPr>
                          <m:ctrlPr>
                            <a:rPr lang="pt-BR" sz="3200" i="1">
                              <a:latin typeface="Cambria Math" panose="02040503050406030204" pitchFamily="18" charset="0"/>
                              <a:cs typeface="Cambria Math" panose="02040503050406030204" pitchFamily="18" charset="0"/>
                            </a:rPr>
                          </m:ctrlPr>
                        </m:fPr>
                        <m:num>
                          <m:sSub>
                            <m:sSubPr>
                              <m:ctrlPr>
                                <a:rPr 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𝑊</m:t>
                              </m:r>
                            </m:e>
                            <m:sub>
                              <m:r>
                                <a:rPr lang="en-US" altLang="pt-BR" sz="3200" i="1">
                                  <a:latin typeface="Cambria Math" panose="02040503050406030204" pitchFamily="18" charset="0"/>
                                  <a:cs typeface="Cambria Math" panose="02040503050406030204" pitchFamily="18" charset="0"/>
                                </a:rPr>
                                <m:t>𝐵𝑒𝑓</m:t>
                              </m:r>
                            </m:sub>
                          </m:sSub>
                        </m:num>
                        <m:den>
                          <m:r>
                            <a:rPr lang="en-US" altLang="pt-BR" sz="3200" i="1">
                              <a:latin typeface="Cambria Math" panose="02040503050406030204" pitchFamily="18" charset="0"/>
                              <a:cs typeface="Cambria Math" panose="02040503050406030204" pitchFamily="18" charset="0"/>
                            </a:rPr>
                            <m:t>2</m:t>
                          </m:r>
                        </m:den>
                      </m:f>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𝑈</m:t>
                              </m:r>
                            </m:e>
                            <m:sub>
                              <m:r>
                                <a:rPr lang="en-US" altLang="pt-BR" sz="3200" i="1">
                                  <a:latin typeface="Cambria Math" panose="02040503050406030204" pitchFamily="18" charset="0"/>
                                  <a:cs typeface="Cambria Math" panose="02040503050406030204" pitchFamily="18" charset="0"/>
                                </a:rPr>
                                <m:t>𝑇</m:t>
                              </m:r>
                            </m:sub>
                          </m:sSub>
                        </m:den>
                      </m:f>
                    </m:oMath>
                  </m:oMathPara>
                </a14:m>
                <a:endParaRPr lang="pt-BR" altLang="en-US" sz="3200"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6" name="CaixaDeTexto 23"/>
              <p:cNvSpPr txBox="1">
                <a:spLocks noRot="1" noChangeAspect="1" noMove="1" noResize="1" noEditPoints="1" noAdjustHandles="1" noChangeArrowheads="1" noChangeShapeType="1" noTextEdit="1"/>
              </p:cNvSpPr>
              <p:nvPr/>
            </p:nvSpPr>
            <p:spPr>
              <a:xfrm>
                <a:off x="576580" y="367030"/>
                <a:ext cx="11038840" cy="563753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26" name="CaixaDeTexto 23"/>
              <p:cNvSpPr txBox="1"/>
              <p:nvPr/>
            </p:nvSpPr>
            <p:spPr>
              <a:xfrm>
                <a:off x="576580" y="447040"/>
                <a:ext cx="11038840" cy="590931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C</a:t>
                </a:r>
                <a:r>
                  <a:rPr lang="pt-BR" altLang="en-US" sz="3600" b="1"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3600" b="1"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I</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que ja encontramos, é dada por:</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𝐴𝑟𝑒𝑎</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𝑞</m:t>
                      </m:r>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pt-BR" sz="2800" b="0" i="1" smtClean="0">
                                  <a:latin typeface="Cambria Math" panose="02040503050406030204" pitchFamily="18" charset="0"/>
                                </a:rPr>
                                <m:t>𝑏𝑒𝑓</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oMath>
                  </m:oMathPara>
                </a14:m>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caso, podemos escrever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𝐶</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𝑈</m:t>
                              </m:r>
                            </m:e>
                            <m:sub>
                              <m:r>
                                <a:rPr lang="en-US" altLang="pt-BR" sz="2800" i="1">
                                  <a:latin typeface="Cambria Math" panose="02040503050406030204" pitchFamily="18" charset="0"/>
                                  <a:cs typeface="Cambria Math" panose="02040503050406030204" pitchFamily="18" charset="0"/>
                                </a:rPr>
                                <m:t>𝑇</m:t>
                              </m:r>
                            </m:sub>
                          </m:sSub>
                        </m:den>
                      </m:f>
                      <m:f>
                        <m:fPr>
                          <m:ctrlPr>
                            <a:rPr lang="en-US" altLang="pt-BR" sz="2800" i="1">
                              <a:latin typeface="Cambria Math" panose="02040503050406030204" pitchFamily="18" charset="0"/>
                              <a:cs typeface="Cambria Math" panose="02040503050406030204" pitchFamily="18" charset="0"/>
                            </a:rPr>
                          </m:ctrlPr>
                        </m:fPr>
                        <m:num>
                          <m:sSub>
                            <m:sSubPr>
                              <m:ctrlPr>
                                <a:rPr 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𝑊</m:t>
                              </m:r>
                            </m:e>
                            <m:sub>
                              <m:r>
                                <a:rPr lang="en-US" altLang="pt-BR" sz="2800" i="1">
                                  <a:latin typeface="Cambria Math" panose="02040503050406030204" pitchFamily="18" charset="0"/>
                                  <a:cs typeface="Cambria Math" panose="02040503050406030204" pitchFamily="18" charset="0"/>
                                </a:rPr>
                                <m:t>𝐵𝑒𝑓</m:t>
                              </m:r>
                            </m:sub>
                          </m:sSub>
                          <m:r>
                            <a:rPr lang="en-US" altLang="pt-BR" sz="2800" i="1">
                              <a:latin typeface="Cambria Math" panose="02040503050406030204" pitchFamily="18" charset="0"/>
                              <a:cs typeface="Cambria Math" panose="02040503050406030204" pitchFamily="18" charset="0"/>
                            </a:rPr>
                            <m:t>)</m:t>
                          </m:r>
                          <m:r>
                            <a:rPr lang="en-US" altLang="pt-BR" sz="2800" i="1" baseline="30000">
                              <a:latin typeface="Cambria Math" panose="02040503050406030204" pitchFamily="18" charset="0"/>
                              <a:cs typeface="Cambria Math" panose="02040503050406030204" pitchFamily="18" charset="0"/>
                            </a:rPr>
                            <m:t>2</m:t>
                          </m:r>
                        </m:num>
                        <m:den>
                          <m:r>
                            <a:rPr lang="en-US" altLang="pt-BR" sz="2800" i="1">
                              <a:latin typeface="Cambria Math" panose="02040503050406030204" pitchFamily="18" charset="0"/>
                              <a:cs typeface="Cambria Math" panose="02040503050406030204" pitchFamily="18" charset="0"/>
                            </a:rPr>
                            <m:t>2</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f>
                        <m:fPr>
                          <m:ctrlPr>
                            <a:rPr lang="en-US" altLang="pt-BR" sz="2800" i="1">
                              <a:latin typeface="Cambria Math" panose="02040503050406030204" pitchFamily="18" charset="0"/>
                              <a:cs typeface="Cambria Math" panose="02040503050406030204" pitchFamily="18" charset="0"/>
                            </a:rPr>
                          </m:ctrlPr>
                        </m:fPr>
                        <m:num>
                          <m:sSub>
                            <m:sSubPr>
                              <m:ctrlPr>
                                <a:rPr 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𝑊</m:t>
                              </m:r>
                            </m:e>
                            <m:sub>
                              <m:r>
                                <a:rPr lang="en-US" altLang="pt-BR" sz="2800" i="1">
                                  <a:latin typeface="Cambria Math" panose="02040503050406030204" pitchFamily="18" charset="0"/>
                                  <a:cs typeface="Cambria Math" panose="02040503050406030204" pitchFamily="18" charset="0"/>
                                </a:rPr>
                                <m:t>𝐵𝑒𝑓</m:t>
                              </m:r>
                            </m:sub>
                          </m:sSub>
                          <m:r>
                            <a:rPr lang="en-US" altLang="pt-BR" sz="2800" i="1">
                              <a:latin typeface="Cambria Math" panose="02040503050406030204" pitchFamily="18" charset="0"/>
                              <a:cs typeface="Cambria Math" panose="02040503050406030204" pitchFamily="18" charset="0"/>
                            </a:rPr>
                            <m:t>)</m:t>
                          </m:r>
                          <m:r>
                            <a:rPr lang="en-US" altLang="pt-BR" sz="2800" i="1" baseline="30000">
                              <a:latin typeface="Cambria Math" panose="02040503050406030204" pitchFamily="18" charset="0"/>
                              <a:cs typeface="Cambria Math" panose="02040503050406030204" pitchFamily="18" charset="0"/>
                            </a:rPr>
                            <m:t>2</m:t>
                          </m:r>
                        </m:num>
                        <m:den>
                          <m:r>
                            <a:rPr lang="en-US" altLang="pt-BR" sz="2800" i="1">
                              <a:latin typeface="Cambria Math" panose="02040503050406030204" pitchFamily="18" charset="0"/>
                              <a:cs typeface="Cambria Math" panose="02040503050406030204" pitchFamily="18" charset="0"/>
                            </a:rPr>
                            <m:t>2</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den>
                      </m:f>
                    </m:oMath>
                  </m:oMathPara>
                </a14:m>
                <a:endParaRPr lang="en-US" altLang="pt-BR" sz="2800" i="1">
                  <a:latin typeface="Cambria Math" panose="02040503050406030204" pitchFamily="18" charset="0"/>
                  <a:cs typeface="Cambria Math" panose="02040503050406030204" pitchFamily="18"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grandeza</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14:m>
                  <m:oMath xmlns:m="http://schemas.openxmlformats.org/officeDocument/2006/math">
                    <m:r>
                      <a:rPr lang="en-US" altLang="pt-BR" sz="3200" i="1">
                        <a:latin typeface="Cambria Math" panose="02040503050406030204" pitchFamily="18" charset="0"/>
                        <a:cs typeface="Cambria Math" panose="02040503050406030204" pitchFamily="18" charset="0"/>
                      </a:rPr>
                      <m:t>𝜏</m:t>
                    </m:r>
                    <m:r>
                      <a:rPr lang="en-US" altLang="pt-BR" sz="3200" i="1" baseline="-25000">
                        <a:latin typeface="Cambria Math" panose="02040503050406030204" pitchFamily="18" charset="0"/>
                        <a:cs typeface="Cambria Math" panose="02040503050406030204" pitchFamily="18" charset="0"/>
                      </a:rPr>
                      <m:t>𝐹</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𝑊</m:t>
                            </m:r>
                          </m:e>
                          <m:sub>
                            <m:r>
                              <a:rPr lang="en-US" altLang="pt-BR" sz="3200" i="1">
                                <a:latin typeface="Cambria Math" panose="02040503050406030204" pitchFamily="18" charset="0"/>
                                <a:cs typeface="Cambria Math" panose="02040503050406030204" pitchFamily="18" charset="0"/>
                              </a:rPr>
                              <m:t>𝐵𝑒𝑓</m:t>
                            </m:r>
                          </m:sub>
                        </m:sSub>
                        <m:r>
                          <a:rPr lang="en-US" altLang="pt-BR" sz="3200" i="1">
                            <a:latin typeface="Cambria Math" panose="02040503050406030204" pitchFamily="18" charset="0"/>
                            <a:cs typeface="Cambria Math" panose="02040503050406030204" pitchFamily="18" charset="0"/>
                          </a:rPr>
                          <m:t>)</m:t>
                        </m:r>
                        <m:r>
                          <a:rPr lang="en-US" altLang="pt-BR" sz="3200" i="1" baseline="30000">
                            <a:latin typeface="Cambria Math" panose="02040503050406030204" pitchFamily="18" charset="0"/>
                            <a:cs typeface="Cambria Math" panose="02040503050406030204" pitchFamily="18" charset="0"/>
                          </a:rPr>
                          <m:t>2</m:t>
                        </m:r>
                      </m:num>
                      <m:den>
                        <m:r>
                          <a:rPr lang="en-US" altLang="pt-BR" sz="3200" i="1">
                            <a:latin typeface="Cambria Math" panose="02040503050406030204" pitchFamily="18" charset="0"/>
                            <a:cs typeface="Cambria Math" panose="02040503050406030204" pitchFamily="18" charset="0"/>
                          </a:rPr>
                          <m:t>2</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𝐷</m:t>
                            </m:r>
                          </m:e>
                          <m:sub>
                            <m:r>
                              <a:rPr lang="en-US" altLang="pt-BR" sz="3200" i="1">
                                <a:latin typeface="Cambria Math" panose="02040503050406030204" pitchFamily="18" charset="0"/>
                                <a:cs typeface="Cambria Math" panose="02040503050406030204" pitchFamily="18" charset="0"/>
                              </a:rPr>
                              <m:t>𝑛</m:t>
                            </m:r>
                          </m:sub>
                        </m:sSub>
                      </m:den>
                    </m:f>
                  </m:oMath>
                </a14:m>
                <a:r>
                  <a:rPr lang="pt-BR" altLang="en-US" sz="3200"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endParaRPr lang="pt-BR" altLang="en-US" sz="3200"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tem dimensão de tempo, sendo chamada tempo de transito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26" name="CaixaDeTexto 23"/>
              <p:cNvSpPr txBox="1">
                <a:spLocks noRot="1" noChangeAspect="1" noMove="1" noResize="1" noEditPoints="1" noAdjustHandles="1" noChangeArrowheads="1" noChangeShapeType="1" noTextEdit="1"/>
              </p:cNvSpPr>
              <p:nvPr/>
            </p:nvSpPr>
            <p:spPr>
              <a:xfrm>
                <a:off x="576580" y="447040"/>
                <a:ext cx="11038840" cy="590931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26" name="CaixaDeTexto 23"/>
              <p:cNvSpPr txBox="1"/>
              <p:nvPr/>
            </p:nvSpPr>
            <p:spPr>
              <a:xfrm>
                <a:off x="576580" y="470535"/>
                <a:ext cx="11038840" cy="219011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C</a:t>
                </a:r>
                <a:r>
                  <a:rPr lang="pt-BR" altLang="en-US" sz="3600" b="1"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3600" b="1"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Finalmente escrevemos </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den>
                      </m:f>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r>
                        <a:rPr lang="en-US" altLang="pt-BR" sz="2800" i="1">
                          <a:latin typeface="Cambria Math" panose="02040503050406030204" pitchFamily="18" charset="0"/>
                          <a:cs typeface="Cambria Math" panose="02040503050406030204" pitchFamily="18" charset="0"/>
                        </a:rPr>
                        <m:t>𝜏</m:t>
                      </m:r>
                      <m:r>
                        <a:rPr lang="en-US" altLang="pt-BR" sz="2800" i="1" baseline="-25000">
                          <a:latin typeface="Cambria Math" panose="02040503050406030204" pitchFamily="18" charset="0"/>
                          <a:cs typeface="Cambria Math" panose="02040503050406030204" pitchFamily="18" charset="0"/>
                        </a:rPr>
                        <m:t>𝐹</m:t>
                      </m:r>
                    </m:oMath>
                  </m:oMathPara>
                </a14:m>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26" name="CaixaDeTexto 23"/>
              <p:cNvSpPr txBox="1">
                <a:spLocks noRot="1" noChangeAspect="1" noMove="1" noResize="1" noEditPoints="1" noAdjustHandles="1" noChangeArrowheads="1" noChangeShapeType="1" noTextEdit="1"/>
              </p:cNvSpPr>
              <p:nvPr/>
            </p:nvSpPr>
            <p:spPr>
              <a:xfrm>
                <a:off x="576580" y="470535"/>
                <a:ext cx="11038840" cy="2190115"/>
              </a:xfrm>
              <a:prstGeom prst="rect">
                <a:avLst/>
              </a:prstGeom>
              <a:blipFill rotWithShape="1">
                <a:blip r:embed="rId1"/>
                <a:stretch>
                  <a:fillRect b="-232"/>
                </a:stretch>
              </a:blipFill>
            </p:spPr>
            <p:txBody>
              <a:bodyPr/>
              <a:lstStyle/>
              <a:p>
                <a:r>
                  <a:rPr lang="pt-BR" altLang="en-US">
                    <a:noFill/>
                  </a:rPr>
                  <a:t> </a:t>
                </a:r>
              </a:p>
            </p:txBody>
          </p:sp>
        </mc:Fallback>
      </mc:AlternateContent>
      <p:cxnSp>
        <p:nvCxnSpPr>
          <p:cNvPr id="3" name="Conector Reto 74"/>
          <p:cNvCxnSpPr/>
          <p:nvPr/>
        </p:nvCxnSpPr>
        <p:spPr>
          <a:xfrm>
            <a:off x="6892210" y="457729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5943586" y="5083638"/>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6881531" y="365478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6698397" y="4024953"/>
            <a:ext cx="387626" cy="552342"/>
            <a:chOff x="7555792" y="2647951"/>
            <a:chExt cx="387626" cy="552342"/>
          </a:xfrm>
          <a:solidFill>
            <a:srgbClr val="00B0F0">
              <a:alpha val="97000"/>
            </a:srgbClr>
          </a:solidFill>
        </p:grpSpPr>
        <p:sp>
          <p:nvSpPr>
            <p:cNvPr id="12" name="Elipse 1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3"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4571469" y="3098565"/>
            <a:ext cx="0" cy="1116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de Seta Reta 18"/>
          <p:cNvCxnSpPr/>
          <p:nvPr/>
        </p:nvCxnSpPr>
        <p:spPr>
          <a:xfrm rot="5400000" flipH="1">
            <a:off x="8348054" y="319440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 name="Conector de Seta Reta 15"/>
          <p:cNvCxnSpPr/>
          <p:nvPr/>
        </p:nvCxnSpPr>
        <p:spPr>
          <a:xfrm flipH="1">
            <a:off x="6139216" y="515441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Conector de Seta Reta 18"/>
          <p:cNvCxnSpPr/>
          <p:nvPr/>
        </p:nvCxnSpPr>
        <p:spPr>
          <a:xfrm rot="16200000" flipH="1">
            <a:off x="4713316" y="319330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8" name="Caixa de Texto 23"/>
          <p:cNvSpPr txBox="1"/>
          <p:nvPr/>
        </p:nvSpPr>
        <p:spPr>
          <a:xfrm>
            <a:off x="6097793" y="5188114"/>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9" name="Caixa de Texto 23"/>
          <p:cNvSpPr txBox="1"/>
          <p:nvPr/>
        </p:nvSpPr>
        <p:spPr>
          <a:xfrm>
            <a:off x="5491423" y="4030193"/>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0" name="Caixa de Texto 23"/>
          <p:cNvSpPr txBox="1"/>
          <p:nvPr/>
        </p:nvSpPr>
        <p:spPr>
          <a:xfrm>
            <a:off x="8234359" y="362280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1" name="Caixa de Texto 23"/>
          <p:cNvSpPr txBox="1"/>
          <p:nvPr/>
        </p:nvSpPr>
        <p:spPr>
          <a:xfrm>
            <a:off x="5264813" y="524257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2" name="Caixa de Texto 23"/>
          <p:cNvSpPr txBox="1"/>
          <p:nvPr/>
        </p:nvSpPr>
        <p:spPr>
          <a:xfrm>
            <a:off x="3642896" y="309912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23" name="Conector Reto 22"/>
          <p:cNvCxnSpPr/>
          <p:nvPr/>
        </p:nvCxnSpPr>
        <p:spPr>
          <a:xfrm rot="16200000">
            <a:off x="7665836" y="2853506"/>
            <a:ext cx="0" cy="1584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a:off x="4332605" y="5103495"/>
            <a:ext cx="38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5116966" y="3654369"/>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0" name="Caixa de Texto 29"/>
              <p:cNvSpPr txBox="1"/>
              <p:nvPr/>
            </p:nvSpPr>
            <p:spPr>
              <a:xfrm>
                <a:off x="6858635" y="4467860"/>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30" name="Caixa de Texto 29"/>
              <p:cNvSpPr txBox="1">
                <a:spLocks noRot="1" noChangeAspect="1" noMove="1" noResize="1" noEditPoints="1" noAdjustHandles="1" noChangeArrowheads="1" noChangeShapeType="1" noTextEdit="1"/>
              </p:cNvSpPr>
              <p:nvPr/>
            </p:nvSpPr>
            <p:spPr>
              <a:xfrm>
                <a:off x="6858635" y="4467860"/>
                <a:ext cx="1219835" cy="521970"/>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31" name="Grupo 30"/>
          <p:cNvGrpSpPr/>
          <p:nvPr/>
        </p:nvGrpSpPr>
        <p:grpSpPr>
          <a:xfrm rot="5400000" flipH="1">
            <a:off x="4464218" y="4235327"/>
            <a:ext cx="1274445" cy="234950"/>
            <a:chOff x="4152748" y="3524056"/>
            <a:chExt cx="1274569" cy="255373"/>
          </a:xfrm>
        </p:grpSpPr>
        <p:cxnSp>
          <p:nvCxnSpPr>
            <p:cNvPr id="3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2" name="Caixa de Texto 51"/>
              <p:cNvSpPr txBox="1"/>
              <p:nvPr/>
            </p:nvSpPr>
            <p:spPr>
              <a:xfrm>
                <a:off x="4588510" y="4352925"/>
                <a:ext cx="6299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2" name="Caixa de Texto 51"/>
              <p:cNvSpPr txBox="1">
                <a:spLocks noRot="1" noChangeAspect="1" noMove="1" noResize="1" noEditPoints="1" noAdjustHandles="1" noChangeArrowheads="1" noChangeShapeType="1" noTextEdit="1"/>
              </p:cNvSpPr>
              <p:nvPr/>
            </p:nvSpPr>
            <p:spPr>
              <a:xfrm>
                <a:off x="4588510" y="4352925"/>
                <a:ext cx="629920" cy="58356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58" name="Grupo 57"/>
          <p:cNvGrpSpPr/>
          <p:nvPr/>
        </p:nvGrpSpPr>
        <p:grpSpPr>
          <a:xfrm rot="5400000" flipH="1">
            <a:off x="7507130" y="4256919"/>
            <a:ext cx="1404000" cy="234950"/>
            <a:chOff x="4143847" y="3524056"/>
            <a:chExt cx="1404137" cy="255373"/>
          </a:xfrm>
        </p:grpSpPr>
        <p:cxnSp>
          <p:nvCxnSpPr>
            <p:cNvPr id="59"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3" name="Retângulo 6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4" name="Grupo 63"/>
          <p:cNvGrpSpPr/>
          <p:nvPr/>
        </p:nvGrpSpPr>
        <p:grpSpPr>
          <a:xfrm flipH="1">
            <a:off x="5093504" y="3538734"/>
            <a:ext cx="1908000" cy="234950"/>
            <a:chOff x="3929377" y="3524056"/>
            <a:chExt cx="1908186" cy="255373"/>
          </a:xfrm>
        </p:grpSpPr>
        <p:cxnSp>
          <p:nvCxnSpPr>
            <p:cNvPr id="65" name="Conector Reto 79"/>
            <p:cNvCxnSpPr/>
            <p:nvPr/>
          </p:nvCxnSpPr>
          <p:spPr>
            <a:xfrm flipV="1">
              <a:off x="3929377" y="3645076"/>
              <a:ext cx="1908186"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6" name="Retângulo 6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69"/>
          <p:cNvCxnSpPr/>
          <p:nvPr/>
        </p:nvCxnSpPr>
        <p:spPr>
          <a:xfrm flipV="1">
            <a:off x="4173855" y="423926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73"/>
          <p:cNvCxnSpPr/>
          <p:nvPr/>
        </p:nvCxnSpPr>
        <p:spPr>
          <a:xfrm>
            <a:off x="4349115" y="3650615"/>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76"/>
          <p:cNvCxnSpPr/>
          <p:nvPr/>
        </p:nvCxnSpPr>
        <p:spPr>
          <a:xfrm>
            <a:off x="4349115" y="4239260"/>
            <a:ext cx="0" cy="90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Caixa de Texto 23"/>
          <p:cNvSpPr txBox="1"/>
          <p:nvPr/>
        </p:nvSpPr>
        <p:spPr>
          <a:xfrm>
            <a:off x="3642995" y="4060825"/>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cxnSp>
        <p:nvCxnSpPr>
          <p:cNvPr id="5" name="Conector Reto 69"/>
          <p:cNvCxnSpPr/>
          <p:nvPr/>
        </p:nvCxnSpPr>
        <p:spPr>
          <a:xfrm flipV="1">
            <a:off x="4173855" y="417004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Forma livre 5"/>
          <p:cNvSpPr/>
          <p:nvPr/>
        </p:nvSpPr>
        <p:spPr>
          <a:xfrm>
            <a:off x="5218430" y="3793490"/>
            <a:ext cx="437515" cy="1176655"/>
          </a:xfrm>
          <a:custGeom>
            <a:avLst/>
            <a:gdLst>
              <a:gd name="connisteX0" fmla="*/ 0 w 437591"/>
              <a:gd name="connsiteY0" fmla="*/ 1176655 h 1176655"/>
              <a:gd name="connisteX1" fmla="*/ 256540 w 437591"/>
              <a:gd name="connsiteY1" fmla="*/ 995680 h 1176655"/>
              <a:gd name="connisteX2" fmla="*/ 437515 w 437591"/>
              <a:gd name="connsiteY2" fmla="*/ 528320 h 1176655"/>
              <a:gd name="connisteX3" fmla="*/ 241300 w 437591"/>
              <a:gd name="connsiteY3" fmla="*/ 120650 h 1176655"/>
              <a:gd name="connisteX4" fmla="*/ 75565 w 437591"/>
              <a:gd name="connsiteY4" fmla="*/ 0 h 11766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37591" h="1176655">
                <a:moveTo>
                  <a:pt x="0" y="1176655"/>
                </a:moveTo>
                <a:cubicBezTo>
                  <a:pt x="47625" y="1149985"/>
                  <a:pt x="168910" y="1125220"/>
                  <a:pt x="256540" y="995680"/>
                </a:cubicBezTo>
                <a:cubicBezTo>
                  <a:pt x="344170" y="866140"/>
                  <a:pt x="440690" y="703580"/>
                  <a:pt x="437515" y="528320"/>
                </a:cubicBezTo>
                <a:cubicBezTo>
                  <a:pt x="434340" y="353060"/>
                  <a:pt x="313690" y="226060"/>
                  <a:pt x="241300" y="120650"/>
                </a:cubicBezTo>
                <a:cubicBezTo>
                  <a:pt x="168910" y="15240"/>
                  <a:pt x="104775" y="15875"/>
                  <a:pt x="75565" y="0"/>
                </a:cubicBezTo>
              </a:path>
            </a:pathLst>
          </a:custGeom>
          <a:noFill/>
          <a:ln w="1587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67" name="Caixa de Texto 66"/>
              <p:cNvSpPr txBox="1"/>
              <p:nvPr/>
            </p:nvSpPr>
            <p:spPr>
              <a:xfrm>
                <a:off x="5828030" y="2945765"/>
                <a:ext cx="622300" cy="60388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𝜇</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7" name="Caixa de Texto 66"/>
              <p:cNvSpPr txBox="1">
                <a:spLocks noRot="1" noChangeAspect="1" noMove="1" noResize="1" noEditPoints="1" noAdjustHandles="1" noChangeArrowheads="1" noChangeShapeType="1" noTextEdit="1"/>
              </p:cNvSpPr>
              <p:nvPr/>
            </p:nvSpPr>
            <p:spPr>
              <a:xfrm>
                <a:off x="5828030" y="2945765"/>
                <a:ext cx="622300" cy="603885"/>
              </a:xfrm>
              <a:prstGeom prst="rect">
                <a:avLst/>
              </a:prstGeom>
              <a:blipFill rotWithShape="1">
                <a:blip r:embed="rId4"/>
                <a:stretch>
                  <a:fillRect r="-102"/>
                </a:stretch>
              </a:blipFill>
            </p:spPr>
            <p:txBody>
              <a:bodyPr/>
              <a:lstStyle/>
              <a:p>
                <a:r>
                  <a:rPr lang="pt-BR" altLang="en-US">
                    <a:noFill/>
                  </a:rPr>
                  <a:t> </a:t>
                </a:r>
              </a:p>
            </p:txBody>
          </p:sp>
        </mc:Fallback>
      </mc:AlternateContent>
      <p:sp>
        <p:nvSpPr>
          <p:cNvPr id="39" name="Caixa de Texto 23"/>
          <p:cNvSpPr txBox="1"/>
          <p:nvPr/>
        </p:nvSpPr>
        <p:spPr>
          <a:xfrm>
            <a:off x="8044967" y="2941581"/>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1" name="Caixa de Texto 23"/>
          <p:cNvSpPr txBox="1"/>
          <p:nvPr/>
        </p:nvSpPr>
        <p:spPr>
          <a:xfrm>
            <a:off x="4376408" y="294131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62" name="Caixa de Texto 61"/>
              <p:cNvSpPr txBox="1"/>
              <p:nvPr/>
            </p:nvSpPr>
            <p:spPr>
              <a:xfrm>
                <a:off x="7977505" y="4504690"/>
                <a:ext cx="108966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7977505" y="4504690"/>
                <a:ext cx="1089660" cy="583565"/>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7" name="CaixaDeTexto 45"/>
              <p:cNvSpPr txBox="1"/>
              <p:nvPr/>
            </p:nvSpPr>
            <p:spPr>
              <a:xfrm>
                <a:off x="575828" y="525024"/>
                <a:ext cx="11040155" cy="5969635"/>
              </a:xfrm>
              <a:prstGeom prst="rect">
                <a:avLst/>
              </a:prstGeom>
              <a:noFill/>
            </p:spPr>
            <p:txBody>
              <a:bodyPr wrap="square" rtlCol="0">
                <a:spAutoFit/>
              </a:bodyPr>
              <a:lstStyle/>
              <a:p>
                <a:pPr marL="46990" lvl="1" indent="635"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do transistor NPN BC547B</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6990" lvl="1" indent="635">
                  <a:spcBef>
                    <a:spcPts val="600"/>
                  </a:spcBef>
                  <a:spcAft>
                    <a:spcPts val="600"/>
                  </a:spcAft>
                </a:pP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6990" lvl="1" indent="635">
                  <a:spcBef>
                    <a:spcPts val="600"/>
                  </a:spcBef>
                  <a:spcAft>
                    <a:spcPts val="600"/>
                  </a:spcAft>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 BC547B NPN </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IS=2.39E-14</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NF=1.008</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ISE=3.545E-15 NE=1.541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BF=294.3</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IKF=0.1357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VAF=63.2</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NR=1.004</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ISC=6.272E-14 NC=1.243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BR=7.946</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IKR=0.1144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VAR=25.9</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RB=1 IRB=1.00E-06 RBM=1 RE=0.4683 RC=0.85 XTB=0 EG=1.11 XTI=3 CJE=1.358E-11 VJE=0.65 MJE=0.3279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TF=4.391E-10</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XTF=120 VTF=2.643 ITF=0.7495 PTF=0 CJC=3.728E-12 VJC=0.3997 MJC=0.2955 XCJC=0.6193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TR=1.00E-32</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CJS=0 VJS=0.75 MJS=0.333 FC=0.9579 Vceo=45 Icrating=100m mfg=NXP)</a:t>
                </a:r>
                <a:endPar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6990" lvl="1" indent="635">
                  <a:spcBef>
                    <a:spcPts val="600"/>
                  </a:spcBef>
                  <a:spcAft>
                    <a:spcPts val="600"/>
                  </a:spcAft>
                </a:pPr>
                <a:r>
                  <a:rPr lang="pt-BR" altLang="en-US" sz="24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TF= tempo de transito direto em segundos</a:t>
                </a:r>
                <a:endParaRPr lang="pt-BR" altLang="en-US" sz="24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6990" lvl="1" indent="635">
                  <a:spcBef>
                    <a:spcPts val="600"/>
                  </a:spcBef>
                  <a:spcAft>
                    <a:spcPts val="600"/>
                  </a:spcAft>
                </a:pPr>
                <a:r>
                  <a:rPr lang="pt-BR" altLang="en-US" sz="24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 tempo de transito reverso em segundos</a:t>
                </a:r>
                <a:endParaRPr lang="pt-BR" altLang="en-US" sz="24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6990" lvl="1" indent="635">
                  <a:spcBef>
                    <a:spcPts val="600"/>
                  </a:spcBef>
                  <a:spcAft>
                    <a:spcPts val="600"/>
                  </a:spcAft>
                </a:pPr>
                <a:r>
                  <a:rPr lang="pt-BR" altLang="en-US" sz="28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os valore de </a:t>
                </a:r>
                <a14:m>
                  <m:oMath xmlns:m="http://schemas.openxmlformats.org/officeDocument/2006/math">
                    <m:r>
                      <a:rPr lang="en-US" altLang="pt-BR" sz="2800" i="1">
                        <a:latin typeface="Cambria Math" panose="02040503050406030204" pitchFamily="18" charset="0"/>
                        <a:cs typeface="Cambria Math" panose="02040503050406030204" pitchFamily="18" charset="0"/>
                      </a:rPr>
                      <m:t>𝜏</m:t>
                    </m:r>
                    <m:r>
                      <a:rPr lang="en-US" altLang="pt-BR" sz="2800" i="1" baseline="-25000">
                        <a:latin typeface="Cambria Math" panose="02040503050406030204" pitchFamily="18" charset="0"/>
                        <a:cs typeface="Cambria Math" panose="02040503050406030204" pitchFamily="18" charset="0"/>
                      </a:rPr>
                      <m:t>𝐹</m:t>
                    </m:r>
                  </m:oMath>
                </a14:m>
                <a:r>
                  <a:rPr lang="pt-BR" altLang="en-US" sz="28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r>
                      <a:rPr lang="en-US" altLang="pt-BR" sz="2800" i="1">
                        <a:latin typeface="Cambria Math" panose="02040503050406030204" pitchFamily="18" charset="0"/>
                        <a:cs typeface="Cambria Math" panose="02040503050406030204" pitchFamily="18" charset="0"/>
                      </a:rPr>
                      <m:t>𝜏</m:t>
                    </m:r>
                    <m:r>
                      <a:rPr lang="en-US" altLang="pt-BR" sz="2800" i="1" baseline="-25000">
                        <a:latin typeface="Cambria Math" panose="02040503050406030204" pitchFamily="18" charset="0"/>
                        <a:cs typeface="Cambria Math" panose="02040503050406030204" pitchFamily="18" charset="0"/>
                      </a:rPr>
                      <m:t>𝑅</m:t>
                    </m:r>
                  </m:oMath>
                </a14:m>
                <a:r>
                  <a:rPr lang="pt-BR" altLang="en-US" sz="28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gm</a:t>
                </a:r>
                <a:r>
                  <a:rPr lang="pt-BR" altLang="en-US" sz="2800"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calcular C</a:t>
                </a:r>
                <a:r>
                  <a:rPr lang="pt-BR" altLang="en-US" sz="2800"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Veja que C</a:t>
                </a:r>
                <a:r>
                  <a:rPr lang="pt-BR" altLang="en-US" sz="2800"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 </a:t>
                </a:r>
                <a:r>
                  <a:rPr lang="pt-BR" altLang="en-US" sz="28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depende de I</a:t>
                </a:r>
                <a:r>
                  <a:rPr lang="pt-BR" altLang="en-US" sz="2800"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endParaRPr lang="pt-BR" altLang="en-US" sz="2800"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7" name="CaixaDeTexto 45"/>
              <p:cNvSpPr txBox="1">
                <a:spLocks noRot="1" noChangeAspect="1" noMove="1" noResize="1" noEditPoints="1" noAdjustHandles="1" noChangeArrowheads="1" noChangeShapeType="1" noTextEdit="1"/>
              </p:cNvSpPr>
              <p:nvPr/>
            </p:nvSpPr>
            <p:spPr>
              <a:xfrm>
                <a:off x="575828" y="525024"/>
                <a:ext cx="11040155" cy="5969635"/>
              </a:xfrm>
              <a:prstGeom prst="rect">
                <a:avLst/>
              </a:prstGeom>
              <a:blipFill rotWithShape="1">
                <a:blip r:embed="rId1"/>
                <a:stretch>
                  <a:fillRect l="-5" t="-9" r="5" b="9"/>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tretch>
            <a:fillRect/>
          </a:stretch>
        </p:blipFill>
        <p:spPr>
          <a:xfrm>
            <a:off x="737870" y="1572260"/>
            <a:ext cx="10490835" cy="4806315"/>
          </a:xfrm>
          <a:prstGeom prst="rect">
            <a:avLst/>
          </a:prstGeom>
        </p:spPr>
      </p:pic>
      <p:sp>
        <p:nvSpPr>
          <p:cNvPr id="47" name="CaixaDeTexto 45"/>
          <p:cNvSpPr txBox="1"/>
          <p:nvPr/>
        </p:nvSpPr>
        <p:spPr>
          <a:xfrm>
            <a:off x="475615" y="623570"/>
            <a:ext cx="11240770"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(mais elementos)</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7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7" name="CaixaDeTexto 45"/>
          <p:cNvSpPr txBox="1"/>
          <p:nvPr/>
        </p:nvSpPr>
        <p:spPr>
          <a:xfrm>
            <a:off x="475615" y="623570"/>
            <a:ext cx="11240770" cy="544639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(mais elementos)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 </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(resistência série na base): devido a contatos e distância entre contato de base e o transistor</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(resistência série no coletor): devido a contatos e distância entre contato de coletor e o transistor</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(resistência série no coletor): devido a contatos e distância entre contato de emissor e o transistor</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(capacitância da junção base/emissor)</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baseline="-25000" dirty="0" smtClean="0">
                <a:latin typeface="Symbol" panose="05050102010706020507" charset="0"/>
                <a:ea typeface="Cambria Math" panose="02040503050406030204" pitchFamily="18" charset="0"/>
                <a:cs typeface="Symbol" panose="05050102010706020507" charset="0"/>
                <a:sym typeface="Symbol" panose="05050102010706020507" charset="0"/>
              </a:rPr>
              <a:t>m</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(capacitância da junção base/coletor)</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Cs</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(capacitância da junção reversa coletor/substrato)</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1" name="Grupo 30"/>
          <p:cNvGrpSpPr/>
          <p:nvPr/>
        </p:nvGrpSpPr>
        <p:grpSpPr>
          <a:xfrm>
            <a:off x="1586862" y="3643153"/>
            <a:ext cx="294122" cy="1327094"/>
            <a:chOff x="1113892" y="857756"/>
            <a:chExt cx="294122" cy="1327094"/>
          </a:xfrm>
        </p:grpSpPr>
        <p:grpSp>
          <p:nvGrpSpPr>
            <p:cNvPr id="28" name="Grupo 27"/>
            <p:cNvGrpSpPr/>
            <p:nvPr/>
          </p:nvGrpSpPr>
          <p:grpSpPr>
            <a:xfrm>
              <a:off x="1116699" y="1116701"/>
              <a:ext cx="291315" cy="940474"/>
              <a:chOff x="1149067" y="472114"/>
              <a:chExt cx="404603" cy="986250"/>
            </a:xfrm>
          </p:grpSpPr>
          <p:sp>
            <p:nvSpPr>
              <p:cNvPr id="24" name="Forma livre 23"/>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Forma livre 24"/>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Forma livre 25"/>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7" name="Forma livre 26"/>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29" name="Forma livre 28"/>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Forma livre 29"/>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32" name="Forma livre 31"/>
          <p:cNvSpPr/>
          <p:nvPr/>
        </p:nvSpPr>
        <p:spPr>
          <a:xfrm>
            <a:off x="1229363" y="3706042"/>
            <a:ext cx="328086" cy="1242391"/>
          </a:xfrm>
          <a:custGeom>
            <a:avLst/>
            <a:gdLst>
              <a:gd name="connsiteX0" fmla="*/ 308208 w 328086"/>
              <a:gd name="connsiteY0" fmla="*/ 0 h 1242391"/>
              <a:gd name="connsiteX1" fmla="*/ 69668 w 328086"/>
              <a:gd name="connsiteY1" fmla="*/ 208721 h 1242391"/>
              <a:gd name="connsiteX2" fmla="*/ 95 w 328086"/>
              <a:gd name="connsiteY2" fmla="*/ 606287 h 1242391"/>
              <a:gd name="connsiteX3" fmla="*/ 79608 w 328086"/>
              <a:gd name="connsiteY3" fmla="*/ 1023730 h 1242391"/>
              <a:gd name="connsiteX4" fmla="*/ 328086 w 328086"/>
              <a:gd name="connsiteY4" fmla="*/ 1242391 h 1242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86" h="1242391">
                <a:moveTo>
                  <a:pt x="308208" y="0"/>
                </a:moveTo>
                <a:cubicBezTo>
                  <a:pt x="214614" y="53836"/>
                  <a:pt x="121020" y="107673"/>
                  <a:pt x="69668" y="208721"/>
                </a:cubicBezTo>
                <a:cubicBezTo>
                  <a:pt x="18316" y="309769"/>
                  <a:pt x="-1562" y="470452"/>
                  <a:pt x="95" y="606287"/>
                </a:cubicBezTo>
                <a:cubicBezTo>
                  <a:pt x="1752" y="742122"/>
                  <a:pt x="24943" y="917713"/>
                  <a:pt x="79608" y="1023730"/>
                </a:cubicBezTo>
                <a:cubicBezTo>
                  <a:pt x="134273" y="1129747"/>
                  <a:pt x="231179" y="1186069"/>
                  <a:pt x="328086" y="1242391"/>
                </a:cubicBezTo>
              </a:path>
            </a:pathLst>
          </a:custGeom>
          <a:noFill/>
          <a:ln>
            <a:prstDash val="dashDot"/>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33"/>
          <p:cNvCxnSpPr/>
          <p:nvPr/>
        </p:nvCxnSpPr>
        <p:spPr>
          <a:xfrm>
            <a:off x="1880984" y="3132780"/>
            <a:ext cx="0" cy="460191"/>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5" name="CaixaDeTexto 34"/>
          <p:cNvSpPr txBox="1"/>
          <p:nvPr/>
        </p:nvSpPr>
        <p:spPr>
          <a:xfrm>
            <a:off x="1574843" y="3132780"/>
            <a:ext cx="320922" cy="400110"/>
          </a:xfrm>
          <a:prstGeom prst="rect">
            <a:avLst/>
          </a:prstGeom>
          <a:noFill/>
        </p:spPr>
        <p:txBody>
          <a:bodyPr wrap="none" rtlCol="0">
            <a:spAutoFit/>
          </a:bodyPr>
          <a:lstStyle/>
          <a:p>
            <a:r>
              <a:rPr lang="pt-BR" sz="2000" dirty="0"/>
              <a:t>I</a:t>
            </a:r>
            <a:r>
              <a:rPr lang="pt-BR" sz="2000" baseline="-25000" dirty="0" smtClean="0"/>
              <a:t>L</a:t>
            </a:r>
            <a:endParaRPr lang="pt-BR" sz="2000" dirty="0"/>
          </a:p>
        </p:txBody>
      </p:sp>
      <p:cxnSp>
        <p:nvCxnSpPr>
          <p:cNvPr id="36" name="Conector de Seta Reta 35"/>
          <p:cNvCxnSpPr/>
          <p:nvPr/>
        </p:nvCxnSpPr>
        <p:spPr>
          <a:xfrm>
            <a:off x="1998810" y="4352216"/>
            <a:ext cx="0" cy="460191"/>
          </a:xfrm>
          <a:prstGeom prst="straightConnector1">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37" name="CaixaDeTexto 36"/>
          <p:cNvSpPr txBox="1"/>
          <p:nvPr/>
        </p:nvSpPr>
        <p:spPr>
          <a:xfrm>
            <a:off x="2012950" y="4320540"/>
            <a:ext cx="1717040" cy="398780"/>
          </a:xfrm>
          <a:prstGeom prst="rect">
            <a:avLst/>
          </a:prstGeom>
          <a:noFill/>
        </p:spPr>
        <p:txBody>
          <a:bodyPr wrap="square" rtlCol="0">
            <a:spAutoFit/>
          </a:bodyPr>
          <a:lstStyle/>
          <a:p>
            <a:r>
              <a:rPr lang="pt-BR" sz="2000" dirty="0" smtClean="0"/>
              <a:t>I</a:t>
            </a:r>
            <a:r>
              <a:rPr lang="pt-BR" sz="2000" baseline="-25000" dirty="0" smtClean="0"/>
              <a:t>0</a:t>
            </a:r>
            <a:r>
              <a:rPr lang="pt-BR" sz="2000" dirty="0" smtClean="0"/>
              <a:t> (cond. inicial)</a:t>
            </a:r>
            <a:endParaRPr lang="pt-BR" sz="2000" dirty="0"/>
          </a:p>
        </p:txBody>
      </p:sp>
      <p:sp>
        <p:nvSpPr>
          <p:cNvPr id="38" name="CaixaDeTexto 37"/>
          <p:cNvSpPr txBox="1"/>
          <p:nvPr/>
        </p:nvSpPr>
        <p:spPr>
          <a:xfrm>
            <a:off x="1192069" y="4040550"/>
            <a:ext cx="402674" cy="400110"/>
          </a:xfrm>
          <a:prstGeom prst="rect">
            <a:avLst/>
          </a:prstGeom>
          <a:noFill/>
        </p:spPr>
        <p:txBody>
          <a:bodyPr wrap="none" rtlCol="0">
            <a:spAutoFit/>
          </a:bodyPr>
          <a:lstStyle/>
          <a:p>
            <a:r>
              <a:rPr lang="pt-BR" sz="2000" dirty="0"/>
              <a:t>V</a:t>
            </a:r>
            <a:r>
              <a:rPr lang="pt-BR" sz="2000" baseline="-25000" dirty="0" smtClean="0"/>
              <a:t>L</a:t>
            </a:r>
            <a:endParaRPr lang="pt-BR" sz="2000" dirty="0"/>
          </a:p>
        </p:txBody>
      </p:sp>
      <mc:AlternateContent xmlns:mc="http://schemas.openxmlformats.org/markup-compatibility/2006">
        <mc:Choice xmlns:a14="http://schemas.microsoft.com/office/drawing/2010/main" Requires="a14">
          <p:sp>
            <p:nvSpPr>
              <p:cNvPr id="39" name="CaixaDeTexto 53"/>
              <p:cNvSpPr txBox="1"/>
              <p:nvPr/>
            </p:nvSpPr>
            <p:spPr>
              <a:xfrm>
                <a:off x="129540" y="5174615"/>
                <a:ext cx="3876675" cy="97599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000" b="0" i="1" smtClean="0">
                              <a:latin typeface="Cambria Math" panose="02040503050406030204" pitchFamily="18" charset="0"/>
                            </a:rPr>
                          </m:ctrlPr>
                        </m:sSubPr>
                        <m:e>
                          <m:r>
                            <a:rPr lang="pt-BR" sz="2000" b="0" i="1" smtClean="0">
                              <a:latin typeface="Cambria Math" panose="02040503050406030204" pitchFamily="18" charset="0"/>
                            </a:rPr>
                            <m:t>𝐼</m:t>
                          </m:r>
                        </m:e>
                        <m:sub>
                          <m:r>
                            <a:rPr lang="pt-BR" sz="2000" b="0" i="1" smtClean="0">
                              <a:latin typeface="Cambria Math" panose="02040503050406030204" pitchFamily="18" charset="0"/>
                            </a:rPr>
                            <m:t>𝐿</m:t>
                          </m:r>
                        </m:sub>
                      </m:sSub>
                      <m:r>
                        <a:rPr lang="pt-BR" sz="2000" b="0" i="1" smtClean="0">
                          <a:latin typeface="Cambria Math" panose="02040503050406030204" pitchFamily="18" charset="0"/>
                        </a:rPr>
                        <m:t>=</m:t>
                      </m:r>
                      <m:f>
                        <m:fPr>
                          <m:ctrlPr>
                            <a:rPr lang="pt-BR" sz="2000" b="0" i="1" smtClean="0">
                              <a:latin typeface="Cambria Math" panose="02040503050406030204" pitchFamily="18" charset="0"/>
                            </a:rPr>
                          </m:ctrlPr>
                        </m:fPr>
                        <m:num>
                          <m:r>
                            <a:rPr lang="pt-BR" sz="2000" b="0" i="1" smtClean="0">
                              <a:latin typeface="Cambria Math" panose="02040503050406030204" pitchFamily="18" charset="0"/>
                            </a:rPr>
                            <m:t>1</m:t>
                          </m:r>
                        </m:num>
                        <m:den>
                          <m:r>
                            <a:rPr lang="pt-BR" sz="2000" b="0" i="1" smtClean="0">
                              <a:latin typeface="Cambria Math" panose="02040503050406030204" pitchFamily="18" charset="0"/>
                            </a:rPr>
                            <m:t>𝐿</m:t>
                          </m:r>
                        </m:den>
                      </m:f>
                      <m:nary>
                        <m:naryPr>
                          <m:limLoc m:val="undOvr"/>
                          <m:ctrlPr>
                            <a:rPr lang="pt-BR" sz="2000" b="0" i="1" smtClean="0">
                              <a:latin typeface="Cambria Math" panose="02040503050406030204" pitchFamily="18" charset="0"/>
                            </a:rPr>
                          </m:ctrlPr>
                        </m:naryPr>
                        <m:sub>
                          <m:r>
                            <m:rPr>
                              <m:brk m:alnAt="24"/>
                            </m:rPr>
                            <a:rPr lang="pt-BR" sz="2000" b="0" i="1" smtClean="0">
                              <a:latin typeface="Cambria Math" panose="02040503050406030204" pitchFamily="18" charset="0"/>
                            </a:rPr>
                            <m:t>−</m:t>
                          </m:r>
                          <m:r>
                            <a:rPr lang="pt-BR" sz="2000" b="0" i="1" smtClean="0">
                              <a:latin typeface="Cambria Math" panose="02040503050406030204" pitchFamily="18" charset="0"/>
                              <a:ea typeface="Cambria Math" panose="02040503050406030204" pitchFamily="18" charset="0"/>
                            </a:rPr>
                            <m:t>∞</m:t>
                          </m:r>
                        </m:sub>
                        <m:sup>
                          <m:r>
                            <a:rPr lang="pt-BR" sz="2000" b="0" i="1" smtClean="0">
                              <a:latin typeface="Cambria Math" panose="02040503050406030204" pitchFamily="18" charset="0"/>
                            </a:rPr>
                            <m:t>𝑡</m:t>
                          </m:r>
                        </m:sup>
                        <m:e>
                          <m:sSub>
                            <m:sSubPr>
                              <m:ctrlPr>
                                <a:rPr lang="pt-BR" sz="2000" b="0" i="1" smtClean="0">
                                  <a:latin typeface="Cambria Math" panose="02040503050406030204" pitchFamily="18" charset="0"/>
                                </a:rPr>
                              </m:ctrlPr>
                            </m:sSubPr>
                            <m:e>
                              <m:r>
                                <a:rPr lang="pt-BR" sz="2000" b="0" i="1" smtClean="0">
                                  <a:latin typeface="Cambria Math" panose="02040503050406030204" pitchFamily="18" charset="0"/>
                                </a:rPr>
                                <m:t>𝑉</m:t>
                              </m:r>
                            </m:e>
                            <m:sub>
                              <m:r>
                                <a:rPr lang="pt-BR" sz="2000" b="0" i="1" smtClean="0">
                                  <a:latin typeface="Cambria Math" panose="02040503050406030204" pitchFamily="18" charset="0"/>
                                </a:rPr>
                                <m:t>𝐿</m:t>
                              </m:r>
                            </m:sub>
                          </m:sSub>
                          <m:r>
                            <a:rPr lang="pt-BR" sz="2000" b="0" i="1" smtClean="0">
                              <a:latin typeface="Cambria Math" panose="02040503050406030204" pitchFamily="18" charset="0"/>
                            </a:rPr>
                            <m:t>𝑑𝑡</m:t>
                          </m:r>
                          <m:sSub>
                            <m:sSubPr>
                              <m:ctrlPr>
                                <a:rPr lang="pt-BR" sz="2000" b="0" i="1" smtClean="0">
                                  <a:latin typeface="Cambria Math" panose="02040503050406030204" pitchFamily="18" charset="0"/>
                                  <a:cs typeface="Cambria Math" panose="02040503050406030204" pitchFamily="18" charset="0"/>
                                </a:rPr>
                              </m:ctrlPr>
                            </m:sSubPr>
                            <m:e>
                              <m:r>
                                <a:rPr lang="en-US" altLang="pt-BR" sz="2000" b="0" i="1" smtClean="0">
                                  <a:latin typeface="Cambria Math" panose="02040503050406030204" pitchFamily="18" charset="0"/>
                                  <a:cs typeface="Cambria Math" panose="02040503050406030204" pitchFamily="18" charset="0"/>
                                </a:rPr>
                                <m:t>   </m:t>
                              </m:r>
                              <m:r>
                                <a:rPr lang="en-US" altLang="pt-BR" sz="2000" b="0" i="1" smtClean="0">
                                  <a:latin typeface="Cambria Math" panose="02040503050406030204" pitchFamily="18" charset="0"/>
                                  <a:cs typeface="Cambria Math" panose="02040503050406030204" pitchFamily="18" charset="0"/>
                                </a:rPr>
                                <m:t>𝑜𝑢</m:t>
                              </m:r>
                              <m:r>
                                <a:rPr lang="en-US" altLang="pt-BR" sz="2000" b="0" i="1" smtClean="0">
                                  <a:latin typeface="Cambria Math" panose="02040503050406030204" pitchFamily="18" charset="0"/>
                                  <a:cs typeface="Cambria Math" panose="02040503050406030204" pitchFamily="18" charset="0"/>
                                </a:rPr>
                                <m:t>    </m:t>
                              </m:r>
                              <m:r>
                                <a:rPr lang="en-US" altLang="pt-BR" sz="2000" b="0" i="1" smtClean="0">
                                  <a:latin typeface="Cambria Math" panose="02040503050406030204" pitchFamily="18" charset="0"/>
                                  <a:cs typeface="Cambria Math" panose="02040503050406030204" pitchFamily="18" charset="0"/>
                                </a:rPr>
                                <m:t>𝑉</m:t>
                              </m:r>
                            </m:e>
                            <m:sub>
                              <m:r>
                                <a:rPr lang="en-US" altLang="pt-BR" sz="2000" b="0" i="1" smtClean="0">
                                  <a:latin typeface="Cambria Math" panose="02040503050406030204" pitchFamily="18" charset="0"/>
                                  <a:cs typeface="Cambria Math" panose="02040503050406030204" pitchFamily="18" charset="0"/>
                                </a:rPr>
                                <m:t>𝐿</m:t>
                              </m:r>
                            </m:sub>
                          </m:sSub>
                          <m:r>
                            <a:rPr lang="en-US" altLang="pt-BR" sz="2000" b="0" i="1" smtClean="0">
                              <a:latin typeface="Cambria Math" panose="02040503050406030204" pitchFamily="18" charset="0"/>
                            </a:rPr>
                            <m:t>=</m:t>
                          </m:r>
                          <m:r>
                            <a:rPr lang="en-US" altLang="pt-BR" sz="2000" b="0" i="1" smtClean="0">
                              <a:latin typeface="Cambria Math" panose="02040503050406030204" pitchFamily="18" charset="0"/>
                            </a:rPr>
                            <m:t>𝐿</m:t>
                          </m:r>
                          <m:f>
                            <m:fPr>
                              <m:ctrlPr>
                                <a:rPr lang="en-US" altLang="pt-BR" sz="2000" b="0" i="1" smtClean="0">
                                  <a:latin typeface="Cambria Math" panose="02040503050406030204" pitchFamily="18" charset="0"/>
                                  <a:cs typeface="Cambria Math" panose="02040503050406030204" pitchFamily="18" charset="0"/>
                                </a:rPr>
                              </m:ctrlPr>
                            </m:fPr>
                            <m:num>
                              <m:r>
                                <a:rPr lang="en-US" altLang="pt-BR" sz="2000" b="0" i="1" smtClean="0">
                                  <a:latin typeface="Cambria Math" panose="02040503050406030204" pitchFamily="18" charset="0"/>
                                  <a:cs typeface="Cambria Math" panose="02040503050406030204" pitchFamily="18" charset="0"/>
                                </a:rPr>
                                <m:t>𝜕</m:t>
                              </m:r>
                              <m:sSub>
                                <m:sSubPr>
                                  <m:ctrlPr>
                                    <a:rPr lang="en-US" altLang="pt-BR" sz="2000" b="0" i="1" smtClean="0">
                                      <a:latin typeface="Cambria Math" panose="02040503050406030204" pitchFamily="18" charset="0"/>
                                      <a:cs typeface="Cambria Math" panose="02040503050406030204" pitchFamily="18" charset="0"/>
                                    </a:rPr>
                                  </m:ctrlPr>
                                </m:sSubPr>
                                <m:e>
                                  <m:r>
                                    <a:rPr lang="en-US" altLang="pt-BR" sz="2000" b="0" i="1" smtClean="0">
                                      <a:latin typeface="Cambria Math" panose="02040503050406030204" pitchFamily="18" charset="0"/>
                                      <a:cs typeface="Cambria Math" panose="02040503050406030204" pitchFamily="18" charset="0"/>
                                    </a:rPr>
                                    <m:t>𝐼</m:t>
                                  </m:r>
                                </m:e>
                                <m:sub>
                                  <m:r>
                                    <a:rPr lang="en-US" altLang="pt-BR" sz="2000" b="0" i="1" smtClean="0">
                                      <a:latin typeface="Cambria Math" panose="02040503050406030204" pitchFamily="18" charset="0"/>
                                      <a:cs typeface="Cambria Math" panose="02040503050406030204" pitchFamily="18" charset="0"/>
                                    </a:rPr>
                                    <m:t>𝐿</m:t>
                                  </m:r>
                                </m:sub>
                              </m:sSub>
                            </m:num>
                            <m:den>
                              <m:r>
                                <a:rPr lang="en-US" altLang="pt-BR" sz="2000" b="0" i="1" smtClean="0">
                                  <a:latin typeface="Cambria Math" panose="02040503050406030204" pitchFamily="18" charset="0"/>
                                  <a:cs typeface="Cambria Math" panose="02040503050406030204" pitchFamily="18" charset="0"/>
                                </a:rPr>
                                <m:t>𝜕</m:t>
                              </m:r>
                              <m:r>
                                <a:rPr lang="en-US" altLang="pt-BR" sz="2000" b="0" i="1" smtClean="0">
                                  <a:latin typeface="Cambria Math" panose="02040503050406030204" pitchFamily="18" charset="0"/>
                                  <a:cs typeface="Cambria Math" panose="02040503050406030204" pitchFamily="18" charset="0"/>
                                </a:rPr>
                                <m:t>𝑡</m:t>
                              </m:r>
                            </m:den>
                          </m:f>
                          <m:r>
                            <a:rPr lang="pt-BR" sz="2000" dirty="0">
                              <a:latin typeface="Cambria Math" panose="02040503050406030204" pitchFamily="18" charset="0"/>
                            </a:rPr>
                            <m:t> </m:t>
                          </m:r>
                        </m:e>
                      </m:nary>
                    </m:oMath>
                  </m:oMathPara>
                </a14:m>
                <a:endParaRPr lang="pt-BR" sz="1600" dirty="0"/>
              </a:p>
            </p:txBody>
          </p:sp>
        </mc:Choice>
        <mc:Fallback>
          <p:sp>
            <p:nvSpPr>
              <p:cNvPr id="39" name="CaixaDeTexto 53"/>
              <p:cNvSpPr txBox="1">
                <a:spLocks noRot="1" noChangeAspect="1" noMove="1" noResize="1" noEditPoints="1" noAdjustHandles="1" noChangeArrowheads="1" noChangeShapeType="1" noTextEdit="1"/>
              </p:cNvSpPr>
              <p:nvPr/>
            </p:nvSpPr>
            <p:spPr>
              <a:xfrm>
                <a:off x="129540" y="5174615"/>
                <a:ext cx="3876675" cy="975995"/>
              </a:xfrm>
              <a:prstGeom prst="rect">
                <a:avLst/>
              </a:prstGeom>
              <a:blipFill rotWithShape="1">
                <a:blip r:embed="rId1"/>
                <a:stretch>
                  <a:fillRect/>
                </a:stretch>
              </a:blipFill>
            </p:spPr>
            <p:txBody>
              <a:bodyPr/>
              <a:lstStyle/>
              <a:p>
                <a:r>
                  <a:rPr lang="pt-BR" altLang="en-US">
                    <a:noFill/>
                  </a:rPr>
                  <a:t> </a:t>
                </a:r>
              </a:p>
            </p:txBody>
          </p:sp>
        </mc:Fallback>
      </mc:AlternateContent>
      <p:sp>
        <p:nvSpPr>
          <p:cNvPr id="40" name="CaixaDeTexto 39"/>
          <p:cNvSpPr txBox="1"/>
          <p:nvPr/>
        </p:nvSpPr>
        <p:spPr>
          <a:xfrm>
            <a:off x="1831136" y="3618399"/>
            <a:ext cx="335348" cy="523220"/>
          </a:xfrm>
          <a:prstGeom prst="rect">
            <a:avLst/>
          </a:prstGeom>
          <a:noFill/>
        </p:spPr>
        <p:txBody>
          <a:bodyPr wrap="none" rtlCol="0">
            <a:spAutoFit/>
          </a:bodyPr>
          <a:lstStyle/>
          <a:p>
            <a:r>
              <a:rPr lang="pt-BR" sz="2800" dirty="0" smtClean="0"/>
              <a:t>L</a:t>
            </a:r>
            <a:endParaRPr lang="pt-BR" sz="2800" dirty="0"/>
          </a:p>
        </p:txBody>
      </p:sp>
      <p:grpSp>
        <p:nvGrpSpPr>
          <p:cNvPr id="41" name="Grupo 40"/>
          <p:cNvGrpSpPr/>
          <p:nvPr/>
        </p:nvGrpSpPr>
        <p:grpSpPr>
          <a:xfrm>
            <a:off x="5309330" y="3714471"/>
            <a:ext cx="294122" cy="1327094"/>
            <a:chOff x="1113892" y="857756"/>
            <a:chExt cx="294122" cy="1327094"/>
          </a:xfrm>
        </p:grpSpPr>
        <p:grpSp>
          <p:nvGrpSpPr>
            <p:cNvPr id="42" name="Grupo 41"/>
            <p:cNvGrpSpPr/>
            <p:nvPr/>
          </p:nvGrpSpPr>
          <p:grpSpPr>
            <a:xfrm>
              <a:off x="1116699" y="1116701"/>
              <a:ext cx="291315" cy="940474"/>
              <a:chOff x="1149067" y="472114"/>
              <a:chExt cx="404603" cy="986250"/>
            </a:xfrm>
          </p:grpSpPr>
          <p:sp>
            <p:nvSpPr>
              <p:cNvPr id="45" name="Forma livre 44"/>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6" name="Forma livre 45"/>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7" name="Forma livre 46"/>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8" name="Forma livre 47"/>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43" name="Forma livre 42"/>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4" name="Forma livre 43"/>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49" name="Forma livre 48"/>
          <p:cNvSpPr/>
          <p:nvPr/>
        </p:nvSpPr>
        <p:spPr>
          <a:xfrm>
            <a:off x="4952326" y="3473586"/>
            <a:ext cx="328086" cy="1676674"/>
          </a:xfrm>
          <a:custGeom>
            <a:avLst/>
            <a:gdLst>
              <a:gd name="connsiteX0" fmla="*/ 308208 w 328086"/>
              <a:gd name="connsiteY0" fmla="*/ 0 h 1242391"/>
              <a:gd name="connsiteX1" fmla="*/ 69668 w 328086"/>
              <a:gd name="connsiteY1" fmla="*/ 208721 h 1242391"/>
              <a:gd name="connsiteX2" fmla="*/ 95 w 328086"/>
              <a:gd name="connsiteY2" fmla="*/ 606287 h 1242391"/>
              <a:gd name="connsiteX3" fmla="*/ 79608 w 328086"/>
              <a:gd name="connsiteY3" fmla="*/ 1023730 h 1242391"/>
              <a:gd name="connsiteX4" fmla="*/ 328086 w 328086"/>
              <a:gd name="connsiteY4" fmla="*/ 1242391 h 1242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86" h="1242391">
                <a:moveTo>
                  <a:pt x="308208" y="0"/>
                </a:moveTo>
                <a:cubicBezTo>
                  <a:pt x="214614" y="53836"/>
                  <a:pt x="121020" y="107673"/>
                  <a:pt x="69668" y="208721"/>
                </a:cubicBezTo>
                <a:cubicBezTo>
                  <a:pt x="18316" y="309769"/>
                  <a:pt x="-1562" y="470452"/>
                  <a:pt x="95" y="606287"/>
                </a:cubicBezTo>
                <a:cubicBezTo>
                  <a:pt x="1752" y="742122"/>
                  <a:pt x="24943" y="917713"/>
                  <a:pt x="79608" y="1023730"/>
                </a:cubicBezTo>
                <a:cubicBezTo>
                  <a:pt x="134273" y="1129747"/>
                  <a:pt x="231179" y="1186069"/>
                  <a:pt x="328086" y="1242391"/>
                </a:cubicBezTo>
              </a:path>
            </a:pathLst>
          </a:custGeom>
          <a:noFill/>
          <a:ln>
            <a:prstDash val="dashDot"/>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50" name="Conector de Seta Reta 49"/>
          <p:cNvCxnSpPr/>
          <p:nvPr/>
        </p:nvCxnSpPr>
        <p:spPr>
          <a:xfrm>
            <a:off x="6061546" y="3093284"/>
            <a:ext cx="0" cy="460191"/>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1" name="CaixaDeTexto 50"/>
          <p:cNvSpPr txBox="1"/>
          <p:nvPr/>
        </p:nvSpPr>
        <p:spPr>
          <a:xfrm>
            <a:off x="6132195" y="3093284"/>
            <a:ext cx="320922" cy="400110"/>
          </a:xfrm>
          <a:prstGeom prst="rect">
            <a:avLst/>
          </a:prstGeom>
          <a:noFill/>
        </p:spPr>
        <p:txBody>
          <a:bodyPr wrap="none" rtlCol="0">
            <a:spAutoFit/>
          </a:bodyPr>
          <a:lstStyle/>
          <a:p>
            <a:r>
              <a:rPr lang="pt-BR" sz="2000" dirty="0"/>
              <a:t>I</a:t>
            </a:r>
            <a:r>
              <a:rPr lang="pt-BR" sz="2000" baseline="-25000" dirty="0" smtClean="0"/>
              <a:t>L</a:t>
            </a:r>
            <a:endParaRPr lang="pt-BR" sz="2000" dirty="0"/>
          </a:p>
        </p:txBody>
      </p:sp>
      <p:sp>
        <p:nvSpPr>
          <p:cNvPr id="54" name="CaixaDeTexto 53"/>
          <p:cNvSpPr txBox="1"/>
          <p:nvPr/>
        </p:nvSpPr>
        <p:spPr>
          <a:xfrm>
            <a:off x="4914537" y="4111868"/>
            <a:ext cx="402674" cy="400110"/>
          </a:xfrm>
          <a:prstGeom prst="rect">
            <a:avLst/>
          </a:prstGeom>
          <a:noFill/>
        </p:spPr>
        <p:txBody>
          <a:bodyPr wrap="none" rtlCol="0">
            <a:spAutoFit/>
          </a:bodyPr>
          <a:lstStyle/>
          <a:p>
            <a:r>
              <a:rPr lang="pt-BR" sz="2000" dirty="0"/>
              <a:t>V</a:t>
            </a:r>
            <a:r>
              <a:rPr lang="pt-BR" sz="2000" baseline="-25000" dirty="0" smtClean="0"/>
              <a:t>L</a:t>
            </a:r>
            <a:endParaRPr lang="pt-BR" sz="2000" dirty="0"/>
          </a:p>
        </p:txBody>
      </p:sp>
      <mc:AlternateContent xmlns:mc="http://schemas.openxmlformats.org/markup-compatibility/2006">
        <mc:Choice xmlns:a14="http://schemas.microsoft.com/office/drawing/2010/main" Requires="a14">
          <p:sp>
            <p:nvSpPr>
              <p:cNvPr id="55" name="CaixaDeTexto 53"/>
              <p:cNvSpPr txBox="1"/>
              <p:nvPr/>
            </p:nvSpPr>
            <p:spPr>
              <a:xfrm>
                <a:off x="4326551" y="5523602"/>
                <a:ext cx="2828446" cy="689804"/>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000" b="0" i="1" smtClean="0">
                              <a:latin typeface="Cambria Math" panose="02040503050406030204" pitchFamily="18" charset="0"/>
                            </a:rPr>
                          </m:ctrlPr>
                        </m:sSubPr>
                        <m:e>
                          <m:r>
                            <a:rPr lang="pt-BR" sz="2000" b="0" i="1" smtClean="0">
                              <a:latin typeface="Cambria Math" panose="02040503050406030204" pitchFamily="18" charset="0"/>
                            </a:rPr>
                            <m:t>𝐼</m:t>
                          </m:r>
                        </m:e>
                        <m:sub>
                          <m:r>
                            <a:rPr lang="pt-BR" sz="2000" b="0" i="1" smtClean="0">
                              <a:latin typeface="Cambria Math" panose="02040503050406030204" pitchFamily="18" charset="0"/>
                            </a:rPr>
                            <m:t>𝐿</m:t>
                          </m:r>
                        </m:sub>
                      </m:sSub>
                      <m:d>
                        <m:dPr>
                          <m:ctrlPr>
                            <a:rPr lang="pt-BR" sz="2000" b="0" i="1" smtClean="0">
                              <a:latin typeface="Cambria Math" panose="02040503050406030204" pitchFamily="18" charset="0"/>
                            </a:rPr>
                          </m:ctrlPr>
                        </m:dPr>
                        <m:e>
                          <m:r>
                            <a:rPr lang="pt-BR" sz="2000" b="0" i="1" smtClean="0">
                              <a:latin typeface="Cambria Math" panose="02040503050406030204" pitchFamily="18" charset="0"/>
                            </a:rPr>
                            <m:t>𝑠</m:t>
                          </m:r>
                        </m:e>
                      </m:d>
                      <m:r>
                        <a:rPr lang="pt-BR" sz="2000" b="0" i="1" smtClean="0">
                          <a:latin typeface="Cambria Math" panose="02040503050406030204" pitchFamily="18" charset="0"/>
                        </a:rPr>
                        <m:t>=</m:t>
                      </m:r>
                      <m:f>
                        <m:fPr>
                          <m:ctrlPr>
                            <a:rPr lang="pt-BR" sz="2000" b="0" i="1" smtClean="0">
                              <a:latin typeface="Cambria Math" panose="02040503050406030204" pitchFamily="18" charset="0"/>
                            </a:rPr>
                          </m:ctrlPr>
                        </m:fPr>
                        <m:num>
                          <m:sSub>
                            <m:sSubPr>
                              <m:ctrlPr>
                                <a:rPr lang="pt-BR" sz="2000" i="1">
                                  <a:latin typeface="Cambria Math" panose="02040503050406030204" pitchFamily="18" charset="0"/>
                                </a:rPr>
                              </m:ctrlPr>
                            </m:sSubPr>
                            <m:e>
                              <m:r>
                                <a:rPr lang="pt-BR" sz="2000" i="1">
                                  <a:latin typeface="Cambria Math" panose="02040503050406030204" pitchFamily="18" charset="0"/>
                                </a:rPr>
                                <m:t>𝑉</m:t>
                              </m:r>
                            </m:e>
                            <m:sub>
                              <m:r>
                                <a:rPr lang="pt-BR" sz="2000" i="1">
                                  <a:latin typeface="Cambria Math" panose="02040503050406030204" pitchFamily="18" charset="0"/>
                                </a:rPr>
                                <m:t>𝐿</m:t>
                              </m:r>
                            </m:sub>
                          </m:sSub>
                          <m:d>
                            <m:dPr>
                              <m:ctrlPr>
                                <a:rPr lang="pt-BR" sz="2000" i="1">
                                  <a:latin typeface="Cambria Math" panose="02040503050406030204" pitchFamily="18" charset="0"/>
                                </a:rPr>
                              </m:ctrlPr>
                            </m:dPr>
                            <m:e>
                              <m:r>
                                <a:rPr lang="pt-BR" sz="2000" i="1">
                                  <a:latin typeface="Cambria Math" panose="02040503050406030204" pitchFamily="18" charset="0"/>
                                </a:rPr>
                                <m:t>𝑠</m:t>
                              </m:r>
                            </m:e>
                          </m:d>
                        </m:num>
                        <m:den>
                          <m:r>
                            <a:rPr lang="pt-BR" sz="2000" b="0" i="1" smtClean="0">
                              <a:latin typeface="Cambria Math" panose="02040503050406030204" pitchFamily="18" charset="0"/>
                            </a:rPr>
                            <m:t>𝑠𝐿</m:t>
                          </m:r>
                        </m:den>
                      </m:f>
                      <m:r>
                        <a:rPr lang="pt-BR" sz="2000" b="0" i="1" smtClean="0">
                          <a:latin typeface="Cambria Math" panose="02040503050406030204" pitchFamily="18" charset="0"/>
                        </a:rPr>
                        <m:t>+</m:t>
                      </m:r>
                      <m:f>
                        <m:fPr>
                          <m:ctrlPr>
                            <a:rPr lang="pt-BR" sz="2000" b="0" i="1" smtClean="0">
                              <a:latin typeface="Cambria Math" panose="02040503050406030204" pitchFamily="18" charset="0"/>
                            </a:rPr>
                          </m:ctrlPr>
                        </m:fPr>
                        <m:num>
                          <m:r>
                            <a:rPr lang="pt-BR" sz="2000" b="0" i="1" smtClean="0">
                              <a:latin typeface="Cambria Math" panose="02040503050406030204" pitchFamily="18" charset="0"/>
                            </a:rPr>
                            <m:t>1</m:t>
                          </m:r>
                        </m:num>
                        <m:den>
                          <m:r>
                            <a:rPr lang="pt-BR" sz="2000" b="0" i="1" smtClean="0">
                              <a:latin typeface="Cambria Math" panose="02040503050406030204" pitchFamily="18" charset="0"/>
                            </a:rPr>
                            <m:t>𝑠</m:t>
                          </m:r>
                        </m:den>
                      </m:f>
                      <m:sSub>
                        <m:sSubPr>
                          <m:ctrlPr>
                            <a:rPr lang="pt-BR" sz="2000" b="0" i="1" smtClean="0">
                              <a:latin typeface="Cambria Math" panose="02040503050406030204" pitchFamily="18" charset="0"/>
                            </a:rPr>
                          </m:ctrlPr>
                        </m:sSubPr>
                        <m:e>
                          <m:r>
                            <a:rPr lang="pt-BR" sz="2000" b="0" i="1" smtClean="0">
                              <a:latin typeface="Cambria Math" panose="02040503050406030204" pitchFamily="18" charset="0"/>
                            </a:rPr>
                            <m:t>𝐼</m:t>
                          </m:r>
                        </m:e>
                        <m:sub>
                          <m:r>
                            <a:rPr lang="pt-BR" sz="2000" b="0" i="1" smtClean="0">
                              <a:latin typeface="Cambria Math" panose="02040503050406030204" pitchFamily="18" charset="0"/>
                            </a:rPr>
                            <m:t>0</m:t>
                          </m:r>
                        </m:sub>
                      </m:sSub>
                    </m:oMath>
                  </m:oMathPara>
                </a14:m>
                <a:endParaRPr lang="pt-BR" sz="1600" dirty="0"/>
              </a:p>
            </p:txBody>
          </p:sp>
        </mc:Choice>
        <mc:Fallback>
          <p:sp>
            <p:nvSpPr>
              <p:cNvPr id="55" name="CaixaDeTexto 53"/>
              <p:cNvSpPr txBox="1">
                <a:spLocks noRot="1" noChangeAspect="1" noMove="1" noResize="1" noEditPoints="1" noAdjustHandles="1" noChangeArrowheads="1" noChangeShapeType="1" noTextEdit="1"/>
              </p:cNvSpPr>
              <p:nvPr/>
            </p:nvSpPr>
            <p:spPr>
              <a:xfrm>
                <a:off x="4326551" y="5523602"/>
                <a:ext cx="2828446" cy="689804"/>
              </a:xfrm>
              <a:prstGeom prst="rect">
                <a:avLst/>
              </a:prstGeom>
              <a:blipFill rotWithShape="1">
                <a:blip r:embed="rId2"/>
                <a:stretch>
                  <a:fillRect l="-10" t="-54" r="16" b="82"/>
                </a:stretch>
              </a:blipFill>
            </p:spPr>
            <p:txBody>
              <a:bodyPr/>
              <a:lstStyle/>
              <a:p>
                <a:r>
                  <a:rPr lang="pt-BR" altLang="en-US">
                    <a:noFill/>
                  </a:rPr>
                  <a:t> </a:t>
                </a:r>
              </a:p>
            </p:txBody>
          </p:sp>
        </mc:Fallback>
      </mc:AlternateContent>
      <p:sp>
        <p:nvSpPr>
          <p:cNvPr id="56" name="CaixaDeTexto 55"/>
          <p:cNvSpPr txBox="1"/>
          <p:nvPr/>
        </p:nvSpPr>
        <p:spPr>
          <a:xfrm>
            <a:off x="5574330" y="3938117"/>
            <a:ext cx="476412" cy="523220"/>
          </a:xfrm>
          <a:prstGeom prst="rect">
            <a:avLst/>
          </a:prstGeom>
          <a:noFill/>
        </p:spPr>
        <p:txBody>
          <a:bodyPr wrap="none" rtlCol="0">
            <a:spAutoFit/>
          </a:bodyPr>
          <a:lstStyle/>
          <a:p>
            <a:r>
              <a:rPr lang="pt-BR" sz="2800" dirty="0" err="1" smtClean="0"/>
              <a:t>sL</a:t>
            </a:r>
            <a:endParaRPr lang="pt-BR" sz="2800" dirty="0"/>
          </a:p>
        </p:txBody>
      </p:sp>
      <p:sp>
        <p:nvSpPr>
          <p:cNvPr id="57" name="Elipse 56"/>
          <p:cNvSpPr/>
          <p:nvPr/>
        </p:nvSpPr>
        <p:spPr>
          <a:xfrm>
            <a:off x="6245933" y="4035752"/>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59" name="Conector de Seta Reta 58"/>
          <p:cNvCxnSpPr/>
          <p:nvPr/>
        </p:nvCxnSpPr>
        <p:spPr>
          <a:xfrm flipH="1">
            <a:off x="6425081" y="4147984"/>
            <a:ext cx="14665" cy="363994"/>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Forma livre 61"/>
          <p:cNvSpPr/>
          <p:nvPr/>
        </p:nvSpPr>
        <p:spPr>
          <a:xfrm>
            <a:off x="5414638" y="4606003"/>
            <a:ext cx="1033669" cy="488152"/>
          </a:xfrm>
          <a:custGeom>
            <a:avLst/>
            <a:gdLst>
              <a:gd name="connsiteX0" fmla="*/ 1023730 w 1033669"/>
              <a:gd name="connsiteY0" fmla="*/ 0 h 586409"/>
              <a:gd name="connsiteX1" fmla="*/ 1033669 w 1033669"/>
              <a:gd name="connsiteY1" fmla="*/ 586409 h 586409"/>
              <a:gd name="connsiteX2" fmla="*/ 0 w 1033669"/>
              <a:gd name="connsiteY2" fmla="*/ 586409 h 586409"/>
              <a:gd name="connsiteX3" fmla="*/ 9939 w 1033669"/>
              <a:gd name="connsiteY3" fmla="*/ 417444 h 586409"/>
            </a:gdLst>
            <a:ahLst/>
            <a:cxnLst>
              <a:cxn ang="0">
                <a:pos x="connsiteX0" y="connsiteY0"/>
              </a:cxn>
              <a:cxn ang="0">
                <a:pos x="connsiteX1" y="connsiteY1"/>
              </a:cxn>
              <a:cxn ang="0">
                <a:pos x="connsiteX2" y="connsiteY2"/>
              </a:cxn>
              <a:cxn ang="0">
                <a:pos x="connsiteX3" y="connsiteY3"/>
              </a:cxn>
            </a:cxnLst>
            <a:rect l="l" t="t" r="r" b="b"/>
            <a:pathLst>
              <a:path w="1033669" h="586409">
                <a:moveTo>
                  <a:pt x="1023730" y="0"/>
                </a:moveTo>
                <a:lnTo>
                  <a:pt x="1033669" y="586409"/>
                </a:lnTo>
                <a:lnTo>
                  <a:pt x="0" y="586409"/>
                </a:lnTo>
                <a:lnTo>
                  <a:pt x="9939" y="417444"/>
                </a:ln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3" name="Forma livre 62"/>
          <p:cNvSpPr/>
          <p:nvPr/>
        </p:nvSpPr>
        <p:spPr>
          <a:xfrm>
            <a:off x="5444455" y="3641906"/>
            <a:ext cx="993913" cy="397566"/>
          </a:xfrm>
          <a:custGeom>
            <a:avLst/>
            <a:gdLst>
              <a:gd name="connsiteX0" fmla="*/ 0 w 993913"/>
              <a:gd name="connsiteY0" fmla="*/ 109331 h 397566"/>
              <a:gd name="connsiteX1" fmla="*/ 0 w 993913"/>
              <a:gd name="connsiteY1" fmla="*/ 19879 h 397566"/>
              <a:gd name="connsiteX2" fmla="*/ 993913 w 993913"/>
              <a:gd name="connsiteY2" fmla="*/ 0 h 397566"/>
              <a:gd name="connsiteX3" fmla="*/ 983974 w 993913"/>
              <a:gd name="connsiteY3" fmla="*/ 397566 h 397566"/>
            </a:gdLst>
            <a:ahLst/>
            <a:cxnLst>
              <a:cxn ang="0">
                <a:pos x="connsiteX0" y="connsiteY0"/>
              </a:cxn>
              <a:cxn ang="0">
                <a:pos x="connsiteX1" y="connsiteY1"/>
              </a:cxn>
              <a:cxn ang="0">
                <a:pos x="connsiteX2" y="connsiteY2"/>
              </a:cxn>
              <a:cxn ang="0">
                <a:pos x="connsiteX3" y="connsiteY3"/>
              </a:cxn>
            </a:cxnLst>
            <a:rect l="l" t="t" r="r" b="b"/>
            <a:pathLst>
              <a:path w="993913" h="397566">
                <a:moveTo>
                  <a:pt x="0" y="109331"/>
                </a:moveTo>
                <a:lnTo>
                  <a:pt x="0" y="19879"/>
                </a:lnTo>
                <a:lnTo>
                  <a:pt x="993913" y="0"/>
                </a:lnTo>
                <a:lnTo>
                  <a:pt x="983974" y="397566"/>
                </a:ln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5" name="Conector Reto 64"/>
          <p:cNvCxnSpPr/>
          <p:nvPr/>
        </p:nvCxnSpPr>
        <p:spPr>
          <a:xfrm flipH="1" flipV="1">
            <a:off x="5929617" y="3363612"/>
            <a:ext cx="1855" cy="2782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65"/>
          <p:cNvCxnSpPr/>
          <p:nvPr/>
        </p:nvCxnSpPr>
        <p:spPr>
          <a:xfrm flipH="1" flipV="1">
            <a:off x="5929617" y="5094155"/>
            <a:ext cx="1855" cy="267222"/>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CaixaDeTexto 66"/>
          <p:cNvSpPr txBox="1"/>
          <p:nvPr/>
        </p:nvSpPr>
        <p:spPr>
          <a:xfrm>
            <a:off x="6626405" y="4104844"/>
            <a:ext cx="1907912" cy="400110"/>
          </a:xfrm>
          <a:prstGeom prst="rect">
            <a:avLst/>
          </a:prstGeom>
          <a:noFill/>
        </p:spPr>
        <p:txBody>
          <a:bodyPr wrap="square" rtlCol="0">
            <a:spAutoFit/>
          </a:bodyPr>
          <a:lstStyle/>
          <a:p>
            <a:r>
              <a:rPr lang="pt-BR" sz="2000" dirty="0" smtClean="0"/>
              <a:t>I</a:t>
            </a:r>
            <a:r>
              <a:rPr lang="pt-BR" sz="2000" baseline="-25000" dirty="0" smtClean="0"/>
              <a:t>0</a:t>
            </a:r>
            <a:r>
              <a:rPr lang="pt-BR" sz="2000" dirty="0" smtClean="0"/>
              <a:t>h(t)  ↔  I</a:t>
            </a:r>
            <a:r>
              <a:rPr lang="pt-BR" sz="2000" baseline="-25000" dirty="0" smtClean="0"/>
              <a:t>0</a:t>
            </a:r>
            <a:r>
              <a:rPr lang="pt-BR" sz="2000" dirty="0" smtClean="0"/>
              <a:t>/s</a:t>
            </a:r>
            <a:endParaRPr lang="pt-BR" sz="2000" dirty="0"/>
          </a:p>
        </p:txBody>
      </p:sp>
      <p:grpSp>
        <p:nvGrpSpPr>
          <p:cNvPr id="70" name="Grupo 69"/>
          <p:cNvGrpSpPr/>
          <p:nvPr/>
        </p:nvGrpSpPr>
        <p:grpSpPr>
          <a:xfrm>
            <a:off x="9389232" y="3436953"/>
            <a:ext cx="294122" cy="1327094"/>
            <a:chOff x="1113892" y="857756"/>
            <a:chExt cx="294122" cy="1327094"/>
          </a:xfrm>
        </p:grpSpPr>
        <p:grpSp>
          <p:nvGrpSpPr>
            <p:cNvPr id="71" name="Grupo 70"/>
            <p:cNvGrpSpPr/>
            <p:nvPr/>
          </p:nvGrpSpPr>
          <p:grpSpPr>
            <a:xfrm>
              <a:off x="1116699" y="1116701"/>
              <a:ext cx="291315" cy="940474"/>
              <a:chOff x="1149067" y="472114"/>
              <a:chExt cx="404603" cy="986250"/>
            </a:xfrm>
          </p:grpSpPr>
          <p:sp>
            <p:nvSpPr>
              <p:cNvPr id="74" name="Forma livre 73"/>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5" name="Forma livre 74"/>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6" name="Forma livre 75"/>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7" name="Forma livre 76"/>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72" name="Forma livre 71"/>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3" name="Forma livre 72"/>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78" name="Forma livre 77"/>
          <p:cNvSpPr/>
          <p:nvPr/>
        </p:nvSpPr>
        <p:spPr>
          <a:xfrm>
            <a:off x="8912185" y="3471171"/>
            <a:ext cx="349129" cy="1740600"/>
          </a:xfrm>
          <a:custGeom>
            <a:avLst/>
            <a:gdLst>
              <a:gd name="connsiteX0" fmla="*/ 308208 w 328086"/>
              <a:gd name="connsiteY0" fmla="*/ 0 h 1242391"/>
              <a:gd name="connsiteX1" fmla="*/ 69668 w 328086"/>
              <a:gd name="connsiteY1" fmla="*/ 208721 h 1242391"/>
              <a:gd name="connsiteX2" fmla="*/ 95 w 328086"/>
              <a:gd name="connsiteY2" fmla="*/ 606287 h 1242391"/>
              <a:gd name="connsiteX3" fmla="*/ 79608 w 328086"/>
              <a:gd name="connsiteY3" fmla="*/ 1023730 h 1242391"/>
              <a:gd name="connsiteX4" fmla="*/ 328086 w 328086"/>
              <a:gd name="connsiteY4" fmla="*/ 1242391 h 1242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86" h="1242391">
                <a:moveTo>
                  <a:pt x="308208" y="0"/>
                </a:moveTo>
                <a:cubicBezTo>
                  <a:pt x="214614" y="53836"/>
                  <a:pt x="121020" y="107673"/>
                  <a:pt x="69668" y="208721"/>
                </a:cubicBezTo>
                <a:cubicBezTo>
                  <a:pt x="18316" y="309769"/>
                  <a:pt x="-1562" y="470452"/>
                  <a:pt x="95" y="606287"/>
                </a:cubicBezTo>
                <a:cubicBezTo>
                  <a:pt x="1752" y="742122"/>
                  <a:pt x="24943" y="917713"/>
                  <a:pt x="79608" y="1023730"/>
                </a:cubicBezTo>
                <a:cubicBezTo>
                  <a:pt x="134273" y="1129747"/>
                  <a:pt x="231179" y="1186069"/>
                  <a:pt x="328086" y="1242391"/>
                </a:cubicBezTo>
              </a:path>
            </a:pathLst>
          </a:custGeom>
          <a:noFill/>
          <a:ln>
            <a:prstDash val="dashDot"/>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9" name="Conector de Seta Reta 78"/>
          <p:cNvCxnSpPr/>
          <p:nvPr/>
        </p:nvCxnSpPr>
        <p:spPr>
          <a:xfrm>
            <a:off x="9657270" y="3078847"/>
            <a:ext cx="0" cy="460191"/>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0" name="CaixaDeTexto 79"/>
          <p:cNvSpPr txBox="1"/>
          <p:nvPr/>
        </p:nvSpPr>
        <p:spPr>
          <a:xfrm>
            <a:off x="9683354" y="3138928"/>
            <a:ext cx="320922" cy="400110"/>
          </a:xfrm>
          <a:prstGeom prst="rect">
            <a:avLst/>
          </a:prstGeom>
          <a:noFill/>
        </p:spPr>
        <p:txBody>
          <a:bodyPr wrap="none" rtlCol="0">
            <a:spAutoFit/>
          </a:bodyPr>
          <a:lstStyle/>
          <a:p>
            <a:r>
              <a:rPr lang="pt-BR" sz="2000" dirty="0"/>
              <a:t>I</a:t>
            </a:r>
            <a:r>
              <a:rPr lang="pt-BR" sz="2000" baseline="-25000" dirty="0" smtClean="0"/>
              <a:t>L</a:t>
            </a:r>
            <a:endParaRPr lang="pt-BR" sz="2000" dirty="0"/>
          </a:p>
        </p:txBody>
      </p:sp>
      <p:sp>
        <p:nvSpPr>
          <p:cNvPr id="81" name="CaixaDeTexto 80"/>
          <p:cNvSpPr txBox="1"/>
          <p:nvPr/>
        </p:nvSpPr>
        <p:spPr>
          <a:xfrm>
            <a:off x="8994439" y="3834350"/>
            <a:ext cx="402674" cy="400110"/>
          </a:xfrm>
          <a:prstGeom prst="rect">
            <a:avLst/>
          </a:prstGeom>
          <a:noFill/>
        </p:spPr>
        <p:txBody>
          <a:bodyPr wrap="none" rtlCol="0">
            <a:spAutoFit/>
          </a:bodyPr>
          <a:lstStyle/>
          <a:p>
            <a:r>
              <a:rPr lang="pt-BR" sz="2000" dirty="0"/>
              <a:t>V</a:t>
            </a:r>
            <a:r>
              <a:rPr lang="pt-BR" sz="2000" baseline="-25000" dirty="0" smtClean="0"/>
              <a:t>L</a:t>
            </a:r>
            <a:endParaRPr lang="pt-BR" sz="2000" dirty="0"/>
          </a:p>
        </p:txBody>
      </p:sp>
      <p:sp>
        <p:nvSpPr>
          <p:cNvPr id="82" name="CaixaDeTexto 81"/>
          <p:cNvSpPr txBox="1"/>
          <p:nvPr/>
        </p:nvSpPr>
        <p:spPr>
          <a:xfrm>
            <a:off x="9656754" y="3833930"/>
            <a:ext cx="476412" cy="523220"/>
          </a:xfrm>
          <a:prstGeom prst="rect">
            <a:avLst/>
          </a:prstGeom>
          <a:noFill/>
        </p:spPr>
        <p:txBody>
          <a:bodyPr wrap="none" rtlCol="0">
            <a:spAutoFit/>
          </a:bodyPr>
          <a:lstStyle/>
          <a:p>
            <a:r>
              <a:rPr lang="pt-BR" sz="2800" dirty="0" err="1" smtClean="0"/>
              <a:t>sL</a:t>
            </a:r>
            <a:endParaRPr lang="pt-BR" sz="2800" dirty="0"/>
          </a:p>
        </p:txBody>
      </p:sp>
      <p:sp>
        <p:nvSpPr>
          <p:cNvPr id="83" name="Elipse 82"/>
          <p:cNvSpPr/>
          <p:nvPr/>
        </p:nvSpPr>
        <p:spPr>
          <a:xfrm>
            <a:off x="9318960" y="4783656"/>
            <a:ext cx="387626" cy="457964"/>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87" name="Conector Reto 86"/>
          <p:cNvCxnSpPr/>
          <p:nvPr/>
        </p:nvCxnSpPr>
        <p:spPr>
          <a:xfrm flipH="1" flipV="1">
            <a:off x="9537696" y="5219598"/>
            <a:ext cx="1855" cy="2782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CaixaDeTexto 88"/>
          <p:cNvSpPr txBox="1"/>
          <p:nvPr/>
        </p:nvSpPr>
        <p:spPr>
          <a:xfrm>
            <a:off x="9721622" y="4841510"/>
            <a:ext cx="1632178" cy="400110"/>
          </a:xfrm>
          <a:prstGeom prst="rect">
            <a:avLst/>
          </a:prstGeom>
          <a:noFill/>
        </p:spPr>
        <p:txBody>
          <a:bodyPr wrap="none" rtlCol="0">
            <a:spAutoFit/>
          </a:bodyPr>
          <a:lstStyle/>
          <a:p>
            <a:r>
              <a:rPr lang="pt-BR" sz="2000" dirty="0" smtClean="0"/>
              <a:t>LI</a:t>
            </a:r>
            <a:r>
              <a:rPr lang="pt-BR" sz="2000" baseline="-25000" dirty="0" smtClean="0"/>
              <a:t>0</a:t>
            </a:r>
            <a:r>
              <a:rPr lang="pt-BR" sz="2000" dirty="0" smtClean="0">
                <a:latin typeface="Symbol" panose="05050102010706020507" pitchFamily="18" charset="2"/>
              </a:rPr>
              <a:t>d</a:t>
            </a:r>
            <a:r>
              <a:rPr lang="pt-BR" sz="2000" dirty="0" smtClean="0"/>
              <a:t>(t)  ↔  LI</a:t>
            </a:r>
            <a:r>
              <a:rPr lang="pt-BR" sz="2000" baseline="-25000" dirty="0" smtClean="0"/>
              <a:t>0</a:t>
            </a:r>
            <a:endParaRPr lang="pt-BR" sz="2000" dirty="0"/>
          </a:p>
        </p:txBody>
      </p:sp>
      <p:sp>
        <p:nvSpPr>
          <p:cNvPr id="90" name="CaixaDeTexto 89"/>
          <p:cNvSpPr txBox="1"/>
          <p:nvPr/>
        </p:nvSpPr>
        <p:spPr>
          <a:xfrm>
            <a:off x="9539298" y="5212393"/>
            <a:ext cx="300082" cy="369332"/>
          </a:xfrm>
          <a:prstGeom prst="rect">
            <a:avLst/>
          </a:prstGeom>
          <a:noFill/>
        </p:spPr>
        <p:txBody>
          <a:bodyPr wrap="none" rtlCol="0">
            <a:spAutoFit/>
          </a:bodyPr>
          <a:lstStyle/>
          <a:p>
            <a:r>
              <a:rPr lang="pt-BR" dirty="0" smtClean="0"/>
              <a:t>+</a:t>
            </a:r>
            <a:endParaRPr lang="pt-BR" dirty="0"/>
          </a:p>
        </p:txBody>
      </p:sp>
      <mc:AlternateContent xmlns:mc="http://schemas.openxmlformats.org/markup-compatibility/2006">
        <mc:Choice xmlns:a14="http://schemas.microsoft.com/office/drawing/2010/main" Requires="a14">
          <p:sp>
            <p:nvSpPr>
              <p:cNvPr id="91" name="CaixaDeTexto 53"/>
              <p:cNvSpPr txBox="1"/>
              <p:nvPr/>
            </p:nvSpPr>
            <p:spPr>
              <a:xfrm>
                <a:off x="8123473" y="5705242"/>
                <a:ext cx="2828446" cy="39878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000" b="0" i="1" smtClean="0">
                              <a:latin typeface="Cambria Math" panose="02040503050406030204" pitchFamily="18" charset="0"/>
                            </a:rPr>
                          </m:ctrlPr>
                        </m:sSubPr>
                        <m:e>
                          <m:r>
                            <a:rPr lang="pt-BR" sz="2000" b="0" i="1" smtClean="0">
                              <a:latin typeface="Cambria Math" panose="02040503050406030204" pitchFamily="18" charset="0"/>
                            </a:rPr>
                            <m:t>𝑉</m:t>
                          </m:r>
                        </m:e>
                        <m:sub>
                          <m:r>
                            <a:rPr lang="pt-BR" sz="2000" b="0" i="1" smtClean="0">
                              <a:latin typeface="Cambria Math" panose="02040503050406030204" pitchFamily="18" charset="0"/>
                            </a:rPr>
                            <m:t>𝐿</m:t>
                          </m:r>
                        </m:sub>
                      </m:sSub>
                      <m:d>
                        <m:dPr>
                          <m:ctrlPr>
                            <a:rPr lang="pt-BR" sz="2000" b="0" i="1" smtClean="0">
                              <a:latin typeface="Cambria Math" panose="02040503050406030204" pitchFamily="18" charset="0"/>
                            </a:rPr>
                          </m:ctrlPr>
                        </m:dPr>
                        <m:e>
                          <m:r>
                            <a:rPr lang="pt-BR" sz="2000" b="0" i="1" smtClean="0">
                              <a:latin typeface="Cambria Math" panose="02040503050406030204" pitchFamily="18" charset="0"/>
                            </a:rPr>
                            <m:t>𝑠</m:t>
                          </m:r>
                        </m:e>
                      </m:d>
                      <m:r>
                        <a:rPr lang="pt-BR" sz="2000" i="1">
                          <a:latin typeface="Cambria Math" panose="02040503050406030204" pitchFamily="18" charset="0"/>
                        </a:rPr>
                        <m:t>=</m:t>
                      </m:r>
                      <m:r>
                        <a:rPr lang="en-US" altLang="pt-BR" sz="2000" i="1">
                          <a:latin typeface="Cambria Math" panose="02040503050406030204" pitchFamily="18" charset="0"/>
                        </a:rPr>
                        <m:t>𝑠</m:t>
                      </m:r>
                      <m:r>
                        <a:rPr lang="pt-BR" sz="2000" i="1">
                          <a:latin typeface="Cambria Math" panose="02040503050406030204" pitchFamily="18" charset="0"/>
                        </a:rPr>
                        <m:t>𝐿</m:t>
                      </m:r>
                      <m:sSub>
                        <m:sSubPr>
                          <m:ctrlPr>
                            <a:rPr lang="pt-BR" sz="2000" i="1" smtClean="0">
                              <a:latin typeface="Cambria Math" panose="02040503050406030204" pitchFamily="18" charset="0"/>
                            </a:rPr>
                          </m:ctrlPr>
                        </m:sSubPr>
                        <m:e>
                          <m:r>
                            <a:rPr lang="pt-BR" sz="2000" b="0" i="1" smtClean="0">
                              <a:latin typeface="Cambria Math" panose="02040503050406030204" pitchFamily="18" charset="0"/>
                            </a:rPr>
                            <m:t>𝐼</m:t>
                          </m:r>
                        </m:e>
                        <m:sub>
                          <m:r>
                            <a:rPr lang="pt-BR" sz="2000" b="0" i="1" smtClean="0">
                              <a:latin typeface="Cambria Math" panose="02040503050406030204" pitchFamily="18" charset="0"/>
                            </a:rPr>
                            <m:t>𝐿</m:t>
                          </m:r>
                        </m:sub>
                      </m:sSub>
                      <m:d>
                        <m:dPr>
                          <m:ctrlPr>
                            <a:rPr lang="pt-BR" sz="2000" b="0" i="1" smtClean="0">
                              <a:latin typeface="Cambria Math" panose="02040503050406030204" pitchFamily="18" charset="0"/>
                            </a:rPr>
                          </m:ctrlPr>
                        </m:dPr>
                        <m:e>
                          <m:r>
                            <a:rPr lang="pt-BR" sz="2000" b="0" i="1" smtClean="0">
                              <a:latin typeface="Cambria Math" panose="02040503050406030204" pitchFamily="18" charset="0"/>
                            </a:rPr>
                            <m:t>𝑠</m:t>
                          </m:r>
                        </m:e>
                      </m:d>
                      <m:r>
                        <a:rPr lang="pt-BR" sz="2000" b="0" i="1" smtClean="0">
                          <a:latin typeface="Cambria Math" panose="02040503050406030204" pitchFamily="18" charset="0"/>
                        </a:rPr>
                        <m:t>−</m:t>
                      </m:r>
                      <m:r>
                        <a:rPr lang="en-US" altLang="pt-BR" sz="2000" b="0" i="1" smtClean="0">
                          <a:latin typeface="Cambria Math" panose="02040503050406030204" pitchFamily="18" charset="0"/>
                        </a:rPr>
                        <m:t>𝐿</m:t>
                      </m:r>
                      <m:sSub>
                        <m:sSubPr>
                          <m:ctrlPr>
                            <a:rPr lang="pt-BR" sz="2000" b="0" i="1" smtClean="0">
                              <a:latin typeface="Cambria Math" panose="02040503050406030204" pitchFamily="18" charset="0"/>
                            </a:rPr>
                          </m:ctrlPr>
                        </m:sSubPr>
                        <m:e>
                          <m:r>
                            <a:rPr lang="pt-BR" sz="2000" b="0" i="1" smtClean="0">
                              <a:latin typeface="Cambria Math" panose="02040503050406030204" pitchFamily="18" charset="0"/>
                            </a:rPr>
                            <m:t>𝐼</m:t>
                          </m:r>
                        </m:e>
                        <m:sub>
                          <m:r>
                            <a:rPr lang="pt-BR" sz="2000" b="0" i="1" smtClean="0">
                              <a:latin typeface="Cambria Math" panose="02040503050406030204" pitchFamily="18" charset="0"/>
                            </a:rPr>
                            <m:t>0</m:t>
                          </m:r>
                        </m:sub>
                      </m:sSub>
                    </m:oMath>
                  </m:oMathPara>
                </a14:m>
                <a:endParaRPr lang="pt-BR" sz="1600" dirty="0"/>
              </a:p>
            </p:txBody>
          </p:sp>
        </mc:Choice>
        <mc:Fallback>
          <p:sp>
            <p:nvSpPr>
              <p:cNvPr id="91" name="CaixaDeTexto 53"/>
              <p:cNvSpPr txBox="1">
                <a:spLocks noRot="1" noChangeAspect="1" noMove="1" noResize="1" noEditPoints="1" noAdjustHandles="1" noChangeArrowheads="1" noChangeShapeType="1" noTextEdit="1"/>
              </p:cNvSpPr>
              <p:nvPr/>
            </p:nvSpPr>
            <p:spPr>
              <a:xfrm>
                <a:off x="8123473" y="5705242"/>
                <a:ext cx="2828446" cy="398780"/>
              </a:xfrm>
              <a:prstGeom prst="rect">
                <a:avLst/>
              </a:prstGeom>
              <a:blipFill rotWithShape="1">
                <a:blip r:embed="rId3"/>
                <a:stretch>
                  <a:fillRect l="-20" t="-101" r="3" b="101"/>
                </a:stretch>
              </a:blipFill>
            </p:spPr>
            <p:txBody>
              <a:bodyPr/>
              <a:lstStyle/>
              <a:p>
                <a:r>
                  <a:rPr lang="pt-BR" altLang="en-US">
                    <a:noFill/>
                  </a:rPr>
                  <a:t> </a:t>
                </a:r>
              </a:p>
            </p:txBody>
          </p:sp>
        </mc:Fallback>
      </mc:AlternateContent>
      <p:sp>
        <p:nvSpPr>
          <p:cNvPr id="155" name="Espaço Reservado para Conteúdo 2"/>
          <p:cNvSpPr txBox="1"/>
          <p:nvPr/>
        </p:nvSpPr>
        <p:spPr>
          <a:xfrm>
            <a:off x="776630" y="381698"/>
            <a:ext cx="10883347" cy="1576391"/>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600"/>
              </a:spcBef>
              <a:spcAft>
                <a:spcPts val="600"/>
              </a:spcAft>
              <a:buNone/>
            </a:pPr>
            <a:r>
              <a:rPr lang="pt-BR" sz="3200" b="1" dirty="0" smtClean="0">
                <a:solidFill>
                  <a:srgbClr val="C00000"/>
                </a:solidFill>
                <a:latin typeface="Comic Sans MS" panose="030F0702030302020204" pitchFamily="66" charset="0"/>
              </a:rPr>
              <a:t>Indutores: representação de indutores com condição inicial  em  s</a:t>
            </a:r>
            <a:endParaRPr lang="pt-BR" sz="3200" b="1" dirty="0" smtClean="0">
              <a:solidFill>
                <a:srgbClr val="C00000"/>
              </a:solidFill>
              <a:latin typeface="Comic Sans MS" panose="030F0702030302020204" pitchFamily="66" charset="0"/>
            </a:endParaRPr>
          </a:p>
          <a:p>
            <a:pPr marL="0" indent="0">
              <a:spcBef>
                <a:spcPts val="600"/>
              </a:spcBef>
              <a:spcAft>
                <a:spcPts val="600"/>
              </a:spcAft>
              <a:buNone/>
            </a:pPr>
            <a:r>
              <a:rPr lang="pt-BR" dirty="0" smtClean="0">
                <a:latin typeface="Comic Sans MS" panose="030F0702030302020204" pitchFamily="66" charset="0"/>
              </a:rPr>
              <a:t>Um indutor, com condição inicial nula, é uma impedância (</a:t>
            </a:r>
            <a:r>
              <a:rPr lang="pt-BR" dirty="0" err="1" smtClean="0">
                <a:latin typeface="Comic Sans MS" panose="030F0702030302020204" pitchFamily="66" charset="0"/>
              </a:rPr>
              <a:t>sL</a:t>
            </a:r>
            <a:r>
              <a:rPr lang="pt-BR" dirty="0" smtClean="0">
                <a:latin typeface="Comic Sans MS" panose="030F0702030302020204" pitchFamily="66" charset="0"/>
              </a:rPr>
              <a:t>)</a:t>
            </a:r>
            <a:endParaRPr lang="pt-BR" dirty="0" smtClean="0">
              <a:latin typeface="Comic Sans MS" panose="030F0702030302020204" pitchFamily="66" charset="0"/>
            </a:endParaRPr>
          </a:p>
        </p:txBody>
      </p:sp>
      <p:sp>
        <p:nvSpPr>
          <p:cNvPr id="156" name="CaixaDeTexto 155"/>
          <p:cNvSpPr txBox="1"/>
          <p:nvPr/>
        </p:nvSpPr>
        <p:spPr>
          <a:xfrm>
            <a:off x="6344652" y="2074835"/>
            <a:ext cx="2975610" cy="460375"/>
          </a:xfrm>
          <a:prstGeom prst="rect">
            <a:avLst/>
          </a:prstGeom>
          <a:noFill/>
        </p:spPr>
        <p:txBody>
          <a:bodyPr wrap="none" rtlCol="0">
            <a:spAutoFit/>
          </a:bodyPr>
          <a:lstStyle/>
          <a:p>
            <a:r>
              <a:rPr lang="pt-BR" sz="2400" dirty="0" smtClean="0">
                <a:latin typeface="Comic Sans MS" panose="030F0702030302020204" pitchFamily="66" charset="0"/>
                <a:cs typeface="Comic Sans MS" panose="030F0702030302020204" pitchFamily="66" charset="0"/>
              </a:rPr>
              <a:t>Condição inicial nula</a:t>
            </a:r>
            <a:endParaRPr lang="pt-BR" sz="2400" dirty="0" smtClean="0">
              <a:latin typeface="Comic Sans MS" panose="030F0702030302020204" pitchFamily="66" charset="0"/>
              <a:cs typeface="Comic Sans MS" panose="030F0702030302020204" pitchFamily="66" charset="0"/>
            </a:endParaRPr>
          </a:p>
        </p:txBody>
      </p:sp>
      <p:sp>
        <p:nvSpPr>
          <p:cNvPr id="157" name="Chave esquerda 156"/>
          <p:cNvSpPr/>
          <p:nvPr/>
        </p:nvSpPr>
        <p:spPr>
          <a:xfrm rot="5400000">
            <a:off x="7530701" y="-74817"/>
            <a:ext cx="251451" cy="5653567"/>
          </a:xfrm>
          <a:prstGeom prst="leftBrace">
            <a:avLst/>
          </a:prstGeom>
          <a:ln w="158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a:p>
        </p:txBody>
      </p:sp>
      <p:sp>
        <p:nvSpPr>
          <p:cNvPr id="158" name="CaixaDeTexto 157"/>
          <p:cNvSpPr txBox="1"/>
          <p:nvPr/>
        </p:nvSpPr>
        <p:spPr>
          <a:xfrm>
            <a:off x="9503670" y="4517975"/>
            <a:ext cx="255198" cy="369332"/>
          </a:xfrm>
          <a:prstGeom prst="rect">
            <a:avLst/>
          </a:prstGeom>
          <a:noFill/>
        </p:spPr>
        <p:txBody>
          <a:bodyPr wrap="none" rtlCol="0">
            <a:spAutoFit/>
          </a:bodyPr>
          <a:lstStyle/>
          <a:p>
            <a:r>
              <a:rPr lang="pt-BR" dirty="0"/>
              <a:t>-</a:t>
            </a:r>
            <a:endParaRPr lang="pt-BR" dirty="0"/>
          </a:p>
        </p:txBody>
      </p:sp>
      <p:sp>
        <p:nvSpPr>
          <p:cNvPr id="4" name="Forma livre 3"/>
          <p:cNvSpPr/>
          <p:nvPr/>
        </p:nvSpPr>
        <p:spPr>
          <a:xfrm>
            <a:off x="5386317" y="4684302"/>
            <a:ext cx="345146" cy="848413"/>
          </a:xfrm>
          <a:custGeom>
            <a:avLst/>
            <a:gdLst>
              <a:gd name="connsiteX0" fmla="*/ 222631 w 345146"/>
              <a:gd name="connsiteY0" fmla="*/ 0 h 848413"/>
              <a:gd name="connsiteX1" fmla="*/ 335753 w 345146"/>
              <a:gd name="connsiteY1" fmla="*/ 141402 h 848413"/>
              <a:gd name="connsiteX2" fmla="*/ 5815 w 345146"/>
              <a:gd name="connsiteY2" fmla="*/ 537328 h 848413"/>
              <a:gd name="connsiteX3" fmla="*/ 156644 w 345146"/>
              <a:gd name="connsiteY3" fmla="*/ 848413 h 848413"/>
            </a:gdLst>
            <a:ahLst/>
            <a:cxnLst>
              <a:cxn ang="0">
                <a:pos x="connsiteX0" y="connsiteY0"/>
              </a:cxn>
              <a:cxn ang="0">
                <a:pos x="connsiteX1" y="connsiteY1"/>
              </a:cxn>
              <a:cxn ang="0">
                <a:pos x="connsiteX2" y="connsiteY2"/>
              </a:cxn>
              <a:cxn ang="0">
                <a:pos x="connsiteX3" y="connsiteY3"/>
              </a:cxn>
            </a:cxnLst>
            <a:rect l="l" t="t" r="r" b="b"/>
            <a:pathLst>
              <a:path w="345146" h="848413">
                <a:moveTo>
                  <a:pt x="222631" y="0"/>
                </a:moveTo>
                <a:cubicBezTo>
                  <a:pt x="297260" y="25923"/>
                  <a:pt x="371889" y="51847"/>
                  <a:pt x="335753" y="141402"/>
                </a:cubicBezTo>
                <a:cubicBezTo>
                  <a:pt x="299617" y="230957"/>
                  <a:pt x="35666" y="419493"/>
                  <a:pt x="5815" y="537328"/>
                </a:cubicBezTo>
                <a:cubicBezTo>
                  <a:pt x="-24036" y="655163"/>
                  <a:pt x="66304" y="751788"/>
                  <a:pt x="156644" y="848413"/>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Forma livre 4"/>
          <p:cNvSpPr/>
          <p:nvPr/>
        </p:nvSpPr>
        <p:spPr>
          <a:xfrm>
            <a:off x="6277623" y="4486339"/>
            <a:ext cx="643825" cy="1131217"/>
          </a:xfrm>
          <a:custGeom>
            <a:avLst/>
            <a:gdLst>
              <a:gd name="connsiteX0" fmla="*/ 368274 w 643825"/>
              <a:gd name="connsiteY0" fmla="*/ 0 h 1131217"/>
              <a:gd name="connsiteX1" fmla="*/ 632224 w 643825"/>
              <a:gd name="connsiteY1" fmla="*/ 263951 h 1131217"/>
              <a:gd name="connsiteX2" fmla="*/ 28909 w 643825"/>
              <a:gd name="connsiteY2" fmla="*/ 801279 h 1131217"/>
              <a:gd name="connsiteX3" fmla="*/ 151457 w 643825"/>
              <a:gd name="connsiteY3" fmla="*/ 1131217 h 1131217"/>
            </a:gdLst>
            <a:ahLst/>
            <a:cxnLst>
              <a:cxn ang="0">
                <a:pos x="connsiteX0" y="connsiteY0"/>
              </a:cxn>
              <a:cxn ang="0">
                <a:pos x="connsiteX1" y="connsiteY1"/>
              </a:cxn>
              <a:cxn ang="0">
                <a:pos x="connsiteX2" y="connsiteY2"/>
              </a:cxn>
              <a:cxn ang="0">
                <a:pos x="connsiteX3" y="connsiteY3"/>
              </a:cxn>
            </a:cxnLst>
            <a:rect l="l" t="t" r="r" b="b"/>
            <a:pathLst>
              <a:path w="643825" h="1131217">
                <a:moveTo>
                  <a:pt x="368274" y="0"/>
                </a:moveTo>
                <a:cubicBezTo>
                  <a:pt x="528529" y="65202"/>
                  <a:pt x="688785" y="130405"/>
                  <a:pt x="632224" y="263951"/>
                </a:cubicBezTo>
                <a:cubicBezTo>
                  <a:pt x="575663" y="397497"/>
                  <a:pt x="109037" y="656735"/>
                  <a:pt x="28909" y="801279"/>
                </a:cubicBezTo>
                <a:cubicBezTo>
                  <a:pt x="-51219" y="945823"/>
                  <a:pt x="50119" y="1038520"/>
                  <a:pt x="151457" y="1131217"/>
                </a:cubicBezTo>
              </a:path>
            </a:pathLst>
          </a:custGeom>
          <a:noFill/>
          <a:ln>
            <a:solidFill>
              <a:srgbClr val="C00000"/>
            </a:solidFill>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Forma livre 5"/>
          <p:cNvSpPr/>
          <p:nvPr/>
        </p:nvSpPr>
        <p:spPr>
          <a:xfrm>
            <a:off x="8982390" y="4439205"/>
            <a:ext cx="378426" cy="1282046"/>
          </a:xfrm>
          <a:custGeom>
            <a:avLst/>
            <a:gdLst>
              <a:gd name="connsiteX0" fmla="*/ 378426 w 378426"/>
              <a:gd name="connsiteY0" fmla="*/ 0 h 1282046"/>
              <a:gd name="connsiteX1" fmla="*/ 1354 w 378426"/>
              <a:gd name="connsiteY1" fmla="*/ 339365 h 1282046"/>
              <a:gd name="connsiteX2" fmla="*/ 246451 w 378426"/>
              <a:gd name="connsiteY2" fmla="*/ 697584 h 1282046"/>
              <a:gd name="connsiteX3" fmla="*/ 86196 w 378426"/>
              <a:gd name="connsiteY3" fmla="*/ 933254 h 1282046"/>
              <a:gd name="connsiteX4" fmla="*/ 369000 w 378426"/>
              <a:gd name="connsiteY4" fmla="*/ 1282046 h 1282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426" h="1282046">
                <a:moveTo>
                  <a:pt x="378426" y="0"/>
                </a:moveTo>
                <a:cubicBezTo>
                  <a:pt x="200888" y="111550"/>
                  <a:pt x="23350" y="223101"/>
                  <a:pt x="1354" y="339365"/>
                </a:cubicBezTo>
                <a:cubicBezTo>
                  <a:pt x="-20642" y="455629"/>
                  <a:pt x="232311" y="598603"/>
                  <a:pt x="246451" y="697584"/>
                </a:cubicBezTo>
                <a:cubicBezTo>
                  <a:pt x="260591" y="796565"/>
                  <a:pt x="65771" y="835844"/>
                  <a:pt x="86196" y="933254"/>
                </a:cubicBezTo>
                <a:cubicBezTo>
                  <a:pt x="106621" y="1030664"/>
                  <a:pt x="237810" y="1156355"/>
                  <a:pt x="369000" y="1282046"/>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Forma livre 6"/>
          <p:cNvSpPr/>
          <p:nvPr/>
        </p:nvSpPr>
        <p:spPr>
          <a:xfrm>
            <a:off x="10096107" y="5174496"/>
            <a:ext cx="282804" cy="603316"/>
          </a:xfrm>
          <a:custGeom>
            <a:avLst/>
            <a:gdLst>
              <a:gd name="connsiteX0" fmla="*/ 0 w 282804"/>
              <a:gd name="connsiteY0" fmla="*/ 0 h 603316"/>
              <a:gd name="connsiteX1" fmla="*/ 188536 w 282804"/>
              <a:gd name="connsiteY1" fmla="*/ 150829 h 603316"/>
              <a:gd name="connsiteX2" fmla="*/ 37707 w 282804"/>
              <a:gd name="connsiteY2" fmla="*/ 395926 h 603316"/>
              <a:gd name="connsiteX3" fmla="*/ 282804 w 282804"/>
              <a:gd name="connsiteY3" fmla="*/ 603316 h 603316"/>
            </a:gdLst>
            <a:ahLst/>
            <a:cxnLst>
              <a:cxn ang="0">
                <a:pos x="connsiteX0" y="connsiteY0"/>
              </a:cxn>
              <a:cxn ang="0">
                <a:pos x="connsiteX1" y="connsiteY1"/>
              </a:cxn>
              <a:cxn ang="0">
                <a:pos x="connsiteX2" y="connsiteY2"/>
              </a:cxn>
              <a:cxn ang="0">
                <a:pos x="connsiteX3" y="connsiteY3"/>
              </a:cxn>
            </a:cxnLst>
            <a:rect l="l" t="t" r="r" b="b"/>
            <a:pathLst>
              <a:path w="282804" h="603316">
                <a:moveTo>
                  <a:pt x="0" y="0"/>
                </a:moveTo>
                <a:cubicBezTo>
                  <a:pt x="91126" y="42420"/>
                  <a:pt x="182252" y="84841"/>
                  <a:pt x="188536" y="150829"/>
                </a:cubicBezTo>
                <a:cubicBezTo>
                  <a:pt x="194820" y="216817"/>
                  <a:pt x="21996" y="320512"/>
                  <a:pt x="37707" y="395926"/>
                </a:cubicBezTo>
                <a:cubicBezTo>
                  <a:pt x="53418" y="471341"/>
                  <a:pt x="168111" y="537328"/>
                  <a:pt x="282804" y="603316"/>
                </a:cubicBezTo>
              </a:path>
            </a:pathLst>
          </a:custGeom>
          <a:noFill/>
          <a:ln>
            <a:solidFill>
              <a:srgbClr val="C00000"/>
            </a:solidFill>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7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452755" y="528320"/>
            <a:ext cx="11076305" cy="166052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Lembrar: capacitância do diodo reversamente polarizado</a:t>
            </a:r>
            <a:endPar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indent="0" algn="ctr" fontAlgn="auto">
              <a:spcBef>
                <a:spcPts val="600"/>
              </a:spcBef>
              <a:spcAft>
                <a:spcPts val="600"/>
              </a:spcAft>
              <a:buFont typeface="Arial" panose="020B0604020202020204" pitchFamily="34" charset="0"/>
              <a:buNone/>
            </a:pP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 name="Caixa de Texto 6"/>
              <p:cNvSpPr txBox="1"/>
              <p:nvPr/>
            </p:nvSpPr>
            <p:spPr>
              <a:xfrm>
                <a:off x="3382645" y="1891665"/>
                <a:ext cx="3615690" cy="152590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𝐶</m:t>
                          </m:r>
                        </m:e>
                        <m:sub>
                          <m:r>
                            <a:rPr lang="en-US" altLang="pt-BR" sz="2400" i="1">
                              <a:latin typeface="Cambria Math" panose="02040503050406030204" pitchFamily="18" charset="0"/>
                              <a:cs typeface="Cambria Math" panose="02040503050406030204" pitchFamily="18" charset="0"/>
                            </a:rPr>
                            <m:t>𝑗𝑒</m:t>
                          </m:r>
                        </m:sub>
                      </m:sSub>
                      <m:r>
                        <a:rPr lang="en-US" altLang="pt-BR" sz="2400" i="1">
                          <a:latin typeface="Cambria Math" panose="02040503050406030204" pitchFamily="18" charset="0"/>
                          <a:cs typeface="Cambria Math" panose="02040503050406030204" pitchFamily="18" charset="0"/>
                        </a:rPr>
                        <m:t>(</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en-US" altLang="pt-BR" sz="2400" i="1">
                              <a:latin typeface="Cambria Math" panose="02040503050406030204" pitchFamily="18" charset="0"/>
                              <a:cs typeface="Cambria Math" panose="02040503050406030204" pitchFamily="18" charset="0"/>
                            </a:rPr>
                            <m:t>𝑅</m:t>
                          </m:r>
                        </m:sub>
                      </m:sSub>
                      <m:r>
                        <a:rPr lang="en-US" altLang="pt-BR" sz="2400" i="1">
                          <a:latin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𝑐</m:t>
                              </m:r>
                            </m:e>
                            <m:sub>
                              <m:r>
                                <a:rPr lang="en-US" altLang="pt-BR" sz="2400" i="1">
                                  <a:latin typeface="Cambria Math" panose="02040503050406030204" pitchFamily="18" charset="0"/>
                                  <a:cs typeface="Cambria Math" panose="02040503050406030204" pitchFamily="18" charset="0"/>
                                </a:rPr>
                                <m:t>𝑗</m:t>
                              </m:r>
                              <m:r>
                                <a:rPr lang="en-US" altLang="pt-BR" sz="2400" i="1">
                                  <a:latin typeface="Cambria Math" panose="02040503050406030204" pitchFamily="18" charset="0"/>
                                  <a:cs typeface="Cambria Math" panose="02040503050406030204" pitchFamily="18" charset="0"/>
                                </a:rPr>
                                <m:t>0</m:t>
                              </m:r>
                            </m:sub>
                          </m:sSub>
                        </m:num>
                        <m:den>
                          <m:rad>
                            <m:radPr>
                              <m:degHide m:val="on"/>
                              <m:ctrlPr>
                                <a:rPr lang="en-US" altLang="pt-BR" sz="2400" i="1">
                                  <a:latin typeface="Cambria Math" panose="02040503050406030204" pitchFamily="18" charset="0"/>
                                  <a:cs typeface="Cambria Math" panose="02040503050406030204" pitchFamily="18" charset="0"/>
                                </a:rPr>
                              </m:ctrlPr>
                            </m:radPr>
                            <m:deg/>
                            <m:e>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1</m:t>
                              </m:r>
                              <m:r>
                                <a:rPr lang="en-US" altLang="pt-BR" sz="2400" i="1">
                                  <a:latin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en-US" altLang="pt-BR" sz="2400" i="1">
                                          <a:latin typeface="Cambria Math" panose="02040503050406030204" pitchFamily="18" charset="0"/>
                                          <a:cs typeface="Cambria Math" panose="02040503050406030204" pitchFamily="18" charset="0"/>
                                        </a:rPr>
                                        <m:t>𝑅</m:t>
                                      </m:r>
                                    </m:sub>
                                  </m:sSub>
                                </m:num>
                                <m:den>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𝜙</m:t>
                                      </m:r>
                                    </m:e>
                                    <m:sub>
                                      <m:r>
                                        <a:rPr lang="en-US" altLang="pt-BR" sz="2400" i="1">
                                          <a:latin typeface="Cambria Math" panose="02040503050406030204" pitchFamily="18" charset="0"/>
                                          <a:cs typeface="Cambria Math" panose="02040503050406030204" pitchFamily="18" charset="0"/>
                                        </a:rPr>
                                        <m:t>𝑖</m:t>
                                      </m:r>
                                    </m:sub>
                                  </m:sSub>
                                </m:den>
                              </m:f>
                              <m:r>
                                <a:rPr lang="en-US" altLang="pt-BR" sz="2400" i="1">
                                  <a:latin typeface="Cambria Math" panose="02040503050406030204" pitchFamily="18" charset="0"/>
                                  <a:cs typeface="Cambria Math" panose="02040503050406030204" pitchFamily="18" charset="0"/>
                                </a:rPr>
                                <m:t>)</m:t>
                              </m:r>
                            </m:e>
                          </m:rad>
                        </m:den>
                      </m:f>
                    </m:oMath>
                  </m:oMathPara>
                </a14:m>
                <a:endParaRPr lang="en-US" altLang="pt-BR" sz="2400" i="1">
                  <a:latin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3382645" y="1891665"/>
                <a:ext cx="3615690" cy="1525905"/>
              </a:xfrm>
              <a:prstGeom prst="rect">
                <a:avLst/>
              </a:prstGeom>
              <a:blipFill rotWithShape="1">
                <a:blip r:embed="rId1"/>
                <a:stretch>
                  <a:fillRect/>
                </a:stretch>
              </a:blipFill>
            </p:spPr>
            <p:txBody>
              <a:bodyPr/>
              <a:lstStyle/>
              <a:p>
                <a:r>
                  <a:rPr lang="pt-BR" altLang="en-US">
                    <a:noFill/>
                  </a:rPr>
                  <a:t> </a:t>
                </a:r>
              </a:p>
            </p:txBody>
          </p:sp>
        </mc:Fallback>
      </mc:AlternateContent>
      <p:sp>
        <p:nvSpPr>
          <p:cNvPr id="10" name="CaixaDeTexto 2"/>
          <p:cNvSpPr txBox="1"/>
          <p:nvPr/>
        </p:nvSpPr>
        <p:spPr>
          <a:xfrm>
            <a:off x="670560" y="3417570"/>
            <a:ext cx="10640060" cy="1537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a tensão reversa.</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as capacitâncias de junção variam com as tesões do transistor. Um modelo mais geral será </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 name="Caixa de Texto 2"/>
              <p:cNvSpPr txBox="1"/>
              <p:nvPr/>
            </p:nvSpPr>
            <p:spPr>
              <a:xfrm>
                <a:off x="3492500" y="5271135"/>
                <a:ext cx="3615690" cy="1085215"/>
              </a:xfrm>
              <a:prstGeom prst="rect">
                <a:avLst/>
              </a:prstGeom>
              <a:noFill/>
            </p:spPr>
            <p:txBody>
              <a:bodyPr wrap="squar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𝐶</m:t>
                          </m:r>
                        </m:e>
                        <m:sub>
                          <m:r>
                            <a:rPr lang="en-US" altLang="pt-BR" sz="2400" i="1">
                              <a:latin typeface="Cambria Math" panose="02040503050406030204" pitchFamily="18" charset="0"/>
                              <a:cs typeface="Cambria Math" panose="02040503050406030204" pitchFamily="18" charset="0"/>
                            </a:rPr>
                            <m:t>𝑗𝑒</m:t>
                          </m:r>
                        </m:sub>
                      </m:sSub>
                      <m:r>
                        <a:rPr lang="en-US" altLang="pt-BR" sz="2400" i="1">
                          <a:latin typeface="Cambria Math" panose="02040503050406030204" pitchFamily="18" charset="0"/>
                          <a:cs typeface="Cambria Math" panose="02040503050406030204" pitchFamily="18" charset="0"/>
                        </a:rPr>
                        <m:t>(</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en-US" altLang="pt-BR" sz="2400" i="1">
                              <a:latin typeface="Cambria Math" panose="02040503050406030204" pitchFamily="18" charset="0"/>
                              <a:cs typeface="Cambria Math" panose="02040503050406030204" pitchFamily="18" charset="0"/>
                            </a:rPr>
                            <m:t>𝑅</m:t>
                          </m:r>
                        </m:sub>
                      </m:sSub>
                      <m:r>
                        <a:rPr lang="en-US" altLang="pt-BR" sz="2400" i="1">
                          <a:latin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𝑐</m:t>
                              </m:r>
                            </m:e>
                            <m:sub>
                              <m:r>
                                <a:rPr lang="en-US" altLang="pt-BR" sz="2400" i="1">
                                  <a:latin typeface="Cambria Math" panose="02040503050406030204" pitchFamily="18" charset="0"/>
                                  <a:cs typeface="Cambria Math" panose="02040503050406030204" pitchFamily="18" charset="0"/>
                                </a:rPr>
                                <m:t>𝑗</m:t>
                              </m:r>
                              <m:r>
                                <a:rPr lang="en-US" altLang="pt-BR" sz="2400" i="1">
                                  <a:latin typeface="Cambria Math" panose="02040503050406030204" pitchFamily="18" charset="0"/>
                                  <a:cs typeface="Cambria Math" panose="02040503050406030204" pitchFamily="18" charset="0"/>
                                </a:rPr>
                                <m:t>0</m:t>
                              </m:r>
                            </m:sub>
                          </m:sSub>
                        </m:num>
                        <m:den>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1</m:t>
                          </m:r>
                          <m:r>
                            <a:rPr lang="en-US" altLang="pt-BR" sz="2400" i="1">
                              <a:latin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en-US" altLang="pt-BR" sz="2400" i="1">
                                      <a:latin typeface="Cambria Math" panose="02040503050406030204" pitchFamily="18" charset="0"/>
                                      <a:cs typeface="Cambria Math" panose="02040503050406030204" pitchFamily="18" charset="0"/>
                                    </a:rPr>
                                    <m:t>𝑅</m:t>
                                  </m:r>
                                </m:sub>
                              </m:sSub>
                            </m:num>
                            <m:den>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𝜙</m:t>
                                  </m:r>
                                </m:e>
                                <m:sub>
                                  <m:r>
                                    <a:rPr lang="en-US" altLang="pt-BR" sz="2400" i="1">
                                      <a:latin typeface="Cambria Math" panose="02040503050406030204" pitchFamily="18" charset="0"/>
                                      <a:cs typeface="Cambria Math" panose="02040503050406030204" pitchFamily="18" charset="0"/>
                                    </a:rPr>
                                    <m:t>𝑖</m:t>
                                  </m:r>
                                </m:sub>
                              </m:sSub>
                            </m:den>
                          </m:f>
                          <m:sSup>
                            <m:sSupPr>
                              <m:ctrlPr>
                                <a:rPr lang="en-US" altLang="pt-BR" sz="2400" i="1">
                                  <a:latin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cs typeface="Cambria Math" panose="02040503050406030204" pitchFamily="18" charset="0"/>
                                </a:rPr>
                                <m:t>)</m:t>
                              </m:r>
                            </m:e>
                            <m:sup>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𝑚</m:t>
                                  </m:r>
                                </m:e>
                                <m:sub>
                                  <m:r>
                                    <a:rPr lang="en-US" altLang="pt-BR" sz="2400" i="1">
                                      <a:latin typeface="Cambria Math" panose="02040503050406030204" pitchFamily="18" charset="0"/>
                                      <a:cs typeface="Cambria Math" panose="02040503050406030204" pitchFamily="18" charset="0"/>
                                    </a:rPr>
                                    <m:t>𝑗</m:t>
                                  </m:r>
                                </m:sub>
                              </m:sSub>
                            </m:sup>
                          </m:sSup>
                        </m:den>
                      </m:f>
                    </m:oMath>
                  </m:oMathPara>
                </a14:m>
                <a:endParaRPr lang="en-US" altLang="pt-BR" sz="2400"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3492500" y="5271135"/>
                <a:ext cx="3615690" cy="1085215"/>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Reto 74"/>
          <p:cNvCxnSpPr/>
          <p:nvPr/>
        </p:nvCxnSpPr>
        <p:spPr>
          <a:xfrm>
            <a:off x="6679485" y="459444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5730861" y="5100783"/>
            <a:ext cx="0" cy="1296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6668806" y="2941677"/>
            <a:ext cx="0" cy="223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6485672" y="4042098"/>
            <a:ext cx="387626" cy="552342"/>
            <a:chOff x="7555792" y="2647951"/>
            <a:chExt cx="387626" cy="552342"/>
          </a:xfrm>
          <a:solidFill>
            <a:srgbClr val="00B0F0">
              <a:alpha val="97000"/>
            </a:srgbClr>
          </a:solidFill>
        </p:grpSpPr>
        <p:sp>
          <p:nvSpPr>
            <p:cNvPr id="12" name="Elipse 1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3"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3818744" y="2575710"/>
            <a:ext cx="0" cy="2196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de Seta Reta 18"/>
          <p:cNvCxnSpPr/>
          <p:nvPr/>
        </p:nvCxnSpPr>
        <p:spPr>
          <a:xfrm rot="5400000" flipH="1">
            <a:off x="9042109" y="317662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 name="Conector de Seta Reta 15"/>
          <p:cNvCxnSpPr/>
          <p:nvPr/>
        </p:nvCxnSpPr>
        <p:spPr>
          <a:xfrm flipH="1">
            <a:off x="5926491" y="517155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Conector de Seta Reta 18"/>
          <p:cNvCxnSpPr/>
          <p:nvPr/>
        </p:nvCxnSpPr>
        <p:spPr>
          <a:xfrm rot="16200000" flipH="1">
            <a:off x="3160106" y="317679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8" name="Caixa de Texto 23"/>
          <p:cNvSpPr txBox="1"/>
          <p:nvPr/>
        </p:nvSpPr>
        <p:spPr>
          <a:xfrm>
            <a:off x="5885068" y="5205259"/>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9" name="Caixa de Texto 23"/>
          <p:cNvSpPr txBox="1"/>
          <p:nvPr/>
        </p:nvSpPr>
        <p:spPr>
          <a:xfrm>
            <a:off x="5314258" y="4010508"/>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0" name="Caixa de Texto 23"/>
          <p:cNvSpPr txBox="1"/>
          <p:nvPr/>
        </p:nvSpPr>
        <p:spPr>
          <a:xfrm>
            <a:off x="9280839" y="373329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1" name="Caixa de Texto 23"/>
          <p:cNvSpPr txBox="1"/>
          <p:nvPr/>
        </p:nvSpPr>
        <p:spPr>
          <a:xfrm>
            <a:off x="5812818" y="607696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2" name="Caixa de Texto 23"/>
          <p:cNvSpPr txBox="1"/>
          <p:nvPr/>
        </p:nvSpPr>
        <p:spPr>
          <a:xfrm>
            <a:off x="2278281" y="379064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23" name="Conector Reto 22"/>
          <p:cNvCxnSpPr/>
          <p:nvPr/>
        </p:nvCxnSpPr>
        <p:spPr>
          <a:xfrm rot="16200000">
            <a:off x="8101111" y="2235986"/>
            <a:ext cx="0" cy="288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a:off x="4105275" y="5105400"/>
            <a:ext cx="38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0" name="Caixa de Texto 29"/>
              <p:cNvSpPr txBox="1"/>
              <p:nvPr/>
            </p:nvSpPr>
            <p:spPr>
              <a:xfrm>
                <a:off x="6645910" y="4485005"/>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30" name="Caixa de Texto 29"/>
              <p:cNvSpPr txBox="1">
                <a:spLocks noRot="1" noChangeAspect="1" noMove="1" noResize="1" noEditPoints="1" noAdjustHandles="1" noChangeArrowheads="1" noChangeShapeType="1" noTextEdit="1"/>
              </p:cNvSpPr>
              <p:nvPr/>
            </p:nvSpPr>
            <p:spPr>
              <a:xfrm>
                <a:off x="6645910" y="4485005"/>
                <a:ext cx="1219835" cy="521970"/>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31" name="Grupo 30"/>
          <p:cNvGrpSpPr/>
          <p:nvPr/>
        </p:nvGrpSpPr>
        <p:grpSpPr>
          <a:xfrm rot="5400000" flipH="1">
            <a:off x="4105211" y="3920961"/>
            <a:ext cx="2160000" cy="216000"/>
            <a:chOff x="3836931" y="3524056"/>
            <a:chExt cx="2160210" cy="255373"/>
          </a:xfrm>
        </p:grpSpPr>
        <p:cxnSp>
          <p:nvCxnSpPr>
            <p:cNvPr id="32" name="Conector Reto 79"/>
            <p:cNvCxnSpPr/>
            <p:nvPr/>
          </p:nvCxnSpPr>
          <p:spPr>
            <a:xfrm flipV="1">
              <a:off x="3836931" y="3639776"/>
              <a:ext cx="216021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343232"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2" name="Caixa de Texto 51"/>
              <p:cNvSpPr txBox="1"/>
              <p:nvPr/>
            </p:nvSpPr>
            <p:spPr>
              <a:xfrm>
                <a:off x="4447540" y="4126865"/>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2" name="Caixa de Texto 51"/>
              <p:cNvSpPr txBox="1">
                <a:spLocks noRot="1" noChangeAspect="1" noMove="1" noResize="1" noEditPoints="1" noAdjustHandles="1" noChangeArrowheads="1" noChangeShapeType="1" noTextEdit="1"/>
              </p:cNvSpPr>
              <p:nvPr/>
            </p:nvSpPr>
            <p:spPr>
              <a:xfrm>
                <a:off x="4447540" y="4126865"/>
                <a:ext cx="6299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58" name="Grupo 57"/>
          <p:cNvGrpSpPr/>
          <p:nvPr/>
        </p:nvGrpSpPr>
        <p:grpSpPr>
          <a:xfrm rot="5400000" flipH="1">
            <a:off x="7294405" y="4281684"/>
            <a:ext cx="1404000" cy="234950"/>
            <a:chOff x="4143847" y="3524056"/>
            <a:chExt cx="1404137" cy="255373"/>
          </a:xfrm>
        </p:grpSpPr>
        <p:cxnSp>
          <p:nvCxnSpPr>
            <p:cNvPr id="59"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3" name="Retângulo 6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4" name="Grupo 63"/>
          <p:cNvGrpSpPr/>
          <p:nvPr/>
        </p:nvGrpSpPr>
        <p:grpSpPr>
          <a:xfrm flipH="1">
            <a:off x="4880779" y="3570484"/>
            <a:ext cx="1908000" cy="234950"/>
            <a:chOff x="3929377" y="3524056"/>
            <a:chExt cx="1908186" cy="255373"/>
          </a:xfrm>
        </p:grpSpPr>
        <p:cxnSp>
          <p:nvCxnSpPr>
            <p:cNvPr id="65" name="Conector Reto 79"/>
            <p:cNvCxnSpPr/>
            <p:nvPr/>
          </p:nvCxnSpPr>
          <p:spPr>
            <a:xfrm flipV="1">
              <a:off x="3929377" y="3645076"/>
              <a:ext cx="1908186"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6" name="Retângulo 6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69"/>
          <p:cNvCxnSpPr/>
          <p:nvPr/>
        </p:nvCxnSpPr>
        <p:spPr>
          <a:xfrm flipV="1">
            <a:off x="3961130" y="425640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73"/>
          <p:cNvCxnSpPr/>
          <p:nvPr/>
        </p:nvCxnSpPr>
        <p:spPr>
          <a:xfrm>
            <a:off x="4151630" y="3667760"/>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76"/>
          <p:cNvCxnSpPr/>
          <p:nvPr/>
        </p:nvCxnSpPr>
        <p:spPr>
          <a:xfrm>
            <a:off x="4137025" y="4256405"/>
            <a:ext cx="0" cy="90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Caixa de Texto 23"/>
          <p:cNvSpPr txBox="1"/>
          <p:nvPr/>
        </p:nvSpPr>
        <p:spPr>
          <a:xfrm>
            <a:off x="3536950" y="4170680"/>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p</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5" name="Conector Reto 69"/>
          <p:cNvCxnSpPr/>
          <p:nvPr/>
        </p:nvCxnSpPr>
        <p:spPr>
          <a:xfrm flipV="1">
            <a:off x="3961130" y="417068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Forma livre 5"/>
          <p:cNvSpPr/>
          <p:nvPr/>
        </p:nvSpPr>
        <p:spPr>
          <a:xfrm>
            <a:off x="5195570" y="3805555"/>
            <a:ext cx="285750" cy="1176655"/>
          </a:xfrm>
          <a:custGeom>
            <a:avLst/>
            <a:gdLst>
              <a:gd name="connisteX0" fmla="*/ 0 w 437591"/>
              <a:gd name="connsiteY0" fmla="*/ 1176655 h 1176655"/>
              <a:gd name="connisteX1" fmla="*/ 256540 w 437591"/>
              <a:gd name="connsiteY1" fmla="*/ 995680 h 1176655"/>
              <a:gd name="connisteX2" fmla="*/ 437515 w 437591"/>
              <a:gd name="connsiteY2" fmla="*/ 528320 h 1176655"/>
              <a:gd name="connisteX3" fmla="*/ 241300 w 437591"/>
              <a:gd name="connsiteY3" fmla="*/ 120650 h 1176655"/>
              <a:gd name="connisteX4" fmla="*/ 75565 w 437591"/>
              <a:gd name="connsiteY4" fmla="*/ 0 h 11766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37591" h="1176655">
                <a:moveTo>
                  <a:pt x="0" y="1176655"/>
                </a:moveTo>
                <a:cubicBezTo>
                  <a:pt x="47625" y="1149985"/>
                  <a:pt x="168910" y="1125220"/>
                  <a:pt x="256540" y="995680"/>
                </a:cubicBezTo>
                <a:cubicBezTo>
                  <a:pt x="344170" y="866140"/>
                  <a:pt x="440690" y="703580"/>
                  <a:pt x="437515" y="528320"/>
                </a:cubicBezTo>
                <a:cubicBezTo>
                  <a:pt x="434340" y="353060"/>
                  <a:pt x="313690" y="226060"/>
                  <a:pt x="241300" y="120650"/>
                </a:cubicBezTo>
                <a:cubicBezTo>
                  <a:pt x="168910" y="15240"/>
                  <a:pt x="104775" y="15875"/>
                  <a:pt x="75565" y="0"/>
                </a:cubicBezTo>
              </a:path>
            </a:pathLst>
          </a:custGeom>
          <a:noFill/>
          <a:ln w="1587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67" name="Caixa de Texto 66"/>
              <p:cNvSpPr txBox="1"/>
              <p:nvPr/>
            </p:nvSpPr>
            <p:spPr>
              <a:xfrm>
                <a:off x="5723890" y="2966720"/>
                <a:ext cx="622300" cy="60388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𝜇</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7" name="Caixa de Texto 66"/>
              <p:cNvSpPr txBox="1">
                <a:spLocks noRot="1" noChangeAspect="1" noMove="1" noResize="1" noEditPoints="1" noAdjustHandles="1" noChangeArrowheads="1" noChangeShapeType="1" noTextEdit="1"/>
              </p:cNvSpPr>
              <p:nvPr/>
            </p:nvSpPr>
            <p:spPr>
              <a:xfrm>
                <a:off x="5723890" y="2966720"/>
                <a:ext cx="622300" cy="603885"/>
              </a:xfrm>
              <a:prstGeom prst="rect">
                <a:avLst/>
              </a:prstGeom>
              <a:blipFill rotWithShape="1">
                <a:blip r:embed="rId3"/>
                <a:stretch>
                  <a:fillRect r="-102"/>
                </a:stretch>
              </a:blipFill>
            </p:spPr>
            <p:txBody>
              <a:bodyPr/>
              <a:lstStyle/>
              <a:p>
                <a:r>
                  <a:rPr lang="pt-BR" altLang="en-US">
                    <a:noFill/>
                  </a:rPr>
                  <a:t> </a:t>
                </a:r>
              </a:p>
            </p:txBody>
          </p:sp>
        </mc:Fallback>
      </mc:AlternateContent>
      <p:sp>
        <p:nvSpPr>
          <p:cNvPr id="39" name="Caixa de Texto 23"/>
          <p:cNvSpPr txBox="1"/>
          <p:nvPr/>
        </p:nvSpPr>
        <p:spPr>
          <a:xfrm>
            <a:off x="8705367" y="2925071"/>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1" name="Caixa de Texto 23"/>
          <p:cNvSpPr txBox="1"/>
          <p:nvPr/>
        </p:nvSpPr>
        <p:spPr>
          <a:xfrm>
            <a:off x="2595233" y="292417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47" name="CaixaDeTexto 45"/>
              <p:cNvSpPr txBox="1"/>
              <p:nvPr/>
            </p:nvSpPr>
            <p:spPr>
              <a:xfrm>
                <a:off x="414655" y="190500"/>
                <a:ext cx="11240770" cy="205994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36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 </a:t>
                </a:r>
                <a:r>
                  <a:rPr lang="pt-BR" altLang="en-US" sz="2800" b="1" dirty="0" smtClean="0">
                    <a:solidFill>
                      <a:schemeClr val="tx1"/>
                    </a:solidFill>
                    <a:latin typeface="Comic Sans MS" panose="030F0702030302020204" pitchFamily="66" charset="0"/>
                    <a:ea typeface="Cambria Math" panose="02040503050406030204" pitchFamily="18" charset="0"/>
                    <a:cs typeface="Symbol" panose="05050102010706020507" charset="0"/>
                    <a:sym typeface="Symbol" panose="05050102010706020507" charset="0"/>
                  </a:rPr>
                  <a:t>hibrido completo</a:t>
                </a:r>
                <a:endParaRPr lang="pt-BR" altLang="en-US" sz="2800" b="1" dirty="0" smtClean="0">
                  <a:solidFill>
                    <a:schemeClr val="tx1"/>
                  </a:solidFill>
                  <a:latin typeface="Comic Sans MS" panose="030F0702030302020204" pitchFamily="66" charset="0"/>
                  <a:ea typeface="Cambria Math" panose="02040503050406030204" pitchFamily="18" charset="0"/>
                  <a:cs typeface="Symbol" panose="05050102010706020507" charset="0"/>
                  <a:sym typeface="Symbol" panose="05050102010706020507" charset="0"/>
                </a:endParaRPr>
              </a:p>
              <a:p>
                <a:pPr indent="0" algn="l">
                  <a:spcBef>
                    <a:spcPts val="600"/>
                  </a:spcBef>
                  <a:spcAft>
                    <a:spcPts val="600"/>
                  </a:spcAft>
                  <a:buFont typeface="+mj-lt"/>
                  <a:buNone/>
                </a:pPr>
                <a:r>
                  <a:rPr lang="pt-BR" altLang="en-US" sz="2800" dirty="0">
                    <a:latin typeface="Cambria Math" panose="02040503050406030204" pitchFamily="18" charset="0"/>
                    <a:cs typeface="Cambria Math" panose="02040503050406030204" pitchFamily="18" charset="0"/>
                  </a:rPr>
                  <a:t>(</a:t>
                </a:r>
                <a14:m>
                  <m:oMath xmlns:m="http://schemas.openxmlformats.org/officeDocument/2006/math">
                    <m:r>
                      <a:rPr lang="en-US" altLang="pt-BR" sz="3200" i="1">
                        <a:latin typeface="Cambria Math" panose="02040503050406030204" pitchFamily="18" charset="0"/>
                        <a:cs typeface="Cambria Math" panose="02040503050406030204" pitchFamily="18" charset="0"/>
                      </a:rPr>
                      <m:t> </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𝛽</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den>
                    </m:f>
                    <m:r>
                      <a:rPr lang="en-US" altLang="pt-BR" sz="3200" i="1">
                        <a:latin typeface="Cambria Math" panose="02040503050406030204" pitchFamily="18" charset="0"/>
                        <a:cs typeface="Cambria Math" panose="02040503050406030204" pitchFamily="18" charset="0"/>
                      </a:rPr>
                      <m:t>,     </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𝑟</m:t>
                        </m:r>
                      </m:e>
                      <m:sub>
                        <m:r>
                          <a:rPr lang="en-US" altLang="pt-BR" sz="3200" b="0" i="1" smtClean="0">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f>
                      <m:fPr>
                        <m:ctrlPr>
                          <a:rPr lang="pt-BR" altLang="pt-BR" sz="3200" b="0" i="1" smtClean="0">
                            <a:latin typeface="Cambria Math" panose="02040503050406030204" pitchFamily="18" charset="0"/>
                            <a:cs typeface="Cambria Math" panose="02040503050406030204" pitchFamily="18" charset="0"/>
                          </a:rPr>
                        </m:ctrlPr>
                      </m:fPr>
                      <m:num>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𝐴</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den>
                    </m:f>
                  </m:oMath>
                </a14:m>
                <a:r>
                  <a:rPr lang="pt-BR" altLang="en-US" sz="2400" i="1" dirty="0">
                    <a:latin typeface="Cambria Math" panose="02040503050406030204" pitchFamily="18" charset="0"/>
                    <a:cs typeface="Cambria Math" panose="02040503050406030204" pitchFamily="18" charset="0"/>
                  </a:rPr>
                  <a:t> ,       </a:t>
                </a:r>
                <a14:m>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m:rPr>
                            <m:sty m:val="p"/>
                          </m:rPr>
                          <a:rPr lang="en-US" altLang="pt-BR" sz="32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r</m:t>
                        </m:r>
                      </m:e>
                      <m:sub>
                        <m:r>
                          <a:rPr lang="en-US" altLang="pt-BR" sz="32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𝜇</m:t>
                        </m:r>
                      </m:sub>
                    </m:sSub>
                    <m:r>
                      <a:rPr lang="en-US" altLang="pt-BR" sz="3200" smtClean="0">
                        <a:latin typeface="Cambria Math" panose="02040503050406030204" pitchFamily="18" charset="0"/>
                        <a:ea typeface="Cambria Math" panose="02040503050406030204" pitchFamily="18" charset="0"/>
                        <a:sym typeface="Symbol" panose="05050102010706020507" charset="0"/>
                      </a:rPr>
                      <m:t>=</m:t>
                    </m:r>
                    <m:f>
                      <m:f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m:rPr>
                                <m:sty m:val="p"/>
                              </m:rPr>
                              <a:rPr lang="en-US" altLang="pt-BR" sz="320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V</m:t>
                            </m:r>
                          </m:e>
                          <m:sub>
                            <m:r>
                              <m:rPr>
                                <m:sty m:val="p"/>
                              </m:rPr>
                              <a:rPr lang="en-US" altLang="pt-BR" sz="320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A</m:t>
                            </m:r>
                          </m:sub>
                        </m:sSub>
                      </m:num>
                      <m:den>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m:rPr>
                                <m:sty m:val="p"/>
                              </m:rPr>
                              <a:rPr lang="en-US" altLang="pt-BR" sz="320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I</m:t>
                            </m:r>
                          </m:e>
                          <m:sub>
                            <m:r>
                              <m:rPr>
                                <m:sty m:val="p"/>
                              </m:rPr>
                              <a:rPr lang="en-US" altLang="pt-BR" sz="320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PRec</m:t>
                            </m:r>
                          </m:sub>
                        </m:sSub>
                        <m:r>
                          <a:rPr lang="en-US" altLang="pt-BR" sz="320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den>
                    </m:f>
                    <m:r>
                      <a:rPr lang="en-US" altLang="pt-BR" sz="320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oMath>
                </a14:m>
                <a:r>
                  <a:rPr lang="pt-BR" altLang="en-US" sz="320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14:m>
                  <m:oMath xmlns:m="http://schemas.openxmlformats.org/officeDocument/2006/math">
                    <m:sSub>
                      <m:sSubPr>
                        <m:ctrlPr>
                          <a:rPr lang="pt-BR" altLang="en-US" sz="320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e>
                      <m:sub>
                        <m:r>
                          <a:rPr lang="en-US" altLang="pt-BR" sz="320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r>
                      <a:rPr lang="en-US" altLang="pt-BR" sz="3200" i="1">
                        <a:latin typeface="Cambria Math" panose="02040503050406030204" pitchFamily="18" charset="0"/>
                        <a:cs typeface="Cambria Math" panose="02040503050406030204" pitchFamily="18" charset="0"/>
                      </a:rPr>
                      <m:t>𝜏</m:t>
                    </m:r>
                    <m:r>
                      <a:rPr lang="en-US" altLang="pt-BR" sz="3200" i="1" baseline="-25000">
                        <a:latin typeface="Cambria Math" panose="02040503050406030204" pitchFamily="18" charset="0"/>
                        <a:cs typeface="Cambria Math" panose="02040503050406030204" pitchFamily="18" charset="0"/>
                      </a:rPr>
                      <m:t>𝐹</m:t>
                    </m:r>
                  </m:oMath>
                </a14:m>
                <a:r>
                  <a:rPr lang="pt-BR" altLang="en-US" sz="2400" dirty="0">
                    <a:latin typeface="Comic Sans MS" panose="030F0702030302020204" pitchFamily="66" charset="0"/>
                    <a:cs typeface="Comic Sans MS" panose="030F0702030302020204" pitchFamily="66" charset="0"/>
                  </a:rPr>
                  <a:t>,         </a:t>
                </a: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p</a:t>
                </a: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a:t>
                </a:r>
                <a:r>
                  <a:rPr lang="pt-BR" altLang="en-US" sz="2800" dirty="0">
                    <a:latin typeface="SimSun" panose="02010600030101010101" pitchFamily="2" charset="-122"/>
                    <a:ea typeface="SimSun" panose="02010600030101010101" pitchFamily="2" charset="-122"/>
                    <a:cs typeface="Calibri" panose="020F0502020204030204" charset="0"/>
                  </a:rPr>
                  <a:t>＋</a:t>
                </a: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jE</a:t>
                </a:r>
                <a:r>
                  <a:rPr lang="pt-BR" altLang="en-US" sz="2800" dirty="0">
                    <a:latin typeface="Comic Sans MS" panose="030F0702030302020204" pitchFamily="66" charset="0"/>
                    <a:cs typeface="Comic Sans MS" panose="030F0702030302020204" pitchFamily="66" charset="0"/>
                  </a:rPr>
                  <a: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414655" y="190500"/>
                <a:ext cx="11240770" cy="2059940"/>
              </a:xfrm>
              <a:prstGeom prst="rect">
                <a:avLst/>
              </a:prstGeom>
              <a:blipFill rotWithShape="1">
                <a:blip r:embed="rId4"/>
                <a:stretch>
                  <a:fillRect b="-801"/>
                </a:stretch>
              </a:blipFill>
            </p:spPr>
            <p:txBody>
              <a:bodyPr/>
              <a:lstStyle/>
              <a:p>
                <a:r>
                  <a:rPr lang="pt-BR" altLang="en-US">
                    <a:noFill/>
                  </a:rPr>
                  <a:t> </a:t>
                </a:r>
              </a:p>
            </p:txBody>
          </p:sp>
        </mc:Fallback>
      </mc:AlternateContent>
      <p:sp>
        <p:nvSpPr>
          <p:cNvPr id="76" name="Caixa de Texto 23"/>
          <p:cNvSpPr txBox="1"/>
          <p:nvPr/>
        </p:nvSpPr>
        <p:spPr>
          <a:xfrm>
            <a:off x="5481320" y="2193925"/>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m</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grpSp>
        <p:nvGrpSpPr>
          <p:cNvPr id="78" name="Grupo 77"/>
          <p:cNvGrpSpPr/>
          <p:nvPr/>
        </p:nvGrpSpPr>
        <p:grpSpPr>
          <a:xfrm rot="16200000">
            <a:off x="5735320" y="2179955"/>
            <a:ext cx="416560" cy="1487805"/>
            <a:chOff x="3114" y="6151"/>
            <a:chExt cx="656" cy="2343"/>
          </a:xfrm>
        </p:grpSpPr>
        <p:cxnSp>
          <p:nvCxnSpPr>
            <p:cNvPr id="73" name="Conector Reto 69"/>
            <p:cNvCxnSpPr/>
            <p:nvPr/>
          </p:nvCxnSpPr>
          <p:spPr>
            <a:xfrm flipV="1">
              <a:off x="3114" y="7078"/>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a:off x="3414" y="6151"/>
              <a:ext cx="0" cy="79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6"/>
            <p:cNvCxnSpPr/>
            <p:nvPr/>
          </p:nvCxnSpPr>
          <p:spPr>
            <a:xfrm>
              <a:off x="3414" y="7078"/>
              <a:ext cx="0" cy="141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69"/>
            <p:cNvCxnSpPr/>
            <p:nvPr/>
          </p:nvCxnSpPr>
          <p:spPr>
            <a:xfrm flipV="1">
              <a:off x="3114" y="6969"/>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1" name="Retângulo 80"/>
          <p:cNvSpPr/>
          <p:nvPr/>
        </p:nvSpPr>
        <p:spPr>
          <a:xfrm flipH="1">
            <a:off x="3202305" y="357060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84" name="Retângulo 83"/>
          <p:cNvSpPr/>
          <p:nvPr/>
        </p:nvSpPr>
        <p:spPr>
          <a:xfrm flipH="1">
            <a:off x="8804275" y="3556000"/>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85" name="Retângulo 84"/>
          <p:cNvSpPr/>
          <p:nvPr/>
        </p:nvSpPr>
        <p:spPr>
          <a:xfrm rot="5400000" flipH="1">
            <a:off x="5481221" y="5640349"/>
            <a:ext cx="476050" cy="21600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86" name="Caixa de Texto 85"/>
              <p:cNvSpPr txBox="1"/>
              <p:nvPr/>
            </p:nvSpPr>
            <p:spPr>
              <a:xfrm>
                <a:off x="3111500" y="372999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𝑏</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6" name="Caixa de Texto 85"/>
              <p:cNvSpPr txBox="1">
                <a:spLocks noRot="1" noChangeAspect="1" noMove="1" noResize="1" noEditPoints="1" noAdjustHandles="1" noChangeArrowheads="1" noChangeShapeType="1" noTextEdit="1"/>
              </p:cNvSpPr>
              <p:nvPr/>
            </p:nvSpPr>
            <p:spPr>
              <a:xfrm>
                <a:off x="3111500" y="3729990"/>
                <a:ext cx="6299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7" name="Caixa de Texto 86"/>
              <p:cNvSpPr txBox="1"/>
              <p:nvPr/>
            </p:nvSpPr>
            <p:spPr>
              <a:xfrm>
                <a:off x="8804275" y="3805555"/>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𝑐</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7" name="Caixa de Texto 86"/>
              <p:cNvSpPr txBox="1">
                <a:spLocks noRot="1" noChangeAspect="1" noMove="1" noResize="1" noEditPoints="1" noAdjustHandles="1" noChangeArrowheads="1" noChangeShapeType="1" noTextEdit="1"/>
              </p:cNvSpPr>
              <p:nvPr/>
            </p:nvSpPr>
            <p:spPr>
              <a:xfrm>
                <a:off x="8804275" y="3805555"/>
                <a:ext cx="629920" cy="583565"/>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8" name="Caixa de Texto 87"/>
              <p:cNvSpPr txBox="1"/>
              <p:nvPr/>
            </p:nvSpPr>
            <p:spPr>
              <a:xfrm>
                <a:off x="4880610" y="540258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𝑒𝑥</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8" name="Caixa de Texto 87"/>
              <p:cNvSpPr txBox="1">
                <a:spLocks noRot="1" noChangeAspect="1" noMove="1" noResize="1" noEditPoints="1" noAdjustHandles="1" noChangeArrowheads="1" noChangeShapeType="1" noTextEdit="1"/>
              </p:cNvSpPr>
              <p:nvPr/>
            </p:nvSpPr>
            <p:spPr>
              <a:xfrm>
                <a:off x="4880610" y="5402580"/>
                <a:ext cx="629920" cy="583565"/>
              </a:xfrm>
              <a:prstGeom prst="rect">
                <a:avLst/>
              </a:prstGeom>
              <a:blipFill rotWithShape="1">
                <a:blip r:embed="rId7"/>
                <a:stretch>
                  <a:fillRect r="-302"/>
                </a:stretch>
              </a:blipFill>
            </p:spPr>
            <p:txBody>
              <a:bodyPr/>
              <a:lstStyle/>
              <a:p>
                <a:r>
                  <a:rPr lang="pt-BR" altLang="en-US">
                    <a:noFill/>
                  </a:rPr>
                  <a:t> </a:t>
                </a:r>
              </a:p>
            </p:txBody>
          </p:sp>
        </mc:Fallback>
      </mc:AlternateContent>
      <p:cxnSp>
        <p:nvCxnSpPr>
          <p:cNvPr id="89" name="Conector Reto 69"/>
          <p:cNvCxnSpPr/>
          <p:nvPr/>
        </p:nvCxnSpPr>
        <p:spPr>
          <a:xfrm flipV="1">
            <a:off x="8221980" y="427418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Conector Reto 73"/>
          <p:cNvCxnSpPr/>
          <p:nvPr/>
        </p:nvCxnSpPr>
        <p:spPr>
          <a:xfrm>
            <a:off x="8412480" y="3685540"/>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Conector Reto 76"/>
          <p:cNvCxnSpPr/>
          <p:nvPr/>
        </p:nvCxnSpPr>
        <p:spPr>
          <a:xfrm>
            <a:off x="8412480" y="4274185"/>
            <a:ext cx="0" cy="126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Conector Reto 69"/>
          <p:cNvCxnSpPr/>
          <p:nvPr/>
        </p:nvCxnSpPr>
        <p:spPr>
          <a:xfrm flipV="1">
            <a:off x="8221980" y="418846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Conector Reto 92"/>
          <p:cNvCxnSpPr/>
          <p:nvPr/>
        </p:nvCxnSpPr>
        <p:spPr>
          <a:xfrm>
            <a:off x="8285840" y="55339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4" name="Caixa de Texto 23"/>
          <p:cNvSpPr txBox="1"/>
          <p:nvPr/>
        </p:nvSpPr>
        <p:spPr>
          <a:xfrm>
            <a:off x="8412480" y="4274185"/>
            <a:ext cx="8674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CS </a:t>
            </a:r>
            <a:endParaRPr lang="pt-BR" altLang="en-US" sz="28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95" name="Caixa de Texto 94"/>
              <p:cNvSpPr txBox="1"/>
              <p:nvPr/>
            </p:nvSpPr>
            <p:spPr>
              <a:xfrm>
                <a:off x="7682865" y="4525645"/>
                <a:ext cx="108966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5" name="Caixa de Texto 94"/>
              <p:cNvSpPr txBox="1">
                <a:spLocks noRot="1" noChangeAspect="1" noMove="1" noResize="1" noEditPoints="1" noAdjustHandles="1" noChangeArrowheads="1" noChangeShapeType="1" noTextEdit="1"/>
              </p:cNvSpPr>
              <p:nvPr/>
            </p:nvSpPr>
            <p:spPr>
              <a:xfrm>
                <a:off x="7682865" y="4525645"/>
                <a:ext cx="1089660" cy="583565"/>
              </a:xfrm>
              <a:prstGeom prst="rect">
                <a:avLst/>
              </a:prstGeom>
              <a:blipFill rotWithShape="1">
                <a:blip r:embed="rId8"/>
                <a:stretch>
                  <a:fillRect/>
                </a:stretch>
              </a:blipFill>
            </p:spPr>
            <p:txBody>
              <a:bodyPr/>
              <a:lstStyle/>
              <a:p>
                <a:r>
                  <a:rPr lang="pt-BR" altLang="en-US">
                    <a:noFill/>
                  </a:rPr>
                  <a:t> </a:t>
                </a:r>
              </a:p>
            </p:txBody>
          </p:sp>
        </mc:Fallback>
      </mc:AlternateContent>
      <mc:AlternateContent xmlns:mc="http://schemas.openxmlformats.org/markup-compatibility/2006" xmlns:p14="http://schemas.microsoft.com/office/powerpoint/2010/main">
        <mc:Choice Requires="p14">
          <p:contentPart r:id="rId9" p14:bwMode="auto">
            <p14:nvContentPartPr>
              <p14:cNvPr id="7" name="Tinta 6"/>
              <p14:cNvContentPartPr/>
              <p14:nvPr/>
            </p14:nvContentPartPr>
            <p14:xfrm>
              <a:off x="1879560" y="98280"/>
              <a:ext cx="10149120" cy="6226560"/>
            </p14:xfrm>
          </p:contentPart>
        </mc:Choice>
        <mc:Fallback xmlns="">
          <p:pic>
            <p:nvPicPr>
              <p:cNvPr id="7" name="Tinta 6"/>
            </p:nvPicPr>
            <p:blipFill>
              <a:blip r:embed="rId10"/>
            </p:blipFill>
            <p:spPr>
              <a:xfrm>
                <a:off x="1879560" y="98280"/>
                <a:ext cx="10149120" cy="6226560"/>
              </a:xfrm>
              <a:prstGeom prst="rect"/>
            </p:spPr>
          </p:pic>
        </mc:Fallback>
      </mc:AlternateContent>
    </p:spTree>
  </p:cSld>
  <p:clrMapOvr>
    <a:masterClrMapping/>
  </p:clrMapOvr>
  <p:timing>
    <p:tnLst>
      <p:par>
        <p:cTn id="1" dur="indefinite" restart="never" nodeType="tmRoot"/>
      </p:par>
    </p:tnLst>
  </p:timing>
</p:sld>
</file>

<file path=ppt/slides/slide7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7" name="CaixaDeTexto 45"/>
          <p:cNvSpPr txBox="1"/>
          <p:nvPr/>
        </p:nvSpPr>
        <p:spPr>
          <a:xfrm>
            <a:off x="618490" y="190500"/>
            <a:ext cx="11240770" cy="283019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36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 </a:t>
            </a:r>
            <a:r>
              <a:rPr lang="pt-BR" altLang="en-US" sz="2800" b="1" dirty="0" smtClean="0">
                <a:solidFill>
                  <a:schemeClr val="tx1"/>
                </a:solidFill>
                <a:latin typeface="Comic Sans MS" panose="030F0702030302020204" pitchFamily="66" charset="0"/>
                <a:ea typeface="Cambria Math" panose="02040503050406030204" pitchFamily="18" charset="0"/>
                <a:cs typeface="Symbol" panose="05050102010706020507" charset="0"/>
                <a:sym typeface="Symbol" panose="05050102010706020507" charset="0"/>
              </a:rPr>
              <a:t>hibrido completo</a:t>
            </a:r>
            <a:endParaRPr lang="pt-BR" altLang="en-US" sz="2800" b="1" dirty="0" smtClean="0">
              <a:solidFill>
                <a:schemeClr val="tx1"/>
              </a:solidFill>
              <a:latin typeface="Comic Sans MS" panose="030F0702030302020204" pitchFamily="66" charset="0"/>
              <a:ea typeface="Cambria Math" panose="02040503050406030204" pitchFamily="18" charset="0"/>
              <a:cs typeface="Symbol" panose="05050102010706020507" charset="0"/>
              <a:sym typeface="Symbol" panose="05050102010706020507" charset="0"/>
            </a:endParaRPr>
          </a:p>
          <a:p>
            <a:pPr indent="0" algn="l">
              <a:spcBef>
                <a:spcPts val="600"/>
              </a:spcBef>
              <a:spcAft>
                <a:spcPts val="600"/>
              </a:spcAft>
              <a:buFont typeface="+mj-lt"/>
              <a:buNone/>
            </a:pPr>
            <a:r>
              <a:rPr lang="pt-BR" altLang="en-US" sz="2800" b="1" dirty="0">
                <a:latin typeface="Comic Sans MS" panose="030F0702030302020204" pitchFamily="66" charset="0"/>
                <a:cs typeface="Comic Sans MS" panose="030F0702030302020204" pitchFamily="66" charset="0"/>
              </a:rPr>
              <a:t>O modelo completo normalmente não é aplicado em cáculos manuais (muito complicado)</a:t>
            </a:r>
            <a:endParaRPr lang="pt-BR" altLang="en-US" sz="2800" b="1" dirty="0">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dirty="0">
                <a:solidFill>
                  <a:srgbClr val="C00000"/>
                </a:solidFill>
                <a:latin typeface="Comic Sans MS" panose="030F0702030302020204" pitchFamily="66" charset="0"/>
                <a:cs typeface="Comic Sans MS" panose="030F0702030302020204" pitchFamily="66" charset="0"/>
              </a:rPr>
              <a:t>Exemplo de aplicação do modelo completo</a:t>
            </a:r>
            <a:endParaRPr lang="pt-BR" altLang="en-US" sz="2800" b="1" dirty="0">
              <a:solidFill>
                <a:srgbClr val="C00000"/>
              </a:solidFill>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o ganho de corrente transistor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23" name="Caixa de Texto 23"/>
          <p:cNvSpPr txBox="1"/>
          <p:nvPr/>
        </p:nvSpPr>
        <p:spPr>
          <a:xfrm>
            <a:off x="1551940" y="4855845"/>
            <a:ext cx="341820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r>
              <a:rPr lang="pt-BR" altLang="en-US" sz="2800" dirty="0">
                <a:latin typeface="Comic Sans MS" panose="030F0702030302020204" pitchFamily="66" charset="0"/>
                <a:cs typeface="Comic Sans MS" panose="030F0702030302020204" pitchFamily="66" charset="0"/>
              </a:rPr>
              <a:t> = I</a:t>
            </a:r>
            <a:r>
              <a:rPr lang="pt-BR" altLang="en-US" sz="2800" baseline="-25000" dirty="0">
                <a:latin typeface="Comic Sans MS" panose="030F0702030302020204" pitchFamily="66" charset="0"/>
                <a:cs typeface="Comic Sans MS" panose="030F0702030302020204" pitchFamily="66" charset="0"/>
              </a:rPr>
              <a:t>B0</a:t>
            </a: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31" name="Conector Reto 37"/>
          <p:cNvCxnSpPr/>
          <p:nvPr/>
        </p:nvCxnSpPr>
        <p:spPr>
          <a:xfrm>
            <a:off x="4331404" y="600754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4282046" y="3967067"/>
            <a:ext cx="2125197" cy="748570"/>
            <a:chOff x="8269252" y="2524505"/>
            <a:chExt cx="2125197"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269252" y="2532720"/>
              <a:ext cx="828000"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147" name="Conector Reto 79"/>
          <p:cNvCxnSpPr/>
          <p:nvPr/>
        </p:nvCxnSpPr>
        <p:spPr>
          <a:xfrm rot="5400000" flipH="1" flipV="1">
            <a:off x="5145252" y="5477028"/>
            <a:ext cx="1116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1" name="Caixa de Texto 23"/>
          <p:cNvSpPr txBox="1"/>
          <p:nvPr/>
        </p:nvSpPr>
        <p:spPr>
          <a:xfrm>
            <a:off x="5538570" y="413714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8" name="Conector Reto 74"/>
          <p:cNvCxnSpPr/>
          <p:nvPr/>
        </p:nvCxnSpPr>
        <p:spPr>
          <a:xfrm>
            <a:off x="4509055" y="547391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4498376" y="455140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a:off x="4315242" y="4921573"/>
            <a:ext cx="387626" cy="552342"/>
            <a:chOff x="7555792" y="2647951"/>
            <a:chExt cx="387626" cy="552342"/>
          </a:xfrm>
          <a:solidFill>
            <a:srgbClr val="00B0F0">
              <a:alpha val="97000"/>
            </a:srgbClr>
          </a:solidFill>
        </p:grpSpPr>
        <p:sp>
          <p:nvSpPr>
            <p:cNvPr id="28" name="Elipse 2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59"/>
            <p:cNvCxnSpPr/>
            <p:nvPr/>
          </p:nvCxnSpPr>
          <p:spPr>
            <a:xfrm flipH="1">
              <a:off x="7743287" y="2740305"/>
              <a:ext cx="0" cy="363994"/>
            </a:xfrm>
            <a:prstGeom prst="straightConnector1">
              <a:avLst/>
            </a:prstGeom>
            <a:grpFill/>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grpSp>
      <p:cxnSp>
        <p:nvCxnSpPr>
          <p:cNvPr id="29" name="Conector Reto 49"/>
          <p:cNvCxnSpPr/>
          <p:nvPr/>
        </p:nvCxnSpPr>
        <p:spPr>
          <a:xfrm>
            <a:off x="4472405" y="4534017"/>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5" name="Grupo 34"/>
          <p:cNvGrpSpPr/>
          <p:nvPr/>
        </p:nvGrpSpPr>
        <p:grpSpPr>
          <a:xfrm rot="16200000" flipH="1" flipV="1">
            <a:off x="6109984" y="4396754"/>
            <a:ext cx="2736215" cy="485746"/>
            <a:chOff x="12351" y="4274"/>
            <a:chExt cx="4309" cy="801"/>
          </a:xfrm>
        </p:grpSpPr>
        <p:cxnSp>
          <p:nvCxnSpPr>
            <p:cNvPr id="36" name="Conector Reto 35"/>
            <p:cNvCxnSpPr/>
            <p:nvPr/>
          </p:nvCxnSpPr>
          <p:spPr>
            <a:xfrm>
              <a:off x="12351" y="4693"/>
              <a:ext cx="4309"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37" name="Elipse 36"/>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43" name="Conector Reto 42"/>
          <p:cNvCxnSpPr/>
          <p:nvPr/>
        </p:nvCxnSpPr>
        <p:spPr>
          <a:xfrm>
            <a:off x="5546725" y="604774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CaixaDeTexto 47"/>
          <p:cNvSpPr txBox="1"/>
          <p:nvPr/>
        </p:nvSpPr>
        <p:spPr>
          <a:xfrm>
            <a:off x="6796405" y="4796790"/>
            <a:ext cx="838835" cy="460375"/>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sp>
        <p:nvSpPr>
          <p:cNvPr id="48" name="Caixa de Texto 23"/>
          <p:cNvSpPr txBox="1"/>
          <p:nvPr/>
        </p:nvSpPr>
        <p:spPr>
          <a:xfrm>
            <a:off x="7066915" y="517779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49" name="Conector Reto 48"/>
          <p:cNvCxnSpPr/>
          <p:nvPr/>
        </p:nvCxnSpPr>
        <p:spPr>
          <a:xfrm>
            <a:off x="7298690" y="603313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a:off x="5703670" y="3278622"/>
            <a:ext cx="176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de Seta Reta 59"/>
          <p:cNvCxnSpPr/>
          <p:nvPr/>
        </p:nvCxnSpPr>
        <p:spPr>
          <a:xfrm rot="16200000" flipH="1">
            <a:off x="6574742" y="3218782"/>
            <a:ext cx="0" cy="363994"/>
          </a:xfrm>
          <a:prstGeom prst="straightConnector1">
            <a:avLst/>
          </a:prstGeom>
          <a:solidFill>
            <a:srgbClr val="00B0F0">
              <a:alpha val="97000"/>
            </a:srgbClr>
          </a:solidFill>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sp>
        <p:nvSpPr>
          <p:cNvPr id="53" name="Caixa de Texto 23"/>
          <p:cNvSpPr txBox="1"/>
          <p:nvPr/>
        </p:nvSpPr>
        <p:spPr>
          <a:xfrm>
            <a:off x="5600700" y="3489960"/>
            <a:ext cx="198310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 </a:t>
            </a:r>
            <a:r>
              <a:rPr lang="pt-BR" altLang="en-US" sz="2800" dirty="0">
                <a:latin typeface="Comic Sans MS" panose="030F0702030302020204" pitchFamily="66" charset="0"/>
                <a:cs typeface="Comic Sans MS" panose="030F0702030302020204" pitchFamily="66" charset="0"/>
              </a:rPr>
              <a:t>= I</a:t>
            </a:r>
            <a:r>
              <a:rPr lang="pt-BR" altLang="en-US" sz="2800" baseline="-25000" dirty="0">
                <a:latin typeface="Comic Sans MS" panose="030F0702030302020204" pitchFamily="66" charset="0"/>
                <a:cs typeface="Comic Sans MS" panose="030F0702030302020204" pitchFamily="66" charset="0"/>
              </a:rPr>
              <a:t>C0</a:t>
            </a:r>
            <a:r>
              <a:rPr lang="pt-BR" altLang="en-US" sz="2800" dirty="0">
                <a:latin typeface="Comic Sans MS" panose="030F0702030302020204" pitchFamily="66" charset="0"/>
                <a:cs typeface="Comic Sans MS" panose="030F0702030302020204" pitchFamily="66" charset="0"/>
              </a:rPr>
              <a:t>+ 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742045" y="6356350"/>
            <a:ext cx="2743200" cy="365125"/>
          </a:xfrm>
        </p:spPr>
        <p:txBody>
          <a:bodyPr/>
          <a:lstStyle/>
          <a:p>
            <a:fld id="{74F297BB-B745-4CAB-BE1D-CE4C89382949}" type="slidenum">
              <a:rPr lang="pt-BR" smtClean="0"/>
            </a:fld>
            <a:endParaRPr lang="pt-BR"/>
          </a:p>
        </p:txBody>
      </p:sp>
      <p:sp>
        <p:nvSpPr>
          <p:cNvPr id="47" name="CaixaDeTexto 45"/>
          <p:cNvSpPr txBox="1"/>
          <p:nvPr/>
        </p:nvSpPr>
        <p:spPr>
          <a:xfrm>
            <a:off x="351790" y="431800"/>
            <a:ext cx="11240770"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a:solidFill>
                  <a:srgbClr val="C00000"/>
                </a:solidFill>
                <a:latin typeface="Comic Sans MS" panose="030F0702030302020204" pitchFamily="66" charset="0"/>
                <a:cs typeface="Comic Sans MS" panose="030F0702030302020204" pitchFamily="66" charset="0"/>
              </a:rPr>
              <a:t>Exemplo de aplicação do modelo completo</a:t>
            </a:r>
            <a:endParaRPr lang="pt-BR" altLang="en-US" sz="2800" b="1" dirty="0">
              <a:solidFill>
                <a:srgbClr val="C00000"/>
              </a:solidFill>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o ganho de corrente transistor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4" name="Conector Reto 74"/>
          <p:cNvCxnSpPr/>
          <p:nvPr/>
        </p:nvCxnSpPr>
        <p:spPr>
          <a:xfrm>
            <a:off x="8862615" y="438616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H="1">
            <a:off x="7913991" y="4892503"/>
            <a:ext cx="0" cy="1296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8851936" y="2733397"/>
            <a:ext cx="0" cy="223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2" name="Grupo 61"/>
          <p:cNvGrpSpPr/>
          <p:nvPr/>
        </p:nvGrpSpPr>
        <p:grpSpPr>
          <a:xfrm>
            <a:off x="8668802" y="3833818"/>
            <a:ext cx="387626" cy="552342"/>
            <a:chOff x="7555792" y="2647951"/>
            <a:chExt cx="387626" cy="552342"/>
          </a:xfrm>
          <a:solidFill>
            <a:srgbClr val="00B0F0">
              <a:alpha val="97000"/>
            </a:srgbClr>
          </a:solidFill>
        </p:grpSpPr>
        <p:sp>
          <p:nvSpPr>
            <p:cNvPr id="68" name="Elipse 6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9"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1" name="Conector Reto 70"/>
          <p:cNvCxnSpPr/>
          <p:nvPr/>
        </p:nvCxnSpPr>
        <p:spPr>
          <a:xfrm rot="5400000" flipH="1">
            <a:off x="6001874" y="2367430"/>
            <a:ext cx="0" cy="2196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2" name="Conector de Seta Reta 18"/>
          <p:cNvCxnSpPr/>
          <p:nvPr/>
        </p:nvCxnSpPr>
        <p:spPr>
          <a:xfrm rot="5400000" flipH="1">
            <a:off x="11225239" y="296834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7497388" y="3802228"/>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96" name="Caixa de Texto 23"/>
          <p:cNvSpPr txBox="1"/>
          <p:nvPr/>
        </p:nvSpPr>
        <p:spPr>
          <a:xfrm>
            <a:off x="11463969" y="352501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97" name="Caixa de Texto 23"/>
          <p:cNvSpPr txBox="1"/>
          <p:nvPr/>
        </p:nvSpPr>
        <p:spPr>
          <a:xfrm>
            <a:off x="7995948" y="586868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98" name="Caixa de Texto 23"/>
          <p:cNvSpPr txBox="1"/>
          <p:nvPr/>
        </p:nvSpPr>
        <p:spPr>
          <a:xfrm>
            <a:off x="4665246" y="358236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99" name="Conector Reto 98"/>
          <p:cNvCxnSpPr/>
          <p:nvPr/>
        </p:nvCxnSpPr>
        <p:spPr>
          <a:xfrm rot="16200000">
            <a:off x="10284241" y="2027706"/>
            <a:ext cx="0" cy="288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0" name="Conector Reto 99"/>
          <p:cNvCxnSpPr/>
          <p:nvPr/>
        </p:nvCxnSpPr>
        <p:spPr>
          <a:xfrm flipH="1">
            <a:off x="6303010" y="4926330"/>
            <a:ext cx="38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1" name="Caixa de Texto 100"/>
              <p:cNvSpPr txBox="1"/>
              <p:nvPr/>
            </p:nvSpPr>
            <p:spPr>
              <a:xfrm>
                <a:off x="8829040" y="4276725"/>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101" name="Caixa de Texto 100"/>
              <p:cNvSpPr txBox="1">
                <a:spLocks noRot="1" noChangeAspect="1" noMove="1" noResize="1" noEditPoints="1" noAdjustHandles="1" noChangeArrowheads="1" noChangeShapeType="1" noTextEdit="1"/>
              </p:cNvSpPr>
              <p:nvPr/>
            </p:nvSpPr>
            <p:spPr>
              <a:xfrm>
                <a:off x="8829040" y="4276725"/>
                <a:ext cx="1219835" cy="521970"/>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02" name="Grupo 101"/>
          <p:cNvGrpSpPr/>
          <p:nvPr/>
        </p:nvGrpSpPr>
        <p:grpSpPr>
          <a:xfrm rot="5400000" flipH="1">
            <a:off x="6288341" y="3712681"/>
            <a:ext cx="2160000" cy="216000"/>
            <a:chOff x="3836931" y="3524056"/>
            <a:chExt cx="2160210" cy="255373"/>
          </a:xfrm>
        </p:grpSpPr>
        <p:cxnSp>
          <p:nvCxnSpPr>
            <p:cNvPr id="103" name="Conector Reto 79"/>
            <p:cNvCxnSpPr/>
            <p:nvPr/>
          </p:nvCxnSpPr>
          <p:spPr>
            <a:xfrm flipV="1">
              <a:off x="3836931" y="3639776"/>
              <a:ext cx="216021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4" name="Retângulo 103"/>
            <p:cNvSpPr/>
            <p:nvPr/>
          </p:nvSpPr>
          <p:spPr>
            <a:xfrm>
              <a:off x="4343232"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05" name="Caixa de Texto 104"/>
              <p:cNvSpPr txBox="1"/>
              <p:nvPr/>
            </p:nvSpPr>
            <p:spPr>
              <a:xfrm>
                <a:off x="6630670" y="3918585"/>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5" name="Caixa de Texto 104"/>
              <p:cNvSpPr txBox="1">
                <a:spLocks noRot="1" noChangeAspect="1" noMove="1" noResize="1" noEditPoints="1" noAdjustHandles="1" noChangeArrowheads="1" noChangeShapeType="1" noTextEdit="1"/>
              </p:cNvSpPr>
              <p:nvPr/>
            </p:nvSpPr>
            <p:spPr>
              <a:xfrm>
                <a:off x="6630670" y="3918585"/>
                <a:ext cx="6299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06" name="Grupo 105"/>
          <p:cNvGrpSpPr/>
          <p:nvPr/>
        </p:nvGrpSpPr>
        <p:grpSpPr>
          <a:xfrm rot="5400000" flipH="1">
            <a:off x="9477535" y="4073404"/>
            <a:ext cx="1404000" cy="234950"/>
            <a:chOff x="4143847" y="3524056"/>
            <a:chExt cx="1404137" cy="255373"/>
          </a:xfrm>
        </p:grpSpPr>
        <p:cxnSp>
          <p:nvCxnSpPr>
            <p:cNvPr id="107"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8" name="Retângulo 10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9" name="Grupo 108"/>
          <p:cNvGrpSpPr/>
          <p:nvPr/>
        </p:nvGrpSpPr>
        <p:grpSpPr>
          <a:xfrm flipH="1">
            <a:off x="7063909" y="3347599"/>
            <a:ext cx="1908000" cy="234950"/>
            <a:chOff x="3929377" y="3524056"/>
            <a:chExt cx="1908186" cy="255373"/>
          </a:xfrm>
        </p:grpSpPr>
        <p:cxnSp>
          <p:nvCxnSpPr>
            <p:cNvPr id="110" name="Conector Reto 79"/>
            <p:cNvCxnSpPr/>
            <p:nvPr/>
          </p:nvCxnSpPr>
          <p:spPr>
            <a:xfrm flipV="1">
              <a:off x="3929377" y="3645076"/>
              <a:ext cx="1908186"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1" name="Retângulo 11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2" name="Conector Reto 69"/>
          <p:cNvCxnSpPr/>
          <p:nvPr/>
        </p:nvCxnSpPr>
        <p:spPr>
          <a:xfrm flipV="1">
            <a:off x="6144260" y="404812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Conector Reto 73"/>
          <p:cNvCxnSpPr/>
          <p:nvPr/>
        </p:nvCxnSpPr>
        <p:spPr>
          <a:xfrm>
            <a:off x="6334760" y="3459480"/>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76"/>
          <p:cNvCxnSpPr/>
          <p:nvPr/>
        </p:nvCxnSpPr>
        <p:spPr>
          <a:xfrm>
            <a:off x="6320155" y="4048125"/>
            <a:ext cx="0" cy="90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5720080" y="3962400"/>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p</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117" name="Conector Reto 69"/>
          <p:cNvCxnSpPr/>
          <p:nvPr/>
        </p:nvCxnSpPr>
        <p:spPr>
          <a:xfrm flipV="1">
            <a:off x="6144260" y="396240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Forma livre 117"/>
          <p:cNvSpPr/>
          <p:nvPr/>
        </p:nvSpPr>
        <p:spPr>
          <a:xfrm>
            <a:off x="7378700" y="3597275"/>
            <a:ext cx="285750" cy="1176655"/>
          </a:xfrm>
          <a:custGeom>
            <a:avLst/>
            <a:gdLst>
              <a:gd name="connisteX0" fmla="*/ 0 w 437591"/>
              <a:gd name="connsiteY0" fmla="*/ 1176655 h 1176655"/>
              <a:gd name="connisteX1" fmla="*/ 256540 w 437591"/>
              <a:gd name="connsiteY1" fmla="*/ 995680 h 1176655"/>
              <a:gd name="connisteX2" fmla="*/ 437515 w 437591"/>
              <a:gd name="connsiteY2" fmla="*/ 528320 h 1176655"/>
              <a:gd name="connisteX3" fmla="*/ 241300 w 437591"/>
              <a:gd name="connsiteY3" fmla="*/ 120650 h 1176655"/>
              <a:gd name="connisteX4" fmla="*/ 75565 w 437591"/>
              <a:gd name="connsiteY4" fmla="*/ 0 h 11766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37591" h="1176655">
                <a:moveTo>
                  <a:pt x="0" y="1176655"/>
                </a:moveTo>
                <a:cubicBezTo>
                  <a:pt x="47625" y="1149985"/>
                  <a:pt x="168910" y="1125220"/>
                  <a:pt x="256540" y="995680"/>
                </a:cubicBezTo>
                <a:cubicBezTo>
                  <a:pt x="344170" y="866140"/>
                  <a:pt x="440690" y="703580"/>
                  <a:pt x="437515" y="528320"/>
                </a:cubicBezTo>
                <a:cubicBezTo>
                  <a:pt x="434340" y="353060"/>
                  <a:pt x="313690" y="226060"/>
                  <a:pt x="241300" y="120650"/>
                </a:cubicBezTo>
                <a:cubicBezTo>
                  <a:pt x="168910" y="15240"/>
                  <a:pt x="104775" y="15875"/>
                  <a:pt x="75565" y="0"/>
                </a:cubicBezTo>
              </a:path>
            </a:pathLst>
          </a:custGeom>
          <a:noFill/>
          <a:ln w="1587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19" name="Caixa de Texto 118"/>
              <p:cNvSpPr txBox="1"/>
              <p:nvPr/>
            </p:nvSpPr>
            <p:spPr>
              <a:xfrm>
                <a:off x="7907020" y="2758440"/>
                <a:ext cx="622300" cy="60388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𝜇</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9" name="Caixa de Texto 118"/>
              <p:cNvSpPr txBox="1">
                <a:spLocks noRot="1" noChangeAspect="1" noMove="1" noResize="1" noEditPoints="1" noAdjustHandles="1" noChangeArrowheads="1" noChangeShapeType="1" noTextEdit="1"/>
              </p:cNvSpPr>
              <p:nvPr/>
            </p:nvSpPr>
            <p:spPr>
              <a:xfrm>
                <a:off x="7907020" y="2758440"/>
                <a:ext cx="622300" cy="603885"/>
              </a:xfrm>
              <a:prstGeom prst="rect">
                <a:avLst/>
              </a:prstGeom>
              <a:blipFill rotWithShape="1">
                <a:blip r:embed="rId3"/>
                <a:stretch>
                  <a:fillRect r="-102"/>
                </a:stretch>
              </a:blipFill>
            </p:spPr>
            <p:txBody>
              <a:bodyPr/>
              <a:lstStyle/>
              <a:p>
                <a:r>
                  <a:rPr lang="pt-BR" altLang="en-US">
                    <a:noFill/>
                  </a:rPr>
                  <a:t> </a:t>
                </a:r>
              </a:p>
            </p:txBody>
          </p:sp>
        </mc:Fallback>
      </mc:AlternateContent>
      <p:sp>
        <p:nvSpPr>
          <p:cNvPr id="121" name="Caixa de Texto 23"/>
          <p:cNvSpPr txBox="1"/>
          <p:nvPr/>
        </p:nvSpPr>
        <p:spPr>
          <a:xfrm>
            <a:off x="10888497" y="2716791"/>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4" name="Caixa de Texto 23"/>
          <p:cNvSpPr txBox="1"/>
          <p:nvPr/>
        </p:nvSpPr>
        <p:spPr>
          <a:xfrm>
            <a:off x="4103358" y="353123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grpSp>
        <p:nvGrpSpPr>
          <p:cNvPr id="125" name="Grupo 124"/>
          <p:cNvGrpSpPr/>
          <p:nvPr/>
        </p:nvGrpSpPr>
        <p:grpSpPr>
          <a:xfrm rot="16200000">
            <a:off x="7918450" y="1971675"/>
            <a:ext cx="416560" cy="1487805"/>
            <a:chOff x="3114" y="6151"/>
            <a:chExt cx="656" cy="2343"/>
          </a:xfrm>
        </p:grpSpPr>
        <p:cxnSp>
          <p:nvCxnSpPr>
            <p:cNvPr id="126" name="Conector Reto 69"/>
            <p:cNvCxnSpPr/>
            <p:nvPr/>
          </p:nvCxnSpPr>
          <p:spPr>
            <a:xfrm flipV="1">
              <a:off x="3114" y="7078"/>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Conector Reto 126"/>
            <p:cNvCxnSpPr/>
            <p:nvPr/>
          </p:nvCxnSpPr>
          <p:spPr>
            <a:xfrm>
              <a:off x="3414" y="6151"/>
              <a:ext cx="0" cy="79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Conector Reto 76"/>
            <p:cNvCxnSpPr/>
            <p:nvPr/>
          </p:nvCxnSpPr>
          <p:spPr>
            <a:xfrm>
              <a:off x="3414" y="7078"/>
              <a:ext cx="0" cy="141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Conector Reto 69"/>
            <p:cNvCxnSpPr/>
            <p:nvPr/>
          </p:nvCxnSpPr>
          <p:spPr>
            <a:xfrm flipV="1">
              <a:off x="3114" y="6969"/>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0" name="Retângulo 129"/>
          <p:cNvSpPr/>
          <p:nvPr/>
        </p:nvSpPr>
        <p:spPr>
          <a:xfrm flipH="1">
            <a:off x="5385435" y="336232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2" name="Retângulo 131"/>
          <p:cNvSpPr/>
          <p:nvPr/>
        </p:nvSpPr>
        <p:spPr>
          <a:xfrm flipH="1">
            <a:off x="10987405" y="3347720"/>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3" name="Retângulo 132"/>
          <p:cNvSpPr/>
          <p:nvPr/>
        </p:nvSpPr>
        <p:spPr>
          <a:xfrm rot="5400000" flipH="1">
            <a:off x="7664351" y="5432069"/>
            <a:ext cx="476050" cy="21600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134" name="Caixa de Texto 133"/>
              <p:cNvSpPr txBox="1"/>
              <p:nvPr/>
            </p:nvSpPr>
            <p:spPr>
              <a:xfrm>
                <a:off x="5294630" y="352171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𝑏</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4" name="Caixa de Texto 133"/>
              <p:cNvSpPr txBox="1">
                <a:spLocks noRot="1" noChangeAspect="1" noMove="1" noResize="1" noEditPoints="1" noAdjustHandles="1" noChangeArrowheads="1" noChangeShapeType="1" noTextEdit="1"/>
              </p:cNvSpPr>
              <p:nvPr/>
            </p:nvSpPr>
            <p:spPr>
              <a:xfrm>
                <a:off x="5294630" y="3521710"/>
                <a:ext cx="629920" cy="58356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5" name="Caixa de Texto 134"/>
              <p:cNvSpPr txBox="1"/>
              <p:nvPr/>
            </p:nvSpPr>
            <p:spPr>
              <a:xfrm>
                <a:off x="10987405" y="349504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𝑐</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5" name="Caixa de Texto 134"/>
              <p:cNvSpPr txBox="1">
                <a:spLocks noRot="1" noChangeAspect="1" noMove="1" noResize="1" noEditPoints="1" noAdjustHandles="1" noChangeArrowheads="1" noChangeShapeType="1" noTextEdit="1"/>
              </p:cNvSpPr>
              <p:nvPr/>
            </p:nvSpPr>
            <p:spPr>
              <a:xfrm>
                <a:off x="10987405" y="3495040"/>
                <a:ext cx="6299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6" name="Caixa de Texto 135"/>
              <p:cNvSpPr txBox="1"/>
              <p:nvPr/>
            </p:nvSpPr>
            <p:spPr>
              <a:xfrm>
                <a:off x="7034530" y="519430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𝑒𝑥</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6" name="Caixa de Texto 135"/>
              <p:cNvSpPr txBox="1">
                <a:spLocks noRot="1" noChangeAspect="1" noMove="1" noResize="1" noEditPoints="1" noAdjustHandles="1" noChangeArrowheads="1" noChangeShapeType="1" noTextEdit="1"/>
              </p:cNvSpPr>
              <p:nvPr/>
            </p:nvSpPr>
            <p:spPr>
              <a:xfrm>
                <a:off x="7034530" y="5194300"/>
                <a:ext cx="629920" cy="583565"/>
              </a:xfrm>
              <a:prstGeom prst="rect">
                <a:avLst/>
              </a:prstGeom>
              <a:blipFill rotWithShape="1">
                <a:blip r:embed="rId6"/>
                <a:stretch>
                  <a:fillRect r="-302"/>
                </a:stretch>
              </a:blipFill>
            </p:spPr>
            <p:txBody>
              <a:bodyPr/>
              <a:lstStyle/>
              <a:p>
                <a:r>
                  <a:rPr lang="pt-BR" altLang="en-US">
                    <a:noFill/>
                  </a:rPr>
                  <a:t> </a:t>
                </a:r>
              </a:p>
            </p:txBody>
          </p:sp>
        </mc:Fallback>
      </mc:AlternateContent>
      <p:cxnSp>
        <p:nvCxnSpPr>
          <p:cNvPr id="137" name="Conector Reto 69"/>
          <p:cNvCxnSpPr/>
          <p:nvPr/>
        </p:nvCxnSpPr>
        <p:spPr>
          <a:xfrm flipV="1">
            <a:off x="10405110" y="406590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Conector Reto 73"/>
          <p:cNvCxnSpPr/>
          <p:nvPr/>
        </p:nvCxnSpPr>
        <p:spPr>
          <a:xfrm>
            <a:off x="10595610" y="3477260"/>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Conector Reto 76"/>
          <p:cNvCxnSpPr/>
          <p:nvPr/>
        </p:nvCxnSpPr>
        <p:spPr>
          <a:xfrm>
            <a:off x="10595610" y="4065905"/>
            <a:ext cx="0" cy="126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Conector Reto 69"/>
          <p:cNvCxnSpPr/>
          <p:nvPr/>
        </p:nvCxnSpPr>
        <p:spPr>
          <a:xfrm flipV="1">
            <a:off x="10405110" y="398018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Conector Reto 151"/>
          <p:cNvCxnSpPr/>
          <p:nvPr/>
        </p:nvCxnSpPr>
        <p:spPr>
          <a:xfrm>
            <a:off x="10468970" y="532565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3" name="Caixa de Texto 23"/>
          <p:cNvSpPr txBox="1"/>
          <p:nvPr/>
        </p:nvSpPr>
        <p:spPr>
          <a:xfrm>
            <a:off x="10595610" y="4065905"/>
            <a:ext cx="8674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CS </a:t>
            </a:r>
            <a:endParaRPr lang="pt-BR" altLang="en-US" sz="2800" dirty="0">
              <a:latin typeface="Comic Sans MS" panose="030F0702030302020204" pitchFamily="66" charset="0"/>
              <a:cs typeface="Comic Sans MS" panose="030F0702030302020204" pitchFamily="66" charset="0"/>
            </a:endParaRPr>
          </a:p>
        </p:txBody>
      </p:sp>
      <p:cxnSp>
        <p:nvCxnSpPr>
          <p:cNvPr id="161" name="Conector Reto 37"/>
          <p:cNvCxnSpPr/>
          <p:nvPr/>
        </p:nvCxnSpPr>
        <p:spPr>
          <a:xfrm>
            <a:off x="4532699" y="49178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74"/>
          <p:cNvCxnSpPr/>
          <p:nvPr/>
        </p:nvCxnSpPr>
        <p:spPr>
          <a:xfrm>
            <a:off x="4710350" y="438425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63" name="Conector Reto 162"/>
          <p:cNvCxnSpPr/>
          <p:nvPr/>
        </p:nvCxnSpPr>
        <p:spPr>
          <a:xfrm flipV="1">
            <a:off x="4699671" y="346174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64" name="Grupo 163"/>
          <p:cNvGrpSpPr/>
          <p:nvPr/>
        </p:nvGrpSpPr>
        <p:grpSpPr>
          <a:xfrm>
            <a:off x="4516537" y="3831913"/>
            <a:ext cx="387626" cy="552342"/>
            <a:chOff x="7555792" y="2647951"/>
            <a:chExt cx="387626" cy="552342"/>
          </a:xfrm>
          <a:solidFill>
            <a:srgbClr val="00B0F0">
              <a:alpha val="97000"/>
            </a:srgbClr>
          </a:solidFill>
        </p:grpSpPr>
        <p:sp>
          <p:nvSpPr>
            <p:cNvPr id="165" name="Elipse 164"/>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66" name="Conector de Seta Reta 59"/>
            <p:cNvCxnSpPr/>
            <p:nvPr/>
          </p:nvCxnSpPr>
          <p:spPr>
            <a:xfrm flipH="1">
              <a:off x="7743922" y="2740305"/>
              <a:ext cx="0" cy="363994"/>
            </a:xfrm>
            <a:prstGeom prst="straightConnector1">
              <a:avLst/>
            </a:prstGeom>
            <a:grpFill/>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grpSp>
      <p:cxnSp>
        <p:nvCxnSpPr>
          <p:cNvPr id="167" name="Conector Reto 37"/>
          <p:cNvCxnSpPr/>
          <p:nvPr/>
        </p:nvCxnSpPr>
        <p:spPr>
          <a:xfrm>
            <a:off x="7755324" y="61885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rot="16200000" flipH="1" flipV="1">
            <a:off x="10355805" y="4820602"/>
            <a:ext cx="273621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169" name="Conector Reto 49"/>
          <p:cNvCxnSpPr/>
          <p:nvPr/>
        </p:nvCxnSpPr>
        <p:spPr>
          <a:xfrm>
            <a:off x="4699735" y="3467852"/>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0" name="Caixa de Texto 23"/>
          <p:cNvSpPr txBox="1"/>
          <p:nvPr/>
        </p:nvSpPr>
        <p:spPr>
          <a:xfrm>
            <a:off x="7664450" y="1985645"/>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m</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171" name="Conector Reto 37"/>
          <p:cNvCxnSpPr/>
          <p:nvPr/>
        </p:nvCxnSpPr>
        <p:spPr>
          <a:xfrm>
            <a:off x="11568499" y="61885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72" name="Caixa de Texto 171"/>
              <p:cNvSpPr txBox="1"/>
              <p:nvPr/>
            </p:nvSpPr>
            <p:spPr>
              <a:xfrm>
                <a:off x="9340215" y="3582670"/>
                <a:ext cx="956945"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72" name="Caixa de Texto 171"/>
              <p:cNvSpPr txBox="1">
                <a:spLocks noRot="1" noChangeAspect="1" noMove="1" noResize="1" noEditPoints="1" noAdjustHandles="1" noChangeArrowheads="1" noChangeShapeType="1" noTextEdit="1"/>
              </p:cNvSpPr>
              <p:nvPr/>
            </p:nvSpPr>
            <p:spPr>
              <a:xfrm>
                <a:off x="9340215" y="3582670"/>
                <a:ext cx="956945" cy="583565"/>
              </a:xfrm>
              <a:prstGeom prst="rect">
                <a:avLst/>
              </a:prstGeom>
              <a:blipFill rotWithShape="1">
                <a:blip r:embed="rId7"/>
                <a:stretch>
                  <a:fillRect/>
                </a:stretch>
              </a:blipFill>
            </p:spPr>
            <p:txBody>
              <a:bodyPr/>
              <a:lstStyle/>
              <a:p>
                <a:r>
                  <a:rPr lang="pt-BR" altLang="en-US">
                    <a:noFill/>
                  </a:rPr>
                  <a:t> </a:t>
                </a:r>
              </a:p>
            </p:txBody>
          </p:sp>
        </mc:Fallback>
      </mc:AlternateContent>
      <p:sp>
        <p:nvSpPr>
          <p:cNvPr id="4" name="Caixa de Texto 23"/>
          <p:cNvSpPr txBox="1"/>
          <p:nvPr/>
        </p:nvSpPr>
        <p:spPr>
          <a:xfrm>
            <a:off x="230505" y="5869940"/>
            <a:ext cx="199834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r>
              <a:rPr lang="pt-BR" altLang="en-US" sz="2800" dirty="0">
                <a:latin typeface="Comic Sans MS" panose="030F0702030302020204" pitchFamily="66" charset="0"/>
                <a:cs typeface="Comic Sans MS" panose="030F0702030302020204" pitchFamily="66" charset="0"/>
              </a:rPr>
              <a:t> = I</a:t>
            </a:r>
            <a:r>
              <a:rPr lang="pt-BR" altLang="en-US" sz="2800" baseline="-25000" dirty="0">
                <a:latin typeface="Comic Sans MS" panose="030F0702030302020204" pitchFamily="66" charset="0"/>
                <a:cs typeface="Comic Sans MS" panose="030F0702030302020204" pitchFamily="66" charset="0"/>
              </a:rPr>
              <a:t>B0</a:t>
            </a: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5" name="Conector Reto 37"/>
          <p:cNvCxnSpPr/>
          <p:nvPr/>
        </p:nvCxnSpPr>
        <p:spPr>
          <a:xfrm>
            <a:off x="494099" y="565321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upo 5"/>
          <p:cNvGrpSpPr/>
          <p:nvPr/>
        </p:nvGrpSpPr>
        <p:grpSpPr>
          <a:xfrm rot="5400000">
            <a:off x="444741" y="3612737"/>
            <a:ext cx="2125197" cy="748570"/>
            <a:chOff x="8269252" y="2524505"/>
            <a:chExt cx="2125197" cy="748570"/>
          </a:xfrm>
        </p:grpSpPr>
        <p:cxnSp>
          <p:nvCxnSpPr>
            <p:cNvPr id="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269252" y="2532720"/>
              <a:ext cx="828000"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14" name="Conector Reto 79"/>
          <p:cNvCxnSpPr/>
          <p:nvPr/>
        </p:nvCxnSpPr>
        <p:spPr>
          <a:xfrm rot="5400000" flipH="1" flipV="1">
            <a:off x="1307947" y="5122698"/>
            <a:ext cx="1116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 name="Caixa de Texto 23"/>
          <p:cNvSpPr txBox="1"/>
          <p:nvPr/>
        </p:nvSpPr>
        <p:spPr>
          <a:xfrm>
            <a:off x="1701265" y="378281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16" name="Conector Reto 74"/>
          <p:cNvCxnSpPr/>
          <p:nvPr/>
        </p:nvCxnSpPr>
        <p:spPr>
          <a:xfrm>
            <a:off x="671750" y="511958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flipV="1">
            <a:off x="661071" y="419707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8" name="Grupo 17"/>
          <p:cNvGrpSpPr/>
          <p:nvPr/>
        </p:nvGrpSpPr>
        <p:grpSpPr>
          <a:xfrm>
            <a:off x="477937" y="4567243"/>
            <a:ext cx="387626" cy="552342"/>
            <a:chOff x="7555792" y="2647951"/>
            <a:chExt cx="387626" cy="552342"/>
          </a:xfrm>
          <a:solidFill>
            <a:srgbClr val="00B0F0">
              <a:alpha val="97000"/>
            </a:srgbClr>
          </a:solidFill>
        </p:grpSpPr>
        <p:sp>
          <p:nvSpPr>
            <p:cNvPr id="19" name="Elipse 1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0" name="Conector de Seta Reta 59"/>
            <p:cNvCxnSpPr/>
            <p:nvPr/>
          </p:nvCxnSpPr>
          <p:spPr>
            <a:xfrm flipH="1">
              <a:off x="7758527" y="2740305"/>
              <a:ext cx="0" cy="363994"/>
            </a:xfrm>
            <a:prstGeom prst="straightConnector1">
              <a:avLst/>
            </a:prstGeom>
            <a:grpFill/>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grpSp>
      <p:cxnSp>
        <p:nvCxnSpPr>
          <p:cNvPr id="21" name="Conector Reto 49"/>
          <p:cNvCxnSpPr/>
          <p:nvPr/>
        </p:nvCxnSpPr>
        <p:spPr>
          <a:xfrm>
            <a:off x="635100" y="4179687"/>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 name="Grupo 21"/>
          <p:cNvGrpSpPr/>
          <p:nvPr/>
        </p:nvGrpSpPr>
        <p:grpSpPr>
          <a:xfrm rot="16200000" flipH="1" flipV="1">
            <a:off x="2272679" y="4042424"/>
            <a:ext cx="2736215" cy="485746"/>
            <a:chOff x="12351" y="4274"/>
            <a:chExt cx="4309" cy="801"/>
          </a:xfrm>
        </p:grpSpPr>
        <p:cxnSp>
          <p:nvCxnSpPr>
            <p:cNvPr id="23" name="Conector Reto 22"/>
            <p:cNvCxnSpPr/>
            <p:nvPr/>
          </p:nvCxnSpPr>
          <p:spPr>
            <a:xfrm>
              <a:off x="12351" y="4693"/>
              <a:ext cx="4309"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24" name="Elipse 23"/>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25" name="Conector Reto 24"/>
          <p:cNvCxnSpPr/>
          <p:nvPr/>
        </p:nvCxnSpPr>
        <p:spPr>
          <a:xfrm>
            <a:off x="1709420" y="569341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CaixaDeTexto 47"/>
          <p:cNvSpPr txBox="1"/>
          <p:nvPr/>
        </p:nvSpPr>
        <p:spPr>
          <a:xfrm>
            <a:off x="2959100" y="4442460"/>
            <a:ext cx="838835" cy="460375"/>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sp>
        <p:nvSpPr>
          <p:cNvPr id="31" name="Caixa de Texto 23"/>
          <p:cNvSpPr txBox="1"/>
          <p:nvPr/>
        </p:nvSpPr>
        <p:spPr>
          <a:xfrm>
            <a:off x="3229610" y="482346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32" name="Conector Reto 31"/>
          <p:cNvCxnSpPr/>
          <p:nvPr/>
        </p:nvCxnSpPr>
        <p:spPr>
          <a:xfrm>
            <a:off x="3461385" y="567880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1866365" y="2917307"/>
            <a:ext cx="176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de Seta Reta 59"/>
          <p:cNvCxnSpPr/>
          <p:nvPr/>
        </p:nvCxnSpPr>
        <p:spPr>
          <a:xfrm rot="16200000" flipH="1">
            <a:off x="2737437" y="2864452"/>
            <a:ext cx="0" cy="363994"/>
          </a:xfrm>
          <a:prstGeom prst="straightConnector1">
            <a:avLst/>
          </a:prstGeom>
          <a:solidFill>
            <a:srgbClr val="00B0F0">
              <a:alpha val="97000"/>
            </a:srgbClr>
          </a:solidFill>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sp>
        <p:nvSpPr>
          <p:cNvPr id="39" name="Caixa de Texto 23"/>
          <p:cNvSpPr txBox="1"/>
          <p:nvPr/>
        </p:nvSpPr>
        <p:spPr>
          <a:xfrm>
            <a:off x="1763395" y="3135630"/>
            <a:ext cx="198310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 </a:t>
            </a:r>
            <a:r>
              <a:rPr lang="pt-BR" altLang="en-US" sz="2800" dirty="0">
                <a:latin typeface="Comic Sans MS" panose="030F0702030302020204" pitchFamily="66" charset="0"/>
                <a:cs typeface="Comic Sans MS" panose="030F0702030302020204" pitchFamily="66" charset="0"/>
              </a:rPr>
              <a:t>= I</a:t>
            </a:r>
            <a:r>
              <a:rPr lang="pt-BR" altLang="en-US" sz="2800" baseline="-25000" dirty="0">
                <a:latin typeface="Comic Sans MS" panose="030F0702030302020204" pitchFamily="66" charset="0"/>
                <a:cs typeface="Comic Sans MS" panose="030F0702030302020204" pitchFamily="66" charset="0"/>
              </a:rPr>
              <a:t>C0</a:t>
            </a:r>
            <a:r>
              <a:rPr lang="pt-BR" altLang="en-US" sz="2800" dirty="0">
                <a:latin typeface="Comic Sans MS" panose="030F0702030302020204" pitchFamily="66" charset="0"/>
                <a:cs typeface="Comic Sans MS" panose="030F0702030302020204" pitchFamily="66" charset="0"/>
              </a:rPr>
              <a:t>+ 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742045" y="6356350"/>
            <a:ext cx="2743200" cy="365125"/>
          </a:xfrm>
        </p:spPr>
        <p:txBody>
          <a:bodyPr/>
          <a:lstStyle/>
          <a:p>
            <a:fld id="{74F297BB-B745-4CAB-BE1D-CE4C89382949}" type="slidenum">
              <a:rPr lang="pt-BR" smtClean="0"/>
            </a:fld>
            <a:endParaRPr lang="pt-BR"/>
          </a:p>
        </p:txBody>
      </p:sp>
      <p:sp>
        <p:nvSpPr>
          <p:cNvPr id="47" name="CaixaDeTexto 45"/>
          <p:cNvSpPr txBox="1"/>
          <p:nvPr/>
        </p:nvSpPr>
        <p:spPr>
          <a:xfrm>
            <a:off x="351790" y="431800"/>
            <a:ext cx="11240770"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a:solidFill>
                  <a:srgbClr val="C00000"/>
                </a:solidFill>
                <a:latin typeface="Comic Sans MS" panose="030F0702030302020204" pitchFamily="66" charset="0"/>
                <a:cs typeface="Comic Sans MS" panose="030F0702030302020204" pitchFamily="66" charset="0"/>
              </a:rPr>
              <a:t>Exemplo de aplicação do modelo completo</a:t>
            </a:r>
            <a:endParaRPr lang="pt-BR" altLang="en-US" sz="2800" b="1" dirty="0">
              <a:solidFill>
                <a:srgbClr val="C00000"/>
              </a:solidFill>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o ganho de corrente transistor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4" name="Conector Reto 74"/>
          <p:cNvCxnSpPr/>
          <p:nvPr/>
        </p:nvCxnSpPr>
        <p:spPr>
          <a:xfrm>
            <a:off x="8862615" y="438616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H="1">
            <a:off x="7913991" y="4892503"/>
            <a:ext cx="0" cy="1296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8851936" y="2733397"/>
            <a:ext cx="0" cy="223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2" name="Grupo 61"/>
          <p:cNvGrpSpPr/>
          <p:nvPr/>
        </p:nvGrpSpPr>
        <p:grpSpPr>
          <a:xfrm>
            <a:off x="8668802" y="3833818"/>
            <a:ext cx="387626" cy="552342"/>
            <a:chOff x="7555792" y="2647951"/>
            <a:chExt cx="387626" cy="552342"/>
          </a:xfrm>
          <a:solidFill>
            <a:srgbClr val="00B0F0">
              <a:alpha val="97000"/>
            </a:srgbClr>
          </a:solidFill>
        </p:grpSpPr>
        <p:sp>
          <p:nvSpPr>
            <p:cNvPr id="68" name="Elipse 6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9"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1" name="Conector Reto 70"/>
          <p:cNvCxnSpPr/>
          <p:nvPr/>
        </p:nvCxnSpPr>
        <p:spPr>
          <a:xfrm rot="5400000" flipH="1">
            <a:off x="6001874" y="2367430"/>
            <a:ext cx="0" cy="2196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2" name="Conector de Seta Reta 18"/>
          <p:cNvCxnSpPr/>
          <p:nvPr/>
        </p:nvCxnSpPr>
        <p:spPr>
          <a:xfrm rot="5400000" flipH="1">
            <a:off x="11225239" y="296834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7497388" y="3802228"/>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96" name="Caixa de Texto 23"/>
          <p:cNvSpPr txBox="1"/>
          <p:nvPr/>
        </p:nvSpPr>
        <p:spPr>
          <a:xfrm>
            <a:off x="11463969" y="352501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97" name="Caixa de Texto 23"/>
          <p:cNvSpPr txBox="1"/>
          <p:nvPr/>
        </p:nvSpPr>
        <p:spPr>
          <a:xfrm>
            <a:off x="7995948" y="586868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98" name="Caixa de Texto 23"/>
          <p:cNvSpPr txBox="1"/>
          <p:nvPr/>
        </p:nvSpPr>
        <p:spPr>
          <a:xfrm>
            <a:off x="4665246" y="358236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99" name="Conector Reto 98"/>
          <p:cNvCxnSpPr/>
          <p:nvPr/>
        </p:nvCxnSpPr>
        <p:spPr>
          <a:xfrm rot="16200000">
            <a:off x="10284241" y="2027706"/>
            <a:ext cx="0" cy="288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0" name="Conector Reto 99"/>
          <p:cNvCxnSpPr/>
          <p:nvPr/>
        </p:nvCxnSpPr>
        <p:spPr>
          <a:xfrm flipH="1">
            <a:off x="6303010" y="4926330"/>
            <a:ext cx="38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1" name="Caixa de Texto 100"/>
              <p:cNvSpPr txBox="1"/>
              <p:nvPr/>
            </p:nvSpPr>
            <p:spPr>
              <a:xfrm>
                <a:off x="8829040" y="4276725"/>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101" name="Caixa de Texto 100"/>
              <p:cNvSpPr txBox="1">
                <a:spLocks noRot="1" noChangeAspect="1" noMove="1" noResize="1" noEditPoints="1" noAdjustHandles="1" noChangeArrowheads="1" noChangeShapeType="1" noTextEdit="1"/>
              </p:cNvSpPr>
              <p:nvPr/>
            </p:nvSpPr>
            <p:spPr>
              <a:xfrm>
                <a:off x="8829040" y="4276725"/>
                <a:ext cx="1219835" cy="521970"/>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02" name="Grupo 101"/>
          <p:cNvGrpSpPr/>
          <p:nvPr/>
        </p:nvGrpSpPr>
        <p:grpSpPr>
          <a:xfrm rot="5400000" flipH="1">
            <a:off x="6288341" y="3712681"/>
            <a:ext cx="2160000" cy="216000"/>
            <a:chOff x="3836931" y="3524056"/>
            <a:chExt cx="2160210" cy="255373"/>
          </a:xfrm>
        </p:grpSpPr>
        <p:cxnSp>
          <p:nvCxnSpPr>
            <p:cNvPr id="103" name="Conector Reto 79"/>
            <p:cNvCxnSpPr/>
            <p:nvPr/>
          </p:nvCxnSpPr>
          <p:spPr>
            <a:xfrm flipV="1">
              <a:off x="3836931" y="3639776"/>
              <a:ext cx="216021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4" name="Retângulo 103"/>
            <p:cNvSpPr/>
            <p:nvPr/>
          </p:nvSpPr>
          <p:spPr>
            <a:xfrm>
              <a:off x="4343232"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05" name="Caixa de Texto 104"/>
              <p:cNvSpPr txBox="1"/>
              <p:nvPr/>
            </p:nvSpPr>
            <p:spPr>
              <a:xfrm>
                <a:off x="6630670" y="3918585"/>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5" name="Caixa de Texto 104"/>
              <p:cNvSpPr txBox="1">
                <a:spLocks noRot="1" noChangeAspect="1" noMove="1" noResize="1" noEditPoints="1" noAdjustHandles="1" noChangeArrowheads="1" noChangeShapeType="1" noTextEdit="1"/>
              </p:cNvSpPr>
              <p:nvPr/>
            </p:nvSpPr>
            <p:spPr>
              <a:xfrm>
                <a:off x="6630670" y="3918585"/>
                <a:ext cx="6299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06" name="Grupo 105"/>
          <p:cNvGrpSpPr/>
          <p:nvPr/>
        </p:nvGrpSpPr>
        <p:grpSpPr>
          <a:xfrm rot="5400000" flipH="1">
            <a:off x="9477535" y="4073404"/>
            <a:ext cx="1404000" cy="234950"/>
            <a:chOff x="4143847" y="3524056"/>
            <a:chExt cx="1404137" cy="255373"/>
          </a:xfrm>
        </p:grpSpPr>
        <p:cxnSp>
          <p:nvCxnSpPr>
            <p:cNvPr id="107"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8" name="Retângulo 10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9" name="Grupo 108"/>
          <p:cNvGrpSpPr/>
          <p:nvPr/>
        </p:nvGrpSpPr>
        <p:grpSpPr>
          <a:xfrm flipH="1">
            <a:off x="7063909" y="3347599"/>
            <a:ext cx="1908000" cy="234950"/>
            <a:chOff x="3929377" y="3524056"/>
            <a:chExt cx="1908186" cy="255373"/>
          </a:xfrm>
        </p:grpSpPr>
        <p:cxnSp>
          <p:nvCxnSpPr>
            <p:cNvPr id="110" name="Conector Reto 79"/>
            <p:cNvCxnSpPr/>
            <p:nvPr/>
          </p:nvCxnSpPr>
          <p:spPr>
            <a:xfrm flipV="1">
              <a:off x="3929377" y="3645076"/>
              <a:ext cx="1908186"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1" name="Retângulo 11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2" name="Conector Reto 69"/>
          <p:cNvCxnSpPr/>
          <p:nvPr/>
        </p:nvCxnSpPr>
        <p:spPr>
          <a:xfrm flipV="1">
            <a:off x="6144260" y="404812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Conector Reto 73"/>
          <p:cNvCxnSpPr/>
          <p:nvPr/>
        </p:nvCxnSpPr>
        <p:spPr>
          <a:xfrm>
            <a:off x="6334760" y="3459480"/>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76"/>
          <p:cNvCxnSpPr/>
          <p:nvPr/>
        </p:nvCxnSpPr>
        <p:spPr>
          <a:xfrm>
            <a:off x="6320155" y="4048125"/>
            <a:ext cx="0" cy="90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5720080" y="3962400"/>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p</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117" name="Conector Reto 69"/>
          <p:cNvCxnSpPr/>
          <p:nvPr/>
        </p:nvCxnSpPr>
        <p:spPr>
          <a:xfrm flipV="1">
            <a:off x="6144260" y="396240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Forma livre 117"/>
          <p:cNvSpPr/>
          <p:nvPr/>
        </p:nvSpPr>
        <p:spPr>
          <a:xfrm>
            <a:off x="7378700" y="3597275"/>
            <a:ext cx="285750" cy="1176655"/>
          </a:xfrm>
          <a:custGeom>
            <a:avLst/>
            <a:gdLst>
              <a:gd name="connisteX0" fmla="*/ 0 w 437591"/>
              <a:gd name="connsiteY0" fmla="*/ 1176655 h 1176655"/>
              <a:gd name="connisteX1" fmla="*/ 256540 w 437591"/>
              <a:gd name="connsiteY1" fmla="*/ 995680 h 1176655"/>
              <a:gd name="connisteX2" fmla="*/ 437515 w 437591"/>
              <a:gd name="connsiteY2" fmla="*/ 528320 h 1176655"/>
              <a:gd name="connisteX3" fmla="*/ 241300 w 437591"/>
              <a:gd name="connsiteY3" fmla="*/ 120650 h 1176655"/>
              <a:gd name="connisteX4" fmla="*/ 75565 w 437591"/>
              <a:gd name="connsiteY4" fmla="*/ 0 h 11766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37591" h="1176655">
                <a:moveTo>
                  <a:pt x="0" y="1176655"/>
                </a:moveTo>
                <a:cubicBezTo>
                  <a:pt x="47625" y="1149985"/>
                  <a:pt x="168910" y="1125220"/>
                  <a:pt x="256540" y="995680"/>
                </a:cubicBezTo>
                <a:cubicBezTo>
                  <a:pt x="344170" y="866140"/>
                  <a:pt x="440690" y="703580"/>
                  <a:pt x="437515" y="528320"/>
                </a:cubicBezTo>
                <a:cubicBezTo>
                  <a:pt x="434340" y="353060"/>
                  <a:pt x="313690" y="226060"/>
                  <a:pt x="241300" y="120650"/>
                </a:cubicBezTo>
                <a:cubicBezTo>
                  <a:pt x="168910" y="15240"/>
                  <a:pt x="104775" y="15875"/>
                  <a:pt x="75565" y="0"/>
                </a:cubicBezTo>
              </a:path>
            </a:pathLst>
          </a:custGeom>
          <a:noFill/>
          <a:ln w="1587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19" name="Caixa de Texto 118"/>
              <p:cNvSpPr txBox="1"/>
              <p:nvPr/>
            </p:nvSpPr>
            <p:spPr>
              <a:xfrm>
                <a:off x="7907020" y="2758440"/>
                <a:ext cx="622300" cy="60388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𝜇</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9" name="Caixa de Texto 118"/>
              <p:cNvSpPr txBox="1">
                <a:spLocks noRot="1" noChangeAspect="1" noMove="1" noResize="1" noEditPoints="1" noAdjustHandles="1" noChangeArrowheads="1" noChangeShapeType="1" noTextEdit="1"/>
              </p:cNvSpPr>
              <p:nvPr/>
            </p:nvSpPr>
            <p:spPr>
              <a:xfrm>
                <a:off x="7907020" y="2758440"/>
                <a:ext cx="622300" cy="603885"/>
              </a:xfrm>
              <a:prstGeom prst="rect">
                <a:avLst/>
              </a:prstGeom>
              <a:blipFill rotWithShape="1">
                <a:blip r:embed="rId3"/>
                <a:stretch>
                  <a:fillRect r="-102"/>
                </a:stretch>
              </a:blipFill>
            </p:spPr>
            <p:txBody>
              <a:bodyPr/>
              <a:lstStyle/>
              <a:p>
                <a:r>
                  <a:rPr lang="pt-BR" altLang="en-US">
                    <a:noFill/>
                  </a:rPr>
                  <a:t> </a:t>
                </a:r>
              </a:p>
            </p:txBody>
          </p:sp>
        </mc:Fallback>
      </mc:AlternateContent>
      <p:sp>
        <p:nvSpPr>
          <p:cNvPr id="121" name="Caixa de Texto 23"/>
          <p:cNvSpPr txBox="1"/>
          <p:nvPr/>
        </p:nvSpPr>
        <p:spPr>
          <a:xfrm>
            <a:off x="10888497" y="2716791"/>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4" name="Caixa de Texto 23"/>
          <p:cNvSpPr txBox="1"/>
          <p:nvPr/>
        </p:nvSpPr>
        <p:spPr>
          <a:xfrm>
            <a:off x="4103358" y="353123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grpSp>
        <p:nvGrpSpPr>
          <p:cNvPr id="125" name="Grupo 124"/>
          <p:cNvGrpSpPr/>
          <p:nvPr/>
        </p:nvGrpSpPr>
        <p:grpSpPr>
          <a:xfrm rot="16200000">
            <a:off x="7918450" y="1971675"/>
            <a:ext cx="416560" cy="1487805"/>
            <a:chOff x="3114" y="6151"/>
            <a:chExt cx="656" cy="2343"/>
          </a:xfrm>
        </p:grpSpPr>
        <p:cxnSp>
          <p:nvCxnSpPr>
            <p:cNvPr id="126" name="Conector Reto 69"/>
            <p:cNvCxnSpPr/>
            <p:nvPr/>
          </p:nvCxnSpPr>
          <p:spPr>
            <a:xfrm flipV="1">
              <a:off x="3114" y="7078"/>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Conector Reto 126"/>
            <p:cNvCxnSpPr/>
            <p:nvPr/>
          </p:nvCxnSpPr>
          <p:spPr>
            <a:xfrm>
              <a:off x="3414" y="6151"/>
              <a:ext cx="0" cy="79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Conector Reto 76"/>
            <p:cNvCxnSpPr/>
            <p:nvPr/>
          </p:nvCxnSpPr>
          <p:spPr>
            <a:xfrm>
              <a:off x="3414" y="7078"/>
              <a:ext cx="0" cy="141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Conector Reto 69"/>
            <p:cNvCxnSpPr/>
            <p:nvPr/>
          </p:nvCxnSpPr>
          <p:spPr>
            <a:xfrm flipV="1">
              <a:off x="3114" y="6969"/>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0" name="Retângulo 129"/>
          <p:cNvSpPr/>
          <p:nvPr/>
        </p:nvSpPr>
        <p:spPr>
          <a:xfrm flipH="1">
            <a:off x="5385435" y="336232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2" name="Retângulo 131"/>
          <p:cNvSpPr/>
          <p:nvPr/>
        </p:nvSpPr>
        <p:spPr>
          <a:xfrm flipH="1">
            <a:off x="10987405" y="3347720"/>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3" name="Retângulo 132"/>
          <p:cNvSpPr/>
          <p:nvPr/>
        </p:nvSpPr>
        <p:spPr>
          <a:xfrm rot="5400000" flipH="1">
            <a:off x="7664351" y="5432069"/>
            <a:ext cx="476050" cy="21600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134" name="Caixa de Texto 133"/>
              <p:cNvSpPr txBox="1"/>
              <p:nvPr/>
            </p:nvSpPr>
            <p:spPr>
              <a:xfrm>
                <a:off x="5294630" y="352171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𝑏</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4" name="Caixa de Texto 133"/>
              <p:cNvSpPr txBox="1">
                <a:spLocks noRot="1" noChangeAspect="1" noMove="1" noResize="1" noEditPoints="1" noAdjustHandles="1" noChangeArrowheads="1" noChangeShapeType="1" noTextEdit="1"/>
              </p:cNvSpPr>
              <p:nvPr/>
            </p:nvSpPr>
            <p:spPr>
              <a:xfrm>
                <a:off x="5294630" y="3521710"/>
                <a:ext cx="629920" cy="58356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5" name="Caixa de Texto 134"/>
              <p:cNvSpPr txBox="1"/>
              <p:nvPr/>
            </p:nvSpPr>
            <p:spPr>
              <a:xfrm>
                <a:off x="10987405" y="349504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𝑐</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5" name="Caixa de Texto 134"/>
              <p:cNvSpPr txBox="1">
                <a:spLocks noRot="1" noChangeAspect="1" noMove="1" noResize="1" noEditPoints="1" noAdjustHandles="1" noChangeArrowheads="1" noChangeShapeType="1" noTextEdit="1"/>
              </p:cNvSpPr>
              <p:nvPr/>
            </p:nvSpPr>
            <p:spPr>
              <a:xfrm>
                <a:off x="10987405" y="3495040"/>
                <a:ext cx="6299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6" name="Caixa de Texto 135"/>
              <p:cNvSpPr txBox="1"/>
              <p:nvPr/>
            </p:nvSpPr>
            <p:spPr>
              <a:xfrm>
                <a:off x="7034530" y="519430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𝑒𝑥</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6" name="Caixa de Texto 135"/>
              <p:cNvSpPr txBox="1">
                <a:spLocks noRot="1" noChangeAspect="1" noMove="1" noResize="1" noEditPoints="1" noAdjustHandles="1" noChangeArrowheads="1" noChangeShapeType="1" noTextEdit="1"/>
              </p:cNvSpPr>
              <p:nvPr/>
            </p:nvSpPr>
            <p:spPr>
              <a:xfrm>
                <a:off x="7034530" y="5194300"/>
                <a:ext cx="629920" cy="583565"/>
              </a:xfrm>
              <a:prstGeom prst="rect">
                <a:avLst/>
              </a:prstGeom>
              <a:blipFill rotWithShape="1">
                <a:blip r:embed="rId6"/>
                <a:stretch>
                  <a:fillRect r="-302"/>
                </a:stretch>
              </a:blipFill>
            </p:spPr>
            <p:txBody>
              <a:bodyPr/>
              <a:lstStyle/>
              <a:p>
                <a:r>
                  <a:rPr lang="pt-BR" altLang="en-US">
                    <a:noFill/>
                  </a:rPr>
                  <a:t> </a:t>
                </a:r>
              </a:p>
            </p:txBody>
          </p:sp>
        </mc:Fallback>
      </mc:AlternateContent>
      <p:cxnSp>
        <p:nvCxnSpPr>
          <p:cNvPr id="137" name="Conector Reto 69"/>
          <p:cNvCxnSpPr/>
          <p:nvPr/>
        </p:nvCxnSpPr>
        <p:spPr>
          <a:xfrm flipV="1">
            <a:off x="10405110" y="406590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Conector Reto 73"/>
          <p:cNvCxnSpPr/>
          <p:nvPr/>
        </p:nvCxnSpPr>
        <p:spPr>
          <a:xfrm>
            <a:off x="10595610" y="3477260"/>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Conector Reto 76"/>
          <p:cNvCxnSpPr/>
          <p:nvPr/>
        </p:nvCxnSpPr>
        <p:spPr>
          <a:xfrm>
            <a:off x="10595610" y="4065905"/>
            <a:ext cx="0" cy="126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Conector Reto 69"/>
          <p:cNvCxnSpPr/>
          <p:nvPr/>
        </p:nvCxnSpPr>
        <p:spPr>
          <a:xfrm flipV="1">
            <a:off x="10405110" y="398018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Conector Reto 151"/>
          <p:cNvCxnSpPr/>
          <p:nvPr/>
        </p:nvCxnSpPr>
        <p:spPr>
          <a:xfrm>
            <a:off x="10468970" y="532565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3" name="Caixa de Texto 23"/>
          <p:cNvSpPr txBox="1"/>
          <p:nvPr/>
        </p:nvSpPr>
        <p:spPr>
          <a:xfrm>
            <a:off x="10595610" y="4065905"/>
            <a:ext cx="8674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CS </a:t>
            </a:r>
            <a:endParaRPr lang="pt-BR" altLang="en-US" sz="2800" dirty="0">
              <a:latin typeface="Comic Sans MS" panose="030F0702030302020204" pitchFamily="66" charset="0"/>
              <a:cs typeface="Comic Sans MS" panose="030F0702030302020204" pitchFamily="66" charset="0"/>
            </a:endParaRPr>
          </a:p>
        </p:txBody>
      </p:sp>
      <p:cxnSp>
        <p:nvCxnSpPr>
          <p:cNvPr id="161" name="Conector Reto 37"/>
          <p:cNvCxnSpPr/>
          <p:nvPr/>
        </p:nvCxnSpPr>
        <p:spPr>
          <a:xfrm>
            <a:off x="4532699" y="49178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74"/>
          <p:cNvCxnSpPr/>
          <p:nvPr/>
        </p:nvCxnSpPr>
        <p:spPr>
          <a:xfrm>
            <a:off x="4710350" y="438425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63" name="Conector Reto 162"/>
          <p:cNvCxnSpPr/>
          <p:nvPr/>
        </p:nvCxnSpPr>
        <p:spPr>
          <a:xfrm flipV="1">
            <a:off x="4699671" y="346174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64" name="Grupo 163"/>
          <p:cNvGrpSpPr/>
          <p:nvPr/>
        </p:nvGrpSpPr>
        <p:grpSpPr>
          <a:xfrm>
            <a:off x="4516537" y="3831913"/>
            <a:ext cx="387626" cy="552342"/>
            <a:chOff x="7555792" y="2647951"/>
            <a:chExt cx="387626" cy="552342"/>
          </a:xfrm>
          <a:solidFill>
            <a:srgbClr val="00B0F0">
              <a:alpha val="97000"/>
            </a:srgbClr>
          </a:solidFill>
        </p:grpSpPr>
        <p:sp>
          <p:nvSpPr>
            <p:cNvPr id="165" name="Elipse 164"/>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66" name="Conector de Seta Reta 59"/>
            <p:cNvCxnSpPr/>
            <p:nvPr/>
          </p:nvCxnSpPr>
          <p:spPr>
            <a:xfrm flipH="1">
              <a:off x="7743922" y="2740305"/>
              <a:ext cx="0" cy="363994"/>
            </a:xfrm>
            <a:prstGeom prst="straightConnector1">
              <a:avLst/>
            </a:prstGeom>
            <a:grpFill/>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grpSp>
      <p:cxnSp>
        <p:nvCxnSpPr>
          <p:cNvPr id="167" name="Conector Reto 37"/>
          <p:cNvCxnSpPr/>
          <p:nvPr/>
        </p:nvCxnSpPr>
        <p:spPr>
          <a:xfrm>
            <a:off x="7755324" y="61885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rot="16200000" flipH="1" flipV="1">
            <a:off x="10355805" y="4820602"/>
            <a:ext cx="273621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169" name="Conector Reto 49"/>
          <p:cNvCxnSpPr/>
          <p:nvPr/>
        </p:nvCxnSpPr>
        <p:spPr>
          <a:xfrm>
            <a:off x="4699735" y="3467852"/>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0" name="Caixa de Texto 23"/>
          <p:cNvSpPr txBox="1"/>
          <p:nvPr/>
        </p:nvSpPr>
        <p:spPr>
          <a:xfrm>
            <a:off x="7664450" y="1985645"/>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m</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171" name="Conector Reto 37"/>
          <p:cNvCxnSpPr/>
          <p:nvPr/>
        </p:nvCxnSpPr>
        <p:spPr>
          <a:xfrm>
            <a:off x="11568499" y="61885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72" name="Caixa de Texto 171"/>
              <p:cNvSpPr txBox="1"/>
              <p:nvPr/>
            </p:nvSpPr>
            <p:spPr>
              <a:xfrm>
                <a:off x="9340215" y="3582670"/>
                <a:ext cx="956945"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72" name="Caixa de Texto 171"/>
              <p:cNvSpPr txBox="1">
                <a:spLocks noRot="1" noChangeAspect="1" noMove="1" noResize="1" noEditPoints="1" noAdjustHandles="1" noChangeArrowheads="1" noChangeShapeType="1" noTextEdit="1"/>
              </p:cNvSpPr>
              <p:nvPr/>
            </p:nvSpPr>
            <p:spPr>
              <a:xfrm>
                <a:off x="9340215" y="3582670"/>
                <a:ext cx="956945" cy="583565"/>
              </a:xfrm>
              <a:prstGeom prst="rect">
                <a:avLst/>
              </a:prstGeom>
              <a:blipFill rotWithShape="1">
                <a:blip r:embed="rId7"/>
                <a:stretch>
                  <a:fillRect/>
                </a:stretch>
              </a:blipFill>
            </p:spPr>
            <p:txBody>
              <a:bodyPr/>
              <a:lstStyle/>
              <a:p>
                <a:r>
                  <a:rPr lang="pt-BR" altLang="en-US">
                    <a:noFill/>
                  </a:rPr>
                  <a:t> </a:t>
                </a:r>
              </a:p>
            </p:txBody>
          </p:sp>
        </mc:Fallback>
      </mc:AlternateContent>
      <p:sp>
        <p:nvSpPr>
          <p:cNvPr id="4" name="Caixa de Texto 23"/>
          <p:cNvSpPr txBox="1"/>
          <p:nvPr/>
        </p:nvSpPr>
        <p:spPr>
          <a:xfrm>
            <a:off x="230505" y="5869940"/>
            <a:ext cx="199834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r>
              <a:rPr lang="pt-BR" altLang="en-US" sz="2800" dirty="0">
                <a:latin typeface="Comic Sans MS" panose="030F0702030302020204" pitchFamily="66" charset="0"/>
                <a:cs typeface="Comic Sans MS" panose="030F0702030302020204" pitchFamily="66" charset="0"/>
              </a:rPr>
              <a:t> = I</a:t>
            </a:r>
            <a:r>
              <a:rPr lang="pt-BR" altLang="en-US" sz="2800" baseline="-25000" dirty="0">
                <a:latin typeface="Comic Sans MS" panose="030F0702030302020204" pitchFamily="66" charset="0"/>
                <a:cs typeface="Comic Sans MS" panose="030F0702030302020204" pitchFamily="66" charset="0"/>
              </a:rPr>
              <a:t>B0</a:t>
            </a: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5" name="Conector Reto 37"/>
          <p:cNvCxnSpPr/>
          <p:nvPr/>
        </p:nvCxnSpPr>
        <p:spPr>
          <a:xfrm>
            <a:off x="494099" y="565321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upo 5"/>
          <p:cNvGrpSpPr/>
          <p:nvPr/>
        </p:nvGrpSpPr>
        <p:grpSpPr>
          <a:xfrm rot="5400000">
            <a:off x="444741" y="3612737"/>
            <a:ext cx="2125197" cy="748570"/>
            <a:chOff x="8269252" y="2524505"/>
            <a:chExt cx="2125197" cy="748570"/>
          </a:xfrm>
        </p:grpSpPr>
        <p:cxnSp>
          <p:nvCxnSpPr>
            <p:cNvPr id="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269252" y="2532720"/>
              <a:ext cx="828000"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14" name="Conector Reto 79"/>
          <p:cNvCxnSpPr/>
          <p:nvPr/>
        </p:nvCxnSpPr>
        <p:spPr>
          <a:xfrm rot="5400000" flipH="1" flipV="1">
            <a:off x="1307947" y="5122698"/>
            <a:ext cx="1116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 name="Caixa de Texto 23"/>
          <p:cNvSpPr txBox="1"/>
          <p:nvPr/>
        </p:nvSpPr>
        <p:spPr>
          <a:xfrm>
            <a:off x="1701265" y="378281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16" name="Conector Reto 74"/>
          <p:cNvCxnSpPr/>
          <p:nvPr/>
        </p:nvCxnSpPr>
        <p:spPr>
          <a:xfrm>
            <a:off x="671750" y="511958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flipV="1">
            <a:off x="661071" y="419707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8" name="Grupo 17"/>
          <p:cNvGrpSpPr/>
          <p:nvPr/>
        </p:nvGrpSpPr>
        <p:grpSpPr>
          <a:xfrm>
            <a:off x="477937" y="4567243"/>
            <a:ext cx="387626" cy="552342"/>
            <a:chOff x="7555792" y="2647951"/>
            <a:chExt cx="387626" cy="552342"/>
          </a:xfrm>
          <a:solidFill>
            <a:srgbClr val="00B0F0">
              <a:alpha val="97000"/>
            </a:srgbClr>
          </a:solidFill>
        </p:grpSpPr>
        <p:sp>
          <p:nvSpPr>
            <p:cNvPr id="19" name="Elipse 1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0" name="Conector de Seta Reta 59"/>
            <p:cNvCxnSpPr/>
            <p:nvPr/>
          </p:nvCxnSpPr>
          <p:spPr>
            <a:xfrm flipH="1">
              <a:off x="7758527" y="2740305"/>
              <a:ext cx="0" cy="363994"/>
            </a:xfrm>
            <a:prstGeom prst="straightConnector1">
              <a:avLst/>
            </a:prstGeom>
            <a:grpFill/>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grpSp>
      <p:cxnSp>
        <p:nvCxnSpPr>
          <p:cNvPr id="21" name="Conector Reto 49"/>
          <p:cNvCxnSpPr/>
          <p:nvPr/>
        </p:nvCxnSpPr>
        <p:spPr>
          <a:xfrm>
            <a:off x="635100" y="4179687"/>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 name="Grupo 21"/>
          <p:cNvGrpSpPr/>
          <p:nvPr/>
        </p:nvGrpSpPr>
        <p:grpSpPr>
          <a:xfrm rot="16200000" flipH="1" flipV="1">
            <a:off x="2272679" y="4042424"/>
            <a:ext cx="2736215" cy="485746"/>
            <a:chOff x="12351" y="4274"/>
            <a:chExt cx="4309" cy="801"/>
          </a:xfrm>
        </p:grpSpPr>
        <p:cxnSp>
          <p:nvCxnSpPr>
            <p:cNvPr id="23" name="Conector Reto 22"/>
            <p:cNvCxnSpPr/>
            <p:nvPr/>
          </p:nvCxnSpPr>
          <p:spPr>
            <a:xfrm>
              <a:off x="12351" y="4693"/>
              <a:ext cx="4309"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24" name="Elipse 23"/>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25" name="Conector Reto 24"/>
          <p:cNvCxnSpPr/>
          <p:nvPr/>
        </p:nvCxnSpPr>
        <p:spPr>
          <a:xfrm>
            <a:off x="1709420" y="569341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CaixaDeTexto 47"/>
          <p:cNvSpPr txBox="1"/>
          <p:nvPr/>
        </p:nvSpPr>
        <p:spPr>
          <a:xfrm>
            <a:off x="2959100" y="4442460"/>
            <a:ext cx="838835" cy="460375"/>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sp>
        <p:nvSpPr>
          <p:cNvPr id="31" name="Caixa de Texto 23"/>
          <p:cNvSpPr txBox="1"/>
          <p:nvPr/>
        </p:nvSpPr>
        <p:spPr>
          <a:xfrm>
            <a:off x="3229610" y="482346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32" name="Conector Reto 31"/>
          <p:cNvCxnSpPr/>
          <p:nvPr/>
        </p:nvCxnSpPr>
        <p:spPr>
          <a:xfrm>
            <a:off x="3461385" y="567880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1866365" y="2917307"/>
            <a:ext cx="176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de Seta Reta 59"/>
          <p:cNvCxnSpPr/>
          <p:nvPr/>
        </p:nvCxnSpPr>
        <p:spPr>
          <a:xfrm rot="16200000" flipH="1">
            <a:off x="2737437" y="2864452"/>
            <a:ext cx="0" cy="363994"/>
          </a:xfrm>
          <a:prstGeom prst="straightConnector1">
            <a:avLst/>
          </a:prstGeom>
          <a:solidFill>
            <a:srgbClr val="00B0F0">
              <a:alpha val="97000"/>
            </a:srgbClr>
          </a:solidFill>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sp>
        <p:nvSpPr>
          <p:cNvPr id="39" name="Caixa de Texto 23"/>
          <p:cNvSpPr txBox="1"/>
          <p:nvPr/>
        </p:nvSpPr>
        <p:spPr>
          <a:xfrm>
            <a:off x="1763395" y="3135630"/>
            <a:ext cx="198310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 </a:t>
            </a:r>
            <a:r>
              <a:rPr lang="pt-BR" altLang="en-US" sz="2800" dirty="0">
                <a:latin typeface="Comic Sans MS" panose="030F0702030302020204" pitchFamily="66" charset="0"/>
                <a:cs typeface="Comic Sans MS" panose="030F0702030302020204" pitchFamily="66" charset="0"/>
              </a:rPr>
              <a:t>= I</a:t>
            </a:r>
            <a:r>
              <a:rPr lang="pt-BR" altLang="en-US" sz="2800" baseline="-25000" dirty="0">
                <a:latin typeface="Comic Sans MS" panose="030F0702030302020204" pitchFamily="66" charset="0"/>
                <a:cs typeface="Comic Sans MS" panose="030F0702030302020204" pitchFamily="66" charset="0"/>
              </a:rPr>
              <a:t>C0</a:t>
            </a:r>
            <a:r>
              <a:rPr lang="pt-BR" altLang="en-US" sz="2800" dirty="0">
                <a:latin typeface="Comic Sans MS" panose="030F0702030302020204" pitchFamily="66" charset="0"/>
                <a:cs typeface="Comic Sans MS" panose="030F0702030302020204" pitchFamily="66" charset="0"/>
              </a:rPr>
              <a:t>+ 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7" name="CaixaDeTexto 45"/>
          <p:cNvSpPr txBox="1"/>
          <p:nvPr/>
        </p:nvSpPr>
        <p:spPr>
          <a:xfrm>
            <a:off x="351790" y="431800"/>
            <a:ext cx="11240770" cy="1537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a:solidFill>
                  <a:srgbClr val="C00000"/>
                </a:solidFill>
                <a:latin typeface="Comic Sans MS" panose="030F0702030302020204" pitchFamily="66" charset="0"/>
                <a:cs typeface="Comic Sans MS" panose="030F0702030302020204" pitchFamily="66" charset="0"/>
              </a:rPr>
              <a:t>Exemplo de aplicação do modelo completo</a:t>
            </a:r>
            <a:endParaRPr lang="pt-BR" altLang="en-US" sz="2800" b="1" dirty="0">
              <a:solidFill>
                <a:srgbClr val="C00000"/>
              </a:solidFill>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Circuito muito complicado para análise. Vamos desconsiderar r</a:t>
            </a:r>
            <a:r>
              <a:rPr lang="pt-BR" altLang="en-US" sz="2800" b="1" baseline="-25000"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m</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muito grande, 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muito pequenos.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4" name="Conector Reto 74"/>
          <p:cNvCxnSpPr/>
          <p:nvPr/>
        </p:nvCxnSpPr>
        <p:spPr>
          <a:xfrm>
            <a:off x="5907325" y="443124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H="1">
            <a:off x="4958701" y="4937588"/>
            <a:ext cx="0" cy="1296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5896646" y="2778482"/>
            <a:ext cx="0" cy="223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2" name="Grupo 61"/>
          <p:cNvGrpSpPr/>
          <p:nvPr/>
        </p:nvGrpSpPr>
        <p:grpSpPr>
          <a:xfrm>
            <a:off x="5713512" y="3878903"/>
            <a:ext cx="387626" cy="552342"/>
            <a:chOff x="7555792" y="2647951"/>
            <a:chExt cx="387626" cy="552342"/>
          </a:xfrm>
          <a:solidFill>
            <a:srgbClr val="00B0F0">
              <a:alpha val="97000"/>
            </a:srgbClr>
          </a:solidFill>
        </p:grpSpPr>
        <p:sp>
          <p:nvSpPr>
            <p:cNvPr id="68" name="Elipse 6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9"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1" name="Conector Reto 70"/>
          <p:cNvCxnSpPr/>
          <p:nvPr/>
        </p:nvCxnSpPr>
        <p:spPr>
          <a:xfrm rot="5400000" flipH="1">
            <a:off x="3046584" y="2412515"/>
            <a:ext cx="0" cy="2196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2" name="Conector de Seta Reta 18"/>
          <p:cNvCxnSpPr/>
          <p:nvPr/>
        </p:nvCxnSpPr>
        <p:spPr>
          <a:xfrm rot="5400000" flipH="1">
            <a:off x="8269949" y="301342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4542098" y="3847313"/>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96" name="Caixa de Texto 23"/>
          <p:cNvSpPr txBox="1"/>
          <p:nvPr/>
        </p:nvSpPr>
        <p:spPr>
          <a:xfrm>
            <a:off x="8662349" y="311925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97" name="Caixa de Texto 23"/>
          <p:cNvSpPr txBox="1"/>
          <p:nvPr/>
        </p:nvSpPr>
        <p:spPr>
          <a:xfrm>
            <a:off x="5040658" y="591376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98" name="Caixa de Texto 23"/>
          <p:cNvSpPr txBox="1"/>
          <p:nvPr/>
        </p:nvSpPr>
        <p:spPr>
          <a:xfrm>
            <a:off x="1709956" y="362744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99" name="Conector Reto 98"/>
          <p:cNvCxnSpPr/>
          <p:nvPr/>
        </p:nvCxnSpPr>
        <p:spPr>
          <a:xfrm rot="16200000">
            <a:off x="7328951" y="2072791"/>
            <a:ext cx="0" cy="288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0" name="Conector Reto 99"/>
          <p:cNvCxnSpPr/>
          <p:nvPr/>
        </p:nvCxnSpPr>
        <p:spPr>
          <a:xfrm flipH="1">
            <a:off x="3333115" y="4942205"/>
            <a:ext cx="38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1" name="Caixa de Texto 100"/>
              <p:cNvSpPr txBox="1"/>
              <p:nvPr/>
            </p:nvSpPr>
            <p:spPr>
              <a:xfrm>
                <a:off x="5873750" y="4321810"/>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101" name="Caixa de Texto 100"/>
              <p:cNvSpPr txBox="1">
                <a:spLocks noRot="1" noChangeAspect="1" noMove="1" noResize="1" noEditPoints="1" noAdjustHandles="1" noChangeArrowheads="1" noChangeShapeType="1" noTextEdit="1"/>
              </p:cNvSpPr>
              <p:nvPr/>
            </p:nvSpPr>
            <p:spPr>
              <a:xfrm>
                <a:off x="5873750" y="4321810"/>
                <a:ext cx="1219835" cy="521970"/>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02" name="Grupo 101"/>
          <p:cNvGrpSpPr/>
          <p:nvPr/>
        </p:nvGrpSpPr>
        <p:grpSpPr>
          <a:xfrm rot="5400000" flipH="1">
            <a:off x="3333051" y="3757766"/>
            <a:ext cx="2160000" cy="216000"/>
            <a:chOff x="3836931" y="3524056"/>
            <a:chExt cx="2160210" cy="255373"/>
          </a:xfrm>
        </p:grpSpPr>
        <p:cxnSp>
          <p:nvCxnSpPr>
            <p:cNvPr id="103" name="Conector Reto 79"/>
            <p:cNvCxnSpPr/>
            <p:nvPr/>
          </p:nvCxnSpPr>
          <p:spPr>
            <a:xfrm flipV="1">
              <a:off x="3836931" y="3639776"/>
              <a:ext cx="216021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4" name="Retângulo 103"/>
            <p:cNvSpPr/>
            <p:nvPr/>
          </p:nvSpPr>
          <p:spPr>
            <a:xfrm>
              <a:off x="4343232"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05" name="Caixa de Texto 104"/>
              <p:cNvSpPr txBox="1"/>
              <p:nvPr/>
            </p:nvSpPr>
            <p:spPr>
              <a:xfrm>
                <a:off x="3675380" y="396367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5" name="Caixa de Texto 104"/>
              <p:cNvSpPr txBox="1">
                <a:spLocks noRot="1" noChangeAspect="1" noMove="1" noResize="1" noEditPoints="1" noAdjustHandles="1" noChangeArrowheads="1" noChangeShapeType="1" noTextEdit="1"/>
              </p:cNvSpPr>
              <p:nvPr/>
            </p:nvSpPr>
            <p:spPr>
              <a:xfrm>
                <a:off x="3675380" y="3963670"/>
                <a:ext cx="6299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06" name="Grupo 105"/>
          <p:cNvGrpSpPr/>
          <p:nvPr/>
        </p:nvGrpSpPr>
        <p:grpSpPr>
          <a:xfrm rot="5400000" flipH="1">
            <a:off x="6522245" y="4118489"/>
            <a:ext cx="1404000" cy="234950"/>
            <a:chOff x="4143847" y="3524056"/>
            <a:chExt cx="1404137" cy="255373"/>
          </a:xfrm>
        </p:grpSpPr>
        <p:cxnSp>
          <p:nvCxnSpPr>
            <p:cNvPr id="107"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8" name="Retângulo 10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9" name="Grupo 108"/>
          <p:cNvGrpSpPr/>
          <p:nvPr/>
        </p:nvGrpSpPr>
        <p:grpSpPr>
          <a:xfrm flipH="1">
            <a:off x="4108619" y="3392684"/>
            <a:ext cx="1908000" cy="234950"/>
            <a:chOff x="3929377" y="3524056"/>
            <a:chExt cx="1908186" cy="255373"/>
          </a:xfrm>
        </p:grpSpPr>
        <p:cxnSp>
          <p:nvCxnSpPr>
            <p:cNvPr id="110" name="Conector Reto 79"/>
            <p:cNvCxnSpPr/>
            <p:nvPr/>
          </p:nvCxnSpPr>
          <p:spPr>
            <a:xfrm flipV="1">
              <a:off x="3929377" y="3645076"/>
              <a:ext cx="1908186"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1" name="Retângulo 110"/>
            <p:cNvSpPr/>
            <p:nvPr/>
          </p:nvSpPr>
          <p:spPr>
            <a:xfrm>
              <a:off x="4606140" y="3524056"/>
              <a:ext cx="476096" cy="255373"/>
            </a:xfrm>
            <a:prstGeom prst="rect">
              <a:avLst/>
            </a:prstGeom>
            <a:solidFill>
              <a:srgbClr val="9A000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2" name="Conector Reto 69"/>
          <p:cNvCxnSpPr/>
          <p:nvPr/>
        </p:nvCxnSpPr>
        <p:spPr>
          <a:xfrm flipV="1">
            <a:off x="3188970" y="409321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Conector Reto 73"/>
          <p:cNvCxnSpPr/>
          <p:nvPr/>
        </p:nvCxnSpPr>
        <p:spPr>
          <a:xfrm>
            <a:off x="3379470" y="3504565"/>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76"/>
          <p:cNvCxnSpPr/>
          <p:nvPr/>
        </p:nvCxnSpPr>
        <p:spPr>
          <a:xfrm>
            <a:off x="3364865" y="4093210"/>
            <a:ext cx="0" cy="90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2764790" y="4007485"/>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p</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117" name="Conector Reto 69"/>
          <p:cNvCxnSpPr/>
          <p:nvPr/>
        </p:nvCxnSpPr>
        <p:spPr>
          <a:xfrm flipV="1">
            <a:off x="3188970" y="400748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Forma livre 117"/>
          <p:cNvSpPr/>
          <p:nvPr/>
        </p:nvSpPr>
        <p:spPr>
          <a:xfrm>
            <a:off x="4423410" y="3642360"/>
            <a:ext cx="285750" cy="1176655"/>
          </a:xfrm>
          <a:custGeom>
            <a:avLst/>
            <a:gdLst>
              <a:gd name="connisteX0" fmla="*/ 0 w 437591"/>
              <a:gd name="connsiteY0" fmla="*/ 1176655 h 1176655"/>
              <a:gd name="connisteX1" fmla="*/ 256540 w 437591"/>
              <a:gd name="connsiteY1" fmla="*/ 995680 h 1176655"/>
              <a:gd name="connisteX2" fmla="*/ 437515 w 437591"/>
              <a:gd name="connsiteY2" fmla="*/ 528320 h 1176655"/>
              <a:gd name="connisteX3" fmla="*/ 241300 w 437591"/>
              <a:gd name="connsiteY3" fmla="*/ 120650 h 1176655"/>
              <a:gd name="connisteX4" fmla="*/ 75565 w 437591"/>
              <a:gd name="connsiteY4" fmla="*/ 0 h 11766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37591" h="1176655">
                <a:moveTo>
                  <a:pt x="0" y="1176655"/>
                </a:moveTo>
                <a:cubicBezTo>
                  <a:pt x="47625" y="1149985"/>
                  <a:pt x="168910" y="1125220"/>
                  <a:pt x="256540" y="995680"/>
                </a:cubicBezTo>
                <a:cubicBezTo>
                  <a:pt x="344170" y="866140"/>
                  <a:pt x="440690" y="703580"/>
                  <a:pt x="437515" y="528320"/>
                </a:cubicBezTo>
                <a:cubicBezTo>
                  <a:pt x="434340" y="353060"/>
                  <a:pt x="313690" y="226060"/>
                  <a:pt x="241300" y="120650"/>
                </a:cubicBezTo>
                <a:cubicBezTo>
                  <a:pt x="168910" y="15240"/>
                  <a:pt x="104775" y="15875"/>
                  <a:pt x="75565" y="0"/>
                </a:cubicBezTo>
              </a:path>
            </a:pathLst>
          </a:custGeom>
          <a:noFill/>
          <a:ln w="1587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19" name="Caixa de Texto 118"/>
              <p:cNvSpPr txBox="1"/>
              <p:nvPr/>
            </p:nvSpPr>
            <p:spPr>
              <a:xfrm>
                <a:off x="4951730" y="2803525"/>
                <a:ext cx="622300" cy="60388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𝜇</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9" name="Caixa de Texto 118"/>
              <p:cNvSpPr txBox="1">
                <a:spLocks noRot="1" noChangeAspect="1" noMove="1" noResize="1" noEditPoints="1" noAdjustHandles="1" noChangeArrowheads="1" noChangeShapeType="1" noTextEdit="1"/>
              </p:cNvSpPr>
              <p:nvPr/>
            </p:nvSpPr>
            <p:spPr>
              <a:xfrm>
                <a:off x="4951730" y="2803525"/>
                <a:ext cx="622300" cy="603885"/>
              </a:xfrm>
              <a:prstGeom prst="rect">
                <a:avLst/>
              </a:prstGeom>
              <a:blipFill rotWithShape="1">
                <a:blip r:embed="rId3"/>
                <a:stretch>
                  <a:fillRect r="-102"/>
                </a:stretch>
              </a:blipFill>
            </p:spPr>
            <p:txBody>
              <a:bodyPr/>
              <a:lstStyle/>
              <a:p>
                <a:r>
                  <a:rPr lang="pt-BR" altLang="en-US">
                    <a:noFill/>
                  </a:rPr>
                  <a:t> </a:t>
                </a:r>
              </a:p>
            </p:txBody>
          </p:sp>
        </mc:Fallback>
      </mc:AlternateContent>
      <p:sp>
        <p:nvSpPr>
          <p:cNvPr id="121" name="Caixa de Texto 23"/>
          <p:cNvSpPr txBox="1"/>
          <p:nvPr/>
        </p:nvSpPr>
        <p:spPr>
          <a:xfrm>
            <a:off x="7933207" y="2761876"/>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4" name="Caixa de Texto 23"/>
          <p:cNvSpPr txBox="1"/>
          <p:nvPr/>
        </p:nvSpPr>
        <p:spPr>
          <a:xfrm>
            <a:off x="1148068" y="357631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grpSp>
        <p:nvGrpSpPr>
          <p:cNvPr id="125" name="Grupo 124"/>
          <p:cNvGrpSpPr/>
          <p:nvPr/>
        </p:nvGrpSpPr>
        <p:grpSpPr>
          <a:xfrm rot="16200000">
            <a:off x="4963160" y="2016760"/>
            <a:ext cx="416560" cy="1487805"/>
            <a:chOff x="3114" y="6151"/>
            <a:chExt cx="656" cy="2343"/>
          </a:xfrm>
        </p:grpSpPr>
        <p:cxnSp>
          <p:nvCxnSpPr>
            <p:cNvPr id="126" name="Conector Reto 69"/>
            <p:cNvCxnSpPr/>
            <p:nvPr/>
          </p:nvCxnSpPr>
          <p:spPr>
            <a:xfrm flipV="1">
              <a:off x="3114" y="7078"/>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Conector Reto 126"/>
            <p:cNvCxnSpPr/>
            <p:nvPr/>
          </p:nvCxnSpPr>
          <p:spPr>
            <a:xfrm>
              <a:off x="3414" y="6151"/>
              <a:ext cx="0" cy="79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Conector Reto 76"/>
            <p:cNvCxnSpPr/>
            <p:nvPr/>
          </p:nvCxnSpPr>
          <p:spPr>
            <a:xfrm>
              <a:off x="3414" y="7078"/>
              <a:ext cx="0" cy="141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Conector Reto 69"/>
            <p:cNvCxnSpPr/>
            <p:nvPr/>
          </p:nvCxnSpPr>
          <p:spPr>
            <a:xfrm flipV="1">
              <a:off x="3114" y="6969"/>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0" name="Retângulo 129"/>
          <p:cNvSpPr/>
          <p:nvPr/>
        </p:nvSpPr>
        <p:spPr>
          <a:xfrm flipH="1">
            <a:off x="2430145" y="3407410"/>
            <a:ext cx="476250" cy="234950"/>
          </a:xfrm>
          <a:prstGeom prst="rect">
            <a:avLst/>
          </a:prstGeom>
          <a:solidFill>
            <a:schemeClr val="accent5"/>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2" name="Retângulo 131"/>
          <p:cNvSpPr/>
          <p:nvPr/>
        </p:nvSpPr>
        <p:spPr>
          <a:xfrm flipH="1">
            <a:off x="8032115" y="3392805"/>
            <a:ext cx="476250" cy="234950"/>
          </a:xfrm>
          <a:prstGeom prst="rect">
            <a:avLst/>
          </a:prstGeom>
          <a:solidFill>
            <a:srgbClr val="C0000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3" name="Retângulo 132"/>
          <p:cNvSpPr/>
          <p:nvPr/>
        </p:nvSpPr>
        <p:spPr>
          <a:xfrm rot="5400000" flipH="1">
            <a:off x="4709061" y="5477154"/>
            <a:ext cx="476050" cy="216000"/>
          </a:xfrm>
          <a:prstGeom prst="rect">
            <a:avLst/>
          </a:prstGeom>
          <a:solidFill>
            <a:srgbClr val="9A0000"/>
          </a:solidFill>
          <a:ln w="22225">
            <a:solidFill>
              <a:srgbClr val="C00000"/>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134" name="Caixa de Texto 133"/>
              <p:cNvSpPr txBox="1"/>
              <p:nvPr/>
            </p:nvSpPr>
            <p:spPr>
              <a:xfrm>
                <a:off x="2339340" y="3566795"/>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𝑏</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4" name="Caixa de Texto 133"/>
              <p:cNvSpPr txBox="1">
                <a:spLocks noRot="1" noChangeAspect="1" noMove="1" noResize="1" noEditPoints="1" noAdjustHandles="1" noChangeArrowheads="1" noChangeShapeType="1" noTextEdit="1"/>
              </p:cNvSpPr>
              <p:nvPr/>
            </p:nvSpPr>
            <p:spPr>
              <a:xfrm>
                <a:off x="2339340" y="3566795"/>
                <a:ext cx="629920" cy="58356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5" name="Caixa de Texto 134"/>
              <p:cNvSpPr txBox="1"/>
              <p:nvPr/>
            </p:nvSpPr>
            <p:spPr>
              <a:xfrm>
                <a:off x="8032115" y="3540125"/>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𝑐</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5" name="Caixa de Texto 134"/>
              <p:cNvSpPr txBox="1">
                <a:spLocks noRot="1" noChangeAspect="1" noMove="1" noResize="1" noEditPoints="1" noAdjustHandles="1" noChangeArrowheads="1" noChangeShapeType="1" noTextEdit="1"/>
              </p:cNvSpPr>
              <p:nvPr/>
            </p:nvSpPr>
            <p:spPr>
              <a:xfrm>
                <a:off x="8032115" y="3540125"/>
                <a:ext cx="6299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6" name="Caixa de Texto 135"/>
              <p:cNvSpPr txBox="1"/>
              <p:nvPr/>
            </p:nvSpPr>
            <p:spPr>
              <a:xfrm>
                <a:off x="4079240" y="5239385"/>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𝑒𝑥</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6" name="Caixa de Texto 135"/>
              <p:cNvSpPr txBox="1">
                <a:spLocks noRot="1" noChangeAspect="1" noMove="1" noResize="1" noEditPoints="1" noAdjustHandles="1" noChangeArrowheads="1" noChangeShapeType="1" noTextEdit="1"/>
              </p:cNvSpPr>
              <p:nvPr/>
            </p:nvSpPr>
            <p:spPr>
              <a:xfrm>
                <a:off x="4079240" y="5239385"/>
                <a:ext cx="629920" cy="583565"/>
              </a:xfrm>
              <a:prstGeom prst="rect">
                <a:avLst/>
              </a:prstGeom>
              <a:blipFill rotWithShape="1">
                <a:blip r:embed="rId6"/>
                <a:stretch>
                  <a:fillRect r="-302"/>
                </a:stretch>
              </a:blipFill>
            </p:spPr>
            <p:txBody>
              <a:bodyPr/>
              <a:lstStyle/>
              <a:p>
                <a:r>
                  <a:rPr lang="pt-BR" altLang="en-US">
                    <a:noFill/>
                  </a:rPr>
                  <a:t> </a:t>
                </a:r>
              </a:p>
            </p:txBody>
          </p:sp>
        </mc:Fallback>
      </mc:AlternateContent>
      <p:cxnSp>
        <p:nvCxnSpPr>
          <p:cNvPr id="137" name="Conector Reto 69"/>
          <p:cNvCxnSpPr/>
          <p:nvPr/>
        </p:nvCxnSpPr>
        <p:spPr>
          <a:xfrm flipV="1">
            <a:off x="7449820" y="411099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Conector Reto 73"/>
          <p:cNvCxnSpPr/>
          <p:nvPr/>
        </p:nvCxnSpPr>
        <p:spPr>
          <a:xfrm>
            <a:off x="7640320" y="3522345"/>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Conector Reto 76"/>
          <p:cNvCxnSpPr/>
          <p:nvPr/>
        </p:nvCxnSpPr>
        <p:spPr>
          <a:xfrm>
            <a:off x="7640320" y="4110990"/>
            <a:ext cx="0" cy="126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Conector Reto 69"/>
          <p:cNvCxnSpPr/>
          <p:nvPr/>
        </p:nvCxnSpPr>
        <p:spPr>
          <a:xfrm flipV="1">
            <a:off x="7449820" y="402526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Conector Reto 151"/>
          <p:cNvCxnSpPr/>
          <p:nvPr/>
        </p:nvCxnSpPr>
        <p:spPr>
          <a:xfrm>
            <a:off x="7513680" y="537074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3" name="Caixa de Texto 23"/>
          <p:cNvSpPr txBox="1"/>
          <p:nvPr/>
        </p:nvSpPr>
        <p:spPr>
          <a:xfrm>
            <a:off x="7640320" y="4110990"/>
            <a:ext cx="8674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CS </a:t>
            </a:r>
            <a:endParaRPr lang="pt-BR" altLang="en-US" sz="2800" dirty="0">
              <a:latin typeface="Comic Sans MS" panose="030F0702030302020204" pitchFamily="66" charset="0"/>
              <a:cs typeface="Comic Sans MS" panose="030F0702030302020204" pitchFamily="66" charset="0"/>
            </a:endParaRPr>
          </a:p>
        </p:txBody>
      </p:sp>
      <p:cxnSp>
        <p:nvCxnSpPr>
          <p:cNvPr id="161" name="Conector Reto 37"/>
          <p:cNvCxnSpPr/>
          <p:nvPr/>
        </p:nvCxnSpPr>
        <p:spPr>
          <a:xfrm>
            <a:off x="1577409" y="49629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74"/>
          <p:cNvCxnSpPr/>
          <p:nvPr/>
        </p:nvCxnSpPr>
        <p:spPr>
          <a:xfrm>
            <a:off x="1755060" y="442934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63" name="Conector Reto 162"/>
          <p:cNvCxnSpPr/>
          <p:nvPr/>
        </p:nvCxnSpPr>
        <p:spPr>
          <a:xfrm flipV="1">
            <a:off x="1744381" y="350682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64" name="Grupo 163"/>
          <p:cNvGrpSpPr/>
          <p:nvPr/>
        </p:nvGrpSpPr>
        <p:grpSpPr>
          <a:xfrm>
            <a:off x="1561247" y="3876998"/>
            <a:ext cx="387626" cy="552342"/>
            <a:chOff x="7555792" y="2647951"/>
            <a:chExt cx="387626" cy="552342"/>
          </a:xfrm>
          <a:solidFill>
            <a:srgbClr val="00B0F0">
              <a:alpha val="97000"/>
            </a:srgbClr>
          </a:solidFill>
        </p:grpSpPr>
        <p:sp>
          <p:nvSpPr>
            <p:cNvPr id="165" name="Elipse 164"/>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66" name="Conector de Seta Reta 59"/>
            <p:cNvCxnSpPr/>
            <p:nvPr/>
          </p:nvCxnSpPr>
          <p:spPr>
            <a:xfrm flipH="1">
              <a:off x="7743922" y="2740305"/>
              <a:ext cx="0" cy="363994"/>
            </a:xfrm>
            <a:prstGeom prst="straightConnector1">
              <a:avLst/>
            </a:prstGeom>
            <a:grpFill/>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grpSp>
      <p:cxnSp>
        <p:nvCxnSpPr>
          <p:cNvPr id="167" name="Conector Reto 37"/>
          <p:cNvCxnSpPr/>
          <p:nvPr/>
        </p:nvCxnSpPr>
        <p:spPr>
          <a:xfrm>
            <a:off x="4800034" y="623360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rot="16200000" flipH="1" flipV="1">
            <a:off x="7400515" y="4865687"/>
            <a:ext cx="273621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169" name="Conector Reto 49"/>
          <p:cNvCxnSpPr/>
          <p:nvPr/>
        </p:nvCxnSpPr>
        <p:spPr>
          <a:xfrm>
            <a:off x="1744445" y="3512937"/>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0" name="Caixa de Texto 23"/>
          <p:cNvSpPr txBox="1"/>
          <p:nvPr/>
        </p:nvSpPr>
        <p:spPr>
          <a:xfrm>
            <a:off x="4709160" y="2030730"/>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m</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171" name="Conector Reto 37"/>
          <p:cNvCxnSpPr/>
          <p:nvPr/>
        </p:nvCxnSpPr>
        <p:spPr>
          <a:xfrm>
            <a:off x="8613209" y="623360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72" name="Caixa de Texto 171"/>
              <p:cNvSpPr txBox="1"/>
              <p:nvPr/>
            </p:nvSpPr>
            <p:spPr>
              <a:xfrm>
                <a:off x="6384925" y="3627755"/>
                <a:ext cx="956945"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72" name="Caixa de Texto 171"/>
              <p:cNvSpPr txBox="1">
                <a:spLocks noRot="1" noChangeAspect="1" noMove="1" noResize="1" noEditPoints="1" noAdjustHandles="1" noChangeArrowheads="1" noChangeShapeType="1" noTextEdit="1"/>
              </p:cNvSpPr>
              <p:nvPr/>
            </p:nvSpPr>
            <p:spPr>
              <a:xfrm>
                <a:off x="6384925" y="3627755"/>
                <a:ext cx="956945" cy="583565"/>
              </a:xfrm>
              <a:prstGeom prst="rect">
                <a:avLst/>
              </a:prstGeom>
              <a:blipFill rotWithShape="1">
                <a:blip r:embed="rId7"/>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7" name="CaixaDeTexto 45"/>
          <p:cNvSpPr txBox="1"/>
          <p:nvPr/>
        </p:nvSpPr>
        <p:spPr>
          <a:xfrm>
            <a:off x="351790" y="431800"/>
            <a:ext cx="11240770" cy="1537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a:solidFill>
                  <a:srgbClr val="C00000"/>
                </a:solidFill>
                <a:latin typeface="Comic Sans MS" panose="030F0702030302020204" pitchFamily="66" charset="0"/>
                <a:cs typeface="Comic Sans MS" panose="030F0702030302020204" pitchFamily="66" charset="0"/>
              </a:rPr>
              <a:t>Exemplo de aplicação do modelo completo</a:t>
            </a:r>
            <a:endParaRPr lang="pt-BR" altLang="en-US" sz="2800" b="1" dirty="0">
              <a:solidFill>
                <a:srgbClr val="C00000"/>
              </a:solidFill>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Veja que o resistor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o capacitor C</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CS</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podem ser retirados pois estão com os dois terminais em terra.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4" name="Conector Reto 74"/>
          <p:cNvCxnSpPr/>
          <p:nvPr/>
        </p:nvCxnSpPr>
        <p:spPr>
          <a:xfrm>
            <a:off x="6646465" y="444648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H="1">
            <a:off x="5687695" y="4953000"/>
            <a:ext cx="0" cy="51244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6644676" y="2767052"/>
            <a:ext cx="0" cy="223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2" name="Grupo 61"/>
          <p:cNvGrpSpPr/>
          <p:nvPr/>
        </p:nvGrpSpPr>
        <p:grpSpPr>
          <a:xfrm>
            <a:off x="6452652" y="3894143"/>
            <a:ext cx="387626" cy="552342"/>
            <a:chOff x="7555792" y="2647951"/>
            <a:chExt cx="387626" cy="552342"/>
          </a:xfrm>
          <a:solidFill>
            <a:srgbClr val="00B0F0">
              <a:alpha val="97000"/>
            </a:srgbClr>
          </a:solidFill>
        </p:grpSpPr>
        <p:sp>
          <p:nvSpPr>
            <p:cNvPr id="68" name="Elipse 6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9"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1" name="Conector Reto 70"/>
          <p:cNvCxnSpPr/>
          <p:nvPr/>
        </p:nvCxnSpPr>
        <p:spPr>
          <a:xfrm rot="5400000" flipH="1">
            <a:off x="4077824" y="2427755"/>
            <a:ext cx="0" cy="2196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2" name="Conector de Seta Reta 18"/>
          <p:cNvCxnSpPr/>
          <p:nvPr/>
        </p:nvCxnSpPr>
        <p:spPr>
          <a:xfrm rot="5400000" flipH="1">
            <a:off x="9009089" y="302866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5281238" y="3862553"/>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96" name="Caixa de Texto 23"/>
          <p:cNvSpPr txBox="1"/>
          <p:nvPr/>
        </p:nvSpPr>
        <p:spPr>
          <a:xfrm>
            <a:off x="9401489" y="313449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97" name="Caixa de Texto 23"/>
          <p:cNvSpPr txBox="1"/>
          <p:nvPr/>
        </p:nvSpPr>
        <p:spPr>
          <a:xfrm>
            <a:off x="5619778" y="512446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98" name="Caixa de Texto 23"/>
          <p:cNvSpPr txBox="1"/>
          <p:nvPr/>
        </p:nvSpPr>
        <p:spPr>
          <a:xfrm>
            <a:off x="2449096" y="364268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99" name="Conector Reto 98"/>
          <p:cNvCxnSpPr/>
          <p:nvPr/>
        </p:nvCxnSpPr>
        <p:spPr>
          <a:xfrm rot="16200000">
            <a:off x="8068091" y="2088031"/>
            <a:ext cx="0" cy="288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0" name="Conector Reto 99"/>
          <p:cNvCxnSpPr/>
          <p:nvPr/>
        </p:nvCxnSpPr>
        <p:spPr>
          <a:xfrm flipH="1">
            <a:off x="4072255" y="4957445"/>
            <a:ext cx="38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1" name="Caixa de Texto 100"/>
              <p:cNvSpPr txBox="1"/>
              <p:nvPr/>
            </p:nvSpPr>
            <p:spPr>
              <a:xfrm>
                <a:off x="6612890" y="4337050"/>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101" name="Caixa de Texto 100"/>
              <p:cNvSpPr txBox="1">
                <a:spLocks noRot="1" noChangeAspect="1" noMove="1" noResize="1" noEditPoints="1" noAdjustHandles="1" noChangeArrowheads="1" noChangeShapeType="1" noTextEdit="1"/>
              </p:cNvSpPr>
              <p:nvPr/>
            </p:nvSpPr>
            <p:spPr>
              <a:xfrm>
                <a:off x="6612890" y="4337050"/>
                <a:ext cx="1219835" cy="521970"/>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02" name="Grupo 101"/>
          <p:cNvGrpSpPr/>
          <p:nvPr/>
        </p:nvGrpSpPr>
        <p:grpSpPr>
          <a:xfrm rot="5400000" flipH="1">
            <a:off x="4072191" y="3773006"/>
            <a:ext cx="2160000" cy="216000"/>
            <a:chOff x="3836931" y="3524056"/>
            <a:chExt cx="2160210" cy="255373"/>
          </a:xfrm>
        </p:grpSpPr>
        <p:cxnSp>
          <p:nvCxnSpPr>
            <p:cNvPr id="103" name="Conector Reto 79"/>
            <p:cNvCxnSpPr/>
            <p:nvPr/>
          </p:nvCxnSpPr>
          <p:spPr>
            <a:xfrm flipV="1">
              <a:off x="3836931" y="3639776"/>
              <a:ext cx="216021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4" name="Retângulo 103"/>
            <p:cNvSpPr/>
            <p:nvPr/>
          </p:nvSpPr>
          <p:spPr>
            <a:xfrm>
              <a:off x="4343232"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05" name="Caixa de Texto 104"/>
              <p:cNvSpPr txBox="1"/>
              <p:nvPr/>
            </p:nvSpPr>
            <p:spPr>
              <a:xfrm>
                <a:off x="4414520" y="397891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5" name="Caixa de Texto 104"/>
              <p:cNvSpPr txBox="1">
                <a:spLocks noRot="1" noChangeAspect="1" noMove="1" noResize="1" noEditPoints="1" noAdjustHandles="1" noChangeArrowheads="1" noChangeShapeType="1" noTextEdit="1"/>
              </p:cNvSpPr>
              <p:nvPr/>
            </p:nvSpPr>
            <p:spPr>
              <a:xfrm>
                <a:off x="4414520" y="3978910"/>
                <a:ext cx="6299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06" name="Grupo 105"/>
          <p:cNvGrpSpPr/>
          <p:nvPr/>
        </p:nvGrpSpPr>
        <p:grpSpPr>
          <a:xfrm rot="5400000" flipH="1">
            <a:off x="7261385" y="4133729"/>
            <a:ext cx="1404000" cy="234950"/>
            <a:chOff x="4143847" y="3524056"/>
            <a:chExt cx="1404137" cy="255373"/>
          </a:xfrm>
        </p:grpSpPr>
        <p:cxnSp>
          <p:nvCxnSpPr>
            <p:cNvPr id="107"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8" name="Retângulo 10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2" name="Conector Reto 69"/>
          <p:cNvCxnSpPr/>
          <p:nvPr/>
        </p:nvCxnSpPr>
        <p:spPr>
          <a:xfrm flipV="1">
            <a:off x="3928110" y="410845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Conector Reto 73"/>
          <p:cNvCxnSpPr/>
          <p:nvPr/>
        </p:nvCxnSpPr>
        <p:spPr>
          <a:xfrm>
            <a:off x="4118610" y="3519805"/>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76"/>
          <p:cNvCxnSpPr/>
          <p:nvPr/>
        </p:nvCxnSpPr>
        <p:spPr>
          <a:xfrm>
            <a:off x="4104005" y="4108450"/>
            <a:ext cx="0" cy="90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3503930" y="4022725"/>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p</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117" name="Conector Reto 69"/>
          <p:cNvCxnSpPr/>
          <p:nvPr/>
        </p:nvCxnSpPr>
        <p:spPr>
          <a:xfrm flipV="1">
            <a:off x="3928110" y="402272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Forma livre 117"/>
          <p:cNvSpPr/>
          <p:nvPr/>
        </p:nvSpPr>
        <p:spPr>
          <a:xfrm>
            <a:off x="5162550" y="3657600"/>
            <a:ext cx="285750" cy="1176655"/>
          </a:xfrm>
          <a:custGeom>
            <a:avLst/>
            <a:gdLst>
              <a:gd name="connisteX0" fmla="*/ 0 w 437591"/>
              <a:gd name="connsiteY0" fmla="*/ 1176655 h 1176655"/>
              <a:gd name="connisteX1" fmla="*/ 256540 w 437591"/>
              <a:gd name="connsiteY1" fmla="*/ 995680 h 1176655"/>
              <a:gd name="connisteX2" fmla="*/ 437515 w 437591"/>
              <a:gd name="connsiteY2" fmla="*/ 528320 h 1176655"/>
              <a:gd name="connisteX3" fmla="*/ 241300 w 437591"/>
              <a:gd name="connsiteY3" fmla="*/ 120650 h 1176655"/>
              <a:gd name="connisteX4" fmla="*/ 75565 w 437591"/>
              <a:gd name="connsiteY4" fmla="*/ 0 h 11766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37591" h="1176655">
                <a:moveTo>
                  <a:pt x="0" y="1176655"/>
                </a:moveTo>
                <a:cubicBezTo>
                  <a:pt x="47625" y="1149985"/>
                  <a:pt x="168910" y="1125220"/>
                  <a:pt x="256540" y="995680"/>
                </a:cubicBezTo>
                <a:cubicBezTo>
                  <a:pt x="344170" y="866140"/>
                  <a:pt x="440690" y="703580"/>
                  <a:pt x="437515" y="528320"/>
                </a:cubicBezTo>
                <a:cubicBezTo>
                  <a:pt x="434340" y="353060"/>
                  <a:pt x="313690" y="226060"/>
                  <a:pt x="241300" y="120650"/>
                </a:cubicBezTo>
                <a:cubicBezTo>
                  <a:pt x="168910" y="15240"/>
                  <a:pt x="104775" y="15875"/>
                  <a:pt x="75565" y="0"/>
                </a:cubicBezTo>
              </a:path>
            </a:pathLst>
          </a:custGeom>
          <a:noFill/>
          <a:ln w="1587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1" name="Caixa de Texto 23"/>
          <p:cNvSpPr txBox="1"/>
          <p:nvPr/>
        </p:nvSpPr>
        <p:spPr>
          <a:xfrm>
            <a:off x="8672347" y="2777116"/>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4" name="Caixa de Texto 23"/>
          <p:cNvSpPr txBox="1"/>
          <p:nvPr/>
        </p:nvSpPr>
        <p:spPr>
          <a:xfrm>
            <a:off x="1887208" y="359155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grpSp>
        <p:nvGrpSpPr>
          <p:cNvPr id="125" name="Grupo 124"/>
          <p:cNvGrpSpPr/>
          <p:nvPr/>
        </p:nvGrpSpPr>
        <p:grpSpPr>
          <a:xfrm rot="16200000">
            <a:off x="5702300" y="2032000"/>
            <a:ext cx="416560" cy="1487805"/>
            <a:chOff x="3114" y="6151"/>
            <a:chExt cx="656" cy="2343"/>
          </a:xfrm>
        </p:grpSpPr>
        <p:cxnSp>
          <p:nvCxnSpPr>
            <p:cNvPr id="126" name="Conector Reto 69"/>
            <p:cNvCxnSpPr/>
            <p:nvPr/>
          </p:nvCxnSpPr>
          <p:spPr>
            <a:xfrm flipV="1">
              <a:off x="3114" y="7078"/>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Conector Reto 126"/>
            <p:cNvCxnSpPr/>
            <p:nvPr/>
          </p:nvCxnSpPr>
          <p:spPr>
            <a:xfrm>
              <a:off x="3414" y="6151"/>
              <a:ext cx="0" cy="79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Conector Reto 76"/>
            <p:cNvCxnSpPr/>
            <p:nvPr/>
          </p:nvCxnSpPr>
          <p:spPr>
            <a:xfrm>
              <a:off x="3414" y="7078"/>
              <a:ext cx="0" cy="141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Conector Reto 69"/>
            <p:cNvCxnSpPr/>
            <p:nvPr/>
          </p:nvCxnSpPr>
          <p:spPr>
            <a:xfrm flipV="1">
              <a:off x="3114" y="6969"/>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mc:Choice xmlns:a14="http://schemas.microsoft.com/office/drawing/2010/main" Requires="a14">
          <p:sp>
            <p:nvSpPr>
              <p:cNvPr id="135" name="Caixa de Texto 134"/>
              <p:cNvSpPr txBox="1"/>
              <p:nvPr/>
            </p:nvSpPr>
            <p:spPr>
              <a:xfrm>
                <a:off x="8771255" y="3555365"/>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𝑐</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5" name="Caixa de Texto 134"/>
              <p:cNvSpPr txBox="1">
                <a:spLocks noRot="1" noChangeAspect="1" noMove="1" noResize="1" noEditPoints="1" noAdjustHandles="1" noChangeArrowheads="1" noChangeShapeType="1" noTextEdit="1"/>
              </p:cNvSpPr>
              <p:nvPr/>
            </p:nvSpPr>
            <p:spPr>
              <a:xfrm>
                <a:off x="8771255" y="3555365"/>
                <a:ext cx="629920" cy="583565"/>
              </a:xfrm>
              <a:prstGeom prst="rect">
                <a:avLst/>
              </a:prstGeom>
              <a:blipFill rotWithShape="1">
                <a:blip r:embed="rId3"/>
                <a:stretch>
                  <a:fillRect/>
                </a:stretch>
              </a:blipFill>
            </p:spPr>
            <p:txBody>
              <a:bodyPr/>
              <a:lstStyle/>
              <a:p>
                <a:r>
                  <a:rPr lang="pt-BR" altLang="en-US">
                    <a:noFill/>
                  </a:rPr>
                  <a:t> </a:t>
                </a:r>
              </a:p>
            </p:txBody>
          </p:sp>
        </mc:Fallback>
      </mc:AlternateContent>
      <p:cxnSp>
        <p:nvCxnSpPr>
          <p:cNvPr id="137" name="Conector Reto 69"/>
          <p:cNvCxnSpPr/>
          <p:nvPr/>
        </p:nvCxnSpPr>
        <p:spPr>
          <a:xfrm flipV="1">
            <a:off x="8188960" y="412623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Conector Reto 73"/>
          <p:cNvCxnSpPr/>
          <p:nvPr/>
        </p:nvCxnSpPr>
        <p:spPr>
          <a:xfrm>
            <a:off x="8379460" y="3537585"/>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Conector Reto 76"/>
          <p:cNvCxnSpPr/>
          <p:nvPr/>
        </p:nvCxnSpPr>
        <p:spPr>
          <a:xfrm>
            <a:off x="8379460" y="4126230"/>
            <a:ext cx="0" cy="126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Conector Reto 69"/>
          <p:cNvCxnSpPr/>
          <p:nvPr/>
        </p:nvCxnSpPr>
        <p:spPr>
          <a:xfrm flipV="1">
            <a:off x="8188960" y="404050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Conector Reto 151"/>
          <p:cNvCxnSpPr/>
          <p:nvPr/>
        </p:nvCxnSpPr>
        <p:spPr>
          <a:xfrm>
            <a:off x="8252820" y="538598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3" name="Caixa de Texto 23"/>
          <p:cNvSpPr txBox="1"/>
          <p:nvPr/>
        </p:nvSpPr>
        <p:spPr>
          <a:xfrm>
            <a:off x="8379460" y="4126230"/>
            <a:ext cx="8674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CS </a:t>
            </a:r>
            <a:endParaRPr lang="pt-BR" altLang="en-US" sz="2800" dirty="0">
              <a:latin typeface="Comic Sans MS" panose="030F0702030302020204" pitchFamily="66" charset="0"/>
              <a:cs typeface="Comic Sans MS" panose="030F0702030302020204" pitchFamily="66" charset="0"/>
            </a:endParaRPr>
          </a:p>
        </p:txBody>
      </p:sp>
      <p:cxnSp>
        <p:nvCxnSpPr>
          <p:cNvPr id="161" name="Conector Reto 37"/>
          <p:cNvCxnSpPr/>
          <p:nvPr/>
        </p:nvCxnSpPr>
        <p:spPr>
          <a:xfrm>
            <a:off x="2316549" y="497821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74"/>
          <p:cNvCxnSpPr/>
          <p:nvPr/>
        </p:nvCxnSpPr>
        <p:spPr>
          <a:xfrm>
            <a:off x="2494200" y="444458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63" name="Conector Reto 162"/>
          <p:cNvCxnSpPr/>
          <p:nvPr/>
        </p:nvCxnSpPr>
        <p:spPr>
          <a:xfrm flipV="1">
            <a:off x="2483521" y="352206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64" name="Grupo 163"/>
          <p:cNvGrpSpPr/>
          <p:nvPr/>
        </p:nvGrpSpPr>
        <p:grpSpPr>
          <a:xfrm>
            <a:off x="2300387" y="3892238"/>
            <a:ext cx="387626" cy="552342"/>
            <a:chOff x="7555792" y="2647951"/>
            <a:chExt cx="387626" cy="552342"/>
          </a:xfrm>
          <a:solidFill>
            <a:srgbClr val="00B0F0">
              <a:alpha val="97000"/>
            </a:srgbClr>
          </a:solidFill>
        </p:grpSpPr>
        <p:sp>
          <p:nvSpPr>
            <p:cNvPr id="165" name="Elipse 164"/>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66" name="Conector de Seta Reta 59"/>
            <p:cNvCxnSpPr/>
            <p:nvPr/>
          </p:nvCxnSpPr>
          <p:spPr>
            <a:xfrm flipH="1">
              <a:off x="7743922" y="2740305"/>
              <a:ext cx="0" cy="363994"/>
            </a:xfrm>
            <a:prstGeom prst="straightConnector1">
              <a:avLst/>
            </a:prstGeom>
            <a:grpFill/>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grpSp>
      <p:cxnSp>
        <p:nvCxnSpPr>
          <p:cNvPr id="167" name="Conector Reto 37"/>
          <p:cNvCxnSpPr/>
          <p:nvPr/>
        </p:nvCxnSpPr>
        <p:spPr>
          <a:xfrm>
            <a:off x="5509964" y="546525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rot="16200000" flipH="1" flipV="1">
            <a:off x="8139655" y="4880927"/>
            <a:ext cx="273621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169" name="Conector Reto 49"/>
          <p:cNvCxnSpPr/>
          <p:nvPr/>
        </p:nvCxnSpPr>
        <p:spPr>
          <a:xfrm>
            <a:off x="2483585" y="3528177"/>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0" name="Caixa de Texto 23"/>
          <p:cNvSpPr txBox="1"/>
          <p:nvPr/>
        </p:nvSpPr>
        <p:spPr>
          <a:xfrm>
            <a:off x="5448300" y="2045970"/>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m</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171" name="Conector Reto 37"/>
          <p:cNvCxnSpPr/>
          <p:nvPr/>
        </p:nvCxnSpPr>
        <p:spPr>
          <a:xfrm>
            <a:off x="9352349" y="624884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72" name="Caixa de Texto 171"/>
              <p:cNvSpPr txBox="1"/>
              <p:nvPr/>
            </p:nvSpPr>
            <p:spPr>
              <a:xfrm>
                <a:off x="7124065" y="3642995"/>
                <a:ext cx="956945"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72" name="Caixa de Texto 171"/>
              <p:cNvSpPr txBox="1">
                <a:spLocks noRot="1" noChangeAspect="1" noMove="1" noResize="1" noEditPoints="1" noAdjustHandles="1" noChangeArrowheads="1" noChangeShapeType="1" noTextEdit="1"/>
              </p:cNvSpPr>
              <p:nvPr/>
            </p:nvSpPr>
            <p:spPr>
              <a:xfrm>
                <a:off x="7124065" y="3642995"/>
                <a:ext cx="956945" cy="583565"/>
              </a:xfrm>
              <a:prstGeom prst="rect">
                <a:avLst/>
              </a:prstGeom>
              <a:blipFill rotWithShape="1">
                <a:blip r:embed="rId4"/>
                <a:stretch>
                  <a:fillRect/>
                </a:stretch>
              </a:blipFill>
            </p:spPr>
            <p:txBody>
              <a:bodyPr/>
              <a:lstStyle/>
              <a:p>
                <a:r>
                  <a:rPr lang="pt-BR" altLang="en-US">
                    <a:noFill/>
                  </a:rPr>
                  <a:t> </a:t>
                </a:r>
              </a:p>
            </p:txBody>
          </p:sp>
        </mc:Fallback>
      </mc:AlternateContent>
      <p:sp>
        <p:nvSpPr>
          <p:cNvPr id="130" name="Retângulo 129"/>
          <p:cNvSpPr/>
          <p:nvPr/>
        </p:nvSpPr>
        <p:spPr>
          <a:xfrm flipH="1">
            <a:off x="3131820" y="3422650"/>
            <a:ext cx="476250" cy="234950"/>
          </a:xfrm>
          <a:prstGeom prst="rect">
            <a:avLst/>
          </a:prstGeom>
          <a:solidFill>
            <a:schemeClr val="accent5"/>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134" name="Caixa de Texto 133"/>
              <p:cNvSpPr txBox="1"/>
              <p:nvPr/>
            </p:nvSpPr>
            <p:spPr>
              <a:xfrm>
                <a:off x="3041015" y="3582035"/>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𝑏</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4" name="Caixa de Texto 133"/>
              <p:cNvSpPr txBox="1">
                <a:spLocks noRot="1" noChangeAspect="1" noMove="1" noResize="1" noEditPoints="1" noAdjustHandles="1" noChangeArrowheads="1" noChangeShapeType="1" noTextEdit="1"/>
              </p:cNvSpPr>
              <p:nvPr/>
            </p:nvSpPr>
            <p:spPr>
              <a:xfrm>
                <a:off x="3041015" y="3582035"/>
                <a:ext cx="629920" cy="583565"/>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7" name="CaixaDeTexto 45"/>
          <p:cNvSpPr txBox="1"/>
          <p:nvPr/>
        </p:nvSpPr>
        <p:spPr>
          <a:xfrm>
            <a:off x="351790" y="621665"/>
            <a:ext cx="11240770"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a:solidFill>
                  <a:srgbClr val="C00000"/>
                </a:solidFill>
                <a:latin typeface="Comic Sans MS" panose="030F0702030302020204" pitchFamily="66" charset="0"/>
                <a:cs typeface="Comic Sans MS" panose="030F0702030302020204" pitchFamily="66" charset="0"/>
              </a:rPr>
              <a:t>Exemplo de aplicação do modelo completo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4" name="Conector Reto 74"/>
          <p:cNvCxnSpPr/>
          <p:nvPr/>
        </p:nvCxnSpPr>
        <p:spPr>
          <a:xfrm>
            <a:off x="4518580" y="458237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H="1">
            <a:off x="3559810" y="5088890"/>
            <a:ext cx="0" cy="51244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4507901" y="2929612"/>
            <a:ext cx="0" cy="2196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2" name="Grupo 61"/>
          <p:cNvGrpSpPr/>
          <p:nvPr/>
        </p:nvGrpSpPr>
        <p:grpSpPr>
          <a:xfrm>
            <a:off x="4324767" y="4030033"/>
            <a:ext cx="387626" cy="552342"/>
            <a:chOff x="7555792" y="2647951"/>
            <a:chExt cx="387626" cy="552342"/>
          </a:xfrm>
          <a:solidFill>
            <a:srgbClr val="00B0F0">
              <a:alpha val="97000"/>
            </a:srgbClr>
          </a:solidFill>
        </p:grpSpPr>
        <p:sp>
          <p:nvSpPr>
            <p:cNvPr id="68" name="Elipse 6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9" name="Conector de Seta Reta 59"/>
            <p:cNvCxnSpPr/>
            <p:nvPr/>
          </p:nvCxnSpPr>
          <p:spPr>
            <a:xfrm flipH="1">
              <a:off x="7743922"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1" name="Conector Reto 70"/>
          <p:cNvCxnSpPr/>
          <p:nvPr/>
        </p:nvCxnSpPr>
        <p:spPr>
          <a:xfrm rot="5400000" flipH="1">
            <a:off x="2237939" y="2851645"/>
            <a:ext cx="0" cy="162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2" name="Conector de Seta Reta 18"/>
          <p:cNvCxnSpPr/>
          <p:nvPr/>
        </p:nvCxnSpPr>
        <p:spPr>
          <a:xfrm rot="5400000" flipH="1">
            <a:off x="5265764" y="326171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3218758" y="3998443"/>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96" name="Caixa de Texto 23"/>
          <p:cNvSpPr txBox="1"/>
          <p:nvPr/>
        </p:nvSpPr>
        <p:spPr>
          <a:xfrm>
            <a:off x="5555929" y="314084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97" name="Caixa de Texto 23"/>
          <p:cNvSpPr txBox="1"/>
          <p:nvPr/>
        </p:nvSpPr>
        <p:spPr>
          <a:xfrm>
            <a:off x="3491893" y="526035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98" name="Caixa de Texto 23"/>
          <p:cNvSpPr txBox="1"/>
          <p:nvPr/>
        </p:nvSpPr>
        <p:spPr>
          <a:xfrm>
            <a:off x="594896" y="311500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99" name="Conector Reto 98"/>
          <p:cNvCxnSpPr/>
          <p:nvPr/>
        </p:nvCxnSpPr>
        <p:spPr>
          <a:xfrm rot="16200000">
            <a:off x="5256206" y="2907921"/>
            <a:ext cx="0" cy="1512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0" name="Conector Reto 99"/>
          <p:cNvCxnSpPr/>
          <p:nvPr/>
        </p:nvCxnSpPr>
        <p:spPr>
          <a:xfrm flipH="1">
            <a:off x="1944370" y="5108575"/>
            <a:ext cx="38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1" name="Caixa de Texto 100"/>
              <p:cNvSpPr txBox="1"/>
              <p:nvPr/>
            </p:nvSpPr>
            <p:spPr>
              <a:xfrm>
                <a:off x="4485005" y="4472940"/>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101" name="Caixa de Texto 100"/>
              <p:cNvSpPr txBox="1">
                <a:spLocks noRot="1" noChangeAspect="1" noMove="1" noResize="1" noEditPoints="1" noAdjustHandles="1" noChangeArrowheads="1" noChangeShapeType="1" noTextEdit="1"/>
              </p:cNvSpPr>
              <p:nvPr/>
            </p:nvSpPr>
            <p:spPr>
              <a:xfrm>
                <a:off x="4485005" y="4472940"/>
                <a:ext cx="1219835" cy="521970"/>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02" name="Grupo 101"/>
          <p:cNvGrpSpPr/>
          <p:nvPr/>
        </p:nvGrpSpPr>
        <p:grpSpPr>
          <a:xfrm rot="5400000" flipH="1">
            <a:off x="1944306" y="3908896"/>
            <a:ext cx="2160000" cy="216000"/>
            <a:chOff x="3836931" y="3524056"/>
            <a:chExt cx="2160210" cy="255373"/>
          </a:xfrm>
        </p:grpSpPr>
        <p:cxnSp>
          <p:nvCxnSpPr>
            <p:cNvPr id="103" name="Conector Reto 79"/>
            <p:cNvCxnSpPr/>
            <p:nvPr/>
          </p:nvCxnSpPr>
          <p:spPr>
            <a:xfrm flipV="1">
              <a:off x="3836931" y="3639776"/>
              <a:ext cx="216021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4" name="Retângulo 103"/>
            <p:cNvSpPr/>
            <p:nvPr/>
          </p:nvSpPr>
          <p:spPr>
            <a:xfrm>
              <a:off x="4343232"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05" name="Caixa de Texto 104"/>
              <p:cNvSpPr txBox="1"/>
              <p:nvPr/>
            </p:nvSpPr>
            <p:spPr>
              <a:xfrm>
                <a:off x="2286635" y="411480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5" name="Caixa de Texto 104"/>
              <p:cNvSpPr txBox="1">
                <a:spLocks noRot="1" noChangeAspect="1" noMove="1" noResize="1" noEditPoints="1" noAdjustHandles="1" noChangeArrowheads="1" noChangeShapeType="1" noTextEdit="1"/>
              </p:cNvSpPr>
              <p:nvPr/>
            </p:nvSpPr>
            <p:spPr>
              <a:xfrm>
                <a:off x="2286635" y="4114800"/>
                <a:ext cx="629920" cy="583565"/>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112" name="Conector Reto 69"/>
          <p:cNvCxnSpPr/>
          <p:nvPr/>
        </p:nvCxnSpPr>
        <p:spPr>
          <a:xfrm flipV="1">
            <a:off x="1800225" y="424434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Conector Reto 73"/>
          <p:cNvCxnSpPr/>
          <p:nvPr/>
        </p:nvCxnSpPr>
        <p:spPr>
          <a:xfrm>
            <a:off x="1990725" y="3655695"/>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76"/>
          <p:cNvCxnSpPr/>
          <p:nvPr/>
        </p:nvCxnSpPr>
        <p:spPr>
          <a:xfrm>
            <a:off x="1976120" y="4244340"/>
            <a:ext cx="0" cy="90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1376045" y="4158615"/>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p</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117" name="Conector Reto 69"/>
          <p:cNvCxnSpPr/>
          <p:nvPr/>
        </p:nvCxnSpPr>
        <p:spPr>
          <a:xfrm flipV="1">
            <a:off x="1800225" y="415861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Forma livre 117"/>
          <p:cNvSpPr/>
          <p:nvPr/>
        </p:nvSpPr>
        <p:spPr>
          <a:xfrm>
            <a:off x="3096260" y="3788410"/>
            <a:ext cx="285750" cy="1176655"/>
          </a:xfrm>
          <a:custGeom>
            <a:avLst/>
            <a:gdLst>
              <a:gd name="connisteX0" fmla="*/ 0 w 437591"/>
              <a:gd name="connsiteY0" fmla="*/ 1176655 h 1176655"/>
              <a:gd name="connisteX1" fmla="*/ 256540 w 437591"/>
              <a:gd name="connsiteY1" fmla="*/ 995680 h 1176655"/>
              <a:gd name="connisteX2" fmla="*/ 437515 w 437591"/>
              <a:gd name="connsiteY2" fmla="*/ 528320 h 1176655"/>
              <a:gd name="connisteX3" fmla="*/ 241300 w 437591"/>
              <a:gd name="connsiteY3" fmla="*/ 120650 h 1176655"/>
              <a:gd name="connisteX4" fmla="*/ 75565 w 437591"/>
              <a:gd name="connsiteY4" fmla="*/ 0 h 11766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37591" h="1176655">
                <a:moveTo>
                  <a:pt x="0" y="1176655"/>
                </a:moveTo>
                <a:cubicBezTo>
                  <a:pt x="47625" y="1149985"/>
                  <a:pt x="168910" y="1125220"/>
                  <a:pt x="256540" y="995680"/>
                </a:cubicBezTo>
                <a:cubicBezTo>
                  <a:pt x="344170" y="866140"/>
                  <a:pt x="440690" y="703580"/>
                  <a:pt x="437515" y="528320"/>
                </a:cubicBezTo>
                <a:cubicBezTo>
                  <a:pt x="434340" y="353060"/>
                  <a:pt x="313690" y="226060"/>
                  <a:pt x="241300" y="120650"/>
                </a:cubicBezTo>
                <a:cubicBezTo>
                  <a:pt x="168910" y="15240"/>
                  <a:pt x="104775" y="15875"/>
                  <a:pt x="75565" y="0"/>
                </a:cubicBezTo>
              </a:path>
            </a:pathLst>
          </a:custGeom>
          <a:noFill/>
          <a:ln w="1587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19" name="Caixa de Texto 118"/>
              <p:cNvSpPr txBox="1"/>
              <p:nvPr/>
            </p:nvSpPr>
            <p:spPr>
              <a:xfrm>
                <a:off x="3562985" y="2954655"/>
                <a:ext cx="622300" cy="60388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𝜇</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9" name="Caixa de Texto 118"/>
              <p:cNvSpPr txBox="1">
                <a:spLocks noRot="1" noChangeAspect="1" noMove="1" noResize="1" noEditPoints="1" noAdjustHandles="1" noChangeArrowheads="1" noChangeShapeType="1" noTextEdit="1"/>
              </p:cNvSpPr>
              <p:nvPr/>
            </p:nvSpPr>
            <p:spPr>
              <a:xfrm>
                <a:off x="3562985" y="2954655"/>
                <a:ext cx="622300" cy="603885"/>
              </a:xfrm>
              <a:prstGeom prst="rect">
                <a:avLst/>
              </a:prstGeom>
              <a:blipFill rotWithShape="1">
                <a:blip r:embed="rId3"/>
                <a:stretch>
                  <a:fillRect r="-102"/>
                </a:stretch>
              </a:blipFill>
            </p:spPr>
            <p:txBody>
              <a:bodyPr/>
              <a:lstStyle/>
              <a:p>
                <a:r>
                  <a:rPr lang="pt-BR" altLang="en-US">
                    <a:noFill/>
                  </a:rPr>
                  <a:t> </a:t>
                </a:r>
              </a:p>
            </p:txBody>
          </p:sp>
        </mc:Fallback>
      </mc:AlternateContent>
      <p:sp>
        <p:nvSpPr>
          <p:cNvPr id="121" name="Caixa de Texto 23"/>
          <p:cNvSpPr txBox="1"/>
          <p:nvPr/>
        </p:nvSpPr>
        <p:spPr>
          <a:xfrm>
            <a:off x="4996332" y="3036831"/>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4" name="Caixa de Texto 23"/>
          <p:cNvSpPr txBox="1"/>
          <p:nvPr/>
        </p:nvSpPr>
        <p:spPr>
          <a:xfrm>
            <a:off x="291453" y="366394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grpSp>
        <p:nvGrpSpPr>
          <p:cNvPr id="125" name="Grupo 124"/>
          <p:cNvGrpSpPr/>
          <p:nvPr/>
        </p:nvGrpSpPr>
        <p:grpSpPr>
          <a:xfrm rot="16200000">
            <a:off x="3574415" y="2167890"/>
            <a:ext cx="416560" cy="1487805"/>
            <a:chOff x="3114" y="6151"/>
            <a:chExt cx="656" cy="2343"/>
          </a:xfrm>
        </p:grpSpPr>
        <p:cxnSp>
          <p:nvCxnSpPr>
            <p:cNvPr id="126" name="Conector Reto 69"/>
            <p:cNvCxnSpPr/>
            <p:nvPr/>
          </p:nvCxnSpPr>
          <p:spPr>
            <a:xfrm flipV="1">
              <a:off x="3114" y="7078"/>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Conector Reto 126"/>
            <p:cNvCxnSpPr/>
            <p:nvPr/>
          </p:nvCxnSpPr>
          <p:spPr>
            <a:xfrm>
              <a:off x="3414" y="6151"/>
              <a:ext cx="0" cy="79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Conector Reto 76"/>
            <p:cNvCxnSpPr/>
            <p:nvPr/>
          </p:nvCxnSpPr>
          <p:spPr>
            <a:xfrm>
              <a:off x="3414" y="7078"/>
              <a:ext cx="0" cy="141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Conector Reto 69"/>
            <p:cNvCxnSpPr/>
            <p:nvPr/>
          </p:nvCxnSpPr>
          <p:spPr>
            <a:xfrm flipV="1">
              <a:off x="3114" y="6969"/>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61" name="Conector Reto 37"/>
          <p:cNvCxnSpPr/>
          <p:nvPr/>
        </p:nvCxnSpPr>
        <p:spPr>
          <a:xfrm>
            <a:off x="731589" y="509695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74"/>
          <p:cNvCxnSpPr/>
          <p:nvPr/>
        </p:nvCxnSpPr>
        <p:spPr>
          <a:xfrm>
            <a:off x="909240" y="456332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63" name="Conector Reto 162"/>
          <p:cNvCxnSpPr/>
          <p:nvPr/>
        </p:nvCxnSpPr>
        <p:spPr>
          <a:xfrm flipV="1">
            <a:off x="898561" y="364081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64" name="Grupo 163"/>
          <p:cNvGrpSpPr/>
          <p:nvPr/>
        </p:nvGrpSpPr>
        <p:grpSpPr>
          <a:xfrm>
            <a:off x="730885" y="4029710"/>
            <a:ext cx="372110" cy="534035"/>
            <a:chOff x="7555792" y="2647951"/>
            <a:chExt cx="387626" cy="552342"/>
          </a:xfrm>
          <a:solidFill>
            <a:srgbClr val="00B0F0">
              <a:alpha val="97000"/>
            </a:srgbClr>
          </a:solidFill>
        </p:grpSpPr>
        <p:sp>
          <p:nvSpPr>
            <p:cNvPr id="165" name="Elipse 164"/>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66" name="Conector de Seta Reta 59"/>
            <p:cNvCxnSpPr/>
            <p:nvPr/>
          </p:nvCxnSpPr>
          <p:spPr>
            <a:xfrm flipH="1">
              <a:off x="7743922" y="2740305"/>
              <a:ext cx="0" cy="363994"/>
            </a:xfrm>
            <a:prstGeom prst="straightConnector1">
              <a:avLst/>
            </a:prstGeom>
            <a:grpFill/>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grpSp>
      <p:cxnSp>
        <p:nvCxnSpPr>
          <p:cNvPr id="167" name="Conector Reto 37"/>
          <p:cNvCxnSpPr/>
          <p:nvPr/>
        </p:nvCxnSpPr>
        <p:spPr>
          <a:xfrm>
            <a:off x="3382079" y="560114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rot="16200000" flipH="1" flipV="1">
            <a:off x="5094382" y="4376289"/>
            <a:ext cx="1476000"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169" name="Conector Reto 49"/>
          <p:cNvCxnSpPr/>
          <p:nvPr/>
        </p:nvCxnSpPr>
        <p:spPr>
          <a:xfrm>
            <a:off x="898625" y="3655812"/>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0" name="Caixa de Texto 23"/>
          <p:cNvSpPr txBox="1"/>
          <p:nvPr/>
        </p:nvSpPr>
        <p:spPr>
          <a:xfrm>
            <a:off x="3328035" y="2228850"/>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m</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39" name="Caixa de Texto 38"/>
              <p:cNvSpPr txBox="1"/>
              <p:nvPr/>
            </p:nvSpPr>
            <p:spPr>
              <a:xfrm>
                <a:off x="6256020" y="4149725"/>
                <a:ext cx="4525645" cy="51371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9" name="Caixa de Texto 38"/>
              <p:cNvSpPr txBox="1">
                <a:spLocks noRot="1" noChangeAspect="1" noMove="1" noResize="1" noEditPoints="1" noAdjustHandles="1" noChangeArrowheads="1" noChangeShapeType="1" noTextEdit="1"/>
              </p:cNvSpPr>
              <p:nvPr/>
            </p:nvSpPr>
            <p:spPr>
              <a:xfrm>
                <a:off x="6256020" y="4149725"/>
                <a:ext cx="4525645" cy="51371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6256020" y="1616075"/>
                <a:ext cx="5841365" cy="76708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type m:val="skw"/>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type m:val="skw"/>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6256020" y="1616075"/>
                <a:ext cx="5841365" cy="767080"/>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 de Texto 4"/>
              <p:cNvSpPr txBox="1"/>
              <p:nvPr/>
            </p:nvSpPr>
            <p:spPr>
              <a:xfrm>
                <a:off x="6388735" y="2599055"/>
                <a:ext cx="4619625" cy="131508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num>
                        <m:den>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6388735" y="2599055"/>
                <a:ext cx="4619625" cy="1315085"/>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 de Texto 5"/>
              <p:cNvSpPr txBox="1"/>
              <p:nvPr/>
            </p:nvSpPr>
            <p:spPr>
              <a:xfrm>
                <a:off x="6690360" y="5114290"/>
                <a:ext cx="4017010" cy="1336040"/>
              </a:xfrm>
              <a:prstGeom prst="rect">
                <a:avLst/>
              </a:prstGeom>
              <a:noFill/>
              <a:ln w="44450">
                <a:noFill/>
              </a:ln>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6690360" y="5114290"/>
                <a:ext cx="4017010" cy="1336040"/>
              </a:xfrm>
              <a:prstGeom prst="rect">
                <a:avLst/>
              </a:prstGeom>
              <a:blipFill rotWithShape="1">
                <a:blip r:embed="rId7"/>
                <a:stretch>
                  <a:fillRect/>
                </a:stretch>
              </a:blipFill>
              <a:ln w="44450">
                <a:noFill/>
              </a:ln>
            </p:spPr>
            <p:txBody>
              <a:bodyPr/>
              <a:lstStyle/>
              <a:p>
                <a:r>
                  <a:rPr lang="pt-BR" altLang="en-US">
                    <a:noFill/>
                  </a:rPr>
                  <a:t> </a:t>
                </a:r>
              </a:p>
            </p:txBody>
          </p:sp>
        </mc:Fallback>
      </mc:AlternateContent>
      <p:sp>
        <p:nvSpPr>
          <p:cNvPr id="130" name="Retângulo 129"/>
          <p:cNvSpPr/>
          <p:nvPr/>
        </p:nvSpPr>
        <p:spPr>
          <a:xfrm flipH="1">
            <a:off x="1323975" y="3543935"/>
            <a:ext cx="476250" cy="234950"/>
          </a:xfrm>
          <a:prstGeom prst="rect">
            <a:avLst/>
          </a:prstGeom>
          <a:solidFill>
            <a:schemeClr val="accent5"/>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134" name="Caixa de Texto 133"/>
              <p:cNvSpPr txBox="1"/>
              <p:nvPr/>
            </p:nvSpPr>
            <p:spPr>
              <a:xfrm>
                <a:off x="1233170" y="370332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𝑏</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4" name="Caixa de Texto 133"/>
              <p:cNvSpPr txBox="1">
                <a:spLocks noRot="1" noChangeAspect="1" noMove="1" noResize="1" noEditPoints="1" noAdjustHandles="1" noChangeArrowheads="1" noChangeShapeType="1" noTextEdit="1"/>
              </p:cNvSpPr>
              <p:nvPr/>
            </p:nvSpPr>
            <p:spPr>
              <a:xfrm>
                <a:off x="1233170" y="3703320"/>
                <a:ext cx="629920" cy="583565"/>
              </a:xfrm>
              <a:prstGeom prst="rect">
                <a:avLst/>
              </a:prstGeom>
              <a:blipFill rotWithShape="1">
                <a:blip r:embed="rId8"/>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7" name="CaixaDeTexto 45"/>
          <p:cNvSpPr txBox="1"/>
          <p:nvPr/>
        </p:nvSpPr>
        <p:spPr>
          <a:xfrm>
            <a:off x="351790" y="431800"/>
            <a:ext cx="11240770" cy="1537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a:solidFill>
                  <a:srgbClr val="C00000"/>
                </a:solidFill>
                <a:latin typeface="Comic Sans MS" panose="030F0702030302020204" pitchFamily="66" charset="0"/>
                <a:cs typeface="Comic Sans MS" panose="030F0702030302020204" pitchFamily="66" charset="0"/>
              </a:rPr>
              <a:t>Exemplo de aplicação do modelo completo</a:t>
            </a:r>
            <a:endParaRPr lang="pt-BR" altLang="en-US" sz="2800" b="1" dirty="0">
              <a:solidFill>
                <a:srgbClr val="C00000"/>
              </a:solidFill>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Veja que o resistor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o capacitor C</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CS</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podem ser retirados pois estão com os dois terminais em terra.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4" name="Conector Reto 74"/>
          <p:cNvCxnSpPr/>
          <p:nvPr/>
        </p:nvCxnSpPr>
        <p:spPr>
          <a:xfrm>
            <a:off x="6646465" y="444648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H="1">
            <a:off x="5687695" y="4953000"/>
            <a:ext cx="0" cy="51244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6644676" y="2767052"/>
            <a:ext cx="0" cy="223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2" name="Grupo 61"/>
          <p:cNvGrpSpPr/>
          <p:nvPr/>
        </p:nvGrpSpPr>
        <p:grpSpPr>
          <a:xfrm>
            <a:off x="6452652" y="3894143"/>
            <a:ext cx="387626" cy="552342"/>
            <a:chOff x="7555792" y="2647951"/>
            <a:chExt cx="387626" cy="552342"/>
          </a:xfrm>
          <a:solidFill>
            <a:srgbClr val="00B0F0">
              <a:alpha val="97000"/>
            </a:srgbClr>
          </a:solidFill>
        </p:grpSpPr>
        <p:sp>
          <p:nvSpPr>
            <p:cNvPr id="68" name="Elipse 6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9"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1" name="Conector Reto 70"/>
          <p:cNvCxnSpPr/>
          <p:nvPr/>
        </p:nvCxnSpPr>
        <p:spPr>
          <a:xfrm rot="5400000" flipH="1">
            <a:off x="4077824" y="2427755"/>
            <a:ext cx="0" cy="2196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2" name="Conector de Seta Reta 18"/>
          <p:cNvCxnSpPr/>
          <p:nvPr/>
        </p:nvCxnSpPr>
        <p:spPr>
          <a:xfrm rot="5400000" flipH="1">
            <a:off x="9009089" y="302866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5281238" y="3862553"/>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96" name="Caixa de Texto 23"/>
          <p:cNvSpPr txBox="1"/>
          <p:nvPr/>
        </p:nvSpPr>
        <p:spPr>
          <a:xfrm>
            <a:off x="9401489" y="313449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97" name="Caixa de Texto 23"/>
          <p:cNvSpPr txBox="1"/>
          <p:nvPr/>
        </p:nvSpPr>
        <p:spPr>
          <a:xfrm>
            <a:off x="5619778" y="512446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98" name="Caixa de Texto 23"/>
          <p:cNvSpPr txBox="1"/>
          <p:nvPr/>
        </p:nvSpPr>
        <p:spPr>
          <a:xfrm>
            <a:off x="2449096" y="364268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99" name="Conector Reto 98"/>
          <p:cNvCxnSpPr/>
          <p:nvPr/>
        </p:nvCxnSpPr>
        <p:spPr>
          <a:xfrm rot="16200000">
            <a:off x="8068091" y="2088031"/>
            <a:ext cx="0" cy="288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0" name="Conector Reto 99"/>
          <p:cNvCxnSpPr/>
          <p:nvPr/>
        </p:nvCxnSpPr>
        <p:spPr>
          <a:xfrm flipH="1">
            <a:off x="4072255" y="4957445"/>
            <a:ext cx="38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1" name="Caixa de Texto 100"/>
              <p:cNvSpPr txBox="1"/>
              <p:nvPr/>
            </p:nvSpPr>
            <p:spPr>
              <a:xfrm>
                <a:off x="6612890" y="4337050"/>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101" name="Caixa de Texto 100"/>
              <p:cNvSpPr txBox="1">
                <a:spLocks noRot="1" noChangeAspect="1" noMove="1" noResize="1" noEditPoints="1" noAdjustHandles="1" noChangeArrowheads="1" noChangeShapeType="1" noTextEdit="1"/>
              </p:cNvSpPr>
              <p:nvPr/>
            </p:nvSpPr>
            <p:spPr>
              <a:xfrm>
                <a:off x="6612890" y="4337050"/>
                <a:ext cx="1219835" cy="521970"/>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02" name="Grupo 101"/>
          <p:cNvGrpSpPr/>
          <p:nvPr/>
        </p:nvGrpSpPr>
        <p:grpSpPr>
          <a:xfrm rot="5400000" flipH="1">
            <a:off x="4072191" y="3773006"/>
            <a:ext cx="2160000" cy="216000"/>
            <a:chOff x="3836931" y="3524056"/>
            <a:chExt cx="2160210" cy="255373"/>
          </a:xfrm>
        </p:grpSpPr>
        <p:cxnSp>
          <p:nvCxnSpPr>
            <p:cNvPr id="103" name="Conector Reto 79"/>
            <p:cNvCxnSpPr/>
            <p:nvPr/>
          </p:nvCxnSpPr>
          <p:spPr>
            <a:xfrm flipV="1">
              <a:off x="3836931" y="3639776"/>
              <a:ext cx="216021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4" name="Retângulo 103"/>
            <p:cNvSpPr/>
            <p:nvPr/>
          </p:nvSpPr>
          <p:spPr>
            <a:xfrm>
              <a:off x="4343232"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05" name="Caixa de Texto 104"/>
              <p:cNvSpPr txBox="1"/>
              <p:nvPr/>
            </p:nvSpPr>
            <p:spPr>
              <a:xfrm>
                <a:off x="4414520" y="397891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5" name="Caixa de Texto 104"/>
              <p:cNvSpPr txBox="1">
                <a:spLocks noRot="1" noChangeAspect="1" noMove="1" noResize="1" noEditPoints="1" noAdjustHandles="1" noChangeArrowheads="1" noChangeShapeType="1" noTextEdit="1"/>
              </p:cNvSpPr>
              <p:nvPr/>
            </p:nvSpPr>
            <p:spPr>
              <a:xfrm>
                <a:off x="4414520" y="3978910"/>
                <a:ext cx="6299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06" name="Grupo 105"/>
          <p:cNvGrpSpPr/>
          <p:nvPr/>
        </p:nvGrpSpPr>
        <p:grpSpPr>
          <a:xfrm rot="5400000" flipH="1">
            <a:off x="7261385" y="4133729"/>
            <a:ext cx="1404000" cy="234950"/>
            <a:chOff x="4143847" y="3524056"/>
            <a:chExt cx="1404137" cy="255373"/>
          </a:xfrm>
        </p:grpSpPr>
        <p:cxnSp>
          <p:nvCxnSpPr>
            <p:cNvPr id="107"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8" name="Retângulo 10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2" name="Conector Reto 69"/>
          <p:cNvCxnSpPr/>
          <p:nvPr/>
        </p:nvCxnSpPr>
        <p:spPr>
          <a:xfrm flipV="1">
            <a:off x="3928110" y="410845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Conector Reto 73"/>
          <p:cNvCxnSpPr/>
          <p:nvPr/>
        </p:nvCxnSpPr>
        <p:spPr>
          <a:xfrm>
            <a:off x="4118610" y="3519805"/>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76"/>
          <p:cNvCxnSpPr/>
          <p:nvPr/>
        </p:nvCxnSpPr>
        <p:spPr>
          <a:xfrm>
            <a:off x="4104005" y="4108450"/>
            <a:ext cx="0" cy="90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3503930" y="4022725"/>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p</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117" name="Conector Reto 69"/>
          <p:cNvCxnSpPr/>
          <p:nvPr/>
        </p:nvCxnSpPr>
        <p:spPr>
          <a:xfrm flipV="1">
            <a:off x="3928110" y="402272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Forma livre 117"/>
          <p:cNvSpPr/>
          <p:nvPr/>
        </p:nvSpPr>
        <p:spPr>
          <a:xfrm>
            <a:off x="5162550" y="3657600"/>
            <a:ext cx="285750" cy="1176655"/>
          </a:xfrm>
          <a:custGeom>
            <a:avLst/>
            <a:gdLst>
              <a:gd name="connisteX0" fmla="*/ 0 w 437591"/>
              <a:gd name="connsiteY0" fmla="*/ 1176655 h 1176655"/>
              <a:gd name="connisteX1" fmla="*/ 256540 w 437591"/>
              <a:gd name="connsiteY1" fmla="*/ 995680 h 1176655"/>
              <a:gd name="connisteX2" fmla="*/ 437515 w 437591"/>
              <a:gd name="connsiteY2" fmla="*/ 528320 h 1176655"/>
              <a:gd name="connisteX3" fmla="*/ 241300 w 437591"/>
              <a:gd name="connsiteY3" fmla="*/ 120650 h 1176655"/>
              <a:gd name="connisteX4" fmla="*/ 75565 w 437591"/>
              <a:gd name="connsiteY4" fmla="*/ 0 h 11766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37591" h="1176655">
                <a:moveTo>
                  <a:pt x="0" y="1176655"/>
                </a:moveTo>
                <a:cubicBezTo>
                  <a:pt x="47625" y="1149985"/>
                  <a:pt x="168910" y="1125220"/>
                  <a:pt x="256540" y="995680"/>
                </a:cubicBezTo>
                <a:cubicBezTo>
                  <a:pt x="344170" y="866140"/>
                  <a:pt x="440690" y="703580"/>
                  <a:pt x="437515" y="528320"/>
                </a:cubicBezTo>
                <a:cubicBezTo>
                  <a:pt x="434340" y="353060"/>
                  <a:pt x="313690" y="226060"/>
                  <a:pt x="241300" y="120650"/>
                </a:cubicBezTo>
                <a:cubicBezTo>
                  <a:pt x="168910" y="15240"/>
                  <a:pt x="104775" y="15875"/>
                  <a:pt x="75565" y="0"/>
                </a:cubicBezTo>
              </a:path>
            </a:pathLst>
          </a:custGeom>
          <a:noFill/>
          <a:ln w="1587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1" name="Caixa de Texto 23"/>
          <p:cNvSpPr txBox="1"/>
          <p:nvPr/>
        </p:nvSpPr>
        <p:spPr>
          <a:xfrm>
            <a:off x="8672347" y="2777116"/>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4" name="Caixa de Texto 23"/>
          <p:cNvSpPr txBox="1"/>
          <p:nvPr/>
        </p:nvSpPr>
        <p:spPr>
          <a:xfrm>
            <a:off x="1887208" y="359155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grpSp>
        <p:nvGrpSpPr>
          <p:cNvPr id="125" name="Grupo 124"/>
          <p:cNvGrpSpPr/>
          <p:nvPr/>
        </p:nvGrpSpPr>
        <p:grpSpPr>
          <a:xfrm rot="16200000">
            <a:off x="5702300" y="2032000"/>
            <a:ext cx="416560" cy="1487805"/>
            <a:chOff x="3114" y="6151"/>
            <a:chExt cx="656" cy="2343"/>
          </a:xfrm>
        </p:grpSpPr>
        <p:cxnSp>
          <p:nvCxnSpPr>
            <p:cNvPr id="126" name="Conector Reto 69"/>
            <p:cNvCxnSpPr/>
            <p:nvPr/>
          </p:nvCxnSpPr>
          <p:spPr>
            <a:xfrm flipV="1">
              <a:off x="3114" y="7078"/>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Conector Reto 126"/>
            <p:cNvCxnSpPr/>
            <p:nvPr/>
          </p:nvCxnSpPr>
          <p:spPr>
            <a:xfrm>
              <a:off x="3414" y="6151"/>
              <a:ext cx="0" cy="79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Conector Reto 76"/>
            <p:cNvCxnSpPr/>
            <p:nvPr/>
          </p:nvCxnSpPr>
          <p:spPr>
            <a:xfrm>
              <a:off x="3414" y="7078"/>
              <a:ext cx="0" cy="141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Conector Reto 69"/>
            <p:cNvCxnSpPr/>
            <p:nvPr/>
          </p:nvCxnSpPr>
          <p:spPr>
            <a:xfrm flipV="1">
              <a:off x="3114" y="6969"/>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mc:Choice xmlns:a14="http://schemas.microsoft.com/office/drawing/2010/main" Requires="a14">
          <p:sp>
            <p:nvSpPr>
              <p:cNvPr id="135" name="Caixa de Texto 134"/>
              <p:cNvSpPr txBox="1"/>
              <p:nvPr/>
            </p:nvSpPr>
            <p:spPr>
              <a:xfrm>
                <a:off x="8771255" y="3555365"/>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𝑐</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5" name="Caixa de Texto 134"/>
              <p:cNvSpPr txBox="1">
                <a:spLocks noRot="1" noChangeAspect="1" noMove="1" noResize="1" noEditPoints="1" noAdjustHandles="1" noChangeArrowheads="1" noChangeShapeType="1" noTextEdit="1"/>
              </p:cNvSpPr>
              <p:nvPr/>
            </p:nvSpPr>
            <p:spPr>
              <a:xfrm>
                <a:off x="8771255" y="3555365"/>
                <a:ext cx="629920" cy="583565"/>
              </a:xfrm>
              <a:prstGeom prst="rect">
                <a:avLst/>
              </a:prstGeom>
              <a:blipFill rotWithShape="1">
                <a:blip r:embed="rId3"/>
                <a:stretch>
                  <a:fillRect/>
                </a:stretch>
              </a:blipFill>
            </p:spPr>
            <p:txBody>
              <a:bodyPr/>
              <a:lstStyle/>
              <a:p>
                <a:r>
                  <a:rPr lang="pt-BR" altLang="en-US">
                    <a:noFill/>
                  </a:rPr>
                  <a:t> </a:t>
                </a:r>
              </a:p>
            </p:txBody>
          </p:sp>
        </mc:Fallback>
      </mc:AlternateContent>
      <p:cxnSp>
        <p:nvCxnSpPr>
          <p:cNvPr id="137" name="Conector Reto 69"/>
          <p:cNvCxnSpPr/>
          <p:nvPr/>
        </p:nvCxnSpPr>
        <p:spPr>
          <a:xfrm flipV="1">
            <a:off x="8188960" y="412623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Conector Reto 73"/>
          <p:cNvCxnSpPr/>
          <p:nvPr/>
        </p:nvCxnSpPr>
        <p:spPr>
          <a:xfrm>
            <a:off x="8379460" y="3537585"/>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Conector Reto 76"/>
          <p:cNvCxnSpPr/>
          <p:nvPr/>
        </p:nvCxnSpPr>
        <p:spPr>
          <a:xfrm>
            <a:off x="8379460" y="4126230"/>
            <a:ext cx="0" cy="126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Conector Reto 69"/>
          <p:cNvCxnSpPr/>
          <p:nvPr/>
        </p:nvCxnSpPr>
        <p:spPr>
          <a:xfrm flipV="1">
            <a:off x="8188960" y="404050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Conector Reto 151"/>
          <p:cNvCxnSpPr/>
          <p:nvPr/>
        </p:nvCxnSpPr>
        <p:spPr>
          <a:xfrm>
            <a:off x="8252820" y="538598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3" name="Caixa de Texto 23"/>
          <p:cNvSpPr txBox="1"/>
          <p:nvPr/>
        </p:nvSpPr>
        <p:spPr>
          <a:xfrm>
            <a:off x="8379460" y="4126230"/>
            <a:ext cx="8674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CS </a:t>
            </a:r>
            <a:endParaRPr lang="pt-BR" altLang="en-US" sz="2800" dirty="0">
              <a:latin typeface="Comic Sans MS" panose="030F0702030302020204" pitchFamily="66" charset="0"/>
              <a:cs typeface="Comic Sans MS" panose="030F0702030302020204" pitchFamily="66" charset="0"/>
            </a:endParaRPr>
          </a:p>
        </p:txBody>
      </p:sp>
      <p:cxnSp>
        <p:nvCxnSpPr>
          <p:cNvPr id="161" name="Conector Reto 37"/>
          <p:cNvCxnSpPr/>
          <p:nvPr/>
        </p:nvCxnSpPr>
        <p:spPr>
          <a:xfrm>
            <a:off x="2316549" y="497821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74"/>
          <p:cNvCxnSpPr/>
          <p:nvPr/>
        </p:nvCxnSpPr>
        <p:spPr>
          <a:xfrm>
            <a:off x="2494200" y="444458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63" name="Conector Reto 162"/>
          <p:cNvCxnSpPr/>
          <p:nvPr/>
        </p:nvCxnSpPr>
        <p:spPr>
          <a:xfrm flipV="1">
            <a:off x="2483521" y="352206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64" name="Grupo 163"/>
          <p:cNvGrpSpPr/>
          <p:nvPr/>
        </p:nvGrpSpPr>
        <p:grpSpPr>
          <a:xfrm>
            <a:off x="2300387" y="3892238"/>
            <a:ext cx="387626" cy="552342"/>
            <a:chOff x="7555792" y="2647951"/>
            <a:chExt cx="387626" cy="552342"/>
          </a:xfrm>
          <a:solidFill>
            <a:srgbClr val="00B0F0">
              <a:alpha val="97000"/>
            </a:srgbClr>
          </a:solidFill>
        </p:grpSpPr>
        <p:sp>
          <p:nvSpPr>
            <p:cNvPr id="165" name="Elipse 164"/>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66" name="Conector de Seta Reta 59"/>
            <p:cNvCxnSpPr/>
            <p:nvPr/>
          </p:nvCxnSpPr>
          <p:spPr>
            <a:xfrm flipH="1">
              <a:off x="7743922" y="2740305"/>
              <a:ext cx="0" cy="363994"/>
            </a:xfrm>
            <a:prstGeom prst="straightConnector1">
              <a:avLst/>
            </a:prstGeom>
            <a:grpFill/>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grpSp>
      <p:cxnSp>
        <p:nvCxnSpPr>
          <p:cNvPr id="167" name="Conector Reto 37"/>
          <p:cNvCxnSpPr/>
          <p:nvPr/>
        </p:nvCxnSpPr>
        <p:spPr>
          <a:xfrm>
            <a:off x="5509964" y="546525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rot="16200000" flipH="1" flipV="1">
            <a:off x="8139655" y="4880927"/>
            <a:ext cx="273621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169" name="Conector Reto 49"/>
          <p:cNvCxnSpPr/>
          <p:nvPr/>
        </p:nvCxnSpPr>
        <p:spPr>
          <a:xfrm>
            <a:off x="2483585" y="3528177"/>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0" name="Caixa de Texto 23"/>
          <p:cNvSpPr txBox="1"/>
          <p:nvPr/>
        </p:nvSpPr>
        <p:spPr>
          <a:xfrm>
            <a:off x="5448300" y="2045970"/>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m</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171" name="Conector Reto 37"/>
          <p:cNvCxnSpPr/>
          <p:nvPr/>
        </p:nvCxnSpPr>
        <p:spPr>
          <a:xfrm>
            <a:off x="9352349" y="624884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72" name="Caixa de Texto 171"/>
              <p:cNvSpPr txBox="1"/>
              <p:nvPr/>
            </p:nvSpPr>
            <p:spPr>
              <a:xfrm>
                <a:off x="7124065" y="3642995"/>
                <a:ext cx="956945"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72" name="Caixa de Texto 171"/>
              <p:cNvSpPr txBox="1">
                <a:spLocks noRot="1" noChangeAspect="1" noMove="1" noResize="1" noEditPoints="1" noAdjustHandles="1" noChangeArrowheads="1" noChangeShapeType="1" noTextEdit="1"/>
              </p:cNvSpPr>
              <p:nvPr/>
            </p:nvSpPr>
            <p:spPr>
              <a:xfrm>
                <a:off x="7124065" y="3642995"/>
                <a:ext cx="956945" cy="583565"/>
              </a:xfrm>
              <a:prstGeom prst="rect">
                <a:avLst/>
              </a:prstGeom>
              <a:blipFill rotWithShape="1">
                <a:blip r:embed="rId4"/>
                <a:stretch>
                  <a:fillRect/>
                </a:stretch>
              </a:blipFill>
            </p:spPr>
            <p:txBody>
              <a:bodyPr/>
              <a:lstStyle/>
              <a:p>
                <a:r>
                  <a:rPr lang="pt-BR" altLang="en-US">
                    <a:noFill/>
                  </a:rPr>
                  <a:t> </a:t>
                </a:r>
              </a:p>
            </p:txBody>
          </p:sp>
        </mc:Fallback>
      </mc:AlternateContent>
      <p:sp>
        <p:nvSpPr>
          <p:cNvPr id="130" name="Retângulo 129"/>
          <p:cNvSpPr/>
          <p:nvPr/>
        </p:nvSpPr>
        <p:spPr>
          <a:xfrm flipH="1">
            <a:off x="3131820" y="3422650"/>
            <a:ext cx="476250" cy="234950"/>
          </a:xfrm>
          <a:prstGeom prst="rect">
            <a:avLst/>
          </a:prstGeom>
          <a:solidFill>
            <a:schemeClr val="accent5"/>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134" name="Caixa de Texto 133"/>
              <p:cNvSpPr txBox="1"/>
              <p:nvPr/>
            </p:nvSpPr>
            <p:spPr>
              <a:xfrm>
                <a:off x="3041015" y="3582035"/>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𝑏</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4" name="Caixa de Texto 133"/>
              <p:cNvSpPr txBox="1">
                <a:spLocks noRot="1" noChangeAspect="1" noMove="1" noResize="1" noEditPoints="1" noAdjustHandles="1" noChangeArrowheads="1" noChangeShapeType="1" noTextEdit="1"/>
              </p:cNvSpPr>
              <p:nvPr/>
            </p:nvSpPr>
            <p:spPr>
              <a:xfrm>
                <a:off x="3041015" y="3582035"/>
                <a:ext cx="629920" cy="583565"/>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7" name="CaixaDeTexto 45"/>
          <p:cNvSpPr txBox="1"/>
          <p:nvPr/>
        </p:nvSpPr>
        <p:spPr>
          <a:xfrm>
            <a:off x="240030" y="652780"/>
            <a:ext cx="11240770"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a:solidFill>
                  <a:srgbClr val="C00000"/>
                </a:solidFill>
                <a:latin typeface="Comic Sans MS" panose="030F0702030302020204" pitchFamily="66" charset="0"/>
                <a:cs typeface="Comic Sans MS" panose="030F0702030302020204" pitchFamily="66" charset="0"/>
              </a:rPr>
              <a:t>Exemplo de aplicação do modelo completo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4" name="Conector Reto 74"/>
          <p:cNvCxnSpPr/>
          <p:nvPr/>
        </p:nvCxnSpPr>
        <p:spPr>
          <a:xfrm>
            <a:off x="4518580" y="458237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H="1">
            <a:off x="3559810" y="5088890"/>
            <a:ext cx="0" cy="51244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4507901" y="2929612"/>
            <a:ext cx="0" cy="2196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2" name="Grupo 61"/>
          <p:cNvGrpSpPr/>
          <p:nvPr/>
        </p:nvGrpSpPr>
        <p:grpSpPr>
          <a:xfrm>
            <a:off x="4324767" y="4030033"/>
            <a:ext cx="387626" cy="552342"/>
            <a:chOff x="7555792" y="2647951"/>
            <a:chExt cx="387626" cy="552342"/>
          </a:xfrm>
          <a:solidFill>
            <a:srgbClr val="00B0F0">
              <a:alpha val="97000"/>
            </a:srgbClr>
          </a:solidFill>
        </p:grpSpPr>
        <p:sp>
          <p:nvSpPr>
            <p:cNvPr id="68" name="Elipse 6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9" name="Conector de Seta Reta 59"/>
            <p:cNvCxnSpPr/>
            <p:nvPr/>
          </p:nvCxnSpPr>
          <p:spPr>
            <a:xfrm flipH="1">
              <a:off x="7743922"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1" name="Conector Reto 70"/>
          <p:cNvCxnSpPr/>
          <p:nvPr/>
        </p:nvCxnSpPr>
        <p:spPr>
          <a:xfrm rot="5400000" flipH="1">
            <a:off x="2237939" y="2851645"/>
            <a:ext cx="0" cy="162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2" name="Conector de Seta Reta 18"/>
          <p:cNvCxnSpPr/>
          <p:nvPr/>
        </p:nvCxnSpPr>
        <p:spPr>
          <a:xfrm rot="5400000" flipH="1">
            <a:off x="5265764" y="326171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3218758" y="3998443"/>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96" name="Caixa de Texto 23"/>
          <p:cNvSpPr txBox="1"/>
          <p:nvPr/>
        </p:nvSpPr>
        <p:spPr>
          <a:xfrm>
            <a:off x="5555929" y="314084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97" name="Caixa de Texto 23"/>
          <p:cNvSpPr txBox="1"/>
          <p:nvPr/>
        </p:nvSpPr>
        <p:spPr>
          <a:xfrm>
            <a:off x="3491893" y="526035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98" name="Caixa de Texto 23"/>
          <p:cNvSpPr txBox="1"/>
          <p:nvPr/>
        </p:nvSpPr>
        <p:spPr>
          <a:xfrm>
            <a:off x="713641" y="311500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99" name="Conector Reto 98"/>
          <p:cNvCxnSpPr/>
          <p:nvPr/>
        </p:nvCxnSpPr>
        <p:spPr>
          <a:xfrm rot="16200000">
            <a:off x="5256206" y="2907921"/>
            <a:ext cx="0" cy="1512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0" name="Conector Reto 99"/>
          <p:cNvCxnSpPr/>
          <p:nvPr/>
        </p:nvCxnSpPr>
        <p:spPr>
          <a:xfrm flipH="1">
            <a:off x="1944370" y="5093335"/>
            <a:ext cx="38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1" name="Caixa de Texto 100"/>
              <p:cNvSpPr txBox="1"/>
              <p:nvPr/>
            </p:nvSpPr>
            <p:spPr>
              <a:xfrm>
                <a:off x="4485005" y="4472940"/>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101" name="Caixa de Texto 100"/>
              <p:cNvSpPr txBox="1">
                <a:spLocks noRot="1" noChangeAspect="1" noMove="1" noResize="1" noEditPoints="1" noAdjustHandles="1" noChangeArrowheads="1" noChangeShapeType="1" noTextEdit="1"/>
              </p:cNvSpPr>
              <p:nvPr/>
            </p:nvSpPr>
            <p:spPr>
              <a:xfrm>
                <a:off x="4485005" y="4472940"/>
                <a:ext cx="1219835" cy="521970"/>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02" name="Grupo 101"/>
          <p:cNvGrpSpPr/>
          <p:nvPr/>
        </p:nvGrpSpPr>
        <p:grpSpPr>
          <a:xfrm rot="5400000" flipH="1">
            <a:off x="1944306" y="3908896"/>
            <a:ext cx="2160000" cy="216000"/>
            <a:chOff x="3836931" y="3524056"/>
            <a:chExt cx="2160210" cy="255373"/>
          </a:xfrm>
        </p:grpSpPr>
        <p:cxnSp>
          <p:nvCxnSpPr>
            <p:cNvPr id="103" name="Conector Reto 79"/>
            <p:cNvCxnSpPr/>
            <p:nvPr/>
          </p:nvCxnSpPr>
          <p:spPr>
            <a:xfrm flipV="1">
              <a:off x="3836931" y="3639776"/>
              <a:ext cx="216021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4" name="Retângulo 103"/>
            <p:cNvSpPr/>
            <p:nvPr/>
          </p:nvSpPr>
          <p:spPr>
            <a:xfrm>
              <a:off x="4343232"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05" name="Caixa de Texto 104"/>
              <p:cNvSpPr txBox="1"/>
              <p:nvPr/>
            </p:nvSpPr>
            <p:spPr>
              <a:xfrm>
                <a:off x="2286635" y="411480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5" name="Caixa de Texto 104"/>
              <p:cNvSpPr txBox="1">
                <a:spLocks noRot="1" noChangeAspect="1" noMove="1" noResize="1" noEditPoints="1" noAdjustHandles="1" noChangeArrowheads="1" noChangeShapeType="1" noTextEdit="1"/>
              </p:cNvSpPr>
              <p:nvPr/>
            </p:nvSpPr>
            <p:spPr>
              <a:xfrm>
                <a:off x="2286635" y="4114800"/>
                <a:ext cx="629920" cy="583565"/>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112" name="Conector Reto 69"/>
          <p:cNvCxnSpPr/>
          <p:nvPr/>
        </p:nvCxnSpPr>
        <p:spPr>
          <a:xfrm flipV="1">
            <a:off x="1800225" y="424434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Conector Reto 73"/>
          <p:cNvCxnSpPr/>
          <p:nvPr/>
        </p:nvCxnSpPr>
        <p:spPr>
          <a:xfrm>
            <a:off x="1990725" y="3655695"/>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76"/>
          <p:cNvCxnSpPr/>
          <p:nvPr/>
        </p:nvCxnSpPr>
        <p:spPr>
          <a:xfrm>
            <a:off x="1976120" y="4244340"/>
            <a:ext cx="0" cy="90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1376045" y="4158615"/>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p</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117" name="Conector Reto 69"/>
          <p:cNvCxnSpPr/>
          <p:nvPr/>
        </p:nvCxnSpPr>
        <p:spPr>
          <a:xfrm flipV="1">
            <a:off x="1800225" y="415861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Forma livre 117"/>
          <p:cNvSpPr/>
          <p:nvPr/>
        </p:nvSpPr>
        <p:spPr>
          <a:xfrm>
            <a:off x="3096260" y="3788410"/>
            <a:ext cx="285750" cy="1176655"/>
          </a:xfrm>
          <a:custGeom>
            <a:avLst/>
            <a:gdLst>
              <a:gd name="connisteX0" fmla="*/ 0 w 437591"/>
              <a:gd name="connsiteY0" fmla="*/ 1176655 h 1176655"/>
              <a:gd name="connisteX1" fmla="*/ 256540 w 437591"/>
              <a:gd name="connsiteY1" fmla="*/ 995680 h 1176655"/>
              <a:gd name="connisteX2" fmla="*/ 437515 w 437591"/>
              <a:gd name="connsiteY2" fmla="*/ 528320 h 1176655"/>
              <a:gd name="connisteX3" fmla="*/ 241300 w 437591"/>
              <a:gd name="connsiteY3" fmla="*/ 120650 h 1176655"/>
              <a:gd name="connisteX4" fmla="*/ 75565 w 437591"/>
              <a:gd name="connsiteY4" fmla="*/ 0 h 11766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37591" h="1176655">
                <a:moveTo>
                  <a:pt x="0" y="1176655"/>
                </a:moveTo>
                <a:cubicBezTo>
                  <a:pt x="47625" y="1149985"/>
                  <a:pt x="168910" y="1125220"/>
                  <a:pt x="256540" y="995680"/>
                </a:cubicBezTo>
                <a:cubicBezTo>
                  <a:pt x="344170" y="866140"/>
                  <a:pt x="440690" y="703580"/>
                  <a:pt x="437515" y="528320"/>
                </a:cubicBezTo>
                <a:cubicBezTo>
                  <a:pt x="434340" y="353060"/>
                  <a:pt x="313690" y="226060"/>
                  <a:pt x="241300" y="120650"/>
                </a:cubicBezTo>
                <a:cubicBezTo>
                  <a:pt x="168910" y="15240"/>
                  <a:pt x="104775" y="15875"/>
                  <a:pt x="75565" y="0"/>
                </a:cubicBezTo>
              </a:path>
            </a:pathLst>
          </a:custGeom>
          <a:noFill/>
          <a:ln w="1587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19" name="Caixa de Texto 118"/>
              <p:cNvSpPr txBox="1"/>
              <p:nvPr/>
            </p:nvSpPr>
            <p:spPr>
              <a:xfrm>
                <a:off x="3562985" y="2954655"/>
                <a:ext cx="622300" cy="60388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𝜇</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9" name="Caixa de Texto 118"/>
              <p:cNvSpPr txBox="1">
                <a:spLocks noRot="1" noChangeAspect="1" noMove="1" noResize="1" noEditPoints="1" noAdjustHandles="1" noChangeArrowheads="1" noChangeShapeType="1" noTextEdit="1"/>
              </p:cNvSpPr>
              <p:nvPr/>
            </p:nvSpPr>
            <p:spPr>
              <a:xfrm>
                <a:off x="3562985" y="2954655"/>
                <a:ext cx="622300" cy="603885"/>
              </a:xfrm>
              <a:prstGeom prst="rect">
                <a:avLst/>
              </a:prstGeom>
              <a:blipFill rotWithShape="1">
                <a:blip r:embed="rId3"/>
                <a:stretch>
                  <a:fillRect r="-102"/>
                </a:stretch>
              </a:blipFill>
            </p:spPr>
            <p:txBody>
              <a:bodyPr/>
              <a:lstStyle/>
              <a:p>
                <a:r>
                  <a:rPr lang="pt-BR" altLang="en-US">
                    <a:noFill/>
                  </a:rPr>
                  <a:t> </a:t>
                </a:r>
              </a:p>
            </p:txBody>
          </p:sp>
        </mc:Fallback>
      </mc:AlternateContent>
      <p:sp>
        <p:nvSpPr>
          <p:cNvPr id="121" name="Caixa de Texto 23"/>
          <p:cNvSpPr txBox="1"/>
          <p:nvPr/>
        </p:nvSpPr>
        <p:spPr>
          <a:xfrm>
            <a:off x="4996332" y="3036831"/>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4" name="Caixa de Texto 23"/>
          <p:cNvSpPr txBox="1"/>
          <p:nvPr/>
        </p:nvSpPr>
        <p:spPr>
          <a:xfrm>
            <a:off x="291453" y="366394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grpSp>
        <p:nvGrpSpPr>
          <p:cNvPr id="125" name="Grupo 124"/>
          <p:cNvGrpSpPr/>
          <p:nvPr/>
        </p:nvGrpSpPr>
        <p:grpSpPr>
          <a:xfrm rot="16200000">
            <a:off x="3574415" y="2167890"/>
            <a:ext cx="416560" cy="1487805"/>
            <a:chOff x="3114" y="6151"/>
            <a:chExt cx="656" cy="2343"/>
          </a:xfrm>
        </p:grpSpPr>
        <p:cxnSp>
          <p:nvCxnSpPr>
            <p:cNvPr id="126" name="Conector Reto 69"/>
            <p:cNvCxnSpPr/>
            <p:nvPr/>
          </p:nvCxnSpPr>
          <p:spPr>
            <a:xfrm flipV="1">
              <a:off x="3114" y="7078"/>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Conector Reto 126"/>
            <p:cNvCxnSpPr/>
            <p:nvPr/>
          </p:nvCxnSpPr>
          <p:spPr>
            <a:xfrm>
              <a:off x="3414" y="6151"/>
              <a:ext cx="0" cy="79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Conector Reto 76"/>
            <p:cNvCxnSpPr/>
            <p:nvPr/>
          </p:nvCxnSpPr>
          <p:spPr>
            <a:xfrm>
              <a:off x="3414" y="7078"/>
              <a:ext cx="0" cy="141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Conector Reto 69"/>
            <p:cNvCxnSpPr/>
            <p:nvPr/>
          </p:nvCxnSpPr>
          <p:spPr>
            <a:xfrm flipV="1">
              <a:off x="3114" y="6969"/>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61" name="Conector Reto 37"/>
          <p:cNvCxnSpPr/>
          <p:nvPr/>
        </p:nvCxnSpPr>
        <p:spPr>
          <a:xfrm>
            <a:off x="731589" y="509695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74"/>
          <p:cNvCxnSpPr/>
          <p:nvPr/>
        </p:nvCxnSpPr>
        <p:spPr>
          <a:xfrm>
            <a:off x="909240" y="456332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63" name="Conector Reto 162"/>
          <p:cNvCxnSpPr/>
          <p:nvPr/>
        </p:nvCxnSpPr>
        <p:spPr>
          <a:xfrm flipV="1">
            <a:off x="898561" y="364081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64" name="Grupo 163"/>
          <p:cNvGrpSpPr/>
          <p:nvPr/>
        </p:nvGrpSpPr>
        <p:grpSpPr>
          <a:xfrm>
            <a:off x="730885" y="4029710"/>
            <a:ext cx="372110" cy="534035"/>
            <a:chOff x="7555792" y="2647951"/>
            <a:chExt cx="387626" cy="552342"/>
          </a:xfrm>
          <a:solidFill>
            <a:srgbClr val="00B0F0">
              <a:alpha val="97000"/>
            </a:srgbClr>
          </a:solidFill>
        </p:grpSpPr>
        <p:sp>
          <p:nvSpPr>
            <p:cNvPr id="165" name="Elipse 164"/>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66" name="Conector de Seta Reta 59"/>
            <p:cNvCxnSpPr/>
            <p:nvPr/>
          </p:nvCxnSpPr>
          <p:spPr>
            <a:xfrm flipH="1">
              <a:off x="7743922" y="2740305"/>
              <a:ext cx="0" cy="363994"/>
            </a:xfrm>
            <a:prstGeom prst="straightConnector1">
              <a:avLst/>
            </a:prstGeom>
            <a:grpFill/>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grpSp>
      <p:cxnSp>
        <p:nvCxnSpPr>
          <p:cNvPr id="167" name="Conector Reto 37"/>
          <p:cNvCxnSpPr/>
          <p:nvPr/>
        </p:nvCxnSpPr>
        <p:spPr>
          <a:xfrm>
            <a:off x="3382079" y="560114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rot="16200000" flipH="1" flipV="1">
            <a:off x="5094382" y="4376289"/>
            <a:ext cx="1476000"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169" name="Conector Reto 49"/>
          <p:cNvCxnSpPr/>
          <p:nvPr/>
        </p:nvCxnSpPr>
        <p:spPr>
          <a:xfrm>
            <a:off x="898625" y="3655812"/>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0" name="Caixa de Texto 23"/>
          <p:cNvSpPr txBox="1"/>
          <p:nvPr/>
        </p:nvSpPr>
        <p:spPr>
          <a:xfrm>
            <a:off x="3328035" y="2228850"/>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m</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72" name="Caixa de Texto 171"/>
              <p:cNvSpPr txBox="1"/>
              <p:nvPr/>
            </p:nvSpPr>
            <p:spPr>
              <a:xfrm>
                <a:off x="4996180" y="3778885"/>
                <a:ext cx="956945"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72" name="Caixa de Texto 171"/>
              <p:cNvSpPr txBox="1">
                <a:spLocks noRot="1" noChangeAspect="1" noMove="1" noResize="1" noEditPoints="1" noAdjustHandles="1" noChangeArrowheads="1" noChangeShapeType="1" noTextEdit="1"/>
              </p:cNvSpPr>
              <p:nvPr/>
            </p:nvSpPr>
            <p:spPr>
              <a:xfrm>
                <a:off x="4996180" y="3778885"/>
                <a:ext cx="956945" cy="58356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 de Texto 5"/>
              <p:cNvSpPr txBox="1"/>
              <p:nvPr/>
            </p:nvSpPr>
            <p:spPr>
              <a:xfrm>
                <a:off x="6112510" y="1700530"/>
                <a:ext cx="5612130" cy="133604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6112510" y="1700530"/>
                <a:ext cx="5612130" cy="1336040"/>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 name="Caixa de Texto 1"/>
              <p:cNvSpPr txBox="1"/>
              <p:nvPr/>
            </p:nvSpPr>
            <p:spPr>
              <a:xfrm>
                <a:off x="6245225" y="3406775"/>
                <a:ext cx="5347335" cy="103632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 name="Caixa de Texto 1"/>
              <p:cNvSpPr txBox="1">
                <a:spLocks noRot="1" noChangeAspect="1" noMove="1" noResize="1" noEditPoints="1" noAdjustHandles="1" noChangeArrowheads="1" noChangeShapeType="1" noTextEdit="1"/>
              </p:cNvSpPr>
              <p:nvPr/>
            </p:nvSpPr>
            <p:spPr>
              <a:xfrm>
                <a:off x="6245225" y="3406775"/>
                <a:ext cx="5347335" cy="1036320"/>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Caixa de Texto 6"/>
              <p:cNvSpPr txBox="1"/>
              <p:nvPr/>
            </p:nvSpPr>
            <p:spPr>
              <a:xfrm>
                <a:off x="6955790" y="5083175"/>
                <a:ext cx="4368800" cy="1036320"/>
              </a:xfrm>
              <a:prstGeom prst="rect">
                <a:avLst/>
              </a:prstGeom>
              <a:noFill/>
              <a:ln w="41275">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6955790" y="5083175"/>
                <a:ext cx="4368800" cy="1036320"/>
              </a:xfrm>
              <a:prstGeom prst="rect">
                <a:avLst/>
              </a:prstGeom>
              <a:blipFill rotWithShape="1">
                <a:blip r:embed="rId7"/>
                <a:stretch>
                  <a:fillRect l="-480" t="-2022" r="-465" b="-1961"/>
                </a:stretch>
              </a:blipFill>
              <a:ln w="41275">
                <a:solidFill>
                  <a:srgbClr val="FFFF00"/>
                </a:solidFill>
              </a:ln>
            </p:spPr>
            <p:txBody>
              <a:bodyPr/>
              <a:lstStyle/>
              <a:p>
                <a:r>
                  <a:rPr lang="pt-BR" altLang="en-US">
                    <a:noFill/>
                  </a:rPr>
                  <a:t> </a:t>
                </a:r>
              </a:p>
            </p:txBody>
          </p:sp>
        </mc:Fallback>
      </mc:AlternateContent>
      <p:sp>
        <p:nvSpPr>
          <p:cNvPr id="130" name="Retângulo 129"/>
          <p:cNvSpPr/>
          <p:nvPr/>
        </p:nvSpPr>
        <p:spPr>
          <a:xfrm flipH="1">
            <a:off x="1323975" y="3543935"/>
            <a:ext cx="476250" cy="234950"/>
          </a:xfrm>
          <a:prstGeom prst="rect">
            <a:avLst/>
          </a:prstGeom>
          <a:solidFill>
            <a:schemeClr val="accent5"/>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mc:AlternateContent xmlns:mc="http://schemas.openxmlformats.org/markup-compatibility/2006">
        <mc:Choice xmlns:a14="http://schemas.microsoft.com/office/drawing/2010/main" Requires="a14">
          <p:sp>
            <p:nvSpPr>
              <p:cNvPr id="134" name="Caixa de Texto 133"/>
              <p:cNvSpPr txBox="1"/>
              <p:nvPr/>
            </p:nvSpPr>
            <p:spPr>
              <a:xfrm>
                <a:off x="1233170" y="3703320"/>
                <a:ext cx="629920" cy="583565"/>
              </a:xfrm>
              <a:prstGeom prst="rect">
                <a:avLst/>
              </a:prstGeom>
              <a:noFill/>
            </p:spPr>
            <p:txBody>
              <a:bodyPr wrap="square" rtlCol="0" anchor="t">
                <a:spAutoFit/>
              </a:bodyPr>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𝑏</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4" name="Caixa de Texto 133"/>
              <p:cNvSpPr txBox="1">
                <a:spLocks noRot="1" noChangeAspect="1" noMove="1" noResize="1" noEditPoints="1" noAdjustHandles="1" noChangeArrowheads="1" noChangeShapeType="1" noTextEdit="1"/>
              </p:cNvSpPr>
              <p:nvPr/>
            </p:nvSpPr>
            <p:spPr>
              <a:xfrm>
                <a:off x="1233170" y="3703320"/>
                <a:ext cx="629920" cy="583565"/>
              </a:xfrm>
              <a:prstGeom prst="rect">
                <a:avLst/>
              </a:prstGeom>
              <a:blipFill rotWithShape="1">
                <a:blip r:embed="rId8"/>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1" name="Forma livre 10"/>
          <p:cNvSpPr/>
          <p:nvPr/>
        </p:nvSpPr>
        <p:spPr>
          <a:xfrm>
            <a:off x="1601121" y="3732675"/>
            <a:ext cx="328086" cy="1242391"/>
          </a:xfrm>
          <a:custGeom>
            <a:avLst/>
            <a:gdLst>
              <a:gd name="connsiteX0" fmla="*/ 308208 w 328086"/>
              <a:gd name="connsiteY0" fmla="*/ 0 h 1242391"/>
              <a:gd name="connsiteX1" fmla="*/ 69668 w 328086"/>
              <a:gd name="connsiteY1" fmla="*/ 208721 h 1242391"/>
              <a:gd name="connsiteX2" fmla="*/ 95 w 328086"/>
              <a:gd name="connsiteY2" fmla="*/ 606287 h 1242391"/>
              <a:gd name="connsiteX3" fmla="*/ 79608 w 328086"/>
              <a:gd name="connsiteY3" fmla="*/ 1023730 h 1242391"/>
              <a:gd name="connsiteX4" fmla="*/ 328086 w 328086"/>
              <a:gd name="connsiteY4" fmla="*/ 1242391 h 1242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86" h="1242391">
                <a:moveTo>
                  <a:pt x="308208" y="0"/>
                </a:moveTo>
                <a:cubicBezTo>
                  <a:pt x="214614" y="53836"/>
                  <a:pt x="121020" y="107673"/>
                  <a:pt x="69668" y="208721"/>
                </a:cubicBezTo>
                <a:cubicBezTo>
                  <a:pt x="18316" y="309769"/>
                  <a:pt x="-1562" y="470452"/>
                  <a:pt x="95" y="606287"/>
                </a:cubicBezTo>
                <a:cubicBezTo>
                  <a:pt x="1752" y="742122"/>
                  <a:pt x="24943" y="917713"/>
                  <a:pt x="79608" y="1023730"/>
                </a:cubicBezTo>
                <a:cubicBezTo>
                  <a:pt x="134273" y="1129747"/>
                  <a:pt x="231179" y="1186069"/>
                  <a:pt x="328086" y="1242391"/>
                </a:cubicBezTo>
              </a:path>
            </a:pathLst>
          </a:custGeom>
          <a:noFill/>
          <a:ln>
            <a:prstDash val="dashDot"/>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 name="Conector de Seta Reta 11"/>
          <p:cNvCxnSpPr/>
          <p:nvPr/>
        </p:nvCxnSpPr>
        <p:spPr>
          <a:xfrm>
            <a:off x="2252742" y="3159413"/>
            <a:ext cx="0" cy="460191"/>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3" name="CaixaDeTexto 12"/>
          <p:cNvSpPr txBox="1"/>
          <p:nvPr/>
        </p:nvSpPr>
        <p:spPr>
          <a:xfrm>
            <a:off x="1946601" y="3159413"/>
            <a:ext cx="340158" cy="400110"/>
          </a:xfrm>
          <a:prstGeom prst="rect">
            <a:avLst/>
          </a:prstGeom>
          <a:noFill/>
        </p:spPr>
        <p:txBody>
          <a:bodyPr wrap="none" rtlCol="0">
            <a:spAutoFit/>
          </a:bodyPr>
          <a:lstStyle/>
          <a:p>
            <a:r>
              <a:rPr lang="pt-BR" sz="2000" dirty="0" smtClean="0"/>
              <a:t>I</a:t>
            </a:r>
            <a:r>
              <a:rPr lang="pt-BR" sz="2000" baseline="-25000" dirty="0"/>
              <a:t>C</a:t>
            </a:r>
            <a:endParaRPr lang="pt-BR" sz="2000" dirty="0"/>
          </a:p>
        </p:txBody>
      </p:sp>
      <p:sp>
        <p:nvSpPr>
          <p:cNvPr id="15" name="CaixaDeTexto 14"/>
          <p:cNvSpPr txBox="1"/>
          <p:nvPr/>
        </p:nvSpPr>
        <p:spPr>
          <a:xfrm>
            <a:off x="2644963" y="4016634"/>
            <a:ext cx="1128322" cy="707886"/>
          </a:xfrm>
          <a:prstGeom prst="rect">
            <a:avLst/>
          </a:prstGeom>
          <a:noFill/>
        </p:spPr>
        <p:txBody>
          <a:bodyPr wrap="none" rtlCol="0">
            <a:spAutoFit/>
          </a:bodyPr>
          <a:lstStyle/>
          <a:p>
            <a:r>
              <a:rPr lang="pt-BR" sz="2000" dirty="0" smtClean="0"/>
              <a:t>V</a:t>
            </a:r>
            <a:r>
              <a:rPr lang="pt-BR" sz="2000" baseline="-25000" dirty="0" smtClean="0"/>
              <a:t>0</a:t>
            </a:r>
            <a:r>
              <a:rPr lang="pt-BR" sz="2000" dirty="0" smtClean="0"/>
              <a:t> (cond.</a:t>
            </a:r>
            <a:endParaRPr lang="pt-BR" sz="2000" dirty="0" smtClean="0"/>
          </a:p>
          <a:p>
            <a:r>
              <a:rPr lang="pt-BR" sz="2000" dirty="0" smtClean="0"/>
              <a:t>Inicial)</a:t>
            </a:r>
            <a:endParaRPr lang="pt-BR" sz="2000" dirty="0"/>
          </a:p>
        </p:txBody>
      </p:sp>
      <p:sp>
        <p:nvSpPr>
          <p:cNvPr id="16" name="CaixaDeTexto 15"/>
          <p:cNvSpPr txBox="1"/>
          <p:nvPr/>
        </p:nvSpPr>
        <p:spPr>
          <a:xfrm>
            <a:off x="1148599" y="4034550"/>
            <a:ext cx="419667" cy="400110"/>
          </a:xfrm>
          <a:prstGeom prst="rect">
            <a:avLst/>
          </a:prstGeom>
          <a:noFill/>
        </p:spPr>
        <p:txBody>
          <a:bodyPr wrap="none" rtlCol="0">
            <a:spAutoFit/>
          </a:bodyPr>
          <a:lstStyle/>
          <a:p>
            <a:r>
              <a:rPr lang="pt-BR" sz="2000" dirty="0" smtClean="0"/>
              <a:t>V</a:t>
            </a:r>
            <a:r>
              <a:rPr lang="pt-BR" sz="2000" baseline="-25000" dirty="0"/>
              <a:t>C</a:t>
            </a:r>
            <a:endParaRPr lang="pt-BR" sz="2000" dirty="0"/>
          </a:p>
        </p:txBody>
      </p:sp>
      <mc:AlternateContent xmlns:mc="http://schemas.openxmlformats.org/markup-compatibility/2006">
        <mc:Choice xmlns:a14="http://schemas.microsoft.com/office/drawing/2010/main" Requires="a14">
          <p:sp>
            <p:nvSpPr>
              <p:cNvPr id="17" name="CaixaDeTexto 53"/>
              <p:cNvSpPr txBox="1"/>
              <p:nvPr/>
            </p:nvSpPr>
            <p:spPr>
              <a:xfrm>
                <a:off x="394335" y="5201285"/>
                <a:ext cx="3768725" cy="97599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000" b="0" i="1" smtClean="0">
                              <a:latin typeface="Cambria Math" panose="02040503050406030204" pitchFamily="18" charset="0"/>
                            </a:rPr>
                          </m:ctrlPr>
                        </m:sSubPr>
                        <m:e>
                          <m:r>
                            <a:rPr lang="pt-BR" sz="2000" b="0" i="1" smtClean="0">
                              <a:latin typeface="Cambria Math" panose="02040503050406030204" pitchFamily="18" charset="0"/>
                            </a:rPr>
                            <m:t>𝐼</m:t>
                          </m:r>
                        </m:e>
                        <m:sub>
                          <m:r>
                            <a:rPr lang="pt-BR" sz="2000" b="0" i="1" smtClean="0">
                              <a:latin typeface="Cambria Math" panose="02040503050406030204" pitchFamily="18" charset="0"/>
                            </a:rPr>
                            <m:t>𝐶</m:t>
                          </m:r>
                        </m:sub>
                      </m:sSub>
                      <m:r>
                        <a:rPr lang="pt-BR" sz="2000" b="0" i="1" smtClean="0">
                          <a:latin typeface="Cambria Math" panose="02040503050406030204" pitchFamily="18" charset="0"/>
                        </a:rPr>
                        <m:t>=</m:t>
                      </m:r>
                      <m:r>
                        <a:rPr lang="pt-BR" sz="2000" b="0" i="1" smtClean="0">
                          <a:latin typeface="Cambria Math" panose="02040503050406030204" pitchFamily="18" charset="0"/>
                        </a:rPr>
                        <m:t>𝐶</m:t>
                      </m:r>
                      <m:f>
                        <m:fPr>
                          <m:ctrlPr>
                            <a:rPr lang="pt-BR" sz="2000" b="0" i="1" smtClean="0">
                              <a:latin typeface="Cambria Math" panose="02040503050406030204" pitchFamily="18" charset="0"/>
                            </a:rPr>
                          </m:ctrlPr>
                        </m:fPr>
                        <m:num>
                          <m:r>
                            <a:rPr lang="pt-BR" sz="2000" b="0" i="1" smtClean="0">
                              <a:latin typeface="Cambria Math" panose="02040503050406030204" pitchFamily="18" charset="0"/>
                            </a:rPr>
                            <m:t>𝑑</m:t>
                          </m:r>
                          <m:sSub>
                            <m:sSubPr>
                              <m:ctrlPr>
                                <a:rPr lang="pt-BR" sz="2000" b="0" i="1" smtClean="0">
                                  <a:latin typeface="Cambria Math" panose="02040503050406030204" pitchFamily="18" charset="0"/>
                                </a:rPr>
                              </m:ctrlPr>
                            </m:sSubPr>
                            <m:e>
                              <m:r>
                                <a:rPr lang="pt-BR" sz="2000" b="0" i="1" smtClean="0">
                                  <a:latin typeface="Cambria Math" panose="02040503050406030204" pitchFamily="18" charset="0"/>
                                </a:rPr>
                                <m:t>𝑉</m:t>
                              </m:r>
                            </m:e>
                            <m:sub>
                              <m:r>
                                <a:rPr lang="pt-BR" sz="2000" b="0" i="1" smtClean="0">
                                  <a:latin typeface="Cambria Math" panose="02040503050406030204" pitchFamily="18" charset="0"/>
                                </a:rPr>
                                <m:t>𝐶</m:t>
                              </m:r>
                            </m:sub>
                          </m:sSub>
                        </m:num>
                        <m:den>
                          <m:r>
                            <a:rPr lang="pt-BR" sz="2000" b="0" i="1" smtClean="0">
                              <a:latin typeface="Cambria Math" panose="02040503050406030204" pitchFamily="18" charset="0"/>
                            </a:rPr>
                            <m:t>𝑑𝑡</m:t>
                          </m:r>
                        </m:den>
                      </m:f>
                      <m:r>
                        <a:rPr lang="en-US" altLang="pt-BR" sz="2000" b="0" i="1" smtClean="0">
                          <a:latin typeface="Cambria Math" panose="02040503050406030204" pitchFamily="18" charset="0"/>
                        </a:rPr>
                        <m:t>   </m:t>
                      </m:r>
                      <m:r>
                        <a:rPr lang="en-US" altLang="pt-BR" sz="2000" b="0" i="1" smtClean="0">
                          <a:latin typeface="Cambria Math" panose="02040503050406030204" pitchFamily="18" charset="0"/>
                        </a:rPr>
                        <m:t>𝑜𝑢</m:t>
                      </m:r>
                      <m:r>
                        <a:rPr lang="en-US" altLang="pt-BR" sz="2000" b="0" i="1" smtClean="0">
                          <a:latin typeface="Cambria Math" panose="02040503050406030204" pitchFamily="18" charset="0"/>
                        </a:rPr>
                        <m:t> </m:t>
                      </m:r>
                      <m:sSub>
                        <m:sSubPr>
                          <m:ctrlPr>
                            <a:rPr lang="en-US" altLang="pt-BR" sz="2000" b="0" i="1" smtClean="0">
                              <a:latin typeface="Cambria Math" panose="02040503050406030204" pitchFamily="18" charset="0"/>
                              <a:cs typeface="Cambria Math" panose="02040503050406030204" pitchFamily="18" charset="0"/>
                            </a:rPr>
                          </m:ctrlPr>
                        </m:sSubPr>
                        <m:e>
                          <m:r>
                            <a:rPr lang="en-US" altLang="pt-BR" sz="2000" b="0" i="1" smtClean="0">
                              <a:latin typeface="Cambria Math" panose="02040503050406030204" pitchFamily="18" charset="0"/>
                              <a:cs typeface="Cambria Math" panose="02040503050406030204" pitchFamily="18" charset="0"/>
                            </a:rPr>
                            <m:t>𝑉</m:t>
                          </m:r>
                        </m:e>
                        <m:sub>
                          <m:r>
                            <a:rPr lang="en-US" altLang="pt-BR" sz="2000" b="0" i="1" smtClean="0">
                              <a:latin typeface="Cambria Math" panose="02040503050406030204" pitchFamily="18" charset="0"/>
                              <a:cs typeface="Cambria Math" panose="02040503050406030204" pitchFamily="18" charset="0"/>
                            </a:rPr>
                            <m:t>𝐶</m:t>
                          </m:r>
                        </m:sub>
                      </m:sSub>
                      <m:r>
                        <a:rPr lang="en-US" altLang="pt-BR" sz="2000" b="0" i="1" smtClean="0">
                          <a:latin typeface="Cambria Math" panose="02040503050406030204" pitchFamily="18" charset="0"/>
                          <a:cs typeface="Cambria Math" panose="02040503050406030204" pitchFamily="18" charset="0"/>
                        </a:rPr>
                        <m:t>=</m:t>
                      </m:r>
                      <m:f>
                        <m:fPr>
                          <m:ctrlPr>
                            <a:rPr lang="en-US" altLang="pt-BR" sz="2000" b="0" i="1" smtClean="0">
                              <a:latin typeface="Cambria Math" panose="02040503050406030204" pitchFamily="18" charset="0"/>
                              <a:cs typeface="Cambria Math" panose="02040503050406030204" pitchFamily="18" charset="0"/>
                            </a:rPr>
                          </m:ctrlPr>
                        </m:fPr>
                        <m:num>
                          <m:r>
                            <a:rPr lang="en-US" altLang="pt-BR" sz="2000" b="0" i="1" smtClean="0">
                              <a:latin typeface="Cambria Math" panose="02040503050406030204" pitchFamily="18" charset="0"/>
                              <a:cs typeface="Cambria Math" panose="02040503050406030204" pitchFamily="18" charset="0"/>
                            </a:rPr>
                            <m:t>1</m:t>
                          </m:r>
                        </m:num>
                        <m:den>
                          <m:r>
                            <a:rPr lang="en-US" altLang="pt-BR" sz="2000" b="0" i="1" smtClean="0">
                              <a:latin typeface="Cambria Math" panose="02040503050406030204" pitchFamily="18" charset="0"/>
                              <a:cs typeface="Cambria Math" panose="02040503050406030204" pitchFamily="18" charset="0"/>
                            </a:rPr>
                            <m:t>𝐶</m:t>
                          </m:r>
                        </m:den>
                      </m:f>
                      <m:nary>
                        <m:naryPr>
                          <m:limLoc m:val="undOvr"/>
                          <m:ctrlPr>
                            <a:rPr lang="en-US" altLang="pt-BR" sz="2000" b="0" i="1" smtClean="0">
                              <a:latin typeface="Cambria Math" panose="02040503050406030204" pitchFamily="18" charset="0"/>
                              <a:cs typeface="Cambria Math" panose="02040503050406030204" pitchFamily="18" charset="0"/>
                            </a:rPr>
                          </m:ctrlPr>
                        </m:naryPr>
                        <m:sub>
                          <m:r>
                            <a:rPr lang="en-US" altLang="pt-BR" sz="2000" b="0" i="1" smtClean="0">
                              <a:latin typeface="Cambria Math" panose="02040503050406030204" pitchFamily="18" charset="0"/>
                              <a:cs typeface="Cambria Math" panose="02040503050406030204" pitchFamily="18" charset="0"/>
                            </a:rPr>
                            <m:t>−</m:t>
                          </m:r>
                          <m:r>
                            <a:rPr lang="en-US" altLang="pt-BR" sz="2000" i="1" smtClean="0">
                              <a:latin typeface="Cambria Math" panose="02040503050406030204" pitchFamily="18" charset="0"/>
                              <a:cs typeface="Cambria Math" panose="02040503050406030204" pitchFamily="18" charset="0"/>
                            </a:rPr>
                            <m:t>∞</m:t>
                          </m:r>
                        </m:sub>
                        <m:sup>
                          <m:r>
                            <a:rPr lang="en-US" altLang="pt-BR" sz="2000" b="0" i="1" smtClean="0">
                              <a:latin typeface="Cambria Math" panose="02040503050406030204" pitchFamily="18" charset="0"/>
                              <a:cs typeface="Cambria Math" panose="02040503050406030204" pitchFamily="18" charset="0"/>
                            </a:rPr>
                            <m:t>𝑡</m:t>
                          </m:r>
                        </m:sup>
                        <m:e>
                          <m:sSub>
                            <m:sSubPr>
                              <m:ctrlPr>
                                <a:rPr lang="en-US" altLang="pt-BR" sz="2000" b="0" i="1" smtClean="0">
                                  <a:latin typeface="Cambria Math" panose="02040503050406030204" pitchFamily="18" charset="0"/>
                                  <a:cs typeface="Cambria Math" panose="02040503050406030204" pitchFamily="18" charset="0"/>
                                </a:rPr>
                              </m:ctrlPr>
                            </m:sSubPr>
                            <m:e>
                              <m:r>
                                <a:rPr lang="en-US" altLang="pt-BR" sz="2000" b="0" i="1" smtClean="0">
                                  <a:latin typeface="Cambria Math" panose="02040503050406030204" pitchFamily="18" charset="0"/>
                                  <a:cs typeface="Cambria Math" panose="02040503050406030204" pitchFamily="18" charset="0"/>
                                </a:rPr>
                                <m:t>𝐼</m:t>
                              </m:r>
                            </m:e>
                            <m:sub>
                              <m:r>
                                <a:rPr lang="en-US" altLang="pt-BR" sz="2000" b="0" i="1" smtClean="0">
                                  <a:latin typeface="Cambria Math" panose="02040503050406030204" pitchFamily="18" charset="0"/>
                                  <a:cs typeface="Cambria Math" panose="02040503050406030204" pitchFamily="18" charset="0"/>
                                </a:rPr>
                                <m:t>𝐶</m:t>
                              </m:r>
                            </m:sub>
                          </m:sSub>
                          <m:r>
                            <a:rPr lang="en-US" altLang="pt-BR" sz="2000" b="0" i="1" smtClean="0">
                              <a:latin typeface="Cambria Math" panose="02040503050406030204" pitchFamily="18" charset="0"/>
                              <a:cs typeface="Cambria Math" panose="02040503050406030204" pitchFamily="18" charset="0"/>
                            </a:rPr>
                            <m:t>𝑑𝑡</m:t>
                          </m:r>
                        </m:e>
                      </m:nary>
                    </m:oMath>
                  </m:oMathPara>
                </a14:m>
                <a:endParaRPr lang="en-US" altLang="pt-BR" sz="2000" b="0" i="1" dirty="0" smtClean="0">
                  <a:latin typeface="Cambria Math" panose="02040503050406030204" pitchFamily="18" charset="0"/>
                  <a:cs typeface="Cambria Math" panose="02040503050406030204" pitchFamily="18" charset="0"/>
                </a:endParaRPr>
              </a:p>
            </p:txBody>
          </p:sp>
        </mc:Choice>
        <mc:Fallback>
          <p:sp>
            <p:nvSpPr>
              <p:cNvPr id="17" name="CaixaDeTexto 53"/>
              <p:cNvSpPr txBox="1">
                <a:spLocks noRot="1" noChangeAspect="1" noMove="1" noResize="1" noEditPoints="1" noAdjustHandles="1" noChangeArrowheads="1" noChangeShapeType="1" noTextEdit="1"/>
              </p:cNvSpPr>
              <p:nvPr/>
            </p:nvSpPr>
            <p:spPr>
              <a:xfrm>
                <a:off x="394335" y="5201285"/>
                <a:ext cx="3768725" cy="975995"/>
              </a:xfrm>
              <a:prstGeom prst="rect">
                <a:avLst/>
              </a:prstGeom>
              <a:blipFill rotWithShape="1">
                <a:blip r:embed="rId1"/>
                <a:stretch>
                  <a:fillRect/>
                </a:stretch>
              </a:blipFill>
            </p:spPr>
            <p:txBody>
              <a:bodyPr/>
              <a:lstStyle/>
              <a:p>
                <a:r>
                  <a:rPr lang="pt-BR" altLang="en-US">
                    <a:noFill/>
                  </a:rPr>
                  <a:t> </a:t>
                </a:r>
              </a:p>
            </p:txBody>
          </p:sp>
        </mc:Fallback>
      </mc:AlternateContent>
      <p:sp>
        <p:nvSpPr>
          <p:cNvPr id="18" name="CaixaDeTexto 17"/>
          <p:cNvSpPr txBox="1"/>
          <p:nvPr/>
        </p:nvSpPr>
        <p:spPr>
          <a:xfrm>
            <a:off x="2202894" y="3645032"/>
            <a:ext cx="348172" cy="461665"/>
          </a:xfrm>
          <a:prstGeom prst="rect">
            <a:avLst/>
          </a:prstGeom>
          <a:noFill/>
        </p:spPr>
        <p:txBody>
          <a:bodyPr wrap="none" rtlCol="0">
            <a:spAutoFit/>
          </a:bodyPr>
          <a:lstStyle/>
          <a:p>
            <a:r>
              <a:rPr lang="pt-BR" sz="2400" dirty="0"/>
              <a:t>C</a:t>
            </a:r>
            <a:endParaRPr lang="pt-BR" sz="2400" dirty="0"/>
          </a:p>
        </p:txBody>
      </p:sp>
      <p:sp>
        <p:nvSpPr>
          <p:cNvPr id="27" name="Forma livre 26"/>
          <p:cNvSpPr/>
          <p:nvPr/>
        </p:nvSpPr>
        <p:spPr>
          <a:xfrm>
            <a:off x="4939665" y="3693795"/>
            <a:ext cx="427355" cy="1456055"/>
          </a:xfrm>
          <a:custGeom>
            <a:avLst/>
            <a:gdLst>
              <a:gd name="connsiteX0" fmla="*/ 308208 w 328086"/>
              <a:gd name="connsiteY0" fmla="*/ 0 h 1242391"/>
              <a:gd name="connsiteX1" fmla="*/ 69668 w 328086"/>
              <a:gd name="connsiteY1" fmla="*/ 208721 h 1242391"/>
              <a:gd name="connsiteX2" fmla="*/ 95 w 328086"/>
              <a:gd name="connsiteY2" fmla="*/ 606287 h 1242391"/>
              <a:gd name="connsiteX3" fmla="*/ 79608 w 328086"/>
              <a:gd name="connsiteY3" fmla="*/ 1023730 h 1242391"/>
              <a:gd name="connsiteX4" fmla="*/ 328086 w 328086"/>
              <a:gd name="connsiteY4" fmla="*/ 1242391 h 1242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86" h="1242391">
                <a:moveTo>
                  <a:pt x="308208" y="0"/>
                </a:moveTo>
                <a:cubicBezTo>
                  <a:pt x="214614" y="53836"/>
                  <a:pt x="121020" y="107673"/>
                  <a:pt x="69668" y="208721"/>
                </a:cubicBezTo>
                <a:cubicBezTo>
                  <a:pt x="18316" y="309769"/>
                  <a:pt x="-1562" y="470452"/>
                  <a:pt x="95" y="606287"/>
                </a:cubicBezTo>
                <a:cubicBezTo>
                  <a:pt x="1752" y="742122"/>
                  <a:pt x="24943" y="917713"/>
                  <a:pt x="79608" y="1023730"/>
                </a:cubicBezTo>
                <a:cubicBezTo>
                  <a:pt x="134273" y="1129747"/>
                  <a:pt x="231179" y="1186069"/>
                  <a:pt x="328086" y="1242391"/>
                </a:cubicBezTo>
              </a:path>
            </a:pathLst>
          </a:custGeom>
          <a:noFill/>
          <a:ln>
            <a:prstDash val="dashDot"/>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8" name="Conector de Seta Reta 27"/>
          <p:cNvCxnSpPr/>
          <p:nvPr/>
        </p:nvCxnSpPr>
        <p:spPr>
          <a:xfrm>
            <a:off x="6025988" y="3153379"/>
            <a:ext cx="0" cy="460191"/>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9" name="CaixaDeTexto 28"/>
          <p:cNvSpPr txBox="1"/>
          <p:nvPr/>
        </p:nvSpPr>
        <p:spPr>
          <a:xfrm>
            <a:off x="6096637" y="3153379"/>
            <a:ext cx="340158" cy="400110"/>
          </a:xfrm>
          <a:prstGeom prst="rect">
            <a:avLst/>
          </a:prstGeom>
          <a:noFill/>
        </p:spPr>
        <p:txBody>
          <a:bodyPr wrap="none" rtlCol="0">
            <a:spAutoFit/>
          </a:bodyPr>
          <a:lstStyle/>
          <a:p>
            <a:r>
              <a:rPr lang="pt-BR" sz="2000" dirty="0" smtClean="0"/>
              <a:t>I</a:t>
            </a:r>
            <a:r>
              <a:rPr lang="pt-BR" sz="2000" baseline="-25000" dirty="0"/>
              <a:t>C</a:t>
            </a:r>
            <a:endParaRPr lang="pt-BR" sz="2000" dirty="0"/>
          </a:p>
        </p:txBody>
      </p:sp>
      <p:sp>
        <p:nvSpPr>
          <p:cNvPr id="30" name="CaixaDeTexto 29"/>
          <p:cNvSpPr txBox="1"/>
          <p:nvPr/>
        </p:nvSpPr>
        <p:spPr>
          <a:xfrm>
            <a:off x="4554267" y="4081013"/>
            <a:ext cx="419667" cy="400110"/>
          </a:xfrm>
          <a:prstGeom prst="rect">
            <a:avLst/>
          </a:prstGeom>
          <a:noFill/>
        </p:spPr>
        <p:txBody>
          <a:bodyPr wrap="none" rtlCol="0">
            <a:spAutoFit/>
          </a:bodyPr>
          <a:lstStyle/>
          <a:p>
            <a:r>
              <a:rPr lang="pt-BR" sz="2000" dirty="0" smtClean="0"/>
              <a:t>V</a:t>
            </a:r>
            <a:r>
              <a:rPr lang="pt-BR" sz="2000" baseline="-25000" dirty="0"/>
              <a:t>C</a:t>
            </a:r>
            <a:endParaRPr lang="pt-BR" sz="2000" dirty="0"/>
          </a:p>
        </p:txBody>
      </p:sp>
      <mc:AlternateContent xmlns:mc="http://schemas.openxmlformats.org/markup-compatibility/2006">
        <mc:Choice xmlns:a14="http://schemas.microsoft.com/office/drawing/2010/main" Requires="a14">
          <p:sp>
            <p:nvSpPr>
              <p:cNvPr id="31" name="CaixaDeTexto 53"/>
              <p:cNvSpPr txBox="1"/>
              <p:nvPr/>
            </p:nvSpPr>
            <p:spPr>
              <a:xfrm>
                <a:off x="4523481" y="5529776"/>
                <a:ext cx="2828446" cy="40011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000" b="0" i="1" smtClean="0">
                              <a:latin typeface="Cambria Math" panose="02040503050406030204" pitchFamily="18" charset="0"/>
                            </a:rPr>
                          </m:ctrlPr>
                        </m:sSubPr>
                        <m:e>
                          <m:r>
                            <a:rPr lang="pt-BR" sz="2000" b="0" i="1" smtClean="0">
                              <a:latin typeface="Cambria Math" panose="02040503050406030204" pitchFamily="18" charset="0"/>
                            </a:rPr>
                            <m:t>𝐼</m:t>
                          </m:r>
                        </m:e>
                        <m:sub>
                          <m:r>
                            <a:rPr lang="pt-BR" sz="2000" b="0" i="1" smtClean="0">
                              <a:latin typeface="Cambria Math" panose="02040503050406030204" pitchFamily="18" charset="0"/>
                            </a:rPr>
                            <m:t>𝐶</m:t>
                          </m:r>
                        </m:sub>
                      </m:sSub>
                      <m:d>
                        <m:dPr>
                          <m:ctrlPr>
                            <a:rPr lang="pt-BR" sz="2000" b="0" i="1" smtClean="0">
                              <a:latin typeface="Cambria Math" panose="02040503050406030204" pitchFamily="18" charset="0"/>
                            </a:rPr>
                          </m:ctrlPr>
                        </m:dPr>
                        <m:e>
                          <m:r>
                            <a:rPr lang="pt-BR" sz="2000" b="0" i="1" smtClean="0">
                              <a:latin typeface="Cambria Math" panose="02040503050406030204" pitchFamily="18" charset="0"/>
                            </a:rPr>
                            <m:t>𝑠</m:t>
                          </m:r>
                        </m:e>
                      </m:d>
                      <m:r>
                        <a:rPr lang="pt-BR" sz="2000" b="0" i="1" smtClean="0">
                          <a:latin typeface="Cambria Math" panose="02040503050406030204" pitchFamily="18" charset="0"/>
                        </a:rPr>
                        <m:t>=</m:t>
                      </m:r>
                      <m:r>
                        <a:rPr lang="pt-BR" sz="2000" b="0" i="1" smtClean="0">
                          <a:latin typeface="Cambria Math" panose="02040503050406030204" pitchFamily="18" charset="0"/>
                        </a:rPr>
                        <m:t>𝑠𝐶</m:t>
                      </m:r>
                      <m:sSub>
                        <m:sSubPr>
                          <m:ctrlPr>
                            <a:rPr lang="pt-BR" sz="2000" i="1">
                              <a:latin typeface="Cambria Math" panose="02040503050406030204" pitchFamily="18" charset="0"/>
                            </a:rPr>
                          </m:ctrlPr>
                        </m:sSubPr>
                        <m:e>
                          <m:r>
                            <a:rPr lang="pt-BR" sz="2000" i="1">
                              <a:latin typeface="Cambria Math" panose="02040503050406030204" pitchFamily="18" charset="0"/>
                            </a:rPr>
                            <m:t>𝑉</m:t>
                          </m:r>
                        </m:e>
                        <m:sub>
                          <m:r>
                            <a:rPr lang="pt-BR" sz="2000" b="0" i="1" smtClean="0">
                              <a:latin typeface="Cambria Math" panose="02040503050406030204" pitchFamily="18" charset="0"/>
                            </a:rPr>
                            <m:t>𝐶</m:t>
                          </m:r>
                        </m:sub>
                      </m:sSub>
                      <m:d>
                        <m:dPr>
                          <m:ctrlPr>
                            <a:rPr lang="pt-BR" sz="2000" i="1">
                              <a:latin typeface="Cambria Math" panose="02040503050406030204" pitchFamily="18" charset="0"/>
                            </a:rPr>
                          </m:ctrlPr>
                        </m:dPr>
                        <m:e>
                          <m:r>
                            <a:rPr lang="pt-BR" sz="2000" i="1">
                              <a:latin typeface="Cambria Math" panose="02040503050406030204" pitchFamily="18" charset="0"/>
                            </a:rPr>
                            <m:t>𝑠</m:t>
                          </m:r>
                        </m:e>
                      </m:d>
                      <m:r>
                        <a:rPr lang="pt-BR" sz="2000" b="0" i="1" smtClean="0">
                          <a:latin typeface="Cambria Math" panose="02040503050406030204" pitchFamily="18" charset="0"/>
                        </a:rPr>
                        <m:t>−</m:t>
                      </m:r>
                      <m:r>
                        <a:rPr lang="pt-BR" sz="2000" b="0" i="1" smtClean="0">
                          <a:latin typeface="Cambria Math" panose="02040503050406030204" pitchFamily="18" charset="0"/>
                        </a:rPr>
                        <m:t>𝐶</m:t>
                      </m:r>
                      <m:sSub>
                        <m:sSubPr>
                          <m:ctrlPr>
                            <a:rPr lang="pt-BR" sz="2000" b="0" i="1" smtClean="0">
                              <a:latin typeface="Cambria Math" panose="02040503050406030204" pitchFamily="18" charset="0"/>
                            </a:rPr>
                          </m:ctrlPr>
                        </m:sSubPr>
                        <m:e>
                          <m:r>
                            <a:rPr lang="pt-BR" sz="2000" b="0" i="1" smtClean="0">
                              <a:latin typeface="Cambria Math" panose="02040503050406030204" pitchFamily="18" charset="0"/>
                            </a:rPr>
                            <m:t>𝑉</m:t>
                          </m:r>
                        </m:e>
                        <m:sub>
                          <m:r>
                            <a:rPr lang="pt-BR" sz="2000" b="0" i="1" smtClean="0">
                              <a:latin typeface="Cambria Math" panose="02040503050406030204" pitchFamily="18" charset="0"/>
                            </a:rPr>
                            <m:t>0</m:t>
                          </m:r>
                        </m:sub>
                      </m:sSub>
                    </m:oMath>
                  </m:oMathPara>
                </a14:m>
                <a:endParaRPr lang="pt-BR" sz="1600" dirty="0"/>
              </a:p>
            </p:txBody>
          </p:sp>
        </mc:Choice>
        <mc:Fallback>
          <p:sp>
            <p:nvSpPr>
              <p:cNvPr id="31" name="CaixaDeTexto 53"/>
              <p:cNvSpPr txBox="1">
                <a:spLocks noRot="1" noChangeAspect="1" noMove="1" noResize="1" noEditPoints="1" noAdjustHandles="1" noChangeArrowheads="1" noChangeShapeType="1" noTextEdit="1"/>
              </p:cNvSpPr>
              <p:nvPr/>
            </p:nvSpPr>
            <p:spPr>
              <a:xfrm>
                <a:off x="4523481" y="5529776"/>
                <a:ext cx="2828446" cy="400110"/>
              </a:xfrm>
              <a:prstGeom prst="rect">
                <a:avLst/>
              </a:prstGeom>
              <a:blipFill rotWithShape="1">
                <a:blip r:embed="rId2"/>
                <a:stretch>
                  <a:fillRect l="-13" t="-49" r="19" b="64"/>
                </a:stretch>
              </a:blipFill>
            </p:spPr>
            <p:txBody>
              <a:bodyPr/>
              <a:lstStyle/>
              <a:p>
                <a:r>
                  <a:rPr lang="pt-BR" altLang="en-US">
                    <a:noFill/>
                  </a:rPr>
                  <a:t> </a:t>
                </a:r>
              </a:p>
            </p:txBody>
          </p:sp>
        </mc:Fallback>
      </mc:AlternateContent>
      <p:sp>
        <p:nvSpPr>
          <p:cNvPr id="32" name="CaixaDeTexto 31"/>
          <p:cNvSpPr txBox="1"/>
          <p:nvPr/>
        </p:nvSpPr>
        <p:spPr>
          <a:xfrm>
            <a:off x="5366443" y="4316660"/>
            <a:ext cx="646267" cy="400110"/>
          </a:xfrm>
          <a:prstGeom prst="rect">
            <a:avLst/>
          </a:prstGeom>
          <a:noFill/>
        </p:spPr>
        <p:txBody>
          <a:bodyPr wrap="none" rtlCol="0">
            <a:spAutoFit/>
          </a:bodyPr>
          <a:lstStyle/>
          <a:p>
            <a:r>
              <a:rPr lang="pt-BR" sz="2000" dirty="0" smtClean="0"/>
              <a:t>1/</a:t>
            </a:r>
            <a:r>
              <a:rPr lang="pt-BR" sz="2000" dirty="0" err="1" smtClean="0"/>
              <a:t>sC</a:t>
            </a:r>
            <a:endParaRPr lang="pt-BR" sz="2000" dirty="0"/>
          </a:p>
        </p:txBody>
      </p:sp>
      <p:sp>
        <p:nvSpPr>
          <p:cNvPr id="33" name="Elipse 32"/>
          <p:cNvSpPr/>
          <p:nvPr/>
        </p:nvSpPr>
        <p:spPr>
          <a:xfrm>
            <a:off x="6210375" y="4095847"/>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33"/>
          <p:cNvCxnSpPr/>
          <p:nvPr/>
        </p:nvCxnSpPr>
        <p:spPr>
          <a:xfrm flipH="1">
            <a:off x="6399462" y="4188201"/>
            <a:ext cx="0" cy="363994"/>
          </a:xfrm>
          <a:prstGeom prst="straightConnector1">
            <a:avLst/>
          </a:prstGeom>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sp>
        <p:nvSpPr>
          <p:cNvPr id="36" name="Forma livre 35"/>
          <p:cNvSpPr/>
          <p:nvPr/>
        </p:nvSpPr>
        <p:spPr>
          <a:xfrm>
            <a:off x="5408897" y="3702001"/>
            <a:ext cx="993913" cy="397566"/>
          </a:xfrm>
          <a:custGeom>
            <a:avLst/>
            <a:gdLst>
              <a:gd name="connsiteX0" fmla="*/ 0 w 993913"/>
              <a:gd name="connsiteY0" fmla="*/ 109331 h 397566"/>
              <a:gd name="connsiteX1" fmla="*/ 0 w 993913"/>
              <a:gd name="connsiteY1" fmla="*/ 19879 h 397566"/>
              <a:gd name="connsiteX2" fmla="*/ 993913 w 993913"/>
              <a:gd name="connsiteY2" fmla="*/ 0 h 397566"/>
              <a:gd name="connsiteX3" fmla="*/ 983974 w 993913"/>
              <a:gd name="connsiteY3" fmla="*/ 397566 h 397566"/>
            </a:gdLst>
            <a:ahLst/>
            <a:cxnLst>
              <a:cxn ang="0">
                <a:pos x="connsiteX0" y="connsiteY0"/>
              </a:cxn>
              <a:cxn ang="0">
                <a:pos x="connsiteX1" y="connsiteY1"/>
              </a:cxn>
              <a:cxn ang="0">
                <a:pos x="connsiteX2" y="connsiteY2"/>
              </a:cxn>
              <a:cxn ang="0">
                <a:pos x="connsiteX3" y="connsiteY3"/>
              </a:cxn>
            </a:cxnLst>
            <a:rect l="l" t="t" r="r" b="b"/>
            <a:pathLst>
              <a:path w="993913" h="397566">
                <a:moveTo>
                  <a:pt x="0" y="109331"/>
                </a:moveTo>
                <a:lnTo>
                  <a:pt x="0" y="19879"/>
                </a:lnTo>
                <a:lnTo>
                  <a:pt x="993913" y="0"/>
                </a:lnTo>
                <a:lnTo>
                  <a:pt x="983974" y="397566"/>
                </a:ln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7" name="Conector Reto 36"/>
          <p:cNvCxnSpPr/>
          <p:nvPr/>
        </p:nvCxnSpPr>
        <p:spPr>
          <a:xfrm flipH="1" flipV="1">
            <a:off x="5894059" y="3423707"/>
            <a:ext cx="1855" cy="2782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H="1" flipV="1">
            <a:off x="5880409" y="4984604"/>
            <a:ext cx="1855" cy="267222"/>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Forma livre 47"/>
          <p:cNvSpPr/>
          <p:nvPr/>
        </p:nvSpPr>
        <p:spPr>
          <a:xfrm>
            <a:off x="8856821" y="3409027"/>
            <a:ext cx="349129" cy="1740600"/>
          </a:xfrm>
          <a:custGeom>
            <a:avLst/>
            <a:gdLst>
              <a:gd name="connsiteX0" fmla="*/ 308208 w 328086"/>
              <a:gd name="connsiteY0" fmla="*/ 0 h 1242391"/>
              <a:gd name="connsiteX1" fmla="*/ 69668 w 328086"/>
              <a:gd name="connsiteY1" fmla="*/ 208721 h 1242391"/>
              <a:gd name="connsiteX2" fmla="*/ 95 w 328086"/>
              <a:gd name="connsiteY2" fmla="*/ 606287 h 1242391"/>
              <a:gd name="connsiteX3" fmla="*/ 79608 w 328086"/>
              <a:gd name="connsiteY3" fmla="*/ 1023730 h 1242391"/>
              <a:gd name="connsiteX4" fmla="*/ 328086 w 328086"/>
              <a:gd name="connsiteY4" fmla="*/ 1242391 h 1242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86" h="1242391">
                <a:moveTo>
                  <a:pt x="308208" y="0"/>
                </a:moveTo>
                <a:cubicBezTo>
                  <a:pt x="214614" y="53836"/>
                  <a:pt x="121020" y="107673"/>
                  <a:pt x="69668" y="208721"/>
                </a:cubicBezTo>
                <a:cubicBezTo>
                  <a:pt x="18316" y="309769"/>
                  <a:pt x="-1562" y="470452"/>
                  <a:pt x="95" y="606287"/>
                </a:cubicBezTo>
                <a:cubicBezTo>
                  <a:pt x="1752" y="742122"/>
                  <a:pt x="24943" y="917713"/>
                  <a:pt x="79608" y="1023730"/>
                </a:cubicBezTo>
                <a:cubicBezTo>
                  <a:pt x="134273" y="1129747"/>
                  <a:pt x="231179" y="1186069"/>
                  <a:pt x="328086" y="1242391"/>
                </a:cubicBezTo>
              </a:path>
            </a:pathLst>
          </a:custGeom>
          <a:noFill/>
          <a:ln>
            <a:prstDash val="dashDot"/>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49" name="Conector de Seta Reta 48"/>
          <p:cNvCxnSpPr/>
          <p:nvPr/>
        </p:nvCxnSpPr>
        <p:spPr>
          <a:xfrm>
            <a:off x="9641078" y="3234152"/>
            <a:ext cx="0" cy="460191"/>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0" name="CaixaDeTexto 49"/>
          <p:cNvSpPr txBox="1"/>
          <p:nvPr/>
        </p:nvSpPr>
        <p:spPr>
          <a:xfrm>
            <a:off x="9651279" y="3258985"/>
            <a:ext cx="340158" cy="400110"/>
          </a:xfrm>
          <a:prstGeom prst="rect">
            <a:avLst/>
          </a:prstGeom>
          <a:noFill/>
        </p:spPr>
        <p:txBody>
          <a:bodyPr wrap="none" rtlCol="0">
            <a:spAutoFit/>
          </a:bodyPr>
          <a:lstStyle/>
          <a:p>
            <a:r>
              <a:rPr lang="pt-BR" sz="2000" dirty="0" smtClean="0"/>
              <a:t>I</a:t>
            </a:r>
            <a:r>
              <a:rPr lang="pt-BR" sz="2000" baseline="-25000" dirty="0"/>
              <a:t>C</a:t>
            </a:r>
            <a:endParaRPr lang="pt-BR" sz="2000" dirty="0"/>
          </a:p>
        </p:txBody>
      </p:sp>
      <p:sp>
        <p:nvSpPr>
          <p:cNvPr id="51" name="CaixaDeTexto 50"/>
          <p:cNvSpPr txBox="1"/>
          <p:nvPr/>
        </p:nvSpPr>
        <p:spPr>
          <a:xfrm>
            <a:off x="8958881" y="3576392"/>
            <a:ext cx="419667" cy="400110"/>
          </a:xfrm>
          <a:prstGeom prst="rect">
            <a:avLst/>
          </a:prstGeom>
          <a:noFill/>
        </p:spPr>
        <p:txBody>
          <a:bodyPr wrap="none" rtlCol="0">
            <a:spAutoFit/>
          </a:bodyPr>
          <a:lstStyle/>
          <a:p>
            <a:r>
              <a:rPr lang="pt-BR" sz="2000" dirty="0" smtClean="0"/>
              <a:t>V</a:t>
            </a:r>
            <a:r>
              <a:rPr lang="pt-BR" sz="2000" baseline="-25000" dirty="0"/>
              <a:t>C</a:t>
            </a:r>
            <a:endParaRPr lang="pt-BR" sz="2000" dirty="0"/>
          </a:p>
        </p:txBody>
      </p:sp>
      <p:sp>
        <p:nvSpPr>
          <p:cNvPr id="52" name="CaixaDeTexto 51"/>
          <p:cNvSpPr txBox="1"/>
          <p:nvPr/>
        </p:nvSpPr>
        <p:spPr>
          <a:xfrm>
            <a:off x="9686939" y="3675797"/>
            <a:ext cx="646267" cy="400110"/>
          </a:xfrm>
          <a:prstGeom prst="rect">
            <a:avLst/>
          </a:prstGeom>
          <a:noFill/>
        </p:spPr>
        <p:txBody>
          <a:bodyPr wrap="none" rtlCol="0">
            <a:spAutoFit/>
          </a:bodyPr>
          <a:lstStyle/>
          <a:p>
            <a:r>
              <a:rPr lang="pt-BR" sz="2000" dirty="0" smtClean="0"/>
              <a:t>1/</a:t>
            </a:r>
            <a:r>
              <a:rPr lang="pt-BR" sz="2000" dirty="0" err="1" smtClean="0"/>
              <a:t>sC</a:t>
            </a:r>
            <a:endParaRPr lang="pt-BR" sz="2000" dirty="0"/>
          </a:p>
        </p:txBody>
      </p:sp>
      <p:sp>
        <p:nvSpPr>
          <p:cNvPr id="53" name="Elipse 52"/>
          <p:cNvSpPr/>
          <p:nvPr/>
        </p:nvSpPr>
        <p:spPr>
          <a:xfrm>
            <a:off x="9283402" y="4525698"/>
            <a:ext cx="387626" cy="457964"/>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54" name="Conector Reto 53"/>
          <p:cNvCxnSpPr/>
          <p:nvPr/>
        </p:nvCxnSpPr>
        <p:spPr>
          <a:xfrm flipH="1" flipV="1">
            <a:off x="9502138" y="4961640"/>
            <a:ext cx="1855" cy="2782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CaixaDeTexto 54"/>
          <p:cNvSpPr txBox="1"/>
          <p:nvPr/>
        </p:nvSpPr>
        <p:spPr>
          <a:xfrm>
            <a:off x="9686064" y="4583552"/>
            <a:ext cx="1784399" cy="707886"/>
          </a:xfrm>
          <a:prstGeom prst="rect">
            <a:avLst/>
          </a:prstGeom>
          <a:noFill/>
        </p:spPr>
        <p:txBody>
          <a:bodyPr wrap="none" rtlCol="0">
            <a:spAutoFit/>
          </a:bodyPr>
          <a:lstStyle/>
          <a:p>
            <a:r>
              <a:rPr lang="pt-BR" sz="2000" dirty="0" smtClean="0"/>
              <a:t>V</a:t>
            </a:r>
            <a:r>
              <a:rPr lang="pt-BR" sz="2000" baseline="-25000" dirty="0" smtClean="0"/>
              <a:t>0</a:t>
            </a:r>
            <a:r>
              <a:rPr lang="pt-BR" sz="2000" dirty="0" smtClean="0"/>
              <a:t>h(t)  ↔  V</a:t>
            </a:r>
            <a:r>
              <a:rPr lang="pt-BR" sz="2000" baseline="-25000" dirty="0" smtClean="0"/>
              <a:t>0</a:t>
            </a:r>
            <a:r>
              <a:rPr lang="pt-BR" sz="2000" dirty="0" smtClean="0"/>
              <a:t>/s</a:t>
            </a:r>
            <a:endParaRPr lang="pt-BR" sz="2000" dirty="0"/>
          </a:p>
          <a:p>
            <a:endParaRPr lang="pt-BR" sz="2000" dirty="0"/>
          </a:p>
        </p:txBody>
      </p:sp>
      <p:sp>
        <p:nvSpPr>
          <p:cNvPr id="56" name="CaixaDeTexto 55"/>
          <p:cNvSpPr txBox="1"/>
          <p:nvPr/>
        </p:nvSpPr>
        <p:spPr>
          <a:xfrm>
            <a:off x="9491037" y="4297697"/>
            <a:ext cx="300082" cy="369332"/>
          </a:xfrm>
          <a:prstGeom prst="rect">
            <a:avLst/>
          </a:prstGeom>
          <a:noFill/>
        </p:spPr>
        <p:txBody>
          <a:bodyPr wrap="none" rtlCol="0">
            <a:spAutoFit/>
          </a:bodyPr>
          <a:lstStyle/>
          <a:p>
            <a:r>
              <a:rPr lang="pt-BR" dirty="0" smtClean="0"/>
              <a:t>+</a:t>
            </a:r>
            <a:endParaRPr lang="pt-BR" dirty="0"/>
          </a:p>
        </p:txBody>
      </p:sp>
      <mc:AlternateContent xmlns:mc="http://schemas.openxmlformats.org/markup-compatibility/2006">
        <mc:Choice xmlns:a14="http://schemas.microsoft.com/office/drawing/2010/main" Requires="a14">
          <p:sp>
            <p:nvSpPr>
              <p:cNvPr id="57" name="CaixaDeTexto 53"/>
              <p:cNvSpPr txBox="1"/>
              <p:nvPr/>
            </p:nvSpPr>
            <p:spPr>
              <a:xfrm>
                <a:off x="8108962" y="5453717"/>
                <a:ext cx="3543086" cy="670696"/>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000" b="0" i="1" smtClean="0">
                              <a:latin typeface="Cambria Math" panose="02040503050406030204" pitchFamily="18" charset="0"/>
                            </a:rPr>
                          </m:ctrlPr>
                        </m:sSubPr>
                        <m:e>
                          <m:r>
                            <a:rPr lang="pt-BR" sz="2000" b="0" i="1" smtClean="0">
                              <a:latin typeface="Cambria Math" panose="02040503050406030204" pitchFamily="18" charset="0"/>
                            </a:rPr>
                            <m:t>𝑉</m:t>
                          </m:r>
                        </m:e>
                        <m:sub>
                          <m:r>
                            <a:rPr lang="pt-BR" sz="2000" b="0" i="1" smtClean="0">
                              <a:latin typeface="Cambria Math" panose="02040503050406030204" pitchFamily="18" charset="0"/>
                            </a:rPr>
                            <m:t>𝐶</m:t>
                          </m:r>
                        </m:sub>
                      </m:sSub>
                      <m:d>
                        <m:dPr>
                          <m:ctrlPr>
                            <a:rPr lang="pt-BR" sz="2000" b="0" i="1" smtClean="0">
                              <a:latin typeface="Cambria Math" panose="02040503050406030204" pitchFamily="18" charset="0"/>
                            </a:rPr>
                          </m:ctrlPr>
                        </m:dPr>
                        <m:e>
                          <m:r>
                            <a:rPr lang="pt-BR" sz="2000" b="0" i="1" smtClean="0">
                              <a:latin typeface="Cambria Math" panose="02040503050406030204" pitchFamily="18" charset="0"/>
                            </a:rPr>
                            <m:t>𝑠</m:t>
                          </m:r>
                        </m:e>
                      </m:d>
                      <m:r>
                        <a:rPr lang="pt-BR" sz="2000" i="1">
                          <a:latin typeface="Cambria Math" panose="02040503050406030204" pitchFamily="18" charset="0"/>
                        </a:rPr>
                        <m:t>=</m:t>
                      </m:r>
                      <m:f>
                        <m:fPr>
                          <m:ctrlPr>
                            <a:rPr lang="pt-BR" sz="2000" i="1" smtClean="0">
                              <a:latin typeface="Cambria Math" panose="02040503050406030204" pitchFamily="18" charset="0"/>
                            </a:rPr>
                          </m:ctrlPr>
                        </m:fPr>
                        <m:num>
                          <m:r>
                            <a:rPr lang="pt-BR" sz="2000" b="0" i="1" smtClean="0">
                              <a:latin typeface="Cambria Math" panose="02040503050406030204" pitchFamily="18" charset="0"/>
                            </a:rPr>
                            <m:t>1</m:t>
                          </m:r>
                        </m:num>
                        <m:den>
                          <m:r>
                            <a:rPr lang="pt-BR" sz="2000" b="0" i="1" smtClean="0">
                              <a:latin typeface="Cambria Math" panose="02040503050406030204" pitchFamily="18" charset="0"/>
                            </a:rPr>
                            <m:t>𝑠𝐶</m:t>
                          </m:r>
                        </m:den>
                      </m:f>
                      <m:sSub>
                        <m:sSubPr>
                          <m:ctrlPr>
                            <a:rPr lang="pt-BR" sz="2000" b="0" i="1" smtClean="0">
                              <a:latin typeface="Cambria Math" panose="02040503050406030204" pitchFamily="18" charset="0"/>
                            </a:rPr>
                          </m:ctrlPr>
                        </m:sSubPr>
                        <m:e>
                          <m:r>
                            <m:rPr>
                              <m:sty m:val="p"/>
                            </m:rPr>
                            <a:rPr lang="pt-BR" sz="2000" b="0" i="0" smtClean="0">
                              <a:latin typeface="Cambria Math" panose="02040503050406030204" pitchFamily="18" charset="0"/>
                            </a:rPr>
                            <m:t>I</m:t>
                          </m:r>
                        </m:e>
                        <m:sub>
                          <m:r>
                            <a:rPr lang="pt-BR" sz="2000" b="0" i="1" smtClean="0">
                              <a:latin typeface="Cambria Math" panose="02040503050406030204" pitchFamily="18" charset="0"/>
                            </a:rPr>
                            <m:t>𝐶</m:t>
                          </m:r>
                        </m:sub>
                      </m:sSub>
                      <m:d>
                        <m:dPr>
                          <m:ctrlPr>
                            <a:rPr lang="pt-BR" sz="2000" b="0" i="1" smtClean="0">
                              <a:latin typeface="Cambria Math" panose="02040503050406030204" pitchFamily="18" charset="0"/>
                            </a:rPr>
                          </m:ctrlPr>
                        </m:dPr>
                        <m:e>
                          <m:r>
                            <a:rPr lang="pt-BR" sz="2000" i="1">
                              <a:latin typeface="Cambria Math" panose="02040503050406030204" pitchFamily="18" charset="0"/>
                            </a:rPr>
                            <m:t>𝑠</m:t>
                          </m:r>
                        </m:e>
                      </m:d>
                      <m:r>
                        <a:rPr lang="pt-BR" sz="2000" b="0" i="1" smtClean="0">
                          <a:latin typeface="Cambria Math" panose="02040503050406030204" pitchFamily="18" charset="0"/>
                        </a:rPr>
                        <m:t>+ </m:t>
                      </m:r>
                      <m:f>
                        <m:fPr>
                          <m:ctrlPr>
                            <a:rPr lang="pt-BR" sz="2000" b="0" i="1" smtClean="0">
                              <a:latin typeface="Cambria Math" panose="02040503050406030204" pitchFamily="18" charset="0"/>
                            </a:rPr>
                          </m:ctrlPr>
                        </m:fPr>
                        <m:num>
                          <m:sSub>
                            <m:sSubPr>
                              <m:ctrlPr>
                                <a:rPr lang="pt-BR" sz="2000" b="0" i="1" smtClean="0">
                                  <a:latin typeface="Cambria Math" panose="02040503050406030204" pitchFamily="18" charset="0"/>
                                </a:rPr>
                              </m:ctrlPr>
                            </m:sSubPr>
                            <m:e>
                              <m:r>
                                <a:rPr lang="pt-BR" sz="2000" b="0" i="1" smtClean="0">
                                  <a:latin typeface="Cambria Math" panose="02040503050406030204" pitchFamily="18" charset="0"/>
                                </a:rPr>
                                <m:t>𝑉</m:t>
                              </m:r>
                            </m:e>
                            <m:sub>
                              <m:r>
                                <a:rPr lang="pt-BR" sz="2000" b="0" i="1" smtClean="0">
                                  <a:latin typeface="Cambria Math" panose="02040503050406030204" pitchFamily="18" charset="0"/>
                                </a:rPr>
                                <m:t>0</m:t>
                              </m:r>
                            </m:sub>
                          </m:sSub>
                        </m:num>
                        <m:den>
                          <m:r>
                            <a:rPr lang="pt-BR" sz="2000" b="0" i="1" smtClean="0">
                              <a:latin typeface="Cambria Math" panose="02040503050406030204" pitchFamily="18" charset="0"/>
                            </a:rPr>
                            <m:t>𝑠</m:t>
                          </m:r>
                        </m:den>
                      </m:f>
                    </m:oMath>
                  </m:oMathPara>
                </a14:m>
                <a:endParaRPr lang="pt-BR" sz="1600" dirty="0"/>
              </a:p>
            </p:txBody>
          </p:sp>
        </mc:Choice>
        <mc:Fallback>
          <p:sp>
            <p:nvSpPr>
              <p:cNvPr id="57" name="CaixaDeTexto 53"/>
              <p:cNvSpPr txBox="1">
                <a:spLocks noRot="1" noChangeAspect="1" noMove="1" noResize="1" noEditPoints="1" noAdjustHandles="1" noChangeArrowheads="1" noChangeShapeType="1" noTextEdit="1"/>
              </p:cNvSpPr>
              <p:nvPr/>
            </p:nvSpPr>
            <p:spPr>
              <a:xfrm>
                <a:off x="8108962" y="5453717"/>
                <a:ext cx="3543086" cy="670696"/>
              </a:xfrm>
              <a:prstGeom prst="rect">
                <a:avLst/>
              </a:prstGeom>
              <a:blipFill rotWithShape="1">
                <a:blip r:embed="rId3"/>
                <a:stretch>
                  <a:fillRect t="-50" r="12" b="71"/>
                </a:stretch>
              </a:blipFill>
            </p:spPr>
            <p:txBody>
              <a:bodyPr/>
              <a:lstStyle/>
              <a:p>
                <a:r>
                  <a:rPr lang="pt-BR" altLang="en-US">
                    <a:noFill/>
                  </a:rPr>
                  <a:t> </a:t>
                </a:r>
              </a:p>
            </p:txBody>
          </p:sp>
        </mc:Fallback>
      </mc:AlternateContent>
      <p:sp>
        <p:nvSpPr>
          <p:cNvPr id="62" name="Espaço Reservado para Conteúdo 2"/>
          <p:cNvSpPr txBox="1"/>
          <p:nvPr/>
        </p:nvSpPr>
        <p:spPr>
          <a:xfrm>
            <a:off x="832971" y="501876"/>
            <a:ext cx="10883347" cy="1576391"/>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Capacitores: representação de capacitores com condição inicial  em  s</a:t>
            </a:r>
            <a:endParaRPr lang="pt-BR" sz="3200" b="1" dirty="0" smtClean="0">
              <a:solidFill>
                <a:srgbClr val="C00000"/>
              </a:solidFill>
              <a:latin typeface="Comic Sans MS" panose="030F0702030302020204" pitchFamily="66" charset="0"/>
            </a:endParaRPr>
          </a:p>
          <a:p>
            <a:pPr marL="0" indent="0">
              <a:spcBef>
                <a:spcPts val="600"/>
              </a:spcBef>
              <a:spcAft>
                <a:spcPts val="1200"/>
              </a:spcAft>
              <a:buNone/>
            </a:pPr>
            <a:r>
              <a:rPr lang="pt-BR" dirty="0" smtClean="0">
                <a:latin typeface="Comic Sans MS" panose="030F0702030302020204" pitchFamily="66" charset="0"/>
              </a:rPr>
              <a:t>Um capacitor, com condição inicial nula, é uma impedância (1/</a:t>
            </a:r>
            <a:r>
              <a:rPr lang="pt-BR" dirty="0" err="1" smtClean="0">
                <a:latin typeface="Comic Sans MS" panose="030F0702030302020204" pitchFamily="66" charset="0"/>
              </a:rPr>
              <a:t>sC</a:t>
            </a:r>
            <a:r>
              <a:rPr lang="pt-BR" dirty="0" smtClean="0">
                <a:latin typeface="Comic Sans MS" panose="030F0702030302020204" pitchFamily="66" charset="0"/>
              </a:rPr>
              <a:t>)</a:t>
            </a:r>
            <a:endParaRPr lang="pt-BR" dirty="0" smtClean="0">
              <a:latin typeface="Comic Sans MS" panose="030F0702030302020204" pitchFamily="66" charset="0"/>
            </a:endParaRPr>
          </a:p>
        </p:txBody>
      </p:sp>
      <p:grpSp>
        <p:nvGrpSpPr>
          <p:cNvPr id="69" name="Grupo 68"/>
          <p:cNvGrpSpPr/>
          <p:nvPr/>
        </p:nvGrpSpPr>
        <p:grpSpPr>
          <a:xfrm>
            <a:off x="1827803" y="3788112"/>
            <a:ext cx="695448" cy="922531"/>
            <a:chOff x="3101300" y="2564296"/>
            <a:chExt cx="695448" cy="922531"/>
          </a:xfrm>
        </p:grpSpPr>
        <p:cxnSp>
          <p:nvCxnSpPr>
            <p:cNvPr id="64" name="Conector Reto 63"/>
            <p:cNvCxnSpPr/>
            <p:nvPr/>
          </p:nvCxnSpPr>
          <p:spPr>
            <a:xfrm>
              <a:off x="3101300" y="2971782"/>
              <a:ext cx="69544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a:off x="3101300" y="3082636"/>
              <a:ext cx="69544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flipV="1">
              <a:off x="3458817" y="2564296"/>
              <a:ext cx="0" cy="407486"/>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flipV="1">
              <a:off x="3458817" y="3079341"/>
              <a:ext cx="0" cy="407486"/>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0" name="Forma livre 69"/>
          <p:cNvSpPr/>
          <p:nvPr/>
        </p:nvSpPr>
        <p:spPr>
          <a:xfrm>
            <a:off x="2534381" y="3984867"/>
            <a:ext cx="172631" cy="606287"/>
          </a:xfrm>
          <a:custGeom>
            <a:avLst/>
            <a:gdLst>
              <a:gd name="connsiteX0" fmla="*/ 0 w 172631"/>
              <a:gd name="connsiteY0" fmla="*/ 606287 h 606287"/>
              <a:gd name="connsiteX1" fmla="*/ 129209 w 172631"/>
              <a:gd name="connsiteY1" fmla="*/ 467139 h 606287"/>
              <a:gd name="connsiteX2" fmla="*/ 168965 w 172631"/>
              <a:gd name="connsiteY2" fmla="*/ 268356 h 606287"/>
              <a:gd name="connsiteX3" fmla="*/ 49696 w 172631"/>
              <a:gd name="connsiteY3" fmla="*/ 0 h 606287"/>
            </a:gdLst>
            <a:ahLst/>
            <a:cxnLst>
              <a:cxn ang="0">
                <a:pos x="connsiteX0" y="connsiteY0"/>
              </a:cxn>
              <a:cxn ang="0">
                <a:pos x="connsiteX1" y="connsiteY1"/>
              </a:cxn>
              <a:cxn ang="0">
                <a:pos x="connsiteX2" y="connsiteY2"/>
              </a:cxn>
              <a:cxn ang="0">
                <a:pos x="connsiteX3" y="connsiteY3"/>
              </a:cxn>
            </a:cxnLst>
            <a:rect l="l" t="t" r="r" b="b"/>
            <a:pathLst>
              <a:path w="172631" h="606287">
                <a:moveTo>
                  <a:pt x="0" y="606287"/>
                </a:moveTo>
                <a:cubicBezTo>
                  <a:pt x="50524" y="564874"/>
                  <a:pt x="101048" y="523461"/>
                  <a:pt x="129209" y="467139"/>
                </a:cubicBezTo>
                <a:cubicBezTo>
                  <a:pt x="157370" y="410817"/>
                  <a:pt x="182217" y="346212"/>
                  <a:pt x="168965" y="268356"/>
                </a:cubicBezTo>
                <a:cubicBezTo>
                  <a:pt x="155713" y="190500"/>
                  <a:pt x="102704" y="95250"/>
                  <a:pt x="49696" y="0"/>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71" name="Grupo 70"/>
          <p:cNvGrpSpPr/>
          <p:nvPr/>
        </p:nvGrpSpPr>
        <p:grpSpPr>
          <a:xfrm>
            <a:off x="5053994" y="3798556"/>
            <a:ext cx="695448" cy="922531"/>
            <a:chOff x="3101300" y="2564296"/>
            <a:chExt cx="695448" cy="922531"/>
          </a:xfrm>
        </p:grpSpPr>
        <p:cxnSp>
          <p:nvCxnSpPr>
            <p:cNvPr id="72" name="Conector Reto 71"/>
            <p:cNvCxnSpPr/>
            <p:nvPr/>
          </p:nvCxnSpPr>
          <p:spPr>
            <a:xfrm>
              <a:off x="3101300" y="2971782"/>
              <a:ext cx="69544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a:off x="3101300" y="3082636"/>
              <a:ext cx="69544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V="1">
              <a:off x="3458817" y="2564296"/>
              <a:ext cx="0" cy="407486"/>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V="1">
              <a:off x="3458817" y="3079341"/>
              <a:ext cx="0" cy="407486"/>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6" name="Forma livre 75"/>
          <p:cNvSpPr/>
          <p:nvPr/>
        </p:nvSpPr>
        <p:spPr>
          <a:xfrm>
            <a:off x="5408897" y="4656177"/>
            <a:ext cx="983974" cy="337931"/>
          </a:xfrm>
          <a:custGeom>
            <a:avLst/>
            <a:gdLst>
              <a:gd name="connsiteX0" fmla="*/ 983974 w 983974"/>
              <a:gd name="connsiteY0" fmla="*/ 0 h 337931"/>
              <a:gd name="connsiteX1" fmla="*/ 974035 w 983974"/>
              <a:gd name="connsiteY1" fmla="*/ 337931 h 337931"/>
              <a:gd name="connsiteX2" fmla="*/ 0 w 983974"/>
              <a:gd name="connsiteY2" fmla="*/ 337931 h 337931"/>
              <a:gd name="connsiteX3" fmla="*/ 0 w 983974"/>
              <a:gd name="connsiteY3" fmla="*/ 29818 h 337931"/>
            </a:gdLst>
            <a:ahLst/>
            <a:cxnLst>
              <a:cxn ang="0">
                <a:pos x="connsiteX0" y="connsiteY0"/>
              </a:cxn>
              <a:cxn ang="0">
                <a:pos x="connsiteX1" y="connsiteY1"/>
              </a:cxn>
              <a:cxn ang="0">
                <a:pos x="connsiteX2" y="connsiteY2"/>
              </a:cxn>
              <a:cxn ang="0">
                <a:pos x="connsiteX3" y="connsiteY3"/>
              </a:cxn>
            </a:cxnLst>
            <a:rect l="l" t="t" r="r" b="b"/>
            <a:pathLst>
              <a:path w="983974" h="337931">
                <a:moveTo>
                  <a:pt x="983974" y="0"/>
                </a:moveTo>
                <a:lnTo>
                  <a:pt x="974035" y="337931"/>
                </a:lnTo>
                <a:lnTo>
                  <a:pt x="0" y="337931"/>
                </a:lnTo>
                <a:lnTo>
                  <a:pt x="0" y="29818"/>
                </a:ln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7" name="CaixaDeTexto 76"/>
          <p:cNvSpPr txBox="1"/>
          <p:nvPr/>
        </p:nvSpPr>
        <p:spPr>
          <a:xfrm>
            <a:off x="6425231" y="4525698"/>
            <a:ext cx="1853392" cy="400110"/>
          </a:xfrm>
          <a:prstGeom prst="rect">
            <a:avLst/>
          </a:prstGeom>
          <a:noFill/>
        </p:spPr>
        <p:txBody>
          <a:bodyPr wrap="none" rtlCol="0">
            <a:spAutoFit/>
          </a:bodyPr>
          <a:lstStyle/>
          <a:p>
            <a:r>
              <a:rPr lang="pt-BR" sz="2000" dirty="0" smtClean="0"/>
              <a:t>C</a:t>
            </a:r>
            <a:r>
              <a:rPr lang="pt-BR" sz="2000" dirty="0"/>
              <a:t>V</a:t>
            </a:r>
            <a:r>
              <a:rPr lang="pt-BR" sz="2000" baseline="-25000" dirty="0" smtClean="0"/>
              <a:t>0</a:t>
            </a:r>
            <a:r>
              <a:rPr lang="pt-BR" sz="2000" dirty="0" smtClean="0">
                <a:latin typeface="Symbol" panose="05050102010706020507" pitchFamily="18" charset="2"/>
              </a:rPr>
              <a:t>d</a:t>
            </a:r>
            <a:r>
              <a:rPr lang="pt-BR" sz="2000" dirty="0" smtClean="0"/>
              <a:t>(t)  ↔  CV</a:t>
            </a:r>
            <a:r>
              <a:rPr lang="pt-BR" sz="2000" baseline="-25000" dirty="0" smtClean="0"/>
              <a:t>0</a:t>
            </a:r>
            <a:endParaRPr lang="pt-BR" sz="2000" dirty="0"/>
          </a:p>
        </p:txBody>
      </p:sp>
      <p:grpSp>
        <p:nvGrpSpPr>
          <p:cNvPr id="78" name="Grupo 77"/>
          <p:cNvGrpSpPr/>
          <p:nvPr/>
        </p:nvGrpSpPr>
        <p:grpSpPr>
          <a:xfrm>
            <a:off x="9129491" y="3609148"/>
            <a:ext cx="695448" cy="922531"/>
            <a:chOff x="3101300" y="2564296"/>
            <a:chExt cx="695448" cy="922531"/>
          </a:xfrm>
        </p:grpSpPr>
        <p:cxnSp>
          <p:nvCxnSpPr>
            <p:cNvPr id="79" name="Conector Reto 78"/>
            <p:cNvCxnSpPr/>
            <p:nvPr/>
          </p:nvCxnSpPr>
          <p:spPr>
            <a:xfrm>
              <a:off x="3101300" y="2971782"/>
              <a:ext cx="69544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Conector Reto 79"/>
            <p:cNvCxnSpPr/>
            <p:nvPr/>
          </p:nvCxnSpPr>
          <p:spPr>
            <a:xfrm>
              <a:off x="3101300" y="3082636"/>
              <a:ext cx="69544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Conector Reto 80"/>
            <p:cNvCxnSpPr/>
            <p:nvPr/>
          </p:nvCxnSpPr>
          <p:spPr>
            <a:xfrm flipV="1">
              <a:off x="3458817" y="2564296"/>
              <a:ext cx="0" cy="407486"/>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Conector Reto 81"/>
            <p:cNvCxnSpPr/>
            <p:nvPr/>
          </p:nvCxnSpPr>
          <p:spPr>
            <a:xfrm flipV="1">
              <a:off x="3458817" y="3079341"/>
              <a:ext cx="0" cy="407486"/>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3" name="Chave esquerda 82"/>
          <p:cNvSpPr/>
          <p:nvPr/>
        </p:nvSpPr>
        <p:spPr>
          <a:xfrm rot="5400000">
            <a:off x="7755052" y="75360"/>
            <a:ext cx="251451" cy="5653567"/>
          </a:xfrm>
          <a:prstGeom prst="leftBrace">
            <a:avLst/>
          </a:prstGeom>
          <a:ln w="158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a:p>
        </p:txBody>
      </p:sp>
      <p:sp>
        <p:nvSpPr>
          <p:cNvPr id="84" name="CaixaDeTexto 83"/>
          <p:cNvSpPr txBox="1"/>
          <p:nvPr/>
        </p:nvSpPr>
        <p:spPr>
          <a:xfrm>
            <a:off x="6476697" y="2228532"/>
            <a:ext cx="2975610" cy="460375"/>
          </a:xfrm>
          <a:prstGeom prst="rect">
            <a:avLst/>
          </a:prstGeom>
          <a:noFill/>
        </p:spPr>
        <p:txBody>
          <a:bodyPr wrap="none" rtlCol="0">
            <a:spAutoFit/>
          </a:bodyPr>
          <a:lstStyle/>
          <a:p>
            <a:r>
              <a:rPr lang="pt-BR" sz="2400" dirty="0" smtClean="0">
                <a:latin typeface="Comic Sans MS" panose="030F0702030302020204" pitchFamily="66" charset="0"/>
                <a:cs typeface="Comic Sans MS" panose="030F0702030302020204" pitchFamily="66" charset="0"/>
              </a:rPr>
              <a:t>Condição inicial nula</a:t>
            </a:r>
            <a:endParaRPr lang="pt-BR" sz="2400" dirty="0">
              <a:latin typeface="Comic Sans MS" panose="030F0702030302020204" pitchFamily="66" charset="0"/>
              <a:cs typeface="Comic Sans MS" panose="030F0702030302020204" pitchFamily="66" charset="0"/>
            </a:endParaRPr>
          </a:p>
        </p:txBody>
      </p:sp>
      <p:sp>
        <p:nvSpPr>
          <p:cNvPr id="4" name="Forma livre 3"/>
          <p:cNvSpPr/>
          <p:nvPr/>
        </p:nvSpPr>
        <p:spPr>
          <a:xfrm>
            <a:off x="6700593" y="4892511"/>
            <a:ext cx="351650" cy="659877"/>
          </a:xfrm>
          <a:custGeom>
            <a:avLst/>
            <a:gdLst>
              <a:gd name="connsiteX0" fmla="*/ 86706 w 351650"/>
              <a:gd name="connsiteY0" fmla="*/ 0 h 659877"/>
              <a:gd name="connsiteX1" fmla="*/ 350656 w 351650"/>
              <a:gd name="connsiteY1" fmla="*/ 188536 h 659877"/>
              <a:gd name="connsiteX2" fmla="*/ 1865 w 351650"/>
              <a:gd name="connsiteY2" fmla="*/ 386499 h 659877"/>
              <a:gd name="connsiteX3" fmla="*/ 237535 w 351650"/>
              <a:gd name="connsiteY3" fmla="*/ 659877 h 659877"/>
            </a:gdLst>
            <a:ahLst/>
            <a:cxnLst>
              <a:cxn ang="0">
                <a:pos x="connsiteX0" y="connsiteY0"/>
              </a:cxn>
              <a:cxn ang="0">
                <a:pos x="connsiteX1" y="connsiteY1"/>
              </a:cxn>
              <a:cxn ang="0">
                <a:pos x="connsiteX2" y="connsiteY2"/>
              </a:cxn>
              <a:cxn ang="0">
                <a:pos x="connsiteX3" y="connsiteY3"/>
              </a:cxn>
            </a:cxnLst>
            <a:rect l="l" t="t" r="r" b="b"/>
            <a:pathLst>
              <a:path w="351650" h="659877">
                <a:moveTo>
                  <a:pt x="86706" y="0"/>
                </a:moveTo>
                <a:cubicBezTo>
                  <a:pt x="225751" y="62060"/>
                  <a:pt x="364796" y="124120"/>
                  <a:pt x="350656" y="188536"/>
                </a:cubicBezTo>
                <a:cubicBezTo>
                  <a:pt x="336516" y="252952"/>
                  <a:pt x="20718" y="307942"/>
                  <a:pt x="1865" y="386499"/>
                </a:cubicBezTo>
                <a:cubicBezTo>
                  <a:pt x="-16989" y="465056"/>
                  <a:pt x="110273" y="562466"/>
                  <a:pt x="237535" y="659877"/>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Forma livre 4"/>
          <p:cNvSpPr/>
          <p:nvPr/>
        </p:nvSpPr>
        <p:spPr>
          <a:xfrm>
            <a:off x="8872786" y="4223208"/>
            <a:ext cx="742554" cy="1470582"/>
          </a:xfrm>
          <a:custGeom>
            <a:avLst/>
            <a:gdLst>
              <a:gd name="connsiteX0" fmla="*/ 318348 w 742554"/>
              <a:gd name="connsiteY0" fmla="*/ 0 h 1470582"/>
              <a:gd name="connsiteX1" fmla="*/ 7263 w 742554"/>
              <a:gd name="connsiteY1" fmla="*/ 273378 h 1470582"/>
              <a:gd name="connsiteX2" fmla="*/ 346628 w 742554"/>
              <a:gd name="connsiteY2" fmla="*/ 669303 h 1470582"/>
              <a:gd name="connsiteX3" fmla="*/ 7263 w 742554"/>
              <a:gd name="connsiteY3" fmla="*/ 1065229 h 1470582"/>
              <a:gd name="connsiteX4" fmla="*/ 742554 w 742554"/>
              <a:gd name="connsiteY4" fmla="*/ 1470582 h 1470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554" h="1470582">
                <a:moveTo>
                  <a:pt x="318348" y="0"/>
                </a:moveTo>
                <a:cubicBezTo>
                  <a:pt x="160449" y="80914"/>
                  <a:pt x="2550" y="161828"/>
                  <a:pt x="7263" y="273378"/>
                </a:cubicBezTo>
                <a:cubicBezTo>
                  <a:pt x="11976" y="384929"/>
                  <a:pt x="346628" y="537328"/>
                  <a:pt x="346628" y="669303"/>
                </a:cubicBezTo>
                <a:cubicBezTo>
                  <a:pt x="346628" y="801278"/>
                  <a:pt x="-58725" y="931683"/>
                  <a:pt x="7263" y="1065229"/>
                </a:cubicBezTo>
                <a:cubicBezTo>
                  <a:pt x="73251" y="1198775"/>
                  <a:pt x="407902" y="1334678"/>
                  <a:pt x="742554" y="1470582"/>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Forma livre 5"/>
          <p:cNvSpPr/>
          <p:nvPr/>
        </p:nvSpPr>
        <p:spPr>
          <a:xfrm>
            <a:off x="10350631" y="4939645"/>
            <a:ext cx="493599" cy="650450"/>
          </a:xfrm>
          <a:custGeom>
            <a:avLst/>
            <a:gdLst>
              <a:gd name="connsiteX0" fmla="*/ 0 w 493599"/>
              <a:gd name="connsiteY0" fmla="*/ 0 h 650450"/>
              <a:gd name="connsiteX1" fmla="*/ 490194 w 493599"/>
              <a:gd name="connsiteY1" fmla="*/ 131976 h 650450"/>
              <a:gd name="connsiteX2" fmla="*/ 226243 w 493599"/>
              <a:gd name="connsiteY2" fmla="*/ 367646 h 650450"/>
              <a:gd name="connsiteX3" fmla="*/ 405353 w 493599"/>
              <a:gd name="connsiteY3" fmla="*/ 650450 h 650450"/>
            </a:gdLst>
            <a:ahLst/>
            <a:cxnLst>
              <a:cxn ang="0">
                <a:pos x="connsiteX0" y="connsiteY0"/>
              </a:cxn>
              <a:cxn ang="0">
                <a:pos x="connsiteX1" y="connsiteY1"/>
              </a:cxn>
              <a:cxn ang="0">
                <a:pos x="connsiteX2" y="connsiteY2"/>
              </a:cxn>
              <a:cxn ang="0">
                <a:pos x="connsiteX3" y="connsiteY3"/>
              </a:cxn>
            </a:cxnLst>
            <a:rect l="l" t="t" r="r" b="b"/>
            <a:pathLst>
              <a:path w="493599" h="650450">
                <a:moveTo>
                  <a:pt x="0" y="0"/>
                </a:moveTo>
                <a:cubicBezTo>
                  <a:pt x="226243" y="35351"/>
                  <a:pt x="452487" y="70702"/>
                  <a:pt x="490194" y="131976"/>
                </a:cubicBezTo>
                <a:cubicBezTo>
                  <a:pt x="527901" y="193250"/>
                  <a:pt x="240383" y="281234"/>
                  <a:pt x="226243" y="367646"/>
                </a:cubicBezTo>
                <a:cubicBezTo>
                  <a:pt x="212103" y="454058"/>
                  <a:pt x="308728" y="552254"/>
                  <a:pt x="405353" y="650450"/>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Forma livre 6"/>
          <p:cNvSpPr/>
          <p:nvPr/>
        </p:nvSpPr>
        <p:spPr>
          <a:xfrm>
            <a:off x="5129431" y="4374037"/>
            <a:ext cx="573785" cy="1225485"/>
          </a:xfrm>
          <a:custGeom>
            <a:avLst/>
            <a:gdLst>
              <a:gd name="connsiteX0" fmla="*/ 206140 w 573785"/>
              <a:gd name="connsiteY0" fmla="*/ 0 h 1225485"/>
              <a:gd name="connsiteX1" fmla="*/ 8177 w 573785"/>
              <a:gd name="connsiteY1" fmla="*/ 433633 h 1225485"/>
              <a:gd name="connsiteX2" fmla="*/ 451237 w 573785"/>
              <a:gd name="connsiteY2" fmla="*/ 688157 h 1225485"/>
              <a:gd name="connsiteX3" fmla="*/ 319262 w 573785"/>
              <a:gd name="connsiteY3" fmla="*/ 1008668 h 1225485"/>
              <a:gd name="connsiteX4" fmla="*/ 573785 w 573785"/>
              <a:gd name="connsiteY4" fmla="*/ 1225485 h 1225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785" h="1225485">
                <a:moveTo>
                  <a:pt x="206140" y="0"/>
                </a:moveTo>
                <a:cubicBezTo>
                  <a:pt x="86734" y="159470"/>
                  <a:pt x="-32672" y="318940"/>
                  <a:pt x="8177" y="433633"/>
                </a:cubicBezTo>
                <a:cubicBezTo>
                  <a:pt x="49026" y="548326"/>
                  <a:pt x="399390" y="592318"/>
                  <a:pt x="451237" y="688157"/>
                </a:cubicBezTo>
                <a:cubicBezTo>
                  <a:pt x="503084" y="783996"/>
                  <a:pt x="298837" y="919113"/>
                  <a:pt x="319262" y="1008668"/>
                </a:cubicBezTo>
                <a:cubicBezTo>
                  <a:pt x="339687" y="1098223"/>
                  <a:pt x="456736" y="1161854"/>
                  <a:pt x="573785" y="1225485"/>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7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7" name="CaixaDeTexto 45"/>
          <p:cNvSpPr txBox="1"/>
          <p:nvPr/>
        </p:nvSpPr>
        <p:spPr>
          <a:xfrm>
            <a:off x="351790" y="431800"/>
            <a:ext cx="11240770"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a:solidFill>
                  <a:srgbClr val="C00000"/>
                </a:solidFill>
                <a:latin typeface="Comic Sans MS" panose="030F0702030302020204" pitchFamily="66" charset="0"/>
                <a:cs typeface="Comic Sans MS" panose="030F0702030302020204" pitchFamily="66" charset="0"/>
              </a:rPr>
              <a:t>Exemplo de aplicação do modelo completo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 name="Caixa de Texto 1"/>
              <p:cNvSpPr txBox="1"/>
              <p:nvPr/>
            </p:nvSpPr>
            <p:spPr>
              <a:xfrm>
                <a:off x="5337810" y="1214755"/>
                <a:ext cx="3672205" cy="101409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𝒑𝒐𝒍𝒐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oMath>
                  </m:oMathPara>
                </a14:m>
                <a:endPar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 name="Caixa de Texto 1"/>
              <p:cNvSpPr txBox="1">
                <a:spLocks noRot="1" noChangeAspect="1" noMove="1" noResize="1" noEditPoints="1" noAdjustHandles="1" noChangeArrowheads="1" noChangeShapeType="1" noTextEdit="1"/>
              </p:cNvSpPr>
              <p:nvPr/>
            </p:nvSpPr>
            <p:spPr>
              <a:xfrm>
                <a:off x="5337810" y="1214755"/>
                <a:ext cx="3672205" cy="101409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Caixa de Texto 6"/>
              <p:cNvSpPr txBox="1"/>
              <p:nvPr/>
            </p:nvSpPr>
            <p:spPr>
              <a:xfrm>
                <a:off x="351790" y="1192530"/>
                <a:ext cx="4531995" cy="103632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351790" y="1192530"/>
                <a:ext cx="4531995" cy="103632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9464040" y="1192530"/>
                <a:ext cx="2272030" cy="94869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𝒛𝒆𝒓𝒐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9464040" y="1192530"/>
                <a:ext cx="2272030" cy="948690"/>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 de Texto 4"/>
              <p:cNvSpPr txBox="1"/>
              <p:nvPr/>
            </p:nvSpPr>
            <p:spPr>
              <a:xfrm>
                <a:off x="607695" y="2674620"/>
                <a:ext cx="11128375" cy="102298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&gt;&gt;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box>
                        <m:boxPr>
                          <m:noBreak m:val="on"/>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boxPr>
                        <m:e>
                          <m:groupChr>
                            <m:groupChrPr>
                              <m:chr m:val="⇒"/>
                              <m:pos m:val="top"/>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groupChrPr>
                            <m:e/>
                          </m:groupChr>
                        </m:e>
                      </m:box>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&lt;&lt;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box>
                        <m:boxPr>
                          <m:noBreak m:val="on"/>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boxPr>
                        <m:e>
                          <m:groupChr>
                            <m:groupChrPr>
                              <m:chr m:val="⇒"/>
                              <m:pos m:val="top"/>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groupChrPr>
                            <m:e/>
                          </m:groupChr>
                        </m:e>
                      </m:box>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&lt;&lt;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oMath>
                  </m:oMathPara>
                </a14:m>
                <a:endPar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607695" y="2674620"/>
                <a:ext cx="11128375" cy="102298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 name="Caixa de Texto 8"/>
              <p:cNvSpPr txBox="1"/>
              <p:nvPr/>
            </p:nvSpPr>
            <p:spPr>
              <a:xfrm>
                <a:off x="607695" y="5339715"/>
                <a:ext cx="11129010" cy="117792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func>
                        <m:func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uncPr>
                        <m:fName>
                          <m:limLow>
                            <m:limLow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limLowPr>
                            <m:e>
                              <m:r>
                                <a:rPr lang="en-US" altLang="pt-BR" sz="2800" b="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𝐥𝐢𝐦</m:t>
                              </m:r>
                            </m:e>
                            <m:lim>
                              <m:eqArr>
                                <m:eqArr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eqArr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e>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e>
                              </m:eqArr>
                            </m:lim>
                          </m:limLow>
                        </m:fName>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e>
                      </m:func>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607695" y="5339715"/>
                <a:ext cx="11129010" cy="117792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 name="Caixa de Texto 9"/>
              <p:cNvSpPr txBox="1"/>
              <p:nvPr/>
            </p:nvSpPr>
            <p:spPr>
              <a:xfrm>
                <a:off x="351790" y="3917315"/>
                <a:ext cx="6898640" cy="122428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func>
                        <m:func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uncPr>
                        <m:fName>
                          <m:limLow>
                            <m:limLow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limLowPr>
                            <m:e>
                              <m:r>
                                <a:rPr lang="en-US" altLang="pt-BR" sz="2800" b="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𝐥𝐢𝐦</m:t>
                              </m:r>
                            </m:e>
                            <m:lim>
                              <m:eqArr>
                                <m:eqArr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eqArr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e>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e>
                              </m:eqArr>
                            </m:lim>
                          </m:limLow>
                        </m:fName>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e>
                      </m:func>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 name="Caixa de Texto 9"/>
              <p:cNvSpPr txBox="1">
                <a:spLocks noRot="1" noChangeAspect="1" noMove="1" noResize="1" noEditPoints="1" noAdjustHandles="1" noChangeArrowheads="1" noChangeShapeType="1" noTextEdit="1"/>
              </p:cNvSpPr>
              <p:nvPr/>
            </p:nvSpPr>
            <p:spPr>
              <a:xfrm>
                <a:off x="351790" y="3917315"/>
                <a:ext cx="6898640" cy="1224280"/>
              </a:xfrm>
              <a:prstGeom prst="rect">
                <a:avLst/>
              </a:prstGeom>
              <a:blipFill rotWithShape="1">
                <a:blip r:embed="rId6"/>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9" name="Caixa de Texto 18"/>
              <p:cNvSpPr txBox="1"/>
              <p:nvPr/>
            </p:nvSpPr>
            <p:spPr>
              <a:xfrm>
                <a:off x="6720840" y="5347335"/>
                <a:ext cx="648335" cy="857250"/>
              </a:xfrm>
              <a:prstGeom prst="rect">
                <a:avLst/>
              </a:prstGeom>
              <a:solidFill>
                <a:schemeClr val="bg1"/>
              </a:solidFill>
            </p:spPr>
            <p:txBody>
              <a:bodyPr wrap="square" tIns="0" bIns="0"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9" name="Caixa de Texto 18"/>
              <p:cNvSpPr txBox="1">
                <a:spLocks noRot="1" noChangeAspect="1" noMove="1" noResize="1" noEditPoints="1" noAdjustHandles="1" noChangeArrowheads="1" noChangeShapeType="1" noTextEdit="1"/>
              </p:cNvSpPr>
              <p:nvPr/>
            </p:nvSpPr>
            <p:spPr>
              <a:xfrm>
                <a:off x="6720840" y="5347335"/>
                <a:ext cx="648335" cy="857250"/>
              </a:xfrm>
              <a:prstGeom prst="rect">
                <a:avLst/>
              </a:prstGeom>
              <a:blipFill rotWithShape="1">
                <a:blip r:embed="rId1"/>
                <a:stretch>
                  <a:fillRect/>
                </a:stretch>
              </a:blipFill>
            </p:spPr>
            <p:txBody>
              <a:bodyPr/>
              <a:lstStyle/>
              <a:p>
                <a:r>
                  <a:rPr lang="pt-BR" altLang="en-US">
                    <a:noFill/>
                  </a:rPr>
                  <a:t> </a:t>
                </a:r>
              </a:p>
            </p:txBody>
          </p:sp>
        </mc:Fallback>
      </mc:AlternateContent>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7" name="CaixaDeTexto 45"/>
          <p:cNvSpPr txBox="1"/>
          <p:nvPr/>
        </p:nvSpPr>
        <p:spPr>
          <a:xfrm>
            <a:off x="351790" y="431800"/>
            <a:ext cx="11240770" cy="169164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a:solidFill>
                  <a:srgbClr val="C00000"/>
                </a:solidFill>
                <a:latin typeface="Comic Sans MS" panose="030F0702030302020204" pitchFamily="66" charset="0"/>
                <a:cs typeface="Comic Sans MS" panose="030F0702030302020204" pitchFamily="66" charset="0"/>
              </a:rPr>
              <a:t>Exemplo de aplicação do modelo completo</a:t>
            </a:r>
            <a:endParaRPr lang="pt-BR" altLang="en-US" sz="2800" b="1" dirty="0">
              <a:solidFill>
                <a:srgbClr val="C00000"/>
              </a:solidFill>
              <a:latin typeface="Comic Sans MS" panose="030F0702030302020204" pitchFamily="66" charset="0"/>
              <a:cs typeface="Comic Sans MS" panose="030F0702030302020204" pitchFamily="66"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polo aparece primeiro que o zero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frequencias altas, o ganho em dB é negativo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de Seta Reta 5"/>
          <p:cNvCxnSpPr/>
          <p:nvPr/>
        </p:nvCxnSpPr>
        <p:spPr>
          <a:xfrm flipV="1">
            <a:off x="1461135" y="5318125"/>
            <a:ext cx="8345805" cy="0"/>
          </a:xfrm>
          <a:prstGeom prst="straightConnector1">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de Seta Reta 7"/>
          <p:cNvCxnSpPr/>
          <p:nvPr/>
        </p:nvCxnSpPr>
        <p:spPr>
          <a:xfrm rot="5400000" flipH="1" flipV="1">
            <a:off x="126115" y="4178550"/>
            <a:ext cx="3852000" cy="0"/>
          </a:xfrm>
          <a:prstGeom prst="straightConnector1">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1" name="Forma livre 10"/>
          <p:cNvSpPr/>
          <p:nvPr/>
        </p:nvSpPr>
        <p:spPr>
          <a:xfrm>
            <a:off x="1725295" y="2713355"/>
            <a:ext cx="7488555" cy="3537585"/>
          </a:xfrm>
          <a:custGeom>
            <a:avLst/>
            <a:gdLst>
              <a:gd name="connisteX0" fmla="*/ 0 w 8149857"/>
              <a:gd name="connsiteY0" fmla="*/ 23849 h 3390833"/>
              <a:gd name="connisteX1" fmla="*/ 1113155 w 8149857"/>
              <a:gd name="connsiteY1" fmla="*/ 14324 h 3390833"/>
              <a:gd name="connisteX2" fmla="*/ 2072005 w 8149857"/>
              <a:gd name="connsiteY2" fmla="*/ 62584 h 3390833"/>
              <a:gd name="connisteX3" fmla="*/ 3021965 w 8149857"/>
              <a:gd name="connsiteY3" fmla="*/ 561059 h 3390833"/>
              <a:gd name="connisteX4" fmla="*/ 4671695 w 8149857"/>
              <a:gd name="connsiteY4" fmla="*/ 2431769 h 3390833"/>
              <a:gd name="connisteX5" fmla="*/ 5189855 w 8149857"/>
              <a:gd name="connsiteY5" fmla="*/ 3016604 h 3390833"/>
              <a:gd name="connisteX6" fmla="*/ 5496560 w 8149857"/>
              <a:gd name="connsiteY6" fmla="*/ 3294734 h 3390833"/>
              <a:gd name="connisteX7" fmla="*/ 6005195 w 8149857"/>
              <a:gd name="connsiteY7" fmla="*/ 3371569 h 3390833"/>
              <a:gd name="connisteX8" fmla="*/ 7299960 w 8149857"/>
              <a:gd name="connsiteY8" fmla="*/ 3390619 h 3390833"/>
              <a:gd name="connisteX9" fmla="*/ 8077200 w 8149857"/>
              <a:gd name="connsiteY9" fmla="*/ 3381094 h 3390833"/>
              <a:gd name="connisteX10" fmla="*/ 8077200 w 8149857"/>
              <a:gd name="connsiteY10" fmla="*/ 3390619 h 3390833"/>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8149857" h="3390833">
                <a:moveTo>
                  <a:pt x="0" y="23849"/>
                </a:moveTo>
                <a:cubicBezTo>
                  <a:pt x="203200" y="20674"/>
                  <a:pt x="698500" y="6704"/>
                  <a:pt x="1113155" y="14324"/>
                </a:cubicBezTo>
                <a:cubicBezTo>
                  <a:pt x="1527810" y="21944"/>
                  <a:pt x="1690370" y="-46636"/>
                  <a:pt x="2072005" y="62584"/>
                </a:cubicBezTo>
                <a:cubicBezTo>
                  <a:pt x="2453640" y="171804"/>
                  <a:pt x="2501900" y="87349"/>
                  <a:pt x="3021965" y="561059"/>
                </a:cubicBezTo>
                <a:cubicBezTo>
                  <a:pt x="3542030" y="1034769"/>
                  <a:pt x="4237990" y="1940914"/>
                  <a:pt x="4671695" y="2431769"/>
                </a:cubicBezTo>
                <a:cubicBezTo>
                  <a:pt x="5105400" y="2922624"/>
                  <a:pt x="5024755" y="2843884"/>
                  <a:pt x="5189855" y="3016604"/>
                </a:cubicBezTo>
                <a:cubicBezTo>
                  <a:pt x="5354955" y="3189324"/>
                  <a:pt x="5333365" y="3223614"/>
                  <a:pt x="5496560" y="3294734"/>
                </a:cubicBezTo>
                <a:cubicBezTo>
                  <a:pt x="5659755" y="3365854"/>
                  <a:pt x="5644515" y="3352519"/>
                  <a:pt x="6005195" y="3371569"/>
                </a:cubicBezTo>
                <a:cubicBezTo>
                  <a:pt x="6365875" y="3390619"/>
                  <a:pt x="6885305" y="3388714"/>
                  <a:pt x="7299960" y="3390619"/>
                </a:cubicBezTo>
                <a:cubicBezTo>
                  <a:pt x="7714615" y="3392524"/>
                  <a:pt x="7921625" y="3381094"/>
                  <a:pt x="8077200" y="3381094"/>
                </a:cubicBezTo>
                <a:cubicBezTo>
                  <a:pt x="8232775" y="3381094"/>
                  <a:pt x="8092440" y="3388714"/>
                  <a:pt x="8077200" y="3390619"/>
                </a:cubicBezTo>
              </a:path>
            </a:pathLst>
          </a:cu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2" name="Caixa de Texto 11"/>
              <p:cNvSpPr txBox="1"/>
              <p:nvPr/>
            </p:nvSpPr>
            <p:spPr>
              <a:xfrm>
                <a:off x="2282190" y="2369820"/>
                <a:ext cx="1501775"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𝒍𝒐𝒈</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pt-BR" altLang="en-US"/>
              </a:p>
            </p:txBody>
          </p:sp>
        </mc:Choice>
        <mc:Fallback>
          <p:sp>
            <p:nvSpPr>
              <p:cNvPr id="12" name="Caixa de Texto 11"/>
              <p:cNvSpPr txBox="1">
                <a:spLocks noRot="1" noChangeAspect="1" noMove="1" noResize="1" noEditPoints="1" noAdjustHandles="1" noChangeArrowheads="1" noChangeShapeType="1" noTextEdit="1"/>
              </p:cNvSpPr>
              <p:nvPr/>
            </p:nvSpPr>
            <p:spPr>
              <a:xfrm>
                <a:off x="2282190" y="2369820"/>
                <a:ext cx="1501775" cy="46037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 name="Caixa de Texto 12"/>
              <p:cNvSpPr txBox="1"/>
              <p:nvPr/>
            </p:nvSpPr>
            <p:spPr>
              <a:xfrm>
                <a:off x="9188450" y="5725160"/>
                <a:ext cx="2292350" cy="75819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𝟐𝟎</m:t>
                      </m:r>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𝒍𝒐𝒈</m:t>
                      </m:r>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num>
                        <m:den>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r>
                        <a:rPr lang="en-US" altLang="pt-BR" sz="20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 name="Caixa de Texto 12"/>
              <p:cNvSpPr txBox="1">
                <a:spLocks noRot="1" noChangeAspect="1" noMove="1" noResize="1" noEditPoints="1" noAdjustHandles="1" noChangeArrowheads="1" noChangeShapeType="1" noTextEdit="1"/>
              </p:cNvSpPr>
              <p:nvPr/>
            </p:nvSpPr>
            <p:spPr>
              <a:xfrm>
                <a:off x="9188450" y="5725160"/>
                <a:ext cx="2292350" cy="758190"/>
              </a:xfrm>
              <a:prstGeom prst="rect">
                <a:avLst/>
              </a:prstGeom>
              <a:blipFill rotWithShape="1">
                <a:blip r:embed="rId3"/>
                <a:stretch>
                  <a:fillRect/>
                </a:stretch>
              </a:blipFill>
            </p:spPr>
            <p:txBody>
              <a:bodyPr/>
              <a:lstStyle/>
              <a:p>
                <a:r>
                  <a:rPr lang="pt-BR" altLang="en-US">
                    <a:noFill/>
                  </a:rPr>
                  <a:t> </a:t>
                </a:r>
              </a:p>
            </p:txBody>
          </p:sp>
        </mc:Fallback>
      </mc:AlternateContent>
      <p:sp>
        <p:nvSpPr>
          <p:cNvPr id="14" name="Caixa de Texto 13"/>
          <p:cNvSpPr txBox="1"/>
          <p:nvPr/>
        </p:nvSpPr>
        <p:spPr>
          <a:xfrm>
            <a:off x="1482725" y="2252345"/>
            <a:ext cx="593090" cy="521970"/>
          </a:xfrm>
          <a:prstGeom prst="rect">
            <a:avLst/>
          </a:prstGeom>
          <a:noFill/>
        </p:spPr>
        <p:txBody>
          <a:bodyPr wrap="square" rtlCol="0">
            <a:spAutoFit/>
          </a:bodyPr>
          <a:lstStyle/>
          <a:p>
            <a:r>
              <a:rPr lang="pt-BR" altLang="en-US" sz="2800"/>
              <a:t>dB</a:t>
            </a:r>
            <a:endParaRPr lang="pt-BR" altLang="en-US" sz="2800"/>
          </a:p>
        </p:txBody>
      </p:sp>
      <p:sp>
        <p:nvSpPr>
          <p:cNvPr id="15" name="Caixa de Texto 14"/>
          <p:cNvSpPr txBox="1"/>
          <p:nvPr/>
        </p:nvSpPr>
        <p:spPr>
          <a:xfrm>
            <a:off x="9213850" y="5615305"/>
            <a:ext cx="593090" cy="368300"/>
          </a:xfrm>
          <a:prstGeom prst="rect">
            <a:avLst/>
          </a:prstGeom>
          <a:noFill/>
        </p:spPr>
        <p:txBody>
          <a:bodyPr wrap="square" rtlCol="0">
            <a:spAutoFit/>
          </a:bodyPr>
          <a:lstStyle/>
          <a:p>
            <a:r>
              <a:rPr lang="pt-BR" altLang="en-US">
                <a:latin typeface="Symbol" panose="05050102010706020507" charset="0"/>
                <a:cs typeface="Symbol" panose="05050102010706020507" charset="0"/>
              </a:rPr>
              <a:t>w</a:t>
            </a:r>
            <a:endParaRPr lang="pt-BR" altLang="en-US">
              <a:latin typeface="Symbol" panose="05050102010706020507" charset="0"/>
              <a:cs typeface="Symbol" panose="05050102010706020507" charset="0"/>
            </a:endParaRPr>
          </a:p>
        </p:txBody>
      </p:sp>
      <p:cxnSp>
        <p:nvCxnSpPr>
          <p:cNvPr id="16" name="Conector Reto 15"/>
          <p:cNvCxnSpPr/>
          <p:nvPr/>
        </p:nvCxnSpPr>
        <p:spPr>
          <a:xfrm>
            <a:off x="3855720" y="2632075"/>
            <a:ext cx="0" cy="3251835"/>
          </a:xfrm>
          <a:prstGeom prst="line">
            <a:avLst/>
          </a:prstGeom>
          <a:ln w="15875">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6858000" y="4973320"/>
            <a:ext cx="0" cy="1278255"/>
          </a:xfrm>
          <a:prstGeom prst="line">
            <a:avLst/>
          </a:prstGeom>
          <a:ln w="15875">
            <a:solidFill>
              <a:schemeClr val="tx1"/>
            </a:solidFill>
            <a:prstDash val="dashDot"/>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8" name="Caixa de Texto 17"/>
              <p:cNvSpPr txBox="1"/>
              <p:nvPr/>
            </p:nvSpPr>
            <p:spPr>
              <a:xfrm>
                <a:off x="2992120" y="5376545"/>
                <a:ext cx="1726565" cy="922655"/>
              </a:xfrm>
              <a:prstGeom prst="rect">
                <a:avLst/>
              </a:prstGeom>
              <a:solidFill>
                <a:schemeClr val="bg1"/>
              </a:solidFill>
            </p:spPr>
            <p:txBody>
              <a:bodyPr wrap="square" tIns="0" bIns="0"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8" name="Caixa de Texto 17"/>
              <p:cNvSpPr txBox="1">
                <a:spLocks noRot="1" noChangeAspect="1" noMove="1" noResize="1" noEditPoints="1" noAdjustHandles="1" noChangeArrowheads="1" noChangeShapeType="1" noTextEdit="1"/>
              </p:cNvSpPr>
              <p:nvPr/>
            </p:nvSpPr>
            <p:spPr>
              <a:xfrm>
                <a:off x="2992120" y="5376545"/>
                <a:ext cx="1726565" cy="922655"/>
              </a:xfrm>
              <a:prstGeom prst="rect">
                <a:avLst/>
              </a:prstGeom>
              <a:blipFill rotWithShape="1">
                <a:blip r:embed="rId4"/>
                <a:stretch>
                  <a:fillRect r="-1581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0" name="Caixa de Texto 19"/>
              <p:cNvSpPr txBox="1"/>
              <p:nvPr/>
            </p:nvSpPr>
            <p:spPr>
              <a:xfrm>
                <a:off x="5659120" y="5318125"/>
                <a:ext cx="637540"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𝑭</m:t>
                      </m:r>
                    </m:oMath>
                  </m:oMathPara>
                </a14:m>
                <a:endPar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0" name="Caixa de Texto 19"/>
              <p:cNvSpPr txBox="1">
                <a:spLocks noRot="1" noChangeAspect="1" noMove="1" noResize="1" noEditPoints="1" noAdjustHandles="1" noChangeArrowheads="1" noChangeShapeType="1" noTextEdit="1"/>
              </p:cNvSpPr>
              <p:nvPr/>
            </p:nvSpPr>
            <p:spPr>
              <a:xfrm>
                <a:off x="5659120" y="5318125"/>
                <a:ext cx="637540" cy="521970"/>
              </a:xfrm>
              <a:prstGeom prst="rect">
                <a:avLst/>
              </a:prstGeom>
              <a:blipFill rotWithShape="1">
                <a:blip r:embed="rId5"/>
                <a:stretch>
                  <a:fillRect b="-4136"/>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7" name="CaixaDeTexto 45"/>
          <p:cNvSpPr txBox="1"/>
          <p:nvPr/>
        </p:nvSpPr>
        <p:spPr>
          <a:xfrm>
            <a:off x="351790" y="431800"/>
            <a:ext cx="11240770" cy="1537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a:solidFill>
                  <a:srgbClr val="C00000"/>
                </a:solidFill>
                <a:latin typeface="Comic Sans MS" panose="030F0702030302020204" pitchFamily="66" charset="0"/>
                <a:cs typeface="Comic Sans MS" panose="030F0702030302020204" pitchFamily="66" charset="0"/>
              </a:rPr>
              <a:t>Exemplo de aplicação do modelo completo</a:t>
            </a:r>
            <a:endParaRPr lang="pt-BR" altLang="en-US" sz="2800" b="1" dirty="0">
              <a:solidFill>
                <a:srgbClr val="C00000"/>
              </a:solidFill>
              <a:latin typeface="Comic Sans MS" panose="030F0702030302020204" pitchFamily="66" charset="0"/>
              <a:cs typeface="Comic Sans MS" panose="030F0702030302020204" pitchFamily="66"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w</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frequencia de ganho unitário (a partir dessa frequencia o transistor não tem mais ganho de corrente)</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 name="Caixa de Texto 6"/>
              <p:cNvSpPr txBox="1"/>
              <p:nvPr/>
            </p:nvSpPr>
            <p:spPr>
              <a:xfrm>
                <a:off x="2404745" y="2277110"/>
                <a:ext cx="6546850" cy="103632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𝑭</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𝑭</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2404745" y="2277110"/>
                <a:ext cx="6546850" cy="1036320"/>
              </a:xfrm>
              <a:prstGeom prst="rect">
                <a:avLst/>
              </a:prstGeom>
              <a:blipFill rotWithShape="1">
                <a:blip r:embed="rId1"/>
                <a:stretch>
                  <a:fillRect b="-1593"/>
                </a:stretch>
              </a:blipFill>
            </p:spPr>
            <p:txBody>
              <a:bodyPr/>
              <a:lstStyle/>
              <a:p>
                <a:r>
                  <a:rPr lang="pt-BR" altLang="en-US">
                    <a:noFill/>
                  </a:rPr>
                  <a:t> </a:t>
                </a:r>
              </a:p>
            </p:txBody>
          </p:sp>
        </mc:Fallback>
      </mc:AlternateContent>
      <p:sp>
        <p:nvSpPr>
          <p:cNvPr id="2" name="CaixaDeTexto 45"/>
          <p:cNvSpPr txBox="1"/>
          <p:nvPr/>
        </p:nvSpPr>
        <p:spPr>
          <a:xfrm>
            <a:off x="351790" y="3522980"/>
            <a:ext cx="11240770" cy="521970"/>
          </a:xfrm>
          <a:prstGeom prst="rect">
            <a:avLst/>
          </a:prstGeom>
          <a:noFill/>
        </p:spPr>
        <p:txBody>
          <a:bodyPr wrap="square" rtlCol="0">
            <a:spAutoFit/>
          </a:bodyPr>
          <a:lstStyle/>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supondo que |polo| &lt;&lt;</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w</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&lt;&lt; |zero|, teremos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 name="Caixa de Texto 4"/>
              <p:cNvSpPr txBox="1"/>
              <p:nvPr/>
            </p:nvSpPr>
            <p:spPr>
              <a:xfrm>
                <a:off x="822960" y="4264660"/>
                <a:ext cx="9768840" cy="103632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𝑭</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𝑭</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𝑭</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822960" y="4264660"/>
                <a:ext cx="9768840" cy="1036320"/>
              </a:xfrm>
              <a:prstGeom prst="rect">
                <a:avLst/>
              </a:prstGeom>
              <a:blipFill rotWithShape="1">
                <a:blip r:embed="rId2"/>
                <a:stretch>
                  <a:fillRect b="-159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 name="Caixa de Texto 8"/>
              <p:cNvSpPr txBox="1"/>
              <p:nvPr/>
            </p:nvSpPr>
            <p:spPr>
              <a:xfrm>
                <a:off x="351790" y="5469255"/>
                <a:ext cx="5471795" cy="1014095"/>
              </a:xfrm>
              <a:prstGeom prst="rect">
                <a:avLst/>
              </a:prstGeom>
              <a:noFill/>
              <a:ln w="31750">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𝑭</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351790" y="5469255"/>
                <a:ext cx="5471795" cy="1014095"/>
              </a:xfrm>
              <a:prstGeom prst="rect">
                <a:avLst/>
              </a:prstGeom>
              <a:blipFill rotWithShape="1">
                <a:blip r:embed="rId3"/>
                <a:stretch>
                  <a:fillRect l="-290" t="-1565" r="-290" b="-1628"/>
                </a:stretch>
              </a:blipFill>
              <a:ln w="31750">
                <a:solidFill>
                  <a:srgbClr val="FFFF00"/>
                </a:solidFill>
              </a:ln>
            </p:spPr>
            <p:txBody>
              <a:bodyPr/>
              <a:lstStyle/>
              <a:p>
                <a:r>
                  <a:rPr lang="pt-BR" altLang="en-US">
                    <a:noFill/>
                  </a:rPr>
                  <a:t> </a:t>
                </a:r>
              </a:p>
            </p:txBody>
          </p:sp>
        </mc:Fallback>
      </mc:AlternateContent>
      <p:sp>
        <p:nvSpPr>
          <p:cNvPr id="10" name="CaixaDeTexto 2"/>
          <p:cNvSpPr txBox="1"/>
          <p:nvPr/>
        </p:nvSpPr>
        <p:spPr>
          <a:xfrm>
            <a:off x="6109970" y="5587365"/>
            <a:ext cx="5594985" cy="95313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característica importante do transistor</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7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3553577" y="379393"/>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CaixaDeTexto 45"/>
          <p:cNvSpPr txBox="1"/>
          <p:nvPr/>
        </p:nvSpPr>
        <p:spPr>
          <a:xfrm>
            <a:off x="472958" y="1123194"/>
            <a:ext cx="11040155" cy="523113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saturado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diodos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Caracteristicas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Tensão pequena em 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fontAlgn="auto">
              <a:spcBef>
                <a:spcPts val="0"/>
              </a:spcBef>
              <a:spcAft>
                <a:spcPts val="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conduzir, 0,5 V &lt;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&lt; 0,7 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fontAlgn="auto">
              <a:spcBef>
                <a:spcPts val="0"/>
              </a:spcBef>
              <a:spcAft>
                <a:spcPts val="0"/>
              </a:spcAft>
              <a:buFont typeface="Arial" panose="020B0604020202020204" pitchFamily="34" charset="0"/>
              <a:buChar char="•"/>
            </a:pP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conduzir,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 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a:spcBef>
                <a:spcPts val="600"/>
              </a:spcBef>
              <a:spcAft>
                <a:spcPts val="6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a:spcBef>
                <a:spcPts val="600"/>
              </a:spcBef>
              <a:spcAft>
                <a:spcPts val="600"/>
              </a:spcAft>
            </a:pP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0V &lt;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 0.2V</a:t>
            </a:r>
            <a:endPar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Quanto mais próximo de zero estiver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mais saturado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estará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transistor e passará maior corrente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7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9" name="Retângulo arredondado 53"/>
          <p:cNvSpPr/>
          <p:nvPr/>
        </p:nvSpPr>
        <p:spPr>
          <a:xfrm>
            <a:off x="7835883" y="2051345"/>
            <a:ext cx="588773" cy="406544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8" name="Retângulo arredondado 53"/>
          <p:cNvSpPr/>
          <p:nvPr/>
        </p:nvSpPr>
        <p:spPr>
          <a:xfrm>
            <a:off x="3847083" y="2060235"/>
            <a:ext cx="822137" cy="406544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 name="Conector de Seta Reta 73"/>
          <p:cNvCxnSpPr/>
          <p:nvPr/>
        </p:nvCxnSpPr>
        <p:spPr>
          <a:xfrm>
            <a:off x="1041316" y="6093539"/>
            <a:ext cx="10304929"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 name="Conector de Seta Reta 89"/>
          <p:cNvCxnSpPr/>
          <p:nvPr/>
        </p:nvCxnSpPr>
        <p:spPr>
          <a:xfrm>
            <a:off x="4258151" y="1783275"/>
            <a:ext cx="3701847"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3" name="CaixaDeTexto 6"/>
          <p:cNvSpPr txBox="1"/>
          <p:nvPr/>
        </p:nvSpPr>
        <p:spPr>
          <a:xfrm>
            <a:off x="5966180" y="1417820"/>
            <a:ext cx="599440" cy="398780"/>
          </a:xfrm>
          <a:prstGeom prst="rect">
            <a:avLst/>
          </a:prstGeom>
          <a:noFill/>
        </p:spPr>
        <p:txBody>
          <a:bodyPr wrap="square" rtlCol="0">
            <a:spAutoFit/>
          </a:bodyPr>
          <a:lstStyle/>
          <a:p>
            <a:r>
              <a:rPr lang="pt-BR" sz="2000" b="1" dirty="0" smtClean="0"/>
              <a:t>W</a:t>
            </a:r>
            <a:r>
              <a:rPr lang="pt-BR" sz="2000" b="1" baseline="-25000" dirty="0" smtClean="0"/>
              <a:t>B</a:t>
            </a:r>
            <a:endParaRPr lang="pt-BR" sz="2000" b="1" dirty="0"/>
          </a:p>
        </p:txBody>
      </p:sp>
      <p:cxnSp>
        <p:nvCxnSpPr>
          <p:cNvPr id="24" name="Conector Reto 45"/>
          <p:cNvCxnSpPr/>
          <p:nvPr/>
        </p:nvCxnSpPr>
        <p:spPr>
          <a:xfrm>
            <a:off x="4227270" y="181021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5" name="Conector Reto 18"/>
          <p:cNvCxnSpPr/>
          <p:nvPr/>
        </p:nvCxnSpPr>
        <p:spPr>
          <a:xfrm>
            <a:off x="8010387" y="177021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778581" y="1723568"/>
            <a:ext cx="1376294"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27" name="CaixaDeTexto 6"/>
          <p:cNvSpPr txBox="1"/>
          <p:nvPr/>
        </p:nvSpPr>
        <p:spPr>
          <a:xfrm>
            <a:off x="5691860" y="1810215"/>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34" name="Forma livre 33"/>
          <p:cNvSpPr/>
          <p:nvPr/>
        </p:nvSpPr>
        <p:spPr>
          <a:xfrm>
            <a:off x="3501455" y="2810782"/>
            <a:ext cx="1220797" cy="1486853"/>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6" name="Forma livre 35"/>
          <p:cNvSpPr/>
          <p:nvPr/>
        </p:nvSpPr>
        <p:spPr>
          <a:xfrm>
            <a:off x="7817401" y="3400781"/>
            <a:ext cx="1088317" cy="1708894"/>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7" name="Forma livre 36"/>
          <p:cNvSpPr/>
          <p:nvPr/>
        </p:nvSpPr>
        <p:spPr>
          <a:xfrm>
            <a:off x="1522553" y="5135075"/>
            <a:ext cx="2355401" cy="517966"/>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35"/>
          <p:cNvCxnSpPr/>
          <p:nvPr/>
        </p:nvCxnSpPr>
        <p:spPr>
          <a:xfrm>
            <a:off x="1522553" y="5668695"/>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9" name="Conector Reto 36"/>
          <p:cNvCxnSpPr/>
          <p:nvPr/>
        </p:nvCxnSpPr>
        <p:spPr>
          <a:xfrm>
            <a:off x="8408100" y="5575860"/>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0" name="Conector Reto 37"/>
          <p:cNvCxnSpPr/>
          <p:nvPr/>
        </p:nvCxnSpPr>
        <p:spPr>
          <a:xfrm flipV="1">
            <a:off x="8434079" y="5287512"/>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39"/>
          <p:cNvCxnSpPr/>
          <p:nvPr/>
        </p:nvCxnSpPr>
        <p:spPr>
          <a:xfrm flipV="1">
            <a:off x="8603045" y="5384126"/>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Conector Reto 40"/>
          <p:cNvCxnSpPr/>
          <p:nvPr/>
        </p:nvCxnSpPr>
        <p:spPr>
          <a:xfrm flipV="1">
            <a:off x="8891893" y="5472414"/>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1"/>
          <p:cNvCxnSpPr/>
          <p:nvPr/>
        </p:nvCxnSpPr>
        <p:spPr>
          <a:xfrm>
            <a:off x="3598132" y="5255281"/>
            <a:ext cx="239528" cy="320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2"/>
          <p:cNvCxnSpPr/>
          <p:nvPr/>
        </p:nvCxnSpPr>
        <p:spPr>
          <a:xfrm>
            <a:off x="3417218" y="5397795"/>
            <a:ext cx="215265"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Conector Reto 43"/>
          <p:cNvCxnSpPr/>
          <p:nvPr/>
        </p:nvCxnSpPr>
        <p:spPr>
          <a:xfrm>
            <a:off x="3209512" y="5452142"/>
            <a:ext cx="131445" cy="246380"/>
          </a:xfrm>
          <a:prstGeom prst="line">
            <a:avLst/>
          </a:prstGeom>
        </p:spPr>
        <p:style>
          <a:lnRef idx="1">
            <a:schemeClr val="accent1"/>
          </a:lnRef>
          <a:fillRef idx="0">
            <a:schemeClr val="accent1"/>
          </a:fillRef>
          <a:effectRef idx="0">
            <a:schemeClr val="accent1"/>
          </a:effectRef>
          <a:fontRef idx="minor">
            <a:schemeClr val="tx1"/>
          </a:fontRef>
        </p:style>
      </p:cxnSp>
      <p:cxnSp>
        <p:nvCxnSpPr>
          <p:cNvPr id="50" name="Conector Reto 56"/>
          <p:cNvCxnSpPr/>
          <p:nvPr/>
        </p:nvCxnSpPr>
        <p:spPr>
          <a:xfrm flipH="1">
            <a:off x="968578" y="2823411"/>
            <a:ext cx="2756889" cy="9417"/>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51" name="CaixaDeTexto 6"/>
          <p:cNvSpPr txBox="1"/>
          <p:nvPr/>
        </p:nvSpPr>
        <p:spPr>
          <a:xfrm>
            <a:off x="516625" y="2278037"/>
            <a:ext cx="1689777" cy="523220"/>
          </a:xfrm>
          <a:prstGeom prst="rect">
            <a:avLst/>
          </a:prstGeom>
          <a:noFill/>
        </p:spPr>
        <p:txBody>
          <a:bodyPr wrap="square" rtlCol="0">
            <a:spAutoFit/>
          </a:bodyPr>
          <a:lstStyle/>
          <a:p>
            <a:r>
              <a:rPr lang="pt-BR" sz="2800" b="1" dirty="0" smtClean="0"/>
              <a:t>n</a:t>
            </a:r>
            <a:r>
              <a:rPr lang="pt-BR" sz="2800" b="1" baseline="-25000" dirty="0" smtClean="0"/>
              <a:t>n0E</a:t>
            </a:r>
            <a:r>
              <a:rPr lang="pt-BR" sz="2800" b="1" dirty="0" smtClean="0"/>
              <a:t>=N</a:t>
            </a:r>
            <a:r>
              <a:rPr lang="pt-BR" sz="2800" b="1" baseline="-25000" dirty="0" smtClean="0"/>
              <a:t>DE</a:t>
            </a:r>
            <a:endParaRPr lang="pt-BR" sz="2800" b="1" baseline="-25000" dirty="0"/>
          </a:p>
        </p:txBody>
      </p:sp>
      <p:sp>
        <p:nvSpPr>
          <p:cNvPr id="52" name="CaixaDeTexto 6"/>
          <p:cNvSpPr txBox="1"/>
          <p:nvPr/>
        </p:nvSpPr>
        <p:spPr>
          <a:xfrm>
            <a:off x="399939" y="4971625"/>
            <a:ext cx="2172345" cy="523220"/>
          </a:xfrm>
          <a:prstGeom prst="rect">
            <a:avLst/>
          </a:prstGeom>
          <a:noFill/>
        </p:spPr>
        <p:txBody>
          <a:bodyPr wrap="square" rtlCol="0">
            <a:spAutoFit/>
          </a:bodyPr>
          <a:lstStyle/>
          <a:p>
            <a:r>
              <a:rPr lang="pt-BR" sz="2800" b="1" dirty="0" smtClean="0"/>
              <a:t>p</a:t>
            </a:r>
            <a:r>
              <a:rPr lang="pt-BR" sz="2800" b="1" baseline="-25000" dirty="0" smtClean="0"/>
              <a:t>nE0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53" name="CaixaDeTexto 6"/>
          <p:cNvSpPr txBox="1"/>
          <p:nvPr/>
        </p:nvSpPr>
        <p:spPr>
          <a:xfrm>
            <a:off x="5718196" y="2679532"/>
            <a:ext cx="1264285"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cxnSp>
        <p:nvCxnSpPr>
          <p:cNvPr id="55" name="Conector Reto 56"/>
          <p:cNvCxnSpPr/>
          <p:nvPr/>
        </p:nvCxnSpPr>
        <p:spPr>
          <a:xfrm flipH="1" flipV="1">
            <a:off x="8817992" y="3400781"/>
            <a:ext cx="2063750" cy="0"/>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60" name="Forma livre 59"/>
          <p:cNvSpPr/>
          <p:nvPr/>
        </p:nvSpPr>
        <p:spPr>
          <a:xfrm>
            <a:off x="8409242" y="4946886"/>
            <a:ext cx="2635623" cy="611959"/>
          </a:xfrm>
          <a:custGeom>
            <a:avLst/>
            <a:gdLst>
              <a:gd name="connsiteX0" fmla="*/ 0 w 2635623"/>
              <a:gd name="connsiteY0" fmla="*/ 0 h 661493"/>
              <a:gd name="connsiteX1" fmla="*/ 188258 w 2635623"/>
              <a:gd name="connsiteY1" fmla="*/ 242047 h 661493"/>
              <a:gd name="connsiteX2" fmla="*/ 524435 w 2635623"/>
              <a:gd name="connsiteY2" fmla="*/ 443753 h 661493"/>
              <a:gd name="connsiteX3" fmla="*/ 833717 w 2635623"/>
              <a:gd name="connsiteY3" fmla="*/ 537882 h 661493"/>
              <a:gd name="connsiteX4" fmla="*/ 1129553 w 2635623"/>
              <a:gd name="connsiteY4" fmla="*/ 578224 h 661493"/>
              <a:gd name="connsiteX5" fmla="*/ 1600200 w 2635623"/>
              <a:gd name="connsiteY5" fmla="*/ 632012 h 661493"/>
              <a:gd name="connsiteX6" fmla="*/ 1990164 w 2635623"/>
              <a:gd name="connsiteY6" fmla="*/ 658906 h 661493"/>
              <a:gd name="connsiteX7" fmla="*/ 2635623 w 2635623"/>
              <a:gd name="connsiteY7" fmla="*/ 658906 h 66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5623" h="661493">
                <a:moveTo>
                  <a:pt x="0" y="0"/>
                </a:moveTo>
                <a:cubicBezTo>
                  <a:pt x="50426" y="84044"/>
                  <a:pt x="100852" y="168088"/>
                  <a:pt x="188258" y="242047"/>
                </a:cubicBezTo>
                <a:cubicBezTo>
                  <a:pt x="275664" y="316006"/>
                  <a:pt x="416859" y="394447"/>
                  <a:pt x="524435" y="443753"/>
                </a:cubicBezTo>
                <a:cubicBezTo>
                  <a:pt x="632011" y="493059"/>
                  <a:pt x="732864" y="515470"/>
                  <a:pt x="833717" y="537882"/>
                </a:cubicBezTo>
                <a:cubicBezTo>
                  <a:pt x="934570" y="560294"/>
                  <a:pt x="1129553" y="578224"/>
                  <a:pt x="1129553" y="578224"/>
                </a:cubicBezTo>
                <a:lnTo>
                  <a:pt x="1600200" y="632012"/>
                </a:lnTo>
                <a:cubicBezTo>
                  <a:pt x="1743635" y="645459"/>
                  <a:pt x="1817594" y="654424"/>
                  <a:pt x="1990164" y="658906"/>
                </a:cubicBezTo>
                <a:cubicBezTo>
                  <a:pt x="2162734" y="663388"/>
                  <a:pt x="2399178" y="661147"/>
                  <a:pt x="2635623" y="658906"/>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1" name="Conector Reto 56"/>
          <p:cNvCxnSpPr/>
          <p:nvPr/>
        </p:nvCxnSpPr>
        <p:spPr>
          <a:xfrm flipH="1" flipV="1">
            <a:off x="5236595" y="3220438"/>
            <a:ext cx="2063750" cy="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sp>
        <p:nvSpPr>
          <p:cNvPr id="63" name="Forma livre 62"/>
          <p:cNvSpPr/>
          <p:nvPr/>
        </p:nvSpPr>
        <p:spPr>
          <a:xfrm>
            <a:off x="3838304" y="3220438"/>
            <a:ext cx="1613647" cy="1927972"/>
          </a:xfrm>
          <a:custGeom>
            <a:avLst/>
            <a:gdLst>
              <a:gd name="connsiteX0" fmla="*/ 0 w 1613647"/>
              <a:gd name="connsiteY0" fmla="*/ 1942845 h 1942845"/>
              <a:gd name="connsiteX1" fmla="*/ 215153 w 1613647"/>
              <a:gd name="connsiteY1" fmla="*/ 1673904 h 1942845"/>
              <a:gd name="connsiteX2" fmla="*/ 685800 w 1613647"/>
              <a:gd name="connsiteY2" fmla="*/ 813292 h 1942845"/>
              <a:gd name="connsiteX3" fmla="*/ 806823 w 1613647"/>
              <a:gd name="connsiteY3" fmla="*/ 235069 h 1942845"/>
              <a:gd name="connsiteX4" fmla="*/ 968188 w 1613647"/>
              <a:gd name="connsiteY4" fmla="*/ 73704 h 1942845"/>
              <a:gd name="connsiteX5" fmla="*/ 1210235 w 1613647"/>
              <a:gd name="connsiteY5" fmla="*/ 6469 h 1942845"/>
              <a:gd name="connsiteX6" fmla="*/ 1613647 w 1613647"/>
              <a:gd name="connsiteY6" fmla="*/ 6469 h 19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3647" h="1942845">
                <a:moveTo>
                  <a:pt x="0" y="1942845"/>
                </a:moveTo>
                <a:cubicBezTo>
                  <a:pt x="50426" y="1902504"/>
                  <a:pt x="100853" y="1862163"/>
                  <a:pt x="215153" y="1673904"/>
                </a:cubicBezTo>
                <a:cubicBezTo>
                  <a:pt x="329453" y="1485645"/>
                  <a:pt x="587188" y="1053098"/>
                  <a:pt x="685800" y="813292"/>
                </a:cubicBezTo>
                <a:cubicBezTo>
                  <a:pt x="784412" y="573486"/>
                  <a:pt x="759758" y="358334"/>
                  <a:pt x="806823" y="235069"/>
                </a:cubicBezTo>
                <a:cubicBezTo>
                  <a:pt x="853888" y="111804"/>
                  <a:pt x="900953" y="111804"/>
                  <a:pt x="968188" y="73704"/>
                </a:cubicBezTo>
                <a:cubicBezTo>
                  <a:pt x="1035423" y="35604"/>
                  <a:pt x="1102659" y="17675"/>
                  <a:pt x="1210235" y="6469"/>
                </a:cubicBezTo>
                <a:cubicBezTo>
                  <a:pt x="1317812" y="-4737"/>
                  <a:pt x="1465729" y="866"/>
                  <a:pt x="1613647" y="6469"/>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4" name="Forma livre 63"/>
          <p:cNvSpPr/>
          <p:nvPr/>
        </p:nvSpPr>
        <p:spPr>
          <a:xfrm>
            <a:off x="7267304" y="3225481"/>
            <a:ext cx="1140796" cy="1734670"/>
          </a:xfrm>
          <a:custGeom>
            <a:avLst/>
            <a:gdLst>
              <a:gd name="connsiteX0" fmla="*/ 1129553 w 1129553"/>
              <a:gd name="connsiteY0" fmla="*/ 1734670 h 1734670"/>
              <a:gd name="connsiteX1" fmla="*/ 927847 w 1129553"/>
              <a:gd name="connsiteY1" fmla="*/ 1344705 h 1734670"/>
              <a:gd name="connsiteX2" fmla="*/ 793376 w 1129553"/>
              <a:gd name="connsiteY2" fmla="*/ 726141 h 1734670"/>
              <a:gd name="connsiteX3" fmla="*/ 632012 w 1129553"/>
              <a:gd name="connsiteY3" fmla="*/ 322729 h 1734670"/>
              <a:gd name="connsiteX4" fmla="*/ 443753 w 1129553"/>
              <a:gd name="connsiteY4" fmla="*/ 67235 h 1734670"/>
              <a:gd name="connsiteX5" fmla="*/ 0 w 1129553"/>
              <a:gd name="connsiteY5" fmla="*/ 0 h 17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553" h="1734670">
                <a:moveTo>
                  <a:pt x="1129553" y="1734670"/>
                </a:moveTo>
                <a:cubicBezTo>
                  <a:pt x="1056715" y="1623731"/>
                  <a:pt x="983877" y="1512793"/>
                  <a:pt x="927847" y="1344705"/>
                </a:cubicBezTo>
                <a:cubicBezTo>
                  <a:pt x="871817" y="1176617"/>
                  <a:pt x="842682" y="896470"/>
                  <a:pt x="793376" y="726141"/>
                </a:cubicBezTo>
                <a:cubicBezTo>
                  <a:pt x="744070" y="555812"/>
                  <a:pt x="690282" y="432546"/>
                  <a:pt x="632012" y="322729"/>
                </a:cubicBezTo>
                <a:cubicBezTo>
                  <a:pt x="573742" y="212912"/>
                  <a:pt x="549088" y="121023"/>
                  <a:pt x="443753" y="67235"/>
                </a:cubicBezTo>
                <a:cubicBezTo>
                  <a:pt x="338418" y="13447"/>
                  <a:pt x="169209" y="6723"/>
                  <a:pt x="0" y="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5" name="CaixaDeTexto 6"/>
          <p:cNvSpPr txBox="1"/>
          <p:nvPr/>
        </p:nvSpPr>
        <p:spPr>
          <a:xfrm>
            <a:off x="9648919" y="1759705"/>
            <a:ext cx="1376294"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DC</a:t>
            </a:r>
            <a:r>
              <a:rPr lang="pt-BR" sz="2800" b="1" dirty="0" smtClean="0"/>
              <a:t>)</a:t>
            </a:r>
            <a:endParaRPr lang="pt-BR" sz="2800" b="1" dirty="0"/>
          </a:p>
        </p:txBody>
      </p:sp>
      <p:sp>
        <p:nvSpPr>
          <p:cNvPr id="66" name="CaixaDeTexto 6"/>
          <p:cNvSpPr txBox="1"/>
          <p:nvPr/>
        </p:nvSpPr>
        <p:spPr>
          <a:xfrm>
            <a:off x="9464361" y="2846768"/>
            <a:ext cx="1596876" cy="523220"/>
          </a:xfrm>
          <a:prstGeom prst="rect">
            <a:avLst/>
          </a:prstGeom>
          <a:noFill/>
        </p:spPr>
        <p:txBody>
          <a:bodyPr wrap="square" rtlCol="0">
            <a:spAutoFit/>
          </a:bodyPr>
          <a:lstStyle/>
          <a:p>
            <a:r>
              <a:rPr lang="pt-BR" sz="2800" b="1" dirty="0" smtClean="0"/>
              <a:t>n</a:t>
            </a:r>
            <a:r>
              <a:rPr lang="pt-BR" sz="2800" b="1" baseline="-25000" dirty="0" smtClean="0"/>
              <a:t>n0C</a:t>
            </a:r>
            <a:r>
              <a:rPr lang="pt-BR" sz="2800" b="1" dirty="0" smtClean="0"/>
              <a:t>=N</a:t>
            </a:r>
            <a:r>
              <a:rPr lang="pt-BR" sz="2800" b="1" baseline="-25000" dirty="0" smtClean="0"/>
              <a:t>DC</a:t>
            </a:r>
            <a:endParaRPr lang="pt-BR" sz="2800" b="1" baseline="-25000" dirty="0"/>
          </a:p>
        </p:txBody>
      </p:sp>
      <p:sp>
        <p:nvSpPr>
          <p:cNvPr id="68" name="CaixaDeTexto 6"/>
          <p:cNvSpPr txBox="1"/>
          <p:nvPr/>
        </p:nvSpPr>
        <p:spPr>
          <a:xfrm>
            <a:off x="9464361" y="5026664"/>
            <a:ext cx="2172345" cy="523220"/>
          </a:xfrm>
          <a:prstGeom prst="rect">
            <a:avLst/>
          </a:prstGeom>
          <a:noFill/>
        </p:spPr>
        <p:txBody>
          <a:bodyPr wrap="square" rtlCol="0">
            <a:spAutoFit/>
          </a:bodyPr>
          <a:lstStyle/>
          <a:p>
            <a:r>
              <a:rPr lang="pt-BR" sz="2800" b="1" dirty="0" smtClean="0"/>
              <a:t>p</a:t>
            </a:r>
            <a:r>
              <a:rPr lang="pt-BR" sz="2800" b="1" baseline="-25000" dirty="0" smtClean="0"/>
              <a:t>nC0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DC</a:t>
            </a:r>
            <a:endParaRPr lang="pt-BR" sz="2800" b="1" baseline="-25000" dirty="0">
              <a:sym typeface="+mn-ea"/>
            </a:endParaRPr>
          </a:p>
        </p:txBody>
      </p:sp>
      <p:sp>
        <p:nvSpPr>
          <p:cNvPr id="73" name="CaixaDeTexto 45"/>
          <p:cNvSpPr txBox="1"/>
          <p:nvPr/>
        </p:nvSpPr>
        <p:spPr>
          <a:xfrm>
            <a:off x="673702" y="215897"/>
            <a:ext cx="11040155" cy="1106805"/>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saturado (NPN) - distribuição de portadores</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startAt="2"/>
            </a:pPr>
            <a:r>
              <a:rPr lang="pt-BR" sz="2800" b="1" dirty="0" smtClean="0">
                <a:solidFill>
                  <a:srgbClr val="C00000"/>
                </a:solidFill>
                <a:latin typeface="Comic Sans MS" panose="030F0702030302020204" pitchFamily="66" charset="0"/>
              </a:rPr>
              <a:t>Aumenta muito a carga acumulada na base</a:t>
            </a:r>
            <a:r>
              <a:rPr lang="pt-BR" sz="2800" b="1" dirty="0" smtClean="0">
                <a:latin typeface="Comic Sans MS" panose="030F0702030302020204" pitchFamily="66" charset="0"/>
              </a:rPr>
              <a:t> </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4" name="Forma livre 73"/>
          <p:cNvSpPr/>
          <p:nvPr/>
        </p:nvSpPr>
        <p:spPr>
          <a:xfrm>
            <a:off x="4640347" y="4334247"/>
            <a:ext cx="3173778" cy="1774947"/>
          </a:xfrm>
          <a:custGeom>
            <a:avLst/>
            <a:gdLst>
              <a:gd name="connsiteX0" fmla="*/ 53789 w 3213847"/>
              <a:gd name="connsiteY0" fmla="*/ 0 h 1815353"/>
              <a:gd name="connsiteX1" fmla="*/ 3213847 w 3213847"/>
              <a:gd name="connsiteY1" fmla="*/ 833717 h 1815353"/>
              <a:gd name="connsiteX2" fmla="*/ 3160059 w 3213847"/>
              <a:gd name="connsiteY2" fmla="*/ 1815353 h 1815353"/>
              <a:gd name="connsiteX3" fmla="*/ 0 w 3213847"/>
              <a:gd name="connsiteY3" fmla="*/ 1815353 h 1815353"/>
              <a:gd name="connsiteX4" fmla="*/ 53789 w 3213847"/>
              <a:gd name="connsiteY4" fmla="*/ 0 h 1815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3847" h="1815353">
                <a:moveTo>
                  <a:pt x="53789" y="0"/>
                </a:moveTo>
                <a:lnTo>
                  <a:pt x="3213847" y="833717"/>
                </a:lnTo>
                <a:lnTo>
                  <a:pt x="3160059" y="1815353"/>
                </a:lnTo>
                <a:lnTo>
                  <a:pt x="0" y="1815353"/>
                </a:lnTo>
                <a:lnTo>
                  <a:pt x="53789" y="0"/>
                </a:lnTo>
                <a:close/>
              </a:path>
            </a:pathLst>
          </a:custGeom>
          <a:pattFill prst="wdUpDiag">
            <a:fgClr>
              <a:schemeClr val="accent1"/>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6" name="CaixaDeTexto 6"/>
          <p:cNvSpPr txBox="1"/>
          <p:nvPr/>
        </p:nvSpPr>
        <p:spPr>
          <a:xfrm>
            <a:off x="5976502" y="4118689"/>
            <a:ext cx="1264285" cy="523220"/>
          </a:xfrm>
          <a:prstGeom prst="rect">
            <a:avLst/>
          </a:prstGeom>
          <a:noFill/>
        </p:spPr>
        <p:txBody>
          <a:bodyPr wrap="square" rtlCol="0">
            <a:spAutoFit/>
          </a:bodyPr>
          <a:lstStyle/>
          <a:p>
            <a:r>
              <a:rPr lang="pt-BR" sz="2800" b="1" dirty="0" err="1"/>
              <a:t>n</a:t>
            </a:r>
            <a:r>
              <a:rPr lang="pt-BR" sz="2800" b="1" baseline="-25000" dirty="0" err="1" smtClean="0"/>
              <a:t>p</a:t>
            </a:r>
            <a:endParaRPr lang="pt-BR" sz="2800" b="1" baseline="-25000" dirty="0"/>
          </a:p>
        </p:txBody>
      </p:sp>
      <p:sp>
        <p:nvSpPr>
          <p:cNvPr id="77" name="Forma livre 76"/>
          <p:cNvSpPr/>
          <p:nvPr/>
        </p:nvSpPr>
        <p:spPr>
          <a:xfrm>
            <a:off x="4708478" y="4285397"/>
            <a:ext cx="3125337" cy="832513"/>
          </a:xfrm>
          <a:custGeom>
            <a:avLst/>
            <a:gdLst>
              <a:gd name="connsiteX0" fmla="*/ 0 w 3125337"/>
              <a:gd name="connsiteY0" fmla="*/ 0 h 832513"/>
              <a:gd name="connsiteX1" fmla="*/ 764274 w 3125337"/>
              <a:gd name="connsiteY1" fmla="*/ 245660 h 832513"/>
              <a:gd name="connsiteX2" fmla="*/ 2456597 w 3125337"/>
              <a:gd name="connsiteY2" fmla="*/ 696036 h 832513"/>
              <a:gd name="connsiteX3" fmla="*/ 3125337 w 3125337"/>
              <a:gd name="connsiteY3" fmla="*/ 832513 h 832513"/>
            </a:gdLst>
            <a:ahLst/>
            <a:cxnLst>
              <a:cxn ang="0">
                <a:pos x="connsiteX0" y="connsiteY0"/>
              </a:cxn>
              <a:cxn ang="0">
                <a:pos x="connsiteX1" y="connsiteY1"/>
              </a:cxn>
              <a:cxn ang="0">
                <a:pos x="connsiteX2" y="connsiteY2"/>
              </a:cxn>
              <a:cxn ang="0">
                <a:pos x="connsiteX3" y="connsiteY3"/>
              </a:cxn>
            </a:cxnLst>
            <a:rect l="l" t="t" r="r" b="b"/>
            <a:pathLst>
              <a:path w="3125337" h="832513">
                <a:moveTo>
                  <a:pt x="0" y="0"/>
                </a:moveTo>
                <a:cubicBezTo>
                  <a:pt x="177420" y="64827"/>
                  <a:pt x="354841" y="129654"/>
                  <a:pt x="764274" y="245660"/>
                </a:cubicBezTo>
                <a:cubicBezTo>
                  <a:pt x="1173707" y="361666"/>
                  <a:pt x="2063087" y="598227"/>
                  <a:pt x="2456597" y="696036"/>
                </a:cubicBezTo>
                <a:cubicBezTo>
                  <a:pt x="2850107" y="793845"/>
                  <a:pt x="2987722" y="813179"/>
                  <a:pt x="3125337" y="832513"/>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7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Reto 2"/>
          <p:cNvCxnSpPr/>
          <p:nvPr/>
        </p:nvCxnSpPr>
        <p:spPr>
          <a:xfrm rot="16200000" flipH="1">
            <a:off x="5568284" y="5641158"/>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sp>
        <p:nvSpPr>
          <p:cNvPr id="4" name="Retângulo 3"/>
          <p:cNvSpPr/>
          <p:nvPr/>
        </p:nvSpPr>
        <p:spPr>
          <a:xfrm>
            <a:off x="1787857" y="3450693"/>
            <a:ext cx="2770495" cy="2320120"/>
          </a:xfrm>
          <a:prstGeom prst="rect">
            <a:avLst/>
          </a:prstGeom>
          <a:solidFill>
            <a:srgbClr val="FF99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p:cNvSpPr/>
          <p:nvPr/>
        </p:nvSpPr>
        <p:spPr>
          <a:xfrm>
            <a:off x="7328847" y="3450693"/>
            <a:ext cx="2770495" cy="2320120"/>
          </a:xfrm>
          <a:prstGeom prst="rect">
            <a:avLst/>
          </a:prstGeom>
          <a:solidFill>
            <a:srgbClr val="FF99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p:cNvSpPr/>
          <p:nvPr/>
        </p:nvSpPr>
        <p:spPr>
          <a:xfrm>
            <a:off x="4558352" y="3450693"/>
            <a:ext cx="2770495" cy="2320119"/>
          </a:xfrm>
          <a:prstGeom prst="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CaixaDeTexto 6"/>
          <p:cNvSpPr txBox="1"/>
          <p:nvPr/>
        </p:nvSpPr>
        <p:spPr>
          <a:xfrm>
            <a:off x="6131125" y="3987558"/>
            <a:ext cx="542136" cy="923330"/>
          </a:xfrm>
          <a:prstGeom prst="rect">
            <a:avLst/>
          </a:prstGeom>
          <a:noFill/>
        </p:spPr>
        <p:txBody>
          <a:bodyPr wrap="none" rtlCol="0">
            <a:spAutoFit/>
          </a:bodyPr>
          <a:lstStyle/>
          <a:p>
            <a:r>
              <a:rPr lang="pt-BR" sz="5400" dirty="0" smtClean="0"/>
              <a:t>P</a:t>
            </a:r>
            <a:endParaRPr lang="pt-BR" sz="5400" dirty="0"/>
          </a:p>
        </p:txBody>
      </p:sp>
      <p:sp>
        <p:nvSpPr>
          <p:cNvPr id="8" name="CaixaDeTexto 7"/>
          <p:cNvSpPr txBox="1"/>
          <p:nvPr/>
        </p:nvSpPr>
        <p:spPr>
          <a:xfrm>
            <a:off x="2902037" y="4026257"/>
            <a:ext cx="631904" cy="923330"/>
          </a:xfrm>
          <a:prstGeom prst="rect">
            <a:avLst/>
          </a:prstGeom>
          <a:noFill/>
        </p:spPr>
        <p:txBody>
          <a:bodyPr wrap="none" rtlCol="0">
            <a:spAutoFit/>
          </a:bodyPr>
          <a:lstStyle/>
          <a:p>
            <a:r>
              <a:rPr lang="pt-BR" sz="5400" dirty="0"/>
              <a:t>N</a:t>
            </a:r>
            <a:endParaRPr lang="pt-BR" sz="5400" dirty="0"/>
          </a:p>
        </p:txBody>
      </p:sp>
      <p:sp>
        <p:nvSpPr>
          <p:cNvPr id="9" name="CaixaDeTexto 8"/>
          <p:cNvSpPr txBox="1"/>
          <p:nvPr/>
        </p:nvSpPr>
        <p:spPr>
          <a:xfrm>
            <a:off x="8443026" y="4026257"/>
            <a:ext cx="631904" cy="923330"/>
          </a:xfrm>
          <a:prstGeom prst="rect">
            <a:avLst/>
          </a:prstGeom>
          <a:noFill/>
        </p:spPr>
        <p:txBody>
          <a:bodyPr wrap="none" rtlCol="0">
            <a:spAutoFit/>
          </a:bodyPr>
          <a:lstStyle/>
          <a:p>
            <a:r>
              <a:rPr lang="pt-BR" sz="5400" dirty="0"/>
              <a:t>N</a:t>
            </a:r>
            <a:endParaRPr lang="pt-BR" sz="5400" dirty="0"/>
          </a:p>
        </p:txBody>
      </p:sp>
      <p:cxnSp>
        <p:nvCxnSpPr>
          <p:cNvPr id="10" name="Conector Reto 9"/>
          <p:cNvCxnSpPr/>
          <p:nvPr/>
        </p:nvCxnSpPr>
        <p:spPr>
          <a:xfrm flipH="1">
            <a:off x="1037230" y="4487922"/>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10099342" y="4487920"/>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sp>
        <p:nvSpPr>
          <p:cNvPr id="12" name="CaixaDeTexto 11"/>
          <p:cNvSpPr txBox="1"/>
          <p:nvPr/>
        </p:nvSpPr>
        <p:spPr>
          <a:xfrm>
            <a:off x="744859" y="3839654"/>
            <a:ext cx="410690" cy="646331"/>
          </a:xfrm>
          <a:prstGeom prst="rect">
            <a:avLst/>
          </a:prstGeom>
          <a:noFill/>
        </p:spPr>
        <p:txBody>
          <a:bodyPr wrap="none" rtlCol="0">
            <a:spAutoFit/>
          </a:bodyPr>
          <a:lstStyle/>
          <a:p>
            <a:r>
              <a:rPr lang="pt-BR" sz="3600" dirty="0" smtClean="0"/>
              <a:t>E</a:t>
            </a:r>
            <a:endParaRPr lang="pt-BR" sz="3600" dirty="0"/>
          </a:p>
        </p:txBody>
      </p:sp>
      <p:sp>
        <p:nvSpPr>
          <p:cNvPr id="13" name="CaixaDeTexto 12"/>
          <p:cNvSpPr txBox="1"/>
          <p:nvPr/>
        </p:nvSpPr>
        <p:spPr>
          <a:xfrm>
            <a:off x="10656507" y="3839653"/>
            <a:ext cx="431528" cy="646331"/>
          </a:xfrm>
          <a:prstGeom prst="rect">
            <a:avLst/>
          </a:prstGeom>
          <a:noFill/>
        </p:spPr>
        <p:txBody>
          <a:bodyPr wrap="none" rtlCol="0">
            <a:spAutoFit/>
          </a:bodyPr>
          <a:lstStyle/>
          <a:p>
            <a:r>
              <a:rPr lang="pt-BR" sz="3600" dirty="0"/>
              <a:t>C</a:t>
            </a:r>
            <a:endParaRPr lang="pt-BR" sz="3600" dirty="0"/>
          </a:p>
        </p:txBody>
      </p:sp>
      <p:sp>
        <p:nvSpPr>
          <p:cNvPr id="14" name="Seta Dobrada 13"/>
          <p:cNvSpPr/>
          <p:nvPr/>
        </p:nvSpPr>
        <p:spPr>
          <a:xfrm rot="5400000">
            <a:off x="5278755" y="4008755"/>
            <a:ext cx="1057275" cy="584200"/>
          </a:xfrm>
          <a:prstGeom prst="bentArrow">
            <a:avLst/>
          </a:prstGeom>
          <a:solidFill>
            <a:srgbClr val="92D050"/>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15" name="Seta Dobrada 14"/>
          <p:cNvSpPr/>
          <p:nvPr/>
        </p:nvSpPr>
        <p:spPr>
          <a:xfrm rot="10800000" flipV="1">
            <a:off x="4230805" y="5265846"/>
            <a:ext cx="1576230" cy="318646"/>
          </a:xfrm>
          <a:prstGeom prst="ben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16" name="CaixaDeTexto 15"/>
          <p:cNvSpPr txBox="1"/>
          <p:nvPr/>
        </p:nvSpPr>
        <p:spPr>
          <a:xfrm>
            <a:off x="4029395" y="4655863"/>
            <a:ext cx="806631" cy="646331"/>
          </a:xfrm>
          <a:prstGeom prst="rect">
            <a:avLst/>
          </a:prstGeom>
          <a:noFill/>
        </p:spPr>
        <p:txBody>
          <a:bodyPr wrap="none" rtlCol="0">
            <a:spAutoFit/>
          </a:bodyPr>
          <a:lstStyle/>
          <a:p>
            <a:r>
              <a:rPr lang="pt-BR" sz="3600" dirty="0" err="1" smtClean="0"/>
              <a:t>J</a:t>
            </a:r>
            <a:r>
              <a:rPr lang="pt-BR" sz="3600" baseline="-25000" dirty="0" err="1"/>
              <a:t>p</a:t>
            </a:r>
            <a:r>
              <a:rPr lang="pt-BR" sz="3600" baseline="-25000" dirty="0" err="1" smtClean="0"/>
              <a:t>nE</a:t>
            </a:r>
            <a:endParaRPr lang="pt-BR" sz="3600" dirty="0"/>
          </a:p>
        </p:txBody>
      </p:sp>
      <p:sp>
        <p:nvSpPr>
          <p:cNvPr id="17" name="Seta para a direita 16"/>
          <p:cNvSpPr/>
          <p:nvPr/>
        </p:nvSpPr>
        <p:spPr>
          <a:xfrm>
            <a:off x="3187254" y="3561719"/>
            <a:ext cx="5421961" cy="777921"/>
          </a:xfrm>
          <a:prstGeom prst="rightArrow">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CaixaDeTexto 17"/>
          <p:cNvSpPr txBox="1"/>
          <p:nvPr/>
        </p:nvSpPr>
        <p:spPr>
          <a:xfrm>
            <a:off x="5807036" y="3561128"/>
            <a:ext cx="845103" cy="646331"/>
          </a:xfrm>
          <a:prstGeom prst="rect">
            <a:avLst/>
          </a:prstGeom>
          <a:noFill/>
        </p:spPr>
        <p:txBody>
          <a:bodyPr wrap="none" rtlCol="0">
            <a:spAutoFit/>
          </a:bodyPr>
          <a:lstStyle/>
          <a:p>
            <a:r>
              <a:rPr lang="pt-BR" sz="3600" dirty="0" err="1" smtClean="0"/>
              <a:t>J</a:t>
            </a:r>
            <a:r>
              <a:rPr lang="pt-BR" sz="3600" baseline="-25000" dirty="0" err="1" smtClean="0"/>
              <a:t>npD</a:t>
            </a:r>
            <a:endParaRPr lang="pt-BR" sz="3600" dirty="0"/>
          </a:p>
        </p:txBody>
      </p:sp>
      <p:sp>
        <p:nvSpPr>
          <p:cNvPr id="20" name="Seta Dobrada 19"/>
          <p:cNvSpPr/>
          <p:nvPr/>
        </p:nvSpPr>
        <p:spPr>
          <a:xfrm rot="10800000" flipH="1" flipV="1">
            <a:off x="6069965" y="5224145"/>
            <a:ext cx="1606550" cy="376555"/>
          </a:xfrm>
          <a:prstGeom prst="ben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21" name="Seta para cima 20"/>
          <p:cNvSpPr/>
          <p:nvPr/>
        </p:nvSpPr>
        <p:spPr>
          <a:xfrm>
            <a:off x="5773420" y="4930775"/>
            <a:ext cx="370840" cy="669925"/>
          </a:xfrm>
          <a:prstGeom prst="up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CaixaDeTexto 21"/>
          <p:cNvSpPr txBox="1"/>
          <p:nvPr/>
        </p:nvSpPr>
        <p:spPr>
          <a:xfrm>
            <a:off x="7051163" y="4655603"/>
            <a:ext cx="819455" cy="646331"/>
          </a:xfrm>
          <a:prstGeom prst="rect">
            <a:avLst/>
          </a:prstGeom>
          <a:noFill/>
        </p:spPr>
        <p:txBody>
          <a:bodyPr wrap="none" rtlCol="0">
            <a:spAutoFit/>
          </a:bodyPr>
          <a:lstStyle/>
          <a:p>
            <a:r>
              <a:rPr lang="pt-BR" sz="3600" dirty="0" err="1" smtClean="0"/>
              <a:t>J</a:t>
            </a:r>
            <a:r>
              <a:rPr lang="pt-BR" sz="3600" baseline="-25000" dirty="0" err="1" smtClean="0"/>
              <a:t>pnC</a:t>
            </a:r>
            <a:endParaRPr lang="pt-BR" sz="3600" dirty="0"/>
          </a:p>
        </p:txBody>
      </p:sp>
      <p:sp>
        <p:nvSpPr>
          <p:cNvPr id="23" name="CaixaDeTexto 22"/>
          <p:cNvSpPr txBox="1"/>
          <p:nvPr/>
        </p:nvSpPr>
        <p:spPr>
          <a:xfrm>
            <a:off x="5058410" y="4542790"/>
            <a:ext cx="920115" cy="645160"/>
          </a:xfrm>
          <a:prstGeom prst="rect">
            <a:avLst/>
          </a:prstGeom>
          <a:noFill/>
        </p:spPr>
        <p:txBody>
          <a:bodyPr wrap="square" rtlCol="0">
            <a:spAutoFit/>
          </a:bodyPr>
          <a:lstStyle/>
          <a:p>
            <a:r>
              <a:rPr lang="pt-BR" sz="3600" dirty="0" err="1" smtClean="0"/>
              <a:t>J</a:t>
            </a:r>
            <a:r>
              <a:rPr lang="pt-BR" sz="3600" baseline="-25000" dirty="0" err="1" smtClean="0"/>
              <a:t>pRec</a:t>
            </a:r>
            <a:endParaRPr lang="pt-BR" sz="3600" dirty="0"/>
          </a:p>
        </p:txBody>
      </p:sp>
      <p:sp>
        <p:nvSpPr>
          <p:cNvPr id="24" name="CaixaDeTexto 23"/>
          <p:cNvSpPr txBox="1"/>
          <p:nvPr/>
        </p:nvSpPr>
        <p:spPr>
          <a:xfrm>
            <a:off x="3303270" y="2346325"/>
            <a:ext cx="5852160" cy="64516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Correntes de lacunas da base</a:t>
            </a: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3" name="CaixaDeTexto 45"/>
              <p:cNvSpPr txBox="1"/>
              <p:nvPr/>
            </p:nvSpPr>
            <p:spPr>
              <a:xfrm>
                <a:off x="709262" y="349247"/>
                <a:ext cx="11040155" cy="1997075"/>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saturado (NPN) </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startAt="3"/>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Aumenta a corrente da base e diminui </a:t>
                </a:r>
                <a:r>
                  <a:rPr lang="pt-BR" altLang="en-US" sz="2800" b="1" dirty="0" smtClean="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14:m>
                  <m:oMath xmlns:m="http://schemas.openxmlformats.org/officeDocument/2006/math">
                    <m: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oMath>
                </a14:m>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diminui</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73" name="CaixaDeTexto 45"/>
              <p:cNvSpPr txBox="1">
                <a:spLocks noRot="1" noChangeAspect="1" noMove="1" noResize="1" noEditPoints="1" noAdjustHandles="1" noChangeArrowheads="1" noChangeShapeType="1" noTextEdit="1"/>
              </p:cNvSpPr>
              <p:nvPr/>
            </p:nvSpPr>
            <p:spPr>
              <a:xfrm>
                <a:off x="709262" y="349247"/>
                <a:ext cx="11040155" cy="1997075"/>
              </a:xfrm>
              <a:prstGeom prst="rect">
                <a:avLst/>
              </a:prstGeom>
              <a:blipFill rotWithShape="1">
                <a:blip r:embed="rId1"/>
                <a:stretch>
                  <a:fillRect l="-5" t="-32" b="3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
          <p:cNvSpPr txBox="1"/>
          <p:nvPr/>
        </p:nvSpPr>
        <p:spPr>
          <a:xfrm>
            <a:off x="3553577" y="379393"/>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CaixaDeTexto 45"/>
              <p:cNvSpPr txBox="1"/>
              <p:nvPr/>
            </p:nvSpPr>
            <p:spPr>
              <a:xfrm>
                <a:off x="490231" y="918397"/>
                <a:ext cx="11040155" cy="101473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saturado: (</a:t>
                </a:r>
                <a14:m>
                  <m:oMath xmlns:m="http://schemas.openxmlformats.org/officeDocument/2006/math">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oMath>
                </a14:m>
                <a:r>
                  <a:rPr lang="pt-BR" altLang="en-US" sz="2800"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act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beta do transistor na região ativa)</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6" name="CaixaDeTexto 45"/>
              <p:cNvSpPr txBox="1">
                <a:spLocks noRot="1" noChangeAspect="1" noMove="1" noResize="1" noEditPoints="1" noAdjustHandles="1" noChangeArrowheads="1" noChangeShapeType="1" noTextEdit="1"/>
              </p:cNvSpPr>
              <p:nvPr/>
            </p:nvSpPr>
            <p:spPr>
              <a:xfrm>
                <a:off x="490231" y="918397"/>
                <a:ext cx="11040155" cy="1014730"/>
              </a:xfrm>
              <a:prstGeom prst="rect">
                <a:avLst/>
              </a:prstGeom>
              <a:blipFill rotWithShape="1">
                <a:blip r:embed="rId1"/>
                <a:stretch>
                  <a:fillRect t="-18" r="1" b="18"/>
                </a:stretch>
              </a:blipFill>
            </p:spPr>
            <p:txBody>
              <a:bodyPr/>
              <a:lstStyle/>
              <a:p>
                <a:r>
                  <a:rPr lang="pt-BR" altLang="en-US">
                    <a:noFill/>
                  </a:rPr>
                  <a:t> </a:t>
                </a:r>
              </a:p>
            </p:txBody>
          </p:sp>
        </mc:Fallback>
      </mc:AlternateContent>
      <p:pic>
        <p:nvPicPr>
          <p:cNvPr id="8" name="Picture 3" descr="c:\ch05_conv\sedr42021_0513a.jpg"/>
          <p:cNvPicPr>
            <a:picLocks noChangeAspect="1" noChangeArrowheads="1"/>
          </p:cNvPicPr>
          <p:nvPr/>
        </p:nvPicPr>
        <p:blipFill>
          <a:blip r:embed="rId2">
            <a:extLst>
              <a:ext uri="{28A0092B-C50C-407E-A947-70E740481C1C}">
                <a14:useLocalDpi xmlns:a14="http://schemas.microsoft.com/office/drawing/2010/main" val="0"/>
              </a:ext>
            </a:extLst>
          </a:blip>
          <a:srcRect b="11254"/>
          <a:stretch>
            <a:fillRect/>
          </a:stretch>
        </p:blipFill>
        <p:spPr bwMode="auto">
          <a:xfrm>
            <a:off x="4645025" y="1925320"/>
            <a:ext cx="1824355" cy="2753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Forma livre 10"/>
          <p:cNvSpPr/>
          <p:nvPr/>
        </p:nvSpPr>
        <p:spPr>
          <a:xfrm>
            <a:off x="5396327" y="3196441"/>
            <a:ext cx="652074" cy="1183341"/>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Forma livre 11"/>
          <p:cNvSpPr/>
          <p:nvPr/>
        </p:nvSpPr>
        <p:spPr>
          <a:xfrm>
            <a:off x="6395826" y="2097303"/>
            <a:ext cx="384666" cy="2030506"/>
          </a:xfrm>
          <a:custGeom>
            <a:avLst/>
            <a:gdLst>
              <a:gd name="connsiteX0" fmla="*/ 0 w 613977"/>
              <a:gd name="connsiteY0" fmla="*/ 2030506 h 2030506"/>
              <a:gd name="connsiteX1" fmla="*/ 336177 w 613977"/>
              <a:gd name="connsiteY1" fmla="*/ 1815353 h 2030506"/>
              <a:gd name="connsiteX2" fmla="*/ 605118 w 613977"/>
              <a:gd name="connsiteY2" fmla="*/ 793376 h 2030506"/>
              <a:gd name="connsiteX3" fmla="*/ 0 w 613977"/>
              <a:gd name="connsiteY3" fmla="*/ 0 h 2030506"/>
            </a:gdLst>
            <a:ahLst/>
            <a:cxnLst>
              <a:cxn ang="0">
                <a:pos x="connsiteX0" y="connsiteY0"/>
              </a:cxn>
              <a:cxn ang="0">
                <a:pos x="connsiteX1" y="connsiteY1"/>
              </a:cxn>
              <a:cxn ang="0">
                <a:pos x="connsiteX2" y="connsiteY2"/>
              </a:cxn>
              <a:cxn ang="0">
                <a:pos x="connsiteX3" y="connsiteY3"/>
              </a:cxn>
            </a:cxnLst>
            <a:rect l="l" t="t" r="r" b="b"/>
            <a:pathLst>
              <a:path w="613977" h="2030506">
                <a:moveTo>
                  <a:pt x="0" y="2030506"/>
                </a:moveTo>
                <a:cubicBezTo>
                  <a:pt x="117662" y="2026023"/>
                  <a:pt x="235324" y="2021541"/>
                  <a:pt x="336177" y="1815353"/>
                </a:cubicBezTo>
                <a:cubicBezTo>
                  <a:pt x="437030" y="1609165"/>
                  <a:pt x="661148" y="1095935"/>
                  <a:pt x="605118" y="793376"/>
                </a:cubicBezTo>
                <a:cubicBezTo>
                  <a:pt x="549088" y="490817"/>
                  <a:pt x="274544" y="245408"/>
                  <a:pt x="0"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Forma livre 12"/>
          <p:cNvSpPr/>
          <p:nvPr/>
        </p:nvSpPr>
        <p:spPr>
          <a:xfrm flipV="1">
            <a:off x="5396327" y="1914484"/>
            <a:ext cx="622960" cy="1198072"/>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 name="CaixaDeTexto 13"/>
          <p:cNvSpPr txBox="1"/>
          <p:nvPr/>
        </p:nvSpPr>
        <p:spPr>
          <a:xfrm>
            <a:off x="4027805" y="3661410"/>
            <a:ext cx="1980565" cy="521970"/>
          </a:xfrm>
          <a:prstGeom prst="rect">
            <a:avLst/>
          </a:prstGeom>
          <a:noFill/>
        </p:spPr>
        <p:txBody>
          <a:bodyPr wrap="square" rtlCol="0">
            <a:spAutoFit/>
          </a:bodyPr>
          <a:lstStyle/>
          <a:p>
            <a:r>
              <a:rPr lang="pt-BR" sz="2800" dirty="0" smtClean="0"/>
              <a:t>V</a:t>
            </a:r>
            <a:r>
              <a:rPr lang="pt-BR" sz="2800" baseline="-25000" dirty="0" smtClean="0"/>
              <a:t>BE </a:t>
            </a:r>
            <a:r>
              <a:rPr lang="pt-BR" sz="2800" dirty="0" smtClean="0"/>
              <a:t>=0,7V</a:t>
            </a:r>
            <a:endParaRPr lang="pt-BR" sz="2800" dirty="0" smtClean="0"/>
          </a:p>
        </p:txBody>
      </p:sp>
      <p:sp>
        <p:nvSpPr>
          <p:cNvPr id="15" name="CaixaDeTexto 14"/>
          <p:cNvSpPr txBox="1"/>
          <p:nvPr/>
        </p:nvSpPr>
        <p:spPr>
          <a:xfrm>
            <a:off x="6816802" y="2722184"/>
            <a:ext cx="1582420" cy="521970"/>
          </a:xfrm>
          <a:prstGeom prst="rect">
            <a:avLst/>
          </a:prstGeom>
          <a:noFill/>
        </p:spPr>
        <p:txBody>
          <a:bodyPr wrap="none" rtlCol="0">
            <a:spAutoFit/>
          </a:bodyPr>
          <a:lstStyle/>
          <a:p>
            <a:r>
              <a:rPr lang="pt-BR" sz="2800" dirty="0" smtClean="0"/>
              <a:t>V</a:t>
            </a:r>
            <a:r>
              <a:rPr lang="pt-BR" sz="2800" baseline="-25000" dirty="0"/>
              <a:t>C</a:t>
            </a:r>
            <a:r>
              <a:rPr lang="pt-BR" sz="2800" baseline="-25000" dirty="0" smtClean="0"/>
              <a:t>E </a:t>
            </a:r>
            <a:r>
              <a:rPr lang="pt-BR" sz="2800" dirty="0" smtClean="0"/>
              <a:t> </a:t>
            </a:r>
            <a:r>
              <a:rPr lang="pt-BR" sz="2800" dirty="0" smtClean="0"/>
              <a:t>&lt;0,2V</a:t>
            </a:r>
            <a:endParaRPr lang="pt-BR" sz="2800" dirty="0" smtClean="0"/>
          </a:p>
        </p:txBody>
      </p:sp>
      <p:sp>
        <p:nvSpPr>
          <p:cNvPr id="16" name="CaixaDeTexto 15"/>
          <p:cNvSpPr txBox="1"/>
          <p:nvPr/>
        </p:nvSpPr>
        <p:spPr>
          <a:xfrm>
            <a:off x="2933961" y="2135158"/>
            <a:ext cx="2585085" cy="521970"/>
          </a:xfrm>
          <a:prstGeom prst="rect">
            <a:avLst/>
          </a:prstGeom>
          <a:noFill/>
        </p:spPr>
        <p:txBody>
          <a:bodyPr wrap="none" rtlCol="0">
            <a:spAutoFit/>
          </a:bodyPr>
          <a:lstStyle/>
          <a:p>
            <a:r>
              <a:rPr lang="pt-BR" sz="2800" dirty="0" smtClean="0"/>
              <a:t>0,7V &gt; V</a:t>
            </a:r>
            <a:r>
              <a:rPr lang="pt-BR" sz="2800" baseline="-25000" dirty="0" smtClean="0"/>
              <a:t>BC </a:t>
            </a:r>
            <a:r>
              <a:rPr lang="pt-BR" sz="2800" dirty="0" smtClean="0"/>
              <a:t>&gt; 0,5V</a:t>
            </a:r>
            <a:endParaRPr lang="pt-BR" sz="2800" dirty="0" smtClean="0"/>
          </a:p>
        </p:txBody>
      </p:sp>
      <p:cxnSp>
        <p:nvCxnSpPr>
          <p:cNvPr id="17" name="Conector de Seta Reta 16"/>
          <p:cNvCxnSpPr/>
          <p:nvPr/>
        </p:nvCxnSpPr>
        <p:spPr>
          <a:xfrm>
            <a:off x="6061848" y="1681017"/>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8" name="Conector de Seta Reta 17"/>
          <p:cNvCxnSpPr/>
          <p:nvPr/>
        </p:nvCxnSpPr>
        <p:spPr>
          <a:xfrm>
            <a:off x="6019287" y="3695963"/>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rot="16200000">
            <a:off x="4831228" y="3023693"/>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sp>
        <p:nvSpPr>
          <p:cNvPr id="20" name="CaixaDeTexto 19"/>
          <p:cNvSpPr txBox="1"/>
          <p:nvPr/>
        </p:nvSpPr>
        <p:spPr>
          <a:xfrm>
            <a:off x="4427527" y="3245404"/>
            <a:ext cx="404278" cy="523220"/>
          </a:xfrm>
          <a:prstGeom prst="rect">
            <a:avLst/>
          </a:prstGeom>
          <a:noFill/>
        </p:spPr>
        <p:txBody>
          <a:bodyPr wrap="none" rtlCol="0">
            <a:spAutoFit/>
          </a:bodyPr>
          <a:lstStyle/>
          <a:p>
            <a:r>
              <a:rPr lang="pt-BR" sz="2800" dirty="0" smtClean="0"/>
              <a:t>I</a:t>
            </a:r>
            <a:r>
              <a:rPr lang="pt-BR" sz="2800" baseline="-25000" dirty="0" smtClean="0"/>
              <a:t>B</a:t>
            </a:r>
            <a:endParaRPr lang="pt-BR" sz="2800" dirty="0"/>
          </a:p>
        </p:txBody>
      </p:sp>
      <p:sp>
        <p:nvSpPr>
          <p:cNvPr id="21" name="CaixaDeTexto 20"/>
          <p:cNvSpPr txBox="1"/>
          <p:nvPr/>
        </p:nvSpPr>
        <p:spPr>
          <a:xfrm>
            <a:off x="5617111" y="3530629"/>
            <a:ext cx="391454" cy="523220"/>
          </a:xfrm>
          <a:prstGeom prst="rect">
            <a:avLst/>
          </a:prstGeom>
          <a:noFill/>
        </p:spPr>
        <p:txBody>
          <a:bodyPr wrap="none" rtlCol="0">
            <a:spAutoFit/>
          </a:bodyPr>
          <a:lstStyle/>
          <a:p>
            <a:r>
              <a:rPr lang="pt-BR" sz="2800" dirty="0" smtClean="0"/>
              <a:t>I</a:t>
            </a:r>
            <a:r>
              <a:rPr lang="pt-BR" sz="2800" baseline="-25000" dirty="0"/>
              <a:t>E</a:t>
            </a:r>
            <a:endParaRPr lang="pt-BR" sz="2800" dirty="0"/>
          </a:p>
        </p:txBody>
      </p:sp>
      <p:sp>
        <p:nvSpPr>
          <p:cNvPr id="22" name="CaixaDeTexto 21"/>
          <p:cNvSpPr txBox="1"/>
          <p:nvPr/>
        </p:nvSpPr>
        <p:spPr>
          <a:xfrm>
            <a:off x="5478247" y="3041199"/>
            <a:ext cx="402674" cy="523220"/>
          </a:xfrm>
          <a:prstGeom prst="rect">
            <a:avLst/>
          </a:prstGeom>
          <a:noFill/>
        </p:spPr>
        <p:txBody>
          <a:bodyPr wrap="none" rtlCol="0">
            <a:spAutoFit/>
          </a:bodyPr>
          <a:lstStyle/>
          <a:p>
            <a:r>
              <a:rPr lang="pt-BR" sz="2800" dirty="0" smtClean="0"/>
              <a:t>I</a:t>
            </a:r>
            <a:r>
              <a:rPr lang="pt-BR" sz="2800" baseline="-25000" dirty="0"/>
              <a:t>C</a:t>
            </a:r>
            <a:endParaRPr lang="pt-BR" sz="2800" dirty="0"/>
          </a:p>
        </p:txBody>
      </p:sp>
      <mc:AlternateContent xmlns:mc="http://schemas.openxmlformats.org/markup-compatibility/2006">
        <mc:Choice xmlns:a14="http://schemas.microsoft.com/office/drawing/2010/main" Requires="a14">
          <p:sp>
            <p:nvSpPr>
              <p:cNvPr id="73" name="CaixaDeTexto 45"/>
              <p:cNvSpPr txBox="1"/>
              <p:nvPr/>
            </p:nvSpPr>
            <p:spPr>
              <a:xfrm>
                <a:off x="2392960" y="4844751"/>
                <a:ext cx="7855585" cy="1489075"/>
              </a:xfrm>
              <a:prstGeom prst="rect">
                <a:avLst/>
              </a:prstGeom>
              <a:noFill/>
              <a:ln w="44450">
                <a:solidFill>
                  <a:srgbClr val="FFFF00"/>
                </a:solidFill>
              </a:ln>
            </p:spPr>
            <p:txBody>
              <a:bodyPr wrap="square" rtlCol="0">
                <a:spAutoFit/>
              </a:bodyPr>
              <a:lstStyle/>
              <a:p>
                <a:pPr marL="457200" indent="-457200">
                  <a:spcBef>
                    <a:spcPts val="600"/>
                  </a:spcBef>
                  <a:spcAft>
                    <a:spcPts val="600"/>
                  </a:spcAft>
                  <a:buFont typeface="Arial" panose="020B0604020202020204" pitchFamily="34" charset="0"/>
                  <a:buChar char="•"/>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 0.2 V</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1200"/>
                  </a:spcBef>
                  <a:spcAft>
                    <a:spcPts val="600"/>
                  </a:spcAft>
                  <a:buFont typeface="Arial" panose="020B0604020202020204" pitchFamily="34" charset="0"/>
                  <a:buChar char="•"/>
                </a:pPr>
                <a14:m>
                  <m:oMath xmlns:m="http://schemas.openxmlformats.org/officeDocument/2006/math">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m:t>
                    </m:r>
                    <m:sSub>
                      <m:sSubPr>
                        <m:ctrlP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e>
                      <m:sub>
                        <m: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𝑭𝒐𝒓𝒄𝒂𝒅𝒐</m:t>
                        </m:r>
                      </m:sub>
                    </m:sSub>
                  </m:oMath>
                </a14:m>
                <a:r>
                  <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onde    </a:t>
                </a:r>
                <a14:m>
                  <m:oMath xmlns:m="http://schemas.openxmlformats.org/officeDocument/2006/math">
                    <m:f>
                      <m:fPr>
                        <m:ctrlP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baseline="-25000"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𝒂𝒄𝒕</m:t>
                        </m:r>
                      </m:num>
                      <m:den>
                        <m: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den>
                    </m:f>
                  </m:oMath>
                </a14:m>
                <a:r>
                  <a:rPr lang="pt-BR" altLang="en-US" sz="2800" b="1" i="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i="1" dirty="0">
                    <a:solidFill>
                      <a:srgbClr val="C00000"/>
                    </a:solidFill>
                    <a:effectLst>
                      <a:outerShdw blurRad="38100" dist="38100" dir="2700000" algn="tl">
                        <a:srgbClr val="000000">
                          <a:alpha val="43137"/>
                        </a:srgbClr>
                      </a:outerShdw>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800" b="1" i="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i="1" dirty="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i="1" baseline="-25000"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Forcado </a:t>
                </a:r>
                <a:r>
                  <a:rPr lang="pt-BR" altLang="en-US" sz="2800" b="1" i="1" dirty="0">
                    <a:solidFill>
                      <a:srgbClr val="C00000"/>
                    </a:solidFill>
                    <a:effectLst>
                      <a:outerShdw blurRad="38100" dist="38100" dir="2700000" algn="tl">
                        <a:srgbClr val="000000">
                          <a:alpha val="43137"/>
                        </a:srgbClr>
                      </a:outerShdw>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800" b="1" i="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f>
                      <m:fPr>
                        <m:ctrlP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baseline="-25000"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𝒂𝒄𝒕</m:t>
                        </m:r>
                      </m:num>
                      <m:den>
                        <m: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oMath>
                </a14:m>
                <a:endParaRPr lang="pt-BR" altLang="en-US" sz="2800" b="1" i="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73" name="CaixaDeTexto 45"/>
              <p:cNvSpPr txBox="1">
                <a:spLocks noRot="1" noChangeAspect="1" noMove="1" noResize="1" noEditPoints="1" noAdjustHandles="1" noChangeArrowheads="1" noChangeShapeType="1" noTextEdit="1"/>
              </p:cNvSpPr>
              <p:nvPr/>
            </p:nvSpPr>
            <p:spPr>
              <a:xfrm>
                <a:off x="2392960" y="4844751"/>
                <a:ext cx="7855585" cy="1489075"/>
              </a:xfrm>
              <a:prstGeom prst="rect">
                <a:avLst/>
              </a:prstGeom>
              <a:blipFill rotWithShape="1">
                <a:blip r:embed="rId3"/>
                <a:stretch>
                  <a:fillRect l="-286" t="-1515" r="-279" b="-1470"/>
                </a:stretch>
              </a:blipFill>
              <a:ln w="44450">
                <a:solidFill>
                  <a:srgbClr val="FFFF00"/>
                </a:solidFill>
              </a:ln>
            </p:spPr>
            <p:txBody>
              <a:bodyPr/>
              <a:lstStyle/>
              <a:p>
                <a:r>
                  <a:rPr lang="pt-BR" altLang="en-US">
                    <a:noFill/>
                  </a:rPr>
                  <a:t> </a:t>
                </a:r>
              </a:p>
            </p:txBody>
          </p:sp>
        </mc:Fallback>
      </mc:AlternateContent>
      <p:sp>
        <p:nvSpPr>
          <p:cNvPr id="7" name="CaixaDeTexto 19"/>
          <p:cNvSpPr txBox="1"/>
          <p:nvPr/>
        </p:nvSpPr>
        <p:spPr>
          <a:xfrm>
            <a:off x="6122977" y="1392474"/>
            <a:ext cx="395605" cy="521970"/>
          </a:xfrm>
          <a:prstGeom prst="rect">
            <a:avLst/>
          </a:prstGeom>
          <a:noFill/>
        </p:spPr>
        <p:txBody>
          <a:bodyPr wrap="square" rtlCol="0">
            <a:spAutoFit/>
          </a:bodyPr>
          <a:lstStyle/>
          <a:p>
            <a:r>
              <a:rPr lang="pt-BR" sz="2800" dirty="0" smtClean="0"/>
              <a:t>I</a:t>
            </a:r>
            <a:r>
              <a:rPr lang="pt-BR" sz="2800" baseline="-25000" dirty="0" smtClean="0"/>
              <a:t>C</a:t>
            </a:r>
            <a:endParaRPr lang="pt-BR" sz="2800" baseline="-25000" dirty="0" smtClean="0"/>
          </a:p>
        </p:txBody>
      </p:sp>
    </p:spTree>
  </p:cSld>
  <p:clrMapOvr>
    <a:masterClrMapping/>
  </p:clrMapOvr>
  <p:timing>
    <p:tnLst>
      <p:par>
        <p:cTn id="1" dur="indefinite" restart="never" nodeType="tmRoot"/>
      </p:par>
    </p:tnLst>
  </p:timing>
</p:sld>
</file>

<file path=ppt/slides/slide7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
          <p:cNvSpPr txBox="1"/>
          <p:nvPr/>
        </p:nvSpPr>
        <p:spPr>
          <a:xfrm>
            <a:off x="3553577" y="379393"/>
            <a:ext cx="5534352"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DeTexto 45"/>
          <p:cNvSpPr txBox="1"/>
          <p:nvPr/>
        </p:nvSpPr>
        <p:spPr>
          <a:xfrm>
            <a:off x="494041" y="964117"/>
            <a:ext cx="11040155" cy="58356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saturado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modelo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 name="Conector Reto 74"/>
          <p:cNvCxnSpPr/>
          <p:nvPr/>
        </p:nvCxnSpPr>
        <p:spPr>
          <a:xfrm>
            <a:off x="3740150" y="403542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flipH="1">
            <a:off x="2791460" y="454215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V="1">
            <a:off x="3743960" y="3113405"/>
            <a:ext cx="0" cy="57594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rot="5400000" flipH="1">
            <a:off x="1707515" y="284480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6" name="Conector de Seta Reta 18"/>
          <p:cNvCxnSpPr/>
          <p:nvPr/>
        </p:nvCxnSpPr>
        <p:spPr>
          <a:xfrm rot="5400000" flipH="1">
            <a:off x="4232910" y="2636520"/>
            <a:ext cx="635" cy="5397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7" name="Conector de Seta Reta 26"/>
          <p:cNvCxnSpPr/>
          <p:nvPr/>
        </p:nvCxnSpPr>
        <p:spPr>
          <a:xfrm flipH="1">
            <a:off x="2987040" y="4598670"/>
            <a:ext cx="635" cy="5397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Conector de Seta Reta 18"/>
          <p:cNvCxnSpPr/>
          <p:nvPr/>
        </p:nvCxnSpPr>
        <p:spPr>
          <a:xfrm rot="16200000" flipH="1">
            <a:off x="1390015" y="2651760"/>
            <a:ext cx="635" cy="5397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9" name="Caixa de Texto 23"/>
          <p:cNvSpPr txBox="1"/>
          <p:nvPr/>
        </p:nvSpPr>
        <p:spPr>
          <a:xfrm>
            <a:off x="3895725" y="234315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3099435" y="464629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977265" y="234950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36" name="Caixa de Texto 23"/>
          <p:cNvSpPr txBox="1"/>
          <p:nvPr/>
        </p:nvSpPr>
        <p:spPr>
          <a:xfrm>
            <a:off x="4022725" y="304292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7" name="Caixa de Texto 23"/>
          <p:cNvSpPr txBox="1"/>
          <p:nvPr/>
        </p:nvSpPr>
        <p:spPr>
          <a:xfrm>
            <a:off x="2374900" y="502348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8" name="Caixa de Texto 23"/>
          <p:cNvSpPr txBox="1"/>
          <p:nvPr/>
        </p:nvSpPr>
        <p:spPr>
          <a:xfrm>
            <a:off x="812165" y="306133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58" name="Conector Reto 57"/>
          <p:cNvCxnSpPr/>
          <p:nvPr/>
        </p:nvCxnSpPr>
        <p:spPr>
          <a:xfrm rot="16200000">
            <a:off x="3991610" y="284734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flipH="1">
            <a:off x="1954530" y="4569460"/>
            <a:ext cx="17805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3486785" y="3682274"/>
            <a:ext cx="54356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3555365" y="3796121"/>
            <a:ext cx="360045"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V="1">
            <a:off x="3735705" y="3791585"/>
            <a:ext cx="0" cy="79184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47" name="Caixa de Texto 23"/>
          <p:cNvSpPr txBox="1"/>
          <p:nvPr/>
        </p:nvSpPr>
        <p:spPr>
          <a:xfrm>
            <a:off x="4030345" y="3665220"/>
            <a:ext cx="118618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0.2V</a:t>
            </a:r>
            <a:endParaRPr lang="pt-BR" altLang="en-US" sz="2800" baseline="-25000" dirty="0">
              <a:latin typeface="Comic Sans MS" panose="030F0702030302020204" pitchFamily="66" charset="0"/>
              <a:cs typeface="Comic Sans MS" panose="030F0702030302020204" pitchFamily="66" charset="0"/>
            </a:endParaRPr>
          </a:p>
        </p:txBody>
      </p:sp>
      <p:sp>
        <p:nvSpPr>
          <p:cNvPr id="49" name="Forma livre 48"/>
          <p:cNvSpPr/>
          <p:nvPr/>
        </p:nvSpPr>
        <p:spPr>
          <a:xfrm flipV="1">
            <a:off x="3915410" y="3312795"/>
            <a:ext cx="222250" cy="874395"/>
          </a:xfrm>
          <a:custGeom>
            <a:avLst/>
            <a:gdLst>
              <a:gd name="connisteX0" fmla="*/ 15240 w 216911"/>
              <a:gd name="connsiteY0" fmla="*/ 0 h 754380"/>
              <a:gd name="connisteX1" fmla="*/ 180975 w 216911"/>
              <a:gd name="connsiteY1" fmla="*/ 165735 h 754380"/>
              <a:gd name="connisteX2" fmla="*/ 196215 w 216911"/>
              <a:gd name="connsiteY2" fmla="*/ 513080 h 754380"/>
              <a:gd name="connisteX3" fmla="*/ 0 w 216911"/>
              <a:gd name="connsiteY3" fmla="*/ 754380 h 754380"/>
            </a:gdLst>
            <a:ahLst/>
            <a:cxnLst>
              <a:cxn ang="0">
                <a:pos x="connisteX0" y="connsiteY0"/>
              </a:cxn>
              <a:cxn ang="0">
                <a:pos x="connisteX1" y="connsiteY1"/>
              </a:cxn>
              <a:cxn ang="0">
                <a:pos x="connisteX2" y="connsiteY2"/>
              </a:cxn>
              <a:cxn ang="0">
                <a:pos x="connisteX3" y="connsiteY3"/>
              </a:cxn>
            </a:cxnLst>
            <a:rect l="l" t="t" r="r" b="b"/>
            <a:pathLst>
              <a:path w="216911" h="754380">
                <a:moveTo>
                  <a:pt x="15240" y="0"/>
                </a:moveTo>
                <a:cubicBezTo>
                  <a:pt x="48260" y="26035"/>
                  <a:pt x="144780" y="62865"/>
                  <a:pt x="180975" y="165735"/>
                </a:cubicBezTo>
                <a:cubicBezTo>
                  <a:pt x="217170" y="268605"/>
                  <a:pt x="232410" y="395605"/>
                  <a:pt x="196215" y="513080"/>
                </a:cubicBezTo>
                <a:cubicBezTo>
                  <a:pt x="160020" y="630555"/>
                  <a:pt x="39370" y="713105"/>
                  <a:pt x="0" y="75438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74"/>
          <p:cNvCxnSpPr/>
          <p:nvPr/>
        </p:nvCxnSpPr>
        <p:spPr>
          <a:xfrm>
            <a:off x="1962785" y="403542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flipV="1">
            <a:off x="1966595" y="3113405"/>
            <a:ext cx="0" cy="57594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a:off x="1709420" y="3696970"/>
            <a:ext cx="54356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a:off x="1786890" y="3808730"/>
            <a:ext cx="360045"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flipV="1">
            <a:off x="1958340" y="3791585"/>
            <a:ext cx="0" cy="79184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56" name="Forma livre 55"/>
          <p:cNvSpPr/>
          <p:nvPr/>
        </p:nvSpPr>
        <p:spPr>
          <a:xfrm flipH="1">
            <a:off x="1564640" y="3333115"/>
            <a:ext cx="222250" cy="874395"/>
          </a:xfrm>
          <a:custGeom>
            <a:avLst/>
            <a:gdLst>
              <a:gd name="connisteX0" fmla="*/ 15240 w 216911"/>
              <a:gd name="connsiteY0" fmla="*/ 0 h 754380"/>
              <a:gd name="connisteX1" fmla="*/ 180975 w 216911"/>
              <a:gd name="connsiteY1" fmla="*/ 165735 h 754380"/>
              <a:gd name="connisteX2" fmla="*/ 196215 w 216911"/>
              <a:gd name="connsiteY2" fmla="*/ 513080 h 754380"/>
              <a:gd name="connisteX3" fmla="*/ 0 w 216911"/>
              <a:gd name="connsiteY3" fmla="*/ 754380 h 754380"/>
            </a:gdLst>
            <a:ahLst/>
            <a:cxnLst>
              <a:cxn ang="0">
                <a:pos x="connisteX0" y="connsiteY0"/>
              </a:cxn>
              <a:cxn ang="0">
                <a:pos x="connisteX1" y="connsiteY1"/>
              </a:cxn>
              <a:cxn ang="0">
                <a:pos x="connisteX2" y="connsiteY2"/>
              </a:cxn>
              <a:cxn ang="0">
                <a:pos x="connisteX3" y="connsiteY3"/>
              </a:cxn>
            </a:cxnLst>
            <a:rect l="l" t="t" r="r" b="b"/>
            <a:pathLst>
              <a:path w="216911" h="754380">
                <a:moveTo>
                  <a:pt x="15240" y="0"/>
                </a:moveTo>
                <a:cubicBezTo>
                  <a:pt x="48260" y="26035"/>
                  <a:pt x="144780" y="62865"/>
                  <a:pt x="180975" y="165735"/>
                </a:cubicBezTo>
                <a:cubicBezTo>
                  <a:pt x="217170" y="268605"/>
                  <a:pt x="232410" y="395605"/>
                  <a:pt x="196215" y="513080"/>
                </a:cubicBezTo>
                <a:cubicBezTo>
                  <a:pt x="160020" y="630555"/>
                  <a:pt x="39370" y="713105"/>
                  <a:pt x="0" y="754380"/>
                </a:cubicBezTo>
              </a:path>
            </a:pathLst>
          </a:custGeom>
          <a:noFill/>
          <a:ln w="22225">
            <a:solidFill>
              <a:srgbClr val="C00000"/>
            </a:solidFill>
            <a:headEnd type="triangle" w="med" len="med"/>
            <a:tailEnd type="non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7" name="Caixa de Texto 23"/>
          <p:cNvSpPr txBox="1"/>
          <p:nvPr/>
        </p:nvSpPr>
        <p:spPr>
          <a:xfrm>
            <a:off x="523240" y="3883660"/>
            <a:ext cx="118618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0.7V</a:t>
            </a:r>
            <a:endParaRPr lang="pt-BR" altLang="en-US" sz="2800" baseline="-25000" dirty="0">
              <a:latin typeface="Comic Sans MS" panose="030F0702030302020204" pitchFamily="66" charset="0"/>
              <a:cs typeface="Comic Sans MS" panose="030F0702030302020204" pitchFamily="66" charset="0"/>
            </a:endParaRPr>
          </a:p>
        </p:txBody>
      </p:sp>
      <p:sp>
        <p:nvSpPr>
          <p:cNvPr id="99" name="Caixa de Texto 23"/>
          <p:cNvSpPr txBox="1"/>
          <p:nvPr/>
        </p:nvSpPr>
        <p:spPr>
          <a:xfrm>
            <a:off x="9854565" y="450977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00" name="Caixa de Texto 23"/>
          <p:cNvSpPr txBox="1"/>
          <p:nvPr/>
        </p:nvSpPr>
        <p:spPr>
          <a:xfrm>
            <a:off x="6953885" y="452374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01" name="Conector Reto 74"/>
          <p:cNvCxnSpPr/>
          <p:nvPr/>
        </p:nvCxnSpPr>
        <p:spPr>
          <a:xfrm flipV="1">
            <a:off x="9775825" y="358902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2" name="Conector Reto 101"/>
          <p:cNvCxnSpPr/>
          <p:nvPr/>
        </p:nvCxnSpPr>
        <p:spPr>
          <a:xfrm flipH="1" flipV="1">
            <a:off x="8827135" y="266509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7" name="Conector Reto 106"/>
          <p:cNvCxnSpPr/>
          <p:nvPr/>
        </p:nvCxnSpPr>
        <p:spPr>
          <a:xfrm rot="16200000" flipV="1">
            <a:off x="7743190" y="423989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8" name="Conector Reto 107"/>
          <p:cNvCxnSpPr/>
          <p:nvPr/>
        </p:nvCxnSpPr>
        <p:spPr>
          <a:xfrm rot="5400000" flipH="1" flipV="1">
            <a:off x="10034905" y="423989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9" name="Conector Reto 108"/>
          <p:cNvCxnSpPr/>
          <p:nvPr/>
        </p:nvCxnSpPr>
        <p:spPr>
          <a:xfrm flipH="1" flipV="1">
            <a:off x="7990205" y="3054985"/>
            <a:ext cx="17805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Conector Reto 116"/>
          <p:cNvCxnSpPr/>
          <p:nvPr/>
        </p:nvCxnSpPr>
        <p:spPr>
          <a:xfrm flipV="1">
            <a:off x="9773285" y="3063240"/>
            <a:ext cx="0" cy="57594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118" name="Conector Reto 117"/>
          <p:cNvCxnSpPr/>
          <p:nvPr/>
        </p:nvCxnSpPr>
        <p:spPr>
          <a:xfrm>
            <a:off x="9516110" y="3661410"/>
            <a:ext cx="54356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Conector Reto 118"/>
          <p:cNvCxnSpPr/>
          <p:nvPr/>
        </p:nvCxnSpPr>
        <p:spPr>
          <a:xfrm>
            <a:off x="9584690" y="3744595"/>
            <a:ext cx="360045"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Conector Reto 119"/>
          <p:cNvCxnSpPr/>
          <p:nvPr/>
        </p:nvCxnSpPr>
        <p:spPr>
          <a:xfrm flipV="1">
            <a:off x="9775825" y="3731895"/>
            <a:ext cx="0" cy="79184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121" name="Caixa de Texto 23"/>
          <p:cNvSpPr txBox="1"/>
          <p:nvPr/>
        </p:nvSpPr>
        <p:spPr>
          <a:xfrm>
            <a:off x="10059670" y="3437890"/>
            <a:ext cx="118618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0.2V</a:t>
            </a:r>
            <a:endParaRPr lang="pt-BR" altLang="en-US" sz="2800" baseline="-25000" dirty="0">
              <a:latin typeface="Comic Sans MS" panose="030F0702030302020204" pitchFamily="66" charset="0"/>
              <a:cs typeface="Comic Sans MS" panose="030F0702030302020204" pitchFamily="66" charset="0"/>
            </a:endParaRPr>
          </a:p>
        </p:txBody>
      </p:sp>
      <p:sp>
        <p:nvSpPr>
          <p:cNvPr id="122" name="Forma livre 121"/>
          <p:cNvSpPr/>
          <p:nvPr/>
        </p:nvSpPr>
        <p:spPr>
          <a:xfrm flipV="1">
            <a:off x="9954260" y="3307715"/>
            <a:ext cx="222250" cy="874395"/>
          </a:xfrm>
          <a:custGeom>
            <a:avLst/>
            <a:gdLst>
              <a:gd name="connisteX0" fmla="*/ 15240 w 216911"/>
              <a:gd name="connsiteY0" fmla="*/ 0 h 754380"/>
              <a:gd name="connisteX1" fmla="*/ 180975 w 216911"/>
              <a:gd name="connsiteY1" fmla="*/ 165735 h 754380"/>
              <a:gd name="connisteX2" fmla="*/ 196215 w 216911"/>
              <a:gd name="connsiteY2" fmla="*/ 513080 h 754380"/>
              <a:gd name="connisteX3" fmla="*/ 0 w 216911"/>
              <a:gd name="connsiteY3" fmla="*/ 754380 h 754380"/>
            </a:gdLst>
            <a:ahLst/>
            <a:cxnLst>
              <a:cxn ang="0">
                <a:pos x="connisteX0" y="connsiteY0"/>
              </a:cxn>
              <a:cxn ang="0">
                <a:pos x="connisteX1" y="connsiteY1"/>
              </a:cxn>
              <a:cxn ang="0">
                <a:pos x="connisteX2" y="connsiteY2"/>
              </a:cxn>
              <a:cxn ang="0">
                <a:pos x="connisteX3" y="connsiteY3"/>
              </a:cxn>
            </a:cxnLst>
            <a:rect l="l" t="t" r="r" b="b"/>
            <a:pathLst>
              <a:path w="216911" h="754380">
                <a:moveTo>
                  <a:pt x="15240" y="0"/>
                </a:moveTo>
                <a:cubicBezTo>
                  <a:pt x="48260" y="26035"/>
                  <a:pt x="144780" y="62865"/>
                  <a:pt x="180975" y="165735"/>
                </a:cubicBezTo>
                <a:cubicBezTo>
                  <a:pt x="217170" y="268605"/>
                  <a:pt x="232410" y="395605"/>
                  <a:pt x="196215" y="513080"/>
                </a:cubicBezTo>
                <a:cubicBezTo>
                  <a:pt x="160020" y="630555"/>
                  <a:pt x="39370" y="713105"/>
                  <a:pt x="0" y="75438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23" name="Conector Reto 74"/>
          <p:cNvCxnSpPr/>
          <p:nvPr/>
        </p:nvCxnSpPr>
        <p:spPr>
          <a:xfrm flipV="1">
            <a:off x="8013065" y="358902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4" name="Conector Reto 123"/>
          <p:cNvCxnSpPr/>
          <p:nvPr/>
        </p:nvCxnSpPr>
        <p:spPr>
          <a:xfrm flipV="1">
            <a:off x="8010525" y="3063240"/>
            <a:ext cx="0" cy="57594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125" name="Conector Reto 124"/>
          <p:cNvCxnSpPr/>
          <p:nvPr/>
        </p:nvCxnSpPr>
        <p:spPr>
          <a:xfrm>
            <a:off x="7821930" y="3744595"/>
            <a:ext cx="360045"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Conector Reto 125"/>
          <p:cNvCxnSpPr/>
          <p:nvPr/>
        </p:nvCxnSpPr>
        <p:spPr>
          <a:xfrm flipV="1">
            <a:off x="8013065" y="3731895"/>
            <a:ext cx="0" cy="79184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128" name="Conector Reto 127"/>
          <p:cNvCxnSpPr/>
          <p:nvPr/>
        </p:nvCxnSpPr>
        <p:spPr>
          <a:xfrm>
            <a:off x="7741285" y="3639185"/>
            <a:ext cx="54356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Forma livre 128"/>
          <p:cNvSpPr/>
          <p:nvPr/>
        </p:nvSpPr>
        <p:spPr>
          <a:xfrm flipH="1">
            <a:off x="7632065" y="3224530"/>
            <a:ext cx="222250" cy="874395"/>
          </a:xfrm>
          <a:custGeom>
            <a:avLst/>
            <a:gdLst>
              <a:gd name="connisteX0" fmla="*/ 15240 w 216911"/>
              <a:gd name="connsiteY0" fmla="*/ 0 h 754380"/>
              <a:gd name="connisteX1" fmla="*/ 180975 w 216911"/>
              <a:gd name="connsiteY1" fmla="*/ 165735 h 754380"/>
              <a:gd name="connisteX2" fmla="*/ 196215 w 216911"/>
              <a:gd name="connsiteY2" fmla="*/ 513080 h 754380"/>
              <a:gd name="connisteX3" fmla="*/ 0 w 216911"/>
              <a:gd name="connsiteY3" fmla="*/ 754380 h 754380"/>
            </a:gdLst>
            <a:ahLst/>
            <a:cxnLst>
              <a:cxn ang="0">
                <a:pos x="connisteX0" y="connsiteY0"/>
              </a:cxn>
              <a:cxn ang="0">
                <a:pos x="connisteX1" y="connsiteY1"/>
              </a:cxn>
              <a:cxn ang="0">
                <a:pos x="connisteX2" y="connsiteY2"/>
              </a:cxn>
              <a:cxn ang="0">
                <a:pos x="connisteX3" y="connsiteY3"/>
              </a:cxn>
            </a:cxnLst>
            <a:rect l="l" t="t" r="r" b="b"/>
            <a:pathLst>
              <a:path w="216911" h="754380">
                <a:moveTo>
                  <a:pt x="15240" y="0"/>
                </a:moveTo>
                <a:cubicBezTo>
                  <a:pt x="48260" y="26035"/>
                  <a:pt x="144780" y="62865"/>
                  <a:pt x="180975" y="165735"/>
                </a:cubicBezTo>
                <a:cubicBezTo>
                  <a:pt x="217170" y="268605"/>
                  <a:pt x="232410" y="395605"/>
                  <a:pt x="196215" y="513080"/>
                </a:cubicBezTo>
                <a:cubicBezTo>
                  <a:pt x="160020" y="630555"/>
                  <a:pt x="39370" y="713105"/>
                  <a:pt x="0" y="754380"/>
                </a:cubicBezTo>
              </a:path>
            </a:pathLst>
          </a:custGeom>
          <a:noFill/>
          <a:ln w="22225">
            <a:solidFill>
              <a:srgbClr val="C00000"/>
            </a:solidFill>
            <a:headEnd type="triangle" w="med" len="med"/>
            <a:tailEnd type="non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0" name="Caixa de Texto 23"/>
          <p:cNvSpPr txBox="1"/>
          <p:nvPr/>
        </p:nvSpPr>
        <p:spPr>
          <a:xfrm>
            <a:off x="6555105" y="3437890"/>
            <a:ext cx="118618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0.7V</a:t>
            </a:r>
            <a:endParaRPr lang="pt-BR" altLang="en-US" sz="2800" baseline="-25000" dirty="0">
              <a:latin typeface="Comic Sans MS" panose="030F0702030302020204" pitchFamily="66" charset="0"/>
              <a:cs typeface="Comic Sans MS" panose="030F0702030302020204" pitchFamily="66" charset="0"/>
            </a:endParaRPr>
          </a:p>
        </p:txBody>
      </p:sp>
      <p:sp>
        <p:nvSpPr>
          <p:cNvPr id="131" name="Caixa de Texto 23"/>
          <p:cNvSpPr txBox="1"/>
          <p:nvPr/>
        </p:nvSpPr>
        <p:spPr>
          <a:xfrm>
            <a:off x="8420100" y="214185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32" name="CaixaDeTexto 6"/>
          <p:cNvSpPr txBox="1"/>
          <p:nvPr/>
        </p:nvSpPr>
        <p:spPr>
          <a:xfrm>
            <a:off x="2110834" y="5682735"/>
            <a:ext cx="1376294" cy="583565"/>
          </a:xfrm>
          <a:prstGeom prst="rect">
            <a:avLst/>
          </a:prstGeom>
          <a:noFill/>
        </p:spPr>
        <p:txBody>
          <a:bodyPr wrap="square" rtlCol="0">
            <a:spAutoFit/>
          </a:bodyPr>
          <a:lstStyle/>
          <a:p>
            <a:pPr algn="ctr"/>
            <a:r>
              <a:rPr lang="pt-BR" sz="3200" b="1" dirty="0">
                <a:solidFill>
                  <a:srgbClr val="C00000"/>
                </a:solidFill>
              </a:rPr>
              <a:t>NPN</a:t>
            </a:r>
            <a:endParaRPr lang="pt-BR" sz="3200" b="1" dirty="0">
              <a:solidFill>
                <a:srgbClr val="C00000"/>
              </a:solidFill>
            </a:endParaRPr>
          </a:p>
        </p:txBody>
      </p:sp>
      <p:sp>
        <p:nvSpPr>
          <p:cNvPr id="133" name="CaixaDeTexto 6"/>
          <p:cNvSpPr txBox="1"/>
          <p:nvPr/>
        </p:nvSpPr>
        <p:spPr>
          <a:xfrm>
            <a:off x="8284939" y="5682735"/>
            <a:ext cx="1376294" cy="583565"/>
          </a:xfrm>
          <a:prstGeom prst="rect">
            <a:avLst/>
          </a:prstGeom>
          <a:noFill/>
        </p:spPr>
        <p:txBody>
          <a:bodyPr wrap="square" rtlCol="0">
            <a:spAutoFit/>
          </a:bodyPr>
          <a:lstStyle/>
          <a:p>
            <a:pPr algn="ctr"/>
            <a:r>
              <a:rPr lang="pt-BR" sz="3200" b="1" dirty="0">
                <a:solidFill>
                  <a:srgbClr val="C00000"/>
                </a:solidFill>
              </a:rPr>
              <a:t>PNP</a:t>
            </a:r>
            <a:endParaRPr lang="pt-BR" sz="3200" b="1" dirty="0">
              <a:solidFill>
                <a:srgbClr val="C00000"/>
              </a:solidFill>
            </a:endParaRPr>
          </a:p>
        </p:txBody>
      </p:sp>
    </p:spTree>
  </p:cSld>
  <p:clrMapOvr>
    <a:masterClrMapping/>
  </p:clrMapOvr>
  <p:timing>
    <p:tnLst>
      <p:par>
        <p:cTn id="1" dur="indefinite" restart="never" nodeType="tmRoot"/>
      </p:par>
    </p:tnLst>
  </p:timing>
</p:sld>
</file>

<file path=ppt/slides/slide7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5797"/>
            <a:ext cx="11040155" cy="107632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Exercício</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verificar se o transistor está saturado (</a:t>
            </a:r>
            <a:r>
              <a:rPr lang="pt-BR" altLang="en-US" sz="32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Forcado</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50, V</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0.7V)</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2237019" y="3371493"/>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8" name="Caixa de Texto 23"/>
          <p:cNvSpPr txBox="1"/>
          <p:nvPr/>
        </p:nvSpPr>
        <p:spPr>
          <a:xfrm>
            <a:off x="1899285" y="2809240"/>
            <a:ext cx="102933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4.7K</a:t>
            </a:r>
            <a:endParaRPr lang="pt-BR" altLang="en-US" sz="28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1606619" y="605072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527785" y="382659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1131203" y="300735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9" name="Conector Reto 49"/>
          <p:cNvCxnSpPr/>
          <p:nvPr/>
        </p:nvCxnSpPr>
        <p:spPr>
          <a:xfrm>
            <a:off x="1787625" y="3777097"/>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Caixa de Texto 23"/>
          <p:cNvSpPr txBox="1"/>
          <p:nvPr/>
        </p:nvSpPr>
        <p:spPr>
          <a:xfrm>
            <a:off x="1735555" y="396188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1508039" y="2049423"/>
            <a:ext cx="164592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 </a:t>
            </a:r>
            <a:r>
              <a:rPr lang="pt-BR" sz="2400" i="1" dirty="0" smtClean="0">
                <a:latin typeface="Century Schoolbook" panose="02040604050505020304" pitchFamily="18" charset="0"/>
                <a:ea typeface="Cambria Math" panose="02040503050406030204" pitchFamily="18" charset="0"/>
              </a:rPr>
              <a:t> = 10V</a:t>
            </a:r>
            <a:endParaRPr lang="pt-BR" sz="2400" i="1" dirty="0" smtClean="0">
              <a:latin typeface="Century Schoolbook" panose="02040604050505020304" pitchFamily="18" charset="0"/>
              <a:ea typeface="Cambria Math" panose="02040503050406030204" pitchFamily="18" charset="0"/>
            </a:endParaRPr>
          </a:p>
        </p:txBody>
      </p:sp>
      <p:cxnSp>
        <p:nvCxnSpPr>
          <p:cNvPr id="12" name="Conector Reto 74"/>
          <p:cNvCxnSpPr/>
          <p:nvPr/>
        </p:nvCxnSpPr>
        <p:spPr>
          <a:xfrm>
            <a:off x="1812845" y="600160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V="1">
            <a:off x="1783751" y="5079087"/>
            <a:ext cx="0" cy="97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114" name="Conector Reto 113"/>
          <p:cNvCxnSpPr/>
          <p:nvPr/>
        </p:nvCxnSpPr>
        <p:spPr>
          <a:xfrm rot="5400000">
            <a:off x="738910" y="3933501"/>
            <a:ext cx="612000" cy="0"/>
          </a:xfrm>
          <a:prstGeom prst="line">
            <a:avLst/>
          </a:prstGeom>
          <a:ln w="25400">
            <a:solidFill>
              <a:schemeClr val="tx1"/>
            </a:solidFill>
            <a:headEnd type="arrow" w="lg" len="lg"/>
          </a:ln>
        </p:spPr>
        <p:style>
          <a:lnRef idx="1">
            <a:schemeClr val="accent1"/>
          </a:lnRef>
          <a:fillRef idx="0">
            <a:schemeClr val="accent1"/>
          </a:fillRef>
          <a:effectRef idx="0">
            <a:schemeClr val="accent1"/>
          </a:effectRef>
          <a:fontRef idx="minor">
            <a:schemeClr val="tx1"/>
          </a:fontRef>
        </p:style>
      </p:cxnSp>
      <p:sp>
        <p:nvSpPr>
          <p:cNvPr id="93" name="Retângulo 92"/>
          <p:cNvSpPr/>
          <p:nvPr/>
        </p:nvSpPr>
        <p:spPr>
          <a:xfrm rot="5400000" flipH="1">
            <a:off x="1544955" y="529526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94" name="CaixaDeTexto 47"/>
          <p:cNvSpPr txBox="1"/>
          <p:nvPr/>
        </p:nvSpPr>
        <p:spPr>
          <a:xfrm>
            <a:off x="803189" y="3167658"/>
            <a:ext cx="567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6V</a:t>
            </a:r>
            <a:endParaRPr lang="pt-BR" sz="2400" i="1" dirty="0" smtClean="0">
              <a:latin typeface="Century Schoolbook" panose="02040604050505020304" pitchFamily="18" charset="0"/>
              <a:ea typeface="Cambria Math" panose="02040503050406030204" pitchFamily="18" charset="0"/>
            </a:endParaRPr>
          </a:p>
        </p:txBody>
      </p:sp>
      <p:sp>
        <p:nvSpPr>
          <p:cNvPr id="95" name="CaixaDeTexto 45"/>
          <p:cNvSpPr txBox="1"/>
          <p:nvPr/>
        </p:nvSpPr>
        <p:spPr>
          <a:xfrm>
            <a:off x="5265420" y="1679575"/>
            <a:ext cx="5646420" cy="1691640"/>
          </a:xfrm>
          <a:prstGeom prst="rect">
            <a:avLst/>
          </a:prstGeom>
          <a:noFill/>
        </p:spPr>
        <p:txBody>
          <a:bodyPr wrap="square" rtlCol="0">
            <a:spAutoFit/>
          </a:bodyPr>
          <a:lstStyle/>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calcular I</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calcular maximo valor de I</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verificar valor de </a:t>
            </a:r>
            <a:r>
              <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endPar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endParaRPr>
          </a:p>
        </p:txBody>
      </p:sp>
      <p:sp>
        <p:nvSpPr>
          <p:cNvPr id="96" name="Caixa de Texto 23"/>
          <p:cNvSpPr txBox="1"/>
          <p:nvPr/>
        </p:nvSpPr>
        <p:spPr>
          <a:xfrm>
            <a:off x="1885950" y="5174615"/>
            <a:ext cx="102933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3.3K</a:t>
            </a:r>
            <a:endParaRPr lang="pt-BR" altLang="en-US" sz="28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97" name="Caixa de Texto 96"/>
              <p:cNvSpPr txBox="1"/>
              <p:nvPr/>
            </p:nvSpPr>
            <p:spPr>
              <a:xfrm>
                <a:off x="5035550" y="3778885"/>
                <a:ext cx="4490085" cy="89344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7" name="Caixa de Texto 96"/>
              <p:cNvSpPr txBox="1">
                <a:spLocks noRot="1" noChangeAspect="1" noMove="1" noResize="1" noEditPoints="1" noAdjustHandles="1" noChangeArrowheads="1" noChangeShapeType="1" noTextEdit="1"/>
              </p:cNvSpPr>
              <p:nvPr/>
            </p:nvSpPr>
            <p:spPr>
              <a:xfrm>
                <a:off x="5035550" y="3778885"/>
                <a:ext cx="4490085" cy="893445"/>
              </a:xfrm>
              <a:prstGeom prst="rect">
                <a:avLst/>
              </a:prstGeom>
              <a:blipFill rotWithShape="1">
                <a:blip r:embed="rId1"/>
                <a:stretch>
                  <a:fillRect/>
                </a:stretch>
              </a:blipFill>
            </p:spPr>
            <p:txBody>
              <a:bodyPr/>
              <a:lstStyle/>
              <a:p>
                <a:r>
                  <a:rPr lang="pt-BR" altLang="en-US">
                    <a:noFill/>
                  </a:rPr>
                  <a:t> </a:t>
                </a:r>
              </a:p>
            </p:txBody>
          </p:sp>
        </mc:Fallback>
      </mc:AlternateContent>
      <p:sp>
        <p:nvSpPr>
          <p:cNvPr id="98" name="Forma livre 97"/>
          <p:cNvSpPr/>
          <p:nvPr/>
        </p:nvSpPr>
        <p:spPr>
          <a:xfrm>
            <a:off x="1238885" y="4318635"/>
            <a:ext cx="412115" cy="544195"/>
          </a:xfrm>
          <a:custGeom>
            <a:avLst/>
            <a:gdLst>
              <a:gd name="connisteX0" fmla="*/ 412204 w 412204"/>
              <a:gd name="connsiteY0" fmla="*/ 544195 h 544195"/>
              <a:gd name="connisteX1" fmla="*/ 58509 w 412204"/>
              <a:gd name="connsiteY1" fmla="*/ 435610 h 544195"/>
              <a:gd name="connisteX2" fmla="*/ 17869 w 412204"/>
              <a:gd name="connsiteY2" fmla="*/ 122555 h 544195"/>
              <a:gd name="connisteX3" fmla="*/ 167729 w 412204"/>
              <a:gd name="connsiteY3" fmla="*/ 0 h 544195"/>
            </a:gdLst>
            <a:ahLst/>
            <a:cxnLst>
              <a:cxn ang="0">
                <a:pos x="connisteX0" y="connsiteY0"/>
              </a:cxn>
              <a:cxn ang="0">
                <a:pos x="connisteX1" y="connsiteY1"/>
              </a:cxn>
              <a:cxn ang="0">
                <a:pos x="connisteX2" y="connsiteY2"/>
              </a:cxn>
              <a:cxn ang="0">
                <a:pos x="connisteX3" y="connsiteY3"/>
              </a:cxn>
            </a:cxnLst>
            <a:rect l="l" t="t" r="r" b="b"/>
            <a:pathLst>
              <a:path w="412204" h="544195">
                <a:moveTo>
                  <a:pt x="412204" y="544195"/>
                </a:moveTo>
                <a:cubicBezTo>
                  <a:pt x="342354" y="528955"/>
                  <a:pt x="137249" y="520065"/>
                  <a:pt x="58509" y="435610"/>
                </a:cubicBezTo>
                <a:cubicBezTo>
                  <a:pt x="-20231" y="351155"/>
                  <a:pt x="-3721" y="209550"/>
                  <a:pt x="17869" y="122555"/>
                </a:cubicBezTo>
                <a:cubicBezTo>
                  <a:pt x="39459" y="35560"/>
                  <a:pt x="137249" y="18415"/>
                  <a:pt x="167729" y="0"/>
                </a:cubicBezTo>
              </a:path>
            </a:pathLst>
          </a:custGeom>
          <a:noFill/>
          <a:ln w="22225">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3" name="CaixaDeTexto 47"/>
          <p:cNvSpPr txBox="1"/>
          <p:nvPr/>
        </p:nvSpPr>
        <p:spPr>
          <a:xfrm>
            <a:off x="535854" y="4608473"/>
            <a:ext cx="821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0.7V</a:t>
            </a:r>
            <a:endParaRPr lang="pt-BR" sz="2400" i="1"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104" name="Caixa de Texto 103"/>
              <p:cNvSpPr txBox="1"/>
              <p:nvPr/>
            </p:nvSpPr>
            <p:spPr>
              <a:xfrm>
                <a:off x="3763645" y="4862830"/>
                <a:ext cx="7033895" cy="1208405"/>
              </a:xfrm>
              <a:prstGeom prst="rect">
                <a:avLst/>
              </a:prstGeom>
              <a:noFill/>
            </p:spPr>
            <p:txBody>
              <a:bodyPr wrap="square" rtlCol="0" anchor="t">
                <a:spAutoFit/>
              </a:bodyPr>
              <a:lstStyle/>
              <a:p>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considerando V</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𝑪𝒎𝒂𝒙</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4" name="Caixa de Texto 103"/>
              <p:cNvSpPr txBox="1">
                <a:spLocks noRot="1" noChangeAspect="1" noMove="1" noResize="1" noEditPoints="1" noAdjustHandles="1" noChangeArrowheads="1" noChangeShapeType="1" noTextEdit="1"/>
              </p:cNvSpPr>
              <p:nvPr/>
            </p:nvSpPr>
            <p:spPr>
              <a:xfrm>
                <a:off x="3763645" y="4862830"/>
                <a:ext cx="7033895" cy="1208405"/>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5797"/>
            <a:ext cx="11040155" cy="58356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Exercício</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32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Forcado</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50, V</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0.7V)</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2237019" y="3371493"/>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8" name="Caixa de Texto 23"/>
          <p:cNvSpPr txBox="1"/>
          <p:nvPr/>
        </p:nvSpPr>
        <p:spPr>
          <a:xfrm>
            <a:off x="1899285" y="2809240"/>
            <a:ext cx="102933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4.7K</a:t>
            </a:r>
            <a:endParaRPr lang="pt-BR" altLang="en-US" sz="28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1606619" y="605072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527785" y="382659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1131203" y="300735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9" name="Conector Reto 49"/>
          <p:cNvCxnSpPr/>
          <p:nvPr/>
        </p:nvCxnSpPr>
        <p:spPr>
          <a:xfrm>
            <a:off x="1787625" y="3777097"/>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Caixa de Texto 23"/>
          <p:cNvSpPr txBox="1"/>
          <p:nvPr/>
        </p:nvSpPr>
        <p:spPr>
          <a:xfrm>
            <a:off x="1735555" y="396188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1508039" y="2049423"/>
            <a:ext cx="164592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 </a:t>
            </a:r>
            <a:r>
              <a:rPr lang="pt-BR" sz="2400" i="1" dirty="0" smtClean="0">
                <a:latin typeface="Century Schoolbook" panose="02040604050505020304" pitchFamily="18" charset="0"/>
                <a:ea typeface="Cambria Math" panose="02040503050406030204" pitchFamily="18" charset="0"/>
              </a:rPr>
              <a:t> = 10V</a:t>
            </a:r>
            <a:endParaRPr lang="pt-BR" sz="2400" i="1" dirty="0" smtClean="0">
              <a:latin typeface="Century Schoolbook" panose="02040604050505020304" pitchFamily="18" charset="0"/>
              <a:ea typeface="Cambria Math" panose="02040503050406030204" pitchFamily="18" charset="0"/>
            </a:endParaRPr>
          </a:p>
        </p:txBody>
      </p:sp>
      <p:cxnSp>
        <p:nvCxnSpPr>
          <p:cNvPr id="12" name="Conector Reto 74"/>
          <p:cNvCxnSpPr/>
          <p:nvPr/>
        </p:nvCxnSpPr>
        <p:spPr>
          <a:xfrm>
            <a:off x="1812845" y="600160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V="1">
            <a:off x="1787561" y="5079087"/>
            <a:ext cx="0" cy="97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114" name="Conector Reto 113"/>
          <p:cNvCxnSpPr/>
          <p:nvPr/>
        </p:nvCxnSpPr>
        <p:spPr>
          <a:xfrm rot="5400000">
            <a:off x="738910" y="3933501"/>
            <a:ext cx="612000" cy="0"/>
          </a:xfrm>
          <a:prstGeom prst="line">
            <a:avLst/>
          </a:prstGeom>
          <a:ln w="25400">
            <a:solidFill>
              <a:schemeClr val="tx1"/>
            </a:solidFill>
            <a:headEnd type="arrow" w="lg" len="lg"/>
          </a:ln>
        </p:spPr>
        <p:style>
          <a:lnRef idx="1">
            <a:schemeClr val="accent1"/>
          </a:lnRef>
          <a:fillRef idx="0">
            <a:schemeClr val="accent1"/>
          </a:fillRef>
          <a:effectRef idx="0">
            <a:schemeClr val="accent1"/>
          </a:effectRef>
          <a:fontRef idx="minor">
            <a:schemeClr val="tx1"/>
          </a:fontRef>
        </p:style>
      </p:cxnSp>
      <p:sp>
        <p:nvSpPr>
          <p:cNvPr id="93" name="Retângulo 92"/>
          <p:cNvSpPr/>
          <p:nvPr/>
        </p:nvSpPr>
        <p:spPr>
          <a:xfrm rot="5400000" flipH="1">
            <a:off x="1544955" y="529526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94" name="CaixaDeTexto 47"/>
          <p:cNvSpPr txBox="1"/>
          <p:nvPr/>
        </p:nvSpPr>
        <p:spPr>
          <a:xfrm>
            <a:off x="803189" y="3167658"/>
            <a:ext cx="567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6V</a:t>
            </a:r>
            <a:endParaRPr lang="pt-BR" sz="2400" i="1" dirty="0" smtClean="0">
              <a:latin typeface="Century Schoolbook" panose="02040604050505020304" pitchFamily="18" charset="0"/>
              <a:ea typeface="Cambria Math" panose="02040503050406030204" pitchFamily="18" charset="0"/>
            </a:endParaRPr>
          </a:p>
        </p:txBody>
      </p:sp>
      <p:sp>
        <p:nvSpPr>
          <p:cNvPr id="96" name="Caixa de Texto 23"/>
          <p:cNvSpPr txBox="1"/>
          <p:nvPr/>
        </p:nvSpPr>
        <p:spPr>
          <a:xfrm>
            <a:off x="1885950" y="5174615"/>
            <a:ext cx="102933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3.3K</a:t>
            </a:r>
            <a:endParaRPr lang="pt-BR" altLang="en-US" sz="28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97" name="Caixa de Texto 96"/>
              <p:cNvSpPr txBox="1"/>
              <p:nvPr/>
            </p:nvSpPr>
            <p:spPr>
              <a:xfrm>
                <a:off x="3235960" y="1812925"/>
                <a:ext cx="8646160" cy="4603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m:t>
                      </m:r>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𝑪𝒎𝒂𝒙</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7" name="Caixa de Texto 96"/>
              <p:cNvSpPr txBox="1">
                <a:spLocks noRot="1" noChangeAspect="1" noMove="1" noResize="1" noEditPoints="1" noAdjustHandles="1" noChangeArrowheads="1" noChangeShapeType="1" noTextEdit="1"/>
              </p:cNvSpPr>
              <p:nvPr/>
            </p:nvSpPr>
            <p:spPr>
              <a:xfrm>
                <a:off x="3235960" y="1812925"/>
                <a:ext cx="8646160" cy="460375"/>
              </a:xfrm>
              <a:prstGeom prst="rect">
                <a:avLst/>
              </a:prstGeom>
              <a:blipFill rotWithShape="1">
                <a:blip r:embed="rId1"/>
                <a:stretch>
                  <a:fillRect/>
                </a:stretch>
              </a:blipFill>
            </p:spPr>
            <p:txBody>
              <a:bodyPr/>
              <a:lstStyle/>
              <a:p>
                <a:r>
                  <a:rPr lang="pt-BR" altLang="en-US">
                    <a:noFill/>
                  </a:rPr>
                  <a:t> </a:t>
                </a:r>
              </a:p>
            </p:txBody>
          </p:sp>
        </mc:Fallback>
      </mc:AlternateContent>
      <p:sp>
        <p:nvSpPr>
          <p:cNvPr id="98" name="Forma livre 97"/>
          <p:cNvSpPr/>
          <p:nvPr/>
        </p:nvSpPr>
        <p:spPr>
          <a:xfrm>
            <a:off x="1238885" y="4318635"/>
            <a:ext cx="412115" cy="544195"/>
          </a:xfrm>
          <a:custGeom>
            <a:avLst/>
            <a:gdLst>
              <a:gd name="connisteX0" fmla="*/ 412204 w 412204"/>
              <a:gd name="connsiteY0" fmla="*/ 544195 h 544195"/>
              <a:gd name="connisteX1" fmla="*/ 58509 w 412204"/>
              <a:gd name="connsiteY1" fmla="*/ 435610 h 544195"/>
              <a:gd name="connisteX2" fmla="*/ 17869 w 412204"/>
              <a:gd name="connsiteY2" fmla="*/ 122555 h 544195"/>
              <a:gd name="connisteX3" fmla="*/ 167729 w 412204"/>
              <a:gd name="connsiteY3" fmla="*/ 0 h 544195"/>
            </a:gdLst>
            <a:ahLst/>
            <a:cxnLst>
              <a:cxn ang="0">
                <a:pos x="connisteX0" y="connsiteY0"/>
              </a:cxn>
              <a:cxn ang="0">
                <a:pos x="connisteX1" y="connsiteY1"/>
              </a:cxn>
              <a:cxn ang="0">
                <a:pos x="connisteX2" y="connsiteY2"/>
              </a:cxn>
              <a:cxn ang="0">
                <a:pos x="connisteX3" y="connsiteY3"/>
              </a:cxn>
            </a:cxnLst>
            <a:rect l="l" t="t" r="r" b="b"/>
            <a:pathLst>
              <a:path w="412204" h="544195">
                <a:moveTo>
                  <a:pt x="412204" y="544195"/>
                </a:moveTo>
                <a:cubicBezTo>
                  <a:pt x="342354" y="528955"/>
                  <a:pt x="137249" y="520065"/>
                  <a:pt x="58509" y="435610"/>
                </a:cubicBezTo>
                <a:cubicBezTo>
                  <a:pt x="-20231" y="351155"/>
                  <a:pt x="-3721" y="209550"/>
                  <a:pt x="17869" y="122555"/>
                </a:cubicBezTo>
                <a:cubicBezTo>
                  <a:pt x="39459" y="35560"/>
                  <a:pt x="137249" y="18415"/>
                  <a:pt x="167729" y="0"/>
                </a:cubicBezTo>
              </a:path>
            </a:pathLst>
          </a:custGeom>
          <a:noFill/>
          <a:ln w="22225">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3" name="CaixaDeTexto 47"/>
          <p:cNvSpPr txBox="1"/>
          <p:nvPr/>
        </p:nvSpPr>
        <p:spPr>
          <a:xfrm>
            <a:off x="435880" y="4534416"/>
            <a:ext cx="821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0.7V</a:t>
            </a:r>
            <a:endParaRPr lang="pt-BR" sz="2400" i="1"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104" name="Caixa de Texto 103"/>
              <p:cNvSpPr txBox="1"/>
              <p:nvPr/>
            </p:nvSpPr>
            <p:spPr>
              <a:xfrm>
                <a:off x="4041775" y="3227070"/>
                <a:ext cx="7033895" cy="835660"/>
              </a:xfrm>
              <a:prstGeom prst="rect">
                <a:avLst/>
              </a:prstGeom>
              <a:noFill/>
            </p:spPr>
            <p:txBody>
              <a:bodyPr wrap="square" rtlCol="0" anchor="t">
                <a:spAutoFit/>
              </a:bodyPr>
              <a:lstStyle/>
              <a:p>
                <a:pPr algn="ct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r>
                      <m:rPr>
                        <m:sty m:val="p"/>
                      </m:rPr>
                      <a:rPr lang="en-US" altLang="pt-BR"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β</m:t>
                    </m:r>
                    <m:r>
                      <a:rPr lang="en-US" altLang="pt-BR"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num>
                      <m:den>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m:t>
                    </m:r>
                    <m:f>
                      <m:f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𝐶𝑚𝑎𝑥</m:t>
                            </m:r>
                          </m:sub>
                        </m:sSub>
                      </m:num>
                      <m:den>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m:t>
                            </m:r>
                          </m:sub>
                        </m:sSub>
                      </m:den>
                    </m:f>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m:t>
                    </m:r>
                    <m:f>
                      <m:f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𝐶𝑚𝑎𝑥</m:t>
                            </m:r>
                          </m:sub>
                        </m:sSub>
                      </m:num>
                      <m:den>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𝐵𝑚𝑖𝑛</m:t>
                            </m:r>
                          </m:sub>
                        </m:sSub>
                      </m:den>
                    </m:f>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num>
                      <m:den>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6</m:t>
                        </m:r>
                      </m:den>
                    </m:f>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66</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50</m:t>
                    </m:r>
                  </m:oMath>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4" name="Caixa de Texto 103"/>
              <p:cNvSpPr txBox="1">
                <a:spLocks noRot="1" noChangeAspect="1" noMove="1" noResize="1" noEditPoints="1" noAdjustHandles="1" noChangeArrowheads="1" noChangeShapeType="1" noTextEdit="1"/>
              </p:cNvSpPr>
              <p:nvPr/>
            </p:nvSpPr>
            <p:spPr>
              <a:xfrm>
                <a:off x="4041775" y="3227070"/>
                <a:ext cx="7033895" cy="83566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5120640" y="2509520"/>
                <a:ext cx="4877435"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𝑩𝒎𝒊𝒏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5120640" y="2509520"/>
                <a:ext cx="4877435" cy="521970"/>
              </a:xfrm>
              <a:prstGeom prst="rect">
                <a:avLst/>
              </a:prstGeom>
              <a:blipFill rotWithShape="1">
                <a:blip r:embed="rId3"/>
                <a:stretch>
                  <a:fillRect/>
                </a:stretch>
              </a:blipFill>
            </p:spPr>
            <p:txBody>
              <a:bodyPr/>
              <a:lstStyle/>
              <a:p>
                <a:r>
                  <a:rPr lang="pt-BR" altLang="en-US">
                    <a:noFill/>
                  </a:rPr>
                  <a:t> </a:t>
                </a:r>
              </a:p>
            </p:txBody>
          </p:sp>
        </mc:Fallback>
      </mc:AlternateContent>
      <p:sp>
        <p:nvSpPr>
          <p:cNvPr id="4" name="CaixaDeTexto 45"/>
          <p:cNvSpPr txBox="1"/>
          <p:nvPr/>
        </p:nvSpPr>
        <p:spPr>
          <a:xfrm>
            <a:off x="3013710" y="4387850"/>
            <a:ext cx="8602345" cy="1968500"/>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transistor está saturado</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Observe que na saturação sabemos apenas que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&lt;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0,2V) e (</a:t>
            </a:r>
            <a:r>
              <a:rPr lang="pt-BR" altLang="en-US" sz="28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b &lt;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Forcado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Não temos, no entanto, os valores exatos de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b</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Forma livre 46"/>
          <p:cNvSpPr/>
          <p:nvPr/>
        </p:nvSpPr>
        <p:spPr>
          <a:xfrm>
            <a:off x="9259570" y="3384550"/>
            <a:ext cx="1033145" cy="307340"/>
          </a:xfrm>
          <a:custGeom>
            <a:avLst/>
            <a:gdLst>
              <a:gd name="connsiteX0" fmla="*/ 1272209 w 1302025"/>
              <a:gd name="connsiteY0" fmla="*/ 0 h 626165"/>
              <a:gd name="connsiteX1" fmla="*/ 1242391 w 1302025"/>
              <a:gd name="connsiteY1" fmla="*/ 228600 h 626165"/>
              <a:gd name="connsiteX2" fmla="*/ 735496 w 1302025"/>
              <a:gd name="connsiteY2" fmla="*/ 447261 h 626165"/>
              <a:gd name="connsiteX3" fmla="*/ 0 w 1302025"/>
              <a:gd name="connsiteY3" fmla="*/ 626165 h 626165"/>
            </a:gdLst>
            <a:ahLst/>
            <a:cxnLst>
              <a:cxn ang="0">
                <a:pos x="connsiteX0" y="connsiteY0"/>
              </a:cxn>
              <a:cxn ang="0">
                <a:pos x="connsiteX1" y="connsiteY1"/>
              </a:cxn>
              <a:cxn ang="0">
                <a:pos x="connsiteX2" y="connsiteY2"/>
              </a:cxn>
              <a:cxn ang="0">
                <a:pos x="connsiteX3" y="connsiteY3"/>
              </a:cxn>
            </a:cxnLst>
            <a:rect l="l" t="t" r="r" b="b"/>
            <a:pathLst>
              <a:path w="1302025" h="626165">
                <a:moveTo>
                  <a:pt x="1272209" y="0"/>
                </a:moveTo>
                <a:cubicBezTo>
                  <a:pt x="1302026" y="77028"/>
                  <a:pt x="1331843" y="154057"/>
                  <a:pt x="1242391" y="228600"/>
                </a:cubicBezTo>
                <a:cubicBezTo>
                  <a:pt x="1152939" y="303143"/>
                  <a:pt x="942561" y="381000"/>
                  <a:pt x="735496" y="447261"/>
                </a:cubicBezTo>
                <a:cubicBezTo>
                  <a:pt x="528431" y="513522"/>
                  <a:pt x="264215" y="569843"/>
                  <a:pt x="0" y="62616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6" name="Forma livre 45"/>
          <p:cNvSpPr/>
          <p:nvPr/>
        </p:nvSpPr>
        <p:spPr>
          <a:xfrm>
            <a:off x="9239885" y="2375535"/>
            <a:ext cx="1052830" cy="457200"/>
          </a:xfrm>
          <a:custGeom>
            <a:avLst/>
            <a:gdLst>
              <a:gd name="connsiteX0" fmla="*/ 0 w 1323066"/>
              <a:gd name="connsiteY0" fmla="*/ 0 h 457200"/>
              <a:gd name="connsiteX1" fmla="*/ 586408 w 1323066"/>
              <a:gd name="connsiteY1" fmla="*/ 19878 h 457200"/>
              <a:gd name="connsiteX2" fmla="*/ 1083365 w 1323066"/>
              <a:gd name="connsiteY2" fmla="*/ 119269 h 457200"/>
              <a:gd name="connsiteX3" fmla="*/ 1302026 w 1323066"/>
              <a:gd name="connsiteY3" fmla="*/ 298173 h 457200"/>
              <a:gd name="connsiteX4" fmla="*/ 1302026 w 1323066"/>
              <a:gd name="connsiteY4" fmla="*/ 45720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3066" h="457200">
                <a:moveTo>
                  <a:pt x="0" y="0"/>
                </a:moveTo>
                <a:cubicBezTo>
                  <a:pt x="202923" y="0"/>
                  <a:pt x="405847" y="0"/>
                  <a:pt x="586408" y="19878"/>
                </a:cubicBezTo>
                <a:cubicBezTo>
                  <a:pt x="766969" y="39756"/>
                  <a:pt x="964095" y="72887"/>
                  <a:pt x="1083365" y="119269"/>
                </a:cubicBezTo>
                <a:cubicBezTo>
                  <a:pt x="1202635" y="165652"/>
                  <a:pt x="1265583" y="241851"/>
                  <a:pt x="1302026" y="298173"/>
                </a:cubicBezTo>
                <a:cubicBezTo>
                  <a:pt x="1338469" y="354495"/>
                  <a:pt x="1320247" y="405847"/>
                  <a:pt x="1302026" y="45720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4" name="Elipse 43"/>
          <p:cNvSpPr/>
          <p:nvPr/>
        </p:nvSpPr>
        <p:spPr>
          <a:xfrm>
            <a:off x="10107930" y="2750185"/>
            <a:ext cx="387350" cy="714375"/>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776630" y="561244"/>
            <a:ext cx="10883347" cy="64139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Solução direta em </a:t>
            </a:r>
            <a:r>
              <a:rPr lang="pt-BR" sz="3200" b="1" dirty="0" smtClean="0">
                <a:solidFill>
                  <a:srgbClr val="C00000"/>
                </a:solidFill>
                <a:effectLst>
                  <a:outerShdw blurRad="38100" dist="38100" dir="2700000" algn="tl">
                    <a:srgbClr val="000000">
                      <a:alpha val="43137"/>
                    </a:srgbClr>
                  </a:outerShdw>
                </a:effectLst>
                <a:latin typeface="Viner Hand ITC" panose="03070502030502020203" pitchFamily="66" charset="0"/>
              </a:rPr>
              <a:t>L</a:t>
            </a:r>
            <a:r>
              <a:rPr lang="pt-BR" sz="3200" b="1" dirty="0" smtClean="0">
                <a:solidFill>
                  <a:srgbClr val="C00000"/>
                </a:solidFill>
                <a:latin typeface="Comic Sans MS" panose="030F0702030302020204" pitchFamily="66" charset="0"/>
              </a:rPr>
              <a:t> de um circuito</a:t>
            </a:r>
            <a:endParaRPr lang="pt-BR" dirty="0" smtClean="0">
              <a:latin typeface="Comic Sans MS" panose="030F0702030302020204" pitchFamily="66" charset="0"/>
            </a:endParaRPr>
          </a:p>
        </p:txBody>
      </p:sp>
      <p:grpSp>
        <p:nvGrpSpPr>
          <p:cNvPr id="4" name="Grupo 3"/>
          <p:cNvGrpSpPr/>
          <p:nvPr/>
        </p:nvGrpSpPr>
        <p:grpSpPr>
          <a:xfrm>
            <a:off x="659129" y="1857869"/>
            <a:ext cx="3354131" cy="2370175"/>
            <a:chOff x="698517" y="2642624"/>
            <a:chExt cx="2582626" cy="1931436"/>
          </a:xfrm>
        </p:grpSpPr>
        <p:grpSp>
          <p:nvGrpSpPr>
            <p:cNvPr id="5" name="Grupo 4"/>
            <p:cNvGrpSpPr/>
            <p:nvPr/>
          </p:nvGrpSpPr>
          <p:grpSpPr>
            <a:xfrm>
              <a:off x="1440627" y="2980029"/>
              <a:ext cx="1381894" cy="255373"/>
              <a:chOff x="4112743" y="3509451"/>
              <a:chExt cx="1381894" cy="255373"/>
            </a:xfrm>
          </p:grpSpPr>
          <p:cxnSp>
            <p:nvCxnSpPr>
              <p:cNvPr id="22"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Retângulo 2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 name="Conector Reto 46"/>
            <p:cNvCxnSpPr/>
            <p:nvPr/>
          </p:nvCxnSpPr>
          <p:spPr>
            <a:xfrm>
              <a:off x="2751986" y="4571027"/>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CaixaDeTexto 6"/>
            <p:cNvSpPr txBox="1"/>
            <p:nvPr/>
          </p:nvSpPr>
          <p:spPr>
            <a:xfrm>
              <a:off x="2574986" y="3471565"/>
              <a:ext cx="348172" cy="461665"/>
            </a:xfrm>
            <a:prstGeom prst="rect">
              <a:avLst/>
            </a:prstGeom>
            <a:noFill/>
          </p:spPr>
          <p:txBody>
            <a:bodyPr wrap="none" rtlCol="0">
              <a:spAutoFit/>
            </a:bodyPr>
            <a:lstStyle/>
            <a:p>
              <a:r>
                <a:rPr lang="pt-BR" sz="2400" dirty="0" smtClean="0"/>
                <a:t>C</a:t>
              </a:r>
              <a:endParaRPr lang="pt-BR" sz="2400" dirty="0"/>
            </a:p>
          </p:txBody>
        </p:sp>
        <p:grpSp>
          <p:nvGrpSpPr>
            <p:cNvPr id="8" name="Grupo 7"/>
            <p:cNvGrpSpPr/>
            <p:nvPr/>
          </p:nvGrpSpPr>
          <p:grpSpPr>
            <a:xfrm rot="5400000">
              <a:off x="2439561" y="3288881"/>
              <a:ext cx="756638" cy="371718"/>
              <a:chOff x="6583958" y="4229187"/>
              <a:chExt cx="756638" cy="371718"/>
            </a:xfrm>
          </p:grpSpPr>
          <p:cxnSp>
            <p:nvCxnSpPr>
              <p:cNvPr id="18"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34"/>
              <p:cNvCxnSpPr/>
              <p:nvPr/>
            </p:nvCxnSpPr>
            <p:spPr>
              <a:xfrm>
                <a:off x="6997287" y="4233378"/>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7"/>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37"/>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 name="Forma livre 8"/>
            <p:cNvSpPr/>
            <p:nvPr/>
          </p:nvSpPr>
          <p:spPr>
            <a:xfrm rot="5400000" flipH="1">
              <a:off x="2562037" y="3468068"/>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0" name="CaixaDeTexto 9"/>
            <p:cNvSpPr txBox="1"/>
            <p:nvPr/>
          </p:nvSpPr>
          <p:spPr>
            <a:xfrm>
              <a:off x="1375077" y="3351022"/>
              <a:ext cx="332509" cy="369332"/>
            </a:xfrm>
            <a:prstGeom prst="rect">
              <a:avLst/>
            </a:prstGeom>
            <a:noFill/>
          </p:spPr>
          <p:txBody>
            <a:bodyPr wrap="square" rtlCol="0">
              <a:spAutoFit/>
            </a:bodyPr>
            <a:lstStyle/>
            <a:p>
              <a:r>
                <a:rPr lang="pt-BR" dirty="0" smtClean="0"/>
                <a:t>+</a:t>
              </a:r>
              <a:endParaRPr lang="pt-BR" dirty="0"/>
            </a:p>
          </p:txBody>
        </p:sp>
        <p:cxnSp>
          <p:nvCxnSpPr>
            <p:cNvPr id="11" name="Conector Reto 10"/>
            <p:cNvCxnSpPr/>
            <p:nvPr/>
          </p:nvCxnSpPr>
          <p:spPr>
            <a:xfrm>
              <a:off x="1431322" y="3109036"/>
              <a:ext cx="0" cy="146502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Elipse 11"/>
            <p:cNvSpPr/>
            <p:nvPr/>
          </p:nvSpPr>
          <p:spPr>
            <a:xfrm>
              <a:off x="1227660" y="3632738"/>
              <a:ext cx="407324" cy="4572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3" name="Conector Reto 46"/>
            <p:cNvCxnSpPr/>
            <p:nvPr/>
          </p:nvCxnSpPr>
          <p:spPr>
            <a:xfrm>
              <a:off x="1367353" y="4574060"/>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1940831" y="2642624"/>
              <a:ext cx="351378" cy="461665"/>
            </a:xfrm>
            <a:prstGeom prst="rect">
              <a:avLst/>
            </a:prstGeom>
            <a:noFill/>
          </p:spPr>
          <p:txBody>
            <a:bodyPr wrap="none" rtlCol="0">
              <a:spAutoFit/>
            </a:bodyPr>
            <a:lstStyle/>
            <a:p>
              <a:r>
                <a:rPr lang="pt-BR" sz="2400" dirty="0"/>
                <a:t>R</a:t>
              </a:r>
              <a:endParaRPr lang="pt-BR" sz="2400" dirty="0"/>
            </a:p>
          </p:txBody>
        </p:sp>
        <p:sp>
          <p:nvSpPr>
            <p:cNvPr id="15" name="CaixaDeTexto 14"/>
            <p:cNvSpPr txBox="1"/>
            <p:nvPr/>
          </p:nvSpPr>
          <p:spPr>
            <a:xfrm>
              <a:off x="698517" y="3332184"/>
              <a:ext cx="808235" cy="461665"/>
            </a:xfrm>
            <a:prstGeom prst="rect">
              <a:avLst/>
            </a:prstGeom>
            <a:noFill/>
          </p:spPr>
          <p:txBody>
            <a:bodyPr wrap="none" rtlCol="0">
              <a:spAutoFit/>
            </a:bodyPr>
            <a:lstStyle/>
            <a:p>
              <a:r>
                <a:rPr lang="pt-BR" sz="2400" dirty="0" smtClean="0"/>
                <a:t>∆h(t)</a:t>
              </a:r>
              <a:endParaRPr lang="pt-BR" sz="2400" dirty="0"/>
            </a:p>
          </p:txBody>
        </p:sp>
        <p:cxnSp>
          <p:nvCxnSpPr>
            <p:cNvPr id="16" name="Conector Reto 15"/>
            <p:cNvCxnSpPr/>
            <p:nvPr/>
          </p:nvCxnSpPr>
          <p:spPr>
            <a:xfrm>
              <a:off x="2826632" y="3841548"/>
              <a:ext cx="0" cy="72947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CaixaDeTexto 16"/>
            <p:cNvSpPr txBox="1"/>
            <p:nvPr/>
          </p:nvSpPr>
          <p:spPr>
            <a:xfrm>
              <a:off x="2886483" y="2906415"/>
              <a:ext cx="394660" cy="369332"/>
            </a:xfrm>
            <a:prstGeom prst="rect">
              <a:avLst/>
            </a:prstGeom>
            <a:noFill/>
          </p:spPr>
          <p:txBody>
            <a:bodyPr wrap="none" rtlCol="0">
              <a:spAutoFit/>
            </a:bodyPr>
            <a:lstStyle/>
            <a:p>
              <a:r>
                <a:rPr lang="pt-BR" dirty="0" smtClean="0"/>
                <a:t>V</a:t>
              </a:r>
              <a:r>
                <a:rPr lang="pt-BR" baseline="-25000" dirty="0" smtClean="0"/>
                <a:t>0</a:t>
              </a:r>
              <a:endParaRPr lang="pt-BR" dirty="0"/>
            </a:p>
          </p:txBody>
        </p:sp>
      </p:grpSp>
      <p:grpSp>
        <p:nvGrpSpPr>
          <p:cNvPr id="24" name="Grupo 23"/>
          <p:cNvGrpSpPr/>
          <p:nvPr/>
        </p:nvGrpSpPr>
        <p:grpSpPr>
          <a:xfrm>
            <a:off x="6492889" y="1802246"/>
            <a:ext cx="3704315" cy="2370175"/>
            <a:chOff x="698517" y="2642624"/>
            <a:chExt cx="2852262" cy="1931436"/>
          </a:xfrm>
        </p:grpSpPr>
        <p:grpSp>
          <p:nvGrpSpPr>
            <p:cNvPr id="25" name="Grupo 24"/>
            <p:cNvGrpSpPr/>
            <p:nvPr/>
          </p:nvGrpSpPr>
          <p:grpSpPr>
            <a:xfrm>
              <a:off x="1440627" y="2980029"/>
              <a:ext cx="1381894" cy="255373"/>
              <a:chOff x="4112743" y="3509451"/>
              <a:chExt cx="1381894" cy="255373"/>
            </a:xfrm>
          </p:grpSpPr>
          <p:cxnSp>
            <p:nvCxnSpPr>
              <p:cNvPr id="42"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Retângulo 4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6" name="Conector Reto 46"/>
            <p:cNvCxnSpPr/>
            <p:nvPr/>
          </p:nvCxnSpPr>
          <p:spPr>
            <a:xfrm>
              <a:off x="2751986" y="4571027"/>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CaixaDeTexto 26"/>
            <p:cNvSpPr txBox="1"/>
            <p:nvPr/>
          </p:nvSpPr>
          <p:spPr>
            <a:xfrm>
              <a:off x="2169166" y="3542974"/>
              <a:ext cx="709940" cy="375156"/>
            </a:xfrm>
            <a:prstGeom prst="rect">
              <a:avLst/>
            </a:prstGeom>
            <a:noFill/>
          </p:spPr>
          <p:txBody>
            <a:bodyPr wrap="none" rtlCol="0">
              <a:spAutoFit/>
            </a:bodyPr>
            <a:lstStyle/>
            <a:p>
              <a:r>
                <a:rPr lang="pt-BR" sz="2400" dirty="0" smtClean="0"/>
                <a:t>1/(sC)</a:t>
              </a:r>
              <a:endParaRPr lang="pt-BR" sz="2400" dirty="0"/>
            </a:p>
          </p:txBody>
        </p:sp>
        <p:grpSp>
          <p:nvGrpSpPr>
            <p:cNvPr id="28" name="Grupo 27"/>
            <p:cNvGrpSpPr/>
            <p:nvPr/>
          </p:nvGrpSpPr>
          <p:grpSpPr>
            <a:xfrm rot="5400000">
              <a:off x="2439561" y="3288881"/>
              <a:ext cx="756638" cy="371718"/>
              <a:chOff x="6583958" y="4229187"/>
              <a:chExt cx="756638" cy="371718"/>
            </a:xfrm>
          </p:grpSpPr>
          <p:cxnSp>
            <p:nvCxnSpPr>
              <p:cNvPr id="38"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4"/>
              <p:cNvCxnSpPr/>
              <p:nvPr/>
            </p:nvCxnSpPr>
            <p:spPr>
              <a:xfrm>
                <a:off x="6997287" y="4233378"/>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17"/>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37"/>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9" name="Forma livre 28"/>
            <p:cNvSpPr/>
            <p:nvPr/>
          </p:nvSpPr>
          <p:spPr>
            <a:xfrm rot="5400000" flipH="1">
              <a:off x="2602877" y="3426638"/>
              <a:ext cx="782911" cy="321722"/>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30" name="CaixaDeTexto 29"/>
            <p:cNvSpPr txBox="1"/>
            <p:nvPr/>
          </p:nvSpPr>
          <p:spPr>
            <a:xfrm>
              <a:off x="1375077" y="3351022"/>
              <a:ext cx="332509" cy="369332"/>
            </a:xfrm>
            <a:prstGeom prst="rect">
              <a:avLst/>
            </a:prstGeom>
            <a:noFill/>
          </p:spPr>
          <p:txBody>
            <a:bodyPr wrap="square" rtlCol="0">
              <a:spAutoFit/>
            </a:bodyPr>
            <a:lstStyle/>
            <a:p>
              <a:r>
                <a:rPr lang="pt-BR" dirty="0" smtClean="0"/>
                <a:t>+</a:t>
              </a:r>
              <a:endParaRPr lang="pt-BR" dirty="0"/>
            </a:p>
          </p:txBody>
        </p:sp>
        <p:cxnSp>
          <p:nvCxnSpPr>
            <p:cNvPr id="31" name="Conector Reto 30"/>
            <p:cNvCxnSpPr/>
            <p:nvPr/>
          </p:nvCxnSpPr>
          <p:spPr>
            <a:xfrm>
              <a:off x="1438975" y="3109036"/>
              <a:ext cx="0" cy="146502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Elipse 31"/>
            <p:cNvSpPr/>
            <p:nvPr/>
          </p:nvSpPr>
          <p:spPr>
            <a:xfrm>
              <a:off x="1227660" y="3632738"/>
              <a:ext cx="407324" cy="4572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3" name="Conector Reto 46"/>
            <p:cNvCxnSpPr/>
            <p:nvPr/>
          </p:nvCxnSpPr>
          <p:spPr>
            <a:xfrm>
              <a:off x="1367353" y="4574060"/>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CaixaDeTexto 33"/>
            <p:cNvSpPr txBox="1"/>
            <p:nvPr/>
          </p:nvSpPr>
          <p:spPr>
            <a:xfrm>
              <a:off x="1940831" y="2642624"/>
              <a:ext cx="351378" cy="461665"/>
            </a:xfrm>
            <a:prstGeom prst="rect">
              <a:avLst/>
            </a:prstGeom>
            <a:noFill/>
          </p:spPr>
          <p:txBody>
            <a:bodyPr wrap="none" rtlCol="0">
              <a:spAutoFit/>
            </a:bodyPr>
            <a:lstStyle/>
            <a:p>
              <a:r>
                <a:rPr lang="pt-BR" sz="2400" dirty="0"/>
                <a:t>R</a:t>
              </a:r>
              <a:endParaRPr lang="pt-BR" sz="2400" dirty="0"/>
            </a:p>
          </p:txBody>
        </p:sp>
        <p:sp>
          <p:nvSpPr>
            <p:cNvPr id="35" name="CaixaDeTexto 34"/>
            <p:cNvSpPr txBox="1"/>
            <p:nvPr/>
          </p:nvSpPr>
          <p:spPr>
            <a:xfrm>
              <a:off x="698517" y="3332184"/>
              <a:ext cx="808235" cy="461665"/>
            </a:xfrm>
            <a:prstGeom prst="rect">
              <a:avLst/>
            </a:prstGeom>
            <a:noFill/>
          </p:spPr>
          <p:txBody>
            <a:bodyPr wrap="none" rtlCol="0">
              <a:spAutoFit/>
            </a:bodyPr>
            <a:lstStyle/>
            <a:p>
              <a:r>
                <a:rPr lang="pt-BR" sz="2400" dirty="0" smtClean="0"/>
                <a:t>∆h(t)</a:t>
              </a:r>
              <a:endParaRPr lang="pt-BR" sz="2400" dirty="0"/>
            </a:p>
          </p:txBody>
        </p:sp>
        <p:cxnSp>
          <p:nvCxnSpPr>
            <p:cNvPr id="36" name="Conector Reto 35"/>
            <p:cNvCxnSpPr/>
            <p:nvPr/>
          </p:nvCxnSpPr>
          <p:spPr>
            <a:xfrm>
              <a:off x="2826632" y="3841548"/>
              <a:ext cx="0" cy="72947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CaixaDeTexto 36"/>
            <p:cNvSpPr txBox="1"/>
            <p:nvPr/>
          </p:nvSpPr>
          <p:spPr>
            <a:xfrm>
              <a:off x="3156119" y="3311356"/>
              <a:ext cx="394660" cy="369332"/>
            </a:xfrm>
            <a:prstGeom prst="rect">
              <a:avLst/>
            </a:prstGeom>
            <a:noFill/>
          </p:spPr>
          <p:txBody>
            <a:bodyPr wrap="none" rtlCol="0">
              <a:spAutoFit/>
            </a:bodyPr>
            <a:lstStyle/>
            <a:p>
              <a:r>
                <a:rPr lang="pt-BR" dirty="0" smtClean="0"/>
                <a:t>V</a:t>
              </a:r>
              <a:r>
                <a:rPr lang="pt-BR" baseline="-25000" dirty="0" smtClean="0"/>
                <a:t>0</a:t>
              </a:r>
              <a:endParaRPr lang="pt-BR" dirty="0"/>
            </a:p>
          </p:txBody>
        </p:sp>
      </p:grpSp>
      <p:cxnSp>
        <p:nvCxnSpPr>
          <p:cNvPr id="45" name="Conector de Seta Reta 44"/>
          <p:cNvCxnSpPr/>
          <p:nvPr/>
        </p:nvCxnSpPr>
        <p:spPr>
          <a:xfrm flipH="1">
            <a:off x="10303912" y="2907150"/>
            <a:ext cx="0" cy="363994"/>
          </a:xfrm>
          <a:prstGeom prst="straightConnector1">
            <a:avLst/>
          </a:prstGeom>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sp>
        <p:nvSpPr>
          <p:cNvPr id="67" name="CaixaDeTexto 66"/>
          <p:cNvSpPr txBox="1"/>
          <p:nvPr/>
        </p:nvSpPr>
        <p:spPr>
          <a:xfrm>
            <a:off x="10304330" y="2380462"/>
            <a:ext cx="1239442" cy="369332"/>
          </a:xfrm>
          <a:prstGeom prst="rect">
            <a:avLst/>
          </a:prstGeom>
          <a:noFill/>
        </p:spPr>
        <p:txBody>
          <a:bodyPr wrap="none" rtlCol="0">
            <a:spAutoFit/>
          </a:bodyPr>
          <a:lstStyle/>
          <a:p>
            <a:r>
              <a:rPr lang="pt-BR" dirty="0" smtClean="0"/>
              <a:t>CV</a:t>
            </a:r>
            <a:r>
              <a:rPr lang="pt-BR" baseline="-25000" dirty="0" smtClean="0"/>
              <a:t>0</a:t>
            </a:r>
            <a:r>
              <a:rPr lang="pt-BR" dirty="0" smtClean="0"/>
              <a:t>(0-)</a:t>
            </a:r>
            <a:r>
              <a:rPr lang="pt-BR" dirty="0" smtClean="0">
                <a:latin typeface="Symbol" panose="05050102010706020507" pitchFamily="18" charset="2"/>
              </a:rPr>
              <a:t>d</a:t>
            </a:r>
            <a:r>
              <a:rPr lang="pt-BR" dirty="0" smtClean="0">
                <a:latin typeface="Comic Sans MS" panose="030F0702030302020204" pitchFamily="66" charset="0"/>
              </a:rPr>
              <a:t>(t)</a:t>
            </a:r>
            <a:endParaRPr lang="pt-BR" dirty="0"/>
          </a:p>
        </p:txBody>
      </p:sp>
      <p:sp>
        <p:nvSpPr>
          <p:cNvPr id="68" name="CaixaDeTexto 67"/>
          <p:cNvSpPr txBox="1"/>
          <p:nvPr/>
        </p:nvSpPr>
        <p:spPr>
          <a:xfrm>
            <a:off x="1006574" y="4404379"/>
            <a:ext cx="3342640" cy="460375"/>
          </a:xfrm>
          <a:prstGeom prst="rect">
            <a:avLst/>
          </a:prstGeom>
          <a:noFill/>
        </p:spPr>
        <p:txBody>
          <a:bodyPr wrap="none" rtlCol="0">
            <a:spAutoFit/>
          </a:bodyPr>
          <a:lstStyle/>
          <a:p>
            <a:r>
              <a:rPr lang="pt-BR" sz="2400" dirty="0" smtClean="0">
                <a:latin typeface="Comic Sans MS" panose="030F0702030302020204" pitchFamily="66" charset="0"/>
                <a:cs typeface="Comic Sans MS" panose="030F0702030302020204" pitchFamily="66" charset="0"/>
              </a:rPr>
              <a:t>Condição inicial V</a:t>
            </a:r>
            <a:r>
              <a:rPr lang="pt-BR" sz="2400" baseline="-25000" dirty="0" smtClean="0">
                <a:latin typeface="Comic Sans MS" panose="030F0702030302020204" pitchFamily="66" charset="0"/>
                <a:cs typeface="Comic Sans MS" panose="030F0702030302020204" pitchFamily="66" charset="0"/>
              </a:rPr>
              <a:t>0</a:t>
            </a:r>
            <a:r>
              <a:rPr lang="pt-BR" sz="2400" dirty="0" smtClean="0">
                <a:latin typeface="Comic Sans MS" panose="030F0702030302020204" pitchFamily="66" charset="0"/>
                <a:cs typeface="Comic Sans MS" panose="030F0702030302020204" pitchFamily="66" charset="0"/>
              </a:rPr>
              <a:t>(0-)</a:t>
            </a:r>
            <a:r>
              <a:rPr lang="pt-BR" sz="2400" dirty="0" smtClean="0"/>
              <a:t> </a:t>
            </a:r>
            <a:endParaRPr lang="pt-BR" sz="2400" dirty="0"/>
          </a:p>
        </p:txBody>
      </p:sp>
      <p:sp>
        <p:nvSpPr>
          <p:cNvPr id="70" name="CaixaDeTexto 69"/>
          <p:cNvSpPr txBox="1"/>
          <p:nvPr/>
        </p:nvSpPr>
        <p:spPr>
          <a:xfrm>
            <a:off x="6779498" y="4421753"/>
            <a:ext cx="4550794" cy="829945"/>
          </a:xfrm>
          <a:prstGeom prst="rect">
            <a:avLst/>
          </a:prstGeom>
          <a:noFill/>
        </p:spPr>
        <p:txBody>
          <a:bodyPr wrap="square" rtlCol="0">
            <a:spAutoFit/>
          </a:bodyPr>
          <a:lstStyle/>
          <a:p>
            <a:r>
              <a:rPr lang="pt-BR" sz="2400" dirty="0" smtClean="0">
                <a:latin typeface="Comic Sans MS" panose="030F0702030302020204" pitchFamily="66" charset="0"/>
                <a:cs typeface="Comic Sans MS" panose="030F0702030302020204" pitchFamily="66" charset="0"/>
              </a:rPr>
              <a:t>Condição inicial nula (fonte de corrente foi aplicada)</a:t>
            </a:r>
            <a:endParaRPr lang="pt-BR" sz="2400" dirty="0">
              <a:latin typeface="Comic Sans MS" panose="030F0702030302020204" pitchFamily="66" charset="0"/>
              <a:cs typeface="Comic Sans MS" panose="030F0702030302020204" pitchFamily="66" charset="0"/>
            </a:endParaRPr>
          </a:p>
        </p:txBody>
      </p:sp>
      <p:sp>
        <p:nvSpPr>
          <p:cNvPr id="71" name="Seta para a direita 70"/>
          <p:cNvSpPr/>
          <p:nvPr/>
        </p:nvSpPr>
        <p:spPr>
          <a:xfrm>
            <a:off x="4787645" y="3104700"/>
            <a:ext cx="1232452" cy="386197"/>
          </a:xfrm>
          <a:prstGeom prst="righ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2" name="Espaço Reservado para Conteúdo 2"/>
          <p:cNvSpPr txBox="1"/>
          <p:nvPr/>
        </p:nvSpPr>
        <p:spPr>
          <a:xfrm>
            <a:off x="489706" y="5502081"/>
            <a:ext cx="10883347" cy="641391"/>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Para resolver o circuito podemos aplicar a superposição</a:t>
            </a:r>
            <a:endParaRPr lang="pt-BR" dirty="0" smtClean="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7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to 49"/>
          <p:cNvCxnSpPr/>
          <p:nvPr/>
        </p:nvCxnSpPr>
        <p:spPr>
          <a:xfrm flipV="1">
            <a:off x="8013700" y="2325305"/>
            <a:ext cx="1620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Estrela de 32 pontas 13"/>
          <p:cNvSpPr/>
          <p:nvPr/>
        </p:nvSpPr>
        <p:spPr>
          <a:xfrm>
            <a:off x="3049905" y="4795520"/>
            <a:ext cx="1115695" cy="897255"/>
          </a:xfrm>
          <a:prstGeom prst="star32">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5797"/>
            <a:ext cx="11040155" cy="107632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Exercício</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considere que um LED de alta intensidade está conectado ao circuito mostrado abaixo </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669204" y="3721378"/>
            <a:ext cx="3714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C</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3723005" y="274637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3443674" y="60100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2364840" y="378595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2968258" y="296671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3572610" y="392124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3345094" y="2008783"/>
            <a:ext cx="147637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 </a:t>
            </a:r>
            <a:r>
              <a:rPr lang="pt-BR" sz="2400" i="1" dirty="0" smtClean="0">
                <a:latin typeface="Century Schoolbook" panose="02040604050505020304" pitchFamily="18" charset="0"/>
                <a:ea typeface="Cambria Math" panose="02040503050406030204" pitchFamily="18" charset="0"/>
              </a:rPr>
              <a:t> = 4V</a:t>
            </a:r>
            <a:endParaRPr lang="pt-BR" sz="2400" i="1" dirty="0" smtClean="0">
              <a:latin typeface="Century Schoolbook" panose="02040604050505020304" pitchFamily="18" charset="0"/>
              <a:ea typeface="Cambria Math" panose="02040503050406030204" pitchFamily="18" charset="0"/>
            </a:endParaRPr>
          </a:p>
        </p:txBody>
      </p:sp>
      <p:cxnSp>
        <p:nvCxnSpPr>
          <p:cNvPr id="12" name="Conector Reto 74"/>
          <p:cNvCxnSpPr/>
          <p:nvPr/>
        </p:nvCxnSpPr>
        <p:spPr>
          <a:xfrm>
            <a:off x="3649900" y="596096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V="1">
            <a:off x="3624616" y="5038447"/>
            <a:ext cx="0" cy="97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98" name="Forma livre 97"/>
          <p:cNvSpPr/>
          <p:nvPr/>
        </p:nvSpPr>
        <p:spPr>
          <a:xfrm>
            <a:off x="3075940" y="4277995"/>
            <a:ext cx="412115" cy="544195"/>
          </a:xfrm>
          <a:custGeom>
            <a:avLst/>
            <a:gdLst>
              <a:gd name="connisteX0" fmla="*/ 412204 w 412204"/>
              <a:gd name="connsiteY0" fmla="*/ 544195 h 544195"/>
              <a:gd name="connisteX1" fmla="*/ 58509 w 412204"/>
              <a:gd name="connsiteY1" fmla="*/ 435610 h 544195"/>
              <a:gd name="connisteX2" fmla="*/ 17869 w 412204"/>
              <a:gd name="connsiteY2" fmla="*/ 122555 h 544195"/>
              <a:gd name="connisteX3" fmla="*/ 167729 w 412204"/>
              <a:gd name="connsiteY3" fmla="*/ 0 h 544195"/>
            </a:gdLst>
            <a:ahLst/>
            <a:cxnLst>
              <a:cxn ang="0">
                <a:pos x="connisteX0" y="connsiteY0"/>
              </a:cxn>
              <a:cxn ang="0">
                <a:pos x="connisteX1" y="connsiteY1"/>
              </a:cxn>
              <a:cxn ang="0">
                <a:pos x="connisteX2" y="connsiteY2"/>
              </a:cxn>
              <a:cxn ang="0">
                <a:pos x="connisteX3" y="connsiteY3"/>
              </a:cxn>
            </a:cxnLst>
            <a:rect l="l" t="t" r="r" b="b"/>
            <a:pathLst>
              <a:path w="412204" h="544195">
                <a:moveTo>
                  <a:pt x="412204" y="544195"/>
                </a:moveTo>
                <a:cubicBezTo>
                  <a:pt x="342354" y="528955"/>
                  <a:pt x="137249" y="520065"/>
                  <a:pt x="58509" y="435610"/>
                </a:cubicBezTo>
                <a:cubicBezTo>
                  <a:pt x="-20231" y="351155"/>
                  <a:pt x="-3721" y="209550"/>
                  <a:pt x="17869" y="122555"/>
                </a:cubicBezTo>
                <a:cubicBezTo>
                  <a:pt x="39459" y="35560"/>
                  <a:pt x="137249" y="18415"/>
                  <a:pt x="167729" y="0"/>
                </a:cubicBezTo>
              </a:path>
            </a:pathLst>
          </a:custGeom>
          <a:noFill/>
          <a:ln w="22225">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3" name="CaixaDeTexto 47"/>
          <p:cNvSpPr txBox="1"/>
          <p:nvPr/>
        </p:nvSpPr>
        <p:spPr>
          <a:xfrm>
            <a:off x="2270674" y="4493538"/>
            <a:ext cx="821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0.7V</a:t>
            </a:r>
            <a:endParaRPr lang="pt-BR" sz="2400" i="1" dirty="0" smtClean="0">
              <a:latin typeface="Century Schoolbook" panose="02040604050505020304" pitchFamily="18" charset="0"/>
              <a:ea typeface="Cambria Math" panose="02040503050406030204" pitchFamily="18" charset="0"/>
            </a:endParaRPr>
          </a:p>
        </p:txBody>
      </p:sp>
      <p:cxnSp>
        <p:nvCxnSpPr>
          <p:cNvPr id="4" name="Conector Reto 49"/>
          <p:cNvCxnSpPr/>
          <p:nvPr/>
        </p:nvCxnSpPr>
        <p:spPr>
          <a:xfrm flipV="1">
            <a:off x="802005" y="4184650"/>
            <a:ext cx="1838325"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riângulo isósceles 4"/>
          <p:cNvSpPr/>
          <p:nvPr/>
        </p:nvSpPr>
        <p:spPr>
          <a:xfrm rot="5400000">
            <a:off x="955040" y="3823970"/>
            <a:ext cx="1077595" cy="72136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3" name="Retângulo 92"/>
          <p:cNvSpPr/>
          <p:nvPr/>
        </p:nvSpPr>
        <p:spPr>
          <a:xfrm rot="10800000">
            <a:off x="2545715" y="406717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9" name="Elipse 8"/>
          <p:cNvSpPr/>
          <p:nvPr/>
        </p:nvSpPr>
        <p:spPr>
          <a:xfrm>
            <a:off x="1809115" y="4053205"/>
            <a:ext cx="190500" cy="2857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Elipse 14"/>
          <p:cNvSpPr/>
          <p:nvPr/>
        </p:nvSpPr>
        <p:spPr>
          <a:xfrm>
            <a:off x="3455035" y="5052060"/>
            <a:ext cx="360000" cy="3600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6" name="Conector Reto 15"/>
          <p:cNvCxnSpPr/>
          <p:nvPr/>
        </p:nvCxnSpPr>
        <p:spPr>
          <a:xfrm flipH="1" flipV="1">
            <a:off x="8674100" y="5757480"/>
            <a:ext cx="0" cy="584835"/>
          </a:xfrm>
          <a:prstGeom prst="line">
            <a:avLst/>
          </a:prstGeom>
          <a:ln w="25400">
            <a:solidFill>
              <a:schemeClr val="tx1"/>
            </a:solidFill>
            <a:headEnd type="none" w="lg" len="lg"/>
            <a:tailEnd type="none" w="lg" len="lg"/>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flipH="1" flipV="1">
            <a:off x="8402864" y="5295744"/>
            <a:ext cx="272415" cy="476250"/>
          </a:xfrm>
          <a:prstGeom prst="line">
            <a:avLst/>
          </a:prstGeom>
          <a:ln w="22225">
            <a:solidFill>
              <a:schemeClr val="tx1"/>
            </a:solidFill>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flipH="1" flipV="1">
            <a:off x="8688070" y="4643055"/>
            <a:ext cx="0" cy="584835"/>
          </a:xfrm>
          <a:prstGeom prst="line">
            <a:avLst/>
          </a:prstGeom>
          <a:ln w="25400">
            <a:solidFill>
              <a:schemeClr val="tx1"/>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H="1" flipV="1">
            <a:off x="8687435" y="4267135"/>
            <a:ext cx="0" cy="584835"/>
          </a:xfrm>
          <a:prstGeom prst="line">
            <a:avLst/>
          </a:prstGeom>
          <a:ln w="25400">
            <a:solidFill>
              <a:schemeClr val="tx1"/>
            </a:solidFill>
            <a:headEnd type="none" w="lg" len="lg"/>
            <a:tailEnd type="none" w="lg" len="lg"/>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H="1" flipV="1">
            <a:off x="8416199" y="3805399"/>
            <a:ext cx="272415" cy="476250"/>
          </a:xfrm>
          <a:prstGeom prst="line">
            <a:avLst/>
          </a:prstGeom>
          <a:ln w="22225">
            <a:solidFill>
              <a:schemeClr val="tx1"/>
            </a:solidFill>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flipH="1" flipV="1">
            <a:off x="8688070" y="3130485"/>
            <a:ext cx="0" cy="584835"/>
          </a:xfrm>
          <a:prstGeom prst="line">
            <a:avLst/>
          </a:prstGeom>
          <a:ln w="25400">
            <a:solidFill>
              <a:schemeClr val="tx1"/>
            </a:solidFill>
            <a:headEnd type="oval" w="lg" len="lg"/>
            <a:tailEnd type="arrow" w="lg" len="lg"/>
          </a:ln>
        </p:spPr>
        <p:style>
          <a:lnRef idx="1">
            <a:schemeClr val="accent1"/>
          </a:lnRef>
          <a:fillRef idx="0">
            <a:schemeClr val="accent1"/>
          </a:fillRef>
          <a:effectRef idx="0">
            <a:schemeClr val="accent1"/>
          </a:effectRef>
          <a:fontRef idx="minor">
            <a:schemeClr val="tx1"/>
          </a:fontRef>
        </p:style>
      </p:cxnSp>
      <p:cxnSp>
        <p:nvCxnSpPr>
          <p:cNvPr id="22" name="Conector Reto 37"/>
          <p:cNvCxnSpPr/>
          <p:nvPr/>
        </p:nvCxnSpPr>
        <p:spPr>
          <a:xfrm>
            <a:off x="8497639" y="634212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riângulo isósceles 22"/>
          <p:cNvSpPr/>
          <p:nvPr/>
        </p:nvSpPr>
        <p:spPr>
          <a:xfrm rot="5400000">
            <a:off x="8223250" y="1955100"/>
            <a:ext cx="1077595" cy="72136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4" name="Elipse 23"/>
          <p:cNvSpPr/>
          <p:nvPr/>
        </p:nvSpPr>
        <p:spPr>
          <a:xfrm>
            <a:off x="9077325" y="2184335"/>
            <a:ext cx="190500" cy="2857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6" name="CaixaDeTexto 47"/>
          <p:cNvSpPr txBox="1"/>
          <p:nvPr/>
        </p:nvSpPr>
        <p:spPr>
          <a:xfrm>
            <a:off x="7785014" y="1869653"/>
            <a:ext cx="3714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C</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cxnSp>
        <p:nvCxnSpPr>
          <p:cNvPr id="27" name="Conector Reto 37"/>
          <p:cNvCxnSpPr/>
          <p:nvPr/>
        </p:nvCxnSpPr>
        <p:spPr>
          <a:xfrm>
            <a:off x="8674169" y="471271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CaixaDeTexto 47"/>
          <p:cNvSpPr txBox="1"/>
          <p:nvPr/>
        </p:nvSpPr>
        <p:spPr>
          <a:xfrm>
            <a:off x="9381404" y="1869653"/>
            <a:ext cx="64516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29" name="CaixaDeTexto 47"/>
          <p:cNvSpPr txBox="1"/>
          <p:nvPr/>
        </p:nvSpPr>
        <p:spPr>
          <a:xfrm>
            <a:off x="8829589" y="4276303"/>
            <a:ext cx="64516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30" name="CaixaDeTexto 47"/>
          <p:cNvSpPr txBox="1"/>
          <p:nvPr/>
        </p:nvSpPr>
        <p:spPr>
          <a:xfrm>
            <a:off x="8032029" y="5401523"/>
            <a:ext cx="3714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C</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31" name="CaixaDeTexto 47"/>
          <p:cNvSpPr txBox="1"/>
          <p:nvPr/>
        </p:nvSpPr>
        <p:spPr>
          <a:xfrm>
            <a:off x="7912014" y="3710518"/>
            <a:ext cx="3714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C</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cxnSp>
        <p:nvCxnSpPr>
          <p:cNvPr id="32" name="Conector Reto 31"/>
          <p:cNvCxnSpPr/>
          <p:nvPr/>
        </p:nvCxnSpPr>
        <p:spPr>
          <a:xfrm>
            <a:off x="7990840" y="3763580"/>
            <a:ext cx="25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Retângulo arredondado 32"/>
          <p:cNvSpPr/>
          <p:nvPr/>
        </p:nvSpPr>
        <p:spPr>
          <a:xfrm>
            <a:off x="7823892" y="3003089"/>
            <a:ext cx="1651000" cy="3441677"/>
          </a:xfrm>
          <a:prstGeom prst="roundRect">
            <a:avLst/>
          </a:prstGeom>
          <a:solidFill>
            <a:srgbClr val="F7FD9D">
              <a:alpha val="7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4" name="Caixa de Texto 23"/>
          <p:cNvSpPr txBox="1"/>
          <p:nvPr/>
        </p:nvSpPr>
        <p:spPr>
          <a:xfrm>
            <a:off x="2386330" y="353123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48" name="CaixaDeTexto 47"/>
          <p:cNvSpPr txBox="1"/>
          <p:nvPr/>
        </p:nvSpPr>
        <p:spPr>
          <a:xfrm>
            <a:off x="8717237" y="3068377"/>
            <a:ext cx="147637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 </a:t>
            </a:r>
            <a:r>
              <a:rPr lang="pt-BR" sz="2400" i="1" dirty="0" smtClean="0">
                <a:latin typeface="Century Schoolbook" panose="02040604050505020304" pitchFamily="18" charset="0"/>
                <a:ea typeface="Cambria Math" panose="02040503050406030204" pitchFamily="18" charset="0"/>
              </a:rPr>
              <a:t> = 4V</a:t>
            </a:r>
            <a:endParaRPr lang="pt-BR" sz="2400" i="1"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7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260350" y="241935"/>
            <a:ext cx="11670665" cy="612394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Exercício</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Dados: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0"/>
              </a:spcAft>
              <a:buFont typeface="Arial" panose="020B0604020202020204" pitchFamily="34" charset="0"/>
              <a:buChar char="•"/>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 </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&lt; 0.2 V</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0"/>
              </a:spcAft>
              <a:buFont typeface="Arial" panose="020B0604020202020204" pitchFamily="34" charset="0"/>
              <a:buChar char="•"/>
            </a:pPr>
            <a:r>
              <a:rPr lang="pt-BR" altLang="en-US" sz="3200" b="1" i="1" dirty="0" smtClean="0">
                <a:solidFill>
                  <a:srgbClr val="C00000"/>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i="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Forcado</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 35</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0"/>
              </a:spcAft>
              <a:buFont typeface="Arial" panose="020B0604020202020204" pitchFamily="34" charset="0"/>
              <a:buChar char="•"/>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Quero que passe uma corrente maior mas próxima a 30mA pelo LED (com essa corrente a queda de tensão no LED é cerca de 2,6V)</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0"/>
              </a:spcAft>
              <a:buFont typeface="Arial" panose="020B0604020202020204" pitchFamily="34" charset="0"/>
              <a:buChar char="•"/>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considerar a queda de tensão no LED independente da corrente (isso é uma aproximação)</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valores de R</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R</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para fornecer a corrente de 30 mA ao LED, mantendo o transistor saturado</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7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378460" y="452120"/>
            <a:ext cx="4196715" cy="144526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Exercício</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garantir a corrente no LED (trans. saturado)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4" name="Estrela de 32 pontas 13"/>
          <p:cNvSpPr/>
          <p:nvPr/>
        </p:nvSpPr>
        <p:spPr>
          <a:xfrm>
            <a:off x="3048000" y="4777105"/>
            <a:ext cx="1115695" cy="897255"/>
          </a:xfrm>
          <a:prstGeom prst="star32">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CaixaDeTexto 47"/>
          <p:cNvSpPr txBox="1"/>
          <p:nvPr/>
        </p:nvSpPr>
        <p:spPr>
          <a:xfrm>
            <a:off x="669204" y="3721378"/>
            <a:ext cx="3714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C</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3723005" y="274637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3443674" y="60100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2364840" y="378595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2968258" y="296671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3572610" y="392124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3345094" y="2008783"/>
            <a:ext cx="147637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 </a:t>
            </a:r>
            <a:r>
              <a:rPr lang="pt-BR" sz="2400" i="1" dirty="0" smtClean="0">
                <a:latin typeface="Century Schoolbook" panose="02040604050505020304" pitchFamily="18" charset="0"/>
                <a:ea typeface="Cambria Math" panose="02040503050406030204" pitchFamily="18" charset="0"/>
              </a:rPr>
              <a:t> = 4V</a:t>
            </a:r>
            <a:endParaRPr lang="pt-BR" sz="2400" i="1" dirty="0" smtClean="0">
              <a:latin typeface="Century Schoolbook" panose="02040604050505020304" pitchFamily="18" charset="0"/>
              <a:ea typeface="Cambria Math" panose="02040503050406030204" pitchFamily="18" charset="0"/>
            </a:endParaRPr>
          </a:p>
        </p:txBody>
      </p:sp>
      <p:cxnSp>
        <p:nvCxnSpPr>
          <p:cNvPr id="12" name="Conector Reto 74"/>
          <p:cNvCxnSpPr/>
          <p:nvPr/>
        </p:nvCxnSpPr>
        <p:spPr>
          <a:xfrm>
            <a:off x="3649900" y="596096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V="1">
            <a:off x="3624616" y="5038447"/>
            <a:ext cx="0" cy="97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98" name="Forma livre 97"/>
          <p:cNvSpPr/>
          <p:nvPr/>
        </p:nvSpPr>
        <p:spPr>
          <a:xfrm>
            <a:off x="3075940" y="4277995"/>
            <a:ext cx="412115" cy="544195"/>
          </a:xfrm>
          <a:custGeom>
            <a:avLst/>
            <a:gdLst>
              <a:gd name="connisteX0" fmla="*/ 412204 w 412204"/>
              <a:gd name="connsiteY0" fmla="*/ 544195 h 544195"/>
              <a:gd name="connisteX1" fmla="*/ 58509 w 412204"/>
              <a:gd name="connsiteY1" fmla="*/ 435610 h 544195"/>
              <a:gd name="connisteX2" fmla="*/ 17869 w 412204"/>
              <a:gd name="connsiteY2" fmla="*/ 122555 h 544195"/>
              <a:gd name="connisteX3" fmla="*/ 167729 w 412204"/>
              <a:gd name="connsiteY3" fmla="*/ 0 h 544195"/>
            </a:gdLst>
            <a:ahLst/>
            <a:cxnLst>
              <a:cxn ang="0">
                <a:pos x="connisteX0" y="connsiteY0"/>
              </a:cxn>
              <a:cxn ang="0">
                <a:pos x="connisteX1" y="connsiteY1"/>
              </a:cxn>
              <a:cxn ang="0">
                <a:pos x="connisteX2" y="connsiteY2"/>
              </a:cxn>
              <a:cxn ang="0">
                <a:pos x="connisteX3" y="connsiteY3"/>
              </a:cxn>
            </a:cxnLst>
            <a:rect l="l" t="t" r="r" b="b"/>
            <a:pathLst>
              <a:path w="412204" h="544195">
                <a:moveTo>
                  <a:pt x="412204" y="544195"/>
                </a:moveTo>
                <a:cubicBezTo>
                  <a:pt x="342354" y="528955"/>
                  <a:pt x="137249" y="520065"/>
                  <a:pt x="58509" y="435610"/>
                </a:cubicBezTo>
                <a:cubicBezTo>
                  <a:pt x="-20231" y="351155"/>
                  <a:pt x="-3721" y="209550"/>
                  <a:pt x="17869" y="122555"/>
                </a:cubicBezTo>
                <a:cubicBezTo>
                  <a:pt x="39459" y="35560"/>
                  <a:pt x="137249" y="18415"/>
                  <a:pt x="167729" y="0"/>
                </a:cubicBezTo>
              </a:path>
            </a:pathLst>
          </a:custGeom>
          <a:noFill/>
          <a:ln w="22225">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3" name="CaixaDeTexto 47"/>
          <p:cNvSpPr txBox="1"/>
          <p:nvPr/>
        </p:nvSpPr>
        <p:spPr>
          <a:xfrm>
            <a:off x="2270674" y="4493538"/>
            <a:ext cx="821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0.7V</a:t>
            </a:r>
            <a:endParaRPr lang="pt-BR" sz="2400" i="1" dirty="0" smtClean="0">
              <a:latin typeface="Century Schoolbook" panose="02040604050505020304" pitchFamily="18" charset="0"/>
              <a:ea typeface="Cambria Math" panose="02040503050406030204" pitchFamily="18" charset="0"/>
            </a:endParaRPr>
          </a:p>
        </p:txBody>
      </p:sp>
      <p:cxnSp>
        <p:nvCxnSpPr>
          <p:cNvPr id="4" name="Conector Reto 49"/>
          <p:cNvCxnSpPr/>
          <p:nvPr/>
        </p:nvCxnSpPr>
        <p:spPr>
          <a:xfrm flipV="1">
            <a:off x="802005" y="4184650"/>
            <a:ext cx="1838325"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riângulo isósceles 4"/>
          <p:cNvSpPr/>
          <p:nvPr/>
        </p:nvSpPr>
        <p:spPr>
          <a:xfrm rot="5400000">
            <a:off x="955040" y="3823970"/>
            <a:ext cx="1077595" cy="72136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3" name="Retângulo 92"/>
          <p:cNvSpPr/>
          <p:nvPr/>
        </p:nvSpPr>
        <p:spPr>
          <a:xfrm rot="10800000">
            <a:off x="2545715" y="406717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9" name="Elipse 8"/>
          <p:cNvSpPr/>
          <p:nvPr/>
        </p:nvSpPr>
        <p:spPr>
          <a:xfrm>
            <a:off x="1809115" y="4053205"/>
            <a:ext cx="190500" cy="2857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Elipse 14"/>
          <p:cNvSpPr/>
          <p:nvPr/>
        </p:nvSpPr>
        <p:spPr>
          <a:xfrm>
            <a:off x="3455035" y="5038725"/>
            <a:ext cx="348615" cy="3733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4" name="Caixa de Texto 23"/>
          <p:cNvSpPr txBox="1"/>
          <p:nvPr/>
        </p:nvSpPr>
        <p:spPr>
          <a:xfrm>
            <a:off x="2386330" y="353123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3" name="Forma livre 2"/>
          <p:cNvSpPr/>
          <p:nvPr/>
        </p:nvSpPr>
        <p:spPr>
          <a:xfrm flipH="1">
            <a:off x="3751580" y="4723765"/>
            <a:ext cx="412115" cy="1003300"/>
          </a:xfrm>
          <a:custGeom>
            <a:avLst/>
            <a:gdLst>
              <a:gd name="connisteX0" fmla="*/ 412204 w 412204"/>
              <a:gd name="connsiteY0" fmla="*/ 544195 h 544195"/>
              <a:gd name="connisteX1" fmla="*/ 58509 w 412204"/>
              <a:gd name="connsiteY1" fmla="*/ 435610 h 544195"/>
              <a:gd name="connisteX2" fmla="*/ 17869 w 412204"/>
              <a:gd name="connsiteY2" fmla="*/ 122555 h 544195"/>
              <a:gd name="connisteX3" fmla="*/ 167729 w 412204"/>
              <a:gd name="connsiteY3" fmla="*/ 0 h 544195"/>
            </a:gdLst>
            <a:ahLst/>
            <a:cxnLst>
              <a:cxn ang="0">
                <a:pos x="connisteX0" y="connsiteY0"/>
              </a:cxn>
              <a:cxn ang="0">
                <a:pos x="connisteX1" y="connsiteY1"/>
              </a:cxn>
              <a:cxn ang="0">
                <a:pos x="connisteX2" y="connsiteY2"/>
              </a:cxn>
              <a:cxn ang="0">
                <a:pos x="connisteX3" y="connsiteY3"/>
              </a:cxn>
            </a:cxnLst>
            <a:rect l="l" t="t" r="r" b="b"/>
            <a:pathLst>
              <a:path w="412204" h="544195">
                <a:moveTo>
                  <a:pt x="412204" y="544195"/>
                </a:moveTo>
                <a:cubicBezTo>
                  <a:pt x="342354" y="528955"/>
                  <a:pt x="137249" y="520065"/>
                  <a:pt x="58509" y="435610"/>
                </a:cubicBezTo>
                <a:cubicBezTo>
                  <a:pt x="-20231" y="351155"/>
                  <a:pt x="-3721" y="209550"/>
                  <a:pt x="17869" y="122555"/>
                </a:cubicBezTo>
                <a:cubicBezTo>
                  <a:pt x="39459" y="35560"/>
                  <a:pt x="137249" y="18415"/>
                  <a:pt x="167729" y="0"/>
                </a:cubicBezTo>
              </a:path>
            </a:pathLst>
          </a:custGeom>
          <a:noFill/>
          <a:ln w="22225">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 name="CaixaDeTexto 47"/>
          <p:cNvSpPr txBox="1"/>
          <p:nvPr/>
        </p:nvSpPr>
        <p:spPr>
          <a:xfrm>
            <a:off x="4163609" y="5039003"/>
            <a:ext cx="821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2.6V</a:t>
            </a:r>
            <a:endParaRPr lang="pt-BR" sz="2400" i="1"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97" name="Caixa de Texto 96"/>
              <p:cNvSpPr txBox="1"/>
              <p:nvPr/>
            </p:nvSpPr>
            <p:spPr>
              <a:xfrm>
                <a:off x="4163695" y="944245"/>
                <a:ext cx="4414520" cy="4603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𝑪𝑬</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7" name="Caixa de Texto 96"/>
              <p:cNvSpPr txBox="1">
                <a:spLocks noRot="1" noChangeAspect="1" noMove="1" noResize="1" noEditPoints="1" noAdjustHandles="1" noChangeArrowheads="1" noChangeShapeType="1" noTextEdit="1"/>
              </p:cNvSpPr>
              <p:nvPr/>
            </p:nvSpPr>
            <p:spPr>
              <a:xfrm>
                <a:off x="4163695" y="944245"/>
                <a:ext cx="4414520" cy="46037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6" name="Caixa de Texto 15"/>
              <p:cNvSpPr txBox="1"/>
              <p:nvPr/>
            </p:nvSpPr>
            <p:spPr>
              <a:xfrm>
                <a:off x="8114665" y="753745"/>
                <a:ext cx="3735070" cy="84074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𝑪𝑬</m:t>
                              </m:r>
                            </m:sub>
                          </m:sSub>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6" name="Caixa de Texto 15"/>
              <p:cNvSpPr txBox="1">
                <a:spLocks noRot="1" noChangeAspect="1" noMove="1" noResize="1" noEditPoints="1" noAdjustHandles="1" noChangeArrowheads="1" noChangeShapeType="1" noTextEdit="1"/>
              </p:cNvSpPr>
              <p:nvPr/>
            </p:nvSpPr>
            <p:spPr>
              <a:xfrm>
                <a:off x="8114665" y="753745"/>
                <a:ext cx="3735070" cy="840740"/>
              </a:xfrm>
              <a:prstGeom prst="rect">
                <a:avLst/>
              </a:prstGeom>
              <a:blipFill rotWithShape="1">
                <a:blip r:embed="rId2"/>
                <a:stretch>
                  <a:fillRect/>
                </a:stretch>
              </a:blipFill>
            </p:spPr>
            <p:txBody>
              <a:bodyPr/>
              <a:lstStyle/>
              <a:p>
                <a:r>
                  <a:rPr lang="pt-BR" altLang="en-US">
                    <a:noFill/>
                  </a:rPr>
                  <a:t> </a:t>
                </a:r>
              </a:p>
            </p:txBody>
          </p:sp>
        </mc:Fallback>
      </mc:AlternateContent>
      <p:sp>
        <p:nvSpPr>
          <p:cNvPr id="17" name="CaixaDeTexto 45"/>
          <p:cNvSpPr txBox="1"/>
          <p:nvPr/>
        </p:nvSpPr>
        <p:spPr>
          <a:xfrm>
            <a:off x="5177155" y="1600835"/>
            <a:ext cx="6570980" cy="1383665"/>
          </a:xfrm>
          <a:prstGeom prst="rect">
            <a:avLst/>
          </a:prstGeom>
          <a:noFill/>
        </p:spPr>
        <p:txBody>
          <a:bodyPr wrap="square" rtlCol="0">
            <a:spAutoFit/>
          </a:bodyPr>
          <a:lstStyle/>
          <a:p>
            <a:pPr indent="0" algn="l">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garantir que a corrente seja superior a 30 mA, vamos escolher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0.2 V. Assim</a:t>
            </a:r>
            <a:endPar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endParaRPr>
          </a:p>
        </p:txBody>
      </p:sp>
      <mc:AlternateContent xmlns:mc="http://schemas.openxmlformats.org/markup-compatibility/2006">
        <mc:Choice xmlns:a14="http://schemas.microsoft.com/office/drawing/2010/main" Requires="a14">
          <p:sp>
            <p:nvSpPr>
              <p:cNvPr id="18" name="Caixa de Texto 17"/>
              <p:cNvSpPr txBox="1"/>
              <p:nvPr/>
            </p:nvSpPr>
            <p:spPr>
              <a:xfrm>
                <a:off x="5473700" y="3090545"/>
                <a:ext cx="5978525" cy="84074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num>
                        <m:den>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𝑶𝒉𝒎</m:t>
                      </m:r>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8" name="Caixa de Texto 17"/>
              <p:cNvSpPr txBox="1">
                <a:spLocks noRot="1" noChangeAspect="1" noMove="1" noResize="1" noEditPoints="1" noAdjustHandles="1" noChangeArrowheads="1" noChangeShapeType="1" noTextEdit="1"/>
              </p:cNvSpPr>
              <p:nvPr/>
            </p:nvSpPr>
            <p:spPr>
              <a:xfrm>
                <a:off x="5473700" y="3090545"/>
                <a:ext cx="5978525" cy="840740"/>
              </a:xfrm>
              <a:prstGeom prst="rect">
                <a:avLst/>
              </a:prstGeom>
              <a:blipFill rotWithShape="1">
                <a:blip r:embed="rId3"/>
                <a:stretch>
                  <a:fillRect/>
                </a:stretch>
              </a:blipFill>
            </p:spPr>
            <p:txBody>
              <a:bodyPr/>
              <a:lstStyle/>
              <a:p>
                <a:r>
                  <a:rPr lang="pt-BR" altLang="en-US">
                    <a:noFill/>
                  </a:rPr>
                  <a:t> </a:t>
                </a:r>
              </a:p>
            </p:txBody>
          </p:sp>
        </mc:Fallback>
      </mc:AlternateContent>
      <p:sp>
        <p:nvSpPr>
          <p:cNvPr id="19" name="CaixaDeTexto 45"/>
          <p:cNvSpPr txBox="1"/>
          <p:nvPr/>
        </p:nvSpPr>
        <p:spPr>
          <a:xfrm>
            <a:off x="5177790" y="4181475"/>
            <a:ext cx="6798310" cy="1383665"/>
          </a:xfrm>
          <a:prstGeom prst="rect">
            <a:avLst/>
          </a:prstGeom>
          <a:noFill/>
        </p:spPr>
        <p:txBody>
          <a:bodyPr wrap="square" rtlCol="0">
            <a:spAutoFit/>
          </a:bodyPr>
          <a:lstStyle/>
          <a:p>
            <a:pPr indent="0" algn="l">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Usemos R</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40 Ohms. Caso o transistor esteja muito saturado,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 </a:t>
            </a:r>
            <a:r>
              <a:rPr lang="pt-BR" altLang="en-US" sz="2800" b="1"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 0, então</a:t>
            </a:r>
            <a:endPar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endParaRPr>
          </a:p>
        </p:txBody>
      </p:sp>
      <mc:AlternateContent xmlns:mc="http://schemas.openxmlformats.org/markup-compatibility/2006">
        <mc:Choice xmlns:a14="http://schemas.microsoft.com/office/drawing/2010/main" Requires="a14">
          <p:sp>
            <p:nvSpPr>
              <p:cNvPr id="20" name="Caixa de Texto 19"/>
              <p:cNvSpPr txBox="1"/>
              <p:nvPr/>
            </p:nvSpPr>
            <p:spPr>
              <a:xfrm>
                <a:off x="5375275" y="5499100"/>
                <a:ext cx="5978525" cy="84074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num>
                        <m:den>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𝟒𝟎</m:t>
                          </m:r>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𝟑𝟓</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0" name="Caixa de Texto 19"/>
              <p:cNvSpPr txBox="1">
                <a:spLocks noRot="1" noChangeAspect="1" noMove="1" noResize="1" noEditPoints="1" noAdjustHandles="1" noChangeArrowheads="1" noChangeShapeType="1" noTextEdit="1"/>
              </p:cNvSpPr>
              <p:nvPr/>
            </p:nvSpPr>
            <p:spPr>
              <a:xfrm>
                <a:off x="5375275" y="5499100"/>
                <a:ext cx="5978525" cy="840740"/>
              </a:xfrm>
              <a:prstGeom prst="rect">
                <a:avLst/>
              </a:prstGeom>
              <a:blipFill rotWithShape="1">
                <a:blip r:embed="rId4"/>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378460" y="452120"/>
            <a:ext cx="4196715" cy="144526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Exercício</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garantir que o trans. esteja saturado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4" name="Estrela de 32 pontas 13"/>
          <p:cNvSpPr/>
          <p:nvPr/>
        </p:nvSpPr>
        <p:spPr>
          <a:xfrm>
            <a:off x="1859280" y="4959985"/>
            <a:ext cx="1115695" cy="897255"/>
          </a:xfrm>
          <a:prstGeom prst="star32">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CaixaDeTexto 47"/>
          <p:cNvSpPr txBox="1"/>
          <p:nvPr/>
        </p:nvSpPr>
        <p:spPr>
          <a:xfrm>
            <a:off x="603799" y="2975253"/>
            <a:ext cx="5746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4V</a:t>
            </a:r>
            <a:endParaRPr lang="pt-BR" sz="24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2534285" y="292925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2254954" y="619296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1176120" y="396883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1930760" y="2988942"/>
            <a:ext cx="972000" cy="234950"/>
            <a:chOff x="4380824" y="2074642"/>
            <a:chExt cx="972095" cy="255373"/>
          </a:xfrm>
        </p:grpSpPr>
        <p:cxnSp>
          <p:nvCxnSpPr>
            <p:cNvPr id="147" name="Conector Reto 79"/>
            <p:cNvCxnSpPr/>
            <p:nvPr/>
          </p:nvCxnSpPr>
          <p:spPr>
            <a:xfrm flipV="1">
              <a:off x="4380824" y="2190248"/>
              <a:ext cx="972095" cy="0"/>
            </a:xfrm>
            <a:prstGeom prst="line">
              <a:avLst/>
            </a:prstGeom>
            <a:ln w="25400">
              <a:solidFill>
                <a:schemeClr val="tx1"/>
              </a:solidFill>
              <a:prstDash val="sysDash"/>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29002" y="2074642"/>
              <a:ext cx="476096" cy="255373"/>
            </a:xfrm>
            <a:prstGeom prst="rect">
              <a:avLst/>
            </a:prstGeom>
            <a:noFill/>
            <a:ln w="22225">
              <a:prstDash val="sysDash"/>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2383890" y="410412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1760134" y="2191663"/>
            <a:ext cx="147637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 </a:t>
            </a:r>
            <a:r>
              <a:rPr lang="pt-BR" sz="2400" i="1" dirty="0" smtClean="0">
                <a:latin typeface="Century Schoolbook" panose="02040604050505020304" pitchFamily="18" charset="0"/>
                <a:ea typeface="Cambria Math" panose="02040503050406030204" pitchFamily="18" charset="0"/>
              </a:rPr>
              <a:t> = 4V</a:t>
            </a:r>
            <a:endParaRPr lang="pt-BR" sz="2400" i="1" dirty="0" smtClean="0">
              <a:latin typeface="Century Schoolbook" panose="02040604050505020304" pitchFamily="18" charset="0"/>
              <a:ea typeface="Cambria Math" panose="02040503050406030204" pitchFamily="18" charset="0"/>
            </a:endParaRPr>
          </a:p>
        </p:txBody>
      </p:sp>
      <p:cxnSp>
        <p:nvCxnSpPr>
          <p:cNvPr id="12" name="Conector Reto 74"/>
          <p:cNvCxnSpPr/>
          <p:nvPr/>
        </p:nvCxnSpPr>
        <p:spPr>
          <a:xfrm>
            <a:off x="2461180" y="614384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V="1">
            <a:off x="2435896" y="5221327"/>
            <a:ext cx="0" cy="97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98" name="Forma livre 97"/>
          <p:cNvSpPr/>
          <p:nvPr/>
        </p:nvSpPr>
        <p:spPr>
          <a:xfrm>
            <a:off x="1887220" y="4460875"/>
            <a:ext cx="412115" cy="544195"/>
          </a:xfrm>
          <a:custGeom>
            <a:avLst/>
            <a:gdLst>
              <a:gd name="connisteX0" fmla="*/ 412204 w 412204"/>
              <a:gd name="connsiteY0" fmla="*/ 544195 h 544195"/>
              <a:gd name="connisteX1" fmla="*/ 58509 w 412204"/>
              <a:gd name="connsiteY1" fmla="*/ 435610 h 544195"/>
              <a:gd name="connisteX2" fmla="*/ 17869 w 412204"/>
              <a:gd name="connsiteY2" fmla="*/ 122555 h 544195"/>
              <a:gd name="connisteX3" fmla="*/ 167729 w 412204"/>
              <a:gd name="connsiteY3" fmla="*/ 0 h 544195"/>
            </a:gdLst>
            <a:ahLst/>
            <a:cxnLst>
              <a:cxn ang="0">
                <a:pos x="connisteX0" y="connsiteY0"/>
              </a:cxn>
              <a:cxn ang="0">
                <a:pos x="connisteX1" y="connsiteY1"/>
              </a:cxn>
              <a:cxn ang="0">
                <a:pos x="connisteX2" y="connsiteY2"/>
              </a:cxn>
              <a:cxn ang="0">
                <a:pos x="connisteX3" y="connsiteY3"/>
              </a:cxn>
            </a:cxnLst>
            <a:rect l="l" t="t" r="r" b="b"/>
            <a:pathLst>
              <a:path w="412204" h="544195">
                <a:moveTo>
                  <a:pt x="412204" y="544195"/>
                </a:moveTo>
                <a:cubicBezTo>
                  <a:pt x="342354" y="528955"/>
                  <a:pt x="137249" y="520065"/>
                  <a:pt x="58509" y="435610"/>
                </a:cubicBezTo>
                <a:cubicBezTo>
                  <a:pt x="-20231" y="351155"/>
                  <a:pt x="-3721" y="209550"/>
                  <a:pt x="17869" y="122555"/>
                </a:cubicBezTo>
                <a:cubicBezTo>
                  <a:pt x="39459" y="35560"/>
                  <a:pt x="137249" y="18415"/>
                  <a:pt x="167729" y="0"/>
                </a:cubicBezTo>
              </a:path>
            </a:pathLst>
          </a:custGeom>
          <a:noFill/>
          <a:ln w="22225">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3" name="CaixaDeTexto 47"/>
          <p:cNvSpPr txBox="1"/>
          <p:nvPr/>
        </p:nvSpPr>
        <p:spPr>
          <a:xfrm>
            <a:off x="1081954" y="4676418"/>
            <a:ext cx="821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0.7V</a:t>
            </a:r>
            <a:endParaRPr lang="pt-BR" sz="2400" i="1" dirty="0" smtClean="0">
              <a:latin typeface="Century Schoolbook" panose="02040604050505020304" pitchFamily="18" charset="0"/>
              <a:ea typeface="Cambria Math" panose="02040503050406030204" pitchFamily="18" charset="0"/>
            </a:endParaRPr>
          </a:p>
        </p:txBody>
      </p:sp>
      <p:cxnSp>
        <p:nvCxnSpPr>
          <p:cNvPr id="4" name="Conector Reto 49"/>
          <p:cNvCxnSpPr/>
          <p:nvPr/>
        </p:nvCxnSpPr>
        <p:spPr>
          <a:xfrm flipV="1">
            <a:off x="891540" y="4364355"/>
            <a:ext cx="10115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Retângulo 92"/>
          <p:cNvSpPr/>
          <p:nvPr/>
        </p:nvSpPr>
        <p:spPr>
          <a:xfrm rot="10800000">
            <a:off x="1356995" y="425005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5" name="Elipse 14"/>
          <p:cNvSpPr/>
          <p:nvPr/>
        </p:nvSpPr>
        <p:spPr>
          <a:xfrm>
            <a:off x="2266315" y="5221605"/>
            <a:ext cx="348615" cy="3733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4" name="Caixa de Texto 23"/>
          <p:cNvSpPr txBox="1"/>
          <p:nvPr/>
        </p:nvSpPr>
        <p:spPr>
          <a:xfrm>
            <a:off x="1197610" y="371411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3" name="Forma livre 2"/>
          <p:cNvSpPr/>
          <p:nvPr/>
        </p:nvSpPr>
        <p:spPr>
          <a:xfrm flipH="1">
            <a:off x="2562860" y="4906645"/>
            <a:ext cx="412115" cy="1003300"/>
          </a:xfrm>
          <a:custGeom>
            <a:avLst/>
            <a:gdLst>
              <a:gd name="connisteX0" fmla="*/ 412204 w 412204"/>
              <a:gd name="connsiteY0" fmla="*/ 544195 h 544195"/>
              <a:gd name="connisteX1" fmla="*/ 58509 w 412204"/>
              <a:gd name="connsiteY1" fmla="*/ 435610 h 544195"/>
              <a:gd name="connisteX2" fmla="*/ 17869 w 412204"/>
              <a:gd name="connsiteY2" fmla="*/ 122555 h 544195"/>
              <a:gd name="connisteX3" fmla="*/ 167729 w 412204"/>
              <a:gd name="connsiteY3" fmla="*/ 0 h 544195"/>
            </a:gdLst>
            <a:ahLst/>
            <a:cxnLst>
              <a:cxn ang="0">
                <a:pos x="connisteX0" y="connsiteY0"/>
              </a:cxn>
              <a:cxn ang="0">
                <a:pos x="connisteX1" y="connsiteY1"/>
              </a:cxn>
              <a:cxn ang="0">
                <a:pos x="connisteX2" y="connsiteY2"/>
              </a:cxn>
              <a:cxn ang="0">
                <a:pos x="connisteX3" y="connsiteY3"/>
              </a:cxn>
            </a:cxnLst>
            <a:rect l="l" t="t" r="r" b="b"/>
            <a:pathLst>
              <a:path w="412204" h="544195">
                <a:moveTo>
                  <a:pt x="412204" y="544195"/>
                </a:moveTo>
                <a:cubicBezTo>
                  <a:pt x="342354" y="528955"/>
                  <a:pt x="137249" y="520065"/>
                  <a:pt x="58509" y="435610"/>
                </a:cubicBezTo>
                <a:cubicBezTo>
                  <a:pt x="-20231" y="351155"/>
                  <a:pt x="-3721" y="209550"/>
                  <a:pt x="17869" y="122555"/>
                </a:cubicBezTo>
                <a:cubicBezTo>
                  <a:pt x="39459" y="35560"/>
                  <a:pt x="137249" y="18415"/>
                  <a:pt x="167729" y="0"/>
                </a:cubicBezTo>
              </a:path>
            </a:pathLst>
          </a:custGeom>
          <a:noFill/>
          <a:ln w="22225">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 name="CaixaDeTexto 47"/>
          <p:cNvSpPr txBox="1"/>
          <p:nvPr/>
        </p:nvSpPr>
        <p:spPr>
          <a:xfrm>
            <a:off x="2974889" y="5221883"/>
            <a:ext cx="821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2.6V</a:t>
            </a:r>
            <a:endParaRPr lang="pt-BR" sz="2400" i="1" dirty="0" smtClean="0">
              <a:latin typeface="Century Schoolbook" panose="02040604050505020304" pitchFamily="18" charset="0"/>
              <a:ea typeface="Cambria Math" panose="02040503050406030204" pitchFamily="18" charset="0"/>
            </a:endParaRPr>
          </a:p>
        </p:txBody>
      </p:sp>
      <p:sp>
        <p:nvSpPr>
          <p:cNvPr id="17" name="CaixaDeTexto 45"/>
          <p:cNvSpPr txBox="1"/>
          <p:nvPr/>
        </p:nvSpPr>
        <p:spPr>
          <a:xfrm>
            <a:off x="4984750" y="624840"/>
            <a:ext cx="6570980" cy="1383665"/>
          </a:xfrm>
          <a:prstGeom prst="rect">
            <a:avLst/>
          </a:prstGeom>
          <a:noFill/>
        </p:spPr>
        <p:txBody>
          <a:bodyPr wrap="square" rtlCol="0">
            <a:spAutoFit/>
          </a:bodyPr>
          <a:lstStyle/>
          <a:p>
            <a:pPr indent="0" algn="l">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Estando o transistor saturado, podemos ter em I</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até 35 mA (caso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0V). Assim</a:t>
            </a:r>
            <a:endPar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endParaRPr>
          </a:p>
        </p:txBody>
      </p:sp>
      <mc:AlternateContent xmlns:mc="http://schemas.openxmlformats.org/markup-compatibility/2006">
        <mc:Choice xmlns:a14="http://schemas.microsoft.com/office/drawing/2010/main" Requires="a14">
          <p:sp>
            <p:nvSpPr>
              <p:cNvPr id="18" name="Caixa de Texto 17"/>
              <p:cNvSpPr txBox="1"/>
              <p:nvPr/>
            </p:nvSpPr>
            <p:spPr>
              <a:xfrm>
                <a:off x="7152005" y="2270760"/>
                <a:ext cx="2850515" cy="83883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𝑭𝒐𝒓𝒄𝒂𝒅𝒐</m:t>
                              </m:r>
                            </m:sub>
                          </m:sSub>
                        </m:den>
                      </m:f>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8" name="Caixa de Texto 17"/>
              <p:cNvSpPr txBox="1">
                <a:spLocks noRot="1" noChangeAspect="1" noMove="1" noResize="1" noEditPoints="1" noAdjustHandles="1" noChangeArrowheads="1" noChangeShapeType="1" noTextEdit="1"/>
              </p:cNvSpPr>
              <p:nvPr/>
            </p:nvSpPr>
            <p:spPr>
              <a:xfrm>
                <a:off x="7152005" y="2270760"/>
                <a:ext cx="2850515" cy="83883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0" name="Caixa de Texto 19"/>
              <p:cNvSpPr txBox="1"/>
              <p:nvPr/>
            </p:nvSpPr>
            <p:spPr>
              <a:xfrm>
                <a:off x="5375275" y="3348355"/>
                <a:ext cx="5359400" cy="84899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0" name="Caixa de Texto 19"/>
              <p:cNvSpPr txBox="1">
                <a:spLocks noRot="1" noChangeAspect="1" noMove="1" noResize="1" noEditPoints="1" noAdjustHandles="1" noChangeArrowheads="1" noChangeShapeType="1" noTextEdit="1"/>
              </p:cNvSpPr>
              <p:nvPr/>
            </p:nvSpPr>
            <p:spPr>
              <a:xfrm>
                <a:off x="5375275" y="3348355"/>
                <a:ext cx="5359400" cy="848995"/>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21" name="Conector Reto 49"/>
          <p:cNvCxnSpPr/>
          <p:nvPr/>
        </p:nvCxnSpPr>
        <p:spPr>
          <a:xfrm rot="16200000" flipV="1">
            <a:off x="385445" y="3865880"/>
            <a:ext cx="1011555" cy="0"/>
          </a:xfrm>
          <a:prstGeom prst="line">
            <a:avLst/>
          </a:prstGeom>
          <a:ln w="25400">
            <a:solidFill>
              <a:schemeClr val="tx1"/>
            </a:solidFill>
            <a:headEnd type="none"/>
            <a:tailEnd type="arrow"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2" name="Caixa de Texto 21"/>
              <p:cNvSpPr txBox="1"/>
              <p:nvPr/>
            </p:nvSpPr>
            <p:spPr>
              <a:xfrm>
                <a:off x="4112895" y="4764405"/>
                <a:ext cx="7884160" cy="84963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𝑪𝒎𝒂𝒙</m:t>
                              </m:r>
                            </m:sub>
                          </m:sSub>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𝑭𝒐𝒓𝒄𝒂𝒅𝒐</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box>
                        <m:boxPr>
                          <m:noBreak m:val="on"/>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boxPr>
                        <m:e>
                          <m:groupChr>
                            <m:groupChrPr>
                              <m:chr m:val="⇒"/>
                              <m:pos m:val="top"/>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groupChrPr>
                            <m:e/>
                          </m:groupChr>
                        </m:e>
                      </m:box>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&gt;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𝟑𝟓</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num>
                        <m:den>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𝟑𝟓</m:t>
                          </m:r>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box>
                        <m:boxPr>
                          <m:noBreak m:val="on"/>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boxPr>
                        <m:e>
                          <m:groupChr>
                            <m:groupChrPr>
                              <m:chr m:val="⇒"/>
                              <m:pos m:val="top"/>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groupChrPr>
                            <m:e/>
                          </m:groupChr>
                        </m:e>
                      </m:box>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r>
                        <a:rPr lang="en-US" altLang="pt-BR" sz="24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&lt;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𝟕𝟎𝟎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𝑶𝒉𝒎</m:t>
                      </m:r>
                    </m:oMath>
                  </m:oMathPara>
                </a14:m>
                <a:endParaRPr lang="pt-BR" altLang="en-US"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4112895" y="4764405"/>
                <a:ext cx="7884160" cy="849630"/>
              </a:xfrm>
              <a:prstGeom prst="rect">
                <a:avLst/>
              </a:prstGeom>
              <a:blipFill rotWithShape="1">
                <a:blip r:embed="rId3"/>
                <a:stretch>
                  <a:fillRect b="-97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671698" y="465469"/>
            <a:ext cx="4196715" cy="646331"/>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Resultado</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4" name="Estrela de 32 pontas 13"/>
          <p:cNvSpPr/>
          <p:nvPr/>
        </p:nvSpPr>
        <p:spPr>
          <a:xfrm>
            <a:off x="1670592" y="4623738"/>
            <a:ext cx="1115695" cy="897255"/>
          </a:xfrm>
          <a:prstGeom prst="star32">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CaixaDeTexto 47"/>
          <p:cNvSpPr txBox="1"/>
          <p:nvPr/>
        </p:nvSpPr>
        <p:spPr>
          <a:xfrm>
            <a:off x="415111" y="2639006"/>
            <a:ext cx="5746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4V</a:t>
            </a:r>
            <a:endParaRPr lang="pt-BR" sz="24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3503323" y="2814410"/>
            <a:ext cx="2348987"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=40 Ohm</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2066266" y="585671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987432" y="3632584"/>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prstDash val="solid"/>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1742072" y="2652695"/>
            <a:ext cx="972000" cy="234950"/>
            <a:chOff x="4380824" y="2074642"/>
            <a:chExt cx="972095" cy="255373"/>
          </a:xfrm>
          <a:blipFill dpi="0" rotWithShape="1">
            <a:blip r:embed="rId1">
              <a:alphaModFix amt="98000"/>
            </a:blip>
            <a:srcRect/>
            <a:tile tx="0" ty="0" sx="100000" sy="100000" flip="none" algn="tl"/>
          </a:blipFill>
        </p:grpSpPr>
        <p:cxnSp>
          <p:nvCxnSpPr>
            <p:cNvPr id="147" name="Conector Reto 79"/>
            <p:cNvCxnSpPr/>
            <p:nvPr/>
          </p:nvCxnSpPr>
          <p:spPr>
            <a:xfrm flipV="1">
              <a:off x="4380824" y="2190248"/>
              <a:ext cx="972095" cy="0"/>
            </a:xfrm>
            <a:prstGeom prst="line">
              <a:avLst/>
            </a:prstGeom>
            <a:grpFill/>
            <a:ln w="25400">
              <a:solidFill>
                <a:schemeClr val="tx1"/>
              </a:solidFill>
              <a:prstDash val="solid"/>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29002" y="2074642"/>
              <a:ext cx="476096" cy="255373"/>
            </a:xfrm>
            <a:prstGeom prst="rect">
              <a:avLst/>
            </a:prstGeom>
            <a:grpFill/>
            <a:ln w="22225">
              <a:prstDash val="solid"/>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2195202" y="376787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1571446" y="1855416"/>
            <a:ext cx="147637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 </a:t>
            </a:r>
            <a:r>
              <a:rPr lang="pt-BR" sz="2400" i="1" dirty="0" smtClean="0">
                <a:latin typeface="Century Schoolbook" panose="02040604050505020304" pitchFamily="18" charset="0"/>
                <a:ea typeface="Cambria Math" panose="02040503050406030204" pitchFamily="18" charset="0"/>
              </a:rPr>
              <a:t> = 4V</a:t>
            </a:r>
            <a:endParaRPr lang="pt-BR" sz="2400" i="1" dirty="0" smtClean="0">
              <a:latin typeface="Century Schoolbook" panose="02040604050505020304" pitchFamily="18" charset="0"/>
              <a:ea typeface="Cambria Math" panose="02040503050406030204" pitchFamily="18" charset="0"/>
            </a:endParaRPr>
          </a:p>
        </p:txBody>
      </p:sp>
      <p:cxnSp>
        <p:nvCxnSpPr>
          <p:cNvPr id="12" name="Conector Reto 74"/>
          <p:cNvCxnSpPr/>
          <p:nvPr/>
        </p:nvCxnSpPr>
        <p:spPr>
          <a:xfrm>
            <a:off x="2272492" y="5807593"/>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V="1">
            <a:off x="2247208" y="4885080"/>
            <a:ext cx="0" cy="97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98" name="Forma livre 97"/>
          <p:cNvSpPr/>
          <p:nvPr/>
        </p:nvSpPr>
        <p:spPr>
          <a:xfrm>
            <a:off x="1698532" y="4124628"/>
            <a:ext cx="412115" cy="544195"/>
          </a:xfrm>
          <a:custGeom>
            <a:avLst/>
            <a:gdLst>
              <a:gd name="connisteX0" fmla="*/ 412204 w 412204"/>
              <a:gd name="connsiteY0" fmla="*/ 544195 h 544195"/>
              <a:gd name="connisteX1" fmla="*/ 58509 w 412204"/>
              <a:gd name="connsiteY1" fmla="*/ 435610 h 544195"/>
              <a:gd name="connisteX2" fmla="*/ 17869 w 412204"/>
              <a:gd name="connsiteY2" fmla="*/ 122555 h 544195"/>
              <a:gd name="connisteX3" fmla="*/ 167729 w 412204"/>
              <a:gd name="connsiteY3" fmla="*/ 0 h 544195"/>
            </a:gdLst>
            <a:ahLst/>
            <a:cxnLst>
              <a:cxn ang="0">
                <a:pos x="connisteX0" y="connsiteY0"/>
              </a:cxn>
              <a:cxn ang="0">
                <a:pos x="connisteX1" y="connsiteY1"/>
              </a:cxn>
              <a:cxn ang="0">
                <a:pos x="connisteX2" y="connsiteY2"/>
              </a:cxn>
              <a:cxn ang="0">
                <a:pos x="connisteX3" y="connsiteY3"/>
              </a:cxn>
            </a:cxnLst>
            <a:rect l="l" t="t" r="r" b="b"/>
            <a:pathLst>
              <a:path w="412204" h="544195">
                <a:moveTo>
                  <a:pt x="412204" y="544195"/>
                </a:moveTo>
                <a:cubicBezTo>
                  <a:pt x="342354" y="528955"/>
                  <a:pt x="137249" y="520065"/>
                  <a:pt x="58509" y="435610"/>
                </a:cubicBezTo>
                <a:cubicBezTo>
                  <a:pt x="-20231" y="351155"/>
                  <a:pt x="-3721" y="209550"/>
                  <a:pt x="17869" y="122555"/>
                </a:cubicBezTo>
                <a:cubicBezTo>
                  <a:pt x="39459" y="35560"/>
                  <a:pt x="137249" y="18415"/>
                  <a:pt x="167729" y="0"/>
                </a:cubicBezTo>
              </a:path>
            </a:pathLst>
          </a:custGeom>
          <a:noFill/>
          <a:ln w="22225">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3" name="CaixaDeTexto 47"/>
          <p:cNvSpPr txBox="1"/>
          <p:nvPr/>
        </p:nvSpPr>
        <p:spPr>
          <a:xfrm>
            <a:off x="893266" y="4340171"/>
            <a:ext cx="821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0.7V</a:t>
            </a:r>
            <a:endParaRPr lang="pt-BR" sz="2400" i="1" dirty="0" smtClean="0">
              <a:latin typeface="Century Schoolbook" panose="02040604050505020304" pitchFamily="18" charset="0"/>
              <a:ea typeface="Cambria Math" panose="02040503050406030204" pitchFamily="18" charset="0"/>
            </a:endParaRPr>
          </a:p>
        </p:txBody>
      </p:sp>
      <p:cxnSp>
        <p:nvCxnSpPr>
          <p:cNvPr id="4" name="Conector Reto 49"/>
          <p:cNvCxnSpPr/>
          <p:nvPr/>
        </p:nvCxnSpPr>
        <p:spPr>
          <a:xfrm flipV="1">
            <a:off x="702852" y="4028108"/>
            <a:ext cx="10115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Retângulo 92"/>
          <p:cNvSpPr/>
          <p:nvPr/>
        </p:nvSpPr>
        <p:spPr>
          <a:xfrm rot="10800000">
            <a:off x="1168307" y="3913808"/>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5" name="Elipse 14"/>
          <p:cNvSpPr/>
          <p:nvPr/>
        </p:nvSpPr>
        <p:spPr>
          <a:xfrm>
            <a:off x="2077627" y="4885358"/>
            <a:ext cx="348615" cy="3733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4" name="Caixa de Texto 23"/>
          <p:cNvSpPr txBox="1"/>
          <p:nvPr/>
        </p:nvSpPr>
        <p:spPr>
          <a:xfrm>
            <a:off x="3503323" y="3595356"/>
            <a:ext cx="260797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B </a:t>
            </a:r>
            <a:r>
              <a:rPr lang="pt-BR" altLang="en-US" sz="2800" dirty="0" smtClean="0">
                <a:latin typeface="Comic Sans MS" panose="030F0702030302020204" pitchFamily="66" charset="0"/>
                <a:cs typeface="Comic Sans MS" panose="030F0702030302020204" pitchFamily="66" charset="0"/>
              </a:rPr>
              <a:t>=700 Ohm</a:t>
            </a:r>
            <a:endParaRPr lang="pt-BR" altLang="en-US" sz="2800" baseline="-25000" dirty="0">
              <a:latin typeface="Comic Sans MS" panose="030F0702030302020204" pitchFamily="66" charset="0"/>
              <a:cs typeface="Comic Sans MS" panose="030F0702030302020204" pitchFamily="66" charset="0"/>
            </a:endParaRPr>
          </a:p>
        </p:txBody>
      </p:sp>
      <p:sp>
        <p:nvSpPr>
          <p:cNvPr id="3" name="Forma livre 2"/>
          <p:cNvSpPr/>
          <p:nvPr/>
        </p:nvSpPr>
        <p:spPr>
          <a:xfrm flipH="1">
            <a:off x="2374172" y="4570398"/>
            <a:ext cx="412115" cy="1003300"/>
          </a:xfrm>
          <a:custGeom>
            <a:avLst/>
            <a:gdLst>
              <a:gd name="connisteX0" fmla="*/ 412204 w 412204"/>
              <a:gd name="connsiteY0" fmla="*/ 544195 h 544195"/>
              <a:gd name="connisteX1" fmla="*/ 58509 w 412204"/>
              <a:gd name="connsiteY1" fmla="*/ 435610 h 544195"/>
              <a:gd name="connisteX2" fmla="*/ 17869 w 412204"/>
              <a:gd name="connsiteY2" fmla="*/ 122555 h 544195"/>
              <a:gd name="connisteX3" fmla="*/ 167729 w 412204"/>
              <a:gd name="connsiteY3" fmla="*/ 0 h 544195"/>
            </a:gdLst>
            <a:ahLst/>
            <a:cxnLst>
              <a:cxn ang="0">
                <a:pos x="connisteX0" y="connsiteY0"/>
              </a:cxn>
              <a:cxn ang="0">
                <a:pos x="connisteX1" y="connsiteY1"/>
              </a:cxn>
              <a:cxn ang="0">
                <a:pos x="connisteX2" y="connsiteY2"/>
              </a:cxn>
              <a:cxn ang="0">
                <a:pos x="connisteX3" y="connsiteY3"/>
              </a:cxn>
            </a:cxnLst>
            <a:rect l="l" t="t" r="r" b="b"/>
            <a:pathLst>
              <a:path w="412204" h="544195">
                <a:moveTo>
                  <a:pt x="412204" y="544195"/>
                </a:moveTo>
                <a:cubicBezTo>
                  <a:pt x="342354" y="528955"/>
                  <a:pt x="137249" y="520065"/>
                  <a:pt x="58509" y="435610"/>
                </a:cubicBezTo>
                <a:cubicBezTo>
                  <a:pt x="-20231" y="351155"/>
                  <a:pt x="-3721" y="209550"/>
                  <a:pt x="17869" y="122555"/>
                </a:cubicBezTo>
                <a:cubicBezTo>
                  <a:pt x="39459" y="35560"/>
                  <a:pt x="137249" y="18415"/>
                  <a:pt x="167729" y="0"/>
                </a:cubicBezTo>
              </a:path>
            </a:pathLst>
          </a:custGeom>
          <a:noFill/>
          <a:ln w="22225">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 name="CaixaDeTexto 47"/>
          <p:cNvSpPr txBox="1"/>
          <p:nvPr/>
        </p:nvSpPr>
        <p:spPr>
          <a:xfrm>
            <a:off x="2786201" y="4885636"/>
            <a:ext cx="821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2.6V</a:t>
            </a:r>
            <a:endParaRPr lang="pt-BR" sz="2400" i="1" dirty="0" smtClean="0">
              <a:latin typeface="Century Schoolbook" panose="02040604050505020304" pitchFamily="18" charset="0"/>
              <a:ea typeface="Cambria Math" panose="02040503050406030204" pitchFamily="18" charset="0"/>
            </a:endParaRPr>
          </a:p>
        </p:txBody>
      </p:sp>
      <p:cxnSp>
        <p:nvCxnSpPr>
          <p:cNvPr id="21" name="Conector Reto 49"/>
          <p:cNvCxnSpPr/>
          <p:nvPr/>
        </p:nvCxnSpPr>
        <p:spPr>
          <a:xfrm rot="16200000" flipV="1">
            <a:off x="196757" y="3529633"/>
            <a:ext cx="1011555" cy="0"/>
          </a:xfrm>
          <a:prstGeom prst="line">
            <a:avLst/>
          </a:prstGeom>
          <a:ln w="25400">
            <a:solidFill>
              <a:schemeClr val="tx1"/>
            </a:solidFill>
            <a:headEnd type="none"/>
            <a:tailEnd type="arrow" w="lg" len="lg"/>
          </a:ln>
        </p:spPr>
        <p:style>
          <a:lnRef idx="1">
            <a:schemeClr val="accent1"/>
          </a:lnRef>
          <a:fillRef idx="0">
            <a:schemeClr val="accent1"/>
          </a:fillRef>
          <a:effectRef idx="0">
            <a:schemeClr val="accent1"/>
          </a:effectRef>
          <a:fontRef idx="minor">
            <a:schemeClr val="tx1"/>
          </a:fontRef>
        </p:style>
      </p:cxnSp>
      <p:sp>
        <p:nvSpPr>
          <p:cNvPr id="35" name="Caixa de Texto 23"/>
          <p:cNvSpPr txBox="1"/>
          <p:nvPr/>
        </p:nvSpPr>
        <p:spPr>
          <a:xfrm>
            <a:off x="2277275" y="2691449"/>
            <a:ext cx="865782"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6" name="Caixa de Texto 23"/>
          <p:cNvSpPr txBox="1"/>
          <p:nvPr/>
        </p:nvSpPr>
        <p:spPr>
          <a:xfrm>
            <a:off x="1107035" y="3383286"/>
            <a:ext cx="665478"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pic>
        <p:nvPicPr>
          <p:cNvPr id="37" name="Imagem 36"/>
          <p:cNvPicPr>
            <a:picLocks noChangeAspect="1"/>
          </p:cNvPicPr>
          <p:nvPr/>
        </p:nvPicPr>
        <p:blipFill>
          <a:blip r:embed="rId2"/>
          <a:stretch>
            <a:fillRect/>
          </a:stretch>
        </p:blipFill>
        <p:spPr>
          <a:xfrm>
            <a:off x="6522957" y="451153"/>
            <a:ext cx="5114925" cy="6156960"/>
          </a:xfrm>
          <a:prstGeom prst="rect">
            <a:avLst/>
          </a:prstGeom>
        </p:spPr>
      </p:pic>
      <p:sp>
        <p:nvSpPr>
          <p:cNvPr id="5" name="Retângulo 4"/>
          <p:cNvSpPr/>
          <p:nvPr/>
        </p:nvSpPr>
        <p:spPr>
          <a:xfrm>
            <a:off x="7239000" y="4324242"/>
            <a:ext cx="439056" cy="246156"/>
          </a:xfrm>
          <a:prstGeom prst="rect">
            <a:avLst/>
          </a:prstGeom>
          <a:solidFill>
            <a:srgbClr val="FFFF00">
              <a:alpha val="28000"/>
            </a:srgbClr>
          </a:solidFill>
          <a:ln w="38100">
            <a:solidFill>
              <a:srgbClr val="FF0000">
                <a:alpha val="95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 name="Retângulo 38"/>
          <p:cNvSpPr/>
          <p:nvPr/>
        </p:nvSpPr>
        <p:spPr>
          <a:xfrm>
            <a:off x="7678056" y="5607240"/>
            <a:ext cx="551543" cy="230187"/>
          </a:xfrm>
          <a:prstGeom prst="rect">
            <a:avLst/>
          </a:prstGeom>
          <a:solidFill>
            <a:srgbClr val="FFFF00">
              <a:alpha val="27000"/>
            </a:srgbClr>
          </a:solidFill>
          <a:ln w="38100">
            <a:solidFill>
              <a:srgbClr val="C00000">
                <a:alpha val="99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1" name="Caixa de Texto 23"/>
          <p:cNvSpPr txBox="1"/>
          <p:nvPr/>
        </p:nvSpPr>
        <p:spPr>
          <a:xfrm>
            <a:off x="3632817" y="5094443"/>
            <a:ext cx="2348987" cy="523220"/>
          </a:xfrm>
          <a:prstGeom prst="rect">
            <a:avLst/>
          </a:prstGeom>
          <a:noFill/>
        </p:spPr>
        <p:txBody>
          <a:bodyPr wrap="square" rtlCol="0">
            <a:spAutoFit/>
          </a:bodyPr>
          <a:lstStyle/>
          <a:p>
            <a:pPr algn="ctr"/>
            <a:r>
              <a:rPr lang="pt-BR" altLang="en-US" sz="2800" b="1" dirty="0" smtClean="0">
                <a:solidFill>
                  <a:srgbClr val="C00000"/>
                </a:solidFill>
                <a:latin typeface="Comic Sans MS" panose="030F0702030302020204" pitchFamily="66" charset="0"/>
                <a:cs typeface="Comic Sans MS" panose="030F0702030302020204" pitchFamily="66" charset="0"/>
              </a:rPr>
              <a:t>R</a:t>
            </a:r>
            <a:r>
              <a:rPr lang="pt-BR" altLang="en-US" sz="2800" b="1" baseline="-25000" dirty="0" smtClean="0">
                <a:solidFill>
                  <a:srgbClr val="C00000"/>
                </a:solidFill>
                <a:latin typeface="Comic Sans MS" panose="030F0702030302020204" pitchFamily="66" charset="0"/>
                <a:cs typeface="Comic Sans MS" panose="030F0702030302020204" pitchFamily="66" charset="0"/>
              </a:rPr>
              <a:t>C </a:t>
            </a:r>
            <a:r>
              <a:rPr lang="pt-BR" altLang="en-US" sz="2800" b="1" dirty="0" smtClean="0">
                <a:solidFill>
                  <a:srgbClr val="C00000"/>
                </a:solidFill>
                <a:latin typeface="Comic Sans MS" panose="030F0702030302020204" pitchFamily="66" charset="0"/>
                <a:cs typeface="Comic Sans MS" panose="030F0702030302020204" pitchFamily="66" charset="0"/>
              </a:rPr>
              <a:t>=39 Ohm</a:t>
            </a:r>
            <a:endParaRPr lang="pt-BR" altLang="en-US" sz="2800" b="1" baseline="-25000" dirty="0">
              <a:solidFill>
                <a:srgbClr val="C00000"/>
              </a:solidFill>
              <a:latin typeface="Comic Sans MS" panose="030F0702030302020204" pitchFamily="66" charset="0"/>
              <a:cs typeface="Comic Sans MS" panose="030F0702030302020204" pitchFamily="66" charset="0"/>
            </a:endParaRPr>
          </a:p>
        </p:txBody>
      </p:sp>
      <p:sp>
        <p:nvSpPr>
          <p:cNvPr id="42" name="Caixa de Texto 23"/>
          <p:cNvSpPr txBox="1"/>
          <p:nvPr/>
        </p:nvSpPr>
        <p:spPr>
          <a:xfrm>
            <a:off x="3604639" y="5661249"/>
            <a:ext cx="2607976" cy="523220"/>
          </a:xfrm>
          <a:prstGeom prst="rect">
            <a:avLst/>
          </a:prstGeom>
          <a:noFill/>
        </p:spPr>
        <p:txBody>
          <a:bodyPr wrap="square" rtlCol="0">
            <a:spAutoFit/>
          </a:bodyPr>
          <a:lstStyle/>
          <a:p>
            <a:pPr algn="ctr"/>
            <a:r>
              <a:rPr lang="pt-BR" altLang="en-US" sz="2800" b="1" dirty="0" smtClean="0">
                <a:solidFill>
                  <a:srgbClr val="C00000"/>
                </a:solidFill>
                <a:latin typeface="Comic Sans MS" panose="030F0702030302020204" pitchFamily="66" charset="0"/>
                <a:cs typeface="Comic Sans MS" panose="030F0702030302020204" pitchFamily="66" charset="0"/>
              </a:rPr>
              <a:t>R</a:t>
            </a:r>
            <a:r>
              <a:rPr lang="pt-BR" altLang="en-US" sz="2800" b="1" baseline="-25000" dirty="0" smtClean="0">
                <a:solidFill>
                  <a:srgbClr val="C00000"/>
                </a:solidFill>
                <a:latin typeface="Comic Sans MS" panose="030F0702030302020204" pitchFamily="66" charset="0"/>
                <a:cs typeface="Comic Sans MS" panose="030F0702030302020204" pitchFamily="66" charset="0"/>
              </a:rPr>
              <a:t>B </a:t>
            </a:r>
            <a:r>
              <a:rPr lang="pt-BR" altLang="en-US" sz="2800" b="1" dirty="0" smtClean="0">
                <a:solidFill>
                  <a:srgbClr val="C00000"/>
                </a:solidFill>
                <a:latin typeface="Comic Sans MS" panose="030F0702030302020204" pitchFamily="66" charset="0"/>
                <a:cs typeface="Comic Sans MS" panose="030F0702030302020204" pitchFamily="66" charset="0"/>
              </a:rPr>
              <a:t>=680 Ohm</a:t>
            </a:r>
            <a:endParaRPr lang="pt-BR" altLang="en-US" sz="2800" b="1" baseline="-25000" dirty="0">
              <a:solidFill>
                <a:srgbClr val="C00000"/>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trela de 32 pontas 3"/>
          <p:cNvSpPr/>
          <p:nvPr/>
        </p:nvSpPr>
        <p:spPr>
          <a:xfrm>
            <a:off x="3049905" y="4795520"/>
            <a:ext cx="1115695" cy="897255"/>
          </a:xfrm>
          <a:prstGeom prst="star32">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CaixaDeTexto 45"/>
          <p:cNvSpPr txBox="1"/>
          <p:nvPr/>
        </p:nvSpPr>
        <p:spPr>
          <a:xfrm>
            <a:off x="575956" y="435797"/>
            <a:ext cx="11040155" cy="122999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Exercício: Passar 30 </a:t>
            </a:r>
            <a:r>
              <a:rPr lang="pt-BR" altLang="en-US" sz="3200"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no LED </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Considerar V</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0.7V, </a:t>
            </a:r>
            <a:r>
              <a:rPr lang="pt-BR" altLang="en-US" sz="3200" b="1" dirty="0" err="1"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err="1"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dirty="0" smtClean="0">
                <a:solidFill>
                  <a:srgbClr val="002060"/>
                </a:solidFill>
                <a:effectLst>
                  <a:outerShdw blurRad="38100" dist="38100" dir="2700000" algn="tl">
                    <a:srgbClr val="000000">
                      <a:alpha val="43137"/>
                    </a:srgbClr>
                  </a:outerShdw>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0.2V, </a:t>
            </a:r>
            <a:r>
              <a:rPr lang="pt-BR" altLang="en-US" sz="3200" b="1" dirty="0" err="1" smtClean="0">
                <a:solidFill>
                  <a:srgbClr val="00206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3200" b="1" baseline="-25000" dirty="0" err="1"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Forc </a:t>
            </a:r>
            <a:r>
              <a:rPr lang="pt-BR" altLang="en-US" sz="3200" dirty="0" smtClean="0">
                <a:solidFill>
                  <a:srgbClr val="002060"/>
                </a:solidFill>
                <a:effectLst>
                  <a:outerShdw blurRad="38100" dist="38100" dir="2700000" algn="tl">
                    <a:srgbClr val="000000">
                      <a:alpha val="43137"/>
                    </a:srgbClr>
                  </a:outerShdw>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endParaRPr lang="pt-BR" altLang="en-US" sz="3200" b="1" dirty="0" smtClean="0">
              <a:solidFill>
                <a:srgbClr val="00206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669204" y="3721378"/>
            <a:ext cx="3714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C</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3723005" y="274637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cxnSp>
        <p:nvCxnSpPr>
          <p:cNvPr id="9" name="Conector Reto 37"/>
          <p:cNvCxnSpPr/>
          <p:nvPr/>
        </p:nvCxnSpPr>
        <p:spPr>
          <a:xfrm>
            <a:off x="3443674" y="60100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 name="Grupo 9"/>
          <p:cNvGrpSpPr/>
          <p:nvPr/>
        </p:nvGrpSpPr>
        <p:grpSpPr>
          <a:xfrm rot="5400000">
            <a:off x="2364840" y="3785951"/>
            <a:ext cx="1783849" cy="748570"/>
            <a:chOff x="8610600" y="2524505"/>
            <a:chExt cx="1783849" cy="748570"/>
          </a:xfrm>
        </p:grpSpPr>
        <p:cxnSp>
          <p:nvCxnSpPr>
            <p:cNvPr id="11"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2"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3"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6"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7" name="Grupo 16"/>
          <p:cNvGrpSpPr/>
          <p:nvPr/>
        </p:nvGrpSpPr>
        <p:grpSpPr>
          <a:xfrm rot="5400000" flipH="1">
            <a:off x="2968258" y="2966714"/>
            <a:ext cx="1274445" cy="234950"/>
            <a:chOff x="4152748" y="3524056"/>
            <a:chExt cx="1274569" cy="255373"/>
          </a:xfrm>
        </p:grpSpPr>
        <p:cxnSp>
          <p:nvCxnSpPr>
            <p:cNvPr id="18"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9" name="Retângulo 18"/>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0" name="Caixa de Texto 23"/>
          <p:cNvSpPr txBox="1"/>
          <p:nvPr/>
        </p:nvSpPr>
        <p:spPr>
          <a:xfrm>
            <a:off x="3455035" y="3969280"/>
            <a:ext cx="2189561" cy="46166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Q1=2N2222</a:t>
            </a:r>
            <a:endParaRPr lang="pt-BR" altLang="en-US" sz="2400" baseline="-25000" dirty="0">
              <a:latin typeface="Comic Sans MS" panose="030F0702030302020204" pitchFamily="66" charset="0"/>
              <a:cs typeface="Comic Sans MS" panose="030F0702030302020204" pitchFamily="66" charset="0"/>
            </a:endParaRPr>
          </a:p>
        </p:txBody>
      </p:sp>
      <p:sp>
        <p:nvSpPr>
          <p:cNvPr id="21" name="CaixaDeTexto 47"/>
          <p:cNvSpPr txBox="1"/>
          <p:nvPr/>
        </p:nvSpPr>
        <p:spPr>
          <a:xfrm>
            <a:off x="3345094" y="2008783"/>
            <a:ext cx="147637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 </a:t>
            </a:r>
            <a:r>
              <a:rPr lang="pt-BR" sz="2400" i="1" dirty="0" smtClean="0">
                <a:latin typeface="Century Schoolbook" panose="02040604050505020304" pitchFamily="18" charset="0"/>
                <a:ea typeface="Cambria Math" panose="02040503050406030204" pitchFamily="18" charset="0"/>
              </a:rPr>
              <a:t> = 4V</a:t>
            </a:r>
            <a:endParaRPr lang="pt-BR" sz="2400" i="1" dirty="0" smtClean="0">
              <a:latin typeface="Century Schoolbook" panose="02040604050505020304" pitchFamily="18" charset="0"/>
              <a:ea typeface="Cambria Math" panose="02040503050406030204" pitchFamily="18" charset="0"/>
            </a:endParaRPr>
          </a:p>
        </p:txBody>
      </p:sp>
      <p:cxnSp>
        <p:nvCxnSpPr>
          <p:cNvPr id="22" name="Conector Reto 74"/>
          <p:cNvCxnSpPr/>
          <p:nvPr/>
        </p:nvCxnSpPr>
        <p:spPr>
          <a:xfrm>
            <a:off x="3649900" y="596096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3" name="Conector Reto 12"/>
          <p:cNvCxnSpPr/>
          <p:nvPr/>
        </p:nvCxnSpPr>
        <p:spPr>
          <a:xfrm flipV="1">
            <a:off x="3624616" y="5038447"/>
            <a:ext cx="0" cy="97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24" name="Forma livre 23"/>
          <p:cNvSpPr/>
          <p:nvPr/>
        </p:nvSpPr>
        <p:spPr>
          <a:xfrm>
            <a:off x="3075940" y="4277995"/>
            <a:ext cx="412115" cy="544195"/>
          </a:xfrm>
          <a:custGeom>
            <a:avLst/>
            <a:gdLst>
              <a:gd name="connisteX0" fmla="*/ 412204 w 412204"/>
              <a:gd name="connsiteY0" fmla="*/ 544195 h 544195"/>
              <a:gd name="connisteX1" fmla="*/ 58509 w 412204"/>
              <a:gd name="connsiteY1" fmla="*/ 435610 h 544195"/>
              <a:gd name="connisteX2" fmla="*/ 17869 w 412204"/>
              <a:gd name="connsiteY2" fmla="*/ 122555 h 544195"/>
              <a:gd name="connisteX3" fmla="*/ 167729 w 412204"/>
              <a:gd name="connsiteY3" fmla="*/ 0 h 544195"/>
            </a:gdLst>
            <a:ahLst/>
            <a:cxnLst>
              <a:cxn ang="0">
                <a:pos x="connisteX0" y="connsiteY0"/>
              </a:cxn>
              <a:cxn ang="0">
                <a:pos x="connisteX1" y="connsiteY1"/>
              </a:cxn>
              <a:cxn ang="0">
                <a:pos x="connisteX2" y="connsiteY2"/>
              </a:cxn>
              <a:cxn ang="0">
                <a:pos x="connisteX3" y="connsiteY3"/>
              </a:cxn>
            </a:cxnLst>
            <a:rect l="l" t="t" r="r" b="b"/>
            <a:pathLst>
              <a:path w="412204" h="544195">
                <a:moveTo>
                  <a:pt x="412204" y="544195"/>
                </a:moveTo>
                <a:cubicBezTo>
                  <a:pt x="342354" y="528955"/>
                  <a:pt x="137249" y="520065"/>
                  <a:pt x="58509" y="435610"/>
                </a:cubicBezTo>
                <a:cubicBezTo>
                  <a:pt x="-20231" y="351155"/>
                  <a:pt x="-3721" y="209550"/>
                  <a:pt x="17869" y="122555"/>
                </a:cubicBezTo>
                <a:cubicBezTo>
                  <a:pt x="39459" y="35560"/>
                  <a:pt x="137249" y="18415"/>
                  <a:pt x="167729" y="0"/>
                </a:cubicBezTo>
              </a:path>
            </a:pathLst>
          </a:custGeom>
          <a:noFill/>
          <a:ln w="22225">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5" name="CaixaDeTexto 47"/>
          <p:cNvSpPr txBox="1"/>
          <p:nvPr/>
        </p:nvSpPr>
        <p:spPr>
          <a:xfrm>
            <a:off x="2270674" y="4493538"/>
            <a:ext cx="821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0.7V</a:t>
            </a:r>
            <a:endParaRPr lang="pt-BR" sz="2400" i="1" dirty="0" smtClean="0">
              <a:latin typeface="Century Schoolbook" panose="02040604050505020304" pitchFamily="18" charset="0"/>
              <a:ea typeface="Cambria Math" panose="02040503050406030204" pitchFamily="18" charset="0"/>
            </a:endParaRPr>
          </a:p>
        </p:txBody>
      </p:sp>
      <p:cxnSp>
        <p:nvCxnSpPr>
          <p:cNvPr id="26" name="Conector Reto 49"/>
          <p:cNvCxnSpPr/>
          <p:nvPr/>
        </p:nvCxnSpPr>
        <p:spPr>
          <a:xfrm flipV="1">
            <a:off x="802005" y="4184650"/>
            <a:ext cx="1838325"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riângulo isósceles 26"/>
          <p:cNvSpPr/>
          <p:nvPr/>
        </p:nvSpPr>
        <p:spPr>
          <a:xfrm rot="5400000">
            <a:off x="955040" y="3823970"/>
            <a:ext cx="1077595" cy="72136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Retângulo 27"/>
          <p:cNvSpPr/>
          <p:nvPr/>
        </p:nvSpPr>
        <p:spPr>
          <a:xfrm rot="10800000">
            <a:off x="2545715" y="406717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29" name="Elipse 28"/>
          <p:cNvSpPr/>
          <p:nvPr/>
        </p:nvSpPr>
        <p:spPr>
          <a:xfrm>
            <a:off x="1809115" y="4053205"/>
            <a:ext cx="190500" cy="2857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0" name="Elipse 29"/>
          <p:cNvSpPr/>
          <p:nvPr/>
        </p:nvSpPr>
        <p:spPr>
          <a:xfrm>
            <a:off x="3455035" y="5052060"/>
            <a:ext cx="360000" cy="3600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8" name="Caixa de Texto 23"/>
          <p:cNvSpPr txBox="1"/>
          <p:nvPr/>
        </p:nvSpPr>
        <p:spPr>
          <a:xfrm>
            <a:off x="2386330" y="353123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50" name="Caixa de Texto 23"/>
          <p:cNvSpPr txBox="1"/>
          <p:nvPr/>
        </p:nvSpPr>
        <p:spPr>
          <a:xfrm>
            <a:off x="3722958" y="5013007"/>
            <a:ext cx="2808472" cy="46166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LED= QTLP690C</a:t>
            </a:r>
            <a:endParaRPr lang="pt-BR" altLang="en-US" sz="2400" baseline="-25000" dirty="0">
              <a:latin typeface="Comic Sans MS" panose="030F0702030302020204" pitchFamily="66" charset="0"/>
              <a:cs typeface="Comic Sans MS" panose="030F0702030302020204" pitchFamily="66" charset="0"/>
            </a:endParaRPr>
          </a:p>
        </p:txBody>
      </p:sp>
      <p:pic>
        <p:nvPicPr>
          <p:cNvPr id="51" name="Imagem 50"/>
          <p:cNvPicPr>
            <a:picLocks noChangeAspect="1"/>
          </p:cNvPicPr>
          <p:nvPr/>
        </p:nvPicPr>
        <p:blipFill rotWithShape="1">
          <a:blip r:embed="rId1"/>
          <a:srcRect l="5226" r="5324" b="2965"/>
          <a:stretch>
            <a:fillRect/>
          </a:stretch>
        </p:blipFill>
        <p:spPr>
          <a:xfrm>
            <a:off x="7141029" y="1787028"/>
            <a:ext cx="4475082" cy="4470020"/>
          </a:xfrm>
          <a:prstGeom prst="rect">
            <a:avLst/>
          </a:prstGeom>
        </p:spPr>
      </p:pic>
    </p:spTree>
  </p:cSld>
  <p:clrMapOvr>
    <a:masterClrMapping/>
  </p:clrMapOvr>
  <p:timing>
    <p:tnLst>
      <p:par>
        <p:cTn id="1" dur="indefinite" restart="never" nodeType="tmRoot"/>
      </p:par>
    </p:tnLst>
  </p:timing>
</p:sld>
</file>

<file path=ppt/slides/slide7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575956" y="435797"/>
            <a:ext cx="11040155" cy="58477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Tensão no LED = 2.1V</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 name="Caixa de Texto 17"/>
              <p:cNvSpPr txBox="1"/>
              <p:nvPr/>
            </p:nvSpPr>
            <p:spPr>
              <a:xfrm>
                <a:off x="2295072" y="1421402"/>
                <a:ext cx="5978525" cy="84074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num>
                        <m:den>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𝟓𝟕</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𝑶𝒉𝒎</m:t>
                      </m:r>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17"/>
              <p:cNvSpPr txBox="1">
                <a:spLocks noRot="1" noChangeAspect="1" noMove="1" noResize="1" noEditPoints="1" noAdjustHandles="1" noChangeArrowheads="1" noChangeShapeType="1" noTextEdit="1"/>
              </p:cNvSpPr>
              <p:nvPr/>
            </p:nvSpPr>
            <p:spPr>
              <a:xfrm>
                <a:off x="2295072" y="1421402"/>
                <a:ext cx="5978525" cy="840740"/>
              </a:xfrm>
              <a:prstGeom prst="rect">
                <a:avLst/>
              </a:prstGeom>
              <a:blipFill rotWithShape="1">
                <a:blip r:embed="rId1"/>
                <a:stretch>
                  <a:fillRect l="-3" t="-32" r="3" b="32"/>
                </a:stretch>
              </a:blipFill>
            </p:spPr>
            <p:txBody>
              <a:bodyPr/>
              <a:lstStyle/>
              <a:p>
                <a:r>
                  <a:rPr lang="pt-BR" altLang="en-US">
                    <a:noFill/>
                  </a:rPr>
                  <a:t> </a:t>
                </a:r>
              </a:p>
            </p:txBody>
          </p:sp>
        </mc:Fallback>
      </mc:AlternateContent>
      <p:sp>
        <p:nvSpPr>
          <p:cNvPr id="6" name="CaixaDeTexto 45"/>
          <p:cNvSpPr txBox="1"/>
          <p:nvPr/>
        </p:nvSpPr>
        <p:spPr>
          <a:xfrm>
            <a:off x="667350" y="2517829"/>
            <a:ext cx="11040155" cy="58477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Escolhemos R</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56 Ohm</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 name="Caixa de Texto 19"/>
              <p:cNvSpPr txBox="1"/>
              <p:nvPr/>
            </p:nvSpPr>
            <p:spPr>
              <a:xfrm>
                <a:off x="1717675" y="3358291"/>
                <a:ext cx="5978525" cy="84074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𝑪𝒎𝒊𝒏</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num>
                        <m:den>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𝟓𝟔</m:t>
                          </m:r>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𝟑𝟎</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 name="Caixa de Texto 19"/>
              <p:cNvSpPr txBox="1">
                <a:spLocks noRot="1" noChangeAspect="1" noMove="1" noResize="1" noEditPoints="1" noAdjustHandles="1" noChangeArrowheads="1" noChangeShapeType="1" noTextEdit="1"/>
              </p:cNvSpPr>
              <p:nvPr/>
            </p:nvSpPr>
            <p:spPr>
              <a:xfrm>
                <a:off x="1717675" y="3358291"/>
                <a:ext cx="5978525" cy="840740"/>
              </a:xfrm>
              <a:prstGeom prst="rect">
                <a:avLst/>
              </a:prstGeom>
              <a:blipFill rotWithShape="1">
                <a:blip r:embed="rId2"/>
                <a:stretch>
                  <a:fillRect t="-49" b="49"/>
                </a:stretch>
              </a:blipFill>
            </p:spPr>
            <p:txBody>
              <a:bodyPr/>
              <a:lstStyle/>
              <a:p>
                <a:r>
                  <a:rPr lang="pt-BR" altLang="en-US">
                    <a:noFill/>
                  </a:rPr>
                  <a:t> </a:t>
                </a:r>
              </a:p>
            </p:txBody>
          </p:sp>
        </mc:Fallback>
      </mc:AlternateContent>
      <p:sp>
        <p:nvSpPr>
          <p:cNvPr id="8" name="CaixaDeTexto 45"/>
          <p:cNvSpPr txBox="1"/>
          <p:nvPr/>
        </p:nvSpPr>
        <p:spPr>
          <a:xfrm>
            <a:off x="667349" y="4199031"/>
            <a:ext cx="11040155" cy="58477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Maxima</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corrente para I</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9" name="Caixa de Texto 19"/>
              <p:cNvSpPr txBox="1"/>
              <p:nvPr/>
            </p:nvSpPr>
            <p:spPr>
              <a:xfrm>
                <a:off x="1717674" y="5020231"/>
                <a:ext cx="5978525" cy="84074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𝑪𝒎𝒂𝒙</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𝟗</m:t>
                          </m:r>
                        </m:num>
                        <m:den>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𝟓𝟔</m:t>
                          </m:r>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𝟑𝟒</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 name="Caixa de Texto 19"/>
              <p:cNvSpPr txBox="1">
                <a:spLocks noRot="1" noChangeAspect="1" noMove="1" noResize="1" noEditPoints="1" noAdjustHandles="1" noChangeArrowheads="1" noChangeShapeType="1" noTextEdit="1"/>
              </p:cNvSpPr>
              <p:nvPr/>
            </p:nvSpPr>
            <p:spPr>
              <a:xfrm>
                <a:off x="1717674" y="5020231"/>
                <a:ext cx="5978525" cy="840740"/>
              </a:xfrm>
              <a:prstGeom prst="rect">
                <a:avLst/>
              </a:prstGeom>
              <a:blipFill rotWithShape="1">
                <a:blip r:embed="rId3"/>
                <a:stretch>
                  <a:fillRect l="-11" t="-66" r="11" b="66"/>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575956" y="435797"/>
            <a:ext cx="11040155" cy="58477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Determinação de R</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Tensão no LED = 2.1V</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Caixa de Texto 21"/>
              <p:cNvSpPr txBox="1"/>
              <p:nvPr/>
            </p:nvSpPr>
            <p:spPr>
              <a:xfrm>
                <a:off x="1717674" y="2450833"/>
                <a:ext cx="7884160" cy="84201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𝑪𝒎𝒂𝒙</m:t>
                              </m:r>
                            </m:sub>
                          </m:sSub>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𝑭𝒐𝒓𝒄𝒂𝒅𝒐</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box>
                        <m:boxPr>
                          <m:noBreak m:val="on"/>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boxPr>
                        <m:e>
                          <m:groupChr>
                            <m:groupChrPr>
                              <m:chr m:val="⇒"/>
                              <m:pos m:val="top"/>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groupChrPr>
                            <m:e/>
                          </m:groupChr>
                        </m:e>
                      </m:box>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&gt;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num>
                        <m:den>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𝟓𝟎</m:t>
                          </m:r>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box>
                        <m:boxPr>
                          <m:noBreak m:val="on"/>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boxPr>
                        <m:e>
                          <m:groupChr>
                            <m:groupChrPr>
                              <m:chr m:val="⇒"/>
                              <m:pos m:val="top"/>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groupChrPr>
                            <m:e/>
                          </m:groupChr>
                        </m:e>
                      </m:box>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𝑹𝑩</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&lt;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𝒌𝑶𝒉𝒎</m:t>
                      </m:r>
                    </m:oMath>
                  </m:oMathPara>
                </a14:m>
                <a:endParaRPr lang="pt-BR" altLang="en-US"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 name="Caixa de Texto 21"/>
              <p:cNvSpPr txBox="1">
                <a:spLocks noRot="1" noChangeAspect="1" noMove="1" noResize="1" noEditPoints="1" noAdjustHandles="1" noChangeArrowheads="1" noChangeShapeType="1" noTextEdit="1"/>
              </p:cNvSpPr>
              <p:nvPr/>
            </p:nvSpPr>
            <p:spPr>
              <a:xfrm>
                <a:off x="1717674" y="2450833"/>
                <a:ext cx="7884160" cy="842010"/>
              </a:xfrm>
              <a:prstGeom prst="rect">
                <a:avLst/>
              </a:prstGeom>
              <a:blipFill rotWithShape="1">
                <a:blip r:embed="rId1"/>
                <a:stretch>
                  <a:fillRect l="-8" t="-44" r="8" b="4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 de Texto 19"/>
              <p:cNvSpPr txBox="1"/>
              <p:nvPr/>
            </p:nvSpPr>
            <p:spPr>
              <a:xfrm>
                <a:off x="2264228" y="1295449"/>
                <a:ext cx="5359400" cy="87851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19"/>
              <p:cNvSpPr txBox="1">
                <a:spLocks noRot="1" noChangeAspect="1" noMove="1" noResize="1" noEditPoints="1" noAdjustHandles="1" noChangeArrowheads="1" noChangeShapeType="1" noTextEdit="1"/>
              </p:cNvSpPr>
              <p:nvPr/>
            </p:nvSpPr>
            <p:spPr>
              <a:xfrm>
                <a:off x="2264228" y="1295449"/>
                <a:ext cx="5359400" cy="878510"/>
              </a:xfrm>
              <a:prstGeom prst="rect">
                <a:avLst/>
              </a:prstGeom>
              <a:blipFill rotWithShape="1">
                <a:blip r:embed="rId2"/>
                <a:stretch>
                  <a:fillRect l="-8" t="-6" r="8" b="40"/>
                </a:stretch>
              </a:blipFill>
            </p:spPr>
            <p:txBody>
              <a:bodyPr/>
              <a:lstStyle/>
              <a:p>
                <a:r>
                  <a:rPr lang="pt-BR" altLang="en-US">
                    <a:noFill/>
                  </a:rPr>
                  <a:t> </a:t>
                </a:r>
              </a:p>
            </p:txBody>
          </p:sp>
        </mc:Fallback>
      </mc:AlternateContent>
      <p:sp>
        <p:nvSpPr>
          <p:cNvPr id="6" name="CaixaDeTexto 45"/>
          <p:cNvSpPr txBox="1"/>
          <p:nvPr/>
        </p:nvSpPr>
        <p:spPr>
          <a:xfrm>
            <a:off x="681864" y="4045527"/>
            <a:ext cx="11040155" cy="58477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Escolhemos R</a:t>
            </a:r>
            <a:r>
              <a:rPr lang="pt-BR" altLang="en-US" sz="3200" b="1" baseline="-25000"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1600 Ohm</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sld>
</file>

<file path=ppt/slides/slide7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575956" y="435797"/>
            <a:ext cx="11040155" cy="1231106"/>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Exercício: Passar 30 </a:t>
            </a:r>
            <a:r>
              <a:rPr lang="pt-BR" altLang="en-US" sz="3200"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no LED </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Considerar V</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0.7V, </a:t>
            </a:r>
            <a:r>
              <a:rPr lang="pt-BR" altLang="en-US" sz="3200" b="1" dirty="0" err="1"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err="1"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0.2V, </a:t>
            </a:r>
            <a:r>
              <a:rPr lang="pt-BR" altLang="en-US" sz="3200" b="1" dirty="0" err="1" smtClean="0">
                <a:solidFill>
                  <a:srgbClr val="00206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3200" b="1" baseline="-25000" dirty="0" err="1"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Forc</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endParaRPr lang="pt-BR" altLang="en-US" sz="3200" b="1" dirty="0" smtClean="0">
              <a:solidFill>
                <a:srgbClr val="00206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5" name="Imagem 4"/>
          <p:cNvPicPr>
            <a:picLocks noChangeAspect="1"/>
          </p:cNvPicPr>
          <p:nvPr/>
        </p:nvPicPr>
        <p:blipFill rotWithShape="1">
          <a:blip r:embed="rId1">
            <a:extLst>
              <a:ext uri="{28A0092B-C50C-407E-A947-70E740481C1C}">
                <a14:useLocalDpi xmlns:a14="http://schemas.microsoft.com/office/drawing/2010/main" val="0"/>
              </a:ext>
            </a:extLst>
          </a:blip>
          <a:srcRect l="35209" r="36220"/>
          <a:stretch>
            <a:fillRect/>
          </a:stretch>
        </p:blipFill>
        <p:spPr>
          <a:xfrm>
            <a:off x="3980543" y="2217396"/>
            <a:ext cx="4873327" cy="3777004"/>
          </a:xfrm>
          <a:prstGeom prst="rect">
            <a:avLst/>
          </a:prstGeom>
        </p:spPr>
      </p:pic>
    </p:spTree>
  </p:cSld>
  <p:clrMapOvr>
    <a:masterClrMapping/>
  </p:clrMapOvr>
  <p:timing>
    <p:tnLst>
      <p:par>
        <p:cTn id="1" dur="indefinite" restart="never" nodeType="tmRoot"/>
      </p:par>
    </p:tnLst>
  </p:timing>
</p:sld>
</file>

<file path=ppt/slides/slide7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m 8"/>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575955" y="1892301"/>
            <a:ext cx="11040155" cy="4464050"/>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575956" y="435797"/>
            <a:ext cx="11040155" cy="1231106"/>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Exercício: Passar 30 </a:t>
            </a:r>
            <a:r>
              <a:rPr lang="pt-BR" altLang="en-US" sz="3200"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no LED </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Considerar V</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0.7V, </a:t>
            </a:r>
            <a:r>
              <a:rPr lang="pt-BR" altLang="en-US" sz="3200" b="1" dirty="0" err="1"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err="1"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0.2V, </a:t>
            </a:r>
            <a:r>
              <a:rPr lang="pt-BR" altLang="en-US" sz="3200" b="1" dirty="0" err="1" smtClean="0">
                <a:solidFill>
                  <a:srgbClr val="00206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3200" b="1" baseline="-25000" dirty="0" err="1"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Forc</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endParaRPr lang="pt-BR" altLang="en-US" sz="3200" b="1" dirty="0" smtClean="0">
              <a:solidFill>
                <a:srgbClr val="00206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DeTexto 45"/>
          <p:cNvSpPr txBox="1"/>
          <p:nvPr/>
        </p:nvSpPr>
        <p:spPr>
          <a:xfrm>
            <a:off x="7050133" y="3799035"/>
            <a:ext cx="1321435" cy="707886"/>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a:t>
            </a:r>
            <a:r>
              <a:rPr lang="pt-BR" altLang="en-US" sz="2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no LED</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5"/>
          <p:cNvSpPr txBox="1"/>
          <p:nvPr/>
        </p:nvSpPr>
        <p:spPr>
          <a:xfrm>
            <a:off x="3884340" y="2455679"/>
            <a:ext cx="1099321" cy="707886"/>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tensão</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no LED</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 name="CaixaDeTexto 45"/>
          <p:cNvSpPr txBox="1"/>
          <p:nvPr/>
        </p:nvSpPr>
        <p:spPr>
          <a:xfrm>
            <a:off x="6390005" y="5521960"/>
            <a:ext cx="173037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tensão</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4" name="Conector Reto 3"/>
          <p:cNvCxnSpPr/>
          <p:nvPr/>
        </p:nvCxnSpPr>
        <p:spPr>
          <a:xfrm>
            <a:off x="6063615" y="2148205"/>
            <a:ext cx="0" cy="3960000"/>
          </a:xfrm>
          <a:prstGeom prst="line">
            <a:avLst/>
          </a:prstGeom>
          <a:ln w="44450">
            <a:solidFill>
              <a:srgbClr val="FFFF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838200" y="302895"/>
            <a:ext cx="10055225" cy="1325880"/>
          </a:xfrm>
        </p:spPr>
        <p:txBody>
          <a:bodyPr/>
          <a:lstStyle/>
          <a:p>
            <a:r>
              <a:rPr lang="pt-BR" altLang="en-US" b="1">
                <a:solidFill>
                  <a:srgbClr val="C00000"/>
                </a:solidFill>
                <a:latin typeface="Comic Sans MS" panose="030F0702030302020204" pitchFamily="66" charset="0"/>
                <a:cs typeface="Comic Sans MS" panose="030F0702030302020204" pitchFamily="66" charset="0"/>
              </a:rPr>
              <a:t>Símbolo dos transistores Bipolares</a:t>
            </a:r>
            <a:endParaRPr lang="pt-BR" altLang="en-US" b="1">
              <a:solidFill>
                <a:srgbClr val="C00000"/>
              </a:solidFill>
              <a:latin typeface="Comic Sans MS" panose="030F0702030302020204" pitchFamily="66" charset="0"/>
              <a:cs typeface="Comic Sans MS" panose="030F0702030302020204" pitchFamily="66" charset="0"/>
            </a:endParaRPr>
          </a:p>
        </p:txBody>
      </p:sp>
      <p:sp>
        <p:nvSpPr>
          <p:cNvPr id="5" name="Espaço Reservado para Número de Slide 4"/>
          <p:cNvSpPr>
            <a:spLocks noGrp="1"/>
          </p:cNvSpPr>
          <p:nvPr>
            <p:ph type="sldNum" sz="quarter" idx="12"/>
          </p:nvPr>
        </p:nvSpPr>
        <p:spPr/>
        <p:txBody>
          <a:bodyPr/>
          <a:lstStyle/>
          <a:p>
            <a:fld id="{74F297BB-B745-4CAB-BE1D-CE4C89382949}" type="slidenum">
              <a:rPr lang="pt-BR" smtClean="0"/>
            </a:fld>
            <a:endParaRPr lang="pt-BR"/>
          </a:p>
        </p:txBody>
      </p:sp>
      <p:grpSp>
        <p:nvGrpSpPr>
          <p:cNvPr id="27" name="Grupo 26"/>
          <p:cNvGrpSpPr/>
          <p:nvPr/>
        </p:nvGrpSpPr>
        <p:grpSpPr>
          <a:xfrm>
            <a:off x="786130" y="2135664"/>
            <a:ext cx="4835525" cy="4103370"/>
            <a:chOff x="450" y="3865"/>
            <a:chExt cx="7615" cy="6462"/>
          </a:xfrm>
          <a:noFill/>
        </p:grpSpPr>
        <p:cxnSp>
          <p:nvCxnSpPr>
            <p:cNvPr id="6" name="Conector Reto 5"/>
            <p:cNvCxnSpPr/>
            <p:nvPr/>
          </p:nvCxnSpPr>
          <p:spPr>
            <a:xfrm>
              <a:off x="2598" y="5381"/>
              <a:ext cx="24" cy="2685"/>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2598" y="7257"/>
              <a:ext cx="1449" cy="1307"/>
            </a:xfrm>
            <a:prstGeom prst="line">
              <a:avLst/>
            </a:prstGeom>
            <a:grpFill/>
            <a:ln w="19050">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4047" y="8564"/>
              <a:ext cx="0" cy="524"/>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 name="Conector Reto 9"/>
            <p:cNvCxnSpPr/>
            <p:nvPr/>
          </p:nvCxnSpPr>
          <p:spPr>
            <a:xfrm flipV="1">
              <a:off x="2622" y="4881"/>
              <a:ext cx="1497" cy="1221"/>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4119" y="3955"/>
              <a:ext cx="24" cy="926"/>
            </a:xfrm>
            <a:prstGeom prst="line">
              <a:avLst/>
            </a:prstGeom>
            <a:grpFill/>
            <a:ln>
              <a:solidFill>
                <a:schemeClr val="tx1"/>
              </a:solidFill>
            </a:ln>
          </p:spPr>
          <p:style>
            <a:lnRef idx="1">
              <a:schemeClr val="dk1"/>
            </a:lnRef>
            <a:fillRef idx="0">
              <a:schemeClr val="dk1"/>
            </a:fillRef>
            <a:effectRef idx="0">
              <a:schemeClr val="dk1"/>
            </a:effectRef>
            <a:fontRef idx="minor">
              <a:schemeClr val="tx1"/>
            </a:fontRef>
          </p:style>
        </p:cxnSp>
        <p:cxnSp>
          <p:nvCxnSpPr>
            <p:cNvPr id="12" name="Conector Reto 11"/>
            <p:cNvCxnSpPr/>
            <p:nvPr/>
          </p:nvCxnSpPr>
          <p:spPr>
            <a:xfrm flipH="1" flipV="1">
              <a:off x="1339" y="6711"/>
              <a:ext cx="1283" cy="24"/>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Caixa de Texto 12"/>
            <p:cNvSpPr txBox="1"/>
            <p:nvPr/>
          </p:nvSpPr>
          <p:spPr>
            <a:xfrm>
              <a:off x="4143" y="3865"/>
              <a:ext cx="2435" cy="1016"/>
            </a:xfrm>
            <a:prstGeom prst="rect">
              <a:avLst/>
            </a:prstGeom>
            <a:grpFill/>
            <a:ln>
              <a:noFill/>
            </a:ln>
          </p:spPr>
          <p:txBody>
            <a:bodyPr wrap="none" rtlCol="0">
              <a:spAutoFit/>
            </a:bodyPr>
            <a:lstStyle/>
            <a:p>
              <a:r>
                <a:rPr lang="pt-BR" altLang="en-US" sz="3600"/>
                <a:t>Coletor</a:t>
              </a:r>
              <a:endParaRPr lang="pt-BR" altLang="en-US" sz="3600"/>
            </a:p>
          </p:txBody>
        </p:sp>
        <p:sp>
          <p:nvSpPr>
            <p:cNvPr id="14" name="Caixa de Texto 13"/>
            <p:cNvSpPr txBox="1"/>
            <p:nvPr/>
          </p:nvSpPr>
          <p:spPr>
            <a:xfrm>
              <a:off x="4119" y="8221"/>
              <a:ext cx="3090" cy="1210"/>
            </a:xfrm>
            <a:prstGeom prst="rect">
              <a:avLst/>
            </a:prstGeom>
            <a:grpFill/>
            <a:ln>
              <a:noFill/>
            </a:ln>
          </p:spPr>
          <p:txBody>
            <a:bodyPr wrap="none" rtlCol="0">
              <a:spAutoFit/>
            </a:bodyPr>
            <a:lstStyle/>
            <a:p>
              <a:r>
                <a:rPr lang="pt-BR" altLang="en-US" sz="4400"/>
                <a:t>emissor</a:t>
              </a:r>
              <a:endParaRPr lang="pt-BR" altLang="en-US" sz="4400"/>
            </a:p>
          </p:txBody>
        </p:sp>
        <p:sp>
          <p:nvSpPr>
            <p:cNvPr id="15" name="Caixa de Texto 14"/>
            <p:cNvSpPr txBox="1"/>
            <p:nvPr/>
          </p:nvSpPr>
          <p:spPr>
            <a:xfrm>
              <a:off x="762" y="5695"/>
              <a:ext cx="1651" cy="1016"/>
            </a:xfrm>
            <a:prstGeom prst="rect">
              <a:avLst/>
            </a:prstGeom>
            <a:grpFill/>
            <a:ln>
              <a:noFill/>
            </a:ln>
          </p:spPr>
          <p:txBody>
            <a:bodyPr wrap="none" rtlCol="0">
              <a:spAutoFit/>
            </a:bodyPr>
            <a:lstStyle/>
            <a:p>
              <a:r>
                <a:rPr lang="pt-BR" altLang="en-US" sz="3600"/>
                <a:t>base</a:t>
              </a:r>
              <a:endParaRPr lang="pt-BR" altLang="en-US" sz="3600"/>
            </a:p>
          </p:txBody>
        </p:sp>
        <p:sp>
          <p:nvSpPr>
            <p:cNvPr id="16" name="Caixa de Texto 15"/>
            <p:cNvSpPr txBox="1"/>
            <p:nvPr/>
          </p:nvSpPr>
          <p:spPr>
            <a:xfrm>
              <a:off x="450" y="9408"/>
              <a:ext cx="7615" cy="919"/>
            </a:xfrm>
            <a:prstGeom prst="rect">
              <a:avLst/>
            </a:prstGeom>
            <a:grpFill/>
            <a:ln>
              <a:noFill/>
            </a:ln>
          </p:spPr>
          <p:txBody>
            <a:bodyPr wrap="square" rtlCol="0">
              <a:spAutoFit/>
            </a:bodyPr>
            <a:lstStyle/>
            <a:p>
              <a:r>
                <a:rPr lang="pt-BR" altLang="en-US" sz="3200" b="1">
                  <a:solidFill>
                    <a:srgbClr val="C00000"/>
                  </a:solidFill>
                  <a:latin typeface="Comic Sans MS" panose="030F0702030302020204" pitchFamily="66" charset="0"/>
                  <a:cs typeface="Comic Sans MS" panose="030F0702030302020204" pitchFamily="66" charset="0"/>
                </a:rPr>
                <a:t>transistor NPN bipolar</a:t>
              </a:r>
              <a:endParaRPr lang="pt-BR" altLang="en-US" sz="3200" b="1">
                <a:solidFill>
                  <a:srgbClr val="C00000"/>
                </a:solidFill>
                <a:latin typeface="Comic Sans MS" panose="030F0702030302020204" pitchFamily="66" charset="0"/>
                <a:cs typeface="Comic Sans MS" panose="030F0702030302020204" pitchFamily="66" charset="0"/>
              </a:endParaRPr>
            </a:p>
          </p:txBody>
        </p:sp>
      </p:grpSp>
      <p:cxnSp>
        <p:nvCxnSpPr>
          <p:cNvPr id="17" name="Conector Reto 16"/>
          <p:cNvCxnSpPr/>
          <p:nvPr/>
        </p:nvCxnSpPr>
        <p:spPr>
          <a:xfrm>
            <a:off x="7818755" y="2957195"/>
            <a:ext cx="15240" cy="17049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a:off x="7818755" y="4148455"/>
            <a:ext cx="920115" cy="829945"/>
          </a:xfrm>
          <a:prstGeom prst="line">
            <a:avLst/>
          </a:prstGeom>
          <a:ln w="1905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8738870" y="4978400"/>
            <a:ext cx="0" cy="332740"/>
          </a:xfrm>
          <a:prstGeom prst="line">
            <a:avLst/>
          </a:prstGeom>
          <a:ln w="19050"/>
        </p:spPr>
        <p:style>
          <a:lnRef idx="1">
            <a:schemeClr val="dk1"/>
          </a:lnRef>
          <a:fillRef idx="0">
            <a:schemeClr val="dk1"/>
          </a:fillRef>
          <a:effectRef idx="0">
            <a:schemeClr val="dk1"/>
          </a:effectRef>
          <a:fontRef idx="minor">
            <a:schemeClr val="tx1"/>
          </a:fontRef>
        </p:style>
      </p:cxnSp>
      <p:cxnSp>
        <p:nvCxnSpPr>
          <p:cNvPr id="20" name="Conector Reto 19"/>
          <p:cNvCxnSpPr/>
          <p:nvPr/>
        </p:nvCxnSpPr>
        <p:spPr>
          <a:xfrm flipV="1">
            <a:off x="7849235" y="2612390"/>
            <a:ext cx="950595" cy="775335"/>
          </a:xfrm>
          <a:prstGeom prst="line">
            <a:avLst/>
          </a:prstGeom>
          <a:ln w="19050">
            <a:solidFill>
              <a:schemeClr val="tx1"/>
            </a:solidFill>
            <a:headEnd type="triangle" w="lg" len="lg"/>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8784590" y="2051685"/>
            <a:ext cx="15240" cy="588010"/>
          </a:xfrm>
          <a:prstGeom prst="line">
            <a:avLst/>
          </a:prstGeom>
        </p:spPr>
        <p:style>
          <a:lnRef idx="1">
            <a:schemeClr val="dk1"/>
          </a:lnRef>
          <a:fillRef idx="0">
            <a:schemeClr val="dk1"/>
          </a:fillRef>
          <a:effectRef idx="0">
            <a:schemeClr val="dk1"/>
          </a:effectRef>
          <a:fontRef idx="minor">
            <a:schemeClr val="tx1"/>
          </a:fontRef>
        </p:style>
      </p:cxnSp>
      <p:cxnSp>
        <p:nvCxnSpPr>
          <p:cNvPr id="22" name="Conector Reto 21"/>
          <p:cNvCxnSpPr/>
          <p:nvPr/>
        </p:nvCxnSpPr>
        <p:spPr>
          <a:xfrm flipH="1" flipV="1">
            <a:off x="7019290" y="3801745"/>
            <a:ext cx="814705" cy="152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Caixa de Texto 22"/>
          <p:cNvSpPr txBox="1"/>
          <p:nvPr/>
        </p:nvSpPr>
        <p:spPr>
          <a:xfrm>
            <a:off x="8799830" y="4978400"/>
            <a:ext cx="1546225" cy="645160"/>
          </a:xfrm>
          <a:prstGeom prst="rect">
            <a:avLst/>
          </a:prstGeom>
          <a:noFill/>
        </p:spPr>
        <p:txBody>
          <a:bodyPr wrap="none" rtlCol="0">
            <a:spAutoFit/>
          </a:bodyPr>
          <a:lstStyle/>
          <a:p>
            <a:r>
              <a:rPr lang="pt-BR" altLang="en-US" sz="3600"/>
              <a:t>Coletor</a:t>
            </a:r>
            <a:endParaRPr lang="pt-BR" altLang="en-US" sz="3600"/>
          </a:p>
        </p:txBody>
      </p:sp>
      <p:sp>
        <p:nvSpPr>
          <p:cNvPr id="24" name="Caixa de Texto 23"/>
          <p:cNvSpPr txBox="1"/>
          <p:nvPr/>
        </p:nvSpPr>
        <p:spPr>
          <a:xfrm>
            <a:off x="8799830" y="1743710"/>
            <a:ext cx="1962150" cy="768350"/>
          </a:xfrm>
          <a:prstGeom prst="rect">
            <a:avLst/>
          </a:prstGeom>
          <a:noFill/>
        </p:spPr>
        <p:txBody>
          <a:bodyPr wrap="none" rtlCol="0">
            <a:spAutoFit/>
          </a:bodyPr>
          <a:lstStyle/>
          <a:p>
            <a:r>
              <a:rPr lang="pt-BR" altLang="en-US" sz="4400"/>
              <a:t>emissor</a:t>
            </a:r>
            <a:endParaRPr lang="pt-BR" altLang="en-US" sz="4400"/>
          </a:p>
        </p:txBody>
      </p:sp>
      <p:sp>
        <p:nvSpPr>
          <p:cNvPr id="25" name="Caixa de Texto 24"/>
          <p:cNvSpPr txBox="1"/>
          <p:nvPr/>
        </p:nvSpPr>
        <p:spPr>
          <a:xfrm>
            <a:off x="6652895" y="3156585"/>
            <a:ext cx="1048385" cy="645160"/>
          </a:xfrm>
          <a:prstGeom prst="rect">
            <a:avLst/>
          </a:prstGeom>
          <a:noFill/>
        </p:spPr>
        <p:txBody>
          <a:bodyPr wrap="none" rtlCol="0">
            <a:spAutoFit/>
          </a:bodyPr>
          <a:lstStyle/>
          <a:p>
            <a:r>
              <a:rPr lang="pt-BR" altLang="en-US" sz="3600"/>
              <a:t>base</a:t>
            </a:r>
            <a:endParaRPr lang="pt-BR" altLang="en-US" sz="3600"/>
          </a:p>
        </p:txBody>
      </p:sp>
      <p:sp>
        <p:nvSpPr>
          <p:cNvPr id="28" name="Retângulo arredondado 27"/>
          <p:cNvSpPr/>
          <p:nvPr/>
        </p:nvSpPr>
        <p:spPr>
          <a:xfrm>
            <a:off x="714057" y="1695609"/>
            <a:ext cx="4712335" cy="4525010"/>
          </a:xfrm>
          <a:prstGeom prst="roundRect">
            <a:avLst/>
          </a:prstGeom>
          <a:noFill/>
          <a:ln w="1905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Retângulo arredondado 28"/>
          <p:cNvSpPr/>
          <p:nvPr/>
        </p:nvSpPr>
        <p:spPr>
          <a:xfrm>
            <a:off x="6388735" y="1743710"/>
            <a:ext cx="4712335" cy="4525010"/>
          </a:xfrm>
          <a:prstGeom prst="roundRect">
            <a:avLst/>
          </a:prstGeom>
          <a:noFill/>
          <a:ln w="1905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0" name="Caixa de Texto 29"/>
          <p:cNvSpPr txBox="1"/>
          <p:nvPr/>
        </p:nvSpPr>
        <p:spPr>
          <a:xfrm>
            <a:off x="6521450" y="5654040"/>
            <a:ext cx="5201920" cy="583565"/>
          </a:xfrm>
          <a:prstGeom prst="rect">
            <a:avLst/>
          </a:prstGeom>
          <a:noFill/>
          <a:ln>
            <a:noFill/>
          </a:ln>
        </p:spPr>
        <p:txBody>
          <a:bodyPr wrap="square" rtlCol="0">
            <a:spAutoFit/>
          </a:bodyPr>
          <a:lstStyle/>
          <a:p>
            <a:r>
              <a:rPr lang="pt-BR" altLang="en-US" sz="3200" b="1" dirty="0">
                <a:solidFill>
                  <a:srgbClr val="C00000"/>
                </a:solidFill>
                <a:latin typeface="Comic Sans MS" panose="030F0702030302020204" pitchFamily="66" charset="0"/>
                <a:cs typeface="Comic Sans MS" panose="030F0702030302020204" pitchFamily="66" charset="0"/>
              </a:rPr>
              <a:t>transistor </a:t>
            </a:r>
            <a:r>
              <a:rPr lang="pt-BR" altLang="en-US" sz="3200" b="1" dirty="0" smtClean="0">
                <a:solidFill>
                  <a:srgbClr val="C00000"/>
                </a:solidFill>
                <a:latin typeface="Comic Sans MS" panose="030F0702030302020204" pitchFamily="66" charset="0"/>
                <a:cs typeface="Comic Sans MS" panose="030F0702030302020204" pitchFamily="66" charset="0"/>
              </a:rPr>
              <a:t>PNP </a:t>
            </a:r>
            <a:r>
              <a:rPr lang="pt-BR" altLang="en-US" sz="3200" b="1" dirty="0">
                <a:solidFill>
                  <a:srgbClr val="C00000"/>
                </a:solidFill>
                <a:latin typeface="Comic Sans MS" panose="030F0702030302020204" pitchFamily="66" charset="0"/>
                <a:cs typeface="Comic Sans MS" panose="030F0702030302020204" pitchFamily="66" charset="0"/>
              </a:rPr>
              <a:t>bipolar</a:t>
            </a:r>
            <a:endParaRPr lang="pt-BR" altLang="en-US" sz="3200" b="1" dirty="0">
              <a:solidFill>
                <a:srgbClr val="C00000"/>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a:off x="671659" y="2012210"/>
            <a:ext cx="3501650" cy="2355634"/>
            <a:chOff x="854566" y="2654473"/>
            <a:chExt cx="2696213" cy="1919587"/>
          </a:xfrm>
        </p:grpSpPr>
        <p:grpSp>
          <p:nvGrpSpPr>
            <p:cNvPr id="4" name="Grupo 3"/>
            <p:cNvGrpSpPr/>
            <p:nvPr/>
          </p:nvGrpSpPr>
          <p:grpSpPr>
            <a:xfrm>
              <a:off x="1440627" y="2980029"/>
              <a:ext cx="1381894" cy="255373"/>
              <a:chOff x="4112743" y="3509451"/>
              <a:chExt cx="1381894" cy="255373"/>
            </a:xfrm>
          </p:grpSpPr>
          <p:cxnSp>
            <p:nvCxnSpPr>
              <p:cNvPr id="21"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 name="Conector Reto 46"/>
            <p:cNvCxnSpPr/>
            <p:nvPr/>
          </p:nvCxnSpPr>
          <p:spPr>
            <a:xfrm>
              <a:off x="2751986" y="4571027"/>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CaixaDeTexto 5"/>
            <p:cNvSpPr txBox="1"/>
            <p:nvPr/>
          </p:nvSpPr>
          <p:spPr>
            <a:xfrm>
              <a:off x="2248455" y="3521439"/>
              <a:ext cx="567229" cy="376207"/>
            </a:xfrm>
            <a:prstGeom prst="rect">
              <a:avLst/>
            </a:prstGeom>
            <a:noFill/>
          </p:spPr>
          <p:txBody>
            <a:bodyPr wrap="none" rtlCol="0">
              <a:spAutoFit/>
            </a:bodyPr>
            <a:lstStyle/>
            <a:p>
              <a:r>
                <a:rPr lang="pt-BR" sz="2400" dirty="0" smtClean="0"/>
                <a:t>1/</a:t>
              </a:r>
              <a:r>
                <a:rPr lang="pt-BR" sz="2400" dirty="0" err="1" smtClean="0"/>
                <a:t>sC</a:t>
              </a:r>
              <a:endParaRPr lang="pt-BR" sz="2400" dirty="0"/>
            </a:p>
          </p:txBody>
        </p:sp>
        <p:grpSp>
          <p:nvGrpSpPr>
            <p:cNvPr id="7" name="Grupo 6"/>
            <p:cNvGrpSpPr/>
            <p:nvPr/>
          </p:nvGrpSpPr>
          <p:grpSpPr>
            <a:xfrm rot="5400000">
              <a:off x="2439561" y="3288881"/>
              <a:ext cx="756638" cy="371718"/>
              <a:chOff x="6583958" y="4229187"/>
              <a:chExt cx="756638" cy="371718"/>
            </a:xfrm>
          </p:grpSpPr>
          <p:cxnSp>
            <p:nvCxnSpPr>
              <p:cNvPr id="17"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34"/>
              <p:cNvCxnSpPr/>
              <p:nvPr/>
            </p:nvCxnSpPr>
            <p:spPr>
              <a:xfrm>
                <a:off x="6997287" y="4233378"/>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7"/>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37"/>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 name="Forma livre 7"/>
            <p:cNvSpPr/>
            <p:nvPr/>
          </p:nvSpPr>
          <p:spPr>
            <a:xfrm rot="5400000" flipH="1">
              <a:off x="2669566" y="3360463"/>
              <a:ext cx="725474" cy="39653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9" name="CaixaDeTexto 8"/>
            <p:cNvSpPr txBox="1"/>
            <p:nvPr/>
          </p:nvSpPr>
          <p:spPr>
            <a:xfrm>
              <a:off x="1375077" y="3351022"/>
              <a:ext cx="332509" cy="369332"/>
            </a:xfrm>
            <a:prstGeom prst="rect">
              <a:avLst/>
            </a:prstGeom>
            <a:noFill/>
          </p:spPr>
          <p:txBody>
            <a:bodyPr wrap="square" rtlCol="0">
              <a:spAutoFit/>
            </a:bodyPr>
            <a:lstStyle/>
            <a:p>
              <a:r>
                <a:rPr lang="pt-BR" dirty="0" smtClean="0"/>
                <a:t>+</a:t>
              </a:r>
              <a:endParaRPr lang="pt-BR" dirty="0"/>
            </a:p>
          </p:txBody>
        </p:sp>
        <p:cxnSp>
          <p:nvCxnSpPr>
            <p:cNvPr id="10" name="Conector Reto 9"/>
            <p:cNvCxnSpPr/>
            <p:nvPr/>
          </p:nvCxnSpPr>
          <p:spPr>
            <a:xfrm>
              <a:off x="1438975" y="3109036"/>
              <a:ext cx="0" cy="146502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Elipse 10"/>
            <p:cNvSpPr/>
            <p:nvPr/>
          </p:nvSpPr>
          <p:spPr>
            <a:xfrm>
              <a:off x="1227660" y="3632738"/>
              <a:ext cx="407324" cy="4572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 name="Conector Reto 46"/>
            <p:cNvCxnSpPr/>
            <p:nvPr/>
          </p:nvCxnSpPr>
          <p:spPr>
            <a:xfrm>
              <a:off x="1367353" y="4574060"/>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CaixaDeTexto 12"/>
            <p:cNvSpPr txBox="1"/>
            <p:nvPr/>
          </p:nvSpPr>
          <p:spPr>
            <a:xfrm>
              <a:off x="1994990" y="2654473"/>
              <a:ext cx="351378" cy="461665"/>
            </a:xfrm>
            <a:prstGeom prst="rect">
              <a:avLst/>
            </a:prstGeom>
            <a:noFill/>
          </p:spPr>
          <p:txBody>
            <a:bodyPr wrap="none" rtlCol="0">
              <a:spAutoFit/>
            </a:bodyPr>
            <a:lstStyle/>
            <a:p>
              <a:r>
                <a:rPr lang="pt-BR" sz="2400" dirty="0"/>
                <a:t>R</a:t>
              </a:r>
              <a:endParaRPr lang="pt-BR" sz="2400" dirty="0"/>
            </a:p>
          </p:txBody>
        </p:sp>
        <p:sp>
          <p:nvSpPr>
            <p:cNvPr id="14" name="CaixaDeTexto 13"/>
            <p:cNvSpPr txBox="1"/>
            <p:nvPr/>
          </p:nvSpPr>
          <p:spPr>
            <a:xfrm>
              <a:off x="854566" y="3339220"/>
              <a:ext cx="454909" cy="376207"/>
            </a:xfrm>
            <a:prstGeom prst="rect">
              <a:avLst/>
            </a:prstGeom>
            <a:noFill/>
          </p:spPr>
          <p:txBody>
            <a:bodyPr wrap="none" rtlCol="0">
              <a:spAutoFit/>
            </a:bodyPr>
            <a:lstStyle/>
            <a:p>
              <a:r>
                <a:rPr lang="pt-BR" sz="2400" dirty="0" smtClean="0"/>
                <a:t>∆/s</a:t>
              </a:r>
              <a:endParaRPr lang="pt-BR" sz="2400" dirty="0"/>
            </a:p>
          </p:txBody>
        </p:sp>
        <p:cxnSp>
          <p:nvCxnSpPr>
            <p:cNvPr id="15" name="Conector Reto 14"/>
            <p:cNvCxnSpPr/>
            <p:nvPr/>
          </p:nvCxnSpPr>
          <p:spPr>
            <a:xfrm>
              <a:off x="2826632" y="3841548"/>
              <a:ext cx="0" cy="72947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3156119" y="3311356"/>
              <a:ext cx="394660" cy="369332"/>
            </a:xfrm>
            <a:prstGeom prst="rect">
              <a:avLst/>
            </a:prstGeom>
            <a:noFill/>
          </p:spPr>
          <p:txBody>
            <a:bodyPr wrap="none" rtlCol="0">
              <a:spAutoFit/>
            </a:bodyPr>
            <a:lstStyle/>
            <a:p>
              <a:r>
                <a:rPr lang="pt-BR" dirty="0" smtClean="0"/>
                <a:t>V</a:t>
              </a:r>
              <a:r>
                <a:rPr lang="pt-BR" baseline="-25000" dirty="0" smtClean="0"/>
                <a:t>0</a:t>
              </a:r>
              <a:endParaRPr lang="pt-BR" dirty="0"/>
            </a:p>
          </p:txBody>
        </p:sp>
      </p:grpSp>
      <p:sp>
        <p:nvSpPr>
          <p:cNvPr id="28" name="CaixaDeTexto 27"/>
          <p:cNvSpPr txBox="1"/>
          <p:nvPr/>
        </p:nvSpPr>
        <p:spPr>
          <a:xfrm>
            <a:off x="994143" y="4870655"/>
            <a:ext cx="4550794" cy="829945"/>
          </a:xfrm>
          <a:prstGeom prst="rect">
            <a:avLst/>
          </a:prstGeom>
          <a:noFill/>
        </p:spPr>
        <p:txBody>
          <a:bodyPr wrap="square" rtlCol="0">
            <a:spAutoFit/>
          </a:bodyPr>
          <a:lstStyle/>
          <a:p>
            <a:r>
              <a:rPr lang="pt-BR" sz="2400" dirty="0" smtClean="0">
                <a:latin typeface="Comic Sans MS" panose="030F0702030302020204" pitchFamily="66" charset="0"/>
                <a:cs typeface="Comic Sans MS" panose="030F0702030302020204" pitchFamily="66" charset="0"/>
              </a:rPr>
              <a:t>Condição inicial nula (fonte de corrente foi aplicada)</a:t>
            </a:r>
            <a:endParaRPr lang="pt-BR" sz="2400" dirty="0">
              <a:latin typeface="Comic Sans MS" panose="030F0702030302020204" pitchFamily="66" charset="0"/>
              <a:cs typeface="Comic Sans MS" panose="030F0702030302020204" pitchFamily="66" charset="0"/>
            </a:endParaRPr>
          </a:p>
        </p:txBody>
      </p:sp>
      <p:sp>
        <p:nvSpPr>
          <p:cNvPr id="29" name="Espaço Reservado para Conteúdo 2"/>
          <p:cNvSpPr txBox="1"/>
          <p:nvPr/>
        </p:nvSpPr>
        <p:spPr>
          <a:xfrm>
            <a:off x="677239" y="314676"/>
            <a:ext cx="10883347" cy="1042837"/>
          </a:xfrm>
          <a:prstGeom prst="rect">
            <a:avLst/>
          </a:prstGeom>
        </p:spPr>
        <p:txBody>
          <a:bodyPr vert="horz" lIns="91440" tIns="45720" rIns="91440" bIns="45720" rtlCol="0">
            <a:normAutofit fontScale="92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Solução</a:t>
            </a:r>
            <a:endParaRPr lang="pt-BR" sz="3200" b="1" dirty="0" smtClean="0">
              <a:solidFill>
                <a:srgbClr val="C00000"/>
              </a:solidFill>
              <a:latin typeface="Comic Sans MS" panose="030F0702030302020204" pitchFamily="66" charset="0"/>
            </a:endParaRPr>
          </a:p>
          <a:p>
            <a:pPr marL="0" indent="0">
              <a:spcAft>
                <a:spcPts val="1200"/>
              </a:spcAft>
              <a:buNone/>
            </a:pPr>
            <a:r>
              <a:rPr lang="pt-BR" sz="3200" b="1" dirty="0" smtClean="0">
                <a:solidFill>
                  <a:srgbClr val="C00000"/>
                </a:solidFill>
                <a:latin typeface="Comic Sans MS" panose="030F0702030302020204" pitchFamily="66" charset="0"/>
              </a:rPr>
              <a:t>1.  Resposta a estado zero (V</a:t>
            </a:r>
            <a:r>
              <a:rPr lang="pt-BR" sz="3200" b="1" baseline="-25000" dirty="0" smtClean="0">
                <a:solidFill>
                  <a:srgbClr val="C00000"/>
                </a:solidFill>
                <a:latin typeface="Comic Sans MS" panose="030F0702030302020204" pitchFamily="66" charset="0"/>
              </a:rPr>
              <a:t>0</a:t>
            </a:r>
            <a:r>
              <a:rPr lang="pt-BR" sz="3200" b="1" dirty="0" smtClean="0">
                <a:solidFill>
                  <a:srgbClr val="C00000"/>
                </a:solidFill>
                <a:latin typeface="Comic Sans MS" panose="030F0702030302020204" pitchFamily="66" charset="0"/>
              </a:rPr>
              <a:t>(0-)) </a:t>
            </a:r>
            <a:endParaRPr lang="pt-BR"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30" name="CaixaDeTexto 53"/>
              <p:cNvSpPr txBox="1"/>
              <p:nvPr/>
            </p:nvSpPr>
            <p:spPr>
              <a:xfrm>
                <a:off x="5565080" y="2173727"/>
                <a:ext cx="2565130" cy="781368"/>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400" i="1" smtClean="0">
                          <a:latin typeface="Cambria Math" panose="02040503050406030204" pitchFamily="18" charset="0"/>
                        </a:rPr>
                        <m:t>𝑖</m:t>
                      </m:r>
                      <m:r>
                        <a:rPr lang="pt-BR" sz="2400" b="0" i="1" smtClean="0">
                          <a:latin typeface="Cambria Math" panose="02040503050406030204" pitchFamily="18" charset="0"/>
                        </a:rPr>
                        <m:t>𝑅</m:t>
                      </m:r>
                      <m:r>
                        <a:rPr lang="pt-BR" sz="2400" b="0" i="1" smtClean="0">
                          <a:latin typeface="Cambria Math" panose="02040503050406030204" pitchFamily="18" charset="0"/>
                        </a:rPr>
                        <m:t>+</m:t>
                      </m:r>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𝑖</m:t>
                          </m:r>
                        </m:num>
                        <m:den>
                          <m:r>
                            <a:rPr lang="pt-BR" sz="2400" b="0" i="1" smtClean="0">
                              <a:latin typeface="Cambria Math" panose="02040503050406030204" pitchFamily="18" charset="0"/>
                            </a:rPr>
                            <m:t>𝑠𝐶</m:t>
                          </m:r>
                        </m:den>
                      </m:f>
                      <m:r>
                        <a:rPr lang="pt-BR" sz="2400" b="0" i="1" smtClean="0">
                          <a:latin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m:t>
                      </m:r>
                      <m:r>
                        <a:rPr lang="pt-BR" sz="2400" b="0" i="1" smtClean="0">
                          <a:latin typeface="Cambria Math" panose="02040503050406030204" pitchFamily="18" charset="0"/>
                        </a:rPr>
                        <m:t>𝑠</m:t>
                      </m:r>
                    </m:oMath>
                  </m:oMathPara>
                </a14:m>
                <a:endParaRPr lang="pt-BR" dirty="0"/>
              </a:p>
            </p:txBody>
          </p:sp>
        </mc:Choice>
        <mc:Fallback>
          <p:sp>
            <p:nvSpPr>
              <p:cNvPr id="30" name="CaixaDeTexto 53"/>
              <p:cNvSpPr txBox="1">
                <a:spLocks noRot="1" noChangeAspect="1" noMove="1" noResize="1" noEditPoints="1" noAdjustHandles="1" noChangeArrowheads="1" noChangeShapeType="1" noTextEdit="1"/>
              </p:cNvSpPr>
              <p:nvPr/>
            </p:nvSpPr>
            <p:spPr>
              <a:xfrm>
                <a:off x="5565080" y="2173727"/>
                <a:ext cx="2565130" cy="781368"/>
              </a:xfrm>
              <a:prstGeom prst="rect">
                <a:avLst/>
              </a:prstGeom>
              <a:blipFill rotWithShape="1">
                <a:blip r:embed="rId1"/>
                <a:stretch>
                  <a:fillRect l="-22" t="-16" r="12" b="56"/>
                </a:stretch>
              </a:blipFill>
            </p:spPr>
            <p:txBody>
              <a:bodyPr/>
              <a:lstStyle/>
              <a:p>
                <a:r>
                  <a:rPr lang="pt-BR" altLang="en-US">
                    <a:noFill/>
                  </a:rPr>
                  <a:t> </a:t>
                </a:r>
              </a:p>
            </p:txBody>
          </p:sp>
        </mc:Fallback>
      </mc:AlternateContent>
      <p:cxnSp>
        <p:nvCxnSpPr>
          <p:cNvPr id="32" name="Conector de Seta Reta 31"/>
          <p:cNvCxnSpPr/>
          <p:nvPr/>
        </p:nvCxnSpPr>
        <p:spPr>
          <a:xfrm>
            <a:off x="1262463" y="2411718"/>
            <a:ext cx="517038"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3" name="CaixaDeTexto 32"/>
          <p:cNvSpPr txBox="1"/>
          <p:nvPr/>
        </p:nvSpPr>
        <p:spPr>
          <a:xfrm>
            <a:off x="1361109" y="2129914"/>
            <a:ext cx="237566" cy="369332"/>
          </a:xfrm>
          <a:prstGeom prst="rect">
            <a:avLst/>
          </a:prstGeom>
          <a:noFill/>
        </p:spPr>
        <p:txBody>
          <a:bodyPr wrap="none" rtlCol="0">
            <a:spAutoFit/>
          </a:bodyPr>
          <a:lstStyle/>
          <a:p>
            <a:r>
              <a:rPr lang="pt-BR" dirty="0"/>
              <a:t>i</a:t>
            </a:r>
            <a:endParaRPr lang="pt-BR" dirty="0"/>
          </a:p>
        </p:txBody>
      </p:sp>
      <mc:AlternateContent xmlns:mc="http://schemas.openxmlformats.org/markup-compatibility/2006">
        <mc:Choice xmlns:a14="http://schemas.microsoft.com/office/drawing/2010/main" Requires="a14">
          <p:sp>
            <p:nvSpPr>
              <p:cNvPr id="34" name="CaixaDeTexto 53"/>
              <p:cNvSpPr txBox="1"/>
              <p:nvPr/>
            </p:nvSpPr>
            <p:spPr>
              <a:xfrm>
                <a:off x="5544937" y="3599539"/>
                <a:ext cx="2565130" cy="792396"/>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400" i="1">
                          <a:latin typeface="Cambria Math" panose="02040503050406030204" pitchFamily="18" charset="0"/>
                        </a:rPr>
                        <m:t>𝑖</m:t>
                      </m:r>
                      <m:r>
                        <a:rPr lang="pt-BR" sz="2400" b="0" i="1" smtClean="0">
                          <a:latin typeface="Cambria Math" panose="02040503050406030204" pitchFamily="18" charset="0"/>
                        </a:rPr>
                        <m:t>=</m:t>
                      </m:r>
                      <m:f>
                        <m:fPr>
                          <m:ctrlPr>
                            <a:rPr lang="pt-BR" sz="2400" b="0" i="1" smtClean="0">
                              <a:latin typeface="Cambria Math" panose="02040503050406030204" pitchFamily="18" charset="0"/>
                              <a:ea typeface="Cambria Math" panose="02040503050406030204" pitchFamily="18" charset="0"/>
                            </a:rPr>
                          </m:ctrlPr>
                        </m:fPr>
                        <m:num>
                          <m:r>
                            <a:rPr lang="pt-BR" sz="2400" b="0" i="1" smtClean="0">
                              <a:latin typeface="Cambria Math" panose="02040503050406030204" pitchFamily="18" charset="0"/>
                            </a:rPr>
                            <m:t>𝐶</m:t>
                          </m:r>
                          <m:r>
                            <a:rPr lang="pt-BR" sz="2400" b="0" i="1" smtClean="0">
                              <a:latin typeface="Cambria Math" panose="02040503050406030204" pitchFamily="18" charset="0"/>
                              <a:ea typeface="Cambria Math" panose="02040503050406030204" pitchFamily="18" charset="0"/>
                            </a:rPr>
                            <m:t>∆</m:t>
                          </m:r>
                        </m:num>
                        <m:den>
                          <m:r>
                            <a:rPr lang="pt-BR" sz="2400" b="0" i="1" smtClean="0">
                              <a:latin typeface="Cambria Math" panose="02040503050406030204" pitchFamily="18" charset="0"/>
                            </a:rPr>
                            <m:t>𝑅𝐶𝑠</m:t>
                          </m:r>
                          <m:r>
                            <a:rPr lang="pt-BR" sz="2400" b="0" i="1" smtClean="0">
                              <a:latin typeface="Cambria Math" panose="02040503050406030204" pitchFamily="18" charset="0"/>
                            </a:rPr>
                            <m:t>+</m:t>
                          </m:r>
                          <m:r>
                            <a:rPr lang="pt-BR" sz="2400" b="0" i="1" smtClean="0">
                              <a:latin typeface="Cambria Math" panose="02040503050406030204" pitchFamily="18" charset="0"/>
                            </a:rPr>
                            <m:t>1</m:t>
                          </m:r>
                        </m:den>
                      </m:f>
                    </m:oMath>
                  </m:oMathPara>
                </a14:m>
                <a:endParaRPr lang="pt-BR" sz="2000" b="0" i="1" dirty="0" smtClean="0">
                  <a:latin typeface="Cambria Math" panose="02040503050406030204" pitchFamily="18" charset="0"/>
                </a:endParaRPr>
              </a:p>
            </p:txBody>
          </p:sp>
        </mc:Choice>
        <mc:Fallback>
          <p:sp>
            <p:nvSpPr>
              <p:cNvPr id="34" name="CaixaDeTexto 53"/>
              <p:cNvSpPr txBox="1">
                <a:spLocks noRot="1" noChangeAspect="1" noMove="1" noResize="1" noEditPoints="1" noAdjustHandles="1" noChangeArrowheads="1" noChangeShapeType="1" noTextEdit="1"/>
              </p:cNvSpPr>
              <p:nvPr/>
            </p:nvSpPr>
            <p:spPr>
              <a:xfrm>
                <a:off x="5544937" y="3599539"/>
                <a:ext cx="2565130" cy="792396"/>
              </a:xfrm>
              <a:prstGeom prst="rect">
                <a:avLst/>
              </a:prstGeom>
              <a:blipFill rotWithShape="1">
                <a:blip r:embed="rId2"/>
                <a:stretch>
                  <a:fillRect l="-5" t="-45" r="19" b="3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5" name="CaixaDeTexto 53"/>
              <p:cNvSpPr txBox="1"/>
              <p:nvPr/>
            </p:nvSpPr>
            <p:spPr>
              <a:xfrm>
                <a:off x="5449122" y="4896308"/>
                <a:ext cx="5904678" cy="1110882"/>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40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r>
                        <a:rPr lang="pt-BR" sz="2400" b="0" i="1" smtClean="0">
                          <a:latin typeface="Cambria Math" panose="02040503050406030204" pitchFamily="18" charset="0"/>
                        </a:rPr>
                        <m:t>=</m:t>
                      </m:r>
                      <m:r>
                        <a:rPr lang="pt-BR" sz="2400" b="0" i="1" smtClean="0">
                          <a:latin typeface="Cambria Math" panose="02040503050406030204" pitchFamily="18" charset="0"/>
                        </a:rPr>
                        <m:t>𝑖</m:t>
                      </m:r>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1</m:t>
                          </m:r>
                        </m:num>
                        <m:den>
                          <m:r>
                            <a:rPr lang="pt-BR" sz="2400" b="0" i="1" smtClean="0">
                              <a:latin typeface="Cambria Math" panose="02040503050406030204" pitchFamily="18" charset="0"/>
                            </a:rPr>
                            <m:t>𝑠𝐶</m:t>
                          </m:r>
                        </m:den>
                      </m:f>
                      <m:r>
                        <a:rPr lang="pt-BR" sz="2400" b="0" i="1" smtClean="0">
                          <a:latin typeface="Cambria Math" panose="02040503050406030204" pitchFamily="18" charset="0"/>
                        </a:rPr>
                        <m:t>=</m:t>
                      </m:r>
                      <m:f>
                        <m:fPr>
                          <m:ctrlPr>
                            <a:rPr lang="pt-BR" sz="2400" b="0" i="1" smtClean="0">
                              <a:latin typeface="Cambria Math" panose="02040503050406030204" pitchFamily="18" charset="0"/>
                              <a:ea typeface="Cambria Math" panose="02040503050406030204" pitchFamily="18" charset="0"/>
                            </a:rPr>
                          </m:ctrlPr>
                        </m:fPr>
                        <m:num>
                          <m:r>
                            <a:rPr lang="pt-BR" sz="2400" b="0" i="1" smtClean="0">
                              <a:latin typeface="Cambria Math" panose="02040503050406030204" pitchFamily="18" charset="0"/>
                              <a:ea typeface="Cambria Math" panose="02040503050406030204" pitchFamily="18" charset="0"/>
                            </a:rPr>
                            <m:t>∆</m:t>
                          </m:r>
                        </m:num>
                        <m:den>
                          <m:d>
                            <m:dPr>
                              <m:ctrlPr>
                                <a:rPr lang="pt-BR" sz="2400" b="0" i="1" smtClean="0">
                                  <a:latin typeface="Cambria Math" panose="02040503050406030204" pitchFamily="18" charset="0"/>
                                  <a:ea typeface="Cambria Math" panose="02040503050406030204" pitchFamily="18" charset="0"/>
                                </a:rPr>
                              </m:ctrlPr>
                            </m:dPr>
                            <m:e>
                              <m:r>
                                <a:rPr lang="pt-BR" sz="2400" i="1">
                                  <a:latin typeface="Cambria Math" panose="02040503050406030204" pitchFamily="18" charset="0"/>
                                </a:rPr>
                                <m:t>𝑅𝐶𝑠</m:t>
                              </m:r>
                              <m:r>
                                <a:rPr lang="pt-BR" sz="2400" i="1">
                                  <a:latin typeface="Cambria Math" panose="02040503050406030204" pitchFamily="18" charset="0"/>
                                </a:rPr>
                                <m:t>+</m:t>
                              </m:r>
                              <m:r>
                                <a:rPr lang="pt-BR" sz="2400" i="1">
                                  <a:latin typeface="Cambria Math" panose="02040503050406030204" pitchFamily="18" charset="0"/>
                                </a:rPr>
                                <m:t>1</m:t>
                              </m:r>
                            </m:e>
                          </m:d>
                          <m:r>
                            <a:rPr lang="pt-BR" sz="2400" b="0" i="1" smtClean="0">
                              <a:latin typeface="Cambria Math" panose="02040503050406030204" pitchFamily="18" charset="0"/>
                            </a:rPr>
                            <m:t>𝑠</m:t>
                          </m:r>
                        </m:den>
                      </m:f>
                      <m:r>
                        <a:rPr lang="pt-BR" sz="2400" b="0" i="1" smtClean="0">
                          <a:latin typeface="Cambria Math" panose="02040503050406030204" pitchFamily="18" charset="0"/>
                          <a:ea typeface="Cambria Math" panose="02040503050406030204" pitchFamily="18" charset="0"/>
                        </a:rPr>
                        <m:t>=</m:t>
                      </m:r>
                      <m:f>
                        <m:fPr>
                          <m:ctrlPr>
                            <a:rPr lang="pt-BR" sz="2400" b="0" i="1" smtClean="0">
                              <a:latin typeface="Cambria Math" panose="02040503050406030204" pitchFamily="18" charset="0"/>
                              <a:ea typeface="Cambria Math" panose="02040503050406030204" pitchFamily="18" charset="0"/>
                            </a:rPr>
                          </m:ctrlPr>
                        </m:fPr>
                        <m:num>
                          <m:r>
                            <a:rPr lang="pt-BR" sz="2400" i="1">
                              <a:latin typeface="Cambria Math" panose="02040503050406030204" pitchFamily="18" charset="0"/>
                              <a:ea typeface="Cambria Math" panose="02040503050406030204" pitchFamily="18" charset="0"/>
                            </a:rPr>
                            <m:t>∆</m:t>
                          </m:r>
                        </m:num>
                        <m:den>
                          <m:r>
                            <a:rPr lang="pt-BR" sz="2400" b="0" i="1" smtClean="0">
                              <a:latin typeface="Cambria Math" panose="02040503050406030204" pitchFamily="18" charset="0"/>
                              <a:ea typeface="Cambria Math" panose="02040503050406030204" pitchFamily="18" charset="0"/>
                            </a:rPr>
                            <m:t>𝑠</m:t>
                          </m:r>
                        </m:den>
                      </m:f>
                      <m:f>
                        <m:fPr>
                          <m:ctrlPr>
                            <a:rPr lang="pt-BR" sz="2400" b="0" i="1" smtClean="0">
                              <a:latin typeface="Cambria Math" panose="02040503050406030204" pitchFamily="18" charset="0"/>
                              <a:ea typeface="Cambria Math" panose="02040503050406030204" pitchFamily="18" charset="0"/>
                            </a:rPr>
                          </m:ctrlPr>
                        </m:fPr>
                        <m:num>
                          <m:f>
                            <m:fPr>
                              <m:type m:val="skw"/>
                              <m:ctrlPr>
                                <a:rPr lang="pt-BR" sz="2400" b="0" i="1" smtClean="0">
                                  <a:latin typeface="Cambria Math" panose="02040503050406030204" pitchFamily="18" charset="0"/>
                                  <a:ea typeface="Cambria Math" panose="02040503050406030204" pitchFamily="18" charset="0"/>
                                </a:rPr>
                              </m:ctrlPr>
                            </m:fPr>
                            <m:num>
                              <m:r>
                                <a:rPr lang="pt-BR" sz="2400" b="0" i="1" smtClean="0">
                                  <a:latin typeface="Cambria Math" panose="02040503050406030204" pitchFamily="18" charset="0"/>
                                  <a:ea typeface="Cambria Math" panose="02040503050406030204" pitchFamily="18" charset="0"/>
                                </a:rPr>
                                <m:t>1</m:t>
                              </m:r>
                            </m:num>
                            <m:den>
                              <m:r>
                                <a:rPr lang="pt-BR" sz="2400" b="0" i="1" smtClean="0">
                                  <a:latin typeface="Cambria Math" panose="02040503050406030204" pitchFamily="18" charset="0"/>
                                  <a:ea typeface="Cambria Math" panose="02040503050406030204" pitchFamily="18" charset="0"/>
                                </a:rPr>
                                <m:t>𝑠𝐶</m:t>
                              </m:r>
                            </m:den>
                          </m:f>
                        </m:num>
                        <m:den>
                          <m:r>
                            <a:rPr lang="pt-BR" sz="2400" b="0" i="1" smtClean="0">
                              <a:latin typeface="Cambria Math" panose="02040503050406030204" pitchFamily="18" charset="0"/>
                              <a:ea typeface="Cambria Math" panose="02040503050406030204" pitchFamily="18" charset="0"/>
                            </a:rPr>
                            <m:t>𝑅</m:t>
                          </m:r>
                          <m:r>
                            <a:rPr lang="pt-BR" sz="2400" b="0" i="1" smtClean="0">
                              <a:latin typeface="Cambria Math" panose="02040503050406030204" pitchFamily="18" charset="0"/>
                              <a:ea typeface="Cambria Math" panose="02040503050406030204" pitchFamily="18" charset="0"/>
                            </a:rPr>
                            <m:t>+</m:t>
                          </m:r>
                          <m:f>
                            <m:fPr>
                              <m:type m:val="skw"/>
                              <m:ctrlPr>
                                <a:rPr lang="pt-BR" sz="2400" b="0" i="1" smtClean="0">
                                  <a:latin typeface="Cambria Math" panose="02040503050406030204" pitchFamily="18" charset="0"/>
                                  <a:ea typeface="Cambria Math" panose="02040503050406030204" pitchFamily="18" charset="0"/>
                                </a:rPr>
                              </m:ctrlPr>
                            </m:fPr>
                            <m:num>
                              <m:r>
                                <a:rPr lang="pt-BR" sz="2400" b="0" i="1" smtClean="0">
                                  <a:latin typeface="Cambria Math" panose="02040503050406030204" pitchFamily="18" charset="0"/>
                                  <a:ea typeface="Cambria Math" panose="02040503050406030204" pitchFamily="18" charset="0"/>
                                </a:rPr>
                                <m:t>1</m:t>
                              </m:r>
                            </m:num>
                            <m:den>
                              <m:r>
                                <a:rPr lang="pt-BR" sz="2400" b="0" i="1" smtClean="0">
                                  <a:latin typeface="Cambria Math" panose="02040503050406030204" pitchFamily="18" charset="0"/>
                                  <a:ea typeface="Cambria Math" panose="02040503050406030204" pitchFamily="18" charset="0"/>
                                </a:rPr>
                                <m:t>𝑠𝐶</m:t>
                              </m:r>
                            </m:den>
                          </m:f>
                        </m:den>
                      </m:f>
                    </m:oMath>
                  </m:oMathPara>
                </a14:m>
                <a:endParaRPr lang="pt-BR" sz="2000" b="0" i="1" dirty="0" smtClean="0">
                  <a:latin typeface="Cambria Math" panose="02040503050406030204" pitchFamily="18" charset="0"/>
                </a:endParaRPr>
              </a:p>
            </p:txBody>
          </p:sp>
        </mc:Choice>
        <mc:Fallback>
          <p:sp>
            <p:nvSpPr>
              <p:cNvPr id="35" name="CaixaDeTexto 53"/>
              <p:cNvSpPr txBox="1">
                <a:spLocks noRot="1" noChangeAspect="1" noMove="1" noResize="1" noEditPoints="1" noAdjustHandles="1" noChangeArrowheads="1" noChangeShapeType="1" noTextEdit="1"/>
              </p:cNvSpPr>
              <p:nvPr/>
            </p:nvSpPr>
            <p:spPr>
              <a:xfrm>
                <a:off x="5449122" y="4896308"/>
                <a:ext cx="5904678" cy="1110882"/>
              </a:xfrm>
              <a:prstGeom prst="rect">
                <a:avLst/>
              </a:prstGeom>
              <a:blipFill rotWithShape="1">
                <a:blip r:embed="rId3"/>
                <a:stretch>
                  <a:fillRect l="-3" t="-41" b="8"/>
                </a:stretch>
              </a:blipFill>
            </p:spPr>
            <p:txBody>
              <a:bodyPr/>
              <a:lstStyle/>
              <a:p>
                <a:r>
                  <a:rPr lang="pt-BR" altLang="en-US">
                    <a:noFill/>
                  </a:rPr>
                  <a:t> </a:t>
                </a:r>
              </a:p>
            </p:txBody>
          </p:sp>
        </mc:Fallback>
      </mc:AlternateContent>
      <p:sp>
        <p:nvSpPr>
          <p:cNvPr id="23" name="Forma livre 22"/>
          <p:cNvSpPr/>
          <p:nvPr/>
        </p:nvSpPr>
        <p:spPr>
          <a:xfrm>
            <a:off x="9162105" y="3945698"/>
            <a:ext cx="735397" cy="1168924"/>
          </a:xfrm>
          <a:custGeom>
            <a:avLst/>
            <a:gdLst>
              <a:gd name="connsiteX0" fmla="*/ 735397 w 735397"/>
              <a:gd name="connsiteY0" fmla="*/ 1168924 h 1168924"/>
              <a:gd name="connsiteX1" fmla="*/ 106 w 735397"/>
              <a:gd name="connsiteY1" fmla="*/ 810706 h 1168924"/>
              <a:gd name="connsiteX2" fmla="*/ 678836 w 735397"/>
              <a:gd name="connsiteY2" fmla="*/ 433633 h 1168924"/>
              <a:gd name="connsiteX3" fmla="*/ 405459 w 735397"/>
              <a:gd name="connsiteY3" fmla="*/ 0 h 1168924"/>
            </a:gdLst>
            <a:ahLst/>
            <a:cxnLst>
              <a:cxn ang="0">
                <a:pos x="connsiteX0" y="connsiteY0"/>
              </a:cxn>
              <a:cxn ang="0">
                <a:pos x="connsiteX1" y="connsiteY1"/>
              </a:cxn>
              <a:cxn ang="0">
                <a:pos x="connsiteX2" y="connsiteY2"/>
              </a:cxn>
              <a:cxn ang="0">
                <a:pos x="connsiteX3" y="connsiteY3"/>
              </a:cxn>
            </a:cxnLst>
            <a:rect l="l" t="t" r="r" b="b"/>
            <a:pathLst>
              <a:path w="735397" h="1168924">
                <a:moveTo>
                  <a:pt x="735397" y="1168924"/>
                </a:moveTo>
                <a:cubicBezTo>
                  <a:pt x="372465" y="1051089"/>
                  <a:pt x="9533" y="933254"/>
                  <a:pt x="106" y="810706"/>
                </a:cubicBezTo>
                <a:cubicBezTo>
                  <a:pt x="-9321" y="688158"/>
                  <a:pt x="611277" y="568751"/>
                  <a:pt x="678836" y="433633"/>
                </a:cubicBezTo>
                <a:cubicBezTo>
                  <a:pt x="746395" y="298515"/>
                  <a:pt x="575927" y="149257"/>
                  <a:pt x="405459" y="0"/>
                </a:cubicBezTo>
              </a:path>
            </a:pathLst>
          </a:custGeom>
          <a:noFill/>
          <a:ln>
            <a:solidFill>
              <a:srgbClr val="C00000"/>
            </a:solidFill>
            <a:headEnd type="triangle" w="lg" len="med"/>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1" name="CaixaDeTexto 30"/>
          <p:cNvSpPr txBox="1"/>
          <p:nvPr/>
        </p:nvSpPr>
        <p:spPr>
          <a:xfrm>
            <a:off x="8915582" y="2825458"/>
            <a:ext cx="2645004" cy="1198880"/>
          </a:xfrm>
          <a:prstGeom prst="rect">
            <a:avLst/>
          </a:prstGeom>
          <a:noFill/>
        </p:spPr>
        <p:txBody>
          <a:bodyPr wrap="square" rtlCol="0">
            <a:spAutoFit/>
          </a:bodyPr>
          <a:lstStyle/>
          <a:p>
            <a:r>
              <a:rPr lang="pt-BR" sz="2400" dirty="0" smtClean="0">
                <a:latin typeface="Comic Sans MS" panose="030F0702030302020204" pitchFamily="66" charset="0"/>
                <a:cs typeface="Comic Sans MS" panose="030F0702030302020204" pitchFamily="66" charset="0"/>
              </a:rPr>
              <a:t>Poderíamos escrever direto (divisor resistivo)</a:t>
            </a:r>
            <a:endParaRPr lang="pt-BR" sz="24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8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976182"/>
            <a:ext cx="11040155" cy="547751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Exercício</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Porque não colocar o transistor na região ativa</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potência dissipada no transistor é aproximadamente V</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3200" b="1" dirty="0" smtClean="0">
                <a:solidFill>
                  <a:srgbClr val="C0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Assim manter V</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 </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baixo é </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interessante para não consumir potência.</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 região ativa a corrente I</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depende de </a:t>
            </a:r>
            <a:r>
              <a:rPr lang="pt-BR" altLang="en-US" sz="3200" b="1" dirty="0" err="1" smtClean="0">
                <a:solidFill>
                  <a:srgbClr val="C00000"/>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dirty="0" err="1" smtClean="0">
                <a:solidFill>
                  <a:srgbClr val="C0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r>
              <a:rPr lang="pt-BR" altLang="en-US" sz="3200" b="1"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Não temos um controle bom sobre </a:t>
            </a:r>
            <a:r>
              <a:rPr lang="pt-BR" altLang="en-US" sz="3200" b="1" dirty="0" smtClean="0">
                <a:solidFill>
                  <a:srgbClr val="C00000"/>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 saturação a corrente depende de V</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R</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(além de V</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mas ele afeta pouco), parâmetros que controlamos melhor.</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75" name="Grupo 74"/>
          <p:cNvGrpSpPr/>
          <p:nvPr/>
        </p:nvGrpSpPr>
        <p:grpSpPr>
          <a:xfrm rot="16200000">
            <a:off x="2354605" y="4311035"/>
            <a:ext cx="594360" cy="452120"/>
            <a:chOff x="2587" y="5946"/>
            <a:chExt cx="4283" cy="2118"/>
          </a:xfrm>
        </p:grpSpPr>
        <p:cxnSp>
          <p:nvCxnSpPr>
            <p:cNvPr id="76"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2" name="Triângulo isósceles 9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5" name="Conector Reto 74"/>
          <p:cNvCxnSpPr/>
          <p:nvPr/>
        </p:nvCxnSpPr>
        <p:spPr>
          <a:xfrm>
            <a:off x="2644098" y="382303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6" name="Conector Reto 95"/>
          <p:cNvCxnSpPr/>
          <p:nvPr/>
        </p:nvCxnSpPr>
        <p:spPr>
          <a:xfrm flipH="1">
            <a:off x="2641150" y="4819035"/>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97" name="Conector Reto 96"/>
          <p:cNvCxnSpPr/>
          <p:nvPr/>
        </p:nvCxnSpPr>
        <p:spPr>
          <a:xfrm flipV="1">
            <a:off x="2644325" y="2876442"/>
            <a:ext cx="0" cy="1456152"/>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98" name="Grupo 97"/>
          <p:cNvGrpSpPr/>
          <p:nvPr/>
        </p:nvGrpSpPr>
        <p:grpSpPr>
          <a:xfrm>
            <a:off x="2450285" y="3270695"/>
            <a:ext cx="387626" cy="552342"/>
            <a:chOff x="7555792" y="2647951"/>
            <a:chExt cx="387626" cy="552342"/>
          </a:xfrm>
          <a:solidFill>
            <a:schemeClr val="bg1"/>
          </a:solidFill>
        </p:grpSpPr>
        <p:sp>
          <p:nvSpPr>
            <p:cNvPr id="99" name="Elipse 9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0"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01" name="Conector Reto 100"/>
          <p:cNvCxnSpPr/>
          <p:nvPr/>
        </p:nvCxnSpPr>
        <p:spPr>
          <a:xfrm rot="5400000" flipH="1">
            <a:off x="2367628" y="3848008"/>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2" name="Conector de Seta Reta 18"/>
          <p:cNvCxnSpPr/>
          <p:nvPr/>
        </p:nvCxnSpPr>
        <p:spPr>
          <a:xfrm flipH="1">
            <a:off x="2862514" y="2651111"/>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3" name="Conector de Seta Reta 18"/>
          <p:cNvCxnSpPr/>
          <p:nvPr/>
        </p:nvCxnSpPr>
        <p:spPr>
          <a:xfrm flipH="1">
            <a:off x="2866400" y="4772714"/>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4" name="Conector de Seta Reta 18"/>
          <p:cNvCxnSpPr/>
          <p:nvPr/>
        </p:nvCxnSpPr>
        <p:spPr>
          <a:xfrm rot="16200000" flipH="1">
            <a:off x="1907592" y="4004637"/>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5" name="Caixa de Texto 23"/>
          <p:cNvSpPr txBox="1"/>
          <p:nvPr/>
        </p:nvSpPr>
        <p:spPr>
          <a:xfrm>
            <a:off x="2897732" y="256825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07" name="Caixa de Texto 23"/>
          <p:cNvSpPr txBox="1"/>
          <p:nvPr/>
        </p:nvSpPr>
        <p:spPr>
          <a:xfrm>
            <a:off x="1116503" y="401322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108" name="Forma livre 107"/>
          <p:cNvSpPr/>
          <p:nvPr/>
        </p:nvSpPr>
        <p:spPr>
          <a:xfrm>
            <a:off x="2186940" y="4222750"/>
            <a:ext cx="361315" cy="925195"/>
          </a:xfrm>
          <a:custGeom>
            <a:avLst/>
            <a:gdLst>
              <a:gd name="connsiteX0" fmla="*/ 535897 w 535897"/>
              <a:gd name="connsiteY0" fmla="*/ 1296538 h 1296538"/>
              <a:gd name="connsiteX1" fmla="*/ 112816 w 535897"/>
              <a:gd name="connsiteY1" fmla="*/ 1050878 h 1296538"/>
              <a:gd name="connsiteX2" fmla="*/ 3634 w 535897"/>
              <a:gd name="connsiteY2" fmla="*/ 532263 h 1296538"/>
              <a:gd name="connsiteX3" fmla="*/ 208350 w 535897"/>
              <a:gd name="connsiteY3" fmla="*/ 95535 h 1296538"/>
              <a:gd name="connsiteX4" fmla="*/ 331180 w 535897"/>
              <a:gd name="connsiteY4" fmla="*/ 0 h 129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897" h="1296538">
                <a:moveTo>
                  <a:pt x="535897" y="1296538"/>
                </a:moveTo>
                <a:cubicBezTo>
                  <a:pt x="368711" y="1237397"/>
                  <a:pt x="201526" y="1178257"/>
                  <a:pt x="112816" y="1050878"/>
                </a:cubicBezTo>
                <a:cubicBezTo>
                  <a:pt x="24105" y="923499"/>
                  <a:pt x="-12288" y="691487"/>
                  <a:pt x="3634" y="532263"/>
                </a:cubicBezTo>
                <a:cubicBezTo>
                  <a:pt x="19556" y="373039"/>
                  <a:pt x="153759" y="184245"/>
                  <a:pt x="208350" y="95535"/>
                </a:cubicBezTo>
                <a:cubicBezTo>
                  <a:pt x="262941" y="6825"/>
                  <a:pt x="297060" y="3412"/>
                  <a:pt x="331180"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9" name="Caixa de Texto 23"/>
          <p:cNvSpPr txBox="1"/>
          <p:nvPr/>
        </p:nvSpPr>
        <p:spPr>
          <a:xfrm>
            <a:off x="1377103" y="4625456"/>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0" name="Retângulo 109"/>
              <p:cNvSpPr/>
              <p:nvPr/>
            </p:nvSpPr>
            <p:spPr>
              <a:xfrm>
                <a:off x="2897430" y="3262510"/>
                <a:ext cx="786765" cy="46037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4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400" i="1">
                              <a:latin typeface="Cambria Math" panose="02040503050406030204" pitchFamily="18" charset="0"/>
                              <a:ea typeface="Cambria Math" panose="02040503050406030204" pitchFamily="18" charset="0"/>
                              <a:sym typeface="Symbol" panose="05050102010706020507" charset="0"/>
                            </a:rPr>
                            <m:t>𝐹</m:t>
                          </m:r>
                        </m:sub>
                      </m:sSub>
                      <m:sSub>
                        <m:sSubPr>
                          <m:ctrlPr>
                            <a:rPr lang="pt-BR" altLang="en-US"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0" name="Retângulo 109"/>
              <p:cNvSpPr>
                <a:spLocks noRot="1" noChangeAspect="1" noMove="1" noResize="1" noEditPoints="1" noAdjustHandles="1" noChangeArrowheads="1" noChangeShapeType="1" noTextEdit="1"/>
              </p:cNvSpPr>
              <p:nvPr/>
            </p:nvSpPr>
            <p:spPr>
              <a:xfrm>
                <a:off x="2897430" y="3262510"/>
                <a:ext cx="786765" cy="460375"/>
              </a:xfrm>
              <a:prstGeom prst="rect">
                <a:avLst/>
              </a:prstGeom>
              <a:blipFill rotWithShape="1">
                <a:blip r:embed="rId1"/>
                <a:stretch>
                  <a:fillRect l="-71" t="-112" r="71" b="11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1" name="Retângulo 110"/>
              <p:cNvSpPr/>
              <p:nvPr/>
            </p:nvSpPr>
            <p:spPr>
              <a:xfrm>
                <a:off x="2877602" y="4772680"/>
                <a:ext cx="3322320" cy="83693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𝐸</m:t>
                          </m:r>
                        </m:sub>
                      </m:sSub>
                      <m:r>
                        <a:rPr lang="pt-BR" altLang="en-US" sz="24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𝛼</m:t>
                          </m:r>
                          <m:r>
                            <a:rPr lang="en-US" altLang="pt-BR" sz="2400" i="1" baseline="-25000">
                              <a:latin typeface="Cambria Math" panose="02040503050406030204" pitchFamily="18" charset="0"/>
                              <a:ea typeface="Cambria Math" panose="02040503050406030204" pitchFamily="18" charset="0"/>
                              <a:sym typeface="Symbol" panose="05050102010706020507" charset="0"/>
                            </a:rPr>
                            <m:t>𝐹</m:t>
                          </m:r>
                        </m:den>
                      </m:f>
                      <m:r>
                        <a:rPr lang="en-US" altLang="pt-BR" sz="2400" i="1">
                          <a:latin typeface="Cambria Math" panose="02040503050406030204" pitchFamily="18" charset="0"/>
                          <a:ea typeface="Cambria Math" panose="02040503050406030204" pitchFamily="18" charset="0"/>
                          <a:sym typeface="Symbol" panose="05050102010706020507" charset="0"/>
                        </a:rPr>
                        <m:t>[</m:t>
                      </m:r>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400" i="1">
                          <a:latin typeface="Cambria Math" panose="02040503050406030204" pitchFamily="18" charset="0"/>
                          <a:ea typeface="Cambria Math" panose="02040503050406030204" pitchFamily="18" charset="0"/>
                          <a:sym typeface="Symbol" panose="05050102010706020507" charset="0"/>
                        </a:rPr>
                        <m:t>−</m:t>
                      </m:r>
                      <m:r>
                        <a:rPr lang="en-US" altLang="pt-BR" sz="2400" i="1">
                          <a:latin typeface="Cambria Math" panose="02040503050406030204" pitchFamily="18" charset="0"/>
                          <a:ea typeface="Cambria Math" panose="02040503050406030204" pitchFamily="18" charset="0"/>
                          <a:sym typeface="Symbol" panose="05050102010706020507" charset="0"/>
                        </a:rPr>
                        <m:t>1</m:t>
                      </m:r>
                      <m: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4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111" name="Retângulo 110"/>
              <p:cNvSpPr>
                <a:spLocks noRot="1" noChangeAspect="1" noMove="1" noResize="1" noEditPoints="1" noAdjustHandles="1" noChangeArrowheads="1" noChangeShapeType="1" noTextEdit="1"/>
              </p:cNvSpPr>
              <p:nvPr/>
            </p:nvSpPr>
            <p:spPr>
              <a:xfrm>
                <a:off x="2877602" y="4772680"/>
                <a:ext cx="3322320" cy="836930"/>
              </a:xfrm>
              <a:prstGeom prst="rect">
                <a:avLst/>
              </a:prstGeom>
              <a:blipFill rotWithShape="1">
                <a:blip r:embed="rId2"/>
                <a:stretch>
                  <a:fillRect l="-13" t="-2" r="13" b="-98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2" name="Retângulo 111"/>
              <p:cNvSpPr/>
              <p:nvPr/>
            </p:nvSpPr>
            <p:spPr>
              <a:xfrm>
                <a:off x="2841535" y="4012901"/>
                <a:ext cx="842645" cy="775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r>
                        <a:rPr lang="pt-BR" altLang="en-US" sz="24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𝛼</m:t>
                          </m:r>
                          <m:r>
                            <a:rPr lang="en-US" altLang="pt-BR" sz="2400" i="1" baseline="-25000">
                              <a:latin typeface="Cambria Math" panose="02040503050406030204" pitchFamily="18" charset="0"/>
                              <a:ea typeface="Cambria Math" panose="02040503050406030204" pitchFamily="18" charset="0"/>
                              <a:sym typeface="Symbol" panose="05050102010706020507" charset="0"/>
                            </a:rPr>
                            <m:t>𝐹</m:t>
                          </m:r>
                        </m:den>
                      </m:f>
                      <m:r>
                        <a:rPr lang="pt-BR" altLang="en-US" sz="2400" b="0" i="1" smtClean="0">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pt-BR" altLang="en-US" sz="2400" b="0" i="1" dirty="0" smtClean="0">
                  <a:latin typeface="Cambria Math" panose="02040503050406030204" pitchFamily="18" charset="0"/>
                  <a:ea typeface="Cambria Math" panose="02040503050406030204" pitchFamily="18" charset="0"/>
                  <a:sym typeface="Symbol" panose="05050102010706020507" charset="0"/>
                </a:endParaRPr>
              </a:p>
            </p:txBody>
          </p:sp>
        </mc:Choice>
        <mc:Fallback>
          <p:sp>
            <p:nvSpPr>
              <p:cNvPr id="112" name="Retângulo 111"/>
              <p:cNvSpPr>
                <a:spLocks noRot="1" noChangeAspect="1" noMove="1" noResize="1" noEditPoints="1" noAdjustHandles="1" noChangeArrowheads="1" noChangeShapeType="1" noTextEdit="1"/>
              </p:cNvSpPr>
              <p:nvPr/>
            </p:nvSpPr>
            <p:spPr>
              <a:xfrm>
                <a:off x="2841535" y="4012901"/>
                <a:ext cx="842645" cy="775970"/>
              </a:xfrm>
              <a:prstGeom prst="rect">
                <a:avLst/>
              </a:prstGeom>
              <a:blipFill rotWithShape="1">
                <a:blip r:embed="rId3"/>
                <a:stretch>
                  <a:fillRect l="-65" t="-43" r="65" b="-1102"/>
                </a:stretch>
              </a:blipFill>
            </p:spPr>
            <p:txBody>
              <a:bodyPr/>
              <a:lstStyle/>
              <a:p>
                <a:r>
                  <a:rPr lang="pt-BR" altLang="en-US">
                    <a:noFill/>
                  </a:rPr>
                  <a:t> </a:t>
                </a:r>
              </a:p>
            </p:txBody>
          </p:sp>
        </mc:Fallback>
      </mc:AlternateContent>
      <p:sp>
        <p:nvSpPr>
          <p:cNvPr id="113" name="Caixa de Texto 23"/>
          <p:cNvSpPr txBox="1"/>
          <p:nvPr/>
        </p:nvSpPr>
        <p:spPr>
          <a:xfrm>
            <a:off x="2250809" y="235353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14" name="Caixa de Texto 23"/>
          <p:cNvSpPr txBox="1"/>
          <p:nvPr/>
        </p:nvSpPr>
        <p:spPr>
          <a:xfrm>
            <a:off x="2229999" y="5464615"/>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5" name="Caixa de Texto 23"/>
          <p:cNvSpPr txBox="1"/>
          <p:nvPr/>
        </p:nvSpPr>
        <p:spPr>
          <a:xfrm>
            <a:off x="1417935" y="366134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6" name="CaixaDeTexto 45"/>
          <p:cNvSpPr txBox="1"/>
          <p:nvPr/>
        </p:nvSpPr>
        <p:spPr>
          <a:xfrm>
            <a:off x="575956" y="435797"/>
            <a:ext cx="1104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Ebers-Moll (modelo de grandes sinais-NPN) </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7" name="CaixaDeTexto 45"/>
          <p:cNvSpPr txBox="1"/>
          <p:nvPr/>
        </p:nvSpPr>
        <p:spPr>
          <a:xfrm>
            <a:off x="1020445" y="1217930"/>
            <a:ext cx="3270250" cy="953135"/>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ativo direto/corte (T)</a:t>
            </a:r>
            <a:endPar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endParaRPr>
          </a:p>
        </p:txBody>
      </p:sp>
      <p:cxnSp>
        <p:nvCxnSpPr>
          <p:cNvPr id="8" name="Conector Reto 74"/>
          <p:cNvCxnSpPr/>
          <p:nvPr/>
        </p:nvCxnSpPr>
        <p:spPr>
          <a:xfrm>
            <a:off x="8060013" y="3884632"/>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8071579" y="4895870"/>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8060240" y="2938037"/>
            <a:ext cx="0" cy="1456152"/>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flipV="1">
            <a:off x="7864930" y="4361625"/>
            <a:ext cx="387626" cy="552342"/>
            <a:chOff x="7555792" y="2647951"/>
            <a:chExt cx="387626" cy="552342"/>
          </a:xfrm>
          <a:solidFill>
            <a:schemeClr val="bg1"/>
          </a:solidFill>
        </p:grpSpPr>
        <p:sp>
          <p:nvSpPr>
            <p:cNvPr id="12" name="Elipse 1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3"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7783543" y="3909603"/>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de Seta Reta 18"/>
          <p:cNvCxnSpPr/>
          <p:nvPr/>
        </p:nvCxnSpPr>
        <p:spPr>
          <a:xfrm flipH="1">
            <a:off x="8278429" y="2712706"/>
            <a:ext cx="635" cy="540000"/>
          </a:xfrm>
          <a:prstGeom prst="straightConnector1">
            <a:avLst/>
          </a:prstGeom>
          <a:ln w="22225">
            <a:solidFill>
              <a:schemeClr val="tx1"/>
            </a:solidFill>
            <a:headEnd type="triangle" w="med" len="med"/>
            <a:tailEnd type="none"/>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rot="16200000" flipH="1">
            <a:off x="7323507" y="4066232"/>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0" name="Caixa de Texto 23"/>
          <p:cNvSpPr txBox="1"/>
          <p:nvPr/>
        </p:nvSpPr>
        <p:spPr>
          <a:xfrm>
            <a:off x="6532418" y="407481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21" name="Forma livre 20"/>
          <p:cNvSpPr/>
          <p:nvPr/>
        </p:nvSpPr>
        <p:spPr>
          <a:xfrm flipV="1">
            <a:off x="7518400" y="3041650"/>
            <a:ext cx="379095" cy="843915"/>
          </a:xfrm>
          <a:custGeom>
            <a:avLst/>
            <a:gdLst>
              <a:gd name="connsiteX0" fmla="*/ 535897 w 535897"/>
              <a:gd name="connsiteY0" fmla="*/ 1296538 h 1296538"/>
              <a:gd name="connsiteX1" fmla="*/ 112816 w 535897"/>
              <a:gd name="connsiteY1" fmla="*/ 1050878 h 1296538"/>
              <a:gd name="connsiteX2" fmla="*/ 3634 w 535897"/>
              <a:gd name="connsiteY2" fmla="*/ 532263 h 1296538"/>
              <a:gd name="connsiteX3" fmla="*/ 208350 w 535897"/>
              <a:gd name="connsiteY3" fmla="*/ 95535 h 1296538"/>
              <a:gd name="connsiteX4" fmla="*/ 331180 w 535897"/>
              <a:gd name="connsiteY4" fmla="*/ 0 h 129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897" h="1296538">
                <a:moveTo>
                  <a:pt x="535897" y="1296538"/>
                </a:moveTo>
                <a:cubicBezTo>
                  <a:pt x="368711" y="1237397"/>
                  <a:pt x="201526" y="1178257"/>
                  <a:pt x="112816" y="1050878"/>
                </a:cubicBezTo>
                <a:cubicBezTo>
                  <a:pt x="24105" y="923499"/>
                  <a:pt x="-12288" y="691487"/>
                  <a:pt x="3634" y="532263"/>
                </a:cubicBezTo>
                <a:cubicBezTo>
                  <a:pt x="19556" y="373039"/>
                  <a:pt x="153759" y="184245"/>
                  <a:pt x="208350" y="95535"/>
                </a:cubicBezTo>
                <a:cubicBezTo>
                  <a:pt x="262941" y="6825"/>
                  <a:pt x="297060" y="3412"/>
                  <a:pt x="331180"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Caixa de Texto 23"/>
          <p:cNvSpPr txBox="1"/>
          <p:nvPr/>
        </p:nvSpPr>
        <p:spPr>
          <a:xfrm>
            <a:off x="6685527" y="3164700"/>
            <a:ext cx="833036"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BC</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23" name="Retângulo 22"/>
              <p:cNvSpPr/>
              <p:nvPr/>
            </p:nvSpPr>
            <p:spPr>
              <a:xfrm>
                <a:off x="8133739" y="4728649"/>
                <a:ext cx="786130" cy="46037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4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4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sub>
                      </m:sSub>
                      <m:sSub>
                        <m:sSubPr>
                          <m:ctrlPr>
                            <a:rPr lang="pt-BR" altLang="en-US"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oMath>
                  </m:oMathPara>
                </a14:m>
                <a:endParaRPr lang="en-US" altLang="pt-BR" sz="24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3" name="Retângulo 22"/>
              <p:cNvSpPr>
                <a:spLocks noRot="1" noChangeAspect="1" noMove="1" noResize="1" noEditPoints="1" noAdjustHandles="1" noChangeArrowheads="1" noChangeShapeType="1" noTextEdit="1"/>
              </p:cNvSpPr>
              <p:nvPr/>
            </p:nvSpPr>
            <p:spPr>
              <a:xfrm>
                <a:off x="8133739" y="4728649"/>
                <a:ext cx="786130" cy="460375"/>
              </a:xfrm>
              <a:prstGeom prst="rect">
                <a:avLst/>
              </a:prstGeom>
              <a:blipFill rotWithShape="1">
                <a:blip r:embed="rId4"/>
                <a:stretch>
                  <a:fillRect l="-3" t="-95" r="3" b="9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4" name="Retângulo 23"/>
              <p:cNvSpPr/>
              <p:nvPr/>
            </p:nvSpPr>
            <p:spPr>
              <a:xfrm>
                <a:off x="8320822" y="2502555"/>
                <a:ext cx="3406140" cy="83693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24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𝛼</m:t>
                          </m:r>
                          <m:r>
                            <a:rPr lang="en-US" altLang="pt-BR" sz="2400" i="1" baseline="-25000">
                              <a:latin typeface="Cambria Math" panose="02040503050406030204" pitchFamily="18" charset="0"/>
                              <a:ea typeface="Cambria Math" panose="02040503050406030204" pitchFamily="18" charset="0"/>
                              <a:sym typeface="Symbol" panose="05050102010706020507" charset="0"/>
                            </a:rPr>
                            <m:t>𝑅</m:t>
                          </m:r>
                        </m:den>
                      </m:f>
                      <m:r>
                        <a:rPr lang="en-US" altLang="pt-BR" sz="2400" i="1">
                          <a:latin typeface="Cambria Math" panose="02040503050406030204" pitchFamily="18" charset="0"/>
                          <a:ea typeface="Cambria Math" panose="02040503050406030204" pitchFamily="18" charset="0"/>
                          <a:sym typeface="Symbol" panose="05050102010706020507" charset="0"/>
                        </a:rPr>
                        <m:t>[</m:t>
                      </m:r>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𝐵𝐶</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400" i="1">
                          <a:latin typeface="Cambria Math" panose="02040503050406030204" pitchFamily="18" charset="0"/>
                          <a:ea typeface="Cambria Math" panose="02040503050406030204" pitchFamily="18" charset="0"/>
                          <a:sym typeface="Symbol" panose="05050102010706020507" charset="0"/>
                        </a:rPr>
                        <m:t>−</m:t>
                      </m:r>
                      <m:r>
                        <a:rPr lang="en-US" altLang="pt-BR" sz="2400" i="1">
                          <a:latin typeface="Cambria Math" panose="02040503050406030204" pitchFamily="18" charset="0"/>
                          <a:ea typeface="Cambria Math" panose="02040503050406030204" pitchFamily="18" charset="0"/>
                          <a:sym typeface="Symbol" panose="05050102010706020507" charset="0"/>
                        </a:rPr>
                        <m:t>1</m:t>
                      </m:r>
                      <m: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4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24" name="Retângulo 23"/>
              <p:cNvSpPr>
                <a:spLocks noRot="1" noChangeAspect="1" noMove="1" noResize="1" noEditPoints="1" noAdjustHandles="1" noChangeArrowheads="1" noChangeShapeType="1" noTextEdit="1"/>
              </p:cNvSpPr>
              <p:nvPr/>
            </p:nvSpPr>
            <p:spPr>
              <a:xfrm>
                <a:off x="8320822" y="2502555"/>
                <a:ext cx="3406140" cy="836930"/>
              </a:xfrm>
              <a:prstGeom prst="rect">
                <a:avLst/>
              </a:prstGeom>
              <a:blipFill rotWithShape="1">
                <a:blip r:embed="rId5"/>
                <a:stretch>
                  <a:fillRect l="-12" t="-2" r="12" b="-98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5" name="Retângulo 24"/>
              <p:cNvSpPr/>
              <p:nvPr/>
            </p:nvSpPr>
            <p:spPr>
              <a:xfrm>
                <a:off x="8320822" y="3367160"/>
                <a:ext cx="842645" cy="775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r>
                        <a:rPr lang="pt-BR" altLang="en-US" sz="24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𝛼</m:t>
                          </m:r>
                          <m:r>
                            <a:rPr lang="en-US" altLang="pt-BR" sz="2400" i="1" baseline="-25000">
                              <a:latin typeface="Cambria Math" panose="02040503050406030204" pitchFamily="18" charset="0"/>
                              <a:ea typeface="Cambria Math" panose="02040503050406030204" pitchFamily="18" charset="0"/>
                              <a:sym typeface="Symbol" panose="05050102010706020507" charset="0"/>
                            </a:rPr>
                            <m:t>𝐹</m:t>
                          </m:r>
                        </m:den>
                      </m:f>
                      <m:r>
                        <a:rPr lang="pt-BR" altLang="en-US" sz="2400" b="0" i="1" smtClean="0">
                          <a:latin typeface="Cambria Math" panose="02040503050406030204" pitchFamily="18" charset="0"/>
                          <a:ea typeface="Cambria Math" panose="02040503050406030204" pitchFamily="18" charset="0"/>
                          <a:sym typeface="Symbol" panose="05050102010706020507" charset="0"/>
                        </a:rPr>
                        <m:t>)</m:t>
                      </m:r>
                    </m:oMath>
                  </m:oMathPara>
                </a14:m>
                <a:endParaRPr lang="pt-BR" sz="2000" dirty="0"/>
              </a:p>
            </p:txBody>
          </p:sp>
        </mc:Choice>
        <mc:Fallback>
          <p:sp>
            <p:nvSpPr>
              <p:cNvPr id="25" name="Retângulo 24"/>
              <p:cNvSpPr>
                <a:spLocks noRot="1" noChangeAspect="1" noMove="1" noResize="1" noEditPoints="1" noAdjustHandles="1" noChangeArrowheads="1" noChangeShapeType="1" noTextEdit="1"/>
              </p:cNvSpPr>
              <p:nvPr/>
            </p:nvSpPr>
            <p:spPr>
              <a:xfrm>
                <a:off x="8320822" y="3367160"/>
                <a:ext cx="842645" cy="775970"/>
              </a:xfrm>
              <a:prstGeom prst="rect">
                <a:avLst/>
              </a:prstGeom>
              <a:blipFill rotWithShape="1">
                <a:blip r:embed="rId3"/>
                <a:stretch>
                  <a:fillRect l="-49" t="-50" r="49" b="-1095"/>
                </a:stretch>
              </a:blipFill>
            </p:spPr>
            <p:txBody>
              <a:bodyPr/>
              <a:lstStyle/>
              <a:p>
                <a:r>
                  <a:rPr lang="pt-BR" altLang="en-US">
                    <a:noFill/>
                  </a:rPr>
                  <a:t> </a:t>
                </a:r>
              </a:p>
            </p:txBody>
          </p:sp>
        </mc:Fallback>
      </mc:AlternateContent>
      <p:sp>
        <p:nvSpPr>
          <p:cNvPr id="26" name="Caixa de Texto 23"/>
          <p:cNvSpPr txBox="1"/>
          <p:nvPr/>
        </p:nvSpPr>
        <p:spPr>
          <a:xfrm>
            <a:off x="7645914" y="5526210"/>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7" name="Caixa de Texto 23"/>
          <p:cNvSpPr txBox="1"/>
          <p:nvPr/>
        </p:nvSpPr>
        <p:spPr>
          <a:xfrm>
            <a:off x="6833850" y="372293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grpSp>
        <p:nvGrpSpPr>
          <p:cNvPr id="3" name="Grupo 2"/>
          <p:cNvGrpSpPr/>
          <p:nvPr/>
        </p:nvGrpSpPr>
        <p:grpSpPr>
          <a:xfrm rot="5400000" flipV="1">
            <a:off x="7759725" y="3270270"/>
            <a:ext cx="594360" cy="452120"/>
            <a:chOff x="2587" y="5946"/>
            <a:chExt cx="4283" cy="2118"/>
          </a:xfrm>
        </p:grpSpPr>
        <p:cxnSp>
          <p:nvCxnSpPr>
            <p:cNvPr id="4"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riângulo isósceles 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 name="Caixa de Texto 23"/>
          <p:cNvSpPr txBox="1"/>
          <p:nvPr/>
        </p:nvSpPr>
        <p:spPr>
          <a:xfrm>
            <a:off x="7517499" y="235353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9" name="CaixaDeTexto 45"/>
          <p:cNvSpPr txBox="1"/>
          <p:nvPr/>
        </p:nvSpPr>
        <p:spPr>
          <a:xfrm>
            <a:off x="7513320" y="1217930"/>
            <a:ext cx="3270250" cy="953135"/>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ativo reverso/corte (T)</a:t>
            </a:r>
            <a:endPar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endParaRPr>
          </a:p>
        </p:txBody>
      </p:sp>
    </p:spTree>
  </p:cSld>
  <p:clrMapOvr>
    <a:masterClrMapping/>
  </p:clrMapOvr>
  <p:timing>
    <p:tnLst>
      <p:par>
        <p:cTn id="1" dur="indefinite" restart="never" nodeType="tmRoot"/>
      </p:par>
    </p:tnLst>
  </p:timing>
</p:sld>
</file>

<file path=ppt/slides/slide8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75" name="Grupo 74"/>
          <p:cNvGrpSpPr/>
          <p:nvPr/>
        </p:nvGrpSpPr>
        <p:grpSpPr>
          <a:xfrm rot="16200000">
            <a:off x="2838293" y="4720610"/>
            <a:ext cx="594360" cy="452120"/>
            <a:chOff x="2587" y="5946"/>
            <a:chExt cx="4283" cy="2118"/>
          </a:xfrm>
        </p:grpSpPr>
        <p:cxnSp>
          <p:nvCxnSpPr>
            <p:cNvPr id="76"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2" name="Triângulo isósceles 9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5" name="Conector Reto 74"/>
          <p:cNvCxnSpPr/>
          <p:nvPr/>
        </p:nvCxnSpPr>
        <p:spPr>
          <a:xfrm>
            <a:off x="3128603" y="4232612"/>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6" name="Conector Reto 95"/>
          <p:cNvCxnSpPr/>
          <p:nvPr/>
        </p:nvCxnSpPr>
        <p:spPr>
          <a:xfrm flipH="1">
            <a:off x="3139443" y="5243850"/>
            <a:ext cx="0" cy="43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97" name="Conector Reto 96"/>
          <p:cNvCxnSpPr/>
          <p:nvPr/>
        </p:nvCxnSpPr>
        <p:spPr>
          <a:xfrm flipV="1">
            <a:off x="3128830" y="328601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101" name="Conector Reto 100"/>
          <p:cNvCxnSpPr/>
          <p:nvPr/>
        </p:nvCxnSpPr>
        <p:spPr>
          <a:xfrm rot="5400000" flipH="1">
            <a:off x="2780133" y="4185583"/>
            <a:ext cx="0" cy="684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3" name="Conector de Seta Reta 18"/>
          <p:cNvCxnSpPr/>
          <p:nvPr/>
        </p:nvCxnSpPr>
        <p:spPr>
          <a:xfrm flipH="1">
            <a:off x="3486160" y="4779699"/>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4" name="Conector de Seta Reta 18"/>
          <p:cNvCxnSpPr/>
          <p:nvPr/>
        </p:nvCxnSpPr>
        <p:spPr>
          <a:xfrm rot="16200000" flipH="1">
            <a:off x="2392097" y="4414212"/>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7" name="Caixa de Texto 23"/>
          <p:cNvSpPr txBox="1"/>
          <p:nvPr/>
        </p:nvSpPr>
        <p:spPr>
          <a:xfrm>
            <a:off x="1601008" y="442279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2" name="Retângulo 111"/>
              <p:cNvSpPr/>
              <p:nvPr/>
            </p:nvSpPr>
            <p:spPr>
              <a:xfrm>
                <a:off x="3522052" y="4880627"/>
                <a:ext cx="675640"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𝐷𝐸</m:t>
                          </m:r>
                        </m:sub>
                      </m:sSub>
                    </m:oMath>
                  </m:oMathPara>
                </a14:m>
                <a:endParaRPr lang="pt-BR" altLang="en-US"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2" name="Retângulo 111"/>
              <p:cNvSpPr>
                <a:spLocks noRot="1" noChangeAspect="1" noMove="1" noResize="1" noEditPoints="1" noAdjustHandles="1" noChangeArrowheads="1" noChangeShapeType="1" noTextEdit="1"/>
              </p:cNvSpPr>
              <p:nvPr/>
            </p:nvSpPr>
            <p:spPr>
              <a:xfrm>
                <a:off x="3522052" y="4880627"/>
                <a:ext cx="675640" cy="521970"/>
              </a:xfrm>
              <a:prstGeom prst="rect">
                <a:avLst/>
              </a:prstGeom>
              <a:blipFill rotWithShape="1">
                <a:blip r:embed="rId1"/>
                <a:stretch>
                  <a:fillRect l="-51" t="-3" r="-1077" b="3"/>
                </a:stretch>
              </a:blipFill>
            </p:spPr>
            <p:txBody>
              <a:bodyPr/>
              <a:lstStyle/>
              <a:p>
                <a:r>
                  <a:rPr lang="pt-BR" altLang="en-US">
                    <a:noFill/>
                  </a:rPr>
                  <a:t> </a:t>
                </a:r>
              </a:p>
            </p:txBody>
          </p:sp>
        </mc:Fallback>
      </mc:AlternateContent>
      <p:sp>
        <p:nvSpPr>
          <p:cNvPr id="114" name="Caixa de Texto 23"/>
          <p:cNvSpPr txBox="1"/>
          <p:nvPr/>
        </p:nvSpPr>
        <p:spPr>
          <a:xfrm>
            <a:off x="3962279" y="5879270"/>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5" name="Caixa de Texto 23"/>
          <p:cNvSpPr txBox="1"/>
          <p:nvPr/>
        </p:nvSpPr>
        <p:spPr>
          <a:xfrm>
            <a:off x="1902440" y="407091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6" name="CaixaDeTexto 45"/>
          <p:cNvSpPr txBox="1"/>
          <p:nvPr/>
        </p:nvSpPr>
        <p:spPr>
          <a:xfrm>
            <a:off x="575956" y="403412"/>
            <a:ext cx="11040155" cy="21837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Ebers-Moll </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Associa os dois modelos T vistos.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É valido para região ativa, saturado e corte (direto e reverso)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1" name="Grupo 10"/>
          <p:cNvGrpSpPr/>
          <p:nvPr/>
        </p:nvGrpSpPr>
        <p:grpSpPr>
          <a:xfrm flipV="1">
            <a:off x="4938850" y="4726750"/>
            <a:ext cx="387626" cy="552342"/>
            <a:chOff x="7555792" y="2647951"/>
            <a:chExt cx="387626" cy="552342"/>
          </a:xfrm>
          <a:solidFill>
            <a:schemeClr val="bg1"/>
          </a:solidFill>
        </p:grpSpPr>
        <p:sp>
          <p:nvSpPr>
            <p:cNvPr id="12" name="Elipse 1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3"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5" name="Conector de Seta Reta 18"/>
          <p:cNvCxnSpPr/>
          <p:nvPr/>
        </p:nvCxnSpPr>
        <p:spPr>
          <a:xfrm flipH="1">
            <a:off x="3491799" y="3698226"/>
            <a:ext cx="635" cy="540000"/>
          </a:xfrm>
          <a:prstGeom prst="straightConnector1">
            <a:avLst/>
          </a:prstGeom>
          <a:ln w="22225">
            <a:solidFill>
              <a:schemeClr val="tx1"/>
            </a:solidFill>
            <a:headEnd type="triangle" w="med" len="med"/>
            <a:tailEnd type="non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3" name="Retângulo 22"/>
              <p:cNvSpPr/>
              <p:nvPr/>
            </p:nvSpPr>
            <p:spPr>
              <a:xfrm>
                <a:off x="5326305" y="4788415"/>
                <a:ext cx="1061720"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sub>
                      </m:sSub>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𝐷𝐶</m:t>
                          </m:r>
                        </m:sub>
                      </m:sSub>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3" name="Retângulo 22"/>
              <p:cNvSpPr>
                <a:spLocks noRot="1" noChangeAspect="1" noMove="1" noResize="1" noEditPoints="1" noAdjustHandles="1" noChangeArrowheads="1" noChangeShapeType="1" noTextEdit="1"/>
              </p:cNvSpPr>
              <p:nvPr/>
            </p:nvSpPr>
            <p:spPr>
              <a:xfrm>
                <a:off x="5326305" y="4788415"/>
                <a:ext cx="1061720" cy="521970"/>
              </a:xfrm>
              <a:prstGeom prst="rect">
                <a:avLst/>
              </a:prstGeom>
              <a:blipFill rotWithShape="1">
                <a:blip r:embed="rId2"/>
                <a:stretch>
                  <a:fillRect l="-53" t="-99" r="-665" b="99"/>
                </a:stretch>
              </a:blipFill>
            </p:spPr>
            <p:txBody>
              <a:bodyPr/>
              <a:lstStyle/>
              <a:p>
                <a:r>
                  <a:rPr lang="pt-BR" altLang="en-US">
                    <a:noFill/>
                  </a:rPr>
                  <a:t> </a:t>
                </a:r>
              </a:p>
            </p:txBody>
          </p:sp>
        </mc:Fallback>
      </mc:AlternateContent>
      <p:grpSp>
        <p:nvGrpSpPr>
          <p:cNvPr id="3" name="Grupo 2"/>
          <p:cNvGrpSpPr/>
          <p:nvPr/>
        </p:nvGrpSpPr>
        <p:grpSpPr>
          <a:xfrm rot="5400000" flipV="1">
            <a:off x="2833939" y="3709690"/>
            <a:ext cx="594360" cy="452120"/>
            <a:chOff x="2587" y="5946"/>
            <a:chExt cx="4283" cy="2118"/>
          </a:xfrm>
        </p:grpSpPr>
        <p:cxnSp>
          <p:nvCxnSpPr>
            <p:cNvPr id="4"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riângulo isósceles 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2" name="Conector Reto 74"/>
          <p:cNvCxnSpPr/>
          <p:nvPr/>
        </p:nvCxnSpPr>
        <p:spPr>
          <a:xfrm>
            <a:off x="5114883" y="4237692"/>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flipH="1">
            <a:off x="5126449" y="5248930"/>
            <a:ext cx="0" cy="416878"/>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V="1">
            <a:off x="5115110" y="329109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35" name="Grupo 34"/>
          <p:cNvGrpSpPr/>
          <p:nvPr/>
        </p:nvGrpSpPr>
        <p:grpSpPr>
          <a:xfrm>
            <a:off x="4921070" y="3685350"/>
            <a:ext cx="387626" cy="552342"/>
            <a:chOff x="7555792" y="2647951"/>
            <a:chExt cx="387626" cy="552342"/>
          </a:xfrm>
          <a:solidFill>
            <a:schemeClr val="bg1"/>
          </a:solidFill>
        </p:grpSpPr>
        <p:sp>
          <p:nvSpPr>
            <p:cNvPr id="36" name="Elipse 3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7"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8" name="Conector Reto 37"/>
          <p:cNvCxnSpPr/>
          <p:nvPr/>
        </p:nvCxnSpPr>
        <p:spPr>
          <a:xfrm rot="5400000" flipH="1">
            <a:off x="4118413" y="3527423"/>
            <a:ext cx="0" cy="1980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45" name="Caixa de Texto 23"/>
          <p:cNvSpPr txBox="1"/>
          <p:nvPr/>
        </p:nvSpPr>
        <p:spPr>
          <a:xfrm>
            <a:off x="3275577" y="2598280"/>
            <a:ext cx="833036"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46" name="Retângulo 45"/>
              <p:cNvSpPr/>
              <p:nvPr/>
            </p:nvSpPr>
            <p:spPr>
              <a:xfrm>
                <a:off x="5326305" y="3736220"/>
                <a:ext cx="1061720"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800" i="1">
                              <a:latin typeface="Cambria Math" panose="02040503050406030204" pitchFamily="18" charset="0"/>
                              <a:ea typeface="Cambria Math" panose="02040503050406030204" pitchFamily="18" charset="0"/>
                              <a:sym typeface="Symbol" panose="05050102010706020507" charset="0"/>
                            </a:rPr>
                            <m:t>𝐹</m:t>
                          </m:r>
                        </m:sub>
                      </m:sSub>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𝐷𝐸</m:t>
                          </m:r>
                        </m:sub>
                      </m:sSub>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6" name="Retângulo 45"/>
              <p:cNvSpPr>
                <a:spLocks noRot="1" noChangeAspect="1" noMove="1" noResize="1" noEditPoints="1" noAdjustHandles="1" noChangeArrowheads="1" noChangeShapeType="1" noTextEdit="1"/>
              </p:cNvSpPr>
              <p:nvPr/>
            </p:nvSpPr>
            <p:spPr>
              <a:xfrm>
                <a:off x="5326305" y="3736220"/>
                <a:ext cx="1061720" cy="521970"/>
              </a:xfrm>
              <a:prstGeom prst="rect">
                <a:avLst/>
              </a:prstGeom>
              <a:blipFill rotWithShape="1">
                <a:blip r:embed="rId3"/>
                <a:stretch>
                  <a:fillRect l="-53" t="-99" r="-665" b="99"/>
                </a:stretch>
              </a:blipFill>
            </p:spPr>
            <p:txBody>
              <a:bodyPr/>
              <a:lstStyle/>
              <a:p>
                <a:r>
                  <a:rPr lang="pt-BR" altLang="en-US">
                    <a:noFill/>
                  </a:rPr>
                  <a:t> </a:t>
                </a:r>
              </a:p>
            </p:txBody>
          </p:sp>
        </mc:Fallback>
      </mc:AlternateContent>
      <p:sp>
        <p:nvSpPr>
          <p:cNvPr id="48" name="Caixa de Texto 23"/>
          <p:cNvSpPr txBox="1"/>
          <p:nvPr/>
        </p:nvSpPr>
        <p:spPr>
          <a:xfrm>
            <a:off x="3962134" y="253451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cxnSp>
        <p:nvCxnSpPr>
          <p:cNvPr id="74" name="Conector Reto 73"/>
          <p:cNvCxnSpPr/>
          <p:nvPr/>
        </p:nvCxnSpPr>
        <p:spPr>
          <a:xfrm rot="5400000" flipH="1">
            <a:off x="4136193" y="4671058"/>
            <a:ext cx="0" cy="1980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rot="5400000" flipH="1">
            <a:off x="4137463" y="2301238"/>
            <a:ext cx="0" cy="1980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78" name="Retângulo 77"/>
              <p:cNvSpPr/>
              <p:nvPr/>
            </p:nvSpPr>
            <p:spPr>
              <a:xfrm>
                <a:off x="3532212" y="3819542"/>
                <a:ext cx="667385"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𝐷𝐶</m:t>
                          </m:r>
                        </m:sub>
                      </m:sSub>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8" name="Retângulo 77"/>
              <p:cNvSpPr>
                <a:spLocks noRot="1" noChangeAspect="1" noMove="1" noResize="1" noEditPoints="1" noAdjustHandles="1" noChangeArrowheads="1" noChangeShapeType="1" noTextEdit="1"/>
              </p:cNvSpPr>
              <p:nvPr/>
            </p:nvSpPr>
            <p:spPr>
              <a:xfrm>
                <a:off x="3532212" y="3819542"/>
                <a:ext cx="667385" cy="521970"/>
              </a:xfrm>
              <a:prstGeom prst="rect">
                <a:avLst/>
              </a:prstGeom>
              <a:blipFill rotWithShape="1">
                <a:blip r:embed="rId4"/>
                <a:stretch>
                  <a:fillRect l="-51" t="-3" r="-1091" b="3"/>
                </a:stretch>
              </a:blipFill>
            </p:spPr>
            <p:txBody>
              <a:bodyPr/>
              <a:lstStyle/>
              <a:p>
                <a:r>
                  <a:rPr lang="pt-BR" altLang="en-US">
                    <a:noFill/>
                  </a:rPr>
                  <a:t> </a:t>
                </a:r>
              </a:p>
            </p:txBody>
          </p:sp>
        </mc:Fallback>
      </mc:AlternateContent>
      <p:cxnSp>
        <p:nvCxnSpPr>
          <p:cNvPr id="79" name="Conector Reto 78"/>
          <p:cNvCxnSpPr/>
          <p:nvPr/>
        </p:nvCxnSpPr>
        <p:spPr>
          <a:xfrm rot="10800000">
            <a:off x="4137763" y="2771928"/>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0" name="Conector Reto 79"/>
          <p:cNvCxnSpPr/>
          <p:nvPr/>
        </p:nvCxnSpPr>
        <p:spPr>
          <a:xfrm rot="10800000" flipV="1">
            <a:off x="4108553" y="5666258"/>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1" name="Conector de Seta Reta 18"/>
          <p:cNvCxnSpPr/>
          <p:nvPr/>
        </p:nvCxnSpPr>
        <p:spPr>
          <a:xfrm flipH="1">
            <a:off x="3962334" y="2579356"/>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2" name="Conector de Seta Reta 18"/>
          <p:cNvCxnSpPr/>
          <p:nvPr/>
        </p:nvCxnSpPr>
        <p:spPr>
          <a:xfrm flipH="1">
            <a:off x="3962969" y="5856591"/>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3275577" y="5728195"/>
            <a:ext cx="833036"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smtClean="0">
                <a:latin typeface="Comic Sans MS" panose="030F0702030302020204" pitchFamily="66" charset="0"/>
                <a:cs typeface="Comic Sans MS" panose="030F0702030302020204" pitchFamily="66" charset="0"/>
              </a:rPr>
              <a:t>E</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85" name="Retângulo 84"/>
              <p:cNvSpPr/>
              <p:nvPr/>
            </p:nvSpPr>
            <p:spPr>
              <a:xfrm>
                <a:off x="7394992" y="2677180"/>
                <a:ext cx="4018280" cy="96139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𝐷𝐸</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𝐹</m:t>
                          </m:r>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85" name="Retângulo 84"/>
              <p:cNvSpPr>
                <a:spLocks noRot="1" noChangeAspect="1" noMove="1" noResize="1" noEditPoints="1" noAdjustHandles="1" noChangeArrowheads="1" noChangeShapeType="1" noTextEdit="1"/>
              </p:cNvSpPr>
              <p:nvPr/>
            </p:nvSpPr>
            <p:spPr>
              <a:xfrm>
                <a:off x="7394992" y="2677180"/>
                <a:ext cx="4018280" cy="961390"/>
              </a:xfrm>
              <a:prstGeom prst="rect">
                <a:avLst/>
              </a:prstGeom>
              <a:blipFill rotWithShape="1">
                <a:blip r:embed="rId5"/>
                <a:stretch>
                  <a:fillRect l="-10" t="-2" r="-179" b="-178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6" name="Retângulo 85"/>
              <p:cNvSpPr/>
              <p:nvPr/>
            </p:nvSpPr>
            <p:spPr>
              <a:xfrm>
                <a:off x="7396897" y="3983375"/>
                <a:ext cx="4016375" cy="96139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𝐷𝐶</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86" name="Retângulo 85"/>
              <p:cNvSpPr>
                <a:spLocks noRot="1" noChangeAspect="1" noMove="1" noResize="1" noEditPoints="1" noAdjustHandles="1" noChangeArrowheads="1" noChangeShapeType="1" noTextEdit="1"/>
              </p:cNvSpPr>
              <p:nvPr/>
            </p:nvSpPr>
            <p:spPr>
              <a:xfrm>
                <a:off x="7396897" y="3983375"/>
                <a:ext cx="4016375" cy="961390"/>
              </a:xfrm>
              <a:prstGeom prst="rect">
                <a:avLst/>
              </a:prstGeom>
              <a:blipFill rotWithShape="1">
                <a:blip r:embed="rId6"/>
                <a:stretch>
                  <a:fillRect l="-10" t="-2" r="-179" b="-1781"/>
                </a:stretch>
              </a:blipFill>
            </p:spPr>
            <p:txBody>
              <a:bodyPr/>
              <a:lstStyle/>
              <a:p>
                <a:r>
                  <a:rPr lang="pt-BR" altLang="en-US">
                    <a:noFill/>
                  </a:rPr>
                  <a:t> </a:t>
                </a:r>
              </a:p>
            </p:txBody>
          </p:sp>
        </mc:Fallback>
      </mc:AlternateContent>
      <p:sp>
        <p:nvSpPr>
          <p:cNvPr id="88" name="Elipse 87"/>
          <p:cNvSpPr/>
          <p:nvPr/>
        </p:nvSpPr>
        <p:spPr>
          <a:xfrm>
            <a:off x="3067050" y="4463415"/>
            <a:ext cx="108000" cy="108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89" name="Retângulo 88"/>
              <p:cNvSpPr/>
              <p:nvPr/>
            </p:nvSpPr>
            <p:spPr>
              <a:xfrm>
                <a:off x="6603365" y="5250180"/>
                <a:ext cx="2372360" cy="822325"/>
              </a:xfrm>
              <a:prstGeom prst="rect">
                <a:avLst/>
              </a:prstGeom>
            </p:spPr>
            <p:txBody>
              <a:bodyPr wrap="squar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𝐹</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𝐹</m:t>
                          </m:r>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𝐹</m:t>
                          </m:r>
                        </m:den>
                      </m:f>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89" name="Retângulo 88"/>
              <p:cNvSpPr>
                <a:spLocks noRot="1" noChangeAspect="1" noMove="1" noResize="1" noEditPoints="1" noAdjustHandles="1" noChangeArrowheads="1" noChangeShapeType="1" noTextEdit="1"/>
              </p:cNvSpPr>
              <p:nvPr/>
            </p:nvSpPr>
            <p:spPr>
              <a:xfrm>
                <a:off x="6603365" y="5250180"/>
                <a:ext cx="2372360" cy="822325"/>
              </a:xfrm>
              <a:prstGeom prst="rect">
                <a:avLst/>
              </a:prstGeom>
              <a:blipFill rotWithShape="1">
                <a:blip r:embed="rId7"/>
                <a:stretch>
                  <a:fillRect b="-2239"/>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0" name="Retângulo 89"/>
              <p:cNvSpPr/>
              <p:nvPr/>
            </p:nvSpPr>
            <p:spPr>
              <a:xfrm>
                <a:off x="9461500" y="5319395"/>
                <a:ext cx="2372360" cy="822325"/>
              </a:xfrm>
              <a:prstGeom prst="rect">
                <a:avLst/>
              </a:prstGeom>
            </p:spPr>
            <p:txBody>
              <a:bodyPr wrap="squar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90" name="Retângulo 89"/>
              <p:cNvSpPr>
                <a:spLocks noRot="1" noChangeAspect="1" noMove="1" noResize="1" noEditPoints="1" noAdjustHandles="1" noChangeArrowheads="1" noChangeShapeType="1" noTextEdit="1"/>
              </p:cNvSpPr>
              <p:nvPr/>
            </p:nvSpPr>
            <p:spPr>
              <a:xfrm>
                <a:off x="9461500" y="5319395"/>
                <a:ext cx="2372360" cy="822325"/>
              </a:xfrm>
              <a:prstGeom prst="rect">
                <a:avLst/>
              </a:prstGeom>
              <a:blipFill rotWithShape="1">
                <a:blip r:embed="rId8"/>
                <a:stretch>
                  <a:fillRect b="-2239"/>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8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75" name="Grupo 74"/>
          <p:cNvGrpSpPr/>
          <p:nvPr/>
        </p:nvGrpSpPr>
        <p:grpSpPr>
          <a:xfrm rot="16200000">
            <a:off x="1047684" y="3101360"/>
            <a:ext cx="594360" cy="452120"/>
            <a:chOff x="2587" y="5946"/>
            <a:chExt cx="4283" cy="2118"/>
          </a:xfrm>
        </p:grpSpPr>
        <p:cxnSp>
          <p:nvCxnSpPr>
            <p:cNvPr id="76"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2" name="Triângulo isósceles 9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5" name="Conector Reto 74"/>
          <p:cNvCxnSpPr/>
          <p:nvPr/>
        </p:nvCxnSpPr>
        <p:spPr>
          <a:xfrm>
            <a:off x="1352508" y="2613362"/>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6" name="Conector Reto 95"/>
          <p:cNvCxnSpPr/>
          <p:nvPr/>
        </p:nvCxnSpPr>
        <p:spPr>
          <a:xfrm flipH="1">
            <a:off x="1348834" y="3624600"/>
            <a:ext cx="0" cy="416878"/>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97" name="Conector Reto 96"/>
          <p:cNvCxnSpPr/>
          <p:nvPr/>
        </p:nvCxnSpPr>
        <p:spPr>
          <a:xfrm flipV="1">
            <a:off x="1352735" y="166676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101" name="Conector Reto 100"/>
          <p:cNvCxnSpPr/>
          <p:nvPr/>
        </p:nvCxnSpPr>
        <p:spPr>
          <a:xfrm rot="5400000" flipH="1">
            <a:off x="1004038" y="2566333"/>
            <a:ext cx="0" cy="684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3" name="Conector de Seta Reta 18"/>
          <p:cNvCxnSpPr/>
          <p:nvPr/>
        </p:nvCxnSpPr>
        <p:spPr>
          <a:xfrm flipH="1">
            <a:off x="1710065" y="3160449"/>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4" name="Conector de Seta Reta 18"/>
          <p:cNvCxnSpPr/>
          <p:nvPr/>
        </p:nvCxnSpPr>
        <p:spPr>
          <a:xfrm rot="16200000" flipH="1">
            <a:off x="616002" y="2794962"/>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7" name="Caixa de Texto 23"/>
          <p:cNvSpPr txBox="1"/>
          <p:nvPr/>
        </p:nvSpPr>
        <p:spPr>
          <a:xfrm>
            <a:off x="426258" y="303024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2" name="Retângulo 111"/>
              <p:cNvSpPr/>
              <p:nvPr/>
            </p:nvSpPr>
            <p:spPr>
              <a:xfrm>
                <a:off x="1745957" y="3261377"/>
                <a:ext cx="675640"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𝐷𝐸</m:t>
                          </m:r>
                        </m:sub>
                      </m:sSub>
                    </m:oMath>
                  </m:oMathPara>
                </a14:m>
                <a:endParaRPr lang="pt-BR" altLang="en-US"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2" name="Retângulo 111"/>
              <p:cNvSpPr>
                <a:spLocks noRot="1" noChangeAspect="1" noMove="1" noResize="1" noEditPoints="1" noAdjustHandles="1" noChangeArrowheads="1" noChangeShapeType="1" noTextEdit="1"/>
              </p:cNvSpPr>
              <p:nvPr/>
            </p:nvSpPr>
            <p:spPr>
              <a:xfrm>
                <a:off x="1745957" y="3261377"/>
                <a:ext cx="675640" cy="521970"/>
              </a:xfrm>
              <a:prstGeom prst="rect">
                <a:avLst/>
              </a:prstGeom>
              <a:blipFill rotWithShape="1">
                <a:blip r:embed="rId1"/>
                <a:stretch>
                  <a:fillRect l="-51" t="-3" r="-1077" b="3"/>
                </a:stretch>
              </a:blipFill>
            </p:spPr>
            <p:txBody>
              <a:bodyPr/>
              <a:lstStyle/>
              <a:p>
                <a:r>
                  <a:rPr lang="pt-BR" altLang="en-US">
                    <a:noFill/>
                  </a:rPr>
                  <a:t> </a:t>
                </a:r>
              </a:p>
            </p:txBody>
          </p:sp>
        </mc:Fallback>
      </mc:AlternateContent>
      <p:sp>
        <p:nvSpPr>
          <p:cNvPr id="114" name="Caixa de Texto 23"/>
          <p:cNvSpPr txBox="1"/>
          <p:nvPr/>
        </p:nvSpPr>
        <p:spPr>
          <a:xfrm>
            <a:off x="2484755" y="4065270"/>
            <a:ext cx="45212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5" name="Caixa de Texto 23"/>
          <p:cNvSpPr txBox="1"/>
          <p:nvPr/>
        </p:nvSpPr>
        <p:spPr>
          <a:xfrm>
            <a:off x="346075" y="2386330"/>
            <a:ext cx="68643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6" name="CaixaDeTexto 45"/>
          <p:cNvSpPr txBox="1"/>
          <p:nvPr/>
        </p:nvSpPr>
        <p:spPr>
          <a:xfrm>
            <a:off x="2421890" y="267970"/>
            <a:ext cx="7174230"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Ebers-Moll</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1" name="Grupo 10"/>
          <p:cNvGrpSpPr/>
          <p:nvPr/>
        </p:nvGrpSpPr>
        <p:grpSpPr>
          <a:xfrm flipV="1">
            <a:off x="3162755" y="3107500"/>
            <a:ext cx="387626" cy="552342"/>
            <a:chOff x="7555792" y="2647951"/>
            <a:chExt cx="387626" cy="552342"/>
          </a:xfrm>
          <a:solidFill>
            <a:schemeClr val="bg1"/>
          </a:solidFill>
        </p:grpSpPr>
        <p:sp>
          <p:nvSpPr>
            <p:cNvPr id="12" name="Elipse 1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3"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5" name="Conector de Seta Reta 18"/>
          <p:cNvCxnSpPr/>
          <p:nvPr/>
        </p:nvCxnSpPr>
        <p:spPr>
          <a:xfrm flipH="1">
            <a:off x="1715704" y="2078976"/>
            <a:ext cx="635" cy="540000"/>
          </a:xfrm>
          <a:prstGeom prst="straightConnector1">
            <a:avLst/>
          </a:prstGeom>
          <a:ln w="22225">
            <a:solidFill>
              <a:schemeClr val="tx1"/>
            </a:solidFill>
            <a:headEnd type="triangle" w="med" len="med"/>
            <a:tailEnd type="non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3" name="Retângulo 22"/>
              <p:cNvSpPr/>
              <p:nvPr/>
            </p:nvSpPr>
            <p:spPr>
              <a:xfrm>
                <a:off x="3532430" y="2898020"/>
                <a:ext cx="1061720"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sub>
                      </m:sSub>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𝐷𝐶</m:t>
                          </m:r>
                        </m:sub>
                      </m:sSub>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3" name="Retângulo 22"/>
              <p:cNvSpPr>
                <a:spLocks noRot="1" noChangeAspect="1" noMove="1" noResize="1" noEditPoints="1" noAdjustHandles="1" noChangeArrowheads="1" noChangeShapeType="1" noTextEdit="1"/>
              </p:cNvSpPr>
              <p:nvPr/>
            </p:nvSpPr>
            <p:spPr>
              <a:xfrm>
                <a:off x="3532430" y="2898020"/>
                <a:ext cx="1061720" cy="521970"/>
              </a:xfrm>
              <a:prstGeom prst="rect">
                <a:avLst/>
              </a:prstGeom>
              <a:blipFill rotWithShape="1">
                <a:blip r:embed="rId2"/>
                <a:stretch>
                  <a:fillRect l="-53" t="-99" r="-665" b="99"/>
                </a:stretch>
              </a:blipFill>
            </p:spPr>
            <p:txBody>
              <a:bodyPr/>
              <a:lstStyle/>
              <a:p>
                <a:r>
                  <a:rPr lang="pt-BR" altLang="en-US">
                    <a:noFill/>
                  </a:rPr>
                  <a:t> </a:t>
                </a:r>
              </a:p>
            </p:txBody>
          </p:sp>
        </mc:Fallback>
      </mc:AlternateContent>
      <p:grpSp>
        <p:nvGrpSpPr>
          <p:cNvPr id="3" name="Grupo 2"/>
          <p:cNvGrpSpPr/>
          <p:nvPr/>
        </p:nvGrpSpPr>
        <p:grpSpPr>
          <a:xfrm rot="5400000" flipV="1">
            <a:off x="1057844" y="2090440"/>
            <a:ext cx="594360" cy="452120"/>
            <a:chOff x="2587" y="5946"/>
            <a:chExt cx="4283" cy="2118"/>
          </a:xfrm>
        </p:grpSpPr>
        <p:cxnSp>
          <p:nvCxnSpPr>
            <p:cNvPr id="4"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riângulo isósceles 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2" name="Conector Reto 74"/>
          <p:cNvCxnSpPr/>
          <p:nvPr/>
        </p:nvCxnSpPr>
        <p:spPr>
          <a:xfrm>
            <a:off x="3338788" y="2618442"/>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flipH="1">
            <a:off x="3350354" y="3629680"/>
            <a:ext cx="0" cy="416878"/>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V="1">
            <a:off x="3339015" y="167184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35" name="Grupo 34"/>
          <p:cNvGrpSpPr/>
          <p:nvPr/>
        </p:nvGrpSpPr>
        <p:grpSpPr>
          <a:xfrm>
            <a:off x="3144975" y="2066100"/>
            <a:ext cx="387626" cy="552342"/>
            <a:chOff x="7555792" y="2647951"/>
            <a:chExt cx="387626" cy="552342"/>
          </a:xfrm>
          <a:solidFill>
            <a:schemeClr val="bg1"/>
          </a:solidFill>
        </p:grpSpPr>
        <p:sp>
          <p:nvSpPr>
            <p:cNvPr id="36" name="Elipse 3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7"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8" name="Conector Reto 37"/>
          <p:cNvCxnSpPr/>
          <p:nvPr/>
        </p:nvCxnSpPr>
        <p:spPr>
          <a:xfrm rot="5400000" flipH="1">
            <a:off x="2342318" y="1908173"/>
            <a:ext cx="0" cy="1980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45" name="Caixa de Texto 23"/>
          <p:cNvSpPr txBox="1"/>
          <p:nvPr/>
        </p:nvSpPr>
        <p:spPr>
          <a:xfrm>
            <a:off x="1499482" y="979030"/>
            <a:ext cx="833036"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46" name="Retângulo 45"/>
              <p:cNvSpPr/>
              <p:nvPr/>
            </p:nvSpPr>
            <p:spPr>
              <a:xfrm>
                <a:off x="3532430" y="1796295"/>
                <a:ext cx="1061720"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800" i="1">
                              <a:latin typeface="Cambria Math" panose="02040503050406030204" pitchFamily="18" charset="0"/>
                              <a:ea typeface="Cambria Math" panose="02040503050406030204" pitchFamily="18" charset="0"/>
                              <a:sym typeface="Symbol" panose="05050102010706020507" charset="0"/>
                            </a:rPr>
                            <m:t>𝐹</m:t>
                          </m:r>
                        </m:sub>
                      </m:sSub>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𝐷𝐸</m:t>
                          </m:r>
                        </m:sub>
                      </m:sSub>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6" name="Retângulo 45"/>
              <p:cNvSpPr>
                <a:spLocks noRot="1" noChangeAspect="1" noMove="1" noResize="1" noEditPoints="1" noAdjustHandles="1" noChangeArrowheads="1" noChangeShapeType="1" noTextEdit="1"/>
              </p:cNvSpPr>
              <p:nvPr/>
            </p:nvSpPr>
            <p:spPr>
              <a:xfrm>
                <a:off x="3532430" y="1796295"/>
                <a:ext cx="1061720" cy="521970"/>
              </a:xfrm>
              <a:prstGeom prst="rect">
                <a:avLst/>
              </a:prstGeom>
              <a:blipFill rotWithShape="1">
                <a:blip r:embed="rId3"/>
                <a:stretch>
                  <a:fillRect l="-53" t="-99" r="-665" b="99"/>
                </a:stretch>
              </a:blipFill>
            </p:spPr>
            <p:txBody>
              <a:bodyPr/>
              <a:lstStyle/>
              <a:p>
                <a:r>
                  <a:rPr lang="pt-BR" altLang="en-US">
                    <a:noFill/>
                  </a:rPr>
                  <a:t> </a:t>
                </a:r>
              </a:p>
            </p:txBody>
          </p:sp>
        </mc:Fallback>
      </mc:AlternateContent>
      <p:sp>
        <p:nvSpPr>
          <p:cNvPr id="48" name="Caixa de Texto 23"/>
          <p:cNvSpPr txBox="1"/>
          <p:nvPr/>
        </p:nvSpPr>
        <p:spPr>
          <a:xfrm>
            <a:off x="2186039" y="91526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cxnSp>
        <p:nvCxnSpPr>
          <p:cNvPr id="74" name="Conector Reto 73"/>
          <p:cNvCxnSpPr/>
          <p:nvPr/>
        </p:nvCxnSpPr>
        <p:spPr>
          <a:xfrm rot="5400000" flipH="1">
            <a:off x="2360098" y="3051808"/>
            <a:ext cx="0" cy="1980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rot="5400000" flipH="1">
            <a:off x="2361368" y="681988"/>
            <a:ext cx="0" cy="1980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78" name="Retângulo 77"/>
              <p:cNvSpPr/>
              <p:nvPr/>
            </p:nvSpPr>
            <p:spPr>
              <a:xfrm>
                <a:off x="1756117" y="2200292"/>
                <a:ext cx="667385"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𝐷𝐶</m:t>
                          </m:r>
                        </m:sub>
                      </m:sSub>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8" name="Retângulo 77"/>
              <p:cNvSpPr>
                <a:spLocks noRot="1" noChangeAspect="1" noMove="1" noResize="1" noEditPoints="1" noAdjustHandles="1" noChangeArrowheads="1" noChangeShapeType="1" noTextEdit="1"/>
              </p:cNvSpPr>
              <p:nvPr/>
            </p:nvSpPr>
            <p:spPr>
              <a:xfrm>
                <a:off x="1756117" y="2200292"/>
                <a:ext cx="667385" cy="521970"/>
              </a:xfrm>
              <a:prstGeom prst="rect">
                <a:avLst/>
              </a:prstGeom>
              <a:blipFill rotWithShape="1">
                <a:blip r:embed="rId4"/>
                <a:stretch>
                  <a:fillRect l="-51" t="-3" r="-1091" b="3"/>
                </a:stretch>
              </a:blipFill>
            </p:spPr>
            <p:txBody>
              <a:bodyPr/>
              <a:lstStyle/>
              <a:p>
                <a:r>
                  <a:rPr lang="pt-BR" altLang="en-US">
                    <a:noFill/>
                  </a:rPr>
                  <a:t> </a:t>
                </a:r>
              </a:p>
            </p:txBody>
          </p:sp>
        </mc:Fallback>
      </mc:AlternateContent>
      <p:cxnSp>
        <p:nvCxnSpPr>
          <p:cNvPr id="79" name="Conector Reto 78"/>
          <p:cNvCxnSpPr/>
          <p:nvPr/>
        </p:nvCxnSpPr>
        <p:spPr>
          <a:xfrm rot="10800000">
            <a:off x="2361668" y="1152678"/>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0" name="Conector Reto 79"/>
          <p:cNvCxnSpPr/>
          <p:nvPr/>
        </p:nvCxnSpPr>
        <p:spPr>
          <a:xfrm rot="10800000" flipV="1">
            <a:off x="2332458" y="4047008"/>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1" name="Conector de Seta Reta 18"/>
          <p:cNvCxnSpPr/>
          <p:nvPr/>
        </p:nvCxnSpPr>
        <p:spPr>
          <a:xfrm flipH="1">
            <a:off x="2186239" y="960106"/>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2" name="Conector de Seta Reta 18"/>
          <p:cNvCxnSpPr/>
          <p:nvPr/>
        </p:nvCxnSpPr>
        <p:spPr>
          <a:xfrm flipH="1">
            <a:off x="2186874" y="4237341"/>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1499482" y="4108945"/>
            <a:ext cx="833036"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smtClean="0">
                <a:latin typeface="Comic Sans MS" panose="030F0702030302020204" pitchFamily="66" charset="0"/>
                <a:cs typeface="Comic Sans MS" panose="030F0702030302020204" pitchFamily="66" charset="0"/>
              </a:rPr>
              <a:t>E</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85" name="Retângulo 84"/>
              <p:cNvSpPr/>
              <p:nvPr/>
            </p:nvSpPr>
            <p:spPr>
              <a:xfrm>
                <a:off x="6189127" y="1274465"/>
                <a:ext cx="2845435" cy="52197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𝐸</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𝐷𝐸</m:t>
                          </m:r>
                        </m:sub>
                      </m:sSub>
                      <m:r>
                        <a:rPr lang="en-US" altLang="pt-BR" sz="28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sub>
                      </m:sSub>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𝐷𝐶</m:t>
                          </m:r>
                        </m:sub>
                      </m:sSub>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85" name="Retângulo 84"/>
              <p:cNvSpPr>
                <a:spLocks noRot="1" noChangeAspect="1" noMove="1" noResize="1" noEditPoints="1" noAdjustHandles="1" noChangeArrowheads="1" noChangeShapeType="1" noTextEdit="1"/>
              </p:cNvSpPr>
              <p:nvPr/>
            </p:nvSpPr>
            <p:spPr>
              <a:xfrm>
                <a:off x="6189127" y="1274465"/>
                <a:ext cx="2845435" cy="521970"/>
              </a:xfrm>
              <a:prstGeom prst="rect">
                <a:avLst/>
              </a:prstGeom>
              <a:blipFill rotWithShape="1">
                <a:blip r:embed="rId5"/>
                <a:stretch>
                  <a:fillRect l="-15" t="-4" r="15" b="4"/>
                </a:stretch>
              </a:blipFill>
            </p:spPr>
            <p:txBody>
              <a:bodyPr/>
              <a:lstStyle/>
              <a:p>
                <a:r>
                  <a:rPr lang="pt-BR" altLang="en-US">
                    <a:noFill/>
                  </a:rPr>
                  <a:t> </a:t>
                </a:r>
              </a:p>
            </p:txBody>
          </p:sp>
        </mc:Fallback>
      </mc:AlternateContent>
      <p:sp>
        <p:nvSpPr>
          <p:cNvPr id="88" name="Elipse 87"/>
          <p:cNvSpPr/>
          <p:nvPr/>
        </p:nvSpPr>
        <p:spPr>
          <a:xfrm>
            <a:off x="1290955" y="2844165"/>
            <a:ext cx="108000" cy="108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8" name="Retângulo 7"/>
              <p:cNvSpPr/>
              <p:nvPr/>
            </p:nvSpPr>
            <p:spPr>
              <a:xfrm>
                <a:off x="6189127" y="1948835"/>
                <a:ext cx="3020695" cy="52197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r>
                        <a:rPr lang="en-US" altLang="pt-BR" sz="2800" b="0" i="0"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𝐷𝐶</m:t>
                          </m:r>
                        </m:sub>
                      </m:sSub>
                      <m:r>
                        <a:rPr lang="en-US" altLang="pt-BR" sz="28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𝐹</m:t>
                          </m:r>
                        </m:sub>
                      </m:sSub>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𝐷𝐸</m:t>
                          </m:r>
                        </m:sub>
                      </m:sSub>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8" name="Retângulo 7"/>
              <p:cNvSpPr>
                <a:spLocks noRot="1" noChangeAspect="1" noMove="1" noResize="1" noEditPoints="1" noAdjustHandles="1" noChangeArrowheads="1" noChangeShapeType="1" noTextEdit="1"/>
              </p:cNvSpPr>
              <p:nvPr/>
            </p:nvSpPr>
            <p:spPr>
              <a:xfrm>
                <a:off x="6189127" y="1948835"/>
                <a:ext cx="3020695" cy="521970"/>
              </a:xfrm>
              <a:prstGeom prst="rect">
                <a:avLst/>
              </a:prstGeom>
              <a:blipFill rotWithShape="1">
                <a:blip r:embed="rId6"/>
                <a:stretch>
                  <a:fillRect l="-14" t="-4" r="14" b="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 name="Retângulo 8"/>
              <p:cNvSpPr/>
              <p:nvPr/>
            </p:nvSpPr>
            <p:spPr>
              <a:xfrm>
                <a:off x="6189127" y="2571770"/>
                <a:ext cx="4984115" cy="52197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𝐵</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r>
                        <a:rPr lang="en-US" altLang="pt-BR" sz="2800" b="0" i="0" smtClean="0">
                          <a:latin typeface="Cambria Math" panose="02040503050406030204" pitchFamily="18" charset="0"/>
                          <a:ea typeface="Cambria Math" panose="02040503050406030204" pitchFamily="18" charset="0"/>
                          <a:sym typeface="Symbol" panose="05050102010706020507" charset="0"/>
                        </a:rPr>
                        <m:t>(</m:t>
                      </m:r>
                      <m:r>
                        <a:rPr lang="en-US" altLang="pt-BR" sz="2800" b="0" i="0" smtClean="0">
                          <a:latin typeface="Cambria Math" panose="02040503050406030204" pitchFamily="18" charset="0"/>
                          <a:ea typeface="Cambria Math" panose="02040503050406030204" pitchFamily="18" charset="0"/>
                          <a:sym typeface="Symbol" panose="05050102010706020507" charset="0"/>
                        </a:rPr>
                        <m:t>1</m:t>
                      </m:r>
                      <m:r>
                        <a:rPr lang="en-US" altLang="pt-BR" sz="2800" b="0" i="0"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𝐹</m:t>
                          </m:r>
                        </m:sub>
                      </m:sSub>
                      <m:r>
                        <a:rPr lang="en-US" altLang="pt-BR" sz="2800" b="0" i="0"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𝐷𝐸</m:t>
                          </m:r>
                        </m:sub>
                      </m:sSub>
                      <m:r>
                        <a:rPr lang="en-US" altLang="pt-BR" sz="2800" b="0" i="1" smtClean="0">
                          <a:latin typeface="Cambria Math" panose="02040503050406030204" pitchFamily="18" charset="0"/>
                          <a:ea typeface="Cambria Math" panose="02040503050406030204" pitchFamily="18" charset="0"/>
                          <a:sym typeface="Symbol" panose="05050102010706020507" charset="0"/>
                        </a:rPr>
                        <m:t>+</m:t>
                      </m:r>
                      <m:r>
                        <a:rPr lang="en-US" altLang="pt-BR" sz="2800" b="0" i="0" smtClean="0">
                          <a:latin typeface="Cambria Math" panose="02040503050406030204" pitchFamily="18" charset="0"/>
                          <a:ea typeface="Cambria Math" panose="02040503050406030204" pitchFamily="18" charset="0"/>
                          <a:sym typeface="Symbol" panose="05050102010706020507" charset="0"/>
                        </a:rPr>
                        <m:t>(</m:t>
                      </m:r>
                      <m:r>
                        <a:rPr lang="en-US" altLang="pt-BR" sz="2800" b="0" i="0" smtClean="0">
                          <a:latin typeface="Cambria Math" panose="02040503050406030204" pitchFamily="18" charset="0"/>
                          <a:ea typeface="Cambria Math" panose="02040503050406030204" pitchFamily="18" charset="0"/>
                          <a:sym typeface="Symbol" panose="05050102010706020507" charset="0"/>
                        </a:rPr>
                        <m:t>1</m:t>
                      </m:r>
                      <m:r>
                        <a:rPr lang="en-US" altLang="pt-BR" sz="2800" b="0" i="0"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sub>
                      </m:sSub>
                      <m:r>
                        <a:rPr lang="en-US" altLang="pt-BR" sz="2800" b="0" i="0"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𝐷𝐶</m:t>
                          </m:r>
                        </m:sub>
                      </m:sSub>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9" name="Retângulo 8"/>
              <p:cNvSpPr>
                <a:spLocks noRot="1" noChangeAspect="1" noMove="1" noResize="1" noEditPoints="1" noAdjustHandles="1" noChangeArrowheads="1" noChangeShapeType="1" noTextEdit="1"/>
              </p:cNvSpPr>
              <p:nvPr/>
            </p:nvSpPr>
            <p:spPr>
              <a:xfrm>
                <a:off x="6189127" y="2571770"/>
                <a:ext cx="4984115" cy="521970"/>
              </a:xfrm>
              <a:prstGeom prst="rect">
                <a:avLst/>
              </a:prstGeom>
              <a:blipFill rotWithShape="1">
                <a:blip r:embed="rId7"/>
                <a:stretch>
                  <a:fillRect l="-8" t="-4" r="-145" b="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 name="Retângulo 9"/>
              <p:cNvSpPr/>
              <p:nvPr/>
            </p:nvSpPr>
            <p:spPr>
              <a:xfrm>
                <a:off x="4442242" y="3493155"/>
                <a:ext cx="7015480" cy="96139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𝐸</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𝐹</m:t>
                          </m:r>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10" name="Retângulo 9"/>
              <p:cNvSpPr>
                <a:spLocks noRot="1" noChangeAspect="1" noMove="1" noResize="1" noEditPoints="1" noAdjustHandles="1" noChangeArrowheads="1" noChangeShapeType="1" noTextEdit="1"/>
              </p:cNvSpPr>
              <p:nvPr/>
            </p:nvSpPr>
            <p:spPr>
              <a:xfrm>
                <a:off x="4442242" y="3493155"/>
                <a:ext cx="7015480" cy="961390"/>
              </a:xfrm>
              <a:prstGeom prst="rect">
                <a:avLst/>
              </a:prstGeom>
              <a:blipFill rotWithShape="1">
                <a:blip r:embed="rId8"/>
                <a:stretch>
                  <a:fillRect l="-6" t="-2" r="-103" b="-178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4" name="Retângulo 13"/>
              <p:cNvSpPr/>
              <p:nvPr/>
            </p:nvSpPr>
            <p:spPr>
              <a:xfrm>
                <a:off x="4444147" y="4533285"/>
                <a:ext cx="7013575" cy="96139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14" name="Retângulo 13"/>
              <p:cNvSpPr>
                <a:spLocks noRot="1" noChangeAspect="1" noMove="1" noResize="1" noEditPoints="1" noAdjustHandles="1" noChangeArrowheads="1" noChangeShapeType="1" noTextEdit="1"/>
              </p:cNvSpPr>
              <p:nvPr/>
            </p:nvSpPr>
            <p:spPr>
              <a:xfrm>
                <a:off x="4444147" y="4533285"/>
                <a:ext cx="7013575" cy="961390"/>
              </a:xfrm>
              <a:prstGeom prst="rect">
                <a:avLst/>
              </a:prstGeom>
              <a:blipFill rotWithShape="1">
                <a:blip r:embed="rId9"/>
                <a:stretch>
                  <a:fillRect l="-6" t="-2" r="-103" b="-178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 name="Retângulo 16"/>
              <p:cNvSpPr/>
              <p:nvPr/>
            </p:nvSpPr>
            <p:spPr>
              <a:xfrm>
                <a:off x="4442242" y="5509915"/>
                <a:ext cx="7192645" cy="963295"/>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𝐵</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𝑆</m:t>
                              </m:r>
                            </m:sub>
                          </m:sSub>
                        </m:num>
                        <m:den>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𝐹</m:t>
                              </m:r>
                            </m:sub>
                          </m:sSub>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17" name="Retângulo 16"/>
              <p:cNvSpPr>
                <a:spLocks noRot="1" noChangeAspect="1" noMove="1" noResize="1" noEditPoints="1" noAdjustHandles="1" noChangeArrowheads="1" noChangeShapeType="1" noTextEdit="1"/>
              </p:cNvSpPr>
              <p:nvPr/>
            </p:nvSpPr>
            <p:spPr>
              <a:xfrm>
                <a:off x="4442242" y="5509915"/>
                <a:ext cx="7192645" cy="963295"/>
              </a:xfrm>
              <a:prstGeom prst="rect">
                <a:avLst/>
              </a:prstGeom>
              <a:blipFill rotWithShape="1">
                <a:blip r:embed="rId10"/>
                <a:stretch>
                  <a:fillRect l="-6" t="-2" r="-100" b="-1778"/>
                </a:stretch>
              </a:blipFill>
            </p:spPr>
            <p:txBody>
              <a:bodyPr/>
              <a:lstStyle/>
              <a:p>
                <a:r>
                  <a:rPr lang="pt-BR" altLang="en-US">
                    <a:noFill/>
                  </a:rPr>
                  <a:t> </a:t>
                </a:r>
              </a:p>
            </p:txBody>
          </p:sp>
        </mc:Fallback>
      </mc:AlternateContent>
      <p:cxnSp>
        <p:nvCxnSpPr>
          <p:cNvPr id="18" name="Conector Reto 17"/>
          <p:cNvCxnSpPr/>
          <p:nvPr/>
        </p:nvCxnSpPr>
        <p:spPr>
          <a:xfrm flipH="1">
            <a:off x="6070600" y="1253490"/>
            <a:ext cx="0" cy="18103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H="1">
            <a:off x="4442460" y="3538855"/>
            <a:ext cx="0" cy="177673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DeTexto 45"/>
          <p:cNvSpPr txBox="1"/>
          <p:nvPr/>
        </p:nvSpPr>
        <p:spPr>
          <a:xfrm>
            <a:off x="756920" y="4972685"/>
            <a:ext cx="2987675" cy="1383665"/>
          </a:xfrm>
          <a:prstGeom prst="rect">
            <a:avLst/>
          </a:prstGeom>
          <a:noFill/>
          <a:ln w="38100">
            <a:solidFill>
              <a:srgbClr val="FFFF00"/>
            </a:solidFill>
          </a:ln>
        </p:spPr>
        <p:txBody>
          <a:bodyPr wrap="square" rtlCol="0">
            <a:spAutoFit/>
          </a:bodyPr>
          <a:lstStyle/>
          <a:p>
            <a:pPr indent="0" algn="ctr">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Serve para aplicação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simuladores</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 name="Grupo 74"/>
          <p:cNvGrpSpPr/>
          <p:nvPr/>
        </p:nvGrpSpPr>
        <p:grpSpPr>
          <a:xfrm rot="16200000">
            <a:off x="1043308" y="4307860"/>
            <a:ext cx="594360" cy="452120"/>
            <a:chOff x="2587" y="5946"/>
            <a:chExt cx="4283" cy="2118"/>
          </a:xfrm>
        </p:grpSpPr>
        <p:cxnSp>
          <p:nvCxnSpPr>
            <p:cNvPr id="76"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2" name="Triângulo isósceles 9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5" name="Conector Reto 74"/>
          <p:cNvCxnSpPr/>
          <p:nvPr/>
        </p:nvCxnSpPr>
        <p:spPr>
          <a:xfrm>
            <a:off x="1329648" y="3819862"/>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6" name="Conector Reto 95"/>
          <p:cNvCxnSpPr/>
          <p:nvPr/>
        </p:nvCxnSpPr>
        <p:spPr>
          <a:xfrm flipH="1">
            <a:off x="1340488" y="4758530"/>
            <a:ext cx="0" cy="504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97" name="Conector Reto 96"/>
          <p:cNvCxnSpPr/>
          <p:nvPr/>
        </p:nvCxnSpPr>
        <p:spPr>
          <a:xfrm flipV="1">
            <a:off x="1329875" y="287326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101" name="Conector Reto 100"/>
          <p:cNvCxnSpPr/>
          <p:nvPr/>
        </p:nvCxnSpPr>
        <p:spPr>
          <a:xfrm rot="5400000" flipH="1">
            <a:off x="981178" y="3772833"/>
            <a:ext cx="0" cy="684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3" name="Conector de Seta Reta 18"/>
          <p:cNvCxnSpPr/>
          <p:nvPr/>
        </p:nvCxnSpPr>
        <p:spPr>
          <a:xfrm flipH="1">
            <a:off x="1687205" y="4366949"/>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4" name="Conector de Seta Reta 18"/>
          <p:cNvCxnSpPr/>
          <p:nvPr/>
        </p:nvCxnSpPr>
        <p:spPr>
          <a:xfrm rot="16200000" flipH="1">
            <a:off x="593142" y="4001462"/>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7" name="Caixa de Texto 23"/>
          <p:cNvSpPr txBox="1"/>
          <p:nvPr/>
        </p:nvSpPr>
        <p:spPr>
          <a:xfrm>
            <a:off x="403398" y="423674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2" name="Retângulo 111"/>
              <p:cNvSpPr/>
              <p:nvPr/>
            </p:nvSpPr>
            <p:spPr>
              <a:xfrm>
                <a:off x="1723097" y="4467877"/>
                <a:ext cx="675640"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𝐷𝐸</m:t>
                          </m:r>
                        </m:sub>
                      </m:sSub>
                    </m:oMath>
                  </m:oMathPara>
                </a14:m>
                <a:endParaRPr lang="pt-BR" altLang="en-US"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2" name="Retângulo 111"/>
              <p:cNvSpPr>
                <a:spLocks noRot="1" noChangeAspect="1" noMove="1" noResize="1" noEditPoints="1" noAdjustHandles="1" noChangeArrowheads="1" noChangeShapeType="1" noTextEdit="1"/>
              </p:cNvSpPr>
              <p:nvPr/>
            </p:nvSpPr>
            <p:spPr>
              <a:xfrm>
                <a:off x="1723097" y="4467877"/>
                <a:ext cx="675640" cy="521970"/>
              </a:xfrm>
              <a:prstGeom prst="rect">
                <a:avLst/>
              </a:prstGeom>
              <a:blipFill rotWithShape="1">
                <a:blip r:embed="rId1"/>
                <a:stretch>
                  <a:fillRect l="-51" t="-3" r="-1077" b="3"/>
                </a:stretch>
              </a:blipFill>
            </p:spPr>
            <p:txBody>
              <a:bodyPr/>
              <a:lstStyle/>
              <a:p>
                <a:r>
                  <a:rPr lang="pt-BR" altLang="en-US">
                    <a:noFill/>
                  </a:rPr>
                  <a:t> </a:t>
                </a:r>
              </a:p>
            </p:txBody>
          </p:sp>
        </mc:Fallback>
      </mc:AlternateContent>
      <p:sp>
        <p:nvSpPr>
          <p:cNvPr id="114" name="Caixa de Texto 23"/>
          <p:cNvSpPr txBox="1"/>
          <p:nvPr/>
        </p:nvSpPr>
        <p:spPr>
          <a:xfrm>
            <a:off x="2461895" y="5271770"/>
            <a:ext cx="45212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5" name="Caixa de Texto 23"/>
          <p:cNvSpPr txBox="1"/>
          <p:nvPr/>
        </p:nvSpPr>
        <p:spPr>
          <a:xfrm>
            <a:off x="323215" y="3592830"/>
            <a:ext cx="68643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6" name="CaixaDeTexto 45"/>
          <p:cNvSpPr txBox="1"/>
          <p:nvPr/>
        </p:nvSpPr>
        <p:spPr>
          <a:xfrm>
            <a:off x="598816" y="339912"/>
            <a:ext cx="1104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1" name="Grupo 10"/>
          <p:cNvGrpSpPr/>
          <p:nvPr/>
        </p:nvGrpSpPr>
        <p:grpSpPr>
          <a:xfrm flipV="1">
            <a:off x="3139895" y="4314000"/>
            <a:ext cx="387626" cy="552342"/>
            <a:chOff x="7555792" y="2647951"/>
            <a:chExt cx="387626" cy="552342"/>
          </a:xfrm>
          <a:solidFill>
            <a:schemeClr val="bg1"/>
          </a:solidFill>
        </p:grpSpPr>
        <p:sp>
          <p:nvSpPr>
            <p:cNvPr id="12" name="Elipse 1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3"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5" name="Conector de Seta Reta 18"/>
          <p:cNvCxnSpPr/>
          <p:nvPr/>
        </p:nvCxnSpPr>
        <p:spPr>
          <a:xfrm flipH="1">
            <a:off x="1692844" y="3285476"/>
            <a:ext cx="635" cy="540000"/>
          </a:xfrm>
          <a:prstGeom prst="straightConnector1">
            <a:avLst/>
          </a:prstGeom>
          <a:ln w="22225">
            <a:solidFill>
              <a:schemeClr val="tx1"/>
            </a:solidFill>
            <a:headEnd type="triangle" w="med" len="med"/>
            <a:tailEnd type="non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3" name="Retângulo 22"/>
              <p:cNvSpPr/>
              <p:nvPr/>
            </p:nvSpPr>
            <p:spPr>
              <a:xfrm>
                <a:off x="3509570" y="4104520"/>
                <a:ext cx="1061720"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sub>
                      </m:sSub>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𝐷𝐶</m:t>
                          </m:r>
                        </m:sub>
                      </m:sSub>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3" name="Retângulo 22"/>
              <p:cNvSpPr>
                <a:spLocks noRot="1" noChangeAspect="1" noMove="1" noResize="1" noEditPoints="1" noAdjustHandles="1" noChangeArrowheads="1" noChangeShapeType="1" noTextEdit="1"/>
              </p:cNvSpPr>
              <p:nvPr/>
            </p:nvSpPr>
            <p:spPr>
              <a:xfrm>
                <a:off x="3509570" y="4104520"/>
                <a:ext cx="1061720" cy="521970"/>
              </a:xfrm>
              <a:prstGeom prst="rect">
                <a:avLst/>
              </a:prstGeom>
              <a:blipFill rotWithShape="1">
                <a:blip r:embed="rId2"/>
                <a:stretch>
                  <a:fillRect l="-53" t="-99" r="-665" b="99"/>
                </a:stretch>
              </a:blipFill>
            </p:spPr>
            <p:txBody>
              <a:bodyPr/>
              <a:lstStyle/>
              <a:p>
                <a:r>
                  <a:rPr lang="pt-BR" altLang="en-US">
                    <a:noFill/>
                  </a:rPr>
                  <a:t> </a:t>
                </a:r>
              </a:p>
            </p:txBody>
          </p:sp>
        </mc:Fallback>
      </mc:AlternateContent>
      <p:grpSp>
        <p:nvGrpSpPr>
          <p:cNvPr id="3" name="Grupo 2"/>
          <p:cNvGrpSpPr/>
          <p:nvPr/>
        </p:nvGrpSpPr>
        <p:grpSpPr>
          <a:xfrm rot="5400000" flipV="1">
            <a:off x="1034984" y="3296940"/>
            <a:ext cx="594360" cy="452120"/>
            <a:chOff x="2587" y="5946"/>
            <a:chExt cx="4283" cy="2118"/>
          </a:xfrm>
        </p:grpSpPr>
        <p:cxnSp>
          <p:nvCxnSpPr>
            <p:cNvPr id="4"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riângulo isósceles 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2" name="Conector Reto 74"/>
          <p:cNvCxnSpPr/>
          <p:nvPr/>
        </p:nvCxnSpPr>
        <p:spPr>
          <a:xfrm>
            <a:off x="3315928" y="3824942"/>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flipH="1">
            <a:off x="3327494" y="4836180"/>
            <a:ext cx="0" cy="416878"/>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V="1">
            <a:off x="3316155" y="287834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35" name="Grupo 34"/>
          <p:cNvGrpSpPr/>
          <p:nvPr/>
        </p:nvGrpSpPr>
        <p:grpSpPr>
          <a:xfrm>
            <a:off x="3122115" y="3272600"/>
            <a:ext cx="387626" cy="552342"/>
            <a:chOff x="7555792" y="2647951"/>
            <a:chExt cx="387626" cy="552342"/>
          </a:xfrm>
          <a:solidFill>
            <a:schemeClr val="bg1"/>
          </a:solidFill>
        </p:grpSpPr>
        <p:sp>
          <p:nvSpPr>
            <p:cNvPr id="36" name="Elipse 3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7"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8" name="Conector Reto 37"/>
          <p:cNvCxnSpPr/>
          <p:nvPr/>
        </p:nvCxnSpPr>
        <p:spPr>
          <a:xfrm rot="5400000" flipH="1">
            <a:off x="2319458" y="3114673"/>
            <a:ext cx="0" cy="1980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45" name="Caixa de Texto 23"/>
          <p:cNvSpPr txBox="1"/>
          <p:nvPr/>
        </p:nvSpPr>
        <p:spPr>
          <a:xfrm>
            <a:off x="1476622" y="2185530"/>
            <a:ext cx="833036"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46" name="Retângulo 45"/>
              <p:cNvSpPr/>
              <p:nvPr/>
            </p:nvSpPr>
            <p:spPr>
              <a:xfrm>
                <a:off x="3509570" y="3002795"/>
                <a:ext cx="1061720"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800" i="1">
                              <a:latin typeface="Cambria Math" panose="02040503050406030204" pitchFamily="18" charset="0"/>
                              <a:ea typeface="Cambria Math" panose="02040503050406030204" pitchFamily="18" charset="0"/>
                              <a:sym typeface="Symbol" panose="05050102010706020507" charset="0"/>
                            </a:rPr>
                            <m:t>𝐹</m:t>
                          </m:r>
                        </m:sub>
                      </m:sSub>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𝐷𝐸</m:t>
                          </m:r>
                        </m:sub>
                      </m:sSub>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6" name="Retângulo 45"/>
              <p:cNvSpPr>
                <a:spLocks noRot="1" noChangeAspect="1" noMove="1" noResize="1" noEditPoints="1" noAdjustHandles="1" noChangeArrowheads="1" noChangeShapeType="1" noTextEdit="1"/>
              </p:cNvSpPr>
              <p:nvPr/>
            </p:nvSpPr>
            <p:spPr>
              <a:xfrm>
                <a:off x="3509570" y="3002795"/>
                <a:ext cx="1061720" cy="521970"/>
              </a:xfrm>
              <a:prstGeom prst="rect">
                <a:avLst/>
              </a:prstGeom>
              <a:blipFill rotWithShape="1">
                <a:blip r:embed="rId3"/>
                <a:stretch>
                  <a:fillRect l="-53" t="-99" r="-665" b="99"/>
                </a:stretch>
              </a:blipFill>
            </p:spPr>
            <p:txBody>
              <a:bodyPr/>
              <a:lstStyle/>
              <a:p>
                <a:r>
                  <a:rPr lang="pt-BR" altLang="en-US">
                    <a:noFill/>
                  </a:rPr>
                  <a:t> </a:t>
                </a:r>
              </a:p>
            </p:txBody>
          </p:sp>
        </mc:Fallback>
      </mc:AlternateContent>
      <p:sp>
        <p:nvSpPr>
          <p:cNvPr id="48" name="Caixa de Texto 23"/>
          <p:cNvSpPr txBox="1"/>
          <p:nvPr/>
        </p:nvSpPr>
        <p:spPr>
          <a:xfrm>
            <a:off x="2163179" y="212176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cxnSp>
        <p:nvCxnSpPr>
          <p:cNvPr id="74" name="Conector Reto 73"/>
          <p:cNvCxnSpPr/>
          <p:nvPr/>
        </p:nvCxnSpPr>
        <p:spPr>
          <a:xfrm rot="5400000" flipH="1">
            <a:off x="2337238" y="4258308"/>
            <a:ext cx="0" cy="1980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rot="5400000" flipH="1">
            <a:off x="2338508" y="1888488"/>
            <a:ext cx="0" cy="1980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78" name="Retângulo 77"/>
              <p:cNvSpPr/>
              <p:nvPr/>
            </p:nvSpPr>
            <p:spPr>
              <a:xfrm>
                <a:off x="1733257" y="3406792"/>
                <a:ext cx="667385"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𝐷𝐶</m:t>
                          </m:r>
                        </m:sub>
                      </m:sSub>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8" name="Retângulo 77"/>
              <p:cNvSpPr>
                <a:spLocks noRot="1" noChangeAspect="1" noMove="1" noResize="1" noEditPoints="1" noAdjustHandles="1" noChangeArrowheads="1" noChangeShapeType="1" noTextEdit="1"/>
              </p:cNvSpPr>
              <p:nvPr/>
            </p:nvSpPr>
            <p:spPr>
              <a:xfrm>
                <a:off x="1733257" y="3406792"/>
                <a:ext cx="667385" cy="521970"/>
              </a:xfrm>
              <a:prstGeom prst="rect">
                <a:avLst/>
              </a:prstGeom>
              <a:blipFill rotWithShape="1">
                <a:blip r:embed="rId4"/>
                <a:stretch>
                  <a:fillRect l="-51" t="-3" r="-1091" b="3"/>
                </a:stretch>
              </a:blipFill>
            </p:spPr>
            <p:txBody>
              <a:bodyPr/>
              <a:lstStyle/>
              <a:p>
                <a:r>
                  <a:rPr lang="pt-BR" altLang="en-US">
                    <a:noFill/>
                  </a:rPr>
                  <a:t> </a:t>
                </a:r>
              </a:p>
            </p:txBody>
          </p:sp>
        </mc:Fallback>
      </mc:AlternateContent>
      <p:cxnSp>
        <p:nvCxnSpPr>
          <p:cNvPr id="79" name="Conector Reto 78"/>
          <p:cNvCxnSpPr/>
          <p:nvPr/>
        </p:nvCxnSpPr>
        <p:spPr>
          <a:xfrm rot="10800000">
            <a:off x="2338808" y="2359178"/>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0" name="Conector Reto 79"/>
          <p:cNvCxnSpPr/>
          <p:nvPr/>
        </p:nvCxnSpPr>
        <p:spPr>
          <a:xfrm rot="10800000" flipV="1">
            <a:off x="2309598" y="5253508"/>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1" name="Conector de Seta Reta 18"/>
          <p:cNvCxnSpPr/>
          <p:nvPr/>
        </p:nvCxnSpPr>
        <p:spPr>
          <a:xfrm flipH="1">
            <a:off x="2163379" y="2166606"/>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2" name="Conector de Seta Reta 18"/>
          <p:cNvCxnSpPr/>
          <p:nvPr/>
        </p:nvCxnSpPr>
        <p:spPr>
          <a:xfrm flipH="1">
            <a:off x="2164014" y="5443841"/>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1476622" y="5315445"/>
            <a:ext cx="833036"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smtClean="0">
                <a:latin typeface="Comic Sans MS" panose="030F0702030302020204" pitchFamily="66" charset="0"/>
                <a:cs typeface="Comic Sans MS" panose="030F0702030302020204" pitchFamily="66" charset="0"/>
              </a:rPr>
              <a:t>E</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88" name="Elipse 87"/>
          <p:cNvSpPr/>
          <p:nvPr/>
        </p:nvSpPr>
        <p:spPr>
          <a:xfrm>
            <a:off x="1268095" y="4050665"/>
            <a:ext cx="108000" cy="108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 name="CaixaDeTexto 45"/>
          <p:cNvSpPr txBox="1"/>
          <p:nvPr/>
        </p:nvSpPr>
        <p:spPr>
          <a:xfrm>
            <a:off x="459116" y="291017"/>
            <a:ext cx="11040155" cy="107632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do Modelo de Ebers-Moll: cáculo de V</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 </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X </a:t>
            </a:r>
            <a:r>
              <a:rPr lang="pt-BR" altLang="en-US" sz="3200" b="1" dirty="0" err="1" smtClean="0">
                <a:solidFill>
                  <a:srgbClr val="C00000"/>
                </a:solidFill>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 saturação)</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9" name="CaixaDeTexto 45"/>
              <p:cNvSpPr txBox="1"/>
              <p:nvPr/>
            </p:nvSpPr>
            <p:spPr>
              <a:xfrm>
                <a:off x="4771390" y="2303780"/>
                <a:ext cx="7226300" cy="3693160"/>
              </a:xfrm>
              <a:prstGeom prst="rect">
                <a:avLst/>
              </a:prstGeom>
              <a:noFill/>
            </p:spPr>
            <p:txBody>
              <a:bodyPr wrap="square" rtlCol="0">
                <a:spAutoFit/>
              </a:bodyPr>
              <a:lstStyle/>
              <a:p>
                <a:pPr indent="0" algn="l">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Os dois diodos conduzem (saturado)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Arial" panose="020B0604020202020204" pitchFamily="34" charset="0"/>
                  <a:buNone/>
                </a:pPr>
                <a14:m>
                  <m:oMath xmlns:m="http://schemas.openxmlformats.org/officeDocument/2006/math">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oMath>
                </a14:m>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oMath>
                </a14:m>
                <a:endParaRPr lang="en-US" altLang="pt-BR" sz="2800" i="1" dirty="0">
                  <a:latin typeface="Cambria Math" panose="02040503050406030204" pitchFamily="18" charset="0"/>
                  <a:ea typeface="Cambria Math" panose="02040503050406030204" pitchFamily="18"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i</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a:t>
                </a:r>
                <a:r>
                  <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beta forcado do transistor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beta do transistor ativo direto</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beta do transistor ativo reverso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29" name="CaixaDeTexto 45"/>
              <p:cNvSpPr txBox="1">
                <a:spLocks noRot="1" noChangeAspect="1" noMove="1" noResize="1" noEditPoints="1" noAdjustHandles="1" noChangeArrowheads="1" noChangeShapeType="1" noTextEdit="1"/>
              </p:cNvSpPr>
              <p:nvPr/>
            </p:nvSpPr>
            <p:spPr>
              <a:xfrm>
                <a:off x="4771390" y="2303780"/>
                <a:ext cx="7226300" cy="3693160"/>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8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531620" y="331470"/>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Ebers-Moll (transistor saturado)</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6" name="Retângulo 15"/>
              <p:cNvSpPr/>
              <p:nvPr/>
            </p:nvSpPr>
            <p:spPr>
              <a:xfrm>
                <a:off x="1128812" y="1229380"/>
                <a:ext cx="8463915" cy="96139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r>
                            <a:rPr lang="en-US" altLang="pt-BR" sz="2800" b="0" i="1" smtClean="0">
                              <a:latin typeface="Cambria Math" panose="02040503050406030204" pitchFamily="18" charset="0"/>
                              <a:ea typeface="Cambria Math" panose="02040503050406030204" pitchFamily="18" charset="0"/>
                              <a:sym typeface="Symbol" panose="05050102010706020507"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𝑓𝑜𝑟</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𝐵</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16" name="Retângulo 15"/>
              <p:cNvSpPr>
                <a:spLocks noRot="1" noChangeAspect="1" noMove="1" noResize="1" noEditPoints="1" noAdjustHandles="1" noChangeArrowheads="1" noChangeShapeType="1" noTextEdit="1"/>
              </p:cNvSpPr>
              <p:nvPr/>
            </p:nvSpPr>
            <p:spPr>
              <a:xfrm>
                <a:off x="1128812" y="1229380"/>
                <a:ext cx="8463915" cy="961390"/>
              </a:xfrm>
              <a:prstGeom prst="rect">
                <a:avLst/>
              </a:prstGeom>
              <a:blipFill rotWithShape="1">
                <a:blip r:embed="rId1"/>
                <a:stretch>
                  <a:fillRect l="-5" t="-2" r="-85" b="-178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 name="Retângulo 16"/>
              <p:cNvSpPr/>
              <p:nvPr/>
            </p:nvSpPr>
            <p:spPr>
              <a:xfrm>
                <a:off x="1128812" y="2296815"/>
                <a:ext cx="7192645" cy="963295"/>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𝐵</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𝑆</m:t>
                              </m:r>
                            </m:sub>
                          </m:sSub>
                        </m:num>
                        <m:den>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𝐹</m:t>
                              </m:r>
                            </m:sub>
                          </m:sSub>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17" name="Retângulo 16"/>
              <p:cNvSpPr>
                <a:spLocks noRot="1" noChangeAspect="1" noMove="1" noResize="1" noEditPoints="1" noAdjustHandles="1" noChangeArrowheads="1" noChangeShapeType="1" noTextEdit="1"/>
              </p:cNvSpPr>
              <p:nvPr/>
            </p:nvSpPr>
            <p:spPr>
              <a:xfrm>
                <a:off x="1128812" y="2296815"/>
                <a:ext cx="7192645" cy="963295"/>
              </a:xfrm>
              <a:prstGeom prst="rect">
                <a:avLst/>
              </a:prstGeom>
              <a:blipFill rotWithShape="1">
                <a:blip r:embed="rId2"/>
                <a:stretch>
                  <a:fillRect l="-6" t="-2" r="-100" b="-1778"/>
                </a:stretch>
              </a:blipFill>
            </p:spPr>
            <p:txBody>
              <a:bodyPr/>
              <a:lstStyle/>
              <a:p>
                <a:r>
                  <a:rPr lang="pt-BR" altLang="en-US">
                    <a:noFill/>
                  </a:rPr>
                  <a:t> </a:t>
                </a:r>
              </a:p>
            </p:txBody>
          </p:sp>
        </mc:Fallback>
      </mc:AlternateContent>
      <p:cxnSp>
        <p:nvCxnSpPr>
          <p:cNvPr id="21" name="Conector Reto 20"/>
          <p:cNvCxnSpPr/>
          <p:nvPr/>
        </p:nvCxnSpPr>
        <p:spPr>
          <a:xfrm flipH="1">
            <a:off x="1045845" y="1229360"/>
            <a:ext cx="0" cy="194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9" name="CaixaDeTexto 45"/>
              <p:cNvSpPr txBox="1"/>
              <p:nvPr/>
            </p:nvSpPr>
            <p:spPr>
              <a:xfrm>
                <a:off x="1045845" y="3858895"/>
                <a:ext cx="10715625" cy="1938655"/>
              </a:xfrm>
              <a:prstGeom prst="rect">
                <a:avLst/>
              </a:prstGeom>
              <a:noFill/>
            </p:spPr>
            <p:txBody>
              <a:bodyPr wrap="square" rtlCol="0">
                <a:spAutoFit/>
              </a:bodyPr>
              <a:lstStyle/>
              <a:p>
                <a:pPr indent="0" algn="l">
                  <a:spcBef>
                    <a:spcPts val="600"/>
                  </a:spcBef>
                  <a:spcAft>
                    <a:spcPts val="600"/>
                  </a:spcAft>
                  <a:buFont typeface="Arial" panose="020B0604020202020204" pitchFamily="34" charset="0"/>
                  <a:buNone/>
                </a:pPr>
                <a:r>
                  <a:rPr lang="pt-BR" altLang="en-US" sz="280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simplifica chamaremos</a:t>
                </a:r>
                <a:endParaRPr lang="pt-BR" altLang="en-US" sz="280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Arial" panose="020B0604020202020204" pitchFamily="34" charset="0"/>
                  <a:buNone/>
                </a:pPr>
                <a14:m>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𝑋</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a14:m>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r>
                      <m:rPr>
                        <m:sty m:val="p"/>
                      </m:rPr>
                      <a:rPr lang="en-US" altLang="pt-BR" sz="2800"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Y</m:t>
                    </m:r>
                    <m:r>
                      <a:rPr lang="en-US" altLang="pt-BR" sz="2800" b="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a14:m>
                <a:endParaRPr lang="en-US" altLang="pt-BR" sz="2800" i="1">
                  <a:latin typeface="Cambria Math" panose="02040503050406030204" pitchFamily="18" charset="0"/>
                  <a:ea typeface="Cambria Math" panose="02040503050406030204" pitchFamily="18"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Lembrando que X e Y são &gt;&gt; 1, então nosso sistema será</a:t>
                </a:r>
                <a:endPar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29" name="CaixaDeTexto 45"/>
              <p:cNvSpPr txBox="1">
                <a:spLocks noRot="1" noChangeAspect="1" noMove="1" noResize="1" noEditPoints="1" noAdjustHandles="1" noChangeArrowheads="1" noChangeShapeType="1" noTextEdit="1"/>
              </p:cNvSpPr>
              <p:nvPr/>
            </p:nvSpPr>
            <p:spPr>
              <a:xfrm>
                <a:off x="1045845" y="3858895"/>
                <a:ext cx="10715625" cy="193865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8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531620" y="331470"/>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Ebers-Moll (transistor saturado)</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6" name="Retângulo 15"/>
              <p:cNvSpPr/>
              <p:nvPr/>
            </p:nvSpPr>
            <p:spPr>
              <a:xfrm>
                <a:off x="2830612" y="1303956"/>
                <a:ext cx="6570980" cy="96139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𝑓𝑜𝑟</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𝐵</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16" name="Retângulo 15"/>
              <p:cNvSpPr>
                <a:spLocks noRot="1" noChangeAspect="1" noMove="1" noResize="1" noEditPoints="1" noAdjustHandles="1" noChangeArrowheads="1" noChangeShapeType="1" noTextEdit="1"/>
              </p:cNvSpPr>
              <p:nvPr/>
            </p:nvSpPr>
            <p:spPr>
              <a:xfrm>
                <a:off x="2830612" y="1303956"/>
                <a:ext cx="6570980" cy="961390"/>
              </a:xfrm>
              <a:prstGeom prst="rect">
                <a:avLst/>
              </a:prstGeom>
              <a:blipFill rotWithShape="1">
                <a:blip r:embed="rId1"/>
                <a:stretch>
                  <a:fillRect l="-6" t="-31" r="-110" b="-175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 name="Retângulo 16"/>
              <p:cNvSpPr/>
              <p:nvPr/>
            </p:nvSpPr>
            <p:spPr>
              <a:xfrm>
                <a:off x="2830612" y="2371391"/>
                <a:ext cx="6690995" cy="963295"/>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𝐵</m:t>
                          </m:r>
                        </m:sub>
                      </m:sSub>
                      <m:r>
                        <a:rPr lang="en-US" altLang="pt-BR" sz="2800" b="0" i="0" smtClean="0">
                          <a:latin typeface="Cambria Math" panose="02040503050406030204" pitchFamily="18" charset="0"/>
                          <a:ea typeface="Cambria Math" panose="02040503050406030204" pitchFamily="18" charset="0"/>
                          <a:sym typeface="Symbol" panose="05050102010706020507" charset="0"/>
                        </a:rPr>
                        <m:t>        </m:t>
                      </m:r>
                      <m:r>
                        <a:rPr lang="pt-BR" altLang="en-US" sz="28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𝑆</m:t>
                              </m:r>
                            </m:sub>
                          </m:sSub>
                        </m:num>
                        <m:den>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𝐹</m:t>
                              </m:r>
                            </m:sub>
                          </m:sSub>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17" name="Retângulo 16"/>
              <p:cNvSpPr>
                <a:spLocks noRot="1" noChangeAspect="1" noMove="1" noResize="1" noEditPoints="1" noAdjustHandles="1" noChangeArrowheads="1" noChangeShapeType="1" noTextEdit="1"/>
              </p:cNvSpPr>
              <p:nvPr/>
            </p:nvSpPr>
            <p:spPr>
              <a:xfrm>
                <a:off x="2830612" y="2371391"/>
                <a:ext cx="6690995" cy="963295"/>
              </a:xfrm>
              <a:prstGeom prst="rect">
                <a:avLst/>
              </a:prstGeom>
              <a:blipFill rotWithShape="1">
                <a:blip r:embed="rId2"/>
                <a:stretch>
                  <a:fillRect l="-6" t="-31" r="-108" b="-1749"/>
                </a:stretch>
              </a:blipFill>
            </p:spPr>
            <p:txBody>
              <a:bodyPr/>
              <a:lstStyle/>
              <a:p>
                <a:r>
                  <a:rPr lang="pt-BR" altLang="en-US">
                    <a:noFill/>
                  </a:rPr>
                  <a:t> </a:t>
                </a:r>
              </a:p>
            </p:txBody>
          </p:sp>
        </mc:Fallback>
      </mc:AlternateContent>
      <p:cxnSp>
        <p:nvCxnSpPr>
          <p:cNvPr id="21" name="Conector Reto 20"/>
          <p:cNvCxnSpPr/>
          <p:nvPr/>
        </p:nvCxnSpPr>
        <p:spPr>
          <a:xfrm flipH="1">
            <a:off x="2747645" y="1303936"/>
            <a:ext cx="0" cy="194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 name="Retângulo 2"/>
              <p:cNvSpPr/>
              <p:nvPr/>
            </p:nvSpPr>
            <p:spPr>
              <a:xfrm>
                <a:off x="2959735" y="3820795"/>
                <a:ext cx="6272530" cy="1831340"/>
              </a:xfrm>
              <a:prstGeom prst="rect">
                <a:avLst/>
              </a:prstGeom>
            </p:spPr>
            <p:txBody>
              <a:bodyPr wrap="square">
                <a:spAutoFit/>
              </a:bodyPr>
              <a:lstStyle/>
              <a:p>
                <a:pPr algn="l"/>
                <a14:m>
                  <m:oMathPara xmlns:m="http://schemas.openxmlformats.org/officeDocument/2006/math">
                    <m:oMathParaPr>
                      <m:jc m:val="centerGroup"/>
                    </m:oMathParaPr>
                    <m:oMath xmlns:m="http://schemas.openxmlformats.org/officeDocument/2006/math">
                      <m:d>
                        <m:dPr>
                          <m:begChr m:val="["/>
                          <m:endChr m:val="]"/>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dPr>
                        <m:e>
                          <m:m>
                            <m:mPr>
                              <m:mcs>
                                <m:mc>
                                  <m:mcPr>
                                    <m:count m:val="2"/>
                                    <m:mcJc m:val="center"/>
                                  </m:mcPr>
                                </m:mc>
                              </m:mcs>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mPr>
                            <m:m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e>
                              <m:e>
                                <m:r>
                                  <a:rPr lang="en-US" altLang="pt-BR" sz="2800" b="0" i="1" smtClean="0">
                                    <a:latin typeface="Cambria Math" panose="02040503050406030204" pitchFamily="18" charset="0"/>
                                    <a:ea typeface="Cambria Math" panose="02040503050406030204" pitchFamily="18" charset="0"/>
                                    <a:sym typeface="Symbol" panose="05050102010706020507" charset="0"/>
                                  </a:rPr>
                                  <m:t>     −</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e>
                            </m:mr>
                            <m:mr>
                              <m:e>
                                <m:f>
                                  <m:f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𝑆</m:t>
                                        </m:r>
                                      </m:sub>
                                    </m:sSub>
                                  </m:num>
                                  <m:den>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𝐹</m:t>
                                        </m:r>
                                      </m:sub>
                                    </m:sSub>
                                  </m:den>
                                </m:f>
                              </m:e>
                              <m:e>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          </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e>
                            </m:mr>
                          </m:m>
                        </m:e>
                      </m:d>
                      <m:d>
                        <m:dPr>
                          <m:begChr m:val="["/>
                          <m:endChr m:val="]"/>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dPr>
                        <m:e>
                          <m:m>
                            <m:mPr>
                              <m:mcs>
                                <m:mc>
                                  <m:mcPr>
                                    <m:count m:val="1"/>
                                    <m:mcJc m:val="center"/>
                                  </m:mcPr>
                                </m:mc>
                              </m:mcs>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mPr>
                            <m:mr>
                              <m:e>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𝑋</m:t>
                                </m:r>
                              </m:e>
                            </m:mr>
                            <m:mr>
                              <m:e>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𝑌</m:t>
                                </m:r>
                              </m:e>
                            </m:mr>
                          </m:m>
                        </m:e>
                      </m:d>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d>
                        <m:dPr>
                          <m:begChr m:val="["/>
                          <m:endChr m:val="]"/>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dPr>
                        <m:e>
                          <m:m>
                            <m:mPr>
                              <m:mcs>
                                <m:mc>
                                  <m:mcPr>
                                    <m:count m:val="1"/>
                                    <m:mcJc m:val="center"/>
                                  </m:mcPr>
                                </m:mc>
                              </m:mcs>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mPr>
                            <m:mr>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𝑓𝑜𝑟</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𝐵</m:t>
                                    </m:r>
                                  </m:sub>
                                </m:sSub>
                              </m:e>
                            </m:mr>
                            <m:mr>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𝐵</m:t>
                                    </m:r>
                                  </m:sub>
                                </m:sSub>
                              </m:e>
                            </m:mr>
                          </m:m>
                        </m:e>
                      </m:d>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3" name="Retângulo 2"/>
              <p:cNvSpPr>
                <a:spLocks noRot="1" noChangeAspect="1" noMove="1" noResize="1" noEditPoints="1" noAdjustHandles="1" noChangeArrowheads="1" noChangeShapeType="1" noTextEdit="1"/>
              </p:cNvSpPr>
              <p:nvPr/>
            </p:nvSpPr>
            <p:spPr>
              <a:xfrm>
                <a:off x="2959735" y="3820795"/>
                <a:ext cx="6272530" cy="1831340"/>
              </a:xfrm>
              <a:prstGeom prst="rect">
                <a:avLst/>
              </a:prstGeom>
              <a:blipFill rotWithShape="1">
                <a:blip r:embed="rId3"/>
                <a:stretch>
                  <a:fillRect b="-485"/>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8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29" name="CaixaDeTexto 45"/>
              <p:cNvSpPr txBox="1"/>
              <p:nvPr/>
            </p:nvSpPr>
            <p:spPr>
              <a:xfrm>
                <a:off x="585470" y="1170305"/>
                <a:ext cx="11339195" cy="3935730"/>
              </a:xfrm>
              <a:prstGeom prst="rect">
                <a:avLst/>
              </a:prstGeom>
              <a:noFill/>
            </p:spPr>
            <p:txBody>
              <a:bodyPr wrap="square" rtlCol="0">
                <a:spAutoFit/>
              </a:bodyPr>
              <a:lstStyle/>
              <a:p>
                <a:pPr indent="0" algn="l">
                  <a:spcBef>
                    <a:spcPts val="600"/>
                  </a:spcBef>
                  <a:spcAft>
                    <a:spcPts val="600"/>
                  </a:spcAft>
                  <a:buFont typeface="Arial" panose="020B0604020202020204" pitchFamily="34" charset="0"/>
                  <a:buNone/>
                </a:pPr>
                <a:r>
                  <a:rPr lang="pt-BR" altLang="en-US" sz="280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partir das relações abaixo </a:t>
                </a:r>
                <a:endParaRPr lang="pt-BR" altLang="en-US" sz="280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Arial" panose="020B0604020202020204" pitchFamily="34" charset="0"/>
                  <a:buNone/>
                </a:pPr>
                <a14:m>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𝑋</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a14:m>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r>
                      <m:rPr>
                        <m:sty m:val="p"/>
                      </m:rPr>
                      <a:rPr lang="en-US" altLang="pt-BR" sz="2800"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Y</m:t>
                    </m:r>
                    <m:r>
                      <a:rPr lang="en-US" altLang="pt-BR" sz="2800" b="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a14:m>
                <a:endParaRPr lang="en-US" altLang="pt-BR" sz="2800" i="1">
                  <a:latin typeface="Cambria Math" panose="02040503050406030204" pitchFamily="18" charset="0"/>
                  <a:ea typeface="Cambria Math" panose="02040503050406030204" pitchFamily="18"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poderemos escrever que</a:t>
                </a:r>
                <a:endPar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𝑛</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𝑈</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𝑇</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𝑙𝑛</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𝑋</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oMath>
                </a14:m>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𝑛</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𝑈</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𝑇</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𝑙𝑛</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𝑌</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a:t>
                </a:r>
                <a:endPar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𝐶𝐸𝑆𝑎𝑡</m:t>
                            </m:r>
                          </m:sub>
                        </m:sSub>
                        <m:r>
                          <a:rPr lang="en-US" altLang="pt-BR"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𝑛</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𝑈</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𝑇</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𝑙𝑛</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𝑋</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𝑛</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𝑈</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𝑇</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𝑙𝑛</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𝑌</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𝑛</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𝑈</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𝑇</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𝑙𝑛</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𝑋</m:t>
                        </m:r>
                      </m:num>
                      <m:den>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𝑌</m:t>
                        </m:r>
                      </m:den>
                    </m:f>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29" name="CaixaDeTexto 45"/>
              <p:cNvSpPr txBox="1">
                <a:spLocks noRot="1" noChangeAspect="1" noMove="1" noResize="1" noEditPoints="1" noAdjustHandles="1" noChangeArrowheads="1" noChangeShapeType="1" noTextEdit="1"/>
              </p:cNvSpPr>
              <p:nvPr/>
            </p:nvSpPr>
            <p:spPr>
              <a:xfrm>
                <a:off x="585470" y="1170305"/>
                <a:ext cx="11339195" cy="3935730"/>
              </a:xfrm>
              <a:prstGeom prst="rect">
                <a:avLst/>
              </a:prstGeom>
              <a:blipFill rotWithShape="1">
                <a:blip r:embed="rId1"/>
                <a:stretch>
                  <a:fillRect/>
                </a:stretch>
              </a:blipFill>
            </p:spPr>
            <p:txBody>
              <a:bodyPr/>
              <a:lstStyle/>
              <a:p>
                <a:r>
                  <a:rPr lang="pt-BR" altLang="en-US">
                    <a:noFill/>
                  </a:rPr>
                  <a:t> </a:t>
                </a:r>
              </a:p>
            </p:txBody>
          </p:sp>
        </mc:Fallback>
      </mc:AlternateContent>
      <p:sp>
        <p:nvSpPr>
          <p:cNvPr id="6" name="CaixaDeTexto 45"/>
          <p:cNvSpPr txBox="1"/>
          <p:nvPr/>
        </p:nvSpPr>
        <p:spPr>
          <a:xfrm>
            <a:off x="1531620" y="331470"/>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Ebers-Moll (transistor saturado)</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492125" y="331470"/>
            <a:ext cx="11208385" cy="1599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Ebers-Moll (transistor saturado)</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Veja que para sabermos de V</a:t>
            </a:r>
            <a:r>
              <a:rPr lang="pt-BR" altLang="en-US" sz="28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 </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não precisamos conhecer X e Y, mas apenas a relação X/Y. Esta pode ser encontrada a patir de</a:t>
            </a:r>
            <a:endPar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 name="Retângulo 2"/>
              <p:cNvSpPr/>
              <p:nvPr/>
            </p:nvSpPr>
            <p:spPr>
              <a:xfrm>
                <a:off x="2840355" y="1931035"/>
                <a:ext cx="6272530" cy="1831340"/>
              </a:xfrm>
              <a:prstGeom prst="rect">
                <a:avLst/>
              </a:prstGeom>
            </p:spPr>
            <p:txBody>
              <a:bodyPr wrap="square">
                <a:spAutoFit/>
              </a:bodyPr>
              <a:lstStyle/>
              <a:p>
                <a:pPr algn="l"/>
                <a14:m>
                  <m:oMathPara xmlns:m="http://schemas.openxmlformats.org/officeDocument/2006/math">
                    <m:oMathParaPr>
                      <m:jc m:val="centerGroup"/>
                    </m:oMathParaPr>
                    <m:oMath xmlns:m="http://schemas.openxmlformats.org/officeDocument/2006/math">
                      <m:d>
                        <m:dPr>
                          <m:begChr m:val="["/>
                          <m:endChr m:val="]"/>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dPr>
                        <m:e>
                          <m:m>
                            <m:mPr>
                              <m:mcs>
                                <m:mc>
                                  <m:mcPr>
                                    <m:count m:val="2"/>
                                    <m:mcJc m:val="center"/>
                                  </m:mcPr>
                                </m:mc>
                              </m:mcs>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mPr>
                            <m:m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e>
                              <m:e>
                                <m:r>
                                  <a:rPr lang="en-US" altLang="pt-BR" sz="2800" b="0" i="1" smtClean="0">
                                    <a:latin typeface="Cambria Math" panose="02040503050406030204" pitchFamily="18" charset="0"/>
                                    <a:ea typeface="Cambria Math" panose="02040503050406030204" pitchFamily="18" charset="0"/>
                                    <a:sym typeface="Symbol" panose="05050102010706020507" charset="0"/>
                                  </a:rPr>
                                  <m:t>     −</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e>
                            </m:mr>
                            <m:mr>
                              <m:e>
                                <m:f>
                                  <m:f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𝑆</m:t>
                                        </m:r>
                                      </m:sub>
                                    </m:sSub>
                                  </m:num>
                                  <m:den>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𝐹</m:t>
                                        </m:r>
                                      </m:sub>
                                    </m:sSub>
                                  </m:den>
                                </m:f>
                              </m:e>
                              <m:e>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          </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e>
                            </m:mr>
                          </m:m>
                        </m:e>
                      </m:d>
                      <m:d>
                        <m:dPr>
                          <m:begChr m:val="["/>
                          <m:endChr m:val="]"/>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dPr>
                        <m:e>
                          <m:m>
                            <m:mPr>
                              <m:mcs>
                                <m:mc>
                                  <m:mcPr>
                                    <m:count m:val="1"/>
                                    <m:mcJc m:val="center"/>
                                  </m:mcPr>
                                </m:mc>
                              </m:mcs>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mPr>
                            <m:mr>
                              <m:e>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𝑋</m:t>
                                </m:r>
                              </m:e>
                            </m:mr>
                            <m:mr>
                              <m:e>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𝑌</m:t>
                                </m:r>
                              </m:e>
                            </m:mr>
                          </m:m>
                        </m:e>
                      </m:d>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d>
                        <m:dPr>
                          <m:begChr m:val="["/>
                          <m:endChr m:val="]"/>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dPr>
                        <m:e>
                          <m:m>
                            <m:mPr>
                              <m:mcs>
                                <m:mc>
                                  <m:mcPr>
                                    <m:count m:val="1"/>
                                    <m:mcJc m:val="center"/>
                                  </m:mcPr>
                                </m:mc>
                              </m:mcs>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mPr>
                            <m:mr>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𝑓𝑜𝑟</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𝐵</m:t>
                                    </m:r>
                                  </m:sub>
                                </m:sSub>
                              </m:e>
                            </m:mr>
                            <m:mr>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𝐵</m:t>
                                    </m:r>
                                  </m:sub>
                                </m:sSub>
                              </m:e>
                            </m:mr>
                          </m:m>
                        </m:e>
                      </m:d>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3" name="Retângulo 2"/>
              <p:cNvSpPr>
                <a:spLocks noRot="1" noChangeAspect="1" noMove="1" noResize="1" noEditPoints="1" noAdjustHandles="1" noChangeArrowheads="1" noChangeShapeType="1" noTextEdit="1"/>
              </p:cNvSpPr>
              <p:nvPr/>
            </p:nvSpPr>
            <p:spPr>
              <a:xfrm>
                <a:off x="2840355" y="1931035"/>
                <a:ext cx="6272530" cy="1831340"/>
              </a:xfrm>
              <a:prstGeom prst="rect">
                <a:avLst/>
              </a:prstGeom>
              <a:blipFill rotWithShape="1">
                <a:blip r:embed="rId1"/>
                <a:stretch>
                  <a:fillRect b="-48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Retângulo 3"/>
              <p:cNvSpPr/>
              <p:nvPr/>
            </p:nvSpPr>
            <p:spPr>
              <a:xfrm>
                <a:off x="1011464" y="4228739"/>
                <a:ext cx="9511393" cy="1582420"/>
              </a:xfrm>
              <a:prstGeom prst="rect">
                <a:avLst/>
              </a:prstGeom>
            </p:spPr>
            <p:txBody>
              <a:bodyPr wrap="square">
                <a:spAutoFit/>
              </a:bodyPr>
              <a:lstStyle/>
              <a:p>
                <a:pPr algn="l"/>
                <a14:m>
                  <m:oMathPara xmlns:m="http://schemas.openxmlformats.org/officeDocument/2006/math">
                    <m:oMathParaPr>
                      <m:jc m:val="centerGroup"/>
                    </m:oMathParaPr>
                    <m:oMath xmlns:m="http://schemas.openxmlformats.org/officeDocument/2006/math">
                      <m:f>
                        <m:fPr>
                          <m:ctrlPr>
                            <a:rPr lang="en-US" altLang="pt-BR" sz="2400" i="1" smtClean="0">
                              <a:latin typeface="Cambria Math" panose="02040503050406030204" pitchFamily="18" charset="0"/>
                              <a:ea typeface="MS Mincho" charset="0"/>
                              <a:cs typeface="Cambria Math" panose="02040503050406030204" pitchFamily="18" charset="0"/>
                              <a:sym typeface="Symbol" panose="05050102010706020507" charset="0"/>
                            </a:rPr>
                          </m:ctrlPr>
                        </m:fPr>
                        <m:num>
                          <m: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t>𝑋</m:t>
                          </m:r>
                        </m:num>
                        <m:den>
                          <m: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t>𝑌</m:t>
                          </m:r>
                        </m:den>
                      </m:f>
                      <m:r>
                        <a:rPr lang="en-US" altLang="pt-BR" sz="2400">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t>𝑑𝑒𝑡</m:t>
                      </m:r>
                      <m:d>
                        <m:dPr>
                          <m:begChr m:val="["/>
                          <m:endChr m:val="]"/>
                          <m:ctrlP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ctrlPr>
                        </m:dPr>
                        <m:e>
                          <m:m>
                            <m:mPr>
                              <m:mcs>
                                <m:mc>
                                  <m:mcPr>
                                    <m:count m:val="2"/>
                                    <m:mcJc m:val="center"/>
                                  </m:mcPr>
                                </m:mc>
                              </m:mcs>
                              <m:ctrlP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ctrlPr>
                            </m:mPr>
                            <m:mr>
                              <m:e>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𝑓𝑜𝑟</m:t>
                                        </m:r>
                                      </m:sub>
                                    </m:sSub>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𝐵</m:t>
                                    </m:r>
                                  </m:sub>
                                </m:sSub>
                              </m:e>
                              <m:e>
                                <m:r>
                                  <a:rPr lang="en-US" altLang="pt-BR" sz="2400" b="0" i="1" smtClean="0">
                                    <a:latin typeface="Cambria Math" panose="02040503050406030204" pitchFamily="18" charset="0"/>
                                    <a:ea typeface="Cambria Math" panose="02040503050406030204" pitchFamily="18" charset="0"/>
                                    <a:sym typeface="Symbol" panose="05050102010706020507" charset="0"/>
                                  </a:rPr>
                                  <m:t>     −</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𝛼</m:t>
                                    </m:r>
                                    <m:r>
                                      <a:rPr lang="en-US" altLang="pt-BR" sz="2400" i="1" baseline="-25000">
                                        <a:latin typeface="Cambria Math" panose="02040503050406030204" pitchFamily="18" charset="0"/>
                                        <a:ea typeface="Cambria Math" panose="02040503050406030204" pitchFamily="18" charset="0"/>
                                        <a:sym typeface="Symbol" panose="05050102010706020507" charset="0"/>
                                      </a:rPr>
                                      <m:t>𝑅</m:t>
                                    </m:r>
                                  </m:den>
                                </m:f>
                              </m:e>
                            </m:mr>
                            <m:mr>
                              <m:e>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𝐵</m:t>
                                    </m:r>
                                  </m:sub>
                                </m:sSub>
                              </m:e>
                              <m:e>
                                <m: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t>          </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r>
                                      <a:rPr lang="en-US" altLang="pt-BR" sz="2400" i="1" baseline="-25000">
                                        <a:latin typeface="Cambria Math" panose="02040503050406030204" pitchFamily="18" charset="0"/>
                                        <a:ea typeface="Cambria Math" panose="02040503050406030204" pitchFamily="18" charset="0"/>
                                        <a:sym typeface="Symbol" panose="05050102010706020507" charset="0"/>
                                      </a:rPr>
                                      <m:t>𝑅</m:t>
                                    </m:r>
                                  </m:den>
                                </m:f>
                              </m:e>
                            </m:mr>
                          </m:m>
                        </m:e>
                      </m:d>
                      <m: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t>𝑑𝑒𝑡</m:t>
                      </m:r>
                      <m:d>
                        <m:dPr>
                          <m:begChr m:val="["/>
                          <m:endChr m:val="]"/>
                          <m:ctrlP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ctrlPr>
                        </m:dPr>
                        <m:e>
                          <m:m>
                            <m:mPr>
                              <m:mcs>
                                <m:mc>
                                  <m:mcPr>
                                    <m:count m:val="2"/>
                                    <m:mcJc m:val="center"/>
                                  </m:mcPr>
                                </m:mc>
                              </m:mcs>
                              <m:ctrlP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ctrlPr>
                            </m:mPr>
                            <m:mr>
                              <m:e>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e>
                              <m:e>
                                <m:r>
                                  <a:rPr lang="en-US" altLang="pt-BR" sz="2400" b="0" i="1" smtClean="0">
                                    <a:latin typeface="Cambria Math" panose="02040503050406030204" pitchFamily="18" charset="0"/>
                                    <a:ea typeface="Cambria Math" panose="02040503050406030204" pitchFamily="18" charset="0"/>
                                    <a:sym typeface="Symbol" panose="05050102010706020507" charset="0"/>
                                  </a:rPr>
                                  <m:t>     </m:t>
                                </m:r>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𝑓𝑜𝑟</m:t>
                                        </m:r>
                                      </m:sub>
                                    </m:sSub>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𝐵</m:t>
                                    </m:r>
                                  </m:sub>
                                </m:sSub>
                              </m:e>
                            </m:mr>
                            <m:mr>
                              <m:e>
                                <m:f>
                                  <m:fPr>
                                    <m:ctrlPr>
                                      <a:rPr lang="pt-BR" altLang="en-US"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pt-BR" altLang="en-US"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𝑆</m:t>
                                        </m:r>
                                      </m:sub>
                                    </m:sSub>
                                  </m:num>
                                  <m:den>
                                    <m:sSub>
                                      <m:sSubPr>
                                        <m:ctrlPr>
                                          <a:rPr lang="pt-BR" altLang="en-US"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𝐹</m:t>
                                        </m:r>
                                      </m:sub>
                                    </m:sSub>
                                  </m:den>
                                </m:f>
                              </m:e>
                              <m:e>
                                <m: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t>     </m:t>
                                </m:r>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𝐵</m:t>
                                    </m:r>
                                  </m:sub>
                                </m:sSub>
                              </m:e>
                            </m:mr>
                          </m:m>
                        </m:e>
                      </m:d>
                      <m:r>
                        <a:rPr lang="en-US" altLang="pt-BR" sz="2400" i="1" baseline="-25000">
                          <a:latin typeface="Cambria Math" panose="02040503050406030204" pitchFamily="18" charset="0"/>
                          <a:ea typeface="Cambria Math" panose="02040503050406030204" pitchFamily="18" charset="0"/>
                          <a:sym typeface="Symbol" panose="05050102010706020507"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type m:val="skw"/>
                              <m:ctrlP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4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𝑓𝑜𝑟</m:t>
                                  </m:r>
                                </m:sub>
                              </m:sSub>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sub>
                              </m:sSub>
                            </m:den>
                          </m:f>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type m:val="skw"/>
                              <m:ctrlP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𝑓𝑜𝑟</m:t>
                                  </m:r>
                                </m:sub>
                              </m:sSub>
                            </m:num>
                            <m:den>
                              <m:sSub>
                                <m:sSubPr>
                                  <m:ctrlP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𝐹</m:t>
                                  </m:r>
                                </m:sub>
                              </m:sSub>
                            </m:den>
                          </m:f>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4" name="Retângulo 3"/>
              <p:cNvSpPr>
                <a:spLocks noRot="1" noChangeAspect="1" noMove="1" noResize="1" noEditPoints="1" noAdjustHandles="1" noChangeArrowheads="1" noChangeShapeType="1" noTextEdit="1"/>
              </p:cNvSpPr>
              <p:nvPr/>
            </p:nvSpPr>
            <p:spPr>
              <a:xfrm>
                <a:off x="1011464" y="4228739"/>
                <a:ext cx="9511393" cy="1582420"/>
              </a:xfrm>
              <a:prstGeom prst="rect">
                <a:avLst/>
              </a:prstGeom>
              <a:blipFill rotWithShape="1">
                <a:blip r:embed="rId2"/>
                <a:stretch>
                  <a:fillRect l="-6" t="-17" r="3" b="-63"/>
                </a:stretch>
              </a:blipFill>
            </p:spPr>
            <p:txBody>
              <a:bodyPr/>
              <a:lstStyle/>
              <a:p>
                <a:r>
                  <a:rPr lang="pt-BR" altLang="en-US">
                    <a:noFill/>
                  </a:rPr>
                  <a:t> </a:t>
                </a:r>
              </a:p>
            </p:txBody>
          </p:sp>
        </mc:Fallback>
      </mc:AlternateContent>
      <p:cxnSp>
        <p:nvCxnSpPr>
          <p:cNvPr id="5" name="Conector Reto 4"/>
          <p:cNvCxnSpPr/>
          <p:nvPr/>
        </p:nvCxnSpPr>
        <p:spPr>
          <a:xfrm flipH="1">
            <a:off x="2646771" y="4096024"/>
            <a:ext cx="0" cy="2095500"/>
          </a:xfrm>
          <a:prstGeom prst="line">
            <a:avLst/>
          </a:prstGeom>
          <a:ln w="285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H="1">
            <a:off x="6895827" y="4096024"/>
            <a:ext cx="0" cy="2095500"/>
          </a:xfrm>
          <a:prstGeom prst="line">
            <a:avLst/>
          </a:prstGeom>
          <a:ln w="28575">
            <a:solidFill>
              <a:srgbClr val="FFC000"/>
            </a:solidFill>
            <a:prstDash val="sysDash"/>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8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29" name="CaixaDeTexto 45"/>
              <p:cNvSpPr txBox="1"/>
              <p:nvPr/>
            </p:nvSpPr>
            <p:spPr>
              <a:xfrm>
                <a:off x="543560" y="1106805"/>
                <a:ext cx="6840855" cy="765175"/>
              </a:xfrm>
              <a:prstGeom prst="rect">
                <a:avLst/>
              </a:prstGeom>
              <a:noFill/>
            </p:spPr>
            <p:txBody>
              <a:bodyPr wrap="square" rtlCol="0">
                <a:spAutoFit/>
              </a:bodyPr>
              <a:lstStyle/>
              <a:p>
                <a:pPr indent="0" algn="l">
                  <a:spcBef>
                    <a:spcPts val="600"/>
                  </a:spcBef>
                  <a:spcAft>
                    <a:spcPts val="600"/>
                  </a:spcAft>
                  <a:buFont typeface="Arial" panose="020B0604020202020204" pitchFamily="34" charset="0"/>
                  <a:buNone/>
                </a:pPr>
                <a:r>
                  <a:rPr lang="pt-BR" altLang="en-US" sz="280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𝐶𝐸𝑆𝐴𝑇</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𝑛</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𝑈</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𝑇</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𝑙𝑛</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𝑋</m:t>
                        </m:r>
                      </m:num>
                      <m:den>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𝑌</m:t>
                        </m:r>
                      </m:den>
                    </m:f>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r>
                  <a:rPr lang="pt-BR" altLang="en-US" sz="280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teremos</a:t>
                </a:r>
                <a:r>
                  <a:rPr lang="pt-BR" altLang="en-US" sz="28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29" name="CaixaDeTexto 45"/>
              <p:cNvSpPr txBox="1">
                <a:spLocks noRot="1" noChangeAspect="1" noMove="1" noResize="1" noEditPoints="1" noAdjustHandles="1" noChangeArrowheads="1" noChangeShapeType="1" noTextEdit="1"/>
              </p:cNvSpPr>
              <p:nvPr/>
            </p:nvSpPr>
            <p:spPr>
              <a:xfrm>
                <a:off x="543560" y="1106805"/>
                <a:ext cx="6840855" cy="765175"/>
              </a:xfrm>
              <a:prstGeom prst="rect">
                <a:avLst/>
              </a:prstGeom>
              <a:blipFill rotWithShape="1">
                <a:blip r:embed="rId1"/>
                <a:stretch>
                  <a:fillRect/>
                </a:stretch>
              </a:blipFill>
            </p:spPr>
            <p:txBody>
              <a:bodyPr/>
              <a:lstStyle/>
              <a:p>
                <a:r>
                  <a:rPr lang="pt-BR" altLang="en-US">
                    <a:noFill/>
                  </a:rPr>
                  <a:t> </a:t>
                </a:r>
              </a:p>
            </p:txBody>
          </p:sp>
        </mc:Fallback>
      </mc:AlternateContent>
      <p:sp>
        <p:nvSpPr>
          <p:cNvPr id="6" name="CaixaDeTexto 45"/>
          <p:cNvSpPr txBox="1"/>
          <p:nvPr/>
        </p:nvSpPr>
        <p:spPr>
          <a:xfrm>
            <a:off x="1531620" y="320675"/>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Ebers-Moll (transistor saturado)</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 name="Caixa de Texto 2"/>
              <p:cNvSpPr txBox="1"/>
              <p:nvPr/>
            </p:nvSpPr>
            <p:spPr>
              <a:xfrm>
                <a:off x="5686425" y="1773391"/>
                <a:ext cx="6201864" cy="169799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𝐶𝐸𝑆𝐴𝑇</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𝑛</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𝑈</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𝑇</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𝑙𝑛</m:t>
                      </m:r>
                      <m:d>
                        <m:dPr>
                          <m:begChr m:val="["/>
                          <m:endChr m:val="]"/>
                          <m:ctrlPr>
                            <a:rPr lang="en-US" altLang="pt-BR" sz="2800" i="1" smtClean="0">
                              <a:latin typeface="Cambria Math" panose="02040503050406030204" pitchFamily="18" charset="0"/>
                              <a:ea typeface="Cambria Math" panose="02040503050406030204" pitchFamily="18" charset="0"/>
                              <a:sym typeface="Symbol" panose="05050102010706020507" charset="0"/>
                            </a:rPr>
                          </m:ctrlPr>
                        </m:dPr>
                        <m:e>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type m:val="skw"/>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𝑓𝑜𝑟</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sub>
                                  </m:sSub>
                                </m:den>
                              </m:f>
                            </m:num>
                            <m:den>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type m:val="skw"/>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𝑓𝑜𝑟</m:t>
                                      </m:r>
                                    </m:sub>
                                  </m:sSub>
                                </m:num>
                                <m:den>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𝐹</m:t>
                                      </m:r>
                                    </m:sub>
                                  </m:sSub>
                                </m:den>
                              </m:f>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e>
                      </m:d>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5686425" y="1773391"/>
                <a:ext cx="6201864" cy="1697990"/>
              </a:xfrm>
              <a:prstGeom prst="rect">
                <a:avLst/>
              </a:prstGeom>
              <a:blipFill rotWithShape="1">
                <a:blip r:embed="rId2"/>
                <a:stretch>
                  <a:fillRect t="-28" r="7" b="28"/>
                </a:stretch>
              </a:blipFill>
            </p:spPr>
            <p:txBody>
              <a:bodyPr/>
              <a:lstStyle/>
              <a:p>
                <a:r>
                  <a:rPr lang="pt-BR" altLang="en-US">
                    <a:noFill/>
                  </a:rPr>
                  <a:t> </a:t>
                </a:r>
              </a:p>
            </p:txBody>
          </p:sp>
        </mc:Fallback>
      </mc:AlternateContent>
      <p:cxnSp>
        <p:nvCxnSpPr>
          <p:cNvPr id="4" name="Conector de Seta Reta 3"/>
          <p:cNvCxnSpPr/>
          <p:nvPr/>
        </p:nvCxnSpPr>
        <p:spPr>
          <a:xfrm flipH="1">
            <a:off x="775970" y="2195195"/>
            <a:ext cx="0" cy="3724910"/>
          </a:xfrm>
          <a:prstGeom prst="straightConnector1">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H="1" flipV="1">
            <a:off x="363855" y="5647705"/>
            <a:ext cx="5785485" cy="0"/>
          </a:xfrm>
          <a:prstGeom prst="straightConnector1">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5276850" y="2285365"/>
            <a:ext cx="0" cy="369379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8" name="Forma livre 7"/>
          <p:cNvSpPr/>
          <p:nvPr/>
        </p:nvSpPr>
        <p:spPr>
          <a:xfrm>
            <a:off x="783590" y="2194560"/>
            <a:ext cx="4392295" cy="3451225"/>
          </a:xfrm>
          <a:custGeom>
            <a:avLst/>
            <a:gdLst>
              <a:gd name="connisteX0" fmla="*/ 0 w 4340032"/>
              <a:gd name="connsiteY0" fmla="*/ 3693795 h 3693795"/>
              <a:gd name="connisteX1" fmla="*/ 42545 w 4340032"/>
              <a:gd name="connsiteY1" fmla="*/ 3333750 h 3693795"/>
              <a:gd name="connisteX2" fmla="*/ 116205 w 4340032"/>
              <a:gd name="connsiteY2" fmla="*/ 3068955 h 3693795"/>
              <a:gd name="connisteX3" fmla="*/ 296545 w 4340032"/>
              <a:gd name="connsiteY3" fmla="*/ 2878455 h 3693795"/>
              <a:gd name="connisteX4" fmla="*/ 730250 w 4340032"/>
              <a:gd name="connsiteY4" fmla="*/ 2773045 h 3693795"/>
              <a:gd name="connisteX5" fmla="*/ 2751455 w 4340032"/>
              <a:gd name="connsiteY5" fmla="*/ 2306955 h 3693795"/>
              <a:gd name="connisteX6" fmla="*/ 3492500 w 4340032"/>
              <a:gd name="connsiteY6" fmla="*/ 2032000 h 3693795"/>
              <a:gd name="connisteX7" fmla="*/ 4106545 w 4340032"/>
              <a:gd name="connsiteY7" fmla="*/ 1217295 h 3693795"/>
              <a:gd name="connisteX8" fmla="*/ 4307205 w 4340032"/>
              <a:gd name="connsiteY8" fmla="*/ 444500 h 3693795"/>
              <a:gd name="connisteX9" fmla="*/ 4338955 w 4340032"/>
              <a:gd name="connsiteY9" fmla="*/ 0 h 369379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4340033" h="3693795">
                <a:moveTo>
                  <a:pt x="0" y="3693795"/>
                </a:moveTo>
                <a:cubicBezTo>
                  <a:pt x="6985" y="3627120"/>
                  <a:pt x="19050" y="3458845"/>
                  <a:pt x="42545" y="3333750"/>
                </a:cubicBezTo>
                <a:cubicBezTo>
                  <a:pt x="66040" y="3208655"/>
                  <a:pt x="65405" y="3159760"/>
                  <a:pt x="116205" y="3068955"/>
                </a:cubicBezTo>
                <a:cubicBezTo>
                  <a:pt x="167005" y="2978150"/>
                  <a:pt x="173990" y="2937510"/>
                  <a:pt x="296545" y="2878455"/>
                </a:cubicBezTo>
                <a:cubicBezTo>
                  <a:pt x="419100" y="2819400"/>
                  <a:pt x="239395" y="2887345"/>
                  <a:pt x="730250" y="2773045"/>
                </a:cubicBezTo>
                <a:cubicBezTo>
                  <a:pt x="1221105" y="2658745"/>
                  <a:pt x="2199005" y="2454910"/>
                  <a:pt x="2751455" y="2306955"/>
                </a:cubicBezTo>
                <a:cubicBezTo>
                  <a:pt x="3303905" y="2159000"/>
                  <a:pt x="3221355" y="2249805"/>
                  <a:pt x="3492500" y="2032000"/>
                </a:cubicBezTo>
                <a:cubicBezTo>
                  <a:pt x="3763645" y="1814195"/>
                  <a:pt x="3943350" y="1534795"/>
                  <a:pt x="4106545" y="1217295"/>
                </a:cubicBezTo>
                <a:cubicBezTo>
                  <a:pt x="4269740" y="899795"/>
                  <a:pt x="4260850" y="687705"/>
                  <a:pt x="4307205" y="444500"/>
                </a:cubicBezTo>
                <a:cubicBezTo>
                  <a:pt x="4353560" y="201295"/>
                  <a:pt x="4336415" y="73660"/>
                  <a:pt x="4338955" y="0"/>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 name="CaixaDeTexto 45"/>
          <p:cNvSpPr txBox="1"/>
          <p:nvPr/>
        </p:nvSpPr>
        <p:spPr>
          <a:xfrm>
            <a:off x="5714365" y="5645785"/>
            <a:ext cx="762635" cy="521970"/>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800" b="1" i="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a:t>
            </a:r>
            <a:endParaRPr lang="pt-BR" altLang="en-US" sz="2800" b="1"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 name="CaixaDeTexto 45"/>
          <p:cNvSpPr txBox="1"/>
          <p:nvPr/>
        </p:nvSpPr>
        <p:spPr>
          <a:xfrm>
            <a:off x="4942840" y="5668010"/>
            <a:ext cx="667385" cy="40011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0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endParaRPr lang="pt-BR" altLang="en-US" sz="20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1" name="CaixaDeTexto 45"/>
          <p:cNvSpPr txBox="1"/>
          <p:nvPr/>
        </p:nvSpPr>
        <p:spPr>
          <a:xfrm>
            <a:off x="824230" y="2139343"/>
            <a:ext cx="1279525" cy="523220"/>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aphicFrame>
        <p:nvGraphicFramePr>
          <p:cNvPr id="12" name="Tabela 11"/>
          <p:cNvGraphicFramePr/>
          <p:nvPr/>
        </p:nvGraphicFramePr>
        <p:xfrm>
          <a:off x="7087689" y="3997445"/>
          <a:ext cx="4724400" cy="1793875"/>
        </p:xfrm>
        <a:graphic>
          <a:graphicData uri="http://schemas.openxmlformats.org/drawingml/2006/table">
            <a:tbl>
              <a:tblPr firstRow="1" bandRow="1">
                <a:tableStyleId>{5C22544A-7EE6-4342-B048-85BDC9FD1C3A}</a:tableStyleId>
              </a:tblPr>
              <a:tblGrid>
                <a:gridCol w="1014730"/>
                <a:gridCol w="1087755"/>
                <a:gridCol w="1046480"/>
                <a:gridCol w="1575435"/>
              </a:tblGrid>
              <a:tr h="879475">
                <a:tc>
                  <a:txBody>
                    <a:bodyPr/>
                    <a:lstStyle/>
                    <a:p>
                      <a:pPr algn="ctr">
                        <a:buNone/>
                      </a:pPr>
                      <a:r>
                        <a:rPr lang="pt-BR" altLang="en-US" sz="2800" i="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endParaRPr lang="pt-BR" altLang="en-US" sz="2800"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txBody>
                  <a:tcPr/>
                </a:tc>
                <a:tc>
                  <a:txBody>
                    <a:bodyPr/>
                    <a:lstStyle/>
                    <a:p>
                      <a:pPr algn="ctr">
                        <a:buNone/>
                      </a:pPr>
                      <a:r>
                        <a:rPr lang="pt-BR" altLang="en-US" sz="2800" i="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endParaRPr lang="pt-BR" altLang="en-US" sz="2800"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txBody>
                  <a:tcPr/>
                </a:tc>
                <a:tc>
                  <a:txBody>
                    <a:bodyPr/>
                    <a:lstStyle/>
                    <a:p>
                      <a:pPr algn="ctr">
                        <a:buNone/>
                      </a:pPr>
                      <a:r>
                        <a:rPr lang="pt-BR" altLang="en-US" sz="2800" i="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a:t>
                      </a:r>
                      <a:endParaRPr lang="pt-BR" altLang="en-US" sz="2800"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txBody>
                  <a:tcPr/>
                </a:tc>
                <a:tc>
                  <a:txBody>
                    <a:bodyPr/>
                    <a:lstStyle/>
                    <a:p>
                      <a:pPr algn="ctr">
                        <a:buNone/>
                      </a:pPr>
                      <a:r>
                        <a:rPr lang="pt-BR" altLang="en-US" sz="2800" i="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endParaRPr lang="pt-BR" altLang="en-US" sz="2800"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buNone/>
                      </a:pPr>
                      <a:r>
                        <a:rPr lang="pt-BR" altLang="en-US" sz="2800"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(mV)</a:t>
                      </a:r>
                      <a:endParaRPr lang="pt-BR" altLang="en-US" sz="2800"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txBody>
                  <a:tcPr/>
                </a:tc>
              </a:tr>
              <a:tr h="447040">
                <a:tc>
                  <a:txBody>
                    <a:bodyPr/>
                    <a:lstStyle/>
                    <a:p>
                      <a:pPr algn="ctr">
                        <a:buNone/>
                      </a:pPr>
                      <a:r>
                        <a:rPr lang="pt-BR" altLang="en-US" sz="2400" dirty="0"/>
                        <a:t>200</a:t>
                      </a:r>
                      <a:endParaRPr lang="pt-BR" altLang="en-US" sz="2400" dirty="0"/>
                    </a:p>
                  </a:txBody>
                  <a:tcPr/>
                </a:tc>
                <a:tc>
                  <a:txBody>
                    <a:bodyPr/>
                    <a:lstStyle/>
                    <a:p>
                      <a:pPr algn="ctr">
                        <a:buNone/>
                      </a:pPr>
                      <a:r>
                        <a:rPr lang="pt-BR" altLang="en-US" sz="2400" dirty="0"/>
                        <a:t>25.5</a:t>
                      </a:r>
                      <a:endParaRPr lang="pt-BR" altLang="en-US" sz="2400" dirty="0"/>
                    </a:p>
                  </a:txBody>
                  <a:tcPr/>
                </a:tc>
                <a:tc>
                  <a:txBody>
                    <a:bodyPr/>
                    <a:lstStyle/>
                    <a:p>
                      <a:pPr algn="ctr">
                        <a:buNone/>
                      </a:pPr>
                      <a:r>
                        <a:rPr lang="pt-BR" altLang="en-US" sz="2400" dirty="0"/>
                        <a:t>30</a:t>
                      </a:r>
                      <a:endParaRPr lang="pt-BR" altLang="en-US" sz="2400" dirty="0"/>
                    </a:p>
                  </a:txBody>
                  <a:tcPr/>
                </a:tc>
                <a:tc>
                  <a:txBody>
                    <a:bodyPr/>
                    <a:lstStyle/>
                    <a:p>
                      <a:pPr algn="ctr">
                        <a:buNone/>
                      </a:pPr>
                      <a:r>
                        <a:rPr lang="pt-BR" altLang="en-US" sz="2400" dirty="0"/>
                        <a:t>34</a:t>
                      </a:r>
                      <a:endParaRPr lang="pt-BR" altLang="en-US" sz="2400" dirty="0"/>
                    </a:p>
                  </a:txBody>
                  <a:tcPr/>
                </a:tc>
              </a:tr>
              <a:tr h="447040">
                <a:tc>
                  <a:txBody>
                    <a:bodyPr/>
                    <a:lstStyle/>
                    <a:p>
                      <a:pPr algn="ctr">
                        <a:buNone/>
                      </a:pPr>
                      <a:r>
                        <a:rPr lang="pt-BR" altLang="en-US" sz="2400"/>
                        <a:t>200</a:t>
                      </a:r>
                      <a:endParaRPr lang="pt-BR" altLang="en-US" sz="2400"/>
                    </a:p>
                  </a:txBody>
                  <a:tcPr/>
                </a:tc>
                <a:tc>
                  <a:txBody>
                    <a:bodyPr/>
                    <a:lstStyle/>
                    <a:p>
                      <a:pPr algn="ctr">
                        <a:buNone/>
                      </a:pPr>
                      <a:r>
                        <a:rPr lang="pt-BR" altLang="en-US" sz="2400"/>
                        <a:t>25.5</a:t>
                      </a:r>
                      <a:endParaRPr lang="pt-BR" altLang="en-US" sz="2400"/>
                    </a:p>
                  </a:txBody>
                  <a:tcPr/>
                </a:tc>
                <a:tc>
                  <a:txBody>
                    <a:bodyPr/>
                    <a:lstStyle/>
                    <a:p>
                      <a:pPr algn="ctr">
                        <a:buNone/>
                      </a:pPr>
                      <a:r>
                        <a:rPr lang="pt-BR" altLang="en-US" sz="2400"/>
                        <a:t>100</a:t>
                      </a:r>
                      <a:endParaRPr lang="pt-BR" altLang="en-US" sz="2400"/>
                    </a:p>
                  </a:txBody>
                  <a:tcPr/>
                </a:tc>
                <a:tc>
                  <a:txBody>
                    <a:bodyPr/>
                    <a:lstStyle/>
                    <a:p>
                      <a:pPr algn="ctr">
                        <a:buNone/>
                      </a:pPr>
                      <a:r>
                        <a:rPr lang="pt-BR" altLang="en-US" sz="2400" dirty="0"/>
                        <a:t>80</a:t>
                      </a:r>
                      <a:endParaRPr lang="pt-BR" altLang="en-US" sz="2400" dirty="0"/>
                    </a:p>
                  </a:txBody>
                  <a:tcPr/>
                </a:tc>
              </a:tr>
            </a:tbl>
          </a:graphicData>
        </a:graphic>
      </p:graphicFrame>
    </p:spTree>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Forma livre 55"/>
          <p:cNvSpPr/>
          <p:nvPr/>
        </p:nvSpPr>
        <p:spPr>
          <a:xfrm>
            <a:off x="2762698" y="2262843"/>
            <a:ext cx="1052800" cy="457200"/>
          </a:xfrm>
          <a:custGeom>
            <a:avLst/>
            <a:gdLst>
              <a:gd name="connsiteX0" fmla="*/ 0 w 1323066"/>
              <a:gd name="connsiteY0" fmla="*/ 0 h 457200"/>
              <a:gd name="connsiteX1" fmla="*/ 586408 w 1323066"/>
              <a:gd name="connsiteY1" fmla="*/ 19878 h 457200"/>
              <a:gd name="connsiteX2" fmla="*/ 1083365 w 1323066"/>
              <a:gd name="connsiteY2" fmla="*/ 119269 h 457200"/>
              <a:gd name="connsiteX3" fmla="*/ 1302026 w 1323066"/>
              <a:gd name="connsiteY3" fmla="*/ 298173 h 457200"/>
              <a:gd name="connsiteX4" fmla="*/ 1302026 w 1323066"/>
              <a:gd name="connsiteY4" fmla="*/ 45720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3066" h="457200">
                <a:moveTo>
                  <a:pt x="0" y="0"/>
                </a:moveTo>
                <a:cubicBezTo>
                  <a:pt x="202923" y="0"/>
                  <a:pt x="405847" y="0"/>
                  <a:pt x="586408" y="19878"/>
                </a:cubicBezTo>
                <a:cubicBezTo>
                  <a:pt x="766969" y="39756"/>
                  <a:pt x="964095" y="72887"/>
                  <a:pt x="1083365" y="119269"/>
                </a:cubicBezTo>
                <a:cubicBezTo>
                  <a:pt x="1202635" y="165652"/>
                  <a:pt x="1265583" y="241851"/>
                  <a:pt x="1302026" y="298173"/>
                </a:cubicBezTo>
                <a:cubicBezTo>
                  <a:pt x="1338469" y="354495"/>
                  <a:pt x="1320247" y="405847"/>
                  <a:pt x="1302026" y="45720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7" name="Forma livre 56"/>
          <p:cNvSpPr/>
          <p:nvPr/>
        </p:nvSpPr>
        <p:spPr>
          <a:xfrm>
            <a:off x="2782570" y="3276600"/>
            <a:ext cx="1033145" cy="422910"/>
          </a:xfrm>
          <a:custGeom>
            <a:avLst/>
            <a:gdLst>
              <a:gd name="connsiteX0" fmla="*/ 1272209 w 1302025"/>
              <a:gd name="connsiteY0" fmla="*/ 0 h 626165"/>
              <a:gd name="connsiteX1" fmla="*/ 1242391 w 1302025"/>
              <a:gd name="connsiteY1" fmla="*/ 228600 h 626165"/>
              <a:gd name="connsiteX2" fmla="*/ 735496 w 1302025"/>
              <a:gd name="connsiteY2" fmla="*/ 447261 h 626165"/>
              <a:gd name="connsiteX3" fmla="*/ 0 w 1302025"/>
              <a:gd name="connsiteY3" fmla="*/ 626165 h 626165"/>
            </a:gdLst>
            <a:ahLst/>
            <a:cxnLst>
              <a:cxn ang="0">
                <a:pos x="connsiteX0" y="connsiteY0"/>
              </a:cxn>
              <a:cxn ang="0">
                <a:pos x="connsiteX1" y="connsiteY1"/>
              </a:cxn>
              <a:cxn ang="0">
                <a:pos x="connsiteX2" y="connsiteY2"/>
              </a:cxn>
              <a:cxn ang="0">
                <a:pos x="connsiteX3" y="connsiteY3"/>
              </a:cxn>
            </a:cxnLst>
            <a:rect l="l" t="t" r="r" b="b"/>
            <a:pathLst>
              <a:path w="1302025" h="626165">
                <a:moveTo>
                  <a:pt x="1272209" y="0"/>
                </a:moveTo>
                <a:cubicBezTo>
                  <a:pt x="1302026" y="77028"/>
                  <a:pt x="1331843" y="154057"/>
                  <a:pt x="1242391" y="228600"/>
                </a:cubicBezTo>
                <a:cubicBezTo>
                  <a:pt x="1152939" y="303143"/>
                  <a:pt x="942561" y="381000"/>
                  <a:pt x="735496" y="447261"/>
                </a:cubicBezTo>
                <a:cubicBezTo>
                  <a:pt x="528431" y="513522"/>
                  <a:pt x="264215" y="569843"/>
                  <a:pt x="0" y="62616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 name="Elipse 2"/>
          <p:cNvSpPr/>
          <p:nvPr/>
        </p:nvSpPr>
        <p:spPr>
          <a:xfrm>
            <a:off x="3623945" y="2667635"/>
            <a:ext cx="387350" cy="714375"/>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8" name="CaixaDeTexto 27"/>
          <p:cNvSpPr txBox="1"/>
          <p:nvPr/>
        </p:nvSpPr>
        <p:spPr>
          <a:xfrm>
            <a:off x="1050925" y="4307840"/>
            <a:ext cx="7861300" cy="460375"/>
          </a:xfrm>
          <a:prstGeom prst="rect">
            <a:avLst/>
          </a:prstGeom>
          <a:noFill/>
        </p:spPr>
        <p:txBody>
          <a:bodyPr wrap="square" rtlCol="0">
            <a:spAutoFit/>
          </a:bodyPr>
          <a:lstStyle/>
          <a:p>
            <a:r>
              <a:rPr lang="pt-BR" sz="2400" dirty="0" smtClean="0">
                <a:latin typeface="Comic Sans MS" panose="030F0702030302020204" pitchFamily="66" charset="0"/>
                <a:cs typeface="Comic Sans MS" panose="030F0702030302020204" pitchFamily="66" charset="0"/>
              </a:rPr>
              <a:t>Condição inicial nula (fonte de corrente foi aplicada)</a:t>
            </a:r>
            <a:endParaRPr lang="pt-BR" sz="2400" dirty="0">
              <a:latin typeface="Comic Sans MS" panose="030F0702030302020204" pitchFamily="66" charset="0"/>
              <a:cs typeface="Comic Sans MS" panose="030F0702030302020204" pitchFamily="66" charset="0"/>
            </a:endParaRPr>
          </a:p>
        </p:txBody>
      </p:sp>
      <p:sp>
        <p:nvSpPr>
          <p:cNvPr id="29" name="Espaço Reservado para Conteúdo 2"/>
          <p:cNvSpPr txBox="1"/>
          <p:nvPr/>
        </p:nvSpPr>
        <p:spPr>
          <a:xfrm>
            <a:off x="677545" y="314960"/>
            <a:ext cx="10883265" cy="1268095"/>
          </a:xfrm>
          <a:prstGeom prst="rect">
            <a:avLst/>
          </a:prstGeom>
        </p:spPr>
        <p:txBody>
          <a:bodyPr vert="horz" lIns="91440" tIns="45720" rIns="91440" bIns="45720" rtlCol="0">
            <a:normAutofit fontScale="25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11200" b="1" dirty="0" smtClean="0">
                <a:solidFill>
                  <a:srgbClr val="C00000"/>
                </a:solidFill>
                <a:latin typeface="Comic Sans MS" panose="030F0702030302020204" pitchFamily="66" charset="0"/>
              </a:rPr>
              <a:t>Solução</a:t>
            </a:r>
            <a:endParaRPr lang="pt-BR" sz="11200" b="1" dirty="0" smtClean="0">
              <a:solidFill>
                <a:srgbClr val="C00000"/>
              </a:solidFill>
              <a:latin typeface="Comic Sans MS" panose="030F0702030302020204" pitchFamily="66" charset="0"/>
            </a:endParaRPr>
          </a:p>
          <a:p>
            <a:pPr marL="0" indent="0">
              <a:spcAft>
                <a:spcPts val="1200"/>
              </a:spcAft>
              <a:buNone/>
            </a:pPr>
            <a:r>
              <a:rPr lang="pt-BR" sz="11200" b="1" dirty="0" smtClean="0">
                <a:solidFill>
                  <a:srgbClr val="C00000"/>
                </a:solidFill>
                <a:latin typeface="Comic Sans MS" panose="030F0702030302020204" pitchFamily="66" charset="0"/>
              </a:rPr>
              <a:t>2.  Resposta a entrada zero (</a:t>
            </a:r>
            <a:r>
              <a:rPr lang="pt-BR" sz="11200" b="1" dirty="0" err="1" smtClean="0">
                <a:solidFill>
                  <a:srgbClr val="C00000"/>
                </a:solidFill>
                <a:latin typeface="Comic Sans MS" panose="030F0702030302020204" pitchFamily="66" charset="0"/>
              </a:rPr>
              <a:t>Vin</a:t>
            </a:r>
            <a:r>
              <a:rPr lang="pt-BR" sz="11200" b="1" dirty="0" smtClean="0">
                <a:solidFill>
                  <a:srgbClr val="C00000"/>
                </a:solidFill>
                <a:latin typeface="Comic Sans MS" panose="030F0702030302020204" pitchFamily="66" charset="0"/>
              </a:rPr>
              <a:t>(t) = 0)</a:t>
            </a:r>
            <a:r>
              <a:rPr lang="pt-BR" sz="3200" b="1" dirty="0" smtClean="0">
                <a:solidFill>
                  <a:srgbClr val="C00000"/>
                </a:solidFill>
                <a:latin typeface="Comic Sans MS" panose="030F0702030302020204" pitchFamily="66" charset="0"/>
              </a:rPr>
              <a:t> </a:t>
            </a:r>
            <a:endParaRPr lang="pt-BR"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30" name="CaixaDeTexto 53"/>
              <p:cNvSpPr txBox="1"/>
              <p:nvPr/>
            </p:nvSpPr>
            <p:spPr>
              <a:xfrm>
                <a:off x="5543580" y="2460876"/>
                <a:ext cx="5924555" cy="1110882"/>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r>
                        <a:rPr lang="pt-BR" sz="2400" b="0" i="0" smtClean="0">
                          <a:latin typeface="Cambria Math" panose="02040503050406030204" pitchFamily="18" charset="0"/>
                        </a:rPr>
                        <m:t>=</m:t>
                      </m:r>
                      <m:r>
                        <m:rPr>
                          <m:sty m:val="p"/>
                        </m:rPr>
                        <a:rPr lang="pt-BR" sz="2400" b="0" i="0" smtClean="0">
                          <a:latin typeface="Cambria Math" panose="02040503050406030204" pitchFamily="18" charset="0"/>
                        </a:rPr>
                        <m:t>C</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d>
                        <m:dPr>
                          <m:ctrlPr>
                            <a:rPr lang="pt-BR" sz="2400" b="0" i="1" smtClean="0">
                              <a:latin typeface="Cambria Math" panose="02040503050406030204" pitchFamily="18" charset="0"/>
                            </a:rPr>
                          </m:ctrlPr>
                        </m:dPr>
                        <m:e>
                          <m:r>
                            <a:rPr lang="pt-BR" sz="2400" b="0" i="1" smtClean="0">
                              <a:latin typeface="Cambria Math" panose="02040503050406030204" pitchFamily="18" charset="0"/>
                            </a:rPr>
                            <m:t>0</m:t>
                          </m:r>
                          <m:r>
                            <a:rPr lang="pt-BR" sz="2400" b="0" i="1" smtClean="0">
                              <a:latin typeface="Cambria Math" panose="02040503050406030204" pitchFamily="18" charset="0"/>
                            </a:rPr>
                            <m:t>−</m:t>
                          </m:r>
                        </m:e>
                      </m:d>
                      <m:d>
                        <m:dPr>
                          <m:ctrlPr>
                            <a:rPr lang="pt-BR" sz="2400" b="0" i="1" smtClean="0">
                              <a:latin typeface="Cambria Math" panose="02040503050406030204" pitchFamily="18" charset="0"/>
                            </a:rPr>
                          </m:ctrlPr>
                        </m:dPr>
                        <m:e>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𝑅</m:t>
                              </m:r>
                              <m:r>
                                <a:rPr lang="pt-BR" sz="2400" b="0" i="1" smtClean="0">
                                  <a:latin typeface="Cambria Math" panose="02040503050406030204" pitchFamily="18" charset="0"/>
                                </a:rPr>
                                <m:t>.</m:t>
                              </m:r>
                              <m:f>
                                <m:fPr>
                                  <m:type m:val="skw"/>
                                  <m:ctrlPr>
                                    <a:rPr lang="pt-BR" sz="2400" b="0" i="1" smtClean="0">
                                      <a:latin typeface="Cambria Math" panose="02040503050406030204" pitchFamily="18" charset="0"/>
                                    </a:rPr>
                                  </m:ctrlPr>
                                </m:fPr>
                                <m:num>
                                  <m:r>
                                    <a:rPr lang="pt-BR" sz="2400" b="0" i="1" smtClean="0">
                                      <a:latin typeface="Cambria Math" panose="02040503050406030204" pitchFamily="18" charset="0"/>
                                    </a:rPr>
                                    <m:t>1</m:t>
                                  </m:r>
                                </m:num>
                                <m:den>
                                  <m:r>
                                    <a:rPr lang="pt-BR" sz="2400" b="0" i="1" smtClean="0">
                                      <a:latin typeface="Cambria Math" panose="02040503050406030204" pitchFamily="18" charset="0"/>
                                    </a:rPr>
                                    <m:t>𝑠𝐶</m:t>
                                  </m:r>
                                </m:den>
                              </m:f>
                            </m:num>
                            <m:den>
                              <m:r>
                                <a:rPr lang="pt-BR" sz="2400" b="0" i="1" smtClean="0">
                                  <a:latin typeface="Cambria Math" panose="02040503050406030204" pitchFamily="18" charset="0"/>
                                </a:rPr>
                                <m:t>𝑅</m:t>
                              </m:r>
                              <m:r>
                                <a:rPr lang="pt-BR" sz="2400" b="0" i="1" smtClean="0">
                                  <a:latin typeface="Cambria Math" panose="02040503050406030204" pitchFamily="18" charset="0"/>
                                </a:rPr>
                                <m:t>+</m:t>
                              </m:r>
                              <m:f>
                                <m:fPr>
                                  <m:type m:val="skw"/>
                                  <m:ctrlPr>
                                    <a:rPr lang="pt-BR" sz="2400" b="0" i="1" smtClean="0">
                                      <a:latin typeface="Cambria Math" panose="02040503050406030204" pitchFamily="18" charset="0"/>
                                    </a:rPr>
                                  </m:ctrlPr>
                                </m:fPr>
                                <m:num>
                                  <m:r>
                                    <a:rPr lang="pt-BR" sz="2400" b="0" i="1" smtClean="0">
                                      <a:latin typeface="Cambria Math" panose="02040503050406030204" pitchFamily="18" charset="0"/>
                                    </a:rPr>
                                    <m:t>1</m:t>
                                  </m:r>
                                </m:num>
                                <m:den>
                                  <m:r>
                                    <a:rPr lang="pt-BR" sz="2400" b="0" i="1" smtClean="0">
                                      <a:latin typeface="Cambria Math" panose="02040503050406030204" pitchFamily="18" charset="0"/>
                                    </a:rPr>
                                    <m:t>𝑠𝐶</m:t>
                                  </m:r>
                                </m:den>
                              </m:f>
                            </m:den>
                          </m:f>
                        </m:e>
                      </m:d>
                      <m:r>
                        <a:rPr lang="pt-BR" sz="2400" b="0" i="1" smtClean="0">
                          <a:latin typeface="Cambria Math" panose="02040503050406030204" pitchFamily="18" charset="0"/>
                        </a:rPr>
                        <m:t>=</m:t>
                      </m:r>
                      <m:f>
                        <m:fPr>
                          <m:ctrlPr>
                            <a:rPr lang="pt-BR" sz="2400" b="0" i="1" smtClean="0">
                              <a:latin typeface="Cambria Math" panose="02040503050406030204" pitchFamily="18" charset="0"/>
                            </a:rPr>
                          </m:ctrlPr>
                        </m:fPr>
                        <m:num>
                          <m:r>
                            <m:rPr>
                              <m:sty m:val="p"/>
                            </m:rPr>
                            <a:rPr lang="pt-BR" sz="2400">
                              <a:latin typeface="Cambria Math" panose="02040503050406030204" pitchFamily="18" charset="0"/>
                            </a:rPr>
                            <m:t>C</m:t>
                          </m:r>
                          <m:sSub>
                            <m:sSubPr>
                              <m:ctrlPr>
                                <a:rPr lang="pt-BR" sz="2400" i="1">
                                  <a:latin typeface="Cambria Math" panose="02040503050406030204" pitchFamily="18" charset="0"/>
                                </a:rPr>
                              </m:ctrlPr>
                            </m:sSubPr>
                            <m:e>
                              <m:r>
                                <a:rPr lang="pt-BR" sz="2400" b="0" i="1" smtClean="0">
                                  <a:latin typeface="Cambria Math" panose="02040503050406030204" pitchFamily="18" charset="0"/>
                                </a:rPr>
                                <m:t>𝑅</m:t>
                              </m:r>
                              <m:r>
                                <a:rPr lang="pt-BR" sz="2400" i="1">
                                  <a:latin typeface="Cambria Math" panose="02040503050406030204" pitchFamily="18" charset="0"/>
                                </a:rPr>
                                <m:t>𝑉</m:t>
                              </m:r>
                            </m:e>
                            <m:sub>
                              <m:r>
                                <a:rPr lang="pt-BR" sz="2400" i="1">
                                  <a:latin typeface="Cambria Math" panose="02040503050406030204" pitchFamily="18" charset="0"/>
                                </a:rPr>
                                <m:t>0</m:t>
                              </m:r>
                            </m:sub>
                          </m:sSub>
                          <m:d>
                            <m:dPr>
                              <m:ctrlPr>
                                <a:rPr lang="pt-BR" sz="2400" i="1">
                                  <a:latin typeface="Cambria Math" panose="02040503050406030204" pitchFamily="18" charset="0"/>
                                </a:rPr>
                              </m:ctrlPr>
                            </m:dPr>
                            <m:e>
                              <m:r>
                                <a:rPr lang="pt-BR" sz="2400" i="1">
                                  <a:latin typeface="Cambria Math" panose="02040503050406030204" pitchFamily="18" charset="0"/>
                                </a:rPr>
                                <m:t>0</m:t>
                              </m:r>
                              <m:r>
                                <a:rPr lang="pt-BR" sz="2400" i="1">
                                  <a:latin typeface="Cambria Math" panose="02040503050406030204" pitchFamily="18" charset="0"/>
                                </a:rPr>
                                <m:t>−</m:t>
                              </m:r>
                            </m:e>
                          </m:d>
                        </m:num>
                        <m:den>
                          <m:r>
                            <a:rPr lang="pt-BR" sz="2400" b="0" i="1" smtClean="0">
                              <a:latin typeface="Cambria Math" panose="02040503050406030204" pitchFamily="18" charset="0"/>
                            </a:rPr>
                            <m:t>𝑅𝐶𝑠</m:t>
                          </m:r>
                          <m:r>
                            <a:rPr lang="pt-BR" sz="2400" b="0" i="1" smtClean="0">
                              <a:latin typeface="Cambria Math" panose="02040503050406030204" pitchFamily="18" charset="0"/>
                            </a:rPr>
                            <m:t>+</m:t>
                          </m:r>
                          <m:r>
                            <a:rPr lang="pt-BR" sz="2400" b="0" i="1" smtClean="0">
                              <a:latin typeface="Cambria Math" panose="02040503050406030204" pitchFamily="18" charset="0"/>
                            </a:rPr>
                            <m:t>1</m:t>
                          </m:r>
                        </m:den>
                      </m:f>
                    </m:oMath>
                  </m:oMathPara>
                </a14:m>
                <a:endParaRPr lang="pt-BR" dirty="0"/>
              </a:p>
            </p:txBody>
          </p:sp>
        </mc:Choice>
        <mc:Fallback>
          <p:sp>
            <p:nvSpPr>
              <p:cNvPr id="30" name="CaixaDeTexto 53"/>
              <p:cNvSpPr txBox="1">
                <a:spLocks noRot="1" noChangeAspect="1" noMove="1" noResize="1" noEditPoints="1" noAdjustHandles="1" noChangeArrowheads="1" noChangeShapeType="1" noTextEdit="1"/>
              </p:cNvSpPr>
              <p:nvPr/>
            </p:nvSpPr>
            <p:spPr>
              <a:xfrm>
                <a:off x="5543580" y="2460876"/>
                <a:ext cx="5924555" cy="1110882"/>
              </a:xfrm>
              <a:prstGeom prst="rect">
                <a:avLst/>
              </a:prstGeom>
              <a:blipFill rotWithShape="1">
                <a:blip r:embed="rId1"/>
                <a:stretch>
                  <a:fillRect l="-1" t="-23" r="1" b="47"/>
                </a:stretch>
              </a:blipFill>
            </p:spPr>
            <p:txBody>
              <a:bodyPr/>
              <a:lstStyle/>
              <a:p>
                <a:r>
                  <a:rPr lang="pt-BR" altLang="en-US">
                    <a:noFill/>
                  </a:rPr>
                  <a:t> </a:t>
                </a:r>
              </a:p>
            </p:txBody>
          </p:sp>
        </mc:Fallback>
      </mc:AlternateContent>
      <p:grpSp>
        <p:nvGrpSpPr>
          <p:cNvPr id="31" name="Grupo 30"/>
          <p:cNvGrpSpPr/>
          <p:nvPr/>
        </p:nvGrpSpPr>
        <p:grpSpPr>
          <a:xfrm>
            <a:off x="873845" y="1689636"/>
            <a:ext cx="2792499" cy="2407268"/>
            <a:chOff x="1358552" y="2642624"/>
            <a:chExt cx="2150178" cy="1961663"/>
          </a:xfrm>
        </p:grpSpPr>
        <p:grpSp>
          <p:nvGrpSpPr>
            <p:cNvPr id="35" name="Grupo 34"/>
            <p:cNvGrpSpPr/>
            <p:nvPr/>
          </p:nvGrpSpPr>
          <p:grpSpPr>
            <a:xfrm>
              <a:off x="1440627" y="2980029"/>
              <a:ext cx="1381894" cy="255373"/>
              <a:chOff x="4112743" y="3509451"/>
              <a:chExt cx="1381894" cy="255373"/>
            </a:xfrm>
          </p:grpSpPr>
          <p:cxnSp>
            <p:nvCxnSpPr>
              <p:cNvPr id="52"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Retângulo 5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6" name="Conector Reto 46"/>
            <p:cNvCxnSpPr/>
            <p:nvPr/>
          </p:nvCxnSpPr>
          <p:spPr>
            <a:xfrm>
              <a:off x="2751986" y="4598969"/>
              <a:ext cx="16631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8" name="Grupo 37"/>
            <p:cNvGrpSpPr/>
            <p:nvPr/>
          </p:nvGrpSpPr>
          <p:grpSpPr>
            <a:xfrm rot="5400000">
              <a:off x="2439561" y="3288881"/>
              <a:ext cx="756638" cy="371718"/>
              <a:chOff x="6583958" y="4229187"/>
              <a:chExt cx="756638" cy="371718"/>
            </a:xfrm>
          </p:grpSpPr>
          <p:cxnSp>
            <p:nvCxnSpPr>
              <p:cNvPr id="48"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34"/>
              <p:cNvCxnSpPr/>
              <p:nvPr/>
            </p:nvCxnSpPr>
            <p:spPr>
              <a:xfrm>
                <a:off x="6997287" y="4233378"/>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17"/>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37"/>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9" name="Forma livre 38"/>
            <p:cNvSpPr/>
            <p:nvPr/>
          </p:nvSpPr>
          <p:spPr>
            <a:xfrm rot="5400000" flipH="1">
              <a:off x="2604278" y="3426182"/>
              <a:ext cx="766353" cy="306076"/>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41" name="Conector Reto 40"/>
            <p:cNvCxnSpPr/>
            <p:nvPr/>
          </p:nvCxnSpPr>
          <p:spPr>
            <a:xfrm>
              <a:off x="1438975" y="3109036"/>
              <a:ext cx="0" cy="146502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6"/>
            <p:cNvCxnSpPr/>
            <p:nvPr/>
          </p:nvCxnSpPr>
          <p:spPr>
            <a:xfrm>
              <a:off x="1358552" y="4574060"/>
              <a:ext cx="16631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CaixaDeTexto 43"/>
            <p:cNvSpPr txBox="1"/>
            <p:nvPr/>
          </p:nvSpPr>
          <p:spPr>
            <a:xfrm>
              <a:off x="1940831" y="2642624"/>
              <a:ext cx="351378" cy="461665"/>
            </a:xfrm>
            <a:prstGeom prst="rect">
              <a:avLst/>
            </a:prstGeom>
            <a:noFill/>
          </p:spPr>
          <p:txBody>
            <a:bodyPr wrap="none" rtlCol="0">
              <a:spAutoFit/>
            </a:bodyPr>
            <a:lstStyle/>
            <a:p>
              <a:r>
                <a:rPr lang="pt-BR" sz="2400" dirty="0"/>
                <a:t>R</a:t>
              </a:r>
              <a:endParaRPr lang="pt-BR" sz="2400" dirty="0"/>
            </a:p>
          </p:txBody>
        </p:sp>
        <p:cxnSp>
          <p:nvCxnSpPr>
            <p:cNvPr id="46" name="Conector Reto 45"/>
            <p:cNvCxnSpPr/>
            <p:nvPr/>
          </p:nvCxnSpPr>
          <p:spPr>
            <a:xfrm>
              <a:off x="2826632" y="3841548"/>
              <a:ext cx="0" cy="76273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CaixaDeTexto 46"/>
            <p:cNvSpPr txBox="1"/>
            <p:nvPr/>
          </p:nvSpPr>
          <p:spPr>
            <a:xfrm>
              <a:off x="3114070" y="3311356"/>
              <a:ext cx="394660" cy="369332"/>
            </a:xfrm>
            <a:prstGeom prst="rect">
              <a:avLst/>
            </a:prstGeom>
            <a:noFill/>
          </p:spPr>
          <p:txBody>
            <a:bodyPr wrap="none" rtlCol="0">
              <a:spAutoFit/>
            </a:bodyPr>
            <a:lstStyle/>
            <a:p>
              <a:r>
                <a:rPr lang="pt-BR" dirty="0" smtClean="0"/>
                <a:t>V</a:t>
              </a:r>
              <a:r>
                <a:rPr lang="pt-BR" baseline="-25000" dirty="0" smtClean="0"/>
                <a:t>0</a:t>
              </a:r>
              <a:endParaRPr lang="pt-BR" dirty="0"/>
            </a:p>
          </p:txBody>
        </p:sp>
      </p:grpSp>
      <p:cxnSp>
        <p:nvCxnSpPr>
          <p:cNvPr id="55" name="Conector de Seta Reta 54"/>
          <p:cNvCxnSpPr/>
          <p:nvPr/>
        </p:nvCxnSpPr>
        <p:spPr>
          <a:xfrm flipH="1">
            <a:off x="3815498" y="2798350"/>
            <a:ext cx="0" cy="363994"/>
          </a:xfrm>
          <a:prstGeom prst="straightConnector1">
            <a:avLst/>
          </a:prstGeom>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sp>
        <p:nvSpPr>
          <p:cNvPr id="58" name="CaixaDeTexto 57"/>
          <p:cNvSpPr txBox="1"/>
          <p:nvPr/>
        </p:nvSpPr>
        <p:spPr>
          <a:xfrm>
            <a:off x="4011496" y="2787282"/>
            <a:ext cx="1336675" cy="398780"/>
          </a:xfrm>
          <a:prstGeom prst="rect">
            <a:avLst/>
          </a:prstGeom>
          <a:noFill/>
        </p:spPr>
        <p:txBody>
          <a:bodyPr wrap="none" rtlCol="0">
            <a:spAutoFit/>
          </a:bodyPr>
          <a:lstStyle/>
          <a:p>
            <a:r>
              <a:rPr lang="pt-BR" sz="2000" dirty="0" smtClean="0"/>
              <a:t>CV</a:t>
            </a:r>
            <a:r>
              <a:rPr lang="pt-BR" sz="2000" baseline="-25000" dirty="0" smtClean="0"/>
              <a:t>0</a:t>
            </a:r>
            <a:r>
              <a:rPr lang="pt-BR" sz="2000" dirty="0" smtClean="0"/>
              <a:t>(0-)</a:t>
            </a:r>
            <a:r>
              <a:rPr lang="pt-BR" sz="2000" dirty="0" smtClean="0">
                <a:latin typeface="Symbol" panose="05050102010706020507" pitchFamily="18" charset="2"/>
              </a:rPr>
              <a:t>d</a:t>
            </a:r>
            <a:r>
              <a:rPr lang="pt-BR" sz="2000" dirty="0" smtClean="0">
                <a:latin typeface="Comic Sans MS" panose="030F0702030302020204" pitchFamily="66" charset="0"/>
              </a:rPr>
              <a:t>(t)</a:t>
            </a:r>
            <a:endParaRPr lang="pt-BR" sz="2000" dirty="0" smtClean="0">
              <a:latin typeface="Comic Sans MS" panose="030F0702030302020204" pitchFamily="66" charset="0"/>
            </a:endParaRPr>
          </a:p>
        </p:txBody>
      </p:sp>
      <p:sp>
        <p:nvSpPr>
          <p:cNvPr id="59" name="Espaço Reservado para Conteúdo 2"/>
          <p:cNvSpPr txBox="1"/>
          <p:nvPr/>
        </p:nvSpPr>
        <p:spPr>
          <a:xfrm>
            <a:off x="700878" y="5222031"/>
            <a:ext cx="4015339" cy="67862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Resposta completa</a:t>
            </a:r>
            <a:endParaRPr lang="pt-BR"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23" name="Retângulo 22"/>
              <p:cNvSpPr/>
              <p:nvPr/>
            </p:nvSpPr>
            <p:spPr>
              <a:xfrm>
                <a:off x="5016388" y="4979347"/>
                <a:ext cx="5508640" cy="1004955"/>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sz="2800" i="1" smtClean="0">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0</m:t>
                          </m:r>
                        </m:sub>
                      </m:sSub>
                      <m:r>
                        <a:rPr lang="pt-BR" sz="2800" i="1">
                          <a:latin typeface="Cambria Math" panose="02040503050406030204" pitchFamily="18" charset="0"/>
                        </a:rPr>
                        <m:t>=</m:t>
                      </m:r>
                      <m:f>
                        <m:fPr>
                          <m:ctrlPr>
                            <a:rPr lang="pt-BR" sz="2800" i="1">
                              <a:latin typeface="Cambria Math" panose="02040503050406030204" pitchFamily="18" charset="0"/>
                              <a:ea typeface="Cambria Math" panose="02040503050406030204" pitchFamily="18" charset="0"/>
                            </a:rPr>
                          </m:ctrlPr>
                        </m:fPr>
                        <m:num>
                          <m:r>
                            <a:rPr lang="pt-BR" sz="2800" i="1">
                              <a:latin typeface="Cambria Math" panose="02040503050406030204" pitchFamily="18" charset="0"/>
                              <a:ea typeface="Cambria Math" panose="02040503050406030204" pitchFamily="18" charset="0"/>
                            </a:rPr>
                            <m:t>∆</m:t>
                          </m:r>
                        </m:num>
                        <m:den>
                          <m:d>
                            <m:dPr>
                              <m:ctrlPr>
                                <a:rPr lang="pt-BR" sz="2800" i="1">
                                  <a:latin typeface="Cambria Math" panose="02040503050406030204" pitchFamily="18" charset="0"/>
                                  <a:ea typeface="Cambria Math" panose="02040503050406030204" pitchFamily="18" charset="0"/>
                                </a:rPr>
                              </m:ctrlPr>
                            </m:dPr>
                            <m:e>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e>
                          </m:d>
                          <m:r>
                            <a:rPr lang="pt-BR" sz="2800" i="1">
                              <a:latin typeface="Cambria Math" panose="02040503050406030204" pitchFamily="18" charset="0"/>
                            </a:rPr>
                            <m:t>𝑠</m:t>
                          </m:r>
                        </m:den>
                      </m:f>
                      <m:r>
                        <a:rPr lang="pt-BR" sz="2800" b="0" i="1" smtClean="0">
                          <a:latin typeface="Cambria Math" panose="02040503050406030204" pitchFamily="18" charset="0"/>
                        </a:rPr>
                        <m:t>+</m:t>
                      </m:r>
                      <m:f>
                        <m:fPr>
                          <m:ctrlPr>
                            <a:rPr lang="pt-BR" sz="2800" i="1">
                              <a:latin typeface="Cambria Math" panose="02040503050406030204" pitchFamily="18" charset="0"/>
                            </a:rPr>
                          </m:ctrlPr>
                        </m:fPr>
                        <m:num>
                          <m:r>
                            <m:rPr>
                              <m:sty m:val="p"/>
                            </m:rPr>
                            <a:rPr lang="pt-BR" sz="2800">
                              <a:latin typeface="Cambria Math" panose="02040503050406030204" pitchFamily="18" charset="0"/>
                            </a:rPr>
                            <m:t>C</m:t>
                          </m:r>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0</m:t>
                              </m:r>
                            </m:sub>
                          </m:sSub>
                          <m:d>
                            <m:dPr>
                              <m:ctrlPr>
                                <a:rPr lang="pt-BR" sz="2800" i="1">
                                  <a:latin typeface="Cambria Math" panose="02040503050406030204" pitchFamily="18" charset="0"/>
                                </a:rPr>
                              </m:ctrlPr>
                            </m:dPr>
                            <m:e>
                              <m:r>
                                <a:rPr lang="pt-BR" sz="2800" i="1">
                                  <a:latin typeface="Cambria Math" panose="02040503050406030204" pitchFamily="18" charset="0"/>
                                </a:rPr>
                                <m:t>0</m:t>
                              </m:r>
                              <m:r>
                                <a:rPr lang="pt-BR" sz="2800" i="1">
                                  <a:latin typeface="Cambria Math" panose="02040503050406030204" pitchFamily="18" charset="0"/>
                                </a:rPr>
                                <m:t>−</m:t>
                              </m:r>
                            </m:e>
                          </m:d>
                          <m:r>
                            <a:rPr lang="pt-BR" sz="2800" i="1">
                              <a:latin typeface="Cambria Math" panose="02040503050406030204" pitchFamily="18" charset="0"/>
                            </a:rPr>
                            <m:t>𝑅</m:t>
                          </m:r>
                        </m:num>
                        <m:den>
                          <m:r>
                            <a:rPr lang="pt-BR" sz="2800" b="0" i="1" smtClean="0">
                              <a:latin typeface="Cambria Math" panose="02040503050406030204" pitchFamily="18" charset="0"/>
                            </a:rPr>
                            <m:t>(</m:t>
                          </m:r>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r>
                            <a:rPr lang="pt-BR" sz="2800" i="1">
                              <a:latin typeface="Cambria Math" panose="02040503050406030204" pitchFamily="18" charset="0"/>
                            </a:rPr>
                            <m:t>)</m:t>
                          </m:r>
                        </m:den>
                      </m:f>
                    </m:oMath>
                  </m:oMathPara>
                </a14:m>
                <a:endParaRPr lang="pt-BR" dirty="0"/>
              </a:p>
            </p:txBody>
          </p:sp>
        </mc:Choice>
        <mc:Fallback>
          <p:sp>
            <p:nvSpPr>
              <p:cNvPr id="23" name="Retângulo 22"/>
              <p:cNvSpPr>
                <a:spLocks noRot="1" noChangeAspect="1" noMove="1" noResize="1" noEditPoints="1" noAdjustHandles="1" noChangeArrowheads="1" noChangeShapeType="1" noTextEdit="1"/>
              </p:cNvSpPr>
              <p:nvPr/>
            </p:nvSpPr>
            <p:spPr>
              <a:xfrm>
                <a:off x="5016388" y="4979347"/>
                <a:ext cx="5508640" cy="1004955"/>
              </a:xfrm>
              <a:prstGeom prst="rect">
                <a:avLst/>
              </a:prstGeom>
              <a:blipFill rotWithShape="1">
                <a:blip r:embed="rId2"/>
                <a:stretch>
                  <a:fillRect l="-9" t="-31" r="10" b="6"/>
                </a:stretch>
              </a:blipFill>
            </p:spPr>
            <p:txBody>
              <a:bodyPr/>
              <a:lstStyle/>
              <a:p>
                <a:r>
                  <a:rPr lang="pt-BR" altLang="en-US">
                    <a:noFill/>
                  </a:rPr>
                  <a:t> </a:t>
                </a:r>
              </a:p>
            </p:txBody>
          </p:sp>
        </mc:Fallback>
      </mc:AlternateContent>
      <p:sp>
        <p:nvSpPr>
          <p:cNvPr id="6" name="CaixaDeTexto 5"/>
          <p:cNvSpPr txBox="1"/>
          <p:nvPr/>
        </p:nvSpPr>
        <p:spPr>
          <a:xfrm>
            <a:off x="2028553" y="2840528"/>
            <a:ext cx="736677" cy="461665"/>
          </a:xfrm>
          <a:prstGeom prst="rect">
            <a:avLst/>
          </a:prstGeom>
          <a:noFill/>
        </p:spPr>
        <p:txBody>
          <a:bodyPr wrap="none" rtlCol="0">
            <a:spAutoFit/>
          </a:bodyPr>
          <a:p>
            <a:r>
              <a:rPr lang="pt-BR" sz="2400" dirty="0" smtClean="0"/>
              <a:t>1/</a:t>
            </a:r>
            <a:r>
              <a:rPr lang="pt-BR" sz="2400" dirty="0" err="1" smtClean="0"/>
              <a:t>sC</a:t>
            </a:r>
            <a:endParaRPr lang="pt-BR" sz="2400" dirty="0"/>
          </a:p>
        </p:txBody>
      </p:sp>
    </p:spTree>
  </p:cSld>
  <p:clrMapOvr>
    <a:masterClrMapping/>
  </p:clrMapOvr>
  <p:timing>
    <p:tnLst>
      <p:par>
        <p:cTn id="1" dur="indefinite" restart="never" nodeType="tmRoot"/>
      </p:par>
    </p:tnLst>
  </p:timing>
</p:sld>
</file>

<file path=ppt/slides/slide8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9" name="CaixaDeTexto 45"/>
          <p:cNvSpPr txBox="1"/>
          <p:nvPr/>
        </p:nvSpPr>
        <p:spPr>
          <a:xfrm>
            <a:off x="543560" y="1106805"/>
            <a:ext cx="11324590" cy="4769485"/>
          </a:xfrm>
          <a:prstGeom prst="rect">
            <a:avLst/>
          </a:prstGeom>
          <a:noFill/>
        </p:spPr>
        <p:txBody>
          <a:bodyPr wrap="square" rtlCol="0">
            <a:spAutoFit/>
          </a:bodyPr>
          <a:lstStyle/>
          <a:p>
            <a:pPr indent="0" algn="l">
              <a:spcBef>
                <a:spcPts val="600"/>
              </a:spcBef>
              <a:spcAft>
                <a:spcPts val="600"/>
              </a:spcAft>
              <a:buFont typeface="Arial" panose="020B0604020202020204" pitchFamily="34" charset="0"/>
              <a:buNone/>
            </a:pPr>
            <a:r>
              <a:rPr lang="pt-BR" altLang="en-US" sz="240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a:t>
            </a:r>
            <a:r>
              <a:rPr lang="pt-BR" altLang="en-US" sz="2400" b="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a:t>
            </a:r>
            <a:r>
              <a:rPr lang="pt-BR" altLang="en-US" sz="2400" b="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Ebers-Moll</a:t>
            </a:r>
            <a:r>
              <a:rPr lang="pt-BR" altLang="en-US" sz="240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foi introduzido em</a:t>
            </a:r>
            <a:endParaRPr lang="pt-BR" altLang="en-US" sz="240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00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J.J. Ebers and J.L. Moll, “Large-Signal Behavior of Junction Transistor,” </a:t>
            </a:r>
            <a:r>
              <a:rPr lang="pt-BR" altLang="en-US" sz="2000" i="1">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Proceedings of the IRE</a:t>
            </a:r>
            <a:r>
              <a:rPr lang="pt-BR" altLang="en-US" sz="200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000" b="1">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42</a:t>
            </a:r>
            <a:r>
              <a:rPr lang="pt-BR" altLang="en-US" sz="200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pp. 1761-1772, 1954</a:t>
            </a:r>
            <a:endParaRPr lang="pt-BR" altLang="en-US" sz="200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Este modelo é idealizado, não apresentando efeitos de segunda ordem. Ele depende de três parâmetros, I</a:t>
            </a:r>
            <a:r>
              <a:rPr lang="pt-BR" altLang="en-US" sz="24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4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r>
              <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400"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400"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4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4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endPar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Gummel-Poon</a:t>
            </a:r>
            <a:r>
              <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introduz ao modelo de Ebers-Moll capacitâncias e efeitos de segunda ordem. É aplicado em simuladores.</a:t>
            </a:r>
            <a:endPar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H.K. Gummel and H.C. Ponn, “ An integral Charge Model of Bipolar Transistor,” Bell Syst. Tech. J., 49, pp. 872, 1970.</a:t>
            </a:r>
            <a:endParaRPr lang="pt-BR" altLang="en-US" sz="2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endParaRPr lang="pt-BR" altLang="en-US" sz="2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DeTexto 45"/>
          <p:cNvSpPr txBox="1"/>
          <p:nvPr/>
        </p:nvSpPr>
        <p:spPr>
          <a:xfrm>
            <a:off x="1531620" y="320675"/>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Ebers-Moll (transistor saturado)</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9" name="CaixaDeTexto 45"/>
          <p:cNvSpPr txBox="1"/>
          <p:nvPr/>
        </p:nvSpPr>
        <p:spPr>
          <a:xfrm>
            <a:off x="543560" y="1106805"/>
            <a:ext cx="11324590" cy="1229995"/>
          </a:xfrm>
          <a:prstGeom prst="rect">
            <a:avLst/>
          </a:prstGeom>
          <a:noFill/>
        </p:spPr>
        <p:txBody>
          <a:bodyPr wrap="square" rtlCol="0">
            <a:spAutoFit/>
          </a:bodyPr>
          <a:lstStyle/>
          <a:p>
            <a:pPr indent="0" algn="l">
              <a:spcBef>
                <a:spcPts val="600"/>
              </a:spcBef>
              <a:spcAft>
                <a:spcPts val="600"/>
              </a:spcAft>
              <a:buFont typeface="Arial" panose="020B0604020202020204" pitchFamily="34" charset="0"/>
              <a:buNone/>
            </a:pPr>
            <a:r>
              <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Gummel-Poon</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H.K. Gummel and H.C. Ponn, “ An integral Charge Model of Bipolar Transistor,” Bell Syst. Tech. J., 49, pp. 872, 1970.</a:t>
            </a:r>
            <a:endParaRPr lang="pt-BR" altLang="en-US" sz="2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DeTexto 45"/>
          <p:cNvSpPr txBox="1"/>
          <p:nvPr/>
        </p:nvSpPr>
        <p:spPr>
          <a:xfrm>
            <a:off x="1531620" y="320675"/>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Ebers-Moll (transistor saturado)</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10" name="Imagem 9"/>
          <p:cNvPicPr>
            <a:picLocks noChangeAspect="1"/>
          </p:cNvPicPr>
          <p:nvPr/>
        </p:nvPicPr>
        <p:blipFill>
          <a:blip r:embed="rId1"/>
          <a:stretch>
            <a:fillRect/>
          </a:stretch>
        </p:blipFill>
        <p:spPr>
          <a:xfrm>
            <a:off x="3635375" y="2418715"/>
            <a:ext cx="4725988" cy="3667125"/>
          </a:xfrm>
          <a:prstGeom prst="rect">
            <a:avLst/>
          </a:prstGeom>
          <a:noFill/>
          <a:ln w="9525">
            <a:noFill/>
          </a:ln>
        </p:spPr>
      </p:pic>
      <p:sp>
        <p:nvSpPr>
          <p:cNvPr id="3" name="CaixaDeTexto 45"/>
          <p:cNvSpPr txBox="1"/>
          <p:nvPr/>
        </p:nvSpPr>
        <p:spPr>
          <a:xfrm>
            <a:off x="7232015" y="5352415"/>
            <a:ext cx="3233420" cy="398780"/>
          </a:xfrm>
          <a:prstGeom prst="rect">
            <a:avLst/>
          </a:prstGeom>
          <a:noFill/>
        </p:spPr>
        <p:txBody>
          <a:bodyPr wrap="square" rtlCol="0">
            <a:spAutoFit/>
          </a:bodyPr>
          <a:p>
            <a:pPr indent="0" algn="l">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grandes sinais</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 de Texto 3"/>
          <p:cNvSpPr txBox="1"/>
          <p:nvPr/>
        </p:nvSpPr>
        <p:spPr>
          <a:xfrm>
            <a:off x="469265" y="6148705"/>
            <a:ext cx="8743950" cy="368300"/>
          </a:xfrm>
          <a:prstGeom prst="rect">
            <a:avLst/>
          </a:prstGeom>
          <a:noFill/>
        </p:spPr>
        <p:txBody>
          <a:bodyPr wrap="none" rtlCol="0" anchor="t">
            <a:spAutoFit/>
          </a:bodyPr>
          <a:p>
            <a:r>
              <a:rPr lang="pt-BR" altLang="pt-BR" dirty="0">
                <a:latin typeface="CIDFont+F1"/>
                <a:sym typeface="+mn-ea"/>
              </a:rPr>
              <a:t>Detalhes ver na apostila “BJT – Introdução” </a:t>
            </a:r>
            <a:r>
              <a:rPr lang="pt-BR" altLang="pt-BR" dirty="0">
                <a:sym typeface="+mn-ea"/>
              </a:rPr>
              <a:t>(Paul R. Veronese, 2015 (SEL-EESC))</a:t>
            </a:r>
            <a:endParaRPr lang="pt-BR" alt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926830" y="6324600"/>
            <a:ext cx="2743200" cy="365125"/>
          </a:xfrm>
        </p:spPr>
        <p:txBody>
          <a:bodyPr/>
          <a:lstStyle/>
          <a:p>
            <a:fld id="{74F297BB-B745-4CAB-BE1D-CE4C89382949}" type="slidenum">
              <a:rPr lang="pt-BR" smtClean="0"/>
            </a:fld>
            <a:endParaRPr lang="pt-BR"/>
          </a:p>
        </p:txBody>
      </p:sp>
      <p:sp>
        <p:nvSpPr>
          <p:cNvPr id="6" name="CaixaDeTexto 45"/>
          <p:cNvSpPr txBox="1"/>
          <p:nvPr/>
        </p:nvSpPr>
        <p:spPr>
          <a:xfrm>
            <a:off x="1531620" y="320675"/>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Aplicações: 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(buffer)</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 name="Caixa de Texto 23"/>
          <p:cNvSpPr txBox="1"/>
          <p:nvPr/>
        </p:nvSpPr>
        <p:spPr>
          <a:xfrm>
            <a:off x="10820400" y="5426710"/>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10638224" y="639680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8533865" y="3813256"/>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10165348" y="5624189"/>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 name="Conector Reto 49"/>
          <p:cNvCxnSpPr/>
          <p:nvPr/>
        </p:nvCxnSpPr>
        <p:spPr>
          <a:xfrm flipV="1">
            <a:off x="9776460" y="5090160"/>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9546690" y="392568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27" name="CaixaDeTexto 47"/>
          <p:cNvSpPr txBox="1"/>
          <p:nvPr/>
        </p:nvSpPr>
        <p:spPr>
          <a:xfrm>
            <a:off x="10443759" y="4578628"/>
            <a:ext cx="6889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29" name="CaixaDeTexto 45"/>
          <p:cNvSpPr txBox="1"/>
          <p:nvPr/>
        </p:nvSpPr>
        <p:spPr>
          <a:xfrm>
            <a:off x="389255" y="1029970"/>
            <a:ext cx="11612880" cy="95313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Quero ligar um circuita a uma carga R</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baixa. Devo usar um coletor comum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4" name="Grupo 13"/>
          <p:cNvGrpSpPr/>
          <p:nvPr/>
        </p:nvGrpSpPr>
        <p:grpSpPr>
          <a:xfrm>
            <a:off x="1053465" y="2295525"/>
            <a:ext cx="3103245" cy="2536825"/>
            <a:chOff x="8154" y="5063"/>
            <a:chExt cx="4887" cy="3995"/>
          </a:xfrm>
        </p:grpSpPr>
        <p:grpSp>
          <p:nvGrpSpPr>
            <p:cNvPr id="13" name="Grupo 12"/>
            <p:cNvGrpSpPr/>
            <p:nvPr/>
          </p:nvGrpSpPr>
          <p:grpSpPr>
            <a:xfrm>
              <a:off x="8154" y="5063"/>
              <a:ext cx="4651" cy="3856"/>
              <a:chOff x="8154" y="5491"/>
              <a:chExt cx="4321" cy="3416"/>
            </a:xfrm>
          </p:grpSpPr>
          <p:sp>
            <p:nvSpPr>
              <p:cNvPr id="28" name="Triângulo isósceles 27"/>
              <p:cNvSpPr/>
              <p:nvPr/>
            </p:nvSpPr>
            <p:spPr>
              <a:xfrm rot="5400000">
                <a:off x="9608" y="6282"/>
                <a:ext cx="2166" cy="1972"/>
              </a:xfrm>
              <a:prstGeom prst="triangl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3" name="Conector Reto 6"/>
              <p:cNvCxnSpPr>
                <a:stCxn id="28" idx="0"/>
              </p:cNvCxnSpPr>
              <p:nvPr/>
            </p:nvCxnSpPr>
            <p:spPr>
              <a:xfrm flipV="1">
                <a:off x="11677" y="7268"/>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7"/>
              <p:cNvCxnSpPr/>
              <p:nvPr/>
            </p:nvCxnSpPr>
            <p:spPr>
              <a:xfrm flipV="1">
                <a:off x="8907" y="6586"/>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8"/>
              <p:cNvCxnSpPr/>
              <p:nvPr/>
            </p:nvCxnSpPr>
            <p:spPr>
              <a:xfrm flipV="1">
                <a:off x="8907" y="7971"/>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CaixaDeTexto 31"/>
              <p:cNvSpPr txBox="1"/>
              <p:nvPr/>
            </p:nvSpPr>
            <p:spPr>
              <a:xfrm>
                <a:off x="9650" y="6401"/>
                <a:ext cx="454" cy="514"/>
              </a:xfrm>
              <a:prstGeom prst="rect">
                <a:avLst/>
              </a:prstGeom>
              <a:noFill/>
            </p:spPr>
            <p:txBody>
              <a:bodyPr wrap="square" rtlCol="0">
                <a:spAutoFit/>
              </a:bodyPr>
              <a:p>
                <a:r>
                  <a:rPr lang="pt-BR" dirty="0" smtClean="0"/>
                  <a:t>+</a:t>
                </a:r>
                <a:endParaRPr lang="pt-BR" dirty="0"/>
              </a:p>
            </p:txBody>
          </p:sp>
          <p:sp>
            <p:nvSpPr>
              <p:cNvPr id="33" name="CaixaDeTexto 32"/>
              <p:cNvSpPr txBox="1"/>
              <p:nvPr/>
            </p:nvSpPr>
            <p:spPr>
              <a:xfrm>
                <a:off x="9650" y="7536"/>
                <a:ext cx="454" cy="514"/>
              </a:xfrm>
              <a:prstGeom prst="rect">
                <a:avLst/>
              </a:prstGeom>
              <a:noFill/>
            </p:spPr>
            <p:txBody>
              <a:bodyPr wrap="square" rtlCol="0">
                <a:spAutoFit/>
              </a:bodyPr>
              <a:p>
                <a:r>
                  <a:rPr lang="pt-BR" dirty="0"/>
                  <a:t>-</a:t>
                </a:r>
                <a:endParaRPr lang="pt-BR" dirty="0"/>
              </a:p>
            </p:txBody>
          </p:sp>
          <p:sp>
            <p:nvSpPr>
              <p:cNvPr id="34" name="CaixaDeTexto 33"/>
              <p:cNvSpPr txBox="1"/>
              <p:nvPr/>
            </p:nvSpPr>
            <p:spPr>
              <a:xfrm>
                <a:off x="11705" y="6726"/>
                <a:ext cx="717" cy="556"/>
              </a:xfrm>
              <a:prstGeom prst="rect">
                <a:avLst/>
              </a:prstGeom>
              <a:noFill/>
            </p:spPr>
            <p:txBody>
              <a:bodyPr wrap="square" rtlCol="0">
                <a:spAutoFit/>
              </a:bodyPr>
              <a:p>
                <a:r>
                  <a:rPr lang="pt-BR" sz="2000" dirty="0" smtClean="0">
                    <a:latin typeface="Comic Sans MS" panose="030F0702030302020204" pitchFamily="66" charset="0"/>
                  </a:rPr>
                  <a:t>V</a:t>
                </a:r>
                <a:r>
                  <a:rPr lang="pt-BR" sz="2000" baseline="-25000" dirty="0" smtClean="0">
                    <a:latin typeface="Comic Sans MS" panose="030F0702030302020204" pitchFamily="66" charset="0"/>
                  </a:rPr>
                  <a:t>0</a:t>
                </a:r>
                <a:endParaRPr lang="pt-BR" sz="2000" dirty="0">
                  <a:latin typeface="Comic Sans MS" panose="030F0702030302020204" pitchFamily="66" charset="0"/>
                </a:endParaRPr>
              </a:p>
            </p:txBody>
          </p:sp>
          <p:sp>
            <p:nvSpPr>
              <p:cNvPr id="35" name="Forma livre 34"/>
              <p:cNvSpPr/>
              <p:nvPr/>
            </p:nvSpPr>
            <p:spPr>
              <a:xfrm>
                <a:off x="8154" y="6650"/>
                <a:ext cx="559" cy="1323"/>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36" name="CaixaDeTexto 35"/>
              <p:cNvSpPr txBox="1"/>
              <p:nvPr/>
            </p:nvSpPr>
            <p:spPr>
              <a:xfrm>
                <a:off x="8241" y="6985"/>
                <a:ext cx="796" cy="642"/>
              </a:xfrm>
              <a:prstGeom prst="rect">
                <a:avLst/>
              </a:prstGeom>
              <a:noFill/>
            </p:spPr>
            <p:txBody>
              <a:bodyPr wrap="square" rtlCol="0">
                <a:spAutoFit/>
              </a:bodyPr>
              <a:p>
                <a:r>
                  <a:rPr lang="pt-BR" sz="2400" dirty="0" err="1" smtClean="0">
                    <a:latin typeface="Comic Sans MS" panose="030F0702030302020204" pitchFamily="66" charset="0"/>
                  </a:rPr>
                  <a:t>V</a:t>
                </a:r>
                <a:r>
                  <a:rPr lang="pt-BR" sz="2400" baseline="-25000" dirty="0" err="1">
                    <a:latin typeface="Comic Sans MS" panose="030F0702030302020204" pitchFamily="66" charset="0"/>
                  </a:rPr>
                  <a:t>d</a:t>
                </a:r>
                <a:endParaRPr lang="pt-BR" sz="2400" dirty="0">
                  <a:latin typeface="Comic Sans MS" panose="030F0702030302020204" pitchFamily="66" charset="0"/>
                </a:endParaRPr>
              </a:p>
            </p:txBody>
          </p:sp>
          <p:cxnSp>
            <p:nvCxnSpPr>
              <p:cNvPr id="41" name="Conector de Seta Reta 18"/>
              <p:cNvCxnSpPr>
                <a:stCxn id="28" idx="1"/>
              </p:cNvCxnSpPr>
              <p:nvPr/>
            </p:nvCxnSpPr>
            <p:spPr>
              <a:xfrm flipH="1" flipV="1">
                <a:off x="10691" y="6014"/>
                <a:ext cx="0" cy="71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2" name="Conector de Seta Reta 19"/>
              <p:cNvCxnSpPr>
                <a:stCxn id="28" idx="5"/>
              </p:cNvCxnSpPr>
              <p:nvPr/>
            </p:nvCxnSpPr>
            <p:spPr>
              <a:xfrm flipH="1">
                <a:off x="10691" y="7809"/>
                <a:ext cx="0" cy="54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 name="CaixaDeTexto 42"/>
              <p:cNvSpPr txBox="1"/>
              <p:nvPr/>
            </p:nvSpPr>
            <p:spPr>
              <a:xfrm>
                <a:off x="9932" y="5491"/>
                <a:ext cx="1783" cy="556"/>
              </a:xfrm>
              <a:prstGeom prst="rect">
                <a:avLst/>
              </a:prstGeom>
              <a:noFill/>
            </p:spPr>
            <p:txBody>
              <a:bodyPr wrap="square" rtlCol="0">
                <a:spAutoFit/>
              </a:bodyPr>
              <a:p>
                <a:r>
                  <a:rPr lang="pt-BR" sz="2000" dirty="0" smtClean="0">
                    <a:latin typeface="Comic Sans MS" panose="030F0702030302020204" pitchFamily="66" charset="0"/>
                  </a:rPr>
                  <a:t>+V</a:t>
                </a:r>
                <a:r>
                  <a:rPr lang="pt-BR" sz="2000" dirty="0">
                    <a:latin typeface="Comic Sans MS" panose="030F0702030302020204" pitchFamily="66" charset="0"/>
                  </a:rPr>
                  <a:t> </a:t>
                </a:r>
                <a:r>
                  <a:rPr lang="pt-BR" sz="2000" dirty="0" smtClean="0">
                    <a:latin typeface="Comic Sans MS" panose="030F0702030302020204" pitchFamily="66" charset="0"/>
                  </a:rPr>
                  <a:t>= V</a:t>
                </a:r>
                <a:r>
                  <a:rPr lang="pt-BR" sz="2000" baseline="-25000" dirty="0" smtClean="0">
                    <a:latin typeface="Comic Sans MS" panose="030F0702030302020204" pitchFamily="66" charset="0"/>
                  </a:rPr>
                  <a:t>CC</a:t>
                </a:r>
                <a:endParaRPr lang="pt-BR" sz="2000" dirty="0">
                  <a:latin typeface="Comic Sans MS" panose="030F0702030302020204" pitchFamily="66" charset="0"/>
                </a:endParaRPr>
              </a:p>
            </p:txBody>
          </p:sp>
          <p:sp>
            <p:nvSpPr>
              <p:cNvPr id="44" name="CaixaDeTexto 43"/>
              <p:cNvSpPr txBox="1"/>
              <p:nvPr/>
            </p:nvSpPr>
            <p:spPr>
              <a:xfrm>
                <a:off x="9941" y="8351"/>
                <a:ext cx="1773" cy="556"/>
              </a:xfrm>
              <a:prstGeom prst="rect">
                <a:avLst/>
              </a:prstGeom>
              <a:noFill/>
            </p:spPr>
            <p:txBody>
              <a:bodyPr wrap="square" rtlCol="0">
                <a:spAutoFit/>
              </a:bodyPr>
              <a:p>
                <a:r>
                  <a:rPr lang="pt-BR" sz="2000" dirty="0">
                    <a:latin typeface="Comic Sans MS" panose="030F0702030302020204" pitchFamily="66" charset="0"/>
                  </a:rPr>
                  <a:t>-</a:t>
                </a:r>
                <a:r>
                  <a:rPr lang="pt-BR" sz="2000" dirty="0" smtClean="0">
                    <a:latin typeface="Comic Sans MS" panose="030F0702030302020204" pitchFamily="66" charset="0"/>
                  </a:rPr>
                  <a:t>V = V</a:t>
                </a:r>
                <a:r>
                  <a:rPr lang="pt-BR" sz="2000" baseline="-25000" dirty="0" smtClean="0">
                    <a:latin typeface="Comic Sans MS" panose="030F0702030302020204" pitchFamily="66" charset="0"/>
                  </a:rPr>
                  <a:t>EE</a:t>
                </a:r>
                <a:endParaRPr lang="pt-BR" sz="2000" dirty="0">
                  <a:latin typeface="Comic Sans MS" panose="030F0702030302020204" pitchFamily="66" charset="0"/>
                </a:endParaRPr>
              </a:p>
            </p:txBody>
          </p:sp>
        </p:grpSp>
        <p:cxnSp>
          <p:nvCxnSpPr>
            <p:cNvPr id="5" name="Conector Reto 37"/>
            <p:cNvCxnSpPr/>
            <p:nvPr/>
          </p:nvCxnSpPr>
          <p:spPr>
            <a:xfrm>
              <a:off x="12485" y="905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 name="Grupo 8"/>
            <p:cNvGrpSpPr/>
            <p:nvPr/>
          </p:nvGrpSpPr>
          <p:grpSpPr>
            <a:xfrm rot="5400000" flipH="1">
              <a:off x="11768" y="7878"/>
              <a:ext cx="1989" cy="370"/>
              <a:chOff x="4152748" y="3524056"/>
              <a:chExt cx="1274569" cy="255373"/>
            </a:xfrm>
          </p:grpSpPr>
          <p:cxnSp>
            <p:nvCxnSpPr>
              <p:cNvPr id="1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 name="Retângulo 1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grpSp>
      <p:grpSp>
        <p:nvGrpSpPr>
          <p:cNvPr id="48" name="Grupo 47"/>
          <p:cNvGrpSpPr/>
          <p:nvPr/>
        </p:nvGrpSpPr>
        <p:grpSpPr>
          <a:xfrm rot="0">
            <a:off x="6602095" y="2935605"/>
            <a:ext cx="2953385" cy="2448560"/>
            <a:chOff x="8154" y="5491"/>
            <a:chExt cx="4321" cy="3416"/>
          </a:xfrm>
        </p:grpSpPr>
        <p:sp>
          <p:nvSpPr>
            <p:cNvPr id="49" name="Triângulo isósceles 48"/>
            <p:cNvSpPr/>
            <p:nvPr/>
          </p:nvSpPr>
          <p:spPr>
            <a:xfrm rot="5400000">
              <a:off x="9608" y="6282"/>
              <a:ext cx="2166" cy="1972"/>
            </a:xfrm>
            <a:prstGeom prst="triangl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50" name="Conector Reto 6"/>
            <p:cNvCxnSpPr>
              <a:stCxn id="49" idx="0"/>
            </p:cNvCxnSpPr>
            <p:nvPr/>
          </p:nvCxnSpPr>
          <p:spPr>
            <a:xfrm flipV="1">
              <a:off x="11677" y="7268"/>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7"/>
            <p:cNvCxnSpPr/>
            <p:nvPr/>
          </p:nvCxnSpPr>
          <p:spPr>
            <a:xfrm flipV="1">
              <a:off x="8907" y="6586"/>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8"/>
            <p:cNvCxnSpPr/>
            <p:nvPr/>
          </p:nvCxnSpPr>
          <p:spPr>
            <a:xfrm flipV="1">
              <a:off x="8907" y="7971"/>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CaixaDeTexto 31"/>
            <p:cNvSpPr txBox="1"/>
            <p:nvPr/>
          </p:nvSpPr>
          <p:spPr>
            <a:xfrm>
              <a:off x="9650" y="6401"/>
              <a:ext cx="454" cy="514"/>
            </a:xfrm>
            <a:prstGeom prst="rect">
              <a:avLst/>
            </a:prstGeom>
            <a:noFill/>
          </p:spPr>
          <p:txBody>
            <a:bodyPr wrap="square" rtlCol="0">
              <a:spAutoFit/>
            </a:bodyPr>
            <a:p>
              <a:r>
                <a:rPr lang="pt-BR" dirty="0" smtClean="0"/>
                <a:t>+</a:t>
              </a:r>
              <a:endParaRPr lang="pt-BR" dirty="0"/>
            </a:p>
          </p:txBody>
        </p:sp>
        <p:sp>
          <p:nvSpPr>
            <p:cNvPr id="54" name="CaixaDeTexto 32"/>
            <p:cNvSpPr txBox="1"/>
            <p:nvPr/>
          </p:nvSpPr>
          <p:spPr>
            <a:xfrm>
              <a:off x="9650" y="7536"/>
              <a:ext cx="454" cy="514"/>
            </a:xfrm>
            <a:prstGeom prst="rect">
              <a:avLst/>
            </a:prstGeom>
            <a:noFill/>
          </p:spPr>
          <p:txBody>
            <a:bodyPr wrap="square" rtlCol="0">
              <a:spAutoFit/>
            </a:bodyPr>
            <a:p>
              <a:r>
                <a:rPr lang="pt-BR" dirty="0"/>
                <a:t>-</a:t>
              </a:r>
              <a:endParaRPr lang="pt-BR" dirty="0"/>
            </a:p>
          </p:txBody>
        </p:sp>
        <p:sp>
          <p:nvSpPr>
            <p:cNvPr id="55" name="CaixaDeTexto 33"/>
            <p:cNvSpPr txBox="1"/>
            <p:nvPr/>
          </p:nvSpPr>
          <p:spPr>
            <a:xfrm>
              <a:off x="11705" y="6726"/>
              <a:ext cx="717" cy="556"/>
            </a:xfrm>
            <a:prstGeom prst="rect">
              <a:avLst/>
            </a:prstGeom>
            <a:noFill/>
          </p:spPr>
          <p:txBody>
            <a:bodyPr wrap="square" rtlCol="0">
              <a:spAutoFit/>
            </a:bodyPr>
            <a:p>
              <a:r>
                <a:rPr lang="pt-BR" sz="2000" dirty="0" smtClean="0">
                  <a:latin typeface="Comic Sans MS" panose="030F0702030302020204" pitchFamily="66" charset="0"/>
                </a:rPr>
                <a:t>V</a:t>
              </a:r>
              <a:r>
                <a:rPr lang="pt-BR" sz="2000" baseline="-25000" dirty="0" smtClean="0">
                  <a:latin typeface="Comic Sans MS" panose="030F0702030302020204" pitchFamily="66" charset="0"/>
                </a:rPr>
                <a:t>0</a:t>
              </a:r>
              <a:endParaRPr lang="pt-BR" sz="2000" dirty="0">
                <a:latin typeface="Comic Sans MS" panose="030F0702030302020204" pitchFamily="66" charset="0"/>
              </a:endParaRPr>
            </a:p>
          </p:txBody>
        </p:sp>
        <p:sp>
          <p:nvSpPr>
            <p:cNvPr id="56" name="Forma livre 55"/>
            <p:cNvSpPr/>
            <p:nvPr/>
          </p:nvSpPr>
          <p:spPr>
            <a:xfrm>
              <a:off x="8154" y="6650"/>
              <a:ext cx="559" cy="1323"/>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57" name="CaixaDeTexto 35"/>
            <p:cNvSpPr txBox="1"/>
            <p:nvPr/>
          </p:nvSpPr>
          <p:spPr>
            <a:xfrm>
              <a:off x="8241" y="6985"/>
              <a:ext cx="796" cy="642"/>
            </a:xfrm>
            <a:prstGeom prst="rect">
              <a:avLst/>
            </a:prstGeom>
            <a:noFill/>
          </p:spPr>
          <p:txBody>
            <a:bodyPr wrap="square" rtlCol="0">
              <a:spAutoFit/>
            </a:bodyPr>
            <a:p>
              <a:r>
                <a:rPr lang="pt-BR" sz="2400" dirty="0" err="1" smtClean="0">
                  <a:latin typeface="Comic Sans MS" panose="030F0702030302020204" pitchFamily="66" charset="0"/>
                </a:rPr>
                <a:t>V</a:t>
              </a:r>
              <a:r>
                <a:rPr lang="pt-BR" sz="2400" baseline="-25000" dirty="0" err="1">
                  <a:latin typeface="Comic Sans MS" panose="030F0702030302020204" pitchFamily="66" charset="0"/>
                </a:rPr>
                <a:t>d</a:t>
              </a:r>
              <a:endParaRPr lang="pt-BR" sz="2400" dirty="0">
                <a:latin typeface="Comic Sans MS" panose="030F0702030302020204" pitchFamily="66" charset="0"/>
              </a:endParaRPr>
            </a:p>
          </p:txBody>
        </p:sp>
        <p:cxnSp>
          <p:nvCxnSpPr>
            <p:cNvPr id="63" name="Conector de Seta Reta 18"/>
            <p:cNvCxnSpPr>
              <a:stCxn id="49" idx="1"/>
            </p:cNvCxnSpPr>
            <p:nvPr/>
          </p:nvCxnSpPr>
          <p:spPr>
            <a:xfrm flipH="1" flipV="1">
              <a:off x="10691" y="6014"/>
              <a:ext cx="0" cy="71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6" name="Conector de Seta Reta 19"/>
            <p:cNvCxnSpPr>
              <a:stCxn id="49" idx="5"/>
            </p:cNvCxnSpPr>
            <p:nvPr/>
          </p:nvCxnSpPr>
          <p:spPr>
            <a:xfrm flipH="1">
              <a:off x="10691" y="7809"/>
              <a:ext cx="0" cy="54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8" name="CaixaDeTexto 42"/>
            <p:cNvSpPr txBox="1"/>
            <p:nvPr/>
          </p:nvSpPr>
          <p:spPr>
            <a:xfrm>
              <a:off x="9932" y="5491"/>
              <a:ext cx="1783" cy="556"/>
            </a:xfrm>
            <a:prstGeom prst="rect">
              <a:avLst/>
            </a:prstGeom>
            <a:noFill/>
          </p:spPr>
          <p:txBody>
            <a:bodyPr wrap="square" rtlCol="0">
              <a:spAutoFit/>
            </a:bodyPr>
            <a:p>
              <a:r>
                <a:rPr lang="pt-BR" sz="2000" dirty="0" smtClean="0">
                  <a:latin typeface="Comic Sans MS" panose="030F0702030302020204" pitchFamily="66" charset="0"/>
                </a:rPr>
                <a:t>+V</a:t>
              </a:r>
              <a:r>
                <a:rPr lang="pt-BR" sz="2000" dirty="0">
                  <a:latin typeface="Comic Sans MS" panose="030F0702030302020204" pitchFamily="66" charset="0"/>
                </a:rPr>
                <a:t> </a:t>
              </a:r>
              <a:r>
                <a:rPr lang="pt-BR" sz="2000" dirty="0" smtClean="0">
                  <a:latin typeface="Comic Sans MS" panose="030F0702030302020204" pitchFamily="66" charset="0"/>
                </a:rPr>
                <a:t>= V</a:t>
              </a:r>
              <a:r>
                <a:rPr lang="pt-BR" sz="2000" baseline="-25000" dirty="0" smtClean="0">
                  <a:latin typeface="Comic Sans MS" panose="030F0702030302020204" pitchFamily="66" charset="0"/>
                </a:rPr>
                <a:t>CC</a:t>
              </a:r>
              <a:endParaRPr lang="pt-BR" sz="2000" dirty="0">
                <a:latin typeface="Comic Sans MS" panose="030F0702030302020204" pitchFamily="66" charset="0"/>
              </a:endParaRPr>
            </a:p>
          </p:txBody>
        </p:sp>
        <p:sp>
          <p:nvSpPr>
            <p:cNvPr id="79" name="CaixaDeTexto 43"/>
            <p:cNvSpPr txBox="1"/>
            <p:nvPr/>
          </p:nvSpPr>
          <p:spPr>
            <a:xfrm>
              <a:off x="9941" y="8351"/>
              <a:ext cx="1773" cy="556"/>
            </a:xfrm>
            <a:prstGeom prst="rect">
              <a:avLst/>
            </a:prstGeom>
            <a:noFill/>
          </p:spPr>
          <p:txBody>
            <a:bodyPr wrap="square" rtlCol="0">
              <a:spAutoFit/>
            </a:bodyPr>
            <a:p>
              <a:r>
                <a:rPr lang="pt-BR" sz="2000" dirty="0">
                  <a:latin typeface="Comic Sans MS" panose="030F0702030302020204" pitchFamily="66" charset="0"/>
                </a:rPr>
                <a:t>-</a:t>
              </a:r>
              <a:r>
                <a:rPr lang="pt-BR" sz="2000" dirty="0" smtClean="0">
                  <a:latin typeface="Comic Sans MS" panose="030F0702030302020204" pitchFamily="66" charset="0"/>
                </a:rPr>
                <a:t>V = V</a:t>
              </a:r>
              <a:r>
                <a:rPr lang="pt-BR" sz="2000" baseline="-25000" dirty="0" smtClean="0">
                  <a:latin typeface="Comic Sans MS" panose="030F0702030302020204" pitchFamily="66" charset="0"/>
                </a:rPr>
                <a:t>EE</a:t>
              </a:r>
              <a:endParaRPr lang="pt-BR" sz="2000" dirty="0">
                <a:latin typeface="Comic Sans MS" panose="030F0702030302020204" pitchFamily="66" charset="0"/>
              </a:endParaRPr>
            </a:p>
          </p:txBody>
        </p:sp>
      </p:grpSp>
      <p:sp>
        <p:nvSpPr>
          <p:cNvPr id="89" name="CaixaDeTexto 45"/>
          <p:cNvSpPr txBox="1"/>
          <p:nvPr/>
        </p:nvSpPr>
        <p:spPr>
          <a:xfrm>
            <a:off x="6105525" y="1982470"/>
            <a:ext cx="4642485" cy="953135"/>
          </a:xfrm>
          <a:prstGeom prst="rect">
            <a:avLst/>
          </a:prstGeom>
          <a:noFill/>
        </p:spPr>
        <p:txBody>
          <a:bodyPr wrap="square" rtlCol="0">
            <a:spAutoFit/>
          </a:bodyPr>
          <a:p>
            <a:pPr indent="0" algn="ctr">
              <a:spcBef>
                <a:spcPts val="600"/>
              </a:spcBef>
              <a:spcAft>
                <a:spcPts val="600"/>
              </a:spcAft>
              <a:buFont typeface="+mj-lt"/>
              <a:buNone/>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Solução 1: nessa solução V</a:t>
            </a:r>
            <a:r>
              <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 V</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90" name="Caixa de Texto 23"/>
          <p:cNvSpPr txBox="1"/>
          <p:nvPr/>
        </p:nvSpPr>
        <p:spPr>
          <a:xfrm>
            <a:off x="4097655" y="3910965"/>
            <a:ext cx="68961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8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926830" y="6324600"/>
            <a:ext cx="2743200" cy="365125"/>
          </a:xfrm>
        </p:spPr>
        <p:txBody>
          <a:bodyPr/>
          <a:lstStyle/>
          <a:p>
            <a:fld id="{74F297BB-B745-4CAB-BE1D-CE4C89382949}" type="slidenum">
              <a:rPr lang="pt-BR" smtClean="0"/>
            </a:fld>
            <a:endParaRPr lang="pt-BR"/>
          </a:p>
        </p:txBody>
      </p:sp>
      <p:sp>
        <p:nvSpPr>
          <p:cNvPr id="6" name="CaixaDeTexto 45"/>
          <p:cNvSpPr txBox="1"/>
          <p:nvPr/>
        </p:nvSpPr>
        <p:spPr>
          <a:xfrm>
            <a:off x="1531620" y="320675"/>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Aplicações: 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(buffer)</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7" name="CaixaDeTexto 47"/>
          <p:cNvSpPr txBox="1"/>
          <p:nvPr/>
        </p:nvSpPr>
        <p:spPr>
          <a:xfrm>
            <a:off x="10281834" y="3849648"/>
            <a:ext cx="6889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29" name="CaixaDeTexto 45"/>
          <p:cNvSpPr txBox="1"/>
          <p:nvPr/>
        </p:nvSpPr>
        <p:spPr>
          <a:xfrm>
            <a:off x="389255" y="1029970"/>
            <a:ext cx="11612880" cy="95313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Quero ligar um circuita a uma carga R</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baixa. Devo usar um coletor comum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4" name="Grupo 13"/>
          <p:cNvGrpSpPr/>
          <p:nvPr/>
        </p:nvGrpSpPr>
        <p:grpSpPr>
          <a:xfrm>
            <a:off x="1053465" y="2295525"/>
            <a:ext cx="3103245" cy="2536825"/>
            <a:chOff x="8154" y="5063"/>
            <a:chExt cx="4887" cy="3995"/>
          </a:xfrm>
        </p:grpSpPr>
        <p:grpSp>
          <p:nvGrpSpPr>
            <p:cNvPr id="13" name="Grupo 12"/>
            <p:cNvGrpSpPr/>
            <p:nvPr/>
          </p:nvGrpSpPr>
          <p:grpSpPr>
            <a:xfrm>
              <a:off x="8154" y="5063"/>
              <a:ext cx="4651" cy="3856"/>
              <a:chOff x="8154" y="5491"/>
              <a:chExt cx="4321" cy="3416"/>
            </a:xfrm>
          </p:grpSpPr>
          <p:sp>
            <p:nvSpPr>
              <p:cNvPr id="28" name="Triângulo isósceles 27"/>
              <p:cNvSpPr/>
              <p:nvPr/>
            </p:nvSpPr>
            <p:spPr>
              <a:xfrm rot="5400000">
                <a:off x="9608" y="6282"/>
                <a:ext cx="2166" cy="1972"/>
              </a:xfrm>
              <a:prstGeom prst="triangl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3" name="Conector Reto 6"/>
              <p:cNvCxnSpPr>
                <a:stCxn id="28" idx="0"/>
              </p:cNvCxnSpPr>
              <p:nvPr/>
            </p:nvCxnSpPr>
            <p:spPr>
              <a:xfrm flipV="1">
                <a:off x="11677" y="7268"/>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7"/>
              <p:cNvCxnSpPr/>
              <p:nvPr/>
            </p:nvCxnSpPr>
            <p:spPr>
              <a:xfrm flipV="1">
                <a:off x="8907" y="6586"/>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8"/>
              <p:cNvCxnSpPr/>
              <p:nvPr/>
            </p:nvCxnSpPr>
            <p:spPr>
              <a:xfrm flipV="1">
                <a:off x="8907" y="7971"/>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CaixaDeTexto 31"/>
              <p:cNvSpPr txBox="1"/>
              <p:nvPr/>
            </p:nvSpPr>
            <p:spPr>
              <a:xfrm>
                <a:off x="9650" y="6401"/>
                <a:ext cx="454" cy="514"/>
              </a:xfrm>
              <a:prstGeom prst="rect">
                <a:avLst/>
              </a:prstGeom>
              <a:noFill/>
            </p:spPr>
            <p:txBody>
              <a:bodyPr wrap="square" rtlCol="0">
                <a:spAutoFit/>
              </a:bodyPr>
              <a:p>
                <a:r>
                  <a:rPr lang="pt-BR" dirty="0" smtClean="0"/>
                  <a:t>+</a:t>
                </a:r>
                <a:endParaRPr lang="pt-BR" dirty="0"/>
              </a:p>
            </p:txBody>
          </p:sp>
          <p:sp>
            <p:nvSpPr>
              <p:cNvPr id="33" name="CaixaDeTexto 32"/>
              <p:cNvSpPr txBox="1"/>
              <p:nvPr/>
            </p:nvSpPr>
            <p:spPr>
              <a:xfrm>
                <a:off x="9650" y="7536"/>
                <a:ext cx="454" cy="514"/>
              </a:xfrm>
              <a:prstGeom prst="rect">
                <a:avLst/>
              </a:prstGeom>
              <a:noFill/>
            </p:spPr>
            <p:txBody>
              <a:bodyPr wrap="square" rtlCol="0">
                <a:spAutoFit/>
              </a:bodyPr>
              <a:p>
                <a:r>
                  <a:rPr lang="pt-BR" dirty="0"/>
                  <a:t>-</a:t>
                </a:r>
                <a:endParaRPr lang="pt-BR" dirty="0"/>
              </a:p>
            </p:txBody>
          </p:sp>
          <p:sp>
            <p:nvSpPr>
              <p:cNvPr id="34" name="CaixaDeTexto 33"/>
              <p:cNvSpPr txBox="1"/>
              <p:nvPr/>
            </p:nvSpPr>
            <p:spPr>
              <a:xfrm>
                <a:off x="11705" y="6726"/>
                <a:ext cx="717" cy="556"/>
              </a:xfrm>
              <a:prstGeom prst="rect">
                <a:avLst/>
              </a:prstGeom>
              <a:noFill/>
            </p:spPr>
            <p:txBody>
              <a:bodyPr wrap="square" rtlCol="0">
                <a:spAutoFit/>
              </a:bodyPr>
              <a:p>
                <a:r>
                  <a:rPr lang="pt-BR" sz="2000" dirty="0" smtClean="0">
                    <a:latin typeface="Comic Sans MS" panose="030F0702030302020204" pitchFamily="66" charset="0"/>
                  </a:rPr>
                  <a:t>V</a:t>
                </a:r>
                <a:r>
                  <a:rPr lang="pt-BR" sz="2000" baseline="-25000" dirty="0" smtClean="0">
                    <a:latin typeface="Comic Sans MS" panose="030F0702030302020204" pitchFamily="66" charset="0"/>
                  </a:rPr>
                  <a:t>0</a:t>
                </a:r>
                <a:endParaRPr lang="pt-BR" sz="2000" dirty="0">
                  <a:latin typeface="Comic Sans MS" panose="030F0702030302020204" pitchFamily="66" charset="0"/>
                </a:endParaRPr>
              </a:p>
            </p:txBody>
          </p:sp>
          <p:sp>
            <p:nvSpPr>
              <p:cNvPr id="35" name="Forma livre 34"/>
              <p:cNvSpPr/>
              <p:nvPr/>
            </p:nvSpPr>
            <p:spPr>
              <a:xfrm>
                <a:off x="8154" y="6650"/>
                <a:ext cx="559" cy="1323"/>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36" name="CaixaDeTexto 35"/>
              <p:cNvSpPr txBox="1"/>
              <p:nvPr/>
            </p:nvSpPr>
            <p:spPr>
              <a:xfrm>
                <a:off x="8241" y="6985"/>
                <a:ext cx="796" cy="642"/>
              </a:xfrm>
              <a:prstGeom prst="rect">
                <a:avLst/>
              </a:prstGeom>
              <a:noFill/>
            </p:spPr>
            <p:txBody>
              <a:bodyPr wrap="square" rtlCol="0">
                <a:spAutoFit/>
              </a:bodyPr>
              <a:p>
                <a:r>
                  <a:rPr lang="pt-BR" sz="2400" dirty="0" err="1" smtClean="0">
                    <a:latin typeface="Comic Sans MS" panose="030F0702030302020204" pitchFamily="66" charset="0"/>
                  </a:rPr>
                  <a:t>V</a:t>
                </a:r>
                <a:r>
                  <a:rPr lang="pt-BR" sz="2400" baseline="-25000" dirty="0" err="1">
                    <a:latin typeface="Comic Sans MS" panose="030F0702030302020204" pitchFamily="66" charset="0"/>
                  </a:rPr>
                  <a:t>d</a:t>
                </a:r>
                <a:endParaRPr lang="pt-BR" sz="2400" dirty="0">
                  <a:latin typeface="Comic Sans MS" panose="030F0702030302020204" pitchFamily="66" charset="0"/>
                </a:endParaRPr>
              </a:p>
            </p:txBody>
          </p:sp>
          <p:cxnSp>
            <p:nvCxnSpPr>
              <p:cNvPr id="41" name="Conector de Seta Reta 18"/>
              <p:cNvCxnSpPr>
                <a:stCxn id="28" idx="1"/>
              </p:cNvCxnSpPr>
              <p:nvPr/>
            </p:nvCxnSpPr>
            <p:spPr>
              <a:xfrm flipH="1" flipV="1">
                <a:off x="10691" y="6014"/>
                <a:ext cx="0" cy="71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2" name="Conector de Seta Reta 19"/>
              <p:cNvCxnSpPr>
                <a:stCxn id="28" idx="5"/>
              </p:cNvCxnSpPr>
              <p:nvPr/>
            </p:nvCxnSpPr>
            <p:spPr>
              <a:xfrm flipH="1">
                <a:off x="10691" y="7809"/>
                <a:ext cx="0" cy="54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 name="CaixaDeTexto 42"/>
              <p:cNvSpPr txBox="1"/>
              <p:nvPr/>
            </p:nvSpPr>
            <p:spPr>
              <a:xfrm>
                <a:off x="9932" y="5491"/>
                <a:ext cx="1783" cy="556"/>
              </a:xfrm>
              <a:prstGeom prst="rect">
                <a:avLst/>
              </a:prstGeom>
              <a:noFill/>
            </p:spPr>
            <p:txBody>
              <a:bodyPr wrap="square" rtlCol="0">
                <a:spAutoFit/>
              </a:bodyPr>
              <a:p>
                <a:r>
                  <a:rPr lang="pt-BR" sz="2000" dirty="0" smtClean="0">
                    <a:latin typeface="Comic Sans MS" panose="030F0702030302020204" pitchFamily="66" charset="0"/>
                  </a:rPr>
                  <a:t>+V</a:t>
                </a:r>
                <a:r>
                  <a:rPr lang="pt-BR" sz="2000" dirty="0">
                    <a:latin typeface="Comic Sans MS" panose="030F0702030302020204" pitchFamily="66" charset="0"/>
                  </a:rPr>
                  <a:t> </a:t>
                </a:r>
                <a:r>
                  <a:rPr lang="pt-BR" sz="2000" dirty="0" smtClean="0">
                    <a:latin typeface="Comic Sans MS" panose="030F0702030302020204" pitchFamily="66" charset="0"/>
                  </a:rPr>
                  <a:t>= V</a:t>
                </a:r>
                <a:r>
                  <a:rPr lang="pt-BR" sz="2000" baseline="-25000" dirty="0" smtClean="0">
                    <a:latin typeface="Comic Sans MS" panose="030F0702030302020204" pitchFamily="66" charset="0"/>
                  </a:rPr>
                  <a:t>CC</a:t>
                </a:r>
                <a:endParaRPr lang="pt-BR" sz="2000" dirty="0">
                  <a:latin typeface="Comic Sans MS" panose="030F0702030302020204" pitchFamily="66" charset="0"/>
                </a:endParaRPr>
              </a:p>
            </p:txBody>
          </p:sp>
          <p:sp>
            <p:nvSpPr>
              <p:cNvPr id="44" name="CaixaDeTexto 43"/>
              <p:cNvSpPr txBox="1"/>
              <p:nvPr/>
            </p:nvSpPr>
            <p:spPr>
              <a:xfrm>
                <a:off x="9941" y="8351"/>
                <a:ext cx="1773" cy="556"/>
              </a:xfrm>
              <a:prstGeom prst="rect">
                <a:avLst/>
              </a:prstGeom>
              <a:noFill/>
            </p:spPr>
            <p:txBody>
              <a:bodyPr wrap="square" rtlCol="0">
                <a:spAutoFit/>
              </a:bodyPr>
              <a:p>
                <a:r>
                  <a:rPr lang="pt-BR" sz="2000" dirty="0">
                    <a:latin typeface="Comic Sans MS" panose="030F0702030302020204" pitchFamily="66" charset="0"/>
                  </a:rPr>
                  <a:t>-</a:t>
                </a:r>
                <a:r>
                  <a:rPr lang="pt-BR" sz="2000" dirty="0" smtClean="0">
                    <a:latin typeface="Comic Sans MS" panose="030F0702030302020204" pitchFamily="66" charset="0"/>
                  </a:rPr>
                  <a:t>V = V</a:t>
                </a:r>
                <a:r>
                  <a:rPr lang="pt-BR" sz="2000" baseline="-25000" dirty="0" smtClean="0">
                    <a:latin typeface="Comic Sans MS" panose="030F0702030302020204" pitchFamily="66" charset="0"/>
                  </a:rPr>
                  <a:t>EE</a:t>
                </a:r>
                <a:endParaRPr lang="pt-BR" sz="2000" dirty="0">
                  <a:latin typeface="Comic Sans MS" panose="030F0702030302020204" pitchFamily="66" charset="0"/>
                </a:endParaRPr>
              </a:p>
            </p:txBody>
          </p:sp>
        </p:grpSp>
        <p:cxnSp>
          <p:nvCxnSpPr>
            <p:cNvPr id="5" name="Conector Reto 37"/>
            <p:cNvCxnSpPr/>
            <p:nvPr/>
          </p:nvCxnSpPr>
          <p:spPr>
            <a:xfrm>
              <a:off x="12485" y="905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 name="Grupo 8"/>
            <p:cNvGrpSpPr/>
            <p:nvPr/>
          </p:nvGrpSpPr>
          <p:grpSpPr>
            <a:xfrm rot="5400000" flipH="1">
              <a:off x="11768" y="7878"/>
              <a:ext cx="1989" cy="370"/>
              <a:chOff x="4152748" y="3524056"/>
              <a:chExt cx="1274569" cy="255373"/>
            </a:xfrm>
          </p:grpSpPr>
          <p:cxnSp>
            <p:nvCxnSpPr>
              <p:cNvPr id="1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 name="Retângulo 1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grpSp>
      <p:grpSp>
        <p:nvGrpSpPr>
          <p:cNvPr id="48" name="Grupo 47"/>
          <p:cNvGrpSpPr/>
          <p:nvPr/>
        </p:nvGrpSpPr>
        <p:grpSpPr>
          <a:xfrm rot="0">
            <a:off x="6602095" y="3910965"/>
            <a:ext cx="2953385" cy="2448560"/>
            <a:chOff x="8154" y="5491"/>
            <a:chExt cx="4321" cy="3416"/>
          </a:xfrm>
        </p:grpSpPr>
        <p:sp>
          <p:nvSpPr>
            <p:cNvPr id="49" name="Triângulo isósceles 48"/>
            <p:cNvSpPr/>
            <p:nvPr/>
          </p:nvSpPr>
          <p:spPr>
            <a:xfrm rot="5400000">
              <a:off x="9608" y="6282"/>
              <a:ext cx="2166" cy="1972"/>
            </a:xfrm>
            <a:prstGeom prst="triangl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50" name="Conector Reto 6"/>
            <p:cNvCxnSpPr>
              <a:stCxn id="49" idx="0"/>
            </p:cNvCxnSpPr>
            <p:nvPr/>
          </p:nvCxnSpPr>
          <p:spPr>
            <a:xfrm flipV="1">
              <a:off x="11677" y="7268"/>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7"/>
            <p:cNvCxnSpPr/>
            <p:nvPr/>
          </p:nvCxnSpPr>
          <p:spPr>
            <a:xfrm flipV="1">
              <a:off x="8907" y="6586"/>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8"/>
            <p:cNvCxnSpPr/>
            <p:nvPr/>
          </p:nvCxnSpPr>
          <p:spPr>
            <a:xfrm flipV="1">
              <a:off x="8907" y="7971"/>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CaixaDeTexto 31"/>
            <p:cNvSpPr txBox="1"/>
            <p:nvPr/>
          </p:nvSpPr>
          <p:spPr>
            <a:xfrm>
              <a:off x="9650" y="6401"/>
              <a:ext cx="454" cy="514"/>
            </a:xfrm>
            <a:prstGeom prst="rect">
              <a:avLst/>
            </a:prstGeom>
            <a:noFill/>
          </p:spPr>
          <p:txBody>
            <a:bodyPr wrap="square" rtlCol="0">
              <a:spAutoFit/>
            </a:bodyPr>
            <a:p>
              <a:r>
                <a:rPr lang="pt-BR" dirty="0" smtClean="0"/>
                <a:t>+</a:t>
              </a:r>
              <a:endParaRPr lang="pt-BR" dirty="0"/>
            </a:p>
          </p:txBody>
        </p:sp>
        <p:sp>
          <p:nvSpPr>
            <p:cNvPr id="54" name="CaixaDeTexto 32"/>
            <p:cNvSpPr txBox="1"/>
            <p:nvPr/>
          </p:nvSpPr>
          <p:spPr>
            <a:xfrm>
              <a:off x="9650" y="7536"/>
              <a:ext cx="454" cy="514"/>
            </a:xfrm>
            <a:prstGeom prst="rect">
              <a:avLst/>
            </a:prstGeom>
            <a:noFill/>
          </p:spPr>
          <p:txBody>
            <a:bodyPr wrap="square" rtlCol="0">
              <a:spAutoFit/>
            </a:bodyPr>
            <a:p>
              <a:r>
                <a:rPr lang="pt-BR" dirty="0"/>
                <a:t>-</a:t>
              </a:r>
              <a:endParaRPr lang="pt-BR" dirty="0"/>
            </a:p>
          </p:txBody>
        </p:sp>
        <p:sp>
          <p:nvSpPr>
            <p:cNvPr id="55" name="CaixaDeTexto 33"/>
            <p:cNvSpPr txBox="1"/>
            <p:nvPr/>
          </p:nvSpPr>
          <p:spPr>
            <a:xfrm>
              <a:off x="11705" y="6726"/>
              <a:ext cx="717" cy="556"/>
            </a:xfrm>
            <a:prstGeom prst="rect">
              <a:avLst/>
            </a:prstGeom>
            <a:noFill/>
          </p:spPr>
          <p:txBody>
            <a:bodyPr wrap="square" rtlCol="0">
              <a:spAutoFit/>
            </a:bodyPr>
            <a:p>
              <a:r>
                <a:rPr lang="pt-BR" sz="2000" dirty="0" smtClean="0">
                  <a:latin typeface="Comic Sans MS" panose="030F0702030302020204" pitchFamily="66" charset="0"/>
                </a:rPr>
                <a:t>V</a:t>
              </a:r>
              <a:r>
                <a:rPr lang="pt-BR" sz="2000" baseline="-25000" dirty="0" smtClean="0">
                  <a:latin typeface="Comic Sans MS" panose="030F0702030302020204" pitchFamily="66" charset="0"/>
                </a:rPr>
                <a:t>0</a:t>
              </a:r>
              <a:endParaRPr lang="pt-BR" sz="2000" dirty="0">
                <a:latin typeface="Comic Sans MS" panose="030F0702030302020204" pitchFamily="66" charset="0"/>
              </a:endParaRPr>
            </a:p>
          </p:txBody>
        </p:sp>
        <p:sp>
          <p:nvSpPr>
            <p:cNvPr id="56" name="Forma livre 55"/>
            <p:cNvSpPr/>
            <p:nvPr/>
          </p:nvSpPr>
          <p:spPr>
            <a:xfrm>
              <a:off x="8154" y="6650"/>
              <a:ext cx="559" cy="1323"/>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57" name="CaixaDeTexto 35"/>
            <p:cNvSpPr txBox="1"/>
            <p:nvPr/>
          </p:nvSpPr>
          <p:spPr>
            <a:xfrm>
              <a:off x="8241" y="6985"/>
              <a:ext cx="796" cy="642"/>
            </a:xfrm>
            <a:prstGeom prst="rect">
              <a:avLst/>
            </a:prstGeom>
            <a:noFill/>
          </p:spPr>
          <p:txBody>
            <a:bodyPr wrap="square" rtlCol="0">
              <a:spAutoFit/>
            </a:bodyPr>
            <a:p>
              <a:r>
                <a:rPr lang="pt-BR" sz="2400" dirty="0" err="1" smtClean="0">
                  <a:latin typeface="Comic Sans MS" panose="030F0702030302020204" pitchFamily="66" charset="0"/>
                </a:rPr>
                <a:t>V</a:t>
              </a:r>
              <a:r>
                <a:rPr lang="pt-BR" sz="2400" baseline="-25000" dirty="0" err="1">
                  <a:latin typeface="Comic Sans MS" panose="030F0702030302020204" pitchFamily="66" charset="0"/>
                </a:rPr>
                <a:t>d</a:t>
              </a:r>
              <a:endParaRPr lang="pt-BR" sz="2400" dirty="0">
                <a:latin typeface="Comic Sans MS" panose="030F0702030302020204" pitchFamily="66" charset="0"/>
              </a:endParaRPr>
            </a:p>
          </p:txBody>
        </p:sp>
        <p:cxnSp>
          <p:nvCxnSpPr>
            <p:cNvPr id="63" name="Conector de Seta Reta 18"/>
            <p:cNvCxnSpPr>
              <a:stCxn id="49" idx="1"/>
            </p:cNvCxnSpPr>
            <p:nvPr/>
          </p:nvCxnSpPr>
          <p:spPr>
            <a:xfrm flipH="1" flipV="1">
              <a:off x="10691" y="6014"/>
              <a:ext cx="0" cy="71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6" name="Conector de Seta Reta 19"/>
            <p:cNvCxnSpPr>
              <a:stCxn id="49" idx="5"/>
            </p:cNvCxnSpPr>
            <p:nvPr/>
          </p:nvCxnSpPr>
          <p:spPr>
            <a:xfrm flipH="1">
              <a:off x="10691" y="7809"/>
              <a:ext cx="0" cy="54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8" name="CaixaDeTexto 42"/>
            <p:cNvSpPr txBox="1"/>
            <p:nvPr/>
          </p:nvSpPr>
          <p:spPr>
            <a:xfrm>
              <a:off x="9932" y="5491"/>
              <a:ext cx="1783" cy="556"/>
            </a:xfrm>
            <a:prstGeom prst="rect">
              <a:avLst/>
            </a:prstGeom>
            <a:noFill/>
          </p:spPr>
          <p:txBody>
            <a:bodyPr wrap="square" rtlCol="0">
              <a:spAutoFit/>
            </a:bodyPr>
            <a:p>
              <a:r>
                <a:rPr lang="pt-BR" sz="2000" dirty="0" smtClean="0">
                  <a:latin typeface="Comic Sans MS" panose="030F0702030302020204" pitchFamily="66" charset="0"/>
                </a:rPr>
                <a:t>+V</a:t>
              </a:r>
              <a:r>
                <a:rPr lang="pt-BR" sz="2000" dirty="0">
                  <a:latin typeface="Comic Sans MS" panose="030F0702030302020204" pitchFamily="66" charset="0"/>
                </a:rPr>
                <a:t> </a:t>
              </a:r>
              <a:r>
                <a:rPr lang="pt-BR" sz="2000" dirty="0" smtClean="0">
                  <a:latin typeface="Comic Sans MS" panose="030F0702030302020204" pitchFamily="66" charset="0"/>
                </a:rPr>
                <a:t>= V</a:t>
              </a:r>
              <a:r>
                <a:rPr lang="pt-BR" sz="2000" baseline="-25000" dirty="0" smtClean="0">
                  <a:latin typeface="Comic Sans MS" panose="030F0702030302020204" pitchFamily="66" charset="0"/>
                </a:rPr>
                <a:t>CC</a:t>
              </a:r>
              <a:endParaRPr lang="pt-BR" sz="2000" dirty="0">
                <a:latin typeface="Comic Sans MS" panose="030F0702030302020204" pitchFamily="66" charset="0"/>
              </a:endParaRPr>
            </a:p>
          </p:txBody>
        </p:sp>
        <p:sp>
          <p:nvSpPr>
            <p:cNvPr id="79" name="CaixaDeTexto 43"/>
            <p:cNvSpPr txBox="1"/>
            <p:nvPr/>
          </p:nvSpPr>
          <p:spPr>
            <a:xfrm>
              <a:off x="9941" y="8351"/>
              <a:ext cx="1773" cy="556"/>
            </a:xfrm>
            <a:prstGeom prst="rect">
              <a:avLst/>
            </a:prstGeom>
            <a:noFill/>
          </p:spPr>
          <p:txBody>
            <a:bodyPr wrap="square" rtlCol="0">
              <a:spAutoFit/>
            </a:bodyPr>
            <a:p>
              <a:r>
                <a:rPr lang="pt-BR" sz="2000" dirty="0">
                  <a:latin typeface="Comic Sans MS" panose="030F0702030302020204" pitchFamily="66" charset="0"/>
                </a:rPr>
                <a:t>-</a:t>
              </a:r>
              <a:r>
                <a:rPr lang="pt-BR" sz="2000" dirty="0" smtClean="0">
                  <a:latin typeface="Comic Sans MS" panose="030F0702030302020204" pitchFamily="66" charset="0"/>
                </a:rPr>
                <a:t>V = V</a:t>
              </a:r>
              <a:r>
                <a:rPr lang="pt-BR" sz="2000" baseline="-25000" dirty="0" smtClean="0">
                  <a:latin typeface="Comic Sans MS" panose="030F0702030302020204" pitchFamily="66" charset="0"/>
                </a:rPr>
                <a:t>EE</a:t>
              </a:r>
              <a:endParaRPr lang="pt-BR" sz="2000" dirty="0">
                <a:latin typeface="Comic Sans MS" panose="030F0702030302020204" pitchFamily="66" charset="0"/>
              </a:endParaRPr>
            </a:p>
          </p:txBody>
        </p:sp>
      </p:grpSp>
      <p:sp>
        <p:nvSpPr>
          <p:cNvPr id="89" name="CaixaDeTexto 45"/>
          <p:cNvSpPr txBox="1"/>
          <p:nvPr/>
        </p:nvSpPr>
        <p:spPr>
          <a:xfrm>
            <a:off x="6105525" y="1982470"/>
            <a:ext cx="4642485" cy="953135"/>
          </a:xfrm>
          <a:prstGeom prst="rect">
            <a:avLst/>
          </a:prstGeom>
          <a:noFill/>
        </p:spPr>
        <p:txBody>
          <a:bodyPr wrap="square" rtlCol="0">
            <a:spAutoFit/>
          </a:bodyPr>
          <a:p>
            <a:pPr indent="0" algn="ctr">
              <a:spcBef>
                <a:spcPts val="600"/>
              </a:spcBef>
              <a:spcAft>
                <a:spcPts val="600"/>
              </a:spcAft>
              <a:buFont typeface="+mj-lt"/>
              <a:buNone/>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Solução 2: nessa solução V</a:t>
            </a:r>
            <a:r>
              <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 V</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90" name="Caixa de Texto 23"/>
          <p:cNvSpPr txBox="1"/>
          <p:nvPr/>
        </p:nvSpPr>
        <p:spPr>
          <a:xfrm>
            <a:off x="4097655" y="3910965"/>
            <a:ext cx="68961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sp>
        <p:nvSpPr>
          <p:cNvPr id="7" name="Caixa de Texto 23"/>
          <p:cNvSpPr txBox="1"/>
          <p:nvPr/>
        </p:nvSpPr>
        <p:spPr>
          <a:xfrm>
            <a:off x="10979150" y="4618355"/>
            <a:ext cx="68961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5" name="Conector Reto 37"/>
          <p:cNvCxnSpPr/>
          <p:nvPr/>
        </p:nvCxnSpPr>
        <p:spPr>
          <a:xfrm>
            <a:off x="10796905" y="558863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 name="Grupo 15"/>
          <p:cNvGrpSpPr/>
          <p:nvPr/>
        </p:nvGrpSpPr>
        <p:grpSpPr>
          <a:xfrm rot="5400000" flipH="1">
            <a:off x="10323830" y="4815840"/>
            <a:ext cx="1274445" cy="234950"/>
            <a:chOff x="4152748" y="3524056"/>
            <a:chExt cx="1274569" cy="255373"/>
          </a:xfrm>
        </p:grpSpPr>
        <p:cxnSp>
          <p:nvCxnSpPr>
            <p:cNvPr id="1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8" name="Retângulo 1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sp>
        <p:nvSpPr>
          <p:cNvPr id="151" name="Caixa de Texto 23"/>
          <p:cNvSpPr txBox="1"/>
          <p:nvPr/>
        </p:nvSpPr>
        <p:spPr>
          <a:xfrm>
            <a:off x="9705340" y="4872990"/>
            <a:ext cx="770890" cy="521970"/>
          </a:xfrm>
          <a:prstGeom prst="rect">
            <a:avLst/>
          </a:prstGeom>
          <a:noFill/>
        </p:spPr>
        <p:txBody>
          <a:bodyPr wrap="square" rtlCol="0">
            <a:spAutoFit/>
          </a:bodyPr>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19" name="Conector Reto 49"/>
          <p:cNvCxnSpPr/>
          <p:nvPr/>
        </p:nvCxnSpPr>
        <p:spPr>
          <a:xfrm flipV="1">
            <a:off x="9935210" y="4281805"/>
            <a:ext cx="104394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 name="Grupo 19"/>
          <p:cNvGrpSpPr/>
          <p:nvPr/>
        </p:nvGrpSpPr>
        <p:grpSpPr>
          <a:xfrm rot="5400000">
            <a:off x="8691245" y="4788535"/>
            <a:ext cx="1783715" cy="748665"/>
            <a:chOff x="8610600" y="2524505"/>
            <a:chExt cx="1783849" cy="748570"/>
          </a:xfrm>
        </p:grpSpPr>
        <p:cxnSp>
          <p:nvCxnSpPr>
            <p:cNvPr id="21" name="Conector Reto 20"/>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2"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23"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4"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Conector Reto 22"/>
            <p:cNvCxnSpPr/>
            <p:nvPr/>
          </p:nvCxnSpPr>
          <p:spPr>
            <a:xfrm>
              <a:off x="9910055" y="2540097"/>
              <a:ext cx="484394" cy="0"/>
            </a:xfrm>
            <a:prstGeom prst="line">
              <a:avLst/>
            </a:prstGeom>
            <a:ln w="2540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37"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8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389255" y="320675"/>
            <a:ext cx="10964545" cy="1076325"/>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Aplicações: 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buffer</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permite V</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variar entre V</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EE</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V</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endPar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519344" y="3705503"/>
            <a:ext cx="54737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2809875" y="451802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2627699" y="548811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537945" y="287409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2154823" y="471550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1536165" y="463561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03" name="CaixaDeTexto 47"/>
          <p:cNvSpPr txBox="1"/>
          <p:nvPr/>
        </p:nvSpPr>
        <p:spPr>
          <a:xfrm>
            <a:off x="1488989" y="1978303"/>
            <a:ext cx="509905"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cxnSp>
        <p:nvCxnSpPr>
          <p:cNvPr id="4" name="Conector Reto 49"/>
          <p:cNvCxnSpPr/>
          <p:nvPr/>
        </p:nvCxnSpPr>
        <p:spPr>
          <a:xfrm flipV="1">
            <a:off x="1765935" y="4181475"/>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 name="Grupo 15"/>
          <p:cNvGrpSpPr/>
          <p:nvPr/>
        </p:nvGrpSpPr>
        <p:grpSpPr>
          <a:xfrm rot="5400000">
            <a:off x="522070" y="4551126"/>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8"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0"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Conector Reto 22"/>
            <p:cNvCxnSpPr/>
            <p:nvPr/>
          </p:nvCxnSpPr>
          <p:spPr>
            <a:xfrm>
              <a:off x="9910055" y="2540097"/>
              <a:ext cx="484394" cy="0"/>
            </a:xfrm>
            <a:prstGeom prst="line">
              <a:avLst/>
            </a:prstGeom>
            <a:ln w="2540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2"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23" name="Conector Reto 49"/>
          <p:cNvCxnSpPr/>
          <p:nvPr/>
        </p:nvCxnSpPr>
        <p:spPr>
          <a:xfrm rot="16200000" flipV="1">
            <a:off x="191272" y="4100332"/>
            <a:ext cx="1692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49"/>
          <p:cNvCxnSpPr/>
          <p:nvPr/>
        </p:nvCxnSpPr>
        <p:spPr>
          <a:xfrm flipV="1">
            <a:off x="645795" y="4156710"/>
            <a:ext cx="396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1536165" y="298652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26" name="CaixaDeTexto 47"/>
          <p:cNvSpPr txBox="1"/>
          <p:nvPr/>
        </p:nvSpPr>
        <p:spPr>
          <a:xfrm>
            <a:off x="1438189" y="5749568"/>
            <a:ext cx="603250"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sp>
        <p:nvSpPr>
          <p:cNvPr id="27" name="CaixaDeTexto 47"/>
          <p:cNvSpPr txBox="1"/>
          <p:nvPr/>
        </p:nvSpPr>
        <p:spPr>
          <a:xfrm>
            <a:off x="2433234" y="3669943"/>
            <a:ext cx="6889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29" name="CaixaDeTexto 45"/>
          <p:cNvSpPr txBox="1"/>
          <p:nvPr/>
        </p:nvSpPr>
        <p:spPr>
          <a:xfrm>
            <a:off x="2909570" y="1398270"/>
            <a:ext cx="9060180" cy="2399665"/>
          </a:xfrm>
          <a:prstGeom prst="rect">
            <a:avLst/>
          </a:prstGeom>
          <a:noFill/>
        </p:spPr>
        <p:txBody>
          <a:bodyPr wrap="square" rtlCol="0">
            <a:spAutoFit/>
          </a:bodyPr>
          <a:lstStyle/>
          <a:p>
            <a:pPr indent="0" algn="l">
              <a:spcBef>
                <a:spcPts val="600"/>
              </a:spcBef>
              <a:spcAft>
                <a:spcPts val="600"/>
              </a:spcAft>
              <a:buFont typeface="+mj-lt"/>
              <a:buNone/>
            </a:pP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Precisamos determinar qual o estado dos transistores (primeiro passo para compreender </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sua operação). </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Aqui não podemos descartar nenhuma das possibilidades (corte, saturação, região ativa))</a:t>
            </a:r>
            <a:endPar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Q1</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ambos conduzindo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8" name="Conector Reto 37"/>
          <p:cNvCxnSpPr/>
          <p:nvPr/>
        </p:nvCxnSpPr>
        <p:spPr>
          <a:xfrm>
            <a:off x="7712779" y="6573965"/>
            <a:ext cx="3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9" name="Grupo 58"/>
          <p:cNvGrpSpPr/>
          <p:nvPr/>
        </p:nvGrpSpPr>
        <p:grpSpPr>
          <a:xfrm rot="5400000">
            <a:off x="5815692" y="4263098"/>
            <a:ext cx="1299455" cy="748570"/>
            <a:chOff x="9094994" y="2524505"/>
            <a:chExt cx="1299455" cy="748570"/>
          </a:xfrm>
        </p:grpSpPr>
        <p:cxnSp>
          <p:nvCxnSpPr>
            <p:cNvPr id="60"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2"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4"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5"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6" name="Grupo 65"/>
          <p:cNvGrpSpPr/>
          <p:nvPr/>
        </p:nvGrpSpPr>
        <p:grpSpPr>
          <a:xfrm rot="5400000" flipH="1">
            <a:off x="7219583" y="5811514"/>
            <a:ext cx="1274445" cy="234950"/>
            <a:chOff x="4152748" y="3524056"/>
            <a:chExt cx="1274569" cy="255373"/>
          </a:xfrm>
        </p:grpSpPr>
        <p:cxnSp>
          <p:nvCxnSpPr>
            <p:cNvPr id="6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8" name="Retângulo 6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9" name="Caixa de Texto 23"/>
          <p:cNvSpPr txBox="1"/>
          <p:nvPr/>
        </p:nvSpPr>
        <p:spPr>
          <a:xfrm>
            <a:off x="6600925" y="578242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70" name="Conector Reto 49"/>
          <p:cNvCxnSpPr/>
          <p:nvPr/>
        </p:nvCxnSpPr>
        <p:spPr>
          <a:xfrm flipV="1">
            <a:off x="6830695" y="5277485"/>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1" name="Grupo 70"/>
          <p:cNvGrpSpPr/>
          <p:nvPr/>
        </p:nvGrpSpPr>
        <p:grpSpPr>
          <a:xfrm rot="5400000">
            <a:off x="5809503" y="5462563"/>
            <a:ext cx="1313103" cy="748570"/>
            <a:chOff x="8610600" y="2524505"/>
            <a:chExt cx="1313103" cy="748570"/>
          </a:xfrm>
        </p:grpSpPr>
        <p:cxnSp>
          <p:nvCxnSpPr>
            <p:cNvPr id="72" name="Conector Reto 71"/>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74"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75"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7"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80" name="Caixa de Texto 23"/>
          <p:cNvSpPr txBox="1"/>
          <p:nvPr/>
        </p:nvSpPr>
        <p:spPr>
          <a:xfrm>
            <a:off x="6600925" y="413333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2" name="CaixaDeTexto 47"/>
          <p:cNvSpPr txBox="1"/>
          <p:nvPr/>
        </p:nvSpPr>
        <p:spPr>
          <a:xfrm>
            <a:off x="7398934" y="4816753"/>
            <a:ext cx="475615" cy="370840"/>
          </a:xfrm>
          <a:prstGeom prst="rect">
            <a:avLst/>
          </a:prstGeom>
          <a:noFill/>
        </p:spPr>
        <p:txBody>
          <a:bodyPr wrap="none" rtlCol="0">
            <a:spAutoFit/>
          </a:bodyPr>
          <a:lstStyle/>
          <a:p>
            <a:r>
              <a:rPr lang="pt-BR" sz="2800" b="1" baseline="-25000" dirty="0" smtClean="0">
                <a:latin typeface="Comic Sans MS" panose="030F0702030302020204" pitchFamily="66" charset="0"/>
                <a:ea typeface="Cambria Math" panose="02040503050406030204" pitchFamily="18" charset="0"/>
                <a:cs typeface="Comic Sans MS" panose="030F0702030302020204" pitchFamily="66" charset="0"/>
              </a:rPr>
              <a:t>Vx</a:t>
            </a:r>
            <a:endParaRPr lang="pt-BR" sz="28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3" name="CaixaDeTexto 47"/>
          <p:cNvSpPr txBox="1"/>
          <p:nvPr/>
        </p:nvSpPr>
        <p:spPr>
          <a:xfrm>
            <a:off x="4606839" y="4033798"/>
            <a:ext cx="1929130" cy="398780"/>
          </a:xfrm>
          <a:prstGeom prst="rect">
            <a:avLst/>
          </a:prstGeom>
          <a:noFill/>
        </p:spPr>
        <p:txBody>
          <a:bodyPr wrap="none" rtlCol="0">
            <a:spAutoFit/>
          </a:bodyPr>
          <a:lstStyle/>
          <a:p>
            <a:r>
              <a:rPr lang="pt-BR" sz="20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000" b="1" baseline="-25000" dirty="0" smtClean="0">
                <a:latin typeface="Comic Sans MS" panose="030F0702030302020204" pitchFamily="66" charset="0"/>
                <a:ea typeface="Cambria Math" panose="02040503050406030204" pitchFamily="18" charset="0"/>
                <a:cs typeface="Comic Sans MS" panose="030F0702030302020204" pitchFamily="66" charset="0"/>
              </a:rPr>
              <a:t>in</a:t>
            </a:r>
            <a:r>
              <a:rPr lang="pt-BR" sz="2000" b="1" dirty="0" smtClean="0">
                <a:latin typeface="Comic Sans MS" panose="030F0702030302020204" pitchFamily="66" charset="0"/>
                <a:ea typeface="Cambria Math" panose="02040503050406030204" pitchFamily="18" charset="0"/>
                <a:cs typeface="Comic Sans MS" panose="030F0702030302020204" pitchFamily="66" charset="0"/>
              </a:rPr>
              <a:t>=Vx + 0.7V</a:t>
            </a:r>
            <a:endParaRPr lang="pt-BR" sz="20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4" name="CaixaDeTexto 47"/>
          <p:cNvSpPr txBox="1"/>
          <p:nvPr/>
        </p:nvSpPr>
        <p:spPr>
          <a:xfrm>
            <a:off x="4593504" y="5728613"/>
            <a:ext cx="2000885" cy="398780"/>
          </a:xfrm>
          <a:prstGeom prst="rect">
            <a:avLst/>
          </a:prstGeom>
          <a:noFill/>
        </p:spPr>
        <p:txBody>
          <a:bodyPr wrap="none" rtlCol="0">
            <a:spAutoFit/>
          </a:bodyPr>
          <a:lstStyle/>
          <a:p>
            <a:r>
              <a:rPr lang="pt-BR" sz="20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000" b="1" baseline="-25000" dirty="0" smtClean="0">
                <a:latin typeface="Comic Sans MS" panose="030F0702030302020204" pitchFamily="66" charset="0"/>
                <a:ea typeface="Cambria Math" panose="02040503050406030204" pitchFamily="18" charset="0"/>
                <a:cs typeface="Comic Sans MS" panose="030F0702030302020204" pitchFamily="66" charset="0"/>
              </a:rPr>
              <a:t>in </a:t>
            </a:r>
            <a:r>
              <a:rPr lang="pt-BR" sz="2000" b="1" dirty="0" smtClean="0">
                <a:latin typeface="Comic Sans MS" panose="030F0702030302020204" pitchFamily="66" charset="0"/>
                <a:ea typeface="Cambria Math" panose="02040503050406030204" pitchFamily="18" charset="0"/>
                <a:cs typeface="Comic Sans MS" panose="030F0702030302020204" pitchFamily="66" charset="0"/>
              </a:rPr>
              <a:t>=Vx - 0.7V</a:t>
            </a:r>
            <a:endParaRPr lang="pt-BR" sz="20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7" name="Estrela de 32 pontas 86"/>
          <p:cNvSpPr/>
          <p:nvPr/>
        </p:nvSpPr>
        <p:spPr>
          <a:xfrm>
            <a:off x="8736965" y="4195445"/>
            <a:ext cx="2246630" cy="1788795"/>
          </a:xfrm>
          <a:prstGeom prst="star32">
            <a:avLst/>
          </a:prstGeom>
          <a:solidFill>
            <a:srgbClr val="FDEC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altLang="en-US" sz="2400">
                <a:solidFill>
                  <a:schemeClr val="tx1"/>
                </a:solidFill>
              </a:rPr>
              <a:t>absurdo</a:t>
            </a:r>
            <a:endParaRPr lang="pt-BR" altLang="en-US" sz="2400">
              <a:solidFill>
                <a:schemeClr val="tx1"/>
              </a:solidFill>
            </a:endParaRPr>
          </a:p>
        </p:txBody>
      </p:sp>
    </p:spTree>
  </p:cSld>
  <p:clrMapOvr>
    <a:masterClrMapping/>
  </p:clrMapOvr>
  <p:timing>
    <p:tnLst>
      <p:par>
        <p:cTn id="1" dur="indefinite" restart="never" nodeType="tmRoot"/>
      </p:par>
    </p:tnLst>
  </p:timing>
</p:sld>
</file>

<file path=ppt/slides/slide8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531620" y="320675"/>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buffer</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1841323" y="3899178"/>
            <a:ext cx="54737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4131854" y="4711700"/>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3949678" y="568179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1845319" y="3067766"/>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3476802" y="4909179"/>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2858144" y="482929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03" name="CaixaDeTexto 47"/>
          <p:cNvSpPr txBox="1"/>
          <p:nvPr/>
        </p:nvSpPr>
        <p:spPr>
          <a:xfrm>
            <a:off x="2810968" y="2090063"/>
            <a:ext cx="509905"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cxnSp>
        <p:nvCxnSpPr>
          <p:cNvPr id="4" name="Conector Reto 49"/>
          <p:cNvCxnSpPr/>
          <p:nvPr/>
        </p:nvCxnSpPr>
        <p:spPr>
          <a:xfrm flipV="1">
            <a:off x="3087914" y="4375150"/>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 name="Grupo 15"/>
          <p:cNvGrpSpPr/>
          <p:nvPr/>
        </p:nvGrpSpPr>
        <p:grpSpPr>
          <a:xfrm rot="5400000">
            <a:off x="1844049" y="4744801"/>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8"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0" name="Conector Reto 21"/>
            <p:cNvCxnSpPr/>
            <p:nvPr/>
          </p:nvCxnSpPr>
          <p:spPr>
            <a:xfrm>
              <a:off x="8610600" y="2538153"/>
              <a:ext cx="484394" cy="0"/>
            </a:xfrm>
            <a:prstGeom prst="line">
              <a:avLst/>
            </a:prstGeom>
            <a:ln w="25400">
              <a:solidFill>
                <a:schemeClr val="tx1"/>
              </a:solidFill>
              <a:headEnd type="none"/>
              <a:tailEnd type="none" w="lg" len="med"/>
            </a:ln>
          </p:spPr>
          <p:style>
            <a:lnRef idx="1">
              <a:schemeClr val="accent1"/>
            </a:lnRef>
            <a:fillRef idx="0">
              <a:schemeClr val="accent1"/>
            </a:fillRef>
            <a:effectRef idx="0">
              <a:schemeClr val="accent1"/>
            </a:effectRef>
            <a:fontRef idx="minor">
              <a:schemeClr val="tx1"/>
            </a:fontRef>
          </p:style>
        </p:cxnSp>
        <p:cxnSp>
          <p:nvCxnSpPr>
            <p:cNvPr id="21" name="Conector Reto 22"/>
            <p:cNvCxnSpPr/>
            <p:nvPr/>
          </p:nvCxnSpPr>
          <p:spPr>
            <a:xfrm>
              <a:off x="9910055" y="2540097"/>
              <a:ext cx="484394" cy="0"/>
            </a:xfrm>
            <a:prstGeom prst="line">
              <a:avLst/>
            </a:prstGeom>
            <a:ln w="2540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2" name="Conector Reto 25"/>
            <p:cNvCxnSpPr/>
            <p:nvPr/>
          </p:nvCxnSpPr>
          <p:spPr>
            <a:xfrm rot="16200000">
              <a:off x="9284532" y="3030878"/>
              <a:ext cx="484394" cy="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cxnSp>
        <p:nvCxnSpPr>
          <p:cNvPr id="23" name="Conector Reto 49"/>
          <p:cNvCxnSpPr/>
          <p:nvPr/>
        </p:nvCxnSpPr>
        <p:spPr>
          <a:xfrm rot="16200000" flipV="1">
            <a:off x="1513251" y="4294007"/>
            <a:ext cx="1692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49"/>
          <p:cNvCxnSpPr/>
          <p:nvPr/>
        </p:nvCxnSpPr>
        <p:spPr>
          <a:xfrm flipV="1">
            <a:off x="1967774" y="4350385"/>
            <a:ext cx="396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2858144" y="318019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26" name="CaixaDeTexto 47"/>
          <p:cNvSpPr txBox="1"/>
          <p:nvPr/>
        </p:nvSpPr>
        <p:spPr>
          <a:xfrm>
            <a:off x="2760168" y="5943243"/>
            <a:ext cx="603250"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sp>
        <p:nvSpPr>
          <p:cNvPr id="27" name="CaixaDeTexto 47"/>
          <p:cNvSpPr txBox="1"/>
          <p:nvPr/>
        </p:nvSpPr>
        <p:spPr>
          <a:xfrm>
            <a:off x="3755213" y="3863618"/>
            <a:ext cx="6889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29" name="CaixaDeTexto 45"/>
          <p:cNvSpPr txBox="1"/>
          <p:nvPr/>
        </p:nvSpPr>
        <p:spPr>
          <a:xfrm>
            <a:off x="386715" y="1097915"/>
            <a:ext cx="11418570" cy="52322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Q1</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ambos cortados: é possível e neste caso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 name="Conector de Seta Reta 2"/>
          <p:cNvCxnSpPr/>
          <p:nvPr/>
        </p:nvCxnSpPr>
        <p:spPr>
          <a:xfrm flipH="1">
            <a:off x="8427629" y="2729230"/>
            <a:ext cx="0" cy="2520000"/>
          </a:xfrm>
          <a:prstGeom prst="straightConnector1">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H="1" flipV="1">
            <a:off x="6085749" y="4168790"/>
            <a:ext cx="4752000" cy="0"/>
          </a:xfrm>
          <a:prstGeom prst="straightConnector1">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489349" y="3943350"/>
            <a:ext cx="0" cy="432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2" name="CaixaDeTexto 45"/>
          <p:cNvSpPr txBox="1"/>
          <p:nvPr/>
        </p:nvSpPr>
        <p:spPr>
          <a:xfrm>
            <a:off x="7664994" y="2574290"/>
            <a:ext cx="762635" cy="460375"/>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endPar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3" name="CaixaDeTexto 45"/>
          <p:cNvSpPr txBox="1"/>
          <p:nvPr/>
        </p:nvSpPr>
        <p:spPr>
          <a:xfrm>
            <a:off x="8917849" y="4258310"/>
            <a:ext cx="127952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4" name="CaixaDeTexto 45"/>
          <p:cNvSpPr txBox="1"/>
          <p:nvPr/>
        </p:nvSpPr>
        <p:spPr>
          <a:xfrm>
            <a:off x="10197374" y="4227195"/>
            <a:ext cx="1279525" cy="460375"/>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endPar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5" name="Conector Reto 14"/>
          <p:cNvCxnSpPr/>
          <p:nvPr/>
        </p:nvCxnSpPr>
        <p:spPr>
          <a:xfrm flipV="1">
            <a:off x="8427629" y="4169410"/>
            <a:ext cx="1058545" cy="1016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7369084" y="4168684"/>
            <a:ext cx="1058545" cy="1016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7369084" y="3957320"/>
            <a:ext cx="0" cy="432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1" name="CaixaDeTexto 45"/>
          <p:cNvSpPr txBox="1"/>
          <p:nvPr/>
        </p:nvSpPr>
        <p:spPr>
          <a:xfrm>
            <a:off x="6729004" y="4258310"/>
            <a:ext cx="127952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2" name="Caixa de Texto 23"/>
          <p:cNvSpPr txBox="1"/>
          <p:nvPr/>
        </p:nvSpPr>
        <p:spPr>
          <a:xfrm>
            <a:off x="6923405" y="4845685"/>
            <a:ext cx="3076575" cy="829945"/>
          </a:xfrm>
          <a:prstGeom prst="rect">
            <a:avLst/>
          </a:prstGeom>
          <a:solidFill>
            <a:schemeClr val="bg1"/>
          </a:solid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Q1 e Q2 cortados</a:t>
            </a:r>
            <a:endParaRPr lang="pt-BR" altLang="en-US" sz="2400" dirty="0" smtClean="0">
              <a:latin typeface="Comic Sans MS" panose="030F0702030302020204" pitchFamily="66" charset="0"/>
              <a:cs typeface="Comic Sans MS" panose="030F0702030302020204" pitchFamily="66" charset="0"/>
            </a:endParaRPr>
          </a:p>
          <a:p>
            <a:pPr algn="ctr"/>
            <a:r>
              <a:rPr lang="pt-BR" altLang="en-US" sz="2400" dirty="0" smtClean="0">
                <a:latin typeface="Comic Sans MS" panose="030F0702030302020204" pitchFamily="66" charset="0"/>
                <a:cs typeface="Comic Sans MS" panose="030F0702030302020204" pitchFamily="66" charset="0"/>
              </a:rPr>
              <a:t>V</a:t>
            </a:r>
            <a:r>
              <a:rPr lang="pt-BR" altLang="en-US" sz="2400" baseline="-25000" dirty="0" smtClean="0">
                <a:latin typeface="Comic Sans MS" panose="030F0702030302020204" pitchFamily="66" charset="0"/>
                <a:cs typeface="Comic Sans MS" panose="030F0702030302020204" pitchFamily="66" charset="0"/>
              </a:rPr>
              <a:t>out </a:t>
            </a:r>
            <a:r>
              <a:rPr lang="pt-BR" altLang="en-US" sz="2400" dirty="0" smtClean="0">
                <a:latin typeface="Comic Sans MS" panose="030F0702030302020204" pitchFamily="66" charset="0"/>
                <a:cs typeface="Comic Sans MS" panose="030F0702030302020204" pitchFamily="66" charset="0"/>
              </a:rPr>
              <a:t>= 0 V</a:t>
            </a:r>
            <a:endParaRPr lang="pt-BR" altLang="en-US" sz="24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8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531620" y="320675"/>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buffer</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86909" y="3901083"/>
            <a:ext cx="139954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 </a:t>
            </a:r>
            <a:r>
              <a:rPr lang="pt-BR" sz="2400" b="1" dirty="0" smtClean="0">
                <a:latin typeface="Arial" panose="020B0604020202020204" pitchFamily="34" charset="0"/>
                <a:ea typeface="Cambria Math" panose="02040503050406030204" pitchFamily="18" charset="0"/>
                <a:cs typeface="Arial" panose="020B0604020202020204" pitchFamily="34" charset="0"/>
              </a:rPr>
              <a:t>&gt;</a:t>
            </a:r>
            <a:r>
              <a:rPr lang="pt-BR" sz="2400" b="1" dirty="0" smtClean="0">
                <a:latin typeface="Arial" panose="020B0604020202020204" pitchFamily="34" charset="0"/>
                <a:ea typeface="Cambria Math" panose="02040503050406030204" pitchFamily="18" charset="0"/>
                <a:cs typeface="Arial" panose="020B0604020202020204" pitchFamily="34" charset="0"/>
              </a:rPr>
              <a:t> </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0.7</a:t>
            </a:r>
            <a:endParaRPr lang="pt-BR" sz="24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3178175" y="472249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2995999" y="56925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891640" y="307856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2523123" y="491997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1904465" y="484008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03" name="CaixaDeTexto 47"/>
          <p:cNvSpPr txBox="1"/>
          <p:nvPr/>
        </p:nvSpPr>
        <p:spPr>
          <a:xfrm>
            <a:off x="1678854" y="2090063"/>
            <a:ext cx="555625" cy="460375"/>
          </a:xfrm>
          <a:prstGeom prst="rect">
            <a:avLst/>
          </a:prstGeom>
          <a:noFill/>
        </p:spPr>
        <p:txBody>
          <a:bodyPr wrap="none" rtlCol="0">
            <a:spAutoFit/>
          </a:bodyPr>
          <a:lstStyle/>
          <a:p>
            <a:r>
              <a:rPr lang="pt-BR" sz="2400" i="1" dirty="0" smtClean="0">
                <a:latin typeface="+mn-ea"/>
                <a:ea typeface="Cambria Math" panose="02040503050406030204" pitchFamily="18" charset="0"/>
                <a:cs typeface="+mn-ea"/>
              </a:rPr>
              <a:t>5V</a:t>
            </a:r>
            <a:endParaRPr lang="pt-BR" sz="2400" i="1" dirty="0" smtClean="0">
              <a:latin typeface="+mn-ea"/>
              <a:ea typeface="Cambria Math" panose="02040503050406030204" pitchFamily="18" charset="0"/>
              <a:cs typeface="+mn-ea"/>
            </a:endParaRPr>
          </a:p>
        </p:txBody>
      </p:sp>
      <p:cxnSp>
        <p:nvCxnSpPr>
          <p:cNvPr id="4" name="Conector Reto 49"/>
          <p:cNvCxnSpPr/>
          <p:nvPr/>
        </p:nvCxnSpPr>
        <p:spPr>
          <a:xfrm flipV="1">
            <a:off x="2134235" y="4385945"/>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 name="Grupo 15"/>
          <p:cNvGrpSpPr/>
          <p:nvPr/>
        </p:nvGrpSpPr>
        <p:grpSpPr>
          <a:xfrm rot="5400000">
            <a:off x="890370" y="4755596"/>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8"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0"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Conector Reto 22"/>
            <p:cNvCxnSpPr/>
            <p:nvPr/>
          </p:nvCxnSpPr>
          <p:spPr>
            <a:xfrm>
              <a:off x="9910055" y="2540097"/>
              <a:ext cx="484394" cy="0"/>
            </a:xfrm>
            <a:prstGeom prst="line">
              <a:avLst/>
            </a:prstGeom>
            <a:ln w="2540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2"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23" name="Conector Reto 49"/>
          <p:cNvCxnSpPr/>
          <p:nvPr/>
        </p:nvCxnSpPr>
        <p:spPr>
          <a:xfrm rot="16200000" flipV="1">
            <a:off x="559572" y="4304802"/>
            <a:ext cx="1692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49"/>
          <p:cNvCxnSpPr/>
          <p:nvPr/>
        </p:nvCxnSpPr>
        <p:spPr>
          <a:xfrm flipV="1">
            <a:off x="1014095" y="4361180"/>
            <a:ext cx="396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1904465" y="319099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26" name="CaixaDeTexto 47"/>
          <p:cNvSpPr txBox="1"/>
          <p:nvPr/>
        </p:nvSpPr>
        <p:spPr>
          <a:xfrm>
            <a:off x="1806489" y="5954038"/>
            <a:ext cx="603250"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sp>
        <p:nvSpPr>
          <p:cNvPr id="27" name="CaixaDeTexto 47"/>
          <p:cNvSpPr txBox="1"/>
          <p:nvPr/>
        </p:nvSpPr>
        <p:spPr>
          <a:xfrm>
            <a:off x="2801534" y="3874413"/>
            <a:ext cx="6889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29" name="CaixaDeTexto 45"/>
          <p:cNvSpPr txBox="1"/>
          <p:nvPr/>
        </p:nvSpPr>
        <p:spPr>
          <a:xfrm>
            <a:off x="349214" y="989092"/>
            <a:ext cx="11598275"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Tensão de entrada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 </a:t>
            </a:r>
            <a:r>
              <a:rPr lang="pt-BR" altLang="en-US" sz="2800" b="1"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0,7V: qual o estado dos transistores?</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3.a</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hipótese: Q1 e Q2 em </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corte</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 name="CaixaDeTexto 45"/>
          <p:cNvSpPr txBox="1"/>
          <p:nvPr/>
        </p:nvSpPr>
        <p:spPr>
          <a:xfrm>
            <a:off x="3783330" y="2215515"/>
            <a:ext cx="8201660" cy="1537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caso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 e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BE2</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0.7V. Assim Q2 esta </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conduzindo</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3.b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hipótese: Q1 conduz e Q2 corta</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3" name="Caixa de Texto 23"/>
          <p:cNvSpPr txBox="1"/>
          <p:nvPr/>
        </p:nvSpPr>
        <p:spPr>
          <a:xfrm>
            <a:off x="7305675" y="4907280"/>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34" name="Conector Reto 37"/>
          <p:cNvCxnSpPr/>
          <p:nvPr/>
        </p:nvCxnSpPr>
        <p:spPr>
          <a:xfrm>
            <a:off x="7123499" y="585705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2" name="Grupo 41"/>
          <p:cNvGrpSpPr/>
          <p:nvPr/>
        </p:nvGrpSpPr>
        <p:grpSpPr>
          <a:xfrm rot="5400000" flipH="1">
            <a:off x="6650623" y="5104759"/>
            <a:ext cx="1274445" cy="234950"/>
            <a:chOff x="4152748" y="3524056"/>
            <a:chExt cx="1274569" cy="255373"/>
          </a:xfrm>
        </p:grpSpPr>
        <p:cxnSp>
          <p:nvCxnSpPr>
            <p:cNvPr id="4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5" name="Caixa de Texto 23"/>
          <p:cNvSpPr txBox="1"/>
          <p:nvPr/>
        </p:nvSpPr>
        <p:spPr>
          <a:xfrm>
            <a:off x="5934175" y="507567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46" name="Conector Reto 49"/>
          <p:cNvCxnSpPr/>
          <p:nvPr/>
        </p:nvCxnSpPr>
        <p:spPr>
          <a:xfrm flipV="1">
            <a:off x="6261735" y="4570730"/>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7" name="Grupo 46"/>
          <p:cNvGrpSpPr/>
          <p:nvPr/>
        </p:nvGrpSpPr>
        <p:grpSpPr>
          <a:xfrm rot="5400000">
            <a:off x="5017870" y="4940381"/>
            <a:ext cx="1783849" cy="748570"/>
            <a:chOff x="8610600" y="2524505"/>
            <a:chExt cx="1783849" cy="748570"/>
          </a:xfrm>
        </p:grpSpPr>
        <p:cxnSp>
          <p:nvCxnSpPr>
            <p:cNvPr id="48" name="Conector Reto 47"/>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49"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50"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2" name="Conector Reto 22"/>
            <p:cNvCxnSpPr/>
            <p:nvPr/>
          </p:nvCxnSpPr>
          <p:spPr>
            <a:xfrm>
              <a:off x="9910055" y="2540097"/>
              <a:ext cx="484394" cy="0"/>
            </a:xfrm>
            <a:prstGeom prst="line">
              <a:avLst/>
            </a:prstGeom>
            <a:ln w="2540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5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57" name="CaixaDeTexto 47"/>
          <p:cNvSpPr txBox="1"/>
          <p:nvPr/>
        </p:nvSpPr>
        <p:spPr>
          <a:xfrm>
            <a:off x="5933989" y="6138823"/>
            <a:ext cx="603250"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sp>
        <p:nvSpPr>
          <p:cNvPr id="58" name="CaixaDeTexto 47"/>
          <p:cNvSpPr txBox="1"/>
          <p:nvPr/>
        </p:nvSpPr>
        <p:spPr>
          <a:xfrm>
            <a:off x="6319620" y="4036155"/>
            <a:ext cx="3383915" cy="460375"/>
          </a:xfrm>
          <a:prstGeom prst="rect">
            <a:avLst/>
          </a:prstGeom>
          <a:noFill/>
        </p:spPr>
        <p:txBody>
          <a:bodyPr wrap="none" rtlCol="0">
            <a:spAutoFit/>
          </a:bodyPr>
          <a:lstStyle/>
          <a:p>
            <a:pPr algn="l"/>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 </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 + 0.7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 </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1.4V</a:t>
            </a:r>
            <a:endParaRPr lang="pt-BR" sz="24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59" name="CaixaDeTexto 47"/>
          <p:cNvSpPr txBox="1"/>
          <p:nvPr/>
        </p:nvSpPr>
        <p:spPr>
          <a:xfrm>
            <a:off x="4610649" y="4784090"/>
            <a:ext cx="132334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 </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&gt;0.7</a:t>
            </a:r>
            <a:endParaRPr lang="pt-BR" sz="24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61" name="Forma livre 60"/>
          <p:cNvSpPr/>
          <p:nvPr/>
        </p:nvSpPr>
        <p:spPr>
          <a:xfrm>
            <a:off x="6600190" y="4693285"/>
            <a:ext cx="450215" cy="1291590"/>
          </a:xfrm>
          <a:custGeom>
            <a:avLst/>
            <a:gdLst>
              <a:gd name="connisteX0" fmla="*/ 0 w 775998"/>
              <a:gd name="connsiteY0" fmla="*/ 1291851 h 1291851"/>
              <a:gd name="connisteX1" fmla="*/ 10160 w 775998"/>
              <a:gd name="connsiteY1" fmla="*/ 550806 h 1291851"/>
              <a:gd name="connisteX2" fmla="*/ 52705 w 775998"/>
              <a:gd name="connsiteY2" fmla="*/ 180601 h 1291851"/>
              <a:gd name="connisteX3" fmla="*/ 222250 w 775998"/>
              <a:gd name="connsiteY3" fmla="*/ 21851 h 1291851"/>
              <a:gd name="connisteX4" fmla="*/ 613410 w 775998"/>
              <a:gd name="connsiteY4" fmla="*/ 32646 h 1291851"/>
              <a:gd name="connisteX5" fmla="*/ 762000 w 775998"/>
              <a:gd name="connsiteY5" fmla="*/ 233306 h 1291851"/>
              <a:gd name="connisteX6" fmla="*/ 762000 w 775998"/>
              <a:gd name="connsiteY6" fmla="*/ 572396 h 1291851"/>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775999" h="1291852">
                <a:moveTo>
                  <a:pt x="0" y="1291852"/>
                </a:moveTo>
                <a:cubicBezTo>
                  <a:pt x="1270" y="1150882"/>
                  <a:pt x="-635" y="773057"/>
                  <a:pt x="10160" y="550807"/>
                </a:cubicBezTo>
                <a:cubicBezTo>
                  <a:pt x="20955" y="328557"/>
                  <a:pt x="10160" y="286647"/>
                  <a:pt x="52705" y="180602"/>
                </a:cubicBezTo>
                <a:cubicBezTo>
                  <a:pt x="95250" y="74557"/>
                  <a:pt x="109855" y="51697"/>
                  <a:pt x="222250" y="21852"/>
                </a:cubicBezTo>
                <a:cubicBezTo>
                  <a:pt x="334645" y="-7993"/>
                  <a:pt x="505460" y="-9898"/>
                  <a:pt x="613410" y="32647"/>
                </a:cubicBezTo>
                <a:cubicBezTo>
                  <a:pt x="721360" y="75192"/>
                  <a:pt x="732155" y="125357"/>
                  <a:pt x="762000" y="233307"/>
                </a:cubicBezTo>
                <a:cubicBezTo>
                  <a:pt x="791845" y="341257"/>
                  <a:pt x="765175" y="508897"/>
                  <a:pt x="762000" y="572397"/>
                </a:cubicBezTo>
              </a:path>
            </a:pathLst>
          </a:custGeom>
          <a:noFill/>
          <a:ln w="28575">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2" name="CaixaDeTexto 47"/>
          <p:cNvSpPr txBox="1"/>
          <p:nvPr/>
        </p:nvSpPr>
        <p:spPr>
          <a:xfrm>
            <a:off x="6591849" y="5091073"/>
            <a:ext cx="412750" cy="398780"/>
          </a:xfrm>
          <a:prstGeom prst="rect">
            <a:avLst/>
          </a:prstGeom>
          <a:noFill/>
        </p:spPr>
        <p:txBody>
          <a:bodyPr wrap="none" rtlCol="0">
            <a:spAutoFit/>
          </a:bodyPr>
          <a:lstStyle/>
          <a:p>
            <a:r>
              <a:rPr lang="pt-BR" sz="2000" b="1" dirty="0" smtClean="0">
                <a:latin typeface="Comic Sans MS" panose="030F0702030302020204" pitchFamily="66" charset="0"/>
                <a:ea typeface="Cambria Math" panose="02040503050406030204" pitchFamily="18" charset="0"/>
                <a:cs typeface="Comic Sans MS" panose="030F0702030302020204" pitchFamily="66" charset="0"/>
              </a:rPr>
              <a:t>I</a:t>
            </a:r>
            <a:r>
              <a:rPr lang="pt-BR" sz="2000" b="1" baseline="-25000" dirty="0" smtClean="0">
                <a:latin typeface="Comic Sans MS" panose="030F0702030302020204" pitchFamily="66" charset="0"/>
                <a:ea typeface="Cambria Math" panose="02040503050406030204" pitchFamily="18" charset="0"/>
                <a:cs typeface="Comic Sans MS" panose="030F0702030302020204" pitchFamily="66" charset="0"/>
              </a:rPr>
              <a:t>L</a:t>
            </a:r>
            <a:endParaRPr lang="pt-BR" sz="20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cxnSp>
        <p:nvCxnSpPr>
          <p:cNvPr id="63" name="Conector de Seta Reta 62"/>
          <p:cNvCxnSpPr/>
          <p:nvPr/>
        </p:nvCxnSpPr>
        <p:spPr>
          <a:xfrm flipV="1">
            <a:off x="5400945" y="5469462"/>
            <a:ext cx="455295" cy="10795"/>
          </a:xfrm>
          <a:prstGeom prst="straightConnector1">
            <a:avLst/>
          </a:prstGeom>
          <a:ln w="28575">
            <a:solidFill>
              <a:srgbClr val="C00000"/>
            </a:solidFill>
            <a:tailEnd type="triangle" w="lg" len="med"/>
          </a:ln>
        </p:spPr>
        <p:style>
          <a:lnRef idx="1">
            <a:schemeClr val="accent1"/>
          </a:lnRef>
          <a:fillRef idx="0">
            <a:schemeClr val="accent1"/>
          </a:fillRef>
          <a:effectRef idx="0">
            <a:schemeClr val="accent1"/>
          </a:effectRef>
          <a:fontRef idx="minor">
            <a:schemeClr val="tx1"/>
          </a:fontRef>
        </p:style>
      </p:cxnSp>
      <p:sp>
        <p:nvSpPr>
          <p:cNvPr id="64" name="CaixaDeTexto 47"/>
          <p:cNvSpPr txBox="1"/>
          <p:nvPr/>
        </p:nvSpPr>
        <p:spPr>
          <a:xfrm>
            <a:off x="5521229" y="5460654"/>
            <a:ext cx="412750" cy="398780"/>
          </a:xfrm>
          <a:prstGeom prst="rect">
            <a:avLst/>
          </a:prstGeom>
          <a:noFill/>
        </p:spPr>
        <p:txBody>
          <a:bodyPr wrap="none" rtlCol="0">
            <a:spAutoFit/>
          </a:bodyPr>
          <a:lstStyle/>
          <a:p>
            <a:r>
              <a:rPr lang="pt-BR" sz="2000" b="1" dirty="0" smtClean="0">
                <a:latin typeface="Comic Sans MS" panose="030F0702030302020204" pitchFamily="66" charset="0"/>
                <a:ea typeface="Cambria Math" panose="02040503050406030204" pitchFamily="18" charset="0"/>
                <a:cs typeface="Comic Sans MS" panose="030F0702030302020204" pitchFamily="66" charset="0"/>
              </a:rPr>
              <a:t>I</a:t>
            </a:r>
            <a:r>
              <a:rPr lang="pt-BR" sz="2000" b="1" baseline="-25000" dirty="0" smtClean="0">
                <a:latin typeface="Comic Sans MS" panose="030F0702030302020204" pitchFamily="66" charset="0"/>
                <a:ea typeface="Cambria Math" panose="02040503050406030204" pitchFamily="18" charset="0"/>
                <a:cs typeface="Comic Sans MS" panose="030F0702030302020204" pitchFamily="66" charset="0"/>
              </a:rPr>
              <a:t>L</a:t>
            </a:r>
            <a:endParaRPr lang="pt-BR" sz="20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mc:AlternateContent xmlns:mc="http://schemas.openxmlformats.org/markup-compatibility/2006" xmlns:p14="http://schemas.microsoft.com/office/powerpoint/2010/main">
        <mc:Choice Requires="p14">
          <p:contentPart r:id="rId1" p14:bwMode="auto">
            <p14:nvContentPartPr>
              <p14:cNvPr id="3" name="Tinta 2"/>
              <p14:cNvContentPartPr/>
              <p14:nvPr/>
            </p14:nvContentPartPr>
            <p14:xfrm>
              <a:off x="120960" y="3764160"/>
              <a:ext cx="3469320" cy="428760"/>
            </p14:xfrm>
          </p:contentPart>
        </mc:Choice>
        <mc:Fallback xmlns="">
          <p:pic>
            <p:nvPicPr>
              <p:cNvPr id="3" name="Tinta 2"/>
            </p:nvPicPr>
            <p:blipFill>
              <a:blip r:embed="rId2"/>
            </p:blipFill>
            <p:spPr>
              <a:xfrm>
                <a:off x="120960" y="3764160"/>
                <a:ext cx="3469320" cy="428760"/>
              </a:xfrm>
              <a:prstGeom prst="rect"/>
            </p:spPr>
          </p:pic>
        </mc:Fallback>
      </mc:AlternateContent>
    </p:spTree>
  </p:cSld>
  <p:clrMapOvr>
    <a:masterClrMapping/>
  </p:clrMapOvr>
  <p:timing>
    <p:tnLst>
      <p:par>
        <p:cTn id="1" dur="indefinite" restart="never" nodeType="tmRoot"/>
      </p:par>
    </p:tnLst>
  </p:timing>
</p:sld>
</file>

<file path=ppt/slides/slide8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531620" y="320675"/>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(bu</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ffer</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9" name="CaixaDeTexto 45"/>
          <p:cNvSpPr txBox="1"/>
          <p:nvPr/>
        </p:nvSpPr>
        <p:spPr>
          <a:xfrm>
            <a:off x="289560" y="969010"/>
            <a:ext cx="11418570" cy="829945"/>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3.b hipótese: Q1 conduz e Q2 corta: ou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vem do coletor, do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5V, ou da base (no transistor PNP a corrente sai da base). Absurdo </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 name="CaixaDeTexto 45"/>
          <p:cNvSpPr txBox="1"/>
          <p:nvPr/>
        </p:nvSpPr>
        <p:spPr>
          <a:xfrm>
            <a:off x="410695" y="4413908"/>
            <a:ext cx="11486243" cy="239966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 fim restou apenas que para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effectLst>
                  <a:outerShdw blurRad="38100" dist="38100" dir="2700000" algn="tl">
                    <a:srgbClr val="000000">
                      <a:alpha val="43137"/>
                    </a:srgbClr>
                  </a:outerShdw>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0.7V, Q1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cortado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Q2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conduzindo</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Tensão de entrada </a:t>
            </a:r>
            <a:r>
              <a:rPr lang="pt-BR" altLang="en-US" sz="2800" b="1" dirty="0" err="1"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 por simetria com o caso anterior, </a:t>
            </a:r>
            <a:r>
              <a:rPr lang="pt-BR" altLang="en-US" sz="2800" b="1" dirty="0" err="1"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concluimos</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que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solidFill>
                  <a:srgbClr val="C00000"/>
                </a:solidFill>
                <a:effectLst>
                  <a:outerShdw blurRad="38100" dist="38100" dir="2700000" algn="tl">
                    <a:srgbClr val="000000">
                      <a:alpha val="43137"/>
                    </a:srgbClr>
                  </a:outerShdw>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 Q1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conduzindo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Q2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cortado</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3" name="Caixa de Texto 23"/>
          <p:cNvSpPr txBox="1"/>
          <p:nvPr/>
        </p:nvSpPr>
        <p:spPr>
          <a:xfrm>
            <a:off x="5982970" y="2769870"/>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34" name="Conector Reto 37"/>
          <p:cNvCxnSpPr/>
          <p:nvPr/>
        </p:nvCxnSpPr>
        <p:spPr>
          <a:xfrm>
            <a:off x="5800794" y="371964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2" name="Grupo 41"/>
          <p:cNvGrpSpPr/>
          <p:nvPr/>
        </p:nvGrpSpPr>
        <p:grpSpPr>
          <a:xfrm rot="5400000" flipH="1">
            <a:off x="5327918" y="2967349"/>
            <a:ext cx="1274445" cy="234950"/>
            <a:chOff x="4152748" y="3524056"/>
            <a:chExt cx="1274569" cy="255373"/>
          </a:xfrm>
        </p:grpSpPr>
        <p:cxnSp>
          <p:nvCxnSpPr>
            <p:cNvPr id="4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5" name="Caixa de Texto 23"/>
          <p:cNvSpPr txBox="1"/>
          <p:nvPr/>
        </p:nvSpPr>
        <p:spPr>
          <a:xfrm>
            <a:off x="4611470" y="293826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46" name="Conector Reto 49"/>
          <p:cNvCxnSpPr/>
          <p:nvPr/>
        </p:nvCxnSpPr>
        <p:spPr>
          <a:xfrm flipV="1">
            <a:off x="4939030" y="2433320"/>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7" name="Grupo 46"/>
          <p:cNvGrpSpPr/>
          <p:nvPr/>
        </p:nvGrpSpPr>
        <p:grpSpPr>
          <a:xfrm rot="5400000">
            <a:off x="3695165" y="2802971"/>
            <a:ext cx="1783849" cy="748570"/>
            <a:chOff x="8610600" y="2524505"/>
            <a:chExt cx="1783849" cy="748570"/>
          </a:xfrm>
        </p:grpSpPr>
        <p:cxnSp>
          <p:nvCxnSpPr>
            <p:cNvPr id="48" name="Conector Reto 47"/>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49"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50"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2" name="Conector Reto 22"/>
            <p:cNvCxnSpPr/>
            <p:nvPr/>
          </p:nvCxnSpPr>
          <p:spPr>
            <a:xfrm>
              <a:off x="9910055" y="2540097"/>
              <a:ext cx="484394" cy="0"/>
            </a:xfrm>
            <a:prstGeom prst="line">
              <a:avLst/>
            </a:prstGeom>
            <a:ln w="2540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5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57" name="CaixaDeTexto 47"/>
          <p:cNvSpPr txBox="1"/>
          <p:nvPr/>
        </p:nvSpPr>
        <p:spPr>
          <a:xfrm>
            <a:off x="4611284" y="4001413"/>
            <a:ext cx="603250"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sp>
        <p:nvSpPr>
          <p:cNvPr id="58" name="CaixaDeTexto 47"/>
          <p:cNvSpPr txBox="1"/>
          <p:nvPr/>
        </p:nvSpPr>
        <p:spPr>
          <a:xfrm>
            <a:off x="5039909" y="1954808"/>
            <a:ext cx="3299460" cy="460375"/>
          </a:xfrm>
          <a:prstGeom prst="rect">
            <a:avLst/>
          </a:prstGeom>
          <a:noFill/>
        </p:spPr>
        <p:txBody>
          <a:bodyPr wrap="none" rtlCol="0">
            <a:spAutoFit/>
          </a:bodyPr>
          <a:lstStyle/>
          <a:p>
            <a:pPr algn="l"/>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 </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 + 0.7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1.4V</a:t>
            </a:r>
            <a:endParaRPr lang="pt-BR" sz="24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59" name="CaixaDeTexto 47"/>
          <p:cNvSpPr txBox="1"/>
          <p:nvPr/>
        </p:nvSpPr>
        <p:spPr>
          <a:xfrm>
            <a:off x="3287944" y="2702838"/>
            <a:ext cx="132334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 </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&gt;0.7</a:t>
            </a:r>
            <a:endParaRPr lang="pt-BR" sz="24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61" name="Forma livre 60"/>
          <p:cNvSpPr/>
          <p:nvPr/>
        </p:nvSpPr>
        <p:spPr>
          <a:xfrm>
            <a:off x="5277485" y="2555875"/>
            <a:ext cx="450215" cy="1291590"/>
          </a:xfrm>
          <a:custGeom>
            <a:avLst/>
            <a:gdLst>
              <a:gd name="connisteX0" fmla="*/ 0 w 775998"/>
              <a:gd name="connsiteY0" fmla="*/ 1291851 h 1291851"/>
              <a:gd name="connisteX1" fmla="*/ 10160 w 775998"/>
              <a:gd name="connsiteY1" fmla="*/ 550806 h 1291851"/>
              <a:gd name="connisteX2" fmla="*/ 52705 w 775998"/>
              <a:gd name="connsiteY2" fmla="*/ 180601 h 1291851"/>
              <a:gd name="connisteX3" fmla="*/ 222250 w 775998"/>
              <a:gd name="connsiteY3" fmla="*/ 21851 h 1291851"/>
              <a:gd name="connisteX4" fmla="*/ 613410 w 775998"/>
              <a:gd name="connsiteY4" fmla="*/ 32646 h 1291851"/>
              <a:gd name="connisteX5" fmla="*/ 762000 w 775998"/>
              <a:gd name="connsiteY5" fmla="*/ 233306 h 1291851"/>
              <a:gd name="connisteX6" fmla="*/ 762000 w 775998"/>
              <a:gd name="connsiteY6" fmla="*/ 572396 h 1291851"/>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775999" h="1291852">
                <a:moveTo>
                  <a:pt x="0" y="1291852"/>
                </a:moveTo>
                <a:cubicBezTo>
                  <a:pt x="1270" y="1150882"/>
                  <a:pt x="-635" y="773057"/>
                  <a:pt x="10160" y="550807"/>
                </a:cubicBezTo>
                <a:cubicBezTo>
                  <a:pt x="20955" y="328557"/>
                  <a:pt x="10160" y="286647"/>
                  <a:pt x="52705" y="180602"/>
                </a:cubicBezTo>
                <a:cubicBezTo>
                  <a:pt x="95250" y="74557"/>
                  <a:pt x="109855" y="51697"/>
                  <a:pt x="222250" y="21852"/>
                </a:cubicBezTo>
                <a:cubicBezTo>
                  <a:pt x="334645" y="-7993"/>
                  <a:pt x="505460" y="-9898"/>
                  <a:pt x="613410" y="32647"/>
                </a:cubicBezTo>
                <a:cubicBezTo>
                  <a:pt x="721360" y="75192"/>
                  <a:pt x="732155" y="125357"/>
                  <a:pt x="762000" y="233307"/>
                </a:cubicBezTo>
                <a:cubicBezTo>
                  <a:pt x="791845" y="341257"/>
                  <a:pt x="765175" y="508897"/>
                  <a:pt x="762000" y="572397"/>
                </a:cubicBezTo>
              </a:path>
            </a:pathLst>
          </a:custGeom>
          <a:noFill/>
          <a:ln w="28575">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2" name="CaixaDeTexto 47"/>
          <p:cNvSpPr txBox="1"/>
          <p:nvPr/>
        </p:nvSpPr>
        <p:spPr>
          <a:xfrm>
            <a:off x="5269144" y="2953663"/>
            <a:ext cx="412750" cy="398780"/>
          </a:xfrm>
          <a:prstGeom prst="rect">
            <a:avLst/>
          </a:prstGeom>
          <a:noFill/>
        </p:spPr>
        <p:txBody>
          <a:bodyPr wrap="none" rtlCol="0">
            <a:spAutoFit/>
          </a:bodyPr>
          <a:lstStyle/>
          <a:p>
            <a:r>
              <a:rPr lang="pt-BR" sz="2000" b="1" dirty="0" smtClean="0">
                <a:latin typeface="Comic Sans MS" panose="030F0702030302020204" pitchFamily="66" charset="0"/>
                <a:ea typeface="Cambria Math" panose="02040503050406030204" pitchFamily="18" charset="0"/>
                <a:cs typeface="Comic Sans MS" panose="030F0702030302020204" pitchFamily="66" charset="0"/>
              </a:rPr>
              <a:t>I</a:t>
            </a:r>
            <a:r>
              <a:rPr lang="pt-BR" sz="2000" b="1" baseline="-25000" dirty="0" smtClean="0">
                <a:latin typeface="Comic Sans MS" panose="030F0702030302020204" pitchFamily="66" charset="0"/>
                <a:ea typeface="Cambria Math" panose="02040503050406030204" pitchFamily="18" charset="0"/>
                <a:cs typeface="Comic Sans MS" panose="030F0702030302020204" pitchFamily="66" charset="0"/>
              </a:rPr>
              <a:t>L</a:t>
            </a:r>
            <a:endParaRPr lang="pt-BR" sz="20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cxnSp>
        <p:nvCxnSpPr>
          <p:cNvPr id="63" name="Conector de Seta Reta 62"/>
          <p:cNvCxnSpPr/>
          <p:nvPr/>
        </p:nvCxnSpPr>
        <p:spPr>
          <a:xfrm flipV="1">
            <a:off x="4048125" y="3388995"/>
            <a:ext cx="455295" cy="10795"/>
          </a:xfrm>
          <a:prstGeom prst="straightConnector1">
            <a:avLst/>
          </a:prstGeom>
          <a:ln w="34925">
            <a:solidFill>
              <a:srgbClr val="C00000"/>
            </a:solidFill>
            <a:tailEnd type="triangle" w="lg" len="med"/>
          </a:ln>
        </p:spPr>
        <p:style>
          <a:lnRef idx="1">
            <a:schemeClr val="accent1"/>
          </a:lnRef>
          <a:fillRef idx="0">
            <a:schemeClr val="accent1"/>
          </a:fillRef>
          <a:effectRef idx="0">
            <a:schemeClr val="accent1"/>
          </a:effectRef>
          <a:fontRef idx="minor">
            <a:schemeClr val="tx1"/>
          </a:fontRef>
        </p:style>
      </p:cxnSp>
      <p:sp>
        <p:nvSpPr>
          <p:cNvPr id="64" name="CaixaDeTexto 47"/>
          <p:cNvSpPr txBox="1"/>
          <p:nvPr/>
        </p:nvSpPr>
        <p:spPr>
          <a:xfrm>
            <a:off x="4044864" y="3368318"/>
            <a:ext cx="412750" cy="398780"/>
          </a:xfrm>
          <a:prstGeom prst="rect">
            <a:avLst/>
          </a:prstGeom>
          <a:noFill/>
        </p:spPr>
        <p:txBody>
          <a:bodyPr wrap="none" rtlCol="0">
            <a:spAutoFit/>
          </a:bodyPr>
          <a:lstStyle/>
          <a:p>
            <a:r>
              <a:rPr lang="pt-BR" sz="2000" b="1" dirty="0" smtClean="0">
                <a:latin typeface="Comic Sans MS" panose="030F0702030302020204" pitchFamily="66" charset="0"/>
                <a:ea typeface="Cambria Math" panose="02040503050406030204" pitchFamily="18" charset="0"/>
                <a:cs typeface="Comic Sans MS" panose="030F0702030302020204" pitchFamily="66" charset="0"/>
              </a:rPr>
              <a:t>I</a:t>
            </a:r>
            <a:r>
              <a:rPr lang="pt-BR" sz="2000" b="1" baseline="-25000" dirty="0" smtClean="0">
                <a:latin typeface="Comic Sans MS" panose="030F0702030302020204" pitchFamily="66" charset="0"/>
                <a:ea typeface="Cambria Math" panose="02040503050406030204" pitchFamily="18" charset="0"/>
                <a:cs typeface="Comic Sans MS" panose="030F0702030302020204" pitchFamily="66" charset="0"/>
              </a:rPr>
              <a:t>L</a:t>
            </a:r>
            <a:endParaRPr lang="pt-BR" sz="20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8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531620" y="320675"/>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698414" y="2951123"/>
            <a:ext cx="54737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2988945" y="376364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2806769" y="473373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702410" y="211971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2333893" y="396112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1715235" y="388123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03" name="CaixaDeTexto 47"/>
          <p:cNvSpPr txBox="1"/>
          <p:nvPr/>
        </p:nvSpPr>
        <p:spPr>
          <a:xfrm>
            <a:off x="1668059" y="1142008"/>
            <a:ext cx="509905"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cxnSp>
        <p:nvCxnSpPr>
          <p:cNvPr id="4" name="Conector Reto 49"/>
          <p:cNvCxnSpPr/>
          <p:nvPr/>
        </p:nvCxnSpPr>
        <p:spPr>
          <a:xfrm flipV="1">
            <a:off x="1945005" y="3427095"/>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 name="Grupo 15"/>
          <p:cNvGrpSpPr/>
          <p:nvPr/>
        </p:nvGrpSpPr>
        <p:grpSpPr>
          <a:xfrm rot="5400000">
            <a:off x="701140" y="3796746"/>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8"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0"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Conector Reto 22"/>
            <p:cNvCxnSpPr/>
            <p:nvPr/>
          </p:nvCxnSpPr>
          <p:spPr>
            <a:xfrm>
              <a:off x="9910055" y="2540097"/>
              <a:ext cx="484394" cy="0"/>
            </a:xfrm>
            <a:prstGeom prst="line">
              <a:avLst/>
            </a:prstGeom>
            <a:ln w="2540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2"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23" name="Conector Reto 49"/>
          <p:cNvCxnSpPr/>
          <p:nvPr/>
        </p:nvCxnSpPr>
        <p:spPr>
          <a:xfrm rot="16200000" flipV="1">
            <a:off x="370342" y="3345952"/>
            <a:ext cx="1692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49"/>
          <p:cNvCxnSpPr/>
          <p:nvPr/>
        </p:nvCxnSpPr>
        <p:spPr>
          <a:xfrm flipV="1">
            <a:off x="824865" y="3402330"/>
            <a:ext cx="396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1715235" y="223214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26" name="CaixaDeTexto 47"/>
          <p:cNvSpPr txBox="1"/>
          <p:nvPr/>
        </p:nvSpPr>
        <p:spPr>
          <a:xfrm>
            <a:off x="1617259" y="4995188"/>
            <a:ext cx="603250"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sp>
        <p:nvSpPr>
          <p:cNvPr id="27" name="CaixaDeTexto 47"/>
          <p:cNvSpPr txBox="1"/>
          <p:nvPr/>
        </p:nvSpPr>
        <p:spPr>
          <a:xfrm>
            <a:off x="2612304" y="2915563"/>
            <a:ext cx="6889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cxnSp>
        <p:nvCxnSpPr>
          <p:cNvPr id="3" name="Conector de Seta Reta 2"/>
          <p:cNvCxnSpPr/>
          <p:nvPr/>
        </p:nvCxnSpPr>
        <p:spPr>
          <a:xfrm flipH="1">
            <a:off x="8050257" y="1100726"/>
            <a:ext cx="0" cy="4932000"/>
          </a:xfrm>
          <a:prstGeom prst="straightConnector1">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H="1" flipV="1">
            <a:off x="4767855" y="3805932"/>
            <a:ext cx="6588000" cy="0"/>
          </a:xfrm>
          <a:prstGeom prst="straightConnector1">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8554447" y="3563347"/>
            <a:ext cx="0" cy="432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2" name="CaixaDeTexto 45"/>
          <p:cNvSpPr txBox="1"/>
          <p:nvPr/>
        </p:nvSpPr>
        <p:spPr>
          <a:xfrm>
            <a:off x="7287622" y="2211432"/>
            <a:ext cx="762635" cy="460375"/>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endPar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3" name="CaixaDeTexto 45"/>
          <p:cNvSpPr txBox="1"/>
          <p:nvPr/>
        </p:nvSpPr>
        <p:spPr>
          <a:xfrm>
            <a:off x="8151696" y="3879688"/>
            <a:ext cx="1095376"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4" name="CaixaDeTexto 45"/>
          <p:cNvSpPr txBox="1"/>
          <p:nvPr/>
        </p:nvSpPr>
        <p:spPr>
          <a:xfrm>
            <a:off x="9820002" y="3864337"/>
            <a:ext cx="1279525" cy="460375"/>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endPar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5" name="Conector Reto 14"/>
          <p:cNvCxnSpPr/>
          <p:nvPr/>
        </p:nvCxnSpPr>
        <p:spPr>
          <a:xfrm flipV="1">
            <a:off x="8050257" y="3791312"/>
            <a:ext cx="504000" cy="1016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7546067" y="3570332"/>
            <a:ext cx="0" cy="432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1" name="CaixaDeTexto 45"/>
          <p:cNvSpPr txBox="1"/>
          <p:nvPr/>
        </p:nvSpPr>
        <p:spPr>
          <a:xfrm>
            <a:off x="6837838" y="3337653"/>
            <a:ext cx="100874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2" name="Caixa de Texto 23"/>
          <p:cNvSpPr txBox="1"/>
          <p:nvPr/>
        </p:nvSpPr>
        <p:spPr>
          <a:xfrm>
            <a:off x="7375887" y="4273912"/>
            <a:ext cx="1348740" cy="1014730"/>
          </a:xfrm>
          <a:prstGeom prst="rect">
            <a:avLst/>
          </a:prstGeom>
          <a:solidFill>
            <a:schemeClr val="bg1"/>
          </a:solid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e Q2 cortados</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Comic Sans MS" panose="030F0702030302020204" pitchFamily="66" charset="0"/>
                <a:cs typeface="Comic Sans MS" panose="030F0702030302020204" pitchFamily="66" charset="0"/>
              </a:rPr>
              <a:t>= 0</a:t>
            </a:r>
            <a:endParaRPr lang="pt-BR" altLang="en-US" sz="2000" dirty="0" smtClean="0">
              <a:latin typeface="Comic Sans MS" panose="030F0702030302020204" pitchFamily="66" charset="0"/>
              <a:cs typeface="Comic Sans MS" panose="030F0702030302020204" pitchFamily="66" charset="0"/>
            </a:endParaRPr>
          </a:p>
        </p:txBody>
      </p:sp>
      <p:cxnSp>
        <p:nvCxnSpPr>
          <p:cNvPr id="10" name="Conector Reto 9"/>
          <p:cNvCxnSpPr/>
          <p:nvPr/>
        </p:nvCxnSpPr>
        <p:spPr>
          <a:xfrm flipV="1">
            <a:off x="7546067" y="3781152"/>
            <a:ext cx="504000" cy="1016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sp>
        <p:nvSpPr>
          <p:cNvPr id="34" name="Caixa de Texto 23"/>
          <p:cNvSpPr txBox="1"/>
          <p:nvPr/>
        </p:nvSpPr>
        <p:spPr>
          <a:xfrm>
            <a:off x="9449435" y="2646680"/>
            <a:ext cx="2027555" cy="1014730"/>
          </a:xfrm>
          <a:prstGeom prst="rect">
            <a:avLst/>
          </a:prstGeom>
          <a:solidFill>
            <a:schemeClr val="bg1"/>
          </a:solid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corta </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Q2 conduz</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Comic Sans MS" panose="030F0702030302020204" pitchFamily="66" charset="0"/>
                <a:cs typeface="Comic Sans MS" panose="030F0702030302020204" pitchFamily="66" charset="0"/>
              </a:rPr>
              <a:t>= V</a:t>
            </a:r>
            <a:r>
              <a:rPr lang="pt-BR" altLang="en-US" sz="2000" baseline="-25000" dirty="0" smtClean="0">
                <a:latin typeface="Comic Sans MS" panose="030F0702030302020204" pitchFamily="66" charset="0"/>
                <a:cs typeface="Comic Sans MS" panose="030F0702030302020204" pitchFamily="66" charset="0"/>
              </a:rPr>
              <a:t>in</a:t>
            </a:r>
            <a:r>
              <a:rPr lang="pt-BR" altLang="en-US" sz="2000" dirty="0" smtClean="0">
                <a:latin typeface="SimSun" panose="02010600030101010101" pitchFamily="2" charset="-122"/>
                <a:ea typeface="SimSun" panose="02010600030101010101" pitchFamily="2" charset="-122"/>
                <a:cs typeface="Comic Sans MS" panose="030F0702030302020204" pitchFamily="66" charset="0"/>
              </a:rPr>
              <a:t>－</a:t>
            </a:r>
            <a:r>
              <a:rPr lang="pt-BR" altLang="en-US" sz="2000" dirty="0" smtClean="0">
                <a:latin typeface="Comic Sans MS" panose="030F0702030302020204" pitchFamily="66" charset="0"/>
                <a:cs typeface="Comic Sans MS" panose="030F0702030302020204" pitchFamily="66" charset="0"/>
              </a:rPr>
              <a:t>0.7</a:t>
            </a:r>
            <a:endParaRPr lang="pt-BR" altLang="en-US" sz="2000" baseline="-25000" dirty="0" smtClean="0">
              <a:latin typeface="Comic Sans MS" panose="030F0702030302020204" pitchFamily="66" charset="0"/>
              <a:cs typeface="Comic Sans MS" panose="030F0702030302020204" pitchFamily="66" charset="0"/>
            </a:endParaRPr>
          </a:p>
        </p:txBody>
      </p:sp>
      <p:sp>
        <p:nvSpPr>
          <p:cNvPr id="35" name="Caixa de Texto 23"/>
          <p:cNvSpPr txBox="1"/>
          <p:nvPr/>
        </p:nvSpPr>
        <p:spPr>
          <a:xfrm>
            <a:off x="4422140" y="3927475"/>
            <a:ext cx="2155825" cy="1014730"/>
          </a:xfrm>
          <a:prstGeom prst="rect">
            <a:avLst/>
          </a:prstGeom>
          <a:solidFill>
            <a:schemeClr val="bg1"/>
          </a:solid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conduz </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Q2 corta</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Comic Sans MS" panose="030F0702030302020204" pitchFamily="66" charset="0"/>
                <a:cs typeface="Comic Sans MS" panose="030F0702030302020204" pitchFamily="66" charset="0"/>
              </a:rPr>
              <a:t>= V</a:t>
            </a:r>
            <a:r>
              <a:rPr lang="pt-BR" altLang="en-US" sz="2000" baseline="-25000" dirty="0" smtClean="0">
                <a:latin typeface="Comic Sans MS" panose="030F0702030302020204" pitchFamily="66" charset="0"/>
                <a:cs typeface="Comic Sans MS" panose="030F0702030302020204" pitchFamily="66" charset="0"/>
              </a:rPr>
              <a:t>in</a:t>
            </a:r>
            <a:r>
              <a:rPr lang="pt-BR" altLang="en-US" sz="2000" dirty="0" smtClean="0">
                <a:latin typeface="SimSun" panose="02010600030101010101" pitchFamily="2" charset="-122"/>
                <a:ea typeface="SimSun" panose="02010600030101010101" pitchFamily="2" charset="-122"/>
                <a:cs typeface="Comic Sans MS" panose="030F0702030302020204" pitchFamily="66" charset="0"/>
              </a:rPr>
              <a:t>＋</a:t>
            </a:r>
            <a:r>
              <a:rPr lang="pt-BR" altLang="en-US" sz="2000" dirty="0" smtClean="0">
                <a:latin typeface="Comic Sans MS" panose="030F0702030302020204" pitchFamily="66" charset="0"/>
                <a:cs typeface="Comic Sans MS" panose="030F0702030302020204" pitchFamily="66" charset="0"/>
              </a:rPr>
              <a:t>0.7</a:t>
            </a:r>
            <a:endParaRPr lang="pt-BR" altLang="en-US" sz="2000" baseline="-25000" dirty="0" smtClean="0">
              <a:latin typeface="Comic Sans MS" panose="030F0702030302020204" pitchFamily="66" charset="0"/>
              <a:cs typeface="Comic Sans MS" panose="030F0702030302020204" pitchFamily="66" charset="0"/>
            </a:endParaRPr>
          </a:p>
        </p:txBody>
      </p:sp>
      <p:cxnSp>
        <p:nvCxnSpPr>
          <p:cNvPr id="36" name="Conector Reto 35"/>
          <p:cNvCxnSpPr/>
          <p:nvPr/>
        </p:nvCxnSpPr>
        <p:spPr>
          <a:xfrm flipV="1">
            <a:off x="5376272" y="3791312"/>
            <a:ext cx="2179955" cy="196469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flipV="1">
            <a:off x="8539207" y="1831702"/>
            <a:ext cx="2179955" cy="196469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8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531620" y="320675"/>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buffer</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limitações da saída</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 name="Conector de Seta Reta 2"/>
          <p:cNvCxnSpPr/>
          <p:nvPr/>
        </p:nvCxnSpPr>
        <p:spPr>
          <a:xfrm flipH="1">
            <a:off x="5705475" y="1061720"/>
            <a:ext cx="0" cy="5328000"/>
          </a:xfrm>
          <a:prstGeom prst="straightConnector1">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H="1" flipV="1">
            <a:off x="610235" y="3801760"/>
            <a:ext cx="10368000" cy="0"/>
          </a:xfrm>
          <a:prstGeom prst="straightConnector1">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6209665" y="3559175"/>
            <a:ext cx="0" cy="432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2" name="CaixaDeTexto 45"/>
          <p:cNvSpPr txBox="1"/>
          <p:nvPr/>
        </p:nvSpPr>
        <p:spPr>
          <a:xfrm>
            <a:off x="4820285" y="904240"/>
            <a:ext cx="762635" cy="460375"/>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endPar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3" name="CaixaDeTexto 45"/>
          <p:cNvSpPr txBox="1"/>
          <p:nvPr/>
        </p:nvSpPr>
        <p:spPr>
          <a:xfrm>
            <a:off x="5705475" y="3891280"/>
            <a:ext cx="127952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4" name="CaixaDeTexto 45"/>
          <p:cNvSpPr txBox="1"/>
          <p:nvPr/>
        </p:nvSpPr>
        <p:spPr>
          <a:xfrm>
            <a:off x="10584815" y="3829685"/>
            <a:ext cx="635000" cy="460375"/>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endPar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5" name="Conector Reto 14"/>
          <p:cNvCxnSpPr/>
          <p:nvPr/>
        </p:nvCxnSpPr>
        <p:spPr>
          <a:xfrm flipV="1">
            <a:off x="5705475" y="3787140"/>
            <a:ext cx="504000" cy="1016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5201285" y="3566160"/>
            <a:ext cx="0" cy="432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1" name="CaixaDeTexto 45"/>
          <p:cNvSpPr txBox="1"/>
          <p:nvPr/>
        </p:nvSpPr>
        <p:spPr>
          <a:xfrm>
            <a:off x="4290695" y="3331845"/>
            <a:ext cx="127952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2" name="Caixa de Texto 23"/>
          <p:cNvSpPr txBox="1"/>
          <p:nvPr/>
        </p:nvSpPr>
        <p:spPr>
          <a:xfrm>
            <a:off x="5031105" y="4240712"/>
            <a:ext cx="1348740" cy="1014730"/>
          </a:xfrm>
          <a:prstGeom prst="rect">
            <a:avLst/>
          </a:prstGeom>
          <a:solidFill>
            <a:schemeClr val="bg1"/>
          </a:solid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e Q2 cortados</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Comic Sans MS" panose="030F0702030302020204" pitchFamily="66" charset="0"/>
                <a:cs typeface="Comic Sans MS" panose="030F0702030302020204" pitchFamily="66" charset="0"/>
              </a:rPr>
              <a:t>= 0</a:t>
            </a:r>
            <a:endParaRPr lang="pt-BR" altLang="en-US" sz="2000" dirty="0" smtClean="0">
              <a:latin typeface="Comic Sans MS" panose="030F0702030302020204" pitchFamily="66" charset="0"/>
              <a:cs typeface="Comic Sans MS" panose="030F0702030302020204" pitchFamily="66" charset="0"/>
            </a:endParaRPr>
          </a:p>
        </p:txBody>
      </p:sp>
      <p:cxnSp>
        <p:nvCxnSpPr>
          <p:cNvPr id="10" name="Conector Reto 9"/>
          <p:cNvCxnSpPr/>
          <p:nvPr/>
        </p:nvCxnSpPr>
        <p:spPr>
          <a:xfrm flipV="1">
            <a:off x="5201285" y="3791494"/>
            <a:ext cx="504000" cy="1016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sp>
        <p:nvSpPr>
          <p:cNvPr id="34" name="Caixa de Texto 23"/>
          <p:cNvSpPr txBox="1"/>
          <p:nvPr/>
        </p:nvSpPr>
        <p:spPr>
          <a:xfrm>
            <a:off x="6849110" y="2621915"/>
            <a:ext cx="2393950" cy="1014730"/>
          </a:xfrm>
          <a:prstGeom prst="rect">
            <a:avLst/>
          </a:prstGeom>
          <a:solidFill>
            <a:schemeClr val="bg1"/>
          </a:solid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corta </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Q2 conduz ativo</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Comic Sans MS" panose="030F0702030302020204" pitchFamily="66" charset="0"/>
                <a:cs typeface="Comic Sans MS" panose="030F0702030302020204" pitchFamily="66" charset="0"/>
              </a:rPr>
              <a:t>= V</a:t>
            </a:r>
            <a:r>
              <a:rPr lang="pt-BR" altLang="en-US" sz="2000" baseline="-25000" dirty="0" smtClean="0">
                <a:latin typeface="Comic Sans MS" panose="030F0702030302020204" pitchFamily="66" charset="0"/>
                <a:cs typeface="Comic Sans MS" panose="030F0702030302020204" pitchFamily="66" charset="0"/>
              </a:rPr>
              <a:t>in</a:t>
            </a:r>
            <a:r>
              <a:rPr lang="pt-BR" altLang="en-US" sz="2000" dirty="0" smtClean="0">
                <a:latin typeface="SimSun" panose="02010600030101010101" pitchFamily="2" charset="-122"/>
                <a:ea typeface="SimSun" panose="02010600030101010101" pitchFamily="2" charset="-122"/>
                <a:cs typeface="Comic Sans MS" panose="030F0702030302020204" pitchFamily="66" charset="0"/>
              </a:rPr>
              <a:t>－</a:t>
            </a:r>
            <a:r>
              <a:rPr lang="pt-BR" altLang="en-US" sz="2000" dirty="0" smtClean="0">
                <a:latin typeface="Comic Sans MS" panose="030F0702030302020204" pitchFamily="66" charset="0"/>
                <a:cs typeface="Comic Sans MS" panose="030F0702030302020204" pitchFamily="66" charset="0"/>
              </a:rPr>
              <a:t>0.7</a:t>
            </a:r>
            <a:endParaRPr lang="pt-BR" altLang="en-US" sz="2000" baseline="-25000" dirty="0" smtClean="0">
              <a:latin typeface="Comic Sans MS" panose="030F0702030302020204" pitchFamily="66" charset="0"/>
              <a:cs typeface="Comic Sans MS" panose="030F0702030302020204" pitchFamily="66" charset="0"/>
            </a:endParaRPr>
          </a:p>
        </p:txBody>
      </p:sp>
      <p:sp>
        <p:nvSpPr>
          <p:cNvPr id="35" name="Caixa de Texto 23"/>
          <p:cNvSpPr txBox="1"/>
          <p:nvPr/>
        </p:nvSpPr>
        <p:spPr>
          <a:xfrm>
            <a:off x="2385695" y="3779520"/>
            <a:ext cx="2381885" cy="1014730"/>
          </a:xfrm>
          <a:prstGeom prst="rect">
            <a:avLst/>
          </a:prstGeom>
          <a:no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conduz ativo</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Q2 corta</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Comic Sans MS" panose="030F0702030302020204" pitchFamily="66" charset="0"/>
                <a:cs typeface="Comic Sans MS" panose="030F0702030302020204" pitchFamily="66" charset="0"/>
              </a:rPr>
              <a:t>= V</a:t>
            </a:r>
            <a:r>
              <a:rPr lang="pt-BR" altLang="en-US" sz="2000" baseline="-25000" dirty="0" smtClean="0">
                <a:latin typeface="Comic Sans MS" panose="030F0702030302020204" pitchFamily="66" charset="0"/>
                <a:cs typeface="Comic Sans MS" panose="030F0702030302020204" pitchFamily="66" charset="0"/>
              </a:rPr>
              <a:t>in</a:t>
            </a:r>
            <a:r>
              <a:rPr lang="pt-BR" altLang="en-US" sz="2000" dirty="0" smtClean="0">
                <a:latin typeface="SimSun" panose="02010600030101010101" pitchFamily="2" charset="-122"/>
                <a:ea typeface="SimSun" panose="02010600030101010101" pitchFamily="2" charset="-122"/>
                <a:cs typeface="Comic Sans MS" panose="030F0702030302020204" pitchFamily="66" charset="0"/>
              </a:rPr>
              <a:t>＋</a:t>
            </a:r>
            <a:r>
              <a:rPr lang="pt-BR" altLang="en-US" sz="2000" dirty="0" smtClean="0">
                <a:latin typeface="Comic Sans MS" panose="030F0702030302020204" pitchFamily="66" charset="0"/>
                <a:cs typeface="Comic Sans MS" panose="030F0702030302020204" pitchFamily="66" charset="0"/>
              </a:rPr>
              <a:t>0.7</a:t>
            </a:r>
            <a:endParaRPr lang="pt-BR" altLang="en-US" sz="2000" baseline="-25000" dirty="0" smtClean="0">
              <a:latin typeface="Comic Sans MS" panose="030F0702030302020204" pitchFamily="66" charset="0"/>
              <a:cs typeface="Comic Sans MS" panose="030F0702030302020204" pitchFamily="66" charset="0"/>
            </a:endParaRPr>
          </a:p>
        </p:txBody>
      </p:sp>
      <p:cxnSp>
        <p:nvCxnSpPr>
          <p:cNvPr id="36" name="Conector Reto 35"/>
          <p:cNvCxnSpPr/>
          <p:nvPr/>
        </p:nvCxnSpPr>
        <p:spPr>
          <a:xfrm flipV="1">
            <a:off x="3031490" y="3787140"/>
            <a:ext cx="2179955" cy="196469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flipV="1">
            <a:off x="6194425" y="1827530"/>
            <a:ext cx="2179955" cy="196469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sp>
        <p:nvSpPr>
          <p:cNvPr id="37" name="Forma livre 36"/>
          <p:cNvSpPr/>
          <p:nvPr/>
        </p:nvSpPr>
        <p:spPr>
          <a:xfrm>
            <a:off x="8162290" y="1496695"/>
            <a:ext cx="2422525" cy="532765"/>
          </a:xfrm>
          <a:custGeom>
            <a:avLst/>
            <a:gdLst>
              <a:gd name="connisteX0" fmla="*/ 0 w 2286000"/>
              <a:gd name="connsiteY0" fmla="*/ 521763 h 521763"/>
              <a:gd name="connisteX1" fmla="*/ 169545 w 2286000"/>
              <a:gd name="connsiteY1" fmla="*/ 363013 h 521763"/>
              <a:gd name="connisteX2" fmla="*/ 391795 w 2286000"/>
              <a:gd name="connsiteY2" fmla="*/ 161718 h 521763"/>
              <a:gd name="connisteX3" fmla="*/ 709295 w 2286000"/>
              <a:gd name="connsiteY3" fmla="*/ 34718 h 521763"/>
              <a:gd name="connisteX4" fmla="*/ 1365250 w 2286000"/>
              <a:gd name="connsiteY4" fmla="*/ 2968 h 521763"/>
              <a:gd name="connisteX5" fmla="*/ 2286000 w 2286000"/>
              <a:gd name="connsiteY5" fmla="*/ 2968 h 521763"/>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86000" h="521764">
                <a:moveTo>
                  <a:pt x="0" y="521764"/>
                </a:moveTo>
                <a:cubicBezTo>
                  <a:pt x="29210" y="493824"/>
                  <a:pt x="91440" y="434769"/>
                  <a:pt x="169545" y="363014"/>
                </a:cubicBezTo>
                <a:cubicBezTo>
                  <a:pt x="247650" y="291259"/>
                  <a:pt x="283845" y="227124"/>
                  <a:pt x="391795" y="161719"/>
                </a:cubicBezTo>
                <a:cubicBezTo>
                  <a:pt x="499745" y="96314"/>
                  <a:pt x="514350" y="66469"/>
                  <a:pt x="709295" y="34719"/>
                </a:cubicBezTo>
                <a:cubicBezTo>
                  <a:pt x="904240" y="2969"/>
                  <a:pt x="1049655" y="9319"/>
                  <a:pt x="1365250" y="2969"/>
                </a:cubicBezTo>
                <a:cubicBezTo>
                  <a:pt x="1680845" y="-3381"/>
                  <a:pt x="2115185" y="2334"/>
                  <a:pt x="2286000" y="2969"/>
                </a:cubicBez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8" name="Forma livre 37"/>
          <p:cNvSpPr/>
          <p:nvPr/>
        </p:nvSpPr>
        <p:spPr>
          <a:xfrm flipH="1" flipV="1">
            <a:off x="955040" y="5433695"/>
            <a:ext cx="2422525" cy="532765"/>
          </a:xfrm>
          <a:custGeom>
            <a:avLst/>
            <a:gdLst>
              <a:gd name="connisteX0" fmla="*/ 0 w 2286000"/>
              <a:gd name="connsiteY0" fmla="*/ 521763 h 521763"/>
              <a:gd name="connisteX1" fmla="*/ 169545 w 2286000"/>
              <a:gd name="connsiteY1" fmla="*/ 363013 h 521763"/>
              <a:gd name="connisteX2" fmla="*/ 391795 w 2286000"/>
              <a:gd name="connsiteY2" fmla="*/ 161718 h 521763"/>
              <a:gd name="connisteX3" fmla="*/ 709295 w 2286000"/>
              <a:gd name="connsiteY3" fmla="*/ 34718 h 521763"/>
              <a:gd name="connisteX4" fmla="*/ 1365250 w 2286000"/>
              <a:gd name="connsiteY4" fmla="*/ 2968 h 521763"/>
              <a:gd name="connisteX5" fmla="*/ 2286000 w 2286000"/>
              <a:gd name="connsiteY5" fmla="*/ 2968 h 521763"/>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86000" h="521764">
                <a:moveTo>
                  <a:pt x="0" y="521764"/>
                </a:moveTo>
                <a:cubicBezTo>
                  <a:pt x="29210" y="493824"/>
                  <a:pt x="91440" y="434769"/>
                  <a:pt x="169545" y="363014"/>
                </a:cubicBezTo>
                <a:cubicBezTo>
                  <a:pt x="247650" y="291259"/>
                  <a:pt x="283845" y="227124"/>
                  <a:pt x="391795" y="161719"/>
                </a:cubicBezTo>
                <a:cubicBezTo>
                  <a:pt x="499745" y="96314"/>
                  <a:pt x="514350" y="66469"/>
                  <a:pt x="709295" y="34719"/>
                </a:cubicBezTo>
                <a:cubicBezTo>
                  <a:pt x="904240" y="2969"/>
                  <a:pt x="1049655" y="9319"/>
                  <a:pt x="1365250" y="2969"/>
                </a:cubicBezTo>
                <a:cubicBezTo>
                  <a:pt x="1680845" y="-3381"/>
                  <a:pt x="2115185" y="2334"/>
                  <a:pt x="2286000" y="2969"/>
                </a:cubicBez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 name="Conector Reto 3"/>
          <p:cNvCxnSpPr/>
          <p:nvPr/>
        </p:nvCxnSpPr>
        <p:spPr>
          <a:xfrm>
            <a:off x="5664835" y="1496695"/>
            <a:ext cx="3450590" cy="1079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2395855" y="5955665"/>
            <a:ext cx="3450590" cy="1079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9115425" y="1516380"/>
            <a:ext cx="0" cy="2340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2628900" y="3717925"/>
            <a:ext cx="0" cy="2340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6" name="CaixaDeTexto 45"/>
          <p:cNvSpPr txBox="1"/>
          <p:nvPr/>
        </p:nvSpPr>
        <p:spPr>
          <a:xfrm>
            <a:off x="8033385" y="3856355"/>
            <a:ext cx="255143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000"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BE2</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7" name="CaixaDeTexto 45"/>
          <p:cNvSpPr txBox="1"/>
          <p:nvPr/>
        </p:nvSpPr>
        <p:spPr>
          <a:xfrm>
            <a:off x="1071880" y="3230245"/>
            <a:ext cx="288099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000"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 </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000"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BE1</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8" name="CaixaDeTexto 45"/>
          <p:cNvSpPr txBox="1"/>
          <p:nvPr/>
        </p:nvSpPr>
        <p:spPr>
          <a:xfrm>
            <a:off x="6071870" y="1102360"/>
            <a:ext cx="1828800" cy="398780"/>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9" name="CaixaDeTexto 45"/>
          <p:cNvSpPr txBox="1"/>
          <p:nvPr/>
        </p:nvSpPr>
        <p:spPr>
          <a:xfrm>
            <a:off x="3377565" y="5966460"/>
            <a:ext cx="185547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 </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0" name="Caixa de Texto 23"/>
          <p:cNvSpPr txBox="1"/>
          <p:nvPr/>
        </p:nvSpPr>
        <p:spPr>
          <a:xfrm>
            <a:off x="9338310" y="2693670"/>
            <a:ext cx="2132330" cy="1014730"/>
          </a:xfrm>
          <a:prstGeom prst="rect">
            <a:avLst/>
          </a:prstGeom>
          <a:solidFill>
            <a:schemeClr val="bg1"/>
          </a:solid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corta </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Q2 saturação</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Comic Sans MS" panose="030F0702030302020204" pitchFamily="66" charset="0"/>
                <a:cs typeface="Comic Sans MS" panose="030F0702030302020204" pitchFamily="66" charset="0"/>
              </a:rPr>
              <a:t>=</a:t>
            </a:r>
            <a:r>
              <a:rPr lang="pt-BR" altLang="en-US" sz="2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r>
              <a:rPr lang="pt-BR" altLang="en-US" sz="2000" dirty="0" smtClean="0">
                <a:latin typeface="Comic Sans MS" panose="030F0702030302020204" pitchFamily="66" charset="0"/>
                <a:cs typeface="Comic Sans MS" panose="030F0702030302020204" pitchFamily="66" charset="0"/>
              </a:rPr>
              <a:t> </a:t>
            </a:r>
            <a:endParaRPr lang="pt-BR" altLang="en-US" sz="2000" baseline="-25000" dirty="0" smtClean="0">
              <a:latin typeface="Comic Sans MS" panose="030F0702030302020204" pitchFamily="66" charset="0"/>
              <a:cs typeface="Comic Sans MS" panose="030F0702030302020204" pitchFamily="66" charset="0"/>
            </a:endParaRPr>
          </a:p>
        </p:txBody>
      </p:sp>
      <p:sp>
        <p:nvSpPr>
          <p:cNvPr id="21" name="Caixa de Texto 23"/>
          <p:cNvSpPr txBox="1"/>
          <p:nvPr/>
        </p:nvSpPr>
        <p:spPr>
          <a:xfrm>
            <a:off x="43815" y="3811270"/>
            <a:ext cx="2585085" cy="1014730"/>
          </a:xfrm>
          <a:prstGeom prst="rect">
            <a:avLst/>
          </a:prstGeom>
          <a:no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satura</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Q2 corta</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Comic Sans MS" panose="030F0702030302020204" pitchFamily="66" charset="0"/>
                <a:cs typeface="Comic Sans MS" panose="030F0702030302020204" pitchFamily="66" charset="0"/>
              </a:rPr>
              <a:t>= </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 </a:t>
            </a:r>
            <a:endParaRPr lang="pt-BR" altLang="en-US" sz="2000" baseline="-25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Retângulo 2"/>
              <p:cNvSpPr/>
              <p:nvPr/>
            </p:nvSpPr>
            <p:spPr>
              <a:xfrm>
                <a:off x="921979" y="703454"/>
                <a:ext cx="5508640" cy="1004955"/>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sz="2800" i="1" smtClean="0">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0</m:t>
                          </m:r>
                        </m:sub>
                      </m:sSub>
                      <m:r>
                        <a:rPr lang="pt-BR" sz="2800" i="1">
                          <a:latin typeface="Cambria Math" panose="02040503050406030204" pitchFamily="18" charset="0"/>
                        </a:rPr>
                        <m:t>=</m:t>
                      </m:r>
                      <m:f>
                        <m:fPr>
                          <m:ctrlPr>
                            <a:rPr lang="pt-BR" sz="2800" i="1">
                              <a:latin typeface="Cambria Math" panose="02040503050406030204" pitchFamily="18" charset="0"/>
                              <a:ea typeface="Cambria Math" panose="02040503050406030204" pitchFamily="18" charset="0"/>
                            </a:rPr>
                          </m:ctrlPr>
                        </m:fPr>
                        <m:num>
                          <m:r>
                            <a:rPr lang="pt-BR" sz="2800" i="1">
                              <a:latin typeface="Cambria Math" panose="02040503050406030204" pitchFamily="18" charset="0"/>
                              <a:ea typeface="Cambria Math" panose="02040503050406030204" pitchFamily="18" charset="0"/>
                            </a:rPr>
                            <m:t>∆</m:t>
                          </m:r>
                        </m:num>
                        <m:den>
                          <m:d>
                            <m:dPr>
                              <m:ctrlPr>
                                <a:rPr lang="pt-BR" sz="2800" i="1">
                                  <a:latin typeface="Cambria Math" panose="02040503050406030204" pitchFamily="18" charset="0"/>
                                  <a:ea typeface="Cambria Math" panose="02040503050406030204" pitchFamily="18" charset="0"/>
                                </a:rPr>
                              </m:ctrlPr>
                            </m:dPr>
                            <m:e>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e>
                          </m:d>
                          <m:r>
                            <a:rPr lang="pt-BR" sz="2800" i="1">
                              <a:latin typeface="Cambria Math" panose="02040503050406030204" pitchFamily="18" charset="0"/>
                            </a:rPr>
                            <m:t>𝑠</m:t>
                          </m:r>
                        </m:den>
                      </m:f>
                      <m:r>
                        <a:rPr lang="pt-BR" sz="2800" b="0" i="1" smtClean="0">
                          <a:latin typeface="Cambria Math" panose="02040503050406030204" pitchFamily="18" charset="0"/>
                        </a:rPr>
                        <m:t>+</m:t>
                      </m:r>
                      <m:f>
                        <m:fPr>
                          <m:ctrlPr>
                            <a:rPr lang="pt-BR" sz="2800" i="1">
                              <a:latin typeface="Cambria Math" panose="02040503050406030204" pitchFamily="18" charset="0"/>
                            </a:rPr>
                          </m:ctrlPr>
                        </m:fPr>
                        <m:num>
                          <m:r>
                            <m:rPr>
                              <m:sty m:val="p"/>
                            </m:rPr>
                            <a:rPr lang="pt-BR" sz="2800">
                              <a:latin typeface="Cambria Math" panose="02040503050406030204" pitchFamily="18" charset="0"/>
                            </a:rPr>
                            <m:t>C</m:t>
                          </m:r>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0</m:t>
                              </m:r>
                            </m:sub>
                          </m:sSub>
                          <m:d>
                            <m:dPr>
                              <m:ctrlPr>
                                <a:rPr lang="pt-BR" sz="2800" i="1">
                                  <a:latin typeface="Cambria Math" panose="02040503050406030204" pitchFamily="18" charset="0"/>
                                </a:rPr>
                              </m:ctrlPr>
                            </m:dPr>
                            <m:e>
                              <m:r>
                                <a:rPr lang="pt-BR" sz="2800" i="1">
                                  <a:latin typeface="Cambria Math" panose="02040503050406030204" pitchFamily="18" charset="0"/>
                                </a:rPr>
                                <m:t>0</m:t>
                              </m:r>
                              <m:r>
                                <a:rPr lang="pt-BR" sz="2800" i="1">
                                  <a:latin typeface="Cambria Math" panose="02040503050406030204" pitchFamily="18" charset="0"/>
                                </a:rPr>
                                <m:t>−</m:t>
                              </m:r>
                            </m:e>
                          </m:d>
                          <m:r>
                            <a:rPr lang="pt-BR" sz="2800" i="1">
                              <a:latin typeface="Cambria Math" panose="02040503050406030204" pitchFamily="18" charset="0"/>
                            </a:rPr>
                            <m:t>𝑅</m:t>
                          </m:r>
                        </m:num>
                        <m:den>
                          <m:r>
                            <a:rPr lang="pt-BR" sz="2800" b="0" i="1" smtClean="0">
                              <a:latin typeface="Cambria Math" panose="02040503050406030204" pitchFamily="18" charset="0"/>
                            </a:rPr>
                            <m:t>(</m:t>
                          </m:r>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r>
                            <a:rPr lang="pt-BR" sz="2800" i="1">
                              <a:latin typeface="Cambria Math" panose="02040503050406030204" pitchFamily="18" charset="0"/>
                            </a:rPr>
                            <m:t>)</m:t>
                          </m:r>
                        </m:den>
                      </m:f>
                    </m:oMath>
                  </m:oMathPara>
                </a14:m>
                <a:endParaRPr lang="pt-BR" dirty="0"/>
              </a:p>
            </p:txBody>
          </p:sp>
        </mc:Choice>
        <mc:Fallback>
          <p:sp>
            <p:nvSpPr>
              <p:cNvPr id="3" name="Retângulo 2"/>
              <p:cNvSpPr>
                <a:spLocks noRot="1" noChangeAspect="1" noMove="1" noResize="1" noEditPoints="1" noAdjustHandles="1" noChangeArrowheads="1" noChangeShapeType="1" noTextEdit="1"/>
              </p:cNvSpPr>
              <p:nvPr/>
            </p:nvSpPr>
            <p:spPr>
              <a:xfrm>
                <a:off x="921979" y="703454"/>
                <a:ext cx="5508640" cy="1004955"/>
              </a:xfrm>
              <a:prstGeom prst="rect">
                <a:avLst/>
              </a:prstGeom>
              <a:blipFill rotWithShape="1">
                <a:blip r:embed="rId1"/>
                <a:stretch>
                  <a:fillRect l="-11" t="-51" r="11" b="26"/>
                </a:stretch>
              </a:blipFill>
            </p:spPr>
            <p:txBody>
              <a:bodyPr/>
              <a:lstStyle/>
              <a:p>
                <a:r>
                  <a:rPr lang="pt-BR" altLang="en-US">
                    <a:noFill/>
                  </a:rPr>
                  <a:t> </a:t>
                </a:r>
              </a:p>
            </p:txBody>
          </p:sp>
        </mc:Fallback>
      </mc:AlternateContent>
      <p:sp>
        <p:nvSpPr>
          <p:cNvPr id="4" name="Espaço Reservado para Conteúdo 2"/>
          <p:cNvSpPr txBox="1"/>
          <p:nvPr/>
        </p:nvSpPr>
        <p:spPr>
          <a:xfrm>
            <a:off x="825899" y="1939067"/>
            <a:ext cx="10883347" cy="104283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Podemos separar em frações parciais o primeiro termo</a:t>
            </a:r>
            <a:endParaRPr lang="pt-BR"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5" name="Retângulo 4"/>
              <p:cNvSpPr/>
              <p:nvPr/>
            </p:nvSpPr>
            <p:spPr>
              <a:xfrm>
                <a:off x="825899" y="2914282"/>
                <a:ext cx="8874691" cy="962699"/>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f>
                        <m:fPr>
                          <m:ctrlPr>
                            <a:rPr lang="pt-BR" sz="2800" i="1" smtClean="0">
                              <a:latin typeface="Cambria Math" panose="02040503050406030204" pitchFamily="18" charset="0"/>
                              <a:ea typeface="Cambria Math" panose="02040503050406030204" pitchFamily="18" charset="0"/>
                            </a:rPr>
                          </m:ctrlPr>
                        </m:fPr>
                        <m:num>
                          <m:r>
                            <a:rPr lang="pt-BR" sz="2800" i="1">
                              <a:latin typeface="Cambria Math" panose="02040503050406030204" pitchFamily="18" charset="0"/>
                              <a:ea typeface="Cambria Math" panose="02040503050406030204" pitchFamily="18" charset="0"/>
                            </a:rPr>
                            <m:t>∆</m:t>
                          </m:r>
                        </m:num>
                        <m:den>
                          <m:d>
                            <m:dPr>
                              <m:ctrlPr>
                                <a:rPr lang="pt-BR" sz="2800" i="1">
                                  <a:latin typeface="Cambria Math" panose="02040503050406030204" pitchFamily="18" charset="0"/>
                                  <a:ea typeface="Cambria Math" panose="02040503050406030204" pitchFamily="18" charset="0"/>
                                </a:rPr>
                              </m:ctrlPr>
                            </m:dPr>
                            <m:e>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e>
                          </m:d>
                          <m:r>
                            <a:rPr lang="pt-BR" sz="2800" i="1">
                              <a:latin typeface="Cambria Math" panose="02040503050406030204" pitchFamily="18" charset="0"/>
                            </a:rPr>
                            <m:t>𝑠</m:t>
                          </m:r>
                        </m:den>
                      </m:f>
                      <m:r>
                        <a:rPr lang="pt-BR" sz="2800" b="0" i="1" smtClean="0">
                          <a:latin typeface="Cambria Math" panose="02040503050406030204" pitchFamily="18" charset="0"/>
                        </a:rPr>
                        <m:t>=</m:t>
                      </m:r>
                      <m:f>
                        <m:fPr>
                          <m:ctrlPr>
                            <a:rPr lang="pt-BR" sz="2800" b="0" i="1" smtClean="0">
                              <a:latin typeface="Cambria Math" panose="02040503050406030204" pitchFamily="18" charset="0"/>
                            </a:rPr>
                          </m:ctrlPr>
                        </m:fPr>
                        <m:num>
                          <m:r>
                            <a:rPr lang="pt-BR" sz="2800" b="0" i="1" smtClean="0">
                              <a:latin typeface="Cambria Math" panose="02040503050406030204" pitchFamily="18" charset="0"/>
                            </a:rPr>
                            <m:t>𝐴</m:t>
                          </m:r>
                        </m:num>
                        <m:den>
                          <m:r>
                            <a:rPr lang="pt-BR" sz="2800" b="0" i="1" smtClean="0">
                              <a:latin typeface="Cambria Math" panose="02040503050406030204" pitchFamily="18" charset="0"/>
                            </a:rPr>
                            <m:t>𝑠</m:t>
                          </m:r>
                        </m:den>
                      </m:f>
                      <m:r>
                        <a:rPr lang="pt-BR" sz="2800" b="0" i="1" smtClean="0">
                          <a:latin typeface="Cambria Math" panose="02040503050406030204" pitchFamily="18" charset="0"/>
                        </a:rPr>
                        <m:t>+</m:t>
                      </m:r>
                      <m:f>
                        <m:fPr>
                          <m:ctrlPr>
                            <a:rPr lang="pt-BR" sz="2800" b="0" i="1" smtClean="0">
                              <a:latin typeface="Cambria Math" panose="02040503050406030204" pitchFamily="18" charset="0"/>
                            </a:rPr>
                          </m:ctrlPr>
                        </m:fPr>
                        <m:num>
                          <m:r>
                            <a:rPr lang="pt-BR" sz="2800" b="0" i="1" smtClean="0">
                              <a:latin typeface="Cambria Math" panose="02040503050406030204" pitchFamily="18" charset="0"/>
                            </a:rPr>
                            <m:t>𝐵</m:t>
                          </m:r>
                        </m:num>
                        <m:den>
                          <m:r>
                            <a:rPr lang="pt-BR" sz="2800" b="0" i="1" smtClean="0">
                              <a:latin typeface="Cambria Math" panose="02040503050406030204" pitchFamily="18" charset="0"/>
                            </a:rPr>
                            <m:t>𝑅𝐶𝑠</m:t>
                          </m:r>
                          <m:r>
                            <a:rPr lang="pt-BR" sz="2800" b="0" i="1" smtClean="0">
                              <a:latin typeface="Cambria Math" panose="02040503050406030204" pitchFamily="18" charset="0"/>
                            </a:rPr>
                            <m:t>+</m:t>
                          </m:r>
                          <m:r>
                            <a:rPr lang="pt-BR" sz="2800" b="0" i="1" smtClean="0">
                              <a:latin typeface="Cambria Math" panose="02040503050406030204" pitchFamily="18" charset="0"/>
                            </a:rPr>
                            <m:t>1</m:t>
                          </m:r>
                        </m:den>
                      </m:f>
                      <m:r>
                        <a:rPr lang="pt-BR" sz="2800" b="0" i="1" smtClean="0">
                          <a:latin typeface="Cambria Math" panose="02040503050406030204" pitchFamily="18" charset="0"/>
                        </a:rPr>
                        <m:t>=</m:t>
                      </m:r>
                      <m:f>
                        <m:fPr>
                          <m:ctrlPr>
                            <a:rPr lang="pt-BR" sz="2800" b="0" i="1" smtClean="0">
                              <a:latin typeface="Cambria Math" panose="02040503050406030204" pitchFamily="18" charset="0"/>
                            </a:rPr>
                          </m:ctrlPr>
                        </m:fPr>
                        <m:num>
                          <m:r>
                            <a:rPr lang="pt-BR" sz="2800" i="1">
                              <a:latin typeface="Cambria Math" panose="02040503050406030204" pitchFamily="18" charset="0"/>
                              <a:ea typeface="Cambria Math" panose="02040503050406030204" pitchFamily="18" charset="0"/>
                            </a:rPr>
                            <m:t>∆</m:t>
                          </m:r>
                        </m:num>
                        <m:den>
                          <m:r>
                            <a:rPr lang="pt-BR" sz="2800" b="0" i="1" smtClean="0">
                              <a:latin typeface="Cambria Math" panose="02040503050406030204" pitchFamily="18" charset="0"/>
                            </a:rPr>
                            <m:t>𝑠</m:t>
                          </m:r>
                        </m:den>
                      </m:f>
                      <m:r>
                        <a:rPr lang="pt-BR" sz="2800" b="0" i="1" smtClean="0">
                          <a:latin typeface="Cambria Math" panose="02040503050406030204" pitchFamily="18" charset="0"/>
                        </a:rPr>
                        <m:t>−</m:t>
                      </m:r>
                      <m:f>
                        <m:fPr>
                          <m:ctrlPr>
                            <a:rPr lang="pt-BR" sz="2800" b="0" i="1" smtClean="0">
                              <a:latin typeface="Cambria Math" panose="02040503050406030204" pitchFamily="18" charset="0"/>
                            </a:rPr>
                          </m:ctrlPr>
                        </m:fPr>
                        <m:num>
                          <m:r>
                            <a:rPr lang="pt-BR" sz="2800" i="1">
                              <a:latin typeface="Cambria Math" panose="02040503050406030204" pitchFamily="18" charset="0"/>
                              <a:ea typeface="Cambria Math" panose="02040503050406030204" pitchFamily="18" charset="0"/>
                            </a:rPr>
                            <m:t>∆</m:t>
                          </m:r>
                          <m:r>
                            <a:rPr lang="pt-BR" sz="2800" b="0" i="1" smtClean="0">
                              <a:latin typeface="Cambria Math" panose="02040503050406030204" pitchFamily="18" charset="0"/>
                            </a:rPr>
                            <m:t>𝑅𝐶</m:t>
                          </m:r>
                        </m:num>
                        <m:den>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den>
                      </m:f>
                    </m:oMath>
                  </m:oMathPara>
                </a14:m>
                <a:endParaRPr lang="pt-BR" dirty="0"/>
              </a:p>
            </p:txBody>
          </p:sp>
        </mc:Choice>
        <mc:Fallback>
          <p:sp>
            <p:nvSpPr>
              <p:cNvPr id="5" name="Retângulo 4"/>
              <p:cNvSpPr>
                <a:spLocks noRot="1" noChangeAspect="1" noMove="1" noResize="1" noEditPoints="1" noAdjustHandles="1" noChangeArrowheads="1" noChangeShapeType="1" noTextEdit="1"/>
              </p:cNvSpPr>
              <p:nvPr/>
            </p:nvSpPr>
            <p:spPr>
              <a:xfrm>
                <a:off x="825899" y="2914282"/>
                <a:ext cx="8874691" cy="962699"/>
              </a:xfrm>
              <a:prstGeom prst="rect">
                <a:avLst/>
              </a:prstGeom>
              <a:blipFill rotWithShape="1">
                <a:blip r:embed="rId2"/>
                <a:stretch>
                  <a:fillRect l="-4" t="-28" r="4" b="3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Retângulo 5"/>
              <p:cNvSpPr/>
              <p:nvPr/>
            </p:nvSpPr>
            <p:spPr>
              <a:xfrm>
                <a:off x="1024682" y="4133550"/>
                <a:ext cx="5508640" cy="1004955"/>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sz="2800" i="1" smtClean="0">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0</m:t>
                          </m:r>
                        </m:sub>
                      </m:sSub>
                      <m:r>
                        <a:rPr lang="pt-BR" sz="2800" i="1">
                          <a:latin typeface="Cambria Math" panose="02040503050406030204" pitchFamily="18" charset="0"/>
                        </a:rPr>
                        <m:t>=</m:t>
                      </m:r>
                      <m:f>
                        <m:fPr>
                          <m:ctrlPr>
                            <a:rPr lang="pt-BR" sz="2800" i="1">
                              <a:latin typeface="Cambria Math" panose="02040503050406030204" pitchFamily="18" charset="0"/>
                            </a:rPr>
                          </m:ctrlPr>
                        </m:fPr>
                        <m:num>
                          <m:r>
                            <a:rPr lang="pt-BR" sz="2800" i="1">
                              <a:latin typeface="Cambria Math" panose="02040503050406030204" pitchFamily="18" charset="0"/>
                              <a:ea typeface="Cambria Math" panose="02040503050406030204" pitchFamily="18" charset="0"/>
                            </a:rPr>
                            <m:t>∆</m:t>
                          </m:r>
                        </m:num>
                        <m:den>
                          <m:r>
                            <a:rPr lang="pt-BR" sz="2800" i="1">
                              <a:latin typeface="Cambria Math" panose="02040503050406030204" pitchFamily="18" charset="0"/>
                            </a:rPr>
                            <m:t>𝑠</m:t>
                          </m:r>
                        </m:den>
                      </m:f>
                      <m:r>
                        <a:rPr lang="pt-BR" sz="2800" i="1">
                          <a:latin typeface="Cambria Math" panose="02040503050406030204" pitchFamily="18" charset="0"/>
                        </a:rPr>
                        <m:t>−</m:t>
                      </m:r>
                      <m:f>
                        <m:fPr>
                          <m:ctrlPr>
                            <a:rPr lang="pt-BR" sz="2800" i="1">
                              <a:latin typeface="Cambria Math" panose="02040503050406030204" pitchFamily="18" charset="0"/>
                            </a:rPr>
                          </m:ctrlPr>
                        </m:fPr>
                        <m:num>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rPr>
                            <m:t>𝑅𝐶</m:t>
                          </m:r>
                        </m:num>
                        <m:den>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den>
                      </m:f>
                      <m:r>
                        <a:rPr lang="pt-BR" sz="2800" b="0" i="1" smtClean="0">
                          <a:latin typeface="Cambria Math" panose="02040503050406030204" pitchFamily="18" charset="0"/>
                        </a:rPr>
                        <m:t>+</m:t>
                      </m:r>
                      <m:f>
                        <m:fPr>
                          <m:ctrlPr>
                            <a:rPr lang="pt-BR" sz="2800" i="1">
                              <a:latin typeface="Cambria Math" panose="02040503050406030204" pitchFamily="18" charset="0"/>
                            </a:rPr>
                          </m:ctrlPr>
                        </m:fPr>
                        <m:num>
                          <m:r>
                            <m:rPr>
                              <m:sty m:val="p"/>
                            </m:rPr>
                            <a:rPr lang="pt-BR" sz="2800">
                              <a:latin typeface="Cambria Math" panose="02040503050406030204" pitchFamily="18" charset="0"/>
                            </a:rPr>
                            <m:t>C</m:t>
                          </m:r>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0</m:t>
                              </m:r>
                            </m:sub>
                          </m:sSub>
                          <m:d>
                            <m:dPr>
                              <m:ctrlPr>
                                <a:rPr lang="pt-BR" sz="2800" i="1">
                                  <a:latin typeface="Cambria Math" panose="02040503050406030204" pitchFamily="18" charset="0"/>
                                </a:rPr>
                              </m:ctrlPr>
                            </m:dPr>
                            <m:e>
                              <m:r>
                                <a:rPr lang="pt-BR" sz="2800" i="1">
                                  <a:latin typeface="Cambria Math" panose="02040503050406030204" pitchFamily="18" charset="0"/>
                                </a:rPr>
                                <m:t>0</m:t>
                              </m:r>
                              <m:r>
                                <a:rPr lang="pt-BR" sz="2800" i="1">
                                  <a:latin typeface="Cambria Math" panose="02040503050406030204" pitchFamily="18" charset="0"/>
                                </a:rPr>
                                <m:t>−</m:t>
                              </m:r>
                            </m:e>
                          </m:d>
                          <m:r>
                            <a:rPr lang="pt-BR" sz="2800" i="1">
                              <a:latin typeface="Cambria Math" panose="02040503050406030204" pitchFamily="18" charset="0"/>
                            </a:rPr>
                            <m:t>𝑅</m:t>
                          </m:r>
                        </m:num>
                        <m:den>
                          <m:r>
                            <a:rPr lang="pt-BR" sz="2800" b="0" i="1" smtClean="0">
                              <a:latin typeface="Cambria Math" panose="02040503050406030204" pitchFamily="18" charset="0"/>
                            </a:rPr>
                            <m:t>(</m:t>
                          </m:r>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r>
                            <a:rPr lang="pt-BR" sz="2800" i="1">
                              <a:latin typeface="Cambria Math" panose="02040503050406030204" pitchFamily="18" charset="0"/>
                            </a:rPr>
                            <m:t>)</m:t>
                          </m:r>
                        </m:den>
                      </m:f>
                    </m:oMath>
                  </m:oMathPara>
                </a14:m>
                <a:endParaRPr lang="pt-BR" dirty="0"/>
              </a:p>
            </p:txBody>
          </p:sp>
        </mc:Choice>
        <mc:Fallback>
          <p:sp>
            <p:nvSpPr>
              <p:cNvPr id="6" name="Retângulo 5"/>
              <p:cNvSpPr>
                <a:spLocks noRot="1" noChangeAspect="1" noMove="1" noResize="1" noEditPoints="1" noAdjustHandles="1" noChangeArrowheads="1" noChangeShapeType="1" noTextEdit="1"/>
              </p:cNvSpPr>
              <p:nvPr/>
            </p:nvSpPr>
            <p:spPr>
              <a:xfrm>
                <a:off x="1024682" y="4133550"/>
                <a:ext cx="5508640" cy="1004955"/>
              </a:xfrm>
              <a:prstGeom prst="rect">
                <a:avLst/>
              </a:prstGeom>
              <a:blipFill rotWithShape="1">
                <a:blip r:embed="rId3"/>
                <a:stretch>
                  <a:fillRect l="-8" t="-33" r="8" b="8"/>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Retângulo 6"/>
              <p:cNvSpPr/>
              <p:nvPr/>
            </p:nvSpPr>
            <p:spPr>
              <a:xfrm>
                <a:off x="1302978" y="5395074"/>
                <a:ext cx="8679222" cy="762000"/>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sz="2400" i="1" smtClean="0">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d>
                        <m:dPr>
                          <m:ctrlPr>
                            <a:rPr lang="pt-BR" sz="2400" b="0" i="1" smtClean="0">
                              <a:latin typeface="Cambria Math" panose="02040503050406030204" pitchFamily="18" charset="0"/>
                            </a:rPr>
                          </m:ctrlPr>
                        </m:dPr>
                        <m:e>
                          <m:r>
                            <a:rPr lang="pt-BR" sz="2400" b="0" i="1" smtClean="0">
                              <a:latin typeface="Cambria Math" panose="02040503050406030204" pitchFamily="18" charset="0"/>
                            </a:rPr>
                            <m:t>𝑡</m:t>
                          </m:r>
                        </m:e>
                      </m:d>
                      <m:r>
                        <a:rPr lang="pt-BR" sz="2400" i="1">
                          <a:latin typeface="Cambria Math" panose="02040503050406030204" pitchFamily="18" charset="0"/>
                        </a:rPr>
                        <m:t>=</m:t>
                      </m:r>
                      <m:r>
                        <a:rPr lang="pt-BR" sz="2400" i="1">
                          <a:latin typeface="Cambria Math" panose="02040503050406030204" pitchFamily="18" charset="0"/>
                          <a:ea typeface="Cambria Math" panose="02040503050406030204" pitchFamily="18" charset="0"/>
                        </a:rPr>
                        <m:t>∆</m:t>
                      </m:r>
                      <m:r>
                        <a:rPr lang="pt-BR" sz="2400" b="0" i="1" smtClean="0">
                          <a:latin typeface="Cambria Math" panose="02040503050406030204" pitchFamily="18" charset="0"/>
                        </a:rPr>
                        <m:t>ℎ</m:t>
                      </m:r>
                      <m:d>
                        <m:dPr>
                          <m:ctrlPr>
                            <a:rPr lang="pt-BR" sz="2400" b="0" i="1" smtClean="0">
                              <a:latin typeface="Cambria Math" panose="02040503050406030204" pitchFamily="18" charset="0"/>
                            </a:rPr>
                          </m:ctrlPr>
                        </m:dPr>
                        <m:e>
                          <m:r>
                            <a:rPr lang="pt-BR" sz="2400" b="0" i="1" smtClean="0">
                              <a:latin typeface="Cambria Math" panose="02040503050406030204" pitchFamily="18" charset="0"/>
                            </a:rPr>
                            <m:t>𝑡</m:t>
                          </m:r>
                        </m:e>
                      </m:d>
                      <m:r>
                        <a:rPr lang="pt-BR" sz="2400" i="1">
                          <a:latin typeface="Cambria Math" panose="02040503050406030204" pitchFamily="18" charset="0"/>
                        </a:rPr>
                        <m:t>−</m:t>
                      </m:r>
                      <m:r>
                        <a:rPr lang="pt-BR" sz="2400" i="1">
                          <a:latin typeface="Cambria Math" panose="02040503050406030204" pitchFamily="18" charset="0"/>
                          <a:ea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ℎ</m:t>
                      </m:r>
                      <m:r>
                        <a:rPr lang="pt-BR" sz="2400" b="0" i="1" smtClean="0">
                          <a:latin typeface="Cambria Math" panose="02040503050406030204" pitchFamily="18" charset="0"/>
                          <a:ea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𝑡</m:t>
                      </m:r>
                      <m:r>
                        <a:rPr lang="pt-BR" sz="2400" b="0" i="1" smtClean="0">
                          <a:latin typeface="Cambria Math" panose="02040503050406030204" pitchFamily="18" charset="0"/>
                          <a:ea typeface="Cambria Math" panose="02040503050406030204" pitchFamily="18" charset="0"/>
                        </a:rPr>
                        <m:t>)</m:t>
                      </m:r>
                      <m:func>
                        <m:funcPr>
                          <m:ctrlPr>
                            <a:rPr lang="pt-BR" sz="2400" b="0" i="1" smtClean="0">
                              <a:latin typeface="Cambria Math" panose="02040503050406030204" pitchFamily="18" charset="0"/>
                              <a:ea typeface="Cambria Math" panose="02040503050406030204" pitchFamily="18" charset="0"/>
                            </a:rPr>
                          </m:ctrlPr>
                        </m:funcPr>
                        <m:fName>
                          <m:r>
                            <m:rPr>
                              <m:sty m:val="p"/>
                            </m:rPr>
                            <a:rPr lang="pt-BR" sz="2400" b="0" i="0" smtClean="0">
                              <a:latin typeface="Cambria Math" panose="02040503050406030204" pitchFamily="18" charset="0"/>
                              <a:ea typeface="Cambria Math" panose="02040503050406030204" pitchFamily="18" charset="0"/>
                            </a:rPr>
                            <m:t>exp</m:t>
                          </m:r>
                        </m:fName>
                        <m:e>
                          <m:d>
                            <m:dPr>
                              <m:ctrlPr>
                                <a:rPr lang="pt-BR" sz="2400" b="0" i="1" smtClean="0">
                                  <a:latin typeface="Cambria Math" panose="02040503050406030204" pitchFamily="18" charset="0"/>
                                  <a:ea typeface="Cambria Math" panose="02040503050406030204" pitchFamily="18" charset="0"/>
                                </a:rPr>
                              </m:ctrlPr>
                            </m:dPr>
                            <m:e>
                              <m:r>
                                <a:rPr lang="pt-BR" sz="2400" b="0" i="1" smtClean="0">
                                  <a:latin typeface="Cambria Math" panose="02040503050406030204" pitchFamily="18" charset="0"/>
                                  <a:ea typeface="Cambria Math" panose="02040503050406030204" pitchFamily="18" charset="0"/>
                                </a:rPr>
                                <m:t>−</m:t>
                              </m:r>
                              <m:f>
                                <m:fPr>
                                  <m:ctrlPr>
                                    <a:rPr lang="pt-BR" sz="2400" b="0" i="1" smtClean="0">
                                      <a:latin typeface="Cambria Math" panose="02040503050406030204" pitchFamily="18" charset="0"/>
                                      <a:ea typeface="Cambria Math" panose="02040503050406030204" pitchFamily="18" charset="0"/>
                                    </a:rPr>
                                  </m:ctrlPr>
                                </m:fPr>
                                <m:num>
                                  <m:r>
                                    <a:rPr lang="pt-BR" sz="2400" b="0" i="1" smtClean="0">
                                      <a:latin typeface="Cambria Math" panose="02040503050406030204" pitchFamily="18" charset="0"/>
                                      <a:ea typeface="Cambria Math" panose="02040503050406030204" pitchFamily="18" charset="0"/>
                                    </a:rPr>
                                    <m:t>𝑡</m:t>
                                  </m:r>
                                </m:num>
                                <m:den>
                                  <m:r>
                                    <a:rPr lang="pt-BR" sz="2400" b="0" i="1" smtClean="0">
                                      <a:latin typeface="Cambria Math" panose="02040503050406030204" pitchFamily="18" charset="0"/>
                                      <a:ea typeface="Cambria Math" panose="02040503050406030204" pitchFamily="18" charset="0"/>
                                    </a:rPr>
                                    <m:t>𝑅𝐶</m:t>
                                  </m:r>
                                </m:den>
                              </m:f>
                            </m:e>
                          </m:d>
                        </m:e>
                      </m:func>
                      <m:r>
                        <a:rPr lang="pt-BR" sz="2400" b="0" i="1" smtClean="0">
                          <a:latin typeface="Cambria Math" panose="02040503050406030204" pitchFamily="18" charset="0"/>
                          <a:ea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d>
                        <m:dPr>
                          <m:ctrlPr>
                            <a:rPr lang="pt-BR" sz="2400" i="1">
                              <a:latin typeface="Cambria Math" panose="02040503050406030204" pitchFamily="18" charset="0"/>
                            </a:rPr>
                          </m:ctrlPr>
                        </m:dPr>
                        <m:e>
                          <m:r>
                            <a:rPr lang="pt-BR" sz="2400" i="1">
                              <a:latin typeface="Cambria Math" panose="02040503050406030204" pitchFamily="18" charset="0"/>
                            </a:rPr>
                            <m:t>0</m:t>
                          </m:r>
                          <m:r>
                            <a:rPr lang="pt-BR" sz="2400" i="1">
                              <a:latin typeface="Cambria Math" panose="02040503050406030204" pitchFamily="18" charset="0"/>
                            </a:rPr>
                            <m:t>−</m:t>
                          </m:r>
                        </m:e>
                      </m:d>
                      <m:r>
                        <a:rPr lang="pt-BR" sz="2400" i="1">
                          <a:latin typeface="Cambria Math" panose="02040503050406030204" pitchFamily="18" charset="0"/>
                          <a:ea typeface="Cambria Math" panose="02040503050406030204" pitchFamily="18" charset="0"/>
                        </a:rPr>
                        <m:t>ℎ</m:t>
                      </m:r>
                      <m:r>
                        <a:rPr lang="pt-BR" sz="2400" i="1">
                          <a:latin typeface="Cambria Math" panose="02040503050406030204" pitchFamily="18" charset="0"/>
                          <a:ea typeface="Cambria Math" panose="02040503050406030204" pitchFamily="18" charset="0"/>
                        </a:rPr>
                        <m:t>(</m:t>
                      </m:r>
                      <m:r>
                        <a:rPr lang="pt-BR" sz="2400" i="1">
                          <a:latin typeface="Cambria Math" panose="02040503050406030204" pitchFamily="18" charset="0"/>
                          <a:ea typeface="Cambria Math" panose="02040503050406030204" pitchFamily="18" charset="0"/>
                        </a:rPr>
                        <m:t>𝑡</m:t>
                      </m:r>
                      <m:r>
                        <a:rPr lang="pt-BR" sz="2400" i="1">
                          <a:latin typeface="Cambria Math" panose="02040503050406030204" pitchFamily="18" charset="0"/>
                          <a:ea typeface="Cambria Math" panose="02040503050406030204" pitchFamily="18" charset="0"/>
                        </a:rPr>
                        <m:t>)</m:t>
                      </m:r>
                      <m:func>
                        <m:funcPr>
                          <m:ctrlPr>
                            <a:rPr lang="pt-BR" sz="2400" i="1">
                              <a:latin typeface="Cambria Math" panose="02040503050406030204" pitchFamily="18" charset="0"/>
                              <a:ea typeface="Cambria Math" panose="02040503050406030204" pitchFamily="18" charset="0"/>
                            </a:rPr>
                          </m:ctrlPr>
                        </m:funcPr>
                        <m:fName>
                          <m:r>
                            <m:rPr>
                              <m:sty m:val="p"/>
                            </m:rPr>
                            <a:rPr lang="pt-BR" sz="2400">
                              <a:latin typeface="Cambria Math" panose="02040503050406030204" pitchFamily="18" charset="0"/>
                              <a:ea typeface="Cambria Math" panose="02040503050406030204" pitchFamily="18" charset="0"/>
                            </a:rPr>
                            <m:t>exp</m:t>
                          </m:r>
                        </m:fName>
                        <m:e>
                          <m:d>
                            <m:dPr>
                              <m:ctrlPr>
                                <a:rPr lang="pt-BR" sz="2400" i="1">
                                  <a:latin typeface="Cambria Math" panose="02040503050406030204" pitchFamily="18" charset="0"/>
                                  <a:ea typeface="Cambria Math" panose="02040503050406030204" pitchFamily="18" charset="0"/>
                                </a:rPr>
                              </m:ctrlPr>
                            </m:dPr>
                            <m:e>
                              <m:r>
                                <a:rPr lang="pt-BR" sz="2400" i="1">
                                  <a:latin typeface="Cambria Math" panose="02040503050406030204" pitchFamily="18" charset="0"/>
                                  <a:ea typeface="Cambria Math" panose="02040503050406030204" pitchFamily="18" charset="0"/>
                                </a:rPr>
                                <m:t>−</m:t>
                              </m:r>
                              <m:f>
                                <m:fPr>
                                  <m:ctrlPr>
                                    <a:rPr lang="pt-BR" sz="2400" i="1">
                                      <a:latin typeface="Cambria Math" panose="02040503050406030204" pitchFamily="18" charset="0"/>
                                      <a:ea typeface="Cambria Math" panose="02040503050406030204" pitchFamily="18" charset="0"/>
                                    </a:rPr>
                                  </m:ctrlPr>
                                </m:fPr>
                                <m:num>
                                  <m:r>
                                    <a:rPr lang="pt-BR" sz="2400" i="1">
                                      <a:latin typeface="Cambria Math" panose="02040503050406030204" pitchFamily="18" charset="0"/>
                                      <a:ea typeface="Cambria Math" panose="02040503050406030204" pitchFamily="18" charset="0"/>
                                    </a:rPr>
                                    <m:t>𝑡</m:t>
                                  </m:r>
                                </m:num>
                                <m:den>
                                  <m:r>
                                    <a:rPr lang="pt-BR" sz="2400" i="1">
                                      <a:latin typeface="Cambria Math" panose="02040503050406030204" pitchFamily="18" charset="0"/>
                                      <a:ea typeface="Cambria Math" panose="02040503050406030204" pitchFamily="18" charset="0"/>
                                    </a:rPr>
                                    <m:t>𝑅𝐶</m:t>
                                  </m:r>
                                </m:den>
                              </m:f>
                            </m:e>
                          </m:d>
                        </m:e>
                      </m:func>
                    </m:oMath>
                  </m:oMathPara>
                </a14:m>
                <a:endParaRPr lang="pt-BR" dirty="0"/>
              </a:p>
            </p:txBody>
          </p:sp>
        </mc:Choice>
        <mc:Fallback>
          <p:sp>
            <p:nvSpPr>
              <p:cNvPr id="7" name="Retângulo 6"/>
              <p:cNvSpPr>
                <a:spLocks noRot="1" noChangeAspect="1" noMove="1" noResize="1" noEditPoints="1" noAdjustHandles="1" noChangeArrowheads="1" noChangeShapeType="1" noTextEdit="1"/>
              </p:cNvSpPr>
              <p:nvPr/>
            </p:nvSpPr>
            <p:spPr>
              <a:xfrm>
                <a:off x="1302978" y="5395074"/>
                <a:ext cx="8679222" cy="762000"/>
              </a:xfrm>
              <a:prstGeom prst="rect">
                <a:avLst/>
              </a:prstGeom>
              <a:blipFill rotWithShape="1">
                <a:blip r:embed="rId4"/>
                <a:stretch>
                  <a:fillRect l="-7" t="-15" b="15"/>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8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629410" y="490220"/>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buffer</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22" name="Imagem 21" descr="Push-Pull"/>
          <p:cNvPicPr>
            <a:picLocks noChangeAspect="1"/>
          </p:cNvPicPr>
          <p:nvPr/>
        </p:nvPicPr>
        <p:blipFill>
          <a:blip r:embed="rId1"/>
          <a:srcRect l="33352" t="9691" r="27045" b="12702"/>
          <a:stretch>
            <a:fillRect/>
          </a:stretch>
        </p:blipFill>
        <p:spPr>
          <a:xfrm>
            <a:off x="3251200" y="1299845"/>
            <a:ext cx="5062855" cy="4847590"/>
          </a:xfrm>
          <a:prstGeom prst="rect">
            <a:avLst/>
          </a:prstGeom>
        </p:spPr>
      </p:pic>
    </p:spTree>
  </p:cSld>
  <p:clrMapOvr>
    <a:masterClrMapping/>
  </p:clrMapOvr>
  <p:timing>
    <p:tnLst>
      <p:par>
        <p:cTn id="1" dur="indefinite" restart="never" nodeType="tmRoot"/>
      </p:par>
    </p:tnLst>
  </p:timing>
</p:sld>
</file>

<file path=ppt/slides/slide8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629410" y="490220"/>
            <a:ext cx="8933815" cy="160210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buffer</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 x Vin</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4" name="Imagem 3" descr="Push-Pull"/>
          <p:cNvPicPr>
            <a:picLocks noChangeAspect="1"/>
          </p:cNvPicPr>
          <p:nvPr/>
        </p:nvPicPr>
        <p:blipFill>
          <a:blip r:embed="rId1"/>
          <a:srcRect t="6136"/>
          <a:stretch>
            <a:fillRect/>
          </a:stretch>
        </p:blipFill>
        <p:spPr>
          <a:xfrm>
            <a:off x="330835" y="1740535"/>
            <a:ext cx="11530965" cy="4701540"/>
          </a:xfrm>
          <a:prstGeom prst="rect">
            <a:avLst/>
          </a:prstGeom>
        </p:spPr>
      </p:pic>
      <p:sp>
        <p:nvSpPr>
          <p:cNvPr id="18" name="CaixaDeTexto 45"/>
          <p:cNvSpPr txBox="1"/>
          <p:nvPr/>
        </p:nvSpPr>
        <p:spPr>
          <a:xfrm>
            <a:off x="5519420" y="2948940"/>
            <a:ext cx="115252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629410" y="490220"/>
            <a:ext cx="8933815" cy="107632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buffer</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efeito do corte dos transistores</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5" name="Imagem 4" descr="Push-Pull"/>
          <p:cNvPicPr>
            <a:picLocks noChangeAspect="1"/>
          </p:cNvPicPr>
          <p:nvPr/>
        </p:nvPicPr>
        <p:blipFill>
          <a:blip r:embed="rId1"/>
          <a:srcRect l="25991" r="25568"/>
          <a:stretch>
            <a:fillRect/>
          </a:stretch>
        </p:blipFill>
        <p:spPr>
          <a:xfrm>
            <a:off x="3184525" y="1566545"/>
            <a:ext cx="5824220" cy="4860925"/>
          </a:xfrm>
          <a:prstGeom prst="rect">
            <a:avLst/>
          </a:prstGeom>
        </p:spPr>
      </p:pic>
    </p:spTree>
  </p:cSld>
  <p:clrMapOvr>
    <a:masterClrMapping/>
  </p:clrMapOvr>
  <p:timing>
    <p:tnLst>
      <p:par>
        <p:cTn id="1" dur="indefinite" restart="never" nodeType="tmRoot"/>
      </p:par>
    </p:tnLst>
  </p:timing>
</p:sld>
</file>

<file path=ppt/slides/slide8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200025" y="490220"/>
            <a:ext cx="1140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efeito do corte dos </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transistores (5,0 </a:t>
            </a:r>
            <a:r>
              <a:rPr lang="pt-BR" altLang="en-US" sz="3200" b="1"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Vp</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5" name="Imagem 4" descr="Push-Pull"/>
          <p:cNvPicPr>
            <a:picLocks noChangeAspect="1"/>
          </p:cNvPicPr>
          <p:nvPr/>
        </p:nvPicPr>
        <p:blipFill>
          <a:blip r:embed="rId1"/>
          <a:srcRect t="7582"/>
          <a:stretch>
            <a:fillRect/>
          </a:stretch>
        </p:blipFill>
        <p:spPr>
          <a:xfrm>
            <a:off x="484505" y="1295400"/>
            <a:ext cx="11360150" cy="4496435"/>
          </a:xfrm>
          <a:prstGeom prst="rect">
            <a:avLst/>
          </a:prstGeom>
        </p:spPr>
      </p:pic>
      <p:sp>
        <p:nvSpPr>
          <p:cNvPr id="18" name="CaixaDeTexto 45"/>
          <p:cNvSpPr txBox="1"/>
          <p:nvPr/>
        </p:nvSpPr>
        <p:spPr>
          <a:xfrm>
            <a:off x="5292090" y="2318385"/>
            <a:ext cx="80391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5"/>
          <p:cNvSpPr txBox="1"/>
          <p:nvPr/>
        </p:nvSpPr>
        <p:spPr>
          <a:xfrm>
            <a:off x="5857875" y="1496695"/>
            <a:ext cx="61404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8" name="Conector de Seta Reta 7"/>
          <p:cNvCxnSpPr/>
          <p:nvPr/>
        </p:nvCxnSpPr>
        <p:spPr>
          <a:xfrm flipH="1">
            <a:off x="9276080" y="1590040"/>
            <a:ext cx="10795" cy="264795"/>
          </a:xfrm>
          <a:prstGeom prst="straightConnector1">
            <a:avLst/>
          </a:prstGeom>
          <a:ln>
            <a:solidFill>
              <a:schemeClr val="tx1"/>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9" name="CaixaDeTexto 45"/>
          <p:cNvSpPr txBox="1"/>
          <p:nvPr/>
        </p:nvSpPr>
        <p:spPr>
          <a:xfrm>
            <a:off x="9580245" y="1630680"/>
            <a:ext cx="80391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 name="Forma livre 9"/>
          <p:cNvSpPr/>
          <p:nvPr/>
        </p:nvSpPr>
        <p:spPr>
          <a:xfrm>
            <a:off x="9371330" y="1510030"/>
            <a:ext cx="391795" cy="246380"/>
          </a:xfrm>
          <a:custGeom>
            <a:avLst/>
            <a:gdLst>
              <a:gd name="connisteX0" fmla="*/ 0 w 391795"/>
              <a:gd name="connsiteY0" fmla="*/ 246092 h 246092"/>
              <a:gd name="connisteX1" fmla="*/ 222250 w 391795"/>
              <a:gd name="connsiteY1" fmla="*/ 2252 h 246092"/>
              <a:gd name="connisteX2" fmla="*/ 370205 w 391795"/>
              <a:gd name="connsiteY2" fmla="*/ 140047 h 246092"/>
              <a:gd name="connisteX3" fmla="*/ 370205 w 391795"/>
              <a:gd name="connsiteY3" fmla="*/ 140047 h 246092"/>
              <a:gd name="connisteX4" fmla="*/ 391795 w 391795"/>
              <a:gd name="connsiteY4" fmla="*/ 140047 h 246092"/>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391795" h="246093">
                <a:moveTo>
                  <a:pt x="0" y="246093"/>
                </a:moveTo>
                <a:cubicBezTo>
                  <a:pt x="41275" y="194658"/>
                  <a:pt x="147955" y="23208"/>
                  <a:pt x="222250" y="2253"/>
                </a:cubicBezTo>
                <a:cubicBezTo>
                  <a:pt x="296545" y="-18702"/>
                  <a:pt x="340360" y="112743"/>
                  <a:pt x="370205" y="140048"/>
                </a:cubicBezTo>
                <a:cubicBezTo>
                  <a:pt x="400050" y="167353"/>
                  <a:pt x="365760" y="140048"/>
                  <a:pt x="370205" y="140048"/>
                </a:cubicBezTo>
                <a:cubicBezTo>
                  <a:pt x="374650" y="140048"/>
                  <a:pt x="387350" y="140048"/>
                  <a:pt x="391795" y="140048"/>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CaixaDeTexto 45"/>
          <p:cNvSpPr txBox="1"/>
          <p:nvPr/>
        </p:nvSpPr>
        <p:spPr>
          <a:xfrm>
            <a:off x="484505" y="5791835"/>
            <a:ext cx="10835640" cy="460375"/>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saída é deformada devido a região de corte dos transistores  </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m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406905" y="1356224"/>
            <a:ext cx="11515984" cy="4153172"/>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484505" y="490220"/>
            <a:ext cx="11708130"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efeito do corte dos </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transistores (2,0 </a:t>
            </a:r>
            <a:r>
              <a:rPr lang="pt-BR" altLang="en-US" sz="3200" b="1"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Vp</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8" name="CaixaDeTexto 45"/>
          <p:cNvSpPr txBox="1"/>
          <p:nvPr/>
        </p:nvSpPr>
        <p:spPr>
          <a:xfrm>
            <a:off x="4735558" y="3034030"/>
            <a:ext cx="80391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5"/>
          <p:cNvSpPr txBox="1"/>
          <p:nvPr/>
        </p:nvSpPr>
        <p:spPr>
          <a:xfrm>
            <a:off x="3143704" y="1605099"/>
            <a:ext cx="61404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8" name="Conector de Seta Reta 7"/>
          <p:cNvCxnSpPr/>
          <p:nvPr/>
        </p:nvCxnSpPr>
        <p:spPr>
          <a:xfrm>
            <a:off x="7472591" y="2003879"/>
            <a:ext cx="0" cy="492578"/>
          </a:xfrm>
          <a:prstGeom prst="straightConnector1">
            <a:avLst/>
          </a:prstGeom>
          <a:ln>
            <a:solidFill>
              <a:schemeClr val="tx1"/>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9" name="CaixaDeTexto 45"/>
          <p:cNvSpPr txBox="1"/>
          <p:nvPr/>
        </p:nvSpPr>
        <p:spPr>
          <a:xfrm>
            <a:off x="8171543" y="2050778"/>
            <a:ext cx="80391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 name="Forma livre 9"/>
          <p:cNvSpPr/>
          <p:nvPr/>
        </p:nvSpPr>
        <p:spPr>
          <a:xfrm>
            <a:off x="7472591" y="2126977"/>
            <a:ext cx="698952" cy="253365"/>
          </a:xfrm>
          <a:custGeom>
            <a:avLst/>
            <a:gdLst>
              <a:gd name="connisteX0" fmla="*/ 0 w 391795"/>
              <a:gd name="connsiteY0" fmla="*/ 246092 h 246092"/>
              <a:gd name="connisteX1" fmla="*/ 222250 w 391795"/>
              <a:gd name="connsiteY1" fmla="*/ 2252 h 246092"/>
              <a:gd name="connisteX2" fmla="*/ 370205 w 391795"/>
              <a:gd name="connsiteY2" fmla="*/ 140047 h 246092"/>
              <a:gd name="connisteX3" fmla="*/ 370205 w 391795"/>
              <a:gd name="connsiteY3" fmla="*/ 140047 h 246092"/>
              <a:gd name="connisteX4" fmla="*/ 391795 w 391795"/>
              <a:gd name="connsiteY4" fmla="*/ 140047 h 246092"/>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391795" h="246093">
                <a:moveTo>
                  <a:pt x="0" y="246093"/>
                </a:moveTo>
                <a:cubicBezTo>
                  <a:pt x="41275" y="194658"/>
                  <a:pt x="147955" y="23208"/>
                  <a:pt x="222250" y="2253"/>
                </a:cubicBezTo>
                <a:cubicBezTo>
                  <a:pt x="296545" y="-18702"/>
                  <a:pt x="340360" y="112743"/>
                  <a:pt x="370205" y="140048"/>
                </a:cubicBezTo>
                <a:cubicBezTo>
                  <a:pt x="400050" y="167353"/>
                  <a:pt x="365760" y="140048"/>
                  <a:pt x="370205" y="140048"/>
                </a:cubicBezTo>
                <a:cubicBezTo>
                  <a:pt x="374650" y="140048"/>
                  <a:pt x="387350" y="140048"/>
                  <a:pt x="391795" y="140048"/>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CaixaDeTexto 45"/>
          <p:cNvSpPr txBox="1"/>
          <p:nvPr/>
        </p:nvSpPr>
        <p:spPr>
          <a:xfrm>
            <a:off x="484505" y="5791835"/>
            <a:ext cx="10835640" cy="461665"/>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amplitudes menores o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erro é maior</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629410" y="490220"/>
            <a:ext cx="9599930" cy="107632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correntes de entrada e </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saída (entrada 4,0 </a:t>
            </a:r>
            <a:r>
              <a:rPr lang="pt-BR" altLang="en-US" sz="3200" b="1"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Vp</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11" name="Imagem 10" descr="Push-Pull"/>
          <p:cNvPicPr>
            <a:picLocks noChangeAspect="1"/>
          </p:cNvPicPr>
          <p:nvPr/>
        </p:nvPicPr>
        <p:blipFill>
          <a:blip r:embed="rId1"/>
          <a:stretch>
            <a:fillRect/>
          </a:stretch>
        </p:blipFill>
        <p:spPr>
          <a:xfrm>
            <a:off x="849630" y="1566545"/>
            <a:ext cx="10692765" cy="3918585"/>
          </a:xfrm>
          <a:prstGeom prst="rect">
            <a:avLst/>
          </a:prstGeom>
        </p:spPr>
      </p:pic>
      <p:sp>
        <p:nvSpPr>
          <p:cNvPr id="4" name="CaixaDeTexto 45"/>
          <p:cNvSpPr txBox="1"/>
          <p:nvPr/>
        </p:nvSpPr>
        <p:spPr>
          <a:xfrm>
            <a:off x="5888990" y="2386330"/>
            <a:ext cx="1321435" cy="706755"/>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em RL</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5"/>
          <p:cNvSpPr txBox="1"/>
          <p:nvPr/>
        </p:nvSpPr>
        <p:spPr>
          <a:xfrm>
            <a:off x="1730375" y="3538220"/>
            <a:ext cx="1343660" cy="706755"/>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em Vin </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2" name="CaixaDeTexto 45"/>
          <p:cNvSpPr txBox="1"/>
          <p:nvPr/>
        </p:nvSpPr>
        <p:spPr>
          <a:xfrm>
            <a:off x="518160" y="5485130"/>
            <a:ext cx="10835640" cy="829945"/>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na entrada é bem menor que a corrente que vai para carga de 100 Ohm. Esse é o papel do Buffer</a:t>
            </a:r>
            <a:r>
              <a:rPr lang="pt-BR" altLang="en-US" sz="24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37210" y="320675"/>
            <a:ext cx="10721975" cy="1599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(buffer): eliminar a distorção</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São adicionados dois diodos, D1 e D2, além de uma fonte de corrente para os diodos conduzirem</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644439" y="4686578"/>
            <a:ext cx="54737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2266315" y="448119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2787084" y="568623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682725" y="307221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2314208" y="491362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1695550" y="483373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03" name="CaixaDeTexto 47"/>
          <p:cNvSpPr txBox="1"/>
          <p:nvPr/>
        </p:nvSpPr>
        <p:spPr>
          <a:xfrm>
            <a:off x="1648374" y="2176423"/>
            <a:ext cx="509905" cy="460375"/>
          </a:xfrm>
          <a:prstGeom prst="rect">
            <a:avLst/>
          </a:prstGeom>
          <a:noFill/>
        </p:spPr>
        <p:txBody>
          <a:bodyPr wrap="none" rtlCol="0">
            <a:spAutoFit/>
          </a:bodyPr>
          <a:lstStyle/>
          <a:p>
            <a:r>
              <a:rPr lang="pt-BR" sz="2400" i="1" dirty="0" smtClean="0">
                <a:ea typeface="Cambria Math" panose="02040503050406030204" pitchFamily="18" charset="0"/>
                <a:cs typeface="+mn-lt"/>
              </a:rPr>
              <a:t>5V</a:t>
            </a:r>
            <a:endParaRPr lang="pt-BR" sz="2400" i="1" dirty="0" smtClean="0">
              <a:ea typeface="Cambria Math" panose="02040503050406030204" pitchFamily="18" charset="0"/>
              <a:cs typeface="+mn-lt"/>
            </a:endParaRPr>
          </a:p>
        </p:txBody>
      </p:sp>
      <p:cxnSp>
        <p:nvCxnSpPr>
          <p:cNvPr id="4" name="Conector Reto 49"/>
          <p:cNvCxnSpPr/>
          <p:nvPr/>
        </p:nvCxnSpPr>
        <p:spPr>
          <a:xfrm flipV="1">
            <a:off x="1925320" y="4379595"/>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 name="Grupo 15"/>
          <p:cNvGrpSpPr/>
          <p:nvPr/>
        </p:nvGrpSpPr>
        <p:grpSpPr>
          <a:xfrm rot="5400000">
            <a:off x="681455" y="4749246"/>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8"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0"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Conector Reto 22"/>
            <p:cNvCxnSpPr/>
            <p:nvPr/>
          </p:nvCxnSpPr>
          <p:spPr>
            <a:xfrm>
              <a:off x="9910055" y="2540097"/>
              <a:ext cx="484394" cy="0"/>
            </a:xfrm>
            <a:prstGeom prst="line">
              <a:avLst/>
            </a:prstGeom>
            <a:ln w="2540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2"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23" name="Conector Reto 49"/>
          <p:cNvCxnSpPr/>
          <p:nvPr/>
        </p:nvCxnSpPr>
        <p:spPr>
          <a:xfrm rot="16200000" flipV="1">
            <a:off x="356372" y="4298452"/>
            <a:ext cx="1692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49"/>
          <p:cNvCxnSpPr/>
          <p:nvPr/>
        </p:nvCxnSpPr>
        <p:spPr>
          <a:xfrm flipV="1">
            <a:off x="829945" y="5142230"/>
            <a:ext cx="396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1695550" y="318464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26" name="CaixaDeTexto 47"/>
          <p:cNvSpPr txBox="1"/>
          <p:nvPr/>
        </p:nvSpPr>
        <p:spPr>
          <a:xfrm>
            <a:off x="1597574" y="5947688"/>
            <a:ext cx="603250"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sp>
        <p:nvSpPr>
          <p:cNvPr id="27" name="CaixaDeTexto 47"/>
          <p:cNvSpPr txBox="1"/>
          <p:nvPr/>
        </p:nvSpPr>
        <p:spPr>
          <a:xfrm>
            <a:off x="2592619" y="3868063"/>
            <a:ext cx="6889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29" name="CaixaDeTexto 45"/>
          <p:cNvSpPr txBox="1"/>
          <p:nvPr/>
        </p:nvSpPr>
        <p:spPr>
          <a:xfrm>
            <a:off x="4062730" y="1929130"/>
            <a:ext cx="7854315" cy="1506855"/>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qual o estado dos transistores </a:t>
            </a:r>
            <a:endParaRPr lang="pt-BR" altLang="en-US" sz="24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Q1</a:t>
            </a:r>
            <a:r>
              <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a:t>
            </a:r>
            <a:r>
              <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ambos conduzindo</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5" name="Grupo 4"/>
          <p:cNvGrpSpPr/>
          <p:nvPr/>
        </p:nvGrpSpPr>
        <p:grpSpPr>
          <a:xfrm rot="16200000">
            <a:off x="907349" y="3660795"/>
            <a:ext cx="594360" cy="452120"/>
            <a:chOff x="2587" y="5946"/>
            <a:chExt cx="4283" cy="2118"/>
          </a:xfrm>
        </p:grpSpPr>
        <p:cxnSp>
          <p:nvCxnSpPr>
            <p:cNvPr id="76"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2" name="Triângulo isósceles 9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4" name="Conector Reto 33"/>
          <p:cNvCxnSpPr/>
          <p:nvPr/>
        </p:nvCxnSpPr>
        <p:spPr>
          <a:xfrm flipV="1">
            <a:off x="1207320" y="225033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35" name="Grupo 34"/>
          <p:cNvGrpSpPr/>
          <p:nvPr/>
        </p:nvGrpSpPr>
        <p:grpSpPr>
          <a:xfrm>
            <a:off x="1003120" y="2631885"/>
            <a:ext cx="387626" cy="552342"/>
            <a:chOff x="7555792" y="2647951"/>
            <a:chExt cx="387626" cy="552342"/>
          </a:xfrm>
          <a:solidFill>
            <a:schemeClr val="bg1"/>
          </a:solidFill>
        </p:grpSpPr>
        <p:sp>
          <p:nvSpPr>
            <p:cNvPr id="36" name="Elipse 3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7"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42" name="Grupo 41"/>
          <p:cNvGrpSpPr/>
          <p:nvPr/>
        </p:nvGrpSpPr>
        <p:grpSpPr>
          <a:xfrm rot="16200000">
            <a:off x="907349" y="4215785"/>
            <a:ext cx="594360" cy="452120"/>
            <a:chOff x="2587" y="5946"/>
            <a:chExt cx="4283" cy="2118"/>
          </a:xfrm>
        </p:grpSpPr>
        <p:cxnSp>
          <p:nvCxnSpPr>
            <p:cNvPr id="43"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riângulo isósceles 43"/>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5"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Caixa de Texto 23"/>
          <p:cNvSpPr txBox="1"/>
          <p:nvPr/>
        </p:nvSpPr>
        <p:spPr>
          <a:xfrm>
            <a:off x="337920" y="4144762"/>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D1</a:t>
            </a:r>
            <a:endParaRPr lang="pt-BR" altLang="en-US" sz="2400" baseline="-25000" dirty="0" smtClean="0">
              <a:latin typeface="Comic Sans MS" panose="030F0702030302020204" pitchFamily="66" charset="0"/>
              <a:cs typeface="Comic Sans MS" panose="030F0702030302020204" pitchFamily="66" charset="0"/>
            </a:endParaRPr>
          </a:p>
        </p:txBody>
      </p:sp>
      <p:sp>
        <p:nvSpPr>
          <p:cNvPr id="47" name="Caixa de Texto 23"/>
          <p:cNvSpPr txBox="1"/>
          <p:nvPr/>
        </p:nvSpPr>
        <p:spPr>
          <a:xfrm>
            <a:off x="337920" y="3522462"/>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D2</a:t>
            </a:r>
            <a:endParaRPr lang="pt-BR" altLang="en-US" sz="2400" baseline="-25000" dirty="0" smtClean="0">
              <a:latin typeface="Comic Sans MS" panose="030F0702030302020204" pitchFamily="66" charset="0"/>
              <a:cs typeface="Comic Sans MS" panose="030F0702030302020204" pitchFamily="66" charset="0"/>
            </a:endParaRPr>
          </a:p>
        </p:txBody>
      </p:sp>
      <p:sp>
        <p:nvSpPr>
          <p:cNvPr id="48" name="Caixa de Texto 23"/>
          <p:cNvSpPr txBox="1"/>
          <p:nvPr/>
        </p:nvSpPr>
        <p:spPr>
          <a:xfrm>
            <a:off x="337920" y="2636637"/>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I</a:t>
            </a:r>
            <a:r>
              <a:rPr lang="pt-BR" altLang="en-US" sz="2400" baseline="-25000" dirty="0" smtClean="0">
                <a:latin typeface="Comic Sans MS" panose="030F0702030302020204" pitchFamily="66" charset="0"/>
                <a:cs typeface="Comic Sans MS" panose="030F0702030302020204" pitchFamily="66" charset="0"/>
              </a:rPr>
              <a:t>0</a:t>
            </a:r>
            <a:endParaRPr lang="pt-BR" altLang="en-US" sz="2400" baseline="-25000" dirty="0" smtClean="0">
              <a:latin typeface="Comic Sans MS" panose="030F0702030302020204" pitchFamily="66" charset="0"/>
              <a:cs typeface="Comic Sans MS" panose="030F0702030302020204" pitchFamily="66" charset="0"/>
            </a:endParaRPr>
          </a:p>
        </p:txBody>
      </p:sp>
      <p:cxnSp>
        <p:nvCxnSpPr>
          <p:cNvPr id="58" name="Conector Reto 37"/>
          <p:cNvCxnSpPr/>
          <p:nvPr/>
        </p:nvCxnSpPr>
        <p:spPr>
          <a:xfrm>
            <a:off x="7712779" y="5964365"/>
            <a:ext cx="3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9" name="Grupo 58"/>
          <p:cNvGrpSpPr/>
          <p:nvPr/>
        </p:nvGrpSpPr>
        <p:grpSpPr>
          <a:xfrm rot="5400000">
            <a:off x="5830297" y="3653498"/>
            <a:ext cx="1299455" cy="748570"/>
            <a:chOff x="9094994" y="2524505"/>
            <a:chExt cx="1299455" cy="748570"/>
          </a:xfrm>
        </p:grpSpPr>
        <p:cxnSp>
          <p:nvCxnSpPr>
            <p:cNvPr id="60"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2"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4"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5"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6" name="Grupo 65"/>
          <p:cNvGrpSpPr/>
          <p:nvPr/>
        </p:nvGrpSpPr>
        <p:grpSpPr>
          <a:xfrm rot="5400000" flipH="1">
            <a:off x="7219583" y="5201914"/>
            <a:ext cx="1274445" cy="234950"/>
            <a:chOff x="4152748" y="3524056"/>
            <a:chExt cx="1274569" cy="255373"/>
          </a:xfrm>
        </p:grpSpPr>
        <p:cxnSp>
          <p:nvCxnSpPr>
            <p:cNvPr id="6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8" name="Retângulo 6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9" name="Caixa de Texto 23"/>
          <p:cNvSpPr txBox="1"/>
          <p:nvPr/>
        </p:nvSpPr>
        <p:spPr>
          <a:xfrm>
            <a:off x="6600925" y="517282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70" name="Conector Reto 49"/>
          <p:cNvCxnSpPr/>
          <p:nvPr/>
        </p:nvCxnSpPr>
        <p:spPr>
          <a:xfrm flipV="1">
            <a:off x="6830695" y="4667885"/>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1" name="Grupo 70"/>
          <p:cNvGrpSpPr/>
          <p:nvPr/>
        </p:nvGrpSpPr>
        <p:grpSpPr>
          <a:xfrm rot="5400000">
            <a:off x="5824743" y="4852963"/>
            <a:ext cx="1313103" cy="748570"/>
            <a:chOff x="8610600" y="2524505"/>
            <a:chExt cx="1313103" cy="748570"/>
          </a:xfrm>
        </p:grpSpPr>
        <p:cxnSp>
          <p:nvCxnSpPr>
            <p:cNvPr id="72" name="Conector Reto 71"/>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19"/>
            <p:cNvCxnSpPr/>
            <p:nvPr/>
          </p:nvCxnSpPr>
          <p:spPr>
            <a:xfrm>
              <a:off x="9095000"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74"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75"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7"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80" name="Caixa de Texto 23"/>
          <p:cNvSpPr txBox="1"/>
          <p:nvPr/>
        </p:nvSpPr>
        <p:spPr>
          <a:xfrm>
            <a:off x="6600925" y="352373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2" name="CaixaDeTexto 47"/>
          <p:cNvSpPr txBox="1"/>
          <p:nvPr/>
        </p:nvSpPr>
        <p:spPr>
          <a:xfrm>
            <a:off x="7540539" y="4207153"/>
            <a:ext cx="433705" cy="330835"/>
          </a:xfrm>
          <a:prstGeom prst="rect">
            <a:avLst/>
          </a:prstGeom>
          <a:noFill/>
        </p:spPr>
        <p:txBody>
          <a:bodyPr wrap="none" rtlCol="0">
            <a:spAutoFit/>
          </a:bodyPr>
          <a:lstStyle/>
          <a:p>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Vx</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3" name="CaixaDeTexto 47"/>
          <p:cNvSpPr txBox="1"/>
          <p:nvPr/>
        </p:nvSpPr>
        <p:spPr>
          <a:xfrm>
            <a:off x="5100869" y="3415943"/>
            <a:ext cx="1343025" cy="368300"/>
          </a:xfrm>
          <a:prstGeom prst="rect">
            <a:avLst/>
          </a:prstGeom>
          <a:noFill/>
        </p:spPr>
        <p:txBody>
          <a:bodyPr wrap="none" rtlCol="0">
            <a:spAutoFit/>
          </a:bodyPr>
          <a:lstStyle/>
          <a:p>
            <a:r>
              <a:rPr lang="pt-BR" b="1" dirty="0" smtClean="0">
                <a:latin typeface="Comic Sans MS" panose="030F0702030302020204" pitchFamily="66" charset="0"/>
                <a:ea typeface="Cambria Math" panose="02040503050406030204" pitchFamily="18" charset="0"/>
                <a:cs typeface="Comic Sans MS" panose="030F0702030302020204" pitchFamily="66" charset="0"/>
              </a:rPr>
              <a:t>Vx + 0.7V</a:t>
            </a:r>
            <a:endParaRPr lang="pt-BR"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4" name="CaixaDeTexto 47"/>
          <p:cNvSpPr txBox="1"/>
          <p:nvPr/>
        </p:nvSpPr>
        <p:spPr>
          <a:xfrm>
            <a:off x="3350174" y="5596533"/>
            <a:ext cx="1820545" cy="368300"/>
          </a:xfrm>
          <a:prstGeom prst="rect">
            <a:avLst/>
          </a:prstGeom>
          <a:noFill/>
        </p:spPr>
        <p:txBody>
          <a:bodyPr wrap="none" rtlCol="0">
            <a:spAutoFit/>
          </a:bodyPr>
          <a:lstStyle/>
          <a:p>
            <a:r>
              <a:rPr lang="pt-BR"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b="1" baseline="-25000" dirty="0" smtClean="0">
                <a:latin typeface="Comic Sans MS" panose="030F0702030302020204" pitchFamily="66" charset="0"/>
                <a:ea typeface="Cambria Math" panose="02040503050406030204" pitchFamily="18" charset="0"/>
                <a:cs typeface="Comic Sans MS" panose="030F0702030302020204" pitchFamily="66" charset="0"/>
              </a:rPr>
              <a:t>in </a:t>
            </a:r>
            <a:r>
              <a:rPr lang="pt-BR" b="1" dirty="0" smtClean="0">
                <a:latin typeface="Comic Sans MS" panose="030F0702030302020204" pitchFamily="66" charset="0"/>
                <a:ea typeface="Cambria Math" panose="02040503050406030204" pitchFamily="18" charset="0"/>
                <a:cs typeface="Comic Sans MS" panose="030F0702030302020204" pitchFamily="66" charset="0"/>
              </a:rPr>
              <a:t>=Vx - 0.7V</a:t>
            </a:r>
            <a:endParaRPr lang="pt-BR" b="1" dirty="0" smtClean="0">
              <a:latin typeface="Comic Sans MS" panose="030F0702030302020204" pitchFamily="66" charset="0"/>
              <a:ea typeface="Cambria Math" panose="02040503050406030204" pitchFamily="18" charset="0"/>
              <a:cs typeface="Comic Sans MS" panose="030F0702030302020204" pitchFamily="66" charset="0"/>
            </a:endParaRPr>
          </a:p>
        </p:txBody>
      </p:sp>
      <p:cxnSp>
        <p:nvCxnSpPr>
          <p:cNvPr id="9" name="Conector Reto 49"/>
          <p:cNvCxnSpPr/>
          <p:nvPr/>
        </p:nvCxnSpPr>
        <p:spPr>
          <a:xfrm rot="16200000" flipV="1">
            <a:off x="5256032" y="4638812"/>
            <a:ext cx="1692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 name="Grupo 9"/>
          <p:cNvGrpSpPr/>
          <p:nvPr/>
        </p:nvGrpSpPr>
        <p:grpSpPr>
          <a:xfrm rot="16200000">
            <a:off x="5820344" y="4044335"/>
            <a:ext cx="594360" cy="452120"/>
            <a:chOff x="2587" y="5946"/>
            <a:chExt cx="4283" cy="2118"/>
          </a:xfrm>
        </p:grpSpPr>
        <p:cxnSp>
          <p:nvCxnSpPr>
            <p:cNvPr id="12"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riângulo isósceles 12"/>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 name="Grupo 14"/>
          <p:cNvGrpSpPr/>
          <p:nvPr/>
        </p:nvGrpSpPr>
        <p:grpSpPr>
          <a:xfrm rot="16200000">
            <a:off x="5819709" y="4733310"/>
            <a:ext cx="594360" cy="452120"/>
            <a:chOff x="2587" y="5946"/>
            <a:chExt cx="4283" cy="2118"/>
          </a:xfrm>
        </p:grpSpPr>
        <p:cxnSp>
          <p:nvCxnSpPr>
            <p:cNvPr id="28"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riângulo isósceles 29"/>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1"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0" name="CaixaDeTexto 47"/>
          <p:cNvSpPr txBox="1"/>
          <p:nvPr/>
        </p:nvSpPr>
        <p:spPr>
          <a:xfrm>
            <a:off x="4418879" y="4366538"/>
            <a:ext cx="1680845" cy="368300"/>
          </a:xfrm>
          <a:prstGeom prst="rect">
            <a:avLst/>
          </a:prstGeom>
          <a:noFill/>
        </p:spPr>
        <p:txBody>
          <a:bodyPr wrap="none" rtlCol="0">
            <a:spAutoFit/>
          </a:bodyPr>
          <a:lstStyle/>
          <a:p>
            <a:r>
              <a:rPr lang="pt-BR" b="1" dirty="0" smtClean="0">
                <a:latin typeface="Comic Sans MS" panose="030F0702030302020204" pitchFamily="66" charset="0"/>
                <a:ea typeface="Cambria Math" panose="02040503050406030204" pitchFamily="18" charset="0"/>
                <a:cs typeface="Comic Sans MS" panose="030F0702030302020204" pitchFamily="66" charset="0"/>
              </a:rPr>
              <a:t>Vx + 0.7-V</a:t>
            </a:r>
            <a:r>
              <a:rPr lang="pt-BR" b="1" baseline="-25000" dirty="0" smtClean="0">
                <a:latin typeface="Comic Sans MS" panose="030F0702030302020204" pitchFamily="66" charset="0"/>
                <a:ea typeface="Cambria Math" panose="02040503050406030204" pitchFamily="18" charset="0"/>
                <a:cs typeface="Comic Sans MS" panose="030F0702030302020204" pitchFamily="66" charset="0"/>
              </a:rPr>
              <a:t>D2</a:t>
            </a:r>
            <a:endParaRPr lang="pt-BR"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41" name="CaixaDeTexto 47"/>
          <p:cNvSpPr txBox="1"/>
          <p:nvPr/>
        </p:nvSpPr>
        <p:spPr>
          <a:xfrm>
            <a:off x="3350174" y="5081548"/>
            <a:ext cx="2749550" cy="368300"/>
          </a:xfrm>
          <a:prstGeom prst="rect">
            <a:avLst/>
          </a:prstGeom>
          <a:noFill/>
        </p:spPr>
        <p:txBody>
          <a:bodyPr wrap="none" rtlCol="0">
            <a:spAutoFit/>
          </a:bodyPr>
          <a:lstStyle/>
          <a:p>
            <a:r>
              <a:rPr lang="pt-BR"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b="1" baseline="-25000" dirty="0" smtClean="0">
                <a:latin typeface="Comic Sans MS" panose="030F0702030302020204" pitchFamily="66" charset="0"/>
                <a:ea typeface="Cambria Math" panose="02040503050406030204" pitchFamily="18" charset="0"/>
                <a:cs typeface="Comic Sans MS" panose="030F0702030302020204" pitchFamily="66" charset="0"/>
              </a:rPr>
              <a:t>in </a:t>
            </a:r>
            <a:r>
              <a:rPr lang="pt-BR" b="1" dirty="0" smtClean="0">
                <a:latin typeface="Comic Sans MS" panose="030F0702030302020204" pitchFamily="66" charset="0"/>
                <a:ea typeface="Cambria Math" panose="02040503050406030204" pitchFamily="18" charset="0"/>
                <a:cs typeface="Comic Sans MS" panose="030F0702030302020204" pitchFamily="66" charset="0"/>
              </a:rPr>
              <a:t>=Vx + 0.7-V</a:t>
            </a:r>
            <a:r>
              <a:rPr lang="pt-BR" b="1" baseline="-25000" dirty="0" smtClean="0">
                <a:latin typeface="Comic Sans MS" panose="030F0702030302020204" pitchFamily="66" charset="0"/>
                <a:ea typeface="Cambria Math" panose="02040503050406030204" pitchFamily="18" charset="0"/>
                <a:cs typeface="Comic Sans MS" panose="030F0702030302020204" pitchFamily="66" charset="0"/>
              </a:rPr>
              <a:t>D2</a:t>
            </a:r>
            <a:r>
              <a:rPr lang="pt-BR" b="1" dirty="0" smtClean="0">
                <a:latin typeface="Comic Sans MS" panose="030F0702030302020204" pitchFamily="66" charset="0"/>
                <a:ea typeface="Cambria Math" panose="02040503050406030204" pitchFamily="18" charset="0"/>
                <a:cs typeface="Comic Sans MS" panose="030F0702030302020204" pitchFamily="66" charset="0"/>
              </a:rPr>
              <a:t> -V</a:t>
            </a:r>
            <a:r>
              <a:rPr lang="pt-BR" b="1" baseline="-25000" dirty="0" smtClean="0">
                <a:latin typeface="Comic Sans MS" panose="030F0702030302020204" pitchFamily="66" charset="0"/>
                <a:ea typeface="Cambria Math" panose="02040503050406030204" pitchFamily="18" charset="0"/>
                <a:cs typeface="Comic Sans MS" panose="030F0702030302020204" pitchFamily="66" charset="0"/>
              </a:rPr>
              <a:t>D1</a:t>
            </a:r>
            <a:endParaRPr lang="pt-BR"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49" name="CaixaDeTexto 45"/>
          <p:cNvSpPr txBox="1"/>
          <p:nvPr/>
        </p:nvSpPr>
        <p:spPr>
          <a:xfrm>
            <a:off x="8308975" y="3077210"/>
            <a:ext cx="3608070" cy="3507740"/>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que Q1 e Q2 não conduzam ao mesmo tempo, devemos ter  </a:t>
            </a:r>
            <a:endParaRPr lang="pt-BR" altLang="en-US" sz="24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sz="2400" b="1" dirty="0" smtClean="0">
                <a:latin typeface="Comic Sans MS" panose="030F0702030302020204" pitchFamily="66" charset="0"/>
                <a:ea typeface="Cambria Math" panose="02040503050406030204" pitchFamily="18" charset="0"/>
                <a:cs typeface="Comic Sans MS" panose="030F0702030302020204" pitchFamily="66" charset="0"/>
                <a:sym typeface="+mn-ea"/>
              </a:rPr>
              <a:t>Vx</a:t>
            </a:r>
            <a:r>
              <a:rPr lang="pt-BR" sz="2400" b="1" dirty="0" smtClean="0">
                <a:latin typeface="SimSun" panose="02010600030101010101" pitchFamily="2" charset="-122"/>
                <a:ea typeface="SimSun" panose="02010600030101010101" pitchFamily="2" charset="-122"/>
                <a:cs typeface="Comic Sans MS" panose="030F0702030302020204" pitchFamily="66" charset="0"/>
                <a:sym typeface="+mn-ea"/>
              </a:rPr>
              <a:t>＋</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sym typeface="+mn-ea"/>
              </a:rPr>
              <a:t>0.7V</a:t>
            </a:r>
            <a:r>
              <a:rPr lang="pt-BR" sz="2400" b="1" dirty="0" smtClean="0">
                <a:latin typeface="SimSun" panose="02010600030101010101" pitchFamily="2" charset="-122"/>
                <a:ea typeface="SimSun" panose="02010600030101010101" pitchFamily="2" charset="-122"/>
                <a:cs typeface="Comic Sans MS" panose="030F0702030302020204" pitchFamily="66" charset="0"/>
                <a:sym typeface="+mn-ea"/>
              </a:rPr>
              <a:t>－</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sym typeface="+mn-ea"/>
              </a:rPr>
              <a:t>2V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mn-ea"/>
              </a:rPr>
              <a:t>D</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sz="2400" b="1" dirty="0" smtClean="0">
                <a:latin typeface="Arial" panose="020B0604020202020204" pitchFamily="34" charset="0"/>
                <a:ea typeface="Cambria Math" panose="02040503050406030204" pitchFamily="18" charset="0"/>
                <a:cs typeface="Arial" panose="020B0604020202020204" pitchFamily="34" charset="0"/>
                <a:sym typeface="+mn-ea"/>
              </a:rPr>
              <a:t>≠</a:t>
            </a:r>
            <a:endParaRPr lang="pt-BR" sz="2400" b="1" dirty="0" smtClean="0">
              <a:latin typeface="Arial" panose="020B0604020202020204" pitchFamily="34" charset="0"/>
              <a:ea typeface="Cambria Math" panose="02040503050406030204" pitchFamily="18" charset="0"/>
              <a:cs typeface="Arial" panose="020B0604020202020204" pitchFamily="34" charset="0"/>
              <a:sym typeface="+mn-ea"/>
            </a:endParaRPr>
          </a:p>
          <a:p>
            <a:pPr indent="0" algn="l">
              <a:spcBef>
                <a:spcPts val="600"/>
              </a:spcBef>
              <a:spcAft>
                <a:spcPts val="600"/>
              </a:spcAft>
              <a:buFont typeface="+mj-lt"/>
              <a:buNone/>
            </a:pPr>
            <a:r>
              <a:rPr lang="pt-BR" sz="2400" b="1" dirty="0" smtClean="0">
                <a:latin typeface="Comic Sans MS" panose="030F0702030302020204" pitchFamily="66" charset="0"/>
                <a:ea typeface="Cambria Math" panose="02040503050406030204" pitchFamily="18" charset="0"/>
                <a:cs typeface="Comic Sans MS" panose="030F0702030302020204" pitchFamily="66" charset="0"/>
                <a:sym typeface="+mn-ea"/>
              </a:rPr>
              <a:t>Vx</a:t>
            </a:r>
            <a:r>
              <a:rPr lang="pt-BR" sz="2400" b="1" dirty="0" smtClean="0">
                <a:latin typeface="SimSun" panose="02010600030101010101" pitchFamily="2" charset="-122"/>
                <a:ea typeface="SimSun" panose="02010600030101010101" pitchFamily="2" charset="-122"/>
                <a:cs typeface="Comic Sans MS" panose="030F0702030302020204" pitchFamily="66" charset="0"/>
                <a:sym typeface="+mn-ea"/>
              </a:rPr>
              <a:t>－</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sym typeface="+mn-ea"/>
              </a:rPr>
              <a:t>0.7V</a:t>
            </a:r>
            <a:endParaRPr lang="pt-BR" sz="2400" b="1" dirty="0" smtClean="0">
              <a:latin typeface="Comic Sans MS" panose="030F0702030302020204" pitchFamily="66" charset="0"/>
              <a:ea typeface="Cambria Math" panose="02040503050406030204" pitchFamily="18" charset="0"/>
              <a:cs typeface="Comic Sans MS" panose="030F0702030302020204" pitchFamily="66" charset="0"/>
              <a:sym typeface="+mn-ea"/>
            </a:endParaRPr>
          </a:p>
          <a:p>
            <a:pPr>
              <a:spcBef>
                <a:spcPts val="600"/>
              </a:spcBef>
              <a:spcAft>
                <a:spcPts val="600"/>
              </a:spcAft>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D </a:t>
            </a:r>
            <a:r>
              <a:rPr lang="pt-BR" sz="2400" b="1" dirty="0" smtClean="0">
                <a:latin typeface="Arial" panose="020B0604020202020204" pitchFamily="34" charset="0"/>
                <a:ea typeface="Cambria Math" panose="02040503050406030204" pitchFamily="18" charset="0"/>
                <a:cs typeface="Arial" panose="020B0604020202020204" pitchFamily="34" charset="0"/>
                <a:sym typeface="+mn-ea"/>
              </a:rPr>
              <a:t>≠ 0.7V</a:t>
            </a:r>
            <a:r>
              <a:rPr lang="pt-BR" sz="2400" b="1" dirty="0" smtClean="0">
                <a:latin typeface="Comic Sans MS" panose="030F0702030302020204" pitchFamily="66" charset="0"/>
                <a:ea typeface="Cambria Math" panose="02040503050406030204" pitchFamily="18" charset="0"/>
                <a:cs typeface="Arial" panose="020B0604020202020204" pitchFamily="34" charset="0"/>
                <a:sym typeface="+mn-ea"/>
              </a:rPr>
              <a:t>.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O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ideal é fazer 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D</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 menor que 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BE</a:t>
            </a:r>
            <a:endPar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8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37210" y="320675"/>
            <a:ext cx="10721975" cy="1599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(buffer): eliminar a distorção</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São adicionados dois diodos, D1 e D2, além de uma fonte de corrente para os diodos conduzirem</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940349" y="4670068"/>
            <a:ext cx="54737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3265170" y="469963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3082994" y="566972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978635" y="305570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2610118" y="489711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1991460" y="481722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03" name="CaixaDeTexto 47"/>
          <p:cNvSpPr txBox="1"/>
          <p:nvPr/>
        </p:nvSpPr>
        <p:spPr>
          <a:xfrm>
            <a:off x="1944284" y="2159913"/>
            <a:ext cx="509905"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cxnSp>
        <p:nvCxnSpPr>
          <p:cNvPr id="4" name="Conector Reto 49"/>
          <p:cNvCxnSpPr/>
          <p:nvPr/>
        </p:nvCxnSpPr>
        <p:spPr>
          <a:xfrm flipV="1">
            <a:off x="2221230" y="4363085"/>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 name="Grupo 15"/>
          <p:cNvGrpSpPr/>
          <p:nvPr/>
        </p:nvGrpSpPr>
        <p:grpSpPr>
          <a:xfrm rot="5400000">
            <a:off x="977365" y="4732736"/>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8"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0"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Conector Reto 22"/>
            <p:cNvCxnSpPr/>
            <p:nvPr/>
          </p:nvCxnSpPr>
          <p:spPr>
            <a:xfrm>
              <a:off x="9910055" y="2540097"/>
              <a:ext cx="484394" cy="0"/>
            </a:xfrm>
            <a:prstGeom prst="line">
              <a:avLst/>
            </a:prstGeom>
            <a:ln w="2540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2"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23" name="Conector Reto 49"/>
          <p:cNvCxnSpPr/>
          <p:nvPr/>
        </p:nvCxnSpPr>
        <p:spPr>
          <a:xfrm rot="16200000" flipV="1">
            <a:off x="646567" y="4281942"/>
            <a:ext cx="1692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49"/>
          <p:cNvCxnSpPr/>
          <p:nvPr/>
        </p:nvCxnSpPr>
        <p:spPr>
          <a:xfrm flipV="1">
            <a:off x="1125855" y="5125720"/>
            <a:ext cx="396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1991460" y="316813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26" name="CaixaDeTexto 47"/>
          <p:cNvSpPr txBox="1"/>
          <p:nvPr/>
        </p:nvSpPr>
        <p:spPr>
          <a:xfrm>
            <a:off x="1893484" y="5931178"/>
            <a:ext cx="603250"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sp>
        <p:nvSpPr>
          <p:cNvPr id="27" name="CaixaDeTexto 47"/>
          <p:cNvSpPr txBox="1"/>
          <p:nvPr/>
        </p:nvSpPr>
        <p:spPr>
          <a:xfrm>
            <a:off x="2888529" y="3851553"/>
            <a:ext cx="6889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29" name="CaixaDeTexto 45"/>
          <p:cNvSpPr txBox="1"/>
          <p:nvPr/>
        </p:nvSpPr>
        <p:spPr>
          <a:xfrm>
            <a:off x="4236720" y="2230755"/>
            <a:ext cx="7654925" cy="4338320"/>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qual o estado dos transistores </a:t>
            </a:r>
            <a:endParaRPr lang="pt-BR" altLang="en-US" sz="24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Q1</a:t>
            </a:r>
            <a:r>
              <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a:t>
            </a:r>
            <a:r>
              <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ambos cortados</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342900" indent="-342900" algn="l">
              <a:spcBef>
                <a:spcPts val="600"/>
              </a:spcBef>
              <a:spcAft>
                <a:spcPts val="600"/>
              </a:spcAft>
              <a:buFont typeface="Arial" panose="020B0604020202020204" pitchFamily="34" charset="0"/>
              <a:buChar char="•"/>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Q1 cortar deveremos ter 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BE1</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-0.7V, ou Vin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-0.7V</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342900" indent="-342900" algn="l">
              <a:spcBef>
                <a:spcPts val="600"/>
              </a:spcBef>
              <a:spcAft>
                <a:spcPts val="600"/>
              </a:spcAft>
              <a:buFont typeface="Arial" panose="020B0604020202020204" pitchFamily="34" charset="0"/>
              <a:buChar char="•"/>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Q2 cortar deveremos ter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BE2</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0.7V, ou Vin = (V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BE2</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D1</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D2</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0.7V-2V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D1</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D2</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Vin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0.7V-2V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5" name="Grupo 4"/>
          <p:cNvGrpSpPr/>
          <p:nvPr/>
        </p:nvGrpSpPr>
        <p:grpSpPr>
          <a:xfrm rot="16200000">
            <a:off x="1198179" y="3647460"/>
            <a:ext cx="594360" cy="452120"/>
            <a:chOff x="2587" y="5946"/>
            <a:chExt cx="4283" cy="2118"/>
          </a:xfrm>
        </p:grpSpPr>
        <p:cxnSp>
          <p:nvCxnSpPr>
            <p:cNvPr id="76"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2" name="Triângulo isósceles 9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4" name="Conector Reto 33"/>
          <p:cNvCxnSpPr/>
          <p:nvPr/>
        </p:nvCxnSpPr>
        <p:spPr>
          <a:xfrm flipV="1">
            <a:off x="1502595" y="223382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35" name="Grupo 34"/>
          <p:cNvGrpSpPr/>
          <p:nvPr/>
        </p:nvGrpSpPr>
        <p:grpSpPr>
          <a:xfrm>
            <a:off x="1299030" y="2615375"/>
            <a:ext cx="387626" cy="552342"/>
            <a:chOff x="7555792" y="2647951"/>
            <a:chExt cx="387626" cy="552342"/>
          </a:xfrm>
          <a:solidFill>
            <a:schemeClr val="bg1"/>
          </a:solidFill>
        </p:grpSpPr>
        <p:sp>
          <p:nvSpPr>
            <p:cNvPr id="36" name="Elipse 3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7"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sp>
        <p:nvSpPr>
          <p:cNvPr id="46" name="Caixa de Texto 23"/>
          <p:cNvSpPr txBox="1"/>
          <p:nvPr/>
        </p:nvSpPr>
        <p:spPr>
          <a:xfrm>
            <a:off x="633830" y="4128252"/>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D1</a:t>
            </a:r>
            <a:endParaRPr lang="pt-BR" altLang="en-US" sz="2400" baseline="-25000" dirty="0" smtClean="0">
              <a:latin typeface="Comic Sans MS" panose="030F0702030302020204" pitchFamily="66" charset="0"/>
              <a:cs typeface="Comic Sans MS" panose="030F0702030302020204" pitchFamily="66" charset="0"/>
            </a:endParaRPr>
          </a:p>
        </p:txBody>
      </p:sp>
      <p:sp>
        <p:nvSpPr>
          <p:cNvPr id="47" name="Caixa de Texto 23"/>
          <p:cNvSpPr txBox="1"/>
          <p:nvPr/>
        </p:nvSpPr>
        <p:spPr>
          <a:xfrm>
            <a:off x="633830" y="3505952"/>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D2</a:t>
            </a:r>
            <a:endParaRPr lang="pt-BR" altLang="en-US" sz="2400" baseline="-25000" dirty="0" smtClean="0">
              <a:latin typeface="Comic Sans MS" panose="030F0702030302020204" pitchFamily="66" charset="0"/>
              <a:cs typeface="Comic Sans MS" panose="030F0702030302020204" pitchFamily="66" charset="0"/>
            </a:endParaRPr>
          </a:p>
        </p:txBody>
      </p:sp>
      <p:sp>
        <p:nvSpPr>
          <p:cNvPr id="48" name="Caixa de Texto 23"/>
          <p:cNvSpPr txBox="1"/>
          <p:nvPr/>
        </p:nvSpPr>
        <p:spPr>
          <a:xfrm>
            <a:off x="633830" y="2620127"/>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I</a:t>
            </a:r>
            <a:r>
              <a:rPr lang="pt-BR" altLang="en-US" sz="2400" baseline="-25000" dirty="0" smtClean="0">
                <a:latin typeface="Comic Sans MS" panose="030F0702030302020204" pitchFamily="66" charset="0"/>
                <a:cs typeface="Comic Sans MS" panose="030F0702030302020204" pitchFamily="66" charset="0"/>
              </a:rPr>
              <a:t>0</a:t>
            </a:r>
            <a:endParaRPr lang="pt-BR" altLang="en-US" sz="2400" baseline="-25000" dirty="0" smtClean="0">
              <a:latin typeface="Comic Sans MS" panose="030F0702030302020204" pitchFamily="66" charset="0"/>
              <a:cs typeface="Comic Sans MS" panose="030F0702030302020204" pitchFamily="66" charset="0"/>
            </a:endParaRPr>
          </a:p>
        </p:txBody>
      </p:sp>
      <p:grpSp>
        <p:nvGrpSpPr>
          <p:cNvPr id="50" name="Grupo 49"/>
          <p:cNvGrpSpPr/>
          <p:nvPr/>
        </p:nvGrpSpPr>
        <p:grpSpPr>
          <a:xfrm rot="16200000">
            <a:off x="1198179" y="4296400"/>
            <a:ext cx="594360" cy="452120"/>
            <a:chOff x="2587" y="5946"/>
            <a:chExt cx="4283" cy="2118"/>
          </a:xfrm>
        </p:grpSpPr>
        <p:cxnSp>
          <p:nvCxnSpPr>
            <p:cNvPr id="51"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riângulo isósceles 5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3"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8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6" name="CaixaDeTexto 45"/>
          <p:cNvSpPr txBox="1"/>
          <p:nvPr/>
        </p:nvSpPr>
        <p:spPr>
          <a:xfrm>
            <a:off x="537210" y="320675"/>
            <a:ext cx="1072197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(buffer): eliminar a distorção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940349" y="4670068"/>
            <a:ext cx="54737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3265170" y="469963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3082994" y="566972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978635" y="305570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2610118" y="489711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1991460" y="481722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03" name="CaixaDeTexto 47"/>
          <p:cNvSpPr txBox="1"/>
          <p:nvPr/>
        </p:nvSpPr>
        <p:spPr>
          <a:xfrm>
            <a:off x="1944284" y="2159913"/>
            <a:ext cx="509905"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cxnSp>
        <p:nvCxnSpPr>
          <p:cNvPr id="4" name="Conector Reto 49"/>
          <p:cNvCxnSpPr/>
          <p:nvPr/>
        </p:nvCxnSpPr>
        <p:spPr>
          <a:xfrm flipV="1">
            <a:off x="2221230" y="4363085"/>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 name="Grupo 15"/>
          <p:cNvGrpSpPr/>
          <p:nvPr/>
        </p:nvGrpSpPr>
        <p:grpSpPr>
          <a:xfrm rot="5400000">
            <a:off x="977365" y="4732736"/>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8"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0"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Conector Reto 22"/>
            <p:cNvCxnSpPr/>
            <p:nvPr/>
          </p:nvCxnSpPr>
          <p:spPr>
            <a:xfrm>
              <a:off x="9910055" y="2540097"/>
              <a:ext cx="484394" cy="0"/>
            </a:xfrm>
            <a:prstGeom prst="line">
              <a:avLst/>
            </a:prstGeom>
            <a:ln w="2540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2"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23" name="Conector Reto 49"/>
          <p:cNvCxnSpPr/>
          <p:nvPr/>
        </p:nvCxnSpPr>
        <p:spPr>
          <a:xfrm rot="16200000" flipV="1">
            <a:off x="646567" y="4281942"/>
            <a:ext cx="1692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49"/>
          <p:cNvCxnSpPr/>
          <p:nvPr/>
        </p:nvCxnSpPr>
        <p:spPr>
          <a:xfrm flipV="1">
            <a:off x="1125855" y="5125720"/>
            <a:ext cx="396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1991460" y="316813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26" name="CaixaDeTexto 47"/>
          <p:cNvSpPr txBox="1"/>
          <p:nvPr/>
        </p:nvSpPr>
        <p:spPr>
          <a:xfrm>
            <a:off x="1893484" y="5931178"/>
            <a:ext cx="603250"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sp>
        <p:nvSpPr>
          <p:cNvPr id="27" name="CaixaDeTexto 47"/>
          <p:cNvSpPr txBox="1"/>
          <p:nvPr/>
        </p:nvSpPr>
        <p:spPr>
          <a:xfrm>
            <a:off x="2888529" y="3851553"/>
            <a:ext cx="6889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29" name="CaixaDeTexto 45"/>
              <p:cNvSpPr txBox="1"/>
              <p:nvPr/>
            </p:nvSpPr>
            <p:spPr>
              <a:xfrm>
                <a:off x="3866515" y="1265555"/>
                <a:ext cx="7943215" cy="5125720"/>
              </a:xfrm>
              <a:prstGeom prst="rect">
                <a:avLst/>
              </a:prstGeom>
              <a:noFill/>
            </p:spPr>
            <p:txBody>
              <a:bodyPr wrap="square" rtlCol="0">
                <a:spAutoFit/>
              </a:bodyPr>
              <a:lstStyle/>
              <a:p>
                <a:pPr indent="0" algn="ctr">
                  <a:spcBef>
                    <a:spcPts val="600"/>
                  </a:spcBef>
                  <a:spcAft>
                    <a:spcPts val="600"/>
                  </a:spcAft>
                  <a:buFont typeface="+mj-lt"/>
                  <a:buNone/>
                </a:pPr>
                <a:r>
                  <a:rPr lang="pt-BR" altLang="en-US" sz="24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 </a:t>
                </a:r>
                <a:r>
                  <a:rPr lang="pt-BR" altLang="en-US" sz="2400" b="1" dirty="0" smtClean="0">
                    <a:effectLst>
                      <a:outerShdw blurRad="38100" dist="38100" dir="2700000" algn="tl">
                        <a:srgbClr val="000000">
                          <a:alpha val="43137"/>
                        </a:srgbClr>
                      </a:outerShdw>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4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Vin </a:t>
                </a:r>
                <a:r>
                  <a:rPr lang="pt-BR" altLang="en-US" sz="2400" b="1" dirty="0" smtClean="0">
                    <a:effectLst>
                      <a:outerShdw blurRad="38100" dist="38100" dir="2700000" algn="tl">
                        <a:srgbClr val="000000">
                          <a:alpha val="43137"/>
                        </a:srgbClr>
                      </a:outerShdw>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4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0.7V-2V</a:t>
                </a:r>
                <a:r>
                  <a:rPr lang="pt-BR" altLang="en-US" sz="2400" b="1" baseline="-25000"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endParaRPr lang="pt-BR" altLang="en-US" sz="2400" b="1" baseline="-25000"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endParaRPr lang="pt-BR" altLang="en-US" sz="2400" b="1" baseline="-25000"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avaliar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0.7V-2V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amos usar</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Bef>
                    <a:spcPts val="600"/>
                  </a:spcBef>
                  <a:spcAft>
                    <a:spcPts val="600"/>
                  </a:spcAft>
                </a:pPr>
                <a:r>
                  <a:rPr lang="pt-BR" altLang="en-US" sz="2400" b="1" dirty="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400" b="1" dirty="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0.7V-</a:t>
                </a:r>
                <a:r>
                  <a:rPr lang="en-US" altLang="pt-BR" sz="2400" b="1" dirty="0">
                    <a:effectLst>
                      <a:outerShdw blurRad="38100" dist="38100" dir="2700000" algn="tl">
                        <a:srgbClr val="000000">
                          <a:alpha val="43137"/>
                        </a:srgbClr>
                      </a:outerShdw>
                    </a:effectLst>
                    <a:ea typeface="Cambria Math" panose="02040503050406030204" pitchFamily="18" charset="0"/>
                    <a:cs typeface="Cambria Math" panose="02040503050406030204" pitchFamily="18" charset="0"/>
                    <a:sym typeface="Symbol" panose="05050102010706020507" charset="0"/>
                  </a:rPr>
                  <a:t> </a:t>
                </a:r>
                <a14:m>
                  <m:oMath xmlns:m="http://schemas.openxmlformats.org/officeDocument/2006/math">
                    <m:r>
                      <a:rPr lang="en-US" altLang="pt-BR" sz="2400" b="1" dirty="0">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𝚫</m:t>
                    </m:r>
                  </m:oMath>
                </a14:m>
                <a:endParaRPr lang="pt-BR" altLang="en-US" sz="2400" b="1" dirty="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4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endPar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0.7V-2V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-0.7V+2</a:t>
                </a:r>
                <a14:m>
                  <m:oMath xmlns:m="http://schemas.openxmlformats.org/officeDocument/2006/math">
                    <m:r>
                      <a:rPr lang="en-US" altLang="pt-BR" sz="2400" b="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𝚫</m:t>
                    </m:r>
                  </m:oMath>
                </a14:m>
                <a:endPar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endPar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 seja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err="1"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-0.7V+2</a:t>
                </a:r>
                <a14:m>
                  <m:oMath xmlns:m="http://schemas.openxmlformats.org/officeDocument/2006/math">
                    <m:r>
                      <a:rPr lang="en-US" altLang="pt-BR" sz="2400" b="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𝚫</m:t>
                    </m:r>
                  </m:oMath>
                </a14:m>
                <a:endParaRPr lang="en-US" altLang="pt-BR" sz="2400" b="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a:spcBef>
                    <a:spcPts val="600"/>
                  </a:spcBef>
                  <a:spcAft>
                    <a:spcPts val="600"/>
                  </a:spcAft>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Portanto os dois transistores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estarão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cortados entre -0.7V e -0.7V+</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14:m>
                  <m:oMath xmlns:m="http://schemas.openxmlformats.org/officeDocument/2006/math">
                    <m:r>
                      <a:rPr lang="en-US" altLang="pt-BR" sz="2400" b="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𝚫</m:t>
                    </m:r>
                  </m:oMath>
                </a14:m>
                <a:r>
                  <a:rPr lang="pt-BR" altLang="en-US" sz="2400" b="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intervalo bastante reduzido pois </a:t>
                </a:r>
                <a14:m>
                  <m:oMath xmlns:m="http://schemas.openxmlformats.org/officeDocument/2006/math">
                    <m:r>
                      <a:rPr lang="en-US" altLang="pt-BR" sz="2400" b="1" dirty="0">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𝚫</m:t>
                    </m:r>
                  </m:oMath>
                </a14:m>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pequeno.</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29" name="CaixaDeTexto 45"/>
              <p:cNvSpPr txBox="1">
                <a:spLocks noRot="1" noChangeAspect="1" noMove="1" noResize="1" noEditPoints="1" noAdjustHandles="1" noChangeArrowheads="1" noChangeShapeType="1" noTextEdit="1"/>
              </p:cNvSpPr>
              <p:nvPr/>
            </p:nvSpPr>
            <p:spPr>
              <a:xfrm>
                <a:off x="3866515" y="1265555"/>
                <a:ext cx="7943215" cy="5125720"/>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5" name="Grupo 4"/>
          <p:cNvGrpSpPr/>
          <p:nvPr/>
        </p:nvGrpSpPr>
        <p:grpSpPr>
          <a:xfrm rot="16200000">
            <a:off x="1198179" y="3647460"/>
            <a:ext cx="594360" cy="452120"/>
            <a:chOff x="2587" y="5946"/>
            <a:chExt cx="4283" cy="2118"/>
          </a:xfrm>
        </p:grpSpPr>
        <p:cxnSp>
          <p:nvCxnSpPr>
            <p:cNvPr id="76"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2" name="Triângulo isósceles 9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4" name="Conector Reto 33"/>
          <p:cNvCxnSpPr/>
          <p:nvPr/>
        </p:nvCxnSpPr>
        <p:spPr>
          <a:xfrm flipV="1">
            <a:off x="1503230" y="223382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35" name="Grupo 34"/>
          <p:cNvGrpSpPr/>
          <p:nvPr/>
        </p:nvGrpSpPr>
        <p:grpSpPr>
          <a:xfrm>
            <a:off x="1299030" y="2615375"/>
            <a:ext cx="387626" cy="552342"/>
            <a:chOff x="7555792" y="2647951"/>
            <a:chExt cx="387626" cy="552342"/>
          </a:xfrm>
          <a:solidFill>
            <a:schemeClr val="bg1"/>
          </a:solidFill>
        </p:grpSpPr>
        <p:sp>
          <p:nvSpPr>
            <p:cNvPr id="36" name="Elipse 3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7"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42" name="Grupo 41"/>
          <p:cNvGrpSpPr/>
          <p:nvPr/>
        </p:nvGrpSpPr>
        <p:grpSpPr>
          <a:xfrm rot="16200000">
            <a:off x="1205799" y="4199275"/>
            <a:ext cx="594360" cy="452120"/>
            <a:chOff x="2587" y="5946"/>
            <a:chExt cx="4283" cy="2118"/>
          </a:xfrm>
        </p:grpSpPr>
        <p:cxnSp>
          <p:nvCxnSpPr>
            <p:cNvPr id="43"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riângulo isósceles 43"/>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5"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Caixa de Texto 23"/>
          <p:cNvSpPr txBox="1"/>
          <p:nvPr/>
        </p:nvSpPr>
        <p:spPr>
          <a:xfrm>
            <a:off x="633830" y="4128252"/>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D1</a:t>
            </a:r>
            <a:endParaRPr lang="pt-BR" altLang="en-US" sz="2400" baseline="-25000" dirty="0" smtClean="0">
              <a:latin typeface="Comic Sans MS" panose="030F0702030302020204" pitchFamily="66" charset="0"/>
              <a:cs typeface="Comic Sans MS" panose="030F0702030302020204" pitchFamily="66" charset="0"/>
            </a:endParaRPr>
          </a:p>
        </p:txBody>
      </p:sp>
      <p:sp>
        <p:nvSpPr>
          <p:cNvPr id="47" name="Caixa de Texto 23"/>
          <p:cNvSpPr txBox="1"/>
          <p:nvPr/>
        </p:nvSpPr>
        <p:spPr>
          <a:xfrm>
            <a:off x="633830" y="3505952"/>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D2</a:t>
            </a:r>
            <a:endParaRPr lang="pt-BR" altLang="en-US" sz="2400" baseline="-25000" dirty="0" smtClean="0">
              <a:latin typeface="Comic Sans MS" panose="030F0702030302020204" pitchFamily="66" charset="0"/>
              <a:cs typeface="Comic Sans MS" panose="030F0702030302020204" pitchFamily="66" charset="0"/>
            </a:endParaRPr>
          </a:p>
        </p:txBody>
      </p:sp>
      <p:sp>
        <p:nvSpPr>
          <p:cNvPr id="48" name="Caixa de Texto 23"/>
          <p:cNvSpPr txBox="1"/>
          <p:nvPr/>
        </p:nvSpPr>
        <p:spPr>
          <a:xfrm>
            <a:off x="633830" y="2620127"/>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I</a:t>
            </a:r>
            <a:r>
              <a:rPr lang="pt-BR" altLang="en-US" sz="2400" baseline="-25000" dirty="0" smtClean="0">
                <a:latin typeface="Comic Sans MS" panose="030F0702030302020204" pitchFamily="66" charset="0"/>
                <a:cs typeface="Comic Sans MS" panose="030F0702030302020204" pitchFamily="66" charset="0"/>
              </a:rPr>
              <a:t>0</a:t>
            </a:r>
            <a:endParaRPr lang="pt-BR" altLang="en-US" sz="2400" baseline="-25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8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6" name="CaixaDeTexto 45"/>
          <p:cNvSpPr txBox="1"/>
          <p:nvPr/>
        </p:nvSpPr>
        <p:spPr>
          <a:xfrm>
            <a:off x="537210" y="320675"/>
            <a:ext cx="1072197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buffer</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eliminar a distorção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1826536" y="4088130"/>
            <a:ext cx="54737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4151357" y="4117697"/>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3969181" y="507327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1864822" y="2473763"/>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3496305" y="4315176"/>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2877647" y="4235289"/>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03" name="CaixaDeTexto 47"/>
          <p:cNvSpPr txBox="1"/>
          <p:nvPr/>
        </p:nvSpPr>
        <p:spPr>
          <a:xfrm>
            <a:off x="2830471" y="1577975"/>
            <a:ext cx="509905"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cxnSp>
        <p:nvCxnSpPr>
          <p:cNvPr id="4" name="Conector Reto 49"/>
          <p:cNvCxnSpPr/>
          <p:nvPr/>
        </p:nvCxnSpPr>
        <p:spPr>
          <a:xfrm flipV="1">
            <a:off x="3107417" y="3781147"/>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 name="Grupo 15"/>
          <p:cNvGrpSpPr/>
          <p:nvPr/>
        </p:nvGrpSpPr>
        <p:grpSpPr>
          <a:xfrm rot="5400000">
            <a:off x="1863552" y="4150798"/>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8"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0"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Conector Reto 22"/>
            <p:cNvCxnSpPr/>
            <p:nvPr/>
          </p:nvCxnSpPr>
          <p:spPr>
            <a:xfrm>
              <a:off x="9910055" y="2540097"/>
              <a:ext cx="484394" cy="0"/>
            </a:xfrm>
            <a:prstGeom prst="line">
              <a:avLst/>
            </a:prstGeom>
            <a:ln w="2540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2"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23" name="Conector Reto 49"/>
          <p:cNvCxnSpPr/>
          <p:nvPr/>
        </p:nvCxnSpPr>
        <p:spPr>
          <a:xfrm rot="16200000" flipV="1">
            <a:off x="1532754" y="3700004"/>
            <a:ext cx="1692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49"/>
          <p:cNvCxnSpPr/>
          <p:nvPr/>
        </p:nvCxnSpPr>
        <p:spPr>
          <a:xfrm flipV="1">
            <a:off x="2012042" y="4543782"/>
            <a:ext cx="396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2877647" y="2586194"/>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26" name="CaixaDeTexto 47"/>
          <p:cNvSpPr txBox="1"/>
          <p:nvPr/>
        </p:nvSpPr>
        <p:spPr>
          <a:xfrm>
            <a:off x="2779671" y="5349240"/>
            <a:ext cx="603250"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sp>
        <p:nvSpPr>
          <p:cNvPr id="27" name="CaixaDeTexto 47"/>
          <p:cNvSpPr txBox="1"/>
          <p:nvPr/>
        </p:nvSpPr>
        <p:spPr>
          <a:xfrm>
            <a:off x="3774716" y="3269615"/>
            <a:ext cx="6889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29" name="CaixaDeTexto 45"/>
              <p:cNvSpPr txBox="1"/>
              <p:nvPr/>
            </p:nvSpPr>
            <p:spPr>
              <a:xfrm>
                <a:off x="6014311" y="2094276"/>
                <a:ext cx="5092246" cy="3076575"/>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Vin &gt;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-0.7V+2</a:t>
                </a:r>
                <a14:m>
                  <m:oMath xmlns:m="http://schemas.openxmlformats.org/officeDocument/2006/math">
                    <m:r>
                      <a:rPr lang="en-US" altLang="pt-BR" sz="2400" b="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𝚫</m:t>
                    </m:r>
                  </m:oMath>
                </a14:m>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800100" lvl="1" indent="-342900">
                  <a:spcBef>
                    <a:spcPts val="600"/>
                  </a:spcBef>
                  <a:spcAft>
                    <a:spcPts val="600"/>
                  </a:spcAft>
                  <a:buFont typeface="Arial" panose="020B0604020202020204" pitchFamily="34" charset="0"/>
                  <a:buChar char="•"/>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 e Q1 corta</a:t>
                </a:r>
                <a:endPar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800100" lvl="1" indent="-342900" algn="l">
                  <a:spcBef>
                    <a:spcPts val="600"/>
                  </a:spcBef>
                  <a:spcAft>
                    <a:spcPts val="600"/>
                  </a:spcAft>
                  <a:buFont typeface="Arial" panose="020B0604020202020204" pitchFamily="34" charset="0"/>
                  <a:buChar char="•"/>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Vout≈Vin+0.7V</a:t>
                </a:r>
                <a:endPar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Vin &lt; -0.7V</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800100" lvl="1" indent="-342900" algn="l">
                  <a:spcBef>
                    <a:spcPts val="600"/>
                  </a:spcBef>
                  <a:spcAft>
                    <a:spcPts val="600"/>
                  </a:spcAft>
                  <a:buFont typeface="Arial" panose="020B0604020202020204" pitchFamily="34" charset="0"/>
                  <a:buChar char="•"/>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 corta e Q1 conduz</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800100" lvl="1" indent="-342900" algn="l">
                  <a:spcBef>
                    <a:spcPts val="600"/>
                  </a:spcBef>
                  <a:spcAft>
                    <a:spcPts val="600"/>
                  </a:spcAft>
                  <a:buFont typeface="Arial" panose="020B0604020202020204" pitchFamily="34" charset="0"/>
                  <a:buChar char="•"/>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Vout≈Vin+0.7</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29" name="CaixaDeTexto 45"/>
              <p:cNvSpPr txBox="1">
                <a:spLocks noRot="1" noChangeAspect="1" noMove="1" noResize="1" noEditPoints="1" noAdjustHandles="1" noChangeArrowheads="1" noChangeShapeType="1" noTextEdit="1"/>
              </p:cNvSpPr>
              <p:nvPr/>
            </p:nvSpPr>
            <p:spPr>
              <a:xfrm>
                <a:off x="6014311" y="2094276"/>
                <a:ext cx="5092246" cy="3076575"/>
              </a:xfrm>
              <a:prstGeom prst="rect">
                <a:avLst/>
              </a:prstGeom>
              <a:blipFill rotWithShape="1">
                <a:blip r:embed="rId1"/>
                <a:stretch>
                  <a:fillRect l="-4" t="-1" r="8" b="1"/>
                </a:stretch>
              </a:blipFill>
            </p:spPr>
            <p:txBody>
              <a:bodyPr/>
              <a:lstStyle/>
              <a:p>
                <a:r>
                  <a:rPr lang="pt-BR" altLang="en-US">
                    <a:noFill/>
                  </a:rPr>
                  <a:t> </a:t>
                </a:r>
              </a:p>
            </p:txBody>
          </p:sp>
        </mc:Fallback>
      </mc:AlternateContent>
      <p:grpSp>
        <p:nvGrpSpPr>
          <p:cNvPr id="5" name="Grupo 4"/>
          <p:cNvGrpSpPr/>
          <p:nvPr/>
        </p:nvGrpSpPr>
        <p:grpSpPr>
          <a:xfrm rot="16200000">
            <a:off x="2081826" y="3065522"/>
            <a:ext cx="594360" cy="452120"/>
            <a:chOff x="2587" y="5946"/>
            <a:chExt cx="4283" cy="2118"/>
          </a:xfrm>
        </p:grpSpPr>
        <p:cxnSp>
          <p:nvCxnSpPr>
            <p:cNvPr id="76"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2" name="Triângulo isósceles 9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4" name="Conector Reto 33"/>
          <p:cNvCxnSpPr/>
          <p:nvPr/>
        </p:nvCxnSpPr>
        <p:spPr>
          <a:xfrm flipV="1">
            <a:off x="2374177" y="1651884"/>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35" name="Grupo 34"/>
          <p:cNvGrpSpPr/>
          <p:nvPr/>
        </p:nvGrpSpPr>
        <p:grpSpPr>
          <a:xfrm>
            <a:off x="2185217" y="2033437"/>
            <a:ext cx="387626" cy="552342"/>
            <a:chOff x="7555792" y="2647951"/>
            <a:chExt cx="387626" cy="552342"/>
          </a:xfrm>
          <a:solidFill>
            <a:schemeClr val="bg1"/>
          </a:solidFill>
        </p:grpSpPr>
        <p:sp>
          <p:nvSpPr>
            <p:cNvPr id="36" name="Elipse 3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7"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42" name="Grupo 41"/>
          <p:cNvGrpSpPr/>
          <p:nvPr/>
        </p:nvGrpSpPr>
        <p:grpSpPr>
          <a:xfrm rot="16200000">
            <a:off x="2076746" y="3617337"/>
            <a:ext cx="594360" cy="452120"/>
            <a:chOff x="2587" y="5946"/>
            <a:chExt cx="4283" cy="2118"/>
          </a:xfrm>
        </p:grpSpPr>
        <p:cxnSp>
          <p:nvCxnSpPr>
            <p:cNvPr id="43"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riângulo isósceles 43"/>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5"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Caixa de Texto 23"/>
          <p:cNvSpPr txBox="1"/>
          <p:nvPr/>
        </p:nvSpPr>
        <p:spPr>
          <a:xfrm>
            <a:off x="1520017" y="3546314"/>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D1</a:t>
            </a:r>
            <a:endParaRPr lang="pt-BR" altLang="en-US" sz="2400" baseline="-25000" dirty="0" smtClean="0">
              <a:latin typeface="Comic Sans MS" panose="030F0702030302020204" pitchFamily="66" charset="0"/>
              <a:cs typeface="Comic Sans MS" panose="030F0702030302020204" pitchFamily="66" charset="0"/>
            </a:endParaRPr>
          </a:p>
        </p:txBody>
      </p:sp>
      <p:sp>
        <p:nvSpPr>
          <p:cNvPr id="47" name="Caixa de Texto 23"/>
          <p:cNvSpPr txBox="1"/>
          <p:nvPr/>
        </p:nvSpPr>
        <p:spPr>
          <a:xfrm>
            <a:off x="1520017" y="2924014"/>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D2</a:t>
            </a:r>
            <a:endParaRPr lang="pt-BR" altLang="en-US" sz="2400" baseline="-25000" dirty="0" smtClean="0">
              <a:latin typeface="Comic Sans MS" panose="030F0702030302020204" pitchFamily="66" charset="0"/>
              <a:cs typeface="Comic Sans MS" panose="030F0702030302020204" pitchFamily="66" charset="0"/>
            </a:endParaRPr>
          </a:p>
        </p:txBody>
      </p:sp>
      <p:sp>
        <p:nvSpPr>
          <p:cNvPr id="48" name="Caixa de Texto 23"/>
          <p:cNvSpPr txBox="1"/>
          <p:nvPr/>
        </p:nvSpPr>
        <p:spPr>
          <a:xfrm>
            <a:off x="1520017" y="2038189"/>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I</a:t>
            </a:r>
            <a:r>
              <a:rPr lang="pt-BR" altLang="en-US" sz="2400" baseline="-25000" dirty="0" smtClean="0">
                <a:latin typeface="Comic Sans MS" panose="030F0702030302020204" pitchFamily="66" charset="0"/>
                <a:cs typeface="Comic Sans MS" panose="030F0702030302020204" pitchFamily="66" charset="0"/>
              </a:rPr>
              <a:t>0</a:t>
            </a:r>
            <a:endParaRPr lang="pt-BR" altLang="en-US" sz="2400" baseline="-25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9" name="Espaço Reservado para Conteúdo 2"/>
          <p:cNvSpPr txBox="1"/>
          <p:nvPr/>
        </p:nvSpPr>
        <p:spPr>
          <a:xfrm>
            <a:off x="405130" y="708660"/>
            <a:ext cx="10598150" cy="1042670"/>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Se tivessemos usado uma entrada genérica </a:t>
            </a:r>
            <a:r>
              <a:rPr lang="pt-BR" sz="3200" b="1" dirty="0" err="1" smtClean="0">
                <a:solidFill>
                  <a:srgbClr val="C00000"/>
                </a:solidFill>
                <a:latin typeface="Comic Sans MS" panose="030F0702030302020204" pitchFamily="66" charset="0"/>
              </a:rPr>
              <a:t>V</a:t>
            </a:r>
            <a:r>
              <a:rPr lang="pt-BR" sz="3200" b="1" baseline="-25000" dirty="0" err="1" smtClean="0">
                <a:solidFill>
                  <a:srgbClr val="C00000"/>
                </a:solidFill>
                <a:latin typeface="Comic Sans MS" panose="030F0702030302020204" pitchFamily="66" charset="0"/>
              </a:rPr>
              <a:t>in</a:t>
            </a:r>
            <a:r>
              <a:rPr lang="pt-BR" sz="3200" b="1" dirty="0" smtClean="0">
                <a:solidFill>
                  <a:srgbClr val="C00000"/>
                </a:solidFill>
                <a:latin typeface="Comic Sans MS" panose="030F0702030302020204" pitchFamily="66" charset="0"/>
              </a:rPr>
              <a:t>(t) a solução seria</a:t>
            </a:r>
            <a:endParaRPr lang="pt-BR"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23" name="Retângulo 22"/>
              <p:cNvSpPr/>
              <p:nvPr/>
            </p:nvSpPr>
            <p:spPr>
              <a:xfrm>
                <a:off x="5165498" y="3218848"/>
                <a:ext cx="5508640" cy="1015406"/>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sz="2800" i="1" smtClean="0">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0</m:t>
                          </m:r>
                        </m:sub>
                      </m:sSub>
                      <m:r>
                        <a:rPr lang="pt-BR" sz="2800" i="1">
                          <a:latin typeface="Cambria Math" panose="02040503050406030204" pitchFamily="18" charset="0"/>
                        </a:rPr>
                        <m:t>=</m:t>
                      </m:r>
                      <m:f>
                        <m:fPr>
                          <m:ctrlPr>
                            <a:rPr lang="pt-BR" sz="2800" i="1">
                              <a:latin typeface="Cambria Math" panose="02040503050406030204" pitchFamily="18" charset="0"/>
                              <a:ea typeface="Cambria Math" panose="02040503050406030204" pitchFamily="18" charset="0"/>
                            </a:rPr>
                          </m:ctrlPr>
                        </m:fPr>
                        <m:num>
                          <m:sSub>
                            <m:sSubPr>
                              <m:ctrlPr>
                                <a:rPr lang="pt-BR" sz="2800" i="1" smtClean="0">
                                  <a:latin typeface="Cambria Math" panose="02040503050406030204" pitchFamily="18" charset="0"/>
                                  <a:ea typeface="Cambria Math" panose="02040503050406030204" pitchFamily="18" charset="0"/>
                                </a:rPr>
                              </m:ctrlPr>
                            </m:sSubPr>
                            <m:e>
                              <m:r>
                                <a:rPr lang="pt-BR" sz="2800" b="0" i="1" smtClean="0">
                                  <a:latin typeface="Cambria Math" panose="02040503050406030204" pitchFamily="18" charset="0"/>
                                  <a:ea typeface="Cambria Math" panose="02040503050406030204" pitchFamily="18" charset="0"/>
                                </a:rPr>
                                <m:t>𝑉</m:t>
                              </m:r>
                            </m:e>
                            <m:sub>
                              <m:r>
                                <a:rPr lang="pt-BR" sz="2800" b="0" i="1" smtClean="0">
                                  <a:latin typeface="Cambria Math" panose="02040503050406030204" pitchFamily="18" charset="0"/>
                                  <a:ea typeface="Cambria Math" panose="02040503050406030204" pitchFamily="18" charset="0"/>
                                </a:rPr>
                                <m:t>𝑖𝑛</m:t>
                              </m:r>
                            </m:sub>
                          </m:sSub>
                          <m:r>
                            <a:rPr lang="pt-BR" sz="2800" b="0" i="1" smtClean="0">
                              <a:latin typeface="Cambria Math" panose="02040503050406030204" pitchFamily="18" charset="0"/>
                              <a:ea typeface="Cambria Math" panose="02040503050406030204" pitchFamily="18" charset="0"/>
                            </a:rPr>
                            <m:t>(</m:t>
                          </m:r>
                          <m:r>
                            <a:rPr lang="pt-BR" sz="2800" b="0" i="1" smtClean="0">
                              <a:latin typeface="Cambria Math" panose="02040503050406030204" pitchFamily="18" charset="0"/>
                              <a:ea typeface="Cambria Math" panose="02040503050406030204" pitchFamily="18" charset="0"/>
                            </a:rPr>
                            <m:t>𝑠</m:t>
                          </m:r>
                          <m:r>
                            <a:rPr lang="pt-BR" sz="2800" b="0" i="1" smtClean="0">
                              <a:latin typeface="Cambria Math" panose="02040503050406030204" pitchFamily="18" charset="0"/>
                              <a:ea typeface="Cambria Math" panose="02040503050406030204" pitchFamily="18" charset="0"/>
                            </a:rPr>
                            <m:t>)</m:t>
                          </m:r>
                        </m:num>
                        <m:den>
                          <m:d>
                            <m:dPr>
                              <m:ctrlPr>
                                <a:rPr lang="pt-BR" sz="2800" i="1">
                                  <a:latin typeface="Cambria Math" panose="02040503050406030204" pitchFamily="18" charset="0"/>
                                  <a:ea typeface="Cambria Math" panose="02040503050406030204" pitchFamily="18" charset="0"/>
                                </a:rPr>
                              </m:ctrlPr>
                            </m:dPr>
                            <m:e>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e>
                          </m:d>
                        </m:den>
                      </m:f>
                      <m:r>
                        <a:rPr lang="pt-BR" sz="2800" b="0" i="1" smtClean="0">
                          <a:latin typeface="Cambria Math" panose="02040503050406030204" pitchFamily="18" charset="0"/>
                        </a:rPr>
                        <m:t>+</m:t>
                      </m:r>
                      <m:f>
                        <m:fPr>
                          <m:ctrlPr>
                            <a:rPr lang="pt-BR" sz="2800" i="1">
                              <a:latin typeface="Cambria Math" panose="02040503050406030204" pitchFamily="18" charset="0"/>
                            </a:rPr>
                          </m:ctrlPr>
                        </m:fPr>
                        <m:num>
                          <m:r>
                            <m:rPr>
                              <m:sty m:val="p"/>
                            </m:rPr>
                            <a:rPr lang="pt-BR" sz="2800">
                              <a:latin typeface="Cambria Math" panose="02040503050406030204" pitchFamily="18" charset="0"/>
                            </a:rPr>
                            <m:t>C</m:t>
                          </m:r>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0</m:t>
                              </m:r>
                            </m:sub>
                          </m:sSub>
                          <m:d>
                            <m:dPr>
                              <m:ctrlPr>
                                <a:rPr lang="pt-BR" sz="2800" i="1">
                                  <a:latin typeface="Cambria Math" panose="02040503050406030204" pitchFamily="18" charset="0"/>
                                </a:rPr>
                              </m:ctrlPr>
                            </m:dPr>
                            <m:e>
                              <m:r>
                                <a:rPr lang="pt-BR" sz="2800" i="1">
                                  <a:latin typeface="Cambria Math" panose="02040503050406030204" pitchFamily="18" charset="0"/>
                                </a:rPr>
                                <m:t>0</m:t>
                              </m:r>
                              <m:r>
                                <a:rPr lang="pt-BR" sz="2800" i="1">
                                  <a:latin typeface="Cambria Math" panose="02040503050406030204" pitchFamily="18" charset="0"/>
                                </a:rPr>
                                <m:t>−</m:t>
                              </m:r>
                            </m:e>
                          </m:d>
                          <m:r>
                            <a:rPr lang="pt-BR" sz="2800" i="1">
                              <a:latin typeface="Cambria Math" panose="02040503050406030204" pitchFamily="18" charset="0"/>
                            </a:rPr>
                            <m:t>𝑅</m:t>
                          </m:r>
                        </m:num>
                        <m:den>
                          <m:r>
                            <a:rPr lang="pt-BR" sz="2800" b="0" i="1" smtClean="0">
                              <a:latin typeface="Cambria Math" panose="02040503050406030204" pitchFamily="18" charset="0"/>
                            </a:rPr>
                            <m:t>(</m:t>
                          </m:r>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r>
                            <a:rPr lang="pt-BR" sz="2800" i="1">
                              <a:latin typeface="Cambria Math" panose="02040503050406030204" pitchFamily="18" charset="0"/>
                            </a:rPr>
                            <m:t>)</m:t>
                          </m:r>
                        </m:den>
                      </m:f>
                    </m:oMath>
                  </m:oMathPara>
                </a14:m>
                <a:endParaRPr lang="pt-BR" dirty="0"/>
              </a:p>
            </p:txBody>
          </p:sp>
        </mc:Choice>
        <mc:Fallback>
          <p:sp>
            <p:nvSpPr>
              <p:cNvPr id="23" name="Retângulo 22"/>
              <p:cNvSpPr>
                <a:spLocks noRot="1" noChangeAspect="1" noMove="1" noResize="1" noEditPoints="1" noAdjustHandles="1" noChangeArrowheads="1" noChangeShapeType="1" noTextEdit="1"/>
              </p:cNvSpPr>
              <p:nvPr/>
            </p:nvSpPr>
            <p:spPr>
              <a:xfrm>
                <a:off x="5165498" y="3218848"/>
                <a:ext cx="5508640" cy="1015406"/>
              </a:xfrm>
              <a:prstGeom prst="rect">
                <a:avLst/>
              </a:prstGeom>
              <a:blipFill rotWithShape="1">
                <a:blip r:embed="rId1"/>
                <a:stretch>
                  <a:fillRect l="-7" t="-3" r="8" b="7"/>
                </a:stretch>
              </a:blipFill>
            </p:spPr>
            <p:txBody>
              <a:bodyPr/>
              <a:lstStyle/>
              <a:p>
                <a:r>
                  <a:rPr lang="pt-BR" altLang="en-US">
                    <a:noFill/>
                  </a:rPr>
                  <a:t> </a:t>
                </a:r>
              </a:p>
            </p:txBody>
          </p:sp>
        </mc:Fallback>
      </mc:AlternateContent>
      <p:grpSp>
        <p:nvGrpSpPr>
          <p:cNvPr id="32" name="Grupo 31"/>
          <p:cNvGrpSpPr/>
          <p:nvPr/>
        </p:nvGrpSpPr>
        <p:grpSpPr>
          <a:xfrm>
            <a:off x="677239" y="2582846"/>
            <a:ext cx="3354131" cy="2370175"/>
            <a:chOff x="698517" y="2642624"/>
            <a:chExt cx="2582626" cy="1931436"/>
          </a:xfrm>
        </p:grpSpPr>
        <p:grpSp>
          <p:nvGrpSpPr>
            <p:cNvPr id="33" name="Grupo 32"/>
            <p:cNvGrpSpPr/>
            <p:nvPr/>
          </p:nvGrpSpPr>
          <p:grpSpPr>
            <a:xfrm>
              <a:off x="1440627" y="2980029"/>
              <a:ext cx="1381894" cy="255373"/>
              <a:chOff x="4112743" y="3509451"/>
              <a:chExt cx="1381894" cy="255373"/>
            </a:xfrm>
          </p:grpSpPr>
          <p:cxnSp>
            <p:nvCxnSpPr>
              <p:cNvPr id="72"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Retângulo 7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4" name="Conector Reto 46"/>
            <p:cNvCxnSpPr/>
            <p:nvPr/>
          </p:nvCxnSpPr>
          <p:spPr>
            <a:xfrm>
              <a:off x="2751986" y="4571027"/>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CaixaDeTexto 39"/>
            <p:cNvSpPr txBox="1"/>
            <p:nvPr/>
          </p:nvSpPr>
          <p:spPr>
            <a:xfrm>
              <a:off x="2574986" y="3471565"/>
              <a:ext cx="348172" cy="461665"/>
            </a:xfrm>
            <a:prstGeom prst="rect">
              <a:avLst/>
            </a:prstGeom>
            <a:noFill/>
          </p:spPr>
          <p:txBody>
            <a:bodyPr wrap="none" rtlCol="0">
              <a:spAutoFit/>
            </a:bodyPr>
            <a:lstStyle/>
            <a:p>
              <a:r>
                <a:rPr lang="pt-BR" sz="2400" dirty="0" smtClean="0"/>
                <a:t>C</a:t>
              </a:r>
              <a:endParaRPr lang="pt-BR" sz="2400" dirty="0"/>
            </a:p>
          </p:txBody>
        </p:sp>
        <p:grpSp>
          <p:nvGrpSpPr>
            <p:cNvPr id="42" name="Grupo 41"/>
            <p:cNvGrpSpPr/>
            <p:nvPr/>
          </p:nvGrpSpPr>
          <p:grpSpPr>
            <a:xfrm rot="5400000">
              <a:off x="2439561" y="3288881"/>
              <a:ext cx="756638" cy="371718"/>
              <a:chOff x="6583958" y="4229187"/>
              <a:chExt cx="756638" cy="371718"/>
            </a:xfrm>
          </p:grpSpPr>
          <p:cxnSp>
            <p:nvCxnSpPr>
              <p:cNvPr id="68"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34"/>
              <p:cNvCxnSpPr/>
              <p:nvPr/>
            </p:nvCxnSpPr>
            <p:spPr>
              <a:xfrm>
                <a:off x="6997287" y="4233378"/>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17"/>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37"/>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5" name="Forma livre 44"/>
            <p:cNvSpPr/>
            <p:nvPr/>
          </p:nvSpPr>
          <p:spPr>
            <a:xfrm rot="5400000" flipH="1">
              <a:off x="2562037" y="3468068"/>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60" name="CaixaDeTexto 59"/>
            <p:cNvSpPr txBox="1"/>
            <p:nvPr/>
          </p:nvSpPr>
          <p:spPr>
            <a:xfrm>
              <a:off x="1375077" y="3351022"/>
              <a:ext cx="332509" cy="369332"/>
            </a:xfrm>
            <a:prstGeom prst="rect">
              <a:avLst/>
            </a:prstGeom>
            <a:noFill/>
          </p:spPr>
          <p:txBody>
            <a:bodyPr wrap="square" rtlCol="0">
              <a:spAutoFit/>
            </a:bodyPr>
            <a:lstStyle/>
            <a:p>
              <a:r>
                <a:rPr lang="pt-BR" dirty="0" smtClean="0"/>
                <a:t>+</a:t>
              </a:r>
              <a:endParaRPr lang="pt-BR" dirty="0"/>
            </a:p>
          </p:txBody>
        </p:sp>
        <p:cxnSp>
          <p:nvCxnSpPr>
            <p:cNvPr id="61" name="Conector Reto 60"/>
            <p:cNvCxnSpPr/>
            <p:nvPr/>
          </p:nvCxnSpPr>
          <p:spPr>
            <a:xfrm>
              <a:off x="1431322" y="3109036"/>
              <a:ext cx="0" cy="146502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Elipse 61"/>
            <p:cNvSpPr/>
            <p:nvPr/>
          </p:nvSpPr>
          <p:spPr>
            <a:xfrm>
              <a:off x="1227660" y="3632738"/>
              <a:ext cx="407324" cy="4572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3" name="Conector Reto 46"/>
            <p:cNvCxnSpPr/>
            <p:nvPr/>
          </p:nvCxnSpPr>
          <p:spPr>
            <a:xfrm>
              <a:off x="1367353" y="4574060"/>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CaixaDeTexto 63"/>
            <p:cNvSpPr txBox="1"/>
            <p:nvPr/>
          </p:nvSpPr>
          <p:spPr>
            <a:xfrm>
              <a:off x="1940831" y="2642624"/>
              <a:ext cx="351378" cy="461665"/>
            </a:xfrm>
            <a:prstGeom prst="rect">
              <a:avLst/>
            </a:prstGeom>
            <a:noFill/>
          </p:spPr>
          <p:txBody>
            <a:bodyPr wrap="none" rtlCol="0">
              <a:spAutoFit/>
            </a:bodyPr>
            <a:lstStyle/>
            <a:p>
              <a:r>
                <a:rPr lang="pt-BR" sz="2400" dirty="0"/>
                <a:t>R</a:t>
              </a:r>
              <a:endParaRPr lang="pt-BR" sz="2400" dirty="0"/>
            </a:p>
          </p:txBody>
        </p:sp>
        <p:sp>
          <p:nvSpPr>
            <p:cNvPr id="65" name="CaixaDeTexto 64"/>
            <p:cNvSpPr txBox="1"/>
            <p:nvPr/>
          </p:nvSpPr>
          <p:spPr>
            <a:xfrm>
              <a:off x="698517" y="3332184"/>
              <a:ext cx="617391" cy="376207"/>
            </a:xfrm>
            <a:prstGeom prst="rect">
              <a:avLst/>
            </a:prstGeom>
            <a:noFill/>
          </p:spPr>
          <p:txBody>
            <a:bodyPr wrap="none" rtlCol="0">
              <a:spAutoFit/>
            </a:bodyPr>
            <a:lstStyle/>
            <a:p>
              <a:r>
                <a:rPr lang="pt-BR" sz="2400" dirty="0" err="1" smtClean="0"/>
                <a:t>V</a:t>
              </a:r>
              <a:r>
                <a:rPr lang="pt-BR" sz="2400" baseline="-25000" dirty="0" err="1" smtClean="0"/>
                <a:t>in</a:t>
              </a:r>
              <a:r>
                <a:rPr lang="pt-BR" sz="2400" dirty="0" smtClean="0"/>
                <a:t>(t)</a:t>
              </a:r>
              <a:endParaRPr lang="pt-BR" sz="2400" dirty="0"/>
            </a:p>
          </p:txBody>
        </p:sp>
        <p:cxnSp>
          <p:nvCxnSpPr>
            <p:cNvPr id="66" name="Conector Reto 65"/>
            <p:cNvCxnSpPr/>
            <p:nvPr/>
          </p:nvCxnSpPr>
          <p:spPr>
            <a:xfrm>
              <a:off x="2826632" y="3841548"/>
              <a:ext cx="0" cy="72947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CaixaDeTexto 66"/>
            <p:cNvSpPr txBox="1"/>
            <p:nvPr/>
          </p:nvSpPr>
          <p:spPr>
            <a:xfrm>
              <a:off x="2886483" y="2906415"/>
              <a:ext cx="394660" cy="369332"/>
            </a:xfrm>
            <a:prstGeom prst="rect">
              <a:avLst/>
            </a:prstGeom>
            <a:noFill/>
          </p:spPr>
          <p:txBody>
            <a:bodyPr wrap="none" rtlCol="0">
              <a:spAutoFit/>
            </a:bodyPr>
            <a:lstStyle/>
            <a:p>
              <a:r>
                <a:rPr lang="pt-BR" dirty="0" smtClean="0"/>
                <a:t>V</a:t>
              </a:r>
              <a:r>
                <a:rPr lang="pt-BR" baseline="-25000" dirty="0" smtClean="0"/>
                <a:t>0</a:t>
              </a:r>
              <a:endParaRPr lang="pt-BR" dirty="0"/>
            </a:p>
          </p:txBody>
        </p:sp>
      </p:grpSp>
      <p:sp>
        <p:nvSpPr>
          <p:cNvPr id="3" name="CaixaDeTexto 2"/>
          <p:cNvSpPr txBox="1"/>
          <p:nvPr/>
        </p:nvSpPr>
        <p:spPr>
          <a:xfrm>
            <a:off x="5796705" y="4598339"/>
            <a:ext cx="5860415" cy="460375"/>
          </a:xfrm>
          <a:prstGeom prst="rect">
            <a:avLst/>
          </a:prstGeom>
          <a:noFill/>
        </p:spPr>
        <p:txBody>
          <a:bodyPr wrap="none" rtlCol="0">
            <a:spAutoFit/>
          </a:bodyPr>
          <a:lstStyle/>
          <a:p>
            <a:r>
              <a:rPr lang="pt-BR" sz="2400" dirty="0" smtClean="0">
                <a:latin typeface="Comic Sans MS" panose="030F0702030302020204" pitchFamily="66" charset="0"/>
                <a:cs typeface="Comic Sans MS" panose="030F0702030302020204" pitchFamily="66" charset="0"/>
              </a:rPr>
              <a:t>Denominador igual (depende do circuito)</a:t>
            </a:r>
            <a:endParaRPr lang="pt-BR" sz="2400" dirty="0" smtClean="0">
              <a:latin typeface="Comic Sans MS" panose="030F0702030302020204" pitchFamily="66" charset="0"/>
              <a:cs typeface="Comic Sans MS" panose="030F0702030302020204" pitchFamily="66" charset="0"/>
            </a:endParaRPr>
          </a:p>
        </p:txBody>
      </p:sp>
      <p:sp>
        <p:nvSpPr>
          <p:cNvPr id="4" name="Forma livre 3"/>
          <p:cNvSpPr/>
          <p:nvPr/>
        </p:nvSpPr>
        <p:spPr>
          <a:xfrm>
            <a:off x="6947422" y="4197002"/>
            <a:ext cx="347935" cy="457200"/>
          </a:xfrm>
          <a:custGeom>
            <a:avLst/>
            <a:gdLst>
              <a:gd name="connsiteX0" fmla="*/ 117538 w 347935"/>
              <a:gd name="connsiteY0" fmla="*/ 457200 h 457200"/>
              <a:gd name="connsiteX1" fmla="*/ 346138 w 347935"/>
              <a:gd name="connsiteY1" fmla="*/ 298174 h 457200"/>
              <a:gd name="connsiteX2" fmla="*/ 8208 w 347935"/>
              <a:gd name="connsiteY2" fmla="*/ 109330 h 457200"/>
              <a:gd name="connsiteX3" fmla="*/ 137416 w 347935"/>
              <a:gd name="connsiteY3" fmla="*/ 0 h 457200"/>
            </a:gdLst>
            <a:ahLst/>
            <a:cxnLst>
              <a:cxn ang="0">
                <a:pos x="connsiteX0" y="connsiteY0"/>
              </a:cxn>
              <a:cxn ang="0">
                <a:pos x="connsiteX1" y="connsiteY1"/>
              </a:cxn>
              <a:cxn ang="0">
                <a:pos x="connsiteX2" y="connsiteY2"/>
              </a:cxn>
              <a:cxn ang="0">
                <a:pos x="connsiteX3" y="connsiteY3"/>
              </a:cxn>
            </a:cxnLst>
            <a:rect l="l" t="t" r="r" b="b"/>
            <a:pathLst>
              <a:path w="347935" h="457200">
                <a:moveTo>
                  <a:pt x="117538" y="457200"/>
                </a:moveTo>
                <a:cubicBezTo>
                  <a:pt x="240949" y="406676"/>
                  <a:pt x="364360" y="356152"/>
                  <a:pt x="346138" y="298174"/>
                </a:cubicBezTo>
                <a:cubicBezTo>
                  <a:pt x="327916" y="240196"/>
                  <a:pt x="42995" y="159026"/>
                  <a:pt x="8208" y="109330"/>
                </a:cubicBezTo>
                <a:cubicBezTo>
                  <a:pt x="-26579" y="59634"/>
                  <a:pt x="55418" y="29817"/>
                  <a:pt x="137416" y="0"/>
                </a:cubicBezTo>
              </a:path>
            </a:pathLst>
          </a:custGeom>
          <a:noFill/>
          <a:ln>
            <a:solidFill>
              <a:schemeClr val="tx1"/>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Forma livre 4"/>
          <p:cNvSpPr/>
          <p:nvPr/>
        </p:nvSpPr>
        <p:spPr>
          <a:xfrm>
            <a:off x="9193682" y="4121260"/>
            <a:ext cx="168979" cy="566531"/>
          </a:xfrm>
          <a:custGeom>
            <a:avLst/>
            <a:gdLst>
              <a:gd name="connsiteX0" fmla="*/ 168979 w 168979"/>
              <a:gd name="connsiteY0" fmla="*/ 566531 h 566531"/>
              <a:gd name="connsiteX1" fmla="*/ 14 w 168979"/>
              <a:gd name="connsiteY1" fmla="*/ 298174 h 566531"/>
              <a:gd name="connsiteX2" fmla="*/ 159040 w 168979"/>
              <a:gd name="connsiteY2" fmla="*/ 159027 h 566531"/>
              <a:gd name="connsiteX3" fmla="*/ 99405 w 168979"/>
              <a:gd name="connsiteY3" fmla="*/ 0 h 566531"/>
            </a:gdLst>
            <a:ahLst/>
            <a:cxnLst>
              <a:cxn ang="0">
                <a:pos x="connsiteX0" y="connsiteY0"/>
              </a:cxn>
              <a:cxn ang="0">
                <a:pos x="connsiteX1" y="connsiteY1"/>
              </a:cxn>
              <a:cxn ang="0">
                <a:pos x="connsiteX2" y="connsiteY2"/>
              </a:cxn>
              <a:cxn ang="0">
                <a:pos x="connsiteX3" y="connsiteY3"/>
              </a:cxn>
            </a:cxnLst>
            <a:rect l="l" t="t" r="r" b="b"/>
            <a:pathLst>
              <a:path w="168979" h="566531">
                <a:moveTo>
                  <a:pt x="168979" y="566531"/>
                </a:moveTo>
                <a:cubicBezTo>
                  <a:pt x="85324" y="466311"/>
                  <a:pt x="1670" y="366091"/>
                  <a:pt x="14" y="298174"/>
                </a:cubicBezTo>
                <a:cubicBezTo>
                  <a:pt x="-1642" y="230257"/>
                  <a:pt x="142475" y="208723"/>
                  <a:pt x="159040" y="159027"/>
                </a:cubicBezTo>
                <a:cubicBezTo>
                  <a:pt x="175605" y="109331"/>
                  <a:pt x="137505" y="54665"/>
                  <a:pt x="99405" y="0"/>
                </a:cubicBezTo>
              </a:path>
            </a:pathLst>
          </a:custGeom>
          <a:noFill/>
          <a:ln>
            <a:solidFill>
              <a:schemeClr val="tx1"/>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8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Espaço Reservado para Número de Slide 8"/>
          <p:cNvSpPr>
            <a:spLocks noGrp="1"/>
          </p:cNvSpPr>
          <p:nvPr>
            <p:ph type="sldNum" sz="quarter" idx="12"/>
          </p:nvPr>
        </p:nvSpPr>
        <p:spPr/>
        <p:txBody>
          <a:bodyPr/>
          <a:lstStyle/>
          <a:p>
            <a:fld id="{74F297BB-B745-4CAB-BE1D-CE4C89382949}" type="slidenum">
              <a:rPr lang="pt-BR" smtClean="0"/>
            </a:fld>
            <a:endParaRPr lang="pt-BR"/>
          </a:p>
        </p:txBody>
      </p:sp>
      <p:sp>
        <p:nvSpPr>
          <p:cNvPr id="10" name="CaixaDeTexto 45"/>
          <p:cNvSpPr txBox="1"/>
          <p:nvPr/>
        </p:nvSpPr>
        <p:spPr>
          <a:xfrm>
            <a:off x="1531620" y="320675"/>
            <a:ext cx="8933815" cy="101727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buffer</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eliminar a distorção</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2" name="Conector de Seta Reta 11"/>
          <p:cNvCxnSpPr/>
          <p:nvPr/>
        </p:nvCxnSpPr>
        <p:spPr>
          <a:xfrm flipH="1">
            <a:off x="5705475" y="1061720"/>
            <a:ext cx="0" cy="5328000"/>
          </a:xfrm>
          <a:prstGeom prst="straightConnector1">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Conector de Seta Reta 12"/>
          <p:cNvCxnSpPr/>
          <p:nvPr/>
        </p:nvCxnSpPr>
        <p:spPr>
          <a:xfrm flipH="1" flipV="1">
            <a:off x="610235" y="3801760"/>
            <a:ext cx="10368000" cy="0"/>
          </a:xfrm>
          <a:prstGeom prst="straightConnector1">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5405120" y="3559175"/>
            <a:ext cx="0" cy="432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 name="CaixaDeTexto 45"/>
          <p:cNvSpPr txBox="1"/>
          <p:nvPr/>
        </p:nvSpPr>
        <p:spPr>
          <a:xfrm>
            <a:off x="4820285" y="904240"/>
            <a:ext cx="762635" cy="460375"/>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endPar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8" name="CaixaDeTexto 45"/>
              <p:cNvSpPr txBox="1"/>
              <p:nvPr/>
            </p:nvSpPr>
            <p:spPr>
              <a:xfrm>
                <a:off x="5187949" y="3842416"/>
                <a:ext cx="335915" cy="477054"/>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14:m>
                  <m:oMathPara xmlns:m="http://schemas.openxmlformats.org/officeDocument/2006/math">
                    <m:oMathParaPr>
                      <m:jc m:val="center"/>
                    </m:oMathParaPr>
                    <m:oMath xmlns:m="http://schemas.openxmlformats.org/officeDocument/2006/math">
                      <m:r>
                        <a:rPr lang="pt-BR" altLang="pt-BR" sz="2000" b="1" i="0"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000" b="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𝚫</m:t>
                      </m:r>
                    </m:oMath>
                  </m:oMathPara>
                </a14:m>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28" name="CaixaDeTexto 45"/>
              <p:cNvSpPr txBox="1">
                <a:spLocks noRot="1" noChangeAspect="1" noMove="1" noResize="1" noEditPoints="1" noAdjustHandles="1" noChangeArrowheads="1" noChangeShapeType="1" noTextEdit="1"/>
              </p:cNvSpPr>
              <p:nvPr/>
            </p:nvSpPr>
            <p:spPr>
              <a:xfrm>
                <a:off x="5187949" y="3842416"/>
                <a:ext cx="335915" cy="477054"/>
              </a:xfrm>
              <a:prstGeom prst="rect">
                <a:avLst/>
              </a:prstGeom>
              <a:blipFill rotWithShape="1">
                <a:blip r:embed="rId1"/>
                <a:stretch>
                  <a:fillRect l="-189" t="-6" r="-1135" b="42"/>
                </a:stretch>
              </a:blipFill>
            </p:spPr>
            <p:txBody>
              <a:bodyPr/>
              <a:lstStyle/>
              <a:p>
                <a:r>
                  <a:rPr lang="pt-BR" altLang="en-US">
                    <a:noFill/>
                  </a:rPr>
                  <a:t> </a:t>
                </a:r>
              </a:p>
            </p:txBody>
          </p:sp>
        </mc:Fallback>
      </mc:AlternateContent>
      <p:sp>
        <p:nvSpPr>
          <p:cNvPr id="30" name="CaixaDeTexto 45"/>
          <p:cNvSpPr txBox="1"/>
          <p:nvPr/>
        </p:nvSpPr>
        <p:spPr>
          <a:xfrm>
            <a:off x="10584815" y="3829685"/>
            <a:ext cx="635000" cy="460375"/>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endPar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2" name="Conector Reto 31"/>
          <p:cNvCxnSpPr/>
          <p:nvPr/>
        </p:nvCxnSpPr>
        <p:spPr>
          <a:xfrm>
            <a:off x="5201285" y="3566160"/>
            <a:ext cx="0" cy="432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3" name="CaixaDeTexto 45"/>
          <p:cNvSpPr txBox="1"/>
          <p:nvPr/>
        </p:nvSpPr>
        <p:spPr>
          <a:xfrm>
            <a:off x="4290695" y="3331845"/>
            <a:ext cx="127952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8" name="Caixa de Texto 23"/>
          <p:cNvSpPr txBox="1"/>
          <p:nvPr/>
        </p:nvSpPr>
        <p:spPr>
          <a:xfrm>
            <a:off x="4820285" y="4267200"/>
            <a:ext cx="1348740" cy="1014730"/>
          </a:xfrm>
          <a:prstGeom prst="rect">
            <a:avLst/>
          </a:prstGeom>
          <a:solidFill>
            <a:schemeClr val="bg1"/>
          </a:solid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e Q2 cortados</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Comic Sans MS" panose="030F0702030302020204" pitchFamily="66" charset="0"/>
                <a:cs typeface="Comic Sans MS" panose="030F0702030302020204" pitchFamily="66" charset="0"/>
              </a:rPr>
              <a:t>= 0</a:t>
            </a:r>
            <a:endParaRPr lang="pt-BR" altLang="en-US" sz="2000" dirty="0" smtClean="0">
              <a:latin typeface="Comic Sans MS" panose="030F0702030302020204" pitchFamily="66" charset="0"/>
              <a:cs typeface="Comic Sans MS" panose="030F0702030302020204" pitchFamily="66" charset="0"/>
            </a:endParaRPr>
          </a:p>
        </p:txBody>
      </p:sp>
      <p:cxnSp>
        <p:nvCxnSpPr>
          <p:cNvPr id="39" name="Conector Reto 38"/>
          <p:cNvCxnSpPr/>
          <p:nvPr/>
        </p:nvCxnSpPr>
        <p:spPr>
          <a:xfrm>
            <a:off x="5201285" y="3787140"/>
            <a:ext cx="137795" cy="635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sp>
        <p:nvSpPr>
          <p:cNvPr id="40" name="Caixa de Texto 23"/>
          <p:cNvSpPr txBox="1"/>
          <p:nvPr/>
        </p:nvSpPr>
        <p:spPr>
          <a:xfrm>
            <a:off x="5741670" y="2715895"/>
            <a:ext cx="2393950" cy="1014730"/>
          </a:xfrm>
          <a:prstGeom prst="rect">
            <a:avLst/>
          </a:prstGeom>
          <a:solidFill>
            <a:schemeClr val="bg1"/>
          </a:solid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corta </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Q2 conduz ativo</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Comic Sans MS" panose="030F0702030302020204" pitchFamily="66" charset="0"/>
                <a:cs typeface="Comic Sans MS" panose="030F0702030302020204" pitchFamily="66" charset="0"/>
              </a:rPr>
              <a:t>= V</a:t>
            </a:r>
            <a:r>
              <a:rPr lang="pt-BR" altLang="en-US" sz="2000" baseline="-25000" dirty="0" smtClean="0">
                <a:latin typeface="Comic Sans MS" panose="030F0702030302020204" pitchFamily="66" charset="0"/>
                <a:cs typeface="Comic Sans MS" panose="030F0702030302020204" pitchFamily="66" charset="0"/>
              </a:rPr>
              <a:t>in</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latin typeface="Comic Sans MS" panose="030F0702030302020204" pitchFamily="66" charset="0"/>
                <a:cs typeface="Comic Sans MS" panose="030F0702030302020204" pitchFamily="66" charset="0"/>
              </a:rPr>
              <a:t>0.7</a:t>
            </a:r>
            <a:endParaRPr lang="pt-BR" altLang="en-US" sz="2000" baseline="-25000" dirty="0" smtClean="0">
              <a:latin typeface="Comic Sans MS" panose="030F0702030302020204" pitchFamily="66" charset="0"/>
              <a:cs typeface="Comic Sans MS" panose="030F0702030302020204" pitchFamily="66" charset="0"/>
            </a:endParaRPr>
          </a:p>
        </p:txBody>
      </p:sp>
      <p:sp>
        <p:nvSpPr>
          <p:cNvPr id="41" name="Caixa de Texto 23"/>
          <p:cNvSpPr txBox="1"/>
          <p:nvPr/>
        </p:nvSpPr>
        <p:spPr>
          <a:xfrm>
            <a:off x="2315210" y="3787140"/>
            <a:ext cx="2381885" cy="1014730"/>
          </a:xfrm>
          <a:prstGeom prst="rect">
            <a:avLst/>
          </a:prstGeom>
          <a:no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conduz ativo</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Q2 corta</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Comic Sans MS" panose="030F0702030302020204" pitchFamily="66" charset="0"/>
                <a:cs typeface="Comic Sans MS" panose="030F0702030302020204" pitchFamily="66" charset="0"/>
              </a:rPr>
              <a:t>= V</a:t>
            </a:r>
            <a:r>
              <a:rPr lang="pt-BR" altLang="en-US" sz="2000" baseline="-25000" dirty="0" smtClean="0">
                <a:latin typeface="Comic Sans MS" panose="030F0702030302020204" pitchFamily="66" charset="0"/>
                <a:cs typeface="Comic Sans MS" panose="030F0702030302020204" pitchFamily="66" charset="0"/>
              </a:rPr>
              <a:t>in</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latin typeface="Comic Sans MS" panose="030F0702030302020204" pitchFamily="66" charset="0"/>
                <a:cs typeface="Comic Sans MS" panose="030F0702030302020204" pitchFamily="66" charset="0"/>
              </a:rPr>
              <a:t>0.7</a:t>
            </a:r>
            <a:endParaRPr lang="pt-BR" altLang="en-US" sz="2000" baseline="-25000" dirty="0" smtClean="0">
              <a:latin typeface="Comic Sans MS" panose="030F0702030302020204" pitchFamily="66" charset="0"/>
              <a:cs typeface="Comic Sans MS" panose="030F0702030302020204" pitchFamily="66" charset="0"/>
            </a:endParaRPr>
          </a:p>
        </p:txBody>
      </p:sp>
      <p:cxnSp>
        <p:nvCxnSpPr>
          <p:cNvPr id="49" name="Conector Reto 48"/>
          <p:cNvCxnSpPr/>
          <p:nvPr/>
        </p:nvCxnSpPr>
        <p:spPr>
          <a:xfrm flipV="1">
            <a:off x="3031490" y="3787140"/>
            <a:ext cx="2179955" cy="196469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flipV="1">
            <a:off x="5320665" y="1828800"/>
            <a:ext cx="2179955" cy="196469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sp>
        <p:nvSpPr>
          <p:cNvPr id="51" name="Forma livre 50"/>
          <p:cNvSpPr/>
          <p:nvPr/>
        </p:nvSpPr>
        <p:spPr>
          <a:xfrm>
            <a:off x="7411085" y="1364615"/>
            <a:ext cx="2422525" cy="532765"/>
          </a:xfrm>
          <a:custGeom>
            <a:avLst/>
            <a:gdLst>
              <a:gd name="connisteX0" fmla="*/ 0 w 2286000"/>
              <a:gd name="connsiteY0" fmla="*/ 521763 h 521763"/>
              <a:gd name="connisteX1" fmla="*/ 169545 w 2286000"/>
              <a:gd name="connsiteY1" fmla="*/ 363013 h 521763"/>
              <a:gd name="connisteX2" fmla="*/ 391795 w 2286000"/>
              <a:gd name="connsiteY2" fmla="*/ 161718 h 521763"/>
              <a:gd name="connisteX3" fmla="*/ 709295 w 2286000"/>
              <a:gd name="connsiteY3" fmla="*/ 34718 h 521763"/>
              <a:gd name="connisteX4" fmla="*/ 1365250 w 2286000"/>
              <a:gd name="connsiteY4" fmla="*/ 2968 h 521763"/>
              <a:gd name="connisteX5" fmla="*/ 2286000 w 2286000"/>
              <a:gd name="connsiteY5" fmla="*/ 2968 h 521763"/>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86000" h="521764">
                <a:moveTo>
                  <a:pt x="0" y="521764"/>
                </a:moveTo>
                <a:cubicBezTo>
                  <a:pt x="29210" y="493824"/>
                  <a:pt x="91440" y="434769"/>
                  <a:pt x="169545" y="363014"/>
                </a:cubicBezTo>
                <a:cubicBezTo>
                  <a:pt x="247650" y="291259"/>
                  <a:pt x="283845" y="227124"/>
                  <a:pt x="391795" y="161719"/>
                </a:cubicBezTo>
                <a:cubicBezTo>
                  <a:pt x="499745" y="96314"/>
                  <a:pt x="514350" y="66469"/>
                  <a:pt x="709295" y="34719"/>
                </a:cubicBezTo>
                <a:cubicBezTo>
                  <a:pt x="904240" y="2969"/>
                  <a:pt x="1049655" y="9319"/>
                  <a:pt x="1365250" y="2969"/>
                </a:cubicBezTo>
                <a:cubicBezTo>
                  <a:pt x="1680845" y="-3381"/>
                  <a:pt x="2115185" y="2334"/>
                  <a:pt x="2286000" y="2969"/>
                </a:cubicBez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2" name="Forma livre 51"/>
          <p:cNvSpPr/>
          <p:nvPr/>
        </p:nvSpPr>
        <p:spPr>
          <a:xfrm flipH="1" flipV="1">
            <a:off x="955040" y="5433695"/>
            <a:ext cx="2422525" cy="532765"/>
          </a:xfrm>
          <a:custGeom>
            <a:avLst/>
            <a:gdLst>
              <a:gd name="connisteX0" fmla="*/ 0 w 2286000"/>
              <a:gd name="connsiteY0" fmla="*/ 521763 h 521763"/>
              <a:gd name="connisteX1" fmla="*/ 169545 w 2286000"/>
              <a:gd name="connsiteY1" fmla="*/ 363013 h 521763"/>
              <a:gd name="connisteX2" fmla="*/ 391795 w 2286000"/>
              <a:gd name="connsiteY2" fmla="*/ 161718 h 521763"/>
              <a:gd name="connisteX3" fmla="*/ 709295 w 2286000"/>
              <a:gd name="connsiteY3" fmla="*/ 34718 h 521763"/>
              <a:gd name="connisteX4" fmla="*/ 1365250 w 2286000"/>
              <a:gd name="connsiteY4" fmla="*/ 2968 h 521763"/>
              <a:gd name="connisteX5" fmla="*/ 2286000 w 2286000"/>
              <a:gd name="connsiteY5" fmla="*/ 2968 h 521763"/>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86000" h="521764">
                <a:moveTo>
                  <a:pt x="0" y="521764"/>
                </a:moveTo>
                <a:cubicBezTo>
                  <a:pt x="29210" y="493824"/>
                  <a:pt x="91440" y="434769"/>
                  <a:pt x="169545" y="363014"/>
                </a:cubicBezTo>
                <a:cubicBezTo>
                  <a:pt x="247650" y="291259"/>
                  <a:pt x="283845" y="227124"/>
                  <a:pt x="391795" y="161719"/>
                </a:cubicBezTo>
                <a:cubicBezTo>
                  <a:pt x="499745" y="96314"/>
                  <a:pt x="514350" y="66469"/>
                  <a:pt x="709295" y="34719"/>
                </a:cubicBezTo>
                <a:cubicBezTo>
                  <a:pt x="904240" y="2969"/>
                  <a:pt x="1049655" y="9319"/>
                  <a:pt x="1365250" y="2969"/>
                </a:cubicBezTo>
                <a:cubicBezTo>
                  <a:pt x="1680845" y="-3381"/>
                  <a:pt x="2115185" y="2334"/>
                  <a:pt x="2286000" y="2969"/>
                </a:cubicBez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3" name="Conector Reto 52"/>
          <p:cNvCxnSpPr/>
          <p:nvPr/>
        </p:nvCxnSpPr>
        <p:spPr>
          <a:xfrm>
            <a:off x="5664835" y="1344295"/>
            <a:ext cx="3450590" cy="1079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a:off x="2395855" y="5955665"/>
            <a:ext cx="3450590" cy="1079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7961630" y="1507490"/>
            <a:ext cx="0" cy="2340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6" name="Conector Reto 55"/>
          <p:cNvCxnSpPr/>
          <p:nvPr/>
        </p:nvCxnSpPr>
        <p:spPr>
          <a:xfrm>
            <a:off x="2628900" y="3717925"/>
            <a:ext cx="0" cy="2340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7" name="CaixaDeTexto 45"/>
          <p:cNvSpPr txBox="1"/>
          <p:nvPr/>
        </p:nvSpPr>
        <p:spPr>
          <a:xfrm>
            <a:off x="6831330" y="3891280"/>
            <a:ext cx="323024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BE2</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8" name="CaixaDeTexto 45"/>
          <p:cNvSpPr txBox="1"/>
          <p:nvPr/>
        </p:nvSpPr>
        <p:spPr>
          <a:xfrm>
            <a:off x="1231265" y="3319145"/>
            <a:ext cx="278511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 </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BE1</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9" name="CaixaDeTexto 45"/>
          <p:cNvSpPr txBox="1"/>
          <p:nvPr/>
        </p:nvSpPr>
        <p:spPr>
          <a:xfrm>
            <a:off x="6076950" y="1005840"/>
            <a:ext cx="1675765" cy="398780"/>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0" name="CaixaDeTexto 45"/>
          <p:cNvSpPr txBox="1"/>
          <p:nvPr/>
        </p:nvSpPr>
        <p:spPr>
          <a:xfrm>
            <a:off x="3377565" y="5966460"/>
            <a:ext cx="185547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 </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1" name="Caixa de Texto 23"/>
          <p:cNvSpPr txBox="1"/>
          <p:nvPr/>
        </p:nvSpPr>
        <p:spPr>
          <a:xfrm>
            <a:off x="8307070" y="2544445"/>
            <a:ext cx="2258060" cy="1014730"/>
          </a:xfrm>
          <a:prstGeom prst="rect">
            <a:avLst/>
          </a:prstGeom>
          <a:solidFill>
            <a:schemeClr val="bg1"/>
          </a:solid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corta </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Q2 saturação</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a:t>
            </a:r>
            <a:r>
              <a:rPr lang="pt-BR" altLang="en-US" sz="2000" dirty="0" smtClean="0">
                <a:latin typeface="SimSun" panose="02010600030101010101" pitchFamily="2" charset="-122"/>
                <a:ea typeface="SimSun" panose="02010600030101010101" pitchFamily="2" charset="-122"/>
                <a:cs typeface="Comic Sans MS" panose="030F0702030302020204" pitchFamily="66" charset="0"/>
              </a:rPr>
              <a:t>﹦</a:t>
            </a:r>
            <a:r>
              <a:rPr lang="pt-BR" altLang="en-US" sz="2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r>
              <a:rPr lang="pt-BR" altLang="en-US" sz="2000" dirty="0" smtClean="0">
                <a:latin typeface="Comic Sans MS" panose="030F0702030302020204" pitchFamily="66" charset="0"/>
                <a:cs typeface="Comic Sans MS" panose="030F0702030302020204" pitchFamily="66" charset="0"/>
              </a:rPr>
              <a:t> </a:t>
            </a:r>
            <a:endParaRPr lang="pt-BR" altLang="en-US" sz="2000" baseline="-25000" dirty="0" smtClean="0">
              <a:latin typeface="Comic Sans MS" panose="030F0702030302020204" pitchFamily="66" charset="0"/>
              <a:cs typeface="Comic Sans MS" panose="030F0702030302020204" pitchFamily="66" charset="0"/>
            </a:endParaRPr>
          </a:p>
        </p:txBody>
      </p:sp>
      <p:sp>
        <p:nvSpPr>
          <p:cNvPr id="62" name="Caixa de Texto 23"/>
          <p:cNvSpPr txBox="1"/>
          <p:nvPr/>
        </p:nvSpPr>
        <p:spPr>
          <a:xfrm>
            <a:off x="43180" y="3793490"/>
            <a:ext cx="2565400" cy="1014730"/>
          </a:xfrm>
          <a:prstGeom prst="rect">
            <a:avLst/>
          </a:prstGeom>
          <a:no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satura</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Q2 corta</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SimSun" panose="02010600030101010101" pitchFamily="2" charset="-122"/>
                <a:ea typeface="SimSun" panose="02010600030101010101" pitchFamily="2" charset="-122"/>
                <a:cs typeface="Comic Sans MS" panose="030F0702030302020204" pitchFamily="66" charset="0"/>
                <a:sym typeface="+mn-ea"/>
              </a:rPr>
              <a:t>﹦</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 </a:t>
            </a:r>
            <a:endParaRPr lang="pt-BR" altLang="en-US" sz="2000" baseline="-25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8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Espaço Reservado para Número de Slide 8"/>
          <p:cNvSpPr>
            <a:spLocks noGrp="1"/>
          </p:cNvSpPr>
          <p:nvPr>
            <p:ph type="sldNum" sz="quarter" idx="12"/>
          </p:nvPr>
        </p:nvSpPr>
        <p:spPr/>
        <p:txBody>
          <a:bodyPr/>
          <a:lstStyle/>
          <a:p>
            <a:fld id="{74F297BB-B745-4CAB-BE1D-CE4C89382949}" type="slidenum">
              <a:rPr lang="pt-BR" smtClean="0"/>
            </a:fld>
            <a:endParaRPr lang="pt-BR"/>
          </a:p>
        </p:txBody>
      </p:sp>
      <p:sp>
        <p:nvSpPr>
          <p:cNvPr id="10" name="CaixaDeTexto 45"/>
          <p:cNvSpPr txBox="1"/>
          <p:nvPr/>
        </p:nvSpPr>
        <p:spPr>
          <a:xfrm>
            <a:off x="1531620" y="320675"/>
            <a:ext cx="8933815" cy="110680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buffer</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eliminar a distorção</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Uso de transistor em vez de diodos</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2" name="Imagem 1" descr="Push-Pull_D"/>
          <p:cNvPicPr>
            <a:picLocks noChangeAspect="1"/>
          </p:cNvPicPr>
          <p:nvPr/>
        </p:nvPicPr>
        <p:blipFill>
          <a:blip r:embed="rId1"/>
          <a:srcRect l="21048" r="20202"/>
          <a:stretch>
            <a:fillRect/>
          </a:stretch>
        </p:blipFill>
        <p:spPr>
          <a:xfrm>
            <a:off x="2858135" y="1675765"/>
            <a:ext cx="5873750" cy="4885055"/>
          </a:xfrm>
          <a:prstGeom prst="rect">
            <a:avLst/>
          </a:prstGeom>
        </p:spPr>
      </p:pic>
    </p:spTree>
  </p:cSld>
  <p:clrMapOvr>
    <a:masterClrMapping/>
  </p:clrMapOvr>
  <p:timing>
    <p:tnLst>
      <p:par>
        <p:cTn id="1" dur="indefinite" restart="never" nodeType="tmRoot"/>
      </p:par>
    </p:tnLst>
  </p:timing>
</p:sld>
</file>

<file path=ppt/slides/slide8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Espaço Reservado para Número de Slide 8"/>
          <p:cNvSpPr>
            <a:spLocks noGrp="1"/>
          </p:cNvSpPr>
          <p:nvPr>
            <p:ph type="sldNum" sz="quarter" idx="12"/>
          </p:nvPr>
        </p:nvSpPr>
        <p:spPr/>
        <p:txBody>
          <a:bodyPr/>
          <a:lstStyle/>
          <a:p>
            <a:fld id="{74F297BB-B745-4CAB-BE1D-CE4C89382949}" type="slidenum">
              <a:rPr lang="pt-BR" smtClean="0"/>
            </a:fld>
            <a:endParaRPr lang="pt-BR"/>
          </a:p>
        </p:txBody>
      </p:sp>
      <p:sp>
        <p:nvSpPr>
          <p:cNvPr id="10" name="CaixaDeTexto 45"/>
          <p:cNvSpPr txBox="1"/>
          <p:nvPr/>
        </p:nvSpPr>
        <p:spPr>
          <a:xfrm>
            <a:off x="1531620" y="320675"/>
            <a:ext cx="8933815" cy="116840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buffer</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eliminar a distorção</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 x Vin</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2" name="Imagem 1" descr="Push-Pull_D"/>
          <p:cNvPicPr>
            <a:picLocks noChangeAspect="1"/>
          </p:cNvPicPr>
          <p:nvPr/>
        </p:nvPicPr>
        <p:blipFill>
          <a:blip r:embed="rId1"/>
          <a:stretch>
            <a:fillRect/>
          </a:stretch>
        </p:blipFill>
        <p:spPr>
          <a:xfrm>
            <a:off x="716915" y="1489075"/>
            <a:ext cx="10636885" cy="5018405"/>
          </a:xfrm>
          <a:prstGeom prst="rect">
            <a:avLst/>
          </a:prstGeom>
        </p:spPr>
      </p:pic>
      <p:sp>
        <p:nvSpPr>
          <p:cNvPr id="4" name="CaixaDeTexto 45"/>
          <p:cNvSpPr txBox="1"/>
          <p:nvPr/>
        </p:nvSpPr>
        <p:spPr>
          <a:xfrm>
            <a:off x="4089400" y="3075940"/>
            <a:ext cx="1669415" cy="706755"/>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reduziu deformação</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 name="CaixaDeTexto 45"/>
          <p:cNvSpPr txBox="1"/>
          <p:nvPr/>
        </p:nvSpPr>
        <p:spPr>
          <a:xfrm>
            <a:off x="1531620" y="320675"/>
            <a:ext cx="8933815" cy="116840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buffer</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eliminar a distorção</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 x Tempo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3" name="Imagem 2" descr="Push-Pull_D"/>
          <p:cNvPicPr>
            <a:picLocks noChangeAspect="1"/>
          </p:cNvPicPr>
          <p:nvPr/>
        </p:nvPicPr>
        <p:blipFill>
          <a:blip r:embed="rId1"/>
          <a:srcRect l="20309" r="20202"/>
          <a:stretch>
            <a:fillRect/>
          </a:stretch>
        </p:blipFill>
        <p:spPr>
          <a:xfrm>
            <a:off x="3014345" y="1680210"/>
            <a:ext cx="6565900" cy="4866640"/>
          </a:xfrm>
          <a:prstGeom prst="rect">
            <a:avLst/>
          </a:prstGeom>
        </p:spPr>
      </p:pic>
    </p:spTree>
  </p:cSld>
  <p:clrMapOvr>
    <a:masterClrMapping/>
  </p:clrMapOvr>
  <p:timing>
    <p:tnLst>
      <p:par>
        <p:cTn id="1" dur="indefinite" restart="never" nodeType="tmRoot"/>
      </p:par>
    </p:tnLst>
  </p:timing>
</p:sld>
</file>

<file path=ppt/slides/slide8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descr="Push-Pull_D"/>
          <p:cNvPicPr>
            <a:picLocks noChangeAspect="1"/>
          </p:cNvPicPr>
          <p:nvPr/>
        </p:nvPicPr>
        <p:blipFill>
          <a:blip r:embed="rId1"/>
          <a:stretch>
            <a:fillRect/>
          </a:stretch>
        </p:blipFill>
        <p:spPr>
          <a:xfrm>
            <a:off x="501015" y="1790700"/>
            <a:ext cx="11190605" cy="4745355"/>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 name="CaixaDeTexto 45"/>
          <p:cNvSpPr txBox="1"/>
          <p:nvPr/>
        </p:nvSpPr>
        <p:spPr>
          <a:xfrm>
            <a:off x="241300" y="320675"/>
            <a:ext cx="11111865" cy="116840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buffer</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eliminar a distorção</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distância entre Vout e Vin varia com corrente em Q3 e Q4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8" name="CaixaDeTexto 45"/>
          <p:cNvSpPr txBox="1"/>
          <p:nvPr/>
        </p:nvSpPr>
        <p:spPr>
          <a:xfrm>
            <a:off x="2313940" y="1885315"/>
            <a:ext cx="81534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DeTexto 45"/>
          <p:cNvSpPr txBox="1"/>
          <p:nvPr/>
        </p:nvSpPr>
        <p:spPr>
          <a:xfrm>
            <a:off x="4657090" y="5862955"/>
            <a:ext cx="60388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 name="CaixaDeTexto 45"/>
          <p:cNvSpPr txBox="1"/>
          <p:nvPr/>
        </p:nvSpPr>
        <p:spPr>
          <a:xfrm>
            <a:off x="6791326" y="4289153"/>
            <a:ext cx="1107168"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(Q3)</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 name="Conector Reto 2"/>
          <p:cNvCxnSpPr/>
          <p:nvPr/>
        </p:nvCxnSpPr>
        <p:spPr>
          <a:xfrm flipH="1">
            <a:off x="3884930" y="2256155"/>
            <a:ext cx="15875" cy="3905885"/>
          </a:xfrm>
          <a:prstGeom prst="line">
            <a:avLst/>
          </a:prstGeom>
          <a:ln w="22225">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flipH="1">
            <a:off x="5865495" y="2253615"/>
            <a:ext cx="15875" cy="3905885"/>
          </a:xfrm>
          <a:prstGeom prst="line">
            <a:avLst/>
          </a:prstGeom>
          <a:ln w="22225">
            <a:solidFill>
              <a:srgbClr val="FF0000"/>
            </a:solidFill>
            <a:prstDash val="sysDash"/>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8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descr="Push-Pull_D"/>
          <p:cNvPicPr>
            <a:picLocks noChangeAspect="1"/>
          </p:cNvPicPr>
          <p:nvPr/>
        </p:nvPicPr>
        <p:blipFill>
          <a:blip r:embed="rId1"/>
          <a:stretch>
            <a:fillRect/>
          </a:stretch>
        </p:blipFill>
        <p:spPr>
          <a:xfrm>
            <a:off x="501015" y="1701800"/>
            <a:ext cx="11190605" cy="4745355"/>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 name="CaixaDeTexto 45"/>
          <p:cNvSpPr txBox="1"/>
          <p:nvPr/>
        </p:nvSpPr>
        <p:spPr>
          <a:xfrm>
            <a:off x="241300" y="320675"/>
            <a:ext cx="11111865" cy="1599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i="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buffer</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eliminar a distorção</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que acontece caso a corrente que alimenta Q3 e Q4 for de 0.1mA (</a:t>
            </a:r>
            <a:r>
              <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dos transistores é 200)??</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8" name="CaixaDeTexto 45"/>
          <p:cNvSpPr txBox="1"/>
          <p:nvPr/>
        </p:nvSpPr>
        <p:spPr>
          <a:xfrm>
            <a:off x="2313940" y="1885315"/>
            <a:ext cx="81534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DeTexto 45"/>
          <p:cNvSpPr txBox="1"/>
          <p:nvPr/>
        </p:nvSpPr>
        <p:spPr>
          <a:xfrm>
            <a:off x="4657090" y="5862955"/>
            <a:ext cx="60388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 name="CaixaDeTexto 45"/>
          <p:cNvSpPr txBox="1"/>
          <p:nvPr/>
        </p:nvSpPr>
        <p:spPr>
          <a:xfrm>
            <a:off x="6791326" y="4289153"/>
            <a:ext cx="1107168"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(Q3)</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 name="Conector Reto 2"/>
          <p:cNvCxnSpPr/>
          <p:nvPr/>
        </p:nvCxnSpPr>
        <p:spPr>
          <a:xfrm flipH="1">
            <a:off x="3884930" y="2256155"/>
            <a:ext cx="15875" cy="3905885"/>
          </a:xfrm>
          <a:prstGeom prst="line">
            <a:avLst/>
          </a:prstGeom>
          <a:ln w="22225">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flipH="1">
            <a:off x="5865495" y="2253615"/>
            <a:ext cx="15875" cy="3905885"/>
          </a:xfrm>
          <a:prstGeom prst="line">
            <a:avLst/>
          </a:prstGeom>
          <a:ln w="22225">
            <a:solidFill>
              <a:srgbClr val="FF0000"/>
            </a:solidFill>
            <a:prstDash val="sysDash"/>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8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 name="CaixaDeTexto 45"/>
          <p:cNvSpPr txBox="1"/>
          <p:nvPr/>
        </p:nvSpPr>
        <p:spPr>
          <a:xfrm>
            <a:off x="241300" y="320675"/>
            <a:ext cx="11111865" cy="107632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Espelho de corrente e modelo de pequeno sinais</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491490" y="3030819"/>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1093638" y="2009652"/>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992505" y="2811780"/>
            <a:ext cx="7448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1007745" y="2811780"/>
            <a:ext cx="15875" cy="621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1554449" y="429673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2977964" y="2303941"/>
            <a:ext cx="52959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S</a:t>
            </a:r>
            <a:endParaRPr lang="pt-BR" sz="2400" i="1" baseline="-25000" dirty="0" smtClean="0">
              <a:latin typeface="Century Schoolbook" panose="02040604050505020304" pitchFamily="18" charset="0"/>
              <a:ea typeface="Cambria Math" panose="02040503050406030204" pitchFamily="18" charset="0"/>
            </a:endParaRPr>
          </a:p>
        </p:txBody>
      </p:sp>
      <p:sp>
        <p:nvSpPr>
          <p:cNvPr id="42" name="Caixa de Texto 23"/>
          <p:cNvSpPr txBox="1"/>
          <p:nvPr/>
        </p:nvSpPr>
        <p:spPr>
          <a:xfrm>
            <a:off x="1032537" y="1780290"/>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8" name="Caixa de Texto 23"/>
          <p:cNvSpPr txBox="1"/>
          <p:nvPr/>
        </p:nvSpPr>
        <p:spPr>
          <a:xfrm>
            <a:off x="2665757" y="192824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S</a:t>
            </a:r>
            <a:endParaRPr lang="pt-BR" altLang="en-US" sz="2800" baseline="-25000" dirty="0">
              <a:latin typeface="Comic Sans MS" panose="030F0702030302020204" pitchFamily="66" charset="0"/>
              <a:cs typeface="Comic Sans MS" panose="030F0702030302020204" pitchFamily="66" charset="0"/>
            </a:endParaRPr>
          </a:p>
        </p:txBody>
      </p:sp>
      <p:grpSp>
        <p:nvGrpSpPr>
          <p:cNvPr id="24" name="Grupo 23"/>
          <p:cNvGrpSpPr/>
          <p:nvPr/>
        </p:nvGrpSpPr>
        <p:grpSpPr>
          <a:xfrm rot="5400000">
            <a:off x="1727835" y="3030821"/>
            <a:ext cx="1783849" cy="748570"/>
            <a:chOff x="8610600" y="2524505"/>
            <a:chExt cx="1783849" cy="748570"/>
          </a:xfrm>
        </p:grpSpPr>
        <p:cxnSp>
          <p:nvCxnSpPr>
            <p:cNvPr id="25" name="Conector Reto 2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8610600" y="2538153"/>
              <a:ext cx="484394" cy="0"/>
            </a:xfrm>
            <a:prstGeom prst="line">
              <a:avLst/>
            </a:prstGeom>
            <a:ln w="25400">
              <a:solidFill>
                <a:schemeClr val="tx1"/>
              </a:solidFill>
              <a:headEnd type="oval" w="lg" len="med"/>
              <a:tailEnd type="none"/>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8" name="Conector Reto 37"/>
          <p:cNvCxnSpPr/>
          <p:nvPr/>
        </p:nvCxnSpPr>
        <p:spPr>
          <a:xfrm>
            <a:off x="2790794" y="429673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1313180" y="3432810"/>
            <a:ext cx="1017270" cy="19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de Seta Reta 40"/>
          <p:cNvCxnSpPr/>
          <p:nvPr/>
        </p:nvCxnSpPr>
        <p:spPr>
          <a:xfrm flipH="1">
            <a:off x="2703830" y="201168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5" name="Conector de Seta Reta 44"/>
          <p:cNvCxnSpPr/>
          <p:nvPr/>
        </p:nvCxnSpPr>
        <p:spPr>
          <a:xfrm flipH="1">
            <a:off x="1023620" y="159639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7" name="Caixa de Texto 23"/>
          <p:cNvSpPr txBox="1"/>
          <p:nvPr/>
        </p:nvSpPr>
        <p:spPr>
          <a:xfrm>
            <a:off x="485167" y="1574550"/>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sp>
        <p:nvSpPr>
          <p:cNvPr id="48" name="Caixa de Texto 23"/>
          <p:cNvSpPr txBox="1"/>
          <p:nvPr/>
        </p:nvSpPr>
        <p:spPr>
          <a:xfrm>
            <a:off x="716915" y="352869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49" name="Caixa de Texto 23"/>
          <p:cNvSpPr txBox="1"/>
          <p:nvPr/>
        </p:nvSpPr>
        <p:spPr>
          <a:xfrm>
            <a:off x="2019935" y="359600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cxnSp>
        <p:nvCxnSpPr>
          <p:cNvPr id="154" name="Conector Reto 153"/>
          <p:cNvCxnSpPr/>
          <p:nvPr/>
        </p:nvCxnSpPr>
        <p:spPr>
          <a:xfrm flipV="1">
            <a:off x="5833110" y="1986280"/>
            <a:ext cx="16332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upo 5"/>
          <p:cNvGrpSpPr/>
          <p:nvPr/>
        </p:nvGrpSpPr>
        <p:grpSpPr>
          <a:xfrm flipH="1">
            <a:off x="4055745" y="1819910"/>
            <a:ext cx="4162425" cy="2259965"/>
            <a:chOff x="8010" y="5062"/>
            <a:chExt cx="6555" cy="3559"/>
          </a:xfrm>
        </p:grpSpPr>
        <p:cxnSp>
          <p:nvCxnSpPr>
            <p:cNvPr id="117" name="Conector Reto 74"/>
            <p:cNvCxnSpPr/>
            <p:nvPr/>
          </p:nvCxnSpPr>
          <p:spPr>
            <a:xfrm>
              <a:off x="11751" y="6801"/>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Conector Reto 117"/>
            <p:cNvCxnSpPr/>
            <p:nvPr/>
          </p:nvCxnSpPr>
          <p:spPr>
            <a:xfrm flipH="1">
              <a:off x="10642" y="7599"/>
              <a:ext cx="0" cy="657"/>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19" name="Conector Reto 118"/>
            <p:cNvCxnSpPr/>
            <p:nvPr/>
          </p:nvCxnSpPr>
          <p:spPr>
            <a:xfrm flipV="1">
              <a:off x="11757" y="5349"/>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20" name="Grupo 119"/>
            <p:cNvGrpSpPr/>
            <p:nvPr/>
          </p:nvGrpSpPr>
          <p:grpSpPr>
            <a:xfrm>
              <a:off x="11447" y="5932"/>
              <a:ext cx="610" cy="870"/>
              <a:chOff x="7555792" y="2647951"/>
              <a:chExt cx="387626" cy="552342"/>
            </a:xfrm>
            <a:solidFill>
              <a:srgbClr val="00B0F0">
                <a:alpha val="97000"/>
              </a:srgbClr>
            </a:solidFill>
          </p:grpSpPr>
          <p:sp>
            <p:nvSpPr>
              <p:cNvPr id="121" name="Elipse 120"/>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2"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3" name="Conector Reto 122"/>
            <p:cNvCxnSpPr/>
            <p:nvPr/>
          </p:nvCxnSpPr>
          <p:spPr>
            <a:xfrm rot="5400000" flipH="1">
              <a:off x="8935" y="4926"/>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4" name="Caixa de Texto 23"/>
            <p:cNvSpPr txBox="1"/>
            <p:nvPr/>
          </p:nvSpPr>
          <p:spPr>
            <a:xfrm>
              <a:off x="9986" y="5062"/>
              <a:ext cx="1312" cy="921"/>
            </a:xfrm>
            <a:prstGeom prst="rect">
              <a:avLst/>
            </a:prstGeom>
            <a:noFill/>
          </p:spPr>
          <p:txBody>
            <a:bodyPr wrap="square" rtlCol="0">
              <a:spAutoFit/>
            </a:bodyPr>
            <a:lstStyle/>
            <a:p>
              <a:pPr algn="ctr"/>
              <a:r>
                <a:rPr lang="pt-BR" altLang="en-US" sz="3200" i="1" dirty="0" err="1">
                  <a:latin typeface="Cambria" panose="02040503050406030204" charset="0"/>
                  <a:cs typeface="Cambria" panose="02040503050406030204" charset="0"/>
                </a:rPr>
                <a:t>v</a:t>
              </a:r>
              <a:r>
                <a:rPr lang="pt-BR" altLang="en-US" sz="3200" i="1" baseline="-25000" dirty="0" err="1"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26" name="Caixa de Texto 23"/>
            <p:cNvSpPr txBox="1"/>
            <p:nvPr/>
          </p:nvSpPr>
          <p:spPr>
            <a:xfrm>
              <a:off x="9524" y="7797"/>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27" name="Caixa de Texto 23"/>
            <p:cNvSpPr txBox="1"/>
            <p:nvPr/>
          </p:nvSpPr>
          <p:spPr>
            <a:xfrm>
              <a:off x="8010" y="5445"/>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28" name="Conector Reto 127"/>
            <p:cNvCxnSpPr/>
            <p:nvPr/>
          </p:nvCxnSpPr>
          <p:spPr>
            <a:xfrm rot="16200000">
              <a:off x="12147" y="4907"/>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29" name="Conector Reto 128"/>
            <p:cNvCxnSpPr/>
            <p:nvPr/>
          </p:nvCxnSpPr>
          <p:spPr>
            <a:xfrm flipH="1">
              <a:off x="9324" y="7642"/>
              <a:ext cx="243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Conector Reto 129"/>
            <p:cNvCxnSpPr/>
            <p:nvPr/>
          </p:nvCxnSpPr>
          <p:spPr>
            <a:xfrm flipV="1">
              <a:off x="9340" y="5348"/>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131" name="Forma livre 130"/>
            <p:cNvSpPr/>
            <p:nvPr/>
          </p:nvSpPr>
          <p:spPr>
            <a:xfrm flipH="1" flipV="1">
              <a:off x="9453" y="5568"/>
              <a:ext cx="1024" cy="1937"/>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132" name="Caixa de Texto 131"/>
                <p:cNvSpPr txBox="1"/>
                <p:nvPr/>
              </p:nvSpPr>
              <p:spPr>
                <a:xfrm>
                  <a:off x="10892" y="6802"/>
                  <a:ext cx="1811" cy="72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r>
                              <a:rPr lang="en-US" altLang="pt-BR" sz="2400" i="1">
                                <a:latin typeface="Cambria Math" panose="02040503050406030204" pitchFamily="18" charset="0"/>
                                <a:cs typeface="Cambria Math" panose="02040503050406030204" pitchFamily="18" charset="0"/>
                              </a:rPr>
                              <m:t>1</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32" name="Caixa de Texto 131"/>
                <p:cNvSpPr txBox="1">
                  <a:spLocks noRot="1" noChangeAspect="1" noMove="1" noResize="1" noEditPoints="1" noAdjustHandles="1" noChangeArrowheads="1" noChangeShapeType="1" noTextEdit="1"/>
                </p:cNvSpPr>
                <p:nvPr/>
              </p:nvSpPr>
              <p:spPr>
                <a:xfrm>
                  <a:off x="10892" y="6802"/>
                  <a:ext cx="1811" cy="725"/>
                </a:xfrm>
                <a:prstGeom prst="rect">
                  <a:avLst/>
                </a:prstGeom>
                <a:blipFill rotWithShape="1">
                  <a:blip r:embed="rId1"/>
                </a:blipFill>
              </p:spPr>
              <p:txBody>
                <a:bodyPr/>
                <a:lstStyle/>
                <a:p>
                  <a:r>
                    <a:rPr lang="pt-BR" altLang="en-US">
                      <a:noFill/>
                    </a:rPr>
                    <a:t> </a:t>
                  </a:r>
                </a:p>
              </p:txBody>
            </p:sp>
          </mc:Fallback>
        </mc:AlternateContent>
        <p:grpSp>
          <p:nvGrpSpPr>
            <p:cNvPr id="133" name="Grupo 132"/>
            <p:cNvGrpSpPr/>
            <p:nvPr/>
          </p:nvGrpSpPr>
          <p:grpSpPr>
            <a:xfrm rot="5400000" flipH="1">
              <a:off x="8335" y="6110"/>
              <a:ext cx="2007" cy="370"/>
              <a:chOff x="4228953" y="3524056"/>
              <a:chExt cx="1274569" cy="255373"/>
            </a:xfrm>
          </p:grpSpPr>
          <p:cxnSp>
            <p:nvCxnSpPr>
              <p:cNvPr id="134" name="Conector Reto 79"/>
              <p:cNvCxnSpPr/>
              <p:nvPr/>
            </p:nvCxnSpPr>
            <p:spPr>
              <a:xfrm flipV="1">
                <a:off x="4228953" y="3654747"/>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5" name="Retângulo 13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36" name="Caixa de Texto 135"/>
                <p:cNvSpPr txBox="1"/>
                <p:nvPr/>
              </p:nvSpPr>
              <p:spPr>
                <a:xfrm>
                  <a:off x="9453" y="5932"/>
                  <a:ext cx="969" cy="72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6" name="Caixa de Texto 135"/>
                <p:cNvSpPr txBox="1">
                  <a:spLocks noRot="1" noChangeAspect="1" noMove="1" noResize="1" noEditPoints="1" noAdjustHandles="1" noChangeArrowheads="1" noChangeShapeType="1" noTextEdit="1"/>
                </p:cNvSpPr>
                <p:nvPr/>
              </p:nvSpPr>
              <p:spPr>
                <a:xfrm>
                  <a:off x="9453" y="5932"/>
                  <a:ext cx="969" cy="725"/>
                </a:xfrm>
                <a:prstGeom prst="rect">
                  <a:avLst/>
                </a:prstGeom>
                <a:blipFill rotWithShape="1">
                  <a:blip r:embed="rId2"/>
                </a:blipFill>
              </p:spPr>
              <p:txBody>
                <a:bodyPr/>
                <a:lstStyle/>
                <a:p>
                  <a:r>
                    <a:rPr lang="pt-BR" altLang="en-US">
                      <a:noFill/>
                    </a:rPr>
                    <a:t> </a:t>
                  </a:r>
                </a:p>
              </p:txBody>
            </p:sp>
          </mc:Fallback>
        </mc:AlternateContent>
        <p:grpSp>
          <p:nvGrpSpPr>
            <p:cNvPr id="137" name="Grupo 136"/>
            <p:cNvGrpSpPr/>
            <p:nvPr/>
          </p:nvGrpSpPr>
          <p:grpSpPr>
            <a:xfrm rot="5400000" flipH="1">
              <a:off x="12552" y="6133"/>
              <a:ext cx="2007" cy="370"/>
              <a:chOff x="4152748" y="3524056"/>
              <a:chExt cx="1274569" cy="255373"/>
            </a:xfrm>
          </p:grpSpPr>
          <p:cxnSp>
            <p:nvCxnSpPr>
              <p:cNvPr id="13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9" name="Retângulo 13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58" name="Conector Reto 157"/>
            <p:cNvCxnSpPr/>
            <p:nvPr/>
          </p:nvCxnSpPr>
          <p:spPr>
            <a:xfrm>
              <a:off x="13352" y="7310"/>
              <a:ext cx="4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a:off x="12572" y="5339"/>
              <a:ext cx="10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Caixa de Texto 23"/>
            <p:cNvSpPr txBox="1"/>
            <p:nvPr/>
          </p:nvSpPr>
          <p:spPr>
            <a:xfrm>
              <a:off x="12657" y="7341"/>
              <a:ext cx="1908" cy="72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400" baseline="-25000" dirty="0">
                  <a:latin typeface="Comic Sans MS" panose="030F0702030302020204" pitchFamily="66" charset="0"/>
                  <a:cs typeface="Comic Sans MS" panose="030F0702030302020204" pitchFamily="66" charset="0"/>
                </a:rPr>
                <a:t>1</a:t>
              </a:r>
              <a:r>
                <a:rPr lang="pt-BR" altLang="en-US" sz="2400" baseline="-25000" dirty="0" smtClean="0">
                  <a:latin typeface="Comic Sans MS" panose="030F0702030302020204" pitchFamily="66" charset="0"/>
                  <a:cs typeface="Comic Sans MS" panose="030F0702030302020204" pitchFamily="66" charset="0"/>
                </a:rPr>
                <a:t> </a:t>
              </a:r>
              <a:endParaRPr lang="pt-BR" altLang="en-US" sz="2400" baseline="-25000" dirty="0" smtClean="0">
                <a:latin typeface="Comic Sans MS" panose="030F0702030302020204" pitchFamily="66" charset="0"/>
                <a:cs typeface="Comic Sans MS" panose="030F0702030302020204" pitchFamily="66" charset="0"/>
              </a:endParaRPr>
            </a:p>
          </p:txBody>
        </p:sp>
      </p:grpSp>
      <p:grpSp>
        <p:nvGrpSpPr>
          <p:cNvPr id="11" name="Grupo 10"/>
          <p:cNvGrpSpPr/>
          <p:nvPr/>
        </p:nvGrpSpPr>
        <p:grpSpPr>
          <a:xfrm>
            <a:off x="7912735" y="1819910"/>
            <a:ext cx="4124960" cy="2259965"/>
            <a:chOff x="8510" y="5062"/>
            <a:chExt cx="6496" cy="3559"/>
          </a:xfrm>
        </p:grpSpPr>
        <p:cxnSp>
          <p:nvCxnSpPr>
            <p:cNvPr id="17" name="Conector Reto 74"/>
            <p:cNvCxnSpPr/>
            <p:nvPr/>
          </p:nvCxnSpPr>
          <p:spPr>
            <a:xfrm>
              <a:off x="11751" y="6801"/>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H="1">
              <a:off x="10642" y="7599"/>
              <a:ext cx="0" cy="657"/>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flipV="1">
              <a:off x="11734" y="5349"/>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2" name="Grupo 21"/>
            <p:cNvGrpSpPr/>
            <p:nvPr/>
          </p:nvGrpSpPr>
          <p:grpSpPr>
            <a:xfrm>
              <a:off x="11447" y="5932"/>
              <a:ext cx="610" cy="870"/>
              <a:chOff x="7555792" y="2647951"/>
              <a:chExt cx="387626" cy="552342"/>
            </a:xfrm>
            <a:solidFill>
              <a:srgbClr val="00B0F0">
                <a:alpha val="97000"/>
              </a:srgbClr>
            </a:solidFill>
          </p:grpSpPr>
          <p:sp>
            <p:nvSpPr>
              <p:cNvPr id="23" name="Elipse 2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6"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2" name="Conector Reto 31"/>
            <p:cNvCxnSpPr/>
            <p:nvPr/>
          </p:nvCxnSpPr>
          <p:spPr>
            <a:xfrm rot="5400000" flipH="1">
              <a:off x="8935" y="4926"/>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35" name="Caixa de Texto 23"/>
            <p:cNvSpPr txBox="1"/>
            <p:nvPr/>
          </p:nvSpPr>
          <p:spPr>
            <a:xfrm>
              <a:off x="9986" y="5062"/>
              <a:ext cx="1312" cy="919"/>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37" name="Caixa de Texto 23"/>
            <p:cNvSpPr txBox="1"/>
            <p:nvPr/>
          </p:nvSpPr>
          <p:spPr>
            <a:xfrm>
              <a:off x="11722" y="5481"/>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9524" y="7797"/>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44" name="Conector Reto 43"/>
            <p:cNvCxnSpPr/>
            <p:nvPr/>
          </p:nvCxnSpPr>
          <p:spPr>
            <a:xfrm rot="16200000">
              <a:off x="12147" y="4930"/>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H="1">
              <a:off x="9324" y="7642"/>
              <a:ext cx="243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flipV="1">
              <a:off x="9340" y="5348"/>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51" name="Forma livre 50"/>
            <p:cNvSpPr/>
            <p:nvPr/>
          </p:nvSpPr>
          <p:spPr>
            <a:xfrm flipH="1" flipV="1">
              <a:off x="9453" y="5568"/>
              <a:ext cx="1024" cy="1937"/>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52" name="Caixa de Texto 51"/>
                <p:cNvSpPr txBox="1"/>
                <p:nvPr/>
              </p:nvSpPr>
              <p:spPr>
                <a:xfrm>
                  <a:off x="11667" y="6601"/>
                  <a:ext cx="1811" cy="72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r>
                              <a:rPr lang="en-US" altLang="pt-BR" sz="2400" i="1">
                                <a:latin typeface="Cambria Math" panose="02040503050406030204" pitchFamily="18" charset="0"/>
                                <a:cs typeface="Cambria Math" panose="02040503050406030204" pitchFamily="18" charset="0"/>
                              </a:rPr>
                              <m:t>2</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52" name="Caixa de Texto 51"/>
                <p:cNvSpPr txBox="1">
                  <a:spLocks noRot="1" noChangeAspect="1" noMove="1" noResize="1" noEditPoints="1" noAdjustHandles="1" noChangeArrowheads="1" noChangeShapeType="1" noTextEdit="1"/>
                </p:cNvSpPr>
                <p:nvPr/>
              </p:nvSpPr>
              <p:spPr>
                <a:xfrm>
                  <a:off x="11667" y="6601"/>
                  <a:ext cx="1811" cy="725"/>
                </a:xfrm>
                <a:prstGeom prst="rect">
                  <a:avLst/>
                </a:prstGeom>
                <a:blipFill rotWithShape="1">
                  <a:blip r:embed="rId3"/>
                </a:blipFill>
              </p:spPr>
              <p:txBody>
                <a:bodyPr/>
                <a:lstStyle/>
                <a:p>
                  <a:r>
                    <a:rPr lang="pt-BR" altLang="en-US">
                      <a:noFill/>
                    </a:rPr>
                    <a:t> </a:t>
                  </a:r>
                </a:p>
              </p:txBody>
            </p:sp>
          </mc:Fallback>
        </mc:AlternateContent>
        <p:sp>
          <p:nvSpPr>
            <p:cNvPr id="55" name="Retângulo 54"/>
            <p:cNvSpPr/>
            <p:nvPr/>
          </p:nvSpPr>
          <p:spPr>
            <a:xfrm rot="5400000" flipH="1">
              <a:off x="8964" y="6142"/>
              <a:ext cx="750" cy="37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56" name="Caixa de Texto 55"/>
                <p:cNvSpPr txBox="1"/>
                <p:nvPr/>
              </p:nvSpPr>
              <p:spPr>
                <a:xfrm>
                  <a:off x="9453" y="5932"/>
                  <a:ext cx="969" cy="72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2</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6" name="Caixa de Texto 55"/>
                <p:cNvSpPr txBox="1">
                  <a:spLocks noRot="1" noChangeAspect="1" noMove="1" noResize="1" noEditPoints="1" noAdjustHandles="1" noChangeArrowheads="1" noChangeShapeType="1" noTextEdit="1"/>
                </p:cNvSpPr>
                <p:nvPr/>
              </p:nvSpPr>
              <p:spPr>
                <a:xfrm>
                  <a:off x="9453" y="5932"/>
                  <a:ext cx="969" cy="725"/>
                </a:xfrm>
                <a:prstGeom prst="rect">
                  <a:avLst/>
                </a:prstGeom>
                <a:blipFill rotWithShape="1">
                  <a:blip r:embed="rId4"/>
                </a:blipFill>
              </p:spPr>
              <p:txBody>
                <a:bodyPr/>
                <a:lstStyle/>
                <a:p>
                  <a:r>
                    <a:rPr lang="pt-BR" altLang="en-US">
                      <a:noFill/>
                    </a:rPr>
                    <a:t> </a:t>
                  </a:r>
                </a:p>
              </p:txBody>
            </p:sp>
          </mc:Fallback>
        </mc:AlternateContent>
        <p:grpSp>
          <p:nvGrpSpPr>
            <p:cNvPr id="57" name="Grupo 56"/>
            <p:cNvGrpSpPr/>
            <p:nvPr/>
          </p:nvGrpSpPr>
          <p:grpSpPr>
            <a:xfrm rot="5400000" flipH="1">
              <a:off x="12552" y="6133"/>
              <a:ext cx="2007" cy="370"/>
              <a:chOff x="4152748" y="3524056"/>
              <a:chExt cx="1274569" cy="255373"/>
            </a:xfrm>
          </p:grpSpPr>
          <p:cxnSp>
            <p:nvCxnSpPr>
              <p:cNvPr id="5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9" name="Retângulo 5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0" name="Conector Reto 59"/>
            <p:cNvCxnSpPr/>
            <p:nvPr/>
          </p:nvCxnSpPr>
          <p:spPr>
            <a:xfrm>
              <a:off x="13362" y="7305"/>
              <a:ext cx="4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12572" y="5339"/>
              <a:ext cx="10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Caixa de Texto 23"/>
            <p:cNvSpPr txBox="1"/>
            <p:nvPr/>
          </p:nvSpPr>
          <p:spPr>
            <a:xfrm>
              <a:off x="13571" y="5728"/>
              <a:ext cx="1435"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0</a:t>
              </a:r>
              <a:r>
                <a:rPr lang="pt-BR" altLang="en-US" sz="2800" baseline="-25000" dirty="0">
                  <a:latin typeface="Comic Sans MS" panose="030F0702030302020204" pitchFamily="66" charset="0"/>
                  <a:cs typeface="Comic Sans MS" panose="030F0702030302020204" pitchFamily="66" charset="0"/>
                </a:rPr>
                <a:t>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grpSp>
      <p:sp>
        <p:nvSpPr>
          <p:cNvPr id="63" name="CaixaDeTexto 47"/>
          <p:cNvSpPr txBox="1"/>
          <p:nvPr/>
        </p:nvSpPr>
        <p:spPr>
          <a:xfrm>
            <a:off x="10379842" y="1495425"/>
            <a:ext cx="481222" cy="461665"/>
          </a:xfrm>
          <a:prstGeom prst="rect">
            <a:avLst/>
          </a:prstGeom>
          <a:noFill/>
        </p:spPr>
        <p:txBody>
          <a:bodyPr wrap="none" rtlCol="0">
            <a:spAutoFit/>
          </a:bodyPr>
          <a:lstStyle/>
          <a:p>
            <a:r>
              <a:rPr lang="pt-BR" sz="2400" i="1" dirty="0" err="1">
                <a:latin typeface="Century Schoolbook" panose="02040604050505020304" pitchFamily="18" charset="0"/>
                <a:ea typeface="Cambria Math" panose="02040503050406030204" pitchFamily="18" charset="0"/>
              </a:rPr>
              <a:t>v</a:t>
            </a:r>
            <a:r>
              <a:rPr lang="pt-BR" sz="2400" i="1" baseline="-25000" dirty="0" err="1" smtClean="0">
                <a:latin typeface="Century Schoolbook" panose="02040604050505020304" pitchFamily="18" charset="0"/>
                <a:ea typeface="Cambria Math" panose="02040503050406030204" pitchFamily="18" charset="0"/>
              </a:rPr>
              <a:t>S</a:t>
            </a:r>
            <a:endParaRPr lang="pt-BR" sz="2400" i="1" baseline="-25000" dirty="0" smtClean="0">
              <a:latin typeface="Century Schoolbook" panose="02040604050505020304" pitchFamily="18" charset="0"/>
              <a:ea typeface="Cambria Math" panose="02040503050406030204" pitchFamily="18" charset="0"/>
            </a:endParaRPr>
          </a:p>
        </p:txBody>
      </p:sp>
      <p:sp>
        <p:nvSpPr>
          <p:cNvPr id="64" name="CaixaDeTexto 47"/>
          <p:cNvSpPr txBox="1"/>
          <p:nvPr/>
        </p:nvSpPr>
        <p:spPr>
          <a:xfrm>
            <a:off x="1092014" y="2351566"/>
            <a:ext cx="50800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b</a:t>
            </a:r>
            <a:endParaRPr lang="pt-BR" sz="2400" i="1" baseline="-25000" dirty="0" smtClean="0">
              <a:latin typeface="Century Schoolbook" panose="02040604050505020304" pitchFamily="18" charset="0"/>
              <a:ea typeface="Cambria Math" panose="02040503050406030204" pitchFamily="18" charset="0"/>
            </a:endParaRPr>
          </a:p>
        </p:txBody>
      </p:sp>
      <p:sp>
        <p:nvSpPr>
          <p:cNvPr id="65" name="CaixaDeTexto 47"/>
          <p:cNvSpPr txBox="1"/>
          <p:nvPr/>
        </p:nvSpPr>
        <p:spPr>
          <a:xfrm>
            <a:off x="6409225" y="1545580"/>
            <a:ext cx="458780" cy="461665"/>
          </a:xfrm>
          <a:prstGeom prst="rect">
            <a:avLst/>
          </a:prstGeom>
          <a:noFill/>
        </p:spPr>
        <p:txBody>
          <a:bodyPr wrap="none" rtlCol="0">
            <a:spAutoFit/>
          </a:bodyPr>
          <a:lstStyle/>
          <a:p>
            <a:r>
              <a:rPr lang="pt-BR" sz="2400" i="1" dirty="0" err="1">
                <a:latin typeface="Century Schoolbook" panose="02040604050505020304" pitchFamily="18" charset="0"/>
                <a:ea typeface="Cambria Math" panose="02040503050406030204" pitchFamily="18" charset="0"/>
              </a:rPr>
              <a:t>v</a:t>
            </a:r>
            <a:r>
              <a:rPr lang="pt-BR" sz="2400" i="1" baseline="-25000" dirty="0" err="1" smtClean="0">
                <a:latin typeface="Century Schoolbook" panose="02040604050505020304" pitchFamily="18" charset="0"/>
                <a:ea typeface="Cambria Math" panose="02040503050406030204" pitchFamily="18" charset="0"/>
              </a:rPr>
              <a:t>b</a:t>
            </a:r>
            <a:endParaRPr lang="pt-BR" sz="2400" i="1" baseline="-25000" dirty="0" smtClean="0">
              <a:latin typeface="Century Schoolbook" panose="02040604050505020304" pitchFamily="18" charset="0"/>
              <a:ea typeface="Cambria Math" panose="02040503050406030204" pitchFamily="18" charset="0"/>
            </a:endParaRPr>
          </a:p>
        </p:txBody>
      </p:sp>
      <p:sp>
        <p:nvSpPr>
          <p:cNvPr id="66" name="CaixaDeTexto 45"/>
          <p:cNvSpPr txBox="1"/>
          <p:nvPr/>
        </p:nvSpPr>
        <p:spPr>
          <a:xfrm>
            <a:off x="241300" y="4657090"/>
            <a:ext cx="11548110" cy="1722120"/>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tensão </a:t>
            </a:r>
            <a:r>
              <a:rPr lang="pt-BR" altLang="en-US" sz="2400" b="1" dirty="0" err="1"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err="1"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be2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 ser vista ser igual a 0V pois no nó não há nenhuma fonte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independente. Também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escrevermos a equação de correntes do nó e chegar a essa conclusão </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)+gm</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400" b="1" baseline="-25000"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p1</a:t>
            </a:r>
            <a:r>
              <a:rPr lang="pt-BR" altLang="en-US" sz="24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 +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400" b="1" baseline="-25000"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p2</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       v</a:t>
            </a:r>
            <a:r>
              <a:rPr lang="pt-BR" altLang="en-US" sz="2400" b="1" baseline="-25000"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b</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 = 0</a:t>
            </a:r>
            <a:endParaRPr lang="pt-BR" altLang="en-US" sz="2400" b="1"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endParaRPr>
          </a:p>
        </p:txBody>
      </p:sp>
      <p:cxnSp>
        <p:nvCxnSpPr>
          <p:cNvPr id="67" name="Conector Reto 66"/>
          <p:cNvCxnSpPr/>
          <p:nvPr/>
        </p:nvCxnSpPr>
        <p:spPr>
          <a:xfrm>
            <a:off x="6370289" y="385668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9106504" y="38477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Conector Reto 28"/>
          <p:cNvCxnSpPr/>
          <p:nvPr/>
        </p:nvCxnSpPr>
        <p:spPr>
          <a:xfrm rot="5400000">
            <a:off x="10885861" y="1761913"/>
            <a:ext cx="484394" cy="0"/>
          </a:xfrm>
          <a:prstGeom prst="line">
            <a:avLst/>
          </a:prstGeom>
          <a:ln w="25400">
            <a:solidFill>
              <a:schemeClr val="tx1"/>
            </a:solidFill>
            <a:headEnd type="oval" w="lg" len="med"/>
            <a:tailEnd type="none"/>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8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 name="CaixaDeTexto 45"/>
          <p:cNvSpPr txBox="1"/>
          <p:nvPr/>
        </p:nvSpPr>
        <p:spPr>
          <a:xfrm>
            <a:off x="241935" y="236220"/>
            <a:ext cx="11111865" cy="107632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Espelho de corrente e modelo de pequeno sinais</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1189990" y="4262719"/>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1792138" y="3241552"/>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1691005" y="4043680"/>
            <a:ext cx="7448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1706245" y="4043680"/>
            <a:ext cx="15875" cy="621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2252949" y="552863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3676464" y="3535841"/>
            <a:ext cx="52959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S</a:t>
            </a:r>
            <a:endParaRPr lang="pt-BR" sz="2400" i="1" baseline="-25000" dirty="0" smtClean="0">
              <a:latin typeface="Century Schoolbook" panose="02040604050505020304" pitchFamily="18" charset="0"/>
              <a:ea typeface="Cambria Math" panose="02040503050406030204" pitchFamily="18" charset="0"/>
            </a:endParaRPr>
          </a:p>
        </p:txBody>
      </p:sp>
      <p:sp>
        <p:nvSpPr>
          <p:cNvPr id="42" name="Caixa de Texto 23"/>
          <p:cNvSpPr txBox="1"/>
          <p:nvPr/>
        </p:nvSpPr>
        <p:spPr>
          <a:xfrm>
            <a:off x="1731037" y="3012190"/>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8" name="Caixa de Texto 23"/>
          <p:cNvSpPr txBox="1"/>
          <p:nvPr/>
        </p:nvSpPr>
        <p:spPr>
          <a:xfrm>
            <a:off x="3364257" y="316014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S</a:t>
            </a:r>
            <a:endParaRPr lang="pt-BR" altLang="en-US" sz="2800" baseline="-25000" dirty="0">
              <a:latin typeface="Comic Sans MS" panose="030F0702030302020204" pitchFamily="66" charset="0"/>
              <a:cs typeface="Comic Sans MS" panose="030F0702030302020204" pitchFamily="66" charset="0"/>
            </a:endParaRPr>
          </a:p>
        </p:txBody>
      </p:sp>
      <p:grpSp>
        <p:nvGrpSpPr>
          <p:cNvPr id="24" name="Grupo 23"/>
          <p:cNvGrpSpPr/>
          <p:nvPr/>
        </p:nvGrpSpPr>
        <p:grpSpPr>
          <a:xfrm rot="5400000">
            <a:off x="2426335" y="4262719"/>
            <a:ext cx="1783849" cy="748570"/>
            <a:chOff x="8610600" y="2524505"/>
            <a:chExt cx="1783849" cy="748570"/>
          </a:xfrm>
        </p:grpSpPr>
        <p:cxnSp>
          <p:nvCxnSpPr>
            <p:cNvPr id="25" name="Conector Reto 2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8" name="Conector Reto 37"/>
          <p:cNvCxnSpPr/>
          <p:nvPr/>
        </p:nvCxnSpPr>
        <p:spPr>
          <a:xfrm>
            <a:off x="3489294" y="552863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2011680" y="4664710"/>
            <a:ext cx="1017270" cy="19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de Seta Reta 40"/>
          <p:cNvCxnSpPr/>
          <p:nvPr/>
        </p:nvCxnSpPr>
        <p:spPr>
          <a:xfrm flipH="1">
            <a:off x="3402330" y="324358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5" name="Conector de Seta Reta 44"/>
          <p:cNvCxnSpPr/>
          <p:nvPr/>
        </p:nvCxnSpPr>
        <p:spPr>
          <a:xfrm flipH="1">
            <a:off x="1722120" y="282829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7" name="Caixa de Texto 23"/>
          <p:cNvSpPr txBox="1"/>
          <p:nvPr/>
        </p:nvSpPr>
        <p:spPr>
          <a:xfrm>
            <a:off x="1183667" y="2806450"/>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sp>
        <p:nvSpPr>
          <p:cNvPr id="48" name="Caixa de Texto 23"/>
          <p:cNvSpPr txBox="1"/>
          <p:nvPr/>
        </p:nvSpPr>
        <p:spPr>
          <a:xfrm>
            <a:off x="1415415" y="476059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49" name="Caixa de Texto 23"/>
          <p:cNvSpPr txBox="1"/>
          <p:nvPr/>
        </p:nvSpPr>
        <p:spPr>
          <a:xfrm>
            <a:off x="2718435" y="482790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cxnSp>
        <p:nvCxnSpPr>
          <p:cNvPr id="17" name="Conector Reto 74"/>
          <p:cNvCxnSpPr/>
          <p:nvPr/>
        </p:nvCxnSpPr>
        <p:spPr>
          <a:xfrm>
            <a:off x="9503410" y="430403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flipV="1">
            <a:off x="9492615" y="338201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2" name="Grupo 21"/>
          <p:cNvGrpSpPr/>
          <p:nvPr/>
        </p:nvGrpSpPr>
        <p:grpSpPr>
          <a:xfrm>
            <a:off x="9310370" y="3752215"/>
            <a:ext cx="387350" cy="552450"/>
            <a:chOff x="7555792" y="2647951"/>
            <a:chExt cx="387626" cy="552342"/>
          </a:xfrm>
          <a:solidFill>
            <a:srgbClr val="00B0F0">
              <a:alpha val="97000"/>
            </a:srgbClr>
          </a:solidFill>
        </p:grpSpPr>
        <p:sp>
          <p:nvSpPr>
            <p:cNvPr id="23" name="Elipse 2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6"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44" name="Conector Reto 43"/>
          <p:cNvCxnSpPr/>
          <p:nvPr/>
        </p:nvCxnSpPr>
        <p:spPr>
          <a:xfrm rot="16200000">
            <a:off x="9754870" y="3115945"/>
            <a:ext cx="0" cy="53975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2" name="Caixa de Texto 51"/>
              <p:cNvSpPr txBox="1"/>
              <p:nvPr/>
            </p:nvSpPr>
            <p:spPr>
              <a:xfrm>
                <a:off x="9663430" y="3769360"/>
                <a:ext cx="45720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𝐼</m:t>
                      </m:r>
                      <m:r>
                        <a:rPr lang="en-US" altLang="pt-BR" sz="2400" i="1" baseline="-25000">
                          <a:latin typeface="Cambria Math" panose="02040503050406030204" pitchFamily="18" charset="0"/>
                          <a:cs typeface="Cambria Math" panose="02040503050406030204" pitchFamily="18" charset="0"/>
                        </a:rPr>
                        <m:t>𝑜</m:t>
                      </m:r>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52" name="Caixa de Texto 51"/>
              <p:cNvSpPr txBox="1">
                <a:spLocks noRot="1" noChangeAspect="1" noMove="1" noResize="1" noEditPoints="1" noAdjustHandles="1" noChangeArrowheads="1" noChangeShapeType="1" noTextEdit="1"/>
              </p:cNvSpPr>
              <p:nvPr/>
            </p:nvSpPr>
            <p:spPr>
              <a:xfrm>
                <a:off x="9663430" y="3769360"/>
                <a:ext cx="457200" cy="460375"/>
              </a:xfrm>
              <a:prstGeom prst="rect">
                <a:avLst/>
              </a:prstGeom>
              <a:blipFill rotWithShape="1">
                <a:blip r:embed="rId1"/>
                <a:stretch>
                  <a:fillRect b="-2621"/>
                </a:stretch>
              </a:blipFill>
            </p:spPr>
            <p:txBody>
              <a:bodyPr/>
              <a:lstStyle/>
              <a:p>
                <a:r>
                  <a:rPr lang="pt-BR" altLang="en-US">
                    <a:noFill/>
                  </a:rPr>
                  <a:t> </a:t>
                </a:r>
              </a:p>
            </p:txBody>
          </p:sp>
        </mc:Fallback>
      </mc:AlternateContent>
      <p:grpSp>
        <p:nvGrpSpPr>
          <p:cNvPr id="57" name="Grupo 56"/>
          <p:cNvGrpSpPr/>
          <p:nvPr/>
        </p:nvGrpSpPr>
        <p:grpSpPr>
          <a:xfrm rot="5400000" flipH="1">
            <a:off x="10012045" y="3879850"/>
            <a:ext cx="1274445" cy="234950"/>
            <a:chOff x="4152748" y="3524056"/>
            <a:chExt cx="1274569" cy="255373"/>
          </a:xfrm>
        </p:grpSpPr>
        <p:cxnSp>
          <p:nvCxnSpPr>
            <p:cNvPr id="5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9" name="Retângulo 5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1" name="Conector Reto 60"/>
          <p:cNvCxnSpPr/>
          <p:nvPr/>
        </p:nvCxnSpPr>
        <p:spPr>
          <a:xfrm>
            <a:off x="10024745" y="3385820"/>
            <a:ext cx="6477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Caixa de Texto 23"/>
          <p:cNvSpPr txBox="1"/>
          <p:nvPr/>
        </p:nvSpPr>
        <p:spPr>
          <a:xfrm>
            <a:off x="10659110" y="3682365"/>
            <a:ext cx="91122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02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63" name="CaixaDeTexto 47"/>
          <p:cNvSpPr txBox="1"/>
          <p:nvPr/>
        </p:nvSpPr>
        <p:spPr>
          <a:xfrm>
            <a:off x="9813739" y="2885601"/>
            <a:ext cx="52959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S</a:t>
            </a:r>
            <a:endParaRPr lang="pt-BR" sz="2400" i="1" baseline="-25000" dirty="0" smtClean="0">
              <a:latin typeface="Century Schoolbook" panose="02040604050505020304" pitchFamily="18" charset="0"/>
              <a:ea typeface="Cambria Math" panose="02040503050406030204" pitchFamily="18" charset="0"/>
            </a:endParaRPr>
          </a:p>
        </p:txBody>
      </p:sp>
      <p:sp>
        <p:nvSpPr>
          <p:cNvPr id="64" name="CaixaDeTexto 47"/>
          <p:cNvSpPr txBox="1"/>
          <p:nvPr/>
        </p:nvSpPr>
        <p:spPr>
          <a:xfrm>
            <a:off x="1790514" y="3583466"/>
            <a:ext cx="50800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b</a:t>
            </a:r>
            <a:endParaRPr lang="pt-BR" sz="2400" i="1" baseline="-25000" dirty="0" smtClean="0">
              <a:latin typeface="Century Schoolbook" panose="02040604050505020304" pitchFamily="18" charset="0"/>
              <a:ea typeface="Cambria Math" panose="02040503050406030204" pitchFamily="18" charset="0"/>
            </a:endParaRPr>
          </a:p>
        </p:txBody>
      </p:sp>
      <p:sp>
        <p:nvSpPr>
          <p:cNvPr id="66" name="CaixaDeTexto 45"/>
          <p:cNvSpPr txBox="1"/>
          <p:nvPr/>
        </p:nvSpPr>
        <p:spPr>
          <a:xfrm>
            <a:off x="241935" y="1238250"/>
            <a:ext cx="11548110" cy="830997"/>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modelo de pequenos sinais vai se reduzir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ao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resistor r</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02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saída</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Assim podemos imaginar o espelho de corrente como sendo uma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fonte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 corrente </a:t>
            </a:r>
            <a:endParaRPr lang="pt-BR" altLang="en-US" sz="2400" b="1"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endParaRPr>
          </a:p>
        </p:txBody>
      </p:sp>
      <p:cxnSp>
        <p:nvCxnSpPr>
          <p:cNvPr id="68" name="Conector Reto 67"/>
          <p:cNvCxnSpPr/>
          <p:nvPr/>
        </p:nvCxnSpPr>
        <p:spPr>
          <a:xfrm>
            <a:off x="9310339" y="483775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Conector Reto 2"/>
          <p:cNvCxnSpPr/>
          <p:nvPr/>
        </p:nvCxnSpPr>
        <p:spPr>
          <a:xfrm>
            <a:off x="9485105" y="4634865"/>
            <a:ext cx="11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CaixaDeTexto 45"/>
          <p:cNvSpPr txBox="1"/>
          <p:nvPr/>
        </p:nvSpPr>
        <p:spPr>
          <a:xfrm>
            <a:off x="4589780" y="2806700"/>
            <a:ext cx="4314825" cy="2399665"/>
          </a:xfrm>
          <a:prstGeom prst="rect">
            <a:avLst/>
          </a:prstGeom>
          <a:noFill/>
        </p:spPr>
        <p:txBody>
          <a:bodyPr wrap="square" rtlCol="0">
            <a:spAutoFit/>
          </a:bodyPr>
          <a:lstStyle/>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equivalente do espelho (grandes sinais)</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considerado </a:t>
            </a:r>
            <a:r>
              <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muito grandes</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cxnSp>
        <p:nvCxnSpPr>
          <p:cNvPr id="131" name="Conector Reto 37"/>
          <p:cNvCxnSpPr/>
          <p:nvPr/>
        </p:nvCxnSpPr>
        <p:spPr>
          <a:xfrm>
            <a:off x="2555309" y="579545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1491080" y="451366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5" name="CaixaDeTexto 47"/>
          <p:cNvSpPr txBox="1"/>
          <p:nvPr/>
        </p:nvSpPr>
        <p:spPr>
          <a:xfrm>
            <a:off x="247564" y="5335548"/>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49" name="Conector Reto 49"/>
          <p:cNvCxnSpPr/>
          <p:nvPr/>
        </p:nvCxnSpPr>
        <p:spPr>
          <a:xfrm>
            <a:off x="2738220" y="3914892"/>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Caixa de Texto 23"/>
          <p:cNvSpPr txBox="1"/>
          <p:nvPr/>
        </p:nvSpPr>
        <p:spPr>
          <a:xfrm>
            <a:off x="2555340" y="464196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6" name="Conector Reto 74"/>
          <p:cNvCxnSpPr/>
          <p:nvPr/>
        </p:nvCxnSpPr>
        <p:spPr>
          <a:xfrm>
            <a:off x="2748200" y="6688670"/>
            <a:ext cx="0"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4" name="Grupo 3"/>
          <p:cNvGrpSpPr/>
          <p:nvPr/>
        </p:nvGrpSpPr>
        <p:grpSpPr>
          <a:xfrm rot="16200000" flipH="1" flipV="1">
            <a:off x="362599" y="5243844"/>
            <a:ext cx="1127125" cy="485746"/>
            <a:chOff x="14922" y="4274"/>
            <a:chExt cx="1775" cy="801"/>
          </a:xfrm>
        </p:grpSpPr>
        <p:cxnSp>
          <p:nvCxnSpPr>
            <p:cNvPr id="5" name="Conector Reto 4"/>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7" name="Elipse 6"/>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9" name="Grupo 8"/>
          <p:cNvGrpSpPr/>
          <p:nvPr/>
        </p:nvGrpSpPr>
        <p:grpSpPr>
          <a:xfrm rot="10800000">
            <a:off x="904875" y="4785360"/>
            <a:ext cx="1216025" cy="234950"/>
            <a:chOff x="4152748" y="3524056"/>
            <a:chExt cx="1274569" cy="255373"/>
          </a:xfrm>
        </p:grpSpPr>
        <p:cxnSp>
          <p:nvCxnSpPr>
            <p:cNvPr id="1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 name="Retângulo 10"/>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 name="Conector Reto 11"/>
          <p:cNvCxnSpPr/>
          <p:nvPr/>
        </p:nvCxnSpPr>
        <p:spPr>
          <a:xfrm>
            <a:off x="753745" y="606361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1075690" y="5020310"/>
            <a:ext cx="9118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Rs</a:t>
            </a:r>
            <a:endParaRPr lang="pt-BR" altLang="en-US" sz="2800" baseline="-25000" dirty="0">
              <a:latin typeface="Comic Sans MS" panose="030F0702030302020204" pitchFamily="66" charset="0"/>
              <a:cs typeface="Comic Sans MS" panose="030F0702030302020204" pitchFamily="66" charset="0"/>
            </a:endParaRPr>
          </a:p>
        </p:txBody>
      </p:sp>
      <p:sp>
        <p:nvSpPr>
          <p:cNvPr id="38" name="Forma livre 37"/>
          <p:cNvSpPr/>
          <p:nvPr/>
        </p:nvSpPr>
        <p:spPr>
          <a:xfrm>
            <a:off x="806876" y="5398156"/>
            <a:ext cx="237490" cy="32833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7" name="Grupo 56"/>
          <p:cNvGrpSpPr/>
          <p:nvPr/>
        </p:nvGrpSpPr>
        <p:grpSpPr>
          <a:xfrm flipV="1">
            <a:off x="479425" y="1573396"/>
            <a:ext cx="3158490" cy="2807469"/>
            <a:chOff x="6616" y="1757"/>
            <a:chExt cx="4974" cy="4421"/>
          </a:xfrm>
        </p:grpSpPr>
        <p:grpSp>
          <p:nvGrpSpPr>
            <p:cNvPr id="13" name="Grupo 12"/>
            <p:cNvGrpSpPr/>
            <p:nvPr/>
          </p:nvGrpSpPr>
          <p:grpSpPr>
            <a:xfrm rot="5400000">
              <a:off x="6261" y="4184"/>
              <a:ext cx="2809" cy="1179"/>
              <a:chOff x="8610600" y="2524505"/>
              <a:chExt cx="1783849" cy="748570"/>
            </a:xfrm>
          </p:grpSpPr>
          <p:cxnSp>
            <p:nvCxnSpPr>
              <p:cNvPr id="8" name="Conector Reto 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9693182" y="2524505"/>
                <a:ext cx="230521" cy="253800"/>
              </a:xfrm>
              <a:prstGeom prst="line">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9910055" y="2525494"/>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 name="Grupo 29"/>
            <p:cNvGrpSpPr/>
            <p:nvPr/>
          </p:nvGrpSpPr>
          <p:grpSpPr>
            <a:xfrm rot="5400000" flipH="1">
              <a:off x="7209" y="2576"/>
              <a:ext cx="2007" cy="370"/>
              <a:chOff x="4152748" y="3524056"/>
              <a:chExt cx="1274569" cy="255373"/>
            </a:xfrm>
          </p:grpSpPr>
          <p:cxnSp>
            <p:nvCxnSpPr>
              <p:cNvPr id="3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5" name="Conector Reto 34"/>
            <p:cNvCxnSpPr/>
            <p:nvPr/>
          </p:nvCxnSpPr>
          <p:spPr>
            <a:xfrm>
              <a:off x="7050" y="3839"/>
              <a:ext cx="117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7074" y="3839"/>
              <a:ext cx="25" cy="97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a:off x="7935" y="617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CaixaDeTexto 47"/>
            <p:cNvSpPr txBox="1"/>
            <p:nvPr/>
          </p:nvSpPr>
          <p:spPr>
            <a:xfrm flipV="1">
              <a:off x="10208" y="2554"/>
              <a:ext cx="1382" cy="725"/>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42" name="Caixa de Texto 23"/>
            <p:cNvSpPr txBox="1"/>
            <p:nvPr/>
          </p:nvSpPr>
          <p:spPr>
            <a:xfrm flipV="1">
              <a:off x="7113" y="2215"/>
              <a:ext cx="956" cy="824"/>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5400000">
              <a:off x="8208" y="4184"/>
              <a:ext cx="2809" cy="1179"/>
              <a:chOff x="8610600" y="2524505"/>
              <a:chExt cx="1783849" cy="748570"/>
            </a:xfrm>
          </p:grpSpPr>
          <p:cxnSp>
            <p:nvCxnSpPr>
              <p:cNvPr id="44" name="Conector Reto 4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V="1">
                <a:off x="9693182" y="2524505"/>
                <a:ext cx="230521" cy="253800"/>
              </a:xfrm>
              <a:prstGeom prst="line">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9910055" y="2525494"/>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0" name="Conector Reto 49"/>
            <p:cNvCxnSpPr/>
            <p:nvPr/>
          </p:nvCxnSpPr>
          <p:spPr>
            <a:xfrm>
              <a:off x="9882" y="617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7555" y="4817"/>
              <a:ext cx="1602" cy="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de Seta Reta 52"/>
            <p:cNvCxnSpPr/>
            <p:nvPr/>
          </p:nvCxnSpPr>
          <p:spPr>
            <a:xfrm flipH="1">
              <a:off x="8668" y="2579"/>
              <a:ext cx="0" cy="1125"/>
            </a:xfrm>
            <a:prstGeom prst="straightConnector1">
              <a:avLst/>
            </a:prstGeom>
            <a:ln w="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sp>
          <p:nvSpPr>
            <p:cNvPr id="54" name="Caixa de Texto 23"/>
            <p:cNvSpPr txBox="1"/>
            <p:nvPr/>
          </p:nvSpPr>
          <p:spPr>
            <a:xfrm flipV="1">
              <a:off x="8265" y="3811"/>
              <a:ext cx="956"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sp>
          <p:nvSpPr>
            <p:cNvPr id="55" name="Caixa de Texto 23"/>
            <p:cNvSpPr txBox="1"/>
            <p:nvPr/>
          </p:nvSpPr>
          <p:spPr>
            <a:xfrm flipV="1">
              <a:off x="6616" y="4968"/>
              <a:ext cx="1214" cy="822"/>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56" name="Caixa de Texto 23"/>
            <p:cNvSpPr txBox="1"/>
            <p:nvPr/>
          </p:nvSpPr>
          <p:spPr>
            <a:xfrm flipV="1">
              <a:off x="9804" y="4397"/>
              <a:ext cx="1214" cy="822"/>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64" name="CaixaDeTexto 47"/>
            <p:cNvSpPr txBox="1"/>
            <p:nvPr/>
          </p:nvSpPr>
          <p:spPr>
            <a:xfrm flipV="1">
              <a:off x="7207" y="3114"/>
              <a:ext cx="800" cy="72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b</a:t>
              </a:r>
              <a:endParaRPr lang="pt-BR" sz="2400" i="1" baseline="-25000" dirty="0" smtClean="0">
                <a:latin typeface="Century Schoolbook" panose="02040604050505020304" pitchFamily="18" charset="0"/>
                <a:ea typeface="Cambria Math" panose="02040503050406030204" pitchFamily="18" charset="0"/>
              </a:endParaRPr>
            </a:p>
          </p:txBody>
        </p:sp>
      </p:grpSp>
      <p:cxnSp>
        <p:nvCxnSpPr>
          <p:cNvPr id="58" name="Conector Reto 37"/>
          <p:cNvCxnSpPr/>
          <p:nvPr/>
        </p:nvCxnSpPr>
        <p:spPr>
          <a:xfrm>
            <a:off x="1343729" y="438067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79"/>
          <p:cNvCxnSpPr/>
          <p:nvPr/>
        </p:nvCxnSpPr>
        <p:spPr>
          <a:xfrm rot="-5400000" flipH="1">
            <a:off x="2104334" y="3644388"/>
            <a:ext cx="1274445"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0" name="CaixaDeTexto 45"/>
          <p:cNvSpPr txBox="1"/>
          <p:nvPr/>
        </p:nvSpPr>
        <p:spPr>
          <a:xfrm>
            <a:off x="479425" y="438150"/>
            <a:ext cx="1111186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Emissor comum polarizado com corrente</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2" name="Retângulo arredondado 71"/>
          <p:cNvSpPr/>
          <p:nvPr/>
        </p:nvSpPr>
        <p:spPr>
          <a:xfrm>
            <a:off x="7139940" y="1722755"/>
            <a:ext cx="3157220" cy="210058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3" name="Conector Reto 74"/>
          <p:cNvCxnSpPr/>
          <p:nvPr/>
        </p:nvCxnSpPr>
        <p:spPr>
          <a:xfrm>
            <a:off x="9047480" y="297942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H="1">
            <a:off x="8343265" y="348615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V="1">
            <a:off x="9036685" y="205740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6" name="Grupo 75"/>
          <p:cNvGrpSpPr/>
          <p:nvPr/>
        </p:nvGrpSpPr>
        <p:grpSpPr>
          <a:xfrm>
            <a:off x="8854440" y="2427605"/>
            <a:ext cx="387350" cy="552450"/>
            <a:chOff x="7555792" y="2647951"/>
            <a:chExt cx="387626" cy="552342"/>
          </a:xfrm>
          <a:solidFill>
            <a:srgbClr val="00B0F0">
              <a:alpha val="97000"/>
            </a:srgbClr>
          </a:solidFill>
        </p:grpSpPr>
        <p:sp>
          <p:nvSpPr>
            <p:cNvPr id="77" name="Elipse 76"/>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8"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82" name="Conector Reto 81"/>
          <p:cNvCxnSpPr/>
          <p:nvPr/>
        </p:nvCxnSpPr>
        <p:spPr>
          <a:xfrm rot="5400000" flipH="1">
            <a:off x="7259320" y="178879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7926705" y="187515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4" name="Caixa de Texto 23"/>
          <p:cNvSpPr txBox="1"/>
          <p:nvPr/>
        </p:nvSpPr>
        <p:spPr>
          <a:xfrm>
            <a:off x="9029065" y="214122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7505065" y="370713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 de Texto 85"/>
          <p:cNvSpPr txBox="1"/>
          <p:nvPr/>
        </p:nvSpPr>
        <p:spPr>
          <a:xfrm>
            <a:off x="6515100" y="204978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7" name="Conector Reto 86"/>
          <p:cNvCxnSpPr/>
          <p:nvPr/>
        </p:nvCxnSpPr>
        <p:spPr>
          <a:xfrm flipV="1">
            <a:off x="9029065" y="205041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H="1">
            <a:off x="7529195" y="3513455"/>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flipV="1">
            <a:off x="7516495" y="205676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90" name="Forma livre 89"/>
          <p:cNvSpPr/>
          <p:nvPr/>
        </p:nvSpPr>
        <p:spPr>
          <a:xfrm flipH="1" flipV="1">
            <a:off x="7588250" y="2196465"/>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91" name="Caixa de Texto 90"/>
              <p:cNvSpPr txBox="1"/>
              <p:nvPr/>
            </p:nvSpPr>
            <p:spPr>
              <a:xfrm>
                <a:off x="9023985" y="2883535"/>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91" name="Caixa de Texto 90"/>
              <p:cNvSpPr txBox="1">
                <a:spLocks noRot="1" noChangeAspect="1" noMove="1" noResize="1" noEditPoints="1" noAdjustHandles="1" noChangeArrowheads="1" noChangeShapeType="1" noTextEdit="1"/>
              </p:cNvSpPr>
              <p:nvPr/>
            </p:nvSpPr>
            <p:spPr>
              <a:xfrm>
                <a:off x="9023985" y="2883535"/>
                <a:ext cx="1021080" cy="460375"/>
              </a:xfrm>
              <a:prstGeom prst="rect">
                <a:avLst/>
              </a:prstGeom>
              <a:blipFill rotWithShape="1">
                <a:blip r:embed="rId1"/>
                <a:stretch>
                  <a:fillRect/>
                </a:stretch>
              </a:blipFill>
            </p:spPr>
            <p:txBody>
              <a:bodyPr/>
              <a:lstStyle/>
              <a:p>
                <a:r>
                  <a:rPr lang="pt-BR" altLang="en-US">
                    <a:noFill/>
                  </a:rPr>
                  <a:t> </a:t>
                </a:r>
              </a:p>
            </p:txBody>
          </p:sp>
        </mc:Fallback>
      </mc:AlternateContent>
      <p:sp>
        <p:nvSpPr>
          <p:cNvPr id="95" name="Retângulo 94"/>
          <p:cNvSpPr/>
          <p:nvPr/>
        </p:nvSpPr>
        <p:spPr>
          <a:xfrm rot="5400000" flipH="1">
            <a:off x="7261860" y="251904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96" name="Caixa de Texto 95"/>
              <p:cNvSpPr txBox="1"/>
              <p:nvPr/>
            </p:nvSpPr>
            <p:spPr>
              <a:xfrm>
                <a:off x="7618730" y="2427605"/>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6" name="Caixa de Texto 95"/>
              <p:cNvSpPr txBox="1">
                <a:spLocks noRot="1" noChangeAspect="1" noMove="1" noResize="1" noEditPoints="1" noAdjustHandles="1" noChangeArrowheads="1" noChangeShapeType="1" noTextEdit="1"/>
              </p:cNvSpPr>
              <p:nvPr/>
            </p:nvSpPr>
            <p:spPr>
              <a:xfrm>
                <a:off x="7618730" y="2427605"/>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97" name="Grupo 96"/>
          <p:cNvGrpSpPr/>
          <p:nvPr/>
        </p:nvGrpSpPr>
        <p:grpSpPr>
          <a:xfrm rot="5400000" flipH="1">
            <a:off x="9414865" y="2687831"/>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3" name="Grupo 102"/>
          <p:cNvGrpSpPr/>
          <p:nvPr/>
        </p:nvGrpSpPr>
        <p:grpSpPr>
          <a:xfrm flipH="1">
            <a:off x="5661193" y="1961392"/>
            <a:ext cx="1274445" cy="234950"/>
            <a:chOff x="4152748" y="3524056"/>
            <a:chExt cx="1274569" cy="255373"/>
          </a:xfrm>
        </p:grpSpPr>
        <p:cxnSp>
          <p:nvCxnSpPr>
            <p:cNvPr id="10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6" name="Retângulo 10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8" name="Conector Reto 107"/>
          <p:cNvCxnSpPr/>
          <p:nvPr/>
        </p:nvCxnSpPr>
        <p:spPr>
          <a:xfrm>
            <a:off x="8189320" y="43147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Conector Reto 108"/>
          <p:cNvCxnSpPr/>
          <p:nvPr/>
        </p:nvCxnSpPr>
        <p:spPr>
          <a:xfrm flipH="1">
            <a:off x="8343265" y="390334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Conector Reto 109"/>
          <p:cNvCxnSpPr/>
          <p:nvPr/>
        </p:nvCxnSpPr>
        <p:spPr>
          <a:xfrm>
            <a:off x="5537976" y="204970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Elipse 110"/>
          <p:cNvSpPr/>
          <p:nvPr/>
        </p:nvSpPr>
        <p:spPr>
          <a:xfrm>
            <a:off x="5375275" y="269255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2" name="Forma livre 111"/>
          <p:cNvSpPr/>
          <p:nvPr/>
        </p:nvSpPr>
        <p:spPr>
          <a:xfrm>
            <a:off x="5423902" y="274934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3" name="Conector Reto 112"/>
          <p:cNvCxnSpPr/>
          <p:nvPr/>
        </p:nvCxnSpPr>
        <p:spPr>
          <a:xfrm rot="5400000">
            <a:off x="5234332" y="338570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113"/>
          <p:cNvCxnSpPr/>
          <p:nvPr/>
        </p:nvCxnSpPr>
        <p:spPr>
          <a:xfrm>
            <a:off x="5408655" y="372037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Conector Reto 114"/>
          <p:cNvCxnSpPr/>
          <p:nvPr/>
        </p:nvCxnSpPr>
        <p:spPr>
          <a:xfrm>
            <a:off x="9568815" y="2050415"/>
            <a:ext cx="1368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10178415" y="2355215"/>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7" name="Caixa de Texto 23"/>
          <p:cNvSpPr txBox="1"/>
          <p:nvPr/>
        </p:nvSpPr>
        <p:spPr>
          <a:xfrm>
            <a:off x="5843905" y="154114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8" name="CaixaDeTexto 47"/>
          <p:cNvSpPr txBox="1"/>
          <p:nvPr/>
        </p:nvSpPr>
        <p:spPr>
          <a:xfrm>
            <a:off x="4766328" y="3052171"/>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9" name="CaixaDeTexto 47"/>
          <p:cNvSpPr txBox="1"/>
          <p:nvPr/>
        </p:nvSpPr>
        <p:spPr>
          <a:xfrm>
            <a:off x="9468485" y="1439545"/>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0ut</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121" name="Conector Reto 120"/>
          <p:cNvCxnSpPr/>
          <p:nvPr/>
        </p:nvCxnSpPr>
        <p:spPr>
          <a:xfrm flipV="1">
            <a:off x="5523230" y="205486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4" name="Grupo 123"/>
          <p:cNvGrpSpPr/>
          <p:nvPr/>
        </p:nvGrpSpPr>
        <p:grpSpPr>
          <a:xfrm rot="5400000" flipH="1">
            <a:off x="10197185" y="2654813"/>
            <a:ext cx="1476000" cy="234950"/>
            <a:chOff x="3952255" y="3524056"/>
            <a:chExt cx="1476144" cy="255373"/>
          </a:xfrm>
        </p:grpSpPr>
        <p:cxnSp>
          <p:nvCxnSpPr>
            <p:cNvPr id="125"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30" name="Conector Reto 129"/>
          <p:cNvCxnSpPr/>
          <p:nvPr/>
        </p:nvCxnSpPr>
        <p:spPr>
          <a:xfrm>
            <a:off x="9028430" y="3503930"/>
            <a:ext cx="1908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2" name="Caixa de Texto 23"/>
          <p:cNvSpPr txBox="1"/>
          <p:nvPr/>
        </p:nvSpPr>
        <p:spPr>
          <a:xfrm>
            <a:off x="10935335" y="2380615"/>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61" name="Caixa de Texto 60"/>
              <p:cNvSpPr txBox="1"/>
              <p:nvPr/>
            </p:nvSpPr>
            <p:spPr>
              <a:xfrm>
                <a:off x="4166870" y="4546600"/>
                <a:ext cx="7383780" cy="762635"/>
              </a:xfrm>
              <a:prstGeom prst="rect">
                <a:avLst/>
              </a:prstGeom>
              <a:noFill/>
            </p:spPr>
            <p:txBody>
              <a:bodyPr wrap="none" rtlCol="0" anchor="t">
                <a:spAutoFit/>
              </a:bodyPr>
              <a:lstStyle/>
              <a:p>
                <a:pPr algn="l"/>
                <a14:m>
                  <m:oMath xmlns:m="http://schemas.openxmlformats.org/officeDocument/2006/math">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𝒈𝒂𝒏𝒉𝒐</m:t>
                    </m:r>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𝟎𝟏</m:t>
                        </m:r>
                      </m:sub>
                    </m:sSub>
                    <m:sSub>
                      <m:sSub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effectLst/>
                        <a:latin typeface="Cambria Math" panose="02040503050406030204" pitchFamily="18" charset="0"/>
                        <a:ea typeface="MS Mincho" charset="0"/>
                        <a:cs typeface="Cambria Math" panose="02040503050406030204" pitchFamily="18" charset="0"/>
                        <a:sym typeface="Symbol" panose="05050102010706020507" charset="0"/>
                      </a:rPr>
                      <m:t>)</m:t>
                    </m:r>
                    <m:f>
                      <m:f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sSub>
                          <m:sSub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𝟎𝟏</m:t>
                            </m:r>
                          </m:sub>
                        </m:sSub>
                        <m:sSub>
                          <m:sSub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effectLst/>
                            <a:latin typeface="Cambria Math" panose="02040503050406030204" pitchFamily="18" charset="0"/>
                            <a:ea typeface="MS Mincho"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oMath>
                </a14:m>
                <a:r>
                  <a:rPr lang="pt-BR" altLang="en-US" sz="20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0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61" name="Caixa de Texto 60"/>
              <p:cNvSpPr txBox="1">
                <a:spLocks noRot="1" noChangeAspect="1" noMove="1" noResize="1" noEditPoints="1" noAdjustHandles="1" noChangeArrowheads="1" noChangeShapeType="1" noTextEdit="1"/>
              </p:cNvSpPr>
              <p:nvPr/>
            </p:nvSpPr>
            <p:spPr>
              <a:xfrm>
                <a:off x="4166870" y="4546600"/>
                <a:ext cx="7383780" cy="762635"/>
              </a:xfrm>
              <a:prstGeom prst="rect">
                <a:avLst/>
              </a:prstGeom>
              <a:blipFill rotWithShape="1">
                <a:blip r:embed="rId3"/>
                <a:stretch>
                  <a:fillRect r="-121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2" name="Caixa de Texto 61"/>
              <p:cNvSpPr txBox="1"/>
              <p:nvPr/>
            </p:nvSpPr>
            <p:spPr>
              <a:xfrm>
                <a:off x="7139940" y="5726430"/>
                <a:ext cx="2982595"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7139940" y="5726430"/>
                <a:ext cx="2982595" cy="583565"/>
              </a:xfrm>
              <a:prstGeom prst="rect">
                <a:avLst/>
              </a:prstGeom>
              <a:blipFill rotWithShape="1">
                <a:blip r:embed="rId4"/>
                <a:stretch>
                  <a:fillRect r="-72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3" name="Caixa de Texto 62"/>
              <p:cNvSpPr txBox="1"/>
              <p:nvPr/>
            </p:nvSpPr>
            <p:spPr>
              <a:xfrm>
                <a:off x="4526915" y="5726430"/>
                <a:ext cx="1670050" cy="58356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3" name="Caixa de Texto 62"/>
              <p:cNvSpPr txBox="1">
                <a:spLocks noRot="1" noChangeAspect="1" noMove="1" noResize="1" noEditPoints="1" noAdjustHandles="1" noChangeArrowheads="1" noChangeShapeType="1" noTextEdit="1"/>
              </p:cNvSpPr>
              <p:nvPr/>
            </p:nvSpPr>
            <p:spPr>
              <a:xfrm>
                <a:off x="4526915" y="5726430"/>
                <a:ext cx="1670050" cy="583565"/>
              </a:xfrm>
              <a:prstGeom prst="rect">
                <a:avLst/>
              </a:prstGeom>
              <a:blipFill rotWithShape="1">
                <a:blip r:embed="rId5"/>
                <a:stretch>
                  <a:fillRect r="-1293"/>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8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873490" y="6356350"/>
            <a:ext cx="2743200" cy="365125"/>
          </a:xfrm>
        </p:spPr>
        <p:txBody>
          <a:bodyPr/>
          <a:lstStyle/>
          <a:p>
            <a:fld id="{74F297BB-B745-4CAB-BE1D-CE4C89382949}" type="slidenum">
              <a:rPr lang="pt-BR" smtClean="0"/>
            </a:fld>
            <a:endParaRPr lang="pt-BR"/>
          </a:p>
        </p:txBody>
      </p:sp>
      <p:sp>
        <p:nvSpPr>
          <p:cNvPr id="104" name="CaixaDeTexto 45"/>
          <p:cNvSpPr txBox="1"/>
          <p:nvPr/>
        </p:nvSpPr>
        <p:spPr>
          <a:xfrm>
            <a:off x="218440" y="2588895"/>
            <a:ext cx="4321175" cy="2522855"/>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 de Corrente</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Par-Darlington</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Emissor Comum</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i="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endParaRPr lang="pt-BR" altLang="en-US" sz="3200" b="1" i="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3" name="Imagem 2" descr="AmpOpLM741Saida_mod"/>
          <p:cNvPicPr>
            <a:picLocks noChangeAspect="1"/>
          </p:cNvPicPr>
          <p:nvPr/>
        </p:nvPicPr>
        <p:blipFill>
          <a:blip r:embed="rId1"/>
          <a:srcRect l="9823" t="13555" r="15152" b="-10290"/>
          <a:stretch>
            <a:fillRect/>
          </a:stretch>
        </p:blipFill>
        <p:spPr>
          <a:xfrm>
            <a:off x="3401695" y="1108075"/>
            <a:ext cx="8628380" cy="5248275"/>
          </a:xfrm>
          <a:prstGeom prst="rect">
            <a:avLst/>
          </a:prstGeom>
        </p:spPr>
      </p:pic>
      <p:sp>
        <p:nvSpPr>
          <p:cNvPr id="8" name="CaixaDeTexto 45"/>
          <p:cNvSpPr txBox="1"/>
          <p:nvPr/>
        </p:nvSpPr>
        <p:spPr>
          <a:xfrm>
            <a:off x="9927590" y="2757170"/>
            <a:ext cx="101600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Diodos</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DeTexto 45"/>
          <p:cNvSpPr txBox="1"/>
          <p:nvPr/>
        </p:nvSpPr>
        <p:spPr>
          <a:xfrm>
            <a:off x="8540115" y="5721350"/>
            <a:ext cx="2205990" cy="706755"/>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facilita o corte de Q15</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Retângulo arredondado 4"/>
          <p:cNvSpPr/>
          <p:nvPr/>
        </p:nvSpPr>
        <p:spPr>
          <a:xfrm>
            <a:off x="10614660" y="1648460"/>
            <a:ext cx="786130" cy="2845435"/>
          </a:xfrm>
          <a:prstGeom prst="roundRect">
            <a:avLst/>
          </a:prstGeom>
          <a:solidFill>
            <a:schemeClr val="accent4">
              <a:lumMod val="40000"/>
              <a:lumOff val="60000"/>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Retângulo arredondado 5"/>
          <p:cNvSpPr/>
          <p:nvPr/>
        </p:nvSpPr>
        <p:spPr>
          <a:xfrm>
            <a:off x="8873490" y="3453765"/>
            <a:ext cx="1369060" cy="2267585"/>
          </a:xfrm>
          <a:prstGeom prst="roundRect">
            <a:avLst/>
          </a:prstGeom>
          <a:solidFill>
            <a:schemeClr val="accent4">
              <a:lumMod val="40000"/>
              <a:lumOff val="60000"/>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Retângulo arredondado 6"/>
          <p:cNvSpPr/>
          <p:nvPr/>
        </p:nvSpPr>
        <p:spPr>
          <a:xfrm>
            <a:off x="7726045" y="1108075"/>
            <a:ext cx="2516505" cy="1071245"/>
          </a:xfrm>
          <a:prstGeom prst="roundRect">
            <a:avLst/>
          </a:prstGeom>
          <a:solidFill>
            <a:schemeClr val="accent4">
              <a:lumMod val="40000"/>
              <a:lumOff val="60000"/>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 name="Retângulo arredondado 8"/>
          <p:cNvSpPr/>
          <p:nvPr/>
        </p:nvSpPr>
        <p:spPr>
          <a:xfrm>
            <a:off x="9140825" y="2340610"/>
            <a:ext cx="905510" cy="951230"/>
          </a:xfrm>
          <a:prstGeom prst="roundRect">
            <a:avLst/>
          </a:prstGeom>
          <a:solidFill>
            <a:schemeClr val="accent4">
              <a:lumMod val="40000"/>
              <a:lumOff val="60000"/>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0" name="CaixaDeTexto 45"/>
          <p:cNvSpPr txBox="1"/>
          <p:nvPr/>
        </p:nvSpPr>
        <p:spPr>
          <a:xfrm>
            <a:off x="4065905" y="402590"/>
            <a:ext cx="4060190"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776631" y="561244"/>
            <a:ext cx="4756904" cy="64139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Solução direta em </a:t>
            </a:r>
            <a:r>
              <a:rPr lang="pt-BR" sz="3200" b="1" dirty="0" smtClean="0">
                <a:solidFill>
                  <a:srgbClr val="C00000"/>
                </a:solidFill>
                <a:effectLst>
                  <a:outerShdw blurRad="38100" dist="38100" dir="2700000" algn="tl">
                    <a:srgbClr val="000000">
                      <a:alpha val="43137"/>
                    </a:srgbClr>
                  </a:outerShdw>
                </a:effectLst>
                <a:latin typeface="Viner Hand ITC" panose="03070502030502020203" pitchFamily="66" charset="0"/>
              </a:rPr>
              <a:t>L</a:t>
            </a:r>
            <a:endParaRPr lang="pt-BR" dirty="0" smtClean="0">
              <a:latin typeface="Comic Sans MS" panose="030F0702030302020204" pitchFamily="66" charset="0"/>
            </a:endParaRPr>
          </a:p>
        </p:txBody>
      </p:sp>
      <p:grpSp>
        <p:nvGrpSpPr>
          <p:cNvPr id="4" name="Grupo 3"/>
          <p:cNvGrpSpPr/>
          <p:nvPr/>
        </p:nvGrpSpPr>
        <p:grpSpPr>
          <a:xfrm>
            <a:off x="659129" y="1857869"/>
            <a:ext cx="3354131" cy="2370175"/>
            <a:chOff x="698517" y="2642624"/>
            <a:chExt cx="2582626" cy="1931436"/>
          </a:xfrm>
        </p:grpSpPr>
        <p:grpSp>
          <p:nvGrpSpPr>
            <p:cNvPr id="5" name="Grupo 4"/>
            <p:cNvGrpSpPr/>
            <p:nvPr/>
          </p:nvGrpSpPr>
          <p:grpSpPr>
            <a:xfrm>
              <a:off x="1440627" y="2980029"/>
              <a:ext cx="1381894" cy="255373"/>
              <a:chOff x="4112743" y="3509451"/>
              <a:chExt cx="1381894" cy="255373"/>
            </a:xfrm>
          </p:grpSpPr>
          <p:cxnSp>
            <p:nvCxnSpPr>
              <p:cNvPr id="22"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Retângulo 2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 name="Conector Reto 46"/>
            <p:cNvCxnSpPr/>
            <p:nvPr/>
          </p:nvCxnSpPr>
          <p:spPr>
            <a:xfrm>
              <a:off x="2751986" y="4571027"/>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CaixaDeTexto 6"/>
            <p:cNvSpPr txBox="1"/>
            <p:nvPr/>
          </p:nvSpPr>
          <p:spPr>
            <a:xfrm>
              <a:off x="2989271" y="3879694"/>
              <a:ext cx="242168" cy="376207"/>
            </a:xfrm>
            <a:prstGeom prst="rect">
              <a:avLst/>
            </a:prstGeom>
            <a:noFill/>
          </p:spPr>
          <p:txBody>
            <a:bodyPr wrap="none" rtlCol="0">
              <a:spAutoFit/>
            </a:bodyPr>
            <a:lstStyle/>
            <a:p>
              <a:r>
                <a:rPr lang="pt-BR" sz="2400" dirty="0"/>
                <a:t>L</a:t>
              </a:r>
              <a:endParaRPr lang="pt-BR" sz="2400" dirty="0"/>
            </a:p>
          </p:txBody>
        </p:sp>
        <p:sp>
          <p:nvSpPr>
            <p:cNvPr id="9" name="Forma livre 8"/>
            <p:cNvSpPr/>
            <p:nvPr/>
          </p:nvSpPr>
          <p:spPr>
            <a:xfrm rot="5400000" flipH="1">
              <a:off x="2562037" y="3468068"/>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0" name="CaixaDeTexto 9"/>
            <p:cNvSpPr txBox="1"/>
            <p:nvPr/>
          </p:nvSpPr>
          <p:spPr>
            <a:xfrm>
              <a:off x="1375077" y="3351022"/>
              <a:ext cx="332509" cy="369332"/>
            </a:xfrm>
            <a:prstGeom prst="rect">
              <a:avLst/>
            </a:prstGeom>
            <a:noFill/>
          </p:spPr>
          <p:txBody>
            <a:bodyPr wrap="square" rtlCol="0">
              <a:spAutoFit/>
            </a:bodyPr>
            <a:lstStyle/>
            <a:p>
              <a:r>
                <a:rPr lang="pt-BR" dirty="0" smtClean="0"/>
                <a:t>+</a:t>
              </a:r>
              <a:endParaRPr lang="pt-BR" dirty="0"/>
            </a:p>
          </p:txBody>
        </p:sp>
        <p:cxnSp>
          <p:nvCxnSpPr>
            <p:cNvPr id="11" name="Conector Reto 10"/>
            <p:cNvCxnSpPr/>
            <p:nvPr/>
          </p:nvCxnSpPr>
          <p:spPr>
            <a:xfrm>
              <a:off x="1431322" y="3109036"/>
              <a:ext cx="0" cy="146502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Elipse 11"/>
            <p:cNvSpPr/>
            <p:nvPr/>
          </p:nvSpPr>
          <p:spPr>
            <a:xfrm>
              <a:off x="1227660" y="3632738"/>
              <a:ext cx="407324" cy="4572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3" name="Conector Reto 46"/>
            <p:cNvCxnSpPr/>
            <p:nvPr/>
          </p:nvCxnSpPr>
          <p:spPr>
            <a:xfrm>
              <a:off x="1367353" y="4574060"/>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1940831" y="2642624"/>
              <a:ext cx="351378" cy="461665"/>
            </a:xfrm>
            <a:prstGeom prst="rect">
              <a:avLst/>
            </a:prstGeom>
            <a:noFill/>
          </p:spPr>
          <p:txBody>
            <a:bodyPr wrap="none" rtlCol="0">
              <a:spAutoFit/>
            </a:bodyPr>
            <a:lstStyle/>
            <a:p>
              <a:r>
                <a:rPr lang="pt-BR" sz="2400" dirty="0"/>
                <a:t>R</a:t>
              </a:r>
              <a:endParaRPr lang="pt-BR" sz="2400" dirty="0"/>
            </a:p>
          </p:txBody>
        </p:sp>
        <p:sp>
          <p:nvSpPr>
            <p:cNvPr id="15" name="CaixaDeTexto 14"/>
            <p:cNvSpPr txBox="1"/>
            <p:nvPr/>
          </p:nvSpPr>
          <p:spPr>
            <a:xfrm>
              <a:off x="698517" y="3332184"/>
              <a:ext cx="808235" cy="461665"/>
            </a:xfrm>
            <a:prstGeom prst="rect">
              <a:avLst/>
            </a:prstGeom>
            <a:noFill/>
          </p:spPr>
          <p:txBody>
            <a:bodyPr wrap="none" rtlCol="0">
              <a:spAutoFit/>
            </a:bodyPr>
            <a:lstStyle/>
            <a:p>
              <a:r>
                <a:rPr lang="pt-BR" sz="2400" dirty="0" smtClean="0"/>
                <a:t>∆h(t)</a:t>
              </a:r>
              <a:endParaRPr lang="pt-BR" sz="2400" dirty="0"/>
            </a:p>
          </p:txBody>
        </p:sp>
        <p:cxnSp>
          <p:nvCxnSpPr>
            <p:cNvPr id="16" name="Conector Reto 15"/>
            <p:cNvCxnSpPr/>
            <p:nvPr/>
          </p:nvCxnSpPr>
          <p:spPr>
            <a:xfrm>
              <a:off x="2807797" y="4188874"/>
              <a:ext cx="0" cy="38215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CaixaDeTexto 16"/>
            <p:cNvSpPr txBox="1"/>
            <p:nvPr/>
          </p:nvSpPr>
          <p:spPr>
            <a:xfrm>
              <a:off x="2886483" y="2906415"/>
              <a:ext cx="394660" cy="369332"/>
            </a:xfrm>
            <a:prstGeom prst="rect">
              <a:avLst/>
            </a:prstGeom>
            <a:noFill/>
          </p:spPr>
          <p:txBody>
            <a:bodyPr wrap="none" rtlCol="0">
              <a:spAutoFit/>
            </a:bodyPr>
            <a:lstStyle/>
            <a:p>
              <a:r>
                <a:rPr lang="pt-BR" dirty="0" smtClean="0"/>
                <a:t>V</a:t>
              </a:r>
              <a:r>
                <a:rPr lang="pt-BR" baseline="-25000" dirty="0" smtClean="0"/>
                <a:t>0</a:t>
              </a:r>
              <a:endParaRPr lang="pt-BR" dirty="0"/>
            </a:p>
          </p:txBody>
        </p:sp>
      </p:grpSp>
      <p:grpSp>
        <p:nvGrpSpPr>
          <p:cNvPr id="24" name="Grupo 23"/>
          <p:cNvGrpSpPr/>
          <p:nvPr/>
        </p:nvGrpSpPr>
        <p:grpSpPr>
          <a:xfrm>
            <a:off x="6492889" y="1802246"/>
            <a:ext cx="3704315" cy="2370175"/>
            <a:chOff x="698517" y="2642624"/>
            <a:chExt cx="2852262" cy="1931436"/>
          </a:xfrm>
        </p:grpSpPr>
        <p:grpSp>
          <p:nvGrpSpPr>
            <p:cNvPr id="25" name="Grupo 24"/>
            <p:cNvGrpSpPr/>
            <p:nvPr/>
          </p:nvGrpSpPr>
          <p:grpSpPr>
            <a:xfrm>
              <a:off x="1440627" y="2980029"/>
              <a:ext cx="1381894" cy="255373"/>
              <a:chOff x="4112743" y="3509451"/>
              <a:chExt cx="1381894" cy="255373"/>
            </a:xfrm>
          </p:grpSpPr>
          <p:cxnSp>
            <p:nvCxnSpPr>
              <p:cNvPr id="42"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Retângulo 4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6" name="Conector Reto 46"/>
            <p:cNvCxnSpPr/>
            <p:nvPr/>
          </p:nvCxnSpPr>
          <p:spPr>
            <a:xfrm>
              <a:off x="2766503" y="4547981"/>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CaixaDeTexto 26"/>
            <p:cNvSpPr txBox="1"/>
            <p:nvPr/>
          </p:nvSpPr>
          <p:spPr>
            <a:xfrm>
              <a:off x="2474765" y="3471743"/>
              <a:ext cx="242168" cy="376207"/>
            </a:xfrm>
            <a:prstGeom prst="rect">
              <a:avLst/>
            </a:prstGeom>
            <a:noFill/>
          </p:spPr>
          <p:txBody>
            <a:bodyPr wrap="none" rtlCol="0">
              <a:spAutoFit/>
            </a:bodyPr>
            <a:lstStyle/>
            <a:p>
              <a:r>
                <a:rPr lang="pt-BR" sz="2400" dirty="0"/>
                <a:t>L</a:t>
              </a:r>
              <a:endParaRPr lang="pt-BR" sz="2400" dirty="0"/>
            </a:p>
          </p:txBody>
        </p:sp>
        <p:sp>
          <p:nvSpPr>
            <p:cNvPr id="29" name="Forma livre 28"/>
            <p:cNvSpPr/>
            <p:nvPr/>
          </p:nvSpPr>
          <p:spPr>
            <a:xfrm rot="5400000" flipH="1">
              <a:off x="2562037" y="3468068"/>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30" name="CaixaDeTexto 29"/>
            <p:cNvSpPr txBox="1"/>
            <p:nvPr/>
          </p:nvSpPr>
          <p:spPr>
            <a:xfrm>
              <a:off x="1375077" y="3351022"/>
              <a:ext cx="332509" cy="369332"/>
            </a:xfrm>
            <a:prstGeom prst="rect">
              <a:avLst/>
            </a:prstGeom>
            <a:noFill/>
          </p:spPr>
          <p:txBody>
            <a:bodyPr wrap="square" rtlCol="0">
              <a:spAutoFit/>
            </a:bodyPr>
            <a:lstStyle/>
            <a:p>
              <a:r>
                <a:rPr lang="pt-BR" dirty="0" smtClean="0"/>
                <a:t>+</a:t>
              </a:r>
              <a:endParaRPr lang="pt-BR" dirty="0"/>
            </a:p>
          </p:txBody>
        </p:sp>
        <p:cxnSp>
          <p:nvCxnSpPr>
            <p:cNvPr id="31" name="Conector Reto 30"/>
            <p:cNvCxnSpPr/>
            <p:nvPr/>
          </p:nvCxnSpPr>
          <p:spPr>
            <a:xfrm>
              <a:off x="1438975" y="3109036"/>
              <a:ext cx="0" cy="146502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Elipse 31"/>
            <p:cNvSpPr/>
            <p:nvPr/>
          </p:nvSpPr>
          <p:spPr>
            <a:xfrm>
              <a:off x="1227660" y="3632738"/>
              <a:ext cx="407324" cy="4572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3" name="Conector Reto 46"/>
            <p:cNvCxnSpPr/>
            <p:nvPr/>
          </p:nvCxnSpPr>
          <p:spPr>
            <a:xfrm>
              <a:off x="1367353" y="4574060"/>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CaixaDeTexto 33"/>
            <p:cNvSpPr txBox="1"/>
            <p:nvPr/>
          </p:nvSpPr>
          <p:spPr>
            <a:xfrm>
              <a:off x="1940831" y="2642624"/>
              <a:ext cx="351378" cy="461665"/>
            </a:xfrm>
            <a:prstGeom prst="rect">
              <a:avLst/>
            </a:prstGeom>
            <a:noFill/>
          </p:spPr>
          <p:txBody>
            <a:bodyPr wrap="none" rtlCol="0">
              <a:spAutoFit/>
            </a:bodyPr>
            <a:lstStyle/>
            <a:p>
              <a:r>
                <a:rPr lang="pt-BR" sz="2400" dirty="0"/>
                <a:t>R</a:t>
              </a:r>
              <a:endParaRPr lang="pt-BR" sz="2400" dirty="0"/>
            </a:p>
          </p:txBody>
        </p:sp>
        <p:sp>
          <p:nvSpPr>
            <p:cNvPr id="35" name="CaixaDeTexto 34"/>
            <p:cNvSpPr txBox="1"/>
            <p:nvPr/>
          </p:nvSpPr>
          <p:spPr>
            <a:xfrm>
              <a:off x="698517" y="3332184"/>
              <a:ext cx="808235" cy="461665"/>
            </a:xfrm>
            <a:prstGeom prst="rect">
              <a:avLst/>
            </a:prstGeom>
            <a:noFill/>
          </p:spPr>
          <p:txBody>
            <a:bodyPr wrap="none" rtlCol="0">
              <a:spAutoFit/>
            </a:bodyPr>
            <a:lstStyle/>
            <a:p>
              <a:r>
                <a:rPr lang="pt-BR" sz="2400" dirty="0" smtClean="0"/>
                <a:t>∆h(t)</a:t>
              </a:r>
              <a:endParaRPr lang="pt-BR" sz="2400" dirty="0"/>
            </a:p>
          </p:txBody>
        </p:sp>
        <p:cxnSp>
          <p:nvCxnSpPr>
            <p:cNvPr id="36" name="Conector Reto 35"/>
            <p:cNvCxnSpPr/>
            <p:nvPr/>
          </p:nvCxnSpPr>
          <p:spPr>
            <a:xfrm flipH="1">
              <a:off x="2833890" y="4160255"/>
              <a:ext cx="0" cy="38004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CaixaDeTexto 36"/>
            <p:cNvSpPr txBox="1"/>
            <p:nvPr/>
          </p:nvSpPr>
          <p:spPr>
            <a:xfrm>
              <a:off x="3156119" y="3311356"/>
              <a:ext cx="394660" cy="369332"/>
            </a:xfrm>
            <a:prstGeom prst="rect">
              <a:avLst/>
            </a:prstGeom>
            <a:noFill/>
          </p:spPr>
          <p:txBody>
            <a:bodyPr wrap="none" rtlCol="0">
              <a:spAutoFit/>
            </a:bodyPr>
            <a:lstStyle/>
            <a:p>
              <a:r>
                <a:rPr lang="pt-BR" dirty="0" smtClean="0"/>
                <a:t>V</a:t>
              </a:r>
              <a:r>
                <a:rPr lang="pt-BR" baseline="-25000" dirty="0" smtClean="0"/>
                <a:t>0</a:t>
              </a:r>
              <a:endParaRPr lang="pt-BR" dirty="0"/>
            </a:p>
          </p:txBody>
        </p:sp>
      </p:grpSp>
      <p:sp>
        <p:nvSpPr>
          <p:cNvPr id="44" name="Elipse 43"/>
          <p:cNvSpPr/>
          <p:nvPr/>
        </p:nvSpPr>
        <p:spPr>
          <a:xfrm>
            <a:off x="10103395" y="2842101"/>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45" name="Conector de Seta Reta 44"/>
          <p:cNvCxnSpPr/>
          <p:nvPr/>
        </p:nvCxnSpPr>
        <p:spPr>
          <a:xfrm flipH="1">
            <a:off x="10292482" y="2934455"/>
            <a:ext cx="0" cy="363994"/>
          </a:xfrm>
          <a:prstGeom prst="straightConnector1">
            <a:avLst/>
          </a:prstGeom>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46" name="Forma livre 45"/>
          <p:cNvSpPr/>
          <p:nvPr/>
        </p:nvSpPr>
        <p:spPr>
          <a:xfrm>
            <a:off x="9239682" y="2375453"/>
            <a:ext cx="1052800" cy="457200"/>
          </a:xfrm>
          <a:custGeom>
            <a:avLst/>
            <a:gdLst>
              <a:gd name="connsiteX0" fmla="*/ 0 w 1323066"/>
              <a:gd name="connsiteY0" fmla="*/ 0 h 457200"/>
              <a:gd name="connsiteX1" fmla="*/ 586408 w 1323066"/>
              <a:gd name="connsiteY1" fmla="*/ 19878 h 457200"/>
              <a:gd name="connsiteX2" fmla="*/ 1083365 w 1323066"/>
              <a:gd name="connsiteY2" fmla="*/ 119269 h 457200"/>
              <a:gd name="connsiteX3" fmla="*/ 1302026 w 1323066"/>
              <a:gd name="connsiteY3" fmla="*/ 298173 h 457200"/>
              <a:gd name="connsiteX4" fmla="*/ 1302026 w 1323066"/>
              <a:gd name="connsiteY4" fmla="*/ 45720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3066" h="457200">
                <a:moveTo>
                  <a:pt x="0" y="0"/>
                </a:moveTo>
                <a:cubicBezTo>
                  <a:pt x="202923" y="0"/>
                  <a:pt x="405847" y="0"/>
                  <a:pt x="586408" y="19878"/>
                </a:cubicBezTo>
                <a:cubicBezTo>
                  <a:pt x="766969" y="39756"/>
                  <a:pt x="964095" y="72887"/>
                  <a:pt x="1083365" y="119269"/>
                </a:cubicBezTo>
                <a:cubicBezTo>
                  <a:pt x="1202635" y="165652"/>
                  <a:pt x="1265583" y="241851"/>
                  <a:pt x="1302026" y="298173"/>
                </a:cubicBezTo>
                <a:cubicBezTo>
                  <a:pt x="1338469" y="354495"/>
                  <a:pt x="1320247" y="405847"/>
                  <a:pt x="1302026" y="45720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7" name="Forma livre 46"/>
          <p:cNvSpPr/>
          <p:nvPr/>
        </p:nvSpPr>
        <p:spPr>
          <a:xfrm>
            <a:off x="9259561" y="3389244"/>
            <a:ext cx="1032922" cy="626165"/>
          </a:xfrm>
          <a:custGeom>
            <a:avLst/>
            <a:gdLst>
              <a:gd name="connsiteX0" fmla="*/ 1272209 w 1302025"/>
              <a:gd name="connsiteY0" fmla="*/ 0 h 626165"/>
              <a:gd name="connsiteX1" fmla="*/ 1242391 w 1302025"/>
              <a:gd name="connsiteY1" fmla="*/ 228600 h 626165"/>
              <a:gd name="connsiteX2" fmla="*/ 735496 w 1302025"/>
              <a:gd name="connsiteY2" fmla="*/ 447261 h 626165"/>
              <a:gd name="connsiteX3" fmla="*/ 0 w 1302025"/>
              <a:gd name="connsiteY3" fmla="*/ 626165 h 626165"/>
            </a:gdLst>
            <a:ahLst/>
            <a:cxnLst>
              <a:cxn ang="0">
                <a:pos x="connsiteX0" y="connsiteY0"/>
              </a:cxn>
              <a:cxn ang="0">
                <a:pos x="connsiteX1" y="connsiteY1"/>
              </a:cxn>
              <a:cxn ang="0">
                <a:pos x="connsiteX2" y="connsiteY2"/>
              </a:cxn>
              <a:cxn ang="0">
                <a:pos x="connsiteX3" y="connsiteY3"/>
              </a:cxn>
            </a:cxnLst>
            <a:rect l="l" t="t" r="r" b="b"/>
            <a:pathLst>
              <a:path w="1302025" h="626165">
                <a:moveTo>
                  <a:pt x="1272209" y="0"/>
                </a:moveTo>
                <a:cubicBezTo>
                  <a:pt x="1302026" y="77028"/>
                  <a:pt x="1331843" y="154057"/>
                  <a:pt x="1242391" y="228600"/>
                </a:cubicBezTo>
                <a:cubicBezTo>
                  <a:pt x="1152939" y="303143"/>
                  <a:pt x="942561" y="381000"/>
                  <a:pt x="735496" y="447261"/>
                </a:cubicBezTo>
                <a:cubicBezTo>
                  <a:pt x="528431" y="513522"/>
                  <a:pt x="264215" y="569843"/>
                  <a:pt x="0" y="62616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8" name="CaixaDeTexto 47"/>
          <p:cNvSpPr txBox="1"/>
          <p:nvPr/>
        </p:nvSpPr>
        <p:spPr>
          <a:xfrm>
            <a:off x="10420535" y="2918307"/>
            <a:ext cx="1075936" cy="369332"/>
          </a:xfrm>
          <a:prstGeom prst="rect">
            <a:avLst/>
          </a:prstGeom>
          <a:noFill/>
        </p:spPr>
        <p:txBody>
          <a:bodyPr wrap="none" rtlCol="0">
            <a:spAutoFit/>
          </a:bodyPr>
          <a:lstStyle/>
          <a:p>
            <a:r>
              <a:rPr lang="pt-BR" dirty="0" smtClean="0"/>
              <a:t>I</a:t>
            </a:r>
            <a:r>
              <a:rPr lang="pt-BR" baseline="-25000" dirty="0" smtClean="0"/>
              <a:t>0</a:t>
            </a:r>
            <a:r>
              <a:rPr lang="pt-BR" dirty="0" smtClean="0"/>
              <a:t>(0-</a:t>
            </a:r>
            <a:r>
              <a:rPr lang="pt-BR" dirty="0" smtClean="0">
                <a:latin typeface="Comic Sans MS" panose="030F0702030302020204" pitchFamily="66" charset="0"/>
              </a:rPr>
              <a:t>)</a:t>
            </a:r>
            <a:r>
              <a:rPr lang="pt-BR" dirty="0">
                <a:latin typeface="Comic Sans MS" panose="030F0702030302020204" pitchFamily="66" charset="0"/>
              </a:rPr>
              <a:t>h</a:t>
            </a:r>
            <a:r>
              <a:rPr lang="pt-BR" dirty="0" smtClean="0">
                <a:latin typeface="Comic Sans MS" panose="030F0702030302020204" pitchFamily="66" charset="0"/>
              </a:rPr>
              <a:t>(t)</a:t>
            </a:r>
            <a:endParaRPr lang="pt-BR" dirty="0"/>
          </a:p>
        </p:txBody>
      </p:sp>
      <p:sp>
        <p:nvSpPr>
          <p:cNvPr id="49" name="CaixaDeTexto 48"/>
          <p:cNvSpPr txBox="1"/>
          <p:nvPr/>
        </p:nvSpPr>
        <p:spPr>
          <a:xfrm>
            <a:off x="1006574" y="4404379"/>
            <a:ext cx="2901950" cy="460375"/>
          </a:xfrm>
          <a:prstGeom prst="rect">
            <a:avLst/>
          </a:prstGeom>
          <a:noFill/>
        </p:spPr>
        <p:txBody>
          <a:bodyPr wrap="none" rtlCol="0">
            <a:spAutoFit/>
          </a:bodyPr>
          <a:lstStyle/>
          <a:p>
            <a:r>
              <a:rPr lang="pt-BR" sz="2400" dirty="0" smtClean="0"/>
              <a:t>Condição inicial I</a:t>
            </a:r>
            <a:r>
              <a:rPr lang="pt-BR" sz="2400" baseline="-25000" dirty="0" smtClean="0"/>
              <a:t>0</a:t>
            </a:r>
            <a:r>
              <a:rPr lang="pt-BR" sz="2400" dirty="0" smtClean="0"/>
              <a:t>(0-</a:t>
            </a:r>
            <a:r>
              <a:rPr lang="pt-BR" sz="2400" dirty="0" smtClean="0">
                <a:latin typeface="Comic Sans MS" panose="030F0702030302020204" pitchFamily="66" charset="0"/>
                <a:cs typeface="Comic Sans MS" panose="030F0702030302020204" pitchFamily="66" charset="0"/>
              </a:rPr>
              <a:t>) </a:t>
            </a:r>
            <a:endParaRPr lang="pt-BR" sz="2400" dirty="0">
              <a:latin typeface="Comic Sans MS" panose="030F0702030302020204" pitchFamily="66" charset="0"/>
              <a:cs typeface="Comic Sans MS" panose="030F0702030302020204" pitchFamily="66" charset="0"/>
            </a:endParaRPr>
          </a:p>
        </p:txBody>
      </p:sp>
      <p:sp>
        <p:nvSpPr>
          <p:cNvPr id="50" name="CaixaDeTexto 49"/>
          <p:cNvSpPr txBox="1"/>
          <p:nvPr/>
        </p:nvSpPr>
        <p:spPr>
          <a:xfrm>
            <a:off x="6779498" y="4421753"/>
            <a:ext cx="4550794" cy="829945"/>
          </a:xfrm>
          <a:prstGeom prst="rect">
            <a:avLst/>
          </a:prstGeom>
          <a:noFill/>
        </p:spPr>
        <p:txBody>
          <a:bodyPr wrap="square" rtlCol="0">
            <a:spAutoFit/>
          </a:bodyPr>
          <a:lstStyle/>
          <a:p>
            <a:pPr algn="ctr"/>
            <a:r>
              <a:rPr lang="pt-BR" sz="2400" dirty="0" smtClean="0"/>
              <a:t>Condição inicial nula (fonte de corrente foi aplicada)</a:t>
            </a:r>
            <a:endParaRPr lang="pt-BR" sz="2400" dirty="0"/>
          </a:p>
        </p:txBody>
      </p:sp>
      <p:sp>
        <p:nvSpPr>
          <p:cNvPr id="51" name="Seta para a direita 50"/>
          <p:cNvSpPr/>
          <p:nvPr/>
        </p:nvSpPr>
        <p:spPr>
          <a:xfrm>
            <a:off x="4787645" y="3104700"/>
            <a:ext cx="1232452" cy="386197"/>
          </a:xfrm>
          <a:prstGeom prst="righ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2" name="Espaço Reservado para Conteúdo 2"/>
          <p:cNvSpPr txBox="1"/>
          <p:nvPr/>
        </p:nvSpPr>
        <p:spPr>
          <a:xfrm>
            <a:off x="578423" y="5437492"/>
            <a:ext cx="10883347" cy="641391"/>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Para resolver o circuito podemos aplicar a superposição</a:t>
            </a:r>
            <a:endParaRPr lang="pt-BR" dirty="0" smtClean="0">
              <a:latin typeface="Comic Sans MS" panose="030F0702030302020204" pitchFamily="66" charset="0"/>
            </a:endParaRPr>
          </a:p>
        </p:txBody>
      </p:sp>
      <p:grpSp>
        <p:nvGrpSpPr>
          <p:cNvPr id="53" name="Grupo 52"/>
          <p:cNvGrpSpPr/>
          <p:nvPr/>
        </p:nvGrpSpPr>
        <p:grpSpPr>
          <a:xfrm>
            <a:off x="3290211" y="2428266"/>
            <a:ext cx="294122" cy="1327094"/>
            <a:chOff x="1113892" y="857756"/>
            <a:chExt cx="294122" cy="1327094"/>
          </a:xfrm>
        </p:grpSpPr>
        <p:grpSp>
          <p:nvGrpSpPr>
            <p:cNvPr id="54" name="Grupo 53"/>
            <p:cNvGrpSpPr/>
            <p:nvPr/>
          </p:nvGrpSpPr>
          <p:grpSpPr>
            <a:xfrm>
              <a:off x="1116699" y="1116701"/>
              <a:ext cx="291315" cy="940474"/>
              <a:chOff x="1149067" y="472114"/>
              <a:chExt cx="404603" cy="986250"/>
            </a:xfrm>
          </p:grpSpPr>
          <p:sp>
            <p:nvSpPr>
              <p:cNvPr id="57" name="Forma livre 56"/>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Forma livre 57"/>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9" name="Forma livre 58"/>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0" name="Forma livre 59"/>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55" name="Forma livre 54"/>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6" name="Forma livre 55"/>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cxnSp>
        <p:nvCxnSpPr>
          <p:cNvPr id="63" name="Conector de Seta Reta 62"/>
          <p:cNvCxnSpPr/>
          <p:nvPr/>
        </p:nvCxnSpPr>
        <p:spPr>
          <a:xfrm>
            <a:off x="3170420" y="2761814"/>
            <a:ext cx="19878" cy="704011"/>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64" name="CaixaDeTexto 63"/>
          <p:cNvSpPr txBox="1"/>
          <p:nvPr/>
        </p:nvSpPr>
        <p:spPr>
          <a:xfrm>
            <a:off x="2541428" y="2913764"/>
            <a:ext cx="700833" cy="400110"/>
          </a:xfrm>
          <a:prstGeom prst="rect">
            <a:avLst/>
          </a:prstGeom>
          <a:noFill/>
        </p:spPr>
        <p:txBody>
          <a:bodyPr wrap="none" rtlCol="0">
            <a:spAutoFit/>
          </a:bodyPr>
          <a:lstStyle/>
          <a:p>
            <a:r>
              <a:rPr lang="pt-BR" sz="2000" dirty="0" smtClean="0"/>
              <a:t>I</a:t>
            </a:r>
            <a:r>
              <a:rPr lang="pt-BR" sz="2000" baseline="-25000" dirty="0" smtClean="0"/>
              <a:t>0</a:t>
            </a:r>
            <a:r>
              <a:rPr lang="pt-BR" sz="2000" dirty="0" smtClean="0"/>
              <a:t>(0-)</a:t>
            </a:r>
            <a:endParaRPr lang="pt-BR" sz="2000" dirty="0"/>
          </a:p>
        </p:txBody>
      </p:sp>
      <p:grpSp>
        <p:nvGrpSpPr>
          <p:cNvPr id="66" name="Grupo 65"/>
          <p:cNvGrpSpPr/>
          <p:nvPr/>
        </p:nvGrpSpPr>
        <p:grpSpPr>
          <a:xfrm>
            <a:off x="9147887" y="2362398"/>
            <a:ext cx="294122" cy="1327094"/>
            <a:chOff x="1113892" y="857756"/>
            <a:chExt cx="294122" cy="1327094"/>
          </a:xfrm>
        </p:grpSpPr>
        <p:grpSp>
          <p:nvGrpSpPr>
            <p:cNvPr id="67" name="Grupo 66"/>
            <p:cNvGrpSpPr/>
            <p:nvPr/>
          </p:nvGrpSpPr>
          <p:grpSpPr>
            <a:xfrm>
              <a:off x="1116699" y="1116701"/>
              <a:ext cx="291315" cy="940474"/>
              <a:chOff x="1149067" y="472114"/>
              <a:chExt cx="404603" cy="986250"/>
            </a:xfrm>
          </p:grpSpPr>
          <p:sp>
            <p:nvSpPr>
              <p:cNvPr id="70" name="Forma livre 69"/>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1" name="Forma livre 70"/>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2" name="Forma livre 71"/>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3" name="Forma livre 72"/>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68" name="Forma livre 67"/>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9" name="Forma livre 68"/>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Tree>
  </p:cSld>
  <p:clrMapOvr>
    <a:masterClrMapping/>
  </p:clrMapOvr>
  <p:timing>
    <p:tnLst>
      <p:par>
        <p:cTn id="1" dur="indefinite" restart="never" nodeType="tmRoot"/>
      </p:par>
    </p:tnLst>
  </p:timing>
</p:sld>
</file>

<file path=ppt/slides/slide8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873490" y="6356350"/>
            <a:ext cx="2743200" cy="365125"/>
          </a:xfrm>
        </p:spPr>
        <p:txBody>
          <a:bodyPr/>
          <a:lstStyle/>
          <a:p>
            <a:fld id="{74F297BB-B745-4CAB-BE1D-CE4C89382949}" type="slidenum">
              <a:rPr lang="pt-BR" smtClean="0"/>
            </a:fld>
            <a:endParaRPr lang="pt-BR"/>
          </a:p>
        </p:txBody>
      </p:sp>
      <p:sp>
        <p:nvSpPr>
          <p:cNvPr id="104" name="CaixaDeTexto 45"/>
          <p:cNvSpPr txBox="1"/>
          <p:nvPr/>
        </p:nvSpPr>
        <p:spPr>
          <a:xfrm>
            <a:off x="218440" y="2588895"/>
            <a:ext cx="4321175" cy="2522855"/>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 de Corrente</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Par-Darlington</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Emissor Comum</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i="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endParaRPr lang="pt-BR" altLang="en-US" sz="3200" b="1" i="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3" name="Imagem 2" descr="AmpOpLM741Saida_mod"/>
          <p:cNvPicPr>
            <a:picLocks noChangeAspect="1"/>
          </p:cNvPicPr>
          <p:nvPr/>
        </p:nvPicPr>
        <p:blipFill>
          <a:blip r:embed="rId1"/>
          <a:srcRect l="9823" t="13555" r="15152" b="-10290"/>
          <a:stretch>
            <a:fillRect/>
          </a:stretch>
        </p:blipFill>
        <p:spPr>
          <a:xfrm>
            <a:off x="3401695" y="1108075"/>
            <a:ext cx="8628380" cy="5248275"/>
          </a:xfrm>
          <a:prstGeom prst="rect">
            <a:avLst/>
          </a:prstGeom>
        </p:spPr>
      </p:pic>
      <p:sp>
        <p:nvSpPr>
          <p:cNvPr id="8" name="CaixaDeTexto 45"/>
          <p:cNvSpPr txBox="1"/>
          <p:nvPr/>
        </p:nvSpPr>
        <p:spPr>
          <a:xfrm>
            <a:off x="9927590" y="2301240"/>
            <a:ext cx="1016000" cy="398780"/>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Diodos</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DeTexto 45"/>
          <p:cNvSpPr txBox="1"/>
          <p:nvPr/>
        </p:nvSpPr>
        <p:spPr>
          <a:xfrm>
            <a:off x="8540115" y="5721350"/>
            <a:ext cx="2205990" cy="706755"/>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facilita o corte de Q15</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Retângulo arredondado 4"/>
          <p:cNvSpPr/>
          <p:nvPr/>
        </p:nvSpPr>
        <p:spPr>
          <a:xfrm>
            <a:off x="10614660" y="1648460"/>
            <a:ext cx="786130" cy="2845435"/>
          </a:xfrm>
          <a:prstGeom prst="roundRect">
            <a:avLst/>
          </a:prstGeom>
          <a:solidFill>
            <a:schemeClr val="accent4">
              <a:lumMod val="40000"/>
              <a:lumOff val="60000"/>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Retângulo arredondado 5"/>
          <p:cNvSpPr/>
          <p:nvPr/>
        </p:nvSpPr>
        <p:spPr>
          <a:xfrm>
            <a:off x="8873490" y="3453765"/>
            <a:ext cx="1369060" cy="2267585"/>
          </a:xfrm>
          <a:prstGeom prst="roundRect">
            <a:avLst/>
          </a:prstGeom>
          <a:solidFill>
            <a:schemeClr val="accent4">
              <a:lumMod val="40000"/>
              <a:lumOff val="60000"/>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Retângulo arredondado 6"/>
          <p:cNvSpPr/>
          <p:nvPr/>
        </p:nvSpPr>
        <p:spPr>
          <a:xfrm>
            <a:off x="7726045" y="1108075"/>
            <a:ext cx="2516505" cy="1071245"/>
          </a:xfrm>
          <a:prstGeom prst="roundRect">
            <a:avLst/>
          </a:prstGeom>
          <a:solidFill>
            <a:schemeClr val="accent4">
              <a:lumMod val="40000"/>
              <a:lumOff val="60000"/>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 name="Retângulo arredondado 8"/>
          <p:cNvSpPr/>
          <p:nvPr/>
        </p:nvSpPr>
        <p:spPr>
          <a:xfrm>
            <a:off x="9140825" y="2340610"/>
            <a:ext cx="905510" cy="951230"/>
          </a:xfrm>
          <a:prstGeom prst="roundRect">
            <a:avLst/>
          </a:prstGeom>
          <a:solidFill>
            <a:schemeClr val="accent4">
              <a:lumMod val="40000"/>
              <a:lumOff val="60000"/>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0" name="CaixaDeTexto 45"/>
          <p:cNvSpPr txBox="1"/>
          <p:nvPr/>
        </p:nvSpPr>
        <p:spPr>
          <a:xfrm>
            <a:off x="4479925" y="402590"/>
            <a:ext cx="4060190"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0" name="Conector de Seta Reta 9"/>
          <p:cNvCxnSpPr/>
          <p:nvPr/>
        </p:nvCxnSpPr>
        <p:spPr>
          <a:xfrm flipH="1">
            <a:off x="8957945" y="4889500"/>
            <a:ext cx="0" cy="555625"/>
          </a:xfrm>
          <a:prstGeom prst="straightConnector1">
            <a:avLst/>
          </a:prstGeom>
          <a:ln w="127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de Seta Reta 10"/>
          <p:cNvCxnSpPr/>
          <p:nvPr/>
        </p:nvCxnSpPr>
        <p:spPr>
          <a:xfrm flipH="1">
            <a:off x="7926070" y="2600325"/>
            <a:ext cx="0" cy="555625"/>
          </a:xfrm>
          <a:prstGeom prst="straightConnector1">
            <a:avLst/>
          </a:prstGeom>
          <a:ln w="127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2" name="Conector de Seta Reta 11"/>
          <p:cNvCxnSpPr/>
          <p:nvPr/>
        </p:nvCxnSpPr>
        <p:spPr>
          <a:xfrm flipH="1">
            <a:off x="10046335" y="1745615"/>
            <a:ext cx="0" cy="555625"/>
          </a:xfrm>
          <a:prstGeom prst="straightConnector1">
            <a:avLst/>
          </a:prstGeom>
          <a:ln w="127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3" name="CaixaDeTexto 45"/>
          <p:cNvSpPr txBox="1"/>
          <p:nvPr/>
        </p:nvSpPr>
        <p:spPr>
          <a:xfrm>
            <a:off x="7263765" y="2301240"/>
            <a:ext cx="904240" cy="306705"/>
          </a:xfrm>
          <a:prstGeom prst="rect">
            <a:avLst/>
          </a:prstGeom>
          <a:noFill/>
        </p:spPr>
        <p:txBody>
          <a:bodyPr wrap="square" rtlCol="0">
            <a:spAutoFit/>
          </a:bodyPr>
          <a:p>
            <a:pPr indent="0" algn="ctr">
              <a:spcBef>
                <a:spcPts val="600"/>
              </a:spcBef>
              <a:spcAft>
                <a:spcPts val="600"/>
              </a:spcAft>
              <a:buFont typeface="Arial" panose="020B0604020202020204" pitchFamily="34" charset="0"/>
              <a:buNone/>
            </a:pPr>
            <a:r>
              <a:rPr lang="pt-BR" altLang="en-US" sz="1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0.22mA</a:t>
            </a:r>
            <a:endParaRPr lang="pt-BR" altLang="en-US" sz="1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4" name="CaixaDeTexto 45"/>
          <p:cNvSpPr txBox="1"/>
          <p:nvPr/>
        </p:nvSpPr>
        <p:spPr>
          <a:xfrm>
            <a:off x="9983470" y="1648460"/>
            <a:ext cx="904240" cy="306705"/>
          </a:xfrm>
          <a:prstGeom prst="rect">
            <a:avLst/>
          </a:prstGeom>
          <a:noFill/>
        </p:spPr>
        <p:txBody>
          <a:bodyPr wrap="square" rtlCol="0">
            <a:spAutoFit/>
          </a:bodyPr>
          <a:p>
            <a:pPr indent="0" algn="ctr">
              <a:spcBef>
                <a:spcPts val="600"/>
              </a:spcBef>
              <a:spcAft>
                <a:spcPts val="600"/>
              </a:spcAft>
              <a:buFont typeface="Arial" panose="020B0604020202020204" pitchFamily="34" charset="0"/>
              <a:buNone/>
            </a:pPr>
            <a:r>
              <a:rPr lang="pt-BR" altLang="en-US" sz="1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0.22mA</a:t>
            </a:r>
            <a:endParaRPr lang="pt-BR" altLang="en-US" sz="1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5" name="CaixaDeTexto 45"/>
          <p:cNvSpPr txBox="1"/>
          <p:nvPr/>
        </p:nvSpPr>
        <p:spPr>
          <a:xfrm>
            <a:off x="8187055" y="5013960"/>
            <a:ext cx="904240" cy="306705"/>
          </a:xfrm>
          <a:prstGeom prst="rect">
            <a:avLst/>
          </a:prstGeom>
          <a:noFill/>
        </p:spPr>
        <p:txBody>
          <a:bodyPr wrap="square" rtlCol="0">
            <a:spAutoFit/>
          </a:bodyPr>
          <a:p>
            <a:pPr indent="0" algn="ctr">
              <a:spcBef>
                <a:spcPts val="600"/>
              </a:spcBef>
              <a:spcAft>
                <a:spcPts val="600"/>
              </a:spcAft>
              <a:buFont typeface="Arial" panose="020B0604020202020204" pitchFamily="34" charset="0"/>
              <a:buNone/>
            </a:pPr>
            <a:r>
              <a:rPr lang="pt-BR" altLang="en-US" sz="1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14 uA</a:t>
            </a:r>
            <a:endParaRPr lang="pt-BR" altLang="en-US" sz="1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6" name="Conector curvo 15"/>
          <p:cNvCxnSpPr/>
          <p:nvPr/>
        </p:nvCxnSpPr>
        <p:spPr>
          <a:xfrm>
            <a:off x="9420860" y="5254625"/>
            <a:ext cx="572135" cy="555625"/>
          </a:xfrm>
          <a:prstGeom prst="curvedConnector3">
            <a:avLst>
              <a:gd name="adj1" fmla="val 50055"/>
            </a:avLst>
          </a:prstGeom>
          <a:ln w="12700">
            <a:solidFill>
              <a:srgbClr val="C00000"/>
            </a:solidFill>
            <a:tailEnd type="arrow"/>
          </a:ln>
        </p:spPr>
        <p:style>
          <a:lnRef idx="1">
            <a:schemeClr val="accent1"/>
          </a:lnRef>
          <a:fillRef idx="0">
            <a:schemeClr val="accent1"/>
          </a:fillRef>
          <a:effectRef idx="0">
            <a:schemeClr val="accent1"/>
          </a:effectRef>
          <a:fontRef idx="minor">
            <a:schemeClr val="tx1"/>
          </a:fontRef>
        </p:style>
      </p:cxnSp>
      <p:sp>
        <p:nvSpPr>
          <p:cNvPr id="17" name="Caixa de Texto 16"/>
          <p:cNvSpPr txBox="1"/>
          <p:nvPr/>
        </p:nvSpPr>
        <p:spPr>
          <a:xfrm>
            <a:off x="2644140" y="2156460"/>
            <a:ext cx="4064000" cy="368300"/>
          </a:xfrm>
          <a:prstGeom prst="rect">
            <a:avLst/>
          </a:prstGeom>
          <a:noFill/>
        </p:spPr>
        <p:txBody>
          <a:bodyPr wrap="square" rtlCol="0">
            <a:spAutoFit/>
          </a:bodyPr>
          <a:p>
            <a:endParaRPr lang="pt-BR" altLang="en-US"/>
          </a:p>
        </p:txBody>
      </p:sp>
    </p:spTree>
  </p:cSld>
  <p:clrMapOvr>
    <a:masterClrMapping/>
  </p:clrMapOvr>
  <p:timing>
    <p:tnLst>
      <p:par>
        <p:cTn id="1" dur="indefinite" restart="never" nodeType="tmRoot"/>
      </p:par>
    </p:tnLst>
  </p:timing>
</p:sld>
</file>

<file path=ppt/slides/slide8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 name="Imagem 94" descr="Resultado de imagem para u741 op amp"/>
          <p:cNvPicPr>
            <a:picLocks noGrp="1" noChangeAspect="1" noChangeArrowheads="1"/>
          </p:cNvPicPr>
          <p:nvPr>
            <p:ph idx="1"/>
          </p:nvPr>
        </p:nvPicPr>
        <p:blipFill>
          <a:blip r:embed="rId1" cstate="print"/>
          <a:srcRect r="640" b="1310"/>
          <a:stretch>
            <a:fillRect/>
          </a:stretch>
        </p:blipFill>
        <p:spPr>
          <a:xfrm>
            <a:off x="1230630" y="1098550"/>
            <a:ext cx="9718675" cy="5622290"/>
          </a:xfrm>
          <a:prstGeom prst="rect">
            <a:avLst/>
          </a:prstGeom>
          <a:noFill/>
          <a:ln w="9525">
            <a:noFill/>
            <a:miter lim="800000"/>
            <a:headEnd/>
            <a:tailEnd/>
          </a:ln>
        </p:spPr>
      </p:pic>
      <p:sp>
        <p:nvSpPr>
          <p:cNvPr id="2" name="Título 1"/>
          <p:cNvSpPr>
            <a:spLocks noGrp="1"/>
          </p:cNvSpPr>
          <p:nvPr>
            <p:ph type="title"/>
          </p:nvPr>
        </p:nvSpPr>
        <p:spPr>
          <a:xfrm>
            <a:off x="433705" y="325120"/>
            <a:ext cx="3295650" cy="1325563"/>
          </a:xfrm>
        </p:spPr>
        <p:txBody>
          <a:bodyPr/>
          <a:lstStyle/>
          <a:p>
            <a:r>
              <a:rPr lang="pt-BR" altLang="en-US" b="1" dirty="0" err="1">
                <a:solidFill>
                  <a:srgbClr val="C00000"/>
                </a:solidFill>
                <a:effectLst>
                  <a:outerShdw blurRad="38100" dist="38100" dir="2700000" algn="tl">
                    <a:srgbClr val="000000">
                      <a:alpha val="43137"/>
                    </a:srgbClr>
                  </a:outerShdw>
                </a:effectLst>
                <a:latin typeface="+mn-lt"/>
                <a:cs typeface="+mn-lt"/>
              </a:rPr>
              <a:t>AmpOp</a:t>
            </a:r>
            <a:r>
              <a:rPr lang="pt-BR" altLang="en-US" b="1" dirty="0">
                <a:solidFill>
                  <a:srgbClr val="C00000"/>
                </a:solidFill>
                <a:effectLst>
                  <a:outerShdw blurRad="38100" dist="38100" dir="2700000" algn="tl">
                    <a:srgbClr val="000000">
                      <a:alpha val="43137"/>
                    </a:srgbClr>
                  </a:outerShdw>
                </a:effectLst>
                <a:latin typeface="+mn-lt"/>
                <a:cs typeface="+mn-lt"/>
              </a:rPr>
              <a:t> </a:t>
            </a:r>
            <a:r>
              <a:rPr lang="pt-BR" altLang="en-US" b="1" dirty="0">
                <a:solidFill>
                  <a:srgbClr val="C00000"/>
                </a:solidFill>
                <a:effectLst>
                  <a:outerShdw blurRad="38100" dist="38100" dir="2700000" algn="tl">
                    <a:srgbClr val="000000">
                      <a:alpha val="43137"/>
                    </a:srgbClr>
                  </a:outerShdw>
                </a:effectLst>
                <a:latin typeface="Calibri" panose="020F0502020204030204" charset="0"/>
                <a:cs typeface="Calibri" panose="020F0502020204030204" charset="0"/>
              </a:rPr>
              <a:t>µ741</a:t>
            </a:r>
            <a:endParaRPr lang="pt-BR" altLang="en-US" b="1" dirty="0">
              <a:solidFill>
                <a:srgbClr val="C00000"/>
              </a:solidFill>
              <a:effectLst>
                <a:outerShdw blurRad="38100" dist="38100" dir="2700000" algn="tl">
                  <a:srgbClr val="000000">
                    <a:alpha val="43137"/>
                  </a:srgbClr>
                </a:outerShdw>
              </a:effectLst>
              <a:latin typeface="Calibri" panose="020F0502020204030204" charset="0"/>
              <a:cs typeface="Calibri" panose="020F0502020204030204"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
        <p:nvSpPr>
          <p:cNvPr id="5" name="Caixa de Texto 4"/>
          <p:cNvSpPr txBox="1"/>
          <p:nvPr/>
        </p:nvSpPr>
        <p:spPr>
          <a:xfrm>
            <a:off x="838200" y="3529965"/>
            <a:ext cx="1700530" cy="398780"/>
          </a:xfrm>
          <a:prstGeom prst="rect">
            <a:avLst/>
          </a:prstGeom>
          <a:noFill/>
        </p:spPr>
        <p:txBody>
          <a:bodyPr wrap="none" rtlCol="0">
            <a:spAutoFit/>
          </a:bodyPr>
          <a:lstStyle/>
          <a:p>
            <a:r>
              <a:rPr lang="pt-BR" altLang="en-US" sz="2000" b="1">
                <a:solidFill>
                  <a:srgbClr val="C00000"/>
                </a:solidFill>
              </a:rPr>
              <a:t>par diferencial</a:t>
            </a:r>
            <a:endParaRPr lang="pt-BR" altLang="en-US" sz="2000" b="1">
              <a:solidFill>
                <a:srgbClr val="C00000"/>
              </a:solidFill>
            </a:endParaRPr>
          </a:p>
        </p:txBody>
      </p:sp>
      <p:sp>
        <p:nvSpPr>
          <p:cNvPr id="6" name="Caixa de Texto 5"/>
          <p:cNvSpPr txBox="1"/>
          <p:nvPr/>
        </p:nvSpPr>
        <p:spPr>
          <a:xfrm>
            <a:off x="4569460" y="524510"/>
            <a:ext cx="1383665" cy="398780"/>
          </a:xfrm>
          <a:prstGeom prst="rect">
            <a:avLst/>
          </a:prstGeom>
          <a:noFill/>
        </p:spPr>
        <p:txBody>
          <a:bodyPr wrap="none" rtlCol="0">
            <a:spAutoFit/>
          </a:bodyPr>
          <a:lstStyle/>
          <a:p>
            <a:r>
              <a:rPr lang="pt-BR" altLang="en-US" sz="2000" b="1">
                <a:solidFill>
                  <a:srgbClr val="C00000"/>
                </a:solidFill>
              </a:rPr>
              <a:t>polarização</a:t>
            </a:r>
            <a:endParaRPr lang="pt-BR" altLang="en-US" sz="2000" b="1">
              <a:solidFill>
                <a:srgbClr val="C00000"/>
              </a:solidFill>
            </a:endParaRPr>
          </a:p>
        </p:txBody>
      </p:sp>
      <p:sp>
        <p:nvSpPr>
          <p:cNvPr id="7" name="Caixa de Texto 6"/>
          <p:cNvSpPr txBox="1"/>
          <p:nvPr/>
        </p:nvSpPr>
        <p:spPr>
          <a:xfrm>
            <a:off x="10096500" y="5097780"/>
            <a:ext cx="1925320" cy="706755"/>
          </a:xfrm>
          <a:prstGeom prst="rect">
            <a:avLst/>
          </a:prstGeom>
          <a:noFill/>
        </p:spPr>
        <p:txBody>
          <a:bodyPr wrap="none" rtlCol="0">
            <a:spAutoFit/>
          </a:bodyPr>
          <a:lstStyle/>
          <a:p>
            <a:r>
              <a:rPr lang="pt-BR" altLang="en-US" sz="2000" b="1">
                <a:solidFill>
                  <a:srgbClr val="C00000"/>
                </a:solidFill>
              </a:rPr>
              <a:t>estágio de saída </a:t>
            </a:r>
            <a:endParaRPr lang="pt-BR" altLang="en-US" sz="2000" b="1">
              <a:solidFill>
                <a:srgbClr val="C00000"/>
              </a:solidFill>
            </a:endParaRPr>
          </a:p>
          <a:p>
            <a:r>
              <a:rPr lang="pt-BR" altLang="en-US" sz="2000" b="1">
                <a:solidFill>
                  <a:srgbClr val="C00000"/>
                </a:solidFill>
              </a:rPr>
              <a:t>com proteção</a:t>
            </a:r>
            <a:endParaRPr lang="pt-BR" altLang="en-US" sz="2000" b="1">
              <a:solidFill>
                <a:srgbClr val="C00000"/>
              </a:solidFill>
            </a:endParaRPr>
          </a:p>
        </p:txBody>
      </p:sp>
      <p:sp>
        <p:nvSpPr>
          <p:cNvPr id="8" name="Caixa de Texto 7"/>
          <p:cNvSpPr txBox="1"/>
          <p:nvPr/>
        </p:nvSpPr>
        <p:spPr>
          <a:xfrm>
            <a:off x="7410450" y="524510"/>
            <a:ext cx="1949450" cy="706755"/>
          </a:xfrm>
          <a:prstGeom prst="rect">
            <a:avLst/>
          </a:prstGeom>
          <a:noFill/>
        </p:spPr>
        <p:txBody>
          <a:bodyPr wrap="none" rtlCol="0">
            <a:spAutoFit/>
          </a:bodyPr>
          <a:lstStyle/>
          <a:p>
            <a:r>
              <a:rPr lang="pt-BR" altLang="en-US" sz="2000" b="1">
                <a:solidFill>
                  <a:srgbClr val="C00000"/>
                </a:solidFill>
              </a:rPr>
              <a:t>segundo estágio </a:t>
            </a:r>
            <a:endParaRPr lang="pt-BR" altLang="en-US" sz="2000" b="1">
              <a:solidFill>
                <a:srgbClr val="C00000"/>
              </a:solidFill>
            </a:endParaRPr>
          </a:p>
          <a:p>
            <a:r>
              <a:rPr lang="pt-BR" altLang="en-US" sz="2000" b="1">
                <a:solidFill>
                  <a:srgbClr val="C00000"/>
                </a:solidFill>
              </a:rPr>
              <a:t>de ganho</a:t>
            </a:r>
            <a:endParaRPr lang="pt-BR" altLang="en-US" sz="2000" b="1">
              <a:solidFill>
                <a:srgbClr val="C00000"/>
              </a:solidFill>
            </a:endParaRPr>
          </a:p>
        </p:txBody>
      </p:sp>
      <p:cxnSp>
        <p:nvCxnSpPr>
          <p:cNvPr id="9" name="Conector curvo 8"/>
          <p:cNvCxnSpPr/>
          <p:nvPr/>
        </p:nvCxnSpPr>
        <p:spPr>
          <a:xfrm flipV="1">
            <a:off x="2038985" y="3062605"/>
            <a:ext cx="1195705" cy="970280"/>
          </a:xfrm>
          <a:prstGeom prst="curvedConnector3">
            <a:avLst>
              <a:gd name="adj1" fmla="val 50027"/>
            </a:avLst>
          </a:prstGeom>
          <a:ln w="1905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10" name="Conector curvo 9"/>
          <p:cNvCxnSpPr/>
          <p:nvPr/>
        </p:nvCxnSpPr>
        <p:spPr>
          <a:xfrm rot="5400000">
            <a:off x="3719195" y="2005965"/>
            <a:ext cx="2698750" cy="533400"/>
          </a:xfrm>
          <a:prstGeom prst="curvedConnector3">
            <a:avLst>
              <a:gd name="adj1" fmla="val 50024"/>
            </a:avLst>
          </a:prstGeom>
          <a:ln w="1905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11" name="Conector curvo 10"/>
          <p:cNvCxnSpPr/>
          <p:nvPr/>
        </p:nvCxnSpPr>
        <p:spPr>
          <a:xfrm rot="5400000">
            <a:off x="6267450" y="1945005"/>
            <a:ext cx="2884805" cy="1248410"/>
          </a:xfrm>
          <a:prstGeom prst="curvedConnector3">
            <a:avLst>
              <a:gd name="adj1" fmla="val 50000"/>
            </a:avLst>
          </a:prstGeom>
          <a:ln w="1905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13" name="Conector curvo 12"/>
          <p:cNvCxnSpPr/>
          <p:nvPr/>
        </p:nvCxnSpPr>
        <p:spPr>
          <a:xfrm rot="10800000">
            <a:off x="9674225" y="3881755"/>
            <a:ext cx="1552575" cy="1436370"/>
          </a:xfrm>
          <a:prstGeom prst="curvedConnector3">
            <a:avLst>
              <a:gd name="adj1" fmla="val 49980"/>
            </a:avLst>
          </a:prstGeom>
          <a:ln w="19050">
            <a:solidFill>
              <a:srgbClr val="C00000"/>
            </a:solidFill>
            <a:tailEnd type="arrow"/>
          </a:ln>
        </p:spPr>
        <p:style>
          <a:lnRef idx="1">
            <a:schemeClr val="accent1"/>
          </a:lnRef>
          <a:fillRef idx="0">
            <a:schemeClr val="accent1"/>
          </a:fillRef>
          <a:effectRef idx="0">
            <a:schemeClr val="accent1"/>
          </a:effectRef>
          <a:fontRef idx="minor">
            <a:schemeClr val="tx1"/>
          </a:fontRef>
        </p:style>
      </p:cxnSp>
      <p:sp>
        <p:nvSpPr>
          <p:cNvPr id="14" name="Título 1"/>
          <p:cNvSpPr txBox="1"/>
          <p:nvPr/>
        </p:nvSpPr>
        <p:spPr>
          <a:xfrm>
            <a:off x="10521094" y="348139"/>
            <a:ext cx="1058609"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pt-BR" altLang="en-US" b="1" dirty="0" smtClean="0">
                <a:solidFill>
                  <a:srgbClr val="C00000"/>
                </a:solidFill>
                <a:effectLst>
                  <a:outerShdw blurRad="38100" dist="38100" dir="2700000" algn="tl">
                    <a:srgbClr val="000000">
                      <a:alpha val="43137"/>
                    </a:srgbClr>
                  </a:outerShdw>
                </a:effectLst>
                <a:latin typeface="+mn-lt"/>
                <a:cs typeface="+mn-lt"/>
              </a:rPr>
              <a:t>C.I.</a:t>
            </a:r>
            <a:endParaRPr lang="pt-BR" altLang="en-US" b="1" dirty="0">
              <a:solidFill>
                <a:srgbClr val="C00000"/>
              </a:solidFill>
              <a:effectLst>
                <a:outerShdw blurRad="38100" dist="38100" dir="2700000" algn="tl">
                  <a:srgbClr val="000000">
                    <a:alpha val="43137"/>
                  </a:srgbClr>
                </a:outerShdw>
              </a:effectLst>
              <a:latin typeface="Calibri" panose="020F0502020204030204" charset="0"/>
              <a:cs typeface="Calibri" panose="020F0502020204030204" charset="0"/>
            </a:endParaRPr>
          </a:p>
        </p:txBody>
      </p:sp>
    </p:spTree>
  </p:cSld>
  <p:clrMapOvr>
    <a:masterClrMapping/>
  </p:clrMapOvr>
  <p:timing>
    <p:tnLst>
      <p:par>
        <p:cTn id="1" dur="indefinite" restart="never" nodeType="tmRoot"/>
      </p:par>
    </p:tnLst>
  </p:timing>
</p:sld>
</file>

<file path=ppt/slides/slide8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479425" y="438150"/>
            <a:ext cx="11111865" cy="273812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ver a implementação de portas lógicas com transistores Bipolares. Vamos conhecer a família TTL (</a:t>
            </a:r>
            <a:r>
              <a:rPr lang="pt-BR" altLang="en-US" sz="24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Transistor </a:t>
            </a:r>
            <a:r>
              <a:rPr lang="pt-BR" altLang="en-US" sz="2400" b="1" i="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Logic</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Esse tipo de circuito não é mais usado mas é interessante conhece-lo para exercitar a análise de estado de transistores e para, em Eletrônicos II, poder comparar com portas lógicas CMOS</a:t>
            </a:r>
            <a:endParaRPr lang="pt-BR" altLang="en-US" sz="20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1026" name="Picture 2" descr="https://upload.wikimedia.org/wikipedia/commons/thumb/e/ef/TTL_NAND.PNG/200px-TTL_NAND.PN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2797618" y="3322683"/>
            <a:ext cx="4854354" cy="2888343"/>
          </a:xfrm>
          <a:prstGeom prst="rect">
            <a:avLst/>
          </a:prstGeom>
          <a:noFill/>
          <a:ln w="38100">
            <a:solidFill>
              <a:srgbClr val="FFFF00"/>
            </a:solidFill>
          </a:ln>
          <a:extLst>
            <a:ext uri="{909E8E84-426E-40DD-AFC4-6F175D3DCCD1}">
              <a14:hiddenFill xmlns:a14="http://schemas.microsoft.com/office/drawing/2010/main">
                <a:solidFill>
                  <a:srgbClr val="FFFFFF"/>
                </a:solidFill>
              </a14:hiddenFill>
            </a:ext>
          </a:extLst>
        </p:spPr>
      </p:pic>
      <p:sp>
        <p:nvSpPr>
          <p:cNvPr id="5" name="CaixaDeTexto 45"/>
          <p:cNvSpPr txBox="1"/>
          <p:nvPr/>
        </p:nvSpPr>
        <p:spPr>
          <a:xfrm>
            <a:off x="8220755" y="4351357"/>
            <a:ext cx="1723345" cy="830997"/>
          </a:xfrm>
          <a:prstGeom prst="rect">
            <a:avLst/>
          </a:prstGeom>
          <a:noFill/>
        </p:spPr>
        <p:txBody>
          <a:bodyPr wrap="square" rtlCol="0">
            <a:spAutoFit/>
          </a:bodyPr>
          <a:lstStyle/>
          <a:p>
            <a:pPr indent="0" algn="ctr">
              <a:spcBef>
                <a:spcPts val="600"/>
              </a:spcBef>
              <a:spcAft>
                <a:spcPts val="600"/>
              </a:spcAft>
              <a:buFont typeface="+mj-lt"/>
              <a:buNone/>
            </a:pPr>
            <a:r>
              <a:rPr lang="pt-BR" altLang="en-US" sz="24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 NAND</a:t>
            </a:r>
            <a:endParaRPr lang="pt-BR" altLang="en-US" sz="24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744151" y="381276"/>
            <a:ext cx="11111865" cy="1169551"/>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Consideremos inicialmente o circuito</a:t>
            </a:r>
            <a:endPar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82351" y="580153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64142" y="3827476"/>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54777" y="3928676"/>
            <a:ext cx="595035" cy="46166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a:t>
            </a:r>
            <a:r>
              <a:rPr lang="pt-BR" sz="2400" i="1" baseline="-25000" dirty="0" err="1" smtClean="0">
                <a:latin typeface="Century Schoolbook" panose="02040604050505020304" pitchFamily="18" charset="0"/>
                <a:ea typeface="Cambria Math" panose="02040503050406030204" pitchFamily="18" charset="0"/>
              </a:rPr>
              <a:t>in</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073377" y="3889219"/>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38851" y="4390341"/>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82921" y="3148237"/>
            <a:ext cx="9118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812431" y="3273143"/>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3418593" y="3861849"/>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3198751" y="3016415"/>
            <a:ext cx="607060" cy="52326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2846143" y="4260054"/>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141899" y="2280387"/>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2696170" y="5453145"/>
            <a:ext cx="720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807167" y="4164661"/>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417871" y="3089969"/>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2731391" y="208498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sp>
        <p:nvSpPr>
          <p:cNvPr id="69" name="CaixaDeTexto 45"/>
          <p:cNvSpPr txBox="1"/>
          <p:nvPr/>
        </p:nvSpPr>
        <p:spPr>
          <a:xfrm>
            <a:off x="4605863" y="1606002"/>
            <a:ext cx="7306718" cy="5046345"/>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b="1"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determinar o estado dos transistores. </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 Q2</a:t>
            </a:r>
            <a:endPar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Hipótese: </a:t>
            </a:r>
            <a:r>
              <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cortado</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caso a tensão na base de Q2 estará em 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4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transistor Q1 tem base e emissor em V</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caso seu coletor tivesse tensão diferente de V</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haveria corrente entrando na base de Q2).</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Mas se a base de Q2 está em 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ele está </a:t>
            </a:r>
            <a:r>
              <a:rPr lang="pt-BR" altLang="en-US" sz="24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conduzindo</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absurdo. Assim </a:t>
            </a:r>
            <a:r>
              <a:rPr lang="pt-BR" altLang="en-US" sz="2800" b="1" u="sng"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 conduz</a:t>
            </a:r>
            <a:endParaRPr lang="pt-BR" altLang="en-US" sz="2400" b="1" u="sng"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744151" y="381276"/>
            <a:ext cx="11111865" cy="1169551"/>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Consideremos inicialmente o circuito</a:t>
            </a:r>
            <a:endPar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82351" y="580153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64142" y="3827476"/>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54777" y="3928676"/>
            <a:ext cx="595035" cy="46166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a:t>
            </a:r>
            <a:r>
              <a:rPr lang="pt-BR" sz="2400" i="1" baseline="-25000" dirty="0" err="1" smtClean="0">
                <a:latin typeface="Century Schoolbook" panose="02040604050505020304" pitchFamily="18" charset="0"/>
                <a:ea typeface="Cambria Math" panose="02040503050406030204" pitchFamily="18" charset="0"/>
              </a:rPr>
              <a:t>in</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073377" y="3889219"/>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38851" y="4390341"/>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82921" y="3148237"/>
            <a:ext cx="9118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812431" y="3273143"/>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3418593" y="3861849"/>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3198751" y="3016415"/>
            <a:ext cx="607060" cy="52326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2846143" y="4260054"/>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141899" y="2280387"/>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2705060" y="5453145"/>
            <a:ext cx="720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807167" y="4164661"/>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417871" y="3089969"/>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2731391" y="208498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sp>
        <p:nvSpPr>
          <p:cNvPr id="43" name="CaixaDeTexto 45"/>
          <p:cNvSpPr txBox="1"/>
          <p:nvPr/>
        </p:nvSpPr>
        <p:spPr>
          <a:xfrm>
            <a:off x="4508965" y="1645223"/>
            <a:ext cx="7306718" cy="5046345"/>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b="1"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1.b Q1</a:t>
            </a:r>
            <a:endPar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Q2 conduz, a tensão de coletor de Q1, V</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C1</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está em 0.7V. Isso indica que o transistor </a:t>
            </a:r>
            <a:r>
              <a:rPr lang="pt-BR" altLang="en-US" sz="2400" b="1" u="sng"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Q1 está conduzindo </a:t>
            </a:r>
            <a:r>
              <a:rPr lang="pt-BR" altLang="en-US" sz="2400" b="1" u="sng"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reversamente</a:t>
            </a:r>
            <a:r>
              <a:rPr lang="pt-BR" altLang="en-US" sz="2400" b="1" u="sng"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vai do emissor, entrada </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para o coletor,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base de Q2) </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Vimos que o transistor Q2 conduz, e pelas tensões de emissor e coletor é fácil ver que é diretamente. Neste caso, se desejamos fazer a saída ir para proximo de zero, devemos garantir que Q2 sature. </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744151" y="381276"/>
            <a:ext cx="11111865" cy="58477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82351" y="580153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64142" y="3827476"/>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54777" y="3928676"/>
            <a:ext cx="595035" cy="46166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a:t>
            </a:r>
            <a:r>
              <a:rPr lang="pt-BR" sz="2400" i="1" baseline="-25000" dirty="0" err="1" smtClean="0">
                <a:latin typeface="Century Schoolbook" panose="02040604050505020304" pitchFamily="18" charset="0"/>
                <a:ea typeface="Cambria Math" panose="02040503050406030204" pitchFamily="18" charset="0"/>
              </a:rPr>
              <a:t>in</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073377" y="3889219"/>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38851" y="4390341"/>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82921" y="3148237"/>
            <a:ext cx="9118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812431" y="3273143"/>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3418593" y="3861849"/>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3198751" y="3016415"/>
            <a:ext cx="607060" cy="52326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2846143" y="4260054"/>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141899" y="2280387"/>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2705060" y="5453145"/>
            <a:ext cx="720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807167" y="4164661"/>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417871" y="3089969"/>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2731391" y="208498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36" name="CaixaDeTexto 45"/>
              <p:cNvSpPr txBox="1"/>
              <p:nvPr/>
            </p:nvSpPr>
            <p:spPr>
              <a:xfrm>
                <a:off x="4443866" y="1057797"/>
                <a:ext cx="7306718" cy="5641975"/>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b="1"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endPar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determinar se Q2 está ativo/saturado, analisamos</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f>
                        <m:f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𝑰</m:t>
                              </m:r>
                            </m:e>
                            <m:sub>
                              <m:r>
                                <a:rPr lang="pt-BR" altLang="en-US" sz="2400" b="1" i="1" smtClean="0">
                                  <a:latin typeface="Cambria Math" panose="02040503050406030204" pitchFamily="18" charset="0"/>
                                  <a:ea typeface="Cambria Math" panose="02040503050406030204" pitchFamily="18" charset="0"/>
                                  <a:sym typeface="Symbol" panose="05050102010706020507" charset="0"/>
                                </a:rPr>
                                <m:t>𝑪</m:t>
                              </m:r>
                              <m:r>
                                <a:rPr lang="en-US" altLang="pt-BR" sz="2400" b="1" i="1" smtClean="0">
                                  <a:latin typeface="Cambria Math" panose="02040503050406030204" pitchFamily="18" charset="0"/>
                                  <a:ea typeface="Cambria Math" panose="02040503050406030204" pitchFamily="18" charset="0"/>
                                  <a:sym typeface="Symbol" panose="05050102010706020507" charset="0"/>
                                </a:rPr>
                                <m:t>𝟐</m:t>
                              </m:r>
                            </m:sub>
                          </m:sSub>
                        </m:num>
                        <m:den>
                          <m:sSub>
                            <m:sSub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𝑰</m:t>
                              </m:r>
                            </m:e>
                            <m:sub>
                              <m:r>
                                <a:rPr lang="pt-BR" altLang="en-US" sz="2400" b="1" i="1" smtClean="0">
                                  <a:latin typeface="Cambria Math" panose="02040503050406030204" pitchFamily="18" charset="0"/>
                                  <a:ea typeface="Cambria Math" panose="02040503050406030204" pitchFamily="18" charset="0"/>
                                  <a:sym typeface="Symbol" panose="05050102010706020507" charset="0"/>
                                </a:rPr>
                                <m:t>𝑩</m:t>
                              </m:r>
                              <m:r>
                                <a:rPr lang="en-US" altLang="pt-BR" sz="2400" b="1" i="1" smtClean="0">
                                  <a:latin typeface="Cambria Math" panose="02040503050406030204" pitchFamily="18" charset="0"/>
                                  <a:ea typeface="Cambria Math" panose="02040503050406030204" pitchFamily="18" charset="0"/>
                                  <a:sym typeface="Symbol" panose="05050102010706020507" charset="0"/>
                                </a:rPr>
                                <m:t>𝟐</m:t>
                              </m:r>
                            </m:sub>
                          </m:sSub>
                        </m:den>
                      </m:f>
                      <m:r>
                        <a:rPr lang="pt-BR" altLang="en-US" sz="2400" b="1" i="1" smtClean="0">
                          <a:latin typeface="Cambria Math" panose="02040503050406030204" pitchFamily="18" charset="0"/>
                          <a:ea typeface="Cambria Math" panose="02040503050406030204" pitchFamily="18" charset="0"/>
                          <a:sym typeface="Symbol" panose="05050102010706020507" charset="0"/>
                        </a:rPr>
                        <m:t>&lt;</m:t>
                      </m:r>
                      <m:f>
                        <m:f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𝑰</m:t>
                              </m:r>
                            </m:e>
                            <m:sub>
                              <m:r>
                                <a:rPr lang="pt-BR" altLang="en-US" sz="2400" b="1" i="1" smtClean="0">
                                  <a:latin typeface="Cambria Math" panose="02040503050406030204" pitchFamily="18" charset="0"/>
                                  <a:ea typeface="Cambria Math" panose="02040503050406030204" pitchFamily="18" charset="0"/>
                                  <a:sym typeface="Symbol" panose="05050102010706020507" charset="0"/>
                                </a:rPr>
                                <m:t>𝑪</m:t>
                              </m:r>
                              <m:r>
                                <a:rPr lang="en-US" altLang="pt-BR" sz="2400" b="1" i="1" smtClean="0">
                                  <a:latin typeface="Cambria Math" panose="02040503050406030204" pitchFamily="18" charset="0"/>
                                  <a:ea typeface="Cambria Math" panose="02040503050406030204" pitchFamily="18" charset="0"/>
                                  <a:sym typeface="Symbol" panose="05050102010706020507" charset="0"/>
                                </a:rPr>
                                <m:t>𝟐</m:t>
                              </m:r>
                              <m:r>
                                <a:rPr lang="pt-BR" altLang="en-US" sz="2400" b="1" i="1" smtClean="0">
                                  <a:latin typeface="Cambria Math" panose="02040503050406030204" pitchFamily="18" charset="0"/>
                                  <a:ea typeface="Cambria Math" panose="02040503050406030204" pitchFamily="18" charset="0"/>
                                  <a:sym typeface="Symbol" panose="05050102010706020507" charset="0"/>
                                </a:rPr>
                                <m:t>𝑴𝒂𝒙</m:t>
                              </m:r>
                            </m:sub>
                          </m:sSub>
                        </m:num>
                        <m:den>
                          <m:sSub>
                            <m:sSub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𝑰</m:t>
                              </m:r>
                            </m:e>
                            <m:sub>
                              <m:r>
                                <a:rPr lang="pt-BR" altLang="en-US" sz="2400" b="1" i="1" smtClean="0">
                                  <a:latin typeface="Cambria Math" panose="02040503050406030204" pitchFamily="18" charset="0"/>
                                  <a:ea typeface="Cambria Math" panose="02040503050406030204" pitchFamily="18" charset="0"/>
                                  <a:sym typeface="Symbol" panose="05050102010706020507" charset="0"/>
                                </a:rPr>
                                <m:t>𝑪</m:t>
                              </m:r>
                              <m:r>
                                <a:rPr lang="pt-BR" altLang="en-US" sz="2400" b="1" i="1" smtClean="0">
                                  <a:latin typeface="Cambria Math" panose="02040503050406030204" pitchFamily="18" charset="0"/>
                                  <a:ea typeface="Cambria Math" panose="02040503050406030204" pitchFamily="18" charset="0"/>
                                  <a:sym typeface="Symbol" panose="05050102010706020507" charset="0"/>
                                </a:rPr>
                                <m:t>𝟏</m:t>
                              </m:r>
                            </m:sub>
                          </m:sSub>
                        </m:den>
                      </m:f>
                      <m:r>
                        <a:rPr lang="pt-BR" altLang="en-US" sz="2400" b="1" i="1" smtClean="0">
                          <a:latin typeface="Cambria Math" panose="02040503050406030204" pitchFamily="18" charset="0"/>
                          <a:ea typeface="Cambria Math" panose="02040503050406030204" pitchFamily="18" charset="0"/>
                          <a:sym typeface="Symbol" panose="05050102010706020507" charset="0"/>
                        </a:rPr>
                        <m:t>&lt;</m:t>
                      </m:r>
                      <m:sSub>
                        <m:sSub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𝜷</m:t>
                          </m:r>
                        </m:e>
                        <m:sub>
                          <m:r>
                            <a:rPr lang="pt-BR" altLang="en-US" sz="2400" b="1" i="1" smtClean="0">
                              <a:latin typeface="Cambria Math" panose="02040503050406030204" pitchFamily="18" charset="0"/>
                              <a:ea typeface="Cambria Math" panose="02040503050406030204" pitchFamily="18" charset="0"/>
                              <a:sym typeface="Symbol" panose="05050102010706020507" charset="0"/>
                            </a:rPr>
                            <m:t>𝑭𝒐𝒓𝒄</m:t>
                          </m:r>
                        </m:sub>
                      </m:sSub>
                    </m:oMath>
                  </m:oMathPara>
                </a14:m>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nde 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C2Max</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a máxima corrente que passa por 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C2</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Temos que</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14:m>
                  <m:oMath xmlns:m="http://schemas.openxmlformats.org/officeDocument/2006/math">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a:latin typeface="Cambria Math" panose="02040503050406030204" pitchFamily="18" charset="0"/>
                            <a:ea typeface="Cambria Math" panose="02040503050406030204" pitchFamily="18" charset="0"/>
                            <a:sym typeface="Symbol" panose="05050102010706020507" charset="0"/>
                          </a:rPr>
                          <m:t>𝑰</m:t>
                        </m:r>
                      </m:e>
                      <m:sub>
                        <m:r>
                          <a:rPr lang="pt-BR" altLang="en-US" sz="2400" b="1" i="1">
                            <a:latin typeface="Cambria Math" panose="02040503050406030204" pitchFamily="18" charset="0"/>
                            <a:ea typeface="Cambria Math" panose="02040503050406030204" pitchFamily="18" charset="0"/>
                            <a:sym typeface="Symbol" panose="05050102010706020507" charset="0"/>
                          </a:rPr>
                          <m:t>𝑪</m:t>
                        </m:r>
                        <m:r>
                          <a:rPr lang="en-US" altLang="pt-BR" sz="2400" b="1" i="1">
                            <a:latin typeface="Cambria Math" panose="02040503050406030204" pitchFamily="18" charset="0"/>
                            <a:ea typeface="Cambria Math" panose="02040503050406030204" pitchFamily="18" charset="0"/>
                            <a:sym typeface="Symbol" panose="05050102010706020507" charset="0"/>
                          </a:rPr>
                          <m:t>𝟐</m:t>
                        </m:r>
                        <m:r>
                          <a:rPr lang="pt-BR" altLang="en-US" sz="2400" b="1" i="1">
                            <a:latin typeface="Cambria Math" panose="02040503050406030204" pitchFamily="18" charset="0"/>
                            <a:ea typeface="Cambria Math" panose="02040503050406030204" pitchFamily="18" charset="0"/>
                            <a:sym typeface="Symbol" panose="05050102010706020507" charset="0"/>
                          </a:rPr>
                          <m:t>𝑴𝒂𝒙</m:t>
                        </m:r>
                      </m:sub>
                    </m:sSub>
                    <m:r>
                      <a:rPr lang="pt-BR" altLang="en-US" sz="2400" b="1"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𝑽</m:t>
                            </m:r>
                          </m:e>
                          <m:sub>
                            <m:r>
                              <a:rPr lang="pt-BR" altLang="en-US" sz="2400" b="1" i="1" smtClean="0">
                                <a:latin typeface="Cambria Math" panose="02040503050406030204" pitchFamily="18" charset="0"/>
                                <a:ea typeface="Cambria Math" panose="02040503050406030204" pitchFamily="18" charset="0"/>
                                <a:sym typeface="Symbol" panose="05050102010706020507" charset="0"/>
                              </a:rPr>
                              <m:t>𝑪𝑪</m:t>
                            </m:r>
                          </m:sub>
                        </m:sSub>
                      </m:num>
                      <m:den>
                        <m:sSub>
                          <m:sSub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𝑹</m:t>
                            </m:r>
                          </m:e>
                          <m:sub>
                            <m:r>
                              <a:rPr lang="pt-BR" altLang="en-US" sz="2400" b="1" i="1" smtClean="0">
                                <a:latin typeface="Cambria Math" panose="02040503050406030204" pitchFamily="18" charset="0"/>
                                <a:ea typeface="Cambria Math" panose="02040503050406030204" pitchFamily="18" charset="0"/>
                                <a:sym typeface="Symbol" panose="05050102010706020507" charset="0"/>
                              </a:rPr>
                              <m:t>𝑪</m:t>
                            </m:r>
                          </m:sub>
                        </m:sSub>
                      </m:den>
                    </m:f>
                  </m:oMath>
                </a14:m>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14:m>
                  <m:oMath xmlns:m="http://schemas.openxmlformats.org/officeDocument/2006/math">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a:latin typeface="Cambria Math" panose="02040503050406030204" pitchFamily="18" charset="0"/>
                            <a:ea typeface="Cambria Math" panose="02040503050406030204" pitchFamily="18" charset="0"/>
                            <a:sym typeface="Symbol" panose="05050102010706020507" charset="0"/>
                          </a:rPr>
                          <m:t>𝑰</m:t>
                        </m:r>
                      </m:e>
                      <m:sub>
                        <m:r>
                          <a:rPr lang="pt-BR" altLang="en-US" sz="2400" b="1" i="1">
                            <a:latin typeface="Cambria Math" panose="02040503050406030204" pitchFamily="18" charset="0"/>
                            <a:ea typeface="Cambria Math" panose="02040503050406030204" pitchFamily="18" charset="0"/>
                            <a:sym typeface="Symbol" panose="05050102010706020507" charset="0"/>
                          </a:rPr>
                          <m:t>𝑪</m:t>
                        </m:r>
                        <m:r>
                          <a:rPr lang="pt-BR" altLang="en-US" sz="2400" b="1" i="1" smtClean="0">
                            <a:latin typeface="Cambria Math" panose="02040503050406030204" pitchFamily="18" charset="0"/>
                            <a:ea typeface="Cambria Math" panose="02040503050406030204" pitchFamily="18" charset="0"/>
                            <a:sym typeface="Symbol" panose="05050102010706020507" charset="0"/>
                          </a:rPr>
                          <m:t>𝟏</m:t>
                        </m:r>
                      </m:sub>
                    </m:sSub>
                    <m:r>
                      <a:rPr lang="pt-BR" altLang="en-US" sz="2400" b="1" i="1">
                        <a:latin typeface="Cambria Math" panose="02040503050406030204" pitchFamily="18" charset="0"/>
                        <a:ea typeface="Cambria Math" panose="02040503050406030204" pitchFamily="18" charset="0"/>
                        <a:sym typeface="Symbol" panose="05050102010706020507" charset="0"/>
                      </a:rPr>
                      <m:t>=</m:t>
                    </m:r>
                    <m:f>
                      <m:fPr>
                        <m:ctrlPr>
                          <a:rPr lang="pt-BR" altLang="en-US" sz="2400" b="1"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a:latin typeface="Cambria Math" panose="02040503050406030204" pitchFamily="18" charset="0"/>
                                <a:ea typeface="Cambria Math" panose="02040503050406030204" pitchFamily="18" charset="0"/>
                                <a:sym typeface="Symbol" panose="05050102010706020507" charset="0"/>
                              </a:rPr>
                              <m:t>𝑽</m:t>
                            </m:r>
                          </m:e>
                          <m:sub>
                            <m:r>
                              <a:rPr lang="pt-BR" altLang="en-US" sz="2400" b="1" i="1">
                                <a:latin typeface="Cambria Math" panose="02040503050406030204" pitchFamily="18" charset="0"/>
                                <a:ea typeface="Cambria Math" panose="02040503050406030204" pitchFamily="18" charset="0"/>
                                <a:sym typeface="Symbol" panose="05050102010706020507" charset="0"/>
                              </a:rPr>
                              <m:t>𝑪</m:t>
                            </m:r>
                            <m:r>
                              <a:rPr lang="pt-BR" altLang="en-US" sz="2400" b="1" i="1" smtClean="0">
                                <a:latin typeface="Cambria Math" panose="02040503050406030204" pitchFamily="18" charset="0"/>
                                <a:ea typeface="Cambria Math" panose="02040503050406030204" pitchFamily="18" charset="0"/>
                                <a:sym typeface="Symbol" panose="05050102010706020507" charset="0"/>
                              </a:rPr>
                              <m:t>𝑪</m:t>
                            </m:r>
                          </m:sub>
                        </m:sSub>
                        <m:r>
                          <a:rPr lang="pt-BR" altLang="en-US" sz="2400" b="1" i="1" smtClean="0">
                            <a:latin typeface="Cambria Math" panose="02040503050406030204" pitchFamily="18" charset="0"/>
                            <a:ea typeface="Cambria Math" panose="02040503050406030204" pitchFamily="18" charset="0"/>
                            <a:sym typeface="Symbol" panose="05050102010706020507" charset="0"/>
                          </a:rPr>
                          <m:t>−</m:t>
                        </m:r>
                        <m:r>
                          <a:rPr lang="pt-BR" altLang="en-US" sz="2400" b="1" i="1" smtClean="0">
                            <a:latin typeface="Cambria Math" panose="02040503050406030204" pitchFamily="18" charset="0"/>
                            <a:ea typeface="Cambria Math" panose="02040503050406030204" pitchFamily="18" charset="0"/>
                            <a:sym typeface="Symbol" panose="05050102010706020507" charset="0"/>
                          </a:rPr>
                          <m:t>𝟏</m:t>
                        </m:r>
                        <m:r>
                          <a:rPr lang="pt-BR" altLang="en-US" sz="2400" b="1" i="1" smtClean="0">
                            <a:latin typeface="Cambria Math" panose="02040503050406030204" pitchFamily="18" charset="0"/>
                            <a:ea typeface="Cambria Math" panose="02040503050406030204" pitchFamily="18" charset="0"/>
                            <a:sym typeface="Symbol" panose="05050102010706020507" charset="0"/>
                          </a:rPr>
                          <m:t>.</m:t>
                        </m:r>
                        <m:r>
                          <a:rPr lang="pt-BR" altLang="en-US" sz="2400" b="1" i="1" smtClean="0">
                            <a:latin typeface="Cambria Math" panose="02040503050406030204" pitchFamily="18" charset="0"/>
                            <a:ea typeface="Cambria Math" panose="02040503050406030204" pitchFamily="18" charset="0"/>
                            <a:sym typeface="Symbol" panose="05050102010706020507" charset="0"/>
                          </a:rPr>
                          <m:t>𝟒</m:t>
                        </m:r>
                      </m:num>
                      <m:den>
                        <m:r>
                          <a:rPr lang="pt-BR" altLang="en-US" sz="2400" b="1" i="1" smtClean="0">
                            <a:latin typeface="Cambria Math" panose="02040503050406030204" pitchFamily="18" charset="0"/>
                            <a:ea typeface="Cambria Math" panose="02040503050406030204" pitchFamily="18" charset="0"/>
                            <a:sym typeface="Symbol" panose="05050102010706020507" charset="0"/>
                          </a:rPr>
                          <m:t>𝑹</m:t>
                        </m:r>
                      </m:den>
                    </m:f>
                    <m:d>
                      <m:dPr>
                        <m:ctrlPr>
                          <a:rPr lang="pt-BR" altLang="en-US" sz="2400" b="1" i="0" smtClean="0">
                            <a:latin typeface="Cambria Math" panose="02040503050406030204" pitchFamily="18" charset="0"/>
                            <a:ea typeface="Cambria Math" panose="02040503050406030204" pitchFamily="18" charset="0"/>
                            <a:sym typeface="Symbol" panose="05050102010706020507" charset="0"/>
                          </a:rPr>
                        </m:ctrlPr>
                      </m:dPr>
                      <m:e>
                        <m:r>
                          <a:rPr lang="pt-BR" altLang="en-US" sz="2400" b="1" i="0" smtClean="0">
                            <a:latin typeface="Cambria Math" panose="02040503050406030204" pitchFamily="18" charset="0"/>
                            <a:ea typeface="Cambria Math" panose="02040503050406030204" pitchFamily="18" charset="0"/>
                            <a:sym typeface="Symbol" panose="05050102010706020507" charset="0"/>
                          </a:rPr>
                          <m:t>𝟏</m:t>
                        </m:r>
                        <m:r>
                          <a:rPr lang="pt-BR" altLang="en-US" sz="2400" b="1" i="0"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𝜷</m:t>
                            </m:r>
                          </m:e>
                          <m:sub>
                            <m:r>
                              <a:rPr lang="pt-BR" altLang="en-US" sz="2400" b="1" i="1" smtClean="0">
                                <a:latin typeface="Cambria Math" panose="02040503050406030204" pitchFamily="18" charset="0"/>
                                <a:ea typeface="Cambria Math" panose="02040503050406030204" pitchFamily="18" charset="0"/>
                                <a:sym typeface="Symbol" panose="05050102010706020507" charset="0"/>
                              </a:rPr>
                              <m:t>𝑹</m:t>
                            </m:r>
                          </m:sub>
                        </m:sSub>
                      </m:e>
                    </m:d>
                    <m:r>
                      <a:rPr lang="pt-BR" altLang="en-US" sz="2400" b="1" i="1" smtClean="0">
                        <a:latin typeface="Cambria Math" panose="02040503050406030204" pitchFamily="18" charset="0"/>
                        <a:ea typeface="Cambria Math" panose="02040503050406030204" pitchFamily="18" charset="0"/>
                        <a:sym typeface="Symbol" panose="05050102010706020507" charset="0"/>
                      </a:rPr>
                      <m:t>&gt;</m:t>
                    </m:r>
                    <m:f>
                      <m:fPr>
                        <m:ctrlPr>
                          <a:rPr lang="pt-BR" altLang="en-US" sz="2400" b="1"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a:latin typeface="Cambria Math" panose="02040503050406030204" pitchFamily="18" charset="0"/>
                                <a:ea typeface="Cambria Math" panose="02040503050406030204" pitchFamily="18" charset="0"/>
                                <a:sym typeface="Symbol" panose="05050102010706020507" charset="0"/>
                              </a:rPr>
                              <m:t>𝑽</m:t>
                            </m:r>
                          </m:e>
                          <m:sub>
                            <m:r>
                              <a:rPr lang="pt-BR" altLang="en-US" sz="2400" b="1" i="1">
                                <a:latin typeface="Cambria Math" panose="02040503050406030204" pitchFamily="18" charset="0"/>
                                <a:ea typeface="Cambria Math" panose="02040503050406030204" pitchFamily="18" charset="0"/>
                                <a:sym typeface="Symbol" panose="05050102010706020507" charset="0"/>
                              </a:rPr>
                              <m:t>𝑪</m:t>
                            </m:r>
                            <m:r>
                              <a:rPr lang="pt-BR" altLang="en-US" sz="2400" b="1" i="1">
                                <a:latin typeface="Cambria Math" panose="02040503050406030204" pitchFamily="18" charset="0"/>
                                <a:ea typeface="Cambria Math" panose="02040503050406030204" pitchFamily="18" charset="0"/>
                                <a:sym typeface="Symbol" panose="05050102010706020507" charset="0"/>
                              </a:rPr>
                              <m:t>𝑪</m:t>
                            </m:r>
                          </m:sub>
                        </m:sSub>
                        <m:r>
                          <a:rPr lang="pt-BR" altLang="en-US" sz="2400" b="1" i="1">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𝟏</m:t>
                        </m:r>
                        <m:r>
                          <a:rPr lang="pt-BR" altLang="en-US" sz="2400" b="1" i="1">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𝟒</m:t>
                        </m:r>
                      </m:num>
                      <m:den>
                        <m:r>
                          <a:rPr lang="pt-BR" altLang="en-US" sz="2400" b="1" i="1">
                            <a:latin typeface="Cambria Math" panose="02040503050406030204" pitchFamily="18" charset="0"/>
                            <a:ea typeface="Cambria Math" panose="02040503050406030204" pitchFamily="18" charset="0"/>
                            <a:sym typeface="Symbol" panose="05050102010706020507" charset="0"/>
                          </a:rPr>
                          <m:t>𝑹</m:t>
                        </m:r>
                      </m:den>
                    </m:f>
                  </m:oMath>
                </a14:m>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para a saturação de Q2, precisamos garantir que </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f>
                        <m:fPr>
                          <m:ctrlPr>
                            <a:rPr lang="pt-BR" altLang="en-US" sz="2400" b="1"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a:latin typeface="Cambria Math" panose="02040503050406030204" pitchFamily="18" charset="0"/>
                                  <a:ea typeface="Cambria Math" panose="02040503050406030204" pitchFamily="18" charset="0"/>
                                  <a:sym typeface="Symbol" panose="05050102010706020507" charset="0"/>
                                </a:rPr>
                                <m:t>𝑰</m:t>
                              </m:r>
                            </m:e>
                            <m:sub>
                              <m:r>
                                <a:rPr lang="pt-BR" altLang="en-US" sz="2400" b="1" i="1">
                                  <a:latin typeface="Cambria Math" panose="02040503050406030204" pitchFamily="18" charset="0"/>
                                  <a:ea typeface="Cambria Math" panose="02040503050406030204" pitchFamily="18" charset="0"/>
                                  <a:sym typeface="Symbol" panose="05050102010706020507" charset="0"/>
                                </a:rPr>
                                <m:t>𝑪</m:t>
                              </m:r>
                              <m:r>
                                <a:rPr lang="en-US" altLang="pt-BR" sz="2400" b="1" i="1">
                                  <a:latin typeface="Cambria Math" panose="02040503050406030204" pitchFamily="18" charset="0"/>
                                  <a:ea typeface="Cambria Math" panose="02040503050406030204" pitchFamily="18" charset="0"/>
                                  <a:sym typeface="Symbol" panose="05050102010706020507" charset="0"/>
                                </a:rPr>
                                <m:t>𝟐</m:t>
                              </m:r>
                            </m:sub>
                          </m:sSub>
                        </m:num>
                        <m:den>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a:latin typeface="Cambria Math" panose="02040503050406030204" pitchFamily="18" charset="0"/>
                                  <a:ea typeface="Cambria Math" panose="02040503050406030204" pitchFamily="18" charset="0"/>
                                  <a:sym typeface="Symbol" panose="05050102010706020507" charset="0"/>
                                </a:rPr>
                                <m:t>𝑰</m:t>
                              </m:r>
                            </m:e>
                            <m:sub>
                              <m:r>
                                <a:rPr lang="pt-BR" altLang="en-US" sz="2400" b="1" i="1">
                                  <a:latin typeface="Cambria Math" panose="02040503050406030204" pitchFamily="18" charset="0"/>
                                  <a:ea typeface="Cambria Math" panose="02040503050406030204" pitchFamily="18" charset="0"/>
                                  <a:sym typeface="Symbol" panose="05050102010706020507" charset="0"/>
                                </a:rPr>
                                <m:t>𝑩</m:t>
                              </m:r>
                              <m:r>
                                <a:rPr lang="en-US" altLang="pt-BR" sz="2400" b="1" i="1">
                                  <a:latin typeface="Cambria Math" panose="02040503050406030204" pitchFamily="18" charset="0"/>
                                  <a:ea typeface="Cambria Math" panose="02040503050406030204" pitchFamily="18" charset="0"/>
                                  <a:sym typeface="Symbol" panose="05050102010706020507" charset="0"/>
                                </a:rPr>
                                <m:t>𝟐</m:t>
                              </m:r>
                            </m:sub>
                          </m:sSub>
                        </m:den>
                      </m:f>
                      <m:r>
                        <a:rPr lang="pt-BR" altLang="en-US" sz="2400" b="1" i="1">
                          <a:latin typeface="Cambria Math" panose="02040503050406030204" pitchFamily="18" charset="0"/>
                          <a:ea typeface="Cambria Math" panose="02040503050406030204" pitchFamily="18" charset="0"/>
                          <a:sym typeface="Symbol" panose="05050102010706020507" charset="0"/>
                        </a:rPr>
                        <m:t>&lt;</m:t>
                      </m:r>
                      <m:f>
                        <m:fPr>
                          <m:ctrlPr>
                            <a:rPr lang="pt-BR" altLang="en-US" sz="2400" b="1"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a:latin typeface="Cambria Math" panose="02040503050406030204" pitchFamily="18" charset="0"/>
                                  <a:ea typeface="Cambria Math" panose="02040503050406030204" pitchFamily="18" charset="0"/>
                                  <a:sym typeface="Symbol" panose="05050102010706020507" charset="0"/>
                                </a:rPr>
                                <m:t>𝑰</m:t>
                              </m:r>
                            </m:e>
                            <m:sub>
                              <m:r>
                                <a:rPr lang="pt-BR" altLang="en-US" sz="2400" b="1" i="1">
                                  <a:latin typeface="Cambria Math" panose="02040503050406030204" pitchFamily="18" charset="0"/>
                                  <a:ea typeface="Cambria Math" panose="02040503050406030204" pitchFamily="18" charset="0"/>
                                  <a:sym typeface="Symbol" panose="05050102010706020507" charset="0"/>
                                </a:rPr>
                                <m:t>𝑪</m:t>
                              </m:r>
                              <m:r>
                                <a:rPr lang="en-US" altLang="pt-BR" sz="2400" b="1" i="1">
                                  <a:latin typeface="Cambria Math" panose="02040503050406030204" pitchFamily="18" charset="0"/>
                                  <a:ea typeface="Cambria Math" panose="02040503050406030204" pitchFamily="18" charset="0"/>
                                  <a:sym typeface="Symbol" panose="05050102010706020507" charset="0"/>
                                </a:rPr>
                                <m:t>𝟐</m:t>
                              </m:r>
                              <m:r>
                                <a:rPr lang="pt-BR" altLang="en-US" sz="2400" b="1" i="1">
                                  <a:latin typeface="Cambria Math" panose="02040503050406030204" pitchFamily="18" charset="0"/>
                                  <a:ea typeface="Cambria Math" panose="02040503050406030204" pitchFamily="18" charset="0"/>
                                  <a:sym typeface="Symbol" panose="05050102010706020507" charset="0"/>
                                </a:rPr>
                                <m:t>𝑴𝒂𝒙</m:t>
                              </m:r>
                            </m:sub>
                          </m:sSub>
                        </m:num>
                        <m:den>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a:latin typeface="Cambria Math" panose="02040503050406030204" pitchFamily="18" charset="0"/>
                                  <a:ea typeface="Cambria Math" panose="02040503050406030204" pitchFamily="18" charset="0"/>
                                  <a:sym typeface="Symbol" panose="05050102010706020507" charset="0"/>
                                </a:rPr>
                                <m:t>𝑰</m:t>
                              </m:r>
                            </m:e>
                            <m:sub>
                              <m:r>
                                <a:rPr lang="pt-BR" altLang="en-US" sz="2400" b="1" i="1">
                                  <a:latin typeface="Cambria Math" panose="02040503050406030204" pitchFamily="18" charset="0"/>
                                  <a:ea typeface="Cambria Math" panose="02040503050406030204" pitchFamily="18" charset="0"/>
                                  <a:sym typeface="Symbol" panose="05050102010706020507" charset="0"/>
                                </a:rPr>
                                <m:t>𝑪</m:t>
                              </m:r>
                              <m:r>
                                <a:rPr lang="pt-BR" altLang="en-US" sz="2400" b="1" i="1">
                                  <a:latin typeface="Cambria Math" panose="02040503050406030204" pitchFamily="18" charset="0"/>
                                  <a:ea typeface="Cambria Math" panose="02040503050406030204" pitchFamily="18" charset="0"/>
                                  <a:sym typeface="Symbol" panose="05050102010706020507" charset="0"/>
                                </a:rPr>
                                <m:t>𝟏</m:t>
                              </m:r>
                            </m:sub>
                          </m:sSub>
                        </m:den>
                      </m:f>
                      <m:r>
                        <a:rPr lang="pt-BR" altLang="en-US" sz="2400" b="1" i="1">
                          <a:latin typeface="Cambria Math" panose="02040503050406030204" pitchFamily="18" charset="0"/>
                          <a:ea typeface="Cambria Math" panose="02040503050406030204" pitchFamily="18" charset="0"/>
                          <a:sym typeface="Symbol" panose="05050102010706020507" charset="0"/>
                        </a:rPr>
                        <m:t>&lt;</m:t>
                      </m:r>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f>
                            <m:f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𝑹</m:t>
                                  </m:r>
                                  <m:r>
                                    <a:rPr lang="pt-BR" altLang="en-US" sz="2400" b="1" i="1" smtClean="0">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𝑽</m:t>
                                  </m:r>
                                </m:e>
                                <m:sub>
                                  <m:r>
                                    <a:rPr lang="pt-BR" altLang="en-US" sz="2400" b="1" i="1">
                                      <a:latin typeface="Cambria Math" panose="02040503050406030204" pitchFamily="18" charset="0"/>
                                      <a:ea typeface="Cambria Math" panose="02040503050406030204" pitchFamily="18" charset="0"/>
                                      <a:sym typeface="Symbol" panose="05050102010706020507" charset="0"/>
                                    </a:rPr>
                                    <m:t>𝑪𝑪</m:t>
                                  </m:r>
                                </m:sub>
                              </m:sSub>
                            </m:num>
                            <m:den>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a:latin typeface="Cambria Math" panose="02040503050406030204" pitchFamily="18" charset="0"/>
                                          <a:ea typeface="Cambria Math" panose="02040503050406030204" pitchFamily="18" charset="0"/>
                                          <a:sym typeface="Symbol" panose="05050102010706020507" charset="0"/>
                                        </a:rPr>
                                        <m:t>𝑹</m:t>
                                      </m:r>
                                    </m:e>
                                    <m:sub>
                                      <m:r>
                                        <a:rPr lang="pt-BR" altLang="en-US" sz="2400" b="1" i="1">
                                          <a:latin typeface="Cambria Math" panose="02040503050406030204" pitchFamily="18" charset="0"/>
                                          <a:ea typeface="Cambria Math" panose="02040503050406030204" pitchFamily="18" charset="0"/>
                                          <a:sym typeface="Symbol" panose="05050102010706020507" charset="0"/>
                                        </a:rPr>
                                        <m:t>𝑪</m:t>
                                      </m:r>
                                    </m:sub>
                                  </m:sSub>
                                  <m:r>
                                    <a:rPr lang="pt-BR" altLang="en-US" sz="2400" b="1" i="1" smtClean="0">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𝑽</m:t>
                                  </m:r>
                                </m:e>
                                <m:sub>
                                  <m:r>
                                    <a:rPr lang="pt-BR" altLang="en-US" sz="2400" b="1" i="1">
                                      <a:latin typeface="Cambria Math" panose="02040503050406030204" pitchFamily="18" charset="0"/>
                                      <a:ea typeface="Cambria Math" panose="02040503050406030204" pitchFamily="18" charset="0"/>
                                      <a:sym typeface="Symbol" panose="05050102010706020507" charset="0"/>
                                    </a:rPr>
                                    <m:t>𝑪𝑪</m:t>
                                  </m:r>
                                </m:sub>
                              </m:sSub>
                              <m:r>
                                <a:rPr lang="pt-BR" altLang="en-US" sz="2400" b="1" i="1">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𝟏</m:t>
                              </m:r>
                              <m:r>
                                <a:rPr lang="pt-BR" altLang="en-US" sz="2400" b="1" i="1">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𝟒</m:t>
                              </m:r>
                              <m:r>
                                <a:rPr lang="pt-BR" altLang="en-US" sz="2400" b="1" i="1" smtClean="0">
                                  <a:latin typeface="Cambria Math" panose="02040503050406030204" pitchFamily="18" charset="0"/>
                                  <a:ea typeface="Cambria Math" panose="02040503050406030204" pitchFamily="18" charset="0"/>
                                  <a:sym typeface="Symbol" panose="05050102010706020507" charset="0"/>
                                </a:rPr>
                                <m:t>)</m:t>
                              </m:r>
                            </m:den>
                          </m:f>
                          <m:r>
                            <a:rPr lang="pt-BR" altLang="en-US" sz="2400" b="1" i="1" smtClean="0">
                              <a:latin typeface="Cambria Math" panose="02040503050406030204" pitchFamily="18" charset="0"/>
                              <a:ea typeface="Cambria Math" panose="02040503050406030204" pitchFamily="18" charset="0"/>
                              <a:sym typeface="Symbol" panose="05050102010706020507" charset="0"/>
                            </a:rPr>
                            <m:t>&lt;</m:t>
                          </m:r>
                          <m:r>
                            <a:rPr lang="pt-BR" altLang="en-US" sz="2400" b="1" i="1">
                              <a:latin typeface="Cambria Math" panose="02040503050406030204" pitchFamily="18" charset="0"/>
                              <a:ea typeface="Cambria Math" panose="02040503050406030204" pitchFamily="18" charset="0"/>
                              <a:sym typeface="Symbol" panose="05050102010706020507" charset="0"/>
                            </a:rPr>
                            <m:t>𝜷</m:t>
                          </m:r>
                        </m:e>
                        <m:sub>
                          <m:r>
                            <a:rPr lang="pt-BR" altLang="en-US" sz="2400" b="1" i="1">
                              <a:latin typeface="Cambria Math" panose="02040503050406030204" pitchFamily="18" charset="0"/>
                              <a:ea typeface="Cambria Math" panose="02040503050406030204" pitchFamily="18" charset="0"/>
                              <a:sym typeface="Symbol" panose="05050102010706020507" charset="0"/>
                            </a:rPr>
                            <m:t>𝑭𝒐𝒓𝒄</m:t>
                          </m:r>
                        </m:sub>
                      </m:sSub>
                    </m:oMath>
                  </m:oMathPara>
                </a14:m>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6" name="CaixaDeTexto 45"/>
              <p:cNvSpPr txBox="1">
                <a:spLocks noRot="1" noChangeAspect="1" noMove="1" noResize="1" noEditPoints="1" noAdjustHandles="1" noChangeArrowheads="1" noChangeShapeType="1" noTextEdit="1"/>
              </p:cNvSpPr>
              <p:nvPr/>
            </p:nvSpPr>
            <p:spPr>
              <a:xfrm>
                <a:off x="4443866" y="1057797"/>
                <a:ext cx="7306718" cy="5641975"/>
              </a:xfrm>
              <a:prstGeom prst="rect">
                <a:avLst/>
              </a:prstGeom>
              <a:blipFill rotWithShape="1">
                <a:blip r:embed="rId1"/>
                <a:stretch>
                  <a:fillRect l="-2" t="-9" r="7" b="9"/>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8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744151" y="381276"/>
            <a:ext cx="11111865" cy="58477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82351" y="580153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64142" y="3827476"/>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54777" y="3928676"/>
            <a:ext cx="595035" cy="46166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a:t>
            </a:r>
            <a:r>
              <a:rPr lang="pt-BR" sz="2400" i="1" baseline="-25000" dirty="0" err="1" smtClean="0">
                <a:latin typeface="Century Schoolbook" panose="02040604050505020304" pitchFamily="18" charset="0"/>
                <a:ea typeface="Cambria Math" panose="02040503050406030204" pitchFamily="18" charset="0"/>
              </a:rPr>
              <a:t>in</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073377" y="3889219"/>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38851" y="4390341"/>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82921" y="3148237"/>
            <a:ext cx="9118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812431" y="3273143"/>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3418593" y="3861849"/>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3198751" y="3016415"/>
            <a:ext cx="607060" cy="52326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2846143" y="4260054"/>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141899" y="2280387"/>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2705060" y="5453145"/>
            <a:ext cx="720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807167" y="4164661"/>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417871" y="3089969"/>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2731391" y="208498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36" name="CaixaDeTexto 45"/>
              <p:cNvSpPr txBox="1"/>
              <p:nvPr/>
            </p:nvSpPr>
            <p:spPr>
              <a:xfrm>
                <a:off x="4443866" y="1057797"/>
                <a:ext cx="7306718" cy="5351145"/>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b="1"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endPar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 seja, garantir que</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f>
                            <m:f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𝑹</m:t>
                                  </m:r>
                                  <m:r>
                                    <a:rPr lang="pt-BR" altLang="en-US" sz="2400" b="1" i="1" smtClean="0">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𝑽</m:t>
                                  </m:r>
                                </m:e>
                                <m:sub>
                                  <m:r>
                                    <a:rPr lang="pt-BR" altLang="en-US" sz="2400" b="1" i="1">
                                      <a:latin typeface="Cambria Math" panose="02040503050406030204" pitchFamily="18" charset="0"/>
                                      <a:ea typeface="Cambria Math" panose="02040503050406030204" pitchFamily="18" charset="0"/>
                                      <a:sym typeface="Symbol" panose="05050102010706020507" charset="0"/>
                                    </a:rPr>
                                    <m:t>𝑪𝑪</m:t>
                                  </m:r>
                                </m:sub>
                              </m:sSub>
                            </m:num>
                            <m:den>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a:latin typeface="Cambria Math" panose="02040503050406030204" pitchFamily="18" charset="0"/>
                                          <a:ea typeface="Cambria Math" panose="02040503050406030204" pitchFamily="18" charset="0"/>
                                          <a:sym typeface="Symbol" panose="05050102010706020507" charset="0"/>
                                        </a:rPr>
                                        <m:t>𝑹</m:t>
                                      </m:r>
                                    </m:e>
                                    <m:sub>
                                      <m:r>
                                        <a:rPr lang="pt-BR" altLang="en-US" sz="2400" b="1" i="1">
                                          <a:latin typeface="Cambria Math" panose="02040503050406030204" pitchFamily="18" charset="0"/>
                                          <a:ea typeface="Cambria Math" panose="02040503050406030204" pitchFamily="18" charset="0"/>
                                          <a:sym typeface="Symbol" panose="05050102010706020507" charset="0"/>
                                        </a:rPr>
                                        <m:t>𝑪</m:t>
                                      </m:r>
                                    </m:sub>
                                  </m:sSub>
                                  <m:r>
                                    <a:rPr lang="pt-BR" altLang="en-US" sz="2400" b="1" i="1" smtClean="0">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𝑽</m:t>
                                  </m:r>
                                </m:e>
                                <m:sub>
                                  <m:r>
                                    <a:rPr lang="pt-BR" altLang="en-US" sz="2400" b="1" i="1">
                                      <a:latin typeface="Cambria Math" panose="02040503050406030204" pitchFamily="18" charset="0"/>
                                      <a:ea typeface="Cambria Math" panose="02040503050406030204" pitchFamily="18" charset="0"/>
                                      <a:sym typeface="Symbol" panose="05050102010706020507" charset="0"/>
                                    </a:rPr>
                                    <m:t>𝑪𝑪</m:t>
                                  </m:r>
                                </m:sub>
                              </m:sSub>
                              <m:r>
                                <a:rPr lang="pt-BR" altLang="en-US" sz="2400" b="1" i="1">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𝟏</m:t>
                              </m:r>
                              <m:r>
                                <a:rPr lang="pt-BR" altLang="en-US" sz="2400" b="1" i="1">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𝟒</m:t>
                              </m:r>
                              <m:r>
                                <a:rPr lang="pt-BR" altLang="en-US" sz="2400" b="1" i="1" smtClean="0">
                                  <a:latin typeface="Cambria Math" panose="02040503050406030204" pitchFamily="18" charset="0"/>
                                  <a:ea typeface="Cambria Math" panose="02040503050406030204" pitchFamily="18" charset="0"/>
                                  <a:sym typeface="Symbol" panose="05050102010706020507" charset="0"/>
                                </a:rPr>
                                <m:t>)</m:t>
                              </m:r>
                            </m:den>
                          </m:f>
                          <m:r>
                            <a:rPr lang="pt-BR" altLang="en-US" sz="2400" b="1" i="1" smtClean="0">
                              <a:latin typeface="Cambria Math" panose="02040503050406030204" pitchFamily="18" charset="0"/>
                              <a:ea typeface="Cambria Math" panose="02040503050406030204" pitchFamily="18" charset="0"/>
                              <a:sym typeface="Symbol" panose="05050102010706020507" charset="0"/>
                            </a:rPr>
                            <m:t>&lt;</m:t>
                          </m:r>
                          <m:r>
                            <a:rPr lang="pt-BR" altLang="en-US" sz="2400" b="1" i="1">
                              <a:latin typeface="Cambria Math" panose="02040503050406030204" pitchFamily="18" charset="0"/>
                              <a:ea typeface="Cambria Math" panose="02040503050406030204" pitchFamily="18" charset="0"/>
                              <a:sym typeface="Symbol" panose="05050102010706020507" charset="0"/>
                            </a:rPr>
                            <m:t>𝜷</m:t>
                          </m:r>
                        </m:e>
                        <m:sub>
                          <m:r>
                            <a:rPr lang="pt-BR" altLang="en-US" sz="2400" b="1" i="1">
                              <a:latin typeface="Cambria Math" panose="02040503050406030204" pitchFamily="18" charset="0"/>
                              <a:ea typeface="Cambria Math" panose="02040503050406030204" pitchFamily="18" charset="0"/>
                              <a:sym typeface="Symbol" panose="05050102010706020507" charset="0"/>
                            </a:rPr>
                            <m:t>𝑭𝒐𝒓𝒄</m:t>
                          </m:r>
                        </m:sub>
                      </m:sSub>
                    </m:oMath>
                  </m:oMathPara>
                </a14:m>
                <a:endParaRPr lang="pt-BR" altLang="en-US" sz="2400" b="1" dirty="0" smtClean="0">
                  <a:latin typeface="Comic Sans MS" panose="030F0702030302020204" pitchFamily="66" charset="0"/>
                  <a:ea typeface="Cambria Math" panose="02040503050406030204" pitchFamily="18" charset="0"/>
                  <a:sym typeface="Symbol" panose="05050102010706020507" charset="0"/>
                </a:endParaRPr>
              </a:p>
              <a:p>
                <a:pPr indent="0">
                  <a:spcBef>
                    <a:spcPts val="600"/>
                  </a:spcBef>
                  <a:spcAft>
                    <a:spcPts val="600"/>
                  </a:spcAft>
                  <a:buFont typeface="+mj-lt"/>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Estando Q2 saturado, a saída será </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0V</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a:t>
                </a: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=0V</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Nesse caso, como o emissor de Q1 está em terra, </a:t>
                </a:r>
                <a:r>
                  <a:rPr lang="pt-BR" altLang="en-US" sz="2400" b="1" u="sng"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Q1 conduz diretamente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retira corrente da base de Q2. O transistor </a:t>
                </a:r>
                <a:r>
                  <a:rPr lang="pt-BR" altLang="en-US" sz="2400" b="1" u="sng"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 corta</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sua tensão de base cai até 0V (não sai corrente da base de um transistor NPN). O transistor Q1 satura. </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6" name="CaixaDeTexto 45"/>
              <p:cNvSpPr txBox="1">
                <a:spLocks noRot="1" noChangeAspect="1" noMove="1" noResize="1" noEditPoints="1" noAdjustHandles="1" noChangeArrowheads="1" noChangeShapeType="1" noTextEdit="1"/>
              </p:cNvSpPr>
              <p:nvPr/>
            </p:nvSpPr>
            <p:spPr>
              <a:xfrm>
                <a:off x="4443866" y="1057797"/>
                <a:ext cx="7306718" cy="5351145"/>
              </a:xfrm>
              <a:prstGeom prst="rect">
                <a:avLst/>
              </a:prstGeom>
              <a:blipFill rotWithShape="1">
                <a:blip r:embed="rId1"/>
                <a:stretch>
                  <a:fillRect l="-2" t="-10" r="7" b="1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8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744151" y="381276"/>
            <a:ext cx="11111865" cy="58477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3371725" y="6386817"/>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953516" y="4412760"/>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351527" y="4794140"/>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537351" y="4461803"/>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598110" y="5284424"/>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1072295" y="3733521"/>
            <a:ext cx="9118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1301805" y="3858427"/>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3907967" y="4447133"/>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3688125" y="3601699"/>
            <a:ext cx="607060" cy="52326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335517" y="484533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631273" y="286567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190624" y="6038429"/>
            <a:ext cx="720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2296541" y="4749945"/>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903435" y="3675253"/>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220765" y="267026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sp>
        <p:nvSpPr>
          <p:cNvPr id="36" name="CaixaDeTexto 45"/>
          <p:cNvSpPr txBox="1"/>
          <p:nvPr/>
        </p:nvSpPr>
        <p:spPr>
          <a:xfrm>
            <a:off x="574908" y="1000217"/>
            <a:ext cx="10296292" cy="1692771"/>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Inversor:</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 </a:t>
            </a:r>
            <a:r>
              <a:rPr lang="pt-BR" altLang="en-US" sz="2800" b="1"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    </a:t>
            </a:r>
            <a:r>
              <a:rPr lang="pt-BR" altLang="en-US" sz="2800" b="1" dirty="0" smtClean="0">
                <a:solidFill>
                  <a:srgbClr val="C00000"/>
                </a:solidFill>
                <a:effectLst/>
                <a:latin typeface="Calibri" panose="020F0502020204030204" charset="0"/>
                <a:ea typeface="Cambria Math" panose="02040503050406030204" pitchFamily="18" charset="0"/>
                <a:cs typeface="Calibri" panose="020F0502020204030204" charset="0"/>
                <a:sym typeface="Symbol" panose="05050102010706020507" charset="0"/>
              </a:rPr>
              <a:t>→      </a:t>
            </a:r>
            <a:r>
              <a:rPr lang="pt-BR" altLang="en-US" sz="2800" b="1" dirty="0" err="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=0V</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2. </a:t>
            </a: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0V   </a:t>
            </a:r>
            <a:r>
              <a:rPr lang="pt-BR" altLang="en-US" sz="2800" b="1" dirty="0">
                <a:solidFill>
                  <a:srgbClr val="C00000"/>
                </a:solidFill>
                <a:latin typeface="Calibri" panose="020F0502020204030204" charset="0"/>
                <a:ea typeface="Cambria Math" panose="02040503050406030204" pitchFamily="18" charset="0"/>
                <a:cs typeface="Calibri" panose="020F0502020204030204" charset="0"/>
                <a:sym typeface="Symbol" panose="05050102010706020507" charset="0"/>
              </a:rPr>
              <a:t>→   </a:t>
            </a:r>
            <a:r>
              <a:rPr lang="pt-BR" altLang="en-US" sz="2800" b="1" dirty="0" smtClean="0">
                <a:solidFill>
                  <a:srgbClr val="C00000"/>
                </a:solidFill>
                <a:latin typeface="Calibri" panose="020F0502020204030204" charset="0"/>
                <a:ea typeface="Cambria Math" panose="02040503050406030204" pitchFamily="18" charset="0"/>
                <a:cs typeface="Calibri" panose="020F0502020204030204" charset="0"/>
                <a:sym typeface="Symbol" panose="05050102010706020507" charset="0"/>
              </a:rPr>
              <a:t>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endPar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 Lógica</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7" name="Conector Reto 22"/>
          <p:cNvCxnSpPr/>
          <p:nvPr/>
        </p:nvCxnSpPr>
        <p:spPr>
          <a:xfrm rot="10800000">
            <a:off x="939867" y="5430148"/>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38" name="Conector Reto 20"/>
          <p:cNvCxnSpPr/>
          <p:nvPr/>
        </p:nvCxnSpPr>
        <p:spPr>
          <a:xfrm flipH="1">
            <a:off x="1546259" y="4885329"/>
            <a:ext cx="422161" cy="544819"/>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1" name="CaixaDeTexto 47"/>
          <p:cNvSpPr txBox="1"/>
          <p:nvPr/>
        </p:nvSpPr>
        <p:spPr>
          <a:xfrm>
            <a:off x="351527" y="5538852"/>
            <a:ext cx="87235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2</a:t>
            </a:r>
            <a:r>
              <a:rPr lang="pt-BR" sz="2400" i="1"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sp>
        <p:nvSpPr>
          <p:cNvPr id="42" name="CaixaDeTexto 45"/>
          <p:cNvSpPr txBox="1"/>
          <p:nvPr/>
        </p:nvSpPr>
        <p:spPr>
          <a:xfrm>
            <a:off x="5421823" y="3028765"/>
            <a:ext cx="6118203" cy="2461260"/>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qualquer uma das entradas for 0V, o transistor Q1 conduz direto e corta Q2, indo a saída para 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Temos uma porta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NAND</a:t>
            </a:r>
            <a:endPar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sym typeface="Symbol" panose="05050102010706020507" charset="0"/>
            </a:endParaRPr>
          </a:p>
        </p:txBody>
      </p:sp>
      <p:sp>
        <p:nvSpPr>
          <p:cNvPr id="44" name="CaixaDeTexto 47"/>
          <p:cNvSpPr txBox="1"/>
          <p:nvPr/>
        </p:nvSpPr>
        <p:spPr>
          <a:xfrm>
            <a:off x="1905771" y="4420555"/>
            <a:ext cx="829073"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0.7V</a:t>
            </a:r>
            <a:endParaRPr lang="pt-BR" sz="24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8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428161" y="566210"/>
            <a:ext cx="11111865" cy="2462213"/>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Dificuldade com o circuito: para o sinal de saída subir, a corrente vem pelo resistor 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 corrente fica cada vez menor a medida que a tensão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aumenta, podendo tornar o circuito lento.</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5886325" y="6539217"/>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3468116" y="4565160"/>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866127" y="4946540"/>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6051951" y="4614203"/>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4112710" y="5436824"/>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3586895" y="3885921"/>
            <a:ext cx="9118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3816405" y="4010827"/>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6422567" y="4599533"/>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6202725" y="3754099"/>
            <a:ext cx="607060" cy="52326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5850117" y="499773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4145873" y="301807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5696334" y="6190829"/>
            <a:ext cx="720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4796536" y="4902345"/>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5409145" y="3827653"/>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5735365" y="282266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cxnSp>
        <p:nvCxnSpPr>
          <p:cNvPr id="37" name="Conector Reto 22"/>
          <p:cNvCxnSpPr/>
          <p:nvPr/>
        </p:nvCxnSpPr>
        <p:spPr>
          <a:xfrm rot="10800000">
            <a:off x="3454467" y="5582548"/>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38" name="Conector Reto 20"/>
          <p:cNvCxnSpPr/>
          <p:nvPr/>
        </p:nvCxnSpPr>
        <p:spPr>
          <a:xfrm flipH="1">
            <a:off x="4060859" y="5037729"/>
            <a:ext cx="422161" cy="544819"/>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1" name="CaixaDeTexto 47"/>
          <p:cNvSpPr txBox="1"/>
          <p:nvPr/>
        </p:nvSpPr>
        <p:spPr>
          <a:xfrm>
            <a:off x="2866127" y="5576952"/>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2</a:t>
            </a:r>
            <a:endParaRPr lang="pt-BR" sz="2400" i="1" baseline="-25000" dirty="0" smtClean="0">
              <a:latin typeface="Century Schoolbook" panose="02040604050505020304" pitchFamily="18" charset="0"/>
              <a:ea typeface="Cambria Math" panose="02040503050406030204" pitchFamily="18" charset="0"/>
            </a:endParaRPr>
          </a:p>
        </p:txBody>
      </p:sp>
      <p:sp>
        <p:nvSpPr>
          <p:cNvPr id="42" name="CaixaDeTexto 45"/>
          <p:cNvSpPr txBox="1"/>
          <p:nvPr/>
        </p:nvSpPr>
        <p:spPr>
          <a:xfrm>
            <a:off x="6299969" y="5785865"/>
            <a:ext cx="2700826" cy="58477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NAND</a:t>
            </a:r>
            <a:endPar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sym typeface="Symbol" panose="05050102010706020507" charset="0"/>
            </a:endParaRPr>
          </a:p>
        </p:txBody>
      </p:sp>
    </p:spTree>
  </p:cSld>
  <p:clrMapOvr>
    <a:masterClrMapping/>
  </p:clrMapOvr>
  <p:timing>
    <p:tnLst>
      <p:par>
        <p:cTn id="1" dur="indefinite" restart="never" nodeType="tmRoot"/>
      </p:par>
    </p:tnLst>
  </p:timing>
</p:sld>
</file>

<file path=ppt/slides/slide8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428161" y="540810"/>
            <a:ext cx="11111865" cy="1599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Novo circuito inversor para melhorar a capacidade de carregar a saída</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37516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1334516" y="3694153"/>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732527" y="4075533"/>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4879509" y="456197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20025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14359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16828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5444864" y="4582954"/>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27133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46695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20122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46269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26775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3284435"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499030" y="1888379"/>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3269830" y="53329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363242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2926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3642509" y="3095488"/>
            <a:ext cx="1783849" cy="748570"/>
            <a:chOff x="8610600" y="2524505"/>
            <a:chExt cx="1783849"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4596022" y="4039941"/>
            <a:ext cx="594360" cy="452120"/>
            <a:chOff x="2587" y="5946"/>
            <a:chExt cx="4283" cy="2118"/>
          </a:xfrm>
        </p:grpSpPr>
        <p:cxnSp>
          <p:nvCxnSpPr>
            <p:cNvPr id="7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3917981" y="5117636"/>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391703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4562327" y="2066689"/>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4689442" y="61087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3641259" y="41454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4667045" y="3172503"/>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5010918" y="4045182"/>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30979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DeTexto 45"/>
          <p:cNvSpPr txBox="1"/>
          <p:nvPr/>
        </p:nvSpPr>
        <p:spPr>
          <a:xfrm>
            <a:off x="6578061" y="2498835"/>
            <a:ext cx="5233477" cy="3876675"/>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analisar a operação do circuito. Consideramos</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err="1"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0.2  (valor bem baixo)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0.2V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err="1"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100</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3" name="CaixaDeTexto 22"/>
          <p:cNvSpPr txBox="1"/>
          <p:nvPr/>
        </p:nvSpPr>
        <p:spPr>
          <a:xfrm>
            <a:off x="1124132" y="5018100"/>
            <a:ext cx="2990668" cy="460375"/>
          </a:xfrm>
          <a:prstGeom prst="rect">
            <a:avLst/>
          </a:prstGeom>
          <a:noFill/>
        </p:spPr>
        <p:txBody>
          <a:bodyPr wrap="square" rtlCol="0">
            <a:spAutoFit/>
          </a:bodyPr>
          <a:lstStyle/>
          <a:p>
            <a:r>
              <a:rPr lang="pt-BR" sz="2400" dirty="0" smtClean="0">
                <a:latin typeface="Comic Sans MS" panose="030F0702030302020204" pitchFamily="66" charset="0"/>
                <a:cs typeface="Comic Sans MS" panose="030F0702030302020204" pitchFamily="66" charset="0"/>
              </a:rPr>
              <a:t>Condição inicial nula</a:t>
            </a:r>
            <a:endParaRPr lang="pt-BR" sz="2400" dirty="0" smtClean="0">
              <a:latin typeface="Comic Sans MS" panose="030F0702030302020204" pitchFamily="66" charset="0"/>
              <a:cs typeface="Comic Sans MS" panose="030F0702030302020204" pitchFamily="66" charset="0"/>
            </a:endParaRPr>
          </a:p>
        </p:txBody>
      </p:sp>
      <p:sp>
        <p:nvSpPr>
          <p:cNvPr id="24" name="Espaço Reservado para Conteúdo 2"/>
          <p:cNvSpPr txBox="1"/>
          <p:nvPr/>
        </p:nvSpPr>
        <p:spPr>
          <a:xfrm>
            <a:off x="470453" y="435166"/>
            <a:ext cx="10883347" cy="1042837"/>
          </a:xfrm>
          <a:prstGeom prst="rect">
            <a:avLst/>
          </a:prstGeom>
        </p:spPr>
        <p:txBody>
          <a:bodyPr vert="horz" lIns="91440" tIns="45720" rIns="91440" bIns="45720" rtlCol="0">
            <a:normAutofit fontScale="92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Solução</a:t>
            </a:r>
            <a:endParaRPr lang="pt-BR" sz="3200" b="1" dirty="0" smtClean="0">
              <a:solidFill>
                <a:srgbClr val="C00000"/>
              </a:solidFill>
              <a:latin typeface="Comic Sans MS" panose="030F0702030302020204" pitchFamily="66" charset="0"/>
            </a:endParaRPr>
          </a:p>
          <a:p>
            <a:pPr marL="0" indent="0">
              <a:spcAft>
                <a:spcPts val="1200"/>
              </a:spcAft>
              <a:buNone/>
            </a:pPr>
            <a:r>
              <a:rPr lang="pt-BR" sz="3200" b="1" dirty="0" smtClean="0">
                <a:solidFill>
                  <a:srgbClr val="C00000"/>
                </a:solidFill>
                <a:latin typeface="Comic Sans MS" panose="030F0702030302020204" pitchFamily="66" charset="0"/>
              </a:rPr>
              <a:t>1.  Resposta a estado zero (</a:t>
            </a:r>
            <a:r>
              <a:rPr lang="pt-BR" sz="3200" b="1" dirty="0" err="1" smtClean="0">
                <a:solidFill>
                  <a:srgbClr val="C00000"/>
                </a:solidFill>
                <a:latin typeface="Comic Sans MS" panose="030F0702030302020204" pitchFamily="66" charset="0"/>
              </a:rPr>
              <a:t>Vo</a:t>
            </a:r>
            <a:r>
              <a:rPr lang="pt-BR" sz="3200" b="1" dirty="0" smtClean="0">
                <a:solidFill>
                  <a:srgbClr val="C00000"/>
                </a:solidFill>
                <a:latin typeface="Comic Sans MS" panose="030F0702030302020204" pitchFamily="66" charset="0"/>
              </a:rPr>
              <a:t>(0-)) </a:t>
            </a:r>
            <a:endParaRPr lang="pt-BR"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29" name="CaixaDeTexto 53"/>
              <p:cNvSpPr txBox="1"/>
              <p:nvPr/>
            </p:nvSpPr>
            <p:spPr>
              <a:xfrm>
                <a:off x="4878403" y="3195779"/>
                <a:ext cx="5930380" cy="1100494"/>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𝑉</m:t>
                          </m:r>
                        </m:e>
                        <m:sub>
                          <m:r>
                            <a:rPr lang="pt-BR" sz="3200" b="0" i="1" smtClean="0">
                              <a:latin typeface="Cambria Math" panose="02040503050406030204" pitchFamily="18" charset="0"/>
                            </a:rPr>
                            <m:t>0</m:t>
                          </m:r>
                        </m:sub>
                      </m:sSub>
                      <m:r>
                        <a:rPr lang="pt-BR" sz="3200" b="0" i="1" smtClean="0">
                          <a:latin typeface="Cambria Math" panose="02040503050406030204" pitchFamily="18" charset="0"/>
                        </a:rPr>
                        <m:t>=</m:t>
                      </m:r>
                      <m:f>
                        <m:fPr>
                          <m:ctrlPr>
                            <a:rPr lang="pt-BR" sz="3200" b="0" i="1" smtClean="0">
                              <a:latin typeface="Cambria Math" panose="02040503050406030204" pitchFamily="18" charset="0"/>
                              <a:ea typeface="Cambria Math" panose="02040503050406030204" pitchFamily="18" charset="0"/>
                            </a:rPr>
                          </m:ctrlPr>
                        </m:fPr>
                        <m:num>
                          <m:r>
                            <a:rPr lang="pt-BR" sz="3200" i="1">
                              <a:latin typeface="Cambria Math" panose="02040503050406030204" pitchFamily="18" charset="0"/>
                              <a:ea typeface="Cambria Math" panose="02040503050406030204" pitchFamily="18" charset="0"/>
                            </a:rPr>
                            <m:t>∆</m:t>
                          </m:r>
                        </m:num>
                        <m:den>
                          <m:r>
                            <a:rPr lang="pt-BR" sz="3200" b="0" i="1" smtClean="0">
                              <a:latin typeface="Cambria Math" panose="02040503050406030204" pitchFamily="18" charset="0"/>
                              <a:ea typeface="Cambria Math" panose="02040503050406030204" pitchFamily="18" charset="0"/>
                            </a:rPr>
                            <m:t>𝑠</m:t>
                          </m:r>
                        </m:den>
                      </m:f>
                      <m:f>
                        <m:fPr>
                          <m:ctrlPr>
                            <a:rPr lang="pt-BR" sz="3200" b="0" i="1" smtClean="0">
                              <a:latin typeface="Cambria Math" panose="02040503050406030204" pitchFamily="18" charset="0"/>
                              <a:ea typeface="Cambria Math" panose="02040503050406030204" pitchFamily="18" charset="0"/>
                            </a:rPr>
                          </m:ctrlPr>
                        </m:fPr>
                        <m:num>
                          <m:r>
                            <a:rPr lang="pt-BR" sz="3200" b="0" i="1" smtClean="0">
                              <a:latin typeface="Cambria Math" panose="02040503050406030204" pitchFamily="18" charset="0"/>
                              <a:ea typeface="Cambria Math" panose="02040503050406030204" pitchFamily="18" charset="0"/>
                            </a:rPr>
                            <m:t>𝑠𝐿</m:t>
                          </m:r>
                        </m:num>
                        <m:den>
                          <m:d>
                            <m:dPr>
                              <m:ctrlPr>
                                <a:rPr lang="pt-BR" sz="3200" b="0" i="1" smtClean="0">
                                  <a:latin typeface="Cambria Math" panose="02040503050406030204" pitchFamily="18" charset="0"/>
                                  <a:ea typeface="Cambria Math" panose="02040503050406030204" pitchFamily="18" charset="0"/>
                                </a:rPr>
                              </m:ctrlPr>
                            </m:dPr>
                            <m:e>
                              <m:r>
                                <a:rPr lang="pt-BR" sz="3200" i="1">
                                  <a:latin typeface="Cambria Math" panose="02040503050406030204" pitchFamily="18" charset="0"/>
                                  <a:ea typeface="Cambria Math" panose="02040503050406030204" pitchFamily="18" charset="0"/>
                                </a:rPr>
                                <m:t>𝑅</m:t>
                              </m:r>
                              <m:r>
                                <a:rPr lang="pt-BR" sz="3200" i="1">
                                  <a:latin typeface="Cambria Math" panose="02040503050406030204" pitchFamily="18" charset="0"/>
                                  <a:ea typeface="Cambria Math" panose="02040503050406030204" pitchFamily="18" charset="0"/>
                                </a:rPr>
                                <m:t>+</m:t>
                              </m:r>
                              <m:r>
                                <a:rPr lang="pt-BR" sz="3200" i="1">
                                  <a:latin typeface="Cambria Math" panose="02040503050406030204" pitchFamily="18" charset="0"/>
                                  <a:ea typeface="Cambria Math" panose="02040503050406030204" pitchFamily="18" charset="0"/>
                                </a:rPr>
                                <m:t>𝑠𝐿</m:t>
                              </m:r>
                            </m:e>
                          </m:d>
                        </m:den>
                      </m:f>
                      <m:r>
                        <a:rPr lang="pt-BR" sz="3200" b="0" i="1" smtClean="0">
                          <a:latin typeface="Cambria Math" panose="02040503050406030204" pitchFamily="18" charset="0"/>
                          <a:ea typeface="Cambria Math" panose="02040503050406030204" pitchFamily="18" charset="0"/>
                        </a:rPr>
                        <m:t>=</m:t>
                      </m:r>
                      <m:f>
                        <m:fPr>
                          <m:ctrlPr>
                            <a:rPr lang="pt-BR" sz="3200" i="1">
                              <a:latin typeface="Cambria Math" panose="02040503050406030204" pitchFamily="18" charset="0"/>
                              <a:ea typeface="Cambria Math" panose="02040503050406030204" pitchFamily="18" charset="0"/>
                            </a:rPr>
                          </m:ctrlPr>
                        </m:fPr>
                        <m:num>
                          <m:r>
                            <a:rPr lang="pt-BR" sz="3200" i="1">
                              <a:latin typeface="Cambria Math" panose="02040503050406030204" pitchFamily="18" charset="0"/>
                              <a:ea typeface="Cambria Math" panose="02040503050406030204" pitchFamily="18" charset="0"/>
                            </a:rPr>
                            <m:t>∆</m:t>
                          </m:r>
                        </m:num>
                        <m:den>
                          <m:d>
                            <m:dPr>
                              <m:ctrlPr>
                                <a:rPr lang="pt-BR" sz="3200" i="1">
                                  <a:latin typeface="Cambria Math" panose="02040503050406030204" pitchFamily="18" charset="0"/>
                                  <a:ea typeface="Cambria Math" panose="02040503050406030204" pitchFamily="18" charset="0"/>
                                </a:rPr>
                              </m:ctrlPr>
                            </m:dPr>
                            <m:e>
                              <m:r>
                                <a:rPr lang="pt-BR" sz="3200" i="1">
                                  <a:latin typeface="Cambria Math" panose="02040503050406030204" pitchFamily="18" charset="0"/>
                                  <a:ea typeface="Cambria Math" panose="02040503050406030204" pitchFamily="18" charset="0"/>
                                </a:rPr>
                                <m:t>𝑅</m:t>
                              </m:r>
                              <m:r>
                                <a:rPr lang="pt-BR" sz="3200" b="0" i="1" smtClean="0">
                                  <a:latin typeface="Cambria Math" panose="02040503050406030204" pitchFamily="18" charset="0"/>
                                  <a:ea typeface="Cambria Math" panose="02040503050406030204" pitchFamily="18" charset="0"/>
                                </a:rPr>
                                <m:t>/</m:t>
                              </m:r>
                              <m:r>
                                <a:rPr lang="pt-BR" sz="3200" b="0" i="1" smtClean="0">
                                  <a:latin typeface="Cambria Math" panose="02040503050406030204" pitchFamily="18" charset="0"/>
                                  <a:ea typeface="Cambria Math" panose="02040503050406030204" pitchFamily="18" charset="0"/>
                                </a:rPr>
                                <m:t>𝐿</m:t>
                              </m:r>
                              <m:r>
                                <a:rPr lang="pt-BR" sz="3200" i="1">
                                  <a:latin typeface="Cambria Math" panose="02040503050406030204" pitchFamily="18" charset="0"/>
                                  <a:ea typeface="Cambria Math" panose="02040503050406030204" pitchFamily="18" charset="0"/>
                                </a:rPr>
                                <m:t>+</m:t>
                              </m:r>
                              <m:r>
                                <a:rPr lang="pt-BR" sz="3200" i="1">
                                  <a:latin typeface="Cambria Math" panose="02040503050406030204" pitchFamily="18" charset="0"/>
                                  <a:ea typeface="Cambria Math" panose="02040503050406030204" pitchFamily="18" charset="0"/>
                                </a:rPr>
                                <m:t>𝑠</m:t>
                              </m:r>
                            </m:e>
                          </m:d>
                        </m:den>
                      </m:f>
                    </m:oMath>
                  </m:oMathPara>
                </a14:m>
                <a:endParaRPr lang="pt-BR" sz="2000" b="0" i="1" dirty="0" smtClean="0">
                  <a:latin typeface="Cambria Math" panose="02040503050406030204" pitchFamily="18" charset="0"/>
                </a:endParaRPr>
              </a:p>
            </p:txBody>
          </p:sp>
        </mc:Choice>
        <mc:Fallback>
          <p:sp>
            <p:nvSpPr>
              <p:cNvPr id="29" name="CaixaDeTexto 53"/>
              <p:cNvSpPr txBox="1">
                <a:spLocks noRot="1" noChangeAspect="1" noMove="1" noResize="1" noEditPoints="1" noAdjustHandles="1" noChangeArrowheads="1" noChangeShapeType="1" noTextEdit="1"/>
              </p:cNvSpPr>
              <p:nvPr/>
            </p:nvSpPr>
            <p:spPr>
              <a:xfrm>
                <a:off x="4878403" y="3195779"/>
                <a:ext cx="5930380" cy="1100494"/>
              </a:xfrm>
              <a:prstGeom prst="rect">
                <a:avLst/>
              </a:prstGeom>
              <a:blipFill rotWithShape="1">
                <a:blip r:embed="rId1"/>
                <a:stretch>
                  <a:fillRect l="-6" t="-42" r="8" b="45"/>
                </a:stretch>
              </a:blipFill>
            </p:spPr>
            <p:txBody>
              <a:bodyPr/>
              <a:lstStyle/>
              <a:p>
                <a:r>
                  <a:rPr lang="pt-BR" altLang="en-US">
                    <a:noFill/>
                  </a:rPr>
                  <a:t> </a:t>
                </a:r>
              </a:p>
            </p:txBody>
          </p:sp>
        </mc:Fallback>
      </mc:AlternateContent>
      <p:sp>
        <p:nvSpPr>
          <p:cNvPr id="87" name="CaixaDeTexto 86"/>
          <p:cNvSpPr txBox="1"/>
          <p:nvPr/>
        </p:nvSpPr>
        <p:spPr>
          <a:xfrm>
            <a:off x="1529897" y="2064823"/>
            <a:ext cx="242374" cy="369332"/>
          </a:xfrm>
          <a:prstGeom prst="rect">
            <a:avLst/>
          </a:prstGeom>
          <a:noFill/>
        </p:spPr>
        <p:txBody>
          <a:bodyPr wrap="none" rtlCol="0">
            <a:spAutoFit/>
          </a:bodyPr>
          <a:lstStyle/>
          <a:p>
            <a:r>
              <a:rPr lang="pt-BR" dirty="0" smtClean="0"/>
              <a:t>I</a:t>
            </a:r>
            <a:endParaRPr lang="pt-BR" dirty="0"/>
          </a:p>
        </p:txBody>
      </p:sp>
      <p:grpSp>
        <p:nvGrpSpPr>
          <p:cNvPr id="88" name="Grupo 87"/>
          <p:cNvGrpSpPr/>
          <p:nvPr/>
        </p:nvGrpSpPr>
        <p:grpSpPr>
          <a:xfrm>
            <a:off x="798876" y="2071536"/>
            <a:ext cx="3234919" cy="2370175"/>
            <a:chOff x="790308" y="2642624"/>
            <a:chExt cx="2490835" cy="1931436"/>
          </a:xfrm>
        </p:grpSpPr>
        <p:grpSp>
          <p:nvGrpSpPr>
            <p:cNvPr id="89" name="Grupo 88"/>
            <p:cNvGrpSpPr/>
            <p:nvPr/>
          </p:nvGrpSpPr>
          <p:grpSpPr>
            <a:xfrm>
              <a:off x="1440627" y="2980029"/>
              <a:ext cx="1381894" cy="255373"/>
              <a:chOff x="4112743" y="3509451"/>
              <a:chExt cx="1381894" cy="255373"/>
            </a:xfrm>
          </p:grpSpPr>
          <p:cxnSp>
            <p:nvCxnSpPr>
              <p:cNvPr id="101"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90" name="Conector Reto 46"/>
            <p:cNvCxnSpPr/>
            <p:nvPr/>
          </p:nvCxnSpPr>
          <p:spPr>
            <a:xfrm>
              <a:off x="2751986" y="4571027"/>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CaixaDeTexto 90"/>
            <p:cNvSpPr txBox="1"/>
            <p:nvPr/>
          </p:nvSpPr>
          <p:spPr>
            <a:xfrm>
              <a:off x="2330540" y="3551417"/>
              <a:ext cx="334738" cy="376207"/>
            </a:xfrm>
            <a:prstGeom prst="rect">
              <a:avLst/>
            </a:prstGeom>
            <a:noFill/>
          </p:spPr>
          <p:txBody>
            <a:bodyPr wrap="none" rtlCol="0">
              <a:spAutoFit/>
            </a:bodyPr>
            <a:lstStyle/>
            <a:p>
              <a:r>
                <a:rPr lang="pt-BR" sz="2400" dirty="0" err="1" smtClean="0"/>
                <a:t>sL</a:t>
              </a:r>
              <a:endParaRPr lang="pt-BR" sz="2400" dirty="0"/>
            </a:p>
          </p:txBody>
        </p:sp>
        <p:sp>
          <p:nvSpPr>
            <p:cNvPr id="92" name="Forma livre 91"/>
            <p:cNvSpPr/>
            <p:nvPr/>
          </p:nvSpPr>
          <p:spPr>
            <a:xfrm rot="5400000" flipH="1">
              <a:off x="2562037" y="3468068"/>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93" name="CaixaDeTexto 92"/>
            <p:cNvSpPr txBox="1"/>
            <p:nvPr/>
          </p:nvSpPr>
          <p:spPr>
            <a:xfrm>
              <a:off x="1375077" y="3351022"/>
              <a:ext cx="332509" cy="369332"/>
            </a:xfrm>
            <a:prstGeom prst="rect">
              <a:avLst/>
            </a:prstGeom>
            <a:noFill/>
          </p:spPr>
          <p:txBody>
            <a:bodyPr wrap="square" rtlCol="0">
              <a:spAutoFit/>
            </a:bodyPr>
            <a:lstStyle/>
            <a:p>
              <a:r>
                <a:rPr lang="pt-BR" dirty="0" smtClean="0"/>
                <a:t>+</a:t>
              </a:r>
              <a:endParaRPr lang="pt-BR" dirty="0"/>
            </a:p>
          </p:txBody>
        </p:sp>
        <p:cxnSp>
          <p:nvCxnSpPr>
            <p:cNvPr id="94" name="Conector Reto 93"/>
            <p:cNvCxnSpPr/>
            <p:nvPr/>
          </p:nvCxnSpPr>
          <p:spPr>
            <a:xfrm>
              <a:off x="1431322" y="3109036"/>
              <a:ext cx="0" cy="146502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Elipse 94"/>
            <p:cNvSpPr/>
            <p:nvPr/>
          </p:nvSpPr>
          <p:spPr>
            <a:xfrm>
              <a:off x="1227660" y="3632738"/>
              <a:ext cx="407324" cy="4572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96" name="Conector Reto 46"/>
            <p:cNvCxnSpPr/>
            <p:nvPr/>
          </p:nvCxnSpPr>
          <p:spPr>
            <a:xfrm>
              <a:off x="1367353" y="4574060"/>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7" name="CaixaDeTexto 96"/>
            <p:cNvSpPr txBox="1"/>
            <p:nvPr/>
          </p:nvSpPr>
          <p:spPr>
            <a:xfrm>
              <a:off x="1940831" y="2642624"/>
              <a:ext cx="351378" cy="461665"/>
            </a:xfrm>
            <a:prstGeom prst="rect">
              <a:avLst/>
            </a:prstGeom>
            <a:noFill/>
          </p:spPr>
          <p:txBody>
            <a:bodyPr wrap="none" rtlCol="0">
              <a:spAutoFit/>
            </a:bodyPr>
            <a:lstStyle/>
            <a:p>
              <a:r>
                <a:rPr lang="pt-BR" sz="2400" dirty="0"/>
                <a:t>R</a:t>
              </a:r>
              <a:endParaRPr lang="pt-BR" sz="2400" dirty="0"/>
            </a:p>
          </p:txBody>
        </p:sp>
        <p:sp>
          <p:nvSpPr>
            <p:cNvPr id="98" name="CaixaDeTexto 97"/>
            <p:cNvSpPr txBox="1"/>
            <p:nvPr/>
          </p:nvSpPr>
          <p:spPr>
            <a:xfrm>
              <a:off x="790308" y="3397690"/>
              <a:ext cx="454909" cy="376207"/>
            </a:xfrm>
            <a:prstGeom prst="rect">
              <a:avLst/>
            </a:prstGeom>
            <a:noFill/>
          </p:spPr>
          <p:txBody>
            <a:bodyPr wrap="none" rtlCol="0">
              <a:spAutoFit/>
            </a:bodyPr>
            <a:lstStyle/>
            <a:p>
              <a:r>
                <a:rPr lang="pt-BR" sz="2400" dirty="0" smtClean="0"/>
                <a:t>∆/s</a:t>
              </a:r>
              <a:endParaRPr lang="pt-BR" sz="2400" dirty="0"/>
            </a:p>
          </p:txBody>
        </p:sp>
        <p:cxnSp>
          <p:nvCxnSpPr>
            <p:cNvPr id="99" name="Conector Reto 98"/>
            <p:cNvCxnSpPr/>
            <p:nvPr/>
          </p:nvCxnSpPr>
          <p:spPr>
            <a:xfrm>
              <a:off x="2819532" y="4188874"/>
              <a:ext cx="0" cy="38215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CaixaDeTexto 99"/>
            <p:cNvSpPr txBox="1"/>
            <p:nvPr/>
          </p:nvSpPr>
          <p:spPr>
            <a:xfrm>
              <a:off x="2886483" y="2906415"/>
              <a:ext cx="394660" cy="369332"/>
            </a:xfrm>
            <a:prstGeom prst="rect">
              <a:avLst/>
            </a:prstGeom>
            <a:noFill/>
          </p:spPr>
          <p:txBody>
            <a:bodyPr wrap="none" rtlCol="0">
              <a:spAutoFit/>
            </a:bodyPr>
            <a:lstStyle/>
            <a:p>
              <a:r>
                <a:rPr lang="pt-BR" dirty="0" smtClean="0"/>
                <a:t>V</a:t>
              </a:r>
              <a:r>
                <a:rPr lang="pt-BR" baseline="-25000" dirty="0" smtClean="0"/>
                <a:t>0</a:t>
              </a:r>
              <a:endParaRPr lang="pt-BR" dirty="0"/>
            </a:p>
          </p:txBody>
        </p:sp>
      </p:grpSp>
      <p:grpSp>
        <p:nvGrpSpPr>
          <p:cNvPr id="103" name="Grupo 102"/>
          <p:cNvGrpSpPr/>
          <p:nvPr/>
        </p:nvGrpSpPr>
        <p:grpSpPr>
          <a:xfrm>
            <a:off x="3310746" y="2641933"/>
            <a:ext cx="294122" cy="1327094"/>
            <a:chOff x="1113892" y="857756"/>
            <a:chExt cx="294122" cy="1327094"/>
          </a:xfrm>
        </p:grpSpPr>
        <p:grpSp>
          <p:nvGrpSpPr>
            <p:cNvPr id="104" name="Grupo 103"/>
            <p:cNvGrpSpPr/>
            <p:nvPr/>
          </p:nvGrpSpPr>
          <p:grpSpPr>
            <a:xfrm>
              <a:off x="1116699" y="1116701"/>
              <a:ext cx="291315" cy="940474"/>
              <a:chOff x="1149067" y="472114"/>
              <a:chExt cx="404603" cy="986250"/>
            </a:xfrm>
          </p:grpSpPr>
          <p:sp>
            <p:nvSpPr>
              <p:cNvPr id="107" name="Forma livre 106"/>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8" name="Forma livre 107"/>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9" name="Forma livre 108"/>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0" name="Forma livre 109"/>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05" name="Forma livre 104"/>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6" name="Forma livre 105"/>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cxnSp>
        <p:nvCxnSpPr>
          <p:cNvPr id="111" name="Conector de Seta Reta 110"/>
          <p:cNvCxnSpPr/>
          <p:nvPr/>
        </p:nvCxnSpPr>
        <p:spPr>
          <a:xfrm flipV="1">
            <a:off x="1290595" y="2413140"/>
            <a:ext cx="721206" cy="0"/>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8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428161" y="566210"/>
            <a:ext cx="11111865" cy="58477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372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20116" y="3694153"/>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87813" y="3858486"/>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956219" y="459753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881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215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7684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4530464" y="4582954"/>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17989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7551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0978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7125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7631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361145"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499030" y="1888379"/>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2375750" y="53329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271802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2713504" y="3095488"/>
            <a:ext cx="1783849" cy="748570"/>
            <a:chOff x="8610600" y="2524505"/>
            <a:chExt cx="1783849"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3669557" y="4091376"/>
            <a:ext cx="594360" cy="452120"/>
            <a:chOff x="2587" y="5946"/>
            <a:chExt cx="4283" cy="2118"/>
          </a:xfrm>
        </p:grpSpPr>
        <p:cxnSp>
          <p:nvCxnSpPr>
            <p:cNvPr id="7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3003581" y="5117636"/>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299374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2608304" y="1888379"/>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3775042" y="61087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2726859" y="41454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3755185" y="324425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4096518" y="4045182"/>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21835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DeTexto 45"/>
          <p:cNvSpPr txBox="1"/>
          <p:nvPr/>
        </p:nvSpPr>
        <p:spPr>
          <a:xfrm>
            <a:off x="5390874" y="1460500"/>
            <a:ext cx="6554458" cy="5109091"/>
          </a:xfrm>
          <a:prstGeom prst="rect">
            <a:avLst/>
          </a:prstGeom>
          <a:noFill/>
        </p:spPr>
        <p:txBody>
          <a:bodyPr wrap="square" rtlCol="0">
            <a:spAutoFit/>
          </a:bodyPr>
          <a:lstStyle/>
          <a:p>
            <a:pPr>
              <a:spcBef>
                <a:spcPts val="600"/>
              </a:spcBef>
              <a:spcAft>
                <a:spcPts val="600"/>
              </a:spcAft>
            </a:pPr>
            <a:r>
              <a:rPr lang="pt-BR" altLang="en-US" sz="28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b="1" dirty="0" err="1">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endParaRPr lang="pt-BR" altLang="en-US" sz="2800" b="1" baseline="-25000"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 Transistor Q2</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Hipótese: Q2 cortado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E2</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0V</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 0.7V (para Q2 não conduzir)</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Q1 reverso</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entrando na base de Q2 e, então, Q2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conduzindo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3200" b="1" u="sng"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 conduz</a:t>
            </a:r>
            <a:endParaRPr lang="pt-BR" altLang="en-US" sz="3200" b="1" u="sng"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0" y="502852"/>
            <a:ext cx="11798300" cy="1231106"/>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 (</a:t>
            </a:r>
            <a:r>
              <a:rPr lang="pt-BR" altLang="en-US" sz="32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32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baseline="-25000"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372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20116" y="3694153"/>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87813" y="3858486"/>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956219" y="459753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881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215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7684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4530464" y="4582954"/>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17989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7551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0978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7125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7631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375750"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579142" y="1926550"/>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2375750" y="53329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271802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2728109" y="3095488"/>
            <a:ext cx="1783849" cy="748570"/>
            <a:chOff x="8610600" y="2524505"/>
            <a:chExt cx="1783849"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3684162" y="4091376"/>
            <a:ext cx="594360" cy="452120"/>
            <a:chOff x="2587" y="5946"/>
            <a:chExt cx="4283" cy="2118"/>
          </a:xfrm>
        </p:grpSpPr>
        <p:cxnSp>
          <p:nvCxnSpPr>
            <p:cNvPr id="7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3003581" y="5117636"/>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302295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2691050" y="191102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3775042" y="61087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2726859" y="41454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3755185" y="324425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4096518" y="4045182"/>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21835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DeTexto 45"/>
          <p:cNvSpPr txBox="1"/>
          <p:nvPr/>
        </p:nvSpPr>
        <p:spPr>
          <a:xfrm>
            <a:off x="5403888" y="1335638"/>
            <a:ext cx="6644940" cy="5200650"/>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1b</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Transistor Q3</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Hipótese: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Q3 cortado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E2</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0.7V</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1.4V (Q2 condu</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2.1V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Q1 reverso)</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(5-V</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)/4k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(5-2.1)/4k = 0.73mA</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E2</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C1</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=0.73mA</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B3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1k</a:t>
            </a:r>
            <a:r>
              <a:rPr lang="pt-BR" altLang="en-US" sz="2800" b="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E2</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0.73V  </a:t>
            </a:r>
            <a:r>
              <a:rPr lang="pt-BR" altLang="en-US" sz="2800" b="1" dirty="0" smtClean="0">
                <a:latin typeface="Calibri" panose="020F0502020204030204" charset="0"/>
                <a:ea typeface="Cambria Math" panose="02040503050406030204" pitchFamily="18" charset="0"/>
                <a:cs typeface="Calibri" panose="020F0502020204030204" charset="0"/>
                <a:sym typeface="Symbol" panose="05050102010706020507" charset="0"/>
              </a:rPr>
              <a: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Q3 conduz</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3200" b="1" u="sng"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Q3 conduz</a:t>
            </a:r>
            <a:endParaRPr lang="pt-BR" altLang="en-US" sz="3200" b="1" u="sng"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0" y="502852"/>
            <a:ext cx="11798300" cy="1231106"/>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 (</a:t>
            </a:r>
            <a:r>
              <a:rPr lang="pt-BR" altLang="en-US" sz="32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32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baseline="-25000"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372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20116" y="3694153"/>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87813" y="3858486"/>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956219" y="459753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881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215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7684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4530464" y="4582954"/>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17989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7551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0978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7125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7631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375750"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579142" y="1926550"/>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2375750" y="53329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271802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2728109" y="3095488"/>
            <a:ext cx="1783849" cy="748570"/>
            <a:chOff x="8610600" y="2524505"/>
            <a:chExt cx="1783849"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3684162" y="4091376"/>
            <a:ext cx="594360" cy="452120"/>
            <a:chOff x="2587" y="5946"/>
            <a:chExt cx="4283" cy="2118"/>
          </a:xfrm>
        </p:grpSpPr>
        <p:cxnSp>
          <p:nvCxnSpPr>
            <p:cNvPr id="7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3003581" y="5117636"/>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3008354"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2691050" y="191102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3775042" y="61087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2726859" y="41454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3755185" y="324425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4096518" y="4045182"/>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21835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DeTexto 45"/>
          <p:cNvSpPr txBox="1"/>
          <p:nvPr/>
        </p:nvSpPr>
        <p:spPr>
          <a:xfrm>
            <a:off x="5408333" y="1382628"/>
            <a:ext cx="6644940" cy="5107940"/>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Temos assim que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 Q3 e Q1 (reverso) conduzem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B3</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0.7V,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=1.4V,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=2.1V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=0.73mA(1+</a:t>
            </a:r>
            <a:r>
              <a:rPr lang="pt-BR" altLang="en-US" sz="2800" b="1" dirty="0"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0.73mA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determinar se Q2 está saturado ou ativo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C2</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(5-0.7)/1.6k = 2.69 mA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2.69m/0.73m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3,7</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3200" b="1" u="sng"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 saturado</a:t>
            </a:r>
            <a:endParaRPr lang="pt-BR" altLang="en-US" sz="3200" b="1" u="sng"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0" y="502852"/>
            <a:ext cx="11798300" cy="58356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 (</a:t>
            </a:r>
            <a:r>
              <a:rPr lang="pt-BR" altLang="en-US" sz="32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32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372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20116" y="3694153"/>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87813" y="3858486"/>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956219" y="459753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881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215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7684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4530464" y="4582954"/>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17989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7551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0978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7252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7631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373845"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579142" y="1926550"/>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2373845" y="53456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273072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2728109" y="3095488"/>
            <a:ext cx="1783849" cy="748570"/>
            <a:chOff x="8610600" y="2524505"/>
            <a:chExt cx="1783849"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3684162" y="4091376"/>
            <a:ext cx="594360" cy="452120"/>
            <a:chOff x="2587" y="5946"/>
            <a:chExt cx="4283" cy="2118"/>
          </a:xfrm>
        </p:grpSpPr>
        <p:cxnSp>
          <p:nvCxnSpPr>
            <p:cNvPr id="7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3003581" y="5117636"/>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299374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2691050" y="191102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3800442" y="60960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2726859" y="41454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3755185" y="324425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4096518" y="4045182"/>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21835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DeTexto 45"/>
          <p:cNvSpPr txBox="1"/>
          <p:nvPr/>
        </p:nvSpPr>
        <p:spPr>
          <a:xfrm>
            <a:off x="5293398" y="1134343"/>
            <a:ext cx="6644940" cy="5600700"/>
          </a:xfrm>
          <a:prstGeom prst="rect">
            <a:avLst/>
          </a:prstGeom>
          <a:noFill/>
        </p:spPr>
        <p:txBody>
          <a:bodyPr wrap="square" rtlCol="0">
            <a:spAutoFit/>
          </a:bodyPr>
          <a:lstStyle/>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1c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Q4</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Q3 conduz e Q2 satura, temos que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B4</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0.9V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tensão de saída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pode chegar a 0V (valor mínimo). Para que Q4 e o diodo conduzirem deveremos ter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B4</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1.4 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é o que temos. Assim </a:t>
            </a:r>
            <a:r>
              <a:rPr lang="pt-BR" altLang="en-US" sz="2800" b="1" u="sng"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Q4 corta</a:t>
            </a:r>
            <a:endParaRPr lang="pt-BR" altLang="en-US" sz="2800" b="1" u="sng"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rgbClr val="0070C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diodo D1 serve para garantir o corte de Q4</a:t>
            </a:r>
            <a:endParaRPr lang="pt-BR" altLang="en-US" sz="2800" b="1" dirty="0" smtClean="0">
              <a:solidFill>
                <a:srgbClr val="0070C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0" y="502852"/>
            <a:ext cx="11798300" cy="1231106"/>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 (</a:t>
            </a:r>
            <a:r>
              <a:rPr lang="pt-BR" altLang="en-US" sz="32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32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baseline="-25000"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372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20116" y="3694153"/>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87813" y="3858486"/>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956219" y="459753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881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215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7684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4530464" y="4582954"/>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17989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7551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0978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7125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7631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361145"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579142" y="1926550"/>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2373845" y="53329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271802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2728109" y="3095488"/>
            <a:ext cx="1783849" cy="748570"/>
            <a:chOff x="8610600" y="2524505"/>
            <a:chExt cx="1783849"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3684162" y="4091376"/>
            <a:ext cx="594360" cy="452120"/>
            <a:chOff x="2587" y="5946"/>
            <a:chExt cx="4283" cy="2118"/>
          </a:xfrm>
        </p:grpSpPr>
        <p:cxnSp>
          <p:nvCxnSpPr>
            <p:cNvPr id="7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3003581" y="5117636"/>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299374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2691050" y="191102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3787742" y="60960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2726859" y="41454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3755185" y="324425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4096518" y="4045182"/>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21835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DeTexto 45"/>
          <p:cNvSpPr txBox="1"/>
          <p:nvPr/>
        </p:nvSpPr>
        <p:spPr>
          <a:xfrm>
            <a:off x="5403888" y="1303940"/>
            <a:ext cx="6644940" cy="5107940"/>
          </a:xfrm>
          <a:prstGeom prst="rect">
            <a:avLst/>
          </a:prstGeom>
          <a:noFill/>
        </p:spPr>
        <p:txBody>
          <a:bodyPr wrap="square" rtlCol="0">
            <a:spAutoFit/>
          </a:bodyPr>
          <a:lstStyle/>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concluímos que, dado Q3 conduzindo e Q4 cortado, a saída é conectada em terra e deve ter valor próximo de 0V.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Ainda podemos saber da corrente que passa por Q3.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C2min</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(5-0.9)/1.6k = 2.56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Bef>
                <a:spcPts val="600"/>
              </a:spcBef>
              <a:spcAft>
                <a:spcPts val="600"/>
              </a:spcAft>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E2</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C2min</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2.56m+0.73m = 3.29mA</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 corrente na base de Q3 será</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B3</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3.29m-0.7m = 2.59mA</a:t>
            </a:r>
            <a:endParaRPr lang="pt-BR" altLang="en-US" sz="3200" b="1" u="sng"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0" y="502852"/>
            <a:ext cx="11798300" cy="1231106"/>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 (</a:t>
            </a:r>
            <a:r>
              <a:rPr lang="pt-BR" altLang="en-US" sz="32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32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baseline="-25000"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372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20116" y="3694153"/>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87813" y="3858486"/>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965109" y="459753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881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215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7684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4530464" y="4582954"/>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17989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7551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0978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7125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7631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361145"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579142" y="1926550"/>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2375750" y="53329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2719612" y="4728778"/>
            <a:ext cx="1798454" cy="748570"/>
            <a:chOff x="8610600" y="2524505"/>
            <a:chExt cx="1798454" cy="748570"/>
          </a:xfrm>
        </p:grpSpPr>
        <p:cxnSp>
          <p:nvCxnSpPr>
            <p:cNvPr id="4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24660" y="2554702"/>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2728109" y="3095488"/>
            <a:ext cx="1783849" cy="748570"/>
            <a:chOff x="8610600" y="2524505"/>
            <a:chExt cx="1783849"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3684162" y="4091376"/>
            <a:ext cx="594360" cy="452120"/>
            <a:chOff x="2587" y="5946"/>
            <a:chExt cx="4283" cy="2118"/>
          </a:xfrm>
        </p:grpSpPr>
        <p:cxnSp>
          <p:nvCxnSpPr>
            <p:cNvPr id="7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3003581" y="5117636"/>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299374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2691050" y="191102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3775042" y="609412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2726859" y="41454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3755185" y="324425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4096518" y="4045182"/>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21835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DeTexto 45"/>
          <p:cNvSpPr txBox="1"/>
          <p:nvPr/>
        </p:nvSpPr>
        <p:spPr>
          <a:xfrm>
            <a:off x="5570430" y="2166415"/>
            <a:ext cx="6227870" cy="2738120"/>
          </a:xfrm>
          <a:prstGeom prst="rect">
            <a:avLst/>
          </a:prstGeom>
          <a:noFill/>
        </p:spPr>
        <p:txBody>
          <a:bodyPr wrap="square" rtlCol="0">
            <a:spAutoFit/>
          </a:bodyPr>
          <a:lstStyle/>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B3</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2.59mA, e um </a:t>
            </a:r>
            <a:r>
              <a:rPr lang="pt-BR" altLang="en-US" sz="3200" b="1" dirty="0"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 100, Q3 permanece na região ativa, puxando uma alta corrente da saída, até que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atinja um valor de 0.2V. Assim Q3 descarrega a saída rapidamente.</a:t>
            </a:r>
            <a:endParaRPr lang="pt-BR" altLang="en-US" sz="3200" b="1" u="sng"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421005" y="502920"/>
            <a:ext cx="11377295" cy="58356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372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20116" y="3694153"/>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prstDash val="sysDash"/>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87813" y="3858486"/>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956219" y="459753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881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215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7684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prstDash val="sysDash"/>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4530464" y="4582954"/>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17989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7551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0978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7125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7631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361145"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579142" y="1926550"/>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2361145" y="53329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prstDash val="sysDash"/>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271802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38153"/>
              <a:ext cx="484394" cy="0"/>
            </a:xfrm>
            <a:prstGeom prst="line">
              <a:avLst/>
            </a:prstGeom>
            <a:ln w="25400">
              <a:solidFill>
                <a:schemeClr val="tx1"/>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2728109" y="3095488"/>
            <a:ext cx="1783849" cy="748570"/>
            <a:chOff x="8610600" y="2524505"/>
            <a:chExt cx="1783849"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3684162" y="4091376"/>
            <a:ext cx="594360" cy="452120"/>
            <a:chOff x="2587" y="5946"/>
            <a:chExt cx="4283" cy="2118"/>
          </a:xfrm>
        </p:grpSpPr>
        <p:cxnSp>
          <p:nvCxnSpPr>
            <p:cNvPr id="7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3003581" y="5117636"/>
            <a:ext cx="504000" cy="0"/>
          </a:xfrm>
          <a:prstGeom prst="line">
            <a:avLst/>
          </a:prstGeom>
          <a:ln w="254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299374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2691050" y="191102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3775042" y="61087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2726859" y="41454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3755185" y="324425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4096518" y="4045182"/>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21835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86" name="CaixaDeTexto 45"/>
              <p:cNvSpPr txBox="1"/>
              <p:nvPr/>
            </p:nvSpPr>
            <p:spPr>
              <a:xfrm>
                <a:off x="5405340" y="1223134"/>
                <a:ext cx="6599828" cy="5119030"/>
              </a:xfrm>
              <a:prstGeom prst="rect">
                <a:avLst/>
              </a:prstGeom>
              <a:noFill/>
            </p:spPr>
            <p:txBody>
              <a:bodyPr wrap="square" rtlCol="0">
                <a:spAutoFit/>
              </a:bodyPr>
              <a:lstStyle/>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caso Q1 conduz direto, retirando corrente da base de Q2. Q2 corta e a tensão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B3</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0V, cortando Q3.</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único transistor conduzindo será Q4.</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14:m>
                  <m:oMathPara xmlns:m="http://schemas.openxmlformats.org/officeDocument/2006/math">
                    <m:oMathParaPr>
                      <m:jc m:val="centerGroup"/>
                    </m:oMathParaPr>
                    <m:oMath xmlns:m="http://schemas.openxmlformats.org/officeDocument/2006/math">
                      <m:sSub>
                        <m:sSub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𝑽</m:t>
                          </m:r>
                        </m:e>
                        <m:sub>
                          <m:r>
                            <a:rPr lang="pt-BR" altLang="en-US" sz="2400" b="1" i="1" smtClean="0">
                              <a:latin typeface="Cambria Math" panose="02040503050406030204" pitchFamily="18" charset="0"/>
                              <a:ea typeface="Cambria Math" panose="02040503050406030204" pitchFamily="18" charset="0"/>
                              <a:sym typeface="Symbol" panose="05050102010706020507" charset="0"/>
                            </a:rPr>
                            <m:t>𝒐𝒖𝒕</m:t>
                          </m:r>
                        </m:sub>
                      </m:sSub>
                      <m:r>
                        <a:rPr lang="pt-BR" altLang="en-US" sz="2400" b="1" i="1" smtClean="0">
                          <a:latin typeface="Cambria Math" panose="02040503050406030204" pitchFamily="18" charset="0"/>
                          <a:ea typeface="Cambria Math" panose="02040503050406030204" pitchFamily="18" charset="0"/>
                          <a:sym typeface="Symbol" panose="05050102010706020507" charset="0"/>
                        </a:rPr>
                        <m:t>=</m:t>
                      </m:r>
                      <m:r>
                        <a:rPr lang="pt-BR" altLang="en-US" sz="2400" b="1" i="1" smtClean="0">
                          <a:latin typeface="Cambria Math" panose="02040503050406030204" pitchFamily="18" charset="0"/>
                          <a:ea typeface="Cambria Math" panose="02040503050406030204" pitchFamily="18" charset="0"/>
                          <a:sym typeface="Symbol" panose="05050102010706020507" charset="0"/>
                        </a:rPr>
                        <m:t>𝟓</m:t>
                      </m:r>
                      <m:r>
                        <a:rPr lang="pt-BR" altLang="en-US" sz="2400" b="1"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𝑽</m:t>
                          </m:r>
                        </m:e>
                        <m:sub>
                          <m:r>
                            <a:rPr lang="pt-BR" altLang="en-US" sz="2400" b="1" i="1" smtClean="0">
                              <a:latin typeface="Cambria Math" panose="02040503050406030204" pitchFamily="18" charset="0"/>
                              <a:ea typeface="Cambria Math" panose="02040503050406030204" pitchFamily="18" charset="0"/>
                              <a:sym typeface="Symbol" panose="05050102010706020507" charset="0"/>
                            </a:rPr>
                            <m:t>𝑩𝑬</m:t>
                          </m:r>
                          <m:r>
                            <a:rPr lang="pt-BR" altLang="en-US" sz="2400" b="1" i="1" smtClean="0">
                              <a:latin typeface="Cambria Math" panose="02040503050406030204" pitchFamily="18" charset="0"/>
                              <a:ea typeface="Cambria Math" panose="02040503050406030204" pitchFamily="18" charset="0"/>
                              <a:sym typeface="Symbol" panose="05050102010706020507" charset="0"/>
                            </a:rPr>
                            <m:t>𝟒</m:t>
                          </m:r>
                        </m:sub>
                      </m:sSub>
                      <m:r>
                        <a:rPr lang="pt-BR" altLang="en-US" sz="2400" b="1"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𝑽</m:t>
                          </m:r>
                        </m:e>
                        <m:sub>
                          <m:r>
                            <a:rPr lang="pt-BR" altLang="en-US" sz="2400" b="1" i="1" smtClean="0">
                              <a:latin typeface="Cambria Math" panose="02040503050406030204" pitchFamily="18" charset="0"/>
                              <a:ea typeface="Cambria Math" panose="02040503050406030204" pitchFamily="18" charset="0"/>
                              <a:sym typeface="Symbol" panose="05050102010706020507" charset="0"/>
                            </a:rPr>
                            <m:t>𝑫</m:t>
                          </m:r>
                          <m:r>
                            <a:rPr lang="pt-BR" altLang="en-US" sz="2400" b="1" i="1" smtClean="0">
                              <a:latin typeface="Cambria Math" panose="02040503050406030204" pitchFamily="18" charset="0"/>
                              <a:ea typeface="Cambria Math" panose="02040503050406030204" pitchFamily="18" charset="0"/>
                              <a:sym typeface="Symbol" panose="05050102010706020507" charset="0"/>
                            </a:rPr>
                            <m:t>𝟏</m:t>
                          </m:r>
                        </m:sub>
                      </m:sSub>
                      <m:r>
                        <a:rPr lang="pt-BR" altLang="en-US" sz="2400" b="1"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b="1"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a:latin typeface="Cambria Math" panose="02040503050406030204" pitchFamily="18" charset="0"/>
                                  <a:ea typeface="Cambria Math" panose="02040503050406030204" pitchFamily="18" charset="0"/>
                                  <a:sym typeface="Symbol" panose="05050102010706020507" charset="0"/>
                                </a:rPr>
                                <m:t>𝑰</m:t>
                              </m:r>
                            </m:e>
                            <m:sub>
                              <m:r>
                                <a:rPr lang="pt-BR" altLang="en-US" sz="2400" b="1" i="1">
                                  <a:latin typeface="Cambria Math" panose="02040503050406030204" pitchFamily="18" charset="0"/>
                                  <a:ea typeface="Cambria Math" panose="02040503050406030204" pitchFamily="18" charset="0"/>
                                  <a:sym typeface="Symbol" panose="05050102010706020507" charset="0"/>
                                </a:rPr>
                                <m:t>𝑬</m:t>
                              </m:r>
                              <m:r>
                                <a:rPr lang="pt-BR" altLang="en-US" sz="2400" b="1" i="1">
                                  <a:latin typeface="Cambria Math" panose="02040503050406030204" pitchFamily="18" charset="0"/>
                                  <a:ea typeface="Cambria Math" panose="02040503050406030204" pitchFamily="18" charset="0"/>
                                  <a:sym typeface="Symbol" panose="05050102010706020507" charset="0"/>
                                </a:rPr>
                                <m:t>𝟒</m:t>
                              </m:r>
                            </m:sub>
                          </m:sSub>
                          <m:r>
                            <a:rPr lang="pt-BR" altLang="en-US" sz="2400" b="1" i="1">
                              <a:latin typeface="Cambria Math" panose="02040503050406030204" pitchFamily="18" charset="0"/>
                              <a:ea typeface="Cambria Math" panose="02040503050406030204" pitchFamily="18" charset="0"/>
                              <a:sym typeface="Symbol" panose="05050102010706020507" charset="0"/>
                            </a:rPr>
                            <m:t>𝟏</m:t>
                          </m:r>
                          <m:r>
                            <a:rPr lang="pt-BR" altLang="en-US" sz="2400" b="1" i="1">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𝟔</m:t>
                          </m:r>
                          <m:r>
                            <a:rPr lang="pt-BR" altLang="en-US" sz="2400" b="1" i="1">
                              <a:latin typeface="Cambria Math" panose="02040503050406030204" pitchFamily="18" charset="0"/>
                              <a:ea typeface="Cambria Math" panose="02040503050406030204" pitchFamily="18" charset="0"/>
                              <a:sym typeface="Symbol" panose="05050102010706020507" charset="0"/>
                            </a:rPr>
                            <m:t>𝒌</m:t>
                          </m:r>
                        </m:num>
                        <m:den>
                          <m:r>
                            <a:rPr lang="pt-BR" altLang="en-US" sz="2400" b="1" i="1">
                              <a:latin typeface="Cambria Math" panose="02040503050406030204" pitchFamily="18" charset="0"/>
                              <a:ea typeface="Cambria Math" panose="02040503050406030204" pitchFamily="18" charset="0"/>
                              <a:sym typeface="Symbol" panose="05050102010706020507" charset="0"/>
                            </a:rPr>
                            <m:t>𝜷</m:t>
                          </m:r>
                          <m:r>
                            <a:rPr lang="pt-BR" altLang="en-US" sz="2400" b="1" i="1">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𝟏</m:t>
                          </m:r>
                        </m:den>
                      </m:f>
                    </m:oMath>
                  </m:oMathPara>
                </a14:m>
                <a:endPar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tensão de saída dependerá da corrente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E4</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(veja que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BE4</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D1</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dependem também dessa corrente)</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86" name="CaixaDeTexto 45"/>
              <p:cNvSpPr txBox="1">
                <a:spLocks noRot="1" noChangeAspect="1" noMove="1" noResize="1" noEditPoints="1" noAdjustHandles="1" noChangeArrowheads="1" noChangeShapeType="1" noTextEdit="1"/>
              </p:cNvSpPr>
              <p:nvPr/>
            </p:nvSpPr>
            <p:spPr>
              <a:xfrm>
                <a:off x="5405340" y="1223134"/>
                <a:ext cx="6599828" cy="5119030"/>
              </a:xfrm>
              <a:prstGeom prst="rect">
                <a:avLst/>
              </a:prstGeom>
              <a:blipFill rotWithShape="1">
                <a:blip r:embed="rId1"/>
                <a:stretch>
                  <a:fillRect l="-3" t="-2" r="7" b="8"/>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8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704850" y="593090"/>
            <a:ext cx="11144250" cy="58356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372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20116" y="3694153"/>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prstDash val="sysDash"/>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87813" y="3858486"/>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956219" y="459753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881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215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7684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prstDash val="sysDash"/>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4630502" y="4126996"/>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17989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7551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0978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7125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7631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361145"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579142" y="1926550"/>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2361145" y="53329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prstDash val="sysDash"/>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271802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38153"/>
              <a:ext cx="484394" cy="0"/>
            </a:xfrm>
            <a:prstGeom prst="line">
              <a:avLst/>
            </a:prstGeom>
            <a:ln w="25400">
              <a:solidFill>
                <a:schemeClr val="tx1"/>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2728109" y="3095488"/>
            <a:ext cx="1783849" cy="748570"/>
            <a:chOff x="8610600" y="2524505"/>
            <a:chExt cx="1783849"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3684162" y="4091376"/>
            <a:ext cx="594360" cy="452120"/>
            <a:chOff x="2587" y="5946"/>
            <a:chExt cx="4283" cy="2118"/>
          </a:xfrm>
        </p:grpSpPr>
        <p:cxnSp>
          <p:nvCxnSpPr>
            <p:cNvPr id="7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3003581" y="5117636"/>
            <a:ext cx="504000" cy="0"/>
          </a:xfrm>
          <a:prstGeom prst="line">
            <a:avLst/>
          </a:prstGeom>
          <a:ln w="254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299374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2691050" y="191102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3775042" y="61087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2726859" y="41454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3755185" y="324425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4096518" y="4045182"/>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21835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DeTexto 45"/>
          <p:cNvSpPr txBox="1"/>
          <p:nvPr/>
        </p:nvSpPr>
        <p:spPr>
          <a:xfrm>
            <a:off x="5249529" y="1478161"/>
            <a:ext cx="6599828" cy="492315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Curto na saída</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 acontecer que alguém curte a saída com terra. Neste caso a tensão 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B4</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1.4V e</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B4</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(5-1.4)/1.6k = 2.25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o coletor de Q4 está em 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Q4 está na região ativa e, para um </a:t>
            </a:r>
            <a:r>
              <a:rPr lang="pt-BR" altLang="en-US" sz="2800" b="1" dirty="0" smtClean="0">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=100, haverá uma corrente constante de 225 </a:t>
            </a:r>
            <a:r>
              <a:rPr lang="pt-BR" altLang="en-US" sz="2800" b="1" dirty="0" err="1"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na saída. Esta corrente pode queimar o dispositivo.</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87" name="Conector Reto 22"/>
          <p:cNvCxnSpPr/>
          <p:nvPr/>
        </p:nvCxnSpPr>
        <p:spPr>
          <a:xfrm rot="5400000">
            <a:off x="4424945" y="4842861"/>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88" name="Conector Reto 37"/>
          <p:cNvCxnSpPr/>
          <p:nvPr/>
        </p:nvCxnSpPr>
        <p:spPr>
          <a:xfrm>
            <a:off x="4503196" y="5068081"/>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8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139700" y="478722"/>
            <a:ext cx="11798300" cy="58356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5578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356716" y="3694153"/>
            <a:ext cx="1695455" cy="748570"/>
            <a:chOff x="8610600" y="2524505"/>
            <a:chExt cx="1695455" cy="748570"/>
          </a:xfrm>
        </p:grpSpPr>
        <p:cxnSp>
          <p:nvCxnSpPr>
            <p:cNvPr id="8" name="Conector Reto 16"/>
            <p:cNvCxnSpPr/>
            <p:nvPr/>
          </p:nvCxnSpPr>
          <p:spPr>
            <a:xfrm>
              <a:off x="9212737" y="2794289"/>
              <a:ext cx="623327"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396000" cy="0"/>
            </a:xfrm>
            <a:prstGeom prst="line">
              <a:avLst/>
            </a:prstGeom>
            <a:ln w="25400">
              <a:solidFill>
                <a:schemeClr val="tx1"/>
              </a:solidFill>
              <a:prstDash val="sysDash"/>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172654" y="3920157"/>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676819" y="459753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8087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2421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4890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prstDash val="sysDash"/>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4364182" y="4151623"/>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15195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4757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8184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4331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4837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081745"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299021" y="1709742"/>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2081745" y="53329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prstDash val="sysDash"/>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243862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38153"/>
              <a:ext cx="484394" cy="0"/>
            </a:xfrm>
            <a:prstGeom prst="line">
              <a:avLst/>
            </a:prstGeom>
            <a:ln w="25400">
              <a:solidFill>
                <a:schemeClr val="tx1"/>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2245510" y="2892289"/>
            <a:ext cx="2190248" cy="748570"/>
            <a:chOff x="8204201" y="2524505"/>
            <a:chExt cx="2190248"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204201" y="2538153"/>
              <a:ext cx="900000"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3404762" y="4091376"/>
            <a:ext cx="594360" cy="452120"/>
            <a:chOff x="2587" y="5946"/>
            <a:chExt cx="4283" cy="2118"/>
          </a:xfrm>
        </p:grpSpPr>
        <p:cxnSp>
          <p:nvCxnSpPr>
            <p:cNvPr id="7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2724181" y="5117636"/>
            <a:ext cx="504000" cy="0"/>
          </a:xfrm>
          <a:prstGeom prst="line">
            <a:avLst/>
          </a:prstGeom>
          <a:ln w="254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271434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2411650" y="191102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3495642" y="61087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2447459" y="41454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3475785" y="324425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3741374" y="3854083"/>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19041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DeTexto 45"/>
          <p:cNvSpPr txBox="1"/>
          <p:nvPr/>
        </p:nvSpPr>
        <p:spPr>
          <a:xfrm>
            <a:off x="5019675" y="1339215"/>
            <a:ext cx="6918325" cy="4307840"/>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Curto na saída</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Limitar a corrente na saída: colocar um resistor no coletor de Q4.</a:t>
            </a:r>
            <a:endPar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Bef>
                <a:spcPts val="600"/>
              </a:spcBef>
              <a:spcAft>
                <a:spcPts val="600"/>
              </a:spcAft>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(5-130.I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Quando 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C4</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0.9V, o transistor entra em saturação e a corrente diminui. Para saturação devemos ter </a:t>
            </a:r>
            <a:endPar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Bef>
                <a:spcPts val="600"/>
              </a:spcBef>
              <a:spcAft>
                <a:spcPts val="600"/>
              </a:spcAft>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C4</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a:t>
            </a:r>
            <a:r>
              <a:rPr lang="pt-BR" altLang="en-US" sz="24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5-0.9)/130 = 31 </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o resistor, a corrente 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E4</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a:t>
            </a:r>
            <a:endParaRPr lang="pt-BR" altLang="en-US" sz="20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87" name="Conector Reto 22"/>
          <p:cNvCxnSpPr/>
          <p:nvPr/>
        </p:nvCxnSpPr>
        <p:spPr>
          <a:xfrm rot="5400000">
            <a:off x="4145545" y="4842861"/>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88" name="Conector Reto 37"/>
          <p:cNvCxnSpPr/>
          <p:nvPr/>
        </p:nvCxnSpPr>
        <p:spPr>
          <a:xfrm>
            <a:off x="4223796" y="5068081"/>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Retângulo 88"/>
          <p:cNvSpPr/>
          <p:nvPr/>
        </p:nvSpPr>
        <p:spPr>
          <a:xfrm rot="16200000" flipH="1" flipV="1">
            <a:off x="3446430" y="2567255"/>
            <a:ext cx="476072" cy="234950"/>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90" name="Caixa de Texto 23"/>
          <p:cNvSpPr txBox="1"/>
          <p:nvPr/>
        </p:nvSpPr>
        <p:spPr>
          <a:xfrm>
            <a:off x="3655260" y="2433143"/>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130</a:t>
            </a:r>
            <a:endParaRPr lang="pt-BR" altLang="en-US" sz="2800" baseline="-25000" dirty="0">
              <a:latin typeface="Comic Sans MS" panose="030F0702030302020204" pitchFamily="66" charset="0"/>
              <a:cs typeface="Comic Sans MS" panose="030F0702030302020204" pitchFamily="66" charset="0"/>
            </a:endParaRPr>
          </a:p>
        </p:txBody>
      </p:sp>
      <p:sp>
        <p:nvSpPr>
          <p:cNvPr id="4" name="CaixaDeTexto 45"/>
          <p:cNvSpPr txBox="1"/>
          <p:nvPr/>
        </p:nvSpPr>
        <p:spPr>
          <a:xfrm>
            <a:off x="4577080" y="5861050"/>
            <a:ext cx="7419975" cy="460375"/>
          </a:xfrm>
          <a:prstGeom prst="rect">
            <a:avLst/>
          </a:prstGeom>
          <a:noFill/>
        </p:spPr>
        <p:txBody>
          <a:bodyPr wrap="square" rtlCol="0">
            <a:spAutoFit/>
          </a:bodyPr>
          <a:p>
            <a:pPr algn="ctr">
              <a:spcBef>
                <a:spcPts val="600"/>
              </a:spcBef>
              <a:spcAft>
                <a:spcPts val="600"/>
              </a:spcAft>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E4</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B4</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C4max</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=2.25m+</a:t>
            </a:r>
            <a:r>
              <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(5-0.7)</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/130 = 35.3 </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a:t>
            </a:r>
            <a:endPar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0" y="502852"/>
            <a:ext cx="11798300" cy="58477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5578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356716" y="3694153"/>
            <a:ext cx="1695455" cy="748570"/>
            <a:chOff x="8610600" y="2524505"/>
            <a:chExt cx="1695455" cy="748570"/>
          </a:xfrm>
        </p:grpSpPr>
        <p:cxnSp>
          <p:nvCxnSpPr>
            <p:cNvPr id="8" name="Conector Reto 16"/>
            <p:cNvCxnSpPr/>
            <p:nvPr/>
          </p:nvCxnSpPr>
          <p:spPr>
            <a:xfrm>
              <a:off x="9212737" y="2794289"/>
              <a:ext cx="623327"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prstDash val="solid"/>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396000" cy="0"/>
            </a:xfrm>
            <a:prstGeom prst="line">
              <a:avLst/>
            </a:prstGeom>
            <a:ln w="25400">
              <a:solidFill>
                <a:schemeClr val="tx1"/>
              </a:solidFill>
              <a:prstDash val="solid"/>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172654" y="3920157"/>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676819" y="459753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8087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2421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4890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prstDash val="solid"/>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4364182" y="4151623"/>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15195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4757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8184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4331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4837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prstDash val="solid"/>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081745"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299021" y="1709742"/>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2081745" y="53329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prstDash val="solid"/>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243862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prstDash val="solid"/>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38153"/>
              <a:ext cx="484394" cy="0"/>
            </a:xfrm>
            <a:prstGeom prst="line">
              <a:avLst/>
            </a:prstGeom>
            <a:ln w="25400">
              <a:solidFill>
                <a:schemeClr val="tx1"/>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2245510" y="2892289"/>
            <a:ext cx="2190248" cy="748570"/>
            <a:chOff x="8204201" y="2524505"/>
            <a:chExt cx="2190248"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204201" y="2538153"/>
              <a:ext cx="900000"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3404762" y="4091376"/>
            <a:ext cx="594360" cy="452120"/>
            <a:chOff x="2587" y="5946"/>
            <a:chExt cx="4283" cy="2118"/>
          </a:xfrm>
        </p:grpSpPr>
        <p:cxnSp>
          <p:nvCxnSpPr>
            <p:cNvPr id="7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2724181" y="5117636"/>
            <a:ext cx="504000" cy="0"/>
          </a:xfrm>
          <a:prstGeom prst="line">
            <a:avLst/>
          </a:prstGeom>
          <a:ln w="254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271434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2411650" y="191102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3495642" y="61087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2447459" y="41454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3475785" y="324425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3741374" y="3854083"/>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19041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DeTexto 45"/>
          <p:cNvSpPr txBox="1"/>
          <p:nvPr/>
        </p:nvSpPr>
        <p:spPr>
          <a:xfrm>
            <a:off x="5067738" y="1191815"/>
            <a:ext cx="6716028" cy="5507990"/>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Velocidade</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transistor Q</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err="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transistor Q</a:t>
            </a:r>
            <a:r>
              <a:rPr lang="pt-BR" altLang="en-US" sz="2800" b="1"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Quando Q3 passa do corte para a condução, o transistor Q2 conduz e fornece cargas para sua base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Quando Q3 passa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 condução para o corte,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transistor Q2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 e as cargas da base de Q3 devem sair pelo resistor de 1K Ohm para que haja o corte</a:t>
            </a:r>
            <a:endParaRPr lang="pt-BR" altLang="en-US" sz="24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9" name="Retângulo 88"/>
          <p:cNvSpPr/>
          <p:nvPr/>
        </p:nvSpPr>
        <p:spPr>
          <a:xfrm rot="16200000" flipH="1" flipV="1">
            <a:off x="3446430" y="2567255"/>
            <a:ext cx="476072" cy="234950"/>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90" name="Caixa de Texto 23"/>
          <p:cNvSpPr txBox="1"/>
          <p:nvPr/>
        </p:nvSpPr>
        <p:spPr>
          <a:xfrm>
            <a:off x="3655260" y="2433143"/>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130</a:t>
            </a:r>
            <a:endParaRPr lang="pt-BR" altLang="en-US" sz="2800" baseline="-25000" dirty="0">
              <a:latin typeface="Comic Sans MS" panose="030F0702030302020204" pitchFamily="66" charset="0"/>
              <a:cs typeface="Comic Sans MS" panose="030F0702030302020204" pitchFamily="66" charset="0"/>
            </a:endParaRPr>
          </a:p>
        </p:txBody>
      </p:sp>
      <p:sp>
        <p:nvSpPr>
          <p:cNvPr id="5" name="Forma livre 4"/>
          <p:cNvSpPr/>
          <p:nvPr/>
        </p:nvSpPr>
        <p:spPr>
          <a:xfrm>
            <a:off x="1765245" y="4339727"/>
            <a:ext cx="1651000" cy="625887"/>
          </a:xfrm>
          <a:custGeom>
            <a:avLst/>
            <a:gdLst>
              <a:gd name="connsiteX0" fmla="*/ 0 w 1651000"/>
              <a:gd name="connsiteY0" fmla="*/ 16287 h 625887"/>
              <a:gd name="connsiteX1" fmla="*/ 774700 w 1651000"/>
              <a:gd name="connsiteY1" fmla="*/ 28987 h 625887"/>
              <a:gd name="connsiteX2" fmla="*/ 901700 w 1651000"/>
              <a:gd name="connsiteY2" fmla="*/ 282987 h 625887"/>
              <a:gd name="connsiteX3" fmla="*/ 1092200 w 1651000"/>
              <a:gd name="connsiteY3" fmla="*/ 562387 h 625887"/>
              <a:gd name="connsiteX4" fmla="*/ 1536700 w 1651000"/>
              <a:gd name="connsiteY4" fmla="*/ 600487 h 625887"/>
              <a:gd name="connsiteX5" fmla="*/ 1562100 w 1651000"/>
              <a:gd name="connsiteY5" fmla="*/ 600487 h 625887"/>
              <a:gd name="connsiteX6" fmla="*/ 1600200 w 1651000"/>
              <a:gd name="connsiteY6" fmla="*/ 625887 h 625887"/>
              <a:gd name="connsiteX7" fmla="*/ 1600200 w 1651000"/>
              <a:gd name="connsiteY7" fmla="*/ 625887 h 625887"/>
              <a:gd name="connsiteX8" fmla="*/ 1651000 w 1651000"/>
              <a:gd name="connsiteY8" fmla="*/ 587787 h 62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000" h="625887">
                <a:moveTo>
                  <a:pt x="0" y="16287"/>
                </a:moveTo>
                <a:cubicBezTo>
                  <a:pt x="312208" y="412"/>
                  <a:pt x="624417" y="-15463"/>
                  <a:pt x="774700" y="28987"/>
                </a:cubicBezTo>
                <a:cubicBezTo>
                  <a:pt x="924983" y="73437"/>
                  <a:pt x="848783" y="194087"/>
                  <a:pt x="901700" y="282987"/>
                </a:cubicBezTo>
                <a:cubicBezTo>
                  <a:pt x="954617" y="371887"/>
                  <a:pt x="986367" y="509470"/>
                  <a:pt x="1092200" y="562387"/>
                </a:cubicBezTo>
                <a:cubicBezTo>
                  <a:pt x="1198033" y="615304"/>
                  <a:pt x="1458383" y="594137"/>
                  <a:pt x="1536700" y="600487"/>
                </a:cubicBezTo>
                <a:cubicBezTo>
                  <a:pt x="1615017" y="606837"/>
                  <a:pt x="1551517" y="596254"/>
                  <a:pt x="1562100" y="600487"/>
                </a:cubicBezTo>
                <a:cubicBezTo>
                  <a:pt x="1572683" y="604720"/>
                  <a:pt x="1600200" y="625887"/>
                  <a:pt x="1600200" y="625887"/>
                </a:cubicBezTo>
                <a:lnTo>
                  <a:pt x="1600200" y="625887"/>
                </a:lnTo>
                <a:lnTo>
                  <a:pt x="1651000" y="587787"/>
                </a:lnTo>
              </a:path>
            </a:pathLst>
          </a:custGeom>
          <a:noFill/>
          <a:ln w="4127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Forma livre 16"/>
          <p:cNvSpPr/>
          <p:nvPr/>
        </p:nvSpPr>
        <p:spPr>
          <a:xfrm>
            <a:off x="2832769" y="5228823"/>
            <a:ext cx="571907" cy="790946"/>
          </a:xfrm>
          <a:custGeom>
            <a:avLst/>
            <a:gdLst>
              <a:gd name="connsiteX0" fmla="*/ 571907 w 571907"/>
              <a:gd name="connsiteY0" fmla="*/ 41646 h 790946"/>
              <a:gd name="connsiteX1" fmla="*/ 165507 w 571907"/>
              <a:gd name="connsiteY1" fmla="*/ 16246 h 790946"/>
              <a:gd name="connsiteX2" fmla="*/ 25807 w 571907"/>
              <a:gd name="connsiteY2" fmla="*/ 257546 h 790946"/>
              <a:gd name="connsiteX3" fmla="*/ 407 w 571907"/>
              <a:gd name="connsiteY3" fmla="*/ 790946 h 790946"/>
            </a:gdLst>
            <a:ahLst/>
            <a:cxnLst>
              <a:cxn ang="0">
                <a:pos x="connsiteX0" y="connsiteY0"/>
              </a:cxn>
              <a:cxn ang="0">
                <a:pos x="connsiteX1" y="connsiteY1"/>
              </a:cxn>
              <a:cxn ang="0">
                <a:pos x="connsiteX2" y="connsiteY2"/>
              </a:cxn>
              <a:cxn ang="0">
                <a:pos x="connsiteX3" y="connsiteY3"/>
              </a:cxn>
            </a:cxnLst>
            <a:rect l="l" t="t" r="r" b="b"/>
            <a:pathLst>
              <a:path w="571907" h="790946">
                <a:moveTo>
                  <a:pt x="571907" y="41646"/>
                </a:moveTo>
                <a:cubicBezTo>
                  <a:pt x="414215" y="10954"/>
                  <a:pt x="256524" y="-19737"/>
                  <a:pt x="165507" y="16246"/>
                </a:cubicBezTo>
                <a:cubicBezTo>
                  <a:pt x="74490" y="52229"/>
                  <a:pt x="53324" y="128429"/>
                  <a:pt x="25807" y="257546"/>
                </a:cubicBezTo>
                <a:cubicBezTo>
                  <a:pt x="-1710" y="386663"/>
                  <a:pt x="-652" y="588804"/>
                  <a:pt x="407" y="790946"/>
                </a:cubicBezTo>
              </a:path>
            </a:pathLst>
          </a:custGeom>
          <a:noFill/>
          <a:ln w="349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3" name="CaixaDeTexto 22"/>
          <p:cNvSpPr txBox="1"/>
          <p:nvPr/>
        </p:nvSpPr>
        <p:spPr>
          <a:xfrm>
            <a:off x="1103976" y="4576683"/>
            <a:ext cx="2270398" cy="460375"/>
          </a:xfrm>
          <a:prstGeom prst="rect">
            <a:avLst/>
          </a:prstGeom>
          <a:noFill/>
        </p:spPr>
        <p:txBody>
          <a:bodyPr wrap="square" rtlCol="0">
            <a:spAutoFit/>
          </a:bodyPr>
          <a:lstStyle/>
          <a:p>
            <a:r>
              <a:rPr lang="pt-BR" sz="2400" dirty="0" smtClean="0">
                <a:latin typeface="Comic Sans MS" panose="030F0702030302020204" pitchFamily="66" charset="0"/>
                <a:cs typeface="Comic Sans MS" panose="030F0702030302020204" pitchFamily="66" charset="0"/>
              </a:rPr>
              <a:t>Entrada zero</a:t>
            </a:r>
            <a:endParaRPr lang="pt-BR" sz="2400" dirty="0" smtClean="0">
              <a:latin typeface="Comic Sans MS" panose="030F0702030302020204" pitchFamily="66" charset="0"/>
              <a:cs typeface="Comic Sans MS" panose="030F0702030302020204" pitchFamily="66" charset="0"/>
            </a:endParaRPr>
          </a:p>
        </p:txBody>
      </p:sp>
      <p:sp>
        <p:nvSpPr>
          <p:cNvPr id="24" name="Espaço Reservado para Conteúdo 2"/>
          <p:cNvSpPr txBox="1"/>
          <p:nvPr/>
        </p:nvSpPr>
        <p:spPr>
          <a:xfrm>
            <a:off x="470453" y="435166"/>
            <a:ext cx="10883347" cy="1042837"/>
          </a:xfrm>
          <a:prstGeom prst="rect">
            <a:avLst/>
          </a:prstGeom>
        </p:spPr>
        <p:txBody>
          <a:bodyPr vert="horz" lIns="91440" tIns="45720" rIns="91440" bIns="45720" rtlCol="0">
            <a:normAutofit fontScale="92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Solução</a:t>
            </a:r>
            <a:endParaRPr lang="pt-BR" sz="3200" b="1" dirty="0" smtClean="0">
              <a:solidFill>
                <a:srgbClr val="C00000"/>
              </a:solidFill>
              <a:latin typeface="Comic Sans MS" panose="030F0702030302020204" pitchFamily="66" charset="0"/>
            </a:endParaRPr>
          </a:p>
          <a:p>
            <a:pPr marL="0" indent="0">
              <a:spcAft>
                <a:spcPts val="1200"/>
              </a:spcAft>
              <a:buNone/>
            </a:pPr>
            <a:r>
              <a:rPr lang="pt-BR" sz="3200" b="1" dirty="0">
                <a:solidFill>
                  <a:srgbClr val="C00000"/>
                </a:solidFill>
                <a:latin typeface="Comic Sans MS" panose="030F0702030302020204" pitchFamily="66" charset="0"/>
              </a:rPr>
              <a:t>2</a:t>
            </a:r>
            <a:r>
              <a:rPr lang="pt-BR" sz="3200" b="1" dirty="0" smtClean="0">
                <a:solidFill>
                  <a:srgbClr val="C00000"/>
                </a:solidFill>
                <a:latin typeface="Comic Sans MS" panose="030F0702030302020204" pitchFamily="66" charset="0"/>
              </a:rPr>
              <a:t>.  Resposta a entrada zero (</a:t>
            </a:r>
            <a:r>
              <a:rPr lang="pt-BR" sz="3200" b="1" dirty="0" err="1" smtClean="0">
                <a:solidFill>
                  <a:srgbClr val="C00000"/>
                </a:solidFill>
                <a:latin typeface="Comic Sans MS" panose="030F0702030302020204" pitchFamily="66" charset="0"/>
              </a:rPr>
              <a:t>Vin</a:t>
            </a:r>
            <a:r>
              <a:rPr lang="pt-BR" sz="3200" b="1" dirty="0" smtClean="0">
                <a:solidFill>
                  <a:srgbClr val="C00000"/>
                </a:solidFill>
                <a:latin typeface="Comic Sans MS" panose="030F0702030302020204" pitchFamily="66" charset="0"/>
              </a:rPr>
              <a:t>(0-)) </a:t>
            </a:r>
            <a:endParaRPr lang="pt-BR"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29" name="CaixaDeTexto 53"/>
              <p:cNvSpPr txBox="1"/>
              <p:nvPr/>
            </p:nvSpPr>
            <p:spPr>
              <a:xfrm>
                <a:off x="5287043" y="2697804"/>
                <a:ext cx="6193788" cy="107569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𝑉</m:t>
                          </m:r>
                        </m:e>
                        <m:sub>
                          <m:r>
                            <a:rPr lang="pt-BR" sz="3200" b="0" i="1" smtClean="0">
                              <a:latin typeface="Cambria Math" panose="02040503050406030204" pitchFamily="18" charset="0"/>
                            </a:rPr>
                            <m:t>0</m:t>
                          </m:r>
                        </m:sub>
                      </m:sSub>
                      <m:r>
                        <a:rPr lang="pt-BR" sz="3200" b="0" i="1" smtClean="0">
                          <a:latin typeface="Cambria Math" panose="02040503050406030204" pitchFamily="18" charset="0"/>
                        </a:rPr>
                        <m:t>=−</m:t>
                      </m:r>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𝑖</m:t>
                          </m:r>
                        </m:e>
                        <m:sub>
                          <m:r>
                            <a:rPr lang="pt-BR" sz="3200" b="0" i="1" smtClean="0">
                              <a:latin typeface="Cambria Math" panose="02040503050406030204" pitchFamily="18" charset="0"/>
                            </a:rPr>
                            <m:t>0</m:t>
                          </m:r>
                        </m:sub>
                      </m:sSub>
                      <m:f>
                        <m:fPr>
                          <m:ctrlPr>
                            <a:rPr lang="pt-BR" sz="3200" b="0" i="1" smtClean="0">
                              <a:latin typeface="Cambria Math" panose="02040503050406030204" pitchFamily="18" charset="0"/>
                              <a:ea typeface="Cambria Math" panose="02040503050406030204" pitchFamily="18" charset="0"/>
                            </a:rPr>
                          </m:ctrlPr>
                        </m:fPr>
                        <m:num>
                          <m:r>
                            <a:rPr lang="pt-BR" sz="3200" b="0" i="1" smtClean="0">
                              <a:latin typeface="Cambria Math" panose="02040503050406030204" pitchFamily="18" charset="0"/>
                              <a:ea typeface="Cambria Math" panose="02040503050406030204" pitchFamily="18" charset="0"/>
                            </a:rPr>
                            <m:t>𝑅𝐿</m:t>
                          </m:r>
                        </m:num>
                        <m:den>
                          <m:d>
                            <m:dPr>
                              <m:ctrlPr>
                                <a:rPr lang="pt-BR" sz="3200" b="0" i="1" smtClean="0">
                                  <a:latin typeface="Cambria Math" panose="02040503050406030204" pitchFamily="18" charset="0"/>
                                  <a:ea typeface="Cambria Math" panose="02040503050406030204" pitchFamily="18" charset="0"/>
                                </a:rPr>
                              </m:ctrlPr>
                            </m:dPr>
                            <m:e>
                              <m:r>
                                <a:rPr lang="pt-BR" sz="3200" i="1">
                                  <a:latin typeface="Cambria Math" panose="02040503050406030204" pitchFamily="18" charset="0"/>
                                  <a:ea typeface="Cambria Math" panose="02040503050406030204" pitchFamily="18" charset="0"/>
                                </a:rPr>
                                <m:t>𝑅</m:t>
                              </m:r>
                              <m:r>
                                <a:rPr lang="pt-BR" sz="3200" i="1">
                                  <a:latin typeface="Cambria Math" panose="02040503050406030204" pitchFamily="18" charset="0"/>
                                  <a:ea typeface="Cambria Math" panose="02040503050406030204" pitchFamily="18" charset="0"/>
                                </a:rPr>
                                <m:t>+</m:t>
                              </m:r>
                              <m:r>
                                <a:rPr lang="pt-BR" sz="3200" i="1">
                                  <a:latin typeface="Cambria Math" panose="02040503050406030204" pitchFamily="18" charset="0"/>
                                  <a:ea typeface="Cambria Math" panose="02040503050406030204" pitchFamily="18" charset="0"/>
                                </a:rPr>
                                <m:t>𝑠𝐿</m:t>
                              </m:r>
                            </m:e>
                          </m:d>
                        </m:den>
                      </m:f>
                    </m:oMath>
                  </m:oMathPara>
                </a14:m>
                <a:endParaRPr lang="pt-BR" sz="2000" b="0" i="1" dirty="0" smtClean="0">
                  <a:latin typeface="Cambria Math" panose="02040503050406030204" pitchFamily="18" charset="0"/>
                </a:endParaRPr>
              </a:p>
            </p:txBody>
          </p:sp>
        </mc:Choice>
        <mc:Fallback>
          <p:sp>
            <p:nvSpPr>
              <p:cNvPr id="29" name="CaixaDeTexto 53"/>
              <p:cNvSpPr txBox="1">
                <a:spLocks noRot="1" noChangeAspect="1" noMove="1" noResize="1" noEditPoints="1" noAdjustHandles="1" noChangeArrowheads="1" noChangeShapeType="1" noTextEdit="1"/>
              </p:cNvSpPr>
              <p:nvPr/>
            </p:nvSpPr>
            <p:spPr>
              <a:xfrm>
                <a:off x="5287043" y="2697804"/>
                <a:ext cx="6193788" cy="1075690"/>
              </a:xfrm>
              <a:prstGeom prst="rect">
                <a:avLst/>
              </a:prstGeom>
              <a:blipFill rotWithShape="1">
                <a:blip r:embed="rId1"/>
                <a:stretch>
                  <a:fillRect l="-1" t="-30" r="1" b="30"/>
                </a:stretch>
              </a:blipFill>
            </p:spPr>
            <p:txBody>
              <a:bodyPr/>
              <a:lstStyle/>
              <a:p>
                <a:r>
                  <a:rPr lang="pt-BR" altLang="en-US">
                    <a:noFill/>
                  </a:rPr>
                  <a:t> </a:t>
                </a:r>
              </a:p>
            </p:txBody>
          </p:sp>
        </mc:Fallback>
      </mc:AlternateContent>
      <p:sp>
        <p:nvSpPr>
          <p:cNvPr id="87" name="CaixaDeTexto 86"/>
          <p:cNvSpPr txBox="1"/>
          <p:nvPr/>
        </p:nvSpPr>
        <p:spPr>
          <a:xfrm>
            <a:off x="1522277" y="2119433"/>
            <a:ext cx="237566" cy="369332"/>
          </a:xfrm>
          <a:prstGeom prst="rect">
            <a:avLst/>
          </a:prstGeom>
          <a:noFill/>
        </p:spPr>
        <p:txBody>
          <a:bodyPr wrap="none" rtlCol="0">
            <a:spAutoFit/>
          </a:bodyPr>
          <a:lstStyle/>
          <a:p>
            <a:r>
              <a:rPr lang="pt-BR" dirty="0"/>
              <a:t>i</a:t>
            </a:r>
            <a:endParaRPr lang="pt-BR" dirty="0"/>
          </a:p>
        </p:txBody>
      </p:sp>
      <p:grpSp>
        <p:nvGrpSpPr>
          <p:cNvPr id="88" name="Grupo 87"/>
          <p:cNvGrpSpPr/>
          <p:nvPr/>
        </p:nvGrpSpPr>
        <p:grpSpPr>
          <a:xfrm>
            <a:off x="1548300" y="2071536"/>
            <a:ext cx="2733388" cy="2370175"/>
            <a:chOff x="1367353" y="2642624"/>
            <a:chExt cx="2104664" cy="1931436"/>
          </a:xfrm>
        </p:grpSpPr>
        <p:grpSp>
          <p:nvGrpSpPr>
            <p:cNvPr id="89" name="Grupo 88"/>
            <p:cNvGrpSpPr/>
            <p:nvPr/>
          </p:nvGrpSpPr>
          <p:grpSpPr>
            <a:xfrm>
              <a:off x="1440627" y="2980029"/>
              <a:ext cx="1381894" cy="255373"/>
              <a:chOff x="4112743" y="3509451"/>
              <a:chExt cx="1381894" cy="255373"/>
            </a:xfrm>
          </p:grpSpPr>
          <p:cxnSp>
            <p:nvCxnSpPr>
              <p:cNvPr id="101"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90" name="Conector Reto 46"/>
            <p:cNvCxnSpPr/>
            <p:nvPr/>
          </p:nvCxnSpPr>
          <p:spPr>
            <a:xfrm>
              <a:off x="2751986" y="4571027"/>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CaixaDeTexto 90"/>
            <p:cNvSpPr txBox="1"/>
            <p:nvPr/>
          </p:nvSpPr>
          <p:spPr>
            <a:xfrm>
              <a:off x="2330540" y="3551417"/>
              <a:ext cx="334738" cy="376207"/>
            </a:xfrm>
            <a:prstGeom prst="rect">
              <a:avLst/>
            </a:prstGeom>
            <a:noFill/>
          </p:spPr>
          <p:txBody>
            <a:bodyPr wrap="none" rtlCol="0">
              <a:spAutoFit/>
            </a:bodyPr>
            <a:lstStyle/>
            <a:p>
              <a:r>
                <a:rPr lang="pt-BR" sz="2400" dirty="0" err="1" smtClean="0"/>
                <a:t>sL</a:t>
              </a:r>
              <a:endParaRPr lang="pt-BR" sz="2400" dirty="0"/>
            </a:p>
          </p:txBody>
        </p:sp>
        <p:sp>
          <p:nvSpPr>
            <p:cNvPr id="92" name="Forma livre 91"/>
            <p:cNvSpPr/>
            <p:nvPr/>
          </p:nvSpPr>
          <p:spPr>
            <a:xfrm rot="5400000" flipH="1">
              <a:off x="2562037" y="3468068"/>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94" name="Conector Reto 93"/>
            <p:cNvCxnSpPr/>
            <p:nvPr/>
          </p:nvCxnSpPr>
          <p:spPr>
            <a:xfrm>
              <a:off x="1431322" y="3109036"/>
              <a:ext cx="0" cy="146502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Conector Reto 46"/>
            <p:cNvCxnSpPr/>
            <p:nvPr/>
          </p:nvCxnSpPr>
          <p:spPr>
            <a:xfrm>
              <a:off x="1367353" y="4574060"/>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7" name="CaixaDeTexto 96"/>
            <p:cNvSpPr txBox="1"/>
            <p:nvPr/>
          </p:nvSpPr>
          <p:spPr>
            <a:xfrm>
              <a:off x="1940831" y="2642624"/>
              <a:ext cx="351378" cy="461665"/>
            </a:xfrm>
            <a:prstGeom prst="rect">
              <a:avLst/>
            </a:prstGeom>
            <a:noFill/>
          </p:spPr>
          <p:txBody>
            <a:bodyPr wrap="none" rtlCol="0">
              <a:spAutoFit/>
            </a:bodyPr>
            <a:lstStyle/>
            <a:p>
              <a:r>
                <a:rPr lang="pt-BR" sz="2400" dirty="0"/>
                <a:t>R</a:t>
              </a:r>
              <a:endParaRPr lang="pt-BR" sz="2400" dirty="0"/>
            </a:p>
          </p:txBody>
        </p:sp>
        <p:cxnSp>
          <p:nvCxnSpPr>
            <p:cNvPr id="99" name="Conector Reto 98"/>
            <p:cNvCxnSpPr/>
            <p:nvPr/>
          </p:nvCxnSpPr>
          <p:spPr>
            <a:xfrm>
              <a:off x="2819532" y="4188874"/>
              <a:ext cx="0" cy="38215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CaixaDeTexto 99"/>
            <p:cNvSpPr txBox="1"/>
            <p:nvPr/>
          </p:nvSpPr>
          <p:spPr>
            <a:xfrm>
              <a:off x="3077357" y="3206317"/>
              <a:ext cx="394660" cy="369332"/>
            </a:xfrm>
            <a:prstGeom prst="rect">
              <a:avLst/>
            </a:prstGeom>
            <a:noFill/>
          </p:spPr>
          <p:txBody>
            <a:bodyPr wrap="none" rtlCol="0">
              <a:spAutoFit/>
            </a:bodyPr>
            <a:lstStyle/>
            <a:p>
              <a:r>
                <a:rPr lang="pt-BR" dirty="0" smtClean="0"/>
                <a:t>V</a:t>
              </a:r>
              <a:r>
                <a:rPr lang="pt-BR" baseline="-25000" dirty="0" smtClean="0"/>
                <a:t>0</a:t>
              </a:r>
              <a:endParaRPr lang="pt-BR" dirty="0"/>
            </a:p>
          </p:txBody>
        </p:sp>
      </p:grpSp>
      <p:grpSp>
        <p:nvGrpSpPr>
          <p:cNvPr id="103" name="Grupo 102"/>
          <p:cNvGrpSpPr/>
          <p:nvPr/>
        </p:nvGrpSpPr>
        <p:grpSpPr>
          <a:xfrm>
            <a:off x="3310746" y="2641933"/>
            <a:ext cx="294122" cy="1327094"/>
            <a:chOff x="1113892" y="857756"/>
            <a:chExt cx="294122" cy="1327094"/>
          </a:xfrm>
        </p:grpSpPr>
        <p:grpSp>
          <p:nvGrpSpPr>
            <p:cNvPr id="104" name="Grupo 103"/>
            <p:cNvGrpSpPr/>
            <p:nvPr/>
          </p:nvGrpSpPr>
          <p:grpSpPr>
            <a:xfrm>
              <a:off x="1116699" y="1116701"/>
              <a:ext cx="291315" cy="940474"/>
              <a:chOff x="1149067" y="472114"/>
              <a:chExt cx="404603" cy="986250"/>
            </a:xfrm>
          </p:grpSpPr>
          <p:sp>
            <p:nvSpPr>
              <p:cNvPr id="107" name="Forma livre 106"/>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8" name="Forma livre 107"/>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9" name="Forma livre 108"/>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0" name="Forma livre 109"/>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05" name="Forma livre 104"/>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6" name="Forma livre 105"/>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cxnSp>
        <p:nvCxnSpPr>
          <p:cNvPr id="111" name="Conector de Seta Reta 110"/>
          <p:cNvCxnSpPr/>
          <p:nvPr/>
        </p:nvCxnSpPr>
        <p:spPr>
          <a:xfrm flipV="1">
            <a:off x="1290595" y="2413140"/>
            <a:ext cx="721206" cy="0"/>
          </a:xfrm>
          <a:prstGeom prst="straightConnector1">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59" name="Elipse 58"/>
          <p:cNvSpPr/>
          <p:nvPr/>
        </p:nvSpPr>
        <p:spPr>
          <a:xfrm>
            <a:off x="4290815" y="3113818"/>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0" name="Conector de Seta Reta 59"/>
          <p:cNvCxnSpPr/>
          <p:nvPr/>
        </p:nvCxnSpPr>
        <p:spPr>
          <a:xfrm flipH="1">
            <a:off x="4479902" y="3206172"/>
            <a:ext cx="0" cy="363994"/>
          </a:xfrm>
          <a:prstGeom prst="straightConnector1">
            <a:avLst/>
          </a:prstGeom>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61" name="Forma livre 60"/>
          <p:cNvSpPr/>
          <p:nvPr/>
        </p:nvSpPr>
        <p:spPr>
          <a:xfrm>
            <a:off x="3427102" y="2647170"/>
            <a:ext cx="1052800" cy="457200"/>
          </a:xfrm>
          <a:custGeom>
            <a:avLst/>
            <a:gdLst>
              <a:gd name="connsiteX0" fmla="*/ 0 w 1323066"/>
              <a:gd name="connsiteY0" fmla="*/ 0 h 457200"/>
              <a:gd name="connsiteX1" fmla="*/ 586408 w 1323066"/>
              <a:gd name="connsiteY1" fmla="*/ 19878 h 457200"/>
              <a:gd name="connsiteX2" fmla="*/ 1083365 w 1323066"/>
              <a:gd name="connsiteY2" fmla="*/ 119269 h 457200"/>
              <a:gd name="connsiteX3" fmla="*/ 1302026 w 1323066"/>
              <a:gd name="connsiteY3" fmla="*/ 298173 h 457200"/>
              <a:gd name="connsiteX4" fmla="*/ 1302026 w 1323066"/>
              <a:gd name="connsiteY4" fmla="*/ 45720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3066" h="457200">
                <a:moveTo>
                  <a:pt x="0" y="0"/>
                </a:moveTo>
                <a:cubicBezTo>
                  <a:pt x="202923" y="0"/>
                  <a:pt x="405847" y="0"/>
                  <a:pt x="586408" y="19878"/>
                </a:cubicBezTo>
                <a:cubicBezTo>
                  <a:pt x="766969" y="39756"/>
                  <a:pt x="964095" y="72887"/>
                  <a:pt x="1083365" y="119269"/>
                </a:cubicBezTo>
                <a:cubicBezTo>
                  <a:pt x="1202635" y="165652"/>
                  <a:pt x="1265583" y="241851"/>
                  <a:pt x="1302026" y="298173"/>
                </a:cubicBezTo>
                <a:cubicBezTo>
                  <a:pt x="1338469" y="354495"/>
                  <a:pt x="1320247" y="405847"/>
                  <a:pt x="1302026" y="45720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2" name="Forma livre 61"/>
          <p:cNvSpPr/>
          <p:nvPr/>
        </p:nvSpPr>
        <p:spPr>
          <a:xfrm>
            <a:off x="3446981" y="3660961"/>
            <a:ext cx="1032922" cy="626165"/>
          </a:xfrm>
          <a:custGeom>
            <a:avLst/>
            <a:gdLst>
              <a:gd name="connsiteX0" fmla="*/ 1272209 w 1302025"/>
              <a:gd name="connsiteY0" fmla="*/ 0 h 626165"/>
              <a:gd name="connsiteX1" fmla="*/ 1242391 w 1302025"/>
              <a:gd name="connsiteY1" fmla="*/ 228600 h 626165"/>
              <a:gd name="connsiteX2" fmla="*/ 735496 w 1302025"/>
              <a:gd name="connsiteY2" fmla="*/ 447261 h 626165"/>
              <a:gd name="connsiteX3" fmla="*/ 0 w 1302025"/>
              <a:gd name="connsiteY3" fmla="*/ 626165 h 626165"/>
            </a:gdLst>
            <a:ahLst/>
            <a:cxnLst>
              <a:cxn ang="0">
                <a:pos x="connsiteX0" y="connsiteY0"/>
              </a:cxn>
              <a:cxn ang="0">
                <a:pos x="connsiteX1" y="connsiteY1"/>
              </a:cxn>
              <a:cxn ang="0">
                <a:pos x="connsiteX2" y="connsiteY2"/>
              </a:cxn>
              <a:cxn ang="0">
                <a:pos x="connsiteX3" y="connsiteY3"/>
              </a:cxn>
            </a:cxnLst>
            <a:rect l="l" t="t" r="r" b="b"/>
            <a:pathLst>
              <a:path w="1302025" h="626165">
                <a:moveTo>
                  <a:pt x="1272209" y="0"/>
                </a:moveTo>
                <a:cubicBezTo>
                  <a:pt x="1302026" y="77028"/>
                  <a:pt x="1331843" y="154057"/>
                  <a:pt x="1242391" y="228600"/>
                </a:cubicBezTo>
                <a:cubicBezTo>
                  <a:pt x="1152939" y="303143"/>
                  <a:pt x="942561" y="381000"/>
                  <a:pt x="735496" y="447261"/>
                </a:cubicBezTo>
                <a:cubicBezTo>
                  <a:pt x="528431" y="513522"/>
                  <a:pt x="264215" y="569843"/>
                  <a:pt x="0" y="62616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3" name="CaixaDeTexto 62"/>
          <p:cNvSpPr txBox="1"/>
          <p:nvPr/>
        </p:nvSpPr>
        <p:spPr>
          <a:xfrm>
            <a:off x="4607955" y="3190024"/>
            <a:ext cx="1075936" cy="369332"/>
          </a:xfrm>
          <a:prstGeom prst="rect">
            <a:avLst/>
          </a:prstGeom>
          <a:noFill/>
        </p:spPr>
        <p:txBody>
          <a:bodyPr wrap="none" rtlCol="0">
            <a:spAutoFit/>
          </a:bodyPr>
          <a:lstStyle/>
          <a:p>
            <a:r>
              <a:rPr lang="pt-BR" dirty="0" smtClean="0"/>
              <a:t>I</a:t>
            </a:r>
            <a:r>
              <a:rPr lang="pt-BR" baseline="-25000" dirty="0" smtClean="0"/>
              <a:t>0</a:t>
            </a:r>
            <a:r>
              <a:rPr lang="pt-BR" dirty="0" smtClean="0"/>
              <a:t>(0-</a:t>
            </a:r>
            <a:r>
              <a:rPr lang="pt-BR" dirty="0" smtClean="0">
                <a:latin typeface="Comic Sans MS" panose="030F0702030302020204" pitchFamily="66" charset="0"/>
              </a:rPr>
              <a:t>)</a:t>
            </a:r>
            <a:r>
              <a:rPr lang="pt-BR" dirty="0">
                <a:latin typeface="Comic Sans MS" panose="030F0702030302020204" pitchFamily="66" charset="0"/>
              </a:rPr>
              <a:t>h</a:t>
            </a:r>
            <a:r>
              <a:rPr lang="pt-BR" dirty="0" smtClean="0">
                <a:latin typeface="Comic Sans MS" panose="030F0702030302020204" pitchFamily="66" charset="0"/>
              </a:rPr>
              <a:t>(t)</a:t>
            </a:r>
            <a:endParaRPr lang="pt-BR" dirty="0"/>
          </a:p>
        </p:txBody>
      </p:sp>
      <p:sp>
        <p:nvSpPr>
          <p:cNvPr id="72" name="Espaço Reservado para Conteúdo 2"/>
          <p:cNvSpPr txBox="1"/>
          <p:nvPr/>
        </p:nvSpPr>
        <p:spPr>
          <a:xfrm>
            <a:off x="470453" y="5381136"/>
            <a:ext cx="3851567" cy="67862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Resposta completa</a:t>
            </a:r>
            <a:endParaRPr lang="pt-BR"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3" name="Retângulo 2"/>
              <p:cNvSpPr/>
              <p:nvPr/>
            </p:nvSpPr>
            <p:spPr>
              <a:xfrm>
                <a:off x="4959152" y="5166979"/>
                <a:ext cx="4434840" cy="96583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800" i="1" smtClean="0">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0</m:t>
                          </m:r>
                        </m:sub>
                      </m:sSub>
                      <m:r>
                        <a:rPr lang="pt-BR" sz="2800" i="1">
                          <a:latin typeface="Cambria Math" panose="02040503050406030204" pitchFamily="18" charset="0"/>
                        </a:rPr>
                        <m:t>=</m:t>
                      </m:r>
                      <m:f>
                        <m:fPr>
                          <m:ctrlPr>
                            <a:rPr lang="pt-BR" sz="2800" i="1">
                              <a:latin typeface="Cambria Math" panose="02040503050406030204" pitchFamily="18" charset="0"/>
                              <a:ea typeface="Cambria Math" panose="02040503050406030204" pitchFamily="18" charset="0"/>
                            </a:rPr>
                          </m:ctrlPr>
                        </m:fPr>
                        <m:num>
                          <m:r>
                            <a:rPr lang="pt-BR" sz="2800" i="1">
                              <a:latin typeface="Cambria Math" panose="02040503050406030204" pitchFamily="18" charset="0"/>
                              <a:ea typeface="Cambria Math" panose="02040503050406030204" pitchFamily="18" charset="0"/>
                            </a:rPr>
                            <m:t>∆</m:t>
                          </m:r>
                        </m:num>
                        <m:den>
                          <m:d>
                            <m:dPr>
                              <m:ctrlPr>
                                <a:rPr lang="pt-BR" sz="2800" i="1">
                                  <a:latin typeface="Cambria Math" panose="02040503050406030204" pitchFamily="18" charset="0"/>
                                  <a:ea typeface="Cambria Math" panose="02040503050406030204" pitchFamily="18" charset="0"/>
                                </a:rPr>
                              </m:ctrlPr>
                            </m:dPr>
                            <m:e>
                              <m:r>
                                <a:rPr lang="pt-BR" sz="2800" i="1">
                                  <a:latin typeface="Cambria Math" panose="02040503050406030204" pitchFamily="18" charset="0"/>
                                  <a:ea typeface="Cambria Math" panose="02040503050406030204" pitchFamily="18" charset="0"/>
                                </a:rPr>
                                <m:t>𝑅</m:t>
                              </m:r>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ea typeface="Cambria Math" panose="02040503050406030204" pitchFamily="18" charset="0"/>
                                </a:rPr>
                                <m:t>𝐿</m:t>
                              </m:r>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ea typeface="Cambria Math" panose="02040503050406030204" pitchFamily="18" charset="0"/>
                                </a:rPr>
                                <m:t>𝑠</m:t>
                              </m:r>
                            </m:e>
                          </m:d>
                        </m:den>
                      </m:f>
                      <m:r>
                        <a:rPr lang="pt-BR" sz="2800" i="1">
                          <a:latin typeface="Cambria Math" panose="02040503050406030204" pitchFamily="18" charset="0"/>
                        </a:rPr>
                        <m:t>−</m:t>
                      </m:r>
                      <m:f>
                        <m:fPr>
                          <m:ctrlPr>
                            <a:rPr lang="pt-BR" sz="2800" i="1">
                              <a:latin typeface="Cambria Math" panose="02040503050406030204" pitchFamily="18" charset="0"/>
                              <a:ea typeface="Cambria Math" panose="02040503050406030204" pitchFamily="18" charset="0"/>
                            </a:rPr>
                          </m:ctrlPr>
                        </m:fPr>
                        <m:num>
                          <m:sSub>
                            <m:sSubPr>
                              <m:ctrlPr>
                                <a:rPr lang="pt-BR" sz="2800" i="1">
                                  <a:latin typeface="Cambria Math" panose="02040503050406030204" pitchFamily="18" charset="0"/>
                                </a:rPr>
                              </m:ctrlPr>
                            </m:sSubPr>
                            <m:e>
                              <m:r>
                                <a:rPr lang="pt-BR" sz="2800" b="0" i="1" smtClean="0">
                                  <a:latin typeface="Cambria Math" panose="02040503050406030204" pitchFamily="18" charset="0"/>
                                </a:rPr>
                                <m:t>𝑖</m:t>
                              </m:r>
                            </m:e>
                            <m:sub>
                              <m:r>
                                <a:rPr lang="pt-BR" sz="2800" i="1">
                                  <a:latin typeface="Cambria Math" panose="02040503050406030204" pitchFamily="18" charset="0"/>
                                </a:rPr>
                                <m:t>0</m:t>
                              </m:r>
                            </m:sub>
                          </m:sSub>
                        </m:num>
                        <m:den>
                          <m:d>
                            <m:dPr>
                              <m:ctrlPr>
                                <a:rPr lang="pt-BR" sz="2800" i="1">
                                  <a:latin typeface="Cambria Math" panose="02040503050406030204" pitchFamily="18" charset="0"/>
                                  <a:ea typeface="Cambria Math" panose="02040503050406030204" pitchFamily="18" charset="0"/>
                                </a:rPr>
                              </m:ctrlPr>
                            </m:dPr>
                            <m:e>
                              <m:r>
                                <a:rPr lang="pt-BR" sz="2800" i="1">
                                  <a:latin typeface="Cambria Math" panose="02040503050406030204" pitchFamily="18" charset="0"/>
                                  <a:ea typeface="Cambria Math" panose="02040503050406030204" pitchFamily="18" charset="0"/>
                                </a:rPr>
                                <m:t>𝑅</m:t>
                              </m:r>
                              <m:r>
                                <a:rPr lang="pt-BR" sz="2800" b="0" i="1" smtClean="0">
                                  <a:latin typeface="Cambria Math" panose="02040503050406030204" pitchFamily="18" charset="0"/>
                                  <a:ea typeface="Cambria Math" panose="02040503050406030204" pitchFamily="18" charset="0"/>
                                </a:rPr>
                                <m:t>/</m:t>
                              </m:r>
                              <m:r>
                                <a:rPr lang="pt-BR" sz="2800" b="0" i="1" smtClean="0">
                                  <a:latin typeface="Cambria Math" panose="02040503050406030204" pitchFamily="18" charset="0"/>
                                  <a:ea typeface="Cambria Math" panose="02040503050406030204" pitchFamily="18" charset="0"/>
                                </a:rPr>
                                <m:t>𝐿</m:t>
                              </m:r>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ea typeface="Cambria Math" panose="02040503050406030204" pitchFamily="18" charset="0"/>
                                </a:rPr>
                                <m:t>𝑠</m:t>
                              </m:r>
                            </m:e>
                          </m:d>
                        </m:den>
                      </m:f>
                    </m:oMath>
                  </m:oMathPara>
                </a14:m>
                <a:endParaRPr lang="pt-BR" sz="1200" i="1" dirty="0">
                  <a:latin typeface="Cambria Math" panose="02040503050406030204" pitchFamily="18" charset="0"/>
                </a:endParaRPr>
              </a:p>
            </p:txBody>
          </p:sp>
        </mc:Choice>
        <mc:Fallback>
          <p:sp>
            <p:nvSpPr>
              <p:cNvPr id="3" name="Retângulo 2"/>
              <p:cNvSpPr>
                <a:spLocks noRot="1" noChangeAspect="1" noMove="1" noResize="1" noEditPoints="1" noAdjustHandles="1" noChangeArrowheads="1" noChangeShapeType="1" noTextEdit="1"/>
              </p:cNvSpPr>
              <p:nvPr/>
            </p:nvSpPr>
            <p:spPr>
              <a:xfrm>
                <a:off x="4959152" y="5166979"/>
                <a:ext cx="4434840" cy="965835"/>
              </a:xfrm>
              <a:prstGeom prst="rect">
                <a:avLst/>
              </a:prstGeom>
              <a:blipFill rotWithShape="1">
                <a:blip r:embed="rId2"/>
                <a:stretch>
                  <a:fillRect l="-10" t="-64" r="10" b="64"/>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8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2" name="Conector Reto 40"/>
          <p:cNvCxnSpPr/>
          <p:nvPr/>
        </p:nvCxnSpPr>
        <p:spPr>
          <a:xfrm flipV="1">
            <a:off x="8621860" y="5288299"/>
            <a:ext cx="529436" cy="739656"/>
          </a:xfrm>
          <a:prstGeom prst="line">
            <a:avLst/>
          </a:prstGeom>
        </p:spPr>
        <p:style>
          <a:lnRef idx="1">
            <a:schemeClr val="accent1"/>
          </a:lnRef>
          <a:fillRef idx="0">
            <a:schemeClr val="accent1"/>
          </a:fillRef>
          <a:effectRef idx="0">
            <a:schemeClr val="accent1"/>
          </a:effectRef>
          <a:fontRef idx="minor">
            <a:schemeClr val="tx1"/>
          </a:fontRef>
        </p:style>
      </p:cxnSp>
      <p:sp>
        <p:nvSpPr>
          <p:cNvPr id="60" name="Retângulo arredondado 53"/>
          <p:cNvSpPr/>
          <p:nvPr/>
        </p:nvSpPr>
        <p:spPr>
          <a:xfrm>
            <a:off x="8147278" y="1947218"/>
            <a:ext cx="617699"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8" name="Retângulo arredondado 53"/>
          <p:cNvSpPr/>
          <p:nvPr/>
        </p:nvSpPr>
        <p:spPr>
          <a:xfrm>
            <a:off x="3691531" y="2089448"/>
            <a:ext cx="513031"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9" name="Retângulo arredondado 53"/>
          <p:cNvSpPr/>
          <p:nvPr/>
        </p:nvSpPr>
        <p:spPr>
          <a:xfrm>
            <a:off x="3691531" y="2069138"/>
            <a:ext cx="630878"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 name="Espaço Reservado para Número de Slide 1"/>
          <p:cNvSpPr txBox="1"/>
          <p:nvPr/>
        </p:nvSpPr>
        <p:spPr>
          <a:xfrm>
            <a:off x="8559800" y="632460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cxnSp>
        <p:nvCxnSpPr>
          <p:cNvPr id="6" name="Conector de Seta Reta 73"/>
          <p:cNvCxnSpPr/>
          <p:nvPr/>
        </p:nvCxnSpPr>
        <p:spPr>
          <a:xfrm>
            <a:off x="1867763" y="6174413"/>
            <a:ext cx="8356600" cy="1778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 name="Conector de Seta Reta 89"/>
          <p:cNvCxnSpPr/>
          <p:nvPr/>
        </p:nvCxnSpPr>
        <p:spPr>
          <a:xfrm>
            <a:off x="3933026" y="2292176"/>
            <a:ext cx="4479599" cy="975"/>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4" name="CaixaDeTexto 6"/>
          <p:cNvSpPr txBox="1"/>
          <p:nvPr/>
        </p:nvSpPr>
        <p:spPr>
          <a:xfrm>
            <a:off x="5639255" y="1924462"/>
            <a:ext cx="1702221" cy="400110"/>
          </a:xfrm>
          <a:prstGeom prst="rect">
            <a:avLst/>
          </a:prstGeom>
          <a:noFill/>
        </p:spPr>
        <p:txBody>
          <a:bodyPr wrap="square" rtlCol="0">
            <a:spAutoFit/>
          </a:bodyPr>
          <a:lstStyle/>
          <a:p>
            <a:r>
              <a:rPr lang="pt-BR" sz="2000" b="1" dirty="0" smtClean="0"/>
              <a:t>W</a:t>
            </a:r>
            <a:r>
              <a:rPr lang="pt-BR" sz="2000" b="1" baseline="-25000" dirty="0" smtClean="0"/>
              <a:t>B</a:t>
            </a:r>
            <a:r>
              <a:rPr lang="pt-BR" sz="2000" b="1" dirty="0" smtClean="0"/>
              <a:t> pequeno</a:t>
            </a:r>
            <a:endParaRPr lang="pt-BR" sz="2000" b="1" dirty="0"/>
          </a:p>
        </p:txBody>
      </p:sp>
      <p:cxnSp>
        <p:nvCxnSpPr>
          <p:cNvPr id="25" name="Conector Reto 45"/>
          <p:cNvCxnSpPr/>
          <p:nvPr/>
        </p:nvCxnSpPr>
        <p:spPr>
          <a:xfrm>
            <a:off x="3921914" y="1813556"/>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6" name="Conector Reto 18"/>
          <p:cNvCxnSpPr/>
          <p:nvPr/>
        </p:nvCxnSpPr>
        <p:spPr>
          <a:xfrm>
            <a:off x="8461058" y="1694839"/>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7" name="CaixaDeTexto 6"/>
          <p:cNvSpPr txBox="1"/>
          <p:nvPr/>
        </p:nvSpPr>
        <p:spPr>
          <a:xfrm>
            <a:off x="544243" y="2280613"/>
            <a:ext cx="1712595" cy="523220"/>
          </a:xfrm>
          <a:prstGeom prst="rect">
            <a:avLst/>
          </a:prstGeom>
          <a:noFill/>
        </p:spPr>
        <p:txBody>
          <a:bodyPr wrap="square" rtlCol="0">
            <a:spAutoFit/>
          </a:bodyPr>
          <a:lstStyle/>
          <a:p>
            <a:r>
              <a:rPr lang="pt-BR" sz="2800" b="1" dirty="0" smtClean="0"/>
              <a:t>n</a:t>
            </a:r>
            <a:r>
              <a:rPr lang="pt-BR" sz="2800" b="1" baseline="-25000" dirty="0" smtClean="0"/>
              <a:t>n0E</a:t>
            </a:r>
            <a:r>
              <a:rPr lang="pt-BR" sz="2800" b="1" dirty="0" smtClean="0"/>
              <a:t>=N</a:t>
            </a:r>
            <a:r>
              <a:rPr lang="pt-BR" sz="2800" b="1" baseline="-25000" dirty="0" smtClean="0"/>
              <a:t>DE</a:t>
            </a:r>
            <a:endParaRPr lang="pt-BR" sz="2800" b="1" baseline="-25000" dirty="0"/>
          </a:p>
        </p:txBody>
      </p:sp>
      <p:sp>
        <p:nvSpPr>
          <p:cNvPr id="28" name="CaixaDeTexto 6"/>
          <p:cNvSpPr txBox="1"/>
          <p:nvPr/>
        </p:nvSpPr>
        <p:spPr>
          <a:xfrm>
            <a:off x="578872" y="4861243"/>
            <a:ext cx="2116772" cy="523220"/>
          </a:xfrm>
          <a:prstGeom prst="rect">
            <a:avLst/>
          </a:prstGeom>
          <a:noFill/>
        </p:spPr>
        <p:txBody>
          <a:bodyPr wrap="square" rtlCol="0">
            <a:spAutoFit/>
          </a:bodyPr>
          <a:lstStyle/>
          <a:p>
            <a:r>
              <a:rPr lang="pt-BR" sz="2800" b="1" dirty="0" smtClean="0"/>
              <a:t>p</a:t>
            </a:r>
            <a:r>
              <a:rPr lang="pt-BR" sz="2800" b="1" baseline="-25000" dirty="0" smtClean="0"/>
              <a:t>n0E</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31" name="CaixaDeTexto 6"/>
          <p:cNvSpPr txBox="1"/>
          <p:nvPr/>
        </p:nvSpPr>
        <p:spPr>
          <a:xfrm>
            <a:off x="1992809" y="1877200"/>
            <a:ext cx="1295821"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32" name="CaixaDeTexto 6"/>
          <p:cNvSpPr txBox="1"/>
          <p:nvPr/>
        </p:nvSpPr>
        <p:spPr>
          <a:xfrm>
            <a:off x="5752058" y="2400420"/>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37" name="Forma livre 36"/>
          <p:cNvSpPr/>
          <p:nvPr/>
        </p:nvSpPr>
        <p:spPr>
          <a:xfrm flipV="1">
            <a:off x="1868398" y="5378123"/>
            <a:ext cx="1884680" cy="796925"/>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35"/>
          <p:cNvCxnSpPr/>
          <p:nvPr/>
        </p:nvCxnSpPr>
        <p:spPr>
          <a:xfrm>
            <a:off x="1750288" y="5378123"/>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9" name="Conector Reto 36"/>
          <p:cNvCxnSpPr/>
          <p:nvPr/>
        </p:nvCxnSpPr>
        <p:spPr>
          <a:xfrm>
            <a:off x="8803604" y="5262394"/>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0" name="Conector Reto 37"/>
          <p:cNvCxnSpPr/>
          <p:nvPr/>
        </p:nvCxnSpPr>
        <p:spPr>
          <a:xfrm flipV="1">
            <a:off x="8782199" y="5282998"/>
            <a:ext cx="225104" cy="288464"/>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39"/>
          <p:cNvCxnSpPr/>
          <p:nvPr/>
        </p:nvCxnSpPr>
        <p:spPr>
          <a:xfrm flipV="1">
            <a:off x="8872885" y="5308314"/>
            <a:ext cx="429169" cy="595854"/>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1"/>
          <p:cNvCxnSpPr/>
          <p:nvPr/>
        </p:nvCxnSpPr>
        <p:spPr>
          <a:xfrm>
            <a:off x="3429662" y="5441697"/>
            <a:ext cx="240702" cy="462471"/>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2"/>
          <p:cNvCxnSpPr/>
          <p:nvPr/>
        </p:nvCxnSpPr>
        <p:spPr>
          <a:xfrm>
            <a:off x="3267574" y="5412774"/>
            <a:ext cx="140921" cy="275590"/>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Conector Reto 43"/>
          <p:cNvCxnSpPr/>
          <p:nvPr/>
        </p:nvCxnSpPr>
        <p:spPr>
          <a:xfrm>
            <a:off x="3096056" y="5404100"/>
            <a:ext cx="131866" cy="210224"/>
          </a:xfrm>
          <a:prstGeom prst="line">
            <a:avLst/>
          </a:prstGeom>
        </p:spPr>
        <p:style>
          <a:lnRef idx="1">
            <a:schemeClr val="accent1"/>
          </a:lnRef>
          <a:fillRef idx="0">
            <a:schemeClr val="accent1"/>
          </a:fillRef>
          <a:effectRef idx="0">
            <a:schemeClr val="accent1"/>
          </a:effectRef>
          <a:fontRef idx="minor">
            <a:schemeClr val="tx1"/>
          </a:fontRef>
        </p:style>
      </p:cxnSp>
      <p:sp>
        <p:nvSpPr>
          <p:cNvPr id="49" name="Forma livre 48"/>
          <p:cNvSpPr/>
          <p:nvPr/>
        </p:nvSpPr>
        <p:spPr>
          <a:xfrm>
            <a:off x="1663928" y="2773353"/>
            <a:ext cx="6306185" cy="3411855"/>
          </a:xfrm>
          <a:custGeom>
            <a:avLst/>
            <a:gdLst>
              <a:gd name="connisteX0" fmla="*/ 0 w 7164705"/>
              <a:gd name="connsiteY0" fmla="*/ 12629 h 3412004"/>
              <a:gd name="connisteX1" fmla="*/ 518795 w 7164705"/>
              <a:gd name="connsiteY1" fmla="*/ 2469 h 3412004"/>
              <a:gd name="connisteX2" fmla="*/ 1555750 w 7164705"/>
              <a:gd name="connsiteY2" fmla="*/ 2469 h 3412004"/>
              <a:gd name="connisteX3" fmla="*/ 1947545 w 7164705"/>
              <a:gd name="connsiteY3" fmla="*/ 23424 h 3412004"/>
              <a:gd name="connisteX4" fmla="*/ 2138045 w 7164705"/>
              <a:gd name="connsiteY4" fmla="*/ 107879 h 3412004"/>
              <a:gd name="connisteX5" fmla="*/ 2402205 w 7164705"/>
              <a:gd name="connsiteY5" fmla="*/ 478719 h 3412004"/>
              <a:gd name="connisteX6" fmla="*/ 2476500 w 7164705"/>
              <a:gd name="connsiteY6" fmla="*/ 1377879 h 3412004"/>
              <a:gd name="connisteX7" fmla="*/ 2519045 w 7164705"/>
              <a:gd name="connsiteY7" fmla="*/ 2563424 h 3412004"/>
              <a:gd name="connisteX8" fmla="*/ 2550795 w 7164705"/>
              <a:gd name="connsiteY8" fmla="*/ 3177469 h 3412004"/>
              <a:gd name="connisteX9" fmla="*/ 2698750 w 7164705"/>
              <a:gd name="connsiteY9" fmla="*/ 3325424 h 3412004"/>
              <a:gd name="connisteX10" fmla="*/ 2941955 w 7164705"/>
              <a:gd name="connsiteY10" fmla="*/ 3357174 h 3412004"/>
              <a:gd name="connisteX11" fmla="*/ 4106545 w 7164705"/>
              <a:gd name="connsiteY11" fmla="*/ 3388924 h 3412004"/>
              <a:gd name="connisteX12" fmla="*/ 5259705 w 7164705"/>
              <a:gd name="connsiteY12" fmla="*/ 3409879 h 3412004"/>
              <a:gd name="connisteX13" fmla="*/ 7164705 w 7164705"/>
              <a:gd name="connsiteY13" fmla="*/ 3409879 h 341200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Lst>
            <a:rect l="l" t="t" r="r" b="b"/>
            <a:pathLst>
              <a:path w="7164705" h="3412004">
                <a:moveTo>
                  <a:pt x="0" y="12630"/>
                </a:moveTo>
                <a:cubicBezTo>
                  <a:pt x="83185" y="10725"/>
                  <a:pt x="207645" y="4375"/>
                  <a:pt x="518795" y="2470"/>
                </a:cubicBezTo>
                <a:cubicBezTo>
                  <a:pt x="829945" y="565"/>
                  <a:pt x="1270000" y="-1975"/>
                  <a:pt x="1555750" y="2470"/>
                </a:cubicBezTo>
                <a:cubicBezTo>
                  <a:pt x="1841500" y="6915"/>
                  <a:pt x="1831340" y="2470"/>
                  <a:pt x="1947545" y="23425"/>
                </a:cubicBezTo>
                <a:cubicBezTo>
                  <a:pt x="2063750" y="44380"/>
                  <a:pt x="2047240" y="17075"/>
                  <a:pt x="2138045" y="107880"/>
                </a:cubicBezTo>
                <a:cubicBezTo>
                  <a:pt x="2228850" y="198685"/>
                  <a:pt x="2334260" y="224720"/>
                  <a:pt x="2402205" y="478720"/>
                </a:cubicBezTo>
                <a:cubicBezTo>
                  <a:pt x="2470150" y="732720"/>
                  <a:pt x="2453005" y="960685"/>
                  <a:pt x="2476500" y="1377880"/>
                </a:cubicBezTo>
                <a:cubicBezTo>
                  <a:pt x="2499995" y="1795075"/>
                  <a:pt x="2504440" y="2203380"/>
                  <a:pt x="2519045" y="2563425"/>
                </a:cubicBezTo>
                <a:cubicBezTo>
                  <a:pt x="2533650" y="2923470"/>
                  <a:pt x="2514600" y="3025070"/>
                  <a:pt x="2550795" y="3177470"/>
                </a:cubicBezTo>
                <a:cubicBezTo>
                  <a:pt x="2586990" y="3329870"/>
                  <a:pt x="2620645" y="3289230"/>
                  <a:pt x="2698750" y="3325425"/>
                </a:cubicBezTo>
                <a:cubicBezTo>
                  <a:pt x="2776855" y="3361620"/>
                  <a:pt x="2660650" y="3344475"/>
                  <a:pt x="2941955" y="3357175"/>
                </a:cubicBezTo>
                <a:cubicBezTo>
                  <a:pt x="3223260" y="3369875"/>
                  <a:pt x="3642995" y="3378130"/>
                  <a:pt x="4106545" y="3388925"/>
                </a:cubicBezTo>
                <a:cubicBezTo>
                  <a:pt x="4570095" y="3399720"/>
                  <a:pt x="4648200" y="3405435"/>
                  <a:pt x="5259705" y="3409880"/>
                </a:cubicBezTo>
                <a:cubicBezTo>
                  <a:pt x="5871210" y="3414325"/>
                  <a:pt x="6806565" y="3410515"/>
                  <a:pt x="7164705" y="3409880"/>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a:off x="4335900" y="3581355"/>
            <a:ext cx="6787623" cy="2589565"/>
          </a:xfrm>
          <a:custGeom>
            <a:avLst/>
            <a:gdLst>
              <a:gd name="connisteX0" fmla="*/ 7302500 w 7302500"/>
              <a:gd name="connsiteY0" fmla="*/ 21327 h 3094494"/>
              <a:gd name="connisteX1" fmla="*/ 6530340 w 7302500"/>
              <a:gd name="connsiteY1" fmla="*/ 372 h 3094494"/>
              <a:gd name="connisteX2" fmla="*/ 5313045 w 7302500"/>
              <a:gd name="connsiteY2" fmla="*/ 10532 h 3094494"/>
              <a:gd name="connisteX3" fmla="*/ 4921250 w 7302500"/>
              <a:gd name="connsiteY3" fmla="*/ 32122 h 3094494"/>
              <a:gd name="connisteX4" fmla="*/ 4741545 w 7302500"/>
              <a:gd name="connsiteY4" fmla="*/ 190872 h 3094494"/>
              <a:gd name="connisteX5" fmla="*/ 4646295 w 7302500"/>
              <a:gd name="connsiteY5" fmla="*/ 857622 h 3094494"/>
              <a:gd name="connisteX6" fmla="*/ 4434840 w 7302500"/>
              <a:gd name="connsiteY6" fmla="*/ 2572122 h 3094494"/>
              <a:gd name="connisteX7" fmla="*/ 4170045 w 7302500"/>
              <a:gd name="connsiteY7" fmla="*/ 3026782 h 3094494"/>
              <a:gd name="connisteX8" fmla="*/ 3111500 w 7302500"/>
              <a:gd name="connsiteY8" fmla="*/ 3090282 h 3094494"/>
              <a:gd name="connisteX9" fmla="*/ 847090 w 7302500"/>
              <a:gd name="connsiteY9" fmla="*/ 3069327 h 3094494"/>
              <a:gd name="connisteX10" fmla="*/ 0 w 7302500"/>
              <a:gd name="connsiteY10" fmla="*/ 3058532 h 30944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7302500" h="3094495">
                <a:moveTo>
                  <a:pt x="7302500" y="21327"/>
                </a:moveTo>
                <a:cubicBezTo>
                  <a:pt x="7172325" y="16882"/>
                  <a:pt x="6928485" y="2277"/>
                  <a:pt x="6530340" y="372"/>
                </a:cubicBezTo>
                <a:cubicBezTo>
                  <a:pt x="6132195" y="-1533"/>
                  <a:pt x="5634990" y="4182"/>
                  <a:pt x="5313045" y="10532"/>
                </a:cubicBezTo>
                <a:cubicBezTo>
                  <a:pt x="4991100" y="16882"/>
                  <a:pt x="5035550" y="-4073"/>
                  <a:pt x="4921250" y="32122"/>
                </a:cubicBezTo>
                <a:cubicBezTo>
                  <a:pt x="4806950" y="68317"/>
                  <a:pt x="4796790" y="25772"/>
                  <a:pt x="4741545" y="190872"/>
                </a:cubicBezTo>
                <a:cubicBezTo>
                  <a:pt x="4686300" y="355972"/>
                  <a:pt x="4707890" y="381372"/>
                  <a:pt x="4646295" y="857622"/>
                </a:cubicBezTo>
                <a:cubicBezTo>
                  <a:pt x="4584700" y="1333872"/>
                  <a:pt x="4530090" y="2138417"/>
                  <a:pt x="4434840" y="2572122"/>
                </a:cubicBezTo>
                <a:cubicBezTo>
                  <a:pt x="4339590" y="3005827"/>
                  <a:pt x="4434840" y="2923277"/>
                  <a:pt x="4170045" y="3026782"/>
                </a:cubicBezTo>
                <a:cubicBezTo>
                  <a:pt x="3905250" y="3130287"/>
                  <a:pt x="3776345" y="3082027"/>
                  <a:pt x="3111500" y="3090282"/>
                </a:cubicBezTo>
                <a:cubicBezTo>
                  <a:pt x="2446655" y="3098537"/>
                  <a:pt x="1469390" y="3075677"/>
                  <a:pt x="847090" y="3069327"/>
                </a:cubicBezTo>
                <a:cubicBezTo>
                  <a:pt x="224790" y="3062977"/>
                  <a:pt x="123825" y="3060437"/>
                  <a:pt x="0" y="3058532"/>
                </a:cubicBezTo>
              </a:path>
            </a:pathLst>
          </a:custGeom>
          <a:noFill/>
          <a:ln w="412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6" name="Forma livre 55"/>
          <p:cNvSpPr/>
          <p:nvPr/>
        </p:nvSpPr>
        <p:spPr>
          <a:xfrm>
            <a:off x="3769744" y="5960849"/>
            <a:ext cx="4994694" cy="228857"/>
          </a:xfrm>
          <a:custGeom>
            <a:avLst/>
            <a:gdLst>
              <a:gd name="connsiteX0" fmla="*/ 0 w 4994694"/>
              <a:gd name="connsiteY0" fmla="*/ 181155 h 228857"/>
              <a:gd name="connsiteX1" fmla="*/ 422694 w 4994694"/>
              <a:gd name="connsiteY1" fmla="*/ 155276 h 228857"/>
              <a:gd name="connsiteX2" fmla="*/ 1216324 w 4994694"/>
              <a:gd name="connsiteY2" fmla="*/ 51759 h 228857"/>
              <a:gd name="connsiteX3" fmla="*/ 2467154 w 4994694"/>
              <a:gd name="connsiteY3" fmla="*/ 0 h 228857"/>
              <a:gd name="connsiteX4" fmla="*/ 3605841 w 4994694"/>
              <a:gd name="connsiteY4" fmla="*/ 51759 h 228857"/>
              <a:gd name="connsiteX5" fmla="*/ 4520241 w 4994694"/>
              <a:gd name="connsiteY5" fmla="*/ 215661 h 228857"/>
              <a:gd name="connsiteX6" fmla="*/ 4994694 w 4994694"/>
              <a:gd name="connsiteY6" fmla="*/ 207034 h 228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94694" h="228857">
                <a:moveTo>
                  <a:pt x="0" y="181155"/>
                </a:moveTo>
                <a:cubicBezTo>
                  <a:pt x="109986" y="178998"/>
                  <a:pt x="219973" y="176842"/>
                  <a:pt x="422694" y="155276"/>
                </a:cubicBezTo>
                <a:cubicBezTo>
                  <a:pt x="625415" y="133710"/>
                  <a:pt x="875581" y="77638"/>
                  <a:pt x="1216324" y="51759"/>
                </a:cubicBezTo>
                <a:cubicBezTo>
                  <a:pt x="1557067" y="25880"/>
                  <a:pt x="2068901" y="0"/>
                  <a:pt x="2467154" y="0"/>
                </a:cubicBezTo>
                <a:cubicBezTo>
                  <a:pt x="2865407" y="0"/>
                  <a:pt x="3263660" y="15816"/>
                  <a:pt x="3605841" y="51759"/>
                </a:cubicBezTo>
                <a:cubicBezTo>
                  <a:pt x="3948022" y="87702"/>
                  <a:pt x="4288766" y="189782"/>
                  <a:pt x="4520241" y="215661"/>
                </a:cubicBezTo>
                <a:cubicBezTo>
                  <a:pt x="4751717" y="241540"/>
                  <a:pt x="4873205" y="224287"/>
                  <a:pt x="4994694" y="207034"/>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7" name="Forma livre 56"/>
          <p:cNvSpPr/>
          <p:nvPr/>
        </p:nvSpPr>
        <p:spPr>
          <a:xfrm>
            <a:off x="8755812" y="5274383"/>
            <a:ext cx="2760453" cy="910753"/>
          </a:xfrm>
          <a:custGeom>
            <a:avLst/>
            <a:gdLst>
              <a:gd name="connsiteX0" fmla="*/ 0 w 2760453"/>
              <a:gd name="connsiteY0" fmla="*/ 910753 h 910753"/>
              <a:gd name="connsiteX1" fmla="*/ 224286 w 2760453"/>
              <a:gd name="connsiteY1" fmla="*/ 608829 h 910753"/>
              <a:gd name="connsiteX2" fmla="*/ 569343 w 2760453"/>
              <a:gd name="connsiteY2" fmla="*/ 315530 h 910753"/>
              <a:gd name="connsiteX3" fmla="*/ 983411 w 2760453"/>
              <a:gd name="connsiteY3" fmla="*/ 117123 h 910753"/>
              <a:gd name="connsiteX4" fmla="*/ 1457864 w 2760453"/>
              <a:gd name="connsiteY4" fmla="*/ 56738 h 910753"/>
              <a:gd name="connsiteX5" fmla="*/ 2061713 w 2760453"/>
              <a:gd name="connsiteY5" fmla="*/ 4980 h 910753"/>
              <a:gd name="connsiteX6" fmla="*/ 2760453 w 2760453"/>
              <a:gd name="connsiteY6" fmla="*/ 4980 h 91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453" h="910753">
                <a:moveTo>
                  <a:pt x="0" y="910753"/>
                </a:moveTo>
                <a:cubicBezTo>
                  <a:pt x="64698" y="809393"/>
                  <a:pt x="129396" y="708033"/>
                  <a:pt x="224286" y="608829"/>
                </a:cubicBezTo>
                <a:cubicBezTo>
                  <a:pt x="319176" y="509625"/>
                  <a:pt x="442822" y="397481"/>
                  <a:pt x="569343" y="315530"/>
                </a:cubicBezTo>
                <a:cubicBezTo>
                  <a:pt x="695864" y="233579"/>
                  <a:pt x="835324" y="160255"/>
                  <a:pt x="983411" y="117123"/>
                </a:cubicBezTo>
                <a:cubicBezTo>
                  <a:pt x="1131498" y="73991"/>
                  <a:pt x="1278147" y="75428"/>
                  <a:pt x="1457864" y="56738"/>
                </a:cubicBezTo>
                <a:cubicBezTo>
                  <a:pt x="1637581" y="38048"/>
                  <a:pt x="1844615" y="13606"/>
                  <a:pt x="2061713" y="4980"/>
                </a:cubicBezTo>
                <a:cubicBezTo>
                  <a:pt x="2278811" y="-3646"/>
                  <a:pt x="2519632" y="667"/>
                  <a:pt x="2760453" y="498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1" name="CaixaDeTexto 6"/>
          <p:cNvSpPr txBox="1"/>
          <p:nvPr/>
        </p:nvSpPr>
        <p:spPr>
          <a:xfrm>
            <a:off x="9931400" y="1924462"/>
            <a:ext cx="1295821"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DC</a:t>
            </a:r>
            <a:r>
              <a:rPr lang="pt-BR" sz="2800" b="1" dirty="0" smtClean="0"/>
              <a:t>)</a:t>
            </a:r>
            <a:endParaRPr lang="pt-BR" sz="2800" b="1" dirty="0"/>
          </a:p>
        </p:txBody>
      </p:sp>
      <p:sp>
        <p:nvSpPr>
          <p:cNvPr id="62" name="CaixaDeTexto 6"/>
          <p:cNvSpPr txBox="1"/>
          <p:nvPr/>
        </p:nvSpPr>
        <p:spPr>
          <a:xfrm>
            <a:off x="10116053" y="2990263"/>
            <a:ext cx="1712595" cy="523220"/>
          </a:xfrm>
          <a:prstGeom prst="rect">
            <a:avLst/>
          </a:prstGeom>
          <a:noFill/>
        </p:spPr>
        <p:txBody>
          <a:bodyPr wrap="square" rtlCol="0">
            <a:spAutoFit/>
          </a:bodyPr>
          <a:lstStyle/>
          <a:p>
            <a:r>
              <a:rPr lang="pt-BR" sz="2800" b="1" dirty="0" smtClean="0"/>
              <a:t>n</a:t>
            </a:r>
            <a:r>
              <a:rPr lang="pt-BR" sz="2800" b="1" baseline="-25000" dirty="0" smtClean="0"/>
              <a:t>n0C</a:t>
            </a:r>
            <a:r>
              <a:rPr lang="pt-BR" sz="2800" b="1" dirty="0" smtClean="0"/>
              <a:t>=N</a:t>
            </a:r>
            <a:r>
              <a:rPr lang="pt-BR" sz="2800" b="1" baseline="-25000" dirty="0" smtClean="0"/>
              <a:t>DC</a:t>
            </a:r>
            <a:endParaRPr lang="pt-BR" sz="2800" b="1" baseline="-25000" dirty="0"/>
          </a:p>
        </p:txBody>
      </p:sp>
      <p:sp>
        <p:nvSpPr>
          <p:cNvPr id="63" name="CaixaDeTexto 6"/>
          <p:cNvSpPr txBox="1"/>
          <p:nvPr/>
        </p:nvSpPr>
        <p:spPr>
          <a:xfrm>
            <a:off x="10218900" y="4738615"/>
            <a:ext cx="2116772" cy="523220"/>
          </a:xfrm>
          <a:prstGeom prst="rect">
            <a:avLst/>
          </a:prstGeom>
          <a:noFill/>
        </p:spPr>
        <p:txBody>
          <a:bodyPr wrap="square" rtlCol="0">
            <a:spAutoFit/>
          </a:bodyPr>
          <a:lstStyle/>
          <a:p>
            <a:r>
              <a:rPr lang="pt-BR" sz="2800" b="1" dirty="0" smtClean="0"/>
              <a:t>p</a:t>
            </a:r>
            <a:r>
              <a:rPr lang="pt-BR" sz="2800" b="1" baseline="-25000" dirty="0" smtClean="0"/>
              <a:t>n0C</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DC</a:t>
            </a:r>
            <a:endParaRPr lang="pt-BR" sz="2800" b="1" baseline="-25000" dirty="0">
              <a:sym typeface="+mn-ea"/>
            </a:endParaRPr>
          </a:p>
        </p:txBody>
      </p:sp>
      <p:sp>
        <p:nvSpPr>
          <p:cNvPr id="64" name="CaixaDeTexto 2"/>
          <p:cNvSpPr txBox="1"/>
          <p:nvPr/>
        </p:nvSpPr>
        <p:spPr>
          <a:xfrm>
            <a:off x="752518" y="381317"/>
            <a:ext cx="11194245" cy="953135"/>
          </a:xfrm>
          <a:prstGeom prst="rect">
            <a:avLst/>
          </a:prstGeom>
          <a:noFill/>
        </p:spPr>
        <p:txBody>
          <a:bodyPr wrap="square" rtlCol="0">
            <a:spAutoFit/>
          </a:bodyPr>
          <a:lstStyle/>
          <a:p>
            <a:pPr algn="ctr"/>
            <a:r>
              <a:rPr lang="pt-BR" sz="2800" b="1" dirty="0" smtClean="0">
                <a:solidFill>
                  <a:srgbClr val="C00000"/>
                </a:solidFill>
                <a:latin typeface="Comic Sans MS" panose="030F0702030302020204" pitchFamily="66" charset="0"/>
              </a:rPr>
              <a:t>Transistor NPN no corte - distribuição de portadores</a:t>
            </a:r>
            <a:endParaRPr lang="pt-BR" sz="2800" b="1" dirty="0" smtClean="0">
              <a:solidFill>
                <a:srgbClr val="C00000"/>
              </a:solidFill>
              <a:latin typeface="Comic Sans MS" panose="030F0702030302020204" pitchFamily="66" charset="0"/>
            </a:endParaRPr>
          </a:p>
          <a:p>
            <a:r>
              <a:rPr lang="pt-BR" sz="2800" b="1" dirty="0" smtClean="0">
                <a:latin typeface="Comic Sans MS" panose="030F0702030302020204" pitchFamily="66" charset="0"/>
              </a:rPr>
              <a:t>importante: não há portadores na base</a:t>
            </a:r>
            <a:endParaRPr lang="pt-BR" sz="2800" b="1" dirty="0" smtClean="0">
              <a:latin typeface="Comic Sans MS" panose="030F0702030302020204" pitchFamily="66" charset="0"/>
            </a:endParaRPr>
          </a:p>
        </p:txBody>
      </p:sp>
      <p:sp>
        <p:nvSpPr>
          <p:cNvPr id="65" name="Forma livre 64"/>
          <p:cNvSpPr/>
          <p:nvPr/>
        </p:nvSpPr>
        <p:spPr>
          <a:xfrm>
            <a:off x="5952379" y="5491626"/>
            <a:ext cx="272949" cy="416805"/>
          </a:xfrm>
          <a:custGeom>
            <a:avLst/>
            <a:gdLst>
              <a:gd name="connsiteX0" fmla="*/ 237406 w 272949"/>
              <a:gd name="connsiteY0" fmla="*/ 416805 h 416805"/>
              <a:gd name="connsiteX1" fmla="*/ 13 w 272949"/>
              <a:gd name="connsiteY1" fmla="*/ 240959 h 416805"/>
              <a:gd name="connsiteX2" fmla="*/ 246198 w 272949"/>
              <a:gd name="connsiteY2" fmla="*/ 21151 h 416805"/>
              <a:gd name="connsiteX3" fmla="*/ 254990 w 272949"/>
              <a:gd name="connsiteY3" fmla="*/ 21151 h 416805"/>
            </a:gdLst>
            <a:ahLst/>
            <a:cxnLst>
              <a:cxn ang="0">
                <a:pos x="connsiteX0" y="connsiteY0"/>
              </a:cxn>
              <a:cxn ang="0">
                <a:pos x="connsiteX1" y="connsiteY1"/>
              </a:cxn>
              <a:cxn ang="0">
                <a:pos x="connsiteX2" y="connsiteY2"/>
              </a:cxn>
              <a:cxn ang="0">
                <a:pos x="connsiteX3" y="connsiteY3"/>
              </a:cxn>
            </a:cxnLst>
            <a:rect l="l" t="t" r="r" b="b"/>
            <a:pathLst>
              <a:path w="272949" h="416805">
                <a:moveTo>
                  <a:pt x="237406" y="416805"/>
                </a:moveTo>
                <a:cubicBezTo>
                  <a:pt x="117977" y="361853"/>
                  <a:pt x="-1452" y="306901"/>
                  <a:pt x="13" y="240959"/>
                </a:cubicBezTo>
                <a:cubicBezTo>
                  <a:pt x="1478" y="175017"/>
                  <a:pt x="203702" y="57786"/>
                  <a:pt x="246198" y="21151"/>
                </a:cubicBezTo>
                <a:cubicBezTo>
                  <a:pt x="288694" y="-15484"/>
                  <a:pt x="271842" y="2833"/>
                  <a:pt x="254990" y="21151"/>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6" name="CaixaDeTexto 6"/>
          <p:cNvSpPr txBox="1"/>
          <p:nvPr/>
        </p:nvSpPr>
        <p:spPr>
          <a:xfrm>
            <a:off x="5147986" y="4872811"/>
            <a:ext cx="2404051" cy="707886"/>
          </a:xfrm>
          <a:prstGeom prst="rect">
            <a:avLst/>
          </a:prstGeom>
          <a:noFill/>
        </p:spPr>
        <p:txBody>
          <a:bodyPr wrap="square" rtlCol="0">
            <a:spAutoFit/>
          </a:bodyPr>
          <a:lstStyle/>
          <a:p>
            <a:r>
              <a:rPr lang="pt-BR" sz="2000" b="1" dirty="0" smtClean="0"/>
              <a:t>a concentração de lacunas não sobe </a:t>
            </a:r>
            <a:endParaRPr lang="pt-BR" sz="2000" b="1" dirty="0"/>
          </a:p>
        </p:txBody>
      </p:sp>
      <p:sp>
        <p:nvSpPr>
          <p:cNvPr id="67" name="CaixaDeTexto 6"/>
          <p:cNvSpPr txBox="1"/>
          <p:nvPr/>
        </p:nvSpPr>
        <p:spPr>
          <a:xfrm>
            <a:off x="1477446" y="1335434"/>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68" name="CaixaDeTexto 6"/>
          <p:cNvSpPr txBox="1"/>
          <p:nvPr/>
        </p:nvSpPr>
        <p:spPr>
          <a:xfrm>
            <a:off x="5410595" y="1347877"/>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Base</a:t>
            </a:r>
            <a:endParaRPr lang="pt-BR" sz="2800" b="1" dirty="0">
              <a:solidFill>
                <a:srgbClr val="C00000"/>
              </a:solidFill>
              <a:effectLst>
                <a:outerShdw blurRad="38100" dist="38100" dir="2700000" algn="tl">
                  <a:srgbClr val="000000">
                    <a:alpha val="43137"/>
                  </a:srgbClr>
                </a:outerShdw>
              </a:effectLst>
            </a:endParaRPr>
          </a:p>
        </p:txBody>
      </p:sp>
      <p:sp>
        <p:nvSpPr>
          <p:cNvPr id="69" name="CaixaDeTexto 6"/>
          <p:cNvSpPr txBox="1"/>
          <p:nvPr/>
        </p:nvSpPr>
        <p:spPr>
          <a:xfrm>
            <a:off x="9597755" y="1341774"/>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cxnSp>
        <p:nvCxnSpPr>
          <p:cNvPr id="84" name="Conector Reto 37"/>
          <p:cNvCxnSpPr/>
          <p:nvPr/>
        </p:nvCxnSpPr>
        <p:spPr>
          <a:xfrm flipV="1">
            <a:off x="9244033" y="5295668"/>
            <a:ext cx="220590" cy="300413"/>
          </a:xfrm>
          <a:prstGeom prst="line">
            <a:avLst/>
          </a:prstGeom>
        </p:spPr>
        <p:style>
          <a:lnRef idx="1">
            <a:schemeClr val="accent1"/>
          </a:lnRef>
          <a:fillRef idx="0">
            <a:schemeClr val="accent1"/>
          </a:fillRef>
          <a:effectRef idx="0">
            <a:schemeClr val="accent1"/>
          </a:effectRef>
          <a:fontRef idx="minor">
            <a:schemeClr val="tx1"/>
          </a:fontRef>
        </p:style>
      </p:cxnSp>
      <p:cxnSp>
        <p:nvCxnSpPr>
          <p:cNvPr id="90" name="Conector Reto 43"/>
          <p:cNvCxnSpPr/>
          <p:nvPr/>
        </p:nvCxnSpPr>
        <p:spPr>
          <a:xfrm>
            <a:off x="3591247" y="5444327"/>
            <a:ext cx="109785" cy="213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92" name="Conector Reto 43"/>
          <p:cNvCxnSpPr/>
          <p:nvPr/>
        </p:nvCxnSpPr>
        <p:spPr>
          <a:xfrm>
            <a:off x="2893848" y="5367963"/>
            <a:ext cx="109785" cy="213800"/>
          </a:xfrm>
          <a:prstGeom prst="line">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8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tângulo arredondado 53"/>
          <p:cNvSpPr/>
          <p:nvPr/>
        </p:nvSpPr>
        <p:spPr>
          <a:xfrm>
            <a:off x="7835883" y="2051345"/>
            <a:ext cx="588773" cy="406544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8" name="Retângulo arredondado 53"/>
          <p:cNvSpPr/>
          <p:nvPr/>
        </p:nvSpPr>
        <p:spPr>
          <a:xfrm>
            <a:off x="3847083" y="2060235"/>
            <a:ext cx="822137" cy="406544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5" name="Conector de Seta Reta 73"/>
          <p:cNvCxnSpPr/>
          <p:nvPr/>
        </p:nvCxnSpPr>
        <p:spPr>
          <a:xfrm>
            <a:off x="1041316" y="6093539"/>
            <a:ext cx="10304929"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 name="Conector de Seta Reta 89"/>
          <p:cNvCxnSpPr/>
          <p:nvPr/>
        </p:nvCxnSpPr>
        <p:spPr>
          <a:xfrm>
            <a:off x="4258151" y="1783275"/>
            <a:ext cx="3701847"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3" name="CaixaDeTexto 6"/>
          <p:cNvSpPr txBox="1"/>
          <p:nvPr/>
        </p:nvSpPr>
        <p:spPr>
          <a:xfrm>
            <a:off x="5966180" y="1417820"/>
            <a:ext cx="599440" cy="398780"/>
          </a:xfrm>
          <a:prstGeom prst="rect">
            <a:avLst/>
          </a:prstGeom>
          <a:noFill/>
        </p:spPr>
        <p:txBody>
          <a:bodyPr wrap="square" rtlCol="0">
            <a:spAutoFit/>
          </a:bodyPr>
          <a:lstStyle/>
          <a:p>
            <a:r>
              <a:rPr lang="pt-BR" sz="2000" b="1" dirty="0" smtClean="0"/>
              <a:t>W</a:t>
            </a:r>
            <a:r>
              <a:rPr lang="pt-BR" sz="2000" b="1" baseline="-25000" dirty="0" smtClean="0"/>
              <a:t>B</a:t>
            </a:r>
            <a:endParaRPr lang="pt-BR" sz="2000" b="1" dirty="0"/>
          </a:p>
        </p:txBody>
      </p:sp>
      <p:cxnSp>
        <p:nvCxnSpPr>
          <p:cNvPr id="24" name="Conector Reto 45"/>
          <p:cNvCxnSpPr/>
          <p:nvPr/>
        </p:nvCxnSpPr>
        <p:spPr>
          <a:xfrm>
            <a:off x="4227270" y="181021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5" name="Conector Reto 18"/>
          <p:cNvCxnSpPr/>
          <p:nvPr/>
        </p:nvCxnSpPr>
        <p:spPr>
          <a:xfrm>
            <a:off x="8010387" y="177021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778581" y="1723568"/>
            <a:ext cx="1376294"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27" name="CaixaDeTexto 6"/>
          <p:cNvSpPr txBox="1"/>
          <p:nvPr/>
        </p:nvSpPr>
        <p:spPr>
          <a:xfrm>
            <a:off x="5691860" y="1810215"/>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34" name="Forma livre 33"/>
          <p:cNvSpPr/>
          <p:nvPr/>
        </p:nvSpPr>
        <p:spPr>
          <a:xfrm>
            <a:off x="3501455" y="2810782"/>
            <a:ext cx="1220797" cy="1486853"/>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6" name="Forma livre 35"/>
          <p:cNvSpPr/>
          <p:nvPr/>
        </p:nvSpPr>
        <p:spPr>
          <a:xfrm>
            <a:off x="7817401" y="3400781"/>
            <a:ext cx="1088317" cy="1708894"/>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7" name="Forma livre 36"/>
          <p:cNvSpPr/>
          <p:nvPr/>
        </p:nvSpPr>
        <p:spPr>
          <a:xfrm>
            <a:off x="1522553" y="5135075"/>
            <a:ext cx="2355401" cy="517966"/>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35"/>
          <p:cNvCxnSpPr/>
          <p:nvPr/>
        </p:nvCxnSpPr>
        <p:spPr>
          <a:xfrm>
            <a:off x="1522553" y="5668695"/>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9" name="Conector Reto 36"/>
          <p:cNvCxnSpPr/>
          <p:nvPr/>
        </p:nvCxnSpPr>
        <p:spPr>
          <a:xfrm>
            <a:off x="8408100" y="5575860"/>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0" name="Conector Reto 37"/>
          <p:cNvCxnSpPr/>
          <p:nvPr/>
        </p:nvCxnSpPr>
        <p:spPr>
          <a:xfrm flipV="1">
            <a:off x="8434079" y="5287512"/>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39"/>
          <p:cNvCxnSpPr/>
          <p:nvPr/>
        </p:nvCxnSpPr>
        <p:spPr>
          <a:xfrm flipV="1">
            <a:off x="8603045" y="5384126"/>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Conector Reto 40"/>
          <p:cNvCxnSpPr/>
          <p:nvPr/>
        </p:nvCxnSpPr>
        <p:spPr>
          <a:xfrm flipV="1">
            <a:off x="8891893" y="5472414"/>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1"/>
          <p:cNvCxnSpPr/>
          <p:nvPr/>
        </p:nvCxnSpPr>
        <p:spPr>
          <a:xfrm>
            <a:off x="3598132" y="5255281"/>
            <a:ext cx="239528" cy="320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2"/>
          <p:cNvCxnSpPr/>
          <p:nvPr/>
        </p:nvCxnSpPr>
        <p:spPr>
          <a:xfrm>
            <a:off x="3417218" y="5397795"/>
            <a:ext cx="215265"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Conector Reto 43"/>
          <p:cNvCxnSpPr/>
          <p:nvPr/>
        </p:nvCxnSpPr>
        <p:spPr>
          <a:xfrm>
            <a:off x="3209512" y="5452142"/>
            <a:ext cx="131445" cy="246380"/>
          </a:xfrm>
          <a:prstGeom prst="line">
            <a:avLst/>
          </a:prstGeom>
        </p:spPr>
        <p:style>
          <a:lnRef idx="1">
            <a:schemeClr val="accent1"/>
          </a:lnRef>
          <a:fillRef idx="0">
            <a:schemeClr val="accent1"/>
          </a:fillRef>
          <a:effectRef idx="0">
            <a:schemeClr val="accent1"/>
          </a:effectRef>
          <a:fontRef idx="minor">
            <a:schemeClr val="tx1"/>
          </a:fontRef>
        </p:style>
      </p:cxnSp>
      <p:cxnSp>
        <p:nvCxnSpPr>
          <p:cNvPr id="50" name="Conector Reto 56"/>
          <p:cNvCxnSpPr/>
          <p:nvPr/>
        </p:nvCxnSpPr>
        <p:spPr>
          <a:xfrm flipH="1">
            <a:off x="968578" y="2823411"/>
            <a:ext cx="2756889" cy="9417"/>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51" name="CaixaDeTexto 6"/>
          <p:cNvSpPr txBox="1"/>
          <p:nvPr/>
        </p:nvSpPr>
        <p:spPr>
          <a:xfrm>
            <a:off x="516625" y="2278037"/>
            <a:ext cx="1689777" cy="523220"/>
          </a:xfrm>
          <a:prstGeom prst="rect">
            <a:avLst/>
          </a:prstGeom>
          <a:noFill/>
        </p:spPr>
        <p:txBody>
          <a:bodyPr wrap="square" rtlCol="0">
            <a:spAutoFit/>
          </a:bodyPr>
          <a:lstStyle/>
          <a:p>
            <a:r>
              <a:rPr lang="pt-BR" sz="2800" b="1" dirty="0" smtClean="0"/>
              <a:t>n</a:t>
            </a:r>
            <a:r>
              <a:rPr lang="pt-BR" sz="2800" b="1" baseline="-25000" dirty="0" smtClean="0"/>
              <a:t>n0E</a:t>
            </a:r>
            <a:r>
              <a:rPr lang="pt-BR" sz="2800" b="1" dirty="0" smtClean="0"/>
              <a:t>=N</a:t>
            </a:r>
            <a:r>
              <a:rPr lang="pt-BR" sz="2800" b="1" baseline="-25000" dirty="0" smtClean="0"/>
              <a:t>DE</a:t>
            </a:r>
            <a:endParaRPr lang="pt-BR" sz="2800" b="1" baseline="-25000" dirty="0"/>
          </a:p>
        </p:txBody>
      </p:sp>
      <p:sp>
        <p:nvSpPr>
          <p:cNvPr id="52" name="CaixaDeTexto 6"/>
          <p:cNvSpPr txBox="1"/>
          <p:nvPr/>
        </p:nvSpPr>
        <p:spPr>
          <a:xfrm>
            <a:off x="399939" y="4971625"/>
            <a:ext cx="2172345" cy="523220"/>
          </a:xfrm>
          <a:prstGeom prst="rect">
            <a:avLst/>
          </a:prstGeom>
          <a:noFill/>
        </p:spPr>
        <p:txBody>
          <a:bodyPr wrap="square" rtlCol="0">
            <a:spAutoFit/>
          </a:bodyPr>
          <a:lstStyle/>
          <a:p>
            <a:r>
              <a:rPr lang="pt-BR" sz="2800" b="1" dirty="0" smtClean="0"/>
              <a:t>p</a:t>
            </a:r>
            <a:r>
              <a:rPr lang="pt-BR" sz="2800" b="1" baseline="-25000" dirty="0" smtClean="0"/>
              <a:t>nE0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53" name="CaixaDeTexto 6"/>
          <p:cNvSpPr txBox="1"/>
          <p:nvPr/>
        </p:nvSpPr>
        <p:spPr>
          <a:xfrm>
            <a:off x="5718196" y="2679532"/>
            <a:ext cx="1264285"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cxnSp>
        <p:nvCxnSpPr>
          <p:cNvPr id="55" name="Conector Reto 56"/>
          <p:cNvCxnSpPr/>
          <p:nvPr/>
        </p:nvCxnSpPr>
        <p:spPr>
          <a:xfrm flipH="1" flipV="1">
            <a:off x="8817992" y="3400781"/>
            <a:ext cx="2063750" cy="0"/>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60" name="Forma livre 59"/>
          <p:cNvSpPr/>
          <p:nvPr/>
        </p:nvSpPr>
        <p:spPr>
          <a:xfrm>
            <a:off x="8409242" y="4946886"/>
            <a:ext cx="2635623" cy="611959"/>
          </a:xfrm>
          <a:custGeom>
            <a:avLst/>
            <a:gdLst>
              <a:gd name="connsiteX0" fmla="*/ 0 w 2635623"/>
              <a:gd name="connsiteY0" fmla="*/ 0 h 661493"/>
              <a:gd name="connsiteX1" fmla="*/ 188258 w 2635623"/>
              <a:gd name="connsiteY1" fmla="*/ 242047 h 661493"/>
              <a:gd name="connsiteX2" fmla="*/ 524435 w 2635623"/>
              <a:gd name="connsiteY2" fmla="*/ 443753 h 661493"/>
              <a:gd name="connsiteX3" fmla="*/ 833717 w 2635623"/>
              <a:gd name="connsiteY3" fmla="*/ 537882 h 661493"/>
              <a:gd name="connsiteX4" fmla="*/ 1129553 w 2635623"/>
              <a:gd name="connsiteY4" fmla="*/ 578224 h 661493"/>
              <a:gd name="connsiteX5" fmla="*/ 1600200 w 2635623"/>
              <a:gd name="connsiteY5" fmla="*/ 632012 h 661493"/>
              <a:gd name="connsiteX6" fmla="*/ 1990164 w 2635623"/>
              <a:gd name="connsiteY6" fmla="*/ 658906 h 661493"/>
              <a:gd name="connsiteX7" fmla="*/ 2635623 w 2635623"/>
              <a:gd name="connsiteY7" fmla="*/ 658906 h 66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5623" h="661493">
                <a:moveTo>
                  <a:pt x="0" y="0"/>
                </a:moveTo>
                <a:cubicBezTo>
                  <a:pt x="50426" y="84044"/>
                  <a:pt x="100852" y="168088"/>
                  <a:pt x="188258" y="242047"/>
                </a:cubicBezTo>
                <a:cubicBezTo>
                  <a:pt x="275664" y="316006"/>
                  <a:pt x="416859" y="394447"/>
                  <a:pt x="524435" y="443753"/>
                </a:cubicBezTo>
                <a:cubicBezTo>
                  <a:pt x="632011" y="493059"/>
                  <a:pt x="732864" y="515470"/>
                  <a:pt x="833717" y="537882"/>
                </a:cubicBezTo>
                <a:cubicBezTo>
                  <a:pt x="934570" y="560294"/>
                  <a:pt x="1129553" y="578224"/>
                  <a:pt x="1129553" y="578224"/>
                </a:cubicBezTo>
                <a:lnTo>
                  <a:pt x="1600200" y="632012"/>
                </a:lnTo>
                <a:cubicBezTo>
                  <a:pt x="1743635" y="645459"/>
                  <a:pt x="1817594" y="654424"/>
                  <a:pt x="1990164" y="658906"/>
                </a:cubicBezTo>
                <a:cubicBezTo>
                  <a:pt x="2162734" y="663388"/>
                  <a:pt x="2399178" y="661147"/>
                  <a:pt x="2635623" y="658906"/>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1" name="Conector Reto 56"/>
          <p:cNvCxnSpPr/>
          <p:nvPr/>
        </p:nvCxnSpPr>
        <p:spPr>
          <a:xfrm flipH="1" flipV="1">
            <a:off x="5236595" y="3220438"/>
            <a:ext cx="2063750" cy="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sp>
        <p:nvSpPr>
          <p:cNvPr id="63" name="Forma livre 62"/>
          <p:cNvSpPr/>
          <p:nvPr/>
        </p:nvSpPr>
        <p:spPr>
          <a:xfrm>
            <a:off x="3838304" y="3220438"/>
            <a:ext cx="1613647" cy="1927972"/>
          </a:xfrm>
          <a:custGeom>
            <a:avLst/>
            <a:gdLst>
              <a:gd name="connsiteX0" fmla="*/ 0 w 1613647"/>
              <a:gd name="connsiteY0" fmla="*/ 1942845 h 1942845"/>
              <a:gd name="connsiteX1" fmla="*/ 215153 w 1613647"/>
              <a:gd name="connsiteY1" fmla="*/ 1673904 h 1942845"/>
              <a:gd name="connsiteX2" fmla="*/ 685800 w 1613647"/>
              <a:gd name="connsiteY2" fmla="*/ 813292 h 1942845"/>
              <a:gd name="connsiteX3" fmla="*/ 806823 w 1613647"/>
              <a:gd name="connsiteY3" fmla="*/ 235069 h 1942845"/>
              <a:gd name="connsiteX4" fmla="*/ 968188 w 1613647"/>
              <a:gd name="connsiteY4" fmla="*/ 73704 h 1942845"/>
              <a:gd name="connsiteX5" fmla="*/ 1210235 w 1613647"/>
              <a:gd name="connsiteY5" fmla="*/ 6469 h 1942845"/>
              <a:gd name="connsiteX6" fmla="*/ 1613647 w 1613647"/>
              <a:gd name="connsiteY6" fmla="*/ 6469 h 19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3647" h="1942845">
                <a:moveTo>
                  <a:pt x="0" y="1942845"/>
                </a:moveTo>
                <a:cubicBezTo>
                  <a:pt x="50426" y="1902504"/>
                  <a:pt x="100853" y="1862163"/>
                  <a:pt x="215153" y="1673904"/>
                </a:cubicBezTo>
                <a:cubicBezTo>
                  <a:pt x="329453" y="1485645"/>
                  <a:pt x="587188" y="1053098"/>
                  <a:pt x="685800" y="813292"/>
                </a:cubicBezTo>
                <a:cubicBezTo>
                  <a:pt x="784412" y="573486"/>
                  <a:pt x="759758" y="358334"/>
                  <a:pt x="806823" y="235069"/>
                </a:cubicBezTo>
                <a:cubicBezTo>
                  <a:pt x="853888" y="111804"/>
                  <a:pt x="900953" y="111804"/>
                  <a:pt x="968188" y="73704"/>
                </a:cubicBezTo>
                <a:cubicBezTo>
                  <a:pt x="1035423" y="35604"/>
                  <a:pt x="1102659" y="17675"/>
                  <a:pt x="1210235" y="6469"/>
                </a:cubicBezTo>
                <a:cubicBezTo>
                  <a:pt x="1317812" y="-4737"/>
                  <a:pt x="1465729" y="866"/>
                  <a:pt x="1613647" y="6469"/>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4" name="Forma livre 63"/>
          <p:cNvSpPr/>
          <p:nvPr/>
        </p:nvSpPr>
        <p:spPr>
          <a:xfrm>
            <a:off x="7267304" y="3225481"/>
            <a:ext cx="1140796" cy="1734670"/>
          </a:xfrm>
          <a:custGeom>
            <a:avLst/>
            <a:gdLst>
              <a:gd name="connsiteX0" fmla="*/ 1129553 w 1129553"/>
              <a:gd name="connsiteY0" fmla="*/ 1734670 h 1734670"/>
              <a:gd name="connsiteX1" fmla="*/ 927847 w 1129553"/>
              <a:gd name="connsiteY1" fmla="*/ 1344705 h 1734670"/>
              <a:gd name="connsiteX2" fmla="*/ 793376 w 1129553"/>
              <a:gd name="connsiteY2" fmla="*/ 726141 h 1734670"/>
              <a:gd name="connsiteX3" fmla="*/ 632012 w 1129553"/>
              <a:gd name="connsiteY3" fmla="*/ 322729 h 1734670"/>
              <a:gd name="connsiteX4" fmla="*/ 443753 w 1129553"/>
              <a:gd name="connsiteY4" fmla="*/ 67235 h 1734670"/>
              <a:gd name="connsiteX5" fmla="*/ 0 w 1129553"/>
              <a:gd name="connsiteY5" fmla="*/ 0 h 17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553" h="1734670">
                <a:moveTo>
                  <a:pt x="1129553" y="1734670"/>
                </a:moveTo>
                <a:cubicBezTo>
                  <a:pt x="1056715" y="1623731"/>
                  <a:pt x="983877" y="1512793"/>
                  <a:pt x="927847" y="1344705"/>
                </a:cubicBezTo>
                <a:cubicBezTo>
                  <a:pt x="871817" y="1176617"/>
                  <a:pt x="842682" y="896470"/>
                  <a:pt x="793376" y="726141"/>
                </a:cubicBezTo>
                <a:cubicBezTo>
                  <a:pt x="744070" y="555812"/>
                  <a:pt x="690282" y="432546"/>
                  <a:pt x="632012" y="322729"/>
                </a:cubicBezTo>
                <a:cubicBezTo>
                  <a:pt x="573742" y="212912"/>
                  <a:pt x="549088" y="121023"/>
                  <a:pt x="443753" y="67235"/>
                </a:cubicBezTo>
                <a:cubicBezTo>
                  <a:pt x="338418" y="13447"/>
                  <a:pt x="169209" y="6723"/>
                  <a:pt x="0" y="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5" name="CaixaDeTexto 6"/>
          <p:cNvSpPr txBox="1"/>
          <p:nvPr/>
        </p:nvSpPr>
        <p:spPr>
          <a:xfrm>
            <a:off x="9648919" y="1759705"/>
            <a:ext cx="1376294"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DC</a:t>
            </a:r>
            <a:r>
              <a:rPr lang="pt-BR" sz="2800" b="1" dirty="0" smtClean="0"/>
              <a:t>)</a:t>
            </a:r>
            <a:endParaRPr lang="pt-BR" sz="2800" b="1" dirty="0"/>
          </a:p>
        </p:txBody>
      </p:sp>
      <p:sp>
        <p:nvSpPr>
          <p:cNvPr id="66" name="CaixaDeTexto 6"/>
          <p:cNvSpPr txBox="1"/>
          <p:nvPr/>
        </p:nvSpPr>
        <p:spPr>
          <a:xfrm>
            <a:off x="9464361" y="2846768"/>
            <a:ext cx="1596876" cy="523220"/>
          </a:xfrm>
          <a:prstGeom prst="rect">
            <a:avLst/>
          </a:prstGeom>
          <a:noFill/>
        </p:spPr>
        <p:txBody>
          <a:bodyPr wrap="square" rtlCol="0">
            <a:spAutoFit/>
          </a:bodyPr>
          <a:lstStyle/>
          <a:p>
            <a:r>
              <a:rPr lang="pt-BR" sz="2800" b="1" dirty="0" smtClean="0"/>
              <a:t>n</a:t>
            </a:r>
            <a:r>
              <a:rPr lang="pt-BR" sz="2800" b="1" baseline="-25000" dirty="0" smtClean="0"/>
              <a:t>n0C</a:t>
            </a:r>
            <a:r>
              <a:rPr lang="pt-BR" sz="2800" b="1" dirty="0" smtClean="0"/>
              <a:t>=N</a:t>
            </a:r>
            <a:r>
              <a:rPr lang="pt-BR" sz="2800" b="1" baseline="-25000" dirty="0" smtClean="0"/>
              <a:t>DC</a:t>
            </a:r>
            <a:endParaRPr lang="pt-BR" sz="2800" b="1" baseline="-25000" dirty="0"/>
          </a:p>
        </p:txBody>
      </p:sp>
      <p:sp>
        <p:nvSpPr>
          <p:cNvPr id="68" name="CaixaDeTexto 6"/>
          <p:cNvSpPr txBox="1"/>
          <p:nvPr/>
        </p:nvSpPr>
        <p:spPr>
          <a:xfrm>
            <a:off x="9464361" y="4950464"/>
            <a:ext cx="2172345" cy="523220"/>
          </a:xfrm>
          <a:prstGeom prst="rect">
            <a:avLst/>
          </a:prstGeom>
          <a:noFill/>
        </p:spPr>
        <p:txBody>
          <a:bodyPr wrap="square" rtlCol="0">
            <a:spAutoFit/>
          </a:bodyPr>
          <a:lstStyle/>
          <a:p>
            <a:r>
              <a:rPr lang="pt-BR" sz="2800" b="1" dirty="0" smtClean="0"/>
              <a:t>p</a:t>
            </a:r>
            <a:r>
              <a:rPr lang="pt-BR" sz="2800" b="1" baseline="-25000" dirty="0" smtClean="0"/>
              <a:t>nC0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DC</a:t>
            </a:r>
            <a:endParaRPr lang="pt-BR" sz="2800" b="1" baseline="-25000" dirty="0">
              <a:sym typeface="+mn-ea"/>
            </a:endParaRPr>
          </a:p>
        </p:txBody>
      </p:sp>
      <p:sp>
        <p:nvSpPr>
          <p:cNvPr id="73" name="CaixaDeTexto 45"/>
          <p:cNvSpPr txBox="1"/>
          <p:nvPr/>
        </p:nvSpPr>
        <p:spPr>
          <a:xfrm>
            <a:off x="673702" y="231137"/>
            <a:ext cx="11040155" cy="1107996"/>
          </a:xfrm>
          <a:prstGeom prst="rect">
            <a:avLst/>
          </a:prstGeom>
          <a:noFill/>
        </p:spPr>
        <p:txBody>
          <a:bodyPr wrap="square" rtlCol="0">
            <a:spAutoFit/>
          </a:bodyPr>
          <a:lstStyle/>
          <a:p>
            <a:pPr marL="514350" indent="-514350">
              <a:spcBef>
                <a:spcPts val="600"/>
              </a:spcBef>
              <a:spcAft>
                <a:spcPts val="600"/>
              </a:spcAft>
              <a:buFont typeface="+mj-lt"/>
              <a:buAutoNum type="arabicPeriod" startAt="2"/>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saturado (NPN) - distribuição de portadores</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sz="2800" b="1" dirty="0" smtClean="0">
                <a:latin typeface="Comic Sans MS" panose="030F0702030302020204" pitchFamily="66" charset="0"/>
              </a:rPr>
              <a:t>Importante</a:t>
            </a:r>
            <a:r>
              <a:rPr lang="pt-BR" sz="2800" b="1" dirty="0">
                <a:latin typeface="Comic Sans MS" panose="030F0702030302020204" pitchFamily="66" charset="0"/>
              </a:rPr>
              <a:t>: </a:t>
            </a:r>
            <a:r>
              <a:rPr lang="pt-BR" sz="2800" b="1" dirty="0" smtClean="0">
                <a:latin typeface="Comic Sans MS" panose="030F0702030302020204" pitchFamily="66" charset="0"/>
              </a:rPr>
              <a:t>muitos portadores </a:t>
            </a:r>
            <a:r>
              <a:rPr lang="pt-BR" sz="2800" b="1" dirty="0">
                <a:latin typeface="Comic Sans MS" panose="030F0702030302020204" pitchFamily="66" charset="0"/>
              </a:rPr>
              <a:t>na </a:t>
            </a:r>
            <a:r>
              <a:rPr lang="pt-BR" sz="2800" b="1" dirty="0" smtClean="0">
                <a:latin typeface="Comic Sans MS" panose="030F0702030302020204" pitchFamily="66" charset="0"/>
              </a:rPr>
              <a:t>base</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4" name="Forma livre 73"/>
          <p:cNvSpPr/>
          <p:nvPr/>
        </p:nvSpPr>
        <p:spPr>
          <a:xfrm>
            <a:off x="4640347" y="4334247"/>
            <a:ext cx="3173778" cy="1774947"/>
          </a:xfrm>
          <a:custGeom>
            <a:avLst/>
            <a:gdLst>
              <a:gd name="connsiteX0" fmla="*/ 53789 w 3213847"/>
              <a:gd name="connsiteY0" fmla="*/ 0 h 1815353"/>
              <a:gd name="connsiteX1" fmla="*/ 3213847 w 3213847"/>
              <a:gd name="connsiteY1" fmla="*/ 833717 h 1815353"/>
              <a:gd name="connsiteX2" fmla="*/ 3160059 w 3213847"/>
              <a:gd name="connsiteY2" fmla="*/ 1815353 h 1815353"/>
              <a:gd name="connsiteX3" fmla="*/ 0 w 3213847"/>
              <a:gd name="connsiteY3" fmla="*/ 1815353 h 1815353"/>
              <a:gd name="connsiteX4" fmla="*/ 53789 w 3213847"/>
              <a:gd name="connsiteY4" fmla="*/ 0 h 1815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3847" h="1815353">
                <a:moveTo>
                  <a:pt x="53789" y="0"/>
                </a:moveTo>
                <a:lnTo>
                  <a:pt x="3213847" y="833717"/>
                </a:lnTo>
                <a:lnTo>
                  <a:pt x="3160059" y="1815353"/>
                </a:lnTo>
                <a:lnTo>
                  <a:pt x="0" y="1815353"/>
                </a:lnTo>
                <a:lnTo>
                  <a:pt x="53789" y="0"/>
                </a:lnTo>
                <a:close/>
              </a:path>
            </a:pathLst>
          </a:custGeom>
          <a:pattFill prst="wdUpDiag">
            <a:fgClr>
              <a:schemeClr val="accent1"/>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6" name="CaixaDeTexto 6"/>
          <p:cNvSpPr txBox="1"/>
          <p:nvPr/>
        </p:nvSpPr>
        <p:spPr>
          <a:xfrm>
            <a:off x="5976502" y="4118689"/>
            <a:ext cx="1264285" cy="523220"/>
          </a:xfrm>
          <a:prstGeom prst="rect">
            <a:avLst/>
          </a:prstGeom>
          <a:noFill/>
        </p:spPr>
        <p:txBody>
          <a:bodyPr wrap="square" rtlCol="0">
            <a:spAutoFit/>
          </a:bodyPr>
          <a:lstStyle/>
          <a:p>
            <a:r>
              <a:rPr lang="pt-BR" sz="2800" b="1" dirty="0" err="1"/>
              <a:t>n</a:t>
            </a:r>
            <a:r>
              <a:rPr lang="pt-BR" sz="2800" b="1" baseline="-25000" dirty="0" err="1" smtClean="0"/>
              <a:t>p</a:t>
            </a:r>
            <a:endParaRPr lang="pt-BR" sz="2800" b="1" baseline="-25000" dirty="0"/>
          </a:p>
        </p:txBody>
      </p:sp>
      <p:sp>
        <p:nvSpPr>
          <p:cNvPr id="77" name="Forma livre 76"/>
          <p:cNvSpPr/>
          <p:nvPr/>
        </p:nvSpPr>
        <p:spPr>
          <a:xfrm>
            <a:off x="4708478" y="4285397"/>
            <a:ext cx="3125337" cy="832513"/>
          </a:xfrm>
          <a:custGeom>
            <a:avLst/>
            <a:gdLst>
              <a:gd name="connsiteX0" fmla="*/ 0 w 3125337"/>
              <a:gd name="connsiteY0" fmla="*/ 0 h 832513"/>
              <a:gd name="connsiteX1" fmla="*/ 764274 w 3125337"/>
              <a:gd name="connsiteY1" fmla="*/ 245660 h 832513"/>
              <a:gd name="connsiteX2" fmla="*/ 2456597 w 3125337"/>
              <a:gd name="connsiteY2" fmla="*/ 696036 h 832513"/>
              <a:gd name="connsiteX3" fmla="*/ 3125337 w 3125337"/>
              <a:gd name="connsiteY3" fmla="*/ 832513 h 832513"/>
            </a:gdLst>
            <a:ahLst/>
            <a:cxnLst>
              <a:cxn ang="0">
                <a:pos x="connsiteX0" y="connsiteY0"/>
              </a:cxn>
              <a:cxn ang="0">
                <a:pos x="connsiteX1" y="connsiteY1"/>
              </a:cxn>
              <a:cxn ang="0">
                <a:pos x="connsiteX2" y="connsiteY2"/>
              </a:cxn>
              <a:cxn ang="0">
                <a:pos x="connsiteX3" y="connsiteY3"/>
              </a:cxn>
            </a:cxnLst>
            <a:rect l="l" t="t" r="r" b="b"/>
            <a:pathLst>
              <a:path w="3125337" h="832513">
                <a:moveTo>
                  <a:pt x="0" y="0"/>
                </a:moveTo>
                <a:cubicBezTo>
                  <a:pt x="177420" y="64827"/>
                  <a:pt x="354841" y="129654"/>
                  <a:pt x="764274" y="245660"/>
                </a:cubicBezTo>
                <a:cubicBezTo>
                  <a:pt x="1173707" y="361666"/>
                  <a:pt x="2063087" y="598227"/>
                  <a:pt x="2456597" y="696036"/>
                </a:cubicBezTo>
                <a:cubicBezTo>
                  <a:pt x="2850107" y="793845"/>
                  <a:pt x="2987722" y="813179"/>
                  <a:pt x="3125337" y="832513"/>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8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0" y="502852"/>
            <a:ext cx="11798300" cy="58477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5578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356716" y="3694153"/>
            <a:ext cx="1695455" cy="748570"/>
            <a:chOff x="8610600" y="2524505"/>
            <a:chExt cx="1695455" cy="748570"/>
          </a:xfrm>
        </p:grpSpPr>
        <p:cxnSp>
          <p:nvCxnSpPr>
            <p:cNvPr id="8" name="Conector Reto 16"/>
            <p:cNvCxnSpPr/>
            <p:nvPr/>
          </p:nvCxnSpPr>
          <p:spPr>
            <a:xfrm>
              <a:off x="9212737" y="2794289"/>
              <a:ext cx="623327"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prstDash val="solid"/>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396000" cy="0"/>
            </a:xfrm>
            <a:prstGeom prst="line">
              <a:avLst/>
            </a:prstGeom>
            <a:ln w="25400">
              <a:solidFill>
                <a:schemeClr val="tx1"/>
              </a:solidFill>
              <a:prstDash val="solid"/>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172654" y="3920157"/>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676819" y="459753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8087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2421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4890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prstDash val="solid"/>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4364182" y="4151623"/>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15195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4757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8184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4331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4837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prstDash val="solid"/>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081745"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299021" y="1709742"/>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2081745" y="53329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prstDash val="solid"/>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243862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prstDash val="solid"/>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38153"/>
              <a:ext cx="484394" cy="0"/>
            </a:xfrm>
            <a:prstGeom prst="line">
              <a:avLst/>
            </a:prstGeom>
            <a:ln w="25400">
              <a:solidFill>
                <a:schemeClr val="tx1"/>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2245510" y="2892289"/>
            <a:ext cx="2190248" cy="748570"/>
            <a:chOff x="8204201" y="2524505"/>
            <a:chExt cx="2190248"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204201" y="2538153"/>
              <a:ext cx="900000"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3469420" y="3964555"/>
            <a:ext cx="467938" cy="452120"/>
            <a:chOff x="2771" y="5946"/>
            <a:chExt cx="3372" cy="2118"/>
          </a:xfrm>
        </p:grpSpPr>
        <p:cxnSp>
          <p:nvCxnSpPr>
            <p:cNvPr id="75" name="Conector Reto 64"/>
            <p:cNvCxnSpPr/>
            <p:nvPr/>
          </p:nvCxnSpPr>
          <p:spPr>
            <a:xfrm>
              <a:off x="2771" y="6946"/>
              <a:ext cx="337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2724181" y="5117636"/>
            <a:ext cx="504000" cy="0"/>
          </a:xfrm>
          <a:prstGeom prst="line">
            <a:avLst/>
          </a:prstGeom>
          <a:ln w="254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271434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2411650" y="191102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3495642" y="61087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1977800" y="364865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3475785" y="324425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3761371" y="3920156"/>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19041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DeTexto 45"/>
          <p:cNvSpPr txBox="1"/>
          <p:nvPr/>
        </p:nvSpPr>
        <p:spPr>
          <a:xfrm>
            <a:off x="5042247" y="1390423"/>
            <a:ext cx="6716028" cy="476948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Velocidade</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corte de Q3 pode ser demorado, pois ele está saturado.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Pode-se evitar a saturação colocando um diodo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Schottky</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entre a base e o coletor de Q3. O diodo começa a conduzir quando a tensão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BC3</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 0.3V e não deixa o diodo Base/Coletor conduzir, evitando a saturação. A porta fica mais rápida</a:t>
            </a:r>
            <a:endParaRPr lang="pt-BR" altLang="en-US" sz="24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9" name="Retângulo 88"/>
          <p:cNvSpPr/>
          <p:nvPr/>
        </p:nvSpPr>
        <p:spPr>
          <a:xfrm rot="16200000" flipH="1" flipV="1">
            <a:off x="3446430" y="2567255"/>
            <a:ext cx="476072" cy="234950"/>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90" name="Caixa de Texto 23"/>
          <p:cNvSpPr txBox="1"/>
          <p:nvPr/>
        </p:nvSpPr>
        <p:spPr>
          <a:xfrm>
            <a:off x="3655260" y="2433143"/>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130</a:t>
            </a:r>
            <a:endParaRPr lang="pt-BR" altLang="en-US" sz="2800" baseline="-25000" dirty="0">
              <a:latin typeface="Comic Sans MS" panose="030F0702030302020204" pitchFamily="66" charset="0"/>
              <a:cs typeface="Comic Sans MS" panose="030F0702030302020204" pitchFamily="66" charset="0"/>
            </a:endParaRPr>
          </a:p>
        </p:txBody>
      </p:sp>
      <p:grpSp>
        <p:nvGrpSpPr>
          <p:cNvPr id="19" name="Grupo 18"/>
          <p:cNvGrpSpPr/>
          <p:nvPr/>
        </p:nvGrpSpPr>
        <p:grpSpPr>
          <a:xfrm flipV="1">
            <a:off x="2921954" y="4427606"/>
            <a:ext cx="452120" cy="594360"/>
            <a:chOff x="4521916" y="1237883"/>
            <a:chExt cx="452120" cy="594360"/>
          </a:xfrm>
        </p:grpSpPr>
        <p:grpSp>
          <p:nvGrpSpPr>
            <p:cNvPr id="91" name="Grupo 90"/>
            <p:cNvGrpSpPr/>
            <p:nvPr/>
          </p:nvGrpSpPr>
          <p:grpSpPr>
            <a:xfrm rot="16200000">
              <a:off x="4450796" y="1309003"/>
              <a:ext cx="594360" cy="452120"/>
              <a:chOff x="2587" y="5946"/>
              <a:chExt cx="4283" cy="2118"/>
            </a:xfrm>
          </p:grpSpPr>
          <p:cxnSp>
            <p:nvCxnSpPr>
              <p:cNvPr id="92" name="Conector Reto 64"/>
              <p:cNvCxnSpPr/>
              <p:nvPr/>
            </p:nvCxnSpPr>
            <p:spPr>
              <a:xfrm>
                <a:off x="2587" y="7005"/>
                <a:ext cx="4283"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93" name="Triângulo isósceles 92"/>
              <p:cNvSpPr/>
              <p:nvPr/>
            </p:nvSpPr>
            <p:spPr>
              <a:xfrm rot="16200000">
                <a:off x="3788" y="6196"/>
                <a:ext cx="2118" cy="1618"/>
              </a:xfrm>
              <a:prstGeom prst="triangl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66"/>
              <p:cNvCxnSpPr/>
              <p:nvPr/>
            </p:nvCxnSpPr>
            <p:spPr>
              <a:xfrm flipH="1">
                <a:off x="3978" y="6190"/>
                <a:ext cx="0" cy="1641"/>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18" name="Conector Reto 17"/>
            <p:cNvCxnSpPr/>
            <p:nvPr/>
          </p:nvCxnSpPr>
          <p:spPr>
            <a:xfrm>
              <a:off x="4533554" y="1517313"/>
              <a:ext cx="36000" cy="14400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95" name="Conector Reto 94"/>
            <p:cNvCxnSpPr/>
            <p:nvPr/>
          </p:nvCxnSpPr>
          <p:spPr>
            <a:xfrm>
              <a:off x="4901261" y="1619828"/>
              <a:ext cx="36000" cy="14400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0" name="Forma livre 19"/>
          <p:cNvSpPr/>
          <p:nvPr/>
        </p:nvSpPr>
        <p:spPr>
          <a:xfrm>
            <a:off x="3136900" y="4267028"/>
            <a:ext cx="546100" cy="330372"/>
          </a:xfrm>
          <a:custGeom>
            <a:avLst/>
            <a:gdLst>
              <a:gd name="connsiteX0" fmla="*/ 546100 w 546100"/>
              <a:gd name="connsiteY0" fmla="*/ 330372 h 330372"/>
              <a:gd name="connsiteX1" fmla="*/ 317500 w 546100"/>
              <a:gd name="connsiteY1" fmla="*/ 203372 h 330372"/>
              <a:gd name="connsiteX2" fmla="*/ 203200 w 546100"/>
              <a:gd name="connsiteY2" fmla="*/ 172 h 330372"/>
              <a:gd name="connsiteX3" fmla="*/ 0 w 546100"/>
              <a:gd name="connsiteY3" fmla="*/ 165272 h 330372"/>
              <a:gd name="connsiteX4" fmla="*/ 0 w 546100"/>
              <a:gd name="connsiteY4" fmla="*/ 165272 h 330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100" h="330372">
                <a:moveTo>
                  <a:pt x="546100" y="330372"/>
                </a:moveTo>
                <a:cubicBezTo>
                  <a:pt x="460375" y="294388"/>
                  <a:pt x="374650" y="258405"/>
                  <a:pt x="317500" y="203372"/>
                </a:cubicBezTo>
                <a:cubicBezTo>
                  <a:pt x="260350" y="148339"/>
                  <a:pt x="256117" y="6522"/>
                  <a:pt x="203200" y="172"/>
                </a:cubicBezTo>
                <a:cubicBezTo>
                  <a:pt x="150283" y="-6178"/>
                  <a:pt x="0" y="165272"/>
                  <a:pt x="0" y="165272"/>
                </a:cubicBezTo>
                <a:lnTo>
                  <a:pt x="0" y="165272"/>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96" name="Conector Reto 37"/>
          <p:cNvCxnSpPr/>
          <p:nvPr/>
        </p:nvCxnSpPr>
        <p:spPr>
          <a:xfrm rot="5400000">
            <a:off x="3022013" y="5001801"/>
            <a:ext cx="25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8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571500" y="848775"/>
            <a:ext cx="10947400" cy="58477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2" name="CaixaDeTexto 47"/>
          <p:cNvSpPr txBox="1"/>
          <p:nvPr/>
        </p:nvSpPr>
        <p:spPr>
          <a:xfrm>
            <a:off x="1325580" y="4295901"/>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0.7V</a:t>
            </a:r>
            <a:endParaRPr lang="pt-BR" sz="2400" i="1" baseline="-25000" dirty="0" smtClean="0">
              <a:latin typeface="Century Schoolbook" panose="02040604050505020304" pitchFamily="18" charset="0"/>
              <a:ea typeface="Cambria Math" panose="02040503050406030204" pitchFamily="18" charset="0"/>
            </a:endParaRPr>
          </a:p>
        </p:txBody>
      </p:sp>
      <p:sp>
        <p:nvSpPr>
          <p:cNvPr id="39" name="Caixa de Texto 23"/>
          <p:cNvSpPr txBox="1"/>
          <p:nvPr/>
        </p:nvSpPr>
        <p:spPr>
          <a:xfrm>
            <a:off x="2243885" y="351090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2201287" y="4522503"/>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46" name="Grupo 45"/>
          <p:cNvGrpSpPr/>
          <p:nvPr/>
        </p:nvGrpSpPr>
        <p:grpSpPr>
          <a:xfrm rot="5400000">
            <a:off x="1035275" y="3236869"/>
            <a:ext cx="2126748" cy="748570"/>
            <a:chOff x="8267701" y="2524505"/>
            <a:chExt cx="2126748" cy="748570"/>
          </a:xfrm>
        </p:grpSpPr>
        <p:cxnSp>
          <p:nvCxnSpPr>
            <p:cNvPr id="47" name="Conector Reto 16"/>
            <p:cNvCxnSpPr/>
            <p:nvPr/>
          </p:nvCxnSpPr>
          <p:spPr>
            <a:xfrm>
              <a:off x="9212737" y="2794289"/>
              <a:ext cx="623327"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prstDash val="solid"/>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267701" y="2538153"/>
              <a:ext cx="828000" cy="0"/>
            </a:xfrm>
            <a:prstGeom prst="line">
              <a:avLst/>
            </a:prstGeom>
            <a:ln w="25400">
              <a:solidFill>
                <a:schemeClr val="tx1"/>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1492281" y="3804479"/>
            <a:ext cx="504000" cy="0"/>
          </a:xfrm>
          <a:prstGeom prst="line">
            <a:avLst/>
          </a:prstGeom>
          <a:ln w="254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81" name="Conector Reto 37"/>
          <p:cNvCxnSpPr/>
          <p:nvPr/>
        </p:nvCxnSpPr>
        <p:spPr>
          <a:xfrm>
            <a:off x="2263742" y="479557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CaixaDeTexto 45"/>
          <p:cNvSpPr txBox="1"/>
          <p:nvPr/>
        </p:nvSpPr>
        <p:spPr>
          <a:xfrm>
            <a:off x="4275958" y="2828444"/>
            <a:ext cx="6716028" cy="159956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Velocidade</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Q3 não satura por causa do diodo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Schottky</a:t>
            </a:r>
            <a:endParaRPr lang="pt-BR" altLang="en-US" sz="24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9" name="Grupo 18"/>
          <p:cNvGrpSpPr/>
          <p:nvPr/>
        </p:nvGrpSpPr>
        <p:grpSpPr>
          <a:xfrm flipV="1">
            <a:off x="1690054" y="2987449"/>
            <a:ext cx="452120" cy="594360"/>
            <a:chOff x="4521916" y="1237883"/>
            <a:chExt cx="452120" cy="594360"/>
          </a:xfrm>
        </p:grpSpPr>
        <p:grpSp>
          <p:nvGrpSpPr>
            <p:cNvPr id="91" name="Grupo 90"/>
            <p:cNvGrpSpPr/>
            <p:nvPr/>
          </p:nvGrpSpPr>
          <p:grpSpPr>
            <a:xfrm rot="16200000">
              <a:off x="4450796" y="1309003"/>
              <a:ext cx="594360" cy="452120"/>
              <a:chOff x="2587" y="5946"/>
              <a:chExt cx="4283" cy="2118"/>
            </a:xfrm>
          </p:grpSpPr>
          <p:cxnSp>
            <p:nvCxnSpPr>
              <p:cNvPr id="92" name="Conector Reto 64"/>
              <p:cNvCxnSpPr/>
              <p:nvPr/>
            </p:nvCxnSpPr>
            <p:spPr>
              <a:xfrm>
                <a:off x="2587" y="7005"/>
                <a:ext cx="4283"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93" name="Triângulo isósceles 92"/>
              <p:cNvSpPr/>
              <p:nvPr/>
            </p:nvSpPr>
            <p:spPr>
              <a:xfrm rot="16200000">
                <a:off x="3788" y="6196"/>
                <a:ext cx="2118" cy="1618"/>
              </a:xfrm>
              <a:prstGeom prst="triangl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66"/>
              <p:cNvCxnSpPr/>
              <p:nvPr/>
            </p:nvCxnSpPr>
            <p:spPr>
              <a:xfrm flipH="1">
                <a:off x="3978" y="6190"/>
                <a:ext cx="0" cy="1641"/>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18" name="Conector Reto 17"/>
            <p:cNvCxnSpPr/>
            <p:nvPr/>
          </p:nvCxnSpPr>
          <p:spPr>
            <a:xfrm>
              <a:off x="4533554" y="1517313"/>
              <a:ext cx="36000" cy="14400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95" name="Conector Reto 94"/>
            <p:cNvCxnSpPr/>
            <p:nvPr/>
          </p:nvCxnSpPr>
          <p:spPr>
            <a:xfrm>
              <a:off x="4901261" y="1619828"/>
              <a:ext cx="36000" cy="14400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96" name="Conector Reto 37"/>
          <p:cNvCxnSpPr/>
          <p:nvPr/>
        </p:nvCxnSpPr>
        <p:spPr>
          <a:xfrm rot="5400000">
            <a:off x="1790113" y="3688644"/>
            <a:ext cx="25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Forma livre 3"/>
          <p:cNvSpPr/>
          <p:nvPr/>
        </p:nvSpPr>
        <p:spPr>
          <a:xfrm>
            <a:off x="1916112" y="2617729"/>
            <a:ext cx="556823" cy="552214"/>
          </a:xfrm>
          <a:custGeom>
            <a:avLst/>
            <a:gdLst>
              <a:gd name="connsiteX0" fmla="*/ 10228 w 569028"/>
              <a:gd name="connsiteY0" fmla="*/ 552214 h 552214"/>
              <a:gd name="connsiteX1" fmla="*/ 35628 w 569028"/>
              <a:gd name="connsiteY1" fmla="*/ 272814 h 552214"/>
              <a:gd name="connsiteX2" fmla="*/ 302328 w 569028"/>
              <a:gd name="connsiteY2" fmla="*/ 18814 h 552214"/>
              <a:gd name="connsiteX3" fmla="*/ 569028 w 569028"/>
              <a:gd name="connsiteY3" fmla="*/ 18814 h 552214"/>
              <a:gd name="connsiteX4" fmla="*/ 569028 w 569028"/>
              <a:gd name="connsiteY4" fmla="*/ 18814 h 552214"/>
              <a:gd name="connsiteX5" fmla="*/ 530928 w 569028"/>
              <a:gd name="connsiteY5" fmla="*/ 31514 h 55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9028" h="552214">
                <a:moveTo>
                  <a:pt x="10228" y="552214"/>
                </a:moveTo>
                <a:cubicBezTo>
                  <a:pt x="-1414" y="456964"/>
                  <a:pt x="-13055" y="361714"/>
                  <a:pt x="35628" y="272814"/>
                </a:cubicBezTo>
                <a:cubicBezTo>
                  <a:pt x="84311" y="183914"/>
                  <a:pt x="213428" y="61147"/>
                  <a:pt x="302328" y="18814"/>
                </a:cubicBezTo>
                <a:cubicBezTo>
                  <a:pt x="391228" y="-23519"/>
                  <a:pt x="569028" y="18814"/>
                  <a:pt x="569028" y="18814"/>
                </a:cubicBezTo>
                <a:lnTo>
                  <a:pt x="569028" y="18814"/>
                </a:lnTo>
                <a:lnTo>
                  <a:pt x="530928" y="31514"/>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Forma livre 4"/>
          <p:cNvSpPr/>
          <p:nvPr/>
        </p:nvSpPr>
        <p:spPr>
          <a:xfrm>
            <a:off x="2016433" y="3881143"/>
            <a:ext cx="358467" cy="547739"/>
          </a:xfrm>
          <a:custGeom>
            <a:avLst/>
            <a:gdLst>
              <a:gd name="connsiteX0" fmla="*/ 358467 w 358467"/>
              <a:gd name="connsiteY0" fmla="*/ 546100 h 547739"/>
              <a:gd name="connsiteX1" fmla="*/ 129867 w 358467"/>
              <a:gd name="connsiteY1" fmla="*/ 508000 h 547739"/>
              <a:gd name="connsiteX2" fmla="*/ 2867 w 358467"/>
              <a:gd name="connsiteY2" fmla="*/ 279400 h 547739"/>
              <a:gd name="connsiteX3" fmla="*/ 53667 w 358467"/>
              <a:gd name="connsiteY3" fmla="*/ 0 h 547739"/>
            </a:gdLst>
            <a:ahLst/>
            <a:cxnLst>
              <a:cxn ang="0">
                <a:pos x="connsiteX0" y="connsiteY0"/>
              </a:cxn>
              <a:cxn ang="0">
                <a:pos x="connsiteX1" y="connsiteY1"/>
              </a:cxn>
              <a:cxn ang="0">
                <a:pos x="connsiteX2" y="connsiteY2"/>
              </a:cxn>
              <a:cxn ang="0">
                <a:pos x="connsiteX3" y="connsiteY3"/>
              </a:cxn>
            </a:cxnLst>
            <a:rect l="l" t="t" r="r" b="b"/>
            <a:pathLst>
              <a:path w="358467" h="547739">
                <a:moveTo>
                  <a:pt x="358467" y="546100"/>
                </a:moveTo>
                <a:cubicBezTo>
                  <a:pt x="273800" y="549275"/>
                  <a:pt x="189134" y="552450"/>
                  <a:pt x="129867" y="508000"/>
                </a:cubicBezTo>
                <a:cubicBezTo>
                  <a:pt x="70600" y="463550"/>
                  <a:pt x="15567" y="364067"/>
                  <a:pt x="2867" y="279400"/>
                </a:cubicBezTo>
                <a:cubicBezTo>
                  <a:pt x="-9833" y="194733"/>
                  <a:pt x="21917" y="97366"/>
                  <a:pt x="5366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Forma livre 16"/>
          <p:cNvSpPr/>
          <p:nvPr/>
        </p:nvSpPr>
        <p:spPr>
          <a:xfrm>
            <a:off x="1535937" y="2776243"/>
            <a:ext cx="356363" cy="939800"/>
          </a:xfrm>
          <a:custGeom>
            <a:avLst/>
            <a:gdLst>
              <a:gd name="connsiteX0" fmla="*/ 356363 w 356363"/>
              <a:gd name="connsiteY0" fmla="*/ 0 h 939800"/>
              <a:gd name="connsiteX1" fmla="*/ 115063 w 356363"/>
              <a:gd name="connsiteY1" fmla="*/ 114300 h 939800"/>
              <a:gd name="connsiteX2" fmla="*/ 763 w 356363"/>
              <a:gd name="connsiteY2" fmla="*/ 533400 h 939800"/>
              <a:gd name="connsiteX3" fmla="*/ 165863 w 356363"/>
              <a:gd name="connsiteY3" fmla="*/ 889000 h 939800"/>
              <a:gd name="connsiteX4" fmla="*/ 165863 w 356363"/>
              <a:gd name="connsiteY4" fmla="*/ 889000 h 939800"/>
              <a:gd name="connsiteX5" fmla="*/ 178563 w 356363"/>
              <a:gd name="connsiteY5" fmla="*/ 939800 h 93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363" h="939800">
                <a:moveTo>
                  <a:pt x="356363" y="0"/>
                </a:moveTo>
                <a:cubicBezTo>
                  <a:pt x="265346" y="12700"/>
                  <a:pt x="174330" y="25400"/>
                  <a:pt x="115063" y="114300"/>
                </a:cubicBezTo>
                <a:cubicBezTo>
                  <a:pt x="55796" y="203200"/>
                  <a:pt x="-7704" y="404283"/>
                  <a:pt x="763" y="533400"/>
                </a:cubicBezTo>
                <a:cubicBezTo>
                  <a:pt x="9230" y="662517"/>
                  <a:pt x="165863" y="889000"/>
                  <a:pt x="165863" y="889000"/>
                </a:cubicBezTo>
                <a:lnTo>
                  <a:pt x="165863" y="889000"/>
                </a:lnTo>
                <a:lnTo>
                  <a:pt x="178563" y="939800"/>
                </a:lnTo>
              </a:path>
            </a:pathLst>
          </a:custGeom>
          <a:noFill/>
          <a:ln w="2540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1" name="Forma livre 20"/>
          <p:cNvSpPr/>
          <p:nvPr/>
        </p:nvSpPr>
        <p:spPr>
          <a:xfrm>
            <a:off x="2551322" y="3127864"/>
            <a:ext cx="498580" cy="1397000"/>
          </a:xfrm>
          <a:custGeom>
            <a:avLst/>
            <a:gdLst>
              <a:gd name="connsiteX0" fmla="*/ 0 w 600234"/>
              <a:gd name="connsiteY0" fmla="*/ 1397000 h 1397000"/>
              <a:gd name="connsiteX1" fmla="*/ 203200 w 600234"/>
              <a:gd name="connsiteY1" fmla="*/ 1244600 h 1397000"/>
              <a:gd name="connsiteX2" fmla="*/ 520700 w 600234"/>
              <a:gd name="connsiteY2" fmla="*/ 914400 h 1397000"/>
              <a:gd name="connsiteX3" fmla="*/ 571500 w 600234"/>
              <a:gd name="connsiteY3" fmla="*/ 419100 h 1397000"/>
              <a:gd name="connsiteX4" fmla="*/ 139700 w 600234"/>
              <a:gd name="connsiteY4" fmla="*/ 0 h 1397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234" h="1397000">
                <a:moveTo>
                  <a:pt x="0" y="1397000"/>
                </a:moveTo>
                <a:cubicBezTo>
                  <a:pt x="58208" y="1361016"/>
                  <a:pt x="116417" y="1325033"/>
                  <a:pt x="203200" y="1244600"/>
                </a:cubicBezTo>
                <a:cubicBezTo>
                  <a:pt x="289983" y="1164167"/>
                  <a:pt x="459317" y="1051983"/>
                  <a:pt x="520700" y="914400"/>
                </a:cubicBezTo>
                <a:cubicBezTo>
                  <a:pt x="582083" y="776817"/>
                  <a:pt x="635000" y="571500"/>
                  <a:pt x="571500" y="419100"/>
                </a:cubicBezTo>
                <a:cubicBezTo>
                  <a:pt x="508000" y="266700"/>
                  <a:pt x="323850" y="133350"/>
                  <a:pt x="139700" y="0"/>
                </a:cubicBezTo>
              </a:path>
            </a:pathLst>
          </a:custGeom>
          <a:noFill/>
          <a:ln w="2540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7" name="CaixaDeTexto 47"/>
          <p:cNvSpPr txBox="1"/>
          <p:nvPr/>
        </p:nvSpPr>
        <p:spPr>
          <a:xfrm>
            <a:off x="706013" y="3050507"/>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0.3V</a:t>
            </a:r>
            <a:endParaRPr lang="pt-BR" sz="2400" i="1" baseline="-25000" dirty="0" smtClean="0">
              <a:latin typeface="Century Schoolbook" panose="02040604050505020304" pitchFamily="18" charset="0"/>
              <a:ea typeface="Cambria Math" panose="02040503050406030204" pitchFamily="18" charset="0"/>
            </a:endParaRPr>
          </a:p>
        </p:txBody>
      </p:sp>
      <p:sp>
        <p:nvSpPr>
          <p:cNvPr id="88" name="CaixaDeTexto 47"/>
          <p:cNvSpPr txBox="1"/>
          <p:nvPr/>
        </p:nvSpPr>
        <p:spPr>
          <a:xfrm>
            <a:off x="2974855" y="3509739"/>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0.4V</a:t>
            </a:r>
            <a:endParaRPr lang="pt-BR" sz="24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8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723992" y="553392"/>
            <a:ext cx="10769600" cy="58477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 (TTL)</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8" name="Imagem 7"/>
          <p:cNvPicPr>
            <a:picLocks noChangeAspect="1"/>
          </p:cNvPicPr>
          <p:nvPr/>
        </p:nvPicPr>
        <p:blipFill rotWithShape="1">
          <a:blip r:embed="rId1">
            <a:extLst>
              <a:ext uri="{28A0092B-C50C-407E-A947-70E740481C1C}">
                <a14:useLocalDpi xmlns:a14="http://schemas.microsoft.com/office/drawing/2010/main" val="0"/>
              </a:ext>
            </a:extLst>
          </a:blip>
          <a:srcRect l="35227" r="35227"/>
          <a:stretch>
            <a:fillRect/>
          </a:stretch>
        </p:blipFill>
        <p:spPr>
          <a:xfrm>
            <a:off x="723992" y="1924050"/>
            <a:ext cx="5726858" cy="4432300"/>
          </a:xfrm>
          <a:prstGeom prst="rect">
            <a:avLst/>
          </a:prstGeom>
        </p:spPr>
      </p:pic>
      <p:sp>
        <p:nvSpPr>
          <p:cNvPr id="34" name="CaixaDeTexto 45"/>
          <p:cNvSpPr txBox="1"/>
          <p:nvPr/>
        </p:nvSpPr>
        <p:spPr>
          <a:xfrm>
            <a:off x="6259830" y="4568190"/>
            <a:ext cx="5756910" cy="1537970"/>
          </a:xfrm>
          <a:prstGeom prst="rect">
            <a:avLst/>
          </a:prstGeom>
          <a:noFill/>
        </p:spPr>
        <p:txBody>
          <a:bodyPr wrap="square" rtlCol="0">
            <a:spAutoFit/>
          </a:bodyPr>
          <a:lstStyle/>
          <a:p>
            <a:pPr marL="457200"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Sinal de entrada a 1.25 MHz</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Entrada de um TTL como carga</a:t>
            </a:r>
            <a:endParaRPr lang="pt-BR" altLang="en-US" sz="24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723992" y="1665980"/>
            <a:ext cx="10921908" cy="4341120"/>
          </a:xfrm>
          <a:prstGeom prst="rect">
            <a:avLst/>
          </a:prstGeom>
        </p:spPr>
      </p:pic>
      <p:sp>
        <p:nvSpPr>
          <p:cNvPr id="4" name="CaixaDeTexto 45"/>
          <p:cNvSpPr txBox="1"/>
          <p:nvPr/>
        </p:nvSpPr>
        <p:spPr>
          <a:xfrm>
            <a:off x="723992" y="553392"/>
            <a:ext cx="10769600" cy="58477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 (TTL)</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CaixaDeTexto 45"/>
          <p:cNvSpPr txBox="1"/>
          <p:nvPr/>
        </p:nvSpPr>
        <p:spPr>
          <a:xfrm>
            <a:off x="2415540" y="3149088"/>
            <a:ext cx="81534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DeTexto 45"/>
          <p:cNvSpPr txBox="1"/>
          <p:nvPr/>
        </p:nvSpPr>
        <p:spPr>
          <a:xfrm>
            <a:off x="4472940" y="2025015"/>
            <a:ext cx="81534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err="1"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Forma livre 6"/>
          <p:cNvSpPr/>
          <p:nvPr/>
        </p:nvSpPr>
        <p:spPr>
          <a:xfrm>
            <a:off x="1092200" y="2372895"/>
            <a:ext cx="10341113" cy="2594712"/>
          </a:xfrm>
          <a:custGeom>
            <a:avLst/>
            <a:gdLst>
              <a:gd name="connsiteX0" fmla="*/ 0 w 10341113"/>
              <a:gd name="connsiteY0" fmla="*/ 2249905 h 2594712"/>
              <a:gd name="connsiteX1" fmla="*/ 520700 w 10341113"/>
              <a:gd name="connsiteY1" fmla="*/ 2288005 h 2594712"/>
              <a:gd name="connsiteX2" fmla="*/ 876300 w 10341113"/>
              <a:gd name="connsiteY2" fmla="*/ 2275305 h 2594712"/>
              <a:gd name="connsiteX3" fmla="*/ 965200 w 10341113"/>
              <a:gd name="connsiteY3" fmla="*/ 2313405 h 2594712"/>
              <a:gd name="connsiteX4" fmla="*/ 977900 w 10341113"/>
              <a:gd name="connsiteY4" fmla="*/ 2554705 h 2594712"/>
              <a:gd name="connsiteX5" fmla="*/ 1003300 w 10341113"/>
              <a:gd name="connsiteY5" fmla="*/ 2364205 h 2594712"/>
              <a:gd name="connsiteX6" fmla="*/ 1041400 w 10341113"/>
              <a:gd name="connsiteY6" fmla="*/ 2288005 h 2594712"/>
              <a:gd name="connsiteX7" fmla="*/ 1371600 w 10341113"/>
              <a:gd name="connsiteY7" fmla="*/ 2300705 h 2594712"/>
              <a:gd name="connsiteX8" fmla="*/ 1600200 w 10341113"/>
              <a:gd name="connsiteY8" fmla="*/ 2249905 h 2594712"/>
              <a:gd name="connsiteX9" fmla="*/ 1854200 w 10341113"/>
              <a:gd name="connsiteY9" fmla="*/ 2199105 h 2594712"/>
              <a:gd name="connsiteX10" fmla="*/ 2184400 w 10341113"/>
              <a:gd name="connsiteY10" fmla="*/ 2148305 h 2594712"/>
              <a:gd name="connsiteX11" fmla="*/ 2273300 w 10341113"/>
              <a:gd name="connsiteY11" fmla="*/ 2084805 h 2594712"/>
              <a:gd name="connsiteX12" fmla="*/ 2413000 w 10341113"/>
              <a:gd name="connsiteY12" fmla="*/ 1030705 h 2594712"/>
              <a:gd name="connsiteX13" fmla="*/ 2565400 w 10341113"/>
              <a:gd name="connsiteY13" fmla="*/ 383005 h 2594712"/>
              <a:gd name="connsiteX14" fmla="*/ 2692400 w 10341113"/>
              <a:gd name="connsiteY14" fmla="*/ 217905 h 2594712"/>
              <a:gd name="connsiteX15" fmla="*/ 2794000 w 10341113"/>
              <a:gd name="connsiteY15" fmla="*/ 167105 h 2594712"/>
              <a:gd name="connsiteX16" fmla="*/ 2933700 w 10341113"/>
              <a:gd name="connsiteY16" fmla="*/ 129005 h 2594712"/>
              <a:gd name="connsiteX17" fmla="*/ 3035300 w 10341113"/>
              <a:gd name="connsiteY17" fmla="*/ 141705 h 2594712"/>
              <a:gd name="connsiteX18" fmla="*/ 3086100 w 10341113"/>
              <a:gd name="connsiteY18" fmla="*/ 179805 h 2594712"/>
              <a:gd name="connsiteX19" fmla="*/ 3098800 w 10341113"/>
              <a:gd name="connsiteY19" fmla="*/ 2237205 h 2594712"/>
              <a:gd name="connsiteX20" fmla="*/ 3289300 w 10341113"/>
              <a:gd name="connsiteY20" fmla="*/ 2249905 h 2594712"/>
              <a:gd name="connsiteX21" fmla="*/ 3644900 w 10341113"/>
              <a:gd name="connsiteY21" fmla="*/ 2275305 h 2594712"/>
              <a:gd name="connsiteX22" fmla="*/ 3886200 w 10341113"/>
              <a:gd name="connsiteY22" fmla="*/ 2288005 h 2594712"/>
              <a:gd name="connsiteX23" fmla="*/ 4318000 w 10341113"/>
              <a:gd name="connsiteY23" fmla="*/ 2288005 h 2594712"/>
              <a:gd name="connsiteX24" fmla="*/ 4686300 w 10341113"/>
              <a:gd name="connsiteY24" fmla="*/ 2275305 h 2594712"/>
              <a:gd name="connsiteX25" fmla="*/ 5054600 w 10341113"/>
              <a:gd name="connsiteY25" fmla="*/ 2300705 h 2594712"/>
              <a:gd name="connsiteX26" fmla="*/ 5181600 w 10341113"/>
              <a:gd name="connsiteY26" fmla="*/ 2275305 h 2594712"/>
              <a:gd name="connsiteX27" fmla="*/ 5168900 w 10341113"/>
              <a:gd name="connsiteY27" fmla="*/ 2592805 h 2594712"/>
              <a:gd name="connsiteX28" fmla="*/ 5181600 w 10341113"/>
              <a:gd name="connsiteY28" fmla="*/ 2402305 h 2594712"/>
              <a:gd name="connsiteX29" fmla="*/ 5232400 w 10341113"/>
              <a:gd name="connsiteY29" fmla="*/ 2288005 h 2594712"/>
              <a:gd name="connsiteX30" fmla="*/ 5613400 w 10341113"/>
              <a:gd name="connsiteY30" fmla="*/ 2288005 h 2594712"/>
              <a:gd name="connsiteX31" fmla="*/ 5753100 w 10341113"/>
              <a:gd name="connsiteY31" fmla="*/ 2313405 h 2594712"/>
              <a:gd name="connsiteX32" fmla="*/ 5981700 w 10341113"/>
              <a:gd name="connsiteY32" fmla="*/ 2161005 h 2594712"/>
              <a:gd name="connsiteX33" fmla="*/ 6324600 w 10341113"/>
              <a:gd name="connsiteY33" fmla="*/ 2173705 h 2594712"/>
              <a:gd name="connsiteX34" fmla="*/ 6464300 w 10341113"/>
              <a:gd name="connsiteY34" fmla="*/ 2084805 h 2594712"/>
              <a:gd name="connsiteX35" fmla="*/ 6527800 w 10341113"/>
              <a:gd name="connsiteY35" fmla="*/ 1487905 h 2594712"/>
              <a:gd name="connsiteX36" fmla="*/ 6680200 w 10341113"/>
              <a:gd name="connsiteY36" fmla="*/ 713205 h 2594712"/>
              <a:gd name="connsiteX37" fmla="*/ 6781800 w 10341113"/>
              <a:gd name="connsiteY37" fmla="*/ 332205 h 2594712"/>
              <a:gd name="connsiteX38" fmla="*/ 6972300 w 10341113"/>
              <a:gd name="connsiteY38" fmla="*/ 167105 h 2594712"/>
              <a:gd name="connsiteX39" fmla="*/ 7150100 w 10341113"/>
              <a:gd name="connsiteY39" fmla="*/ 129005 h 2594712"/>
              <a:gd name="connsiteX40" fmla="*/ 7264400 w 10341113"/>
              <a:gd name="connsiteY40" fmla="*/ 141705 h 2594712"/>
              <a:gd name="connsiteX41" fmla="*/ 7251700 w 10341113"/>
              <a:gd name="connsiteY41" fmla="*/ 1983205 h 2594712"/>
              <a:gd name="connsiteX42" fmla="*/ 7302500 w 10341113"/>
              <a:gd name="connsiteY42" fmla="*/ 2211805 h 2594712"/>
              <a:gd name="connsiteX43" fmla="*/ 7480300 w 10341113"/>
              <a:gd name="connsiteY43" fmla="*/ 2249905 h 2594712"/>
              <a:gd name="connsiteX44" fmla="*/ 7924800 w 10341113"/>
              <a:gd name="connsiteY44" fmla="*/ 2300705 h 2594712"/>
              <a:gd name="connsiteX45" fmla="*/ 8839200 w 10341113"/>
              <a:gd name="connsiteY45" fmla="*/ 2288005 h 2594712"/>
              <a:gd name="connsiteX46" fmla="*/ 9347200 w 10341113"/>
              <a:gd name="connsiteY46" fmla="*/ 2262605 h 2594712"/>
              <a:gd name="connsiteX47" fmla="*/ 9398000 w 10341113"/>
              <a:gd name="connsiteY47" fmla="*/ 2389605 h 2594712"/>
              <a:gd name="connsiteX48" fmla="*/ 9398000 w 10341113"/>
              <a:gd name="connsiteY48" fmla="*/ 2542005 h 2594712"/>
              <a:gd name="connsiteX49" fmla="*/ 9423400 w 10341113"/>
              <a:gd name="connsiteY49" fmla="*/ 2275305 h 2594712"/>
              <a:gd name="connsiteX50" fmla="*/ 9842500 w 10341113"/>
              <a:gd name="connsiteY50" fmla="*/ 2313405 h 2594712"/>
              <a:gd name="connsiteX51" fmla="*/ 10045700 w 10341113"/>
              <a:gd name="connsiteY51" fmla="*/ 2224505 h 2594712"/>
              <a:gd name="connsiteX52" fmla="*/ 10299700 w 10341113"/>
              <a:gd name="connsiteY52" fmla="*/ 2173705 h 2594712"/>
              <a:gd name="connsiteX53" fmla="*/ 10337800 w 10341113"/>
              <a:gd name="connsiteY53" fmla="*/ 2161005 h 259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0341113" h="2594712">
                <a:moveTo>
                  <a:pt x="0" y="2249905"/>
                </a:moveTo>
                <a:cubicBezTo>
                  <a:pt x="187325" y="2266838"/>
                  <a:pt x="374650" y="2283772"/>
                  <a:pt x="520700" y="2288005"/>
                </a:cubicBezTo>
                <a:cubicBezTo>
                  <a:pt x="666750" y="2292238"/>
                  <a:pt x="802217" y="2271072"/>
                  <a:pt x="876300" y="2275305"/>
                </a:cubicBezTo>
                <a:cubicBezTo>
                  <a:pt x="950383" y="2279538"/>
                  <a:pt x="948267" y="2266838"/>
                  <a:pt x="965200" y="2313405"/>
                </a:cubicBezTo>
                <a:cubicBezTo>
                  <a:pt x="982133" y="2359972"/>
                  <a:pt x="971550" y="2546238"/>
                  <a:pt x="977900" y="2554705"/>
                </a:cubicBezTo>
                <a:cubicBezTo>
                  <a:pt x="984250" y="2563172"/>
                  <a:pt x="992717" y="2408655"/>
                  <a:pt x="1003300" y="2364205"/>
                </a:cubicBezTo>
                <a:cubicBezTo>
                  <a:pt x="1013883" y="2319755"/>
                  <a:pt x="980017" y="2298588"/>
                  <a:pt x="1041400" y="2288005"/>
                </a:cubicBezTo>
                <a:cubicBezTo>
                  <a:pt x="1102783" y="2277422"/>
                  <a:pt x="1278467" y="2307055"/>
                  <a:pt x="1371600" y="2300705"/>
                </a:cubicBezTo>
                <a:cubicBezTo>
                  <a:pt x="1464733" y="2294355"/>
                  <a:pt x="1519767" y="2266838"/>
                  <a:pt x="1600200" y="2249905"/>
                </a:cubicBezTo>
                <a:cubicBezTo>
                  <a:pt x="1680633" y="2232972"/>
                  <a:pt x="1756833" y="2216038"/>
                  <a:pt x="1854200" y="2199105"/>
                </a:cubicBezTo>
                <a:cubicBezTo>
                  <a:pt x="1951567" y="2182172"/>
                  <a:pt x="2114550" y="2167355"/>
                  <a:pt x="2184400" y="2148305"/>
                </a:cubicBezTo>
                <a:cubicBezTo>
                  <a:pt x="2254250" y="2129255"/>
                  <a:pt x="2235200" y="2271072"/>
                  <a:pt x="2273300" y="2084805"/>
                </a:cubicBezTo>
                <a:cubicBezTo>
                  <a:pt x="2311400" y="1898538"/>
                  <a:pt x="2364317" y="1314338"/>
                  <a:pt x="2413000" y="1030705"/>
                </a:cubicBezTo>
                <a:cubicBezTo>
                  <a:pt x="2461683" y="747072"/>
                  <a:pt x="2518833" y="518472"/>
                  <a:pt x="2565400" y="383005"/>
                </a:cubicBezTo>
                <a:cubicBezTo>
                  <a:pt x="2611967" y="247538"/>
                  <a:pt x="2654300" y="253888"/>
                  <a:pt x="2692400" y="217905"/>
                </a:cubicBezTo>
                <a:cubicBezTo>
                  <a:pt x="2730500" y="181922"/>
                  <a:pt x="2753783" y="181922"/>
                  <a:pt x="2794000" y="167105"/>
                </a:cubicBezTo>
                <a:cubicBezTo>
                  <a:pt x="2834217" y="152288"/>
                  <a:pt x="2893483" y="133238"/>
                  <a:pt x="2933700" y="129005"/>
                </a:cubicBezTo>
                <a:cubicBezTo>
                  <a:pt x="2973917" y="124772"/>
                  <a:pt x="3009900" y="133238"/>
                  <a:pt x="3035300" y="141705"/>
                </a:cubicBezTo>
                <a:cubicBezTo>
                  <a:pt x="3060700" y="150172"/>
                  <a:pt x="3075517" y="-169445"/>
                  <a:pt x="3086100" y="179805"/>
                </a:cubicBezTo>
                <a:cubicBezTo>
                  <a:pt x="3096683" y="529055"/>
                  <a:pt x="3064933" y="1892188"/>
                  <a:pt x="3098800" y="2237205"/>
                </a:cubicBezTo>
                <a:cubicBezTo>
                  <a:pt x="3132667" y="2582222"/>
                  <a:pt x="3289300" y="2249905"/>
                  <a:pt x="3289300" y="2249905"/>
                </a:cubicBezTo>
                <a:lnTo>
                  <a:pt x="3644900" y="2275305"/>
                </a:lnTo>
                <a:cubicBezTo>
                  <a:pt x="3744383" y="2281655"/>
                  <a:pt x="3774017" y="2285888"/>
                  <a:pt x="3886200" y="2288005"/>
                </a:cubicBezTo>
                <a:cubicBezTo>
                  <a:pt x="3998383" y="2290122"/>
                  <a:pt x="4184650" y="2290122"/>
                  <a:pt x="4318000" y="2288005"/>
                </a:cubicBezTo>
                <a:cubicBezTo>
                  <a:pt x="4451350" y="2285888"/>
                  <a:pt x="4563533" y="2273188"/>
                  <a:pt x="4686300" y="2275305"/>
                </a:cubicBezTo>
                <a:cubicBezTo>
                  <a:pt x="4809067" y="2277422"/>
                  <a:pt x="4972050" y="2300705"/>
                  <a:pt x="5054600" y="2300705"/>
                </a:cubicBezTo>
                <a:cubicBezTo>
                  <a:pt x="5137150" y="2300705"/>
                  <a:pt x="5162550" y="2226622"/>
                  <a:pt x="5181600" y="2275305"/>
                </a:cubicBezTo>
                <a:cubicBezTo>
                  <a:pt x="5200650" y="2323988"/>
                  <a:pt x="5168900" y="2571638"/>
                  <a:pt x="5168900" y="2592805"/>
                </a:cubicBezTo>
                <a:cubicBezTo>
                  <a:pt x="5168900" y="2613972"/>
                  <a:pt x="5171017" y="2453105"/>
                  <a:pt x="5181600" y="2402305"/>
                </a:cubicBezTo>
                <a:cubicBezTo>
                  <a:pt x="5192183" y="2351505"/>
                  <a:pt x="5160433" y="2307055"/>
                  <a:pt x="5232400" y="2288005"/>
                </a:cubicBezTo>
                <a:cubicBezTo>
                  <a:pt x="5304367" y="2268955"/>
                  <a:pt x="5526617" y="2283772"/>
                  <a:pt x="5613400" y="2288005"/>
                </a:cubicBezTo>
                <a:cubicBezTo>
                  <a:pt x="5700183" y="2292238"/>
                  <a:pt x="5691717" y="2334572"/>
                  <a:pt x="5753100" y="2313405"/>
                </a:cubicBezTo>
                <a:cubicBezTo>
                  <a:pt x="5814483" y="2292238"/>
                  <a:pt x="5886450" y="2184288"/>
                  <a:pt x="5981700" y="2161005"/>
                </a:cubicBezTo>
                <a:cubicBezTo>
                  <a:pt x="6076950" y="2137722"/>
                  <a:pt x="6244167" y="2186405"/>
                  <a:pt x="6324600" y="2173705"/>
                </a:cubicBezTo>
                <a:cubicBezTo>
                  <a:pt x="6405033" y="2161005"/>
                  <a:pt x="6430433" y="2199105"/>
                  <a:pt x="6464300" y="2084805"/>
                </a:cubicBezTo>
                <a:cubicBezTo>
                  <a:pt x="6498167" y="1970505"/>
                  <a:pt x="6491817" y="1716505"/>
                  <a:pt x="6527800" y="1487905"/>
                </a:cubicBezTo>
                <a:cubicBezTo>
                  <a:pt x="6563783" y="1259305"/>
                  <a:pt x="6637867" y="905822"/>
                  <a:pt x="6680200" y="713205"/>
                </a:cubicBezTo>
                <a:cubicBezTo>
                  <a:pt x="6722533" y="520588"/>
                  <a:pt x="6733117" y="423222"/>
                  <a:pt x="6781800" y="332205"/>
                </a:cubicBezTo>
                <a:cubicBezTo>
                  <a:pt x="6830483" y="241188"/>
                  <a:pt x="6910917" y="200972"/>
                  <a:pt x="6972300" y="167105"/>
                </a:cubicBezTo>
                <a:cubicBezTo>
                  <a:pt x="7033683" y="133238"/>
                  <a:pt x="7101417" y="133238"/>
                  <a:pt x="7150100" y="129005"/>
                </a:cubicBezTo>
                <a:cubicBezTo>
                  <a:pt x="7198783" y="124772"/>
                  <a:pt x="7247467" y="-167328"/>
                  <a:pt x="7264400" y="141705"/>
                </a:cubicBezTo>
                <a:cubicBezTo>
                  <a:pt x="7281333" y="450738"/>
                  <a:pt x="7245350" y="1638188"/>
                  <a:pt x="7251700" y="1983205"/>
                </a:cubicBezTo>
                <a:cubicBezTo>
                  <a:pt x="7258050" y="2328222"/>
                  <a:pt x="7264400" y="2167355"/>
                  <a:pt x="7302500" y="2211805"/>
                </a:cubicBezTo>
                <a:cubicBezTo>
                  <a:pt x="7340600" y="2256255"/>
                  <a:pt x="7376583" y="2235088"/>
                  <a:pt x="7480300" y="2249905"/>
                </a:cubicBezTo>
                <a:cubicBezTo>
                  <a:pt x="7584017" y="2264722"/>
                  <a:pt x="7698317" y="2294355"/>
                  <a:pt x="7924800" y="2300705"/>
                </a:cubicBezTo>
                <a:cubicBezTo>
                  <a:pt x="8151283" y="2307055"/>
                  <a:pt x="8602133" y="2294355"/>
                  <a:pt x="8839200" y="2288005"/>
                </a:cubicBezTo>
                <a:cubicBezTo>
                  <a:pt x="9076267" y="2281655"/>
                  <a:pt x="9254067" y="2245672"/>
                  <a:pt x="9347200" y="2262605"/>
                </a:cubicBezTo>
                <a:cubicBezTo>
                  <a:pt x="9440333" y="2279538"/>
                  <a:pt x="9389533" y="2343038"/>
                  <a:pt x="9398000" y="2389605"/>
                </a:cubicBezTo>
                <a:cubicBezTo>
                  <a:pt x="9406467" y="2436172"/>
                  <a:pt x="9393767" y="2561055"/>
                  <a:pt x="9398000" y="2542005"/>
                </a:cubicBezTo>
                <a:cubicBezTo>
                  <a:pt x="9402233" y="2522955"/>
                  <a:pt x="9349317" y="2313405"/>
                  <a:pt x="9423400" y="2275305"/>
                </a:cubicBezTo>
                <a:cubicBezTo>
                  <a:pt x="9497483" y="2237205"/>
                  <a:pt x="9738783" y="2321872"/>
                  <a:pt x="9842500" y="2313405"/>
                </a:cubicBezTo>
                <a:cubicBezTo>
                  <a:pt x="9946217" y="2304938"/>
                  <a:pt x="9969500" y="2247788"/>
                  <a:pt x="10045700" y="2224505"/>
                </a:cubicBezTo>
                <a:cubicBezTo>
                  <a:pt x="10121900" y="2201222"/>
                  <a:pt x="10251017" y="2184288"/>
                  <a:pt x="10299700" y="2173705"/>
                </a:cubicBezTo>
                <a:cubicBezTo>
                  <a:pt x="10348383" y="2163122"/>
                  <a:pt x="10343091" y="2162063"/>
                  <a:pt x="10337800" y="2161005"/>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8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723992" y="553392"/>
            <a:ext cx="10769600" cy="1153160"/>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  </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(TTL + </a:t>
            </a:r>
            <a:r>
              <a:rPr lang="pt-BR" altLang="en-US" sz="3200" b="1"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Schottky</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4" name="Imagem 3"/>
          <p:cNvPicPr>
            <a:picLocks noChangeAspect="1"/>
          </p:cNvPicPr>
          <p:nvPr/>
        </p:nvPicPr>
        <p:blipFill rotWithShape="1">
          <a:blip r:embed="rId1">
            <a:extLst>
              <a:ext uri="{28A0092B-C50C-407E-A947-70E740481C1C}">
                <a14:useLocalDpi xmlns:a14="http://schemas.microsoft.com/office/drawing/2010/main" val="0"/>
              </a:ext>
            </a:extLst>
          </a:blip>
          <a:srcRect l="41288" r="40909"/>
          <a:stretch>
            <a:fillRect/>
          </a:stretch>
        </p:blipFill>
        <p:spPr>
          <a:xfrm>
            <a:off x="723992" y="1958823"/>
            <a:ext cx="5829208" cy="4750496"/>
          </a:xfrm>
          <a:prstGeom prst="rect">
            <a:avLst/>
          </a:prstGeom>
        </p:spPr>
      </p:pic>
      <p:sp>
        <p:nvSpPr>
          <p:cNvPr id="5" name="CaixaDeTexto 45"/>
          <p:cNvSpPr txBox="1"/>
          <p:nvPr/>
        </p:nvSpPr>
        <p:spPr>
          <a:xfrm>
            <a:off x="6765158" y="2814815"/>
            <a:ext cx="4918842" cy="1969770"/>
          </a:xfrm>
          <a:prstGeom prst="rect">
            <a:avLst/>
          </a:prstGeom>
          <a:noFill/>
        </p:spPr>
        <p:txBody>
          <a:bodyPr wrap="square" rtlCol="0">
            <a:spAutoFit/>
          </a:bodyPr>
          <a:lstStyle/>
          <a:p>
            <a:pPr marL="457200"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Sinal de entrada a 1.25 MHz</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Entrada de um TTL como carga</a:t>
            </a:r>
            <a:endParaRPr lang="pt-BR" altLang="en-US" sz="24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723992" y="553392"/>
            <a:ext cx="10769600" cy="1153160"/>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(TTL + </a:t>
            </a:r>
            <a:r>
              <a:rPr lang="pt-BR" altLang="en-US" sz="3200" b="1"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Schottky</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6" name="Imagem 5"/>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571500" y="1760537"/>
            <a:ext cx="11290300" cy="4778375"/>
          </a:xfrm>
          <a:prstGeom prst="rect">
            <a:avLst/>
          </a:prstGeom>
        </p:spPr>
      </p:pic>
      <p:sp>
        <p:nvSpPr>
          <p:cNvPr id="7" name="CaixaDeTexto 45"/>
          <p:cNvSpPr txBox="1"/>
          <p:nvPr/>
        </p:nvSpPr>
        <p:spPr>
          <a:xfrm>
            <a:off x="2733040" y="2539488"/>
            <a:ext cx="81534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 name="CaixaDeTexto 45"/>
          <p:cNvSpPr txBox="1"/>
          <p:nvPr/>
        </p:nvSpPr>
        <p:spPr>
          <a:xfrm>
            <a:off x="4828540" y="2012315"/>
            <a:ext cx="81534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err="1"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9" name="Forma livre 8"/>
          <p:cNvSpPr/>
          <p:nvPr/>
        </p:nvSpPr>
        <p:spPr>
          <a:xfrm>
            <a:off x="830443" y="2354605"/>
            <a:ext cx="10904357" cy="3373502"/>
          </a:xfrm>
          <a:custGeom>
            <a:avLst/>
            <a:gdLst>
              <a:gd name="connsiteX0" fmla="*/ 20457 w 10904357"/>
              <a:gd name="connsiteY0" fmla="*/ 2699995 h 3373502"/>
              <a:gd name="connsiteX1" fmla="*/ 71257 w 10904357"/>
              <a:gd name="connsiteY1" fmla="*/ 2687295 h 3373502"/>
              <a:gd name="connsiteX2" fmla="*/ 604657 w 10904357"/>
              <a:gd name="connsiteY2" fmla="*/ 2712695 h 3373502"/>
              <a:gd name="connsiteX3" fmla="*/ 1011057 w 10904357"/>
              <a:gd name="connsiteY3" fmla="*/ 2725395 h 3373502"/>
              <a:gd name="connsiteX4" fmla="*/ 1099957 w 10904357"/>
              <a:gd name="connsiteY4" fmla="*/ 2979395 h 3373502"/>
              <a:gd name="connsiteX5" fmla="*/ 1125357 w 10904357"/>
              <a:gd name="connsiteY5" fmla="*/ 3182595 h 3373502"/>
              <a:gd name="connsiteX6" fmla="*/ 1188857 w 10904357"/>
              <a:gd name="connsiteY6" fmla="*/ 2420595 h 3373502"/>
              <a:gd name="connsiteX7" fmla="*/ 1265057 w 10904357"/>
              <a:gd name="connsiteY7" fmla="*/ 1468095 h 3373502"/>
              <a:gd name="connsiteX8" fmla="*/ 1455557 w 10904357"/>
              <a:gd name="connsiteY8" fmla="*/ 490195 h 3373502"/>
              <a:gd name="connsiteX9" fmla="*/ 1658757 w 10904357"/>
              <a:gd name="connsiteY9" fmla="*/ 248895 h 3373502"/>
              <a:gd name="connsiteX10" fmla="*/ 2014357 w 10904357"/>
              <a:gd name="connsiteY10" fmla="*/ 121895 h 3373502"/>
              <a:gd name="connsiteX11" fmla="*/ 2344557 w 10904357"/>
              <a:gd name="connsiteY11" fmla="*/ 121895 h 3373502"/>
              <a:gd name="connsiteX12" fmla="*/ 2827157 w 10904357"/>
              <a:gd name="connsiteY12" fmla="*/ 172695 h 3373502"/>
              <a:gd name="connsiteX13" fmla="*/ 3195457 w 10904357"/>
              <a:gd name="connsiteY13" fmla="*/ 185395 h 3373502"/>
              <a:gd name="connsiteX14" fmla="*/ 3233557 w 10904357"/>
              <a:gd name="connsiteY14" fmla="*/ 185395 h 3373502"/>
              <a:gd name="connsiteX15" fmla="*/ 3284357 w 10904357"/>
              <a:gd name="connsiteY15" fmla="*/ 198095 h 3373502"/>
              <a:gd name="connsiteX16" fmla="*/ 3284357 w 10904357"/>
              <a:gd name="connsiteY16" fmla="*/ 2674595 h 3373502"/>
              <a:gd name="connsiteX17" fmla="*/ 3309757 w 10904357"/>
              <a:gd name="connsiteY17" fmla="*/ 2776195 h 3373502"/>
              <a:gd name="connsiteX18" fmla="*/ 3411357 w 10904357"/>
              <a:gd name="connsiteY18" fmla="*/ 2725395 h 3373502"/>
              <a:gd name="connsiteX19" fmla="*/ 4668657 w 10904357"/>
              <a:gd name="connsiteY19" fmla="*/ 2687295 h 3373502"/>
              <a:gd name="connsiteX20" fmla="*/ 5265557 w 10904357"/>
              <a:gd name="connsiteY20" fmla="*/ 2699995 h 3373502"/>
              <a:gd name="connsiteX21" fmla="*/ 5443357 w 10904357"/>
              <a:gd name="connsiteY21" fmla="*/ 2674595 h 3373502"/>
              <a:gd name="connsiteX22" fmla="*/ 5456057 w 10904357"/>
              <a:gd name="connsiteY22" fmla="*/ 3182595 h 3373502"/>
              <a:gd name="connsiteX23" fmla="*/ 5443357 w 10904357"/>
              <a:gd name="connsiteY23" fmla="*/ 3309595 h 3373502"/>
              <a:gd name="connsiteX24" fmla="*/ 5544957 w 10904357"/>
              <a:gd name="connsiteY24" fmla="*/ 2636495 h 3373502"/>
              <a:gd name="connsiteX25" fmla="*/ 5633857 w 10904357"/>
              <a:gd name="connsiteY25" fmla="*/ 1544295 h 3373502"/>
              <a:gd name="connsiteX26" fmla="*/ 5760857 w 10904357"/>
              <a:gd name="connsiteY26" fmla="*/ 579095 h 3373502"/>
              <a:gd name="connsiteX27" fmla="*/ 6002157 w 10904357"/>
              <a:gd name="connsiteY27" fmla="*/ 236195 h 3373502"/>
              <a:gd name="connsiteX28" fmla="*/ 6472057 w 10904357"/>
              <a:gd name="connsiteY28" fmla="*/ 109195 h 3373502"/>
              <a:gd name="connsiteX29" fmla="*/ 7081657 w 10904357"/>
              <a:gd name="connsiteY29" fmla="*/ 172695 h 3373502"/>
              <a:gd name="connsiteX30" fmla="*/ 7437257 w 10904357"/>
              <a:gd name="connsiteY30" fmla="*/ 198095 h 3373502"/>
              <a:gd name="connsiteX31" fmla="*/ 7640457 w 10904357"/>
              <a:gd name="connsiteY31" fmla="*/ 185395 h 3373502"/>
              <a:gd name="connsiteX32" fmla="*/ 7640457 w 10904357"/>
              <a:gd name="connsiteY32" fmla="*/ 2750795 h 3373502"/>
              <a:gd name="connsiteX33" fmla="*/ 7678557 w 10904357"/>
              <a:gd name="connsiteY33" fmla="*/ 2788895 h 3373502"/>
              <a:gd name="connsiteX34" fmla="*/ 7780157 w 10904357"/>
              <a:gd name="connsiteY34" fmla="*/ 2699995 h 3373502"/>
              <a:gd name="connsiteX35" fmla="*/ 8440557 w 10904357"/>
              <a:gd name="connsiteY35" fmla="*/ 2725395 h 3373502"/>
              <a:gd name="connsiteX36" fmla="*/ 8859657 w 10904357"/>
              <a:gd name="connsiteY36" fmla="*/ 2699995 h 3373502"/>
              <a:gd name="connsiteX37" fmla="*/ 9469257 w 10904357"/>
              <a:gd name="connsiteY37" fmla="*/ 2699995 h 3373502"/>
              <a:gd name="connsiteX38" fmla="*/ 9799457 w 10904357"/>
              <a:gd name="connsiteY38" fmla="*/ 2699995 h 3373502"/>
              <a:gd name="connsiteX39" fmla="*/ 9824857 w 10904357"/>
              <a:gd name="connsiteY39" fmla="*/ 3220695 h 3373502"/>
              <a:gd name="connsiteX40" fmla="*/ 9850257 w 10904357"/>
              <a:gd name="connsiteY40" fmla="*/ 3360395 h 3373502"/>
              <a:gd name="connsiteX41" fmla="*/ 9850257 w 10904357"/>
              <a:gd name="connsiteY41" fmla="*/ 2953995 h 3373502"/>
              <a:gd name="connsiteX42" fmla="*/ 9913757 w 10904357"/>
              <a:gd name="connsiteY42" fmla="*/ 2306295 h 3373502"/>
              <a:gd name="connsiteX43" fmla="*/ 9989957 w 10904357"/>
              <a:gd name="connsiteY43" fmla="*/ 1429995 h 3373502"/>
              <a:gd name="connsiteX44" fmla="*/ 10142357 w 10904357"/>
              <a:gd name="connsiteY44" fmla="*/ 502895 h 3373502"/>
              <a:gd name="connsiteX45" fmla="*/ 10320157 w 10904357"/>
              <a:gd name="connsiteY45" fmla="*/ 274295 h 3373502"/>
              <a:gd name="connsiteX46" fmla="*/ 10599557 w 10904357"/>
              <a:gd name="connsiteY46" fmla="*/ 147295 h 3373502"/>
              <a:gd name="connsiteX47" fmla="*/ 10751957 w 10904357"/>
              <a:gd name="connsiteY47" fmla="*/ 121895 h 3373502"/>
              <a:gd name="connsiteX48" fmla="*/ 10904357 w 10904357"/>
              <a:gd name="connsiteY48" fmla="*/ 147295 h 3373502"/>
              <a:gd name="connsiteX49" fmla="*/ 10904357 w 10904357"/>
              <a:gd name="connsiteY49" fmla="*/ 147295 h 3373502"/>
              <a:gd name="connsiteX50" fmla="*/ 10891657 w 10904357"/>
              <a:gd name="connsiteY50" fmla="*/ 147295 h 3373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0904357" h="3373502">
                <a:moveTo>
                  <a:pt x="20457" y="2699995"/>
                </a:moveTo>
                <a:cubicBezTo>
                  <a:pt x="-2827" y="2692586"/>
                  <a:pt x="-26110" y="2685178"/>
                  <a:pt x="71257" y="2687295"/>
                </a:cubicBezTo>
                <a:cubicBezTo>
                  <a:pt x="168624" y="2689412"/>
                  <a:pt x="604657" y="2712695"/>
                  <a:pt x="604657" y="2712695"/>
                </a:cubicBezTo>
                <a:cubicBezTo>
                  <a:pt x="761290" y="2719045"/>
                  <a:pt x="928507" y="2680945"/>
                  <a:pt x="1011057" y="2725395"/>
                </a:cubicBezTo>
                <a:cubicBezTo>
                  <a:pt x="1093607" y="2769845"/>
                  <a:pt x="1080907" y="2903195"/>
                  <a:pt x="1099957" y="2979395"/>
                </a:cubicBezTo>
                <a:cubicBezTo>
                  <a:pt x="1119007" y="3055595"/>
                  <a:pt x="1110540" y="3275728"/>
                  <a:pt x="1125357" y="3182595"/>
                </a:cubicBezTo>
                <a:cubicBezTo>
                  <a:pt x="1140174" y="3089462"/>
                  <a:pt x="1165574" y="2706345"/>
                  <a:pt x="1188857" y="2420595"/>
                </a:cubicBezTo>
                <a:cubicBezTo>
                  <a:pt x="1212140" y="2134845"/>
                  <a:pt x="1220607" y="1789828"/>
                  <a:pt x="1265057" y="1468095"/>
                </a:cubicBezTo>
                <a:cubicBezTo>
                  <a:pt x="1309507" y="1146362"/>
                  <a:pt x="1389940" y="693395"/>
                  <a:pt x="1455557" y="490195"/>
                </a:cubicBezTo>
                <a:cubicBezTo>
                  <a:pt x="1521174" y="286995"/>
                  <a:pt x="1565624" y="310278"/>
                  <a:pt x="1658757" y="248895"/>
                </a:cubicBezTo>
                <a:cubicBezTo>
                  <a:pt x="1751890" y="187512"/>
                  <a:pt x="1900057" y="143062"/>
                  <a:pt x="2014357" y="121895"/>
                </a:cubicBezTo>
                <a:cubicBezTo>
                  <a:pt x="2128657" y="100728"/>
                  <a:pt x="2209090" y="113428"/>
                  <a:pt x="2344557" y="121895"/>
                </a:cubicBezTo>
                <a:cubicBezTo>
                  <a:pt x="2480024" y="130362"/>
                  <a:pt x="2685340" y="162112"/>
                  <a:pt x="2827157" y="172695"/>
                </a:cubicBezTo>
                <a:cubicBezTo>
                  <a:pt x="2968974" y="183278"/>
                  <a:pt x="3127724" y="183278"/>
                  <a:pt x="3195457" y="185395"/>
                </a:cubicBezTo>
                <a:cubicBezTo>
                  <a:pt x="3263190" y="187512"/>
                  <a:pt x="3218740" y="183278"/>
                  <a:pt x="3233557" y="185395"/>
                </a:cubicBezTo>
                <a:cubicBezTo>
                  <a:pt x="3248374" y="187512"/>
                  <a:pt x="3275890" y="-216772"/>
                  <a:pt x="3284357" y="198095"/>
                </a:cubicBezTo>
                <a:cubicBezTo>
                  <a:pt x="3292824" y="612962"/>
                  <a:pt x="3280124" y="2244912"/>
                  <a:pt x="3284357" y="2674595"/>
                </a:cubicBezTo>
                <a:cubicBezTo>
                  <a:pt x="3288590" y="3104278"/>
                  <a:pt x="3288590" y="2767728"/>
                  <a:pt x="3309757" y="2776195"/>
                </a:cubicBezTo>
                <a:cubicBezTo>
                  <a:pt x="3330924" y="2784662"/>
                  <a:pt x="3184874" y="2740212"/>
                  <a:pt x="3411357" y="2725395"/>
                </a:cubicBezTo>
                <a:cubicBezTo>
                  <a:pt x="3637840" y="2710578"/>
                  <a:pt x="4359624" y="2691528"/>
                  <a:pt x="4668657" y="2687295"/>
                </a:cubicBezTo>
                <a:cubicBezTo>
                  <a:pt x="4977690" y="2683062"/>
                  <a:pt x="5136440" y="2702112"/>
                  <a:pt x="5265557" y="2699995"/>
                </a:cubicBezTo>
                <a:cubicBezTo>
                  <a:pt x="5394674" y="2697878"/>
                  <a:pt x="5411607" y="2594162"/>
                  <a:pt x="5443357" y="2674595"/>
                </a:cubicBezTo>
                <a:cubicBezTo>
                  <a:pt x="5475107" y="2755028"/>
                  <a:pt x="5456057" y="3076762"/>
                  <a:pt x="5456057" y="3182595"/>
                </a:cubicBezTo>
                <a:cubicBezTo>
                  <a:pt x="5456057" y="3288428"/>
                  <a:pt x="5428540" y="3400612"/>
                  <a:pt x="5443357" y="3309595"/>
                </a:cubicBezTo>
                <a:cubicBezTo>
                  <a:pt x="5458174" y="3218578"/>
                  <a:pt x="5513207" y="2930712"/>
                  <a:pt x="5544957" y="2636495"/>
                </a:cubicBezTo>
                <a:cubicBezTo>
                  <a:pt x="5576707" y="2342278"/>
                  <a:pt x="5597874" y="1887195"/>
                  <a:pt x="5633857" y="1544295"/>
                </a:cubicBezTo>
                <a:cubicBezTo>
                  <a:pt x="5669840" y="1201395"/>
                  <a:pt x="5699474" y="797112"/>
                  <a:pt x="5760857" y="579095"/>
                </a:cubicBezTo>
                <a:cubicBezTo>
                  <a:pt x="5822240" y="361078"/>
                  <a:pt x="5883624" y="314512"/>
                  <a:pt x="6002157" y="236195"/>
                </a:cubicBezTo>
                <a:cubicBezTo>
                  <a:pt x="6120690" y="157878"/>
                  <a:pt x="6292140" y="119778"/>
                  <a:pt x="6472057" y="109195"/>
                </a:cubicBezTo>
                <a:cubicBezTo>
                  <a:pt x="6651974" y="98612"/>
                  <a:pt x="6920790" y="157878"/>
                  <a:pt x="7081657" y="172695"/>
                </a:cubicBezTo>
                <a:cubicBezTo>
                  <a:pt x="7242524" y="187512"/>
                  <a:pt x="7344124" y="195978"/>
                  <a:pt x="7437257" y="198095"/>
                </a:cubicBezTo>
                <a:cubicBezTo>
                  <a:pt x="7530390" y="200212"/>
                  <a:pt x="7606590" y="-240055"/>
                  <a:pt x="7640457" y="185395"/>
                </a:cubicBezTo>
                <a:cubicBezTo>
                  <a:pt x="7674324" y="610845"/>
                  <a:pt x="7634107" y="2316878"/>
                  <a:pt x="7640457" y="2750795"/>
                </a:cubicBezTo>
                <a:cubicBezTo>
                  <a:pt x="7646807" y="3184712"/>
                  <a:pt x="7655274" y="2797362"/>
                  <a:pt x="7678557" y="2788895"/>
                </a:cubicBezTo>
                <a:cubicBezTo>
                  <a:pt x="7701840" y="2780428"/>
                  <a:pt x="7653157" y="2710578"/>
                  <a:pt x="7780157" y="2699995"/>
                </a:cubicBezTo>
                <a:cubicBezTo>
                  <a:pt x="7907157" y="2689412"/>
                  <a:pt x="8260640" y="2725395"/>
                  <a:pt x="8440557" y="2725395"/>
                </a:cubicBezTo>
                <a:cubicBezTo>
                  <a:pt x="8620474" y="2725395"/>
                  <a:pt x="8688207" y="2704228"/>
                  <a:pt x="8859657" y="2699995"/>
                </a:cubicBezTo>
                <a:cubicBezTo>
                  <a:pt x="9031107" y="2695762"/>
                  <a:pt x="9469257" y="2699995"/>
                  <a:pt x="9469257" y="2699995"/>
                </a:cubicBezTo>
                <a:cubicBezTo>
                  <a:pt x="9625890" y="2699995"/>
                  <a:pt x="9740190" y="2613212"/>
                  <a:pt x="9799457" y="2699995"/>
                </a:cubicBezTo>
                <a:cubicBezTo>
                  <a:pt x="9858724" y="2786778"/>
                  <a:pt x="9816390" y="3110628"/>
                  <a:pt x="9824857" y="3220695"/>
                </a:cubicBezTo>
                <a:cubicBezTo>
                  <a:pt x="9833324" y="3330762"/>
                  <a:pt x="9846024" y="3404845"/>
                  <a:pt x="9850257" y="3360395"/>
                </a:cubicBezTo>
                <a:cubicBezTo>
                  <a:pt x="9854490" y="3315945"/>
                  <a:pt x="9839674" y="3129678"/>
                  <a:pt x="9850257" y="2953995"/>
                </a:cubicBezTo>
                <a:cubicBezTo>
                  <a:pt x="9860840" y="2778312"/>
                  <a:pt x="9890474" y="2560295"/>
                  <a:pt x="9913757" y="2306295"/>
                </a:cubicBezTo>
                <a:cubicBezTo>
                  <a:pt x="9937040" y="2052295"/>
                  <a:pt x="9951857" y="1730562"/>
                  <a:pt x="9989957" y="1429995"/>
                </a:cubicBezTo>
                <a:cubicBezTo>
                  <a:pt x="10028057" y="1129428"/>
                  <a:pt x="10087324" y="695512"/>
                  <a:pt x="10142357" y="502895"/>
                </a:cubicBezTo>
                <a:cubicBezTo>
                  <a:pt x="10197390" y="310278"/>
                  <a:pt x="10243957" y="333562"/>
                  <a:pt x="10320157" y="274295"/>
                </a:cubicBezTo>
                <a:cubicBezTo>
                  <a:pt x="10396357" y="215028"/>
                  <a:pt x="10527590" y="172695"/>
                  <a:pt x="10599557" y="147295"/>
                </a:cubicBezTo>
                <a:cubicBezTo>
                  <a:pt x="10671524" y="121895"/>
                  <a:pt x="10701157" y="121895"/>
                  <a:pt x="10751957" y="121895"/>
                </a:cubicBezTo>
                <a:cubicBezTo>
                  <a:pt x="10802757" y="121895"/>
                  <a:pt x="10904357" y="147295"/>
                  <a:pt x="10904357" y="147295"/>
                </a:cubicBezTo>
                <a:lnTo>
                  <a:pt x="10904357" y="147295"/>
                </a:lnTo>
                <a:lnTo>
                  <a:pt x="10891657" y="147295"/>
                </a:ln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4" name="Grupo 3"/>
          <p:cNvGrpSpPr/>
          <p:nvPr/>
        </p:nvGrpSpPr>
        <p:grpSpPr>
          <a:xfrm rot="5400000">
            <a:off x="6019448" y="2190639"/>
            <a:ext cx="1794706" cy="313383"/>
            <a:chOff x="4112743" y="3509451"/>
            <a:chExt cx="1381894" cy="255373"/>
          </a:xfrm>
        </p:grpSpPr>
        <p:cxnSp>
          <p:nvCxnSpPr>
            <p:cNvPr id="21"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 name="CaixaDeTexto 5"/>
          <p:cNvSpPr txBox="1"/>
          <p:nvPr/>
        </p:nvSpPr>
        <p:spPr>
          <a:xfrm>
            <a:off x="4583005" y="1396386"/>
            <a:ext cx="444352" cy="461665"/>
          </a:xfrm>
          <a:prstGeom prst="rect">
            <a:avLst/>
          </a:prstGeom>
          <a:noFill/>
        </p:spPr>
        <p:txBody>
          <a:bodyPr wrap="none" rtlCol="0">
            <a:spAutoFit/>
          </a:bodyPr>
          <a:lstStyle/>
          <a:p>
            <a:r>
              <a:rPr lang="pt-BR" sz="2400" dirty="0" smtClean="0"/>
              <a:t>C</a:t>
            </a:r>
            <a:r>
              <a:rPr lang="pt-BR" sz="2400" baseline="-25000" dirty="0" smtClean="0"/>
              <a:t>g</a:t>
            </a:r>
            <a:endParaRPr lang="pt-BR" sz="2400" dirty="0"/>
          </a:p>
        </p:txBody>
      </p:sp>
      <p:grpSp>
        <p:nvGrpSpPr>
          <p:cNvPr id="7" name="Grupo 6"/>
          <p:cNvGrpSpPr/>
          <p:nvPr/>
        </p:nvGrpSpPr>
        <p:grpSpPr>
          <a:xfrm>
            <a:off x="4125805" y="1221244"/>
            <a:ext cx="928514" cy="485210"/>
            <a:chOff x="6583958" y="4223110"/>
            <a:chExt cx="756638" cy="373604"/>
          </a:xfrm>
        </p:grpSpPr>
        <p:cxnSp>
          <p:nvCxnSpPr>
            <p:cNvPr id="17"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34"/>
            <p:cNvCxnSpPr/>
            <p:nvPr/>
          </p:nvCxnSpPr>
          <p:spPr>
            <a:xfrm>
              <a:off x="6997287" y="4223110"/>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7"/>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37"/>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 name="CaixaDeTexto 8"/>
          <p:cNvSpPr txBox="1"/>
          <p:nvPr/>
        </p:nvSpPr>
        <p:spPr>
          <a:xfrm>
            <a:off x="3343894" y="1770963"/>
            <a:ext cx="431839" cy="453228"/>
          </a:xfrm>
          <a:prstGeom prst="rect">
            <a:avLst/>
          </a:prstGeom>
          <a:noFill/>
        </p:spPr>
        <p:txBody>
          <a:bodyPr wrap="square" rtlCol="0">
            <a:spAutoFit/>
          </a:bodyPr>
          <a:lstStyle/>
          <a:p>
            <a:r>
              <a:rPr lang="pt-BR" dirty="0" smtClean="0"/>
              <a:t>+</a:t>
            </a:r>
            <a:endParaRPr lang="pt-BR" dirty="0"/>
          </a:p>
        </p:txBody>
      </p:sp>
      <p:cxnSp>
        <p:nvCxnSpPr>
          <p:cNvPr id="10" name="Conector Reto 60"/>
          <p:cNvCxnSpPr/>
          <p:nvPr/>
        </p:nvCxnSpPr>
        <p:spPr>
          <a:xfrm>
            <a:off x="3416941" y="1464582"/>
            <a:ext cx="0" cy="179781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Elipse 10"/>
          <p:cNvSpPr/>
          <p:nvPr/>
        </p:nvSpPr>
        <p:spPr>
          <a:xfrm>
            <a:off x="3152088" y="2065210"/>
            <a:ext cx="529003" cy="561056"/>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 name="Conector Reto 46"/>
          <p:cNvCxnSpPr/>
          <p:nvPr/>
        </p:nvCxnSpPr>
        <p:spPr>
          <a:xfrm>
            <a:off x="6815846" y="3432766"/>
            <a:ext cx="2160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2411413" y="2096027"/>
            <a:ext cx="801824" cy="461665"/>
          </a:xfrm>
          <a:prstGeom prst="rect">
            <a:avLst/>
          </a:prstGeom>
          <a:noFill/>
        </p:spPr>
        <p:txBody>
          <a:bodyPr wrap="none" rtlCol="0">
            <a:spAutoFit/>
          </a:bodyPr>
          <a:lstStyle/>
          <a:p>
            <a:r>
              <a:rPr lang="pt-BR" sz="2400" dirty="0" err="1" smtClean="0"/>
              <a:t>V</a:t>
            </a:r>
            <a:r>
              <a:rPr lang="pt-BR" sz="2400" baseline="-25000" dirty="0" err="1" smtClean="0"/>
              <a:t>in</a:t>
            </a:r>
            <a:r>
              <a:rPr lang="pt-BR" sz="2400" dirty="0" smtClean="0"/>
              <a:t>(t)</a:t>
            </a:r>
            <a:endParaRPr lang="pt-BR" sz="2400" dirty="0"/>
          </a:p>
        </p:txBody>
      </p:sp>
      <p:grpSp>
        <p:nvGrpSpPr>
          <p:cNvPr id="36" name="Grupo 35"/>
          <p:cNvGrpSpPr/>
          <p:nvPr/>
        </p:nvGrpSpPr>
        <p:grpSpPr>
          <a:xfrm>
            <a:off x="8024505" y="1650851"/>
            <a:ext cx="294122" cy="1327094"/>
            <a:chOff x="1113892" y="857756"/>
            <a:chExt cx="294122" cy="1327094"/>
          </a:xfrm>
        </p:grpSpPr>
        <p:grpSp>
          <p:nvGrpSpPr>
            <p:cNvPr id="37" name="Grupo 36"/>
            <p:cNvGrpSpPr/>
            <p:nvPr/>
          </p:nvGrpSpPr>
          <p:grpSpPr>
            <a:xfrm>
              <a:off x="1116699" y="1116701"/>
              <a:ext cx="291315" cy="940474"/>
              <a:chOff x="1149067" y="472114"/>
              <a:chExt cx="404603" cy="986250"/>
            </a:xfrm>
          </p:grpSpPr>
          <p:sp>
            <p:nvSpPr>
              <p:cNvPr id="40" name="Forma livre 39"/>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1" name="Forma livre 40"/>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2" name="Forma livre 41"/>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3" name="Forma livre 42"/>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38" name="Forma livre 37"/>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 name="Forma livre 38"/>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50" name="Grupo 49"/>
          <p:cNvGrpSpPr/>
          <p:nvPr/>
        </p:nvGrpSpPr>
        <p:grpSpPr>
          <a:xfrm>
            <a:off x="5475660" y="2018176"/>
            <a:ext cx="387626" cy="552342"/>
            <a:chOff x="7555792" y="2647951"/>
            <a:chExt cx="387626" cy="552342"/>
          </a:xfrm>
        </p:grpSpPr>
        <p:sp>
          <p:nvSpPr>
            <p:cNvPr id="45" name="Elipse 44"/>
            <p:cNvSpPr/>
            <p:nvPr/>
          </p:nvSpPr>
          <p:spPr>
            <a:xfrm>
              <a:off x="7555792" y="2647951"/>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46" name="Conector de Seta Reta 59"/>
            <p:cNvCxnSpPr/>
            <p:nvPr/>
          </p:nvCxnSpPr>
          <p:spPr>
            <a:xfrm flipH="1">
              <a:off x="7744879" y="2740305"/>
              <a:ext cx="0" cy="363994"/>
            </a:xfrm>
            <a:prstGeom prst="straightConnector1">
              <a:avLst/>
            </a:prstGeom>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51" name="Grupo 50"/>
          <p:cNvGrpSpPr/>
          <p:nvPr/>
        </p:nvGrpSpPr>
        <p:grpSpPr>
          <a:xfrm rot="5400000">
            <a:off x="8839786" y="2080927"/>
            <a:ext cx="928514" cy="482761"/>
            <a:chOff x="6583958" y="4229187"/>
            <a:chExt cx="756638" cy="371718"/>
          </a:xfrm>
        </p:grpSpPr>
        <p:cxnSp>
          <p:nvCxnSpPr>
            <p:cNvPr id="52"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34"/>
            <p:cNvCxnSpPr/>
            <p:nvPr/>
          </p:nvCxnSpPr>
          <p:spPr>
            <a:xfrm>
              <a:off x="6997287" y="4233378"/>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Conector Reto 17"/>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37"/>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7" name="Conector Reto 56"/>
          <p:cNvCxnSpPr/>
          <p:nvPr/>
        </p:nvCxnSpPr>
        <p:spPr>
          <a:xfrm flipV="1">
            <a:off x="5054319" y="1463990"/>
            <a:ext cx="426592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flipV="1">
            <a:off x="5054319" y="3244684"/>
            <a:ext cx="426592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H="1" flipV="1">
            <a:off x="8157473" y="1457431"/>
            <a:ext cx="0" cy="19342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a:stCxn id="39" idx="2"/>
          </p:cNvCxnSpPr>
          <p:nvPr/>
        </p:nvCxnSpPr>
        <p:spPr>
          <a:xfrm>
            <a:off x="8140602" y="2977945"/>
            <a:ext cx="259" cy="26673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flipV="1">
            <a:off x="9310749" y="1473238"/>
            <a:ext cx="0" cy="39613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a:off x="9308844" y="2786564"/>
            <a:ext cx="0" cy="45812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H="1" flipV="1">
            <a:off x="5664747" y="1467003"/>
            <a:ext cx="0" cy="53231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a:stCxn id="45" idx="4"/>
            <a:endCxn id="45" idx="4"/>
          </p:cNvCxnSpPr>
          <p:nvPr/>
        </p:nvCxnSpPr>
        <p:spPr>
          <a:xfrm>
            <a:off x="5669473" y="2570518"/>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7" name="Conector Reto 76"/>
          <p:cNvCxnSpPr>
            <a:stCxn id="45" idx="4"/>
          </p:cNvCxnSpPr>
          <p:nvPr/>
        </p:nvCxnSpPr>
        <p:spPr>
          <a:xfrm flipH="1">
            <a:off x="5664747" y="2570518"/>
            <a:ext cx="0" cy="674166"/>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8"/>
          <p:cNvCxnSpPr/>
          <p:nvPr/>
        </p:nvCxnSpPr>
        <p:spPr>
          <a:xfrm flipH="1">
            <a:off x="3412941" y="1463990"/>
            <a:ext cx="71286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Conector Reto 81"/>
          <p:cNvCxnSpPr/>
          <p:nvPr/>
        </p:nvCxnSpPr>
        <p:spPr>
          <a:xfrm flipH="1" flipV="1">
            <a:off x="3412941" y="3242525"/>
            <a:ext cx="1657608" cy="215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83"/>
          <p:cNvCxnSpPr/>
          <p:nvPr/>
        </p:nvCxnSpPr>
        <p:spPr>
          <a:xfrm>
            <a:off x="6911908" y="3244684"/>
            <a:ext cx="0" cy="188082"/>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CaixaDeTexto 84"/>
          <p:cNvSpPr txBox="1"/>
          <p:nvPr/>
        </p:nvSpPr>
        <p:spPr>
          <a:xfrm>
            <a:off x="9480187" y="2388954"/>
            <a:ext cx="452368" cy="461665"/>
          </a:xfrm>
          <a:prstGeom prst="rect">
            <a:avLst/>
          </a:prstGeom>
          <a:noFill/>
        </p:spPr>
        <p:txBody>
          <a:bodyPr wrap="none" rtlCol="0">
            <a:spAutoFit/>
          </a:bodyPr>
          <a:lstStyle/>
          <a:p>
            <a:r>
              <a:rPr lang="pt-BR" sz="2400" dirty="0" smtClean="0"/>
              <a:t>C</a:t>
            </a:r>
            <a:r>
              <a:rPr lang="pt-BR" sz="2400" baseline="-25000" dirty="0"/>
              <a:t>0</a:t>
            </a:r>
            <a:endParaRPr lang="pt-BR" sz="2400" dirty="0"/>
          </a:p>
        </p:txBody>
      </p:sp>
      <p:sp>
        <p:nvSpPr>
          <p:cNvPr id="86" name="Espaço Reservado para Conteúdo 2"/>
          <p:cNvSpPr txBox="1"/>
          <p:nvPr/>
        </p:nvSpPr>
        <p:spPr>
          <a:xfrm>
            <a:off x="470454" y="435166"/>
            <a:ext cx="2526010" cy="71516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Exemplo</a:t>
            </a:r>
            <a:endParaRPr lang="pt-BR" sz="3200" b="1" dirty="0" smtClean="0">
              <a:solidFill>
                <a:srgbClr val="C00000"/>
              </a:solidFill>
              <a:latin typeface="Comic Sans MS" panose="030F0702030302020204" pitchFamily="66" charset="0"/>
            </a:endParaRPr>
          </a:p>
        </p:txBody>
      </p:sp>
      <p:sp>
        <p:nvSpPr>
          <p:cNvPr id="87" name="CaixaDeTexto 86"/>
          <p:cNvSpPr txBox="1"/>
          <p:nvPr/>
        </p:nvSpPr>
        <p:spPr>
          <a:xfrm>
            <a:off x="7094133" y="2090980"/>
            <a:ext cx="396262" cy="461665"/>
          </a:xfrm>
          <a:prstGeom prst="rect">
            <a:avLst/>
          </a:prstGeom>
          <a:noFill/>
        </p:spPr>
        <p:txBody>
          <a:bodyPr wrap="none" rtlCol="0">
            <a:spAutoFit/>
          </a:bodyPr>
          <a:lstStyle/>
          <a:p>
            <a:r>
              <a:rPr lang="pt-BR" sz="2400" dirty="0" smtClean="0"/>
              <a:t>r</a:t>
            </a:r>
            <a:r>
              <a:rPr lang="pt-BR" sz="2400" baseline="-25000" dirty="0" smtClean="0"/>
              <a:t>0</a:t>
            </a:r>
            <a:endParaRPr lang="pt-BR" sz="2400" dirty="0"/>
          </a:p>
        </p:txBody>
      </p:sp>
      <p:sp>
        <p:nvSpPr>
          <p:cNvPr id="89" name="CaixaDeTexto 88"/>
          <p:cNvSpPr txBox="1"/>
          <p:nvPr/>
        </p:nvSpPr>
        <p:spPr>
          <a:xfrm>
            <a:off x="8311946" y="2073817"/>
            <a:ext cx="314510" cy="461665"/>
          </a:xfrm>
          <a:prstGeom prst="rect">
            <a:avLst/>
          </a:prstGeom>
          <a:noFill/>
        </p:spPr>
        <p:txBody>
          <a:bodyPr wrap="none" rtlCol="0">
            <a:spAutoFit/>
          </a:bodyPr>
          <a:lstStyle/>
          <a:p>
            <a:r>
              <a:rPr lang="pt-BR" sz="2400" dirty="0" smtClean="0"/>
              <a:t>L</a:t>
            </a:r>
            <a:endParaRPr lang="pt-BR" sz="2400" dirty="0"/>
          </a:p>
        </p:txBody>
      </p:sp>
      <p:sp>
        <p:nvSpPr>
          <p:cNvPr id="90" name="CaixaDeTexto 89"/>
          <p:cNvSpPr txBox="1"/>
          <p:nvPr/>
        </p:nvSpPr>
        <p:spPr>
          <a:xfrm>
            <a:off x="5720192" y="1569216"/>
            <a:ext cx="825611" cy="461665"/>
          </a:xfrm>
          <a:prstGeom prst="rect">
            <a:avLst/>
          </a:prstGeom>
          <a:noFill/>
        </p:spPr>
        <p:txBody>
          <a:bodyPr wrap="none" rtlCol="0">
            <a:spAutoFit/>
          </a:bodyPr>
          <a:lstStyle/>
          <a:p>
            <a:r>
              <a:rPr lang="pt-BR" sz="2400" dirty="0" smtClean="0"/>
              <a:t>g</a:t>
            </a:r>
            <a:r>
              <a:rPr lang="pt-BR" sz="2400" baseline="-25000" dirty="0" smtClean="0"/>
              <a:t>m</a:t>
            </a:r>
            <a:r>
              <a:rPr lang="pt-BR" sz="2400" dirty="0" smtClean="0"/>
              <a:t>.V</a:t>
            </a:r>
            <a:r>
              <a:rPr lang="pt-BR" sz="2400" baseline="-25000" dirty="0" smtClean="0"/>
              <a:t>1</a:t>
            </a:r>
            <a:endParaRPr lang="pt-BR" sz="2400" dirty="0"/>
          </a:p>
        </p:txBody>
      </p:sp>
      <p:sp>
        <p:nvSpPr>
          <p:cNvPr id="92" name="CaixaDeTexto 91"/>
          <p:cNvSpPr txBox="1"/>
          <p:nvPr/>
        </p:nvSpPr>
        <p:spPr>
          <a:xfrm>
            <a:off x="8769498" y="995319"/>
            <a:ext cx="463588" cy="461665"/>
          </a:xfrm>
          <a:prstGeom prst="rect">
            <a:avLst/>
          </a:prstGeom>
          <a:noFill/>
        </p:spPr>
        <p:txBody>
          <a:bodyPr wrap="none" rtlCol="0">
            <a:spAutoFit/>
          </a:bodyPr>
          <a:lstStyle/>
          <a:p>
            <a:r>
              <a:rPr lang="pt-BR" sz="2400" dirty="0" smtClean="0"/>
              <a:t>V</a:t>
            </a:r>
            <a:r>
              <a:rPr lang="pt-BR" sz="2400" baseline="-25000" dirty="0"/>
              <a:t>0</a:t>
            </a:r>
            <a:endParaRPr lang="pt-BR" sz="2400" dirty="0"/>
          </a:p>
        </p:txBody>
      </p:sp>
      <p:grpSp>
        <p:nvGrpSpPr>
          <p:cNvPr id="93" name="Grupo 92"/>
          <p:cNvGrpSpPr/>
          <p:nvPr/>
        </p:nvGrpSpPr>
        <p:grpSpPr>
          <a:xfrm rot="5400000">
            <a:off x="3249377" y="2188480"/>
            <a:ext cx="1794706" cy="313383"/>
            <a:chOff x="4112743" y="3509451"/>
            <a:chExt cx="1381894" cy="255373"/>
          </a:xfrm>
        </p:grpSpPr>
        <p:cxnSp>
          <p:nvCxnSpPr>
            <p:cNvPr id="94"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Retângulo 94"/>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00" name="CaixaDeTexto 99"/>
          <p:cNvSpPr txBox="1"/>
          <p:nvPr/>
        </p:nvSpPr>
        <p:spPr>
          <a:xfrm>
            <a:off x="4334057" y="2074101"/>
            <a:ext cx="397866" cy="461665"/>
          </a:xfrm>
          <a:prstGeom prst="rect">
            <a:avLst/>
          </a:prstGeom>
          <a:noFill/>
        </p:spPr>
        <p:txBody>
          <a:bodyPr wrap="none" rtlCol="0">
            <a:spAutoFit/>
          </a:bodyPr>
          <a:lstStyle/>
          <a:p>
            <a:r>
              <a:rPr lang="pt-BR" sz="2400" dirty="0" smtClean="0"/>
              <a:t>R</a:t>
            </a:r>
            <a:r>
              <a:rPr lang="pt-BR" sz="2400" baseline="-25000" dirty="0" smtClean="0"/>
              <a:t>i</a:t>
            </a:r>
            <a:endParaRPr lang="pt-BR" sz="2400" dirty="0"/>
          </a:p>
        </p:txBody>
      </p:sp>
      <mc:AlternateContent xmlns:mc="http://schemas.openxmlformats.org/markup-compatibility/2006">
        <mc:Choice xmlns:a14="http://schemas.microsoft.com/office/drawing/2010/main" Requires="a14">
          <p:sp>
            <p:nvSpPr>
              <p:cNvPr id="101" name="Retângulo 100"/>
              <p:cNvSpPr/>
              <p:nvPr/>
            </p:nvSpPr>
            <p:spPr>
              <a:xfrm>
                <a:off x="766445" y="3357880"/>
                <a:ext cx="10092055" cy="3363595"/>
              </a:xfrm>
              <a:prstGeom prst="rect">
                <a:avLst/>
              </a:prstGeom>
            </p:spPr>
            <p:txBody>
              <a:bodyPr wrap="square">
                <a:noAutofit/>
              </a:bodyPr>
              <a:lstStyle/>
              <a:p>
                <a:r>
                  <a:rPr lang="pt-BR" sz="2800" dirty="0" smtClean="0">
                    <a:latin typeface="Comic Sans MS" panose="030F0702030302020204" pitchFamily="66" charset="0"/>
                  </a:rPr>
                  <a:t>Análise nodal</a:t>
                </a:r>
                <a:endParaRPr lang="pt-BR" sz="2800" dirty="0" smtClean="0">
                  <a:latin typeface="Comic Sans MS" panose="030F0702030302020204" pitchFamily="66" charset="0"/>
                </a:endParaRPr>
              </a:p>
              <a:p>
                <a14:m>
                  <m:oMathPara xmlns:m="http://schemas.openxmlformats.org/officeDocument/2006/math">
                    <m:oMathParaPr>
                      <m:jc m:val="centerGroup"/>
                    </m:oMathParaPr>
                    <m:oMath xmlns:m="http://schemas.openxmlformats.org/officeDocument/2006/math">
                      <m:sSub>
                        <m:sSubPr>
                          <m:ctrlPr>
                            <a:rPr lang="pt-BR" sz="2400" i="1" smtClean="0">
                              <a:latin typeface="Cambria Math" panose="02040503050406030204" pitchFamily="18" charset="0"/>
                            </a:rPr>
                          </m:ctrlPr>
                        </m:sSubPr>
                        <m:e>
                          <m:r>
                            <a:rPr lang="pt-BR" sz="2400" b="0" i="1" smtClean="0">
                              <a:latin typeface="Cambria Math" panose="02040503050406030204" pitchFamily="18" charset="0"/>
                            </a:rPr>
                            <m:t>(</m:t>
                          </m:r>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b="0" i="1"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𝑖𝑛</m:t>
                          </m:r>
                        </m:sub>
                      </m:sSub>
                      <m:r>
                        <a:rPr lang="pt-BR" sz="2400" b="0" i="1" smtClean="0">
                          <a:latin typeface="Cambria Math" panose="02040503050406030204" pitchFamily="18" charset="0"/>
                        </a:rPr>
                        <m:t>)</m:t>
                      </m:r>
                      <m:r>
                        <a:rPr lang="pt-BR" sz="2400" b="0" i="1" smtClean="0">
                          <a:latin typeface="Cambria Math" panose="02040503050406030204" pitchFamily="18" charset="0"/>
                        </a:rPr>
                        <m:t>𝑠</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𝐶</m:t>
                          </m:r>
                        </m:e>
                        <m:sub>
                          <m:r>
                            <a:rPr lang="pt-BR" sz="2400" b="0" i="1" smtClean="0">
                              <a:latin typeface="Cambria Math" panose="02040503050406030204" pitchFamily="18" charset="0"/>
                            </a:rPr>
                            <m:t>𝑔</m:t>
                          </m:r>
                        </m:sub>
                      </m:sSub>
                      <m:r>
                        <a:rPr lang="pt-BR" sz="2400" b="0" i="1"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en-US" altLang="pt-BR" sz="2400" b="0" i="1" smtClean="0">
                              <a:latin typeface="Cambria Math" panose="02040503050406030204" pitchFamily="18" charset="0"/>
                            </a:rPr>
                            <m:t>𝑖𝑛</m:t>
                          </m:r>
                        </m:sub>
                      </m:sSub>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𝑔</m:t>
                          </m:r>
                        </m:e>
                        <m:sub>
                          <m:r>
                            <a:rPr lang="pt-BR" sz="2400" b="0" i="1" smtClean="0">
                              <a:latin typeface="Cambria Math" panose="02040503050406030204" pitchFamily="18" charset="0"/>
                            </a:rPr>
                            <m:t>𝑚</m:t>
                          </m:r>
                        </m:sub>
                      </m:sSub>
                      <m:r>
                        <a:rPr lang="pt-BR" sz="2400" b="0" i="1" smtClean="0">
                          <a:latin typeface="Cambria Math" panose="02040503050406030204" pitchFamily="18" charset="0"/>
                        </a:rPr>
                        <m:t>+</m:t>
                      </m:r>
                      <m:f>
                        <m:fPr>
                          <m:ctrlPr>
                            <a:rPr lang="pt-BR" sz="2400" b="0" i="1" smtClean="0">
                              <a:latin typeface="Cambria Math" panose="02040503050406030204" pitchFamily="18" charset="0"/>
                            </a:rPr>
                          </m:ctrlPr>
                        </m:fPr>
                        <m:num>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num>
                        <m:den>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𝑟</m:t>
                              </m:r>
                            </m:e>
                            <m:sub>
                              <m:r>
                                <a:rPr lang="pt-BR" sz="2400" b="0" i="1" smtClean="0">
                                  <a:latin typeface="Cambria Math" panose="02040503050406030204" pitchFamily="18" charset="0"/>
                                </a:rPr>
                                <m:t>0</m:t>
                              </m:r>
                            </m:sub>
                          </m:sSub>
                        </m:den>
                      </m:f>
                      <m:r>
                        <a:rPr lang="pt-BR" sz="2400" b="0" i="1" smtClean="0">
                          <a:latin typeface="Cambria Math" panose="02040503050406030204" pitchFamily="18" charset="0"/>
                        </a:rPr>
                        <m:t>+</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num>
                        <m:den>
                          <m:r>
                            <a:rPr lang="pt-BR" sz="2400" b="0" i="1" smtClean="0">
                              <a:latin typeface="Cambria Math" panose="02040503050406030204" pitchFamily="18" charset="0"/>
                            </a:rPr>
                            <m:t>𝑠𝐿</m:t>
                          </m:r>
                        </m:den>
                      </m:f>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b="0" i="1" smtClean="0">
                          <a:latin typeface="Cambria Math" panose="02040503050406030204" pitchFamily="18" charset="0"/>
                        </a:rPr>
                        <m:t>𝑠</m:t>
                      </m:r>
                      <m:sSub>
                        <m:sSubPr>
                          <m:ctrlPr>
                            <a:rPr lang="pt-BR" sz="2400" i="1">
                              <a:latin typeface="Cambria Math" panose="02040503050406030204" pitchFamily="18" charset="0"/>
                            </a:rPr>
                          </m:ctrlPr>
                        </m:sSubPr>
                        <m:e>
                          <m:r>
                            <a:rPr lang="pt-BR" sz="2400" b="0" i="1" smtClean="0">
                              <a:latin typeface="Cambria Math" panose="02040503050406030204" pitchFamily="18" charset="0"/>
                            </a:rPr>
                            <m:t>𝐶</m:t>
                          </m:r>
                        </m:e>
                        <m:sub>
                          <m:r>
                            <a:rPr lang="pt-BR" sz="2400" i="1">
                              <a:latin typeface="Cambria Math" panose="02040503050406030204" pitchFamily="18" charset="0"/>
                            </a:rPr>
                            <m:t>0</m:t>
                          </m:r>
                        </m:sub>
                      </m:sSub>
                      <m:r>
                        <a:rPr lang="pt-BR" sz="2400" b="0" i="1" smtClean="0">
                          <a:latin typeface="Cambria Math" panose="02040503050406030204" pitchFamily="18" charset="0"/>
                        </a:rPr>
                        <m:t>=</m:t>
                      </m:r>
                      <m:r>
                        <a:rPr lang="pt-BR" sz="2400" b="0" i="1" smtClean="0">
                          <a:latin typeface="Cambria Math" panose="02040503050406030204" pitchFamily="18" charset="0"/>
                        </a:rPr>
                        <m:t>0</m:t>
                      </m:r>
                    </m:oMath>
                  </m:oMathPara>
                </a14:m>
                <a:endParaRPr lang="pt-BR" sz="2400" b="0" dirty="0" smtClean="0"/>
              </a:p>
              <a:p>
                <a:endParaRPr lang="pt-BR" sz="2400" b="0" dirty="0" smtClean="0"/>
              </a:p>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𝑖𝑛</m:t>
                          </m:r>
                        </m:sub>
                      </m:sSub>
                      <m:sSub>
                        <m:sSubPr>
                          <m:ctrlPr>
                            <a:rPr lang="pt-BR" sz="2400" i="1">
                              <a:latin typeface="Cambria Math" panose="02040503050406030204" pitchFamily="18" charset="0"/>
                            </a:rPr>
                          </m:ctrlPr>
                        </m:sSubPr>
                        <m:e>
                          <m:r>
                            <a:rPr lang="pt-BR" sz="2400" b="0" i="1" smtClean="0">
                              <a:latin typeface="Cambria Math" panose="02040503050406030204" pitchFamily="18" charset="0"/>
                            </a:rPr>
                            <m:t>(</m:t>
                          </m:r>
                          <m:r>
                            <a:rPr lang="pt-BR" sz="2400" i="1">
                              <a:latin typeface="Cambria Math" panose="02040503050406030204" pitchFamily="18" charset="0"/>
                            </a:rPr>
                            <m:t>𝑔</m:t>
                          </m:r>
                        </m:e>
                        <m:sub>
                          <m:r>
                            <a:rPr lang="pt-BR" sz="2400" i="1">
                              <a:latin typeface="Cambria Math" panose="02040503050406030204" pitchFamily="18" charset="0"/>
                            </a:rPr>
                            <m:t>𝑚</m:t>
                          </m:r>
                        </m:sub>
                      </m:sSub>
                      <m:r>
                        <a:rPr lang="pt-BR" sz="2400" i="1">
                          <a:latin typeface="Cambria Math" panose="02040503050406030204" pitchFamily="18" charset="0"/>
                        </a:rPr>
                        <m:t>−</m:t>
                      </m:r>
                      <m:r>
                        <a:rPr lang="pt-BR" sz="2400" i="1">
                          <a:latin typeface="Cambria Math" panose="02040503050406030204" pitchFamily="18" charset="0"/>
                        </a:rPr>
                        <m:t>𝑠</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𝑔</m:t>
                          </m:r>
                        </m:sub>
                      </m:sSub>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b="0" i="1" smtClean="0">
                          <a:latin typeface="Cambria Math" panose="02040503050406030204" pitchFamily="18" charset="0"/>
                        </a:rPr>
                        <m:t>[</m:t>
                      </m:r>
                      <m:r>
                        <a:rPr lang="pt-BR" sz="2400" b="0" i="1" smtClean="0">
                          <a:latin typeface="Cambria Math" panose="02040503050406030204" pitchFamily="18" charset="0"/>
                        </a:rPr>
                        <m:t>𝑠</m:t>
                      </m:r>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𝑔</m:t>
                          </m:r>
                        </m:sub>
                      </m:sSub>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0</m:t>
                          </m:r>
                        </m:sub>
                      </m:sSub>
                      <m:r>
                        <a:rPr lang="pt-BR" sz="2400" b="0" i="1" smtClean="0">
                          <a:latin typeface="Cambria Math" panose="02040503050406030204" pitchFamily="18" charset="0"/>
                        </a:rPr>
                        <m:t>)</m:t>
                      </m:r>
                      <m:r>
                        <a:rPr lang="pt-BR" sz="2400" i="1">
                          <a:latin typeface="Cambria Math" panose="02040503050406030204" pitchFamily="18" charset="0"/>
                        </a:rPr>
                        <m:t>+</m:t>
                      </m:r>
                      <m:f>
                        <m:fPr>
                          <m:ctrlPr>
                            <a:rPr lang="pt-BR" sz="2400" i="1">
                              <a:latin typeface="Cambria Math" panose="02040503050406030204" pitchFamily="18" charset="0"/>
                            </a:rPr>
                          </m:ctrlPr>
                        </m:fPr>
                        <m:num>
                          <m:r>
                            <a:rPr lang="pt-BR" sz="2400" b="0" i="1" smtClean="0">
                              <a:latin typeface="Cambria Math" panose="02040503050406030204" pitchFamily="18" charset="0"/>
                            </a:rPr>
                            <m:t>1</m:t>
                          </m:r>
                        </m:num>
                        <m:den>
                          <m:sSub>
                            <m:sSubPr>
                              <m:ctrlPr>
                                <a:rPr lang="pt-BR" sz="2400" i="1">
                                  <a:latin typeface="Cambria Math" panose="02040503050406030204" pitchFamily="18" charset="0"/>
                                </a:rPr>
                              </m:ctrlPr>
                            </m:sSubPr>
                            <m:e>
                              <m:r>
                                <a:rPr lang="pt-BR" sz="2400" i="1">
                                  <a:latin typeface="Cambria Math" panose="02040503050406030204" pitchFamily="18" charset="0"/>
                                </a:rPr>
                                <m:t>𝑟</m:t>
                              </m:r>
                            </m:e>
                            <m:sub>
                              <m:r>
                                <a:rPr lang="pt-BR" sz="2400" i="1">
                                  <a:latin typeface="Cambria Math" panose="02040503050406030204" pitchFamily="18" charset="0"/>
                                </a:rPr>
                                <m:t>0</m:t>
                              </m:r>
                            </m:sub>
                          </m:sSub>
                        </m:den>
                      </m:f>
                      <m:r>
                        <a:rPr lang="pt-BR" sz="2400" i="1">
                          <a:latin typeface="Cambria Math" panose="02040503050406030204" pitchFamily="18" charset="0"/>
                        </a:rPr>
                        <m:t>+</m:t>
                      </m:r>
                      <m:f>
                        <m:fPr>
                          <m:ctrlPr>
                            <a:rPr lang="pt-BR" sz="2400" i="1">
                              <a:latin typeface="Cambria Math" panose="02040503050406030204" pitchFamily="18" charset="0"/>
                            </a:rPr>
                          </m:ctrlPr>
                        </m:fPr>
                        <m:num>
                          <m:r>
                            <a:rPr lang="pt-BR" sz="2400" b="0" i="1" smtClean="0">
                              <a:latin typeface="Cambria Math" panose="02040503050406030204" pitchFamily="18" charset="0"/>
                            </a:rPr>
                            <m:t>1</m:t>
                          </m:r>
                        </m:num>
                        <m:den>
                          <m:r>
                            <a:rPr lang="pt-BR" sz="2400" i="1">
                              <a:latin typeface="Cambria Math" panose="02040503050406030204" pitchFamily="18" charset="0"/>
                            </a:rPr>
                            <m:t>𝑠𝐿</m:t>
                          </m:r>
                        </m:den>
                      </m:f>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f>
                        <m:fPr>
                          <m:ctrlPr>
                            <a:rPr lang="pt-BR" sz="2400" i="1" smtClean="0">
                              <a:latin typeface="Cambria Math" panose="02040503050406030204" pitchFamily="18" charset="0"/>
                            </a:rPr>
                          </m:ctrlPr>
                        </m:fPr>
                        <m:num>
                          <m:sSup>
                            <m:sSupPr>
                              <m:ctrlPr>
                                <a:rPr lang="pt-BR" sz="2400" i="1" smtClean="0">
                                  <a:latin typeface="Cambria Math" panose="02040503050406030204" pitchFamily="18" charset="0"/>
                                </a:rPr>
                              </m:ctrlPr>
                            </m:sSupPr>
                            <m:e>
                              <m:r>
                                <a:rPr lang="pt-BR" sz="2400" b="0" i="1" smtClean="0">
                                  <a:latin typeface="Cambria Math" panose="02040503050406030204" pitchFamily="18" charset="0"/>
                                </a:rPr>
                                <m:t>𝑠</m:t>
                              </m:r>
                            </m:e>
                            <m:sup>
                              <m:r>
                                <a:rPr lang="pt-BR" sz="2400" b="0" i="1" smtClean="0">
                                  <a:latin typeface="Cambria Math" panose="02040503050406030204" pitchFamily="18" charset="0"/>
                                </a:rPr>
                                <m:t>2</m:t>
                              </m:r>
                            </m:sup>
                          </m:sSup>
                          <m:r>
                            <a:rPr lang="pt-BR" sz="2400" b="0" i="1" smtClean="0">
                              <a:latin typeface="Cambria Math" panose="02040503050406030204" pitchFamily="18" charset="0"/>
                            </a:rPr>
                            <m:t>𝐿</m:t>
                          </m:r>
                          <m:d>
                            <m:dPr>
                              <m:ctrlPr>
                                <a:rPr lang="pt-BR" sz="2400" b="0" i="1" smtClean="0">
                                  <a:latin typeface="Cambria Math" panose="02040503050406030204" pitchFamily="18" charset="0"/>
                                </a:rPr>
                              </m:ctrlPr>
                            </m:dPr>
                            <m:e>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𝑔</m:t>
                                  </m:r>
                                </m:sub>
                              </m:sSub>
                              <m:r>
                                <a:rPr lang="pt-BR" sz="2400" i="1">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0</m:t>
                                  </m:r>
                                </m:sub>
                              </m:sSub>
                            </m:e>
                          </m:d>
                          <m:sSub>
                            <m:sSubPr>
                              <m:ctrlPr>
                                <a:rPr lang="pt-BR" sz="2400" i="1" smtClean="0">
                                  <a:latin typeface="Cambria Math" panose="02040503050406030204" pitchFamily="18" charset="0"/>
                                </a:rPr>
                              </m:ctrlPr>
                            </m:sSubPr>
                            <m:e>
                              <m:r>
                                <a:rPr lang="pt-BR" sz="2400" b="0" i="1" smtClean="0">
                                  <a:latin typeface="Cambria Math" panose="02040503050406030204" pitchFamily="18" charset="0"/>
                                </a:rPr>
                                <m:t>𝑟</m:t>
                              </m:r>
                            </m:e>
                            <m:sub>
                              <m:r>
                                <a:rPr lang="pt-BR" sz="2400" b="0" i="1" smtClean="0">
                                  <a:latin typeface="Cambria Math" panose="02040503050406030204" pitchFamily="18" charset="0"/>
                                </a:rPr>
                                <m:t>0</m:t>
                              </m:r>
                            </m:sub>
                          </m:sSub>
                          <m:r>
                            <a:rPr lang="pt-BR" sz="2400" i="1">
                              <a:latin typeface="Cambria Math" panose="02040503050406030204" pitchFamily="18" charset="0"/>
                            </a:rPr>
                            <m:t>+</m:t>
                          </m:r>
                          <m:r>
                            <a:rPr lang="pt-BR" sz="2400" b="0" i="1" smtClean="0">
                              <a:latin typeface="Cambria Math" panose="02040503050406030204" pitchFamily="18" charset="0"/>
                            </a:rPr>
                            <m:t>𝑠𝐿</m:t>
                          </m:r>
                          <m:r>
                            <a:rPr lang="pt-BR" sz="2400" b="0" i="1"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𝑟</m:t>
                              </m:r>
                            </m:e>
                            <m:sub>
                              <m:r>
                                <a:rPr lang="pt-BR" sz="2400" b="0" i="1" smtClean="0">
                                  <a:latin typeface="Cambria Math" panose="02040503050406030204" pitchFamily="18" charset="0"/>
                                </a:rPr>
                                <m:t>0</m:t>
                              </m:r>
                            </m:sub>
                          </m:sSub>
                        </m:num>
                        <m:den>
                          <m:sSub>
                            <m:sSubPr>
                              <m:ctrlPr>
                                <a:rPr lang="pt-BR" sz="2400" i="1" smtClean="0">
                                  <a:latin typeface="Cambria Math" panose="02040503050406030204" pitchFamily="18" charset="0"/>
                                </a:rPr>
                              </m:ctrlPr>
                            </m:sSubPr>
                            <m:e>
                              <m:r>
                                <a:rPr lang="pt-BR" sz="2400" b="0" i="1" smtClean="0">
                                  <a:latin typeface="Cambria Math" panose="02040503050406030204" pitchFamily="18" charset="0"/>
                                </a:rPr>
                                <m:t>𝑟</m:t>
                              </m:r>
                            </m:e>
                            <m:sub>
                              <m:r>
                                <a:rPr lang="pt-BR" sz="2400" b="0" i="1" smtClean="0">
                                  <a:latin typeface="Cambria Math" panose="02040503050406030204" pitchFamily="18" charset="0"/>
                                </a:rPr>
                                <m:t>0</m:t>
                              </m:r>
                            </m:sub>
                          </m:sSub>
                          <m:r>
                            <a:rPr lang="pt-BR" sz="2400" b="0" i="1" smtClean="0">
                              <a:latin typeface="Cambria Math" panose="02040503050406030204" pitchFamily="18" charset="0"/>
                            </a:rPr>
                            <m:t>𝑠𝐿</m:t>
                          </m:r>
                        </m:den>
                      </m:f>
                    </m:oMath>
                  </m:oMathPara>
                </a14:m>
                <a:endParaRPr lang="pt-BR" dirty="0"/>
              </a:p>
              <a:p>
                <a:endParaRPr lang="pt-BR" dirty="0"/>
              </a:p>
            </p:txBody>
          </p:sp>
        </mc:Choice>
        <mc:Fallback>
          <p:sp>
            <p:nvSpPr>
              <p:cNvPr id="101" name="Retângulo 100"/>
              <p:cNvSpPr>
                <a:spLocks noRot="1" noChangeAspect="1" noMove="1" noResize="1" noEditPoints="1" noAdjustHandles="1" noChangeArrowheads="1" noChangeShapeType="1" noTextEdit="1"/>
              </p:cNvSpPr>
              <p:nvPr/>
            </p:nvSpPr>
            <p:spPr>
              <a:xfrm>
                <a:off x="766445" y="3357880"/>
                <a:ext cx="10092055" cy="3363595"/>
              </a:xfrm>
              <a:prstGeom prst="rect">
                <a:avLst/>
              </a:prstGeom>
              <a:blipFill rotWithShape="1">
                <a:blip r:embed="rId1"/>
                <a:stretch>
                  <a:fillRect b="-1454"/>
                </a:stretch>
              </a:blipFill>
            </p:spPr>
            <p:txBody>
              <a:bodyPr/>
              <a:lstStyle/>
              <a:p>
                <a:r>
                  <a:rPr lang="pt-BR" altLang="en-US">
                    <a:noFill/>
                  </a:rPr>
                  <a:t> </a:t>
                </a:r>
              </a:p>
            </p:txBody>
          </p:sp>
        </mc:Fallback>
      </mc:AlternateContent>
      <p:sp>
        <p:nvSpPr>
          <p:cNvPr id="5" name="CaixaDeTexto 89"/>
          <p:cNvSpPr txBox="1"/>
          <p:nvPr/>
        </p:nvSpPr>
        <p:spPr>
          <a:xfrm>
            <a:off x="3534522" y="1012956"/>
            <a:ext cx="455930" cy="460375"/>
          </a:xfrm>
          <a:prstGeom prst="rect">
            <a:avLst/>
          </a:prstGeom>
          <a:noFill/>
        </p:spPr>
        <p:txBody>
          <a:bodyPr wrap="none" rtlCol="0">
            <a:spAutoFit/>
          </a:bodyPr>
          <a:p>
            <a:r>
              <a:rPr lang="pt-BR" sz="2400" dirty="0" smtClean="0"/>
              <a:t>V</a:t>
            </a:r>
            <a:r>
              <a:rPr lang="pt-BR" sz="2400" baseline="-25000" dirty="0" smtClean="0"/>
              <a:t>1</a:t>
            </a:r>
            <a:endParaRPr lang="pt-BR" sz="2400" dirty="0"/>
          </a:p>
        </p:txBody>
      </p:sp>
    </p:spTree>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Retângulo 2"/>
              <p:cNvSpPr/>
              <p:nvPr/>
            </p:nvSpPr>
            <p:spPr>
              <a:xfrm>
                <a:off x="450215" y="741045"/>
                <a:ext cx="11069320" cy="4402455"/>
              </a:xfrm>
              <a:prstGeom prst="rect">
                <a:avLst/>
              </a:prstGeom>
            </p:spPr>
            <p:txBody>
              <a:bodyPr wrap="square">
                <a:spAutoFit/>
              </a:bodyPr>
              <a:lstStyle/>
              <a:p>
                <a:r>
                  <a:rPr lang="pt-BR" sz="2800" dirty="0" smtClean="0">
                    <a:latin typeface="Comic Sans MS" panose="030F0702030302020204" pitchFamily="66" charset="0"/>
                  </a:rPr>
                  <a:t>Análise nodal</a:t>
                </a:r>
                <a:endParaRPr lang="pt-BR" sz="2800" dirty="0" smtClean="0">
                  <a:latin typeface="Comic Sans MS" panose="030F0702030302020204" pitchFamily="66" charset="0"/>
                </a:endParaRPr>
              </a:p>
              <a:p>
                <a:endParaRPr lang="pt-BR" sz="2400" b="0" dirty="0" smtClean="0"/>
              </a:p>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𝑖𝑛</m:t>
                          </m:r>
                        </m:sub>
                      </m:sSub>
                      <m:sSub>
                        <m:sSubPr>
                          <m:ctrlPr>
                            <a:rPr lang="pt-BR" sz="2400" i="1">
                              <a:latin typeface="Cambria Math" panose="02040503050406030204" pitchFamily="18" charset="0"/>
                            </a:rPr>
                          </m:ctrlPr>
                        </m:sSubPr>
                        <m:e>
                          <m:r>
                            <a:rPr lang="pt-BR" sz="2400" b="0" i="1" smtClean="0">
                              <a:latin typeface="Cambria Math" panose="02040503050406030204" pitchFamily="18" charset="0"/>
                            </a:rPr>
                            <m:t>(</m:t>
                          </m:r>
                          <m:r>
                            <a:rPr lang="pt-BR" sz="2400" i="1">
                              <a:latin typeface="Cambria Math" panose="02040503050406030204" pitchFamily="18" charset="0"/>
                            </a:rPr>
                            <m:t>𝑔</m:t>
                          </m:r>
                        </m:e>
                        <m:sub>
                          <m:r>
                            <a:rPr lang="pt-BR" sz="2400" i="1">
                              <a:latin typeface="Cambria Math" panose="02040503050406030204" pitchFamily="18" charset="0"/>
                            </a:rPr>
                            <m:t>𝑚</m:t>
                          </m:r>
                        </m:sub>
                      </m:sSub>
                      <m:r>
                        <a:rPr lang="pt-BR" sz="2400" i="1">
                          <a:latin typeface="Cambria Math" panose="02040503050406030204" pitchFamily="18" charset="0"/>
                        </a:rPr>
                        <m:t>−</m:t>
                      </m:r>
                      <m:r>
                        <a:rPr lang="pt-BR" sz="2400" i="1">
                          <a:latin typeface="Cambria Math" panose="02040503050406030204" pitchFamily="18" charset="0"/>
                        </a:rPr>
                        <m:t>𝑠</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𝑔</m:t>
                          </m:r>
                        </m:sub>
                      </m:sSub>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b="0" i="1" smtClean="0">
                          <a:latin typeface="Cambria Math" panose="02040503050406030204" pitchFamily="18" charset="0"/>
                        </a:rPr>
                        <m:t>[</m:t>
                      </m:r>
                      <m:r>
                        <a:rPr lang="pt-BR" sz="2400" b="0" i="1" smtClean="0">
                          <a:latin typeface="Cambria Math" panose="02040503050406030204" pitchFamily="18" charset="0"/>
                        </a:rPr>
                        <m:t>𝑠</m:t>
                      </m:r>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𝑔</m:t>
                          </m:r>
                        </m:sub>
                      </m:sSub>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0</m:t>
                          </m:r>
                        </m:sub>
                      </m:sSub>
                      <m:r>
                        <a:rPr lang="pt-BR" sz="2400" b="0" i="1" smtClean="0">
                          <a:latin typeface="Cambria Math" panose="02040503050406030204" pitchFamily="18" charset="0"/>
                        </a:rPr>
                        <m:t>)</m:t>
                      </m:r>
                      <m:r>
                        <a:rPr lang="pt-BR" sz="2400" i="1">
                          <a:latin typeface="Cambria Math" panose="02040503050406030204" pitchFamily="18" charset="0"/>
                        </a:rPr>
                        <m:t>+</m:t>
                      </m:r>
                      <m:f>
                        <m:fPr>
                          <m:ctrlPr>
                            <a:rPr lang="pt-BR" sz="2400" i="1">
                              <a:latin typeface="Cambria Math" panose="02040503050406030204" pitchFamily="18" charset="0"/>
                            </a:rPr>
                          </m:ctrlPr>
                        </m:fPr>
                        <m:num>
                          <m:r>
                            <a:rPr lang="pt-BR" sz="2400" b="0" i="1" smtClean="0">
                              <a:latin typeface="Cambria Math" panose="02040503050406030204" pitchFamily="18" charset="0"/>
                            </a:rPr>
                            <m:t>1</m:t>
                          </m:r>
                        </m:num>
                        <m:den>
                          <m:sSub>
                            <m:sSubPr>
                              <m:ctrlPr>
                                <a:rPr lang="pt-BR" sz="2400" i="1">
                                  <a:latin typeface="Cambria Math" panose="02040503050406030204" pitchFamily="18" charset="0"/>
                                </a:rPr>
                              </m:ctrlPr>
                            </m:sSubPr>
                            <m:e>
                              <m:r>
                                <a:rPr lang="pt-BR" sz="2400" i="1">
                                  <a:latin typeface="Cambria Math" panose="02040503050406030204" pitchFamily="18" charset="0"/>
                                </a:rPr>
                                <m:t>𝑟</m:t>
                              </m:r>
                            </m:e>
                            <m:sub>
                              <m:r>
                                <a:rPr lang="pt-BR" sz="2400" i="1">
                                  <a:latin typeface="Cambria Math" panose="02040503050406030204" pitchFamily="18" charset="0"/>
                                </a:rPr>
                                <m:t>0</m:t>
                              </m:r>
                            </m:sub>
                          </m:sSub>
                        </m:den>
                      </m:f>
                      <m:r>
                        <a:rPr lang="pt-BR" sz="2400" i="1">
                          <a:latin typeface="Cambria Math" panose="02040503050406030204" pitchFamily="18" charset="0"/>
                        </a:rPr>
                        <m:t>+</m:t>
                      </m:r>
                      <m:f>
                        <m:fPr>
                          <m:ctrlPr>
                            <a:rPr lang="pt-BR" sz="2400" i="1">
                              <a:latin typeface="Cambria Math" panose="02040503050406030204" pitchFamily="18" charset="0"/>
                            </a:rPr>
                          </m:ctrlPr>
                        </m:fPr>
                        <m:num>
                          <m:r>
                            <a:rPr lang="pt-BR" sz="2400" b="0" i="1" smtClean="0">
                              <a:latin typeface="Cambria Math" panose="02040503050406030204" pitchFamily="18" charset="0"/>
                            </a:rPr>
                            <m:t>1</m:t>
                          </m:r>
                        </m:num>
                        <m:den>
                          <m:r>
                            <a:rPr lang="pt-BR" sz="2400" i="1">
                              <a:latin typeface="Cambria Math" panose="02040503050406030204" pitchFamily="18" charset="0"/>
                            </a:rPr>
                            <m:t>𝑠𝐿</m:t>
                          </m:r>
                        </m:den>
                      </m:f>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f>
                        <m:fPr>
                          <m:ctrlPr>
                            <a:rPr lang="pt-BR" sz="2400" i="1" smtClean="0">
                              <a:latin typeface="Cambria Math" panose="02040503050406030204" pitchFamily="18" charset="0"/>
                            </a:rPr>
                          </m:ctrlPr>
                        </m:fPr>
                        <m:num>
                          <m:sSup>
                            <m:sSupPr>
                              <m:ctrlPr>
                                <a:rPr lang="pt-BR" sz="2400" i="1" smtClean="0">
                                  <a:latin typeface="Cambria Math" panose="02040503050406030204" pitchFamily="18" charset="0"/>
                                </a:rPr>
                              </m:ctrlPr>
                            </m:sSupPr>
                            <m:e>
                              <m:r>
                                <a:rPr lang="pt-BR" sz="2400" b="0" i="1" smtClean="0">
                                  <a:latin typeface="Cambria Math" panose="02040503050406030204" pitchFamily="18" charset="0"/>
                                </a:rPr>
                                <m:t>𝑠</m:t>
                              </m:r>
                            </m:e>
                            <m:sup>
                              <m:r>
                                <a:rPr lang="pt-BR" sz="2400" b="0" i="1" smtClean="0">
                                  <a:latin typeface="Cambria Math" panose="02040503050406030204" pitchFamily="18" charset="0"/>
                                </a:rPr>
                                <m:t>2</m:t>
                              </m:r>
                            </m:sup>
                          </m:sSup>
                          <m:r>
                            <a:rPr lang="pt-BR" sz="2400" b="0" i="1" smtClean="0">
                              <a:latin typeface="Cambria Math" panose="02040503050406030204" pitchFamily="18" charset="0"/>
                            </a:rPr>
                            <m:t>𝐿</m:t>
                          </m:r>
                          <m:d>
                            <m:dPr>
                              <m:ctrlPr>
                                <a:rPr lang="pt-BR" sz="2400" b="0" i="1" smtClean="0">
                                  <a:latin typeface="Cambria Math" panose="02040503050406030204" pitchFamily="18" charset="0"/>
                                </a:rPr>
                              </m:ctrlPr>
                            </m:dPr>
                            <m:e>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𝑔</m:t>
                                  </m:r>
                                </m:sub>
                              </m:sSub>
                              <m:r>
                                <a:rPr lang="pt-BR" sz="2400" i="1">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0</m:t>
                                  </m:r>
                                </m:sub>
                              </m:sSub>
                            </m:e>
                          </m:d>
                          <m:sSub>
                            <m:sSubPr>
                              <m:ctrlPr>
                                <a:rPr lang="pt-BR" sz="2400" i="1" smtClean="0">
                                  <a:latin typeface="Cambria Math" panose="02040503050406030204" pitchFamily="18" charset="0"/>
                                </a:rPr>
                              </m:ctrlPr>
                            </m:sSubPr>
                            <m:e>
                              <m:r>
                                <a:rPr lang="pt-BR" sz="2400" b="0" i="1" smtClean="0">
                                  <a:latin typeface="Cambria Math" panose="02040503050406030204" pitchFamily="18" charset="0"/>
                                </a:rPr>
                                <m:t>𝑟</m:t>
                              </m:r>
                            </m:e>
                            <m:sub>
                              <m:r>
                                <a:rPr lang="pt-BR" sz="2400" b="0" i="1" smtClean="0">
                                  <a:latin typeface="Cambria Math" panose="02040503050406030204" pitchFamily="18" charset="0"/>
                                </a:rPr>
                                <m:t>0</m:t>
                              </m:r>
                            </m:sub>
                          </m:sSub>
                          <m:r>
                            <a:rPr lang="pt-BR" sz="2400" i="1">
                              <a:latin typeface="Cambria Math" panose="02040503050406030204" pitchFamily="18" charset="0"/>
                            </a:rPr>
                            <m:t>+</m:t>
                          </m:r>
                          <m:r>
                            <a:rPr lang="pt-BR" sz="2400" b="0" i="1" smtClean="0">
                              <a:latin typeface="Cambria Math" panose="02040503050406030204" pitchFamily="18" charset="0"/>
                            </a:rPr>
                            <m:t>𝑠𝐿</m:t>
                          </m:r>
                          <m:r>
                            <a:rPr lang="pt-BR" sz="2400" b="0" i="1"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𝑟</m:t>
                              </m:r>
                            </m:e>
                            <m:sub>
                              <m:r>
                                <a:rPr lang="pt-BR" sz="2400" b="0" i="1" smtClean="0">
                                  <a:latin typeface="Cambria Math" panose="02040503050406030204" pitchFamily="18" charset="0"/>
                                </a:rPr>
                                <m:t>0</m:t>
                              </m:r>
                            </m:sub>
                          </m:sSub>
                        </m:num>
                        <m:den>
                          <m:sSub>
                            <m:sSubPr>
                              <m:ctrlPr>
                                <a:rPr lang="pt-BR" sz="2400" i="1" smtClean="0">
                                  <a:latin typeface="Cambria Math" panose="02040503050406030204" pitchFamily="18" charset="0"/>
                                </a:rPr>
                              </m:ctrlPr>
                            </m:sSubPr>
                            <m:e>
                              <m:r>
                                <a:rPr lang="pt-BR" sz="2400" b="0" i="1" smtClean="0">
                                  <a:latin typeface="Cambria Math" panose="02040503050406030204" pitchFamily="18" charset="0"/>
                                </a:rPr>
                                <m:t>𝑟</m:t>
                              </m:r>
                            </m:e>
                            <m:sub>
                              <m:r>
                                <a:rPr lang="pt-BR" sz="2400" b="0" i="1" smtClean="0">
                                  <a:latin typeface="Cambria Math" panose="02040503050406030204" pitchFamily="18" charset="0"/>
                                </a:rPr>
                                <m:t>0</m:t>
                              </m:r>
                            </m:sub>
                          </m:sSub>
                          <m:r>
                            <a:rPr lang="pt-BR" sz="2400" b="0" i="1" smtClean="0">
                              <a:latin typeface="Cambria Math" panose="02040503050406030204" pitchFamily="18" charset="0"/>
                            </a:rPr>
                            <m:t>𝑠𝐿</m:t>
                          </m:r>
                        </m:den>
                      </m:f>
                    </m:oMath>
                  </m:oMathPara>
                </a14:m>
                <a:endParaRPr lang="pt-BR" dirty="0" smtClean="0"/>
              </a:p>
              <a:p>
                <a:endParaRPr lang="pt-BR" dirty="0" smtClean="0"/>
              </a:p>
              <a:p>
                <a:endParaRPr lang="pt-BR" dirty="0"/>
              </a:p>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cs typeface="Cambria Math" panose="02040503050406030204" pitchFamily="18" charset="0"/>
                            </a:rPr>
                          </m:ctrlPr>
                        </m:sSubPr>
                        <m:e>
                          <m:r>
                            <a:rPr lang="pt-BR" sz="2400" i="1">
                              <a:latin typeface="Cambria Math" panose="02040503050406030204" pitchFamily="18" charset="0"/>
                              <a:cs typeface="Cambria Math" panose="02040503050406030204" pitchFamily="18" charset="0"/>
                            </a:rPr>
                            <m:t>𝑉</m:t>
                          </m:r>
                        </m:e>
                        <m:sub>
                          <m:r>
                            <a:rPr lang="pt-BR" sz="2400" i="1">
                              <a:latin typeface="Cambria Math" panose="02040503050406030204" pitchFamily="18" charset="0"/>
                              <a:ea typeface="MS Mincho" charset="0"/>
                              <a:cs typeface="Cambria Math" panose="02040503050406030204" pitchFamily="18" charset="0"/>
                            </a:rPr>
                            <m:t>0</m:t>
                          </m:r>
                        </m:sub>
                      </m:sSub>
                      <m:r>
                        <a:rPr lang="pt-BR" sz="2400" b="0" i="1" smtClean="0">
                          <a:latin typeface="Cambria Math" panose="02040503050406030204" pitchFamily="18" charset="0"/>
                          <a:ea typeface="MS Mincho" charset="0"/>
                          <a:cs typeface="Cambria Math" panose="02040503050406030204" pitchFamily="18" charset="0"/>
                        </a:rPr>
                        <m:t>=−</m:t>
                      </m:r>
                      <m:f>
                        <m:fPr>
                          <m:ctrlPr>
                            <a:rPr lang="pt-BR" sz="2400" i="1" smtClean="0">
                              <a:latin typeface="Cambria Math" panose="02040503050406030204" pitchFamily="18" charset="0"/>
                              <a:cs typeface="Cambria Math" panose="02040503050406030204" pitchFamily="18" charset="0"/>
                            </a:rPr>
                          </m:ctrlPr>
                        </m:fPr>
                        <m:num>
                          <m:sSub>
                            <m:sSubPr>
                              <m:ctrlPr>
                                <a:rPr lang="pt-BR" sz="2400" i="1">
                                  <a:latin typeface="Cambria Math" panose="02040503050406030204" pitchFamily="18" charset="0"/>
                                  <a:cs typeface="Cambria Math" panose="02040503050406030204" pitchFamily="18" charset="0"/>
                                </a:rPr>
                              </m:ctrlPr>
                            </m:sSubPr>
                            <m:e>
                              <m:r>
                                <a:rPr lang="pt-BR" sz="2400" i="1">
                                  <a:latin typeface="Cambria Math" panose="02040503050406030204" pitchFamily="18" charset="0"/>
                                  <a:cs typeface="Cambria Math" panose="02040503050406030204" pitchFamily="18" charset="0"/>
                                </a:rPr>
                                <m:t>𝑉</m:t>
                              </m:r>
                            </m:e>
                            <m:sub>
                              <m:r>
                                <a:rPr lang="pt-BR" sz="2400" i="1">
                                  <a:latin typeface="Cambria Math" panose="02040503050406030204" pitchFamily="18" charset="0"/>
                                  <a:cs typeface="Cambria Math" panose="02040503050406030204" pitchFamily="18" charset="0"/>
                                </a:rPr>
                                <m:t>𝑖𝑛</m:t>
                              </m:r>
                            </m:sub>
                          </m:sSub>
                          <m:sSub>
                            <m:sSubPr>
                              <m:ctrlPr>
                                <a:rPr lang="pt-BR" sz="2400" i="1">
                                  <a:latin typeface="Cambria Math" panose="02040503050406030204" pitchFamily="18" charset="0"/>
                                  <a:cs typeface="Cambria Math" panose="02040503050406030204" pitchFamily="18" charset="0"/>
                                </a:rPr>
                              </m:ctrlPr>
                            </m:sSubPr>
                            <m:e>
                              <m:r>
                                <a:rPr lang="pt-BR" sz="2400" i="1">
                                  <a:latin typeface="Cambria Math" panose="02040503050406030204" pitchFamily="18" charset="0"/>
                                  <a:ea typeface="MS Mincho" charset="0"/>
                                  <a:cs typeface="Cambria Math" panose="02040503050406030204" pitchFamily="18" charset="0"/>
                                </a:rPr>
                                <m:t>(</m:t>
                              </m:r>
                              <m:r>
                                <a:rPr lang="pt-BR" sz="2400" i="1">
                                  <a:latin typeface="Cambria Math" panose="02040503050406030204" pitchFamily="18" charset="0"/>
                                  <a:cs typeface="Cambria Math" panose="02040503050406030204" pitchFamily="18" charset="0"/>
                                </a:rPr>
                                <m:t>𝑔</m:t>
                              </m:r>
                            </m:e>
                            <m:sub>
                              <m:r>
                                <a:rPr lang="pt-BR" sz="2400" i="1">
                                  <a:latin typeface="Cambria Math" panose="02040503050406030204" pitchFamily="18" charset="0"/>
                                  <a:cs typeface="Cambria Math" panose="02040503050406030204" pitchFamily="18" charset="0"/>
                                </a:rPr>
                                <m:t>𝑚</m:t>
                              </m:r>
                            </m:sub>
                          </m:sSub>
                          <m:r>
                            <a:rPr lang="pt-BR" sz="2400" i="1">
                              <a:latin typeface="Cambria Math" panose="02040503050406030204" pitchFamily="18" charset="0"/>
                              <a:ea typeface="MS Mincho" charset="0"/>
                              <a:cs typeface="Cambria Math" panose="02040503050406030204" pitchFamily="18" charset="0"/>
                            </a:rPr>
                            <m:t>−</m:t>
                          </m:r>
                          <m:r>
                            <a:rPr lang="pt-BR" sz="2400" i="1">
                              <a:latin typeface="Cambria Math" panose="02040503050406030204" pitchFamily="18" charset="0"/>
                              <a:cs typeface="Cambria Math" panose="02040503050406030204" pitchFamily="18" charset="0"/>
                            </a:rPr>
                            <m:t>𝑠</m:t>
                          </m:r>
                          <m:sSub>
                            <m:sSubPr>
                              <m:ctrlPr>
                                <a:rPr lang="pt-BR" sz="2400" i="1">
                                  <a:latin typeface="Cambria Math" panose="02040503050406030204" pitchFamily="18" charset="0"/>
                                  <a:cs typeface="Cambria Math" panose="02040503050406030204" pitchFamily="18" charset="0"/>
                                </a:rPr>
                              </m:ctrlPr>
                            </m:sSubPr>
                            <m:e>
                              <m:r>
                                <a:rPr lang="pt-BR" sz="2400" i="1">
                                  <a:latin typeface="Cambria Math" panose="02040503050406030204" pitchFamily="18" charset="0"/>
                                  <a:cs typeface="Cambria Math" panose="02040503050406030204" pitchFamily="18" charset="0"/>
                                </a:rPr>
                                <m:t>𝐶</m:t>
                              </m:r>
                            </m:e>
                            <m:sub>
                              <m:r>
                                <a:rPr lang="pt-BR" sz="2400" i="1">
                                  <a:latin typeface="Cambria Math" panose="02040503050406030204" pitchFamily="18" charset="0"/>
                                  <a:cs typeface="Cambria Math" panose="02040503050406030204" pitchFamily="18" charset="0"/>
                                </a:rPr>
                                <m:t>𝑔</m:t>
                              </m:r>
                            </m:sub>
                          </m:sSub>
                          <m:r>
                            <a:rPr lang="pt-BR" sz="2400" i="1">
                              <a:latin typeface="Cambria Math" panose="02040503050406030204" pitchFamily="18" charset="0"/>
                              <a:ea typeface="MS Mincho" charset="0"/>
                              <a:cs typeface="Cambria Math" panose="02040503050406030204" pitchFamily="18" charset="0"/>
                            </a:rPr>
                            <m:t>)</m:t>
                          </m:r>
                          <m:sSub>
                            <m:sSubPr>
                              <m:ctrlPr>
                                <a:rPr lang="pt-BR" sz="2400" i="1">
                                  <a:latin typeface="Cambria Math" panose="02040503050406030204" pitchFamily="18" charset="0"/>
                                  <a:cs typeface="Cambria Math" panose="02040503050406030204" pitchFamily="18" charset="0"/>
                                </a:rPr>
                              </m:ctrlPr>
                            </m:sSubPr>
                            <m:e>
                              <m:r>
                                <a:rPr lang="pt-BR" sz="2400" i="1">
                                  <a:latin typeface="Cambria Math" panose="02040503050406030204" pitchFamily="18" charset="0"/>
                                  <a:cs typeface="Cambria Math" panose="02040503050406030204" pitchFamily="18" charset="0"/>
                                </a:rPr>
                                <m:t>𝑟</m:t>
                              </m:r>
                            </m:e>
                            <m:sub>
                              <m:r>
                                <a:rPr lang="pt-BR" sz="2400" i="1">
                                  <a:latin typeface="Cambria Math" panose="02040503050406030204" pitchFamily="18" charset="0"/>
                                  <a:ea typeface="MS Mincho" charset="0"/>
                                  <a:cs typeface="Cambria Math" panose="02040503050406030204" pitchFamily="18" charset="0"/>
                                </a:rPr>
                                <m:t>0</m:t>
                              </m:r>
                            </m:sub>
                          </m:sSub>
                          <m:r>
                            <a:rPr lang="pt-BR" sz="2400" i="1">
                              <a:latin typeface="Cambria Math" panose="02040503050406030204" pitchFamily="18" charset="0"/>
                              <a:cs typeface="Cambria Math" panose="02040503050406030204" pitchFamily="18" charset="0"/>
                            </a:rPr>
                            <m:t>𝑠𝐿</m:t>
                          </m:r>
                        </m:num>
                        <m:den>
                          <m:sSup>
                            <m:sSupPr>
                              <m:ctrlPr>
                                <a:rPr lang="pt-BR" sz="2400" i="1">
                                  <a:latin typeface="Cambria Math" panose="02040503050406030204" pitchFamily="18" charset="0"/>
                                  <a:cs typeface="Cambria Math" panose="02040503050406030204" pitchFamily="18" charset="0"/>
                                </a:rPr>
                              </m:ctrlPr>
                            </m:sSupPr>
                            <m:e>
                              <m:r>
                                <a:rPr lang="pt-BR" sz="2400" i="1">
                                  <a:latin typeface="Cambria Math" panose="02040503050406030204" pitchFamily="18" charset="0"/>
                                  <a:cs typeface="Cambria Math" panose="02040503050406030204" pitchFamily="18" charset="0"/>
                                </a:rPr>
                                <m:t>𝑠</m:t>
                              </m:r>
                            </m:e>
                            <m:sup>
                              <m:r>
                                <a:rPr lang="pt-BR" sz="2400" i="1">
                                  <a:latin typeface="Cambria Math" panose="02040503050406030204" pitchFamily="18" charset="0"/>
                                  <a:ea typeface="MS Mincho" charset="0"/>
                                  <a:cs typeface="Cambria Math" panose="02040503050406030204" pitchFamily="18" charset="0"/>
                                </a:rPr>
                                <m:t>2</m:t>
                              </m:r>
                            </m:sup>
                          </m:sSup>
                          <m:r>
                            <a:rPr lang="pt-BR" sz="2400" i="1">
                              <a:latin typeface="Cambria Math" panose="02040503050406030204" pitchFamily="18" charset="0"/>
                              <a:cs typeface="Cambria Math" panose="02040503050406030204" pitchFamily="18" charset="0"/>
                            </a:rPr>
                            <m:t>𝐿</m:t>
                          </m:r>
                          <m:d>
                            <m:dPr>
                              <m:ctrlPr>
                                <a:rPr lang="pt-BR" sz="2400" i="1">
                                  <a:latin typeface="Cambria Math" panose="02040503050406030204" pitchFamily="18" charset="0"/>
                                  <a:cs typeface="Cambria Math" panose="02040503050406030204" pitchFamily="18" charset="0"/>
                                </a:rPr>
                              </m:ctrlPr>
                            </m:dPr>
                            <m:e>
                              <m:sSub>
                                <m:sSubPr>
                                  <m:ctrlPr>
                                    <a:rPr lang="pt-BR" sz="2400" i="1">
                                      <a:latin typeface="Cambria Math" panose="02040503050406030204" pitchFamily="18" charset="0"/>
                                      <a:cs typeface="Cambria Math" panose="02040503050406030204" pitchFamily="18" charset="0"/>
                                    </a:rPr>
                                  </m:ctrlPr>
                                </m:sSubPr>
                                <m:e>
                                  <m:r>
                                    <a:rPr lang="pt-BR" sz="2400" i="1">
                                      <a:latin typeface="Cambria Math" panose="02040503050406030204" pitchFamily="18" charset="0"/>
                                      <a:cs typeface="Cambria Math" panose="02040503050406030204" pitchFamily="18" charset="0"/>
                                    </a:rPr>
                                    <m:t>𝐶</m:t>
                                  </m:r>
                                </m:e>
                                <m:sub>
                                  <m:r>
                                    <a:rPr lang="pt-BR" sz="2400" i="1">
                                      <a:latin typeface="Cambria Math" panose="02040503050406030204" pitchFamily="18" charset="0"/>
                                      <a:cs typeface="Cambria Math" panose="02040503050406030204" pitchFamily="18" charset="0"/>
                                    </a:rPr>
                                    <m:t>𝑔</m:t>
                                  </m:r>
                                </m:sub>
                              </m:sSub>
                              <m:r>
                                <a:rPr lang="pt-BR" sz="2400" i="1">
                                  <a:latin typeface="Cambria Math" panose="02040503050406030204" pitchFamily="18" charset="0"/>
                                  <a:ea typeface="MS Mincho" charset="0"/>
                                  <a:cs typeface="Cambria Math" panose="02040503050406030204" pitchFamily="18" charset="0"/>
                                </a:rPr>
                                <m:t>+</m:t>
                              </m:r>
                              <m:sSub>
                                <m:sSubPr>
                                  <m:ctrlPr>
                                    <a:rPr lang="pt-BR" sz="2400" i="1">
                                      <a:latin typeface="Cambria Math" panose="02040503050406030204" pitchFamily="18" charset="0"/>
                                      <a:cs typeface="Cambria Math" panose="02040503050406030204" pitchFamily="18" charset="0"/>
                                    </a:rPr>
                                  </m:ctrlPr>
                                </m:sSubPr>
                                <m:e>
                                  <m:r>
                                    <a:rPr lang="pt-BR" sz="2400" i="1">
                                      <a:latin typeface="Cambria Math" panose="02040503050406030204" pitchFamily="18" charset="0"/>
                                      <a:cs typeface="Cambria Math" panose="02040503050406030204" pitchFamily="18" charset="0"/>
                                    </a:rPr>
                                    <m:t>𝐶</m:t>
                                  </m:r>
                                </m:e>
                                <m:sub>
                                  <m:r>
                                    <a:rPr lang="pt-BR" sz="2400" i="1">
                                      <a:latin typeface="Cambria Math" panose="02040503050406030204" pitchFamily="18" charset="0"/>
                                      <a:ea typeface="MS Mincho" charset="0"/>
                                      <a:cs typeface="Cambria Math" panose="02040503050406030204" pitchFamily="18" charset="0"/>
                                    </a:rPr>
                                    <m:t>0</m:t>
                                  </m:r>
                                </m:sub>
                              </m:sSub>
                            </m:e>
                          </m:d>
                          <m:sSub>
                            <m:sSubPr>
                              <m:ctrlPr>
                                <a:rPr lang="pt-BR" sz="2400" i="1">
                                  <a:latin typeface="Cambria Math" panose="02040503050406030204" pitchFamily="18" charset="0"/>
                                  <a:cs typeface="Cambria Math" panose="02040503050406030204" pitchFamily="18" charset="0"/>
                                </a:rPr>
                              </m:ctrlPr>
                            </m:sSubPr>
                            <m:e>
                              <m:r>
                                <a:rPr lang="pt-BR" sz="2400" i="1">
                                  <a:latin typeface="Cambria Math" panose="02040503050406030204" pitchFamily="18" charset="0"/>
                                  <a:cs typeface="Cambria Math" panose="02040503050406030204" pitchFamily="18" charset="0"/>
                                </a:rPr>
                                <m:t>𝑟</m:t>
                              </m:r>
                            </m:e>
                            <m:sub>
                              <m:r>
                                <a:rPr lang="pt-BR" sz="2400" i="1">
                                  <a:latin typeface="Cambria Math" panose="02040503050406030204" pitchFamily="18" charset="0"/>
                                  <a:ea typeface="MS Mincho" charset="0"/>
                                  <a:cs typeface="Cambria Math" panose="02040503050406030204" pitchFamily="18" charset="0"/>
                                </a:rPr>
                                <m:t>0</m:t>
                              </m:r>
                            </m:sub>
                          </m:sSub>
                          <m:r>
                            <a:rPr lang="pt-BR" sz="2400" i="1">
                              <a:latin typeface="Cambria Math" panose="02040503050406030204" pitchFamily="18" charset="0"/>
                              <a:ea typeface="MS Mincho" charset="0"/>
                              <a:cs typeface="Cambria Math" panose="02040503050406030204" pitchFamily="18" charset="0"/>
                            </a:rPr>
                            <m:t>+</m:t>
                          </m:r>
                          <m:r>
                            <a:rPr lang="pt-BR" sz="2400" i="1">
                              <a:latin typeface="Cambria Math" panose="02040503050406030204" pitchFamily="18" charset="0"/>
                              <a:cs typeface="Cambria Math" panose="02040503050406030204" pitchFamily="18" charset="0"/>
                            </a:rPr>
                            <m:t>𝑠𝐿</m:t>
                          </m:r>
                          <m:r>
                            <a:rPr lang="pt-BR" sz="2400" i="1">
                              <a:latin typeface="Cambria Math" panose="02040503050406030204" pitchFamily="18" charset="0"/>
                              <a:ea typeface="MS Mincho" charset="0"/>
                              <a:cs typeface="Cambria Math" panose="02040503050406030204" pitchFamily="18" charset="0"/>
                            </a:rPr>
                            <m:t>+</m:t>
                          </m:r>
                          <m:sSub>
                            <m:sSubPr>
                              <m:ctrlPr>
                                <a:rPr lang="pt-BR" sz="2400" i="1">
                                  <a:latin typeface="Cambria Math" panose="02040503050406030204" pitchFamily="18" charset="0"/>
                                  <a:cs typeface="Cambria Math" panose="02040503050406030204" pitchFamily="18" charset="0"/>
                                </a:rPr>
                              </m:ctrlPr>
                            </m:sSubPr>
                            <m:e>
                              <m:r>
                                <a:rPr lang="pt-BR" sz="2400" i="1">
                                  <a:latin typeface="Cambria Math" panose="02040503050406030204" pitchFamily="18" charset="0"/>
                                  <a:cs typeface="Cambria Math" panose="02040503050406030204" pitchFamily="18" charset="0"/>
                                </a:rPr>
                                <m:t>𝑟</m:t>
                              </m:r>
                            </m:e>
                            <m:sub>
                              <m:r>
                                <a:rPr lang="pt-BR" sz="2400" i="1">
                                  <a:latin typeface="Cambria Math" panose="02040503050406030204" pitchFamily="18" charset="0"/>
                                  <a:ea typeface="MS Mincho" charset="0"/>
                                  <a:cs typeface="Cambria Math" panose="02040503050406030204" pitchFamily="18" charset="0"/>
                                </a:rPr>
                                <m:t>0</m:t>
                              </m:r>
                            </m:sub>
                          </m:sSub>
                        </m:den>
                      </m:f>
                    </m:oMath>
                  </m:oMathPara>
                </a14:m>
                <a:endParaRPr lang="pt-BR" dirty="0" smtClean="0">
                  <a:latin typeface="Comic Sans MS" panose="030F0702030302020204" pitchFamily="66" charset="0"/>
                  <a:cs typeface="Comic Sans MS" panose="030F0702030302020204" pitchFamily="66" charset="0"/>
                </a:endParaRPr>
              </a:p>
              <a:p>
                <a:endParaRPr lang="pt-BR" dirty="0" smtClean="0">
                  <a:latin typeface="Comic Sans MS" panose="030F0702030302020204" pitchFamily="66" charset="0"/>
                  <a:cs typeface="Comic Sans MS" panose="030F0702030302020204" pitchFamily="66" charset="0"/>
                </a:endParaRPr>
              </a:p>
              <a:p>
                <a:r>
                  <a:rPr lang="pt-BR" sz="2400" b="1" dirty="0" smtClean="0">
                    <a:latin typeface="Comic Sans MS" panose="030F0702030302020204" pitchFamily="66" charset="0"/>
                    <a:cs typeface="Comic Sans MS" panose="030F0702030302020204" pitchFamily="66" charset="0"/>
                  </a:rPr>
                  <a:t>Solução com entrada zero</a:t>
                </a:r>
                <a:r>
                  <a:rPr lang="pt-BR" sz="2400" dirty="0" smtClean="0">
                    <a:latin typeface="Comic Sans MS" panose="030F0702030302020204" pitchFamily="66" charset="0"/>
                    <a:cs typeface="Comic Sans MS" panose="030F0702030302020204" pitchFamily="66" charset="0"/>
                  </a:rPr>
                  <a:t>: p</a:t>
                </a:r>
                <a:r>
                  <a:rPr lang="pt-BR" sz="2400" dirty="0" smtClean="0">
                    <a:latin typeface="Comic Sans MS" panose="030F0702030302020204" pitchFamily="66" charset="0"/>
                    <a:cs typeface="Comic Sans MS" panose="030F0702030302020204" pitchFamily="66" charset="0"/>
                  </a:rPr>
                  <a:t>ara analisar as condições iniciais é só colocar fontes adicionais</a:t>
                </a:r>
                <a:endParaRPr lang="pt-BR" sz="2400" dirty="0">
                  <a:latin typeface="Comic Sans MS" panose="030F0702030302020204" pitchFamily="66" charset="0"/>
                  <a:cs typeface="Comic Sans MS" panose="030F0702030302020204" pitchFamily="66" charset="0"/>
                </a:endParaRPr>
              </a:p>
              <a:p>
                <a:endParaRPr lang="pt-BR" dirty="0">
                  <a:latin typeface="Comic Sans MS" panose="030F0702030302020204" pitchFamily="66" charset="0"/>
                  <a:cs typeface="Comic Sans MS" panose="030F0702030302020204" pitchFamily="66" charset="0"/>
                </a:endParaRPr>
              </a:p>
            </p:txBody>
          </p:sp>
        </mc:Choice>
        <mc:Fallback>
          <p:sp>
            <p:nvSpPr>
              <p:cNvPr id="3" name="Retângulo 2"/>
              <p:cNvSpPr>
                <a:spLocks noRot="1" noChangeAspect="1" noMove="1" noResize="1" noEditPoints="1" noAdjustHandles="1" noChangeArrowheads="1" noChangeShapeType="1" noTextEdit="1"/>
              </p:cNvSpPr>
              <p:nvPr/>
            </p:nvSpPr>
            <p:spPr>
              <a:xfrm>
                <a:off x="450215" y="741045"/>
                <a:ext cx="11069320" cy="440245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9" name="Espaço Reservado para Conteúdo 2"/>
          <p:cNvSpPr txBox="1"/>
          <p:nvPr/>
        </p:nvSpPr>
        <p:spPr>
          <a:xfrm>
            <a:off x="3047657" y="654894"/>
            <a:ext cx="4244038" cy="715161"/>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Condição inicial de C</a:t>
            </a:r>
            <a:r>
              <a:rPr lang="pt-BR" sz="3200" b="1" baseline="-25000" dirty="0" smtClean="0">
                <a:solidFill>
                  <a:srgbClr val="C00000"/>
                </a:solidFill>
                <a:latin typeface="Comic Sans MS" panose="030F0702030302020204" pitchFamily="66" charset="0"/>
              </a:rPr>
              <a:t>0</a:t>
            </a:r>
            <a:endParaRPr lang="pt-BR" sz="3200" b="1" dirty="0" smtClean="0">
              <a:solidFill>
                <a:srgbClr val="C00000"/>
              </a:solidFill>
              <a:latin typeface="Comic Sans MS" panose="030F0702030302020204" pitchFamily="66" charset="0"/>
            </a:endParaRPr>
          </a:p>
        </p:txBody>
      </p:sp>
      <p:sp>
        <p:nvSpPr>
          <p:cNvPr id="102" name="CaixaDeTexto 22"/>
          <p:cNvSpPr txBox="1"/>
          <p:nvPr/>
        </p:nvSpPr>
        <p:spPr>
          <a:xfrm>
            <a:off x="2585085" y="4531360"/>
            <a:ext cx="1856740" cy="460375"/>
          </a:xfrm>
          <a:prstGeom prst="rect">
            <a:avLst/>
          </a:prstGeom>
          <a:noFill/>
        </p:spPr>
        <p:txBody>
          <a:bodyPr wrap="square" rtlCol="0">
            <a:spAutoFit/>
          </a:bodyPr>
          <a:p>
            <a:r>
              <a:rPr lang="pt-BR" sz="2400" dirty="0" smtClean="0">
                <a:latin typeface="Comic Sans MS" panose="030F0702030302020204" pitchFamily="66" charset="0"/>
                <a:cs typeface="Comic Sans MS" panose="030F0702030302020204" pitchFamily="66" charset="0"/>
              </a:rPr>
              <a:t>V</a:t>
            </a:r>
            <a:r>
              <a:rPr lang="pt-BR" sz="2400" baseline="-25000" dirty="0" smtClean="0">
                <a:latin typeface="Comic Sans MS" panose="030F0702030302020204" pitchFamily="66" charset="0"/>
                <a:cs typeface="Comic Sans MS" panose="030F0702030302020204" pitchFamily="66" charset="0"/>
              </a:rPr>
              <a:t>1 </a:t>
            </a:r>
            <a:r>
              <a:rPr lang="pt-BR" sz="2400" dirty="0" smtClean="0">
                <a:latin typeface="Comic Sans MS" panose="030F0702030302020204" pitchFamily="66" charset="0"/>
                <a:cs typeface="Comic Sans MS" panose="030F0702030302020204" pitchFamily="66" charset="0"/>
              </a:rPr>
              <a:t>= </a:t>
            </a:r>
            <a:r>
              <a:rPr lang="pt-BR" sz="2400" dirty="0" smtClean="0">
                <a:latin typeface="Comic Sans MS" panose="030F0702030302020204" pitchFamily="66" charset="0"/>
                <a:cs typeface="Comic Sans MS" panose="030F0702030302020204" pitchFamily="66" charset="0"/>
              </a:rPr>
              <a:t>Vin = 0</a:t>
            </a:r>
            <a:r>
              <a:rPr lang="pt-BR" sz="2400" dirty="0" smtClean="0">
                <a:latin typeface="Comic Sans MS" panose="030F0702030302020204" pitchFamily="66" charset="0"/>
                <a:cs typeface="Comic Sans MS" panose="030F0702030302020204" pitchFamily="66" charset="0"/>
              </a:rPr>
              <a:t> </a:t>
            </a:r>
            <a:endParaRPr lang="pt-BR" sz="2400" dirty="0" smtClean="0">
              <a:latin typeface="Comic Sans MS" panose="030F0702030302020204" pitchFamily="66" charset="0"/>
              <a:cs typeface="Comic Sans MS" panose="030F0702030302020204" pitchFamily="66" charset="0"/>
            </a:endParaRPr>
          </a:p>
        </p:txBody>
      </p:sp>
      <p:grpSp>
        <p:nvGrpSpPr>
          <p:cNvPr id="4" name="Grupo 3"/>
          <p:cNvGrpSpPr/>
          <p:nvPr/>
        </p:nvGrpSpPr>
        <p:grpSpPr>
          <a:xfrm rot="5400000">
            <a:off x="5391433" y="3110754"/>
            <a:ext cx="1794706" cy="313383"/>
            <a:chOff x="4112743" y="3509451"/>
            <a:chExt cx="1381894" cy="255373"/>
          </a:xfrm>
        </p:grpSpPr>
        <p:cxnSp>
          <p:nvCxnSpPr>
            <p:cNvPr id="21"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sp>
        <p:nvSpPr>
          <p:cNvPr id="6" name="CaixaDeTexto 5"/>
          <p:cNvSpPr txBox="1"/>
          <p:nvPr/>
        </p:nvSpPr>
        <p:spPr>
          <a:xfrm>
            <a:off x="3954990" y="2316501"/>
            <a:ext cx="444352" cy="461665"/>
          </a:xfrm>
          <a:prstGeom prst="rect">
            <a:avLst/>
          </a:prstGeom>
          <a:noFill/>
        </p:spPr>
        <p:txBody>
          <a:bodyPr wrap="none" rtlCol="0">
            <a:spAutoFit/>
          </a:bodyPr>
          <a:p>
            <a:r>
              <a:rPr lang="pt-BR" sz="2400" dirty="0" smtClean="0"/>
              <a:t>C</a:t>
            </a:r>
            <a:r>
              <a:rPr lang="pt-BR" sz="2400" baseline="-25000" dirty="0" smtClean="0"/>
              <a:t>g</a:t>
            </a:r>
            <a:endParaRPr lang="pt-BR" sz="2400" dirty="0"/>
          </a:p>
        </p:txBody>
      </p:sp>
      <p:grpSp>
        <p:nvGrpSpPr>
          <p:cNvPr id="7" name="Grupo 6"/>
          <p:cNvGrpSpPr/>
          <p:nvPr/>
        </p:nvGrpSpPr>
        <p:grpSpPr>
          <a:xfrm>
            <a:off x="3497790" y="2141359"/>
            <a:ext cx="928514" cy="485210"/>
            <a:chOff x="6583958" y="4223110"/>
            <a:chExt cx="756638" cy="373604"/>
          </a:xfrm>
        </p:grpSpPr>
        <p:cxnSp>
          <p:nvCxnSpPr>
            <p:cNvPr id="17"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34"/>
            <p:cNvCxnSpPr/>
            <p:nvPr/>
          </p:nvCxnSpPr>
          <p:spPr>
            <a:xfrm>
              <a:off x="6997287" y="4223110"/>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7"/>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37"/>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 name="CaixaDeTexto 8"/>
          <p:cNvSpPr txBox="1"/>
          <p:nvPr/>
        </p:nvSpPr>
        <p:spPr>
          <a:xfrm>
            <a:off x="2715879" y="2691078"/>
            <a:ext cx="431839" cy="453228"/>
          </a:xfrm>
          <a:prstGeom prst="rect">
            <a:avLst/>
          </a:prstGeom>
          <a:noFill/>
        </p:spPr>
        <p:txBody>
          <a:bodyPr wrap="square" rtlCol="0">
            <a:spAutoFit/>
          </a:bodyPr>
          <a:p>
            <a:r>
              <a:rPr lang="pt-BR" dirty="0" smtClean="0"/>
              <a:t>+</a:t>
            </a:r>
            <a:endParaRPr lang="pt-BR" dirty="0"/>
          </a:p>
        </p:txBody>
      </p:sp>
      <p:cxnSp>
        <p:nvCxnSpPr>
          <p:cNvPr id="10" name="Conector Reto 60"/>
          <p:cNvCxnSpPr/>
          <p:nvPr/>
        </p:nvCxnSpPr>
        <p:spPr>
          <a:xfrm>
            <a:off x="2788926" y="2384697"/>
            <a:ext cx="0" cy="179781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Elipse 10"/>
          <p:cNvSpPr/>
          <p:nvPr/>
        </p:nvSpPr>
        <p:spPr>
          <a:xfrm>
            <a:off x="2524073" y="2985325"/>
            <a:ext cx="529003" cy="561056"/>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3" name="Conector Reto 46"/>
          <p:cNvCxnSpPr/>
          <p:nvPr/>
        </p:nvCxnSpPr>
        <p:spPr>
          <a:xfrm>
            <a:off x="6187831" y="4352881"/>
            <a:ext cx="2160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aixaDeTexto 13"/>
          <p:cNvSpPr txBox="1"/>
          <p:nvPr/>
        </p:nvSpPr>
        <p:spPr>
          <a:xfrm>
            <a:off x="1783398" y="3016142"/>
            <a:ext cx="801824" cy="461665"/>
          </a:xfrm>
          <a:prstGeom prst="rect">
            <a:avLst/>
          </a:prstGeom>
          <a:noFill/>
        </p:spPr>
        <p:txBody>
          <a:bodyPr wrap="none" rtlCol="0">
            <a:spAutoFit/>
          </a:bodyPr>
          <a:p>
            <a:r>
              <a:rPr lang="pt-BR" sz="2400" dirty="0" err="1" smtClean="0"/>
              <a:t>V</a:t>
            </a:r>
            <a:r>
              <a:rPr lang="pt-BR" sz="2400" baseline="-25000" dirty="0" err="1" smtClean="0"/>
              <a:t>in</a:t>
            </a:r>
            <a:r>
              <a:rPr lang="pt-BR" sz="2400" dirty="0" smtClean="0"/>
              <a:t>(t)</a:t>
            </a:r>
            <a:endParaRPr lang="pt-BR" sz="2400" dirty="0"/>
          </a:p>
        </p:txBody>
      </p:sp>
      <p:grpSp>
        <p:nvGrpSpPr>
          <p:cNvPr id="36" name="Grupo 35"/>
          <p:cNvGrpSpPr/>
          <p:nvPr/>
        </p:nvGrpSpPr>
        <p:grpSpPr>
          <a:xfrm>
            <a:off x="7396490" y="2570966"/>
            <a:ext cx="294122" cy="1327094"/>
            <a:chOff x="1113892" y="857756"/>
            <a:chExt cx="294122" cy="1327094"/>
          </a:xfrm>
        </p:grpSpPr>
        <p:grpSp>
          <p:nvGrpSpPr>
            <p:cNvPr id="37" name="Grupo 36"/>
            <p:cNvGrpSpPr/>
            <p:nvPr/>
          </p:nvGrpSpPr>
          <p:grpSpPr>
            <a:xfrm>
              <a:off x="1116699" y="1116701"/>
              <a:ext cx="291315" cy="940474"/>
              <a:chOff x="1149067" y="472114"/>
              <a:chExt cx="404603" cy="986250"/>
            </a:xfrm>
          </p:grpSpPr>
          <p:sp>
            <p:nvSpPr>
              <p:cNvPr id="8" name="Forma livre 7"/>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41" name="Forma livre 40"/>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42" name="Forma livre 41"/>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43" name="Forma livre 42"/>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grpSp>
        <p:sp>
          <p:nvSpPr>
            <p:cNvPr id="13" name="Forma livre 12"/>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39" name="Forma livre 38"/>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grpSp>
      <p:grpSp>
        <p:nvGrpSpPr>
          <p:cNvPr id="15" name="Grupo 14"/>
          <p:cNvGrpSpPr/>
          <p:nvPr/>
        </p:nvGrpSpPr>
        <p:grpSpPr>
          <a:xfrm>
            <a:off x="4847645" y="2938291"/>
            <a:ext cx="387626" cy="552342"/>
            <a:chOff x="7555792" y="2647951"/>
            <a:chExt cx="387626" cy="552342"/>
          </a:xfrm>
        </p:grpSpPr>
        <p:sp>
          <p:nvSpPr>
            <p:cNvPr id="45" name="Elipse 44"/>
            <p:cNvSpPr/>
            <p:nvPr/>
          </p:nvSpPr>
          <p:spPr>
            <a:xfrm>
              <a:off x="7555792" y="2647951"/>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46" name="Conector de Seta Reta 59"/>
            <p:cNvCxnSpPr/>
            <p:nvPr/>
          </p:nvCxnSpPr>
          <p:spPr>
            <a:xfrm flipH="1">
              <a:off x="7744879" y="2740305"/>
              <a:ext cx="0" cy="363994"/>
            </a:xfrm>
            <a:prstGeom prst="straightConnector1">
              <a:avLst/>
            </a:prstGeom>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16" name="Grupo 15"/>
          <p:cNvGrpSpPr/>
          <p:nvPr/>
        </p:nvGrpSpPr>
        <p:grpSpPr>
          <a:xfrm rot="5400000">
            <a:off x="8211771" y="3001042"/>
            <a:ext cx="928514" cy="482761"/>
            <a:chOff x="6583958" y="4229187"/>
            <a:chExt cx="756638" cy="371718"/>
          </a:xfrm>
        </p:grpSpPr>
        <p:cxnSp>
          <p:nvCxnSpPr>
            <p:cNvPr id="23"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34"/>
            <p:cNvCxnSpPr/>
            <p:nvPr/>
          </p:nvCxnSpPr>
          <p:spPr>
            <a:xfrm>
              <a:off x="6997287" y="4233378"/>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Conector Reto 17"/>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37"/>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7" name="Conector Reto 56"/>
          <p:cNvCxnSpPr/>
          <p:nvPr/>
        </p:nvCxnSpPr>
        <p:spPr>
          <a:xfrm flipV="1">
            <a:off x="4426304" y="2384105"/>
            <a:ext cx="426592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4426304" y="4164799"/>
            <a:ext cx="426592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flipH="1" flipV="1">
            <a:off x="7529458" y="2377546"/>
            <a:ext cx="0" cy="19342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7512587" y="3898060"/>
            <a:ext cx="259" cy="26673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flipV="1">
            <a:off x="8682734" y="2393353"/>
            <a:ext cx="0" cy="39613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a:off x="8680829" y="3706679"/>
            <a:ext cx="0" cy="45812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flipH="1" flipV="1">
            <a:off x="5036732" y="2387118"/>
            <a:ext cx="0" cy="53231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5041458" y="3490633"/>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flipH="1">
            <a:off x="5036732" y="3490633"/>
            <a:ext cx="0" cy="674166"/>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flipH="1">
            <a:off x="2784926" y="2384105"/>
            <a:ext cx="71286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flipH="1" flipV="1">
            <a:off x="2784926" y="4162640"/>
            <a:ext cx="1657608" cy="215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55"/>
          <p:cNvCxnSpPr/>
          <p:nvPr/>
        </p:nvCxnSpPr>
        <p:spPr>
          <a:xfrm>
            <a:off x="6283893" y="4164799"/>
            <a:ext cx="0" cy="188082"/>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CaixaDeTexto 84"/>
          <p:cNvSpPr txBox="1"/>
          <p:nvPr/>
        </p:nvSpPr>
        <p:spPr>
          <a:xfrm>
            <a:off x="8852172" y="3309069"/>
            <a:ext cx="452368" cy="461665"/>
          </a:xfrm>
          <a:prstGeom prst="rect">
            <a:avLst/>
          </a:prstGeom>
          <a:noFill/>
        </p:spPr>
        <p:txBody>
          <a:bodyPr wrap="none" rtlCol="0">
            <a:spAutoFit/>
          </a:bodyPr>
          <a:p>
            <a:r>
              <a:rPr lang="pt-BR" sz="2400" dirty="0" smtClean="0"/>
              <a:t>C</a:t>
            </a:r>
            <a:r>
              <a:rPr lang="pt-BR" sz="2400" baseline="-25000" dirty="0"/>
              <a:t>0</a:t>
            </a:r>
            <a:endParaRPr lang="pt-BR" sz="2400" dirty="0"/>
          </a:p>
        </p:txBody>
      </p:sp>
      <p:sp>
        <p:nvSpPr>
          <p:cNvPr id="60" name="CaixaDeTexto 86"/>
          <p:cNvSpPr txBox="1"/>
          <p:nvPr/>
        </p:nvSpPr>
        <p:spPr>
          <a:xfrm>
            <a:off x="6466118" y="3011095"/>
            <a:ext cx="396262" cy="461665"/>
          </a:xfrm>
          <a:prstGeom prst="rect">
            <a:avLst/>
          </a:prstGeom>
          <a:noFill/>
        </p:spPr>
        <p:txBody>
          <a:bodyPr wrap="none" rtlCol="0">
            <a:spAutoFit/>
          </a:bodyPr>
          <a:p>
            <a:r>
              <a:rPr lang="pt-BR" sz="2400" dirty="0" smtClean="0"/>
              <a:t>r</a:t>
            </a:r>
            <a:r>
              <a:rPr lang="pt-BR" sz="2400" baseline="-25000" dirty="0" smtClean="0"/>
              <a:t>0</a:t>
            </a:r>
            <a:endParaRPr lang="pt-BR" sz="2400" dirty="0"/>
          </a:p>
        </p:txBody>
      </p:sp>
      <p:sp>
        <p:nvSpPr>
          <p:cNvPr id="90" name="CaixaDeTexto 88"/>
          <p:cNvSpPr txBox="1"/>
          <p:nvPr/>
        </p:nvSpPr>
        <p:spPr>
          <a:xfrm>
            <a:off x="7683931" y="2993932"/>
            <a:ext cx="314510" cy="461665"/>
          </a:xfrm>
          <a:prstGeom prst="rect">
            <a:avLst/>
          </a:prstGeom>
          <a:noFill/>
        </p:spPr>
        <p:txBody>
          <a:bodyPr wrap="none" rtlCol="0">
            <a:spAutoFit/>
          </a:bodyPr>
          <a:p>
            <a:r>
              <a:rPr lang="pt-BR" sz="2400" dirty="0" smtClean="0"/>
              <a:t>L</a:t>
            </a:r>
            <a:endParaRPr lang="pt-BR" sz="2400" dirty="0"/>
          </a:p>
        </p:txBody>
      </p:sp>
      <p:sp>
        <p:nvSpPr>
          <p:cNvPr id="99" name="CaixaDeTexto 89"/>
          <p:cNvSpPr txBox="1"/>
          <p:nvPr/>
        </p:nvSpPr>
        <p:spPr>
          <a:xfrm>
            <a:off x="5092177" y="2489331"/>
            <a:ext cx="825611" cy="461665"/>
          </a:xfrm>
          <a:prstGeom prst="rect">
            <a:avLst/>
          </a:prstGeom>
          <a:noFill/>
        </p:spPr>
        <p:txBody>
          <a:bodyPr wrap="none" rtlCol="0">
            <a:spAutoFit/>
          </a:bodyPr>
          <a:p>
            <a:r>
              <a:rPr lang="pt-BR" sz="2400" dirty="0" smtClean="0"/>
              <a:t>g</a:t>
            </a:r>
            <a:r>
              <a:rPr lang="pt-BR" sz="2400" baseline="-25000" dirty="0" smtClean="0"/>
              <a:t>m</a:t>
            </a:r>
            <a:r>
              <a:rPr lang="pt-BR" sz="2400" dirty="0" smtClean="0"/>
              <a:t>.V</a:t>
            </a:r>
            <a:r>
              <a:rPr lang="pt-BR" sz="2400" baseline="-25000" dirty="0" smtClean="0"/>
              <a:t>1</a:t>
            </a:r>
            <a:endParaRPr lang="pt-BR" sz="2400" dirty="0"/>
          </a:p>
        </p:txBody>
      </p:sp>
      <p:sp>
        <p:nvSpPr>
          <p:cNvPr id="103" name="CaixaDeTexto 91"/>
          <p:cNvSpPr txBox="1"/>
          <p:nvPr/>
        </p:nvSpPr>
        <p:spPr>
          <a:xfrm>
            <a:off x="8141483" y="1915434"/>
            <a:ext cx="463588" cy="461665"/>
          </a:xfrm>
          <a:prstGeom prst="rect">
            <a:avLst/>
          </a:prstGeom>
          <a:noFill/>
        </p:spPr>
        <p:txBody>
          <a:bodyPr wrap="none" rtlCol="0">
            <a:spAutoFit/>
          </a:bodyPr>
          <a:p>
            <a:r>
              <a:rPr lang="pt-BR" sz="2400" dirty="0" smtClean="0"/>
              <a:t>V</a:t>
            </a:r>
            <a:r>
              <a:rPr lang="pt-BR" sz="2400" baseline="-25000" dirty="0"/>
              <a:t>0</a:t>
            </a:r>
            <a:endParaRPr lang="pt-BR" sz="2400" dirty="0"/>
          </a:p>
        </p:txBody>
      </p:sp>
      <p:grpSp>
        <p:nvGrpSpPr>
          <p:cNvPr id="104" name="Grupo 103"/>
          <p:cNvGrpSpPr/>
          <p:nvPr/>
        </p:nvGrpSpPr>
        <p:grpSpPr>
          <a:xfrm rot="5400000">
            <a:off x="2621362" y="3108595"/>
            <a:ext cx="1794706" cy="313383"/>
            <a:chOff x="4112743" y="3509451"/>
            <a:chExt cx="1381894" cy="255373"/>
          </a:xfrm>
        </p:grpSpPr>
        <p:cxnSp>
          <p:nvCxnSpPr>
            <p:cNvPr id="105"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06" name="Retângulo 105"/>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sp>
        <p:nvSpPr>
          <p:cNvPr id="107" name="CaixaDeTexto 99"/>
          <p:cNvSpPr txBox="1"/>
          <p:nvPr/>
        </p:nvSpPr>
        <p:spPr>
          <a:xfrm>
            <a:off x="3706042" y="2994216"/>
            <a:ext cx="397866" cy="461665"/>
          </a:xfrm>
          <a:prstGeom prst="rect">
            <a:avLst/>
          </a:prstGeom>
          <a:noFill/>
        </p:spPr>
        <p:txBody>
          <a:bodyPr wrap="none" rtlCol="0">
            <a:spAutoFit/>
          </a:bodyPr>
          <a:p>
            <a:r>
              <a:rPr lang="pt-BR" sz="2400" dirty="0" smtClean="0"/>
              <a:t>R</a:t>
            </a:r>
            <a:r>
              <a:rPr lang="pt-BR" sz="2400" baseline="-25000" dirty="0" smtClean="0"/>
              <a:t>i</a:t>
            </a:r>
            <a:endParaRPr lang="pt-BR" sz="2400" dirty="0"/>
          </a:p>
        </p:txBody>
      </p:sp>
      <p:sp>
        <p:nvSpPr>
          <p:cNvPr id="108" name="CaixaDeTexto 89"/>
          <p:cNvSpPr txBox="1"/>
          <p:nvPr/>
        </p:nvSpPr>
        <p:spPr>
          <a:xfrm>
            <a:off x="2906507" y="1933071"/>
            <a:ext cx="455930" cy="460375"/>
          </a:xfrm>
          <a:prstGeom prst="rect">
            <a:avLst/>
          </a:prstGeom>
          <a:noFill/>
        </p:spPr>
        <p:txBody>
          <a:bodyPr wrap="none" rtlCol="0">
            <a:spAutoFit/>
          </a:bodyPr>
          <a:p>
            <a:r>
              <a:rPr lang="pt-BR" sz="2400" dirty="0" smtClean="0"/>
              <a:t>V</a:t>
            </a:r>
            <a:r>
              <a:rPr lang="pt-BR" sz="2400" baseline="-25000" dirty="0" smtClean="0"/>
              <a:t>1</a:t>
            </a:r>
            <a:endParaRPr lang="pt-BR" sz="2400" dirty="0"/>
          </a:p>
        </p:txBody>
      </p:sp>
      <p:cxnSp>
        <p:nvCxnSpPr>
          <p:cNvPr id="109" name="Conector Reto 108"/>
          <p:cNvCxnSpPr/>
          <p:nvPr/>
        </p:nvCxnSpPr>
        <p:spPr>
          <a:xfrm flipV="1">
            <a:off x="8685686" y="2411000"/>
            <a:ext cx="0" cy="39613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12" name="Elipse 111"/>
          <p:cNvSpPr/>
          <p:nvPr/>
        </p:nvSpPr>
        <p:spPr>
          <a:xfrm>
            <a:off x="9524763" y="2868399"/>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113" name="Conector de Seta Reta 112"/>
          <p:cNvCxnSpPr/>
          <p:nvPr/>
        </p:nvCxnSpPr>
        <p:spPr>
          <a:xfrm flipH="1">
            <a:off x="9713850" y="2960753"/>
            <a:ext cx="0" cy="363994"/>
          </a:xfrm>
          <a:prstGeom prst="straightConnector1">
            <a:avLst/>
          </a:prstGeom>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sp>
        <p:nvSpPr>
          <p:cNvPr id="114" name="Forma livre 113"/>
          <p:cNvSpPr/>
          <p:nvPr/>
        </p:nvSpPr>
        <p:spPr>
          <a:xfrm>
            <a:off x="8660765" y="2392680"/>
            <a:ext cx="1052830" cy="466090"/>
          </a:xfrm>
          <a:custGeom>
            <a:avLst/>
            <a:gdLst>
              <a:gd name="connsiteX0" fmla="*/ 0 w 1323066"/>
              <a:gd name="connsiteY0" fmla="*/ 0 h 457200"/>
              <a:gd name="connsiteX1" fmla="*/ 586408 w 1323066"/>
              <a:gd name="connsiteY1" fmla="*/ 19878 h 457200"/>
              <a:gd name="connsiteX2" fmla="*/ 1083365 w 1323066"/>
              <a:gd name="connsiteY2" fmla="*/ 119269 h 457200"/>
              <a:gd name="connsiteX3" fmla="*/ 1302026 w 1323066"/>
              <a:gd name="connsiteY3" fmla="*/ 298173 h 457200"/>
              <a:gd name="connsiteX4" fmla="*/ 1302026 w 1323066"/>
              <a:gd name="connsiteY4" fmla="*/ 45720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3066" h="457200">
                <a:moveTo>
                  <a:pt x="0" y="0"/>
                </a:moveTo>
                <a:cubicBezTo>
                  <a:pt x="202923" y="0"/>
                  <a:pt x="405847" y="0"/>
                  <a:pt x="586408" y="19878"/>
                </a:cubicBezTo>
                <a:cubicBezTo>
                  <a:pt x="766969" y="39756"/>
                  <a:pt x="964095" y="72887"/>
                  <a:pt x="1083365" y="119269"/>
                </a:cubicBezTo>
                <a:cubicBezTo>
                  <a:pt x="1202635" y="165652"/>
                  <a:pt x="1265583" y="241851"/>
                  <a:pt x="1302026" y="298173"/>
                </a:cubicBezTo>
                <a:cubicBezTo>
                  <a:pt x="1338469" y="354495"/>
                  <a:pt x="1320247" y="405847"/>
                  <a:pt x="1302026" y="45720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15" name="Forma livre 114"/>
          <p:cNvSpPr/>
          <p:nvPr/>
        </p:nvSpPr>
        <p:spPr>
          <a:xfrm>
            <a:off x="8665210" y="3415665"/>
            <a:ext cx="1033145" cy="481965"/>
          </a:xfrm>
          <a:custGeom>
            <a:avLst/>
            <a:gdLst>
              <a:gd name="connsiteX0" fmla="*/ 1272209 w 1302025"/>
              <a:gd name="connsiteY0" fmla="*/ 0 h 626165"/>
              <a:gd name="connsiteX1" fmla="*/ 1242391 w 1302025"/>
              <a:gd name="connsiteY1" fmla="*/ 228600 h 626165"/>
              <a:gd name="connsiteX2" fmla="*/ 735496 w 1302025"/>
              <a:gd name="connsiteY2" fmla="*/ 447261 h 626165"/>
              <a:gd name="connsiteX3" fmla="*/ 0 w 1302025"/>
              <a:gd name="connsiteY3" fmla="*/ 626165 h 626165"/>
            </a:gdLst>
            <a:ahLst/>
            <a:cxnLst>
              <a:cxn ang="0">
                <a:pos x="connsiteX0" y="connsiteY0"/>
              </a:cxn>
              <a:cxn ang="0">
                <a:pos x="connsiteX1" y="connsiteY1"/>
              </a:cxn>
              <a:cxn ang="0">
                <a:pos x="connsiteX2" y="connsiteY2"/>
              </a:cxn>
              <a:cxn ang="0">
                <a:pos x="connsiteX3" y="connsiteY3"/>
              </a:cxn>
            </a:cxnLst>
            <a:rect l="l" t="t" r="r" b="b"/>
            <a:pathLst>
              <a:path w="1302025" h="626165">
                <a:moveTo>
                  <a:pt x="1272209" y="0"/>
                </a:moveTo>
                <a:cubicBezTo>
                  <a:pt x="1302026" y="77028"/>
                  <a:pt x="1331843" y="154057"/>
                  <a:pt x="1242391" y="228600"/>
                </a:cubicBezTo>
                <a:cubicBezTo>
                  <a:pt x="1152939" y="303143"/>
                  <a:pt x="942561" y="381000"/>
                  <a:pt x="735496" y="447261"/>
                </a:cubicBezTo>
                <a:cubicBezTo>
                  <a:pt x="528431" y="513522"/>
                  <a:pt x="264215" y="569843"/>
                  <a:pt x="0" y="62616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16" name="CaixaDeTexto 57"/>
          <p:cNvSpPr txBox="1"/>
          <p:nvPr/>
        </p:nvSpPr>
        <p:spPr>
          <a:xfrm>
            <a:off x="9841903" y="2944605"/>
            <a:ext cx="1317990" cy="369332"/>
          </a:xfrm>
          <a:prstGeom prst="rect">
            <a:avLst/>
          </a:prstGeom>
          <a:noFill/>
        </p:spPr>
        <p:txBody>
          <a:bodyPr wrap="none" rtlCol="0">
            <a:spAutoFit/>
          </a:bodyPr>
          <a:p>
            <a:r>
              <a:rPr lang="pt-BR" dirty="0" smtClean="0"/>
              <a:t>C</a:t>
            </a:r>
            <a:r>
              <a:rPr lang="pt-BR" baseline="-25000" dirty="0" smtClean="0"/>
              <a:t>0</a:t>
            </a:r>
            <a:r>
              <a:rPr lang="pt-BR" dirty="0" smtClean="0"/>
              <a:t>V</a:t>
            </a:r>
            <a:r>
              <a:rPr lang="pt-BR" baseline="-25000" dirty="0" smtClean="0"/>
              <a:t>0</a:t>
            </a:r>
            <a:r>
              <a:rPr lang="pt-BR" dirty="0" smtClean="0"/>
              <a:t>(0-)</a:t>
            </a:r>
            <a:r>
              <a:rPr lang="pt-BR" dirty="0" smtClean="0">
                <a:latin typeface="Symbol" panose="05050102010706020507" pitchFamily="18" charset="2"/>
              </a:rPr>
              <a:t>d</a:t>
            </a:r>
            <a:r>
              <a:rPr lang="pt-BR" dirty="0" smtClean="0">
                <a:latin typeface="Comic Sans MS" panose="030F0702030302020204" pitchFamily="66" charset="0"/>
              </a:rPr>
              <a:t>(t)</a:t>
            </a:r>
            <a:endParaRPr lang="pt-BR" dirty="0"/>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 name="Imagem 94" descr="Resultado de imagem para u741 op amp"/>
          <p:cNvPicPr>
            <a:picLocks noGrp="1" noChangeAspect="1" noChangeArrowheads="1"/>
          </p:cNvPicPr>
          <p:nvPr>
            <p:ph idx="1"/>
          </p:nvPr>
        </p:nvPicPr>
        <p:blipFill>
          <a:blip r:embed="rId1" cstate="print"/>
          <a:srcRect r="640" b="1310"/>
          <a:stretch>
            <a:fillRect/>
          </a:stretch>
        </p:blipFill>
        <p:spPr>
          <a:xfrm>
            <a:off x="1230630" y="1098550"/>
            <a:ext cx="9718675" cy="5622290"/>
          </a:xfrm>
          <a:prstGeom prst="rect">
            <a:avLst/>
          </a:prstGeom>
          <a:noFill/>
          <a:ln w="9525">
            <a:noFill/>
            <a:miter lim="800000"/>
            <a:headEnd/>
            <a:tailEnd/>
          </a:ln>
        </p:spPr>
      </p:pic>
      <p:sp>
        <p:nvSpPr>
          <p:cNvPr id="2" name="Título 1"/>
          <p:cNvSpPr>
            <a:spLocks noGrp="1"/>
          </p:cNvSpPr>
          <p:nvPr>
            <p:ph type="title"/>
          </p:nvPr>
        </p:nvSpPr>
        <p:spPr>
          <a:xfrm>
            <a:off x="399415" y="215265"/>
            <a:ext cx="3295650" cy="1325563"/>
          </a:xfrm>
        </p:spPr>
        <p:txBody>
          <a:bodyPr/>
          <a:lstStyle/>
          <a:p>
            <a:r>
              <a:rPr lang="pt-BR" altLang="en-US" b="1" dirty="0" err="1">
                <a:solidFill>
                  <a:srgbClr val="C00000"/>
                </a:solidFill>
                <a:effectLst>
                  <a:outerShdw blurRad="38100" dist="38100" dir="2700000" algn="tl">
                    <a:srgbClr val="000000">
                      <a:alpha val="43137"/>
                    </a:srgbClr>
                  </a:outerShdw>
                </a:effectLst>
                <a:latin typeface="+mn-lt"/>
                <a:cs typeface="+mn-lt"/>
              </a:rPr>
              <a:t>AmpOp</a:t>
            </a:r>
            <a:r>
              <a:rPr lang="pt-BR" altLang="en-US" b="1" dirty="0">
                <a:solidFill>
                  <a:srgbClr val="C00000"/>
                </a:solidFill>
                <a:effectLst>
                  <a:outerShdw blurRad="38100" dist="38100" dir="2700000" algn="tl">
                    <a:srgbClr val="000000">
                      <a:alpha val="43137"/>
                    </a:srgbClr>
                  </a:outerShdw>
                </a:effectLst>
                <a:latin typeface="+mn-lt"/>
                <a:cs typeface="+mn-lt"/>
              </a:rPr>
              <a:t> </a:t>
            </a:r>
            <a:r>
              <a:rPr lang="pt-BR" altLang="en-US" b="1" dirty="0">
                <a:solidFill>
                  <a:srgbClr val="C00000"/>
                </a:solidFill>
                <a:effectLst>
                  <a:outerShdw blurRad="38100" dist="38100" dir="2700000" algn="tl">
                    <a:srgbClr val="000000">
                      <a:alpha val="43137"/>
                    </a:srgbClr>
                  </a:outerShdw>
                </a:effectLst>
                <a:latin typeface="Calibri" panose="020F0502020204030204" charset="0"/>
                <a:cs typeface="Calibri" panose="020F0502020204030204" charset="0"/>
              </a:rPr>
              <a:t>µ741</a:t>
            </a:r>
            <a:endParaRPr lang="pt-BR" altLang="en-US" b="1" dirty="0">
              <a:solidFill>
                <a:srgbClr val="C00000"/>
              </a:solidFill>
              <a:effectLst>
                <a:outerShdw blurRad="38100" dist="38100" dir="2700000" algn="tl">
                  <a:srgbClr val="000000">
                    <a:alpha val="43137"/>
                  </a:srgbClr>
                </a:outerShdw>
              </a:effectLst>
              <a:latin typeface="Calibri" panose="020F0502020204030204" charset="0"/>
              <a:cs typeface="Calibri" panose="020F0502020204030204"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
        <p:nvSpPr>
          <p:cNvPr id="5" name="Caixa de Texto 4"/>
          <p:cNvSpPr txBox="1"/>
          <p:nvPr/>
        </p:nvSpPr>
        <p:spPr>
          <a:xfrm>
            <a:off x="399415" y="3622040"/>
            <a:ext cx="1991995" cy="398780"/>
          </a:xfrm>
          <a:prstGeom prst="rect">
            <a:avLst/>
          </a:prstGeom>
          <a:noFill/>
        </p:spPr>
        <p:txBody>
          <a:bodyPr wrap="none" rtlCol="0">
            <a:spAutoFit/>
          </a:bodyPr>
          <a:lstStyle/>
          <a:p>
            <a:r>
              <a:rPr lang="pt-BR" altLang="en-US" sz="2000" b="1">
                <a:solidFill>
                  <a:srgbClr val="C00000"/>
                </a:solidFill>
                <a:latin typeface="Comic Sans MS" panose="030F0702030302020204" pitchFamily="66" charset="0"/>
                <a:cs typeface="Comic Sans MS" panose="030F0702030302020204" pitchFamily="66" charset="0"/>
              </a:rPr>
              <a:t>par diferencial</a:t>
            </a:r>
            <a:endParaRPr lang="pt-BR" altLang="en-US" sz="2000" b="1">
              <a:solidFill>
                <a:srgbClr val="C00000"/>
              </a:solidFill>
              <a:latin typeface="Comic Sans MS" panose="030F0702030302020204" pitchFamily="66" charset="0"/>
              <a:cs typeface="Comic Sans MS" panose="030F0702030302020204" pitchFamily="66" charset="0"/>
            </a:endParaRPr>
          </a:p>
        </p:txBody>
      </p:sp>
      <p:sp>
        <p:nvSpPr>
          <p:cNvPr id="6" name="Caixa de Texto 5"/>
          <p:cNvSpPr txBox="1"/>
          <p:nvPr/>
        </p:nvSpPr>
        <p:spPr>
          <a:xfrm>
            <a:off x="4492308" y="524510"/>
            <a:ext cx="1537970" cy="398780"/>
          </a:xfrm>
          <a:prstGeom prst="rect">
            <a:avLst/>
          </a:prstGeom>
          <a:noFill/>
        </p:spPr>
        <p:txBody>
          <a:bodyPr wrap="none" rtlCol="0">
            <a:spAutoFit/>
          </a:bodyPr>
          <a:lstStyle/>
          <a:p>
            <a:pPr algn="ctr"/>
            <a:r>
              <a:rPr lang="pt-BR" altLang="en-US" sz="2000" b="1">
                <a:solidFill>
                  <a:srgbClr val="C00000"/>
                </a:solidFill>
                <a:latin typeface="Comic Sans MS" panose="030F0702030302020204" pitchFamily="66" charset="0"/>
                <a:cs typeface="Comic Sans MS" panose="030F0702030302020204" pitchFamily="66" charset="0"/>
              </a:rPr>
              <a:t>polarização</a:t>
            </a:r>
            <a:endParaRPr lang="pt-BR" altLang="en-US" sz="2000" b="1">
              <a:solidFill>
                <a:srgbClr val="C00000"/>
              </a:solidFill>
              <a:latin typeface="Comic Sans MS" panose="030F0702030302020204" pitchFamily="66" charset="0"/>
              <a:cs typeface="Comic Sans MS" panose="030F0702030302020204" pitchFamily="66" charset="0"/>
            </a:endParaRPr>
          </a:p>
        </p:txBody>
      </p:sp>
      <p:sp>
        <p:nvSpPr>
          <p:cNvPr id="7" name="Caixa de Texto 6"/>
          <p:cNvSpPr txBox="1"/>
          <p:nvPr/>
        </p:nvSpPr>
        <p:spPr>
          <a:xfrm>
            <a:off x="10158730" y="5318125"/>
            <a:ext cx="1868805" cy="1014730"/>
          </a:xfrm>
          <a:prstGeom prst="rect">
            <a:avLst/>
          </a:prstGeom>
          <a:noFill/>
        </p:spPr>
        <p:txBody>
          <a:bodyPr wrap="square" rtlCol="0">
            <a:spAutoFit/>
          </a:bodyPr>
          <a:lstStyle/>
          <a:p>
            <a:pPr algn="ctr"/>
            <a:r>
              <a:rPr lang="pt-BR" altLang="en-US" sz="2000" b="1">
                <a:solidFill>
                  <a:srgbClr val="C00000"/>
                </a:solidFill>
                <a:latin typeface="Comic Sans MS" panose="030F0702030302020204" pitchFamily="66" charset="0"/>
                <a:cs typeface="Comic Sans MS" panose="030F0702030302020204" pitchFamily="66" charset="0"/>
              </a:rPr>
              <a:t>estágio de saída </a:t>
            </a:r>
            <a:endParaRPr lang="pt-BR" altLang="en-US" sz="2000" b="1">
              <a:solidFill>
                <a:srgbClr val="C00000"/>
              </a:solidFill>
              <a:latin typeface="Comic Sans MS" panose="030F0702030302020204" pitchFamily="66" charset="0"/>
              <a:cs typeface="Comic Sans MS" panose="030F0702030302020204" pitchFamily="66" charset="0"/>
            </a:endParaRPr>
          </a:p>
          <a:p>
            <a:r>
              <a:rPr lang="pt-BR" altLang="en-US" sz="2000" b="1">
                <a:solidFill>
                  <a:srgbClr val="C00000"/>
                </a:solidFill>
                <a:latin typeface="Comic Sans MS" panose="030F0702030302020204" pitchFamily="66" charset="0"/>
                <a:cs typeface="Comic Sans MS" panose="030F0702030302020204" pitchFamily="66" charset="0"/>
              </a:rPr>
              <a:t>com proteção</a:t>
            </a:r>
            <a:endParaRPr lang="pt-BR" altLang="en-US" sz="2000" b="1">
              <a:solidFill>
                <a:srgbClr val="C00000"/>
              </a:solidFill>
              <a:latin typeface="Comic Sans MS" panose="030F0702030302020204" pitchFamily="66" charset="0"/>
              <a:cs typeface="Comic Sans MS" panose="030F0702030302020204" pitchFamily="66" charset="0"/>
            </a:endParaRPr>
          </a:p>
        </p:txBody>
      </p:sp>
      <p:sp>
        <p:nvSpPr>
          <p:cNvPr id="8" name="Caixa de Texto 7"/>
          <p:cNvSpPr txBox="1"/>
          <p:nvPr/>
        </p:nvSpPr>
        <p:spPr>
          <a:xfrm>
            <a:off x="7410450" y="524510"/>
            <a:ext cx="2113915" cy="706755"/>
          </a:xfrm>
          <a:prstGeom prst="rect">
            <a:avLst/>
          </a:prstGeom>
          <a:noFill/>
        </p:spPr>
        <p:txBody>
          <a:bodyPr wrap="square" rtlCol="0">
            <a:spAutoFit/>
          </a:bodyPr>
          <a:lstStyle/>
          <a:p>
            <a:pPr algn="ctr"/>
            <a:r>
              <a:rPr lang="pt-BR" altLang="en-US" sz="2000" b="1">
                <a:solidFill>
                  <a:srgbClr val="C00000"/>
                </a:solidFill>
                <a:latin typeface="Comic Sans MS" panose="030F0702030302020204" pitchFamily="66" charset="0"/>
                <a:cs typeface="Comic Sans MS" panose="030F0702030302020204" pitchFamily="66" charset="0"/>
              </a:rPr>
              <a:t>segundo estágio </a:t>
            </a:r>
            <a:endParaRPr lang="pt-BR" altLang="en-US" sz="2000" b="1">
              <a:solidFill>
                <a:srgbClr val="C00000"/>
              </a:solidFill>
              <a:latin typeface="Comic Sans MS" panose="030F0702030302020204" pitchFamily="66" charset="0"/>
              <a:cs typeface="Comic Sans MS" panose="030F0702030302020204" pitchFamily="66" charset="0"/>
            </a:endParaRPr>
          </a:p>
          <a:p>
            <a:pPr algn="ctr"/>
            <a:r>
              <a:rPr lang="pt-BR" altLang="en-US" sz="2000" b="1">
                <a:solidFill>
                  <a:srgbClr val="C00000"/>
                </a:solidFill>
                <a:latin typeface="Comic Sans MS" panose="030F0702030302020204" pitchFamily="66" charset="0"/>
                <a:cs typeface="Comic Sans MS" panose="030F0702030302020204" pitchFamily="66" charset="0"/>
              </a:rPr>
              <a:t>de ganho</a:t>
            </a:r>
            <a:endParaRPr lang="pt-BR" altLang="en-US" sz="2000" b="1">
              <a:solidFill>
                <a:srgbClr val="C00000"/>
              </a:solidFill>
              <a:latin typeface="Comic Sans MS" panose="030F0702030302020204" pitchFamily="66" charset="0"/>
              <a:cs typeface="Comic Sans MS" panose="030F0702030302020204" pitchFamily="66" charset="0"/>
            </a:endParaRPr>
          </a:p>
        </p:txBody>
      </p:sp>
      <p:cxnSp>
        <p:nvCxnSpPr>
          <p:cNvPr id="9" name="Conector curvo 8"/>
          <p:cNvCxnSpPr/>
          <p:nvPr/>
        </p:nvCxnSpPr>
        <p:spPr>
          <a:xfrm flipV="1">
            <a:off x="2038985" y="3062605"/>
            <a:ext cx="1195705" cy="970280"/>
          </a:xfrm>
          <a:prstGeom prst="curvedConnector3">
            <a:avLst>
              <a:gd name="adj1" fmla="val 50027"/>
            </a:avLst>
          </a:prstGeom>
          <a:ln w="1905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10" name="Conector curvo 9"/>
          <p:cNvCxnSpPr/>
          <p:nvPr/>
        </p:nvCxnSpPr>
        <p:spPr>
          <a:xfrm rot="5400000">
            <a:off x="3719195" y="2005965"/>
            <a:ext cx="2698750" cy="533400"/>
          </a:xfrm>
          <a:prstGeom prst="curvedConnector3">
            <a:avLst>
              <a:gd name="adj1" fmla="val 50024"/>
            </a:avLst>
          </a:prstGeom>
          <a:ln w="1905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11" name="Conector curvo 10"/>
          <p:cNvCxnSpPr/>
          <p:nvPr/>
        </p:nvCxnSpPr>
        <p:spPr>
          <a:xfrm rot="5400000">
            <a:off x="6164580" y="1835785"/>
            <a:ext cx="2730500" cy="1255395"/>
          </a:xfrm>
          <a:prstGeom prst="curvedConnector3">
            <a:avLst>
              <a:gd name="adj1" fmla="val 50012"/>
            </a:avLst>
          </a:prstGeom>
          <a:ln w="1905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13" name="Conector curvo 12"/>
          <p:cNvCxnSpPr/>
          <p:nvPr/>
        </p:nvCxnSpPr>
        <p:spPr>
          <a:xfrm rot="10800000">
            <a:off x="9904095" y="3881755"/>
            <a:ext cx="1552575" cy="1436370"/>
          </a:xfrm>
          <a:prstGeom prst="curvedConnector3">
            <a:avLst>
              <a:gd name="adj1" fmla="val 49980"/>
            </a:avLst>
          </a:prstGeom>
          <a:ln w="19050">
            <a:solidFill>
              <a:srgbClr val="C00000"/>
            </a:solidFill>
            <a:tailEnd type="arrow"/>
          </a:ln>
        </p:spPr>
        <p:style>
          <a:lnRef idx="1">
            <a:schemeClr val="accent1"/>
          </a:lnRef>
          <a:fillRef idx="0">
            <a:schemeClr val="accent1"/>
          </a:fillRef>
          <a:effectRef idx="0">
            <a:schemeClr val="accent1"/>
          </a:effectRef>
          <a:fontRef idx="minor">
            <a:schemeClr val="tx1"/>
          </a:fontRef>
        </p:style>
      </p:cxnSp>
      <p:sp>
        <p:nvSpPr>
          <p:cNvPr id="14" name="Título 1"/>
          <p:cNvSpPr txBox="1"/>
          <p:nvPr/>
        </p:nvSpPr>
        <p:spPr>
          <a:xfrm>
            <a:off x="10521094" y="348139"/>
            <a:ext cx="1058609"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pt-BR" altLang="en-US" b="1" dirty="0" smtClean="0">
                <a:solidFill>
                  <a:srgbClr val="C00000"/>
                </a:solidFill>
                <a:effectLst>
                  <a:outerShdw blurRad="38100" dist="38100" dir="2700000" algn="tl">
                    <a:srgbClr val="000000">
                      <a:alpha val="43137"/>
                    </a:srgbClr>
                  </a:outerShdw>
                </a:effectLst>
                <a:latin typeface="+mn-lt"/>
                <a:cs typeface="+mn-lt"/>
              </a:rPr>
              <a:t>C.I.</a:t>
            </a:r>
            <a:endParaRPr lang="pt-BR" altLang="en-US" b="1" dirty="0">
              <a:solidFill>
                <a:srgbClr val="C00000"/>
              </a:solidFill>
              <a:effectLst>
                <a:outerShdw blurRad="38100" dist="38100" dir="2700000" algn="tl">
                  <a:srgbClr val="000000">
                    <a:alpha val="43137"/>
                  </a:srgbClr>
                </a:outerShdw>
              </a:effectLst>
              <a:latin typeface="Calibri" panose="020F0502020204030204" charset="0"/>
              <a:cs typeface="Calibri" panose="020F0502020204030204" charset="0"/>
            </a:endParaRPr>
          </a:p>
        </p:txBody>
      </p:sp>
    </p:spTree>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rot="5400000">
            <a:off x="4699695" y="2476256"/>
            <a:ext cx="1794706" cy="313383"/>
            <a:chOff x="4112743" y="3509451"/>
            <a:chExt cx="1381894" cy="255373"/>
          </a:xfrm>
        </p:grpSpPr>
        <p:cxnSp>
          <p:nvCxnSpPr>
            <p:cNvPr id="4"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Retângulo 4"/>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 name="CaixaDeTexto 5"/>
          <p:cNvSpPr txBox="1"/>
          <p:nvPr/>
        </p:nvSpPr>
        <p:spPr>
          <a:xfrm>
            <a:off x="3263252" y="1682003"/>
            <a:ext cx="444352" cy="461665"/>
          </a:xfrm>
          <a:prstGeom prst="rect">
            <a:avLst/>
          </a:prstGeom>
          <a:noFill/>
        </p:spPr>
        <p:txBody>
          <a:bodyPr wrap="none" rtlCol="0">
            <a:spAutoFit/>
          </a:bodyPr>
          <a:lstStyle/>
          <a:p>
            <a:r>
              <a:rPr lang="pt-BR" sz="2400" dirty="0" smtClean="0"/>
              <a:t>C</a:t>
            </a:r>
            <a:r>
              <a:rPr lang="pt-BR" sz="2400" baseline="-25000" dirty="0" smtClean="0"/>
              <a:t>g</a:t>
            </a:r>
            <a:endParaRPr lang="pt-BR" sz="2400" dirty="0"/>
          </a:p>
        </p:txBody>
      </p:sp>
      <p:grpSp>
        <p:nvGrpSpPr>
          <p:cNvPr id="7" name="Grupo 6"/>
          <p:cNvGrpSpPr/>
          <p:nvPr/>
        </p:nvGrpSpPr>
        <p:grpSpPr>
          <a:xfrm>
            <a:off x="2815479" y="1524180"/>
            <a:ext cx="928514" cy="482761"/>
            <a:chOff x="6583958" y="4229187"/>
            <a:chExt cx="756638" cy="371718"/>
          </a:xfrm>
        </p:grpSpPr>
        <p:cxnSp>
          <p:nvCxnSpPr>
            <p:cNvPr id="8"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34"/>
            <p:cNvCxnSpPr/>
            <p:nvPr/>
          </p:nvCxnSpPr>
          <p:spPr>
            <a:xfrm>
              <a:off x="6997287" y="4233378"/>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17"/>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37"/>
            <p:cNvCxnSpPr/>
            <p:nvPr/>
          </p:nvCxnSpPr>
          <p:spPr>
            <a:xfrm>
              <a:off x="6997287" y="4396026"/>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3" name="Conector Reto 60"/>
          <p:cNvCxnSpPr/>
          <p:nvPr/>
        </p:nvCxnSpPr>
        <p:spPr>
          <a:xfrm>
            <a:off x="2097188" y="1750199"/>
            <a:ext cx="0" cy="179781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46"/>
          <p:cNvCxnSpPr/>
          <p:nvPr/>
        </p:nvCxnSpPr>
        <p:spPr>
          <a:xfrm>
            <a:off x="5509428" y="3718383"/>
            <a:ext cx="16545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 name="Grupo 15"/>
          <p:cNvGrpSpPr/>
          <p:nvPr/>
        </p:nvGrpSpPr>
        <p:grpSpPr>
          <a:xfrm>
            <a:off x="6704752" y="1936468"/>
            <a:ext cx="294122" cy="1327094"/>
            <a:chOff x="1113892" y="857756"/>
            <a:chExt cx="294122" cy="1327094"/>
          </a:xfrm>
        </p:grpSpPr>
        <p:grpSp>
          <p:nvGrpSpPr>
            <p:cNvPr id="17" name="Grupo 16"/>
            <p:cNvGrpSpPr/>
            <p:nvPr/>
          </p:nvGrpSpPr>
          <p:grpSpPr>
            <a:xfrm>
              <a:off x="1116699" y="1116701"/>
              <a:ext cx="291315" cy="940474"/>
              <a:chOff x="1149067" y="472114"/>
              <a:chExt cx="404603" cy="986250"/>
            </a:xfrm>
          </p:grpSpPr>
          <p:sp>
            <p:nvSpPr>
              <p:cNvPr id="20" name="Forma livre 19"/>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1" name="Forma livre 20"/>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Forma livre 21"/>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3" name="Forma livre 22"/>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8" name="Forma livre 17"/>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9" name="Forma livre 18"/>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27" name="Grupo 26"/>
          <p:cNvGrpSpPr/>
          <p:nvPr/>
        </p:nvGrpSpPr>
        <p:grpSpPr>
          <a:xfrm rot="5400000">
            <a:off x="7520033" y="2366544"/>
            <a:ext cx="928514" cy="482761"/>
            <a:chOff x="6583958" y="4229187"/>
            <a:chExt cx="756638" cy="371718"/>
          </a:xfrm>
        </p:grpSpPr>
        <p:cxnSp>
          <p:nvCxnSpPr>
            <p:cNvPr id="28"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34"/>
            <p:cNvCxnSpPr/>
            <p:nvPr/>
          </p:nvCxnSpPr>
          <p:spPr>
            <a:xfrm>
              <a:off x="6997287" y="4233378"/>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17"/>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7"/>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2" name="Conector Reto 31"/>
          <p:cNvCxnSpPr/>
          <p:nvPr/>
        </p:nvCxnSpPr>
        <p:spPr>
          <a:xfrm flipV="1">
            <a:off x="3734566" y="1749607"/>
            <a:ext cx="426592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flipV="1">
            <a:off x="3734566" y="3530301"/>
            <a:ext cx="426592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H="1" flipV="1">
            <a:off x="6837720" y="1743048"/>
            <a:ext cx="0" cy="19342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6820849" y="3263562"/>
            <a:ext cx="259" cy="26673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7990996" y="1758855"/>
            <a:ext cx="0" cy="39613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a:off x="8004331" y="3072181"/>
            <a:ext cx="0" cy="45812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4349720" y="285613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H="1">
            <a:off x="2102615" y="1759034"/>
            <a:ext cx="71286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flipH="1" flipV="1">
            <a:off x="2093188" y="3528142"/>
            <a:ext cx="1657608"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5592155" y="3530301"/>
            <a:ext cx="0" cy="18808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CaixaDeTexto 43"/>
          <p:cNvSpPr txBox="1"/>
          <p:nvPr/>
        </p:nvSpPr>
        <p:spPr>
          <a:xfrm>
            <a:off x="8153449" y="2238326"/>
            <a:ext cx="452368" cy="461665"/>
          </a:xfrm>
          <a:prstGeom prst="rect">
            <a:avLst/>
          </a:prstGeom>
          <a:noFill/>
        </p:spPr>
        <p:txBody>
          <a:bodyPr wrap="none" rtlCol="0">
            <a:spAutoFit/>
          </a:bodyPr>
          <a:lstStyle/>
          <a:p>
            <a:r>
              <a:rPr lang="pt-BR" sz="2400" dirty="0" smtClean="0"/>
              <a:t>C</a:t>
            </a:r>
            <a:r>
              <a:rPr lang="pt-BR" sz="2400" baseline="-25000" dirty="0"/>
              <a:t>0</a:t>
            </a:r>
            <a:endParaRPr lang="pt-BR" sz="2400" dirty="0"/>
          </a:p>
        </p:txBody>
      </p:sp>
      <p:sp>
        <p:nvSpPr>
          <p:cNvPr id="45" name="CaixaDeTexto 44"/>
          <p:cNvSpPr txBox="1"/>
          <p:nvPr/>
        </p:nvSpPr>
        <p:spPr>
          <a:xfrm>
            <a:off x="5774380" y="2376597"/>
            <a:ext cx="396262" cy="461665"/>
          </a:xfrm>
          <a:prstGeom prst="rect">
            <a:avLst/>
          </a:prstGeom>
          <a:noFill/>
        </p:spPr>
        <p:txBody>
          <a:bodyPr wrap="none" rtlCol="0">
            <a:spAutoFit/>
          </a:bodyPr>
          <a:lstStyle/>
          <a:p>
            <a:r>
              <a:rPr lang="pt-BR" sz="2400" dirty="0" smtClean="0"/>
              <a:t>r</a:t>
            </a:r>
            <a:r>
              <a:rPr lang="pt-BR" sz="2400" baseline="-25000" dirty="0" smtClean="0"/>
              <a:t>0</a:t>
            </a:r>
            <a:endParaRPr lang="pt-BR" sz="2400" dirty="0"/>
          </a:p>
        </p:txBody>
      </p:sp>
      <p:sp>
        <p:nvSpPr>
          <p:cNvPr id="46" name="CaixaDeTexto 45"/>
          <p:cNvSpPr txBox="1"/>
          <p:nvPr/>
        </p:nvSpPr>
        <p:spPr>
          <a:xfrm>
            <a:off x="6992193" y="2359434"/>
            <a:ext cx="314510" cy="461665"/>
          </a:xfrm>
          <a:prstGeom prst="rect">
            <a:avLst/>
          </a:prstGeom>
          <a:noFill/>
        </p:spPr>
        <p:txBody>
          <a:bodyPr wrap="none" rtlCol="0">
            <a:spAutoFit/>
          </a:bodyPr>
          <a:lstStyle/>
          <a:p>
            <a:r>
              <a:rPr lang="pt-BR" sz="2400" dirty="0" smtClean="0"/>
              <a:t>L</a:t>
            </a:r>
            <a:endParaRPr lang="pt-BR" sz="2400" dirty="0"/>
          </a:p>
        </p:txBody>
      </p:sp>
      <p:sp>
        <p:nvSpPr>
          <p:cNvPr id="49" name="CaixaDeTexto 48"/>
          <p:cNvSpPr txBox="1"/>
          <p:nvPr/>
        </p:nvSpPr>
        <p:spPr>
          <a:xfrm>
            <a:off x="7449745" y="1280936"/>
            <a:ext cx="463588" cy="461665"/>
          </a:xfrm>
          <a:prstGeom prst="rect">
            <a:avLst/>
          </a:prstGeom>
          <a:noFill/>
        </p:spPr>
        <p:txBody>
          <a:bodyPr wrap="none" rtlCol="0">
            <a:spAutoFit/>
          </a:bodyPr>
          <a:lstStyle/>
          <a:p>
            <a:r>
              <a:rPr lang="pt-BR" sz="2400" dirty="0" smtClean="0"/>
              <a:t>V</a:t>
            </a:r>
            <a:r>
              <a:rPr lang="pt-BR" sz="2400" baseline="-25000" dirty="0"/>
              <a:t>0</a:t>
            </a:r>
            <a:endParaRPr lang="pt-BR" sz="2400" dirty="0"/>
          </a:p>
        </p:txBody>
      </p:sp>
      <p:sp>
        <p:nvSpPr>
          <p:cNvPr id="54" name="Elipse 53"/>
          <p:cNvSpPr/>
          <p:nvPr/>
        </p:nvSpPr>
        <p:spPr>
          <a:xfrm>
            <a:off x="8830073" y="2216254"/>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55" name="Conector de Seta Reta 54"/>
          <p:cNvCxnSpPr/>
          <p:nvPr/>
        </p:nvCxnSpPr>
        <p:spPr>
          <a:xfrm flipH="1">
            <a:off x="9019160" y="2308608"/>
            <a:ext cx="0" cy="363994"/>
          </a:xfrm>
          <a:prstGeom prst="straightConnector1">
            <a:avLst/>
          </a:prstGeom>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sp>
        <p:nvSpPr>
          <p:cNvPr id="56" name="Forma livre 55"/>
          <p:cNvSpPr/>
          <p:nvPr/>
        </p:nvSpPr>
        <p:spPr>
          <a:xfrm>
            <a:off x="7966360" y="1749606"/>
            <a:ext cx="1052800" cy="457200"/>
          </a:xfrm>
          <a:custGeom>
            <a:avLst/>
            <a:gdLst>
              <a:gd name="connsiteX0" fmla="*/ 0 w 1323066"/>
              <a:gd name="connsiteY0" fmla="*/ 0 h 457200"/>
              <a:gd name="connsiteX1" fmla="*/ 586408 w 1323066"/>
              <a:gd name="connsiteY1" fmla="*/ 19878 h 457200"/>
              <a:gd name="connsiteX2" fmla="*/ 1083365 w 1323066"/>
              <a:gd name="connsiteY2" fmla="*/ 119269 h 457200"/>
              <a:gd name="connsiteX3" fmla="*/ 1302026 w 1323066"/>
              <a:gd name="connsiteY3" fmla="*/ 298173 h 457200"/>
              <a:gd name="connsiteX4" fmla="*/ 1302026 w 1323066"/>
              <a:gd name="connsiteY4" fmla="*/ 45720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3066" h="457200">
                <a:moveTo>
                  <a:pt x="0" y="0"/>
                </a:moveTo>
                <a:cubicBezTo>
                  <a:pt x="202923" y="0"/>
                  <a:pt x="405847" y="0"/>
                  <a:pt x="586408" y="19878"/>
                </a:cubicBezTo>
                <a:cubicBezTo>
                  <a:pt x="766969" y="39756"/>
                  <a:pt x="964095" y="72887"/>
                  <a:pt x="1083365" y="119269"/>
                </a:cubicBezTo>
                <a:cubicBezTo>
                  <a:pt x="1202635" y="165652"/>
                  <a:pt x="1265583" y="241851"/>
                  <a:pt x="1302026" y="298173"/>
                </a:cubicBezTo>
                <a:cubicBezTo>
                  <a:pt x="1338469" y="354495"/>
                  <a:pt x="1320247" y="405847"/>
                  <a:pt x="1302026" y="45720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7" name="Forma livre 56"/>
          <p:cNvSpPr/>
          <p:nvPr/>
        </p:nvSpPr>
        <p:spPr>
          <a:xfrm>
            <a:off x="7986395" y="2763520"/>
            <a:ext cx="1033145" cy="372110"/>
          </a:xfrm>
          <a:custGeom>
            <a:avLst/>
            <a:gdLst>
              <a:gd name="connsiteX0" fmla="*/ 1272209 w 1302025"/>
              <a:gd name="connsiteY0" fmla="*/ 0 h 626165"/>
              <a:gd name="connsiteX1" fmla="*/ 1242391 w 1302025"/>
              <a:gd name="connsiteY1" fmla="*/ 228600 h 626165"/>
              <a:gd name="connsiteX2" fmla="*/ 735496 w 1302025"/>
              <a:gd name="connsiteY2" fmla="*/ 447261 h 626165"/>
              <a:gd name="connsiteX3" fmla="*/ 0 w 1302025"/>
              <a:gd name="connsiteY3" fmla="*/ 626165 h 626165"/>
            </a:gdLst>
            <a:ahLst/>
            <a:cxnLst>
              <a:cxn ang="0">
                <a:pos x="connsiteX0" y="connsiteY0"/>
              </a:cxn>
              <a:cxn ang="0">
                <a:pos x="connsiteX1" y="connsiteY1"/>
              </a:cxn>
              <a:cxn ang="0">
                <a:pos x="connsiteX2" y="connsiteY2"/>
              </a:cxn>
              <a:cxn ang="0">
                <a:pos x="connsiteX3" y="connsiteY3"/>
              </a:cxn>
            </a:cxnLst>
            <a:rect l="l" t="t" r="r" b="b"/>
            <a:pathLst>
              <a:path w="1302025" h="626165">
                <a:moveTo>
                  <a:pt x="1272209" y="0"/>
                </a:moveTo>
                <a:cubicBezTo>
                  <a:pt x="1302026" y="77028"/>
                  <a:pt x="1331843" y="154057"/>
                  <a:pt x="1242391" y="228600"/>
                </a:cubicBezTo>
                <a:cubicBezTo>
                  <a:pt x="1152939" y="303143"/>
                  <a:pt x="942561" y="381000"/>
                  <a:pt x="735496" y="447261"/>
                </a:cubicBezTo>
                <a:cubicBezTo>
                  <a:pt x="528431" y="513522"/>
                  <a:pt x="264215" y="569843"/>
                  <a:pt x="0" y="62616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CaixaDeTexto 57"/>
          <p:cNvSpPr txBox="1"/>
          <p:nvPr/>
        </p:nvSpPr>
        <p:spPr>
          <a:xfrm>
            <a:off x="9147213" y="2292460"/>
            <a:ext cx="1317990" cy="369332"/>
          </a:xfrm>
          <a:prstGeom prst="rect">
            <a:avLst/>
          </a:prstGeom>
          <a:noFill/>
        </p:spPr>
        <p:txBody>
          <a:bodyPr wrap="none" rtlCol="0">
            <a:spAutoFit/>
          </a:bodyPr>
          <a:lstStyle/>
          <a:p>
            <a:r>
              <a:rPr lang="pt-BR" dirty="0" smtClean="0"/>
              <a:t>C</a:t>
            </a:r>
            <a:r>
              <a:rPr lang="pt-BR" baseline="-25000" dirty="0" smtClean="0"/>
              <a:t>0</a:t>
            </a:r>
            <a:r>
              <a:rPr lang="pt-BR" dirty="0" smtClean="0"/>
              <a:t>V</a:t>
            </a:r>
            <a:r>
              <a:rPr lang="pt-BR" baseline="-25000" dirty="0" smtClean="0"/>
              <a:t>0</a:t>
            </a:r>
            <a:r>
              <a:rPr lang="pt-BR" dirty="0" smtClean="0"/>
              <a:t>(0-)</a:t>
            </a:r>
            <a:r>
              <a:rPr lang="pt-BR" dirty="0" smtClean="0">
                <a:latin typeface="Symbol" panose="05050102010706020507" pitchFamily="18" charset="2"/>
              </a:rPr>
              <a:t>d</a:t>
            </a:r>
            <a:r>
              <a:rPr lang="pt-BR" dirty="0" smtClean="0">
                <a:latin typeface="Comic Sans MS" panose="030F0702030302020204" pitchFamily="66" charset="0"/>
              </a:rPr>
              <a:t>(t)</a:t>
            </a:r>
            <a:endParaRPr lang="pt-BR" dirty="0"/>
          </a:p>
        </p:txBody>
      </p:sp>
      <p:sp>
        <p:nvSpPr>
          <p:cNvPr id="59" name="Espaço Reservado para Conteúdo 2"/>
          <p:cNvSpPr txBox="1"/>
          <p:nvPr/>
        </p:nvSpPr>
        <p:spPr>
          <a:xfrm>
            <a:off x="3047657" y="654894"/>
            <a:ext cx="4244038" cy="715161"/>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Condição inicial de C</a:t>
            </a:r>
            <a:r>
              <a:rPr lang="pt-BR" sz="3200" b="1" baseline="-25000" dirty="0" smtClean="0">
                <a:solidFill>
                  <a:srgbClr val="C00000"/>
                </a:solidFill>
                <a:latin typeface="Comic Sans MS" panose="030F0702030302020204" pitchFamily="66" charset="0"/>
              </a:rPr>
              <a:t>0</a:t>
            </a:r>
            <a:endParaRPr lang="pt-BR" sz="3200" b="1" dirty="0" smtClean="0">
              <a:solidFill>
                <a:srgbClr val="C00000"/>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60" name="Retângulo 59"/>
              <p:cNvSpPr/>
              <p:nvPr/>
            </p:nvSpPr>
            <p:spPr>
              <a:xfrm>
                <a:off x="238760" y="3718560"/>
                <a:ext cx="11677650" cy="1138555"/>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sz="2400" i="1" smtClean="0">
                              <a:latin typeface="Cambria Math" panose="02040503050406030204" pitchFamily="18" charset="0"/>
                            </a:rPr>
                          </m:ctrlPr>
                        </m:sSubPr>
                        <m:e>
                          <m:r>
                            <a:rPr lang="pt-BR" sz="2400" i="1">
                              <a:latin typeface="Cambria Math" panose="02040503050406030204" pitchFamily="18" charset="0"/>
                            </a:rPr>
                            <m:t>𝑉</m:t>
                          </m:r>
                        </m:e>
                        <m:sub>
                          <m:r>
                            <a:rPr lang="pt-BR" sz="2400" b="0" i="1" smtClean="0">
                              <a:latin typeface="Cambria Math" panose="02040503050406030204" pitchFamily="18" charset="0"/>
                            </a:rPr>
                            <m:t>0</m:t>
                          </m:r>
                        </m:sub>
                      </m:sSub>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0</m:t>
                          </m:r>
                        </m:sub>
                      </m:sSub>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d>
                        <m:dPr>
                          <m:ctrlPr>
                            <a:rPr lang="pt-BR" sz="2400" i="1">
                              <a:latin typeface="Cambria Math" panose="02040503050406030204" pitchFamily="18" charset="0"/>
                            </a:rPr>
                          </m:ctrlPr>
                        </m:dPr>
                        <m:e>
                          <m:r>
                            <a:rPr lang="pt-BR" sz="2400" i="1">
                              <a:latin typeface="Cambria Math" panose="02040503050406030204" pitchFamily="18" charset="0"/>
                            </a:rPr>
                            <m:t>0</m:t>
                          </m:r>
                          <m:r>
                            <a:rPr lang="pt-BR" sz="2400" i="1">
                              <a:latin typeface="Cambria Math" panose="02040503050406030204" pitchFamily="18" charset="0"/>
                            </a:rPr>
                            <m:t>−</m:t>
                          </m:r>
                        </m:e>
                      </m:d>
                      <m:f>
                        <m:fPr>
                          <m:ctrlPr>
                            <a:rPr lang="pt-BR" sz="2400" i="1" smtClean="0">
                              <a:latin typeface="Cambria Math" panose="02040503050406030204" pitchFamily="18" charset="0"/>
                            </a:rPr>
                          </m:ctrlPr>
                        </m:fPr>
                        <m:num>
                          <m:r>
                            <a:rPr lang="en-US" altLang="pt-BR" sz="2400" i="1">
                              <a:latin typeface="Cambria Math" panose="02040503050406030204" pitchFamily="18" charset="0"/>
                            </a:rPr>
                            <m:t>1</m:t>
                          </m:r>
                        </m:num>
                        <m:den>
                          <m:r>
                            <a:rPr lang="pt-BR" sz="2400" b="0" i="1" smtClean="0">
                              <a:latin typeface="Cambria Math" panose="02040503050406030204" pitchFamily="18" charset="0"/>
                            </a:rPr>
                            <m:t>[</m:t>
                          </m:r>
                          <m:r>
                            <a:rPr lang="pt-BR" sz="2400" b="0" i="1" smtClean="0">
                              <a:latin typeface="Cambria Math" panose="02040503050406030204" pitchFamily="18" charset="0"/>
                            </a:rPr>
                            <m:t>𝑠</m:t>
                          </m:r>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𝑔</m:t>
                              </m:r>
                            </m:sub>
                          </m:sSub>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0</m:t>
                              </m:r>
                            </m:sub>
                          </m:sSub>
                          <m:r>
                            <a:rPr lang="pt-BR" sz="2400" b="0" i="1" smtClean="0">
                              <a:latin typeface="Cambria Math" panose="02040503050406030204" pitchFamily="18" charset="0"/>
                            </a:rPr>
                            <m:t>)</m:t>
                          </m:r>
                          <m:r>
                            <a:rPr lang="pt-BR" sz="2400" i="1">
                              <a:latin typeface="Cambria Math" panose="02040503050406030204" pitchFamily="18" charset="0"/>
                            </a:rPr>
                            <m:t>+</m:t>
                          </m:r>
                          <m:f>
                            <m:fPr>
                              <m:ctrlPr>
                                <a:rPr lang="pt-BR" sz="2400" i="1">
                                  <a:latin typeface="Cambria Math" panose="02040503050406030204" pitchFamily="18" charset="0"/>
                                </a:rPr>
                              </m:ctrlPr>
                            </m:fPr>
                            <m:num>
                              <m:r>
                                <a:rPr lang="pt-BR" sz="2400" b="0" i="1" smtClean="0">
                                  <a:latin typeface="Cambria Math" panose="02040503050406030204" pitchFamily="18" charset="0"/>
                                </a:rPr>
                                <m:t>1</m:t>
                              </m:r>
                            </m:num>
                            <m:den>
                              <m:sSub>
                                <m:sSubPr>
                                  <m:ctrlPr>
                                    <a:rPr lang="pt-BR" sz="2400" i="1">
                                      <a:latin typeface="Cambria Math" panose="02040503050406030204" pitchFamily="18" charset="0"/>
                                    </a:rPr>
                                  </m:ctrlPr>
                                </m:sSubPr>
                                <m:e>
                                  <m:r>
                                    <a:rPr lang="pt-BR" sz="2400" i="1">
                                      <a:latin typeface="Cambria Math" panose="02040503050406030204" pitchFamily="18" charset="0"/>
                                    </a:rPr>
                                    <m:t>𝑟</m:t>
                                  </m:r>
                                </m:e>
                                <m:sub>
                                  <m:r>
                                    <a:rPr lang="pt-BR" sz="2400" i="1">
                                      <a:latin typeface="Cambria Math" panose="02040503050406030204" pitchFamily="18" charset="0"/>
                                    </a:rPr>
                                    <m:t>0</m:t>
                                  </m:r>
                                </m:sub>
                              </m:sSub>
                            </m:den>
                          </m:f>
                          <m:r>
                            <a:rPr lang="pt-BR" sz="2400" i="1">
                              <a:latin typeface="Cambria Math" panose="02040503050406030204" pitchFamily="18" charset="0"/>
                            </a:rPr>
                            <m:t>+</m:t>
                          </m:r>
                          <m:f>
                            <m:fPr>
                              <m:ctrlPr>
                                <a:rPr lang="pt-BR" sz="2400" i="1">
                                  <a:latin typeface="Cambria Math" panose="02040503050406030204" pitchFamily="18" charset="0"/>
                                </a:rPr>
                              </m:ctrlPr>
                            </m:fPr>
                            <m:num>
                              <m:r>
                                <a:rPr lang="pt-BR" sz="2400" b="0" i="1" smtClean="0">
                                  <a:latin typeface="Cambria Math" panose="02040503050406030204" pitchFamily="18" charset="0"/>
                                </a:rPr>
                                <m:t>1</m:t>
                              </m:r>
                            </m:num>
                            <m:den>
                              <m:r>
                                <a:rPr lang="pt-BR" sz="2400" i="1">
                                  <a:latin typeface="Cambria Math" panose="02040503050406030204" pitchFamily="18" charset="0"/>
                                </a:rPr>
                                <m:t>𝑠𝐿</m:t>
                              </m:r>
                            </m:den>
                          </m:f>
                          <m:r>
                            <a:rPr lang="pt-BR" sz="2400" b="0" i="1" smtClean="0">
                              <a:latin typeface="Cambria Math" panose="02040503050406030204" pitchFamily="18" charset="0"/>
                            </a:rPr>
                            <m:t>]</m:t>
                          </m:r>
                        </m:den>
                      </m:f>
                      <m:r>
                        <a:rPr lang="en-US" altLang="pt-BR" sz="2400" i="1">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0</m:t>
                          </m:r>
                        </m:sub>
                      </m:sSub>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d>
                        <m:dPr>
                          <m:ctrlPr>
                            <a:rPr lang="pt-BR" sz="2400" i="1">
                              <a:latin typeface="Cambria Math" panose="02040503050406030204" pitchFamily="18" charset="0"/>
                            </a:rPr>
                          </m:ctrlPr>
                        </m:dPr>
                        <m:e>
                          <m:r>
                            <a:rPr lang="pt-BR" sz="2400" i="1">
                              <a:latin typeface="Cambria Math" panose="02040503050406030204" pitchFamily="18" charset="0"/>
                            </a:rPr>
                            <m:t>0</m:t>
                          </m:r>
                          <m:r>
                            <a:rPr lang="pt-BR" sz="2400" i="1">
                              <a:latin typeface="Cambria Math" panose="02040503050406030204" pitchFamily="18" charset="0"/>
                            </a:rPr>
                            <m:t>−</m:t>
                          </m:r>
                        </m:e>
                      </m:d>
                      <m:f>
                        <m:fPr>
                          <m:ctrlPr>
                            <a:rPr lang="pt-BR" sz="2400" i="1" smtClean="0">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𝑟</m:t>
                              </m:r>
                            </m:e>
                            <m:sub>
                              <m:r>
                                <a:rPr lang="pt-BR" sz="2400" i="1">
                                  <a:latin typeface="Cambria Math" panose="02040503050406030204" pitchFamily="18" charset="0"/>
                                </a:rPr>
                                <m:t>0</m:t>
                              </m:r>
                            </m:sub>
                          </m:sSub>
                          <m:r>
                            <a:rPr lang="pt-BR" sz="2400" i="1">
                              <a:latin typeface="Cambria Math" panose="02040503050406030204" pitchFamily="18" charset="0"/>
                            </a:rPr>
                            <m:t>𝑠𝐿</m:t>
                          </m:r>
                        </m:num>
                        <m:den>
                          <m:sSup>
                            <m:sSupPr>
                              <m:ctrlPr>
                                <a:rPr lang="pt-BR" sz="2400" i="1">
                                  <a:latin typeface="Cambria Math" panose="02040503050406030204" pitchFamily="18" charset="0"/>
                                </a:rPr>
                              </m:ctrlPr>
                            </m:sSupPr>
                            <m:e>
                              <m:r>
                                <a:rPr lang="pt-BR" sz="2400" i="1">
                                  <a:latin typeface="Cambria Math" panose="02040503050406030204" pitchFamily="18" charset="0"/>
                                </a:rPr>
                                <m:t>𝑠</m:t>
                              </m:r>
                            </m:e>
                            <m:sup>
                              <m:r>
                                <a:rPr lang="pt-BR" sz="2400" i="1">
                                  <a:latin typeface="Cambria Math" panose="02040503050406030204" pitchFamily="18" charset="0"/>
                                </a:rPr>
                                <m:t>2</m:t>
                              </m:r>
                            </m:sup>
                          </m:sSup>
                          <m:r>
                            <a:rPr lang="pt-BR" sz="2400" i="1">
                              <a:latin typeface="Cambria Math" panose="02040503050406030204" pitchFamily="18" charset="0"/>
                            </a:rPr>
                            <m:t>𝐿</m:t>
                          </m:r>
                          <m:d>
                            <m:dPr>
                              <m:ctrlPr>
                                <a:rPr lang="pt-BR" sz="2400" i="1">
                                  <a:latin typeface="Cambria Math" panose="02040503050406030204" pitchFamily="18" charset="0"/>
                                </a:rPr>
                              </m:ctrlPr>
                            </m:dPr>
                            <m:e>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𝑔</m:t>
                                  </m:r>
                                </m:sub>
                              </m:sSub>
                              <m:r>
                                <a:rPr lang="pt-BR" sz="2400" i="1">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0</m:t>
                                  </m:r>
                                </m:sub>
                              </m:sSub>
                            </m:e>
                          </m:d>
                          <m:sSub>
                            <m:sSubPr>
                              <m:ctrlPr>
                                <a:rPr lang="pt-BR" sz="2400" i="1">
                                  <a:latin typeface="Cambria Math" panose="02040503050406030204" pitchFamily="18" charset="0"/>
                                </a:rPr>
                              </m:ctrlPr>
                            </m:sSubPr>
                            <m:e>
                              <m:r>
                                <a:rPr lang="pt-BR" sz="2400" i="1">
                                  <a:latin typeface="Cambria Math" panose="02040503050406030204" pitchFamily="18" charset="0"/>
                                </a:rPr>
                                <m:t>𝑟</m:t>
                              </m:r>
                            </m:e>
                            <m:sub>
                              <m:r>
                                <a:rPr lang="pt-BR" sz="2400" i="1">
                                  <a:latin typeface="Cambria Math" panose="02040503050406030204" pitchFamily="18" charset="0"/>
                                </a:rPr>
                                <m:t>0</m:t>
                              </m:r>
                            </m:sub>
                          </m:sSub>
                          <m:r>
                            <a:rPr lang="pt-BR" sz="2400" i="1">
                              <a:latin typeface="Cambria Math" panose="02040503050406030204" pitchFamily="18" charset="0"/>
                            </a:rPr>
                            <m:t>+</m:t>
                          </m:r>
                          <m:r>
                            <a:rPr lang="pt-BR" sz="2400" i="1">
                              <a:latin typeface="Cambria Math" panose="02040503050406030204" pitchFamily="18" charset="0"/>
                            </a:rPr>
                            <m:t>𝑠𝐿</m:t>
                          </m:r>
                          <m:r>
                            <a:rPr lang="pt-BR" sz="2400" i="1">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𝑟</m:t>
                              </m:r>
                            </m:e>
                            <m:sub>
                              <m:r>
                                <a:rPr lang="pt-BR" sz="2400" i="1">
                                  <a:latin typeface="Cambria Math" panose="02040503050406030204" pitchFamily="18" charset="0"/>
                                </a:rPr>
                                <m:t>0</m:t>
                              </m:r>
                            </m:sub>
                          </m:sSub>
                        </m:den>
                      </m:f>
                    </m:oMath>
                  </m:oMathPara>
                </a14:m>
                <a:endParaRPr lang="pt-BR" sz="2400" i="1" dirty="0">
                  <a:latin typeface="Cambria Math" panose="02040503050406030204" pitchFamily="18" charset="0"/>
                </a:endParaRPr>
              </a:p>
            </p:txBody>
          </p:sp>
        </mc:Choice>
        <mc:Fallback>
          <p:sp>
            <p:nvSpPr>
              <p:cNvPr id="60" name="Retângulo 59"/>
              <p:cNvSpPr>
                <a:spLocks noRot="1" noChangeAspect="1" noMove="1" noResize="1" noEditPoints="1" noAdjustHandles="1" noChangeArrowheads="1" noChangeShapeType="1" noTextEdit="1"/>
              </p:cNvSpPr>
              <p:nvPr/>
            </p:nvSpPr>
            <p:spPr>
              <a:xfrm>
                <a:off x="238760" y="3718560"/>
                <a:ext cx="11677650" cy="113855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2" name="Retângulo 11"/>
              <p:cNvSpPr/>
              <p:nvPr/>
            </p:nvSpPr>
            <p:spPr>
              <a:xfrm>
                <a:off x="763270" y="4987925"/>
                <a:ext cx="9592945" cy="1494155"/>
              </a:xfrm>
              <a:prstGeom prst="rect">
                <a:avLst/>
              </a:prstGeom>
            </p:spPr>
            <p:txBody>
              <a:bodyPr wrap="square">
                <a:spAutoFit/>
              </a:bodyPr>
              <a:p>
                <a:endParaRPr lang="pt-BR" dirty="0"/>
              </a:p>
              <a:p>
                <a:r>
                  <a:rPr lang="pt-BR" sz="2800">
                    <a:latin typeface="Comic Sans MS" panose="030F0702030302020204" pitchFamily="66" charset="0"/>
                    <a:cs typeface="Comic Sans MS" panose="030F0702030302020204" pitchFamily="66" charset="0"/>
                  </a:rPr>
                  <a:t>Solução para estado zero:  </a:t>
                </a:r>
                <a:r>
                  <a:rPr lang="pt-BR" sz="2400">
                    <a:latin typeface="Cambria Math" panose="02040503050406030204" pitchFamily="18" charset="0"/>
                    <a:cs typeface="Cambria Math" panose="02040503050406030204" pitchFamily="18" charset="0"/>
                  </a:rPr>
                  <a:t>  </a:t>
                </a:r>
                <a14:m>
                  <m:oMath xmlns:m="http://schemas.openxmlformats.org/officeDocument/2006/math">
                    <m:sSub>
                      <m:sSubPr>
                        <m:ctrlPr>
                          <a:rPr lang="pt-BR" sz="3200" i="1">
                            <a:latin typeface="Cambria Math" panose="02040503050406030204" pitchFamily="18" charset="0"/>
                            <a:cs typeface="Cambria Math" panose="02040503050406030204" pitchFamily="18" charset="0"/>
                          </a:rPr>
                        </m:ctrlPr>
                      </m:sSubPr>
                      <m:e>
                        <m:r>
                          <a:rPr lang="pt-BR" sz="3200" i="1">
                            <a:latin typeface="Cambria Math" panose="02040503050406030204" pitchFamily="18" charset="0"/>
                            <a:cs typeface="Cambria Math" panose="02040503050406030204" pitchFamily="18" charset="0"/>
                          </a:rPr>
                          <m:t>𝑉</m:t>
                        </m:r>
                      </m:e>
                      <m:sub>
                        <m:r>
                          <a:rPr lang="pt-BR" sz="3200" i="1">
                            <a:latin typeface="Cambria Math" panose="02040503050406030204" pitchFamily="18" charset="0"/>
                            <a:ea typeface="MS Mincho" charset="0"/>
                            <a:cs typeface="Cambria Math" panose="02040503050406030204" pitchFamily="18" charset="0"/>
                          </a:rPr>
                          <m:t>0</m:t>
                        </m:r>
                      </m:sub>
                    </m:sSub>
                    <m:r>
                      <a:rPr lang="pt-BR" sz="3200" b="0" i="1" smtClean="0">
                        <a:latin typeface="Cambria Math" panose="02040503050406030204" pitchFamily="18" charset="0"/>
                        <a:ea typeface="MS Mincho" charset="0"/>
                        <a:cs typeface="Cambria Math" panose="02040503050406030204" pitchFamily="18" charset="0"/>
                      </a:rPr>
                      <m:t>=−</m:t>
                    </m:r>
                    <m:f>
                      <m:fPr>
                        <m:ctrlPr>
                          <a:rPr lang="pt-BR" sz="3200" i="1" smtClean="0">
                            <a:latin typeface="Cambria Math" panose="02040503050406030204" pitchFamily="18" charset="0"/>
                            <a:cs typeface="Cambria Math" panose="02040503050406030204" pitchFamily="18" charset="0"/>
                          </a:rPr>
                        </m:ctrlPr>
                      </m:fPr>
                      <m:num>
                        <m:sSub>
                          <m:sSubPr>
                            <m:ctrlPr>
                              <a:rPr lang="pt-BR" sz="3200" i="1">
                                <a:latin typeface="Cambria Math" panose="02040503050406030204" pitchFamily="18" charset="0"/>
                                <a:cs typeface="Cambria Math" panose="02040503050406030204" pitchFamily="18" charset="0"/>
                              </a:rPr>
                            </m:ctrlPr>
                          </m:sSubPr>
                          <m:e>
                            <m:r>
                              <a:rPr lang="pt-BR" sz="3200" i="1">
                                <a:latin typeface="Cambria Math" panose="02040503050406030204" pitchFamily="18" charset="0"/>
                                <a:cs typeface="Cambria Math" panose="02040503050406030204" pitchFamily="18" charset="0"/>
                              </a:rPr>
                              <m:t>𝑉</m:t>
                            </m:r>
                          </m:e>
                          <m:sub>
                            <m:r>
                              <a:rPr lang="pt-BR" sz="3200" i="1">
                                <a:latin typeface="Cambria Math" panose="02040503050406030204" pitchFamily="18" charset="0"/>
                                <a:cs typeface="Cambria Math" panose="02040503050406030204" pitchFamily="18" charset="0"/>
                              </a:rPr>
                              <m:t>𝑖𝑛</m:t>
                            </m:r>
                          </m:sub>
                        </m:sSub>
                        <m:sSub>
                          <m:sSubPr>
                            <m:ctrlPr>
                              <a:rPr lang="pt-BR" sz="3200" i="1">
                                <a:latin typeface="Cambria Math" panose="02040503050406030204" pitchFamily="18" charset="0"/>
                                <a:cs typeface="Cambria Math" panose="02040503050406030204" pitchFamily="18" charset="0"/>
                              </a:rPr>
                            </m:ctrlPr>
                          </m:sSubPr>
                          <m:e>
                            <m:r>
                              <a:rPr lang="pt-BR" sz="3200" i="1">
                                <a:latin typeface="Cambria Math" panose="02040503050406030204" pitchFamily="18" charset="0"/>
                                <a:ea typeface="MS Mincho" charset="0"/>
                                <a:cs typeface="Cambria Math" panose="02040503050406030204" pitchFamily="18" charset="0"/>
                              </a:rPr>
                              <m:t>(</m:t>
                            </m:r>
                            <m:r>
                              <a:rPr lang="pt-BR" sz="3200" i="1">
                                <a:latin typeface="Cambria Math" panose="02040503050406030204" pitchFamily="18" charset="0"/>
                                <a:cs typeface="Cambria Math" panose="02040503050406030204" pitchFamily="18" charset="0"/>
                              </a:rPr>
                              <m:t>𝑔</m:t>
                            </m:r>
                          </m:e>
                          <m:sub>
                            <m:r>
                              <a:rPr lang="pt-BR" sz="3200" i="1">
                                <a:latin typeface="Cambria Math" panose="02040503050406030204" pitchFamily="18" charset="0"/>
                                <a:cs typeface="Cambria Math" panose="02040503050406030204" pitchFamily="18" charset="0"/>
                              </a:rPr>
                              <m:t>𝑚</m:t>
                            </m:r>
                          </m:sub>
                        </m:sSub>
                        <m:r>
                          <a:rPr lang="pt-BR" sz="3200" i="1">
                            <a:latin typeface="Cambria Math" panose="02040503050406030204" pitchFamily="18" charset="0"/>
                            <a:ea typeface="MS Mincho" charset="0"/>
                            <a:cs typeface="Cambria Math" panose="02040503050406030204" pitchFamily="18" charset="0"/>
                          </a:rPr>
                          <m:t>−</m:t>
                        </m:r>
                        <m:r>
                          <a:rPr lang="pt-BR" sz="3200" i="1">
                            <a:latin typeface="Cambria Math" panose="02040503050406030204" pitchFamily="18" charset="0"/>
                            <a:cs typeface="Cambria Math" panose="02040503050406030204" pitchFamily="18" charset="0"/>
                          </a:rPr>
                          <m:t>𝑠</m:t>
                        </m:r>
                        <m:sSub>
                          <m:sSubPr>
                            <m:ctrlPr>
                              <a:rPr lang="pt-BR" sz="3200" i="1">
                                <a:latin typeface="Cambria Math" panose="02040503050406030204" pitchFamily="18" charset="0"/>
                                <a:cs typeface="Cambria Math" panose="02040503050406030204" pitchFamily="18" charset="0"/>
                              </a:rPr>
                            </m:ctrlPr>
                          </m:sSubPr>
                          <m:e>
                            <m:r>
                              <a:rPr lang="pt-BR" sz="3200" i="1">
                                <a:latin typeface="Cambria Math" panose="02040503050406030204" pitchFamily="18" charset="0"/>
                                <a:cs typeface="Cambria Math" panose="02040503050406030204" pitchFamily="18" charset="0"/>
                              </a:rPr>
                              <m:t>𝐶</m:t>
                            </m:r>
                          </m:e>
                          <m:sub>
                            <m:r>
                              <a:rPr lang="pt-BR" sz="3200" i="1">
                                <a:latin typeface="Cambria Math" panose="02040503050406030204" pitchFamily="18" charset="0"/>
                                <a:cs typeface="Cambria Math" panose="02040503050406030204" pitchFamily="18" charset="0"/>
                              </a:rPr>
                              <m:t>𝑔</m:t>
                            </m:r>
                          </m:sub>
                        </m:sSub>
                        <m:r>
                          <a:rPr lang="pt-BR" sz="3200" i="1">
                            <a:latin typeface="Cambria Math" panose="02040503050406030204" pitchFamily="18" charset="0"/>
                            <a:ea typeface="MS Mincho" charset="0"/>
                            <a:cs typeface="Cambria Math" panose="02040503050406030204" pitchFamily="18" charset="0"/>
                          </a:rPr>
                          <m:t>)</m:t>
                        </m:r>
                        <m:sSub>
                          <m:sSubPr>
                            <m:ctrlPr>
                              <a:rPr lang="pt-BR" sz="3200" i="1">
                                <a:latin typeface="Cambria Math" panose="02040503050406030204" pitchFamily="18" charset="0"/>
                                <a:cs typeface="Cambria Math" panose="02040503050406030204" pitchFamily="18" charset="0"/>
                              </a:rPr>
                            </m:ctrlPr>
                          </m:sSubPr>
                          <m:e>
                            <m:r>
                              <a:rPr lang="pt-BR" sz="3200" i="1">
                                <a:latin typeface="Cambria Math" panose="02040503050406030204" pitchFamily="18" charset="0"/>
                                <a:cs typeface="Cambria Math" panose="02040503050406030204" pitchFamily="18" charset="0"/>
                              </a:rPr>
                              <m:t>𝑟</m:t>
                            </m:r>
                          </m:e>
                          <m:sub>
                            <m:r>
                              <a:rPr lang="pt-BR" sz="3200" i="1">
                                <a:latin typeface="Cambria Math" panose="02040503050406030204" pitchFamily="18" charset="0"/>
                                <a:ea typeface="MS Mincho" charset="0"/>
                                <a:cs typeface="Cambria Math" panose="02040503050406030204" pitchFamily="18" charset="0"/>
                              </a:rPr>
                              <m:t>0</m:t>
                            </m:r>
                          </m:sub>
                        </m:sSub>
                        <m:r>
                          <a:rPr lang="pt-BR" sz="3200" i="1">
                            <a:latin typeface="Cambria Math" panose="02040503050406030204" pitchFamily="18" charset="0"/>
                            <a:cs typeface="Cambria Math" panose="02040503050406030204" pitchFamily="18" charset="0"/>
                          </a:rPr>
                          <m:t>𝑠𝐿</m:t>
                        </m:r>
                      </m:num>
                      <m:den>
                        <m:sSup>
                          <m:sSupPr>
                            <m:ctrlPr>
                              <a:rPr lang="pt-BR" sz="3200" i="1">
                                <a:latin typeface="Cambria Math" panose="02040503050406030204" pitchFamily="18" charset="0"/>
                                <a:cs typeface="Cambria Math" panose="02040503050406030204" pitchFamily="18" charset="0"/>
                              </a:rPr>
                            </m:ctrlPr>
                          </m:sSupPr>
                          <m:e>
                            <m:r>
                              <a:rPr lang="pt-BR" sz="3200" i="1">
                                <a:latin typeface="Cambria Math" panose="02040503050406030204" pitchFamily="18" charset="0"/>
                                <a:cs typeface="Cambria Math" panose="02040503050406030204" pitchFamily="18" charset="0"/>
                              </a:rPr>
                              <m:t>𝑠</m:t>
                            </m:r>
                          </m:e>
                          <m:sup>
                            <m:r>
                              <a:rPr lang="pt-BR" sz="3200" i="1">
                                <a:latin typeface="Cambria Math" panose="02040503050406030204" pitchFamily="18" charset="0"/>
                                <a:ea typeface="MS Mincho" charset="0"/>
                                <a:cs typeface="Cambria Math" panose="02040503050406030204" pitchFamily="18" charset="0"/>
                              </a:rPr>
                              <m:t>2</m:t>
                            </m:r>
                          </m:sup>
                        </m:sSup>
                        <m:r>
                          <a:rPr lang="pt-BR" sz="3200" i="1">
                            <a:latin typeface="Cambria Math" panose="02040503050406030204" pitchFamily="18" charset="0"/>
                            <a:cs typeface="Cambria Math" panose="02040503050406030204" pitchFamily="18" charset="0"/>
                          </a:rPr>
                          <m:t>𝐿</m:t>
                        </m:r>
                        <m:d>
                          <m:dPr>
                            <m:ctrlPr>
                              <a:rPr lang="pt-BR" sz="3200" i="1">
                                <a:latin typeface="Cambria Math" panose="02040503050406030204" pitchFamily="18" charset="0"/>
                                <a:cs typeface="Cambria Math" panose="02040503050406030204" pitchFamily="18" charset="0"/>
                              </a:rPr>
                            </m:ctrlPr>
                          </m:dPr>
                          <m:e>
                            <m:sSub>
                              <m:sSubPr>
                                <m:ctrlPr>
                                  <a:rPr lang="pt-BR" sz="3200" i="1">
                                    <a:latin typeface="Cambria Math" panose="02040503050406030204" pitchFamily="18" charset="0"/>
                                    <a:cs typeface="Cambria Math" panose="02040503050406030204" pitchFamily="18" charset="0"/>
                                  </a:rPr>
                                </m:ctrlPr>
                              </m:sSubPr>
                              <m:e>
                                <m:r>
                                  <a:rPr lang="pt-BR" sz="3200" i="1">
                                    <a:latin typeface="Cambria Math" panose="02040503050406030204" pitchFamily="18" charset="0"/>
                                    <a:cs typeface="Cambria Math" panose="02040503050406030204" pitchFamily="18" charset="0"/>
                                  </a:rPr>
                                  <m:t>𝐶</m:t>
                                </m:r>
                              </m:e>
                              <m:sub>
                                <m:r>
                                  <a:rPr lang="pt-BR" sz="3200" i="1">
                                    <a:latin typeface="Cambria Math" panose="02040503050406030204" pitchFamily="18" charset="0"/>
                                    <a:cs typeface="Cambria Math" panose="02040503050406030204" pitchFamily="18" charset="0"/>
                                  </a:rPr>
                                  <m:t>𝑔</m:t>
                                </m:r>
                              </m:sub>
                            </m:sSub>
                            <m:r>
                              <a:rPr lang="pt-BR" sz="3200" i="1">
                                <a:latin typeface="Cambria Math" panose="02040503050406030204" pitchFamily="18" charset="0"/>
                                <a:ea typeface="MS Mincho" charset="0"/>
                                <a:cs typeface="Cambria Math" panose="02040503050406030204" pitchFamily="18" charset="0"/>
                              </a:rPr>
                              <m:t>+</m:t>
                            </m:r>
                            <m:sSub>
                              <m:sSubPr>
                                <m:ctrlPr>
                                  <a:rPr lang="pt-BR" sz="3200" i="1">
                                    <a:latin typeface="Cambria Math" panose="02040503050406030204" pitchFamily="18" charset="0"/>
                                    <a:cs typeface="Cambria Math" panose="02040503050406030204" pitchFamily="18" charset="0"/>
                                  </a:rPr>
                                </m:ctrlPr>
                              </m:sSubPr>
                              <m:e>
                                <m:r>
                                  <a:rPr lang="pt-BR" sz="3200" i="1">
                                    <a:latin typeface="Cambria Math" panose="02040503050406030204" pitchFamily="18" charset="0"/>
                                    <a:cs typeface="Cambria Math" panose="02040503050406030204" pitchFamily="18" charset="0"/>
                                  </a:rPr>
                                  <m:t>𝐶</m:t>
                                </m:r>
                              </m:e>
                              <m:sub>
                                <m:r>
                                  <a:rPr lang="pt-BR" sz="3200" i="1">
                                    <a:latin typeface="Cambria Math" panose="02040503050406030204" pitchFamily="18" charset="0"/>
                                    <a:ea typeface="MS Mincho" charset="0"/>
                                    <a:cs typeface="Cambria Math" panose="02040503050406030204" pitchFamily="18" charset="0"/>
                                  </a:rPr>
                                  <m:t>0</m:t>
                                </m:r>
                              </m:sub>
                            </m:sSub>
                          </m:e>
                        </m:d>
                        <m:sSub>
                          <m:sSubPr>
                            <m:ctrlPr>
                              <a:rPr lang="pt-BR" sz="3200" i="1">
                                <a:latin typeface="Cambria Math" panose="02040503050406030204" pitchFamily="18" charset="0"/>
                                <a:cs typeface="Cambria Math" panose="02040503050406030204" pitchFamily="18" charset="0"/>
                              </a:rPr>
                            </m:ctrlPr>
                          </m:sSubPr>
                          <m:e>
                            <m:r>
                              <a:rPr lang="pt-BR" sz="3200" i="1">
                                <a:latin typeface="Cambria Math" panose="02040503050406030204" pitchFamily="18" charset="0"/>
                                <a:cs typeface="Cambria Math" panose="02040503050406030204" pitchFamily="18" charset="0"/>
                              </a:rPr>
                              <m:t>𝑟</m:t>
                            </m:r>
                          </m:e>
                          <m:sub>
                            <m:r>
                              <a:rPr lang="pt-BR" sz="3200" i="1">
                                <a:latin typeface="Cambria Math" panose="02040503050406030204" pitchFamily="18" charset="0"/>
                                <a:ea typeface="MS Mincho" charset="0"/>
                                <a:cs typeface="Cambria Math" panose="02040503050406030204" pitchFamily="18" charset="0"/>
                              </a:rPr>
                              <m:t>0</m:t>
                            </m:r>
                          </m:sub>
                        </m:sSub>
                        <m:r>
                          <a:rPr lang="pt-BR" sz="3200" i="1">
                            <a:latin typeface="Cambria Math" panose="02040503050406030204" pitchFamily="18" charset="0"/>
                            <a:ea typeface="MS Mincho" charset="0"/>
                            <a:cs typeface="Cambria Math" panose="02040503050406030204" pitchFamily="18" charset="0"/>
                          </a:rPr>
                          <m:t>+</m:t>
                        </m:r>
                        <m:r>
                          <a:rPr lang="pt-BR" sz="3200" i="1">
                            <a:latin typeface="Cambria Math" panose="02040503050406030204" pitchFamily="18" charset="0"/>
                            <a:cs typeface="Cambria Math" panose="02040503050406030204" pitchFamily="18" charset="0"/>
                          </a:rPr>
                          <m:t>𝑠𝐿</m:t>
                        </m:r>
                        <m:r>
                          <a:rPr lang="pt-BR" sz="3200" i="1">
                            <a:latin typeface="Cambria Math" panose="02040503050406030204" pitchFamily="18" charset="0"/>
                            <a:ea typeface="MS Mincho" charset="0"/>
                            <a:cs typeface="Cambria Math" panose="02040503050406030204" pitchFamily="18" charset="0"/>
                          </a:rPr>
                          <m:t>+</m:t>
                        </m:r>
                        <m:sSub>
                          <m:sSubPr>
                            <m:ctrlPr>
                              <a:rPr lang="pt-BR" sz="3200" i="1">
                                <a:latin typeface="Cambria Math" panose="02040503050406030204" pitchFamily="18" charset="0"/>
                                <a:cs typeface="Cambria Math" panose="02040503050406030204" pitchFamily="18" charset="0"/>
                              </a:rPr>
                            </m:ctrlPr>
                          </m:sSubPr>
                          <m:e>
                            <m:r>
                              <a:rPr lang="pt-BR" sz="3200" i="1">
                                <a:latin typeface="Cambria Math" panose="02040503050406030204" pitchFamily="18" charset="0"/>
                                <a:cs typeface="Cambria Math" panose="02040503050406030204" pitchFamily="18" charset="0"/>
                              </a:rPr>
                              <m:t>𝑟</m:t>
                            </m:r>
                          </m:e>
                          <m:sub>
                            <m:r>
                              <a:rPr lang="pt-BR" sz="3200" i="1">
                                <a:latin typeface="Cambria Math" panose="02040503050406030204" pitchFamily="18" charset="0"/>
                                <a:ea typeface="MS Mincho" charset="0"/>
                                <a:cs typeface="Cambria Math" panose="02040503050406030204" pitchFamily="18" charset="0"/>
                              </a:rPr>
                              <m:t>0</m:t>
                            </m:r>
                          </m:sub>
                        </m:sSub>
                      </m:den>
                    </m:f>
                  </m:oMath>
                </a14:m>
                <a:endParaRPr lang="pt-BR" dirty="0" smtClean="0">
                  <a:latin typeface="Comic Sans MS" panose="030F0702030302020204" pitchFamily="66" charset="0"/>
                  <a:cs typeface="Comic Sans MS" panose="030F0702030302020204" pitchFamily="66" charset="0"/>
                </a:endParaRPr>
              </a:p>
              <a:p>
                <a:endParaRPr lang="pt-BR" dirty="0">
                  <a:latin typeface="Comic Sans MS" panose="030F0702030302020204" pitchFamily="66" charset="0"/>
                  <a:cs typeface="Comic Sans MS" panose="030F0702030302020204" pitchFamily="66" charset="0"/>
                </a:endParaRPr>
              </a:p>
            </p:txBody>
          </p:sp>
        </mc:Choice>
        <mc:Fallback>
          <p:sp>
            <p:nvSpPr>
              <p:cNvPr id="12" name="Retângulo 11"/>
              <p:cNvSpPr>
                <a:spLocks noRot="1" noChangeAspect="1" noMove="1" noResize="1" noEditPoints="1" noAdjustHandles="1" noChangeArrowheads="1" noChangeShapeType="1" noTextEdit="1"/>
              </p:cNvSpPr>
              <p:nvPr/>
            </p:nvSpPr>
            <p:spPr>
              <a:xfrm>
                <a:off x="763270" y="4987925"/>
                <a:ext cx="9592945" cy="1494155"/>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401955" y="305435"/>
                <a:ext cx="11388090" cy="612584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20000"/>
                  </a:lnSpc>
                  <a:spcBef>
                    <a:spcPts val="600"/>
                  </a:spcBef>
                  <a:spcAft>
                    <a:spcPts val="1200"/>
                  </a:spcAft>
                  <a:buNone/>
                </a:pPr>
                <a:r>
                  <a:rPr lang="pt-BR" b="1" dirty="0" smtClean="0">
                    <a:solidFill>
                      <a:srgbClr val="C00000"/>
                    </a:solidFill>
                    <a:latin typeface="Comic Sans MS" panose="030F0702030302020204" pitchFamily="66" charset="0"/>
                  </a:rPr>
                  <a:t>Considere um sistema descrito por uma equação diferencial (linear e invariante no tempo)</a:t>
                </a:r>
                <a:endParaRPr lang="pt-BR" b="1" dirty="0" smtClean="0">
                  <a:solidFill>
                    <a:srgbClr val="C00000"/>
                  </a:solidFill>
                  <a:latin typeface="Comic Sans MS" panose="030F0702030302020204" pitchFamily="66" charset="0"/>
                </a:endParaRPr>
              </a:p>
              <a:p>
                <a:pPr marL="0" indent="0">
                  <a:lnSpc>
                    <a:spcPct val="120000"/>
                  </a:lnSpc>
                  <a:spcBef>
                    <a:spcPts val="600"/>
                  </a:spcBef>
                  <a:buNone/>
                </a:pPr>
                <a14:m>
                  <m:oMath xmlns:m="http://schemas.openxmlformats.org/officeDocument/2006/math">
                    <m:sSup>
                      <m:sSupPr>
                        <m:ctrlPr>
                          <a:rPr lang="pt-BR" b="0" i="1" smtClean="0">
                            <a:latin typeface="Cambria Math" panose="02040503050406030204" pitchFamily="18" charset="0"/>
                          </a:rPr>
                        </m:ctrlPr>
                      </m:sSupPr>
                      <m:e>
                        <m:acc>
                          <m:accPr>
                            <m:chr m:val="̇"/>
                            <m:ctrlPr>
                              <a:rPr lang="pt-BR" b="0" i="1" smtClean="0">
                                <a:latin typeface="Cambria Math" panose="02040503050406030204" pitchFamily="18" charset="0"/>
                                <a:cs typeface="Cambria Math" panose="02040503050406030204" pitchFamily="18" charset="0"/>
                              </a:rPr>
                            </m:ctrlPr>
                          </m:accPr>
                          <m:e>
                            <m:r>
                              <a:rPr lang="en-US" altLang="pt-BR" b="0" i="1" smtClean="0">
                                <a:latin typeface="Cambria Math" panose="02040503050406030204" pitchFamily="18" charset="0"/>
                                <a:cs typeface="Cambria Math" panose="02040503050406030204" pitchFamily="18" charset="0"/>
                              </a:rPr>
                              <m:t>𝑦</m:t>
                            </m:r>
                          </m:e>
                        </m:acc>
                      </m:e>
                      <m:sup>
                        <m:r>
                          <a:rPr lang="pt-BR" b="0" i="1" smtClean="0">
                            <a:latin typeface="Cambria Math" panose="02040503050406030204" pitchFamily="18" charset="0"/>
                          </a:rPr>
                          <m:t>𝑛</m:t>
                        </m:r>
                      </m:sup>
                    </m:sSup>
                    <m:d>
                      <m:dPr>
                        <m:ctrlPr>
                          <a:rPr lang="pt-BR" b="0" i="1" smtClean="0">
                            <a:latin typeface="Cambria Math" panose="02040503050406030204" pitchFamily="18" charset="0"/>
                          </a:rPr>
                        </m:ctrlPr>
                      </m:dPr>
                      <m:e>
                        <m:r>
                          <a:rPr lang="pt-BR" b="0" i="1" smtClean="0">
                            <a:latin typeface="Cambria Math" panose="02040503050406030204" pitchFamily="18" charset="0"/>
                          </a:rPr>
                          <m:t>𝑡</m:t>
                        </m:r>
                      </m:e>
                    </m:d>
                    <m:r>
                      <a:rPr lang="pt-BR" b="0" i="1" smtClean="0">
                        <a:latin typeface="Cambria Math" panose="02040503050406030204" pitchFamily="18" charset="0"/>
                      </a:rPr>
                      <m:t>+</m:t>
                    </m:r>
                    <m:sSub>
                      <m:sSubPr>
                        <m:ctrlPr>
                          <a:rPr lang="pt-BR" b="0" i="1" smtClean="0">
                            <a:latin typeface="Cambria Math" panose="02040503050406030204" pitchFamily="18" charset="0"/>
                          </a:rPr>
                        </m:ctrlPr>
                      </m:sSubPr>
                      <m:e>
                        <m:r>
                          <a:rPr lang="pt-BR" b="0" i="1" smtClean="0">
                            <a:latin typeface="Cambria Math" panose="02040503050406030204" pitchFamily="18" charset="0"/>
                          </a:rPr>
                          <m:t>𝑎</m:t>
                        </m:r>
                      </m:e>
                      <m:sub>
                        <m:r>
                          <a:rPr lang="pt-BR" b="0" i="1" smtClean="0">
                            <a:latin typeface="Cambria Math" panose="02040503050406030204" pitchFamily="18" charset="0"/>
                          </a:rPr>
                          <m:t>1</m:t>
                        </m:r>
                      </m:sub>
                    </m:sSub>
                    <m:sSup>
                      <m:sSupPr>
                        <m:ctrlPr>
                          <a:rPr lang="pt-BR" b="0" i="1" smtClean="0">
                            <a:latin typeface="Cambria Math" panose="02040503050406030204" pitchFamily="18" charset="0"/>
                          </a:rPr>
                        </m:ctrlPr>
                      </m:sSupPr>
                      <m:e>
                        <m:acc>
                          <m:accPr>
                            <m:chr m:val="̇"/>
                            <m:ctrlPr>
                              <a:rPr lang="pt-BR" b="0" i="1" smtClean="0">
                                <a:latin typeface="Cambria Math" panose="02040503050406030204" pitchFamily="18" charset="0"/>
                                <a:cs typeface="Cambria Math" panose="02040503050406030204" pitchFamily="18" charset="0"/>
                              </a:rPr>
                            </m:ctrlPr>
                          </m:accPr>
                          <m:e>
                            <m:r>
                              <a:rPr lang="en-US" altLang="pt-BR" b="0" i="1" smtClean="0">
                                <a:latin typeface="Cambria Math" panose="02040503050406030204" pitchFamily="18" charset="0"/>
                                <a:cs typeface="Cambria Math" panose="02040503050406030204" pitchFamily="18" charset="0"/>
                              </a:rPr>
                              <m:t>𝑦</m:t>
                            </m:r>
                          </m:e>
                        </m:acc>
                      </m:e>
                      <m:sup>
                        <m:r>
                          <a:rPr lang="pt-BR" b="0" i="1" smtClean="0">
                            <a:latin typeface="Cambria Math" panose="02040503050406030204" pitchFamily="18" charset="0"/>
                          </a:rPr>
                          <m:t>𝑛</m:t>
                        </m:r>
                        <m:r>
                          <a:rPr lang="pt-BR" b="0" i="1" smtClean="0">
                            <a:latin typeface="Cambria Math" panose="02040503050406030204" pitchFamily="18" charset="0"/>
                          </a:rPr>
                          <m:t>−</m:t>
                        </m:r>
                        <m:r>
                          <a:rPr lang="pt-BR" b="0" i="1" smtClean="0">
                            <a:latin typeface="Cambria Math" panose="02040503050406030204" pitchFamily="18" charset="0"/>
                          </a:rPr>
                          <m:t>1</m:t>
                        </m:r>
                      </m:sup>
                    </m:sSup>
                    <m:d>
                      <m:dPr>
                        <m:ctrlPr>
                          <a:rPr lang="pt-BR" b="0" i="1" smtClean="0">
                            <a:latin typeface="Cambria Math" panose="02040503050406030204" pitchFamily="18" charset="0"/>
                          </a:rPr>
                        </m:ctrlPr>
                      </m:dPr>
                      <m:e>
                        <m:r>
                          <a:rPr lang="pt-BR" b="0" i="1" smtClean="0">
                            <a:latin typeface="Cambria Math" panose="02040503050406030204" pitchFamily="18" charset="0"/>
                          </a:rPr>
                          <m:t>𝑡</m:t>
                        </m:r>
                      </m:e>
                    </m:d>
                    <m:r>
                      <a:rPr lang="pt-BR" b="0" i="1" smtClean="0">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b="0" i="1" smtClean="0">
                            <a:latin typeface="Cambria Math" panose="02040503050406030204" pitchFamily="18" charset="0"/>
                          </a:rPr>
                          <m:t>2</m:t>
                        </m:r>
                      </m:sub>
                    </m:sSub>
                    <m:sSup>
                      <m:sSupPr>
                        <m:ctrlPr>
                          <a:rPr lang="pt-BR" i="1">
                            <a:latin typeface="Cambria Math" panose="02040503050406030204" pitchFamily="18" charset="0"/>
                          </a:rPr>
                        </m:ctrlPr>
                      </m:sSupPr>
                      <m:e>
                        <m:acc>
                          <m:accPr>
                            <m:chr m:val="̇"/>
                            <m:ctrlPr>
                              <a:rPr lang="pt-BR" b="0" i="1" smtClean="0">
                                <a:latin typeface="Cambria Math" panose="02040503050406030204" pitchFamily="18" charset="0"/>
                                <a:cs typeface="Cambria Math" panose="02040503050406030204" pitchFamily="18" charset="0"/>
                              </a:rPr>
                            </m:ctrlPr>
                          </m:accPr>
                          <m:e>
                            <m:r>
                              <a:rPr lang="en-US" altLang="pt-BR" b="0" i="1" smtClean="0">
                                <a:latin typeface="Cambria Math" panose="02040503050406030204" pitchFamily="18" charset="0"/>
                                <a:cs typeface="Cambria Math" panose="02040503050406030204" pitchFamily="18" charset="0"/>
                              </a:rPr>
                              <m:t>𝑦</m:t>
                            </m:r>
                          </m:e>
                        </m:acc>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2</m:t>
                        </m:r>
                      </m:sup>
                    </m:sSup>
                    <m:r>
                      <a:rPr lang="pt-BR" b="0" i="1" smtClean="0">
                        <a:latin typeface="Cambria Math" panose="02040503050406030204" pitchFamily="18" charset="0"/>
                      </a:rPr>
                      <m:t>(</m:t>
                    </m:r>
                    <m:r>
                      <a:rPr lang="pt-BR" b="0" i="1" smtClean="0">
                        <a:latin typeface="Cambria Math" panose="02040503050406030204" pitchFamily="18" charset="0"/>
                      </a:rPr>
                      <m:t>𝑡</m:t>
                    </m:r>
                    <m:r>
                      <a:rPr lang="pt-BR" b="0" i="1" smtClean="0">
                        <a:latin typeface="Cambria Math" panose="02040503050406030204" pitchFamily="18" charset="0"/>
                      </a:rPr>
                      <m:t>)+ .. +</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b="0" i="1" smtClean="0">
                            <a:latin typeface="Cambria Math" panose="02040503050406030204" pitchFamily="18" charset="0"/>
                          </a:rPr>
                          <m:t>𝑛</m:t>
                        </m:r>
                        <m:r>
                          <a:rPr lang="pt-BR" b="0" i="1" smtClean="0">
                            <a:latin typeface="Cambria Math" panose="02040503050406030204" pitchFamily="18" charset="0"/>
                          </a:rPr>
                          <m:t>−</m:t>
                        </m:r>
                        <m:r>
                          <a:rPr lang="pt-BR" b="0" i="1" smtClean="0">
                            <a:latin typeface="Cambria Math" panose="02040503050406030204" pitchFamily="18" charset="0"/>
                          </a:rPr>
                          <m:t>1</m:t>
                        </m:r>
                      </m:sub>
                    </m:sSub>
                    <m:acc>
                      <m:accPr>
                        <m:chr m:val="̇"/>
                        <m:ctrlPr>
                          <a:rPr lang="pt-BR" b="0" i="1" smtClean="0">
                            <a:latin typeface="Cambria Math" panose="02040503050406030204" pitchFamily="18" charset="0"/>
                            <a:cs typeface="Cambria Math" panose="02040503050406030204" pitchFamily="18" charset="0"/>
                          </a:rPr>
                        </m:ctrlPr>
                      </m:accPr>
                      <m:e>
                        <m:r>
                          <a:rPr lang="en-US" altLang="pt-BR" b="0" i="1" smtClean="0">
                            <a:latin typeface="Cambria Math" panose="02040503050406030204" pitchFamily="18" charset="0"/>
                            <a:cs typeface="Cambria Math" panose="02040503050406030204" pitchFamily="18" charset="0"/>
                          </a:rPr>
                          <m:t>𝑦</m:t>
                        </m:r>
                      </m:e>
                    </m:acc>
                    <m:r>
                      <a:rPr lang="pt-BR" b="0" i="1" smtClean="0">
                        <a:latin typeface="Cambria Math" panose="02040503050406030204" pitchFamily="18" charset="0"/>
                      </a:rPr>
                      <m:t>(</m:t>
                    </m:r>
                    <m:r>
                      <a:rPr lang="pt-BR" b="0" i="1" smtClean="0">
                        <a:latin typeface="Cambria Math" panose="02040503050406030204" pitchFamily="18" charset="0"/>
                      </a:rPr>
                      <m:t>𝑡</m:t>
                    </m:r>
                    <m:r>
                      <a:rPr lang="pt-BR" b="0" i="1" smtClean="0">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b="0" i="1" smtClean="0">
                            <a:latin typeface="Cambria Math" panose="02040503050406030204" pitchFamily="18" charset="0"/>
                          </a:rPr>
                          <m:t>𝑛</m:t>
                        </m:r>
                      </m:sub>
                    </m:sSub>
                    <m:r>
                      <a:rPr lang="pt-BR" b="0" i="1" smtClean="0">
                        <a:latin typeface="Cambria Math" panose="02040503050406030204" pitchFamily="18" charset="0"/>
                      </a:rPr>
                      <m:t>𝑦</m:t>
                    </m:r>
                    <m:r>
                      <a:rPr lang="pt-BR" b="0" i="0" smtClean="0">
                        <a:latin typeface="Cambria Math" panose="02040503050406030204" pitchFamily="18" charset="0"/>
                      </a:rPr>
                      <m:t>(</m:t>
                    </m:r>
                    <m:r>
                      <m:rPr>
                        <m:sty m:val="p"/>
                      </m:rPr>
                      <a:rPr lang="pt-BR" b="0" i="0" smtClean="0">
                        <a:latin typeface="Cambria Math" panose="02040503050406030204" pitchFamily="18" charset="0"/>
                      </a:rPr>
                      <m:t>t</m:t>
                    </m:r>
                    <m:r>
                      <a:rPr lang="pt-BR" b="0" i="0" smtClean="0">
                        <a:latin typeface="Cambria Math" panose="02040503050406030204" pitchFamily="18" charset="0"/>
                      </a:rPr>
                      <m:t>)=</m:t>
                    </m:r>
                    <m:r>
                      <a:rPr lang="pt-BR" b="0" i="1" smtClean="0">
                        <a:latin typeface="Cambria Math" panose="02040503050406030204" pitchFamily="18" charset="0"/>
                      </a:rPr>
                      <m:t>𝑢</m:t>
                    </m:r>
                    <m:d>
                      <m:dPr>
                        <m:ctrlPr>
                          <a:rPr lang="pt-BR" b="0" i="1">
                            <a:latin typeface="Cambria Math" panose="02040503050406030204" pitchFamily="18" charset="0"/>
                          </a:rPr>
                        </m:ctrlPr>
                      </m:dPr>
                      <m:e>
                        <m:r>
                          <a:rPr lang="pt-BR" b="0" i="1" smtClean="0">
                            <a:latin typeface="Cambria Math" panose="02040503050406030204" pitchFamily="18" charset="0"/>
                          </a:rPr>
                          <m:t>𝑡</m:t>
                        </m:r>
                      </m:e>
                    </m:d>
                  </m:oMath>
                </a14:m>
                <a:r>
                  <a:rPr lang="pt-BR" dirty="0" smtClean="0">
                    <a:latin typeface="Comic Sans MS" panose="030F0702030302020204" pitchFamily="66" charset="0"/>
                  </a:rPr>
                  <a:t> </a:t>
                </a:r>
                <a:endParaRPr lang="pt-BR" dirty="0" smtClean="0">
                  <a:latin typeface="Comic Sans MS" panose="030F0702030302020204" pitchFamily="66" charset="0"/>
                </a:endParaRPr>
              </a:p>
              <a:p>
                <a:pPr marL="0" indent="0">
                  <a:lnSpc>
                    <a:spcPct val="120000"/>
                  </a:lnSpc>
                  <a:spcBef>
                    <a:spcPts val="600"/>
                  </a:spcBef>
                  <a:buNone/>
                </a:pPr>
                <a:r>
                  <a:rPr lang="pt-BR" dirty="0" smtClean="0">
                    <a:latin typeface="Comic Sans MS" panose="030F0702030302020204" pitchFamily="66" charset="0"/>
                  </a:rPr>
                  <a:t>Temos qu</a:t>
                </a:r>
                <a:r>
                  <a:rPr lang="pt-BR" dirty="0">
                    <a:latin typeface="Comic Sans MS" panose="030F0702030302020204" pitchFamily="66" charset="0"/>
                  </a:rPr>
                  <a:t>e</a:t>
                </a:r>
                <a:endParaRPr lang="pt-BR" dirty="0">
                  <a:latin typeface="Comic Sans MS" panose="030F0702030302020204" pitchFamily="66" charset="0"/>
                </a:endParaRPr>
              </a:p>
              <a:p>
                <a:pPr marL="0" indent="0">
                  <a:lnSpc>
                    <a:spcPct val="120000"/>
                  </a:lnSpc>
                  <a:spcBef>
                    <a:spcPts val="600"/>
                  </a:spcBef>
                  <a:buNone/>
                </a:pPr>
                <a14:m>
                  <m:oMathPara xmlns:m="http://schemas.openxmlformats.org/officeDocument/2006/math">
                    <m:oMathParaPr>
                      <m:jc m:val="left"/>
                    </m:oMathParaPr>
                    <m:oMath xmlns:m="http://schemas.openxmlformats.org/officeDocument/2006/math">
                      <m:r>
                        <a:rPr lang="pt-BR" b="1" i="1" smtClean="0">
                          <a:latin typeface="Cambria Math" panose="02040503050406030204" pitchFamily="18" charset="0"/>
                          <a:ea typeface="Cambria Math" panose="02040503050406030204" pitchFamily="18" charset="0"/>
                        </a:rPr>
                        <m:t>𝓛</m:t>
                      </m:r>
                      <m:d>
                        <m:dPr>
                          <m:ctrlPr>
                            <a:rPr lang="pt-BR" b="1" i="1" smtClean="0">
                              <a:latin typeface="Cambria Math" panose="02040503050406030204" pitchFamily="18" charset="0"/>
                            </a:rPr>
                          </m:ctrlPr>
                        </m:dPr>
                        <m:e>
                          <m:sSup>
                            <m:sSupPr>
                              <m:ctrlPr>
                                <a:rPr lang="pt-BR" b="1" i="1">
                                  <a:latin typeface="Cambria Math" panose="02040503050406030204" pitchFamily="18" charset="0"/>
                                </a:rPr>
                              </m:ctrlPr>
                            </m:sSupPr>
                            <m:e>
                              <m:acc>
                                <m:accPr>
                                  <m:chr m:val="̇"/>
                                  <m:ctrlPr>
                                    <a:rPr lang="pt-BR" b="1" i="1" smtClean="0">
                                      <a:latin typeface="Cambria Math" panose="02040503050406030204" pitchFamily="18" charset="0"/>
                                      <a:cs typeface="Cambria Math" panose="02040503050406030204" pitchFamily="18" charset="0"/>
                                    </a:rPr>
                                  </m:ctrlPr>
                                </m:accPr>
                                <m:e>
                                  <m:r>
                                    <a:rPr lang="en-US" altLang="pt-BR" b="1" i="1" smtClean="0">
                                      <a:latin typeface="Cambria Math" panose="02040503050406030204" pitchFamily="18" charset="0"/>
                                      <a:cs typeface="Cambria Math" panose="02040503050406030204" pitchFamily="18" charset="0"/>
                                    </a:rPr>
                                    <m:t>𝒚</m:t>
                                  </m:r>
                                </m:e>
                              </m:acc>
                            </m:e>
                            <m:sup>
                              <m:r>
                                <a:rPr lang="pt-BR" b="1" i="1">
                                  <a:latin typeface="Cambria Math" panose="02040503050406030204" pitchFamily="18" charset="0"/>
                                </a:rPr>
                                <m:t>𝒏</m:t>
                              </m:r>
                            </m:sup>
                          </m:sSup>
                          <m:d>
                            <m:dPr>
                              <m:ctrlPr>
                                <a:rPr lang="pt-BR" b="1" i="1">
                                  <a:latin typeface="Cambria Math" panose="02040503050406030204" pitchFamily="18" charset="0"/>
                                </a:rPr>
                              </m:ctrlPr>
                            </m:dPr>
                            <m:e>
                              <m:r>
                                <a:rPr lang="pt-BR" b="1" i="1">
                                  <a:latin typeface="Cambria Math" panose="02040503050406030204" pitchFamily="18" charset="0"/>
                                </a:rPr>
                                <m:t>𝒕</m:t>
                              </m:r>
                            </m:e>
                          </m:d>
                        </m:e>
                      </m:d>
                      <m:r>
                        <a:rPr lang="pt-BR" b="0" i="1" smtClean="0">
                          <a:latin typeface="Cambria Math" panose="02040503050406030204" pitchFamily="18" charset="0"/>
                        </a:rPr>
                        <m:t>=</m:t>
                      </m:r>
                      <m:sSup>
                        <m:sSupPr>
                          <m:ctrlPr>
                            <a:rPr lang="pt-BR" b="0" i="1" smtClean="0">
                              <a:latin typeface="Cambria Math" panose="02040503050406030204" pitchFamily="18" charset="0"/>
                            </a:rPr>
                          </m:ctrlPr>
                        </m:sSupPr>
                        <m:e>
                          <m:r>
                            <a:rPr lang="pt-BR" b="0" i="1" smtClean="0">
                              <a:latin typeface="Cambria Math" panose="02040503050406030204" pitchFamily="18" charset="0"/>
                            </a:rPr>
                            <m:t>𝑠</m:t>
                          </m:r>
                        </m:e>
                        <m:sup>
                          <m:r>
                            <a:rPr lang="pt-BR" b="0" i="1" smtClean="0">
                              <a:latin typeface="Cambria Math" panose="02040503050406030204" pitchFamily="18" charset="0"/>
                            </a:rPr>
                            <m:t>𝑛</m:t>
                          </m:r>
                        </m:sup>
                      </m:sSup>
                      <m:r>
                        <a:rPr lang="pt-BR" b="0" i="1" smtClean="0">
                          <a:latin typeface="Cambria Math" panose="02040503050406030204" pitchFamily="18" charset="0"/>
                        </a:rPr>
                        <m:t>𝑌</m:t>
                      </m:r>
                      <m:d>
                        <m:dPr>
                          <m:ctrlPr>
                            <a:rPr lang="pt-BR" b="0" i="1" smtClean="0">
                              <a:latin typeface="Cambria Math" panose="02040503050406030204" pitchFamily="18" charset="0"/>
                            </a:rPr>
                          </m:ctrlPr>
                        </m:dPr>
                        <m:e>
                          <m:r>
                            <a:rPr lang="pt-BR" b="0" i="1" smtClean="0">
                              <a:latin typeface="Cambria Math" panose="02040503050406030204" pitchFamily="18" charset="0"/>
                            </a:rPr>
                            <m:t>𝑠</m:t>
                          </m:r>
                        </m:e>
                      </m:d>
                      <m:r>
                        <a:rPr lang="pt-BR" b="0" i="1" smtClean="0">
                          <a:latin typeface="Cambria Math" panose="02040503050406030204" pitchFamily="18" charset="0"/>
                        </a:rPr>
                        <m:t>−</m:t>
                      </m:r>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b="0" i="1" smtClean="0">
                              <a:latin typeface="Cambria Math" panose="02040503050406030204" pitchFamily="18" charset="0"/>
                            </a:rPr>
                            <m:t>−</m:t>
                          </m:r>
                          <m:r>
                            <a:rPr lang="pt-BR" b="0" i="1" smtClean="0">
                              <a:latin typeface="Cambria Math" panose="02040503050406030204" pitchFamily="18" charset="0"/>
                            </a:rPr>
                            <m:t>1</m:t>
                          </m:r>
                        </m:sup>
                      </m:sSup>
                      <m:r>
                        <a:rPr lang="en-US" altLang="pt-BR" b="0" i="1" smtClean="0">
                          <a:latin typeface="Cambria Math" panose="02040503050406030204" pitchFamily="18" charset="0"/>
                        </a:rPr>
                        <m:t>𝑦</m:t>
                      </m:r>
                      <m:d>
                        <m:dPr>
                          <m:ctrlPr>
                            <a:rPr lang="pt-BR" i="1" smtClean="0">
                              <a:latin typeface="Cambria Math" panose="02040503050406030204" pitchFamily="18" charset="0"/>
                            </a:rPr>
                          </m:ctrlPr>
                        </m:dPr>
                        <m:e>
                          <m:sSub>
                            <m:sSubPr>
                              <m:ctrlPr>
                                <a:rPr lang="pt-BR" i="1" smtClean="0">
                                  <a:latin typeface="Cambria Math" panose="02040503050406030204" pitchFamily="18" charset="0"/>
                                </a:rPr>
                              </m:ctrlPr>
                            </m:sSubPr>
                            <m:e>
                              <m:r>
                                <a:rPr lang="pt-BR" b="0" i="1" smtClean="0">
                                  <a:latin typeface="Cambria Math" panose="02040503050406030204" pitchFamily="18" charset="0"/>
                                </a:rPr>
                                <m:t>0</m:t>
                              </m:r>
                            </m:e>
                            <m:sub>
                              <m:r>
                                <a:rPr lang="pt-BR" b="0" i="1" smtClean="0">
                                  <a:latin typeface="Cambria Math" panose="02040503050406030204" pitchFamily="18" charset="0"/>
                                </a:rPr>
                                <m:t>−</m:t>
                              </m:r>
                            </m:sub>
                          </m:sSub>
                        </m:e>
                      </m:d>
                      <m:r>
                        <a:rPr lang="pt-BR" b="0" i="1" smtClean="0">
                          <a:latin typeface="Cambria Math" panose="02040503050406030204" pitchFamily="18" charset="0"/>
                        </a:rPr>
                        <m:t>−</m:t>
                      </m:r>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2</m:t>
                          </m:r>
                        </m:sup>
                      </m:sSup>
                      <m:sSup>
                        <m:sSupPr>
                          <m:ctrlPr>
                            <a:rPr lang="pt-BR" i="1" smtClean="0">
                              <a:latin typeface="Cambria Math" panose="02040503050406030204" pitchFamily="18" charset="0"/>
                            </a:rPr>
                          </m:ctrlPr>
                        </m:sSupPr>
                        <m:e>
                          <m:r>
                            <a:rPr lang="en-US" altLang="pt-BR" i="1" smtClean="0">
                              <a:latin typeface="Cambria Math" panose="02040503050406030204" pitchFamily="18" charset="0"/>
                            </a:rPr>
                            <m:t>𝑦</m:t>
                          </m:r>
                        </m:e>
                        <m:sup>
                          <m:r>
                            <a:rPr lang="pt-BR" b="0" i="1" smtClean="0">
                              <a:latin typeface="Cambria Math" panose="02040503050406030204" pitchFamily="18" charset="0"/>
                            </a:rPr>
                            <m:t>1</m:t>
                          </m:r>
                        </m:sup>
                      </m:sSup>
                      <m:d>
                        <m:dPr>
                          <m:ctrlPr>
                            <a:rPr lang="pt-BR" i="1" smtClean="0">
                              <a:latin typeface="Cambria Math" panose="02040503050406030204" pitchFamily="18" charset="0"/>
                            </a:rPr>
                          </m:ctrlPr>
                        </m:dPr>
                        <m:e>
                          <m:sSub>
                            <m:sSubPr>
                              <m:ctrlPr>
                                <a:rPr lang="pt-BR" i="1">
                                  <a:latin typeface="Cambria Math" panose="02040503050406030204" pitchFamily="18" charset="0"/>
                                </a:rPr>
                              </m:ctrlPr>
                            </m:sSubPr>
                            <m:e>
                              <m:r>
                                <a:rPr lang="pt-BR" i="1">
                                  <a:latin typeface="Cambria Math" panose="02040503050406030204" pitchFamily="18" charset="0"/>
                                </a:rPr>
                                <m:t>0</m:t>
                              </m:r>
                            </m:e>
                            <m:sub>
                              <m:r>
                                <a:rPr lang="pt-BR" i="1">
                                  <a:latin typeface="Cambria Math" panose="02040503050406030204" pitchFamily="18" charset="0"/>
                                </a:rPr>
                                <m:t>−</m:t>
                              </m:r>
                            </m:sub>
                          </m:sSub>
                        </m:e>
                      </m:d>
                      <m:r>
                        <a:rPr lang="pt-BR" b="0" i="1" smtClean="0">
                          <a:latin typeface="Cambria Math" panose="02040503050406030204" pitchFamily="18" charset="0"/>
                        </a:rPr>
                        <m:t>−…−</m:t>
                      </m:r>
                      <m:sSup>
                        <m:sSupPr>
                          <m:ctrlPr>
                            <a:rPr lang="pt-BR" i="1">
                              <a:latin typeface="Cambria Math" panose="02040503050406030204" pitchFamily="18" charset="0"/>
                            </a:rPr>
                          </m:ctrlPr>
                        </m:sSupPr>
                        <m:e>
                          <m:r>
                            <a:rPr lang="en-US" altLang="pt-BR" i="1">
                              <a:latin typeface="Cambria Math" panose="02040503050406030204" pitchFamily="18" charset="0"/>
                            </a:rPr>
                            <m:t>𝑦</m:t>
                          </m:r>
                        </m:e>
                        <m:sup>
                          <m:r>
                            <a:rPr lang="pt-BR" b="0" i="1" smtClean="0">
                              <a:latin typeface="Cambria Math" panose="02040503050406030204" pitchFamily="18" charset="0"/>
                            </a:rPr>
                            <m:t>𝑛</m:t>
                          </m:r>
                          <m:r>
                            <a:rPr lang="pt-BR" b="0" i="1" smtClean="0">
                              <a:latin typeface="Cambria Math" panose="02040503050406030204" pitchFamily="18" charset="0"/>
                            </a:rPr>
                            <m:t>−</m:t>
                          </m:r>
                          <m:r>
                            <a:rPr lang="pt-BR" b="0" i="1" smtClean="0">
                              <a:latin typeface="Cambria Math" panose="02040503050406030204" pitchFamily="18" charset="0"/>
                            </a:rPr>
                            <m:t>1</m:t>
                          </m:r>
                        </m:sup>
                      </m:sSup>
                      <m:d>
                        <m:dPr>
                          <m:ctrlPr>
                            <a:rPr lang="pt-BR" i="1">
                              <a:latin typeface="Cambria Math" panose="02040503050406030204" pitchFamily="18" charset="0"/>
                            </a:rPr>
                          </m:ctrlPr>
                        </m:dPr>
                        <m:e>
                          <m:sSub>
                            <m:sSubPr>
                              <m:ctrlPr>
                                <a:rPr lang="pt-BR" i="1">
                                  <a:latin typeface="Cambria Math" panose="02040503050406030204" pitchFamily="18" charset="0"/>
                                </a:rPr>
                              </m:ctrlPr>
                            </m:sSubPr>
                            <m:e>
                              <m:r>
                                <a:rPr lang="pt-BR" i="1">
                                  <a:latin typeface="Cambria Math" panose="02040503050406030204" pitchFamily="18" charset="0"/>
                                </a:rPr>
                                <m:t>0</m:t>
                              </m:r>
                            </m:e>
                            <m:sub>
                              <m:r>
                                <a:rPr lang="pt-BR" i="1">
                                  <a:latin typeface="Cambria Math" panose="02040503050406030204" pitchFamily="18" charset="0"/>
                                </a:rPr>
                                <m:t>−</m:t>
                              </m:r>
                            </m:sub>
                          </m:sSub>
                        </m:e>
                      </m:d>
                    </m:oMath>
                  </m:oMathPara>
                </a14:m>
                <a:endParaRPr lang="pt-BR" dirty="0" smtClean="0">
                  <a:latin typeface="Comic Sans MS" panose="030F0702030302020204" pitchFamily="66" charset="0"/>
                </a:endParaRPr>
              </a:p>
              <a:p>
                <a:pPr marL="0" indent="0">
                  <a:lnSpc>
                    <a:spcPct val="120000"/>
                  </a:lnSpc>
                  <a:spcBef>
                    <a:spcPts val="600"/>
                  </a:spcBef>
                  <a:buNone/>
                </a:pPr>
                <a14:m>
                  <m:oMath xmlns:m="http://schemas.openxmlformats.org/officeDocument/2006/math">
                    <m:r>
                      <a:rPr lang="pt-BR" b="1" i="1">
                        <a:latin typeface="Cambria Math" panose="02040503050406030204" pitchFamily="18" charset="0"/>
                        <a:ea typeface="Cambria Math" panose="02040503050406030204" pitchFamily="18" charset="0"/>
                      </a:rPr>
                      <m:t>𝓛</m:t>
                    </m:r>
                    <m:d>
                      <m:dPr>
                        <m:ctrlPr>
                          <a:rPr lang="pt-BR" b="1" i="1">
                            <a:latin typeface="Cambria Math" panose="02040503050406030204" pitchFamily="18" charset="0"/>
                          </a:rPr>
                        </m:ctrlPr>
                      </m:dPr>
                      <m:e>
                        <m:sSub>
                          <m:sSubPr>
                            <m:ctrlPr>
                              <a:rPr lang="pt-BR" b="1" i="1">
                                <a:latin typeface="Cambria Math" panose="02040503050406030204" pitchFamily="18" charset="0"/>
                              </a:rPr>
                            </m:ctrlPr>
                          </m:sSubPr>
                          <m:e>
                            <m:r>
                              <a:rPr lang="pt-BR" b="1" i="1">
                                <a:latin typeface="Cambria Math" panose="02040503050406030204" pitchFamily="18" charset="0"/>
                              </a:rPr>
                              <m:t>𝒂</m:t>
                            </m:r>
                          </m:e>
                          <m:sub>
                            <m:r>
                              <a:rPr lang="pt-BR" b="1" i="1">
                                <a:latin typeface="Cambria Math" panose="02040503050406030204" pitchFamily="18" charset="0"/>
                              </a:rPr>
                              <m:t>𝟏</m:t>
                            </m:r>
                          </m:sub>
                        </m:sSub>
                        <m:sSup>
                          <m:sSupPr>
                            <m:ctrlPr>
                              <a:rPr lang="pt-BR" b="1" i="1">
                                <a:latin typeface="Cambria Math" panose="02040503050406030204" pitchFamily="18" charset="0"/>
                              </a:rPr>
                            </m:ctrlPr>
                          </m:sSupPr>
                          <m:e>
                            <m:acc>
                              <m:accPr>
                                <m:chr m:val="̇"/>
                                <m:ctrlPr>
                                  <a:rPr lang="pt-BR" b="1" i="1" smtClean="0">
                                    <a:latin typeface="Cambria Math" panose="02040503050406030204" pitchFamily="18" charset="0"/>
                                    <a:cs typeface="Cambria Math" panose="02040503050406030204" pitchFamily="18" charset="0"/>
                                  </a:rPr>
                                </m:ctrlPr>
                              </m:accPr>
                              <m:e>
                                <m:r>
                                  <a:rPr lang="en-US" altLang="pt-BR" b="1" i="1" smtClean="0">
                                    <a:latin typeface="Cambria Math" panose="02040503050406030204" pitchFamily="18" charset="0"/>
                                    <a:cs typeface="Cambria Math" panose="02040503050406030204" pitchFamily="18" charset="0"/>
                                  </a:rPr>
                                  <m:t>𝒚</m:t>
                                </m:r>
                              </m:e>
                            </m:acc>
                          </m:e>
                          <m:sup>
                            <m:r>
                              <a:rPr lang="pt-BR" b="1" i="1">
                                <a:latin typeface="Cambria Math" panose="02040503050406030204" pitchFamily="18" charset="0"/>
                              </a:rPr>
                              <m:t>𝒏</m:t>
                            </m:r>
                            <m:r>
                              <a:rPr lang="pt-BR" b="1" i="1">
                                <a:latin typeface="Cambria Math" panose="02040503050406030204" pitchFamily="18" charset="0"/>
                              </a:rPr>
                              <m:t>−</m:t>
                            </m:r>
                            <m:r>
                              <a:rPr lang="pt-BR" b="1" i="1">
                                <a:latin typeface="Cambria Math" panose="02040503050406030204" pitchFamily="18" charset="0"/>
                              </a:rPr>
                              <m:t>𝟏</m:t>
                            </m:r>
                          </m:sup>
                        </m:sSup>
                        <m:d>
                          <m:dPr>
                            <m:ctrlPr>
                              <a:rPr lang="pt-BR" b="1" i="1">
                                <a:latin typeface="Cambria Math" panose="02040503050406030204" pitchFamily="18" charset="0"/>
                              </a:rPr>
                            </m:ctrlPr>
                          </m:dPr>
                          <m:e>
                            <m:r>
                              <a:rPr lang="pt-BR" b="1" i="1">
                                <a:latin typeface="Cambria Math" panose="02040503050406030204" pitchFamily="18" charset="0"/>
                              </a:rPr>
                              <m:t>𝒕</m:t>
                            </m:r>
                          </m:e>
                        </m:d>
                      </m:e>
                    </m:d>
                    <m:r>
                      <a:rPr lang="pt-BR" i="1">
                        <a:latin typeface="Cambria Math" panose="02040503050406030204" pitchFamily="18" charset="0"/>
                      </a:rPr>
                      <m:t>=</m:t>
                    </m:r>
                    <m:sSup>
                      <m:sSupPr>
                        <m:ctrlPr>
                          <a:rPr lang="pt-BR" i="1">
                            <a:latin typeface="Cambria Math" panose="02040503050406030204" pitchFamily="18" charset="0"/>
                          </a:rPr>
                        </m:ctrlPr>
                      </m:sSupPr>
                      <m:e>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1</m:t>
                            </m:r>
                          </m:sub>
                        </m:sSub>
                        <m:r>
                          <a:rPr lang="pt-BR" b="0" i="1" smtClean="0">
                            <a:latin typeface="Cambria Math" panose="02040503050406030204" pitchFamily="18" charset="0"/>
                          </a:rPr>
                          <m:t>(</m:t>
                        </m:r>
                        <m:r>
                          <a:rPr lang="pt-BR" i="1">
                            <a:latin typeface="Cambria Math" panose="02040503050406030204" pitchFamily="18" charset="0"/>
                          </a:rPr>
                          <m:t>𝑠</m:t>
                        </m:r>
                      </m:e>
                      <m:sup>
                        <m:r>
                          <a:rPr lang="pt-BR" i="1">
                            <a:latin typeface="Cambria Math" panose="02040503050406030204" pitchFamily="18" charset="0"/>
                          </a:rPr>
                          <m:t>𝑛</m:t>
                        </m:r>
                        <m:r>
                          <a:rPr lang="pt-BR" b="0" i="1" smtClean="0">
                            <a:latin typeface="Cambria Math" panose="02040503050406030204" pitchFamily="18" charset="0"/>
                          </a:rPr>
                          <m:t>−</m:t>
                        </m:r>
                        <m:r>
                          <a:rPr lang="pt-BR" b="0" i="1" smtClean="0">
                            <a:latin typeface="Cambria Math" panose="02040503050406030204" pitchFamily="18" charset="0"/>
                          </a:rPr>
                          <m:t>1</m:t>
                        </m:r>
                      </m:sup>
                    </m:sSup>
                    <m:r>
                      <a:rPr lang="en-US" altLang="pt-BR" b="0" i="1" smtClean="0">
                        <a:latin typeface="Cambria Math" panose="02040503050406030204" pitchFamily="18" charset="0"/>
                      </a:rPr>
                      <m:t>𝑌</m:t>
                    </m:r>
                    <m:d>
                      <m:dPr>
                        <m:ctrlPr>
                          <a:rPr lang="pt-BR" i="1">
                            <a:latin typeface="Cambria Math" panose="02040503050406030204" pitchFamily="18" charset="0"/>
                          </a:rPr>
                        </m:ctrlPr>
                      </m:dPr>
                      <m:e>
                        <m:r>
                          <a:rPr lang="pt-BR" i="1">
                            <a:latin typeface="Cambria Math" panose="02040503050406030204" pitchFamily="18" charset="0"/>
                          </a:rPr>
                          <m:t>𝑠</m:t>
                        </m:r>
                      </m:e>
                    </m:d>
                    <m:r>
                      <a:rPr lang="pt-BR" i="1">
                        <a:latin typeface="Cambria Math" panose="02040503050406030204" pitchFamily="18" charset="0"/>
                      </a:rPr>
                      <m:t>−</m:t>
                    </m:r>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2</m:t>
                        </m:r>
                      </m:sup>
                    </m:sSup>
                    <m:r>
                      <a:rPr lang="en-US" altLang="pt-BR" i="1">
                        <a:latin typeface="Cambria Math" panose="02040503050406030204" pitchFamily="18" charset="0"/>
                      </a:rPr>
                      <m:t>𝑦</m:t>
                    </m:r>
                    <m:d>
                      <m:dPr>
                        <m:ctrlPr>
                          <a:rPr lang="pt-BR" i="1">
                            <a:latin typeface="Cambria Math" panose="02040503050406030204" pitchFamily="18" charset="0"/>
                          </a:rPr>
                        </m:ctrlPr>
                      </m:dPr>
                      <m:e>
                        <m:sSub>
                          <m:sSubPr>
                            <m:ctrlPr>
                              <a:rPr lang="pt-BR" i="1">
                                <a:latin typeface="Cambria Math" panose="02040503050406030204" pitchFamily="18" charset="0"/>
                              </a:rPr>
                            </m:ctrlPr>
                          </m:sSubPr>
                          <m:e>
                            <m:r>
                              <a:rPr lang="pt-BR" i="1">
                                <a:latin typeface="Cambria Math" panose="02040503050406030204" pitchFamily="18" charset="0"/>
                              </a:rPr>
                              <m:t>0</m:t>
                            </m:r>
                          </m:e>
                          <m:sub>
                            <m:r>
                              <a:rPr lang="pt-BR" i="1">
                                <a:latin typeface="Cambria Math" panose="02040503050406030204" pitchFamily="18" charset="0"/>
                              </a:rPr>
                              <m:t>−</m:t>
                            </m:r>
                          </m:sub>
                        </m:sSub>
                      </m:e>
                    </m:d>
                    <m:r>
                      <a:rPr lang="pt-BR" i="1">
                        <a:latin typeface="Cambria Math" panose="02040503050406030204" pitchFamily="18" charset="0"/>
                      </a:rPr>
                      <m:t>−</m:t>
                    </m:r>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3</m:t>
                        </m:r>
                      </m:sup>
                    </m:sSup>
                    <m:sSup>
                      <m:sSupPr>
                        <m:ctrlPr>
                          <a:rPr lang="pt-BR" i="1">
                            <a:latin typeface="Cambria Math" panose="02040503050406030204" pitchFamily="18" charset="0"/>
                          </a:rPr>
                        </m:ctrlPr>
                      </m:sSupPr>
                      <m:e>
                        <m:r>
                          <a:rPr lang="en-US" altLang="pt-BR" i="1">
                            <a:latin typeface="Cambria Math" panose="02040503050406030204" pitchFamily="18" charset="0"/>
                          </a:rPr>
                          <m:t>𝑦</m:t>
                        </m:r>
                      </m:e>
                      <m:sup>
                        <m:r>
                          <a:rPr lang="pt-BR" i="1">
                            <a:latin typeface="Cambria Math" panose="02040503050406030204" pitchFamily="18" charset="0"/>
                          </a:rPr>
                          <m:t>1</m:t>
                        </m:r>
                      </m:sup>
                    </m:sSup>
                    <m:d>
                      <m:dPr>
                        <m:ctrlPr>
                          <a:rPr lang="pt-BR" i="1">
                            <a:latin typeface="Cambria Math" panose="02040503050406030204" pitchFamily="18" charset="0"/>
                          </a:rPr>
                        </m:ctrlPr>
                      </m:dPr>
                      <m:e>
                        <m:sSub>
                          <m:sSubPr>
                            <m:ctrlPr>
                              <a:rPr lang="pt-BR" i="1">
                                <a:latin typeface="Cambria Math" panose="02040503050406030204" pitchFamily="18" charset="0"/>
                              </a:rPr>
                            </m:ctrlPr>
                          </m:sSubPr>
                          <m:e>
                            <m:r>
                              <a:rPr lang="pt-BR" i="1">
                                <a:latin typeface="Cambria Math" panose="02040503050406030204" pitchFamily="18" charset="0"/>
                              </a:rPr>
                              <m:t>0</m:t>
                            </m:r>
                          </m:e>
                          <m:sub>
                            <m:r>
                              <a:rPr lang="pt-BR" i="1">
                                <a:latin typeface="Cambria Math" panose="02040503050406030204" pitchFamily="18" charset="0"/>
                              </a:rPr>
                              <m:t>−</m:t>
                            </m:r>
                          </m:sub>
                        </m:sSub>
                      </m:e>
                    </m:d>
                    <m:r>
                      <a:rPr lang="pt-BR" i="1">
                        <a:latin typeface="Cambria Math" panose="02040503050406030204" pitchFamily="18" charset="0"/>
                      </a:rPr>
                      <m:t>−…−</m:t>
                    </m:r>
                    <m:sSup>
                      <m:sSupPr>
                        <m:ctrlPr>
                          <a:rPr lang="pt-BR" i="1">
                            <a:latin typeface="Cambria Math" panose="02040503050406030204" pitchFamily="18" charset="0"/>
                          </a:rPr>
                        </m:ctrlPr>
                      </m:sSupPr>
                      <m:e>
                        <m:r>
                          <a:rPr lang="en-US" altLang="pt-BR" i="1">
                            <a:latin typeface="Cambria Math" panose="02040503050406030204" pitchFamily="18" charset="0"/>
                          </a:rPr>
                          <m:t>𝑦</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1</m:t>
                        </m:r>
                      </m:sup>
                    </m:sSup>
                    <m:d>
                      <m:dPr>
                        <m:ctrlPr>
                          <a:rPr lang="pt-BR" i="1">
                            <a:latin typeface="Cambria Math" panose="02040503050406030204" pitchFamily="18" charset="0"/>
                          </a:rPr>
                        </m:ctrlPr>
                      </m:dPr>
                      <m:e>
                        <m:sSub>
                          <m:sSubPr>
                            <m:ctrlPr>
                              <a:rPr lang="pt-BR" i="1">
                                <a:latin typeface="Cambria Math" panose="02040503050406030204" pitchFamily="18" charset="0"/>
                              </a:rPr>
                            </m:ctrlPr>
                          </m:sSubPr>
                          <m:e>
                            <m:r>
                              <a:rPr lang="pt-BR" i="1">
                                <a:latin typeface="Cambria Math" panose="02040503050406030204" pitchFamily="18" charset="0"/>
                              </a:rPr>
                              <m:t>0</m:t>
                            </m:r>
                          </m:e>
                          <m:sub>
                            <m:r>
                              <a:rPr lang="pt-BR" i="1">
                                <a:latin typeface="Cambria Math" panose="02040503050406030204" pitchFamily="18" charset="0"/>
                              </a:rPr>
                              <m:t>−</m:t>
                            </m:r>
                          </m:sub>
                        </m:sSub>
                      </m:e>
                    </m:d>
                  </m:oMath>
                </a14:m>
                <a:r>
                  <a:rPr lang="pt-BR" dirty="0" smtClean="0">
                    <a:latin typeface="Comic Sans MS" panose="030F0702030302020204" pitchFamily="66" charset="0"/>
                  </a:rPr>
                  <a:t>)</a:t>
                </a:r>
                <a:endParaRPr lang="pt-BR" dirty="0" smtClean="0">
                  <a:latin typeface="Comic Sans MS" panose="030F0702030302020204" pitchFamily="66" charset="0"/>
                </a:endParaRPr>
              </a:p>
              <a:p>
                <a:pPr marL="0" indent="0">
                  <a:lnSpc>
                    <a:spcPct val="120000"/>
                  </a:lnSpc>
                  <a:spcBef>
                    <a:spcPts val="600"/>
                  </a:spcBef>
                  <a:buNone/>
                </a:pPr>
                <a:r>
                  <a:rPr lang="pt-BR" dirty="0" smtClean="0">
                    <a:latin typeface="Comic Sans MS" panose="030F0702030302020204" pitchFamily="66" charset="0"/>
                  </a:rPr>
                  <a:t>...</a:t>
                </a:r>
                <a:endParaRPr lang="pt-BR" dirty="0" smtClean="0">
                  <a:latin typeface="Comic Sans MS" panose="030F0702030302020204" pitchFamily="66" charset="0"/>
                </a:endParaRPr>
              </a:p>
              <a:p>
                <a:pPr marL="0" indent="0">
                  <a:lnSpc>
                    <a:spcPct val="120000"/>
                  </a:lnSpc>
                  <a:spcBef>
                    <a:spcPts val="600"/>
                  </a:spcBef>
                  <a:buNone/>
                </a:pPr>
                <a14:m>
                  <m:oMathPara xmlns:m="http://schemas.openxmlformats.org/officeDocument/2006/math">
                    <m:oMathParaPr>
                      <m:jc m:val="left"/>
                    </m:oMathParaPr>
                    <m:oMath xmlns:m="http://schemas.openxmlformats.org/officeDocument/2006/math">
                      <m:r>
                        <a:rPr lang="pt-BR" b="1" i="1">
                          <a:latin typeface="Cambria Math" panose="02040503050406030204" pitchFamily="18" charset="0"/>
                          <a:ea typeface="Cambria Math" panose="02040503050406030204" pitchFamily="18" charset="0"/>
                        </a:rPr>
                        <m:t>𝓛</m:t>
                      </m:r>
                      <m:d>
                        <m:dPr>
                          <m:ctrlPr>
                            <a:rPr lang="pt-BR" b="1" i="1">
                              <a:latin typeface="Cambria Math" panose="02040503050406030204" pitchFamily="18" charset="0"/>
                            </a:rPr>
                          </m:ctrlPr>
                        </m:dPr>
                        <m:e>
                          <m:sSub>
                            <m:sSubPr>
                              <m:ctrlPr>
                                <a:rPr lang="pt-BR" b="1" i="1">
                                  <a:latin typeface="Cambria Math" panose="02040503050406030204" pitchFamily="18" charset="0"/>
                                </a:rPr>
                              </m:ctrlPr>
                            </m:sSubPr>
                            <m:e>
                              <m:r>
                                <a:rPr lang="pt-BR" b="1" i="1">
                                  <a:latin typeface="Cambria Math" panose="02040503050406030204" pitchFamily="18" charset="0"/>
                                </a:rPr>
                                <m:t>𝒂</m:t>
                              </m:r>
                            </m:e>
                            <m:sub>
                              <m:r>
                                <a:rPr lang="pt-BR" b="1" i="1">
                                  <a:latin typeface="Cambria Math" panose="02040503050406030204" pitchFamily="18" charset="0"/>
                                </a:rPr>
                                <m:t>𝒏</m:t>
                              </m:r>
                            </m:sub>
                          </m:sSub>
                          <m:r>
                            <a:rPr lang="pt-BR" b="1" i="1">
                              <a:latin typeface="Cambria Math" panose="02040503050406030204" pitchFamily="18" charset="0"/>
                            </a:rPr>
                            <m:t>𝒚</m:t>
                          </m:r>
                          <m:r>
                            <a:rPr lang="pt-BR" b="1">
                              <a:latin typeface="Cambria Math" panose="02040503050406030204" pitchFamily="18" charset="0"/>
                            </a:rPr>
                            <m:t>(</m:t>
                          </m:r>
                          <m:r>
                            <a:rPr lang="pt-BR" b="1" i="1">
                              <a:latin typeface="Cambria Math" panose="02040503050406030204" pitchFamily="18" charset="0"/>
                            </a:rPr>
                            <m:t>𝐭</m:t>
                          </m:r>
                          <m:r>
                            <a:rPr lang="pt-BR" b="1">
                              <a:latin typeface="Cambria Math" panose="02040503050406030204" pitchFamily="18" charset="0"/>
                            </a:rPr>
                            <m:t>)</m:t>
                          </m:r>
                        </m:e>
                      </m:d>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𝑛</m:t>
                          </m:r>
                        </m:sub>
                      </m:sSub>
                      <m:r>
                        <a:rPr lang="en-US" altLang="pt-BR" i="1">
                          <a:latin typeface="Cambria Math" panose="02040503050406030204" pitchFamily="18" charset="0"/>
                        </a:rPr>
                        <m:t>𝑌</m:t>
                      </m:r>
                      <m:d>
                        <m:dPr>
                          <m:ctrlPr>
                            <a:rPr lang="pt-BR" i="1">
                              <a:latin typeface="Cambria Math" panose="02040503050406030204" pitchFamily="18" charset="0"/>
                            </a:rPr>
                          </m:ctrlPr>
                        </m:dPr>
                        <m:e>
                          <m:r>
                            <a:rPr lang="pt-BR" i="1">
                              <a:latin typeface="Cambria Math" panose="02040503050406030204" pitchFamily="18" charset="0"/>
                            </a:rPr>
                            <m:t>𝑠</m:t>
                          </m:r>
                        </m:e>
                      </m:d>
                    </m:oMath>
                  </m:oMathPara>
                </a14:m>
                <a:endParaRPr lang="pt-BR" dirty="0">
                  <a:latin typeface="Comic Sans MS" panose="030F0702030302020204" pitchFamily="66" charset="0"/>
                </a:endParaRPr>
              </a:p>
              <a:p>
                <a:pPr marL="0" indent="0">
                  <a:lnSpc>
                    <a:spcPct val="150000"/>
                  </a:lnSpc>
                  <a:spcBef>
                    <a:spcPts val="600"/>
                  </a:spcBef>
                  <a:buNone/>
                </a:pPr>
                <a:endParaRPr lang="pt-BR" sz="2400" b="1" dirty="0" smtClean="0">
                  <a:solidFill>
                    <a:schemeClr val="tx2">
                      <a:lumMod val="50000"/>
                    </a:schemeClr>
                  </a:solidFill>
                  <a:latin typeface="Comic Sans MS" panose="030F0702030302020204" pitchFamily="66" charset="0"/>
                  <a:sym typeface="+mn-ea"/>
                </a:endParaRPr>
              </a:p>
              <a:p>
                <a:pPr marL="0" indent="0">
                  <a:lnSpc>
                    <a:spcPct val="150000"/>
                  </a:lnSpc>
                  <a:spcBef>
                    <a:spcPts val="600"/>
                  </a:spcBef>
                  <a:buNone/>
                </a:pPr>
                <a:r>
                  <a:rPr lang="pt-BR" sz="2400" b="1" dirty="0" smtClean="0">
                    <a:solidFill>
                      <a:schemeClr val="tx2">
                        <a:lumMod val="50000"/>
                      </a:schemeClr>
                    </a:solidFill>
                    <a:latin typeface="Comic Sans MS" panose="030F0702030302020204" pitchFamily="66" charset="0"/>
                    <a:sym typeface="+mn-ea"/>
                  </a:rPr>
                  <a:t>onde </a:t>
                </a:r>
                <a14:m>
                  <m:oMath xmlns:m="http://schemas.openxmlformats.org/officeDocument/2006/math">
                    <m:sSup>
                      <m:sSupPr>
                        <m:ctrlPr>
                          <a:rPr lang="pt-BR" sz="2400" b="0" i="1" smtClean="0">
                            <a:latin typeface="Cambria Math" panose="02040503050406030204" pitchFamily="18" charset="0"/>
                          </a:rPr>
                        </m:ctrlPr>
                      </m:sSupPr>
                      <m:e>
                        <m:acc>
                          <m:accPr>
                            <m:chr m:val="̇"/>
                            <m:ctrlPr>
                              <a:rPr lang="pt-BR" sz="2400" b="0" i="1" smtClean="0">
                                <a:latin typeface="Cambria Math" panose="02040503050406030204" pitchFamily="18" charset="0"/>
                                <a:cs typeface="Cambria Math" panose="02040503050406030204" pitchFamily="18" charset="0"/>
                              </a:rPr>
                            </m:ctrlPr>
                          </m:accPr>
                          <m:e>
                            <m:r>
                              <a:rPr lang="en-US" altLang="pt-BR" sz="2400" b="0" i="1" smtClean="0">
                                <a:latin typeface="Cambria Math" panose="02040503050406030204" pitchFamily="18" charset="0"/>
                                <a:cs typeface="Cambria Math" panose="02040503050406030204" pitchFamily="18" charset="0"/>
                              </a:rPr>
                              <m:t>𝑦</m:t>
                            </m:r>
                          </m:e>
                        </m:acc>
                      </m:e>
                      <m:sup>
                        <m:r>
                          <a:rPr lang="en-US" altLang="pt-BR" sz="2400" b="0" i="1" smtClean="0">
                            <a:latin typeface="Cambria Math" panose="02040503050406030204" pitchFamily="18" charset="0"/>
                          </a:rPr>
                          <m:t>1</m:t>
                        </m:r>
                      </m:sup>
                    </m:sSup>
                  </m:oMath>
                </a14:m>
                <a:r>
                  <a:rPr lang="pt-BR" sz="2400" b="1" dirty="0" smtClean="0">
                    <a:solidFill>
                      <a:schemeClr val="tx2">
                        <a:lumMod val="50000"/>
                      </a:schemeClr>
                    </a:solidFill>
                    <a:latin typeface="Comic Sans MS" panose="030F0702030302020204" pitchFamily="66" charset="0"/>
                    <a:sym typeface="+mn-ea"/>
                  </a:rPr>
                  <a:t> é a primeira derivada, </a:t>
                </a:r>
                <a14:m>
                  <m:oMath xmlns:m="http://schemas.openxmlformats.org/officeDocument/2006/math">
                    <m:sSup>
                      <m:sSupPr>
                        <m:ctrlPr>
                          <a:rPr lang="pt-BR" sz="2400" b="0" i="1" smtClean="0">
                            <a:latin typeface="Cambria Math" panose="02040503050406030204" pitchFamily="18" charset="0"/>
                          </a:rPr>
                        </m:ctrlPr>
                      </m:sSupPr>
                      <m:e>
                        <m:acc>
                          <m:accPr>
                            <m:chr m:val="̇"/>
                            <m:ctrlPr>
                              <a:rPr lang="pt-BR" sz="2400" b="0" i="1" smtClean="0">
                                <a:latin typeface="Cambria Math" panose="02040503050406030204" pitchFamily="18" charset="0"/>
                                <a:cs typeface="Cambria Math" panose="02040503050406030204" pitchFamily="18" charset="0"/>
                              </a:rPr>
                            </m:ctrlPr>
                          </m:accPr>
                          <m:e>
                            <m:r>
                              <a:rPr lang="en-US" altLang="pt-BR" sz="2400" b="0" i="1" smtClean="0">
                                <a:latin typeface="Cambria Math" panose="02040503050406030204" pitchFamily="18" charset="0"/>
                                <a:cs typeface="Cambria Math" panose="02040503050406030204" pitchFamily="18" charset="0"/>
                              </a:rPr>
                              <m:t>𝑦</m:t>
                            </m:r>
                          </m:e>
                        </m:acc>
                      </m:e>
                      <m:sup>
                        <m:r>
                          <a:rPr lang="en-US" altLang="pt-BR" sz="2400" b="0" i="1" smtClean="0">
                            <a:latin typeface="Cambria Math" panose="02040503050406030204" pitchFamily="18" charset="0"/>
                          </a:rPr>
                          <m:t>2</m:t>
                        </m:r>
                      </m:sup>
                    </m:sSup>
                  </m:oMath>
                </a14:m>
                <a:r>
                  <a:rPr lang="pt-BR" sz="2400" b="1" baseline="30000" dirty="0" smtClean="0">
                    <a:solidFill>
                      <a:schemeClr val="tx2">
                        <a:lumMod val="50000"/>
                      </a:schemeClr>
                    </a:solidFill>
                    <a:latin typeface="Comic Sans MS" panose="030F0702030302020204" pitchFamily="66" charset="0"/>
                    <a:sym typeface="+mn-ea"/>
                  </a:rPr>
                  <a:t> </a:t>
                </a:r>
                <a:r>
                  <a:rPr lang="pt-BR" sz="2400" b="1" dirty="0" smtClean="0">
                    <a:solidFill>
                      <a:schemeClr val="tx2">
                        <a:lumMod val="50000"/>
                      </a:schemeClr>
                    </a:solidFill>
                    <a:latin typeface="Comic Sans MS" panose="030F0702030302020204" pitchFamily="66" charset="0"/>
                    <a:sym typeface="+mn-ea"/>
                  </a:rPr>
                  <a:t>é a segunda derivada e assim por diante</a:t>
                </a:r>
                <a:endParaRPr lang="pt-BR" sz="2400" b="1" dirty="0" smtClean="0">
                  <a:solidFill>
                    <a:schemeClr val="tx2">
                      <a:lumMod val="50000"/>
                    </a:schemeClr>
                  </a:solidFill>
                  <a:latin typeface="Comic Sans MS" panose="030F0702030302020204" pitchFamily="66" charset="0"/>
                  <a:sym typeface="+mn-ea"/>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401955" y="305435"/>
                <a:ext cx="11388090" cy="6125845"/>
              </a:xfrm>
              <a:prstGeom prst="rect">
                <a:avLst/>
              </a:prstGeom>
              <a:blipFill rotWithShape="1">
                <a:blip r:embed="rId1"/>
                <a:stretch>
                  <a:fillRect/>
                </a:stretch>
              </a:blipFill>
            </p:spPr>
            <p:txBody>
              <a:bodyPr/>
              <a:lstStyle/>
              <a:p>
                <a:r>
                  <a:rPr lang="pt-BR" altLang="en-US">
                    <a:noFill/>
                  </a:rPr>
                  <a:t> </a:t>
                </a:r>
              </a:p>
            </p:txBody>
          </p:sp>
        </mc:Fallback>
      </mc:AlternateContent>
      <p:sp>
        <p:nvSpPr>
          <p:cNvPr id="4" name="Forma livre 3"/>
          <p:cNvSpPr/>
          <p:nvPr/>
        </p:nvSpPr>
        <p:spPr>
          <a:xfrm>
            <a:off x="640009" y="2281345"/>
            <a:ext cx="870186" cy="1108829"/>
          </a:xfrm>
          <a:custGeom>
            <a:avLst/>
            <a:gdLst>
              <a:gd name="connsiteX0" fmla="*/ 870186 w 870186"/>
              <a:gd name="connsiteY0" fmla="*/ 0 h 1108829"/>
              <a:gd name="connsiteX1" fmla="*/ 489186 w 870186"/>
              <a:gd name="connsiteY1" fmla="*/ 266700 h 1108829"/>
              <a:gd name="connsiteX2" fmla="*/ 6586 w 870186"/>
              <a:gd name="connsiteY2" fmla="*/ 774700 h 1108829"/>
              <a:gd name="connsiteX3" fmla="*/ 222486 w 870186"/>
              <a:gd name="connsiteY3" fmla="*/ 1079500 h 1108829"/>
              <a:gd name="connsiteX4" fmla="*/ 412986 w 870186"/>
              <a:gd name="connsiteY4" fmla="*/ 1079500 h 1108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186" h="1108829">
                <a:moveTo>
                  <a:pt x="870186" y="0"/>
                </a:moveTo>
                <a:cubicBezTo>
                  <a:pt x="751652" y="68791"/>
                  <a:pt x="633119" y="137583"/>
                  <a:pt x="489186" y="266700"/>
                </a:cubicBezTo>
                <a:cubicBezTo>
                  <a:pt x="345253" y="395817"/>
                  <a:pt x="51036" y="639233"/>
                  <a:pt x="6586" y="774700"/>
                </a:cubicBezTo>
                <a:cubicBezTo>
                  <a:pt x="-37864" y="910167"/>
                  <a:pt x="154753" y="1028700"/>
                  <a:pt x="222486" y="1079500"/>
                </a:cubicBezTo>
                <a:cubicBezTo>
                  <a:pt x="290219" y="1130300"/>
                  <a:pt x="351602" y="1104900"/>
                  <a:pt x="412986" y="1079500"/>
                </a:cubicBezTo>
              </a:path>
            </a:pathLst>
          </a:custGeom>
          <a:noFill/>
          <a:ln>
            <a:solidFill>
              <a:srgbClr val="C00000"/>
            </a:solidFill>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Forma livre 4"/>
          <p:cNvSpPr/>
          <p:nvPr/>
        </p:nvSpPr>
        <p:spPr>
          <a:xfrm>
            <a:off x="1768475" y="2281555"/>
            <a:ext cx="1322070" cy="1739900"/>
          </a:xfrm>
          <a:custGeom>
            <a:avLst/>
            <a:gdLst>
              <a:gd name="connsiteX0" fmla="*/ 1219200 w 1484226"/>
              <a:gd name="connsiteY0" fmla="*/ 0 h 1739900"/>
              <a:gd name="connsiteX1" fmla="*/ 1397000 w 1484226"/>
              <a:gd name="connsiteY1" fmla="*/ 558800 h 1739900"/>
              <a:gd name="connsiteX2" fmla="*/ 0 w 1484226"/>
              <a:gd name="connsiteY2" fmla="*/ 1739900 h 1739900"/>
            </a:gdLst>
            <a:ahLst/>
            <a:cxnLst>
              <a:cxn ang="0">
                <a:pos x="connsiteX0" y="connsiteY0"/>
              </a:cxn>
              <a:cxn ang="0">
                <a:pos x="connsiteX1" y="connsiteY1"/>
              </a:cxn>
              <a:cxn ang="0">
                <a:pos x="connsiteX2" y="connsiteY2"/>
              </a:cxn>
            </a:cxnLst>
            <a:rect l="l" t="t" r="r" b="b"/>
            <a:pathLst>
              <a:path w="1484226" h="1739900">
                <a:moveTo>
                  <a:pt x="1219200" y="0"/>
                </a:moveTo>
                <a:cubicBezTo>
                  <a:pt x="1409700" y="134408"/>
                  <a:pt x="1600200" y="268817"/>
                  <a:pt x="1397000" y="558800"/>
                </a:cubicBezTo>
                <a:cubicBezTo>
                  <a:pt x="1193800" y="848783"/>
                  <a:pt x="596900" y="1294341"/>
                  <a:pt x="0" y="1739900"/>
                </a:cubicBezTo>
              </a:path>
            </a:pathLst>
          </a:custGeom>
          <a:noFill/>
          <a:ln>
            <a:solidFill>
              <a:srgbClr val="C00000"/>
            </a:solidFill>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Forma livre 6"/>
          <p:cNvSpPr/>
          <p:nvPr/>
        </p:nvSpPr>
        <p:spPr>
          <a:xfrm>
            <a:off x="1768494" y="2375260"/>
            <a:ext cx="7035906" cy="3213100"/>
          </a:xfrm>
          <a:custGeom>
            <a:avLst/>
            <a:gdLst>
              <a:gd name="connsiteX0" fmla="*/ 7035906 w 7035906"/>
              <a:gd name="connsiteY0" fmla="*/ 0 h 3213100"/>
              <a:gd name="connsiteX1" fmla="*/ 3492606 w 7035906"/>
              <a:gd name="connsiteY1" fmla="*/ 622300 h 3213100"/>
              <a:gd name="connsiteX2" fmla="*/ 2527406 w 7035906"/>
              <a:gd name="connsiteY2" fmla="*/ 1892300 h 3213100"/>
              <a:gd name="connsiteX3" fmla="*/ 419206 w 7035906"/>
              <a:gd name="connsiteY3" fmla="*/ 2679700 h 3213100"/>
              <a:gd name="connsiteX4" fmla="*/ 106 w 7035906"/>
              <a:gd name="connsiteY4" fmla="*/ 3213100 h 3213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35906" h="3213100">
                <a:moveTo>
                  <a:pt x="7035906" y="0"/>
                </a:moveTo>
                <a:cubicBezTo>
                  <a:pt x="5639964" y="153458"/>
                  <a:pt x="4244023" y="306917"/>
                  <a:pt x="3492606" y="622300"/>
                </a:cubicBezTo>
                <a:cubicBezTo>
                  <a:pt x="2741189" y="937683"/>
                  <a:pt x="3039639" y="1549400"/>
                  <a:pt x="2527406" y="1892300"/>
                </a:cubicBezTo>
                <a:cubicBezTo>
                  <a:pt x="2015173" y="2235200"/>
                  <a:pt x="840423" y="2459567"/>
                  <a:pt x="419206" y="2679700"/>
                </a:cubicBezTo>
                <a:cubicBezTo>
                  <a:pt x="-2011" y="2899833"/>
                  <a:pt x="-953" y="3056466"/>
                  <a:pt x="106" y="3213100"/>
                </a:cubicBezTo>
              </a:path>
            </a:pathLst>
          </a:custGeom>
          <a:noFill/>
          <a:ln>
            <a:solidFill>
              <a:srgbClr val="C00000"/>
            </a:solidFill>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39863" y="588208"/>
                <a:ext cx="10943697" cy="563368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spcAft>
                    <a:spcPts val="1200"/>
                  </a:spcAft>
                  <a:buNone/>
                </a:pPr>
                <a:r>
                  <a:rPr lang="pt-BR" sz="3200" b="1" dirty="0" smtClean="0">
                    <a:solidFill>
                      <a:srgbClr val="C00000"/>
                    </a:solidFill>
                    <a:latin typeface="Comic Sans MS" panose="030F0702030302020204" pitchFamily="66" charset="0"/>
                  </a:rPr>
                  <a:t>Em s a equação será</a:t>
                </a:r>
                <a:endParaRPr lang="pt-BR" sz="3200" b="1" dirty="0" smtClean="0">
                  <a:solidFill>
                    <a:srgbClr val="C00000"/>
                  </a:solidFill>
                  <a:latin typeface="Comic Sans MS" panose="030F0702030302020204" pitchFamily="66" charset="0"/>
                </a:endParaRPr>
              </a:p>
              <a:p>
                <a:pPr marL="0" indent="0">
                  <a:lnSpc>
                    <a:spcPct val="120000"/>
                  </a:lnSpc>
                  <a:spcBef>
                    <a:spcPts val="600"/>
                  </a:spcBef>
                  <a:buNone/>
                </a:pPr>
                <a14:m>
                  <m:oMath xmlns:m="http://schemas.openxmlformats.org/officeDocument/2006/math">
                    <m:sSup>
                      <m:sSupPr>
                        <m:ctrlPr>
                          <a:rPr lang="pt-BR" b="0" i="1" smtClean="0">
                            <a:latin typeface="Cambria Math" panose="02040503050406030204" pitchFamily="18" charset="0"/>
                          </a:rPr>
                        </m:ctrlPr>
                      </m:sSupPr>
                      <m:e>
                        <m:r>
                          <a:rPr lang="en-US" altLang="pt-BR" b="0" i="1" smtClean="0">
                            <a:latin typeface="Cambria Math" panose="02040503050406030204" pitchFamily="18" charset="0"/>
                          </a:rPr>
                          <m:t>𝑌</m:t>
                        </m:r>
                        <m:r>
                          <a:rPr lang="en-US" altLang="pt-BR" b="0" i="1" smtClean="0">
                            <a:latin typeface="Cambria Math" panose="02040503050406030204" pitchFamily="18" charset="0"/>
                          </a:rPr>
                          <m:t>(</m:t>
                        </m:r>
                        <m:r>
                          <a:rPr lang="en-US" altLang="pt-BR" b="0" i="1" smtClean="0">
                            <a:latin typeface="Cambria Math" panose="02040503050406030204" pitchFamily="18" charset="0"/>
                          </a:rPr>
                          <m:t>𝑠</m:t>
                        </m:r>
                        <m:r>
                          <a:rPr lang="en-US" altLang="pt-BR" b="0" i="1" smtClean="0">
                            <a:latin typeface="Cambria Math" panose="02040503050406030204" pitchFamily="18" charset="0"/>
                          </a:rPr>
                          <m:t>)(</m:t>
                        </m:r>
                        <m:r>
                          <a:rPr lang="pt-BR" b="0" i="1" smtClean="0">
                            <a:latin typeface="Cambria Math" panose="02040503050406030204" pitchFamily="18" charset="0"/>
                          </a:rPr>
                          <m:t>𝑠</m:t>
                        </m:r>
                      </m:e>
                      <m:sup>
                        <m:r>
                          <a:rPr lang="pt-BR" b="0" i="1" smtClean="0">
                            <a:latin typeface="Cambria Math" panose="02040503050406030204" pitchFamily="18" charset="0"/>
                          </a:rPr>
                          <m:t>𝑛</m:t>
                        </m:r>
                      </m:sup>
                    </m:sSup>
                    <m:r>
                      <a:rPr lang="pt-BR" b="0" i="1" smtClean="0">
                        <a:latin typeface="Cambria Math" panose="02040503050406030204" pitchFamily="18" charset="0"/>
                      </a:rPr>
                      <m:t>+</m:t>
                    </m:r>
                    <m:sSub>
                      <m:sSubPr>
                        <m:ctrlPr>
                          <a:rPr lang="pt-BR" b="0" i="1" smtClean="0">
                            <a:latin typeface="Cambria Math" panose="02040503050406030204" pitchFamily="18" charset="0"/>
                          </a:rPr>
                        </m:ctrlPr>
                      </m:sSubPr>
                      <m:e>
                        <m:r>
                          <a:rPr lang="pt-BR" b="0" i="1" smtClean="0">
                            <a:latin typeface="Cambria Math" panose="02040503050406030204" pitchFamily="18" charset="0"/>
                          </a:rPr>
                          <m:t>𝑎</m:t>
                        </m:r>
                      </m:e>
                      <m:sub>
                        <m:r>
                          <a:rPr lang="pt-BR" b="0" i="1" smtClean="0">
                            <a:latin typeface="Cambria Math" panose="02040503050406030204" pitchFamily="18" charset="0"/>
                          </a:rPr>
                          <m:t>1</m:t>
                        </m:r>
                      </m:sub>
                    </m:sSub>
                    <m:sSup>
                      <m:sSupPr>
                        <m:ctrlPr>
                          <a:rPr lang="pt-BR" b="0" i="1" smtClean="0">
                            <a:latin typeface="Cambria Math" panose="02040503050406030204" pitchFamily="18" charset="0"/>
                          </a:rPr>
                        </m:ctrlPr>
                      </m:sSupPr>
                      <m:e>
                        <m:r>
                          <a:rPr lang="pt-BR" b="0" i="1" smtClean="0">
                            <a:latin typeface="Cambria Math" panose="02040503050406030204" pitchFamily="18" charset="0"/>
                          </a:rPr>
                          <m:t>𝑠</m:t>
                        </m:r>
                      </m:e>
                      <m:sup>
                        <m:r>
                          <a:rPr lang="pt-BR" b="0" i="1" smtClean="0">
                            <a:latin typeface="Cambria Math" panose="02040503050406030204" pitchFamily="18" charset="0"/>
                          </a:rPr>
                          <m:t>𝑛</m:t>
                        </m:r>
                        <m:r>
                          <a:rPr lang="pt-BR" b="0" i="1" smtClean="0">
                            <a:latin typeface="Cambria Math" panose="02040503050406030204" pitchFamily="18" charset="0"/>
                          </a:rPr>
                          <m:t>−</m:t>
                        </m:r>
                        <m:r>
                          <a:rPr lang="pt-BR" b="0" i="1" smtClean="0">
                            <a:latin typeface="Cambria Math" panose="02040503050406030204" pitchFamily="18" charset="0"/>
                          </a:rPr>
                          <m:t>1</m:t>
                        </m:r>
                      </m:sup>
                    </m:sSup>
                    <m:sSub>
                      <m:sSubPr>
                        <m:ctrlPr>
                          <a:rPr lang="pt-BR" i="1">
                            <a:latin typeface="Cambria Math" panose="02040503050406030204" pitchFamily="18" charset="0"/>
                          </a:rPr>
                        </m:ctrlPr>
                      </m:sSubPr>
                      <m:e>
                        <m:r>
                          <a:rPr lang="pt-BR" b="0" i="1" smtClean="0">
                            <a:latin typeface="Cambria Math" panose="02040503050406030204" pitchFamily="18" charset="0"/>
                          </a:rPr>
                          <m:t>+</m:t>
                        </m:r>
                        <m:r>
                          <a:rPr lang="pt-BR" i="1">
                            <a:latin typeface="Cambria Math" panose="02040503050406030204" pitchFamily="18" charset="0"/>
                          </a:rPr>
                          <m:t>𝑎</m:t>
                        </m:r>
                      </m:e>
                      <m:sub>
                        <m:r>
                          <a:rPr lang="pt-BR" b="0" i="1" smtClean="0">
                            <a:latin typeface="Cambria Math" panose="02040503050406030204" pitchFamily="18" charset="0"/>
                          </a:rPr>
                          <m:t>2</m:t>
                        </m:r>
                      </m:sub>
                    </m:sSub>
                    <m:sSup>
                      <m:sSupPr>
                        <m:ctrlPr>
                          <a:rPr lang="pt-BR" i="1">
                            <a:latin typeface="Cambria Math" panose="02040503050406030204" pitchFamily="18" charset="0"/>
                          </a:rPr>
                        </m:ctrlPr>
                      </m:sSupPr>
                      <m:e>
                        <m:r>
                          <a:rPr lang="pt-BR" b="0" i="1" smtClean="0">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2</m:t>
                        </m:r>
                      </m:sup>
                    </m:sSup>
                    <m:r>
                      <a:rPr lang="pt-BR" b="0" i="1" smtClean="0">
                        <a:latin typeface="Cambria Math" panose="02040503050406030204" pitchFamily="18" charset="0"/>
                      </a:rPr>
                      <m:t>+ .. +</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b="0" i="1" smtClean="0">
                            <a:latin typeface="Cambria Math" panose="02040503050406030204" pitchFamily="18" charset="0"/>
                          </a:rPr>
                          <m:t>𝑛</m:t>
                        </m:r>
                        <m:r>
                          <a:rPr lang="pt-BR" b="0" i="1" smtClean="0">
                            <a:latin typeface="Cambria Math" panose="02040503050406030204" pitchFamily="18" charset="0"/>
                          </a:rPr>
                          <m:t>−</m:t>
                        </m:r>
                        <m:r>
                          <a:rPr lang="pt-BR" b="0" i="1" smtClean="0">
                            <a:latin typeface="Cambria Math" panose="02040503050406030204" pitchFamily="18" charset="0"/>
                          </a:rPr>
                          <m:t>1</m:t>
                        </m:r>
                      </m:sub>
                    </m:sSub>
                    <m:sSup>
                      <m:sSupPr>
                        <m:ctrlPr>
                          <a:rPr lang="pt-BR" i="1">
                            <a:latin typeface="Cambria Math" panose="02040503050406030204" pitchFamily="18" charset="0"/>
                          </a:rPr>
                        </m:ctrlPr>
                      </m:sSupPr>
                      <m:e>
                        <m:r>
                          <a:rPr lang="pt-BR" b="0" i="1" smtClean="0">
                            <a:latin typeface="Cambria Math" panose="02040503050406030204" pitchFamily="18" charset="0"/>
                          </a:rPr>
                          <m:t>𝑠</m:t>
                        </m:r>
                      </m:e>
                      <m:sup>
                        <m:r>
                          <a:rPr lang="pt-BR" b="0" i="1" smtClean="0">
                            <a:latin typeface="Cambria Math" panose="02040503050406030204" pitchFamily="18" charset="0"/>
                          </a:rPr>
                          <m:t>1</m:t>
                        </m:r>
                      </m:sup>
                    </m:sSup>
                    <m:r>
                      <a:rPr lang="pt-BR" b="0" i="1" smtClean="0">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b="0" i="1" smtClean="0">
                            <a:latin typeface="Cambria Math" panose="02040503050406030204" pitchFamily="18" charset="0"/>
                          </a:rPr>
                          <m:t>𝑛</m:t>
                        </m:r>
                      </m:sub>
                    </m:sSub>
                    <m:r>
                      <a:rPr lang="en-US" altLang="pt-BR" b="0" i="0" smtClean="0">
                        <a:latin typeface="Cambria Math" panose="02040503050406030204" pitchFamily="18" charset="0"/>
                      </a:rPr>
                      <m:t>0</m:t>
                    </m:r>
                    <m:r>
                      <a:rPr lang="en-US" altLang="pt-BR" b="0" i="0" smtClean="0">
                        <a:latin typeface="Cambria Math" panose="02040503050406030204" pitchFamily="18" charset="0"/>
                      </a:rPr>
                      <m:t>)</m:t>
                    </m:r>
                    <m:r>
                      <a:rPr lang="pt-BR" b="0" i="0" smtClean="0">
                        <a:latin typeface="Cambria Math" panose="02040503050406030204" pitchFamily="18" charset="0"/>
                      </a:rPr>
                      <m:t>−</m:t>
                    </m:r>
                    <m:r>
                      <m:rPr>
                        <m:sty m:val="p"/>
                      </m:rPr>
                      <a:rPr lang="en-US" altLang="pt-BR" b="0" i="0" smtClean="0">
                        <a:latin typeface="Cambria Math" panose="02040503050406030204" pitchFamily="18" charset="0"/>
                      </a:rPr>
                      <m:t>y</m:t>
                    </m:r>
                    <m:d>
                      <m:dPr>
                        <m:ctrlPr>
                          <a:rPr lang="pt-BR" b="1" i="1" smtClean="0">
                            <a:latin typeface="Cambria Math" panose="02040503050406030204" pitchFamily="18" charset="0"/>
                          </a:rPr>
                        </m:ctrlPr>
                      </m:dPr>
                      <m:e>
                        <m:sSub>
                          <m:sSubPr>
                            <m:ctrlPr>
                              <a:rPr lang="pt-BR" b="1" i="1" smtClean="0">
                                <a:latin typeface="Cambria Math" panose="02040503050406030204" pitchFamily="18" charset="0"/>
                              </a:rPr>
                            </m:ctrlPr>
                          </m:sSubPr>
                          <m:e>
                            <m:r>
                              <a:rPr lang="pt-BR" b="1" i="1" smtClean="0">
                                <a:latin typeface="Cambria Math" panose="02040503050406030204" pitchFamily="18" charset="0"/>
                              </a:rPr>
                              <m:t>𝟎</m:t>
                            </m:r>
                          </m:e>
                          <m:sub>
                            <m:r>
                              <a:rPr lang="pt-BR" b="1" i="1" smtClean="0">
                                <a:latin typeface="Cambria Math" panose="02040503050406030204" pitchFamily="18" charset="0"/>
                              </a:rPr>
                              <m:t>−</m:t>
                            </m:r>
                          </m:sub>
                        </m:sSub>
                      </m:e>
                    </m:d>
                    <m:d>
                      <m:dPr>
                        <m:ctrlPr>
                          <a:rPr lang="pt-BR" b="0" i="1" smtClean="0">
                            <a:latin typeface="Cambria Math" panose="02040503050406030204" pitchFamily="18" charset="0"/>
                          </a:rPr>
                        </m:ctrlPr>
                      </m:dPr>
                      <m:e>
                        <m:sSup>
                          <m:sSupPr>
                            <m:ctrlPr>
                              <a:rPr lang="pt-BR" b="0" i="1" smtClean="0">
                                <a:latin typeface="Cambria Math" panose="02040503050406030204" pitchFamily="18" charset="0"/>
                              </a:rPr>
                            </m:ctrlPr>
                          </m:sSupPr>
                          <m:e>
                            <m:r>
                              <a:rPr lang="pt-BR" b="0" i="1" smtClean="0">
                                <a:latin typeface="Cambria Math" panose="02040503050406030204" pitchFamily="18" charset="0"/>
                              </a:rPr>
                              <m:t>𝑠</m:t>
                            </m:r>
                          </m:e>
                          <m:sup>
                            <m:r>
                              <a:rPr lang="pt-BR" b="0" i="1" smtClean="0">
                                <a:latin typeface="Cambria Math" panose="02040503050406030204" pitchFamily="18" charset="0"/>
                              </a:rPr>
                              <m:t>𝑛</m:t>
                            </m:r>
                            <m:r>
                              <a:rPr lang="pt-BR" b="0" i="1" smtClean="0">
                                <a:latin typeface="Cambria Math" panose="02040503050406030204" pitchFamily="18" charset="0"/>
                              </a:rPr>
                              <m:t>−</m:t>
                            </m:r>
                            <m:r>
                              <a:rPr lang="pt-BR" b="0" i="1" smtClean="0">
                                <a:latin typeface="Cambria Math" panose="02040503050406030204" pitchFamily="18" charset="0"/>
                              </a:rPr>
                              <m:t>1</m:t>
                            </m:r>
                          </m:sup>
                        </m:sSup>
                        <m:r>
                          <a:rPr lang="pt-BR" b="0" i="1" smtClean="0">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1</m:t>
                            </m:r>
                          </m:sub>
                        </m:sSub>
                        <m:sSup>
                          <m:sSupPr>
                            <m:ctrlPr>
                              <a:rPr lang="pt-BR" i="1">
                                <a:latin typeface="Cambria Math" panose="02040503050406030204" pitchFamily="18" charset="0"/>
                              </a:rPr>
                            </m:ctrlPr>
                          </m:sSupPr>
                          <m:e>
                            <m:r>
                              <a:rPr lang="pt-BR" b="0" i="1" smtClean="0">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2</m:t>
                            </m:r>
                          </m:sup>
                        </m:sSup>
                        <m:r>
                          <a:rPr lang="pt-BR" b="0" i="1" smtClean="0">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b="0" i="1" smtClean="0">
                                <a:latin typeface="Cambria Math" panose="02040503050406030204" pitchFamily="18" charset="0"/>
                              </a:rPr>
                              <m:t>𝑛</m:t>
                            </m:r>
                            <m:r>
                              <a:rPr lang="pt-BR" b="0" i="1" smtClean="0">
                                <a:latin typeface="Cambria Math" panose="02040503050406030204" pitchFamily="18" charset="0"/>
                              </a:rPr>
                              <m:t>−</m:t>
                            </m:r>
                            <m:r>
                              <a:rPr lang="pt-BR" b="0" i="1" smtClean="0">
                                <a:latin typeface="Cambria Math" panose="02040503050406030204" pitchFamily="18" charset="0"/>
                              </a:rPr>
                              <m:t>1</m:t>
                            </m:r>
                          </m:sub>
                        </m:sSub>
                      </m:e>
                    </m:d>
                    <m:r>
                      <a:rPr lang="pt-BR" b="0" i="1" smtClean="0">
                        <a:latin typeface="Cambria Math" panose="02040503050406030204" pitchFamily="18" charset="0"/>
                      </a:rPr>
                      <m:t>−</m:t>
                    </m:r>
                    <m:sSup>
                      <m:sSupPr>
                        <m:ctrlPr>
                          <a:rPr lang="pt-BR" b="1" i="1" smtClean="0">
                            <a:latin typeface="Cambria Math" panose="02040503050406030204" pitchFamily="18" charset="0"/>
                          </a:rPr>
                        </m:ctrlPr>
                      </m:sSupPr>
                      <m:e>
                        <m:r>
                          <a:rPr lang="en-US" altLang="pt-BR" b="1" i="1" smtClean="0">
                            <a:latin typeface="Cambria Math" panose="02040503050406030204" pitchFamily="18" charset="0"/>
                          </a:rPr>
                          <m:t>𝒚</m:t>
                        </m:r>
                      </m:e>
                      <m:sup>
                        <m:r>
                          <a:rPr lang="pt-BR" b="1" i="1" smtClean="0">
                            <a:latin typeface="Cambria Math" panose="02040503050406030204" pitchFamily="18" charset="0"/>
                          </a:rPr>
                          <m:t>𝟏</m:t>
                        </m:r>
                      </m:sup>
                    </m:sSup>
                    <m:d>
                      <m:dPr>
                        <m:ctrlPr>
                          <a:rPr lang="pt-BR" b="1" i="1" smtClean="0">
                            <a:latin typeface="Cambria Math" panose="02040503050406030204" pitchFamily="18" charset="0"/>
                          </a:rPr>
                        </m:ctrlPr>
                      </m:dPr>
                      <m:e>
                        <m:sSub>
                          <m:sSubPr>
                            <m:ctrlPr>
                              <a:rPr lang="pt-BR" b="1" i="1">
                                <a:latin typeface="Cambria Math" panose="02040503050406030204" pitchFamily="18" charset="0"/>
                              </a:rPr>
                            </m:ctrlPr>
                          </m:sSubPr>
                          <m:e>
                            <m:r>
                              <a:rPr lang="pt-BR" b="1" i="1">
                                <a:latin typeface="Cambria Math" panose="02040503050406030204" pitchFamily="18" charset="0"/>
                              </a:rPr>
                              <m:t>𝟎</m:t>
                            </m:r>
                          </m:e>
                          <m:sub>
                            <m:r>
                              <a:rPr lang="pt-BR" b="1" i="1">
                                <a:latin typeface="Cambria Math" panose="02040503050406030204" pitchFamily="18" charset="0"/>
                              </a:rPr>
                              <m:t>−</m:t>
                            </m:r>
                          </m:sub>
                        </m:sSub>
                      </m:e>
                    </m:d>
                    <m:d>
                      <m:dPr>
                        <m:ctrlPr>
                          <a:rPr lang="pt-BR" i="1">
                            <a:latin typeface="Cambria Math" panose="02040503050406030204" pitchFamily="18" charset="0"/>
                          </a:rPr>
                        </m:ctrlPr>
                      </m:dPr>
                      <m:e>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2</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1</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3</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2</m:t>
                            </m:r>
                          </m:sub>
                        </m:sSub>
                      </m:e>
                    </m:d>
                    <m:r>
                      <a:rPr lang="pt-BR" b="0" i="1" smtClean="0">
                        <a:latin typeface="Cambria Math" panose="02040503050406030204" pitchFamily="18" charset="0"/>
                      </a:rPr>
                      <m:t>−</m:t>
                    </m:r>
                    <m:r>
                      <a:rPr lang="pt-BR" b="0" i="0" smtClean="0">
                        <a:latin typeface="Cambria Math" panose="02040503050406030204" pitchFamily="18" charset="0"/>
                      </a:rPr>
                      <m:t>…−</m:t>
                    </m:r>
                    <m:sSup>
                      <m:sSupPr>
                        <m:ctrlPr>
                          <a:rPr lang="pt-BR" b="1" i="1">
                            <a:latin typeface="Cambria Math" panose="02040503050406030204" pitchFamily="18" charset="0"/>
                          </a:rPr>
                        </m:ctrlPr>
                      </m:sSupPr>
                      <m:e>
                        <m:r>
                          <a:rPr lang="en-US" altLang="pt-BR" b="1" i="1">
                            <a:latin typeface="Cambria Math" panose="02040503050406030204" pitchFamily="18" charset="0"/>
                          </a:rPr>
                          <m:t>𝒚</m:t>
                        </m:r>
                      </m:e>
                      <m:sup>
                        <m:r>
                          <a:rPr lang="pt-BR" b="1" i="1" smtClean="0">
                            <a:latin typeface="Cambria Math" panose="02040503050406030204" pitchFamily="18" charset="0"/>
                          </a:rPr>
                          <m:t>𝒏</m:t>
                        </m:r>
                        <m:r>
                          <a:rPr lang="pt-BR" b="1" i="1" smtClean="0">
                            <a:latin typeface="Cambria Math" panose="02040503050406030204" pitchFamily="18" charset="0"/>
                          </a:rPr>
                          <m:t>−</m:t>
                        </m:r>
                        <m:r>
                          <a:rPr lang="pt-BR" b="1" i="1">
                            <a:latin typeface="Cambria Math" panose="02040503050406030204" pitchFamily="18" charset="0"/>
                          </a:rPr>
                          <m:t>𝟏</m:t>
                        </m:r>
                      </m:sup>
                    </m:sSup>
                    <m:d>
                      <m:dPr>
                        <m:ctrlPr>
                          <a:rPr lang="pt-BR" i="1">
                            <a:latin typeface="Cambria Math" panose="02040503050406030204" pitchFamily="18" charset="0"/>
                          </a:rPr>
                        </m:ctrlPr>
                      </m:dPr>
                      <m:e>
                        <m:sSub>
                          <m:sSubPr>
                            <m:ctrlPr>
                              <a:rPr lang="pt-BR" i="1">
                                <a:latin typeface="Cambria Math" panose="02040503050406030204" pitchFamily="18" charset="0"/>
                              </a:rPr>
                            </m:ctrlPr>
                          </m:sSubPr>
                          <m:e>
                            <m:r>
                              <a:rPr lang="pt-BR" i="1">
                                <a:latin typeface="Cambria Math" panose="02040503050406030204" pitchFamily="18" charset="0"/>
                              </a:rPr>
                              <m:t>0</m:t>
                            </m:r>
                          </m:e>
                          <m:sub>
                            <m:r>
                              <a:rPr lang="pt-BR" i="1">
                                <a:latin typeface="Cambria Math" panose="02040503050406030204" pitchFamily="18" charset="0"/>
                              </a:rPr>
                              <m:t>−</m:t>
                            </m:r>
                          </m:sub>
                        </m:sSub>
                      </m:e>
                    </m:d>
                    <m:r>
                      <a:rPr lang="pt-BR" b="0" i="0" smtClean="0">
                        <a:latin typeface="Cambria Math" panose="02040503050406030204" pitchFamily="18" charset="0"/>
                      </a:rPr>
                      <m:t>=</m:t>
                    </m:r>
                    <m:r>
                      <m:rPr>
                        <m:sty m:val="p"/>
                      </m:rPr>
                      <a:rPr lang="pt-BR" b="0" i="0" smtClean="0">
                        <a:latin typeface="Cambria Math" panose="02040503050406030204" pitchFamily="18" charset="0"/>
                      </a:rPr>
                      <m:t>U</m:t>
                    </m:r>
                    <m:d>
                      <m:dPr>
                        <m:ctrlPr>
                          <a:rPr lang="pt-BR" b="0" i="1">
                            <a:latin typeface="Cambria Math" panose="02040503050406030204" pitchFamily="18" charset="0"/>
                          </a:rPr>
                        </m:ctrlPr>
                      </m:dPr>
                      <m:e>
                        <m:r>
                          <a:rPr lang="pt-BR" b="0" i="1" smtClean="0">
                            <a:latin typeface="Cambria Math" panose="02040503050406030204" pitchFamily="18" charset="0"/>
                          </a:rPr>
                          <m:t>𝑠</m:t>
                        </m:r>
                      </m:e>
                    </m:d>
                  </m:oMath>
                </a14:m>
                <a:r>
                  <a:rPr lang="pt-BR" dirty="0" smtClean="0">
                    <a:latin typeface="Comic Sans MS" panose="030F0702030302020204" pitchFamily="66" charset="0"/>
                  </a:rPr>
                  <a:t> </a:t>
                </a:r>
                <a:endParaRPr lang="pt-BR" dirty="0" smtClean="0">
                  <a:latin typeface="Comic Sans MS" panose="030F0702030302020204" pitchFamily="66" charset="0"/>
                </a:endParaRPr>
              </a:p>
              <a:p>
                <a:pPr marL="0" indent="0" fontAlgn="auto">
                  <a:lnSpc>
                    <a:spcPct val="120000"/>
                  </a:lnSpc>
                  <a:spcBef>
                    <a:spcPts val="1200"/>
                  </a:spcBef>
                  <a:spcAft>
                    <a:spcPts val="1800"/>
                  </a:spcAft>
                  <a:buNone/>
                </a:pPr>
                <a:r>
                  <a:rPr lang="pt-BR" dirty="0" smtClean="0">
                    <a:latin typeface="Comic Sans MS" panose="030F0702030302020204" pitchFamily="66" charset="0"/>
                  </a:rPr>
                  <a:t>Rearranjando os termos, teremos</a:t>
                </a:r>
                <a:endParaRPr lang="pt-BR" dirty="0" smtClean="0">
                  <a:latin typeface="Comic Sans MS" panose="030F0702030302020204" pitchFamily="66" charset="0"/>
                </a:endParaRPr>
              </a:p>
              <a:p>
                <a:pPr marL="0" indent="0">
                  <a:lnSpc>
                    <a:spcPct val="120000"/>
                  </a:lnSpc>
                  <a:spcBef>
                    <a:spcPts val="600"/>
                  </a:spcBef>
                  <a:buNone/>
                </a:pPr>
                <a14:m>
                  <m:oMathPara xmlns:m="http://schemas.openxmlformats.org/officeDocument/2006/math">
                    <m:oMathParaPr>
                      <m:jc m:val="centerGroup"/>
                    </m:oMathParaPr>
                    <m:oMath xmlns:m="http://schemas.openxmlformats.org/officeDocument/2006/math">
                      <m:sSup>
                        <m:sSupPr>
                          <m:ctrlPr>
                            <a:rPr lang="pt-BR" sz="3200" i="1">
                              <a:latin typeface="Cambria Math" panose="02040503050406030204" pitchFamily="18" charset="0"/>
                            </a:rPr>
                          </m:ctrlPr>
                        </m:sSupPr>
                        <m:e>
                          <m:r>
                            <a:rPr lang="pt-BR" sz="3200" b="0" i="1" smtClean="0">
                              <a:latin typeface="Cambria Math" panose="02040503050406030204" pitchFamily="18" charset="0"/>
                            </a:rPr>
                            <m:t>𝑌</m:t>
                          </m:r>
                          <m:r>
                            <a:rPr lang="pt-BR" sz="3200" b="0" i="1" smtClean="0">
                              <a:latin typeface="Cambria Math" panose="02040503050406030204" pitchFamily="18" charset="0"/>
                            </a:rPr>
                            <m:t>(</m:t>
                          </m:r>
                          <m:r>
                            <a:rPr lang="pt-BR" sz="3200" b="0" i="1" smtClean="0">
                              <a:latin typeface="Cambria Math" panose="02040503050406030204" pitchFamily="18" charset="0"/>
                            </a:rPr>
                            <m:t>𝑠</m:t>
                          </m:r>
                          <m:r>
                            <a:rPr lang="pt-BR" sz="3200" b="0" i="1" smtClean="0">
                              <a:latin typeface="Cambria Math" panose="02040503050406030204" pitchFamily="18" charset="0"/>
                            </a:rPr>
                            <m:t>)(</m:t>
                          </m:r>
                          <m:r>
                            <a:rPr lang="pt-BR" sz="3200" i="1">
                              <a:latin typeface="Cambria Math" panose="02040503050406030204" pitchFamily="18" charset="0"/>
                            </a:rPr>
                            <m:t>𝑠</m:t>
                          </m:r>
                        </m:e>
                        <m:sup>
                          <m:r>
                            <a:rPr lang="pt-BR" sz="3200" i="1">
                              <a:latin typeface="Cambria Math" panose="02040503050406030204" pitchFamily="18" charset="0"/>
                            </a:rPr>
                            <m:t>𝑛</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1</m:t>
                          </m:r>
                        </m:sub>
                      </m:sSub>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1</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2</m:t>
                          </m:r>
                        </m:sub>
                      </m:sSub>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2</m:t>
                          </m:r>
                        </m:sup>
                      </m:sSup>
                      <m:r>
                        <a:rPr lang="pt-BR" sz="3200" i="1">
                          <a:latin typeface="Cambria Math" panose="02040503050406030204" pitchFamily="18" charset="0"/>
                        </a:rPr>
                        <m:t>+ .. +</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1</m:t>
                          </m:r>
                        </m:sub>
                      </m:sSub>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1</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𝑛</m:t>
                          </m:r>
                        </m:sub>
                      </m:sSub>
                      <m:r>
                        <a:rPr lang="pt-BR" sz="3200" i="1">
                          <a:latin typeface="Cambria Math" panose="02040503050406030204" pitchFamily="18" charset="0"/>
                        </a:rPr>
                        <m:t>)=</m:t>
                      </m:r>
                      <m:r>
                        <m:rPr>
                          <m:sty m:val="p"/>
                        </m:rPr>
                        <a:rPr lang="pt-BR" sz="3200">
                          <a:latin typeface="Cambria Math" panose="02040503050406030204" pitchFamily="18" charset="0"/>
                        </a:rPr>
                        <m:t>U</m:t>
                      </m:r>
                      <m:d>
                        <m:dPr>
                          <m:ctrlPr>
                            <a:rPr lang="pt-BR" sz="3200" i="1">
                              <a:latin typeface="Cambria Math" panose="02040503050406030204" pitchFamily="18" charset="0"/>
                            </a:rPr>
                          </m:ctrlPr>
                        </m:dPr>
                        <m:e>
                          <m:r>
                            <a:rPr lang="pt-BR" sz="3200" i="1">
                              <a:latin typeface="Cambria Math" panose="02040503050406030204" pitchFamily="18" charset="0"/>
                            </a:rPr>
                            <m:t>𝑠</m:t>
                          </m:r>
                        </m:e>
                      </m:d>
                      <m:r>
                        <a:rPr lang="pt-BR" sz="3200" i="1">
                          <a:latin typeface="Cambria Math" panose="02040503050406030204" pitchFamily="18" charset="0"/>
                        </a:rPr>
                        <m:t>+</m:t>
                      </m:r>
                      <m:r>
                        <a:rPr lang="en-US" altLang="pt-BR" sz="3200" i="1">
                          <a:latin typeface="Cambria Math" panose="02040503050406030204" pitchFamily="18" charset="0"/>
                        </a:rPr>
                        <m:t>𝑦</m:t>
                      </m:r>
                      <m:d>
                        <m:dPr>
                          <m:ctrlPr>
                            <a:rPr lang="pt-BR" sz="3200" b="1" i="1">
                              <a:latin typeface="Cambria Math" panose="02040503050406030204" pitchFamily="18" charset="0"/>
                            </a:rPr>
                          </m:ctrlPr>
                        </m:dPr>
                        <m:e>
                          <m:sSub>
                            <m:sSubPr>
                              <m:ctrlPr>
                                <a:rPr lang="pt-BR" sz="3200" b="1" i="1">
                                  <a:latin typeface="Cambria Math" panose="02040503050406030204" pitchFamily="18" charset="0"/>
                                </a:rPr>
                              </m:ctrlPr>
                            </m:sSubPr>
                            <m:e>
                              <m:r>
                                <a:rPr lang="pt-BR" sz="3200" b="1" i="1">
                                  <a:latin typeface="Cambria Math" panose="02040503050406030204" pitchFamily="18" charset="0"/>
                                </a:rPr>
                                <m:t>𝟎</m:t>
                              </m:r>
                            </m:e>
                            <m:sub>
                              <m:r>
                                <a:rPr lang="pt-BR" sz="3200" b="1" i="1">
                                  <a:latin typeface="Cambria Math" panose="02040503050406030204" pitchFamily="18" charset="0"/>
                                </a:rPr>
                                <m:t>−</m:t>
                              </m:r>
                            </m:sub>
                          </m:sSub>
                        </m:e>
                      </m:d>
                      <m:d>
                        <m:dPr>
                          <m:ctrlPr>
                            <a:rPr lang="pt-BR" sz="3200" i="1">
                              <a:latin typeface="Cambria Math" panose="02040503050406030204" pitchFamily="18" charset="0"/>
                            </a:rPr>
                          </m:ctrlPr>
                        </m:dPr>
                        <m:e>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1</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1</m:t>
                              </m:r>
                            </m:sub>
                          </m:sSub>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2</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1</m:t>
                              </m:r>
                            </m:sub>
                          </m:sSub>
                        </m:e>
                      </m:d>
                      <m:r>
                        <a:rPr lang="pt-BR" sz="3200" b="1" i="1" smtClean="0">
                          <a:latin typeface="Cambria Math" panose="02040503050406030204" pitchFamily="18" charset="0"/>
                        </a:rPr>
                        <m:t>+</m:t>
                      </m:r>
                      <m:sSup>
                        <m:sSupPr>
                          <m:ctrlPr>
                            <a:rPr lang="pt-BR" sz="3200" b="1" i="1">
                              <a:latin typeface="Cambria Math" panose="02040503050406030204" pitchFamily="18" charset="0"/>
                            </a:rPr>
                          </m:ctrlPr>
                        </m:sSupPr>
                        <m:e>
                          <m:r>
                            <a:rPr lang="en-US" altLang="pt-BR" sz="3200" b="1" i="1">
                              <a:latin typeface="Cambria Math" panose="02040503050406030204" pitchFamily="18" charset="0"/>
                            </a:rPr>
                            <m:t>𝒚</m:t>
                          </m:r>
                        </m:e>
                        <m:sup>
                          <m:r>
                            <a:rPr lang="pt-BR" sz="3200" b="1" i="1">
                              <a:latin typeface="Cambria Math" panose="02040503050406030204" pitchFamily="18" charset="0"/>
                            </a:rPr>
                            <m:t>𝟏</m:t>
                          </m:r>
                        </m:sup>
                      </m:sSup>
                      <m:d>
                        <m:dPr>
                          <m:ctrlPr>
                            <a:rPr lang="pt-BR" sz="3200" b="1" i="1">
                              <a:latin typeface="Cambria Math" panose="02040503050406030204" pitchFamily="18" charset="0"/>
                            </a:rPr>
                          </m:ctrlPr>
                        </m:dPr>
                        <m:e>
                          <m:sSub>
                            <m:sSubPr>
                              <m:ctrlPr>
                                <a:rPr lang="pt-BR" sz="3200" b="1" i="1">
                                  <a:latin typeface="Cambria Math" panose="02040503050406030204" pitchFamily="18" charset="0"/>
                                </a:rPr>
                              </m:ctrlPr>
                            </m:sSubPr>
                            <m:e>
                              <m:r>
                                <a:rPr lang="pt-BR" sz="3200" b="1" i="1">
                                  <a:latin typeface="Cambria Math" panose="02040503050406030204" pitchFamily="18" charset="0"/>
                                </a:rPr>
                                <m:t>𝟎</m:t>
                              </m:r>
                            </m:e>
                            <m:sub>
                              <m:r>
                                <a:rPr lang="pt-BR" sz="3200" b="1" i="1">
                                  <a:latin typeface="Cambria Math" panose="02040503050406030204" pitchFamily="18" charset="0"/>
                                </a:rPr>
                                <m:t>−</m:t>
                              </m:r>
                            </m:sub>
                          </m:sSub>
                        </m:e>
                      </m:d>
                      <m:d>
                        <m:dPr>
                          <m:ctrlPr>
                            <a:rPr lang="pt-BR" sz="3200" i="1">
                              <a:latin typeface="Cambria Math" panose="02040503050406030204" pitchFamily="18" charset="0"/>
                            </a:rPr>
                          </m:ctrlPr>
                        </m:dPr>
                        <m:e>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2</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1</m:t>
                              </m:r>
                            </m:sub>
                          </m:sSub>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3</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2</m:t>
                              </m:r>
                            </m:sub>
                          </m:sSub>
                        </m:e>
                      </m:d>
                      <m:r>
                        <a:rPr lang="pt-BR" sz="3200" b="0" i="1" smtClean="0">
                          <a:latin typeface="Cambria Math" panose="02040503050406030204" pitchFamily="18" charset="0"/>
                        </a:rPr>
                        <m:t>+</m:t>
                      </m:r>
                      <m:r>
                        <a:rPr lang="pt-BR" sz="3200">
                          <a:latin typeface="Cambria Math" panose="02040503050406030204" pitchFamily="18" charset="0"/>
                        </a:rPr>
                        <m:t>…</m:t>
                      </m:r>
                      <m:r>
                        <a:rPr lang="pt-BR" sz="3200" b="1" i="1" smtClean="0">
                          <a:latin typeface="Cambria Math" panose="02040503050406030204" pitchFamily="18" charset="0"/>
                        </a:rPr>
                        <m:t>+</m:t>
                      </m:r>
                      <m:sSup>
                        <m:sSupPr>
                          <m:ctrlPr>
                            <a:rPr lang="pt-BR" sz="3200" b="1" i="1">
                              <a:latin typeface="Cambria Math" panose="02040503050406030204" pitchFamily="18" charset="0"/>
                            </a:rPr>
                          </m:ctrlPr>
                        </m:sSupPr>
                        <m:e>
                          <m:r>
                            <a:rPr lang="en-US" altLang="pt-BR" sz="3200" b="1" i="1">
                              <a:latin typeface="Cambria Math" panose="02040503050406030204" pitchFamily="18" charset="0"/>
                            </a:rPr>
                            <m:t>𝒚</m:t>
                          </m:r>
                        </m:e>
                        <m:sup>
                          <m:r>
                            <a:rPr lang="pt-BR" sz="3200" b="1" i="1">
                              <a:latin typeface="Cambria Math" panose="02040503050406030204" pitchFamily="18" charset="0"/>
                            </a:rPr>
                            <m:t>𝒏</m:t>
                          </m:r>
                          <m:r>
                            <a:rPr lang="pt-BR" sz="3200" b="1" i="1">
                              <a:latin typeface="Cambria Math" panose="02040503050406030204" pitchFamily="18" charset="0"/>
                            </a:rPr>
                            <m:t>−</m:t>
                          </m:r>
                          <m:r>
                            <a:rPr lang="pt-BR" sz="3200" b="1" i="1">
                              <a:latin typeface="Cambria Math" panose="02040503050406030204" pitchFamily="18" charset="0"/>
                            </a:rPr>
                            <m:t>𝟏</m:t>
                          </m:r>
                        </m:sup>
                      </m:sSup>
                      <m:d>
                        <m:dPr>
                          <m:ctrlPr>
                            <a:rPr lang="pt-BR" sz="3200" i="1">
                              <a:latin typeface="Cambria Math" panose="02040503050406030204" pitchFamily="18" charset="0"/>
                            </a:rPr>
                          </m:ctrlPr>
                        </m:dPr>
                        <m:e>
                          <m:sSub>
                            <m:sSubPr>
                              <m:ctrlPr>
                                <a:rPr lang="pt-BR" sz="3200" i="1">
                                  <a:latin typeface="Cambria Math" panose="02040503050406030204" pitchFamily="18" charset="0"/>
                                </a:rPr>
                              </m:ctrlPr>
                            </m:sSubPr>
                            <m:e>
                              <m:r>
                                <a:rPr lang="pt-BR" sz="3200" i="1">
                                  <a:latin typeface="Cambria Math" panose="02040503050406030204" pitchFamily="18" charset="0"/>
                                </a:rPr>
                                <m:t>0</m:t>
                              </m:r>
                            </m:e>
                            <m:sub>
                              <m:r>
                                <a:rPr lang="pt-BR" sz="3200" i="1">
                                  <a:latin typeface="Cambria Math" panose="02040503050406030204" pitchFamily="18" charset="0"/>
                                </a:rPr>
                                <m:t>−</m:t>
                              </m:r>
                            </m:sub>
                          </m:sSub>
                        </m:e>
                      </m:d>
                    </m:oMath>
                  </m:oMathPara>
                </a14:m>
                <a:endParaRPr lang="pt-BR" sz="3200" dirty="0">
                  <a:latin typeface="Comic Sans MS" panose="030F0702030302020204" pitchFamily="66" charset="0"/>
                </a:endParaRPr>
              </a:p>
              <a:p>
                <a:pPr marL="0" indent="0">
                  <a:lnSpc>
                    <a:spcPct val="120000"/>
                  </a:lnSpc>
                  <a:spcBef>
                    <a:spcPts val="600"/>
                  </a:spcBef>
                  <a:buNone/>
                </a:pPr>
                <a:endParaRPr lang="pt-BR" dirty="0">
                  <a:latin typeface="Comic Sans MS" panose="030F0702030302020204" pitchFamily="66" charset="0"/>
                </a:endParaRPr>
              </a:p>
              <a:p>
                <a:pPr marL="0" indent="0">
                  <a:lnSpc>
                    <a:spcPct val="150000"/>
                  </a:lnSpc>
                  <a:spcBef>
                    <a:spcPts val="600"/>
                  </a:spcBef>
                  <a:buNone/>
                </a:pPr>
                <a:endParaRPr lang="pt-BR" dirty="0" smtClean="0">
                  <a:solidFill>
                    <a:schemeClr val="tx1"/>
                  </a:solidFill>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39863" y="588208"/>
                <a:ext cx="10943697" cy="5633687"/>
              </a:xfrm>
              <a:prstGeom prst="rect">
                <a:avLst/>
              </a:prstGeom>
              <a:blipFill rotWithShape="1">
                <a:blip r:embed="rId1"/>
                <a:stretch>
                  <a:fillRect l="-4" t="-4" r="5" b="-1280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446405" y="950595"/>
                <a:ext cx="11478895" cy="475424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spcAft>
                    <a:spcPts val="1200"/>
                  </a:spcAft>
                  <a:buNone/>
                </a:pPr>
                <a:r>
                  <a:rPr lang="pt-BR" sz="3200" b="1" dirty="0" smtClean="0">
                    <a:solidFill>
                      <a:srgbClr val="C00000"/>
                    </a:solidFill>
                    <a:latin typeface="Comic Sans MS" panose="030F0702030302020204" pitchFamily="66" charset="0"/>
                  </a:rPr>
                  <a:t>O resultado final será</a:t>
                </a:r>
                <a:endParaRPr lang="pt-BR" sz="3200" b="1" dirty="0" smtClean="0">
                  <a:solidFill>
                    <a:srgbClr val="C00000"/>
                  </a:solidFill>
                  <a:latin typeface="Comic Sans MS" panose="030F0702030302020204" pitchFamily="66" charset="0"/>
                </a:endParaRPr>
              </a:p>
              <a:p>
                <a:pPr marL="0" indent="0">
                  <a:lnSpc>
                    <a:spcPct val="140000"/>
                  </a:lnSpc>
                  <a:spcBef>
                    <a:spcPts val="600"/>
                  </a:spcBef>
                  <a:buNone/>
                </a:pPr>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rPr>
                        <m:t>𝑌</m:t>
                      </m:r>
                      <m:r>
                        <a:rPr lang="en-US" altLang="pt-BR" sz="3200" i="1">
                          <a:latin typeface="Cambria Math" panose="02040503050406030204" pitchFamily="18" charset="0"/>
                        </a:rPr>
                        <m:t>(</m:t>
                      </m:r>
                      <m:r>
                        <a:rPr lang="en-US" altLang="pt-BR" sz="3200" i="1">
                          <a:latin typeface="Cambria Math" panose="02040503050406030204" pitchFamily="18" charset="0"/>
                        </a:rPr>
                        <m:t>𝑠</m:t>
                      </m:r>
                      <m:r>
                        <a:rPr lang="en-US" altLang="pt-BR" sz="3200" i="1">
                          <a:latin typeface="Cambria Math" panose="02040503050406030204" pitchFamily="18" charset="0"/>
                        </a:rPr>
                        <m:t>)</m:t>
                      </m:r>
                      <m:r>
                        <a:rPr lang="en-US" altLang="pt-BR" sz="3200" i="1">
                          <a:latin typeface="Cambria Math" panose="02040503050406030204" pitchFamily="18" charset="0"/>
                        </a:rPr>
                        <m:t>=</m:t>
                      </m:r>
                      <m:f>
                        <m:fPr>
                          <m:ctrlPr>
                            <a:rPr 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𝑈</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cs typeface="Cambria Math" panose="02040503050406030204" pitchFamily="18" charset="0"/>
                            </a:rPr>
                            <m:t>)</m:t>
                          </m:r>
                        </m:num>
                        <m:den>
                          <m:sSup>
                            <m:sSupPr>
                              <m:ctrlPr>
                                <a:rPr lang="pt-BR" sz="3200" i="1">
                                  <a:latin typeface="Cambria Math" panose="02040503050406030204" pitchFamily="18" charset="0"/>
                                </a:rPr>
                              </m:ctrlPr>
                            </m:sSupPr>
                            <m:e>
                              <m:r>
                                <a:rPr lang="pt-BR" sz="3200" b="0" i="1" smtClean="0">
                                  <a:latin typeface="Cambria Math" panose="02040503050406030204" pitchFamily="18" charset="0"/>
                                </a:rPr>
                                <m:t>(</m:t>
                              </m:r>
                              <m:r>
                                <a:rPr lang="pt-BR" sz="3200" i="1">
                                  <a:latin typeface="Cambria Math" panose="02040503050406030204" pitchFamily="18" charset="0"/>
                                </a:rPr>
                                <m:t>𝑠</m:t>
                              </m:r>
                            </m:e>
                            <m:sup>
                              <m:r>
                                <a:rPr lang="pt-BR" sz="3200" i="1">
                                  <a:latin typeface="Cambria Math" panose="02040503050406030204" pitchFamily="18" charset="0"/>
                                </a:rPr>
                                <m:t>𝑛</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1</m:t>
                              </m:r>
                            </m:sub>
                          </m:sSub>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1</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2</m:t>
                              </m:r>
                            </m:sub>
                          </m:sSub>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2</m:t>
                              </m:r>
                            </m:sup>
                          </m:sSup>
                          <m:r>
                            <a:rPr lang="pt-BR" sz="3200" i="1">
                              <a:latin typeface="Cambria Math" panose="02040503050406030204" pitchFamily="18" charset="0"/>
                            </a:rPr>
                            <m:t>+ .. +</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1</m:t>
                              </m:r>
                            </m:sub>
                          </m:sSub>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1</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𝑛</m:t>
                              </m:r>
                            </m:sub>
                          </m:sSub>
                          <m:r>
                            <a:rPr lang="pt-BR" sz="3200" i="1">
                              <a:latin typeface="Cambria Math" panose="02040503050406030204" pitchFamily="18" charset="0"/>
                            </a:rPr>
                            <m:t>)</m:t>
                          </m:r>
                        </m:den>
                      </m:f>
                      <m:r>
                        <a:rPr lang="en-US" altLang="pt-BR" sz="3200" i="1">
                          <a:latin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rPr>
                            <m:t>𝑦</m:t>
                          </m:r>
                          <m:r>
                            <a:rPr lang="en-US" altLang="pt-BR" sz="3200" i="1">
                              <a:latin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0</m:t>
                              </m:r>
                            </m:e>
                            <m:sub>
                              <m:r>
                                <a:rPr lang="en-US" altLang="pt-BR" sz="3200" i="1">
                                  <a:latin typeface="Cambria Math" panose="02040503050406030204" pitchFamily="18" charset="0"/>
                                  <a:cs typeface="Cambria Math" panose="02040503050406030204" pitchFamily="18" charset="0"/>
                                </a:rPr>
                                <m:t>−</m:t>
                              </m:r>
                            </m:sub>
                          </m:sSub>
                          <m:r>
                            <a:rPr lang="en-US" altLang="pt-BR" sz="3200" i="1">
                              <a:latin typeface="Cambria Math" panose="02040503050406030204" pitchFamily="18" charset="0"/>
                            </a:rPr>
                            <m:t>)</m:t>
                          </m:r>
                          <m:sSup>
                            <m:sSupPr>
                              <m:ctrlPr>
                                <a:rPr lang="en-US" altLang="pt-BR" sz="3200" i="1">
                                  <a:latin typeface="Cambria Math" panose="02040503050406030204" pitchFamily="18" charset="0"/>
                                  <a:cs typeface="Cambria Math" panose="02040503050406030204" pitchFamily="18" charset="0"/>
                                </a:rPr>
                              </m:ctrlPr>
                            </m:sSupPr>
                            <m:e>
                              <m:r>
                                <a:rPr lang="en-US" altLang="pt-BR" sz="3200" i="1">
                                  <a:latin typeface="Cambria Math" panose="02040503050406030204" pitchFamily="18" charset="0"/>
                                  <a:cs typeface="Cambria Math" panose="02040503050406030204" pitchFamily="18" charset="0"/>
                                </a:rPr>
                                <m:t>𝑠</m:t>
                              </m:r>
                            </m:e>
                            <m:sup>
                              <m:r>
                                <a:rPr lang="en-US" altLang="pt-BR" sz="3200" i="1">
                                  <a:latin typeface="Cambria Math" panose="02040503050406030204" pitchFamily="18" charset="0"/>
                                  <a:cs typeface="Cambria Math" panose="02040503050406030204" pitchFamily="18" charset="0"/>
                                </a:rPr>
                                <m:t>𝑛</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m:t>
                              </m:r>
                            </m:sup>
                          </m:sSup>
                          <m:r>
                            <a:rPr lang="en-US" altLang="pt-BR" sz="3200" i="1">
                              <a:latin typeface="Cambria Math" panose="02040503050406030204" pitchFamily="18" charset="0"/>
                              <a:cs typeface="Cambria Math" panose="02040503050406030204" pitchFamily="18" charset="0"/>
                            </a:rPr>
                            <m:t>+</m:t>
                          </m:r>
                          <m:d>
                            <m:dPr>
                              <m:ctrlPr>
                                <a:rPr lang="en-US" altLang="pt-BR" sz="3200" i="1">
                                  <a:latin typeface="Cambria Math" panose="02040503050406030204" pitchFamily="18" charset="0"/>
                                  <a:cs typeface="Cambria Math" panose="02040503050406030204" pitchFamily="18" charset="0"/>
                                </a:rPr>
                              </m:ctrlPr>
                            </m:dPr>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𝑎</m:t>
                                  </m:r>
                                </m:e>
                                <m:sub>
                                  <m:r>
                                    <a:rPr lang="en-US" altLang="pt-BR" sz="3200" i="1">
                                      <a:latin typeface="Cambria Math" panose="02040503050406030204" pitchFamily="18" charset="0"/>
                                      <a:cs typeface="Cambria Math" panose="02040503050406030204" pitchFamily="18" charset="0"/>
                                    </a:rPr>
                                    <m:t>1</m:t>
                                  </m:r>
                                </m:sub>
                              </m:sSub>
                              <m:r>
                                <a:rPr lang="en-US" altLang="pt-BR" sz="3200" i="1">
                                  <a:latin typeface="Cambria Math" panose="02040503050406030204" pitchFamily="18" charset="0"/>
                                </a:rPr>
                                <m:t>𝑦</m:t>
                              </m:r>
                              <m:r>
                                <a:rPr lang="en-US" altLang="pt-BR" sz="3200" i="1">
                                  <a:latin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0</m:t>
                                  </m:r>
                                </m:e>
                                <m:sub>
                                  <m:r>
                                    <a:rPr lang="en-US" altLang="pt-BR" sz="3200" i="1">
                                      <a:latin typeface="Cambria Math" panose="02040503050406030204" pitchFamily="18" charset="0"/>
                                      <a:cs typeface="Cambria Math" panose="02040503050406030204" pitchFamily="18" charset="0"/>
                                    </a:rPr>
                                    <m:t>−</m:t>
                                  </m:r>
                                </m:sub>
                              </m:sSub>
                              <m:r>
                                <a:rPr lang="en-US" altLang="pt-BR" sz="3200" i="1">
                                  <a:latin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𝑎</m:t>
                                  </m:r>
                                </m:e>
                                <m:sub>
                                  <m:r>
                                    <a:rPr lang="en-US" altLang="pt-BR" sz="3200" i="1">
                                      <a:latin typeface="Cambria Math" panose="02040503050406030204" pitchFamily="18" charset="0"/>
                                      <a:cs typeface="Cambria Math" panose="02040503050406030204" pitchFamily="18" charset="0"/>
                                    </a:rPr>
                                    <m:t>2</m:t>
                                  </m:r>
                                </m:sub>
                              </m:sSub>
                              <m:sSup>
                                <m:sSupPr>
                                  <m:ctrlPr>
                                    <a:rPr lang="en-US" altLang="pt-BR" sz="3200" i="1">
                                      <a:latin typeface="Cambria Math" panose="02040503050406030204" pitchFamily="18" charset="0"/>
                                      <a:cs typeface="Cambria Math" panose="02040503050406030204" pitchFamily="18" charset="0"/>
                                    </a:rPr>
                                  </m:ctrlPr>
                                </m:sSupPr>
                                <m:e>
                                  <m:r>
                                    <a:rPr lang="en-US" altLang="pt-BR" sz="3200" i="1">
                                      <a:latin typeface="Cambria Math" panose="02040503050406030204" pitchFamily="18" charset="0"/>
                                      <a:cs typeface="Cambria Math" panose="02040503050406030204" pitchFamily="18" charset="0"/>
                                    </a:rPr>
                                    <m:t>𝑦</m:t>
                                  </m:r>
                                </m:e>
                                <m:sup>
                                  <m:r>
                                    <a:rPr lang="en-US" altLang="pt-BR" sz="3200" i="1">
                                      <a:latin typeface="Cambria Math" panose="02040503050406030204" pitchFamily="18" charset="0"/>
                                      <a:cs typeface="Cambria Math" panose="02040503050406030204" pitchFamily="18" charset="0"/>
                                    </a:rPr>
                                    <m:t>1</m:t>
                                  </m:r>
                                </m:sup>
                              </m:sSup>
                              <m:r>
                                <a:rPr lang="en-US" altLang="pt-BR" sz="3200" i="1">
                                  <a:latin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0</m:t>
                                  </m:r>
                                </m:e>
                                <m:sub>
                                  <m:r>
                                    <a:rPr lang="en-US" altLang="pt-BR" sz="3200" i="1">
                                      <a:latin typeface="Cambria Math" panose="02040503050406030204" pitchFamily="18" charset="0"/>
                                      <a:cs typeface="Cambria Math" panose="02040503050406030204" pitchFamily="18" charset="0"/>
                                    </a:rPr>
                                    <m:t>−</m:t>
                                  </m:r>
                                </m:sub>
                              </m:sSub>
                              <m:r>
                                <a:rPr lang="en-US" altLang="pt-BR" sz="3200" i="1">
                                  <a:latin typeface="Cambria Math" panose="02040503050406030204" pitchFamily="18" charset="0"/>
                                </a:rPr>
                                <m:t>)</m:t>
                              </m:r>
                            </m:e>
                          </m:d>
                          <m:sSup>
                            <m:sSupPr>
                              <m:ctrlPr>
                                <a:rPr lang="en-US" altLang="pt-BR" sz="3200" i="1" smtClean="0">
                                  <a:latin typeface="Cambria Math" panose="02040503050406030204" pitchFamily="18" charset="0"/>
                                </a:rPr>
                              </m:ctrlPr>
                            </m:sSupPr>
                            <m:e>
                              <m:r>
                                <a:rPr lang="pt-BR" altLang="pt-BR" sz="3200" b="0" i="1" smtClean="0">
                                  <a:latin typeface="Cambria Math" panose="02040503050406030204" pitchFamily="18" charset="0"/>
                                </a:rPr>
                                <m:t>𝑠</m:t>
                              </m:r>
                            </m:e>
                            <m:sup>
                              <m:r>
                                <a:rPr lang="pt-BR" altLang="pt-BR" sz="3200" b="0" i="1" smtClean="0">
                                  <a:latin typeface="Cambria Math" panose="02040503050406030204" pitchFamily="18" charset="0"/>
                                </a:rPr>
                                <m:t>𝑛</m:t>
                              </m:r>
                              <m:r>
                                <a:rPr lang="pt-BR" altLang="pt-BR" sz="3200" b="0" i="1" smtClean="0">
                                  <a:latin typeface="Cambria Math" panose="02040503050406030204" pitchFamily="18" charset="0"/>
                                </a:rPr>
                                <m:t>−</m:t>
                              </m:r>
                              <m:r>
                                <a:rPr lang="pt-BR" altLang="pt-BR" sz="3200" b="0" i="1" smtClean="0">
                                  <a:latin typeface="Cambria Math" panose="02040503050406030204" pitchFamily="18" charset="0"/>
                                </a:rPr>
                                <m:t>2</m:t>
                              </m:r>
                            </m:sup>
                          </m:sSup>
                          <m:r>
                            <a:rPr lang="en-US" altLang="pt-BR" sz="3200" i="1">
                              <a:latin typeface="Cambria Math" panose="02040503050406030204" pitchFamily="18" charset="0"/>
                              <a:cs typeface="Cambria Math" panose="02040503050406030204" pitchFamily="18" charset="0"/>
                            </a:rPr>
                            <m:t>+...</m:t>
                          </m:r>
                        </m:num>
                        <m:den>
                          <m:sSup>
                            <m:sSupPr>
                              <m:ctrlPr>
                                <a:rPr lang="pt-BR" sz="3200" i="1">
                                  <a:latin typeface="Cambria Math" panose="02040503050406030204" pitchFamily="18" charset="0"/>
                                </a:rPr>
                              </m:ctrlPr>
                            </m:sSupPr>
                            <m:e>
                              <m:r>
                                <a:rPr lang="pt-BR" sz="3200" b="0" i="1" smtClean="0">
                                  <a:latin typeface="Cambria Math" panose="02040503050406030204" pitchFamily="18" charset="0"/>
                                </a:rPr>
                                <m:t>(</m:t>
                              </m:r>
                              <m:r>
                                <a:rPr lang="pt-BR" sz="3200" i="1">
                                  <a:latin typeface="Cambria Math" panose="02040503050406030204" pitchFamily="18" charset="0"/>
                                </a:rPr>
                                <m:t>𝑠</m:t>
                              </m:r>
                            </m:e>
                            <m:sup>
                              <m:r>
                                <a:rPr lang="pt-BR" sz="3200" i="1">
                                  <a:latin typeface="Cambria Math" panose="02040503050406030204" pitchFamily="18" charset="0"/>
                                </a:rPr>
                                <m:t>𝑛</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1</m:t>
                              </m:r>
                            </m:sub>
                          </m:sSub>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1</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2</m:t>
                              </m:r>
                            </m:sub>
                          </m:sSub>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2</m:t>
                              </m:r>
                            </m:sup>
                          </m:sSup>
                          <m:r>
                            <a:rPr lang="pt-BR" sz="3200" i="1">
                              <a:latin typeface="Cambria Math" panose="02040503050406030204" pitchFamily="18" charset="0"/>
                            </a:rPr>
                            <m:t>+ .. +</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1</m:t>
                              </m:r>
                            </m:sub>
                          </m:sSub>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1</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𝑛</m:t>
                              </m:r>
                            </m:sub>
                          </m:sSub>
                          <m:r>
                            <a:rPr lang="pt-BR" sz="3200" i="1">
                              <a:latin typeface="Cambria Math" panose="02040503050406030204" pitchFamily="18" charset="0"/>
                            </a:rPr>
                            <m:t>)</m:t>
                          </m:r>
                        </m:den>
                      </m:f>
                    </m:oMath>
                  </m:oMathPara>
                </a14:m>
                <a:endParaRPr lang="pt-BR" sz="3200" dirty="0">
                  <a:latin typeface="Comic Sans MS" panose="030F0702030302020204" pitchFamily="66" charset="0"/>
                </a:endParaRPr>
              </a:p>
              <a:p>
                <a:pPr marL="0" indent="0">
                  <a:lnSpc>
                    <a:spcPct val="120000"/>
                  </a:lnSpc>
                  <a:spcBef>
                    <a:spcPts val="600"/>
                  </a:spcBef>
                  <a:buNone/>
                </a:pPr>
                <a:endParaRPr lang="pt-BR" dirty="0">
                  <a:latin typeface="Comic Sans MS" panose="030F0702030302020204" pitchFamily="66" charset="0"/>
                </a:endParaRPr>
              </a:p>
              <a:p>
                <a:pPr marL="0" indent="0">
                  <a:lnSpc>
                    <a:spcPct val="150000"/>
                  </a:lnSpc>
                  <a:spcBef>
                    <a:spcPts val="600"/>
                  </a:spcBef>
                  <a:buNone/>
                </a:pPr>
                <a:endParaRPr lang="pt-BR" dirty="0" smtClean="0">
                  <a:solidFill>
                    <a:schemeClr val="tx1"/>
                  </a:solidFill>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446405" y="950595"/>
                <a:ext cx="11478895" cy="4754245"/>
              </a:xfrm>
              <a:prstGeom prst="rect">
                <a:avLst/>
              </a:prstGeom>
              <a:blipFill rotWithShape="1">
                <a:blip r:embed="rId1"/>
                <a:stretch>
                  <a:fillRect b="-1954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24205" y="605790"/>
                <a:ext cx="10943590" cy="564642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sz="3200" b="1" dirty="0" smtClean="0">
                    <a:solidFill>
                      <a:srgbClr val="C00000"/>
                    </a:solidFill>
                    <a:latin typeface="Comic Sans MS" panose="030F0702030302020204" pitchFamily="66" charset="0"/>
                  </a:rPr>
                  <a:t>Conclusões</a:t>
                </a:r>
                <a:endParaRPr lang="pt-BR" sz="3200" b="1" dirty="0" smtClean="0">
                  <a:solidFill>
                    <a:srgbClr val="C00000"/>
                  </a:solidFill>
                  <a:latin typeface="Comic Sans MS" panose="030F0702030302020204" pitchFamily="66" charset="0"/>
                </a:endParaRPr>
              </a:p>
              <a:p>
                <a:pPr marL="514350" indent="-514350">
                  <a:lnSpc>
                    <a:spcPct val="120000"/>
                  </a:lnSpc>
                  <a:spcBef>
                    <a:spcPts val="600"/>
                  </a:spcBef>
                  <a:buAutoNum type="arabicPeriod"/>
                </a:pPr>
                <a:r>
                  <a:rPr lang="pt-BR" altLang="pt-BR" b="1" dirty="0" smtClean="0">
                    <a:solidFill>
                      <a:schemeClr val="tx1"/>
                    </a:solidFill>
                    <a:latin typeface="Comic Sans MS" panose="030F0702030302020204" pitchFamily="66" charset="0"/>
                  </a:rPr>
                  <a:t>a resposta se divide em </a:t>
                </a:r>
                <a:endParaRPr lang="pt-BR" altLang="pt-BR" b="1" dirty="0" smtClean="0">
                  <a:solidFill>
                    <a:schemeClr val="tx1"/>
                  </a:solidFill>
                  <a:latin typeface="Comic Sans MS" panose="030F0702030302020204" pitchFamily="66" charset="0"/>
                </a:endParaRPr>
              </a:p>
              <a:p>
                <a:pPr marL="0" indent="0" algn="ctr">
                  <a:lnSpc>
                    <a:spcPct val="120000"/>
                  </a:lnSpc>
                  <a:spcBef>
                    <a:spcPts val="600"/>
                  </a:spcBef>
                  <a:buNone/>
                </a:pPr>
                <a:r>
                  <a:rPr lang="pt-BR" altLang="pt-BR" b="1" dirty="0" smtClean="0">
                    <a:solidFill>
                      <a:srgbClr val="C00000"/>
                    </a:solidFill>
                    <a:latin typeface="Comic Sans MS" panose="030F0702030302020204" pitchFamily="66" charset="0"/>
                  </a:rPr>
                  <a:t>(resp. em estado zero) + (resp. para entrada zero)</a:t>
                </a:r>
                <a:endParaRPr lang="pt-BR" altLang="pt-BR" b="1" dirty="0" smtClean="0">
                  <a:solidFill>
                    <a:srgbClr val="C00000"/>
                  </a:solidFill>
                  <a:latin typeface="Comic Sans MS" panose="030F0702030302020204" pitchFamily="66" charset="0"/>
                </a:endParaRPr>
              </a:p>
              <a:p>
                <a:pPr marL="0" indent="0">
                  <a:lnSpc>
                    <a:spcPct val="120000"/>
                  </a:lnSpc>
                  <a:spcBef>
                    <a:spcPts val="600"/>
                  </a:spcBef>
                  <a:buNone/>
                </a:pPr>
                <a:r>
                  <a:rPr lang="pt-BR" altLang="pt-BR" b="1" dirty="0" smtClean="0">
                    <a:solidFill>
                      <a:schemeClr val="tx1"/>
                    </a:solidFill>
                    <a:latin typeface="Comic Sans MS" panose="030F0702030302020204" pitchFamily="66" charset="0"/>
                  </a:rPr>
                  <a:t>2. o polinômio</a:t>
                </a:r>
                <a:r>
                  <a:rPr lang="pt-BR" altLang="pt-BR" b="1" i="1" dirty="0" smtClean="0">
                    <a:solidFill>
                      <a:schemeClr val="tx1"/>
                    </a:solidFill>
                    <a:latin typeface="Comic Sans MS" panose="030F0702030302020204" pitchFamily="66" charset="0"/>
                  </a:rPr>
                  <a:t> </a:t>
                </a:r>
                <a:endParaRPr lang="pt-BR" altLang="pt-BR" b="1" i="1" dirty="0" smtClean="0">
                  <a:solidFill>
                    <a:schemeClr val="tx1"/>
                  </a:solidFill>
                  <a:latin typeface="Comic Sans MS" panose="030F0702030302020204" pitchFamily="66" charset="0"/>
                </a:endParaRPr>
              </a:p>
              <a:p>
                <a:pPr marL="0" indent="0">
                  <a:lnSpc>
                    <a:spcPct val="120000"/>
                  </a:lnSpc>
                  <a:spcBef>
                    <a:spcPts val="600"/>
                  </a:spcBef>
                  <a:buNone/>
                </a:pPr>
                <a14:m>
                  <m:oMathPara xmlns:m="http://schemas.openxmlformats.org/officeDocument/2006/math">
                    <m:oMathParaPr>
                      <m:jc m:val="centerGroup"/>
                    </m:oMathParaPr>
                    <m:oMath xmlns:m="http://schemas.openxmlformats.org/officeDocument/2006/math">
                      <m:sSup>
                        <m:sSupPr>
                          <m:ctrlPr>
                            <a:rPr lang="pt-BR" i="1">
                              <a:latin typeface="Cambria Math" panose="02040503050406030204" pitchFamily="18" charset="0"/>
                            </a:rPr>
                          </m:ctrlPr>
                        </m:sSupPr>
                        <m:e>
                          <m:r>
                            <a:rPr lang="pt-BR" b="0" i="1" smtClean="0">
                              <a:latin typeface="Cambria Math" panose="02040503050406030204" pitchFamily="18" charset="0"/>
                            </a:rPr>
                            <m:t>(</m:t>
                          </m:r>
                          <m:r>
                            <a:rPr lang="pt-BR" i="1">
                              <a:latin typeface="Cambria Math" panose="02040503050406030204" pitchFamily="18" charset="0"/>
                            </a:rPr>
                            <m:t>𝑠</m:t>
                          </m:r>
                        </m:e>
                        <m:sup>
                          <m:r>
                            <a:rPr lang="pt-BR" i="1">
                              <a:latin typeface="Cambria Math" panose="02040503050406030204" pitchFamily="18" charset="0"/>
                            </a:rPr>
                            <m:t>𝑛</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1</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1</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2</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2</m:t>
                          </m:r>
                        </m:sup>
                      </m:sSup>
                      <m:r>
                        <a:rPr lang="pt-BR" i="1">
                          <a:latin typeface="Cambria Math" panose="02040503050406030204" pitchFamily="18" charset="0"/>
                        </a:rPr>
                        <m:t>+ .. +</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1</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1</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𝑛</m:t>
                          </m:r>
                        </m:sub>
                      </m:sSub>
                      <m:r>
                        <a:rPr lang="pt-BR" i="1">
                          <a:latin typeface="Cambria Math" panose="02040503050406030204" pitchFamily="18" charset="0"/>
                        </a:rPr>
                        <m:t>)</m:t>
                      </m:r>
                    </m:oMath>
                  </m:oMathPara>
                </a14:m>
                <a:endParaRPr lang="pt-BR" i="1">
                  <a:latin typeface="Cambria Math" panose="02040503050406030204" pitchFamily="18" charset="0"/>
                </a:endParaRPr>
              </a:p>
              <a:p>
                <a:pPr marL="0" indent="0">
                  <a:lnSpc>
                    <a:spcPct val="120000"/>
                  </a:lnSpc>
                  <a:spcBef>
                    <a:spcPts val="600"/>
                  </a:spcBef>
                  <a:buNone/>
                </a:pPr>
                <a:r>
                  <a:rPr lang="pt-BR" b="1">
                    <a:solidFill>
                      <a:srgbClr val="C00000"/>
                    </a:solidFill>
                    <a:latin typeface="Comic Sans MS" panose="030F0702030302020204" pitchFamily="66" charset="0"/>
                    <a:cs typeface="Comic Sans MS" panose="030F0702030302020204" pitchFamily="66" charset="0"/>
                  </a:rPr>
                  <a:t>é o </a:t>
                </a:r>
                <a:r>
                  <a:rPr lang="pt-BR" b="1">
                    <a:solidFill>
                      <a:schemeClr val="tx1"/>
                    </a:solidFill>
                    <a:latin typeface="Comic Sans MS" panose="030F0702030302020204" pitchFamily="66" charset="0"/>
                    <a:cs typeface="Comic Sans MS" panose="030F0702030302020204" pitchFamily="66" charset="0"/>
                  </a:rPr>
                  <a:t>polinômio característico do sistema</a:t>
                </a:r>
                <a:endParaRPr lang="pt-BR" b="1">
                  <a:solidFill>
                    <a:srgbClr val="C00000"/>
                  </a:solidFill>
                  <a:latin typeface="Comic Sans MS" panose="030F0702030302020204" pitchFamily="66" charset="0"/>
                  <a:cs typeface="Comic Sans MS" panose="030F0702030302020204" pitchFamily="66" charset="0"/>
                </a:endParaRPr>
              </a:p>
              <a:p>
                <a:pPr marL="0" indent="0">
                  <a:lnSpc>
                    <a:spcPct val="120000"/>
                  </a:lnSpc>
                  <a:spcBef>
                    <a:spcPts val="600"/>
                  </a:spcBef>
                  <a:buNone/>
                </a:pPr>
                <a:r>
                  <a:rPr lang="pt-BR" b="1" dirty="0" smtClean="0">
                    <a:solidFill>
                      <a:schemeClr val="tx1"/>
                    </a:solidFill>
                    <a:latin typeface="Comic Sans MS" panose="030F0702030302020204" pitchFamily="66" charset="0"/>
                  </a:rPr>
                  <a:t>3. </a:t>
                </a:r>
                <a:r>
                  <a:rPr lang="pt-BR" b="1" dirty="0" smtClean="0">
                    <a:solidFill>
                      <a:srgbClr val="C00000"/>
                    </a:solidFill>
                    <a:latin typeface="Comic Sans MS" panose="030F0702030302020204" pitchFamily="66" charset="0"/>
                  </a:rPr>
                  <a:t>A</a:t>
                </a:r>
                <a:r>
                  <a:rPr lang="pt-BR" b="1" dirty="0" smtClean="0">
                    <a:solidFill>
                      <a:schemeClr val="tx1"/>
                    </a:solidFill>
                    <a:latin typeface="Comic Sans MS" panose="030F0702030302020204" pitchFamily="66" charset="0"/>
                  </a:rPr>
                  <a:t> função de transferência</a:t>
                </a:r>
                <a:r>
                  <a:rPr lang="pt-BR" b="1" dirty="0" smtClean="0">
                    <a:solidFill>
                      <a:srgbClr val="C00000"/>
                    </a:solidFill>
                    <a:latin typeface="Comic Sans MS" panose="030F0702030302020204" pitchFamily="66" charset="0"/>
                  </a:rPr>
                  <a:t> do sistema será</a:t>
                </a:r>
                <a:endParaRPr lang="pt-BR" b="1" dirty="0" smtClean="0">
                  <a:solidFill>
                    <a:srgbClr val="C00000"/>
                  </a:solidFill>
                  <a:latin typeface="Comic Sans MS" panose="030F0702030302020204" pitchFamily="66" charset="0"/>
                </a:endParaRPr>
              </a:p>
              <a:p>
                <a:pPr marL="0" indent="0">
                  <a:lnSpc>
                    <a:spcPct val="120000"/>
                  </a:lnSpc>
                  <a:spcBef>
                    <a:spcPts val="600"/>
                  </a:spcBef>
                  <a:buNone/>
                </a:pPr>
                <a14:m>
                  <m:oMathPara xmlns:m="http://schemas.openxmlformats.org/officeDocument/2006/math">
                    <m:oMathParaPr>
                      <m:jc m:val="centerGroup"/>
                    </m:oMathParaPr>
                    <m:oMath xmlns:m="http://schemas.openxmlformats.org/officeDocument/2006/math">
                      <m:r>
                        <a:rPr lang="en-US" altLang="pt-BR" i="1">
                          <a:latin typeface="Cambria Math" panose="02040503050406030204" pitchFamily="18" charset="0"/>
                        </a:rPr>
                        <m:t>𝐹</m:t>
                      </m:r>
                      <m:r>
                        <a:rPr lang="en-US" altLang="pt-BR" i="1">
                          <a:latin typeface="Cambria Math" panose="02040503050406030204" pitchFamily="18" charset="0"/>
                        </a:rPr>
                        <m:t>(</m:t>
                      </m:r>
                      <m:r>
                        <a:rPr lang="en-US" altLang="pt-BR" i="1">
                          <a:latin typeface="Cambria Math" panose="02040503050406030204" pitchFamily="18" charset="0"/>
                        </a:rPr>
                        <m:t>𝑠</m:t>
                      </m:r>
                      <m:r>
                        <a:rPr lang="en-US" altLang="pt-BR" i="1">
                          <a:latin typeface="Cambria Math" panose="02040503050406030204" pitchFamily="18" charset="0"/>
                        </a:rPr>
                        <m:t>)=</m:t>
                      </m:r>
                      <m:f>
                        <m:fPr>
                          <m:ctrlPr>
                            <a:rPr lang="en-US" altLang="pt-BR" i="1">
                              <a:latin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cs typeface="Cambria Math" panose="02040503050406030204" pitchFamily="18" charset="0"/>
                            </a:rPr>
                            <m:t>1</m:t>
                          </m:r>
                        </m:num>
                        <m:den>
                          <m:sSup>
                            <m:sSupPr>
                              <m:ctrlPr>
                                <a:rPr lang="pt-BR" i="1">
                                  <a:latin typeface="Cambria Math" panose="02040503050406030204" pitchFamily="18" charset="0"/>
                                </a:rPr>
                              </m:ctrlPr>
                            </m:sSupPr>
                            <m:e>
                              <m:r>
                                <a:rPr lang="pt-BR" b="0" i="1" smtClean="0">
                                  <a:latin typeface="Cambria Math" panose="02040503050406030204" pitchFamily="18" charset="0"/>
                                </a:rPr>
                                <m:t>(</m:t>
                              </m:r>
                              <m:r>
                                <a:rPr lang="pt-BR" i="1">
                                  <a:latin typeface="Cambria Math" panose="02040503050406030204" pitchFamily="18" charset="0"/>
                                </a:rPr>
                                <m:t>𝑠</m:t>
                              </m:r>
                            </m:e>
                            <m:sup>
                              <m:r>
                                <a:rPr lang="pt-BR" i="1">
                                  <a:latin typeface="Cambria Math" panose="02040503050406030204" pitchFamily="18" charset="0"/>
                                </a:rPr>
                                <m:t>𝑛</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1</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1</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2</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2</m:t>
                              </m:r>
                            </m:sup>
                          </m:sSup>
                          <m:r>
                            <a:rPr lang="pt-BR" i="1">
                              <a:latin typeface="Cambria Math" panose="02040503050406030204" pitchFamily="18" charset="0"/>
                            </a:rPr>
                            <m:t>+ .. +</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1</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1</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𝑛</m:t>
                              </m:r>
                            </m:sub>
                          </m:sSub>
                          <m:r>
                            <a:rPr lang="pt-BR" i="1">
                              <a:latin typeface="Cambria Math" panose="02040503050406030204" pitchFamily="18" charset="0"/>
                            </a:rPr>
                            <m:t>)</m:t>
                          </m:r>
                        </m:den>
                      </m:f>
                    </m:oMath>
                  </m:oMathPara>
                </a14:m>
                <a:endParaRPr lang="pt-BR" b="1" dirty="0" smtClean="0">
                  <a:solidFill>
                    <a:srgbClr val="C00000"/>
                  </a:solidFill>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24205" y="605790"/>
                <a:ext cx="10943590" cy="564642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24205" y="605790"/>
                <a:ext cx="10943590" cy="564642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chemeClr val="tx1"/>
                    </a:solidFill>
                    <a:latin typeface="Comic Sans MS" panose="030F0702030302020204" pitchFamily="66" charset="0"/>
                  </a:rPr>
                  <a:t>4. A resposta em estado zero é </a:t>
                </a:r>
                <a:endParaRPr lang="pt-BR" altLang="pt-BR" b="1" dirty="0" smtClean="0">
                  <a:solidFill>
                    <a:schemeClr val="tx1"/>
                  </a:solidFill>
                  <a:latin typeface="Comic Sans MS" panose="030F0702030302020204" pitchFamily="66" charset="0"/>
                </a:endParaRPr>
              </a:p>
              <a:p>
                <a:pPr marL="0" indent="0">
                  <a:lnSpc>
                    <a:spcPct val="120000"/>
                  </a:lnSpc>
                  <a:spcBef>
                    <a:spcPts val="600"/>
                  </a:spcBef>
                  <a:buNone/>
                </a:pPr>
                <a14:m>
                  <m:oMathPara xmlns:m="http://schemas.openxmlformats.org/officeDocument/2006/math">
                    <m:oMathParaPr>
                      <m:jc m:val="centerGroup"/>
                    </m:oMathParaPr>
                    <m:oMath xmlns:m="http://schemas.openxmlformats.org/officeDocument/2006/math">
                      <m:sSub>
                        <m:sSubPr>
                          <m:ctrlPr>
                            <a:rPr lang="pt-BR" altLang="pt-BR" b="1" i="1" dirty="0" smtClean="0">
                              <a:solidFill>
                                <a:schemeClr val="tx1"/>
                              </a:solidFill>
                              <a:latin typeface="Cambria Math" panose="02040503050406030204" pitchFamily="18" charset="0"/>
                              <a:cs typeface="Cambria Math" panose="02040503050406030204" pitchFamily="18" charset="0"/>
                            </a:rPr>
                          </m:ctrlPr>
                        </m:sSubPr>
                        <m:e>
                          <m:r>
                            <a:rPr lang="en-US" altLang="pt-BR" i="1" dirty="0" smtClean="0">
                              <a:solidFill>
                                <a:schemeClr val="tx1"/>
                              </a:solidFill>
                              <a:latin typeface="Cambria Math" panose="02040503050406030204" pitchFamily="18" charset="0"/>
                              <a:cs typeface="Cambria Math" panose="02040503050406030204" pitchFamily="18" charset="0"/>
                            </a:rPr>
                            <m:t>𝑌</m:t>
                          </m:r>
                        </m:e>
                        <m:sub>
                          <m:r>
                            <a:rPr lang="en-US" altLang="pt-BR" b="1" i="1" dirty="0" smtClean="0">
                              <a:solidFill>
                                <a:schemeClr val="tx1"/>
                              </a:solidFill>
                              <a:latin typeface="Cambria Math" panose="02040503050406030204" pitchFamily="18" charset="0"/>
                              <a:cs typeface="Cambria Math" panose="02040503050406030204" pitchFamily="18" charset="0"/>
                            </a:rPr>
                            <m:t>𝒆𝒔𝒕𝒂𝒅𝒐</m:t>
                          </m:r>
                          <m:r>
                            <a:rPr lang="en-US" altLang="pt-BR" b="1" i="1" dirty="0" smtClean="0">
                              <a:solidFill>
                                <a:schemeClr val="tx1"/>
                              </a:solidFill>
                              <a:latin typeface="Cambria Math" panose="02040503050406030204" pitchFamily="18" charset="0"/>
                              <a:cs typeface="Cambria Math" panose="02040503050406030204" pitchFamily="18" charset="0"/>
                            </a:rPr>
                            <m:t>𝟎</m:t>
                          </m:r>
                        </m:sub>
                      </m:sSub>
                      <m:r>
                        <a:rPr lang="en-US" altLang="pt-BR" i="1">
                          <a:latin typeface="Cambria Math" panose="02040503050406030204" pitchFamily="18" charset="0"/>
                        </a:rPr>
                        <m:t>(</m:t>
                      </m:r>
                      <m:r>
                        <a:rPr lang="en-US" altLang="pt-BR" i="1">
                          <a:latin typeface="Cambria Math" panose="02040503050406030204" pitchFamily="18" charset="0"/>
                        </a:rPr>
                        <m:t>𝑠</m:t>
                      </m:r>
                      <m:r>
                        <a:rPr lang="en-US" altLang="pt-BR" i="1">
                          <a:latin typeface="Cambria Math" panose="02040503050406030204" pitchFamily="18" charset="0"/>
                        </a:rPr>
                        <m:t>)=</m:t>
                      </m:r>
                      <m:f>
                        <m:fPr>
                          <m:ctrlPr>
                            <a:rPr lang="pt-BR" i="1">
                              <a:latin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cs typeface="Cambria Math" panose="02040503050406030204" pitchFamily="18" charset="0"/>
                            </a:rPr>
                            <m:t>𝑈</m:t>
                          </m:r>
                          <m:r>
                            <a:rPr lang="en-US" altLang="pt-BR" i="1">
                              <a:latin typeface="Cambria Math" panose="02040503050406030204" pitchFamily="18" charset="0"/>
                              <a:cs typeface="Cambria Math" panose="02040503050406030204" pitchFamily="18" charset="0"/>
                            </a:rPr>
                            <m:t>(</m:t>
                          </m:r>
                          <m:r>
                            <a:rPr lang="en-US" altLang="pt-BR" i="1">
                              <a:latin typeface="Cambria Math" panose="02040503050406030204" pitchFamily="18" charset="0"/>
                              <a:cs typeface="Cambria Math" panose="02040503050406030204" pitchFamily="18" charset="0"/>
                            </a:rPr>
                            <m:t>𝑠</m:t>
                          </m:r>
                          <m:r>
                            <a:rPr lang="en-US" altLang="pt-BR" i="1">
                              <a:latin typeface="Cambria Math" panose="02040503050406030204" pitchFamily="18" charset="0"/>
                              <a:cs typeface="Cambria Math" panose="02040503050406030204" pitchFamily="18" charset="0"/>
                            </a:rPr>
                            <m:t>)</m:t>
                          </m:r>
                        </m:num>
                        <m:den>
                          <m:sSup>
                            <m:sSupPr>
                              <m:ctrlPr>
                                <a:rPr lang="pt-BR" i="1">
                                  <a:latin typeface="Cambria Math" panose="02040503050406030204" pitchFamily="18" charset="0"/>
                                </a:rPr>
                              </m:ctrlPr>
                            </m:sSupPr>
                            <m:e>
                              <m:r>
                                <a:rPr lang="pt-BR" b="0" i="1" smtClean="0">
                                  <a:latin typeface="Cambria Math" panose="02040503050406030204" pitchFamily="18" charset="0"/>
                                </a:rPr>
                                <m:t>(</m:t>
                              </m:r>
                              <m:r>
                                <a:rPr lang="pt-BR" i="1">
                                  <a:latin typeface="Cambria Math" panose="02040503050406030204" pitchFamily="18" charset="0"/>
                                </a:rPr>
                                <m:t>𝑠</m:t>
                              </m:r>
                            </m:e>
                            <m:sup>
                              <m:r>
                                <a:rPr lang="pt-BR" i="1">
                                  <a:latin typeface="Cambria Math" panose="02040503050406030204" pitchFamily="18" charset="0"/>
                                </a:rPr>
                                <m:t>𝑛</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1</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1</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2</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2</m:t>
                              </m:r>
                            </m:sup>
                          </m:sSup>
                          <m:r>
                            <a:rPr lang="pt-BR" i="1">
                              <a:latin typeface="Cambria Math" panose="02040503050406030204" pitchFamily="18" charset="0"/>
                            </a:rPr>
                            <m:t>+ .. +</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1</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1</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𝑛</m:t>
                              </m:r>
                            </m:sub>
                          </m:sSub>
                          <m:r>
                            <a:rPr lang="pt-BR" i="1">
                              <a:latin typeface="Cambria Math" panose="02040503050406030204" pitchFamily="18" charset="0"/>
                            </a:rPr>
                            <m:t>)</m:t>
                          </m:r>
                        </m:den>
                      </m:f>
                    </m:oMath>
                  </m:oMathPara>
                </a14:m>
                <a:endParaRPr lang="pt-BR" i="1" dirty="0">
                  <a:latin typeface="Cambria Math" panose="02040503050406030204" pitchFamily="18" charset="0"/>
                </a:endParaRPr>
              </a:p>
              <a:p>
                <a:pPr marL="0" indent="0">
                  <a:lnSpc>
                    <a:spcPct val="120000"/>
                  </a:lnSpc>
                  <a:spcBef>
                    <a:spcPts val="600"/>
                  </a:spcBef>
                  <a:buNone/>
                </a:pPr>
                <a:r>
                  <a:rPr lang="pt-BR" altLang="pt-BR" b="1" dirty="0" smtClean="0">
                    <a:solidFill>
                      <a:srgbClr val="C00000"/>
                    </a:solidFill>
                    <a:latin typeface="Comic Sans MS" panose="030F0702030302020204" pitchFamily="66" charset="0"/>
                    <a:cs typeface="Comic Sans MS" panose="030F0702030302020204" pitchFamily="66" charset="0"/>
                  </a:rPr>
                  <a:t>observe que se U(s) for uma razão de polinômias, Y</a:t>
                </a:r>
                <a:r>
                  <a:rPr lang="pt-BR" altLang="pt-BR" b="1" baseline="-25000" dirty="0" smtClean="0">
                    <a:solidFill>
                      <a:srgbClr val="C00000"/>
                    </a:solidFill>
                    <a:latin typeface="Comic Sans MS" panose="030F0702030302020204" pitchFamily="66" charset="0"/>
                    <a:cs typeface="Comic Sans MS" panose="030F0702030302020204" pitchFamily="66" charset="0"/>
                  </a:rPr>
                  <a:t>estado0</a:t>
                </a:r>
                <a:r>
                  <a:rPr lang="pt-BR" altLang="pt-BR" b="1" dirty="0" smtClean="0">
                    <a:solidFill>
                      <a:srgbClr val="C00000"/>
                    </a:solidFill>
                    <a:latin typeface="Comic Sans MS" panose="030F0702030302020204" pitchFamily="66" charset="0"/>
                    <a:cs typeface="Comic Sans MS" panose="030F0702030302020204" pitchFamily="66" charset="0"/>
                  </a:rPr>
                  <a:t>(s) também o será</a:t>
                </a:r>
                <a:endParaRPr lang="pt-BR" altLang="pt-BR" b="1" dirty="0" smtClean="0">
                  <a:solidFill>
                    <a:srgbClr val="C00000"/>
                  </a:solidFill>
                  <a:latin typeface="Comic Sans MS" panose="030F0702030302020204" pitchFamily="66" charset="0"/>
                  <a:cs typeface="Comic Sans MS" panose="030F0702030302020204" pitchFamily="66" charset="0"/>
                </a:endParaRPr>
              </a:p>
              <a:p>
                <a:pPr marL="0" indent="0">
                  <a:lnSpc>
                    <a:spcPct val="120000"/>
                  </a:lnSpc>
                  <a:spcBef>
                    <a:spcPts val="600"/>
                  </a:spcBef>
                  <a:buNone/>
                </a:pPr>
                <a:r>
                  <a:rPr lang="pt-BR" altLang="pt-BR" b="1" dirty="0" smtClean="0">
                    <a:solidFill>
                      <a:schemeClr val="tx1"/>
                    </a:solidFill>
                    <a:latin typeface="Comic Sans MS" panose="030F0702030302020204" pitchFamily="66" charset="0"/>
                  </a:rPr>
                  <a:t>5. A resposta para entrada zero o polinômio</a:t>
                </a:r>
                <a:r>
                  <a:rPr lang="pt-BR" altLang="pt-BR" b="1" i="1" dirty="0" smtClean="0">
                    <a:solidFill>
                      <a:schemeClr val="tx1"/>
                    </a:solidFill>
                    <a:latin typeface="Comic Sans MS" panose="030F0702030302020204" pitchFamily="66" charset="0"/>
                  </a:rPr>
                  <a:t> </a:t>
                </a:r>
                <a:endParaRPr lang="pt-BR" altLang="pt-BR" b="1" i="1" dirty="0" smtClean="0">
                  <a:solidFill>
                    <a:schemeClr val="tx1"/>
                  </a:solidFill>
                  <a:latin typeface="Comic Sans MS" panose="030F0702030302020204" pitchFamily="66" charset="0"/>
                </a:endParaRPr>
              </a:p>
              <a:p>
                <a:pPr marL="0" indent="0">
                  <a:lnSpc>
                    <a:spcPct val="120000"/>
                  </a:lnSpc>
                  <a:spcBef>
                    <a:spcPts val="600"/>
                  </a:spcBef>
                  <a:buNone/>
                </a:pPr>
                <a14:m>
                  <m:oMathPara xmlns:m="http://schemas.openxmlformats.org/officeDocument/2006/math">
                    <m:oMathParaPr>
                      <m:jc m:val="centerGroup"/>
                    </m:oMathParaPr>
                    <m:oMath xmlns:m="http://schemas.openxmlformats.org/officeDocument/2006/math">
                      <m:sSub>
                        <m:sSubPr>
                          <m:ctrlPr>
                            <a:rPr lang="pt-BR" altLang="pt-BR" b="1" i="1" dirty="0" smtClean="0">
                              <a:solidFill>
                                <a:schemeClr val="tx1"/>
                              </a:solidFill>
                              <a:latin typeface="Cambria Math" panose="02040503050406030204" pitchFamily="18" charset="0"/>
                              <a:cs typeface="Cambria Math" panose="02040503050406030204" pitchFamily="18" charset="0"/>
                            </a:rPr>
                          </m:ctrlPr>
                        </m:sSubPr>
                        <m:e>
                          <m:r>
                            <a:rPr lang="en-US" altLang="pt-BR" b="1" i="1" dirty="0" smtClean="0">
                              <a:solidFill>
                                <a:schemeClr val="tx1"/>
                              </a:solidFill>
                              <a:latin typeface="Cambria Math" panose="02040503050406030204" pitchFamily="18" charset="0"/>
                              <a:cs typeface="Cambria Math" panose="02040503050406030204" pitchFamily="18" charset="0"/>
                            </a:rPr>
                            <m:t>𝒀</m:t>
                          </m:r>
                        </m:e>
                        <m:sub>
                          <m:r>
                            <a:rPr lang="en-US" altLang="pt-BR" b="1" i="1" dirty="0" smtClean="0">
                              <a:solidFill>
                                <a:schemeClr val="tx1"/>
                              </a:solidFill>
                              <a:latin typeface="Cambria Math" panose="02040503050406030204" pitchFamily="18" charset="0"/>
                              <a:cs typeface="Cambria Math" panose="02040503050406030204" pitchFamily="18" charset="0"/>
                            </a:rPr>
                            <m:t>𝒆𝒏𝒕𝒓𝒂𝒅𝒂</m:t>
                          </m:r>
                          <m:r>
                            <a:rPr lang="en-US" altLang="pt-BR" b="1" i="1" dirty="0" smtClean="0">
                              <a:solidFill>
                                <a:schemeClr val="tx1"/>
                              </a:solidFill>
                              <a:latin typeface="Cambria Math" panose="02040503050406030204" pitchFamily="18" charset="0"/>
                              <a:cs typeface="Cambria Math" panose="02040503050406030204" pitchFamily="18" charset="0"/>
                            </a:rPr>
                            <m:t>𝟎</m:t>
                          </m:r>
                        </m:sub>
                      </m:sSub>
                      <m:r>
                        <a:rPr lang="en-US" altLang="pt-BR" i="1">
                          <a:latin typeface="Cambria Math" panose="02040503050406030204" pitchFamily="18" charset="0"/>
                        </a:rPr>
                        <m:t>(</m:t>
                      </m:r>
                      <m:r>
                        <a:rPr lang="en-US" altLang="pt-BR" i="1">
                          <a:latin typeface="Cambria Math" panose="02040503050406030204" pitchFamily="18" charset="0"/>
                        </a:rPr>
                        <m:t>𝑠</m:t>
                      </m:r>
                      <m:r>
                        <a:rPr lang="en-US" altLang="pt-BR" i="1">
                          <a:latin typeface="Cambria Math" panose="02040503050406030204" pitchFamily="18" charset="0"/>
                        </a:rPr>
                        <m:t>)=</m:t>
                      </m:r>
                      <m:f>
                        <m:fPr>
                          <m:ctrlPr>
                            <a:rPr lang="en-US" altLang="pt-BR" i="1">
                              <a:latin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rPr>
                            <m:t>𝑦</m:t>
                          </m:r>
                          <m:r>
                            <a:rPr lang="en-US" altLang="pt-BR" i="1">
                              <a:latin typeface="Cambria Math" panose="02040503050406030204" pitchFamily="18" charset="0"/>
                            </a:rPr>
                            <m:t>(</m:t>
                          </m:r>
                          <m:sSub>
                            <m:sSubPr>
                              <m:ctrlPr>
                                <a:rPr lang="en-US" altLang="pt-BR" i="1">
                                  <a:latin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cs typeface="Cambria Math" panose="02040503050406030204" pitchFamily="18" charset="0"/>
                                </a:rPr>
                                <m:t>0</m:t>
                              </m:r>
                            </m:e>
                            <m:sub>
                              <m:r>
                                <a:rPr lang="en-US" altLang="pt-BR" i="1">
                                  <a:latin typeface="Cambria Math" panose="02040503050406030204" pitchFamily="18" charset="0"/>
                                  <a:cs typeface="Cambria Math" panose="02040503050406030204" pitchFamily="18" charset="0"/>
                                </a:rPr>
                                <m:t>−</m:t>
                              </m:r>
                            </m:sub>
                          </m:sSub>
                          <m:r>
                            <a:rPr lang="en-US" altLang="pt-BR" i="1">
                              <a:latin typeface="Cambria Math" panose="02040503050406030204" pitchFamily="18" charset="0"/>
                            </a:rPr>
                            <m:t>)</m:t>
                          </m:r>
                          <m:sSup>
                            <m:sSupPr>
                              <m:ctrlPr>
                                <a:rPr lang="en-US" altLang="pt-BR" i="1">
                                  <a:latin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cs typeface="Cambria Math" panose="02040503050406030204" pitchFamily="18" charset="0"/>
                                </a:rPr>
                                <m:t>𝑠</m:t>
                              </m:r>
                            </m:e>
                            <m:sup>
                              <m:r>
                                <a:rPr lang="en-US" altLang="pt-BR" i="1">
                                  <a:latin typeface="Cambria Math" panose="02040503050406030204" pitchFamily="18" charset="0"/>
                                  <a:cs typeface="Cambria Math" panose="02040503050406030204" pitchFamily="18" charset="0"/>
                                </a:rPr>
                                <m:t>𝑛</m:t>
                              </m:r>
                              <m:r>
                                <a:rPr lang="en-US" altLang="pt-BR" i="1">
                                  <a:latin typeface="Cambria Math" panose="02040503050406030204" pitchFamily="18" charset="0"/>
                                  <a:cs typeface="Cambria Math" panose="02040503050406030204" pitchFamily="18" charset="0"/>
                                </a:rPr>
                                <m:t>−</m:t>
                              </m:r>
                              <m:r>
                                <a:rPr lang="en-US" altLang="pt-BR" i="1">
                                  <a:latin typeface="Cambria Math" panose="02040503050406030204" pitchFamily="18" charset="0"/>
                                  <a:cs typeface="Cambria Math" panose="02040503050406030204" pitchFamily="18" charset="0"/>
                                </a:rPr>
                                <m:t>1</m:t>
                              </m:r>
                            </m:sup>
                          </m:sSup>
                          <m:r>
                            <a:rPr lang="en-US" altLang="pt-BR" i="1">
                              <a:latin typeface="Cambria Math" panose="02040503050406030204" pitchFamily="18" charset="0"/>
                              <a:cs typeface="Cambria Math" panose="02040503050406030204" pitchFamily="18" charset="0"/>
                            </a:rPr>
                            <m:t>+</m:t>
                          </m:r>
                          <m:d>
                            <m:dPr>
                              <m:ctrlPr>
                                <a:rPr lang="en-US" altLang="pt-BR" i="1">
                                  <a:latin typeface="Cambria Math" panose="02040503050406030204" pitchFamily="18" charset="0"/>
                                  <a:cs typeface="Cambria Math" panose="02040503050406030204" pitchFamily="18" charset="0"/>
                                </a:rPr>
                              </m:ctrlPr>
                            </m:dPr>
                            <m:e>
                              <m:sSub>
                                <m:sSubPr>
                                  <m:ctrlPr>
                                    <a:rPr lang="en-US" altLang="pt-BR" i="1">
                                      <a:latin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cs typeface="Cambria Math" panose="02040503050406030204" pitchFamily="18" charset="0"/>
                                    </a:rPr>
                                    <m:t>𝑎</m:t>
                                  </m:r>
                                </m:e>
                                <m:sub>
                                  <m:r>
                                    <a:rPr lang="en-US" altLang="pt-BR" i="1">
                                      <a:latin typeface="Cambria Math" panose="02040503050406030204" pitchFamily="18" charset="0"/>
                                      <a:cs typeface="Cambria Math" panose="02040503050406030204" pitchFamily="18" charset="0"/>
                                    </a:rPr>
                                    <m:t>1</m:t>
                                  </m:r>
                                </m:sub>
                              </m:sSub>
                              <m:r>
                                <a:rPr lang="en-US" altLang="pt-BR" i="1">
                                  <a:latin typeface="Cambria Math" panose="02040503050406030204" pitchFamily="18" charset="0"/>
                                </a:rPr>
                                <m:t>𝑦</m:t>
                              </m:r>
                              <m:r>
                                <a:rPr lang="en-US" altLang="pt-BR" i="1">
                                  <a:latin typeface="Cambria Math" panose="02040503050406030204" pitchFamily="18" charset="0"/>
                                </a:rPr>
                                <m:t>(</m:t>
                              </m:r>
                              <m:sSub>
                                <m:sSubPr>
                                  <m:ctrlPr>
                                    <a:rPr lang="en-US" altLang="pt-BR" i="1">
                                      <a:latin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cs typeface="Cambria Math" panose="02040503050406030204" pitchFamily="18" charset="0"/>
                                    </a:rPr>
                                    <m:t>0</m:t>
                                  </m:r>
                                </m:e>
                                <m:sub>
                                  <m:r>
                                    <a:rPr lang="en-US" altLang="pt-BR" i="1">
                                      <a:latin typeface="Cambria Math" panose="02040503050406030204" pitchFamily="18" charset="0"/>
                                      <a:cs typeface="Cambria Math" panose="02040503050406030204" pitchFamily="18" charset="0"/>
                                    </a:rPr>
                                    <m:t>−</m:t>
                                  </m:r>
                                </m:sub>
                              </m:sSub>
                              <m:r>
                                <a:rPr lang="en-US" altLang="pt-BR" i="1">
                                  <a:latin typeface="Cambria Math" panose="02040503050406030204" pitchFamily="18" charset="0"/>
                                </a:rPr>
                                <m:t>)+</m:t>
                              </m:r>
                              <m:sSub>
                                <m:sSubPr>
                                  <m:ctrlPr>
                                    <a:rPr lang="en-US" altLang="pt-BR" i="1">
                                      <a:latin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cs typeface="Cambria Math" panose="02040503050406030204" pitchFamily="18" charset="0"/>
                                    </a:rPr>
                                    <m:t>𝑎</m:t>
                                  </m:r>
                                </m:e>
                                <m:sub>
                                  <m:r>
                                    <a:rPr lang="en-US" altLang="pt-BR" i="1">
                                      <a:latin typeface="Cambria Math" panose="02040503050406030204" pitchFamily="18" charset="0"/>
                                      <a:cs typeface="Cambria Math" panose="02040503050406030204" pitchFamily="18" charset="0"/>
                                    </a:rPr>
                                    <m:t>2</m:t>
                                  </m:r>
                                </m:sub>
                              </m:sSub>
                              <m:sSup>
                                <m:sSupPr>
                                  <m:ctrlPr>
                                    <a:rPr lang="en-US" altLang="pt-BR" i="1">
                                      <a:latin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cs typeface="Cambria Math" panose="02040503050406030204" pitchFamily="18" charset="0"/>
                                    </a:rPr>
                                    <m:t>𝑦</m:t>
                                  </m:r>
                                </m:e>
                                <m:sup>
                                  <m:r>
                                    <a:rPr lang="en-US" altLang="pt-BR" i="1">
                                      <a:latin typeface="Cambria Math" panose="02040503050406030204" pitchFamily="18" charset="0"/>
                                      <a:cs typeface="Cambria Math" panose="02040503050406030204" pitchFamily="18" charset="0"/>
                                    </a:rPr>
                                    <m:t>1</m:t>
                                  </m:r>
                                </m:sup>
                              </m:sSup>
                              <m:r>
                                <a:rPr lang="en-US" altLang="pt-BR" i="1">
                                  <a:latin typeface="Cambria Math" panose="02040503050406030204" pitchFamily="18" charset="0"/>
                                </a:rPr>
                                <m:t>(</m:t>
                              </m:r>
                              <m:sSub>
                                <m:sSubPr>
                                  <m:ctrlPr>
                                    <a:rPr lang="en-US" altLang="pt-BR" i="1">
                                      <a:latin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cs typeface="Cambria Math" panose="02040503050406030204" pitchFamily="18" charset="0"/>
                                    </a:rPr>
                                    <m:t>0</m:t>
                                  </m:r>
                                </m:e>
                                <m:sub>
                                  <m:r>
                                    <a:rPr lang="en-US" altLang="pt-BR" i="1">
                                      <a:latin typeface="Cambria Math" panose="02040503050406030204" pitchFamily="18" charset="0"/>
                                      <a:cs typeface="Cambria Math" panose="02040503050406030204" pitchFamily="18" charset="0"/>
                                    </a:rPr>
                                    <m:t>−</m:t>
                                  </m:r>
                                </m:sub>
                              </m:sSub>
                              <m:r>
                                <a:rPr lang="en-US" altLang="pt-BR" i="1">
                                  <a:latin typeface="Cambria Math" panose="02040503050406030204" pitchFamily="18" charset="0"/>
                                </a:rPr>
                                <m:t>)</m:t>
                              </m:r>
                            </m:e>
                          </m:d>
                          <m:sSup>
                            <m:sSupPr>
                              <m:ctrlPr>
                                <a:rPr lang="en-US" altLang="pt-BR" i="1" smtClean="0">
                                  <a:latin typeface="Cambria Math" panose="02040503050406030204" pitchFamily="18" charset="0"/>
                                </a:rPr>
                              </m:ctrlPr>
                            </m:sSupPr>
                            <m:e>
                              <m:r>
                                <a:rPr lang="pt-BR" altLang="pt-BR" b="0" i="1" smtClean="0">
                                  <a:latin typeface="Cambria Math" panose="02040503050406030204" pitchFamily="18" charset="0"/>
                                </a:rPr>
                                <m:t>𝑠</m:t>
                              </m:r>
                            </m:e>
                            <m:sup>
                              <m:r>
                                <a:rPr lang="pt-BR" altLang="pt-BR" b="0" i="1" smtClean="0">
                                  <a:latin typeface="Cambria Math" panose="02040503050406030204" pitchFamily="18" charset="0"/>
                                </a:rPr>
                                <m:t>𝑛</m:t>
                              </m:r>
                              <m:r>
                                <a:rPr lang="pt-BR" altLang="pt-BR" b="0" i="1" smtClean="0">
                                  <a:latin typeface="Cambria Math" panose="02040503050406030204" pitchFamily="18" charset="0"/>
                                </a:rPr>
                                <m:t>−</m:t>
                              </m:r>
                              <m:r>
                                <a:rPr lang="pt-BR" altLang="pt-BR" b="0" i="1" smtClean="0">
                                  <a:latin typeface="Cambria Math" panose="02040503050406030204" pitchFamily="18" charset="0"/>
                                </a:rPr>
                                <m:t>2</m:t>
                              </m:r>
                            </m:sup>
                          </m:sSup>
                          <m:r>
                            <a:rPr lang="en-US" altLang="pt-BR" i="1">
                              <a:latin typeface="Cambria Math" panose="02040503050406030204" pitchFamily="18" charset="0"/>
                              <a:cs typeface="Cambria Math" panose="02040503050406030204" pitchFamily="18" charset="0"/>
                            </a:rPr>
                            <m:t>+...</m:t>
                          </m:r>
                        </m:num>
                        <m:den>
                          <m:sSup>
                            <m:sSupPr>
                              <m:ctrlPr>
                                <a:rPr lang="pt-BR" i="1">
                                  <a:latin typeface="Cambria Math" panose="02040503050406030204" pitchFamily="18" charset="0"/>
                                </a:rPr>
                              </m:ctrlPr>
                            </m:sSupPr>
                            <m:e>
                              <m:r>
                                <a:rPr lang="pt-BR" b="0" i="1" smtClean="0">
                                  <a:latin typeface="Cambria Math" panose="02040503050406030204" pitchFamily="18" charset="0"/>
                                </a:rPr>
                                <m:t>(</m:t>
                              </m:r>
                              <m:r>
                                <a:rPr lang="pt-BR" i="1">
                                  <a:latin typeface="Cambria Math" panose="02040503050406030204" pitchFamily="18" charset="0"/>
                                </a:rPr>
                                <m:t>𝑠</m:t>
                              </m:r>
                            </m:e>
                            <m:sup>
                              <m:r>
                                <a:rPr lang="pt-BR" i="1">
                                  <a:latin typeface="Cambria Math" panose="02040503050406030204" pitchFamily="18" charset="0"/>
                                </a:rPr>
                                <m:t>𝑛</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1</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1</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2</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2</m:t>
                              </m:r>
                            </m:sup>
                          </m:sSup>
                          <m:r>
                            <a:rPr lang="pt-BR" i="1">
                              <a:latin typeface="Cambria Math" panose="02040503050406030204" pitchFamily="18" charset="0"/>
                            </a:rPr>
                            <m:t>+ .. +</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1</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1</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𝑛</m:t>
                              </m:r>
                            </m:sub>
                          </m:sSub>
                          <m:r>
                            <a:rPr lang="pt-BR" i="1">
                              <a:latin typeface="Cambria Math" panose="02040503050406030204" pitchFamily="18" charset="0"/>
                            </a:rPr>
                            <m:t>)</m:t>
                          </m:r>
                        </m:den>
                      </m:f>
                    </m:oMath>
                  </m:oMathPara>
                </a14:m>
                <a:endParaRPr lang="pt-BR" i="1" dirty="0">
                  <a:latin typeface="Cambria Math" panose="02040503050406030204" pitchFamily="18" charset="0"/>
                </a:endParaRPr>
              </a:p>
              <a:p>
                <a:pPr marL="0" indent="0">
                  <a:lnSpc>
                    <a:spcPct val="120000"/>
                  </a:lnSpc>
                  <a:spcBef>
                    <a:spcPts val="600"/>
                  </a:spcBef>
                  <a:buNone/>
                </a:pPr>
                <a:r>
                  <a:rPr lang="pt-BR" b="1" dirty="0" smtClean="0">
                    <a:solidFill>
                      <a:srgbClr val="C00000"/>
                    </a:solidFill>
                    <a:latin typeface="Comic Sans MS" panose="030F0702030302020204" pitchFamily="66" charset="0"/>
                  </a:rPr>
                  <a:t>Observe que o grau do numerador de </a:t>
                </a:r>
                <a:r>
                  <a:rPr lang="pt-BR" b="1" dirty="0" err="1" smtClean="0">
                    <a:solidFill>
                      <a:srgbClr val="C00000"/>
                    </a:solidFill>
                    <a:latin typeface="Comic Sans MS" panose="030F0702030302020204" pitchFamily="66" charset="0"/>
                  </a:rPr>
                  <a:t>Y</a:t>
                </a:r>
                <a:r>
                  <a:rPr lang="pt-BR" b="1" baseline="-25000" dirty="0" err="1" smtClean="0">
                    <a:solidFill>
                      <a:srgbClr val="C00000"/>
                    </a:solidFill>
                    <a:latin typeface="Comic Sans MS" panose="030F0702030302020204" pitchFamily="66" charset="0"/>
                  </a:rPr>
                  <a:t>entrada0</a:t>
                </a:r>
                <a:r>
                  <a:rPr lang="pt-BR" b="1" dirty="0" smtClean="0">
                    <a:solidFill>
                      <a:srgbClr val="C00000"/>
                    </a:solidFill>
                    <a:latin typeface="Comic Sans MS" panose="030F0702030302020204" pitchFamily="66" charset="0"/>
                  </a:rPr>
                  <a:t>(s) é estritamente menor que o grau de seu denominador</a:t>
                </a:r>
                <a:endParaRPr lang="pt-BR" b="1" dirty="0" smtClean="0">
                  <a:solidFill>
                    <a:srgbClr val="C00000"/>
                  </a:solidFill>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24205" y="605790"/>
                <a:ext cx="10943590" cy="564642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624205" y="1548765"/>
            <a:ext cx="10943590" cy="208661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sz="3200" b="1" dirty="0" smtClean="0">
                <a:solidFill>
                  <a:srgbClr val="C00000"/>
                </a:solidFill>
                <a:latin typeface="Comic Sans MS" panose="030F0702030302020204" pitchFamily="66" charset="0"/>
              </a:rPr>
              <a:t>Caso analisemos um sistema descrito por equações lineares integro-diferencias, chegaremos as mesmas conclusões que chegamos para uma única equação. </a:t>
            </a:r>
            <a:r>
              <a:rPr lang="pt-BR" altLang="pt-BR" b="1" dirty="0" smtClean="0">
                <a:solidFill>
                  <a:schemeClr val="tx1"/>
                </a:solidFill>
                <a:latin typeface="Comic Sans MS" panose="030F0702030302020204" pitchFamily="66" charset="0"/>
              </a:rPr>
              <a:t> </a:t>
            </a:r>
            <a:endParaRPr lang="pt-BR" b="1" dirty="0" smtClean="0">
              <a:solidFill>
                <a:srgbClr val="C0000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869662" y="303273"/>
            <a:ext cx="8995628" cy="867514"/>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50000"/>
              </a:lnSpc>
              <a:buFont typeface="Arial" panose="020B0604020202020204" pitchFamily="34" charset="0"/>
              <a:buNone/>
            </a:pPr>
            <a:r>
              <a:rPr lang="pt-BR" sz="3600" b="1" dirty="0" smtClean="0">
                <a:solidFill>
                  <a:srgbClr val="C00000"/>
                </a:solidFill>
                <a:latin typeface="Comic Sans MS" panose="030F0702030302020204" pitchFamily="66" charset="0"/>
              </a:rPr>
              <a:t>Sistema linear invariante no tempo</a:t>
            </a:r>
            <a:endParaRPr lang="pt-BR" sz="3600" b="1" dirty="0" smtClean="0">
              <a:solidFill>
                <a:srgbClr val="C00000"/>
              </a:solidFill>
              <a:latin typeface="Comic Sans MS" panose="030F0702030302020204" pitchFamily="66" charset="0"/>
            </a:endParaRPr>
          </a:p>
        </p:txBody>
      </p:sp>
      <p:sp>
        <p:nvSpPr>
          <p:cNvPr id="5" name="Retângulo 4"/>
          <p:cNvSpPr/>
          <p:nvPr/>
        </p:nvSpPr>
        <p:spPr>
          <a:xfrm>
            <a:off x="2057734" y="1656937"/>
            <a:ext cx="1540042" cy="12994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CaixaDeTexto 5"/>
          <p:cNvSpPr txBox="1"/>
          <p:nvPr/>
        </p:nvSpPr>
        <p:spPr>
          <a:xfrm>
            <a:off x="2617601" y="1861473"/>
            <a:ext cx="420308" cy="707886"/>
          </a:xfrm>
          <a:prstGeom prst="rect">
            <a:avLst/>
          </a:prstGeom>
          <a:noFill/>
        </p:spPr>
        <p:txBody>
          <a:bodyPr wrap="none" rtlCol="0">
            <a:spAutoFit/>
          </a:bodyPr>
          <a:lstStyle/>
          <a:p>
            <a:r>
              <a:rPr lang="pt-BR" sz="4000" dirty="0" smtClean="0"/>
              <a:t>S</a:t>
            </a:r>
            <a:endParaRPr lang="pt-BR" sz="4000" dirty="0"/>
          </a:p>
        </p:txBody>
      </p:sp>
      <p:cxnSp>
        <p:nvCxnSpPr>
          <p:cNvPr id="7" name="Conector de Seta Reta 5"/>
          <p:cNvCxnSpPr>
            <a:endCxn id="5" idx="1"/>
          </p:cNvCxnSpPr>
          <p:nvPr/>
        </p:nvCxnSpPr>
        <p:spPr>
          <a:xfrm>
            <a:off x="1408029" y="2306642"/>
            <a:ext cx="649705"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Conector de Seta Reta 6"/>
          <p:cNvCxnSpPr>
            <a:stCxn id="5" idx="3"/>
          </p:cNvCxnSpPr>
          <p:nvPr/>
        </p:nvCxnSpPr>
        <p:spPr>
          <a:xfrm>
            <a:off x="3597776" y="2306642"/>
            <a:ext cx="625642"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848162" y="1721867"/>
            <a:ext cx="1047079" cy="584775"/>
          </a:xfrm>
          <a:prstGeom prst="rect">
            <a:avLst/>
          </a:prstGeom>
          <a:noFill/>
        </p:spPr>
        <p:txBody>
          <a:bodyPr wrap="square" rtlCol="0">
            <a:spAutoFit/>
          </a:bodyPr>
          <a:lstStyle/>
          <a:p>
            <a:r>
              <a:rPr lang="pt-BR" sz="3200" dirty="0">
                <a:latin typeface="Comic Sans MS" panose="030F0702030302020204" pitchFamily="66" charset="0"/>
              </a:rPr>
              <a:t>U</a:t>
            </a:r>
            <a:r>
              <a:rPr lang="pt-BR" sz="3200" dirty="0" smtClean="0"/>
              <a:t>(t)</a:t>
            </a:r>
            <a:endParaRPr lang="pt-BR" sz="3200" baseline="-25000" dirty="0"/>
          </a:p>
        </p:txBody>
      </p:sp>
      <p:sp>
        <p:nvSpPr>
          <p:cNvPr id="18" name="CaixaDeTexto 17"/>
          <p:cNvSpPr txBox="1"/>
          <p:nvPr/>
        </p:nvSpPr>
        <p:spPr>
          <a:xfrm>
            <a:off x="3760269" y="1691852"/>
            <a:ext cx="1047079" cy="584775"/>
          </a:xfrm>
          <a:prstGeom prst="rect">
            <a:avLst/>
          </a:prstGeom>
          <a:noFill/>
        </p:spPr>
        <p:txBody>
          <a:bodyPr wrap="square" rtlCol="0">
            <a:spAutoFit/>
          </a:bodyPr>
          <a:lstStyle/>
          <a:p>
            <a:r>
              <a:rPr lang="pt-BR" sz="3200" dirty="0" smtClean="0">
                <a:latin typeface="Comic Sans MS" panose="030F0702030302020204" pitchFamily="66" charset="0"/>
              </a:rPr>
              <a:t>Y</a:t>
            </a:r>
            <a:r>
              <a:rPr lang="pt-BR" sz="3200" dirty="0" smtClean="0"/>
              <a:t>(t)</a:t>
            </a:r>
            <a:endParaRPr lang="pt-BR" sz="3200" baseline="-25000" dirty="0"/>
          </a:p>
        </p:txBody>
      </p:sp>
      <mc:AlternateContent xmlns:mc="http://schemas.openxmlformats.org/markup-compatibility/2006">
        <mc:Choice xmlns:a14="http://schemas.microsoft.com/office/drawing/2010/main" Requires="a14">
          <p:sp>
            <p:nvSpPr>
              <p:cNvPr id="19" name="Retângulo 18"/>
              <p:cNvSpPr/>
              <p:nvPr/>
            </p:nvSpPr>
            <p:spPr>
              <a:xfrm>
                <a:off x="5741686" y="1358995"/>
                <a:ext cx="4256999" cy="100495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r>
                        <a:rPr lang="pt-BR" sz="2800" b="0" i="1" smtClean="0">
                          <a:latin typeface="Cambria Math" panose="02040503050406030204" pitchFamily="18" charset="0"/>
                        </a:rPr>
                        <m:t>𝑌</m:t>
                      </m:r>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𝑠</m:t>
                          </m:r>
                        </m:e>
                      </m:d>
                      <m:r>
                        <a:rPr lang="pt-BR" sz="2800" i="1">
                          <a:latin typeface="Cambria Math" panose="02040503050406030204" pitchFamily="18" charset="0"/>
                        </a:rPr>
                        <m:t>=</m:t>
                      </m:r>
                      <m:f>
                        <m:fPr>
                          <m:ctrlPr>
                            <a:rPr lang="pt-BR" sz="2800" i="1">
                              <a:latin typeface="Cambria Math" panose="02040503050406030204" pitchFamily="18" charset="0"/>
                              <a:ea typeface="Cambria Math" panose="02040503050406030204" pitchFamily="18" charset="0"/>
                            </a:rPr>
                          </m:ctrlPr>
                        </m:fPr>
                        <m:num>
                          <m:r>
                            <a:rPr lang="pt-BR" sz="2800" b="0" i="1" smtClean="0">
                              <a:latin typeface="Cambria Math" panose="02040503050406030204" pitchFamily="18" charset="0"/>
                              <a:ea typeface="Cambria Math" panose="02040503050406030204" pitchFamily="18" charset="0"/>
                            </a:rPr>
                            <m:t>𝑃</m:t>
                          </m:r>
                          <m:d>
                            <m:dPr>
                              <m:ctrlPr>
                                <a:rPr lang="pt-BR" sz="2800" b="0" i="1" smtClean="0">
                                  <a:latin typeface="Cambria Math" panose="02040503050406030204" pitchFamily="18" charset="0"/>
                                  <a:ea typeface="Cambria Math" panose="02040503050406030204" pitchFamily="18" charset="0"/>
                                </a:rPr>
                              </m:ctrlPr>
                            </m:dPr>
                            <m:e>
                              <m:r>
                                <a:rPr lang="pt-BR" sz="2800" b="0" i="1" smtClean="0">
                                  <a:latin typeface="Cambria Math" panose="02040503050406030204" pitchFamily="18" charset="0"/>
                                  <a:ea typeface="Cambria Math" panose="02040503050406030204" pitchFamily="18" charset="0"/>
                                </a:rPr>
                                <m:t>𝑠</m:t>
                              </m:r>
                            </m:e>
                          </m:d>
                        </m:num>
                        <m:den>
                          <m:sSub>
                            <m:sSubPr>
                              <m:ctrlPr>
                                <a:rPr lang="pt-BR" sz="2800" i="1" smtClean="0">
                                  <a:latin typeface="Cambria Math" panose="02040503050406030204" pitchFamily="18" charset="0"/>
                                  <a:ea typeface="Cambria Math" panose="02040503050406030204" pitchFamily="18" charset="0"/>
                                </a:rPr>
                              </m:ctrlPr>
                            </m:sSubPr>
                            <m:e>
                              <m:r>
                                <a:rPr lang="pt-BR" sz="2800" b="0" i="1" smtClean="0">
                                  <a:latin typeface="Cambria Math" panose="02040503050406030204" pitchFamily="18" charset="0"/>
                                  <a:ea typeface="Cambria Math" panose="02040503050406030204" pitchFamily="18" charset="0"/>
                                </a:rPr>
                                <m:t>𝑃</m:t>
                              </m:r>
                            </m:e>
                            <m:sub>
                              <m:r>
                                <a:rPr lang="pt-BR" sz="2800" b="0" i="1" smtClean="0">
                                  <a:latin typeface="Cambria Math" panose="02040503050406030204" pitchFamily="18" charset="0"/>
                                  <a:ea typeface="Cambria Math" panose="02040503050406030204" pitchFamily="18" charset="0"/>
                                </a:rPr>
                                <m:t>𝑐</m:t>
                              </m:r>
                            </m:sub>
                          </m:sSub>
                          <m:d>
                            <m:dPr>
                              <m:ctrlPr>
                                <a:rPr lang="pt-BR" sz="2800" b="0" i="1" smtClean="0">
                                  <a:latin typeface="Cambria Math" panose="02040503050406030204" pitchFamily="18" charset="0"/>
                                  <a:ea typeface="Cambria Math" panose="02040503050406030204" pitchFamily="18" charset="0"/>
                                </a:rPr>
                              </m:ctrlPr>
                            </m:dPr>
                            <m:e>
                              <m:r>
                                <a:rPr lang="pt-BR" sz="2800" b="0" i="1" smtClean="0">
                                  <a:latin typeface="Cambria Math" panose="02040503050406030204" pitchFamily="18" charset="0"/>
                                  <a:ea typeface="Cambria Math" panose="02040503050406030204" pitchFamily="18" charset="0"/>
                                </a:rPr>
                                <m:t>𝑠</m:t>
                              </m:r>
                            </m:e>
                          </m:d>
                        </m:den>
                      </m:f>
                      <m:r>
                        <a:rPr lang="pt-BR" sz="2800" b="0" i="1" smtClean="0">
                          <a:latin typeface="Cambria Math" panose="02040503050406030204" pitchFamily="18" charset="0"/>
                          <a:ea typeface="Cambria Math" panose="02040503050406030204" pitchFamily="18" charset="0"/>
                        </a:rPr>
                        <m:t>𝑈</m:t>
                      </m:r>
                      <m:r>
                        <a:rPr lang="pt-BR" sz="2800" b="0" i="1" smtClean="0">
                          <a:latin typeface="Cambria Math" panose="02040503050406030204" pitchFamily="18" charset="0"/>
                          <a:ea typeface="Cambria Math" panose="02040503050406030204" pitchFamily="18" charset="0"/>
                        </a:rPr>
                        <m:t>(</m:t>
                      </m:r>
                      <m:r>
                        <a:rPr lang="pt-BR" sz="2800" b="0" i="1" smtClean="0">
                          <a:latin typeface="Cambria Math" panose="02040503050406030204" pitchFamily="18" charset="0"/>
                          <a:ea typeface="Cambria Math" panose="02040503050406030204" pitchFamily="18" charset="0"/>
                        </a:rPr>
                        <m:t>𝑠</m:t>
                      </m:r>
                      <m:r>
                        <a:rPr lang="pt-BR" sz="2800" b="0" i="1" smtClean="0">
                          <a:latin typeface="Cambria Math" panose="02040503050406030204" pitchFamily="18" charset="0"/>
                          <a:ea typeface="Cambria Math" panose="02040503050406030204" pitchFamily="18" charset="0"/>
                        </a:rPr>
                        <m:t>)+</m:t>
                      </m:r>
                      <m:f>
                        <m:fPr>
                          <m:ctrlPr>
                            <a:rPr lang="pt-BR" sz="2800" i="1">
                              <a:latin typeface="Cambria Math" panose="02040503050406030204" pitchFamily="18" charset="0"/>
                              <a:ea typeface="Cambria Math" panose="02040503050406030204" pitchFamily="18" charset="0"/>
                            </a:rPr>
                          </m:ctrlPr>
                        </m:fPr>
                        <m:num>
                          <m:r>
                            <a:rPr lang="pt-BR" sz="2800" b="0" i="1" smtClean="0">
                              <a:latin typeface="Cambria Math" panose="02040503050406030204" pitchFamily="18" charset="0"/>
                              <a:ea typeface="Cambria Math" panose="02040503050406030204" pitchFamily="18" charset="0"/>
                            </a:rPr>
                            <m:t>𝐶</m:t>
                          </m:r>
                          <m:r>
                            <a:rPr lang="pt-BR" sz="2800" b="0" i="1" smtClean="0">
                              <a:latin typeface="Cambria Math" panose="02040503050406030204" pitchFamily="18" charset="0"/>
                              <a:ea typeface="Cambria Math" panose="02040503050406030204" pitchFamily="18" charset="0"/>
                            </a:rPr>
                            <m:t>(</m:t>
                          </m:r>
                          <m:r>
                            <a:rPr lang="pt-BR" sz="2800" b="0" i="1" smtClean="0">
                              <a:latin typeface="Cambria Math" panose="02040503050406030204" pitchFamily="18" charset="0"/>
                              <a:ea typeface="Cambria Math" panose="02040503050406030204" pitchFamily="18" charset="0"/>
                            </a:rPr>
                            <m:t>𝑠</m:t>
                          </m:r>
                          <m:r>
                            <a:rPr lang="pt-BR" sz="2800" b="0" i="1" smtClean="0">
                              <a:latin typeface="Cambria Math" panose="02040503050406030204" pitchFamily="18" charset="0"/>
                              <a:ea typeface="Cambria Math" panose="02040503050406030204" pitchFamily="18" charset="0"/>
                            </a:rPr>
                            <m:t>)</m:t>
                          </m:r>
                        </m:num>
                        <m:den>
                          <m:sSub>
                            <m:sSubPr>
                              <m:ctrlPr>
                                <a:rPr lang="pt-BR" sz="2800" i="1" smtClean="0">
                                  <a:latin typeface="Cambria Math" panose="02040503050406030204" pitchFamily="18" charset="0"/>
                                  <a:ea typeface="Cambria Math" panose="02040503050406030204" pitchFamily="18" charset="0"/>
                                </a:rPr>
                              </m:ctrlPr>
                            </m:sSubPr>
                            <m:e>
                              <m:r>
                                <a:rPr lang="pt-BR" sz="2800" b="0" i="1" smtClean="0">
                                  <a:latin typeface="Cambria Math" panose="02040503050406030204" pitchFamily="18" charset="0"/>
                                  <a:ea typeface="Cambria Math" panose="02040503050406030204" pitchFamily="18" charset="0"/>
                                </a:rPr>
                                <m:t>𝑃</m:t>
                              </m:r>
                            </m:e>
                            <m:sub>
                              <m:r>
                                <a:rPr lang="pt-BR" sz="2800" b="0" i="1" smtClean="0">
                                  <a:latin typeface="Cambria Math" panose="02040503050406030204" pitchFamily="18" charset="0"/>
                                  <a:ea typeface="Cambria Math" panose="02040503050406030204" pitchFamily="18" charset="0"/>
                                </a:rPr>
                                <m:t>𝐶</m:t>
                              </m:r>
                            </m:sub>
                          </m:sSub>
                          <m:r>
                            <a:rPr lang="pt-BR" sz="2800" b="0" i="1" smtClean="0">
                              <a:latin typeface="Cambria Math" panose="02040503050406030204" pitchFamily="18" charset="0"/>
                              <a:ea typeface="Cambria Math" panose="02040503050406030204" pitchFamily="18" charset="0"/>
                            </a:rPr>
                            <m:t>(</m:t>
                          </m:r>
                          <m:r>
                            <a:rPr lang="pt-BR" sz="2800" b="0" i="1" smtClean="0">
                              <a:latin typeface="Cambria Math" panose="02040503050406030204" pitchFamily="18" charset="0"/>
                              <a:ea typeface="Cambria Math" panose="02040503050406030204" pitchFamily="18" charset="0"/>
                            </a:rPr>
                            <m:t>𝑠</m:t>
                          </m:r>
                          <m:r>
                            <a:rPr lang="pt-BR" sz="2800" b="0" i="1" smtClean="0">
                              <a:latin typeface="Cambria Math" panose="02040503050406030204" pitchFamily="18" charset="0"/>
                              <a:ea typeface="Cambria Math" panose="02040503050406030204" pitchFamily="18" charset="0"/>
                            </a:rPr>
                            <m:t>)</m:t>
                          </m:r>
                        </m:den>
                      </m:f>
                    </m:oMath>
                  </m:oMathPara>
                </a14:m>
                <a:endParaRPr lang="pt-BR" sz="1200" i="1" dirty="0">
                  <a:latin typeface="Cambria Math" panose="02040503050406030204" pitchFamily="18" charset="0"/>
                </a:endParaRPr>
              </a:p>
            </p:txBody>
          </p:sp>
        </mc:Choice>
        <mc:Fallback>
          <p:sp>
            <p:nvSpPr>
              <p:cNvPr id="19" name="Retângulo 18"/>
              <p:cNvSpPr>
                <a:spLocks noRot="1" noChangeAspect="1" noMove="1" noResize="1" noEditPoints="1" noAdjustHandles="1" noChangeArrowheads="1" noChangeShapeType="1" noTextEdit="1"/>
              </p:cNvSpPr>
              <p:nvPr/>
            </p:nvSpPr>
            <p:spPr>
              <a:xfrm>
                <a:off x="5741686" y="1358995"/>
                <a:ext cx="4256999" cy="1004955"/>
              </a:xfrm>
              <a:prstGeom prst="rect">
                <a:avLst/>
              </a:prstGeom>
              <a:blipFill rotWithShape="1">
                <a:blip r:embed="rId1"/>
                <a:stretch>
                  <a:fillRect t="-9" r="14" b="48"/>
                </a:stretch>
              </a:blipFill>
            </p:spPr>
            <p:txBody>
              <a:bodyPr/>
              <a:lstStyle/>
              <a:p>
                <a:r>
                  <a:rPr lang="pt-BR" altLang="en-US">
                    <a:noFill/>
                  </a:rPr>
                  <a:t> </a:t>
                </a:r>
              </a:p>
            </p:txBody>
          </p:sp>
        </mc:Fallback>
      </mc:AlternateContent>
      <p:sp>
        <p:nvSpPr>
          <p:cNvPr id="20" name="CaixaDeTexto 19"/>
          <p:cNvSpPr txBox="1"/>
          <p:nvPr/>
        </p:nvSpPr>
        <p:spPr>
          <a:xfrm>
            <a:off x="5291635" y="2595290"/>
            <a:ext cx="2428461" cy="830997"/>
          </a:xfrm>
          <a:prstGeom prst="rect">
            <a:avLst/>
          </a:prstGeom>
          <a:noFill/>
        </p:spPr>
        <p:txBody>
          <a:bodyPr wrap="square" rtlCol="0">
            <a:spAutoFit/>
          </a:bodyPr>
          <a:lstStyle/>
          <a:p>
            <a:r>
              <a:rPr lang="pt-BR" sz="2400" dirty="0" smtClean="0">
                <a:latin typeface="Comic Sans MS" panose="030F0702030302020204" pitchFamily="66" charset="0"/>
              </a:rPr>
              <a:t>Resposta em estado zero</a:t>
            </a:r>
            <a:endParaRPr lang="pt-BR" sz="2400" dirty="0">
              <a:latin typeface="Comic Sans MS" panose="030F0702030302020204" pitchFamily="66" charset="0"/>
            </a:endParaRPr>
          </a:p>
        </p:txBody>
      </p:sp>
      <p:sp>
        <p:nvSpPr>
          <p:cNvPr id="21" name="CaixaDeTexto 20"/>
          <p:cNvSpPr txBox="1"/>
          <p:nvPr/>
        </p:nvSpPr>
        <p:spPr>
          <a:xfrm>
            <a:off x="9203987" y="2657118"/>
            <a:ext cx="2428461" cy="830997"/>
          </a:xfrm>
          <a:prstGeom prst="rect">
            <a:avLst/>
          </a:prstGeom>
          <a:noFill/>
        </p:spPr>
        <p:txBody>
          <a:bodyPr wrap="square" rtlCol="0">
            <a:spAutoFit/>
          </a:bodyPr>
          <a:lstStyle/>
          <a:p>
            <a:r>
              <a:rPr lang="pt-BR" sz="2400" dirty="0" smtClean="0">
                <a:latin typeface="Comic Sans MS" panose="030F0702030302020204" pitchFamily="66" charset="0"/>
              </a:rPr>
              <a:t>Resposta em entrada zero</a:t>
            </a:r>
            <a:endParaRPr lang="pt-BR" sz="2400" dirty="0">
              <a:latin typeface="Comic Sans MS" panose="030F0702030302020204" pitchFamily="66" charset="0"/>
            </a:endParaRPr>
          </a:p>
        </p:txBody>
      </p:sp>
      <p:sp>
        <p:nvSpPr>
          <p:cNvPr id="22" name="Forma livre 21"/>
          <p:cNvSpPr/>
          <p:nvPr/>
        </p:nvSpPr>
        <p:spPr>
          <a:xfrm>
            <a:off x="6789897" y="2357668"/>
            <a:ext cx="616227" cy="357808"/>
          </a:xfrm>
          <a:custGeom>
            <a:avLst/>
            <a:gdLst>
              <a:gd name="connsiteX0" fmla="*/ 616227 w 616227"/>
              <a:gd name="connsiteY0" fmla="*/ 0 h 357808"/>
              <a:gd name="connsiteX1" fmla="*/ 178905 w 616227"/>
              <a:gd name="connsiteY1" fmla="*/ 79513 h 357808"/>
              <a:gd name="connsiteX2" fmla="*/ 218661 w 616227"/>
              <a:gd name="connsiteY2" fmla="*/ 278295 h 357808"/>
              <a:gd name="connsiteX3" fmla="*/ 0 w 616227"/>
              <a:gd name="connsiteY3" fmla="*/ 357808 h 357808"/>
            </a:gdLst>
            <a:ahLst/>
            <a:cxnLst>
              <a:cxn ang="0">
                <a:pos x="connsiteX0" y="connsiteY0"/>
              </a:cxn>
              <a:cxn ang="0">
                <a:pos x="connsiteX1" y="connsiteY1"/>
              </a:cxn>
              <a:cxn ang="0">
                <a:pos x="connsiteX2" y="connsiteY2"/>
              </a:cxn>
              <a:cxn ang="0">
                <a:pos x="connsiteX3" y="connsiteY3"/>
              </a:cxn>
            </a:cxnLst>
            <a:rect l="l" t="t" r="r" b="b"/>
            <a:pathLst>
              <a:path w="616227" h="357808">
                <a:moveTo>
                  <a:pt x="616227" y="0"/>
                </a:moveTo>
                <a:cubicBezTo>
                  <a:pt x="430696" y="16565"/>
                  <a:pt x="245166" y="33131"/>
                  <a:pt x="178905" y="79513"/>
                </a:cubicBezTo>
                <a:cubicBezTo>
                  <a:pt x="112644" y="125895"/>
                  <a:pt x="248478" y="231913"/>
                  <a:pt x="218661" y="278295"/>
                </a:cubicBezTo>
                <a:cubicBezTo>
                  <a:pt x="188843" y="324678"/>
                  <a:pt x="94421" y="341243"/>
                  <a:pt x="0" y="357808"/>
                </a:cubicBezTo>
              </a:path>
            </a:pathLst>
          </a:custGeom>
          <a:noFill/>
          <a:ln w="1587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3" name="Forma livre 22"/>
          <p:cNvSpPr/>
          <p:nvPr/>
        </p:nvSpPr>
        <p:spPr>
          <a:xfrm>
            <a:off x="9203987" y="2387219"/>
            <a:ext cx="665922" cy="397566"/>
          </a:xfrm>
          <a:custGeom>
            <a:avLst/>
            <a:gdLst>
              <a:gd name="connsiteX0" fmla="*/ 0 w 665922"/>
              <a:gd name="connsiteY0" fmla="*/ 0 h 397566"/>
              <a:gd name="connsiteX1" fmla="*/ 437322 w 665922"/>
              <a:gd name="connsiteY1" fmla="*/ 99392 h 397566"/>
              <a:gd name="connsiteX2" fmla="*/ 407504 w 665922"/>
              <a:gd name="connsiteY2" fmla="*/ 318053 h 397566"/>
              <a:gd name="connsiteX3" fmla="*/ 665922 w 665922"/>
              <a:gd name="connsiteY3" fmla="*/ 397566 h 397566"/>
            </a:gdLst>
            <a:ahLst/>
            <a:cxnLst>
              <a:cxn ang="0">
                <a:pos x="connsiteX0" y="connsiteY0"/>
              </a:cxn>
              <a:cxn ang="0">
                <a:pos x="connsiteX1" y="connsiteY1"/>
              </a:cxn>
              <a:cxn ang="0">
                <a:pos x="connsiteX2" y="connsiteY2"/>
              </a:cxn>
              <a:cxn ang="0">
                <a:pos x="connsiteX3" y="connsiteY3"/>
              </a:cxn>
            </a:cxnLst>
            <a:rect l="l" t="t" r="r" b="b"/>
            <a:pathLst>
              <a:path w="665922" h="397566">
                <a:moveTo>
                  <a:pt x="0" y="0"/>
                </a:moveTo>
                <a:cubicBezTo>
                  <a:pt x="184702" y="23191"/>
                  <a:pt x="369405" y="46383"/>
                  <a:pt x="437322" y="99392"/>
                </a:cubicBezTo>
                <a:cubicBezTo>
                  <a:pt x="505239" y="152401"/>
                  <a:pt x="369404" y="268357"/>
                  <a:pt x="407504" y="318053"/>
                </a:cubicBezTo>
                <a:cubicBezTo>
                  <a:pt x="445604" y="367749"/>
                  <a:pt x="555763" y="382657"/>
                  <a:pt x="665922" y="397566"/>
                </a:cubicBezTo>
              </a:path>
            </a:pathLst>
          </a:custGeom>
          <a:noFill/>
          <a:ln w="15875">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24" name="Espaço Reservado para Conteúdo 2"/>
              <p:cNvSpPr txBox="1"/>
              <p:nvPr/>
            </p:nvSpPr>
            <p:spPr>
              <a:xfrm>
                <a:off x="848162" y="3771200"/>
                <a:ext cx="10943697" cy="2577602"/>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14:m>
                  <m:oMath xmlns:m="http://schemas.openxmlformats.org/officeDocument/2006/math">
                    <m:sSub>
                      <m:sSubPr>
                        <m:ctrlPr>
                          <a:rPr lang="pt-BR" i="1" smtClean="0">
                            <a:solidFill>
                              <a:schemeClr val="tx1"/>
                            </a:solidFill>
                            <a:latin typeface="Cambria Math" panose="02040503050406030204" pitchFamily="18" charset="0"/>
                          </a:rPr>
                        </m:ctrlPr>
                      </m:sSubPr>
                      <m:e>
                        <m:r>
                          <a:rPr lang="pt-BR" b="0" i="1">
                            <a:solidFill>
                              <a:schemeClr val="tx1"/>
                            </a:solidFill>
                            <a:latin typeface="Cambria Math" panose="02040503050406030204" pitchFamily="18" charset="0"/>
                          </a:rPr>
                          <m:t>𝑃</m:t>
                        </m:r>
                      </m:e>
                      <m:sub>
                        <m:r>
                          <a:rPr lang="pt-BR" b="0" i="1">
                            <a:solidFill>
                              <a:schemeClr val="tx1"/>
                            </a:solidFill>
                            <a:latin typeface="Cambria Math" panose="02040503050406030204" pitchFamily="18" charset="0"/>
                          </a:rPr>
                          <m:t>𝐶</m:t>
                        </m:r>
                      </m:sub>
                    </m:sSub>
                    <m:r>
                      <a:rPr lang="pt-BR" b="0" i="1">
                        <a:solidFill>
                          <a:schemeClr val="tx1"/>
                        </a:solidFill>
                        <a:latin typeface="Cambria Math" panose="02040503050406030204" pitchFamily="18" charset="0"/>
                      </a:rPr>
                      <m:t>(</m:t>
                    </m:r>
                    <m:r>
                      <a:rPr lang="pt-BR" b="0" i="1">
                        <a:solidFill>
                          <a:schemeClr val="tx1"/>
                        </a:solidFill>
                        <a:latin typeface="Cambria Math" panose="02040503050406030204" pitchFamily="18" charset="0"/>
                      </a:rPr>
                      <m:t>𝑠</m:t>
                    </m:r>
                    <m:r>
                      <a:rPr lang="pt-BR" b="0" i="1">
                        <a:solidFill>
                          <a:schemeClr val="tx1"/>
                        </a:solidFill>
                        <a:latin typeface="Cambria Math" panose="02040503050406030204" pitchFamily="18" charset="0"/>
                      </a:rPr>
                      <m:t>)</m:t>
                    </m:r>
                  </m:oMath>
                </a14:m>
                <a:r>
                  <a:rPr lang="pt-BR" dirty="0" smtClean="0">
                    <a:solidFill>
                      <a:schemeClr val="tx1"/>
                    </a:solidFill>
                    <a:latin typeface="Comic Sans MS" panose="030F0702030302020204" pitchFamily="66" charset="0"/>
                  </a:rPr>
                  <a:t>: polinômio característico do sistema</a:t>
                </a:r>
                <a:endParaRPr lang="pt-BR" dirty="0" smtClean="0">
                  <a:solidFill>
                    <a:schemeClr val="tx1"/>
                  </a:solidFill>
                  <a:latin typeface="Comic Sans MS" panose="030F0702030302020204" pitchFamily="66" charset="0"/>
                </a:endParaRPr>
              </a:p>
              <a:p>
                <a:pPr marL="0" indent="0">
                  <a:lnSpc>
                    <a:spcPct val="120000"/>
                  </a:lnSpc>
                  <a:spcBef>
                    <a:spcPts val="600"/>
                  </a:spcBef>
                  <a:buNone/>
                </a:pPr>
                <a14:m>
                  <m:oMath xmlns:m="http://schemas.openxmlformats.org/officeDocument/2006/math">
                    <m:r>
                      <a:rPr lang="pt-BR" b="0" i="1" smtClean="0">
                        <a:latin typeface="Cambria Math" panose="02040503050406030204" pitchFamily="18" charset="0"/>
                      </a:rPr>
                      <m:t>𝐶</m:t>
                    </m:r>
                    <m:r>
                      <a:rPr lang="pt-BR" i="1">
                        <a:latin typeface="Cambria Math" panose="02040503050406030204" pitchFamily="18" charset="0"/>
                      </a:rPr>
                      <m:t>(</m:t>
                    </m:r>
                    <m:r>
                      <a:rPr lang="pt-BR" i="1">
                        <a:latin typeface="Cambria Math" panose="02040503050406030204" pitchFamily="18" charset="0"/>
                      </a:rPr>
                      <m:t>𝑠</m:t>
                    </m:r>
                    <m:r>
                      <a:rPr lang="pt-BR" i="1">
                        <a:latin typeface="Cambria Math" panose="02040503050406030204" pitchFamily="18" charset="0"/>
                      </a:rPr>
                      <m:t>)</m:t>
                    </m:r>
                  </m:oMath>
                </a14:m>
                <a:r>
                  <a:rPr lang="pt-BR" dirty="0">
                    <a:latin typeface="Comic Sans MS" panose="030F0702030302020204" pitchFamily="66" charset="0"/>
                  </a:rPr>
                  <a:t>: </a:t>
                </a:r>
                <a:r>
                  <a:rPr lang="pt-BR" dirty="0" smtClean="0">
                    <a:latin typeface="Comic Sans MS" panose="030F0702030302020204" pitchFamily="66" charset="0"/>
                  </a:rPr>
                  <a:t>polinômio formado pelas condições iniciais do sistema. O grau de C(s) é menor que o grau  de P</a:t>
                </a:r>
                <a:r>
                  <a:rPr lang="pt-BR" baseline="-25000" dirty="0" smtClean="0">
                    <a:latin typeface="Comic Sans MS" panose="030F0702030302020204" pitchFamily="66" charset="0"/>
                  </a:rPr>
                  <a:t>C</a:t>
                </a:r>
                <a:r>
                  <a:rPr lang="pt-BR" dirty="0" smtClean="0">
                    <a:latin typeface="Comic Sans MS" panose="030F0702030302020204" pitchFamily="66" charset="0"/>
                  </a:rPr>
                  <a:t>(s)</a:t>
                </a:r>
                <a:endParaRPr lang="pt-BR" dirty="0" smtClean="0">
                  <a:latin typeface="Comic Sans MS" panose="030F0702030302020204" pitchFamily="66" charset="0"/>
                </a:endParaRPr>
              </a:p>
              <a:p>
                <a:pPr marL="0" indent="0">
                  <a:lnSpc>
                    <a:spcPct val="120000"/>
                  </a:lnSpc>
                  <a:spcBef>
                    <a:spcPts val="600"/>
                  </a:spcBef>
                  <a:buNone/>
                </a:pPr>
                <a14:m>
                  <m:oMath xmlns:m="http://schemas.openxmlformats.org/officeDocument/2006/math">
                    <m:r>
                      <a:rPr lang="pt-BR" b="0" i="1" smtClean="0">
                        <a:latin typeface="Cambria Math" panose="02040503050406030204" pitchFamily="18" charset="0"/>
                      </a:rPr>
                      <m:t>𝑃</m:t>
                    </m:r>
                    <m:r>
                      <a:rPr lang="pt-BR" i="1">
                        <a:latin typeface="Cambria Math" panose="02040503050406030204" pitchFamily="18" charset="0"/>
                      </a:rPr>
                      <m:t>(</m:t>
                    </m:r>
                    <m:r>
                      <a:rPr lang="pt-BR" i="1">
                        <a:latin typeface="Cambria Math" panose="02040503050406030204" pitchFamily="18" charset="0"/>
                      </a:rPr>
                      <m:t>𝑠</m:t>
                    </m:r>
                    <m:r>
                      <a:rPr lang="pt-BR" i="1">
                        <a:latin typeface="Cambria Math" panose="02040503050406030204" pitchFamily="18" charset="0"/>
                      </a:rPr>
                      <m:t>)</m:t>
                    </m:r>
                  </m:oMath>
                </a14:m>
                <a:r>
                  <a:rPr lang="pt-BR" dirty="0">
                    <a:latin typeface="Comic Sans MS" panose="030F0702030302020204" pitchFamily="66" charset="0"/>
                  </a:rPr>
                  <a:t>: </a:t>
                </a:r>
                <a:r>
                  <a:rPr lang="pt-BR" dirty="0" smtClean="0">
                    <a:latin typeface="Comic Sans MS" panose="030F0702030302020204" pitchFamily="66" charset="0"/>
                  </a:rPr>
                  <a:t>polinômio que depende do sistema</a:t>
                </a:r>
                <a:endParaRPr lang="pt-BR" sz="2000" dirty="0">
                  <a:latin typeface="Comic Sans MS" panose="030F0702030302020204" pitchFamily="66" charset="0"/>
                </a:endParaRPr>
              </a:p>
              <a:p>
                <a:pPr marL="0" indent="0">
                  <a:lnSpc>
                    <a:spcPct val="120000"/>
                  </a:lnSpc>
                  <a:spcBef>
                    <a:spcPts val="600"/>
                  </a:spcBef>
                  <a:buNone/>
                </a:pPr>
                <a:endParaRPr lang="pt-BR" dirty="0">
                  <a:latin typeface="Comic Sans MS" panose="030F0702030302020204" pitchFamily="66" charset="0"/>
                </a:endParaRPr>
              </a:p>
              <a:p>
                <a:pPr marL="0" indent="0">
                  <a:lnSpc>
                    <a:spcPct val="150000"/>
                  </a:lnSpc>
                  <a:spcBef>
                    <a:spcPts val="600"/>
                  </a:spcBef>
                  <a:buNone/>
                </a:pPr>
                <a:endParaRPr lang="pt-BR" dirty="0" smtClean="0">
                  <a:solidFill>
                    <a:schemeClr val="tx1"/>
                  </a:solidFill>
                  <a:latin typeface="Comic Sans MS" panose="030F0702030302020204" pitchFamily="66" charset="0"/>
                </a:endParaRPr>
              </a:p>
            </p:txBody>
          </p:sp>
        </mc:Choice>
        <mc:Fallback>
          <p:sp>
            <p:nvSpPr>
              <p:cNvPr id="24" name="Espaço Reservado para Conteúdo 2"/>
              <p:cNvSpPr txBox="1">
                <a:spLocks noRot="1" noChangeAspect="1" noMove="1" noResize="1" noEditPoints="1" noAdjustHandles="1" noChangeArrowheads="1" noChangeShapeType="1" noTextEdit="1"/>
              </p:cNvSpPr>
              <p:nvPr/>
            </p:nvSpPr>
            <p:spPr>
              <a:xfrm>
                <a:off x="848162" y="3771200"/>
                <a:ext cx="10943697" cy="2577602"/>
              </a:xfrm>
              <a:prstGeom prst="rect">
                <a:avLst/>
              </a:prstGeom>
              <a:blipFill rotWithShape="1">
                <a:blip r:embed="rId2"/>
                <a:stretch>
                  <a:fillRect l="-4" t="-22" r="5" b="-37689"/>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24205" y="469265"/>
                <a:ext cx="10943590" cy="552513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14:m>
                  <m:oMath xmlns:m="http://schemas.openxmlformats.org/officeDocument/2006/math">
                    <m:f>
                      <m:fPr>
                        <m:ctrlPr>
                          <a:rPr lang="pt-BR" sz="3200" i="1">
                            <a:latin typeface="Cambria Math" panose="02040503050406030204" pitchFamily="18" charset="0"/>
                          </a:rPr>
                        </m:ctrlPr>
                      </m:fPr>
                      <m:num>
                        <m:r>
                          <a:rPr lang="pt-BR" sz="3200" i="1">
                            <a:latin typeface="Cambria Math" panose="02040503050406030204" pitchFamily="18" charset="0"/>
                          </a:rPr>
                          <m:t>𝑃</m:t>
                        </m:r>
                        <m:r>
                          <a:rPr lang="pt-BR" sz="3200" i="1">
                            <a:latin typeface="Cambria Math" panose="02040503050406030204" pitchFamily="18" charset="0"/>
                          </a:rPr>
                          <m:t> (</m:t>
                        </m:r>
                        <m:r>
                          <a:rPr lang="pt-BR" sz="3200" i="1">
                            <a:latin typeface="Cambria Math" panose="02040503050406030204" pitchFamily="18" charset="0"/>
                          </a:rPr>
                          <m:t>𝑠</m:t>
                        </m:r>
                        <m:r>
                          <a:rPr lang="pt-BR" sz="3200" i="1">
                            <a:latin typeface="Cambria Math" panose="02040503050406030204" pitchFamily="18" charset="0"/>
                          </a:rPr>
                          <m:t>)</m:t>
                        </m:r>
                      </m:num>
                      <m:den>
                        <m:sSub>
                          <m:sSubPr>
                            <m:ctrlPr>
                              <a:rPr lang="pt-BR" sz="3200" i="1">
                                <a:latin typeface="Cambria Math" panose="02040503050406030204" pitchFamily="18" charset="0"/>
                              </a:rPr>
                            </m:ctrlPr>
                          </m:sSubPr>
                          <m:e>
                            <m:r>
                              <a:rPr lang="pt-BR" sz="3200" i="1">
                                <a:latin typeface="Cambria Math" panose="02040503050406030204" pitchFamily="18" charset="0"/>
                              </a:rPr>
                              <m:t>𝑃</m:t>
                            </m:r>
                          </m:e>
                          <m:sub>
                            <m:r>
                              <a:rPr lang="pt-BR" sz="3200" i="1">
                                <a:latin typeface="Cambria Math" panose="02040503050406030204" pitchFamily="18" charset="0"/>
                              </a:rPr>
                              <m:t>𝐶</m:t>
                            </m:r>
                          </m:sub>
                        </m:sSub>
                        <m:r>
                          <a:rPr lang="pt-BR" sz="3200" i="1">
                            <a:latin typeface="Cambria Math" panose="02040503050406030204" pitchFamily="18" charset="0"/>
                          </a:rPr>
                          <m:t>(</m:t>
                        </m:r>
                        <m:r>
                          <a:rPr lang="pt-BR" sz="3200" i="1">
                            <a:latin typeface="Cambria Math" panose="02040503050406030204" pitchFamily="18" charset="0"/>
                          </a:rPr>
                          <m:t>𝑠</m:t>
                        </m:r>
                        <m:r>
                          <a:rPr lang="pt-BR" sz="3200" i="1">
                            <a:latin typeface="Cambria Math" panose="02040503050406030204" pitchFamily="18" charset="0"/>
                          </a:rPr>
                          <m:t>)</m:t>
                        </m:r>
                      </m:den>
                    </m:f>
                  </m:oMath>
                </a14:m>
                <a:r>
                  <a:rPr lang="pt-BR" dirty="0">
                    <a:latin typeface="Comic Sans MS" panose="030F0702030302020204" pitchFamily="66" charset="0"/>
                  </a:rPr>
                  <a:t>: função de transferência do sistema (F(s))</a:t>
                </a:r>
                <a:endParaRPr lang="pt-BR" dirty="0">
                  <a:latin typeface="Comic Sans MS" panose="030F0702030302020204" pitchFamily="66" charset="0"/>
                </a:endParaRPr>
              </a:p>
              <a:p>
                <a:pPr marL="0" indent="0" algn="ctr">
                  <a:lnSpc>
                    <a:spcPct val="120000"/>
                  </a:lnSpc>
                  <a:spcBef>
                    <a:spcPts val="600"/>
                  </a:spcBef>
                  <a:buNone/>
                </a:pPr>
                <a:r>
                  <a:rPr lang="pt-BR" sz="2400" dirty="0">
                    <a:latin typeface="Comic Sans MS" panose="030F0702030302020204" pitchFamily="66" charset="0"/>
                  </a:rPr>
                  <a:t>(se U(t) = </a:t>
                </a:r>
                <a:r>
                  <a:rPr lang="pt-BR" sz="2400" dirty="0">
                    <a:latin typeface="Symbol" panose="05050102010706020507" pitchFamily="18" charset="2"/>
                  </a:rPr>
                  <a:t>d</a:t>
                </a:r>
                <a:r>
                  <a:rPr lang="pt-BR" sz="2400" dirty="0">
                    <a:latin typeface="Comic Sans MS" panose="030F0702030302020204" pitchFamily="66" charset="0"/>
                  </a:rPr>
                  <a:t>(t) então Y(s) = P(s)/P</a:t>
                </a:r>
                <a:r>
                  <a:rPr lang="pt-BR" sz="2400" baseline="-25000" dirty="0">
                    <a:latin typeface="Comic Sans MS" panose="030F0702030302020204" pitchFamily="66" charset="0"/>
                  </a:rPr>
                  <a:t>C</a:t>
                </a:r>
                <a:r>
                  <a:rPr lang="pt-BR" sz="2400" dirty="0">
                    <a:latin typeface="Comic Sans MS" panose="030F0702030302020204" pitchFamily="66" charset="0"/>
                  </a:rPr>
                  <a:t>(s))</a:t>
                </a:r>
                <a:endParaRPr lang="pt-BR" sz="2400" dirty="0">
                  <a:latin typeface="Comic Sans MS" panose="030F0702030302020204" pitchFamily="66" charset="0"/>
                </a:endParaRPr>
              </a:p>
              <a:p>
                <a:pPr marL="0" indent="0">
                  <a:lnSpc>
                    <a:spcPct val="120000"/>
                  </a:lnSpc>
                  <a:spcBef>
                    <a:spcPts val="600"/>
                  </a:spcBef>
                  <a:buNone/>
                </a:pPr>
                <a14:m>
                  <m:oMath xmlns:m="http://schemas.openxmlformats.org/officeDocument/2006/math">
                    <m:r>
                      <a:rPr lang="pt-BR" b="0" i="1" smtClean="0">
                        <a:solidFill>
                          <a:schemeClr val="tx1"/>
                        </a:solidFill>
                        <a:latin typeface="Cambria Math" panose="02040503050406030204" pitchFamily="18" charset="0"/>
                      </a:rPr>
                      <m:t>𝑈</m:t>
                    </m:r>
                    <m:r>
                      <a:rPr lang="pt-BR" b="0" i="1">
                        <a:solidFill>
                          <a:schemeClr val="tx1"/>
                        </a:solidFill>
                        <a:latin typeface="Cambria Math" panose="02040503050406030204" pitchFamily="18" charset="0"/>
                      </a:rPr>
                      <m:t>(</m:t>
                    </m:r>
                    <m:r>
                      <a:rPr lang="pt-BR" b="0" i="1">
                        <a:solidFill>
                          <a:schemeClr val="tx1"/>
                        </a:solidFill>
                        <a:latin typeface="Cambria Math" panose="02040503050406030204" pitchFamily="18" charset="0"/>
                      </a:rPr>
                      <m:t>𝑠</m:t>
                    </m:r>
                    <m:r>
                      <a:rPr lang="pt-BR" b="0" i="1">
                        <a:solidFill>
                          <a:schemeClr val="tx1"/>
                        </a:solidFill>
                        <a:latin typeface="Cambria Math" panose="02040503050406030204" pitchFamily="18" charset="0"/>
                      </a:rPr>
                      <m:t>)</m:t>
                    </m:r>
                  </m:oMath>
                </a14:m>
                <a:r>
                  <a:rPr lang="pt-BR" dirty="0" smtClean="0">
                    <a:solidFill>
                      <a:schemeClr val="tx1"/>
                    </a:solidFill>
                    <a:latin typeface="Comic Sans MS" panose="030F0702030302020204" pitchFamily="66" charset="0"/>
                  </a:rPr>
                  <a:t>: sinal de entrada </a:t>
                </a:r>
                <a:r>
                  <a:rPr lang="pt-BR" dirty="0" smtClean="0">
                    <a:latin typeface="Comic Sans MS" panose="030F0702030302020204" pitchFamily="66" charset="0"/>
                  </a:rPr>
                  <a:t>em muitos casos também é uma razão entre polinômios </a:t>
                </a:r>
                <a14:m>
                  <m:oMath xmlns:m="http://schemas.openxmlformats.org/officeDocument/2006/math">
                    <m:f>
                      <m:fPr>
                        <m:ctrlPr>
                          <a:rPr lang="pt-BR" sz="3200" i="1" smtClean="0">
                            <a:latin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𝑈</m:t>
                            </m:r>
                          </m:e>
                          <m:sub>
                            <m:r>
                              <a:rPr lang="en-US" altLang="pt-BR" sz="3200" i="1" dirty="0" smtClean="0">
                                <a:latin typeface="Cambria Math" panose="02040503050406030204" pitchFamily="18" charset="0"/>
                                <a:cs typeface="Cambria Math" panose="02040503050406030204" pitchFamily="18" charset="0"/>
                              </a:rPr>
                              <m:t>𝑁</m:t>
                            </m:r>
                          </m:sub>
                        </m:sSub>
                        <m:r>
                          <a:rPr lang="pt-BR" sz="3200" b="0" i="1" smtClean="0">
                            <a:latin typeface="Cambria Math" panose="02040503050406030204" pitchFamily="18" charset="0"/>
                          </a:rPr>
                          <m:t>(</m:t>
                        </m:r>
                        <m:r>
                          <a:rPr lang="pt-BR" sz="3200" b="0" i="1" smtClean="0">
                            <a:latin typeface="Cambria Math" panose="02040503050406030204" pitchFamily="18" charset="0"/>
                          </a:rPr>
                          <m:t>𝑠</m:t>
                        </m:r>
                        <m:r>
                          <a:rPr lang="pt-BR" sz="3200" b="0" i="1" smtClean="0">
                            <a:latin typeface="Cambria Math" panose="02040503050406030204" pitchFamily="18" charset="0"/>
                          </a:rPr>
                          <m:t>)</m:t>
                        </m:r>
                      </m:num>
                      <m:den>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𝑈</m:t>
                            </m:r>
                          </m:e>
                          <m:sub>
                            <m:r>
                              <a:rPr lang="en-US" altLang="pt-BR" sz="3200" i="1" dirty="0" smtClean="0">
                                <a:latin typeface="Cambria Math" panose="02040503050406030204" pitchFamily="18" charset="0"/>
                                <a:cs typeface="Cambria Math" panose="02040503050406030204" pitchFamily="18" charset="0"/>
                              </a:rPr>
                              <m:t>𝐷</m:t>
                            </m:r>
                          </m:sub>
                        </m:sSub>
                        <m:r>
                          <a:rPr lang="pt-BR" sz="3200" b="0" i="1" smtClean="0">
                            <a:latin typeface="Cambria Math" panose="02040503050406030204" pitchFamily="18" charset="0"/>
                          </a:rPr>
                          <m:t>(</m:t>
                        </m:r>
                        <m:r>
                          <a:rPr lang="pt-BR" sz="3200" b="0" i="1" smtClean="0">
                            <a:latin typeface="Cambria Math" panose="02040503050406030204" pitchFamily="18" charset="0"/>
                          </a:rPr>
                          <m:t>𝑠</m:t>
                        </m:r>
                        <m:r>
                          <a:rPr lang="pt-BR" sz="3200" b="0" i="1" smtClean="0">
                            <a:latin typeface="Cambria Math" panose="02040503050406030204" pitchFamily="18" charset="0"/>
                          </a:rPr>
                          <m:t>)</m:t>
                        </m:r>
                      </m:den>
                    </m:f>
                  </m:oMath>
                </a14:m>
                <a:endParaRPr lang="pt-BR" dirty="0" smtClean="0">
                  <a:latin typeface="Comic Sans MS" panose="030F0702030302020204" pitchFamily="66" charset="0"/>
                </a:endParaRPr>
              </a:p>
              <a:p>
                <a:pPr marL="0" indent="0">
                  <a:lnSpc>
                    <a:spcPct val="120000"/>
                  </a:lnSpc>
                  <a:spcBef>
                    <a:spcPts val="600"/>
                  </a:spcBef>
                  <a:buNone/>
                </a:pPr>
                <a:r>
                  <a:rPr lang="pt-BR" dirty="0" smtClean="0">
                    <a:solidFill>
                      <a:schemeClr val="tx1"/>
                    </a:solidFill>
                    <a:latin typeface="Comic Sans MS" panose="030F0702030302020204" pitchFamily="66" charset="0"/>
                  </a:rPr>
                  <a:t>Veja que </a:t>
                </a:r>
                <a:r>
                  <a:rPr lang="pt-BR" dirty="0" smtClean="0">
                    <a:latin typeface="Comic Sans MS" panose="030F0702030302020204" pitchFamily="66" charset="0"/>
                  </a:rPr>
                  <a:t>se U(s) for uma razão entre polinômios, </a:t>
                </a:r>
                <a14:m>
                  <m:oMath xmlns:m="http://schemas.openxmlformats.org/officeDocument/2006/math">
                    <m:r>
                      <a:rPr lang="en-US" altLang="pt-BR" i="1" dirty="0" smtClean="0">
                        <a:latin typeface="Cambria Math" panose="02040503050406030204" pitchFamily="18" charset="0"/>
                        <a:cs typeface="Cambria Math" panose="02040503050406030204" pitchFamily="18" charset="0"/>
                      </a:rPr>
                      <m:t>𝑈</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f>
                      <m:fPr>
                        <m:ctrlPr>
                          <a:rPr lang="en-US" altLang="pt-BR" i="1" dirty="0" smtClean="0">
                            <a:latin typeface="Cambria Math" panose="02040503050406030204" pitchFamily="18" charset="0"/>
                            <a:cs typeface="Cambria Math" panose="02040503050406030204" pitchFamily="18" charset="0"/>
                          </a:rPr>
                        </m:ctrlPr>
                      </m:fPr>
                      <m:num>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𝑈</m:t>
                            </m:r>
                          </m:e>
                          <m:sub>
                            <m:r>
                              <a:rPr lang="en-US" altLang="pt-BR" i="1" dirty="0" smtClean="0">
                                <a:latin typeface="Cambria Math" panose="02040503050406030204" pitchFamily="18" charset="0"/>
                                <a:cs typeface="Cambria Math" panose="02040503050406030204" pitchFamily="18" charset="0"/>
                              </a:rPr>
                              <m:t>𝑁</m:t>
                            </m:r>
                          </m:sub>
                        </m:sSub>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num>
                      <m:den>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𝑈</m:t>
                            </m:r>
                          </m:e>
                          <m:sub>
                            <m:r>
                              <a:rPr lang="en-US" altLang="pt-BR" i="1" dirty="0" smtClean="0">
                                <a:latin typeface="Cambria Math" panose="02040503050406030204" pitchFamily="18" charset="0"/>
                                <a:cs typeface="Cambria Math" panose="02040503050406030204" pitchFamily="18" charset="0"/>
                              </a:rPr>
                              <m:t>𝐷</m:t>
                            </m:r>
                          </m:sub>
                        </m:sSub>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den>
                    </m:f>
                  </m:oMath>
                </a14:m>
                <a:r>
                  <a:rPr lang="pt-BR" altLang="en-US" dirty="0" smtClean="0">
                    <a:latin typeface="Cambria Math" panose="02040503050406030204" pitchFamily="18" charset="0"/>
                    <a:cs typeface="Cambria Math" panose="02040503050406030204" pitchFamily="18" charset="0"/>
                  </a:rPr>
                  <a:t>,</a:t>
                </a:r>
                <a:r>
                  <a:rPr lang="pt-BR" dirty="0" smtClean="0">
                    <a:latin typeface="Comic Sans MS" panose="030F0702030302020204" pitchFamily="66" charset="0"/>
                  </a:rPr>
                  <a:t>   teremos que a saída</a:t>
                </a:r>
                <a:endParaRPr lang="pt-BR" dirty="0" smtClean="0">
                  <a:latin typeface="Comic Sans MS" panose="030F0702030302020204" pitchFamily="66" charset="0"/>
                </a:endParaRPr>
              </a:p>
              <a:p>
                <a:pPr marL="0" indent="0">
                  <a:lnSpc>
                    <a:spcPct val="120000"/>
                  </a:lnSpc>
                  <a:spcBef>
                    <a:spcPts val="600"/>
                  </a:spcBef>
                  <a:buNone/>
                </a:pPr>
                <a14:m>
                  <m:oMath xmlns:m="http://schemas.openxmlformats.org/officeDocument/2006/math">
                    <m:r>
                      <a:rPr lang="pt-BR" sz="3200" i="1">
                        <a:latin typeface="Cambria Math" panose="02040503050406030204" pitchFamily="18" charset="0"/>
                      </a:rPr>
                      <m:t>𝑌</m:t>
                    </m:r>
                    <m:d>
                      <m:dPr>
                        <m:ctrlPr>
                          <a:rPr lang="pt-BR" sz="3200" i="1">
                            <a:latin typeface="Cambria Math" panose="02040503050406030204" pitchFamily="18" charset="0"/>
                          </a:rPr>
                        </m:ctrlPr>
                      </m:dPr>
                      <m:e>
                        <m:r>
                          <a:rPr lang="pt-BR" sz="3200" i="1">
                            <a:latin typeface="Cambria Math" panose="02040503050406030204" pitchFamily="18" charset="0"/>
                          </a:rPr>
                          <m:t>𝑠</m:t>
                        </m:r>
                      </m:e>
                    </m:d>
                    <m:r>
                      <a:rPr lang="pt-BR" sz="3200" i="1">
                        <a:latin typeface="Cambria Math" panose="02040503050406030204" pitchFamily="18" charset="0"/>
                      </a:rPr>
                      <m:t>=</m:t>
                    </m:r>
                    <m:f>
                      <m:fPr>
                        <m:ctrlPr>
                          <a:rPr lang="pt-BR" sz="3200" i="1">
                            <a:latin typeface="Cambria Math" panose="02040503050406030204" pitchFamily="18" charset="0"/>
                            <a:ea typeface="Cambria Math" panose="02040503050406030204" pitchFamily="18" charset="0"/>
                          </a:rPr>
                        </m:ctrlPr>
                      </m:fPr>
                      <m:num>
                        <m:r>
                          <a:rPr lang="pt-BR" sz="3200" i="1">
                            <a:latin typeface="Cambria Math" panose="02040503050406030204" pitchFamily="18" charset="0"/>
                            <a:ea typeface="Cambria Math" panose="02040503050406030204" pitchFamily="18" charset="0"/>
                          </a:rPr>
                          <m:t>𝑃</m:t>
                        </m:r>
                        <m:d>
                          <m:dPr>
                            <m:ctrlPr>
                              <a:rPr lang="pt-BR" sz="3200" i="1">
                                <a:latin typeface="Cambria Math" panose="02040503050406030204" pitchFamily="18" charset="0"/>
                                <a:ea typeface="Cambria Math" panose="02040503050406030204" pitchFamily="18" charset="0"/>
                              </a:rPr>
                            </m:ctrlPr>
                          </m:dPr>
                          <m:e>
                            <m:r>
                              <a:rPr lang="pt-BR" sz="3200" i="1">
                                <a:latin typeface="Cambria Math" panose="02040503050406030204" pitchFamily="18" charset="0"/>
                                <a:ea typeface="Cambria Math" panose="02040503050406030204" pitchFamily="18" charset="0"/>
                              </a:rPr>
                              <m:t>𝑠</m:t>
                            </m:r>
                          </m:e>
                        </m:d>
                      </m:num>
                      <m:den>
                        <m:sSub>
                          <m:sSubPr>
                            <m:ctrlPr>
                              <a:rPr lang="pt-BR" sz="3200" i="1">
                                <a:latin typeface="Cambria Math" panose="02040503050406030204" pitchFamily="18" charset="0"/>
                                <a:ea typeface="Cambria Math" panose="02040503050406030204" pitchFamily="18" charset="0"/>
                              </a:rPr>
                            </m:ctrlPr>
                          </m:sSubPr>
                          <m:e>
                            <m:r>
                              <a:rPr lang="pt-BR" sz="3200" i="1">
                                <a:latin typeface="Cambria Math" panose="02040503050406030204" pitchFamily="18" charset="0"/>
                                <a:ea typeface="Cambria Math" panose="02040503050406030204" pitchFamily="18" charset="0"/>
                              </a:rPr>
                              <m:t>𝑃</m:t>
                            </m:r>
                          </m:e>
                          <m:sub>
                            <m:r>
                              <a:rPr lang="pt-BR" sz="3200" i="1">
                                <a:latin typeface="Cambria Math" panose="02040503050406030204" pitchFamily="18" charset="0"/>
                                <a:ea typeface="Cambria Math" panose="02040503050406030204" pitchFamily="18" charset="0"/>
                              </a:rPr>
                              <m:t>𝑐</m:t>
                            </m:r>
                          </m:sub>
                        </m:sSub>
                        <m:d>
                          <m:dPr>
                            <m:ctrlPr>
                              <a:rPr lang="pt-BR" sz="3200" i="1">
                                <a:latin typeface="Cambria Math" panose="02040503050406030204" pitchFamily="18" charset="0"/>
                                <a:ea typeface="Cambria Math" panose="02040503050406030204" pitchFamily="18" charset="0"/>
                              </a:rPr>
                            </m:ctrlPr>
                          </m:dPr>
                          <m:e>
                            <m:r>
                              <a:rPr lang="pt-BR" sz="3200" i="1">
                                <a:latin typeface="Cambria Math" panose="02040503050406030204" pitchFamily="18" charset="0"/>
                                <a:ea typeface="Cambria Math" panose="02040503050406030204" pitchFamily="18" charset="0"/>
                              </a:rPr>
                              <m:t>𝑠</m:t>
                            </m:r>
                          </m:e>
                        </m:d>
                      </m:den>
                    </m:f>
                    <m:r>
                      <a:rPr lang="pt-BR" sz="3200" i="1">
                        <a:latin typeface="Cambria Math" panose="02040503050406030204" pitchFamily="18" charset="0"/>
                        <a:ea typeface="Cambria Math" panose="02040503050406030204" pitchFamily="18" charset="0"/>
                      </a:rPr>
                      <m:t>𝑈</m:t>
                    </m:r>
                    <m:r>
                      <a:rPr lang="pt-BR" sz="3200" i="1">
                        <a:latin typeface="Cambria Math" panose="02040503050406030204" pitchFamily="18" charset="0"/>
                        <a:ea typeface="Cambria Math" panose="02040503050406030204" pitchFamily="18" charset="0"/>
                      </a:rPr>
                      <m:t>(</m:t>
                    </m:r>
                    <m:r>
                      <a:rPr lang="pt-BR" sz="3200" i="1">
                        <a:latin typeface="Cambria Math" panose="02040503050406030204" pitchFamily="18" charset="0"/>
                        <a:ea typeface="Cambria Math" panose="02040503050406030204" pitchFamily="18" charset="0"/>
                      </a:rPr>
                      <m:t>𝑠</m:t>
                    </m:r>
                    <m:r>
                      <a:rPr lang="pt-BR" sz="3200" i="1">
                        <a:latin typeface="Cambria Math" panose="02040503050406030204" pitchFamily="18" charset="0"/>
                        <a:ea typeface="Cambria Math" panose="02040503050406030204" pitchFamily="18" charset="0"/>
                      </a:rPr>
                      <m:t>)+</m:t>
                    </m:r>
                    <m:f>
                      <m:fPr>
                        <m:ctrlPr>
                          <a:rPr lang="pt-BR" sz="3200" i="1">
                            <a:latin typeface="Cambria Math" panose="02040503050406030204" pitchFamily="18" charset="0"/>
                            <a:ea typeface="Cambria Math" panose="02040503050406030204" pitchFamily="18" charset="0"/>
                          </a:rPr>
                        </m:ctrlPr>
                      </m:fPr>
                      <m:num>
                        <m:r>
                          <a:rPr lang="pt-BR" sz="3200" i="1">
                            <a:latin typeface="Cambria Math" panose="02040503050406030204" pitchFamily="18" charset="0"/>
                            <a:ea typeface="Cambria Math" panose="02040503050406030204" pitchFamily="18" charset="0"/>
                          </a:rPr>
                          <m:t>𝐶</m:t>
                        </m:r>
                        <m:r>
                          <a:rPr lang="pt-BR" sz="3200" i="1">
                            <a:latin typeface="Cambria Math" panose="02040503050406030204" pitchFamily="18" charset="0"/>
                            <a:ea typeface="Cambria Math" panose="02040503050406030204" pitchFamily="18" charset="0"/>
                          </a:rPr>
                          <m:t>(</m:t>
                        </m:r>
                        <m:r>
                          <a:rPr lang="pt-BR" sz="3200" i="1">
                            <a:latin typeface="Cambria Math" panose="02040503050406030204" pitchFamily="18" charset="0"/>
                            <a:ea typeface="Cambria Math" panose="02040503050406030204" pitchFamily="18" charset="0"/>
                          </a:rPr>
                          <m:t>𝑠</m:t>
                        </m:r>
                        <m:r>
                          <a:rPr lang="pt-BR" sz="3200" i="1">
                            <a:latin typeface="Cambria Math" panose="02040503050406030204" pitchFamily="18" charset="0"/>
                            <a:ea typeface="Cambria Math" panose="02040503050406030204" pitchFamily="18" charset="0"/>
                          </a:rPr>
                          <m:t>)</m:t>
                        </m:r>
                      </m:num>
                      <m:den>
                        <m:sSub>
                          <m:sSubPr>
                            <m:ctrlPr>
                              <a:rPr lang="pt-BR" sz="3200" i="1">
                                <a:latin typeface="Cambria Math" panose="02040503050406030204" pitchFamily="18" charset="0"/>
                                <a:ea typeface="Cambria Math" panose="02040503050406030204" pitchFamily="18" charset="0"/>
                              </a:rPr>
                            </m:ctrlPr>
                          </m:sSubPr>
                          <m:e>
                            <m:r>
                              <a:rPr lang="pt-BR" sz="3200" i="1">
                                <a:latin typeface="Cambria Math" panose="02040503050406030204" pitchFamily="18" charset="0"/>
                                <a:ea typeface="Cambria Math" panose="02040503050406030204" pitchFamily="18" charset="0"/>
                              </a:rPr>
                              <m:t>𝑃</m:t>
                            </m:r>
                          </m:e>
                          <m:sub>
                            <m:r>
                              <a:rPr lang="pt-BR" sz="3200" i="1">
                                <a:latin typeface="Cambria Math" panose="02040503050406030204" pitchFamily="18" charset="0"/>
                                <a:ea typeface="Cambria Math" panose="02040503050406030204" pitchFamily="18" charset="0"/>
                              </a:rPr>
                              <m:t>𝐶</m:t>
                            </m:r>
                          </m:sub>
                        </m:sSub>
                        <m:r>
                          <a:rPr lang="pt-BR" sz="3200" i="1">
                            <a:latin typeface="Cambria Math" panose="02040503050406030204" pitchFamily="18" charset="0"/>
                            <a:ea typeface="Cambria Math" panose="02040503050406030204" pitchFamily="18" charset="0"/>
                          </a:rPr>
                          <m:t>(</m:t>
                        </m:r>
                        <m:r>
                          <a:rPr lang="pt-BR" sz="3200" i="1">
                            <a:latin typeface="Cambria Math" panose="02040503050406030204" pitchFamily="18" charset="0"/>
                            <a:ea typeface="Cambria Math" panose="02040503050406030204" pitchFamily="18" charset="0"/>
                          </a:rPr>
                          <m:t>𝑠</m:t>
                        </m:r>
                        <m:r>
                          <a:rPr lang="pt-BR" sz="3200" i="1">
                            <a:latin typeface="Cambria Math" panose="02040503050406030204" pitchFamily="18" charset="0"/>
                            <a:ea typeface="Cambria Math" panose="02040503050406030204" pitchFamily="18" charset="0"/>
                          </a:rPr>
                          <m:t>)</m:t>
                        </m:r>
                      </m:den>
                    </m:f>
                  </m:oMath>
                </a14:m>
                <a:r>
                  <a:rPr lang="pt-BR" dirty="0" smtClean="0">
                    <a:solidFill>
                      <a:schemeClr val="tx1"/>
                    </a:solidFill>
                    <a:latin typeface="Comic Sans MS" panose="030F0702030302020204" pitchFamily="66" charset="0"/>
                  </a:rPr>
                  <a:t>  é</a:t>
                </a:r>
                <a:r>
                  <a:rPr lang="pt-BR" dirty="0" smtClean="0">
                    <a:latin typeface="Comic Sans MS" panose="030F0702030302020204" pitchFamily="66" charset="0"/>
                  </a:rPr>
                  <a:t> também uma razão de polinômios. </a:t>
                </a:r>
                <a:endParaRPr lang="pt-BR" dirty="0" smtClean="0">
                  <a:solidFill>
                    <a:schemeClr val="tx1"/>
                  </a:solidFill>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24205" y="469265"/>
                <a:ext cx="10943590" cy="552513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410210" y="905510"/>
                <a:ext cx="11160760" cy="545084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dirty="0" smtClean="0">
                    <a:latin typeface="Comic Sans MS" panose="030F0702030302020204" pitchFamily="66" charset="0"/>
                  </a:rPr>
                  <a:t>Caso soubermos </a:t>
                </a:r>
                <a:r>
                  <a:rPr lang="pt-BR" dirty="0" err="1" smtClean="0">
                    <a:latin typeface="Comic Sans MS" panose="030F0702030302020204" pitchFamily="66" charset="0"/>
                  </a:rPr>
                  <a:t>anti</a:t>
                </a:r>
                <a:r>
                  <a:rPr lang="pt-BR" dirty="0" err="1">
                    <a:latin typeface="Comic Sans MS" panose="030F0702030302020204" pitchFamily="66" charset="0"/>
                  </a:rPr>
                  <a:t>-</a:t>
                </a:r>
                <a:r>
                  <a:rPr lang="pt-BR" dirty="0" err="1" smtClean="0">
                    <a:latin typeface="Comic Sans MS" panose="030F0702030302020204" pitchFamily="66" charset="0"/>
                  </a:rPr>
                  <a:t>transformar</a:t>
                </a:r>
                <a:r>
                  <a:rPr lang="pt-BR" dirty="0" smtClean="0">
                    <a:latin typeface="Comic Sans MS" panose="030F0702030302020204" pitchFamily="66" charset="0"/>
                  </a:rPr>
                  <a:t> razão de polinômios, saberemos resolver qualquer sistema com entradas tipo </a:t>
                </a:r>
                <a14:m>
                  <m:oMath xmlns:m="http://schemas.openxmlformats.org/officeDocument/2006/math">
                    <m:f>
                      <m:fPr>
                        <m:ctrlPr>
                          <a:rPr lang="pt-BR" sz="3200" i="1">
                            <a:latin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𝑈</m:t>
                            </m:r>
                          </m:e>
                          <m:sub>
                            <m:r>
                              <a:rPr lang="en-US" altLang="pt-BR" sz="3200" i="1" dirty="0" smtClean="0">
                                <a:latin typeface="Cambria Math" panose="02040503050406030204" pitchFamily="18" charset="0"/>
                                <a:cs typeface="Cambria Math" panose="02040503050406030204" pitchFamily="18" charset="0"/>
                              </a:rPr>
                              <m:t>𝑁</m:t>
                            </m:r>
                          </m:sub>
                        </m:sSub>
                        <m:r>
                          <a:rPr lang="pt-BR" sz="3200" i="1">
                            <a:latin typeface="Cambria Math" panose="02040503050406030204" pitchFamily="18" charset="0"/>
                          </a:rPr>
                          <m:t>(</m:t>
                        </m:r>
                        <m:r>
                          <a:rPr lang="pt-BR" sz="3200" i="1">
                            <a:latin typeface="Cambria Math" panose="02040503050406030204" pitchFamily="18" charset="0"/>
                          </a:rPr>
                          <m:t>𝑠</m:t>
                        </m:r>
                        <m:r>
                          <a:rPr lang="pt-BR" sz="3200" i="1">
                            <a:latin typeface="Cambria Math" panose="02040503050406030204" pitchFamily="18" charset="0"/>
                          </a:rPr>
                          <m:t>)</m:t>
                        </m:r>
                      </m:num>
                      <m:den>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𝑈</m:t>
                            </m:r>
                          </m:e>
                          <m:sub>
                            <m:r>
                              <a:rPr lang="en-US" altLang="pt-BR" sz="3200" i="1" dirty="0" smtClean="0">
                                <a:latin typeface="Cambria Math" panose="02040503050406030204" pitchFamily="18" charset="0"/>
                                <a:cs typeface="Cambria Math" panose="02040503050406030204" pitchFamily="18" charset="0"/>
                              </a:rPr>
                              <m:t>𝐷</m:t>
                            </m:r>
                          </m:sub>
                        </m:sSub>
                        <m:r>
                          <a:rPr lang="pt-BR" sz="3200" i="1">
                            <a:latin typeface="Cambria Math" panose="02040503050406030204" pitchFamily="18" charset="0"/>
                          </a:rPr>
                          <m:t>(</m:t>
                        </m:r>
                        <m:r>
                          <a:rPr lang="pt-BR" sz="3200" i="1">
                            <a:latin typeface="Cambria Math" panose="02040503050406030204" pitchFamily="18" charset="0"/>
                          </a:rPr>
                          <m:t>𝑠</m:t>
                        </m:r>
                        <m:r>
                          <a:rPr lang="pt-BR" sz="3200" i="1">
                            <a:latin typeface="Cambria Math" panose="02040503050406030204" pitchFamily="18" charset="0"/>
                          </a:rPr>
                          <m:t>)</m:t>
                        </m:r>
                      </m:den>
                    </m:f>
                  </m:oMath>
                </a14:m>
                <a:r>
                  <a:rPr lang="pt-BR" dirty="0" smtClean="0">
                    <a:solidFill>
                      <a:schemeClr val="tx1"/>
                    </a:solidFill>
                    <a:latin typeface="Comic Sans MS" panose="030F0702030302020204" pitchFamily="66" charset="0"/>
                  </a:rPr>
                  <a:t>.</a:t>
                </a:r>
                <a:endParaRPr lang="pt-BR" dirty="0" smtClean="0">
                  <a:solidFill>
                    <a:schemeClr val="tx1"/>
                  </a:solidFill>
                  <a:latin typeface="Comic Sans MS" panose="030F0702030302020204" pitchFamily="66" charset="0"/>
                </a:endParaRPr>
              </a:p>
              <a:p>
                <a:pPr>
                  <a:lnSpc>
                    <a:spcPct val="120000"/>
                  </a:lnSpc>
                  <a:spcBef>
                    <a:spcPts val="600"/>
                  </a:spcBef>
                </a:pP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rPr>
                  <a:t>Resposta para estado zero (entrada tipo</a:t>
                </a:r>
                <a14:m>
                  <m:oMath xmlns:m="http://schemas.openxmlformats.org/officeDocument/2006/math">
                    <m:r>
                      <a:rPr lang="en-US" altLang="pt-BR" sz="3200" i="1" dirty="0" smtClean="0">
                        <a:latin typeface="Cambria Math" panose="02040503050406030204" pitchFamily="18" charset="0"/>
                        <a:cs typeface="Cambria Math" panose="02040503050406030204" pitchFamily="18" charset="0"/>
                      </a:rPr>
                      <m:t> </m:t>
                    </m:r>
                    <m:r>
                      <a:rPr lang="en-US" altLang="pt-BR" sz="3200" i="1" dirty="0" smtClean="0">
                        <a:latin typeface="Cambria Math" panose="02040503050406030204" pitchFamily="18" charset="0"/>
                        <a:cs typeface="Cambria Math" panose="02040503050406030204" pitchFamily="18" charset="0"/>
                      </a:rPr>
                      <m:t>𝑈</m:t>
                    </m:r>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𝑈</m:t>
                            </m:r>
                          </m:e>
                          <m:sub>
                            <m:r>
                              <a:rPr lang="en-US" altLang="pt-BR" sz="3200" i="1" dirty="0" smtClean="0">
                                <a:latin typeface="Cambria Math" panose="02040503050406030204" pitchFamily="18" charset="0"/>
                                <a:cs typeface="Cambria Math" panose="02040503050406030204" pitchFamily="18" charset="0"/>
                              </a:rPr>
                              <m:t>𝑁</m:t>
                            </m:r>
                          </m:sub>
                        </m:sSub>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num>
                      <m:den>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𝑈</m:t>
                            </m:r>
                          </m:e>
                          <m:sub>
                            <m:r>
                              <a:rPr lang="en-US" altLang="pt-BR" sz="3200" i="1" dirty="0" smtClean="0">
                                <a:latin typeface="Cambria Math" panose="02040503050406030204" pitchFamily="18" charset="0"/>
                                <a:cs typeface="Cambria Math" panose="02040503050406030204" pitchFamily="18" charset="0"/>
                              </a:rPr>
                              <m:t>𝐷</m:t>
                            </m:r>
                          </m:sub>
                        </m:sSub>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den>
                    </m:f>
                  </m:oMath>
                </a14:m>
                <a:r>
                  <a:rPr lang="pt-BR" altLang="en-US" sz="3200" b="1" dirty="0" smtClean="0">
                    <a:solidFill>
                      <a:srgbClr val="C00000"/>
                    </a:solidFill>
                    <a:latin typeface="Cambria Math" panose="02040503050406030204" pitchFamily="18" charset="0"/>
                    <a:cs typeface="Cambria Math" panose="02040503050406030204" pitchFamily="18" charset="0"/>
                  </a:rPr>
                  <a:t>)</a:t>
                </a:r>
                <a:endParaRPr lang="pt-BR" sz="3200" b="1" dirty="0" smtClean="0">
                  <a:solidFill>
                    <a:srgbClr val="FF0000"/>
                  </a:solidFill>
                  <a:effectLst>
                    <a:outerShdw blurRad="38100" dist="38100" dir="2700000" algn="tl">
                      <a:srgbClr val="000000">
                        <a:alpha val="43137"/>
                      </a:srgbClr>
                    </a:outerShdw>
                  </a:effectLst>
                  <a:latin typeface="Comic Sans MS" panose="030F0702030302020204" pitchFamily="66" charset="0"/>
                </a:endParaRPr>
              </a:p>
              <a:p>
                <a:pPr marL="0" indent="0">
                  <a:lnSpc>
                    <a:spcPct val="120000"/>
                  </a:lnSpc>
                  <a:spcBef>
                    <a:spcPts val="600"/>
                  </a:spcBef>
                  <a:buNone/>
                </a:pPr>
                <a:r>
                  <a:rPr lang="pt-BR" dirty="0" smtClean="0">
                    <a:latin typeface="Comic Sans MS" panose="030F0702030302020204" pitchFamily="66" charset="0"/>
                  </a:rPr>
                  <a:t>Neste caso temos que </a:t>
                </a:r>
                <a:endParaRPr lang="pt-BR" dirty="0" smtClean="0">
                  <a:latin typeface="Comic Sans MS" panose="030F0702030302020204" pitchFamily="66" charset="0"/>
                </a:endParaRPr>
              </a:p>
              <a:p>
                <a:pPr marL="0" indent="0">
                  <a:lnSpc>
                    <a:spcPct val="120000"/>
                  </a:lnSpc>
                  <a:spcBef>
                    <a:spcPts val="600"/>
                  </a:spcBef>
                  <a:buNone/>
                </a:pPr>
                <a14:m>
                  <m:oMathPara xmlns:m="http://schemas.openxmlformats.org/officeDocument/2006/math">
                    <m:oMathParaPr>
                      <m:jc m:val="centerGroup"/>
                    </m:oMathParaPr>
                    <m:oMath xmlns:m="http://schemas.openxmlformats.org/officeDocument/2006/math">
                      <m:r>
                        <a:rPr lang="pt-BR" i="1">
                          <a:latin typeface="Cambria Math" panose="02040503050406030204" pitchFamily="18" charset="0"/>
                        </a:rPr>
                        <m:t>𝑌</m:t>
                      </m:r>
                      <m:d>
                        <m:dPr>
                          <m:ctrlPr>
                            <a:rPr lang="pt-BR" i="1">
                              <a:latin typeface="Cambria Math" panose="02040503050406030204" pitchFamily="18" charset="0"/>
                            </a:rPr>
                          </m:ctrlPr>
                        </m:dPr>
                        <m:e>
                          <m:r>
                            <a:rPr lang="pt-BR" i="1">
                              <a:latin typeface="Cambria Math" panose="02040503050406030204" pitchFamily="18" charset="0"/>
                            </a:rPr>
                            <m:t>𝑠</m:t>
                          </m:r>
                        </m:e>
                      </m:d>
                      <m:r>
                        <a:rPr lang="pt-BR" i="1">
                          <a:latin typeface="Cambria Math" panose="02040503050406030204" pitchFamily="18" charset="0"/>
                        </a:rPr>
                        <m:t>=</m:t>
                      </m:r>
                      <m:f>
                        <m:fPr>
                          <m:ctrlPr>
                            <a:rPr lang="pt-BR" i="1">
                              <a:latin typeface="Cambria Math" panose="02040503050406030204" pitchFamily="18" charset="0"/>
                              <a:ea typeface="Cambria Math" panose="02040503050406030204" pitchFamily="18" charset="0"/>
                            </a:rPr>
                          </m:ctrlPr>
                        </m:fPr>
                        <m:num>
                          <m:r>
                            <a:rPr lang="pt-BR" i="1">
                              <a:latin typeface="Cambria Math" panose="02040503050406030204" pitchFamily="18" charset="0"/>
                              <a:ea typeface="Cambria Math" panose="02040503050406030204" pitchFamily="18" charset="0"/>
                            </a:rPr>
                            <m:t>𝑃</m:t>
                          </m:r>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𝑠</m:t>
                              </m:r>
                            </m:e>
                          </m:d>
                        </m:num>
                        <m:den>
                          <m:sSub>
                            <m:sSubPr>
                              <m:ctrlPr>
                                <a:rPr lang="pt-BR" i="1">
                                  <a:latin typeface="Cambria Math" panose="02040503050406030204" pitchFamily="18" charset="0"/>
                                  <a:ea typeface="Cambria Math" panose="02040503050406030204" pitchFamily="18" charset="0"/>
                                </a:rPr>
                              </m:ctrlPr>
                            </m:sSubPr>
                            <m:e>
                              <m:r>
                                <a:rPr lang="pt-BR" i="1">
                                  <a:latin typeface="Cambria Math" panose="02040503050406030204" pitchFamily="18" charset="0"/>
                                  <a:ea typeface="Cambria Math" panose="02040503050406030204" pitchFamily="18" charset="0"/>
                                </a:rPr>
                                <m:t>𝑃</m:t>
                              </m:r>
                            </m:e>
                            <m:sub>
                              <m:r>
                                <a:rPr lang="pt-BR" i="1">
                                  <a:latin typeface="Cambria Math" panose="02040503050406030204" pitchFamily="18" charset="0"/>
                                  <a:ea typeface="Cambria Math" panose="02040503050406030204" pitchFamily="18" charset="0"/>
                                </a:rPr>
                                <m:t>𝑐</m:t>
                              </m:r>
                            </m:sub>
                          </m:sSub>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𝑠</m:t>
                              </m:r>
                            </m:e>
                          </m:d>
                        </m:den>
                      </m:f>
                      <m:r>
                        <a:rPr lang="pt-BR" i="1">
                          <a:latin typeface="Cambria Math" panose="02040503050406030204" pitchFamily="18" charset="0"/>
                          <a:ea typeface="Cambria Math" panose="02040503050406030204" pitchFamily="18" charset="0"/>
                        </a:rPr>
                        <m:t>𝑈</m:t>
                      </m:r>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𝑠</m:t>
                          </m:r>
                        </m:e>
                      </m:d>
                      <m:r>
                        <a:rPr lang="en-US"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𝐹</m:t>
                      </m:r>
                      <m:r>
                        <a:rPr lang="en-US"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𝑈</m:t>
                      </m:r>
                      <m:r>
                        <a:rPr lang="en-US"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rPr>
                        <m:t>)</m:t>
                      </m:r>
                      <m:r>
                        <a:rPr lang="pt-BR" b="0" i="1" smtClean="0">
                          <a:latin typeface="Cambria Math" panose="02040503050406030204" pitchFamily="18" charset="0"/>
                          <a:ea typeface="Cambria Math" panose="02040503050406030204" pitchFamily="18" charset="0"/>
                        </a:rPr>
                        <m:t>=</m:t>
                      </m:r>
                      <m:f>
                        <m:fPr>
                          <m:ctrlPr>
                            <a:rPr lang="pt-BR" i="1">
                              <a:latin typeface="Cambria Math" panose="02040503050406030204" pitchFamily="18" charset="0"/>
                              <a:ea typeface="Cambria Math" panose="02040503050406030204" pitchFamily="18" charset="0"/>
                            </a:rPr>
                          </m:ctrlPr>
                        </m:fPr>
                        <m:num>
                          <m:r>
                            <a:rPr lang="pt-BR" i="1">
                              <a:latin typeface="Cambria Math" panose="02040503050406030204" pitchFamily="18" charset="0"/>
                              <a:ea typeface="Cambria Math" panose="02040503050406030204" pitchFamily="18" charset="0"/>
                            </a:rPr>
                            <m:t>𝑃</m:t>
                          </m:r>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𝑠</m:t>
                              </m:r>
                            </m:e>
                          </m:d>
                          <m:sSub>
                            <m:sSubPr>
                              <m:ctrlPr>
                                <a:rPr 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𝑈</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𝑁</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𝑠</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num>
                        <m:den>
                          <m:sSub>
                            <m:sSubPr>
                              <m:ctrlPr>
                                <a:rPr lang="pt-BR" i="1">
                                  <a:latin typeface="Cambria Math" panose="02040503050406030204" pitchFamily="18" charset="0"/>
                                  <a:ea typeface="Cambria Math" panose="02040503050406030204" pitchFamily="18" charset="0"/>
                                </a:rPr>
                              </m:ctrlPr>
                            </m:sSubPr>
                            <m:e>
                              <m:r>
                                <a:rPr lang="pt-BR" i="1">
                                  <a:latin typeface="Cambria Math" panose="02040503050406030204" pitchFamily="18" charset="0"/>
                                  <a:ea typeface="Cambria Math" panose="02040503050406030204" pitchFamily="18" charset="0"/>
                                </a:rPr>
                                <m:t>𝑃</m:t>
                              </m:r>
                            </m:e>
                            <m:sub>
                              <m:r>
                                <a:rPr lang="pt-BR" i="1">
                                  <a:latin typeface="Cambria Math" panose="02040503050406030204" pitchFamily="18" charset="0"/>
                                  <a:ea typeface="Cambria Math" panose="02040503050406030204" pitchFamily="18" charset="0"/>
                                </a:rPr>
                                <m:t>𝑐</m:t>
                              </m:r>
                            </m:sub>
                          </m:sSub>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𝑠</m:t>
                              </m:r>
                            </m:e>
                          </m:d>
                          <m:sSub>
                            <m:sSubPr>
                              <m:ctrlPr>
                                <a:rPr 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𝑈</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𝐷</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𝑠</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den>
                      </m:f>
                      <m:r>
                        <a:rPr lang="pt-BR" b="0" i="1" smtClean="0">
                          <a:latin typeface="Cambria Math" panose="02040503050406030204" pitchFamily="18" charset="0"/>
                          <a:ea typeface="Cambria Math" panose="02040503050406030204" pitchFamily="18" charset="0"/>
                        </a:rPr>
                        <m:t>=</m:t>
                      </m:r>
                      <m:f>
                        <m:fPr>
                          <m:ctrlPr>
                            <a:rPr lang="pt-BR"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𝑁</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𝐷</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den>
                      </m:f>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en-US" altLang="pt-BR" b="0" i="1" smtClean="0">
                  <a:latin typeface="Cambria Math" panose="02040503050406030204" pitchFamily="18" charset="0"/>
                  <a:ea typeface="Cambria Math" panose="02040503050406030204" pitchFamily="18" charset="0"/>
                  <a:cs typeface="Cambria Math" panose="02040503050406030204" pitchFamily="18" charset="0"/>
                </a:endParaRPr>
              </a:p>
              <a:p>
                <a:pPr marL="0" indent="0">
                  <a:lnSpc>
                    <a:spcPct val="120000"/>
                  </a:lnSpc>
                  <a:spcBef>
                    <a:spcPts val="600"/>
                  </a:spcBef>
                  <a:buNone/>
                </a:pPr>
                <a14:m>
                  <m:oMathPara xmlns:m="http://schemas.openxmlformats.org/officeDocument/2006/math">
                    <m:oMathParaPr>
                      <m:jc m:val="centerGroup"/>
                    </m:oMathParaPr>
                    <m:oMath xmlns:m="http://schemas.openxmlformats.org/officeDocument/2006/math">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𝑘</m:t>
                      </m:r>
                      <m:f>
                        <m:f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𝑚</m:t>
                              </m:r>
                            </m:sup>
                          </m:s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pPr>
                            <m:e>
                              <m:sSub>
                                <m:sSub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𝑎</m:t>
                                  </m:r>
                                </m:e>
                                <m: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𝑚</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𝑚</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sup>
                          </m:s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𝑎</m:t>
                              </m:r>
                            </m:e>
                            <m: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0</m:t>
                              </m:r>
                            </m:sub>
                          </m:s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 </m:t>
                          </m:r>
                        </m:num>
                        <m:den>
                          <m:sSup>
                            <m:sSup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𝑛</m:t>
                              </m:r>
                            </m:sup>
                          </m:s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pPr>
                            <m:e>
                              <m:sSub>
                                <m:sSub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𝑏</m:t>
                                  </m:r>
                                </m:e>
                                <m: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sup>
                          </m:s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𝑏</m:t>
                              </m:r>
                            </m:e>
                            <m: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0</m:t>
                              </m:r>
                            </m:sub>
                          </m:sSub>
                        </m:den>
                      </m:f>
                    </m:oMath>
                  </m:oMathPara>
                </a14:m>
                <a:endParaRPr lang="pt-BR" dirty="0" smtClean="0">
                  <a:latin typeface="Comic Sans MS" panose="030F0702030302020204" pitchFamily="66" charset="0"/>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410210" y="905510"/>
                <a:ext cx="11160760" cy="545084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theme/theme1.xml><?xml version="1.0" encoding="utf-8"?>
<a:theme xmlns:a="http://schemas.openxmlformats.org/drawingml/2006/main" name="Tema do Office">
  <a:themeElements>
    <a:clrScheme name="Escritório">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Escritório">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critório">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bodyPr rtlCol="0" anchor="ctr"/>
      <a:lstStyle>
        <a:defPPr algn="ctr">
          <a:defRPr lang="pt-BR" altLang="en-US"/>
        </a:defPPr>
      </a:lstStyle>
      <a:style>
        <a:lnRef idx="2">
          <a:schemeClr val="accent1">
            <a:shade val="50000"/>
          </a:schemeClr>
        </a:lnRef>
        <a:fillRef idx="1">
          <a:schemeClr val="accent1"/>
        </a:fillRef>
        <a:effectRef idx="0">
          <a:schemeClr val="accent1"/>
        </a:effectRef>
        <a:fontRef idx="minor">
          <a:schemeClr val="lt1"/>
        </a:fontRef>
      </a:style>
    </a:spDef>
  </a:objectDefaul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o Office">
  <a:themeElements>
    <a:clrScheme name="Escritório">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Escritório">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critório">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ema do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243567</Words>
  <Application>WPS Presentation</Application>
  <PresentationFormat>Widescreen</PresentationFormat>
  <Paragraphs>18945</Paragraphs>
  <Slides>867</Slides>
  <Notes>6</Notes>
  <HiddenSlides>0</HiddenSlides>
  <MMClips>0</MMClips>
  <ScaleCrop>false</ScaleCrop>
  <HeadingPairs>
    <vt:vector size="6" baseType="variant">
      <vt:variant>
        <vt:lpstr>已用的字体</vt:lpstr>
      </vt:variant>
      <vt:variant>
        <vt:i4>23</vt:i4>
      </vt:variant>
      <vt:variant>
        <vt:lpstr>主题</vt:lpstr>
      </vt:variant>
      <vt:variant>
        <vt:i4>1</vt:i4>
      </vt:variant>
      <vt:variant>
        <vt:lpstr>幻灯片标题</vt:lpstr>
      </vt:variant>
      <vt:variant>
        <vt:i4>867</vt:i4>
      </vt:variant>
    </vt:vector>
  </HeadingPairs>
  <TitlesOfParts>
    <vt:vector size="891" baseType="lpstr">
      <vt:lpstr>Arial</vt:lpstr>
      <vt:lpstr>SimSun</vt:lpstr>
      <vt:lpstr>Wingdings</vt:lpstr>
      <vt:lpstr>Comic Sans MS</vt:lpstr>
      <vt:lpstr>Wingdings</vt:lpstr>
      <vt:lpstr>Calibri</vt:lpstr>
      <vt:lpstr>Microsoft YaHei</vt:lpstr>
      <vt:lpstr>Arial Unicode MS</vt:lpstr>
      <vt:lpstr>Calibri Light</vt:lpstr>
      <vt:lpstr>Times New Roman</vt:lpstr>
      <vt:lpstr>Cambria Math</vt:lpstr>
      <vt:lpstr>Symbol</vt:lpstr>
      <vt:lpstr>Symbol</vt:lpstr>
      <vt:lpstr>Cambria</vt:lpstr>
      <vt:lpstr>MS Mincho</vt:lpstr>
      <vt:lpstr>Segoe Print</vt:lpstr>
      <vt:lpstr>Viner Hand ITC</vt:lpstr>
      <vt:lpstr>Cascadia Mono ExtraLight</vt:lpstr>
      <vt:lpstr>Marlett</vt:lpstr>
      <vt:lpstr>IvarText</vt:lpstr>
      <vt:lpstr>Century Schoolbook</vt:lpstr>
      <vt:lpstr>CIDFont+F1</vt:lpstr>
      <vt:lpstr>Candara</vt:lpstr>
      <vt:lpstr>Tema do Office</vt:lpstr>
      <vt:lpstr>SEL0313 Circuitos Eletrônicos I (versão 4/25)</vt:lpstr>
      <vt:lpstr>PowerPoint 演示文稿</vt:lpstr>
      <vt:lpstr>PowerPoint 演示文稿</vt:lpstr>
      <vt:lpstr>PowerPoint 演示文稿</vt:lpstr>
      <vt:lpstr>Amplificador Operacional</vt:lpstr>
      <vt:lpstr>PowerPoint 演示文稿</vt:lpstr>
      <vt:lpstr>PowerPoint 演示文稿</vt:lpstr>
      <vt:lpstr>Símbolo dos transistores Bipolares</vt:lpstr>
      <vt:lpstr>AmpOp µ741</vt:lpstr>
      <vt:lpstr>PowerPoint 演示文稿</vt:lpstr>
      <vt:lpstr>Circuitos discretos</vt:lpstr>
      <vt:lpstr>Aberto</vt:lpstr>
      <vt:lpstr>Implementação com bipolares</vt:lpstr>
      <vt:lpstr>Operação do Amplificador Operacional (duas entradas e uma saída)</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Transformada de Laplace (L)</vt:lpstr>
      <vt:lpstr>Algumas transformadas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AmpOp µ741</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Apresentação do PowerPoint</dc:title>
  <dc:creator>navarro</dc:creator>
  <cp:lastModifiedBy>Joao Navarro Soares Junior</cp:lastModifiedBy>
  <cp:revision>1081</cp:revision>
  <cp:lastPrinted>2021-05-06T17:19:00Z</cp:lastPrinted>
  <dcterms:created xsi:type="dcterms:W3CDTF">2021-04-13T12:28:00Z</dcterms:created>
  <dcterms:modified xsi:type="dcterms:W3CDTF">2025-05-26T17:40:52Z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1046-12.2.0.21179</vt:lpwstr>
  </property>
  <property fmtid="{D5CDD505-2E9C-101B-9397-08002B2CF9AE}" pid="3" name="ICV">
    <vt:lpwstr>207457320BDD4C8EA396C7F6ACB66EA7_13</vt:lpwstr>
  </property>
</Properties>
</file>